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5" r:id="rId3"/>
    <p:sldMasterId id="2147483724" r:id="rId4"/>
  </p:sldMasterIdLst>
  <p:notesMasterIdLst>
    <p:notesMasterId r:id="rId12"/>
  </p:notesMasterIdLst>
  <p:handoutMasterIdLst>
    <p:handoutMasterId r:id="rId13"/>
  </p:handoutMasterIdLst>
  <p:sldIdLst>
    <p:sldId id="311" r:id="rId5"/>
    <p:sldId id="313" r:id="rId6"/>
    <p:sldId id="314" r:id="rId7"/>
    <p:sldId id="315" r:id="rId8"/>
    <p:sldId id="317" r:id="rId9"/>
    <p:sldId id="316" r:id="rId10"/>
    <p:sldId id="31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D98"/>
    <a:srgbClr val="4BACC6"/>
    <a:srgbClr val="93CDDD"/>
    <a:srgbClr val="FFFFFF"/>
    <a:srgbClr val="39A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0" autoAdjust="0"/>
  </p:normalViewPr>
  <p:slideViewPr>
    <p:cSldViewPr>
      <p:cViewPr varScale="1">
        <p:scale>
          <a:sx n="78" d="100"/>
          <a:sy n="78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B34DADD2-CE5D-4D00-AD56-A982E0E66257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675ABEC8-EB60-4AD8-B213-4E2FF7F8A2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652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03B6C1B0-3FF3-4F55-82E7-6DDC0D726704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237AF8F1-9B49-49CF-B432-2E5C8D181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01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7D909-430C-4A68-A7C5-E49407092E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CD67C-89AD-4F3B-A8C9-BB196FF3603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88113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3531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22078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4EA4-1DDF-451F-9671-57C0FFFE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49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8C4D-BB88-4285-9F73-1E9AE0CEC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6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8CFA-9914-40D3-B3B4-5991582AF3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6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890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890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F0DC-8F36-4710-B02B-BF887C489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8145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398-7B4B-46BB-8964-F45862E93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5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8F86-CD1D-4C41-B459-CF9D27540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B8EB-F67D-400E-9740-C97306DEE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5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4752975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6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304"/>
            <a:ext cx="4114800" cy="102760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214" y="180304"/>
            <a:ext cx="381858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4B0D-0E9C-4E29-B0D5-843057F4A4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6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C44F-6A50-40BF-BADA-7CBBB2BDC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43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369E-E6FA-43CD-9BBA-5793A6423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30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5400000">
            <a:off x="3962400" y="3962400"/>
            <a:ext cx="9144000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3810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5400000">
            <a:off x="-3890962" y="4864099"/>
            <a:ext cx="8153400" cy="3810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1870" y="77788"/>
            <a:ext cx="1236466" cy="6037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77788"/>
            <a:ext cx="7212080" cy="6037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AFE7-BD41-4BD5-B842-13D76BD86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46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777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0850" y="15890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890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B9ED-570E-462D-AFAC-9CD9512F17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70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88113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3531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22078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4EA4-1DDF-451F-9671-57C0FFFE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4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8C4D-BB88-4285-9F73-1E9AE0CEC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9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8CFA-9914-40D3-B3B4-5991582AF3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27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890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890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F0DC-8F36-4710-B02B-BF887C489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80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8145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398-7B4B-46BB-8964-F45862E93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8F86-CD1D-4C41-B459-CF9D27540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B8EB-F67D-400E-9740-C97306DEE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24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4752975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6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304"/>
            <a:ext cx="4114800" cy="102760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214" y="180304"/>
            <a:ext cx="381858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4B0D-0E9C-4E29-B0D5-843057F4A4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C44F-6A50-40BF-BADA-7CBBB2BDC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1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369E-E6FA-43CD-9BBA-5793A6423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58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5400000">
            <a:off x="3962400" y="3962400"/>
            <a:ext cx="9144000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3810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5400000">
            <a:off x="-3890962" y="4864099"/>
            <a:ext cx="8153400" cy="3810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1870" y="77788"/>
            <a:ext cx="1236466" cy="6037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77788"/>
            <a:ext cx="7212080" cy="6037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AFE7-BD41-4BD5-B842-13D76BD86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777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0850" y="15890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890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B9ED-570E-462D-AFAC-9CD9512F17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502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60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3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33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606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017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ESSA Nationally Recognized High School Assessment - 8/9/16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7D1B-8B05-495A-8260-6EA42DC72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4099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18" charset="-128"/>
            </a:endParaRP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B1D53-DBAD-4F80-B3E9-BC185015BB67}" type="slidenum">
              <a:rPr lang="en-US">
                <a:solidFill>
                  <a:srgbClr val="000000"/>
                </a:solidFill>
                <a:ea typeface="ＭＳ Ｐゴシック" pitchFamily="1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18" charset="-128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7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z"/>
        <a:defRPr sz="24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pic>
        <p:nvPicPr>
          <p:cNvPr id="4099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18" charset="-128"/>
            </a:endParaRP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ESSA Nationally Recognized High School Assessment - 8/9/16</a:t>
            </a:r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B1D53-DBAD-4F80-B3E9-BC185015BB67}" type="slidenum">
              <a:rPr lang="en-US">
                <a:solidFill>
                  <a:srgbClr val="000000"/>
                </a:solidFill>
                <a:ea typeface="ＭＳ Ｐゴシック" pitchFamily="1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18" charset="-128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7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z"/>
        <a:defRPr sz="24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4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idx="4294967295"/>
          </p:nvPr>
        </p:nvSpPr>
        <p:spPr>
          <a:xfrm>
            <a:off x="0" y="1725236"/>
            <a:ext cx="9144000" cy="4244366"/>
          </a:xfrm>
        </p:spPr>
        <p:txBody>
          <a:bodyPr>
            <a:noAutofit/>
          </a:bodyPr>
          <a:lstStyle/>
          <a:p>
            <a:pPr algn="ctr"/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Assessment Directors WebEx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March 29, 2017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2:00-3:00 pm ET</a:t>
            </a:r>
          </a:p>
        </p:txBody>
      </p:sp>
      <p:pic>
        <p:nvPicPr>
          <p:cNvPr id="5" name="Picture 4" descr="CCSSO_full_color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6618" y="0"/>
            <a:ext cx="3796711" cy="20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8229" y="1540553"/>
            <a:ext cx="8387542" cy="4978400"/>
          </a:xfrm>
        </p:spPr>
        <p:txBody>
          <a:bodyPr>
            <a:noAutofit/>
          </a:bodyPr>
          <a:lstStyle/>
          <a:p>
            <a:r>
              <a:rPr lang="en-US" dirty="0"/>
              <a:t>Welcome</a:t>
            </a:r>
          </a:p>
          <a:p>
            <a:pPr lvl="0"/>
            <a:r>
              <a:rPr lang="en-US" dirty="0"/>
              <a:t>Assessment Peer Review Update</a:t>
            </a:r>
          </a:p>
          <a:p>
            <a:pPr lvl="0"/>
            <a:r>
              <a:rPr lang="en-US" dirty="0"/>
              <a:t>Locally Selected High School Assessment Workgroup</a:t>
            </a:r>
          </a:p>
          <a:p>
            <a:pPr lvl="0"/>
            <a:r>
              <a:rPr lang="en-US" dirty="0"/>
              <a:t>EAG Grants for Science Assessments</a:t>
            </a:r>
          </a:p>
          <a:p>
            <a:pPr lvl="0"/>
            <a:r>
              <a:rPr lang="en-US" dirty="0"/>
              <a:t>Assessment Directors Meeting on June 27</a:t>
            </a:r>
          </a:p>
          <a:p>
            <a:pPr lvl="0"/>
            <a:r>
              <a:rPr lang="en-US" dirty="0"/>
              <a:t>ESSA Update</a:t>
            </a:r>
          </a:p>
          <a:p>
            <a:r>
              <a:rPr lang="en-US" dirty="0"/>
              <a:t>Wrap up</a:t>
            </a:r>
          </a:p>
        </p:txBody>
      </p:sp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114425"/>
          </a:xfrm>
          <a:noFill/>
          <a:ln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86800" y="6400800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algn="r">
              <a:defRPr/>
            </a:pPr>
            <a:fld id="{49A9485C-3614-435E-84AA-EC86EAC260BB}" type="slidenum">
              <a:rPr lang="en-US" sz="1000" smtClean="0">
                <a:solidFill>
                  <a:srgbClr val="FFFFFF"/>
                </a:solidFill>
              </a:rPr>
              <a:pPr algn="r">
                <a:defRPr/>
              </a:pPr>
              <a:t>2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553200"/>
            <a:ext cx="6096000" cy="168274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Nebraska’s Project: SCILLSS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Strengthening Claims-based Interpretations and Uses of Local and Large-scale Science Assessment Scores (SCILLSS; pronounced ‘skills’) </a:t>
            </a:r>
          </a:p>
          <a:p>
            <a:r>
              <a:rPr lang="en-US" dirty="0"/>
              <a:t>Purposes</a:t>
            </a:r>
          </a:p>
          <a:p>
            <a:pPr lvl="1"/>
            <a:r>
              <a:rPr lang="en-US" dirty="0"/>
              <a:t>To enhance the interpretability of scores from large-scale science assessments for the general student population</a:t>
            </a:r>
          </a:p>
          <a:p>
            <a:pPr lvl="1"/>
            <a:r>
              <a:rPr lang="en-US" dirty="0"/>
              <a:t>To connect large-scale science assessments with classroom science instruction and assessment via the Next Generation Science Standards (NGSS)</a:t>
            </a:r>
          </a:p>
          <a:p>
            <a:pPr lvl="1"/>
            <a:r>
              <a:rPr lang="en-US" dirty="0"/>
              <a:t>To establish a protocol for states and districts to evaluate their own assessment systems and use this information to make such systems more informative and efficient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88C4D-BB88-4285-9F73-1E9AE0CECB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SCILLSS Conceptual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04" y="1189038"/>
            <a:ext cx="8729796" cy="4525962"/>
          </a:xfrm>
        </p:spPr>
        <p:txBody>
          <a:bodyPr/>
          <a:lstStyle/>
          <a:p>
            <a:r>
              <a:rPr lang="en-US" dirty="0"/>
              <a:t>SCILLSS is meant to provide an enhanced, principled-design approach to the development of science assessments that can be generalized to a wide range of assessments.</a:t>
            </a:r>
          </a:p>
          <a:p>
            <a:r>
              <a:rPr lang="en-US" dirty="0"/>
              <a:t>The key to score interpretability and use for any standards-based assessment is evidence that the assessment scores reflect the knowledge, skills, and performance defined in content and performance standards.</a:t>
            </a:r>
          </a:p>
          <a:p>
            <a:r>
              <a:rPr lang="en-US" dirty="0"/>
              <a:t>The knowledge, skills, and performance defined in content and performance standards should drive both large-scale assessment development and the development of curricula and classroom instruction. The interpretations of the standards for both purposes should be the same and be openly shared.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88C4D-BB88-4285-9F73-1E9AE0CECB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7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SCILLSS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E8F86-CD1D-4C41-B459-CF9D27540BA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06" y="1600200"/>
            <a:ext cx="8095215" cy="45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5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SCILLSS Phases/Components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Phase 1: project management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Phase 2: needs assessments to gather information about the characteristics of state and local assessment systems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Phase 3: refine the validity evaluation framework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Phase 4: examination of performance level descriptors, task models, items, blueprints, and the creation of large-scale assessment design and development tools that target standards-based concepts and skills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Phase 5: creation of classroom-based evidence and tools to support effective interpretations and uses of large-scale assessment results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Phase 6: project evaluation and reporting to evaluate states’ progress, guide next steps, and provide useful reports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88C4D-BB88-4285-9F73-1E9AE0CECB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1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SCILLSS Key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and resources to support collaboration among educators and test developers in the interpretation of science (or other) standards for aligned assessment and instruction purposes</a:t>
            </a:r>
          </a:p>
          <a:p>
            <a:r>
              <a:rPr lang="en-US" dirty="0"/>
              <a:t>A database populated with examples of student work that reflect the skills defined in content standards for each performance level</a:t>
            </a:r>
          </a:p>
          <a:p>
            <a:r>
              <a:rPr lang="en-US" dirty="0"/>
              <a:t>Protocols to support state and local self-evaluation of assessment systems and collaboration among state and local educators on assessment evaluation and design endeavors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88C4D-BB88-4285-9F73-1E9AE0CECB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1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8BB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7D9F"/>
      </a:accent6>
      <a:hlink>
        <a:srgbClr val="CC0000"/>
      </a:hlink>
      <a:folHlink>
        <a:srgbClr val="99CC00"/>
      </a:folHlink>
    </a:clrScheme>
    <a:fontScheme name="3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8BB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7D9F"/>
      </a:accent6>
      <a:hlink>
        <a:srgbClr val="CC0000"/>
      </a:hlink>
      <a:folHlink>
        <a:srgbClr val="99CC00"/>
      </a:folHlink>
    </a:clrScheme>
    <a:fontScheme name="3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Custom Design 16">
    <a:dk1>
      <a:srgbClr val="000000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008BB0"/>
    </a:accent2>
    <a:accent3>
      <a:srgbClr val="FFFFFF"/>
    </a:accent3>
    <a:accent4>
      <a:srgbClr val="000000"/>
    </a:accent4>
    <a:accent5>
      <a:srgbClr val="DAEDEF"/>
    </a:accent5>
    <a:accent6>
      <a:srgbClr val="007D9F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Custom Design 16">
    <a:dk1>
      <a:srgbClr val="000000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008BB0"/>
    </a:accent2>
    <a:accent3>
      <a:srgbClr val="FFFFFF"/>
    </a:accent3>
    <a:accent4>
      <a:srgbClr val="000000"/>
    </a:accent4>
    <a:accent5>
      <a:srgbClr val="DAEDEF"/>
    </a:accent5>
    <a:accent6>
      <a:srgbClr val="007D9F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NCIEA PowerPoint template 080714</Template>
  <TotalTime>10218</TotalTime>
  <Words>406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Franklin Gothic Book</vt:lpstr>
      <vt:lpstr>Franklin Gothic Medium</vt:lpstr>
      <vt:lpstr>Wingdings</vt:lpstr>
      <vt:lpstr>Custom Design</vt:lpstr>
      <vt:lpstr>3_Custom Design</vt:lpstr>
      <vt:lpstr>4_Custom Design</vt:lpstr>
      <vt:lpstr>5_Custom Design</vt:lpstr>
      <vt:lpstr> Assessment Directors WebEx  March 29, 2017 2:00-3:00 pm ET</vt:lpstr>
      <vt:lpstr>Agenda</vt:lpstr>
      <vt:lpstr>Nebraska’s Project: SCILLSS</vt:lpstr>
      <vt:lpstr>SCILLSS Conceptual Overview</vt:lpstr>
      <vt:lpstr>SCILLSS Framework</vt:lpstr>
      <vt:lpstr>SCILLSS Phases/Components</vt:lpstr>
      <vt:lpstr>SCILLSS Key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Challenges to NAEP in Assessing “Collaborative Problem Solving”</dc:title>
  <dc:creator>Brian Gong</dc:creator>
  <cp:lastModifiedBy>Liz Towles</cp:lastModifiedBy>
  <cp:revision>130</cp:revision>
  <dcterms:created xsi:type="dcterms:W3CDTF">2014-09-29T01:04:58Z</dcterms:created>
  <dcterms:modified xsi:type="dcterms:W3CDTF">2017-03-24T17:52:05Z</dcterms:modified>
</cp:coreProperties>
</file>