
<file path=[Content_Types].xml><?xml version="1.0" encoding="utf-8"?>
<Types xmlns="http://schemas.openxmlformats.org/package/2006/content-types">
  <Default Extension="png" ContentType="image/png"/>
  <Default Extension="emf" ContentType="image/x-emf"/>
  <Default Extension="jpe" ContentType="image/jpeg"/>
  <Default Extension="jpeg" ContentType="image/jpeg"/>
  <Default Extension="rels" ContentType="application/vnd.openxmlformats-package.relationships+xml"/>
  <Default Extension="xml" ContentType="application/xml"/>
  <Default Extension="wdp" ContentType="image/vnd.ms-photo"/>
  <Default Extension="jpg"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82" r:id="rId3"/>
    <p:sldId id="331" r:id="rId4"/>
    <p:sldId id="258" r:id="rId5"/>
    <p:sldId id="257" r:id="rId6"/>
    <p:sldId id="336" r:id="rId7"/>
    <p:sldId id="337" r:id="rId8"/>
    <p:sldId id="335" r:id="rId9"/>
    <p:sldId id="290" r:id="rId10"/>
    <p:sldId id="291" r:id="rId11"/>
    <p:sldId id="302" r:id="rId12"/>
    <p:sldId id="286" r:id="rId13"/>
    <p:sldId id="316" r:id="rId14"/>
    <p:sldId id="332" r:id="rId15"/>
    <p:sldId id="307" r:id="rId16"/>
    <p:sldId id="287" r:id="rId17"/>
    <p:sldId id="320" r:id="rId18"/>
    <p:sldId id="324" r:id="rId19"/>
    <p:sldId id="325" r:id="rId20"/>
    <p:sldId id="260" r:id="rId21"/>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an Clayton" initials="JC" lastIdx="4" clrIdx="0">
    <p:extLst>
      <p:ext uri="{19B8F6BF-5375-455C-9EA6-DF929625EA0E}">
        <p15:presenceInfo xmlns:p15="http://schemas.microsoft.com/office/powerpoint/2012/main" userId="3c6b21717715d850" providerId="Windows Live"/>
      </p:ext>
    </p:extLst>
  </p:cmAuthor>
  <p:cmAuthor id="2" name="Erin Buchanan" initials="EB" lastIdx="13" clrIdx="1">
    <p:extLst>
      <p:ext uri="{19B8F6BF-5375-455C-9EA6-DF929625EA0E}">
        <p15:presenceInfo xmlns:p15="http://schemas.microsoft.com/office/powerpoint/2012/main" userId="8eda252ae4e39fcd" providerId="Windows Live"/>
      </p:ext>
    </p:extLst>
  </p:cmAuthor>
  <p:cmAuthor id="3" name="Kristina Harding" initials="KH" lastIdx="12" clrIdx="2">
    <p:extLst>
      <p:ext uri="{19B8F6BF-5375-455C-9EA6-DF929625EA0E}">
        <p15:presenceInfo xmlns:p15="http://schemas.microsoft.com/office/powerpoint/2012/main" userId="af6168e4d56be7f6" providerId="Windows Live"/>
      </p:ext>
    </p:extLst>
  </p:cmAuthor>
  <p:cmAuthor id="4" name="Liz Summers" initials="LS" lastIdx="6" clrIdx="3">
    <p:extLst>
      <p:ext uri="{19B8F6BF-5375-455C-9EA6-DF929625EA0E}">
        <p15:presenceInfo xmlns:p15="http://schemas.microsoft.com/office/powerpoint/2012/main" userId="S-1-12-1-754179089-1284869604-806659746-38826822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B244"/>
    <a:srgbClr val="54AF4F"/>
    <a:srgbClr val="51AC42"/>
    <a:srgbClr val="5FBC50"/>
    <a:srgbClr val="4EBE8B"/>
    <a:srgbClr val="2FD156"/>
    <a:srgbClr val="B657C9"/>
    <a:srgbClr val="4595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3515" autoAdjust="0"/>
  </p:normalViewPr>
  <p:slideViewPr>
    <p:cSldViewPr snapToGrid="0">
      <p:cViewPr varScale="1">
        <p:scale>
          <a:sx n="69" d="100"/>
          <a:sy n="69" d="100"/>
        </p:scale>
        <p:origin x="581" y="58"/>
      </p:cViewPr>
      <p:guideLst/>
    </p:cSldViewPr>
  </p:slideViewPr>
  <p:notesTextViewPr>
    <p:cViewPr>
      <p:scale>
        <a:sx n="1" d="1"/>
        <a:sy n="1" d="1"/>
      </p:scale>
      <p:origin x="0" y="0"/>
    </p:cViewPr>
  </p:notesTextViewPr>
  <p:notesViewPr>
    <p:cSldViewPr snapToGrid="0">
      <p:cViewPr varScale="1">
        <p:scale>
          <a:sx n="79" d="100"/>
          <a:sy n="79" d="100"/>
        </p:scale>
        <p:origin x="2355"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EEC8AA-71AD-4540-9D23-3FCA2048F286}" type="doc">
      <dgm:prSet loTypeId="urn:microsoft.com/office/officeart/2009/layout/CircleArrowProcess" loCatId="cycle" qsTypeId="urn:microsoft.com/office/officeart/2005/8/quickstyle/simple1" qsCatId="simple" csTypeId="urn:microsoft.com/office/officeart/2005/8/colors/colorful5" csCatId="colorful" phldr="1"/>
      <dgm:spPr/>
      <dgm:t>
        <a:bodyPr/>
        <a:lstStyle/>
        <a:p>
          <a:endParaRPr lang="en-US"/>
        </a:p>
      </dgm:t>
    </dgm:pt>
    <dgm:pt modelId="{5D27FFF9-409C-4A79-A399-FCA821CB7B42}">
      <dgm:prSet phldrT="[Text]"/>
      <dgm:spPr/>
      <dgm:t>
        <a:bodyPr/>
        <a:lstStyle/>
        <a:p>
          <a:r>
            <a:rPr lang="en-US" dirty="0"/>
            <a:t>Year 1</a:t>
          </a:r>
        </a:p>
      </dgm:t>
    </dgm:pt>
    <dgm:pt modelId="{06952450-E82B-4EFB-B70C-2E7646ADD29F}" type="parTrans" cxnId="{8F542E02-81D1-4FC6-9D7C-10CA270772E1}">
      <dgm:prSet/>
      <dgm:spPr/>
      <dgm:t>
        <a:bodyPr/>
        <a:lstStyle/>
        <a:p>
          <a:endParaRPr lang="en-US"/>
        </a:p>
      </dgm:t>
    </dgm:pt>
    <dgm:pt modelId="{3C278253-8155-4CD6-B63D-C9C4704D6406}" type="sibTrans" cxnId="{8F542E02-81D1-4FC6-9D7C-10CA270772E1}">
      <dgm:prSet/>
      <dgm:spPr/>
      <dgm:t>
        <a:bodyPr/>
        <a:lstStyle/>
        <a:p>
          <a:endParaRPr lang="en-US"/>
        </a:p>
      </dgm:t>
    </dgm:pt>
    <dgm:pt modelId="{ADF1D02D-BB34-4DFA-B15B-F891CFD35CD4}">
      <dgm:prSet phldrT="[Text]"/>
      <dgm:spPr/>
      <dgm:t>
        <a:bodyPr/>
        <a:lstStyle/>
        <a:p>
          <a:r>
            <a:rPr lang="en-US" dirty="0"/>
            <a:t>Year 2</a:t>
          </a:r>
        </a:p>
      </dgm:t>
    </dgm:pt>
    <dgm:pt modelId="{CABE2B28-594F-4438-8734-BB860423721D}" type="parTrans" cxnId="{623309C8-79BE-4652-90BB-3D43332C3FDF}">
      <dgm:prSet/>
      <dgm:spPr/>
      <dgm:t>
        <a:bodyPr/>
        <a:lstStyle/>
        <a:p>
          <a:endParaRPr lang="en-US"/>
        </a:p>
      </dgm:t>
    </dgm:pt>
    <dgm:pt modelId="{894623DA-430E-4C76-AFDA-931F75F9DF76}" type="sibTrans" cxnId="{623309C8-79BE-4652-90BB-3D43332C3FDF}">
      <dgm:prSet/>
      <dgm:spPr/>
      <dgm:t>
        <a:bodyPr/>
        <a:lstStyle/>
        <a:p>
          <a:endParaRPr lang="en-US"/>
        </a:p>
      </dgm:t>
    </dgm:pt>
    <dgm:pt modelId="{BFC249B7-4297-4AA1-A140-55EFD5409B42}">
      <dgm:prSet phldrT="[Text]"/>
      <dgm:spPr/>
      <dgm:t>
        <a:bodyPr/>
        <a:lstStyle/>
        <a:p>
          <a:r>
            <a:rPr lang="en-US" dirty="0"/>
            <a:t>Year 3</a:t>
          </a:r>
        </a:p>
      </dgm:t>
    </dgm:pt>
    <dgm:pt modelId="{B02AFDAA-3D62-4846-9C28-8C7909AFC68D}" type="parTrans" cxnId="{6CCAE384-1782-4636-8D00-AD0F077C09EF}">
      <dgm:prSet/>
      <dgm:spPr/>
      <dgm:t>
        <a:bodyPr/>
        <a:lstStyle/>
        <a:p>
          <a:endParaRPr lang="en-US"/>
        </a:p>
      </dgm:t>
    </dgm:pt>
    <dgm:pt modelId="{2F239A54-0341-4171-A057-31B4BCAF77E3}" type="sibTrans" cxnId="{6CCAE384-1782-4636-8D00-AD0F077C09EF}">
      <dgm:prSet/>
      <dgm:spPr/>
      <dgm:t>
        <a:bodyPr/>
        <a:lstStyle/>
        <a:p>
          <a:endParaRPr lang="en-US"/>
        </a:p>
      </dgm:t>
    </dgm:pt>
    <dgm:pt modelId="{78E13245-E00E-44BC-8D47-3E06700867FB}">
      <dgm:prSet phldrT="[Text]"/>
      <dgm:spPr/>
      <dgm:t>
        <a:bodyPr/>
        <a:lstStyle/>
        <a:p>
          <a:r>
            <a:rPr lang="en-US" dirty="0"/>
            <a:t>Year 4</a:t>
          </a:r>
        </a:p>
      </dgm:t>
    </dgm:pt>
    <dgm:pt modelId="{DB1AAFD0-29DD-42EA-A15E-28D563D3154B}" type="parTrans" cxnId="{A56943A2-FD10-4600-B637-310010439213}">
      <dgm:prSet/>
      <dgm:spPr/>
      <dgm:t>
        <a:bodyPr/>
        <a:lstStyle/>
        <a:p>
          <a:endParaRPr lang="en-US"/>
        </a:p>
      </dgm:t>
    </dgm:pt>
    <dgm:pt modelId="{26367EF8-8F3D-49F2-9019-7C1DA87C3DB0}" type="sibTrans" cxnId="{A56943A2-FD10-4600-B637-310010439213}">
      <dgm:prSet/>
      <dgm:spPr/>
      <dgm:t>
        <a:bodyPr/>
        <a:lstStyle/>
        <a:p>
          <a:endParaRPr lang="en-US"/>
        </a:p>
      </dgm:t>
    </dgm:pt>
    <dgm:pt modelId="{0EDBE3EF-A341-456E-B613-8B2928531C5A}" type="pres">
      <dgm:prSet presAssocID="{B1EEC8AA-71AD-4540-9D23-3FCA2048F286}" presName="Name0" presStyleCnt="0">
        <dgm:presLayoutVars>
          <dgm:chMax val="7"/>
          <dgm:chPref val="7"/>
          <dgm:dir/>
          <dgm:animLvl val="lvl"/>
        </dgm:presLayoutVars>
      </dgm:prSet>
      <dgm:spPr/>
    </dgm:pt>
    <dgm:pt modelId="{632995E5-C2DB-4E95-B8CE-CBCB3BAA398B}" type="pres">
      <dgm:prSet presAssocID="{5D27FFF9-409C-4A79-A399-FCA821CB7B42}" presName="Accent1" presStyleCnt="0"/>
      <dgm:spPr/>
    </dgm:pt>
    <dgm:pt modelId="{1E5BEC72-72CD-4B73-A37E-4B4372657D4C}" type="pres">
      <dgm:prSet presAssocID="{5D27FFF9-409C-4A79-A399-FCA821CB7B42}" presName="Accent" presStyleLbl="node1" presStyleIdx="0" presStyleCnt="4"/>
      <dgm:spPr/>
    </dgm:pt>
    <dgm:pt modelId="{AB0F659E-F97D-4AFE-B45C-CC73CBD4E72A}" type="pres">
      <dgm:prSet presAssocID="{5D27FFF9-409C-4A79-A399-FCA821CB7B42}" presName="Parent1" presStyleLbl="revTx" presStyleIdx="0" presStyleCnt="4">
        <dgm:presLayoutVars>
          <dgm:chMax val="1"/>
          <dgm:chPref val="1"/>
          <dgm:bulletEnabled val="1"/>
        </dgm:presLayoutVars>
      </dgm:prSet>
      <dgm:spPr/>
    </dgm:pt>
    <dgm:pt modelId="{9B667C3E-FBF9-40B8-A93C-F24D76A4A206}" type="pres">
      <dgm:prSet presAssocID="{ADF1D02D-BB34-4DFA-B15B-F891CFD35CD4}" presName="Accent2" presStyleCnt="0"/>
      <dgm:spPr/>
    </dgm:pt>
    <dgm:pt modelId="{8945C9EE-2A8F-4635-B25A-549BE29CC569}" type="pres">
      <dgm:prSet presAssocID="{ADF1D02D-BB34-4DFA-B15B-F891CFD35CD4}" presName="Accent" presStyleLbl="node1" presStyleIdx="1" presStyleCnt="4"/>
      <dgm:spPr/>
    </dgm:pt>
    <dgm:pt modelId="{27A98E75-2C05-4438-A5C2-0775BFF57FAD}" type="pres">
      <dgm:prSet presAssocID="{ADF1D02D-BB34-4DFA-B15B-F891CFD35CD4}" presName="Parent2" presStyleLbl="revTx" presStyleIdx="1" presStyleCnt="4">
        <dgm:presLayoutVars>
          <dgm:chMax val="1"/>
          <dgm:chPref val="1"/>
          <dgm:bulletEnabled val="1"/>
        </dgm:presLayoutVars>
      </dgm:prSet>
      <dgm:spPr/>
    </dgm:pt>
    <dgm:pt modelId="{3A558975-5350-42B1-BE4B-4F5FC62A62FE}" type="pres">
      <dgm:prSet presAssocID="{BFC249B7-4297-4AA1-A140-55EFD5409B42}" presName="Accent3" presStyleCnt="0"/>
      <dgm:spPr/>
    </dgm:pt>
    <dgm:pt modelId="{FE542FC2-909C-4B09-B3BB-A49EF76CACDF}" type="pres">
      <dgm:prSet presAssocID="{BFC249B7-4297-4AA1-A140-55EFD5409B42}" presName="Accent" presStyleLbl="node1" presStyleIdx="2" presStyleCnt="4"/>
      <dgm:spPr/>
    </dgm:pt>
    <dgm:pt modelId="{D47426F2-81A5-47DA-B714-8F572D500AED}" type="pres">
      <dgm:prSet presAssocID="{BFC249B7-4297-4AA1-A140-55EFD5409B42}" presName="Parent3" presStyleLbl="revTx" presStyleIdx="2" presStyleCnt="4">
        <dgm:presLayoutVars>
          <dgm:chMax val="1"/>
          <dgm:chPref val="1"/>
          <dgm:bulletEnabled val="1"/>
        </dgm:presLayoutVars>
      </dgm:prSet>
      <dgm:spPr/>
    </dgm:pt>
    <dgm:pt modelId="{3AC9022A-B6B9-40D1-9BFD-44DFA8F136D6}" type="pres">
      <dgm:prSet presAssocID="{78E13245-E00E-44BC-8D47-3E06700867FB}" presName="Accent4" presStyleCnt="0"/>
      <dgm:spPr/>
    </dgm:pt>
    <dgm:pt modelId="{37BB7247-FA21-4014-BF8F-3A3A723954BF}" type="pres">
      <dgm:prSet presAssocID="{78E13245-E00E-44BC-8D47-3E06700867FB}" presName="Accent" presStyleLbl="node1" presStyleIdx="3" presStyleCnt="4"/>
      <dgm:spPr/>
    </dgm:pt>
    <dgm:pt modelId="{4E79C59E-F001-4F5A-8BA0-B35DF05B68F3}" type="pres">
      <dgm:prSet presAssocID="{78E13245-E00E-44BC-8D47-3E06700867FB}" presName="Parent4" presStyleLbl="revTx" presStyleIdx="3" presStyleCnt="4">
        <dgm:presLayoutVars>
          <dgm:chMax val="1"/>
          <dgm:chPref val="1"/>
          <dgm:bulletEnabled val="1"/>
        </dgm:presLayoutVars>
      </dgm:prSet>
      <dgm:spPr/>
    </dgm:pt>
  </dgm:ptLst>
  <dgm:cxnLst>
    <dgm:cxn modelId="{8F542E02-81D1-4FC6-9D7C-10CA270772E1}" srcId="{B1EEC8AA-71AD-4540-9D23-3FCA2048F286}" destId="{5D27FFF9-409C-4A79-A399-FCA821CB7B42}" srcOrd="0" destOrd="0" parTransId="{06952450-E82B-4EFB-B70C-2E7646ADD29F}" sibTransId="{3C278253-8155-4CD6-B63D-C9C4704D6406}"/>
    <dgm:cxn modelId="{B8AAF562-34BF-47A1-B455-A314547F796A}" type="presOf" srcId="{BFC249B7-4297-4AA1-A140-55EFD5409B42}" destId="{D47426F2-81A5-47DA-B714-8F572D500AED}" srcOrd="0" destOrd="0" presId="urn:microsoft.com/office/officeart/2009/layout/CircleArrowProcess"/>
    <dgm:cxn modelId="{5B9A754B-F595-4D71-B551-E84D20910C3D}" type="presOf" srcId="{5D27FFF9-409C-4A79-A399-FCA821CB7B42}" destId="{AB0F659E-F97D-4AFE-B45C-CC73CBD4E72A}" srcOrd="0" destOrd="0" presId="urn:microsoft.com/office/officeart/2009/layout/CircleArrowProcess"/>
    <dgm:cxn modelId="{6CCAE384-1782-4636-8D00-AD0F077C09EF}" srcId="{B1EEC8AA-71AD-4540-9D23-3FCA2048F286}" destId="{BFC249B7-4297-4AA1-A140-55EFD5409B42}" srcOrd="2" destOrd="0" parTransId="{B02AFDAA-3D62-4846-9C28-8C7909AFC68D}" sibTransId="{2F239A54-0341-4171-A057-31B4BCAF77E3}"/>
    <dgm:cxn modelId="{F438AC8D-DFCA-4DE9-9118-D57CD2C741DF}" type="presOf" srcId="{ADF1D02D-BB34-4DFA-B15B-F891CFD35CD4}" destId="{27A98E75-2C05-4438-A5C2-0775BFF57FAD}" srcOrd="0" destOrd="0" presId="urn:microsoft.com/office/officeart/2009/layout/CircleArrowProcess"/>
    <dgm:cxn modelId="{954FE18F-72C9-43F0-B706-67053A23AF1F}" type="presOf" srcId="{B1EEC8AA-71AD-4540-9D23-3FCA2048F286}" destId="{0EDBE3EF-A341-456E-B613-8B2928531C5A}" srcOrd="0" destOrd="0" presId="urn:microsoft.com/office/officeart/2009/layout/CircleArrowProcess"/>
    <dgm:cxn modelId="{A56943A2-FD10-4600-B637-310010439213}" srcId="{B1EEC8AA-71AD-4540-9D23-3FCA2048F286}" destId="{78E13245-E00E-44BC-8D47-3E06700867FB}" srcOrd="3" destOrd="0" parTransId="{DB1AAFD0-29DD-42EA-A15E-28D563D3154B}" sibTransId="{26367EF8-8F3D-49F2-9019-7C1DA87C3DB0}"/>
    <dgm:cxn modelId="{40121AAD-6AE7-455E-AFB4-982AA0B7C0AF}" type="presOf" srcId="{78E13245-E00E-44BC-8D47-3E06700867FB}" destId="{4E79C59E-F001-4F5A-8BA0-B35DF05B68F3}" srcOrd="0" destOrd="0" presId="urn:microsoft.com/office/officeart/2009/layout/CircleArrowProcess"/>
    <dgm:cxn modelId="{623309C8-79BE-4652-90BB-3D43332C3FDF}" srcId="{B1EEC8AA-71AD-4540-9D23-3FCA2048F286}" destId="{ADF1D02D-BB34-4DFA-B15B-F891CFD35CD4}" srcOrd="1" destOrd="0" parTransId="{CABE2B28-594F-4438-8734-BB860423721D}" sibTransId="{894623DA-430E-4C76-AFDA-931F75F9DF76}"/>
    <dgm:cxn modelId="{FB38C46E-E391-4CB8-B645-E389B35E1DB5}" type="presParOf" srcId="{0EDBE3EF-A341-456E-B613-8B2928531C5A}" destId="{632995E5-C2DB-4E95-B8CE-CBCB3BAA398B}" srcOrd="0" destOrd="0" presId="urn:microsoft.com/office/officeart/2009/layout/CircleArrowProcess"/>
    <dgm:cxn modelId="{1CD8865E-C0D0-42BD-A017-95EC60CED71D}" type="presParOf" srcId="{632995E5-C2DB-4E95-B8CE-CBCB3BAA398B}" destId="{1E5BEC72-72CD-4B73-A37E-4B4372657D4C}" srcOrd="0" destOrd="0" presId="urn:microsoft.com/office/officeart/2009/layout/CircleArrowProcess"/>
    <dgm:cxn modelId="{7715D231-109A-4592-A5CF-591926B4C9E3}" type="presParOf" srcId="{0EDBE3EF-A341-456E-B613-8B2928531C5A}" destId="{AB0F659E-F97D-4AFE-B45C-CC73CBD4E72A}" srcOrd="1" destOrd="0" presId="urn:microsoft.com/office/officeart/2009/layout/CircleArrowProcess"/>
    <dgm:cxn modelId="{EADAA630-B0DE-4FA0-9316-6ED614F275F3}" type="presParOf" srcId="{0EDBE3EF-A341-456E-B613-8B2928531C5A}" destId="{9B667C3E-FBF9-40B8-A93C-F24D76A4A206}" srcOrd="2" destOrd="0" presId="urn:microsoft.com/office/officeart/2009/layout/CircleArrowProcess"/>
    <dgm:cxn modelId="{47CDE023-800F-4FFC-8C4F-DC0F5768A3F4}" type="presParOf" srcId="{9B667C3E-FBF9-40B8-A93C-F24D76A4A206}" destId="{8945C9EE-2A8F-4635-B25A-549BE29CC569}" srcOrd="0" destOrd="0" presId="urn:microsoft.com/office/officeart/2009/layout/CircleArrowProcess"/>
    <dgm:cxn modelId="{B6181F95-20DB-4019-BC2F-F2124C73E79A}" type="presParOf" srcId="{0EDBE3EF-A341-456E-B613-8B2928531C5A}" destId="{27A98E75-2C05-4438-A5C2-0775BFF57FAD}" srcOrd="3" destOrd="0" presId="urn:microsoft.com/office/officeart/2009/layout/CircleArrowProcess"/>
    <dgm:cxn modelId="{1B9D42B4-B539-449D-B474-90B4A0402728}" type="presParOf" srcId="{0EDBE3EF-A341-456E-B613-8B2928531C5A}" destId="{3A558975-5350-42B1-BE4B-4F5FC62A62FE}" srcOrd="4" destOrd="0" presId="urn:microsoft.com/office/officeart/2009/layout/CircleArrowProcess"/>
    <dgm:cxn modelId="{936C5B9D-35A6-4BE5-8C94-9EFBD580F964}" type="presParOf" srcId="{3A558975-5350-42B1-BE4B-4F5FC62A62FE}" destId="{FE542FC2-909C-4B09-B3BB-A49EF76CACDF}" srcOrd="0" destOrd="0" presId="urn:microsoft.com/office/officeart/2009/layout/CircleArrowProcess"/>
    <dgm:cxn modelId="{F1E1A8E7-F9AD-4B19-9ACD-B6ED96B79065}" type="presParOf" srcId="{0EDBE3EF-A341-456E-B613-8B2928531C5A}" destId="{D47426F2-81A5-47DA-B714-8F572D500AED}" srcOrd="5" destOrd="0" presId="urn:microsoft.com/office/officeart/2009/layout/CircleArrowProcess"/>
    <dgm:cxn modelId="{BAAB7A3E-60C4-47FA-98D3-96C0F64151CE}" type="presParOf" srcId="{0EDBE3EF-A341-456E-B613-8B2928531C5A}" destId="{3AC9022A-B6B9-40D1-9BFD-44DFA8F136D6}" srcOrd="6" destOrd="0" presId="urn:microsoft.com/office/officeart/2009/layout/CircleArrowProcess"/>
    <dgm:cxn modelId="{E44B958D-83D6-48D1-B1BE-37EF23B0F9CE}" type="presParOf" srcId="{3AC9022A-B6B9-40D1-9BFD-44DFA8F136D6}" destId="{37BB7247-FA21-4014-BF8F-3A3A723954BF}" srcOrd="0" destOrd="0" presId="urn:microsoft.com/office/officeart/2009/layout/CircleArrowProcess"/>
    <dgm:cxn modelId="{08882D07-AD50-4E30-AF88-AD20AE6847C3}" type="presParOf" srcId="{0EDBE3EF-A341-456E-B613-8B2928531C5A}" destId="{4E79C59E-F001-4F5A-8BA0-B35DF05B68F3}" srcOrd="7"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378FE6-433F-4839-9163-7A4BA337C3FB}" type="doc">
      <dgm:prSet loTypeId="urn:microsoft.com/office/officeart/2016/7/layout/VerticalDownArrowProcess" loCatId="process" qsTypeId="urn:microsoft.com/office/officeart/2005/8/quickstyle/simple1" qsCatId="simple" csTypeId="urn:microsoft.com/office/officeart/2005/8/colors/ColorSchemeForSuggestions" csCatId="other" phldr="1"/>
      <dgm:spPr/>
      <dgm:t>
        <a:bodyPr/>
        <a:lstStyle/>
        <a:p>
          <a:endParaRPr lang="en-US"/>
        </a:p>
      </dgm:t>
    </dgm:pt>
    <dgm:pt modelId="{4E082302-5417-4363-AFD9-11695CCA220A}">
      <dgm:prSet/>
      <dgm:spPr/>
      <dgm:t>
        <a:bodyPr/>
        <a:lstStyle/>
        <a:p>
          <a:r>
            <a:rPr lang="en-US"/>
            <a:t>Identify</a:t>
          </a:r>
        </a:p>
      </dgm:t>
    </dgm:pt>
    <dgm:pt modelId="{9AE82DA7-A35D-4825-B4F5-311C1553A375}" type="parTrans" cxnId="{62466A06-A596-4017-A65B-2A51BFD8C889}">
      <dgm:prSet/>
      <dgm:spPr/>
      <dgm:t>
        <a:bodyPr/>
        <a:lstStyle/>
        <a:p>
          <a:endParaRPr lang="en-US"/>
        </a:p>
      </dgm:t>
    </dgm:pt>
    <dgm:pt modelId="{F065DF9F-84B9-493C-99C9-F2CFA932CE09}" type="sibTrans" cxnId="{62466A06-A596-4017-A65B-2A51BFD8C889}">
      <dgm:prSet/>
      <dgm:spPr/>
      <dgm:t>
        <a:bodyPr/>
        <a:lstStyle/>
        <a:p>
          <a:endParaRPr lang="en-US"/>
        </a:p>
      </dgm:t>
    </dgm:pt>
    <dgm:pt modelId="{82DBAF90-6494-411A-94DB-A8249441B167}">
      <dgm:prSet custT="1"/>
      <dgm:spPr/>
      <dgm:t>
        <a:bodyPr/>
        <a:lstStyle/>
        <a:p>
          <a:r>
            <a:rPr lang="en-US" sz="2400" dirty="0"/>
            <a:t>Identify uses and purposes of assessment data in your school/district/state</a:t>
          </a:r>
        </a:p>
      </dgm:t>
    </dgm:pt>
    <dgm:pt modelId="{90B29ADB-A218-4512-9D33-70ECB724EE1A}" type="parTrans" cxnId="{7D2BA7A3-5A6E-4740-A97B-08597778989C}">
      <dgm:prSet/>
      <dgm:spPr/>
      <dgm:t>
        <a:bodyPr/>
        <a:lstStyle/>
        <a:p>
          <a:endParaRPr lang="en-US"/>
        </a:p>
      </dgm:t>
    </dgm:pt>
    <dgm:pt modelId="{75AD557D-5338-4CC8-B405-EFE64AC02734}" type="sibTrans" cxnId="{7D2BA7A3-5A6E-4740-A97B-08597778989C}">
      <dgm:prSet/>
      <dgm:spPr/>
      <dgm:t>
        <a:bodyPr/>
        <a:lstStyle/>
        <a:p>
          <a:endParaRPr lang="en-US"/>
        </a:p>
      </dgm:t>
    </dgm:pt>
    <dgm:pt modelId="{9314B8A0-1E18-4499-96D7-1987D44F51FE}">
      <dgm:prSet/>
      <dgm:spPr/>
      <dgm:t>
        <a:bodyPr/>
        <a:lstStyle/>
        <a:p>
          <a:r>
            <a:rPr lang="en-US" dirty="0"/>
            <a:t>Evaluate</a:t>
          </a:r>
        </a:p>
      </dgm:t>
    </dgm:pt>
    <dgm:pt modelId="{335825C2-D7C0-400D-B6E7-398653ADA165}" type="parTrans" cxnId="{88C9AC6D-B4A8-4FEB-99E4-2346E08A6B9F}">
      <dgm:prSet/>
      <dgm:spPr/>
      <dgm:t>
        <a:bodyPr/>
        <a:lstStyle/>
        <a:p>
          <a:endParaRPr lang="en-US"/>
        </a:p>
      </dgm:t>
    </dgm:pt>
    <dgm:pt modelId="{FC0EEAE1-31BA-4B0F-8782-9270442BA2BE}" type="sibTrans" cxnId="{88C9AC6D-B4A8-4FEB-99E4-2346E08A6B9F}">
      <dgm:prSet/>
      <dgm:spPr/>
      <dgm:t>
        <a:bodyPr/>
        <a:lstStyle/>
        <a:p>
          <a:endParaRPr lang="en-US"/>
        </a:p>
      </dgm:t>
    </dgm:pt>
    <dgm:pt modelId="{70C73B32-2DDF-49F9-A97C-82969171998A}">
      <dgm:prSet custT="1"/>
      <dgm:spPr/>
      <dgm:t>
        <a:bodyPr/>
        <a:lstStyle/>
        <a:p>
          <a:r>
            <a:rPr lang="en-US" sz="2400" dirty="0"/>
            <a:t>Gather and evaluate evidence for each assessment related to four overarching validity questions </a:t>
          </a:r>
        </a:p>
      </dgm:t>
    </dgm:pt>
    <dgm:pt modelId="{661DF85A-034A-4212-8ED8-F4D029CE116E}" type="parTrans" cxnId="{A912E210-AA2E-4ED6-98CE-C2C3833E192B}">
      <dgm:prSet/>
      <dgm:spPr/>
      <dgm:t>
        <a:bodyPr/>
        <a:lstStyle/>
        <a:p>
          <a:endParaRPr lang="en-US"/>
        </a:p>
      </dgm:t>
    </dgm:pt>
    <dgm:pt modelId="{63F7D54B-BFE7-4770-B699-356E2EA2E9EF}" type="sibTrans" cxnId="{A912E210-AA2E-4ED6-98CE-C2C3833E192B}">
      <dgm:prSet/>
      <dgm:spPr/>
      <dgm:t>
        <a:bodyPr/>
        <a:lstStyle/>
        <a:p>
          <a:endParaRPr lang="en-US"/>
        </a:p>
      </dgm:t>
    </dgm:pt>
    <dgm:pt modelId="{FA5114E4-964F-4550-9CE2-490B10C5E76C}">
      <dgm:prSet/>
      <dgm:spPr/>
      <dgm:t>
        <a:bodyPr/>
        <a:lstStyle/>
        <a:p>
          <a:r>
            <a:rPr lang="en-US"/>
            <a:t>Synthesize</a:t>
          </a:r>
        </a:p>
      </dgm:t>
    </dgm:pt>
    <dgm:pt modelId="{F41A00D1-A0C7-4D02-86E2-7D629CC6498F}" type="parTrans" cxnId="{BF099BCA-B3B6-4208-B6BE-2E16620DE42E}">
      <dgm:prSet/>
      <dgm:spPr/>
      <dgm:t>
        <a:bodyPr/>
        <a:lstStyle/>
        <a:p>
          <a:endParaRPr lang="en-US"/>
        </a:p>
      </dgm:t>
    </dgm:pt>
    <dgm:pt modelId="{E0FDD924-DA82-4439-AC32-518E2AA81316}" type="sibTrans" cxnId="{BF099BCA-B3B6-4208-B6BE-2E16620DE42E}">
      <dgm:prSet/>
      <dgm:spPr/>
      <dgm:t>
        <a:bodyPr/>
        <a:lstStyle/>
        <a:p>
          <a:endParaRPr lang="en-US"/>
        </a:p>
      </dgm:t>
    </dgm:pt>
    <dgm:pt modelId="{7E3F799E-74DC-42F3-8A4C-777A5662C6DA}">
      <dgm:prSet custT="1"/>
      <dgm:spPr/>
      <dgm:t>
        <a:bodyPr/>
        <a:lstStyle/>
        <a:p>
          <a:r>
            <a:rPr lang="en-US" sz="2400" dirty="0"/>
            <a:t>Synthesize results from steps 1 and 2 to determine an appropriate path forward</a:t>
          </a:r>
        </a:p>
      </dgm:t>
    </dgm:pt>
    <dgm:pt modelId="{6EA6106C-4704-4476-AB13-B17464A4D3A5}" type="parTrans" cxnId="{911A9C6F-3AF7-4E02-998F-C52968FFCB16}">
      <dgm:prSet/>
      <dgm:spPr/>
      <dgm:t>
        <a:bodyPr/>
        <a:lstStyle/>
        <a:p>
          <a:endParaRPr lang="en-US"/>
        </a:p>
      </dgm:t>
    </dgm:pt>
    <dgm:pt modelId="{CF5BDE11-5C23-4626-B601-F99EFB86396F}" type="sibTrans" cxnId="{911A9C6F-3AF7-4E02-998F-C52968FFCB16}">
      <dgm:prSet/>
      <dgm:spPr/>
      <dgm:t>
        <a:bodyPr/>
        <a:lstStyle/>
        <a:p>
          <a:endParaRPr lang="en-US"/>
        </a:p>
      </dgm:t>
    </dgm:pt>
    <dgm:pt modelId="{6BD0ED38-61C0-4D7E-81E1-4308C06A5974}" type="pres">
      <dgm:prSet presAssocID="{DE378FE6-433F-4839-9163-7A4BA337C3FB}" presName="Name0" presStyleCnt="0">
        <dgm:presLayoutVars>
          <dgm:dir/>
          <dgm:animLvl val="lvl"/>
          <dgm:resizeHandles val="exact"/>
        </dgm:presLayoutVars>
      </dgm:prSet>
      <dgm:spPr/>
    </dgm:pt>
    <dgm:pt modelId="{D2B59565-1101-4EC0-A566-F9570F4D58B9}" type="pres">
      <dgm:prSet presAssocID="{FA5114E4-964F-4550-9CE2-490B10C5E76C}" presName="boxAndChildren" presStyleCnt="0"/>
      <dgm:spPr/>
    </dgm:pt>
    <dgm:pt modelId="{C6D2EE9B-D38C-45D7-9CAB-5EEA69892D28}" type="pres">
      <dgm:prSet presAssocID="{FA5114E4-964F-4550-9CE2-490B10C5E76C}" presName="parentTextBox" presStyleLbl="alignNode1" presStyleIdx="0" presStyleCnt="3"/>
      <dgm:spPr/>
    </dgm:pt>
    <dgm:pt modelId="{2AC7B8DB-8A2C-4D0A-B14B-AB288FFD2DED}" type="pres">
      <dgm:prSet presAssocID="{FA5114E4-964F-4550-9CE2-490B10C5E76C}" presName="descendantBox" presStyleLbl="bgAccFollowNode1" presStyleIdx="0" presStyleCnt="3"/>
      <dgm:spPr/>
    </dgm:pt>
    <dgm:pt modelId="{2BDA1C54-6216-4926-896D-AADE77FFD295}" type="pres">
      <dgm:prSet presAssocID="{FC0EEAE1-31BA-4B0F-8782-9270442BA2BE}" presName="sp" presStyleCnt="0"/>
      <dgm:spPr/>
    </dgm:pt>
    <dgm:pt modelId="{9B32DE5B-E1A6-4B77-A5DF-D33A4F8A9A24}" type="pres">
      <dgm:prSet presAssocID="{9314B8A0-1E18-4499-96D7-1987D44F51FE}" presName="arrowAndChildren" presStyleCnt="0"/>
      <dgm:spPr/>
    </dgm:pt>
    <dgm:pt modelId="{AEEAEF9A-DF41-496D-B6DC-A8667903F226}" type="pres">
      <dgm:prSet presAssocID="{9314B8A0-1E18-4499-96D7-1987D44F51FE}" presName="parentTextArrow" presStyleLbl="node1" presStyleIdx="0" presStyleCnt="0"/>
      <dgm:spPr/>
    </dgm:pt>
    <dgm:pt modelId="{CB436C3D-54C7-447B-97B2-D068CB7E5626}" type="pres">
      <dgm:prSet presAssocID="{9314B8A0-1E18-4499-96D7-1987D44F51FE}" presName="arrow" presStyleLbl="alignNode1" presStyleIdx="1" presStyleCnt="3"/>
      <dgm:spPr/>
    </dgm:pt>
    <dgm:pt modelId="{10D06F70-E525-4D30-A144-CCBA72B303F8}" type="pres">
      <dgm:prSet presAssocID="{9314B8A0-1E18-4499-96D7-1987D44F51FE}" presName="descendantArrow" presStyleLbl="bgAccFollowNode1" presStyleIdx="1" presStyleCnt="3"/>
      <dgm:spPr/>
    </dgm:pt>
    <dgm:pt modelId="{39E4EC90-B56D-481F-9AB3-90324613E9F7}" type="pres">
      <dgm:prSet presAssocID="{F065DF9F-84B9-493C-99C9-F2CFA932CE09}" presName="sp" presStyleCnt="0"/>
      <dgm:spPr/>
    </dgm:pt>
    <dgm:pt modelId="{F6EF50E7-08A2-473C-84D6-60EF55712452}" type="pres">
      <dgm:prSet presAssocID="{4E082302-5417-4363-AFD9-11695CCA220A}" presName="arrowAndChildren" presStyleCnt="0"/>
      <dgm:spPr/>
    </dgm:pt>
    <dgm:pt modelId="{3F8E236C-D37E-4EF8-A640-EB3F2E4B654C}" type="pres">
      <dgm:prSet presAssocID="{4E082302-5417-4363-AFD9-11695CCA220A}" presName="parentTextArrow" presStyleLbl="node1" presStyleIdx="0" presStyleCnt="0"/>
      <dgm:spPr/>
    </dgm:pt>
    <dgm:pt modelId="{96042657-B118-4869-AA12-6231B99CE784}" type="pres">
      <dgm:prSet presAssocID="{4E082302-5417-4363-AFD9-11695CCA220A}" presName="arrow" presStyleLbl="alignNode1" presStyleIdx="2" presStyleCnt="3"/>
      <dgm:spPr/>
    </dgm:pt>
    <dgm:pt modelId="{57D6E591-B600-43AB-9C1A-0E3404982E75}" type="pres">
      <dgm:prSet presAssocID="{4E082302-5417-4363-AFD9-11695CCA220A}" presName="descendantArrow" presStyleLbl="bgAccFollowNode1" presStyleIdx="2" presStyleCnt="3"/>
      <dgm:spPr/>
    </dgm:pt>
  </dgm:ptLst>
  <dgm:cxnLst>
    <dgm:cxn modelId="{A7115D04-5E03-41DB-AFB4-65601CF14733}" type="presOf" srcId="{4E082302-5417-4363-AFD9-11695CCA220A}" destId="{96042657-B118-4869-AA12-6231B99CE784}" srcOrd="1" destOrd="0" presId="urn:microsoft.com/office/officeart/2016/7/layout/VerticalDownArrowProcess"/>
    <dgm:cxn modelId="{62466A06-A596-4017-A65B-2A51BFD8C889}" srcId="{DE378FE6-433F-4839-9163-7A4BA337C3FB}" destId="{4E082302-5417-4363-AFD9-11695CCA220A}" srcOrd="0" destOrd="0" parTransId="{9AE82DA7-A35D-4825-B4F5-311C1553A375}" sibTransId="{F065DF9F-84B9-493C-99C9-F2CFA932CE09}"/>
    <dgm:cxn modelId="{A912E210-AA2E-4ED6-98CE-C2C3833E192B}" srcId="{9314B8A0-1E18-4499-96D7-1987D44F51FE}" destId="{70C73B32-2DDF-49F9-A97C-82969171998A}" srcOrd="0" destOrd="0" parTransId="{661DF85A-034A-4212-8ED8-F4D029CE116E}" sibTransId="{63F7D54B-BFE7-4770-B699-356E2EA2E9EF}"/>
    <dgm:cxn modelId="{BB1B036C-3515-4B95-B7D3-A46E365FC686}" type="presOf" srcId="{FA5114E4-964F-4550-9CE2-490B10C5E76C}" destId="{C6D2EE9B-D38C-45D7-9CAB-5EEA69892D28}" srcOrd="0" destOrd="0" presId="urn:microsoft.com/office/officeart/2016/7/layout/VerticalDownArrowProcess"/>
    <dgm:cxn modelId="{88C9AC6D-B4A8-4FEB-99E4-2346E08A6B9F}" srcId="{DE378FE6-433F-4839-9163-7A4BA337C3FB}" destId="{9314B8A0-1E18-4499-96D7-1987D44F51FE}" srcOrd="1" destOrd="0" parTransId="{335825C2-D7C0-400D-B6E7-398653ADA165}" sibTransId="{FC0EEAE1-31BA-4B0F-8782-9270442BA2BE}"/>
    <dgm:cxn modelId="{911A9C6F-3AF7-4E02-998F-C52968FFCB16}" srcId="{FA5114E4-964F-4550-9CE2-490B10C5E76C}" destId="{7E3F799E-74DC-42F3-8A4C-777A5662C6DA}" srcOrd="0" destOrd="0" parTransId="{6EA6106C-4704-4476-AB13-B17464A4D3A5}" sibTransId="{CF5BDE11-5C23-4626-B601-F99EFB86396F}"/>
    <dgm:cxn modelId="{C5CE1276-92C9-4E56-8326-C904730DA662}" type="presOf" srcId="{4E082302-5417-4363-AFD9-11695CCA220A}" destId="{3F8E236C-D37E-4EF8-A640-EB3F2E4B654C}" srcOrd="0" destOrd="0" presId="urn:microsoft.com/office/officeart/2016/7/layout/VerticalDownArrowProcess"/>
    <dgm:cxn modelId="{21DAFB81-B8CD-4729-B660-7BD6FAD91CDC}" type="presOf" srcId="{82DBAF90-6494-411A-94DB-A8249441B167}" destId="{57D6E591-B600-43AB-9C1A-0E3404982E75}" srcOrd="0" destOrd="0" presId="urn:microsoft.com/office/officeart/2016/7/layout/VerticalDownArrowProcess"/>
    <dgm:cxn modelId="{DB984388-1DDE-4E23-A676-9E48EF45CD6B}" type="presOf" srcId="{DE378FE6-433F-4839-9163-7A4BA337C3FB}" destId="{6BD0ED38-61C0-4D7E-81E1-4308C06A5974}" srcOrd="0" destOrd="0" presId="urn:microsoft.com/office/officeart/2016/7/layout/VerticalDownArrowProcess"/>
    <dgm:cxn modelId="{426BA4A3-06BE-497E-B503-3440C4A42C4C}" type="presOf" srcId="{70C73B32-2DDF-49F9-A97C-82969171998A}" destId="{10D06F70-E525-4D30-A144-CCBA72B303F8}" srcOrd="0" destOrd="0" presId="urn:microsoft.com/office/officeart/2016/7/layout/VerticalDownArrowProcess"/>
    <dgm:cxn modelId="{7D2BA7A3-5A6E-4740-A97B-08597778989C}" srcId="{4E082302-5417-4363-AFD9-11695CCA220A}" destId="{82DBAF90-6494-411A-94DB-A8249441B167}" srcOrd="0" destOrd="0" parTransId="{90B29ADB-A218-4512-9D33-70ECB724EE1A}" sibTransId="{75AD557D-5338-4CC8-B405-EFE64AC02734}"/>
    <dgm:cxn modelId="{BF099BCA-B3B6-4208-B6BE-2E16620DE42E}" srcId="{DE378FE6-433F-4839-9163-7A4BA337C3FB}" destId="{FA5114E4-964F-4550-9CE2-490B10C5E76C}" srcOrd="2" destOrd="0" parTransId="{F41A00D1-A0C7-4D02-86E2-7D629CC6498F}" sibTransId="{E0FDD924-DA82-4439-AC32-518E2AA81316}"/>
    <dgm:cxn modelId="{BD72E3E4-F18C-4C8D-BB09-BA4898A9B974}" type="presOf" srcId="{9314B8A0-1E18-4499-96D7-1987D44F51FE}" destId="{AEEAEF9A-DF41-496D-B6DC-A8667903F226}" srcOrd="0" destOrd="0" presId="urn:microsoft.com/office/officeart/2016/7/layout/VerticalDownArrowProcess"/>
    <dgm:cxn modelId="{4D50BEEC-8AC4-4AEB-84A0-F5B9B3EA79F9}" type="presOf" srcId="{9314B8A0-1E18-4499-96D7-1987D44F51FE}" destId="{CB436C3D-54C7-447B-97B2-D068CB7E5626}" srcOrd="1" destOrd="0" presId="urn:microsoft.com/office/officeart/2016/7/layout/VerticalDownArrowProcess"/>
    <dgm:cxn modelId="{6DF40DF0-49F3-4BDB-AF45-19F8D1AADAAE}" type="presOf" srcId="{7E3F799E-74DC-42F3-8A4C-777A5662C6DA}" destId="{2AC7B8DB-8A2C-4D0A-B14B-AB288FFD2DED}" srcOrd="0" destOrd="0" presId="urn:microsoft.com/office/officeart/2016/7/layout/VerticalDownArrowProcess"/>
    <dgm:cxn modelId="{B3E782B3-6337-41DE-83D8-4CD1572AB2AC}" type="presParOf" srcId="{6BD0ED38-61C0-4D7E-81E1-4308C06A5974}" destId="{D2B59565-1101-4EC0-A566-F9570F4D58B9}" srcOrd="0" destOrd="0" presId="urn:microsoft.com/office/officeart/2016/7/layout/VerticalDownArrowProcess"/>
    <dgm:cxn modelId="{1DFF14B6-B05C-4540-ADAC-42CCD51B900A}" type="presParOf" srcId="{D2B59565-1101-4EC0-A566-F9570F4D58B9}" destId="{C6D2EE9B-D38C-45D7-9CAB-5EEA69892D28}" srcOrd="0" destOrd="0" presId="urn:microsoft.com/office/officeart/2016/7/layout/VerticalDownArrowProcess"/>
    <dgm:cxn modelId="{6CA075FD-485F-41D0-A474-DC74A0CE1D51}" type="presParOf" srcId="{D2B59565-1101-4EC0-A566-F9570F4D58B9}" destId="{2AC7B8DB-8A2C-4D0A-B14B-AB288FFD2DED}" srcOrd="1" destOrd="0" presId="urn:microsoft.com/office/officeart/2016/7/layout/VerticalDownArrowProcess"/>
    <dgm:cxn modelId="{38979B64-FAA3-49B6-B968-8674E4C2C6F0}" type="presParOf" srcId="{6BD0ED38-61C0-4D7E-81E1-4308C06A5974}" destId="{2BDA1C54-6216-4926-896D-AADE77FFD295}" srcOrd="1" destOrd="0" presId="urn:microsoft.com/office/officeart/2016/7/layout/VerticalDownArrowProcess"/>
    <dgm:cxn modelId="{5AE6F31D-03B4-4A2B-8CE8-7253AD628A52}" type="presParOf" srcId="{6BD0ED38-61C0-4D7E-81E1-4308C06A5974}" destId="{9B32DE5B-E1A6-4B77-A5DF-D33A4F8A9A24}" srcOrd="2" destOrd="0" presId="urn:microsoft.com/office/officeart/2016/7/layout/VerticalDownArrowProcess"/>
    <dgm:cxn modelId="{336AF809-52AC-44C3-860C-99D85954E375}" type="presParOf" srcId="{9B32DE5B-E1A6-4B77-A5DF-D33A4F8A9A24}" destId="{AEEAEF9A-DF41-496D-B6DC-A8667903F226}" srcOrd="0" destOrd="0" presId="urn:microsoft.com/office/officeart/2016/7/layout/VerticalDownArrowProcess"/>
    <dgm:cxn modelId="{C0788ADE-2668-46AD-96DB-D175A371AA4E}" type="presParOf" srcId="{9B32DE5B-E1A6-4B77-A5DF-D33A4F8A9A24}" destId="{CB436C3D-54C7-447B-97B2-D068CB7E5626}" srcOrd="1" destOrd="0" presId="urn:microsoft.com/office/officeart/2016/7/layout/VerticalDownArrowProcess"/>
    <dgm:cxn modelId="{9EF71253-A42B-4289-B74A-D189B30216E4}" type="presParOf" srcId="{9B32DE5B-E1A6-4B77-A5DF-D33A4F8A9A24}" destId="{10D06F70-E525-4D30-A144-CCBA72B303F8}" srcOrd="2" destOrd="0" presId="urn:microsoft.com/office/officeart/2016/7/layout/VerticalDownArrowProcess"/>
    <dgm:cxn modelId="{984E9319-CD0B-4416-90F0-B4541B609C45}" type="presParOf" srcId="{6BD0ED38-61C0-4D7E-81E1-4308C06A5974}" destId="{39E4EC90-B56D-481F-9AB3-90324613E9F7}" srcOrd="3" destOrd="0" presId="urn:microsoft.com/office/officeart/2016/7/layout/VerticalDownArrowProcess"/>
    <dgm:cxn modelId="{F49F27DE-8F7C-4995-87A9-F1D78BF49147}" type="presParOf" srcId="{6BD0ED38-61C0-4D7E-81E1-4308C06A5974}" destId="{F6EF50E7-08A2-473C-84D6-60EF55712452}" srcOrd="4" destOrd="0" presId="urn:microsoft.com/office/officeart/2016/7/layout/VerticalDownArrowProcess"/>
    <dgm:cxn modelId="{017A8B35-56F8-4BA7-9CB9-AC34668A1D88}" type="presParOf" srcId="{F6EF50E7-08A2-473C-84D6-60EF55712452}" destId="{3F8E236C-D37E-4EF8-A640-EB3F2E4B654C}" srcOrd="0" destOrd="0" presId="urn:microsoft.com/office/officeart/2016/7/layout/VerticalDownArrowProcess"/>
    <dgm:cxn modelId="{A6F2ACF2-1991-44BF-9FA1-440AB673A20F}" type="presParOf" srcId="{F6EF50E7-08A2-473C-84D6-60EF55712452}" destId="{96042657-B118-4869-AA12-6231B99CE784}" srcOrd="1" destOrd="0" presId="urn:microsoft.com/office/officeart/2016/7/layout/VerticalDownArrowProcess"/>
    <dgm:cxn modelId="{50E3A676-9CF5-4C67-9740-5D883331F2C1}" type="presParOf" srcId="{F6EF50E7-08A2-473C-84D6-60EF55712452}" destId="{57D6E591-B600-43AB-9C1A-0E3404982E75}" srcOrd="2" destOrd="0" presId="urn:microsoft.com/office/officeart/2016/7/layout/VerticalDown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BC0207-B135-4017-A3EB-0D7C97610AEA}"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US"/>
        </a:p>
      </dgm:t>
    </dgm:pt>
    <dgm:pt modelId="{A88FD7A6-A0B5-46D9-AB7F-5CEEC4E9D39A}">
      <dgm:prSet phldrT="[Text]" custT="1"/>
      <dgm:spPr/>
      <dgm:t>
        <a:bodyPr/>
        <a:lstStyle/>
        <a:p>
          <a:r>
            <a:rPr lang="en-US" sz="2800" b="0" dirty="0"/>
            <a:t>Implement Local Needs Assessment (Self-evaluation Tool)</a:t>
          </a:r>
        </a:p>
      </dgm:t>
    </dgm:pt>
    <dgm:pt modelId="{C1F61958-CA4C-4445-9DE8-9022B83086BE}" type="parTrans" cxnId="{7A1FE513-1174-44B8-8232-0A82C73FD743}">
      <dgm:prSet/>
      <dgm:spPr/>
      <dgm:t>
        <a:bodyPr/>
        <a:lstStyle/>
        <a:p>
          <a:endParaRPr lang="en-US"/>
        </a:p>
      </dgm:t>
    </dgm:pt>
    <dgm:pt modelId="{773F255E-3ABB-405A-A20E-FD6E453AD6D0}" type="sibTrans" cxnId="{7A1FE513-1174-44B8-8232-0A82C73FD743}">
      <dgm:prSet/>
      <dgm:spPr/>
      <dgm:t>
        <a:bodyPr/>
        <a:lstStyle/>
        <a:p>
          <a:endParaRPr lang="en-US"/>
        </a:p>
      </dgm:t>
    </dgm:pt>
    <dgm:pt modelId="{B0AE4030-E7C3-44A2-B3D0-9D29BB2B523F}">
      <dgm:prSet phldrT="[Text]" custT="1"/>
      <dgm:spPr/>
      <dgm:t>
        <a:bodyPr/>
        <a:lstStyle/>
        <a:p>
          <a:pPr>
            <a:spcBef>
              <a:spcPts val="600"/>
            </a:spcBef>
          </a:pPr>
          <a:r>
            <a:rPr lang="en-US" sz="2800" b="0" dirty="0"/>
            <a:t>Educator Review of Large-Scale Assessment Materials: PLDs, Measurement Targets, Task Models, and Items</a:t>
          </a:r>
        </a:p>
      </dgm:t>
    </dgm:pt>
    <dgm:pt modelId="{2F2698F8-E015-407E-AE30-0B8849BB2FC7}" type="parTrans" cxnId="{BADF3867-5D94-40FC-82E9-976A22ACC9DB}">
      <dgm:prSet/>
      <dgm:spPr/>
      <dgm:t>
        <a:bodyPr/>
        <a:lstStyle/>
        <a:p>
          <a:endParaRPr lang="en-US"/>
        </a:p>
      </dgm:t>
    </dgm:pt>
    <dgm:pt modelId="{F04F8417-BD4B-49C4-81EB-1B877481EFA3}" type="sibTrans" cxnId="{BADF3867-5D94-40FC-82E9-976A22ACC9DB}">
      <dgm:prSet/>
      <dgm:spPr/>
      <dgm:t>
        <a:bodyPr/>
        <a:lstStyle/>
        <a:p>
          <a:endParaRPr lang="en-US"/>
        </a:p>
      </dgm:t>
    </dgm:pt>
    <dgm:pt modelId="{B82F7946-C630-4956-AD46-C0818AA10455}">
      <dgm:prSet phldrT="[Text]" custT="1"/>
      <dgm:spPr/>
      <dgm:t>
        <a:bodyPr/>
        <a:lstStyle/>
        <a:p>
          <a:r>
            <a:rPr lang="en-US" sz="2800" b="0" dirty="0"/>
            <a:t>Pilot Study of Classroom-based Evidence and Tools</a:t>
          </a:r>
        </a:p>
      </dgm:t>
    </dgm:pt>
    <dgm:pt modelId="{EBD90607-E519-4152-BA36-E0CBE5736705}" type="parTrans" cxnId="{D724DC27-44FF-439C-B4F6-3C6F35C023B7}">
      <dgm:prSet/>
      <dgm:spPr/>
      <dgm:t>
        <a:bodyPr/>
        <a:lstStyle/>
        <a:p>
          <a:endParaRPr lang="en-US"/>
        </a:p>
      </dgm:t>
    </dgm:pt>
    <dgm:pt modelId="{B4DD418D-673F-4A69-9630-8B3853B0B78A}" type="sibTrans" cxnId="{D724DC27-44FF-439C-B4F6-3C6F35C023B7}">
      <dgm:prSet/>
      <dgm:spPr/>
      <dgm:t>
        <a:bodyPr/>
        <a:lstStyle/>
        <a:p>
          <a:endParaRPr lang="en-US"/>
        </a:p>
      </dgm:t>
    </dgm:pt>
    <dgm:pt modelId="{5D8D234D-4A27-4734-B6F6-76EF348BA07A}" type="pres">
      <dgm:prSet presAssocID="{D8BC0207-B135-4017-A3EB-0D7C97610AEA}" presName="Name0" presStyleCnt="0">
        <dgm:presLayoutVars>
          <dgm:chMax val="7"/>
          <dgm:chPref val="7"/>
          <dgm:dir/>
        </dgm:presLayoutVars>
      </dgm:prSet>
      <dgm:spPr/>
    </dgm:pt>
    <dgm:pt modelId="{A1D2C8C4-8F66-4073-ABE9-4AD65484AF1C}" type="pres">
      <dgm:prSet presAssocID="{D8BC0207-B135-4017-A3EB-0D7C97610AEA}" presName="Name1" presStyleCnt="0"/>
      <dgm:spPr/>
    </dgm:pt>
    <dgm:pt modelId="{51B94D87-AA57-4D3D-B334-705819381124}" type="pres">
      <dgm:prSet presAssocID="{D8BC0207-B135-4017-A3EB-0D7C97610AEA}" presName="cycle" presStyleCnt="0"/>
      <dgm:spPr/>
    </dgm:pt>
    <dgm:pt modelId="{BE235F45-3B9A-46CE-9FA2-B9FCAC2C004E}" type="pres">
      <dgm:prSet presAssocID="{D8BC0207-B135-4017-A3EB-0D7C97610AEA}" presName="srcNode" presStyleLbl="node1" presStyleIdx="0" presStyleCnt="3"/>
      <dgm:spPr/>
    </dgm:pt>
    <dgm:pt modelId="{0BB1C6EE-B584-4EEE-AFE3-A7250D2CF59F}" type="pres">
      <dgm:prSet presAssocID="{D8BC0207-B135-4017-A3EB-0D7C97610AEA}" presName="conn" presStyleLbl="parChTrans1D2" presStyleIdx="0" presStyleCnt="1"/>
      <dgm:spPr/>
    </dgm:pt>
    <dgm:pt modelId="{7394C96C-3B42-40C1-B5F5-3F0D4F009E5D}" type="pres">
      <dgm:prSet presAssocID="{D8BC0207-B135-4017-A3EB-0D7C97610AEA}" presName="extraNode" presStyleLbl="node1" presStyleIdx="0" presStyleCnt="3"/>
      <dgm:spPr/>
    </dgm:pt>
    <dgm:pt modelId="{94F9A88D-D837-445B-8F47-AA9E92FCC67E}" type="pres">
      <dgm:prSet presAssocID="{D8BC0207-B135-4017-A3EB-0D7C97610AEA}" presName="dstNode" presStyleLbl="node1" presStyleIdx="0" presStyleCnt="3"/>
      <dgm:spPr/>
    </dgm:pt>
    <dgm:pt modelId="{A56D386D-042B-4978-9DCC-FCCC95B08545}" type="pres">
      <dgm:prSet presAssocID="{A88FD7A6-A0B5-46D9-AB7F-5CEEC4E9D39A}" presName="text_1" presStyleLbl="node1" presStyleIdx="0" presStyleCnt="3">
        <dgm:presLayoutVars>
          <dgm:bulletEnabled val="1"/>
        </dgm:presLayoutVars>
      </dgm:prSet>
      <dgm:spPr/>
    </dgm:pt>
    <dgm:pt modelId="{EB127DFC-3917-4179-AD1E-2B77297D1061}" type="pres">
      <dgm:prSet presAssocID="{A88FD7A6-A0B5-46D9-AB7F-5CEEC4E9D39A}" presName="accent_1" presStyleCnt="0"/>
      <dgm:spPr/>
    </dgm:pt>
    <dgm:pt modelId="{5EC7D701-7575-4153-99F9-F4D35FAC3FB9}" type="pres">
      <dgm:prSet presAssocID="{A88FD7A6-A0B5-46D9-AB7F-5CEEC4E9D39A}" presName="accentRepeatNode" presStyleLbl="solidFgAcc1" presStyleIdx="0" presStyleCnt="3"/>
      <dgm:spPr/>
    </dgm:pt>
    <dgm:pt modelId="{7D9BD3F6-87DC-4942-9065-62CB82811452}" type="pres">
      <dgm:prSet presAssocID="{B0AE4030-E7C3-44A2-B3D0-9D29BB2B523F}" presName="text_2" presStyleLbl="node1" presStyleIdx="1" presStyleCnt="3">
        <dgm:presLayoutVars>
          <dgm:bulletEnabled val="1"/>
        </dgm:presLayoutVars>
      </dgm:prSet>
      <dgm:spPr/>
    </dgm:pt>
    <dgm:pt modelId="{4B4324A0-0476-4D19-846A-3320F320CA65}" type="pres">
      <dgm:prSet presAssocID="{B0AE4030-E7C3-44A2-B3D0-9D29BB2B523F}" presName="accent_2" presStyleCnt="0"/>
      <dgm:spPr/>
    </dgm:pt>
    <dgm:pt modelId="{1EF41005-C130-467D-8219-A1492DB985D1}" type="pres">
      <dgm:prSet presAssocID="{B0AE4030-E7C3-44A2-B3D0-9D29BB2B523F}" presName="accentRepeatNode" presStyleLbl="solidFgAcc1" presStyleIdx="1" presStyleCnt="3"/>
      <dgm:spPr/>
    </dgm:pt>
    <dgm:pt modelId="{F340486B-FFD4-47A2-9BA0-800F48B30DCD}" type="pres">
      <dgm:prSet presAssocID="{B82F7946-C630-4956-AD46-C0818AA10455}" presName="text_3" presStyleLbl="node1" presStyleIdx="2" presStyleCnt="3">
        <dgm:presLayoutVars>
          <dgm:bulletEnabled val="1"/>
        </dgm:presLayoutVars>
      </dgm:prSet>
      <dgm:spPr/>
    </dgm:pt>
    <dgm:pt modelId="{7B56FEAF-D4D5-48FD-B96A-F250AECFF685}" type="pres">
      <dgm:prSet presAssocID="{B82F7946-C630-4956-AD46-C0818AA10455}" presName="accent_3" presStyleCnt="0"/>
      <dgm:spPr/>
    </dgm:pt>
    <dgm:pt modelId="{7BE358F1-30DA-4669-9013-0F40676D71B6}" type="pres">
      <dgm:prSet presAssocID="{B82F7946-C630-4956-AD46-C0818AA10455}" presName="accentRepeatNode" presStyleLbl="solidFgAcc1" presStyleIdx="2" presStyleCnt="3"/>
      <dgm:spPr/>
    </dgm:pt>
  </dgm:ptLst>
  <dgm:cxnLst>
    <dgm:cxn modelId="{7A1FE513-1174-44B8-8232-0A82C73FD743}" srcId="{D8BC0207-B135-4017-A3EB-0D7C97610AEA}" destId="{A88FD7A6-A0B5-46D9-AB7F-5CEEC4E9D39A}" srcOrd="0" destOrd="0" parTransId="{C1F61958-CA4C-4445-9DE8-9022B83086BE}" sibTransId="{773F255E-3ABB-405A-A20E-FD6E453AD6D0}"/>
    <dgm:cxn modelId="{D724DC27-44FF-439C-B4F6-3C6F35C023B7}" srcId="{D8BC0207-B135-4017-A3EB-0D7C97610AEA}" destId="{B82F7946-C630-4956-AD46-C0818AA10455}" srcOrd="2" destOrd="0" parTransId="{EBD90607-E519-4152-BA36-E0CBE5736705}" sibTransId="{B4DD418D-673F-4A69-9630-8B3853B0B78A}"/>
    <dgm:cxn modelId="{BADF3867-5D94-40FC-82E9-976A22ACC9DB}" srcId="{D8BC0207-B135-4017-A3EB-0D7C97610AEA}" destId="{B0AE4030-E7C3-44A2-B3D0-9D29BB2B523F}" srcOrd="1" destOrd="0" parTransId="{2F2698F8-E015-407E-AE30-0B8849BB2FC7}" sibTransId="{F04F8417-BD4B-49C4-81EB-1B877481EFA3}"/>
    <dgm:cxn modelId="{E01433B4-7344-4960-994D-194F62FBB22E}" type="presOf" srcId="{D8BC0207-B135-4017-A3EB-0D7C97610AEA}" destId="{5D8D234D-4A27-4734-B6F6-76EF348BA07A}" srcOrd="0" destOrd="0" presId="urn:microsoft.com/office/officeart/2008/layout/VerticalCurvedList"/>
    <dgm:cxn modelId="{8CBD5DBC-1146-43B8-8454-400F8625ABF2}" type="presOf" srcId="{B82F7946-C630-4956-AD46-C0818AA10455}" destId="{F340486B-FFD4-47A2-9BA0-800F48B30DCD}" srcOrd="0" destOrd="0" presId="urn:microsoft.com/office/officeart/2008/layout/VerticalCurvedList"/>
    <dgm:cxn modelId="{51D2A0BE-7CB7-4F67-9F5F-9F96FF6F3215}" type="presOf" srcId="{773F255E-3ABB-405A-A20E-FD6E453AD6D0}" destId="{0BB1C6EE-B584-4EEE-AFE3-A7250D2CF59F}" srcOrd="0" destOrd="0" presId="urn:microsoft.com/office/officeart/2008/layout/VerticalCurvedList"/>
    <dgm:cxn modelId="{28C2E4F1-5FD9-4EEA-B511-33F32FDB774F}" type="presOf" srcId="{B0AE4030-E7C3-44A2-B3D0-9D29BB2B523F}" destId="{7D9BD3F6-87DC-4942-9065-62CB82811452}" srcOrd="0" destOrd="0" presId="urn:microsoft.com/office/officeart/2008/layout/VerticalCurvedList"/>
    <dgm:cxn modelId="{08F8A3FD-7CAD-4F62-89F2-72381DFB346A}" type="presOf" srcId="{A88FD7A6-A0B5-46D9-AB7F-5CEEC4E9D39A}" destId="{A56D386D-042B-4978-9DCC-FCCC95B08545}" srcOrd="0" destOrd="0" presId="urn:microsoft.com/office/officeart/2008/layout/VerticalCurvedList"/>
    <dgm:cxn modelId="{CD280C70-E48F-4813-B4BF-E1E6D94B844F}" type="presParOf" srcId="{5D8D234D-4A27-4734-B6F6-76EF348BA07A}" destId="{A1D2C8C4-8F66-4073-ABE9-4AD65484AF1C}" srcOrd="0" destOrd="0" presId="urn:microsoft.com/office/officeart/2008/layout/VerticalCurvedList"/>
    <dgm:cxn modelId="{4DA7354B-B954-4B24-9953-E130DC3717B6}" type="presParOf" srcId="{A1D2C8C4-8F66-4073-ABE9-4AD65484AF1C}" destId="{51B94D87-AA57-4D3D-B334-705819381124}" srcOrd="0" destOrd="0" presId="urn:microsoft.com/office/officeart/2008/layout/VerticalCurvedList"/>
    <dgm:cxn modelId="{9C5F2FBF-F976-4566-8887-2838E881206E}" type="presParOf" srcId="{51B94D87-AA57-4D3D-B334-705819381124}" destId="{BE235F45-3B9A-46CE-9FA2-B9FCAC2C004E}" srcOrd="0" destOrd="0" presId="urn:microsoft.com/office/officeart/2008/layout/VerticalCurvedList"/>
    <dgm:cxn modelId="{0F9BB71C-585D-40CB-B109-B30EA45FE94B}" type="presParOf" srcId="{51B94D87-AA57-4D3D-B334-705819381124}" destId="{0BB1C6EE-B584-4EEE-AFE3-A7250D2CF59F}" srcOrd="1" destOrd="0" presId="urn:microsoft.com/office/officeart/2008/layout/VerticalCurvedList"/>
    <dgm:cxn modelId="{927FE96B-2B74-4C1B-AA7F-B8550D692023}" type="presParOf" srcId="{51B94D87-AA57-4D3D-B334-705819381124}" destId="{7394C96C-3B42-40C1-B5F5-3F0D4F009E5D}" srcOrd="2" destOrd="0" presId="urn:microsoft.com/office/officeart/2008/layout/VerticalCurvedList"/>
    <dgm:cxn modelId="{3EDA3F4E-4758-4C0A-BE85-3EB40BCA92F9}" type="presParOf" srcId="{51B94D87-AA57-4D3D-B334-705819381124}" destId="{94F9A88D-D837-445B-8F47-AA9E92FCC67E}" srcOrd="3" destOrd="0" presId="urn:microsoft.com/office/officeart/2008/layout/VerticalCurvedList"/>
    <dgm:cxn modelId="{585D9C5E-7444-46E2-A869-5DD77D810B41}" type="presParOf" srcId="{A1D2C8C4-8F66-4073-ABE9-4AD65484AF1C}" destId="{A56D386D-042B-4978-9DCC-FCCC95B08545}" srcOrd="1" destOrd="0" presId="urn:microsoft.com/office/officeart/2008/layout/VerticalCurvedList"/>
    <dgm:cxn modelId="{998D4658-3268-4F6C-9FA4-28CB05CF881F}" type="presParOf" srcId="{A1D2C8C4-8F66-4073-ABE9-4AD65484AF1C}" destId="{EB127DFC-3917-4179-AD1E-2B77297D1061}" srcOrd="2" destOrd="0" presId="urn:microsoft.com/office/officeart/2008/layout/VerticalCurvedList"/>
    <dgm:cxn modelId="{352874EA-F081-43E0-8F81-CA5D020457C8}" type="presParOf" srcId="{EB127DFC-3917-4179-AD1E-2B77297D1061}" destId="{5EC7D701-7575-4153-99F9-F4D35FAC3FB9}" srcOrd="0" destOrd="0" presId="urn:microsoft.com/office/officeart/2008/layout/VerticalCurvedList"/>
    <dgm:cxn modelId="{5459262C-49D7-4FDA-8597-9A303D8154F8}" type="presParOf" srcId="{A1D2C8C4-8F66-4073-ABE9-4AD65484AF1C}" destId="{7D9BD3F6-87DC-4942-9065-62CB82811452}" srcOrd="3" destOrd="0" presId="urn:microsoft.com/office/officeart/2008/layout/VerticalCurvedList"/>
    <dgm:cxn modelId="{B4B1CF23-3153-40E8-BA21-A212E4E0BDF4}" type="presParOf" srcId="{A1D2C8C4-8F66-4073-ABE9-4AD65484AF1C}" destId="{4B4324A0-0476-4D19-846A-3320F320CA65}" srcOrd="4" destOrd="0" presId="urn:microsoft.com/office/officeart/2008/layout/VerticalCurvedList"/>
    <dgm:cxn modelId="{6506EB31-99C3-4EFD-99BB-8A5C853DBA2C}" type="presParOf" srcId="{4B4324A0-0476-4D19-846A-3320F320CA65}" destId="{1EF41005-C130-467D-8219-A1492DB985D1}" srcOrd="0" destOrd="0" presId="urn:microsoft.com/office/officeart/2008/layout/VerticalCurvedList"/>
    <dgm:cxn modelId="{7DD8FB1D-3213-4E1D-B227-A52464E70014}" type="presParOf" srcId="{A1D2C8C4-8F66-4073-ABE9-4AD65484AF1C}" destId="{F340486B-FFD4-47A2-9BA0-800F48B30DCD}" srcOrd="5" destOrd="0" presId="urn:microsoft.com/office/officeart/2008/layout/VerticalCurvedList"/>
    <dgm:cxn modelId="{4BB4A0C0-1D20-4574-BF6C-FA33EBDC8F06}" type="presParOf" srcId="{A1D2C8C4-8F66-4073-ABE9-4AD65484AF1C}" destId="{7B56FEAF-D4D5-48FD-B96A-F250AECFF685}" srcOrd="6" destOrd="0" presId="urn:microsoft.com/office/officeart/2008/layout/VerticalCurvedList"/>
    <dgm:cxn modelId="{F615DA99-A68E-47E0-8DC9-25E5DB56EC63}" type="presParOf" srcId="{7B56FEAF-D4D5-48FD-B96A-F250AECFF685}" destId="{7BE358F1-30DA-4669-9013-0F40676D71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BEC72-72CD-4B73-A37E-4B4372657D4C}">
      <dsp:nvSpPr>
        <dsp:cNvPr id="0" name=""/>
        <dsp:cNvSpPr/>
      </dsp:nvSpPr>
      <dsp:spPr>
        <a:xfrm>
          <a:off x="2330004" y="0"/>
          <a:ext cx="1988380" cy="1988582"/>
        </a:xfrm>
        <a:prstGeom prst="circularArrow">
          <a:avLst>
            <a:gd name="adj1" fmla="val 10980"/>
            <a:gd name="adj2" fmla="val 1142322"/>
            <a:gd name="adj3" fmla="val 4500000"/>
            <a:gd name="adj4" fmla="val 10800000"/>
            <a:gd name="adj5" fmla="val 125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0F659E-F97D-4AFE-B45C-CC73CBD4E72A}">
      <dsp:nvSpPr>
        <dsp:cNvPr id="0" name=""/>
        <dsp:cNvSpPr/>
      </dsp:nvSpPr>
      <dsp:spPr>
        <a:xfrm>
          <a:off x="2769007" y="719813"/>
          <a:ext cx="1109628" cy="554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Year 1</a:t>
          </a:r>
        </a:p>
      </dsp:txBody>
      <dsp:txXfrm>
        <a:off x="2769007" y="719813"/>
        <a:ext cx="1109628" cy="554757"/>
      </dsp:txXfrm>
    </dsp:sp>
    <dsp:sp modelId="{8945C9EE-2A8F-4635-B25A-549BE29CC569}">
      <dsp:nvSpPr>
        <dsp:cNvPr id="0" name=""/>
        <dsp:cNvSpPr/>
      </dsp:nvSpPr>
      <dsp:spPr>
        <a:xfrm>
          <a:off x="1777614" y="1142736"/>
          <a:ext cx="1988380" cy="1988582"/>
        </a:xfrm>
        <a:prstGeom prst="leftCircularArrow">
          <a:avLst>
            <a:gd name="adj1" fmla="val 10980"/>
            <a:gd name="adj2" fmla="val 1142322"/>
            <a:gd name="adj3" fmla="val 6300000"/>
            <a:gd name="adj4" fmla="val 18900000"/>
            <a:gd name="adj5" fmla="val 12500"/>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A98E75-2C05-4438-A5C2-0775BFF57FAD}">
      <dsp:nvSpPr>
        <dsp:cNvPr id="0" name=""/>
        <dsp:cNvSpPr/>
      </dsp:nvSpPr>
      <dsp:spPr>
        <a:xfrm>
          <a:off x="2214379" y="1864658"/>
          <a:ext cx="1109628" cy="554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Year 2</a:t>
          </a:r>
        </a:p>
      </dsp:txBody>
      <dsp:txXfrm>
        <a:off x="2214379" y="1864658"/>
        <a:ext cx="1109628" cy="554757"/>
      </dsp:txXfrm>
    </dsp:sp>
    <dsp:sp modelId="{FE542FC2-909C-4B09-B3BB-A49EF76CACDF}">
      <dsp:nvSpPr>
        <dsp:cNvPr id="0" name=""/>
        <dsp:cNvSpPr/>
      </dsp:nvSpPr>
      <dsp:spPr>
        <a:xfrm>
          <a:off x="2330004" y="2289691"/>
          <a:ext cx="1988380" cy="1988582"/>
        </a:xfrm>
        <a:prstGeom prst="circularArrow">
          <a:avLst>
            <a:gd name="adj1" fmla="val 10980"/>
            <a:gd name="adj2" fmla="val 1142322"/>
            <a:gd name="adj3" fmla="val 4500000"/>
            <a:gd name="adj4" fmla="val 13500000"/>
            <a:gd name="adj5" fmla="val 12500"/>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7426F2-81A5-47DA-B714-8F572D500AED}">
      <dsp:nvSpPr>
        <dsp:cNvPr id="0" name=""/>
        <dsp:cNvSpPr/>
      </dsp:nvSpPr>
      <dsp:spPr>
        <a:xfrm>
          <a:off x="2769007" y="3009504"/>
          <a:ext cx="1109628" cy="554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Year 3</a:t>
          </a:r>
        </a:p>
      </dsp:txBody>
      <dsp:txXfrm>
        <a:off x="2769007" y="3009504"/>
        <a:ext cx="1109628" cy="554757"/>
      </dsp:txXfrm>
    </dsp:sp>
    <dsp:sp modelId="{37BB7247-FA21-4014-BF8F-3A3A723954BF}">
      <dsp:nvSpPr>
        <dsp:cNvPr id="0" name=""/>
        <dsp:cNvSpPr/>
      </dsp:nvSpPr>
      <dsp:spPr>
        <a:xfrm>
          <a:off x="1919348" y="3564261"/>
          <a:ext cx="1708268" cy="1709094"/>
        </a:xfrm>
        <a:prstGeom prst="blockArc">
          <a:avLst>
            <a:gd name="adj1" fmla="val 0"/>
            <a:gd name="adj2" fmla="val 18900000"/>
            <a:gd name="adj3" fmla="val 1274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79C59E-F001-4F5A-8BA0-B35DF05B68F3}">
      <dsp:nvSpPr>
        <dsp:cNvPr id="0" name=""/>
        <dsp:cNvSpPr/>
      </dsp:nvSpPr>
      <dsp:spPr>
        <a:xfrm>
          <a:off x="2214379" y="4154349"/>
          <a:ext cx="1109628" cy="554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Year 4</a:t>
          </a:r>
        </a:p>
      </dsp:txBody>
      <dsp:txXfrm>
        <a:off x="2214379" y="4154349"/>
        <a:ext cx="1109628" cy="5547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D2EE9B-D38C-45D7-9CAB-5EEA69892D28}">
      <dsp:nvSpPr>
        <dsp:cNvPr id="0" name=""/>
        <dsp:cNvSpPr/>
      </dsp:nvSpPr>
      <dsp:spPr>
        <a:xfrm>
          <a:off x="0" y="3275483"/>
          <a:ext cx="2748534" cy="107508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476" tIns="256032" rIns="195476" bIns="256032" numCol="1" spcCol="1270" anchor="ctr" anchorCtr="0">
          <a:noAutofit/>
        </a:bodyPr>
        <a:lstStyle/>
        <a:p>
          <a:pPr marL="0" lvl="0" indent="0" algn="ctr" defTabSz="1600200">
            <a:lnSpc>
              <a:spcPct val="90000"/>
            </a:lnSpc>
            <a:spcBef>
              <a:spcPct val="0"/>
            </a:spcBef>
            <a:spcAft>
              <a:spcPct val="35000"/>
            </a:spcAft>
            <a:buNone/>
          </a:pPr>
          <a:r>
            <a:rPr lang="en-US" sz="3600" kern="1200"/>
            <a:t>Synthesize</a:t>
          </a:r>
        </a:p>
      </dsp:txBody>
      <dsp:txXfrm>
        <a:off x="0" y="3275483"/>
        <a:ext cx="2748534" cy="1075086"/>
      </dsp:txXfrm>
    </dsp:sp>
    <dsp:sp modelId="{2AC7B8DB-8A2C-4D0A-B14B-AB288FFD2DED}">
      <dsp:nvSpPr>
        <dsp:cNvPr id="0" name=""/>
        <dsp:cNvSpPr/>
      </dsp:nvSpPr>
      <dsp:spPr>
        <a:xfrm>
          <a:off x="2748533" y="3275483"/>
          <a:ext cx="8245602" cy="1075086"/>
        </a:xfrm>
        <a:prstGeom prst="rect">
          <a:avLst/>
        </a:prstGeom>
        <a:solidFill>
          <a:schemeClr val="bg1">
            <a:lumMod val="95000"/>
            <a:hueOff val="0"/>
            <a:satOff val="0"/>
            <a:lumOff val="0"/>
            <a:alphaOff val="0"/>
          </a:schemeClr>
        </a:solidFill>
        <a:ln w="12700" cap="flat" cmpd="sng" algn="ctr">
          <a:solidFill>
            <a:schemeClr val="bg1">
              <a:lumMod val="9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260" tIns="304800" rIns="167260" bIns="304800" numCol="1" spcCol="1270" anchor="ctr" anchorCtr="0">
          <a:noAutofit/>
        </a:bodyPr>
        <a:lstStyle/>
        <a:p>
          <a:pPr marL="0" lvl="0" indent="0" algn="l" defTabSz="1066800">
            <a:lnSpc>
              <a:spcPct val="90000"/>
            </a:lnSpc>
            <a:spcBef>
              <a:spcPct val="0"/>
            </a:spcBef>
            <a:spcAft>
              <a:spcPct val="35000"/>
            </a:spcAft>
            <a:buNone/>
          </a:pPr>
          <a:r>
            <a:rPr lang="en-US" sz="2400" kern="1200" dirty="0"/>
            <a:t>Synthesize results from steps 1 and 2 to determine an appropriate path forward</a:t>
          </a:r>
        </a:p>
      </dsp:txBody>
      <dsp:txXfrm>
        <a:off x="2748533" y="3275483"/>
        <a:ext cx="8245602" cy="1075086"/>
      </dsp:txXfrm>
    </dsp:sp>
    <dsp:sp modelId="{CB436C3D-54C7-447B-97B2-D068CB7E5626}">
      <dsp:nvSpPr>
        <dsp:cNvPr id="0" name=""/>
        <dsp:cNvSpPr/>
      </dsp:nvSpPr>
      <dsp:spPr>
        <a:xfrm rot="10800000">
          <a:off x="0" y="1638126"/>
          <a:ext cx="2748534" cy="1653483"/>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476" tIns="256032" rIns="195476" bIns="256032" numCol="1" spcCol="1270" anchor="ctr" anchorCtr="0">
          <a:noAutofit/>
        </a:bodyPr>
        <a:lstStyle/>
        <a:p>
          <a:pPr marL="0" lvl="0" indent="0" algn="ctr" defTabSz="1600200">
            <a:lnSpc>
              <a:spcPct val="90000"/>
            </a:lnSpc>
            <a:spcBef>
              <a:spcPct val="0"/>
            </a:spcBef>
            <a:spcAft>
              <a:spcPct val="35000"/>
            </a:spcAft>
            <a:buNone/>
          </a:pPr>
          <a:r>
            <a:rPr lang="en-US" sz="3600" kern="1200" dirty="0"/>
            <a:t>Evaluate</a:t>
          </a:r>
        </a:p>
      </dsp:txBody>
      <dsp:txXfrm rot="-10800000">
        <a:off x="0" y="1638126"/>
        <a:ext cx="2748534" cy="1074764"/>
      </dsp:txXfrm>
    </dsp:sp>
    <dsp:sp modelId="{10D06F70-E525-4D30-A144-CCBA72B303F8}">
      <dsp:nvSpPr>
        <dsp:cNvPr id="0" name=""/>
        <dsp:cNvSpPr/>
      </dsp:nvSpPr>
      <dsp:spPr>
        <a:xfrm>
          <a:off x="2748533" y="1638126"/>
          <a:ext cx="8245602" cy="1074764"/>
        </a:xfrm>
        <a:prstGeom prst="rect">
          <a:avLst/>
        </a:prstGeom>
        <a:solidFill>
          <a:schemeClr val="bg1">
            <a:lumMod val="95000"/>
            <a:hueOff val="0"/>
            <a:satOff val="0"/>
            <a:lumOff val="0"/>
            <a:alphaOff val="0"/>
          </a:schemeClr>
        </a:solidFill>
        <a:ln w="12700" cap="flat" cmpd="sng" algn="ctr">
          <a:solidFill>
            <a:schemeClr val="bg1">
              <a:lumMod val="9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260" tIns="304800" rIns="167260" bIns="304800" numCol="1" spcCol="1270" anchor="ctr" anchorCtr="0">
          <a:noAutofit/>
        </a:bodyPr>
        <a:lstStyle/>
        <a:p>
          <a:pPr marL="0" lvl="0" indent="0" algn="l" defTabSz="1066800">
            <a:lnSpc>
              <a:spcPct val="90000"/>
            </a:lnSpc>
            <a:spcBef>
              <a:spcPct val="0"/>
            </a:spcBef>
            <a:spcAft>
              <a:spcPct val="35000"/>
            </a:spcAft>
            <a:buNone/>
          </a:pPr>
          <a:r>
            <a:rPr lang="en-US" sz="2400" kern="1200" dirty="0"/>
            <a:t>Gather and evaluate evidence for each assessment related to four overarching validity questions </a:t>
          </a:r>
        </a:p>
      </dsp:txBody>
      <dsp:txXfrm>
        <a:off x="2748533" y="1638126"/>
        <a:ext cx="8245602" cy="1074764"/>
      </dsp:txXfrm>
    </dsp:sp>
    <dsp:sp modelId="{96042657-B118-4869-AA12-6231B99CE784}">
      <dsp:nvSpPr>
        <dsp:cNvPr id="0" name=""/>
        <dsp:cNvSpPr/>
      </dsp:nvSpPr>
      <dsp:spPr>
        <a:xfrm rot="10800000">
          <a:off x="0" y="769"/>
          <a:ext cx="2748534" cy="1653483"/>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476" tIns="256032" rIns="195476" bIns="256032" numCol="1" spcCol="1270" anchor="ctr" anchorCtr="0">
          <a:noAutofit/>
        </a:bodyPr>
        <a:lstStyle/>
        <a:p>
          <a:pPr marL="0" lvl="0" indent="0" algn="ctr" defTabSz="1600200">
            <a:lnSpc>
              <a:spcPct val="90000"/>
            </a:lnSpc>
            <a:spcBef>
              <a:spcPct val="0"/>
            </a:spcBef>
            <a:spcAft>
              <a:spcPct val="35000"/>
            </a:spcAft>
            <a:buNone/>
          </a:pPr>
          <a:r>
            <a:rPr lang="en-US" sz="3600" kern="1200"/>
            <a:t>Identify</a:t>
          </a:r>
        </a:p>
      </dsp:txBody>
      <dsp:txXfrm rot="-10800000">
        <a:off x="0" y="769"/>
        <a:ext cx="2748534" cy="1074764"/>
      </dsp:txXfrm>
    </dsp:sp>
    <dsp:sp modelId="{57D6E591-B600-43AB-9C1A-0E3404982E75}">
      <dsp:nvSpPr>
        <dsp:cNvPr id="0" name=""/>
        <dsp:cNvSpPr/>
      </dsp:nvSpPr>
      <dsp:spPr>
        <a:xfrm>
          <a:off x="2748533" y="769"/>
          <a:ext cx="8245602" cy="1074764"/>
        </a:xfrm>
        <a:prstGeom prst="rect">
          <a:avLst/>
        </a:prstGeom>
        <a:solidFill>
          <a:schemeClr val="bg1">
            <a:lumMod val="95000"/>
            <a:hueOff val="0"/>
            <a:satOff val="0"/>
            <a:lumOff val="0"/>
            <a:alphaOff val="0"/>
          </a:schemeClr>
        </a:solidFill>
        <a:ln w="12700" cap="flat" cmpd="sng" algn="ctr">
          <a:solidFill>
            <a:schemeClr val="bg1">
              <a:lumMod val="9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260" tIns="304800" rIns="167260" bIns="304800" numCol="1" spcCol="1270" anchor="ctr" anchorCtr="0">
          <a:noAutofit/>
        </a:bodyPr>
        <a:lstStyle/>
        <a:p>
          <a:pPr marL="0" lvl="0" indent="0" algn="l" defTabSz="1066800">
            <a:lnSpc>
              <a:spcPct val="90000"/>
            </a:lnSpc>
            <a:spcBef>
              <a:spcPct val="0"/>
            </a:spcBef>
            <a:spcAft>
              <a:spcPct val="35000"/>
            </a:spcAft>
            <a:buNone/>
          </a:pPr>
          <a:r>
            <a:rPr lang="en-US" sz="2400" kern="1200" dirty="0"/>
            <a:t>Identify uses and purposes of assessment data in your school/district/state</a:t>
          </a:r>
        </a:p>
      </dsp:txBody>
      <dsp:txXfrm>
        <a:off x="2748533" y="769"/>
        <a:ext cx="8245602" cy="10747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1C6EE-B584-4EEE-AFE3-A7250D2CF59F}">
      <dsp:nvSpPr>
        <dsp:cNvPr id="0" name=""/>
        <dsp:cNvSpPr/>
      </dsp:nvSpPr>
      <dsp:spPr>
        <a:xfrm>
          <a:off x="-5547264" y="-849397"/>
          <a:ext cx="6605758" cy="6605758"/>
        </a:xfrm>
        <a:prstGeom prst="blockArc">
          <a:avLst>
            <a:gd name="adj1" fmla="val 18900000"/>
            <a:gd name="adj2" fmla="val 2700000"/>
            <a:gd name="adj3" fmla="val 327"/>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6D386D-042B-4978-9DCC-FCCC95B08545}">
      <dsp:nvSpPr>
        <dsp:cNvPr id="0" name=""/>
        <dsp:cNvSpPr/>
      </dsp:nvSpPr>
      <dsp:spPr>
        <a:xfrm>
          <a:off x="681086" y="490696"/>
          <a:ext cx="9342024" cy="98139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8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b="0" kern="1200" dirty="0"/>
            <a:t>Implement Local Needs Assessment (Self-evaluation Tool)</a:t>
          </a:r>
        </a:p>
      </dsp:txBody>
      <dsp:txXfrm>
        <a:off x="681086" y="490696"/>
        <a:ext cx="9342024" cy="981392"/>
      </dsp:txXfrm>
    </dsp:sp>
    <dsp:sp modelId="{5EC7D701-7575-4153-99F9-F4D35FAC3FB9}">
      <dsp:nvSpPr>
        <dsp:cNvPr id="0" name=""/>
        <dsp:cNvSpPr/>
      </dsp:nvSpPr>
      <dsp:spPr>
        <a:xfrm>
          <a:off x="67716" y="368022"/>
          <a:ext cx="1226740" cy="122674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D9BD3F6-87DC-4942-9065-62CB82811452}">
      <dsp:nvSpPr>
        <dsp:cNvPr id="0" name=""/>
        <dsp:cNvSpPr/>
      </dsp:nvSpPr>
      <dsp:spPr>
        <a:xfrm>
          <a:off x="1037822" y="1962785"/>
          <a:ext cx="8985288" cy="981392"/>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8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b="0" kern="1200" dirty="0"/>
            <a:t>Educator Review of Large-Scale Assessment Materials: PLDs, Measurement Targets, Task Models, and Items</a:t>
          </a:r>
        </a:p>
      </dsp:txBody>
      <dsp:txXfrm>
        <a:off x="1037822" y="1962785"/>
        <a:ext cx="8985288" cy="981392"/>
      </dsp:txXfrm>
    </dsp:sp>
    <dsp:sp modelId="{1EF41005-C130-467D-8219-A1492DB985D1}">
      <dsp:nvSpPr>
        <dsp:cNvPr id="0" name=""/>
        <dsp:cNvSpPr/>
      </dsp:nvSpPr>
      <dsp:spPr>
        <a:xfrm>
          <a:off x="424452" y="1840111"/>
          <a:ext cx="1226740" cy="1226740"/>
        </a:xfrm>
        <a:prstGeom prst="ellipse">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40486B-FFD4-47A2-9BA0-800F48B30DCD}">
      <dsp:nvSpPr>
        <dsp:cNvPr id="0" name=""/>
        <dsp:cNvSpPr/>
      </dsp:nvSpPr>
      <dsp:spPr>
        <a:xfrm>
          <a:off x="681086" y="3434874"/>
          <a:ext cx="9342024" cy="981392"/>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8980" tIns="71120" rIns="71120" bIns="71120" numCol="1" spcCol="1270" anchor="ctr" anchorCtr="0">
          <a:noAutofit/>
        </a:bodyPr>
        <a:lstStyle/>
        <a:p>
          <a:pPr marL="0" lvl="0" indent="0" algn="l" defTabSz="1244600">
            <a:lnSpc>
              <a:spcPct val="90000"/>
            </a:lnSpc>
            <a:spcBef>
              <a:spcPct val="0"/>
            </a:spcBef>
            <a:spcAft>
              <a:spcPct val="35000"/>
            </a:spcAft>
            <a:buNone/>
          </a:pPr>
          <a:r>
            <a:rPr lang="en-US" sz="2800" b="0" kern="1200" dirty="0"/>
            <a:t>Pilot Study of Classroom-based Evidence and Tools</a:t>
          </a:r>
        </a:p>
      </dsp:txBody>
      <dsp:txXfrm>
        <a:off x="681086" y="3434874"/>
        <a:ext cx="9342024" cy="981392"/>
      </dsp:txXfrm>
    </dsp:sp>
    <dsp:sp modelId="{7BE358F1-30DA-4669-9013-0F40676D71B6}">
      <dsp:nvSpPr>
        <dsp:cNvPr id="0" name=""/>
        <dsp:cNvSpPr/>
      </dsp:nvSpPr>
      <dsp:spPr>
        <a:xfrm>
          <a:off x="67716" y="3312200"/>
          <a:ext cx="1226740" cy="1226740"/>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54E95758-BAD6-4EF0-B583-6C2EFF9CE5C3}" type="datetimeFigureOut">
              <a:rPr lang="en-US" smtClean="0"/>
              <a:t>12/14/2017</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2B60A32E-F626-4AA1-BBA1-9DAA8038CD10}" type="slidenum">
              <a:rPr lang="en-US" smtClean="0"/>
              <a:t>‹#›</a:t>
            </a:fld>
            <a:endParaRPr lang="en-US"/>
          </a:p>
        </p:txBody>
      </p:sp>
    </p:spTree>
    <p:extLst>
      <p:ext uri="{BB962C8B-B14F-4D97-AF65-F5344CB8AC3E}">
        <p14:creationId xmlns:p14="http://schemas.microsoft.com/office/powerpoint/2010/main" val="3319654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r>
              <a:rPr lang="en-US" dirty="0"/>
              <a:t>August 19, 2010</a:t>
            </a:r>
          </a:p>
        </p:txBody>
      </p:sp>
      <p:sp>
        <p:nvSpPr>
          <p:cNvPr id="5" name="Slide Number Placeholder 4"/>
          <p:cNvSpPr>
            <a:spLocks noGrp="1"/>
          </p:cNvSpPr>
          <p:nvPr>
            <p:ph type="sldNum" sz="quarter" idx="11"/>
          </p:nvPr>
        </p:nvSpPr>
        <p:spPr/>
        <p:txBody>
          <a:bodyPr/>
          <a:lstStyle/>
          <a:p>
            <a:fld id="{F5ADEF72-CD73-48E2-AEFB-3B6C611F1A4A}" type="slidenum">
              <a:rPr lang="en-US" smtClean="0"/>
              <a:pPr/>
              <a:t>1</a:t>
            </a:fld>
            <a:endParaRPr lang="en-US" dirty="0"/>
          </a:p>
        </p:txBody>
      </p:sp>
    </p:spTree>
    <p:extLst>
      <p:ext uri="{BB962C8B-B14F-4D97-AF65-F5344CB8AC3E}">
        <p14:creationId xmlns:p14="http://schemas.microsoft.com/office/powerpoint/2010/main" val="3352073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pPr defTabSz="932871">
              <a:defRPr/>
            </a:pPr>
            <a:r>
              <a:rPr lang="en-US" baseline="0" dirty="0"/>
              <a:t>  </a:t>
            </a:r>
            <a:endParaRPr lang="en-US" dirty="0"/>
          </a:p>
        </p:txBody>
      </p:sp>
      <p:sp>
        <p:nvSpPr>
          <p:cNvPr id="4" name="Slide Number Placeholder 3"/>
          <p:cNvSpPr>
            <a:spLocks noGrp="1"/>
          </p:cNvSpPr>
          <p:nvPr>
            <p:ph type="sldNum" sz="quarter" idx="10"/>
          </p:nvPr>
        </p:nvSpPr>
        <p:spPr/>
        <p:txBody>
          <a:bodyPr/>
          <a:lstStyle/>
          <a:p>
            <a:fld id="{2B60A32E-F626-4AA1-BBA1-9DAA8038CD10}" type="slidenum">
              <a:rPr lang="en-US" smtClean="0"/>
              <a:t>12</a:t>
            </a:fld>
            <a:endParaRPr lang="en-US"/>
          </a:p>
        </p:txBody>
      </p:sp>
    </p:spTree>
    <p:extLst>
      <p:ext uri="{BB962C8B-B14F-4D97-AF65-F5344CB8AC3E}">
        <p14:creationId xmlns:p14="http://schemas.microsoft.com/office/powerpoint/2010/main" val="2010088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0A32E-F626-4AA1-BBA1-9DAA8038CD10}" type="slidenum">
              <a:rPr lang="en-US" smtClean="0"/>
              <a:t>13</a:t>
            </a:fld>
            <a:endParaRPr lang="en-US"/>
          </a:p>
        </p:txBody>
      </p:sp>
    </p:spTree>
    <p:extLst>
      <p:ext uri="{BB962C8B-B14F-4D97-AF65-F5344CB8AC3E}">
        <p14:creationId xmlns:p14="http://schemas.microsoft.com/office/powerpoint/2010/main" val="620219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2B60A32E-F626-4AA1-BBA1-9DAA8038CD10}" type="slidenum">
              <a:rPr lang="en-US" smtClean="0"/>
              <a:t>14</a:t>
            </a:fld>
            <a:endParaRPr lang="en-US"/>
          </a:p>
        </p:txBody>
      </p:sp>
    </p:spTree>
    <p:extLst>
      <p:ext uri="{BB962C8B-B14F-4D97-AF65-F5344CB8AC3E}">
        <p14:creationId xmlns:p14="http://schemas.microsoft.com/office/powerpoint/2010/main" val="201274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Across the entire project, we will aim to keep these 4 fundamental validity questions in mind, using these to guide our process and deliverable development. We feel if we work to keep content coherence, comparability, accessibility and fairness, as well as consequences in mind throughout this project, then our products will be generalizable and usable to a wide variety of states and systems across the Nation. We are excited to work on this project with all of our partners and make available our lessons learned in re-envisioning science assessment.</a:t>
            </a:r>
          </a:p>
        </p:txBody>
      </p:sp>
      <p:sp>
        <p:nvSpPr>
          <p:cNvPr id="4" name="Slide Number Placeholder 3"/>
          <p:cNvSpPr>
            <a:spLocks noGrp="1"/>
          </p:cNvSpPr>
          <p:nvPr>
            <p:ph type="sldNum" sz="quarter" idx="10"/>
          </p:nvPr>
        </p:nvSpPr>
        <p:spPr/>
        <p:txBody>
          <a:bodyPr/>
          <a:lstStyle/>
          <a:p>
            <a:fld id="{2B60A32E-F626-4AA1-BBA1-9DAA8038CD10}" type="slidenum">
              <a:rPr lang="en-US" smtClean="0"/>
              <a:t>15</a:t>
            </a:fld>
            <a:endParaRPr lang="en-US"/>
          </a:p>
        </p:txBody>
      </p:sp>
    </p:spTree>
    <p:extLst>
      <p:ext uri="{BB962C8B-B14F-4D97-AF65-F5344CB8AC3E}">
        <p14:creationId xmlns:p14="http://schemas.microsoft.com/office/powerpoint/2010/main" val="288942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60A32E-F626-4AA1-BBA1-9DAA8038CD10}" type="slidenum">
              <a:rPr lang="en-US" smtClean="0"/>
              <a:t>16</a:t>
            </a:fld>
            <a:endParaRPr lang="en-US"/>
          </a:p>
        </p:txBody>
      </p:sp>
    </p:spTree>
    <p:extLst>
      <p:ext uri="{BB962C8B-B14F-4D97-AF65-F5344CB8AC3E}">
        <p14:creationId xmlns:p14="http://schemas.microsoft.com/office/powerpoint/2010/main" val="1382926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here that subsequent modules will address aspects of the remaining validity questions, including comparability, accessibility and fairness, and construct coherence</a:t>
            </a:r>
            <a:endParaRPr lang="en-US" dirty="0"/>
          </a:p>
        </p:txBody>
      </p:sp>
      <p:sp>
        <p:nvSpPr>
          <p:cNvPr id="4" name="Slide Number Placeholder 3"/>
          <p:cNvSpPr>
            <a:spLocks noGrp="1"/>
          </p:cNvSpPr>
          <p:nvPr>
            <p:ph type="sldNum" sz="quarter" idx="10"/>
          </p:nvPr>
        </p:nvSpPr>
        <p:spPr/>
        <p:txBody>
          <a:bodyPr/>
          <a:lstStyle/>
          <a:p>
            <a:fld id="{2B60A32E-F626-4AA1-BBA1-9DAA8038CD10}" type="slidenum">
              <a:rPr lang="en-US" smtClean="0"/>
              <a:t>17</a:t>
            </a:fld>
            <a:endParaRPr lang="en-US"/>
          </a:p>
        </p:txBody>
      </p:sp>
    </p:spTree>
    <p:extLst>
      <p:ext uri="{BB962C8B-B14F-4D97-AF65-F5344CB8AC3E}">
        <p14:creationId xmlns:p14="http://schemas.microsoft.com/office/powerpoint/2010/main" val="3120193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Adobe Connect,</a:t>
            </a:r>
            <a:r>
              <a:rPr lang="en-US" baseline="0" dirty="0"/>
              <a:t> with interactive elements incorporated using Adobe Presenter</a:t>
            </a:r>
            <a:endParaRPr lang="en-US" dirty="0"/>
          </a:p>
        </p:txBody>
      </p:sp>
      <p:sp>
        <p:nvSpPr>
          <p:cNvPr id="4" name="Slide Number Placeholder 3"/>
          <p:cNvSpPr>
            <a:spLocks noGrp="1"/>
          </p:cNvSpPr>
          <p:nvPr>
            <p:ph type="sldNum" sz="quarter" idx="10"/>
          </p:nvPr>
        </p:nvSpPr>
        <p:spPr/>
        <p:txBody>
          <a:bodyPr/>
          <a:lstStyle/>
          <a:p>
            <a:fld id="{2B60A32E-F626-4AA1-BBA1-9DAA8038CD10}" type="slidenum">
              <a:rPr lang="en-US" smtClean="0"/>
              <a:t>18</a:t>
            </a:fld>
            <a:endParaRPr lang="en-US"/>
          </a:p>
        </p:txBody>
      </p:sp>
    </p:spTree>
    <p:extLst>
      <p:ext uri="{BB962C8B-B14F-4D97-AF65-F5344CB8AC3E}">
        <p14:creationId xmlns:p14="http://schemas.microsoft.com/office/powerpoint/2010/main" val="29477987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We would like to highlight what we feel is one of the most important components to the SCILLSS project, and that is our district and educator involvement. We will incorporate these folks at three stages of the project: 1) During refinement of the local needs assessment, 2) By utilizing them to review each of the materials resulting from the principled-design development (such as the PLDs, Measurement Targets, Task Models), and 3) During the pilot study of classroom-based evidence and tools. </a:t>
            </a:r>
          </a:p>
          <a:p>
            <a:endParaRPr lang="en-US" dirty="0"/>
          </a:p>
          <a:p>
            <a:pPr>
              <a:lnSpc>
                <a:spcPct val="110000"/>
              </a:lnSpc>
            </a:pPr>
            <a:r>
              <a:rPr lang="en-US" dirty="0"/>
              <a:t>Involvement of educators has both an impact on deliverables and an impact on those educators involved in the process. </a:t>
            </a:r>
          </a:p>
          <a:p>
            <a:pPr>
              <a:lnSpc>
                <a:spcPct val="110000"/>
              </a:lnSpc>
            </a:pPr>
            <a:endParaRPr lang="en-US" dirty="0"/>
          </a:p>
          <a:p>
            <a:pPr>
              <a:lnSpc>
                <a:spcPct val="110000"/>
              </a:lnSpc>
            </a:pPr>
            <a:r>
              <a:rPr lang="en-US" dirty="0"/>
              <a:t>The impacts on deliverables include: </a:t>
            </a:r>
          </a:p>
          <a:p>
            <a:pPr lvl="1">
              <a:lnSpc>
                <a:spcPct val="110000"/>
              </a:lnSpc>
            </a:pPr>
            <a:r>
              <a:rPr lang="en-US" dirty="0"/>
              <a:t>High-quality tools and resources developed that align with classroom-based instruction and assessment practices</a:t>
            </a:r>
          </a:p>
          <a:p>
            <a:pPr lvl="1">
              <a:lnSpc>
                <a:spcPct val="110000"/>
              </a:lnSpc>
            </a:pPr>
            <a:r>
              <a:rPr lang="en-US" dirty="0"/>
              <a:t>Tools and resources that reflect the expertise of diverse educators and the needs of diverse students</a:t>
            </a:r>
          </a:p>
          <a:p>
            <a:pPr>
              <a:lnSpc>
                <a:spcPct val="110000"/>
              </a:lnSpc>
            </a:pPr>
            <a:endParaRPr lang="en-US" dirty="0"/>
          </a:p>
          <a:p>
            <a:pPr>
              <a:lnSpc>
                <a:spcPct val="110000"/>
              </a:lnSpc>
            </a:pPr>
            <a:r>
              <a:rPr lang="en-US" dirty="0"/>
              <a:t>The impacts on educators include:</a:t>
            </a:r>
          </a:p>
          <a:p>
            <a:pPr lvl="1">
              <a:lnSpc>
                <a:spcPct val="110000"/>
              </a:lnSpc>
            </a:pPr>
            <a:r>
              <a:rPr lang="en-US" dirty="0"/>
              <a:t>Improved understanding of the science assessment system</a:t>
            </a:r>
          </a:p>
          <a:p>
            <a:pPr lvl="1">
              <a:lnSpc>
                <a:spcPct val="110000"/>
              </a:lnSpc>
            </a:pPr>
            <a:r>
              <a:rPr lang="en-US" dirty="0"/>
              <a:t>Broadened content knowledge </a:t>
            </a:r>
          </a:p>
          <a:p>
            <a:pPr lvl="1">
              <a:lnSpc>
                <a:spcPct val="110000"/>
              </a:lnSpc>
            </a:pPr>
            <a:r>
              <a:rPr lang="en-US" dirty="0"/>
              <a:t>Strengthened pedagogical practice</a:t>
            </a:r>
          </a:p>
          <a:p>
            <a:endParaRPr lang="en-US" dirty="0"/>
          </a:p>
          <a:p>
            <a:r>
              <a:rPr lang="en-US" dirty="0"/>
              <a:t>Let’s delve into each of these opportunities for educator involvement:</a:t>
            </a:r>
          </a:p>
        </p:txBody>
      </p:sp>
      <p:sp>
        <p:nvSpPr>
          <p:cNvPr id="4" name="Slide Number Placeholder 3"/>
          <p:cNvSpPr>
            <a:spLocks noGrp="1"/>
          </p:cNvSpPr>
          <p:nvPr>
            <p:ph type="sldNum" sz="quarter" idx="10"/>
          </p:nvPr>
        </p:nvSpPr>
        <p:spPr/>
        <p:txBody>
          <a:bodyPr/>
          <a:lstStyle/>
          <a:p>
            <a:fld id="{2B60A32E-F626-4AA1-BBA1-9DAA8038CD10}" type="slidenum">
              <a:rPr lang="en-US" smtClean="0"/>
              <a:t>19</a:t>
            </a:fld>
            <a:endParaRPr lang="en-US"/>
          </a:p>
        </p:txBody>
      </p:sp>
    </p:spTree>
    <p:extLst>
      <p:ext uri="{BB962C8B-B14F-4D97-AF65-F5344CB8AC3E}">
        <p14:creationId xmlns:p14="http://schemas.microsoft.com/office/powerpoint/2010/main" val="1632742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a typeface="Times New Roman" panose="02020603050405020304" pitchFamily="18" charset="0"/>
              </a:rPr>
              <a:t>The Strengthening Claims-based Interpretations and Uses of Local and Large-scale Science Assessment Scores (SCILLSS) project is funded by the US Department of Education’s Enhanced Assessment Instruments Grant Program. As lead state and grantee, the Nebraska Department of Education is working in collaboration with two other state education agencies, Wyoming and Montana, along with four organizations, and a technical advisory panel of 10 experts that contribute an essential combination of expertise in principled-design, measurement, assessment literacy, and classroom practices to support the implementation of this project. </a:t>
            </a:r>
            <a:endParaRPr lang="en-US" sz="1800" dirty="0">
              <a:ea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2B60A32E-F626-4AA1-BBA1-9DAA8038CD10}" type="slidenum">
              <a:rPr lang="en-US" smtClean="0"/>
              <a:t>2</a:t>
            </a:fld>
            <a:endParaRPr lang="en-US"/>
          </a:p>
        </p:txBody>
      </p:sp>
    </p:spTree>
    <p:extLst>
      <p:ext uri="{BB962C8B-B14F-4D97-AF65-F5344CB8AC3E}">
        <p14:creationId xmlns:p14="http://schemas.microsoft.com/office/powerpoint/2010/main" val="3853409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The SCILLSS project includes three partner states and four partner organizations. NE is the lead SCILLSS state along with MT and WY. edCount serves as the primary contractor to NE and the other organizations serve as subcontractors to edCount. </a:t>
            </a:r>
          </a:p>
          <a:p>
            <a:endParaRPr lang="en-US" dirty="0"/>
          </a:p>
          <a:p>
            <a:r>
              <a:rPr lang="en-US" dirty="0"/>
              <a:t>edCount and ACS will share in the substantive activities for this project while SRI provides their principled-design expertise, and PIRE provides external project evaluation services for SCILLSS. </a:t>
            </a:r>
          </a:p>
          <a:p>
            <a:endParaRPr lang="en-US" dirty="0"/>
          </a:p>
          <a:p>
            <a:r>
              <a:rPr lang="en-US" dirty="0"/>
              <a:t>We have quite a distinguished list of expert panelists also involved with SCILLSS. </a:t>
            </a:r>
            <a:r>
              <a:rPr lang="en-US" sz="3100" dirty="0"/>
              <a:t>The purpose of having a technical advisory committee is to seek feedback, commendations, and recommendations to improve the overall quality of each of the SCILLSS’ deliverables. The expert panelists will convene, along with the management team and state leads, at the SCILLSS’ annual yearly meetings to contribute expertise and experience in meeting the project goals. At various stages in the project, TAC members will contribute to different tasks during the design and development phases rather than upon completion during the yearly meetings. </a:t>
            </a:r>
            <a:endParaRPr lang="en-US" dirty="0"/>
          </a:p>
          <a:p>
            <a:endParaRPr lang="en-US" dirty="0"/>
          </a:p>
        </p:txBody>
      </p:sp>
      <p:sp>
        <p:nvSpPr>
          <p:cNvPr id="4" name="Date Placeholder 3"/>
          <p:cNvSpPr>
            <a:spLocks noGrp="1"/>
          </p:cNvSpPr>
          <p:nvPr>
            <p:ph type="dt" idx="10"/>
          </p:nvPr>
        </p:nvSpPr>
        <p:spPr/>
        <p:txBody>
          <a:bodyPr/>
          <a:lstStyle/>
          <a:p>
            <a:r>
              <a:rPr lang="en-US"/>
              <a:t>August 19, 2010</a:t>
            </a:r>
            <a:endParaRPr lang="en-US" dirty="0"/>
          </a:p>
        </p:txBody>
      </p:sp>
      <p:sp>
        <p:nvSpPr>
          <p:cNvPr id="5" name="Slide Number Placeholder 4"/>
          <p:cNvSpPr>
            <a:spLocks noGrp="1"/>
          </p:cNvSpPr>
          <p:nvPr>
            <p:ph type="sldNum" sz="quarter" idx="11"/>
          </p:nvPr>
        </p:nvSpPr>
        <p:spPr/>
        <p:txBody>
          <a:bodyPr/>
          <a:lstStyle/>
          <a:p>
            <a:fld id="{F5ADEF72-CD73-48E2-AEFB-3B6C611F1A4A}" type="slidenum">
              <a:rPr lang="en-US" smtClean="0"/>
              <a:pPr/>
              <a:t>3</a:t>
            </a:fld>
            <a:endParaRPr lang="en-US" dirty="0"/>
          </a:p>
        </p:txBody>
      </p:sp>
    </p:spTree>
    <p:extLst>
      <p:ext uri="{BB962C8B-B14F-4D97-AF65-F5344CB8AC3E}">
        <p14:creationId xmlns:p14="http://schemas.microsoft.com/office/powerpoint/2010/main" val="2968445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normAutofit/>
          </a:bodyPr>
          <a:lstStyle/>
          <a:p>
            <a:r>
              <a:rPr lang="en-US" dirty="0"/>
              <a:t>SCILLSS has 2 overarching project goals. We intend to strengthen a shared knowledge base among stakeholders for using principled-design approaches to create and evaluate quality science assessments that generate meaningful and useful scores. We further intend to establish a way for states to connect statewide assessment results with local assessments and instruction in a coherent, standards-based system.</a:t>
            </a:r>
          </a:p>
          <a:p>
            <a:endParaRPr lang="en-US" dirty="0"/>
          </a:p>
          <a:p>
            <a:r>
              <a:rPr lang="en-US" dirty="0"/>
              <a:t>Each of our three states has a strong commitment to local assessment. As such, we hope to capitalize on that relationship between the local and statewide summative assessment systems to improve the way in which we vision science assessment. </a:t>
            </a:r>
          </a:p>
          <a:p>
            <a:endParaRPr lang="en-US" dirty="0"/>
          </a:p>
        </p:txBody>
      </p:sp>
      <p:sp>
        <p:nvSpPr>
          <p:cNvPr id="4" name="Date Placeholder 3"/>
          <p:cNvSpPr>
            <a:spLocks noGrp="1"/>
          </p:cNvSpPr>
          <p:nvPr>
            <p:ph type="dt" idx="10"/>
          </p:nvPr>
        </p:nvSpPr>
        <p:spPr/>
        <p:txBody>
          <a:bodyPr/>
          <a:lstStyle/>
          <a:p>
            <a:r>
              <a:rPr lang="en-US" dirty="0"/>
              <a:t>August 19, 2010</a:t>
            </a:r>
          </a:p>
        </p:txBody>
      </p:sp>
      <p:sp>
        <p:nvSpPr>
          <p:cNvPr id="5" name="Slide Number Placeholder 4"/>
          <p:cNvSpPr>
            <a:spLocks noGrp="1"/>
          </p:cNvSpPr>
          <p:nvPr>
            <p:ph type="sldNum" sz="quarter" idx="11"/>
          </p:nvPr>
        </p:nvSpPr>
        <p:spPr/>
        <p:txBody>
          <a:bodyPr/>
          <a:lstStyle/>
          <a:p>
            <a:fld id="{F5ADEF72-CD73-48E2-AEFB-3B6C611F1A4A}" type="slidenum">
              <a:rPr lang="en-US" smtClean="0"/>
              <a:pPr/>
              <a:t>4</a:t>
            </a:fld>
            <a:endParaRPr lang="en-US" dirty="0"/>
          </a:p>
        </p:txBody>
      </p:sp>
    </p:spTree>
    <p:extLst>
      <p:ext uri="{BB962C8B-B14F-4D97-AF65-F5344CB8AC3E}">
        <p14:creationId xmlns:p14="http://schemas.microsoft.com/office/powerpoint/2010/main" val="586186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9BEEDE-10DF-8844-A27D-09C9F5637638}" type="slidenum">
              <a:rPr lang="en-US" smtClean="0"/>
              <a:pPr/>
              <a:t>5</a:t>
            </a:fld>
            <a:endParaRPr lang="en-US" dirty="0"/>
          </a:p>
        </p:txBody>
      </p:sp>
    </p:spTree>
    <p:extLst>
      <p:ext uri="{BB962C8B-B14F-4D97-AF65-F5344CB8AC3E}">
        <p14:creationId xmlns:p14="http://schemas.microsoft.com/office/powerpoint/2010/main" val="920269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Our approach is based on a simple Theory of Action that links principled-design approaches with clarity and coherence within and across standards-based assessment and classroom contexts. A key aspect of this approach is designing systems with the end goals and uses in mind. If we expect assessment information to have value and usefulness for educators, then at the design phase, we need to understand how they comprehend and apply information to be able to connect it to the classroom. You will see how we plan to learn from the unique expertise and knowledge of educators from across the three states in this project. With the NGSS and newly revised science standards in many states across the US, we look forward to learning from educators how we can do this better at both a summative and local assessment level. </a:t>
            </a:r>
          </a:p>
        </p:txBody>
      </p:sp>
      <p:sp>
        <p:nvSpPr>
          <p:cNvPr id="4" name="Slide Number Placeholder 3"/>
          <p:cNvSpPr>
            <a:spLocks noGrp="1"/>
          </p:cNvSpPr>
          <p:nvPr>
            <p:ph type="sldNum" sz="quarter" idx="10"/>
          </p:nvPr>
        </p:nvSpPr>
        <p:spPr/>
        <p:txBody>
          <a:bodyPr/>
          <a:lstStyle/>
          <a:p>
            <a:fld id="{2B60A32E-F626-4AA1-BBA1-9DAA8038CD10}" type="slidenum">
              <a:rPr lang="en-US" smtClean="0"/>
              <a:t>8</a:t>
            </a:fld>
            <a:endParaRPr lang="en-US"/>
          </a:p>
        </p:txBody>
      </p:sp>
    </p:spTree>
    <p:extLst>
      <p:ext uri="{BB962C8B-B14F-4D97-AF65-F5344CB8AC3E}">
        <p14:creationId xmlns:p14="http://schemas.microsoft.com/office/powerpoint/2010/main" val="1062131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pPr defTabSz="932871">
              <a:defRPr/>
            </a:pPr>
            <a:r>
              <a:rPr lang="en-US" dirty="0"/>
              <a:t>Principled-design is a disciplined approach aimed at designing assessment systems while keeping in mind the inferences end users wish to make based on test scores as we saw reflected in our </a:t>
            </a:r>
            <a:r>
              <a:rPr lang="en-US" dirty="0" err="1"/>
              <a:t>ToA</a:t>
            </a:r>
            <a:r>
              <a:rPr lang="en-US" dirty="0"/>
              <a:t>. If assessment information (i.e., </a:t>
            </a:r>
            <a:r>
              <a:rPr lang="en-US" dirty="0" err="1"/>
              <a:t>subscores</a:t>
            </a:r>
            <a:r>
              <a:rPr lang="en-US" dirty="0"/>
              <a:t>, total scores, etc.) is expected to have value and usefulness for educators, then early in the design phase assessment developers must have a clear sense of how the test scores will be used to support inferences about teaching and learning. Principled-design is an approach to constructing assessments that ensures the evidence, and interpretations of evidence from the assessment, align with and support the intended claims, purposes, and uses of the assessment.</a:t>
            </a:r>
          </a:p>
          <a:p>
            <a:endParaRPr lang="en-US" dirty="0"/>
          </a:p>
          <a:p>
            <a:pPr defTabSz="932871">
              <a:defRPr/>
            </a:pPr>
            <a:r>
              <a:rPr lang="en-US" dirty="0"/>
              <a:t>So what are the benefits of using a principled-design approach? </a:t>
            </a:r>
          </a:p>
          <a:p>
            <a:pPr defTabSz="932871">
              <a:defRPr/>
            </a:pPr>
            <a:r>
              <a:rPr lang="en-US" dirty="0"/>
              <a:t>First, there is an intentional articulation and alignment of the design components within an assessment system such as the assessment claims, measurement targets, design patterns, items, and performance level descriptors. </a:t>
            </a:r>
          </a:p>
          <a:p>
            <a:pPr defTabSz="932871">
              <a:defRPr/>
            </a:pPr>
            <a:endParaRPr lang="en-US" dirty="0"/>
          </a:p>
          <a:p>
            <a:pPr defTabSz="932871">
              <a:defRPr/>
            </a:pPr>
            <a:r>
              <a:rPr lang="en-US" dirty="0"/>
              <a:t>Second, the theoretical development articulates a clear assessment argument. An assessment argument grounds the development process by outlining the logical steps taken to get from </a:t>
            </a:r>
            <a:r>
              <a:rPr lang="en-US" u="sng" dirty="0"/>
              <a:t>data</a:t>
            </a:r>
            <a:r>
              <a:rPr lang="en-US" dirty="0"/>
              <a:t> (i.e., students’ assessment scores) to </a:t>
            </a:r>
            <a:r>
              <a:rPr lang="en-US" u="sng" dirty="0"/>
              <a:t>claims</a:t>
            </a:r>
            <a:r>
              <a:rPr lang="en-US" dirty="0"/>
              <a:t> (i.e., interpretations of what those scores mean). To get from data to claims, test designers need to articulate the </a:t>
            </a:r>
            <a:r>
              <a:rPr lang="en-US" u="sng" dirty="0"/>
              <a:t>warrants</a:t>
            </a:r>
            <a:r>
              <a:rPr lang="en-US" dirty="0"/>
              <a:t> or rationales that link students’ scores to the claims. The assessment argument articulates the logic—based on the domain of interest, the nature and types of tasks, and the ways in which the tests are scored—that informs the assessment development process, and ensures that each design step is carried out with the overall assessment purpose and intended use in mind. </a:t>
            </a:r>
          </a:p>
          <a:p>
            <a:endParaRPr lang="en-US" dirty="0"/>
          </a:p>
          <a:p>
            <a:r>
              <a:rPr lang="en-US" dirty="0"/>
              <a:t>Third, the process results in extensive libraries of design templates (design patterns and task models) which can be used and reused for item development.</a:t>
            </a:r>
          </a:p>
          <a:p>
            <a:endParaRPr lang="en-US" dirty="0"/>
          </a:p>
          <a:p>
            <a:r>
              <a:rPr lang="en-US" dirty="0"/>
              <a:t>Finally, for accountability purposes, there are clear warrants for claims about what students know and can do, accessibility is built directly into tasks or items rather than retrofitted, and cost is reduced given the reuse of the design library. </a:t>
            </a:r>
          </a:p>
          <a:p>
            <a:endParaRPr lang="en-US" dirty="0"/>
          </a:p>
          <a:p>
            <a:r>
              <a:rPr lang="en-US" dirty="0"/>
              <a:t>Going one step further, if states gather documentation of opportunity to learn, by</a:t>
            </a:r>
            <a:r>
              <a:rPr lang="en-US" baseline="0" dirty="0"/>
              <a:t> applying a principled-design approach, they then</a:t>
            </a:r>
            <a:r>
              <a:rPr lang="en-US" dirty="0"/>
              <a:t> have a strong link between presentation of critical content and performance on the test.</a:t>
            </a:r>
          </a:p>
        </p:txBody>
      </p:sp>
      <p:sp>
        <p:nvSpPr>
          <p:cNvPr id="4" name="Slide Number Placeholder 3"/>
          <p:cNvSpPr>
            <a:spLocks noGrp="1"/>
          </p:cNvSpPr>
          <p:nvPr>
            <p:ph type="sldNum" sz="quarter" idx="10"/>
          </p:nvPr>
        </p:nvSpPr>
        <p:spPr/>
        <p:txBody>
          <a:bodyPr/>
          <a:lstStyle/>
          <a:p>
            <a:fld id="{6E9EE345-505E-4C62-A7BB-CC772C3B3003}" type="slidenum">
              <a:rPr lang="en-US" smtClean="0"/>
              <a:t>9</a:t>
            </a:fld>
            <a:endParaRPr lang="en-US"/>
          </a:p>
        </p:txBody>
      </p:sp>
    </p:spTree>
    <p:extLst>
      <p:ext uri="{BB962C8B-B14F-4D97-AF65-F5344CB8AC3E}">
        <p14:creationId xmlns:p14="http://schemas.microsoft.com/office/powerpoint/2010/main" val="1107779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Evidence-centered design (ECD) is a</a:t>
            </a:r>
            <a:r>
              <a:rPr lang="en-US" baseline="0" dirty="0"/>
              <a:t> principled approach to </a:t>
            </a:r>
            <a:r>
              <a:rPr lang="en-US" dirty="0"/>
              <a:t>assessment development. It consists of multiple activities that result in a set of useful documentation;</a:t>
            </a:r>
            <a:r>
              <a:rPr lang="en-US" baseline="0" dirty="0"/>
              <a:t> these activities include</a:t>
            </a:r>
            <a:r>
              <a:rPr lang="en-US" dirty="0"/>
              <a:t> domain analysis, domain modeling, and the construction of the assessment framework.</a:t>
            </a:r>
          </a:p>
          <a:p>
            <a:endParaRPr lang="en-US" dirty="0"/>
          </a:p>
          <a:p>
            <a:r>
              <a:rPr lang="en-US" dirty="0"/>
              <a:t>Domain Analysis</a:t>
            </a:r>
            <a:r>
              <a:rPr lang="en-US" baseline="0" dirty="0"/>
              <a:t> entails analyzing the domain, which results in the prioritization of content and skills, organized conceptually to facilitate curriculum and assessment design to support deep understanding.</a:t>
            </a:r>
          </a:p>
          <a:p>
            <a:endParaRPr lang="en-US" baseline="0" dirty="0"/>
          </a:p>
          <a:p>
            <a:r>
              <a:rPr lang="en-US" baseline="0" dirty="0"/>
              <a:t>Domain Modeling entails modeling the domain, which results in claims and corresponding evidence that emerge directly from the content and skills produced by the domain analysis. Domain modeling also involves the articulation of achievement level descriptors that identify what examinees at each of the achievement levels are expected to know and be able to do.</a:t>
            </a:r>
          </a:p>
          <a:p>
            <a:endParaRPr lang="en-US" baseline="0" dirty="0"/>
          </a:p>
          <a:p>
            <a:r>
              <a:rPr lang="en-US" baseline="0" dirty="0"/>
              <a:t>Constructing the Assessment Framework results in tasks models and form assembly specifications. Task models are a collection of task features that define the task according to the evidentiary focus and intended cognitive demand.</a:t>
            </a:r>
          </a:p>
          <a:p>
            <a:endParaRPr lang="en-US" baseline="0" dirty="0"/>
          </a:p>
          <a:p>
            <a:r>
              <a:rPr lang="en-US" baseline="0" dirty="0"/>
              <a:t>In brief, ECD is a set of activities and artifacts that facilitate explicit thinking about (a) what content and skills are both useful and interesting to claim about examinees given the purpose of the assessment; (b) what is the reasonable and observable evidence in student work or performance required to support the claims; and (c) how tasks (items) can be developed within the constraints of the assessment. </a:t>
            </a:r>
          </a:p>
        </p:txBody>
      </p:sp>
      <p:sp>
        <p:nvSpPr>
          <p:cNvPr id="4" name="Slide Number Placeholder 3"/>
          <p:cNvSpPr>
            <a:spLocks noGrp="1"/>
          </p:cNvSpPr>
          <p:nvPr>
            <p:ph type="sldNum" sz="quarter" idx="10"/>
          </p:nvPr>
        </p:nvSpPr>
        <p:spPr/>
        <p:txBody>
          <a:bodyPr/>
          <a:lstStyle/>
          <a:p>
            <a:fld id="{2B60A32E-F626-4AA1-BBA1-9DAA8038CD10}" type="slidenum">
              <a:rPr lang="en-US" smtClean="0"/>
              <a:t>10</a:t>
            </a:fld>
            <a:endParaRPr lang="en-US"/>
          </a:p>
        </p:txBody>
      </p:sp>
    </p:spTree>
    <p:extLst>
      <p:ext uri="{BB962C8B-B14F-4D97-AF65-F5344CB8AC3E}">
        <p14:creationId xmlns:p14="http://schemas.microsoft.com/office/powerpoint/2010/main" val="828673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dirty="0"/>
              <a:t>In utilizing our </a:t>
            </a:r>
            <a:r>
              <a:rPr lang="en-US" dirty="0" err="1"/>
              <a:t>ToA</a:t>
            </a:r>
            <a:r>
              <a:rPr lang="en-US" dirty="0"/>
              <a:t> and keeping in mind the overall goals for the project and the benefits of using a principled-design approach, what does that look like for the SCILLSS project in terms of deliverables. </a:t>
            </a:r>
          </a:p>
          <a:p>
            <a:endParaRPr lang="en-US" dirty="0"/>
          </a:p>
          <a:p>
            <a:r>
              <a:rPr lang="en-US" dirty="0"/>
              <a:t>Review the deliverables across each of Years 1-4. </a:t>
            </a:r>
          </a:p>
          <a:p>
            <a:endParaRPr lang="en-US" dirty="0"/>
          </a:p>
          <a:p>
            <a:r>
              <a:rPr lang="en-US" dirty="0"/>
              <a:t>Note we are expecting to deliver the ALMs in years 1-2 rather than one per year. </a:t>
            </a:r>
          </a:p>
        </p:txBody>
      </p:sp>
      <p:sp>
        <p:nvSpPr>
          <p:cNvPr id="4" name="Date Placeholder 3"/>
          <p:cNvSpPr>
            <a:spLocks noGrp="1"/>
          </p:cNvSpPr>
          <p:nvPr>
            <p:ph type="dt" idx="10"/>
          </p:nvPr>
        </p:nvSpPr>
        <p:spPr/>
        <p:txBody>
          <a:bodyPr/>
          <a:lstStyle/>
          <a:p>
            <a:r>
              <a:rPr lang="en-US"/>
              <a:t>August 19, 2010</a:t>
            </a:r>
            <a:endParaRPr lang="en-US" dirty="0"/>
          </a:p>
        </p:txBody>
      </p:sp>
      <p:sp>
        <p:nvSpPr>
          <p:cNvPr id="5" name="Slide Number Placeholder 4"/>
          <p:cNvSpPr>
            <a:spLocks noGrp="1"/>
          </p:cNvSpPr>
          <p:nvPr>
            <p:ph type="sldNum" sz="quarter" idx="11"/>
          </p:nvPr>
        </p:nvSpPr>
        <p:spPr/>
        <p:txBody>
          <a:bodyPr/>
          <a:lstStyle/>
          <a:p>
            <a:fld id="{F5ADEF72-CD73-48E2-AEFB-3B6C611F1A4A}" type="slidenum">
              <a:rPr lang="en-US" smtClean="0"/>
              <a:pPr/>
              <a:t>11</a:t>
            </a:fld>
            <a:endParaRPr lang="en-US" dirty="0"/>
          </a:p>
        </p:txBody>
      </p:sp>
    </p:spTree>
    <p:extLst>
      <p:ext uri="{BB962C8B-B14F-4D97-AF65-F5344CB8AC3E}">
        <p14:creationId xmlns:p14="http://schemas.microsoft.com/office/powerpoint/2010/main" val="1823731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EED92F3-FF3D-46D4-BE35-C5BE38B90187}" type="datetime1">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3267904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C0A8CB-8046-4D66-BE1F-6968B1F71323}" type="datetime1">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3331399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26F053-CE4A-44EB-967A-0E3D0F124B50}" type="datetime1">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4256384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414CE9B-4C69-42F1-A4D2-23AC4A1B2F7C}" type="datetime1">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2219961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AA3C0-F729-4EA4-9238-707DFFC30491}" type="datetime1">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4197967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C53EB9-E24C-49FD-B43A-15BF8CF0F807}" type="datetime1">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4087422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76DD28-957A-4C0B-B4F8-87FDEABDDA23}" type="datetime1">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906758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9039AF-D442-49B4-B8DA-D31D57E3EE6F}" type="datetime1">
              <a:rPr lang="en-US" smtClean="0"/>
              <a:t>12/14/2017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6187530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FE5DCCD-82FD-4BD7-AF3E-550A281065EC}" type="datetime1">
              <a:rPr lang="en-US" smtClean="0"/>
              <a:t>12/14/2017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6300834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DBD4A-9EC5-4AE0-BC39-7C3098D1776E}" type="datetime1">
              <a:rPr lang="en-US" smtClean="0"/>
              <a:t>12/14/2017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748742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3C5846E-FA70-4A92-8C20-57CFB591D22C}" type="datetime1">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1374188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800" b="1"/>
            </a:lvl1pPr>
          </a:lstStyle>
          <a:p>
            <a:r>
              <a:rPr lang="en-US" dirty="0"/>
              <a:t>Click to edit Master title style</a:t>
            </a:r>
          </a:p>
        </p:txBody>
      </p:sp>
      <p:sp>
        <p:nvSpPr>
          <p:cNvPr id="3" name="Content Placeholder 2"/>
          <p:cNvSpPr>
            <a:spLocks noGrp="1"/>
          </p:cNvSpPr>
          <p:nvPr>
            <p:ph idx="1"/>
          </p:nvPr>
        </p:nvSpPr>
        <p:spPr/>
        <p:txBody>
          <a:bodyPr/>
          <a:lstStyle>
            <a:lvl1pPr>
              <a:defRPr sz="3600"/>
            </a:lvl1pPr>
            <a:lvl2pPr>
              <a:defRPr sz="3200"/>
            </a:lvl2pPr>
            <a:lvl3pPr>
              <a:defRPr sz="2800"/>
            </a:lvl3pPr>
            <a:lvl4pPr>
              <a:defRPr sz="2400"/>
            </a:lvl4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92A9DC8-C33A-416D-B9C2-4F16A8BB4FA5}" type="datetime1">
              <a:rPr lang="en-US" smtClean="0"/>
              <a:t>12/14/2017</a:t>
            </a:fld>
            <a:endParaRPr lang="en-US"/>
          </a:p>
        </p:txBody>
      </p:sp>
      <p:sp>
        <p:nvSpPr>
          <p:cNvPr id="6" name="Slide Number Placeholder 5"/>
          <p:cNvSpPr>
            <a:spLocks noGrp="1"/>
          </p:cNvSpPr>
          <p:nvPr>
            <p:ph type="sldNum" sz="quarter" idx="12"/>
          </p:nvPr>
        </p:nvSpPr>
        <p:spPr>
          <a:xfrm>
            <a:off x="3460376" y="6362434"/>
            <a:ext cx="2743200" cy="365125"/>
          </a:xfrm>
        </p:spPr>
        <p:txBody>
          <a:bodyPr/>
          <a:lstStyle/>
          <a:p>
            <a:fld id="{16C45459-2CA2-4742-939C-711AB53491B4}" type="slidenum">
              <a:rPr lang="en-US" smtClean="0"/>
              <a:t>‹#›</a:t>
            </a:fld>
            <a:endParaRPr lang="en-US"/>
          </a:p>
        </p:txBody>
      </p:sp>
      <p:pic>
        <p:nvPicPr>
          <p:cNvPr id="7" name="Picture 6"/>
          <p:cNvPicPr>
            <a:picLocks noChangeAspect="1"/>
          </p:cNvPicPr>
          <p:nvPr userDrawn="1"/>
        </p:nvPicPr>
        <p:blipFill>
          <a:blip r:embed="rId2"/>
          <a:stretch>
            <a:fillRect/>
          </a:stretch>
        </p:blipFill>
        <p:spPr>
          <a:xfrm>
            <a:off x="10986850" y="230190"/>
            <a:ext cx="914479" cy="938865"/>
          </a:xfrm>
          <a:prstGeom prst="rect">
            <a:avLst/>
          </a:prstGeom>
        </p:spPr>
      </p:pic>
      <p:pic>
        <p:nvPicPr>
          <p:cNvPr id="8" name="Picture 7"/>
          <p:cNvPicPr>
            <a:picLocks noChangeAspect="1"/>
          </p:cNvPicPr>
          <p:nvPr userDrawn="1"/>
        </p:nvPicPr>
        <p:blipFill>
          <a:blip r:embed="rId3"/>
          <a:stretch>
            <a:fillRect/>
          </a:stretch>
        </p:blipFill>
        <p:spPr>
          <a:xfrm>
            <a:off x="10693901" y="6386499"/>
            <a:ext cx="1054699" cy="304826"/>
          </a:xfrm>
          <a:prstGeom prst="rect">
            <a:avLst/>
          </a:prstGeom>
        </p:spPr>
      </p:pic>
    </p:spTree>
    <p:extLst>
      <p:ext uri="{BB962C8B-B14F-4D97-AF65-F5344CB8AC3E}">
        <p14:creationId xmlns:p14="http://schemas.microsoft.com/office/powerpoint/2010/main" val="3194484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81CDD6-F69F-4030-90BA-1A42D8E1A7C9}" type="datetime1">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26108675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D14146-74BB-4B6F-A36D-9F01F7E1CE75}" type="datetime1">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20992269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951C5B-331A-4F9C-9E09-F23B22D6F85C}" type="datetime1">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3FF4B5-3AA1-4192-B01D-6F2C6276B8E3}" type="slidenum">
              <a:rPr lang="en-US" smtClean="0"/>
              <a:t>‹#›</a:t>
            </a:fld>
            <a:endParaRPr lang="en-US"/>
          </a:p>
        </p:txBody>
      </p:sp>
    </p:spTree>
    <p:extLst>
      <p:ext uri="{BB962C8B-B14F-4D97-AF65-F5344CB8AC3E}">
        <p14:creationId xmlns:p14="http://schemas.microsoft.com/office/powerpoint/2010/main" val="1201123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201710-EE98-4733-A23C-038044933D36}" type="datetime1">
              <a:rPr lang="en-US" smtClean="0"/>
              <a:t>12/14/2017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4194219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5684D7-DD6A-4281-8FEB-686763D89D93}" type="datetime1">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3370929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E02073-0899-4FBF-AFC2-BB54F7E083AE}" type="datetime1">
              <a:rPr lang="en-US" smtClean="0"/>
              <a:t>12/14/2017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876424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95F116-A66D-46A3-A0C1-CC121211C70C}" type="datetime1">
              <a:rPr lang="en-US" smtClean="0"/>
              <a:t>12/14/2017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1297700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7F8073-A5DA-4654-9889-8FDD656EBFAA}" type="datetime1">
              <a:rPr lang="en-US" smtClean="0"/>
              <a:t>12/14/2017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233153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00755E-15FA-4FAC-805F-7E487E5C6DB9}" type="datetime1">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427199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7D1974-9A43-4E20-8173-F65838D60A02}" type="datetime1">
              <a:rPr lang="en-US" smtClean="0"/>
              <a:t>12/14/2017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45459-2CA2-4742-939C-711AB53491B4}" type="slidenum">
              <a:rPr lang="en-US" smtClean="0"/>
              <a:t>‹#›</a:t>
            </a:fld>
            <a:endParaRPr lang="en-US"/>
          </a:p>
        </p:txBody>
      </p:sp>
    </p:spTree>
    <p:extLst>
      <p:ext uri="{BB962C8B-B14F-4D97-AF65-F5344CB8AC3E}">
        <p14:creationId xmlns:p14="http://schemas.microsoft.com/office/powerpoint/2010/main" val="884110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AE37B-BF56-4C3E-9F10-C9E358CE3F86}" type="datetime1">
              <a:rPr lang="en-US" smtClean="0"/>
              <a:t>12/14/2017</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C45459-2CA2-4742-939C-711AB53491B4}" type="slidenum">
              <a:rPr lang="en-US" smtClean="0"/>
              <a:t>‹#›</a:t>
            </a:fld>
            <a:endParaRPr lang="en-US"/>
          </a:p>
        </p:txBody>
      </p:sp>
    </p:spTree>
    <p:extLst>
      <p:ext uri="{BB962C8B-B14F-4D97-AF65-F5344CB8AC3E}">
        <p14:creationId xmlns:p14="http://schemas.microsoft.com/office/powerpoint/2010/main" val="88339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E6331-7D7A-461F-ABF1-D780DF1F49FB}" type="datetime1">
              <a:rPr lang="en-US" smtClean="0"/>
              <a:t>12/14/2017</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3FF4B5-3AA1-4192-B01D-6F2C6276B8E3}" type="slidenum">
              <a:rPr lang="en-US" smtClean="0"/>
              <a:t>‹#›</a:t>
            </a:fld>
            <a:endParaRPr lang="en-US"/>
          </a:p>
        </p:txBody>
      </p:sp>
    </p:spTree>
    <p:extLst>
      <p:ext uri="{BB962C8B-B14F-4D97-AF65-F5344CB8AC3E}">
        <p14:creationId xmlns:p14="http://schemas.microsoft.com/office/powerpoint/2010/main" val="14049789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image" Target="../media/image9.jpe"/><Relationship Id="rId5" Type="http://schemas.openxmlformats.org/officeDocument/2006/relationships/diagramQuickStyle" Target="../diagrams/quickStyle3.xml"/><Relationship Id="rId10" Type="http://schemas.openxmlformats.org/officeDocument/2006/relationships/image" Target="../media/image8.jpg"/><Relationship Id="rId4" Type="http://schemas.openxmlformats.org/officeDocument/2006/relationships/diagramLayout" Target="../diagrams/layout3.xml"/><Relationship Id="rId9"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7905" y="457199"/>
            <a:ext cx="10352115" cy="1712504"/>
          </a:xfrm>
        </p:spPr>
        <p:txBody>
          <a:bodyPr>
            <a:noAutofit/>
          </a:bodyPr>
          <a:lstStyle/>
          <a:p>
            <a:r>
              <a:rPr lang="en-US" sz="3600" b="1" dirty="0">
                <a:solidFill>
                  <a:srgbClr val="0070C0"/>
                </a:solidFill>
                <a:latin typeface="+mn-lt"/>
              </a:rPr>
              <a:t>Strengthening Claims-based Interpretations and Uses of Local and Large-scale Science Assessment Scores</a:t>
            </a:r>
            <a:br>
              <a:rPr lang="en-US" sz="3600" b="1" dirty="0">
                <a:solidFill>
                  <a:srgbClr val="0070C0"/>
                </a:solidFill>
                <a:latin typeface="+mn-lt"/>
              </a:rPr>
            </a:br>
            <a:r>
              <a:rPr lang="en-US" sz="3600" b="1" dirty="0">
                <a:solidFill>
                  <a:srgbClr val="0070C0"/>
                </a:solidFill>
                <a:latin typeface="+mn-lt"/>
              </a:rPr>
              <a:t>(SCILLSS)</a:t>
            </a:r>
          </a:p>
        </p:txBody>
      </p:sp>
      <p:sp>
        <p:nvSpPr>
          <p:cNvPr id="3" name="Subtitle 2"/>
          <p:cNvSpPr>
            <a:spLocks noGrp="1"/>
          </p:cNvSpPr>
          <p:nvPr>
            <p:ph type="subTitle" idx="1"/>
          </p:nvPr>
        </p:nvSpPr>
        <p:spPr>
          <a:xfrm>
            <a:off x="1373913" y="4305098"/>
            <a:ext cx="9500096" cy="1455184"/>
          </a:xfrm>
        </p:spPr>
        <p:txBody>
          <a:bodyPr>
            <a:normAutofit/>
          </a:bodyPr>
          <a:lstStyle/>
          <a:p>
            <a:r>
              <a:rPr lang="en-US" b="1" dirty="0"/>
              <a:t>Project Description for the TILSA SCASS</a:t>
            </a:r>
          </a:p>
          <a:p>
            <a:r>
              <a:rPr lang="en-US" dirty="0"/>
              <a:t>Ellen Forte, edCount, LLC, and Howard Everson, SRI International</a:t>
            </a:r>
          </a:p>
          <a:p>
            <a:r>
              <a:rPr lang="en-US" dirty="0"/>
              <a:t>October 24, 2017</a:t>
            </a:r>
          </a:p>
        </p:txBody>
      </p:sp>
      <p:sp>
        <p:nvSpPr>
          <p:cNvPr id="4" name="Slide Number Placeholder 3"/>
          <p:cNvSpPr>
            <a:spLocks noGrp="1"/>
          </p:cNvSpPr>
          <p:nvPr>
            <p:ph type="sldNum" sz="quarter" idx="12"/>
          </p:nvPr>
        </p:nvSpPr>
        <p:spPr/>
        <p:txBody>
          <a:bodyPr/>
          <a:lstStyle/>
          <a:p>
            <a:fld id="{7DA9672C-BB92-436F-94A4-551A12F46C90}" type="slidenum">
              <a:rPr lang="en-US" smtClean="0"/>
              <a:pPr/>
              <a:t>1</a:t>
            </a:fld>
            <a:endParaRPr lang="en-US" dirty="0"/>
          </a:p>
        </p:txBody>
      </p:sp>
      <p:pic>
        <p:nvPicPr>
          <p:cNvPr id="23" name="Picture 22"/>
          <p:cNvPicPr>
            <a:picLocks noChangeAspect="1"/>
          </p:cNvPicPr>
          <p:nvPr/>
        </p:nvPicPr>
        <p:blipFill>
          <a:blip r:embed="rId3"/>
          <a:stretch>
            <a:fillRect/>
          </a:stretch>
        </p:blipFill>
        <p:spPr>
          <a:xfrm>
            <a:off x="5243629" y="2321855"/>
            <a:ext cx="1760665" cy="1756506"/>
          </a:xfrm>
          <a:prstGeom prst="rect">
            <a:avLst/>
          </a:prstGeom>
        </p:spPr>
      </p:pic>
      <p:sp>
        <p:nvSpPr>
          <p:cNvPr id="5" name="TextBox 4">
            <a:extLst>
              <a:ext uri="{FF2B5EF4-FFF2-40B4-BE49-F238E27FC236}">
                <a16:creationId xmlns:a16="http://schemas.microsoft.com/office/drawing/2014/main" id="{2EABA130-ABD3-40E6-976D-8ECD3F8B0171}"/>
              </a:ext>
            </a:extLst>
          </p:cNvPr>
          <p:cNvSpPr txBox="1"/>
          <p:nvPr/>
        </p:nvSpPr>
        <p:spPr>
          <a:xfrm>
            <a:off x="692388" y="5760282"/>
            <a:ext cx="10863146" cy="738664"/>
          </a:xfrm>
          <a:prstGeom prst="rect">
            <a:avLst/>
          </a:prstGeom>
          <a:noFill/>
        </p:spPr>
        <p:txBody>
          <a:bodyPr wrap="square" rtlCol="0">
            <a:spAutoFit/>
          </a:bodyPr>
          <a:lstStyle/>
          <a:p>
            <a:r>
              <a:rPr lang="en-US" sz="1400" dirty="0"/>
              <a:t>This presentation was developed with funding from the U.S. Department of Education under Enhanced Assessment Grants Program CFDA 84.368A. The contents do not necessarily represent the policy of the U.S. Department of Education, and no assumption of endorsement by the Federal government should be made. </a:t>
            </a:r>
          </a:p>
        </p:txBody>
      </p:sp>
    </p:spTree>
    <p:extLst>
      <p:ext uri="{BB962C8B-B14F-4D97-AF65-F5344CB8AC3E}">
        <p14:creationId xmlns:p14="http://schemas.microsoft.com/office/powerpoint/2010/main" val="3473956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320"/>
            <a:ext cx="10369603" cy="1143000"/>
          </a:xfrm>
        </p:spPr>
        <p:txBody>
          <a:bodyPr>
            <a:noAutofit/>
          </a:bodyPr>
          <a:lstStyle/>
          <a:p>
            <a:r>
              <a:rPr lang="en-US" sz="4000" dirty="0">
                <a:solidFill>
                  <a:srgbClr val="0070C0"/>
                </a:solidFill>
                <a:latin typeface="+mn-lt"/>
              </a:rPr>
              <a:t>Three Critical Evidence-Centered Design Phases</a:t>
            </a:r>
          </a:p>
        </p:txBody>
      </p:sp>
      <p:sp>
        <p:nvSpPr>
          <p:cNvPr id="3" name="Slide Number Placeholder 2"/>
          <p:cNvSpPr>
            <a:spLocks noGrp="1"/>
          </p:cNvSpPr>
          <p:nvPr>
            <p:ph type="sldNum" sz="quarter" idx="12"/>
          </p:nvPr>
        </p:nvSpPr>
        <p:spPr/>
        <p:txBody>
          <a:bodyPr/>
          <a:lstStyle/>
          <a:p>
            <a:fld id="{16C45459-2CA2-4742-939C-711AB53491B4}" type="slidenum">
              <a:rPr lang="en-US" smtClean="0"/>
              <a:t>10</a:t>
            </a:fld>
            <a:endParaRPr lang="en-US"/>
          </a:p>
        </p:txBody>
      </p:sp>
      <p:pic>
        <p:nvPicPr>
          <p:cNvPr id="4" name="Picture 4"/>
          <p:cNvPicPr>
            <a:picLocks noChangeAspect="1" noChangeArrowheads="1"/>
          </p:cNvPicPr>
          <p:nvPr/>
        </p:nvPicPr>
        <p:blipFill>
          <a:blip r:embed="rId3" cstate="print"/>
          <a:srcRect/>
          <a:stretch>
            <a:fillRect/>
          </a:stretch>
        </p:blipFill>
        <p:spPr>
          <a:xfrm>
            <a:off x="579120" y="1417321"/>
            <a:ext cx="10515600" cy="4945114"/>
          </a:xfrm>
          <a:prstGeom prst="rect">
            <a:avLst/>
          </a:prstGeom>
          <a:ln w="25400">
            <a:solidFill>
              <a:schemeClr val="bg1"/>
            </a:solidFill>
          </a:ln>
        </p:spPr>
      </p:pic>
      <p:sp>
        <p:nvSpPr>
          <p:cNvPr id="5" name="TextBox 4"/>
          <p:cNvSpPr txBox="1"/>
          <p:nvPr/>
        </p:nvSpPr>
        <p:spPr>
          <a:xfrm>
            <a:off x="579120" y="5970508"/>
            <a:ext cx="4384470" cy="369332"/>
          </a:xfrm>
          <a:prstGeom prst="rect">
            <a:avLst/>
          </a:prstGeom>
          <a:noFill/>
        </p:spPr>
        <p:txBody>
          <a:bodyPr wrap="none" rtlCol="0">
            <a:spAutoFit/>
          </a:bodyPr>
          <a:lstStyle/>
          <a:p>
            <a:r>
              <a:rPr lang="en-US" dirty="0"/>
              <a:t>Adapted from Huff, Steinberg, &amp; Matts, 2010</a:t>
            </a:r>
          </a:p>
        </p:txBody>
      </p:sp>
    </p:spTree>
    <p:extLst>
      <p:ext uri="{BB962C8B-B14F-4D97-AF65-F5344CB8AC3E}">
        <p14:creationId xmlns:p14="http://schemas.microsoft.com/office/powerpoint/2010/main" val="2656246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320"/>
            <a:ext cx="10058400" cy="1143000"/>
          </a:xfrm>
        </p:spPr>
        <p:txBody>
          <a:bodyPr>
            <a:normAutofit/>
          </a:bodyPr>
          <a:lstStyle/>
          <a:p>
            <a:r>
              <a:rPr lang="en-US" sz="4000" dirty="0">
                <a:solidFill>
                  <a:srgbClr val="0070C0"/>
                </a:solidFill>
                <a:latin typeface="+mn-lt"/>
              </a:rPr>
              <a:t>Project Deliverables</a:t>
            </a:r>
          </a:p>
        </p:txBody>
      </p:sp>
      <p:sp>
        <p:nvSpPr>
          <p:cNvPr id="3" name="Slide Number Placeholder 2"/>
          <p:cNvSpPr>
            <a:spLocks noGrp="1"/>
          </p:cNvSpPr>
          <p:nvPr>
            <p:ph type="sldNum" sz="quarter" idx="12"/>
          </p:nvPr>
        </p:nvSpPr>
        <p:spPr/>
        <p:txBody>
          <a:bodyPr/>
          <a:lstStyle/>
          <a:p>
            <a:fld id="{16C45459-2CA2-4742-939C-711AB53491B4}" type="slidenum">
              <a:rPr lang="en-US" smtClean="0"/>
              <a:t>11</a:t>
            </a:fld>
            <a:endParaRPr lang="en-US" dirty="0"/>
          </a:p>
        </p:txBody>
      </p:sp>
      <p:graphicFrame>
        <p:nvGraphicFramePr>
          <p:cNvPr id="8" name="Diagram 7"/>
          <p:cNvGraphicFramePr/>
          <p:nvPr>
            <p:extLst>
              <p:ext uri="{D42A27DB-BD31-4B8C-83A1-F6EECF244321}">
                <p14:modId xmlns:p14="http://schemas.microsoft.com/office/powerpoint/2010/main" val="1402660697"/>
              </p:ext>
            </p:extLst>
          </p:nvPr>
        </p:nvGraphicFramePr>
        <p:xfrm>
          <a:off x="2971800" y="988423"/>
          <a:ext cx="6096000" cy="52733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8"/>
          <p:cNvSpPr/>
          <p:nvPr/>
        </p:nvSpPr>
        <p:spPr>
          <a:xfrm>
            <a:off x="7674144" y="845820"/>
            <a:ext cx="4262752" cy="3108543"/>
          </a:xfrm>
          <a:prstGeom prst="rect">
            <a:avLst/>
          </a:prstGeom>
          <a:noFill/>
          <a:ln>
            <a:noFill/>
          </a:ln>
        </p:spPr>
        <p:txBody>
          <a:bodyPr wrap="square">
            <a:spAutoFit/>
          </a:bodyPr>
          <a:lstStyle/>
          <a:p>
            <a:pPr lvl="0">
              <a:defRPr/>
            </a:pPr>
            <a:r>
              <a:rPr lang="en-US" sz="2000" b="1" dirty="0">
                <a:solidFill>
                  <a:sysClr val="windowText" lastClr="000000"/>
                </a:solidFill>
              </a:rPr>
              <a:t>1 - Project Foundations</a:t>
            </a:r>
          </a:p>
          <a:p>
            <a:pPr marL="285744" indent="-285744">
              <a:buFont typeface="Arial" panose="020B0604020202020204" pitchFamily="34" charset="0"/>
              <a:buChar char="•"/>
              <a:defRPr/>
            </a:pPr>
            <a:r>
              <a:rPr lang="en-US" sz="2000" dirty="0">
                <a:solidFill>
                  <a:sysClr val="windowText" lastClr="000000"/>
                </a:solidFill>
              </a:rPr>
              <a:t>SCILLSS website</a:t>
            </a:r>
          </a:p>
          <a:p>
            <a:pPr marL="285744" indent="-285744">
              <a:buFont typeface="Arial" panose="020B0604020202020204" pitchFamily="34" charset="0"/>
              <a:buChar char="•"/>
              <a:defRPr/>
            </a:pPr>
            <a:r>
              <a:rPr lang="en-US" sz="2000" dirty="0">
                <a:solidFill>
                  <a:sysClr val="windowText" lastClr="000000"/>
                </a:solidFill>
              </a:rPr>
              <a:t>Local and state needs assessment tools</a:t>
            </a:r>
          </a:p>
          <a:p>
            <a:pPr marL="285744" indent="-285744">
              <a:buFont typeface="Arial" panose="020B0604020202020204" pitchFamily="34" charset="0"/>
              <a:buChar char="•"/>
            </a:pPr>
            <a:r>
              <a:rPr lang="en-US" sz="2000" dirty="0">
                <a:solidFill>
                  <a:sysClr val="windowText" lastClr="000000"/>
                </a:solidFill>
              </a:rPr>
              <a:t>Theory of Action (</a:t>
            </a:r>
            <a:r>
              <a:rPr lang="en-US" sz="2000" dirty="0" err="1">
                <a:solidFill>
                  <a:sysClr val="windowText" lastClr="000000"/>
                </a:solidFill>
              </a:rPr>
              <a:t>ToA</a:t>
            </a:r>
            <a:r>
              <a:rPr lang="en-US" sz="2000" dirty="0">
                <a:solidFill>
                  <a:sysClr val="windowText" lastClr="000000"/>
                </a:solidFill>
              </a:rPr>
              <a:t>) template</a:t>
            </a:r>
          </a:p>
          <a:p>
            <a:pPr marL="285744" indent="-285744">
              <a:buFont typeface="Arial" panose="020B0604020202020204" pitchFamily="34" charset="0"/>
              <a:buChar char="•"/>
            </a:pPr>
            <a:r>
              <a:rPr lang="en-US" sz="2000" dirty="0">
                <a:solidFill>
                  <a:sysClr val="windowText" lastClr="000000"/>
                </a:solidFill>
              </a:rPr>
              <a:t>Common project </a:t>
            </a:r>
            <a:r>
              <a:rPr lang="en-US" sz="2000" dirty="0" err="1">
                <a:solidFill>
                  <a:sysClr val="windowText" lastClr="000000"/>
                </a:solidFill>
              </a:rPr>
              <a:t>ToA</a:t>
            </a:r>
            <a:endParaRPr lang="en-US" sz="2000" dirty="0">
              <a:solidFill>
                <a:sysClr val="windowText" lastClr="000000"/>
              </a:solidFill>
            </a:endParaRPr>
          </a:p>
          <a:p>
            <a:pPr marL="285744" indent="-285744">
              <a:buFont typeface="Arial" panose="020B0604020202020204" pitchFamily="34" charset="0"/>
              <a:buChar char="•"/>
            </a:pPr>
            <a:r>
              <a:rPr lang="en-US" sz="2000" dirty="0">
                <a:solidFill>
                  <a:sysClr val="windowText" lastClr="000000"/>
                </a:solidFill>
              </a:rPr>
              <a:t>Three state-specific </a:t>
            </a:r>
            <a:r>
              <a:rPr lang="en-US" sz="2000" dirty="0" err="1">
                <a:solidFill>
                  <a:sysClr val="windowText" lastClr="000000"/>
                </a:solidFill>
              </a:rPr>
              <a:t>ToAs</a:t>
            </a:r>
            <a:endParaRPr lang="en-US" sz="2000" dirty="0">
              <a:solidFill>
                <a:sysClr val="windowText" lastClr="000000"/>
              </a:solidFill>
            </a:endParaRPr>
          </a:p>
          <a:p>
            <a:pPr marL="285744" indent="-285744">
              <a:buFont typeface="Arial" panose="020B0604020202020204" pitchFamily="34" charset="0"/>
              <a:buChar char="•"/>
            </a:pPr>
            <a:r>
              <a:rPr lang="en-US" sz="2000" dirty="0">
                <a:solidFill>
                  <a:sysClr val="windowText" lastClr="000000"/>
                </a:solidFill>
              </a:rPr>
              <a:t>Assessment literacy module #1</a:t>
            </a:r>
          </a:p>
          <a:p>
            <a:pPr marL="285744" indent="-285744">
              <a:buFont typeface="Arial" panose="020B0604020202020204" pitchFamily="34" charset="0"/>
              <a:buChar char="•"/>
            </a:pPr>
            <a:r>
              <a:rPr lang="en-US" sz="2000" dirty="0">
                <a:solidFill>
                  <a:sysClr val="windowText" lastClr="000000"/>
                </a:solidFill>
              </a:rPr>
              <a:t>Three prioritized science claims</a:t>
            </a:r>
          </a:p>
          <a:p>
            <a:endParaRPr lang="en-US" sz="1600" dirty="0">
              <a:solidFill>
                <a:sysClr val="windowText" lastClr="000000"/>
              </a:solidFill>
            </a:endParaRPr>
          </a:p>
        </p:txBody>
      </p:sp>
      <p:sp>
        <p:nvSpPr>
          <p:cNvPr id="10" name="Rectangle 9"/>
          <p:cNvSpPr/>
          <p:nvPr/>
        </p:nvSpPr>
        <p:spPr>
          <a:xfrm>
            <a:off x="324080" y="1399818"/>
            <a:ext cx="4810539" cy="2554545"/>
          </a:xfrm>
          <a:prstGeom prst="rect">
            <a:avLst/>
          </a:prstGeom>
          <a:ln>
            <a:noFill/>
          </a:ln>
        </p:spPr>
        <p:txBody>
          <a:bodyPr wrap="square">
            <a:spAutoFit/>
          </a:bodyPr>
          <a:lstStyle/>
          <a:p>
            <a:pPr lvl="0"/>
            <a:r>
              <a:rPr lang="en-US" sz="2000" b="1" dirty="0">
                <a:solidFill>
                  <a:sysClr val="windowText" lastClr="000000"/>
                </a:solidFill>
              </a:rPr>
              <a:t>2 - Large-scale assessment resources</a:t>
            </a:r>
          </a:p>
          <a:p>
            <a:pPr marL="285744" indent="-285744">
              <a:buFont typeface="Arial" panose="020B0604020202020204" pitchFamily="34" charset="0"/>
              <a:buChar char="•"/>
              <a:defRPr/>
            </a:pPr>
            <a:r>
              <a:rPr lang="en-US" sz="2000" dirty="0">
                <a:solidFill>
                  <a:sysClr val="windowText" lastClr="000000"/>
                </a:solidFill>
              </a:rPr>
              <a:t>For each prioritized claim:</a:t>
            </a:r>
          </a:p>
          <a:p>
            <a:pPr marL="800100" lvl="1" indent="-342900">
              <a:buFont typeface="Courier New" panose="02070309020205020404" pitchFamily="49" charset="0"/>
              <a:buChar char="o"/>
              <a:defRPr/>
            </a:pPr>
            <a:r>
              <a:rPr lang="en-US" sz="2000" dirty="0">
                <a:solidFill>
                  <a:sysClr val="windowText" lastClr="000000"/>
                </a:solidFill>
              </a:rPr>
              <a:t>PLDs</a:t>
            </a:r>
          </a:p>
          <a:p>
            <a:pPr marL="800100" lvl="1" indent="-342900">
              <a:buFont typeface="Courier New" panose="02070309020205020404" pitchFamily="49" charset="0"/>
              <a:buChar char="o"/>
              <a:defRPr/>
            </a:pPr>
            <a:r>
              <a:rPr lang="en-US" sz="2000" dirty="0">
                <a:solidFill>
                  <a:sysClr val="windowText" lastClr="000000"/>
                </a:solidFill>
              </a:rPr>
              <a:t>Measurement targets, task models, and design patterns</a:t>
            </a:r>
          </a:p>
          <a:p>
            <a:pPr marL="800100" lvl="1" indent="-342900">
              <a:buFont typeface="Courier New" panose="02070309020205020404" pitchFamily="49" charset="0"/>
              <a:buChar char="o"/>
              <a:defRPr/>
            </a:pPr>
            <a:r>
              <a:rPr lang="en-US" sz="2000" dirty="0">
                <a:solidFill>
                  <a:sysClr val="windowText" lastClr="000000"/>
                </a:solidFill>
              </a:rPr>
              <a:t>Sample items for each design pattern</a:t>
            </a:r>
          </a:p>
          <a:p>
            <a:pPr marL="285744" indent="-285744">
              <a:buFont typeface="Arial" panose="020B0604020202020204" pitchFamily="34" charset="0"/>
              <a:buChar char="•"/>
              <a:defRPr/>
            </a:pPr>
            <a:r>
              <a:rPr lang="en-US" sz="2000" dirty="0">
                <a:solidFill>
                  <a:sysClr val="windowText" lastClr="000000"/>
                </a:solidFill>
              </a:rPr>
              <a:t>Assessment literacy modules 2, 3* and 4*</a:t>
            </a:r>
          </a:p>
        </p:txBody>
      </p:sp>
      <p:sp>
        <p:nvSpPr>
          <p:cNvPr id="11" name="Rectangle 10"/>
          <p:cNvSpPr/>
          <p:nvPr/>
        </p:nvSpPr>
        <p:spPr>
          <a:xfrm>
            <a:off x="8061926" y="3865283"/>
            <a:ext cx="3772864" cy="1631216"/>
          </a:xfrm>
          <a:prstGeom prst="rect">
            <a:avLst/>
          </a:prstGeom>
        </p:spPr>
        <p:txBody>
          <a:bodyPr wrap="square">
            <a:spAutoFit/>
          </a:bodyPr>
          <a:lstStyle/>
          <a:p>
            <a:pPr lvl="0">
              <a:defRPr/>
            </a:pPr>
            <a:r>
              <a:rPr lang="en-US" sz="2000" b="1" dirty="0">
                <a:solidFill>
                  <a:sysClr val="windowText" lastClr="000000"/>
                </a:solidFill>
              </a:rPr>
              <a:t>3 - Classroom-based assessment resources:</a:t>
            </a:r>
          </a:p>
          <a:p>
            <a:pPr marL="285744" indent="-285744">
              <a:buFont typeface="Arial" panose="020B0604020202020204" pitchFamily="34" charset="0"/>
              <a:buChar char="•"/>
              <a:defRPr/>
            </a:pPr>
            <a:r>
              <a:rPr lang="en-US" sz="2000" dirty="0">
                <a:solidFill>
                  <a:sysClr val="windowText" lastClr="000000"/>
                </a:solidFill>
              </a:rPr>
              <a:t>Six task models</a:t>
            </a:r>
          </a:p>
          <a:p>
            <a:pPr marL="285744" indent="-285744">
              <a:buFont typeface="Arial" panose="020B0604020202020204" pitchFamily="34" charset="0"/>
              <a:buChar char="•"/>
              <a:defRPr/>
            </a:pPr>
            <a:r>
              <a:rPr lang="en-US" sz="2000" dirty="0">
                <a:solidFill>
                  <a:sysClr val="windowText" lastClr="000000"/>
                </a:solidFill>
              </a:rPr>
              <a:t>Six tasks</a:t>
            </a:r>
          </a:p>
          <a:p>
            <a:pPr marL="285744" indent="-285744">
              <a:buFont typeface="Arial" panose="020B0604020202020204" pitchFamily="34" charset="0"/>
              <a:buChar char="•"/>
              <a:defRPr/>
            </a:pPr>
            <a:r>
              <a:rPr lang="en-US" sz="2000" dirty="0">
                <a:solidFill>
                  <a:sysClr val="windowText" lastClr="000000"/>
                </a:solidFill>
              </a:rPr>
              <a:t>Six sets of student artifacts</a:t>
            </a:r>
          </a:p>
        </p:txBody>
      </p:sp>
      <p:sp>
        <p:nvSpPr>
          <p:cNvPr id="12" name="Rectangle 11"/>
          <p:cNvSpPr/>
          <p:nvPr/>
        </p:nvSpPr>
        <p:spPr>
          <a:xfrm>
            <a:off x="802575" y="4219226"/>
            <a:ext cx="4203045" cy="2554545"/>
          </a:xfrm>
          <a:prstGeom prst="rect">
            <a:avLst/>
          </a:prstGeom>
        </p:spPr>
        <p:txBody>
          <a:bodyPr wrap="square">
            <a:spAutoFit/>
          </a:bodyPr>
          <a:lstStyle/>
          <a:p>
            <a:pPr lvl="0">
              <a:defRPr/>
            </a:pPr>
            <a:r>
              <a:rPr lang="en-US" sz="2000" b="1" dirty="0">
                <a:solidFill>
                  <a:sysClr val="windowText" lastClr="000000"/>
                </a:solidFill>
              </a:rPr>
              <a:t>4 - Reporting and Dissemination</a:t>
            </a:r>
          </a:p>
          <a:p>
            <a:pPr marL="285744" indent="-285744">
              <a:buFont typeface="Arial" panose="020B0604020202020204" pitchFamily="34" charset="0"/>
              <a:buChar char="•"/>
              <a:defRPr/>
            </a:pPr>
            <a:r>
              <a:rPr lang="en-US" sz="2000" dirty="0">
                <a:solidFill>
                  <a:sysClr val="windowText" lastClr="000000"/>
                </a:solidFill>
              </a:rPr>
              <a:t>Database of student artifacts corresponding to the performance levels</a:t>
            </a:r>
          </a:p>
          <a:p>
            <a:pPr marL="285744" indent="-285744">
              <a:buFont typeface="Arial" panose="020B0604020202020204" pitchFamily="34" charset="0"/>
              <a:buChar char="•"/>
              <a:defRPr/>
            </a:pPr>
            <a:r>
              <a:rPr lang="en-US" sz="2000" dirty="0">
                <a:solidFill>
                  <a:sysClr val="windowText" lastClr="000000"/>
                </a:solidFill>
              </a:rPr>
              <a:t>Post-project survey</a:t>
            </a:r>
          </a:p>
          <a:p>
            <a:pPr marL="285744" indent="-285744">
              <a:buFont typeface="Arial" panose="020B0604020202020204" pitchFamily="34" charset="0"/>
              <a:buChar char="•"/>
              <a:defRPr/>
            </a:pPr>
            <a:r>
              <a:rPr lang="en-US" sz="2000" dirty="0">
                <a:solidFill>
                  <a:sysClr val="windowText" lastClr="000000"/>
                </a:solidFill>
              </a:rPr>
              <a:t>Post-project action</a:t>
            </a:r>
            <a:br>
              <a:rPr lang="en-US" sz="2000" dirty="0">
                <a:solidFill>
                  <a:sysClr val="windowText" lastClr="000000"/>
                </a:solidFill>
              </a:rPr>
            </a:br>
            <a:r>
              <a:rPr lang="en-US" sz="2000" dirty="0">
                <a:solidFill>
                  <a:sysClr val="windowText" lastClr="000000"/>
                </a:solidFill>
              </a:rPr>
              <a:t>plans for each state</a:t>
            </a:r>
          </a:p>
          <a:p>
            <a:pPr marL="285744" indent="-285744">
              <a:buFont typeface="Arial" panose="020B0604020202020204" pitchFamily="34" charset="0"/>
              <a:buChar char="•"/>
              <a:defRPr/>
            </a:pPr>
            <a:r>
              <a:rPr lang="en-US" sz="2000" dirty="0">
                <a:solidFill>
                  <a:sysClr val="windowText" lastClr="000000"/>
                </a:solidFill>
              </a:rPr>
              <a:t>Final project report</a:t>
            </a:r>
          </a:p>
        </p:txBody>
      </p:sp>
    </p:spTree>
    <p:extLst>
      <p:ext uri="{BB962C8B-B14F-4D97-AF65-F5344CB8AC3E}">
        <p14:creationId xmlns:p14="http://schemas.microsoft.com/office/powerpoint/2010/main" val="284125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graphicEl>
                                              <a:dgm id="{1E5BEC72-72CD-4B73-A37E-4B4372657D4C}"/>
                                            </p:graphicEl>
                                          </p:spTgt>
                                        </p:tgtEl>
                                        <p:attrNameLst>
                                          <p:attrName>style.visibility</p:attrName>
                                        </p:attrNameLst>
                                      </p:cBhvr>
                                      <p:to>
                                        <p:strVal val="visible"/>
                                      </p:to>
                                    </p:set>
                                    <p:animEffect transition="in" filter="wipe(up)">
                                      <p:cBhvr>
                                        <p:cTn id="7" dur="500"/>
                                        <p:tgtEl>
                                          <p:spTgt spid="8">
                                            <p:graphicEl>
                                              <a:dgm id="{1E5BEC72-72CD-4B73-A37E-4B4372657D4C}"/>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graphicEl>
                                              <a:dgm id="{AB0F659E-F97D-4AFE-B45C-CC73CBD4E72A}"/>
                                            </p:graphicEl>
                                          </p:spTgt>
                                        </p:tgtEl>
                                        <p:attrNameLst>
                                          <p:attrName>style.visibility</p:attrName>
                                        </p:attrNameLst>
                                      </p:cBhvr>
                                      <p:to>
                                        <p:strVal val="visible"/>
                                      </p:to>
                                    </p:set>
                                    <p:animEffect transition="in" filter="wipe(up)">
                                      <p:cBhvr>
                                        <p:cTn id="10" dur="500"/>
                                        <p:tgtEl>
                                          <p:spTgt spid="8">
                                            <p:graphicEl>
                                              <a:dgm id="{AB0F659E-F97D-4AFE-B45C-CC73CBD4E72A}"/>
                                            </p:graphicEl>
                                          </p:spTgt>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graphicEl>
                                              <a:dgm id="{8945C9EE-2A8F-4635-B25A-549BE29CC569}"/>
                                            </p:graphicEl>
                                          </p:spTgt>
                                        </p:tgtEl>
                                        <p:attrNameLst>
                                          <p:attrName>style.visibility</p:attrName>
                                        </p:attrNameLst>
                                      </p:cBhvr>
                                      <p:to>
                                        <p:strVal val="visible"/>
                                      </p:to>
                                    </p:set>
                                    <p:animEffect transition="in" filter="wipe(up)">
                                      <p:cBhvr>
                                        <p:cTn id="17" dur="500"/>
                                        <p:tgtEl>
                                          <p:spTgt spid="8">
                                            <p:graphicEl>
                                              <a:dgm id="{8945C9EE-2A8F-4635-B25A-549BE29CC569}"/>
                                            </p:graphic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8">
                                            <p:graphicEl>
                                              <a:dgm id="{27A98E75-2C05-4438-A5C2-0775BFF57FAD}"/>
                                            </p:graphicEl>
                                          </p:spTgt>
                                        </p:tgtEl>
                                        <p:attrNameLst>
                                          <p:attrName>style.visibility</p:attrName>
                                        </p:attrNameLst>
                                      </p:cBhvr>
                                      <p:to>
                                        <p:strVal val="visible"/>
                                      </p:to>
                                    </p:set>
                                    <p:animEffect transition="in" filter="wipe(up)">
                                      <p:cBhvr>
                                        <p:cTn id="20" dur="500"/>
                                        <p:tgtEl>
                                          <p:spTgt spid="8">
                                            <p:graphicEl>
                                              <a:dgm id="{27A98E75-2C05-4438-A5C2-0775BFF57FAD}"/>
                                            </p:graphicEl>
                                          </p:spTgt>
                                        </p:tgtEl>
                                      </p:cBhvr>
                                    </p:animEffec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graphicEl>
                                              <a:dgm id="{FE542FC2-909C-4B09-B3BB-A49EF76CACDF}"/>
                                            </p:graphicEl>
                                          </p:spTgt>
                                        </p:tgtEl>
                                        <p:attrNameLst>
                                          <p:attrName>style.visibility</p:attrName>
                                        </p:attrNameLst>
                                      </p:cBhvr>
                                      <p:to>
                                        <p:strVal val="visible"/>
                                      </p:to>
                                    </p:set>
                                    <p:animEffect transition="in" filter="wipe(up)">
                                      <p:cBhvr>
                                        <p:cTn id="27" dur="500"/>
                                        <p:tgtEl>
                                          <p:spTgt spid="8">
                                            <p:graphicEl>
                                              <a:dgm id="{FE542FC2-909C-4B09-B3BB-A49EF76CACDF}"/>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8">
                                            <p:graphicEl>
                                              <a:dgm id="{D47426F2-81A5-47DA-B714-8F572D500AED}"/>
                                            </p:graphicEl>
                                          </p:spTgt>
                                        </p:tgtEl>
                                        <p:attrNameLst>
                                          <p:attrName>style.visibility</p:attrName>
                                        </p:attrNameLst>
                                      </p:cBhvr>
                                      <p:to>
                                        <p:strVal val="visible"/>
                                      </p:to>
                                    </p:set>
                                    <p:animEffect transition="in" filter="wipe(up)">
                                      <p:cBhvr>
                                        <p:cTn id="30" dur="500"/>
                                        <p:tgtEl>
                                          <p:spTgt spid="8">
                                            <p:graphicEl>
                                              <a:dgm id="{D47426F2-81A5-47DA-B714-8F572D500AED}"/>
                                            </p:graphicEl>
                                          </p:spTgt>
                                        </p:tgtEl>
                                      </p:cBhvr>
                                    </p:animEffec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
                                            <p:graphicEl>
                                              <a:dgm id="{37BB7247-FA21-4014-BF8F-3A3A723954BF}"/>
                                            </p:graphicEl>
                                          </p:spTgt>
                                        </p:tgtEl>
                                        <p:attrNameLst>
                                          <p:attrName>style.visibility</p:attrName>
                                        </p:attrNameLst>
                                      </p:cBhvr>
                                      <p:to>
                                        <p:strVal val="visible"/>
                                      </p:to>
                                    </p:set>
                                    <p:animEffect transition="in" filter="wipe(up)">
                                      <p:cBhvr>
                                        <p:cTn id="37" dur="500"/>
                                        <p:tgtEl>
                                          <p:spTgt spid="8">
                                            <p:graphicEl>
                                              <a:dgm id="{37BB7247-FA21-4014-BF8F-3A3A723954BF}"/>
                                            </p:graphicEl>
                                          </p:spTgt>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8">
                                            <p:graphicEl>
                                              <a:dgm id="{4E79C59E-F001-4F5A-8BA0-B35DF05B68F3}"/>
                                            </p:graphicEl>
                                          </p:spTgt>
                                        </p:tgtEl>
                                        <p:attrNameLst>
                                          <p:attrName>style.visibility</p:attrName>
                                        </p:attrNameLst>
                                      </p:cBhvr>
                                      <p:to>
                                        <p:strVal val="visible"/>
                                      </p:to>
                                    </p:set>
                                    <p:animEffect transition="in" filter="wipe(up)">
                                      <p:cBhvr>
                                        <p:cTn id="40" dur="500"/>
                                        <p:tgtEl>
                                          <p:spTgt spid="8">
                                            <p:graphicEl>
                                              <a:dgm id="{4E79C59E-F001-4F5A-8BA0-B35DF05B68F3}"/>
                                            </p:graphicEl>
                                          </p:spTgt>
                                        </p:tgtEl>
                                      </p:cBhvr>
                                    </p:animEffect>
                                  </p:childTnLst>
                                </p:cTn>
                              </p:par>
                              <p:par>
                                <p:cTn id="41" presetID="1"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Dgm bld="one"/>
        </p:bldSub>
      </p:bldGraphic>
      <p:bldP spid="9"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p:cNvPr>
          <p:cNvSpPr txBox="1">
            <a:spLocks/>
          </p:cNvSpPr>
          <p:nvPr/>
        </p:nvSpPr>
        <p:spPr>
          <a:xfrm>
            <a:off x="417282" y="258431"/>
            <a:ext cx="10058400" cy="1143000"/>
          </a:xfrm>
          <a:prstGeom prst="rect">
            <a:avLst/>
          </a:prstGeom>
        </p:spPr>
        <p:txBody>
          <a:bodyPr vert="horz" lIns="91440" tIns="45720" rIns="91440" bIns="45720" rtlCol="0" anchor="ctr">
            <a:normAutofit/>
          </a:bodyPr>
          <a:lstStyle>
            <a:lvl1pPr defTabSz="914377">
              <a:lnSpc>
                <a:spcPct val="90000"/>
              </a:lnSpc>
              <a:spcBef>
                <a:spcPct val="0"/>
              </a:spcBef>
              <a:buNone/>
              <a:defRPr sz="4000" b="1">
                <a:solidFill>
                  <a:srgbClr val="0070C0"/>
                </a:solidFill>
                <a:ea typeface="+mj-ea"/>
                <a:cs typeface="+mj-cs"/>
              </a:defRPr>
            </a:lvl1pPr>
          </a:lstStyle>
          <a:p>
            <a:r>
              <a:rPr lang="en-US" dirty="0"/>
              <a:t>Theory of Action Components</a:t>
            </a:r>
          </a:p>
        </p:txBody>
      </p:sp>
      <p:sp>
        <p:nvSpPr>
          <p:cNvPr id="7" name="Slide Number Placeholder 6"/>
          <p:cNvSpPr>
            <a:spLocks noGrp="1"/>
          </p:cNvSpPr>
          <p:nvPr>
            <p:ph type="sldNum" sz="quarter" idx="12"/>
          </p:nvPr>
        </p:nvSpPr>
        <p:spPr>
          <a:xfrm>
            <a:off x="3460376" y="6505557"/>
            <a:ext cx="2743200" cy="365125"/>
          </a:xfrm>
        </p:spPr>
        <p:txBody>
          <a:bodyPr/>
          <a:lstStyle/>
          <a:p>
            <a:fld id="{16C45459-2CA2-4742-939C-711AB53491B4}" type="slidenum">
              <a:rPr lang="en-US" smtClean="0"/>
              <a:t>12</a:t>
            </a:fld>
            <a:endParaRPr lang="en-US" dirty="0"/>
          </a:p>
        </p:txBody>
      </p:sp>
      <p:sp>
        <p:nvSpPr>
          <p:cNvPr id="9" name="Freeform: Shape 8">
            <a:extLst>
              <a:ext uri="{FF2B5EF4-FFF2-40B4-BE49-F238E27FC236}">
                <a16:creationId xmlns:a16="http://schemas.microsoft.com/office/drawing/2014/main" id="{7CA6240A-E246-4853-A834-6462E63F6E66}"/>
              </a:ext>
            </a:extLst>
          </p:cNvPr>
          <p:cNvSpPr/>
          <p:nvPr/>
        </p:nvSpPr>
        <p:spPr>
          <a:xfrm>
            <a:off x="311392" y="1491382"/>
            <a:ext cx="2079449" cy="808593"/>
          </a:xfrm>
          <a:custGeom>
            <a:avLst/>
            <a:gdLst>
              <a:gd name="connsiteX0" fmla="*/ 0 w 2079449"/>
              <a:gd name="connsiteY0" fmla="*/ 0 h 808593"/>
              <a:gd name="connsiteX1" fmla="*/ 2079449 w 2079449"/>
              <a:gd name="connsiteY1" fmla="*/ 0 h 808593"/>
              <a:gd name="connsiteX2" fmla="*/ 2079449 w 2079449"/>
              <a:gd name="connsiteY2" fmla="*/ 808593 h 808593"/>
              <a:gd name="connsiteX3" fmla="*/ 0 w 2079449"/>
              <a:gd name="connsiteY3" fmla="*/ 808593 h 808593"/>
              <a:gd name="connsiteX4" fmla="*/ 0 w 2079449"/>
              <a:gd name="connsiteY4" fmla="*/ 0 h 8085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808593">
                <a:moveTo>
                  <a:pt x="0" y="0"/>
                </a:moveTo>
                <a:lnTo>
                  <a:pt x="2079449" y="0"/>
                </a:lnTo>
                <a:lnTo>
                  <a:pt x="2079449" y="808593"/>
                </a:lnTo>
                <a:lnTo>
                  <a:pt x="0" y="808593"/>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2000" b="1" kern="1200" dirty="0"/>
              <a:t>Statewide Assessment System Design</a:t>
            </a:r>
          </a:p>
        </p:txBody>
      </p:sp>
      <p:sp>
        <p:nvSpPr>
          <p:cNvPr id="10" name="Freeform: Shape 9">
            <a:extLst>
              <a:ext uri="{FF2B5EF4-FFF2-40B4-BE49-F238E27FC236}">
                <a16:creationId xmlns:a16="http://schemas.microsoft.com/office/drawing/2014/main" id="{54B81978-BCF6-415B-A242-54EA8E203015}"/>
              </a:ext>
            </a:extLst>
          </p:cNvPr>
          <p:cNvSpPr/>
          <p:nvPr/>
        </p:nvSpPr>
        <p:spPr>
          <a:xfrm>
            <a:off x="311392" y="2299974"/>
            <a:ext cx="2079449" cy="4057107"/>
          </a:xfrm>
          <a:custGeom>
            <a:avLst/>
            <a:gdLst>
              <a:gd name="connsiteX0" fmla="*/ 0 w 2079449"/>
              <a:gd name="connsiteY0" fmla="*/ 0 h 2986560"/>
              <a:gd name="connsiteX1" fmla="*/ 2079449 w 2079449"/>
              <a:gd name="connsiteY1" fmla="*/ 0 h 2986560"/>
              <a:gd name="connsiteX2" fmla="*/ 2079449 w 2079449"/>
              <a:gd name="connsiteY2" fmla="*/ 2986560 h 2986560"/>
              <a:gd name="connsiteX3" fmla="*/ 0 w 2079449"/>
              <a:gd name="connsiteY3" fmla="*/ 2986560 h 2986560"/>
              <a:gd name="connsiteX4" fmla="*/ 0 w 2079449"/>
              <a:gd name="connsiteY4" fmla="*/ 0 h 298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2986560">
                <a:moveTo>
                  <a:pt x="0" y="0"/>
                </a:moveTo>
                <a:lnTo>
                  <a:pt x="2079449" y="0"/>
                </a:lnTo>
                <a:lnTo>
                  <a:pt x="2079449" y="2986560"/>
                </a:lnTo>
                <a:lnTo>
                  <a:pt x="0" y="2986560"/>
                </a:lnTo>
                <a:lnTo>
                  <a:pt x="0" y="0"/>
                </a:lnTo>
                <a:close/>
              </a:path>
            </a:pathLst>
          </a:custGeom>
          <a:solidFill>
            <a:schemeClr val="accent5">
              <a:lumMod val="20000"/>
              <a:lumOff val="80000"/>
              <a:alpha val="90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defTabSz="711200">
              <a:lnSpc>
                <a:spcPct val="90000"/>
              </a:lnSpc>
              <a:spcBef>
                <a:spcPct val="0"/>
              </a:spcBef>
              <a:spcAft>
                <a:spcPct val="15000"/>
              </a:spcAft>
              <a:buFontTx/>
              <a:buChar char="•"/>
            </a:pPr>
            <a:r>
              <a:rPr lang="en-US" sz="2000" dirty="0"/>
              <a:t>What are the assessment system claims?</a:t>
            </a:r>
          </a:p>
          <a:p>
            <a:pPr marL="171450" lvl="1" indent="-171450" defTabSz="711200">
              <a:lnSpc>
                <a:spcPct val="90000"/>
              </a:lnSpc>
              <a:spcBef>
                <a:spcPct val="0"/>
              </a:spcBef>
              <a:spcAft>
                <a:spcPct val="15000"/>
              </a:spcAft>
              <a:buFontTx/>
              <a:buChar char="•"/>
            </a:pPr>
            <a:r>
              <a:rPr lang="en-US" sz="2000" dirty="0"/>
              <a:t>How is the assessment system designed? </a:t>
            </a:r>
          </a:p>
          <a:p>
            <a:pPr marL="171450" lvl="1" indent="-171450" defTabSz="711200">
              <a:lnSpc>
                <a:spcPct val="90000"/>
              </a:lnSpc>
              <a:spcBef>
                <a:spcPct val="0"/>
              </a:spcBef>
              <a:spcAft>
                <a:spcPct val="15000"/>
              </a:spcAft>
              <a:buFontTx/>
              <a:buChar char="•"/>
            </a:pPr>
            <a:r>
              <a:rPr lang="en-US" sz="2000" dirty="0"/>
              <a:t>How must the assessment system function to provide interpretable and usable scores? </a:t>
            </a:r>
          </a:p>
        </p:txBody>
      </p:sp>
      <p:sp>
        <p:nvSpPr>
          <p:cNvPr id="11" name="Freeform: Shape 10">
            <a:extLst>
              <a:ext uri="{FF2B5EF4-FFF2-40B4-BE49-F238E27FC236}">
                <a16:creationId xmlns:a16="http://schemas.microsoft.com/office/drawing/2014/main" id="{C4415356-C9CE-4FE4-8AA9-B63D0578F390}"/>
              </a:ext>
            </a:extLst>
          </p:cNvPr>
          <p:cNvSpPr/>
          <p:nvPr/>
        </p:nvSpPr>
        <p:spPr>
          <a:xfrm>
            <a:off x="2681964" y="1491382"/>
            <a:ext cx="2079449" cy="808593"/>
          </a:xfrm>
          <a:custGeom>
            <a:avLst/>
            <a:gdLst>
              <a:gd name="connsiteX0" fmla="*/ 0 w 2079449"/>
              <a:gd name="connsiteY0" fmla="*/ 0 h 808593"/>
              <a:gd name="connsiteX1" fmla="*/ 2079449 w 2079449"/>
              <a:gd name="connsiteY1" fmla="*/ 0 h 808593"/>
              <a:gd name="connsiteX2" fmla="*/ 2079449 w 2079449"/>
              <a:gd name="connsiteY2" fmla="*/ 808593 h 808593"/>
              <a:gd name="connsiteX3" fmla="*/ 0 w 2079449"/>
              <a:gd name="connsiteY3" fmla="*/ 808593 h 808593"/>
              <a:gd name="connsiteX4" fmla="*/ 0 w 2079449"/>
              <a:gd name="connsiteY4" fmla="*/ 0 h 8085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808593">
                <a:moveTo>
                  <a:pt x="0" y="0"/>
                </a:moveTo>
                <a:lnTo>
                  <a:pt x="2079449" y="0"/>
                </a:lnTo>
                <a:lnTo>
                  <a:pt x="2079449" y="808593"/>
                </a:lnTo>
                <a:lnTo>
                  <a:pt x="0" y="808593"/>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2000" b="1" kern="1200" dirty="0"/>
              <a:t>System Setting and Use</a:t>
            </a:r>
          </a:p>
        </p:txBody>
      </p:sp>
      <p:sp>
        <p:nvSpPr>
          <p:cNvPr id="12" name="Freeform: Shape 11">
            <a:extLst>
              <a:ext uri="{FF2B5EF4-FFF2-40B4-BE49-F238E27FC236}">
                <a16:creationId xmlns:a16="http://schemas.microsoft.com/office/drawing/2014/main" id="{13D612C4-BC9B-4DF3-9626-08722B7EF0D4}"/>
              </a:ext>
            </a:extLst>
          </p:cNvPr>
          <p:cNvSpPr/>
          <p:nvPr/>
        </p:nvSpPr>
        <p:spPr>
          <a:xfrm>
            <a:off x="2681964" y="2299974"/>
            <a:ext cx="2079449" cy="4057107"/>
          </a:xfrm>
          <a:custGeom>
            <a:avLst/>
            <a:gdLst>
              <a:gd name="connsiteX0" fmla="*/ 0 w 2079449"/>
              <a:gd name="connsiteY0" fmla="*/ 0 h 2986560"/>
              <a:gd name="connsiteX1" fmla="*/ 2079449 w 2079449"/>
              <a:gd name="connsiteY1" fmla="*/ 0 h 2986560"/>
              <a:gd name="connsiteX2" fmla="*/ 2079449 w 2079449"/>
              <a:gd name="connsiteY2" fmla="*/ 2986560 h 2986560"/>
              <a:gd name="connsiteX3" fmla="*/ 0 w 2079449"/>
              <a:gd name="connsiteY3" fmla="*/ 2986560 h 2986560"/>
              <a:gd name="connsiteX4" fmla="*/ 0 w 2079449"/>
              <a:gd name="connsiteY4" fmla="*/ 0 h 298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2986560">
                <a:moveTo>
                  <a:pt x="0" y="0"/>
                </a:moveTo>
                <a:lnTo>
                  <a:pt x="2079449" y="0"/>
                </a:lnTo>
                <a:lnTo>
                  <a:pt x="2079449" y="2986560"/>
                </a:lnTo>
                <a:lnTo>
                  <a:pt x="0" y="2986560"/>
                </a:lnTo>
                <a:lnTo>
                  <a:pt x="0" y="0"/>
                </a:lnTo>
                <a:close/>
              </a:path>
            </a:pathLst>
          </a:custGeom>
          <a:solidFill>
            <a:schemeClr val="accent5">
              <a:lumMod val="20000"/>
              <a:lumOff val="80000"/>
              <a:alpha val="90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defTabSz="711200">
              <a:lnSpc>
                <a:spcPct val="90000"/>
              </a:lnSpc>
              <a:spcBef>
                <a:spcPct val="0"/>
              </a:spcBef>
              <a:spcAft>
                <a:spcPct val="15000"/>
              </a:spcAft>
              <a:buFontTx/>
              <a:buChar char="•"/>
            </a:pPr>
            <a:r>
              <a:rPr lang="en-US" sz="2000" dirty="0"/>
              <a:t>How are stakeholders meant to use assessment information? </a:t>
            </a:r>
          </a:p>
          <a:p>
            <a:pPr marL="171450" lvl="1" indent="-171450" defTabSz="711200">
              <a:lnSpc>
                <a:spcPct val="90000"/>
              </a:lnSpc>
              <a:spcBef>
                <a:spcPct val="0"/>
              </a:spcBef>
              <a:spcAft>
                <a:spcPct val="15000"/>
              </a:spcAft>
              <a:buFontTx/>
              <a:buChar char="•"/>
            </a:pPr>
            <a:r>
              <a:rPr lang="en-US" sz="2000" dirty="0"/>
              <a:t>What are some of the conditions that must be in place for the assessment system to function as intended? </a:t>
            </a:r>
          </a:p>
        </p:txBody>
      </p:sp>
      <p:sp>
        <p:nvSpPr>
          <p:cNvPr id="13" name="Freeform: Shape 12">
            <a:extLst>
              <a:ext uri="{FF2B5EF4-FFF2-40B4-BE49-F238E27FC236}">
                <a16:creationId xmlns:a16="http://schemas.microsoft.com/office/drawing/2014/main" id="{8BFC9B82-19C9-4629-86B6-CFFE0CD1BBAA}"/>
              </a:ext>
            </a:extLst>
          </p:cNvPr>
          <p:cNvSpPr/>
          <p:nvPr/>
        </p:nvSpPr>
        <p:spPr>
          <a:xfrm>
            <a:off x="5052537" y="1491382"/>
            <a:ext cx="2079449" cy="808593"/>
          </a:xfrm>
          <a:custGeom>
            <a:avLst/>
            <a:gdLst>
              <a:gd name="connsiteX0" fmla="*/ 0 w 2079449"/>
              <a:gd name="connsiteY0" fmla="*/ 0 h 808593"/>
              <a:gd name="connsiteX1" fmla="*/ 2079449 w 2079449"/>
              <a:gd name="connsiteY1" fmla="*/ 0 h 808593"/>
              <a:gd name="connsiteX2" fmla="*/ 2079449 w 2079449"/>
              <a:gd name="connsiteY2" fmla="*/ 808593 h 808593"/>
              <a:gd name="connsiteX3" fmla="*/ 0 w 2079449"/>
              <a:gd name="connsiteY3" fmla="*/ 808593 h 808593"/>
              <a:gd name="connsiteX4" fmla="*/ 0 w 2079449"/>
              <a:gd name="connsiteY4" fmla="*/ 0 h 8085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808593">
                <a:moveTo>
                  <a:pt x="0" y="0"/>
                </a:moveTo>
                <a:lnTo>
                  <a:pt x="2079449" y="0"/>
                </a:lnTo>
                <a:lnTo>
                  <a:pt x="2079449" y="808593"/>
                </a:lnTo>
                <a:lnTo>
                  <a:pt x="0" y="808593"/>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2000" b="1" kern="1200" dirty="0"/>
              <a:t>Teacher Actions</a:t>
            </a:r>
          </a:p>
        </p:txBody>
      </p:sp>
      <p:sp>
        <p:nvSpPr>
          <p:cNvPr id="14" name="Freeform: Shape 13">
            <a:extLst>
              <a:ext uri="{FF2B5EF4-FFF2-40B4-BE49-F238E27FC236}">
                <a16:creationId xmlns:a16="http://schemas.microsoft.com/office/drawing/2014/main" id="{F931ACDF-6A12-4EED-978C-8D2D74EFE81C}"/>
              </a:ext>
            </a:extLst>
          </p:cNvPr>
          <p:cNvSpPr/>
          <p:nvPr/>
        </p:nvSpPr>
        <p:spPr>
          <a:xfrm>
            <a:off x="5052537" y="2307925"/>
            <a:ext cx="2079449" cy="4057107"/>
          </a:xfrm>
          <a:custGeom>
            <a:avLst/>
            <a:gdLst>
              <a:gd name="connsiteX0" fmla="*/ 0 w 2079449"/>
              <a:gd name="connsiteY0" fmla="*/ 0 h 2986560"/>
              <a:gd name="connsiteX1" fmla="*/ 2079449 w 2079449"/>
              <a:gd name="connsiteY1" fmla="*/ 0 h 2986560"/>
              <a:gd name="connsiteX2" fmla="*/ 2079449 w 2079449"/>
              <a:gd name="connsiteY2" fmla="*/ 2986560 h 2986560"/>
              <a:gd name="connsiteX3" fmla="*/ 0 w 2079449"/>
              <a:gd name="connsiteY3" fmla="*/ 2986560 h 2986560"/>
              <a:gd name="connsiteX4" fmla="*/ 0 w 2079449"/>
              <a:gd name="connsiteY4" fmla="*/ 0 h 298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2986560">
                <a:moveTo>
                  <a:pt x="0" y="0"/>
                </a:moveTo>
                <a:lnTo>
                  <a:pt x="2079449" y="0"/>
                </a:lnTo>
                <a:lnTo>
                  <a:pt x="2079449" y="2986560"/>
                </a:lnTo>
                <a:lnTo>
                  <a:pt x="0" y="2986560"/>
                </a:lnTo>
                <a:lnTo>
                  <a:pt x="0" y="0"/>
                </a:lnTo>
                <a:close/>
              </a:path>
            </a:pathLst>
          </a:custGeom>
          <a:solidFill>
            <a:schemeClr val="accent5">
              <a:lumMod val="20000"/>
              <a:lumOff val="80000"/>
              <a:alpha val="90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2000" kern="1200" dirty="0"/>
              <a:t>What activities are expected of teachers? </a:t>
            </a:r>
          </a:p>
          <a:p>
            <a:pPr marL="171450" lvl="1" indent="-171450" algn="l" defTabSz="711200">
              <a:lnSpc>
                <a:spcPct val="90000"/>
              </a:lnSpc>
              <a:spcBef>
                <a:spcPct val="0"/>
              </a:spcBef>
              <a:spcAft>
                <a:spcPct val="15000"/>
              </a:spcAft>
              <a:buChar char="•"/>
            </a:pPr>
            <a:r>
              <a:rPr lang="en-US" sz="2000" kern="1200" dirty="0"/>
              <a:t>How do teachers interact with students in the classroom? </a:t>
            </a:r>
          </a:p>
          <a:p>
            <a:pPr marL="171450" lvl="1" indent="-171450" algn="l" defTabSz="711200">
              <a:lnSpc>
                <a:spcPct val="90000"/>
              </a:lnSpc>
              <a:spcBef>
                <a:spcPct val="0"/>
              </a:spcBef>
              <a:spcAft>
                <a:spcPct val="15000"/>
              </a:spcAft>
              <a:buChar char="•"/>
            </a:pPr>
            <a:r>
              <a:rPr lang="en-US" sz="2000" kern="1200" dirty="0"/>
              <a:t>How do teachers use student work to track progress?</a:t>
            </a:r>
          </a:p>
        </p:txBody>
      </p:sp>
      <p:sp>
        <p:nvSpPr>
          <p:cNvPr id="15" name="Freeform: Shape 14">
            <a:extLst>
              <a:ext uri="{FF2B5EF4-FFF2-40B4-BE49-F238E27FC236}">
                <a16:creationId xmlns:a16="http://schemas.microsoft.com/office/drawing/2014/main" id="{B083C05A-DE05-4A85-BEAF-E99D1BD9293C}"/>
              </a:ext>
            </a:extLst>
          </p:cNvPr>
          <p:cNvSpPr/>
          <p:nvPr/>
        </p:nvSpPr>
        <p:spPr>
          <a:xfrm>
            <a:off x="7423109" y="1491382"/>
            <a:ext cx="2079449" cy="808593"/>
          </a:xfrm>
          <a:custGeom>
            <a:avLst/>
            <a:gdLst>
              <a:gd name="connsiteX0" fmla="*/ 0 w 2079449"/>
              <a:gd name="connsiteY0" fmla="*/ 0 h 808593"/>
              <a:gd name="connsiteX1" fmla="*/ 2079449 w 2079449"/>
              <a:gd name="connsiteY1" fmla="*/ 0 h 808593"/>
              <a:gd name="connsiteX2" fmla="*/ 2079449 w 2079449"/>
              <a:gd name="connsiteY2" fmla="*/ 808593 h 808593"/>
              <a:gd name="connsiteX3" fmla="*/ 0 w 2079449"/>
              <a:gd name="connsiteY3" fmla="*/ 808593 h 808593"/>
              <a:gd name="connsiteX4" fmla="*/ 0 w 2079449"/>
              <a:gd name="connsiteY4" fmla="*/ 0 h 8085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808593">
                <a:moveTo>
                  <a:pt x="0" y="0"/>
                </a:moveTo>
                <a:lnTo>
                  <a:pt x="2079449" y="0"/>
                </a:lnTo>
                <a:lnTo>
                  <a:pt x="2079449" y="808593"/>
                </a:lnTo>
                <a:lnTo>
                  <a:pt x="0" y="808593"/>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2000" b="1" kern="1200" dirty="0"/>
              <a:t>Student Actions</a:t>
            </a:r>
          </a:p>
        </p:txBody>
      </p:sp>
      <p:sp>
        <p:nvSpPr>
          <p:cNvPr id="16" name="Freeform: Shape 15">
            <a:extLst>
              <a:ext uri="{FF2B5EF4-FFF2-40B4-BE49-F238E27FC236}">
                <a16:creationId xmlns:a16="http://schemas.microsoft.com/office/drawing/2014/main" id="{74860B58-F088-400D-B4BA-0669DC4C607A}"/>
              </a:ext>
            </a:extLst>
          </p:cNvPr>
          <p:cNvSpPr/>
          <p:nvPr/>
        </p:nvSpPr>
        <p:spPr>
          <a:xfrm>
            <a:off x="7423109" y="2299974"/>
            <a:ext cx="2079449" cy="4057107"/>
          </a:xfrm>
          <a:custGeom>
            <a:avLst/>
            <a:gdLst>
              <a:gd name="connsiteX0" fmla="*/ 0 w 2079449"/>
              <a:gd name="connsiteY0" fmla="*/ 0 h 2986560"/>
              <a:gd name="connsiteX1" fmla="*/ 2079449 w 2079449"/>
              <a:gd name="connsiteY1" fmla="*/ 0 h 2986560"/>
              <a:gd name="connsiteX2" fmla="*/ 2079449 w 2079449"/>
              <a:gd name="connsiteY2" fmla="*/ 2986560 h 2986560"/>
              <a:gd name="connsiteX3" fmla="*/ 0 w 2079449"/>
              <a:gd name="connsiteY3" fmla="*/ 2986560 h 2986560"/>
              <a:gd name="connsiteX4" fmla="*/ 0 w 2079449"/>
              <a:gd name="connsiteY4" fmla="*/ 0 h 298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2986560">
                <a:moveTo>
                  <a:pt x="0" y="0"/>
                </a:moveTo>
                <a:lnTo>
                  <a:pt x="2079449" y="0"/>
                </a:lnTo>
                <a:lnTo>
                  <a:pt x="2079449" y="2986560"/>
                </a:lnTo>
                <a:lnTo>
                  <a:pt x="0" y="2986560"/>
                </a:lnTo>
                <a:lnTo>
                  <a:pt x="0" y="0"/>
                </a:lnTo>
                <a:close/>
              </a:path>
            </a:pathLst>
          </a:custGeom>
          <a:solidFill>
            <a:schemeClr val="accent5">
              <a:lumMod val="20000"/>
              <a:lumOff val="80000"/>
              <a:alpha val="90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2000" kern="1200" dirty="0"/>
              <a:t>What activities are expected of students? </a:t>
            </a:r>
          </a:p>
          <a:p>
            <a:pPr marL="171450" lvl="1" indent="-171450" algn="l" defTabSz="711200">
              <a:lnSpc>
                <a:spcPct val="90000"/>
              </a:lnSpc>
              <a:spcBef>
                <a:spcPct val="0"/>
              </a:spcBef>
              <a:spcAft>
                <a:spcPct val="15000"/>
              </a:spcAft>
              <a:buChar char="•"/>
            </a:pPr>
            <a:r>
              <a:rPr lang="en-US" sz="2000" kern="1200" dirty="0"/>
              <a:t>How do students interact with teachers and other students? </a:t>
            </a:r>
          </a:p>
          <a:p>
            <a:pPr marL="171450" lvl="1" indent="-171450" algn="l" defTabSz="711200">
              <a:lnSpc>
                <a:spcPct val="90000"/>
              </a:lnSpc>
              <a:spcBef>
                <a:spcPct val="0"/>
              </a:spcBef>
              <a:spcAft>
                <a:spcPct val="15000"/>
              </a:spcAft>
              <a:buChar char="•"/>
            </a:pPr>
            <a:r>
              <a:rPr lang="en-US" sz="2000" kern="1200" dirty="0"/>
              <a:t>How do students track their progress?</a:t>
            </a:r>
          </a:p>
        </p:txBody>
      </p:sp>
      <p:sp>
        <p:nvSpPr>
          <p:cNvPr id="17" name="Freeform: Shape 16">
            <a:extLst>
              <a:ext uri="{FF2B5EF4-FFF2-40B4-BE49-F238E27FC236}">
                <a16:creationId xmlns:a16="http://schemas.microsoft.com/office/drawing/2014/main" id="{3CF20AC7-D863-4B4F-B213-9F799E509313}"/>
              </a:ext>
            </a:extLst>
          </p:cNvPr>
          <p:cNvSpPr/>
          <p:nvPr/>
        </p:nvSpPr>
        <p:spPr>
          <a:xfrm>
            <a:off x="9793681" y="1491382"/>
            <a:ext cx="2079449" cy="808593"/>
          </a:xfrm>
          <a:custGeom>
            <a:avLst/>
            <a:gdLst>
              <a:gd name="connsiteX0" fmla="*/ 0 w 2079449"/>
              <a:gd name="connsiteY0" fmla="*/ 0 h 808593"/>
              <a:gd name="connsiteX1" fmla="*/ 2079449 w 2079449"/>
              <a:gd name="connsiteY1" fmla="*/ 0 h 808593"/>
              <a:gd name="connsiteX2" fmla="*/ 2079449 w 2079449"/>
              <a:gd name="connsiteY2" fmla="*/ 808593 h 808593"/>
              <a:gd name="connsiteX3" fmla="*/ 0 w 2079449"/>
              <a:gd name="connsiteY3" fmla="*/ 808593 h 808593"/>
              <a:gd name="connsiteX4" fmla="*/ 0 w 2079449"/>
              <a:gd name="connsiteY4" fmla="*/ 0 h 8085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808593">
                <a:moveTo>
                  <a:pt x="0" y="0"/>
                </a:moveTo>
                <a:lnTo>
                  <a:pt x="2079449" y="0"/>
                </a:lnTo>
                <a:lnTo>
                  <a:pt x="2079449" y="808593"/>
                </a:lnTo>
                <a:lnTo>
                  <a:pt x="0" y="808593"/>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2000" b="1" kern="1200" dirty="0"/>
              <a:t>Student Outcomes</a:t>
            </a:r>
          </a:p>
        </p:txBody>
      </p:sp>
      <p:sp>
        <p:nvSpPr>
          <p:cNvPr id="18" name="Freeform: Shape 17">
            <a:extLst>
              <a:ext uri="{FF2B5EF4-FFF2-40B4-BE49-F238E27FC236}">
                <a16:creationId xmlns:a16="http://schemas.microsoft.com/office/drawing/2014/main" id="{5BC99E19-F083-4CBF-8464-65D0801F98DB}"/>
              </a:ext>
            </a:extLst>
          </p:cNvPr>
          <p:cNvSpPr/>
          <p:nvPr/>
        </p:nvSpPr>
        <p:spPr>
          <a:xfrm>
            <a:off x="9793681" y="2299974"/>
            <a:ext cx="2079449" cy="4057107"/>
          </a:xfrm>
          <a:custGeom>
            <a:avLst/>
            <a:gdLst>
              <a:gd name="connsiteX0" fmla="*/ 0 w 2079449"/>
              <a:gd name="connsiteY0" fmla="*/ 0 h 2986560"/>
              <a:gd name="connsiteX1" fmla="*/ 2079449 w 2079449"/>
              <a:gd name="connsiteY1" fmla="*/ 0 h 2986560"/>
              <a:gd name="connsiteX2" fmla="*/ 2079449 w 2079449"/>
              <a:gd name="connsiteY2" fmla="*/ 2986560 h 2986560"/>
              <a:gd name="connsiteX3" fmla="*/ 0 w 2079449"/>
              <a:gd name="connsiteY3" fmla="*/ 2986560 h 2986560"/>
              <a:gd name="connsiteX4" fmla="*/ 0 w 2079449"/>
              <a:gd name="connsiteY4" fmla="*/ 0 h 298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9449" h="2986560">
                <a:moveTo>
                  <a:pt x="0" y="0"/>
                </a:moveTo>
                <a:lnTo>
                  <a:pt x="2079449" y="0"/>
                </a:lnTo>
                <a:lnTo>
                  <a:pt x="2079449" y="2986560"/>
                </a:lnTo>
                <a:lnTo>
                  <a:pt x="0" y="2986560"/>
                </a:lnTo>
                <a:lnTo>
                  <a:pt x="0" y="0"/>
                </a:lnTo>
                <a:close/>
              </a:path>
            </a:pathLst>
          </a:custGeom>
          <a:solidFill>
            <a:schemeClr val="accent5">
              <a:lumMod val="20000"/>
              <a:lumOff val="80000"/>
              <a:alpha val="90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2000" kern="1200" dirty="0"/>
              <a:t>What are the intended student goals, outcomes, or consequences of the assessment system  (e.g., for students, teachers, instruction)?</a:t>
            </a:r>
          </a:p>
        </p:txBody>
      </p:sp>
    </p:spTree>
    <p:extLst>
      <p:ext uri="{BB962C8B-B14F-4D97-AF65-F5344CB8AC3E}">
        <p14:creationId xmlns:p14="http://schemas.microsoft.com/office/powerpoint/2010/main" val="4160812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0058400" cy="1143000"/>
          </a:xfrm>
        </p:spPr>
        <p:txBody>
          <a:bodyPr>
            <a:normAutofit/>
          </a:bodyPr>
          <a:lstStyle/>
          <a:p>
            <a:r>
              <a:rPr lang="en-US" sz="4000" dirty="0">
                <a:solidFill>
                  <a:srgbClr val="0070C0"/>
                </a:solidFill>
                <a:latin typeface="+mn-lt"/>
              </a:rPr>
              <a:t>Theory of Action Progress</a:t>
            </a:r>
          </a:p>
        </p:txBody>
      </p:sp>
      <p:sp>
        <p:nvSpPr>
          <p:cNvPr id="3" name="Content Placeholder 2"/>
          <p:cNvSpPr>
            <a:spLocks noGrp="1"/>
          </p:cNvSpPr>
          <p:nvPr>
            <p:ph idx="1"/>
          </p:nvPr>
        </p:nvSpPr>
        <p:spPr>
          <a:xfrm>
            <a:off x="457200" y="1417320"/>
            <a:ext cx="10515600" cy="4351338"/>
          </a:xfrm>
        </p:spPr>
        <p:txBody>
          <a:bodyPr>
            <a:noAutofit/>
          </a:bodyPr>
          <a:lstStyle/>
          <a:p>
            <a:r>
              <a:rPr lang="en-US" sz="3200" dirty="0"/>
              <a:t>Completed</a:t>
            </a:r>
          </a:p>
          <a:p>
            <a:pPr marL="914388" lvl="2" indent="-274320">
              <a:buFont typeface="Calibri" panose="020F0502020204030204" pitchFamily="34" charset="0"/>
              <a:buChar char="–"/>
            </a:pPr>
            <a:r>
              <a:rPr lang="en-US" dirty="0"/>
              <a:t>Drafted initial versions of state-specific and project </a:t>
            </a:r>
            <a:r>
              <a:rPr lang="en-US" dirty="0" err="1"/>
              <a:t>ToAs</a:t>
            </a:r>
            <a:r>
              <a:rPr lang="en-US" dirty="0"/>
              <a:t> </a:t>
            </a:r>
          </a:p>
          <a:p>
            <a:pPr marL="914388" lvl="2" indent="-274320">
              <a:buFont typeface="Calibri" panose="020F0502020204030204" pitchFamily="34" charset="0"/>
              <a:buChar char="–"/>
            </a:pPr>
            <a:r>
              <a:rPr lang="en-US" dirty="0"/>
              <a:t>States reviewed state-specific and project </a:t>
            </a:r>
            <a:r>
              <a:rPr lang="en-US" dirty="0" err="1"/>
              <a:t>ToAs</a:t>
            </a:r>
            <a:r>
              <a:rPr lang="en-US" dirty="0"/>
              <a:t> and provided feedback to inform revisions</a:t>
            </a:r>
          </a:p>
          <a:p>
            <a:r>
              <a:rPr lang="en-US" sz="3200" dirty="0"/>
              <a:t>Next steps</a:t>
            </a:r>
          </a:p>
          <a:p>
            <a:pPr marL="914400" lvl="1" indent="-288925">
              <a:buFont typeface="Calibri" panose="020F0502020204030204" pitchFamily="34" charset="0"/>
              <a:buChar char="–"/>
            </a:pPr>
            <a:r>
              <a:rPr lang="en-US" sz="2800" dirty="0"/>
              <a:t>Revise </a:t>
            </a:r>
            <a:r>
              <a:rPr lang="en-US" sz="2800" dirty="0" err="1"/>
              <a:t>ToAs</a:t>
            </a:r>
            <a:r>
              <a:rPr lang="en-US" sz="2800" dirty="0"/>
              <a:t> based on state feedback and ensure project </a:t>
            </a:r>
            <a:r>
              <a:rPr lang="en-US" sz="2800" dirty="0" err="1"/>
              <a:t>ToA</a:t>
            </a:r>
            <a:r>
              <a:rPr lang="en-US" sz="2800" dirty="0"/>
              <a:t> reflects common priorities of participating states</a:t>
            </a:r>
          </a:p>
          <a:p>
            <a:pPr marL="914400" lvl="1" indent="-288925">
              <a:buFont typeface="Calibri" panose="020F0502020204030204" pitchFamily="34" charset="0"/>
              <a:buChar char="–"/>
            </a:pPr>
            <a:r>
              <a:rPr lang="en-US" sz="2800" dirty="0"/>
              <a:t>Document </a:t>
            </a:r>
            <a:r>
              <a:rPr lang="en-US" sz="2800" dirty="0" err="1"/>
              <a:t>ToA</a:t>
            </a:r>
            <a:r>
              <a:rPr lang="en-US" sz="2800" dirty="0"/>
              <a:t> development process and prepare </a:t>
            </a:r>
            <a:r>
              <a:rPr lang="en-US" sz="2800" dirty="0" err="1"/>
              <a:t>ToAs</a:t>
            </a:r>
            <a:r>
              <a:rPr lang="en-US" sz="2800" dirty="0"/>
              <a:t> </a:t>
            </a:r>
          </a:p>
          <a:p>
            <a:pPr marL="625475" lvl="1" indent="0">
              <a:buNone/>
            </a:pPr>
            <a:r>
              <a:rPr lang="en-US" sz="2800" dirty="0"/>
              <a:t>	for dissemination via project website</a:t>
            </a:r>
          </a:p>
        </p:txBody>
      </p:sp>
      <p:sp>
        <p:nvSpPr>
          <p:cNvPr id="4" name="Slide Number Placeholder 3"/>
          <p:cNvSpPr>
            <a:spLocks noGrp="1"/>
          </p:cNvSpPr>
          <p:nvPr>
            <p:ph type="sldNum" sz="quarter" idx="12"/>
          </p:nvPr>
        </p:nvSpPr>
        <p:spPr/>
        <p:txBody>
          <a:bodyPr/>
          <a:lstStyle/>
          <a:p>
            <a:fld id="{16C45459-2CA2-4742-939C-711AB53491B4}" type="slidenum">
              <a:rPr lang="en-US" smtClean="0"/>
              <a:t>13</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5883" y="4334005"/>
            <a:ext cx="2422183" cy="2028429"/>
          </a:xfrm>
          <a:prstGeom prst="rect">
            <a:avLst/>
          </a:prstGeom>
        </p:spPr>
      </p:pic>
    </p:spTree>
    <p:extLst>
      <p:ext uri="{BB962C8B-B14F-4D97-AF65-F5344CB8AC3E}">
        <p14:creationId xmlns:p14="http://schemas.microsoft.com/office/powerpoint/2010/main" val="3122873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823CA-0970-45C5-8053-9E122D945245}"/>
              </a:ext>
            </a:extLst>
          </p:cNvPr>
          <p:cNvSpPr>
            <a:spLocks noGrp="1"/>
          </p:cNvSpPr>
          <p:nvPr>
            <p:ph type="title"/>
          </p:nvPr>
        </p:nvSpPr>
        <p:spPr>
          <a:xfrm>
            <a:off x="457200" y="274320"/>
            <a:ext cx="10058400" cy="1143000"/>
          </a:xfrm>
        </p:spPr>
        <p:txBody>
          <a:bodyPr vert="horz" lIns="91440" tIns="45720" rIns="91440" bIns="45720" rtlCol="0" anchor="ctr">
            <a:normAutofit/>
          </a:bodyPr>
          <a:lstStyle/>
          <a:p>
            <a:r>
              <a:rPr lang="en-US" sz="4000" dirty="0">
                <a:solidFill>
                  <a:srgbClr val="0070C0"/>
                </a:solidFill>
                <a:latin typeface="+mn-lt"/>
              </a:rPr>
              <a:t>Needs Assessment Design: 3 Steps</a:t>
            </a:r>
          </a:p>
        </p:txBody>
      </p:sp>
      <p:graphicFrame>
        <p:nvGraphicFramePr>
          <p:cNvPr id="7" name="Content Placeholder 2"/>
          <p:cNvGraphicFramePr>
            <a:graphicFrameLocks noGrp="1"/>
          </p:cNvGraphicFramePr>
          <p:nvPr>
            <p:ph idx="1"/>
            <p:extLst>
              <p:ext uri="{D42A27DB-BD31-4B8C-83A1-F6EECF244321}">
                <p14:modId xmlns:p14="http://schemas.microsoft.com/office/powerpoint/2010/main" val="1094754406"/>
              </p:ext>
            </p:extLst>
          </p:nvPr>
        </p:nvGraphicFramePr>
        <p:xfrm>
          <a:off x="566928" y="1417320"/>
          <a:ext cx="10994136" cy="43513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16C45459-2CA2-4742-939C-711AB53491B4}" type="slidenum">
              <a:rPr lang="en-US" smtClean="0"/>
              <a:t>14</a:t>
            </a:fld>
            <a:endParaRPr lang="en-US"/>
          </a:p>
        </p:txBody>
      </p:sp>
    </p:spTree>
    <p:extLst>
      <p:ext uri="{BB962C8B-B14F-4D97-AF65-F5344CB8AC3E}">
        <p14:creationId xmlns:p14="http://schemas.microsoft.com/office/powerpoint/2010/main" val="2743332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B56D722-1CF4-4C9C-B2D3-352A6AC1F72A}"/>
              </a:ext>
            </a:extLst>
          </p:cNvPr>
          <p:cNvSpPr>
            <a:spLocks noGrp="1"/>
          </p:cNvSpPr>
          <p:nvPr/>
        </p:nvSpPr>
        <p:spPr>
          <a:xfrm>
            <a:off x="377689" y="114876"/>
            <a:ext cx="10058400"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b="1" i="0" kern="1200">
                <a:solidFill>
                  <a:srgbClr val="1B77BC"/>
                </a:solidFill>
                <a:latin typeface="Myriad Pro"/>
                <a:ea typeface="+mj-ea"/>
                <a:cs typeface="Myriad Pro"/>
              </a:defRPr>
            </a:lvl1pPr>
          </a:lstStyle>
          <a:p>
            <a:r>
              <a:rPr lang="en-US" dirty="0"/>
              <a:t>Four Overarching Validity Questions</a:t>
            </a:r>
          </a:p>
        </p:txBody>
      </p:sp>
      <p:sp>
        <p:nvSpPr>
          <p:cNvPr id="9" name="Content Placeholder 2">
            <a:extLst>
              <a:ext uri="{FF2B5EF4-FFF2-40B4-BE49-F238E27FC236}">
                <a16:creationId xmlns:a16="http://schemas.microsoft.com/office/drawing/2014/main" id="{52868A89-8CB0-4F4F-A289-E03C084C39AD}"/>
              </a:ext>
            </a:extLst>
          </p:cNvPr>
          <p:cNvSpPr>
            <a:spLocks noGrp="1"/>
          </p:cNvSpPr>
          <p:nvPr/>
        </p:nvSpPr>
        <p:spPr>
          <a:xfrm>
            <a:off x="377689" y="1143002"/>
            <a:ext cx="7394713" cy="563548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b="0" i="0" kern="1200">
                <a:solidFill>
                  <a:schemeClr val="tx1"/>
                </a:solidFill>
                <a:latin typeface="Myriad Pro"/>
                <a:ea typeface="+mn-ea"/>
                <a:cs typeface="Myriad Pro"/>
              </a:defRPr>
            </a:lvl1pPr>
            <a:lvl2pPr marL="742950" indent="-285750" algn="l" defTabSz="457200" rtl="0" eaLnBrk="1" latinLnBrk="0" hangingPunct="1">
              <a:spcBef>
                <a:spcPct val="20000"/>
              </a:spcBef>
              <a:buFont typeface="Arial"/>
              <a:buChar char="–"/>
              <a:defRPr sz="2800" b="0" i="0" kern="1200">
                <a:solidFill>
                  <a:schemeClr val="tx1"/>
                </a:solidFill>
                <a:latin typeface="Myriad Pro"/>
                <a:ea typeface="+mn-ea"/>
                <a:cs typeface="Myriad Pro"/>
              </a:defRPr>
            </a:lvl2pPr>
            <a:lvl3pPr marL="1143000" indent="-228600" algn="l" defTabSz="457200" rtl="0" eaLnBrk="1" latinLnBrk="0" hangingPunct="1">
              <a:spcBef>
                <a:spcPct val="20000"/>
              </a:spcBef>
              <a:buFont typeface="Arial"/>
              <a:buChar char="•"/>
              <a:defRPr sz="2400" b="0" i="0" kern="1200">
                <a:solidFill>
                  <a:schemeClr val="tx1"/>
                </a:solidFill>
                <a:latin typeface="Myriad Pro"/>
                <a:ea typeface="+mn-ea"/>
                <a:cs typeface="Myriad Pro"/>
              </a:defRPr>
            </a:lvl3pPr>
            <a:lvl4pPr marL="1600200" indent="-228600" algn="l" defTabSz="457200" rtl="0" eaLnBrk="1" latinLnBrk="0" hangingPunct="1">
              <a:spcBef>
                <a:spcPct val="20000"/>
              </a:spcBef>
              <a:buFont typeface="Arial"/>
              <a:buChar char="–"/>
              <a:defRPr sz="2000" b="0" i="0" kern="1200">
                <a:solidFill>
                  <a:schemeClr val="tx1"/>
                </a:solidFill>
                <a:latin typeface="Myriad Pro"/>
                <a:ea typeface="+mn-ea"/>
                <a:cs typeface="Myriad Pro"/>
              </a:defRPr>
            </a:lvl4pPr>
            <a:lvl5pPr marL="2057400" indent="-228600" algn="l" defTabSz="457200" rtl="0" eaLnBrk="1" latinLnBrk="0" hangingPunct="1">
              <a:spcBef>
                <a:spcPct val="20000"/>
              </a:spcBef>
              <a:buFont typeface="Arial"/>
              <a:buChar char="»"/>
              <a:defRPr sz="2000" b="0" i="0" kern="1200">
                <a:solidFill>
                  <a:schemeClr val="tx1"/>
                </a:solidFill>
                <a:latin typeface="Myriad Pro"/>
                <a:ea typeface="+mn-ea"/>
                <a:cs typeface="Myriad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38" indent="-514338">
              <a:buFont typeface="+mj-lt"/>
              <a:buAutoNum type="arabicPeriod"/>
            </a:pPr>
            <a:r>
              <a:rPr lang="en-US" sz="2400" dirty="0"/>
              <a:t>To what extent does the assessment as designed and implemented capture the knowledge and skills defined in the target domain?</a:t>
            </a:r>
          </a:p>
          <a:p>
            <a:pPr marL="514338" indent="-514338">
              <a:buFont typeface="+mj-lt"/>
              <a:buAutoNum type="arabicPeriod"/>
            </a:pPr>
            <a:r>
              <a:rPr lang="en-US" sz="2400" dirty="0"/>
              <a:t>To what extent does the assessment as implemented yield scores that are comparable across students, sites, time, forms?</a:t>
            </a:r>
          </a:p>
          <a:p>
            <a:pPr marL="514338" indent="-514338">
              <a:buFont typeface="+mj-lt"/>
              <a:buAutoNum type="arabicPeriod"/>
            </a:pPr>
            <a:r>
              <a:rPr lang="en-US" sz="2400" dirty="0"/>
              <a:t>To what extent are students able to demonstrate what they know and can do in relation to the target knowledge and skills on the test in a manner that can be recognized and accurately scored?</a:t>
            </a:r>
          </a:p>
          <a:p>
            <a:pPr marL="514338" indent="-514338">
              <a:buFont typeface="+mj-lt"/>
              <a:buAutoNum type="arabicPeriod"/>
            </a:pPr>
            <a:r>
              <a:rPr lang="en-US" sz="2400" dirty="0"/>
              <a:t>To what extent does the test yield information that can be and is used appropriately within a system to achieve specific goals?</a:t>
            </a:r>
          </a:p>
        </p:txBody>
      </p:sp>
      <p:sp>
        <p:nvSpPr>
          <p:cNvPr id="10" name="TextBox 9">
            <a:extLst>
              <a:ext uri="{FF2B5EF4-FFF2-40B4-BE49-F238E27FC236}">
                <a16:creationId xmlns:a16="http://schemas.microsoft.com/office/drawing/2014/main" id="{74694BEC-6BBE-44F8-A08E-5D4CFB08EB57}"/>
              </a:ext>
            </a:extLst>
          </p:cNvPr>
          <p:cNvSpPr txBox="1"/>
          <p:nvPr/>
        </p:nvSpPr>
        <p:spPr>
          <a:xfrm>
            <a:off x="8077200" y="1447801"/>
            <a:ext cx="3186770" cy="461665"/>
          </a:xfrm>
          <a:prstGeom prst="rect">
            <a:avLst/>
          </a:prstGeom>
        </p:spPr>
        <p:txBody>
          <a:bodyPr wrap="none" rtlCol="0">
            <a:spAutoFit/>
          </a:bodyPr>
          <a:lstStyle/>
          <a:p>
            <a:r>
              <a:rPr lang="en-US" sz="2400" b="1" dirty="0">
                <a:solidFill>
                  <a:schemeClr val="accent1">
                    <a:lumMod val="75000"/>
                  </a:schemeClr>
                </a:solidFill>
                <a:latin typeface="Myriad Pro"/>
              </a:rPr>
              <a:t>Construct Coherence</a:t>
            </a:r>
          </a:p>
        </p:txBody>
      </p:sp>
      <p:sp>
        <p:nvSpPr>
          <p:cNvPr id="11" name="TextBox 10">
            <a:extLst>
              <a:ext uri="{FF2B5EF4-FFF2-40B4-BE49-F238E27FC236}">
                <a16:creationId xmlns:a16="http://schemas.microsoft.com/office/drawing/2014/main" id="{6F6A4709-FA7F-4682-A8B9-CA76EF781861}"/>
              </a:ext>
            </a:extLst>
          </p:cNvPr>
          <p:cNvSpPr txBox="1"/>
          <p:nvPr/>
        </p:nvSpPr>
        <p:spPr>
          <a:xfrm>
            <a:off x="8077202" y="2539009"/>
            <a:ext cx="2227085" cy="461665"/>
          </a:xfrm>
          <a:prstGeom prst="rect">
            <a:avLst/>
          </a:prstGeom>
        </p:spPr>
        <p:txBody>
          <a:bodyPr wrap="none" rtlCol="0">
            <a:spAutoFit/>
          </a:bodyPr>
          <a:lstStyle/>
          <a:p>
            <a:r>
              <a:rPr lang="en-US" sz="2400" b="1" dirty="0">
                <a:solidFill>
                  <a:schemeClr val="accent1">
                    <a:lumMod val="75000"/>
                  </a:schemeClr>
                </a:solidFill>
                <a:latin typeface="Myriad Pro"/>
              </a:rPr>
              <a:t>Comparability</a:t>
            </a:r>
          </a:p>
        </p:txBody>
      </p:sp>
      <p:sp>
        <p:nvSpPr>
          <p:cNvPr id="12" name="TextBox 11">
            <a:extLst>
              <a:ext uri="{FF2B5EF4-FFF2-40B4-BE49-F238E27FC236}">
                <a16:creationId xmlns:a16="http://schemas.microsoft.com/office/drawing/2014/main" id="{A1ACA23E-0F7F-44C0-8D8A-EAB2739C8E76}"/>
              </a:ext>
            </a:extLst>
          </p:cNvPr>
          <p:cNvSpPr txBox="1"/>
          <p:nvPr/>
        </p:nvSpPr>
        <p:spPr>
          <a:xfrm>
            <a:off x="8077201" y="3806111"/>
            <a:ext cx="3819939" cy="461665"/>
          </a:xfrm>
          <a:prstGeom prst="rect">
            <a:avLst/>
          </a:prstGeom>
        </p:spPr>
        <p:txBody>
          <a:bodyPr wrap="square" rtlCol="0">
            <a:spAutoFit/>
          </a:bodyPr>
          <a:lstStyle/>
          <a:p>
            <a:r>
              <a:rPr lang="en-US" sz="2400" b="1" dirty="0">
                <a:solidFill>
                  <a:schemeClr val="accent1">
                    <a:lumMod val="75000"/>
                  </a:schemeClr>
                </a:solidFill>
                <a:latin typeface="Myriad Pro"/>
              </a:rPr>
              <a:t>Accessibility and Fairness</a:t>
            </a:r>
          </a:p>
        </p:txBody>
      </p:sp>
      <p:sp>
        <p:nvSpPr>
          <p:cNvPr id="13" name="TextBox 12">
            <a:extLst>
              <a:ext uri="{FF2B5EF4-FFF2-40B4-BE49-F238E27FC236}">
                <a16:creationId xmlns:a16="http://schemas.microsoft.com/office/drawing/2014/main" id="{3D3FC53E-508B-4FDF-B927-91E4D66E3860}"/>
              </a:ext>
            </a:extLst>
          </p:cNvPr>
          <p:cNvSpPr txBox="1"/>
          <p:nvPr/>
        </p:nvSpPr>
        <p:spPr>
          <a:xfrm>
            <a:off x="8077201" y="5029201"/>
            <a:ext cx="2230098" cy="461665"/>
          </a:xfrm>
          <a:prstGeom prst="rect">
            <a:avLst/>
          </a:prstGeom>
        </p:spPr>
        <p:txBody>
          <a:bodyPr wrap="none" rtlCol="0">
            <a:spAutoFit/>
          </a:bodyPr>
          <a:lstStyle/>
          <a:p>
            <a:r>
              <a:rPr lang="en-US" sz="2400" b="1" dirty="0">
                <a:solidFill>
                  <a:schemeClr val="accent1">
                    <a:lumMod val="75000"/>
                  </a:schemeClr>
                </a:solidFill>
                <a:latin typeface="Myriad Pro"/>
              </a:rPr>
              <a:t>Consequences</a:t>
            </a:r>
          </a:p>
        </p:txBody>
      </p:sp>
      <p:sp>
        <p:nvSpPr>
          <p:cNvPr id="2" name="Slide Number Placeholder 1"/>
          <p:cNvSpPr>
            <a:spLocks noGrp="1"/>
          </p:cNvSpPr>
          <p:nvPr>
            <p:ph type="sldNum" sz="quarter" idx="12"/>
          </p:nvPr>
        </p:nvSpPr>
        <p:spPr/>
        <p:txBody>
          <a:bodyPr/>
          <a:lstStyle/>
          <a:p>
            <a:fld id="{16C45459-2CA2-4742-939C-711AB53491B4}" type="slidenum">
              <a:rPr lang="en-US" smtClean="0"/>
              <a:t>15</a:t>
            </a:fld>
            <a:endParaRPr lang="en-US"/>
          </a:p>
        </p:txBody>
      </p:sp>
    </p:spTree>
    <p:extLst>
      <p:ext uri="{BB962C8B-B14F-4D97-AF65-F5344CB8AC3E}">
        <p14:creationId xmlns:p14="http://schemas.microsoft.com/office/powerpoint/2010/main" val="375012611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18DE9-0E06-488D-91FB-9EFD8826F3AD}"/>
              </a:ext>
            </a:extLst>
          </p:cNvPr>
          <p:cNvSpPr>
            <a:spLocks noGrp="1"/>
          </p:cNvSpPr>
          <p:nvPr>
            <p:ph type="title"/>
          </p:nvPr>
        </p:nvSpPr>
        <p:spPr>
          <a:xfrm>
            <a:off x="457200" y="274320"/>
            <a:ext cx="10058400" cy="1143000"/>
          </a:xfrm>
        </p:spPr>
        <p:txBody>
          <a:bodyPr vert="horz" lIns="91440" tIns="45720" rIns="91440" bIns="45720" rtlCol="0" anchor="ctr">
            <a:normAutofit/>
          </a:bodyPr>
          <a:lstStyle/>
          <a:p>
            <a:r>
              <a:rPr lang="en-US" sz="4000" dirty="0">
                <a:solidFill>
                  <a:srgbClr val="0070C0"/>
                </a:solidFill>
                <a:latin typeface="+mn-lt"/>
              </a:rPr>
              <a:t>Needs Assessment Progress</a:t>
            </a:r>
          </a:p>
        </p:txBody>
      </p:sp>
      <p:sp>
        <p:nvSpPr>
          <p:cNvPr id="3" name="Content Placeholder 2">
            <a:extLst>
              <a:ext uri="{FF2B5EF4-FFF2-40B4-BE49-F238E27FC236}">
                <a16:creationId xmlns:a16="http://schemas.microsoft.com/office/drawing/2014/main" id="{5E84B9E0-8F80-403D-B3A2-4640E1D430A8}"/>
              </a:ext>
            </a:extLst>
          </p:cNvPr>
          <p:cNvSpPr>
            <a:spLocks noGrp="1"/>
          </p:cNvSpPr>
          <p:nvPr>
            <p:ph idx="1"/>
          </p:nvPr>
        </p:nvSpPr>
        <p:spPr>
          <a:xfrm>
            <a:off x="457200" y="1385596"/>
            <a:ext cx="11210544" cy="5008563"/>
          </a:xfrm>
        </p:spPr>
        <p:txBody>
          <a:bodyPr>
            <a:normAutofit fontScale="92500" lnSpcReduction="10000"/>
          </a:bodyPr>
          <a:lstStyle/>
          <a:p>
            <a:r>
              <a:rPr lang="en-US" dirty="0"/>
              <a:t>Completed</a:t>
            </a:r>
          </a:p>
          <a:p>
            <a:pPr marL="914388" lvl="2" indent="-274320">
              <a:buFont typeface="Calibri" panose="020F0502020204030204" pitchFamily="34" charset="0"/>
              <a:buChar char="–"/>
            </a:pPr>
            <a:r>
              <a:rPr lang="en-US" sz="3200" dirty="0"/>
              <a:t>Collaborated to develop initial versions of the local needs assessment </a:t>
            </a:r>
          </a:p>
          <a:p>
            <a:pPr marL="914388" lvl="2" indent="-274320">
              <a:buFont typeface="Calibri" panose="020F0502020204030204" pitchFamily="34" charset="0"/>
              <a:buChar char="–"/>
            </a:pPr>
            <a:r>
              <a:rPr lang="en-US" sz="3200" dirty="0"/>
              <a:t>Designed the first assessment literacy module to complement and expand upon topics introduced in the needs assessment</a:t>
            </a:r>
          </a:p>
          <a:p>
            <a:r>
              <a:rPr lang="en-US" dirty="0"/>
              <a:t>Next steps</a:t>
            </a:r>
          </a:p>
          <a:p>
            <a:pPr marL="914388" lvl="2" indent="-274320">
              <a:buFont typeface="Calibri" panose="020F0502020204030204" pitchFamily="34" charset="0"/>
              <a:buChar char="‒"/>
            </a:pPr>
            <a:r>
              <a:rPr lang="en-US" sz="3200" dirty="0"/>
              <a:t>State leads and TAC members review the needs </a:t>
            </a:r>
          </a:p>
          <a:p>
            <a:pPr marL="640068" lvl="2" indent="0">
              <a:buNone/>
            </a:pPr>
            <a:r>
              <a:rPr lang="en-US" sz="3200" dirty="0"/>
              <a:t>	assessment and provide feedback to inform </a:t>
            </a:r>
          </a:p>
          <a:p>
            <a:pPr marL="640068" lvl="2" indent="0">
              <a:buNone/>
            </a:pPr>
            <a:r>
              <a:rPr lang="en-US" sz="3200" dirty="0"/>
              <a:t>	revisions</a:t>
            </a:r>
          </a:p>
          <a:p>
            <a:pPr marL="914388" lvl="2" indent="-274320">
              <a:buFont typeface="Calibri" panose="020F0502020204030204" pitchFamily="34" charset="0"/>
              <a:buChar char="‒"/>
            </a:pPr>
            <a:r>
              <a:rPr lang="en-US" sz="3200" dirty="0"/>
              <a:t>Pilot the needs assessment with school districts</a:t>
            </a:r>
          </a:p>
          <a:p>
            <a:pPr marL="640068" lvl="2" indent="0">
              <a:buNone/>
            </a:pPr>
            <a:r>
              <a:rPr lang="en-US" sz="3200" dirty="0"/>
              <a:t>	in each participating state</a:t>
            </a:r>
            <a:endParaRPr lang="en-US" dirty="0"/>
          </a:p>
        </p:txBody>
      </p:sp>
      <p:sp>
        <p:nvSpPr>
          <p:cNvPr id="4" name="Slide Number Placeholder 3"/>
          <p:cNvSpPr>
            <a:spLocks noGrp="1"/>
          </p:cNvSpPr>
          <p:nvPr>
            <p:ph type="sldNum" sz="quarter" idx="12"/>
          </p:nvPr>
        </p:nvSpPr>
        <p:spPr/>
        <p:txBody>
          <a:bodyPr/>
          <a:lstStyle/>
          <a:p>
            <a:fld id="{16C45459-2CA2-4742-939C-711AB53491B4}" type="slidenum">
              <a:rPr lang="en-US" smtClean="0"/>
              <a:t>16</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5883" y="4334005"/>
            <a:ext cx="2422183" cy="2028429"/>
          </a:xfrm>
          <a:prstGeom prst="rect">
            <a:avLst/>
          </a:prstGeom>
        </p:spPr>
      </p:pic>
    </p:spTree>
    <p:extLst>
      <p:ext uri="{BB962C8B-B14F-4D97-AF65-F5344CB8AC3E}">
        <p14:creationId xmlns:p14="http://schemas.microsoft.com/office/powerpoint/2010/main" val="1722821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0058400" cy="1143000"/>
          </a:xfrm>
        </p:spPr>
        <p:txBody>
          <a:bodyPr vert="horz" lIns="91440" tIns="45720" rIns="91440" bIns="45720" rtlCol="0" anchor="ctr">
            <a:normAutofit/>
          </a:bodyPr>
          <a:lstStyle/>
          <a:p>
            <a:r>
              <a:rPr lang="en-US" sz="4000" dirty="0">
                <a:solidFill>
                  <a:srgbClr val="0070C0"/>
                </a:solidFill>
                <a:latin typeface="+mn-lt"/>
              </a:rPr>
              <a:t>Assessment Literacy Module One</a:t>
            </a:r>
          </a:p>
        </p:txBody>
      </p:sp>
      <p:sp>
        <p:nvSpPr>
          <p:cNvPr id="3" name="Content Placeholder 2"/>
          <p:cNvSpPr>
            <a:spLocks noGrp="1"/>
          </p:cNvSpPr>
          <p:nvPr>
            <p:ph idx="1"/>
          </p:nvPr>
        </p:nvSpPr>
        <p:spPr>
          <a:xfrm>
            <a:off x="457200" y="1417320"/>
            <a:ext cx="11155680" cy="5440680"/>
          </a:xfrm>
        </p:spPr>
        <p:txBody>
          <a:bodyPr>
            <a:normAutofit fontScale="77500" lnSpcReduction="20000"/>
          </a:bodyPr>
          <a:lstStyle/>
          <a:p>
            <a:pPr marL="457200" marR="0" lvl="0" indent="-457200">
              <a:spcBef>
                <a:spcPts val="0"/>
              </a:spcBef>
              <a:spcAft>
                <a:spcPts val="0"/>
              </a:spcAft>
              <a:buFont typeface="+mj-lt"/>
              <a:buAutoNum type="arabicParenR"/>
            </a:pPr>
            <a:r>
              <a:rPr lang="en-US" sz="3800" dirty="0">
                <a:latin typeface="Calibri" panose="020F0502020204030204" pitchFamily="34" charset="0"/>
                <a:ea typeface="Calibri" panose="020F0502020204030204" pitchFamily="34" charset="0"/>
                <a:cs typeface="Times New Roman" panose="02020603050405020304" pitchFamily="18" charset="0"/>
              </a:rPr>
              <a:t>Discuss the purposes and uses of assessment scores </a:t>
            </a:r>
          </a:p>
          <a:p>
            <a:pPr marL="457200" marR="0" lvl="0" indent="-457200">
              <a:spcBef>
                <a:spcPts val="0"/>
              </a:spcBef>
              <a:spcAft>
                <a:spcPts val="0"/>
              </a:spcAft>
              <a:buFont typeface="+mj-lt"/>
              <a:buAutoNum type="arabicParenR"/>
            </a:pPr>
            <a:endParaRPr lang="en-US" sz="3800"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spcBef>
                <a:spcPts val="0"/>
              </a:spcBef>
              <a:spcAft>
                <a:spcPts val="0"/>
              </a:spcAft>
              <a:buFont typeface="+mj-lt"/>
              <a:buAutoNum type="arabicParenR"/>
            </a:pPr>
            <a:r>
              <a:rPr lang="en-US" sz="3800" dirty="0">
                <a:latin typeface="Calibri" panose="020F0502020204030204" pitchFamily="34" charset="0"/>
                <a:ea typeface="Calibri" panose="020F0502020204030204" pitchFamily="34" charset="0"/>
                <a:cs typeface="Times New Roman" panose="02020603050405020304" pitchFamily="18" charset="0"/>
              </a:rPr>
              <a:t>Present validity as the key principle of assessment quality</a:t>
            </a:r>
          </a:p>
          <a:p>
            <a:pPr marL="457200" marR="0" lvl="0" indent="-457200">
              <a:spcBef>
                <a:spcPts val="0"/>
              </a:spcBef>
              <a:spcAft>
                <a:spcPts val="0"/>
              </a:spcAft>
              <a:buFont typeface="+mj-lt"/>
              <a:buAutoNum type="arabicParenR"/>
            </a:pPr>
            <a:endParaRPr lang="en-US" sz="3800"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spcBef>
                <a:spcPts val="0"/>
              </a:spcBef>
              <a:spcAft>
                <a:spcPts val="0"/>
              </a:spcAft>
              <a:buFont typeface="+mj-lt"/>
              <a:buAutoNum type="arabicParenR"/>
            </a:pPr>
            <a:r>
              <a:rPr lang="en-US" sz="3800" dirty="0">
                <a:latin typeface="Calibri" panose="020F0502020204030204" pitchFamily="34" charset="0"/>
                <a:ea typeface="Calibri" panose="020F0502020204030204" pitchFamily="34" charset="0"/>
                <a:cs typeface="Times New Roman" panose="02020603050405020304" pitchFamily="18" charset="0"/>
              </a:rPr>
              <a:t>Describe the phases of the assessment life cycle:</a:t>
            </a:r>
          </a:p>
          <a:p>
            <a:pPr lvl="1">
              <a:spcBef>
                <a:spcPts val="0"/>
              </a:spcBef>
            </a:pPr>
            <a:r>
              <a:rPr lang="en-US" sz="3400" dirty="0">
                <a:latin typeface="Calibri" panose="020F0502020204030204" pitchFamily="34" charset="0"/>
                <a:ea typeface="Calibri" panose="020F0502020204030204" pitchFamily="34" charset="0"/>
                <a:cs typeface="Times New Roman" panose="02020603050405020304" pitchFamily="18" charset="0"/>
              </a:rPr>
              <a:t>Design and development</a:t>
            </a:r>
          </a:p>
          <a:p>
            <a:pPr lvl="1">
              <a:spcBef>
                <a:spcPts val="0"/>
              </a:spcBef>
            </a:pPr>
            <a:r>
              <a:rPr lang="en-US" sz="3400" dirty="0">
                <a:latin typeface="Calibri" panose="020F0502020204030204" pitchFamily="34" charset="0"/>
                <a:ea typeface="Calibri" panose="020F0502020204030204" pitchFamily="34" charset="0"/>
                <a:cs typeface="Times New Roman" panose="02020603050405020304" pitchFamily="18" charset="0"/>
              </a:rPr>
              <a:t>Administration</a:t>
            </a:r>
          </a:p>
          <a:p>
            <a:pPr lvl="1">
              <a:spcBef>
                <a:spcPts val="0"/>
              </a:spcBef>
            </a:pPr>
            <a:r>
              <a:rPr lang="en-US" sz="3400" dirty="0">
                <a:latin typeface="Calibri" panose="020F0502020204030204" pitchFamily="34" charset="0"/>
                <a:ea typeface="Calibri" panose="020F0502020204030204" pitchFamily="34" charset="0"/>
                <a:cs typeface="Times New Roman" panose="02020603050405020304" pitchFamily="18" charset="0"/>
              </a:rPr>
              <a:t>Scoring</a:t>
            </a:r>
          </a:p>
          <a:p>
            <a:pPr lvl="1">
              <a:spcBef>
                <a:spcPts val="0"/>
              </a:spcBef>
            </a:pPr>
            <a:r>
              <a:rPr lang="en-US" sz="3400" dirty="0">
                <a:latin typeface="Calibri" panose="020F0502020204030204" pitchFamily="34" charset="0"/>
                <a:ea typeface="Calibri" panose="020F0502020204030204" pitchFamily="34" charset="0"/>
                <a:cs typeface="Times New Roman" panose="02020603050405020304" pitchFamily="18" charset="0"/>
              </a:rPr>
              <a:t>Analysis</a:t>
            </a:r>
          </a:p>
          <a:p>
            <a:pPr lvl="1">
              <a:spcBef>
                <a:spcPts val="0"/>
              </a:spcBef>
            </a:pPr>
            <a:r>
              <a:rPr lang="en-US" sz="3400" dirty="0">
                <a:latin typeface="Calibri" panose="020F0502020204030204" pitchFamily="34" charset="0"/>
                <a:ea typeface="Calibri" panose="020F0502020204030204" pitchFamily="34" charset="0"/>
                <a:cs typeface="Times New Roman" panose="02020603050405020304" pitchFamily="18" charset="0"/>
              </a:rPr>
              <a:t>Reporting</a:t>
            </a:r>
          </a:p>
          <a:p>
            <a:pPr marL="457200" marR="0" lvl="0" indent="-457200">
              <a:spcBef>
                <a:spcPts val="0"/>
              </a:spcBef>
              <a:spcAft>
                <a:spcPts val="0"/>
              </a:spcAft>
              <a:buFont typeface="+mj-lt"/>
              <a:buAutoNum type="arabicParenR"/>
            </a:pPr>
            <a:endParaRPr lang="en-US" sz="3800"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spcBef>
                <a:spcPts val="0"/>
              </a:spcBef>
              <a:spcAft>
                <a:spcPts val="0"/>
              </a:spcAft>
              <a:buFont typeface="+mj-lt"/>
              <a:buAutoNum type="arabicParenR"/>
            </a:pPr>
            <a:r>
              <a:rPr lang="en-US" sz="3800" dirty="0">
                <a:latin typeface="Calibri" panose="020F0502020204030204" pitchFamily="34" charset="0"/>
                <a:ea typeface="Calibri" panose="020F0502020204030204" pitchFamily="34" charset="0"/>
                <a:cs typeface="Times New Roman" panose="02020603050405020304" pitchFamily="18" charset="0"/>
              </a:rPr>
              <a:t>Discuss four questions that cover the breadth of the validity issues responsible test users must consider:</a:t>
            </a:r>
          </a:p>
          <a:p>
            <a:pPr lvl="1">
              <a:spcBef>
                <a:spcPts val="0"/>
              </a:spcBef>
            </a:pPr>
            <a:r>
              <a:rPr lang="en-US" sz="3400" dirty="0">
                <a:latin typeface="Calibri" panose="020F0502020204030204" pitchFamily="34" charset="0"/>
                <a:ea typeface="Calibri" panose="020F0502020204030204" pitchFamily="34" charset="0"/>
                <a:cs typeface="Times New Roman" panose="02020603050405020304" pitchFamily="18" charset="0"/>
              </a:rPr>
              <a:t>Construct coherence</a:t>
            </a:r>
          </a:p>
          <a:p>
            <a:pPr lvl="1">
              <a:spcBef>
                <a:spcPts val="0"/>
              </a:spcBef>
            </a:pPr>
            <a:r>
              <a:rPr lang="en-US" sz="3400" dirty="0">
                <a:latin typeface="Calibri" panose="020F0502020204030204" pitchFamily="34" charset="0"/>
                <a:ea typeface="Calibri" panose="020F0502020204030204" pitchFamily="34" charset="0"/>
                <a:cs typeface="Times New Roman" panose="02020603050405020304" pitchFamily="18" charset="0"/>
              </a:rPr>
              <a:t>Comparability</a:t>
            </a:r>
          </a:p>
          <a:p>
            <a:pPr lvl="1">
              <a:spcBef>
                <a:spcPts val="0"/>
              </a:spcBef>
            </a:pPr>
            <a:r>
              <a:rPr lang="en-US" sz="3400" dirty="0">
                <a:latin typeface="Calibri" panose="020F0502020204030204" pitchFamily="34" charset="0"/>
                <a:ea typeface="Calibri" panose="020F0502020204030204" pitchFamily="34" charset="0"/>
                <a:cs typeface="Times New Roman" panose="02020603050405020304" pitchFamily="18" charset="0"/>
              </a:rPr>
              <a:t>Accessibility and fairness</a:t>
            </a:r>
          </a:p>
          <a:p>
            <a:pPr lvl="1">
              <a:spcBef>
                <a:spcPts val="0"/>
              </a:spcBef>
            </a:pPr>
            <a:r>
              <a:rPr lang="en-US" sz="3400" dirty="0">
                <a:latin typeface="Calibri" panose="020F0502020204030204" pitchFamily="34" charset="0"/>
                <a:ea typeface="Calibri" panose="020F0502020204030204" pitchFamily="34" charset="0"/>
                <a:cs typeface="Times New Roman" panose="02020603050405020304" pitchFamily="18" charset="0"/>
              </a:rPr>
              <a:t>Consequences</a:t>
            </a:r>
          </a:p>
        </p:txBody>
      </p:sp>
      <p:sp>
        <p:nvSpPr>
          <p:cNvPr id="4" name="Slide Number Placeholder 3"/>
          <p:cNvSpPr>
            <a:spLocks noGrp="1"/>
          </p:cNvSpPr>
          <p:nvPr>
            <p:ph type="sldNum" sz="quarter" idx="12"/>
          </p:nvPr>
        </p:nvSpPr>
        <p:spPr/>
        <p:txBody>
          <a:bodyPr/>
          <a:lstStyle/>
          <a:p>
            <a:fld id="{16C45459-2CA2-4742-939C-711AB53491B4}" type="slidenum">
              <a:rPr lang="en-US" smtClean="0"/>
              <a:t>17</a:t>
            </a:fld>
            <a:endParaRPr lang="en-US"/>
          </a:p>
        </p:txBody>
      </p:sp>
    </p:spTree>
    <p:extLst>
      <p:ext uri="{BB962C8B-B14F-4D97-AF65-F5344CB8AC3E}">
        <p14:creationId xmlns:p14="http://schemas.microsoft.com/office/powerpoint/2010/main" val="878445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0058400" cy="1143000"/>
          </a:xfrm>
        </p:spPr>
        <p:txBody>
          <a:bodyPr vert="horz" lIns="91440" tIns="45720" rIns="91440" bIns="45720" rtlCol="0" anchor="ctr">
            <a:normAutofit/>
          </a:bodyPr>
          <a:lstStyle/>
          <a:p>
            <a:r>
              <a:rPr lang="en-US" sz="4000" dirty="0">
                <a:solidFill>
                  <a:srgbClr val="0070C0"/>
                </a:solidFill>
                <a:latin typeface="+mn-lt"/>
              </a:rPr>
              <a:t>Assessment Literacy Module Progress</a:t>
            </a:r>
          </a:p>
        </p:txBody>
      </p:sp>
      <p:sp>
        <p:nvSpPr>
          <p:cNvPr id="3" name="Content Placeholder 2"/>
          <p:cNvSpPr>
            <a:spLocks noGrp="1"/>
          </p:cNvSpPr>
          <p:nvPr>
            <p:ph idx="1"/>
          </p:nvPr>
        </p:nvSpPr>
        <p:spPr>
          <a:xfrm>
            <a:off x="457199" y="1417320"/>
            <a:ext cx="10554237" cy="4945114"/>
          </a:xfrm>
        </p:spPr>
        <p:txBody>
          <a:bodyPr>
            <a:normAutofit fontScale="92500" lnSpcReduction="20000"/>
          </a:bodyPr>
          <a:lstStyle/>
          <a:p>
            <a:pPr lvl="0"/>
            <a:r>
              <a:rPr lang="en-US" dirty="0">
                <a:solidFill>
                  <a:prstClr val="black"/>
                </a:solidFill>
              </a:rPr>
              <a:t>Completed</a:t>
            </a:r>
          </a:p>
          <a:p>
            <a:pPr marL="914388" lvl="2" indent="-274320">
              <a:buFont typeface="Calibri" panose="020F0502020204030204" pitchFamily="34" charset="0"/>
              <a:buChar char="–"/>
            </a:pPr>
            <a:r>
              <a:rPr lang="en-US" sz="3200" dirty="0">
                <a:solidFill>
                  <a:prstClr val="black"/>
                </a:solidFill>
              </a:rPr>
              <a:t>Researched and confirmed module delivery platform</a:t>
            </a:r>
          </a:p>
          <a:p>
            <a:pPr marL="914388" lvl="2" indent="-274320">
              <a:buFont typeface="Calibri" panose="020F0502020204030204" pitchFamily="34" charset="0"/>
              <a:buChar char="–"/>
            </a:pPr>
            <a:r>
              <a:rPr lang="en-US" sz="3200" dirty="0">
                <a:solidFill>
                  <a:prstClr val="black"/>
                </a:solidFill>
              </a:rPr>
              <a:t>Drafted presentation outline and template for module 1</a:t>
            </a:r>
          </a:p>
          <a:p>
            <a:pPr marL="914388" lvl="2" indent="-274320">
              <a:buFont typeface="Calibri" panose="020F0502020204030204" pitchFamily="34" charset="0"/>
              <a:buChar char="–"/>
            </a:pPr>
            <a:r>
              <a:rPr lang="en-US" sz="3200" dirty="0">
                <a:solidFill>
                  <a:prstClr val="black"/>
                </a:solidFill>
              </a:rPr>
              <a:t>Drafted module 1 content and interactive features</a:t>
            </a:r>
          </a:p>
          <a:p>
            <a:pPr marL="914388" lvl="2" indent="-274320">
              <a:buFont typeface="Calibri" panose="020F0502020204030204" pitchFamily="34" charset="0"/>
              <a:buChar char="–"/>
            </a:pPr>
            <a:r>
              <a:rPr lang="en-US" sz="3200" dirty="0"/>
              <a:t>Designed module 1 to complement and expand upon topics introduced in the needs assessment</a:t>
            </a:r>
            <a:endParaRPr lang="en-US" sz="3200" dirty="0">
              <a:solidFill>
                <a:prstClr val="black"/>
              </a:solidFill>
            </a:endParaRPr>
          </a:p>
          <a:p>
            <a:pPr lvl="0"/>
            <a:r>
              <a:rPr lang="en-US" dirty="0">
                <a:solidFill>
                  <a:prstClr val="black"/>
                </a:solidFill>
              </a:rPr>
              <a:t>Next steps</a:t>
            </a:r>
          </a:p>
          <a:p>
            <a:pPr marL="914388" lvl="2" indent="-274320">
              <a:buFont typeface="Calibri" panose="020F0502020204030204" pitchFamily="34" charset="0"/>
              <a:buChar char="‒"/>
            </a:pPr>
            <a:r>
              <a:rPr lang="en-US" sz="3200" dirty="0">
                <a:solidFill>
                  <a:prstClr val="black"/>
                </a:solidFill>
              </a:rPr>
              <a:t>Complete internal review</a:t>
            </a:r>
          </a:p>
          <a:p>
            <a:pPr marL="914388" lvl="2" indent="-274320">
              <a:buFont typeface="Calibri" panose="020F0502020204030204" pitchFamily="34" charset="0"/>
              <a:buChar char="‒"/>
            </a:pPr>
            <a:r>
              <a:rPr lang="en-US" sz="3200" dirty="0"/>
              <a:t>TAC review of the module to provide feedback </a:t>
            </a:r>
          </a:p>
          <a:p>
            <a:pPr marL="640068" lvl="2" indent="0">
              <a:buNone/>
            </a:pPr>
            <a:r>
              <a:rPr lang="en-US" sz="3200" dirty="0"/>
              <a:t>	for revisions</a:t>
            </a:r>
            <a:endParaRPr lang="en-US" sz="3200" dirty="0">
              <a:solidFill>
                <a:prstClr val="black"/>
              </a:solidFill>
            </a:endParaRPr>
          </a:p>
          <a:p>
            <a:pPr marL="914388" lvl="2" indent="-274320">
              <a:buFont typeface="Calibri" panose="020F0502020204030204" pitchFamily="34" charset="0"/>
              <a:buChar char="‒"/>
            </a:pPr>
            <a:r>
              <a:rPr lang="en-US" sz="3200" dirty="0">
                <a:solidFill>
                  <a:prstClr val="black"/>
                </a:solidFill>
              </a:rPr>
              <a:t>Finalize, publish, and pilot module 1 in tandem </a:t>
            </a:r>
          </a:p>
          <a:p>
            <a:pPr marL="640068" lvl="2" indent="0">
              <a:buNone/>
            </a:pPr>
            <a:r>
              <a:rPr lang="en-US" sz="3200" dirty="0">
                <a:solidFill>
                  <a:prstClr val="black"/>
                </a:solidFill>
              </a:rPr>
              <a:t>	with local needs assessment</a:t>
            </a:r>
          </a:p>
        </p:txBody>
      </p:sp>
      <p:sp>
        <p:nvSpPr>
          <p:cNvPr id="4" name="Slide Number Placeholder 3"/>
          <p:cNvSpPr>
            <a:spLocks noGrp="1"/>
          </p:cNvSpPr>
          <p:nvPr>
            <p:ph type="sldNum" sz="quarter" idx="12"/>
          </p:nvPr>
        </p:nvSpPr>
        <p:spPr/>
        <p:txBody>
          <a:bodyPr/>
          <a:lstStyle/>
          <a:p>
            <a:fld id="{16C45459-2CA2-4742-939C-711AB53491B4}" type="slidenum">
              <a:rPr lang="en-US" smtClean="0"/>
              <a:t>18</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5883" y="4334005"/>
            <a:ext cx="2422183" cy="2028429"/>
          </a:xfrm>
          <a:prstGeom prst="rect">
            <a:avLst/>
          </a:prstGeom>
        </p:spPr>
      </p:pic>
    </p:spTree>
    <p:extLst>
      <p:ext uri="{BB962C8B-B14F-4D97-AF65-F5344CB8AC3E}">
        <p14:creationId xmlns:p14="http://schemas.microsoft.com/office/powerpoint/2010/main" val="2199870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0058400" cy="1143000"/>
          </a:xfrm>
        </p:spPr>
        <p:txBody>
          <a:bodyPr>
            <a:normAutofit/>
          </a:bodyPr>
          <a:lstStyle/>
          <a:p>
            <a:r>
              <a:rPr lang="en-US" sz="4000" dirty="0">
                <a:solidFill>
                  <a:srgbClr val="0070C0"/>
                </a:solidFill>
                <a:latin typeface="+mn-lt"/>
              </a:rPr>
              <a:t>District and Educator Involvement</a:t>
            </a:r>
          </a:p>
        </p:txBody>
      </p:sp>
      <p:sp>
        <p:nvSpPr>
          <p:cNvPr id="4" name="Slide Number Placeholder 3"/>
          <p:cNvSpPr>
            <a:spLocks noGrp="1"/>
          </p:cNvSpPr>
          <p:nvPr>
            <p:ph type="sldNum" sz="quarter" idx="12"/>
          </p:nvPr>
        </p:nvSpPr>
        <p:spPr/>
        <p:txBody>
          <a:bodyPr/>
          <a:lstStyle/>
          <a:p>
            <a:fld id="{7DA9672C-BB92-436F-94A4-551A12F46C90}" type="slidenum">
              <a:rPr lang="en-US" smtClean="0"/>
              <a:pPr/>
              <a:t>19</a:t>
            </a:fld>
            <a:endParaRPr lang="en-US" dirty="0"/>
          </a:p>
        </p:txBody>
      </p:sp>
      <p:graphicFrame>
        <p:nvGraphicFramePr>
          <p:cNvPr id="5" name="Diagram 4"/>
          <p:cNvGraphicFramePr/>
          <p:nvPr>
            <p:extLst>
              <p:ext uri="{D42A27DB-BD31-4B8C-83A1-F6EECF244321}">
                <p14:modId xmlns:p14="http://schemas.microsoft.com/office/powerpoint/2010/main" val="2554749221"/>
              </p:ext>
            </p:extLst>
          </p:nvPr>
        </p:nvGraphicFramePr>
        <p:xfrm>
          <a:off x="1095983" y="1417321"/>
          <a:ext cx="10090827" cy="4906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7" descr="marketing online Archivos · danielexposito.es"/>
          <p:cNvPicPr>
            <a:picLocks noChangeAspect="1"/>
          </p:cNvPicPr>
          <p:nvPr/>
        </p:nvPicPr>
        <p:blipFill>
          <a:blip r:embed="rId8">
            <a:extLst>
              <a:ext uri="{BEBA8EAE-BF5A-486C-A8C5-ECC9F3942E4B}">
                <a14:imgProps xmlns:a14="http://schemas.microsoft.com/office/drawing/2010/main">
                  <a14:imgLayer r:embed="rId9">
                    <a14:imgEffect>
                      <a14:saturation sat="0"/>
                    </a14:imgEffect>
                  </a14:imgLayer>
                </a14:imgProps>
              </a:ext>
              <a:ext uri="{28A0092B-C50C-407E-A947-70E740481C1C}">
                <a14:useLocalDpi xmlns:a14="http://schemas.microsoft.com/office/drawing/2010/main" val="0"/>
              </a:ext>
            </a:extLst>
          </a:blip>
          <a:stretch>
            <a:fillRect/>
          </a:stretch>
        </p:blipFill>
        <p:spPr>
          <a:xfrm>
            <a:off x="1362339" y="2053045"/>
            <a:ext cx="838200" cy="838200"/>
          </a:xfrm>
          <a:prstGeom prst="rect">
            <a:avLst/>
          </a:prstGeom>
        </p:spPr>
      </p:pic>
      <p:pic>
        <p:nvPicPr>
          <p:cNvPr id="10" name="Picture 9" descr="EF8A EF8B ENGLIGH - Rubrics"/>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1742563" y="3517015"/>
            <a:ext cx="915951" cy="707572"/>
          </a:xfrm>
          <a:prstGeom prst="rect">
            <a:avLst/>
          </a:prstGeom>
        </p:spPr>
      </p:pic>
      <p:pic>
        <p:nvPicPr>
          <p:cNvPr id="12" name="Picture 11" descr="geibsummer2011 - kendall"/>
          <p:cNvPicPr>
            <a:picLocks noChangeAspect="1"/>
          </p:cNvPicPr>
          <p:nvPr/>
        </p:nvPicPr>
        <p:blipFill rotWithShape="1">
          <a:blip r:embed="rId11">
            <a:extLst>
              <a:ext uri="{28A0092B-C50C-407E-A947-70E740481C1C}">
                <a14:useLocalDpi xmlns:a14="http://schemas.microsoft.com/office/drawing/2010/main" val="0"/>
              </a:ext>
            </a:extLst>
          </a:blip>
          <a:srcRect r="51037" b="3914"/>
          <a:stretch/>
        </p:blipFill>
        <p:spPr>
          <a:xfrm>
            <a:off x="1389239" y="4820541"/>
            <a:ext cx="706647" cy="904673"/>
          </a:xfrm>
          <a:prstGeom prst="rect">
            <a:avLst/>
          </a:prstGeom>
        </p:spPr>
      </p:pic>
    </p:spTree>
    <p:extLst>
      <p:ext uri="{BB962C8B-B14F-4D97-AF65-F5344CB8AC3E}">
        <p14:creationId xmlns:p14="http://schemas.microsoft.com/office/powerpoint/2010/main" val="3912765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0058400" cy="1143000"/>
          </a:xfrm>
        </p:spPr>
        <p:txBody>
          <a:bodyPr>
            <a:normAutofit/>
          </a:bodyPr>
          <a:lstStyle/>
          <a:p>
            <a:r>
              <a:rPr lang="en-US" sz="4000" dirty="0">
                <a:solidFill>
                  <a:srgbClr val="0070C0"/>
                </a:solidFill>
                <a:latin typeface="+mn-lt"/>
              </a:rPr>
              <a:t>About SCILLSS</a:t>
            </a:r>
          </a:p>
        </p:txBody>
      </p:sp>
      <p:sp>
        <p:nvSpPr>
          <p:cNvPr id="3" name="Content Placeholder 2"/>
          <p:cNvSpPr>
            <a:spLocks noGrp="1"/>
          </p:cNvSpPr>
          <p:nvPr>
            <p:ph idx="1"/>
          </p:nvPr>
        </p:nvSpPr>
        <p:spPr>
          <a:xfrm>
            <a:off x="457200" y="1405085"/>
            <a:ext cx="10942320" cy="4739640"/>
          </a:xfrm>
        </p:spPr>
        <p:txBody>
          <a:bodyPr>
            <a:normAutofit/>
          </a:bodyPr>
          <a:lstStyle/>
          <a:p>
            <a:r>
              <a:rPr lang="en-US" dirty="0"/>
              <a:t>One of two projects funded by the most recent awards under the US Department of Education’s Enhanced Assessment Instruments Grant Program (EAG), announced in December, 2016</a:t>
            </a:r>
          </a:p>
          <a:p>
            <a:r>
              <a:rPr lang="en-US" dirty="0"/>
              <a:t>Collaborative partnership including three states, four organizations, and 10 expert panel members</a:t>
            </a:r>
          </a:p>
          <a:p>
            <a:r>
              <a:rPr lang="en-US" dirty="0"/>
              <a:t>Four year timeline (April 2017 – December 2020)</a:t>
            </a:r>
          </a:p>
          <a:p>
            <a:endParaRPr lang="en-US" dirty="0"/>
          </a:p>
          <a:p>
            <a:endParaRPr lang="en-US" dirty="0"/>
          </a:p>
        </p:txBody>
      </p:sp>
      <p:sp>
        <p:nvSpPr>
          <p:cNvPr id="4" name="Slide Number Placeholder 3"/>
          <p:cNvSpPr>
            <a:spLocks noGrp="1"/>
          </p:cNvSpPr>
          <p:nvPr>
            <p:ph type="sldNum" sz="quarter" idx="12"/>
          </p:nvPr>
        </p:nvSpPr>
        <p:spPr/>
        <p:txBody>
          <a:bodyPr/>
          <a:lstStyle/>
          <a:p>
            <a:fld id="{16C45459-2CA2-4742-939C-711AB53491B4}" type="slidenum">
              <a:rPr lang="en-US" smtClean="0"/>
              <a:t>2</a:t>
            </a:fld>
            <a:endParaRPr lang="en-US"/>
          </a:p>
        </p:txBody>
      </p:sp>
    </p:spTree>
    <p:extLst>
      <p:ext uri="{BB962C8B-B14F-4D97-AF65-F5344CB8AC3E}">
        <p14:creationId xmlns:p14="http://schemas.microsoft.com/office/powerpoint/2010/main" val="3931572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1506840" cy="1143000"/>
          </a:xfrm>
        </p:spPr>
        <p:txBody>
          <a:bodyPr>
            <a:normAutofit/>
          </a:bodyPr>
          <a:lstStyle/>
          <a:p>
            <a:r>
              <a:rPr lang="en-US" sz="4000" dirty="0">
                <a:solidFill>
                  <a:srgbClr val="0070C0"/>
                </a:solidFill>
                <a:latin typeface="+mn-lt"/>
              </a:rPr>
              <a:t>SCILLSS Partner States, Organizations, and Staff</a:t>
            </a:r>
          </a:p>
        </p:txBody>
      </p:sp>
      <p:sp>
        <p:nvSpPr>
          <p:cNvPr id="5" name="Content Placeholder 4"/>
          <p:cNvSpPr>
            <a:spLocks noGrp="1"/>
          </p:cNvSpPr>
          <p:nvPr>
            <p:ph idx="1"/>
          </p:nvPr>
        </p:nvSpPr>
        <p:spPr/>
        <p:txBody>
          <a:bodyPr/>
          <a:lstStyle/>
          <a:p>
            <a:endParaRPr lang="en-US" dirty="0"/>
          </a:p>
          <a:p>
            <a:endParaRPr lang="en-US" dirty="0"/>
          </a:p>
        </p:txBody>
      </p:sp>
      <p:sp>
        <p:nvSpPr>
          <p:cNvPr id="4" name="Slide Number Placeholder 3"/>
          <p:cNvSpPr>
            <a:spLocks noGrp="1"/>
          </p:cNvSpPr>
          <p:nvPr>
            <p:ph type="sldNum" sz="quarter" idx="12"/>
          </p:nvPr>
        </p:nvSpPr>
        <p:spPr/>
        <p:txBody>
          <a:bodyPr/>
          <a:lstStyle/>
          <a:p>
            <a:fld id="{7DA9672C-BB92-436F-94A4-551A12F46C90}" type="slidenum">
              <a:rPr lang="en-US" smtClean="0"/>
              <a:pPr/>
              <a:t>3</a:t>
            </a:fld>
            <a:endParaRPr lang="en-US" dirty="0"/>
          </a:p>
        </p:txBody>
      </p:sp>
      <p:pic>
        <p:nvPicPr>
          <p:cNvPr id="6" name="Picture 5"/>
          <p:cNvPicPr>
            <a:picLocks noChangeAspect="1"/>
          </p:cNvPicPr>
          <p:nvPr/>
        </p:nvPicPr>
        <p:blipFill rotWithShape="1">
          <a:blip r:embed="rId3"/>
          <a:srcRect l="485" t="8531" r="3688" b="8511"/>
          <a:stretch/>
        </p:blipFill>
        <p:spPr>
          <a:xfrm>
            <a:off x="308080" y="1463303"/>
            <a:ext cx="10810449" cy="5264256"/>
          </a:xfrm>
          <a:prstGeom prst="rect">
            <a:avLst/>
          </a:prstGeom>
        </p:spPr>
      </p:pic>
      <p:sp>
        <p:nvSpPr>
          <p:cNvPr id="3" name="TextBox 2">
            <a:extLst>
              <a:ext uri="{FF2B5EF4-FFF2-40B4-BE49-F238E27FC236}">
                <a16:creationId xmlns:a16="http://schemas.microsoft.com/office/drawing/2014/main" id="{0E2C2192-1A1D-463B-AB45-1D8C0DC156EB}"/>
              </a:ext>
            </a:extLst>
          </p:cNvPr>
          <p:cNvSpPr txBox="1"/>
          <p:nvPr/>
        </p:nvSpPr>
        <p:spPr>
          <a:xfrm>
            <a:off x="5715887" y="1463303"/>
            <a:ext cx="6168033" cy="1477328"/>
          </a:xfrm>
          <a:prstGeom prst="rect">
            <a:avLst/>
          </a:prstGeom>
          <a:noFill/>
        </p:spPr>
        <p:txBody>
          <a:bodyPr wrap="square" rtlCol="0">
            <a:spAutoFit/>
          </a:bodyPr>
          <a:lstStyle/>
          <a:p>
            <a:r>
              <a:rPr lang="en-US" b="1" dirty="0"/>
              <a:t>Co-Principal Investigators:</a:t>
            </a:r>
            <a:r>
              <a:rPr lang="en-US" dirty="0"/>
              <a:t> Ellen Forte and Chad Buckendahl</a:t>
            </a:r>
          </a:p>
          <a:p>
            <a:r>
              <a:rPr lang="en-US" b="1" dirty="0"/>
              <a:t>Project Director: </a:t>
            </a:r>
            <a:r>
              <a:rPr lang="en-US" dirty="0"/>
              <a:t>Liz Summers</a:t>
            </a:r>
          </a:p>
          <a:p>
            <a:r>
              <a:rPr lang="en-US" b="1" dirty="0"/>
              <a:t>Deputy Project Director: </a:t>
            </a:r>
            <a:r>
              <a:rPr lang="en-US" dirty="0"/>
              <a:t>Erin Buchanan</a:t>
            </a:r>
          </a:p>
          <a:p>
            <a:r>
              <a:rPr lang="en-US" b="1" dirty="0"/>
              <a:t>Psychometric Leads: </a:t>
            </a:r>
            <a:r>
              <a:rPr lang="en-US" dirty="0"/>
              <a:t>Andrew Wiley and Susan Davis-Becker</a:t>
            </a:r>
          </a:p>
          <a:p>
            <a:r>
              <a:rPr lang="en-US" b="1" dirty="0"/>
              <a:t>Principled-Design Leads: </a:t>
            </a:r>
            <a:r>
              <a:rPr lang="en-US" dirty="0"/>
              <a:t>Howard Everson and Daisy </a:t>
            </a:r>
            <a:r>
              <a:rPr lang="en-US" dirty="0" err="1"/>
              <a:t>Rutstein</a:t>
            </a:r>
            <a:endParaRPr lang="en-US" dirty="0"/>
          </a:p>
        </p:txBody>
      </p:sp>
    </p:spTree>
    <p:extLst>
      <p:ext uri="{BB962C8B-B14F-4D97-AF65-F5344CB8AC3E}">
        <p14:creationId xmlns:p14="http://schemas.microsoft.com/office/powerpoint/2010/main" val="29089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192" y="203213"/>
            <a:ext cx="10058400" cy="1143000"/>
          </a:xfrm>
        </p:spPr>
        <p:txBody>
          <a:bodyPr>
            <a:normAutofit/>
          </a:bodyPr>
          <a:lstStyle/>
          <a:p>
            <a:r>
              <a:rPr lang="en-US" sz="4000" dirty="0">
                <a:solidFill>
                  <a:srgbClr val="0070C0"/>
                </a:solidFill>
                <a:latin typeface="+mn-lt"/>
              </a:rPr>
              <a:t>SCILLSS Project Goals</a:t>
            </a:r>
          </a:p>
        </p:txBody>
      </p:sp>
      <p:sp>
        <p:nvSpPr>
          <p:cNvPr id="5" name="Slide Number Placeholder 4"/>
          <p:cNvSpPr>
            <a:spLocks noGrp="1"/>
          </p:cNvSpPr>
          <p:nvPr>
            <p:ph type="sldNum" sz="quarter" idx="12"/>
          </p:nvPr>
        </p:nvSpPr>
        <p:spPr/>
        <p:txBody>
          <a:bodyPr/>
          <a:lstStyle/>
          <a:p>
            <a:fld id="{7DA9672C-BB92-436F-94A4-551A12F46C90}" type="slidenum">
              <a:rPr lang="en-US" smtClean="0"/>
              <a:pPr/>
              <a:t>4</a:t>
            </a:fld>
            <a:endParaRPr lang="en-US" dirty="0"/>
          </a:p>
        </p:txBody>
      </p:sp>
      <p:sp>
        <p:nvSpPr>
          <p:cNvPr id="3" name="Rectangle 2">
            <a:extLst>
              <a:ext uri="{FF2B5EF4-FFF2-40B4-BE49-F238E27FC236}">
                <a16:creationId xmlns:a16="http://schemas.microsoft.com/office/drawing/2014/main" id="{96A6C56B-7479-462D-A60F-0F7A160581D3}"/>
              </a:ext>
            </a:extLst>
          </p:cNvPr>
          <p:cNvSpPr/>
          <p:nvPr/>
        </p:nvSpPr>
        <p:spPr>
          <a:xfrm>
            <a:off x="779205" y="1668943"/>
            <a:ext cx="10016861" cy="4154984"/>
          </a:xfrm>
          <a:prstGeom prst="rect">
            <a:avLst/>
          </a:prstGeom>
        </p:spPr>
        <p:txBody>
          <a:bodyPr wrap="square">
            <a:spAutoFit/>
          </a:bodyPr>
          <a:lstStyle/>
          <a:p>
            <a:pPr marL="342900" indent="-342900">
              <a:buFont typeface="Arial" panose="020B0604020202020204" pitchFamily="34" charset="0"/>
              <a:buChar char="•"/>
            </a:pPr>
            <a:r>
              <a:rPr lang="en-US" sz="2400" dirty="0">
                <a:solidFill>
                  <a:sysClr val="windowText" lastClr="000000"/>
                </a:solidFill>
              </a:rPr>
              <a:t>Create an assessment design model that </a:t>
            </a:r>
            <a:r>
              <a:rPr lang="en-US" sz="2400" b="1" dirty="0">
                <a:solidFill>
                  <a:sysClr val="windowText" lastClr="000000"/>
                </a:solidFill>
              </a:rPr>
              <a:t>enhances alignment with standards by eliciting common construct definitions </a:t>
            </a:r>
            <a:r>
              <a:rPr lang="en-US" sz="2400" dirty="0">
                <a:solidFill>
                  <a:sysClr val="windowText" lastClr="000000"/>
                </a:solidFill>
              </a:rPr>
              <a:t>that drive curriculum, instruction, and assessment</a:t>
            </a:r>
          </a:p>
          <a:p>
            <a:pPr marL="342900" indent="-342900">
              <a:buFont typeface="Arial" panose="020B0604020202020204" pitchFamily="34" charset="0"/>
              <a:buChar char="•"/>
            </a:pPr>
            <a:endParaRPr lang="en-US" sz="2400" dirty="0">
              <a:solidFill>
                <a:sysClr val="windowText" lastClr="000000"/>
              </a:solidFill>
            </a:endParaRPr>
          </a:p>
          <a:p>
            <a:pPr marL="342900" indent="-342900">
              <a:buFont typeface="Arial" panose="020B0604020202020204" pitchFamily="34" charset="0"/>
              <a:buChar char="•"/>
            </a:pPr>
            <a:r>
              <a:rPr lang="en-US" sz="2400" dirty="0">
                <a:solidFill>
                  <a:sysClr val="windowText" lastClr="000000"/>
                </a:solidFill>
              </a:rPr>
              <a:t>Strengthen a shared knowledge base among stakeholders for using </a:t>
            </a:r>
            <a:r>
              <a:rPr lang="en-US" sz="2400" b="1" dirty="0">
                <a:solidFill>
                  <a:sysClr val="windowText" lastClr="000000"/>
                </a:solidFill>
              </a:rPr>
              <a:t>principled-design approaches </a:t>
            </a:r>
            <a:r>
              <a:rPr lang="en-US" sz="2400" dirty="0">
                <a:solidFill>
                  <a:sysClr val="windowText" lastClr="000000"/>
                </a:solidFill>
              </a:rPr>
              <a:t>to create and evaluate quality science assessments that </a:t>
            </a:r>
            <a:r>
              <a:rPr lang="en-US" sz="2400" b="1" dirty="0">
                <a:solidFill>
                  <a:sysClr val="windowText" lastClr="000000"/>
                </a:solidFill>
              </a:rPr>
              <a:t>generate meaningful and useful scores</a:t>
            </a:r>
            <a:br>
              <a:rPr lang="en-US" sz="2400" b="1" dirty="0">
                <a:solidFill>
                  <a:sysClr val="windowText" lastClr="000000"/>
                </a:solidFill>
              </a:rPr>
            </a:br>
            <a:endParaRPr lang="en-US" sz="2400" b="1" dirty="0">
              <a:solidFill>
                <a:sysClr val="windowText" lastClr="000000"/>
              </a:solidFill>
            </a:endParaRPr>
          </a:p>
          <a:p>
            <a:pPr marL="342900" indent="-342900">
              <a:buFont typeface="Arial" panose="020B0604020202020204" pitchFamily="34" charset="0"/>
              <a:buChar char="•"/>
            </a:pPr>
            <a:r>
              <a:rPr lang="en-US" sz="2400" dirty="0">
                <a:solidFill>
                  <a:sysClr val="windowText" lastClr="000000"/>
                </a:solidFill>
              </a:rPr>
              <a:t>Establish a means for state and local educators to </a:t>
            </a:r>
            <a:r>
              <a:rPr lang="en-US" sz="2400" b="1" dirty="0">
                <a:solidFill>
                  <a:sysClr val="windowText" lastClr="000000"/>
                </a:solidFill>
              </a:rPr>
              <a:t>connect statewide assessment results with local assessments and instruction </a:t>
            </a:r>
            <a:r>
              <a:rPr lang="en-US" sz="2400" dirty="0">
                <a:solidFill>
                  <a:sysClr val="windowText" lastClr="000000"/>
                </a:solidFill>
              </a:rPr>
              <a:t>in a coherent, standards-based system</a:t>
            </a:r>
          </a:p>
        </p:txBody>
      </p:sp>
    </p:spTree>
    <p:extLst>
      <p:ext uri="{BB962C8B-B14F-4D97-AF65-F5344CB8AC3E}">
        <p14:creationId xmlns:p14="http://schemas.microsoft.com/office/powerpoint/2010/main" val="3344996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9699D-ACB7-498C-98FC-1985EDB2C332}"/>
              </a:ext>
            </a:extLst>
          </p:cNvPr>
          <p:cNvSpPr>
            <a:spLocks noGrp="1"/>
          </p:cNvSpPr>
          <p:nvPr>
            <p:ph type="title"/>
          </p:nvPr>
        </p:nvSpPr>
        <p:spPr>
          <a:xfrm>
            <a:off x="101620" y="-74722"/>
            <a:ext cx="11893155" cy="1390905"/>
          </a:xfrm>
        </p:spPr>
        <p:txBody>
          <a:bodyPr vert="horz" lIns="91440" tIns="45720" rIns="91440" bIns="45720" rtlCol="0" anchor="ctr">
            <a:normAutofit/>
          </a:bodyPr>
          <a:lstStyle/>
          <a:p>
            <a:r>
              <a:rPr lang="en-US" sz="4000" dirty="0">
                <a:solidFill>
                  <a:srgbClr val="0070C0"/>
                </a:solidFill>
                <a:latin typeface="+mn-lt"/>
              </a:rPr>
              <a:t>Score Interpretations for Standards-Based Assessments</a:t>
            </a:r>
          </a:p>
        </p:txBody>
      </p:sp>
      <p:sp>
        <p:nvSpPr>
          <p:cNvPr id="3" name="Content Placeholder 2">
            <a:extLst>
              <a:ext uri="{FF2B5EF4-FFF2-40B4-BE49-F238E27FC236}">
                <a16:creationId xmlns:a16="http://schemas.microsoft.com/office/drawing/2014/main" id="{3AE45DCF-3658-4257-9A31-2D47C430BDF9}"/>
              </a:ext>
            </a:extLst>
          </p:cNvPr>
          <p:cNvSpPr>
            <a:spLocks noGrp="1"/>
          </p:cNvSpPr>
          <p:nvPr>
            <p:ph idx="1"/>
          </p:nvPr>
        </p:nvSpPr>
        <p:spPr>
          <a:xfrm>
            <a:off x="818935" y="986977"/>
            <a:ext cx="9521005" cy="572655"/>
          </a:xfrm>
        </p:spPr>
        <p:txBody>
          <a:bodyPr>
            <a:normAutofit/>
          </a:bodyPr>
          <a:lstStyle/>
          <a:p>
            <a:r>
              <a:rPr lang="en-US" sz="3200" dirty="0"/>
              <a:t>Systemic reform model</a:t>
            </a:r>
          </a:p>
        </p:txBody>
      </p:sp>
      <p:sp>
        <p:nvSpPr>
          <p:cNvPr id="5" name="Content Placeholder 2">
            <a:extLst>
              <a:ext uri="{FF2B5EF4-FFF2-40B4-BE49-F238E27FC236}">
                <a16:creationId xmlns:a16="http://schemas.microsoft.com/office/drawing/2014/main" id="{81DF084D-B27D-418A-8F97-05B57923026F}"/>
              </a:ext>
            </a:extLst>
          </p:cNvPr>
          <p:cNvSpPr txBox="1">
            <a:spLocks/>
          </p:cNvSpPr>
          <p:nvPr/>
        </p:nvSpPr>
        <p:spPr>
          <a:xfrm>
            <a:off x="818935" y="3723386"/>
            <a:ext cx="9521005" cy="60498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Standards are the domain</a:t>
            </a:r>
          </a:p>
          <a:p>
            <a:endParaRPr lang="en-US" dirty="0"/>
          </a:p>
        </p:txBody>
      </p:sp>
      <p:sp>
        <p:nvSpPr>
          <p:cNvPr id="6" name="Rectangle 5">
            <a:extLst>
              <a:ext uri="{FF2B5EF4-FFF2-40B4-BE49-F238E27FC236}">
                <a16:creationId xmlns:a16="http://schemas.microsoft.com/office/drawing/2014/main" id="{3FECC492-1BC1-4978-85B6-C59110A67435}"/>
              </a:ext>
            </a:extLst>
          </p:cNvPr>
          <p:cNvSpPr/>
          <p:nvPr/>
        </p:nvSpPr>
        <p:spPr>
          <a:xfrm>
            <a:off x="1787429" y="1529123"/>
            <a:ext cx="1847273" cy="717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Content Standards</a:t>
            </a:r>
          </a:p>
        </p:txBody>
      </p:sp>
      <p:sp>
        <p:nvSpPr>
          <p:cNvPr id="7" name="Rectangle 6">
            <a:extLst>
              <a:ext uri="{FF2B5EF4-FFF2-40B4-BE49-F238E27FC236}">
                <a16:creationId xmlns:a16="http://schemas.microsoft.com/office/drawing/2014/main" id="{76A45B9E-70A2-46C2-8C5F-BB17161591C3}"/>
              </a:ext>
            </a:extLst>
          </p:cNvPr>
          <p:cNvSpPr/>
          <p:nvPr/>
        </p:nvSpPr>
        <p:spPr>
          <a:xfrm>
            <a:off x="1787429" y="2715972"/>
            <a:ext cx="1847273" cy="793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Performance Standards</a:t>
            </a:r>
          </a:p>
        </p:txBody>
      </p:sp>
      <p:sp>
        <p:nvSpPr>
          <p:cNvPr id="8" name="Rectangle 7">
            <a:extLst>
              <a:ext uri="{FF2B5EF4-FFF2-40B4-BE49-F238E27FC236}">
                <a16:creationId xmlns:a16="http://schemas.microsoft.com/office/drawing/2014/main" id="{BC183ACB-7688-4957-A0D6-8793B634F2FE}"/>
              </a:ext>
            </a:extLst>
          </p:cNvPr>
          <p:cNvSpPr/>
          <p:nvPr/>
        </p:nvSpPr>
        <p:spPr>
          <a:xfrm>
            <a:off x="5326200" y="1755760"/>
            <a:ext cx="2150364"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Curriculum and Instruction</a:t>
            </a:r>
          </a:p>
        </p:txBody>
      </p:sp>
      <p:sp>
        <p:nvSpPr>
          <p:cNvPr id="9" name="Rectangle 8">
            <a:extLst>
              <a:ext uri="{FF2B5EF4-FFF2-40B4-BE49-F238E27FC236}">
                <a16:creationId xmlns:a16="http://schemas.microsoft.com/office/drawing/2014/main" id="{1E3FBE7D-F48B-41B3-87CE-4E31AA489AC7}"/>
              </a:ext>
            </a:extLst>
          </p:cNvPr>
          <p:cNvSpPr/>
          <p:nvPr/>
        </p:nvSpPr>
        <p:spPr>
          <a:xfrm>
            <a:off x="5564405" y="2658614"/>
            <a:ext cx="1673954" cy="5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Assessment</a:t>
            </a:r>
          </a:p>
        </p:txBody>
      </p:sp>
      <p:cxnSp>
        <p:nvCxnSpPr>
          <p:cNvPr id="12" name="Straight Arrow Connector 11">
            <a:extLst>
              <a:ext uri="{FF2B5EF4-FFF2-40B4-BE49-F238E27FC236}">
                <a16:creationId xmlns:a16="http://schemas.microsoft.com/office/drawing/2014/main" id="{A63B59B4-72FE-4D3C-9405-8177B1582B97}"/>
              </a:ext>
            </a:extLst>
          </p:cNvPr>
          <p:cNvCxnSpPr>
            <a:cxnSpLocks/>
            <a:stCxn id="6" idx="2"/>
            <a:endCxn id="7" idx="0"/>
          </p:cNvCxnSpPr>
          <p:nvPr/>
        </p:nvCxnSpPr>
        <p:spPr>
          <a:xfrm>
            <a:off x="2711066" y="2246443"/>
            <a:ext cx="0" cy="46952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717B5B7A-5677-41EB-BF42-8228C8F5574B}"/>
              </a:ext>
            </a:extLst>
          </p:cNvPr>
          <p:cNvCxnSpPr>
            <a:cxnSpLocks/>
            <a:endCxn id="8" idx="1"/>
          </p:cNvCxnSpPr>
          <p:nvPr/>
        </p:nvCxnSpPr>
        <p:spPr>
          <a:xfrm flipV="1">
            <a:off x="2812358" y="2009760"/>
            <a:ext cx="2513842" cy="4676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6AE555B-2B54-4156-A359-C4214465B216}"/>
              </a:ext>
            </a:extLst>
          </p:cNvPr>
          <p:cNvCxnSpPr>
            <a:cxnSpLocks/>
            <a:endCxn id="9" idx="1"/>
          </p:cNvCxnSpPr>
          <p:nvPr/>
        </p:nvCxnSpPr>
        <p:spPr>
          <a:xfrm>
            <a:off x="2812358" y="2477422"/>
            <a:ext cx="2752047" cy="435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2C01B4CF-832F-4049-9508-C8499F0D2DBC}"/>
              </a:ext>
            </a:extLst>
          </p:cNvPr>
          <p:cNvSpPr/>
          <p:nvPr/>
        </p:nvSpPr>
        <p:spPr>
          <a:xfrm>
            <a:off x="9286732" y="1996327"/>
            <a:ext cx="2231629" cy="916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Evaluation and Accountability</a:t>
            </a:r>
          </a:p>
        </p:txBody>
      </p:sp>
      <p:cxnSp>
        <p:nvCxnSpPr>
          <p:cNvPr id="19" name="Straight Arrow Connector 18">
            <a:extLst>
              <a:ext uri="{FF2B5EF4-FFF2-40B4-BE49-F238E27FC236}">
                <a16:creationId xmlns:a16="http://schemas.microsoft.com/office/drawing/2014/main" id="{4693103C-6E95-4C6B-9772-E9DD1798191C}"/>
              </a:ext>
            </a:extLst>
          </p:cNvPr>
          <p:cNvCxnSpPr>
            <a:cxnSpLocks/>
            <a:stCxn id="9" idx="3"/>
            <a:endCxn id="17" idx="1"/>
          </p:cNvCxnSpPr>
          <p:nvPr/>
        </p:nvCxnSpPr>
        <p:spPr>
          <a:xfrm flipV="1">
            <a:off x="7238359" y="2454471"/>
            <a:ext cx="2048373" cy="458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1DA9B6C-4606-42D2-BD6F-39BC8379BE11}"/>
              </a:ext>
            </a:extLst>
          </p:cNvPr>
          <p:cNvCxnSpPr>
            <a:cxnSpLocks/>
            <a:stCxn id="17" idx="1"/>
            <a:endCxn id="8" idx="3"/>
          </p:cNvCxnSpPr>
          <p:nvPr/>
        </p:nvCxnSpPr>
        <p:spPr>
          <a:xfrm flipH="1" flipV="1">
            <a:off x="7476564" y="2009760"/>
            <a:ext cx="1810168" cy="4447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9B73AD19-1D63-4DEC-9476-B1AFC8B26018}"/>
              </a:ext>
            </a:extLst>
          </p:cNvPr>
          <p:cNvSpPr txBox="1">
            <a:spLocks/>
          </p:cNvSpPr>
          <p:nvPr/>
        </p:nvSpPr>
        <p:spPr>
          <a:xfrm>
            <a:off x="818936" y="4289116"/>
            <a:ext cx="11114368" cy="6094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Curricula and assessments are interpretations of the domain</a:t>
            </a:r>
          </a:p>
        </p:txBody>
      </p:sp>
      <p:sp>
        <p:nvSpPr>
          <p:cNvPr id="25" name="Content Placeholder 2">
            <a:extLst>
              <a:ext uri="{FF2B5EF4-FFF2-40B4-BE49-F238E27FC236}">
                <a16:creationId xmlns:a16="http://schemas.microsoft.com/office/drawing/2014/main" id="{71C2A7D3-F392-43C9-BDF0-E1511102ABDB}"/>
              </a:ext>
            </a:extLst>
          </p:cNvPr>
          <p:cNvSpPr txBox="1">
            <a:spLocks/>
          </p:cNvSpPr>
          <p:nvPr/>
        </p:nvSpPr>
        <p:spPr>
          <a:xfrm>
            <a:off x="818935" y="4838547"/>
            <a:ext cx="10169233" cy="193963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If the assessment interpretation is poor - or significantly different from the curricular interpretation - then the scores don’t reflect the domain and the model falls apart</a:t>
            </a:r>
          </a:p>
          <a:p>
            <a:endParaRPr lang="en-US" dirty="0"/>
          </a:p>
        </p:txBody>
      </p:sp>
      <p:pic>
        <p:nvPicPr>
          <p:cNvPr id="38" name="Picture 37">
            <a:extLst>
              <a:ext uri="{FF2B5EF4-FFF2-40B4-BE49-F238E27FC236}">
                <a16:creationId xmlns:a16="http://schemas.microsoft.com/office/drawing/2014/main" id="{E043FD2B-433F-4BA1-8011-2062E64DE25D}"/>
              </a:ext>
            </a:extLst>
          </p:cNvPr>
          <p:cNvPicPr>
            <a:picLocks noChangeAspect="1"/>
          </p:cNvPicPr>
          <p:nvPr/>
        </p:nvPicPr>
        <p:blipFill>
          <a:blip r:embed="rId3"/>
          <a:stretch>
            <a:fillRect/>
          </a:stretch>
        </p:blipFill>
        <p:spPr>
          <a:xfrm>
            <a:off x="10681686" y="6331660"/>
            <a:ext cx="1510314" cy="436506"/>
          </a:xfrm>
          <a:prstGeom prst="rect">
            <a:avLst/>
          </a:prstGeom>
        </p:spPr>
      </p:pic>
      <p:sp>
        <p:nvSpPr>
          <p:cNvPr id="39" name="TextBox 38">
            <a:extLst>
              <a:ext uri="{FF2B5EF4-FFF2-40B4-BE49-F238E27FC236}">
                <a16:creationId xmlns:a16="http://schemas.microsoft.com/office/drawing/2014/main" id="{6D1EA75C-B280-40AD-83DE-ACC197D6CB59}"/>
              </a:ext>
            </a:extLst>
          </p:cNvPr>
          <p:cNvSpPr txBox="1"/>
          <p:nvPr/>
        </p:nvSpPr>
        <p:spPr>
          <a:xfrm>
            <a:off x="100456" y="6365512"/>
            <a:ext cx="6584654" cy="461665"/>
          </a:xfrm>
          <a:prstGeom prst="rect">
            <a:avLst/>
          </a:prstGeom>
          <a:noFill/>
        </p:spPr>
        <p:txBody>
          <a:bodyPr wrap="square" rtlCol="0">
            <a:spAutoFit/>
          </a:bodyPr>
          <a:lstStyle/>
          <a:p>
            <a:r>
              <a:rPr lang="en-US" sz="1200" dirty="0"/>
              <a:t>Forte, E. (2017). Applications of a comprehensive alignment framework. Workshop presented at the Annual Meeting of the Northeastern Education Research Association, Trumbull, CT.</a:t>
            </a:r>
          </a:p>
        </p:txBody>
      </p:sp>
    </p:spTree>
    <p:extLst>
      <p:ext uri="{BB962C8B-B14F-4D97-AF65-F5344CB8AC3E}">
        <p14:creationId xmlns:p14="http://schemas.microsoft.com/office/powerpoint/2010/main" val="219959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par>
                          <p:cTn id="15" fill="hold">
                            <p:stCondLst>
                              <p:cond delay="0"/>
                            </p:stCondLst>
                            <p:childTnLst>
                              <p:par>
                                <p:cTn id="16" presetID="22" presetClass="entr" presetSubtype="8" fill="hold" nodeType="afterEffect">
                                  <p:stCondLst>
                                    <p:cond delay="250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par>
                                <p:cTn id="19" presetID="22" presetClass="entr" presetSubtype="8" fill="hold" nodeType="withEffect">
                                  <p:stCondLst>
                                    <p:cond delay="250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500"/>
                                        <p:tgtEl>
                                          <p:spTgt spid="16"/>
                                        </p:tgtEl>
                                      </p:cBhvr>
                                    </p:animEffect>
                                  </p:childTnLst>
                                </p:cTn>
                              </p:par>
                            </p:childTnLst>
                          </p:cTn>
                        </p:par>
                        <p:par>
                          <p:cTn id="22" fill="hold">
                            <p:stCondLst>
                              <p:cond delay="3000"/>
                            </p:stCondLst>
                            <p:childTnLst>
                              <p:par>
                                <p:cTn id="23" presetID="1" presetClass="entr" presetSubtype="0" fill="hold" grpId="0" nodeType="afterEffect">
                                  <p:stCondLst>
                                    <p:cond delay="100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1000"/>
                                  </p:stCondLst>
                                  <p:childTnLst>
                                    <p:set>
                                      <p:cBhvr>
                                        <p:cTn id="26" dur="1" fill="hold">
                                          <p:stCondLst>
                                            <p:cond delay="0"/>
                                          </p:stCondLst>
                                        </p:cTn>
                                        <p:tgtEl>
                                          <p:spTgt spid="9"/>
                                        </p:tgtEl>
                                        <p:attrNameLst>
                                          <p:attrName>style.visibility</p:attrName>
                                        </p:attrNameLst>
                                      </p:cBhvr>
                                      <p:to>
                                        <p:strVal val="visible"/>
                                      </p:to>
                                    </p:set>
                                  </p:childTnLst>
                                </p:cTn>
                              </p:par>
                            </p:childTnLst>
                          </p:cTn>
                        </p:par>
                        <p:par>
                          <p:cTn id="27" fill="hold">
                            <p:stCondLst>
                              <p:cond delay="4000"/>
                            </p:stCondLst>
                            <p:childTnLst>
                              <p:par>
                                <p:cTn id="28" presetID="22" presetClass="entr" presetSubtype="8" fill="hold" nodeType="afterEffect">
                                  <p:stCondLst>
                                    <p:cond delay="2500"/>
                                  </p:stCondLst>
                                  <p:childTnLst>
                                    <p:set>
                                      <p:cBhvr>
                                        <p:cTn id="29" dur="1" fill="hold">
                                          <p:stCondLst>
                                            <p:cond delay="0"/>
                                          </p:stCondLst>
                                        </p:cTn>
                                        <p:tgtEl>
                                          <p:spTgt spid="19"/>
                                        </p:tgtEl>
                                        <p:attrNameLst>
                                          <p:attrName>style.visibility</p:attrName>
                                        </p:attrNameLst>
                                      </p:cBhvr>
                                      <p:to>
                                        <p:strVal val="visible"/>
                                      </p:to>
                                    </p:set>
                                    <p:animEffect transition="in" filter="wipe(left)">
                                      <p:cBhvr>
                                        <p:cTn id="30" dur="500"/>
                                        <p:tgtEl>
                                          <p:spTgt spid="19"/>
                                        </p:tgtEl>
                                      </p:cBhvr>
                                    </p:animEffect>
                                  </p:childTnLst>
                                </p:cTn>
                              </p:par>
                            </p:childTnLst>
                          </p:cTn>
                        </p:par>
                        <p:par>
                          <p:cTn id="31" fill="hold">
                            <p:stCondLst>
                              <p:cond delay="7000"/>
                            </p:stCondLst>
                            <p:childTnLst>
                              <p:par>
                                <p:cTn id="32" presetID="1" presetClass="entr" presetSubtype="0" fill="hold" grpId="0" nodeType="afterEffect">
                                  <p:stCondLst>
                                    <p:cond delay="1000"/>
                                  </p:stCondLst>
                                  <p:childTnLst>
                                    <p:set>
                                      <p:cBhvr>
                                        <p:cTn id="33" dur="1" fill="hold">
                                          <p:stCondLst>
                                            <p:cond delay="0"/>
                                          </p:stCondLst>
                                        </p:cTn>
                                        <p:tgtEl>
                                          <p:spTgt spid="17"/>
                                        </p:tgtEl>
                                        <p:attrNameLst>
                                          <p:attrName>style.visibility</p:attrName>
                                        </p:attrNameLst>
                                      </p:cBhvr>
                                      <p:to>
                                        <p:strVal val="visible"/>
                                      </p:to>
                                    </p:set>
                                  </p:childTnLst>
                                </p:cTn>
                              </p:par>
                            </p:childTnLst>
                          </p:cTn>
                        </p:par>
                        <p:par>
                          <p:cTn id="34" fill="hold">
                            <p:stCondLst>
                              <p:cond delay="8000"/>
                            </p:stCondLst>
                            <p:childTnLst>
                              <p:par>
                                <p:cTn id="35" presetID="22" presetClass="entr" presetSubtype="2" fill="hold" nodeType="afterEffect">
                                  <p:stCondLst>
                                    <p:cond delay="1000"/>
                                  </p:stCondLst>
                                  <p:childTnLst>
                                    <p:set>
                                      <p:cBhvr>
                                        <p:cTn id="36" dur="1" fill="hold">
                                          <p:stCondLst>
                                            <p:cond delay="0"/>
                                          </p:stCondLst>
                                        </p:cTn>
                                        <p:tgtEl>
                                          <p:spTgt spid="21"/>
                                        </p:tgtEl>
                                        <p:attrNameLst>
                                          <p:attrName>style.visibility</p:attrName>
                                        </p:attrNameLst>
                                      </p:cBhvr>
                                      <p:to>
                                        <p:strVal val="visible"/>
                                      </p:to>
                                    </p:set>
                                    <p:animEffect transition="in" filter="wipe(right)">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4"/>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P spid="9" grpId="0"/>
      <p:bldP spid="17" grpId="0"/>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689270" y="971044"/>
            <a:ext cx="11280049" cy="5037870"/>
            <a:chOff x="1004493" y="971044"/>
            <a:chExt cx="6633161" cy="2476163"/>
          </a:xfrm>
        </p:grpSpPr>
        <p:sp>
          <p:nvSpPr>
            <p:cNvPr id="4" name="Rectangle 3"/>
            <p:cNvSpPr/>
            <p:nvPr/>
          </p:nvSpPr>
          <p:spPr>
            <a:xfrm>
              <a:off x="3902750" y="1003412"/>
              <a:ext cx="2571316" cy="60690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nchorCtr="0"/>
            <a:lstStyle/>
            <a:p>
              <a:r>
                <a:rPr lang="en-US" sz="2000" b="1" dirty="0">
                  <a:solidFill>
                    <a:schemeClr val="tx1"/>
                  </a:solidFill>
                </a:rPr>
                <a:t>Name of most sophisticated level</a:t>
              </a:r>
            </a:p>
            <a:p>
              <a:pPr marL="171450" indent="-171450">
                <a:buFont typeface="Arial" panose="020B0604020202020204" pitchFamily="34" charset="0"/>
                <a:buChar char="•"/>
              </a:pPr>
              <a:r>
                <a:rPr lang="en-US" sz="2000" dirty="0">
                  <a:solidFill>
                    <a:schemeClr val="tx1"/>
                  </a:solidFill>
                </a:rPr>
                <a:t>Description of performance in this level</a:t>
              </a:r>
            </a:p>
            <a:p>
              <a:pPr marL="171450" indent="-171450">
                <a:buFont typeface="Arial" panose="020B0604020202020204" pitchFamily="34" charset="0"/>
                <a:buChar char="•"/>
              </a:pPr>
              <a:r>
                <a:rPr lang="en-US" sz="2000" dirty="0">
                  <a:solidFill>
                    <a:schemeClr val="tx1"/>
                  </a:solidFill>
                </a:rPr>
                <a:t>Samples of student work</a:t>
              </a:r>
            </a:p>
          </p:txBody>
        </p:sp>
        <p:sp>
          <p:nvSpPr>
            <p:cNvPr id="5" name="Rectangle 4"/>
            <p:cNvSpPr/>
            <p:nvPr/>
          </p:nvSpPr>
          <p:spPr>
            <a:xfrm>
              <a:off x="3902750" y="1610315"/>
              <a:ext cx="2571316" cy="60690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rtlCol="0" anchor="ctr" anchorCtr="0"/>
            <a:lstStyle/>
            <a:p>
              <a:r>
                <a:rPr lang="en-US" sz="2000" b="1" dirty="0">
                  <a:solidFill>
                    <a:schemeClr val="tx1"/>
                  </a:solidFill>
                </a:rPr>
                <a:t>Name of next most sophisticated level</a:t>
              </a:r>
            </a:p>
            <a:p>
              <a:pPr marL="171450" indent="-171450">
                <a:buFont typeface="Arial" panose="020B0604020202020204" pitchFamily="34" charset="0"/>
                <a:buChar char="•"/>
              </a:pPr>
              <a:r>
                <a:rPr lang="en-US" sz="2000" dirty="0">
                  <a:solidFill>
                    <a:schemeClr val="tx1"/>
                  </a:solidFill>
                </a:rPr>
                <a:t>Description of performance in this level</a:t>
              </a:r>
            </a:p>
            <a:p>
              <a:pPr marL="171450" indent="-171450">
                <a:buFont typeface="Arial" panose="020B0604020202020204" pitchFamily="34" charset="0"/>
                <a:buChar char="•"/>
              </a:pPr>
              <a:r>
                <a:rPr lang="en-US" sz="2000" dirty="0">
                  <a:solidFill>
                    <a:schemeClr val="tx1"/>
                  </a:solidFill>
                </a:rPr>
                <a:t>Samples of student work</a:t>
              </a:r>
            </a:p>
          </p:txBody>
        </p:sp>
        <p:sp>
          <p:nvSpPr>
            <p:cNvPr id="6" name="Rectangle 5"/>
            <p:cNvSpPr/>
            <p:nvPr/>
          </p:nvSpPr>
          <p:spPr>
            <a:xfrm>
              <a:off x="3902750" y="2217217"/>
              <a:ext cx="2571316" cy="60690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rtlCol="0" anchor="ctr" anchorCtr="0"/>
            <a:lstStyle/>
            <a:p>
              <a:r>
                <a:rPr lang="en-US" sz="2000" b="1" dirty="0">
                  <a:solidFill>
                    <a:schemeClr val="tx1"/>
                  </a:solidFill>
                </a:rPr>
                <a:t>Name of next least sophisticated level</a:t>
              </a:r>
            </a:p>
            <a:p>
              <a:pPr marL="171450" indent="-171450">
                <a:buFont typeface="Arial" panose="020B0604020202020204" pitchFamily="34" charset="0"/>
                <a:buChar char="•"/>
              </a:pPr>
              <a:r>
                <a:rPr lang="en-US" sz="2000" dirty="0">
                  <a:solidFill>
                    <a:schemeClr val="tx1"/>
                  </a:solidFill>
                </a:rPr>
                <a:t>Description of performance in this level</a:t>
              </a:r>
            </a:p>
            <a:p>
              <a:pPr marL="171450" indent="-171450">
                <a:buFont typeface="Arial" panose="020B0604020202020204" pitchFamily="34" charset="0"/>
                <a:buChar char="•"/>
              </a:pPr>
              <a:r>
                <a:rPr lang="en-US" sz="2000" dirty="0">
                  <a:solidFill>
                    <a:schemeClr val="tx1"/>
                  </a:solidFill>
                </a:rPr>
                <a:t>Samples of student work</a:t>
              </a:r>
            </a:p>
          </p:txBody>
        </p:sp>
        <p:sp>
          <p:nvSpPr>
            <p:cNvPr id="7" name="Rectangle 6"/>
            <p:cNvSpPr/>
            <p:nvPr/>
          </p:nvSpPr>
          <p:spPr>
            <a:xfrm>
              <a:off x="3902750" y="2824120"/>
              <a:ext cx="2571316" cy="6069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nchorCtr="0"/>
            <a:lstStyle/>
            <a:p>
              <a:r>
                <a:rPr lang="en-US" sz="2000" b="1" dirty="0">
                  <a:solidFill>
                    <a:schemeClr val="tx1"/>
                  </a:solidFill>
                </a:rPr>
                <a:t>Name of least sophisticated level</a:t>
              </a:r>
            </a:p>
            <a:p>
              <a:pPr marL="171450" indent="-171450">
                <a:buFont typeface="Arial" panose="020B0604020202020204" pitchFamily="34" charset="0"/>
                <a:buChar char="•"/>
              </a:pPr>
              <a:r>
                <a:rPr lang="en-US" sz="2000" dirty="0">
                  <a:solidFill>
                    <a:schemeClr val="tx1"/>
                  </a:solidFill>
                </a:rPr>
                <a:t>Description of performance in this level</a:t>
              </a:r>
            </a:p>
            <a:p>
              <a:pPr marL="171450" indent="-171450">
                <a:buFont typeface="Arial" panose="020B0604020202020204" pitchFamily="34" charset="0"/>
                <a:buChar char="•"/>
              </a:pPr>
              <a:r>
                <a:rPr lang="en-US" sz="2000" dirty="0">
                  <a:solidFill>
                    <a:schemeClr val="tx1"/>
                  </a:solidFill>
                </a:rPr>
                <a:t>Samples of student work</a:t>
              </a:r>
            </a:p>
          </p:txBody>
        </p:sp>
        <p:sp>
          <p:nvSpPr>
            <p:cNvPr id="8" name="Rectangle 7"/>
            <p:cNvSpPr/>
            <p:nvPr/>
          </p:nvSpPr>
          <p:spPr>
            <a:xfrm>
              <a:off x="1004493" y="1176058"/>
              <a:ext cx="2514953" cy="226913"/>
            </a:xfrm>
            <a:prstGeom prst="rect">
              <a:avLst/>
            </a:prstGeom>
          </p:spPr>
          <p:txBody>
            <a:bodyPr wrap="none">
              <a:spAutoFit/>
            </a:bodyPr>
            <a:lstStyle/>
            <a:p>
              <a:pPr algn="r"/>
              <a:r>
                <a:rPr lang="en-US" sz="2400" dirty="0"/>
                <a:t>More sophisticated performance</a:t>
              </a:r>
            </a:p>
          </p:txBody>
        </p:sp>
        <p:sp>
          <p:nvSpPr>
            <p:cNvPr id="9" name="Rectangle 8"/>
            <p:cNvSpPr/>
            <p:nvPr/>
          </p:nvSpPr>
          <p:spPr>
            <a:xfrm>
              <a:off x="1059652" y="2996766"/>
              <a:ext cx="2422122" cy="226913"/>
            </a:xfrm>
            <a:prstGeom prst="rect">
              <a:avLst/>
            </a:prstGeom>
          </p:spPr>
          <p:txBody>
            <a:bodyPr wrap="none">
              <a:spAutoFit/>
            </a:bodyPr>
            <a:lstStyle/>
            <a:p>
              <a:pPr algn="r"/>
              <a:r>
                <a:rPr lang="en-US" sz="2400" dirty="0"/>
                <a:t>Less sophisticated performance</a:t>
              </a:r>
            </a:p>
          </p:txBody>
        </p:sp>
        <p:cxnSp>
          <p:nvCxnSpPr>
            <p:cNvPr id="11" name="Straight Arrow Connector 10"/>
            <p:cNvCxnSpPr>
              <a:stCxn id="8" idx="2"/>
              <a:endCxn id="9" idx="0"/>
            </p:cNvCxnSpPr>
            <p:nvPr/>
          </p:nvCxnSpPr>
          <p:spPr>
            <a:xfrm>
              <a:off x="2261969" y="1402971"/>
              <a:ext cx="8744" cy="1593795"/>
            </a:xfrm>
            <a:prstGeom prst="straightConnector1">
              <a:avLst/>
            </a:prstGeom>
            <a:ln w="19050">
              <a:gradFill flip="none" rotWithShape="1">
                <a:gsLst>
                  <a:gs pos="0">
                    <a:schemeClr val="accent1">
                      <a:lumMod val="50000"/>
                    </a:schemeClr>
                  </a:gs>
                  <a:gs pos="50000">
                    <a:schemeClr val="accent1">
                      <a:tint val="44500"/>
                      <a:satMod val="160000"/>
                    </a:schemeClr>
                  </a:gs>
                  <a:gs pos="100000">
                    <a:schemeClr val="accent1">
                      <a:tint val="23500"/>
                      <a:satMod val="160000"/>
                    </a:schemeClr>
                  </a:gs>
                </a:gsLst>
                <a:lin ang="5400000" scaled="1"/>
                <a:tileRect/>
              </a:gra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902750" y="1602223"/>
              <a:ext cx="289491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902750" y="2225310"/>
              <a:ext cx="289491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902750" y="2824120"/>
              <a:ext cx="289491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6774124" y="2090458"/>
              <a:ext cx="863530" cy="226913"/>
            </a:xfrm>
            <a:prstGeom prst="rect">
              <a:avLst/>
            </a:prstGeom>
          </p:spPr>
          <p:txBody>
            <a:bodyPr wrap="none">
              <a:spAutoFit/>
            </a:bodyPr>
            <a:lstStyle/>
            <a:p>
              <a:r>
                <a:rPr lang="en-US" sz="2400" dirty="0"/>
                <a:t>Cut scores</a:t>
              </a:r>
            </a:p>
          </p:txBody>
        </p:sp>
        <p:sp>
          <p:nvSpPr>
            <p:cNvPr id="19" name="TextBox 18"/>
            <p:cNvSpPr txBox="1"/>
            <p:nvPr/>
          </p:nvSpPr>
          <p:spPr>
            <a:xfrm>
              <a:off x="3194293" y="2111853"/>
              <a:ext cx="557475" cy="226913"/>
            </a:xfrm>
            <a:prstGeom prst="rect">
              <a:avLst/>
            </a:prstGeom>
            <a:noFill/>
          </p:spPr>
          <p:txBody>
            <a:bodyPr wrap="none" rtlCol="0">
              <a:spAutoFit/>
            </a:bodyPr>
            <a:lstStyle/>
            <a:p>
              <a:r>
                <a:rPr lang="en-US" sz="2400" dirty="0"/>
                <a:t>Levels</a:t>
              </a:r>
            </a:p>
          </p:txBody>
        </p:sp>
        <p:sp>
          <p:nvSpPr>
            <p:cNvPr id="22" name="Left Bracket 21"/>
            <p:cNvSpPr/>
            <p:nvPr/>
          </p:nvSpPr>
          <p:spPr>
            <a:xfrm>
              <a:off x="3749003" y="971044"/>
              <a:ext cx="89013" cy="247616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pic>
        <p:nvPicPr>
          <p:cNvPr id="16" name="Picture 15">
            <a:extLst>
              <a:ext uri="{FF2B5EF4-FFF2-40B4-BE49-F238E27FC236}">
                <a16:creationId xmlns:a16="http://schemas.microsoft.com/office/drawing/2014/main" id="{9DABADE7-E224-4DBB-8325-0B3684C002D5}"/>
              </a:ext>
            </a:extLst>
          </p:cNvPr>
          <p:cNvPicPr>
            <a:picLocks noChangeAspect="1"/>
          </p:cNvPicPr>
          <p:nvPr/>
        </p:nvPicPr>
        <p:blipFill>
          <a:blip r:embed="rId2"/>
          <a:stretch>
            <a:fillRect/>
          </a:stretch>
        </p:blipFill>
        <p:spPr>
          <a:xfrm>
            <a:off x="9990575" y="6078071"/>
            <a:ext cx="1962341" cy="567150"/>
          </a:xfrm>
          <a:prstGeom prst="rect">
            <a:avLst/>
          </a:prstGeom>
        </p:spPr>
      </p:pic>
      <p:sp>
        <p:nvSpPr>
          <p:cNvPr id="18" name="Title 1">
            <a:extLst>
              <a:ext uri="{FF2B5EF4-FFF2-40B4-BE49-F238E27FC236}">
                <a16:creationId xmlns:a16="http://schemas.microsoft.com/office/drawing/2014/main" id="{9DAC979C-29F6-4D0A-9455-67B48AB363EB}"/>
              </a:ext>
            </a:extLst>
          </p:cNvPr>
          <p:cNvSpPr txBox="1">
            <a:spLocks/>
          </p:cNvSpPr>
          <p:nvPr/>
        </p:nvSpPr>
        <p:spPr>
          <a:xfrm>
            <a:off x="309089" y="112578"/>
            <a:ext cx="11747159" cy="858465"/>
          </a:xfrm>
          <a:prstGeom prst="rect">
            <a:avLst/>
          </a:prstGeom>
        </p:spPr>
        <p:txBody>
          <a:bodyPr vert="horz" lIns="91440" tIns="45720" rIns="91440" bIns="45720" rtlCol="0" anchor="ctr">
            <a:norm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00" b="1" dirty="0">
                <a:solidFill>
                  <a:srgbClr val="0070C0"/>
                </a:solidFill>
                <a:latin typeface="+mn-lt"/>
              </a:rPr>
              <a:t>5 Components of Performance Standards</a:t>
            </a:r>
          </a:p>
        </p:txBody>
      </p:sp>
    </p:spTree>
    <p:extLst>
      <p:ext uri="{BB962C8B-B14F-4D97-AF65-F5344CB8AC3E}">
        <p14:creationId xmlns:p14="http://schemas.microsoft.com/office/powerpoint/2010/main" val="2291431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23891" y="2618513"/>
            <a:ext cx="1654233" cy="113053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know and can do</a:t>
            </a:r>
          </a:p>
        </p:txBody>
      </p:sp>
      <p:sp>
        <p:nvSpPr>
          <p:cNvPr id="3" name="Rectangle 2"/>
          <p:cNvSpPr/>
          <p:nvPr/>
        </p:nvSpPr>
        <p:spPr>
          <a:xfrm>
            <a:off x="2023891" y="3940237"/>
            <a:ext cx="1654233" cy="113053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have learned this year/in this course</a:t>
            </a:r>
          </a:p>
        </p:txBody>
      </p:sp>
      <p:sp>
        <p:nvSpPr>
          <p:cNvPr id="5" name="Rectangle 6"/>
          <p:cNvSpPr>
            <a:spLocks noChangeArrowheads="1"/>
          </p:cNvSpPr>
          <p:nvPr/>
        </p:nvSpPr>
        <p:spPr bwMode="auto">
          <a:xfrm>
            <a:off x="4856812" y="3165387"/>
            <a:ext cx="2245072" cy="149815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a:p>
            <a:pPr algn="ctr"/>
            <a:r>
              <a:rPr lang="en-US" dirty="0">
                <a:solidFill>
                  <a:schemeClr val="tx1"/>
                </a:solidFill>
              </a:rPr>
              <a:t>for school accountability decisions and program evaluation</a:t>
            </a:r>
          </a:p>
          <a:p>
            <a:pPr algn="ctr"/>
            <a:endParaRPr lang="en-US" dirty="0">
              <a:solidFill>
                <a:schemeClr val="tx1"/>
              </a:solidFill>
            </a:endParaRPr>
          </a:p>
        </p:txBody>
      </p:sp>
      <p:sp>
        <p:nvSpPr>
          <p:cNvPr id="6" name="Rectangle 6"/>
          <p:cNvSpPr>
            <a:spLocks noChangeArrowheads="1"/>
          </p:cNvSpPr>
          <p:nvPr/>
        </p:nvSpPr>
        <p:spPr bwMode="auto">
          <a:xfrm>
            <a:off x="4856812" y="1378251"/>
            <a:ext cx="2245072" cy="149815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to track student progress toward…</a:t>
            </a:r>
          </a:p>
        </p:txBody>
      </p:sp>
      <p:sp>
        <p:nvSpPr>
          <p:cNvPr id="7" name="Rectangle 6"/>
          <p:cNvSpPr>
            <a:spLocks noChangeArrowheads="1"/>
          </p:cNvSpPr>
          <p:nvPr/>
        </p:nvSpPr>
        <p:spPr bwMode="auto">
          <a:xfrm>
            <a:off x="4856812" y="4952523"/>
            <a:ext cx="2245072" cy="149815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to build and deliver instruction aligned with academic expectations</a:t>
            </a:r>
          </a:p>
        </p:txBody>
      </p:sp>
      <p:sp>
        <p:nvSpPr>
          <p:cNvPr id="8" name="Rectangle 7"/>
          <p:cNvSpPr/>
          <p:nvPr/>
        </p:nvSpPr>
        <p:spPr>
          <a:xfrm>
            <a:off x="1379654" y="1920244"/>
            <a:ext cx="2942705" cy="6982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If scores reflect what students…</a:t>
            </a:r>
          </a:p>
          <a:p>
            <a:pPr algn="ctr"/>
            <a:endParaRPr lang="en-US" sz="2800" b="1" dirty="0">
              <a:solidFill>
                <a:schemeClr val="tx1"/>
              </a:solidFill>
            </a:endParaRPr>
          </a:p>
        </p:txBody>
      </p:sp>
      <p:sp>
        <p:nvSpPr>
          <p:cNvPr id="9" name="Rectangle 8"/>
          <p:cNvSpPr/>
          <p:nvPr/>
        </p:nvSpPr>
        <p:spPr>
          <a:xfrm>
            <a:off x="3898606" y="663057"/>
            <a:ext cx="4161483" cy="7151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Then scores can be used…</a:t>
            </a:r>
          </a:p>
        </p:txBody>
      </p:sp>
      <p:pic>
        <p:nvPicPr>
          <p:cNvPr id="10" name="Picture 9">
            <a:extLst>
              <a:ext uri="{FF2B5EF4-FFF2-40B4-BE49-F238E27FC236}">
                <a16:creationId xmlns:a16="http://schemas.microsoft.com/office/drawing/2014/main" id="{1C8A1388-450A-46FC-865A-89C61B42C4EC}"/>
              </a:ext>
            </a:extLst>
          </p:cNvPr>
          <p:cNvPicPr>
            <a:picLocks noChangeAspect="1"/>
          </p:cNvPicPr>
          <p:nvPr/>
        </p:nvPicPr>
        <p:blipFill>
          <a:blip r:embed="rId2"/>
          <a:stretch>
            <a:fillRect/>
          </a:stretch>
        </p:blipFill>
        <p:spPr>
          <a:xfrm>
            <a:off x="10986850" y="230190"/>
            <a:ext cx="914479" cy="938865"/>
          </a:xfrm>
          <a:prstGeom prst="rect">
            <a:avLst/>
          </a:prstGeom>
        </p:spPr>
      </p:pic>
      <p:pic>
        <p:nvPicPr>
          <p:cNvPr id="11" name="Picture 10">
            <a:extLst>
              <a:ext uri="{FF2B5EF4-FFF2-40B4-BE49-F238E27FC236}">
                <a16:creationId xmlns:a16="http://schemas.microsoft.com/office/drawing/2014/main" id="{317239AB-1685-4D61-B0E7-0B104084F105}"/>
              </a:ext>
            </a:extLst>
          </p:cNvPr>
          <p:cNvPicPr>
            <a:picLocks noChangeAspect="1"/>
          </p:cNvPicPr>
          <p:nvPr/>
        </p:nvPicPr>
        <p:blipFill>
          <a:blip r:embed="rId3"/>
          <a:stretch>
            <a:fillRect/>
          </a:stretch>
        </p:blipFill>
        <p:spPr>
          <a:xfrm>
            <a:off x="10693901" y="6386499"/>
            <a:ext cx="1054699" cy="304826"/>
          </a:xfrm>
          <a:prstGeom prst="rect">
            <a:avLst/>
          </a:prstGeom>
        </p:spPr>
      </p:pic>
      <p:sp>
        <p:nvSpPr>
          <p:cNvPr id="12" name="TextBox 11">
            <a:extLst>
              <a:ext uri="{FF2B5EF4-FFF2-40B4-BE49-F238E27FC236}">
                <a16:creationId xmlns:a16="http://schemas.microsoft.com/office/drawing/2014/main" id="{8D86028E-C5A0-432B-894D-127CC4DB54D1}"/>
              </a:ext>
            </a:extLst>
          </p:cNvPr>
          <p:cNvSpPr txBox="1"/>
          <p:nvPr/>
        </p:nvSpPr>
        <p:spPr>
          <a:xfrm>
            <a:off x="7832035" y="1548441"/>
            <a:ext cx="4166483" cy="44012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800" b="1">
                <a:solidFill>
                  <a:schemeClr val="tx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sz="2400" u="sng" dirty="0"/>
              <a:t>IF</a:t>
            </a:r>
          </a:p>
          <a:p>
            <a:pPr marL="457200" indent="-457200" algn="l">
              <a:buFont typeface="Arial" panose="020B0604020202020204" pitchFamily="34" charset="0"/>
              <a:buChar char="•"/>
            </a:pPr>
            <a:r>
              <a:rPr lang="en-US" sz="2400" dirty="0"/>
              <a:t>Constructs are well-defined</a:t>
            </a:r>
          </a:p>
          <a:p>
            <a:pPr marL="457200" indent="-457200" algn="l">
              <a:buFont typeface="Arial" panose="020B0604020202020204" pitchFamily="34" charset="0"/>
              <a:buChar char="•"/>
            </a:pPr>
            <a:r>
              <a:rPr lang="en-US" sz="2400" dirty="0"/>
              <a:t>Construct definitions are shared across the system</a:t>
            </a:r>
          </a:p>
          <a:p>
            <a:pPr marL="457200" indent="-457200" algn="l">
              <a:buFont typeface="Arial" panose="020B0604020202020204" pitchFamily="34" charset="0"/>
              <a:buChar char="•"/>
            </a:pPr>
            <a:r>
              <a:rPr lang="en-US" sz="2400" dirty="0"/>
              <a:t>The system is well-designed</a:t>
            </a:r>
          </a:p>
          <a:p>
            <a:pPr marL="457200" indent="-457200" algn="l">
              <a:buFont typeface="Arial" panose="020B0604020202020204" pitchFamily="34" charset="0"/>
              <a:buChar char="•"/>
            </a:pPr>
            <a:r>
              <a:rPr lang="en-US" sz="2400" dirty="0"/>
              <a:t>The system is well-implemented</a:t>
            </a:r>
          </a:p>
        </p:txBody>
      </p:sp>
    </p:spTree>
    <p:extLst>
      <p:ext uri="{BB962C8B-B14F-4D97-AF65-F5344CB8AC3E}">
        <p14:creationId xmlns:p14="http://schemas.microsoft.com/office/powerpoint/2010/main" val="3448932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Group 96"/>
          <p:cNvGrpSpPr/>
          <p:nvPr/>
        </p:nvGrpSpPr>
        <p:grpSpPr>
          <a:xfrm>
            <a:off x="579700" y="154996"/>
            <a:ext cx="11247120" cy="6383918"/>
            <a:chOff x="61059" y="1004603"/>
            <a:chExt cx="9820654" cy="5436154"/>
          </a:xfrm>
        </p:grpSpPr>
        <p:sp>
          <p:nvSpPr>
            <p:cNvPr id="2" name="Rectangle 1"/>
            <p:cNvSpPr/>
            <p:nvPr/>
          </p:nvSpPr>
          <p:spPr>
            <a:xfrm>
              <a:off x="111318" y="3362065"/>
              <a:ext cx="1618488" cy="102412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clearly articulate the target skills and concepts for both instruction and assessment</a:t>
              </a:r>
            </a:p>
          </p:txBody>
        </p:sp>
        <p:sp>
          <p:nvSpPr>
            <p:cNvPr id="4" name="Rectangle 3"/>
            <p:cNvSpPr/>
            <p:nvPr/>
          </p:nvSpPr>
          <p:spPr>
            <a:xfrm>
              <a:off x="61059" y="2782203"/>
              <a:ext cx="1762298" cy="4738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rPr>
                <a:t>Principled-design approaches…</a:t>
              </a:r>
            </a:p>
          </p:txBody>
        </p:sp>
        <p:sp>
          <p:nvSpPr>
            <p:cNvPr id="5" name="Rectangle 6"/>
            <p:cNvSpPr>
              <a:spLocks noChangeArrowheads="1"/>
            </p:cNvSpPr>
            <p:nvPr/>
          </p:nvSpPr>
          <p:spPr bwMode="auto">
            <a:xfrm>
              <a:off x="4062353" y="2573179"/>
              <a:ext cx="1616554" cy="102181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US" sz="1400" dirty="0">
                <a:solidFill>
                  <a:schemeClr val="tx1"/>
                </a:solidFill>
              </a:endParaRPr>
            </a:p>
            <a:p>
              <a:pPr algn="ctr"/>
              <a:r>
                <a:rPr lang="en-US" sz="1400" dirty="0">
                  <a:solidFill>
                    <a:schemeClr val="tx1"/>
                  </a:solidFill>
                </a:rPr>
                <a:t>appropriate use of assessment scores</a:t>
              </a:r>
            </a:p>
            <a:p>
              <a:pPr algn="ctr"/>
              <a:endParaRPr lang="en-US" sz="1400" dirty="0">
                <a:solidFill>
                  <a:schemeClr val="tx1"/>
                </a:solidFill>
              </a:endParaRPr>
            </a:p>
          </p:txBody>
        </p:sp>
        <p:sp>
          <p:nvSpPr>
            <p:cNvPr id="6" name="Rectangle 6"/>
            <p:cNvSpPr>
              <a:spLocks noChangeArrowheads="1"/>
            </p:cNvSpPr>
            <p:nvPr/>
          </p:nvSpPr>
          <p:spPr bwMode="auto">
            <a:xfrm>
              <a:off x="4062353" y="1490136"/>
              <a:ext cx="1616554" cy="102181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US" sz="1400" dirty="0">
                  <a:solidFill>
                    <a:schemeClr val="tx1"/>
                  </a:solidFill>
                </a:rPr>
                <a:t>interpretability of assessment scores</a:t>
              </a:r>
            </a:p>
          </p:txBody>
        </p:sp>
        <p:sp>
          <p:nvSpPr>
            <p:cNvPr id="7" name="Rectangle 6"/>
            <p:cNvSpPr>
              <a:spLocks noChangeArrowheads="1"/>
            </p:cNvSpPr>
            <p:nvPr/>
          </p:nvSpPr>
          <p:spPr bwMode="auto">
            <a:xfrm>
              <a:off x="4062353" y="3657762"/>
              <a:ext cx="1616554" cy="102181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US" sz="1400" dirty="0">
                  <a:solidFill>
                    <a:schemeClr val="tx1"/>
                  </a:solidFill>
                </a:rPr>
                <a:t>clarity of claims-based instruction and classroom assessment</a:t>
              </a:r>
            </a:p>
          </p:txBody>
        </p:sp>
        <p:sp>
          <p:nvSpPr>
            <p:cNvPr id="10" name="Rectangle 9"/>
            <p:cNvSpPr/>
            <p:nvPr/>
          </p:nvSpPr>
          <p:spPr>
            <a:xfrm>
              <a:off x="2075686" y="3904864"/>
              <a:ext cx="1618488" cy="128016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highlight connections between instruction and assessments</a:t>
              </a:r>
            </a:p>
          </p:txBody>
        </p:sp>
        <p:sp>
          <p:nvSpPr>
            <p:cNvPr id="11" name="Rectangle 10"/>
            <p:cNvSpPr/>
            <p:nvPr/>
          </p:nvSpPr>
          <p:spPr>
            <a:xfrm>
              <a:off x="2075686" y="2561290"/>
              <a:ext cx="1618488" cy="128016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support the development of higher quality processes, tools, and resources for both instruction and assessments</a:t>
              </a:r>
            </a:p>
          </p:txBody>
        </p:sp>
        <p:sp>
          <p:nvSpPr>
            <p:cNvPr id="14" name="Rectangle 6"/>
            <p:cNvSpPr>
              <a:spLocks noChangeArrowheads="1"/>
            </p:cNvSpPr>
            <p:nvPr/>
          </p:nvSpPr>
          <p:spPr bwMode="auto">
            <a:xfrm>
              <a:off x="6045525" y="1490136"/>
              <a:ext cx="1616554" cy="102181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US" sz="1400" dirty="0">
                  <a:solidFill>
                    <a:schemeClr val="tx1"/>
                  </a:solidFill>
                </a:rPr>
                <a:t>efficiencies in test selection and use</a:t>
              </a:r>
            </a:p>
          </p:txBody>
        </p:sp>
        <p:sp>
          <p:nvSpPr>
            <p:cNvPr id="15" name="Rectangle 6"/>
            <p:cNvSpPr>
              <a:spLocks noChangeArrowheads="1"/>
            </p:cNvSpPr>
            <p:nvPr/>
          </p:nvSpPr>
          <p:spPr bwMode="auto">
            <a:xfrm>
              <a:off x="6045525" y="2573179"/>
              <a:ext cx="1616554" cy="102181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US" sz="1400" dirty="0">
                  <a:solidFill>
                    <a:schemeClr val="tx1"/>
                  </a:solidFill>
                </a:rPr>
                <a:t>coherence in relationships among standards, instruction, and assessment</a:t>
              </a:r>
            </a:p>
          </p:txBody>
        </p:sp>
        <p:sp>
          <p:nvSpPr>
            <p:cNvPr id="16" name="Rectangle 6"/>
            <p:cNvSpPr>
              <a:spLocks noChangeArrowheads="1"/>
            </p:cNvSpPr>
            <p:nvPr/>
          </p:nvSpPr>
          <p:spPr bwMode="auto">
            <a:xfrm>
              <a:off x="6045525" y="3657762"/>
              <a:ext cx="1616554" cy="102181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US" sz="1400" dirty="0">
                  <a:solidFill>
                    <a:schemeClr val="tx1"/>
                  </a:solidFill>
                </a:rPr>
                <a:t>coherence in relationships among components in assessment systems</a:t>
              </a:r>
            </a:p>
          </p:txBody>
        </p:sp>
        <p:cxnSp>
          <p:nvCxnSpPr>
            <p:cNvPr id="18" name="Elbow Connector 17"/>
            <p:cNvCxnSpPr>
              <a:stCxn id="2" idx="3"/>
              <a:endCxn id="11" idx="1"/>
            </p:cNvCxnSpPr>
            <p:nvPr/>
          </p:nvCxnSpPr>
          <p:spPr>
            <a:xfrm flipV="1">
              <a:off x="1729806" y="3201370"/>
              <a:ext cx="345880" cy="672759"/>
            </a:xfrm>
            <a:prstGeom prst="bentConnector3">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2" idx="3"/>
              <a:endCxn id="10" idx="1"/>
            </p:cNvCxnSpPr>
            <p:nvPr/>
          </p:nvCxnSpPr>
          <p:spPr>
            <a:xfrm>
              <a:off x="1729806" y="3874129"/>
              <a:ext cx="345880" cy="670815"/>
            </a:xfrm>
            <a:prstGeom prst="bentConnector3">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872760" y="1137237"/>
              <a:ext cx="0" cy="5303520"/>
            </a:xfrm>
            <a:prstGeom prst="line">
              <a:avLst/>
            </a:prstGeom>
            <a:ln w="28575">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3987039" y="1004603"/>
              <a:ext cx="1762298" cy="4738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rPr>
                <a:t>and this enhances…</a:t>
              </a:r>
            </a:p>
          </p:txBody>
        </p:sp>
        <p:cxnSp>
          <p:nvCxnSpPr>
            <p:cNvPr id="41" name="Straight Connector 40"/>
            <p:cNvCxnSpPr/>
            <p:nvPr/>
          </p:nvCxnSpPr>
          <p:spPr>
            <a:xfrm>
              <a:off x="5855932" y="1137237"/>
              <a:ext cx="0" cy="5303520"/>
            </a:xfrm>
            <a:prstGeom prst="line">
              <a:avLst/>
            </a:prstGeom>
            <a:ln w="28575">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5970211" y="1004603"/>
              <a:ext cx="1762298" cy="4738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rPr>
                <a:t>which lead to…</a:t>
              </a:r>
            </a:p>
          </p:txBody>
        </p:sp>
        <p:sp>
          <p:nvSpPr>
            <p:cNvPr id="53" name="Oval 52"/>
            <p:cNvSpPr/>
            <p:nvPr/>
          </p:nvSpPr>
          <p:spPr>
            <a:xfrm>
              <a:off x="8113597" y="3019115"/>
              <a:ext cx="1768116" cy="1130166"/>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Student Readiness for Postsecondary Success</a:t>
              </a:r>
            </a:p>
          </p:txBody>
        </p:sp>
        <p:cxnSp>
          <p:nvCxnSpPr>
            <p:cNvPr id="57" name="Straight Arrow Connector 56"/>
            <p:cNvCxnSpPr>
              <a:stCxn id="14" idx="3"/>
              <a:endCxn id="53" idx="0"/>
            </p:cNvCxnSpPr>
            <p:nvPr/>
          </p:nvCxnSpPr>
          <p:spPr>
            <a:xfrm>
              <a:off x="7662079" y="2001044"/>
              <a:ext cx="1335577" cy="101807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15" idx="3"/>
              <a:endCxn id="53" idx="1"/>
            </p:cNvCxnSpPr>
            <p:nvPr/>
          </p:nvCxnSpPr>
          <p:spPr>
            <a:xfrm>
              <a:off x="7662079" y="3084086"/>
              <a:ext cx="710454" cy="100538"/>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6" idx="3"/>
              <a:endCxn id="53" idx="3"/>
            </p:cNvCxnSpPr>
            <p:nvPr/>
          </p:nvCxnSpPr>
          <p:spPr>
            <a:xfrm flipV="1">
              <a:off x="7662079" y="3983772"/>
              <a:ext cx="710454" cy="184898"/>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4058944" y="5142357"/>
              <a:ext cx="1618488" cy="12801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US" sz="1400" dirty="0">
                  <a:solidFill>
                    <a:schemeClr val="tx1"/>
                  </a:solidFill>
                </a:rPr>
                <a:t>collaborative engagement of state and local educators and measurement experts</a:t>
              </a:r>
            </a:p>
          </p:txBody>
        </p:sp>
        <p:sp>
          <p:nvSpPr>
            <p:cNvPr id="77" name="Rectangle 6"/>
            <p:cNvSpPr>
              <a:spLocks noChangeArrowheads="1"/>
            </p:cNvSpPr>
            <p:nvPr/>
          </p:nvSpPr>
          <p:spPr bwMode="auto">
            <a:xfrm>
              <a:off x="6045525" y="5142357"/>
              <a:ext cx="1616554" cy="128016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r>
                <a:rPr lang="en-US" sz="1400" dirty="0">
                  <a:solidFill>
                    <a:schemeClr val="tx1"/>
                  </a:solidFill>
                </a:rPr>
                <a:t>communication and connections among educators and other stakeholders</a:t>
              </a:r>
            </a:p>
          </p:txBody>
        </p:sp>
        <p:sp>
          <p:nvSpPr>
            <p:cNvPr id="80" name="Rectangle 79"/>
            <p:cNvSpPr/>
            <p:nvPr/>
          </p:nvSpPr>
          <p:spPr>
            <a:xfrm>
              <a:off x="3987039" y="4867813"/>
              <a:ext cx="1762298" cy="2113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rPr>
                <a:t>which requires…</a:t>
              </a:r>
            </a:p>
          </p:txBody>
        </p:sp>
        <p:sp>
          <p:nvSpPr>
            <p:cNvPr id="81" name="Rectangle 80"/>
            <p:cNvSpPr/>
            <p:nvPr/>
          </p:nvSpPr>
          <p:spPr>
            <a:xfrm>
              <a:off x="6045525" y="4867813"/>
              <a:ext cx="1762298" cy="2113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rPr>
                <a:t>and improves…</a:t>
              </a:r>
            </a:p>
          </p:txBody>
        </p:sp>
        <p:cxnSp>
          <p:nvCxnSpPr>
            <p:cNvPr id="86" name="Straight Arrow Connector 85"/>
            <p:cNvCxnSpPr>
              <a:stCxn id="77" idx="3"/>
              <a:endCxn id="53" idx="4"/>
            </p:cNvCxnSpPr>
            <p:nvPr/>
          </p:nvCxnSpPr>
          <p:spPr>
            <a:xfrm flipV="1">
              <a:off x="7662079" y="4149281"/>
              <a:ext cx="1335577" cy="163315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8" name="Slide Number Placeholder 7"/>
          <p:cNvSpPr>
            <a:spLocks noGrp="1"/>
          </p:cNvSpPr>
          <p:nvPr>
            <p:ph type="sldNum" sz="quarter" idx="12"/>
          </p:nvPr>
        </p:nvSpPr>
        <p:spPr/>
        <p:txBody>
          <a:bodyPr/>
          <a:lstStyle/>
          <a:p>
            <a:fld id="{16C45459-2CA2-4742-939C-711AB53491B4}" type="slidenum">
              <a:rPr lang="en-US" smtClean="0"/>
              <a:t>8</a:t>
            </a:fld>
            <a:endParaRPr lang="en-US"/>
          </a:p>
        </p:txBody>
      </p:sp>
      <p:pic>
        <p:nvPicPr>
          <p:cNvPr id="30" name="Picture 29">
            <a:extLst>
              <a:ext uri="{FF2B5EF4-FFF2-40B4-BE49-F238E27FC236}">
                <a16:creationId xmlns:a16="http://schemas.microsoft.com/office/drawing/2014/main" id="{27748EC3-7853-46CD-83AA-0E44809145A5}"/>
              </a:ext>
            </a:extLst>
          </p:cNvPr>
          <p:cNvPicPr>
            <a:picLocks noChangeAspect="1"/>
          </p:cNvPicPr>
          <p:nvPr/>
        </p:nvPicPr>
        <p:blipFill>
          <a:blip r:embed="rId3"/>
          <a:stretch>
            <a:fillRect/>
          </a:stretch>
        </p:blipFill>
        <p:spPr>
          <a:xfrm>
            <a:off x="10986850" y="230190"/>
            <a:ext cx="914479" cy="938865"/>
          </a:xfrm>
          <a:prstGeom prst="rect">
            <a:avLst/>
          </a:prstGeom>
        </p:spPr>
      </p:pic>
      <p:pic>
        <p:nvPicPr>
          <p:cNvPr id="31" name="Picture 30">
            <a:extLst>
              <a:ext uri="{FF2B5EF4-FFF2-40B4-BE49-F238E27FC236}">
                <a16:creationId xmlns:a16="http://schemas.microsoft.com/office/drawing/2014/main" id="{7F87A2F0-E0F9-4638-AF5A-588ACA1D55E2}"/>
              </a:ext>
            </a:extLst>
          </p:cNvPr>
          <p:cNvPicPr>
            <a:picLocks noChangeAspect="1"/>
          </p:cNvPicPr>
          <p:nvPr/>
        </p:nvPicPr>
        <p:blipFill>
          <a:blip r:embed="rId4"/>
          <a:stretch>
            <a:fillRect/>
          </a:stretch>
        </p:blipFill>
        <p:spPr>
          <a:xfrm>
            <a:off x="10693901" y="6386499"/>
            <a:ext cx="1054699" cy="304826"/>
          </a:xfrm>
          <a:prstGeom prst="rect">
            <a:avLst/>
          </a:prstGeom>
        </p:spPr>
      </p:pic>
      <p:sp>
        <p:nvSpPr>
          <p:cNvPr id="3" name="Rectangle 2">
            <a:extLst>
              <a:ext uri="{FF2B5EF4-FFF2-40B4-BE49-F238E27FC236}">
                <a16:creationId xmlns:a16="http://schemas.microsoft.com/office/drawing/2014/main" id="{5D0216AC-B3B8-4AF8-9388-E69491E42329}"/>
              </a:ext>
            </a:extLst>
          </p:cNvPr>
          <p:cNvSpPr/>
          <p:nvPr/>
        </p:nvSpPr>
        <p:spPr>
          <a:xfrm>
            <a:off x="397727" y="397560"/>
            <a:ext cx="4294374" cy="1477328"/>
          </a:xfrm>
          <a:prstGeom prst="rect">
            <a:avLst/>
          </a:prstGeom>
        </p:spPr>
        <p:txBody>
          <a:bodyPr wrap="square">
            <a:spAutoFit/>
          </a:bodyPr>
          <a:lstStyle/>
          <a:p>
            <a:pPr marL="457200" indent="-457200">
              <a:buFont typeface="Arial" panose="020B0604020202020204" pitchFamily="34" charset="0"/>
              <a:buChar char="•"/>
            </a:pPr>
            <a:r>
              <a:rPr lang="en-US" dirty="0"/>
              <a:t>Constructs are well-defined</a:t>
            </a:r>
          </a:p>
          <a:p>
            <a:pPr marL="457200" indent="-457200">
              <a:buFont typeface="Arial" panose="020B0604020202020204" pitchFamily="34" charset="0"/>
              <a:buChar char="•"/>
            </a:pPr>
            <a:r>
              <a:rPr lang="en-US" dirty="0"/>
              <a:t>Construct definitions are shared across the system</a:t>
            </a:r>
          </a:p>
          <a:p>
            <a:pPr marL="457200" indent="-457200">
              <a:buFont typeface="Arial" panose="020B0604020202020204" pitchFamily="34" charset="0"/>
              <a:buChar char="•"/>
            </a:pPr>
            <a:r>
              <a:rPr lang="en-US" dirty="0"/>
              <a:t>The system is well-designed</a:t>
            </a:r>
          </a:p>
          <a:p>
            <a:pPr marL="457200" indent="-457200">
              <a:buFont typeface="Arial" panose="020B0604020202020204" pitchFamily="34" charset="0"/>
              <a:buChar char="•"/>
            </a:pPr>
            <a:r>
              <a:rPr lang="en-US" dirty="0"/>
              <a:t>The system is well-implemented</a:t>
            </a:r>
          </a:p>
        </p:txBody>
      </p:sp>
    </p:spTree>
    <p:extLst>
      <p:ext uri="{BB962C8B-B14F-4D97-AF65-F5344CB8AC3E}">
        <p14:creationId xmlns:p14="http://schemas.microsoft.com/office/powerpoint/2010/main" val="74544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0058400" cy="1143000"/>
          </a:xfrm>
        </p:spPr>
        <p:txBody>
          <a:bodyPr>
            <a:normAutofit/>
          </a:bodyPr>
          <a:lstStyle/>
          <a:p>
            <a:r>
              <a:rPr lang="en-US" sz="4000" dirty="0">
                <a:solidFill>
                  <a:srgbClr val="0070C0"/>
                </a:solidFill>
                <a:latin typeface="+mn-lt"/>
              </a:rPr>
              <a:t>Benefits of a Principled-Design Approach</a:t>
            </a:r>
          </a:p>
        </p:txBody>
      </p:sp>
      <p:sp>
        <p:nvSpPr>
          <p:cNvPr id="4" name="Rectangle 3"/>
          <p:cNvSpPr txBox="1">
            <a:spLocks noChangeArrowheads="1"/>
          </p:cNvSpPr>
          <p:nvPr/>
        </p:nvSpPr>
        <p:spPr>
          <a:xfrm>
            <a:off x="457200" y="1417320"/>
            <a:ext cx="11033760" cy="46039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7463" indent="-347463">
              <a:spcBef>
                <a:spcPts val="0"/>
              </a:spcBef>
            </a:pPr>
            <a:r>
              <a:rPr lang="en-US" sz="3600" dirty="0"/>
              <a:t>Principled articulation and alignment of design components</a:t>
            </a:r>
          </a:p>
          <a:p>
            <a:pPr marL="347463" indent="-347463">
              <a:spcBef>
                <a:spcPts val="0"/>
              </a:spcBef>
            </a:pPr>
            <a:r>
              <a:rPr lang="en-US" sz="3600" dirty="0"/>
              <a:t>Articulation of a clear assessment argument</a:t>
            </a:r>
          </a:p>
          <a:p>
            <a:pPr marL="347463" indent="-347463">
              <a:spcBef>
                <a:spcPts val="0"/>
              </a:spcBef>
            </a:pPr>
            <a:r>
              <a:rPr lang="en-US" sz="3600" dirty="0"/>
              <a:t>Reuse of extensive libraries of design templates</a:t>
            </a:r>
          </a:p>
          <a:p>
            <a:pPr marL="347463" indent="-347463">
              <a:spcBef>
                <a:spcPts val="0"/>
              </a:spcBef>
            </a:pPr>
            <a:r>
              <a:rPr lang="en-US" sz="3600" dirty="0"/>
              <a:t>For accountability</a:t>
            </a:r>
          </a:p>
          <a:p>
            <a:pPr marL="987527" lvl="1" indent="-548626">
              <a:spcBef>
                <a:spcPts val="0"/>
              </a:spcBef>
            </a:pPr>
            <a:r>
              <a:rPr lang="en-US" sz="3000" dirty="0"/>
              <a:t>Clear warrants for claims about what students know and can do</a:t>
            </a:r>
          </a:p>
          <a:p>
            <a:pPr marL="987527" lvl="1" indent="-548626">
              <a:spcBef>
                <a:spcPts val="0"/>
              </a:spcBef>
            </a:pPr>
            <a:r>
              <a:rPr lang="en-US" sz="3000" dirty="0"/>
              <a:t>Build accessibility into design of tasks (not retrofitted into tasks)</a:t>
            </a:r>
          </a:p>
          <a:p>
            <a:pPr marL="987527" lvl="1" indent="-548626">
              <a:spcBef>
                <a:spcPts val="0"/>
              </a:spcBef>
            </a:pPr>
            <a:r>
              <a:rPr lang="en-US" sz="3000" dirty="0"/>
              <a:t>Cost v. scale</a:t>
            </a:r>
          </a:p>
        </p:txBody>
      </p:sp>
      <p:sp>
        <p:nvSpPr>
          <p:cNvPr id="3" name="Slide Number Placeholder 2"/>
          <p:cNvSpPr>
            <a:spLocks noGrp="1"/>
          </p:cNvSpPr>
          <p:nvPr>
            <p:ph type="sldNum" sz="quarter" idx="12"/>
          </p:nvPr>
        </p:nvSpPr>
        <p:spPr/>
        <p:txBody>
          <a:bodyPr/>
          <a:lstStyle/>
          <a:p>
            <a:fld id="{7DA9672C-BB92-436F-94A4-551A12F46C90}" type="slidenum">
              <a:rPr lang="en-US" smtClean="0"/>
              <a:pPr/>
              <a:t>9</a:t>
            </a:fld>
            <a:endParaRPr lang="en-US" dirty="0"/>
          </a:p>
        </p:txBody>
      </p:sp>
    </p:spTree>
    <p:extLst>
      <p:ext uri="{BB962C8B-B14F-4D97-AF65-F5344CB8AC3E}">
        <p14:creationId xmlns:p14="http://schemas.microsoft.com/office/powerpoint/2010/main" val="1569218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7797</TotalTime>
  <Words>2943</Words>
  <Application>Microsoft Office PowerPoint</Application>
  <PresentationFormat>Widescreen</PresentationFormat>
  <Paragraphs>298</Paragraphs>
  <Slides>19</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19</vt:i4>
      </vt:variant>
    </vt:vector>
  </HeadingPairs>
  <TitlesOfParts>
    <vt:vector size="27" baseType="lpstr">
      <vt:lpstr>Arial</vt:lpstr>
      <vt:lpstr>Calibri</vt:lpstr>
      <vt:lpstr>Calibri Light</vt:lpstr>
      <vt:lpstr>Courier New</vt:lpstr>
      <vt:lpstr>Myriad Pro</vt:lpstr>
      <vt:lpstr>Times New Roman</vt:lpstr>
      <vt:lpstr>Office Theme</vt:lpstr>
      <vt:lpstr>Custom Design</vt:lpstr>
      <vt:lpstr>Strengthening Claims-based Interpretations and Uses of Local and Large-scale Science Assessment Scores (SCILLSS)</vt:lpstr>
      <vt:lpstr>About SCILLSS</vt:lpstr>
      <vt:lpstr>SCILLSS Partner States, Organizations, and Staff</vt:lpstr>
      <vt:lpstr>SCILLSS Project Goals</vt:lpstr>
      <vt:lpstr>Score Interpretations for Standards-Based Assessments</vt:lpstr>
      <vt:lpstr>PowerPoint Presentation</vt:lpstr>
      <vt:lpstr>PowerPoint Presentation</vt:lpstr>
      <vt:lpstr>PowerPoint Presentation</vt:lpstr>
      <vt:lpstr>Benefits of a Principled-Design Approach</vt:lpstr>
      <vt:lpstr>Three Critical Evidence-Centered Design Phases</vt:lpstr>
      <vt:lpstr>Project Deliverables</vt:lpstr>
      <vt:lpstr>PowerPoint Presentation</vt:lpstr>
      <vt:lpstr>Theory of Action Progress</vt:lpstr>
      <vt:lpstr>Needs Assessment Design: 3 Steps</vt:lpstr>
      <vt:lpstr>PowerPoint Presentation</vt:lpstr>
      <vt:lpstr>Needs Assessment Progress</vt:lpstr>
      <vt:lpstr>Assessment Literacy Module One</vt:lpstr>
      <vt:lpstr>Assessment Literacy Module Progress</vt:lpstr>
      <vt:lpstr>District and Educator Involvement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 Clayton</dc:creator>
  <cp:lastModifiedBy>Erin Buchanan</cp:lastModifiedBy>
  <cp:revision>264</cp:revision>
  <cp:lastPrinted>2017-09-11T16:29:07Z</cp:lastPrinted>
  <dcterms:created xsi:type="dcterms:W3CDTF">2017-08-28T20:08:26Z</dcterms:created>
  <dcterms:modified xsi:type="dcterms:W3CDTF">2017-12-14T16:45:39Z</dcterms:modified>
</cp:coreProperties>
</file>