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7" r:id="rId2"/>
    <p:sldId id="297" r:id="rId3"/>
    <p:sldId id="299" r:id="rId4"/>
    <p:sldId id="268" r:id="rId5"/>
    <p:sldId id="310" r:id="rId6"/>
    <p:sldId id="265" r:id="rId7"/>
    <p:sldId id="282" r:id="rId8"/>
    <p:sldId id="317" r:id="rId9"/>
    <p:sldId id="269" r:id="rId10"/>
    <p:sldId id="300" r:id="rId11"/>
    <p:sldId id="296" r:id="rId12"/>
    <p:sldId id="302" r:id="rId13"/>
    <p:sldId id="318" r:id="rId14"/>
    <p:sldId id="270" r:id="rId15"/>
    <p:sldId id="281" r:id="rId16"/>
    <p:sldId id="304" r:id="rId17"/>
    <p:sldId id="314" r:id="rId18"/>
    <p:sldId id="319" r:id="rId19"/>
    <p:sldId id="286" r:id="rId20"/>
    <p:sldId id="271" r:id="rId21"/>
    <p:sldId id="273" r:id="rId22"/>
    <p:sldId id="321" r:id="rId23"/>
    <p:sldId id="275" r:id="rId24"/>
    <p:sldId id="274" r:id="rId25"/>
    <p:sldId id="320" r:id="rId26"/>
    <p:sldId id="292" r:id="rId27"/>
    <p:sldId id="287" r:id="rId28"/>
    <p:sldId id="266" r:id="rId29"/>
    <p:sldId id="290" r:id="rId30"/>
    <p:sldId id="291"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37C"/>
    <a:srgbClr val="9BBB59"/>
    <a:srgbClr val="781D7D"/>
    <a:srgbClr val="DEA900"/>
    <a:srgbClr val="92E650"/>
    <a:srgbClr val="D8D3E0"/>
    <a:srgbClr val="8064A2"/>
    <a:srgbClr val="608CAB"/>
    <a:srgbClr val="78297E"/>
    <a:srgbClr val="791D7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p:cViewPr varScale="1">
        <p:scale>
          <a:sx n="65" d="100"/>
          <a:sy n="65" d="100"/>
        </p:scale>
        <p:origin x="1347" y="39"/>
      </p:cViewPr>
      <p:guideLst>
        <p:guide orient="horz" pos="2160"/>
        <p:guide pos="2880"/>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dgm:spPr/>
      <dgm:t>
        <a:bodyPr/>
        <a:lstStyle/>
        <a:p>
          <a:r>
            <a:rPr lang="en-US" dirty="0"/>
            <a:t>Year 1</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ADF1D02D-BB34-4DFA-B15B-F891CFD35CD4}">
      <dgm:prSet phldrT="[Text]"/>
      <dgm:spPr/>
      <dgm:t>
        <a:bodyPr/>
        <a:lstStyle/>
        <a:p>
          <a:r>
            <a:rPr lang="en-US" dirty="0"/>
            <a:t>Year 2</a:t>
          </a:r>
        </a:p>
      </dgm:t>
    </dgm:pt>
    <dgm:pt modelId="{CABE2B28-594F-4438-8734-BB860423721D}" type="parTrans" cxnId="{623309C8-79BE-4652-90BB-3D43332C3FDF}">
      <dgm:prSet/>
      <dgm:spPr/>
      <dgm:t>
        <a:bodyPr/>
        <a:lstStyle/>
        <a:p>
          <a:endParaRPr lang="en-US"/>
        </a:p>
      </dgm:t>
    </dgm:pt>
    <dgm:pt modelId="{894623DA-430E-4C76-AFDA-931F75F9DF76}" type="sibTrans" cxnId="{623309C8-79BE-4652-90BB-3D43332C3FDF}">
      <dgm:prSet/>
      <dgm:spPr/>
      <dgm:t>
        <a:bodyPr/>
        <a:lstStyle/>
        <a:p>
          <a:endParaRPr lang="en-US"/>
        </a:p>
      </dgm:t>
    </dgm:pt>
    <dgm:pt modelId="{BFC249B7-4297-4AA1-A140-55EFD5409B42}">
      <dgm:prSet phldrT="[Text]"/>
      <dgm:spPr/>
      <dgm:t>
        <a:bodyPr/>
        <a:lstStyle/>
        <a:p>
          <a:r>
            <a:rPr lang="en-US" dirty="0"/>
            <a:t>Year 3</a:t>
          </a:r>
        </a:p>
      </dgm:t>
    </dgm:pt>
    <dgm:pt modelId="{B02AFDAA-3D62-4846-9C28-8C7909AFC68D}" type="parTrans" cxnId="{6CCAE384-1782-4636-8D00-AD0F077C09EF}">
      <dgm:prSet/>
      <dgm:spPr/>
      <dgm:t>
        <a:bodyPr/>
        <a:lstStyle/>
        <a:p>
          <a:endParaRPr lang="en-US"/>
        </a:p>
      </dgm:t>
    </dgm:pt>
    <dgm:pt modelId="{2F239A54-0341-4171-A057-31B4BCAF77E3}" type="sibTrans" cxnId="{6CCAE384-1782-4636-8D00-AD0F077C09EF}">
      <dgm:prSet/>
      <dgm:spPr/>
      <dgm:t>
        <a:bodyPr/>
        <a:lstStyle/>
        <a:p>
          <a:endParaRPr lang="en-US"/>
        </a:p>
      </dgm:t>
    </dgm:pt>
    <dgm:pt modelId="{78E13245-E00E-44BC-8D47-3E06700867FB}">
      <dgm:prSet phldrT="[Text]"/>
      <dgm:spPr/>
      <dgm:t>
        <a:bodyPr/>
        <a:lstStyle/>
        <a:p>
          <a:r>
            <a:rPr lang="en-US" dirty="0"/>
            <a:t>Year 4</a:t>
          </a:r>
        </a:p>
      </dgm:t>
    </dgm:pt>
    <dgm:pt modelId="{DB1AAFD0-29DD-42EA-A15E-28D563D3154B}" type="parTrans" cxnId="{A56943A2-FD10-4600-B637-310010439213}">
      <dgm:prSet/>
      <dgm:spPr/>
      <dgm:t>
        <a:bodyPr/>
        <a:lstStyle/>
        <a:p>
          <a:endParaRPr lang="en-US"/>
        </a:p>
      </dgm:t>
    </dgm:pt>
    <dgm:pt modelId="{26367EF8-8F3D-49F2-9019-7C1DA87C3DB0}" type="sibTrans" cxnId="{A56943A2-FD10-4600-B637-310010439213}">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4"/>
      <dgm:spPr/>
    </dgm:pt>
    <dgm:pt modelId="{AB0F659E-F97D-4AFE-B45C-CC73CBD4E72A}" type="pres">
      <dgm:prSet presAssocID="{5D27FFF9-409C-4A79-A399-FCA821CB7B42}" presName="Parent1" presStyleLbl="revTx" presStyleIdx="0" presStyleCnt="4">
        <dgm:presLayoutVars>
          <dgm:chMax val="1"/>
          <dgm:chPref val="1"/>
          <dgm:bulletEnabled val="1"/>
        </dgm:presLayoutVars>
      </dgm:prSet>
      <dgm:spPr/>
    </dgm:pt>
    <dgm:pt modelId="{9B667C3E-FBF9-40B8-A93C-F24D76A4A206}" type="pres">
      <dgm:prSet presAssocID="{ADF1D02D-BB34-4DFA-B15B-F891CFD35CD4}" presName="Accent2" presStyleCnt="0"/>
      <dgm:spPr/>
    </dgm:pt>
    <dgm:pt modelId="{8945C9EE-2A8F-4635-B25A-549BE29CC569}" type="pres">
      <dgm:prSet presAssocID="{ADF1D02D-BB34-4DFA-B15B-F891CFD35CD4}" presName="Accent" presStyleLbl="node1" presStyleIdx="1" presStyleCnt="4"/>
      <dgm:spPr/>
    </dgm:pt>
    <dgm:pt modelId="{27A98E75-2C05-4438-A5C2-0775BFF57FAD}" type="pres">
      <dgm:prSet presAssocID="{ADF1D02D-BB34-4DFA-B15B-F891CFD35CD4}" presName="Parent2" presStyleLbl="revTx" presStyleIdx="1" presStyleCnt="4">
        <dgm:presLayoutVars>
          <dgm:chMax val="1"/>
          <dgm:chPref val="1"/>
          <dgm:bulletEnabled val="1"/>
        </dgm:presLayoutVars>
      </dgm:prSet>
      <dgm:spPr/>
    </dgm:pt>
    <dgm:pt modelId="{3A558975-5350-42B1-BE4B-4F5FC62A62FE}" type="pres">
      <dgm:prSet presAssocID="{BFC249B7-4297-4AA1-A140-55EFD5409B42}" presName="Accent3" presStyleCnt="0"/>
      <dgm:spPr/>
    </dgm:pt>
    <dgm:pt modelId="{FE542FC2-909C-4B09-B3BB-A49EF76CACDF}" type="pres">
      <dgm:prSet presAssocID="{BFC249B7-4297-4AA1-A140-55EFD5409B42}" presName="Accent" presStyleLbl="node1" presStyleIdx="2" presStyleCnt="4"/>
      <dgm:spPr/>
    </dgm:pt>
    <dgm:pt modelId="{D47426F2-81A5-47DA-B714-8F572D500AED}" type="pres">
      <dgm:prSet presAssocID="{BFC249B7-4297-4AA1-A140-55EFD5409B42}" presName="Parent3" presStyleLbl="revTx" presStyleIdx="2" presStyleCnt="4">
        <dgm:presLayoutVars>
          <dgm:chMax val="1"/>
          <dgm:chPref val="1"/>
          <dgm:bulletEnabled val="1"/>
        </dgm:presLayoutVars>
      </dgm:prSet>
      <dgm:spPr/>
    </dgm:pt>
    <dgm:pt modelId="{3AC9022A-B6B9-40D1-9BFD-44DFA8F136D6}" type="pres">
      <dgm:prSet presAssocID="{78E13245-E00E-44BC-8D47-3E06700867FB}" presName="Accent4" presStyleCnt="0"/>
      <dgm:spPr/>
    </dgm:pt>
    <dgm:pt modelId="{37BB7247-FA21-4014-BF8F-3A3A723954BF}" type="pres">
      <dgm:prSet presAssocID="{78E13245-E00E-44BC-8D47-3E06700867FB}" presName="Accent" presStyleLbl="node1" presStyleIdx="3" presStyleCnt="4"/>
      <dgm:spPr/>
    </dgm:pt>
    <dgm:pt modelId="{4E79C59E-F001-4F5A-8BA0-B35DF05B68F3}" type="pres">
      <dgm:prSet presAssocID="{78E13245-E00E-44BC-8D47-3E06700867FB}" presName="Parent4" presStyleLbl="revTx" presStyleIdx="3" presStyleCnt="4">
        <dgm:presLayoutVars>
          <dgm:chMax val="1"/>
          <dgm:chPref val="1"/>
          <dgm:bulletEnabled val="1"/>
        </dgm:presLayoutVars>
      </dgm:prSet>
      <dgm:spPr/>
    </dgm:pt>
  </dgm:ptLst>
  <dgm:cxnLst>
    <dgm:cxn modelId="{8F542E02-81D1-4FC6-9D7C-10CA270772E1}" srcId="{B1EEC8AA-71AD-4540-9D23-3FCA2048F286}" destId="{5D27FFF9-409C-4A79-A399-FCA821CB7B42}" srcOrd="0" destOrd="0" parTransId="{06952450-E82B-4EFB-B70C-2E7646ADD29F}" sibTransId="{3C278253-8155-4CD6-B63D-C9C4704D6406}"/>
    <dgm:cxn modelId="{B8AAF562-34BF-47A1-B455-A314547F796A}" type="presOf" srcId="{BFC249B7-4297-4AA1-A140-55EFD5409B42}" destId="{D47426F2-81A5-47DA-B714-8F572D500AED}" srcOrd="0" destOrd="0" presId="urn:microsoft.com/office/officeart/2009/layout/CircleArrowProcess"/>
    <dgm:cxn modelId="{5B9A754B-F595-4D71-B551-E84D20910C3D}" type="presOf" srcId="{5D27FFF9-409C-4A79-A399-FCA821CB7B42}" destId="{AB0F659E-F97D-4AFE-B45C-CC73CBD4E72A}" srcOrd="0" destOrd="0" presId="urn:microsoft.com/office/officeart/2009/layout/CircleArrowProcess"/>
    <dgm:cxn modelId="{6CCAE384-1782-4636-8D00-AD0F077C09EF}" srcId="{B1EEC8AA-71AD-4540-9D23-3FCA2048F286}" destId="{BFC249B7-4297-4AA1-A140-55EFD5409B42}" srcOrd="2" destOrd="0" parTransId="{B02AFDAA-3D62-4846-9C28-8C7909AFC68D}" sibTransId="{2F239A54-0341-4171-A057-31B4BCAF77E3}"/>
    <dgm:cxn modelId="{F438AC8D-DFCA-4DE9-9118-D57CD2C741DF}" type="presOf" srcId="{ADF1D02D-BB34-4DFA-B15B-F891CFD35CD4}" destId="{27A98E75-2C05-4438-A5C2-0775BFF57FAD}"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A56943A2-FD10-4600-B637-310010439213}" srcId="{B1EEC8AA-71AD-4540-9D23-3FCA2048F286}" destId="{78E13245-E00E-44BC-8D47-3E06700867FB}" srcOrd="3" destOrd="0" parTransId="{DB1AAFD0-29DD-42EA-A15E-28D563D3154B}" sibTransId="{26367EF8-8F3D-49F2-9019-7C1DA87C3DB0}"/>
    <dgm:cxn modelId="{40121AAD-6AE7-455E-AFB4-982AA0B7C0AF}" type="presOf" srcId="{78E13245-E00E-44BC-8D47-3E06700867FB}" destId="{4E79C59E-F001-4F5A-8BA0-B35DF05B68F3}" srcOrd="0" destOrd="0" presId="urn:microsoft.com/office/officeart/2009/layout/CircleArrowProcess"/>
    <dgm:cxn modelId="{623309C8-79BE-4652-90BB-3D43332C3FDF}" srcId="{B1EEC8AA-71AD-4540-9D23-3FCA2048F286}" destId="{ADF1D02D-BB34-4DFA-B15B-F891CFD35CD4}" srcOrd="1" destOrd="0" parTransId="{CABE2B28-594F-4438-8734-BB860423721D}" sibTransId="{894623DA-430E-4C76-AFDA-931F75F9DF76}"/>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 modelId="{EADAA630-B0DE-4FA0-9316-6ED614F275F3}" type="presParOf" srcId="{0EDBE3EF-A341-456E-B613-8B2928531C5A}" destId="{9B667C3E-FBF9-40B8-A93C-F24D76A4A206}" srcOrd="2" destOrd="0" presId="urn:microsoft.com/office/officeart/2009/layout/CircleArrowProcess"/>
    <dgm:cxn modelId="{47CDE023-800F-4FFC-8C4F-DC0F5768A3F4}" type="presParOf" srcId="{9B667C3E-FBF9-40B8-A93C-F24D76A4A206}" destId="{8945C9EE-2A8F-4635-B25A-549BE29CC569}" srcOrd="0" destOrd="0" presId="urn:microsoft.com/office/officeart/2009/layout/CircleArrowProcess"/>
    <dgm:cxn modelId="{B6181F95-20DB-4019-BC2F-F2124C73E79A}" type="presParOf" srcId="{0EDBE3EF-A341-456E-B613-8B2928531C5A}" destId="{27A98E75-2C05-4438-A5C2-0775BFF57FAD}" srcOrd="3" destOrd="0" presId="urn:microsoft.com/office/officeart/2009/layout/CircleArrowProcess"/>
    <dgm:cxn modelId="{1B9D42B4-B539-449D-B474-90B4A0402728}" type="presParOf" srcId="{0EDBE3EF-A341-456E-B613-8B2928531C5A}" destId="{3A558975-5350-42B1-BE4B-4F5FC62A62FE}" srcOrd="4" destOrd="0" presId="urn:microsoft.com/office/officeart/2009/layout/CircleArrowProcess"/>
    <dgm:cxn modelId="{936C5B9D-35A6-4BE5-8C94-9EFBD580F964}" type="presParOf" srcId="{3A558975-5350-42B1-BE4B-4F5FC62A62FE}" destId="{FE542FC2-909C-4B09-B3BB-A49EF76CACDF}" srcOrd="0" destOrd="0" presId="urn:microsoft.com/office/officeart/2009/layout/CircleArrowProcess"/>
    <dgm:cxn modelId="{F1E1A8E7-F9AD-4B19-9ACD-B6ED96B79065}" type="presParOf" srcId="{0EDBE3EF-A341-456E-B613-8B2928531C5A}" destId="{D47426F2-81A5-47DA-B714-8F572D500AED}" srcOrd="5" destOrd="0" presId="urn:microsoft.com/office/officeart/2009/layout/CircleArrowProcess"/>
    <dgm:cxn modelId="{BAAB7A3E-60C4-47FA-98D3-96C0F64151CE}" type="presParOf" srcId="{0EDBE3EF-A341-456E-B613-8B2928531C5A}" destId="{3AC9022A-B6B9-40D1-9BFD-44DFA8F136D6}" srcOrd="6" destOrd="0" presId="urn:microsoft.com/office/officeart/2009/layout/CircleArrowProcess"/>
    <dgm:cxn modelId="{E44B958D-83D6-48D1-B1BE-37EF23B0F9CE}" type="presParOf" srcId="{3AC9022A-B6B9-40D1-9BFD-44DFA8F136D6}" destId="{37BB7247-FA21-4014-BF8F-3A3A723954BF}" srcOrd="0" destOrd="0" presId="urn:microsoft.com/office/officeart/2009/layout/CircleArrowProcess"/>
    <dgm:cxn modelId="{08882D07-AD50-4E30-AF88-AD20AE6847C3}" type="presParOf" srcId="{0EDBE3EF-A341-456E-B613-8B2928531C5A}" destId="{4E79C59E-F001-4F5A-8BA0-B35DF05B68F3}"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1747503" y="0"/>
          <a:ext cx="1491285" cy="1491436"/>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2076755" y="539859"/>
          <a:ext cx="832221" cy="416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Year 1</a:t>
          </a:r>
        </a:p>
      </dsp:txBody>
      <dsp:txXfrm>
        <a:off x="2076755" y="539859"/>
        <a:ext cx="832221" cy="416067"/>
      </dsp:txXfrm>
    </dsp:sp>
    <dsp:sp modelId="{8945C9EE-2A8F-4635-B25A-549BE29CC569}">
      <dsp:nvSpPr>
        <dsp:cNvPr id="0" name=""/>
        <dsp:cNvSpPr/>
      </dsp:nvSpPr>
      <dsp:spPr>
        <a:xfrm>
          <a:off x="1333211" y="857052"/>
          <a:ext cx="1491285" cy="1491436"/>
        </a:xfrm>
        <a:prstGeom prst="leftCircularArrow">
          <a:avLst>
            <a:gd name="adj1" fmla="val 10980"/>
            <a:gd name="adj2" fmla="val 1142322"/>
            <a:gd name="adj3" fmla="val 6300000"/>
            <a:gd name="adj4" fmla="val 18900000"/>
            <a:gd name="adj5" fmla="val 125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98E75-2C05-4438-A5C2-0775BFF57FAD}">
      <dsp:nvSpPr>
        <dsp:cNvPr id="0" name=""/>
        <dsp:cNvSpPr/>
      </dsp:nvSpPr>
      <dsp:spPr>
        <a:xfrm>
          <a:off x="1660784" y="1398494"/>
          <a:ext cx="832221" cy="416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Year 2</a:t>
          </a:r>
        </a:p>
      </dsp:txBody>
      <dsp:txXfrm>
        <a:off x="1660784" y="1398494"/>
        <a:ext cx="832221" cy="416067"/>
      </dsp:txXfrm>
    </dsp:sp>
    <dsp:sp modelId="{FE542FC2-909C-4B09-B3BB-A49EF76CACDF}">
      <dsp:nvSpPr>
        <dsp:cNvPr id="0" name=""/>
        <dsp:cNvSpPr/>
      </dsp:nvSpPr>
      <dsp:spPr>
        <a:xfrm>
          <a:off x="1747503" y="1717268"/>
          <a:ext cx="1491285" cy="1491436"/>
        </a:xfrm>
        <a:prstGeom prst="circularArrow">
          <a:avLst>
            <a:gd name="adj1" fmla="val 10980"/>
            <a:gd name="adj2" fmla="val 1142322"/>
            <a:gd name="adj3" fmla="val 4500000"/>
            <a:gd name="adj4" fmla="val 13500000"/>
            <a:gd name="adj5" fmla="val 125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426F2-81A5-47DA-B714-8F572D500AED}">
      <dsp:nvSpPr>
        <dsp:cNvPr id="0" name=""/>
        <dsp:cNvSpPr/>
      </dsp:nvSpPr>
      <dsp:spPr>
        <a:xfrm>
          <a:off x="2076755" y="2257128"/>
          <a:ext cx="832221" cy="416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Year 3</a:t>
          </a:r>
        </a:p>
      </dsp:txBody>
      <dsp:txXfrm>
        <a:off x="2076755" y="2257128"/>
        <a:ext cx="832221" cy="416067"/>
      </dsp:txXfrm>
    </dsp:sp>
    <dsp:sp modelId="{37BB7247-FA21-4014-BF8F-3A3A723954BF}">
      <dsp:nvSpPr>
        <dsp:cNvPr id="0" name=""/>
        <dsp:cNvSpPr/>
      </dsp:nvSpPr>
      <dsp:spPr>
        <a:xfrm>
          <a:off x="1439511" y="2673195"/>
          <a:ext cx="1281201" cy="1281821"/>
        </a:xfrm>
        <a:prstGeom prst="blockArc">
          <a:avLst>
            <a:gd name="adj1" fmla="val 0"/>
            <a:gd name="adj2" fmla="val 18900000"/>
            <a:gd name="adj3" fmla="val 1274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79C59E-F001-4F5A-8BA0-B35DF05B68F3}">
      <dsp:nvSpPr>
        <dsp:cNvPr id="0" name=""/>
        <dsp:cNvSpPr/>
      </dsp:nvSpPr>
      <dsp:spPr>
        <a:xfrm>
          <a:off x="1660784" y="3115762"/>
          <a:ext cx="832221" cy="416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Year 4</a:t>
          </a:r>
        </a:p>
      </dsp:txBody>
      <dsp:txXfrm>
        <a:off x="1660784" y="3115762"/>
        <a:ext cx="832221" cy="41606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3BA7A-326C-4D8B-838D-AECE3E030278}" type="datetimeFigureOut">
              <a:rPr lang="en-US" smtClean="0"/>
              <a:t>2/15/2018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EA771-4334-483F-92D5-944C3C4896DE}" type="slidenum">
              <a:rPr lang="en-US" smtClean="0"/>
              <a:t>‹#›</a:t>
            </a:fld>
            <a:endParaRPr lang="en-US"/>
          </a:p>
        </p:txBody>
      </p:sp>
    </p:spTree>
    <p:extLst>
      <p:ext uri="{BB962C8B-B14F-4D97-AF65-F5344CB8AC3E}">
        <p14:creationId xmlns:p14="http://schemas.microsoft.com/office/powerpoint/2010/main" val="2761807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8AD1A3-61CA-4676-ABBD-06D15B01641B}" type="slidenum">
              <a:rPr lang="en-US" smtClean="0"/>
              <a:pPr fontAlgn="base">
                <a:spcBef>
                  <a:spcPct val="0"/>
                </a:spcBef>
                <a:spcAft>
                  <a:spcPct val="0"/>
                </a:spcAft>
                <a:defRPr/>
              </a:pPr>
              <a:t>5</a:t>
            </a:fld>
            <a:endParaRPr lang="en-US" dirty="0"/>
          </a:p>
        </p:txBody>
      </p:sp>
      <p:sp>
        <p:nvSpPr>
          <p:cNvPr id="5" name="Date Placeholder 4"/>
          <p:cNvSpPr>
            <a:spLocks noGrp="1"/>
          </p:cNvSpPr>
          <p:nvPr>
            <p:ph type="dt" idx="10"/>
          </p:nvPr>
        </p:nvSpPr>
        <p:spPr/>
        <p:txBody>
          <a:bodyPr/>
          <a:lstStyle/>
          <a:p>
            <a:r>
              <a:rPr lang="en-US" dirty="0"/>
              <a:t>August 19, 2010</a:t>
            </a:r>
          </a:p>
        </p:txBody>
      </p:sp>
    </p:spTree>
    <p:extLst>
      <p:ext uri="{BB962C8B-B14F-4D97-AF65-F5344CB8AC3E}">
        <p14:creationId xmlns:p14="http://schemas.microsoft.com/office/powerpoint/2010/main" val="938912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A32E-F626-4AA1-BBA1-9DAA8038CD10}" type="slidenum">
              <a:rPr lang="en-US" smtClean="0"/>
              <a:t>27</a:t>
            </a:fld>
            <a:endParaRPr lang="en-US"/>
          </a:p>
        </p:txBody>
      </p:sp>
    </p:spTree>
    <p:extLst>
      <p:ext uri="{BB962C8B-B14F-4D97-AF65-F5344CB8AC3E}">
        <p14:creationId xmlns:p14="http://schemas.microsoft.com/office/powerpoint/2010/main" val="84123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dirty="0"/>
              <a:t>In utilizing our </a:t>
            </a:r>
            <a:r>
              <a:rPr lang="en-US" dirty="0" err="1"/>
              <a:t>ToA</a:t>
            </a:r>
            <a:r>
              <a:rPr lang="en-US" dirty="0"/>
              <a:t> and keeping in mind the overall goals for the project and the benefits of using a principled-design approach, what does that look like for the SCILLSS project in terms of deliverables. </a:t>
            </a:r>
          </a:p>
          <a:p>
            <a:endParaRPr lang="en-US" dirty="0"/>
          </a:p>
          <a:p>
            <a:r>
              <a:rPr lang="en-US" dirty="0"/>
              <a:t>Review the deliverables across each of Years 1-4. </a:t>
            </a:r>
          </a:p>
          <a:p>
            <a:endParaRPr lang="en-US" dirty="0"/>
          </a:p>
          <a:p>
            <a:r>
              <a:rPr lang="en-US" dirty="0"/>
              <a:t>Note we are expecting to deliver the ALMs in years 1-2 rather than one per year. </a:t>
            </a:r>
          </a:p>
        </p:txBody>
      </p:sp>
      <p:sp>
        <p:nvSpPr>
          <p:cNvPr id="4" name="Date Placeholder 3"/>
          <p:cNvSpPr>
            <a:spLocks noGrp="1"/>
          </p:cNvSpPr>
          <p:nvPr>
            <p:ph type="dt" idx="10"/>
          </p:nvPr>
        </p:nvSpPr>
        <p:spPr/>
        <p:txBody>
          <a:bodyPr/>
          <a:lstStyle/>
          <a:p>
            <a:r>
              <a:rPr lang="en-US"/>
              <a:t>August 19, 2010</a:t>
            </a:r>
            <a:endParaRPr lang="en-US" dirty="0"/>
          </a:p>
        </p:txBody>
      </p:sp>
      <p:sp>
        <p:nvSpPr>
          <p:cNvPr id="5" name="Slide Number Placeholder 4"/>
          <p:cNvSpPr>
            <a:spLocks noGrp="1"/>
          </p:cNvSpPr>
          <p:nvPr>
            <p:ph type="sldNum" sz="quarter" idx="11"/>
          </p:nvPr>
        </p:nvSpPr>
        <p:spPr/>
        <p:txBody>
          <a:bodyPr/>
          <a:lstStyle/>
          <a:p>
            <a:fld id="{F5ADEF72-CD73-48E2-AEFB-3B6C611F1A4A}" type="slidenum">
              <a:rPr lang="en-US" smtClean="0"/>
              <a:pPr/>
              <a:t>7</a:t>
            </a:fld>
            <a:endParaRPr lang="en-US" dirty="0"/>
          </a:p>
        </p:txBody>
      </p:sp>
    </p:spTree>
    <p:extLst>
      <p:ext uri="{BB962C8B-B14F-4D97-AF65-F5344CB8AC3E}">
        <p14:creationId xmlns:p14="http://schemas.microsoft.com/office/powerpoint/2010/main" val="61064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dirty="0"/>
              <a:t>Evidence-centered design (ECD) is a</a:t>
            </a:r>
            <a:r>
              <a:rPr lang="en-US" baseline="0" dirty="0"/>
              <a:t> principled approach to </a:t>
            </a:r>
            <a:r>
              <a:rPr lang="en-US" dirty="0"/>
              <a:t>assessment development. It consists of multiple activities that result in a set of useful documentation;</a:t>
            </a:r>
            <a:r>
              <a:rPr lang="en-US" baseline="0" dirty="0"/>
              <a:t> these activities include</a:t>
            </a:r>
            <a:r>
              <a:rPr lang="en-US" dirty="0"/>
              <a:t> domain analysis, domain modeling, and the construction of the assessment framework.</a:t>
            </a:r>
          </a:p>
          <a:p>
            <a:endParaRPr lang="en-US" dirty="0"/>
          </a:p>
          <a:p>
            <a:r>
              <a:rPr lang="en-US" dirty="0"/>
              <a:t>Domain Analysis</a:t>
            </a:r>
            <a:r>
              <a:rPr lang="en-US" baseline="0" dirty="0"/>
              <a:t> entails analyzing the domain, which results in the prioritization of content and skills, organized conceptually to facilitate curriculum and assessment design to support deep understanding.</a:t>
            </a:r>
          </a:p>
          <a:p>
            <a:endParaRPr lang="en-US" baseline="0" dirty="0"/>
          </a:p>
          <a:p>
            <a:r>
              <a:rPr lang="en-US" baseline="0" dirty="0"/>
              <a:t>Domain Modeling entails modeling the domain, which results in claims and corresponding evidence that emerge directly from the content and skills produced by the domain analysis. Domain modeling also involves the articulation of achievement level descriptors that identify what examinees at each of the achievement levels are expected to know and be able to do.</a:t>
            </a:r>
          </a:p>
          <a:p>
            <a:endParaRPr lang="en-US" baseline="0" dirty="0"/>
          </a:p>
          <a:p>
            <a:r>
              <a:rPr lang="en-US" baseline="0" dirty="0"/>
              <a:t>Constructing the Assessment Framework results in tasks models and form assembly specifications. Task models are a collection of task features that define the task according to the evidentiary focus and intended cognitive demand.</a:t>
            </a:r>
          </a:p>
          <a:p>
            <a:endParaRPr lang="en-US" baseline="0" dirty="0"/>
          </a:p>
          <a:p>
            <a:r>
              <a:rPr lang="en-US" baseline="0" dirty="0"/>
              <a:t>In brief, ECD is a set of activities and artifacts that facilitate explicit thinking about (a) what content and skills are both useful and interesting to claim about examinees given the purpose of the assessment; (b) what is the reasonable and observable evidence in student work or performance required to support the claims; and (c) how tasks (items) can be developed within the constraints of the assessment. </a:t>
            </a:r>
          </a:p>
        </p:txBody>
      </p:sp>
      <p:sp>
        <p:nvSpPr>
          <p:cNvPr id="4" name="Slide Number Placeholder 3"/>
          <p:cNvSpPr>
            <a:spLocks noGrp="1"/>
          </p:cNvSpPr>
          <p:nvPr>
            <p:ph type="sldNum" sz="quarter" idx="10"/>
          </p:nvPr>
        </p:nvSpPr>
        <p:spPr/>
        <p:txBody>
          <a:bodyPr/>
          <a:lstStyle/>
          <a:p>
            <a:fld id="{2B60A32E-F626-4AA1-BBA1-9DAA8038CD10}" type="slidenum">
              <a:rPr lang="en-US" smtClean="0"/>
              <a:t>15</a:t>
            </a:fld>
            <a:endParaRPr lang="en-US"/>
          </a:p>
        </p:txBody>
      </p:sp>
    </p:spTree>
    <p:extLst>
      <p:ext uri="{BB962C8B-B14F-4D97-AF65-F5344CB8AC3E}">
        <p14:creationId xmlns:p14="http://schemas.microsoft.com/office/powerpoint/2010/main" val="347093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baseline="0" dirty="0">
                <a:solidFill>
                  <a:schemeClr val="tx1"/>
                </a:solidFill>
                <a:effectLst/>
                <a:latin typeface="+mn-lt"/>
                <a:ea typeface="+mn-ea"/>
                <a:cs typeface="+mn-cs"/>
              </a:rPr>
              <a:t>KEY TERMINOLOGY: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kern="1200" baseline="0" dirty="0">
                <a:solidFill>
                  <a:schemeClr val="tx1"/>
                </a:solidFill>
                <a:effectLst/>
                <a:latin typeface="+mn-lt"/>
                <a:ea typeface="+mn-ea"/>
                <a:cs typeface="+mn-cs"/>
              </a:rPr>
              <a:t>Science Claims:</a:t>
            </a:r>
            <a:r>
              <a:rPr lang="en-US" sz="1200" kern="1200" baseline="0" dirty="0">
                <a:solidFill>
                  <a:schemeClr val="tx1"/>
                </a:solidFill>
                <a:effectLst/>
                <a:latin typeface="+mn-lt"/>
                <a:ea typeface="+mn-ea"/>
                <a:cs typeface="+mn-cs"/>
              </a:rPr>
              <a:t> </a:t>
            </a:r>
            <a:r>
              <a:rPr lang="en-US" sz="1200" dirty="0"/>
              <a:t>Claims and </a:t>
            </a:r>
            <a:r>
              <a:rPr lang="en-US" sz="1200" dirty="0" err="1"/>
              <a:t>subclaims</a:t>
            </a:r>
            <a:r>
              <a:rPr lang="en-US" sz="1200" dirty="0"/>
              <a:t> articulate overarching disciplinary</a:t>
            </a:r>
            <a:r>
              <a:rPr lang="en-US" sz="1200" baseline="0" dirty="0"/>
              <a:t> statements that are</a:t>
            </a:r>
            <a:r>
              <a:rPr lang="en-US" sz="1200" dirty="0"/>
              <a:t> applicable across grades/bands that allow for students to demonstrate</a:t>
            </a:r>
            <a:r>
              <a:rPr lang="en-US" sz="1200" baseline="0" dirty="0"/>
              <a:t> core ideas and competencies at </a:t>
            </a:r>
            <a:r>
              <a:rPr lang="en-US" sz="1200" dirty="0"/>
              <a:t>varying levels of depth and sophistication as they progress from</a:t>
            </a:r>
            <a:r>
              <a:rPr lang="en-US" sz="1200" baseline="0" dirty="0"/>
              <a:t> grade 5 to 8 to 11. The SCILLSS project will include one overall claim and three </a:t>
            </a:r>
            <a:r>
              <a:rPr lang="en-US" sz="1200" baseline="0" dirty="0" err="1"/>
              <a:t>subclaims</a:t>
            </a:r>
            <a:r>
              <a:rPr lang="en-US" sz="1200" baseline="0" dirty="0"/>
              <a:t> that are common to the elementary, middle, and high school grade bands.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baseline="0" dirty="0"/>
              <a:t>End of Year Learning Profiles: </a:t>
            </a:r>
            <a:r>
              <a:rPr lang="en-US" sz="1200" kern="1200" baseline="0" dirty="0">
                <a:solidFill>
                  <a:schemeClr val="tx1"/>
                </a:solidFill>
                <a:effectLst/>
                <a:latin typeface="+mn-lt"/>
                <a:ea typeface="+mn-ea"/>
                <a:cs typeface="+mn-cs"/>
              </a:rPr>
              <a:t>edCount content specialists will develop end of year student learning profiles at grades 11, 8, and 5 to describe the essential ideas, practices, and concepts that students should know and be able to demonstrate by the end of those grade levels to be on track for college and career readiness. The set of three profiles will be developed for the overarching claim for a total of 3 profiles. The profiles will inform the development of measurement targets for each claim at each grade level.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kern="1200" baseline="0" dirty="0">
                <a:solidFill>
                  <a:schemeClr val="tx1"/>
                </a:solidFill>
                <a:effectLst/>
                <a:latin typeface="+mn-lt"/>
                <a:ea typeface="+mn-ea"/>
                <a:cs typeface="+mn-cs"/>
              </a:rPr>
              <a:t>Matrices: </a:t>
            </a:r>
            <a:r>
              <a:rPr lang="en-US" sz="1200" kern="1200" baseline="0" dirty="0">
                <a:solidFill>
                  <a:schemeClr val="tx1"/>
                </a:solidFill>
                <a:effectLst/>
                <a:latin typeface="+mn-lt"/>
                <a:ea typeface="+mn-ea"/>
                <a:cs typeface="+mn-cs"/>
              </a:rPr>
              <a:t>Three matrices will be developed, one for each grade (5, 8, 11), to show the DCIs, SEPs, and CCCs addressed at each grade level/band (vs. those that are not). We may want to bold particular areas that are most applicable to grade 11 based on existing information about learning progressions and how content may be taught or prioritized in schools across grades. The matrices will inform the development of measurement targets for each claim at each grade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kern="1200" baseline="0" dirty="0">
                <a:solidFill>
                  <a:schemeClr val="tx1"/>
                </a:solidFill>
                <a:effectLst/>
                <a:latin typeface="+mn-lt"/>
                <a:ea typeface="+mn-ea"/>
                <a:cs typeface="+mn-cs"/>
              </a:rPr>
              <a:t>Measurement Targets: </a:t>
            </a:r>
            <a:r>
              <a:rPr lang="en-US" sz="1200" b="0" kern="1200" baseline="0" dirty="0">
                <a:solidFill>
                  <a:schemeClr val="tx1"/>
                </a:solidFill>
                <a:effectLst/>
                <a:latin typeface="+mn-lt"/>
                <a:ea typeface="+mn-ea"/>
                <a:cs typeface="+mn-cs"/>
              </a:rPr>
              <a:t>Measurement targets are claim-specific statements that combine practices, core ideas, and crosscutting concepts into a single statement of what is to be assessed. Targets can be representative of one performance expectation or clusters of performance expectations.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kern="1200" baseline="0" dirty="0">
                <a:solidFill>
                  <a:schemeClr val="tx1"/>
                </a:solidFill>
                <a:effectLst/>
                <a:latin typeface="+mn-lt"/>
                <a:ea typeface="+mn-ea"/>
                <a:cs typeface="+mn-cs"/>
              </a:rPr>
              <a:t>Unpacked DCIs, practices, and cross-cutting concepts:</a:t>
            </a:r>
            <a:r>
              <a:rPr lang="en-US" sz="1200" kern="1200" baseline="0" dirty="0">
                <a:solidFill>
                  <a:schemeClr val="tx1"/>
                </a:solidFill>
                <a:effectLst/>
                <a:latin typeface="+mn-lt"/>
                <a:ea typeface="+mn-ea"/>
                <a:cs typeface="+mn-cs"/>
              </a:rPr>
              <a:t> edCount content specialists will u</a:t>
            </a:r>
            <a:r>
              <a:rPr lang="en-US" sz="1200" b="0" dirty="0"/>
              <a:t>npack the essential DCIs, practices, and crosscutting concepts for one measurement target at each assessed grade. </a:t>
            </a:r>
            <a:r>
              <a:rPr lang="en-US" sz="1200" b="0" i="0" u="none" strike="noStrike" kern="1200" baseline="0" dirty="0">
                <a:solidFill>
                  <a:schemeClr val="tx1"/>
                </a:solidFill>
                <a:latin typeface="+mn-lt"/>
                <a:ea typeface="+mn-ea"/>
                <a:cs typeface="+mn-cs"/>
              </a:rPr>
              <a:t>The unpacking process reveals the essential elements of each of the three dimensions encompassed in the target</a:t>
            </a:r>
            <a:r>
              <a:rPr lang="en-US" sz="1200" b="0" dirty="0"/>
              <a:t>.</a:t>
            </a:r>
            <a:r>
              <a:rPr lang="en-US" sz="1200" b="0" baseline="0" dirty="0"/>
              <a:t> </a:t>
            </a:r>
            <a:r>
              <a:rPr lang="en-US" sz="1200" b="0" i="0" u="none" strike="noStrike" kern="1200" baseline="0" dirty="0">
                <a:solidFill>
                  <a:schemeClr val="tx1"/>
                </a:solidFill>
                <a:latin typeface="+mn-lt"/>
                <a:ea typeface="+mn-ea"/>
                <a:cs typeface="+mn-cs"/>
              </a:rPr>
              <a:t>Unpacking disciplinary core ideas, practices, and crosscutting concepts entails thoughtful consideration of ideas, practices, and concepts in relation to students’ grade level, or expected level of expertise (</a:t>
            </a:r>
            <a:r>
              <a:rPr lang="en-US" sz="1200" b="0" i="1" u="none" strike="noStrike" kern="1200" baseline="0" dirty="0">
                <a:solidFill>
                  <a:schemeClr val="tx1"/>
                </a:solidFill>
                <a:latin typeface="+mn-lt"/>
                <a:ea typeface="+mn-ea"/>
                <a:cs typeface="+mn-cs"/>
              </a:rPr>
              <a:t>Constructing Assessment Tasks that Blend Disciplinary Core Ideas, Crosscutting Concepts, and Science Practices for Classroom Formative Applications, p.6). </a:t>
            </a: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kern="1200" dirty="0">
                <a:solidFill>
                  <a:schemeClr val="tx1"/>
                </a:solidFill>
                <a:effectLst/>
                <a:latin typeface="+mn-lt"/>
                <a:ea typeface="+mn-ea"/>
                <a:cs typeface="+mn-cs"/>
              </a:rPr>
              <a:t>Integrated Dimension Maps: </a:t>
            </a:r>
            <a:r>
              <a:rPr lang="en-US" sz="1200" b="0" i="0" u="none" strike="noStrike" kern="1200" baseline="0" dirty="0">
                <a:solidFill>
                  <a:schemeClr val="tx1"/>
                </a:solidFill>
                <a:latin typeface="+mn-lt"/>
                <a:ea typeface="+mn-ea"/>
                <a:cs typeface="+mn-cs"/>
              </a:rPr>
              <a:t>The integrated dimension maps are visual representations that describe the essential disciplinary core idea relationships and link them to aspects of the targeted crosscutting concepts and science practices (or to closely related crosscutting concepts and practices as identified by the unpacking process). Each map represents the “terrain” of the measurement target; it illustrates how the three dimensions are intended to work together to demonstrate proficiency with a measurement target, and shows the possible ways for combining aspects of the three dimensions. </a:t>
            </a:r>
          </a:p>
          <a:p>
            <a:pPr marL="228600" indent="-228600">
              <a:buFont typeface="+mj-lt"/>
              <a:buAutoNum type="arabicPeriod"/>
            </a:pPr>
            <a:r>
              <a:rPr lang="en-US" sz="1200" b="1" i="0" u="none" strike="noStrike" kern="1200" baseline="0" dirty="0">
                <a:solidFill>
                  <a:schemeClr val="tx1"/>
                </a:solidFill>
                <a:effectLst/>
                <a:latin typeface="+mn-lt"/>
                <a:ea typeface="+mn-ea"/>
                <a:cs typeface="+mn-cs"/>
              </a:rPr>
              <a:t>Learning Performances: </a:t>
            </a:r>
            <a:r>
              <a:rPr lang="en-US" sz="1200" b="0" i="0" u="none" strike="noStrike" kern="1200" baseline="0" dirty="0">
                <a:solidFill>
                  <a:schemeClr val="tx1"/>
                </a:solidFill>
                <a:effectLst/>
                <a:latin typeface="+mn-lt"/>
                <a:ea typeface="+mn-ea"/>
                <a:cs typeface="+mn-cs"/>
              </a:rPr>
              <a:t>Learning performances (LPs) are knowledge-in-use statements that integrate aspects of a disciplinary core idea, practice, and crosscutting concept encompassed in a measurement target. LPs are smaller in scope and partially represent a measurement target. A related set of learning performances function together to describe the performances needed or “what it takes” to achieve a measurement target.</a:t>
            </a:r>
          </a:p>
          <a:p>
            <a:pPr marL="228600" indent="-228600">
              <a:buFont typeface="+mj-lt"/>
              <a:buAutoNum type="arabicPeriod"/>
            </a:pPr>
            <a:r>
              <a:rPr lang="en-US" sz="1200" b="1" i="0" u="none" strike="noStrike" kern="1200" baseline="0" dirty="0">
                <a:solidFill>
                  <a:schemeClr val="tx1"/>
                </a:solidFill>
                <a:effectLst/>
                <a:latin typeface="+mn-lt"/>
                <a:ea typeface="+mn-ea"/>
                <a:cs typeface="+mn-cs"/>
              </a:rPr>
              <a:t>KSAs, Evidence Statements, and Design Patterns: </a:t>
            </a:r>
            <a:r>
              <a:rPr lang="en-US" sz="1200" b="0" i="0" u="none" strike="noStrike" kern="1200" baseline="0" dirty="0">
                <a:solidFill>
                  <a:schemeClr val="tx1"/>
                </a:solidFill>
                <a:effectLst/>
                <a:latin typeface="+mn-lt"/>
                <a:ea typeface="+mn-ea"/>
                <a:cs typeface="+mn-cs"/>
              </a:rPr>
              <a:t>We</a:t>
            </a:r>
            <a:r>
              <a:rPr lang="en-US" sz="1200" b="0" i="0" u="none" strike="noStrike" kern="1200" baseline="0" dirty="0">
                <a:solidFill>
                  <a:schemeClr val="tx1"/>
                </a:solidFill>
                <a:latin typeface="+mn-lt"/>
                <a:ea typeface="+mn-ea"/>
                <a:cs typeface="+mn-cs"/>
              </a:rPr>
              <a:t> will consider relationships among the claims we want to make about what students know and can do, evidence that would demonstrate competency with respect to these claims, and features of tasks to elicit the desired evidence.</a:t>
            </a:r>
            <a:endParaRPr lang="en-US" sz="1200" b="0" i="0" u="none" strike="noStrike" kern="1200" baseline="0" dirty="0">
              <a:solidFill>
                <a:schemeClr val="tx1"/>
              </a:solidFill>
              <a:effectLst/>
              <a:latin typeface="+mn-lt"/>
              <a:ea typeface="+mn-ea"/>
              <a:cs typeface="+mn-cs"/>
            </a:endParaRPr>
          </a:p>
          <a:p>
            <a:pPr marL="228600" indent="-228600">
              <a:buFont typeface="+mj-lt"/>
              <a:buAutoNum type="arabicPeriod"/>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p>
        </p:txBody>
      </p:sp>
      <p:sp>
        <p:nvSpPr>
          <p:cNvPr id="4" name="Slide Number Placeholder 3"/>
          <p:cNvSpPr>
            <a:spLocks noGrp="1"/>
          </p:cNvSpPr>
          <p:nvPr>
            <p:ph type="sldNum" sz="quarter" idx="10"/>
          </p:nvPr>
        </p:nvSpPr>
        <p:spPr/>
        <p:txBody>
          <a:bodyPr/>
          <a:lstStyle/>
          <a:p>
            <a:fld id="{4B71EA9F-3F54-4DD6-9EFB-24D53B598A62}" type="slidenum">
              <a:rPr lang="en-US" smtClean="0"/>
              <a:t>16</a:t>
            </a:fld>
            <a:endParaRPr lang="en-US"/>
          </a:p>
        </p:txBody>
      </p:sp>
    </p:spTree>
    <p:extLst>
      <p:ext uri="{BB962C8B-B14F-4D97-AF65-F5344CB8AC3E}">
        <p14:creationId xmlns:p14="http://schemas.microsoft.com/office/powerpoint/2010/main" val="129197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6200" y="8688049"/>
            <a:ext cx="2971800" cy="455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02" tIns="46151" rIns="92302" bIns="46151" anchor="b"/>
          <a:lstStyle>
            <a:lvl1pPr defTabSz="923925" eaLnBrk="0" hangingPunct="0">
              <a:defRPr sz="1400">
                <a:solidFill>
                  <a:schemeClr val="tx1"/>
                </a:solidFill>
                <a:latin typeface="Arial" charset="0"/>
                <a:ea typeface="ＭＳ Ｐゴシック" charset="0"/>
              </a:defRPr>
            </a:lvl1pPr>
            <a:lvl2pPr marL="742950" indent="-285750" defTabSz="923925" eaLnBrk="0" hangingPunct="0">
              <a:defRPr sz="1400">
                <a:solidFill>
                  <a:schemeClr val="tx1"/>
                </a:solidFill>
                <a:latin typeface="Arial" charset="0"/>
                <a:ea typeface="ＭＳ Ｐゴシック" charset="0"/>
              </a:defRPr>
            </a:lvl2pPr>
            <a:lvl3pPr marL="1143000" indent="-228600" defTabSz="923925" eaLnBrk="0" hangingPunct="0">
              <a:defRPr sz="1400">
                <a:solidFill>
                  <a:schemeClr val="tx1"/>
                </a:solidFill>
                <a:latin typeface="Arial" charset="0"/>
                <a:ea typeface="ＭＳ Ｐゴシック" charset="0"/>
              </a:defRPr>
            </a:lvl3pPr>
            <a:lvl4pPr marL="1600200" indent="-228600" defTabSz="923925" eaLnBrk="0" hangingPunct="0">
              <a:defRPr sz="1400">
                <a:solidFill>
                  <a:schemeClr val="tx1"/>
                </a:solidFill>
                <a:latin typeface="Arial" charset="0"/>
                <a:ea typeface="ＭＳ Ｐゴシック" charset="0"/>
              </a:defRPr>
            </a:lvl4pPr>
            <a:lvl5pPr marL="2057400" indent="-228600" defTabSz="923925" eaLnBrk="0" hangingPunct="0">
              <a:defRPr sz="14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14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14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14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1400">
                <a:solidFill>
                  <a:schemeClr val="tx1"/>
                </a:solidFill>
                <a:latin typeface="Arial" charset="0"/>
                <a:ea typeface="ＭＳ Ｐゴシック" charset="0"/>
              </a:defRPr>
            </a:lvl9pPr>
          </a:lstStyle>
          <a:p>
            <a:pPr algn="r"/>
            <a:fld id="{8A1082DE-BED0-9446-95D6-E29351F36339}" type="slidenum">
              <a:rPr lang="en-US" sz="1200">
                <a:latin typeface="Times New Roman" charset="0"/>
              </a:rPr>
              <a:pPr algn="r"/>
              <a:t>17</a:t>
            </a:fld>
            <a:endParaRPr lang="en-US" sz="1200">
              <a:latin typeface="Times New Roman" charset="0"/>
            </a:endParaRPr>
          </a:p>
        </p:txBody>
      </p:sp>
      <p:sp>
        <p:nvSpPr>
          <p:cNvPr id="93187" name="Rectangle 2"/>
          <p:cNvSpPr>
            <a:spLocks noGrp="1" noRot="1" noChangeAspect="1" noChangeArrowheads="1" noTextEdit="1"/>
          </p:cNvSpPr>
          <p:nvPr>
            <p:ph type="sldImg"/>
          </p:nvPr>
        </p:nvSpPr>
        <p:spPr>
          <a:xfrm>
            <a:off x="1144588" y="687388"/>
            <a:ext cx="4572000" cy="3429000"/>
          </a:xfrm>
          <a:ln/>
        </p:spPr>
      </p:sp>
      <p:sp>
        <p:nvSpPr>
          <p:cNvPr id="93188" name="Rectangle 3"/>
          <p:cNvSpPr>
            <a:spLocks noGrp="1" noChangeArrowheads="1"/>
          </p:cNvSpPr>
          <p:nvPr>
            <p:ph type="body" idx="1"/>
          </p:nvPr>
        </p:nvSpPr>
        <p:spPr>
          <a:xfrm>
            <a:off x="914400" y="4344025"/>
            <a:ext cx="5029200" cy="411292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92617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B60A32E-F626-4AA1-BBA1-9DAA8038CD10}" type="slidenum">
              <a:rPr lang="en-US" smtClean="0"/>
              <a:t>20</a:t>
            </a:fld>
            <a:endParaRPr lang="en-US"/>
          </a:p>
        </p:txBody>
      </p:sp>
    </p:spTree>
    <p:extLst>
      <p:ext uri="{BB962C8B-B14F-4D97-AF65-F5344CB8AC3E}">
        <p14:creationId xmlns:p14="http://schemas.microsoft.com/office/powerpoint/2010/main" val="119776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dirty="0"/>
              <a:t>Across the entire project, we will aim to keep these 4 fundamental validity questions in mind, using these to guide our process and deliverable development. We feel if we work to keep content coherence, comparability, accessibility and fairness, as well as consequences in mind throughout this project, then our products will be generalizable and usable to a wide variety of states and systems across the Nation. We are excited to work on this project with all of our partners and make available our lessons learned in re-envisioning science assessment.</a:t>
            </a:r>
          </a:p>
        </p:txBody>
      </p:sp>
      <p:sp>
        <p:nvSpPr>
          <p:cNvPr id="4" name="Slide Number Placeholder 3"/>
          <p:cNvSpPr>
            <a:spLocks noGrp="1"/>
          </p:cNvSpPr>
          <p:nvPr>
            <p:ph type="sldNum" sz="quarter" idx="10"/>
          </p:nvPr>
        </p:nvSpPr>
        <p:spPr/>
        <p:txBody>
          <a:bodyPr/>
          <a:lstStyle/>
          <a:p>
            <a:fld id="{2B60A32E-F626-4AA1-BBA1-9DAA8038CD10}" type="slidenum">
              <a:rPr lang="en-US" smtClean="0"/>
              <a:t>21</a:t>
            </a:fld>
            <a:endParaRPr lang="en-US"/>
          </a:p>
        </p:txBody>
      </p:sp>
    </p:spTree>
    <p:extLst>
      <p:ext uri="{BB962C8B-B14F-4D97-AF65-F5344CB8AC3E}">
        <p14:creationId xmlns:p14="http://schemas.microsoft.com/office/powerpoint/2010/main" val="390572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here that subsequent modules will address aspects of the remaining validity questions, including comparability, accessibility and fairness, and construct coherence</a:t>
            </a:r>
            <a:endParaRPr lang="en-US" dirty="0"/>
          </a:p>
        </p:txBody>
      </p:sp>
      <p:sp>
        <p:nvSpPr>
          <p:cNvPr id="4" name="Slide Number Placeholder 3"/>
          <p:cNvSpPr>
            <a:spLocks noGrp="1"/>
          </p:cNvSpPr>
          <p:nvPr>
            <p:ph type="sldNum" sz="quarter" idx="10"/>
          </p:nvPr>
        </p:nvSpPr>
        <p:spPr/>
        <p:txBody>
          <a:bodyPr/>
          <a:lstStyle/>
          <a:p>
            <a:fld id="{2B60A32E-F626-4AA1-BBA1-9DAA8038CD10}" type="slidenum">
              <a:rPr lang="en-US" smtClean="0"/>
              <a:t>24</a:t>
            </a:fld>
            <a:endParaRPr lang="en-US"/>
          </a:p>
        </p:txBody>
      </p:sp>
    </p:spTree>
    <p:extLst>
      <p:ext uri="{BB962C8B-B14F-4D97-AF65-F5344CB8AC3E}">
        <p14:creationId xmlns:p14="http://schemas.microsoft.com/office/powerpoint/2010/main" val="1848177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here that subsequent modules will address aspects of the remaining validity questions, including comparability, accessibility and fairness, and construct coherence</a:t>
            </a:r>
            <a:endParaRPr lang="en-US" dirty="0"/>
          </a:p>
        </p:txBody>
      </p:sp>
      <p:sp>
        <p:nvSpPr>
          <p:cNvPr id="4" name="Slide Number Placeholder 3"/>
          <p:cNvSpPr>
            <a:spLocks noGrp="1"/>
          </p:cNvSpPr>
          <p:nvPr>
            <p:ph type="sldNum" sz="quarter" idx="10"/>
          </p:nvPr>
        </p:nvSpPr>
        <p:spPr/>
        <p:txBody>
          <a:bodyPr/>
          <a:lstStyle/>
          <a:p>
            <a:fld id="{2B60A32E-F626-4AA1-BBA1-9DAA8038CD10}" type="slidenum">
              <a:rPr lang="en-US" smtClean="0"/>
              <a:t>25</a:t>
            </a:fld>
            <a:endParaRPr lang="en-US"/>
          </a:p>
        </p:txBody>
      </p:sp>
    </p:spTree>
    <p:extLst>
      <p:ext uri="{BB962C8B-B14F-4D97-AF65-F5344CB8AC3E}">
        <p14:creationId xmlns:p14="http://schemas.microsoft.com/office/powerpoint/2010/main" val="9865138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60C4033-C100-42B2-9CD6-D8D9C33EFB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33" y="0"/>
            <a:ext cx="9151434" cy="2743438"/>
          </a:xfrm>
          <a:prstGeom prst="rect">
            <a:avLst/>
          </a:prstGeom>
        </p:spPr>
      </p:pic>
      <p:grpSp>
        <p:nvGrpSpPr>
          <p:cNvPr id="13" name="Group 12">
            <a:extLst>
              <a:ext uri="{FF2B5EF4-FFF2-40B4-BE49-F238E27FC236}">
                <a16:creationId xmlns:a16="http://schemas.microsoft.com/office/drawing/2014/main" id="{63E5E412-CA98-4405-9FAF-C73F8CCD7A15}"/>
              </a:ext>
            </a:extLst>
          </p:cNvPr>
          <p:cNvGrpSpPr/>
          <p:nvPr userDrawn="1"/>
        </p:nvGrpSpPr>
        <p:grpSpPr>
          <a:xfrm>
            <a:off x="389982" y="647205"/>
            <a:ext cx="8510178" cy="1346044"/>
            <a:chOff x="762000" y="507312"/>
            <a:chExt cx="14782800" cy="2338176"/>
          </a:xfrm>
        </p:grpSpPr>
        <p:pic>
          <p:nvPicPr>
            <p:cNvPr id="15" name="Picture 14">
              <a:extLst>
                <a:ext uri="{FF2B5EF4-FFF2-40B4-BE49-F238E27FC236}">
                  <a16:creationId xmlns:a16="http://schemas.microsoft.com/office/drawing/2014/main" id="{5F3F8BC0-71DB-4AFB-9D6A-083BB13583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0" y="533400"/>
              <a:ext cx="2286000" cy="2286000"/>
            </a:xfrm>
            <a:prstGeom prst="rect">
              <a:avLst/>
            </a:prstGeom>
            <a:ln w="38100">
              <a:solidFill>
                <a:schemeClr val="bg1"/>
              </a:solidFill>
              <a:miter lim="800000"/>
            </a:ln>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EACE3AD9-A0EC-4D72-A585-C5399163C67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52800" y="572662"/>
              <a:ext cx="3390900" cy="2207476"/>
            </a:xfrm>
            <a:prstGeom prst="rect">
              <a:avLst/>
            </a:prstGeom>
            <a:effectLst>
              <a:outerShdw blurRad="50800" dist="38100" dir="5400000" algn="t" rotWithShape="0">
                <a:prstClr val="black">
                  <a:alpha val="40000"/>
                </a:prstClr>
              </a:outerShdw>
            </a:effectLst>
          </p:spPr>
        </p:pic>
        <p:pic>
          <p:nvPicPr>
            <p:cNvPr id="17" name="Picture 16">
              <a:extLst>
                <a:ext uri="{FF2B5EF4-FFF2-40B4-BE49-F238E27FC236}">
                  <a16:creationId xmlns:a16="http://schemas.microsoft.com/office/drawing/2014/main" id="{045B2A66-1A21-4DC7-8F4B-8459F847846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858000" y="507312"/>
              <a:ext cx="8686800" cy="2338176"/>
            </a:xfrm>
            <a:prstGeom prst="rect">
              <a:avLst/>
            </a:prstGeom>
          </p:spPr>
        </p:pic>
      </p:grpSp>
      <p:pic>
        <p:nvPicPr>
          <p:cNvPr id="8" name="Picture 7">
            <a:extLst>
              <a:ext uri="{FF2B5EF4-FFF2-40B4-BE49-F238E27FC236}">
                <a16:creationId xmlns:a16="http://schemas.microsoft.com/office/drawing/2014/main" id="{90647CAF-C5CD-4AF6-9469-A0289AF5D55F}"/>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2822730"/>
            <a:ext cx="9144000" cy="4035270"/>
          </a:xfrm>
          <a:prstGeom prst="rect">
            <a:avLst/>
          </a:prstGeom>
        </p:spPr>
      </p:pic>
      <p:sp>
        <p:nvSpPr>
          <p:cNvPr id="2" name="Title 1"/>
          <p:cNvSpPr>
            <a:spLocks noGrp="1"/>
          </p:cNvSpPr>
          <p:nvPr>
            <p:ph type="ctrTitle"/>
          </p:nvPr>
        </p:nvSpPr>
        <p:spPr>
          <a:xfrm>
            <a:off x="0" y="3124200"/>
            <a:ext cx="9144000" cy="1634112"/>
          </a:xfrm>
          <a:noFill/>
          <a:effectLst/>
        </p:spPr>
        <p:txBody>
          <a:bodyPr lIns="0" rIns="0" anchor="b">
            <a:normAutofit/>
          </a:bodyPr>
          <a:lstStyle>
            <a:lvl1pPr algn="ctr">
              <a:lnSpc>
                <a:spcPct val="80000"/>
              </a:lnSpc>
              <a:defRPr sz="3300" b="1">
                <a:effectLst/>
                <a:latin typeface="Century Gothic" panose="020B0502020202020204" pitchFamily="34" charset="0"/>
              </a:defRPr>
            </a:lvl1pPr>
          </a:lstStyle>
          <a:p>
            <a:r>
              <a:rPr lang="en-US" dirty="0"/>
              <a:t>Click to edit Master title style</a:t>
            </a:r>
          </a:p>
        </p:txBody>
      </p:sp>
      <p:sp>
        <p:nvSpPr>
          <p:cNvPr id="23" name="TextBox 22"/>
          <p:cNvSpPr txBox="1"/>
          <p:nvPr userDrawn="1"/>
        </p:nvSpPr>
        <p:spPr>
          <a:xfrm>
            <a:off x="8229600" y="6477000"/>
            <a:ext cx="852638" cy="381000"/>
          </a:xfrm>
          <a:prstGeom prst="rect">
            <a:avLst/>
          </a:prstGeom>
          <a:noFill/>
        </p:spPr>
        <p:txBody>
          <a:bodyPr wrap="none" rtlCol="0" anchor="ctr" anchorCtr="0">
            <a:noAutofit/>
          </a:bodyPr>
          <a:lstStyle/>
          <a:p>
            <a:r>
              <a:rPr lang="en-US" sz="1200" b="0" dirty="0">
                <a:solidFill>
                  <a:schemeClr val="bg1"/>
                </a:solidFill>
                <a:latin typeface="Century Gothic" panose="020B0502020202020204" pitchFamily="34" charset="0"/>
              </a:rPr>
              <a:t>#atpconf</a:t>
            </a:r>
          </a:p>
        </p:txBody>
      </p:sp>
      <p:sp>
        <p:nvSpPr>
          <p:cNvPr id="3" name="Subtitle 2"/>
          <p:cNvSpPr>
            <a:spLocks noGrp="1"/>
          </p:cNvSpPr>
          <p:nvPr userDrawn="1">
            <p:ph type="subTitle" idx="1"/>
          </p:nvPr>
        </p:nvSpPr>
        <p:spPr>
          <a:xfrm>
            <a:off x="1" y="4758313"/>
            <a:ext cx="9143999" cy="1067695"/>
          </a:xfrm>
          <a:noFill/>
        </p:spPr>
        <p:txBody>
          <a:bodyPr lIns="0" tIns="0" rIns="0" bIns="0" anchor="t" anchorCtr="0">
            <a:normAutofit/>
          </a:bodyPr>
          <a:lstStyle>
            <a:lvl1pPr marL="0" indent="0" algn="ctr">
              <a:spcBef>
                <a:spcPts val="0"/>
              </a:spcBef>
              <a:buNone/>
              <a:defRPr sz="2400" b="0" i="0">
                <a:solidFill>
                  <a:schemeClr val="bg1"/>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C7AB2A45-46A1-4B13-8736-1D2D476C7F7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33600" y="2286000"/>
            <a:ext cx="6766560" cy="329274"/>
          </a:xfrm>
          <a:prstGeom prst="rect">
            <a:avLst/>
          </a:prstGeom>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51E75B6B-C0A1-4F03-A4E7-4DA6535F4E5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944307" y="6517499"/>
            <a:ext cx="285293" cy="274320"/>
          </a:xfrm>
          <a:prstGeom prst="rect">
            <a:avLst/>
          </a:prstGeom>
        </p:spPr>
      </p:pic>
    </p:spTree>
    <p:extLst>
      <p:ext uri="{BB962C8B-B14F-4D97-AF65-F5344CB8AC3E}">
        <p14:creationId xmlns:p14="http://schemas.microsoft.com/office/powerpoint/2010/main" val="2861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glow rad="101600">
                    <a:schemeClr val="tx1">
                      <a:lumMod val="85000"/>
                      <a:lumOff val="15000"/>
                      <a:alpha val="35000"/>
                    </a:schemeClr>
                  </a:glow>
                </a:effectLst>
              </a:defRPr>
            </a:lvl1pPr>
          </a:lstStyle>
          <a:p>
            <a:r>
              <a:rPr lang="en-US" dirty="0"/>
              <a:t>Click to edit Master title style</a:t>
            </a:r>
          </a:p>
        </p:txBody>
      </p:sp>
      <p:sp>
        <p:nvSpPr>
          <p:cNvPr id="3" name="Content Placeholder 2"/>
          <p:cNvSpPr>
            <a:spLocks noGrp="1"/>
          </p:cNvSpPr>
          <p:nvPr>
            <p:ph idx="1"/>
          </p:nvPr>
        </p:nvSpPr>
        <p:spPr>
          <a:xfrm>
            <a:off x="1060711" y="1143000"/>
            <a:ext cx="8083289" cy="5334000"/>
          </a:xfrm>
        </p:spPr>
        <p:txBody>
          <a:bodyPr/>
          <a:lstStyle>
            <a:lvl1pPr>
              <a:buClr>
                <a:srgbClr val="781D7D"/>
              </a:buClr>
              <a:defRPr>
                <a:solidFill>
                  <a:srgbClr val="781D7D"/>
                </a:solidFill>
              </a:defRPr>
            </a:lvl1pPr>
            <a:lvl2pPr>
              <a:buClr>
                <a:schemeClr val="tx1">
                  <a:lumMod val="75000"/>
                  <a:lumOff val="25000"/>
                </a:schemeClr>
              </a:buClr>
              <a:defRPr>
                <a:solidFill>
                  <a:schemeClr val="tx1">
                    <a:lumMod val="75000"/>
                    <a:lumOff val="25000"/>
                  </a:schemeClr>
                </a:solidFill>
              </a:defRPr>
            </a:lvl2pPr>
            <a:lvl3pPr>
              <a:buClr>
                <a:schemeClr val="tx1">
                  <a:lumMod val="75000"/>
                  <a:lumOff val="25000"/>
                </a:schemeClr>
              </a:buClr>
              <a:defRPr>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0" name="Date Placeholder 3"/>
          <p:cNvSpPr>
            <a:spLocks noGrp="1"/>
          </p:cNvSpPr>
          <p:nvPr>
            <p:ph type="dt" sz="half" idx="2"/>
          </p:nvPr>
        </p:nvSpPr>
        <p:spPr>
          <a:xfrm>
            <a:off x="84656" y="6553199"/>
            <a:ext cx="846576" cy="228600"/>
          </a:xfrm>
          <a:prstGeom prst="rect">
            <a:avLst/>
          </a:prstGeom>
        </p:spPr>
        <p:txBody>
          <a:bodyPr vert="horz" lIns="91440" tIns="45720" rIns="91440" bIns="45720" rtlCol="0" anchor="ctr"/>
          <a:lstStyle>
            <a:lvl1pPr algn="l">
              <a:defRPr sz="600">
                <a:solidFill>
                  <a:schemeClr val="bg1"/>
                </a:solidFill>
                <a:latin typeface="Century Gothic" panose="020B0502020202020204" pitchFamily="34" charset="0"/>
              </a:defRPr>
            </a:lvl1pPr>
          </a:lstStyle>
          <a:p>
            <a:r>
              <a:rPr lang="en-US"/>
              <a:t>2/20/2018</a:t>
            </a:r>
            <a:endParaRPr lang="en-US" dirty="0"/>
          </a:p>
        </p:txBody>
      </p:sp>
      <p:sp>
        <p:nvSpPr>
          <p:cNvPr id="11" name="Slide Number Placeholder 5"/>
          <p:cNvSpPr>
            <a:spLocks noGrp="1"/>
          </p:cNvSpPr>
          <p:nvPr>
            <p:ph type="sldNum" sz="quarter" idx="4"/>
          </p:nvPr>
        </p:nvSpPr>
        <p:spPr>
          <a:xfrm>
            <a:off x="4238196" y="6553200"/>
            <a:ext cx="667608" cy="228600"/>
          </a:xfrm>
          <a:prstGeom prst="rect">
            <a:avLst/>
          </a:prstGeom>
        </p:spPr>
        <p:txBody>
          <a:bodyPr vert="horz" lIns="91440" tIns="45720" rIns="91440" bIns="45720" rtlCol="0" anchor="ctr"/>
          <a:lstStyle>
            <a:lvl1pPr algn="ctr">
              <a:defRPr sz="600">
                <a:solidFill>
                  <a:schemeClr val="bg1"/>
                </a:solidFill>
                <a:latin typeface="Century Gothic" panose="020B0502020202020204" pitchFamily="34" charset="0"/>
              </a:defRPr>
            </a:lvl1pPr>
          </a:lstStyle>
          <a:p>
            <a:fld id="{320DDCCD-3443-445B-9496-1BD3DE62B832}" type="slidenum">
              <a:rPr lang="en-US" smtClean="0"/>
              <a:pPr/>
              <a:t>‹#›</a:t>
            </a:fld>
            <a:endParaRPr lang="en-US" dirty="0"/>
          </a:p>
        </p:txBody>
      </p:sp>
      <p:pic>
        <p:nvPicPr>
          <p:cNvPr id="7" name="Picture 6">
            <a:extLst>
              <a:ext uri="{FF2B5EF4-FFF2-40B4-BE49-F238E27FC236}">
                <a16:creationId xmlns:a16="http://schemas.microsoft.com/office/drawing/2014/main" id="{0F8E38BE-4279-428B-BE20-53748BE1179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6200000">
            <a:off x="-1211059" y="2354059"/>
            <a:ext cx="3474720" cy="1052602"/>
          </a:xfrm>
          <a:prstGeom prst="rect">
            <a:avLst/>
          </a:prstGeom>
        </p:spPr>
      </p:pic>
    </p:spTree>
    <p:extLst>
      <p:ext uri="{BB962C8B-B14F-4D97-AF65-F5344CB8AC3E}">
        <p14:creationId xmlns:p14="http://schemas.microsoft.com/office/powerpoint/2010/main" val="127990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8839200" cy="5334000"/>
          </a:xfrm>
        </p:spPr>
        <p:txBody>
          <a:bodyPr/>
          <a:lstStyle>
            <a:lvl1pPr>
              <a:buClr>
                <a:srgbClr val="781D7D"/>
              </a:buClr>
              <a:defRPr>
                <a:solidFill>
                  <a:srgbClr val="781D7D"/>
                </a:solidFill>
              </a:defRPr>
            </a:lvl1pPr>
            <a:lvl2pPr>
              <a:buClr>
                <a:schemeClr val="tx1">
                  <a:lumMod val="75000"/>
                  <a:lumOff val="25000"/>
                </a:schemeClr>
              </a:buClr>
              <a:defRPr>
                <a:solidFill>
                  <a:schemeClr val="tx1">
                    <a:lumMod val="75000"/>
                    <a:lumOff val="25000"/>
                  </a:schemeClr>
                </a:solidFill>
              </a:defRPr>
            </a:lvl2pPr>
            <a:lvl3pPr>
              <a:buClr>
                <a:schemeClr val="tx1">
                  <a:lumMod val="75000"/>
                  <a:lumOff val="25000"/>
                </a:schemeClr>
              </a:buClr>
              <a:defRPr>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0" name="Date Placeholder 3"/>
          <p:cNvSpPr>
            <a:spLocks noGrp="1"/>
          </p:cNvSpPr>
          <p:nvPr>
            <p:ph type="dt" sz="half" idx="2"/>
          </p:nvPr>
        </p:nvSpPr>
        <p:spPr>
          <a:xfrm>
            <a:off x="84656" y="6553199"/>
            <a:ext cx="846576" cy="228600"/>
          </a:xfrm>
          <a:prstGeom prst="rect">
            <a:avLst/>
          </a:prstGeom>
        </p:spPr>
        <p:txBody>
          <a:bodyPr vert="horz" lIns="91440" tIns="45720" rIns="91440" bIns="45720" rtlCol="0" anchor="ctr"/>
          <a:lstStyle>
            <a:lvl1pPr algn="l">
              <a:defRPr sz="600">
                <a:solidFill>
                  <a:schemeClr val="bg1"/>
                </a:solidFill>
                <a:latin typeface="Century Gothic" panose="020B0502020202020204" pitchFamily="34" charset="0"/>
              </a:defRPr>
            </a:lvl1pPr>
          </a:lstStyle>
          <a:p>
            <a:r>
              <a:rPr lang="en-US"/>
              <a:t>2/20/2018</a:t>
            </a:r>
            <a:endParaRPr lang="en-US" dirty="0"/>
          </a:p>
        </p:txBody>
      </p:sp>
      <p:sp>
        <p:nvSpPr>
          <p:cNvPr id="11" name="Slide Number Placeholder 5"/>
          <p:cNvSpPr>
            <a:spLocks noGrp="1"/>
          </p:cNvSpPr>
          <p:nvPr>
            <p:ph type="sldNum" sz="quarter" idx="4"/>
          </p:nvPr>
        </p:nvSpPr>
        <p:spPr>
          <a:xfrm>
            <a:off x="4238196" y="6553200"/>
            <a:ext cx="667608" cy="228600"/>
          </a:xfrm>
          <a:prstGeom prst="rect">
            <a:avLst/>
          </a:prstGeom>
        </p:spPr>
        <p:txBody>
          <a:bodyPr vert="horz" lIns="91440" tIns="45720" rIns="91440" bIns="45720" rtlCol="0" anchor="ctr"/>
          <a:lstStyle>
            <a:lvl1pPr algn="ctr">
              <a:defRPr sz="600">
                <a:solidFill>
                  <a:schemeClr val="bg1"/>
                </a:solidFill>
                <a:latin typeface="Century Gothic" panose="020B0502020202020204" pitchFamily="34" charset="0"/>
              </a:defRPr>
            </a:lvl1pPr>
          </a:lstStyle>
          <a:p>
            <a:fld id="{320DDCCD-3443-445B-9496-1BD3DE62B832}" type="slidenum">
              <a:rPr lang="en-US" smtClean="0"/>
              <a:pPr/>
              <a:t>‹#›</a:t>
            </a:fld>
            <a:endParaRPr lang="en-US" dirty="0"/>
          </a:p>
        </p:txBody>
      </p:sp>
    </p:spTree>
    <p:extLst>
      <p:ext uri="{BB962C8B-B14F-4D97-AF65-F5344CB8AC3E}">
        <p14:creationId xmlns:p14="http://schemas.microsoft.com/office/powerpoint/2010/main" val="311220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8469" y="1143000"/>
            <a:ext cx="3977640" cy="5328782"/>
          </a:xfrm>
        </p:spPr>
        <p:txBody>
          <a:bodyPr lIns="91440" tIns="182880"/>
          <a:lstStyle>
            <a:lvl1pPr>
              <a:buClr>
                <a:srgbClr val="781D7D"/>
              </a:buClr>
              <a:defRPr sz="2100">
                <a:solidFill>
                  <a:srgbClr val="781D7D"/>
                </a:solidFill>
              </a:defRPr>
            </a:lvl1pPr>
            <a:lvl2pPr>
              <a:buClr>
                <a:schemeClr val="tx1">
                  <a:lumMod val="75000"/>
                  <a:lumOff val="25000"/>
                </a:schemeClr>
              </a:buClr>
              <a:defRPr sz="1800">
                <a:solidFill>
                  <a:schemeClr val="tx1">
                    <a:lumMod val="75000"/>
                    <a:lumOff val="25000"/>
                  </a:schemeClr>
                </a:solidFill>
              </a:defRPr>
            </a:lvl2pPr>
            <a:lvl3pPr>
              <a:buClr>
                <a:schemeClr val="tx1">
                  <a:lumMod val="75000"/>
                  <a:lumOff val="25000"/>
                </a:schemeClr>
              </a:buClr>
              <a:defRPr sz="1500">
                <a:solidFill>
                  <a:schemeClr val="tx1">
                    <a:lumMod val="75000"/>
                    <a:lumOff val="25000"/>
                  </a:schemeClr>
                </a:solidFill>
              </a:defRPr>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5163155" y="1143000"/>
            <a:ext cx="3977640" cy="5328782"/>
          </a:xfrm>
        </p:spPr>
        <p:txBody>
          <a:bodyPr lIns="91440" tIns="182880"/>
          <a:lstStyle>
            <a:lvl1pPr>
              <a:buClr>
                <a:srgbClr val="781D7D"/>
              </a:buClr>
              <a:defRPr sz="2100">
                <a:solidFill>
                  <a:srgbClr val="781D7D"/>
                </a:solidFill>
              </a:defRPr>
            </a:lvl1pPr>
            <a:lvl2pPr>
              <a:buClr>
                <a:schemeClr val="tx1">
                  <a:lumMod val="75000"/>
                  <a:lumOff val="25000"/>
                </a:schemeClr>
              </a:buClr>
              <a:defRPr sz="1800">
                <a:solidFill>
                  <a:schemeClr val="tx1">
                    <a:lumMod val="75000"/>
                    <a:lumOff val="25000"/>
                  </a:schemeClr>
                </a:solidFill>
              </a:defRPr>
            </a:lvl2pPr>
            <a:lvl3pPr>
              <a:buClr>
                <a:schemeClr val="tx1">
                  <a:lumMod val="75000"/>
                  <a:lumOff val="25000"/>
                </a:schemeClr>
              </a:buClr>
              <a:defRPr sz="1500">
                <a:solidFill>
                  <a:schemeClr val="tx1">
                    <a:lumMod val="75000"/>
                    <a:lumOff val="25000"/>
                  </a:schemeClr>
                </a:solidFill>
              </a:defRPr>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lvl1pPr>
              <a:defRPr/>
            </a:lvl1pPr>
          </a:lstStyle>
          <a:p>
            <a:r>
              <a:rPr lang="en-US"/>
              <a:t>2/20/2018</a:t>
            </a:r>
            <a:endParaRPr lang="en-US" dirty="0"/>
          </a:p>
        </p:txBody>
      </p:sp>
      <p:sp>
        <p:nvSpPr>
          <p:cNvPr id="7" name="Slide Number Placeholder 6"/>
          <p:cNvSpPr>
            <a:spLocks noGrp="1"/>
          </p:cNvSpPr>
          <p:nvPr>
            <p:ph type="sldNum" sz="quarter" idx="12"/>
          </p:nvPr>
        </p:nvSpPr>
        <p:spPr/>
        <p:txBody>
          <a:bodyPr/>
          <a:lstStyle/>
          <a:p>
            <a:fld id="{320DDCCD-3443-445B-9496-1BD3DE62B832}" type="slidenum">
              <a:rPr lang="en-US" smtClean="0"/>
              <a:t>‹#›</a:t>
            </a:fld>
            <a:endParaRPr lang="en-US"/>
          </a:p>
        </p:txBody>
      </p:sp>
      <p:pic>
        <p:nvPicPr>
          <p:cNvPr id="8" name="Picture 7"/>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6200000">
            <a:off x="-1211059" y="2354059"/>
            <a:ext cx="3474720" cy="1052602"/>
          </a:xfrm>
          <a:prstGeom prst="rect">
            <a:avLst/>
          </a:prstGeom>
        </p:spPr>
      </p:pic>
    </p:spTree>
    <p:extLst>
      <p:ext uri="{BB962C8B-B14F-4D97-AF65-F5344CB8AC3E}">
        <p14:creationId xmlns:p14="http://schemas.microsoft.com/office/powerpoint/2010/main" val="167847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p:cNvSpPr/>
          <p:nvPr userDrawn="1"/>
        </p:nvSpPr>
        <p:spPr>
          <a:xfrm>
            <a:off x="0" y="0"/>
            <a:ext cx="9144000" cy="6471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a:t>
            </a:r>
          </a:p>
        </p:txBody>
      </p:sp>
      <p:sp>
        <p:nvSpPr>
          <p:cNvPr id="3" name="Content Placeholder 2"/>
          <p:cNvSpPr>
            <a:spLocks noGrp="1"/>
          </p:cNvSpPr>
          <p:nvPr>
            <p:ph sz="half" idx="1"/>
          </p:nvPr>
        </p:nvSpPr>
        <p:spPr>
          <a:xfrm>
            <a:off x="422910" y="1181332"/>
            <a:ext cx="3977640" cy="5290450"/>
          </a:xfrm>
        </p:spPr>
        <p:txBody>
          <a:bodyPr lIns="91440" tIns="182880"/>
          <a:lstStyle>
            <a:lvl1pPr>
              <a:buClr>
                <a:srgbClr val="781D7D"/>
              </a:buClr>
              <a:defRPr sz="2100">
                <a:solidFill>
                  <a:srgbClr val="781D7D"/>
                </a:solidFill>
              </a:defRPr>
            </a:lvl1pPr>
            <a:lvl2pPr>
              <a:buClr>
                <a:schemeClr val="tx1">
                  <a:lumMod val="75000"/>
                  <a:lumOff val="25000"/>
                </a:schemeClr>
              </a:buClr>
              <a:defRPr sz="1800">
                <a:solidFill>
                  <a:schemeClr val="tx1">
                    <a:lumMod val="75000"/>
                    <a:lumOff val="25000"/>
                  </a:schemeClr>
                </a:solidFill>
              </a:defRPr>
            </a:lvl2pPr>
            <a:lvl3pPr>
              <a:buClr>
                <a:schemeClr val="tx1">
                  <a:lumMod val="75000"/>
                  <a:lumOff val="25000"/>
                </a:schemeClr>
              </a:buClr>
              <a:defRPr sz="1500">
                <a:solidFill>
                  <a:schemeClr val="tx1">
                    <a:lumMod val="75000"/>
                    <a:lumOff val="25000"/>
                  </a:schemeClr>
                </a:solidFill>
              </a:defRPr>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43450" y="1181332"/>
            <a:ext cx="3977640" cy="5290450"/>
          </a:xfrm>
        </p:spPr>
        <p:txBody>
          <a:bodyPr lIns="91440" tIns="182880"/>
          <a:lstStyle>
            <a:lvl1pPr>
              <a:buClr>
                <a:srgbClr val="781D7D"/>
              </a:buClr>
              <a:defRPr sz="2100">
                <a:solidFill>
                  <a:srgbClr val="781D7D"/>
                </a:solidFill>
              </a:defRPr>
            </a:lvl1pPr>
            <a:lvl2pPr>
              <a:buClr>
                <a:schemeClr val="tx1">
                  <a:lumMod val="75000"/>
                  <a:lumOff val="25000"/>
                </a:schemeClr>
              </a:buClr>
              <a:defRPr sz="1800">
                <a:solidFill>
                  <a:schemeClr val="tx1">
                    <a:lumMod val="75000"/>
                    <a:lumOff val="25000"/>
                  </a:schemeClr>
                </a:solidFill>
              </a:defRPr>
            </a:lvl2pPr>
            <a:lvl3pPr>
              <a:buClr>
                <a:schemeClr val="tx1">
                  <a:lumMod val="75000"/>
                  <a:lumOff val="25000"/>
                </a:schemeClr>
              </a:buClr>
              <a:defRPr sz="1500">
                <a:solidFill>
                  <a:schemeClr val="tx1">
                    <a:lumMod val="75000"/>
                    <a:lumOff val="25000"/>
                  </a:schemeClr>
                </a:solidFill>
              </a:defRPr>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lvl1pPr>
              <a:defRPr/>
            </a:lvl1pPr>
          </a:lstStyle>
          <a:p>
            <a:r>
              <a:rPr lang="en-US"/>
              <a:t>2/20/2018</a:t>
            </a:r>
            <a:endParaRPr lang="en-US" dirty="0"/>
          </a:p>
        </p:txBody>
      </p:sp>
      <p:sp>
        <p:nvSpPr>
          <p:cNvPr id="7" name="Slide Number Placeholder 6"/>
          <p:cNvSpPr>
            <a:spLocks noGrp="1"/>
          </p:cNvSpPr>
          <p:nvPr>
            <p:ph type="sldNum" sz="quarter" idx="12"/>
          </p:nvPr>
        </p:nvSpPr>
        <p:spPr/>
        <p:txBody>
          <a:bodyPr/>
          <a:lstStyle/>
          <a:p>
            <a:fld id="{320DDCCD-3443-445B-9496-1BD3DE62B832}" type="slidenum">
              <a:rPr lang="en-US" smtClean="0"/>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284686"/>
            <a:ext cx="914480" cy="594412"/>
          </a:xfrm>
          <a:prstGeom prst="rect">
            <a:avLst/>
          </a:prstGeom>
        </p:spPr>
      </p:pic>
      <p:pic>
        <p:nvPicPr>
          <p:cNvPr id="9" name="Picture 8">
            <a:extLst>
              <a:ext uri="{FF2B5EF4-FFF2-40B4-BE49-F238E27FC236}">
                <a16:creationId xmlns:a16="http://schemas.microsoft.com/office/drawing/2014/main" id="{A30C1C20-FB1E-4296-A96B-E78E4A82A00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19200" y="152400"/>
            <a:ext cx="7680960" cy="876532"/>
          </a:xfrm>
          <a:prstGeom prst="rect">
            <a:avLst/>
          </a:prstGeom>
        </p:spPr>
      </p:pic>
    </p:spTree>
    <p:extLst>
      <p:ext uri="{BB962C8B-B14F-4D97-AF65-F5344CB8AC3E}">
        <p14:creationId xmlns:p14="http://schemas.microsoft.com/office/powerpoint/2010/main" val="184413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1"/>
            <a:ext cx="9144000" cy="6482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0" y="1"/>
            <a:ext cx="9144000" cy="6471782"/>
          </a:xfrm>
        </p:spPr>
        <p:txBody>
          <a:bodyPr lIns="274320"/>
          <a:lstStyle>
            <a:lvl1pPr>
              <a:buClr>
                <a:srgbClr val="781D7D"/>
              </a:buClr>
              <a:defRPr>
                <a:solidFill>
                  <a:srgbClr val="781D7D"/>
                </a:solidFill>
              </a:defRPr>
            </a:lvl1pPr>
            <a:lvl2pPr>
              <a:buClr>
                <a:schemeClr val="tx1">
                  <a:lumMod val="75000"/>
                  <a:lumOff val="25000"/>
                </a:schemeClr>
              </a:buClr>
              <a:defRPr>
                <a:solidFill>
                  <a:schemeClr val="tx1">
                    <a:lumMod val="75000"/>
                    <a:lumOff val="25000"/>
                  </a:schemeClr>
                </a:solidFill>
              </a:defRPr>
            </a:lvl2pPr>
            <a:lvl3pPr>
              <a:buClr>
                <a:schemeClr val="tx1">
                  <a:lumMod val="75000"/>
                  <a:lumOff val="25000"/>
                </a:schemeClr>
              </a:buClr>
              <a:defRPr>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r>
              <a:rPr lang="en-US"/>
              <a:t>2/20/2018</a:t>
            </a:r>
            <a:endParaRPr lang="en-US" dirty="0"/>
          </a:p>
        </p:txBody>
      </p:sp>
      <p:sp>
        <p:nvSpPr>
          <p:cNvPr id="6" name="Slide Number Placeholder 5"/>
          <p:cNvSpPr>
            <a:spLocks noGrp="1"/>
          </p:cNvSpPr>
          <p:nvPr>
            <p:ph type="sldNum" sz="quarter" idx="12"/>
          </p:nvPr>
        </p:nvSpPr>
        <p:spPr/>
        <p:txBody>
          <a:bodyPr/>
          <a:lstStyle/>
          <a:p>
            <a:fld id="{320DDCCD-3443-445B-9496-1BD3DE62B832}" type="slidenum">
              <a:rPr lang="en-US" smtClean="0"/>
              <a:t>‹#›</a:t>
            </a:fld>
            <a:endParaRPr lang="en-US"/>
          </a:p>
        </p:txBody>
      </p:sp>
    </p:spTree>
    <p:extLst>
      <p:ext uri="{BB962C8B-B14F-4D97-AF65-F5344CB8AC3E}">
        <p14:creationId xmlns:p14="http://schemas.microsoft.com/office/powerpoint/2010/main" val="105925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23" y="0"/>
            <a:ext cx="9144000" cy="6858000"/>
          </a:xfrm>
          <a:prstGeom prst="rect">
            <a:avLst/>
          </a:prstGeom>
        </p:spPr>
      </p:pic>
      <p:pic>
        <p:nvPicPr>
          <p:cNvPr id="4" name="Picture 3">
            <a:extLst>
              <a:ext uri="{FF2B5EF4-FFF2-40B4-BE49-F238E27FC236}">
                <a16:creationId xmlns:a16="http://schemas.microsoft.com/office/drawing/2014/main" id="{0E16ABC5-5F15-4188-B620-1A9C69BB433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6723" cy="6858000"/>
          </a:xfrm>
          <a:prstGeom prst="rect">
            <a:avLst/>
          </a:prstGeom>
        </p:spPr>
      </p:pic>
      <p:sp>
        <p:nvSpPr>
          <p:cNvPr id="3" name="Rectangle 2"/>
          <p:cNvSpPr/>
          <p:nvPr userDrawn="1"/>
        </p:nvSpPr>
        <p:spPr>
          <a:xfrm>
            <a:off x="114300" y="137160"/>
            <a:ext cx="8915400" cy="658368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7879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91DF01-6743-4B21-91CB-C6F4969D77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30" y="0"/>
            <a:ext cx="9140370" cy="6858000"/>
          </a:xfrm>
          <a:prstGeom prst="rect">
            <a:avLst/>
          </a:prstGeom>
        </p:spPr>
      </p:pic>
      <p:pic>
        <p:nvPicPr>
          <p:cNvPr id="7" name="Picture 6">
            <a:extLst>
              <a:ext uri="{FF2B5EF4-FFF2-40B4-BE49-F238E27FC236}">
                <a16:creationId xmlns:a16="http://schemas.microsoft.com/office/drawing/2014/main" id="{93816128-1B6D-48F9-9D21-A6791E2152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0267"/>
          <a:stretch/>
        </p:blipFill>
        <p:spPr>
          <a:xfrm>
            <a:off x="3630" y="0"/>
            <a:ext cx="7921170" cy="6858000"/>
          </a:xfrm>
          <a:prstGeom prst="rect">
            <a:avLst/>
          </a:prstGeom>
        </p:spPr>
      </p:pic>
    </p:spTree>
    <p:extLst>
      <p:ext uri="{BB962C8B-B14F-4D97-AF65-F5344CB8AC3E}">
        <p14:creationId xmlns:p14="http://schemas.microsoft.com/office/powerpoint/2010/main" val="396092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E777040-269B-4935-93EE-E24AA577BE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30" y="0"/>
            <a:ext cx="9140370" cy="6858000"/>
          </a:xfrm>
          <a:prstGeom prst="rect">
            <a:avLst/>
          </a:prstGeom>
        </p:spPr>
      </p:pic>
      <p:pic>
        <p:nvPicPr>
          <p:cNvPr id="18" name="Picture 17">
            <a:extLst>
              <a:ext uri="{FF2B5EF4-FFF2-40B4-BE49-F238E27FC236}">
                <a16:creationId xmlns:a16="http://schemas.microsoft.com/office/drawing/2014/main" id="{89A38EB3-0E73-4A14-9BDA-03780D68680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0267"/>
          <a:stretch/>
        </p:blipFill>
        <p:spPr>
          <a:xfrm>
            <a:off x="3630" y="0"/>
            <a:ext cx="7921170" cy="6858000"/>
          </a:xfrm>
          <a:prstGeom prst="rect">
            <a:avLst/>
          </a:prstGeom>
        </p:spPr>
      </p:pic>
      <p:grpSp>
        <p:nvGrpSpPr>
          <p:cNvPr id="19" name="Group 18">
            <a:extLst>
              <a:ext uri="{FF2B5EF4-FFF2-40B4-BE49-F238E27FC236}">
                <a16:creationId xmlns:a16="http://schemas.microsoft.com/office/drawing/2014/main" id="{57F81F72-5B9B-4B35-8EEF-1417C78A4655}"/>
              </a:ext>
            </a:extLst>
          </p:cNvPr>
          <p:cNvGrpSpPr/>
          <p:nvPr userDrawn="1"/>
        </p:nvGrpSpPr>
        <p:grpSpPr>
          <a:xfrm>
            <a:off x="533400" y="2743200"/>
            <a:ext cx="8153400" cy="1289612"/>
            <a:chOff x="762000" y="507312"/>
            <a:chExt cx="14782800" cy="2338176"/>
          </a:xfrm>
        </p:grpSpPr>
        <p:pic>
          <p:nvPicPr>
            <p:cNvPr id="20" name="Picture 19">
              <a:extLst>
                <a:ext uri="{FF2B5EF4-FFF2-40B4-BE49-F238E27FC236}">
                  <a16:creationId xmlns:a16="http://schemas.microsoft.com/office/drawing/2014/main" id="{3128EC31-8F69-41AC-BAD8-A98C2095BE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2000" y="533400"/>
              <a:ext cx="2286000" cy="2286000"/>
            </a:xfrm>
            <a:prstGeom prst="rect">
              <a:avLst/>
            </a:prstGeom>
            <a:ln w="38100">
              <a:solidFill>
                <a:schemeClr val="bg1"/>
              </a:solidFill>
              <a:miter lim="800000"/>
            </a:ln>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6A414875-7BFE-44DA-AE32-0EE04DC5168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2800" y="572662"/>
              <a:ext cx="3390900" cy="2207476"/>
            </a:xfrm>
            <a:prstGeom prst="rect">
              <a:avLst/>
            </a:prstGeom>
            <a:effectLst>
              <a:outerShdw blurRad="50800" dist="38100" dir="5400000" algn="t" rotWithShape="0">
                <a:prstClr val="black">
                  <a:alpha val="40000"/>
                </a:prstClr>
              </a:outerShdw>
            </a:effectLst>
          </p:spPr>
        </p:pic>
        <p:pic>
          <p:nvPicPr>
            <p:cNvPr id="22" name="Picture 21">
              <a:extLst>
                <a:ext uri="{FF2B5EF4-FFF2-40B4-BE49-F238E27FC236}">
                  <a16:creationId xmlns:a16="http://schemas.microsoft.com/office/drawing/2014/main" id="{9CB7A379-2095-4204-8460-895E8E00FAE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858000" y="507312"/>
              <a:ext cx="8686800" cy="2338176"/>
            </a:xfrm>
            <a:prstGeom prst="rect">
              <a:avLst/>
            </a:prstGeom>
          </p:spPr>
        </p:pic>
      </p:grpSp>
    </p:spTree>
    <p:extLst>
      <p:ext uri="{BB962C8B-B14F-4D97-AF65-F5344CB8AC3E}">
        <p14:creationId xmlns:p14="http://schemas.microsoft.com/office/powerpoint/2010/main" val="98354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2C5AE19-D899-4562-B61C-D7EC2C922500}"/>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0" y="-1"/>
            <a:ext cx="9144000" cy="1143001"/>
          </a:xfrm>
          <a:prstGeom prst="rect">
            <a:avLst/>
          </a:prstGeom>
        </p:spPr>
      </p:pic>
      <p:pic>
        <p:nvPicPr>
          <p:cNvPr id="18" name="Picture 17">
            <a:extLst>
              <a:ext uri="{FF2B5EF4-FFF2-40B4-BE49-F238E27FC236}">
                <a16:creationId xmlns:a16="http://schemas.microsoft.com/office/drawing/2014/main" id="{3AADE5E2-04B3-4B24-A879-9AC59AA0ED8C}"/>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b="-14"/>
          <a:stretch/>
        </p:blipFill>
        <p:spPr>
          <a:xfrm>
            <a:off x="0" y="6476998"/>
            <a:ext cx="9144000" cy="381001"/>
          </a:xfrm>
          <a:prstGeom prst="rect">
            <a:avLst/>
          </a:prstGeom>
        </p:spPr>
      </p:pic>
      <p:sp>
        <p:nvSpPr>
          <p:cNvPr id="2" name="Title Placeholder 1"/>
          <p:cNvSpPr>
            <a:spLocks noGrp="1"/>
          </p:cNvSpPr>
          <p:nvPr>
            <p:ph type="title"/>
          </p:nvPr>
        </p:nvSpPr>
        <p:spPr>
          <a:xfrm>
            <a:off x="1060711" y="152401"/>
            <a:ext cx="7854689" cy="832979"/>
          </a:xfrm>
          <a:prstGeom prst="rect">
            <a:avLst/>
          </a:prstGeom>
          <a:effectLst/>
        </p:spPr>
        <p:txBody>
          <a:bodyPr vert="horz" lIns="91440" tIns="0" rIns="91440" bIns="0" rtlCol="0" anchor="ctr">
            <a:noAutofit/>
          </a:bodyPr>
          <a:lstStyle/>
          <a:p>
            <a:r>
              <a:rPr lang="en-US" dirty="0"/>
              <a:t>Click to edit Master title style</a:t>
            </a:r>
          </a:p>
        </p:txBody>
      </p:sp>
      <p:sp>
        <p:nvSpPr>
          <p:cNvPr id="3" name="Text Placeholder 2"/>
          <p:cNvSpPr>
            <a:spLocks noGrp="1"/>
          </p:cNvSpPr>
          <p:nvPr>
            <p:ph type="body" idx="1"/>
          </p:nvPr>
        </p:nvSpPr>
        <p:spPr>
          <a:xfrm>
            <a:off x="1066800" y="1148223"/>
            <a:ext cx="8077200" cy="5323557"/>
          </a:xfrm>
          <a:prstGeom prst="rect">
            <a:avLst/>
          </a:prstGeom>
          <a:noFill/>
        </p:spPr>
        <p:txBody>
          <a:bodyPr vert="horz" lIns="91440" tIns="274320" rIns="91440" bIns="18288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84656" y="6553199"/>
            <a:ext cx="846576" cy="228600"/>
          </a:xfrm>
          <a:prstGeom prst="rect">
            <a:avLst/>
          </a:prstGeom>
        </p:spPr>
        <p:txBody>
          <a:bodyPr vert="horz" lIns="91440" tIns="45720" rIns="91440" bIns="45720" rtlCol="0" anchor="ctr"/>
          <a:lstStyle>
            <a:lvl1pPr algn="l">
              <a:defRPr sz="600">
                <a:solidFill>
                  <a:schemeClr val="bg1"/>
                </a:solidFill>
                <a:latin typeface="Century Gothic" panose="020B0502020202020204" pitchFamily="34" charset="0"/>
              </a:defRPr>
            </a:lvl1pPr>
          </a:lstStyle>
          <a:p>
            <a:r>
              <a:rPr lang="en-US"/>
              <a:t>2/20/2018</a:t>
            </a:r>
            <a:endParaRPr lang="en-US" dirty="0"/>
          </a:p>
        </p:txBody>
      </p:sp>
      <p:sp>
        <p:nvSpPr>
          <p:cNvPr id="6" name="Slide Number Placeholder 5"/>
          <p:cNvSpPr>
            <a:spLocks noGrp="1"/>
          </p:cNvSpPr>
          <p:nvPr>
            <p:ph type="sldNum" sz="quarter" idx="4"/>
          </p:nvPr>
        </p:nvSpPr>
        <p:spPr>
          <a:xfrm>
            <a:off x="4238196" y="6553200"/>
            <a:ext cx="667608" cy="228600"/>
          </a:xfrm>
          <a:prstGeom prst="rect">
            <a:avLst/>
          </a:prstGeom>
        </p:spPr>
        <p:txBody>
          <a:bodyPr vert="horz" lIns="91440" tIns="45720" rIns="91440" bIns="45720" rtlCol="0" anchor="ctr"/>
          <a:lstStyle>
            <a:lvl1pPr algn="ctr">
              <a:defRPr sz="600">
                <a:solidFill>
                  <a:schemeClr val="bg1"/>
                </a:solidFill>
                <a:latin typeface="Century Gothic" panose="020B0502020202020204" pitchFamily="34" charset="0"/>
              </a:defRPr>
            </a:lvl1pPr>
          </a:lstStyle>
          <a:p>
            <a:fld id="{320DDCCD-3443-445B-9496-1BD3DE62B832}" type="slidenum">
              <a:rPr lang="en-US" smtClean="0"/>
              <a:pPr/>
              <a:t>‹#›</a:t>
            </a:fld>
            <a:endParaRPr lang="en-US" dirty="0"/>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4300" y="152400"/>
            <a:ext cx="822960" cy="822960"/>
          </a:xfrm>
          <a:prstGeom prst="rect">
            <a:avLst/>
          </a:prstGeom>
          <a:ln w="28575">
            <a:solidFill>
              <a:schemeClr val="bg1"/>
            </a:solidFill>
            <a:miter lim="800000"/>
          </a:ln>
          <a:effectLst/>
        </p:spPr>
      </p:pic>
      <p:sp>
        <p:nvSpPr>
          <p:cNvPr id="16" name="TextBox 15">
            <a:extLst>
              <a:ext uri="{FF2B5EF4-FFF2-40B4-BE49-F238E27FC236}">
                <a16:creationId xmlns:a16="http://schemas.microsoft.com/office/drawing/2014/main" id="{B4AE09AB-4189-4E60-9175-E736F99EB0E2}"/>
              </a:ext>
            </a:extLst>
          </p:cNvPr>
          <p:cNvSpPr txBox="1"/>
          <p:nvPr userDrawn="1"/>
        </p:nvSpPr>
        <p:spPr>
          <a:xfrm>
            <a:off x="8229600" y="6477000"/>
            <a:ext cx="852638" cy="381000"/>
          </a:xfrm>
          <a:prstGeom prst="rect">
            <a:avLst/>
          </a:prstGeom>
          <a:noFill/>
        </p:spPr>
        <p:txBody>
          <a:bodyPr wrap="none" rtlCol="0" anchor="ctr" anchorCtr="0">
            <a:noAutofit/>
          </a:bodyPr>
          <a:lstStyle/>
          <a:p>
            <a:r>
              <a:rPr lang="en-US" sz="1200" b="0" dirty="0">
                <a:solidFill>
                  <a:schemeClr val="bg1"/>
                </a:solidFill>
                <a:latin typeface="Century Gothic" panose="020B0502020202020204" pitchFamily="34" charset="0"/>
              </a:rPr>
              <a:t>#atpconf</a:t>
            </a:r>
          </a:p>
        </p:txBody>
      </p:sp>
      <p:pic>
        <p:nvPicPr>
          <p:cNvPr id="19" name="Picture 18">
            <a:extLst>
              <a:ext uri="{FF2B5EF4-FFF2-40B4-BE49-F238E27FC236}">
                <a16:creationId xmlns:a16="http://schemas.microsoft.com/office/drawing/2014/main" id="{A0814DDF-BA35-4DB2-A25C-1CF37BFD41D7}"/>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944307" y="6517499"/>
            <a:ext cx="285293" cy="274320"/>
          </a:xfrm>
          <a:prstGeom prst="rect">
            <a:avLst/>
          </a:prstGeom>
        </p:spPr>
      </p:pic>
    </p:spTree>
    <p:extLst>
      <p:ext uri="{BB962C8B-B14F-4D97-AF65-F5344CB8AC3E}">
        <p14:creationId xmlns:p14="http://schemas.microsoft.com/office/powerpoint/2010/main" val="2722851427"/>
      </p:ext>
    </p:extLst>
  </p:cSld>
  <p:clrMap bg1="lt1" tx1="dk1" bg2="lt2" tx2="dk2" accent1="accent1" accent2="accent2" accent3="accent3" accent4="accent4" accent5="accent5" accent6="accent6" hlink="hlink" folHlink="folHlink"/>
  <p:sldLayoutIdLst>
    <p:sldLayoutId id="2147483679" r:id="rId1"/>
    <p:sldLayoutId id="2147483650" r:id="rId2"/>
    <p:sldLayoutId id="2147483678" r:id="rId3"/>
    <p:sldLayoutId id="2147483652" r:id="rId4"/>
    <p:sldLayoutId id="2147483677" r:id="rId5"/>
    <p:sldLayoutId id="2147483656" r:id="rId6"/>
    <p:sldLayoutId id="2147483657" r:id="rId7"/>
    <p:sldLayoutId id="2147483676" r:id="rId8"/>
    <p:sldLayoutId id="2147483675" r:id="rId9"/>
  </p:sldLayoutIdLst>
  <p:hf hdr="0" ftr="0"/>
  <p:txStyles>
    <p:titleStyle>
      <a:lvl1pPr algn="l" defTabSz="685800" rtl="0" eaLnBrk="1" latinLnBrk="0" hangingPunct="1">
        <a:lnSpc>
          <a:spcPct val="100000"/>
        </a:lnSpc>
        <a:spcBef>
          <a:spcPct val="0"/>
        </a:spcBef>
        <a:buNone/>
        <a:defRPr sz="3000" b="1" i="0" u="none" kern="1200" cap="all" baseline="0">
          <a:solidFill>
            <a:schemeClr val="bg1"/>
          </a:solidFill>
          <a:effectLst>
            <a:glow rad="533400">
              <a:schemeClr val="tx1">
                <a:alpha val="20000"/>
              </a:schemeClr>
            </a:glow>
          </a:effectLst>
          <a:latin typeface="Century Gothic" panose="020B0502020202020204" pitchFamily="34" charset="0"/>
          <a:ea typeface="+mj-ea"/>
          <a:cs typeface="+mj-cs"/>
        </a:defRPr>
      </a:lvl1pPr>
    </p:titleStyle>
    <p:bodyStyle>
      <a:lvl1pPr marL="345281" indent="-345281" algn="l" defTabSz="685800" rtl="0" eaLnBrk="1" latinLnBrk="0" hangingPunct="1">
        <a:lnSpc>
          <a:spcPct val="90000"/>
        </a:lnSpc>
        <a:spcBef>
          <a:spcPts val="0"/>
        </a:spcBef>
        <a:spcAft>
          <a:spcPts val="450"/>
        </a:spcAft>
        <a:buClr>
          <a:srgbClr val="781D7D"/>
        </a:buClr>
        <a:buSzPct val="100000"/>
        <a:buFontTx/>
        <a:buBlip>
          <a:blip r:embed="rId15"/>
        </a:buBlip>
        <a:defRPr sz="2700" b="1" kern="1200">
          <a:solidFill>
            <a:srgbClr val="781D7D"/>
          </a:solidFill>
          <a:latin typeface="Century Gothic" panose="020B0502020202020204" pitchFamily="34" charset="0"/>
          <a:ea typeface="+mn-ea"/>
          <a:cs typeface="+mn-cs"/>
        </a:defRPr>
      </a:lvl1pPr>
      <a:lvl2pPr marL="685800" indent="-253604" algn="l" defTabSz="685800" rtl="0" eaLnBrk="1" latinLnBrk="0" hangingPunct="1">
        <a:lnSpc>
          <a:spcPct val="90000"/>
        </a:lnSpc>
        <a:spcBef>
          <a:spcPts val="0"/>
        </a:spcBef>
        <a:spcAft>
          <a:spcPts val="450"/>
        </a:spcAft>
        <a:buClr>
          <a:schemeClr val="tx1">
            <a:lumMod val="75000"/>
            <a:lumOff val="25000"/>
          </a:schemeClr>
        </a:buClr>
        <a:buSzPct val="100000"/>
        <a:buFont typeface="Wingdings" panose="05000000000000000000" pitchFamily="2" charset="2"/>
        <a:buChar char="§"/>
        <a:defRPr sz="2100" kern="1200" baseline="0">
          <a:solidFill>
            <a:schemeClr val="tx1">
              <a:lumMod val="75000"/>
              <a:lumOff val="25000"/>
            </a:schemeClr>
          </a:solidFill>
          <a:latin typeface="Century Gothic" panose="020B0502020202020204" pitchFamily="34" charset="0"/>
          <a:ea typeface="+mn-ea"/>
          <a:cs typeface="+mn-cs"/>
        </a:defRPr>
      </a:lvl2pPr>
      <a:lvl3pPr marL="901304" indent="-215504" algn="l" defTabSz="685800" rtl="0" eaLnBrk="1" latinLnBrk="0" hangingPunct="1">
        <a:lnSpc>
          <a:spcPct val="90000"/>
        </a:lnSpc>
        <a:spcBef>
          <a:spcPts val="0"/>
        </a:spcBef>
        <a:spcAft>
          <a:spcPts val="450"/>
        </a:spcAft>
        <a:buClr>
          <a:schemeClr val="tx1">
            <a:lumMod val="75000"/>
            <a:lumOff val="25000"/>
          </a:schemeClr>
        </a:buClr>
        <a:buSzPct val="150000"/>
        <a:buFont typeface="Arial" panose="020B0604020202020204" pitchFamily="34" charset="0"/>
        <a:buChar char="-"/>
        <a:defRPr sz="1500" kern="1200">
          <a:solidFill>
            <a:schemeClr val="tx1">
              <a:lumMod val="75000"/>
              <a:lumOff val="25000"/>
            </a:schemeClr>
          </a:solidFill>
          <a:latin typeface="Century Gothic" panose="020B0502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g"/></Relationships>
</file>

<file path=ppt/slides/_rels/slide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74E0-1D6C-477D-A630-AD84A9514C18}"/>
              </a:ext>
            </a:extLst>
          </p:cNvPr>
          <p:cNvSpPr>
            <a:spLocks noGrp="1"/>
          </p:cNvSpPr>
          <p:nvPr>
            <p:ph type="ctrTitle"/>
          </p:nvPr>
        </p:nvSpPr>
        <p:spPr/>
        <p:txBody>
          <a:bodyPr/>
          <a:lstStyle/>
          <a:p>
            <a:r>
              <a:rPr lang="en-US" dirty="0"/>
              <a:t>Using Principled-Design to Support Coherence in State and Local Assessment Systems</a:t>
            </a:r>
          </a:p>
        </p:txBody>
      </p:sp>
      <p:sp>
        <p:nvSpPr>
          <p:cNvPr id="3" name="Subtitle 2">
            <a:extLst>
              <a:ext uri="{FF2B5EF4-FFF2-40B4-BE49-F238E27FC236}">
                <a16:creationId xmlns:a16="http://schemas.microsoft.com/office/drawing/2014/main" id="{2A8D4536-7B28-4331-91E8-0933175DA1D9}"/>
              </a:ext>
            </a:extLst>
          </p:cNvPr>
          <p:cNvSpPr>
            <a:spLocks noGrp="1"/>
          </p:cNvSpPr>
          <p:nvPr>
            <p:ph type="subTitle" idx="1"/>
          </p:nvPr>
        </p:nvSpPr>
        <p:spPr>
          <a:xfrm>
            <a:off x="1" y="4953000"/>
            <a:ext cx="9143999" cy="1337687"/>
          </a:xfrm>
        </p:spPr>
        <p:txBody>
          <a:bodyPr>
            <a:normAutofit/>
          </a:bodyPr>
          <a:lstStyle/>
          <a:p>
            <a:r>
              <a:rPr lang="en-US" dirty="0"/>
              <a:t>Ellen Forte and Elizabeth Summers, edCount, LLC</a:t>
            </a:r>
          </a:p>
          <a:p>
            <a:r>
              <a:rPr lang="en-US" dirty="0"/>
              <a:t>Andrew Wiley, ACS Ventures, LLC</a:t>
            </a:r>
          </a:p>
          <a:p>
            <a:r>
              <a:rPr lang="en-US" dirty="0"/>
              <a:t>Tuesday, February 20, 2018, 1:30-2:30 pm</a:t>
            </a:r>
          </a:p>
        </p:txBody>
      </p:sp>
    </p:spTree>
    <p:extLst>
      <p:ext uri="{BB962C8B-B14F-4D97-AF65-F5344CB8AC3E}">
        <p14:creationId xmlns:p14="http://schemas.microsoft.com/office/powerpoint/2010/main" val="92529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CC6B6367-4B08-4D54-8B49-03394B9BF386}"/>
              </a:ext>
            </a:extLst>
          </p:cNvPr>
          <p:cNvSpPr/>
          <p:nvPr/>
        </p:nvSpPr>
        <p:spPr>
          <a:xfrm>
            <a:off x="3200400" y="368010"/>
            <a:ext cx="2660302" cy="5880390"/>
          </a:xfrm>
          <a:custGeom>
            <a:avLst/>
            <a:gdLst>
              <a:gd name="connsiteX0" fmla="*/ 0 w 2660302"/>
              <a:gd name="connsiteY0" fmla="*/ 266030 h 5107795"/>
              <a:gd name="connsiteX1" fmla="*/ 266030 w 2660302"/>
              <a:gd name="connsiteY1" fmla="*/ 0 h 5107795"/>
              <a:gd name="connsiteX2" fmla="*/ 2394272 w 2660302"/>
              <a:gd name="connsiteY2" fmla="*/ 0 h 5107795"/>
              <a:gd name="connsiteX3" fmla="*/ 2660302 w 2660302"/>
              <a:gd name="connsiteY3" fmla="*/ 266030 h 5107795"/>
              <a:gd name="connsiteX4" fmla="*/ 2660302 w 2660302"/>
              <a:gd name="connsiteY4" fmla="*/ 4841765 h 5107795"/>
              <a:gd name="connsiteX5" fmla="*/ 2394272 w 2660302"/>
              <a:gd name="connsiteY5" fmla="*/ 5107795 h 5107795"/>
              <a:gd name="connsiteX6" fmla="*/ 266030 w 2660302"/>
              <a:gd name="connsiteY6" fmla="*/ 5107795 h 5107795"/>
              <a:gd name="connsiteX7" fmla="*/ 0 w 2660302"/>
              <a:gd name="connsiteY7" fmla="*/ 4841765 h 5107795"/>
              <a:gd name="connsiteX8" fmla="*/ 0 w 2660302"/>
              <a:gd name="connsiteY8" fmla="*/ 266030 h 51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302" h="5107795">
                <a:moveTo>
                  <a:pt x="0" y="266030"/>
                </a:moveTo>
                <a:cubicBezTo>
                  <a:pt x="0" y="119106"/>
                  <a:pt x="119106" y="0"/>
                  <a:pt x="266030" y="0"/>
                </a:cubicBezTo>
                <a:lnTo>
                  <a:pt x="2394272" y="0"/>
                </a:lnTo>
                <a:cubicBezTo>
                  <a:pt x="2541196" y="0"/>
                  <a:pt x="2660302" y="119106"/>
                  <a:pt x="2660302" y="266030"/>
                </a:cubicBezTo>
                <a:lnTo>
                  <a:pt x="2660302" y="4841765"/>
                </a:lnTo>
                <a:cubicBezTo>
                  <a:pt x="2660302" y="4988689"/>
                  <a:pt x="2541196" y="5107795"/>
                  <a:pt x="2394272" y="5107795"/>
                </a:cubicBezTo>
                <a:lnTo>
                  <a:pt x="266030" y="5107795"/>
                </a:lnTo>
                <a:cubicBezTo>
                  <a:pt x="119106" y="5107795"/>
                  <a:pt x="0" y="4988689"/>
                  <a:pt x="0" y="4841765"/>
                </a:cubicBezTo>
                <a:lnTo>
                  <a:pt x="0" y="266030"/>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9540" tIns="0" rIns="129540" bIns="4572000" numCol="1" spcCol="1270" anchor="ctr" anchorCtr="0">
            <a:noAutofit/>
          </a:bodyPr>
          <a:lstStyle/>
          <a:p>
            <a:pPr marL="0" lvl="0" indent="0" algn="ctr" defTabSz="1511300">
              <a:lnSpc>
                <a:spcPct val="90000"/>
              </a:lnSpc>
              <a:spcBef>
                <a:spcPct val="0"/>
              </a:spcBef>
              <a:spcAft>
                <a:spcPct val="35000"/>
              </a:spcAft>
              <a:buNone/>
            </a:pPr>
            <a:endParaRPr lang="en-US" sz="3400" kern="1200" dirty="0"/>
          </a:p>
        </p:txBody>
      </p:sp>
      <p:sp>
        <p:nvSpPr>
          <p:cNvPr id="9" name="Freeform: Shape 8">
            <a:extLst>
              <a:ext uri="{FF2B5EF4-FFF2-40B4-BE49-F238E27FC236}">
                <a16:creationId xmlns:a16="http://schemas.microsoft.com/office/drawing/2014/main" id="{AE635760-78AF-444A-9D8B-78865611487A}"/>
              </a:ext>
            </a:extLst>
          </p:cNvPr>
          <p:cNvSpPr/>
          <p:nvPr/>
        </p:nvSpPr>
        <p:spPr>
          <a:xfrm>
            <a:off x="6019800" y="368010"/>
            <a:ext cx="2660302" cy="5880390"/>
          </a:xfrm>
          <a:custGeom>
            <a:avLst/>
            <a:gdLst>
              <a:gd name="connsiteX0" fmla="*/ 0 w 2660302"/>
              <a:gd name="connsiteY0" fmla="*/ 266030 h 5107795"/>
              <a:gd name="connsiteX1" fmla="*/ 266030 w 2660302"/>
              <a:gd name="connsiteY1" fmla="*/ 0 h 5107795"/>
              <a:gd name="connsiteX2" fmla="*/ 2394272 w 2660302"/>
              <a:gd name="connsiteY2" fmla="*/ 0 h 5107795"/>
              <a:gd name="connsiteX3" fmla="*/ 2660302 w 2660302"/>
              <a:gd name="connsiteY3" fmla="*/ 266030 h 5107795"/>
              <a:gd name="connsiteX4" fmla="*/ 2660302 w 2660302"/>
              <a:gd name="connsiteY4" fmla="*/ 4841765 h 5107795"/>
              <a:gd name="connsiteX5" fmla="*/ 2394272 w 2660302"/>
              <a:gd name="connsiteY5" fmla="*/ 5107795 h 5107795"/>
              <a:gd name="connsiteX6" fmla="*/ 266030 w 2660302"/>
              <a:gd name="connsiteY6" fmla="*/ 5107795 h 5107795"/>
              <a:gd name="connsiteX7" fmla="*/ 0 w 2660302"/>
              <a:gd name="connsiteY7" fmla="*/ 4841765 h 5107795"/>
              <a:gd name="connsiteX8" fmla="*/ 0 w 2660302"/>
              <a:gd name="connsiteY8" fmla="*/ 266030 h 51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302" h="5107795">
                <a:moveTo>
                  <a:pt x="0" y="266030"/>
                </a:moveTo>
                <a:cubicBezTo>
                  <a:pt x="0" y="119106"/>
                  <a:pt x="119106" y="0"/>
                  <a:pt x="266030" y="0"/>
                </a:cubicBezTo>
                <a:lnTo>
                  <a:pt x="2394272" y="0"/>
                </a:lnTo>
                <a:cubicBezTo>
                  <a:pt x="2541196" y="0"/>
                  <a:pt x="2660302" y="119106"/>
                  <a:pt x="2660302" y="266030"/>
                </a:cubicBezTo>
                <a:lnTo>
                  <a:pt x="2660302" y="4841765"/>
                </a:lnTo>
                <a:cubicBezTo>
                  <a:pt x="2660302" y="4988689"/>
                  <a:pt x="2541196" y="5107795"/>
                  <a:pt x="2394272" y="5107795"/>
                </a:cubicBezTo>
                <a:lnTo>
                  <a:pt x="266030" y="5107795"/>
                </a:lnTo>
                <a:cubicBezTo>
                  <a:pt x="119106" y="5107795"/>
                  <a:pt x="0" y="4988689"/>
                  <a:pt x="0" y="4841765"/>
                </a:cubicBezTo>
                <a:lnTo>
                  <a:pt x="0" y="266030"/>
                </a:lnTo>
                <a:close/>
              </a:path>
            </a:pathLst>
          </a:custGeom>
          <a:solidFill>
            <a:srgbClr val="D8D3E0"/>
          </a:solidFill>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9540" tIns="0" rIns="129540" bIns="4572000" numCol="1" spcCol="1270" anchor="ctr" anchorCtr="0">
            <a:noAutofit/>
          </a:bodyPr>
          <a:lstStyle/>
          <a:p>
            <a:pPr marL="0" lvl="0" indent="0" algn="ctr" defTabSz="1511300">
              <a:lnSpc>
                <a:spcPct val="90000"/>
              </a:lnSpc>
              <a:spcBef>
                <a:spcPct val="0"/>
              </a:spcBef>
              <a:spcAft>
                <a:spcPct val="35000"/>
              </a:spcAft>
              <a:buNone/>
            </a:pPr>
            <a:endParaRPr lang="en-US" sz="3400" kern="1200" dirty="0"/>
          </a:p>
        </p:txBody>
      </p:sp>
      <p:sp>
        <p:nvSpPr>
          <p:cNvPr id="13" name="Freeform: Shape 12">
            <a:extLst>
              <a:ext uri="{FF2B5EF4-FFF2-40B4-BE49-F238E27FC236}">
                <a16:creationId xmlns:a16="http://schemas.microsoft.com/office/drawing/2014/main" id="{F29D9B44-FD4E-41E7-9B38-919068A8F783}"/>
              </a:ext>
            </a:extLst>
          </p:cNvPr>
          <p:cNvSpPr/>
          <p:nvPr/>
        </p:nvSpPr>
        <p:spPr>
          <a:xfrm>
            <a:off x="380758" y="368010"/>
            <a:ext cx="2660302" cy="5880390"/>
          </a:xfrm>
          <a:custGeom>
            <a:avLst/>
            <a:gdLst>
              <a:gd name="connsiteX0" fmla="*/ 0 w 2660302"/>
              <a:gd name="connsiteY0" fmla="*/ 266030 h 5107795"/>
              <a:gd name="connsiteX1" fmla="*/ 266030 w 2660302"/>
              <a:gd name="connsiteY1" fmla="*/ 0 h 5107795"/>
              <a:gd name="connsiteX2" fmla="*/ 2394272 w 2660302"/>
              <a:gd name="connsiteY2" fmla="*/ 0 h 5107795"/>
              <a:gd name="connsiteX3" fmla="*/ 2660302 w 2660302"/>
              <a:gd name="connsiteY3" fmla="*/ 266030 h 5107795"/>
              <a:gd name="connsiteX4" fmla="*/ 2660302 w 2660302"/>
              <a:gd name="connsiteY4" fmla="*/ 4841765 h 5107795"/>
              <a:gd name="connsiteX5" fmla="*/ 2394272 w 2660302"/>
              <a:gd name="connsiteY5" fmla="*/ 5107795 h 5107795"/>
              <a:gd name="connsiteX6" fmla="*/ 266030 w 2660302"/>
              <a:gd name="connsiteY6" fmla="*/ 5107795 h 5107795"/>
              <a:gd name="connsiteX7" fmla="*/ 0 w 2660302"/>
              <a:gd name="connsiteY7" fmla="*/ 4841765 h 5107795"/>
              <a:gd name="connsiteX8" fmla="*/ 0 w 2660302"/>
              <a:gd name="connsiteY8" fmla="*/ 266030 h 51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302" h="5107795">
                <a:moveTo>
                  <a:pt x="0" y="266030"/>
                </a:moveTo>
                <a:cubicBezTo>
                  <a:pt x="0" y="119106"/>
                  <a:pt x="119106" y="0"/>
                  <a:pt x="266030" y="0"/>
                </a:cubicBezTo>
                <a:lnTo>
                  <a:pt x="2394272" y="0"/>
                </a:lnTo>
                <a:cubicBezTo>
                  <a:pt x="2541196" y="0"/>
                  <a:pt x="2660302" y="119106"/>
                  <a:pt x="2660302" y="266030"/>
                </a:cubicBezTo>
                <a:lnTo>
                  <a:pt x="2660302" y="4841765"/>
                </a:lnTo>
                <a:cubicBezTo>
                  <a:pt x="2660302" y="4988689"/>
                  <a:pt x="2541196" y="5107795"/>
                  <a:pt x="2394272" y="5107795"/>
                </a:cubicBezTo>
                <a:lnTo>
                  <a:pt x="266030" y="5107795"/>
                </a:lnTo>
                <a:cubicBezTo>
                  <a:pt x="119106" y="5107795"/>
                  <a:pt x="0" y="4988689"/>
                  <a:pt x="0" y="4841765"/>
                </a:cubicBezTo>
                <a:lnTo>
                  <a:pt x="0" y="266030"/>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9540" tIns="0" rIns="129540" bIns="4846320" numCol="1" spcCol="1270" anchor="ctr" anchorCtr="0">
            <a:noAutofit/>
          </a:bodyPr>
          <a:lstStyle/>
          <a:p>
            <a:pPr marL="0" lvl="0" indent="0" algn="ctr" defTabSz="1511300">
              <a:lnSpc>
                <a:spcPct val="90000"/>
              </a:lnSpc>
              <a:spcBef>
                <a:spcPct val="0"/>
              </a:spcBef>
              <a:spcAft>
                <a:spcPct val="35000"/>
              </a:spcAft>
              <a:buNone/>
            </a:pPr>
            <a:endParaRPr lang="en-US" sz="3400" kern="1200" dirty="0"/>
          </a:p>
        </p:txBody>
      </p:sp>
      <p:sp>
        <p:nvSpPr>
          <p:cNvPr id="3" name="Date Placeholder 2">
            <a:extLst>
              <a:ext uri="{FF2B5EF4-FFF2-40B4-BE49-F238E27FC236}">
                <a16:creationId xmlns:a16="http://schemas.microsoft.com/office/drawing/2014/main" id="{B726D7D1-4E82-4207-8D9B-A53ABEF9F2A6}"/>
              </a:ext>
            </a:extLst>
          </p:cNvPr>
          <p:cNvSpPr>
            <a:spLocks noGrp="1"/>
          </p:cNvSpPr>
          <p:nvPr>
            <p:ph type="dt" sz="half" idx="10"/>
          </p:nvPr>
        </p:nvSpPr>
        <p:spPr/>
        <p:txBody>
          <a:bodyPr/>
          <a:lstStyle/>
          <a:p>
            <a:r>
              <a:rPr lang="en-US"/>
              <a:t>2/20/2018</a:t>
            </a:r>
            <a:endParaRPr lang="en-US" dirty="0"/>
          </a:p>
        </p:txBody>
      </p:sp>
      <p:sp>
        <p:nvSpPr>
          <p:cNvPr id="4" name="Slide Number Placeholder 3">
            <a:extLst>
              <a:ext uri="{FF2B5EF4-FFF2-40B4-BE49-F238E27FC236}">
                <a16:creationId xmlns:a16="http://schemas.microsoft.com/office/drawing/2014/main" id="{CA0F2B8B-82C3-42C7-B4E4-3FE88989DC1A}"/>
              </a:ext>
            </a:extLst>
          </p:cNvPr>
          <p:cNvSpPr>
            <a:spLocks noGrp="1"/>
          </p:cNvSpPr>
          <p:nvPr>
            <p:ph type="sldNum" sz="quarter" idx="12"/>
          </p:nvPr>
        </p:nvSpPr>
        <p:spPr/>
        <p:txBody>
          <a:bodyPr/>
          <a:lstStyle/>
          <a:p>
            <a:fld id="{320DDCCD-3443-445B-9496-1BD3DE62B832}" type="slidenum">
              <a:rPr lang="en-US" smtClean="0"/>
              <a:t>10</a:t>
            </a:fld>
            <a:endParaRPr lang="en-US"/>
          </a:p>
        </p:txBody>
      </p:sp>
      <p:sp>
        <p:nvSpPr>
          <p:cNvPr id="18" name="TextBox 17">
            <a:extLst>
              <a:ext uri="{FF2B5EF4-FFF2-40B4-BE49-F238E27FC236}">
                <a16:creationId xmlns:a16="http://schemas.microsoft.com/office/drawing/2014/main" id="{7AF59D7A-0702-434A-A71F-4072AAE779C0}"/>
              </a:ext>
            </a:extLst>
          </p:cNvPr>
          <p:cNvSpPr txBox="1"/>
          <p:nvPr/>
        </p:nvSpPr>
        <p:spPr>
          <a:xfrm>
            <a:off x="1762293" y="2196596"/>
            <a:ext cx="5619423" cy="1569660"/>
          </a:xfrm>
          <a:prstGeom prst="rect">
            <a:avLst/>
          </a:prstGeom>
          <a:noFill/>
        </p:spPr>
        <p:txBody>
          <a:bodyPr wrap="none" rtlCol="0">
            <a:spAutoFit/>
          </a:bodyPr>
          <a:lstStyle/>
          <a:p>
            <a:pPr algn="ctr"/>
            <a:r>
              <a:rPr lang="en-US" sz="9600" b="1" dirty="0"/>
              <a:t>Coherence</a:t>
            </a:r>
          </a:p>
        </p:txBody>
      </p:sp>
      <p:sp>
        <p:nvSpPr>
          <p:cNvPr id="19" name="TextBox 18">
            <a:extLst>
              <a:ext uri="{FF2B5EF4-FFF2-40B4-BE49-F238E27FC236}">
                <a16:creationId xmlns:a16="http://schemas.microsoft.com/office/drawing/2014/main" id="{8DB87B60-D258-4C78-A810-D685E86B4E38}"/>
              </a:ext>
            </a:extLst>
          </p:cNvPr>
          <p:cNvSpPr txBox="1"/>
          <p:nvPr/>
        </p:nvSpPr>
        <p:spPr>
          <a:xfrm>
            <a:off x="3852091" y="1611821"/>
            <a:ext cx="1439817" cy="584775"/>
          </a:xfrm>
          <a:prstGeom prst="rect">
            <a:avLst/>
          </a:prstGeom>
          <a:noFill/>
        </p:spPr>
        <p:txBody>
          <a:bodyPr wrap="none" rtlCol="0">
            <a:spAutoFit/>
          </a:bodyPr>
          <a:lstStyle/>
          <a:p>
            <a:pPr algn="ctr"/>
            <a:r>
              <a:rPr lang="en-US" sz="3200" b="1" dirty="0"/>
              <a:t>SCILLSS</a:t>
            </a:r>
          </a:p>
        </p:txBody>
      </p:sp>
    </p:spTree>
    <p:extLst>
      <p:ext uri="{BB962C8B-B14F-4D97-AF65-F5344CB8AC3E}">
        <p14:creationId xmlns:p14="http://schemas.microsoft.com/office/powerpoint/2010/main" val="27988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CC6B6367-4B08-4D54-8B49-03394B9BF386}"/>
              </a:ext>
            </a:extLst>
          </p:cNvPr>
          <p:cNvSpPr/>
          <p:nvPr/>
        </p:nvSpPr>
        <p:spPr>
          <a:xfrm>
            <a:off x="3200400" y="368010"/>
            <a:ext cx="2660302" cy="5880390"/>
          </a:xfrm>
          <a:custGeom>
            <a:avLst/>
            <a:gdLst>
              <a:gd name="connsiteX0" fmla="*/ 0 w 2660302"/>
              <a:gd name="connsiteY0" fmla="*/ 266030 h 5107795"/>
              <a:gd name="connsiteX1" fmla="*/ 266030 w 2660302"/>
              <a:gd name="connsiteY1" fmla="*/ 0 h 5107795"/>
              <a:gd name="connsiteX2" fmla="*/ 2394272 w 2660302"/>
              <a:gd name="connsiteY2" fmla="*/ 0 h 5107795"/>
              <a:gd name="connsiteX3" fmla="*/ 2660302 w 2660302"/>
              <a:gd name="connsiteY3" fmla="*/ 266030 h 5107795"/>
              <a:gd name="connsiteX4" fmla="*/ 2660302 w 2660302"/>
              <a:gd name="connsiteY4" fmla="*/ 4841765 h 5107795"/>
              <a:gd name="connsiteX5" fmla="*/ 2394272 w 2660302"/>
              <a:gd name="connsiteY5" fmla="*/ 5107795 h 5107795"/>
              <a:gd name="connsiteX6" fmla="*/ 266030 w 2660302"/>
              <a:gd name="connsiteY6" fmla="*/ 5107795 h 5107795"/>
              <a:gd name="connsiteX7" fmla="*/ 0 w 2660302"/>
              <a:gd name="connsiteY7" fmla="*/ 4841765 h 5107795"/>
              <a:gd name="connsiteX8" fmla="*/ 0 w 2660302"/>
              <a:gd name="connsiteY8" fmla="*/ 266030 h 51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302" h="5107795">
                <a:moveTo>
                  <a:pt x="0" y="266030"/>
                </a:moveTo>
                <a:cubicBezTo>
                  <a:pt x="0" y="119106"/>
                  <a:pt x="119106" y="0"/>
                  <a:pt x="266030" y="0"/>
                </a:cubicBezTo>
                <a:lnTo>
                  <a:pt x="2394272" y="0"/>
                </a:lnTo>
                <a:cubicBezTo>
                  <a:pt x="2541196" y="0"/>
                  <a:pt x="2660302" y="119106"/>
                  <a:pt x="2660302" y="266030"/>
                </a:cubicBezTo>
                <a:lnTo>
                  <a:pt x="2660302" y="4841765"/>
                </a:lnTo>
                <a:cubicBezTo>
                  <a:pt x="2660302" y="4988689"/>
                  <a:pt x="2541196" y="5107795"/>
                  <a:pt x="2394272" y="5107795"/>
                </a:cubicBezTo>
                <a:lnTo>
                  <a:pt x="266030" y="5107795"/>
                </a:lnTo>
                <a:cubicBezTo>
                  <a:pt x="119106" y="5107795"/>
                  <a:pt x="0" y="4988689"/>
                  <a:pt x="0" y="4841765"/>
                </a:cubicBezTo>
                <a:lnTo>
                  <a:pt x="0" y="266030"/>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9540" tIns="0" rIns="129540" bIns="4572000" numCol="1" spcCol="1270" anchor="ctr" anchorCtr="0">
            <a:noAutofit/>
          </a:bodyPr>
          <a:lstStyle/>
          <a:p>
            <a:pPr marL="0" lvl="0" indent="0" algn="ctr" defTabSz="1511300">
              <a:lnSpc>
                <a:spcPct val="90000"/>
              </a:lnSpc>
              <a:spcBef>
                <a:spcPct val="0"/>
              </a:spcBef>
              <a:spcAft>
                <a:spcPct val="35000"/>
              </a:spcAft>
              <a:buNone/>
            </a:pPr>
            <a:r>
              <a:rPr lang="en-US" sz="3400" dirty="0"/>
              <a:t>Then</a:t>
            </a:r>
            <a:r>
              <a:rPr lang="en-US" sz="3400" kern="1200" dirty="0"/>
              <a:t> scores may reflect…</a:t>
            </a:r>
          </a:p>
        </p:txBody>
      </p:sp>
      <p:sp>
        <p:nvSpPr>
          <p:cNvPr id="7" name="Freeform: Shape 6">
            <a:extLst>
              <a:ext uri="{FF2B5EF4-FFF2-40B4-BE49-F238E27FC236}">
                <a16:creationId xmlns:a16="http://schemas.microsoft.com/office/drawing/2014/main" id="{4C954B13-D5CC-443B-AE90-E27A2CE5EDBF}"/>
              </a:ext>
            </a:extLst>
          </p:cNvPr>
          <p:cNvSpPr/>
          <p:nvPr/>
        </p:nvSpPr>
        <p:spPr>
          <a:xfrm>
            <a:off x="3466430" y="1660024"/>
            <a:ext cx="2128242" cy="1540070"/>
          </a:xfrm>
          <a:custGeom>
            <a:avLst/>
            <a:gdLst>
              <a:gd name="connsiteX0" fmla="*/ 0 w 2128242"/>
              <a:gd name="connsiteY0" fmla="*/ 154007 h 1540070"/>
              <a:gd name="connsiteX1" fmla="*/ 154007 w 2128242"/>
              <a:gd name="connsiteY1" fmla="*/ 0 h 1540070"/>
              <a:gd name="connsiteX2" fmla="*/ 1974235 w 2128242"/>
              <a:gd name="connsiteY2" fmla="*/ 0 h 1540070"/>
              <a:gd name="connsiteX3" fmla="*/ 2128242 w 2128242"/>
              <a:gd name="connsiteY3" fmla="*/ 154007 h 1540070"/>
              <a:gd name="connsiteX4" fmla="*/ 2128242 w 2128242"/>
              <a:gd name="connsiteY4" fmla="*/ 1386063 h 1540070"/>
              <a:gd name="connsiteX5" fmla="*/ 1974235 w 2128242"/>
              <a:gd name="connsiteY5" fmla="*/ 1540070 h 1540070"/>
              <a:gd name="connsiteX6" fmla="*/ 154007 w 2128242"/>
              <a:gd name="connsiteY6" fmla="*/ 1540070 h 1540070"/>
              <a:gd name="connsiteX7" fmla="*/ 0 w 2128242"/>
              <a:gd name="connsiteY7" fmla="*/ 1386063 h 1540070"/>
              <a:gd name="connsiteX8" fmla="*/ 0 w 2128242"/>
              <a:gd name="connsiteY8" fmla="*/ 154007 h 154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1540070">
                <a:moveTo>
                  <a:pt x="0" y="154007"/>
                </a:moveTo>
                <a:cubicBezTo>
                  <a:pt x="0" y="68951"/>
                  <a:pt x="68951" y="0"/>
                  <a:pt x="154007" y="0"/>
                </a:cubicBezTo>
                <a:lnTo>
                  <a:pt x="1974235" y="0"/>
                </a:lnTo>
                <a:cubicBezTo>
                  <a:pt x="2059291" y="0"/>
                  <a:pt x="2128242" y="68951"/>
                  <a:pt x="2128242" y="154007"/>
                </a:cubicBezTo>
                <a:lnTo>
                  <a:pt x="2128242" y="1386063"/>
                </a:lnTo>
                <a:cubicBezTo>
                  <a:pt x="2128242" y="1471119"/>
                  <a:pt x="2059291" y="1540070"/>
                  <a:pt x="1974235" y="1540070"/>
                </a:cubicBezTo>
                <a:lnTo>
                  <a:pt x="154007" y="1540070"/>
                </a:lnTo>
                <a:cubicBezTo>
                  <a:pt x="68951" y="1540070"/>
                  <a:pt x="0" y="1471119"/>
                  <a:pt x="0" y="1386063"/>
                </a:cubicBezTo>
                <a:lnTo>
                  <a:pt x="0" y="154007"/>
                </a:lnTo>
                <a:close/>
              </a:path>
            </a:pathLst>
          </a:custGeom>
        </p:spPr>
        <p:style>
          <a:lnRef idx="0">
            <a:schemeClr val="lt1">
              <a:hueOff val="0"/>
              <a:satOff val="0"/>
              <a:lumOff val="0"/>
              <a:alphaOff val="0"/>
            </a:schemeClr>
          </a:lnRef>
          <a:fillRef idx="3">
            <a:schemeClr val="accent4">
              <a:hueOff val="-558096"/>
              <a:satOff val="3362"/>
              <a:lumOff val="270"/>
              <a:alphaOff val="0"/>
            </a:schemeClr>
          </a:fillRef>
          <a:effectRef idx="3">
            <a:schemeClr val="accent4">
              <a:hueOff val="-558096"/>
              <a:satOff val="3362"/>
              <a:lumOff val="270"/>
              <a:alphaOff val="0"/>
            </a:schemeClr>
          </a:effectRef>
          <a:fontRef idx="minor">
            <a:schemeClr val="lt1"/>
          </a:fontRef>
        </p:style>
        <p:txBody>
          <a:bodyPr spcFirstLastPara="0" vert="horz" wrap="square" lIns="95907" tIns="83207" rIns="95907" bIns="83207" numCol="1" spcCol="1270" anchor="ctr" anchorCtr="0">
            <a:noAutofit/>
          </a:bodyPr>
          <a:lstStyle/>
          <a:p>
            <a:pPr algn="ctr" defTabSz="889000">
              <a:lnSpc>
                <a:spcPct val="90000"/>
              </a:lnSpc>
              <a:spcBef>
                <a:spcPct val="0"/>
              </a:spcBef>
              <a:spcAft>
                <a:spcPct val="35000"/>
              </a:spcAft>
            </a:pPr>
            <a:r>
              <a:rPr lang="en-US" sz="2000" dirty="0"/>
              <a:t>what students know and can do</a:t>
            </a:r>
          </a:p>
        </p:txBody>
      </p:sp>
      <p:sp>
        <p:nvSpPr>
          <p:cNvPr id="8" name="Freeform: Shape 7">
            <a:extLst>
              <a:ext uri="{FF2B5EF4-FFF2-40B4-BE49-F238E27FC236}">
                <a16:creationId xmlns:a16="http://schemas.microsoft.com/office/drawing/2014/main" id="{907887FA-14EF-42EF-A4B8-6DA6B311BD91}"/>
              </a:ext>
            </a:extLst>
          </p:cNvPr>
          <p:cNvSpPr/>
          <p:nvPr/>
        </p:nvSpPr>
        <p:spPr>
          <a:xfrm>
            <a:off x="3466430" y="4291278"/>
            <a:ext cx="2128242" cy="1540070"/>
          </a:xfrm>
          <a:custGeom>
            <a:avLst/>
            <a:gdLst>
              <a:gd name="connsiteX0" fmla="*/ 0 w 2128242"/>
              <a:gd name="connsiteY0" fmla="*/ 154007 h 1540070"/>
              <a:gd name="connsiteX1" fmla="*/ 154007 w 2128242"/>
              <a:gd name="connsiteY1" fmla="*/ 0 h 1540070"/>
              <a:gd name="connsiteX2" fmla="*/ 1974235 w 2128242"/>
              <a:gd name="connsiteY2" fmla="*/ 0 h 1540070"/>
              <a:gd name="connsiteX3" fmla="*/ 2128242 w 2128242"/>
              <a:gd name="connsiteY3" fmla="*/ 154007 h 1540070"/>
              <a:gd name="connsiteX4" fmla="*/ 2128242 w 2128242"/>
              <a:gd name="connsiteY4" fmla="*/ 1386063 h 1540070"/>
              <a:gd name="connsiteX5" fmla="*/ 1974235 w 2128242"/>
              <a:gd name="connsiteY5" fmla="*/ 1540070 h 1540070"/>
              <a:gd name="connsiteX6" fmla="*/ 154007 w 2128242"/>
              <a:gd name="connsiteY6" fmla="*/ 1540070 h 1540070"/>
              <a:gd name="connsiteX7" fmla="*/ 0 w 2128242"/>
              <a:gd name="connsiteY7" fmla="*/ 1386063 h 1540070"/>
              <a:gd name="connsiteX8" fmla="*/ 0 w 2128242"/>
              <a:gd name="connsiteY8" fmla="*/ 154007 h 154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1540070">
                <a:moveTo>
                  <a:pt x="0" y="154007"/>
                </a:moveTo>
                <a:cubicBezTo>
                  <a:pt x="0" y="68951"/>
                  <a:pt x="68951" y="0"/>
                  <a:pt x="154007" y="0"/>
                </a:cubicBezTo>
                <a:lnTo>
                  <a:pt x="1974235" y="0"/>
                </a:lnTo>
                <a:cubicBezTo>
                  <a:pt x="2059291" y="0"/>
                  <a:pt x="2128242" y="68951"/>
                  <a:pt x="2128242" y="154007"/>
                </a:cubicBezTo>
                <a:lnTo>
                  <a:pt x="2128242" y="1386063"/>
                </a:lnTo>
                <a:cubicBezTo>
                  <a:pt x="2128242" y="1471119"/>
                  <a:pt x="2059291" y="1540070"/>
                  <a:pt x="1974235" y="1540070"/>
                </a:cubicBezTo>
                <a:lnTo>
                  <a:pt x="154007" y="1540070"/>
                </a:lnTo>
                <a:cubicBezTo>
                  <a:pt x="68951" y="1540070"/>
                  <a:pt x="0" y="1471119"/>
                  <a:pt x="0" y="1386063"/>
                </a:cubicBezTo>
                <a:lnTo>
                  <a:pt x="0" y="154007"/>
                </a:lnTo>
                <a:close/>
              </a:path>
            </a:pathLst>
          </a:custGeom>
        </p:spPr>
        <p:style>
          <a:lnRef idx="0">
            <a:schemeClr val="lt1">
              <a:hueOff val="0"/>
              <a:satOff val="0"/>
              <a:lumOff val="0"/>
              <a:alphaOff val="0"/>
            </a:schemeClr>
          </a:lnRef>
          <a:fillRef idx="3">
            <a:schemeClr val="accent4">
              <a:hueOff val="-558096"/>
              <a:satOff val="3362"/>
              <a:lumOff val="270"/>
              <a:alphaOff val="0"/>
            </a:schemeClr>
          </a:fillRef>
          <a:effectRef idx="3">
            <a:schemeClr val="accent4">
              <a:hueOff val="-558096"/>
              <a:satOff val="3362"/>
              <a:lumOff val="270"/>
              <a:alphaOff val="0"/>
            </a:schemeClr>
          </a:effectRef>
          <a:fontRef idx="minor">
            <a:schemeClr val="lt1"/>
          </a:fontRef>
        </p:style>
        <p:txBody>
          <a:bodyPr spcFirstLastPara="0" vert="horz" wrap="square" lIns="95907" tIns="83207" rIns="95907" bIns="83207" numCol="1" spcCol="1270" anchor="ctr" anchorCtr="0">
            <a:noAutofit/>
          </a:bodyPr>
          <a:lstStyle/>
          <a:p>
            <a:pPr marL="0" lvl="0" indent="0" algn="ctr" defTabSz="889000">
              <a:lnSpc>
                <a:spcPct val="90000"/>
              </a:lnSpc>
              <a:spcBef>
                <a:spcPct val="0"/>
              </a:spcBef>
              <a:spcAft>
                <a:spcPct val="35000"/>
              </a:spcAft>
              <a:buNone/>
            </a:pPr>
            <a:r>
              <a:rPr lang="en-US" sz="2000" dirty="0"/>
              <a:t>w</a:t>
            </a:r>
            <a:r>
              <a:rPr lang="en-US" sz="2000" kern="1200" dirty="0"/>
              <a:t>hat students have learned this year/ in this course; </a:t>
            </a:r>
          </a:p>
        </p:txBody>
      </p:sp>
      <p:sp>
        <p:nvSpPr>
          <p:cNvPr id="9" name="Freeform: Shape 8">
            <a:extLst>
              <a:ext uri="{FF2B5EF4-FFF2-40B4-BE49-F238E27FC236}">
                <a16:creationId xmlns:a16="http://schemas.microsoft.com/office/drawing/2014/main" id="{AE635760-78AF-444A-9D8B-78865611487A}"/>
              </a:ext>
            </a:extLst>
          </p:cNvPr>
          <p:cNvSpPr/>
          <p:nvPr/>
        </p:nvSpPr>
        <p:spPr>
          <a:xfrm>
            <a:off x="6019800" y="368010"/>
            <a:ext cx="2660302" cy="5880390"/>
          </a:xfrm>
          <a:custGeom>
            <a:avLst/>
            <a:gdLst>
              <a:gd name="connsiteX0" fmla="*/ 0 w 2660302"/>
              <a:gd name="connsiteY0" fmla="*/ 266030 h 5107795"/>
              <a:gd name="connsiteX1" fmla="*/ 266030 w 2660302"/>
              <a:gd name="connsiteY1" fmla="*/ 0 h 5107795"/>
              <a:gd name="connsiteX2" fmla="*/ 2394272 w 2660302"/>
              <a:gd name="connsiteY2" fmla="*/ 0 h 5107795"/>
              <a:gd name="connsiteX3" fmla="*/ 2660302 w 2660302"/>
              <a:gd name="connsiteY3" fmla="*/ 266030 h 5107795"/>
              <a:gd name="connsiteX4" fmla="*/ 2660302 w 2660302"/>
              <a:gd name="connsiteY4" fmla="*/ 4841765 h 5107795"/>
              <a:gd name="connsiteX5" fmla="*/ 2394272 w 2660302"/>
              <a:gd name="connsiteY5" fmla="*/ 5107795 h 5107795"/>
              <a:gd name="connsiteX6" fmla="*/ 266030 w 2660302"/>
              <a:gd name="connsiteY6" fmla="*/ 5107795 h 5107795"/>
              <a:gd name="connsiteX7" fmla="*/ 0 w 2660302"/>
              <a:gd name="connsiteY7" fmla="*/ 4841765 h 5107795"/>
              <a:gd name="connsiteX8" fmla="*/ 0 w 2660302"/>
              <a:gd name="connsiteY8" fmla="*/ 266030 h 51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302" h="5107795">
                <a:moveTo>
                  <a:pt x="0" y="266030"/>
                </a:moveTo>
                <a:cubicBezTo>
                  <a:pt x="0" y="119106"/>
                  <a:pt x="119106" y="0"/>
                  <a:pt x="266030" y="0"/>
                </a:cubicBezTo>
                <a:lnTo>
                  <a:pt x="2394272" y="0"/>
                </a:lnTo>
                <a:cubicBezTo>
                  <a:pt x="2541196" y="0"/>
                  <a:pt x="2660302" y="119106"/>
                  <a:pt x="2660302" y="266030"/>
                </a:cubicBezTo>
                <a:lnTo>
                  <a:pt x="2660302" y="4841765"/>
                </a:lnTo>
                <a:cubicBezTo>
                  <a:pt x="2660302" y="4988689"/>
                  <a:pt x="2541196" y="5107795"/>
                  <a:pt x="2394272" y="5107795"/>
                </a:cubicBezTo>
                <a:lnTo>
                  <a:pt x="266030" y="5107795"/>
                </a:lnTo>
                <a:cubicBezTo>
                  <a:pt x="119106" y="5107795"/>
                  <a:pt x="0" y="4988689"/>
                  <a:pt x="0" y="4841765"/>
                </a:cubicBezTo>
                <a:lnTo>
                  <a:pt x="0" y="266030"/>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9540" tIns="0" rIns="129540" bIns="4572000" numCol="1" spcCol="1270" anchor="ctr" anchorCtr="0">
            <a:noAutofit/>
          </a:bodyPr>
          <a:lstStyle/>
          <a:p>
            <a:pPr marL="0" lvl="0" indent="0" algn="ctr" defTabSz="1511300">
              <a:lnSpc>
                <a:spcPct val="90000"/>
              </a:lnSpc>
              <a:spcBef>
                <a:spcPct val="0"/>
              </a:spcBef>
              <a:spcAft>
                <a:spcPct val="35000"/>
              </a:spcAft>
              <a:buNone/>
            </a:pPr>
            <a:r>
              <a:rPr lang="en-US" sz="3400" dirty="0"/>
              <a:t>And may be used…</a:t>
            </a:r>
            <a:endParaRPr lang="en-US" sz="3400" kern="1200" dirty="0"/>
          </a:p>
        </p:txBody>
      </p:sp>
      <p:sp>
        <p:nvSpPr>
          <p:cNvPr id="10" name="Freeform: Shape 9">
            <a:extLst>
              <a:ext uri="{FF2B5EF4-FFF2-40B4-BE49-F238E27FC236}">
                <a16:creationId xmlns:a16="http://schemas.microsoft.com/office/drawing/2014/main" id="{B22C35A7-2955-4BEA-9B3C-B6959AD1D3AB}"/>
              </a:ext>
            </a:extLst>
          </p:cNvPr>
          <p:cNvSpPr/>
          <p:nvPr/>
        </p:nvSpPr>
        <p:spPr>
          <a:xfrm>
            <a:off x="6285830" y="1660024"/>
            <a:ext cx="2128242" cy="1188720"/>
          </a:xfrm>
          <a:custGeom>
            <a:avLst/>
            <a:gdLst>
              <a:gd name="connsiteX0" fmla="*/ 0 w 2128242"/>
              <a:gd name="connsiteY0" fmla="*/ 100348 h 1003477"/>
              <a:gd name="connsiteX1" fmla="*/ 100348 w 2128242"/>
              <a:gd name="connsiteY1" fmla="*/ 0 h 1003477"/>
              <a:gd name="connsiteX2" fmla="*/ 2027894 w 2128242"/>
              <a:gd name="connsiteY2" fmla="*/ 0 h 1003477"/>
              <a:gd name="connsiteX3" fmla="*/ 2128242 w 2128242"/>
              <a:gd name="connsiteY3" fmla="*/ 100348 h 1003477"/>
              <a:gd name="connsiteX4" fmla="*/ 2128242 w 2128242"/>
              <a:gd name="connsiteY4" fmla="*/ 903129 h 1003477"/>
              <a:gd name="connsiteX5" fmla="*/ 2027894 w 2128242"/>
              <a:gd name="connsiteY5" fmla="*/ 1003477 h 1003477"/>
              <a:gd name="connsiteX6" fmla="*/ 100348 w 2128242"/>
              <a:gd name="connsiteY6" fmla="*/ 1003477 h 1003477"/>
              <a:gd name="connsiteX7" fmla="*/ 0 w 2128242"/>
              <a:gd name="connsiteY7" fmla="*/ 903129 h 1003477"/>
              <a:gd name="connsiteX8" fmla="*/ 0 w 2128242"/>
              <a:gd name="connsiteY8" fmla="*/ 100348 h 10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1003477">
                <a:moveTo>
                  <a:pt x="0" y="100348"/>
                </a:moveTo>
                <a:cubicBezTo>
                  <a:pt x="0" y="44927"/>
                  <a:pt x="44927" y="0"/>
                  <a:pt x="100348" y="0"/>
                </a:cubicBezTo>
                <a:lnTo>
                  <a:pt x="2027894" y="0"/>
                </a:lnTo>
                <a:cubicBezTo>
                  <a:pt x="2083315" y="0"/>
                  <a:pt x="2128242" y="44927"/>
                  <a:pt x="2128242" y="100348"/>
                </a:cubicBezTo>
                <a:lnTo>
                  <a:pt x="2128242" y="903129"/>
                </a:lnTo>
                <a:cubicBezTo>
                  <a:pt x="2128242" y="958550"/>
                  <a:pt x="2083315" y="1003477"/>
                  <a:pt x="2027894" y="1003477"/>
                </a:cubicBezTo>
                <a:lnTo>
                  <a:pt x="100348" y="1003477"/>
                </a:lnTo>
                <a:cubicBezTo>
                  <a:pt x="44927" y="1003477"/>
                  <a:pt x="0" y="958550"/>
                  <a:pt x="0" y="903129"/>
                </a:cubicBezTo>
                <a:lnTo>
                  <a:pt x="0" y="100348"/>
                </a:lnTo>
                <a:close/>
              </a:path>
            </a:pathLst>
          </a:custGeom>
        </p:spPr>
        <p:style>
          <a:lnRef idx="0">
            <a:schemeClr val="lt1">
              <a:hueOff val="0"/>
              <a:satOff val="0"/>
              <a:lumOff val="0"/>
              <a:alphaOff val="0"/>
            </a:schemeClr>
          </a:lnRef>
          <a:fillRef idx="3">
            <a:schemeClr val="accent4">
              <a:hueOff val="-1674289"/>
              <a:satOff val="10087"/>
              <a:lumOff val="809"/>
              <a:alphaOff val="0"/>
            </a:schemeClr>
          </a:fillRef>
          <a:effectRef idx="3">
            <a:schemeClr val="accent4">
              <a:hueOff val="-1674289"/>
              <a:satOff val="10087"/>
              <a:lumOff val="809"/>
              <a:alphaOff val="0"/>
            </a:schemeClr>
          </a:effectRef>
          <a:fontRef idx="minor">
            <a:schemeClr val="lt1"/>
          </a:fontRef>
        </p:style>
        <p:txBody>
          <a:bodyPr spcFirstLastPara="0" vert="horz" wrap="square" lIns="75111" tIns="63681" rIns="75111" bIns="63681" numCol="1" spcCol="1270" anchor="ctr" anchorCtr="0">
            <a:noAutofit/>
          </a:bodyPr>
          <a:lstStyle/>
          <a:p>
            <a:pPr algn="ctr" defTabSz="800100">
              <a:lnSpc>
                <a:spcPct val="90000"/>
              </a:lnSpc>
              <a:spcBef>
                <a:spcPct val="0"/>
              </a:spcBef>
              <a:spcAft>
                <a:spcPct val="35000"/>
              </a:spcAft>
            </a:pPr>
            <a:r>
              <a:rPr lang="en-US" dirty="0"/>
              <a:t> to build and deliver instruction aligned with academic expectations</a:t>
            </a:r>
          </a:p>
        </p:txBody>
      </p:sp>
      <p:sp>
        <p:nvSpPr>
          <p:cNvPr id="11" name="Freeform: Shape 10">
            <a:extLst>
              <a:ext uri="{FF2B5EF4-FFF2-40B4-BE49-F238E27FC236}">
                <a16:creationId xmlns:a16="http://schemas.microsoft.com/office/drawing/2014/main" id="{205450B1-8397-430F-96BB-010C4099522B}"/>
              </a:ext>
            </a:extLst>
          </p:cNvPr>
          <p:cNvSpPr/>
          <p:nvPr/>
        </p:nvSpPr>
        <p:spPr>
          <a:xfrm>
            <a:off x="6285830" y="3138204"/>
            <a:ext cx="2128242" cy="1188720"/>
          </a:xfrm>
          <a:custGeom>
            <a:avLst/>
            <a:gdLst>
              <a:gd name="connsiteX0" fmla="*/ 0 w 2128242"/>
              <a:gd name="connsiteY0" fmla="*/ 100348 h 1003477"/>
              <a:gd name="connsiteX1" fmla="*/ 100348 w 2128242"/>
              <a:gd name="connsiteY1" fmla="*/ 0 h 1003477"/>
              <a:gd name="connsiteX2" fmla="*/ 2027894 w 2128242"/>
              <a:gd name="connsiteY2" fmla="*/ 0 h 1003477"/>
              <a:gd name="connsiteX3" fmla="*/ 2128242 w 2128242"/>
              <a:gd name="connsiteY3" fmla="*/ 100348 h 1003477"/>
              <a:gd name="connsiteX4" fmla="*/ 2128242 w 2128242"/>
              <a:gd name="connsiteY4" fmla="*/ 903129 h 1003477"/>
              <a:gd name="connsiteX5" fmla="*/ 2027894 w 2128242"/>
              <a:gd name="connsiteY5" fmla="*/ 1003477 h 1003477"/>
              <a:gd name="connsiteX6" fmla="*/ 100348 w 2128242"/>
              <a:gd name="connsiteY6" fmla="*/ 1003477 h 1003477"/>
              <a:gd name="connsiteX7" fmla="*/ 0 w 2128242"/>
              <a:gd name="connsiteY7" fmla="*/ 903129 h 1003477"/>
              <a:gd name="connsiteX8" fmla="*/ 0 w 2128242"/>
              <a:gd name="connsiteY8" fmla="*/ 100348 h 10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1003477">
                <a:moveTo>
                  <a:pt x="0" y="100348"/>
                </a:moveTo>
                <a:cubicBezTo>
                  <a:pt x="0" y="44927"/>
                  <a:pt x="44927" y="0"/>
                  <a:pt x="100348" y="0"/>
                </a:cubicBezTo>
                <a:lnTo>
                  <a:pt x="2027894" y="0"/>
                </a:lnTo>
                <a:cubicBezTo>
                  <a:pt x="2083315" y="0"/>
                  <a:pt x="2128242" y="44927"/>
                  <a:pt x="2128242" y="100348"/>
                </a:cubicBezTo>
                <a:lnTo>
                  <a:pt x="2128242" y="903129"/>
                </a:lnTo>
                <a:cubicBezTo>
                  <a:pt x="2128242" y="958550"/>
                  <a:pt x="2083315" y="1003477"/>
                  <a:pt x="2027894" y="1003477"/>
                </a:cubicBezTo>
                <a:lnTo>
                  <a:pt x="100348" y="1003477"/>
                </a:lnTo>
                <a:cubicBezTo>
                  <a:pt x="44927" y="1003477"/>
                  <a:pt x="0" y="958550"/>
                  <a:pt x="0" y="903129"/>
                </a:cubicBezTo>
                <a:lnTo>
                  <a:pt x="0" y="100348"/>
                </a:lnTo>
                <a:close/>
              </a:path>
            </a:pathLst>
          </a:custGeom>
        </p:spPr>
        <p:style>
          <a:lnRef idx="0">
            <a:schemeClr val="lt1">
              <a:hueOff val="0"/>
              <a:satOff val="0"/>
              <a:lumOff val="0"/>
              <a:alphaOff val="0"/>
            </a:schemeClr>
          </a:lnRef>
          <a:fillRef idx="3">
            <a:schemeClr val="accent4">
              <a:hueOff val="-1674289"/>
              <a:satOff val="10087"/>
              <a:lumOff val="809"/>
              <a:alphaOff val="0"/>
            </a:schemeClr>
          </a:fillRef>
          <a:effectRef idx="3">
            <a:schemeClr val="accent4">
              <a:hueOff val="-1674289"/>
              <a:satOff val="10087"/>
              <a:lumOff val="809"/>
              <a:alphaOff val="0"/>
            </a:schemeClr>
          </a:effectRef>
          <a:fontRef idx="minor">
            <a:schemeClr val="lt1"/>
          </a:fontRef>
        </p:style>
        <p:txBody>
          <a:bodyPr spcFirstLastPara="0" vert="horz" wrap="square" lIns="75111" tIns="63681" rIns="75111" bIns="63681" numCol="1" spcCol="1270" anchor="ctr" anchorCtr="0">
            <a:noAutofit/>
          </a:bodyPr>
          <a:lstStyle/>
          <a:p>
            <a:pPr algn="ctr" defTabSz="800100">
              <a:lnSpc>
                <a:spcPct val="90000"/>
              </a:lnSpc>
              <a:spcBef>
                <a:spcPct val="0"/>
              </a:spcBef>
              <a:spcAft>
                <a:spcPct val="35000"/>
              </a:spcAft>
            </a:pPr>
            <a:r>
              <a:rPr lang="en-US" dirty="0"/>
              <a:t>to monitor or track student progress</a:t>
            </a:r>
          </a:p>
        </p:txBody>
      </p:sp>
      <p:sp>
        <p:nvSpPr>
          <p:cNvPr id="12" name="Freeform: Shape 11">
            <a:extLst>
              <a:ext uri="{FF2B5EF4-FFF2-40B4-BE49-F238E27FC236}">
                <a16:creationId xmlns:a16="http://schemas.microsoft.com/office/drawing/2014/main" id="{1496231F-0065-4FAE-A7F3-F7A938E8B47C}"/>
              </a:ext>
            </a:extLst>
          </p:cNvPr>
          <p:cNvSpPr/>
          <p:nvPr/>
        </p:nvSpPr>
        <p:spPr>
          <a:xfrm>
            <a:off x="6285830" y="4642628"/>
            <a:ext cx="2128242" cy="1188720"/>
          </a:xfrm>
          <a:custGeom>
            <a:avLst/>
            <a:gdLst>
              <a:gd name="connsiteX0" fmla="*/ 0 w 2128242"/>
              <a:gd name="connsiteY0" fmla="*/ 100348 h 1003477"/>
              <a:gd name="connsiteX1" fmla="*/ 100348 w 2128242"/>
              <a:gd name="connsiteY1" fmla="*/ 0 h 1003477"/>
              <a:gd name="connsiteX2" fmla="*/ 2027894 w 2128242"/>
              <a:gd name="connsiteY2" fmla="*/ 0 h 1003477"/>
              <a:gd name="connsiteX3" fmla="*/ 2128242 w 2128242"/>
              <a:gd name="connsiteY3" fmla="*/ 100348 h 1003477"/>
              <a:gd name="connsiteX4" fmla="*/ 2128242 w 2128242"/>
              <a:gd name="connsiteY4" fmla="*/ 903129 h 1003477"/>
              <a:gd name="connsiteX5" fmla="*/ 2027894 w 2128242"/>
              <a:gd name="connsiteY5" fmla="*/ 1003477 h 1003477"/>
              <a:gd name="connsiteX6" fmla="*/ 100348 w 2128242"/>
              <a:gd name="connsiteY6" fmla="*/ 1003477 h 1003477"/>
              <a:gd name="connsiteX7" fmla="*/ 0 w 2128242"/>
              <a:gd name="connsiteY7" fmla="*/ 903129 h 1003477"/>
              <a:gd name="connsiteX8" fmla="*/ 0 w 2128242"/>
              <a:gd name="connsiteY8" fmla="*/ 100348 h 10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1003477">
                <a:moveTo>
                  <a:pt x="0" y="100348"/>
                </a:moveTo>
                <a:cubicBezTo>
                  <a:pt x="0" y="44927"/>
                  <a:pt x="44927" y="0"/>
                  <a:pt x="100348" y="0"/>
                </a:cubicBezTo>
                <a:lnTo>
                  <a:pt x="2027894" y="0"/>
                </a:lnTo>
                <a:cubicBezTo>
                  <a:pt x="2083315" y="0"/>
                  <a:pt x="2128242" y="44927"/>
                  <a:pt x="2128242" y="100348"/>
                </a:cubicBezTo>
                <a:lnTo>
                  <a:pt x="2128242" y="903129"/>
                </a:lnTo>
                <a:cubicBezTo>
                  <a:pt x="2128242" y="958550"/>
                  <a:pt x="2083315" y="1003477"/>
                  <a:pt x="2027894" y="1003477"/>
                </a:cubicBezTo>
                <a:lnTo>
                  <a:pt x="100348" y="1003477"/>
                </a:lnTo>
                <a:cubicBezTo>
                  <a:pt x="44927" y="1003477"/>
                  <a:pt x="0" y="958550"/>
                  <a:pt x="0" y="903129"/>
                </a:cubicBezTo>
                <a:lnTo>
                  <a:pt x="0" y="100348"/>
                </a:lnTo>
                <a:close/>
              </a:path>
            </a:pathLst>
          </a:custGeom>
        </p:spPr>
        <p:style>
          <a:lnRef idx="0">
            <a:schemeClr val="lt1">
              <a:hueOff val="0"/>
              <a:satOff val="0"/>
              <a:lumOff val="0"/>
              <a:alphaOff val="0"/>
            </a:schemeClr>
          </a:lnRef>
          <a:fillRef idx="3">
            <a:schemeClr val="accent4">
              <a:hueOff val="-2232385"/>
              <a:satOff val="13449"/>
              <a:lumOff val="1078"/>
              <a:alphaOff val="0"/>
            </a:schemeClr>
          </a:fillRef>
          <a:effectRef idx="3">
            <a:schemeClr val="accent4">
              <a:hueOff val="-2232385"/>
              <a:satOff val="13449"/>
              <a:lumOff val="1078"/>
              <a:alphaOff val="0"/>
            </a:schemeClr>
          </a:effectRef>
          <a:fontRef idx="minor">
            <a:schemeClr val="lt1"/>
          </a:fontRef>
        </p:style>
        <p:txBody>
          <a:bodyPr spcFirstLastPara="0" vert="horz" wrap="square" lIns="75111" tIns="63681" rIns="75111" bIns="63681" numCol="1" spcCol="1270" anchor="ctr" anchorCtr="0">
            <a:noAutofit/>
          </a:bodyPr>
          <a:lstStyle/>
          <a:p>
            <a:pPr algn="ctr" defTabSz="800100">
              <a:lnSpc>
                <a:spcPct val="90000"/>
              </a:lnSpc>
              <a:spcBef>
                <a:spcPct val="0"/>
              </a:spcBef>
              <a:spcAft>
                <a:spcPct val="35000"/>
              </a:spcAft>
            </a:pPr>
            <a:r>
              <a:rPr lang="en-US" dirty="0"/>
              <a:t>for school accountability decisions and program evaluation</a:t>
            </a:r>
          </a:p>
        </p:txBody>
      </p:sp>
      <p:sp>
        <p:nvSpPr>
          <p:cNvPr id="13" name="Freeform: Shape 12">
            <a:extLst>
              <a:ext uri="{FF2B5EF4-FFF2-40B4-BE49-F238E27FC236}">
                <a16:creationId xmlns:a16="http://schemas.microsoft.com/office/drawing/2014/main" id="{F29D9B44-FD4E-41E7-9B38-919068A8F783}"/>
              </a:ext>
            </a:extLst>
          </p:cNvPr>
          <p:cNvSpPr/>
          <p:nvPr/>
        </p:nvSpPr>
        <p:spPr>
          <a:xfrm>
            <a:off x="380758" y="368010"/>
            <a:ext cx="2660302" cy="5880390"/>
          </a:xfrm>
          <a:custGeom>
            <a:avLst/>
            <a:gdLst>
              <a:gd name="connsiteX0" fmla="*/ 0 w 2660302"/>
              <a:gd name="connsiteY0" fmla="*/ 266030 h 5107795"/>
              <a:gd name="connsiteX1" fmla="*/ 266030 w 2660302"/>
              <a:gd name="connsiteY1" fmla="*/ 0 h 5107795"/>
              <a:gd name="connsiteX2" fmla="*/ 2394272 w 2660302"/>
              <a:gd name="connsiteY2" fmla="*/ 0 h 5107795"/>
              <a:gd name="connsiteX3" fmla="*/ 2660302 w 2660302"/>
              <a:gd name="connsiteY3" fmla="*/ 266030 h 5107795"/>
              <a:gd name="connsiteX4" fmla="*/ 2660302 w 2660302"/>
              <a:gd name="connsiteY4" fmla="*/ 4841765 h 5107795"/>
              <a:gd name="connsiteX5" fmla="*/ 2394272 w 2660302"/>
              <a:gd name="connsiteY5" fmla="*/ 5107795 h 5107795"/>
              <a:gd name="connsiteX6" fmla="*/ 266030 w 2660302"/>
              <a:gd name="connsiteY6" fmla="*/ 5107795 h 5107795"/>
              <a:gd name="connsiteX7" fmla="*/ 0 w 2660302"/>
              <a:gd name="connsiteY7" fmla="*/ 4841765 h 5107795"/>
              <a:gd name="connsiteX8" fmla="*/ 0 w 2660302"/>
              <a:gd name="connsiteY8" fmla="*/ 266030 h 51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302" h="5107795">
                <a:moveTo>
                  <a:pt x="0" y="266030"/>
                </a:moveTo>
                <a:cubicBezTo>
                  <a:pt x="0" y="119106"/>
                  <a:pt x="119106" y="0"/>
                  <a:pt x="266030" y="0"/>
                </a:cubicBezTo>
                <a:lnTo>
                  <a:pt x="2394272" y="0"/>
                </a:lnTo>
                <a:cubicBezTo>
                  <a:pt x="2541196" y="0"/>
                  <a:pt x="2660302" y="119106"/>
                  <a:pt x="2660302" y="266030"/>
                </a:cubicBezTo>
                <a:lnTo>
                  <a:pt x="2660302" y="4841765"/>
                </a:lnTo>
                <a:cubicBezTo>
                  <a:pt x="2660302" y="4988689"/>
                  <a:pt x="2541196" y="5107795"/>
                  <a:pt x="2394272" y="5107795"/>
                </a:cubicBezTo>
                <a:lnTo>
                  <a:pt x="266030" y="5107795"/>
                </a:lnTo>
                <a:cubicBezTo>
                  <a:pt x="119106" y="5107795"/>
                  <a:pt x="0" y="4988689"/>
                  <a:pt x="0" y="4841765"/>
                </a:cubicBezTo>
                <a:lnTo>
                  <a:pt x="0" y="266030"/>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9540" tIns="0" rIns="129540" bIns="4846320" numCol="1" spcCol="1270" anchor="ctr" anchorCtr="0">
            <a:noAutofit/>
          </a:bodyPr>
          <a:lstStyle/>
          <a:p>
            <a:pPr marL="0" lvl="0" indent="0" algn="ctr" defTabSz="1511300">
              <a:lnSpc>
                <a:spcPct val="90000"/>
              </a:lnSpc>
              <a:spcBef>
                <a:spcPct val="0"/>
              </a:spcBef>
              <a:spcAft>
                <a:spcPct val="35000"/>
              </a:spcAft>
              <a:buNone/>
            </a:pPr>
            <a:r>
              <a:rPr lang="en-US" sz="3400" kern="1200" dirty="0"/>
              <a:t>If</a:t>
            </a:r>
          </a:p>
        </p:txBody>
      </p:sp>
      <p:sp>
        <p:nvSpPr>
          <p:cNvPr id="14" name="Freeform: Shape 13">
            <a:extLst>
              <a:ext uri="{FF2B5EF4-FFF2-40B4-BE49-F238E27FC236}">
                <a16:creationId xmlns:a16="http://schemas.microsoft.com/office/drawing/2014/main" id="{81E3FEDC-EC75-49BD-A5D8-5AC6D4C75901}"/>
              </a:ext>
            </a:extLst>
          </p:cNvPr>
          <p:cNvSpPr/>
          <p:nvPr/>
        </p:nvSpPr>
        <p:spPr>
          <a:xfrm>
            <a:off x="646788" y="1295400"/>
            <a:ext cx="2128242" cy="1005840"/>
          </a:xfrm>
          <a:custGeom>
            <a:avLst/>
            <a:gdLst>
              <a:gd name="connsiteX0" fmla="*/ 0 w 2128242"/>
              <a:gd name="connsiteY0" fmla="*/ 74410 h 744096"/>
              <a:gd name="connsiteX1" fmla="*/ 74410 w 2128242"/>
              <a:gd name="connsiteY1" fmla="*/ 0 h 744096"/>
              <a:gd name="connsiteX2" fmla="*/ 2053832 w 2128242"/>
              <a:gd name="connsiteY2" fmla="*/ 0 h 744096"/>
              <a:gd name="connsiteX3" fmla="*/ 2128242 w 2128242"/>
              <a:gd name="connsiteY3" fmla="*/ 74410 h 744096"/>
              <a:gd name="connsiteX4" fmla="*/ 2128242 w 2128242"/>
              <a:gd name="connsiteY4" fmla="*/ 669686 h 744096"/>
              <a:gd name="connsiteX5" fmla="*/ 2053832 w 2128242"/>
              <a:gd name="connsiteY5" fmla="*/ 744096 h 744096"/>
              <a:gd name="connsiteX6" fmla="*/ 74410 w 2128242"/>
              <a:gd name="connsiteY6" fmla="*/ 744096 h 744096"/>
              <a:gd name="connsiteX7" fmla="*/ 0 w 2128242"/>
              <a:gd name="connsiteY7" fmla="*/ 669686 h 744096"/>
              <a:gd name="connsiteX8" fmla="*/ 0 w 2128242"/>
              <a:gd name="connsiteY8" fmla="*/ 74410 h 74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744096">
                <a:moveTo>
                  <a:pt x="0" y="74410"/>
                </a:moveTo>
                <a:cubicBezTo>
                  <a:pt x="0" y="33314"/>
                  <a:pt x="33314" y="0"/>
                  <a:pt x="74410" y="0"/>
                </a:cubicBezTo>
                <a:lnTo>
                  <a:pt x="2053832" y="0"/>
                </a:lnTo>
                <a:cubicBezTo>
                  <a:pt x="2094928" y="0"/>
                  <a:pt x="2128242" y="33314"/>
                  <a:pt x="2128242" y="74410"/>
                </a:cubicBezTo>
                <a:lnTo>
                  <a:pt x="2128242" y="669686"/>
                </a:lnTo>
                <a:cubicBezTo>
                  <a:pt x="2128242" y="710782"/>
                  <a:pt x="2094928" y="744096"/>
                  <a:pt x="2053832" y="744096"/>
                </a:cubicBezTo>
                <a:lnTo>
                  <a:pt x="74410" y="744096"/>
                </a:lnTo>
                <a:cubicBezTo>
                  <a:pt x="33314" y="744096"/>
                  <a:pt x="0" y="710782"/>
                  <a:pt x="0" y="669686"/>
                </a:cubicBezTo>
                <a:lnTo>
                  <a:pt x="0" y="74410"/>
                </a:ln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spcFirstLastPara="0" vert="horz" wrap="square" lIns="67514" tIns="56084" rIns="67514" bIns="56084" numCol="1" spcCol="1270" anchor="ctr" anchorCtr="0">
            <a:noAutofit/>
          </a:bodyPr>
          <a:lstStyle/>
          <a:p>
            <a:pPr algn="ctr" defTabSz="800100">
              <a:lnSpc>
                <a:spcPct val="90000"/>
              </a:lnSpc>
              <a:spcBef>
                <a:spcPct val="0"/>
              </a:spcBef>
              <a:spcAft>
                <a:spcPct val="35000"/>
              </a:spcAft>
            </a:pPr>
            <a:r>
              <a:rPr lang="en-US" dirty="0"/>
              <a:t>Constructs are well-defined</a:t>
            </a:r>
          </a:p>
        </p:txBody>
      </p:sp>
      <p:sp>
        <p:nvSpPr>
          <p:cNvPr id="15" name="Freeform: Shape 14">
            <a:extLst>
              <a:ext uri="{FF2B5EF4-FFF2-40B4-BE49-F238E27FC236}">
                <a16:creationId xmlns:a16="http://schemas.microsoft.com/office/drawing/2014/main" id="{2DD3BCB4-9EBD-4B9B-882F-16B94E43C5FE}"/>
              </a:ext>
            </a:extLst>
          </p:cNvPr>
          <p:cNvSpPr/>
          <p:nvPr/>
        </p:nvSpPr>
        <p:spPr>
          <a:xfrm>
            <a:off x="646788" y="2534920"/>
            <a:ext cx="2128242" cy="1005840"/>
          </a:xfrm>
          <a:custGeom>
            <a:avLst/>
            <a:gdLst>
              <a:gd name="connsiteX0" fmla="*/ 0 w 2128242"/>
              <a:gd name="connsiteY0" fmla="*/ 74410 h 744096"/>
              <a:gd name="connsiteX1" fmla="*/ 74410 w 2128242"/>
              <a:gd name="connsiteY1" fmla="*/ 0 h 744096"/>
              <a:gd name="connsiteX2" fmla="*/ 2053832 w 2128242"/>
              <a:gd name="connsiteY2" fmla="*/ 0 h 744096"/>
              <a:gd name="connsiteX3" fmla="*/ 2128242 w 2128242"/>
              <a:gd name="connsiteY3" fmla="*/ 74410 h 744096"/>
              <a:gd name="connsiteX4" fmla="*/ 2128242 w 2128242"/>
              <a:gd name="connsiteY4" fmla="*/ 669686 h 744096"/>
              <a:gd name="connsiteX5" fmla="*/ 2053832 w 2128242"/>
              <a:gd name="connsiteY5" fmla="*/ 744096 h 744096"/>
              <a:gd name="connsiteX6" fmla="*/ 74410 w 2128242"/>
              <a:gd name="connsiteY6" fmla="*/ 744096 h 744096"/>
              <a:gd name="connsiteX7" fmla="*/ 0 w 2128242"/>
              <a:gd name="connsiteY7" fmla="*/ 669686 h 744096"/>
              <a:gd name="connsiteX8" fmla="*/ 0 w 2128242"/>
              <a:gd name="connsiteY8" fmla="*/ 74410 h 74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744096">
                <a:moveTo>
                  <a:pt x="0" y="74410"/>
                </a:moveTo>
                <a:cubicBezTo>
                  <a:pt x="0" y="33314"/>
                  <a:pt x="33314" y="0"/>
                  <a:pt x="74410" y="0"/>
                </a:cubicBezTo>
                <a:lnTo>
                  <a:pt x="2053832" y="0"/>
                </a:lnTo>
                <a:cubicBezTo>
                  <a:pt x="2094928" y="0"/>
                  <a:pt x="2128242" y="33314"/>
                  <a:pt x="2128242" y="74410"/>
                </a:cubicBezTo>
                <a:lnTo>
                  <a:pt x="2128242" y="669686"/>
                </a:lnTo>
                <a:cubicBezTo>
                  <a:pt x="2128242" y="710782"/>
                  <a:pt x="2094928" y="744096"/>
                  <a:pt x="2053832" y="744096"/>
                </a:cubicBezTo>
                <a:lnTo>
                  <a:pt x="74410" y="744096"/>
                </a:lnTo>
                <a:cubicBezTo>
                  <a:pt x="33314" y="744096"/>
                  <a:pt x="0" y="710782"/>
                  <a:pt x="0" y="669686"/>
                </a:cubicBezTo>
                <a:lnTo>
                  <a:pt x="0" y="74410"/>
                </a:ln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spcFirstLastPara="0" vert="horz" wrap="square" lIns="67514" tIns="56084" rIns="67514" bIns="56084" numCol="1" spcCol="1270" anchor="ctr" anchorCtr="0">
            <a:noAutofit/>
          </a:bodyPr>
          <a:lstStyle/>
          <a:p>
            <a:pPr algn="ctr" defTabSz="800100">
              <a:lnSpc>
                <a:spcPct val="90000"/>
              </a:lnSpc>
              <a:spcBef>
                <a:spcPct val="0"/>
              </a:spcBef>
              <a:spcAft>
                <a:spcPct val="35000"/>
              </a:spcAft>
            </a:pPr>
            <a:r>
              <a:rPr lang="en-US" dirty="0"/>
              <a:t>Construct definitions are shared across the system</a:t>
            </a:r>
          </a:p>
        </p:txBody>
      </p:sp>
      <p:sp>
        <p:nvSpPr>
          <p:cNvPr id="16" name="Freeform: Shape 15">
            <a:extLst>
              <a:ext uri="{FF2B5EF4-FFF2-40B4-BE49-F238E27FC236}">
                <a16:creationId xmlns:a16="http://schemas.microsoft.com/office/drawing/2014/main" id="{866184C9-1C39-44D3-B3BF-0E248B95369D}"/>
              </a:ext>
            </a:extLst>
          </p:cNvPr>
          <p:cNvSpPr/>
          <p:nvPr/>
        </p:nvSpPr>
        <p:spPr>
          <a:xfrm>
            <a:off x="646788" y="3774440"/>
            <a:ext cx="2128242" cy="1005840"/>
          </a:xfrm>
          <a:custGeom>
            <a:avLst/>
            <a:gdLst>
              <a:gd name="connsiteX0" fmla="*/ 0 w 2128242"/>
              <a:gd name="connsiteY0" fmla="*/ 74410 h 744096"/>
              <a:gd name="connsiteX1" fmla="*/ 74410 w 2128242"/>
              <a:gd name="connsiteY1" fmla="*/ 0 h 744096"/>
              <a:gd name="connsiteX2" fmla="*/ 2053832 w 2128242"/>
              <a:gd name="connsiteY2" fmla="*/ 0 h 744096"/>
              <a:gd name="connsiteX3" fmla="*/ 2128242 w 2128242"/>
              <a:gd name="connsiteY3" fmla="*/ 74410 h 744096"/>
              <a:gd name="connsiteX4" fmla="*/ 2128242 w 2128242"/>
              <a:gd name="connsiteY4" fmla="*/ 669686 h 744096"/>
              <a:gd name="connsiteX5" fmla="*/ 2053832 w 2128242"/>
              <a:gd name="connsiteY5" fmla="*/ 744096 h 744096"/>
              <a:gd name="connsiteX6" fmla="*/ 74410 w 2128242"/>
              <a:gd name="connsiteY6" fmla="*/ 744096 h 744096"/>
              <a:gd name="connsiteX7" fmla="*/ 0 w 2128242"/>
              <a:gd name="connsiteY7" fmla="*/ 669686 h 744096"/>
              <a:gd name="connsiteX8" fmla="*/ 0 w 2128242"/>
              <a:gd name="connsiteY8" fmla="*/ 74410 h 74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744096">
                <a:moveTo>
                  <a:pt x="0" y="74410"/>
                </a:moveTo>
                <a:cubicBezTo>
                  <a:pt x="0" y="33314"/>
                  <a:pt x="33314" y="0"/>
                  <a:pt x="74410" y="0"/>
                </a:cubicBezTo>
                <a:lnTo>
                  <a:pt x="2053832" y="0"/>
                </a:lnTo>
                <a:cubicBezTo>
                  <a:pt x="2094928" y="0"/>
                  <a:pt x="2128242" y="33314"/>
                  <a:pt x="2128242" y="74410"/>
                </a:cubicBezTo>
                <a:lnTo>
                  <a:pt x="2128242" y="669686"/>
                </a:lnTo>
                <a:cubicBezTo>
                  <a:pt x="2128242" y="710782"/>
                  <a:pt x="2094928" y="744096"/>
                  <a:pt x="2053832" y="744096"/>
                </a:cubicBezTo>
                <a:lnTo>
                  <a:pt x="74410" y="744096"/>
                </a:lnTo>
                <a:cubicBezTo>
                  <a:pt x="33314" y="744096"/>
                  <a:pt x="0" y="710782"/>
                  <a:pt x="0" y="669686"/>
                </a:cubicBezTo>
                <a:lnTo>
                  <a:pt x="0" y="74410"/>
                </a:ln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spcFirstLastPara="0" vert="horz" wrap="square" lIns="67514" tIns="56084" rIns="67514" bIns="56084" numCol="1" spcCol="1270" anchor="ctr" anchorCtr="0">
            <a:noAutofit/>
          </a:bodyPr>
          <a:lstStyle/>
          <a:p>
            <a:pPr algn="ctr" defTabSz="800100">
              <a:lnSpc>
                <a:spcPct val="90000"/>
              </a:lnSpc>
              <a:spcBef>
                <a:spcPct val="0"/>
              </a:spcBef>
              <a:spcAft>
                <a:spcPct val="35000"/>
              </a:spcAft>
            </a:pPr>
            <a:r>
              <a:rPr lang="en-US" dirty="0"/>
              <a:t>The system is well-designed</a:t>
            </a:r>
          </a:p>
        </p:txBody>
      </p:sp>
      <p:sp>
        <p:nvSpPr>
          <p:cNvPr id="17" name="Freeform: Shape 16">
            <a:extLst>
              <a:ext uri="{FF2B5EF4-FFF2-40B4-BE49-F238E27FC236}">
                <a16:creationId xmlns:a16="http://schemas.microsoft.com/office/drawing/2014/main" id="{EB80E51A-7622-430C-B9EE-20D3C0DB573D}"/>
              </a:ext>
            </a:extLst>
          </p:cNvPr>
          <p:cNvSpPr/>
          <p:nvPr/>
        </p:nvSpPr>
        <p:spPr>
          <a:xfrm>
            <a:off x="646788" y="5013960"/>
            <a:ext cx="2128242" cy="1005840"/>
          </a:xfrm>
          <a:custGeom>
            <a:avLst/>
            <a:gdLst>
              <a:gd name="connsiteX0" fmla="*/ 0 w 2128242"/>
              <a:gd name="connsiteY0" fmla="*/ 74410 h 744096"/>
              <a:gd name="connsiteX1" fmla="*/ 74410 w 2128242"/>
              <a:gd name="connsiteY1" fmla="*/ 0 h 744096"/>
              <a:gd name="connsiteX2" fmla="*/ 2053832 w 2128242"/>
              <a:gd name="connsiteY2" fmla="*/ 0 h 744096"/>
              <a:gd name="connsiteX3" fmla="*/ 2128242 w 2128242"/>
              <a:gd name="connsiteY3" fmla="*/ 74410 h 744096"/>
              <a:gd name="connsiteX4" fmla="*/ 2128242 w 2128242"/>
              <a:gd name="connsiteY4" fmla="*/ 669686 h 744096"/>
              <a:gd name="connsiteX5" fmla="*/ 2053832 w 2128242"/>
              <a:gd name="connsiteY5" fmla="*/ 744096 h 744096"/>
              <a:gd name="connsiteX6" fmla="*/ 74410 w 2128242"/>
              <a:gd name="connsiteY6" fmla="*/ 744096 h 744096"/>
              <a:gd name="connsiteX7" fmla="*/ 0 w 2128242"/>
              <a:gd name="connsiteY7" fmla="*/ 669686 h 744096"/>
              <a:gd name="connsiteX8" fmla="*/ 0 w 2128242"/>
              <a:gd name="connsiteY8" fmla="*/ 74410 h 74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744096">
                <a:moveTo>
                  <a:pt x="0" y="74410"/>
                </a:moveTo>
                <a:cubicBezTo>
                  <a:pt x="0" y="33314"/>
                  <a:pt x="33314" y="0"/>
                  <a:pt x="74410" y="0"/>
                </a:cubicBezTo>
                <a:lnTo>
                  <a:pt x="2053832" y="0"/>
                </a:lnTo>
                <a:cubicBezTo>
                  <a:pt x="2094928" y="0"/>
                  <a:pt x="2128242" y="33314"/>
                  <a:pt x="2128242" y="74410"/>
                </a:cubicBezTo>
                <a:lnTo>
                  <a:pt x="2128242" y="669686"/>
                </a:lnTo>
                <a:cubicBezTo>
                  <a:pt x="2128242" y="710782"/>
                  <a:pt x="2094928" y="744096"/>
                  <a:pt x="2053832" y="744096"/>
                </a:cubicBezTo>
                <a:lnTo>
                  <a:pt x="74410" y="744096"/>
                </a:lnTo>
                <a:cubicBezTo>
                  <a:pt x="33314" y="744096"/>
                  <a:pt x="0" y="710782"/>
                  <a:pt x="0" y="669686"/>
                </a:cubicBezTo>
                <a:lnTo>
                  <a:pt x="0" y="74410"/>
                </a:ln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spcFirstLastPara="0" vert="horz" wrap="square" lIns="67514" tIns="56084" rIns="67514" bIns="56084" numCol="1" spcCol="1270" anchor="ctr" anchorCtr="0">
            <a:noAutofit/>
          </a:bodyPr>
          <a:lstStyle/>
          <a:p>
            <a:pPr marL="0" lvl="0" indent="0" algn="ctr" defTabSz="800100">
              <a:lnSpc>
                <a:spcPct val="90000"/>
              </a:lnSpc>
              <a:spcBef>
                <a:spcPct val="0"/>
              </a:spcBef>
              <a:spcAft>
                <a:spcPct val="35000"/>
              </a:spcAft>
              <a:buNone/>
            </a:pPr>
            <a:r>
              <a:rPr lang="en-US" sz="1800" kern="1200" dirty="0"/>
              <a:t>The system is well-implemented</a:t>
            </a:r>
          </a:p>
        </p:txBody>
      </p:sp>
      <p:sp>
        <p:nvSpPr>
          <p:cNvPr id="3" name="Date Placeholder 2">
            <a:extLst>
              <a:ext uri="{FF2B5EF4-FFF2-40B4-BE49-F238E27FC236}">
                <a16:creationId xmlns:a16="http://schemas.microsoft.com/office/drawing/2014/main" id="{B726D7D1-4E82-4207-8D9B-A53ABEF9F2A6}"/>
              </a:ext>
            </a:extLst>
          </p:cNvPr>
          <p:cNvSpPr>
            <a:spLocks noGrp="1"/>
          </p:cNvSpPr>
          <p:nvPr>
            <p:ph type="dt" sz="half" idx="10"/>
          </p:nvPr>
        </p:nvSpPr>
        <p:spPr/>
        <p:txBody>
          <a:bodyPr/>
          <a:lstStyle/>
          <a:p>
            <a:r>
              <a:rPr lang="en-US"/>
              <a:t>2/20/2018</a:t>
            </a:r>
            <a:endParaRPr lang="en-US" dirty="0"/>
          </a:p>
        </p:txBody>
      </p:sp>
      <p:sp>
        <p:nvSpPr>
          <p:cNvPr id="4" name="Slide Number Placeholder 3">
            <a:extLst>
              <a:ext uri="{FF2B5EF4-FFF2-40B4-BE49-F238E27FC236}">
                <a16:creationId xmlns:a16="http://schemas.microsoft.com/office/drawing/2014/main" id="{CA0F2B8B-82C3-42C7-B4E4-3FE88989DC1A}"/>
              </a:ext>
            </a:extLst>
          </p:cNvPr>
          <p:cNvSpPr>
            <a:spLocks noGrp="1"/>
          </p:cNvSpPr>
          <p:nvPr>
            <p:ph type="sldNum" sz="quarter" idx="12"/>
          </p:nvPr>
        </p:nvSpPr>
        <p:spPr/>
        <p:txBody>
          <a:bodyPr/>
          <a:lstStyle/>
          <a:p>
            <a:fld id="{320DDCCD-3443-445B-9496-1BD3DE62B832}" type="slidenum">
              <a:rPr lang="en-US" smtClean="0"/>
              <a:t>11</a:t>
            </a:fld>
            <a:endParaRPr lang="en-US"/>
          </a:p>
        </p:txBody>
      </p:sp>
      <p:sp>
        <p:nvSpPr>
          <p:cNvPr id="18" name="TextBox 17">
            <a:extLst>
              <a:ext uri="{FF2B5EF4-FFF2-40B4-BE49-F238E27FC236}">
                <a16:creationId xmlns:a16="http://schemas.microsoft.com/office/drawing/2014/main" id="{7AF59D7A-0702-434A-A71F-4072AAE779C0}"/>
              </a:ext>
            </a:extLst>
          </p:cNvPr>
          <p:cNvSpPr txBox="1"/>
          <p:nvPr/>
        </p:nvSpPr>
        <p:spPr>
          <a:xfrm>
            <a:off x="4337229" y="3504894"/>
            <a:ext cx="386644" cy="369332"/>
          </a:xfrm>
          <a:prstGeom prst="rect">
            <a:avLst/>
          </a:prstGeom>
          <a:noFill/>
        </p:spPr>
        <p:txBody>
          <a:bodyPr wrap="none" rtlCol="0">
            <a:spAutoFit/>
          </a:bodyPr>
          <a:lstStyle/>
          <a:p>
            <a:pPr algn="ctr"/>
            <a:r>
              <a:rPr lang="en-US" dirty="0"/>
              <a:t>or</a:t>
            </a:r>
          </a:p>
        </p:txBody>
      </p:sp>
    </p:spTree>
    <p:extLst>
      <p:ext uri="{BB962C8B-B14F-4D97-AF65-F5344CB8AC3E}">
        <p14:creationId xmlns:p14="http://schemas.microsoft.com/office/powerpoint/2010/main" val="107787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6000"/>
                            </p:stCondLst>
                            <p:childTnLst>
                              <p:par>
                                <p:cTn id="21" presetID="10" presetClass="entr" presetSubtype="0" fill="hold" nodeType="afterEffect">
                                  <p:stCondLst>
                                    <p:cond delay="1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par>
                          <p:cTn id="24" fill="hold">
                            <p:stCondLst>
                              <p:cond delay="8000"/>
                            </p:stCondLst>
                            <p:childTnLst>
                              <p:par>
                                <p:cTn id="25" presetID="10" presetClass="entr" presetSubtype="0" fill="hold" grpId="0"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9500"/>
                            </p:stCondLst>
                            <p:childTnLst>
                              <p:par>
                                <p:cTn id="29" presetID="10" presetClass="entr" presetSubtype="0" fill="hold" grpId="0" nodeType="after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11000"/>
                            </p:stCondLst>
                            <p:childTnLst>
                              <p:par>
                                <p:cTn id="33" presetID="10" presetClass="entr" presetSubtype="0" fill="hold" grpId="0" nodeType="after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12500"/>
                            </p:stCondLst>
                            <p:childTnLst>
                              <p:par>
                                <p:cTn id="37" presetID="10" presetClass="entr" presetSubtype="0" fill="hold" nodeType="afterEffect">
                                  <p:stCondLst>
                                    <p:cond delay="150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14500"/>
                            </p:stCondLst>
                            <p:childTnLst>
                              <p:par>
                                <p:cTn id="41" presetID="10" presetClass="entr" presetSubtype="0" fill="hold" grpId="0" nodeType="afterEffect">
                                  <p:stCondLst>
                                    <p:cond delay="10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16000"/>
                            </p:stCondLst>
                            <p:childTnLst>
                              <p:par>
                                <p:cTn id="45" presetID="10" presetClass="entr" presetSubtype="0" fill="hold" grpId="0" nodeType="afterEffect">
                                  <p:stCondLst>
                                    <p:cond delay="10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17500"/>
                            </p:stCondLst>
                            <p:childTnLst>
                              <p:par>
                                <p:cTn id="49" presetID="10" presetClass="entr" presetSubtype="0" fill="hold" grpId="0" nodeType="afterEffect">
                                  <p:stCondLst>
                                    <p:cond delay="10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4" grpId="0" animBg="1"/>
      <p:bldP spid="15" grpId="0" animBg="1"/>
      <p:bldP spid="16" grpId="0" animBg="1"/>
      <p:bldP spid="1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6366-60E9-4274-A6F4-A8EAF39B8F59}"/>
              </a:ext>
            </a:extLst>
          </p:cNvPr>
          <p:cNvSpPr>
            <a:spLocks noGrp="1"/>
          </p:cNvSpPr>
          <p:nvPr>
            <p:ph type="title"/>
          </p:nvPr>
        </p:nvSpPr>
        <p:spPr/>
        <p:txBody>
          <a:bodyPr/>
          <a:lstStyle/>
          <a:p>
            <a:r>
              <a:rPr lang="en-US" sz="3200" dirty="0">
                <a:solidFill>
                  <a:srgbClr val="FFFFFF"/>
                </a:solidFill>
                <a:latin typeface="+mn-lt"/>
              </a:rPr>
              <a:t>Refresher: Standards-based Assessment and Accountability Model</a:t>
            </a:r>
          </a:p>
        </p:txBody>
      </p:sp>
      <p:sp>
        <p:nvSpPr>
          <p:cNvPr id="4" name="Date Placeholder 3">
            <a:extLst>
              <a:ext uri="{FF2B5EF4-FFF2-40B4-BE49-F238E27FC236}">
                <a16:creationId xmlns:a16="http://schemas.microsoft.com/office/drawing/2014/main" id="{A02312B9-1F61-4952-89A6-086BC346DB7D}"/>
              </a:ext>
            </a:extLst>
          </p:cNvPr>
          <p:cNvSpPr>
            <a:spLocks noGrp="1"/>
          </p:cNvSpPr>
          <p:nvPr>
            <p:ph type="dt" sz="half" idx="2"/>
          </p:nvPr>
        </p:nvSpPr>
        <p:spPr/>
        <p:txBody>
          <a:bodyPr/>
          <a:lstStyle/>
          <a:p>
            <a:r>
              <a:rPr lang="en-US"/>
              <a:t>2/20/2018</a:t>
            </a:r>
            <a:endParaRPr lang="en-US" dirty="0"/>
          </a:p>
        </p:txBody>
      </p:sp>
      <p:sp>
        <p:nvSpPr>
          <p:cNvPr id="5" name="Slide Number Placeholder 4">
            <a:extLst>
              <a:ext uri="{FF2B5EF4-FFF2-40B4-BE49-F238E27FC236}">
                <a16:creationId xmlns:a16="http://schemas.microsoft.com/office/drawing/2014/main" id="{4E6E9746-FEC0-437D-B50C-4964B2A82694}"/>
              </a:ext>
            </a:extLst>
          </p:cNvPr>
          <p:cNvSpPr>
            <a:spLocks noGrp="1"/>
          </p:cNvSpPr>
          <p:nvPr>
            <p:ph type="sldNum" sz="quarter" idx="4"/>
          </p:nvPr>
        </p:nvSpPr>
        <p:spPr/>
        <p:txBody>
          <a:bodyPr/>
          <a:lstStyle/>
          <a:p>
            <a:fld id="{320DDCCD-3443-445B-9496-1BD3DE62B832}" type="slidenum">
              <a:rPr lang="en-US" smtClean="0"/>
              <a:pPr/>
              <a:t>12</a:t>
            </a:fld>
            <a:endParaRPr lang="en-US" dirty="0"/>
          </a:p>
        </p:txBody>
      </p:sp>
      <p:sp>
        <p:nvSpPr>
          <p:cNvPr id="6" name="Rectangle 5">
            <a:extLst>
              <a:ext uri="{FF2B5EF4-FFF2-40B4-BE49-F238E27FC236}">
                <a16:creationId xmlns:a16="http://schemas.microsoft.com/office/drawing/2014/main" id="{33BB58F3-204D-4FCC-9846-205DCF972350}"/>
              </a:ext>
            </a:extLst>
          </p:cNvPr>
          <p:cNvSpPr/>
          <p:nvPr/>
        </p:nvSpPr>
        <p:spPr>
          <a:xfrm>
            <a:off x="6476889" y="1728860"/>
            <a:ext cx="1814923" cy="1962593"/>
          </a:xfrm>
          <a:prstGeom prst="rect">
            <a:avLst/>
          </a:prstGeom>
          <a:solidFill>
            <a:schemeClr val="accent3">
              <a:lumMod val="40000"/>
              <a:lumOff val="60000"/>
            </a:schemeClr>
          </a:solidFill>
        </p:spPr>
        <p:style>
          <a:lnRef idx="0">
            <a:schemeClr val="lt1">
              <a:hueOff val="0"/>
              <a:satOff val="0"/>
              <a:lumOff val="0"/>
              <a:alphaOff val="0"/>
            </a:schemeClr>
          </a:lnRef>
          <a:fillRef idx="3">
            <a:schemeClr val="accent4">
              <a:hueOff val="-558096"/>
              <a:satOff val="3362"/>
              <a:lumOff val="270"/>
              <a:alphaOff val="0"/>
            </a:schemeClr>
          </a:fillRef>
          <a:effectRef idx="3">
            <a:schemeClr val="accent4">
              <a:hueOff val="-558096"/>
              <a:satOff val="3362"/>
              <a:lumOff val="270"/>
              <a:alphaOff val="0"/>
            </a:schemeClr>
          </a:effectRef>
          <a:fontRef idx="minor">
            <a:schemeClr val="lt1"/>
          </a:fontRef>
        </p:style>
        <p:txBody>
          <a:bodyPr spcFirstLastPara="0" vert="horz" wrap="square" lIns="95907" tIns="83207" rIns="95907" bIns="83207" numCol="1" spcCol="1270" anchor="ctr" anchorCtr="0">
            <a:noAutofit/>
          </a:bodyPr>
          <a:lstStyle/>
          <a:p>
            <a:pPr algn="ctr" defTabSz="889000">
              <a:lnSpc>
                <a:spcPct val="90000"/>
              </a:lnSpc>
              <a:spcBef>
                <a:spcPct val="0"/>
              </a:spcBef>
              <a:spcAft>
                <a:spcPct val="35000"/>
              </a:spcAft>
            </a:pPr>
            <a:endParaRPr lang="en-US" sz="2000" dirty="0"/>
          </a:p>
        </p:txBody>
      </p:sp>
      <p:sp>
        <p:nvSpPr>
          <p:cNvPr id="7" name="Rectangle 6">
            <a:extLst>
              <a:ext uri="{FF2B5EF4-FFF2-40B4-BE49-F238E27FC236}">
                <a16:creationId xmlns:a16="http://schemas.microsoft.com/office/drawing/2014/main" id="{15637264-A731-4816-BF77-DB86463A6CCC}"/>
              </a:ext>
            </a:extLst>
          </p:cNvPr>
          <p:cNvSpPr/>
          <p:nvPr/>
        </p:nvSpPr>
        <p:spPr>
          <a:xfrm>
            <a:off x="3586269" y="1728860"/>
            <a:ext cx="1814923" cy="1962593"/>
          </a:xfrm>
          <a:prstGeom prst="rect">
            <a:avLst/>
          </a:prstGeom>
          <a:solidFill>
            <a:schemeClr val="accent4">
              <a:lumMod val="40000"/>
              <a:lumOff val="60000"/>
            </a:schemeClr>
          </a:solidFill>
          <a:ln>
            <a:noFill/>
          </a:ln>
        </p:spPr>
        <p:style>
          <a:lnRef idx="0">
            <a:schemeClr val="lt1">
              <a:hueOff val="0"/>
              <a:satOff val="0"/>
              <a:lumOff val="0"/>
              <a:alphaOff val="0"/>
            </a:schemeClr>
          </a:lnRef>
          <a:fillRef idx="3">
            <a:schemeClr val="accent4">
              <a:hueOff val="-558096"/>
              <a:satOff val="3362"/>
              <a:lumOff val="270"/>
              <a:alphaOff val="0"/>
            </a:schemeClr>
          </a:fillRef>
          <a:effectRef idx="3">
            <a:schemeClr val="accent4">
              <a:hueOff val="-558096"/>
              <a:satOff val="3362"/>
              <a:lumOff val="270"/>
              <a:alphaOff val="0"/>
            </a:schemeClr>
          </a:effectRef>
          <a:fontRef idx="minor">
            <a:schemeClr val="lt1"/>
          </a:fontRef>
        </p:style>
        <p:txBody>
          <a:bodyPr spcFirstLastPara="0" vert="horz" wrap="square" lIns="95907" tIns="83207" rIns="95907" bIns="83207" numCol="1" spcCol="1270" anchor="ctr" anchorCtr="0">
            <a:noAutofit/>
          </a:bodyPr>
          <a:lstStyle/>
          <a:p>
            <a:pPr algn="ctr" defTabSz="889000">
              <a:lnSpc>
                <a:spcPct val="90000"/>
              </a:lnSpc>
              <a:spcBef>
                <a:spcPct val="0"/>
              </a:spcBef>
              <a:spcAft>
                <a:spcPct val="35000"/>
              </a:spcAft>
            </a:pPr>
            <a:endParaRPr lang="en-US" sz="2000" dirty="0"/>
          </a:p>
        </p:txBody>
      </p:sp>
      <p:sp>
        <p:nvSpPr>
          <p:cNvPr id="8" name="Rectangle 7">
            <a:extLst>
              <a:ext uri="{FF2B5EF4-FFF2-40B4-BE49-F238E27FC236}">
                <a16:creationId xmlns:a16="http://schemas.microsoft.com/office/drawing/2014/main" id="{93C12CD6-E6F6-4882-B14A-DED4F71C9AEB}"/>
              </a:ext>
            </a:extLst>
          </p:cNvPr>
          <p:cNvSpPr/>
          <p:nvPr/>
        </p:nvSpPr>
        <p:spPr>
          <a:xfrm>
            <a:off x="997705" y="1728860"/>
            <a:ext cx="1325612" cy="1962593"/>
          </a:xfrm>
          <a:prstGeom prst="rect">
            <a:avLst/>
          </a:prstGeom>
          <a:solidFill>
            <a:schemeClr val="accent5">
              <a:lumMod val="40000"/>
              <a:lumOff val="60000"/>
            </a:schemeClr>
          </a:solidFill>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spcFirstLastPara="0" vert="horz" wrap="square" lIns="67514" tIns="56084" rIns="67514" bIns="56084" numCol="1" spcCol="1270" anchor="ctr" anchorCtr="0">
            <a:noAutofit/>
          </a:bodyPr>
          <a:lstStyle/>
          <a:p>
            <a:pPr algn="ctr" defTabSz="800100">
              <a:lnSpc>
                <a:spcPct val="90000"/>
              </a:lnSpc>
              <a:spcBef>
                <a:spcPct val="0"/>
              </a:spcBef>
              <a:spcAft>
                <a:spcPct val="35000"/>
              </a:spcAft>
            </a:pPr>
            <a:endParaRPr lang="en-US"/>
          </a:p>
        </p:txBody>
      </p:sp>
      <p:sp>
        <p:nvSpPr>
          <p:cNvPr id="9" name="Content Placeholder 2">
            <a:extLst>
              <a:ext uri="{FF2B5EF4-FFF2-40B4-BE49-F238E27FC236}">
                <a16:creationId xmlns:a16="http://schemas.microsoft.com/office/drawing/2014/main" id="{797B278D-E45A-41EA-A945-E9AC081BB905}"/>
              </a:ext>
            </a:extLst>
          </p:cNvPr>
          <p:cNvSpPr txBox="1">
            <a:spLocks/>
          </p:cNvSpPr>
          <p:nvPr/>
        </p:nvSpPr>
        <p:spPr>
          <a:xfrm>
            <a:off x="664887" y="3966041"/>
            <a:ext cx="7140754" cy="453737"/>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Standards define expectations for student learning</a:t>
            </a:r>
          </a:p>
          <a:p>
            <a:endParaRPr lang="en-US" sz="2400" dirty="0"/>
          </a:p>
        </p:txBody>
      </p:sp>
      <p:sp>
        <p:nvSpPr>
          <p:cNvPr id="10" name="Rectangle 9">
            <a:extLst>
              <a:ext uri="{FF2B5EF4-FFF2-40B4-BE49-F238E27FC236}">
                <a16:creationId xmlns:a16="http://schemas.microsoft.com/office/drawing/2014/main" id="{34EF18FF-1509-4FA2-8910-7241387D0A3E}"/>
              </a:ext>
            </a:extLst>
          </p:cNvPr>
          <p:cNvSpPr/>
          <p:nvPr/>
        </p:nvSpPr>
        <p:spPr>
          <a:xfrm>
            <a:off x="971739" y="1977635"/>
            <a:ext cx="1385455" cy="53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Content Standards</a:t>
            </a:r>
          </a:p>
        </p:txBody>
      </p:sp>
      <p:sp>
        <p:nvSpPr>
          <p:cNvPr id="11" name="Rectangle 10">
            <a:extLst>
              <a:ext uri="{FF2B5EF4-FFF2-40B4-BE49-F238E27FC236}">
                <a16:creationId xmlns:a16="http://schemas.microsoft.com/office/drawing/2014/main" id="{72D194B9-BC4B-447F-AC34-07202D6B21EC}"/>
              </a:ext>
            </a:extLst>
          </p:cNvPr>
          <p:cNvSpPr/>
          <p:nvPr/>
        </p:nvSpPr>
        <p:spPr>
          <a:xfrm>
            <a:off x="971739" y="2867772"/>
            <a:ext cx="1385455" cy="59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Performance Standards</a:t>
            </a:r>
          </a:p>
        </p:txBody>
      </p:sp>
      <p:sp>
        <p:nvSpPr>
          <p:cNvPr id="12" name="Rectangle 11">
            <a:extLst>
              <a:ext uri="{FF2B5EF4-FFF2-40B4-BE49-F238E27FC236}">
                <a16:creationId xmlns:a16="http://schemas.microsoft.com/office/drawing/2014/main" id="{A7A56C89-639C-490F-AEB5-03417EB1ED17}"/>
              </a:ext>
            </a:extLst>
          </p:cNvPr>
          <p:cNvSpPr/>
          <p:nvPr/>
        </p:nvSpPr>
        <p:spPr>
          <a:xfrm>
            <a:off x="3715143" y="1828800"/>
            <a:ext cx="1577340"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Curriculum and Instruction</a:t>
            </a:r>
          </a:p>
        </p:txBody>
      </p:sp>
      <p:sp>
        <p:nvSpPr>
          <p:cNvPr id="13" name="Rectangle 12">
            <a:extLst>
              <a:ext uri="{FF2B5EF4-FFF2-40B4-BE49-F238E27FC236}">
                <a16:creationId xmlns:a16="http://schemas.microsoft.com/office/drawing/2014/main" id="{8B0FE8FF-5C68-4435-848E-AA7A37DAA7E5}"/>
              </a:ext>
            </a:extLst>
          </p:cNvPr>
          <p:cNvSpPr/>
          <p:nvPr/>
        </p:nvSpPr>
        <p:spPr>
          <a:xfrm>
            <a:off x="3715143" y="2750838"/>
            <a:ext cx="1577340"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Assessment</a:t>
            </a:r>
          </a:p>
        </p:txBody>
      </p:sp>
      <p:cxnSp>
        <p:nvCxnSpPr>
          <p:cNvPr id="14" name="Straight Arrow Connector 13">
            <a:extLst>
              <a:ext uri="{FF2B5EF4-FFF2-40B4-BE49-F238E27FC236}">
                <a16:creationId xmlns:a16="http://schemas.microsoft.com/office/drawing/2014/main" id="{B02B25D0-2D53-45EE-B595-E499C914C433}"/>
              </a:ext>
            </a:extLst>
          </p:cNvPr>
          <p:cNvCxnSpPr>
            <a:cxnSpLocks/>
            <a:stCxn id="10" idx="2"/>
            <a:endCxn id="11" idx="0"/>
          </p:cNvCxnSpPr>
          <p:nvPr/>
        </p:nvCxnSpPr>
        <p:spPr>
          <a:xfrm>
            <a:off x="1664466" y="2515626"/>
            <a:ext cx="0" cy="3521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813BD13-1CDF-4DF6-AEB2-747487DA9A08}"/>
              </a:ext>
            </a:extLst>
          </p:cNvPr>
          <p:cNvCxnSpPr>
            <a:cxnSpLocks/>
            <a:endCxn id="12" idx="1"/>
          </p:cNvCxnSpPr>
          <p:nvPr/>
        </p:nvCxnSpPr>
        <p:spPr>
          <a:xfrm flipV="1">
            <a:off x="1740435" y="2240280"/>
            <a:ext cx="1974708" cy="374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B6308D-9014-4592-ACF8-A1D93512D114}"/>
              </a:ext>
            </a:extLst>
          </p:cNvPr>
          <p:cNvCxnSpPr>
            <a:cxnSpLocks/>
            <a:endCxn id="13" idx="1"/>
          </p:cNvCxnSpPr>
          <p:nvPr/>
        </p:nvCxnSpPr>
        <p:spPr>
          <a:xfrm>
            <a:off x="1740435" y="2614944"/>
            <a:ext cx="1974708" cy="547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8E7F73D-0216-42F1-85B9-88FE2FFCD3D8}"/>
              </a:ext>
            </a:extLst>
          </p:cNvPr>
          <p:cNvSpPr/>
          <p:nvPr/>
        </p:nvSpPr>
        <p:spPr>
          <a:xfrm>
            <a:off x="6596216" y="2328038"/>
            <a:ext cx="1577340"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Evaluation and Accountability</a:t>
            </a:r>
          </a:p>
        </p:txBody>
      </p:sp>
      <p:cxnSp>
        <p:nvCxnSpPr>
          <p:cNvPr id="18" name="Straight Arrow Connector 17">
            <a:extLst>
              <a:ext uri="{FF2B5EF4-FFF2-40B4-BE49-F238E27FC236}">
                <a16:creationId xmlns:a16="http://schemas.microsoft.com/office/drawing/2014/main" id="{801E16FE-9FA3-45AA-BEAA-85C97A3642DD}"/>
              </a:ext>
            </a:extLst>
          </p:cNvPr>
          <p:cNvCxnSpPr>
            <a:cxnSpLocks/>
            <a:stCxn id="13" idx="3"/>
            <a:endCxn id="17" idx="1"/>
          </p:cNvCxnSpPr>
          <p:nvPr/>
        </p:nvCxnSpPr>
        <p:spPr>
          <a:xfrm flipV="1">
            <a:off x="5292483" y="2739518"/>
            <a:ext cx="1303733" cy="42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45FE3AC-ECA6-4F54-9092-CA2095BB2FBD}"/>
              </a:ext>
            </a:extLst>
          </p:cNvPr>
          <p:cNvCxnSpPr>
            <a:cxnSpLocks/>
            <a:stCxn id="17" idx="1"/>
            <a:endCxn id="12" idx="3"/>
          </p:cNvCxnSpPr>
          <p:nvPr/>
        </p:nvCxnSpPr>
        <p:spPr>
          <a:xfrm flipH="1" flipV="1">
            <a:off x="5292483" y="2240280"/>
            <a:ext cx="1303733" cy="499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03EAA7C-EA21-493E-8FCF-6E01A0226ED5}"/>
              </a:ext>
            </a:extLst>
          </p:cNvPr>
          <p:cNvSpPr txBox="1">
            <a:spLocks/>
          </p:cNvSpPr>
          <p:nvPr/>
        </p:nvSpPr>
        <p:spPr>
          <a:xfrm>
            <a:off x="664887" y="4390339"/>
            <a:ext cx="8335776" cy="45709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Curricula and assessments are interpretations of the standards</a:t>
            </a:r>
          </a:p>
        </p:txBody>
      </p:sp>
      <p:sp>
        <p:nvSpPr>
          <p:cNvPr id="21" name="Content Placeholder 2">
            <a:extLst>
              <a:ext uri="{FF2B5EF4-FFF2-40B4-BE49-F238E27FC236}">
                <a16:creationId xmlns:a16="http://schemas.microsoft.com/office/drawing/2014/main" id="{6E99398A-2E0C-452D-B345-974A70EEAE5D}"/>
              </a:ext>
            </a:extLst>
          </p:cNvPr>
          <p:cNvSpPr txBox="1">
            <a:spLocks/>
          </p:cNvSpPr>
          <p:nvPr/>
        </p:nvSpPr>
        <p:spPr>
          <a:xfrm>
            <a:off x="664887" y="5230066"/>
            <a:ext cx="7626925" cy="102707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Without clear alignment among standards, curricula, and assessment the model falls apart</a:t>
            </a:r>
          </a:p>
        </p:txBody>
      </p:sp>
      <p:pic>
        <p:nvPicPr>
          <p:cNvPr id="22" name="Picture 21">
            <a:extLst>
              <a:ext uri="{FF2B5EF4-FFF2-40B4-BE49-F238E27FC236}">
                <a16:creationId xmlns:a16="http://schemas.microsoft.com/office/drawing/2014/main" id="{A71A8A84-F504-4B73-8E8F-18EED347210B}"/>
              </a:ext>
            </a:extLst>
          </p:cNvPr>
          <p:cNvPicPr>
            <a:picLocks noChangeAspect="1"/>
          </p:cNvPicPr>
          <p:nvPr/>
        </p:nvPicPr>
        <p:blipFill>
          <a:blip r:embed="rId2"/>
          <a:stretch>
            <a:fillRect/>
          </a:stretch>
        </p:blipFill>
        <p:spPr>
          <a:xfrm>
            <a:off x="8011264" y="6053746"/>
            <a:ext cx="1132736" cy="327380"/>
          </a:xfrm>
          <a:prstGeom prst="rect">
            <a:avLst/>
          </a:prstGeom>
        </p:spPr>
      </p:pic>
      <p:sp>
        <p:nvSpPr>
          <p:cNvPr id="23" name="Content Placeholder 2">
            <a:extLst>
              <a:ext uri="{FF2B5EF4-FFF2-40B4-BE49-F238E27FC236}">
                <a16:creationId xmlns:a16="http://schemas.microsoft.com/office/drawing/2014/main" id="{E2BE0001-EE37-472B-AEA5-475575CDF4C6}"/>
              </a:ext>
            </a:extLst>
          </p:cNvPr>
          <p:cNvSpPr txBox="1">
            <a:spLocks/>
          </p:cNvSpPr>
          <p:nvPr/>
        </p:nvSpPr>
        <p:spPr>
          <a:xfrm>
            <a:off x="664887" y="4817993"/>
            <a:ext cx="8335776" cy="45709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Evaluation and accountability rely on the meaning of scores</a:t>
            </a:r>
          </a:p>
        </p:txBody>
      </p:sp>
    </p:spTree>
    <p:extLst>
      <p:ext uri="{BB962C8B-B14F-4D97-AF65-F5344CB8AC3E}">
        <p14:creationId xmlns:p14="http://schemas.microsoft.com/office/powerpoint/2010/main" val="142209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250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8" fill="hold" nodeType="withEffect">
                                  <p:stCondLst>
                                    <p:cond delay="250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3000"/>
                            </p:stCondLst>
                            <p:childTnLst>
                              <p:par>
                                <p:cTn id="19" presetID="1" presetClass="entr" presetSubtype="0" fill="hold" grpId="0" nodeType="afterEffect">
                                  <p:stCondLst>
                                    <p:cond delay="100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4000"/>
                            </p:stCondLst>
                            <p:childTnLst>
                              <p:par>
                                <p:cTn id="24" presetID="22" presetClass="entr" presetSubtype="8" fill="hold" nodeType="afterEffect">
                                  <p:stCondLst>
                                    <p:cond delay="25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par>
                          <p:cTn id="27" fill="hold">
                            <p:stCondLst>
                              <p:cond delay="7000"/>
                            </p:stCondLst>
                            <p:childTnLst>
                              <p:par>
                                <p:cTn id="28" presetID="1" presetClass="entr" presetSubtype="0"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p:stCondLst>
                              <p:cond delay="8000"/>
                            </p:stCondLst>
                            <p:childTnLst>
                              <p:par>
                                <p:cTn id="31" presetID="22" presetClass="entr" presetSubtype="2" fill="hold" nodeType="afterEffect">
                                  <p:stCondLst>
                                    <p:cond delay="100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2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2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22" presetClass="entr" presetSubtype="4"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par>
                          <p:cTn id="59" fill="hold">
                            <p:stCondLst>
                              <p:cond delay="0"/>
                            </p:stCondLst>
                            <p:childTnLst>
                              <p:par>
                                <p:cTn id="60" presetID="2" presetClass="exit" presetSubtype="4" fill="hold" nodeType="afterEffect">
                                  <p:stCondLst>
                                    <p:cond delay="1000"/>
                                  </p:stCondLst>
                                  <p:childTnLst>
                                    <p:anim calcmode="lin" valueType="num">
                                      <p:cBhvr additive="base">
                                        <p:cTn id="61" dur="500"/>
                                        <p:tgtEl>
                                          <p:spTgt spid="15"/>
                                        </p:tgtEl>
                                        <p:attrNameLst>
                                          <p:attrName>ppt_x</p:attrName>
                                        </p:attrNameLst>
                                      </p:cBhvr>
                                      <p:tavLst>
                                        <p:tav tm="0">
                                          <p:val>
                                            <p:strVal val="ppt_x"/>
                                          </p:val>
                                        </p:tav>
                                        <p:tav tm="100000">
                                          <p:val>
                                            <p:strVal val="ppt_x"/>
                                          </p:val>
                                        </p:tav>
                                      </p:tavLst>
                                    </p:anim>
                                    <p:anim calcmode="lin" valueType="num">
                                      <p:cBhvr additive="base">
                                        <p:cTn id="62" dur="500"/>
                                        <p:tgtEl>
                                          <p:spTgt spid="15"/>
                                        </p:tgtEl>
                                        <p:attrNameLst>
                                          <p:attrName>ppt_y</p:attrName>
                                        </p:attrNameLst>
                                      </p:cBhvr>
                                      <p:tavLst>
                                        <p:tav tm="0">
                                          <p:val>
                                            <p:strVal val="ppt_y"/>
                                          </p:val>
                                        </p:tav>
                                        <p:tav tm="100000">
                                          <p:val>
                                            <p:strVal val="1+ppt_h/2"/>
                                          </p:val>
                                        </p:tav>
                                      </p:tavLst>
                                    </p:anim>
                                    <p:set>
                                      <p:cBhvr>
                                        <p:cTn id="63" dur="1" fill="hold">
                                          <p:stCondLst>
                                            <p:cond delay="499"/>
                                          </p:stCondLst>
                                        </p:cTn>
                                        <p:tgtEl>
                                          <p:spTgt spid="15"/>
                                        </p:tgtEl>
                                        <p:attrNameLst>
                                          <p:attrName>style.visibility</p:attrName>
                                        </p:attrNameLst>
                                      </p:cBhvr>
                                      <p:to>
                                        <p:strVal val="hidden"/>
                                      </p:to>
                                    </p:set>
                                  </p:childTnLst>
                                </p:cTn>
                              </p:par>
                              <p:par>
                                <p:cTn id="64" presetID="2" presetClass="exit" presetSubtype="4" fill="hold" nodeType="withEffect">
                                  <p:stCondLst>
                                    <p:cond delay="1000"/>
                                  </p:stCondLst>
                                  <p:childTnLst>
                                    <p:anim calcmode="lin" valueType="num">
                                      <p:cBhvr additive="base">
                                        <p:cTn id="65" dur="500"/>
                                        <p:tgtEl>
                                          <p:spTgt spid="16"/>
                                        </p:tgtEl>
                                        <p:attrNameLst>
                                          <p:attrName>ppt_x</p:attrName>
                                        </p:attrNameLst>
                                      </p:cBhvr>
                                      <p:tavLst>
                                        <p:tav tm="0">
                                          <p:val>
                                            <p:strVal val="ppt_x"/>
                                          </p:val>
                                        </p:tav>
                                        <p:tav tm="100000">
                                          <p:val>
                                            <p:strVal val="ppt_x"/>
                                          </p:val>
                                        </p:tav>
                                      </p:tavLst>
                                    </p:anim>
                                    <p:anim calcmode="lin" valueType="num">
                                      <p:cBhvr additive="base">
                                        <p:cTn id="66" dur="500"/>
                                        <p:tgtEl>
                                          <p:spTgt spid="16"/>
                                        </p:tgtEl>
                                        <p:attrNameLst>
                                          <p:attrName>ppt_y</p:attrName>
                                        </p:attrNameLst>
                                      </p:cBhvr>
                                      <p:tavLst>
                                        <p:tav tm="0">
                                          <p:val>
                                            <p:strVal val="ppt_y"/>
                                          </p:val>
                                        </p:tav>
                                        <p:tav tm="100000">
                                          <p:val>
                                            <p:strVal val="1+ppt_h/2"/>
                                          </p:val>
                                        </p:tav>
                                      </p:tavLst>
                                    </p:anim>
                                    <p:set>
                                      <p:cBhvr>
                                        <p:cTn id="67" dur="1" fill="hold">
                                          <p:stCondLst>
                                            <p:cond delay="499"/>
                                          </p:stCondLst>
                                        </p:cTn>
                                        <p:tgtEl>
                                          <p:spTgt spid="16"/>
                                        </p:tgtEl>
                                        <p:attrNameLst>
                                          <p:attrName>style.visibility</p:attrName>
                                        </p:attrNameLst>
                                      </p:cBhvr>
                                      <p:to>
                                        <p:strVal val="hidden"/>
                                      </p:to>
                                    </p:set>
                                  </p:childTnLst>
                                </p:cTn>
                              </p:par>
                              <p:par>
                                <p:cTn id="68" presetID="2" presetClass="exit" presetSubtype="4" fill="hold" nodeType="withEffect">
                                  <p:stCondLst>
                                    <p:cond delay="1000"/>
                                  </p:stCondLst>
                                  <p:childTnLst>
                                    <p:anim calcmode="lin" valueType="num">
                                      <p:cBhvr additive="base">
                                        <p:cTn id="69" dur="500"/>
                                        <p:tgtEl>
                                          <p:spTgt spid="18"/>
                                        </p:tgtEl>
                                        <p:attrNameLst>
                                          <p:attrName>ppt_x</p:attrName>
                                        </p:attrNameLst>
                                      </p:cBhvr>
                                      <p:tavLst>
                                        <p:tav tm="0">
                                          <p:val>
                                            <p:strVal val="ppt_x"/>
                                          </p:val>
                                        </p:tav>
                                        <p:tav tm="100000">
                                          <p:val>
                                            <p:strVal val="ppt_x"/>
                                          </p:val>
                                        </p:tav>
                                      </p:tavLst>
                                    </p:anim>
                                    <p:anim calcmode="lin" valueType="num">
                                      <p:cBhvr additive="base">
                                        <p:cTn id="70" dur="500"/>
                                        <p:tgtEl>
                                          <p:spTgt spid="18"/>
                                        </p:tgtEl>
                                        <p:attrNameLst>
                                          <p:attrName>ppt_y</p:attrName>
                                        </p:attrNameLst>
                                      </p:cBhvr>
                                      <p:tavLst>
                                        <p:tav tm="0">
                                          <p:val>
                                            <p:strVal val="ppt_y"/>
                                          </p:val>
                                        </p:tav>
                                        <p:tav tm="100000">
                                          <p:val>
                                            <p:strVal val="1+ppt_h/2"/>
                                          </p:val>
                                        </p:tav>
                                      </p:tavLst>
                                    </p:anim>
                                    <p:set>
                                      <p:cBhvr>
                                        <p:cTn id="71" dur="1" fill="hold">
                                          <p:stCondLst>
                                            <p:cond delay="499"/>
                                          </p:stCondLst>
                                        </p:cTn>
                                        <p:tgtEl>
                                          <p:spTgt spid="18"/>
                                        </p:tgtEl>
                                        <p:attrNameLst>
                                          <p:attrName>style.visibility</p:attrName>
                                        </p:attrNameLst>
                                      </p:cBhvr>
                                      <p:to>
                                        <p:strVal val="hidden"/>
                                      </p:to>
                                    </p:set>
                                  </p:childTnLst>
                                </p:cTn>
                              </p:par>
                              <p:par>
                                <p:cTn id="72" presetID="2" presetClass="exit" presetSubtype="4" fill="hold" nodeType="withEffect">
                                  <p:stCondLst>
                                    <p:cond delay="1000"/>
                                  </p:stCondLst>
                                  <p:childTnLst>
                                    <p:anim calcmode="lin" valueType="num">
                                      <p:cBhvr additive="base">
                                        <p:cTn id="73" dur="500"/>
                                        <p:tgtEl>
                                          <p:spTgt spid="19"/>
                                        </p:tgtEl>
                                        <p:attrNameLst>
                                          <p:attrName>ppt_x</p:attrName>
                                        </p:attrNameLst>
                                      </p:cBhvr>
                                      <p:tavLst>
                                        <p:tav tm="0">
                                          <p:val>
                                            <p:strVal val="ppt_x"/>
                                          </p:val>
                                        </p:tav>
                                        <p:tav tm="100000">
                                          <p:val>
                                            <p:strVal val="ppt_x"/>
                                          </p:val>
                                        </p:tav>
                                      </p:tavLst>
                                    </p:anim>
                                    <p:anim calcmode="lin" valueType="num">
                                      <p:cBhvr additive="base">
                                        <p:cTn id="74" dur="500"/>
                                        <p:tgtEl>
                                          <p:spTgt spid="19"/>
                                        </p:tgtEl>
                                        <p:attrNameLst>
                                          <p:attrName>ppt_y</p:attrName>
                                        </p:attrNameLst>
                                      </p:cBhvr>
                                      <p:tavLst>
                                        <p:tav tm="0">
                                          <p:val>
                                            <p:strVal val="ppt_y"/>
                                          </p:val>
                                        </p:tav>
                                        <p:tav tm="100000">
                                          <p:val>
                                            <p:strVal val="1+ppt_h/2"/>
                                          </p:val>
                                        </p:tav>
                                      </p:tavLst>
                                    </p:anim>
                                    <p:set>
                                      <p:cBhvr>
                                        <p:cTn id="75" dur="1" fill="hold">
                                          <p:stCondLst>
                                            <p:cond delay="499"/>
                                          </p:stCondLst>
                                        </p:cTn>
                                        <p:tgtEl>
                                          <p:spTgt spid="19"/>
                                        </p:tgtEl>
                                        <p:attrNameLst>
                                          <p:attrName>style.visibility</p:attrName>
                                        </p:attrNameLst>
                                      </p:cBhvr>
                                      <p:to>
                                        <p:strVal val="hidden"/>
                                      </p:to>
                                    </p:set>
                                  </p:childTnLst>
                                </p:cTn>
                              </p:par>
                            </p:childTnLst>
                          </p:cTn>
                        </p:par>
                        <p:par>
                          <p:cTn id="76" fill="hold">
                            <p:stCondLst>
                              <p:cond delay="1500"/>
                            </p:stCondLst>
                            <p:childTnLst>
                              <p:par>
                                <p:cTn id="77" presetID="10" presetClass="exit" presetSubtype="0" fill="hold" grpId="1" nodeType="afterEffect">
                                  <p:stCondLst>
                                    <p:cond delay="0"/>
                                  </p:stCondLst>
                                  <p:childTnLst>
                                    <p:animEffect transition="out" filter="fade">
                                      <p:cBhvr>
                                        <p:cTn id="78" dur="500"/>
                                        <p:tgtEl>
                                          <p:spTgt spid="7"/>
                                        </p:tgtEl>
                                      </p:cBhvr>
                                    </p:animEffect>
                                    <p:set>
                                      <p:cBhvr>
                                        <p:cTn id="79" dur="1" fill="hold">
                                          <p:stCondLst>
                                            <p:cond delay="499"/>
                                          </p:stCondLst>
                                        </p:cTn>
                                        <p:tgtEl>
                                          <p:spTgt spid="7"/>
                                        </p:tgtEl>
                                        <p:attrNameLst>
                                          <p:attrName>style.visibility</p:attrName>
                                        </p:attrNameLst>
                                      </p:cBhvr>
                                      <p:to>
                                        <p:strVal val="hidden"/>
                                      </p:to>
                                    </p:set>
                                  </p:childTnLst>
                                </p:cTn>
                              </p:par>
                            </p:childTnLst>
                          </p:cTn>
                        </p:par>
                        <p:par>
                          <p:cTn id="80" fill="hold">
                            <p:stCondLst>
                              <p:cond delay="2000"/>
                            </p:stCondLst>
                            <p:childTnLst>
                              <p:par>
                                <p:cTn id="81" presetID="10" presetClass="exit" presetSubtype="0" fill="hold" grpId="1" nodeType="after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childTnLst>
                          </p:cTn>
                        </p:par>
                        <p:par>
                          <p:cTn id="84" fill="hold">
                            <p:stCondLst>
                              <p:cond delay="2500"/>
                            </p:stCondLst>
                            <p:childTnLst>
                              <p:par>
                                <p:cTn id="85" presetID="10" presetClass="exit" presetSubtype="0" fill="hold" grpId="1" nodeType="afterEffect">
                                  <p:stCondLst>
                                    <p:cond delay="0"/>
                                  </p:stCondLst>
                                  <p:childTnLst>
                                    <p:animEffect transition="out" filter="fade">
                                      <p:cBhvr>
                                        <p:cTn id="86" dur="500"/>
                                        <p:tgtEl>
                                          <p:spTgt spid="6"/>
                                        </p:tgtEl>
                                      </p:cBhvr>
                                    </p:animEffect>
                                    <p:set>
                                      <p:cBhvr>
                                        <p:cTn id="8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p:bldP spid="10" grpId="0"/>
      <p:bldP spid="11" grpId="0"/>
      <p:bldP spid="12" grpId="0" animBg="1"/>
      <p:bldP spid="13" grpId="0" animBg="1"/>
      <p:bldP spid="17" grpId="0" animBg="1"/>
      <p:bldP spid="17" grpId="1" animBg="1"/>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66AB-6915-4F40-8748-6D93C8E000B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B3A3BDF-472A-495A-99D5-C6B9BEC38769}"/>
              </a:ext>
            </a:extLst>
          </p:cNvPr>
          <p:cNvSpPr>
            <a:spLocks noGrp="1"/>
          </p:cNvSpPr>
          <p:nvPr>
            <p:ph idx="1"/>
          </p:nvPr>
        </p:nvSpPr>
        <p:spPr/>
        <p:txBody>
          <a:bodyPr>
            <a:normAutofit/>
          </a:bodyPr>
          <a:lstStyle/>
          <a:p>
            <a:r>
              <a:rPr lang="en-US" dirty="0">
                <a:solidFill>
                  <a:schemeClr val="bg1">
                    <a:lumMod val="85000"/>
                  </a:schemeClr>
                </a:solidFill>
              </a:rPr>
              <a:t>The SCILLSS Project:</a:t>
            </a:r>
            <a:br>
              <a:rPr lang="en-US" dirty="0">
                <a:solidFill>
                  <a:schemeClr val="bg1">
                    <a:lumMod val="85000"/>
                  </a:schemeClr>
                </a:solidFill>
              </a:rPr>
            </a:br>
            <a:r>
              <a:rPr lang="en-US" dirty="0">
                <a:solidFill>
                  <a:schemeClr val="bg1">
                    <a:lumMod val="85000"/>
                  </a:schemeClr>
                </a:solidFill>
              </a:rPr>
              <a:t>purpose, players, and products</a:t>
            </a:r>
          </a:p>
          <a:p>
            <a:r>
              <a:rPr lang="en-US" dirty="0">
                <a:solidFill>
                  <a:schemeClr val="bg1">
                    <a:lumMod val="85000"/>
                  </a:schemeClr>
                </a:solidFill>
              </a:rPr>
              <a:t>Coherence as a Guiding Principle for Assessment in Education</a:t>
            </a:r>
          </a:p>
          <a:p>
            <a:r>
              <a:rPr lang="en-US" dirty="0"/>
              <a:t>Coherence-based Principled-design</a:t>
            </a:r>
          </a:p>
          <a:p>
            <a:pPr lvl="1"/>
            <a:r>
              <a:rPr lang="en-US" dirty="0">
                <a:solidFill>
                  <a:srgbClr val="781D7D"/>
                </a:solidFill>
              </a:rPr>
              <a:t>Large-scale science assessments</a:t>
            </a:r>
          </a:p>
          <a:p>
            <a:pPr lvl="1"/>
            <a:r>
              <a:rPr lang="en-US" dirty="0">
                <a:solidFill>
                  <a:schemeClr val="bg1">
                    <a:lumMod val="85000"/>
                  </a:schemeClr>
                </a:solidFill>
              </a:rPr>
              <a:t>Self-evaluation Protocols: Reflecting on and evaluating assessment systems</a:t>
            </a:r>
          </a:p>
          <a:p>
            <a:pPr lvl="1"/>
            <a:r>
              <a:rPr lang="en-US" dirty="0">
                <a:solidFill>
                  <a:schemeClr val="bg1">
                    <a:lumMod val="85000"/>
                  </a:schemeClr>
                </a:solidFill>
              </a:rPr>
              <a:t>Assessment Literacy Modules</a:t>
            </a:r>
          </a:p>
          <a:p>
            <a:r>
              <a:rPr lang="en-US" dirty="0">
                <a:solidFill>
                  <a:schemeClr val="bg1">
                    <a:lumMod val="85000"/>
                  </a:schemeClr>
                </a:solidFill>
              </a:rPr>
              <a:t>Summary</a:t>
            </a:r>
          </a:p>
          <a:p>
            <a:endParaRPr lang="en-US" dirty="0"/>
          </a:p>
        </p:txBody>
      </p:sp>
      <p:sp>
        <p:nvSpPr>
          <p:cNvPr id="4" name="Date Placeholder 3">
            <a:extLst>
              <a:ext uri="{FF2B5EF4-FFF2-40B4-BE49-F238E27FC236}">
                <a16:creationId xmlns:a16="http://schemas.microsoft.com/office/drawing/2014/main" id="{81DDD2AD-BB96-43CB-B34C-C0E090F8B4A9}"/>
              </a:ext>
            </a:extLst>
          </p:cNvPr>
          <p:cNvSpPr>
            <a:spLocks noGrp="1"/>
          </p:cNvSpPr>
          <p:nvPr>
            <p:ph type="dt" sz="half" idx="2"/>
          </p:nvPr>
        </p:nvSpPr>
        <p:spPr/>
        <p:txBody>
          <a:bodyPr/>
          <a:lstStyle/>
          <a:p>
            <a:r>
              <a:rPr lang="en-US"/>
              <a:t>2/20/2018</a:t>
            </a:r>
            <a:endParaRPr lang="en-US" dirty="0"/>
          </a:p>
        </p:txBody>
      </p:sp>
      <p:sp>
        <p:nvSpPr>
          <p:cNvPr id="5" name="Slide Number Placeholder 4">
            <a:extLst>
              <a:ext uri="{FF2B5EF4-FFF2-40B4-BE49-F238E27FC236}">
                <a16:creationId xmlns:a16="http://schemas.microsoft.com/office/drawing/2014/main" id="{8769C5E4-6BA7-4E59-B5C7-8F90AF21E394}"/>
              </a:ext>
            </a:extLst>
          </p:cNvPr>
          <p:cNvSpPr>
            <a:spLocks noGrp="1"/>
          </p:cNvSpPr>
          <p:nvPr>
            <p:ph type="sldNum" sz="quarter" idx="4"/>
          </p:nvPr>
        </p:nvSpPr>
        <p:spPr/>
        <p:txBody>
          <a:bodyPr/>
          <a:lstStyle/>
          <a:p>
            <a:fld id="{320DDCCD-3443-445B-9496-1BD3DE62B832}" type="slidenum">
              <a:rPr lang="en-US" smtClean="0"/>
              <a:pPr/>
              <a:t>13</a:t>
            </a:fld>
            <a:endParaRPr lang="en-US" dirty="0"/>
          </a:p>
        </p:txBody>
      </p:sp>
      <p:pic>
        <p:nvPicPr>
          <p:cNvPr id="6" name="Picture 5">
            <a:extLst>
              <a:ext uri="{FF2B5EF4-FFF2-40B4-BE49-F238E27FC236}">
                <a16:creationId xmlns:a16="http://schemas.microsoft.com/office/drawing/2014/main" id="{59AD3FD7-F134-43E6-A0A2-B10EACCBB877}"/>
              </a:ext>
            </a:extLst>
          </p:cNvPr>
          <p:cNvPicPr>
            <a:picLocks noChangeAspect="1"/>
          </p:cNvPicPr>
          <p:nvPr/>
        </p:nvPicPr>
        <p:blipFill rotWithShape="1">
          <a:blip r:embed="rId2"/>
          <a:srcRect l="61300" t="35555" r="17850" b="26045"/>
          <a:stretch/>
        </p:blipFill>
        <p:spPr>
          <a:xfrm>
            <a:off x="8153400" y="1219200"/>
            <a:ext cx="909884" cy="942614"/>
          </a:xfrm>
          <a:prstGeom prst="rect">
            <a:avLst/>
          </a:prstGeom>
        </p:spPr>
      </p:pic>
    </p:spTree>
    <p:extLst>
      <p:ext uri="{BB962C8B-B14F-4D97-AF65-F5344CB8AC3E}">
        <p14:creationId xmlns:p14="http://schemas.microsoft.com/office/powerpoint/2010/main" val="41225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AED9-E458-414E-8A81-9EA47262F9CE}"/>
              </a:ext>
            </a:extLst>
          </p:cNvPr>
          <p:cNvSpPr>
            <a:spLocks noGrp="1"/>
          </p:cNvSpPr>
          <p:nvPr>
            <p:ph type="title"/>
          </p:nvPr>
        </p:nvSpPr>
        <p:spPr/>
        <p:txBody>
          <a:bodyPr/>
          <a:lstStyle/>
          <a:p>
            <a:r>
              <a:rPr lang="en-US" sz="3200" dirty="0"/>
              <a:t>Benefits of principled-design for large-scale assessment</a:t>
            </a:r>
          </a:p>
        </p:txBody>
      </p:sp>
      <p:sp>
        <p:nvSpPr>
          <p:cNvPr id="3" name="Content Placeholder 2">
            <a:extLst>
              <a:ext uri="{FF2B5EF4-FFF2-40B4-BE49-F238E27FC236}">
                <a16:creationId xmlns:a16="http://schemas.microsoft.com/office/drawing/2014/main" id="{DF391327-B8C1-4026-AE5A-111A58126C93}"/>
              </a:ext>
            </a:extLst>
          </p:cNvPr>
          <p:cNvSpPr>
            <a:spLocks noGrp="1"/>
          </p:cNvSpPr>
          <p:nvPr>
            <p:ph idx="1"/>
          </p:nvPr>
        </p:nvSpPr>
        <p:spPr>
          <a:xfrm>
            <a:off x="304800" y="1143000"/>
            <a:ext cx="8610600" cy="5105400"/>
          </a:xfrm>
        </p:spPr>
        <p:txBody>
          <a:bodyPr>
            <a:normAutofit fontScale="92500" lnSpcReduction="20000"/>
          </a:bodyPr>
          <a:lstStyle/>
          <a:p>
            <a:r>
              <a:rPr lang="en-US" sz="3000" dirty="0">
                <a:latin typeface="+mn-lt"/>
              </a:rPr>
              <a:t>Principled articulation and alignment of design components</a:t>
            </a:r>
          </a:p>
          <a:p>
            <a:pPr marL="0" indent="0">
              <a:buNone/>
            </a:pPr>
            <a:endParaRPr lang="en-US" sz="3000" dirty="0">
              <a:latin typeface="+mn-lt"/>
            </a:endParaRPr>
          </a:p>
          <a:p>
            <a:r>
              <a:rPr lang="en-US" sz="3000" dirty="0">
                <a:latin typeface="+mn-lt"/>
              </a:rPr>
              <a:t>Articulation of a clear interpretation and use argument and population of a strong validity argument</a:t>
            </a:r>
          </a:p>
          <a:p>
            <a:pPr marL="0" indent="0">
              <a:buNone/>
            </a:pPr>
            <a:endParaRPr lang="en-US" sz="3000" dirty="0">
              <a:latin typeface="+mn-lt"/>
            </a:endParaRPr>
          </a:p>
          <a:p>
            <a:r>
              <a:rPr lang="en-US" sz="3000" dirty="0">
                <a:latin typeface="+mn-lt"/>
              </a:rPr>
              <a:t>Reuse of extensive libraries of design templates</a:t>
            </a:r>
          </a:p>
          <a:p>
            <a:pPr marL="0" indent="0">
              <a:buNone/>
            </a:pPr>
            <a:endParaRPr lang="en-US" sz="3000" dirty="0">
              <a:latin typeface="+mn-lt"/>
            </a:endParaRPr>
          </a:p>
          <a:p>
            <a:r>
              <a:rPr lang="en-US" sz="3000" dirty="0">
                <a:latin typeface="+mn-lt"/>
              </a:rPr>
              <a:t>For accountability</a:t>
            </a:r>
          </a:p>
          <a:p>
            <a:pPr lvl="1"/>
            <a:r>
              <a:rPr lang="en-US" sz="2200" dirty="0">
                <a:solidFill>
                  <a:schemeClr val="tx1">
                    <a:lumMod val="95000"/>
                    <a:lumOff val="5000"/>
                  </a:schemeClr>
                </a:solidFill>
                <a:latin typeface="+mn-lt"/>
              </a:rPr>
              <a:t>Clear warrants for claims about what students know and can do</a:t>
            </a:r>
          </a:p>
          <a:p>
            <a:pPr lvl="1"/>
            <a:r>
              <a:rPr lang="en-US" sz="2200" dirty="0">
                <a:solidFill>
                  <a:schemeClr val="tx1">
                    <a:lumMod val="95000"/>
                    <a:lumOff val="5000"/>
                  </a:schemeClr>
                </a:solidFill>
                <a:latin typeface="+mn-lt"/>
              </a:rPr>
              <a:t>Build accessibility into design of tasks (not retrofitted into tasks)</a:t>
            </a:r>
          </a:p>
          <a:p>
            <a:pPr lvl="1"/>
            <a:r>
              <a:rPr lang="en-US" sz="2200" dirty="0">
                <a:solidFill>
                  <a:schemeClr val="tx1">
                    <a:lumMod val="95000"/>
                    <a:lumOff val="5000"/>
                  </a:schemeClr>
                </a:solidFill>
                <a:latin typeface="+mn-lt"/>
              </a:rPr>
              <a:t>Cost versus scale</a:t>
            </a:r>
          </a:p>
          <a:p>
            <a:endParaRPr lang="en-US" dirty="0"/>
          </a:p>
        </p:txBody>
      </p:sp>
      <p:sp>
        <p:nvSpPr>
          <p:cNvPr id="4" name="Date Placeholder 3">
            <a:extLst>
              <a:ext uri="{FF2B5EF4-FFF2-40B4-BE49-F238E27FC236}">
                <a16:creationId xmlns:a16="http://schemas.microsoft.com/office/drawing/2014/main" id="{68ACC786-489D-48C7-8FE6-6A25B6ACAD07}"/>
              </a:ext>
            </a:extLst>
          </p:cNvPr>
          <p:cNvSpPr>
            <a:spLocks noGrp="1"/>
          </p:cNvSpPr>
          <p:nvPr>
            <p:ph type="dt" sz="half" idx="2"/>
          </p:nvPr>
        </p:nvSpPr>
        <p:spPr/>
        <p:txBody>
          <a:bodyPr/>
          <a:lstStyle/>
          <a:p>
            <a:r>
              <a:rPr lang="en-US"/>
              <a:t>2/20/2018</a:t>
            </a:r>
            <a:endParaRPr lang="en-US" dirty="0"/>
          </a:p>
        </p:txBody>
      </p:sp>
      <p:sp>
        <p:nvSpPr>
          <p:cNvPr id="5" name="Slide Number Placeholder 4">
            <a:extLst>
              <a:ext uri="{FF2B5EF4-FFF2-40B4-BE49-F238E27FC236}">
                <a16:creationId xmlns:a16="http://schemas.microsoft.com/office/drawing/2014/main" id="{D50B66D5-D4B6-4E73-B344-FAE56152553F}"/>
              </a:ext>
            </a:extLst>
          </p:cNvPr>
          <p:cNvSpPr>
            <a:spLocks noGrp="1"/>
          </p:cNvSpPr>
          <p:nvPr>
            <p:ph type="sldNum" sz="quarter" idx="4"/>
          </p:nvPr>
        </p:nvSpPr>
        <p:spPr/>
        <p:txBody>
          <a:bodyPr/>
          <a:lstStyle/>
          <a:p>
            <a:fld id="{320DDCCD-3443-445B-9496-1BD3DE62B832}" type="slidenum">
              <a:rPr lang="en-US" smtClean="0"/>
              <a:pPr/>
              <a:t>14</a:t>
            </a:fld>
            <a:endParaRPr lang="en-US" dirty="0"/>
          </a:p>
        </p:txBody>
      </p:sp>
    </p:spTree>
    <p:extLst>
      <p:ext uri="{BB962C8B-B14F-4D97-AF65-F5344CB8AC3E}">
        <p14:creationId xmlns:p14="http://schemas.microsoft.com/office/powerpoint/2010/main" val="415103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FF"/>
                </a:solidFill>
                <a:latin typeface="+mn-lt"/>
              </a:rPr>
              <a:t>Three Critical Evidence-Centered Design Phases</a:t>
            </a:r>
          </a:p>
        </p:txBody>
      </p:sp>
      <p:sp>
        <p:nvSpPr>
          <p:cNvPr id="10" name="Date Placeholder 9">
            <a:extLst>
              <a:ext uri="{FF2B5EF4-FFF2-40B4-BE49-F238E27FC236}">
                <a16:creationId xmlns:a16="http://schemas.microsoft.com/office/drawing/2014/main" id="{3DE44550-9524-48CC-A3C2-FF6DD9088F27}"/>
              </a:ext>
            </a:extLst>
          </p:cNvPr>
          <p:cNvSpPr>
            <a:spLocks noGrp="1"/>
          </p:cNvSpPr>
          <p:nvPr>
            <p:ph type="dt" sz="half" idx="2"/>
          </p:nvPr>
        </p:nvSpPr>
        <p:spPr/>
        <p:txBody>
          <a:bodyPr/>
          <a:lstStyle/>
          <a:p>
            <a:r>
              <a:rPr lang="en-US"/>
              <a:t>2/20/2018</a:t>
            </a:r>
            <a:endParaRPr lang="en-US" dirty="0"/>
          </a:p>
        </p:txBody>
      </p:sp>
      <p:sp>
        <p:nvSpPr>
          <p:cNvPr id="3" name="Slide Number Placeholder 2"/>
          <p:cNvSpPr>
            <a:spLocks noGrp="1"/>
          </p:cNvSpPr>
          <p:nvPr>
            <p:ph type="sldNum" sz="quarter" idx="4"/>
          </p:nvPr>
        </p:nvSpPr>
        <p:spPr/>
        <p:txBody>
          <a:bodyPr/>
          <a:lstStyle/>
          <a:p>
            <a:r>
              <a:rPr lang="en-US" dirty="0"/>
              <a:t>7</a:t>
            </a:r>
          </a:p>
        </p:txBody>
      </p:sp>
      <p:pic>
        <p:nvPicPr>
          <p:cNvPr id="4" name="Picture 4"/>
          <p:cNvPicPr>
            <a:picLocks noChangeAspect="1" noChangeArrowheads="1"/>
          </p:cNvPicPr>
          <p:nvPr/>
        </p:nvPicPr>
        <p:blipFill>
          <a:blip r:embed="rId3" cstate="print"/>
          <a:srcRect/>
          <a:stretch>
            <a:fillRect/>
          </a:stretch>
        </p:blipFill>
        <p:spPr>
          <a:xfrm>
            <a:off x="228600" y="1671683"/>
            <a:ext cx="8425895" cy="3962400"/>
          </a:xfrm>
          <a:prstGeom prst="rect">
            <a:avLst/>
          </a:prstGeom>
          <a:ln w="25400">
            <a:solidFill>
              <a:schemeClr val="bg1"/>
            </a:solidFill>
          </a:ln>
        </p:spPr>
      </p:pic>
      <p:sp>
        <p:nvSpPr>
          <p:cNvPr id="5" name="TextBox 4"/>
          <p:cNvSpPr txBox="1"/>
          <p:nvPr/>
        </p:nvSpPr>
        <p:spPr>
          <a:xfrm>
            <a:off x="304800" y="5943600"/>
            <a:ext cx="3331297" cy="300082"/>
          </a:xfrm>
          <a:prstGeom prst="rect">
            <a:avLst/>
          </a:prstGeom>
          <a:noFill/>
        </p:spPr>
        <p:txBody>
          <a:bodyPr wrap="none" rtlCol="0">
            <a:spAutoFit/>
          </a:bodyPr>
          <a:lstStyle/>
          <a:p>
            <a:r>
              <a:rPr lang="en-US" sz="1350" dirty="0"/>
              <a:t>Adapted from Huff, Steinberg, &amp; Matts, 2010</a:t>
            </a:r>
          </a:p>
        </p:txBody>
      </p:sp>
      <p:sp>
        <p:nvSpPr>
          <p:cNvPr id="8" name="Flowchart: Document 7">
            <a:extLst>
              <a:ext uri="{FF2B5EF4-FFF2-40B4-BE49-F238E27FC236}">
                <a16:creationId xmlns:a16="http://schemas.microsoft.com/office/drawing/2014/main" id="{BEEC187E-A00C-4252-8CCD-47E7A41D011F}"/>
              </a:ext>
            </a:extLst>
          </p:cNvPr>
          <p:cNvSpPr/>
          <p:nvPr/>
        </p:nvSpPr>
        <p:spPr>
          <a:xfrm>
            <a:off x="3806346" y="2619073"/>
            <a:ext cx="1481328" cy="1192812"/>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137160" rtlCol="0" anchor="ctr"/>
          <a:lstStyle/>
          <a:p>
            <a:r>
              <a:rPr lang="en-US" sz="1400" dirty="0">
                <a:solidFill>
                  <a:schemeClr val="tx1"/>
                </a:solidFill>
              </a:rPr>
              <a:t>Articulation of how the construct should manifest in the assessment</a:t>
            </a:r>
          </a:p>
        </p:txBody>
      </p:sp>
      <p:sp>
        <p:nvSpPr>
          <p:cNvPr id="14" name="Flowchart: Document 13">
            <a:extLst>
              <a:ext uri="{FF2B5EF4-FFF2-40B4-BE49-F238E27FC236}">
                <a16:creationId xmlns:a16="http://schemas.microsoft.com/office/drawing/2014/main" id="{DBCFD549-861F-4D0A-9CC4-D39176CFA5B1}"/>
              </a:ext>
            </a:extLst>
          </p:cNvPr>
          <p:cNvSpPr/>
          <p:nvPr/>
        </p:nvSpPr>
        <p:spPr>
          <a:xfrm>
            <a:off x="1045343" y="2619073"/>
            <a:ext cx="1481328" cy="1192812"/>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Representations of the three dimensions in the NGSS</a:t>
            </a:r>
          </a:p>
        </p:txBody>
      </p:sp>
      <p:sp>
        <p:nvSpPr>
          <p:cNvPr id="15" name="Flowchart: Document 14">
            <a:extLst>
              <a:ext uri="{FF2B5EF4-FFF2-40B4-BE49-F238E27FC236}">
                <a16:creationId xmlns:a16="http://schemas.microsoft.com/office/drawing/2014/main" id="{27DE28D9-F9B6-4D07-A59D-6484410373D6}"/>
              </a:ext>
            </a:extLst>
          </p:cNvPr>
          <p:cNvSpPr/>
          <p:nvPr/>
        </p:nvSpPr>
        <p:spPr>
          <a:xfrm>
            <a:off x="6567349" y="2619073"/>
            <a:ext cx="1481328" cy="1192812"/>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r>
              <a:rPr lang="en-US" sz="1400" dirty="0">
                <a:solidFill>
                  <a:schemeClr val="tx1"/>
                </a:solidFill>
              </a:rPr>
              <a:t>Task models → items</a:t>
            </a:r>
          </a:p>
          <a:p>
            <a:endParaRPr lang="en-US" sz="1400" dirty="0">
              <a:solidFill>
                <a:schemeClr val="tx1"/>
              </a:solidFill>
            </a:endParaRPr>
          </a:p>
          <a:p>
            <a:r>
              <a:rPr lang="en-US" sz="1400" dirty="0">
                <a:solidFill>
                  <a:schemeClr val="tx1"/>
                </a:solidFill>
              </a:rPr>
              <a:t>Items → tests</a:t>
            </a:r>
          </a:p>
          <a:p>
            <a:endParaRPr lang="en-US" sz="1400" dirty="0">
              <a:solidFill>
                <a:schemeClr val="tx1"/>
              </a:solidFill>
            </a:endParaRPr>
          </a:p>
        </p:txBody>
      </p:sp>
    </p:spTree>
    <p:extLst>
      <p:ext uri="{BB962C8B-B14F-4D97-AF65-F5344CB8AC3E}">
        <p14:creationId xmlns:p14="http://schemas.microsoft.com/office/powerpoint/2010/main" val="265624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223">
            <a:extLst>
              <a:ext uri="{FF2B5EF4-FFF2-40B4-BE49-F238E27FC236}">
                <a16:creationId xmlns:a16="http://schemas.microsoft.com/office/drawing/2014/main" id="{EF85F221-6C95-4D54-B428-0DB4FABD2188}"/>
              </a:ext>
            </a:extLst>
          </p:cNvPr>
          <p:cNvSpPr txBox="1"/>
          <p:nvPr/>
        </p:nvSpPr>
        <p:spPr>
          <a:xfrm>
            <a:off x="363214" y="4653309"/>
            <a:ext cx="682201" cy="1289304"/>
          </a:xfrm>
          <a:prstGeom prst="homePlate">
            <a:avLst>
              <a:gd name="adj" fmla="val 93772"/>
            </a:avLst>
          </a:prstGeom>
          <a:gradFill>
            <a:gsLst>
              <a:gs pos="50000">
                <a:schemeClr val="accent3">
                  <a:lumMod val="40000"/>
                  <a:lumOff val="60000"/>
                </a:schemeClr>
              </a:gs>
              <a:gs pos="100000">
                <a:schemeClr val="accent3">
                  <a:lumMod val="75000"/>
                </a:schemeClr>
              </a:gs>
            </a:gsLst>
          </a:gradFill>
          <a:ln>
            <a:noFill/>
          </a:ln>
        </p:spPr>
        <p:style>
          <a:lnRef idx="1">
            <a:schemeClr val="accent6"/>
          </a:lnRef>
          <a:fillRef idx="2">
            <a:schemeClr val="accent6"/>
          </a:fillRef>
          <a:effectRef idx="1">
            <a:schemeClr val="accent6"/>
          </a:effectRef>
          <a:fontRef idx="minor">
            <a:schemeClr val="dk1"/>
          </a:fontRef>
        </p:style>
        <p:txBody>
          <a:bodyPr wrap="square" rIns="102870" rtlCol="0" anchor="ctr" anchorCtr="0">
            <a:noAutofit/>
          </a:bodyPr>
          <a:lstStyle/>
          <a:p>
            <a:pPr algn="r"/>
            <a:endParaRPr lang="en-US" sz="1350" b="1" dirty="0"/>
          </a:p>
        </p:txBody>
      </p:sp>
      <p:sp>
        <p:nvSpPr>
          <p:cNvPr id="93" name="TextBox 92">
            <a:extLst>
              <a:ext uri="{FF2B5EF4-FFF2-40B4-BE49-F238E27FC236}">
                <a16:creationId xmlns:a16="http://schemas.microsoft.com/office/drawing/2014/main" id="{5ABE3332-1854-4D48-A0FC-ADD51CB7B767}"/>
              </a:ext>
            </a:extLst>
          </p:cNvPr>
          <p:cNvSpPr txBox="1"/>
          <p:nvPr/>
        </p:nvSpPr>
        <p:spPr>
          <a:xfrm>
            <a:off x="371601" y="2577246"/>
            <a:ext cx="8438575" cy="1625346"/>
          </a:xfrm>
          <a:prstGeom prst="chevron">
            <a:avLst/>
          </a:prstGeom>
          <a:gradFill>
            <a:gsLst>
              <a:gs pos="50000">
                <a:schemeClr val="accent3">
                  <a:lumMod val="40000"/>
                  <a:lumOff val="60000"/>
                </a:schemeClr>
              </a:gs>
              <a:gs pos="100000">
                <a:schemeClr val="accent3">
                  <a:lumMod val="75000"/>
                </a:schemeClr>
              </a:gs>
            </a:gsLst>
          </a:gradFill>
          <a:ln>
            <a:noFill/>
          </a:ln>
        </p:spPr>
        <p:style>
          <a:lnRef idx="1">
            <a:schemeClr val="accent2"/>
          </a:lnRef>
          <a:fillRef idx="2">
            <a:schemeClr val="accent2"/>
          </a:fillRef>
          <a:effectRef idx="1">
            <a:schemeClr val="accent2"/>
          </a:effectRef>
          <a:fontRef idx="minor">
            <a:schemeClr val="dk1"/>
          </a:fontRef>
        </p:style>
        <p:txBody>
          <a:bodyPr wrap="square" rIns="0" rtlCol="0" anchor="ctr" anchorCtr="0">
            <a:noAutofit/>
          </a:bodyPr>
          <a:lstStyle/>
          <a:p>
            <a:pPr algn="r"/>
            <a:endParaRPr lang="en-US" sz="1350" b="1" dirty="0"/>
          </a:p>
        </p:txBody>
      </p:sp>
      <p:sp>
        <p:nvSpPr>
          <p:cNvPr id="338" name="TextBox 337">
            <a:extLst>
              <a:ext uri="{FF2B5EF4-FFF2-40B4-BE49-F238E27FC236}">
                <a16:creationId xmlns:a16="http://schemas.microsoft.com/office/drawing/2014/main" id="{855479F6-44F5-4BF0-B7B2-0A22BF17C9DA}"/>
              </a:ext>
            </a:extLst>
          </p:cNvPr>
          <p:cNvSpPr txBox="1"/>
          <p:nvPr/>
        </p:nvSpPr>
        <p:spPr>
          <a:xfrm>
            <a:off x="363214" y="4495377"/>
            <a:ext cx="8417571" cy="1622249"/>
          </a:xfrm>
          <a:prstGeom prst="chevron">
            <a:avLst/>
          </a:prstGeom>
          <a:gradFill>
            <a:gsLst>
              <a:gs pos="50000">
                <a:schemeClr val="accent1">
                  <a:lumMod val="20000"/>
                  <a:lumOff val="80000"/>
                </a:schemeClr>
              </a:gs>
              <a:gs pos="100000">
                <a:schemeClr val="accent1">
                  <a:lumMod val="60000"/>
                  <a:lumOff val="40000"/>
                </a:schemeClr>
              </a:gs>
            </a:gsLst>
          </a:gradFill>
          <a:ln>
            <a:noFill/>
          </a:ln>
        </p:spPr>
        <p:style>
          <a:lnRef idx="1">
            <a:schemeClr val="accent2"/>
          </a:lnRef>
          <a:fillRef idx="2">
            <a:schemeClr val="accent2"/>
          </a:fillRef>
          <a:effectRef idx="1">
            <a:schemeClr val="accent2"/>
          </a:effectRef>
          <a:fontRef idx="minor">
            <a:schemeClr val="dk1"/>
          </a:fontRef>
        </p:style>
        <p:txBody>
          <a:bodyPr wrap="square" rIns="0" rtlCol="0" anchor="ctr" anchorCtr="0">
            <a:noAutofit/>
          </a:bodyPr>
          <a:lstStyle>
            <a:defPPr>
              <a:defRPr lang="en-US"/>
            </a:defPPr>
            <a:lvl1pPr algn="r">
              <a:defRPr sz="2000" b="1"/>
            </a:lvl1pPr>
          </a:lstStyle>
          <a:p>
            <a:endParaRPr lang="en-US" sz="1350" dirty="0"/>
          </a:p>
        </p:txBody>
      </p:sp>
      <p:sp>
        <p:nvSpPr>
          <p:cNvPr id="64" name="TextBox 63"/>
          <p:cNvSpPr txBox="1"/>
          <p:nvPr/>
        </p:nvSpPr>
        <p:spPr>
          <a:xfrm>
            <a:off x="363214" y="706777"/>
            <a:ext cx="8407809" cy="1625346"/>
          </a:xfrm>
          <a:prstGeom prst="homePlate">
            <a:avLst/>
          </a:prstGeom>
          <a:gradFill>
            <a:gsLst>
              <a:gs pos="50000">
                <a:schemeClr val="accent6">
                  <a:lumMod val="20000"/>
                  <a:lumOff val="80000"/>
                </a:schemeClr>
              </a:gs>
              <a:gs pos="100000">
                <a:schemeClr val="accent6">
                  <a:lumMod val="105000"/>
                  <a:satMod val="109000"/>
                  <a:tint val="81000"/>
                </a:schemeClr>
              </a:gs>
            </a:gsLst>
          </a:gradFill>
          <a:ln>
            <a:noFill/>
          </a:ln>
        </p:spPr>
        <p:style>
          <a:lnRef idx="1">
            <a:schemeClr val="accent6"/>
          </a:lnRef>
          <a:fillRef idx="2">
            <a:schemeClr val="accent6"/>
          </a:fillRef>
          <a:effectRef idx="1">
            <a:schemeClr val="accent6"/>
          </a:effectRef>
          <a:fontRef idx="minor">
            <a:schemeClr val="dk1"/>
          </a:fontRef>
        </p:style>
        <p:txBody>
          <a:bodyPr wrap="square" rIns="102870" rtlCol="0" anchor="ctr" anchorCtr="0">
            <a:noAutofit/>
          </a:bodyPr>
          <a:lstStyle/>
          <a:p>
            <a:pPr algn="r"/>
            <a:endParaRPr lang="en-US" sz="1350" b="1" dirty="0"/>
          </a:p>
        </p:txBody>
      </p:sp>
      <p:sp>
        <p:nvSpPr>
          <p:cNvPr id="155" name="Rectangle 154"/>
          <p:cNvSpPr/>
          <p:nvPr/>
        </p:nvSpPr>
        <p:spPr>
          <a:xfrm>
            <a:off x="2272018" y="1012831"/>
            <a:ext cx="2592465" cy="9944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t>Create Integrated Dimension Map</a:t>
            </a:r>
          </a:p>
        </p:txBody>
      </p:sp>
      <p:sp>
        <p:nvSpPr>
          <p:cNvPr id="98" name="Arrow: Pentagon 97">
            <a:extLst>
              <a:ext uri="{FF2B5EF4-FFF2-40B4-BE49-F238E27FC236}">
                <a16:creationId xmlns:a16="http://schemas.microsoft.com/office/drawing/2014/main" id="{F38A1472-7B79-4C2B-A353-CCD11627E81A}"/>
              </a:ext>
            </a:extLst>
          </p:cNvPr>
          <p:cNvSpPr/>
          <p:nvPr/>
        </p:nvSpPr>
        <p:spPr>
          <a:xfrm>
            <a:off x="471320" y="830652"/>
            <a:ext cx="1785528" cy="36435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t>Unpack DCIs</a:t>
            </a:r>
          </a:p>
        </p:txBody>
      </p:sp>
      <p:sp>
        <p:nvSpPr>
          <p:cNvPr id="99" name="Arrow: Pentagon 98">
            <a:extLst>
              <a:ext uri="{FF2B5EF4-FFF2-40B4-BE49-F238E27FC236}">
                <a16:creationId xmlns:a16="http://schemas.microsoft.com/office/drawing/2014/main" id="{2ACC58B2-91E2-4B0E-945E-DA705893EC83}"/>
              </a:ext>
            </a:extLst>
          </p:cNvPr>
          <p:cNvSpPr/>
          <p:nvPr/>
        </p:nvSpPr>
        <p:spPr>
          <a:xfrm>
            <a:off x="471320" y="1323786"/>
            <a:ext cx="1785528" cy="36435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t>Unpack Practices</a:t>
            </a:r>
          </a:p>
        </p:txBody>
      </p:sp>
      <p:sp>
        <p:nvSpPr>
          <p:cNvPr id="100" name="Arrow: Pentagon 99">
            <a:extLst>
              <a:ext uri="{FF2B5EF4-FFF2-40B4-BE49-F238E27FC236}">
                <a16:creationId xmlns:a16="http://schemas.microsoft.com/office/drawing/2014/main" id="{DB77F65B-7198-4C94-8AEC-EB6AD56398FE}"/>
              </a:ext>
            </a:extLst>
          </p:cNvPr>
          <p:cNvSpPr/>
          <p:nvPr/>
        </p:nvSpPr>
        <p:spPr>
          <a:xfrm>
            <a:off x="471320" y="1816919"/>
            <a:ext cx="1785528" cy="36435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t>Unpack Concepts</a:t>
            </a:r>
          </a:p>
        </p:txBody>
      </p:sp>
      <p:sp>
        <p:nvSpPr>
          <p:cNvPr id="268" name="Rectangle 267">
            <a:extLst>
              <a:ext uri="{FF2B5EF4-FFF2-40B4-BE49-F238E27FC236}">
                <a16:creationId xmlns:a16="http://schemas.microsoft.com/office/drawing/2014/main" id="{FACE010A-81CF-4BEA-8109-C33E1F36C27D}"/>
              </a:ext>
            </a:extLst>
          </p:cNvPr>
          <p:cNvSpPr>
            <a:spLocks/>
          </p:cNvSpPr>
          <p:nvPr/>
        </p:nvSpPr>
        <p:spPr>
          <a:xfrm>
            <a:off x="3428018" y="2980114"/>
            <a:ext cx="1491130" cy="547069"/>
          </a:xfrm>
          <a:prstGeom prst="rect">
            <a:avLst/>
          </a:prstGeom>
          <a:solidFill>
            <a:srgbClr val="5CB37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Create Design Patterns</a:t>
            </a:r>
          </a:p>
        </p:txBody>
      </p:sp>
      <p:sp>
        <p:nvSpPr>
          <p:cNvPr id="269" name="Rectangle 268">
            <a:extLst>
              <a:ext uri="{FF2B5EF4-FFF2-40B4-BE49-F238E27FC236}">
                <a16:creationId xmlns:a16="http://schemas.microsoft.com/office/drawing/2014/main" id="{15A0E3E4-6FF3-4A92-88FE-50E0DDC5B064}"/>
              </a:ext>
            </a:extLst>
          </p:cNvPr>
          <p:cNvSpPr/>
          <p:nvPr/>
        </p:nvSpPr>
        <p:spPr>
          <a:xfrm>
            <a:off x="5035384" y="2628099"/>
            <a:ext cx="1097280" cy="685800"/>
          </a:xfrm>
          <a:prstGeom prst="rect">
            <a:avLst/>
          </a:prstGeom>
          <a:solidFill>
            <a:srgbClr val="5CB37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Identify Reporting Categories</a:t>
            </a:r>
          </a:p>
        </p:txBody>
      </p:sp>
      <p:sp>
        <p:nvSpPr>
          <p:cNvPr id="135" name="Rectangle 134">
            <a:extLst>
              <a:ext uri="{FF2B5EF4-FFF2-40B4-BE49-F238E27FC236}">
                <a16:creationId xmlns:a16="http://schemas.microsoft.com/office/drawing/2014/main" id="{1547A0AC-ACA5-4EB5-B613-CA577335E3F6}"/>
              </a:ext>
            </a:extLst>
          </p:cNvPr>
          <p:cNvSpPr/>
          <p:nvPr/>
        </p:nvSpPr>
        <p:spPr>
          <a:xfrm>
            <a:off x="4953754" y="959455"/>
            <a:ext cx="1635270" cy="6620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t>Articulate Performance Expectations</a:t>
            </a:r>
          </a:p>
        </p:txBody>
      </p:sp>
      <p:sp>
        <p:nvSpPr>
          <p:cNvPr id="324" name="Rectangle 323">
            <a:extLst>
              <a:ext uri="{FF2B5EF4-FFF2-40B4-BE49-F238E27FC236}">
                <a16:creationId xmlns:a16="http://schemas.microsoft.com/office/drawing/2014/main" id="{0703DD96-B535-426B-8C1E-A32AD90A4947}"/>
              </a:ext>
            </a:extLst>
          </p:cNvPr>
          <p:cNvSpPr/>
          <p:nvPr/>
        </p:nvSpPr>
        <p:spPr>
          <a:xfrm>
            <a:off x="1346537" y="2949066"/>
            <a:ext cx="1080135" cy="720090"/>
          </a:xfrm>
          <a:prstGeom prst="rect">
            <a:avLst/>
          </a:prstGeom>
          <a:solidFill>
            <a:srgbClr val="5CB37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Clarify KSAs &amp; Evidence Statements</a:t>
            </a:r>
          </a:p>
        </p:txBody>
      </p:sp>
      <p:sp>
        <p:nvSpPr>
          <p:cNvPr id="325" name="Rectangle 324">
            <a:extLst>
              <a:ext uri="{FF2B5EF4-FFF2-40B4-BE49-F238E27FC236}">
                <a16:creationId xmlns:a16="http://schemas.microsoft.com/office/drawing/2014/main" id="{10D5393B-B954-4599-A270-9FB1E92EAE8F}"/>
              </a:ext>
            </a:extLst>
          </p:cNvPr>
          <p:cNvSpPr/>
          <p:nvPr/>
        </p:nvSpPr>
        <p:spPr>
          <a:xfrm>
            <a:off x="2538015" y="2750710"/>
            <a:ext cx="769635" cy="1289304"/>
          </a:xfrm>
          <a:prstGeom prst="rect">
            <a:avLst/>
          </a:prstGeom>
          <a:solidFill>
            <a:srgbClr val="5CB37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Apply Fairness/</a:t>
            </a:r>
            <a:br>
              <a:rPr lang="en-US" sz="1350" dirty="0"/>
            </a:br>
            <a:r>
              <a:rPr lang="en-US" sz="1350" dirty="0"/>
              <a:t>Equity Frame-work</a:t>
            </a:r>
          </a:p>
        </p:txBody>
      </p:sp>
      <p:sp>
        <p:nvSpPr>
          <p:cNvPr id="133" name="Rectangle 132">
            <a:extLst>
              <a:ext uri="{FF2B5EF4-FFF2-40B4-BE49-F238E27FC236}">
                <a16:creationId xmlns:a16="http://schemas.microsoft.com/office/drawing/2014/main" id="{99795340-4C35-46DB-92B1-A3C481EFB8B0}"/>
              </a:ext>
            </a:extLst>
          </p:cNvPr>
          <p:cNvSpPr>
            <a:spLocks noChangeAspect="1"/>
          </p:cNvSpPr>
          <p:nvPr/>
        </p:nvSpPr>
        <p:spPr>
          <a:xfrm>
            <a:off x="4947111" y="1716152"/>
            <a:ext cx="273332" cy="274320"/>
          </a:xfrm>
          <a:prstGeom prst="rect">
            <a:avLst/>
          </a:prstGeom>
          <a:solidFill>
            <a:schemeClr val="accent6"/>
          </a:solidFill>
          <a:ln>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34" name="Rectangle 133">
            <a:extLst>
              <a:ext uri="{FF2B5EF4-FFF2-40B4-BE49-F238E27FC236}">
                <a16:creationId xmlns:a16="http://schemas.microsoft.com/office/drawing/2014/main" id="{5BE5E6C1-587E-4710-ABF8-4D16C03F6326}"/>
              </a:ext>
            </a:extLst>
          </p:cNvPr>
          <p:cNvSpPr>
            <a:spLocks noChangeAspect="1"/>
          </p:cNvSpPr>
          <p:nvPr/>
        </p:nvSpPr>
        <p:spPr>
          <a:xfrm>
            <a:off x="5289256" y="1716152"/>
            <a:ext cx="273332" cy="274320"/>
          </a:xfrm>
          <a:prstGeom prst="rect">
            <a:avLst/>
          </a:prstGeom>
          <a:solidFill>
            <a:schemeClr val="accent6"/>
          </a:solidFill>
          <a:ln>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37" name="Rectangle 136">
            <a:extLst>
              <a:ext uri="{FF2B5EF4-FFF2-40B4-BE49-F238E27FC236}">
                <a16:creationId xmlns:a16="http://schemas.microsoft.com/office/drawing/2014/main" id="{CD947EC0-3E59-441E-9A5F-F496ED8FD34C}"/>
              </a:ext>
            </a:extLst>
          </p:cNvPr>
          <p:cNvSpPr>
            <a:spLocks noChangeAspect="1"/>
          </p:cNvSpPr>
          <p:nvPr/>
        </p:nvSpPr>
        <p:spPr>
          <a:xfrm>
            <a:off x="5631402" y="1716152"/>
            <a:ext cx="273332" cy="274320"/>
          </a:xfrm>
          <a:prstGeom prst="rect">
            <a:avLst/>
          </a:prstGeom>
          <a:solidFill>
            <a:schemeClr val="accent6"/>
          </a:solidFill>
          <a:ln>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74" name="Rectangle 173">
            <a:extLst>
              <a:ext uri="{FF2B5EF4-FFF2-40B4-BE49-F238E27FC236}">
                <a16:creationId xmlns:a16="http://schemas.microsoft.com/office/drawing/2014/main" id="{37D65681-0250-4EDE-A016-22D08BB3A69B}"/>
              </a:ext>
            </a:extLst>
          </p:cNvPr>
          <p:cNvSpPr>
            <a:spLocks noChangeAspect="1"/>
          </p:cNvSpPr>
          <p:nvPr/>
        </p:nvSpPr>
        <p:spPr>
          <a:xfrm>
            <a:off x="5973547" y="1716152"/>
            <a:ext cx="273332" cy="274320"/>
          </a:xfrm>
          <a:prstGeom prst="rect">
            <a:avLst/>
          </a:prstGeom>
          <a:solidFill>
            <a:schemeClr val="accent6"/>
          </a:solidFill>
          <a:ln>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75" name="Rectangle 174">
            <a:extLst>
              <a:ext uri="{FF2B5EF4-FFF2-40B4-BE49-F238E27FC236}">
                <a16:creationId xmlns:a16="http://schemas.microsoft.com/office/drawing/2014/main" id="{39A9634D-A6F2-40A3-AD5B-5F4B235C392E}"/>
              </a:ext>
            </a:extLst>
          </p:cNvPr>
          <p:cNvSpPr>
            <a:spLocks noChangeAspect="1"/>
          </p:cNvSpPr>
          <p:nvPr/>
        </p:nvSpPr>
        <p:spPr>
          <a:xfrm>
            <a:off x="6315691" y="1716152"/>
            <a:ext cx="273332" cy="274320"/>
          </a:xfrm>
          <a:prstGeom prst="rect">
            <a:avLst/>
          </a:prstGeom>
          <a:solidFill>
            <a:schemeClr val="accent6"/>
          </a:solidFill>
          <a:ln>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89" name="Rectangle 188">
            <a:extLst>
              <a:ext uri="{FF2B5EF4-FFF2-40B4-BE49-F238E27FC236}">
                <a16:creationId xmlns:a16="http://schemas.microsoft.com/office/drawing/2014/main" id="{C9EFA188-359A-458D-BF78-80C2898AFAEB}"/>
              </a:ext>
            </a:extLst>
          </p:cNvPr>
          <p:cNvSpPr>
            <a:spLocks noChangeAspect="1"/>
          </p:cNvSpPr>
          <p:nvPr/>
        </p:nvSpPr>
        <p:spPr>
          <a:xfrm>
            <a:off x="3434641" y="3642318"/>
            <a:ext cx="241321" cy="242194"/>
          </a:xfrm>
          <a:prstGeom prst="rect">
            <a:avLst/>
          </a:prstGeom>
          <a:solidFill>
            <a:srgbClr val="5CB37C"/>
          </a:solidFill>
          <a:ln w="28575">
            <a:solidFill>
              <a:srgbClr val="4472C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750" dirty="0"/>
          </a:p>
        </p:txBody>
      </p:sp>
      <p:sp>
        <p:nvSpPr>
          <p:cNvPr id="190" name="Rectangle 189">
            <a:extLst>
              <a:ext uri="{FF2B5EF4-FFF2-40B4-BE49-F238E27FC236}">
                <a16:creationId xmlns:a16="http://schemas.microsoft.com/office/drawing/2014/main" id="{4EC004D6-1EC3-4580-9478-3323D2239057}"/>
              </a:ext>
            </a:extLst>
          </p:cNvPr>
          <p:cNvSpPr>
            <a:spLocks noChangeAspect="1"/>
          </p:cNvSpPr>
          <p:nvPr/>
        </p:nvSpPr>
        <p:spPr>
          <a:xfrm>
            <a:off x="3747141" y="3642318"/>
            <a:ext cx="241321" cy="242194"/>
          </a:xfrm>
          <a:prstGeom prst="rect">
            <a:avLst/>
          </a:prstGeom>
          <a:solidFill>
            <a:srgbClr val="5CB37C"/>
          </a:solidFill>
          <a:ln w="28575">
            <a:solidFill>
              <a:srgbClr val="4472C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750" dirty="0"/>
          </a:p>
        </p:txBody>
      </p:sp>
      <p:sp>
        <p:nvSpPr>
          <p:cNvPr id="191" name="Rectangle 190">
            <a:extLst>
              <a:ext uri="{FF2B5EF4-FFF2-40B4-BE49-F238E27FC236}">
                <a16:creationId xmlns:a16="http://schemas.microsoft.com/office/drawing/2014/main" id="{0542C2D6-178E-452D-9728-06903A74D38D}"/>
              </a:ext>
            </a:extLst>
          </p:cNvPr>
          <p:cNvSpPr>
            <a:spLocks noChangeAspect="1"/>
          </p:cNvSpPr>
          <p:nvPr/>
        </p:nvSpPr>
        <p:spPr>
          <a:xfrm>
            <a:off x="4059641" y="3642318"/>
            <a:ext cx="241321" cy="242194"/>
          </a:xfrm>
          <a:prstGeom prst="rect">
            <a:avLst/>
          </a:prstGeom>
          <a:solidFill>
            <a:srgbClr val="5CB37C"/>
          </a:solidFill>
          <a:ln w="28575">
            <a:solidFill>
              <a:srgbClr val="4472C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750" dirty="0"/>
          </a:p>
        </p:txBody>
      </p:sp>
      <p:sp>
        <p:nvSpPr>
          <p:cNvPr id="192" name="Rectangle 191">
            <a:extLst>
              <a:ext uri="{FF2B5EF4-FFF2-40B4-BE49-F238E27FC236}">
                <a16:creationId xmlns:a16="http://schemas.microsoft.com/office/drawing/2014/main" id="{C0C21FBC-12BD-4759-B1CD-138F97B5B4E7}"/>
              </a:ext>
            </a:extLst>
          </p:cNvPr>
          <p:cNvSpPr>
            <a:spLocks noChangeAspect="1"/>
          </p:cNvSpPr>
          <p:nvPr/>
        </p:nvSpPr>
        <p:spPr>
          <a:xfrm>
            <a:off x="4372140" y="3642318"/>
            <a:ext cx="241321" cy="242194"/>
          </a:xfrm>
          <a:prstGeom prst="rect">
            <a:avLst/>
          </a:prstGeom>
          <a:solidFill>
            <a:srgbClr val="5CB37C"/>
          </a:solidFill>
          <a:ln w="28575">
            <a:solidFill>
              <a:srgbClr val="4472C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750" dirty="0"/>
          </a:p>
        </p:txBody>
      </p:sp>
      <p:sp>
        <p:nvSpPr>
          <p:cNvPr id="193" name="Rectangle 192">
            <a:extLst>
              <a:ext uri="{FF2B5EF4-FFF2-40B4-BE49-F238E27FC236}">
                <a16:creationId xmlns:a16="http://schemas.microsoft.com/office/drawing/2014/main" id="{28CE19E6-CB76-4019-8D4E-9CFB4E7BE75F}"/>
              </a:ext>
            </a:extLst>
          </p:cNvPr>
          <p:cNvSpPr>
            <a:spLocks noChangeAspect="1"/>
          </p:cNvSpPr>
          <p:nvPr/>
        </p:nvSpPr>
        <p:spPr>
          <a:xfrm>
            <a:off x="4684641" y="3642318"/>
            <a:ext cx="241321" cy="242194"/>
          </a:xfrm>
          <a:prstGeom prst="rect">
            <a:avLst/>
          </a:prstGeom>
          <a:solidFill>
            <a:srgbClr val="5CB37C"/>
          </a:solidFill>
          <a:ln w="28575">
            <a:solidFill>
              <a:srgbClr val="4472C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750" dirty="0"/>
          </a:p>
        </p:txBody>
      </p:sp>
      <p:sp>
        <p:nvSpPr>
          <p:cNvPr id="194" name="Rectangle 193">
            <a:extLst>
              <a:ext uri="{FF2B5EF4-FFF2-40B4-BE49-F238E27FC236}">
                <a16:creationId xmlns:a16="http://schemas.microsoft.com/office/drawing/2014/main" id="{F7B93AEF-DA56-407A-B7BF-54CEB5B895E9}"/>
              </a:ext>
            </a:extLst>
          </p:cNvPr>
          <p:cNvSpPr>
            <a:spLocks noChangeAspect="1"/>
          </p:cNvSpPr>
          <p:nvPr/>
        </p:nvSpPr>
        <p:spPr>
          <a:xfrm>
            <a:off x="1346537" y="3730207"/>
            <a:ext cx="153749" cy="154305"/>
          </a:xfrm>
          <a:prstGeom prst="rect">
            <a:avLst/>
          </a:prstGeom>
          <a:solidFill>
            <a:srgbClr val="5CB37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95" name="Rectangle 194">
            <a:extLst>
              <a:ext uri="{FF2B5EF4-FFF2-40B4-BE49-F238E27FC236}">
                <a16:creationId xmlns:a16="http://schemas.microsoft.com/office/drawing/2014/main" id="{E63B0CFA-3570-4CAB-9551-5727CA745D2B}"/>
              </a:ext>
            </a:extLst>
          </p:cNvPr>
          <p:cNvSpPr>
            <a:spLocks noChangeAspect="1"/>
          </p:cNvSpPr>
          <p:nvPr/>
        </p:nvSpPr>
        <p:spPr>
          <a:xfrm>
            <a:off x="1578133" y="3730207"/>
            <a:ext cx="153749" cy="154305"/>
          </a:xfrm>
          <a:prstGeom prst="rect">
            <a:avLst/>
          </a:prstGeom>
          <a:solidFill>
            <a:srgbClr val="5CB37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96" name="Rectangle 195">
            <a:extLst>
              <a:ext uri="{FF2B5EF4-FFF2-40B4-BE49-F238E27FC236}">
                <a16:creationId xmlns:a16="http://schemas.microsoft.com/office/drawing/2014/main" id="{EAE212DB-15C2-4613-9E33-7C27F1C36B3D}"/>
              </a:ext>
            </a:extLst>
          </p:cNvPr>
          <p:cNvSpPr>
            <a:spLocks noChangeAspect="1"/>
          </p:cNvSpPr>
          <p:nvPr/>
        </p:nvSpPr>
        <p:spPr>
          <a:xfrm>
            <a:off x="1809730" y="3730207"/>
            <a:ext cx="153749" cy="154305"/>
          </a:xfrm>
          <a:prstGeom prst="rect">
            <a:avLst/>
          </a:prstGeom>
          <a:solidFill>
            <a:srgbClr val="5CB37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97" name="Rectangle 196">
            <a:extLst>
              <a:ext uri="{FF2B5EF4-FFF2-40B4-BE49-F238E27FC236}">
                <a16:creationId xmlns:a16="http://schemas.microsoft.com/office/drawing/2014/main" id="{91AD45EC-5AD7-4CE0-8A75-544E57A3F851}"/>
              </a:ext>
            </a:extLst>
          </p:cNvPr>
          <p:cNvSpPr>
            <a:spLocks noChangeAspect="1"/>
          </p:cNvSpPr>
          <p:nvPr/>
        </p:nvSpPr>
        <p:spPr>
          <a:xfrm>
            <a:off x="2041326" y="3730207"/>
            <a:ext cx="153749" cy="154305"/>
          </a:xfrm>
          <a:prstGeom prst="rect">
            <a:avLst/>
          </a:prstGeom>
          <a:solidFill>
            <a:srgbClr val="5CB37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98" name="Rectangle 197">
            <a:extLst>
              <a:ext uri="{FF2B5EF4-FFF2-40B4-BE49-F238E27FC236}">
                <a16:creationId xmlns:a16="http://schemas.microsoft.com/office/drawing/2014/main" id="{E6637496-9829-4FAC-ACFE-6329E864306A}"/>
              </a:ext>
            </a:extLst>
          </p:cNvPr>
          <p:cNvSpPr>
            <a:spLocks noChangeAspect="1"/>
          </p:cNvSpPr>
          <p:nvPr/>
        </p:nvSpPr>
        <p:spPr>
          <a:xfrm>
            <a:off x="2272923" y="3730207"/>
            <a:ext cx="153749" cy="154305"/>
          </a:xfrm>
          <a:prstGeom prst="rect">
            <a:avLst/>
          </a:prstGeom>
          <a:solidFill>
            <a:srgbClr val="5CB37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99" name="Rectangle 198">
            <a:extLst>
              <a:ext uri="{FF2B5EF4-FFF2-40B4-BE49-F238E27FC236}">
                <a16:creationId xmlns:a16="http://schemas.microsoft.com/office/drawing/2014/main" id="{E796887B-5644-4B4C-9D25-6827C1C73319}"/>
              </a:ext>
            </a:extLst>
          </p:cNvPr>
          <p:cNvSpPr>
            <a:spLocks/>
          </p:cNvSpPr>
          <p:nvPr/>
        </p:nvSpPr>
        <p:spPr>
          <a:xfrm>
            <a:off x="2687253" y="4731610"/>
            <a:ext cx="2259859" cy="507492"/>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Create Task Models and Templates</a:t>
            </a:r>
          </a:p>
        </p:txBody>
      </p:sp>
      <p:sp>
        <p:nvSpPr>
          <p:cNvPr id="200" name="Rectangle 199">
            <a:extLst>
              <a:ext uri="{FF2B5EF4-FFF2-40B4-BE49-F238E27FC236}">
                <a16:creationId xmlns:a16="http://schemas.microsoft.com/office/drawing/2014/main" id="{3AB17CB4-A849-4EDC-BFDA-29BDFC27F508}"/>
              </a:ext>
            </a:extLst>
          </p:cNvPr>
          <p:cNvSpPr>
            <a:spLocks noChangeAspect="1"/>
          </p:cNvSpPr>
          <p:nvPr/>
        </p:nvSpPr>
        <p:spPr>
          <a:xfrm>
            <a:off x="2685371" y="5337987"/>
            <a:ext cx="204999" cy="20574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01" name="Rectangle 200">
            <a:extLst>
              <a:ext uri="{FF2B5EF4-FFF2-40B4-BE49-F238E27FC236}">
                <a16:creationId xmlns:a16="http://schemas.microsoft.com/office/drawing/2014/main" id="{9AEA9195-4574-469C-9E9C-1EFF22AE5A02}"/>
              </a:ext>
            </a:extLst>
          </p:cNvPr>
          <p:cNvSpPr>
            <a:spLocks noChangeAspect="1"/>
          </p:cNvSpPr>
          <p:nvPr/>
        </p:nvSpPr>
        <p:spPr>
          <a:xfrm>
            <a:off x="3024051" y="5337987"/>
            <a:ext cx="204999" cy="20574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02" name="Rectangle 201">
            <a:extLst>
              <a:ext uri="{FF2B5EF4-FFF2-40B4-BE49-F238E27FC236}">
                <a16:creationId xmlns:a16="http://schemas.microsoft.com/office/drawing/2014/main" id="{446A8164-A16A-435E-9CE8-47BB09D7934D}"/>
              </a:ext>
            </a:extLst>
          </p:cNvPr>
          <p:cNvSpPr>
            <a:spLocks noChangeAspect="1"/>
          </p:cNvSpPr>
          <p:nvPr/>
        </p:nvSpPr>
        <p:spPr>
          <a:xfrm>
            <a:off x="3701410" y="5337987"/>
            <a:ext cx="204999" cy="20574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03" name="Rectangle 202">
            <a:extLst>
              <a:ext uri="{FF2B5EF4-FFF2-40B4-BE49-F238E27FC236}">
                <a16:creationId xmlns:a16="http://schemas.microsoft.com/office/drawing/2014/main" id="{204017CB-30D7-4920-B008-D9283B787163}"/>
              </a:ext>
            </a:extLst>
          </p:cNvPr>
          <p:cNvSpPr>
            <a:spLocks noChangeAspect="1"/>
          </p:cNvSpPr>
          <p:nvPr/>
        </p:nvSpPr>
        <p:spPr>
          <a:xfrm>
            <a:off x="4040090" y="5337987"/>
            <a:ext cx="204999" cy="20574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04" name="Rectangle 203">
            <a:extLst>
              <a:ext uri="{FF2B5EF4-FFF2-40B4-BE49-F238E27FC236}">
                <a16:creationId xmlns:a16="http://schemas.microsoft.com/office/drawing/2014/main" id="{BE9716BD-339F-4381-9921-FCF135301D04}"/>
              </a:ext>
            </a:extLst>
          </p:cNvPr>
          <p:cNvSpPr>
            <a:spLocks noChangeAspect="1"/>
          </p:cNvSpPr>
          <p:nvPr/>
        </p:nvSpPr>
        <p:spPr>
          <a:xfrm>
            <a:off x="4378770" y="5337987"/>
            <a:ext cx="204999" cy="20574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05" name="Rectangle 204">
            <a:extLst>
              <a:ext uri="{FF2B5EF4-FFF2-40B4-BE49-F238E27FC236}">
                <a16:creationId xmlns:a16="http://schemas.microsoft.com/office/drawing/2014/main" id="{62F52BA0-DBBC-499A-B732-F747D76CEF16}"/>
              </a:ext>
            </a:extLst>
          </p:cNvPr>
          <p:cNvSpPr>
            <a:spLocks/>
          </p:cNvSpPr>
          <p:nvPr/>
        </p:nvSpPr>
        <p:spPr>
          <a:xfrm>
            <a:off x="5043880" y="4731609"/>
            <a:ext cx="1130774" cy="1104732"/>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Create Tasks and Rubrics</a:t>
            </a:r>
            <a:br>
              <a:rPr lang="en-US" sz="1350" dirty="0"/>
            </a:br>
            <a:r>
              <a:rPr lang="en-US" sz="1350" dirty="0"/>
              <a:t>and Build Forms</a:t>
            </a:r>
          </a:p>
        </p:txBody>
      </p:sp>
      <p:sp>
        <p:nvSpPr>
          <p:cNvPr id="215" name="Rectangle 214">
            <a:extLst>
              <a:ext uri="{FF2B5EF4-FFF2-40B4-BE49-F238E27FC236}">
                <a16:creationId xmlns:a16="http://schemas.microsoft.com/office/drawing/2014/main" id="{5562135E-5E9F-4AAB-B4EA-2A5BC902BAC7}"/>
              </a:ext>
            </a:extLst>
          </p:cNvPr>
          <p:cNvSpPr/>
          <p:nvPr/>
        </p:nvSpPr>
        <p:spPr>
          <a:xfrm>
            <a:off x="1459382" y="4558349"/>
            <a:ext cx="1097280" cy="68580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Identify Delivery Parameters</a:t>
            </a:r>
          </a:p>
        </p:txBody>
      </p:sp>
      <p:sp>
        <p:nvSpPr>
          <p:cNvPr id="216" name="Rectangle 215">
            <a:extLst>
              <a:ext uri="{FF2B5EF4-FFF2-40B4-BE49-F238E27FC236}">
                <a16:creationId xmlns:a16="http://schemas.microsoft.com/office/drawing/2014/main" id="{36376B36-B339-4557-9669-CB2922DDD530}"/>
              </a:ext>
            </a:extLst>
          </p:cNvPr>
          <p:cNvSpPr/>
          <p:nvPr/>
        </p:nvSpPr>
        <p:spPr>
          <a:xfrm>
            <a:off x="1455173" y="5337987"/>
            <a:ext cx="1097280" cy="68580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Develop PLDs</a:t>
            </a:r>
          </a:p>
        </p:txBody>
      </p:sp>
      <p:sp>
        <p:nvSpPr>
          <p:cNvPr id="221" name="Rectangle 220">
            <a:extLst>
              <a:ext uri="{FF2B5EF4-FFF2-40B4-BE49-F238E27FC236}">
                <a16:creationId xmlns:a16="http://schemas.microsoft.com/office/drawing/2014/main" id="{200858D5-540F-4035-8BCA-0B631A6445E9}"/>
              </a:ext>
            </a:extLst>
          </p:cNvPr>
          <p:cNvSpPr/>
          <p:nvPr/>
        </p:nvSpPr>
        <p:spPr>
          <a:xfrm>
            <a:off x="5036697" y="3440379"/>
            <a:ext cx="1097280" cy="685800"/>
          </a:xfrm>
          <a:prstGeom prst="rect">
            <a:avLst/>
          </a:prstGeom>
          <a:solidFill>
            <a:srgbClr val="5CB37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Create Blueprints</a:t>
            </a:r>
          </a:p>
        </p:txBody>
      </p:sp>
      <p:sp>
        <p:nvSpPr>
          <p:cNvPr id="223" name="TextBox 222">
            <a:extLst>
              <a:ext uri="{FF2B5EF4-FFF2-40B4-BE49-F238E27FC236}">
                <a16:creationId xmlns:a16="http://schemas.microsoft.com/office/drawing/2014/main" id="{D4FDE806-9624-4BAC-99DE-63BFEFBE0195}"/>
              </a:ext>
            </a:extLst>
          </p:cNvPr>
          <p:cNvSpPr txBox="1"/>
          <p:nvPr/>
        </p:nvSpPr>
        <p:spPr>
          <a:xfrm>
            <a:off x="363214" y="2750710"/>
            <a:ext cx="685800" cy="1289304"/>
          </a:xfrm>
          <a:prstGeom prst="homePlate">
            <a:avLst>
              <a:gd name="adj" fmla="val 93772"/>
            </a:avLst>
          </a:prstGeom>
          <a:gradFill>
            <a:gsLst>
              <a:gs pos="50000">
                <a:schemeClr val="accent6">
                  <a:lumMod val="20000"/>
                  <a:lumOff val="80000"/>
                </a:schemeClr>
              </a:gs>
              <a:gs pos="100000">
                <a:schemeClr val="accent6">
                  <a:lumMod val="105000"/>
                  <a:satMod val="109000"/>
                  <a:tint val="81000"/>
                </a:schemeClr>
              </a:gs>
            </a:gsLst>
          </a:gradFill>
          <a:ln>
            <a:noFill/>
          </a:ln>
        </p:spPr>
        <p:style>
          <a:lnRef idx="1">
            <a:schemeClr val="accent6"/>
          </a:lnRef>
          <a:fillRef idx="2">
            <a:schemeClr val="accent6"/>
          </a:fillRef>
          <a:effectRef idx="1">
            <a:schemeClr val="accent6"/>
          </a:effectRef>
          <a:fontRef idx="minor">
            <a:schemeClr val="dk1"/>
          </a:fontRef>
        </p:style>
        <p:txBody>
          <a:bodyPr wrap="square" rIns="102870" rtlCol="0" anchor="ctr" anchorCtr="0">
            <a:noAutofit/>
          </a:bodyPr>
          <a:lstStyle/>
          <a:p>
            <a:pPr algn="r"/>
            <a:endParaRPr lang="en-US" sz="1350" b="1" dirty="0"/>
          </a:p>
        </p:txBody>
      </p:sp>
      <p:sp>
        <p:nvSpPr>
          <p:cNvPr id="225" name="Rectangle 224">
            <a:extLst>
              <a:ext uri="{FF2B5EF4-FFF2-40B4-BE49-F238E27FC236}">
                <a16:creationId xmlns:a16="http://schemas.microsoft.com/office/drawing/2014/main" id="{3EB6A731-12A2-4CE3-98DE-4EACF5990068}"/>
              </a:ext>
            </a:extLst>
          </p:cNvPr>
          <p:cNvSpPr>
            <a:spLocks noChangeAspect="1"/>
          </p:cNvSpPr>
          <p:nvPr/>
        </p:nvSpPr>
        <p:spPr>
          <a:xfrm>
            <a:off x="4717447" y="5337987"/>
            <a:ext cx="204999" cy="20574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26" name="Rectangle 225">
            <a:extLst>
              <a:ext uri="{FF2B5EF4-FFF2-40B4-BE49-F238E27FC236}">
                <a16:creationId xmlns:a16="http://schemas.microsoft.com/office/drawing/2014/main" id="{DBEBA6F9-6E85-4037-BE2A-67C0CC2F7E2D}"/>
              </a:ext>
            </a:extLst>
          </p:cNvPr>
          <p:cNvSpPr>
            <a:spLocks noChangeAspect="1"/>
          </p:cNvSpPr>
          <p:nvPr/>
        </p:nvSpPr>
        <p:spPr>
          <a:xfrm>
            <a:off x="3362730" y="5337987"/>
            <a:ext cx="204999" cy="20574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28" name="Rectangle 227">
            <a:extLst>
              <a:ext uri="{FF2B5EF4-FFF2-40B4-BE49-F238E27FC236}">
                <a16:creationId xmlns:a16="http://schemas.microsoft.com/office/drawing/2014/main" id="{B33D2C7D-A3ED-4545-9B45-816817215C2A}"/>
              </a:ext>
            </a:extLst>
          </p:cNvPr>
          <p:cNvSpPr>
            <a:spLocks noChangeAspect="1"/>
          </p:cNvSpPr>
          <p:nvPr/>
        </p:nvSpPr>
        <p:spPr>
          <a:xfrm>
            <a:off x="2685371" y="5651192"/>
            <a:ext cx="204999" cy="20574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29" name="Rectangle 228">
            <a:extLst>
              <a:ext uri="{FF2B5EF4-FFF2-40B4-BE49-F238E27FC236}">
                <a16:creationId xmlns:a16="http://schemas.microsoft.com/office/drawing/2014/main" id="{D65F8556-9BE3-4583-A420-AC520C74E995}"/>
              </a:ext>
            </a:extLst>
          </p:cNvPr>
          <p:cNvSpPr>
            <a:spLocks noChangeAspect="1"/>
          </p:cNvSpPr>
          <p:nvPr/>
        </p:nvSpPr>
        <p:spPr>
          <a:xfrm>
            <a:off x="3024051" y="5651192"/>
            <a:ext cx="204999" cy="20574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30" name="Rectangle 229">
            <a:extLst>
              <a:ext uri="{FF2B5EF4-FFF2-40B4-BE49-F238E27FC236}">
                <a16:creationId xmlns:a16="http://schemas.microsoft.com/office/drawing/2014/main" id="{B6317882-3D79-4826-80FA-B2D5333C48F4}"/>
              </a:ext>
            </a:extLst>
          </p:cNvPr>
          <p:cNvSpPr>
            <a:spLocks noChangeAspect="1"/>
          </p:cNvSpPr>
          <p:nvPr/>
        </p:nvSpPr>
        <p:spPr>
          <a:xfrm>
            <a:off x="3701410" y="5651192"/>
            <a:ext cx="204999" cy="20574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32" name="Rectangle 231">
            <a:extLst>
              <a:ext uri="{FF2B5EF4-FFF2-40B4-BE49-F238E27FC236}">
                <a16:creationId xmlns:a16="http://schemas.microsoft.com/office/drawing/2014/main" id="{75688B35-57DD-4275-B906-2200FEE479DE}"/>
              </a:ext>
            </a:extLst>
          </p:cNvPr>
          <p:cNvSpPr>
            <a:spLocks noChangeAspect="1"/>
          </p:cNvSpPr>
          <p:nvPr/>
        </p:nvSpPr>
        <p:spPr>
          <a:xfrm>
            <a:off x="4040090" y="5651192"/>
            <a:ext cx="204999" cy="20574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33" name="Rectangle 232">
            <a:extLst>
              <a:ext uri="{FF2B5EF4-FFF2-40B4-BE49-F238E27FC236}">
                <a16:creationId xmlns:a16="http://schemas.microsoft.com/office/drawing/2014/main" id="{4A7ECE78-F1FF-429D-AA8A-A4E59A4F06FE}"/>
              </a:ext>
            </a:extLst>
          </p:cNvPr>
          <p:cNvSpPr>
            <a:spLocks noChangeAspect="1"/>
          </p:cNvSpPr>
          <p:nvPr/>
        </p:nvSpPr>
        <p:spPr>
          <a:xfrm>
            <a:off x="4378770" y="5651192"/>
            <a:ext cx="204999" cy="20574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36" name="Rectangle 235">
            <a:extLst>
              <a:ext uri="{FF2B5EF4-FFF2-40B4-BE49-F238E27FC236}">
                <a16:creationId xmlns:a16="http://schemas.microsoft.com/office/drawing/2014/main" id="{E9B0F298-6868-47F9-B2BF-242229D3589D}"/>
              </a:ext>
            </a:extLst>
          </p:cNvPr>
          <p:cNvSpPr>
            <a:spLocks noChangeAspect="1"/>
          </p:cNvSpPr>
          <p:nvPr/>
        </p:nvSpPr>
        <p:spPr>
          <a:xfrm>
            <a:off x="4717447" y="5651192"/>
            <a:ext cx="204999" cy="20574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37" name="Rectangle 236">
            <a:extLst>
              <a:ext uri="{FF2B5EF4-FFF2-40B4-BE49-F238E27FC236}">
                <a16:creationId xmlns:a16="http://schemas.microsoft.com/office/drawing/2014/main" id="{BBABB7F7-18D2-4FC1-A19F-DFDA997ACDB6}"/>
              </a:ext>
            </a:extLst>
          </p:cNvPr>
          <p:cNvSpPr>
            <a:spLocks noChangeAspect="1"/>
          </p:cNvSpPr>
          <p:nvPr/>
        </p:nvSpPr>
        <p:spPr>
          <a:xfrm>
            <a:off x="3362730" y="5651192"/>
            <a:ext cx="204999" cy="205740"/>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27" name="TextBox 26">
            <a:extLst>
              <a:ext uri="{FF2B5EF4-FFF2-40B4-BE49-F238E27FC236}">
                <a16:creationId xmlns:a16="http://schemas.microsoft.com/office/drawing/2014/main" id="{82306EA7-E60A-40AA-837C-5C63EC01C029}"/>
              </a:ext>
            </a:extLst>
          </p:cNvPr>
          <p:cNvSpPr txBox="1"/>
          <p:nvPr/>
        </p:nvSpPr>
        <p:spPr>
          <a:xfrm>
            <a:off x="6094041" y="2766671"/>
            <a:ext cx="2269754" cy="1246495"/>
          </a:xfrm>
          <a:prstGeom prst="rect">
            <a:avLst/>
          </a:prstGeom>
          <a:noFill/>
        </p:spPr>
        <p:txBody>
          <a:bodyPr wrap="square" rtlCol="0">
            <a:spAutoFit/>
          </a:bodyPr>
          <a:lstStyle/>
          <a:p>
            <a:r>
              <a:rPr lang="en-US" sz="1500" b="1" dirty="0"/>
              <a:t>Phase 2:</a:t>
            </a:r>
            <a:br>
              <a:rPr lang="en-US" sz="1500" b="1" dirty="0"/>
            </a:br>
            <a:r>
              <a:rPr lang="en-US" sz="1500" b="1" dirty="0"/>
              <a:t>Domain Modeling</a:t>
            </a:r>
          </a:p>
          <a:p>
            <a:br>
              <a:rPr lang="en-US" sz="1500" b="1" dirty="0"/>
            </a:br>
            <a:r>
              <a:rPr lang="en-US" sz="1500" b="1" dirty="0"/>
              <a:t>What does that look like in an assessment context?</a:t>
            </a:r>
            <a:endParaRPr lang="en-US" sz="1500" dirty="0"/>
          </a:p>
        </p:txBody>
      </p:sp>
      <p:sp>
        <p:nvSpPr>
          <p:cNvPr id="238" name="TextBox 237">
            <a:extLst>
              <a:ext uri="{FF2B5EF4-FFF2-40B4-BE49-F238E27FC236}">
                <a16:creationId xmlns:a16="http://schemas.microsoft.com/office/drawing/2014/main" id="{F6BFF789-059F-47BD-A31E-E9520BBDD608}"/>
              </a:ext>
            </a:extLst>
          </p:cNvPr>
          <p:cNvSpPr txBox="1"/>
          <p:nvPr/>
        </p:nvSpPr>
        <p:spPr>
          <a:xfrm>
            <a:off x="6648226" y="959455"/>
            <a:ext cx="2269754" cy="1096454"/>
          </a:xfrm>
          <a:prstGeom prst="rect">
            <a:avLst/>
          </a:prstGeom>
          <a:noFill/>
        </p:spPr>
        <p:txBody>
          <a:bodyPr wrap="square" rtlCol="0">
            <a:spAutoFit/>
          </a:bodyPr>
          <a:lstStyle/>
          <a:p>
            <a:r>
              <a:rPr lang="en-US" sz="1500" b="1" dirty="0"/>
              <a:t>Phase 1:</a:t>
            </a:r>
            <a:br>
              <a:rPr lang="en-US" sz="1500" b="1" dirty="0"/>
            </a:br>
            <a:r>
              <a:rPr lang="en-US" sz="1500" b="1" dirty="0"/>
              <a:t>Domain Analysis</a:t>
            </a:r>
            <a:br>
              <a:rPr lang="en-US" sz="1500" b="1" dirty="0"/>
            </a:br>
            <a:endParaRPr lang="en-US" sz="525" b="1" dirty="0"/>
          </a:p>
          <a:p>
            <a:r>
              <a:rPr lang="en-US" sz="1500" b="1" dirty="0"/>
              <a:t>What do we</a:t>
            </a:r>
            <a:br>
              <a:rPr lang="en-US" sz="1500" b="1" dirty="0"/>
            </a:br>
            <a:r>
              <a:rPr lang="en-US" sz="1500" b="1" dirty="0"/>
              <a:t>intend to measure?</a:t>
            </a:r>
          </a:p>
        </p:txBody>
      </p:sp>
      <p:sp>
        <p:nvSpPr>
          <p:cNvPr id="239" name="TextBox 238">
            <a:extLst>
              <a:ext uri="{FF2B5EF4-FFF2-40B4-BE49-F238E27FC236}">
                <a16:creationId xmlns:a16="http://schemas.microsoft.com/office/drawing/2014/main" id="{93BF8727-D064-4349-81FE-402E3E9CE56C}"/>
              </a:ext>
            </a:extLst>
          </p:cNvPr>
          <p:cNvSpPr txBox="1"/>
          <p:nvPr/>
        </p:nvSpPr>
        <p:spPr>
          <a:xfrm>
            <a:off x="6245869" y="4511979"/>
            <a:ext cx="2269754" cy="1477328"/>
          </a:xfrm>
          <a:prstGeom prst="rect">
            <a:avLst/>
          </a:prstGeom>
        </p:spPr>
        <p:txBody>
          <a:bodyPr wrap="square" rtlCol="0">
            <a:spAutoFit/>
          </a:bodyPr>
          <a:lstStyle/>
          <a:p>
            <a:r>
              <a:rPr lang="en-US" sz="1500" b="1" dirty="0"/>
              <a:t>Phase 3: </a:t>
            </a:r>
            <a:br>
              <a:rPr lang="en-US" sz="1500" b="1" dirty="0"/>
            </a:br>
            <a:r>
              <a:rPr lang="en-US" sz="1500" b="1" dirty="0"/>
              <a:t>Task Development and</a:t>
            </a:r>
            <a:br>
              <a:rPr lang="en-US" sz="1500" b="1" dirty="0"/>
            </a:br>
            <a:r>
              <a:rPr lang="en-US" sz="1500" b="1" dirty="0"/>
              <a:t>Implementation</a:t>
            </a:r>
          </a:p>
          <a:p>
            <a:endParaRPr lang="en-US" sz="1500" b="1" dirty="0"/>
          </a:p>
          <a:p>
            <a:r>
              <a:rPr lang="en-US" sz="1500" b="1" dirty="0"/>
              <a:t>Build and Implement</a:t>
            </a:r>
            <a:br>
              <a:rPr lang="en-US" sz="1500" b="1" dirty="0"/>
            </a:br>
            <a:r>
              <a:rPr lang="en-US" sz="1500" b="1" dirty="0"/>
              <a:t>the assessment</a:t>
            </a:r>
          </a:p>
        </p:txBody>
      </p:sp>
    </p:spTree>
    <p:extLst>
      <p:ext uri="{BB962C8B-B14F-4D97-AF65-F5344CB8AC3E}">
        <p14:creationId xmlns:p14="http://schemas.microsoft.com/office/powerpoint/2010/main" val="1775151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7227" name="Group 155"/>
          <p:cNvGraphicFramePr>
            <a:graphicFrameLocks noGrp="1"/>
          </p:cNvGraphicFramePr>
          <p:nvPr>
            <p:extLst>
              <p:ext uri="{D42A27DB-BD31-4B8C-83A1-F6EECF244321}">
                <p14:modId xmlns:p14="http://schemas.microsoft.com/office/powerpoint/2010/main" val="969992949"/>
              </p:ext>
            </p:extLst>
          </p:nvPr>
        </p:nvGraphicFramePr>
        <p:xfrm>
          <a:off x="1143000" y="1319312"/>
          <a:ext cx="7620000" cy="5143791"/>
        </p:xfrm>
        <a:graphic>
          <a:graphicData uri="http://schemas.openxmlformats.org/drawingml/2006/table">
            <a:tbl>
              <a:tblPr>
                <a:tableStyleId>{B301B821-A1FF-4177-AEE7-76D212191A09}</a:tableStyleId>
              </a:tblPr>
              <a:tblGrid>
                <a:gridCol w="2451287">
                  <a:extLst>
                    <a:ext uri="{9D8B030D-6E8A-4147-A177-3AD203B41FA5}">
                      <a16:colId xmlns:a16="http://schemas.microsoft.com/office/drawing/2014/main" val="20000"/>
                    </a:ext>
                  </a:extLst>
                </a:gridCol>
                <a:gridCol w="5168713">
                  <a:extLst>
                    <a:ext uri="{9D8B030D-6E8A-4147-A177-3AD203B41FA5}">
                      <a16:colId xmlns:a16="http://schemas.microsoft.com/office/drawing/2014/main" val="20001"/>
                    </a:ext>
                  </a:extLst>
                </a:gridCol>
              </a:tblGrid>
              <a:tr h="325202">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dirty="0">
                          <a:ln>
                            <a:noFill/>
                          </a:ln>
                          <a:effectLst>
                            <a:outerShdw blurRad="38100" dist="38100" dir="2700000" algn="tl">
                              <a:srgbClr val="000000"/>
                            </a:outerShdw>
                          </a:effectLst>
                        </a:rPr>
                        <a:t>ATTRIBUTE</a:t>
                      </a:r>
                      <a:endParaRPr kumimoji="0" lang="en-US" sz="1600" b="1" i="0" u="none" strike="noStrike" cap="none" normalizeH="0" baseline="0" dirty="0">
                        <a:ln>
                          <a:noFill/>
                        </a:ln>
                        <a:solidFill>
                          <a:srgbClr val="FF6600"/>
                        </a:solidFill>
                        <a:effectLst>
                          <a:outerShdw blurRad="38100" dist="38100" dir="2700000" algn="tl">
                            <a:srgbClr val="000000"/>
                          </a:outerShdw>
                        </a:effectLst>
                        <a:latin typeface="Gill Sans MT" charset="0"/>
                        <a:ea typeface="ＭＳ Ｐゴシック" charset="0"/>
                      </a:endParaRPr>
                    </a:p>
                  </a:txBody>
                  <a:tcPr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dirty="0">
                          <a:ln>
                            <a:noFill/>
                          </a:ln>
                          <a:effectLst>
                            <a:outerShdw blurRad="38100" dist="38100" dir="2700000" algn="tl">
                              <a:srgbClr val="000000"/>
                            </a:outerShdw>
                          </a:effectLst>
                        </a:rPr>
                        <a:t>DESCRIPTION</a:t>
                      </a:r>
                      <a:endParaRPr kumimoji="0" lang="en-US" sz="1600" b="1" i="0" u="none" strike="noStrike" cap="none" normalizeH="0" baseline="0" dirty="0">
                        <a:ln>
                          <a:noFill/>
                        </a:ln>
                        <a:solidFill>
                          <a:srgbClr val="FF6600"/>
                        </a:solidFill>
                        <a:effectLst>
                          <a:outerShdw blurRad="38100" dist="38100" dir="2700000" algn="tl">
                            <a:srgbClr val="000000"/>
                          </a:outerShdw>
                        </a:effectLst>
                        <a:latin typeface="Gill Sans MT" charset="0"/>
                        <a:ea typeface="ＭＳ Ｐゴシック" charset="0"/>
                      </a:endParaRPr>
                    </a:p>
                  </a:txBody>
                  <a:tcPr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632550">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a:ln>
                            <a:noFill/>
                          </a:ln>
                          <a:effectLst/>
                        </a:rPr>
                        <a:t>Focal Knowledge, Skills, Abilities</a:t>
                      </a:r>
                      <a:endParaRPr kumimoji="0" lang="en-US" sz="3200" b="0" i="0" u="none" strike="noStrike" cap="none" normalizeH="0" baseline="0">
                        <a:ln>
                          <a:noFill/>
                        </a:ln>
                        <a:solidFill>
                          <a:schemeClr val="tx1"/>
                        </a:solidFill>
                        <a:effectLst/>
                        <a:latin typeface="Gill Sans MT" charset="0"/>
                        <a:ea typeface="ＭＳ Ｐゴシック" charset="0"/>
                      </a:endParaRPr>
                    </a:p>
                  </a:txBody>
                  <a:tcPr horzOverflow="overflow">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dirty="0">
                          <a:ln>
                            <a:noFill/>
                          </a:ln>
                          <a:effectLst/>
                        </a:rPr>
                        <a:t>The primary knowledge / skills / abilities (KSAs) targeted by this design pattern. </a:t>
                      </a:r>
                      <a:endParaRPr kumimoji="0" lang="en-US" sz="1600" b="0" i="0" u="none" strike="noStrike" cap="none" normalizeH="0" baseline="0" dirty="0">
                        <a:ln>
                          <a:noFill/>
                        </a:ln>
                        <a:solidFill>
                          <a:schemeClr val="tx1"/>
                        </a:solidFill>
                        <a:effectLst/>
                        <a:latin typeface="Gill Sans MT" charset="0"/>
                        <a:ea typeface="ＭＳ Ｐゴシック" charset="0"/>
                        <a:cs typeface="Times New Roman" charset="0"/>
                      </a:endParaRPr>
                    </a:p>
                  </a:txBody>
                  <a:tcPr horzOverflow="overflow">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0951">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dirty="0">
                          <a:ln>
                            <a:noFill/>
                          </a:ln>
                          <a:effectLst/>
                        </a:rPr>
                        <a:t>Rationale </a:t>
                      </a:r>
                      <a:endParaRPr kumimoji="0" lang="en-US" sz="3200" b="0" i="0" u="none" strike="noStrike" cap="none" normalizeH="0" baseline="0" dirty="0">
                        <a:ln>
                          <a:noFill/>
                        </a:ln>
                        <a:solidFill>
                          <a:schemeClr val="tx1"/>
                        </a:solidFill>
                        <a:effectLst/>
                        <a:latin typeface="Gill Sans MT" charset="0"/>
                        <a:ea typeface="ＭＳ Ｐゴシック" charset="0"/>
                      </a:endParaRPr>
                    </a:p>
                  </a:txBody>
                  <a:tcPr horzOverflow="overflow">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dirty="0">
                          <a:ln>
                            <a:noFill/>
                          </a:ln>
                          <a:effectLst/>
                        </a:rPr>
                        <a:t>How/why this DP addresses evidence about focal KSAs</a:t>
                      </a:r>
                      <a:endParaRPr kumimoji="0" lang="en-US" sz="1600" b="0" i="0" u="none" strike="noStrike" cap="none" normalizeH="0" baseline="0" dirty="0">
                        <a:ln>
                          <a:noFill/>
                        </a:ln>
                        <a:solidFill>
                          <a:schemeClr val="tx1"/>
                        </a:solidFill>
                        <a:effectLst/>
                        <a:latin typeface="Gill Sans MT" charset="0"/>
                        <a:ea typeface="ＭＳ Ｐゴシック" charset="0"/>
                        <a:cs typeface="Times New Roman" charset="0"/>
                      </a:endParaRPr>
                    </a:p>
                  </a:txBody>
                  <a:tcPr horzOverflow="overflow">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1712">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dirty="0">
                          <a:ln>
                            <a:noFill/>
                          </a:ln>
                          <a:effectLst/>
                        </a:rPr>
                        <a:t>Additional KSAs </a:t>
                      </a:r>
                      <a:endParaRPr kumimoji="0" lang="en-US" sz="3200" b="0" i="0" u="none" strike="noStrike" cap="none" normalizeH="0" baseline="0" dirty="0">
                        <a:ln>
                          <a:noFill/>
                        </a:ln>
                        <a:solidFill>
                          <a:schemeClr val="tx1"/>
                        </a:solidFill>
                        <a:effectLst/>
                        <a:latin typeface="Gill Sans MT" charset="0"/>
                        <a:ea typeface="ＭＳ Ｐゴシック" charset="0"/>
                      </a:endParaRPr>
                    </a:p>
                  </a:txBody>
                  <a:tcPr horzOverflow="overflow">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dirty="0">
                          <a:ln>
                            <a:noFill/>
                          </a:ln>
                          <a:effectLst/>
                        </a:rPr>
                        <a:t>Other knowledge/skills/abilities that may be required by tasks. </a:t>
                      </a:r>
                      <a:endParaRPr kumimoji="0" lang="en-US" sz="3200" b="0" i="0" u="none" strike="noStrike" cap="none" normalizeH="0" baseline="0" dirty="0">
                        <a:ln>
                          <a:noFill/>
                        </a:ln>
                        <a:solidFill>
                          <a:schemeClr val="tx1"/>
                        </a:solidFill>
                        <a:effectLst/>
                        <a:latin typeface="Gill Sans MT" charset="0"/>
                        <a:ea typeface="ＭＳ Ｐゴシック" charset="0"/>
                      </a:endParaRPr>
                    </a:p>
                  </a:txBody>
                  <a:tcPr horzOverflow="overflow">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32550">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a:ln>
                            <a:noFill/>
                          </a:ln>
                          <a:effectLst/>
                        </a:rPr>
                        <a:t>Characteristic features of tasks</a:t>
                      </a:r>
                      <a:endParaRPr kumimoji="0" lang="en-US" sz="1600" b="1" i="0" u="none" strike="noStrike" cap="none" normalizeH="0" baseline="0">
                        <a:ln>
                          <a:noFill/>
                        </a:ln>
                        <a:solidFill>
                          <a:schemeClr val="tx1"/>
                        </a:solidFill>
                        <a:effectLst/>
                        <a:latin typeface="Gill Sans MT" charset="0"/>
                        <a:ea typeface="ＭＳ Ｐゴシック" charset="0"/>
                        <a:cs typeface="Times New Roman" charset="0"/>
                      </a:endParaRPr>
                    </a:p>
                  </a:txBody>
                  <a:tcPr horzOverflow="overflow">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dirty="0">
                          <a:ln>
                            <a:noFill/>
                          </a:ln>
                          <a:effectLst/>
                        </a:rPr>
                        <a:t>Aspects of assessment situations that are needed to evoke evidence about the focal KSAs. </a:t>
                      </a:r>
                      <a:endParaRPr kumimoji="0" lang="en-US" sz="3200" b="0" i="0" u="none" strike="noStrike" cap="none" normalizeH="0" baseline="0" dirty="0">
                        <a:ln>
                          <a:noFill/>
                        </a:ln>
                        <a:solidFill>
                          <a:schemeClr val="tx1"/>
                        </a:solidFill>
                        <a:effectLst/>
                        <a:latin typeface="Gill Sans MT" charset="0"/>
                        <a:ea typeface="ＭＳ Ｐゴシック" charset="0"/>
                      </a:endParaRPr>
                    </a:p>
                  </a:txBody>
                  <a:tcPr horzOverflow="overflow">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32550">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a:ln>
                            <a:noFill/>
                          </a:ln>
                          <a:effectLst/>
                        </a:rPr>
                        <a:t>Variable features of tasks</a:t>
                      </a:r>
                      <a:endParaRPr kumimoji="0" lang="en-US" sz="1600" b="1" i="0" u="none" strike="noStrike" cap="none" normalizeH="0" baseline="0">
                        <a:ln>
                          <a:noFill/>
                        </a:ln>
                        <a:solidFill>
                          <a:schemeClr val="tx1"/>
                        </a:solidFill>
                        <a:effectLst/>
                        <a:latin typeface="Gill Sans MT" charset="0"/>
                        <a:ea typeface="ＭＳ Ｐゴシック" charset="0"/>
                        <a:cs typeface="Times New Roman" charset="0"/>
                      </a:endParaRPr>
                    </a:p>
                  </a:txBody>
                  <a:tcPr horzOverflow="overflow">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dirty="0">
                          <a:ln>
                            <a:noFill/>
                          </a:ln>
                          <a:effectLst/>
                        </a:rPr>
                        <a:t>Aspects of assessment situations that can be varied to shift difficulty or focus. </a:t>
                      </a:r>
                      <a:endParaRPr kumimoji="0" lang="en-US" sz="3200" b="0" i="0" u="none" strike="noStrike" cap="none" normalizeH="0" baseline="0" dirty="0">
                        <a:ln>
                          <a:noFill/>
                        </a:ln>
                        <a:solidFill>
                          <a:schemeClr val="tx1"/>
                        </a:solidFill>
                        <a:effectLst/>
                        <a:latin typeface="Gill Sans MT" charset="0"/>
                        <a:ea typeface="ＭＳ Ｐゴシック" charset="0"/>
                      </a:endParaRPr>
                    </a:p>
                  </a:txBody>
                  <a:tcPr horzOverflow="overflow">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61712">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a:ln>
                            <a:noFill/>
                          </a:ln>
                          <a:effectLst/>
                        </a:rPr>
                        <a:t>Potential work products</a:t>
                      </a:r>
                      <a:endParaRPr kumimoji="0" lang="en-US" sz="1600" b="1" i="0" u="none" strike="noStrike" cap="none" normalizeH="0" baseline="0">
                        <a:ln>
                          <a:noFill/>
                        </a:ln>
                        <a:solidFill>
                          <a:schemeClr val="tx1"/>
                        </a:solidFill>
                        <a:effectLst/>
                        <a:latin typeface="Gill Sans MT" charset="0"/>
                        <a:ea typeface="ＭＳ Ｐゴシック" charset="0"/>
                        <a:cs typeface="Times New Roman" charset="0"/>
                      </a:endParaRPr>
                    </a:p>
                  </a:txBody>
                  <a:tcPr horzOverflow="overflow">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a:ln>
                            <a:noFill/>
                          </a:ln>
                          <a:effectLst/>
                        </a:rPr>
                        <a:t>What students actually say, do, or make, to produce evidence. </a:t>
                      </a:r>
                      <a:endParaRPr kumimoji="0" lang="en-US" sz="1600" b="0" i="0" u="none" strike="noStrike" cap="none" normalizeH="0" baseline="0">
                        <a:ln>
                          <a:noFill/>
                        </a:ln>
                        <a:solidFill>
                          <a:schemeClr val="tx1"/>
                        </a:solidFill>
                        <a:effectLst/>
                        <a:latin typeface="Gill Sans MT" charset="0"/>
                        <a:ea typeface="ＭＳ Ｐゴシック" charset="0"/>
                        <a:cs typeface="Times New Roman" charset="0"/>
                      </a:endParaRPr>
                    </a:p>
                  </a:txBody>
                  <a:tcPr horzOverflow="overflow">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32550">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a:ln>
                            <a:noFill/>
                          </a:ln>
                          <a:effectLst/>
                        </a:rPr>
                        <a:t>Potential observations</a:t>
                      </a:r>
                      <a:endParaRPr kumimoji="0" lang="en-US" sz="1600" b="0" i="0" u="none" strike="noStrike" cap="none" normalizeH="0" baseline="0">
                        <a:ln>
                          <a:noFill/>
                        </a:ln>
                        <a:solidFill>
                          <a:schemeClr val="tx1"/>
                        </a:solidFill>
                        <a:effectLst/>
                        <a:latin typeface="Gill Sans MT" charset="0"/>
                        <a:ea typeface="ＭＳ Ｐゴシック" charset="0"/>
                        <a:cs typeface="Times New Roman" charset="0"/>
                      </a:endParaRPr>
                    </a:p>
                  </a:txBody>
                  <a:tcPr horzOverflow="overflow">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dirty="0">
                          <a:ln>
                            <a:noFill/>
                          </a:ln>
                          <a:effectLst/>
                        </a:rPr>
                        <a:t>Aspects of work products we might identify and evaluate, as evidence about students</a:t>
                      </a:r>
                      <a:r>
                        <a:rPr kumimoji="0" lang="ja-JP" altLang="en-US" sz="1600" u="none" strike="noStrike" cap="none" normalizeH="0" baseline="0" dirty="0">
                          <a:ln>
                            <a:noFill/>
                          </a:ln>
                          <a:effectLst/>
                        </a:rPr>
                        <a:t>’</a:t>
                      </a:r>
                      <a:r>
                        <a:rPr kumimoji="0" lang="en-US" sz="1600" u="none" strike="noStrike" cap="none" normalizeH="0" baseline="0" dirty="0">
                          <a:ln>
                            <a:noFill/>
                          </a:ln>
                          <a:effectLst/>
                        </a:rPr>
                        <a:t>KSAs.</a:t>
                      </a:r>
                      <a:endParaRPr kumimoji="0" lang="en-US" sz="1600" b="0" i="0" u="none" strike="noStrike" cap="none" normalizeH="0" baseline="0" dirty="0">
                        <a:ln>
                          <a:noFill/>
                        </a:ln>
                        <a:solidFill>
                          <a:schemeClr val="tx1"/>
                        </a:solidFill>
                        <a:effectLst/>
                        <a:latin typeface="Gill Sans MT" charset="0"/>
                        <a:ea typeface="ＭＳ Ｐゴシック" charset="0"/>
                        <a:cs typeface="Times New Roman" charset="0"/>
                      </a:endParaRPr>
                    </a:p>
                  </a:txBody>
                  <a:tcPr horzOverflow="overflow">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61712">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a:ln>
                            <a:noFill/>
                          </a:ln>
                          <a:effectLst/>
                        </a:rPr>
                        <a:t>Potential rubrics</a:t>
                      </a:r>
                      <a:endParaRPr kumimoji="0" lang="en-US" sz="1600" b="1" i="0" u="none" strike="noStrike" cap="none" normalizeH="0" baseline="0">
                        <a:ln>
                          <a:noFill/>
                        </a:ln>
                        <a:solidFill>
                          <a:schemeClr val="tx1"/>
                        </a:solidFill>
                        <a:effectLst/>
                        <a:latin typeface="Gill Sans MT" charset="0"/>
                        <a:ea typeface="ＭＳ Ｐゴシック" charset="0"/>
                        <a:cs typeface="Times New Roman" charset="0"/>
                      </a:endParaRPr>
                    </a:p>
                  </a:txBody>
                  <a:tcPr horzOverflow="overflow">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600" u="none" strike="noStrike" cap="none" normalizeH="0" baseline="0" dirty="0">
                          <a:ln>
                            <a:noFill/>
                          </a:ln>
                          <a:effectLst/>
                        </a:rPr>
                        <a:t>Ways of evaluating work products to produce values of observations.</a:t>
                      </a:r>
                      <a:endParaRPr kumimoji="0" lang="en-US" sz="1600" b="0" i="0" u="none" strike="noStrike" cap="none" normalizeH="0" baseline="0" dirty="0">
                        <a:ln>
                          <a:noFill/>
                        </a:ln>
                        <a:solidFill>
                          <a:schemeClr val="tx1"/>
                        </a:solidFill>
                        <a:effectLst/>
                        <a:latin typeface="Gill Sans MT" charset="0"/>
                        <a:ea typeface="ＭＳ Ｐゴシック" charset="0"/>
                        <a:cs typeface="Times New Roman" charset="0"/>
                      </a:endParaRPr>
                    </a:p>
                  </a:txBody>
                  <a:tcPr horzOverflow="overflow">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387226" name="Rectangle 154"/>
          <p:cNvSpPr>
            <a:spLocks noChangeArrowheads="1"/>
          </p:cNvSpPr>
          <p:nvPr/>
        </p:nvSpPr>
        <p:spPr bwMode="auto">
          <a:xfrm>
            <a:off x="914400" y="0"/>
            <a:ext cx="8229600" cy="1143000"/>
          </a:xfrm>
          <a:prstGeom prst="rect">
            <a:avLst/>
          </a:prstGeom>
          <a:noFill/>
          <a:ln w="9525">
            <a:noFill/>
            <a:miter lim="800000"/>
            <a:headEnd/>
            <a:tailEnd/>
          </a:ln>
          <a:effectLst>
            <a:outerShdw dist="17961" dir="2700000" algn="ctr" rotWithShape="0">
              <a:srgbClr val="99CC00">
                <a:alpha val="50000"/>
              </a:srgbClr>
            </a:outerShdw>
          </a:effectLst>
        </p:spPr>
        <p:txBody>
          <a:bodyPr anchor="ctr"/>
          <a:lstStyle/>
          <a:p>
            <a:pPr marL="0" lvl="1" defTabSz="685800">
              <a:lnSpc>
                <a:spcPct val="90000"/>
              </a:lnSpc>
              <a:spcBef>
                <a:spcPct val="0"/>
              </a:spcBef>
              <a:spcAft>
                <a:spcPts val="450"/>
              </a:spcAft>
              <a:buClr>
                <a:schemeClr val="tx1">
                  <a:lumMod val="75000"/>
                  <a:lumOff val="25000"/>
                </a:schemeClr>
              </a:buClr>
              <a:buSzPct val="100000"/>
              <a:defRPr/>
            </a:pPr>
            <a:r>
              <a:rPr lang="en-US" sz="3200" b="1" cap="all" dirty="0">
                <a:solidFill>
                  <a:srgbClr val="FFFFFF"/>
                </a:solidFill>
                <a:effectLst>
                  <a:glow rad="533400">
                    <a:schemeClr val="tx1">
                      <a:alpha val="20000"/>
                    </a:schemeClr>
                  </a:glow>
                </a:effectLst>
              </a:rPr>
              <a:t>Design Pattern </a:t>
            </a:r>
            <a:r>
              <a:rPr lang="en-US" sz="3200" b="1" cap="all" dirty="0">
                <a:solidFill>
                  <a:srgbClr val="FFFFFF"/>
                </a:solidFill>
                <a:effectLst>
                  <a:glow rad="533400">
                    <a:schemeClr val="tx1">
                      <a:alpha val="20000"/>
                    </a:schemeClr>
                  </a:glow>
                </a:effectLst>
                <a:ea typeface="+mj-ea"/>
                <a:cs typeface="+mj-cs"/>
              </a:rPr>
              <a:t>Structure</a:t>
            </a:r>
          </a:p>
        </p:txBody>
      </p:sp>
      <p:sp>
        <p:nvSpPr>
          <p:cNvPr id="2" name="Slide Number Placeholder 1"/>
          <p:cNvSpPr>
            <a:spLocks noGrp="1"/>
          </p:cNvSpPr>
          <p:nvPr>
            <p:ph type="sldNum" sz="quarter" idx="12"/>
          </p:nvPr>
        </p:nvSpPr>
        <p:spPr/>
        <p:txBody>
          <a:bodyPr/>
          <a:lstStyle/>
          <a:p>
            <a:fld id="{7DA9672C-BB92-436F-94A4-551A12F46C90}" type="slidenum">
              <a:rPr lang="en-US" smtClean="0"/>
              <a:pPr/>
              <a:t>17</a:t>
            </a:fld>
            <a:endParaRPr lang="en-US" dirty="0"/>
          </a:p>
        </p:txBody>
      </p:sp>
    </p:spTree>
    <p:extLst>
      <p:ext uri="{BB962C8B-B14F-4D97-AF65-F5344CB8AC3E}">
        <p14:creationId xmlns:p14="http://schemas.microsoft.com/office/powerpoint/2010/main" val="7734198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66AB-6915-4F40-8748-6D93C8E000B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B3A3BDF-472A-495A-99D5-C6B9BEC38769}"/>
              </a:ext>
            </a:extLst>
          </p:cNvPr>
          <p:cNvSpPr>
            <a:spLocks noGrp="1"/>
          </p:cNvSpPr>
          <p:nvPr>
            <p:ph idx="1"/>
          </p:nvPr>
        </p:nvSpPr>
        <p:spPr/>
        <p:txBody>
          <a:bodyPr>
            <a:normAutofit/>
          </a:bodyPr>
          <a:lstStyle/>
          <a:p>
            <a:r>
              <a:rPr lang="en-US" dirty="0">
                <a:solidFill>
                  <a:schemeClr val="bg1">
                    <a:lumMod val="85000"/>
                  </a:schemeClr>
                </a:solidFill>
              </a:rPr>
              <a:t>The SCILLSS Project:</a:t>
            </a:r>
            <a:br>
              <a:rPr lang="en-US" dirty="0">
                <a:solidFill>
                  <a:schemeClr val="bg1">
                    <a:lumMod val="85000"/>
                  </a:schemeClr>
                </a:solidFill>
              </a:rPr>
            </a:br>
            <a:r>
              <a:rPr lang="en-US" dirty="0">
                <a:solidFill>
                  <a:schemeClr val="bg1">
                    <a:lumMod val="85000"/>
                  </a:schemeClr>
                </a:solidFill>
              </a:rPr>
              <a:t>purpose, players, and products</a:t>
            </a:r>
          </a:p>
          <a:p>
            <a:r>
              <a:rPr lang="en-US" dirty="0">
                <a:solidFill>
                  <a:schemeClr val="bg1">
                    <a:lumMod val="85000"/>
                  </a:schemeClr>
                </a:solidFill>
              </a:rPr>
              <a:t>Coherence as a Guiding Principle for Assessment in Education</a:t>
            </a:r>
          </a:p>
          <a:p>
            <a:r>
              <a:rPr lang="en-US" dirty="0"/>
              <a:t>Coherence-based Principled-design</a:t>
            </a:r>
          </a:p>
          <a:p>
            <a:pPr lvl="1"/>
            <a:r>
              <a:rPr lang="en-US" dirty="0">
                <a:solidFill>
                  <a:schemeClr val="bg1">
                    <a:lumMod val="85000"/>
                  </a:schemeClr>
                </a:solidFill>
              </a:rPr>
              <a:t>Large-scale science assessments</a:t>
            </a:r>
          </a:p>
          <a:p>
            <a:pPr lvl="1"/>
            <a:r>
              <a:rPr lang="en-US" dirty="0">
                <a:solidFill>
                  <a:srgbClr val="781D7D"/>
                </a:solidFill>
              </a:rPr>
              <a:t>Self-evaluation Protocols: Reflecting on and evaluating assessment systems</a:t>
            </a:r>
          </a:p>
          <a:p>
            <a:pPr lvl="1"/>
            <a:r>
              <a:rPr lang="en-US" dirty="0">
                <a:solidFill>
                  <a:schemeClr val="bg1">
                    <a:lumMod val="85000"/>
                  </a:schemeClr>
                </a:solidFill>
              </a:rPr>
              <a:t>Assessment Literacy Modules</a:t>
            </a:r>
          </a:p>
          <a:p>
            <a:r>
              <a:rPr lang="en-US" dirty="0">
                <a:solidFill>
                  <a:schemeClr val="bg1">
                    <a:lumMod val="85000"/>
                  </a:schemeClr>
                </a:solidFill>
              </a:rPr>
              <a:t>Summary</a:t>
            </a:r>
          </a:p>
          <a:p>
            <a:endParaRPr lang="en-US" dirty="0"/>
          </a:p>
        </p:txBody>
      </p:sp>
      <p:sp>
        <p:nvSpPr>
          <p:cNvPr id="4" name="Date Placeholder 3">
            <a:extLst>
              <a:ext uri="{FF2B5EF4-FFF2-40B4-BE49-F238E27FC236}">
                <a16:creationId xmlns:a16="http://schemas.microsoft.com/office/drawing/2014/main" id="{81DDD2AD-BB96-43CB-B34C-C0E090F8B4A9}"/>
              </a:ext>
            </a:extLst>
          </p:cNvPr>
          <p:cNvSpPr>
            <a:spLocks noGrp="1"/>
          </p:cNvSpPr>
          <p:nvPr>
            <p:ph type="dt" sz="half" idx="2"/>
          </p:nvPr>
        </p:nvSpPr>
        <p:spPr/>
        <p:txBody>
          <a:bodyPr/>
          <a:lstStyle/>
          <a:p>
            <a:r>
              <a:rPr lang="en-US"/>
              <a:t>2/20/2018</a:t>
            </a:r>
            <a:endParaRPr lang="en-US" dirty="0"/>
          </a:p>
        </p:txBody>
      </p:sp>
      <p:sp>
        <p:nvSpPr>
          <p:cNvPr id="5" name="Slide Number Placeholder 4">
            <a:extLst>
              <a:ext uri="{FF2B5EF4-FFF2-40B4-BE49-F238E27FC236}">
                <a16:creationId xmlns:a16="http://schemas.microsoft.com/office/drawing/2014/main" id="{8769C5E4-6BA7-4E59-B5C7-8F90AF21E394}"/>
              </a:ext>
            </a:extLst>
          </p:cNvPr>
          <p:cNvSpPr>
            <a:spLocks noGrp="1"/>
          </p:cNvSpPr>
          <p:nvPr>
            <p:ph type="sldNum" sz="quarter" idx="4"/>
          </p:nvPr>
        </p:nvSpPr>
        <p:spPr/>
        <p:txBody>
          <a:bodyPr/>
          <a:lstStyle/>
          <a:p>
            <a:fld id="{320DDCCD-3443-445B-9496-1BD3DE62B832}" type="slidenum">
              <a:rPr lang="en-US" smtClean="0"/>
              <a:pPr/>
              <a:t>18</a:t>
            </a:fld>
            <a:endParaRPr lang="en-US" dirty="0"/>
          </a:p>
        </p:txBody>
      </p:sp>
      <p:pic>
        <p:nvPicPr>
          <p:cNvPr id="6" name="Picture 5">
            <a:extLst>
              <a:ext uri="{FF2B5EF4-FFF2-40B4-BE49-F238E27FC236}">
                <a16:creationId xmlns:a16="http://schemas.microsoft.com/office/drawing/2014/main" id="{59AD3FD7-F134-43E6-A0A2-B10EACCBB877}"/>
              </a:ext>
            </a:extLst>
          </p:cNvPr>
          <p:cNvPicPr>
            <a:picLocks noChangeAspect="1"/>
          </p:cNvPicPr>
          <p:nvPr/>
        </p:nvPicPr>
        <p:blipFill rotWithShape="1">
          <a:blip r:embed="rId2"/>
          <a:srcRect l="61300" t="35555" r="17850" b="26045"/>
          <a:stretch/>
        </p:blipFill>
        <p:spPr>
          <a:xfrm>
            <a:off x="8153400" y="1219200"/>
            <a:ext cx="909884" cy="942614"/>
          </a:xfrm>
          <a:prstGeom prst="rect">
            <a:avLst/>
          </a:prstGeom>
        </p:spPr>
      </p:pic>
    </p:spTree>
    <p:extLst>
      <p:ext uri="{BB962C8B-B14F-4D97-AF65-F5344CB8AC3E}">
        <p14:creationId xmlns:p14="http://schemas.microsoft.com/office/powerpoint/2010/main" val="4234927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C90E-44DF-44E0-A6D1-7089C119CB2A}"/>
              </a:ext>
            </a:extLst>
          </p:cNvPr>
          <p:cNvSpPr>
            <a:spLocks noGrp="1"/>
          </p:cNvSpPr>
          <p:nvPr>
            <p:ph type="title"/>
          </p:nvPr>
        </p:nvSpPr>
        <p:spPr/>
        <p:txBody>
          <a:bodyPr/>
          <a:lstStyle/>
          <a:p>
            <a:r>
              <a:rPr lang="en-US" sz="3200" dirty="0"/>
              <a:t>Self-Evaluation Protocol Purpose</a:t>
            </a:r>
          </a:p>
        </p:txBody>
      </p:sp>
      <p:sp>
        <p:nvSpPr>
          <p:cNvPr id="3" name="Content Placeholder 2">
            <a:extLst>
              <a:ext uri="{FF2B5EF4-FFF2-40B4-BE49-F238E27FC236}">
                <a16:creationId xmlns:a16="http://schemas.microsoft.com/office/drawing/2014/main" id="{D031FEF7-F6CB-4228-96FE-9CD0477BCA9A}"/>
              </a:ext>
            </a:extLst>
          </p:cNvPr>
          <p:cNvSpPr>
            <a:spLocks noGrp="1"/>
          </p:cNvSpPr>
          <p:nvPr>
            <p:ph idx="1"/>
          </p:nvPr>
        </p:nvSpPr>
        <p:spPr/>
        <p:txBody>
          <a:bodyPr/>
          <a:lstStyle/>
          <a:p>
            <a:r>
              <a:rPr lang="en-US" sz="2400" b="0" dirty="0">
                <a:solidFill>
                  <a:schemeClr val="tx1">
                    <a:lumMod val="95000"/>
                    <a:lumOff val="5000"/>
                  </a:schemeClr>
                </a:solidFill>
                <a:latin typeface="+mn-lt"/>
              </a:rPr>
              <a:t>The </a:t>
            </a:r>
            <a:r>
              <a:rPr lang="en-US" sz="2400" b="0" dirty="0">
                <a:solidFill>
                  <a:srgbClr val="791D7E"/>
                </a:solidFill>
                <a:latin typeface="+mn-lt"/>
              </a:rPr>
              <a:t>l</a:t>
            </a:r>
            <a:r>
              <a:rPr lang="en-US" sz="2400" dirty="0">
                <a:solidFill>
                  <a:srgbClr val="791D7E"/>
                </a:solidFill>
                <a:latin typeface="+mn-lt"/>
              </a:rPr>
              <a:t>ocal and state self-evaluation tools </a:t>
            </a:r>
            <a:r>
              <a:rPr lang="en-US" sz="2400" b="0" dirty="0">
                <a:solidFill>
                  <a:schemeClr val="tx1">
                    <a:lumMod val="95000"/>
                    <a:lumOff val="5000"/>
                  </a:schemeClr>
                </a:solidFill>
                <a:latin typeface="+mn-lt"/>
              </a:rPr>
              <a:t>are frameworks to support state and local educators in reflecting upon and evaluating the assessments they use. </a:t>
            </a:r>
          </a:p>
          <a:p>
            <a:endParaRPr lang="en-US" dirty="0"/>
          </a:p>
        </p:txBody>
      </p:sp>
      <p:sp>
        <p:nvSpPr>
          <p:cNvPr id="6" name="Date Placeholder 5">
            <a:extLst>
              <a:ext uri="{FF2B5EF4-FFF2-40B4-BE49-F238E27FC236}">
                <a16:creationId xmlns:a16="http://schemas.microsoft.com/office/drawing/2014/main" id="{821966FF-FFA1-43E3-BA27-BD5277A566B5}"/>
              </a:ext>
            </a:extLst>
          </p:cNvPr>
          <p:cNvSpPr>
            <a:spLocks noGrp="1"/>
          </p:cNvSpPr>
          <p:nvPr>
            <p:ph type="dt" sz="half" idx="2"/>
          </p:nvPr>
        </p:nvSpPr>
        <p:spPr/>
        <p:txBody>
          <a:bodyPr/>
          <a:lstStyle/>
          <a:p>
            <a:r>
              <a:rPr lang="en-US"/>
              <a:t>2/20/2018</a:t>
            </a:r>
            <a:endParaRPr lang="en-US" dirty="0"/>
          </a:p>
        </p:txBody>
      </p:sp>
      <p:sp>
        <p:nvSpPr>
          <p:cNvPr id="4" name="Slide Number Placeholder 3"/>
          <p:cNvSpPr>
            <a:spLocks noGrp="1"/>
          </p:cNvSpPr>
          <p:nvPr>
            <p:ph type="sldNum" sz="quarter" idx="4"/>
          </p:nvPr>
        </p:nvSpPr>
        <p:spPr/>
        <p:txBody>
          <a:bodyPr/>
          <a:lstStyle/>
          <a:p>
            <a:r>
              <a:rPr lang="en-US" dirty="0"/>
              <a:t>12</a:t>
            </a:r>
          </a:p>
        </p:txBody>
      </p:sp>
      <p:graphicFrame>
        <p:nvGraphicFramePr>
          <p:cNvPr id="5" name="Table 4"/>
          <p:cNvGraphicFramePr>
            <a:graphicFrameLocks noGrp="1"/>
          </p:cNvGraphicFramePr>
          <p:nvPr>
            <p:extLst>
              <p:ext uri="{D42A27DB-BD31-4B8C-83A1-F6EECF244321}">
                <p14:modId xmlns:p14="http://schemas.microsoft.com/office/powerpoint/2010/main" val="2352561480"/>
              </p:ext>
            </p:extLst>
          </p:nvPr>
        </p:nvGraphicFramePr>
        <p:xfrm>
          <a:off x="457200" y="2590800"/>
          <a:ext cx="8115300" cy="3489960"/>
        </p:xfrm>
        <a:graphic>
          <a:graphicData uri="http://schemas.openxmlformats.org/drawingml/2006/table">
            <a:tbl>
              <a:tblPr firstRow="1" bandRow="1">
                <a:tableStyleId>{912C8C85-51F0-491E-9774-3900AFEF0FD7}</a:tableStyleId>
              </a:tblPr>
              <a:tblGrid>
                <a:gridCol w="4298699">
                  <a:extLst>
                    <a:ext uri="{9D8B030D-6E8A-4147-A177-3AD203B41FA5}">
                      <a16:colId xmlns:a16="http://schemas.microsoft.com/office/drawing/2014/main" val="3285132481"/>
                    </a:ext>
                  </a:extLst>
                </a:gridCol>
                <a:gridCol w="3816601">
                  <a:extLst>
                    <a:ext uri="{9D8B030D-6E8A-4147-A177-3AD203B41FA5}">
                      <a16:colId xmlns:a16="http://schemas.microsoft.com/office/drawing/2014/main" val="330051430"/>
                    </a:ext>
                  </a:extLst>
                </a:gridCol>
              </a:tblGrid>
              <a:tr h="411830">
                <a:tc>
                  <a:txBody>
                    <a:bodyPr/>
                    <a:lstStyle/>
                    <a:p>
                      <a:pPr algn="ctr"/>
                      <a:r>
                        <a:rPr kumimoji="0" lang="en-US" sz="2400" u="none" strike="noStrike" kern="1200" cap="none" spc="0" normalizeH="0" baseline="0" noProof="0" dirty="0">
                          <a:ln>
                            <a:noFill/>
                          </a:ln>
                          <a:effectLst/>
                          <a:uLnTx/>
                          <a:uFillTx/>
                        </a:rPr>
                        <a:t>Local or District </a:t>
                      </a:r>
                      <a:endParaRPr lang="en-US" sz="1050" dirty="0">
                        <a:solidFill>
                          <a:schemeClr val="tx1"/>
                        </a:solidFill>
                      </a:endParaRPr>
                    </a:p>
                  </a:txBody>
                  <a:tcPr marL="68580" marR="68580" marT="34290" marB="3429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791D7E"/>
                    </a:solidFill>
                  </a:tcPr>
                </a:tc>
                <a:tc>
                  <a:txBody>
                    <a:bodyPr/>
                    <a:lstStyle/>
                    <a:p>
                      <a:pPr algn="ctr"/>
                      <a:r>
                        <a:rPr kumimoji="0" lang="en-US" sz="2400" u="none" strike="noStrike" kern="1200" cap="none" spc="0" normalizeH="0" baseline="0" noProof="0" dirty="0">
                          <a:ln>
                            <a:noFill/>
                          </a:ln>
                          <a:effectLst/>
                          <a:uLnTx/>
                          <a:uFillTx/>
                        </a:rPr>
                        <a:t>State</a:t>
                      </a:r>
                      <a:endParaRPr lang="en-US" sz="1050" dirty="0">
                        <a:solidFill>
                          <a:schemeClr val="tx1"/>
                        </a:solidFill>
                      </a:endParaRPr>
                    </a:p>
                  </a:txBody>
                  <a:tcPr marL="68580" marR="68580" marT="34290" marB="3429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791D7E"/>
                    </a:solidFill>
                  </a:tcPr>
                </a:tc>
                <a:extLst>
                  <a:ext uri="{0D108BD9-81ED-4DB2-BD59-A6C34878D82A}">
                    <a16:rowId xmlns:a16="http://schemas.microsoft.com/office/drawing/2014/main" val="2778859364"/>
                  </a:ext>
                </a:extLst>
              </a:tr>
              <a:tr h="2864770">
                <a:tc>
                  <a:txBody>
                    <a:bodyPr/>
                    <a:lstStyle/>
                    <a:p>
                      <a:pPr marL="285750" indent="-285750">
                        <a:buFont typeface="Arial" panose="020B0604020202020204" pitchFamily="34" charset="0"/>
                        <a:buChar char="•"/>
                      </a:pPr>
                      <a:r>
                        <a:rPr lang="en-US" sz="2000" dirty="0"/>
                        <a:t>Designed to focus on assessments that districts or schools require</a:t>
                      </a:r>
                    </a:p>
                    <a:p>
                      <a:pPr marL="285750" indent="-285750">
                        <a:buFont typeface="Arial" panose="020B0604020202020204" pitchFamily="34" charset="0"/>
                        <a:buChar char="•"/>
                      </a:pPr>
                      <a:r>
                        <a:rPr lang="en-US" sz="2000" dirty="0"/>
                        <a:t>Usually used for lower-stakes decisions</a:t>
                      </a:r>
                    </a:p>
                    <a:p>
                      <a:pPr marL="800089" lvl="1" indent="-342900">
                        <a:buFont typeface="Calibri" panose="020F0502020204030204" pitchFamily="34" charset="0"/>
                        <a:buChar char="–"/>
                      </a:pPr>
                      <a:r>
                        <a:rPr lang="en-US" sz="2000" dirty="0"/>
                        <a:t>Curriculum reviews</a:t>
                      </a:r>
                    </a:p>
                    <a:p>
                      <a:pPr marL="800089" lvl="1" indent="-342900">
                        <a:buFont typeface="Calibri" panose="020F0502020204030204" pitchFamily="34" charset="0"/>
                        <a:buChar char="–"/>
                      </a:pPr>
                      <a:r>
                        <a:rPr lang="en-US" sz="2000" dirty="0"/>
                        <a:t>Malleable instructional decisions</a:t>
                      </a:r>
                    </a:p>
                    <a:p>
                      <a:pPr marL="800089" lvl="1" indent="-342900">
                        <a:buFont typeface="Calibri" panose="020F0502020204030204" pitchFamily="34" charset="0"/>
                        <a:buChar char="–"/>
                      </a:pPr>
                      <a:r>
                        <a:rPr lang="en-US" sz="2000" dirty="0"/>
                        <a:t>Monitoring student progress proximally</a:t>
                      </a:r>
                    </a:p>
                    <a:p>
                      <a:endParaRPr lang="en-US" sz="1600" dirty="0"/>
                    </a:p>
                  </a:txBody>
                  <a:tcPr marL="68580" marR="68580" marT="34290" marB="3429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Focused on large-scale assessments required statewide</a:t>
                      </a:r>
                    </a:p>
                    <a:p>
                      <a:pPr marL="285750" indent="-285750">
                        <a:buFont typeface="Arial" panose="020B0604020202020204" pitchFamily="34" charset="0"/>
                        <a:buChar char="•"/>
                      </a:pPr>
                      <a:r>
                        <a:rPr lang="en-US" sz="2000" dirty="0"/>
                        <a:t>Some assessments have high stakes</a:t>
                      </a:r>
                    </a:p>
                    <a:p>
                      <a:pPr marL="800089" lvl="1" indent="-342900">
                        <a:buFont typeface="Calibri" panose="020F0502020204030204" pitchFamily="34" charset="0"/>
                        <a:buChar char="–"/>
                      </a:pPr>
                      <a:r>
                        <a:rPr lang="en-US" sz="2000" dirty="0"/>
                        <a:t>Accountability for students</a:t>
                      </a:r>
                    </a:p>
                    <a:p>
                      <a:pPr marL="800089" lvl="1" indent="-342900">
                        <a:buFont typeface="Calibri" panose="020F0502020204030204" pitchFamily="34" charset="0"/>
                        <a:buChar char="–"/>
                      </a:pPr>
                      <a:r>
                        <a:rPr lang="en-US" sz="2000" dirty="0"/>
                        <a:t>Accountability for educators</a:t>
                      </a:r>
                    </a:p>
                    <a:p>
                      <a:pPr marL="800089" lvl="1" indent="-342900">
                        <a:buFont typeface="Calibri" panose="020F0502020204030204" pitchFamily="34" charset="0"/>
                        <a:buChar char="–"/>
                      </a:pPr>
                      <a:r>
                        <a:rPr lang="en-US" sz="2000" dirty="0"/>
                        <a:t>Accountability for schools, districts, programs</a:t>
                      </a:r>
                    </a:p>
                  </a:txBody>
                  <a:tcPr marL="68580" marR="68580" marT="34290" marB="3429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871217485"/>
                  </a:ext>
                </a:extLst>
              </a:tr>
            </a:tbl>
          </a:graphicData>
        </a:graphic>
      </p:graphicFrame>
    </p:spTree>
    <p:extLst>
      <p:ext uri="{BB962C8B-B14F-4D97-AF65-F5344CB8AC3E}">
        <p14:creationId xmlns:p14="http://schemas.microsoft.com/office/powerpoint/2010/main" val="13591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66AB-6915-4F40-8748-6D93C8E000B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B3A3BDF-472A-495A-99D5-C6B9BEC38769}"/>
              </a:ext>
            </a:extLst>
          </p:cNvPr>
          <p:cNvSpPr>
            <a:spLocks noGrp="1"/>
          </p:cNvSpPr>
          <p:nvPr>
            <p:ph idx="1"/>
          </p:nvPr>
        </p:nvSpPr>
        <p:spPr/>
        <p:txBody>
          <a:bodyPr>
            <a:normAutofit/>
          </a:bodyPr>
          <a:lstStyle/>
          <a:p>
            <a:r>
              <a:rPr lang="en-US" dirty="0"/>
              <a:t>The SCILLSS Project:</a:t>
            </a:r>
            <a:br>
              <a:rPr lang="en-US" dirty="0"/>
            </a:br>
            <a:r>
              <a:rPr lang="en-US" dirty="0"/>
              <a:t>purpose, players, and products</a:t>
            </a:r>
          </a:p>
          <a:p>
            <a:r>
              <a:rPr lang="en-US" dirty="0"/>
              <a:t>Coherence as a Guiding Principle for Assessment in Education</a:t>
            </a:r>
          </a:p>
          <a:p>
            <a:r>
              <a:rPr lang="en-US" dirty="0"/>
              <a:t>Coherence-based Principled-design</a:t>
            </a:r>
          </a:p>
          <a:p>
            <a:pPr lvl="1"/>
            <a:r>
              <a:rPr lang="en-US" dirty="0"/>
              <a:t>Large-scale science assessments</a:t>
            </a:r>
          </a:p>
          <a:p>
            <a:pPr lvl="1"/>
            <a:r>
              <a:rPr lang="en-US" dirty="0"/>
              <a:t>Classroom-based, instructionally-embedded assessments (not a focus of this presentation)</a:t>
            </a:r>
          </a:p>
          <a:p>
            <a:pPr lvl="1"/>
            <a:r>
              <a:rPr lang="en-US" dirty="0"/>
              <a:t>Self-evaluation Protocols: Reflecting on and evaluating assessment systems</a:t>
            </a:r>
          </a:p>
          <a:p>
            <a:pPr lvl="1"/>
            <a:r>
              <a:rPr lang="en-US" dirty="0"/>
              <a:t>Assessment Literacy Modules</a:t>
            </a:r>
          </a:p>
        </p:txBody>
      </p:sp>
      <p:sp>
        <p:nvSpPr>
          <p:cNvPr id="4" name="Date Placeholder 3">
            <a:extLst>
              <a:ext uri="{FF2B5EF4-FFF2-40B4-BE49-F238E27FC236}">
                <a16:creationId xmlns:a16="http://schemas.microsoft.com/office/drawing/2014/main" id="{81DDD2AD-BB96-43CB-B34C-C0E090F8B4A9}"/>
              </a:ext>
            </a:extLst>
          </p:cNvPr>
          <p:cNvSpPr>
            <a:spLocks noGrp="1"/>
          </p:cNvSpPr>
          <p:nvPr>
            <p:ph type="dt" sz="half" idx="2"/>
          </p:nvPr>
        </p:nvSpPr>
        <p:spPr/>
        <p:txBody>
          <a:bodyPr/>
          <a:lstStyle/>
          <a:p>
            <a:r>
              <a:rPr lang="en-US"/>
              <a:t>2/20/2018</a:t>
            </a:r>
            <a:endParaRPr lang="en-US" dirty="0"/>
          </a:p>
        </p:txBody>
      </p:sp>
      <p:sp>
        <p:nvSpPr>
          <p:cNvPr id="5" name="Slide Number Placeholder 4">
            <a:extLst>
              <a:ext uri="{FF2B5EF4-FFF2-40B4-BE49-F238E27FC236}">
                <a16:creationId xmlns:a16="http://schemas.microsoft.com/office/drawing/2014/main" id="{8769C5E4-6BA7-4E59-B5C7-8F90AF21E394}"/>
              </a:ext>
            </a:extLst>
          </p:cNvPr>
          <p:cNvSpPr>
            <a:spLocks noGrp="1"/>
          </p:cNvSpPr>
          <p:nvPr>
            <p:ph type="sldNum" sz="quarter" idx="4"/>
          </p:nvPr>
        </p:nvSpPr>
        <p:spPr/>
        <p:txBody>
          <a:bodyPr/>
          <a:lstStyle/>
          <a:p>
            <a:fld id="{320DDCCD-3443-445B-9496-1BD3DE62B832}" type="slidenum">
              <a:rPr lang="en-US" smtClean="0"/>
              <a:pPr/>
              <a:t>2</a:t>
            </a:fld>
            <a:endParaRPr lang="en-US" dirty="0"/>
          </a:p>
        </p:txBody>
      </p:sp>
      <p:pic>
        <p:nvPicPr>
          <p:cNvPr id="6" name="Picture 5">
            <a:extLst>
              <a:ext uri="{FF2B5EF4-FFF2-40B4-BE49-F238E27FC236}">
                <a16:creationId xmlns:a16="http://schemas.microsoft.com/office/drawing/2014/main" id="{59AD3FD7-F134-43E6-A0A2-B10EACCBB877}"/>
              </a:ext>
            </a:extLst>
          </p:cNvPr>
          <p:cNvPicPr>
            <a:picLocks noChangeAspect="1"/>
          </p:cNvPicPr>
          <p:nvPr/>
        </p:nvPicPr>
        <p:blipFill rotWithShape="1">
          <a:blip r:embed="rId2"/>
          <a:srcRect l="61300" t="35555" r="17850" b="26045"/>
          <a:stretch/>
        </p:blipFill>
        <p:spPr>
          <a:xfrm>
            <a:off x="8153400" y="1219200"/>
            <a:ext cx="909884" cy="942614"/>
          </a:xfrm>
          <a:prstGeom prst="rect">
            <a:avLst/>
          </a:prstGeom>
        </p:spPr>
      </p:pic>
    </p:spTree>
    <p:extLst>
      <p:ext uri="{BB962C8B-B14F-4D97-AF65-F5344CB8AC3E}">
        <p14:creationId xmlns:p14="http://schemas.microsoft.com/office/powerpoint/2010/main" val="863573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23CA-0970-45C5-8053-9E122D945245}"/>
              </a:ext>
            </a:extLst>
          </p:cNvPr>
          <p:cNvSpPr>
            <a:spLocks noGrp="1"/>
          </p:cNvSpPr>
          <p:nvPr>
            <p:ph type="title"/>
          </p:nvPr>
        </p:nvSpPr>
        <p:spPr>
          <a:xfrm>
            <a:off x="1060711" y="152401"/>
            <a:ext cx="7854689" cy="832979"/>
          </a:xfrm>
        </p:spPr>
        <p:txBody>
          <a:bodyPr>
            <a:normAutofit/>
          </a:bodyPr>
          <a:lstStyle/>
          <a:p>
            <a:r>
              <a:rPr lang="en-US" sz="3200" dirty="0"/>
              <a:t>Self-evaluation protocol Steps</a:t>
            </a:r>
          </a:p>
        </p:txBody>
      </p:sp>
      <p:sp>
        <p:nvSpPr>
          <p:cNvPr id="12" name="Date Placeholder 11">
            <a:extLst>
              <a:ext uri="{FF2B5EF4-FFF2-40B4-BE49-F238E27FC236}">
                <a16:creationId xmlns:a16="http://schemas.microsoft.com/office/drawing/2014/main" id="{7D3A3BEA-8C70-42AE-BDBA-066141CB6155}"/>
              </a:ext>
            </a:extLst>
          </p:cNvPr>
          <p:cNvSpPr>
            <a:spLocks noGrp="1"/>
          </p:cNvSpPr>
          <p:nvPr>
            <p:ph type="dt" sz="half" idx="2"/>
          </p:nvPr>
        </p:nvSpPr>
        <p:spPr/>
        <p:txBody>
          <a:bodyPr/>
          <a:lstStyle/>
          <a:p>
            <a:r>
              <a:rPr lang="en-US"/>
              <a:t>2/20/2018</a:t>
            </a:r>
            <a:endParaRPr lang="en-US" dirty="0"/>
          </a:p>
        </p:txBody>
      </p:sp>
      <p:sp>
        <p:nvSpPr>
          <p:cNvPr id="3" name="Slide Number Placeholder 2"/>
          <p:cNvSpPr>
            <a:spLocks noGrp="1"/>
          </p:cNvSpPr>
          <p:nvPr>
            <p:ph type="sldNum" sz="quarter" idx="4"/>
          </p:nvPr>
        </p:nvSpPr>
        <p:spPr/>
        <p:txBody>
          <a:bodyPr/>
          <a:lstStyle/>
          <a:p>
            <a:r>
              <a:rPr lang="en-US" dirty="0"/>
              <a:t>13</a:t>
            </a:r>
          </a:p>
        </p:txBody>
      </p:sp>
      <p:sp>
        <p:nvSpPr>
          <p:cNvPr id="5" name="Freeform: Shape 4">
            <a:extLst>
              <a:ext uri="{FF2B5EF4-FFF2-40B4-BE49-F238E27FC236}">
                <a16:creationId xmlns:a16="http://schemas.microsoft.com/office/drawing/2014/main" id="{7C0BE07A-D883-4767-AB15-3139173B09D2}"/>
              </a:ext>
            </a:extLst>
          </p:cNvPr>
          <p:cNvSpPr/>
          <p:nvPr/>
        </p:nvSpPr>
        <p:spPr>
          <a:xfrm>
            <a:off x="533401" y="5075549"/>
            <a:ext cx="1960850" cy="745730"/>
          </a:xfrm>
          <a:custGeom>
            <a:avLst/>
            <a:gdLst>
              <a:gd name="connsiteX0" fmla="*/ 0 w 2748534"/>
              <a:gd name="connsiteY0" fmla="*/ 0 h 1075086"/>
              <a:gd name="connsiteX1" fmla="*/ 2748534 w 2748534"/>
              <a:gd name="connsiteY1" fmla="*/ 0 h 1075086"/>
              <a:gd name="connsiteX2" fmla="*/ 2748534 w 2748534"/>
              <a:gd name="connsiteY2" fmla="*/ 1075086 h 1075086"/>
              <a:gd name="connsiteX3" fmla="*/ 0 w 2748534"/>
              <a:gd name="connsiteY3" fmla="*/ 1075086 h 1075086"/>
              <a:gd name="connsiteX4" fmla="*/ 0 w 2748534"/>
              <a:gd name="connsiteY4" fmla="*/ 0 h 107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534" h="1075086">
                <a:moveTo>
                  <a:pt x="0" y="0"/>
                </a:moveTo>
                <a:lnTo>
                  <a:pt x="2748534" y="0"/>
                </a:lnTo>
                <a:lnTo>
                  <a:pt x="2748534" y="1075086"/>
                </a:lnTo>
                <a:lnTo>
                  <a:pt x="0" y="1075086"/>
                </a:lnTo>
                <a:lnTo>
                  <a:pt x="0" y="0"/>
                </a:lnTo>
                <a:close/>
              </a:path>
            </a:pathLst>
          </a:custGeom>
          <a:solidFill>
            <a:srgbClr val="781D7D"/>
          </a:solidFill>
          <a:ln>
            <a:solidFill>
              <a:srgbClr val="78297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607" tIns="192024" rIns="146607" bIns="192024" numCol="1" spcCol="1270" anchor="ctr" anchorCtr="0">
            <a:noAutofit/>
          </a:bodyPr>
          <a:lstStyle/>
          <a:p>
            <a:pPr algn="ctr" defTabSz="1200150">
              <a:lnSpc>
                <a:spcPct val="90000"/>
              </a:lnSpc>
              <a:spcBef>
                <a:spcPct val="0"/>
              </a:spcBef>
              <a:spcAft>
                <a:spcPct val="35000"/>
              </a:spcAft>
            </a:pPr>
            <a:r>
              <a:rPr lang="en-US" sz="2700" dirty="0"/>
              <a:t>Synthesize</a:t>
            </a:r>
          </a:p>
        </p:txBody>
      </p:sp>
      <p:sp>
        <p:nvSpPr>
          <p:cNvPr id="6" name="Freeform: Shape 5">
            <a:extLst>
              <a:ext uri="{FF2B5EF4-FFF2-40B4-BE49-F238E27FC236}">
                <a16:creationId xmlns:a16="http://schemas.microsoft.com/office/drawing/2014/main" id="{30716FEA-6EEE-4571-83A4-5B2AEA8A839B}"/>
              </a:ext>
            </a:extLst>
          </p:cNvPr>
          <p:cNvSpPr/>
          <p:nvPr/>
        </p:nvSpPr>
        <p:spPr>
          <a:xfrm>
            <a:off x="2494250" y="5075549"/>
            <a:ext cx="5882550" cy="745730"/>
          </a:xfrm>
          <a:custGeom>
            <a:avLst/>
            <a:gdLst>
              <a:gd name="connsiteX0" fmla="*/ 0 w 8245602"/>
              <a:gd name="connsiteY0" fmla="*/ 0 h 1075086"/>
              <a:gd name="connsiteX1" fmla="*/ 8245602 w 8245602"/>
              <a:gd name="connsiteY1" fmla="*/ 0 h 1075086"/>
              <a:gd name="connsiteX2" fmla="*/ 8245602 w 8245602"/>
              <a:gd name="connsiteY2" fmla="*/ 1075086 h 1075086"/>
              <a:gd name="connsiteX3" fmla="*/ 0 w 8245602"/>
              <a:gd name="connsiteY3" fmla="*/ 1075086 h 1075086"/>
              <a:gd name="connsiteX4" fmla="*/ 0 w 8245602"/>
              <a:gd name="connsiteY4" fmla="*/ 0 h 107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602" h="1075086">
                <a:moveTo>
                  <a:pt x="0" y="0"/>
                </a:moveTo>
                <a:lnTo>
                  <a:pt x="8245602" y="0"/>
                </a:lnTo>
                <a:lnTo>
                  <a:pt x="8245602" y="1075086"/>
                </a:lnTo>
                <a:lnTo>
                  <a:pt x="0" y="1075086"/>
                </a:lnTo>
                <a:lnTo>
                  <a:pt x="0" y="0"/>
                </a:lnTo>
                <a:close/>
              </a:path>
            </a:pathLst>
          </a:custGeom>
        </p:spPr>
        <p:style>
          <a:lnRef idx="2">
            <a:schemeClr val="bg1">
              <a:lumMod val="95000"/>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tx1">
              <a:lumMod val="75000"/>
              <a:lumOff val="25000"/>
              <a:hueOff val="0"/>
              <a:satOff val="0"/>
              <a:lumOff val="0"/>
              <a:alphaOff val="0"/>
            </a:schemeClr>
          </a:fontRef>
        </p:style>
        <p:txBody>
          <a:bodyPr spcFirstLastPara="0" vert="horz" wrap="square" lIns="125445" tIns="228600" rIns="125445" bIns="228600" numCol="1" spcCol="1270" anchor="ctr" anchorCtr="0">
            <a:noAutofit/>
          </a:bodyPr>
          <a:lstStyle/>
          <a:p>
            <a:pPr defTabSz="800100">
              <a:lnSpc>
                <a:spcPct val="90000"/>
              </a:lnSpc>
              <a:spcBef>
                <a:spcPct val="0"/>
              </a:spcBef>
              <a:spcAft>
                <a:spcPct val="35000"/>
              </a:spcAft>
            </a:pPr>
            <a:r>
              <a:rPr lang="en-US" dirty="0">
                <a:solidFill>
                  <a:schemeClr val="tx1">
                    <a:lumMod val="95000"/>
                    <a:lumOff val="5000"/>
                  </a:schemeClr>
                </a:solidFill>
              </a:rPr>
              <a:t>Synthesize results from the initial steps to determine an appropriate path forward</a:t>
            </a:r>
          </a:p>
        </p:txBody>
      </p:sp>
      <p:sp>
        <p:nvSpPr>
          <p:cNvPr id="8" name="Freeform: Shape 7">
            <a:extLst>
              <a:ext uri="{FF2B5EF4-FFF2-40B4-BE49-F238E27FC236}">
                <a16:creationId xmlns:a16="http://schemas.microsoft.com/office/drawing/2014/main" id="{8DADA922-F295-49AF-A9E8-EB4FDFE5F491}"/>
              </a:ext>
            </a:extLst>
          </p:cNvPr>
          <p:cNvSpPr/>
          <p:nvPr/>
        </p:nvSpPr>
        <p:spPr>
          <a:xfrm>
            <a:off x="533400" y="3963447"/>
            <a:ext cx="1960851" cy="1146934"/>
          </a:xfrm>
          <a:custGeom>
            <a:avLst/>
            <a:gdLst>
              <a:gd name="connsiteX0" fmla="*/ 0 w 2748534"/>
              <a:gd name="connsiteY0" fmla="*/ 579099 h 1653483"/>
              <a:gd name="connsiteX1" fmla="*/ 1332930 w 2748534"/>
              <a:gd name="connsiteY1" fmla="*/ 579099 h 1653483"/>
              <a:gd name="connsiteX2" fmla="*/ 1332930 w 2748534"/>
              <a:gd name="connsiteY2" fmla="*/ 248022 h 1653483"/>
              <a:gd name="connsiteX3" fmla="*/ 1208919 w 2748534"/>
              <a:gd name="connsiteY3" fmla="*/ 248022 h 1653483"/>
              <a:gd name="connsiteX4" fmla="*/ 1374267 w 2748534"/>
              <a:gd name="connsiteY4" fmla="*/ 0 h 1653483"/>
              <a:gd name="connsiteX5" fmla="*/ 1539615 w 2748534"/>
              <a:gd name="connsiteY5" fmla="*/ 248022 h 1653483"/>
              <a:gd name="connsiteX6" fmla="*/ 1415604 w 2748534"/>
              <a:gd name="connsiteY6" fmla="*/ 248022 h 1653483"/>
              <a:gd name="connsiteX7" fmla="*/ 1415604 w 2748534"/>
              <a:gd name="connsiteY7" fmla="*/ 579099 h 1653483"/>
              <a:gd name="connsiteX8" fmla="*/ 2748534 w 2748534"/>
              <a:gd name="connsiteY8" fmla="*/ 579099 h 1653483"/>
              <a:gd name="connsiteX9" fmla="*/ 2748534 w 2748534"/>
              <a:gd name="connsiteY9" fmla="*/ 1653483 h 1653483"/>
              <a:gd name="connsiteX10" fmla="*/ 0 w 2748534"/>
              <a:gd name="connsiteY10" fmla="*/ 1653483 h 1653483"/>
              <a:gd name="connsiteX11" fmla="*/ 0 w 2748534"/>
              <a:gd name="connsiteY11" fmla="*/ 579099 h 16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8534" h="1653483">
                <a:moveTo>
                  <a:pt x="2748534" y="1074384"/>
                </a:moveTo>
                <a:lnTo>
                  <a:pt x="1415604" y="1074384"/>
                </a:lnTo>
                <a:lnTo>
                  <a:pt x="1415604" y="1405461"/>
                </a:lnTo>
                <a:lnTo>
                  <a:pt x="1539615" y="1405461"/>
                </a:lnTo>
                <a:lnTo>
                  <a:pt x="1374267" y="1653483"/>
                </a:lnTo>
                <a:lnTo>
                  <a:pt x="1208919" y="1405461"/>
                </a:lnTo>
                <a:lnTo>
                  <a:pt x="1332930" y="1405461"/>
                </a:lnTo>
                <a:lnTo>
                  <a:pt x="1332930" y="1074384"/>
                </a:lnTo>
                <a:lnTo>
                  <a:pt x="0" y="1074384"/>
                </a:lnTo>
                <a:lnTo>
                  <a:pt x="0" y="0"/>
                </a:lnTo>
                <a:lnTo>
                  <a:pt x="2748534" y="0"/>
                </a:lnTo>
                <a:lnTo>
                  <a:pt x="2748534" y="1074384"/>
                </a:lnTo>
                <a:close/>
              </a:path>
            </a:pathLst>
          </a:custGeom>
          <a:solidFill>
            <a:srgbClr val="781D7D"/>
          </a:solidFill>
          <a:ln>
            <a:solidFill>
              <a:srgbClr val="78297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608" tIns="192024" rIns="146607" bIns="626063" numCol="1" spcCol="1270" anchor="ctr" anchorCtr="0">
            <a:noAutofit/>
          </a:bodyPr>
          <a:lstStyle/>
          <a:p>
            <a:pPr algn="ctr" defTabSz="1200150">
              <a:lnSpc>
                <a:spcPct val="90000"/>
              </a:lnSpc>
              <a:spcBef>
                <a:spcPct val="0"/>
              </a:spcBef>
              <a:spcAft>
                <a:spcPct val="35000"/>
              </a:spcAft>
            </a:pPr>
            <a:r>
              <a:rPr lang="en-US" sz="2700" dirty="0"/>
              <a:t>Evaluate</a:t>
            </a:r>
          </a:p>
        </p:txBody>
      </p:sp>
      <p:sp>
        <p:nvSpPr>
          <p:cNvPr id="9" name="Freeform: Shape 8">
            <a:extLst>
              <a:ext uri="{FF2B5EF4-FFF2-40B4-BE49-F238E27FC236}">
                <a16:creationId xmlns:a16="http://schemas.microsoft.com/office/drawing/2014/main" id="{AC19F311-6B89-4BD5-A0EC-B93BB2A69667}"/>
              </a:ext>
            </a:extLst>
          </p:cNvPr>
          <p:cNvSpPr/>
          <p:nvPr/>
        </p:nvSpPr>
        <p:spPr>
          <a:xfrm>
            <a:off x="2494250" y="3964153"/>
            <a:ext cx="5882550" cy="745507"/>
          </a:xfrm>
          <a:custGeom>
            <a:avLst/>
            <a:gdLst>
              <a:gd name="connsiteX0" fmla="*/ 0 w 8245602"/>
              <a:gd name="connsiteY0" fmla="*/ 0 h 1074764"/>
              <a:gd name="connsiteX1" fmla="*/ 8245602 w 8245602"/>
              <a:gd name="connsiteY1" fmla="*/ 0 h 1074764"/>
              <a:gd name="connsiteX2" fmla="*/ 8245602 w 8245602"/>
              <a:gd name="connsiteY2" fmla="*/ 1074764 h 1074764"/>
              <a:gd name="connsiteX3" fmla="*/ 0 w 8245602"/>
              <a:gd name="connsiteY3" fmla="*/ 1074764 h 1074764"/>
              <a:gd name="connsiteX4" fmla="*/ 0 w 8245602"/>
              <a:gd name="connsiteY4" fmla="*/ 0 h 107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602" h="1074764">
                <a:moveTo>
                  <a:pt x="0" y="0"/>
                </a:moveTo>
                <a:lnTo>
                  <a:pt x="8245602" y="0"/>
                </a:lnTo>
                <a:lnTo>
                  <a:pt x="8245602" y="1074764"/>
                </a:lnTo>
                <a:lnTo>
                  <a:pt x="0" y="1074764"/>
                </a:lnTo>
                <a:lnTo>
                  <a:pt x="0" y="0"/>
                </a:lnTo>
                <a:close/>
              </a:path>
            </a:pathLst>
          </a:custGeom>
        </p:spPr>
        <p:style>
          <a:lnRef idx="2">
            <a:schemeClr val="bg1">
              <a:lumMod val="95000"/>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tx1">
              <a:lumMod val="75000"/>
              <a:lumOff val="25000"/>
              <a:hueOff val="0"/>
              <a:satOff val="0"/>
              <a:lumOff val="0"/>
              <a:alphaOff val="0"/>
            </a:schemeClr>
          </a:fontRef>
        </p:style>
        <p:txBody>
          <a:bodyPr spcFirstLastPara="0" vert="horz" wrap="square" lIns="125445" tIns="228600" rIns="125445" bIns="228600" numCol="1" spcCol="1270" anchor="ctr" anchorCtr="0">
            <a:noAutofit/>
          </a:bodyPr>
          <a:lstStyle/>
          <a:p>
            <a:pPr defTabSz="800100">
              <a:lnSpc>
                <a:spcPct val="90000"/>
              </a:lnSpc>
              <a:spcBef>
                <a:spcPct val="0"/>
              </a:spcBef>
              <a:spcAft>
                <a:spcPct val="35000"/>
              </a:spcAft>
            </a:pPr>
            <a:r>
              <a:rPr lang="en-US" dirty="0">
                <a:solidFill>
                  <a:schemeClr val="tx1">
                    <a:lumMod val="95000"/>
                    <a:lumOff val="5000"/>
                  </a:schemeClr>
                </a:solidFill>
              </a:rPr>
              <a:t>Evaluate the data and evidence available for each assessment to support the program goals and objectives and to address four fundamental validity questions</a:t>
            </a:r>
          </a:p>
        </p:txBody>
      </p:sp>
      <p:sp>
        <p:nvSpPr>
          <p:cNvPr id="10" name="Freeform: Shape 9">
            <a:extLst>
              <a:ext uri="{FF2B5EF4-FFF2-40B4-BE49-F238E27FC236}">
                <a16:creationId xmlns:a16="http://schemas.microsoft.com/office/drawing/2014/main" id="{230A2372-204B-4B42-A604-172CA788794A}"/>
              </a:ext>
            </a:extLst>
          </p:cNvPr>
          <p:cNvSpPr/>
          <p:nvPr/>
        </p:nvSpPr>
        <p:spPr>
          <a:xfrm>
            <a:off x="533401" y="2851345"/>
            <a:ext cx="1960850" cy="1146934"/>
          </a:xfrm>
          <a:custGeom>
            <a:avLst/>
            <a:gdLst>
              <a:gd name="connsiteX0" fmla="*/ 0 w 2748534"/>
              <a:gd name="connsiteY0" fmla="*/ 579099 h 1653483"/>
              <a:gd name="connsiteX1" fmla="*/ 1332930 w 2748534"/>
              <a:gd name="connsiteY1" fmla="*/ 579099 h 1653483"/>
              <a:gd name="connsiteX2" fmla="*/ 1332930 w 2748534"/>
              <a:gd name="connsiteY2" fmla="*/ 248022 h 1653483"/>
              <a:gd name="connsiteX3" fmla="*/ 1208919 w 2748534"/>
              <a:gd name="connsiteY3" fmla="*/ 248022 h 1653483"/>
              <a:gd name="connsiteX4" fmla="*/ 1374267 w 2748534"/>
              <a:gd name="connsiteY4" fmla="*/ 0 h 1653483"/>
              <a:gd name="connsiteX5" fmla="*/ 1539615 w 2748534"/>
              <a:gd name="connsiteY5" fmla="*/ 248022 h 1653483"/>
              <a:gd name="connsiteX6" fmla="*/ 1415604 w 2748534"/>
              <a:gd name="connsiteY6" fmla="*/ 248022 h 1653483"/>
              <a:gd name="connsiteX7" fmla="*/ 1415604 w 2748534"/>
              <a:gd name="connsiteY7" fmla="*/ 579099 h 1653483"/>
              <a:gd name="connsiteX8" fmla="*/ 2748534 w 2748534"/>
              <a:gd name="connsiteY8" fmla="*/ 579099 h 1653483"/>
              <a:gd name="connsiteX9" fmla="*/ 2748534 w 2748534"/>
              <a:gd name="connsiteY9" fmla="*/ 1653483 h 1653483"/>
              <a:gd name="connsiteX10" fmla="*/ 0 w 2748534"/>
              <a:gd name="connsiteY10" fmla="*/ 1653483 h 1653483"/>
              <a:gd name="connsiteX11" fmla="*/ 0 w 2748534"/>
              <a:gd name="connsiteY11" fmla="*/ 579099 h 16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8534" h="1653483">
                <a:moveTo>
                  <a:pt x="2748534" y="1074384"/>
                </a:moveTo>
                <a:lnTo>
                  <a:pt x="1415604" y="1074384"/>
                </a:lnTo>
                <a:lnTo>
                  <a:pt x="1415604" y="1405461"/>
                </a:lnTo>
                <a:lnTo>
                  <a:pt x="1539615" y="1405461"/>
                </a:lnTo>
                <a:lnTo>
                  <a:pt x="1374267" y="1653483"/>
                </a:lnTo>
                <a:lnTo>
                  <a:pt x="1208919" y="1405461"/>
                </a:lnTo>
                <a:lnTo>
                  <a:pt x="1332930" y="1405461"/>
                </a:lnTo>
                <a:lnTo>
                  <a:pt x="1332930" y="1074384"/>
                </a:lnTo>
                <a:lnTo>
                  <a:pt x="0" y="1074384"/>
                </a:lnTo>
                <a:lnTo>
                  <a:pt x="0" y="0"/>
                </a:lnTo>
                <a:lnTo>
                  <a:pt x="2748534" y="0"/>
                </a:lnTo>
                <a:lnTo>
                  <a:pt x="2748534" y="1074384"/>
                </a:lnTo>
                <a:close/>
              </a:path>
            </a:pathLst>
          </a:custGeom>
          <a:solidFill>
            <a:srgbClr val="781D7D"/>
          </a:solidFill>
          <a:ln>
            <a:solidFill>
              <a:srgbClr val="78297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607" tIns="192024" rIns="146607" bIns="626064" numCol="1" spcCol="1270" anchor="ctr" anchorCtr="0">
            <a:noAutofit/>
          </a:bodyPr>
          <a:lstStyle/>
          <a:p>
            <a:pPr algn="ctr" defTabSz="1200150">
              <a:lnSpc>
                <a:spcPct val="90000"/>
              </a:lnSpc>
              <a:spcBef>
                <a:spcPct val="0"/>
              </a:spcBef>
              <a:spcAft>
                <a:spcPct val="35000"/>
              </a:spcAft>
            </a:pPr>
            <a:r>
              <a:rPr lang="en-US" sz="2700" dirty="0"/>
              <a:t>Identify</a:t>
            </a:r>
          </a:p>
        </p:txBody>
      </p:sp>
      <p:sp>
        <p:nvSpPr>
          <p:cNvPr id="11" name="Freeform: Shape 10">
            <a:extLst>
              <a:ext uri="{FF2B5EF4-FFF2-40B4-BE49-F238E27FC236}">
                <a16:creationId xmlns:a16="http://schemas.microsoft.com/office/drawing/2014/main" id="{B5263B91-1F41-4238-BB11-22A663DEEFE6}"/>
              </a:ext>
            </a:extLst>
          </p:cNvPr>
          <p:cNvSpPr/>
          <p:nvPr/>
        </p:nvSpPr>
        <p:spPr>
          <a:xfrm>
            <a:off x="2494250" y="2852758"/>
            <a:ext cx="5882550" cy="745507"/>
          </a:xfrm>
          <a:custGeom>
            <a:avLst/>
            <a:gdLst>
              <a:gd name="connsiteX0" fmla="*/ 0 w 8245602"/>
              <a:gd name="connsiteY0" fmla="*/ 0 h 1074764"/>
              <a:gd name="connsiteX1" fmla="*/ 8245602 w 8245602"/>
              <a:gd name="connsiteY1" fmla="*/ 0 h 1074764"/>
              <a:gd name="connsiteX2" fmla="*/ 8245602 w 8245602"/>
              <a:gd name="connsiteY2" fmla="*/ 1074764 h 1074764"/>
              <a:gd name="connsiteX3" fmla="*/ 0 w 8245602"/>
              <a:gd name="connsiteY3" fmla="*/ 1074764 h 1074764"/>
              <a:gd name="connsiteX4" fmla="*/ 0 w 8245602"/>
              <a:gd name="connsiteY4" fmla="*/ 0 h 107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602" h="1074764">
                <a:moveTo>
                  <a:pt x="0" y="0"/>
                </a:moveTo>
                <a:lnTo>
                  <a:pt x="8245602" y="0"/>
                </a:lnTo>
                <a:lnTo>
                  <a:pt x="8245602" y="1074764"/>
                </a:lnTo>
                <a:lnTo>
                  <a:pt x="0" y="1074764"/>
                </a:lnTo>
                <a:lnTo>
                  <a:pt x="0" y="0"/>
                </a:lnTo>
                <a:close/>
              </a:path>
            </a:pathLst>
          </a:custGeom>
        </p:spPr>
        <p:style>
          <a:lnRef idx="2">
            <a:schemeClr val="bg1">
              <a:lumMod val="95000"/>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tx1">
              <a:lumMod val="75000"/>
              <a:lumOff val="25000"/>
              <a:hueOff val="0"/>
              <a:satOff val="0"/>
              <a:lumOff val="0"/>
              <a:alphaOff val="0"/>
            </a:schemeClr>
          </a:fontRef>
        </p:style>
        <p:txBody>
          <a:bodyPr spcFirstLastPara="0" vert="horz" wrap="square" lIns="125445" tIns="228600" rIns="125445" bIns="228600" numCol="1" spcCol="1270" anchor="ctr" anchorCtr="0">
            <a:noAutofit/>
          </a:bodyPr>
          <a:lstStyle/>
          <a:p>
            <a:pPr defTabSz="800100">
              <a:lnSpc>
                <a:spcPct val="90000"/>
              </a:lnSpc>
              <a:spcBef>
                <a:spcPct val="0"/>
              </a:spcBef>
              <a:spcAft>
                <a:spcPct val="35000"/>
              </a:spcAft>
            </a:pPr>
            <a:r>
              <a:rPr lang="en-US" dirty="0">
                <a:solidFill>
                  <a:schemeClr val="tx1">
                    <a:lumMod val="95000"/>
                    <a:lumOff val="5000"/>
                  </a:schemeClr>
                </a:solidFill>
              </a:rPr>
              <a:t>Identify all current and planned assessments</a:t>
            </a:r>
          </a:p>
        </p:txBody>
      </p:sp>
      <p:sp>
        <p:nvSpPr>
          <p:cNvPr id="14" name="Freeform: Shape 13">
            <a:extLst>
              <a:ext uri="{FF2B5EF4-FFF2-40B4-BE49-F238E27FC236}">
                <a16:creationId xmlns:a16="http://schemas.microsoft.com/office/drawing/2014/main" id="{7ED9CDC2-9214-4DA0-84DF-26E7C9A54224}"/>
              </a:ext>
            </a:extLst>
          </p:cNvPr>
          <p:cNvSpPr/>
          <p:nvPr/>
        </p:nvSpPr>
        <p:spPr>
          <a:xfrm>
            <a:off x="538449" y="1741364"/>
            <a:ext cx="1955800" cy="1144813"/>
          </a:xfrm>
          <a:custGeom>
            <a:avLst/>
            <a:gdLst>
              <a:gd name="connsiteX0" fmla="*/ 0 w 2748534"/>
              <a:gd name="connsiteY0" fmla="*/ 579099 h 1653483"/>
              <a:gd name="connsiteX1" fmla="*/ 1332930 w 2748534"/>
              <a:gd name="connsiteY1" fmla="*/ 579099 h 1653483"/>
              <a:gd name="connsiteX2" fmla="*/ 1332930 w 2748534"/>
              <a:gd name="connsiteY2" fmla="*/ 248022 h 1653483"/>
              <a:gd name="connsiteX3" fmla="*/ 1208919 w 2748534"/>
              <a:gd name="connsiteY3" fmla="*/ 248022 h 1653483"/>
              <a:gd name="connsiteX4" fmla="*/ 1374267 w 2748534"/>
              <a:gd name="connsiteY4" fmla="*/ 0 h 1653483"/>
              <a:gd name="connsiteX5" fmla="*/ 1539615 w 2748534"/>
              <a:gd name="connsiteY5" fmla="*/ 248022 h 1653483"/>
              <a:gd name="connsiteX6" fmla="*/ 1415604 w 2748534"/>
              <a:gd name="connsiteY6" fmla="*/ 248022 h 1653483"/>
              <a:gd name="connsiteX7" fmla="*/ 1415604 w 2748534"/>
              <a:gd name="connsiteY7" fmla="*/ 579099 h 1653483"/>
              <a:gd name="connsiteX8" fmla="*/ 2748534 w 2748534"/>
              <a:gd name="connsiteY8" fmla="*/ 579099 h 1653483"/>
              <a:gd name="connsiteX9" fmla="*/ 2748534 w 2748534"/>
              <a:gd name="connsiteY9" fmla="*/ 1653483 h 1653483"/>
              <a:gd name="connsiteX10" fmla="*/ 0 w 2748534"/>
              <a:gd name="connsiteY10" fmla="*/ 1653483 h 1653483"/>
              <a:gd name="connsiteX11" fmla="*/ 0 w 2748534"/>
              <a:gd name="connsiteY11" fmla="*/ 579099 h 16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8534" h="1653483">
                <a:moveTo>
                  <a:pt x="2748534" y="1074384"/>
                </a:moveTo>
                <a:lnTo>
                  <a:pt x="1415604" y="1074384"/>
                </a:lnTo>
                <a:lnTo>
                  <a:pt x="1415604" y="1405461"/>
                </a:lnTo>
                <a:lnTo>
                  <a:pt x="1539615" y="1405461"/>
                </a:lnTo>
                <a:lnTo>
                  <a:pt x="1374267" y="1653483"/>
                </a:lnTo>
                <a:lnTo>
                  <a:pt x="1208919" y="1405461"/>
                </a:lnTo>
                <a:lnTo>
                  <a:pt x="1332930" y="1405461"/>
                </a:lnTo>
                <a:lnTo>
                  <a:pt x="1332930" y="1074384"/>
                </a:lnTo>
                <a:lnTo>
                  <a:pt x="0" y="1074384"/>
                </a:lnTo>
                <a:lnTo>
                  <a:pt x="0" y="0"/>
                </a:lnTo>
                <a:lnTo>
                  <a:pt x="2748534" y="0"/>
                </a:lnTo>
                <a:lnTo>
                  <a:pt x="2748534" y="1074384"/>
                </a:lnTo>
                <a:close/>
              </a:path>
            </a:pathLst>
          </a:custGeom>
          <a:solidFill>
            <a:srgbClr val="781D7D"/>
          </a:solidFill>
          <a:ln>
            <a:solidFill>
              <a:srgbClr val="78297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607" tIns="192024" rIns="146607" bIns="626064" numCol="1" spcCol="1270" anchor="ctr" anchorCtr="0">
            <a:noAutofit/>
          </a:bodyPr>
          <a:lstStyle/>
          <a:p>
            <a:pPr algn="ctr" defTabSz="1200150">
              <a:lnSpc>
                <a:spcPct val="90000"/>
              </a:lnSpc>
              <a:spcBef>
                <a:spcPct val="0"/>
              </a:spcBef>
              <a:spcAft>
                <a:spcPct val="35000"/>
              </a:spcAft>
            </a:pPr>
            <a:r>
              <a:rPr lang="en-US" sz="2700" dirty="0"/>
              <a:t>Articulate</a:t>
            </a:r>
          </a:p>
        </p:txBody>
      </p:sp>
      <p:sp>
        <p:nvSpPr>
          <p:cNvPr id="15" name="Freeform: Shape 14">
            <a:extLst>
              <a:ext uri="{FF2B5EF4-FFF2-40B4-BE49-F238E27FC236}">
                <a16:creationId xmlns:a16="http://schemas.microsoft.com/office/drawing/2014/main" id="{C1B753E2-9342-42C8-B0B0-336F41005222}"/>
              </a:ext>
            </a:extLst>
          </p:cNvPr>
          <p:cNvSpPr/>
          <p:nvPr/>
        </p:nvSpPr>
        <p:spPr>
          <a:xfrm>
            <a:off x="2505400" y="1741363"/>
            <a:ext cx="5882550" cy="745507"/>
          </a:xfrm>
          <a:custGeom>
            <a:avLst/>
            <a:gdLst>
              <a:gd name="connsiteX0" fmla="*/ 0 w 8245602"/>
              <a:gd name="connsiteY0" fmla="*/ 0 h 1074764"/>
              <a:gd name="connsiteX1" fmla="*/ 8245602 w 8245602"/>
              <a:gd name="connsiteY1" fmla="*/ 0 h 1074764"/>
              <a:gd name="connsiteX2" fmla="*/ 8245602 w 8245602"/>
              <a:gd name="connsiteY2" fmla="*/ 1074764 h 1074764"/>
              <a:gd name="connsiteX3" fmla="*/ 0 w 8245602"/>
              <a:gd name="connsiteY3" fmla="*/ 1074764 h 1074764"/>
              <a:gd name="connsiteX4" fmla="*/ 0 w 8245602"/>
              <a:gd name="connsiteY4" fmla="*/ 0 h 107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602" h="1074764">
                <a:moveTo>
                  <a:pt x="0" y="0"/>
                </a:moveTo>
                <a:lnTo>
                  <a:pt x="8245602" y="0"/>
                </a:lnTo>
                <a:lnTo>
                  <a:pt x="8245602" y="1074764"/>
                </a:lnTo>
                <a:lnTo>
                  <a:pt x="0" y="1074764"/>
                </a:lnTo>
                <a:lnTo>
                  <a:pt x="0" y="0"/>
                </a:lnTo>
                <a:close/>
              </a:path>
            </a:pathLst>
          </a:custGeom>
        </p:spPr>
        <p:style>
          <a:lnRef idx="2">
            <a:schemeClr val="bg1">
              <a:lumMod val="95000"/>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tx1">
              <a:lumMod val="75000"/>
              <a:lumOff val="25000"/>
              <a:hueOff val="0"/>
              <a:satOff val="0"/>
              <a:lumOff val="0"/>
              <a:alphaOff val="0"/>
            </a:schemeClr>
          </a:fontRef>
        </p:style>
        <p:txBody>
          <a:bodyPr spcFirstLastPara="0" vert="horz" wrap="square" lIns="125445" tIns="228600" rIns="125445" bIns="228600" numCol="1" spcCol="1270" anchor="ctr" anchorCtr="0">
            <a:noAutofit/>
          </a:bodyPr>
          <a:lstStyle/>
          <a:p>
            <a:pPr defTabSz="800100">
              <a:lnSpc>
                <a:spcPct val="90000"/>
              </a:lnSpc>
              <a:spcBef>
                <a:spcPct val="0"/>
              </a:spcBef>
              <a:spcAft>
                <a:spcPct val="35000"/>
              </a:spcAft>
            </a:pPr>
            <a:r>
              <a:rPr lang="en-US" dirty="0">
                <a:solidFill>
                  <a:schemeClr val="tx1">
                    <a:lumMod val="95000"/>
                    <a:lumOff val="5000"/>
                  </a:schemeClr>
                </a:solidFill>
              </a:rPr>
              <a:t>Articulate the primary goals and objectives of your assessment program</a:t>
            </a:r>
          </a:p>
        </p:txBody>
      </p:sp>
    </p:spTree>
    <p:extLst>
      <p:ext uri="{BB962C8B-B14F-4D97-AF65-F5344CB8AC3E}">
        <p14:creationId xmlns:p14="http://schemas.microsoft.com/office/powerpoint/2010/main" val="171798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2868A89-8CB0-4F4F-A289-E03C084C39AD}"/>
              </a:ext>
            </a:extLst>
          </p:cNvPr>
          <p:cNvSpPr>
            <a:spLocks noGrp="1"/>
          </p:cNvSpPr>
          <p:nvPr/>
        </p:nvSpPr>
        <p:spPr>
          <a:xfrm>
            <a:off x="457201" y="1600200"/>
            <a:ext cx="5959676" cy="4572000"/>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b="0" i="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b="0" i="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b="0" i="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5754" indent="-385754">
              <a:buFont typeface="+mj-lt"/>
              <a:buAutoNum type="arabicPeriod"/>
            </a:pPr>
            <a:r>
              <a:rPr lang="en-US" sz="2000" dirty="0">
                <a:latin typeface="+mn-lt"/>
              </a:rPr>
              <a:t>To what extent has the assessment been designed and developed to yield scores that can be interpreted in relation to the target domain?</a:t>
            </a:r>
          </a:p>
          <a:p>
            <a:pPr marL="385754" indent="-385754">
              <a:buFont typeface="+mj-lt"/>
              <a:buAutoNum type="arabicPeriod"/>
            </a:pPr>
            <a:r>
              <a:rPr lang="en-US" sz="2000" dirty="0">
                <a:latin typeface="+mn-lt"/>
              </a:rPr>
              <a:t>To what extent does the assessment yield scores that are comparable across students, sites, time, forms?</a:t>
            </a:r>
          </a:p>
          <a:p>
            <a:pPr marL="385754" indent="-385754">
              <a:buFont typeface="+mj-lt"/>
              <a:buAutoNum type="arabicPeriod"/>
            </a:pPr>
            <a:r>
              <a:rPr lang="en-US" sz="2000" dirty="0">
                <a:latin typeface="+mn-lt"/>
              </a:rPr>
              <a:t>To what extent are students able to demonstrate what they know and can do in relation to the target knowledge and skills on the test in a manner that can be recognized and accurately scored?</a:t>
            </a:r>
          </a:p>
          <a:p>
            <a:pPr marL="385754" indent="-385754">
              <a:buFont typeface="+mj-lt"/>
              <a:buAutoNum type="arabicPeriod"/>
            </a:pPr>
            <a:r>
              <a:rPr lang="en-US" sz="2000" dirty="0">
                <a:latin typeface="+mn-lt"/>
              </a:rPr>
              <a:t>To what extent does the test yield information that can be and is used appropriately to achieve specific goals?</a:t>
            </a:r>
          </a:p>
        </p:txBody>
      </p:sp>
      <p:sp>
        <p:nvSpPr>
          <p:cNvPr id="10" name="TextBox 9">
            <a:extLst>
              <a:ext uri="{FF2B5EF4-FFF2-40B4-BE49-F238E27FC236}">
                <a16:creationId xmlns:a16="http://schemas.microsoft.com/office/drawing/2014/main" id="{74694BEC-6BBE-44F8-A08E-5D4CFB08EB57}"/>
              </a:ext>
            </a:extLst>
          </p:cNvPr>
          <p:cNvSpPr txBox="1"/>
          <p:nvPr/>
        </p:nvSpPr>
        <p:spPr>
          <a:xfrm>
            <a:off x="6418907" y="1818749"/>
            <a:ext cx="2622038" cy="369332"/>
          </a:xfrm>
          <a:prstGeom prst="rect">
            <a:avLst/>
          </a:prstGeom>
        </p:spPr>
        <p:txBody>
          <a:bodyPr wrap="square" rtlCol="0">
            <a:spAutoFit/>
          </a:bodyPr>
          <a:lstStyle/>
          <a:p>
            <a:r>
              <a:rPr lang="en-US" b="1" dirty="0">
                <a:solidFill>
                  <a:srgbClr val="78297E"/>
                </a:solidFill>
                <a:latin typeface="Myriad Pro"/>
              </a:rPr>
              <a:t>Construct Coherence</a:t>
            </a:r>
          </a:p>
        </p:txBody>
      </p:sp>
      <p:sp>
        <p:nvSpPr>
          <p:cNvPr id="11" name="TextBox 10">
            <a:extLst>
              <a:ext uri="{FF2B5EF4-FFF2-40B4-BE49-F238E27FC236}">
                <a16:creationId xmlns:a16="http://schemas.microsoft.com/office/drawing/2014/main" id="{6F6A4709-FA7F-4682-A8B9-CA76EF781861}"/>
              </a:ext>
            </a:extLst>
          </p:cNvPr>
          <p:cNvSpPr txBox="1"/>
          <p:nvPr/>
        </p:nvSpPr>
        <p:spPr>
          <a:xfrm>
            <a:off x="6835632" y="3021451"/>
            <a:ext cx="1843610" cy="369332"/>
          </a:xfrm>
          <a:prstGeom prst="rect">
            <a:avLst/>
          </a:prstGeom>
        </p:spPr>
        <p:txBody>
          <a:bodyPr wrap="square" rtlCol="0">
            <a:spAutoFit/>
          </a:bodyPr>
          <a:lstStyle/>
          <a:p>
            <a:r>
              <a:rPr lang="en-US" b="1" dirty="0">
                <a:solidFill>
                  <a:srgbClr val="78297E"/>
                </a:solidFill>
                <a:latin typeface="Myriad Pro"/>
              </a:rPr>
              <a:t>Comparability</a:t>
            </a:r>
          </a:p>
        </p:txBody>
      </p:sp>
      <p:sp>
        <p:nvSpPr>
          <p:cNvPr id="12" name="TextBox 11">
            <a:extLst>
              <a:ext uri="{FF2B5EF4-FFF2-40B4-BE49-F238E27FC236}">
                <a16:creationId xmlns:a16="http://schemas.microsoft.com/office/drawing/2014/main" id="{A1ACA23E-0F7F-44C0-8D8A-EAB2739C8E76}"/>
              </a:ext>
            </a:extLst>
          </p:cNvPr>
          <p:cNvSpPr txBox="1"/>
          <p:nvPr/>
        </p:nvSpPr>
        <p:spPr>
          <a:xfrm>
            <a:off x="6172200" y="4178039"/>
            <a:ext cx="3082874" cy="369332"/>
          </a:xfrm>
          <a:prstGeom prst="rect">
            <a:avLst/>
          </a:prstGeom>
        </p:spPr>
        <p:txBody>
          <a:bodyPr wrap="square" rtlCol="0">
            <a:spAutoFit/>
          </a:bodyPr>
          <a:lstStyle/>
          <a:p>
            <a:r>
              <a:rPr lang="en-US" b="1" dirty="0">
                <a:solidFill>
                  <a:srgbClr val="78297E"/>
                </a:solidFill>
                <a:latin typeface="Myriad Pro"/>
              </a:rPr>
              <a:t>Accessibility and Fairness</a:t>
            </a:r>
          </a:p>
        </p:txBody>
      </p:sp>
      <p:sp>
        <p:nvSpPr>
          <p:cNvPr id="13" name="TextBox 12">
            <a:extLst>
              <a:ext uri="{FF2B5EF4-FFF2-40B4-BE49-F238E27FC236}">
                <a16:creationId xmlns:a16="http://schemas.microsoft.com/office/drawing/2014/main" id="{3D3FC53E-508B-4FDF-B927-91E4D66E3860}"/>
              </a:ext>
            </a:extLst>
          </p:cNvPr>
          <p:cNvSpPr txBox="1"/>
          <p:nvPr/>
        </p:nvSpPr>
        <p:spPr>
          <a:xfrm>
            <a:off x="6724794" y="5353701"/>
            <a:ext cx="2050651" cy="369332"/>
          </a:xfrm>
          <a:prstGeom prst="rect">
            <a:avLst/>
          </a:prstGeom>
        </p:spPr>
        <p:txBody>
          <a:bodyPr wrap="square" rtlCol="0">
            <a:spAutoFit/>
          </a:bodyPr>
          <a:lstStyle/>
          <a:p>
            <a:r>
              <a:rPr lang="en-US" b="1" dirty="0">
                <a:solidFill>
                  <a:srgbClr val="78297E"/>
                </a:solidFill>
                <a:latin typeface="Myriad Pro"/>
              </a:rPr>
              <a:t>Consequences</a:t>
            </a:r>
          </a:p>
        </p:txBody>
      </p:sp>
      <p:sp>
        <p:nvSpPr>
          <p:cNvPr id="7" name="Title 6">
            <a:extLst>
              <a:ext uri="{FF2B5EF4-FFF2-40B4-BE49-F238E27FC236}">
                <a16:creationId xmlns:a16="http://schemas.microsoft.com/office/drawing/2014/main" id="{7BBBF6E9-7E24-4914-B1C9-6EFA0E17DE7E}"/>
              </a:ext>
            </a:extLst>
          </p:cNvPr>
          <p:cNvSpPr>
            <a:spLocks noGrp="1"/>
          </p:cNvSpPr>
          <p:nvPr>
            <p:ph type="title"/>
          </p:nvPr>
        </p:nvSpPr>
        <p:spPr/>
        <p:txBody>
          <a:bodyPr/>
          <a:lstStyle/>
          <a:p>
            <a:r>
              <a:rPr lang="en-US" sz="3200" dirty="0"/>
              <a:t>Validity questions</a:t>
            </a:r>
          </a:p>
        </p:txBody>
      </p:sp>
      <p:sp>
        <p:nvSpPr>
          <p:cNvPr id="5" name="Date Placeholder 4">
            <a:extLst>
              <a:ext uri="{FF2B5EF4-FFF2-40B4-BE49-F238E27FC236}">
                <a16:creationId xmlns:a16="http://schemas.microsoft.com/office/drawing/2014/main" id="{A2EA4D6E-1EFC-4303-B054-CC54E0463909}"/>
              </a:ext>
            </a:extLst>
          </p:cNvPr>
          <p:cNvSpPr>
            <a:spLocks noGrp="1"/>
          </p:cNvSpPr>
          <p:nvPr>
            <p:ph type="dt" sz="half" idx="2"/>
          </p:nvPr>
        </p:nvSpPr>
        <p:spPr/>
        <p:txBody>
          <a:bodyPr/>
          <a:lstStyle/>
          <a:p>
            <a:r>
              <a:rPr lang="en-US"/>
              <a:t>2/20/2018</a:t>
            </a:r>
            <a:endParaRPr lang="en-US" dirty="0"/>
          </a:p>
        </p:txBody>
      </p:sp>
      <p:sp>
        <p:nvSpPr>
          <p:cNvPr id="2" name="Slide Number Placeholder 1"/>
          <p:cNvSpPr>
            <a:spLocks noGrp="1"/>
          </p:cNvSpPr>
          <p:nvPr>
            <p:ph type="sldNum" sz="quarter" idx="4"/>
          </p:nvPr>
        </p:nvSpPr>
        <p:spPr/>
        <p:txBody>
          <a:bodyPr/>
          <a:lstStyle/>
          <a:p>
            <a:r>
              <a:rPr lang="en-US" dirty="0"/>
              <a:t>15</a:t>
            </a:r>
          </a:p>
        </p:txBody>
      </p:sp>
    </p:spTree>
    <p:extLst>
      <p:ext uri="{BB962C8B-B14F-4D97-AF65-F5344CB8AC3E}">
        <p14:creationId xmlns:p14="http://schemas.microsoft.com/office/powerpoint/2010/main" val="37501261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66AB-6915-4F40-8748-6D93C8E000B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B3A3BDF-472A-495A-99D5-C6B9BEC38769}"/>
              </a:ext>
            </a:extLst>
          </p:cNvPr>
          <p:cNvSpPr>
            <a:spLocks noGrp="1"/>
          </p:cNvSpPr>
          <p:nvPr>
            <p:ph idx="1"/>
          </p:nvPr>
        </p:nvSpPr>
        <p:spPr/>
        <p:txBody>
          <a:bodyPr>
            <a:normAutofit/>
          </a:bodyPr>
          <a:lstStyle/>
          <a:p>
            <a:r>
              <a:rPr lang="en-US" dirty="0">
                <a:solidFill>
                  <a:schemeClr val="bg1">
                    <a:lumMod val="85000"/>
                  </a:schemeClr>
                </a:solidFill>
              </a:rPr>
              <a:t>The SCILLSS Project:</a:t>
            </a:r>
            <a:br>
              <a:rPr lang="en-US" dirty="0">
                <a:solidFill>
                  <a:schemeClr val="bg1">
                    <a:lumMod val="85000"/>
                  </a:schemeClr>
                </a:solidFill>
              </a:rPr>
            </a:br>
            <a:r>
              <a:rPr lang="en-US" dirty="0">
                <a:solidFill>
                  <a:schemeClr val="bg1">
                    <a:lumMod val="85000"/>
                  </a:schemeClr>
                </a:solidFill>
              </a:rPr>
              <a:t>purpose, players, and products</a:t>
            </a:r>
          </a:p>
          <a:p>
            <a:r>
              <a:rPr lang="en-US" dirty="0">
                <a:solidFill>
                  <a:schemeClr val="bg1">
                    <a:lumMod val="85000"/>
                  </a:schemeClr>
                </a:solidFill>
              </a:rPr>
              <a:t>Coherence as a Guiding Principle for Assessment in Education</a:t>
            </a:r>
          </a:p>
          <a:p>
            <a:r>
              <a:rPr lang="en-US" dirty="0"/>
              <a:t>Coherence-based Principled-design</a:t>
            </a:r>
          </a:p>
          <a:p>
            <a:pPr lvl="1"/>
            <a:r>
              <a:rPr lang="en-US" dirty="0">
                <a:solidFill>
                  <a:schemeClr val="bg1">
                    <a:lumMod val="85000"/>
                  </a:schemeClr>
                </a:solidFill>
              </a:rPr>
              <a:t>Large-scale science assessments</a:t>
            </a:r>
          </a:p>
          <a:p>
            <a:pPr lvl="1"/>
            <a:r>
              <a:rPr lang="en-US" dirty="0">
                <a:solidFill>
                  <a:schemeClr val="bg1">
                    <a:lumMod val="85000"/>
                  </a:schemeClr>
                </a:solidFill>
              </a:rPr>
              <a:t>Self-evaluation Protocols: Reflecting on and evaluating assessment systems</a:t>
            </a:r>
          </a:p>
          <a:p>
            <a:pPr lvl="1"/>
            <a:r>
              <a:rPr lang="en-US" dirty="0">
                <a:solidFill>
                  <a:srgbClr val="781D7D"/>
                </a:solidFill>
              </a:rPr>
              <a:t>Assessment Literacy Modules</a:t>
            </a:r>
          </a:p>
          <a:p>
            <a:r>
              <a:rPr lang="en-US" dirty="0">
                <a:solidFill>
                  <a:schemeClr val="bg1">
                    <a:lumMod val="85000"/>
                  </a:schemeClr>
                </a:solidFill>
              </a:rPr>
              <a:t>Summary</a:t>
            </a:r>
          </a:p>
          <a:p>
            <a:endParaRPr lang="en-US" dirty="0"/>
          </a:p>
        </p:txBody>
      </p:sp>
      <p:sp>
        <p:nvSpPr>
          <p:cNvPr id="4" name="Date Placeholder 3">
            <a:extLst>
              <a:ext uri="{FF2B5EF4-FFF2-40B4-BE49-F238E27FC236}">
                <a16:creationId xmlns:a16="http://schemas.microsoft.com/office/drawing/2014/main" id="{81DDD2AD-BB96-43CB-B34C-C0E090F8B4A9}"/>
              </a:ext>
            </a:extLst>
          </p:cNvPr>
          <p:cNvSpPr>
            <a:spLocks noGrp="1"/>
          </p:cNvSpPr>
          <p:nvPr>
            <p:ph type="dt" sz="half" idx="2"/>
          </p:nvPr>
        </p:nvSpPr>
        <p:spPr/>
        <p:txBody>
          <a:bodyPr/>
          <a:lstStyle/>
          <a:p>
            <a:r>
              <a:rPr lang="en-US"/>
              <a:t>2/20/2018</a:t>
            </a:r>
            <a:endParaRPr lang="en-US" dirty="0"/>
          </a:p>
        </p:txBody>
      </p:sp>
      <p:sp>
        <p:nvSpPr>
          <p:cNvPr id="5" name="Slide Number Placeholder 4">
            <a:extLst>
              <a:ext uri="{FF2B5EF4-FFF2-40B4-BE49-F238E27FC236}">
                <a16:creationId xmlns:a16="http://schemas.microsoft.com/office/drawing/2014/main" id="{8769C5E4-6BA7-4E59-B5C7-8F90AF21E394}"/>
              </a:ext>
            </a:extLst>
          </p:cNvPr>
          <p:cNvSpPr>
            <a:spLocks noGrp="1"/>
          </p:cNvSpPr>
          <p:nvPr>
            <p:ph type="sldNum" sz="quarter" idx="4"/>
          </p:nvPr>
        </p:nvSpPr>
        <p:spPr/>
        <p:txBody>
          <a:bodyPr/>
          <a:lstStyle/>
          <a:p>
            <a:fld id="{320DDCCD-3443-445B-9496-1BD3DE62B832}" type="slidenum">
              <a:rPr lang="en-US" smtClean="0"/>
              <a:pPr/>
              <a:t>22</a:t>
            </a:fld>
            <a:endParaRPr lang="en-US" dirty="0"/>
          </a:p>
        </p:txBody>
      </p:sp>
      <p:pic>
        <p:nvPicPr>
          <p:cNvPr id="6" name="Picture 5">
            <a:extLst>
              <a:ext uri="{FF2B5EF4-FFF2-40B4-BE49-F238E27FC236}">
                <a16:creationId xmlns:a16="http://schemas.microsoft.com/office/drawing/2014/main" id="{59AD3FD7-F134-43E6-A0A2-B10EACCBB877}"/>
              </a:ext>
            </a:extLst>
          </p:cNvPr>
          <p:cNvPicPr>
            <a:picLocks noChangeAspect="1"/>
          </p:cNvPicPr>
          <p:nvPr/>
        </p:nvPicPr>
        <p:blipFill rotWithShape="1">
          <a:blip r:embed="rId2"/>
          <a:srcRect l="61300" t="35555" r="17850" b="26045"/>
          <a:stretch/>
        </p:blipFill>
        <p:spPr>
          <a:xfrm>
            <a:off x="8153400" y="1219200"/>
            <a:ext cx="909884" cy="942614"/>
          </a:xfrm>
          <a:prstGeom prst="rect">
            <a:avLst/>
          </a:prstGeom>
        </p:spPr>
      </p:pic>
    </p:spTree>
    <p:extLst>
      <p:ext uri="{BB962C8B-B14F-4D97-AF65-F5344CB8AC3E}">
        <p14:creationId xmlns:p14="http://schemas.microsoft.com/office/powerpoint/2010/main" val="378668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Assessment Literacy Module Purpose</a:t>
            </a:r>
          </a:p>
        </p:txBody>
      </p:sp>
      <p:sp>
        <p:nvSpPr>
          <p:cNvPr id="5" name="Date Placeholder 4">
            <a:extLst>
              <a:ext uri="{FF2B5EF4-FFF2-40B4-BE49-F238E27FC236}">
                <a16:creationId xmlns:a16="http://schemas.microsoft.com/office/drawing/2014/main" id="{76C7B1F8-3F84-4B6A-A581-DF209A016BF6}"/>
              </a:ext>
            </a:extLst>
          </p:cNvPr>
          <p:cNvSpPr>
            <a:spLocks noGrp="1"/>
          </p:cNvSpPr>
          <p:nvPr>
            <p:ph type="dt" sz="half" idx="2"/>
          </p:nvPr>
        </p:nvSpPr>
        <p:spPr/>
        <p:txBody>
          <a:bodyPr/>
          <a:lstStyle/>
          <a:p>
            <a:r>
              <a:rPr lang="en-US"/>
              <a:t>2/20/2018</a:t>
            </a:r>
            <a:endParaRPr lang="en-US" dirty="0"/>
          </a:p>
        </p:txBody>
      </p:sp>
      <p:sp>
        <p:nvSpPr>
          <p:cNvPr id="4" name="Slide Number Placeholder 3"/>
          <p:cNvSpPr>
            <a:spLocks noGrp="1"/>
          </p:cNvSpPr>
          <p:nvPr>
            <p:ph type="sldNum" sz="quarter" idx="4"/>
          </p:nvPr>
        </p:nvSpPr>
        <p:spPr/>
        <p:txBody>
          <a:bodyPr/>
          <a:lstStyle/>
          <a:p>
            <a:r>
              <a:rPr lang="en-US" dirty="0"/>
              <a:t>17</a:t>
            </a:r>
          </a:p>
        </p:txBody>
      </p:sp>
      <p:graphicFrame>
        <p:nvGraphicFramePr>
          <p:cNvPr id="8" name="Table 7"/>
          <p:cNvGraphicFramePr>
            <a:graphicFrameLocks noGrp="1"/>
          </p:cNvGraphicFramePr>
          <p:nvPr>
            <p:extLst>
              <p:ext uri="{D42A27DB-BD31-4B8C-83A1-F6EECF244321}">
                <p14:modId xmlns:p14="http://schemas.microsoft.com/office/powerpoint/2010/main" val="256779453"/>
              </p:ext>
            </p:extLst>
          </p:nvPr>
        </p:nvGraphicFramePr>
        <p:xfrm>
          <a:off x="304800" y="1371600"/>
          <a:ext cx="8382001" cy="4495799"/>
        </p:xfrm>
        <a:graphic>
          <a:graphicData uri="http://schemas.openxmlformats.org/drawingml/2006/table">
            <a:tbl>
              <a:tblPr firstRow="1" bandRow="1">
                <a:tableStyleId>{5C22544A-7EE6-4342-B048-85BDC9FD1C3A}</a:tableStyleId>
              </a:tblPr>
              <a:tblGrid>
                <a:gridCol w="8382001">
                  <a:extLst>
                    <a:ext uri="{9D8B030D-6E8A-4147-A177-3AD203B41FA5}">
                      <a16:colId xmlns:a16="http://schemas.microsoft.com/office/drawing/2014/main" val="1368168784"/>
                    </a:ext>
                  </a:extLst>
                </a:gridCol>
              </a:tblGrid>
              <a:tr h="533796">
                <a:tc>
                  <a:txBody>
                    <a:bodyPr/>
                    <a:lstStyle/>
                    <a:p>
                      <a:r>
                        <a:rPr kumimoji="0" lang="en-US" sz="2400" b="0" i="0" u="none" strike="noStrike" kern="1200" cap="none" spc="0" normalizeH="0" baseline="0" noProof="0" dirty="0">
                          <a:ln>
                            <a:noFill/>
                          </a:ln>
                          <a:solidFill>
                            <a:srgbClr val="FFFFFF"/>
                          </a:solidFill>
                          <a:effectLst/>
                          <a:uLnTx/>
                          <a:uFillTx/>
                          <a:latin typeface="+mn-lt"/>
                          <a:ea typeface="+mn-ea"/>
                          <a:cs typeface="+mn-cs"/>
                        </a:rPr>
                        <a:t>The four assessment literacy modules are designed to: </a:t>
                      </a:r>
                      <a:endParaRPr lang="en-US" sz="1500" dirty="0">
                        <a:solidFill>
                          <a:srgbClr val="FFFFFF"/>
                        </a:solidFill>
                      </a:endParaRPr>
                    </a:p>
                  </a:txBody>
                  <a:tcPr marL="68580" marR="68580" marT="34290" marB="34290">
                    <a:solidFill>
                      <a:srgbClr val="791D7E"/>
                    </a:solidFill>
                  </a:tcPr>
                </a:tc>
                <a:extLst>
                  <a:ext uri="{0D108BD9-81ED-4DB2-BD59-A6C34878D82A}">
                    <a16:rowId xmlns:a16="http://schemas.microsoft.com/office/drawing/2014/main" val="3359556074"/>
                  </a:ext>
                </a:extLst>
              </a:tr>
              <a:tr h="3962003">
                <a:tc>
                  <a:txBody>
                    <a:bodyPr/>
                    <a:lstStyle/>
                    <a:p>
                      <a:pPr marL="457200" marR="0" lvl="0" indent="-45720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mn-cs"/>
                        </a:rPr>
                        <a:t>Inform state and local educators and other stakeholders on the purposes of assessments</a:t>
                      </a:r>
                    </a:p>
                    <a:p>
                      <a:pPr marL="457200" marR="0" lvl="0" indent="-45720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mn-cs"/>
                        </a:rPr>
                        <a:t>Ensure a common understanding of the purposes and uses of assessment scores, and how those purposes and uses guide decisions about test design and evaluation</a:t>
                      </a:r>
                    </a:p>
                    <a:p>
                      <a:pPr marL="457200" marR="0" lvl="0" indent="-45720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mn-cs"/>
                        </a:rPr>
                        <a:t>Complement the needs assessment by providing background information and resources for educators to grow their knowledge about foundational assessment topics</a:t>
                      </a:r>
                    </a:p>
                    <a:p>
                      <a:pPr marL="457200" marR="0" lvl="0" indent="-45720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mn-cs"/>
                        </a:rPr>
                        <a:t>Address construct coherence, comparability, accessibility and fairness, and consequences</a:t>
                      </a:r>
                      <a:endParaRPr lang="en-US" sz="1000" dirty="0"/>
                    </a:p>
                  </a:txBody>
                  <a:tcPr marL="68580" marR="68580" marT="34290" marB="34290">
                    <a:noFill/>
                  </a:tcPr>
                </a:tc>
                <a:extLst>
                  <a:ext uri="{0D108BD9-81ED-4DB2-BD59-A6C34878D82A}">
                    <a16:rowId xmlns:a16="http://schemas.microsoft.com/office/drawing/2014/main" val="597099772"/>
                  </a:ext>
                </a:extLst>
              </a:tr>
            </a:tbl>
          </a:graphicData>
        </a:graphic>
      </p:graphicFrame>
    </p:spTree>
    <p:extLst>
      <p:ext uri="{BB962C8B-B14F-4D97-AF65-F5344CB8AC3E}">
        <p14:creationId xmlns:p14="http://schemas.microsoft.com/office/powerpoint/2010/main" val="901060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ormAutofit/>
          </a:bodyPr>
          <a:lstStyle/>
          <a:p>
            <a:r>
              <a:rPr lang="en-US" sz="3200" dirty="0">
                <a:solidFill>
                  <a:srgbClr val="FFFFFF"/>
                </a:solidFill>
                <a:latin typeface="+mn-lt"/>
              </a:rPr>
              <a:t>Assessment Literacy Module One</a:t>
            </a:r>
          </a:p>
        </p:txBody>
      </p:sp>
      <p:sp>
        <p:nvSpPr>
          <p:cNvPr id="3" name="Content Placeholder 2"/>
          <p:cNvSpPr>
            <a:spLocks noGrp="1"/>
          </p:cNvSpPr>
          <p:nvPr>
            <p:ph idx="1"/>
          </p:nvPr>
        </p:nvSpPr>
        <p:spPr/>
        <p:txBody>
          <a:bodyPr>
            <a:normAutofit fontScale="92500" lnSpcReduction="20000"/>
          </a:bodyPr>
          <a:lstStyle/>
          <a:p>
            <a:pPr lvl="0"/>
            <a:r>
              <a:rPr lang="en-US" sz="2800" dirty="0"/>
              <a:t>Validity is the cornerstone of educational measurement.</a:t>
            </a:r>
          </a:p>
          <a:p>
            <a:pPr lvl="0"/>
            <a:r>
              <a:rPr lang="en-US" sz="2800" dirty="0"/>
              <a:t>Validity relates to the interpretation and use of test scores, not to tests themselves.</a:t>
            </a:r>
          </a:p>
          <a:p>
            <a:pPr lvl="0"/>
            <a:r>
              <a:rPr lang="en-US" sz="2800" dirty="0"/>
              <a:t>Validity evaluation involves the consideration of a body of evidence gathered from all phases of the assessment life cycle.</a:t>
            </a:r>
          </a:p>
          <a:p>
            <a:pPr lvl="0"/>
            <a:r>
              <a:rPr lang="en-US" sz="2800" dirty="0"/>
              <a:t>The assessment life cycle compasses:</a:t>
            </a:r>
          </a:p>
          <a:p>
            <a:pPr lvl="1"/>
            <a:r>
              <a:rPr lang="en-US" sz="2400" dirty="0"/>
              <a:t>Design and development</a:t>
            </a:r>
          </a:p>
          <a:p>
            <a:pPr lvl="1"/>
            <a:r>
              <a:rPr lang="en-US" sz="2400" dirty="0"/>
              <a:t>Administration</a:t>
            </a:r>
          </a:p>
          <a:p>
            <a:pPr lvl="1"/>
            <a:r>
              <a:rPr lang="en-US" sz="2400" dirty="0"/>
              <a:t>Scoring</a:t>
            </a:r>
          </a:p>
          <a:p>
            <a:pPr lvl="1"/>
            <a:r>
              <a:rPr lang="en-US" sz="2400" dirty="0"/>
              <a:t>Analysis</a:t>
            </a:r>
          </a:p>
          <a:p>
            <a:pPr lvl="1"/>
            <a:r>
              <a:rPr lang="en-US" sz="2400" dirty="0"/>
              <a:t>Reporting</a:t>
            </a:r>
          </a:p>
          <a:p>
            <a:pPr lvl="1"/>
            <a:r>
              <a:rPr lang="en-US" sz="2400" dirty="0"/>
              <a:t>Score Use</a:t>
            </a:r>
          </a:p>
          <a:p>
            <a:pPr lvl="0"/>
            <a:r>
              <a:rPr lang="en-US" sz="2800" dirty="0"/>
              <a:t>Validity evidence should be collected to address key validity questions</a:t>
            </a:r>
          </a:p>
        </p:txBody>
      </p:sp>
      <p:sp>
        <p:nvSpPr>
          <p:cNvPr id="5" name="Date Placeholder 4">
            <a:extLst>
              <a:ext uri="{FF2B5EF4-FFF2-40B4-BE49-F238E27FC236}">
                <a16:creationId xmlns:a16="http://schemas.microsoft.com/office/drawing/2014/main" id="{6DB0D6F7-2BC1-4864-B47F-1BC3E3459EF2}"/>
              </a:ext>
            </a:extLst>
          </p:cNvPr>
          <p:cNvSpPr>
            <a:spLocks noGrp="1"/>
          </p:cNvSpPr>
          <p:nvPr>
            <p:ph type="dt" sz="half" idx="2"/>
          </p:nvPr>
        </p:nvSpPr>
        <p:spPr/>
        <p:txBody>
          <a:bodyPr/>
          <a:lstStyle/>
          <a:p>
            <a:r>
              <a:rPr lang="en-US"/>
              <a:t>2/20/2018</a:t>
            </a:r>
            <a:endParaRPr lang="en-US" dirty="0"/>
          </a:p>
        </p:txBody>
      </p:sp>
      <p:sp>
        <p:nvSpPr>
          <p:cNvPr id="4" name="Slide Number Placeholder 3"/>
          <p:cNvSpPr>
            <a:spLocks noGrp="1"/>
          </p:cNvSpPr>
          <p:nvPr>
            <p:ph type="sldNum" sz="quarter" idx="4"/>
          </p:nvPr>
        </p:nvSpPr>
        <p:spPr/>
        <p:txBody>
          <a:bodyPr/>
          <a:lstStyle/>
          <a:p>
            <a:r>
              <a:rPr lang="en-US" dirty="0"/>
              <a:t>16</a:t>
            </a:r>
          </a:p>
        </p:txBody>
      </p:sp>
    </p:spTree>
    <p:extLst>
      <p:ext uri="{BB962C8B-B14F-4D97-AF65-F5344CB8AC3E}">
        <p14:creationId xmlns:p14="http://schemas.microsoft.com/office/powerpoint/2010/main" val="878445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ormAutofit/>
          </a:bodyPr>
          <a:lstStyle/>
          <a:p>
            <a:r>
              <a:rPr lang="en-US" sz="3200" dirty="0">
                <a:solidFill>
                  <a:srgbClr val="FFFFFF"/>
                </a:solidFill>
                <a:latin typeface="+mn-lt"/>
              </a:rPr>
              <a:t>Assessment Literacy Modules two - Five</a:t>
            </a:r>
          </a:p>
        </p:txBody>
      </p:sp>
      <p:sp>
        <p:nvSpPr>
          <p:cNvPr id="3" name="Content Placeholder 2"/>
          <p:cNvSpPr>
            <a:spLocks noGrp="1"/>
          </p:cNvSpPr>
          <p:nvPr>
            <p:ph idx="1"/>
          </p:nvPr>
        </p:nvSpPr>
        <p:spPr/>
        <p:txBody>
          <a:bodyPr>
            <a:normAutofit/>
          </a:bodyPr>
          <a:lstStyle/>
          <a:p>
            <a:r>
              <a:rPr lang="en-US" dirty="0"/>
              <a:t>ALM-2: Construct Coherence</a:t>
            </a:r>
          </a:p>
          <a:p>
            <a:r>
              <a:rPr lang="en-US" dirty="0"/>
              <a:t>ALM-3: Comparability</a:t>
            </a:r>
          </a:p>
          <a:p>
            <a:r>
              <a:rPr lang="en-US" dirty="0"/>
              <a:t>ALM-4: Accessibility and Fairness</a:t>
            </a:r>
          </a:p>
          <a:p>
            <a:r>
              <a:rPr lang="en-US" dirty="0"/>
              <a:t>ALM-5: Consequences</a:t>
            </a:r>
          </a:p>
        </p:txBody>
      </p:sp>
      <p:sp>
        <p:nvSpPr>
          <p:cNvPr id="5" name="Date Placeholder 4">
            <a:extLst>
              <a:ext uri="{FF2B5EF4-FFF2-40B4-BE49-F238E27FC236}">
                <a16:creationId xmlns:a16="http://schemas.microsoft.com/office/drawing/2014/main" id="{6DB0D6F7-2BC1-4864-B47F-1BC3E3459EF2}"/>
              </a:ext>
            </a:extLst>
          </p:cNvPr>
          <p:cNvSpPr>
            <a:spLocks noGrp="1"/>
          </p:cNvSpPr>
          <p:nvPr>
            <p:ph type="dt" sz="half" idx="2"/>
          </p:nvPr>
        </p:nvSpPr>
        <p:spPr/>
        <p:txBody>
          <a:bodyPr/>
          <a:lstStyle/>
          <a:p>
            <a:r>
              <a:rPr lang="en-US"/>
              <a:t>2/20/2018</a:t>
            </a:r>
            <a:endParaRPr lang="en-US" dirty="0"/>
          </a:p>
        </p:txBody>
      </p:sp>
      <p:sp>
        <p:nvSpPr>
          <p:cNvPr id="4" name="Slide Number Placeholder 3"/>
          <p:cNvSpPr>
            <a:spLocks noGrp="1"/>
          </p:cNvSpPr>
          <p:nvPr>
            <p:ph type="sldNum" sz="quarter" idx="4"/>
          </p:nvPr>
        </p:nvSpPr>
        <p:spPr/>
        <p:txBody>
          <a:bodyPr/>
          <a:lstStyle/>
          <a:p>
            <a:r>
              <a:rPr lang="en-US" dirty="0"/>
              <a:t>16</a:t>
            </a:r>
          </a:p>
        </p:txBody>
      </p:sp>
    </p:spTree>
    <p:extLst>
      <p:ext uri="{BB962C8B-B14F-4D97-AF65-F5344CB8AC3E}">
        <p14:creationId xmlns:p14="http://schemas.microsoft.com/office/powerpoint/2010/main" val="3649049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descr="Light Bulb, Idea, Consider, Know, Wisdom">
            <a:extLst>
              <a:ext uri="{FF2B5EF4-FFF2-40B4-BE49-F238E27FC236}">
                <a16:creationId xmlns:a16="http://schemas.microsoft.com/office/drawing/2014/main" id="{2150B10C-61F5-4FF7-AC23-0346E915F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766" y="492573"/>
            <a:ext cx="4866358" cy="588079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DF38FA5-D898-4DDB-8E5D-D94EEA489E70}"/>
              </a:ext>
            </a:extLst>
          </p:cNvPr>
          <p:cNvSpPr txBox="1"/>
          <p:nvPr/>
        </p:nvSpPr>
        <p:spPr>
          <a:xfrm>
            <a:off x="505677" y="914400"/>
            <a:ext cx="27432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200" kern="1200">
                <a:solidFill>
                  <a:schemeClr val="bg1"/>
                </a:solidFill>
                <a:latin typeface="+mj-lt"/>
                <a:ea typeface="+mj-ea"/>
                <a:cs typeface="+mj-cs"/>
              </a:rPr>
              <a:t>Questions</a:t>
            </a:r>
          </a:p>
        </p:txBody>
      </p:sp>
    </p:spTree>
    <p:extLst>
      <p:ext uri="{BB962C8B-B14F-4D97-AF65-F5344CB8AC3E}">
        <p14:creationId xmlns:p14="http://schemas.microsoft.com/office/powerpoint/2010/main" val="1165026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096023" y="1371600"/>
            <a:ext cx="7473689" cy="4876800"/>
          </a:xfrm>
        </p:spPr>
        <p:txBody>
          <a:bodyPr>
            <a:normAutofit/>
          </a:bodyPr>
          <a:lstStyle/>
          <a:p>
            <a:pPr marL="342900" indent="-342900">
              <a:buNone/>
            </a:pPr>
            <a:r>
              <a:rPr lang="en-US" sz="2100">
                <a:latin typeface="+mn-lt"/>
              </a:rPr>
              <a:t>Huff</a:t>
            </a:r>
            <a:r>
              <a:rPr lang="en-US" sz="2100" dirty="0">
                <a:latin typeface="+mn-lt"/>
              </a:rPr>
              <a:t>, K., Steinberg, L., &amp; Matts, T. (2010). The promises and challenges of implementing evidence-centered design in large-scale assessment. </a:t>
            </a:r>
            <a:r>
              <a:rPr lang="en-US" sz="2100" i="1" dirty="0">
                <a:latin typeface="+mn-lt"/>
              </a:rPr>
              <a:t>Applied Measurement in Education, 23</a:t>
            </a:r>
            <a:r>
              <a:rPr lang="en-US" sz="2100" dirty="0">
                <a:latin typeface="+mn-lt"/>
              </a:rPr>
              <a:t>(4), 310-324.</a:t>
            </a:r>
          </a:p>
        </p:txBody>
      </p:sp>
      <p:sp>
        <p:nvSpPr>
          <p:cNvPr id="4" name="Slide Number Placeholder 3"/>
          <p:cNvSpPr>
            <a:spLocks noGrp="1"/>
          </p:cNvSpPr>
          <p:nvPr>
            <p:ph type="sldNum" sz="quarter" idx="4"/>
          </p:nvPr>
        </p:nvSpPr>
        <p:spPr/>
        <p:txBody>
          <a:bodyPr/>
          <a:lstStyle/>
          <a:p>
            <a:fld id="{16C45459-2CA2-4742-939C-711AB53491B4}" type="slidenum">
              <a:rPr lang="en-US" smtClean="0"/>
              <a:t>27</a:t>
            </a:fld>
            <a:endParaRPr lang="en-US"/>
          </a:p>
        </p:txBody>
      </p:sp>
      <p:sp>
        <p:nvSpPr>
          <p:cNvPr id="5" name="Date Placeholder 4">
            <a:extLst>
              <a:ext uri="{FF2B5EF4-FFF2-40B4-BE49-F238E27FC236}">
                <a16:creationId xmlns:a16="http://schemas.microsoft.com/office/drawing/2014/main" id="{AFDC4170-3005-438B-B3CB-50954745C80C}"/>
              </a:ext>
            </a:extLst>
          </p:cNvPr>
          <p:cNvSpPr>
            <a:spLocks noGrp="1"/>
          </p:cNvSpPr>
          <p:nvPr>
            <p:ph type="dt" sz="half" idx="2"/>
          </p:nvPr>
        </p:nvSpPr>
        <p:spPr/>
        <p:txBody>
          <a:bodyPr/>
          <a:lstStyle/>
          <a:p>
            <a:r>
              <a:rPr lang="en-US"/>
              <a:t>2/20/2018</a:t>
            </a:r>
            <a:endParaRPr lang="en-US" dirty="0"/>
          </a:p>
        </p:txBody>
      </p:sp>
    </p:spTree>
    <p:extLst>
      <p:ext uri="{BB962C8B-B14F-4D97-AF65-F5344CB8AC3E}">
        <p14:creationId xmlns:p14="http://schemas.microsoft.com/office/powerpoint/2010/main" val="3195610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presenter</a:t>
            </a:r>
          </a:p>
        </p:txBody>
      </p:sp>
      <p:sp>
        <p:nvSpPr>
          <p:cNvPr id="7" name="Content Placeholder 6"/>
          <p:cNvSpPr>
            <a:spLocks noGrp="1"/>
          </p:cNvSpPr>
          <p:nvPr>
            <p:ph idx="1"/>
          </p:nvPr>
        </p:nvSpPr>
        <p:spPr>
          <a:xfrm>
            <a:off x="1060711" y="1142999"/>
            <a:ext cx="8083289" cy="5638799"/>
          </a:xfrm>
        </p:spPr>
        <p:txBody>
          <a:bodyPr>
            <a:normAutofit fontScale="92500" lnSpcReduction="10000"/>
          </a:bodyPr>
          <a:lstStyle/>
          <a:p>
            <a:r>
              <a:rPr lang="en-US" dirty="0"/>
              <a:t>Dr. Ellen Forte, CEO and Chief Scientist</a:t>
            </a:r>
          </a:p>
          <a:p>
            <a:endParaRPr lang="en-US" dirty="0"/>
          </a:p>
          <a:p>
            <a:r>
              <a:rPr lang="en-US" dirty="0"/>
              <a:t>edCount, LLC</a:t>
            </a:r>
          </a:p>
          <a:p>
            <a:endParaRPr lang="en-US" dirty="0"/>
          </a:p>
          <a:p>
            <a:r>
              <a:rPr lang="en-US" sz="2200" b="0" dirty="0">
                <a:solidFill>
                  <a:schemeClr val="tx1"/>
                </a:solidFill>
              </a:rPr>
              <a:t>Dr. Forte has two decades of experience conducting research, providing advice, and reporting on standards, assessments, and accountability, and is a respected authority on assisting state and local education agencies to successfully interpret and implement education policies. Dr. Forte has served as the Principal Investigator for numerous validity evaluation, item development, and alignment projects for many states, districts, and several multi-state initiatives. Dr. Forte serves on numerous Technical Advisory Committees and she is a member of the editorial boards for Educational Measurement: Issues and Practice, and the National Council on Measurement in Education newsletter. She is currently the Co-Principal Investigator for the SCILLSS project. </a:t>
            </a:r>
          </a:p>
        </p:txBody>
      </p:sp>
      <p:sp>
        <p:nvSpPr>
          <p:cNvPr id="4" name="Date Placeholder 3"/>
          <p:cNvSpPr>
            <a:spLocks noGrp="1"/>
          </p:cNvSpPr>
          <p:nvPr>
            <p:ph type="dt" sz="half" idx="2"/>
          </p:nvPr>
        </p:nvSpPr>
        <p:spPr/>
        <p:txBody>
          <a:bodyPr/>
          <a:lstStyle/>
          <a:p>
            <a:r>
              <a:rPr lang="en-US"/>
              <a:t>2/20/2018</a:t>
            </a:r>
            <a:endParaRPr lang="en-US" dirty="0"/>
          </a:p>
        </p:txBody>
      </p:sp>
      <p:sp>
        <p:nvSpPr>
          <p:cNvPr id="5" name="Slide Number Placeholder 4"/>
          <p:cNvSpPr>
            <a:spLocks noGrp="1"/>
          </p:cNvSpPr>
          <p:nvPr>
            <p:ph type="sldNum" sz="quarter" idx="4"/>
          </p:nvPr>
        </p:nvSpPr>
        <p:spPr/>
        <p:txBody>
          <a:bodyPr/>
          <a:lstStyle/>
          <a:p>
            <a:fld id="{320DDCCD-3443-445B-9496-1BD3DE62B832}" type="slidenum">
              <a:rPr lang="en-US" smtClean="0"/>
              <a:pPr/>
              <a:t>28</a:t>
            </a:fld>
            <a:endParaRPr lang="en-US" dirty="0"/>
          </a:p>
        </p:txBody>
      </p:sp>
    </p:spTree>
    <p:extLst>
      <p:ext uri="{BB962C8B-B14F-4D97-AF65-F5344CB8AC3E}">
        <p14:creationId xmlns:p14="http://schemas.microsoft.com/office/powerpoint/2010/main" val="1223925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presenter</a:t>
            </a:r>
          </a:p>
        </p:txBody>
      </p:sp>
      <p:sp>
        <p:nvSpPr>
          <p:cNvPr id="7" name="Content Placeholder 6"/>
          <p:cNvSpPr>
            <a:spLocks noGrp="1"/>
          </p:cNvSpPr>
          <p:nvPr>
            <p:ph idx="1"/>
          </p:nvPr>
        </p:nvSpPr>
        <p:spPr/>
        <p:txBody>
          <a:bodyPr>
            <a:normAutofit fontScale="85000" lnSpcReduction="10000"/>
          </a:bodyPr>
          <a:lstStyle/>
          <a:p>
            <a:r>
              <a:rPr lang="en-US" dirty="0"/>
              <a:t>Dr. Elizabeth Summers, Executive Vice President</a:t>
            </a:r>
          </a:p>
          <a:p>
            <a:endParaRPr lang="en-US" dirty="0"/>
          </a:p>
          <a:p>
            <a:r>
              <a:rPr lang="en-US" dirty="0"/>
              <a:t>edCount, LLC</a:t>
            </a:r>
          </a:p>
          <a:p>
            <a:endParaRPr lang="en-US" sz="2600" b="0" dirty="0">
              <a:solidFill>
                <a:schemeClr val="tx1"/>
              </a:solidFill>
            </a:endParaRPr>
          </a:p>
          <a:p>
            <a:r>
              <a:rPr lang="en-US" sz="2600" b="0" dirty="0">
                <a:solidFill>
                  <a:schemeClr val="tx1"/>
                </a:solidFill>
              </a:rPr>
              <a:t>Dr. Summers has extensive experience in assessment validity and alignment evaluation, particularly related to alternate assessments based on alternate achievement standards (AA-AAS) for students with significant cognitive disabilities. She has led and assisted numerous local, regional, and national studies of both general and alternate assessment systems, served as coordinator and manager of various projects to improve, design, or redesign assessment systems, and has played a pivotal role in the development and evaluation of alternate assessment systems around the country. Dr. Summers currently serves as the Project Director for the SCILLSS project.</a:t>
            </a:r>
          </a:p>
        </p:txBody>
      </p:sp>
      <p:sp>
        <p:nvSpPr>
          <p:cNvPr id="4" name="Date Placeholder 3"/>
          <p:cNvSpPr>
            <a:spLocks noGrp="1"/>
          </p:cNvSpPr>
          <p:nvPr>
            <p:ph type="dt" sz="half" idx="2"/>
          </p:nvPr>
        </p:nvSpPr>
        <p:spPr/>
        <p:txBody>
          <a:bodyPr/>
          <a:lstStyle/>
          <a:p>
            <a:r>
              <a:rPr lang="en-US"/>
              <a:t>2/20/2018</a:t>
            </a:r>
            <a:endParaRPr lang="en-US" dirty="0"/>
          </a:p>
        </p:txBody>
      </p:sp>
      <p:sp>
        <p:nvSpPr>
          <p:cNvPr id="5" name="Slide Number Placeholder 4"/>
          <p:cNvSpPr>
            <a:spLocks noGrp="1"/>
          </p:cNvSpPr>
          <p:nvPr>
            <p:ph type="sldNum" sz="quarter" idx="4"/>
          </p:nvPr>
        </p:nvSpPr>
        <p:spPr/>
        <p:txBody>
          <a:bodyPr/>
          <a:lstStyle/>
          <a:p>
            <a:fld id="{320DDCCD-3443-445B-9496-1BD3DE62B832}" type="slidenum">
              <a:rPr lang="en-US" smtClean="0"/>
              <a:pPr/>
              <a:t>29</a:t>
            </a:fld>
            <a:endParaRPr lang="en-US" dirty="0"/>
          </a:p>
        </p:txBody>
      </p:sp>
    </p:spTree>
    <p:extLst>
      <p:ext uri="{BB962C8B-B14F-4D97-AF65-F5344CB8AC3E}">
        <p14:creationId xmlns:p14="http://schemas.microsoft.com/office/powerpoint/2010/main" val="345958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SCILLSS</a:t>
            </a:r>
            <a:endParaRPr lang="en-US" sz="3200" dirty="0"/>
          </a:p>
        </p:txBody>
      </p:sp>
      <p:sp>
        <p:nvSpPr>
          <p:cNvPr id="7" name="Content Placeholder 6"/>
          <p:cNvSpPr>
            <a:spLocks noGrp="1"/>
          </p:cNvSpPr>
          <p:nvPr>
            <p:ph idx="1"/>
          </p:nvPr>
        </p:nvSpPr>
        <p:spPr/>
        <p:txBody>
          <a:bodyPr>
            <a:normAutofit lnSpcReduction="10000"/>
          </a:bodyPr>
          <a:lstStyle/>
          <a:p>
            <a:r>
              <a:rPr lang="en-US" sz="3200" dirty="0">
                <a:latin typeface="+mn-lt"/>
              </a:rPr>
              <a:t>Strengthening Claims-based Interpretations and Uses of Local and Large-scale Science Assessment Scores (SCILLSS)</a:t>
            </a:r>
          </a:p>
          <a:p>
            <a:pPr lvl="1"/>
            <a:r>
              <a:rPr lang="en-US" sz="2800" dirty="0">
                <a:solidFill>
                  <a:schemeClr val="tx1">
                    <a:lumMod val="95000"/>
                    <a:lumOff val="5000"/>
                  </a:schemeClr>
                </a:solidFill>
                <a:latin typeface="+mn-lt"/>
              </a:rPr>
              <a:t>One of two projects funded by the US Department of Education’s Enhanced Assessment Instruments Grant (EAG) Program, announced in December, 2017</a:t>
            </a:r>
          </a:p>
          <a:p>
            <a:pPr lvl="1"/>
            <a:r>
              <a:rPr lang="en-US" sz="3000" dirty="0">
                <a:solidFill>
                  <a:schemeClr val="tx1">
                    <a:lumMod val="95000"/>
                    <a:lumOff val="5000"/>
                  </a:schemeClr>
                </a:solidFill>
                <a:latin typeface="+mn-lt"/>
              </a:rPr>
              <a:t>Collaborative partnership including three states, four organizations, and 10 expert panel members</a:t>
            </a:r>
          </a:p>
          <a:p>
            <a:pPr lvl="1"/>
            <a:r>
              <a:rPr lang="en-US" sz="2800" dirty="0">
                <a:solidFill>
                  <a:schemeClr val="tx1">
                    <a:lumMod val="95000"/>
                    <a:lumOff val="5000"/>
                  </a:schemeClr>
                </a:solidFill>
                <a:latin typeface="+mn-lt"/>
              </a:rPr>
              <a:t>Nebraska is the grantee and lead state; Montana and Wyoming are partner states</a:t>
            </a:r>
          </a:p>
          <a:p>
            <a:pPr lvl="1"/>
            <a:r>
              <a:rPr lang="en-US" sz="2800" dirty="0">
                <a:solidFill>
                  <a:schemeClr val="tx1">
                    <a:lumMod val="95000"/>
                    <a:lumOff val="5000"/>
                  </a:schemeClr>
                </a:solidFill>
                <a:latin typeface="+mn-lt"/>
              </a:rPr>
              <a:t>Both EAG projects focus on science as defined in the NGSS</a:t>
            </a:r>
          </a:p>
        </p:txBody>
      </p:sp>
      <p:sp>
        <p:nvSpPr>
          <p:cNvPr id="4" name="Date Placeholder 3"/>
          <p:cNvSpPr>
            <a:spLocks noGrp="1"/>
          </p:cNvSpPr>
          <p:nvPr>
            <p:ph type="dt" sz="half" idx="2"/>
          </p:nvPr>
        </p:nvSpPr>
        <p:spPr/>
        <p:txBody>
          <a:bodyPr/>
          <a:lstStyle/>
          <a:p>
            <a:r>
              <a:rPr lang="en-US"/>
              <a:t>2/20/2018</a:t>
            </a:r>
            <a:endParaRPr lang="en-US" dirty="0"/>
          </a:p>
        </p:txBody>
      </p:sp>
      <p:sp>
        <p:nvSpPr>
          <p:cNvPr id="5" name="Slide Number Placeholder 4"/>
          <p:cNvSpPr>
            <a:spLocks noGrp="1"/>
          </p:cNvSpPr>
          <p:nvPr>
            <p:ph type="sldNum" sz="quarter" idx="4"/>
          </p:nvPr>
        </p:nvSpPr>
        <p:spPr/>
        <p:txBody>
          <a:bodyPr/>
          <a:lstStyle/>
          <a:p>
            <a:fld id="{320DDCCD-3443-445B-9496-1BD3DE62B832}" type="slidenum">
              <a:rPr lang="en-US" smtClean="0"/>
              <a:pPr/>
              <a:t>3</a:t>
            </a:fld>
            <a:endParaRPr lang="en-US" dirty="0"/>
          </a:p>
        </p:txBody>
      </p:sp>
      <p:pic>
        <p:nvPicPr>
          <p:cNvPr id="6" name="Picture 5">
            <a:extLst>
              <a:ext uri="{FF2B5EF4-FFF2-40B4-BE49-F238E27FC236}">
                <a16:creationId xmlns:a16="http://schemas.microsoft.com/office/drawing/2014/main" id="{0E2E7591-5E72-43F2-A3F3-BABEAD06BBA2}"/>
              </a:ext>
            </a:extLst>
          </p:cNvPr>
          <p:cNvPicPr>
            <a:picLocks noChangeAspect="1"/>
          </p:cNvPicPr>
          <p:nvPr/>
        </p:nvPicPr>
        <p:blipFill rotWithShape="1">
          <a:blip r:embed="rId2"/>
          <a:srcRect l="61300" t="35555" r="17850" b="26045"/>
          <a:stretch/>
        </p:blipFill>
        <p:spPr>
          <a:xfrm>
            <a:off x="3505200" y="2129239"/>
            <a:ext cx="542113" cy="561614"/>
          </a:xfrm>
          <a:prstGeom prst="rect">
            <a:avLst/>
          </a:prstGeom>
        </p:spPr>
      </p:pic>
    </p:spTree>
    <p:extLst>
      <p:ext uri="{BB962C8B-B14F-4D97-AF65-F5344CB8AC3E}">
        <p14:creationId xmlns:p14="http://schemas.microsoft.com/office/powerpoint/2010/main" val="4264289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presenter</a:t>
            </a:r>
          </a:p>
        </p:txBody>
      </p:sp>
      <p:sp>
        <p:nvSpPr>
          <p:cNvPr id="7" name="Content Placeholder 6"/>
          <p:cNvSpPr>
            <a:spLocks noGrp="1"/>
          </p:cNvSpPr>
          <p:nvPr>
            <p:ph idx="1"/>
          </p:nvPr>
        </p:nvSpPr>
        <p:spPr/>
        <p:txBody>
          <a:bodyPr/>
          <a:lstStyle/>
          <a:p>
            <a:r>
              <a:rPr lang="en-US" dirty="0"/>
              <a:t>Dr. Andrew Wiley</a:t>
            </a:r>
          </a:p>
          <a:p>
            <a:endParaRPr lang="en-US" dirty="0"/>
          </a:p>
          <a:p>
            <a:r>
              <a:rPr lang="en-US" dirty="0"/>
              <a:t>edCount, LLC</a:t>
            </a:r>
          </a:p>
          <a:p>
            <a:endParaRPr lang="en-US" dirty="0"/>
          </a:p>
          <a:p>
            <a:r>
              <a:rPr lang="en-US" dirty="0"/>
              <a:t>Insert</a:t>
            </a:r>
          </a:p>
        </p:txBody>
      </p:sp>
      <p:sp>
        <p:nvSpPr>
          <p:cNvPr id="4" name="Date Placeholder 3"/>
          <p:cNvSpPr>
            <a:spLocks noGrp="1"/>
          </p:cNvSpPr>
          <p:nvPr>
            <p:ph type="dt" sz="half" idx="2"/>
          </p:nvPr>
        </p:nvSpPr>
        <p:spPr/>
        <p:txBody>
          <a:bodyPr/>
          <a:lstStyle/>
          <a:p>
            <a:r>
              <a:rPr lang="en-US"/>
              <a:t>2/20/2018</a:t>
            </a:r>
            <a:endParaRPr lang="en-US" dirty="0"/>
          </a:p>
        </p:txBody>
      </p:sp>
      <p:sp>
        <p:nvSpPr>
          <p:cNvPr id="5" name="Slide Number Placeholder 4"/>
          <p:cNvSpPr>
            <a:spLocks noGrp="1"/>
          </p:cNvSpPr>
          <p:nvPr>
            <p:ph type="sldNum" sz="quarter" idx="4"/>
          </p:nvPr>
        </p:nvSpPr>
        <p:spPr/>
        <p:txBody>
          <a:bodyPr/>
          <a:lstStyle/>
          <a:p>
            <a:fld id="{320DDCCD-3443-445B-9496-1BD3DE62B832}" type="slidenum">
              <a:rPr lang="en-US" smtClean="0"/>
              <a:pPr/>
              <a:t>30</a:t>
            </a:fld>
            <a:endParaRPr lang="en-US" dirty="0"/>
          </a:p>
        </p:txBody>
      </p:sp>
    </p:spTree>
    <p:extLst>
      <p:ext uri="{BB962C8B-B14F-4D97-AF65-F5344CB8AC3E}">
        <p14:creationId xmlns:p14="http://schemas.microsoft.com/office/powerpoint/2010/main" val="1382987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C6BD-BB57-4596-B499-5F9D644C9497}"/>
              </a:ext>
            </a:extLst>
          </p:cNvPr>
          <p:cNvSpPr>
            <a:spLocks noGrp="1"/>
          </p:cNvSpPr>
          <p:nvPr>
            <p:ph type="title"/>
          </p:nvPr>
        </p:nvSpPr>
        <p:spPr/>
        <p:txBody>
          <a:bodyPr/>
          <a:lstStyle/>
          <a:p>
            <a:r>
              <a:rPr lang="en-US" sz="3200" dirty="0"/>
              <a:t>SCILLSS Goals</a:t>
            </a:r>
          </a:p>
        </p:txBody>
      </p:sp>
      <p:sp>
        <p:nvSpPr>
          <p:cNvPr id="3" name="Content Placeholder 2">
            <a:extLst>
              <a:ext uri="{FF2B5EF4-FFF2-40B4-BE49-F238E27FC236}">
                <a16:creationId xmlns:a16="http://schemas.microsoft.com/office/drawing/2014/main" id="{99EFD0DB-C5CA-45D6-95D7-5A3E4829E6B4}"/>
              </a:ext>
            </a:extLst>
          </p:cNvPr>
          <p:cNvSpPr>
            <a:spLocks noGrp="1"/>
          </p:cNvSpPr>
          <p:nvPr>
            <p:ph idx="1"/>
          </p:nvPr>
        </p:nvSpPr>
        <p:spPr>
          <a:xfrm>
            <a:off x="1060711" y="1143000"/>
            <a:ext cx="7854689" cy="5181600"/>
          </a:xfrm>
        </p:spPr>
        <p:txBody>
          <a:bodyPr>
            <a:normAutofit fontScale="92500" lnSpcReduction="20000"/>
          </a:bodyPr>
          <a:lstStyle/>
          <a:p>
            <a:pPr marL="342900" indent="-342900">
              <a:buClrTx/>
              <a:buFont typeface="Arial" panose="020B0604020202020204" pitchFamily="34" charset="0"/>
              <a:buChar char="•"/>
            </a:pPr>
            <a:r>
              <a:rPr lang="en-US" sz="2800" b="0" dirty="0">
                <a:solidFill>
                  <a:schemeClr val="tx1">
                    <a:lumMod val="95000"/>
                    <a:lumOff val="5000"/>
                  </a:schemeClr>
                </a:solidFill>
                <a:latin typeface="+mn-lt"/>
              </a:rPr>
              <a:t>Create a science assessment design model that </a:t>
            </a:r>
            <a:r>
              <a:rPr lang="en-US" sz="2800" dirty="0">
                <a:latin typeface="+mn-lt"/>
              </a:rPr>
              <a:t>establishes alignment with three-dimensional standards by eliciting common construct definitions</a:t>
            </a:r>
            <a:r>
              <a:rPr lang="en-US" sz="2800" dirty="0">
                <a:solidFill>
                  <a:schemeClr val="tx1">
                    <a:lumMod val="95000"/>
                    <a:lumOff val="5000"/>
                  </a:schemeClr>
                </a:solidFill>
                <a:latin typeface="+mn-lt"/>
              </a:rPr>
              <a:t> </a:t>
            </a:r>
            <a:r>
              <a:rPr lang="en-US" sz="2800" b="0" dirty="0">
                <a:solidFill>
                  <a:schemeClr val="tx1">
                    <a:lumMod val="95000"/>
                    <a:lumOff val="5000"/>
                  </a:schemeClr>
                </a:solidFill>
                <a:latin typeface="+mn-lt"/>
              </a:rPr>
              <a:t>that drive curriculum, instruction, and assessment</a:t>
            </a:r>
          </a:p>
          <a:p>
            <a:pPr marL="342900" indent="-342900">
              <a:buFont typeface="Arial" panose="020B0604020202020204" pitchFamily="34" charset="0"/>
              <a:buChar char="•"/>
            </a:pPr>
            <a:endParaRPr lang="en-US" sz="2800" b="0" dirty="0">
              <a:solidFill>
                <a:schemeClr val="tx1">
                  <a:lumMod val="95000"/>
                  <a:lumOff val="5000"/>
                </a:schemeClr>
              </a:solidFill>
              <a:latin typeface="+mn-lt"/>
            </a:endParaRPr>
          </a:p>
          <a:p>
            <a:pPr marL="342900" indent="-342900">
              <a:buClrTx/>
              <a:buFont typeface="Arial" panose="020B0604020202020204" pitchFamily="34" charset="0"/>
              <a:buChar char="•"/>
            </a:pPr>
            <a:r>
              <a:rPr lang="en-US" sz="2800" b="0" dirty="0">
                <a:solidFill>
                  <a:schemeClr val="tx1">
                    <a:lumMod val="95000"/>
                    <a:lumOff val="5000"/>
                  </a:schemeClr>
                </a:solidFill>
                <a:latin typeface="+mn-lt"/>
              </a:rPr>
              <a:t>Strengthen a shared knowledge base among instruction and assessment stakeholders for using </a:t>
            </a:r>
            <a:r>
              <a:rPr lang="en-US" sz="2800" dirty="0">
                <a:latin typeface="+mn-lt"/>
              </a:rPr>
              <a:t>principled-design approaches </a:t>
            </a:r>
            <a:r>
              <a:rPr lang="en-US" sz="2800" b="0" dirty="0">
                <a:solidFill>
                  <a:schemeClr val="tx1">
                    <a:lumMod val="95000"/>
                    <a:lumOff val="5000"/>
                  </a:schemeClr>
                </a:solidFill>
                <a:latin typeface="+mn-lt"/>
              </a:rPr>
              <a:t>to create and evaluate science assessments that </a:t>
            </a:r>
            <a:r>
              <a:rPr lang="en-US" sz="2800" dirty="0">
                <a:latin typeface="+mn-lt"/>
              </a:rPr>
              <a:t>generate meaningful and useful scores</a:t>
            </a:r>
            <a:br>
              <a:rPr lang="en-US" sz="2800" b="0" dirty="0">
                <a:solidFill>
                  <a:schemeClr val="tx1">
                    <a:lumMod val="95000"/>
                    <a:lumOff val="5000"/>
                  </a:schemeClr>
                </a:solidFill>
                <a:latin typeface="+mn-lt"/>
              </a:rPr>
            </a:br>
            <a:endParaRPr lang="en-US" sz="2800" b="0" dirty="0">
              <a:solidFill>
                <a:schemeClr val="tx1">
                  <a:lumMod val="95000"/>
                  <a:lumOff val="5000"/>
                </a:schemeClr>
              </a:solidFill>
              <a:latin typeface="+mn-lt"/>
            </a:endParaRPr>
          </a:p>
          <a:p>
            <a:pPr marL="342900" indent="-342900">
              <a:buClrTx/>
              <a:buFont typeface="Arial" panose="020B0604020202020204" pitchFamily="34" charset="0"/>
              <a:buChar char="•"/>
            </a:pPr>
            <a:r>
              <a:rPr lang="en-US" sz="2800" b="0" dirty="0">
                <a:solidFill>
                  <a:schemeClr val="tx1">
                    <a:lumMod val="95000"/>
                    <a:lumOff val="5000"/>
                  </a:schemeClr>
                </a:solidFill>
                <a:latin typeface="+mn-lt"/>
              </a:rPr>
              <a:t>Establish a means for state and local educators to </a:t>
            </a:r>
            <a:r>
              <a:rPr lang="en-US" sz="2800" dirty="0">
                <a:latin typeface="+mn-lt"/>
              </a:rPr>
              <a:t>connect statewide assessment results with local assessments and instruction</a:t>
            </a:r>
            <a:r>
              <a:rPr lang="en-US" sz="2800" b="0" dirty="0">
                <a:solidFill>
                  <a:schemeClr val="tx1">
                    <a:lumMod val="95000"/>
                    <a:lumOff val="5000"/>
                  </a:schemeClr>
                </a:solidFill>
                <a:latin typeface="+mn-lt"/>
              </a:rPr>
              <a:t> in a coherent, standards-based system</a:t>
            </a:r>
          </a:p>
        </p:txBody>
      </p:sp>
      <p:sp>
        <p:nvSpPr>
          <p:cNvPr id="4" name="Date Placeholder 3">
            <a:extLst>
              <a:ext uri="{FF2B5EF4-FFF2-40B4-BE49-F238E27FC236}">
                <a16:creationId xmlns:a16="http://schemas.microsoft.com/office/drawing/2014/main" id="{0AC2ACA6-747C-46C6-9076-8050444ECF15}"/>
              </a:ext>
            </a:extLst>
          </p:cNvPr>
          <p:cNvSpPr>
            <a:spLocks noGrp="1"/>
          </p:cNvSpPr>
          <p:nvPr>
            <p:ph type="dt" sz="half" idx="2"/>
          </p:nvPr>
        </p:nvSpPr>
        <p:spPr/>
        <p:txBody>
          <a:bodyPr/>
          <a:lstStyle/>
          <a:p>
            <a:r>
              <a:rPr lang="en-US"/>
              <a:t>2/20/2018</a:t>
            </a:r>
            <a:endParaRPr lang="en-US" dirty="0"/>
          </a:p>
        </p:txBody>
      </p:sp>
      <p:sp>
        <p:nvSpPr>
          <p:cNvPr id="5" name="Slide Number Placeholder 4">
            <a:extLst>
              <a:ext uri="{FF2B5EF4-FFF2-40B4-BE49-F238E27FC236}">
                <a16:creationId xmlns:a16="http://schemas.microsoft.com/office/drawing/2014/main" id="{D5BE4192-DF2F-4CEB-A556-363960706F15}"/>
              </a:ext>
            </a:extLst>
          </p:cNvPr>
          <p:cNvSpPr>
            <a:spLocks noGrp="1"/>
          </p:cNvSpPr>
          <p:nvPr>
            <p:ph type="sldNum" sz="quarter" idx="4"/>
          </p:nvPr>
        </p:nvSpPr>
        <p:spPr/>
        <p:txBody>
          <a:bodyPr/>
          <a:lstStyle/>
          <a:p>
            <a:fld id="{320DDCCD-3443-445B-9496-1BD3DE62B832}" type="slidenum">
              <a:rPr lang="en-US" smtClean="0"/>
              <a:pPr/>
              <a:t>4</a:t>
            </a:fld>
            <a:endParaRPr lang="en-US" dirty="0"/>
          </a:p>
        </p:txBody>
      </p:sp>
    </p:spTree>
    <p:extLst>
      <p:ext uri="{BB962C8B-B14F-4D97-AF65-F5344CB8AC3E}">
        <p14:creationId xmlns:p14="http://schemas.microsoft.com/office/powerpoint/2010/main" val="161469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SCILLSS Team</a:t>
            </a:r>
          </a:p>
        </p:txBody>
      </p:sp>
      <p:sp>
        <p:nvSpPr>
          <p:cNvPr id="11" name="Slide Number Placeholder 10"/>
          <p:cNvSpPr>
            <a:spLocks noGrp="1"/>
          </p:cNvSpPr>
          <p:nvPr>
            <p:ph type="sldNum" sz="quarter" idx="4"/>
          </p:nvPr>
        </p:nvSpPr>
        <p:spPr/>
        <p:txBody>
          <a:bodyPr/>
          <a:lstStyle/>
          <a:p>
            <a:fld id="{7DA9672C-BB92-436F-94A4-551A12F46C90}" type="slidenum">
              <a:rPr lang="en-US" smtClean="0"/>
              <a:pPr/>
              <a:t>5</a:t>
            </a:fld>
            <a:endParaRPr lang="en-US" dirty="0"/>
          </a:p>
        </p:txBody>
      </p:sp>
      <p:pic>
        <p:nvPicPr>
          <p:cNvPr id="5" name="Picture 4"/>
          <p:cNvPicPr>
            <a:picLocks noChangeAspect="1"/>
          </p:cNvPicPr>
          <p:nvPr/>
        </p:nvPicPr>
        <p:blipFill rotWithShape="1">
          <a:blip r:embed="rId3"/>
          <a:srcRect l="31000" t="26537" r="31000" b="12667"/>
          <a:stretch/>
        </p:blipFill>
        <p:spPr>
          <a:xfrm>
            <a:off x="3995870" y="2055134"/>
            <a:ext cx="1872353" cy="1685014"/>
          </a:xfrm>
          <a:prstGeom prst="rect">
            <a:avLst/>
          </a:prstGeom>
        </p:spPr>
      </p:pic>
      <p:pic>
        <p:nvPicPr>
          <p:cNvPr id="8" name="Picture 7"/>
          <p:cNvPicPr>
            <a:picLocks noChangeAspect="1"/>
          </p:cNvPicPr>
          <p:nvPr/>
        </p:nvPicPr>
        <p:blipFill rotWithShape="1">
          <a:blip r:embed="rId4"/>
          <a:srcRect l="39000" t="41426" r="44500" b="28889"/>
          <a:stretch/>
        </p:blipFill>
        <p:spPr>
          <a:xfrm>
            <a:off x="6103274" y="2226047"/>
            <a:ext cx="1341020" cy="1357105"/>
          </a:xfrm>
          <a:prstGeom prst="rect">
            <a:avLst/>
          </a:prstGeom>
        </p:spPr>
      </p:pic>
      <p:pic>
        <p:nvPicPr>
          <p:cNvPr id="9" name="Picture 8"/>
          <p:cNvPicPr>
            <a:picLocks noChangeAspect="1"/>
          </p:cNvPicPr>
          <p:nvPr/>
        </p:nvPicPr>
        <p:blipFill rotWithShape="1">
          <a:blip r:embed="rId5"/>
          <a:srcRect l="23000" t="12612" r="58000" b="63333"/>
          <a:stretch/>
        </p:blipFill>
        <p:spPr>
          <a:xfrm>
            <a:off x="2004364" y="2265625"/>
            <a:ext cx="1692044" cy="120499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4600" y="4146680"/>
            <a:ext cx="1999861" cy="106833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9003" y="4913401"/>
            <a:ext cx="1819220" cy="503784"/>
          </a:xfrm>
          <a:prstGeom prst="rect">
            <a:avLst/>
          </a:prstGeom>
        </p:spPr>
      </p:pic>
      <p:pic>
        <p:nvPicPr>
          <p:cNvPr id="4" name="Picture 3"/>
          <p:cNvPicPr>
            <a:picLocks noChangeAspect="1"/>
          </p:cNvPicPr>
          <p:nvPr/>
        </p:nvPicPr>
        <p:blipFill>
          <a:blip r:embed="rId8"/>
          <a:stretch>
            <a:fillRect/>
          </a:stretch>
        </p:blipFill>
        <p:spPr>
          <a:xfrm>
            <a:off x="1703516" y="4357681"/>
            <a:ext cx="1713124" cy="786452"/>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91758" y="3845896"/>
            <a:ext cx="2281265" cy="741692"/>
          </a:xfrm>
          <a:prstGeom prst="rect">
            <a:avLst/>
          </a:prstGeom>
        </p:spPr>
      </p:pic>
    </p:spTree>
    <p:extLst>
      <p:ext uri="{BB962C8B-B14F-4D97-AF65-F5344CB8AC3E}">
        <p14:creationId xmlns:p14="http://schemas.microsoft.com/office/powerpoint/2010/main" val="42184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SCILLSS Partner states, organizations, and staff</a:t>
            </a:r>
          </a:p>
        </p:txBody>
      </p:sp>
      <p:sp>
        <p:nvSpPr>
          <p:cNvPr id="4" name="Date Placeholder 3"/>
          <p:cNvSpPr>
            <a:spLocks noGrp="1"/>
          </p:cNvSpPr>
          <p:nvPr>
            <p:ph type="dt" sz="half" idx="2"/>
          </p:nvPr>
        </p:nvSpPr>
        <p:spPr/>
        <p:txBody>
          <a:bodyPr/>
          <a:lstStyle/>
          <a:p>
            <a:r>
              <a:rPr lang="en-US"/>
              <a:t>2/20/2018</a:t>
            </a:r>
            <a:endParaRPr lang="en-US" dirty="0"/>
          </a:p>
        </p:txBody>
      </p:sp>
      <p:sp>
        <p:nvSpPr>
          <p:cNvPr id="5" name="Slide Number Placeholder 4"/>
          <p:cNvSpPr>
            <a:spLocks noGrp="1"/>
          </p:cNvSpPr>
          <p:nvPr>
            <p:ph type="sldNum" sz="quarter" idx="4"/>
          </p:nvPr>
        </p:nvSpPr>
        <p:spPr/>
        <p:txBody>
          <a:bodyPr/>
          <a:lstStyle/>
          <a:p>
            <a:fld id="{320DDCCD-3443-445B-9496-1BD3DE62B832}" type="slidenum">
              <a:rPr lang="en-US" smtClean="0"/>
              <a:pPr/>
              <a:t>6</a:t>
            </a:fld>
            <a:endParaRPr lang="en-US" dirty="0"/>
          </a:p>
        </p:txBody>
      </p:sp>
      <p:pic>
        <p:nvPicPr>
          <p:cNvPr id="8" name="Content Placeholder 7">
            <a:extLst>
              <a:ext uri="{FF2B5EF4-FFF2-40B4-BE49-F238E27FC236}">
                <a16:creationId xmlns:a16="http://schemas.microsoft.com/office/drawing/2014/main" id="{7EB87411-9F56-4FB2-9ADF-106B8B4760EA}"/>
              </a:ext>
            </a:extLst>
          </p:cNvPr>
          <p:cNvPicPr>
            <a:picLocks noGrp="1" noChangeAspect="1"/>
          </p:cNvPicPr>
          <p:nvPr>
            <p:ph idx="1"/>
          </p:nvPr>
        </p:nvPicPr>
        <p:blipFill rotWithShape="1">
          <a:blip r:embed="rId2"/>
          <a:srcRect l="485" t="8531" r="3688" b="8511"/>
          <a:stretch/>
        </p:blipFill>
        <p:spPr>
          <a:xfrm>
            <a:off x="11722" y="1645155"/>
            <a:ext cx="9056077" cy="4450845"/>
          </a:xfrm>
          <a:prstGeom prst="rect">
            <a:avLst/>
          </a:prstGeom>
        </p:spPr>
      </p:pic>
      <p:sp>
        <p:nvSpPr>
          <p:cNvPr id="9" name="TextBox 8">
            <a:extLst>
              <a:ext uri="{FF2B5EF4-FFF2-40B4-BE49-F238E27FC236}">
                <a16:creationId xmlns:a16="http://schemas.microsoft.com/office/drawing/2014/main" id="{26870898-B15C-41C6-AF57-DFB58DC1D77D}"/>
              </a:ext>
            </a:extLst>
          </p:cNvPr>
          <p:cNvSpPr txBox="1"/>
          <p:nvPr/>
        </p:nvSpPr>
        <p:spPr>
          <a:xfrm>
            <a:off x="4238196" y="1828800"/>
            <a:ext cx="4724399" cy="1015663"/>
          </a:xfrm>
          <a:prstGeom prst="rect">
            <a:avLst/>
          </a:prstGeom>
          <a:noFill/>
        </p:spPr>
        <p:txBody>
          <a:bodyPr wrap="square" rtlCol="0">
            <a:spAutoFit/>
          </a:bodyPr>
          <a:lstStyle/>
          <a:p>
            <a:r>
              <a:rPr lang="en-US" sz="1200" b="1" dirty="0">
                <a:latin typeface="Century Gothic" panose="020B0502020202020204" pitchFamily="34" charset="0"/>
              </a:rPr>
              <a:t>Co-Principal Investigators:</a:t>
            </a:r>
            <a:r>
              <a:rPr lang="en-US" sz="1200" dirty="0">
                <a:latin typeface="Century Gothic" panose="020B0502020202020204" pitchFamily="34" charset="0"/>
              </a:rPr>
              <a:t> Ellen Forte and Chad Buckendahl</a:t>
            </a:r>
          </a:p>
          <a:p>
            <a:r>
              <a:rPr lang="en-US" sz="1200" b="1" dirty="0">
                <a:latin typeface="Century Gothic" panose="020B0502020202020204" pitchFamily="34" charset="0"/>
              </a:rPr>
              <a:t>Project Director: </a:t>
            </a:r>
            <a:r>
              <a:rPr lang="en-US" sz="1200" dirty="0">
                <a:latin typeface="Century Gothic" panose="020B0502020202020204" pitchFamily="34" charset="0"/>
              </a:rPr>
              <a:t>Liz Summers</a:t>
            </a:r>
          </a:p>
          <a:p>
            <a:r>
              <a:rPr lang="en-US" sz="1200" b="1" dirty="0">
                <a:latin typeface="Century Gothic" panose="020B0502020202020204" pitchFamily="34" charset="0"/>
              </a:rPr>
              <a:t>Deputy Project Director: </a:t>
            </a:r>
            <a:r>
              <a:rPr lang="en-US" sz="1200" dirty="0">
                <a:latin typeface="Century Gothic" panose="020B0502020202020204" pitchFamily="34" charset="0"/>
              </a:rPr>
              <a:t>Erin Buchanan</a:t>
            </a:r>
          </a:p>
          <a:p>
            <a:r>
              <a:rPr lang="en-US" sz="1200" b="1" dirty="0">
                <a:latin typeface="Century Gothic" panose="020B0502020202020204" pitchFamily="34" charset="0"/>
              </a:rPr>
              <a:t>Psychometric Leads: </a:t>
            </a:r>
            <a:r>
              <a:rPr lang="en-US" sz="1200" dirty="0">
                <a:latin typeface="Century Gothic" panose="020B0502020202020204" pitchFamily="34" charset="0"/>
              </a:rPr>
              <a:t>Andrew Wiley and Susan Davis-Becker</a:t>
            </a:r>
          </a:p>
          <a:p>
            <a:r>
              <a:rPr lang="en-US" sz="1200" b="1" dirty="0">
                <a:latin typeface="Century Gothic" panose="020B0502020202020204" pitchFamily="34" charset="0"/>
              </a:rPr>
              <a:t>Principled-Design Leads: </a:t>
            </a:r>
            <a:r>
              <a:rPr lang="en-US" sz="1200" dirty="0">
                <a:latin typeface="Century Gothic" panose="020B0502020202020204" pitchFamily="34" charset="0"/>
              </a:rPr>
              <a:t>Howard Everson and Daisy </a:t>
            </a:r>
            <a:r>
              <a:rPr lang="en-US" sz="1200" dirty="0" err="1">
                <a:latin typeface="Century Gothic" panose="020B0502020202020204" pitchFamily="34" charset="0"/>
              </a:rPr>
              <a:t>Rutstein</a:t>
            </a:r>
            <a:endParaRPr lang="en-US" sz="1200" dirty="0">
              <a:latin typeface="Century Gothic" panose="020B0502020202020204" pitchFamily="34" charset="0"/>
            </a:endParaRPr>
          </a:p>
        </p:txBody>
      </p:sp>
    </p:spTree>
    <p:extLst>
      <p:ext uri="{BB962C8B-B14F-4D97-AF65-F5344CB8AC3E}">
        <p14:creationId xmlns:p14="http://schemas.microsoft.com/office/powerpoint/2010/main" val="153323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sz="3200" dirty="0">
                <a:solidFill>
                  <a:srgbClr val="FFFFFF"/>
                </a:solidFill>
                <a:latin typeface="+mn-lt"/>
              </a:rPr>
              <a:t>Project Deliverables</a:t>
            </a:r>
          </a:p>
        </p:txBody>
      </p:sp>
      <p:sp>
        <p:nvSpPr>
          <p:cNvPr id="5" name="Date Placeholder 4">
            <a:extLst>
              <a:ext uri="{FF2B5EF4-FFF2-40B4-BE49-F238E27FC236}">
                <a16:creationId xmlns:a16="http://schemas.microsoft.com/office/drawing/2014/main" id="{5912D3C1-C8E5-415B-B360-46FCF483A6DB}"/>
              </a:ext>
            </a:extLst>
          </p:cNvPr>
          <p:cNvSpPr>
            <a:spLocks noGrp="1"/>
          </p:cNvSpPr>
          <p:nvPr>
            <p:ph type="dt" sz="half" idx="2"/>
          </p:nvPr>
        </p:nvSpPr>
        <p:spPr/>
        <p:txBody>
          <a:bodyPr/>
          <a:lstStyle/>
          <a:p>
            <a:r>
              <a:rPr lang="en-US"/>
              <a:t>2/20/2018</a:t>
            </a:r>
            <a:endParaRPr lang="en-US" dirty="0"/>
          </a:p>
        </p:txBody>
      </p:sp>
      <p:sp>
        <p:nvSpPr>
          <p:cNvPr id="3" name="Slide Number Placeholder 2"/>
          <p:cNvSpPr>
            <a:spLocks noGrp="1"/>
          </p:cNvSpPr>
          <p:nvPr>
            <p:ph type="sldNum" sz="quarter" idx="4"/>
          </p:nvPr>
        </p:nvSpPr>
        <p:spPr/>
        <p:txBody>
          <a:bodyPr/>
          <a:lstStyle/>
          <a:p>
            <a:fld id="{16C45459-2CA2-4742-939C-711AB53491B4}" type="slidenum">
              <a:rPr lang="en-US" smtClean="0"/>
              <a:t>7</a:t>
            </a:fld>
            <a:endParaRPr lang="en-US" dirty="0"/>
          </a:p>
        </p:txBody>
      </p:sp>
      <p:graphicFrame>
        <p:nvGraphicFramePr>
          <p:cNvPr id="8" name="Diagram 7"/>
          <p:cNvGraphicFramePr/>
          <p:nvPr>
            <p:extLst>
              <p:ext uri="{D42A27DB-BD31-4B8C-83A1-F6EECF244321}">
                <p14:modId xmlns:p14="http://schemas.microsoft.com/office/powerpoint/2010/main" val="2135205728"/>
              </p:ext>
            </p:extLst>
          </p:nvPr>
        </p:nvGraphicFramePr>
        <p:xfrm>
          <a:off x="2410508" y="1600370"/>
          <a:ext cx="4572000" cy="395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708039" y="1288197"/>
            <a:ext cx="3197064" cy="2339102"/>
          </a:xfrm>
          <a:prstGeom prst="rect">
            <a:avLst/>
          </a:prstGeom>
          <a:noFill/>
          <a:ln>
            <a:noFill/>
          </a:ln>
        </p:spPr>
        <p:txBody>
          <a:bodyPr wrap="square">
            <a:spAutoFit/>
          </a:bodyPr>
          <a:lstStyle/>
          <a:p>
            <a:pPr lvl="0">
              <a:defRPr/>
            </a:pPr>
            <a:r>
              <a:rPr lang="en-US" sz="2000" b="1" dirty="0">
                <a:solidFill>
                  <a:srgbClr val="9BBB59"/>
                </a:solidFill>
              </a:rPr>
              <a:t>1 - Project Foundations</a:t>
            </a:r>
          </a:p>
          <a:p>
            <a:pPr marL="214308" indent="-214308">
              <a:buFont typeface="Arial" panose="020B0604020202020204" pitchFamily="34" charset="0"/>
              <a:buChar char="•"/>
              <a:defRPr/>
            </a:pPr>
            <a:r>
              <a:rPr lang="en-US" sz="1600" dirty="0">
                <a:solidFill>
                  <a:sysClr val="windowText" lastClr="000000"/>
                </a:solidFill>
              </a:rPr>
              <a:t>SCILLSS website</a:t>
            </a:r>
          </a:p>
          <a:p>
            <a:pPr marL="214308" indent="-214308">
              <a:buFont typeface="Arial" panose="020B0604020202020204" pitchFamily="34" charset="0"/>
              <a:buChar char="•"/>
              <a:defRPr/>
            </a:pPr>
            <a:r>
              <a:rPr lang="en-US" sz="1600" dirty="0">
                <a:solidFill>
                  <a:sysClr val="windowText" lastClr="000000"/>
                </a:solidFill>
              </a:rPr>
              <a:t>Theory of Action for the project and  for each state</a:t>
            </a:r>
          </a:p>
          <a:p>
            <a:pPr marL="214308" indent="-214308">
              <a:buFont typeface="Arial" panose="020B0604020202020204" pitchFamily="34" charset="0"/>
              <a:buChar char="•"/>
              <a:defRPr/>
            </a:pPr>
            <a:r>
              <a:rPr lang="en-US" sz="1600" b="1" dirty="0">
                <a:solidFill>
                  <a:sysClr val="windowText" lastClr="000000"/>
                </a:solidFill>
              </a:rPr>
              <a:t>Local and state needs assessment tools</a:t>
            </a:r>
          </a:p>
          <a:p>
            <a:pPr marL="214308" indent="-214308">
              <a:buFont typeface="Arial" panose="020B0604020202020204" pitchFamily="34" charset="0"/>
              <a:buChar char="•"/>
            </a:pPr>
            <a:r>
              <a:rPr lang="en-US" sz="1600" b="1" dirty="0">
                <a:solidFill>
                  <a:sysClr val="windowText" lastClr="000000"/>
                </a:solidFill>
              </a:rPr>
              <a:t>Assessment literacy module 1</a:t>
            </a:r>
          </a:p>
          <a:p>
            <a:pPr marL="214308" indent="-214308">
              <a:buFont typeface="Arial" panose="020B0604020202020204" pitchFamily="34" charset="0"/>
              <a:buChar char="•"/>
            </a:pPr>
            <a:r>
              <a:rPr lang="en-US" sz="1600" dirty="0">
                <a:solidFill>
                  <a:sysClr val="windowText" lastClr="000000"/>
                </a:solidFill>
              </a:rPr>
              <a:t>Three prioritized science claims</a:t>
            </a:r>
          </a:p>
          <a:p>
            <a:endParaRPr lang="en-US" sz="1400" dirty="0">
              <a:solidFill>
                <a:sysClr val="windowText" lastClr="000000"/>
              </a:solidFill>
            </a:endParaRPr>
          </a:p>
        </p:txBody>
      </p:sp>
      <p:sp>
        <p:nvSpPr>
          <p:cNvPr id="10" name="Rectangle 9"/>
          <p:cNvSpPr/>
          <p:nvPr/>
        </p:nvSpPr>
        <p:spPr>
          <a:xfrm>
            <a:off x="545014" y="1447800"/>
            <a:ext cx="3197064" cy="2431435"/>
          </a:xfrm>
          <a:prstGeom prst="rect">
            <a:avLst/>
          </a:prstGeom>
          <a:ln>
            <a:noFill/>
          </a:ln>
        </p:spPr>
        <p:txBody>
          <a:bodyPr wrap="square">
            <a:spAutoFit/>
          </a:bodyPr>
          <a:lstStyle/>
          <a:p>
            <a:pPr marL="346075" lvl="0" indent="-346075"/>
            <a:r>
              <a:rPr lang="en-US" sz="2000" b="1" dirty="0">
                <a:solidFill>
                  <a:srgbClr val="5CB37C"/>
                </a:solidFill>
              </a:rPr>
              <a:t>2 - Large-scale assessment resources</a:t>
            </a:r>
          </a:p>
          <a:p>
            <a:pPr marL="214308" indent="-214308">
              <a:buFont typeface="Arial" panose="020B0604020202020204" pitchFamily="34" charset="0"/>
              <a:buChar char="•"/>
              <a:defRPr/>
            </a:pPr>
            <a:r>
              <a:rPr lang="en-US" sz="1600" dirty="0"/>
              <a:t>Three sets of claim-specific resources:</a:t>
            </a:r>
          </a:p>
          <a:p>
            <a:pPr marL="600075" lvl="1" indent="-257175">
              <a:buFont typeface="Courier New" panose="02070309020205020404" pitchFamily="49" charset="0"/>
              <a:buChar char="o"/>
              <a:defRPr/>
            </a:pPr>
            <a:r>
              <a:rPr lang="en-US" sz="1600" b="1" dirty="0"/>
              <a:t>PLDs</a:t>
            </a:r>
          </a:p>
          <a:p>
            <a:pPr marL="600075" lvl="1" indent="-257175">
              <a:buFont typeface="Courier New" panose="02070309020205020404" pitchFamily="49" charset="0"/>
              <a:buChar char="o"/>
              <a:defRPr/>
            </a:pPr>
            <a:r>
              <a:rPr lang="en-US" sz="1600" b="1" dirty="0"/>
              <a:t>measurement targets, task models, and design patterns</a:t>
            </a:r>
          </a:p>
          <a:p>
            <a:pPr marL="600075" lvl="1" indent="-257175">
              <a:buFont typeface="Courier New" panose="02070309020205020404" pitchFamily="49" charset="0"/>
              <a:buChar char="o"/>
              <a:defRPr/>
            </a:pPr>
            <a:r>
              <a:rPr lang="en-US" sz="1600" b="1" dirty="0"/>
              <a:t>sample items</a:t>
            </a:r>
          </a:p>
          <a:p>
            <a:pPr marL="214308" indent="-214308">
              <a:buFont typeface="Arial" panose="020B0604020202020204" pitchFamily="34" charset="0"/>
              <a:buChar char="•"/>
              <a:defRPr/>
            </a:pPr>
            <a:r>
              <a:rPr lang="en-US" sz="1600" dirty="0">
                <a:solidFill>
                  <a:sysClr val="windowText" lastClr="000000"/>
                </a:solidFill>
              </a:rPr>
              <a:t>Assessment literacy modules 2-5</a:t>
            </a:r>
          </a:p>
        </p:txBody>
      </p:sp>
      <p:sp>
        <p:nvSpPr>
          <p:cNvPr id="11" name="Rectangle 10"/>
          <p:cNvSpPr/>
          <p:nvPr/>
        </p:nvSpPr>
        <p:spPr>
          <a:xfrm>
            <a:off x="5708038" y="3544660"/>
            <a:ext cx="3207361" cy="1446550"/>
          </a:xfrm>
          <a:prstGeom prst="rect">
            <a:avLst/>
          </a:prstGeom>
        </p:spPr>
        <p:txBody>
          <a:bodyPr wrap="square">
            <a:spAutoFit/>
          </a:bodyPr>
          <a:lstStyle/>
          <a:p>
            <a:pPr marL="346075" lvl="0" indent="-346075">
              <a:defRPr/>
            </a:pPr>
            <a:r>
              <a:rPr lang="en-US" sz="2000" b="1" dirty="0">
                <a:solidFill>
                  <a:srgbClr val="608CAB"/>
                </a:solidFill>
              </a:rPr>
              <a:t>3 - Classroom-based assessment resources</a:t>
            </a:r>
          </a:p>
          <a:p>
            <a:pPr marL="214308" indent="-214308">
              <a:buFont typeface="Arial" panose="020B0604020202020204" pitchFamily="34" charset="0"/>
              <a:buChar char="•"/>
              <a:defRPr/>
            </a:pPr>
            <a:r>
              <a:rPr lang="en-US" sz="1600" b="1" dirty="0">
                <a:solidFill>
                  <a:sysClr val="windowText" lastClr="000000"/>
                </a:solidFill>
              </a:rPr>
              <a:t>Six task models</a:t>
            </a:r>
          </a:p>
          <a:p>
            <a:pPr marL="214308" indent="-214308">
              <a:buFont typeface="Arial" panose="020B0604020202020204" pitchFamily="34" charset="0"/>
              <a:buChar char="•"/>
              <a:defRPr/>
            </a:pPr>
            <a:r>
              <a:rPr lang="en-US" sz="1600" b="1" dirty="0">
                <a:solidFill>
                  <a:sysClr val="windowText" lastClr="000000"/>
                </a:solidFill>
              </a:rPr>
              <a:t>Six tasks</a:t>
            </a:r>
          </a:p>
          <a:p>
            <a:pPr marL="214308" indent="-214308">
              <a:buFont typeface="Arial" panose="020B0604020202020204" pitchFamily="34" charset="0"/>
              <a:buChar char="•"/>
              <a:defRPr/>
            </a:pPr>
            <a:r>
              <a:rPr lang="en-US" sz="1600" b="1" dirty="0">
                <a:solidFill>
                  <a:sysClr val="windowText" lastClr="000000"/>
                </a:solidFill>
              </a:rPr>
              <a:t>Six sets of student artifacts</a:t>
            </a:r>
          </a:p>
        </p:txBody>
      </p:sp>
      <p:sp>
        <p:nvSpPr>
          <p:cNvPr id="12" name="Rectangle 11"/>
          <p:cNvSpPr/>
          <p:nvPr/>
        </p:nvSpPr>
        <p:spPr>
          <a:xfrm>
            <a:off x="549132" y="3910218"/>
            <a:ext cx="3489467" cy="2431435"/>
          </a:xfrm>
          <a:prstGeom prst="rect">
            <a:avLst/>
          </a:prstGeom>
        </p:spPr>
        <p:txBody>
          <a:bodyPr wrap="square">
            <a:spAutoFit/>
          </a:bodyPr>
          <a:lstStyle/>
          <a:p>
            <a:pPr marL="320040" lvl="0" indent="-320040">
              <a:defRPr/>
            </a:pPr>
            <a:r>
              <a:rPr lang="en-US" sz="2000" b="1" dirty="0">
                <a:solidFill>
                  <a:srgbClr val="8064A2"/>
                </a:solidFill>
              </a:rPr>
              <a:t>4 - Reporting and Dissemination</a:t>
            </a:r>
          </a:p>
          <a:p>
            <a:pPr marL="214308" indent="-214308">
              <a:buFont typeface="Arial" panose="020B0604020202020204" pitchFamily="34" charset="0"/>
              <a:buChar char="•"/>
              <a:defRPr/>
            </a:pPr>
            <a:r>
              <a:rPr lang="en-US" sz="1600" dirty="0">
                <a:solidFill>
                  <a:sysClr val="windowText" lastClr="000000"/>
                </a:solidFill>
              </a:rPr>
              <a:t>Database of student artifacts corresponding to the performance levels</a:t>
            </a:r>
          </a:p>
          <a:p>
            <a:pPr marL="214308" indent="-214308">
              <a:buFont typeface="Arial" panose="020B0604020202020204" pitchFamily="34" charset="0"/>
              <a:buChar char="•"/>
              <a:defRPr/>
            </a:pPr>
            <a:r>
              <a:rPr lang="en-US" sz="1600" dirty="0">
                <a:solidFill>
                  <a:sysClr val="windowText" lastClr="000000"/>
                </a:solidFill>
              </a:rPr>
              <a:t>Post-project survey</a:t>
            </a:r>
          </a:p>
          <a:p>
            <a:pPr marL="214308" indent="-214308">
              <a:buFont typeface="Arial" panose="020B0604020202020204" pitchFamily="34" charset="0"/>
              <a:buChar char="•"/>
              <a:defRPr/>
            </a:pPr>
            <a:r>
              <a:rPr lang="en-US" sz="1600" dirty="0">
                <a:solidFill>
                  <a:sysClr val="windowText" lastClr="000000"/>
                </a:solidFill>
              </a:rPr>
              <a:t>Post-project action</a:t>
            </a:r>
            <a:br>
              <a:rPr lang="en-US" sz="1600" dirty="0">
                <a:solidFill>
                  <a:sysClr val="windowText" lastClr="000000"/>
                </a:solidFill>
              </a:rPr>
            </a:br>
            <a:r>
              <a:rPr lang="en-US" sz="1600" dirty="0">
                <a:solidFill>
                  <a:sysClr val="windowText" lastClr="000000"/>
                </a:solidFill>
              </a:rPr>
              <a:t>plans for each state</a:t>
            </a:r>
          </a:p>
          <a:p>
            <a:pPr marL="214308" indent="-214308">
              <a:buFont typeface="Arial" panose="020B0604020202020204" pitchFamily="34" charset="0"/>
              <a:buChar char="•"/>
              <a:defRPr/>
            </a:pPr>
            <a:r>
              <a:rPr lang="en-US" sz="1600" dirty="0">
                <a:solidFill>
                  <a:sysClr val="windowText" lastClr="000000"/>
                </a:solidFill>
              </a:rPr>
              <a:t>Final project report</a:t>
            </a:r>
          </a:p>
        </p:txBody>
      </p:sp>
    </p:spTree>
    <p:extLst>
      <p:ext uri="{BB962C8B-B14F-4D97-AF65-F5344CB8AC3E}">
        <p14:creationId xmlns:p14="http://schemas.microsoft.com/office/powerpoint/2010/main" val="284125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graphicEl>
                                              <a:dgm id="{1E5BEC72-72CD-4B73-A37E-4B4372657D4C}"/>
                                            </p:graphicEl>
                                          </p:spTgt>
                                        </p:tgtEl>
                                        <p:attrNameLst>
                                          <p:attrName>style.visibility</p:attrName>
                                        </p:attrNameLst>
                                      </p:cBhvr>
                                      <p:to>
                                        <p:strVal val="visible"/>
                                      </p:to>
                                    </p:set>
                                    <p:animEffect transition="in" filter="wipe(up)">
                                      <p:cBhvr>
                                        <p:cTn id="7" dur="500"/>
                                        <p:tgtEl>
                                          <p:spTgt spid="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graphicEl>
                                              <a:dgm id="{AB0F659E-F97D-4AFE-B45C-CC73CBD4E72A}"/>
                                            </p:graphicEl>
                                          </p:spTgt>
                                        </p:tgtEl>
                                        <p:attrNameLst>
                                          <p:attrName>style.visibility</p:attrName>
                                        </p:attrNameLst>
                                      </p:cBhvr>
                                      <p:to>
                                        <p:strVal val="visible"/>
                                      </p:to>
                                    </p:set>
                                    <p:animEffect transition="in" filter="wipe(up)">
                                      <p:cBhvr>
                                        <p:cTn id="10" dur="500"/>
                                        <p:tgtEl>
                                          <p:spTgt spid="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graphicEl>
                                              <a:dgm id="{8945C9EE-2A8F-4635-B25A-549BE29CC569}"/>
                                            </p:graphicEl>
                                          </p:spTgt>
                                        </p:tgtEl>
                                        <p:attrNameLst>
                                          <p:attrName>style.visibility</p:attrName>
                                        </p:attrNameLst>
                                      </p:cBhvr>
                                      <p:to>
                                        <p:strVal val="visible"/>
                                      </p:to>
                                    </p:set>
                                    <p:animEffect transition="in" filter="wipe(up)">
                                      <p:cBhvr>
                                        <p:cTn id="17" dur="500"/>
                                        <p:tgtEl>
                                          <p:spTgt spid="8">
                                            <p:graphicEl>
                                              <a:dgm id="{8945C9EE-2A8F-4635-B25A-549BE29CC569}"/>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graphicEl>
                                              <a:dgm id="{27A98E75-2C05-4438-A5C2-0775BFF57FAD}"/>
                                            </p:graphicEl>
                                          </p:spTgt>
                                        </p:tgtEl>
                                        <p:attrNameLst>
                                          <p:attrName>style.visibility</p:attrName>
                                        </p:attrNameLst>
                                      </p:cBhvr>
                                      <p:to>
                                        <p:strVal val="visible"/>
                                      </p:to>
                                    </p:set>
                                    <p:animEffect transition="in" filter="wipe(up)">
                                      <p:cBhvr>
                                        <p:cTn id="20" dur="500"/>
                                        <p:tgtEl>
                                          <p:spTgt spid="8">
                                            <p:graphicEl>
                                              <a:dgm id="{27A98E75-2C05-4438-A5C2-0775BFF57FAD}"/>
                                            </p:graphic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graphicEl>
                                              <a:dgm id="{FE542FC2-909C-4B09-B3BB-A49EF76CACDF}"/>
                                            </p:graphicEl>
                                          </p:spTgt>
                                        </p:tgtEl>
                                        <p:attrNameLst>
                                          <p:attrName>style.visibility</p:attrName>
                                        </p:attrNameLst>
                                      </p:cBhvr>
                                      <p:to>
                                        <p:strVal val="visible"/>
                                      </p:to>
                                    </p:set>
                                    <p:animEffect transition="in" filter="wipe(up)">
                                      <p:cBhvr>
                                        <p:cTn id="27" dur="500"/>
                                        <p:tgtEl>
                                          <p:spTgt spid="8">
                                            <p:graphicEl>
                                              <a:dgm id="{FE542FC2-909C-4B09-B3BB-A49EF76CACDF}"/>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
                                            <p:graphicEl>
                                              <a:dgm id="{D47426F2-81A5-47DA-B714-8F572D500AED}"/>
                                            </p:graphicEl>
                                          </p:spTgt>
                                        </p:tgtEl>
                                        <p:attrNameLst>
                                          <p:attrName>style.visibility</p:attrName>
                                        </p:attrNameLst>
                                      </p:cBhvr>
                                      <p:to>
                                        <p:strVal val="visible"/>
                                      </p:to>
                                    </p:set>
                                    <p:animEffect transition="in" filter="wipe(up)">
                                      <p:cBhvr>
                                        <p:cTn id="30" dur="500"/>
                                        <p:tgtEl>
                                          <p:spTgt spid="8">
                                            <p:graphicEl>
                                              <a:dgm id="{D47426F2-81A5-47DA-B714-8F572D500AED}"/>
                                            </p:graphic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graphicEl>
                                              <a:dgm id="{37BB7247-FA21-4014-BF8F-3A3A723954BF}"/>
                                            </p:graphicEl>
                                          </p:spTgt>
                                        </p:tgtEl>
                                        <p:attrNameLst>
                                          <p:attrName>style.visibility</p:attrName>
                                        </p:attrNameLst>
                                      </p:cBhvr>
                                      <p:to>
                                        <p:strVal val="visible"/>
                                      </p:to>
                                    </p:set>
                                    <p:animEffect transition="in" filter="wipe(up)">
                                      <p:cBhvr>
                                        <p:cTn id="37" dur="500"/>
                                        <p:tgtEl>
                                          <p:spTgt spid="8">
                                            <p:graphicEl>
                                              <a:dgm id="{37BB7247-FA21-4014-BF8F-3A3A723954BF}"/>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8">
                                            <p:graphicEl>
                                              <a:dgm id="{4E79C59E-F001-4F5A-8BA0-B35DF05B68F3}"/>
                                            </p:graphicEl>
                                          </p:spTgt>
                                        </p:tgtEl>
                                        <p:attrNameLst>
                                          <p:attrName>style.visibility</p:attrName>
                                        </p:attrNameLst>
                                      </p:cBhvr>
                                      <p:to>
                                        <p:strVal val="visible"/>
                                      </p:to>
                                    </p:set>
                                    <p:animEffect transition="in" filter="wipe(up)">
                                      <p:cBhvr>
                                        <p:cTn id="40" dur="500"/>
                                        <p:tgtEl>
                                          <p:spTgt spid="8">
                                            <p:graphicEl>
                                              <a:dgm id="{4E79C59E-F001-4F5A-8BA0-B35DF05B68F3}"/>
                                            </p:graphicEl>
                                          </p:spTgt>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66AB-6915-4F40-8748-6D93C8E000B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B3A3BDF-472A-495A-99D5-C6B9BEC38769}"/>
              </a:ext>
            </a:extLst>
          </p:cNvPr>
          <p:cNvSpPr>
            <a:spLocks noGrp="1"/>
          </p:cNvSpPr>
          <p:nvPr>
            <p:ph idx="1"/>
          </p:nvPr>
        </p:nvSpPr>
        <p:spPr/>
        <p:txBody>
          <a:bodyPr>
            <a:normAutofit/>
          </a:bodyPr>
          <a:lstStyle/>
          <a:p>
            <a:r>
              <a:rPr lang="en-US" dirty="0">
                <a:solidFill>
                  <a:schemeClr val="bg1">
                    <a:lumMod val="85000"/>
                  </a:schemeClr>
                </a:solidFill>
              </a:rPr>
              <a:t>The SCILLSS Project:</a:t>
            </a:r>
            <a:br>
              <a:rPr lang="en-US" dirty="0">
                <a:solidFill>
                  <a:schemeClr val="bg1">
                    <a:lumMod val="85000"/>
                  </a:schemeClr>
                </a:solidFill>
              </a:rPr>
            </a:br>
            <a:r>
              <a:rPr lang="en-US" dirty="0">
                <a:solidFill>
                  <a:schemeClr val="bg1">
                    <a:lumMod val="85000"/>
                  </a:schemeClr>
                </a:solidFill>
              </a:rPr>
              <a:t>purpose, players, and products</a:t>
            </a:r>
          </a:p>
          <a:p>
            <a:r>
              <a:rPr lang="en-US" dirty="0"/>
              <a:t>Coherence as a Guiding Principle for Assessment in Education</a:t>
            </a:r>
          </a:p>
          <a:p>
            <a:r>
              <a:rPr lang="en-US" dirty="0">
                <a:solidFill>
                  <a:schemeClr val="bg1">
                    <a:lumMod val="85000"/>
                  </a:schemeClr>
                </a:solidFill>
              </a:rPr>
              <a:t>Coherence-based Principled-design</a:t>
            </a:r>
          </a:p>
          <a:p>
            <a:pPr lvl="1"/>
            <a:r>
              <a:rPr lang="en-US" dirty="0">
                <a:solidFill>
                  <a:schemeClr val="bg1">
                    <a:lumMod val="85000"/>
                  </a:schemeClr>
                </a:solidFill>
              </a:rPr>
              <a:t>Large-scale science assessments</a:t>
            </a:r>
          </a:p>
          <a:p>
            <a:pPr lvl="1"/>
            <a:r>
              <a:rPr lang="en-US" dirty="0">
                <a:solidFill>
                  <a:schemeClr val="bg1">
                    <a:lumMod val="85000"/>
                  </a:schemeClr>
                </a:solidFill>
              </a:rPr>
              <a:t>Self-evaluation Protocols: Reflecting on and evaluating assessment systems</a:t>
            </a:r>
          </a:p>
          <a:p>
            <a:pPr lvl="1"/>
            <a:r>
              <a:rPr lang="en-US" dirty="0">
                <a:solidFill>
                  <a:schemeClr val="bg1">
                    <a:lumMod val="85000"/>
                  </a:schemeClr>
                </a:solidFill>
              </a:rPr>
              <a:t>Assessment Literacy Modules</a:t>
            </a:r>
          </a:p>
        </p:txBody>
      </p:sp>
      <p:sp>
        <p:nvSpPr>
          <p:cNvPr id="4" name="Date Placeholder 3">
            <a:extLst>
              <a:ext uri="{FF2B5EF4-FFF2-40B4-BE49-F238E27FC236}">
                <a16:creationId xmlns:a16="http://schemas.microsoft.com/office/drawing/2014/main" id="{81DDD2AD-BB96-43CB-B34C-C0E090F8B4A9}"/>
              </a:ext>
            </a:extLst>
          </p:cNvPr>
          <p:cNvSpPr>
            <a:spLocks noGrp="1"/>
          </p:cNvSpPr>
          <p:nvPr>
            <p:ph type="dt" sz="half" idx="2"/>
          </p:nvPr>
        </p:nvSpPr>
        <p:spPr/>
        <p:txBody>
          <a:bodyPr/>
          <a:lstStyle/>
          <a:p>
            <a:r>
              <a:rPr lang="en-US"/>
              <a:t>2/20/2018</a:t>
            </a:r>
            <a:endParaRPr lang="en-US" dirty="0"/>
          </a:p>
        </p:txBody>
      </p:sp>
      <p:sp>
        <p:nvSpPr>
          <p:cNvPr id="5" name="Slide Number Placeholder 4">
            <a:extLst>
              <a:ext uri="{FF2B5EF4-FFF2-40B4-BE49-F238E27FC236}">
                <a16:creationId xmlns:a16="http://schemas.microsoft.com/office/drawing/2014/main" id="{8769C5E4-6BA7-4E59-B5C7-8F90AF21E394}"/>
              </a:ext>
            </a:extLst>
          </p:cNvPr>
          <p:cNvSpPr>
            <a:spLocks noGrp="1"/>
          </p:cNvSpPr>
          <p:nvPr>
            <p:ph type="sldNum" sz="quarter" idx="4"/>
          </p:nvPr>
        </p:nvSpPr>
        <p:spPr/>
        <p:txBody>
          <a:bodyPr/>
          <a:lstStyle/>
          <a:p>
            <a:fld id="{320DDCCD-3443-445B-9496-1BD3DE62B832}" type="slidenum">
              <a:rPr lang="en-US" smtClean="0"/>
              <a:pPr/>
              <a:t>8</a:t>
            </a:fld>
            <a:endParaRPr lang="en-US" dirty="0"/>
          </a:p>
        </p:txBody>
      </p:sp>
      <p:pic>
        <p:nvPicPr>
          <p:cNvPr id="6" name="Picture 5">
            <a:extLst>
              <a:ext uri="{FF2B5EF4-FFF2-40B4-BE49-F238E27FC236}">
                <a16:creationId xmlns:a16="http://schemas.microsoft.com/office/drawing/2014/main" id="{59AD3FD7-F134-43E6-A0A2-B10EACCBB877}"/>
              </a:ext>
            </a:extLst>
          </p:cNvPr>
          <p:cNvPicPr>
            <a:picLocks noChangeAspect="1"/>
          </p:cNvPicPr>
          <p:nvPr/>
        </p:nvPicPr>
        <p:blipFill rotWithShape="1">
          <a:blip r:embed="rId2"/>
          <a:srcRect l="61300" t="35555" r="17850" b="26045"/>
          <a:stretch/>
        </p:blipFill>
        <p:spPr>
          <a:xfrm>
            <a:off x="8153400" y="1219200"/>
            <a:ext cx="909884" cy="942614"/>
          </a:xfrm>
          <a:prstGeom prst="rect">
            <a:avLst/>
          </a:prstGeom>
        </p:spPr>
      </p:pic>
    </p:spTree>
    <p:extLst>
      <p:ext uri="{BB962C8B-B14F-4D97-AF65-F5344CB8AC3E}">
        <p14:creationId xmlns:p14="http://schemas.microsoft.com/office/powerpoint/2010/main" val="263361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CC6B6367-4B08-4D54-8B49-03394B9BF386}"/>
              </a:ext>
            </a:extLst>
          </p:cNvPr>
          <p:cNvSpPr/>
          <p:nvPr/>
        </p:nvSpPr>
        <p:spPr>
          <a:xfrm>
            <a:off x="3200400" y="368010"/>
            <a:ext cx="2660302" cy="5880390"/>
          </a:xfrm>
          <a:custGeom>
            <a:avLst/>
            <a:gdLst>
              <a:gd name="connsiteX0" fmla="*/ 0 w 2660302"/>
              <a:gd name="connsiteY0" fmla="*/ 266030 h 5107795"/>
              <a:gd name="connsiteX1" fmla="*/ 266030 w 2660302"/>
              <a:gd name="connsiteY1" fmla="*/ 0 h 5107795"/>
              <a:gd name="connsiteX2" fmla="*/ 2394272 w 2660302"/>
              <a:gd name="connsiteY2" fmla="*/ 0 h 5107795"/>
              <a:gd name="connsiteX3" fmla="*/ 2660302 w 2660302"/>
              <a:gd name="connsiteY3" fmla="*/ 266030 h 5107795"/>
              <a:gd name="connsiteX4" fmla="*/ 2660302 w 2660302"/>
              <a:gd name="connsiteY4" fmla="*/ 4841765 h 5107795"/>
              <a:gd name="connsiteX5" fmla="*/ 2394272 w 2660302"/>
              <a:gd name="connsiteY5" fmla="*/ 5107795 h 5107795"/>
              <a:gd name="connsiteX6" fmla="*/ 266030 w 2660302"/>
              <a:gd name="connsiteY6" fmla="*/ 5107795 h 5107795"/>
              <a:gd name="connsiteX7" fmla="*/ 0 w 2660302"/>
              <a:gd name="connsiteY7" fmla="*/ 4841765 h 5107795"/>
              <a:gd name="connsiteX8" fmla="*/ 0 w 2660302"/>
              <a:gd name="connsiteY8" fmla="*/ 266030 h 51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302" h="5107795">
                <a:moveTo>
                  <a:pt x="0" y="266030"/>
                </a:moveTo>
                <a:cubicBezTo>
                  <a:pt x="0" y="119106"/>
                  <a:pt x="119106" y="0"/>
                  <a:pt x="266030" y="0"/>
                </a:cubicBezTo>
                <a:lnTo>
                  <a:pt x="2394272" y="0"/>
                </a:lnTo>
                <a:cubicBezTo>
                  <a:pt x="2541196" y="0"/>
                  <a:pt x="2660302" y="119106"/>
                  <a:pt x="2660302" y="266030"/>
                </a:cubicBezTo>
                <a:lnTo>
                  <a:pt x="2660302" y="4841765"/>
                </a:lnTo>
                <a:cubicBezTo>
                  <a:pt x="2660302" y="4988689"/>
                  <a:pt x="2541196" y="5107795"/>
                  <a:pt x="2394272" y="5107795"/>
                </a:cubicBezTo>
                <a:lnTo>
                  <a:pt x="266030" y="5107795"/>
                </a:lnTo>
                <a:cubicBezTo>
                  <a:pt x="119106" y="5107795"/>
                  <a:pt x="0" y="4988689"/>
                  <a:pt x="0" y="4841765"/>
                </a:cubicBezTo>
                <a:lnTo>
                  <a:pt x="0" y="266030"/>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9540" tIns="0" rIns="129540" bIns="4572000" numCol="1" spcCol="1270" anchor="ctr" anchorCtr="0">
            <a:noAutofit/>
          </a:bodyPr>
          <a:lstStyle/>
          <a:p>
            <a:pPr marL="0" lvl="0" indent="0" algn="ctr" defTabSz="1511300">
              <a:lnSpc>
                <a:spcPct val="90000"/>
              </a:lnSpc>
              <a:spcBef>
                <a:spcPct val="0"/>
              </a:spcBef>
              <a:spcAft>
                <a:spcPct val="35000"/>
              </a:spcAft>
              <a:buNone/>
            </a:pPr>
            <a:endParaRPr lang="en-US" sz="3400" kern="1200" dirty="0"/>
          </a:p>
        </p:txBody>
      </p:sp>
      <p:sp>
        <p:nvSpPr>
          <p:cNvPr id="9" name="Freeform: Shape 8">
            <a:extLst>
              <a:ext uri="{FF2B5EF4-FFF2-40B4-BE49-F238E27FC236}">
                <a16:creationId xmlns:a16="http://schemas.microsoft.com/office/drawing/2014/main" id="{AE635760-78AF-444A-9D8B-78865611487A}"/>
              </a:ext>
            </a:extLst>
          </p:cNvPr>
          <p:cNvSpPr/>
          <p:nvPr/>
        </p:nvSpPr>
        <p:spPr>
          <a:xfrm>
            <a:off x="6019800" y="368010"/>
            <a:ext cx="2660302" cy="5880390"/>
          </a:xfrm>
          <a:custGeom>
            <a:avLst/>
            <a:gdLst>
              <a:gd name="connsiteX0" fmla="*/ 0 w 2660302"/>
              <a:gd name="connsiteY0" fmla="*/ 266030 h 5107795"/>
              <a:gd name="connsiteX1" fmla="*/ 266030 w 2660302"/>
              <a:gd name="connsiteY1" fmla="*/ 0 h 5107795"/>
              <a:gd name="connsiteX2" fmla="*/ 2394272 w 2660302"/>
              <a:gd name="connsiteY2" fmla="*/ 0 h 5107795"/>
              <a:gd name="connsiteX3" fmla="*/ 2660302 w 2660302"/>
              <a:gd name="connsiteY3" fmla="*/ 266030 h 5107795"/>
              <a:gd name="connsiteX4" fmla="*/ 2660302 w 2660302"/>
              <a:gd name="connsiteY4" fmla="*/ 4841765 h 5107795"/>
              <a:gd name="connsiteX5" fmla="*/ 2394272 w 2660302"/>
              <a:gd name="connsiteY5" fmla="*/ 5107795 h 5107795"/>
              <a:gd name="connsiteX6" fmla="*/ 266030 w 2660302"/>
              <a:gd name="connsiteY6" fmla="*/ 5107795 h 5107795"/>
              <a:gd name="connsiteX7" fmla="*/ 0 w 2660302"/>
              <a:gd name="connsiteY7" fmla="*/ 4841765 h 5107795"/>
              <a:gd name="connsiteX8" fmla="*/ 0 w 2660302"/>
              <a:gd name="connsiteY8" fmla="*/ 266030 h 51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302" h="5107795">
                <a:moveTo>
                  <a:pt x="0" y="266030"/>
                </a:moveTo>
                <a:cubicBezTo>
                  <a:pt x="0" y="119106"/>
                  <a:pt x="119106" y="0"/>
                  <a:pt x="266030" y="0"/>
                </a:cubicBezTo>
                <a:lnTo>
                  <a:pt x="2394272" y="0"/>
                </a:lnTo>
                <a:cubicBezTo>
                  <a:pt x="2541196" y="0"/>
                  <a:pt x="2660302" y="119106"/>
                  <a:pt x="2660302" y="266030"/>
                </a:cubicBezTo>
                <a:lnTo>
                  <a:pt x="2660302" y="4841765"/>
                </a:lnTo>
                <a:cubicBezTo>
                  <a:pt x="2660302" y="4988689"/>
                  <a:pt x="2541196" y="5107795"/>
                  <a:pt x="2394272" y="5107795"/>
                </a:cubicBezTo>
                <a:lnTo>
                  <a:pt x="266030" y="5107795"/>
                </a:lnTo>
                <a:cubicBezTo>
                  <a:pt x="119106" y="5107795"/>
                  <a:pt x="0" y="4988689"/>
                  <a:pt x="0" y="4841765"/>
                </a:cubicBezTo>
                <a:lnTo>
                  <a:pt x="0" y="266030"/>
                </a:lnTo>
                <a:close/>
              </a:path>
            </a:pathLst>
          </a:custGeom>
          <a:solidFill>
            <a:srgbClr val="D8D3E0"/>
          </a:solidFill>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9540" tIns="0" rIns="129540" bIns="4572000" numCol="1" spcCol="1270" anchor="ctr" anchorCtr="0">
            <a:noAutofit/>
          </a:bodyPr>
          <a:lstStyle/>
          <a:p>
            <a:pPr marL="0" lvl="0" indent="0" algn="ctr" defTabSz="1511300">
              <a:lnSpc>
                <a:spcPct val="90000"/>
              </a:lnSpc>
              <a:spcBef>
                <a:spcPct val="0"/>
              </a:spcBef>
              <a:spcAft>
                <a:spcPct val="35000"/>
              </a:spcAft>
              <a:buNone/>
            </a:pPr>
            <a:endParaRPr lang="en-US" sz="3400" kern="1200" dirty="0"/>
          </a:p>
        </p:txBody>
      </p:sp>
      <p:sp>
        <p:nvSpPr>
          <p:cNvPr id="13" name="Freeform: Shape 12">
            <a:extLst>
              <a:ext uri="{FF2B5EF4-FFF2-40B4-BE49-F238E27FC236}">
                <a16:creationId xmlns:a16="http://schemas.microsoft.com/office/drawing/2014/main" id="{F29D9B44-FD4E-41E7-9B38-919068A8F783}"/>
              </a:ext>
            </a:extLst>
          </p:cNvPr>
          <p:cNvSpPr/>
          <p:nvPr/>
        </p:nvSpPr>
        <p:spPr>
          <a:xfrm>
            <a:off x="380758" y="368010"/>
            <a:ext cx="2660302" cy="5880390"/>
          </a:xfrm>
          <a:custGeom>
            <a:avLst/>
            <a:gdLst>
              <a:gd name="connsiteX0" fmla="*/ 0 w 2660302"/>
              <a:gd name="connsiteY0" fmla="*/ 266030 h 5107795"/>
              <a:gd name="connsiteX1" fmla="*/ 266030 w 2660302"/>
              <a:gd name="connsiteY1" fmla="*/ 0 h 5107795"/>
              <a:gd name="connsiteX2" fmla="*/ 2394272 w 2660302"/>
              <a:gd name="connsiteY2" fmla="*/ 0 h 5107795"/>
              <a:gd name="connsiteX3" fmla="*/ 2660302 w 2660302"/>
              <a:gd name="connsiteY3" fmla="*/ 266030 h 5107795"/>
              <a:gd name="connsiteX4" fmla="*/ 2660302 w 2660302"/>
              <a:gd name="connsiteY4" fmla="*/ 4841765 h 5107795"/>
              <a:gd name="connsiteX5" fmla="*/ 2394272 w 2660302"/>
              <a:gd name="connsiteY5" fmla="*/ 5107795 h 5107795"/>
              <a:gd name="connsiteX6" fmla="*/ 266030 w 2660302"/>
              <a:gd name="connsiteY6" fmla="*/ 5107795 h 5107795"/>
              <a:gd name="connsiteX7" fmla="*/ 0 w 2660302"/>
              <a:gd name="connsiteY7" fmla="*/ 4841765 h 5107795"/>
              <a:gd name="connsiteX8" fmla="*/ 0 w 2660302"/>
              <a:gd name="connsiteY8" fmla="*/ 266030 h 51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302" h="5107795">
                <a:moveTo>
                  <a:pt x="0" y="266030"/>
                </a:moveTo>
                <a:cubicBezTo>
                  <a:pt x="0" y="119106"/>
                  <a:pt x="119106" y="0"/>
                  <a:pt x="266030" y="0"/>
                </a:cubicBezTo>
                <a:lnTo>
                  <a:pt x="2394272" y="0"/>
                </a:lnTo>
                <a:cubicBezTo>
                  <a:pt x="2541196" y="0"/>
                  <a:pt x="2660302" y="119106"/>
                  <a:pt x="2660302" y="266030"/>
                </a:cubicBezTo>
                <a:lnTo>
                  <a:pt x="2660302" y="4841765"/>
                </a:lnTo>
                <a:cubicBezTo>
                  <a:pt x="2660302" y="4988689"/>
                  <a:pt x="2541196" y="5107795"/>
                  <a:pt x="2394272" y="5107795"/>
                </a:cubicBezTo>
                <a:lnTo>
                  <a:pt x="266030" y="5107795"/>
                </a:lnTo>
                <a:cubicBezTo>
                  <a:pt x="119106" y="5107795"/>
                  <a:pt x="0" y="4988689"/>
                  <a:pt x="0" y="4841765"/>
                </a:cubicBezTo>
                <a:lnTo>
                  <a:pt x="0" y="266030"/>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9540" tIns="0" rIns="129540" bIns="4846320" numCol="1" spcCol="1270" anchor="ctr" anchorCtr="0">
            <a:noAutofit/>
          </a:bodyPr>
          <a:lstStyle/>
          <a:p>
            <a:pPr marL="0" lvl="0" indent="0" algn="ctr" defTabSz="1511300">
              <a:lnSpc>
                <a:spcPct val="90000"/>
              </a:lnSpc>
              <a:spcBef>
                <a:spcPct val="0"/>
              </a:spcBef>
              <a:spcAft>
                <a:spcPct val="35000"/>
              </a:spcAft>
              <a:buNone/>
            </a:pPr>
            <a:endParaRPr lang="en-US" sz="3400" kern="1200" dirty="0"/>
          </a:p>
        </p:txBody>
      </p:sp>
      <p:sp>
        <p:nvSpPr>
          <p:cNvPr id="3" name="Date Placeholder 2">
            <a:extLst>
              <a:ext uri="{FF2B5EF4-FFF2-40B4-BE49-F238E27FC236}">
                <a16:creationId xmlns:a16="http://schemas.microsoft.com/office/drawing/2014/main" id="{B726D7D1-4E82-4207-8D9B-A53ABEF9F2A6}"/>
              </a:ext>
            </a:extLst>
          </p:cNvPr>
          <p:cNvSpPr>
            <a:spLocks noGrp="1"/>
          </p:cNvSpPr>
          <p:nvPr>
            <p:ph type="dt" sz="half" idx="10"/>
          </p:nvPr>
        </p:nvSpPr>
        <p:spPr/>
        <p:txBody>
          <a:bodyPr/>
          <a:lstStyle/>
          <a:p>
            <a:r>
              <a:rPr lang="en-US"/>
              <a:t>2/20/2018</a:t>
            </a:r>
            <a:endParaRPr lang="en-US" dirty="0"/>
          </a:p>
        </p:txBody>
      </p:sp>
      <p:sp>
        <p:nvSpPr>
          <p:cNvPr id="4" name="Slide Number Placeholder 3">
            <a:extLst>
              <a:ext uri="{FF2B5EF4-FFF2-40B4-BE49-F238E27FC236}">
                <a16:creationId xmlns:a16="http://schemas.microsoft.com/office/drawing/2014/main" id="{CA0F2B8B-82C3-42C7-B4E4-3FE88989DC1A}"/>
              </a:ext>
            </a:extLst>
          </p:cNvPr>
          <p:cNvSpPr>
            <a:spLocks noGrp="1"/>
          </p:cNvSpPr>
          <p:nvPr>
            <p:ph type="sldNum" sz="quarter" idx="12"/>
          </p:nvPr>
        </p:nvSpPr>
        <p:spPr/>
        <p:txBody>
          <a:bodyPr/>
          <a:lstStyle/>
          <a:p>
            <a:fld id="{320DDCCD-3443-445B-9496-1BD3DE62B832}" type="slidenum">
              <a:rPr lang="en-US" smtClean="0"/>
              <a:t>9</a:t>
            </a:fld>
            <a:endParaRPr lang="en-US"/>
          </a:p>
        </p:txBody>
      </p:sp>
      <p:sp>
        <p:nvSpPr>
          <p:cNvPr id="18" name="TextBox 17">
            <a:extLst>
              <a:ext uri="{FF2B5EF4-FFF2-40B4-BE49-F238E27FC236}">
                <a16:creationId xmlns:a16="http://schemas.microsoft.com/office/drawing/2014/main" id="{7AF59D7A-0702-434A-A71F-4072AAE779C0}"/>
              </a:ext>
            </a:extLst>
          </p:cNvPr>
          <p:cNvSpPr txBox="1"/>
          <p:nvPr/>
        </p:nvSpPr>
        <p:spPr>
          <a:xfrm>
            <a:off x="1358622" y="2196596"/>
            <a:ext cx="6426759" cy="1569660"/>
          </a:xfrm>
          <a:prstGeom prst="rect">
            <a:avLst/>
          </a:prstGeom>
          <a:noFill/>
        </p:spPr>
        <p:txBody>
          <a:bodyPr wrap="none" rtlCol="0">
            <a:spAutoFit/>
          </a:bodyPr>
          <a:lstStyle/>
          <a:p>
            <a:pPr algn="ctr"/>
            <a:r>
              <a:rPr lang="en-US" sz="9600" b="1" dirty="0"/>
              <a:t>The Big Idea</a:t>
            </a:r>
          </a:p>
        </p:txBody>
      </p:sp>
      <p:sp>
        <p:nvSpPr>
          <p:cNvPr id="19" name="TextBox 18">
            <a:extLst>
              <a:ext uri="{FF2B5EF4-FFF2-40B4-BE49-F238E27FC236}">
                <a16:creationId xmlns:a16="http://schemas.microsoft.com/office/drawing/2014/main" id="{8DB87B60-D258-4C78-A810-D685E86B4E38}"/>
              </a:ext>
            </a:extLst>
          </p:cNvPr>
          <p:cNvSpPr txBox="1"/>
          <p:nvPr/>
        </p:nvSpPr>
        <p:spPr>
          <a:xfrm>
            <a:off x="3852091" y="1611821"/>
            <a:ext cx="1439817" cy="584775"/>
          </a:xfrm>
          <a:prstGeom prst="rect">
            <a:avLst/>
          </a:prstGeom>
          <a:noFill/>
        </p:spPr>
        <p:txBody>
          <a:bodyPr wrap="none" rtlCol="0">
            <a:spAutoFit/>
          </a:bodyPr>
          <a:lstStyle/>
          <a:p>
            <a:pPr algn="ctr"/>
            <a:r>
              <a:rPr lang="en-US" sz="3200" b="1" dirty="0"/>
              <a:t>SCILLSS</a:t>
            </a:r>
          </a:p>
        </p:txBody>
      </p:sp>
    </p:spTree>
    <p:extLst>
      <p:ext uri="{BB962C8B-B14F-4D97-AF65-F5344CB8AC3E}">
        <p14:creationId xmlns:p14="http://schemas.microsoft.com/office/powerpoint/2010/main" val="72962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1500"/>
                            </p:stCondLst>
                            <p:childTnLst>
                              <p:par>
                                <p:cTn id="9" presetID="22" presetClass="exit" presetSubtype="4" fill="hold" grpId="1" nodeType="afterEffect">
                                  <p:stCondLst>
                                    <p:cond delay="2000"/>
                                  </p:stCondLst>
                                  <p:childTnLst>
                                    <p:animEffect transition="out" filter="wipe(down)">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Using Principled-Design to Support Coherence in State and Local Assessment Systems&amp;quot;&quot;/&gt;&lt;property id=&quot;20307&quot; value=&quot;267&quot;/&gt;&lt;/object&gt;&lt;object type=&quot;3&quot; unique_id=&quot;10004&quot;&gt;&lt;property id=&quot;20148&quot; value=&quot;5&quot;/&gt;&lt;property id=&quot;20300&quot; value=&quot;Slide 2 - &amp;quot;SCILLSS&amp;quot;&quot;/&gt;&lt;property id=&quot;20307&quot; value=&quot;257&quot;/&gt;&lt;/object&gt;&lt;object type=&quot;3&quot; unique_id=&quot;10005&quot;&gt;&lt;property id=&quot;20148&quot; value=&quot;5&quot;/&gt;&lt;property id=&quot;20300&quot; value=&quot;Slide 3 - &amp;quot;SCILLSS Partner states, organizations, and staff&amp;quot;&quot;/&gt;&lt;property id=&quot;20307&quot; value=&quot;265&quot;/&gt;&lt;/object&gt;&lt;object type=&quot;3&quot; unique_id=&quot;10006&quot;&gt;&lt;property id=&quot;20148&quot; value=&quot;5&quot;/&gt;&lt;property id=&quot;20300&quot; value=&quot;Slide 4 - &amp;quot;SCILLSS Goals&amp;quot;&quot;/&gt;&lt;property id=&quot;20307&quot; value=&quot;268&quot;/&gt;&lt;/object&gt;&lt;object type=&quot;3&quot; unique_id=&quot;10007&quot;&gt;&lt;property id=&quot;20148&quot; value=&quot;5&quot;/&gt;&lt;property id=&quot;20300&quot; value=&quot;Slide 5&quot;/&gt;&lt;property id=&quot;20307&quot; value=&quot;269&quot;/&gt;&lt;/object&gt;&lt;object type=&quot;3&quot; unique_id=&quot;10008&quot;&gt;&lt;property id=&quot;20148&quot; value=&quot;5&quot;/&gt;&lt;property id=&quot;20300&quot; value=&quot;Slide 6 - &amp;quot;Benefits of a principled-design approach&amp;quot;&quot;/&gt;&lt;property id=&quot;20307&quot; value=&quot;270&quot;/&gt;&lt;/object&gt;&lt;object type=&quot;3&quot; unique_id=&quot;10009&quot;&gt;&lt;property id=&quot;20148&quot; value=&quot;5&quot;/&gt;&lt;property id=&quot;20300&quot; value=&quot;Slide 24 - &amp;quot;About the presenter&amp;quot;&quot;/&gt;&lt;property id=&quot;20307&quot; value=&quot;266&quot;/&gt;&lt;/object&gt;&lt;object type=&quot;3&quot; unique_id=&quot;10010&quot;&gt;&lt;property id=&quot;20148&quot; value=&quot;5&quot;/&gt;&lt;property id=&quot;20300&quot; value=&quot;Slide 25&quot;/&gt;&lt;property id=&quot;20307&quot; value=&quot;258&quot;/&gt;&lt;/object&gt;&lt;object type=&quot;3&quot; unique_id=&quot;10011&quot;&gt;&lt;property id=&quot;20148&quot; value=&quot;5&quot;/&gt;&lt;property id=&quot;20300&quot; value=&quot;Slide 26&quot;/&gt;&lt;property id=&quot;20307&quot; value=&quot;263&quot;/&gt;&lt;/object&gt;&lt;object type=&quot;3&quot; unique_id=&quot;10012&quot;&gt;&lt;property id=&quot;20148&quot; value=&quot;5&quot;/&gt;&lt;property id=&quot;20300&quot; value=&quot;Slide 27&quot;/&gt;&lt;property id=&quot;20307&quot; value=&quot;259&quot;/&gt;&lt;/object&gt;&lt;object type=&quot;3&quot; unique_id=&quot;10013&quot;&gt;&lt;property id=&quot;20148&quot; value=&quot;5&quot;/&gt;&lt;property id=&quot;20300&quot; value=&quot;Slide 28&quot;/&gt;&lt;property id=&quot;20307&quot; value=&quot;264&quot;/&gt;&lt;/object&gt;&lt;object type=&quot;3&quot; unique_id=&quot;10014&quot;&gt;&lt;property id=&quot;20148&quot; value=&quot;5&quot;/&gt;&lt;property id=&quot;20300&quot; value=&quot;Slide 29&quot;/&gt;&lt;property id=&quot;20307&quot; value=&quot;262&quot;/&gt;&lt;/object&gt;&lt;object type=&quot;3&quot; unique_id=&quot;10100&quot;&gt;&lt;property id=&quot;20148&quot; value=&quot;5&quot;/&gt;&lt;property id=&quot;20300&quot; value=&quot;Slide 7 - &amp;quot;Three Critical Evidence-Centered Design Phases&amp;quot;&quot;/&gt;&lt;property id=&quot;20307&quot; value=&quot;281&quot;/&gt;&lt;/object&gt;&lt;object type=&quot;3&quot; unique_id=&quot;10101&quot;&gt;&lt;property id=&quot;20148&quot; value=&quot;5&quot;/&gt;&lt;property id=&quot;20300&quot; value=&quot;Slide 8 - &amp;quot;Project Deliverables&amp;quot;&quot;/&gt;&lt;property id=&quot;20307&quot; value=&quot;282&quot;/&gt;&lt;/object&gt;&lt;object type=&quot;3&quot; unique_id=&quot;10102&quot;&gt;&lt;property id=&quot;20148&quot; value=&quot;5&quot;/&gt;&lt;property id=&quot;20300&quot; value=&quot;Slide 9 - &amp;quot;Theory of action components&amp;quot;&quot;/&gt;&lt;property id=&quot;20307&quot; value=&quot;283&quot;/&gt;&lt;/object&gt;&lt;object type=&quot;3&quot; unique_id=&quot;10103&quot;&gt;&lt;property id=&quot;20148&quot; value=&quot;5&quot;/&gt;&lt;property id=&quot;20300&quot; value=&quot;Slide 10&quot;/&gt;&lt;property id=&quot;20307&quot; value=&quot;284&quot;/&gt;&lt;/object&gt;&lt;object type=&quot;3&quot; unique_id=&quot;10104&quot;&gt;&lt;property id=&quot;20148&quot; value=&quot;5&quot;/&gt;&lt;property id=&quot;20300&quot; value=&quot;Slide 11 - &amp;quot;Theory of Action Progress&amp;quot;&quot;/&gt;&lt;property id=&quot;20307&quot; value=&quot;285&quot;/&gt;&lt;/object&gt;&lt;object type=&quot;3&quot; unique_id=&quot;10105&quot;&gt;&lt;property id=&quot;20148&quot; value=&quot;5&quot;/&gt;&lt;property id=&quot;20300&quot; value=&quot;Slide 12 - &amp;quot;Needs Assessment Purpose&amp;quot;&quot;/&gt;&lt;property id=&quot;20307&quot; value=&quot;286&quot;/&gt;&lt;/object&gt;&lt;object type=&quot;3&quot; unique_id=&quot;10106&quot;&gt;&lt;property id=&quot;20148&quot; value=&quot;5&quot;/&gt;&lt;property id=&quot;20300&quot; value=&quot;Slide 13 - &amp;quot;Needs Assessment Design: 4 Steps&amp;quot;&quot;/&gt;&lt;property id=&quot;20307&quot; value=&quot;271&quot;/&gt;&lt;/object&gt;&lt;object type=&quot;3&quot; unique_id=&quot;10107&quot;&gt;&lt;property id=&quot;20148&quot; value=&quot;5&quot;/&gt;&lt;property id=&quot;20300&quot; value=&quot;Slide 14 - &amp;quot;Needs Assessment Progress&amp;quot;&quot;/&gt;&lt;property id=&quot;20307&quot; value=&quot;272&quot;/&gt;&lt;/object&gt;&lt;object type=&quot;3&quot; unique_id=&quot;10108&quot;&gt;&lt;property id=&quot;20148&quot; value=&quot;5&quot;/&gt;&lt;property id=&quot;20300&quot; value=&quot;Slide 15 - &amp;quot;Four overarching validity questions&amp;quot;&quot;/&gt;&lt;property id=&quot;20307&quot; value=&quot;273&quot;/&gt;&lt;/object&gt;&lt;object type=&quot;3&quot; unique_id=&quot;10109&quot;&gt;&lt;property id=&quot;20148&quot; value=&quot;5&quot;/&gt;&lt;property id=&quot;20300&quot; value=&quot;Slide 16 - &amp;quot;Assessment Literacy Module One&amp;quot;&quot;/&gt;&lt;property id=&quot;20307&quot; value=&quot;274&quot;/&gt;&lt;/object&gt;&lt;object type=&quot;3&quot; unique_id=&quot;10110&quot;&gt;&lt;property id=&quot;20148&quot; value=&quot;5&quot;/&gt;&lt;property id=&quot;20300&quot; value=&quot;Slide 17 - &amp;quot;Assessment Literacy Module Purpose&amp;quot;&quot;/&gt;&lt;property id=&quot;20307&quot; value=&quot;275&quot;/&gt;&lt;/object&gt;&lt;object type=&quot;3&quot; unique_id=&quot;10111&quot;&gt;&lt;property id=&quot;20148&quot; value=&quot;5&quot;/&gt;&lt;property id=&quot;20300&quot; value=&quot;Slide 18 - &amp;quot;Assessment Literacy Module Progress&amp;quot;&quot;/&gt;&lt;property id=&quot;20307&quot; value=&quot;276&quot;/&gt;&lt;/object&gt;&lt;object type=&quot;3&quot; unique_id=&quot;10112&quot;&gt;&lt;property id=&quot;20148&quot; value=&quot;5&quot;/&gt;&lt;property id=&quot;20300&quot; value=&quot;Slide 19 - &amp;quot;Science Assessment Framework&amp;quot;&quot;/&gt;&lt;property id=&quot;20307&quot; value=&quot;277&quot;/&gt;&lt;/object&gt;&lt;object type=&quot;3&quot; unique_id=&quot;10113&quot;&gt;&lt;property id=&quot;20148&quot; value=&quot;5&quot;/&gt;&lt;property id=&quot;20300&quot; value=&quot;Slide 20&quot;/&gt;&lt;property id=&quot;20307&quot; value=&quot;278&quot;/&gt;&lt;/object&gt;&lt;object type=&quot;3&quot; unique_id=&quot;10114&quot;&gt;&lt;property id=&quot;20148&quot; value=&quot;5&quot;/&gt;&lt;property id=&quot;20300&quot; value=&quot;Slide 21 - &amp;quot;Prioritized Claims Progress&amp;quot;&quot;/&gt;&lt;property id=&quot;20307&quot; value=&quot;279&quot;/&gt;&lt;/object&gt;&lt;object type=&quot;3&quot; unique_id=&quot;10115&quot;&gt;&lt;property id=&quot;20148&quot; value=&quot;5&quot;/&gt;&lt;property id=&quot;20300&quot; value=&quot;Slide 22 - &amp;quot;District and Educator Involvement&amp;quot;&quot;/&gt;&lt;property id=&quot;20307&quot; value=&quot;280&quot;/&gt;&lt;/object&gt;&lt;object type=&quot;3&quot; unique_id=&quot;10626&quot;&gt;&lt;property id=&quot;20148&quot; value=&quot;5&quot;/&gt;&lt;property id=&quot;20300&quot; value=&quot;Slide 23 - &amp;quot;References&amp;quot;&quot;/&gt;&lt;property id=&quot;20307&quot; value=&quot;287&quot;/&gt;&lt;/object&gt;&lt;/object&gt;&lt;object type=&quot;8&quot; unique_id=&quot;1002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13795</TotalTime>
  <Words>2646</Words>
  <Application>Microsoft Office PowerPoint</Application>
  <PresentationFormat>On-screen Show (4:3)</PresentationFormat>
  <Paragraphs>339</Paragraphs>
  <Slides>30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ＭＳ Ｐゴシック</vt:lpstr>
      <vt:lpstr>Arial</vt:lpstr>
      <vt:lpstr>Calibri</vt:lpstr>
      <vt:lpstr>Century Gothic</vt:lpstr>
      <vt:lpstr>Courier New</vt:lpstr>
      <vt:lpstr>Gill Sans MT</vt:lpstr>
      <vt:lpstr>Myriad Pro</vt:lpstr>
      <vt:lpstr>Times New Roman</vt:lpstr>
      <vt:lpstr>Wingdings</vt:lpstr>
      <vt:lpstr>Office Theme</vt:lpstr>
      <vt:lpstr>Using Principled-Design to Support Coherence in State and Local Assessment Systems</vt:lpstr>
      <vt:lpstr>Overview</vt:lpstr>
      <vt:lpstr>SCILLSS</vt:lpstr>
      <vt:lpstr>SCILLSS Goals</vt:lpstr>
      <vt:lpstr>the SCILLSS Team</vt:lpstr>
      <vt:lpstr>SCILLSS Partner states, organizations, and staff</vt:lpstr>
      <vt:lpstr>Project Deliverables</vt:lpstr>
      <vt:lpstr>Overview</vt:lpstr>
      <vt:lpstr>PowerPoint Presentation</vt:lpstr>
      <vt:lpstr>PowerPoint Presentation</vt:lpstr>
      <vt:lpstr>PowerPoint Presentation</vt:lpstr>
      <vt:lpstr>Refresher: Standards-based Assessment and Accountability Model</vt:lpstr>
      <vt:lpstr>Overview</vt:lpstr>
      <vt:lpstr>Benefits of principled-design for large-scale assessment</vt:lpstr>
      <vt:lpstr>Three Critical Evidence-Centered Design Phases</vt:lpstr>
      <vt:lpstr>PowerPoint Presentation</vt:lpstr>
      <vt:lpstr>PowerPoint Presentation</vt:lpstr>
      <vt:lpstr>Overview</vt:lpstr>
      <vt:lpstr>Self-Evaluation Protocol Purpose</vt:lpstr>
      <vt:lpstr>Self-evaluation protocol Steps</vt:lpstr>
      <vt:lpstr>Validity questions</vt:lpstr>
      <vt:lpstr>Overview</vt:lpstr>
      <vt:lpstr>Assessment Literacy Module Purpose</vt:lpstr>
      <vt:lpstr>Assessment Literacy Module One</vt:lpstr>
      <vt:lpstr>Assessment Literacy Modules two - Five</vt:lpstr>
      <vt:lpstr>PowerPoint Presentation</vt:lpstr>
      <vt:lpstr>References</vt:lpstr>
      <vt:lpstr>About the presenter</vt:lpstr>
      <vt:lpstr>About the presenter</vt:lpstr>
      <vt:lpstr>About the presenter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Phillips</dc:creator>
  <cp:lastModifiedBy>Liz Summers</cp:lastModifiedBy>
  <cp:revision>185</cp:revision>
  <dcterms:created xsi:type="dcterms:W3CDTF">2014-11-14T13:58:02Z</dcterms:created>
  <dcterms:modified xsi:type="dcterms:W3CDTF">2018-02-15T14:41:41Z</dcterms:modified>
</cp:coreProperties>
</file>