
<file path=[Content_Types].xml><?xml version="1.0" encoding="utf-8"?>
<Types xmlns="http://schemas.openxmlformats.org/package/2006/content-types">
  <Default Extension="png" ContentType="image/png"/>
  <Default Extension="jpeg&amp;ehk=rz5bEdWy" ContentType="image/jpeg"/>
  <Default Extension="jpeg" ContentType="image/jpeg"/>
  <Default Extension="jpg&amp;ehk=qXRHYXKO" ContentType="image/jpeg"/>
  <Default Extension="jpg&amp;ehk=8hAqCRlYQvqJyHM760RyyQ&amp;r=0&amp;pid=OfficeInsert"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notesSlides/notesSlide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notesSlides/notesSlide3.xml" ContentType="application/vnd.openxmlformats-officedocument.presentationml.notesSlide+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5.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notesSlides/notesSlide6.xml" ContentType="application/vnd.openxmlformats-officedocument.presentationml.notesSlide+xml"/>
  <Override PartName="/ppt/tags/tag70.xml" ContentType="application/vnd.openxmlformats-officedocument.presentationml.tags+xml"/>
  <Override PartName="/ppt/tags/tag71.xml" ContentType="application/vnd.openxmlformats-officedocument.presentationml.tags+xml"/>
  <Override PartName="/ppt/notesSlides/notesSlide7.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notesSlides/notesSlide8.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notesSlides/notesSlide9.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0.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notesSlides/notesSlide11.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12.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13.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4.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5.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notesSlides/notesSlide16.xml" ContentType="application/vnd.openxmlformats-officedocument.presentationml.notesSlide+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17.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notesSlides/notesSlide18.xml" ContentType="application/vnd.openxmlformats-officedocument.presentationml.notesSlide+xml"/>
  <Override PartName="/ppt/tags/tag109.xml" ContentType="application/vnd.openxmlformats-officedocument.presentationml.tags+xml"/>
  <Override PartName="/ppt/tags/tag110.xml" ContentType="application/vnd.openxmlformats-officedocument.presentationml.tags+xml"/>
  <Override PartName="/ppt/notesSlides/notesSlide19.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notesSlides/notesSlide20.xml" ContentType="application/vnd.openxmlformats-officedocument.presentationml.notesSlide+xml"/>
  <Override PartName="/ppt/tags/tag113.xml" ContentType="application/vnd.openxmlformats-officedocument.presentationml.tags+xml"/>
  <Override PartName="/ppt/tags/tag114.xml" ContentType="application/vnd.openxmlformats-officedocument.presentationml.tags+xml"/>
  <Override PartName="/ppt/notesSlides/notesSlide21.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notesSlides/notesSlide22.xml" ContentType="application/vnd.openxmlformats-officedocument.presentationml.notesSlide+xml"/>
  <Override PartName="/ppt/tags/tag119.xml" ContentType="application/vnd.openxmlformats-officedocument.presentationml.tags+xml"/>
  <Override PartName="/ppt/tags/tag120.xml" ContentType="application/vnd.openxmlformats-officedocument.presentationml.tags+xml"/>
  <Override PartName="/ppt/notesSlides/notesSlide23.xml" ContentType="application/vnd.openxmlformats-officedocument.presentationml.notesSlide+xml"/>
  <Override PartName="/ppt/tags/tag121.xml" ContentType="application/vnd.openxmlformats-officedocument.presentationml.tags+xml"/>
  <Override PartName="/ppt/tags/tag122.xml" ContentType="application/vnd.openxmlformats-officedocument.presentationml.tags+xml"/>
  <Override PartName="/ppt/notesSlides/notesSlide24.xml" ContentType="application/vnd.openxmlformats-officedocument.presentationml.notesSlide+xml"/>
  <Override PartName="/ppt/tags/tag123.xml" ContentType="application/vnd.openxmlformats-officedocument.presentationml.tags+xml"/>
  <Override PartName="/ppt/tags/tag124.xml" ContentType="application/vnd.openxmlformats-officedocument.presentationml.tags+xml"/>
  <Override PartName="/ppt/notesSlides/notesSlide25.xml" ContentType="application/vnd.openxmlformats-officedocument.presentationml.notesSlide+xml"/>
  <Override PartName="/ppt/tags/tag125.xml" ContentType="application/vnd.openxmlformats-officedocument.presentationml.tags+xml"/>
  <Override PartName="/ppt/tags/tag126.xml" ContentType="application/vnd.openxmlformats-officedocument.presentationml.tags+xml"/>
  <Override PartName="/ppt/notesSlides/notesSlide26.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notesSlides/notesSlide27.xml" ContentType="application/vnd.openxmlformats-officedocument.presentationml.notesSlide+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notesSlides/notesSlide28.xml" ContentType="application/vnd.openxmlformats-officedocument.presentationml.notesSlid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29.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notesSlides/notesSlide30.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notesSlides/notesSlide31.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notesSlides/notesSlide32.xml" ContentType="application/vnd.openxmlformats-officedocument.presentationml.notesSlide+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notesSlides/notesSlide33.xml" ContentType="application/vnd.openxmlformats-officedocument.presentationml.notesSlid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notesSlides/notesSlide34.xml" ContentType="application/vnd.openxmlformats-officedocument.presentationml.notesSlide+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35.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notesSlides/notesSlide36.xml" ContentType="application/vnd.openxmlformats-officedocument.presentationml.notesSlide+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notesSlides/notesSlide37.xml" ContentType="application/vnd.openxmlformats-officedocument.presentationml.notesSlide+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38.xml" ContentType="application/vnd.openxmlformats-officedocument.presentationml.notesSlid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39.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40.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notesSlides/notesSlide41.xml" ContentType="application/vnd.openxmlformats-officedocument.presentationml.notesSlid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42.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43.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notesSlides/notesSlide44.xml" ContentType="application/vnd.openxmlformats-officedocument.presentationml.notesSlide+xml"/>
  <Override PartName="/ppt/tags/tag180.xml" ContentType="application/vnd.openxmlformats-officedocument.presentationml.tags+xml"/>
  <Override PartName="/ppt/tags/tag181.xml" ContentType="application/vnd.openxmlformats-officedocument.presentationml.tags+xml"/>
  <Override PartName="/ppt/notesSlides/notesSlide45.xml" ContentType="application/vnd.openxmlformats-officedocument.presentationml.notesSlide+xml"/>
  <Override PartName="/ppt/tags/tag182.xml" ContentType="application/vnd.openxmlformats-officedocument.presentationml.tags+xml"/>
  <Override PartName="/ppt/tags/tag183.xml" ContentType="application/vnd.openxmlformats-officedocument.presentationml.tags+xml"/>
  <Override PartName="/ppt/notesSlides/notesSlide46.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notesSlides/notesSlide47.xml" ContentType="application/vnd.openxmlformats-officedocument.presentationml.notesSlide+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48.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notesSlides/notesSlide49.xml" ContentType="application/vnd.openxmlformats-officedocument.presentationml.notesSlide+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notesSlides/notesSlide50.xml" ContentType="application/vnd.openxmlformats-officedocument.presentationml.notesSlide+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notesSlides/notesSlide51.xml" ContentType="application/vnd.openxmlformats-officedocument.presentationml.notesSlide+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notesSlides/notesSlide52.xml" ContentType="application/vnd.openxmlformats-officedocument.presentationml.notesSlide+xml"/>
  <Override PartName="/ppt/tags/tag207.xml" ContentType="application/vnd.openxmlformats-officedocument.presentationml.tags+xml"/>
  <Override PartName="/ppt/tags/tag208.xml" ContentType="application/vnd.openxmlformats-officedocument.presentationml.tags+xml"/>
  <Override PartName="/ppt/notesSlides/notesSlide53.xml" ContentType="application/vnd.openxmlformats-officedocument.presentationml.notesSlide+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54.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notesSlides/notesSlide55.xml" ContentType="application/vnd.openxmlformats-officedocument.presentationml.notesSlide+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notesSlides/notesSlide56.xml" ContentType="application/vnd.openxmlformats-officedocument.presentationml.notesSlide+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notesSlides/notesSlide57.xml" ContentType="application/vnd.openxmlformats-officedocument.presentationml.notesSlide+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58.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notesSlides/notesSlide59.xml" ContentType="application/vnd.openxmlformats-officedocument.presentationml.notesSlide+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5" r:id="rId2"/>
    <p:sldMasterId id="2147483697" r:id="rId3"/>
  </p:sldMasterIdLst>
  <p:notesMasterIdLst>
    <p:notesMasterId r:id="rId64"/>
  </p:notesMasterIdLst>
  <p:handoutMasterIdLst>
    <p:handoutMasterId r:id="rId65"/>
  </p:handoutMasterIdLst>
  <p:sldIdLst>
    <p:sldId id="553" r:id="rId4"/>
    <p:sldId id="683" r:id="rId5"/>
    <p:sldId id="684" r:id="rId6"/>
    <p:sldId id="554" r:id="rId7"/>
    <p:sldId id="623" r:id="rId8"/>
    <p:sldId id="695" r:id="rId9"/>
    <p:sldId id="555" r:id="rId10"/>
    <p:sldId id="556" r:id="rId11"/>
    <p:sldId id="660" r:id="rId12"/>
    <p:sldId id="705" r:id="rId13"/>
    <p:sldId id="557" r:id="rId14"/>
    <p:sldId id="691" r:id="rId15"/>
    <p:sldId id="558" r:id="rId16"/>
    <p:sldId id="662" r:id="rId17"/>
    <p:sldId id="663" r:id="rId18"/>
    <p:sldId id="664" r:id="rId19"/>
    <p:sldId id="560" r:id="rId20"/>
    <p:sldId id="561" r:id="rId21"/>
    <p:sldId id="709" r:id="rId22"/>
    <p:sldId id="665" r:id="rId23"/>
    <p:sldId id="685" r:id="rId24"/>
    <p:sldId id="563" r:id="rId25"/>
    <p:sldId id="666" r:id="rId26"/>
    <p:sldId id="667" r:id="rId27"/>
    <p:sldId id="668" r:id="rId28"/>
    <p:sldId id="669" r:id="rId29"/>
    <p:sldId id="670" r:id="rId30"/>
    <p:sldId id="566" r:id="rId31"/>
    <p:sldId id="671" r:id="rId32"/>
    <p:sldId id="672" r:id="rId33"/>
    <p:sldId id="673" r:id="rId34"/>
    <p:sldId id="696" r:id="rId35"/>
    <p:sldId id="697" r:id="rId36"/>
    <p:sldId id="698" r:id="rId37"/>
    <p:sldId id="699" r:id="rId38"/>
    <p:sldId id="710" r:id="rId39"/>
    <p:sldId id="711" r:id="rId40"/>
    <p:sldId id="712" r:id="rId41"/>
    <p:sldId id="713" r:id="rId42"/>
    <p:sldId id="704" r:id="rId43"/>
    <p:sldId id="716" r:id="rId44"/>
    <p:sldId id="433" r:id="rId45"/>
    <p:sldId id="675" r:id="rId46"/>
    <p:sldId id="656" r:id="rId47"/>
    <p:sldId id="626" r:id="rId48"/>
    <p:sldId id="714" r:id="rId49"/>
    <p:sldId id="435" r:id="rId50"/>
    <p:sldId id="628" r:id="rId51"/>
    <p:sldId id="629" r:id="rId52"/>
    <p:sldId id="630" r:id="rId53"/>
    <p:sldId id="620" r:id="rId54"/>
    <p:sldId id="653" r:id="rId55"/>
    <p:sldId id="679" r:id="rId56"/>
    <p:sldId id="680" r:id="rId57"/>
    <p:sldId id="715" r:id="rId58"/>
    <p:sldId id="682" r:id="rId59"/>
    <p:sldId id="618" r:id="rId60"/>
    <p:sldId id="686" r:id="rId61"/>
    <p:sldId id="687" r:id="rId62"/>
    <p:sldId id="575" r:id="rId63"/>
  </p:sldIdLst>
  <p:sldSz cx="9144000" cy="6858000" type="screen4x3"/>
  <p:notesSz cx="7315200" cy="9601200"/>
  <p:custDataLst>
    <p:tags r:id="rId6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ina Harding" initials="KH" lastIdx="95" clrIdx="0">
    <p:extLst>
      <p:ext uri="{19B8F6BF-5375-455C-9EA6-DF929625EA0E}">
        <p15:presenceInfo xmlns:p15="http://schemas.microsoft.com/office/powerpoint/2012/main" userId="af6168e4d56be7f6" providerId="Windows Live"/>
      </p:ext>
    </p:extLst>
  </p:cmAuthor>
  <p:cmAuthor id="2" name="Elizabeth Greninger" initials="EG" lastIdx="99" clrIdx="1">
    <p:extLst>
      <p:ext uri="{19B8F6BF-5375-455C-9EA6-DF929625EA0E}">
        <p15:presenceInfo xmlns:p15="http://schemas.microsoft.com/office/powerpoint/2012/main" userId="0562549658dd3ee8" providerId="Windows Live"/>
      </p:ext>
    </p:extLst>
  </p:cmAuthor>
  <p:cmAuthor id="3" name="Erin Buchanan" initials="EB" lastIdx="54" clrIdx="2">
    <p:extLst>
      <p:ext uri="{19B8F6BF-5375-455C-9EA6-DF929625EA0E}">
        <p15:presenceInfo xmlns:p15="http://schemas.microsoft.com/office/powerpoint/2012/main" userId="8eda252ae4e39fcd" providerId="Windows Live"/>
      </p:ext>
    </p:extLst>
  </p:cmAuthor>
  <p:cmAuthor id="4" name="Ellen Forte" initials="EF" lastIdx="18" clrIdx="3">
    <p:extLst>
      <p:ext uri="{19B8F6BF-5375-455C-9EA6-DF929625EA0E}">
        <p15:presenceInfo xmlns:p15="http://schemas.microsoft.com/office/powerpoint/2012/main" userId="S-1-12-1-4001348032-1225226525-586916484-285587547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5395"/>
    <a:srgbClr val="7E9632"/>
    <a:srgbClr val="115964"/>
    <a:srgbClr val="C8E3FB"/>
    <a:srgbClr val="FF3399"/>
    <a:srgbClr val="FFFF99"/>
    <a:srgbClr val="FFFF66"/>
    <a:srgbClr val="2E75B6"/>
    <a:srgbClr val="5D83CF"/>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80" autoAdjust="0"/>
    <p:restoredTop sz="86410" autoAdjust="0"/>
  </p:normalViewPr>
  <p:slideViewPr>
    <p:cSldViewPr snapToGrid="0">
      <p:cViewPr varScale="1">
        <p:scale>
          <a:sx n="54" d="100"/>
          <a:sy n="54" d="100"/>
        </p:scale>
        <p:origin x="590" y="2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5"/>
    </p:cViewPr>
  </p:sorterViewPr>
  <p:notesViewPr>
    <p:cSldViewPr snapToGrid="0">
      <p:cViewPr varScale="1">
        <p:scale>
          <a:sx n="69" d="100"/>
          <a:sy n="69" d="100"/>
        </p:scale>
        <p:origin x="2784"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gs" Target="tags/tag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commentAuthors" Target="commentAuthors.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353F8A7-8122-4518-B2D0-5AE54BCD5E94}"/>
              </a:ext>
            </a:extLst>
          </p:cNvPr>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a:extLst>
              <a:ext uri="{FF2B5EF4-FFF2-40B4-BE49-F238E27FC236}">
                <a16:creationId xmlns:a16="http://schemas.microsoft.com/office/drawing/2014/main" id="{5E1CA341-3319-41CD-B2EA-35D3AC298529}"/>
              </a:ext>
            </a:extLst>
          </p:cNvPr>
          <p:cNvSpPr>
            <a:spLocks noGrp="1"/>
          </p:cNvSpPr>
          <p:nvPr>
            <p:ph type="dt" sz="quarter" idx="1"/>
          </p:nvPr>
        </p:nvSpPr>
        <p:spPr>
          <a:xfrm>
            <a:off x="4143587" y="0"/>
            <a:ext cx="3169920" cy="481727"/>
          </a:xfrm>
          <a:prstGeom prst="rect">
            <a:avLst/>
          </a:prstGeom>
        </p:spPr>
        <p:txBody>
          <a:bodyPr vert="horz" lIns="96661" tIns="48331" rIns="96661" bIns="48331" rtlCol="0"/>
          <a:lstStyle>
            <a:lvl1pPr algn="r">
              <a:defRPr sz="1300"/>
            </a:lvl1pPr>
          </a:lstStyle>
          <a:p>
            <a:fld id="{62B350A9-A089-4DC0-9503-5A9E9D40F97E}" type="datetimeFigureOut">
              <a:rPr lang="en-US" smtClean="0"/>
              <a:t>10/30/2018</a:t>
            </a:fld>
            <a:endParaRPr lang="en-US"/>
          </a:p>
        </p:txBody>
      </p:sp>
      <p:sp>
        <p:nvSpPr>
          <p:cNvPr id="4" name="Footer Placeholder 3">
            <a:extLst>
              <a:ext uri="{FF2B5EF4-FFF2-40B4-BE49-F238E27FC236}">
                <a16:creationId xmlns:a16="http://schemas.microsoft.com/office/drawing/2014/main" id="{14E5FB8B-6B5D-4FE4-A2C4-05E5FF552C59}"/>
              </a:ext>
            </a:extLst>
          </p:cNvPr>
          <p:cNvSpPr>
            <a:spLocks noGrp="1"/>
          </p:cNvSpPr>
          <p:nvPr>
            <p:ph type="ftr" sz="quarter" idx="2"/>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a:extLst>
              <a:ext uri="{FF2B5EF4-FFF2-40B4-BE49-F238E27FC236}">
                <a16:creationId xmlns:a16="http://schemas.microsoft.com/office/drawing/2014/main" id="{72732A45-6C41-4CE0-9847-A9660BD6F2D7}"/>
              </a:ext>
            </a:extLst>
          </p:cNvPr>
          <p:cNvSpPr>
            <a:spLocks noGrp="1"/>
          </p:cNvSpPr>
          <p:nvPr>
            <p:ph type="sldNum" sz="quarter" idx="3"/>
          </p:nvPr>
        </p:nvSpPr>
        <p:spPr>
          <a:xfrm>
            <a:off x="4143587" y="9119474"/>
            <a:ext cx="3169920" cy="481726"/>
          </a:xfrm>
          <a:prstGeom prst="rect">
            <a:avLst/>
          </a:prstGeom>
        </p:spPr>
        <p:txBody>
          <a:bodyPr vert="horz" lIns="96661" tIns="48331" rIns="96661" bIns="48331" rtlCol="0" anchor="b"/>
          <a:lstStyle>
            <a:lvl1pPr algn="r">
              <a:defRPr sz="1300"/>
            </a:lvl1pPr>
          </a:lstStyle>
          <a:p>
            <a:fld id="{7AA9E59D-4DF3-42C3-8629-93C4E6D666CB}" type="slidenum">
              <a:rPr lang="en-US" smtClean="0"/>
              <a:t>‹#›</a:t>
            </a:fld>
            <a:endParaRPr lang="en-US"/>
          </a:p>
        </p:txBody>
      </p:sp>
    </p:spTree>
    <p:extLst>
      <p:ext uri="{BB962C8B-B14F-4D97-AF65-F5344CB8AC3E}">
        <p14:creationId xmlns:p14="http://schemas.microsoft.com/office/powerpoint/2010/main" val="17854509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775705BD-2D52-46E7-B262-520CC6637A6E}" type="datetimeFigureOut">
              <a:rPr lang="en-US" smtClean="0"/>
              <a:t>10/30/2018</a:t>
            </a:fld>
            <a:endParaRPr lang="en-US"/>
          </a:p>
        </p:txBody>
      </p:sp>
      <p:sp>
        <p:nvSpPr>
          <p:cNvPr id="4" name="Slide Image Placeholder 3"/>
          <p:cNvSpPr>
            <a:spLocks noGrp="1" noRot="1" noChangeAspect="1"/>
          </p:cNvSpPr>
          <p:nvPr>
            <p:ph type="sldImg" idx="2"/>
          </p:nvPr>
        </p:nvSpPr>
        <p:spPr>
          <a:xfrm>
            <a:off x="1497013" y="1200150"/>
            <a:ext cx="4321175"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5F114E32-5160-4EBF-82AC-6364BD41BDDE}" type="slidenum">
              <a:rPr lang="en-US" smtClean="0"/>
              <a:t>‹#›</a:t>
            </a:fld>
            <a:endParaRPr lang="en-US"/>
          </a:p>
        </p:txBody>
      </p:sp>
    </p:spTree>
    <p:extLst>
      <p:ext uri="{BB962C8B-B14F-4D97-AF65-F5344CB8AC3E}">
        <p14:creationId xmlns:p14="http://schemas.microsoft.com/office/powerpoint/2010/main" val="26809243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scillsspartners.or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300" dirty="0"/>
              <a:t>Welcome to the first of five chapters in a digital workbook on educational assessment design and evaluation. This workbook is intended to help educators ensure that the assessments they use provide meaningful information about what students know and can do.</a:t>
            </a:r>
          </a:p>
          <a:p>
            <a:pPr fontAlgn="base"/>
            <a:endParaRPr lang="en-US" sz="1300" dirty="0"/>
          </a:p>
          <a:p>
            <a:pPr fontAlgn="base"/>
            <a:r>
              <a:rPr lang="en-US" sz="1300" dirty="0"/>
              <a:t>This digital workbook was developed by edCount, LLC, under the US Department of Education’s Enhanced Assessment Grants Program, CFDA 84.368A.</a:t>
            </a:r>
          </a:p>
        </p:txBody>
      </p:sp>
      <p:sp>
        <p:nvSpPr>
          <p:cNvPr id="4" name="Slide Number Placeholder 3"/>
          <p:cNvSpPr>
            <a:spLocks noGrp="1"/>
          </p:cNvSpPr>
          <p:nvPr>
            <p:ph type="sldNum" sz="quarter" idx="10"/>
          </p:nvPr>
        </p:nvSpPr>
        <p:spPr/>
        <p:txBody>
          <a:bodyPr/>
          <a:lstStyle/>
          <a:p>
            <a:fld id="{C6C5F2A2-0D2B-45DD-B92D-AF9104A43C88}" type="slidenum">
              <a:rPr lang="en-US" smtClean="0"/>
              <a:t>1</a:t>
            </a:fld>
            <a:endParaRPr lang="en-US"/>
          </a:p>
        </p:txBody>
      </p:sp>
    </p:spTree>
    <p:extLst>
      <p:ext uri="{BB962C8B-B14F-4D97-AF65-F5344CB8AC3E}">
        <p14:creationId xmlns:p14="http://schemas.microsoft.com/office/powerpoint/2010/main" val="2528588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As noted previously, teachers assess their students frequently. Whether a teacher or administrator </a:t>
            </a:r>
            <a:r>
              <a:rPr lang="en-US" sz="1300" u="sng" dirty="0">
                <a:latin typeface="Calibri" panose="020F0502020204030204" pitchFamily="34" charset="0"/>
                <a:ea typeface="Times New Roman" panose="02020603050405020304" pitchFamily="18" charset="0"/>
                <a:cs typeface="Calibri" panose="020F0502020204030204" pitchFamily="34" charset="0"/>
              </a:rPr>
              <a:t>creates</a:t>
            </a:r>
            <a:r>
              <a:rPr lang="en-US" sz="1300" dirty="0">
                <a:latin typeface="Calibri" panose="020F0502020204030204" pitchFamily="34" charset="0"/>
                <a:ea typeface="Times New Roman" panose="02020603050405020304" pitchFamily="18" charset="0"/>
                <a:cs typeface="Calibri" panose="020F0502020204030204" pitchFamily="34" charset="0"/>
              </a:rPr>
              <a:t> a formal test or </a:t>
            </a:r>
            <a:r>
              <a:rPr lang="en-US" sz="1300" u="sng" dirty="0">
                <a:latin typeface="Calibri" panose="020F0502020204030204" pitchFamily="34" charset="0"/>
                <a:ea typeface="Times New Roman" panose="02020603050405020304" pitchFamily="18" charset="0"/>
                <a:cs typeface="Calibri" panose="020F0502020204030204" pitchFamily="34" charset="0"/>
              </a:rPr>
              <a:t>chooses one from a vendor</a:t>
            </a:r>
            <a:r>
              <a:rPr lang="en-US" sz="1300" dirty="0">
                <a:latin typeface="Calibri" panose="020F0502020204030204" pitchFamily="34" charset="0"/>
                <a:ea typeface="Times New Roman" panose="02020603050405020304" pitchFamily="18" charset="0"/>
                <a:cs typeface="Calibri" panose="020F0502020204030204" pitchFamily="34" charset="0"/>
              </a:rPr>
              <a:t>, he or she should consider what constitutes “good enough” evidence that the test is measuring what it is meant to measure, how it functions to gather information from students about what they know and can do, and how useful the scores are for supporting solid decisions. </a:t>
            </a:r>
            <a:r>
              <a:rPr lang="en-US" sz="1300" dirty="0">
                <a:latin typeface="Calibri" panose="020F0502020204030204" pitchFamily="34" charset="0"/>
                <a:ea typeface="Times New Roman" panose="02020603050405020304" pitchFamily="18" charset="0"/>
                <a:cs typeface="Times New Roman" panose="02020603050405020304" pitchFamily="18" charset="0"/>
              </a:rPr>
              <a:t>While we are not directly addressing strategies for developing classroom-based tests in this workbook, the same fundamental concepts about quality apply to these tests as well.</a:t>
            </a:r>
          </a:p>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10</a:t>
            </a:fld>
            <a:endParaRPr lang="en-US"/>
          </a:p>
        </p:txBody>
      </p:sp>
    </p:spTree>
    <p:extLst>
      <p:ext uri="{BB962C8B-B14F-4D97-AF65-F5344CB8AC3E}">
        <p14:creationId xmlns:p14="http://schemas.microsoft.com/office/powerpoint/2010/main" val="7900360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The very first step in building or adopting an assessment is to establish a clear purpose for doing so. Teachers may pose questions to take stock of what students already know at the beginning of a lesson or to determine whether students fully understand a concept or need additional instruction. A district or a state may require students to take specific tests for the purpose of monitoring achievement as part of its accountability system or to provide teachers with information meant to inform classroom instruction. A school counselor or psychologist may administer a test to an individual student to help diagnose specific learning challenges that may require tailored instruction or other accommodations in classrooms.</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11</a:t>
            </a:fld>
            <a:endParaRPr lang="en-US"/>
          </a:p>
        </p:txBody>
      </p:sp>
    </p:spTree>
    <p:extLst>
      <p:ext uri="{BB962C8B-B14F-4D97-AF65-F5344CB8AC3E}">
        <p14:creationId xmlns:p14="http://schemas.microsoft.com/office/powerpoint/2010/main" val="1016393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So, why do we give assessments? Here are some common reasons for giving tests. The column on the left includes purposes associated with tests teachers often given in their classrooms. The column on the right lists purposes that are more often associated with tests that are required by administrators outside of the classroom. </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Tests must be designed for a given purpose. Although some tests may yield information that could be used for more than one purpose, a single test could never serve all of these purposes. What makes a test effective for informing instruction is entirely different from what makes a test effective for making high stakes decisions for accountability purposes.</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defTabSz="966612">
              <a:defRPr/>
            </a:pPr>
            <a:fld id="{2B60A32E-F626-4AA1-BBA1-9DAA8038CD10}" type="slidenum">
              <a:rPr lang="en-US">
                <a:solidFill>
                  <a:prstClr val="black"/>
                </a:solidFill>
                <a:latin typeface="Calibri" panose="020F0502020204030204"/>
              </a:rPr>
              <a:pPr defTabSz="966612">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6731842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This notion of purpose is fundamental to all questions about test quality. Without a clear purpose for giving an assessment, it is not possible to determine whether the assessment yields meaningful information or if it is appropriate to use the scores in making specific decisions. This concept is so important in educational testing that it is addressed in the very first standard in the </a:t>
            </a:r>
            <a:r>
              <a:rPr lang="en-US" sz="1300" i="1" dirty="0">
                <a:latin typeface="Calibri" panose="020F0502020204030204" pitchFamily="34" charset="0"/>
                <a:ea typeface="Times New Roman" panose="02020603050405020304" pitchFamily="18" charset="0"/>
                <a:cs typeface="Calibri" panose="020F0502020204030204" pitchFamily="34" charset="0"/>
              </a:rPr>
              <a:t>Standards for Educational and Psychological Testing</a:t>
            </a:r>
            <a:r>
              <a:rPr lang="en-US" sz="1300" dirty="0">
                <a:latin typeface="Calibri" panose="020F0502020204030204" pitchFamily="34" charset="0"/>
                <a:ea typeface="Times New Roman" panose="02020603050405020304" pitchFamily="18" charset="0"/>
                <a:cs typeface="Calibri" panose="020F0502020204030204" pitchFamily="34" charset="0"/>
              </a:rPr>
              <a:t>, the book that defines expectations for quality and rigor in assessment practices. This first standard for testing practice states the following:</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i="1" dirty="0">
                <a:latin typeface="Calibri" panose="020F0502020204030204" pitchFamily="34" charset="0"/>
                <a:ea typeface="Times New Roman" panose="02020603050405020304" pitchFamily="18" charset="0"/>
                <a:cs typeface="Times New Roman" panose="02020603050405020304" pitchFamily="18" charset="0"/>
              </a:rPr>
              <a:t>Clear articulation of each intended test score interpretation for a specified use should be set forth, and appropriate validity evidence in support of each intended interpretation should be provided</a:t>
            </a:r>
            <a:r>
              <a:rPr lang="en-US" sz="1300" i="1" dirty="0">
                <a:latin typeface="Calibri" panose="020F0502020204030204" pitchFamily="34" charset="0"/>
                <a:ea typeface="Times New Roman" panose="02020603050405020304" pitchFamily="18" charset="0"/>
                <a:cs typeface="Calibri" panose="020F0502020204030204" pitchFamily="34" charset="0"/>
              </a:rPr>
              <a:t>.</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r>
              <a:rPr lang="en-US" sz="1100" dirty="0">
                <a:latin typeface="Calibri" panose="020F0502020204030204" pitchFamily="34" charset="0"/>
                <a:ea typeface="Calibri" panose="020F0502020204030204" pitchFamily="34" charset="0"/>
                <a:cs typeface="Times New Roman" panose="02020603050405020304" pitchFamily="18" charset="0"/>
              </a:rPr>
              <a:t>AERA, APA, NCME, 2014</a:t>
            </a:r>
          </a:p>
          <a:p>
            <a:pPr defTabSz="966612">
              <a:defRPr/>
            </a:pPr>
            <a:endParaRPr lang="en-US" sz="1300" dirty="0"/>
          </a:p>
        </p:txBody>
      </p:sp>
      <p:sp>
        <p:nvSpPr>
          <p:cNvPr id="4" name="Slide Number Placeholder 3"/>
          <p:cNvSpPr>
            <a:spLocks noGrp="1"/>
          </p:cNvSpPr>
          <p:nvPr>
            <p:ph type="sldNum" sz="quarter" idx="10"/>
          </p:nvPr>
        </p:nvSpPr>
        <p:spPr/>
        <p:txBody>
          <a:bodyPr/>
          <a:lstStyle/>
          <a:p>
            <a:fld id="{C6C5F2A2-0D2B-45DD-B92D-AF9104A43C88}" type="slidenum">
              <a:rPr lang="en-US" smtClean="0"/>
              <a:t>13</a:t>
            </a:fld>
            <a:endParaRPr lang="en-US"/>
          </a:p>
        </p:txBody>
      </p:sp>
    </p:spTree>
    <p:extLst>
      <p:ext uri="{BB962C8B-B14F-4D97-AF65-F5344CB8AC3E}">
        <p14:creationId xmlns:p14="http://schemas.microsoft.com/office/powerpoint/2010/main" val="1461861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We can unpack this standard to help capture its full meaning. Consider these three key pieces of the standard:</a:t>
            </a:r>
          </a:p>
          <a:p>
            <a:endParaRPr lang="en-US" sz="1300" dirty="0"/>
          </a:p>
          <a:p>
            <a:pPr>
              <a:spcAft>
                <a:spcPts val="1269"/>
              </a:spcAft>
            </a:pPr>
            <a:r>
              <a:rPr lang="en-US" sz="1300" u="sng" dirty="0">
                <a:latin typeface="Calibri" panose="020F0502020204030204" pitchFamily="34" charset="0"/>
                <a:ea typeface="Times New Roman" panose="02020603050405020304" pitchFamily="18" charset="0"/>
                <a:cs typeface="Calibri" panose="020F0502020204030204" pitchFamily="34" charset="0"/>
              </a:rPr>
              <a:t>Intended score interpretations</a:t>
            </a:r>
            <a:r>
              <a:rPr lang="en-US" sz="1300" dirty="0">
                <a:latin typeface="Calibri" panose="020F0502020204030204" pitchFamily="34" charset="0"/>
                <a:ea typeface="Times New Roman" panose="02020603050405020304" pitchFamily="18" charset="0"/>
                <a:cs typeface="Calibri" panose="020F0502020204030204" pitchFamily="34" charset="0"/>
              </a:rPr>
              <a:t> are </a:t>
            </a:r>
            <a:r>
              <a:rPr lang="en-US" sz="1300" dirty="0">
                <a:latin typeface="Calibri" panose="020F0502020204030204" pitchFamily="34" charset="0"/>
                <a:ea typeface="Times New Roman" panose="02020603050405020304" pitchFamily="18" charset="0"/>
                <a:cs typeface="Times New Roman" panose="02020603050405020304" pitchFamily="18" charset="0"/>
              </a:rPr>
              <a:t>what the test score is supposed to mean or represent. This includes the content or “construct</a:t>
            </a:r>
            <a:r>
              <a:rPr lang="en-US" sz="1300" dirty="0">
                <a:latin typeface="Calibri" panose="020F0502020204030204" pitchFamily="34" charset="0"/>
                <a:ea typeface="Times New Roman" panose="02020603050405020304" pitchFamily="18" charset="0"/>
                <a:cs typeface="Calibri" panose="020F0502020204030204" pitchFamily="34" charset="0"/>
              </a:rPr>
              <a:t>”, such as 10th grade biology knowledge and skills, as well as how scores reflect greater or lesser degrees of that content or construct.</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14</a:t>
            </a:fld>
            <a:endParaRPr lang="en-US"/>
          </a:p>
        </p:txBody>
      </p:sp>
    </p:spTree>
    <p:extLst>
      <p:ext uri="{BB962C8B-B14F-4D97-AF65-F5344CB8AC3E}">
        <p14:creationId xmlns:p14="http://schemas.microsoft.com/office/powerpoint/2010/main" val="39179199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The </a:t>
            </a:r>
            <a:r>
              <a:rPr lang="en-US" sz="1300" u="sng" dirty="0">
                <a:latin typeface="Calibri" panose="020F0502020204030204" pitchFamily="34" charset="0"/>
                <a:ea typeface="Times New Roman" panose="02020603050405020304" pitchFamily="18" charset="0"/>
                <a:cs typeface="Calibri" panose="020F0502020204030204" pitchFamily="34" charset="0"/>
              </a:rPr>
              <a:t>specified purpose</a:t>
            </a:r>
            <a:r>
              <a:rPr lang="en-US" sz="1300" dirty="0">
                <a:latin typeface="Calibri" panose="020F0502020204030204" pitchFamily="34" charset="0"/>
                <a:ea typeface="Times New Roman" panose="02020603050405020304" pitchFamily="18" charset="0"/>
                <a:cs typeface="Calibri" panose="020F0502020204030204" pitchFamily="34" charset="0"/>
              </a:rPr>
              <a:t> is the use to which a score is to be put. Is it for grading purposes? For school-level accountability? For diagnosing a learning challenge? For determining the next steps in a unit or lesson?</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15</a:t>
            </a:fld>
            <a:endParaRPr lang="en-US"/>
          </a:p>
        </p:txBody>
      </p:sp>
    </p:spTree>
    <p:extLst>
      <p:ext uri="{BB962C8B-B14F-4D97-AF65-F5344CB8AC3E}">
        <p14:creationId xmlns:p14="http://schemas.microsoft.com/office/powerpoint/2010/main" val="3335252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u="sng" dirty="0">
                <a:latin typeface="Calibri" panose="020F0502020204030204" pitchFamily="34" charset="0"/>
                <a:ea typeface="Times New Roman" panose="02020603050405020304" pitchFamily="18" charset="0"/>
                <a:cs typeface="Calibri" panose="020F0502020204030204" pitchFamily="34" charset="0"/>
              </a:rPr>
              <a:t>Validity evidence</a:t>
            </a:r>
            <a:r>
              <a:rPr lang="en-US" sz="1300" dirty="0">
                <a:latin typeface="Calibri" panose="020F0502020204030204" pitchFamily="34" charset="0"/>
                <a:ea typeface="Times New Roman" panose="02020603050405020304" pitchFamily="18" charset="0"/>
                <a:cs typeface="Calibri" panose="020F0502020204030204" pitchFamily="34" charset="0"/>
              </a:rPr>
              <a:t> encompasses specific types of evidence regarding what a test measures and how scores can be interpreted and used. How can we know what the scores mean and if we can use them for informing instruction? For grading? For monitoring achievement trends at a school or school district level? For making accurate diagnoses?</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16</a:t>
            </a:fld>
            <a:endParaRPr lang="en-US"/>
          </a:p>
        </p:txBody>
      </p:sp>
    </p:spTree>
    <p:extLst>
      <p:ext uri="{BB962C8B-B14F-4D97-AF65-F5344CB8AC3E}">
        <p14:creationId xmlns:p14="http://schemas.microsoft.com/office/powerpoint/2010/main" val="19994295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This first standard tells us that validity evidence has to do with the purposes and uses of tests scores. To understand our purposes and uses, we must consider what it is we want to know and what we will do with the information the test provides.</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17</a:t>
            </a:fld>
            <a:endParaRPr lang="en-US"/>
          </a:p>
        </p:txBody>
      </p:sp>
    </p:spTree>
    <p:extLst>
      <p:ext uri="{BB962C8B-B14F-4D97-AF65-F5344CB8AC3E}">
        <p14:creationId xmlns:p14="http://schemas.microsoft.com/office/powerpoint/2010/main" val="29445091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First, what do you want to know? Just as a teacher needs to be clear about what she’s trying to find out when formulating questions during a lesson, anyone attempting to build a test must identify what the test is meant to measure with as much specificity as possible. A teacher or administer may want to know any number of things, for example:</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marL="362480" indent="-362480">
              <a:spcAft>
                <a:spcPts val="1269"/>
              </a:spcAft>
              <a:buFont typeface="Courier New" panose="02070309020205020404" pitchFamily="49" charset="0"/>
              <a:buChar char="o"/>
              <a:tabLst>
                <a:tab pos="483306" algn="l"/>
              </a:tabLst>
            </a:pPr>
            <a:r>
              <a:rPr lang="en-US" sz="1300" dirty="0">
                <a:latin typeface="Calibri" panose="020F0502020204030204" pitchFamily="34" charset="0"/>
                <a:ea typeface="Times New Roman" panose="02020603050405020304" pitchFamily="18" charset="0"/>
                <a:cs typeface="Calibri" panose="020F0502020204030204" pitchFamily="34" charset="0"/>
              </a:rPr>
              <a:t>What do students already know about what I’m about to teach?</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marL="362480" indent="-362480">
              <a:spcAft>
                <a:spcPts val="1269"/>
              </a:spcAft>
              <a:buFont typeface="Courier New" panose="02070309020205020404" pitchFamily="49" charset="0"/>
              <a:buChar char="o"/>
              <a:tabLst>
                <a:tab pos="483306" algn="l"/>
              </a:tabLst>
            </a:pPr>
            <a:r>
              <a:rPr lang="en-US" sz="1300" dirty="0">
                <a:latin typeface="Calibri" panose="020F0502020204030204" pitchFamily="34" charset="0"/>
                <a:ea typeface="Times New Roman" panose="02020603050405020304" pitchFamily="18" charset="0"/>
                <a:cs typeface="Calibri" panose="020F0502020204030204" pitchFamily="34" charset="0"/>
              </a:rPr>
              <a:t>How well are students understanding this lesson so far?</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marL="362480" indent="-362480">
              <a:spcAft>
                <a:spcPts val="1269"/>
              </a:spcAft>
              <a:buFont typeface="Courier New" panose="02070309020205020404" pitchFamily="49" charset="0"/>
              <a:buChar char="o"/>
              <a:tabLst>
                <a:tab pos="483306" algn="l"/>
              </a:tabLst>
            </a:pPr>
            <a:r>
              <a:rPr lang="en-US" sz="1300" dirty="0">
                <a:latin typeface="Calibri" panose="020F0502020204030204" pitchFamily="34" charset="0"/>
                <a:ea typeface="Times New Roman" panose="02020603050405020304" pitchFamily="18" charset="0"/>
                <a:cs typeface="Calibri" panose="020F0502020204030204" pitchFamily="34" charset="0"/>
              </a:rPr>
              <a:t>How well did students learn the concepts from the unit I just taught?</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marL="362480" indent="-362480">
              <a:spcAft>
                <a:spcPts val="1269"/>
              </a:spcAft>
              <a:buFont typeface="Courier New" panose="02070309020205020404" pitchFamily="49" charset="0"/>
              <a:buChar char="o"/>
              <a:tabLst>
                <a:tab pos="483306" algn="l"/>
              </a:tabLst>
            </a:pPr>
            <a:r>
              <a:rPr lang="en-US" sz="1300" dirty="0">
                <a:latin typeface="Calibri" panose="020F0502020204030204" pitchFamily="34" charset="0"/>
                <a:ea typeface="Times New Roman" panose="02020603050405020304" pitchFamily="18" charset="0"/>
                <a:cs typeface="Calibri" panose="020F0502020204030204" pitchFamily="34" charset="0"/>
              </a:rPr>
              <a:t>How well are students achieving in relation to the standards for science in their grade?</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marL="362480" indent="-362480">
              <a:spcAft>
                <a:spcPts val="1269"/>
              </a:spcAft>
              <a:buFont typeface="Courier New" panose="02070309020205020404" pitchFamily="49" charset="0"/>
              <a:buChar char="o"/>
              <a:tabLst>
                <a:tab pos="483306" algn="l"/>
              </a:tabLst>
            </a:pPr>
            <a:r>
              <a:rPr lang="en-US" sz="1300" dirty="0">
                <a:latin typeface="Calibri" panose="020F0502020204030204" pitchFamily="34" charset="0"/>
                <a:ea typeface="Times New Roman" panose="02020603050405020304" pitchFamily="18" charset="0"/>
                <a:cs typeface="Calibri" panose="020F0502020204030204" pitchFamily="34" charset="0"/>
              </a:rPr>
              <a:t>How well are students achieving in science this year as compared with students in this grade last year?</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defTabSz="966612">
              <a:defRPr/>
            </a:pPr>
            <a:endParaRPr lang="en-US" sz="1300" dirty="0"/>
          </a:p>
        </p:txBody>
      </p:sp>
      <p:sp>
        <p:nvSpPr>
          <p:cNvPr id="4" name="Slide Number Placeholder 3"/>
          <p:cNvSpPr>
            <a:spLocks noGrp="1"/>
          </p:cNvSpPr>
          <p:nvPr>
            <p:ph type="sldNum" sz="quarter" idx="10"/>
          </p:nvPr>
        </p:nvSpPr>
        <p:spPr/>
        <p:txBody>
          <a:bodyPr/>
          <a:lstStyle/>
          <a:p>
            <a:fld id="{C6C5F2A2-0D2B-45DD-B92D-AF9104A43C88}" type="slidenum">
              <a:rPr lang="en-US" smtClean="0"/>
              <a:t>18</a:t>
            </a:fld>
            <a:endParaRPr lang="en-US"/>
          </a:p>
        </p:txBody>
      </p:sp>
    </p:spTree>
    <p:extLst>
      <p:ext uri="{BB962C8B-B14F-4D97-AF65-F5344CB8AC3E}">
        <p14:creationId xmlns:p14="http://schemas.microsoft.com/office/powerpoint/2010/main" val="3862599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Second, what will you do with this information? </a:t>
            </a:r>
            <a:r>
              <a:rPr lang="en-US" sz="1300" dirty="0">
                <a:latin typeface="Calibri" panose="020F0502020204030204" pitchFamily="34" charset="0"/>
                <a:ea typeface="Times New Roman" panose="02020603050405020304" pitchFamily="18" charset="0"/>
                <a:cs typeface="Times New Roman" panose="02020603050405020304" pitchFamily="18" charset="0"/>
              </a:rPr>
              <a:t>What decisions will it inform? </a:t>
            </a:r>
            <a:r>
              <a:rPr lang="en-US" sz="1300" dirty="0">
                <a:latin typeface="Calibri" panose="020F0502020204030204" pitchFamily="34" charset="0"/>
                <a:ea typeface="Times New Roman" panose="02020603050405020304" pitchFamily="18" charset="0"/>
                <a:cs typeface="Calibri" panose="020F0502020204030204" pitchFamily="34" charset="0"/>
              </a:rPr>
              <a:t>Being clear about this is necessary to ensure that the information the test provides is relevant and useful for this purpose. For example:</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marL="362480" indent="-362480">
              <a:spcAft>
                <a:spcPts val="1269"/>
              </a:spcAft>
              <a:buFont typeface="Courier New" panose="02070309020205020404" pitchFamily="49" charset="0"/>
              <a:buChar char="o"/>
              <a:tabLst>
                <a:tab pos="483306" algn="l"/>
              </a:tabLst>
            </a:pPr>
            <a:r>
              <a:rPr lang="en-US" sz="1300" dirty="0">
                <a:latin typeface="Calibri" panose="020F0502020204030204" pitchFamily="34" charset="0"/>
                <a:ea typeface="Times New Roman" panose="02020603050405020304" pitchFamily="18" charset="0"/>
                <a:cs typeface="Calibri" panose="020F0502020204030204" pitchFamily="34" charset="0"/>
              </a:rPr>
              <a:t>I need to tailor my upcoming lesson to better match students’ needs.</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marL="362480" indent="-362480">
              <a:spcAft>
                <a:spcPts val="1269"/>
              </a:spcAft>
              <a:buFont typeface="Courier New" panose="02070309020205020404" pitchFamily="49" charset="0"/>
              <a:buChar char="o"/>
              <a:tabLst>
                <a:tab pos="483306" algn="l"/>
              </a:tabLst>
            </a:pPr>
            <a:r>
              <a:rPr lang="en-US" sz="1300" dirty="0">
                <a:latin typeface="Calibri" panose="020F0502020204030204" pitchFamily="34" charset="0"/>
                <a:ea typeface="Times New Roman" panose="02020603050405020304" pitchFamily="18" charset="0"/>
                <a:cs typeface="Calibri" panose="020F0502020204030204" pitchFamily="34" charset="0"/>
              </a:rPr>
              <a:t>I need to know whether and how to reteach or if it’s time to move on.</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marL="362480" indent="-362480">
              <a:spcAft>
                <a:spcPts val="1269"/>
              </a:spcAft>
              <a:buFont typeface="Courier New" panose="02070309020205020404" pitchFamily="49" charset="0"/>
              <a:buChar char="o"/>
              <a:tabLst>
                <a:tab pos="483306" algn="l"/>
              </a:tabLst>
            </a:pPr>
            <a:r>
              <a:rPr lang="en-US" sz="1300" dirty="0">
                <a:latin typeface="Calibri" panose="020F0502020204030204" pitchFamily="34" charset="0"/>
                <a:ea typeface="Times New Roman" panose="02020603050405020304" pitchFamily="18" charset="0"/>
                <a:cs typeface="Calibri" panose="020F0502020204030204" pitchFamily="34" charset="0"/>
              </a:rPr>
              <a:t>I need information to use in grading.</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marL="362480" indent="-362480">
              <a:spcAft>
                <a:spcPts val="1269"/>
              </a:spcAft>
              <a:buFont typeface="Courier New" panose="02070309020205020404" pitchFamily="49" charset="0"/>
              <a:buChar char="o"/>
              <a:tabLst>
                <a:tab pos="483306" algn="l"/>
              </a:tabLst>
            </a:pPr>
            <a:r>
              <a:rPr lang="en-US" sz="1300" dirty="0">
                <a:latin typeface="Calibri" panose="020F0502020204030204" pitchFamily="34" charset="0"/>
                <a:ea typeface="Times New Roman" panose="02020603050405020304" pitchFamily="18" charset="0"/>
                <a:cs typeface="Calibri" panose="020F0502020204030204" pitchFamily="34" charset="0"/>
              </a:rPr>
              <a:t>We need to determine whether and how to adjust our science curricula for next semester or next year.</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marL="362480" indent="-362480">
              <a:spcAft>
                <a:spcPts val="1269"/>
              </a:spcAft>
              <a:buFont typeface="Courier New" panose="02070309020205020404" pitchFamily="49" charset="0"/>
              <a:buChar char="o"/>
              <a:tabLst>
                <a:tab pos="483306" algn="l"/>
              </a:tabLst>
            </a:pPr>
            <a:r>
              <a:rPr lang="en-US" sz="1300" dirty="0">
                <a:latin typeface="Calibri" panose="020F0502020204030204" pitchFamily="34" charset="0"/>
                <a:ea typeface="Times New Roman" panose="02020603050405020304" pitchFamily="18" charset="0"/>
                <a:cs typeface="Calibri" panose="020F0502020204030204" pitchFamily="34" charset="0"/>
              </a:rPr>
              <a:t>We need to evaluate our science programs and resources.</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marL="362480" indent="-362480">
              <a:spcAft>
                <a:spcPts val="1269"/>
              </a:spcAft>
              <a:buFont typeface="Courier New" panose="02070309020205020404" pitchFamily="49" charset="0"/>
              <a:buChar char="o"/>
              <a:tabLst>
                <a:tab pos="483306" algn="l"/>
              </a:tabLst>
            </a:pPr>
            <a:r>
              <a:rPr lang="en-US" sz="1300" dirty="0">
                <a:latin typeface="Calibri" panose="020F0502020204030204" pitchFamily="34" charset="0"/>
                <a:ea typeface="Times New Roman" panose="02020603050405020304" pitchFamily="18" charset="0"/>
                <a:cs typeface="Calibri" panose="020F0502020204030204" pitchFamily="34" charset="0"/>
              </a:rPr>
              <a:t>We need to evaluate how we distribute resources to districts or schools to support improvements in science instruction.</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19</a:t>
            </a:fld>
            <a:endParaRPr lang="en-US"/>
          </a:p>
        </p:txBody>
      </p:sp>
    </p:spTree>
    <p:extLst>
      <p:ext uri="{BB962C8B-B14F-4D97-AF65-F5344CB8AC3E}">
        <p14:creationId xmlns:p14="http://schemas.microsoft.com/office/powerpoint/2010/main" val="2431225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grant project is titled the </a:t>
            </a:r>
            <a:r>
              <a:rPr lang="en-US" sz="1300" dirty="0">
                <a:hlinkClick r:id="rId3"/>
              </a:rPr>
              <a:t>Strengthening Claims-based Interpretations and Uses of Local and Large-scale Science Assessment Scores</a:t>
            </a:r>
            <a:r>
              <a:rPr lang="en-US" sz="1300" dirty="0"/>
              <a:t>…</a:t>
            </a:r>
          </a:p>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2</a:t>
            </a:fld>
            <a:endParaRPr lang="en-US"/>
          </a:p>
        </p:txBody>
      </p:sp>
    </p:spTree>
    <p:extLst>
      <p:ext uri="{BB962C8B-B14F-4D97-AF65-F5344CB8AC3E}">
        <p14:creationId xmlns:p14="http://schemas.microsoft.com/office/powerpoint/2010/main" val="8227718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Only after an educator has identified how the scores from a test will be used – that is, the purpose for giving the assessment – can he or she determine whether that test is a good one for that purpose.</a:t>
            </a: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 </a:t>
            </a: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Said another way, no test is inherently good or bad. Judgments about test quality are always related to how the scores are interpreted and used. This is the crux of the concept of validity in testing. The purposes for which test scores are used drive judgments about validity.</a:t>
            </a:r>
          </a:p>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20</a:t>
            </a:fld>
            <a:endParaRPr lang="en-US"/>
          </a:p>
        </p:txBody>
      </p:sp>
    </p:spTree>
    <p:extLst>
      <p:ext uri="{BB962C8B-B14F-4D97-AF65-F5344CB8AC3E}">
        <p14:creationId xmlns:p14="http://schemas.microsoft.com/office/powerpoint/2010/main" val="39017508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In addition to understanding the basic purposes for giving a test and how the scores are meant to be used, we need to recognize that different uses of scores are associated with different stakes. Stakes are the implications of the scores for individuals or groups.</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Higher stakes are associated with scores used in making decisions with significant implications for individuals or groups, such as placement and even grading. Stakes are particularly high when decisions are based solely or mostly on test scores and when the decisions are permanent or hard to over turn. Note that our professional standards in educational measurement, which we described earlier in this chapter, advise strongly that no one ever makes a decision for a student on the basis of a single test score.</a:t>
            </a:r>
          </a:p>
        </p:txBody>
      </p:sp>
      <p:sp>
        <p:nvSpPr>
          <p:cNvPr id="4" name="Slide Number Placeholder 3"/>
          <p:cNvSpPr>
            <a:spLocks noGrp="1"/>
          </p:cNvSpPr>
          <p:nvPr>
            <p:ph type="sldNum" sz="quarter" idx="10"/>
          </p:nvPr>
        </p:nvSpPr>
        <p:spPr/>
        <p:txBody>
          <a:bodyPr/>
          <a:lstStyle/>
          <a:p>
            <a:fld id="{5F114E32-5160-4EBF-82AC-6364BD41BDDE}" type="slidenum">
              <a:rPr lang="en-US" smtClean="0"/>
              <a:t>21</a:t>
            </a:fld>
            <a:endParaRPr lang="en-US"/>
          </a:p>
        </p:txBody>
      </p:sp>
    </p:spTree>
    <p:extLst>
      <p:ext uri="{BB962C8B-B14F-4D97-AF65-F5344CB8AC3E}">
        <p14:creationId xmlns:p14="http://schemas.microsoft.com/office/powerpoint/2010/main" val="33671058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Chapter 1.2. Validity as the Key Principle of Assessment Quality</a:t>
            </a:r>
          </a:p>
          <a:p>
            <a:endParaRPr lang="en-US" b="0" i="0" dirty="0"/>
          </a:p>
        </p:txBody>
      </p:sp>
      <p:sp>
        <p:nvSpPr>
          <p:cNvPr id="4" name="Slide Number Placeholder 3"/>
          <p:cNvSpPr>
            <a:spLocks noGrp="1"/>
          </p:cNvSpPr>
          <p:nvPr>
            <p:ph type="sldNum" sz="quarter" idx="10"/>
          </p:nvPr>
        </p:nvSpPr>
        <p:spPr/>
        <p:txBody>
          <a:bodyPr/>
          <a:lstStyle/>
          <a:p>
            <a:fld id="{C6C5F2A2-0D2B-45DD-B92D-AF9104A43C88}" type="slidenum">
              <a:rPr lang="en-US" smtClean="0"/>
              <a:t>22</a:t>
            </a:fld>
            <a:endParaRPr lang="en-US"/>
          </a:p>
        </p:txBody>
      </p:sp>
    </p:spTree>
    <p:extLst>
      <p:ext uri="{BB962C8B-B14F-4D97-AF65-F5344CB8AC3E}">
        <p14:creationId xmlns:p14="http://schemas.microsoft.com/office/powerpoint/2010/main" val="3181829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Validity is the cornerstone concept in testing and its meaning in this area is essentially the same as what is found in the dictionary:</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i="1" dirty="0">
                <a:latin typeface="Calibri" panose="020F0502020204030204" pitchFamily="34" charset="0"/>
                <a:ea typeface="Times New Roman" panose="02020603050405020304" pitchFamily="18" charset="0"/>
                <a:cs typeface="Calibri" panose="020F0502020204030204" pitchFamily="34" charset="0"/>
              </a:rPr>
              <a:t>The quality of being logically or factually sound; soundness or cogency.</a:t>
            </a:r>
            <a:r>
              <a:rPr lang="en-US" sz="1300" dirty="0">
                <a:latin typeface="Calibri" panose="020F0502020204030204" pitchFamily="34" charset="0"/>
                <a:ea typeface="Times New Roman" panose="02020603050405020304" pitchFamily="18" charset="0"/>
                <a:cs typeface="Calibri" panose="020F0502020204030204" pitchFamily="34" charset="0"/>
              </a:rPr>
              <a:t> (Oxford English Dictionary)</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23</a:t>
            </a:fld>
            <a:endParaRPr lang="en-US"/>
          </a:p>
        </p:txBody>
      </p:sp>
    </p:spTree>
    <p:extLst>
      <p:ext uri="{BB962C8B-B14F-4D97-AF65-F5344CB8AC3E}">
        <p14:creationId xmlns:p14="http://schemas.microsoft.com/office/powerpoint/2010/main" val="40249068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What may be surprising to some is that assessment validity relates to assessment scores, not to the assessments themselves. Assessment scores may support valid interpretations and uses, but a test itself cannot be inherently valid or invalid.</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24</a:t>
            </a:fld>
            <a:endParaRPr lang="en-US"/>
          </a:p>
        </p:txBody>
      </p:sp>
    </p:spTree>
    <p:extLst>
      <p:ext uri="{BB962C8B-B14F-4D97-AF65-F5344CB8AC3E}">
        <p14:creationId xmlns:p14="http://schemas.microsoft.com/office/powerpoint/2010/main" val="3163165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Further, assessment validity is a judgment based on a multi-faceted body of evidence. No single piece of evidence is sufficient and validity cannot be characterized with a statistic. </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25</a:t>
            </a:fld>
            <a:endParaRPr lang="en-US"/>
          </a:p>
        </p:txBody>
      </p:sp>
    </p:spTree>
    <p:extLst>
      <p:ext uri="{BB962C8B-B14F-4D97-AF65-F5344CB8AC3E}">
        <p14:creationId xmlns:p14="http://schemas.microsoft.com/office/powerpoint/2010/main" val="37244822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In the past, some characterized different types of validity such as predictive, criterion, and concurrent. Our more recent views are of a unified theory of validity. The old notions of validity are apparent within the unified theory: if the purpose of a test is to predict successful performance in some setting – say, in a college or law school – then the test maker should provide evidence that the test scores are predictive as claimed. Prediction is a use of test scores. Evidence related to that use is validity evidence. Evidence related to prediction is not important if the scores are not used for predictive purposes.</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Validity is a wholistic concept and its evaluation relies on evidence related to assessment purposes and uses.</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endParaRPr lang="en-US" sz="1300" dirty="0"/>
          </a:p>
        </p:txBody>
      </p:sp>
      <p:sp>
        <p:nvSpPr>
          <p:cNvPr id="4" name="Slide Number Placeholder 3"/>
          <p:cNvSpPr>
            <a:spLocks noGrp="1"/>
          </p:cNvSpPr>
          <p:nvPr>
            <p:ph type="sldNum" sz="quarter" idx="10"/>
          </p:nvPr>
        </p:nvSpPr>
        <p:spPr/>
        <p:txBody>
          <a:bodyPr/>
          <a:lstStyle/>
          <a:p>
            <a:fld id="{5F114E32-5160-4EBF-82AC-6364BD41BDDE}" type="slidenum">
              <a:rPr lang="en-US" smtClean="0"/>
              <a:t>26</a:t>
            </a:fld>
            <a:endParaRPr lang="en-US"/>
          </a:p>
        </p:txBody>
      </p:sp>
    </p:spTree>
    <p:extLst>
      <p:ext uri="{BB962C8B-B14F-4D97-AF65-F5344CB8AC3E}">
        <p14:creationId xmlns:p14="http://schemas.microsoft.com/office/powerpoint/2010/main" val="41818263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So, why do we give tests in education? What are their purposes? In education, a fundamental purpose of testing is to estimate what students know and can do in relation to the goals and expectations for their learning, often defined through standards.</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27</a:t>
            </a:fld>
            <a:endParaRPr lang="en-US"/>
          </a:p>
        </p:txBody>
      </p:sp>
    </p:spTree>
    <p:extLst>
      <p:ext uri="{BB962C8B-B14F-4D97-AF65-F5344CB8AC3E}">
        <p14:creationId xmlns:p14="http://schemas.microsoft.com/office/powerpoint/2010/main" val="1914973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Consider that tests in education are ways for us to find out what students know and can do. Tests are ways for us to observe students as they perform a task or to gather data about their knowledge based on how they respond to questions.</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28</a:t>
            </a:fld>
            <a:endParaRPr lang="en-US"/>
          </a:p>
        </p:txBody>
      </p:sp>
    </p:spTree>
    <p:extLst>
      <p:ext uri="{BB962C8B-B14F-4D97-AF65-F5344CB8AC3E}">
        <p14:creationId xmlns:p14="http://schemas.microsoft.com/office/powerpoint/2010/main" val="5973133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We cannot peer inside someone’s brain or observe students in every possible situation where they might demonstrate what they know and can do.</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This is true even when it comes to a very specific concept like multiplying single-digit integers. Certainly, we could build a test where students are asked to multiply every combination of single-digit integers. But, that’s not the end of the story. We would eventually want to know whether students can recognize when multiplication is the correct operation to apply in real-world situations. We would need to pose a variety of opportunities where students would have to identify multiplication as the right operation, identify the numbers to multiply, and apply the operation accurately. But, we would never be able to pose all possible opportunities.</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29</a:t>
            </a:fld>
            <a:endParaRPr lang="en-US"/>
          </a:p>
        </p:txBody>
      </p:sp>
    </p:spTree>
    <p:extLst>
      <p:ext uri="{BB962C8B-B14F-4D97-AF65-F5344CB8AC3E}">
        <p14:creationId xmlns:p14="http://schemas.microsoft.com/office/powerpoint/2010/main" val="1162968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or its acronym, “SCILLSS.” </a:t>
            </a:r>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3</a:t>
            </a:fld>
            <a:endParaRPr lang="en-US"/>
          </a:p>
        </p:txBody>
      </p:sp>
    </p:spTree>
    <p:extLst>
      <p:ext uri="{BB962C8B-B14F-4D97-AF65-F5344CB8AC3E}">
        <p14:creationId xmlns:p14="http://schemas.microsoft.com/office/powerpoint/2010/main" val="41256515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So, we create tests to elicit samples of what students know and can do and then make interpretations based on those samples. </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How do we know if those interpretations are sound? We gather evidence of validity. </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As we will see in this chapter and those that follow, validity evidence can take many forms. Judgments about validity are based on the body of that evidence and always in relation to what the scores are supposed to mean and how they are supposed to be used. </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What a score on the test means depends on how well the test was designed and administered and on the quality of how students’ responses were scored, analyzed, and reported.</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5F114E32-5160-4EBF-82AC-6364BD41BDDE}" type="slidenum">
              <a:rPr lang="en-US" smtClean="0"/>
              <a:t>30</a:t>
            </a:fld>
            <a:endParaRPr lang="en-US"/>
          </a:p>
        </p:txBody>
      </p:sp>
    </p:spTree>
    <p:extLst>
      <p:ext uri="{BB962C8B-B14F-4D97-AF65-F5344CB8AC3E}">
        <p14:creationId xmlns:p14="http://schemas.microsoft.com/office/powerpoint/2010/main" val="17574182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Once you have identified a need and purpose for an assessment, that is, you have a question that assessment scores may inform, it’s time to either build a test for that purpose or to adopt one that already exists. As we mentioned earlier, this workbook will not focus on how to create tests; that is a topic that requires far more in-depth coverage than we can offer here. However, how a test is developed has major implications for how the scores can be interpreted and used.</a:t>
            </a:r>
          </a:p>
        </p:txBody>
      </p:sp>
      <p:sp>
        <p:nvSpPr>
          <p:cNvPr id="4" name="Slide Number Placeholder 3"/>
          <p:cNvSpPr>
            <a:spLocks noGrp="1"/>
          </p:cNvSpPr>
          <p:nvPr>
            <p:ph type="sldNum" sz="quarter" idx="10"/>
          </p:nvPr>
        </p:nvSpPr>
        <p:spPr/>
        <p:txBody>
          <a:bodyPr/>
          <a:lstStyle/>
          <a:p>
            <a:fld id="{5F114E32-5160-4EBF-82AC-6364BD41BDDE}" type="slidenum">
              <a:rPr lang="en-US" smtClean="0"/>
              <a:t>31</a:t>
            </a:fld>
            <a:endParaRPr lang="en-US"/>
          </a:p>
        </p:txBody>
      </p:sp>
    </p:spTree>
    <p:extLst>
      <p:ext uri="{BB962C8B-B14F-4D97-AF65-F5344CB8AC3E}">
        <p14:creationId xmlns:p14="http://schemas.microsoft.com/office/powerpoint/2010/main" val="1130551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The evidence necessary to make a judgment about assessment validity comes from every part of what we can think of as an assessment life cycle. This life cycle encompasses design and development, administration, scoring, analysis, reporting, and use of scores phases. This cycle is iterative and on-going for as long as the scores from a test are used.</a:t>
            </a:r>
          </a:p>
        </p:txBody>
      </p:sp>
      <p:sp>
        <p:nvSpPr>
          <p:cNvPr id="4" name="Slide Number Placeholder 3"/>
          <p:cNvSpPr>
            <a:spLocks noGrp="1"/>
          </p:cNvSpPr>
          <p:nvPr>
            <p:ph type="sldNum" sz="quarter" idx="10"/>
          </p:nvPr>
        </p:nvSpPr>
        <p:spPr/>
        <p:txBody>
          <a:bodyPr/>
          <a:lstStyle/>
          <a:p>
            <a:fld id="{C6C5F2A2-0D2B-45DD-B92D-AF9104A43C88}" type="slidenum">
              <a:rPr lang="en-US" smtClean="0"/>
              <a:t>32</a:t>
            </a:fld>
            <a:endParaRPr lang="en-US"/>
          </a:p>
        </p:txBody>
      </p:sp>
    </p:spTree>
    <p:extLst>
      <p:ext uri="{BB962C8B-B14F-4D97-AF65-F5344CB8AC3E}">
        <p14:creationId xmlns:p14="http://schemas.microsoft.com/office/powerpoint/2010/main" val="12497587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We’ll start at the beginning. As we’ve already seen, every assessment begins with an intent: the scores are intended to mean something in particular and to be used for a particular purpose. “I want to know X so that I can Y.” This intent drives every subsequent decision about the design of a test, how it is administered, how students record their responses, how those responses are scored, how the data are analyzed, and how scores are reported. That is, how a test evolves into reality depends on the test’s purpose. The nature and quality of how a test evolves relates to the validity of its scores.</a:t>
            </a:r>
          </a:p>
        </p:txBody>
      </p:sp>
      <p:sp>
        <p:nvSpPr>
          <p:cNvPr id="4" name="Slide Number Placeholder 3"/>
          <p:cNvSpPr>
            <a:spLocks noGrp="1"/>
          </p:cNvSpPr>
          <p:nvPr>
            <p:ph type="sldNum" sz="quarter" idx="10"/>
          </p:nvPr>
        </p:nvSpPr>
        <p:spPr/>
        <p:txBody>
          <a:bodyPr/>
          <a:lstStyle/>
          <a:p>
            <a:fld id="{C6C5F2A2-0D2B-45DD-B92D-AF9104A43C88}" type="slidenum">
              <a:rPr lang="en-US" smtClean="0"/>
              <a:t>33</a:t>
            </a:fld>
            <a:endParaRPr lang="en-US"/>
          </a:p>
        </p:txBody>
      </p:sp>
    </p:spTree>
    <p:extLst>
      <p:ext uri="{BB962C8B-B14F-4D97-AF65-F5344CB8AC3E}">
        <p14:creationId xmlns:p14="http://schemas.microsoft.com/office/powerpoint/2010/main" val="162150683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When beginning the design and development process, a test developer must address fundamental questions about the nature of what the test is to measure. If I want to know something, how can I find that out? What would a student need to do to demonstrate his or her knowledge and skills in ways that allow me to make a sufficient judgment? What kinds of tasks, activities, or questions – often referred to as “items” – would allow students to demonstrate their knowledge and skills and how many of these, in what combination, would I need for this test? </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Many questions present students with a prompt or statement and require the student to pick or produce a response. Some items require students to create or interact with objects or documents. In every case, the test developer must establish a clear set of rules about how students interact with the questions or tasks and how students’ responses are scored. From a student’s perspective, this could be thought of as answering questions like “what do I have to do” and “how will my answers be rated or counted?”</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As we suggested with the multiplication example, the questions or tasks on a test are usually just samples of a much larger set of possible questions or tasks that could be used to obtain information about what students know and can do. Given this notion of “sampling”, we can see how a student’s score on a test is best thought of as an estimate of his or her actual knowledge and skills. This is a particularly important concept for both validity and reliability and one we’ll return to in subsequent chapters.</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Only after careful planning should a developer begin writing the questions or tasks that will make up an assessment. In addition, and particularly for assessments used to make decisions that have any stakes for students, those who build tests are obligated to provide evidence of how they built them. Further, developers should provide evidence that the processes they used were sound and yielded an appropriate collection of questions. Just saying that a test measures multiplication skills is not enough. The test developer must provide evidence to support that claim. How were items designed? How were they developed?</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Chapters 2 through 5 of this workbook will address how to gather and evaluate this evidence.</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The development phase for large-scale tests that schools, districts, and states purchase always includes one or more types of “try-outs” of the items they’ve built. This can be called </a:t>
            </a:r>
            <a:r>
              <a:rPr lang="en-US" sz="1300" u="sng" dirty="0">
                <a:latin typeface="Calibri" panose="020F0502020204030204" pitchFamily="34" charset="0"/>
                <a:ea typeface="Times New Roman" panose="02020603050405020304" pitchFamily="18" charset="0"/>
                <a:cs typeface="Times New Roman" panose="02020603050405020304" pitchFamily="18" charset="0"/>
              </a:rPr>
              <a:t>pilot-testing</a:t>
            </a:r>
            <a:r>
              <a:rPr lang="en-US" sz="1300" dirty="0">
                <a:latin typeface="Calibri" panose="020F0502020204030204" pitchFamily="34" charset="0"/>
                <a:ea typeface="Times New Roman" panose="02020603050405020304" pitchFamily="18" charset="0"/>
                <a:cs typeface="Times New Roman" panose="02020603050405020304" pitchFamily="18" charset="0"/>
              </a:rPr>
              <a:t> or </a:t>
            </a:r>
            <a:r>
              <a:rPr lang="en-US" sz="1300" u="sng" dirty="0">
                <a:latin typeface="Calibri" panose="020F0502020204030204" pitchFamily="34" charset="0"/>
                <a:ea typeface="Times New Roman" panose="02020603050405020304" pitchFamily="18" charset="0"/>
                <a:cs typeface="Times New Roman" panose="02020603050405020304" pitchFamily="18" charset="0"/>
              </a:rPr>
              <a:t>field-testing</a:t>
            </a:r>
            <a:r>
              <a:rPr lang="en-US" sz="1300" dirty="0">
                <a:latin typeface="Calibri" panose="020F0502020204030204" pitchFamily="34" charset="0"/>
                <a:ea typeface="Times New Roman" panose="02020603050405020304" pitchFamily="18" charset="0"/>
                <a:cs typeface="Times New Roman" panose="02020603050405020304" pitchFamily="18" charset="0"/>
              </a:rPr>
              <a:t> and begins the connection between the design and development phase and the administration phase.</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Note that the design and development phase is really on-going; information gathered through the rest of the testing life cycle can and should be used to inform subsequent adjustments in design and development. The cycle is just that: an iterative process. Ideally, each iteration improves on the last.</a:t>
            </a:r>
          </a:p>
        </p:txBody>
      </p:sp>
      <p:sp>
        <p:nvSpPr>
          <p:cNvPr id="4" name="Slide Number Placeholder 3"/>
          <p:cNvSpPr>
            <a:spLocks noGrp="1"/>
          </p:cNvSpPr>
          <p:nvPr>
            <p:ph type="sldNum" sz="quarter" idx="10"/>
          </p:nvPr>
        </p:nvSpPr>
        <p:spPr/>
        <p:txBody>
          <a:bodyPr/>
          <a:lstStyle/>
          <a:p>
            <a:fld id="{C6C5F2A2-0D2B-45DD-B92D-AF9104A43C88}" type="slidenum">
              <a:rPr lang="en-US" smtClean="0"/>
              <a:t>34</a:t>
            </a:fld>
            <a:endParaRPr lang="en-US"/>
          </a:p>
        </p:txBody>
      </p:sp>
    </p:spTree>
    <p:extLst>
      <p:ext uri="{BB962C8B-B14F-4D97-AF65-F5344CB8AC3E}">
        <p14:creationId xmlns:p14="http://schemas.microsoft.com/office/powerpoint/2010/main" val="34582017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Test administration involves “giving” the test: having students interact with the items and produce responses. Those who build tests must determine every detail about that interaction.</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r>
              <a:rPr lang="en-US" sz="1300" dirty="0">
                <a:latin typeface="Calibri" panose="020F0502020204030204" pitchFamily="34" charset="0"/>
                <a:ea typeface="Times New Roman" panose="02020603050405020304" pitchFamily="18" charset="0"/>
                <a:cs typeface="Times New Roman" panose="02020603050405020304" pitchFamily="18" charset="0"/>
              </a:rPr>
              <a:t>Will the items be presented on paper or on a computer?</a:t>
            </a:r>
          </a:p>
          <a:p>
            <a:r>
              <a:rPr lang="en-US" sz="1300" dirty="0">
                <a:latin typeface="Calibri" panose="020F0502020204030204" pitchFamily="34" charset="0"/>
                <a:ea typeface="Times New Roman" panose="02020603050405020304" pitchFamily="18" charset="0"/>
                <a:cs typeface="Times New Roman" panose="02020603050405020304" pitchFamily="18" charset="0"/>
              </a:rPr>
              <a:t>How will students record their answers?</a:t>
            </a:r>
          </a:p>
          <a:p>
            <a:r>
              <a:rPr lang="en-US" sz="1300" dirty="0">
                <a:latin typeface="Calibri" panose="020F0502020204030204" pitchFamily="34" charset="0"/>
                <a:ea typeface="Times New Roman" panose="02020603050405020304" pitchFamily="18" charset="0"/>
                <a:cs typeface="Times New Roman" panose="02020603050405020304" pitchFamily="18" charset="0"/>
              </a:rPr>
              <a:t>How much time will students get to take the test?</a:t>
            </a:r>
          </a:p>
          <a:p>
            <a:r>
              <a:rPr lang="en-US" sz="1300" dirty="0">
                <a:latin typeface="Calibri" panose="020F0502020204030204" pitchFamily="34" charset="0"/>
                <a:ea typeface="Times New Roman" panose="02020603050405020304" pitchFamily="18" charset="0"/>
                <a:cs typeface="Times New Roman" panose="02020603050405020304" pitchFamily="18" charset="0"/>
              </a:rPr>
              <a:t>Will students have access to other resources, like a calculator, ruler, formula sheet, textbook, dictionary, or the internet, while taking the test?</a:t>
            </a:r>
          </a:p>
          <a:p>
            <a:r>
              <a:rPr lang="en-US" sz="1300" dirty="0">
                <a:latin typeface="Calibri" panose="020F0502020204030204" pitchFamily="34" charset="0"/>
                <a:ea typeface="Times New Roman" panose="02020603050405020304" pitchFamily="18" charset="0"/>
                <a:cs typeface="Times New Roman" panose="02020603050405020304" pitchFamily="18" charset="0"/>
              </a:rPr>
              <a:t>How will answers be collected?</a:t>
            </a:r>
          </a:p>
          <a:p>
            <a:r>
              <a:rPr lang="en-US" sz="1300" dirty="0">
                <a:latin typeface="Calibri" panose="020F0502020204030204" pitchFamily="34" charset="0"/>
                <a:ea typeface="Times New Roman" panose="02020603050405020304" pitchFamily="18" charset="0"/>
                <a:cs typeface="Times New Roman" panose="02020603050405020304" pitchFamily="18" charset="0"/>
              </a:rPr>
              <a:t>Will students answer questions independently or work as teams?</a:t>
            </a:r>
          </a:p>
          <a:p>
            <a:r>
              <a:rPr lang="en-US" sz="1300" dirty="0">
                <a:latin typeface="Calibri" panose="020F0502020204030204" pitchFamily="34" charset="0"/>
                <a:ea typeface="Times New Roman" panose="02020603050405020304" pitchFamily="18" charset="0"/>
                <a:cs typeface="Times New Roman" panose="02020603050405020304" pitchFamily="18" charset="0"/>
              </a:rPr>
              <a:t>Will some students need accommodations that allow us to understand what they know and can do?</a:t>
            </a: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How will I handle any irregularities that arise during administration, such as student illness, fire drills, or power outages?</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Those who build tests are obligated to provide answers to all of these questions as well as the rationales and evidence that back-up their methods.</a:t>
            </a:r>
          </a:p>
        </p:txBody>
      </p:sp>
      <p:sp>
        <p:nvSpPr>
          <p:cNvPr id="4" name="Slide Number Placeholder 3"/>
          <p:cNvSpPr>
            <a:spLocks noGrp="1"/>
          </p:cNvSpPr>
          <p:nvPr>
            <p:ph type="sldNum" sz="quarter" idx="10"/>
          </p:nvPr>
        </p:nvSpPr>
        <p:spPr/>
        <p:txBody>
          <a:bodyPr/>
          <a:lstStyle/>
          <a:p>
            <a:fld id="{C6C5F2A2-0D2B-45DD-B92D-AF9104A43C88}" type="slidenum">
              <a:rPr lang="en-US" smtClean="0"/>
              <a:t>35</a:t>
            </a:fld>
            <a:endParaRPr lang="en-US"/>
          </a:p>
        </p:txBody>
      </p:sp>
    </p:spTree>
    <p:extLst>
      <p:ext uri="{BB962C8B-B14F-4D97-AF65-F5344CB8AC3E}">
        <p14:creationId xmlns:p14="http://schemas.microsoft.com/office/powerpoint/2010/main" val="1874774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Once students have answered the questions on the test, the scoring phase can begin. Scoring has its roots in the design and development phase just as the administration phase does. Those building tests must determine how </a:t>
            </a:r>
            <a:r>
              <a:rPr lang="en-US" sz="1300" u="sng" dirty="0">
                <a:latin typeface="Calibri" panose="020F0502020204030204" pitchFamily="34" charset="0"/>
                <a:ea typeface="Times New Roman" panose="02020603050405020304" pitchFamily="18" charset="0"/>
                <a:cs typeface="Times New Roman" panose="02020603050405020304" pitchFamily="18" charset="0"/>
              </a:rPr>
              <a:t>each item</a:t>
            </a:r>
            <a:r>
              <a:rPr lang="en-US" sz="1300" dirty="0">
                <a:latin typeface="Calibri" panose="020F0502020204030204" pitchFamily="34" charset="0"/>
                <a:ea typeface="Times New Roman" panose="02020603050405020304" pitchFamily="18" charset="0"/>
                <a:cs typeface="Times New Roman" panose="02020603050405020304" pitchFamily="18" charset="0"/>
              </a:rPr>
              <a:t> will be scored; these decisions are not to be made “on the fly” after students have taken a test. If the item has a multiple-choice or selected-response design, the item writer must indicate which of the response options is correct. It is also very helpful to consider what each wrong answer might tell you about what a student’s particular misconceptions may be.</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If the item is performance-based, which requires a student to demonstrate a response through actions like writing, speaking, drawing, performing an experiment, making music, or dancing, the item writer must provide the rubric and rules for those scoring that performance.</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36</a:t>
            </a:fld>
            <a:endParaRPr lang="en-US"/>
          </a:p>
        </p:txBody>
      </p:sp>
    </p:spTree>
    <p:extLst>
      <p:ext uri="{BB962C8B-B14F-4D97-AF65-F5344CB8AC3E}">
        <p14:creationId xmlns:p14="http://schemas.microsoft.com/office/powerpoint/2010/main" val="2088370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The scoring process results in data. These data must be analyzed before they can be reported back to students or others. Within a classroom, test data analyses can include calculation of class averages and statistics related to the distribution of scores on the range of possible highest and lowest scores. Large-scale assessment data are typically analyzed in sophisticated ways, among other things, to create score scales and to evaluate the comparability of scores across different administrations of the test. </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Most of us have encountered score scales for assessments such as the ACT, the SAT, and statewide academic assessments. Score scales involve the use of statistics to transform raw scores – that is, scores like the number of correct answers for a set of test questions – into a scale that allows for more stable comparisons across versions of a test and across test administrations. Nearly all teacher-made tests will use a simple raw score scale, like the number or percent of correct answers. Large-scale assessments rarely report raw scores without also providing the corresponding scale score.</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Analysis of test data can involve a range of other </a:t>
            </a:r>
            <a:r>
              <a:rPr lang="en-US" sz="1300" u="sng" dirty="0">
                <a:latin typeface="Calibri" panose="020F0502020204030204" pitchFamily="34" charset="0"/>
                <a:ea typeface="Times New Roman" panose="02020603050405020304" pitchFamily="18" charset="0"/>
                <a:cs typeface="Times New Roman" panose="02020603050405020304" pitchFamily="18" charset="0"/>
              </a:rPr>
              <a:t>statistical</a:t>
            </a:r>
            <a:r>
              <a:rPr lang="en-US" sz="1300" dirty="0">
                <a:latin typeface="Calibri" panose="020F0502020204030204" pitchFamily="34" charset="0"/>
                <a:ea typeface="Times New Roman" panose="02020603050405020304" pitchFamily="18" charset="0"/>
                <a:cs typeface="Times New Roman" panose="02020603050405020304" pitchFamily="18" charset="0"/>
              </a:rPr>
              <a:t> calculations. These include simple statistics like frequencies of each total score; averages such as mean, median, and mode; and standard deviations. More complex </a:t>
            </a:r>
            <a:r>
              <a:rPr lang="en-US" sz="1300" u="sng" dirty="0">
                <a:latin typeface="Calibri" panose="020F0502020204030204" pitchFamily="34" charset="0"/>
                <a:ea typeface="Times New Roman" panose="02020603050405020304" pitchFamily="18" charset="0"/>
                <a:cs typeface="Times New Roman" panose="02020603050405020304" pitchFamily="18" charset="0"/>
              </a:rPr>
              <a:t>psychometric</a:t>
            </a:r>
            <a:r>
              <a:rPr lang="en-US" sz="1300" dirty="0">
                <a:latin typeface="Calibri" panose="020F0502020204030204" pitchFamily="34" charset="0"/>
                <a:ea typeface="Times New Roman" panose="02020603050405020304" pitchFamily="18" charset="0"/>
                <a:cs typeface="Times New Roman" panose="02020603050405020304" pitchFamily="18" charset="0"/>
              </a:rPr>
              <a:t> analyses can include reliability estimates, analyses of item and test characteristics, and equating analyses necessary for comparing test performance across administrations and forms. Analyses of test data are how we answer questions such as, “How many students chose option A when the correct answer was B?”, “Has Frank’s achievement improved since the last time he took the assessment?“, and “Did students do better this year than they did last year?”</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While the details of these “psychometric” analyses may seem inaccessible to many educators, they contribute critical evidence regarding the meaning of assessment scores. That is, they are part of the body of validity evidence. Those scoring and analyzing test data are obligated to describe these analyses, justify the methods they use, and provide and explain the results. </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Smart test developers also consider the results of statistical and psychometric analyses to determine whether and how to make adjustments in the test design, test administration, scoring, analysis, reporting, and use phases. </a:t>
            </a:r>
          </a:p>
        </p:txBody>
      </p:sp>
      <p:sp>
        <p:nvSpPr>
          <p:cNvPr id="4" name="Slide Number Placeholder 3"/>
          <p:cNvSpPr>
            <a:spLocks noGrp="1"/>
          </p:cNvSpPr>
          <p:nvPr>
            <p:ph type="sldNum" sz="quarter" idx="10"/>
          </p:nvPr>
        </p:nvSpPr>
        <p:spPr/>
        <p:txBody>
          <a:bodyPr/>
          <a:lstStyle/>
          <a:p>
            <a:fld id="{C6C5F2A2-0D2B-45DD-B92D-AF9104A43C88}" type="slidenum">
              <a:rPr lang="en-US" smtClean="0"/>
              <a:t>37</a:t>
            </a:fld>
            <a:endParaRPr lang="en-US"/>
          </a:p>
        </p:txBody>
      </p:sp>
    </p:spTree>
    <p:extLst>
      <p:ext uri="{BB962C8B-B14F-4D97-AF65-F5344CB8AC3E}">
        <p14:creationId xmlns:p14="http://schemas.microsoft.com/office/powerpoint/2010/main" val="112549761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After data analysis comes reporting. If a test does not yield information, it was not worth giving.</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Like scoring and analyses, reporting of assessment scores can range from relatively simple communications to sophisticated collections of scores like those provided by commercial test vendors. A test developer must determine how scores are to be reported, to whom, and with what additional information to aid interpretation and use. What information will the students who took the test get? When and how? What information will teachers get? Administrators? Parents? Other stakeholders? How will that information be conveyed in ways that reflect accuracy, protect students’ privacy, and support appropriate uses of the scores and inhibit inappropriate uses?</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Test developers are wise to consider these questions early in the design and development process even though reporting comes at the end of an assessment cycle. If you don’t know where you are going, how do you plan your route and know when you’ve arrived?</a:t>
            </a:r>
          </a:p>
        </p:txBody>
      </p:sp>
      <p:sp>
        <p:nvSpPr>
          <p:cNvPr id="4" name="Slide Number Placeholder 3"/>
          <p:cNvSpPr>
            <a:spLocks noGrp="1"/>
          </p:cNvSpPr>
          <p:nvPr>
            <p:ph type="sldNum" sz="quarter" idx="10"/>
          </p:nvPr>
        </p:nvSpPr>
        <p:spPr/>
        <p:txBody>
          <a:bodyPr/>
          <a:lstStyle/>
          <a:p>
            <a:fld id="{C6C5F2A2-0D2B-45DD-B92D-AF9104A43C88}" type="slidenum">
              <a:rPr lang="en-US" smtClean="0"/>
              <a:t>38</a:t>
            </a:fld>
            <a:endParaRPr lang="en-US"/>
          </a:p>
        </p:txBody>
      </p:sp>
    </p:spTree>
    <p:extLst>
      <p:ext uri="{BB962C8B-B14F-4D97-AF65-F5344CB8AC3E}">
        <p14:creationId xmlns:p14="http://schemas.microsoft.com/office/powerpoint/2010/main" val="1585530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Aft>
                <a:spcPts val="1269"/>
              </a:spcAft>
              <a:defRPr/>
            </a:pPr>
            <a:r>
              <a:rPr lang="en-US" sz="13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While scores cannot actually be used until after test administration, scoring, analysis, and reporting, decisions about how they are to be used are really made in or even before the test design phase. Score uses are inextricably linked to the purposes for creating or adopting a test in the first place.</a:t>
            </a:r>
          </a:p>
          <a:p>
            <a:pPr defTabSz="966612">
              <a:spcAft>
                <a:spcPts val="1269"/>
              </a:spcAft>
              <a:defRPr/>
            </a:pPr>
            <a:endParaRPr lang="en-US" sz="13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defTabSz="966612">
              <a:spcAft>
                <a:spcPts val="1269"/>
              </a:spcAft>
              <a:defRPr/>
            </a:pPr>
            <a:r>
              <a:rPr lang="en-US" sz="13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Test developers are obligated to consider how scores are intended to be used and to provide support and guidance for such score uses. In addition, test developers must consider how scores may be used in ways they had not intended and caution test users if such uses are inappropriate. For example, a teachers may use interim tests to monitor students’ progress across a school year. Using those scores for promotion and retention decisions at the end of that year would almost certainly be an inappropriate use of those scores. </a:t>
            </a:r>
          </a:p>
          <a:p>
            <a:pPr defTabSz="966612">
              <a:spcAft>
                <a:spcPts val="1269"/>
              </a:spcAft>
              <a:defRPr/>
            </a:pPr>
            <a:endParaRPr lang="en-US" sz="13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endParaRPr>
          </a:p>
          <a:p>
            <a:pPr defTabSz="966612">
              <a:spcAft>
                <a:spcPts val="1269"/>
              </a:spcAft>
              <a:defRPr/>
            </a:pPr>
            <a:r>
              <a:rPr lang="en-US" sz="1300" dirty="0">
                <a:solidFill>
                  <a:prstClr val="black"/>
                </a:solidFill>
                <a:latin typeface="Calibri" panose="020F0502020204030204" pitchFamily="34" charset="0"/>
                <a:ea typeface="Times New Roman" panose="02020603050405020304" pitchFamily="18" charset="0"/>
                <a:cs typeface="Times New Roman" panose="02020603050405020304" pitchFamily="18" charset="0"/>
              </a:rPr>
              <a:t>Questions related to score use include: How do educators use the scores? How do students and their parents use them? Are the actual uses consistent with the intended uses? Are scores used in ways that were not intended? Are these uses supported by evidence? Are scores accompanied by sufficient guidance about their appropriate and inappropriate uses?</a:t>
            </a:r>
          </a:p>
        </p:txBody>
      </p:sp>
      <p:sp>
        <p:nvSpPr>
          <p:cNvPr id="4" name="Slide Number Placeholder 3"/>
          <p:cNvSpPr>
            <a:spLocks noGrp="1"/>
          </p:cNvSpPr>
          <p:nvPr>
            <p:ph type="sldNum" sz="quarter" idx="10"/>
          </p:nvPr>
        </p:nvSpPr>
        <p:spPr/>
        <p:txBody>
          <a:bodyPr/>
          <a:lstStyle/>
          <a:p>
            <a:fld id="{C6C5F2A2-0D2B-45DD-B92D-AF9104A43C88}" type="slidenum">
              <a:rPr lang="en-US" smtClean="0"/>
              <a:t>39</a:t>
            </a:fld>
            <a:endParaRPr lang="en-US"/>
          </a:p>
        </p:txBody>
      </p:sp>
    </p:spTree>
    <p:extLst>
      <p:ext uri="{BB962C8B-B14F-4D97-AF65-F5344CB8AC3E}">
        <p14:creationId xmlns:p14="http://schemas.microsoft.com/office/powerpoint/2010/main" val="5393709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spcAft>
                <a:spcPts val="1269"/>
              </a:spcAft>
            </a:pPr>
            <a:r>
              <a:rPr lang="en-US" sz="1300" dirty="0">
                <a:latin typeface="Calibri" panose="020F0502020204030204" pitchFamily="34" charset="0"/>
                <a:ea typeface="Times New Roman" panose="02020603050405020304" pitchFamily="18" charset="0"/>
              </a:rPr>
              <a:t>Chapter 1 of this series focuses on why we administer assessments of students’ knowledge and skills and how we use assessment scores. We break down the phases of an assessment life cycle and lay the groundwork for examining what assessment scores mean and how they can be used appropriately.</a:t>
            </a:r>
          </a:p>
          <a:p>
            <a:pPr fontAlgn="base">
              <a:spcAft>
                <a:spcPts val="1269"/>
              </a:spcAft>
            </a:pPr>
            <a:endParaRPr lang="en-US" sz="1500" dirty="0">
              <a:latin typeface="Times New Roman" panose="02020603050405020304" pitchFamily="18" charset="0"/>
              <a:ea typeface="Times New Roman" panose="02020603050405020304" pitchFamily="18" charset="0"/>
            </a:endParaRPr>
          </a:p>
          <a:p>
            <a:pPr fontAlgn="base">
              <a:spcAft>
                <a:spcPts val="1269"/>
              </a:spcAft>
            </a:pPr>
            <a:r>
              <a:rPr lang="en-US" sz="1300" dirty="0">
                <a:latin typeface="Calibri" panose="020F0502020204030204" pitchFamily="34" charset="0"/>
                <a:ea typeface="Times New Roman" panose="02020603050405020304" pitchFamily="18" charset="0"/>
              </a:rPr>
              <a:t>In subsequent chapters, we will explore how to gather and evaluate evidence about the meaning and use of assessment scores. </a:t>
            </a:r>
            <a:endParaRPr lang="en-US" sz="1500"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5F2A2-0D2B-45DD-B92D-AF9104A43C88}" type="slidenum">
              <a:rPr lang="en-US" smtClean="0"/>
              <a:t>4</a:t>
            </a:fld>
            <a:endParaRPr lang="en-US"/>
          </a:p>
        </p:txBody>
      </p:sp>
    </p:spTree>
    <p:extLst>
      <p:ext uri="{BB962C8B-B14F-4D97-AF65-F5344CB8AC3E}">
        <p14:creationId xmlns:p14="http://schemas.microsoft.com/office/powerpoint/2010/main" val="41132753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Clearly, the testing process involves many decisions and solid evidence to support those decisions and their outcomes. In the next section of this chapter, we will begin to see how to gather and evaluate validity evidence in each of the phases of the assessment life cycle.</a:t>
            </a:r>
          </a:p>
          <a:p>
            <a:pPr defTabSz="966612" fontAlgn="base">
              <a:defRPr/>
            </a:pPr>
            <a:endParaRPr lang="en-US" sz="1300" dirty="0"/>
          </a:p>
        </p:txBody>
      </p:sp>
      <p:sp>
        <p:nvSpPr>
          <p:cNvPr id="4" name="Slide Number Placeholder 3"/>
          <p:cNvSpPr>
            <a:spLocks noGrp="1"/>
          </p:cNvSpPr>
          <p:nvPr>
            <p:ph type="sldNum" sz="quarter" idx="10"/>
          </p:nvPr>
        </p:nvSpPr>
        <p:spPr/>
        <p:txBody>
          <a:bodyPr/>
          <a:lstStyle/>
          <a:p>
            <a:fld id="{C6C5F2A2-0D2B-45DD-B92D-AF9104A43C88}" type="slidenum">
              <a:rPr lang="en-US" smtClean="0"/>
              <a:t>40</a:t>
            </a:fld>
            <a:endParaRPr lang="en-US"/>
          </a:p>
        </p:txBody>
      </p:sp>
    </p:spTree>
    <p:extLst>
      <p:ext uri="{BB962C8B-B14F-4D97-AF65-F5344CB8AC3E}">
        <p14:creationId xmlns:p14="http://schemas.microsoft.com/office/powerpoint/2010/main" val="10533507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Chapter 1.3. Four Validity Questions to Guide Assessment Development and Evaluation</a:t>
            </a:r>
            <a:endParaRPr lang="en-US" b="0" i="0" dirty="0"/>
          </a:p>
        </p:txBody>
      </p:sp>
      <p:sp>
        <p:nvSpPr>
          <p:cNvPr id="4" name="Slide Number Placeholder 3"/>
          <p:cNvSpPr>
            <a:spLocks noGrp="1"/>
          </p:cNvSpPr>
          <p:nvPr>
            <p:ph type="sldNum" sz="quarter" idx="10"/>
          </p:nvPr>
        </p:nvSpPr>
        <p:spPr/>
        <p:txBody>
          <a:bodyPr/>
          <a:lstStyle/>
          <a:p>
            <a:fld id="{C6C5F2A2-0D2B-45DD-B92D-AF9104A43C88}" type="slidenum">
              <a:rPr lang="en-US" smtClean="0"/>
              <a:t>41</a:t>
            </a:fld>
            <a:endParaRPr lang="en-US"/>
          </a:p>
        </p:txBody>
      </p:sp>
    </p:spTree>
    <p:extLst>
      <p:ext uri="{BB962C8B-B14F-4D97-AF65-F5344CB8AC3E}">
        <p14:creationId xmlns:p14="http://schemas.microsoft.com/office/powerpoint/2010/main" val="2521274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Now that we have an overview of the testing process, from design and development through reporting and use, we can lay out a framework for how to gather and evaluate validity evidence across all phases of this process.</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r>
              <a:rPr lang="en-US" sz="1300" dirty="0">
                <a:latin typeface="Calibri" panose="020F0502020204030204" pitchFamily="34" charset="0"/>
                <a:ea typeface="Calibri" panose="020F0502020204030204" pitchFamily="34" charset="0"/>
                <a:cs typeface="Times New Roman" panose="02020603050405020304" pitchFamily="18" charset="0"/>
              </a:rPr>
              <a:t>Recall from an earlier section of this chapter that validity relates the interpretation and use of assessment scores and not directly to an assessment itself. Thus, validity questions relate to the interpretation and use of test scores and validity evidence comes from across the range of phases in an assessment life cycle</a:t>
            </a:r>
            <a:endParaRPr lang="en-US" sz="1300" dirty="0"/>
          </a:p>
        </p:txBody>
      </p:sp>
      <p:sp>
        <p:nvSpPr>
          <p:cNvPr id="4" name="Slide Number Placeholder 3"/>
          <p:cNvSpPr>
            <a:spLocks noGrp="1"/>
          </p:cNvSpPr>
          <p:nvPr>
            <p:ph type="sldNum" sz="quarter" idx="10"/>
          </p:nvPr>
        </p:nvSpPr>
        <p:spPr/>
        <p:txBody>
          <a:bodyPr/>
          <a:lstStyle/>
          <a:p>
            <a:fld id="{5F114E32-5160-4EBF-82AC-6364BD41BDDE}" type="slidenum">
              <a:rPr lang="en-US" smtClean="0"/>
              <a:t>42</a:t>
            </a:fld>
            <a:endParaRPr lang="en-US"/>
          </a:p>
        </p:txBody>
      </p:sp>
    </p:spTree>
    <p:extLst>
      <p:ext uri="{BB962C8B-B14F-4D97-AF65-F5344CB8AC3E}">
        <p14:creationId xmlns:p14="http://schemas.microsoft.com/office/powerpoint/2010/main" val="40012774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The four validity questions represent broad categories and each subsumes many other questions. All require evidence from across the assessment life cycle. The categories are: construct coherence, comparability, accessibility and fairness, and consequences.</a:t>
            </a:r>
          </a:p>
        </p:txBody>
      </p:sp>
      <p:sp>
        <p:nvSpPr>
          <p:cNvPr id="4" name="Slide Number Placeholder 3"/>
          <p:cNvSpPr>
            <a:spLocks noGrp="1"/>
          </p:cNvSpPr>
          <p:nvPr>
            <p:ph type="sldNum" sz="quarter" idx="10"/>
          </p:nvPr>
        </p:nvSpPr>
        <p:spPr/>
        <p:txBody>
          <a:bodyPr/>
          <a:lstStyle/>
          <a:p>
            <a:fld id="{5F114E32-5160-4EBF-82AC-6364BD41BDDE}" type="slidenum">
              <a:rPr lang="en-US" smtClean="0"/>
              <a:t>43</a:t>
            </a:fld>
            <a:endParaRPr lang="en-US"/>
          </a:p>
        </p:txBody>
      </p:sp>
    </p:spTree>
    <p:extLst>
      <p:ext uri="{BB962C8B-B14F-4D97-AF65-F5344CB8AC3E}">
        <p14:creationId xmlns:p14="http://schemas.microsoft.com/office/powerpoint/2010/main" val="3489992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The four validity questions are:</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To what extent do the test scores reflect the knowledge and skills we’re intending to measure, for example, those defined in the academic content standards? This question addresses the concept of construct coherence. </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To what extent are the test scores reliable and consistent in meaning across all students, classes, schools, and time? This question addresses the concept of comparability.</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To what extent does the test allow all students to demonstrate what they know and can do? This question addresses the concept of accessibility and fairness. And</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To what extent are the test scores used appropriately to achieve specific goals? This question addresses the concept of consequences.</a:t>
            </a:r>
          </a:p>
        </p:txBody>
      </p:sp>
      <p:sp>
        <p:nvSpPr>
          <p:cNvPr id="4" name="Slide Number Placeholder 3"/>
          <p:cNvSpPr>
            <a:spLocks noGrp="1"/>
          </p:cNvSpPr>
          <p:nvPr>
            <p:ph type="sldNum" sz="quarter" idx="10"/>
          </p:nvPr>
        </p:nvSpPr>
        <p:spPr/>
        <p:txBody>
          <a:bodyPr/>
          <a:lstStyle/>
          <a:p>
            <a:fld id="{5F114E32-5160-4EBF-82AC-6364BD41BDDE}" type="slidenum">
              <a:rPr lang="en-US" smtClean="0"/>
              <a:t>44</a:t>
            </a:fld>
            <a:endParaRPr lang="en-US"/>
          </a:p>
        </p:txBody>
      </p:sp>
    </p:spTree>
    <p:extLst>
      <p:ext uri="{BB962C8B-B14F-4D97-AF65-F5344CB8AC3E}">
        <p14:creationId xmlns:p14="http://schemas.microsoft.com/office/powerpoint/2010/main" val="2550493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The term “construct” may not be familiar to you or some of your colleagues. A construct is a concept or characteristic that a test is designed to measure. In education settings, the constructs of most interest have to do with content knowledge and skills or personal or social characteristics that often relate to academic performance. </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Recall from earlier in this chapter that it’s not possible to see directly what a student knows and that we have to present students with opportunities – such as tests – when we can observe them demonstrate their knowledge and skills. Their knowledge and skills, like text comprehension, modeling energy transfer, subtraction, resilience, and motivation are constructs that tests are meant to measure.</a:t>
            </a:r>
          </a:p>
        </p:txBody>
      </p:sp>
      <p:sp>
        <p:nvSpPr>
          <p:cNvPr id="4" name="Slide Number Placeholder 3"/>
          <p:cNvSpPr>
            <a:spLocks noGrp="1"/>
          </p:cNvSpPr>
          <p:nvPr>
            <p:ph type="sldNum" sz="quarter" idx="10"/>
          </p:nvPr>
        </p:nvSpPr>
        <p:spPr/>
        <p:txBody>
          <a:bodyPr/>
          <a:lstStyle/>
          <a:p>
            <a:fld id="{5F114E32-5160-4EBF-82AC-6364BD41BDDE}" type="slidenum">
              <a:rPr lang="en-US" smtClean="0"/>
              <a:t>45</a:t>
            </a:fld>
            <a:endParaRPr lang="en-US"/>
          </a:p>
        </p:txBody>
      </p:sp>
    </p:spTree>
    <p:extLst>
      <p:ext uri="{BB962C8B-B14F-4D97-AF65-F5344CB8AC3E}">
        <p14:creationId xmlns:p14="http://schemas.microsoft.com/office/powerpoint/2010/main" val="9839869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Aft>
                <a:spcPts val="1269"/>
              </a:spcAft>
              <a:defRPr/>
            </a:pPr>
            <a:r>
              <a:rPr lang="en-US" sz="1300">
                <a:latin typeface="Calibri" panose="020F0502020204030204" pitchFamily="34" charset="0"/>
                <a:ea typeface="Times New Roman" panose="02020603050405020304" pitchFamily="18" charset="0"/>
                <a:cs typeface="Times New Roman" panose="02020603050405020304" pitchFamily="18" charset="0"/>
              </a:rPr>
              <a:t>Each of the next four chapters of this workbook will focus on one of the four validity questions such that all four are addressed in turn. Here, we’ll provide a brief overview of each question.</a:t>
            </a:r>
          </a:p>
        </p:txBody>
      </p:sp>
      <p:sp>
        <p:nvSpPr>
          <p:cNvPr id="4" name="Slide Number Placeholder 3"/>
          <p:cNvSpPr>
            <a:spLocks noGrp="1"/>
          </p:cNvSpPr>
          <p:nvPr>
            <p:ph type="sldNum" sz="quarter" idx="10"/>
          </p:nvPr>
        </p:nvSpPr>
        <p:spPr/>
        <p:txBody>
          <a:bodyPr/>
          <a:lstStyle/>
          <a:p>
            <a:fld id="{5F114E32-5160-4EBF-82AC-6364BD41BDDE}" type="slidenum">
              <a:rPr lang="en-US" smtClean="0"/>
              <a:t>46</a:t>
            </a:fld>
            <a:endParaRPr lang="en-US"/>
          </a:p>
        </p:txBody>
      </p:sp>
    </p:spTree>
    <p:extLst>
      <p:ext uri="{BB962C8B-B14F-4D97-AF65-F5344CB8AC3E}">
        <p14:creationId xmlns:p14="http://schemas.microsoft.com/office/powerpoint/2010/main" val="343645651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The first validity question involves the notion of construct coherence. What are we intending to measure and how can we know whether and how well we’re measuring that? In education, we may be intending to measure students’ knowledge and skills as defined in a set of academic standards. In addition, we need consider what we are </a:t>
            </a:r>
            <a:r>
              <a:rPr lang="en-US" sz="1300" u="sng" dirty="0">
                <a:latin typeface="Calibri" panose="020F0502020204030204" pitchFamily="34" charset="0"/>
                <a:ea typeface="Times New Roman" panose="02020603050405020304" pitchFamily="18" charset="0"/>
                <a:cs typeface="Times New Roman" panose="02020603050405020304" pitchFamily="18" charset="0"/>
              </a:rPr>
              <a:t>not</a:t>
            </a:r>
            <a:r>
              <a:rPr lang="en-US" sz="1300" dirty="0">
                <a:latin typeface="Calibri" panose="020F0502020204030204" pitchFamily="34" charset="0"/>
                <a:ea typeface="Times New Roman" panose="02020603050405020304" pitchFamily="18" charset="0"/>
                <a:cs typeface="Times New Roman" panose="02020603050405020304" pitchFamily="18" charset="0"/>
              </a:rPr>
              <a:t> intending to measure and take care to avoid tapping into constructs that are not relevant to the ones we’re targeting. For example, while “story problems” may offer engaging contexts for applying problem-solving skills, they should not impose an undue reading burden or present vocabulary or settings that are irrelevant to the target skills and may be unfamiliar to some students. </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Questions related to construct coherence include:</a:t>
            </a:r>
          </a:p>
          <a:p>
            <a:pPr marL="362480" indent="-362480">
              <a:spcAft>
                <a:spcPts val="1269"/>
              </a:spcAft>
              <a:buFont typeface="Arial" panose="020B0604020202020204" pitchFamily="34" charset="0"/>
              <a:buChar char="•"/>
              <a:tabLst>
                <a:tab pos="483306" algn="l"/>
              </a:tabLst>
            </a:pPr>
            <a:r>
              <a:rPr lang="en-US" sz="1300" dirty="0">
                <a:latin typeface="Calibri" panose="020F0502020204030204" pitchFamily="34" charset="0"/>
                <a:ea typeface="Times New Roman" panose="02020603050405020304" pitchFamily="18" charset="0"/>
                <a:cs typeface="Times New Roman" panose="02020603050405020304" pitchFamily="18" charset="0"/>
              </a:rPr>
              <a:t>What is this test meant to measure?</a:t>
            </a:r>
          </a:p>
          <a:p>
            <a:pPr marL="362480" indent="-362480">
              <a:spcAft>
                <a:spcPts val="1269"/>
              </a:spcAft>
              <a:buFont typeface="Arial" panose="020B0604020202020204" pitchFamily="34" charset="0"/>
              <a:buChar char="•"/>
              <a:tabLst>
                <a:tab pos="483306" algn="l"/>
              </a:tabLst>
            </a:pPr>
            <a:r>
              <a:rPr lang="en-US" sz="1300" dirty="0">
                <a:latin typeface="Calibri" panose="020F0502020204030204" pitchFamily="34" charset="0"/>
                <a:ea typeface="Times New Roman" panose="02020603050405020304" pitchFamily="18" charset="0"/>
                <a:cs typeface="Times New Roman" panose="02020603050405020304" pitchFamily="18" charset="0"/>
              </a:rPr>
              <a:t>What evidence supports or refutes this intended meaning of the scores?</a:t>
            </a:r>
          </a:p>
          <a:p>
            <a:pPr>
              <a:spcAft>
                <a:spcPts val="1269"/>
              </a:spcAft>
              <a:tabLst>
                <a:tab pos="483306" algn="l"/>
              </a:tabLs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As is the case for the other validity questions, we would gather evidence related to construct coherence from across the assessment life cycle.</a:t>
            </a:r>
          </a:p>
        </p:txBody>
      </p:sp>
      <p:sp>
        <p:nvSpPr>
          <p:cNvPr id="4" name="Slide Number Placeholder 3"/>
          <p:cNvSpPr>
            <a:spLocks noGrp="1"/>
          </p:cNvSpPr>
          <p:nvPr>
            <p:ph type="sldNum" sz="quarter" idx="10"/>
          </p:nvPr>
        </p:nvSpPr>
        <p:spPr/>
        <p:txBody>
          <a:bodyPr/>
          <a:lstStyle/>
          <a:p>
            <a:fld id="{5F114E32-5160-4EBF-82AC-6364BD41BDDE}" type="slidenum">
              <a:rPr lang="en-US" smtClean="0"/>
              <a:t>47</a:t>
            </a:fld>
            <a:endParaRPr lang="en-US"/>
          </a:p>
        </p:txBody>
      </p:sp>
    </p:spTree>
    <p:extLst>
      <p:ext uri="{BB962C8B-B14F-4D97-AF65-F5344CB8AC3E}">
        <p14:creationId xmlns:p14="http://schemas.microsoft.com/office/powerpoint/2010/main" val="176281910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Our second question relates to comparability: To what extent are the assessment scores reliable and consistent in meaning across all test forms, students, classes, schools, and time? </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Questions related to comparability include:</a:t>
            </a:r>
          </a:p>
          <a:p>
            <a:pPr marL="362480" indent="-362480">
              <a:spcAft>
                <a:spcPts val="1269"/>
              </a:spcAft>
              <a:buFont typeface="Arial" panose="020B0604020202020204" pitchFamily="34" charset="0"/>
              <a:buChar char="•"/>
              <a:tabLst>
                <a:tab pos="483306" algn="l"/>
              </a:tabLst>
            </a:pPr>
            <a:r>
              <a:rPr lang="en-US" sz="1300" dirty="0">
                <a:latin typeface="Calibri" panose="020F0502020204030204" pitchFamily="34" charset="0"/>
                <a:ea typeface="Times New Roman" panose="02020603050405020304" pitchFamily="18" charset="0"/>
                <a:cs typeface="Times New Roman" panose="02020603050405020304" pitchFamily="18" charset="0"/>
              </a:rPr>
              <a:t>What could contribute to scores from different forms or administrations having different meanings?</a:t>
            </a:r>
          </a:p>
          <a:p>
            <a:pPr marL="362480" indent="-362480">
              <a:spcAft>
                <a:spcPts val="1269"/>
              </a:spcAft>
              <a:buFont typeface="Arial" panose="020B0604020202020204" pitchFamily="34" charset="0"/>
              <a:buChar char="•"/>
              <a:tabLst>
                <a:tab pos="483306" algn="l"/>
              </a:tabLst>
            </a:pPr>
            <a:r>
              <a:rPr lang="en-US" sz="1300" dirty="0">
                <a:latin typeface="Calibri" panose="020F0502020204030204" pitchFamily="34" charset="0"/>
                <a:ea typeface="Times New Roman" panose="02020603050405020304" pitchFamily="18" charset="0"/>
                <a:cs typeface="Times New Roman" panose="02020603050405020304" pitchFamily="18" charset="0"/>
              </a:rPr>
              <a:t>What evidence supports or refutes comparability across these differences?</a:t>
            </a:r>
          </a:p>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48</a:t>
            </a:fld>
            <a:endParaRPr lang="en-US"/>
          </a:p>
        </p:txBody>
      </p:sp>
    </p:spTree>
    <p:extLst>
      <p:ext uri="{BB962C8B-B14F-4D97-AF65-F5344CB8AC3E}">
        <p14:creationId xmlns:p14="http://schemas.microsoft.com/office/powerpoint/2010/main" val="40026934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Our third validity question relates to test fairness and accessibility. To what extent does the assessment allow all students to access the content and demonstrate their knowledge and skills?</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Fairness and accessibility evidence is critical because we must ensure that each student has a legitimate opportunity to demonstrate what he or she knows and can do. No student should be hindered in demonstrating their skills because they have a visual impairment that makes it difficult to read the questions or because they cannot type or write or speak a response or for any other reason unrelated to what we’re trying to measure.</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Addressing fairness and accessibility involves answering questions such as:</a:t>
            </a:r>
          </a:p>
          <a:p>
            <a:pPr marL="362480" indent="-362480">
              <a:spcAft>
                <a:spcPts val="1269"/>
              </a:spcAft>
              <a:buFont typeface="Arial" panose="020B0604020202020204" pitchFamily="34" charset="0"/>
              <a:buChar char="•"/>
              <a:tabLst>
                <a:tab pos="483306" algn="l"/>
              </a:tabLst>
            </a:pPr>
            <a:r>
              <a:rPr lang="en-US" sz="1300" dirty="0">
                <a:latin typeface="Calibri" panose="020F0502020204030204" pitchFamily="34" charset="0"/>
                <a:ea typeface="Times New Roman" panose="02020603050405020304" pitchFamily="18" charset="0"/>
                <a:cs typeface="Times New Roman" panose="02020603050405020304" pitchFamily="18" charset="0"/>
              </a:rPr>
              <a:t>What potential obstacles could a student face in demonstrating the knowledge and skills that the assessment is meant to measure?</a:t>
            </a:r>
          </a:p>
          <a:p>
            <a:pPr marL="362480" indent="-362480">
              <a:spcAft>
                <a:spcPts val="1269"/>
              </a:spcAft>
              <a:buFont typeface="Arial" panose="020B0604020202020204" pitchFamily="34" charset="0"/>
              <a:buChar char="•"/>
              <a:tabLst>
                <a:tab pos="483306" algn="l"/>
              </a:tabLst>
            </a:pPr>
            <a:r>
              <a:rPr lang="en-US" sz="1300" dirty="0">
                <a:latin typeface="Calibri" panose="020F0502020204030204" pitchFamily="34" charset="0"/>
                <a:ea typeface="Times New Roman" panose="02020603050405020304" pitchFamily="18" charset="0"/>
                <a:cs typeface="Times New Roman" panose="02020603050405020304" pitchFamily="18" charset="0"/>
              </a:rPr>
              <a:t>What evidence supports or refutes the influence of these obstacles on students’ demonstration of their target knowledge and skills?</a:t>
            </a:r>
          </a:p>
        </p:txBody>
      </p:sp>
      <p:sp>
        <p:nvSpPr>
          <p:cNvPr id="4" name="Slide Number Placeholder 3"/>
          <p:cNvSpPr>
            <a:spLocks noGrp="1"/>
          </p:cNvSpPr>
          <p:nvPr>
            <p:ph type="sldNum" sz="quarter" idx="10"/>
          </p:nvPr>
        </p:nvSpPr>
        <p:spPr/>
        <p:txBody>
          <a:bodyPr/>
          <a:lstStyle/>
          <a:p>
            <a:fld id="{5F114E32-5160-4EBF-82AC-6364BD41BDDE}" type="slidenum">
              <a:rPr lang="en-US" smtClean="0"/>
              <a:t>49</a:t>
            </a:fld>
            <a:endParaRPr lang="en-US"/>
          </a:p>
        </p:txBody>
      </p:sp>
    </p:spTree>
    <p:extLst>
      <p:ext uri="{BB962C8B-B14F-4D97-AF65-F5344CB8AC3E}">
        <p14:creationId xmlns:p14="http://schemas.microsoft.com/office/powerpoint/2010/main" val="2374840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Let’s start by clarifying a couple of the terms we’ll be using. First, we will often refer to “educators.” </a:t>
            </a:r>
            <a:r>
              <a:rPr lang="en-US" sz="1300" dirty="0">
                <a:latin typeface="Calibri" panose="020F0502020204030204" pitchFamily="34" charset="0"/>
                <a:ea typeface="Times New Roman" panose="02020603050405020304" pitchFamily="18" charset="0"/>
                <a:cs typeface="Times New Roman" panose="02020603050405020304" pitchFamily="18" charset="0"/>
              </a:rPr>
              <a:t>By educators we mean people who support student learning. They may work in classrooms, in administration at the school, local, state, or higher education level, or provide direct or indirect supports for those who work in classrooms or administration. </a:t>
            </a:r>
          </a:p>
        </p:txBody>
      </p:sp>
      <p:sp>
        <p:nvSpPr>
          <p:cNvPr id="4" name="Slide Number Placeholder 3"/>
          <p:cNvSpPr>
            <a:spLocks noGrp="1"/>
          </p:cNvSpPr>
          <p:nvPr>
            <p:ph type="sldNum" sz="quarter" idx="10"/>
          </p:nvPr>
        </p:nvSpPr>
        <p:spPr/>
        <p:txBody>
          <a:bodyPr/>
          <a:lstStyle/>
          <a:p>
            <a:fld id="{5F114E32-5160-4EBF-82AC-6364BD41BDDE}" type="slidenum">
              <a:rPr lang="en-US" smtClean="0"/>
              <a:t>5</a:t>
            </a:fld>
            <a:endParaRPr lang="en-US"/>
          </a:p>
        </p:txBody>
      </p:sp>
    </p:spTree>
    <p:extLst>
      <p:ext uri="{BB962C8B-B14F-4D97-AF65-F5344CB8AC3E}">
        <p14:creationId xmlns:p14="http://schemas.microsoft.com/office/powerpoint/2010/main" val="15717390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Our fourth validity question relates to consequences. To what extent does the assessment yield information that is used appropriately to achieve specific goals?</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Recall that every test must be associated with a purpose. Tests are given because test scores are intended to be used to inform one or more decisions. Consequences in testing have to do with these intended uses as well as with any possible unintended uses of test scores. </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Questions related to consequences include:</a:t>
            </a:r>
          </a:p>
          <a:p>
            <a:pPr marL="362480" indent="-362480">
              <a:spcAft>
                <a:spcPts val="1269"/>
              </a:spcAft>
              <a:buFont typeface="Arial" panose="020B0604020202020204" pitchFamily="34" charset="0"/>
              <a:buChar char="•"/>
              <a:tabLst>
                <a:tab pos="483306" algn="l"/>
              </a:tabLst>
            </a:pPr>
            <a:r>
              <a:rPr lang="en-US" sz="1300" dirty="0">
                <a:latin typeface="Calibri" panose="020F0502020204030204" pitchFamily="34" charset="0"/>
                <a:ea typeface="Times New Roman" panose="02020603050405020304" pitchFamily="18" charset="0"/>
                <a:cs typeface="Times New Roman" panose="02020603050405020304" pitchFamily="18" charset="0"/>
              </a:rPr>
              <a:t>What decisions are the assessment scores intended to inform and for what decisions would it be inappropriate to use the assessment scores?</a:t>
            </a:r>
          </a:p>
          <a:p>
            <a:pPr marL="362480" indent="-362480">
              <a:spcAft>
                <a:spcPts val="1269"/>
              </a:spcAft>
              <a:buFont typeface="Arial" panose="020B0604020202020204" pitchFamily="34" charset="0"/>
              <a:buChar char="•"/>
              <a:tabLst>
                <a:tab pos="483306" algn="l"/>
              </a:tabLst>
            </a:pPr>
            <a:r>
              <a:rPr lang="en-US" sz="1300" dirty="0">
                <a:latin typeface="Calibri" panose="020F0502020204030204" pitchFamily="34" charset="0"/>
                <a:ea typeface="Times New Roman" panose="02020603050405020304" pitchFamily="18" charset="0"/>
                <a:cs typeface="Times New Roman" panose="02020603050405020304" pitchFamily="18" charset="0"/>
              </a:rPr>
              <a:t>What evidence supports or refutes appropriate and effective uses of the assessment scores as well as inappropriate or ineffective uses?</a:t>
            </a:r>
          </a:p>
        </p:txBody>
      </p:sp>
      <p:sp>
        <p:nvSpPr>
          <p:cNvPr id="4" name="Slide Number Placeholder 3"/>
          <p:cNvSpPr>
            <a:spLocks noGrp="1"/>
          </p:cNvSpPr>
          <p:nvPr>
            <p:ph type="sldNum" sz="quarter" idx="10"/>
          </p:nvPr>
        </p:nvSpPr>
        <p:spPr/>
        <p:txBody>
          <a:bodyPr/>
          <a:lstStyle/>
          <a:p>
            <a:fld id="{5F114E32-5160-4EBF-82AC-6364BD41BDDE}" type="slidenum">
              <a:rPr lang="en-US" smtClean="0"/>
              <a:t>50</a:t>
            </a:fld>
            <a:endParaRPr lang="en-US"/>
          </a:p>
        </p:txBody>
      </p:sp>
    </p:spTree>
    <p:extLst>
      <p:ext uri="{BB962C8B-B14F-4D97-AF65-F5344CB8AC3E}">
        <p14:creationId xmlns:p14="http://schemas.microsoft.com/office/powerpoint/2010/main" val="146029665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Chapter 1.4: Summary and Next Steps</a:t>
            </a:r>
          </a:p>
          <a:p>
            <a:endParaRPr lang="en-US" sz="1300" dirty="0"/>
          </a:p>
          <a:p>
            <a:endParaRPr lang="en-US" b="0" i="0" dirty="0"/>
          </a:p>
        </p:txBody>
      </p:sp>
      <p:sp>
        <p:nvSpPr>
          <p:cNvPr id="4" name="Slide Number Placeholder 3"/>
          <p:cNvSpPr>
            <a:spLocks noGrp="1"/>
          </p:cNvSpPr>
          <p:nvPr>
            <p:ph type="sldNum" sz="quarter" idx="10"/>
          </p:nvPr>
        </p:nvSpPr>
        <p:spPr/>
        <p:txBody>
          <a:bodyPr/>
          <a:lstStyle/>
          <a:p>
            <a:fld id="{C6C5F2A2-0D2B-45DD-B92D-AF9104A43C88}" type="slidenum">
              <a:rPr lang="en-US" smtClean="0"/>
              <a:t>51</a:t>
            </a:fld>
            <a:endParaRPr lang="en-US"/>
          </a:p>
        </p:txBody>
      </p:sp>
    </p:spTree>
    <p:extLst>
      <p:ext uri="{BB962C8B-B14F-4D97-AF65-F5344CB8AC3E}">
        <p14:creationId xmlns:p14="http://schemas.microsoft.com/office/powerpoint/2010/main" val="12679097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In this first chapter, we have addressed several fundamental concepts about educational assessment.</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In section 1.1, we learned that all assessments must be associated with specific purposes. A teacher or administrator must have a clear reason for giving a test and understand how the test scores are to be used. A single test cannot serve all purposes. </a:t>
            </a:r>
          </a:p>
        </p:txBody>
      </p:sp>
      <p:sp>
        <p:nvSpPr>
          <p:cNvPr id="4" name="Slide Number Placeholder 3"/>
          <p:cNvSpPr>
            <a:spLocks noGrp="1"/>
          </p:cNvSpPr>
          <p:nvPr>
            <p:ph type="sldNum" sz="quarter" idx="10"/>
          </p:nvPr>
        </p:nvSpPr>
        <p:spPr/>
        <p:txBody>
          <a:bodyPr/>
          <a:lstStyle/>
          <a:p>
            <a:fld id="{5F114E32-5160-4EBF-82AC-6364BD41BDDE}" type="slidenum">
              <a:rPr lang="en-US" smtClean="0"/>
              <a:t>52</a:t>
            </a:fld>
            <a:endParaRPr lang="en-US"/>
          </a:p>
        </p:txBody>
      </p:sp>
    </p:spTree>
    <p:extLst>
      <p:ext uri="{BB962C8B-B14F-4D97-AF65-F5344CB8AC3E}">
        <p14:creationId xmlns:p14="http://schemas.microsoft.com/office/powerpoint/2010/main" val="318457900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In section 1.2, we learned that validity is the cornerstone of educational testing and that validity relates to the purposes and uses of test scores, not to tests themselves. </a:t>
            </a:r>
          </a:p>
        </p:txBody>
      </p:sp>
      <p:sp>
        <p:nvSpPr>
          <p:cNvPr id="4" name="Slide Number Placeholder 3"/>
          <p:cNvSpPr>
            <a:spLocks noGrp="1"/>
          </p:cNvSpPr>
          <p:nvPr>
            <p:ph type="sldNum" sz="quarter" idx="10"/>
          </p:nvPr>
        </p:nvSpPr>
        <p:spPr/>
        <p:txBody>
          <a:bodyPr/>
          <a:lstStyle/>
          <a:p>
            <a:fld id="{5F114E32-5160-4EBF-82AC-6364BD41BDDE}" type="slidenum">
              <a:rPr lang="en-US" smtClean="0"/>
              <a:t>53</a:t>
            </a:fld>
            <a:endParaRPr lang="en-US"/>
          </a:p>
        </p:txBody>
      </p:sp>
    </p:spTree>
    <p:extLst>
      <p:ext uri="{BB962C8B-B14F-4D97-AF65-F5344CB8AC3E}">
        <p14:creationId xmlns:p14="http://schemas.microsoft.com/office/powerpoint/2010/main" val="52337923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We also learned about the assessment life cycle that begins with design and development and proceeds through administration, scoring, analysis, reporting, and score use.</a:t>
            </a:r>
          </a:p>
        </p:txBody>
      </p:sp>
      <p:sp>
        <p:nvSpPr>
          <p:cNvPr id="4" name="Slide Number Placeholder 3"/>
          <p:cNvSpPr>
            <a:spLocks noGrp="1"/>
          </p:cNvSpPr>
          <p:nvPr>
            <p:ph type="sldNum" sz="quarter" idx="10"/>
          </p:nvPr>
        </p:nvSpPr>
        <p:spPr/>
        <p:txBody>
          <a:bodyPr/>
          <a:lstStyle/>
          <a:p>
            <a:fld id="{C6C5F2A2-0D2B-45DD-B92D-AF9104A43C88}" type="slidenum">
              <a:rPr lang="en-US" smtClean="0"/>
              <a:t>54</a:t>
            </a:fld>
            <a:endParaRPr lang="en-US"/>
          </a:p>
        </p:txBody>
      </p:sp>
    </p:spTree>
    <p:extLst>
      <p:ext uri="{BB962C8B-B14F-4D97-AF65-F5344CB8AC3E}">
        <p14:creationId xmlns:p14="http://schemas.microsoft.com/office/powerpoint/2010/main" val="10539237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spcAft>
                <a:spcPts val="1269"/>
              </a:spcAft>
              <a:defRPr/>
            </a:pPr>
            <a:r>
              <a:rPr lang="en-US" sz="1300" dirty="0">
                <a:latin typeface="Calibri" panose="020F0502020204030204" pitchFamily="34" charset="0"/>
                <a:ea typeface="Times New Roman" panose="02020603050405020304" pitchFamily="18" charset="0"/>
                <a:cs typeface="Times New Roman" panose="02020603050405020304" pitchFamily="18" charset="0"/>
              </a:rPr>
              <a:t>In section 1.3, we briefly explored the four validity questions that the subsequent four chapters of this workbook will address in detail.</a:t>
            </a:r>
          </a:p>
        </p:txBody>
      </p:sp>
      <p:sp>
        <p:nvSpPr>
          <p:cNvPr id="4" name="Slide Number Placeholder 3"/>
          <p:cNvSpPr>
            <a:spLocks noGrp="1"/>
          </p:cNvSpPr>
          <p:nvPr>
            <p:ph type="sldNum" sz="quarter" idx="10"/>
          </p:nvPr>
        </p:nvSpPr>
        <p:spPr/>
        <p:txBody>
          <a:bodyPr/>
          <a:lstStyle/>
          <a:p>
            <a:fld id="{5F114E32-5160-4EBF-82AC-6364BD41BDDE}" type="slidenum">
              <a:rPr lang="en-US" smtClean="0"/>
              <a:t>55</a:t>
            </a:fld>
            <a:endParaRPr lang="en-US"/>
          </a:p>
        </p:txBody>
      </p:sp>
    </p:spTree>
    <p:extLst>
      <p:ext uri="{BB962C8B-B14F-4D97-AF65-F5344CB8AC3E}">
        <p14:creationId xmlns:p14="http://schemas.microsoft.com/office/powerpoint/2010/main" val="51289365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These four chapters that follow will connect the validity questions to specific forms of evidence that should be gathered throughout the assessment life cycle.</a:t>
            </a:r>
          </a:p>
        </p:txBody>
      </p:sp>
      <p:sp>
        <p:nvSpPr>
          <p:cNvPr id="4" name="Slide Number Placeholder 3"/>
          <p:cNvSpPr>
            <a:spLocks noGrp="1"/>
          </p:cNvSpPr>
          <p:nvPr>
            <p:ph type="sldNum" sz="quarter" idx="10"/>
          </p:nvPr>
        </p:nvSpPr>
        <p:spPr/>
        <p:txBody>
          <a:bodyPr/>
          <a:lstStyle/>
          <a:p>
            <a:fld id="{5F114E32-5160-4EBF-82AC-6364BD41BDDE}" type="slidenum">
              <a:rPr lang="en-US" smtClean="0"/>
              <a:t>56</a:t>
            </a:fld>
            <a:endParaRPr lang="en-US"/>
          </a:p>
        </p:txBody>
      </p:sp>
    </p:spTree>
    <p:extLst>
      <p:ext uri="{BB962C8B-B14F-4D97-AF65-F5344CB8AC3E}">
        <p14:creationId xmlns:p14="http://schemas.microsoft.com/office/powerpoint/2010/main" val="15196513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00" dirty="0"/>
              <a:t>Finally, we offer additional resources that may be helpful to anyone interested in learning more about the concepts presented in this chapter. A glossary of terms and our reference list follow.</a:t>
            </a:r>
          </a:p>
          <a:p>
            <a:endParaRPr lang="en-US" sz="1300" dirty="0"/>
          </a:p>
          <a:p>
            <a:r>
              <a:rPr lang="en-US" sz="1300" dirty="0"/>
              <a:t>Thank you for your engagement in this first chapter of the SCILLSS digital workbook on educational assessment design and evaluation.</a:t>
            </a:r>
          </a:p>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57</a:t>
            </a:fld>
            <a:endParaRPr lang="en-US"/>
          </a:p>
        </p:txBody>
      </p:sp>
    </p:spTree>
    <p:extLst>
      <p:ext uri="{BB962C8B-B14F-4D97-AF65-F5344CB8AC3E}">
        <p14:creationId xmlns:p14="http://schemas.microsoft.com/office/powerpoint/2010/main" val="353094696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58</a:t>
            </a:fld>
            <a:endParaRPr lang="en-US"/>
          </a:p>
        </p:txBody>
      </p:sp>
    </p:spTree>
    <p:extLst>
      <p:ext uri="{BB962C8B-B14F-4D97-AF65-F5344CB8AC3E}">
        <p14:creationId xmlns:p14="http://schemas.microsoft.com/office/powerpoint/2010/main" val="28486784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F114E32-5160-4EBF-82AC-6364BD41BDDE}" type="slidenum">
              <a:rPr lang="en-US" smtClean="0"/>
              <a:t>59</a:t>
            </a:fld>
            <a:endParaRPr lang="en-US"/>
          </a:p>
        </p:txBody>
      </p:sp>
    </p:spTree>
    <p:extLst>
      <p:ext uri="{BB962C8B-B14F-4D97-AF65-F5344CB8AC3E}">
        <p14:creationId xmlns:p14="http://schemas.microsoft.com/office/powerpoint/2010/main" val="3520915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Second, we will use the terms “assessment” and “test”, often interchangeably. By assessments we mean methods of capturing information about what a person or a group of people knows and can do in a particular content or skill area. An assessment may be a stand-alone tool or an assessment may comprise several tests with scores that are considered in some combination.</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An assessment is not necessarily a formal or even a physical test and doesn’t always yield scores. Rather, an assessment can involve a teacher or even another student posing questions and considering the responses. </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Some may prefer to think of a </a:t>
            </a:r>
            <a:r>
              <a:rPr lang="en-US" sz="1300" u="sng" dirty="0">
                <a:latin typeface="Calibri" panose="020F0502020204030204" pitchFamily="34" charset="0"/>
                <a:ea typeface="Times New Roman" panose="02020603050405020304" pitchFamily="18" charset="0"/>
                <a:cs typeface="Times New Roman" panose="02020603050405020304" pitchFamily="18" charset="0"/>
              </a:rPr>
              <a:t>test</a:t>
            </a:r>
            <a:r>
              <a:rPr lang="en-US" sz="1300" dirty="0">
                <a:latin typeface="Calibri" panose="020F0502020204030204" pitchFamily="34" charset="0"/>
                <a:ea typeface="Times New Roman" panose="02020603050405020304" pitchFamily="18" charset="0"/>
                <a:cs typeface="Times New Roman" panose="02020603050405020304" pitchFamily="18" charset="0"/>
              </a:rPr>
              <a:t> as a means for gathering information and an </a:t>
            </a:r>
            <a:r>
              <a:rPr lang="en-US" sz="1300" u="sng" dirty="0">
                <a:latin typeface="Calibri" panose="020F0502020204030204" pitchFamily="34" charset="0"/>
                <a:ea typeface="Times New Roman" panose="02020603050405020304" pitchFamily="18" charset="0"/>
                <a:cs typeface="Times New Roman" panose="02020603050405020304" pitchFamily="18" charset="0"/>
              </a:rPr>
              <a:t>assessment</a:t>
            </a:r>
            <a:r>
              <a:rPr lang="en-US" sz="1300" dirty="0">
                <a:latin typeface="Calibri" panose="020F0502020204030204" pitchFamily="34" charset="0"/>
                <a:ea typeface="Times New Roman" panose="02020603050405020304" pitchFamily="18" charset="0"/>
                <a:cs typeface="Times New Roman" panose="02020603050405020304" pitchFamily="18" charset="0"/>
              </a:rPr>
              <a:t> as the judgment based on the results of one or more tests. We consider any of these uses appropriate and will do our best to avoid confusion.</a:t>
            </a:r>
          </a:p>
        </p:txBody>
      </p:sp>
      <p:sp>
        <p:nvSpPr>
          <p:cNvPr id="4" name="Slide Number Placeholder 3"/>
          <p:cNvSpPr>
            <a:spLocks noGrp="1"/>
          </p:cNvSpPr>
          <p:nvPr>
            <p:ph type="sldNum" sz="quarter" idx="10"/>
          </p:nvPr>
        </p:nvSpPr>
        <p:spPr/>
        <p:txBody>
          <a:bodyPr/>
          <a:lstStyle/>
          <a:p>
            <a:fld id="{5F114E32-5160-4EBF-82AC-6364BD41BDDE}" type="slidenum">
              <a:rPr lang="en-US" smtClean="0"/>
              <a:t>6</a:t>
            </a:fld>
            <a:endParaRPr lang="en-US"/>
          </a:p>
        </p:txBody>
      </p:sp>
    </p:spTree>
    <p:extLst>
      <p:ext uri="{BB962C8B-B14F-4D97-AF65-F5344CB8AC3E}">
        <p14:creationId xmlns:p14="http://schemas.microsoft.com/office/powerpoint/2010/main" val="194134340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F114E32-5160-4EBF-82AC-6364BD41BDDE}" type="slidenum">
              <a:rPr lang="en-US" smtClean="0"/>
              <a:t>60</a:t>
            </a:fld>
            <a:endParaRPr lang="en-US"/>
          </a:p>
        </p:txBody>
      </p:sp>
    </p:spTree>
    <p:extLst>
      <p:ext uri="{BB962C8B-B14F-4D97-AF65-F5344CB8AC3E}">
        <p14:creationId xmlns:p14="http://schemas.microsoft.com/office/powerpoint/2010/main" val="22136330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Much of what teachers do in their classrooms every day is assess what their students know and can do. Most of these assessments are informal and intended to be </a:t>
            </a:r>
            <a:r>
              <a:rPr lang="en-US" sz="1300" u="sng" dirty="0">
                <a:latin typeface="Calibri" panose="020F0502020204030204" pitchFamily="34" charset="0"/>
                <a:ea typeface="Times New Roman" panose="02020603050405020304" pitchFamily="18" charset="0"/>
                <a:cs typeface="Calibri" panose="020F0502020204030204" pitchFamily="34" charset="0"/>
              </a:rPr>
              <a:t>formative</a:t>
            </a:r>
            <a:r>
              <a:rPr lang="en-US" sz="1300" dirty="0">
                <a:latin typeface="Calibri" panose="020F0502020204030204" pitchFamily="34" charset="0"/>
                <a:ea typeface="Times New Roman" panose="02020603050405020304" pitchFamily="18" charset="0"/>
                <a:cs typeface="Calibri" panose="020F0502020204030204" pitchFamily="34" charset="0"/>
              </a:rPr>
              <a:t> in purpose. That is, the results of the assessments, which are generally qualitative rather than numerical or letter grades, are used to guide next steps in instruction. For example, teachers may use exit tickets to take stock of students’ knowledge and skills as part of their instructional planning for the following day. Or, they may ask questions to help formulate very next steps in the flow of a lesson. </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Calibri" panose="020F0502020204030204" pitchFamily="34" charset="0"/>
              </a:rPr>
              <a:t>Although many of these teacher actions do not involve a formal test, per se, they all involve gathering and evaluating information and then using that information to make decisions. They all require teachers to understand what they want to know, identify an effective approach for gathering information related to this goal, apply that approach, and interpret the information they get in response. </a:t>
            </a: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defTabSz="966612">
              <a:defRPr/>
            </a:pPr>
            <a:endParaRPr lang="en-US" sz="1300" dirty="0"/>
          </a:p>
        </p:txBody>
      </p:sp>
      <p:sp>
        <p:nvSpPr>
          <p:cNvPr id="4" name="Slide Number Placeholder 3"/>
          <p:cNvSpPr>
            <a:spLocks noGrp="1"/>
          </p:cNvSpPr>
          <p:nvPr>
            <p:ph type="sldNum" sz="quarter" idx="10"/>
          </p:nvPr>
        </p:nvSpPr>
        <p:spPr/>
        <p:txBody>
          <a:bodyPr/>
          <a:lstStyle/>
          <a:p>
            <a:fld id="{C6C5F2A2-0D2B-45DD-B92D-AF9104A43C88}" type="slidenum">
              <a:rPr lang="en-US" smtClean="0"/>
              <a:t>7</a:t>
            </a:fld>
            <a:endParaRPr lang="en-US"/>
          </a:p>
        </p:txBody>
      </p:sp>
    </p:spTree>
    <p:extLst>
      <p:ext uri="{BB962C8B-B14F-4D97-AF65-F5344CB8AC3E}">
        <p14:creationId xmlns:p14="http://schemas.microsoft.com/office/powerpoint/2010/main" val="1362176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Sometimes, assessments are formal, such as when a teacher distributes a quiz or a unit test or administers an assessment required by the school, the school district, or the state. In the cases of these required assessments, students’ answers are sometimes aggregated – that is, totaled or averaged – at the classroom, grade, school, district, or state levels. Scores may be reported in numerical form and also in the form of performance levels, such as basic, proficient, or advanced. Aggregations of performance level information is typically reported as the percent of students scoring in a given level.</a:t>
            </a:r>
          </a:p>
        </p:txBody>
      </p:sp>
      <p:sp>
        <p:nvSpPr>
          <p:cNvPr id="4" name="Slide Number Placeholder 3"/>
          <p:cNvSpPr>
            <a:spLocks noGrp="1"/>
          </p:cNvSpPr>
          <p:nvPr>
            <p:ph type="sldNum" sz="quarter" idx="10"/>
          </p:nvPr>
        </p:nvSpPr>
        <p:spPr/>
        <p:txBody>
          <a:bodyPr/>
          <a:lstStyle/>
          <a:p>
            <a:fld id="{C6C5F2A2-0D2B-45DD-B92D-AF9104A43C88}" type="slidenum">
              <a:rPr lang="en-US" smtClean="0"/>
              <a:t>8</a:t>
            </a:fld>
            <a:endParaRPr lang="en-US"/>
          </a:p>
        </p:txBody>
      </p:sp>
    </p:spTree>
    <p:extLst>
      <p:ext uri="{BB962C8B-B14F-4D97-AF65-F5344CB8AC3E}">
        <p14:creationId xmlns:p14="http://schemas.microsoft.com/office/powerpoint/2010/main" val="2466254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All assessments, formal or informal, developed and used within classrooms or required by those external to the classrooms, whether they yield results that are quantitative or qualitative, provide some type of information. In all cases, </a:t>
            </a:r>
            <a:r>
              <a:rPr lang="en-US" sz="1300" b="1" dirty="0">
                <a:latin typeface="Calibri" panose="020F0502020204030204" pitchFamily="34" charset="0"/>
                <a:ea typeface="Times New Roman" panose="02020603050405020304" pitchFamily="18" charset="0"/>
                <a:cs typeface="Times New Roman" panose="02020603050405020304" pitchFamily="18" charset="0"/>
              </a:rPr>
              <a:t>the value of the assessment depends on the quality and usefulness of the information it provides</a:t>
            </a:r>
            <a:r>
              <a:rPr lang="en-US" sz="1300" dirty="0">
                <a:latin typeface="Calibri" panose="020F0502020204030204" pitchFamily="34" charset="0"/>
                <a:ea typeface="Times New Roman" panose="02020603050405020304" pitchFamily="18" charset="0"/>
                <a:cs typeface="Times New Roman" panose="02020603050405020304" pitchFamily="18" charset="0"/>
              </a:rPr>
              <a:t>.</a:t>
            </a:r>
          </a:p>
          <a:p>
            <a:pPr>
              <a:spcAft>
                <a:spcPts val="1269"/>
              </a:spcAft>
            </a:pPr>
            <a:endParaRPr lang="en-US" sz="1300" dirty="0">
              <a:latin typeface="Calibri" panose="020F0502020204030204" pitchFamily="34" charset="0"/>
              <a:ea typeface="Times New Roman" panose="02020603050405020304" pitchFamily="18" charset="0"/>
              <a:cs typeface="Times New Roman" panose="02020603050405020304" pitchFamily="18" charset="0"/>
            </a:endParaRPr>
          </a:p>
          <a:p>
            <a:pPr>
              <a:spcAft>
                <a:spcPts val="1269"/>
              </a:spcAft>
            </a:pPr>
            <a:r>
              <a:rPr lang="en-US" sz="1300" dirty="0">
                <a:latin typeface="Calibri" panose="020F0502020204030204" pitchFamily="34" charset="0"/>
                <a:ea typeface="Times New Roman" panose="02020603050405020304" pitchFamily="18" charset="0"/>
                <a:cs typeface="Times New Roman" panose="02020603050405020304" pitchFamily="18" charset="0"/>
              </a:rPr>
              <a:t>The purpose of this workbook is to help educators understand how to determine the quality and usefulness of the information each of their assessments provides. In particular, we target formal assessments that are meant to provide either </a:t>
            </a:r>
            <a:r>
              <a:rPr lang="en-US" sz="1300" u="sng" dirty="0">
                <a:latin typeface="Calibri" panose="020F0502020204030204" pitchFamily="34" charset="0"/>
                <a:ea typeface="Times New Roman" panose="02020603050405020304" pitchFamily="18" charset="0"/>
                <a:cs typeface="Times New Roman" panose="02020603050405020304" pitchFamily="18" charset="0"/>
              </a:rPr>
              <a:t>formative</a:t>
            </a:r>
            <a:r>
              <a:rPr lang="en-US" sz="1300" dirty="0">
                <a:latin typeface="Calibri" panose="020F0502020204030204" pitchFamily="34" charset="0"/>
                <a:ea typeface="Times New Roman" panose="02020603050405020304" pitchFamily="18" charset="0"/>
                <a:cs typeface="Times New Roman" panose="02020603050405020304" pitchFamily="18" charset="0"/>
              </a:rPr>
              <a:t> or </a:t>
            </a:r>
            <a:r>
              <a:rPr lang="en-US" sz="1300" u="sng" dirty="0">
                <a:latin typeface="Calibri" panose="020F0502020204030204" pitchFamily="34" charset="0"/>
                <a:ea typeface="Times New Roman" panose="02020603050405020304" pitchFamily="18" charset="0"/>
                <a:cs typeface="Times New Roman" panose="02020603050405020304" pitchFamily="18" charset="0"/>
              </a:rPr>
              <a:t>summative</a:t>
            </a:r>
            <a:r>
              <a:rPr lang="en-US" sz="1300" dirty="0">
                <a:latin typeface="Calibri" panose="020F0502020204030204" pitchFamily="34" charset="0"/>
                <a:ea typeface="Times New Roman" panose="02020603050405020304" pitchFamily="18" charset="0"/>
                <a:cs typeface="Times New Roman" panose="02020603050405020304" pitchFamily="18" charset="0"/>
              </a:rPr>
              <a:t> information: these assessments make up what we can call an “assessment system” at a school, district, or state level. Scores from these assessments are considered when making decisions that affect </a:t>
            </a:r>
            <a:r>
              <a:rPr lang="en-US" sz="1300" u="sng" dirty="0">
                <a:latin typeface="Calibri" panose="020F0502020204030204" pitchFamily="34" charset="0"/>
                <a:ea typeface="Times New Roman" panose="02020603050405020304" pitchFamily="18" charset="0"/>
                <a:cs typeface="Times New Roman" panose="02020603050405020304" pitchFamily="18" charset="0"/>
              </a:rPr>
              <a:t>individual students</a:t>
            </a:r>
            <a:r>
              <a:rPr lang="en-US" sz="1300" dirty="0">
                <a:latin typeface="Calibri" panose="020F0502020204030204" pitchFamily="34" charset="0"/>
                <a:ea typeface="Times New Roman" panose="02020603050405020304" pitchFamily="18" charset="0"/>
                <a:cs typeface="Times New Roman" panose="02020603050405020304" pitchFamily="18" charset="0"/>
              </a:rPr>
              <a:t> or </a:t>
            </a:r>
            <a:r>
              <a:rPr lang="en-US" sz="1300" u="sng" dirty="0">
                <a:latin typeface="Calibri" panose="020F0502020204030204" pitchFamily="34" charset="0"/>
                <a:ea typeface="Times New Roman" panose="02020603050405020304" pitchFamily="18" charset="0"/>
                <a:cs typeface="Times New Roman" panose="02020603050405020304" pitchFamily="18" charset="0"/>
              </a:rPr>
              <a:t>groups of students</a:t>
            </a:r>
            <a:r>
              <a:rPr lang="en-US" sz="1300" dirty="0">
                <a:latin typeface="Calibri" panose="020F0502020204030204" pitchFamily="34" charset="0"/>
                <a:ea typeface="Times New Roman" panose="02020603050405020304" pitchFamily="18" charset="0"/>
                <a:cs typeface="Times New Roman" panose="02020603050405020304" pitchFamily="18" charset="0"/>
              </a:rPr>
              <a:t>.</a:t>
            </a:r>
          </a:p>
        </p:txBody>
      </p:sp>
      <p:sp>
        <p:nvSpPr>
          <p:cNvPr id="4" name="Slide Number Placeholder 3"/>
          <p:cNvSpPr>
            <a:spLocks noGrp="1"/>
          </p:cNvSpPr>
          <p:nvPr>
            <p:ph type="sldNum" sz="quarter" idx="10"/>
          </p:nvPr>
        </p:nvSpPr>
        <p:spPr/>
        <p:txBody>
          <a:bodyPr/>
          <a:lstStyle/>
          <a:p>
            <a:fld id="{5F114E32-5160-4EBF-82AC-6364BD41BDDE}" type="slidenum">
              <a:rPr lang="en-US" smtClean="0"/>
              <a:t>9</a:t>
            </a:fld>
            <a:endParaRPr lang="en-US"/>
          </a:p>
        </p:txBody>
      </p:sp>
    </p:spTree>
    <p:extLst>
      <p:ext uri="{BB962C8B-B14F-4D97-AF65-F5344CB8AC3E}">
        <p14:creationId xmlns:p14="http://schemas.microsoft.com/office/powerpoint/2010/main" val="2737317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slideMaster" Target="../slideMasters/slideMaster1.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31.xml"/><Relationship Id="rId4" Type="http://schemas.openxmlformats.org/officeDocument/2006/relationships/image" Target="../media/image1.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9.xml"/><Relationship Id="rId7" Type="http://schemas.openxmlformats.org/officeDocument/2006/relationships/slideMaster" Target="../slideMasters/slideMaster2.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image" Target="../media/image1.jpeg"/></Relationships>
</file>

<file path=ppt/slideLayouts/_rels/slideLayout19.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45.xml"/><Relationship Id="rId7" Type="http://schemas.openxmlformats.org/officeDocument/2006/relationships/tags" Target="../tags/tag49.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10" Type="http://schemas.openxmlformats.org/officeDocument/2006/relationships/image" Target="../media/image1.jpeg"/><Relationship Id="rId4" Type="http://schemas.openxmlformats.org/officeDocument/2006/relationships/tags" Target="../tags/tag46.xml"/><Relationship Id="rId9"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jpeg"/><Relationship Id="rId5" Type="http://schemas.openxmlformats.org/officeDocument/2006/relationships/slideMaster" Target="../slideMasters/slideMaster1.xml"/><Relationship Id="rId4" Type="http://schemas.openxmlformats.org/officeDocument/2006/relationships/tags" Target="../tags/tag15.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23.xml"/><Relationship Id="rId3" Type="http://schemas.openxmlformats.org/officeDocument/2006/relationships/tags" Target="../tags/tag18.xml"/><Relationship Id="rId7" Type="http://schemas.openxmlformats.org/officeDocument/2006/relationships/tags" Target="../tags/tag2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tags" Target="../tags/tag21.xml"/><Relationship Id="rId11" Type="http://schemas.openxmlformats.org/officeDocument/2006/relationships/image" Target="../media/image1.jpeg"/><Relationship Id="rId5" Type="http://schemas.openxmlformats.org/officeDocument/2006/relationships/tags" Target="../tags/tag20.xml"/><Relationship Id="rId10" Type="http://schemas.openxmlformats.org/officeDocument/2006/relationships/image" Target="../media/image2.png"/><Relationship Id="rId4" Type="http://schemas.openxmlformats.org/officeDocument/2006/relationships/tags" Target="../tags/tag19.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slideMaster" Target="../slideMasters/slideMaster1.xml"/><Relationship Id="rId4" Type="http://schemas.openxmlformats.org/officeDocument/2006/relationships/tags" Target="../tags/tag27.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130425"/>
            <a:ext cx="7772400" cy="1470025"/>
          </a:xfrm>
        </p:spPr>
        <p:txBody>
          <a:bodyPr>
            <a:scene3d>
              <a:camera prst="orthographicFront"/>
              <a:lightRig rig="soft" dir="t">
                <a:rot lat="0" lon="0" rev="10800000"/>
              </a:lightRig>
            </a:scene3d>
            <a:sp3d>
              <a:bevelT w="27940" h="12700"/>
              <a:contourClr>
                <a:srgbClr val="DDDDDD"/>
              </a:contourClr>
            </a:sp3d>
          </a:bodyPr>
          <a:lstStyle>
            <a:lvl1pPr>
              <a:defRPr b="1" cap="none" spc="150">
                <a:ln w="11430"/>
                <a:solidFill>
                  <a:sysClr val="windowText" lastClr="000000"/>
                </a:solidFill>
                <a:effectLst>
                  <a:outerShdw blurRad="25400" algn="tl" rotWithShape="0">
                    <a:srgbClr val="000000">
                      <a:alpha val="43000"/>
                    </a:srgbClr>
                  </a:outerShdw>
                </a:effectLst>
              </a:defRPr>
            </a:lvl1pPr>
          </a:lstStyle>
          <a:p>
            <a:r>
              <a:rPr lang="en-US"/>
              <a:t>Click to edit Master title style</a:t>
            </a:r>
            <a:endParaRPr lang="en-US" dirty="0"/>
          </a:p>
        </p:txBody>
      </p:sp>
      <p:sp>
        <p:nvSpPr>
          <p:cNvPr id="3" name="Subtitle 2"/>
          <p:cNvSpPr>
            <a:spLocks noGrp="1"/>
          </p:cNvSpPr>
          <p:nvPr>
            <p:ph type="subTitle" idx="1"/>
            <p:custDataLst>
              <p:tags r:id="rId2"/>
            </p:custDataLst>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custDataLst>
              <p:tags r:id="rId3"/>
            </p:custDataLst>
          </p:nvPr>
        </p:nvSpPr>
        <p:spPr/>
        <p:txBody>
          <a:bodyPr/>
          <a:lstStyle/>
          <a:p>
            <a:endParaRPr lang="en-US"/>
          </a:p>
        </p:txBody>
      </p:sp>
      <p:sp>
        <p:nvSpPr>
          <p:cNvPr id="6" name="Slide Number Placeholder 5"/>
          <p:cNvSpPr>
            <a:spLocks noGrp="1"/>
          </p:cNvSpPr>
          <p:nvPr>
            <p:ph type="sldNum" sz="quarter" idx="12"/>
            <p:custDataLst>
              <p:tags r:id="rId4"/>
            </p:custDataLst>
          </p:nvPr>
        </p:nvSpPr>
        <p:spPr/>
        <p:txBody>
          <a:bodyPr/>
          <a:lstStyle/>
          <a:p>
            <a:fld id="{939955DA-DB44-4472-BFE9-4BAB9712F000}" type="slidenum">
              <a:rPr lang="en-US" smtClean="0"/>
              <a:t>‹#›</a:t>
            </a:fld>
            <a:endParaRPr lang="en-US"/>
          </a:p>
        </p:txBody>
      </p:sp>
      <p:sp>
        <p:nvSpPr>
          <p:cNvPr id="8" name="Content Placeholder 7">
            <a:extLst>
              <a:ext uri="{FF2B5EF4-FFF2-40B4-BE49-F238E27FC236}">
                <a16:creationId xmlns:a16="http://schemas.microsoft.com/office/drawing/2014/main" id="{4733ED96-9680-4AF3-AD58-CCBD213FC3E4}"/>
              </a:ext>
            </a:extLst>
          </p:cNvPr>
          <p:cNvSpPr>
            <a:spLocks noGrp="1"/>
          </p:cNvSpPr>
          <p:nvPr>
            <p:ph sz="quarter" idx="13"/>
          </p:nvPr>
        </p:nvSpPr>
        <p:spPr>
          <a:xfrm>
            <a:off x="2819400" y="5842000"/>
            <a:ext cx="3492500" cy="879475"/>
          </a:xfrm>
        </p:spPr>
        <p:txBody>
          <a:bodyPr/>
          <a:lstStyle/>
          <a:p>
            <a:pPr lvl="0"/>
            <a:endParaRPr lang="en-US" dirty="0"/>
          </a:p>
        </p:txBody>
      </p:sp>
    </p:spTree>
    <p:extLst>
      <p:ext uri="{BB962C8B-B14F-4D97-AF65-F5344CB8AC3E}">
        <p14:creationId xmlns:p14="http://schemas.microsoft.com/office/powerpoint/2010/main" val="520637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3841091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4227340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En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2401" y="1"/>
            <a:ext cx="4495800" cy="6858000"/>
          </a:xfrm>
        </p:spPr>
        <p:txBody>
          <a:bodyPr anchor="ctr" anchorCtr="0"/>
          <a:lstStyle>
            <a:lvl1pPr algn="ctr">
              <a:defRPr sz="4000" b="1" cap="all"/>
            </a:lvl1pPr>
          </a:lstStyle>
          <a:p>
            <a:r>
              <a:rPr lang="en-US"/>
              <a:t>Click to edit Master title style</a:t>
            </a:r>
            <a:endParaRPr lang="en-US" dirty="0"/>
          </a:p>
        </p:txBody>
      </p:sp>
      <p:sp>
        <p:nvSpPr>
          <p:cNvPr id="9" name="Rectangle 8"/>
          <p:cNvSpPr/>
          <p:nvPr/>
        </p:nvSpPr>
        <p:spPr>
          <a:xfrm>
            <a:off x="1431780" y="0"/>
            <a:ext cx="1600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636" y="970195"/>
            <a:ext cx="2870489" cy="4508080"/>
          </a:xfrm>
          <a:prstGeom prst="rect">
            <a:avLst/>
          </a:prstGeom>
        </p:spPr>
      </p:pic>
    </p:spTree>
    <p:extLst>
      <p:ext uri="{BB962C8B-B14F-4D97-AF65-F5344CB8AC3E}">
        <p14:creationId xmlns:p14="http://schemas.microsoft.com/office/powerpoint/2010/main" val="593135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24_Title Only">
    <p:spTree>
      <p:nvGrpSpPr>
        <p:cNvPr id="1" name=""/>
        <p:cNvGrpSpPr/>
        <p:nvPr/>
      </p:nvGrpSpPr>
      <p:grpSpPr>
        <a:xfrm>
          <a:off x="0" y="0"/>
          <a:ext cx="0" cy="0"/>
          <a:chOff x="0" y="0"/>
          <a:chExt cx="0" cy="0"/>
        </a:xfrm>
      </p:grpSpPr>
      <p:cxnSp>
        <p:nvCxnSpPr>
          <p:cNvPr id="4" name="Straight Connector 3"/>
          <p:cNvCxnSpPr/>
          <p:nvPr/>
        </p:nvCxnSpPr>
        <p:spPr>
          <a:xfrm>
            <a:off x="2743200" y="6096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 y="1143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p:nvPr>
        </p:nvSpPr>
        <p:spPr>
          <a:xfrm>
            <a:off x="457200" y="274638"/>
            <a:ext cx="8229600" cy="1143000"/>
          </a:xfrm>
        </p:spPr>
        <p:txBody>
          <a:bodyPr/>
          <a:lstStyle/>
          <a:p>
            <a:r>
              <a:rPr lang="en-US"/>
              <a:t>Click to edit Master title style</a:t>
            </a:r>
            <a:endParaRPr lang="en-US" dirty="0"/>
          </a:p>
        </p:txBody>
      </p:sp>
      <p:sp>
        <p:nvSpPr>
          <p:cNvPr id="12" name="Content Placeholder 2"/>
          <p:cNvSpPr>
            <a:spLocks noGrp="1"/>
          </p:cNvSpPr>
          <p:nvPr>
            <p:ph idx="1"/>
          </p:nvPr>
        </p:nvSpPr>
        <p:spPr>
          <a:xfrm>
            <a:off x="457200" y="1600201"/>
            <a:ext cx="8229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descr="edCount-Logo-Transparent.png"/>
          <p:cNvPicPr/>
          <p:nvPr/>
        </p:nvPicPr>
        <p:blipFill>
          <a:blip r:embed="rId2" cstate="print"/>
          <a:stretch>
            <a:fillRect/>
          </a:stretch>
        </p:blipFill>
        <p:spPr>
          <a:xfrm>
            <a:off x="7467600" y="6172200"/>
            <a:ext cx="1219200" cy="381000"/>
          </a:xfrm>
          <a:prstGeom prst="rect">
            <a:avLst/>
          </a:prstGeom>
        </p:spPr>
      </p:pic>
      <p:cxnSp>
        <p:nvCxnSpPr>
          <p:cNvPr id="7" name="Straight Connector 6"/>
          <p:cNvCxnSpPr/>
          <p:nvPr/>
        </p:nvCxnSpPr>
        <p:spPr>
          <a:xfrm>
            <a:off x="2743200" y="6096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1143000"/>
            <a:ext cx="5943600" cy="0"/>
          </a:xfrm>
          <a:prstGeom prst="line">
            <a:avLst/>
          </a:prstGeom>
          <a:ln w="12700">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edCount-Logo-Transparent.png"/>
          <p:cNvPicPr/>
          <p:nvPr/>
        </p:nvPicPr>
        <p:blipFill>
          <a:blip r:embed="rId2" cstate="print"/>
          <a:stretch>
            <a:fillRect/>
          </a:stretch>
        </p:blipFill>
        <p:spPr>
          <a:xfrm>
            <a:off x="7467600" y="6172200"/>
            <a:ext cx="1219200" cy="381000"/>
          </a:xfrm>
          <a:prstGeom prst="rect">
            <a:avLst/>
          </a:prstGeom>
        </p:spPr>
      </p:pic>
    </p:spTree>
    <p:extLst>
      <p:ext uri="{BB962C8B-B14F-4D97-AF65-F5344CB8AC3E}">
        <p14:creationId xmlns:p14="http://schemas.microsoft.com/office/powerpoint/2010/main" val="814657899"/>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056C-E4EA-4DCC-96AB-DBD2C3069E85}"/>
              </a:ext>
            </a:extLst>
          </p:cNvPr>
          <p:cNvSpPr>
            <a:spLocks noGrp="1"/>
          </p:cNvSpPr>
          <p:nvPr>
            <p:ph type="title"/>
          </p:nvPr>
        </p:nvSpPr>
        <p:spPr/>
        <p:txBody>
          <a:bodyPr/>
          <a:lstStyle/>
          <a:p>
            <a:r>
              <a:rPr lang="en-US" dirty="0"/>
              <a:t>Click to edit Master title style</a:t>
            </a:r>
          </a:p>
        </p:txBody>
      </p:sp>
      <p:sp>
        <p:nvSpPr>
          <p:cNvPr id="7" name="Content Placeholder 6">
            <a:extLst>
              <a:ext uri="{FF2B5EF4-FFF2-40B4-BE49-F238E27FC236}">
                <a16:creationId xmlns:a16="http://schemas.microsoft.com/office/drawing/2014/main" id="{40E89CBF-F4F0-43D0-9E75-E02121C84897}"/>
              </a:ext>
            </a:extLst>
          </p:cNvPr>
          <p:cNvSpPr>
            <a:spLocks noGrp="1"/>
          </p:cNvSpPr>
          <p:nvPr>
            <p:ph sz="quarter" idx="13"/>
          </p:nvPr>
        </p:nvSpPr>
        <p:spPr>
          <a:xfrm>
            <a:off x="457200" y="1654176"/>
            <a:ext cx="2133600"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a:extLst>
              <a:ext uri="{FF2B5EF4-FFF2-40B4-BE49-F238E27FC236}">
                <a16:creationId xmlns:a16="http://schemas.microsoft.com/office/drawing/2014/main" id="{6B34E451-EAC2-4577-A8A3-D83886088F82}"/>
              </a:ext>
            </a:extLst>
          </p:cNvPr>
          <p:cNvSpPr>
            <a:spLocks noGrp="1"/>
          </p:cNvSpPr>
          <p:nvPr>
            <p:ph sz="quarter" idx="14"/>
          </p:nvPr>
        </p:nvSpPr>
        <p:spPr>
          <a:xfrm>
            <a:off x="457199" y="2874963"/>
            <a:ext cx="2133599"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a:extLst>
              <a:ext uri="{FF2B5EF4-FFF2-40B4-BE49-F238E27FC236}">
                <a16:creationId xmlns:a16="http://schemas.microsoft.com/office/drawing/2014/main" id="{CC39B3AC-6C17-4EDB-8E39-64E2B024A7F0}"/>
              </a:ext>
            </a:extLst>
          </p:cNvPr>
          <p:cNvSpPr>
            <a:spLocks noGrp="1"/>
          </p:cNvSpPr>
          <p:nvPr>
            <p:ph sz="quarter" idx="15"/>
          </p:nvPr>
        </p:nvSpPr>
        <p:spPr>
          <a:xfrm>
            <a:off x="457199" y="4095750"/>
            <a:ext cx="2133599"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D0631DC1-CED2-424D-87E5-0199D09D6145}"/>
              </a:ext>
            </a:extLst>
          </p:cNvPr>
          <p:cNvSpPr>
            <a:spLocks noGrp="1"/>
          </p:cNvSpPr>
          <p:nvPr>
            <p:ph sz="quarter" idx="16"/>
          </p:nvPr>
        </p:nvSpPr>
        <p:spPr>
          <a:xfrm>
            <a:off x="457200" y="5316537"/>
            <a:ext cx="2133598"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8">
            <a:extLst>
              <a:ext uri="{FF2B5EF4-FFF2-40B4-BE49-F238E27FC236}">
                <a16:creationId xmlns:a16="http://schemas.microsoft.com/office/drawing/2014/main" id="{A9C8F70A-0486-4EC4-95FE-A98780494A14}"/>
              </a:ext>
            </a:extLst>
          </p:cNvPr>
          <p:cNvSpPr>
            <a:spLocks noGrp="1"/>
          </p:cNvSpPr>
          <p:nvPr>
            <p:ph sz="quarter" idx="17"/>
          </p:nvPr>
        </p:nvSpPr>
        <p:spPr>
          <a:xfrm>
            <a:off x="3603319" y="1654176"/>
            <a:ext cx="5083481"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8">
            <a:extLst>
              <a:ext uri="{FF2B5EF4-FFF2-40B4-BE49-F238E27FC236}">
                <a16:creationId xmlns:a16="http://schemas.microsoft.com/office/drawing/2014/main" id="{D9864E5F-6AA0-4682-86D1-25121D8A3FE1}"/>
              </a:ext>
            </a:extLst>
          </p:cNvPr>
          <p:cNvSpPr>
            <a:spLocks noGrp="1"/>
          </p:cNvSpPr>
          <p:nvPr>
            <p:ph sz="quarter" idx="18"/>
          </p:nvPr>
        </p:nvSpPr>
        <p:spPr>
          <a:xfrm>
            <a:off x="3603318" y="2874963"/>
            <a:ext cx="5083481"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8">
            <a:extLst>
              <a:ext uri="{FF2B5EF4-FFF2-40B4-BE49-F238E27FC236}">
                <a16:creationId xmlns:a16="http://schemas.microsoft.com/office/drawing/2014/main" id="{638B225E-7513-4B97-820A-E94B80E88EBA}"/>
              </a:ext>
            </a:extLst>
          </p:cNvPr>
          <p:cNvSpPr>
            <a:spLocks noGrp="1"/>
          </p:cNvSpPr>
          <p:nvPr>
            <p:ph sz="quarter" idx="19"/>
          </p:nvPr>
        </p:nvSpPr>
        <p:spPr>
          <a:xfrm>
            <a:off x="3603318" y="4095750"/>
            <a:ext cx="5083481"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8">
            <a:extLst>
              <a:ext uri="{FF2B5EF4-FFF2-40B4-BE49-F238E27FC236}">
                <a16:creationId xmlns:a16="http://schemas.microsoft.com/office/drawing/2014/main" id="{2204E4FC-425A-4DF0-B9C8-531C570D69DB}"/>
              </a:ext>
            </a:extLst>
          </p:cNvPr>
          <p:cNvSpPr>
            <a:spLocks noGrp="1"/>
          </p:cNvSpPr>
          <p:nvPr>
            <p:ph sz="quarter" idx="20"/>
          </p:nvPr>
        </p:nvSpPr>
        <p:spPr>
          <a:xfrm>
            <a:off x="3603317" y="5316537"/>
            <a:ext cx="5083481" cy="91440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7">
            <a:extLst>
              <a:ext uri="{FF2B5EF4-FFF2-40B4-BE49-F238E27FC236}">
                <a16:creationId xmlns:a16="http://schemas.microsoft.com/office/drawing/2014/main" id="{F59A13B0-CFA4-4B52-BF67-BFA1A4041979}"/>
              </a:ext>
            </a:extLst>
          </p:cNvPr>
          <p:cNvPicPr>
            <a:picLocks noChangeAspect="1"/>
          </p:cNvPicPr>
          <p:nvPr userDrawn="1"/>
        </p:nvPicPr>
        <p:blipFill rotWithShape="1">
          <a:blip r:embed="rId3"/>
          <a:srcRect l="61300" t="35555" r="17850" b="26045"/>
          <a:stretch/>
        </p:blipFill>
        <p:spPr>
          <a:xfrm>
            <a:off x="8091312" y="167958"/>
            <a:ext cx="909884" cy="942614"/>
          </a:xfrm>
          <a:prstGeom prst="rect">
            <a:avLst/>
          </a:prstGeom>
        </p:spPr>
      </p:pic>
      <p:pic>
        <p:nvPicPr>
          <p:cNvPr id="19" name="Picture 2" descr="https://edcountmicrosoftonlinecom-1.sharepoint.microsoftonline.com/Internal_Resources/edCount%20Style%20Resources/edCount%20Logo%20(tiny).jpg">
            <a:extLst>
              <a:ext uri="{FF2B5EF4-FFF2-40B4-BE49-F238E27FC236}">
                <a16:creationId xmlns:a16="http://schemas.microsoft.com/office/drawing/2014/main" id="{BCB0C41F-5482-405D-B991-3AED87DE4799}"/>
              </a:ext>
            </a:extLst>
          </p:cNvPr>
          <p:cNvPicPr>
            <a:picLocks noChangeAspect="1" noChangeArrowheads="1"/>
          </p:cNvPicPr>
          <p:nvPr userDrawn="1"/>
        </p:nvPicPr>
        <p:blipFill>
          <a:blip r:embed="rId4" cstate="print"/>
          <a:srcRect t="16326" r="17612" b="18368"/>
          <a:stretch>
            <a:fillRect/>
          </a:stretch>
        </p:blipFill>
        <p:spPr bwMode="auto">
          <a:xfrm>
            <a:off x="7955280" y="6446520"/>
            <a:ext cx="1051560" cy="304800"/>
          </a:xfrm>
          <a:prstGeom prst="rect">
            <a:avLst/>
          </a:prstGeom>
          <a:noFill/>
        </p:spPr>
      </p:pic>
      <p:sp>
        <p:nvSpPr>
          <p:cNvPr id="20" name="Date Placeholder 19">
            <a:extLst>
              <a:ext uri="{FF2B5EF4-FFF2-40B4-BE49-F238E27FC236}">
                <a16:creationId xmlns:a16="http://schemas.microsoft.com/office/drawing/2014/main" id="{CF449B06-CE79-42D3-B5E6-91560845D2F7}"/>
              </a:ext>
            </a:extLst>
          </p:cNvPr>
          <p:cNvSpPr>
            <a:spLocks noGrp="1"/>
          </p:cNvSpPr>
          <p:nvPr>
            <p:ph type="dt" sz="half" idx="21"/>
          </p:nvPr>
        </p:nvSpPr>
        <p:spPr/>
        <p:txBody>
          <a:bodyPr/>
          <a:lstStyle/>
          <a:p>
            <a:endParaRPr lang="en-US"/>
          </a:p>
        </p:txBody>
      </p:sp>
      <p:sp>
        <p:nvSpPr>
          <p:cNvPr id="23" name="Slide Number Placeholder 5">
            <a:extLst>
              <a:ext uri="{FF2B5EF4-FFF2-40B4-BE49-F238E27FC236}">
                <a16:creationId xmlns:a16="http://schemas.microsoft.com/office/drawing/2014/main" id="{F3EA9402-5A23-4E74-A76F-AD0204E464E6}"/>
              </a:ext>
            </a:extLst>
          </p:cNvPr>
          <p:cNvSpPr>
            <a:spLocks noGrp="1"/>
          </p:cNvSpPr>
          <p:nvPr>
            <p:ph type="sldNum" sz="quarter" idx="12"/>
            <p:custDataLst>
              <p:tags r:id="rId1"/>
            </p:custDataLst>
          </p:nvPr>
        </p:nvSpPr>
        <p:spPr>
          <a:xfrm>
            <a:off x="2819400" y="6416357"/>
            <a:ext cx="2133600" cy="365125"/>
          </a:xfrm>
        </p:spPr>
        <p:txBody>
          <a:bodyPr/>
          <a:lstStyle/>
          <a:p>
            <a:fld id="{939955DA-DB44-4472-BFE9-4BAB9712F000}" type="slidenum">
              <a:rPr lang="en-US" smtClean="0"/>
              <a:t>‹#›</a:t>
            </a:fld>
            <a:endParaRPr lang="en-US"/>
          </a:p>
        </p:txBody>
      </p:sp>
      <p:sp>
        <p:nvSpPr>
          <p:cNvPr id="25" name="Content Placeholder 24">
            <a:extLst>
              <a:ext uri="{FF2B5EF4-FFF2-40B4-BE49-F238E27FC236}">
                <a16:creationId xmlns:a16="http://schemas.microsoft.com/office/drawing/2014/main" id="{DDC7797A-D53D-4DA2-9D12-F378071486B2}"/>
              </a:ext>
            </a:extLst>
          </p:cNvPr>
          <p:cNvSpPr>
            <a:spLocks noGrp="1"/>
          </p:cNvSpPr>
          <p:nvPr>
            <p:ph sz="quarter" idx="22"/>
          </p:nvPr>
        </p:nvSpPr>
        <p:spPr>
          <a:xfrm>
            <a:off x="626110" y="6411973"/>
            <a:ext cx="1277938" cy="3651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2335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31625336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5585491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3166290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3" name="Content Placeholder 2"/>
          <p:cNvSpPr>
            <a:spLocks noGrp="1"/>
          </p:cNvSpPr>
          <p:nvPr>
            <p:ph sz="half" idx="1"/>
            <p:custDataLst>
              <p:tags r:id="rId2"/>
            </p:custDataLst>
          </p:nvPr>
        </p:nvSpPr>
        <p:spPr>
          <a:xfrm>
            <a:off x="62865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custDataLst>
              <p:tags r:id="rId3"/>
            </p:custDataLst>
          </p:nvPr>
        </p:nvSpPr>
        <p:spPr>
          <a:xfrm>
            <a:off x="4648200" y="1825625"/>
            <a:ext cx="386715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custDataLst>
              <p:tags r:id="rId4"/>
            </p:custDataLst>
          </p:nvPr>
        </p:nvSpPr>
        <p:spPr/>
        <p:txBody>
          <a:bodyPr/>
          <a:lstStyle/>
          <a:p>
            <a:endParaRPr lang="en-US"/>
          </a:p>
        </p:txBody>
      </p:sp>
      <p:sp>
        <p:nvSpPr>
          <p:cNvPr id="6" name="Footer Placeholder 5"/>
          <p:cNvSpPr>
            <a:spLocks noGrp="1"/>
          </p:cNvSpPr>
          <p:nvPr>
            <p:ph type="ftr" sz="quarter" idx="11"/>
            <p:custDataLst>
              <p:tags r:id="rId5"/>
            </p:custDataLst>
          </p:nvPr>
        </p:nvSpPr>
        <p:spPr/>
        <p:txBody>
          <a:bodyPr/>
          <a:lstStyle/>
          <a:p>
            <a:endParaRPr lang="en-US"/>
          </a:p>
        </p:txBody>
      </p:sp>
      <p:sp>
        <p:nvSpPr>
          <p:cNvPr id="7" name="Slide Number Placeholder 6"/>
          <p:cNvSpPr>
            <a:spLocks noGrp="1"/>
          </p:cNvSpPr>
          <p:nvPr>
            <p:ph type="sldNum" sz="quarter" idx="12"/>
            <p:custDataLst>
              <p:tags r:id="rId6"/>
            </p:custDataLst>
          </p:nvPr>
        </p:nvSpPr>
        <p:spPr/>
        <p:txBody>
          <a:bodyPr/>
          <a:lstStyle/>
          <a:p>
            <a:fld id="{47DDD36E-BFFA-439F-80E7-8BFFAD41BB03}" type="slidenum">
              <a:rPr lang="en-US" smtClean="0"/>
              <a:t>‹#›</a:t>
            </a:fld>
            <a:endParaRPr lang="en-US"/>
          </a:p>
        </p:txBody>
      </p:sp>
      <p:pic>
        <p:nvPicPr>
          <p:cNvPr id="8" name="Picture 7"/>
          <p:cNvPicPr>
            <a:picLocks noChangeAspect="1"/>
          </p:cNvPicPr>
          <p:nvPr userDrawn="1"/>
        </p:nvPicPr>
        <p:blipFill rotWithShape="1">
          <a:blip r:embed="rId8"/>
          <a:srcRect l="61300" t="35555" r="17850" b="26045"/>
          <a:stretch/>
        </p:blipFill>
        <p:spPr>
          <a:xfrm>
            <a:off x="7903743" y="322011"/>
            <a:ext cx="909884" cy="942614"/>
          </a:xfrm>
          <a:prstGeom prst="rect">
            <a:avLst/>
          </a:prstGeom>
        </p:spPr>
      </p:pic>
      <p:pic>
        <p:nvPicPr>
          <p:cNvPr id="9" name="Picture 2" descr="https://edcountmicrosoftonlinecom-1.sharepoint.microsoftonline.com/Internal_Resources/edCount%20Style%20Resources/edCount%20Logo%20(tiny).jpg"/>
          <p:cNvPicPr>
            <a:picLocks noChangeAspect="1" noChangeArrowheads="1"/>
          </p:cNvPicPr>
          <p:nvPr userDrawn="1"/>
        </p:nvPicPr>
        <p:blipFill>
          <a:blip r:embed="rId9"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010192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custDataLst>
              <p:tags r:id="rId2"/>
            </p:custDataLst>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custDataLst>
              <p:tags r:id="rId4"/>
            </p:custDataLst>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custDataLst>
              <p:tags r:id="rId6"/>
            </p:custDataLst>
          </p:nvPr>
        </p:nvSpPr>
        <p:spPr/>
        <p:txBody>
          <a:bodyPr/>
          <a:lstStyle/>
          <a:p>
            <a:endParaRPr lang="en-US"/>
          </a:p>
        </p:txBody>
      </p:sp>
      <p:sp>
        <p:nvSpPr>
          <p:cNvPr id="9" name="Slide Number Placeholder 8"/>
          <p:cNvSpPr>
            <a:spLocks noGrp="1"/>
          </p:cNvSpPr>
          <p:nvPr>
            <p:ph type="sldNum" sz="quarter" idx="12"/>
            <p:custDataLst>
              <p:tags r:id="rId7"/>
            </p:custDataLst>
          </p:nvPr>
        </p:nvSpPr>
        <p:spPr>
          <a:xfrm>
            <a:off x="2823796" y="6446520"/>
            <a:ext cx="2057400" cy="365125"/>
          </a:xfrm>
        </p:spPr>
        <p:txBody>
          <a:bodyPr/>
          <a:lstStyle/>
          <a:p>
            <a:fld id="{47DDD36E-BFFA-439F-80E7-8BFFAD41BB03}" type="slidenum">
              <a:rPr lang="en-US" smtClean="0"/>
              <a:t>‹#›</a:t>
            </a:fld>
            <a:endParaRPr lang="en-US"/>
          </a:p>
        </p:txBody>
      </p:sp>
      <p:pic>
        <p:nvPicPr>
          <p:cNvPr id="10" name="Picture 9"/>
          <p:cNvPicPr>
            <a:picLocks noChangeAspect="1"/>
          </p:cNvPicPr>
          <p:nvPr userDrawn="1"/>
        </p:nvPicPr>
        <p:blipFill rotWithShape="1">
          <a:blip r:embed="rId9"/>
          <a:srcRect l="61300" t="35555" r="17850" b="26045"/>
          <a:stretch/>
        </p:blipFill>
        <p:spPr>
          <a:xfrm>
            <a:off x="7903743" y="322011"/>
            <a:ext cx="909884" cy="942614"/>
          </a:xfrm>
          <a:prstGeom prst="rect">
            <a:avLst/>
          </a:prstGeom>
        </p:spPr>
      </p:pic>
      <p:pic>
        <p:nvPicPr>
          <p:cNvPr id="11" name="Picture 2" descr="https://edcountmicrosoftonlinecom-1.sharepoint.microsoftonline.com/Internal_Resources/edCount%20Style%20Resources/edCount%20Logo%20(tiny).jpg"/>
          <p:cNvPicPr>
            <a:picLocks noChangeAspect="1" noChangeArrowheads="1"/>
          </p:cNvPicPr>
          <p:nvPr userDrawn="1"/>
        </p:nvPicPr>
        <p:blipFill>
          <a:blip r:embed="rId10"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1115759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pic>
        <p:nvPicPr>
          <p:cNvPr id="34818" name="Picture 2" descr="https://edcountmicrosoftonlinecom-1.sharepoint.microsoftonline.com/Internal_Resources/edCount%20Style%20Resources/edCount%20Logo%20(tiny).jpg"/>
          <p:cNvPicPr>
            <a:picLocks noChangeAspect="1" noChangeArrowheads="1"/>
          </p:cNvPicPr>
          <p:nvPr/>
        </p:nvPicPr>
        <p:blipFill>
          <a:blip r:embed="rId6" cstate="print"/>
          <a:srcRect t="16326" r="17612" b="18368"/>
          <a:stretch>
            <a:fillRect/>
          </a:stretch>
        </p:blipFill>
        <p:spPr bwMode="auto">
          <a:xfrm>
            <a:off x="7955280" y="6446520"/>
            <a:ext cx="1051560" cy="304800"/>
          </a:xfrm>
          <a:prstGeom prst="rect">
            <a:avLst/>
          </a:prstGeom>
          <a:noFill/>
        </p:spPr>
      </p:pic>
      <p:sp>
        <p:nvSpPr>
          <p:cNvPr id="2" name="Title 1"/>
          <p:cNvSpPr>
            <a:spLocks noGrp="1"/>
          </p:cNvSpPr>
          <p:nvPr>
            <p:ph type="title"/>
            <p:custDataLst>
              <p:tags r:id="rId1"/>
            </p:custDataLst>
          </p:nvPr>
        </p:nvSpPr>
        <p:spPr/>
        <p:txBody>
          <a:bodyPr/>
          <a:lstStyle>
            <a:lvl1pPr algn="l">
              <a:defRPr/>
            </a:lvl1pPr>
          </a:lstStyle>
          <a:p>
            <a:r>
              <a:rPr lang="en-US"/>
              <a:t>Click to edit Master title style</a:t>
            </a:r>
            <a:endParaRPr lang="en-US" dirty="0"/>
          </a:p>
        </p:txBody>
      </p:sp>
      <p:sp>
        <p:nvSpPr>
          <p:cNvPr id="3" name="Content Placeholder 2"/>
          <p:cNvSpPr>
            <a:spLocks noGrp="1"/>
          </p:cNvSpPr>
          <p:nvPr>
            <p:ph idx="1"/>
            <p:custDataLst>
              <p:tags r:id="rId2"/>
            </p:custDataLst>
          </p:nvPr>
        </p:nvSpPr>
        <p:spPr>
          <a:xfrm>
            <a:off x="457200" y="1295400"/>
            <a:ext cx="8229600" cy="1034441"/>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3"/>
          <p:cNvSpPr txBox="1">
            <a:spLocks/>
          </p:cNvSpPr>
          <p:nvPr>
            <p:custDataLst>
              <p:tags r:id="rId3"/>
            </p:custDataLst>
          </p:nvPr>
        </p:nvSpPr>
        <p:spPr>
          <a:xfrm>
            <a:off x="5867400" y="6858000"/>
            <a:ext cx="2819400" cy="304800"/>
          </a:xfrm>
          <a:prstGeom prst="rect">
            <a:avLst/>
          </a:prstGeom>
        </p:spPr>
        <p:txBody>
          <a:bodyPr/>
          <a:lstStyle>
            <a:lvl1pPr>
              <a:defRPr>
                <a:latin typeface="Calibri"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Calibri" pitchFamily="34" charset="0"/>
              <a:ea typeface="+mn-ea"/>
              <a:cs typeface="+mn-cs"/>
            </a:endParaRPr>
          </a:p>
        </p:txBody>
      </p:sp>
      <p:sp>
        <p:nvSpPr>
          <p:cNvPr id="18" name="Slide Number Placeholder 5"/>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a:t>
            </a:fld>
            <a:endParaRPr lang="en-US"/>
          </a:p>
        </p:txBody>
      </p:sp>
      <p:pic>
        <p:nvPicPr>
          <p:cNvPr id="5" name="Picture 4"/>
          <p:cNvPicPr>
            <a:picLocks noChangeAspect="1"/>
          </p:cNvPicPr>
          <p:nvPr/>
        </p:nvPicPr>
        <p:blipFill rotWithShape="1">
          <a:blip r:embed="rId7"/>
          <a:srcRect l="61300" t="35555" r="17850" b="26045"/>
          <a:stretch/>
        </p:blipFill>
        <p:spPr>
          <a:xfrm>
            <a:off x="8091312" y="167958"/>
            <a:ext cx="909884" cy="942614"/>
          </a:xfrm>
          <a:prstGeom prst="rect">
            <a:avLst/>
          </a:prstGeom>
        </p:spPr>
      </p:pic>
      <p:sp>
        <p:nvSpPr>
          <p:cNvPr id="8" name="Content Placeholder 7">
            <a:extLst>
              <a:ext uri="{FF2B5EF4-FFF2-40B4-BE49-F238E27FC236}">
                <a16:creationId xmlns:a16="http://schemas.microsoft.com/office/drawing/2014/main" id="{75B2110B-0923-4235-BA15-046483332F3F}"/>
              </a:ext>
            </a:extLst>
          </p:cNvPr>
          <p:cNvSpPr>
            <a:spLocks noGrp="1"/>
          </p:cNvSpPr>
          <p:nvPr>
            <p:ph sz="quarter" idx="13"/>
          </p:nvPr>
        </p:nvSpPr>
        <p:spPr>
          <a:xfrm>
            <a:off x="457199" y="4269848"/>
            <a:ext cx="8364537" cy="124925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1EC2F9F0-F605-42C7-BADC-50F48C8D786C}"/>
              </a:ext>
            </a:extLst>
          </p:cNvPr>
          <p:cNvSpPr>
            <a:spLocks noGrp="1"/>
          </p:cNvSpPr>
          <p:nvPr>
            <p:ph sz="quarter" idx="14"/>
          </p:nvPr>
        </p:nvSpPr>
        <p:spPr>
          <a:xfrm>
            <a:off x="322262" y="2444777"/>
            <a:ext cx="8499475" cy="130016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a:extLst>
              <a:ext uri="{FF2B5EF4-FFF2-40B4-BE49-F238E27FC236}">
                <a16:creationId xmlns:a16="http://schemas.microsoft.com/office/drawing/2014/main" id="{3339295B-805A-4CB8-A3D2-A479321EDCCB}"/>
              </a:ext>
            </a:extLst>
          </p:cNvPr>
          <p:cNvSpPr>
            <a:spLocks noGrp="1"/>
          </p:cNvSpPr>
          <p:nvPr>
            <p:ph sz="quarter" idx="15"/>
          </p:nvPr>
        </p:nvSpPr>
        <p:spPr>
          <a:xfrm>
            <a:off x="831850" y="6062663"/>
            <a:ext cx="7854950" cy="38385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008906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9072217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2838831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26197894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28241291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28581168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DDD36E-BFFA-439F-80E7-8BFFAD41BB03}" type="slidenum">
              <a:rPr lang="en-US" smtClean="0"/>
              <a:t>‹#›</a:t>
            </a:fld>
            <a:endParaRPr lang="en-US"/>
          </a:p>
        </p:txBody>
      </p:sp>
    </p:spTree>
    <p:extLst>
      <p:ext uri="{BB962C8B-B14F-4D97-AF65-F5344CB8AC3E}">
        <p14:creationId xmlns:p14="http://schemas.microsoft.com/office/powerpoint/2010/main" val="28540359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latin typeface="Candara" panose="020E050203030302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Candara" panose="020E0502030303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8C2E5B24-686E-4C97-945D-CFFDD2F6B298}" type="slidenum">
              <a:rPr lang="en-US" smtClean="0"/>
              <a:pPr/>
              <a:t>‹#›</a:t>
            </a:fld>
            <a:endParaRPr lang="en-US" dirty="0"/>
          </a:p>
        </p:txBody>
      </p:sp>
    </p:spTree>
    <p:extLst>
      <p:ext uri="{BB962C8B-B14F-4D97-AF65-F5344CB8AC3E}">
        <p14:creationId xmlns:p14="http://schemas.microsoft.com/office/powerpoint/2010/main" val="38598573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ndara" panose="020E0502030303020204" pitchFamily="34" charset="0"/>
              </a:defRPr>
            </a:lvl1pPr>
            <a:lvl2pPr>
              <a:defRPr>
                <a:latin typeface="Candara" panose="020E0502030303020204" pitchFamily="34" charset="0"/>
              </a:defRPr>
            </a:lvl2pPr>
            <a:lvl3pPr>
              <a:defRPr>
                <a:latin typeface="Candara" panose="020E0502030303020204" pitchFamily="34" charset="0"/>
              </a:defRPr>
            </a:lvl3pPr>
            <a:lvl4pPr>
              <a:defRPr>
                <a:latin typeface="Candara" panose="020E0502030303020204" pitchFamily="34" charset="0"/>
              </a:defRPr>
            </a:lvl4pPr>
            <a:lvl5pPr>
              <a:defRPr>
                <a:latin typeface="Candara" panose="020E0502030303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chemeClr val="tx1"/>
                </a:solidFill>
              </a:defRPr>
            </a:lvl1pPr>
          </a:lstStyle>
          <a:p>
            <a:fld id="{D3AF38E6-233E-4628-AB77-37E4F8809EF6}" type="slidenum">
              <a:rPr lang="en-US" smtClean="0"/>
              <a:pPr/>
              <a:t>‹#›</a:t>
            </a:fld>
            <a:endParaRPr lang="en-US" dirty="0"/>
          </a:p>
        </p:txBody>
      </p:sp>
      <p:sp>
        <p:nvSpPr>
          <p:cNvPr id="7" name="Rectangle 6"/>
          <p:cNvSpPr/>
          <p:nvPr userDrawn="1"/>
        </p:nvSpPr>
        <p:spPr>
          <a:xfrm>
            <a:off x="1273628" y="274637"/>
            <a:ext cx="7719231" cy="1143000"/>
          </a:xfrm>
          <a:prstGeom prst="rect">
            <a:avLst/>
          </a:prstGeom>
          <a:solidFill>
            <a:srgbClr val="C12730"/>
          </a:solidFill>
          <a:ln>
            <a:noFill/>
          </a:ln>
          <a:effectLst>
            <a:outerShdw blurRad="40000" dist="23000" dir="5400000" rotWithShape="0">
              <a:srgbClr val="000000">
                <a:alpha val="35000"/>
              </a:srgbClr>
            </a:outerShdw>
            <a:reflection blurRad="6350" stA="52000" endA="300" endPos="35000" dir="5400000" sy="-100000" algn="bl" rotWithShape="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1273626" y="274638"/>
            <a:ext cx="7719233" cy="1143000"/>
          </a:xfrm>
        </p:spPr>
        <p:txBody>
          <a:bodyPr/>
          <a:lstStyle>
            <a:lvl1pPr>
              <a:defRPr>
                <a:latin typeface="Candara" panose="020E0502030303020204" pitchFamily="34" charset="0"/>
              </a:defRPr>
            </a:lvl1pPr>
          </a:lstStyle>
          <a:p>
            <a:r>
              <a:rPr lang="en-US"/>
              <a:t>Click to edit Master title style</a:t>
            </a:r>
            <a:endParaRPr lang="en-US" dirty="0"/>
          </a:p>
        </p:txBody>
      </p:sp>
      <p:pic>
        <p:nvPicPr>
          <p:cNvPr id="9" name="Picture 8"/>
          <p:cNvPicPr>
            <a:picLocks noChangeAspect="1"/>
          </p:cNvPicPr>
          <p:nvPr userDrawn="1"/>
        </p:nvPicPr>
        <p:blipFill>
          <a:blip r:embed="rId2">
            <a:clrChange>
              <a:clrFrom>
                <a:srgbClr val="FFFFFF"/>
              </a:clrFrom>
              <a:clrTo>
                <a:srgbClr val="FFFFFF">
                  <a:alpha val="0"/>
                </a:srgbClr>
              </a:clrTo>
            </a:clrChange>
          </a:blip>
          <a:stretch>
            <a:fillRect/>
          </a:stretch>
        </p:blipFill>
        <p:spPr>
          <a:xfrm>
            <a:off x="102156" y="264999"/>
            <a:ext cx="1195807" cy="1203099"/>
          </a:xfrm>
          <a:prstGeom prst="rect">
            <a:avLst/>
          </a:prstGeom>
        </p:spPr>
      </p:pic>
      <p:pic>
        <p:nvPicPr>
          <p:cNvPr id="10" name="Picture 9"/>
          <p:cNvPicPr>
            <a:picLocks noChangeAspect="1"/>
          </p:cNvPicPr>
          <p:nvPr userDrawn="1"/>
        </p:nvPicPr>
        <p:blipFill>
          <a:blip r:embed="rId3">
            <a:clrChange>
              <a:clrFrom>
                <a:srgbClr val="FFFFFF"/>
              </a:clrFrom>
              <a:clrTo>
                <a:srgbClr val="FFFFFF">
                  <a:alpha val="0"/>
                </a:srgbClr>
              </a:clrTo>
            </a:clrChange>
          </a:blip>
          <a:stretch>
            <a:fillRect/>
          </a:stretch>
        </p:blipFill>
        <p:spPr>
          <a:xfrm>
            <a:off x="2701119" y="6203173"/>
            <a:ext cx="3748667" cy="599230"/>
          </a:xfrm>
          <a:prstGeom prst="rect">
            <a:avLst/>
          </a:prstGeom>
        </p:spPr>
      </p:pic>
    </p:spTree>
    <p:extLst>
      <p:ext uri="{BB962C8B-B14F-4D97-AF65-F5344CB8AC3E}">
        <p14:creationId xmlns:p14="http://schemas.microsoft.com/office/powerpoint/2010/main" val="339554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3884948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955DA-DB44-4472-BFE9-4BAB9712F000}" type="slidenum">
              <a:rPr lang="en-US" smtClean="0"/>
              <a:t>‹#›</a:t>
            </a:fld>
            <a:endParaRPr lang="en-US"/>
          </a:p>
        </p:txBody>
      </p:sp>
      <p:cxnSp>
        <p:nvCxnSpPr>
          <p:cNvPr id="8" name="Straight Connector 7"/>
          <p:cNvCxnSpPr/>
          <p:nvPr/>
        </p:nvCxnSpPr>
        <p:spPr>
          <a:xfrm>
            <a:off x="66040" y="10922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3124200" y="64008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6040" y="10922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124200" y="6400800"/>
            <a:ext cx="59436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0321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lvl1pPr>
              <a:defRPr/>
            </a:lvl1pPr>
          </a:lstStyle>
          <a:p>
            <a:r>
              <a:rPr lang="en-US"/>
              <a:t>Click to edit Master title style</a:t>
            </a:r>
          </a:p>
        </p:txBody>
      </p:sp>
      <p:sp>
        <p:nvSpPr>
          <p:cNvPr id="3" name="Text Placeholder 2"/>
          <p:cNvSpPr>
            <a:spLocks noGrp="1"/>
          </p:cNvSpPr>
          <p:nvPr>
            <p:ph type="body" idx="1"/>
            <p:custDataLst>
              <p:tags r:id="rId2"/>
            </p:custDataLst>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custDataLst>
              <p:tags r:id="rId3"/>
            </p:custDataLst>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custDataLst>
              <p:tags r:id="rId4"/>
            </p:custDataLst>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custDataLst>
              <p:tags r:id="rId5"/>
            </p:custDataLst>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custDataLst>
              <p:tags r:id="rId6"/>
            </p:custDataLst>
          </p:nvPr>
        </p:nvSpPr>
        <p:spPr/>
        <p:txBody>
          <a:bodyPr/>
          <a:lstStyle/>
          <a:p>
            <a:endParaRPr lang="en-US"/>
          </a:p>
        </p:txBody>
      </p:sp>
      <p:sp>
        <p:nvSpPr>
          <p:cNvPr id="9" name="Slide Number Placeholder 8"/>
          <p:cNvSpPr>
            <a:spLocks noGrp="1"/>
          </p:cNvSpPr>
          <p:nvPr>
            <p:ph type="sldNum" sz="quarter" idx="12"/>
            <p:custDataLst>
              <p:tags r:id="rId7"/>
            </p:custDataLst>
          </p:nvPr>
        </p:nvSpPr>
        <p:spPr/>
        <p:txBody>
          <a:bodyPr/>
          <a:lstStyle/>
          <a:p>
            <a:fld id="{939955DA-DB44-4472-BFE9-4BAB9712F000}" type="slidenum">
              <a:rPr lang="en-US" smtClean="0"/>
              <a:t>‹#›</a:t>
            </a:fld>
            <a:endParaRPr lang="en-US"/>
          </a:p>
        </p:txBody>
      </p:sp>
      <p:sp>
        <p:nvSpPr>
          <p:cNvPr id="10" name="Slide Number Placeholder 6">
            <a:extLst>
              <a:ext uri="{FF2B5EF4-FFF2-40B4-BE49-F238E27FC236}">
                <a16:creationId xmlns:a16="http://schemas.microsoft.com/office/drawing/2014/main" id="{CDFCCE69-3896-4CC0-801C-31EB5A79A6A1}"/>
              </a:ext>
            </a:extLst>
          </p:cNvPr>
          <p:cNvSpPr txBox="1">
            <a:spLocks/>
          </p:cNvSpPr>
          <p:nvPr userDrawn="1">
            <p:custDataLst>
              <p:tags r:id="rId8"/>
            </p:custDataLst>
          </p:nvPr>
        </p:nvSpPr>
        <p:spPr>
          <a:xfrm>
            <a:off x="2819400" y="6416357"/>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9955DA-DB44-4472-BFE9-4BAB9712F000}" type="slidenum">
              <a:rPr lang="en-US" smtClean="0"/>
              <a:pPr/>
              <a:t>‹#›</a:t>
            </a:fld>
            <a:endParaRPr lang="en-US" dirty="0"/>
          </a:p>
        </p:txBody>
      </p:sp>
      <p:pic>
        <p:nvPicPr>
          <p:cNvPr id="11" name="Picture 10">
            <a:extLst>
              <a:ext uri="{FF2B5EF4-FFF2-40B4-BE49-F238E27FC236}">
                <a16:creationId xmlns:a16="http://schemas.microsoft.com/office/drawing/2014/main" id="{8E6ED917-CAC8-48C7-B2CD-CFD786D19ED5}"/>
              </a:ext>
            </a:extLst>
          </p:cNvPr>
          <p:cNvPicPr>
            <a:picLocks noChangeAspect="1"/>
          </p:cNvPicPr>
          <p:nvPr userDrawn="1"/>
        </p:nvPicPr>
        <p:blipFill rotWithShape="1">
          <a:blip r:embed="rId10"/>
          <a:srcRect l="61300" t="35555" r="17850" b="26045"/>
          <a:stretch/>
        </p:blipFill>
        <p:spPr>
          <a:xfrm>
            <a:off x="8091312" y="167958"/>
            <a:ext cx="909884" cy="942614"/>
          </a:xfrm>
          <a:prstGeom prst="rect">
            <a:avLst/>
          </a:prstGeom>
        </p:spPr>
      </p:pic>
      <p:pic>
        <p:nvPicPr>
          <p:cNvPr id="12" name="Picture 2" descr="https://edcountmicrosoftonlinecom-1.sharepoint.microsoftonline.com/Internal_Resources/edCount%20Style%20Resources/edCount%20Logo%20(tiny).jpg">
            <a:extLst>
              <a:ext uri="{FF2B5EF4-FFF2-40B4-BE49-F238E27FC236}">
                <a16:creationId xmlns:a16="http://schemas.microsoft.com/office/drawing/2014/main" id="{CA6A7BD1-2D9B-42AC-8588-DDC3E3668793}"/>
              </a:ext>
            </a:extLst>
          </p:cNvPr>
          <p:cNvPicPr>
            <a:picLocks noChangeAspect="1" noChangeArrowheads="1"/>
          </p:cNvPicPr>
          <p:nvPr userDrawn="1"/>
        </p:nvPicPr>
        <p:blipFill>
          <a:blip r:embed="rId11" cstate="print"/>
          <a:srcRect t="16326" r="17612" b="18368"/>
          <a:stretch>
            <a:fillRect/>
          </a:stretch>
        </p:blipFill>
        <p:spPr bwMode="auto">
          <a:xfrm>
            <a:off x="7955280" y="6446520"/>
            <a:ext cx="1051560" cy="304800"/>
          </a:xfrm>
          <a:prstGeom prst="rect">
            <a:avLst/>
          </a:prstGeom>
          <a:noFill/>
        </p:spPr>
      </p:pic>
    </p:spTree>
    <p:extLst>
      <p:ext uri="{BB962C8B-B14F-4D97-AF65-F5344CB8AC3E}">
        <p14:creationId xmlns:p14="http://schemas.microsoft.com/office/powerpoint/2010/main" val="586839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a:t>Click to edit Master title style</a:t>
            </a:r>
          </a:p>
        </p:txBody>
      </p:sp>
      <p:sp>
        <p:nvSpPr>
          <p:cNvPr id="6" name="Date Placeholder 5"/>
          <p:cNvSpPr>
            <a:spLocks noGrp="1"/>
          </p:cNvSpPr>
          <p:nvPr>
            <p:ph type="dt" sz="half" idx="10"/>
            <p:custDataLst>
              <p:tags r:id="rId2"/>
            </p:custDataLst>
          </p:nvPr>
        </p:nvSpPr>
        <p:spPr/>
        <p:txBody>
          <a:bodyPr/>
          <a:lstStyle/>
          <a:p>
            <a:endParaRPr lang="en-US"/>
          </a:p>
        </p:txBody>
      </p:sp>
      <p:sp>
        <p:nvSpPr>
          <p:cNvPr id="7" name="Footer Placeholder 6"/>
          <p:cNvSpPr>
            <a:spLocks noGrp="1"/>
          </p:cNvSpPr>
          <p:nvPr>
            <p:ph type="ftr" sz="quarter" idx="11"/>
            <p:custDataLst>
              <p:tags r:id="rId3"/>
            </p:custDataLst>
          </p:nvPr>
        </p:nvSpPr>
        <p:spPr/>
        <p:txBody>
          <a:bodyPr/>
          <a:lstStyle/>
          <a:p>
            <a:endParaRPr lang="en-US"/>
          </a:p>
        </p:txBody>
      </p:sp>
      <p:sp>
        <p:nvSpPr>
          <p:cNvPr id="8" name="Slide Number Placeholder 7"/>
          <p:cNvSpPr>
            <a:spLocks noGrp="1"/>
          </p:cNvSpPr>
          <p:nvPr>
            <p:ph type="sldNum" sz="quarter" idx="12"/>
            <p:custDataLst>
              <p:tags r:id="rId4"/>
            </p:custDataLst>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168481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custDataLst>
              <p:tags r:id="rId1"/>
            </p:custDataLst>
          </p:nvPr>
        </p:nvSpPr>
        <p:spPr/>
        <p:txBody>
          <a:bodyPr/>
          <a:lstStyle/>
          <a:p>
            <a:endParaRPr lang="en-US"/>
          </a:p>
        </p:txBody>
      </p:sp>
      <p:sp>
        <p:nvSpPr>
          <p:cNvPr id="3" name="Footer Placeholder 2"/>
          <p:cNvSpPr>
            <a:spLocks noGrp="1"/>
          </p:cNvSpPr>
          <p:nvPr>
            <p:ph type="ftr" sz="quarter" idx="11"/>
            <p:custDataLst>
              <p:tags r:id="rId2"/>
            </p:custDataLst>
          </p:nvPr>
        </p:nvSpPr>
        <p:spPr/>
        <p:txBody>
          <a:bodyPr/>
          <a:lstStyle/>
          <a:p>
            <a:endParaRPr lang="en-US"/>
          </a:p>
        </p:txBody>
      </p:sp>
      <p:sp>
        <p:nvSpPr>
          <p:cNvPr id="4" name="Slide Number Placeholder 3"/>
          <p:cNvSpPr>
            <a:spLocks noGrp="1"/>
          </p:cNvSpPr>
          <p:nvPr>
            <p:ph type="sldNum" sz="quarter" idx="12"/>
            <p:custDataLst>
              <p:tags r:id="rId3"/>
            </p:custDataLst>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100654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26077028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9955DA-DB44-4472-BFE9-4BAB9712F000}" type="slidenum">
              <a:rPr lang="en-US" smtClean="0"/>
              <a:t>‹#›</a:t>
            </a:fld>
            <a:endParaRPr lang="en-US"/>
          </a:p>
        </p:txBody>
      </p:sp>
    </p:spTree>
    <p:extLst>
      <p:ext uri="{BB962C8B-B14F-4D97-AF65-F5344CB8AC3E}">
        <p14:creationId xmlns:p14="http://schemas.microsoft.com/office/powerpoint/2010/main" val="116903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tags" Target="../tags/tag7.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tags" Target="../tags/tag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ags" Target="../tags/tag3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17" Type="http://schemas.openxmlformats.org/officeDocument/2006/relationships/tags" Target="../tags/tag36.xml"/><Relationship Id="rId2" Type="http://schemas.openxmlformats.org/officeDocument/2006/relationships/slideLayout" Target="../slideLayouts/slideLayout16.xml"/><Relationship Id="rId16" Type="http://schemas.openxmlformats.org/officeDocument/2006/relationships/tags" Target="../tags/tag35.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ags" Target="../tags/tag34.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33.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6"/>
            </p:custDataLst>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custDataLst>
              <p:tags r:id="rId17"/>
            </p:custDataLst>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custDataLst>
              <p:tags r:id="rId18"/>
            </p:custDataLst>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custDataLst>
              <p:tags r:id="rId19"/>
            </p:custDataLst>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20"/>
            </p:custDataLst>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9955DA-DB44-4472-BFE9-4BAB9712F000}" type="slidenum">
              <a:rPr lang="en-US" smtClean="0"/>
              <a:t>‹#›</a:t>
            </a:fld>
            <a:endParaRPr lang="en-US"/>
          </a:p>
        </p:txBody>
      </p:sp>
      <p:sp>
        <p:nvSpPr>
          <p:cNvPr id="13" name="Frame 12"/>
          <p:cNvSpPr/>
          <p:nvPr>
            <p:custDataLst>
              <p:tags r:id="rId21"/>
            </p:custDataLst>
          </p:nvPr>
        </p:nvSpPr>
        <p:spPr>
          <a:xfrm>
            <a:off x="0" y="10633"/>
            <a:ext cx="9144000" cy="6858000"/>
          </a:xfrm>
          <a:prstGeom prst="frame">
            <a:avLst>
              <a:gd name="adj1" fmla="val 1091"/>
            </a:avLst>
          </a:prstGeom>
          <a:solidFill>
            <a:schemeClr val="accent1">
              <a:lumMod val="60000"/>
              <a:lumOff val="4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5003973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700" r:id="rId13"/>
    <p:sldLayoutId id="2147483701" r:id="rId14"/>
  </p:sldLayoutIdLst>
  <p:hf hdr="0" ftr="0" dt="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custDataLst>
              <p:tags r:id="rId13"/>
            </p:custDataLst>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custDataLst>
              <p:tags r:id="rId14"/>
            </p:custDataLst>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custDataLst>
              <p:tags r:id="rId15"/>
            </p:custDataLst>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custDataLst>
              <p:tags r:id="rId16"/>
            </p:custDataLst>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custDataLst>
              <p:tags r:id="rId17"/>
            </p:custDataLst>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7DDD36E-BFFA-439F-80E7-8BFFAD41BB03}" type="slidenum">
              <a:rPr lang="en-US" smtClean="0"/>
              <a:t>‹#›</a:t>
            </a:fld>
            <a:endParaRPr lang="en-US"/>
          </a:p>
        </p:txBody>
      </p:sp>
    </p:spTree>
    <p:extLst>
      <p:ext uri="{BB962C8B-B14F-4D97-AF65-F5344CB8AC3E}">
        <p14:creationId xmlns:p14="http://schemas.microsoft.com/office/powerpoint/2010/main" val="428741448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chemeClr val="tx1"/>
                </a:solidFill>
                <a:latin typeface="Calibri" pitchFamily="-111" charset="0"/>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smtClean="0">
                <a:solidFill>
                  <a:schemeClr val="tx1">
                    <a:tint val="75000"/>
                  </a:schemeClr>
                </a:solidFill>
                <a:latin typeface="+mn-lt"/>
                <a:ea typeface="+mn-ea"/>
              </a:defRPr>
            </a:lvl1pPr>
          </a:lstStyle>
          <a:p>
            <a:pPr>
              <a:defRPr/>
            </a:pPr>
            <a:endParaRPr lang="en-US" dirty="0"/>
          </a:p>
        </p:txBody>
      </p:sp>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9" name="Slide Number Placeholder 5"/>
          <p:cNvSpPr>
            <a:spLocks noGrp="1"/>
          </p:cNvSpPr>
          <p:nvPr>
            <p:ph type="sldNum" sz="quarter" idx="4"/>
          </p:nvPr>
        </p:nvSpPr>
        <p:spPr>
          <a:xfrm>
            <a:off x="6553200" y="6356350"/>
            <a:ext cx="2133600" cy="365125"/>
          </a:xfrm>
          <a:prstGeom prst="rect">
            <a:avLst/>
          </a:prstGeom>
        </p:spPr>
        <p:txBody>
          <a:bodyPr/>
          <a:lstStyle>
            <a:lvl1pPr algn="r">
              <a:defRPr>
                <a:solidFill>
                  <a:schemeClr val="tx1"/>
                </a:solidFill>
              </a:defRPr>
            </a:lvl1pPr>
          </a:lstStyle>
          <a:p>
            <a:fld id="{C7B74FFA-6B24-49FE-B393-BA6A26D46B60}" type="slidenum">
              <a:rPr lang="en-US" smtClean="0"/>
              <a:pPr/>
              <a:t>‹#›</a:t>
            </a:fld>
            <a:endParaRPr lang="en-US" dirty="0"/>
          </a:p>
        </p:txBody>
      </p:sp>
    </p:spTree>
    <p:extLst>
      <p:ext uri="{BB962C8B-B14F-4D97-AF65-F5344CB8AC3E}">
        <p14:creationId xmlns:p14="http://schemas.microsoft.com/office/powerpoint/2010/main" val="483846036"/>
      </p:ext>
    </p:extLst>
  </p:cSld>
  <p:clrMap bg1="lt1" tx1="dk1" bg2="lt2" tx2="dk2" accent1="accent1" accent2="accent2" accent3="accent3" accent4="accent4" accent5="accent5" accent6="accent6" hlink="hlink" folHlink="folHlink"/>
  <p:sldLayoutIdLst>
    <p:sldLayoutId id="2147483698" r:id="rId1"/>
    <p:sldLayoutId id="2147483699" r:id="rId2"/>
  </p:sldLayoutIdLst>
  <p:hf hdr="0" ftr="0" dt="0"/>
  <p:txStyles>
    <p:titleStyle>
      <a:lvl1pPr algn="ctr" defTabSz="457200" rtl="0" eaLnBrk="1" fontAlgn="base" hangingPunct="1">
        <a:spcBef>
          <a:spcPct val="0"/>
        </a:spcBef>
        <a:spcAft>
          <a:spcPct val="0"/>
        </a:spcAft>
        <a:defRPr sz="4400" kern="1200">
          <a:solidFill>
            <a:schemeClr val="bg1"/>
          </a:solidFill>
          <a:latin typeface="+mj-lt"/>
          <a:ea typeface="ＭＳ Ｐゴシック" pitchFamily="-111" charset="-128"/>
          <a:cs typeface="+mj-cs"/>
        </a:defRPr>
      </a:lvl1pPr>
      <a:lvl2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2pPr>
      <a:lvl3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3pPr>
      <a:lvl4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4pPr>
      <a:lvl5pPr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5pPr>
      <a:lvl6pPr marL="4572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6pPr>
      <a:lvl7pPr marL="9144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7pPr>
      <a:lvl8pPr marL="13716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8pPr>
      <a:lvl9pPr marL="1828800" algn="ctr" defTabSz="457200" rtl="0" eaLnBrk="1" fontAlgn="base" hangingPunct="1">
        <a:spcBef>
          <a:spcPct val="0"/>
        </a:spcBef>
        <a:spcAft>
          <a:spcPct val="0"/>
        </a:spcAft>
        <a:defRPr sz="4400">
          <a:solidFill>
            <a:schemeClr val="tx1"/>
          </a:solidFill>
          <a:latin typeface="Calibri" pitchFamily="-111" charset="0"/>
          <a:ea typeface="ＭＳ Ｐゴシック" pitchFamily="-111"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111"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52.xml"/><Relationship Id="rId7" Type="http://schemas.openxmlformats.org/officeDocument/2006/relationships/image" Target="../media/image7.jp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53.xml"/></Relationships>
</file>

<file path=ppt/slides/_rels/slide10.xml.rels><?xml version="1.0" encoding="UTF-8" standalone="yes"?>
<Relationships xmlns="http://schemas.openxmlformats.org/package/2006/relationships"><Relationship Id="rId8" Type="http://schemas.openxmlformats.org/officeDocument/2006/relationships/hyperlink" Target="https://commons.wikimedia.org/wiki/File:Writing.svg" TargetMode="External"/><Relationship Id="rId3" Type="http://schemas.openxmlformats.org/officeDocument/2006/relationships/tags" Target="../tags/tag82.xml"/><Relationship Id="rId7" Type="http://schemas.openxmlformats.org/officeDocument/2006/relationships/image" Target="../media/image12.png"/><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83.xml"/><Relationship Id="rId9" Type="http://schemas.openxmlformats.org/officeDocument/2006/relationships/hyperlink" Target="https://creativecommons.org/licenses/by-sa/3.0/" TargetMode="Externa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hyperlink" Target="http://peterpappas.com/2013/03/digital-history-workshop-tech-meets-critical-thinking.html" TargetMode="External"/><Relationship Id="rId5" Type="http://schemas.openxmlformats.org/officeDocument/2006/relationships/image" Target="../media/image13.jpg&amp;ehk=8hAqCRlYQvqJyHM760RyyQ&amp;r=0&amp;pid=OfficeInsert"/><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notesSlide" Target="../notesSlides/notesSlide12.xml"/><Relationship Id="rId5" Type="http://schemas.openxmlformats.org/officeDocument/2006/relationships/slideLayout" Target="../slideLayouts/slideLayout19.xml"/><Relationship Id="rId4" Type="http://schemas.openxmlformats.org/officeDocument/2006/relationships/tags" Target="../tags/tag89.xml"/></Relationships>
</file>

<file path=ppt/slides/_rels/slide13.xml.rels><?xml version="1.0" encoding="UTF-8" standalone="yes"?>
<Relationships xmlns="http://schemas.openxmlformats.org/package/2006/relationships"><Relationship Id="rId3" Type="http://schemas.openxmlformats.org/officeDocument/2006/relationships/tags" Target="../tags/tag92.xml"/><Relationship Id="rId7" Type="http://schemas.openxmlformats.org/officeDocument/2006/relationships/image" Target="../media/image14.jpg"/><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notesSlide" Target="../notesSlides/notesSlide13.xml"/><Relationship Id="rId5" Type="http://schemas.openxmlformats.org/officeDocument/2006/relationships/slideLayout" Target="../slideLayouts/slideLayout2.xml"/><Relationship Id="rId4" Type="http://schemas.openxmlformats.org/officeDocument/2006/relationships/tags" Target="../tags/tag93.xml"/></Relationships>
</file>

<file path=ppt/slides/_rels/slide14.xml.rels><?xml version="1.0" encoding="UTF-8" standalone="yes"?>
<Relationships xmlns="http://schemas.openxmlformats.org/package/2006/relationships"><Relationship Id="rId3" Type="http://schemas.openxmlformats.org/officeDocument/2006/relationships/tags" Target="../tags/tag96.xml"/><Relationship Id="rId2" Type="http://schemas.openxmlformats.org/officeDocument/2006/relationships/tags" Target="../tags/tag95.xml"/><Relationship Id="rId1" Type="http://schemas.openxmlformats.org/officeDocument/2006/relationships/tags" Target="../tags/tag94.xml"/><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tags" Target="../tags/tag99.xml"/><Relationship Id="rId2" Type="http://schemas.openxmlformats.org/officeDocument/2006/relationships/tags" Target="../tags/tag98.xml"/><Relationship Id="rId1" Type="http://schemas.openxmlformats.org/officeDocument/2006/relationships/tags" Target="../tags/tag97.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0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08.xml"/><Relationship Id="rId1" Type="http://schemas.openxmlformats.org/officeDocument/2006/relationships/tags" Target="../tags/tag107.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0.xml"/><Relationship Id="rId1" Type="http://schemas.openxmlformats.org/officeDocument/2006/relationships/tags" Target="../tags/tag109.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5.xml"/><Relationship Id="rId1" Type="http://schemas.openxmlformats.org/officeDocument/2006/relationships/tags" Target="../tags/tag54.xm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image" Target="../media/image15.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4.xml"/><Relationship Id="rId1" Type="http://schemas.openxmlformats.org/officeDocument/2006/relationships/tags" Target="../tags/tag113.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tags" Target="../tags/tag117.xml"/><Relationship Id="rId7" Type="http://schemas.openxmlformats.org/officeDocument/2006/relationships/image" Target="../media/image8.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notesSlide" Target="../notesSlides/notesSlide22.xml"/><Relationship Id="rId5" Type="http://schemas.openxmlformats.org/officeDocument/2006/relationships/slideLayout" Target="../slideLayouts/slideLayout1.xml"/><Relationship Id="rId4" Type="http://schemas.openxmlformats.org/officeDocument/2006/relationships/tags" Target="../tags/tag118.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0.xml"/><Relationship Id="rId1" Type="http://schemas.openxmlformats.org/officeDocument/2006/relationships/tags" Target="../tags/tag119.xml"/><Relationship Id="rId5" Type="http://schemas.openxmlformats.org/officeDocument/2006/relationships/image" Target="../media/image16.pn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2.xml"/><Relationship Id="rId1" Type="http://schemas.openxmlformats.org/officeDocument/2006/relationships/tags" Target="../tags/tag121.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4.xml"/><Relationship Id="rId1" Type="http://schemas.openxmlformats.org/officeDocument/2006/relationships/tags" Target="../tags/tag123.xm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 Id="rId5" Type="http://schemas.openxmlformats.org/officeDocument/2006/relationships/image" Target="../media/image17.png"/><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tags" Target="../tags/tag131.xml"/><Relationship Id="rId7" Type="http://schemas.openxmlformats.org/officeDocument/2006/relationships/hyperlink" Target="http://sciencelablegends.wikispaces.com/Investigation+Area" TargetMode="External"/><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18.pn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image" Target="../media/image19.png"/><Relationship Id="rId5" Type="http://schemas.openxmlformats.org/officeDocument/2006/relationships/notesSlide" Target="../notesSlides/notesSlide29.xml"/><Relationship Id="rId4"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7.xml"/><Relationship Id="rId1" Type="http://schemas.openxmlformats.org/officeDocument/2006/relationships/tags" Target="../tags/tag56.xml"/><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tags" Target="../tags/tag137.xml"/><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20.png"/><Relationship Id="rId5" Type="http://schemas.openxmlformats.org/officeDocument/2006/relationships/notesSlide" Target="../notesSlides/notesSlide30.xml"/><Relationship Id="rId4"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9.xml"/><Relationship Id="rId1" Type="http://schemas.openxmlformats.org/officeDocument/2006/relationships/tags" Target="../tags/tag138.xml"/><Relationship Id="rId5" Type="http://schemas.openxmlformats.org/officeDocument/2006/relationships/image" Target="../media/image21.pn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tags" Target="../tags/tag142.xml"/><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image" Target="../media/image22.png"/><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tags" Target="../tags/tag145.xml"/><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23.png"/><Relationship Id="rId5" Type="http://schemas.openxmlformats.org/officeDocument/2006/relationships/notesSlide" Target="../notesSlides/notesSlide33.xml"/><Relationship Id="rId4"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tags" Target="../tags/tag148.xml"/><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24.pn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51.xml"/><Relationship Id="rId2" Type="http://schemas.openxmlformats.org/officeDocument/2006/relationships/tags" Target="../tags/tag150.xml"/><Relationship Id="rId1" Type="http://schemas.openxmlformats.org/officeDocument/2006/relationships/tags" Target="../tags/tag149.xml"/><Relationship Id="rId6" Type="http://schemas.openxmlformats.org/officeDocument/2006/relationships/image" Target="../media/image25.png"/><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26.png"/><Relationship Id="rId5" Type="http://schemas.openxmlformats.org/officeDocument/2006/relationships/notesSlide" Target="../notesSlides/notesSlide36.xml"/><Relationship Id="rId4"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27.png"/><Relationship Id="rId5" Type="http://schemas.openxmlformats.org/officeDocument/2006/relationships/notesSlide" Target="../notesSlides/notesSlide37.xml"/><Relationship Id="rId4"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tags" Target="../tags/tag160.xml"/><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28.png"/><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63.xml"/><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29.png"/><Relationship Id="rId5" Type="http://schemas.openxmlformats.org/officeDocument/2006/relationships/notesSlide" Target="../notesSlides/notesSlide39.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60.xml"/><Relationship Id="rId7" Type="http://schemas.openxmlformats.org/officeDocument/2006/relationships/image" Target="../media/image8.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notesSlide" Target="../notesSlides/notesSlide4.xml"/><Relationship Id="rId5" Type="http://schemas.openxmlformats.org/officeDocument/2006/relationships/slideLayout" Target="../slideLayouts/slideLayout1.xml"/><Relationship Id="rId4" Type="http://schemas.openxmlformats.org/officeDocument/2006/relationships/tags" Target="../tags/tag61.xml"/></Relationships>
</file>

<file path=ppt/slides/_rels/slide40.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image" Target="../media/image30.png"/><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image" Target="../media/image8.png"/><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notesSlide" Target="../notesSlides/notesSlide41.xml"/><Relationship Id="rId5" Type="http://schemas.openxmlformats.org/officeDocument/2006/relationships/slideLayout" Target="../slideLayouts/slideLayout1.xml"/><Relationship Id="rId4" Type="http://schemas.openxmlformats.org/officeDocument/2006/relationships/tags" Target="../tags/tag170.xml"/></Relationships>
</file>

<file path=ppt/slides/_rels/slide42.xml.rels><?xml version="1.0" encoding="UTF-8" standalone="yes"?>
<Relationships xmlns="http://schemas.openxmlformats.org/package/2006/relationships"><Relationship Id="rId3" Type="http://schemas.openxmlformats.org/officeDocument/2006/relationships/tags" Target="../tags/tag173.xml"/><Relationship Id="rId2" Type="http://schemas.openxmlformats.org/officeDocument/2006/relationships/tags" Target="../tags/tag172.xml"/><Relationship Id="rId1" Type="http://schemas.openxmlformats.org/officeDocument/2006/relationships/tags" Target="../tags/tag171.xml"/><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174.xml"/></Relationships>
</file>

<file path=ppt/slides/_rels/slide43.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31.png"/><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79.xml"/><Relationship Id="rId1" Type="http://schemas.openxmlformats.org/officeDocument/2006/relationships/tags" Target="../tags/tag178.xml"/><Relationship Id="rId4"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81.xml"/><Relationship Id="rId1" Type="http://schemas.openxmlformats.org/officeDocument/2006/relationships/tags" Target="../tags/tag180.xml"/><Relationship Id="rId4"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83.xml"/><Relationship Id="rId1" Type="http://schemas.openxmlformats.org/officeDocument/2006/relationships/tags" Target="../tags/tag182.xml"/><Relationship Id="rId4"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6" Type="http://schemas.openxmlformats.org/officeDocument/2006/relationships/notesSlide" Target="../notesSlides/notesSlide47.xml"/><Relationship Id="rId5" Type="http://schemas.openxmlformats.org/officeDocument/2006/relationships/slideLayout" Target="../slideLayouts/slideLayout2.xml"/><Relationship Id="rId4" Type="http://schemas.openxmlformats.org/officeDocument/2006/relationships/tags" Target="../tags/tag187.xml"/></Relationships>
</file>

<file path=ppt/slides/_rels/slide48.xml.rels><?xml version="1.0" encoding="UTF-8" standalone="yes"?>
<Relationships xmlns="http://schemas.openxmlformats.org/package/2006/relationships"><Relationship Id="rId3" Type="http://schemas.openxmlformats.org/officeDocument/2006/relationships/tags" Target="../tags/tag190.xml"/><Relationship Id="rId2" Type="http://schemas.openxmlformats.org/officeDocument/2006/relationships/tags" Target="../tags/tag189.xml"/><Relationship Id="rId1" Type="http://schemas.openxmlformats.org/officeDocument/2006/relationships/tags" Target="../tags/tag188.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191.xml"/></Relationships>
</file>

<file path=ppt/slides/_rels/slide49.xml.rels><?xml version="1.0" encoding="UTF-8" standalone="yes"?>
<Relationships xmlns="http://schemas.openxmlformats.org/package/2006/relationships"><Relationship Id="rId3" Type="http://schemas.openxmlformats.org/officeDocument/2006/relationships/tags" Target="../tags/tag194.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tags" Target="../tags/tag195.xml"/></Relationships>
</file>

<file path=ppt/slides/_rels/slide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50.xml.rels><?xml version="1.0" encoding="UTF-8" standalone="yes"?>
<Relationships xmlns="http://schemas.openxmlformats.org/package/2006/relationships"><Relationship Id="rId3" Type="http://schemas.openxmlformats.org/officeDocument/2006/relationships/tags" Target="../tags/tag198.xml"/><Relationship Id="rId2" Type="http://schemas.openxmlformats.org/officeDocument/2006/relationships/tags" Target="../tags/tag197.xml"/><Relationship Id="rId1" Type="http://schemas.openxmlformats.org/officeDocument/2006/relationships/tags" Target="../tags/tag196.xml"/><Relationship Id="rId6" Type="http://schemas.openxmlformats.org/officeDocument/2006/relationships/notesSlide" Target="../notesSlides/notesSlide50.xml"/><Relationship Id="rId5" Type="http://schemas.openxmlformats.org/officeDocument/2006/relationships/slideLayout" Target="../slideLayouts/slideLayout2.xml"/><Relationship Id="rId4" Type="http://schemas.openxmlformats.org/officeDocument/2006/relationships/tags" Target="../tags/tag199.xml"/></Relationships>
</file>

<file path=ppt/slides/_rels/slide51.xml.rels><?xml version="1.0" encoding="UTF-8" standalone="yes"?>
<Relationships xmlns="http://schemas.openxmlformats.org/package/2006/relationships"><Relationship Id="rId3" Type="http://schemas.openxmlformats.org/officeDocument/2006/relationships/tags" Target="../tags/tag202.xml"/><Relationship Id="rId7" Type="http://schemas.openxmlformats.org/officeDocument/2006/relationships/image" Target="../media/image8.png"/><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notesSlide" Target="../notesSlides/notesSlide51.xml"/><Relationship Id="rId5" Type="http://schemas.openxmlformats.org/officeDocument/2006/relationships/slideLayout" Target="../slideLayouts/slideLayout1.xml"/><Relationship Id="rId4" Type="http://schemas.openxmlformats.org/officeDocument/2006/relationships/tags" Target="../tags/tag203.xml"/></Relationships>
</file>

<file path=ppt/slides/_rels/slide52.xml.rels><?xml version="1.0" encoding="UTF-8" standalone="yes"?>
<Relationships xmlns="http://schemas.openxmlformats.org/package/2006/relationships"><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tags" Target="../tags/tag204.xml"/><Relationship Id="rId6" Type="http://schemas.openxmlformats.org/officeDocument/2006/relationships/image" Target="../media/image32.png"/><Relationship Id="rId5" Type="http://schemas.openxmlformats.org/officeDocument/2006/relationships/notesSlide" Target="../notesSlides/notesSlide52.xml"/><Relationship Id="rId4"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8.xml"/><Relationship Id="rId1" Type="http://schemas.openxmlformats.org/officeDocument/2006/relationships/tags" Target="../tags/tag207.xml"/><Relationship Id="rId4"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 Id="rId6" Type="http://schemas.openxmlformats.org/officeDocument/2006/relationships/image" Target="../media/image30.png"/><Relationship Id="rId5" Type="http://schemas.openxmlformats.org/officeDocument/2006/relationships/notesSlide" Target="../notesSlides/notesSlide54.xml"/><Relationship Id="rId4"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13.xml"/><Relationship Id="rId1" Type="http://schemas.openxmlformats.org/officeDocument/2006/relationships/tags" Target="../tags/tag212.xml"/><Relationship Id="rId4"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3" Type="http://schemas.openxmlformats.org/officeDocument/2006/relationships/tags" Target="../tags/tag216.xml"/><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image" Target="../media/image31.png"/><Relationship Id="rId5" Type="http://schemas.openxmlformats.org/officeDocument/2006/relationships/notesSlide" Target="../notesSlides/notesSlide56.xml"/><Relationship Id="rId4"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 Id="rId6" Type="http://schemas.openxmlformats.org/officeDocument/2006/relationships/image" Target="../media/image33.jpg"/><Relationship Id="rId5" Type="http://schemas.openxmlformats.org/officeDocument/2006/relationships/notesSlide" Target="../notesSlides/notesSlide57.xml"/><Relationship Id="rId4"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tags" Target="../tags/tag222.xml"/><Relationship Id="rId7" Type="http://schemas.openxmlformats.org/officeDocument/2006/relationships/image" Target="../media/image34.png"/><Relationship Id="rId2" Type="http://schemas.openxmlformats.org/officeDocument/2006/relationships/tags" Target="../tags/tag221.xml"/><Relationship Id="rId1" Type="http://schemas.openxmlformats.org/officeDocument/2006/relationships/tags" Target="../tags/tag220.xml"/><Relationship Id="rId6" Type="http://schemas.openxmlformats.org/officeDocument/2006/relationships/notesSlide" Target="../notesSlides/notesSlide58.xml"/><Relationship Id="rId5" Type="http://schemas.openxmlformats.org/officeDocument/2006/relationships/slideLayout" Target="../slideLayouts/slideLayout2.xml"/><Relationship Id="rId4" Type="http://schemas.openxmlformats.org/officeDocument/2006/relationships/tags" Target="../tags/tag223.xml"/></Relationships>
</file>

<file path=ppt/slides/_rels/slide59.xml.rels><?xml version="1.0" encoding="UTF-8" standalone="yes"?>
<Relationships xmlns="http://schemas.openxmlformats.org/package/2006/relationships"><Relationship Id="rId3" Type="http://schemas.openxmlformats.org/officeDocument/2006/relationships/tags" Target="../tags/tag226.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notesSlide" Target="../notesSlides/notesSlide59.xml"/><Relationship Id="rId5" Type="http://schemas.openxmlformats.org/officeDocument/2006/relationships/slideLayout" Target="../slideLayouts/slideLayout2.xml"/><Relationship Id="rId4" Type="http://schemas.openxmlformats.org/officeDocument/2006/relationships/tags" Target="../tags/tag227.xml"/></Relationships>
</file>

<file path=ppt/slides/_rels/slide6.xml.rels><?xml version="1.0" encoding="UTF-8" standalone="yes"?>
<Relationships xmlns="http://schemas.openxmlformats.org/package/2006/relationships"><Relationship Id="rId3" Type="http://schemas.openxmlformats.org/officeDocument/2006/relationships/tags" Target="../tags/tag68.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notesSlide" Target="../notesSlides/notesSlide6.xml"/><Relationship Id="rId5" Type="http://schemas.openxmlformats.org/officeDocument/2006/relationships/slideLayout" Target="../slideLayouts/slideLayout2.xml"/><Relationship Id="rId4" Type="http://schemas.openxmlformats.org/officeDocument/2006/relationships/tags" Target="../tags/tag69.xml"/></Relationships>
</file>

<file path=ppt/slides/_rels/slide60.xml.rels><?xml version="1.0" encoding="UTF-8" standalone="yes"?>
<Relationships xmlns="http://schemas.openxmlformats.org/package/2006/relationships"><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notesSlide" Target="../notesSlides/notesSlide60.xml"/><Relationship Id="rId5" Type="http://schemas.openxmlformats.org/officeDocument/2006/relationships/slideLayout" Target="../slideLayouts/slideLayout2.xml"/><Relationship Id="rId4" Type="http://schemas.openxmlformats.org/officeDocument/2006/relationships/tags" Target="../tags/tag23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hyperlink" Target="http://fnoschese.wordpress.com/2010/08" TargetMode="External"/><Relationship Id="rId5" Type="http://schemas.openxmlformats.org/officeDocument/2006/relationships/image" Target="../media/image9.jpg&amp;ehk=qXRHYXKO"/><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1.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hyperlink" Target="http://teams-tutoringinschools.wikispaces.com/MCAS+Testing+and+Tracking+Students" TargetMode="External"/><Relationship Id="rId5" Type="http://schemas.openxmlformats.org/officeDocument/2006/relationships/image" Target="../media/image10.jpeg&amp;ehk=rz5bEdWy"/><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76.xml"/><Relationship Id="rId7" Type="http://schemas.openxmlformats.org/officeDocument/2006/relationships/slideLayout" Target="../slideLayouts/slideLayout5.xml"/><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tags" Target="../tags/tag79.xml"/><Relationship Id="rId5" Type="http://schemas.openxmlformats.org/officeDocument/2006/relationships/tags" Target="../tags/tag78.xml"/><Relationship Id="rId4" Type="http://schemas.openxmlformats.org/officeDocument/2006/relationships/tags" Target="../tags/tag7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BAF5-019E-4EF1-A1E4-F5275452F0D4}"/>
              </a:ext>
            </a:extLst>
          </p:cNvPr>
          <p:cNvSpPr>
            <a:spLocks noGrp="1"/>
          </p:cNvSpPr>
          <p:nvPr>
            <p:ph type="ctrTitle"/>
            <p:custDataLst>
              <p:tags r:id="rId2"/>
            </p:custDataLst>
          </p:nvPr>
        </p:nvSpPr>
        <p:spPr>
          <a:xfrm>
            <a:off x="1214330" y="1358366"/>
            <a:ext cx="6858000" cy="1241821"/>
          </a:xfrm>
        </p:spPr>
        <p:txBody>
          <a:bodyPr>
            <a:noAutofit/>
          </a:bodyPr>
          <a:lstStyle/>
          <a:p>
            <a:r>
              <a:rPr lang="en-US" sz="4000" dirty="0"/>
              <a:t>Creating and Evaluating Effective Educational Assessments</a:t>
            </a:r>
          </a:p>
        </p:txBody>
      </p:sp>
      <p:sp>
        <p:nvSpPr>
          <p:cNvPr id="3" name="Subtitle 2">
            <a:extLst>
              <a:ext uri="{FF2B5EF4-FFF2-40B4-BE49-F238E27FC236}">
                <a16:creationId xmlns:a16="http://schemas.microsoft.com/office/drawing/2014/main" id="{EBFAC0B7-B2D6-4E83-ACCA-7E6815EAA516}"/>
              </a:ext>
            </a:extLst>
          </p:cNvPr>
          <p:cNvSpPr>
            <a:spLocks noGrp="1"/>
          </p:cNvSpPr>
          <p:nvPr>
            <p:ph type="subTitle" idx="1"/>
            <p:custDataLst>
              <p:tags r:id="rId3"/>
            </p:custDataLst>
          </p:nvPr>
        </p:nvSpPr>
        <p:spPr>
          <a:xfrm>
            <a:off x="875511" y="2967789"/>
            <a:ext cx="7535636" cy="3801311"/>
          </a:xfrm>
        </p:spPr>
        <p:txBody>
          <a:bodyPr>
            <a:normAutofit fontScale="55000" lnSpcReduction="20000"/>
          </a:bodyPr>
          <a:lstStyle/>
          <a:p>
            <a:r>
              <a:rPr lang="en-US" sz="4400" dirty="0"/>
              <a:t>Chapter 1</a:t>
            </a:r>
          </a:p>
          <a:p>
            <a:r>
              <a:rPr lang="en-US" sz="4400" i="1" dirty="0"/>
              <a:t>Purposes and Uses of Assessment Scores</a:t>
            </a:r>
          </a:p>
          <a:p>
            <a:r>
              <a:rPr lang="en-US" sz="4400" i="1" dirty="0"/>
              <a:t>Validity</a:t>
            </a:r>
          </a:p>
          <a:p>
            <a:r>
              <a:rPr lang="en-US" sz="4400" i="1" dirty="0"/>
              <a:t>Validity Questions</a:t>
            </a:r>
          </a:p>
          <a:p>
            <a:endParaRPr lang="en-US" sz="4400" i="1" dirty="0"/>
          </a:p>
          <a:p>
            <a:endParaRPr lang="en-US" sz="4400" i="1" dirty="0"/>
          </a:p>
          <a:p>
            <a:endParaRPr lang="en-US" sz="4400" i="1" dirty="0"/>
          </a:p>
          <a:p>
            <a:endParaRPr lang="en-US" sz="4400" i="1" dirty="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500" kern="1200" dirty="0">
                <a:solidFill>
                  <a:schemeClr val="tx1"/>
                </a:solidFill>
                <a:effectLst/>
              </a:rPr>
              <a:t>This digital workbook on educational assessment design and evaluation was </a:t>
            </a: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lang="en-US" sz="2500" kern="1200" dirty="0">
                <a:solidFill>
                  <a:schemeClr val="tx1"/>
                </a:solidFill>
                <a:effectLst/>
              </a:rPr>
              <a:t>developed by </a:t>
            </a:r>
            <a:r>
              <a:rPr lang="en-US" sz="2500" kern="1200" dirty="0" err="1">
                <a:solidFill>
                  <a:schemeClr val="tx1"/>
                </a:solidFill>
                <a:effectLst/>
              </a:rPr>
              <a:t>edCount</a:t>
            </a:r>
            <a:r>
              <a:rPr lang="en-US" sz="2500" kern="1200" dirty="0">
                <a:solidFill>
                  <a:schemeClr val="tx1"/>
                </a:solidFill>
                <a:effectLst/>
              </a:rPr>
              <a:t>, LLC, under</a:t>
            </a:r>
            <a:br>
              <a:rPr lang="en-US" sz="2500" kern="1200" dirty="0">
                <a:solidFill>
                  <a:schemeClr val="tx1"/>
                </a:solidFill>
                <a:effectLst/>
              </a:rPr>
            </a:br>
            <a:r>
              <a:rPr lang="en-US" sz="2500" kern="1200" dirty="0">
                <a:solidFill>
                  <a:schemeClr val="tx1"/>
                </a:solidFill>
                <a:effectLst/>
              </a:rPr>
              <a:t>Enhanced Assessment Grants Program, CFDA 84.368A.</a:t>
            </a:r>
            <a:endParaRPr lang="en-US" sz="2400" dirty="0"/>
          </a:p>
        </p:txBody>
      </p:sp>
      <p:pic>
        <p:nvPicPr>
          <p:cNvPr id="5" name="Picture 4" descr="SCILLSS logo">
            <a:extLst>
              <a:ext uri="{FF2B5EF4-FFF2-40B4-BE49-F238E27FC236}">
                <a16:creationId xmlns:a16="http://schemas.microsoft.com/office/drawing/2014/main" id="{F558289B-F695-45E8-9709-C6593575C5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0783" y="4468596"/>
            <a:ext cx="1325092" cy="1311478"/>
          </a:xfrm>
          <a:prstGeom prst="rect">
            <a:avLst/>
          </a:prstGeom>
        </p:spPr>
      </p:pic>
      <p:sp>
        <p:nvSpPr>
          <p:cNvPr id="17" name="Slide Number Placeholder 6">
            <a:extLst>
              <a:ext uri="{FF2B5EF4-FFF2-40B4-BE49-F238E27FC236}">
                <a16:creationId xmlns:a16="http://schemas.microsoft.com/office/drawing/2014/main" id="{4202DB1E-86A1-4E7E-BA49-88E34F180C7E}"/>
              </a:ext>
            </a:extLst>
          </p:cNvPr>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1</a:t>
            </a:fld>
            <a:endParaRPr lang="en-US" dirty="0"/>
          </a:p>
        </p:txBody>
      </p:sp>
    </p:spTree>
    <p:custDataLst>
      <p:tags r:id="rId1"/>
    </p:custDataLst>
    <p:extLst>
      <p:ext uri="{BB962C8B-B14F-4D97-AF65-F5344CB8AC3E}">
        <p14:creationId xmlns:p14="http://schemas.microsoft.com/office/powerpoint/2010/main" val="14889521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B57CF3FA-A94D-4E1E-8760-E20E1DB6561C}"/>
              </a:ext>
            </a:extLst>
          </p:cNvPr>
          <p:cNvSpPr>
            <a:spLocks noGrp="1"/>
          </p:cNvSpPr>
          <p:nvPr>
            <p:ph type="title"/>
            <p:custDataLst>
              <p:tags r:id="rId2"/>
            </p:custDataLst>
          </p:nvPr>
        </p:nvSpPr>
        <p:spPr/>
        <p:txBody>
          <a:bodyPr>
            <a:normAutofit fontScale="90000"/>
          </a:bodyPr>
          <a:lstStyle/>
          <a:p>
            <a:r>
              <a:rPr lang="en-US" b="1" dirty="0"/>
              <a:t>Determining if an Assessment is Good Enough</a:t>
            </a:r>
          </a:p>
        </p:txBody>
      </p:sp>
      <p:pic>
        <p:nvPicPr>
          <p:cNvPr id="11" name="Picture 10">
            <a:extLst>
              <a:ext uri="{FF2B5EF4-FFF2-40B4-BE49-F238E27FC236}">
                <a16:creationId xmlns:a16="http://schemas.microsoft.com/office/drawing/2014/main" id="{A00DBF81-3078-421F-9DD5-70EA1B1927B3}"/>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1143000" y="0"/>
            <a:ext cx="6858000" cy="6858000"/>
          </a:xfrm>
          <a:prstGeom prst="rect">
            <a:avLst/>
          </a:prstGeom>
        </p:spPr>
      </p:pic>
      <p:sp>
        <p:nvSpPr>
          <p:cNvPr id="12" name="TextBox 11">
            <a:extLst>
              <a:ext uri="{FF2B5EF4-FFF2-40B4-BE49-F238E27FC236}">
                <a16:creationId xmlns:a16="http://schemas.microsoft.com/office/drawing/2014/main" id="{5604CC61-EE96-4B2B-BE26-1DA3EBCEFB86}"/>
              </a:ext>
            </a:extLst>
          </p:cNvPr>
          <p:cNvSpPr txBox="1"/>
          <p:nvPr>
            <p:custDataLst>
              <p:tags r:id="rId3"/>
            </p:custDataLst>
          </p:nvPr>
        </p:nvSpPr>
        <p:spPr>
          <a:xfrm>
            <a:off x="762000" y="6490643"/>
            <a:ext cx="6858000" cy="230832"/>
          </a:xfrm>
          <a:prstGeom prst="rect">
            <a:avLst/>
          </a:prstGeom>
          <a:noFill/>
        </p:spPr>
        <p:txBody>
          <a:bodyPr wrap="square" rtlCol="0">
            <a:spAutoFit/>
          </a:bodyPr>
          <a:lstStyle/>
          <a:p>
            <a:r>
              <a:rPr lang="en-US" sz="900" dirty="0">
                <a:hlinkClick r:id="rId8" tooltip="https://commons.wikimedia.org/wiki/File:Writing.svg"/>
              </a:rPr>
              <a:t>This Photo</a:t>
            </a:r>
            <a:r>
              <a:rPr lang="en-US" sz="900" dirty="0"/>
              <a:t> by Unknown Author is licensed under </a:t>
            </a:r>
            <a:r>
              <a:rPr lang="en-US" sz="900" dirty="0">
                <a:hlinkClick r:id="rId9" tooltip="https://creativecommons.org/licenses/by-sa/3.0/"/>
              </a:rPr>
              <a:t>CC BY-SA</a:t>
            </a:r>
            <a:endParaRPr lang="en-US" sz="900" dirty="0"/>
          </a:p>
        </p:txBody>
      </p:sp>
      <p:sp>
        <p:nvSpPr>
          <p:cNvPr id="6" name="Slide Number Placeholder 6">
            <a:extLst>
              <a:ext uri="{FF2B5EF4-FFF2-40B4-BE49-F238E27FC236}">
                <a16:creationId xmlns:a16="http://schemas.microsoft.com/office/drawing/2014/main" id="{8B94F0D1-D1FA-4FBB-9086-F64C6669B757}"/>
              </a:ext>
            </a:extLst>
          </p:cNvPr>
          <p:cNvSpPr>
            <a:spLocks noGrp="1"/>
          </p:cNvSpPr>
          <p:nvPr>
            <p:ph type="sldNum" sz="quarter" idx="12"/>
            <p:custDataLst>
              <p:tags r:id="rId4"/>
            </p:custDataLst>
          </p:nvPr>
        </p:nvSpPr>
        <p:spPr/>
        <p:txBody>
          <a:bodyPr/>
          <a:lstStyle/>
          <a:p>
            <a:fld id="{939955DA-DB44-4472-BFE9-4BAB9712F000}" type="slidenum">
              <a:rPr lang="en-US" smtClean="0"/>
              <a:t>10</a:t>
            </a:fld>
            <a:endParaRPr lang="en-US" dirty="0"/>
          </a:p>
        </p:txBody>
      </p:sp>
    </p:spTree>
    <p:custDataLst>
      <p:tags r:id="rId1"/>
    </p:custDataLst>
    <p:extLst>
      <p:ext uri="{BB962C8B-B14F-4D97-AF65-F5344CB8AC3E}">
        <p14:creationId xmlns:p14="http://schemas.microsoft.com/office/powerpoint/2010/main" val="2283618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AF4FC3BA-AD27-4290-8A6C-D287A605AD74}"/>
              </a:ext>
            </a:extLst>
          </p:cNvPr>
          <p:cNvSpPr>
            <a:spLocks noGrp="1"/>
          </p:cNvSpPr>
          <p:nvPr>
            <p:ph type="title"/>
          </p:nvPr>
        </p:nvSpPr>
        <p:spPr/>
        <p:txBody>
          <a:bodyPr/>
          <a:lstStyle/>
          <a:p>
            <a:r>
              <a:rPr lang="en-US" b="1" dirty="0"/>
              <a:t>Establishing a Clear Purpose</a:t>
            </a:r>
          </a:p>
        </p:txBody>
      </p:sp>
      <p:pic>
        <p:nvPicPr>
          <p:cNvPr id="3" name="Picture 2">
            <a:extLst>
              <a:ext uri="{FF2B5EF4-FFF2-40B4-BE49-F238E27FC236}">
                <a16:creationId xmlns:a16="http://schemas.microsoft.com/office/drawing/2014/main" id="{189C42B6-5B64-48B2-BF87-4A58382CF99F}"/>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0"/>
            <a:ext cx="9144000" cy="6858000"/>
          </a:xfrm>
          <a:prstGeom prst="rect">
            <a:avLst/>
          </a:prstGeom>
        </p:spPr>
      </p:pic>
      <p:sp>
        <p:nvSpPr>
          <p:cNvPr id="2" name="Slide Number Placeholder 1"/>
          <p:cNvSpPr>
            <a:spLocks noGrp="1"/>
          </p:cNvSpPr>
          <p:nvPr>
            <p:ph type="sldNum" sz="quarter" idx="12"/>
            <p:custDataLst>
              <p:tags r:id="rId2"/>
            </p:custDataLst>
          </p:nvPr>
        </p:nvSpPr>
        <p:spPr/>
        <p:txBody>
          <a:bodyPr/>
          <a:lstStyle/>
          <a:p>
            <a:fld id="{939955DA-DB44-4472-BFE9-4BAB9712F000}" type="slidenum">
              <a:rPr lang="en-US" smtClean="0"/>
              <a:t>11</a:t>
            </a:fld>
            <a:endParaRPr lang="en-US" dirty="0"/>
          </a:p>
        </p:txBody>
      </p:sp>
    </p:spTree>
    <p:custDataLst>
      <p:tags r:id="rId1"/>
    </p:custDataLst>
    <p:extLst>
      <p:ext uri="{BB962C8B-B14F-4D97-AF65-F5344CB8AC3E}">
        <p14:creationId xmlns:p14="http://schemas.microsoft.com/office/powerpoint/2010/main" val="835040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B00ED81D-5A19-455B-98A6-122049C0FC30}"/>
              </a:ext>
            </a:extLst>
          </p:cNvPr>
          <p:cNvSpPr>
            <a:spLocks noGrp="1"/>
          </p:cNvSpPr>
          <p:nvPr>
            <p:ph type="title"/>
            <p:custDataLst>
              <p:tags r:id="rId2"/>
            </p:custDataLst>
          </p:nvPr>
        </p:nvSpPr>
        <p:spPr/>
        <p:txBody>
          <a:bodyPr>
            <a:normAutofit/>
          </a:bodyPr>
          <a:lstStyle/>
          <a:p>
            <a:r>
              <a:rPr lang="en-US" b="1" dirty="0">
                <a:latin typeface="+mn-lt"/>
              </a:rPr>
              <a:t>Why Do We Give Assessments?</a:t>
            </a:r>
          </a:p>
        </p:txBody>
      </p:sp>
      <p:sp>
        <p:nvSpPr>
          <p:cNvPr id="4" name="Text Placeholder 3">
            <a:extLst>
              <a:ext uri="{FF2B5EF4-FFF2-40B4-BE49-F238E27FC236}">
                <a16:creationId xmlns:a16="http://schemas.microsoft.com/office/drawing/2014/main" id="{E75E3207-658F-4E04-B28F-D131F43D8C3C}"/>
              </a:ext>
            </a:extLst>
          </p:cNvPr>
          <p:cNvSpPr>
            <a:spLocks noGrp="1"/>
          </p:cNvSpPr>
          <p:nvPr>
            <p:ph type="body" idx="1"/>
          </p:nvPr>
        </p:nvSpPr>
        <p:spPr>
          <a:xfrm>
            <a:off x="627062" y="1325662"/>
            <a:ext cx="3868737" cy="823912"/>
          </a:xfrm>
        </p:spPr>
        <p:txBody>
          <a:bodyPr/>
          <a:lstStyle/>
          <a:p>
            <a:pPr algn="ctr"/>
            <a:r>
              <a:rPr lang="en-US" u="sng" dirty="0">
                <a:solidFill>
                  <a:srgbClr val="2E75B6"/>
                </a:solidFill>
              </a:rPr>
              <a:t>Summative Uses </a:t>
            </a:r>
          </a:p>
        </p:txBody>
      </p:sp>
      <p:sp>
        <p:nvSpPr>
          <p:cNvPr id="3" name="Content Placeholder 2"/>
          <p:cNvSpPr>
            <a:spLocks noGrp="1"/>
          </p:cNvSpPr>
          <p:nvPr>
            <p:ph sz="half" idx="2"/>
            <p:custDataLst>
              <p:tags r:id="rId3"/>
            </p:custDataLst>
          </p:nvPr>
        </p:nvSpPr>
        <p:spPr>
          <a:xfrm>
            <a:off x="627062" y="2213788"/>
            <a:ext cx="4254134" cy="4168518"/>
          </a:xfrm>
        </p:spPr>
        <p:txBody>
          <a:bodyPr>
            <a:noAutofit/>
          </a:bodyPr>
          <a:lstStyle/>
          <a:p>
            <a:pPr defTabSz="685783"/>
            <a:r>
              <a:rPr lang="en-US" sz="2400" dirty="0">
                <a:solidFill>
                  <a:srgbClr val="2E75B6"/>
                </a:solidFill>
              </a:rPr>
              <a:t>To determine achievement for grading</a:t>
            </a:r>
            <a:endParaRPr lang="en-US" sz="2400" dirty="0">
              <a:solidFill>
                <a:srgbClr val="5B9BD5">
                  <a:lumMod val="75000"/>
                </a:srgbClr>
              </a:solidFill>
            </a:endParaRPr>
          </a:p>
          <a:p>
            <a:pPr defTabSz="685783"/>
            <a:r>
              <a:rPr lang="en-US" sz="2400" dirty="0">
                <a:solidFill>
                  <a:srgbClr val="5B9BD5">
                    <a:lumMod val="75000"/>
                  </a:srgbClr>
                </a:solidFill>
              </a:rPr>
              <a:t>To monitor achievement across or within years</a:t>
            </a:r>
          </a:p>
          <a:p>
            <a:pPr defTabSz="685783"/>
            <a:r>
              <a:rPr lang="en-US" sz="2400" dirty="0">
                <a:solidFill>
                  <a:srgbClr val="5B9BD5">
                    <a:lumMod val="75000"/>
                  </a:srgbClr>
                </a:solidFill>
              </a:rPr>
              <a:t>To evaluate and adjust curricula</a:t>
            </a:r>
          </a:p>
          <a:p>
            <a:pPr defTabSz="685783"/>
            <a:r>
              <a:rPr lang="en-US" sz="2400" dirty="0">
                <a:solidFill>
                  <a:srgbClr val="5B9BD5">
                    <a:lumMod val="75000"/>
                  </a:srgbClr>
                </a:solidFill>
              </a:rPr>
              <a:t>To distribute resources as part of an </a:t>
            </a:r>
            <a:r>
              <a:rPr lang="en-US" sz="2400" dirty="0">
                <a:solidFill>
                  <a:srgbClr val="2E75B6"/>
                </a:solidFill>
              </a:rPr>
              <a:t>accountability system</a:t>
            </a:r>
          </a:p>
          <a:p>
            <a:pPr defTabSz="685783"/>
            <a:r>
              <a:rPr lang="en-US" sz="2400" dirty="0">
                <a:solidFill>
                  <a:srgbClr val="2E75B6"/>
                </a:solidFill>
              </a:rPr>
              <a:t>To determine access to a program, grade level, or other reward </a:t>
            </a:r>
          </a:p>
        </p:txBody>
      </p:sp>
      <p:sp>
        <p:nvSpPr>
          <p:cNvPr id="6" name="Text Placeholder 5">
            <a:extLst>
              <a:ext uri="{FF2B5EF4-FFF2-40B4-BE49-F238E27FC236}">
                <a16:creationId xmlns:a16="http://schemas.microsoft.com/office/drawing/2014/main" id="{14C379B3-86D7-4DC4-8EC2-F5FB6E7B6B91}"/>
              </a:ext>
            </a:extLst>
          </p:cNvPr>
          <p:cNvSpPr>
            <a:spLocks noGrp="1"/>
          </p:cNvSpPr>
          <p:nvPr>
            <p:ph type="body" sz="quarter" idx="3"/>
          </p:nvPr>
        </p:nvSpPr>
        <p:spPr>
          <a:xfrm>
            <a:off x="4648203" y="1325662"/>
            <a:ext cx="3887788" cy="823912"/>
          </a:xfrm>
        </p:spPr>
        <p:txBody>
          <a:bodyPr/>
          <a:lstStyle/>
          <a:p>
            <a:pPr algn="ctr"/>
            <a:r>
              <a:rPr lang="en-US" u="sng" dirty="0">
                <a:solidFill>
                  <a:srgbClr val="CC66FF"/>
                </a:solidFill>
              </a:rPr>
              <a:t>Formative Uses</a:t>
            </a:r>
          </a:p>
        </p:txBody>
      </p:sp>
      <p:sp>
        <p:nvSpPr>
          <p:cNvPr id="7" name="Content Placeholder 6">
            <a:extLst>
              <a:ext uri="{FF2B5EF4-FFF2-40B4-BE49-F238E27FC236}">
                <a16:creationId xmlns:a16="http://schemas.microsoft.com/office/drawing/2014/main" id="{1B08E207-6E86-4069-BB4C-2717F3B827AE}"/>
              </a:ext>
            </a:extLst>
          </p:cNvPr>
          <p:cNvSpPr>
            <a:spLocks noGrp="1"/>
          </p:cNvSpPr>
          <p:nvPr>
            <p:ph sz="quarter" idx="4"/>
          </p:nvPr>
        </p:nvSpPr>
        <p:spPr>
          <a:xfrm>
            <a:off x="4881196" y="2213788"/>
            <a:ext cx="3887788" cy="3684588"/>
          </a:xfrm>
        </p:spPr>
        <p:txBody>
          <a:bodyPr>
            <a:normAutofit/>
          </a:bodyPr>
          <a:lstStyle/>
          <a:p>
            <a:r>
              <a:rPr lang="en-US" sz="2400" dirty="0">
                <a:solidFill>
                  <a:srgbClr val="CC66FF"/>
                </a:solidFill>
              </a:rPr>
              <a:t>To plan or adjust instruction for the class</a:t>
            </a:r>
          </a:p>
          <a:p>
            <a:r>
              <a:rPr lang="en-US" sz="2400" dirty="0">
                <a:solidFill>
                  <a:srgbClr val="CC66FF"/>
                </a:solidFill>
              </a:rPr>
              <a:t>To plan or adjust instruction for an individual student </a:t>
            </a:r>
          </a:p>
        </p:txBody>
      </p:sp>
      <p:sp>
        <p:nvSpPr>
          <p:cNvPr id="2" name="Slide Number Placeholder 1">
            <a:extLst>
              <a:ext uri="{FF2B5EF4-FFF2-40B4-BE49-F238E27FC236}">
                <a16:creationId xmlns:a16="http://schemas.microsoft.com/office/drawing/2014/main" id="{F425FFE3-E232-4B6F-B086-0036BB0471A0}"/>
              </a:ext>
            </a:extLst>
          </p:cNvPr>
          <p:cNvSpPr>
            <a:spLocks noGrp="1"/>
          </p:cNvSpPr>
          <p:nvPr>
            <p:ph type="sldNum" sz="quarter" idx="12"/>
            <p:custDataLst>
              <p:tags r:id="rId4"/>
            </p:custDataLst>
          </p:nvPr>
        </p:nvSpPr>
        <p:spPr/>
        <p:txBody>
          <a:bodyPr/>
          <a:lstStyle/>
          <a:p>
            <a:fld id="{47DDD36E-BFFA-439F-80E7-8BFFAD41BB03}" type="slidenum">
              <a:rPr lang="en-US" smtClean="0"/>
              <a:t>12</a:t>
            </a:fld>
            <a:endParaRPr lang="en-US"/>
          </a:p>
        </p:txBody>
      </p:sp>
    </p:spTree>
    <p:custDataLst>
      <p:tags r:id="rId1"/>
    </p:custDataLst>
    <p:extLst>
      <p:ext uri="{BB962C8B-B14F-4D97-AF65-F5344CB8AC3E}">
        <p14:creationId xmlns:p14="http://schemas.microsoft.com/office/powerpoint/2010/main" val="30414703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8A02B-33E5-4B5C-987A-CEFA834661FB}"/>
              </a:ext>
            </a:extLst>
          </p:cNvPr>
          <p:cNvSpPr>
            <a:spLocks noGrp="1"/>
          </p:cNvSpPr>
          <p:nvPr>
            <p:ph type="title"/>
            <p:custDataLst>
              <p:tags r:id="rId2"/>
            </p:custDataLst>
          </p:nvPr>
        </p:nvSpPr>
        <p:spPr>
          <a:xfrm>
            <a:off x="274320" y="457200"/>
            <a:ext cx="8229600" cy="1143000"/>
          </a:xfrm>
        </p:spPr>
        <p:txBody>
          <a:bodyPr>
            <a:normAutofit/>
          </a:bodyPr>
          <a:lstStyle/>
          <a:p>
            <a:r>
              <a:rPr lang="en-US" sz="3600" b="1" dirty="0"/>
              <a:t>Purposes and Uses of Assessment Scores</a:t>
            </a:r>
            <a:r>
              <a:rPr lang="en-US" sz="200" b="1" dirty="0">
                <a:solidFill>
                  <a:schemeClr val="bg1"/>
                </a:solidFill>
              </a:rPr>
              <a:t>: Standard 1.0</a:t>
            </a:r>
          </a:p>
        </p:txBody>
      </p:sp>
      <p:sp>
        <p:nvSpPr>
          <p:cNvPr id="3" name="Content Placeholder 2">
            <a:extLst>
              <a:ext uri="{FF2B5EF4-FFF2-40B4-BE49-F238E27FC236}">
                <a16:creationId xmlns:a16="http://schemas.microsoft.com/office/drawing/2014/main" id="{858DD6B1-DA17-4256-B2E3-DB760AFD0B63}"/>
              </a:ext>
            </a:extLst>
          </p:cNvPr>
          <p:cNvSpPr>
            <a:spLocks noGrp="1"/>
          </p:cNvSpPr>
          <p:nvPr>
            <p:ph idx="1"/>
            <p:custDataLst>
              <p:tags r:id="rId3"/>
            </p:custDataLst>
          </p:nvPr>
        </p:nvSpPr>
        <p:spPr>
          <a:xfrm>
            <a:off x="0" y="1600200"/>
            <a:ext cx="5311589" cy="4816157"/>
          </a:xfrm>
        </p:spPr>
        <p:txBody>
          <a:bodyPr>
            <a:normAutofit/>
          </a:bodyPr>
          <a:lstStyle/>
          <a:p>
            <a:pPr marL="342900" lvl="1" indent="0">
              <a:spcBef>
                <a:spcPts val="450"/>
              </a:spcBef>
              <a:buNone/>
            </a:pPr>
            <a:r>
              <a:rPr lang="en-US" sz="2400" b="1" dirty="0">
                <a:latin typeface="Calibri" panose="020F0502020204030204" pitchFamily="34" charset="0"/>
                <a:ea typeface="Times New Roman" panose="02020603050405020304" pitchFamily="18" charset="0"/>
                <a:cs typeface="Arial" panose="020B0604020202020204" pitchFamily="34" charset="0"/>
              </a:rPr>
              <a:t>“Standard 1.0</a:t>
            </a:r>
            <a:r>
              <a:rPr lang="en-US" sz="2400" dirty="0">
                <a:latin typeface="Calibri" panose="020F0502020204030204" pitchFamily="34" charset="0"/>
                <a:ea typeface="Times New Roman" panose="02020603050405020304" pitchFamily="18" charset="0"/>
                <a:cs typeface="Arial" panose="020B0604020202020204" pitchFamily="34" charset="0"/>
              </a:rPr>
              <a:t>. Clear articulation of each intended test score interpretation for a specified use should be set forth, and appropriate validity evidence in support of each intended interpretation should be provided.” </a:t>
            </a:r>
          </a:p>
          <a:p>
            <a:pPr marL="342900" lvl="1" indent="0">
              <a:spcBef>
                <a:spcPts val="450"/>
              </a:spcBef>
              <a:buNone/>
            </a:pP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1" indent="0">
              <a:spcBef>
                <a:spcPts val="450"/>
              </a:spcBef>
              <a:buNone/>
            </a:pPr>
            <a:endParaRPr lang="en-US" sz="2400" dirty="0">
              <a:latin typeface="Calibri" panose="020F0502020204030204" pitchFamily="34" charset="0"/>
              <a:ea typeface="Times New Roman" panose="02020603050405020304" pitchFamily="18" charset="0"/>
              <a:cs typeface="Arial" panose="020B0604020202020204" pitchFamily="34" charset="0"/>
            </a:endParaRPr>
          </a:p>
          <a:p>
            <a:pPr marL="342900" lvl="1" indent="0">
              <a:spcBef>
                <a:spcPts val="450"/>
              </a:spcBef>
              <a:buNone/>
            </a:pPr>
            <a:r>
              <a:rPr lang="en-US" sz="2400" dirty="0">
                <a:latin typeface="Calibri" panose="020F0502020204030204" pitchFamily="34" charset="0"/>
                <a:ea typeface="Times New Roman" panose="02020603050405020304" pitchFamily="18" charset="0"/>
                <a:cs typeface="Arial" panose="020B0604020202020204" pitchFamily="34" charset="0"/>
              </a:rPr>
              <a:t>(AERA, APA, &amp; NCME, 2014, p. 23)</a:t>
            </a:r>
            <a:endParaRPr lang="en-US" dirty="0">
              <a:latin typeface="Calibri" panose="020F0502020204030204" pitchFamily="34" charset="0"/>
              <a:ea typeface="Times New Roman" panose="02020603050405020304" pitchFamily="18" charset="0"/>
              <a:cs typeface="Arial" panose="020B0604020202020204" pitchFamily="34" charset="0"/>
            </a:endParaRPr>
          </a:p>
        </p:txBody>
      </p:sp>
      <p:pic>
        <p:nvPicPr>
          <p:cNvPr id="5" name="Picture 4" descr="Cover of the book &quot;Standards for Educational and Psychological Testing&quot; from AERA, APA, and NCME.">
            <a:extLst>
              <a:ext uri="{FF2B5EF4-FFF2-40B4-BE49-F238E27FC236}">
                <a16:creationId xmlns:a16="http://schemas.microsoft.com/office/drawing/2014/main" id="{650DA0ED-5E75-4E32-AC4B-69391F4DACD3}"/>
              </a:ext>
            </a:extLst>
          </p:cNvPr>
          <p:cNvPicPr>
            <a:picLocks noChangeAspect="1"/>
          </p:cNvPicPr>
          <p:nvPr/>
        </p:nvPicPr>
        <p:blipFill rotWithShape="1">
          <a:blip r:embed="rId7">
            <a:extLst>
              <a:ext uri="{28A0092B-C50C-407E-A947-70E740481C1C}">
                <a14:useLocalDpi xmlns:a14="http://schemas.microsoft.com/office/drawing/2010/main" val="0"/>
              </a:ext>
            </a:extLst>
          </a:blip>
          <a:srcRect l="2425" r="1012"/>
          <a:stretch/>
        </p:blipFill>
        <p:spPr>
          <a:xfrm>
            <a:off x="5311589" y="1299411"/>
            <a:ext cx="3832412" cy="5558588"/>
          </a:xfrm>
          <a:prstGeom prst="rect">
            <a:avLst/>
          </a:prstGeom>
          <a:effectLst/>
        </p:spPr>
      </p:pic>
      <p:sp>
        <p:nvSpPr>
          <p:cNvPr id="6" name="Slide Number Placeholder 5"/>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13</a:t>
            </a:fld>
            <a:endParaRPr lang="en-US"/>
          </a:p>
        </p:txBody>
      </p:sp>
    </p:spTree>
    <p:custDataLst>
      <p:tags r:id="rId1"/>
    </p:custDataLst>
    <p:extLst>
      <p:ext uri="{BB962C8B-B14F-4D97-AF65-F5344CB8AC3E}">
        <p14:creationId xmlns:p14="http://schemas.microsoft.com/office/powerpoint/2010/main" val="36419113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C7809B-A1E9-4CCC-90DA-5C7E07C7444A}"/>
              </a:ext>
            </a:extLst>
          </p:cNvPr>
          <p:cNvSpPr>
            <a:spLocks noGrp="1"/>
          </p:cNvSpPr>
          <p:nvPr>
            <p:ph type="title"/>
          </p:nvPr>
        </p:nvSpPr>
        <p:spPr>
          <a:xfrm>
            <a:off x="152400" y="274638"/>
            <a:ext cx="8229600" cy="1143000"/>
          </a:xfrm>
        </p:spPr>
        <p:txBody>
          <a:bodyPr>
            <a:normAutofit fontScale="90000"/>
          </a:bodyPr>
          <a:lstStyle/>
          <a:p>
            <a:r>
              <a:rPr lang="en-US" sz="4000" b="1" dirty="0"/>
              <a:t>Purposes and Uses of Assessment Scores: Intended Test Score Interpretations</a:t>
            </a:r>
            <a:endParaRPr lang="en-US" dirty="0"/>
          </a:p>
        </p:txBody>
      </p:sp>
      <p:sp>
        <p:nvSpPr>
          <p:cNvPr id="3" name="Content Placeholder 2">
            <a:extLst>
              <a:ext uri="{FF2B5EF4-FFF2-40B4-BE49-F238E27FC236}">
                <a16:creationId xmlns:a16="http://schemas.microsoft.com/office/drawing/2014/main" id="{858DD6B1-DA17-4256-B2E3-DB760AFD0B63}"/>
              </a:ext>
            </a:extLst>
          </p:cNvPr>
          <p:cNvSpPr>
            <a:spLocks noGrp="1"/>
          </p:cNvSpPr>
          <p:nvPr>
            <p:ph idx="1"/>
            <p:custDataLst>
              <p:tags r:id="rId2"/>
            </p:custDataLst>
          </p:nvPr>
        </p:nvSpPr>
        <p:spPr>
          <a:xfrm>
            <a:off x="274320" y="1740138"/>
            <a:ext cx="8229600" cy="4830763"/>
          </a:xfrm>
        </p:spPr>
        <p:txBody>
          <a:bodyPr>
            <a:normAutofit lnSpcReduction="10000"/>
          </a:bodyPr>
          <a:lstStyle/>
          <a:p>
            <a:pPr marL="0" lvl="1" indent="0">
              <a:spcBef>
                <a:spcPts val="450"/>
              </a:spcBef>
              <a:buNone/>
            </a:pPr>
            <a:r>
              <a:rPr lang="en-US" b="1" dirty="0">
                <a:latin typeface="Calibri" panose="020F0502020204030204" pitchFamily="34" charset="0"/>
                <a:ea typeface="Times New Roman" panose="02020603050405020304" pitchFamily="18" charset="0"/>
                <a:cs typeface="Arial" panose="020B0604020202020204" pitchFamily="34" charset="0"/>
              </a:rPr>
              <a:t>“Standard 1.0</a:t>
            </a:r>
            <a:r>
              <a:rPr lang="en-US" dirty="0">
                <a:latin typeface="Calibri" panose="020F0502020204030204" pitchFamily="34" charset="0"/>
                <a:ea typeface="Times New Roman" panose="02020603050405020304" pitchFamily="18" charset="0"/>
                <a:cs typeface="Arial" panose="020B0604020202020204" pitchFamily="34" charset="0"/>
              </a:rPr>
              <a:t>.</a:t>
            </a:r>
            <a:br>
              <a:rPr lang="en-US" dirty="0">
                <a:latin typeface="Calibri" panose="020F0502020204030204" pitchFamily="34" charset="0"/>
                <a:ea typeface="Times New Roman" panose="02020603050405020304" pitchFamily="18" charset="0"/>
                <a:cs typeface="Arial" panose="020B0604020202020204" pitchFamily="34" charset="0"/>
              </a:rPr>
            </a:br>
            <a:r>
              <a:rPr lang="en-US" dirty="0">
                <a:latin typeface="Calibri" panose="020F0502020204030204" pitchFamily="34" charset="0"/>
                <a:ea typeface="Times New Roman" panose="02020603050405020304" pitchFamily="18" charset="0"/>
                <a:cs typeface="Arial" panose="020B0604020202020204" pitchFamily="34" charset="0"/>
              </a:rPr>
              <a:t>Clear articulation of each </a:t>
            </a:r>
            <a:r>
              <a:rPr lang="en-US" b="1" u="sng" dirty="0">
                <a:latin typeface="Calibri" panose="020F0502020204030204" pitchFamily="34" charset="0"/>
                <a:ea typeface="Times New Roman" panose="02020603050405020304" pitchFamily="18" charset="0"/>
                <a:cs typeface="Arial" panose="020B0604020202020204" pitchFamily="34" charset="0"/>
              </a:rPr>
              <a:t>intended test score interpretation</a:t>
            </a:r>
            <a:r>
              <a:rPr lang="en-US" dirty="0">
                <a:latin typeface="Calibri" panose="020F0502020204030204" pitchFamily="34" charset="0"/>
                <a:ea typeface="Times New Roman" panose="02020603050405020304" pitchFamily="18" charset="0"/>
                <a:cs typeface="Arial" panose="020B0604020202020204" pitchFamily="34" charset="0"/>
              </a:rPr>
              <a:t> for a specified use should be set forth, and appropriate validity evidence in support of each intended interpretation should be provided.”</a:t>
            </a:r>
          </a:p>
          <a:p>
            <a:pPr marL="0" lvl="1" indent="0">
              <a:spcBef>
                <a:spcPts val="450"/>
              </a:spcBef>
              <a:buNone/>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0" indent="-57150">
              <a:spcBef>
                <a:spcPts val="450"/>
              </a:spcBef>
              <a:buNone/>
            </a:pPr>
            <a:r>
              <a:rPr lang="en-US" sz="2800" dirty="0"/>
              <a:t>The </a:t>
            </a:r>
            <a:r>
              <a:rPr lang="en-US" sz="2800" b="1" u="sng" dirty="0"/>
              <a:t>intended test score interpretation</a:t>
            </a:r>
            <a:r>
              <a:rPr lang="en-US" sz="2800" b="1" dirty="0"/>
              <a:t> </a:t>
            </a:r>
            <a:r>
              <a:rPr lang="en-US" sz="2800" dirty="0"/>
              <a:t>is what the test score is supposed to mean or represent. This includes the content or “construct”, such as 10</a:t>
            </a:r>
            <a:r>
              <a:rPr lang="en-US" sz="2800" baseline="30000" dirty="0"/>
              <a:t>th</a:t>
            </a:r>
            <a:r>
              <a:rPr lang="en-US" sz="2800" dirty="0"/>
              <a:t> grade biology knowledge and skills, as well as how scores reflect greater or less degrees of that content or construct.</a:t>
            </a:r>
          </a:p>
        </p:txBody>
      </p:sp>
      <p:sp>
        <p:nvSpPr>
          <p:cNvPr id="2" name="Slide Number Placeholder 1"/>
          <p:cNvSpPr>
            <a:spLocks noGrp="1"/>
          </p:cNvSpPr>
          <p:nvPr>
            <p:ph type="sldNum" sz="quarter" idx="12"/>
            <p:custDataLst>
              <p:tags r:id="rId3"/>
            </p:custDataLst>
          </p:nvPr>
        </p:nvSpPr>
        <p:spPr/>
        <p:txBody>
          <a:bodyPr/>
          <a:lstStyle/>
          <a:p>
            <a:fld id="{939955DA-DB44-4472-BFE9-4BAB9712F000}" type="slidenum">
              <a:rPr lang="en-US" smtClean="0"/>
              <a:t>14</a:t>
            </a:fld>
            <a:endParaRPr lang="en-US" dirty="0"/>
          </a:p>
        </p:txBody>
      </p:sp>
    </p:spTree>
    <p:custDataLst>
      <p:tags r:id="rId1"/>
    </p:custDataLst>
    <p:extLst>
      <p:ext uri="{BB962C8B-B14F-4D97-AF65-F5344CB8AC3E}">
        <p14:creationId xmlns:p14="http://schemas.microsoft.com/office/powerpoint/2010/main" val="42749088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A8EE76-385D-405A-B586-7C1574D18366}"/>
              </a:ext>
            </a:extLst>
          </p:cNvPr>
          <p:cNvSpPr>
            <a:spLocks noGrp="1"/>
          </p:cNvSpPr>
          <p:nvPr>
            <p:ph type="title"/>
          </p:nvPr>
        </p:nvSpPr>
        <p:spPr/>
        <p:txBody>
          <a:bodyPr>
            <a:normAutofit fontScale="90000"/>
          </a:bodyPr>
          <a:lstStyle/>
          <a:p>
            <a:r>
              <a:rPr lang="en-US" b="1" dirty="0"/>
              <a:t>Purposes and Uses of Assessment Scores: Specified Use</a:t>
            </a:r>
            <a:endParaRPr lang="en-US" dirty="0"/>
          </a:p>
        </p:txBody>
      </p:sp>
      <p:sp>
        <p:nvSpPr>
          <p:cNvPr id="3" name="Content Placeholder 2">
            <a:extLst>
              <a:ext uri="{FF2B5EF4-FFF2-40B4-BE49-F238E27FC236}">
                <a16:creationId xmlns:a16="http://schemas.microsoft.com/office/drawing/2014/main" id="{858DD6B1-DA17-4256-B2E3-DB760AFD0B63}"/>
              </a:ext>
            </a:extLst>
          </p:cNvPr>
          <p:cNvSpPr>
            <a:spLocks noGrp="1"/>
          </p:cNvSpPr>
          <p:nvPr>
            <p:ph idx="1"/>
            <p:custDataLst>
              <p:tags r:id="rId2"/>
            </p:custDataLst>
          </p:nvPr>
        </p:nvSpPr>
        <p:spPr>
          <a:xfrm>
            <a:off x="457200" y="1752599"/>
            <a:ext cx="8229600" cy="4830763"/>
          </a:xfrm>
        </p:spPr>
        <p:txBody>
          <a:bodyPr>
            <a:normAutofit/>
          </a:bodyPr>
          <a:lstStyle/>
          <a:p>
            <a:pPr marL="0" lvl="1" indent="0">
              <a:spcBef>
                <a:spcPts val="450"/>
              </a:spcBef>
              <a:buNone/>
            </a:pPr>
            <a:r>
              <a:rPr lang="en-US" b="1" dirty="0">
                <a:latin typeface="Calibri" panose="020F0502020204030204" pitchFamily="34" charset="0"/>
                <a:ea typeface="Times New Roman" panose="02020603050405020304" pitchFamily="18" charset="0"/>
                <a:cs typeface="Arial" panose="020B0604020202020204" pitchFamily="34" charset="0"/>
              </a:rPr>
              <a:t>“Standard 1.0</a:t>
            </a:r>
            <a:r>
              <a:rPr lang="en-US" dirty="0">
                <a:latin typeface="Calibri" panose="020F0502020204030204" pitchFamily="34" charset="0"/>
                <a:ea typeface="Times New Roman" panose="02020603050405020304" pitchFamily="18" charset="0"/>
                <a:cs typeface="Arial" panose="020B0604020202020204" pitchFamily="34" charset="0"/>
              </a:rPr>
              <a:t>.</a:t>
            </a:r>
            <a:br>
              <a:rPr lang="en-US" dirty="0">
                <a:latin typeface="Calibri" panose="020F0502020204030204" pitchFamily="34" charset="0"/>
                <a:ea typeface="Times New Roman" panose="02020603050405020304" pitchFamily="18" charset="0"/>
                <a:cs typeface="Arial" panose="020B0604020202020204" pitchFamily="34" charset="0"/>
              </a:rPr>
            </a:br>
            <a:r>
              <a:rPr lang="en-US" dirty="0">
                <a:latin typeface="Calibri" panose="020F0502020204030204" pitchFamily="34" charset="0"/>
                <a:ea typeface="Times New Roman" panose="02020603050405020304" pitchFamily="18" charset="0"/>
                <a:cs typeface="Arial" panose="020B0604020202020204" pitchFamily="34" charset="0"/>
              </a:rPr>
              <a:t>Clear articulation of each intended test score interpretation for a </a:t>
            </a:r>
            <a:r>
              <a:rPr lang="en-US" b="1" u="sng" dirty="0">
                <a:latin typeface="Calibri" panose="020F0502020204030204" pitchFamily="34" charset="0"/>
                <a:ea typeface="Times New Roman" panose="02020603050405020304" pitchFamily="18" charset="0"/>
                <a:cs typeface="Arial" panose="020B0604020202020204" pitchFamily="34" charset="0"/>
              </a:rPr>
              <a:t>specified use</a:t>
            </a:r>
            <a:r>
              <a:rPr lang="en-US" dirty="0">
                <a:latin typeface="Calibri" panose="020F0502020204030204" pitchFamily="34" charset="0"/>
                <a:ea typeface="Times New Roman" panose="02020603050405020304" pitchFamily="18" charset="0"/>
                <a:cs typeface="Arial" panose="020B0604020202020204" pitchFamily="34" charset="0"/>
              </a:rPr>
              <a:t> should be set forth, and appropriate validity evidence in support of each intended interpretation should be provided.”</a:t>
            </a:r>
          </a:p>
          <a:p>
            <a:pPr marL="0" lvl="1" indent="0">
              <a:spcBef>
                <a:spcPts val="450"/>
              </a:spcBef>
              <a:buNone/>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0" lvl="1" indent="0">
              <a:spcBef>
                <a:spcPts val="450"/>
              </a:spcBef>
              <a:buNone/>
            </a:pPr>
            <a:r>
              <a:rPr lang="en-US" dirty="0"/>
              <a:t>The</a:t>
            </a:r>
            <a:r>
              <a:rPr lang="en-US" b="1" dirty="0"/>
              <a:t> </a:t>
            </a:r>
            <a:r>
              <a:rPr lang="en-US" b="1" u="sng" dirty="0"/>
              <a:t>specified use</a:t>
            </a:r>
            <a:r>
              <a:rPr lang="en-US" b="1" dirty="0"/>
              <a:t> </a:t>
            </a:r>
            <a:r>
              <a:rPr lang="en-US" dirty="0"/>
              <a:t>is the use to which a score is to be put. Is it for grading purposes? For school-level accountability? For diagnosing a learning challenge? For determining next steps in a unit or lesson?</a:t>
            </a:r>
          </a:p>
        </p:txBody>
      </p:sp>
      <p:sp>
        <p:nvSpPr>
          <p:cNvPr id="2" name="Slide Number Placeholder 1"/>
          <p:cNvSpPr>
            <a:spLocks noGrp="1"/>
          </p:cNvSpPr>
          <p:nvPr>
            <p:ph type="sldNum" sz="quarter" idx="12"/>
            <p:custDataLst>
              <p:tags r:id="rId3"/>
            </p:custDataLst>
          </p:nvPr>
        </p:nvSpPr>
        <p:spPr/>
        <p:txBody>
          <a:bodyPr/>
          <a:lstStyle/>
          <a:p>
            <a:fld id="{939955DA-DB44-4472-BFE9-4BAB9712F000}" type="slidenum">
              <a:rPr lang="en-US" smtClean="0"/>
              <a:t>15</a:t>
            </a:fld>
            <a:endParaRPr lang="en-US" dirty="0"/>
          </a:p>
        </p:txBody>
      </p:sp>
    </p:spTree>
    <p:custDataLst>
      <p:tags r:id="rId1"/>
    </p:custDataLst>
    <p:extLst>
      <p:ext uri="{BB962C8B-B14F-4D97-AF65-F5344CB8AC3E}">
        <p14:creationId xmlns:p14="http://schemas.microsoft.com/office/powerpoint/2010/main" val="362109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9E604D-2252-460B-8086-2C8A31F15813}"/>
              </a:ext>
            </a:extLst>
          </p:cNvPr>
          <p:cNvSpPr>
            <a:spLocks noGrp="1"/>
          </p:cNvSpPr>
          <p:nvPr>
            <p:ph type="title"/>
          </p:nvPr>
        </p:nvSpPr>
        <p:spPr/>
        <p:txBody>
          <a:bodyPr>
            <a:normAutofit fontScale="90000"/>
          </a:bodyPr>
          <a:lstStyle/>
          <a:p>
            <a:r>
              <a:rPr lang="en-US" b="1" dirty="0"/>
              <a:t>Purposes and Uses of Assessment Scores: Validity Evidence</a:t>
            </a:r>
          </a:p>
        </p:txBody>
      </p:sp>
      <p:sp>
        <p:nvSpPr>
          <p:cNvPr id="3" name="Content Placeholder 2">
            <a:extLst>
              <a:ext uri="{FF2B5EF4-FFF2-40B4-BE49-F238E27FC236}">
                <a16:creationId xmlns:a16="http://schemas.microsoft.com/office/drawing/2014/main" id="{858DD6B1-DA17-4256-B2E3-DB760AFD0B63}"/>
              </a:ext>
            </a:extLst>
          </p:cNvPr>
          <p:cNvSpPr>
            <a:spLocks noGrp="1"/>
          </p:cNvSpPr>
          <p:nvPr>
            <p:ph idx="1"/>
            <p:custDataLst>
              <p:tags r:id="rId2"/>
            </p:custDataLst>
          </p:nvPr>
        </p:nvSpPr>
        <p:spPr>
          <a:xfrm>
            <a:off x="457200" y="1752599"/>
            <a:ext cx="8229600" cy="4830763"/>
          </a:xfrm>
        </p:spPr>
        <p:txBody>
          <a:bodyPr>
            <a:normAutofit/>
          </a:bodyPr>
          <a:lstStyle/>
          <a:p>
            <a:pPr marL="0" lvl="1" indent="0">
              <a:spcBef>
                <a:spcPts val="450"/>
              </a:spcBef>
              <a:buNone/>
            </a:pPr>
            <a:r>
              <a:rPr lang="en-US" b="1" dirty="0">
                <a:latin typeface="Calibri" panose="020F0502020204030204" pitchFamily="34" charset="0"/>
                <a:ea typeface="Times New Roman" panose="02020603050405020304" pitchFamily="18" charset="0"/>
                <a:cs typeface="Arial" panose="020B0604020202020204" pitchFamily="34" charset="0"/>
              </a:rPr>
              <a:t>“Standard 1.0</a:t>
            </a:r>
            <a:r>
              <a:rPr lang="en-US" dirty="0">
                <a:latin typeface="Calibri" panose="020F0502020204030204" pitchFamily="34" charset="0"/>
                <a:ea typeface="Times New Roman" panose="02020603050405020304" pitchFamily="18" charset="0"/>
                <a:cs typeface="Arial" panose="020B0604020202020204" pitchFamily="34" charset="0"/>
              </a:rPr>
              <a:t>.</a:t>
            </a:r>
            <a:br>
              <a:rPr lang="en-US" dirty="0">
                <a:latin typeface="Calibri" panose="020F0502020204030204" pitchFamily="34" charset="0"/>
                <a:ea typeface="Times New Roman" panose="02020603050405020304" pitchFamily="18" charset="0"/>
                <a:cs typeface="Arial" panose="020B0604020202020204" pitchFamily="34" charset="0"/>
              </a:rPr>
            </a:br>
            <a:r>
              <a:rPr lang="en-US" dirty="0">
                <a:latin typeface="Calibri" panose="020F0502020204030204" pitchFamily="34" charset="0"/>
                <a:ea typeface="Times New Roman" panose="02020603050405020304" pitchFamily="18" charset="0"/>
                <a:cs typeface="Arial" panose="020B0604020202020204" pitchFamily="34" charset="0"/>
              </a:rPr>
              <a:t>Clear articulation of each intended test score interpretation for a specified use should be set forth, and appropriate </a:t>
            </a:r>
            <a:r>
              <a:rPr lang="en-US" b="1" u="sng" dirty="0">
                <a:latin typeface="Calibri" panose="020F0502020204030204" pitchFamily="34" charset="0"/>
                <a:ea typeface="Times New Roman" panose="02020603050405020304" pitchFamily="18" charset="0"/>
                <a:cs typeface="Arial" panose="020B0604020202020204" pitchFamily="34" charset="0"/>
              </a:rPr>
              <a:t>validity evidence</a:t>
            </a:r>
            <a:r>
              <a:rPr lang="en-US" b="1" dirty="0">
                <a:latin typeface="Calibri" panose="020F0502020204030204" pitchFamily="34" charset="0"/>
                <a:ea typeface="Times New Roman" panose="02020603050405020304" pitchFamily="18" charset="0"/>
                <a:cs typeface="Arial" panose="020B0604020202020204" pitchFamily="34" charset="0"/>
              </a:rPr>
              <a:t> </a:t>
            </a:r>
            <a:r>
              <a:rPr lang="en-US" dirty="0">
                <a:latin typeface="Calibri" panose="020F0502020204030204" pitchFamily="34" charset="0"/>
                <a:ea typeface="Times New Roman" panose="02020603050405020304" pitchFamily="18" charset="0"/>
                <a:cs typeface="Arial" panose="020B0604020202020204" pitchFamily="34" charset="0"/>
              </a:rPr>
              <a:t>in support of each intended interpretation should be provided.”</a:t>
            </a:r>
          </a:p>
          <a:p>
            <a:pPr marL="0" lvl="1" indent="0">
              <a:spcBef>
                <a:spcPts val="450"/>
              </a:spcBef>
              <a:buNone/>
            </a:pPr>
            <a:endParaRPr lang="en-US" dirty="0">
              <a:latin typeface="Calibri" panose="020F0502020204030204" pitchFamily="34" charset="0"/>
              <a:ea typeface="Times New Roman" panose="02020603050405020304" pitchFamily="18" charset="0"/>
              <a:cs typeface="Arial" panose="020B0604020202020204" pitchFamily="34" charset="0"/>
            </a:endParaRPr>
          </a:p>
          <a:p>
            <a:pPr marL="0" lvl="1" indent="0">
              <a:spcBef>
                <a:spcPts val="450"/>
              </a:spcBef>
              <a:buNone/>
            </a:pPr>
            <a:r>
              <a:rPr lang="en-US" b="1" u="sng" dirty="0"/>
              <a:t>Validity evidence</a:t>
            </a:r>
            <a:r>
              <a:rPr lang="en-US" dirty="0"/>
              <a:t> encompasses specific types of evidence regarding what a test measures and how scores can be interpreted and used.</a:t>
            </a:r>
            <a:endParaRPr lang="en-US" dirty="0">
              <a:latin typeface="Calibri" panose="020F0502020204030204" pitchFamily="34" charset="0"/>
              <a:ea typeface="Times New Roman" panose="02020603050405020304" pitchFamily="18" charset="0"/>
              <a:cs typeface="Arial" panose="020B0604020202020204" pitchFamily="34" charset="0"/>
            </a:endParaRPr>
          </a:p>
        </p:txBody>
      </p:sp>
      <p:sp>
        <p:nvSpPr>
          <p:cNvPr id="2" name="Slide Number Placeholder 1"/>
          <p:cNvSpPr>
            <a:spLocks noGrp="1"/>
          </p:cNvSpPr>
          <p:nvPr>
            <p:ph type="sldNum" sz="quarter" idx="12"/>
            <p:custDataLst>
              <p:tags r:id="rId3"/>
            </p:custDataLst>
          </p:nvPr>
        </p:nvSpPr>
        <p:spPr/>
        <p:txBody>
          <a:bodyPr/>
          <a:lstStyle/>
          <a:p>
            <a:fld id="{939955DA-DB44-4472-BFE9-4BAB9712F000}" type="slidenum">
              <a:rPr lang="en-US" smtClean="0"/>
              <a:t>16</a:t>
            </a:fld>
            <a:endParaRPr lang="en-US" dirty="0"/>
          </a:p>
        </p:txBody>
      </p:sp>
    </p:spTree>
    <p:custDataLst>
      <p:tags r:id="rId1"/>
    </p:custDataLst>
    <p:extLst>
      <p:ext uri="{BB962C8B-B14F-4D97-AF65-F5344CB8AC3E}">
        <p14:creationId xmlns:p14="http://schemas.microsoft.com/office/powerpoint/2010/main" val="18147765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237B3-6D5F-4D0F-8BEB-AEEE1A0BA8B2}"/>
              </a:ext>
            </a:extLst>
          </p:cNvPr>
          <p:cNvSpPr>
            <a:spLocks noGrp="1"/>
          </p:cNvSpPr>
          <p:nvPr>
            <p:ph type="title"/>
          </p:nvPr>
        </p:nvSpPr>
        <p:spPr/>
        <p:txBody>
          <a:bodyPr>
            <a:noAutofit/>
          </a:bodyPr>
          <a:lstStyle/>
          <a:p>
            <a:r>
              <a:rPr lang="en-US" sz="3600" b="1" dirty="0"/>
              <a:t>Purposes and Uses of Assessment Scores</a:t>
            </a:r>
          </a:p>
        </p:txBody>
      </p:sp>
      <p:sp>
        <p:nvSpPr>
          <p:cNvPr id="3" name="Content Placeholder 2">
            <a:extLst>
              <a:ext uri="{FF2B5EF4-FFF2-40B4-BE49-F238E27FC236}">
                <a16:creationId xmlns:a16="http://schemas.microsoft.com/office/drawing/2014/main" id="{A3CF67EA-209F-4B81-9D64-21E57524F302}"/>
              </a:ext>
            </a:extLst>
          </p:cNvPr>
          <p:cNvSpPr>
            <a:spLocks noGrp="1"/>
          </p:cNvSpPr>
          <p:nvPr>
            <p:ph idx="1"/>
            <p:custDataLst>
              <p:tags r:id="rId2"/>
            </p:custDataLst>
          </p:nvPr>
        </p:nvSpPr>
        <p:spPr>
          <a:xfrm>
            <a:off x="267072" y="2200835"/>
            <a:ext cx="3888011" cy="2814918"/>
          </a:xfrm>
          <a:prstGeom prst="wedgeRoundRectCallout">
            <a:avLst>
              <a:gd name="adj1" fmla="val -21970"/>
              <a:gd name="adj2" fmla="val 68468"/>
              <a:gd name="adj3" fmla="val 16667"/>
            </a:avLst>
          </a:prstGeom>
          <a:ln>
            <a:solidFill>
              <a:srgbClr val="CC66FF"/>
            </a:solidFill>
          </a:ln>
        </p:spPr>
        <p:txBody>
          <a:bodyPr anchor="ctr" anchorCtr="1">
            <a:normAutofit/>
          </a:bodyPr>
          <a:lstStyle/>
          <a:p>
            <a:pPr marL="0" indent="0" algn="ctr">
              <a:buNone/>
            </a:pPr>
            <a:r>
              <a:rPr lang="en-US" dirty="0"/>
              <a:t>What do you want to know?</a:t>
            </a:r>
          </a:p>
        </p:txBody>
      </p:sp>
      <p:sp>
        <p:nvSpPr>
          <p:cNvPr id="9" name="Content Placeholder 8">
            <a:extLst>
              <a:ext uri="{FF2B5EF4-FFF2-40B4-BE49-F238E27FC236}">
                <a16:creationId xmlns:a16="http://schemas.microsoft.com/office/drawing/2014/main" id="{DB2372E4-4567-4EF2-AE8D-E7F5A78E87D8}"/>
              </a:ext>
            </a:extLst>
          </p:cNvPr>
          <p:cNvSpPr>
            <a:spLocks noGrp="1"/>
          </p:cNvSpPr>
          <p:nvPr>
            <p:ph sz="quarter" idx="15"/>
          </p:nvPr>
        </p:nvSpPr>
        <p:spPr>
          <a:xfrm>
            <a:off x="4612341" y="3428999"/>
            <a:ext cx="4264587" cy="2089673"/>
          </a:xfrm>
        </p:spPr>
        <p:txBody>
          <a:bodyPr>
            <a:normAutofit/>
          </a:bodyPr>
          <a:lstStyle/>
          <a:p>
            <a:pPr marL="0" indent="0" algn="ctr">
              <a:buNone/>
            </a:pPr>
            <a:r>
              <a:rPr lang="en-US" dirty="0"/>
              <a:t>Why do you want to know this and what will you do with this information?</a:t>
            </a:r>
          </a:p>
          <a:p>
            <a:pPr marL="0" indent="0">
              <a:buNone/>
            </a:pPr>
            <a:endParaRPr lang="en-US" dirty="0"/>
          </a:p>
        </p:txBody>
      </p:sp>
      <p:sp>
        <p:nvSpPr>
          <p:cNvPr id="7" name="Speech Bubble: Rectangle with Corners Rounded 6">
            <a:extLst>
              <a:ext uri="{FF2B5EF4-FFF2-40B4-BE49-F238E27FC236}">
                <a16:creationId xmlns:a16="http://schemas.microsoft.com/office/drawing/2014/main" id="{44A0D0B8-F22B-4B8E-8DE0-C4E3407DCDA0}"/>
              </a:ext>
              <a:ext uri="{C183D7F6-B498-43B3-948B-1728B52AA6E4}">
                <adec:decorative xmlns:adec="http://schemas.microsoft.com/office/drawing/2017/decorative" val="1"/>
              </a:ext>
            </a:extLst>
          </p:cNvPr>
          <p:cNvSpPr/>
          <p:nvPr>
            <p:custDataLst>
              <p:tags r:id="rId3"/>
            </p:custDataLst>
          </p:nvPr>
        </p:nvSpPr>
        <p:spPr>
          <a:xfrm>
            <a:off x="4688422" y="3060682"/>
            <a:ext cx="4112423" cy="2826306"/>
          </a:xfrm>
          <a:prstGeom prst="wedgeRoundRectCallout">
            <a:avLst/>
          </a:prstGeom>
          <a:ln>
            <a:solidFill>
              <a:srgbClr val="CC66FF"/>
            </a:solidFill>
          </a:ln>
        </p:spPr>
        <p:txBody>
          <a:bodyPr wrap="square">
            <a:spAutoFit/>
          </a:bodyPr>
          <a:lstStyle/>
          <a:p>
            <a:pPr algn="ctr"/>
            <a:endParaRPr lang="en-US" sz="3200" dirty="0"/>
          </a:p>
          <a:p>
            <a:pPr algn="ctr"/>
            <a:endParaRPr lang="en-US" sz="3200" dirty="0"/>
          </a:p>
          <a:p>
            <a:pPr algn="ctr"/>
            <a:endParaRPr lang="en-US" sz="3200" dirty="0"/>
          </a:p>
          <a:p>
            <a:pPr algn="ctr"/>
            <a:endParaRPr lang="en-US" sz="3200" dirty="0"/>
          </a:p>
          <a:p>
            <a:pPr algn="ctr"/>
            <a:endParaRPr lang="en-US" sz="3200" dirty="0"/>
          </a:p>
        </p:txBody>
      </p:sp>
      <p:sp>
        <p:nvSpPr>
          <p:cNvPr id="5" name="Slide Number Placeholder 4"/>
          <p:cNvSpPr>
            <a:spLocks noGrp="1"/>
          </p:cNvSpPr>
          <p:nvPr>
            <p:ph type="sldNum" sz="quarter" idx="12"/>
            <p:custDataLst>
              <p:tags r:id="rId4"/>
            </p:custDataLst>
          </p:nvPr>
        </p:nvSpPr>
        <p:spPr/>
        <p:txBody>
          <a:bodyPr/>
          <a:lstStyle/>
          <a:p>
            <a:fld id="{939955DA-DB44-4472-BFE9-4BAB9712F000}" type="slidenum">
              <a:rPr lang="en-US" smtClean="0"/>
              <a:t>17</a:t>
            </a:fld>
            <a:endParaRPr lang="en-US"/>
          </a:p>
        </p:txBody>
      </p:sp>
    </p:spTree>
    <p:custDataLst>
      <p:tags r:id="rId1"/>
    </p:custDataLst>
    <p:extLst>
      <p:ext uri="{BB962C8B-B14F-4D97-AF65-F5344CB8AC3E}">
        <p14:creationId xmlns:p14="http://schemas.microsoft.com/office/powerpoint/2010/main" val="3515104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97CD2A-3AB3-4E23-AAA8-EC01675686EC}"/>
              </a:ext>
            </a:extLst>
          </p:cNvPr>
          <p:cNvSpPr>
            <a:spLocks noGrp="1"/>
          </p:cNvSpPr>
          <p:nvPr>
            <p:ph type="title"/>
          </p:nvPr>
        </p:nvSpPr>
        <p:spPr/>
        <p:txBody>
          <a:bodyPr>
            <a:noAutofit/>
          </a:bodyPr>
          <a:lstStyle/>
          <a:p>
            <a:r>
              <a:rPr lang="en-US" sz="3600" b="1" dirty="0"/>
              <a:t>Purposes and Uses of Assessment Scores</a:t>
            </a:r>
            <a:r>
              <a:rPr lang="en-US" sz="100" b="1" dirty="0">
                <a:solidFill>
                  <a:schemeClr val="bg1"/>
                </a:solidFill>
              </a:rPr>
              <a:t>: What do you want to know?</a:t>
            </a:r>
            <a:endParaRPr lang="en-US" sz="3600" b="1" dirty="0">
              <a:solidFill>
                <a:schemeClr val="bg1"/>
              </a:solidFill>
            </a:endParaRPr>
          </a:p>
        </p:txBody>
      </p:sp>
      <p:sp>
        <p:nvSpPr>
          <p:cNvPr id="10" name="Content Placeholder 9">
            <a:extLst>
              <a:ext uri="{FF2B5EF4-FFF2-40B4-BE49-F238E27FC236}">
                <a16:creationId xmlns:a16="http://schemas.microsoft.com/office/drawing/2014/main" id="{1507009F-259E-4A3A-BEA9-68EEDF1D6D68}"/>
              </a:ext>
            </a:extLst>
          </p:cNvPr>
          <p:cNvSpPr>
            <a:spLocks noGrp="1"/>
          </p:cNvSpPr>
          <p:nvPr>
            <p:ph idx="1"/>
          </p:nvPr>
        </p:nvSpPr>
        <p:spPr>
          <a:xfrm>
            <a:off x="457200" y="1417638"/>
            <a:ext cx="4114800" cy="5165724"/>
          </a:xfrm>
        </p:spPr>
        <p:txBody>
          <a:bodyPr>
            <a:normAutofit/>
          </a:bodyPr>
          <a:lstStyle/>
          <a:p>
            <a:r>
              <a:rPr lang="en-US" dirty="0"/>
              <a:t>What do you want to know?</a:t>
            </a:r>
          </a:p>
          <a:p>
            <a:pPr marL="0" indent="0">
              <a:buNone/>
            </a:pPr>
            <a:endParaRPr lang="en-US" sz="2000" dirty="0"/>
          </a:p>
          <a:p>
            <a:pPr marL="0" indent="0">
              <a:buNone/>
            </a:pPr>
            <a:endParaRPr lang="en-US" sz="1200" dirty="0"/>
          </a:p>
          <a:p>
            <a:r>
              <a:rPr lang="en-US" dirty="0">
                <a:solidFill>
                  <a:schemeClr val="bg1">
                    <a:lumMod val="85000"/>
                  </a:schemeClr>
                </a:solidFill>
              </a:rPr>
              <a:t>Why do you want to know this and what will you do with this information?</a:t>
            </a:r>
          </a:p>
          <a:p>
            <a:endParaRPr lang="en-US" dirty="0"/>
          </a:p>
        </p:txBody>
      </p:sp>
      <p:sp>
        <p:nvSpPr>
          <p:cNvPr id="3" name="Content Placeholder 2">
            <a:extLst>
              <a:ext uri="{FF2B5EF4-FFF2-40B4-BE49-F238E27FC236}">
                <a16:creationId xmlns:a16="http://schemas.microsoft.com/office/drawing/2014/main" id="{3733AB9E-257C-4CB0-8F21-6B52CBCE4392}"/>
              </a:ext>
            </a:extLst>
          </p:cNvPr>
          <p:cNvSpPr>
            <a:spLocks noGrp="1"/>
          </p:cNvSpPr>
          <p:nvPr>
            <p:ph sz="quarter" idx="13"/>
          </p:nvPr>
        </p:nvSpPr>
        <p:spPr>
          <a:xfrm>
            <a:off x="4639469" y="1417638"/>
            <a:ext cx="4249738" cy="5165724"/>
          </a:xfrm>
        </p:spPr>
        <p:txBody>
          <a:bodyPr>
            <a:normAutofit/>
          </a:bodyPr>
          <a:lstStyle/>
          <a:p>
            <a:pPr>
              <a:buFont typeface="Courier New" panose="02070309020205020404" pitchFamily="49" charset="0"/>
              <a:buChar char="o"/>
            </a:pPr>
            <a:r>
              <a:rPr lang="en-US" sz="2200" dirty="0"/>
              <a:t>What do students already know about what I’m about to teach?</a:t>
            </a:r>
          </a:p>
          <a:p>
            <a:pPr>
              <a:buFont typeface="Courier New" panose="02070309020205020404" pitchFamily="49" charset="0"/>
              <a:buChar char="o"/>
            </a:pPr>
            <a:r>
              <a:rPr lang="en-US" sz="2200" dirty="0"/>
              <a:t>How well are students understanding this lesson so far?</a:t>
            </a:r>
          </a:p>
          <a:p>
            <a:pPr>
              <a:buFont typeface="Courier New" panose="02070309020205020404" pitchFamily="49" charset="0"/>
              <a:buChar char="o"/>
            </a:pPr>
            <a:r>
              <a:rPr lang="en-US" sz="2200" dirty="0"/>
              <a:t>How well did students learn the concepts from the unit I just taught?</a:t>
            </a:r>
          </a:p>
          <a:p>
            <a:pPr>
              <a:buFont typeface="Courier New" panose="02070309020205020404" pitchFamily="49" charset="0"/>
              <a:buChar char="o"/>
            </a:pPr>
            <a:r>
              <a:rPr lang="en-US" sz="2200" dirty="0"/>
              <a:t>How well are students achieving in relation to the standards for science in their grade?</a:t>
            </a:r>
          </a:p>
          <a:p>
            <a:pPr>
              <a:buFont typeface="Courier New" panose="02070309020205020404" pitchFamily="49" charset="0"/>
              <a:buChar char="o"/>
            </a:pPr>
            <a:r>
              <a:rPr lang="en-US" sz="2200" dirty="0"/>
              <a:t>How well are students achieving in science this year as compared with students in this grade last year?</a:t>
            </a:r>
          </a:p>
        </p:txBody>
      </p:sp>
      <p:sp>
        <p:nvSpPr>
          <p:cNvPr id="5" name="Slide Number Placeholder 4"/>
          <p:cNvSpPr>
            <a:spLocks noGrp="1"/>
          </p:cNvSpPr>
          <p:nvPr>
            <p:ph type="sldNum" sz="quarter" idx="12"/>
            <p:custDataLst>
              <p:tags r:id="rId2"/>
            </p:custDataLst>
          </p:nvPr>
        </p:nvSpPr>
        <p:spPr/>
        <p:txBody>
          <a:bodyPr/>
          <a:lstStyle/>
          <a:p>
            <a:fld id="{939955DA-DB44-4472-BFE9-4BAB9712F000}" type="slidenum">
              <a:rPr lang="en-US" smtClean="0"/>
              <a:t>18</a:t>
            </a:fld>
            <a:endParaRPr lang="en-US"/>
          </a:p>
        </p:txBody>
      </p:sp>
    </p:spTree>
    <p:custDataLst>
      <p:tags r:id="rId1"/>
    </p:custDataLst>
    <p:extLst>
      <p:ext uri="{BB962C8B-B14F-4D97-AF65-F5344CB8AC3E}">
        <p14:creationId xmlns:p14="http://schemas.microsoft.com/office/powerpoint/2010/main" val="1419193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DC97CD2A-3AB3-4E23-AAA8-EC01675686EC}"/>
              </a:ext>
            </a:extLst>
          </p:cNvPr>
          <p:cNvSpPr>
            <a:spLocks noGrp="1"/>
          </p:cNvSpPr>
          <p:nvPr>
            <p:ph type="title"/>
          </p:nvPr>
        </p:nvSpPr>
        <p:spPr/>
        <p:txBody>
          <a:bodyPr>
            <a:noAutofit/>
          </a:bodyPr>
          <a:lstStyle/>
          <a:p>
            <a:r>
              <a:rPr lang="en-US" sz="3600" b="1" dirty="0"/>
              <a:t>Purposes and Uses of Assessment Scores</a:t>
            </a:r>
            <a:r>
              <a:rPr lang="en-US" sz="100" b="1" dirty="0">
                <a:solidFill>
                  <a:schemeClr val="bg1"/>
                </a:solidFill>
              </a:rPr>
              <a:t>: </a:t>
            </a:r>
            <a:r>
              <a:rPr lang="en-US" sz="100" dirty="0">
                <a:solidFill>
                  <a:schemeClr val="bg1"/>
                </a:solidFill>
              </a:rPr>
              <a:t>Why do you want to know this and what will you do with this information?</a:t>
            </a:r>
            <a:endParaRPr lang="en-US" sz="3600" b="1" dirty="0">
              <a:solidFill>
                <a:schemeClr val="bg1"/>
              </a:solidFill>
            </a:endParaRPr>
          </a:p>
        </p:txBody>
      </p:sp>
      <p:sp>
        <p:nvSpPr>
          <p:cNvPr id="10" name="Content Placeholder 9">
            <a:extLst>
              <a:ext uri="{FF2B5EF4-FFF2-40B4-BE49-F238E27FC236}">
                <a16:creationId xmlns:a16="http://schemas.microsoft.com/office/drawing/2014/main" id="{1507009F-259E-4A3A-BEA9-68EEDF1D6D68}"/>
              </a:ext>
            </a:extLst>
          </p:cNvPr>
          <p:cNvSpPr>
            <a:spLocks noGrp="1"/>
          </p:cNvSpPr>
          <p:nvPr>
            <p:ph idx="1"/>
          </p:nvPr>
        </p:nvSpPr>
        <p:spPr>
          <a:xfrm>
            <a:off x="457200" y="1417638"/>
            <a:ext cx="4114800" cy="4998719"/>
          </a:xfrm>
        </p:spPr>
        <p:txBody>
          <a:bodyPr>
            <a:normAutofit/>
          </a:bodyPr>
          <a:lstStyle/>
          <a:p>
            <a:r>
              <a:rPr lang="en-US" dirty="0">
                <a:solidFill>
                  <a:schemeClr val="bg1">
                    <a:lumMod val="85000"/>
                  </a:schemeClr>
                </a:solidFill>
              </a:rPr>
              <a:t>What do you want to know?</a:t>
            </a:r>
            <a:r>
              <a:rPr lang="en-US" dirty="0"/>
              <a:t> </a:t>
            </a:r>
          </a:p>
          <a:p>
            <a:pPr marL="0" indent="0">
              <a:buNone/>
            </a:pPr>
            <a:endParaRPr lang="en-US" dirty="0"/>
          </a:p>
          <a:p>
            <a:r>
              <a:rPr lang="en-US" dirty="0"/>
              <a:t>Why do you want to know this and what will you do with this information?</a:t>
            </a:r>
          </a:p>
          <a:p>
            <a:endParaRPr lang="en-US" dirty="0">
              <a:solidFill>
                <a:schemeClr val="bg1">
                  <a:lumMod val="85000"/>
                </a:schemeClr>
              </a:solidFill>
            </a:endParaRPr>
          </a:p>
          <a:p>
            <a:endParaRPr lang="en-US" dirty="0"/>
          </a:p>
        </p:txBody>
      </p:sp>
      <p:sp>
        <p:nvSpPr>
          <p:cNvPr id="3" name="Content Placeholder 2">
            <a:extLst>
              <a:ext uri="{FF2B5EF4-FFF2-40B4-BE49-F238E27FC236}">
                <a16:creationId xmlns:a16="http://schemas.microsoft.com/office/drawing/2014/main" id="{3733AB9E-257C-4CB0-8F21-6B52CBCE4392}"/>
              </a:ext>
            </a:extLst>
          </p:cNvPr>
          <p:cNvSpPr>
            <a:spLocks noGrp="1"/>
          </p:cNvSpPr>
          <p:nvPr>
            <p:ph sz="quarter" idx="13"/>
          </p:nvPr>
        </p:nvSpPr>
        <p:spPr>
          <a:xfrm>
            <a:off x="4639469" y="1417638"/>
            <a:ext cx="4249738" cy="5165724"/>
          </a:xfrm>
        </p:spPr>
        <p:txBody>
          <a:bodyPr>
            <a:normAutofit fontScale="85000" lnSpcReduction="10000"/>
          </a:bodyPr>
          <a:lstStyle/>
          <a:p>
            <a:pPr>
              <a:buFont typeface="Courier New" panose="02070309020205020404" pitchFamily="49" charset="0"/>
              <a:buChar char="o"/>
            </a:pPr>
            <a:r>
              <a:rPr lang="en-US" sz="2400" dirty="0"/>
              <a:t>I need to tailor my upcoming lesson to better match students’ needs.</a:t>
            </a:r>
          </a:p>
          <a:p>
            <a:pPr>
              <a:buFont typeface="Courier New" panose="02070309020205020404" pitchFamily="49" charset="0"/>
              <a:buChar char="o"/>
            </a:pPr>
            <a:r>
              <a:rPr lang="en-US" sz="2400" dirty="0"/>
              <a:t>I need to know whether and how to reteach or if it’s time to move on.</a:t>
            </a:r>
          </a:p>
          <a:p>
            <a:pPr>
              <a:buFont typeface="Courier New" panose="02070309020205020404" pitchFamily="49" charset="0"/>
              <a:buChar char="o"/>
            </a:pPr>
            <a:r>
              <a:rPr lang="en-US" sz="2400" dirty="0"/>
              <a:t>I need information to give as feedback to students or to use in grading.</a:t>
            </a:r>
          </a:p>
          <a:p>
            <a:pPr>
              <a:buFont typeface="Courier New" panose="02070309020205020404" pitchFamily="49" charset="0"/>
              <a:buChar char="o"/>
            </a:pPr>
            <a:r>
              <a:rPr lang="en-US" sz="2400" dirty="0"/>
              <a:t>We need to determine whether and how to adjust our science curricula for next semester or next year.</a:t>
            </a:r>
          </a:p>
          <a:p>
            <a:pPr>
              <a:buFont typeface="Courier New" panose="02070309020205020404" pitchFamily="49" charset="0"/>
              <a:buChar char="o"/>
            </a:pPr>
            <a:r>
              <a:rPr lang="en-US" sz="2400" dirty="0"/>
              <a:t>We need to evaluate our science programs and resources.</a:t>
            </a:r>
          </a:p>
          <a:p>
            <a:pPr>
              <a:buFont typeface="Courier New" panose="02070309020205020404" pitchFamily="49" charset="0"/>
              <a:buChar char="o"/>
            </a:pPr>
            <a:r>
              <a:rPr lang="en-US" sz="2400" dirty="0"/>
              <a:t>We need to evaluate how we distribute resources to districts or schools to support improvements in science instruction.</a:t>
            </a:r>
          </a:p>
        </p:txBody>
      </p:sp>
      <p:sp>
        <p:nvSpPr>
          <p:cNvPr id="5" name="Slide Number Placeholder 4"/>
          <p:cNvSpPr>
            <a:spLocks noGrp="1"/>
          </p:cNvSpPr>
          <p:nvPr>
            <p:ph type="sldNum" sz="quarter" idx="12"/>
            <p:custDataLst>
              <p:tags r:id="rId2"/>
            </p:custDataLst>
          </p:nvPr>
        </p:nvSpPr>
        <p:spPr/>
        <p:txBody>
          <a:bodyPr/>
          <a:lstStyle/>
          <a:p>
            <a:fld id="{939955DA-DB44-4472-BFE9-4BAB9712F000}" type="slidenum">
              <a:rPr lang="en-US" smtClean="0"/>
              <a:t>19</a:t>
            </a:fld>
            <a:endParaRPr lang="en-US"/>
          </a:p>
        </p:txBody>
      </p:sp>
    </p:spTree>
    <p:custDataLst>
      <p:tags r:id="rId1"/>
    </p:custDataLst>
    <p:extLst>
      <p:ext uri="{BB962C8B-B14F-4D97-AF65-F5344CB8AC3E}">
        <p14:creationId xmlns:p14="http://schemas.microsoft.com/office/powerpoint/2010/main" val="10177607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hidden="1">
            <a:extLst>
              <a:ext uri="{FF2B5EF4-FFF2-40B4-BE49-F238E27FC236}">
                <a16:creationId xmlns:a16="http://schemas.microsoft.com/office/drawing/2014/main" id="{FE36876E-8502-41C4-B507-691ADC68F7E4}"/>
              </a:ext>
            </a:extLst>
          </p:cNvPr>
          <p:cNvSpPr>
            <a:spLocks noGrp="1"/>
          </p:cNvSpPr>
          <p:nvPr>
            <p:ph type="title"/>
            <p:custDataLst>
              <p:tags r:id="rId2"/>
            </p:custDataLst>
          </p:nvPr>
        </p:nvSpPr>
        <p:spPr>
          <a:xfrm>
            <a:off x="457200" y="274638"/>
            <a:ext cx="8229600" cy="1143000"/>
          </a:xfrm>
        </p:spPr>
        <p:txBody>
          <a:bodyPr>
            <a:normAutofit fontScale="90000"/>
          </a:bodyPr>
          <a:lstStyle/>
          <a:p>
            <a:r>
              <a:rPr lang="en-US" dirty="0"/>
              <a:t>Strengthening Claims-based Interpretations and Uses of Local and Large-scale Science Assessment Scores</a:t>
            </a:r>
            <a:endParaRPr lang="en-US" b="1" dirty="0"/>
          </a:p>
        </p:txBody>
      </p:sp>
      <p:sp>
        <p:nvSpPr>
          <p:cNvPr id="4" name="Content Placeholder 4">
            <a:extLst>
              <a:ext uri="{FF2B5EF4-FFF2-40B4-BE49-F238E27FC236}">
                <a16:creationId xmlns:a16="http://schemas.microsoft.com/office/drawing/2014/main" id="{679DF58E-CFB0-4E90-8CD5-D6EEA4F61278}"/>
              </a:ext>
            </a:extLst>
          </p:cNvPr>
          <p:cNvSpPr>
            <a:spLocks noGrp="1"/>
          </p:cNvSpPr>
          <p:nvPr>
            <p:ph idx="1"/>
          </p:nvPr>
        </p:nvSpPr>
        <p:spPr>
          <a:xfrm>
            <a:off x="457200" y="672860"/>
            <a:ext cx="8229600" cy="5453303"/>
          </a:xfrm>
        </p:spPr>
        <p:txBody>
          <a:bodyPr>
            <a:normAutofit/>
          </a:bodyPr>
          <a:lstStyle/>
          <a:p>
            <a:pPr marL="0" indent="0">
              <a:buNone/>
            </a:pPr>
            <a:r>
              <a:rPr lang="en-US" sz="4000" b="1" spc="150" dirty="0">
                <a:ln w="11430"/>
                <a:solidFill>
                  <a:sysClr val="windowText" lastClr="000000"/>
                </a:solidFill>
                <a:effectLst>
                  <a:outerShdw blurRad="25400" algn="tl" rotWithShape="0">
                    <a:srgbClr val="000000">
                      <a:alpha val="43000"/>
                    </a:srgbClr>
                  </a:outerShdw>
                </a:effectLst>
              </a:rPr>
              <a:t>Strengthening</a:t>
            </a:r>
          </a:p>
          <a:p>
            <a:pPr marL="0" indent="0">
              <a:buNone/>
            </a:pPr>
            <a:r>
              <a:rPr lang="en-US" sz="4000" b="1" spc="150" dirty="0">
                <a:ln w="11430"/>
                <a:solidFill>
                  <a:sysClr val="windowText" lastClr="000000"/>
                </a:solidFill>
                <a:effectLst>
                  <a:outerShdw blurRad="25400" algn="tl" rotWithShape="0">
                    <a:srgbClr val="000000">
                      <a:alpha val="43000"/>
                    </a:srgbClr>
                  </a:outerShdw>
                </a:effectLst>
              </a:rPr>
              <a:t>Claims-based</a:t>
            </a:r>
          </a:p>
          <a:p>
            <a:pPr marL="0" indent="0">
              <a:buNone/>
            </a:pPr>
            <a:r>
              <a:rPr lang="en-US" sz="4000" b="1" spc="150" dirty="0">
                <a:ln w="11430"/>
                <a:solidFill>
                  <a:sysClr val="windowText" lastClr="000000"/>
                </a:solidFill>
                <a:effectLst>
                  <a:outerShdw blurRad="25400" algn="tl" rotWithShape="0">
                    <a:srgbClr val="000000">
                      <a:alpha val="43000"/>
                    </a:srgbClr>
                  </a:outerShdw>
                </a:effectLst>
              </a:rPr>
              <a:t>Interpretations and Uses of </a:t>
            </a:r>
          </a:p>
          <a:p>
            <a:pPr marL="0" indent="0">
              <a:buNone/>
            </a:pPr>
            <a:r>
              <a:rPr lang="en-US" sz="4000" b="1" spc="150" dirty="0">
                <a:ln w="11430"/>
                <a:solidFill>
                  <a:sysClr val="windowText" lastClr="000000"/>
                </a:solidFill>
                <a:effectLst>
                  <a:outerShdw blurRad="25400" algn="tl" rotWithShape="0">
                    <a:srgbClr val="000000">
                      <a:alpha val="43000"/>
                    </a:srgbClr>
                  </a:outerShdw>
                </a:effectLst>
              </a:rPr>
              <a:t>Local and</a:t>
            </a:r>
          </a:p>
          <a:p>
            <a:pPr marL="0" indent="0">
              <a:buNone/>
            </a:pPr>
            <a:r>
              <a:rPr lang="en-US" sz="4000" b="1" spc="150" dirty="0">
                <a:ln w="11430"/>
                <a:solidFill>
                  <a:sysClr val="windowText" lastClr="000000"/>
                </a:solidFill>
                <a:effectLst>
                  <a:outerShdw blurRad="25400" algn="tl" rotWithShape="0">
                    <a:srgbClr val="000000">
                      <a:alpha val="43000"/>
                    </a:srgbClr>
                  </a:outerShdw>
                </a:effectLst>
              </a:rPr>
              <a:t>Large-scale</a:t>
            </a:r>
          </a:p>
          <a:p>
            <a:pPr marL="0" indent="0">
              <a:buNone/>
            </a:pPr>
            <a:r>
              <a:rPr lang="en-US" sz="4000" b="1" spc="150" dirty="0">
                <a:ln w="11430"/>
                <a:solidFill>
                  <a:sysClr val="windowText" lastClr="000000"/>
                </a:solidFill>
                <a:effectLst>
                  <a:outerShdw blurRad="25400" algn="tl" rotWithShape="0">
                    <a:srgbClr val="000000">
                      <a:alpha val="43000"/>
                    </a:srgbClr>
                  </a:outerShdw>
                </a:effectLst>
              </a:rPr>
              <a:t>Science Assessment</a:t>
            </a:r>
          </a:p>
          <a:p>
            <a:pPr marL="0" indent="0">
              <a:buNone/>
            </a:pPr>
            <a:r>
              <a:rPr lang="en-US" sz="4000" b="1" spc="150" dirty="0">
                <a:ln w="11430"/>
                <a:solidFill>
                  <a:sysClr val="windowText" lastClr="000000"/>
                </a:solidFill>
                <a:effectLst>
                  <a:outerShdw blurRad="25400" algn="tl" rotWithShape="0">
                    <a:srgbClr val="000000">
                      <a:alpha val="43000"/>
                    </a:srgbClr>
                  </a:outerShdw>
                </a:effectLst>
              </a:rPr>
              <a:t>Scores</a:t>
            </a:r>
          </a:p>
        </p:txBody>
      </p:sp>
      <p:sp>
        <p:nvSpPr>
          <p:cNvPr id="3" name="Slide Number Placeholder 2">
            <a:extLst>
              <a:ext uri="{FF2B5EF4-FFF2-40B4-BE49-F238E27FC236}">
                <a16:creationId xmlns:a16="http://schemas.microsoft.com/office/drawing/2014/main" id="{9D6C86DA-E89A-4D82-AAD7-0C8220F89AFA}"/>
              </a:ext>
            </a:extLst>
          </p:cNvPr>
          <p:cNvSpPr>
            <a:spLocks noGrp="1"/>
          </p:cNvSpPr>
          <p:nvPr>
            <p:ph type="sldNum" sz="quarter" idx="12"/>
          </p:nvPr>
        </p:nvSpPr>
        <p:spPr/>
        <p:txBody>
          <a:bodyPr/>
          <a:lstStyle/>
          <a:p>
            <a:fld id="{939955DA-DB44-4472-BFE9-4BAB9712F000}" type="slidenum">
              <a:rPr lang="en-US" smtClean="0"/>
              <a:t>2</a:t>
            </a:fld>
            <a:endParaRPr lang="en-US"/>
          </a:p>
        </p:txBody>
      </p:sp>
    </p:spTree>
    <p:custDataLst>
      <p:tags r:id="rId1"/>
    </p:custDataLst>
    <p:extLst>
      <p:ext uri="{BB962C8B-B14F-4D97-AF65-F5344CB8AC3E}">
        <p14:creationId xmlns:p14="http://schemas.microsoft.com/office/powerpoint/2010/main" val="2204472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002ECB1-766D-4075-B98D-B89ACE4936F9}"/>
              </a:ext>
            </a:extLst>
          </p:cNvPr>
          <p:cNvSpPr>
            <a:spLocks noGrp="1"/>
          </p:cNvSpPr>
          <p:nvPr>
            <p:ph type="title"/>
          </p:nvPr>
        </p:nvSpPr>
        <p:spPr>
          <a:xfrm>
            <a:off x="457200" y="274638"/>
            <a:ext cx="8229600" cy="1143000"/>
          </a:xfrm>
        </p:spPr>
        <p:txBody>
          <a:bodyPr>
            <a:noAutofit/>
          </a:bodyPr>
          <a:lstStyle/>
          <a:p>
            <a:r>
              <a:rPr lang="en-US" sz="3600" b="1" dirty="0"/>
              <a:t>Purposes and Uses of Assessment Scores</a:t>
            </a:r>
            <a:r>
              <a:rPr lang="en-US" sz="100" b="1" dirty="0">
                <a:solidFill>
                  <a:schemeClr val="bg1"/>
                </a:solidFill>
              </a:rPr>
              <a:t>: Connections to Validity</a:t>
            </a:r>
          </a:p>
        </p:txBody>
      </p:sp>
      <p:pic>
        <p:nvPicPr>
          <p:cNvPr id="7" name="Picture 6" descr="Image of two questions: 1) what do you want to know, and 2) why do you want to know this and what will you do with this information pointing to the term &quot;purpose&quot; which is pointing to the word &quot;validity&quot;.">
            <a:extLst>
              <a:ext uri="{FF2B5EF4-FFF2-40B4-BE49-F238E27FC236}">
                <a16:creationId xmlns:a16="http://schemas.microsoft.com/office/drawing/2014/main" id="{3F3AED37-3D92-477F-BBDC-E15C122DC3A3}"/>
              </a:ext>
            </a:extLst>
          </p:cNvPr>
          <p:cNvPicPr>
            <a:picLocks noChangeAspect="1"/>
          </p:cNvPicPr>
          <p:nvPr/>
        </p:nvPicPr>
        <p:blipFill>
          <a:blip r:embed="rId5"/>
          <a:stretch>
            <a:fillRect/>
          </a:stretch>
        </p:blipFill>
        <p:spPr>
          <a:xfrm>
            <a:off x="462940" y="1600200"/>
            <a:ext cx="8218120" cy="4901609"/>
          </a:xfrm>
          <a:prstGeom prst="rect">
            <a:avLst/>
          </a:prstGeom>
        </p:spPr>
      </p:pic>
      <p:sp>
        <p:nvSpPr>
          <p:cNvPr id="2" name="Slide Number Placeholder 1">
            <a:extLst>
              <a:ext uri="{FF2B5EF4-FFF2-40B4-BE49-F238E27FC236}">
                <a16:creationId xmlns:a16="http://schemas.microsoft.com/office/drawing/2014/main" id="{89F0EF39-332A-418D-B2D2-363147E3D5AA}"/>
              </a:ext>
            </a:extLst>
          </p:cNvPr>
          <p:cNvSpPr>
            <a:spLocks noGrp="1"/>
          </p:cNvSpPr>
          <p:nvPr>
            <p:ph type="sldNum" sz="quarter" idx="12"/>
            <p:custDataLst>
              <p:tags r:id="rId2"/>
            </p:custDataLst>
          </p:nvPr>
        </p:nvSpPr>
        <p:spPr>
          <a:xfrm>
            <a:off x="2819400" y="6416357"/>
            <a:ext cx="2133600" cy="365125"/>
          </a:xfrm>
        </p:spPr>
        <p:txBody>
          <a:bodyPr/>
          <a:lstStyle/>
          <a:p>
            <a:fld id="{939955DA-DB44-4472-BFE9-4BAB9712F000}" type="slidenum">
              <a:rPr lang="en-US" smtClean="0"/>
              <a:t>20</a:t>
            </a:fld>
            <a:endParaRPr lang="en-US"/>
          </a:p>
        </p:txBody>
      </p:sp>
    </p:spTree>
    <p:custDataLst>
      <p:tags r:id="rId1"/>
    </p:custDataLst>
    <p:extLst>
      <p:ext uri="{BB962C8B-B14F-4D97-AF65-F5344CB8AC3E}">
        <p14:creationId xmlns:p14="http://schemas.microsoft.com/office/powerpoint/2010/main" val="40867244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8ED12-5E6D-414F-9C5B-CFC66080835A}"/>
              </a:ext>
            </a:extLst>
          </p:cNvPr>
          <p:cNvSpPr>
            <a:spLocks noGrp="1"/>
          </p:cNvSpPr>
          <p:nvPr>
            <p:ph type="title"/>
          </p:nvPr>
        </p:nvSpPr>
        <p:spPr/>
        <p:txBody>
          <a:bodyPr>
            <a:noAutofit/>
          </a:bodyPr>
          <a:lstStyle/>
          <a:p>
            <a:r>
              <a:rPr lang="en-US" sz="3600" b="1" dirty="0"/>
              <a:t>Stakes Associated with Examples of Assessment Score Use</a:t>
            </a:r>
          </a:p>
        </p:txBody>
      </p:sp>
      <p:sp>
        <p:nvSpPr>
          <p:cNvPr id="15" name="Content Placeholder 14">
            <a:extLst>
              <a:ext uri="{FF2B5EF4-FFF2-40B4-BE49-F238E27FC236}">
                <a16:creationId xmlns:a16="http://schemas.microsoft.com/office/drawing/2014/main" id="{DBAE6A3B-4CD5-4AC5-933B-BFFA8BD6A48C}"/>
              </a:ext>
            </a:extLst>
          </p:cNvPr>
          <p:cNvSpPr>
            <a:spLocks noGrp="1"/>
          </p:cNvSpPr>
          <p:nvPr>
            <p:ph idx="1"/>
          </p:nvPr>
        </p:nvSpPr>
        <p:spPr>
          <a:xfrm>
            <a:off x="457200" y="1417638"/>
            <a:ext cx="2823882" cy="5287962"/>
          </a:xfrm>
        </p:spPr>
        <p:txBody>
          <a:bodyPr>
            <a:normAutofit/>
          </a:bodyPr>
          <a:lstStyle/>
          <a:p>
            <a:pPr marL="0" indent="0">
              <a:buNone/>
            </a:pPr>
            <a:r>
              <a:rPr lang="en-US" sz="1800" dirty="0"/>
              <a:t>Uses for informing instruction now or for next time:</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t>guide next steps in instruction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r>
              <a:rPr lang="en-US" sz="1800" dirty="0"/>
              <a:t>evaluate instruction</a:t>
            </a:r>
          </a:p>
          <a:p>
            <a:r>
              <a:rPr lang="en-US" sz="1800" dirty="0"/>
              <a:t>evaluate curriculum</a:t>
            </a:r>
          </a:p>
          <a:p>
            <a:pPr marL="0" indent="0">
              <a:buNone/>
            </a:pPr>
            <a:endParaRPr lang="en-US" sz="1800" dirty="0"/>
          </a:p>
          <a:p>
            <a:pPr marL="0" indent="0">
              <a:buNone/>
            </a:pPr>
            <a:r>
              <a:rPr lang="en-US" sz="1800" dirty="0"/>
              <a:t>These uses are more formative. They have relatively </a:t>
            </a:r>
            <a:r>
              <a:rPr lang="en-US" sz="1800" b="1" u="sng" dirty="0">
                <a:solidFill>
                  <a:schemeClr val="accent1"/>
                </a:solidFill>
              </a:rPr>
              <a:t>low stakes for students and educators</a:t>
            </a:r>
            <a:r>
              <a:rPr lang="en-US" sz="1800" dirty="0"/>
              <a:t>, as long as scores are considered in combination with other information and decisions allow for flexibility in implementation.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6" name="Content Placeholder 15">
            <a:extLst>
              <a:ext uri="{FF2B5EF4-FFF2-40B4-BE49-F238E27FC236}">
                <a16:creationId xmlns:a16="http://schemas.microsoft.com/office/drawing/2014/main" id="{770E1C37-509F-4368-B738-262999DD7490}"/>
              </a:ext>
            </a:extLst>
          </p:cNvPr>
          <p:cNvSpPr>
            <a:spLocks noGrp="1"/>
          </p:cNvSpPr>
          <p:nvPr>
            <p:ph sz="quarter" idx="13"/>
          </p:nvPr>
        </p:nvSpPr>
        <p:spPr>
          <a:xfrm>
            <a:off x="3361768" y="1417638"/>
            <a:ext cx="2958349" cy="4297362"/>
          </a:xfrm>
        </p:spPr>
        <p:txBody>
          <a:bodyPr>
            <a:normAutofit fontScale="70000" lnSpcReduction="20000"/>
          </a:bodyPr>
          <a:lstStyle/>
          <a:p>
            <a:pPr marL="0" indent="0">
              <a:buNone/>
            </a:pPr>
            <a:r>
              <a:rPr lang="en-US" sz="2600" dirty="0"/>
              <a:t>Uses for understanding what students know:</a:t>
            </a:r>
          </a:p>
          <a:p>
            <a:pPr marL="0" indent="0">
              <a:buNone/>
            </a:pPr>
            <a:endParaRPr lang="en-US" sz="2600" dirty="0"/>
          </a:p>
          <a:p>
            <a:r>
              <a:rPr lang="en-US" sz="2600" dirty="0"/>
              <a:t>evaluate learning for calculating grades</a:t>
            </a:r>
          </a:p>
          <a:p>
            <a:r>
              <a:rPr lang="en-US" sz="2600" dirty="0"/>
              <a:t>determine eligibility for program entry or exit</a:t>
            </a:r>
          </a:p>
          <a:p>
            <a:r>
              <a:rPr lang="en-US" sz="2600" dirty="0"/>
              <a:t>diagnose learning difficulties</a:t>
            </a:r>
          </a:p>
          <a:p>
            <a:pPr marL="0" indent="0">
              <a:buNone/>
            </a:pPr>
            <a:endParaRPr lang="en-US" sz="2000" dirty="0"/>
          </a:p>
          <a:p>
            <a:pPr marL="0" indent="0">
              <a:lnSpc>
                <a:spcPct val="120000"/>
              </a:lnSpc>
              <a:buNone/>
            </a:pPr>
            <a:r>
              <a:rPr lang="en-US" sz="2600" dirty="0"/>
              <a:t>These uses have </a:t>
            </a:r>
            <a:r>
              <a:rPr lang="en-US" sz="2600" b="1" u="sng" dirty="0">
                <a:solidFill>
                  <a:schemeClr val="accent3"/>
                </a:solidFill>
              </a:rPr>
              <a:t>high stakes for individual students </a:t>
            </a:r>
            <a:r>
              <a:rPr lang="en-US" sz="2600" dirty="0"/>
              <a:t>and scores must always be considered in combination with other information.</a:t>
            </a:r>
            <a:endParaRPr lang="en-US" sz="2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7" name="Content Placeholder 16">
            <a:extLst>
              <a:ext uri="{FF2B5EF4-FFF2-40B4-BE49-F238E27FC236}">
                <a16:creationId xmlns:a16="http://schemas.microsoft.com/office/drawing/2014/main" id="{A9B6ED19-0739-4F2E-89D2-7AEE02013CF6}"/>
              </a:ext>
            </a:extLst>
          </p:cNvPr>
          <p:cNvSpPr>
            <a:spLocks noGrp="1"/>
          </p:cNvSpPr>
          <p:nvPr>
            <p:ph sz="quarter" idx="14"/>
          </p:nvPr>
        </p:nvSpPr>
        <p:spPr>
          <a:xfrm>
            <a:off x="6320117" y="1363850"/>
            <a:ext cx="2783544" cy="4297362"/>
          </a:xfrm>
        </p:spPr>
        <p:txBody>
          <a:bodyPr>
            <a:normAutofit/>
          </a:bodyPr>
          <a:lstStyle/>
          <a:p>
            <a:pPr marL="0" indent="0">
              <a:buNone/>
            </a:pPr>
            <a:r>
              <a:rPr lang="en-US" sz="1800" dirty="0"/>
              <a:t>Uses for evaluating individuals or groups and accountability:</a:t>
            </a:r>
          </a:p>
          <a:p>
            <a:r>
              <a:rPr lang="en-US" sz="1800" dirty="0"/>
              <a:t>evaluate teachers</a:t>
            </a:r>
          </a:p>
          <a:p>
            <a:r>
              <a:rPr lang="en-US" sz="1800" dirty="0"/>
              <a:t>evaluate schools or districts</a:t>
            </a:r>
          </a:p>
          <a:p>
            <a:pPr>
              <a:spcAft>
                <a:spcPts val="600"/>
              </a:spcAft>
            </a:pPr>
            <a:r>
              <a:rPr lang="en-US" sz="1800" dirty="0"/>
              <a:t>evaluate programs or services</a:t>
            </a:r>
            <a:endParaRPr lang="en-US"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US" sz="1800" dirty="0"/>
              <a:t>These uses have </a:t>
            </a:r>
            <a:r>
              <a:rPr lang="en-US" sz="1800" b="1" u="sng" dirty="0">
                <a:solidFill>
                  <a:srgbClr val="CC66FF"/>
                </a:solidFill>
              </a:rPr>
              <a:t>high stakes for educators</a:t>
            </a:r>
            <a:r>
              <a:rPr lang="en-US" sz="1800" dirty="0"/>
              <a:t> and scores must always be considered in combination with other information.</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a16="http://schemas.microsoft.com/office/drawing/2014/main" id="{99F1EB15-1BF2-4CD0-91B2-36CE851C44B1}"/>
              </a:ext>
            </a:extLst>
          </p:cNvPr>
          <p:cNvSpPr>
            <a:spLocks noGrp="1"/>
          </p:cNvSpPr>
          <p:nvPr>
            <p:ph type="sldNum" sz="quarter" idx="12"/>
            <p:custDataLst>
              <p:tags r:id="rId2"/>
            </p:custDataLst>
          </p:nvPr>
        </p:nvSpPr>
        <p:spPr/>
        <p:txBody>
          <a:bodyPr/>
          <a:lstStyle/>
          <a:p>
            <a:fld id="{939955DA-DB44-4472-BFE9-4BAB9712F000}" type="slidenum">
              <a:rPr lang="en-US" smtClean="0"/>
              <a:t>21</a:t>
            </a:fld>
            <a:endParaRPr lang="en-US"/>
          </a:p>
        </p:txBody>
      </p:sp>
    </p:spTree>
    <p:custDataLst>
      <p:tags r:id="rId1"/>
    </p:custDataLst>
    <p:extLst>
      <p:ext uri="{BB962C8B-B14F-4D97-AF65-F5344CB8AC3E}">
        <p14:creationId xmlns:p14="http://schemas.microsoft.com/office/powerpoint/2010/main" val="15416350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B27-B754-43DF-900D-8CBD9F8260EC}"/>
              </a:ext>
            </a:extLst>
          </p:cNvPr>
          <p:cNvSpPr>
            <a:spLocks noGrp="1"/>
          </p:cNvSpPr>
          <p:nvPr>
            <p:ph type="ctrTitle"/>
            <p:custDataLst>
              <p:tags r:id="rId2"/>
            </p:custDataLst>
          </p:nvPr>
        </p:nvSpPr>
        <p:spPr>
          <a:xfrm>
            <a:off x="1085850" y="1652337"/>
            <a:ext cx="6858000" cy="794855"/>
          </a:xfrm>
        </p:spPr>
        <p:txBody>
          <a:bodyPr>
            <a:normAutofit/>
          </a:bodyPr>
          <a:lstStyle/>
          <a:p>
            <a:r>
              <a:rPr lang="en-US" dirty="0"/>
              <a:t>Chapter 1.2</a:t>
            </a:r>
          </a:p>
        </p:txBody>
      </p:sp>
      <p:sp>
        <p:nvSpPr>
          <p:cNvPr id="3" name="Subtitle 2">
            <a:extLst>
              <a:ext uri="{FF2B5EF4-FFF2-40B4-BE49-F238E27FC236}">
                <a16:creationId xmlns:a16="http://schemas.microsoft.com/office/drawing/2014/main" id="{19079710-BCD6-4B09-BE62-0B521F11A44E}"/>
              </a:ext>
            </a:extLst>
          </p:cNvPr>
          <p:cNvSpPr>
            <a:spLocks noGrp="1"/>
          </p:cNvSpPr>
          <p:nvPr>
            <p:ph type="subTitle" idx="1"/>
            <p:custDataLst>
              <p:tags r:id="rId3"/>
            </p:custDataLst>
          </p:nvPr>
        </p:nvSpPr>
        <p:spPr>
          <a:xfrm>
            <a:off x="367392" y="4303320"/>
            <a:ext cx="8294915" cy="553998"/>
          </a:xfrm>
        </p:spPr>
        <p:txBody>
          <a:bodyPr>
            <a:spAutoFit/>
          </a:bodyPr>
          <a:lstStyle/>
          <a:p>
            <a:r>
              <a:rPr lang="en-US" sz="3000" b="1" dirty="0"/>
              <a:t>Validity as the Key Principle of Assessment Quality</a:t>
            </a:r>
          </a:p>
        </p:txBody>
      </p:sp>
      <p:pic>
        <p:nvPicPr>
          <p:cNvPr id="4" name="Picture 3" descr="SCILLSS logo">
            <a:extLst>
              <a:ext uri="{FF2B5EF4-FFF2-40B4-BE49-F238E27FC236}">
                <a16:creationId xmlns:a16="http://schemas.microsoft.com/office/drawing/2014/main" id="{3617A41F-D3E2-4F16-97B8-235656FD61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7151" y="2506576"/>
            <a:ext cx="1755395" cy="1737360"/>
          </a:xfrm>
          <a:prstGeom prst="rect">
            <a:avLst/>
          </a:prstGeom>
        </p:spPr>
      </p:pic>
      <p:sp>
        <p:nvSpPr>
          <p:cNvPr id="6" name="Slide Number Placeholder 6">
            <a:extLst>
              <a:ext uri="{FF2B5EF4-FFF2-40B4-BE49-F238E27FC236}">
                <a16:creationId xmlns:a16="http://schemas.microsoft.com/office/drawing/2014/main" id="{0960E54D-AEDE-4B2C-A78A-E9DA88DCDAEE}"/>
              </a:ext>
            </a:extLst>
          </p:cNvPr>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22</a:t>
            </a:fld>
            <a:endParaRPr lang="en-US" dirty="0"/>
          </a:p>
        </p:txBody>
      </p:sp>
    </p:spTree>
    <p:custDataLst>
      <p:tags r:id="rId1"/>
    </p:custDataLst>
    <p:extLst>
      <p:ext uri="{BB962C8B-B14F-4D97-AF65-F5344CB8AC3E}">
        <p14:creationId xmlns:p14="http://schemas.microsoft.com/office/powerpoint/2010/main" val="42063048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FAED358-BCB3-4723-AF06-BBE161DE7DD6}"/>
              </a:ext>
            </a:extLst>
          </p:cNvPr>
          <p:cNvSpPr>
            <a:spLocks noGrp="1"/>
          </p:cNvSpPr>
          <p:nvPr>
            <p:ph type="title"/>
          </p:nvPr>
        </p:nvSpPr>
        <p:spPr/>
        <p:txBody>
          <a:bodyPr>
            <a:normAutofit/>
          </a:bodyPr>
          <a:lstStyle/>
          <a:p>
            <a:r>
              <a:rPr lang="en-US" b="1" dirty="0"/>
              <a:t>Defining Terms: Validity</a:t>
            </a:r>
            <a:endParaRPr lang="en-US" dirty="0"/>
          </a:p>
        </p:txBody>
      </p:sp>
      <p:sp>
        <p:nvSpPr>
          <p:cNvPr id="6" name="Content Placeholder 5">
            <a:extLst>
              <a:ext uri="{FF2B5EF4-FFF2-40B4-BE49-F238E27FC236}">
                <a16:creationId xmlns:a16="http://schemas.microsoft.com/office/drawing/2014/main" id="{FD59E6C9-2A61-4ADF-B917-B9F5C7D9E6BA}"/>
              </a:ext>
            </a:extLst>
          </p:cNvPr>
          <p:cNvSpPr>
            <a:spLocks noGrp="1"/>
          </p:cNvSpPr>
          <p:nvPr>
            <p:ph idx="1"/>
          </p:nvPr>
        </p:nvSpPr>
        <p:spPr>
          <a:xfrm>
            <a:off x="313280" y="2149515"/>
            <a:ext cx="8142790" cy="2558970"/>
          </a:xfrm>
        </p:spPr>
        <p:txBody>
          <a:bodyPr>
            <a:normAutofit/>
          </a:bodyPr>
          <a:lstStyle/>
          <a:p>
            <a:pPr marL="0" indent="0" algn="ctr">
              <a:buNone/>
            </a:pPr>
            <a:r>
              <a:rPr lang="en-US" sz="3600" i="1" dirty="0">
                <a:latin typeface="Calibri" panose="020F0502020204030204" pitchFamily="34" charset="0"/>
                <a:ea typeface="Times New Roman" panose="02020603050405020304" pitchFamily="18" charset="0"/>
                <a:cs typeface="Calibri" panose="020F0502020204030204" pitchFamily="34" charset="0"/>
              </a:rPr>
              <a:t>The quality of being logically or factually sound; soundness or cogency</a:t>
            </a:r>
            <a:endParaRPr lang="en-US" sz="3600" dirty="0"/>
          </a:p>
        </p:txBody>
      </p:sp>
      <p:sp>
        <p:nvSpPr>
          <p:cNvPr id="7" name="Content Placeholder 6">
            <a:extLst>
              <a:ext uri="{FF2B5EF4-FFF2-40B4-BE49-F238E27FC236}">
                <a16:creationId xmlns:a16="http://schemas.microsoft.com/office/drawing/2014/main" id="{DE27679E-7D53-40E4-89FA-A37391D8FBC9}"/>
              </a:ext>
            </a:extLst>
          </p:cNvPr>
          <p:cNvSpPr>
            <a:spLocks noGrp="1"/>
          </p:cNvSpPr>
          <p:nvPr>
            <p:ph sz="quarter" idx="15"/>
          </p:nvPr>
        </p:nvSpPr>
        <p:spPr>
          <a:xfrm>
            <a:off x="457200" y="6032500"/>
            <a:ext cx="7854950" cy="383857"/>
          </a:xfrm>
        </p:spPr>
        <p:txBody>
          <a:bodyPr>
            <a:noAutofit/>
          </a:bodyPr>
          <a:lstStyle/>
          <a:p>
            <a:pPr marL="0" indent="0">
              <a:buNone/>
            </a:pPr>
            <a:r>
              <a:rPr lang="en-US" sz="1800" dirty="0"/>
              <a:t>(Oxford English Dictionary, 2018)</a:t>
            </a:r>
          </a:p>
        </p:txBody>
      </p:sp>
      <p:pic>
        <p:nvPicPr>
          <p:cNvPr id="1026" name="Picture 2">
            <a:extLst>
              <a:ext uri="{FF2B5EF4-FFF2-40B4-BE49-F238E27FC236}">
                <a16:creationId xmlns:a16="http://schemas.microsoft.com/office/drawing/2014/main" id="{735D61B9-70B1-4E42-A9A5-8DDE1A6AE421}"/>
              </a:ext>
              <a:ext uri="{C183D7F6-B498-43B3-948B-1728B52AA6E4}">
                <adec:decorative xmlns:adec="http://schemas.microsoft.com/office/drawing/2017/decorative" val="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16354" y="3889375"/>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a:extLst>
              <a:ext uri="{FF2B5EF4-FFF2-40B4-BE49-F238E27FC236}">
                <a16:creationId xmlns:a16="http://schemas.microsoft.com/office/drawing/2014/main" id="{0A1B534C-878B-44E1-BCB3-4B4B5085C15E}"/>
              </a:ext>
            </a:extLst>
          </p:cNvPr>
          <p:cNvSpPr>
            <a:spLocks noGrp="1"/>
          </p:cNvSpPr>
          <p:nvPr>
            <p:ph type="sldNum" sz="quarter" idx="12"/>
            <p:custDataLst>
              <p:tags r:id="rId2"/>
            </p:custDataLst>
          </p:nvPr>
        </p:nvSpPr>
        <p:spPr/>
        <p:txBody>
          <a:bodyPr/>
          <a:lstStyle/>
          <a:p>
            <a:fld id="{939955DA-DB44-4472-BFE9-4BAB9712F000}" type="slidenum">
              <a:rPr lang="en-US" smtClean="0"/>
              <a:t>23</a:t>
            </a:fld>
            <a:endParaRPr lang="en-US"/>
          </a:p>
        </p:txBody>
      </p:sp>
    </p:spTree>
    <p:custDataLst>
      <p:tags r:id="rId1"/>
    </p:custDataLst>
    <p:extLst>
      <p:ext uri="{BB962C8B-B14F-4D97-AF65-F5344CB8AC3E}">
        <p14:creationId xmlns:p14="http://schemas.microsoft.com/office/powerpoint/2010/main" val="17724988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B20D4F-8802-45B9-A49B-97D6FD2DB978}"/>
              </a:ext>
            </a:extLst>
          </p:cNvPr>
          <p:cNvSpPr>
            <a:spLocks noGrp="1"/>
          </p:cNvSpPr>
          <p:nvPr>
            <p:ph type="title"/>
          </p:nvPr>
        </p:nvSpPr>
        <p:spPr/>
        <p:txBody>
          <a:bodyPr>
            <a:normAutofit/>
          </a:bodyPr>
          <a:lstStyle/>
          <a:p>
            <a:r>
              <a:rPr lang="en-US" b="1" dirty="0"/>
              <a:t>Validity in Assessments</a:t>
            </a:r>
            <a:endParaRPr lang="en-US" dirty="0"/>
          </a:p>
        </p:txBody>
      </p:sp>
      <p:sp>
        <p:nvSpPr>
          <p:cNvPr id="6" name="Content Placeholder 5">
            <a:extLst>
              <a:ext uri="{FF2B5EF4-FFF2-40B4-BE49-F238E27FC236}">
                <a16:creationId xmlns:a16="http://schemas.microsoft.com/office/drawing/2014/main" id="{6D8977D4-834B-4A65-AD83-4C096E219E9F}"/>
              </a:ext>
            </a:extLst>
          </p:cNvPr>
          <p:cNvSpPr>
            <a:spLocks noGrp="1"/>
          </p:cNvSpPr>
          <p:nvPr>
            <p:ph idx="1"/>
          </p:nvPr>
        </p:nvSpPr>
        <p:spPr>
          <a:xfrm>
            <a:off x="457200" y="1295400"/>
            <a:ext cx="8229600" cy="4830763"/>
          </a:xfrm>
          <a:solidFill>
            <a:srgbClr val="FFFF99"/>
          </a:solidFill>
        </p:spPr>
        <p:txBody>
          <a:bodyPr/>
          <a:lstStyle/>
          <a:p>
            <a:pPr marL="0" indent="0">
              <a:buNone/>
            </a:pPr>
            <a:r>
              <a:rPr lang="en-US" sz="3600" i="1" dirty="0">
                <a:latin typeface="Calibri" panose="020F0502020204030204" pitchFamily="34" charset="0"/>
                <a:cs typeface="Calibri" panose="020F0502020204030204" pitchFamily="34" charset="0"/>
              </a:rPr>
              <a:t>No test can be valid in and of itself. </a:t>
            </a:r>
          </a:p>
          <a:p>
            <a:endParaRPr lang="en-US" sz="3600" i="1" dirty="0">
              <a:latin typeface="Calibri" panose="020F0502020204030204" pitchFamily="34" charset="0"/>
              <a:cs typeface="Calibri" panose="020F0502020204030204" pitchFamily="34" charset="0"/>
            </a:endParaRPr>
          </a:p>
          <a:p>
            <a:pPr marL="0" indent="0">
              <a:buNone/>
            </a:pPr>
            <a:r>
              <a:rPr lang="en-US" sz="3600" i="1" dirty="0">
                <a:latin typeface="Calibri" panose="020F0502020204030204" pitchFamily="34" charset="0"/>
                <a:cs typeface="Calibri" panose="020F0502020204030204" pitchFamily="34" charset="0"/>
              </a:rPr>
              <a:t>Validity depends on the strength of the evidence regarding what a test measures and how its scores can be interpreted and used.</a:t>
            </a:r>
          </a:p>
        </p:txBody>
      </p:sp>
      <p:sp>
        <p:nvSpPr>
          <p:cNvPr id="2" name="Slide Number Placeholder 1">
            <a:extLst>
              <a:ext uri="{FF2B5EF4-FFF2-40B4-BE49-F238E27FC236}">
                <a16:creationId xmlns:a16="http://schemas.microsoft.com/office/drawing/2014/main" id="{0A1B534C-878B-44E1-BCB3-4B4B5085C15E}"/>
              </a:ext>
            </a:extLst>
          </p:cNvPr>
          <p:cNvSpPr>
            <a:spLocks noGrp="1"/>
          </p:cNvSpPr>
          <p:nvPr>
            <p:ph type="sldNum" sz="quarter" idx="12"/>
            <p:custDataLst>
              <p:tags r:id="rId2"/>
            </p:custDataLst>
          </p:nvPr>
        </p:nvSpPr>
        <p:spPr/>
        <p:txBody>
          <a:bodyPr/>
          <a:lstStyle/>
          <a:p>
            <a:fld id="{939955DA-DB44-4472-BFE9-4BAB9712F000}" type="slidenum">
              <a:rPr lang="en-US" smtClean="0"/>
              <a:t>24</a:t>
            </a:fld>
            <a:endParaRPr lang="en-US"/>
          </a:p>
        </p:txBody>
      </p:sp>
    </p:spTree>
    <p:custDataLst>
      <p:tags r:id="rId1"/>
    </p:custDataLst>
    <p:extLst>
      <p:ext uri="{BB962C8B-B14F-4D97-AF65-F5344CB8AC3E}">
        <p14:creationId xmlns:p14="http://schemas.microsoft.com/office/powerpoint/2010/main" val="1879044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068A1D5-7EE6-489C-8FFF-E97DB03FF28D}"/>
              </a:ext>
            </a:extLst>
          </p:cNvPr>
          <p:cNvSpPr>
            <a:spLocks noGrp="1"/>
          </p:cNvSpPr>
          <p:nvPr>
            <p:ph type="title"/>
          </p:nvPr>
        </p:nvSpPr>
        <p:spPr/>
        <p:txBody>
          <a:bodyPr>
            <a:normAutofit/>
          </a:bodyPr>
          <a:lstStyle/>
          <a:p>
            <a:r>
              <a:rPr lang="en-US" b="1" dirty="0"/>
              <a:t>Validity in Assessments </a:t>
            </a:r>
            <a:r>
              <a:rPr lang="en-US" sz="200" b="1" dirty="0">
                <a:solidFill>
                  <a:schemeClr val="bg1"/>
                </a:solidFill>
              </a:rPr>
              <a:t>is Judgment Based</a:t>
            </a:r>
            <a:endParaRPr lang="en-US" sz="200" dirty="0">
              <a:solidFill>
                <a:schemeClr val="bg1"/>
              </a:solidFill>
            </a:endParaRPr>
          </a:p>
        </p:txBody>
      </p:sp>
      <p:sp>
        <p:nvSpPr>
          <p:cNvPr id="6" name="Content Placeholder 5">
            <a:extLst>
              <a:ext uri="{FF2B5EF4-FFF2-40B4-BE49-F238E27FC236}">
                <a16:creationId xmlns:a16="http://schemas.microsoft.com/office/drawing/2014/main" id="{E4718B9F-1E1B-47AB-885E-946DA3F8E533}"/>
              </a:ext>
            </a:extLst>
          </p:cNvPr>
          <p:cNvSpPr>
            <a:spLocks noGrp="1"/>
          </p:cNvSpPr>
          <p:nvPr>
            <p:ph idx="1"/>
          </p:nvPr>
        </p:nvSpPr>
        <p:spPr>
          <a:xfrm>
            <a:off x="457200" y="2230933"/>
            <a:ext cx="8229600" cy="3301765"/>
          </a:xfrm>
        </p:spPr>
        <p:txBody>
          <a:bodyPr>
            <a:normAutofit/>
          </a:bodyPr>
          <a:lstStyle/>
          <a:p>
            <a:pPr marL="0" indent="0" algn="ctr">
              <a:buNone/>
            </a:pPr>
            <a:endParaRPr lang="en-US" sz="3600" b="1" i="1" dirty="0">
              <a:ln/>
              <a:solidFill>
                <a:schemeClr val="accent4"/>
              </a:solidFill>
              <a:latin typeface="Calibri" panose="020F0502020204030204" pitchFamily="34" charset="0"/>
              <a:cs typeface="Calibri" panose="020F0502020204030204" pitchFamily="34" charset="0"/>
            </a:endParaRPr>
          </a:p>
          <a:p>
            <a:pPr marL="0" indent="0" algn="ctr">
              <a:buNone/>
            </a:pPr>
            <a:r>
              <a:rPr lang="en-US" sz="3600" b="1" i="1" dirty="0">
                <a:ln/>
                <a:solidFill>
                  <a:schemeClr val="accent4"/>
                </a:solidFill>
                <a:latin typeface="Calibri" panose="020F0502020204030204" pitchFamily="34" charset="0"/>
                <a:cs typeface="Calibri" panose="020F0502020204030204" pitchFamily="34" charset="0"/>
              </a:rPr>
              <a:t>Assessment validity is a judgment based on a multi-faceted body of evidence. </a:t>
            </a:r>
          </a:p>
        </p:txBody>
      </p:sp>
      <p:sp>
        <p:nvSpPr>
          <p:cNvPr id="2" name="Slide Number Placeholder 1">
            <a:extLst>
              <a:ext uri="{FF2B5EF4-FFF2-40B4-BE49-F238E27FC236}">
                <a16:creationId xmlns:a16="http://schemas.microsoft.com/office/drawing/2014/main" id="{0A1B534C-878B-44E1-BCB3-4B4B5085C15E}"/>
              </a:ext>
            </a:extLst>
          </p:cNvPr>
          <p:cNvSpPr>
            <a:spLocks noGrp="1"/>
          </p:cNvSpPr>
          <p:nvPr>
            <p:ph type="sldNum" sz="quarter" idx="12"/>
            <p:custDataLst>
              <p:tags r:id="rId2"/>
            </p:custDataLst>
          </p:nvPr>
        </p:nvSpPr>
        <p:spPr/>
        <p:txBody>
          <a:bodyPr/>
          <a:lstStyle/>
          <a:p>
            <a:fld id="{939955DA-DB44-4472-BFE9-4BAB9712F000}" type="slidenum">
              <a:rPr lang="en-US" smtClean="0"/>
              <a:t>25</a:t>
            </a:fld>
            <a:endParaRPr lang="en-US"/>
          </a:p>
        </p:txBody>
      </p:sp>
    </p:spTree>
    <p:custDataLst>
      <p:tags r:id="rId1"/>
    </p:custDataLst>
    <p:extLst>
      <p:ext uri="{BB962C8B-B14F-4D97-AF65-F5344CB8AC3E}">
        <p14:creationId xmlns:p14="http://schemas.microsoft.com/office/powerpoint/2010/main" val="11533866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3767AD-0E86-4C47-9379-83F0184458F2}"/>
              </a:ext>
            </a:extLst>
          </p:cNvPr>
          <p:cNvSpPr>
            <a:spLocks noGrp="1"/>
          </p:cNvSpPr>
          <p:nvPr>
            <p:ph type="title"/>
          </p:nvPr>
        </p:nvSpPr>
        <p:spPr/>
        <p:txBody>
          <a:bodyPr>
            <a:normAutofit/>
          </a:bodyPr>
          <a:lstStyle/>
          <a:p>
            <a:r>
              <a:rPr lang="en-US" sz="4000" b="1" dirty="0"/>
              <a:t>Validity in Assessments</a:t>
            </a:r>
            <a:r>
              <a:rPr lang="en-US" sz="200" b="1" dirty="0">
                <a:solidFill>
                  <a:schemeClr val="bg1"/>
                </a:solidFill>
              </a:rPr>
              <a:t>: Unified Theory</a:t>
            </a:r>
            <a:endParaRPr lang="en-US" sz="200" dirty="0">
              <a:solidFill>
                <a:schemeClr val="bg1"/>
              </a:solidFill>
            </a:endParaRPr>
          </a:p>
        </p:txBody>
      </p:sp>
      <p:pic>
        <p:nvPicPr>
          <p:cNvPr id="12" name="Picture 11" descr="A circle with the words predictive, construct, criterion, and concurrent in black text and the word &quot;unified&quot; in white text." title="Types of validity">
            <a:extLst>
              <a:ext uri="{FF2B5EF4-FFF2-40B4-BE49-F238E27FC236}">
                <a16:creationId xmlns:a16="http://schemas.microsoft.com/office/drawing/2014/main" id="{3768D89D-499C-4F9A-B4FB-353293C571D3}"/>
              </a:ext>
            </a:extLst>
          </p:cNvPr>
          <p:cNvPicPr>
            <a:picLocks noChangeAspect="1"/>
          </p:cNvPicPr>
          <p:nvPr/>
        </p:nvPicPr>
        <p:blipFill>
          <a:blip r:embed="rId5"/>
          <a:stretch>
            <a:fillRect/>
          </a:stretch>
        </p:blipFill>
        <p:spPr>
          <a:xfrm>
            <a:off x="2398587" y="1743585"/>
            <a:ext cx="4346825" cy="4346825"/>
          </a:xfrm>
          <a:prstGeom prst="rect">
            <a:avLst/>
          </a:prstGeom>
        </p:spPr>
      </p:pic>
      <p:sp>
        <p:nvSpPr>
          <p:cNvPr id="2" name="Slide Number Placeholder 1">
            <a:extLst>
              <a:ext uri="{FF2B5EF4-FFF2-40B4-BE49-F238E27FC236}">
                <a16:creationId xmlns:a16="http://schemas.microsoft.com/office/drawing/2014/main" id="{0A1B534C-878B-44E1-BCB3-4B4B5085C15E}"/>
              </a:ext>
            </a:extLst>
          </p:cNvPr>
          <p:cNvSpPr>
            <a:spLocks noGrp="1"/>
          </p:cNvSpPr>
          <p:nvPr>
            <p:ph type="sldNum" sz="quarter" idx="12"/>
            <p:custDataLst>
              <p:tags r:id="rId2"/>
            </p:custDataLst>
          </p:nvPr>
        </p:nvSpPr>
        <p:spPr/>
        <p:txBody>
          <a:bodyPr/>
          <a:lstStyle/>
          <a:p>
            <a:fld id="{939955DA-DB44-4472-BFE9-4BAB9712F000}" type="slidenum">
              <a:rPr lang="en-US" smtClean="0"/>
              <a:t>26</a:t>
            </a:fld>
            <a:endParaRPr lang="en-US"/>
          </a:p>
        </p:txBody>
      </p:sp>
    </p:spTree>
    <p:custDataLst>
      <p:tags r:id="rId1"/>
    </p:custDataLst>
    <p:extLst>
      <p:ext uri="{BB962C8B-B14F-4D97-AF65-F5344CB8AC3E}">
        <p14:creationId xmlns:p14="http://schemas.microsoft.com/office/powerpoint/2010/main" val="1267577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3C7808A-0A9E-471A-927B-E90DCF4E0ECE}"/>
              </a:ext>
            </a:extLst>
          </p:cNvPr>
          <p:cNvSpPr>
            <a:spLocks noGrp="1"/>
          </p:cNvSpPr>
          <p:nvPr>
            <p:ph type="title"/>
          </p:nvPr>
        </p:nvSpPr>
        <p:spPr/>
        <p:txBody>
          <a:bodyPr>
            <a:normAutofit fontScale="90000"/>
          </a:bodyPr>
          <a:lstStyle/>
          <a:p>
            <a:r>
              <a:rPr lang="en-US" b="1" dirty="0"/>
              <a:t>Why do we give tests in education?</a:t>
            </a:r>
            <a:endParaRPr lang="en-US" dirty="0"/>
          </a:p>
        </p:txBody>
      </p:sp>
      <p:sp>
        <p:nvSpPr>
          <p:cNvPr id="6" name="Content Placeholder 5">
            <a:extLst>
              <a:ext uri="{FF2B5EF4-FFF2-40B4-BE49-F238E27FC236}">
                <a16:creationId xmlns:a16="http://schemas.microsoft.com/office/drawing/2014/main" id="{15C3AA1E-62E0-4A72-8F18-0E7ADFB47410}"/>
              </a:ext>
            </a:extLst>
          </p:cNvPr>
          <p:cNvSpPr>
            <a:spLocks noGrp="1"/>
          </p:cNvSpPr>
          <p:nvPr>
            <p:ph idx="1"/>
          </p:nvPr>
        </p:nvSpPr>
        <p:spPr>
          <a:xfrm>
            <a:off x="457200" y="1721224"/>
            <a:ext cx="8229600" cy="3983540"/>
          </a:xfrm>
        </p:spPr>
        <p:txBody>
          <a:bodyPr>
            <a:normAutofit/>
          </a:bodyPr>
          <a:lstStyle/>
          <a:p>
            <a:pPr marL="0" indent="0" algn="ctr">
              <a:buNone/>
            </a:pPr>
            <a:endParaRPr lang="en-US" sz="3600" i="1" dirty="0">
              <a:latin typeface="Calibri" panose="020F0502020204030204" pitchFamily="34" charset="0"/>
              <a:cs typeface="Calibri" panose="020F0502020204030204" pitchFamily="34" charset="0"/>
            </a:endParaRPr>
          </a:p>
          <a:p>
            <a:pPr marL="0" indent="0" algn="ctr">
              <a:buNone/>
            </a:pPr>
            <a:r>
              <a:rPr lang="en-US" sz="3600" i="1" dirty="0">
                <a:latin typeface="Calibri" panose="020F0502020204030204" pitchFamily="34" charset="0"/>
                <a:cs typeface="Calibri" panose="020F0502020204030204" pitchFamily="34" charset="0"/>
              </a:rPr>
              <a:t>In education, a fundamental purpose of testing is to estimate what students know and can do in relation to the goals and expectations for their learning. </a:t>
            </a:r>
          </a:p>
          <a:p>
            <a:endParaRPr lang="en-US" dirty="0"/>
          </a:p>
        </p:txBody>
      </p:sp>
      <p:sp>
        <p:nvSpPr>
          <p:cNvPr id="2" name="Slide Number Placeholder 1">
            <a:extLst>
              <a:ext uri="{FF2B5EF4-FFF2-40B4-BE49-F238E27FC236}">
                <a16:creationId xmlns:a16="http://schemas.microsoft.com/office/drawing/2014/main" id="{0A1B534C-878B-44E1-BCB3-4B4B5085C15E}"/>
              </a:ext>
            </a:extLst>
          </p:cNvPr>
          <p:cNvSpPr>
            <a:spLocks noGrp="1"/>
          </p:cNvSpPr>
          <p:nvPr>
            <p:ph type="sldNum" sz="quarter" idx="12"/>
            <p:custDataLst>
              <p:tags r:id="rId2"/>
            </p:custDataLst>
          </p:nvPr>
        </p:nvSpPr>
        <p:spPr/>
        <p:txBody>
          <a:bodyPr/>
          <a:lstStyle/>
          <a:p>
            <a:fld id="{939955DA-DB44-4472-BFE9-4BAB9712F000}" type="slidenum">
              <a:rPr lang="en-US" smtClean="0"/>
              <a:t>27</a:t>
            </a:fld>
            <a:endParaRPr lang="en-US"/>
          </a:p>
        </p:txBody>
      </p:sp>
    </p:spTree>
    <p:custDataLst>
      <p:tags r:id="rId1"/>
    </p:custDataLst>
    <p:extLst>
      <p:ext uri="{BB962C8B-B14F-4D97-AF65-F5344CB8AC3E}">
        <p14:creationId xmlns:p14="http://schemas.microsoft.com/office/powerpoint/2010/main" val="20956819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19F9-9E65-481F-B6F9-7DF473DD7EE1}"/>
              </a:ext>
            </a:extLst>
          </p:cNvPr>
          <p:cNvSpPr>
            <a:spLocks noGrp="1"/>
          </p:cNvSpPr>
          <p:nvPr>
            <p:ph type="title"/>
            <p:custDataLst>
              <p:tags r:id="rId2"/>
            </p:custDataLst>
          </p:nvPr>
        </p:nvSpPr>
        <p:spPr>
          <a:xfrm>
            <a:off x="4679576" y="0"/>
            <a:ext cx="4464424" cy="6858000"/>
          </a:xfrm>
          <a:solidFill>
            <a:schemeClr val="tx1"/>
          </a:solidFill>
        </p:spPr>
        <p:txBody>
          <a:bodyPr>
            <a:normAutofit/>
          </a:bodyPr>
          <a:lstStyle/>
          <a:p>
            <a:pPr algn="ctr"/>
            <a:r>
              <a:rPr lang="en-US" sz="6000" b="1" dirty="0">
                <a:solidFill>
                  <a:schemeClr val="bg1"/>
                </a:solidFill>
                <a:effectLst>
                  <a:outerShdw blurRad="38100" dist="38100" dir="2700000" algn="tl">
                    <a:srgbClr val="000000">
                      <a:alpha val="43137"/>
                    </a:srgbClr>
                  </a:outerShdw>
                </a:effectLst>
              </a:rPr>
              <a:t>What does Maya know about science?</a:t>
            </a:r>
          </a:p>
        </p:txBody>
      </p:sp>
      <p:pic>
        <p:nvPicPr>
          <p:cNvPr id="3" name="Picture 2" descr="A drawing of a girl with a microscope.">
            <a:extLst>
              <a:ext uri="{FF2B5EF4-FFF2-40B4-BE49-F238E27FC236}">
                <a16:creationId xmlns:a16="http://schemas.microsoft.com/office/drawing/2014/main" id="{5215ECC3-04CA-4E9C-B823-36D5FF76EF46}"/>
              </a:ext>
            </a:extLst>
          </p:cNvPr>
          <p:cNvPicPr>
            <a:picLocks noChangeAspect="1"/>
          </p:cNvPicPr>
          <p:nvPr/>
        </p:nvPicPr>
        <p:blipFill>
          <a:blip r:embed="rId6"/>
          <a:stretch>
            <a:fillRect/>
          </a:stretch>
        </p:blipFill>
        <p:spPr>
          <a:xfrm>
            <a:off x="370659" y="233671"/>
            <a:ext cx="3481118" cy="5139373"/>
          </a:xfrm>
          <a:prstGeom prst="rect">
            <a:avLst/>
          </a:prstGeom>
        </p:spPr>
      </p:pic>
      <p:sp>
        <p:nvSpPr>
          <p:cNvPr id="18" name="Content Placeholder 17">
            <a:extLst>
              <a:ext uri="{FF2B5EF4-FFF2-40B4-BE49-F238E27FC236}">
                <a16:creationId xmlns:a16="http://schemas.microsoft.com/office/drawing/2014/main" id="{C4AE4BAF-ECFC-496D-BBB9-9B9CCB31FB2E}"/>
              </a:ext>
            </a:extLst>
          </p:cNvPr>
          <p:cNvSpPr>
            <a:spLocks noGrp="1"/>
          </p:cNvSpPr>
          <p:nvPr>
            <p:ph sz="quarter" idx="15"/>
          </p:nvPr>
        </p:nvSpPr>
        <p:spPr>
          <a:xfrm>
            <a:off x="134470" y="6492875"/>
            <a:ext cx="4953000" cy="365125"/>
          </a:xfrm>
        </p:spPr>
        <p:txBody>
          <a:bodyPr>
            <a:normAutofit fontScale="47500" lnSpcReduction="20000"/>
          </a:bodyPr>
          <a:lstStyle/>
          <a:p>
            <a:pPr marL="0" indent="0">
              <a:buNone/>
            </a:pPr>
            <a:r>
              <a:rPr lang="en-US" sz="2900" dirty="0">
                <a:hlinkClick r:id="rId7" tooltip="http://sciencelablegends.wikispaces.com/Investigation+Area"/>
              </a:rPr>
              <a:t>This Photo</a:t>
            </a:r>
            <a:r>
              <a:rPr lang="en-US" sz="2900" dirty="0"/>
              <a:t> by Unknown Author is licensed under </a:t>
            </a:r>
            <a:r>
              <a:rPr lang="en-US" sz="2900" dirty="0">
                <a:hlinkClick r:id="rId8" tooltip="https://creativecommons.org/licenses/by-sa/3.0/"/>
              </a:rPr>
              <a:t>CC BY-SA</a:t>
            </a:r>
            <a:endParaRPr lang="en-US" sz="2900" dirty="0"/>
          </a:p>
        </p:txBody>
      </p:sp>
      <p:sp>
        <p:nvSpPr>
          <p:cNvPr id="14" name="Slide Number Placeholder 13"/>
          <p:cNvSpPr>
            <a:spLocks noGrp="1"/>
          </p:cNvSpPr>
          <p:nvPr>
            <p:ph type="sldNum" sz="quarter" idx="12"/>
            <p:custDataLst>
              <p:tags r:id="rId3"/>
            </p:custDataLst>
          </p:nvPr>
        </p:nvSpPr>
        <p:spPr/>
        <p:txBody>
          <a:bodyPr/>
          <a:lstStyle/>
          <a:p>
            <a:fld id="{939955DA-DB44-4472-BFE9-4BAB9712F000}" type="slidenum">
              <a:rPr lang="en-US" smtClean="0"/>
              <a:t>28</a:t>
            </a:fld>
            <a:endParaRPr lang="en-US"/>
          </a:p>
        </p:txBody>
      </p:sp>
    </p:spTree>
    <p:custDataLst>
      <p:tags r:id="rId1"/>
    </p:custDataLst>
    <p:extLst>
      <p:ext uri="{BB962C8B-B14F-4D97-AF65-F5344CB8AC3E}">
        <p14:creationId xmlns:p14="http://schemas.microsoft.com/office/powerpoint/2010/main" val="1314277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D19F9-9E65-481F-B6F9-7DF473DD7EE1}"/>
              </a:ext>
            </a:extLst>
          </p:cNvPr>
          <p:cNvSpPr>
            <a:spLocks noGrp="1"/>
          </p:cNvSpPr>
          <p:nvPr>
            <p:ph type="ctrTitle"/>
            <p:custDataLst>
              <p:tags r:id="rId2"/>
            </p:custDataLst>
          </p:nvPr>
        </p:nvSpPr>
        <p:spPr>
          <a:xfrm>
            <a:off x="0" y="0"/>
            <a:ext cx="9144000" cy="2157970"/>
          </a:xfrm>
          <a:solidFill>
            <a:schemeClr val="tx1"/>
          </a:solidFill>
        </p:spPr>
        <p:txBody>
          <a:bodyPr>
            <a:normAutofit/>
          </a:bodyPr>
          <a:lstStyle/>
          <a:p>
            <a:r>
              <a:rPr lang="en-US" sz="6000" dirty="0">
                <a:solidFill>
                  <a:schemeClr val="bg1"/>
                </a:solidFill>
              </a:rPr>
              <a:t>What does Hector know about math?</a:t>
            </a:r>
          </a:p>
        </p:txBody>
      </p:sp>
      <p:pic>
        <p:nvPicPr>
          <p:cNvPr id="5" name="Picture 4" descr="A drawing of a boy with numbers and math symbols floating into his head.">
            <a:extLst>
              <a:ext uri="{FF2B5EF4-FFF2-40B4-BE49-F238E27FC236}">
                <a16:creationId xmlns:a16="http://schemas.microsoft.com/office/drawing/2014/main" id="{F396D2C2-D395-4C28-AB0F-93C70B53465A}"/>
              </a:ext>
            </a:extLst>
          </p:cNvPr>
          <p:cNvPicPr>
            <a:picLocks noChangeAspect="1"/>
          </p:cNvPicPr>
          <p:nvPr/>
        </p:nvPicPr>
        <p:blipFill>
          <a:blip r:embed="rId6"/>
          <a:stretch>
            <a:fillRect/>
          </a:stretch>
        </p:blipFill>
        <p:spPr>
          <a:xfrm>
            <a:off x="0" y="2157970"/>
            <a:ext cx="9144000" cy="4700030"/>
          </a:xfrm>
          <a:prstGeom prst="rect">
            <a:avLst/>
          </a:prstGeom>
        </p:spPr>
      </p:pic>
      <p:sp>
        <p:nvSpPr>
          <p:cNvPr id="6" name="Slide Number Placeholder 6">
            <a:extLst>
              <a:ext uri="{FF2B5EF4-FFF2-40B4-BE49-F238E27FC236}">
                <a16:creationId xmlns:a16="http://schemas.microsoft.com/office/drawing/2014/main" id="{E3F8B007-4F26-4107-BC09-F90D4E46CA71}"/>
              </a:ext>
            </a:extLst>
          </p:cNvPr>
          <p:cNvSpPr>
            <a:spLocks noGrp="1"/>
          </p:cNvSpPr>
          <p:nvPr>
            <p:ph type="sldNum" sz="quarter" idx="12"/>
            <p:custDataLst>
              <p:tags r:id="rId3"/>
            </p:custDataLst>
          </p:nvPr>
        </p:nvSpPr>
        <p:spPr>
          <a:xfrm>
            <a:off x="2819400" y="6416357"/>
            <a:ext cx="2133600" cy="365125"/>
          </a:xfrm>
        </p:spPr>
        <p:txBody>
          <a:bodyPr/>
          <a:lstStyle/>
          <a:p>
            <a:fld id="{939955DA-DB44-4472-BFE9-4BAB9712F000}" type="slidenum">
              <a:rPr lang="en-US" smtClean="0"/>
              <a:t>29</a:t>
            </a:fld>
            <a:endParaRPr lang="en-US" dirty="0"/>
          </a:p>
        </p:txBody>
      </p:sp>
    </p:spTree>
    <p:custDataLst>
      <p:tags r:id="rId1"/>
    </p:custDataLst>
    <p:extLst>
      <p:ext uri="{BB962C8B-B14F-4D97-AF65-F5344CB8AC3E}">
        <p14:creationId xmlns:p14="http://schemas.microsoft.com/office/powerpoint/2010/main" val="1920652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hidden="1">
            <a:extLst>
              <a:ext uri="{FF2B5EF4-FFF2-40B4-BE49-F238E27FC236}">
                <a16:creationId xmlns:a16="http://schemas.microsoft.com/office/drawing/2014/main" id="{132173EC-730A-4D71-B9B8-C43D54544BCD}"/>
              </a:ext>
            </a:extLst>
          </p:cNvPr>
          <p:cNvSpPr>
            <a:spLocks noGrp="1"/>
          </p:cNvSpPr>
          <p:nvPr>
            <p:ph type="title"/>
          </p:nvPr>
        </p:nvSpPr>
        <p:spPr>
          <a:xfrm>
            <a:off x="457200" y="274638"/>
            <a:ext cx="8229600" cy="1143000"/>
          </a:xfrm>
        </p:spPr>
        <p:txBody>
          <a:bodyPr/>
          <a:lstStyle/>
          <a:p>
            <a:r>
              <a:rPr lang="en-US" dirty="0"/>
              <a:t>Or SCILLSS</a:t>
            </a:r>
          </a:p>
        </p:txBody>
      </p:sp>
      <p:sp>
        <p:nvSpPr>
          <p:cNvPr id="4" name="Content Placeholder 4">
            <a:extLst>
              <a:ext uri="{FF2B5EF4-FFF2-40B4-BE49-F238E27FC236}">
                <a16:creationId xmlns:a16="http://schemas.microsoft.com/office/drawing/2014/main" id="{3F4B6141-C0A8-406F-9399-6688782F06F7}"/>
              </a:ext>
            </a:extLst>
          </p:cNvPr>
          <p:cNvSpPr>
            <a:spLocks noGrp="1"/>
          </p:cNvSpPr>
          <p:nvPr>
            <p:ph idx="1"/>
          </p:nvPr>
        </p:nvSpPr>
        <p:spPr>
          <a:xfrm>
            <a:off x="457200" y="776378"/>
            <a:ext cx="8229600" cy="5349786"/>
          </a:xfrm>
          <a:ln>
            <a:noFill/>
          </a:ln>
        </p:spPr>
        <p:txBody>
          <a:bodyPr>
            <a:normAutofit fontScale="92500" lnSpcReduction="10000"/>
          </a:bodyPr>
          <a:lstStyle/>
          <a:p>
            <a:pPr marL="0" indent="0">
              <a:buNone/>
            </a:pPr>
            <a:r>
              <a:rPr lang="en-US" sz="4800" b="1" spc="50" dirty="0">
                <a:ln w="9525" cmpd="sng">
                  <a:solidFill>
                    <a:schemeClr val="accent1"/>
                  </a:solidFill>
                  <a:prstDash val="solid"/>
                </a:ln>
                <a:effectLst>
                  <a:glow rad="38100">
                    <a:schemeClr val="accent1">
                      <a:alpha val="40000"/>
                    </a:schemeClr>
                  </a:glow>
                </a:effectLst>
              </a:rPr>
              <a:t>S</a:t>
            </a: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trengthening</a:t>
            </a:r>
          </a:p>
          <a:p>
            <a:pPr marL="0" indent="0">
              <a:buNone/>
            </a:pPr>
            <a:r>
              <a:rPr lang="en-US" sz="4800" b="1" spc="50" dirty="0">
                <a:ln w="9525" cmpd="sng">
                  <a:solidFill>
                    <a:schemeClr val="accent1"/>
                  </a:solidFill>
                  <a:prstDash val="solid"/>
                </a:ln>
                <a:effectLst>
                  <a:glow rad="38100">
                    <a:schemeClr val="accent1">
                      <a:alpha val="40000"/>
                    </a:schemeClr>
                  </a:glow>
                </a:effectLst>
              </a:rPr>
              <a:t>C</a:t>
            </a: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laims-based</a:t>
            </a:r>
          </a:p>
          <a:p>
            <a:pPr marL="0" indent="0">
              <a:buNone/>
            </a:pPr>
            <a:r>
              <a:rPr lang="en-US" sz="4800" b="1" spc="50" dirty="0">
                <a:ln w="9525" cmpd="sng">
                  <a:solidFill>
                    <a:schemeClr val="accent1"/>
                  </a:solidFill>
                  <a:prstDash val="solid"/>
                </a:ln>
                <a:effectLst>
                  <a:glow rad="38100">
                    <a:schemeClr val="accent1">
                      <a:alpha val="40000"/>
                    </a:schemeClr>
                  </a:glow>
                </a:effectLst>
              </a:rPr>
              <a:t>I</a:t>
            </a: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nterpretations and Uses of</a:t>
            </a:r>
          </a:p>
          <a:p>
            <a:pPr marL="0" indent="0">
              <a:buNone/>
            </a:pPr>
            <a:r>
              <a:rPr lang="en-US" sz="4800" b="1" spc="50" dirty="0">
                <a:ln w="9525" cmpd="sng">
                  <a:solidFill>
                    <a:schemeClr val="accent1"/>
                  </a:solidFill>
                  <a:prstDash val="solid"/>
                </a:ln>
                <a:effectLst>
                  <a:glow rad="38100">
                    <a:schemeClr val="accent1">
                      <a:alpha val="40000"/>
                    </a:schemeClr>
                  </a:glow>
                </a:effectLst>
              </a:rPr>
              <a:t>L</a:t>
            </a: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ocal and</a:t>
            </a:r>
          </a:p>
          <a:p>
            <a:pPr marL="0" indent="0">
              <a:buNone/>
            </a:pPr>
            <a:r>
              <a:rPr lang="en-US" sz="4800" b="1" spc="50" dirty="0">
                <a:ln w="9525" cmpd="sng">
                  <a:solidFill>
                    <a:schemeClr val="accent1"/>
                  </a:solidFill>
                  <a:prstDash val="solid"/>
                </a:ln>
                <a:effectLst>
                  <a:glow rad="38100">
                    <a:schemeClr val="accent1">
                      <a:alpha val="40000"/>
                    </a:schemeClr>
                  </a:glow>
                </a:effectLst>
              </a:rPr>
              <a:t>L</a:t>
            </a: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arge-scale</a:t>
            </a:r>
          </a:p>
          <a:p>
            <a:pPr marL="0" indent="0">
              <a:buNone/>
            </a:pPr>
            <a:r>
              <a:rPr lang="en-US" sz="4800" b="1" spc="50" dirty="0">
                <a:ln w="9525" cmpd="sng">
                  <a:solidFill>
                    <a:schemeClr val="accent1"/>
                  </a:solidFill>
                  <a:prstDash val="solid"/>
                </a:ln>
                <a:effectLst>
                  <a:glow rad="38100">
                    <a:schemeClr val="accent1">
                      <a:alpha val="40000"/>
                    </a:schemeClr>
                  </a:glow>
                </a:effectLst>
              </a:rPr>
              <a:t>S</a:t>
            </a: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cience Assessment</a:t>
            </a:r>
          </a:p>
          <a:p>
            <a:pPr marL="0" indent="0">
              <a:buNone/>
            </a:pPr>
            <a:r>
              <a:rPr lang="en-US" sz="4800" b="1" spc="50" dirty="0">
                <a:ln w="9525" cmpd="sng">
                  <a:solidFill>
                    <a:schemeClr val="accent1"/>
                  </a:solidFill>
                  <a:prstDash val="solid"/>
                </a:ln>
                <a:effectLst>
                  <a:glow rad="38100">
                    <a:schemeClr val="accent1">
                      <a:alpha val="40000"/>
                    </a:schemeClr>
                  </a:glow>
                </a:effectLst>
              </a:rPr>
              <a:t>S</a:t>
            </a:r>
            <a:r>
              <a:rPr lang="en-US" sz="4800" b="1" spc="50" dirty="0">
                <a:ln w="9525" cmpd="sng">
                  <a:solidFill>
                    <a:schemeClr val="accent1"/>
                  </a:solidFill>
                  <a:prstDash val="solid"/>
                </a:ln>
                <a:solidFill>
                  <a:srgbClr val="70AD47">
                    <a:tint val="1000"/>
                  </a:srgbClr>
                </a:solidFill>
                <a:effectLst>
                  <a:glow rad="38100">
                    <a:schemeClr val="accent1">
                      <a:alpha val="40000"/>
                    </a:schemeClr>
                  </a:glow>
                </a:effectLst>
              </a:rPr>
              <a:t>cores</a:t>
            </a:r>
          </a:p>
        </p:txBody>
      </p:sp>
      <p:sp>
        <p:nvSpPr>
          <p:cNvPr id="2" name="Slide Number Placeholder 1">
            <a:extLst>
              <a:ext uri="{FF2B5EF4-FFF2-40B4-BE49-F238E27FC236}">
                <a16:creationId xmlns:a16="http://schemas.microsoft.com/office/drawing/2014/main" id="{EBDF6C77-FDFF-43EA-BC4B-482CBA8515DF}"/>
              </a:ext>
            </a:extLst>
          </p:cNvPr>
          <p:cNvSpPr>
            <a:spLocks noGrp="1"/>
          </p:cNvSpPr>
          <p:nvPr>
            <p:ph type="sldNum" sz="quarter" idx="12"/>
            <p:custDataLst>
              <p:tags r:id="rId2"/>
            </p:custDataLst>
          </p:nvPr>
        </p:nvSpPr>
        <p:spPr>
          <a:xfrm>
            <a:off x="2819400" y="6416357"/>
            <a:ext cx="2133600" cy="365125"/>
          </a:xfrm>
        </p:spPr>
        <p:txBody>
          <a:bodyPr/>
          <a:lstStyle/>
          <a:p>
            <a:fld id="{939955DA-DB44-4472-BFE9-4BAB9712F000}" type="slidenum">
              <a:rPr lang="en-US" smtClean="0"/>
              <a:t>3</a:t>
            </a:fld>
            <a:endParaRPr lang="en-US"/>
          </a:p>
        </p:txBody>
      </p:sp>
    </p:spTree>
    <p:custDataLst>
      <p:tags r:id="rId1"/>
    </p:custDataLst>
    <p:extLst>
      <p:ext uri="{BB962C8B-B14F-4D97-AF65-F5344CB8AC3E}">
        <p14:creationId xmlns:p14="http://schemas.microsoft.com/office/powerpoint/2010/main" val="7911642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C3525DE0-CEC3-403A-B713-1891DDFA77D4}"/>
              </a:ext>
            </a:extLst>
          </p:cNvPr>
          <p:cNvSpPr>
            <a:spLocks noGrp="1"/>
          </p:cNvSpPr>
          <p:nvPr>
            <p:ph type="title"/>
          </p:nvPr>
        </p:nvSpPr>
        <p:spPr/>
        <p:txBody>
          <a:bodyPr/>
          <a:lstStyle/>
          <a:p>
            <a:r>
              <a:rPr lang="en-US" b="1" dirty="0"/>
              <a:t>Tests and Validity Evidence</a:t>
            </a:r>
          </a:p>
        </p:txBody>
      </p:sp>
      <p:sp>
        <p:nvSpPr>
          <p:cNvPr id="7" name="Content Placeholder 6">
            <a:extLst>
              <a:ext uri="{FF2B5EF4-FFF2-40B4-BE49-F238E27FC236}">
                <a16:creationId xmlns:a16="http://schemas.microsoft.com/office/drawing/2014/main" id="{8A989694-FDE0-4143-9B53-7C9FE4026BBC}"/>
              </a:ext>
            </a:extLst>
          </p:cNvPr>
          <p:cNvSpPr>
            <a:spLocks noGrp="1"/>
          </p:cNvSpPr>
          <p:nvPr>
            <p:ph idx="1"/>
          </p:nvPr>
        </p:nvSpPr>
        <p:spPr>
          <a:xfrm>
            <a:off x="665018" y="249380"/>
            <a:ext cx="4779818" cy="976739"/>
          </a:xfrm>
          <a:solidFill>
            <a:srgbClr val="C8E3FB"/>
          </a:solidFill>
        </p:spPr>
        <p:txBody>
          <a:bodyPr>
            <a:normAutofit/>
          </a:bodyPr>
          <a:lstStyle/>
          <a:p>
            <a:pPr marL="0" indent="0">
              <a:buNone/>
            </a:pPr>
            <a:r>
              <a:rPr lang="en-US" sz="2800" dirty="0"/>
              <a:t>A test elicits a sample of a student’s knowledge and skills.</a:t>
            </a:r>
          </a:p>
        </p:txBody>
      </p:sp>
      <p:sp>
        <p:nvSpPr>
          <p:cNvPr id="10" name="Content Placeholder 9">
            <a:extLst>
              <a:ext uri="{FF2B5EF4-FFF2-40B4-BE49-F238E27FC236}">
                <a16:creationId xmlns:a16="http://schemas.microsoft.com/office/drawing/2014/main" id="{4BB8A8CA-B6CF-429D-A638-1E4F24433EDB}"/>
              </a:ext>
            </a:extLst>
          </p:cNvPr>
          <p:cNvSpPr>
            <a:spLocks noGrp="1"/>
          </p:cNvSpPr>
          <p:nvPr>
            <p:ph sz="quarter" idx="14"/>
          </p:nvPr>
        </p:nvSpPr>
        <p:spPr>
          <a:xfrm>
            <a:off x="5718754" y="254486"/>
            <a:ext cx="3221182" cy="4401204"/>
          </a:xfrm>
          <a:solidFill>
            <a:srgbClr val="C8E3FB"/>
          </a:solidFill>
        </p:spPr>
        <p:txBody>
          <a:bodyPr>
            <a:normAutofit/>
          </a:bodyPr>
          <a:lstStyle/>
          <a:p>
            <a:pPr marL="0" indent="0">
              <a:buNone/>
            </a:pPr>
            <a:r>
              <a:rPr lang="en-US" sz="2800" dirty="0"/>
              <a:t>What a score on the test means depends on how well the test was designed and administered and on the quality of how students’ responses were scored, analyzed, reported, and used.</a:t>
            </a:r>
          </a:p>
        </p:txBody>
      </p:sp>
      <p:cxnSp>
        <p:nvCxnSpPr>
          <p:cNvPr id="12" name="Connector: Elbow 11" descr="Connector for the text box stating, &quot;What a score on the test means depends on how well the test was designed and administered and on the quality of how students’ responses were scored, analyzed, reported, and used,&quot; and oval stating &quot;validity evidence.&quot;" title="Connector">
            <a:extLst>
              <a:ext uri="{FF2B5EF4-FFF2-40B4-BE49-F238E27FC236}">
                <a16:creationId xmlns:a16="http://schemas.microsoft.com/office/drawing/2014/main" id="{D461DED1-491E-4157-A5FF-FE4340453A46}"/>
              </a:ext>
            </a:extLst>
          </p:cNvPr>
          <p:cNvCxnSpPr>
            <a:cxnSpLocks/>
          </p:cNvCxnSpPr>
          <p:nvPr>
            <p:custDataLst>
              <p:tags r:id="rId2"/>
            </p:custDataLst>
          </p:nvPr>
        </p:nvCxnSpPr>
        <p:spPr>
          <a:xfrm rot="16200000" flipH="1">
            <a:off x="5433048" y="4979296"/>
            <a:ext cx="1083442" cy="426023"/>
          </a:xfrm>
          <a:prstGeom prst="bentConnector2">
            <a:avLst/>
          </a:prstGeom>
          <a:ln w="57150">
            <a:solidFill>
              <a:schemeClr val="accent1">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DBF76140-1A24-4244-BC33-7498850936E8}"/>
              </a:ext>
            </a:extLst>
          </p:cNvPr>
          <p:cNvSpPr>
            <a:spLocks noGrp="1"/>
          </p:cNvSpPr>
          <p:nvPr>
            <p:ph sz="quarter" idx="13"/>
          </p:nvPr>
        </p:nvSpPr>
        <p:spPr>
          <a:xfrm>
            <a:off x="6187781" y="4975411"/>
            <a:ext cx="2752155" cy="1440945"/>
          </a:xfrm>
          <a:solidFill>
            <a:srgbClr val="C8E3FB"/>
          </a:solidFill>
        </p:spPr>
        <p:txBody>
          <a:bodyPr>
            <a:normAutofit/>
          </a:bodyPr>
          <a:lstStyle/>
          <a:p>
            <a:pPr marL="0" indent="0">
              <a:buNone/>
            </a:pPr>
            <a:endParaRPr lang="en-US" sz="2800" dirty="0"/>
          </a:p>
          <a:p>
            <a:pPr marL="0" indent="0" algn="ctr">
              <a:buNone/>
            </a:pPr>
            <a:r>
              <a:rPr lang="en-US" sz="2800" dirty="0"/>
              <a:t>Validity evidence</a:t>
            </a:r>
          </a:p>
          <a:p>
            <a:pPr marL="0" indent="0">
              <a:buNone/>
            </a:pPr>
            <a:endParaRPr lang="en-US" dirty="0"/>
          </a:p>
        </p:txBody>
      </p:sp>
      <p:pic>
        <p:nvPicPr>
          <p:cNvPr id="4" name="Picture 3">
            <a:extLst>
              <a:ext uri="{FF2B5EF4-FFF2-40B4-BE49-F238E27FC236}">
                <a16:creationId xmlns:a16="http://schemas.microsoft.com/office/drawing/2014/main" id="{BB1E6EAB-7C97-4289-8F3D-4B99E00DF322}"/>
              </a:ex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5018" y="1469649"/>
            <a:ext cx="4779818" cy="4723331"/>
          </a:xfrm>
          <a:prstGeom prst="rect">
            <a:avLst/>
          </a:prstGeom>
        </p:spPr>
      </p:pic>
      <p:sp>
        <p:nvSpPr>
          <p:cNvPr id="2" name="Slide Number Placeholder 1">
            <a:extLst>
              <a:ext uri="{FF2B5EF4-FFF2-40B4-BE49-F238E27FC236}">
                <a16:creationId xmlns:a16="http://schemas.microsoft.com/office/drawing/2014/main" id="{D269DC96-5BE8-4870-8A86-20DFC9B27BE5}"/>
              </a:ext>
            </a:extLst>
          </p:cNvPr>
          <p:cNvSpPr>
            <a:spLocks noGrp="1"/>
          </p:cNvSpPr>
          <p:nvPr>
            <p:ph type="sldNum" sz="quarter" idx="12"/>
            <p:custDataLst>
              <p:tags r:id="rId3"/>
            </p:custDataLst>
          </p:nvPr>
        </p:nvSpPr>
        <p:spPr/>
        <p:txBody>
          <a:bodyPr/>
          <a:lstStyle/>
          <a:p>
            <a:fld id="{939955DA-DB44-4472-BFE9-4BAB9712F000}" type="slidenum">
              <a:rPr lang="en-US" smtClean="0"/>
              <a:t>30</a:t>
            </a:fld>
            <a:endParaRPr lang="en-US"/>
          </a:p>
        </p:txBody>
      </p:sp>
    </p:spTree>
    <p:custDataLst>
      <p:tags r:id="rId1"/>
    </p:custDataLst>
    <p:extLst>
      <p:ext uri="{BB962C8B-B14F-4D97-AF65-F5344CB8AC3E}">
        <p14:creationId xmlns:p14="http://schemas.microsoft.com/office/powerpoint/2010/main" val="20738411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B3C773B-32A0-4663-89A1-37265B91CDD2}"/>
              </a:ext>
            </a:extLst>
          </p:cNvPr>
          <p:cNvSpPr>
            <a:spLocks noGrp="1"/>
          </p:cNvSpPr>
          <p:nvPr>
            <p:ph type="title"/>
          </p:nvPr>
        </p:nvSpPr>
        <p:spPr/>
        <p:txBody>
          <a:bodyPr>
            <a:noAutofit/>
          </a:bodyPr>
          <a:lstStyle/>
          <a:p>
            <a:r>
              <a:rPr lang="en-US" sz="3600" b="1" dirty="0"/>
              <a:t>Purposes and Uses of Assessment Scores</a:t>
            </a:r>
            <a:r>
              <a:rPr lang="en-US" sz="200" b="1" dirty="0">
                <a:solidFill>
                  <a:schemeClr val="bg1"/>
                </a:solidFill>
              </a:rPr>
              <a:t>: Building or Adopting Tests </a:t>
            </a:r>
          </a:p>
        </p:txBody>
      </p:sp>
      <p:pic>
        <p:nvPicPr>
          <p:cNvPr id="7" name="Picture 6" descr="Image of two questions: 1) what do you want to know, and 2) why do you want to know this and what will you do with this information pointing to the term &quot;purpose&quot; with the questions build a test? or adopt a test? subsumed under it.">
            <a:extLst>
              <a:ext uri="{FF2B5EF4-FFF2-40B4-BE49-F238E27FC236}">
                <a16:creationId xmlns:a16="http://schemas.microsoft.com/office/drawing/2014/main" id="{A02F835D-749E-4CE0-A6C2-558C763807D0}"/>
              </a:ext>
            </a:extLst>
          </p:cNvPr>
          <p:cNvPicPr>
            <a:picLocks noChangeAspect="1"/>
          </p:cNvPicPr>
          <p:nvPr/>
        </p:nvPicPr>
        <p:blipFill>
          <a:blip r:embed="rId5"/>
          <a:stretch>
            <a:fillRect/>
          </a:stretch>
        </p:blipFill>
        <p:spPr>
          <a:xfrm>
            <a:off x="380636" y="1360848"/>
            <a:ext cx="8382727" cy="4980864"/>
          </a:xfrm>
          <a:prstGeom prst="rect">
            <a:avLst/>
          </a:prstGeom>
        </p:spPr>
      </p:pic>
      <p:sp>
        <p:nvSpPr>
          <p:cNvPr id="2" name="Slide Number Placeholder 1">
            <a:extLst>
              <a:ext uri="{FF2B5EF4-FFF2-40B4-BE49-F238E27FC236}">
                <a16:creationId xmlns:a16="http://schemas.microsoft.com/office/drawing/2014/main" id="{89F0EF39-332A-418D-B2D2-363147E3D5AA}"/>
              </a:ext>
            </a:extLst>
          </p:cNvPr>
          <p:cNvSpPr>
            <a:spLocks noGrp="1"/>
          </p:cNvSpPr>
          <p:nvPr>
            <p:ph type="sldNum" sz="quarter" idx="12"/>
            <p:custDataLst>
              <p:tags r:id="rId2"/>
            </p:custDataLst>
          </p:nvPr>
        </p:nvSpPr>
        <p:spPr/>
        <p:txBody>
          <a:bodyPr/>
          <a:lstStyle/>
          <a:p>
            <a:fld id="{939955DA-DB44-4472-BFE9-4BAB9712F000}" type="slidenum">
              <a:rPr lang="en-US" smtClean="0"/>
              <a:t>31</a:t>
            </a:fld>
            <a:endParaRPr lang="en-US"/>
          </a:p>
        </p:txBody>
      </p:sp>
    </p:spTree>
    <p:custDataLst>
      <p:tags r:id="rId1"/>
    </p:custDataLst>
    <p:extLst>
      <p:ext uri="{BB962C8B-B14F-4D97-AF65-F5344CB8AC3E}">
        <p14:creationId xmlns:p14="http://schemas.microsoft.com/office/powerpoint/2010/main" val="240473912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755D-7AFF-40B1-8779-ED9280FF130F}"/>
              </a:ext>
            </a:extLst>
          </p:cNvPr>
          <p:cNvSpPr>
            <a:spLocks noGrp="1"/>
          </p:cNvSpPr>
          <p:nvPr>
            <p:ph type="title"/>
            <p:custDataLst>
              <p:tags r:id="rId2"/>
            </p:custDataLst>
          </p:nvPr>
        </p:nvSpPr>
        <p:spPr>
          <a:xfrm>
            <a:off x="457200" y="274320"/>
            <a:ext cx="8229600" cy="1143000"/>
          </a:xfrm>
        </p:spPr>
        <p:txBody>
          <a:bodyPr>
            <a:normAutofit/>
          </a:bodyPr>
          <a:lstStyle/>
          <a:p>
            <a:r>
              <a:rPr lang="en-US" b="1" dirty="0"/>
              <a:t>The Life Cycle of a Test</a:t>
            </a:r>
          </a:p>
        </p:txBody>
      </p:sp>
      <p:pic>
        <p:nvPicPr>
          <p:cNvPr id="4" name="Picture 3" descr="Image of the life cycle of a test. This life cycle encompasses design and development, administration, scoring, analysis, reporting, and use of scores phases with the notion of validity encompassed by the cycle.">
            <a:extLst>
              <a:ext uri="{FF2B5EF4-FFF2-40B4-BE49-F238E27FC236}">
                <a16:creationId xmlns:a16="http://schemas.microsoft.com/office/drawing/2014/main" id="{C008C0B5-B591-4B7D-8D13-87A5222E059F}"/>
              </a:ext>
            </a:extLst>
          </p:cNvPr>
          <p:cNvPicPr>
            <a:picLocks noChangeAspect="1"/>
          </p:cNvPicPr>
          <p:nvPr/>
        </p:nvPicPr>
        <p:blipFill>
          <a:blip r:embed="rId6"/>
          <a:stretch>
            <a:fillRect/>
          </a:stretch>
        </p:blipFill>
        <p:spPr>
          <a:xfrm>
            <a:off x="3886200" y="1817721"/>
            <a:ext cx="4629106" cy="4198235"/>
          </a:xfrm>
          <a:prstGeom prst="rect">
            <a:avLst/>
          </a:prstGeom>
        </p:spPr>
      </p:pic>
      <p:sp>
        <p:nvSpPr>
          <p:cNvPr id="3" name="Slide Number Placeholder 2"/>
          <p:cNvSpPr>
            <a:spLocks noGrp="1"/>
          </p:cNvSpPr>
          <p:nvPr>
            <p:ph type="sldNum" sz="quarter" idx="12"/>
            <p:custDataLst>
              <p:tags r:id="rId3"/>
            </p:custDataLst>
          </p:nvPr>
        </p:nvSpPr>
        <p:spPr>
          <a:xfrm>
            <a:off x="2819400" y="6416357"/>
            <a:ext cx="2133600" cy="365125"/>
          </a:xfrm>
        </p:spPr>
        <p:txBody>
          <a:bodyPr/>
          <a:lstStyle/>
          <a:p>
            <a:fld id="{939955DA-DB44-4472-BFE9-4BAB9712F000}" type="slidenum">
              <a:rPr lang="en-US" smtClean="0"/>
              <a:t>32</a:t>
            </a:fld>
            <a:endParaRPr lang="en-US"/>
          </a:p>
        </p:txBody>
      </p:sp>
    </p:spTree>
    <p:custDataLst>
      <p:tags r:id="rId1"/>
    </p:custDataLst>
    <p:extLst>
      <p:ext uri="{BB962C8B-B14F-4D97-AF65-F5344CB8AC3E}">
        <p14:creationId xmlns:p14="http://schemas.microsoft.com/office/powerpoint/2010/main" val="2962553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D755D-7AFF-40B1-8779-ED9280FF130F}"/>
              </a:ext>
            </a:extLst>
          </p:cNvPr>
          <p:cNvSpPr>
            <a:spLocks noGrp="1"/>
          </p:cNvSpPr>
          <p:nvPr>
            <p:ph type="title"/>
            <p:custDataLst>
              <p:tags r:id="rId2"/>
            </p:custDataLst>
          </p:nvPr>
        </p:nvSpPr>
        <p:spPr>
          <a:xfrm>
            <a:off x="457200" y="274320"/>
            <a:ext cx="8229600" cy="1143000"/>
          </a:xfrm>
        </p:spPr>
        <p:txBody>
          <a:bodyPr>
            <a:normAutofit/>
          </a:bodyPr>
          <a:lstStyle/>
          <a:p>
            <a:r>
              <a:rPr lang="en-US" b="1" dirty="0"/>
              <a:t>The Life Cycle of a Test </a:t>
            </a:r>
            <a:r>
              <a:rPr lang="en-US" sz="200" b="1" dirty="0">
                <a:solidFill>
                  <a:schemeClr val="bg1"/>
                </a:solidFill>
              </a:rPr>
              <a:t>and Connections to Purpose</a:t>
            </a:r>
          </a:p>
        </p:txBody>
      </p:sp>
      <p:pic>
        <p:nvPicPr>
          <p:cNvPr id="5" name="Picture 4" descr="Image of an arrow labeled purpose pointing to the life cycle of a test. This life cycle encompasses design and development, administration, scoring, analysis, reporting, and use of scores phases with the notion of validity encompassed by the cycle.">
            <a:extLst>
              <a:ext uri="{FF2B5EF4-FFF2-40B4-BE49-F238E27FC236}">
                <a16:creationId xmlns:a16="http://schemas.microsoft.com/office/drawing/2014/main" id="{0082D292-3EB2-4B6E-8296-C1929CE5ED6B}"/>
              </a:ext>
            </a:extLst>
          </p:cNvPr>
          <p:cNvPicPr>
            <a:picLocks noChangeAspect="1"/>
          </p:cNvPicPr>
          <p:nvPr/>
        </p:nvPicPr>
        <p:blipFill>
          <a:blip r:embed="rId6"/>
          <a:stretch>
            <a:fillRect/>
          </a:stretch>
        </p:blipFill>
        <p:spPr>
          <a:xfrm>
            <a:off x="0" y="1880599"/>
            <a:ext cx="9099178" cy="4063002"/>
          </a:xfrm>
          <a:prstGeom prst="rect">
            <a:avLst/>
          </a:prstGeom>
        </p:spPr>
      </p:pic>
      <p:sp>
        <p:nvSpPr>
          <p:cNvPr id="3" name="Slide Number Placeholder 2"/>
          <p:cNvSpPr>
            <a:spLocks noGrp="1"/>
          </p:cNvSpPr>
          <p:nvPr>
            <p:ph type="sldNum" sz="quarter" idx="12"/>
            <p:custDataLst>
              <p:tags r:id="rId3"/>
            </p:custDataLst>
          </p:nvPr>
        </p:nvSpPr>
        <p:spPr>
          <a:xfrm>
            <a:off x="2819400" y="6416357"/>
            <a:ext cx="2133600" cy="365125"/>
          </a:xfrm>
        </p:spPr>
        <p:txBody>
          <a:bodyPr/>
          <a:lstStyle/>
          <a:p>
            <a:fld id="{939955DA-DB44-4472-BFE9-4BAB9712F000}" type="slidenum">
              <a:rPr lang="en-US" smtClean="0"/>
              <a:t>33</a:t>
            </a:fld>
            <a:endParaRPr lang="en-US"/>
          </a:p>
        </p:txBody>
      </p:sp>
    </p:spTree>
    <p:custDataLst>
      <p:tags r:id="rId1"/>
    </p:custDataLst>
    <p:extLst>
      <p:ext uri="{BB962C8B-B14F-4D97-AF65-F5344CB8AC3E}">
        <p14:creationId xmlns:p14="http://schemas.microsoft.com/office/powerpoint/2010/main" val="4119925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3D810E9-ECA8-4615-A79B-29DCF3F6CA4C}"/>
              </a:ext>
            </a:extLst>
          </p:cNvPr>
          <p:cNvSpPr>
            <a:spLocks noGrp="1"/>
          </p:cNvSpPr>
          <p:nvPr>
            <p:ph type="title"/>
            <p:custDataLst>
              <p:tags r:id="rId2"/>
            </p:custDataLst>
          </p:nvPr>
        </p:nvSpPr>
        <p:spPr/>
        <p:txBody>
          <a:bodyPr>
            <a:noAutofit/>
          </a:bodyPr>
          <a:lstStyle/>
          <a:p>
            <a:r>
              <a:rPr lang="en-US" sz="3600" b="1" dirty="0"/>
              <a:t>The Life Cycle of a Test: Design and Development</a:t>
            </a:r>
          </a:p>
        </p:txBody>
      </p:sp>
      <p:sp>
        <p:nvSpPr>
          <p:cNvPr id="11" name="Content Placeholder 10">
            <a:extLst>
              <a:ext uri="{FF2B5EF4-FFF2-40B4-BE49-F238E27FC236}">
                <a16:creationId xmlns:a16="http://schemas.microsoft.com/office/drawing/2014/main" id="{4CBFEAA9-F652-42A3-BDCB-90FD84AADEA3}"/>
              </a:ext>
            </a:extLst>
          </p:cNvPr>
          <p:cNvSpPr>
            <a:spLocks noGrp="1"/>
          </p:cNvSpPr>
          <p:nvPr>
            <p:ph sz="quarter" idx="14"/>
          </p:nvPr>
        </p:nvSpPr>
        <p:spPr>
          <a:xfrm>
            <a:off x="457200" y="1417319"/>
            <a:ext cx="8499475" cy="5364163"/>
          </a:xfrm>
        </p:spPr>
        <p:txBody>
          <a:bodyPr>
            <a:normAutofit fontScale="77500" lnSpcReduction="20000"/>
          </a:bodyPr>
          <a:lstStyle/>
          <a:p>
            <a:pPr marL="0" indent="0">
              <a:spcAft>
                <a:spcPts val="600"/>
              </a:spcAft>
              <a:buNone/>
            </a:pPr>
            <a:r>
              <a:rPr lang="en-US" b="1" dirty="0"/>
              <a:t>Key questions for Design and Development</a:t>
            </a:r>
          </a:p>
          <a:p>
            <a:pPr marL="257175" indent="-257175"/>
            <a:r>
              <a:rPr lang="en-US" dirty="0"/>
              <a:t>How will the scores be used?</a:t>
            </a:r>
          </a:p>
          <a:p>
            <a:pPr marL="257175" indent="-257175"/>
            <a:r>
              <a:rPr lang="en-US" dirty="0"/>
              <a:t>What is the test intended to </a:t>
            </a:r>
            <a:br>
              <a:rPr lang="en-US" dirty="0"/>
            </a:br>
            <a:r>
              <a:rPr lang="en-US" dirty="0"/>
              <a:t>measure? These are the</a:t>
            </a:r>
            <a:br>
              <a:rPr lang="en-US" dirty="0"/>
            </a:br>
            <a:r>
              <a:rPr lang="en-US" dirty="0"/>
              <a:t>measurement targets.</a:t>
            </a:r>
          </a:p>
          <a:p>
            <a:pPr marL="257175" indent="-257175"/>
            <a:r>
              <a:rPr lang="en-US" dirty="0"/>
              <a:t>How can these targets</a:t>
            </a:r>
            <a:br>
              <a:rPr lang="en-US" dirty="0"/>
            </a:br>
            <a:r>
              <a:rPr lang="en-US" dirty="0"/>
              <a:t>best be measured?</a:t>
            </a:r>
          </a:p>
          <a:p>
            <a:pPr marL="257175" indent="-257175"/>
            <a:r>
              <a:rPr lang="en-US" dirty="0"/>
              <a:t>What questions or tasks </a:t>
            </a:r>
            <a:br>
              <a:rPr lang="en-US" dirty="0"/>
            </a:br>
            <a:r>
              <a:rPr lang="en-US" dirty="0"/>
              <a:t>will work best and how</a:t>
            </a:r>
            <a:br>
              <a:rPr lang="en-US" dirty="0"/>
            </a:br>
            <a:r>
              <a:rPr lang="en-US" dirty="0"/>
              <a:t>should they be combined</a:t>
            </a:r>
            <a:br>
              <a:rPr lang="en-US" dirty="0"/>
            </a:br>
            <a:r>
              <a:rPr lang="en-US" dirty="0"/>
              <a:t>into a test?</a:t>
            </a:r>
          </a:p>
          <a:p>
            <a:pPr marL="257175" indent="-257175"/>
            <a:r>
              <a:rPr lang="en-US" dirty="0"/>
              <a:t>How will students interact</a:t>
            </a:r>
            <a:br>
              <a:rPr lang="en-US" dirty="0"/>
            </a:br>
            <a:r>
              <a:rPr lang="en-US" dirty="0"/>
              <a:t>with the questions and</a:t>
            </a:r>
            <a:br>
              <a:rPr lang="en-US" dirty="0"/>
            </a:br>
            <a:r>
              <a:rPr lang="en-US" dirty="0"/>
              <a:t>record their responses?</a:t>
            </a:r>
          </a:p>
          <a:p>
            <a:pPr marL="257175" indent="-257175"/>
            <a:r>
              <a:rPr lang="en-US" dirty="0"/>
              <a:t>How will responses be scored, analyzed, reported?</a:t>
            </a:r>
          </a:p>
        </p:txBody>
      </p:sp>
      <p:pic>
        <p:nvPicPr>
          <p:cNvPr id="2" name="Picture 1" descr="Image of the life cycle of a test. This life cycle encompasses design and development, administration, scoring, analysis, reporting, and use of scores phases with the notion of validity encompassed by the cycle. All phases are greyed out except design and development.">
            <a:extLst>
              <a:ext uri="{FF2B5EF4-FFF2-40B4-BE49-F238E27FC236}">
                <a16:creationId xmlns:a16="http://schemas.microsoft.com/office/drawing/2014/main" id="{5E060342-85AC-4406-BEE6-2BA175CE9D78}"/>
              </a:ext>
            </a:extLst>
          </p:cNvPr>
          <p:cNvPicPr>
            <a:picLocks noChangeAspect="1"/>
          </p:cNvPicPr>
          <p:nvPr/>
        </p:nvPicPr>
        <p:blipFill>
          <a:blip r:embed="rId6"/>
          <a:stretch>
            <a:fillRect/>
          </a:stretch>
        </p:blipFill>
        <p:spPr>
          <a:xfrm>
            <a:off x="3581136" y="1874501"/>
            <a:ext cx="6096528" cy="4084674"/>
          </a:xfrm>
          <a:prstGeom prst="rect">
            <a:avLst/>
          </a:prstGeom>
        </p:spPr>
      </p:pic>
      <p:sp>
        <p:nvSpPr>
          <p:cNvPr id="5" name="Slide Number Placeholder 4"/>
          <p:cNvSpPr>
            <a:spLocks noGrp="1"/>
          </p:cNvSpPr>
          <p:nvPr>
            <p:ph type="sldNum" sz="quarter" idx="12"/>
            <p:custDataLst>
              <p:tags r:id="rId3"/>
            </p:custDataLst>
          </p:nvPr>
        </p:nvSpPr>
        <p:spPr/>
        <p:txBody>
          <a:bodyPr/>
          <a:lstStyle/>
          <a:p>
            <a:fld id="{939955DA-DB44-4472-BFE9-4BAB9712F000}" type="slidenum">
              <a:rPr lang="en-US" smtClean="0"/>
              <a:t>34</a:t>
            </a:fld>
            <a:endParaRPr lang="en-US"/>
          </a:p>
        </p:txBody>
      </p:sp>
    </p:spTree>
    <p:custDataLst>
      <p:tags r:id="rId1"/>
    </p:custDataLst>
    <p:extLst>
      <p:ext uri="{BB962C8B-B14F-4D97-AF65-F5344CB8AC3E}">
        <p14:creationId xmlns:p14="http://schemas.microsoft.com/office/powerpoint/2010/main" val="3834253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3343B9B5-3D3A-4AF9-A8A2-E31FFA0D00D3}"/>
              </a:ext>
            </a:extLst>
          </p:cNvPr>
          <p:cNvSpPr>
            <a:spLocks noGrp="1"/>
          </p:cNvSpPr>
          <p:nvPr>
            <p:ph type="title"/>
            <p:custDataLst>
              <p:tags r:id="rId2"/>
            </p:custDataLst>
          </p:nvPr>
        </p:nvSpPr>
        <p:spPr/>
        <p:txBody>
          <a:bodyPr>
            <a:noAutofit/>
          </a:bodyPr>
          <a:lstStyle/>
          <a:p>
            <a:r>
              <a:rPr lang="en-US" sz="3600" b="1" dirty="0"/>
              <a:t>The Life Cycle of a Test: Administration</a:t>
            </a:r>
          </a:p>
        </p:txBody>
      </p:sp>
      <p:sp>
        <p:nvSpPr>
          <p:cNvPr id="4" name="Content Placeholder 3">
            <a:extLst>
              <a:ext uri="{FF2B5EF4-FFF2-40B4-BE49-F238E27FC236}">
                <a16:creationId xmlns:a16="http://schemas.microsoft.com/office/drawing/2014/main" id="{A8E49056-39DD-41E3-83F9-2F1DB7F04B3E}"/>
              </a:ext>
            </a:extLst>
          </p:cNvPr>
          <p:cNvSpPr>
            <a:spLocks noGrp="1"/>
          </p:cNvSpPr>
          <p:nvPr>
            <p:ph idx="1"/>
          </p:nvPr>
        </p:nvSpPr>
        <p:spPr>
          <a:xfrm>
            <a:off x="457200" y="1156447"/>
            <a:ext cx="8229600" cy="5584694"/>
          </a:xfrm>
        </p:spPr>
        <p:txBody>
          <a:bodyPr>
            <a:normAutofit fontScale="92500" lnSpcReduction="10000"/>
          </a:bodyPr>
          <a:lstStyle/>
          <a:p>
            <a:pPr marL="0" indent="0">
              <a:buNone/>
            </a:pPr>
            <a:r>
              <a:rPr lang="en-US" sz="2600" b="1" dirty="0"/>
              <a:t>Key questions for Administration</a:t>
            </a:r>
          </a:p>
          <a:p>
            <a:pPr marL="257175" indent="-257175"/>
            <a:r>
              <a:rPr lang="en-US" sz="2600" dirty="0"/>
              <a:t>How will the items be presented to</a:t>
            </a:r>
            <a:br>
              <a:rPr lang="en-US" sz="2600" dirty="0"/>
            </a:br>
            <a:r>
              <a:rPr lang="en-US" sz="2600" dirty="0"/>
              <a:t>students?</a:t>
            </a:r>
          </a:p>
          <a:p>
            <a:pPr marL="257175" indent="-257175"/>
            <a:r>
              <a:rPr lang="en-US" sz="2600" dirty="0"/>
              <a:t>How will students record </a:t>
            </a:r>
            <a:br>
              <a:rPr lang="en-US" sz="2600" dirty="0"/>
            </a:br>
            <a:r>
              <a:rPr lang="en-US" sz="2600" dirty="0"/>
              <a:t>their answers?</a:t>
            </a:r>
          </a:p>
          <a:p>
            <a:pPr marL="257175" indent="-257175"/>
            <a:r>
              <a:rPr lang="en-US" sz="2600" dirty="0"/>
              <a:t>How much time will</a:t>
            </a:r>
            <a:br>
              <a:rPr lang="en-US" sz="2600" dirty="0"/>
            </a:br>
            <a:r>
              <a:rPr lang="en-US" sz="2600" dirty="0"/>
              <a:t>students get?</a:t>
            </a:r>
          </a:p>
          <a:p>
            <a:pPr marL="257175" indent="-257175"/>
            <a:r>
              <a:rPr lang="en-US" sz="2600" dirty="0"/>
              <a:t>Will students have access to </a:t>
            </a:r>
            <a:br>
              <a:rPr lang="en-US" sz="2600" dirty="0"/>
            </a:br>
            <a:r>
              <a:rPr lang="en-US" sz="2600" dirty="0"/>
              <a:t>a calculator, ruler, formula </a:t>
            </a:r>
            <a:br>
              <a:rPr lang="en-US" sz="2600" dirty="0"/>
            </a:br>
            <a:r>
              <a:rPr lang="en-US" sz="2600" dirty="0"/>
              <a:t>sheet, textbook, etc.?</a:t>
            </a:r>
          </a:p>
          <a:p>
            <a:pPr marL="257175" indent="-257175"/>
            <a:r>
              <a:rPr lang="en-US" sz="2600" dirty="0"/>
              <a:t>Will some students need</a:t>
            </a:r>
            <a:br>
              <a:rPr lang="en-US" sz="2600" dirty="0"/>
            </a:br>
            <a:r>
              <a:rPr lang="en-US" sz="2600" dirty="0"/>
              <a:t>accommodations?</a:t>
            </a:r>
          </a:p>
          <a:p>
            <a:pPr marL="257175" indent="-257175"/>
            <a:r>
              <a:rPr lang="en-US" sz="2600" dirty="0"/>
              <a:t>How will I handle any</a:t>
            </a:r>
            <a:br>
              <a:rPr lang="en-US" sz="2600" dirty="0"/>
            </a:br>
            <a:r>
              <a:rPr lang="en-US" sz="2600" dirty="0"/>
              <a:t>irregularities that arise during administration?</a:t>
            </a:r>
          </a:p>
        </p:txBody>
      </p:sp>
      <p:pic>
        <p:nvPicPr>
          <p:cNvPr id="2" name="Picture 1" descr="Image of the life cycle of a test. This life cycle encompasses design and development, administration, scoring, analysis, reporting, and use of scores phases with the notion of validity encompassed by the cycle. All phases are greyed out except administration.">
            <a:extLst>
              <a:ext uri="{FF2B5EF4-FFF2-40B4-BE49-F238E27FC236}">
                <a16:creationId xmlns:a16="http://schemas.microsoft.com/office/drawing/2014/main" id="{78BB2462-DAD6-423C-AEAE-30944DEAACB4}"/>
              </a:ext>
            </a:extLst>
          </p:cNvPr>
          <p:cNvPicPr>
            <a:picLocks noChangeAspect="1"/>
          </p:cNvPicPr>
          <p:nvPr/>
        </p:nvPicPr>
        <p:blipFill>
          <a:blip r:embed="rId6"/>
          <a:stretch>
            <a:fillRect/>
          </a:stretch>
        </p:blipFill>
        <p:spPr>
          <a:xfrm>
            <a:off x="3686644" y="1875409"/>
            <a:ext cx="6096528" cy="4072481"/>
          </a:xfrm>
          <a:prstGeom prst="rect">
            <a:avLst/>
          </a:prstGeom>
        </p:spPr>
      </p:pic>
      <p:sp>
        <p:nvSpPr>
          <p:cNvPr id="3" name="Slide Number Placeholder 2"/>
          <p:cNvSpPr>
            <a:spLocks noGrp="1"/>
          </p:cNvSpPr>
          <p:nvPr>
            <p:ph type="sldNum" sz="quarter" idx="12"/>
            <p:custDataLst>
              <p:tags r:id="rId3"/>
            </p:custDataLst>
          </p:nvPr>
        </p:nvSpPr>
        <p:spPr/>
        <p:txBody>
          <a:bodyPr/>
          <a:lstStyle/>
          <a:p>
            <a:fld id="{939955DA-DB44-4472-BFE9-4BAB9712F000}" type="slidenum">
              <a:rPr lang="en-US" smtClean="0"/>
              <a:t>35</a:t>
            </a:fld>
            <a:endParaRPr lang="en-US"/>
          </a:p>
        </p:txBody>
      </p:sp>
    </p:spTree>
    <p:custDataLst>
      <p:tags r:id="rId1"/>
    </p:custDataLst>
    <p:extLst>
      <p:ext uri="{BB962C8B-B14F-4D97-AF65-F5344CB8AC3E}">
        <p14:creationId xmlns:p14="http://schemas.microsoft.com/office/powerpoint/2010/main" val="41884477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3D810E9-ECA8-4615-A79B-29DCF3F6CA4C}"/>
              </a:ext>
            </a:extLst>
          </p:cNvPr>
          <p:cNvSpPr>
            <a:spLocks noGrp="1"/>
          </p:cNvSpPr>
          <p:nvPr>
            <p:ph type="title"/>
            <p:custDataLst>
              <p:tags r:id="rId2"/>
            </p:custDataLst>
          </p:nvPr>
        </p:nvSpPr>
        <p:spPr/>
        <p:txBody>
          <a:bodyPr>
            <a:noAutofit/>
          </a:bodyPr>
          <a:lstStyle/>
          <a:p>
            <a:r>
              <a:rPr lang="en-US" sz="3600" b="1" dirty="0"/>
              <a:t>The Life Cycle of a Test: Scoring</a:t>
            </a:r>
          </a:p>
        </p:txBody>
      </p:sp>
      <p:sp>
        <p:nvSpPr>
          <p:cNvPr id="11" name="Content Placeholder 10">
            <a:extLst>
              <a:ext uri="{FF2B5EF4-FFF2-40B4-BE49-F238E27FC236}">
                <a16:creationId xmlns:a16="http://schemas.microsoft.com/office/drawing/2014/main" id="{4CBFEAA9-F652-42A3-BDCB-90FD84AADEA3}"/>
              </a:ext>
            </a:extLst>
          </p:cNvPr>
          <p:cNvSpPr>
            <a:spLocks noGrp="1"/>
          </p:cNvSpPr>
          <p:nvPr>
            <p:ph sz="quarter" idx="14"/>
          </p:nvPr>
        </p:nvSpPr>
        <p:spPr>
          <a:xfrm>
            <a:off x="457200" y="1143001"/>
            <a:ext cx="8499475" cy="5440362"/>
          </a:xfrm>
        </p:spPr>
        <p:txBody>
          <a:bodyPr>
            <a:noAutofit/>
          </a:bodyPr>
          <a:lstStyle/>
          <a:p>
            <a:pPr marL="0" indent="0">
              <a:buNone/>
            </a:pPr>
            <a:r>
              <a:rPr lang="en-US" sz="2400" b="1" dirty="0"/>
              <a:t>Key questions for Scoring</a:t>
            </a:r>
          </a:p>
          <a:p>
            <a:pPr marL="257175" indent="-257175">
              <a:spcBef>
                <a:spcPts val="0"/>
              </a:spcBef>
            </a:pPr>
            <a:r>
              <a:rPr lang="en-US" sz="2400" dirty="0"/>
              <a:t>How will students’ responses </a:t>
            </a:r>
            <a:br>
              <a:rPr lang="en-US" sz="2400" dirty="0"/>
            </a:br>
            <a:r>
              <a:rPr lang="en-US" sz="2400" dirty="0"/>
              <a:t>be scored, when, and by whom?</a:t>
            </a:r>
          </a:p>
          <a:p>
            <a:pPr marL="257175" indent="-257175">
              <a:spcBef>
                <a:spcPts val="0"/>
              </a:spcBef>
            </a:pPr>
            <a:r>
              <a:rPr lang="en-US" sz="2400" dirty="0"/>
              <a:t>If students’ responses are to be</a:t>
            </a:r>
            <a:br>
              <a:rPr lang="en-US" sz="2400" dirty="0"/>
            </a:br>
            <a:r>
              <a:rPr lang="en-US" sz="2400" dirty="0"/>
              <a:t>scored using a rubric, how</a:t>
            </a:r>
            <a:br>
              <a:rPr lang="en-US" sz="2400" dirty="0"/>
            </a:br>
            <a:r>
              <a:rPr lang="en-US" sz="2400" dirty="0"/>
              <a:t>was the rubric</a:t>
            </a:r>
            <a:br>
              <a:rPr lang="en-US" sz="2400" dirty="0"/>
            </a:br>
            <a:r>
              <a:rPr lang="en-US" sz="2400" dirty="0"/>
              <a:t>developed and how is</a:t>
            </a:r>
            <a:br>
              <a:rPr lang="en-US" sz="2400" dirty="0"/>
            </a:br>
            <a:r>
              <a:rPr lang="en-US" sz="2400" dirty="0"/>
              <a:t>it applied accurately</a:t>
            </a:r>
            <a:br>
              <a:rPr lang="en-US" sz="2400" dirty="0"/>
            </a:br>
            <a:r>
              <a:rPr lang="en-US" sz="2400" dirty="0"/>
              <a:t>and consistently? </a:t>
            </a:r>
          </a:p>
          <a:p>
            <a:pPr marL="257175" indent="-257175">
              <a:spcBef>
                <a:spcPts val="0"/>
              </a:spcBef>
            </a:pPr>
            <a:r>
              <a:rPr lang="en-US" sz="2400" dirty="0"/>
              <a:t>How will scoring be</a:t>
            </a:r>
            <a:br>
              <a:rPr lang="en-US" sz="2400" dirty="0"/>
            </a:br>
            <a:r>
              <a:rPr lang="en-US" sz="2400" dirty="0"/>
              <a:t>evaluated?</a:t>
            </a:r>
          </a:p>
          <a:p>
            <a:pPr marL="257175" indent="-257175">
              <a:spcBef>
                <a:spcPts val="0"/>
              </a:spcBef>
            </a:pPr>
            <a:r>
              <a:rPr lang="en-US" sz="2400" dirty="0"/>
              <a:t>How will scores be recorded</a:t>
            </a:r>
            <a:br>
              <a:rPr lang="en-US" sz="2400" dirty="0"/>
            </a:br>
            <a:r>
              <a:rPr lang="en-US" sz="2400" dirty="0"/>
              <a:t>and saved to ensure accuracy and</a:t>
            </a:r>
            <a:br>
              <a:rPr lang="en-US" sz="2400" dirty="0"/>
            </a:br>
            <a:r>
              <a:rPr lang="en-US" sz="2400" dirty="0"/>
              <a:t>protect students’ privacy?</a:t>
            </a:r>
          </a:p>
        </p:txBody>
      </p:sp>
      <p:pic>
        <p:nvPicPr>
          <p:cNvPr id="6" name="Picture 5" descr="Image of the life cycle of a test. This life cycle encompasses design and development, administration, scoring, analysis, reporting, and use of scores phases with the notion of validity encompassed by the cycle. All phases are greyed out except scoring.">
            <a:extLst>
              <a:ext uri="{FF2B5EF4-FFF2-40B4-BE49-F238E27FC236}">
                <a16:creationId xmlns:a16="http://schemas.microsoft.com/office/drawing/2014/main" id="{6384E73C-607A-435C-B70E-4E6A8EF039B5}"/>
              </a:ext>
            </a:extLst>
          </p:cNvPr>
          <p:cNvPicPr>
            <a:picLocks noChangeAspect="1"/>
          </p:cNvPicPr>
          <p:nvPr/>
        </p:nvPicPr>
        <p:blipFill>
          <a:blip r:embed="rId6"/>
          <a:stretch>
            <a:fillRect/>
          </a:stretch>
        </p:blipFill>
        <p:spPr>
          <a:xfrm>
            <a:off x="3528383" y="1875409"/>
            <a:ext cx="6096528" cy="4072481"/>
          </a:xfrm>
          <a:prstGeom prst="rect">
            <a:avLst/>
          </a:prstGeom>
        </p:spPr>
      </p:pic>
      <p:sp>
        <p:nvSpPr>
          <p:cNvPr id="5" name="Slide Number Placeholder 4"/>
          <p:cNvSpPr>
            <a:spLocks noGrp="1"/>
          </p:cNvSpPr>
          <p:nvPr>
            <p:ph type="sldNum" sz="quarter" idx="12"/>
            <p:custDataLst>
              <p:tags r:id="rId3"/>
            </p:custDataLst>
          </p:nvPr>
        </p:nvSpPr>
        <p:spPr/>
        <p:txBody>
          <a:bodyPr/>
          <a:lstStyle/>
          <a:p>
            <a:fld id="{939955DA-DB44-4472-BFE9-4BAB9712F000}" type="slidenum">
              <a:rPr lang="en-US" smtClean="0"/>
              <a:t>36</a:t>
            </a:fld>
            <a:endParaRPr lang="en-US"/>
          </a:p>
        </p:txBody>
      </p:sp>
    </p:spTree>
    <p:custDataLst>
      <p:tags r:id="rId1"/>
    </p:custDataLst>
    <p:extLst>
      <p:ext uri="{BB962C8B-B14F-4D97-AF65-F5344CB8AC3E}">
        <p14:creationId xmlns:p14="http://schemas.microsoft.com/office/powerpoint/2010/main" val="4215410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3D810E9-ECA8-4615-A79B-29DCF3F6CA4C}"/>
              </a:ext>
            </a:extLst>
          </p:cNvPr>
          <p:cNvSpPr>
            <a:spLocks noGrp="1"/>
          </p:cNvSpPr>
          <p:nvPr>
            <p:ph type="title"/>
            <p:custDataLst>
              <p:tags r:id="rId2"/>
            </p:custDataLst>
          </p:nvPr>
        </p:nvSpPr>
        <p:spPr/>
        <p:txBody>
          <a:bodyPr>
            <a:noAutofit/>
          </a:bodyPr>
          <a:lstStyle/>
          <a:p>
            <a:r>
              <a:rPr lang="en-US" sz="3600" b="1" dirty="0"/>
              <a:t>The Life Cycle of a Test: Analysis</a:t>
            </a:r>
          </a:p>
        </p:txBody>
      </p:sp>
      <p:sp>
        <p:nvSpPr>
          <p:cNvPr id="11" name="Content Placeholder 10">
            <a:extLst>
              <a:ext uri="{FF2B5EF4-FFF2-40B4-BE49-F238E27FC236}">
                <a16:creationId xmlns:a16="http://schemas.microsoft.com/office/drawing/2014/main" id="{4CBFEAA9-F652-42A3-BDCB-90FD84AADEA3}"/>
              </a:ext>
            </a:extLst>
          </p:cNvPr>
          <p:cNvSpPr>
            <a:spLocks noGrp="1"/>
          </p:cNvSpPr>
          <p:nvPr>
            <p:ph sz="quarter" idx="14"/>
          </p:nvPr>
        </p:nvSpPr>
        <p:spPr>
          <a:xfrm>
            <a:off x="457200" y="1143000"/>
            <a:ext cx="8499475" cy="5426971"/>
          </a:xfrm>
        </p:spPr>
        <p:txBody>
          <a:bodyPr>
            <a:noAutofit/>
          </a:bodyPr>
          <a:lstStyle/>
          <a:p>
            <a:pPr marL="0" indent="0">
              <a:spcBef>
                <a:spcPts val="0"/>
              </a:spcBef>
              <a:buNone/>
            </a:pPr>
            <a:r>
              <a:rPr lang="en-US" sz="2400" b="1" dirty="0"/>
              <a:t>Key questions for Analysis</a:t>
            </a:r>
          </a:p>
          <a:p>
            <a:pPr marL="257175" indent="-257175">
              <a:spcBef>
                <a:spcPts val="0"/>
              </a:spcBef>
            </a:pPr>
            <a:r>
              <a:rPr lang="en-US" sz="2400" dirty="0"/>
              <a:t>What scores must be reported for</a:t>
            </a:r>
            <a:br>
              <a:rPr lang="en-US" sz="2400" dirty="0"/>
            </a:br>
            <a:r>
              <a:rPr lang="en-US" sz="2400" dirty="0"/>
              <a:t>individual students?</a:t>
            </a:r>
            <a:br>
              <a:rPr lang="en-US" sz="2400" dirty="0"/>
            </a:br>
            <a:r>
              <a:rPr lang="en-US" sz="2400" dirty="0"/>
              <a:t>For groups of students?</a:t>
            </a:r>
            <a:br>
              <a:rPr lang="en-US" sz="2400" dirty="0"/>
            </a:br>
            <a:r>
              <a:rPr lang="en-US" sz="2400" dirty="0"/>
              <a:t>For the total test?</a:t>
            </a:r>
            <a:br>
              <a:rPr lang="en-US" sz="2400" dirty="0"/>
            </a:br>
            <a:r>
              <a:rPr lang="en-US" sz="2400" dirty="0"/>
              <a:t>For sections or parts of</a:t>
            </a:r>
            <a:br>
              <a:rPr lang="en-US" sz="2400" dirty="0"/>
            </a:br>
            <a:r>
              <a:rPr lang="en-US" sz="2400" dirty="0"/>
              <a:t>the test? For items?</a:t>
            </a:r>
          </a:p>
          <a:p>
            <a:pPr marL="257175" indent="-257175">
              <a:spcBef>
                <a:spcPts val="0"/>
              </a:spcBef>
            </a:pPr>
            <a:r>
              <a:rPr lang="en-US" sz="2400" dirty="0"/>
              <a:t>Will raw scores be reported?</a:t>
            </a:r>
          </a:p>
          <a:p>
            <a:pPr marL="257175" indent="-257175">
              <a:spcBef>
                <a:spcPts val="0"/>
              </a:spcBef>
            </a:pPr>
            <a:r>
              <a:rPr lang="en-US" sz="2400" dirty="0"/>
              <a:t>Will scale scores be </a:t>
            </a:r>
            <a:br>
              <a:rPr lang="en-US" sz="2400" dirty="0"/>
            </a:br>
            <a:r>
              <a:rPr lang="en-US" sz="2400" dirty="0"/>
              <a:t>reported?</a:t>
            </a:r>
          </a:p>
          <a:p>
            <a:pPr marL="257175" indent="-257175">
              <a:spcBef>
                <a:spcPts val="0"/>
              </a:spcBef>
            </a:pPr>
            <a:r>
              <a:rPr lang="en-US" sz="2400" dirty="0"/>
              <a:t>How and when will scores</a:t>
            </a:r>
            <a:br>
              <a:rPr lang="en-US" sz="2400" dirty="0"/>
            </a:br>
            <a:r>
              <a:rPr lang="en-US" sz="2400" dirty="0"/>
              <a:t>be calculated?</a:t>
            </a:r>
          </a:p>
          <a:p>
            <a:pPr marL="257175" indent="-257175">
              <a:spcBef>
                <a:spcPts val="0"/>
              </a:spcBef>
            </a:pPr>
            <a:r>
              <a:rPr lang="en-US" sz="2400" dirty="0"/>
              <a:t>What analyses are necessary to </a:t>
            </a:r>
            <a:br>
              <a:rPr lang="en-US" sz="2400" dirty="0"/>
            </a:br>
            <a:r>
              <a:rPr lang="en-US" sz="2400" dirty="0"/>
              <a:t>support comparisons of scores across </a:t>
            </a:r>
            <a:br>
              <a:rPr lang="en-US" sz="2400" dirty="0"/>
            </a:br>
            <a:r>
              <a:rPr lang="en-US" sz="2400" dirty="0"/>
              <a:t>different administrations? Different groups of students?</a:t>
            </a:r>
          </a:p>
        </p:txBody>
      </p:sp>
      <p:pic>
        <p:nvPicPr>
          <p:cNvPr id="6" name="Picture 5" descr="Image of the life cycle of a test. This life cycle encompasses design and development, administration, scoring, analysis, reporting, and use of scores phases with the notion of validity encompassed by the cycle. All phases are greyed out except analysis.">
            <a:extLst>
              <a:ext uri="{FF2B5EF4-FFF2-40B4-BE49-F238E27FC236}">
                <a16:creationId xmlns:a16="http://schemas.microsoft.com/office/drawing/2014/main" id="{11D8D50C-EB20-4AD2-BE1E-F738124DC580}"/>
              </a:ext>
            </a:extLst>
          </p:cNvPr>
          <p:cNvPicPr>
            <a:picLocks noChangeAspect="1"/>
          </p:cNvPicPr>
          <p:nvPr/>
        </p:nvPicPr>
        <p:blipFill>
          <a:blip r:embed="rId6"/>
          <a:stretch>
            <a:fillRect/>
          </a:stretch>
        </p:blipFill>
        <p:spPr>
          <a:xfrm>
            <a:off x="3475628" y="1880597"/>
            <a:ext cx="6096528" cy="4072481"/>
          </a:xfrm>
          <a:prstGeom prst="rect">
            <a:avLst/>
          </a:prstGeom>
        </p:spPr>
      </p:pic>
      <p:sp>
        <p:nvSpPr>
          <p:cNvPr id="5" name="Slide Number Placeholder 4"/>
          <p:cNvSpPr>
            <a:spLocks noGrp="1"/>
          </p:cNvSpPr>
          <p:nvPr>
            <p:ph type="sldNum" sz="quarter" idx="12"/>
            <p:custDataLst>
              <p:tags r:id="rId3"/>
            </p:custDataLst>
          </p:nvPr>
        </p:nvSpPr>
        <p:spPr/>
        <p:txBody>
          <a:bodyPr/>
          <a:lstStyle/>
          <a:p>
            <a:fld id="{939955DA-DB44-4472-BFE9-4BAB9712F000}" type="slidenum">
              <a:rPr lang="en-US" smtClean="0"/>
              <a:t>37</a:t>
            </a:fld>
            <a:endParaRPr lang="en-US"/>
          </a:p>
        </p:txBody>
      </p:sp>
    </p:spTree>
    <p:custDataLst>
      <p:tags r:id="rId1"/>
    </p:custDataLst>
    <p:extLst>
      <p:ext uri="{BB962C8B-B14F-4D97-AF65-F5344CB8AC3E}">
        <p14:creationId xmlns:p14="http://schemas.microsoft.com/office/powerpoint/2010/main" val="3489866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3D810E9-ECA8-4615-A79B-29DCF3F6CA4C}"/>
              </a:ext>
            </a:extLst>
          </p:cNvPr>
          <p:cNvSpPr>
            <a:spLocks noGrp="1"/>
          </p:cNvSpPr>
          <p:nvPr>
            <p:ph type="title"/>
            <p:custDataLst>
              <p:tags r:id="rId2"/>
            </p:custDataLst>
          </p:nvPr>
        </p:nvSpPr>
        <p:spPr/>
        <p:txBody>
          <a:bodyPr>
            <a:noAutofit/>
          </a:bodyPr>
          <a:lstStyle/>
          <a:p>
            <a:r>
              <a:rPr lang="en-US" sz="3600" b="1" dirty="0"/>
              <a:t>The Life Cycle of a Test: Reporting</a:t>
            </a:r>
          </a:p>
        </p:txBody>
      </p:sp>
      <p:sp>
        <p:nvSpPr>
          <p:cNvPr id="11" name="Content Placeholder 10">
            <a:extLst>
              <a:ext uri="{FF2B5EF4-FFF2-40B4-BE49-F238E27FC236}">
                <a16:creationId xmlns:a16="http://schemas.microsoft.com/office/drawing/2014/main" id="{4CBFEAA9-F652-42A3-BDCB-90FD84AADEA3}"/>
              </a:ext>
            </a:extLst>
          </p:cNvPr>
          <p:cNvSpPr>
            <a:spLocks noGrp="1"/>
          </p:cNvSpPr>
          <p:nvPr>
            <p:ph sz="quarter" idx="14"/>
          </p:nvPr>
        </p:nvSpPr>
        <p:spPr>
          <a:xfrm>
            <a:off x="457200" y="1138098"/>
            <a:ext cx="8499475" cy="5557799"/>
          </a:xfrm>
        </p:spPr>
        <p:txBody>
          <a:bodyPr>
            <a:noAutofit/>
          </a:bodyPr>
          <a:lstStyle/>
          <a:p>
            <a:pPr marL="0" indent="0">
              <a:spcBef>
                <a:spcPts val="0"/>
              </a:spcBef>
              <a:buNone/>
            </a:pPr>
            <a:r>
              <a:rPr lang="en-US" sz="2400" b="1" dirty="0"/>
              <a:t>Key steps for Reporting</a:t>
            </a:r>
          </a:p>
          <a:p>
            <a:pPr marL="257175" indent="-257175">
              <a:spcBef>
                <a:spcPts val="0"/>
              </a:spcBef>
            </a:pPr>
            <a:r>
              <a:rPr lang="en-US" sz="2400" dirty="0"/>
              <a:t>What information is to be reported</a:t>
            </a:r>
            <a:br>
              <a:rPr lang="en-US" sz="2400" dirty="0"/>
            </a:br>
            <a:r>
              <a:rPr lang="en-US" sz="2400" dirty="0"/>
              <a:t>to students? Their parents? Their</a:t>
            </a:r>
            <a:br>
              <a:rPr lang="en-US" sz="2400" dirty="0"/>
            </a:br>
            <a:r>
              <a:rPr lang="en-US" sz="2400" dirty="0"/>
              <a:t>teachers?</a:t>
            </a:r>
          </a:p>
          <a:p>
            <a:pPr marL="257175" indent="-257175">
              <a:spcBef>
                <a:spcPts val="0"/>
              </a:spcBef>
            </a:pPr>
            <a:r>
              <a:rPr lang="en-US" sz="2400" dirty="0"/>
              <a:t>How is this information</a:t>
            </a:r>
            <a:br>
              <a:rPr lang="en-US" sz="2400" dirty="0"/>
            </a:br>
            <a:r>
              <a:rPr lang="en-US" sz="2400" dirty="0"/>
              <a:t>to be used?</a:t>
            </a:r>
          </a:p>
          <a:p>
            <a:pPr marL="257175" indent="-257175">
              <a:spcBef>
                <a:spcPts val="0"/>
              </a:spcBef>
            </a:pPr>
            <a:r>
              <a:rPr lang="en-US" sz="2400" dirty="0"/>
              <a:t>How will scores and </a:t>
            </a:r>
            <a:br>
              <a:rPr lang="en-US" sz="2400" dirty="0"/>
            </a:br>
            <a:r>
              <a:rPr lang="en-US" sz="2400" dirty="0"/>
              <a:t>guidance on what they</a:t>
            </a:r>
            <a:br>
              <a:rPr lang="en-US" sz="2400" dirty="0"/>
            </a:br>
            <a:r>
              <a:rPr lang="en-US" sz="2400" dirty="0"/>
              <a:t>mean be conveyed? When?</a:t>
            </a:r>
          </a:p>
          <a:p>
            <a:pPr marL="257175" indent="-257175">
              <a:spcBef>
                <a:spcPts val="0"/>
              </a:spcBef>
            </a:pPr>
            <a:r>
              <a:rPr lang="en-US" sz="2400" dirty="0"/>
              <a:t>How will each student’s</a:t>
            </a:r>
            <a:br>
              <a:rPr lang="en-US" sz="2400" dirty="0"/>
            </a:br>
            <a:r>
              <a:rPr lang="en-US" sz="2400" dirty="0"/>
              <a:t>private testing information</a:t>
            </a:r>
            <a:br>
              <a:rPr lang="en-US" sz="2400" dirty="0"/>
            </a:br>
            <a:r>
              <a:rPr lang="en-US" sz="2400" dirty="0"/>
              <a:t>be protected during and</a:t>
            </a:r>
            <a:br>
              <a:rPr lang="en-US" sz="2400" dirty="0"/>
            </a:br>
            <a:r>
              <a:rPr lang="en-US" sz="2400" dirty="0"/>
              <a:t>after the reporting process?</a:t>
            </a:r>
          </a:p>
          <a:p>
            <a:pPr marL="257175" indent="-257175">
              <a:spcBef>
                <a:spcPts val="0"/>
              </a:spcBef>
            </a:pPr>
            <a:r>
              <a:rPr lang="en-US" sz="2400" dirty="0"/>
              <a:t>Who will have access to students’ scores and any other</a:t>
            </a:r>
            <a:br>
              <a:rPr lang="en-US" sz="2400" dirty="0"/>
            </a:br>
            <a:r>
              <a:rPr lang="en-US" sz="2400" dirty="0"/>
              <a:t>information about their participation and performance?</a:t>
            </a:r>
          </a:p>
        </p:txBody>
      </p:sp>
      <p:pic>
        <p:nvPicPr>
          <p:cNvPr id="6" name="Picture 5" descr="Image of the life cycle of a test. This life cycle encompasses design and development, administration, scoring, analysis, reporting, and use of scores phases with the notion of validity encompassed by the cycle. All phases are greyed out except reporting.">
            <a:extLst>
              <a:ext uri="{FF2B5EF4-FFF2-40B4-BE49-F238E27FC236}">
                <a16:creationId xmlns:a16="http://schemas.microsoft.com/office/drawing/2014/main" id="{F050EBB9-3939-4D1B-BFC1-97C594FA3FC8}"/>
              </a:ext>
            </a:extLst>
          </p:cNvPr>
          <p:cNvPicPr>
            <a:picLocks noChangeAspect="1"/>
          </p:cNvPicPr>
          <p:nvPr/>
        </p:nvPicPr>
        <p:blipFill>
          <a:blip r:embed="rId6"/>
          <a:stretch>
            <a:fillRect/>
          </a:stretch>
        </p:blipFill>
        <p:spPr>
          <a:xfrm>
            <a:off x="3581136" y="1880598"/>
            <a:ext cx="6096528" cy="4072481"/>
          </a:xfrm>
          <a:prstGeom prst="rect">
            <a:avLst/>
          </a:prstGeom>
        </p:spPr>
      </p:pic>
      <p:sp>
        <p:nvSpPr>
          <p:cNvPr id="5" name="Slide Number Placeholder 4"/>
          <p:cNvSpPr>
            <a:spLocks noGrp="1"/>
          </p:cNvSpPr>
          <p:nvPr>
            <p:ph type="sldNum" sz="quarter" idx="12"/>
            <p:custDataLst>
              <p:tags r:id="rId3"/>
            </p:custDataLst>
          </p:nvPr>
        </p:nvSpPr>
        <p:spPr/>
        <p:txBody>
          <a:bodyPr/>
          <a:lstStyle/>
          <a:p>
            <a:fld id="{939955DA-DB44-4472-BFE9-4BAB9712F000}" type="slidenum">
              <a:rPr lang="en-US" smtClean="0"/>
              <a:t>38</a:t>
            </a:fld>
            <a:endParaRPr lang="en-US"/>
          </a:p>
        </p:txBody>
      </p:sp>
    </p:spTree>
    <p:custDataLst>
      <p:tags r:id="rId1"/>
    </p:custDataLst>
    <p:extLst>
      <p:ext uri="{BB962C8B-B14F-4D97-AF65-F5344CB8AC3E}">
        <p14:creationId xmlns:p14="http://schemas.microsoft.com/office/powerpoint/2010/main" val="12568351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3D810E9-ECA8-4615-A79B-29DCF3F6CA4C}"/>
              </a:ext>
            </a:extLst>
          </p:cNvPr>
          <p:cNvSpPr>
            <a:spLocks noGrp="1"/>
          </p:cNvSpPr>
          <p:nvPr>
            <p:ph type="title"/>
            <p:custDataLst>
              <p:tags r:id="rId2"/>
            </p:custDataLst>
          </p:nvPr>
        </p:nvSpPr>
        <p:spPr/>
        <p:txBody>
          <a:bodyPr>
            <a:noAutofit/>
          </a:bodyPr>
          <a:lstStyle/>
          <a:p>
            <a:r>
              <a:rPr lang="en-US" sz="3600" b="1" dirty="0"/>
              <a:t>The Life Cycle of a Test: Use of Scores</a:t>
            </a:r>
          </a:p>
        </p:txBody>
      </p:sp>
      <p:sp>
        <p:nvSpPr>
          <p:cNvPr id="11" name="Content Placeholder 10">
            <a:extLst>
              <a:ext uri="{FF2B5EF4-FFF2-40B4-BE49-F238E27FC236}">
                <a16:creationId xmlns:a16="http://schemas.microsoft.com/office/drawing/2014/main" id="{4CBFEAA9-F652-42A3-BDCB-90FD84AADEA3}"/>
              </a:ext>
            </a:extLst>
          </p:cNvPr>
          <p:cNvSpPr>
            <a:spLocks noGrp="1"/>
          </p:cNvSpPr>
          <p:nvPr>
            <p:ph sz="quarter" idx="14"/>
          </p:nvPr>
        </p:nvSpPr>
        <p:spPr>
          <a:xfrm>
            <a:off x="457200" y="1143001"/>
            <a:ext cx="8499475" cy="5638481"/>
          </a:xfrm>
        </p:spPr>
        <p:txBody>
          <a:bodyPr>
            <a:noAutofit/>
          </a:bodyPr>
          <a:lstStyle/>
          <a:p>
            <a:pPr marL="0" indent="0">
              <a:spcBef>
                <a:spcPts val="0"/>
              </a:spcBef>
              <a:buNone/>
            </a:pPr>
            <a:r>
              <a:rPr lang="en-US" sz="2400" b="1" dirty="0"/>
              <a:t>Key steps for the Use of Scores</a:t>
            </a:r>
          </a:p>
          <a:p>
            <a:pPr marL="257175" indent="-257175">
              <a:spcBef>
                <a:spcPts val="0"/>
              </a:spcBef>
            </a:pPr>
            <a:r>
              <a:rPr lang="en-US" sz="2400" dirty="0"/>
              <a:t>How do educators use the scores?</a:t>
            </a:r>
            <a:br>
              <a:rPr lang="en-US" sz="2400" dirty="0"/>
            </a:br>
            <a:r>
              <a:rPr lang="en-US" sz="2400" dirty="0"/>
              <a:t>How do students and their</a:t>
            </a:r>
            <a:br>
              <a:rPr lang="en-US" sz="2400" dirty="0"/>
            </a:br>
            <a:r>
              <a:rPr lang="en-US" sz="2400" dirty="0"/>
              <a:t>parents use them?</a:t>
            </a:r>
          </a:p>
          <a:p>
            <a:pPr marL="257175" indent="-257175">
              <a:spcBef>
                <a:spcPts val="0"/>
              </a:spcBef>
            </a:pPr>
            <a:r>
              <a:rPr lang="en-US" sz="2400" dirty="0"/>
              <a:t>Are the actual uses</a:t>
            </a:r>
            <a:br>
              <a:rPr lang="en-US" sz="2400" dirty="0"/>
            </a:br>
            <a:r>
              <a:rPr lang="en-US" sz="2400" dirty="0"/>
              <a:t>consistent with the</a:t>
            </a:r>
            <a:br>
              <a:rPr lang="en-US" sz="2400" dirty="0"/>
            </a:br>
            <a:r>
              <a:rPr lang="en-US" sz="2400" dirty="0"/>
              <a:t>intended uses?</a:t>
            </a:r>
          </a:p>
          <a:p>
            <a:pPr marL="257175" indent="-257175">
              <a:spcBef>
                <a:spcPts val="0"/>
              </a:spcBef>
            </a:pPr>
            <a:r>
              <a:rPr lang="en-US" sz="2400" dirty="0"/>
              <a:t>Are scores used in ways</a:t>
            </a:r>
            <a:br>
              <a:rPr lang="en-US" sz="2400" dirty="0"/>
            </a:br>
            <a:r>
              <a:rPr lang="en-US" sz="2400" dirty="0"/>
              <a:t>that were not intended?</a:t>
            </a:r>
            <a:br>
              <a:rPr lang="en-US" sz="2400" dirty="0"/>
            </a:br>
            <a:r>
              <a:rPr lang="en-US" sz="2400" dirty="0"/>
              <a:t>Are these uses supported</a:t>
            </a:r>
            <a:br>
              <a:rPr lang="en-US" sz="2400" dirty="0"/>
            </a:br>
            <a:r>
              <a:rPr lang="en-US" sz="2400" dirty="0"/>
              <a:t>by evidence?</a:t>
            </a:r>
          </a:p>
          <a:p>
            <a:pPr marL="257175" indent="-257175">
              <a:spcBef>
                <a:spcPts val="0"/>
              </a:spcBef>
            </a:pPr>
            <a:r>
              <a:rPr lang="en-US" sz="2400" dirty="0"/>
              <a:t>Are scores accompanied by</a:t>
            </a:r>
            <a:br>
              <a:rPr lang="en-US" sz="2400" dirty="0"/>
            </a:br>
            <a:r>
              <a:rPr lang="en-US" sz="2400" dirty="0"/>
              <a:t>sufficient guidance about their</a:t>
            </a:r>
            <a:br>
              <a:rPr lang="en-US" sz="2400" dirty="0"/>
            </a:br>
            <a:r>
              <a:rPr lang="en-US" sz="2400" dirty="0"/>
              <a:t>appropriate and inappropriate uses?</a:t>
            </a:r>
          </a:p>
        </p:txBody>
      </p:sp>
      <p:pic>
        <p:nvPicPr>
          <p:cNvPr id="6" name="Picture 5" descr="Image of the life cycle of a test. This life cycle encompasses design and development, administration, scoring, analysis, reporting, and use of scores phases with the notion of validity encompassed by the cycle. All phases are greyed out except use of scores.">
            <a:extLst>
              <a:ext uri="{FF2B5EF4-FFF2-40B4-BE49-F238E27FC236}">
                <a16:creationId xmlns:a16="http://schemas.microsoft.com/office/drawing/2014/main" id="{1FF2E967-0E19-481A-A445-C8E3F2C8B052}"/>
              </a:ext>
            </a:extLst>
          </p:cNvPr>
          <p:cNvPicPr>
            <a:picLocks noChangeAspect="1"/>
          </p:cNvPicPr>
          <p:nvPr/>
        </p:nvPicPr>
        <p:blipFill>
          <a:blip r:embed="rId6"/>
          <a:stretch>
            <a:fillRect/>
          </a:stretch>
        </p:blipFill>
        <p:spPr>
          <a:xfrm>
            <a:off x="3645305" y="1642519"/>
            <a:ext cx="6096528" cy="4072481"/>
          </a:xfrm>
          <a:prstGeom prst="rect">
            <a:avLst/>
          </a:prstGeom>
        </p:spPr>
      </p:pic>
      <p:sp>
        <p:nvSpPr>
          <p:cNvPr id="5" name="Slide Number Placeholder 4"/>
          <p:cNvSpPr>
            <a:spLocks noGrp="1"/>
          </p:cNvSpPr>
          <p:nvPr>
            <p:ph type="sldNum" sz="quarter" idx="12"/>
            <p:custDataLst>
              <p:tags r:id="rId3"/>
            </p:custDataLst>
          </p:nvPr>
        </p:nvSpPr>
        <p:spPr/>
        <p:txBody>
          <a:bodyPr/>
          <a:lstStyle/>
          <a:p>
            <a:fld id="{939955DA-DB44-4472-BFE9-4BAB9712F000}" type="slidenum">
              <a:rPr lang="en-US" smtClean="0"/>
              <a:t>39</a:t>
            </a:fld>
            <a:endParaRPr lang="en-US"/>
          </a:p>
        </p:txBody>
      </p:sp>
    </p:spTree>
    <p:custDataLst>
      <p:tags r:id="rId1"/>
    </p:custDataLst>
    <p:extLst>
      <p:ext uri="{BB962C8B-B14F-4D97-AF65-F5344CB8AC3E}">
        <p14:creationId xmlns:p14="http://schemas.microsoft.com/office/powerpoint/2010/main" val="1594409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B27-B754-43DF-900D-8CBD9F8260EC}"/>
              </a:ext>
            </a:extLst>
          </p:cNvPr>
          <p:cNvSpPr>
            <a:spLocks noGrp="1"/>
          </p:cNvSpPr>
          <p:nvPr>
            <p:ph type="ctrTitle"/>
            <p:custDataLst>
              <p:tags r:id="rId2"/>
            </p:custDataLst>
          </p:nvPr>
        </p:nvSpPr>
        <p:spPr>
          <a:xfrm>
            <a:off x="1085850" y="1507959"/>
            <a:ext cx="6858000" cy="939234"/>
          </a:xfrm>
        </p:spPr>
        <p:txBody>
          <a:bodyPr>
            <a:normAutofit/>
          </a:bodyPr>
          <a:lstStyle/>
          <a:p>
            <a:r>
              <a:rPr lang="en-US" dirty="0"/>
              <a:t>Chapter 1.1</a:t>
            </a:r>
          </a:p>
        </p:txBody>
      </p:sp>
      <p:sp>
        <p:nvSpPr>
          <p:cNvPr id="3" name="Subtitle 2">
            <a:extLst>
              <a:ext uri="{FF2B5EF4-FFF2-40B4-BE49-F238E27FC236}">
                <a16:creationId xmlns:a16="http://schemas.microsoft.com/office/drawing/2014/main" id="{19079710-BCD6-4B09-BE62-0B521F11A44E}"/>
              </a:ext>
            </a:extLst>
          </p:cNvPr>
          <p:cNvSpPr>
            <a:spLocks noGrp="1"/>
          </p:cNvSpPr>
          <p:nvPr>
            <p:ph type="subTitle" idx="1"/>
            <p:custDataLst>
              <p:tags r:id="rId3"/>
            </p:custDataLst>
          </p:nvPr>
        </p:nvSpPr>
        <p:spPr>
          <a:xfrm>
            <a:off x="767442" y="4394573"/>
            <a:ext cx="7494815" cy="678645"/>
          </a:xfrm>
        </p:spPr>
        <p:txBody>
          <a:bodyPr>
            <a:normAutofit/>
          </a:bodyPr>
          <a:lstStyle/>
          <a:p>
            <a:r>
              <a:rPr lang="en-US" sz="3225" b="1" dirty="0"/>
              <a:t>Assessment Purposes and Uses</a:t>
            </a:r>
            <a:endParaRPr lang="en-US" sz="2625" dirty="0"/>
          </a:p>
        </p:txBody>
      </p:sp>
      <p:pic>
        <p:nvPicPr>
          <p:cNvPr id="4" name="Picture 3" descr="SCILLSS logo">
            <a:extLst>
              <a:ext uri="{FF2B5EF4-FFF2-40B4-BE49-F238E27FC236}">
                <a16:creationId xmlns:a16="http://schemas.microsoft.com/office/drawing/2014/main" id="{3617A41F-D3E2-4F16-97B8-235656FD61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75768" y="2447191"/>
            <a:ext cx="1755396" cy="1737360"/>
          </a:xfrm>
          <a:prstGeom prst="rect">
            <a:avLst/>
          </a:prstGeom>
        </p:spPr>
      </p:pic>
      <p:sp>
        <p:nvSpPr>
          <p:cNvPr id="7" name="Slide Number Placeholder 6">
            <a:extLst>
              <a:ext uri="{FF2B5EF4-FFF2-40B4-BE49-F238E27FC236}">
                <a16:creationId xmlns:a16="http://schemas.microsoft.com/office/drawing/2014/main" id="{50DFDD30-FC2E-464D-8297-F6B7E63F9B7A}"/>
              </a:ext>
            </a:extLst>
          </p:cNvPr>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4</a:t>
            </a:fld>
            <a:endParaRPr lang="en-US" dirty="0"/>
          </a:p>
        </p:txBody>
      </p:sp>
    </p:spTree>
    <p:custDataLst>
      <p:tags r:id="rId1"/>
    </p:custDataLst>
    <p:extLst>
      <p:ext uri="{BB962C8B-B14F-4D97-AF65-F5344CB8AC3E}">
        <p14:creationId xmlns:p14="http://schemas.microsoft.com/office/powerpoint/2010/main" val="1164538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8A62054-B7E7-404B-8306-EE065C64A793}"/>
              </a:ext>
            </a:extLst>
          </p:cNvPr>
          <p:cNvSpPr>
            <a:spLocks noGrp="1"/>
          </p:cNvSpPr>
          <p:nvPr>
            <p:ph type="title"/>
            <p:custDataLst>
              <p:tags r:id="rId2"/>
            </p:custDataLst>
          </p:nvPr>
        </p:nvSpPr>
        <p:spPr>
          <a:xfrm>
            <a:off x="457200" y="274320"/>
            <a:ext cx="8229600" cy="1143000"/>
          </a:xfrm>
        </p:spPr>
        <p:txBody>
          <a:bodyPr>
            <a:normAutofit/>
          </a:bodyPr>
          <a:lstStyle/>
          <a:p>
            <a:r>
              <a:rPr lang="en-US" b="1" dirty="0"/>
              <a:t>The Life Cycle of a Test </a:t>
            </a:r>
            <a:r>
              <a:rPr lang="en-US" sz="200" b="1" dirty="0">
                <a:solidFill>
                  <a:schemeClr val="bg1"/>
                </a:solidFill>
              </a:rPr>
              <a:t>in Summary</a:t>
            </a:r>
          </a:p>
        </p:txBody>
      </p:sp>
      <p:pic>
        <p:nvPicPr>
          <p:cNvPr id="2" name="Picture 1" descr="Image of the life cycle of a test. This life cycle encompasses design and development, administration, scoring, analysis, reporting, and use of scores phases with the notion of validity encompassed by the cycle.">
            <a:extLst>
              <a:ext uri="{FF2B5EF4-FFF2-40B4-BE49-F238E27FC236}">
                <a16:creationId xmlns:a16="http://schemas.microsoft.com/office/drawing/2014/main" id="{8FB9BFE8-BD8B-487A-9797-523F0956FFDE}"/>
              </a:ext>
            </a:extLst>
          </p:cNvPr>
          <p:cNvPicPr>
            <a:picLocks noChangeAspect="1"/>
          </p:cNvPicPr>
          <p:nvPr/>
        </p:nvPicPr>
        <p:blipFill>
          <a:blip r:embed="rId6"/>
          <a:stretch>
            <a:fillRect/>
          </a:stretch>
        </p:blipFill>
        <p:spPr>
          <a:xfrm>
            <a:off x="2019808" y="1417320"/>
            <a:ext cx="5104384" cy="4637202"/>
          </a:xfrm>
          <a:prstGeom prst="rect">
            <a:avLst/>
          </a:prstGeom>
        </p:spPr>
      </p:pic>
      <p:sp>
        <p:nvSpPr>
          <p:cNvPr id="3" name="Slide Number Placeholder 2"/>
          <p:cNvSpPr>
            <a:spLocks noGrp="1"/>
          </p:cNvSpPr>
          <p:nvPr>
            <p:ph type="sldNum" sz="quarter" idx="12"/>
            <p:custDataLst>
              <p:tags r:id="rId3"/>
            </p:custDataLst>
          </p:nvPr>
        </p:nvSpPr>
        <p:spPr>
          <a:xfrm>
            <a:off x="2819400" y="6416357"/>
            <a:ext cx="2133600" cy="365125"/>
          </a:xfrm>
        </p:spPr>
        <p:txBody>
          <a:bodyPr/>
          <a:lstStyle/>
          <a:p>
            <a:fld id="{939955DA-DB44-4472-BFE9-4BAB9712F000}" type="slidenum">
              <a:rPr lang="en-US" smtClean="0"/>
              <a:t>40</a:t>
            </a:fld>
            <a:endParaRPr lang="en-US"/>
          </a:p>
        </p:txBody>
      </p:sp>
    </p:spTree>
    <p:custDataLst>
      <p:tags r:id="rId1"/>
    </p:custDataLst>
    <p:extLst>
      <p:ext uri="{BB962C8B-B14F-4D97-AF65-F5344CB8AC3E}">
        <p14:creationId xmlns:p14="http://schemas.microsoft.com/office/powerpoint/2010/main" val="29071896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B27-B754-43DF-900D-8CBD9F8260EC}"/>
              </a:ext>
            </a:extLst>
          </p:cNvPr>
          <p:cNvSpPr>
            <a:spLocks noGrp="1"/>
          </p:cNvSpPr>
          <p:nvPr>
            <p:ph type="ctrTitle"/>
            <p:custDataLst>
              <p:tags r:id="rId2"/>
            </p:custDataLst>
          </p:nvPr>
        </p:nvSpPr>
        <p:spPr>
          <a:xfrm>
            <a:off x="1143000" y="1201020"/>
            <a:ext cx="6858000" cy="794855"/>
          </a:xfrm>
        </p:spPr>
        <p:txBody>
          <a:bodyPr>
            <a:normAutofit/>
          </a:bodyPr>
          <a:lstStyle/>
          <a:p>
            <a:r>
              <a:rPr lang="en-US" dirty="0"/>
              <a:t>Chapter 1.3</a:t>
            </a:r>
          </a:p>
        </p:txBody>
      </p:sp>
      <p:pic>
        <p:nvPicPr>
          <p:cNvPr id="4" name="Picture 3" descr="SCILLSS logo">
            <a:extLst>
              <a:ext uri="{FF2B5EF4-FFF2-40B4-BE49-F238E27FC236}">
                <a16:creationId xmlns:a16="http://schemas.microsoft.com/office/drawing/2014/main" id="{3617A41F-D3E2-4F16-97B8-235656FD61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61644" y="2008407"/>
            <a:ext cx="1755395" cy="1737360"/>
          </a:xfrm>
          <a:prstGeom prst="rect">
            <a:avLst/>
          </a:prstGeom>
        </p:spPr>
      </p:pic>
      <p:sp>
        <p:nvSpPr>
          <p:cNvPr id="9" name="Subtitle 2">
            <a:extLst>
              <a:ext uri="{FF2B5EF4-FFF2-40B4-BE49-F238E27FC236}">
                <a16:creationId xmlns:a16="http://schemas.microsoft.com/office/drawing/2014/main" id="{A9F508FB-1EAB-461A-8999-9938CD415122}"/>
              </a:ext>
            </a:extLst>
          </p:cNvPr>
          <p:cNvSpPr txBox="1">
            <a:spLocks/>
          </p:cNvSpPr>
          <p:nvPr>
            <p:custDataLst>
              <p:tags r:id="rId3"/>
            </p:custDataLst>
          </p:nvPr>
        </p:nvSpPr>
        <p:spPr>
          <a:xfrm>
            <a:off x="391883" y="3758299"/>
            <a:ext cx="8294915" cy="2850011"/>
          </a:xfrm>
          <a:prstGeom prst="rect">
            <a:avLst/>
          </a:prstGeom>
        </p:spPr>
        <p:txBody>
          <a:bodyPr vert="horz" lIns="91440" tIns="45720" rIns="91440" bIns="4572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b="0" i="0" u="none"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en-US" sz="3000" b="1" dirty="0"/>
              <a:t>Four Validity Questions to Guide Assessment Development and Evaluation</a:t>
            </a:r>
            <a:r>
              <a:rPr lang="en-US" sz="2400" b="1" dirty="0"/>
              <a:t>:</a:t>
            </a:r>
          </a:p>
          <a:p>
            <a:r>
              <a:rPr lang="en-US" sz="2400" i="1" dirty="0"/>
              <a:t>Construct Coherence</a:t>
            </a:r>
          </a:p>
          <a:p>
            <a:r>
              <a:rPr lang="en-US" sz="2400" i="1" dirty="0"/>
              <a:t>Comparability</a:t>
            </a:r>
          </a:p>
          <a:p>
            <a:r>
              <a:rPr lang="en-US" sz="2400" i="1" dirty="0"/>
              <a:t>Accessibility and Fairness</a:t>
            </a:r>
          </a:p>
          <a:p>
            <a:r>
              <a:rPr lang="en-US" sz="2400" i="1" dirty="0"/>
              <a:t>Consequences</a:t>
            </a:r>
          </a:p>
        </p:txBody>
      </p:sp>
      <p:sp>
        <p:nvSpPr>
          <p:cNvPr id="6" name="Slide Number Placeholder 6">
            <a:extLst>
              <a:ext uri="{FF2B5EF4-FFF2-40B4-BE49-F238E27FC236}">
                <a16:creationId xmlns:a16="http://schemas.microsoft.com/office/drawing/2014/main" id="{0960E54D-AEDE-4B2C-A78A-E9DA88DCDAEE}"/>
              </a:ext>
            </a:extLst>
          </p:cNvPr>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41</a:t>
            </a:fld>
            <a:endParaRPr lang="en-US" dirty="0"/>
          </a:p>
        </p:txBody>
      </p:sp>
    </p:spTree>
    <p:custDataLst>
      <p:tags r:id="rId1"/>
    </p:custDataLst>
    <p:extLst>
      <p:ext uri="{BB962C8B-B14F-4D97-AF65-F5344CB8AC3E}">
        <p14:creationId xmlns:p14="http://schemas.microsoft.com/office/powerpoint/2010/main" val="29982450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lstStyle/>
          <a:p>
            <a:r>
              <a:rPr lang="en-US" b="1" dirty="0"/>
              <a:t>Validity Questions</a:t>
            </a:r>
          </a:p>
        </p:txBody>
      </p:sp>
      <p:sp>
        <p:nvSpPr>
          <p:cNvPr id="3" name="Content Placeholder 2"/>
          <p:cNvSpPr>
            <a:spLocks noGrp="1"/>
          </p:cNvSpPr>
          <p:nvPr>
            <p:ph idx="1"/>
            <p:custDataLst>
              <p:tags r:id="rId3"/>
            </p:custDataLst>
          </p:nvPr>
        </p:nvSpPr>
        <p:spPr>
          <a:xfrm>
            <a:off x="457200" y="1417638"/>
            <a:ext cx="8148181" cy="5181281"/>
          </a:xfrm>
        </p:spPr>
        <p:txBody>
          <a:bodyPr>
            <a:normAutofit lnSpcReduction="10000"/>
          </a:bodyPr>
          <a:lstStyle/>
          <a:p>
            <a:pPr marL="0" indent="0">
              <a:buNone/>
            </a:pPr>
            <a:r>
              <a:rPr lang="en-US" i="1" dirty="0"/>
              <a:t>Recall from an earlier section:</a:t>
            </a:r>
            <a:endParaRPr lang="en-US" dirty="0"/>
          </a:p>
          <a:p>
            <a:r>
              <a:rPr lang="en-US" dirty="0"/>
              <a:t>No test can be valid in and of itself. Validity depends on the strength of the evidence regarding what a test measures and how its scores can be interpreted and used.</a:t>
            </a:r>
          </a:p>
          <a:p>
            <a:r>
              <a:rPr lang="en-US" dirty="0"/>
              <a:t>Validity questions relate to the interpretation and use of test scores.</a:t>
            </a:r>
          </a:p>
          <a:p>
            <a:r>
              <a:rPr lang="en-US" dirty="0"/>
              <a:t>Validity evidence necessary to answer each question comes from across the range of phases in an assessment life cycle. </a:t>
            </a:r>
          </a:p>
        </p:txBody>
      </p:sp>
      <p:sp>
        <p:nvSpPr>
          <p:cNvPr id="4" name="Slide Number Placeholder 3"/>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42</a:t>
            </a:fld>
            <a:endParaRPr lang="en-US"/>
          </a:p>
        </p:txBody>
      </p:sp>
    </p:spTree>
    <p:custDataLst>
      <p:tags r:id="rId1"/>
    </p:custDataLst>
    <p:extLst>
      <p:ext uri="{BB962C8B-B14F-4D97-AF65-F5344CB8AC3E}">
        <p14:creationId xmlns:p14="http://schemas.microsoft.com/office/powerpoint/2010/main" val="1986863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normAutofit/>
          </a:bodyPr>
          <a:lstStyle/>
          <a:p>
            <a:r>
              <a:rPr lang="en-US" b="1" dirty="0"/>
              <a:t>Validity Questions </a:t>
            </a:r>
            <a:r>
              <a:rPr lang="en-US" sz="200" b="1" dirty="0">
                <a:solidFill>
                  <a:schemeClr val="bg1"/>
                </a:solidFill>
              </a:rPr>
              <a:t>and the Life Cycle of a Test</a:t>
            </a:r>
          </a:p>
        </p:txBody>
      </p:sp>
      <p:pic>
        <p:nvPicPr>
          <p:cNvPr id="22" name="Picture 21" descr="Image of the four validity question topics pointing to the life cycle of a test. The four validity question topics are Construct Coherence, Comparability, Accessibility and Fairness, and Consequences. The life cycle of a test includes: design and development; administration; scoring; analysis; reporting; and use of scores. Encompassed in the middle of the life cycle is the word &quot;validity.&quot;">
            <a:extLst>
              <a:ext uri="{FF2B5EF4-FFF2-40B4-BE49-F238E27FC236}">
                <a16:creationId xmlns:a16="http://schemas.microsoft.com/office/drawing/2014/main" id="{AE46167D-582F-4BAF-8E69-04F3501154AB}"/>
              </a:ext>
            </a:extLst>
          </p:cNvPr>
          <p:cNvPicPr>
            <a:picLocks noChangeAspect="1"/>
          </p:cNvPicPr>
          <p:nvPr/>
        </p:nvPicPr>
        <p:blipFill>
          <a:blip r:embed="rId6"/>
          <a:stretch>
            <a:fillRect/>
          </a:stretch>
        </p:blipFill>
        <p:spPr>
          <a:xfrm>
            <a:off x="457200" y="1114776"/>
            <a:ext cx="8169348" cy="5468586"/>
          </a:xfrm>
          <a:prstGeom prst="rect">
            <a:avLst/>
          </a:prstGeom>
        </p:spPr>
      </p:pic>
      <p:sp>
        <p:nvSpPr>
          <p:cNvPr id="4" name="Slide Number Placeholder 3"/>
          <p:cNvSpPr>
            <a:spLocks noGrp="1"/>
          </p:cNvSpPr>
          <p:nvPr>
            <p:ph type="sldNum" sz="quarter" idx="12"/>
            <p:custDataLst>
              <p:tags r:id="rId3"/>
            </p:custDataLst>
          </p:nvPr>
        </p:nvSpPr>
        <p:spPr>
          <a:xfrm>
            <a:off x="2819400" y="6416357"/>
            <a:ext cx="2133600" cy="365125"/>
          </a:xfrm>
        </p:spPr>
        <p:txBody>
          <a:bodyPr/>
          <a:lstStyle/>
          <a:p>
            <a:fld id="{939955DA-DB44-4472-BFE9-4BAB9712F000}" type="slidenum">
              <a:rPr lang="en-US" smtClean="0"/>
              <a:t>43</a:t>
            </a:fld>
            <a:endParaRPr lang="en-US"/>
          </a:p>
        </p:txBody>
      </p:sp>
    </p:spTree>
    <p:custDataLst>
      <p:tags r:id="rId1"/>
    </p:custDataLst>
    <p:extLst>
      <p:ext uri="{BB962C8B-B14F-4D97-AF65-F5344CB8AC3E}">
        <p14:creationId xmlns:p14="http://schemas.microsoft.com/office/powerpoint/2010/main" val="29391231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l"/>
            <a:r>
              <a:rPr lang="en-US" b="1" dirty="0"/>
              <a:t>Validity Questions</a:t>
            </a:r>
            <a:r>
              <a:rPr lang="en-US" b="1" dirty="0">
                <a:solidFill>
                  <a:schemeClr val="bg1"/>
                </a:solidFill>
              </a:rPr>
              <a:t>: Introduction</a:t>
            </a:r>
          </a:p>
        </p:txBody>
      </p:sp>
      <p:sp>
        <p:nvSpPr>
          <p:cNvPr id="10" name="Content Placeholder 1">
            <a:extLst>
              <a:ext uri="{FF2B5EF4-FFF2-40B4-BE49-F238E27FC236}">
                <a16:creationId xmlns:a16="http://schemas.microsoft.com/office/drawing/2014/main" id="{9C2C4933-0DF6-4A5B-9AD8-D6FD35E0046A}"/>
              </a:ext>
            </a:extLst>
          </p:cNvPr>
          <p:cNvSpPr>
            <a:spLocks noGrp="1"/>
          </p:cNvSpPr>
          <p:nvPr>
            <p:ph sz="quarter" idx="13"/>
          </p:nvPr>
        </p:nvSpPr>
        <p:spPr>
          <a:xfrm>
            <a:off x="454405" y="1466967"/>
            <a:ext cx="2133600" cy="914400"/>
          </a:xfrm>
          <a:solidFill>
            <a:schemeClr val="accent1">
              <a:lumMod val="50000"/>
            </a:schemeClr>
          </a:solidFill>
        </p:spPr>
        <p:txBody>
          <a:bodyPr>
            <a:normAutofit/>
          </a:bodyPr>
          <a:lstStyle/>
          <a:p>
            <a:pPr marL="0" indent="0" algn="ctr">
              <a:buNone/>
            </a:pPr>
            <a:r>
              <a:rPr lang="en-US" sz="2400" b="1" dirty="0">
                <a:solidFill>
                  <a:schemeClr val="bg1"/>
                </a:solidFill>
              </a:rPr>
              <a:t>Construct Coherence</a:t>
            </a:r>
          </a:p>
        </p:txBody>
      </p:sp>
      <p:sp>
        <p:nvSpPr>
          <p:cNvPr id="3" name="Content Placeholder 2">
            <a:extLst>
              <a:ext uri="{FF2B5EF4-FFF2-40B4-BE49-F238E27FC236}">
                <a16:creationId xmlns:a16="http://schemas.microsoft.com/office/drawing/2014/main" id="{59951444-21AF-4713-982A-F70DF199BDBE}"/>
              </a:ext>
            </a:extLst>
          </p:cNvPr>
          <p:cNvSpPr>
            <a:spLocks noGrp="1"/>
          </p:cNvSpPr>
          <p:nvPr>
            <p:ph sz="quarter" idx="14"/>
          </p:nvPr>
        </p:nvSpPr>
        <p:spPr>
          <a:xfrm>
            <a:off x="2996149" y="1466966"/>
            <a:ext cx="5556180" cy="1131537"/>
          </a:xfrm>
          <a:solidFill>
            <a:schemeClr val="bg1"/>
          </a:solidFill>
        </p:spPr>
        <p:txBody>
          <a:bodyPr>
            <a:normAutofit fontScale="55000" lnSpcReduction="20000"/>
          </a:bodyPr>
          <a:lstStyle/>
          <a:p>
            <a:pPr marL="0" indent="0">
              <a:buNone/>
            </a:pPr>
            <a:r>
              <a:rPr lang="en-US" sz="3600" dirty="0"/>
              <a:t>To what extent do the test scores reflect the knowledge and skills we’re intending to measure, for example, those defined in the academic content standards? </a:t>
            </a:r>
          </a:p>
        </p:txBody>
      </p:sp>
      <p:sp>
        <p:nvSpPr>
          <p:cNvPr id="5" name="Content Placeholder 3">
            <a:extLst>
              <a:ext uri="{FF2B5EF4-FFF2-40B4-BE49-F238E27FC236}">
                <a16:creationId xmlns:a16="http://schemas.microsoft.com/office/drawing/2014/main" id="{B9D8A915-CA19-4D9A-80DE-A2AAB655E561}"/>
              </a:ext>
            </a:extLst>
          </p:cNvPr>
          <p:cNvSpPr>
            <a:spLocks noGrp="1"/>
          </p:cNvSpPr>
          <p:nvPr>
            <p:ph sz="quarter" idx="15"/>
          </p:nvPr>
        </p:nvSpPr>
        <p:spPr>
          <a:xfrm>
            <a:off x="454405" y="2749154"/>
            <a:ext cx="2133599" cy="914400"/>
          </a:xfrm>
          <a:solidFill>
            <a:srgbClr val="0B5395"/>
          </a:solidFill>
        </p:spPr>
        <p:txBody>
          <a:bodyPr>
            <a:normAutofit/>
          </a:bodyPr>
          <a:lstStyle/>
          <a:p>
            <a:pPr marL="0" indent="0" algn="ctr">
              <a:buNone/>
            </a:pPr>
            <a:r>
              <a:rPr lang="en-US" sz="2400" b="1" dirty="0">
                <a:solidFill>
                  <a:schemeClr val="bg1"/>
                </a:solidFill>
              </a:rPr>
              <a:t>Comparability</a:t>
            </a:r>
          </a:p>
        </p:txBody>
      </p:sp>
      <p:sp>
        <p:nvSpPr>
          <p:cNvPr id="6" name="Content Placeholder 4">
            <a:extLst>
              <a:ext uri="{FF2B5EF4-FFF2-40B4-BE49-F238E27FC236}">
                <a16:creationId xmlns:a16="http://schemas.microsoft.com/office/drawing/2014/main" id="{944ABE85-34D7-4F59-B805-0F7016EEB0C6}"/>
              </a:ext>
            </a:extLst>
          </p:cNvPr>
          <p:cNvSpPr>
            <a:spLocks noGrp="1"/>
          </p:cNvSpPr>
          <p:nvPr>
            <p:ph sz="quarter" idx="16"/>
          </p:nvPr>
        </p:nvSpPr>
        <p:spPr>
          <a:xfrm>
            <a:off x="2996148" y="2694362"/>
            <a:ext cx="5690650" cy="914400"/>
          </a:xfrm>
          <a:noFill/>
        </p:spPr>
        <p:txBody>
          <a:bodyPr>
            <a:noAutofit/>
          </a:bodyPr>
          <a:lstStyle/>
          <a:p>
            <a:pPr marL="0" indent="0">
              <a:spcBef>
                <a:spcPts val="0"/>
              </a:spcBef>
              <a:buNone/>
            </a:pPr>
            <a:r>
              <a:rPr lang="en-US" sz="2000" dirty="0"/>
              <a:t>To what extent are the test scores reliable and consistent in meaning across all students, classes, schools, and time?</a:t>
            </a:r>
          </a:p>
        </p:txBody>
      </p:sp>
      <p:sp>
        <p:nvSpPr>
          <p:cNvPr id="7" name="Content Placeholder 5">
            <a:extLst>
              <a:ext uri="{FF2B5EF4-FFF2-40B4-BE49-F238E27FC236}">
                <a16:creationId xmlns:a16="http://schemas.microsoft.com/office/drawing/2014/main" id="{614777F9-A478-41B1-9485-E05C53CB4083}"/>
              </a:ext>
            </a:extLst>
          </p:cNvPr>
          <p:cNvSpPr>
            <a:spLocks noGrp="1"/>
          </p:cNvSpPr>
          <p:nvPr>
            <p:ph sz="quarter" idx="17"/>
          </p:nvPr>
        </p:nvSpPr>
        <p:spPr>
          <a:xfrm>
            <a:off x="454405" y="4031341"/>
            <a:ext cx="2133598" cy="914400"/>
          </a:xfrm>
          <a:solidFill>
            <a:srgbClr val="115964"/>
          </a:solidFill>
        </p:spPr>
        <p:txBody>
          <a:bodyPr>
            <a:noAutofit/>
          </a:bodyPr>
          <a:lstStyle/>
          <a:p>
            <a:pPr marL="0" indent="0" algn="ctr">
              <a:buNone/>
            </a:pPr>
            <a:r>
              <a:rPr lang="en-US" sz="2400" b="1" dirty="0">
                <a:solidFill>
                  <a:schemeClr val="bg1"/>
                </a:solidFill>
              </a:rPr>
              <a:t>Accessibility and Fairness</a:t>
            </a:r>
          </a:p>
        </p:txBody>
      </p:sp>
      <p:sp>
        <p:nvSpPr>
          <p:cNvPr id="8" name="Content Placeholder 6">
            <a:extLst>
              <a:ext uri="{FF2B5EF4-FFF2-40B4-BE49-F238E27FC236}">
                <a16:creationId xmlns:a16="http://schemas.microsoft.com/office/drawing/2014/main" id="{0246F643-12B4-4B54-8E7E-75042BEA4456}"/>
              </a:ext>
            </a:extLst>
          </p:cNvPr>
          <p:cNvSpPr>
            <a:spLocks noGrp="1"/>
          </p:cNvSpPr>
          <p:nvPr>
            <p:ph sz="quarter" idx="18"/>
          </p:nvPr>
        </p:nvSpPr>
        <p:spPr>
          <a:xfrm>
            <a:off x="2996148" y="4097991"/>
            <a:ext cx="5787634" cy="914400"/>
          </a:xfrm>
        </p:spPr>
        <p:txBody>
          <a:bodyPr>
            <a:noAutofit/>
          </a:bodyPr>
          <a:lstStyle/>
          <a:p>
            <a:pPr marL="0" indent="0">
              <a:buNone/>
            </a:pPr>
            <a:r>
              <a:rPr lang="en-US" sz="2000" dirty="0"/>
              <a:t>To what extent does the test allow all students to demonstrate what they know and can do?</a:t>
            </a:r>
          </a:p>
        </p:txBody>
      </p:sp>
      <p:sp>
        <p:nvSpPr>
          <p:cNvPr id="9" name="Content Placeholder 7">
            <a:extLst>
              <a:ext uri="{FF2B5EF4-FFF2-40B4-BE49-F238E27FC236}">
                <a16:creationId xmlns:a16="http://schemas.microsoft.com/office/drawing/2014/main" id="{66539EF9-8E01-41F3-8180-F2341DC85CDA}"/>
              </a:ext>
            </a:extLst>
          </p:cNvPr>
          <p:cNvSpPr>
            <a:spLocks noGrp="1"/>
          </p:cNvSpPr>
          <p:nvPr>
            <p:ph sz="quarter" idx="19"/>
          </p:nvPr>
        </p:nvSpPr>
        <p:spPr>
          <a:xfrm>
            <a:off x="454405" y="5313528"/>
            <a:ext cx="2133598" cy="914400"/>
          </a:xfrm>
          <a:solidFill>
            <a:srgbClr val="7E9632"/>
          </a:solidFill>
        </p:spPr>
        <p:txBody>
          <a:bodyPr>
            <a:normAutofit/>
          </a:bodyPr>
          <a:lstStyle/>
          <a:p>
            <a:pPr marL="0" indent="0" algn="ctr">
              <a:buNone/>
            </a:pPr>
            <a:r>
              <a:rPr lang="en-US" sz="2400" b="1" dirty="0">
                <a:solidFill>
                  <a:schemeClr val="bg1"/>
                </a:solidFill>
              </a:rPr>
              <a:t>Consequences</a:t>
            </a:r>
          </a:p>
        </p:txBody>
      </p:sp>
      <p:sp>
        <p:nvSpPr>
          <p:cNvPr id="11" name="Content Placeholder 8">
            <a:extLst>
              <a:ext uri="{FF2B5EF4-FFF2-40B4-BE49-F238E27FC236}">
                <a16:creationId xmlns:a16="http://schemas.microsoft.com/office/drawing/2014/main" id="{70A10F04-E869-4A05-B40B-B8FD310D5B8D}"/>
              </a:ext>
            </a:extLst>
          </p:cNvPr>
          <p:cNvSpPr>
            <a:spLocks noGrp="1"/>
          </p:cNvSpPr>
          <p:nvPr>
            <p:ph sz="quarter" idx="20"/>
          </p:nvPr>
        </p:nvSpPr>
        <p:spPr>
          <a:xfrm>
            <a:off x="2996148" y="5291256"/>
            <a:ext cx="5083481" cy="914400"/>
          </a:xfrm>
        </p:spPr>
        <p:txBody>
          <a:bodyPr>
            <a:normAutofit/>
          </a:bodyPr>
          <a:lstStyle/>
          <a:p>
            <a:pPr marL="0" indent="0">
              <a:buNone/>
            </a:pPr>
            <a:r>
              <a:rPr lang="en-US" sz="2000" dirty="0"/>
              <a:t>To what extent are the test scores used appropriately to achieve specific goals? </a:t>
            </a:r>
          </a:p>
        </p:txBody>
      </p:sp>
      <p:sp>
        <p:nvSpPr>
          <p:cNvPr id="15" name="Slide Number Placeholder 14">
            <a:extLst>
              <a:ext uri="{FF2B5EF4-FFF2-40B4-BE49-F238E27FC236}">
                <a16:creationId xmlns:a16="http://schemas.microsoft.com/office/drawing/2014/main" id="{2D55DF63-EDD7-464F-92B0-1BAC5E1C92CA}"/>
              </a:ext>
            </a:extLst>
          </p:cNvPr>
          <p:cNvSpPr>
            <a:spLocks noGrp="1"/>
          </p:cNvSpPr>
          <p:nvPr>
            <p:ph type="sldNum" sz="quarter" idx="12"/>
          </p:nvPr>
        </p:nvSpPr>
        <p:spPr/>
        <p:txBody>
          <a:bodyPr/>
          <a:lstStyle/>
          <a:p>
            <a:fld id="{939955DA-DB44-4472-BFE9-4BAB9712F000}" type="slidenum">
              <a:rPr lang="en-US" smtClean="0"/>
              <a:t>44</a:t>
            </a:fld>
            <a:endParaRPr lang="en-US"/>
          </a:p>
        </p:txBody>
      </p:sp>
    </p:spTree>
    <p:custDataLst>
      <p:tags r:id="rId1"/>
    </p:custDataLst>
    <p:extLst>
      <p:ext uri="{BB962C8B-B14F-4D97-AF65-F5344CB8AC3E}">
        <p14:creationId xmlns:p14="http://schemas.microsoft.com/office/powerpoint/2010/main" val="25762130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5741-E19F-452A-B331-C5E01996C176}"/>
              </a:ext>
            </a:extLst>
          </p:cNvPr>
          <p:cNvSpPr>
            <a:spLocks noGrp="1"/>
          </p:cNvSpPr>
          <p:nvPr>
            <p:ph type="title"/>
            <p:custDataLst>
              <p:tags r:id="rId2"/>
            </p:custDataLst>
          </p:nvPr>
        </p:nvSpPr>
        <p:spPr/>
        <p:txBody>
          <a:bodyPr/>
          <a:lstStyle/>
          <a:p>
            <a:pPr algn="l"/>
            <a:r>
              <a:rPr lang="en-US" b="1" dirty="0"/>
              <a:t>Defining Terms: Construct</a:t>
            </a:r>
          </a:p>
        </p:txBody>
      </p:sp>
      <p:sp>
        <p:nvSpPr>
          <p:cNvPr id="15" name="Content Placeholder 14">
            <a:extLst>
              <a:ext uri="{FF2B5EF4-FFF2-40B4-BE49-F238E27FC236}">
                <a16:creationId xmlns:a16="http://schemas.microsoft.com/office/drawing/2014/main" id="{C270EF8E-927C-4451-9CA3-B5DCE41D3A84}"/>
              </a:ext>
            </a:extLst>
          </p:cNvPr>
          <p:cNvSpPr>
            <a:spLocks noGrp="1"/>
          </p:cNvSpPr>
          <p:nvPr>
            <p:ph sz="quarter" idx="13"/>
          </p:nvPr>
        </p:nvSpPr>
        <p:spPr>
          <a:xfrm>
            <a:off x="457198" y="1301709"/>
            <a:ext cx="2390652" cy="1693012"/>
          </a:xfrm>
          <a:solidFill>
            <a:srgbClr val="0B5395"/>
          </a:solidFill>
        </p:spPr>
        <p:txBody>
          <a:bodyPr anchor="ctr"/>
          <a:lstStyle/>
          <a:p>
            <a:pPr marL="0" indent="0">
              <a:buNone/>
            </a:pPr>
            <a:r>
              <a:rPr lang="en-US" sz="4000" b="1" dirty="0">
                <a:solidFill>
                  <a:schemeClr val="bg1"/>
                </a:solidFill>
              </a:rPr>
              <a:t>Construct:</a:t>
            </a:r>
          </a:p>
        </p:txBody>
      </p:sp>
      <p:sp>
        <p:nvSpPr>
          <p:cNvPr id="16" name="Content Placeholder 15">
            <a:extLst>
              <a:ext uri="{FF2B5EF4-FFF2-40B4-BE49-F238E27FC236}">
                <a16:creationId xmlns:a16="http://schemas.microsoft.com/office/drawing/2014/main" id="{AFD1DF00-21BE-46EF-8C7C-F28F694B4400}"/>
              </a:ext>
            </a:extLst>
          </p:cNvPr>
          <p:cNvSpPr>
            <a:spLocks noGrp="1"/>
          </p:cNvSpPr>
          <p:nvPr>
            <p:ph sz="quarter" idx="14"/>
          </p:nvPr>
        </p:nvSpPr>
        <p:spPr>
          <a:xfrm>
            <a:off x="2847850" y="1301708"/>
            <a:ext cx="5743743" cy="1693013"/>
          </a:xfrm>
          <a:solidFill>
            <a:srgbClr val="0B5395"/>
          </a:solidFill>
        </p:spPr>
        <p:txBody>
          <a:bodyPr>
            <a:normAutofit lnSpcReduction="10000"/>
          </a:bodyPr>
          <a:lstStyle/>
          <a:p>
            <a:pPr marL="0" indent="0">
              <a:buNone/>
            </a:pPr>
            <a:r>
              <a:rPr lang="en-US" sz="3600" dirty="0">
                <a:solidFill>
                  <a:schemeClr val="bg1"/>
                </a:solidFill>
              </a:rPr>
              <a:t>The concept or characteristic that a test is designed to measure.</a:t>
            </a:r>
            <a:r>
              <a:rPr lang="en-US" sz="3600" baseline="30000" dirty="0">
                <a:solidFill>
                  <a:schemeClr val="bg1"/>
                </a:solidFill>
              </a:rPr>
              <a:t>1</a:t>
            </a:r>
            <a:endParaRPr lang="en-US" sz="3600" dirty="0">
              <a:solidFill>
                <a:schemeClr val="bg1"/>
              </a:solidFill>
            </a:endParaRPr>
          </a:p>
        </p:txBody>
      </p:sp>
      <p:sp>
        <p:nvSpPr>
          <p:cNvPr id="17" name="Content Placeholder 16">
            <a:extLst>
              <a:ext uri="{FF2B5EF4-FFF2-40B4-BE49-F238E27FC236}">
                <a16:creationId xmlns:a16="http://schemas.microsoft.com/office/drawing/2014/main" id="{364C0C82-E653-4475-A145-2692F7D6DFFA}"/>
              </a:ext>
            </a:extLst>
          </p:cNvPr>
          <p:cNvSpPr>
            <a:spLocks noGrp="1"/>
          </p:cNvSpPr>
          <p:nvPr>
            <p:ph sz="quarter" idx="15"/>
          </p:nvPr>
        </p:nvSpPr>
        <p:spPr>
          <a:xfrm>
            <a:off x="457198" y="3176808"/>
            <a:ext cx="8134395" cy="914400"/>
          </a:xfrm>
        </p:spPr>
        <p:txBody>
          <a:bodyPr>
            <a:normAutofit/>
          </a:bodyPr>
          <a:lstStyle/>
          <a:p>
            <a:pPr marL="0" indent="0" algn="ctr">
              <a:buNone/>
            </a:pPr>
            <a:r>
              <a:rPr lang="en-US" sz="3000" dirty="0"/>
              <a:t>Comprehension of text presented in Unit 6</a:t>
            </a:r>
          </a:p>
        </p:txBody>
      </p:sp>
      <p:sp>
        <p:nvSpPr>
          <p:cNvPr id="18" name="Content Placeholder 17">
            <a:extLst>
              <a:ext uri="{FF2B5EF4-FFF2-40B4-BE49-F238E27FC236}">
                <a16:creationId xmlns:a16="http://schemas.microsoft.com/office/drawing/2014/main" id="{BFE7EEA1-1ABA-4248-AC3D-CAC18441A11D}"/>
              </a:ext>
            </a:extLst>
          </p:cNvPr>
          <p:cNvSpPr>
            <a:spLocks noGrp="1"/>
          </p:cNvSpPr>
          <p:nvPr>
            <p:ph sz="quarter" idx="16"/>
          </p:nvPr>
        </p:nvSpPr>
        <p:spPr>
          <a:xfrm>
            <a:off x="457198" y="3935768"/>
            <a:ext cx="2873751" cy="1399854"/>
          </a:xfrm>
        </p:spPr>
        <p:txBody>
          <a:bodyPr>
            <a:normAutofit fontScale="70000" lnSpcReduction="20000"/>
          </a:bodyPr>
          <a:lstStyle/>
          <a:p>
            <a:pPr marL="0" indent="0">
              <a:lnSpc>
                <a:spcPct val="120000"/>
              </a:lnSpc>
              <a:buNone/>
            </a:pPr>
            <a:r>
              <a:rPr lang="en-US" sz="4000" dirty="0"/>
              <a:t>Skills in modeling energy transfer in chemical reactions</a:t>
            </a:r>
          </a:p>
        </p:txBody>
      </p:sp>
      <p:sp>
        <p:nvSpPr>
          <p:cNvPr id="19" name="Content Placeholder 18">
            <a:extLst>
              <a:ext uri="{FF2B5EF4-FFF2-40B4-BE49-F238E27FC236}">
                <a16:creationId xmlns:a16="http://schemas.microsoft.com/office/drawing/2014/main" id="{70E0D607-C184-4A69-AF83-6AE9CFA27084}"/>
              </a:ext>
            </a:extLst>
          </p:cNvPr>
          <p:cNvSpPr>
            <a:spLocks noGrp="1"/>
          </p:cNvSpPr>
          <p:nvPr>
            <p:ph sz="quarter" idx="17"/>
          </p:nvPr>
        </p:nvSpPr>
        <p:spPr>
          <a:xfrm>
            <a:off x="3505201" y="4306715"/>
            <a:ext cx="2133598" cy="846506"/>
          </a:xfrm>
          <a:solidFill>
            <a:schemeClr val="bg1"/>
          </a:solidFill>
        </p:spPr>
        <p:txBody>
          <a:bodyPr>
            <a:noAutofit/>
          </a:bodyPr>
          <a:lstStyle/>
          <a:p>
            <a:pPr marL="0" indent="0" algn="ctr">
              <a:buNone/>
            </a:pPr>
            <a:r>
              <a:rPr lang="en-US" sz="2800" dirty="0"/>
              <a:t>Resilience</a:t>
            </a:r>
          </a:p>
        </p:txBody>
      </p:sp>
      <p:sp>
        <p:nvSpPr>
          <p:cNvPr id="20" name="Content Placeholder 19">
            <a:extLst>
              <a:ext uri="{FF2B5EF4-FFF2-40B4-BE49-F238E27FC236}">
                <a16:creationId xmlns:a16="http://schemas.microsoft.com/office/drawing/2014/main" id="{BA5749FA-C54A-4A7C-9E3C-BA08526A620D}"/>
              </a:ext>
            </a:extLst>
          </p:cNvPr>
          <p:cNvSpPr>
            <a:spLocks noGrp="1"/>
          </p:cNvSpPr>
          <p:nvPr>
            <p:ph sz="quarter" idx="18"/>
          </p:nvPr>
        </p:nvSpPr>
        <p:spPr>
          <a:xfrm>
            <a:off x="5813052" y="3863280"/>
            <a:ext cx="2873748" cy="1416678"/>
          </a:xfrm>
        </p:spPr>
        <p:txBody>
          <a:bodyPr>
            <a:normAutofit/>
          </a:bodyPr>
          <a:lstStyle/>
          <a:p>
            <a:pPr marL="0" indent="0">
              <a:buNone/>
            </a:pPr>
            <a:r>
              <a:rPr lang="en-US" sz="2800" dirty="0"/>
              <a:t>Three digit subtraction skills, end of 3</a:t>
            </a:r>
            <a:r>
              <a:rPr lang="en-US" sz="2800" baseline="30000" dirty="0"/>
              <a:t>rd</a:t>
            </a:r>
            <a:r>
              <a:rPr lang="en-US" sz="2800" dirty="0"/>
              <a:t> grade</a:t>
            </a:r>
          </a:p>
        </p:txBody>
      </p:sp>
      <p:sp>
        <p:nvSpPr>
          <p:cNvPr id="21" name="Content Placeholder 20">
            <a:extLst>
              <a:ext uri="{FF2B5EF4-FFF2-40B4-BE49-F238E27FC236}">
                <a16:creationId xmlns:a16="http://schemas.microsoft.com/office/drawing/2014/main" id="{6BA76293-C755-4DF9-B47C-B7461B4F7144}"/>
              </a:ext>
            </a:extLst>
          </p:cNvPr>
          <p:cNvSpPr>
            <a:spLocks noGrp="1"/>
          </p:cNvSpPr>
          <p:nvPr>
            <p:ph sz="quarter" idx="19"/>
          </p:nvPr>
        </p:nvSpPr>
        <p:spPr>
          <a:xfrm>
            <a:off x="5209896" y="5541074"/>
            <a:ext cx="3728060" cy="1244415"/>
          </a:xfrm>
        </p:spPr>
        <p:txBody>
          <a:bodyPr>
            <a:normAutofit/>
          </a:bodyPr>
          <a:lstStyle/>
          <a:p>
            <a:pPr marL="0" indent="0">
              <a:buNone/>
            </a:pPr>
            <a:r>
              <a:rPr lang="en-US" sz="2800" dirty="0">
                <a:latin typeface="Calibri" panose="020F0502020204030204" pitchFamily="34" charset="0"/>
                <a:ea typeface="Times New Roman" panose="02020603050405020304" pitchFamily="18" charset="0"/>
                <a:cs typeface="Arial" panose="020B0604020202020204" pitchFamily="34" charset="0"/>
              </a:rPr>
              <a:t>Intrinsic motivation</a:t>
            </a:r>
          </a:p>
        </p:txBody>
      </p:sp>
      <p:sp>
        <p:nvSpPr>
          <p:cNvPr id="22" name="Content Placeholder 21">
            <a:extLst>
              <a:ext uri="{FF2B5EF4-FFF2-40B4-BE49-F238E27FC236}">
                <a16:creationId xmlns:a16="http://schemas.microsoft.com/office/drawing/2014/main" id="{AE3371C5-FFDD-4725-8F50-1C084DC3F7F5}"/>
              </a:ext>
            </a:extLst>
          </p:cNvPr>
          <p:cNvSpPr>
            <a:spLocks noGrp="1"/>
          </p:cNvSpPr>
          <p:nvPr>
            <p:ph sz="quarter" idx="20"/>
          </p:nvPr>
        </p:nvSpPr>
        <p:spPr>
          <a:xfrm>
            <a:off x="922210" y="5541550"/>
            <a:ext cx="3602185" cy="1230353"/>
          </a:xfrm>
        </p:spPr>
        <p:txBody>
          <a:bodyPr>
            <a:normAutofit/>
          </a:bodyPr>
          <a:lstStyle/>
          <a:p>
            <a:pPr marL="0" indent="0">
              <a:buNone/>
            </a:pPr>
            <a:r>
              <a:rPr lang="en-US" sz="2800" dirty="0"/>
              <a:t>Phonemic awareness</a:t>
            </a:r>
          </a:p>
          <a:p>
            <a:pPr marL="0" indent="0">
              <a:buNone/>
            </a:pPr>
            <a:endParaRPr lang="en-US" sz="1700" dirty="0"/>
          </a:p>
          <a:p>
            <a:pPr marL="0" indent="0">
              <a:buNone/>
            </a:pPr>
            <a:r>
              <a:rPr lang="en-US" sz="1600" baseline="30000" dirty="0">
                <a:latin typeface="Calibri" panose="020F0502020204030204" pitchFamily="34" charset="0"/>
                <a:ea typeface="Times New Roman" panose="02020603050405020304" pitchFamily="18" charset="0"/>
                <a:cs typeface="Arial" panose="020B0604020202020204" pitchFamily="34" charset="0"/>
              </a:rPr>
              <a:t>1</a:t>
            </a:r>
            <a:r>
              <a:rPr lang="en-US" sz="1600" dirty="0">
                <a:latin typeface="Calibri" panose="020F0502020204030204" pitchFamily="34" charset="0"/>
                <a:ea typeface="Times New Roman" panose="02020603050405020304" pitchFamily="18" charset="0"/>
                <a:cs typeface="Arial" panose="020B0604020202020204" pitchFamily="34" charset="0"/>
              </a:rPr>
              <a:t> AERA, APA, &amp; NCME, 2014, p. 217</a:t>
            </a:r>
          </a:p>
        </p:txBody>
      </p:sp>
      <p:sp>
        <p:nvSpPr>
          <p:cNvPr id="23" name="Slide Number Placeholder 22">
            <a:extLst>
              <a:ext uri="{FF2B5EF4-FFF2-40B4-BE49-F238E27FC236}">
                <a16:creationId xmlns:a16="http://schemas.microsoft.com/office/drawing/2014/main" id="{2CF12B66-B8B5-4926-8F2F-B306E89B0693}"/>
              </a:ext>
            </a:extLst>
          </p:cNvPr>
          <p:cNvSpPr>
            <a:spLocks noGrp="1"/>
          </p:cNvSpPr>
          <p:nvPr>
            <p:ph type="sldNum" sz="quarter" idx="12"/>
          </p:nvPr>
        </p:nvSpPr>
        <p:spPr/>
        <p:txBody>
          <a:bodyPr/>
          <a:lstStyle/>
          <a:p>
            <a:fld id="{939955DA-DB44-4472-BFE9-4BAB9712F000}" type="slidenum">
              <a:rPr lang="en-US" smtClean="0"/>
              <a:t>45</a:t>
            </a:fld>
            <a:endParaRPr lang="en-US" dirty="0"/>
          </a:p>
        </p:txBody>
      </p:sp>
    </p:spTree>
    <p:custDataLst>
      <p:tags r:id="rId1"/>
    </p:custDataLst>
    <p:extLst>
      <p:ext uri="{BB962C8B-B14F-4D97-AF65-F5344CB8AC3E}">
        <p14:creationId xmlns:p14="http://schemas.microsoft.com/office/powerpoint/2010/main" val="34462816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normAutofit/>
          </a:bodyPr>
          <a:lstStyle/>
          <a:p>
            <a:pPr algn="l"/>
            <a:r>
              <a:rPr lang="en-US" b="1" dirty="0"/>
              <a:t>Validity Questions </a:t>
            </a:r>
            <a:r>
              <a:rPr lang="en-US" sz="200" b="1" dirty="0">
                <a:solidFill>
                  <a:schemeClr val="bg1"/>
                </a:solidFill>
              </a:rPr>
              <a:t>in Future Chapters</a:t>
            </a:r>
          </a:p>
        </p:txBody>
      </p:sp>
      <p:sp>
        <p:nvSpPr>
          <p:cNvPr id="10" name="Content Placeholder 1">
            <a:extLst>
              <a:ext uri="{FF2B5EF4-FFF2-40B4-BE49-F238E27FC236}">
                <a16:creationId xmlns:a16="http://schemas.microsoft.com/office/drawing/2014/main" id="{9C2C4933-0DF6-4A5B-9AD8-D6FD35E0046A}"/>
              </a:ext>
            </a:extLst>
          </p:cNvPr>
          <p:cNvSpPr>
            <a:spLocks noGrp="1"/>
          </p:cNvSpPr>
          <p:nvPr>
            <p:ph sz="quarter" idx="13"/>
          </p:nvPr>
        </p:nvSpPr>
        <p:spPr>
          <a:xfrm>
            <a:off x="454405" y="1466967"/>
            <a:ext cx="2133600" cy="914400"/>
          </a:xfrm>
          <a:solidFill>
            <a:schemeClr val="accent1">
              <a:lumMod val="50000"/>
            </a:schemeClr>
          </a:solidFill>
        </p:spPr>
        <p:txBody>
          <a:bodyPr>
            <a:normAutofit/>
          </a:bodyPr>
          <a:lstStyle/>
          <a:p>
            <a:pPr marL="0" indent="0" algn="ctr">
              <a:buNone/>
            </a:pPr>
            <a:r>
              <a:rPr lang="en-US" sz="2400" b="1" dirty="0">
                <a:solidFill>
                  <a:schemeClr val="bg1"/>
                </a:solidFill>
              </a:rPr>
              <a:t>Construct Coherence</a:t>
            </a:r>
          </a:p>
        </p:txBody>
      </p:sp>
      <p:sp>
        <p:nvSpPr>
          <p:cNvPr id="3" name="Content Placeholder 2">
            <a:extLst>
              <a:ext uri="{FF2B5EF4-FFF2-40B4-BE49-F238E27FC236}">
                <a16:creationId xmlns:a16="http://schemas.microsoft.com/office/drawing/2014/main" id="{59951444-21AF-4713-982A-F70DF199BDBE}"/>
              </a:ext>
            </a:extLst>
          </p:cNvPr>
          <p:cNvSpPr>
            <a:spLocks noGrp="1"/>
          </p:cNvSpPr>
          <p:nvPr>
            <p:ph sz="quarter" idx="14"/>
          </p:nvPr>
        </p:nvSpPr>
        <p:spPr>
          <a:xfrm>
            <a:off x="2996149" y="1466966"/>
            <a:ext cx="5556180" cy="1131537"/>
          </a:xfrm>
          <a:solidFill>
            <a:schemeClr val="bg1"/>
          </a:solidFill>
        </p:spPr>
        <p:txBody>
          <a:bodyPr>
            <a:normAutofit fontScale="55000" lnSpcReduction="20000"/>
          </a:bodyPr>
          <a:lstStyle/>
          <a:p>
            <a:pPr marL="0" indent="0">
              <a:buNone/>
            </a:pPr>
            <a:r>
              <a:rPr lang="en-US" sz="3600" dirty="0"/>
              <a:t>To what extent do the test scores reflect the knowledge and skills we’re intending to measure, for example, those defined in the academic content standards? </a:t>
            </a:r>
          </a:p>
        </p:txBody>
      </p:sp>
      <p:sp>
        <p:nvSpPr>
          <p:cNvPr id="5" name="Content Placeholder 3">
            <a:extLst>
              <a:ext uri="{FF2B5EF4-FFF2-40B4-BE49-F238E27FC236}">
                <a16:creationId xmlns:a16="http://schemas.microsoft.com/office/drawing/2014/main" id="{B9D8A915-CA19-4D9A-80DE-A2AAB655E561}"/>
              </a:ext>
            </a:extLst>
          </p:cNvPr>
          <p:cNvSpPr>
            <a:spLocks noGrp="1"/>
          </p:cNvSpPr>
          <p:nvPr>
            <p:ph sz="quarter" idx="15"/>
          </p:nvPr>
        </p:nvSpPr>
        <p:spPr>
          <a:xfrm>
            <a:off x="454405" y="2749154"/>
            <a:ext cx="2133599" cy="914400"/>
          </a:xfrm>
          <a:solidFill>
            <a:srgbClr val="0B5395"/>
          </a:solidFill>
        </p:spPr>
        <p:txBody>
          <a:bodyPr>
            <a:normAutofit/>
          </a:bodyPr>
          <a:lstStyle/>
          <a:p>
            <a:pPr marL="0" indent="0" algn="ctr">
              <a:buNone/>
            </a:pPr>
            <a:r>
              <a:rPr lang="en-US" sz="2400" b="1" dirty="0">
                <a:solidFill>
                  <a:schemeClr val="bg1"/>
                </a:solidFill>
              </a:rPr>
              <a:t>Comparability</a:t>
            </a:r>
          </a:p>
        </p:txBody>
      </p:sp>
      <p:sp>
        <p:nvSpPr>
          <p:cNvPr id="6" name="Content Placeholder 4">
            <a:extLst>
              <a:ext uri="{FF2B5EF4-FFF2-40B4-BE49-F238E27FC236}">
                <a16:creationId xmlns:a16="http://schemas.microsoft.com/office/drawing/2014/main" id="{944ABE85-34D7-4F59-B805-0F7016EEB0C6}"/>
              </a:ext>
            </a:extLst>
          </p:cNvPr>
          <p:cNvSpPr>
            <a:spLocks noGrp="1"/>
          </p:cNvSpPr>
          <p:nvPr>
            <p:ph sz="quarter" idx="16"/>
          </p:nvPr>
        </p:nvSpPr>
        <p:spPr>
          <a:xfrm>
            <a:off x="2996148" y="2694362"/>
            <a:ext cx="5690650" cy="914400"/>
          </a:xfrm>
          <a:noFill/>
        </p:spPr>
        <p:txBody>
          <a:bodyPr>
            <a:noAutofit/>
          </a:bodyPr>
          <a:lstStyle/>
          <a:p>
            <a:pPr marL="0" indent="0">
              <a:spcBef>
                <a:spcPts val="0"/>
              </a:spcBef>
              <a:buNone/>
            </a:pPr>
            <a:r>
              <a:rPr lang="en-US" sz="2000" dirty="0"/>
              <a:t>To what extent are the test scores reliable and consistent in meaning across all students, classes, schools, and time?</a:t>
            </a:r>
          </a:p>
        </p:txBody>
      </p:sp>
      <p:sp>
        <p:nvSpPr>
          <p:cNvPr id="7" name="Content Placeholder 5">
            <a:extLst>
              <a:ext uri="{FF2B5EF4-FFF2-40B4-BE49-F238E27FC236}">
                <a16:creationId xmlns:a16="http://schemas.microsoft.com/office/drawing/2014/main" id="{614777F9-A478-41B1-9485-E05C53CB4083}"/>
              </a:ext>
            </a:extLst>
          </p:cNvPr>
          <p:cNvSpPr>
            <a:spLocks noGrp="1"/>
          </p:cNvSpPr>
          <p:nvPr>
            <p:ph sz="quarter" idx="17"/>
          </p:nvPr>
        </p:nvSpPr>
        <p:spPr>
          <a:xfrm>
            <a:off x="454405" y="4031341"/>
            <a:ext cx="2133598" cy="914400"/>
          </a:xfrm>
          <a:solidFill>
            <a:srgbClr val="115964"/>
          </a:solidFill>
        </p:spPr>
        <p:txBody>
          <a:bodyPr>
            <a:noAutofit/>
          </a:bodyPr>
          <a:lstStyle/>
          <a:p>
            <a:pPr marL="0" indent="0" algn="ctr">
              <a:buNone/>
            </a:pPr>
            <a:r>
              <a:rPr lang="en-US" sz="2400" b="1" dirty="0">
                <a:solidFill>
                  <a:schemeClr val="bg1"/>
                </a:solidFill>
              </a:rPr>
              <a:t>Accessibility and Fairness</a:t>
            </a:r>
          </a:p>
        </p:txBody>
      </p:sp>
      <p:sp>
        <p:nvSpPr>
          <p:cNvPr id="8" name="Content Placeholder 6">
            <a:extLst>
              <a:ext uri="{FF2B5EF4-FFF2-40B4-BE49-F238E27FC236}">
                <a16:creationId xmlns:a16="http://schemas.microsoft.com/office/drawing/2014/main" id="{0246F643-12B4-4B54-8E7E-75042BEA4456}"/>
              </a:ext>
            </a:extLst>
          </p:cNvPr>
          <p:cNvSpPr>
            <a:spLocks noGrp="1"/>
          </p:cNvSpPr>
          <p:nvPr>
            <p:ph sz="quarter" idx="18"/>
          </p:nvPr>
        </p:nvSpPr>
        <p:spPr>
          <a:xfrm>
            <a:off x="2996148" y="4097991"/>
            <a:ext cx="5787634" cy="914400"/>
          </a:xfrm>
        </p:spPr>
        <p:txBody>
          <a:bodyPr>
            <a:noAutofit/>
          </a:bodyPr>
          <a:lstStyle/>
          <a:p>
            <a:pPr marL="0" indent="0">
              <a:buNone/>
            </a:pPr>
            <a:r>
              <a:rPr lang="en-US" sz="2000" dirty="0"/>
              <a:t>To what extent does the test allow all students to demonstrate what they know and can do?</a:t>
            </a:r>
          </a:p>
        </p:txBody>
      </p:sp>
      <p:sp>
        <p:nvSpPr>
          <p:cNvPr id="9" name="Content Placeholder 7">
            <a:extLst>
              <a:ext uri="{FF2B5EF4-FFF2-40B4-BE49-F238E27FC236}">
                <a16:creationId xmlns:a16="http://schemas.microsoft.com/office/drawing/2014/main" id="{66539EF9-8E01-41F3-8180-F2341DC85CDA}"/>
              </a:ext>
            </a:extLst>
          </p:cNvPr>
          <p:cNvSpPr>
            <a:spLocks noGrp="1"/>
          </p:cNvSpPr>
          <p:nvPr>
            <p:ph sz="quarter" idx="19"/>
          </p:nvPr>
        </p:nvSpPr>
        <p:spPr>
          <a:xfrm>
            <a:off x="454405" y="5313528"/>
            <a:ext cx="2133598" cy="914400"/>
          </a:xfrm>
          <a:solidFill>
            <a:srgbClr val="7E9632"/>
          </a:solidFill>
        </p:spPr>
        <p:txBody>
          <a:bodyPr>
            <a:normAutofit/>
          </a:bodyPr>
          <a:lstStyle/>
          <a:p>
            <a:pPr marL="0" indent="0" algn="ctr">
              <a:buNone/>
            </a:pPr>
            <a:r>
              <a:rPr lang="en-US" sz="2400" b="1" dirty="0">
                <a:solidFill>
                  <a:schemeClr val="bg1"/>
                </a:solidFill>
              </a:rPr>
              <a:t>Consequences</a:t>
            </a:r>
          </a:p>
        </p:txBody>
      </p:sp>
      <p:sp>
        <p:nvSpPr>
          <p:cNvPr id="11" name="Content Placeholder 8">
            <a:extLst>
              <a:ext uri="{FF2B5EF4-FFF2-40B4-BE49-F238E27FC236}">
                <a16:creationId xmlns:a16="http://schemas.microsoft.com/office/drawing/2014/main" id="{70A10F04-E869-4A05-B40B-B8FD310D5B8D}"/>
              </a:ext>
            </a:extLst>
          </p:cNvPr>
          <p:cNvSpPr>
            <a:spLocks noGrp="1"/>
          </p:cNvSpPr>
          <p:nvPr>
            <p:ph sz="quarter" idx="20"/>
          </p:nvPr>
        </p:nvSpPr>
        <p:spPr>
          <a:xfrm>
            <a:off x="2996148" y="5291256"/>
            <a:ext cx="5083481" cy="914400"/>
          </a:xfrm>
        </p:spPr>
        <p:txBody>
          <a:bodyPr>
            <a:normAutofit/>
          </a:bodyPr>
          <a:lstStyle/>
          <a:p>
            <a:pPr marL="0" indent="0">
              <a:buNone/>
            </a:pPr>
            <a:r>
              <a:rPr lang="en-US" sz="2000" dirty="0"/>
              <a:t>To what extent are the test scores used appropriately to achieve specific goals? </a:t>
            </a:r>
          </a:p>
        </p:txBody>
      </p:sp>
      <p:sp>
        <p:nvSpPr>
          <p:cNvPr id="12" name="Slide Number Placeholder 11">
            <a:extLst>
              <a:ext uri="{FF2B5EF4-FFF2-40B4-BE49-F238E27FC236}">
                <a16:creationId xmlns:a16="http://schemas.microsoft.com/office/drawing/2014/main" id="{601D2AAE-CD32-48FE-BD26-A2E2B2307AFB}"/>
              </a:ext>
            </a:extLst>
          </p:cNvPr>
          <p:cNvSpPr>
            <a:spLocks noGrp="1"/>
          </p:cNvSpPr>
          <p:nvPr>
            <p:ph type="sldNum" sz="quarter" idx="12"/>
          </p:nvPr>
        </p:nvSpPr>
        <p:spPr/>
        <p:txBody>
          <a:bodyPr/>
          <a:lstStyle/>
          <a:p>
            <a:fld id="{939955DA-DB44-4472-BFE9-4BAB9712F000}" type="slidenum">
              <a:rPr lang="en-US" smtClean="0"/>
              <a:t>46</a:t>
            </a:fld>
            <a:endParaRPr lang="en-US"/>
          </a:p>
        </p:txBody>
      </p:sp>
    </p:spTree>
    <p:custDataLst>
      <p:tags r:id="rId1"/>
    </p:custDataLst>
    <p:extLst>
      <p:ext uri="{BB962C8B-B14F-4D97-AF65-F5344CB8AC3E}">
        <p14:creationId xmlns:p14="http://schemas.microsoft.com/office/powerpoint/2010/main" val="177551822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normAutofit/>
          </a:bodyPr>
          <a:lstStyle/>
          <a:p>
            <a:r>
              <a:rPr lang="en-US" b="1" dirty="0"/>
              <a:t>Construct Coherence</a:t>
            </a:r>
          </a:p>
        </p:txBody>
      </p:sp>
      <p:sp>
        <p:nvSpPr>
          <p:cNvPr id="3" name="Content Placeholder 2"/>
          <p:cNvSpPr>
            <a:spLocks noGrp="1"/>
          </p:cNvSpPr>
          <p:nvPr>
            <p:ph idx="1"/>
            <p:custDataLst>
              <p:tags r:id="rId3"/>
            </p:custDataLst>
          </p:nvPr>
        </p:nvSpPr>
        <p:spPr>
          <a:xfrm>
            <a:off x="457200" y="1417638"/>
            <a:ext cx="8229600" cy="4998719"/>
          </a:xfrm>
        </p:spPr>
        <p:txBody>
          <a:bodyPr>
            <a:normAutofit fontScale="85000" lnSpcReduction="20000"/>
          </a:bodyPr>
          <a:lstStyle/>
          <a:p>
            <a:pPr marL="0" indent="0">
              <a:buNone/>
            </a:pPr>
            <a:r>
              <a:rPr lang="en-US" dirty="0"/>
              <a:t>To what extent does the assessment yield scores that reflect the knowledge and skills we intend to measure (e.g., academic standards)?</a:t>
            </a:r>
          </a:p>
          <a:p>
            <a:pPr marL="0" indent="0">
              <a:buNone/>
            </a:pPr>
            <a:endParaRPr lang="en-US" sz="1900" dirty="0"/>
          </a:p>
          <a:p>
            <a:pPr marL="0" indent="0">
              <a:buNone/>
            </a:pPr>
            <a:r>
              <a:rPr lang="en-US" b="1" dirty="0"/>
              <a:t>Why is this evidence important? </a:t>
            </a:r>
          </a:p>
          <a:p>
            <a:pPr marL="0" indent="0">
              <a:buNone/>
            </a:pPr>
            <a:r>
              <a:rPr lang="en-US" dirty="0"/>
              <a:t>To ensure that the assessment has been designed, developed, and implemented to yield scores that reflect the constructs we intend to measure</a:t>
            </a:r>
          </a:p>
          <a:p>
            <a:pPr marL="0" indent="0">
              <a:buNone/>
            </a:pPr>
            <a:endParaRPr lang="en-US" sz="1900" b="1" dirty="0"/>
          </a:p>
          <a:p>
            <a:pPr marL="0" indent="0">
              <a:buNone/>
            </a:pPr>
            <a:r>
              <a:rPr lang="en-US" b="1" dirty="0"/>
              <a:t>What types of questions must one answer? </a:t>
            </a:r>
          </a:p>
          <a:p>
            <a:pPr lvl="0"/>
            <a:r>
              <a:rPr lang="en-US" dirty="0"/>
              <a:t>What is this test meant to measure?</a:t>
            </a:r>
          </a:p>
          <a:p>
            <a:pPr lvl="0"/>
            <a:r>
              <a:rPr lang="en-US" dirty="0"/>
              <a:t>What evidence supports or refutes this intended meaning of the scores?</a:t>
            </a:r>
          </a:p>
        </p:txBody>
      </p:sp>
      <p:sp>
        <p:nvSpPr>
          <p:cNvPr id="4" name="Slide Number Placeholder 3"/>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47</a:t>
            </a:fld>
            <a:endParaRPr lang="en-US"/>
          </a:p>
        </p:txBody>
      </p:sp>
    </p:spTree>
    <p:custDataLst>
      <p:tags r:id="rId1"/>
    </p:custDataLst>
    <p:extLst>
      <p:ext uri="{BB962C8B-B14F-4D97-AF65-F5344CB8AC3E}">
        <p14:creationId xmlns:p14="http://schemas.microsoft.com/office/powerpoint/2010/main" val="10455969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normAutofit/>
          </a:bodyPr>
          <a:lstStyle/>
          <a:p>
            <a:r>
              <a:rPr lang="en-US" b="1" dirty="0"/>
              <a:t>Comparability</a:t>
            </a:r>
          </a:p>
        </p:txBody>
      </p:sp>
      <p:sp>
        <p:nvSpPr>
          <p:cNvPr id="3" name="Content Placeholder 2"/>
          <p:cNvSpPr>
            <a:spLocks noGrp="1"/>
          </p:cNvSpPr>
          <p:nvPr>
            <p:ph idx="1"/>
            <p:custDataLst>
              <p:tags r:id="rId3"/>
            </p:custDataLst>
          </p:nvPr>
        </p:nvSpPr>
        <p:spPr>
          <a:xfrm>
            <a:off x="457200" y="1423571"/>
            <a:ext cx="8229600" cy="4992786"/>
          </a:xfrm>
        </p:spPr>
        <p:txBody>
          <a:bodyPr>
            <a:normAutofit fontScale="85000" lnSpcReduction="20000"/>
          </a:bodyPr>
          <a:lstStyle/>
          <a:p>
            <a:pPr marL="0" indent="0">
              <a:buNone/>
            </a:pPr>
            <a:r>
              <a:rPr lang="en-US" dirty="0"/>
              <a:t>To what extent are scores from an assessment consistent in meaning across all students, classes, schools, and time? </a:t>
            </a:r>
          </a:p>
          <a:p>
            <a:pPr marL="0" indent="0">
              <a:buNone/>
            </a:pPr>
            <a:endParaRPr lang="en-US" sz="1900" dirty="0"/>
          </a:p>
          <a:p>
            <a:pPr marL="0" indent="0">
              <a:buNone/>
            </a:pPr>
            <a:r>
              <a:rPr lang="en-US" b="1" dirty="0"/>
              <a:t>Why is this evidence important? </a:t>
            </a:r>
          </a:p>
          <a:p>
            <a:r>
              <a:rPr lang="en-US" dirty="0"/>
              <a:t>To ensure the assessment scores carry consistent meaning across test forms, students, administration sites, and time</a:t>
            </a:r>
          </a:p>
          <a:p>
            <a:pPr marL="0" indent="0">
              <a:buNone/>
            </a:pPr>
            <a:endParaRPr lang="en-US" sz="1900" b="1" dirty="0"/>
          </a:p>
          <a:p>
            <a:pPr marL="0" indent="0">
              <a:buNone/>
            </a:pPr>
            <a:r>
              <a:rPr lang="en-US" b="1" dirty="0"/>
              <a:t>What types of questions must one answer? </a:t>
            </a:r>
          </a:p>
          <a:p>
            <a:pPr lvl="0"/>
            <a:r>
              <a:rPr lang="en-US" dirty="0"/>
              <a:t>What could contribute to scores from different forms or administrations having different meanings?</a:t>
            </a:r>
          </a:p>
          <a:p>
            <a:pPr lvl="0"/>
            <a:r>
              <a:rPr lang="en-US" dirty="0"/>
              <a:t>What evidence supports or refutes comparability across these differences?</a:t>
            </a:r>
          </a:p>
        </p:txBody>
      </p:sp>
      <p:sp>
        <p:nvSpPr>
          <p:cNvPr id="4" name="Slide Number Placeholder 3"/>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48</a:t>
            </a:fld>
            <a:endParaRPr lang="en-US"/>
          </a:p>
        </p:txBody>
      </p:sp>
    </p:spTree>
    <p:custDataLst>
      <p:tags r:id="rId1"/>
    </p:custDataLst>
    <p:extLst>
      <p:ext uri="{BB962C8B-B14F-4D97-AF65-F5344CB8AC3E}">
        <p14:creationId xmlns:p14="http://schemas.microsoft.com/office/powerpoint/2010/main" val="8821233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normAutofit/>
          </a:bodyPr>
          <a:lstStyle/>
          <a:p>
            <a:r>
              <a:rPr lang="en-US" b="1" dirty="0"/>
              <a:t>Accessibility and Fairness</a:t>
            </a:r>
          </a:p>
        </p:txBody>
      </p:sp>
      <p:sp>
        <p:nvSpPr>
          <p:cNvPr id="3" name="Content Placeholder 2"/>
          <p:cNvSpPr>
            <a:spLocks noGrp="1"/>
          </p:cNvSpPr>
          <p:nvPr>
            <p:ph idx="1"/>
            <p:custDataLst>
              <p:tags r:id="rId3"/>
            </p:custDataLst>
          </p:nvPr>
        </p:nvSpPr>
        <p:spPr>
          <a:xfrm>
            <a:off x="457200" y="1417638"/>
            <a:ext cx="8229600" cy="5363844"/>
          </a:xfrm>
        </p:spPr>
        <p:txBody>
          <a:bodyPr>
            <a:normAutofit lnSpcReduction="10000"/>
          </a:bodyPr>
          <a:lstStyle/>
          <a:p>
            <a:pPr marL="0" indent="0">
              <a:buNone/>
            </a:pPr>
            <a:r>
              <a:rPr lang="en-US" sz="2400" dirty="0"/>
              <a:t>To what extent does the assessment allow all students to access the content and demonstrate their knowledge and skills?</a:t>
            </a:r>
          </a:p>
          <a:p>
            <a:pPr marL="0" indent="0">
              <a:buNone/>
            </a:pPr>
            <a:endParaRPr lang="en-US" sz="1600" dirty="0"/>
          </a:p>
          <a:p>
            <a:pPr marL="0" indent="0">
              <a:buNone/>
            </a:pPr>
            <a:r>
              <a:rPr lang="en-US" sz="2400" b="1" dirty="0"/>
              <a:t>Why is this evidence important? </a:t>
            </a:r>
          </a:p>
          <a:p>
            <a:r>
              <a:rPr lang="en-US" sz="2400" dirty="0"/>
              <a:t>To ensure that test scores reflect what we’re intending to measure about students’ knowledge and skills and not irrelevant characteristics</a:t>
            </a:r>
          </a:p>
          <a:p>
            <a:endParaRPr lang="en-US" sz="1600" dirty="0"/>
          </a:p>
          <a:p>
            <a:pPr marL="0" indent="0">
              <a:buNone/>
            </a:pPr>
            <a:r>
              <a:rPr lang="en-US" sz="2400" b="1" dirty="0"/>
              <a:t>What types of questions must one answer? </a:t>
            </a:r>
          </a:p>
          <a:p>
            <a:r>
              <a:rPr lang="en-US" sz="2400" dirty="0"/>
              <a:t>What potential obstacles could a student face in demonstrating the knowledge and skills that the assessment is meant to measure?</a:t>
            </a:r>
          </a:p>
          <a:p>
            <a:r>
              <a:rPr lang="en-US" sz="2400" dirty="0"/>
              <a:t>What evidence supports or refutes the influence of these obstacles on students’ demonstration of their target knowledge and skills?</a:t>
            </a:r>
          </a:p>
        </p:txBody>
      </p:sp>
      <p:sp>
        <p:nvSpPr>
          <p:cNvPr id="4" name="Slide Number Placeholder 3"/>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49</a:t>
            </a:fld>
            <a:endParaRPr lang="en-US" dirty="0"/>
          </a:p>
        </p:txBody>
      </p:sp>
    </p:spTree>
    <p:custDataLst>
      <p:tags r:id="rId1"/>
    </p:custDataLst>
    <p:extLst>
      <p:ext uri="{BB962C8B-B14F-4D97-AF65-F5344CB8AC3E}">
        <p14:creationId xmlns:p14="http://schemas.microsoft.com/office/powerpoint/2010/main" val="1211227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5741-E19F-452A-B331-C5E01996C176}"/>
              </a:ext>
            </a:extLst>
          </p:cNvPr>
          <p:cNvSpPr>
            <a:spLocks noGrp="1"/>
          </p:cNvSpPr>
          <p:nvPr>
            <p:ph type="title"/>
            <p:custDataLst>
              <p:tags r:id="rId2"/>
            </p:custDataLst>
          </p:nvPr>
        </p:nvSpPr>
        <p:spPr>
          <a:xfrm>
            <a:off x="457200" y="274638"/>
            <a:ext cx="8229600" cy="1143000"/>
          </a:xfrm>
        </p:spPr>
        <p:txBody>
          <a:bodyPr/>
          <a:lstStyle/>
          <a:p>
            <a:r>
              <a:rPr lang="en-US" b="1" dirty="0"/>
              <a:t>Defining Terms: Educators</a:t>
            </a:r>
          </a:p>
        </p:txBody>
      </p:sp>
      <p:sp>
        <p:nvSpPr>
          <p:cNvPr id="4" name="Content Placeholder 3">
            <a:extLst>
              <a:ext uri="{FF2B5EF4-FFF2-40B4-BE49-F238E27FC236}">
                <a16:creationId xmlns:a16="http://schemas.microsoft.com/office/drawing/2014/main" id="{B17FBD07-BDD7-477F-B054-DF3B0A5B02EC}"/>
              </a:ext>
            </a:extLst>
          </p:cNvPr>
          <p:cNvSpPr>
            <a:spLocks noGrp="1"/>
          </p:cNvSpPr>
          <p:nvPr>
            <p:ph idx="1"/>
            <p:custDataLst>
              <p:tags r:id="rId3"/>
            </p:custDataLst>
          </p:nvPr>
        </p:nvSpPr>
        <p:spPr>
          <a:xfrm>
            <a:off x="457200" y="1417638"/>
            <a:ext cx="8329961" cy="3654444"/>
          </a:xfrm>
        </p:spPr>
        <p:txBody>
          <a:bodyPr vert="horz" lIns="91440" tIns="45720" rIns="91440" bIns="45720" rtlCol="0">
            <a:normAutofit/>
          </a:bodyPr>
          <a:lstStyle/>
          <a:p>
            <a:pPr marL="0" indent="0">
              <a:spcBef>
                <a:spcPts val="600"/>
              </a:spcBef>
              <a:buNone/>
            </a:pPr>
            <a:r>
              <a:rPr lang="en-US" sz="2800" dirty="0"/>
              <a:t>Educators are those people who support student learning. They may work in classrooms, in administration at the school, local, state, or higher education level, or provide direct or indirect supports for those who work in classrooms or administration. </a:t>
            </a:r>
          </a:p>
        </p:txBody>
      </p:sp>
      <p:sp>
        <p:nvSpPr>
          <p:cNvPr id="7" name="Slide Number Placeholder 6">
            <a:extLst>
              <a:ext uri="{FF2B5EF4-FFF2-40B4-BE49-F238E27FC236}">
                <a16:creationId xmlns:a16="http://schemas.microsoft.com/office/drawing/2014/main" id="{DD004359-5E86-4139-9CA0-44D8F65C72D8}"/>
              </a:ext>
            </a:extLst>
          </p:cNvPr>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5</a:t>
            </a:fld>
            <a:endParaRPr lang="en-US" dirty="0"/>
          </a:p>
        </p:txBody>
      </p:sp>
    </p:spTree>
    <p:custDataLst>
      <p:tags r:id="rId1"/>
    </p:custDataLst>
    <p:extLst>
      <p:ext uri="{BB962C8B-B14F-4D97-AF65-F5344CB8AC3E}">
        <p14:creationId xmlns:p14="http://schemas.microsoft.com/office/powerpoint/2010/main" val="326948640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normAutofit/>
          </a:bodyPr>
          <a:lstStyle/>
          <a:p>
            <a:r>
              <a:rPr lang="en-US" b="1" dirty="0"/>
              <a:t>Consequences</a:t>
            </a:r>
          </a:p>
        </p:txBody>
      </p:sp>
      <p:sp>
        <p:nvSpPr>
          <p:cNvPr id="3" name="Content Placeholder 2"/>
          <p:cNvSpPr>
            <a:spLocks noGrp="1"/>
          </p:cNvSpPr>
          <p:nvPr>
            <p:ph idx="1"/>
            <p:custDataLst>
              <p:tags r:id="rId3"/>
            </p:custDataLst>
          </p:nvPr>
        </p:nvSpPr>
        <p:spPr>
          <a:xfrm>
            <a:off x="457200" y="1417638"/>
            <a:ext cx="8229600" cy="5163630"/>
          </a:xfrm>
        </p:spPr>
        <p:txBody>
          <a:bodyPr>
            <a:normAutofit fontScale="70000" lnSpcReduction="20000"/>
          </a:bodyPr>
          <a:lstStyle/>
          <a:p>
            <a:pPr marL="0" indent="0">
              <a:buNone/>
            </a:pPr>
            <a:r>
              <a:rPr lang="en-US" sz="3400" dirty="0"/>
              <a:t>To what extent does the assessment yield information that is used appropriately to achieve specific goals?</a:t>
            </a:r>
          </a:p>
          <a:p>
            <a:pPr marL="0" indent="0">
              <a:buNone/>
            </a:pPr>
            <a:endParaRPr lang="en-US" sz="2300" dirty="0"/>
          </a:p>
          <a:p>
            <a:pPr marL="0" indent="0">
              <a:buNone/>
            </a:pPr>
            <a:r>
              <a:rPr lang="en-US" sz="3400" b="1" dirty="0"/>
              <a:t>Why is this evidence important? </a:t>
            </a:r>
          </a:p>
          <a:p>
            <a:r>
              <a:rPr lang="en-US" sz="3400" dirty="0"/>
              <a:t>To ensure that test scores are interpreted and used in ways that are appropriate and not interpreted and used in ways that are inappropriate</a:t>
            </a:r>
          </a:p>
          <a:p>
            <a:pPr marL="0" indent="0">
              <a:buNone/>
            </a:pPr>
            <a:endParaRPr lang="en-US" sz="2300" b="1" dirty="0"/>
          </a:p>
          <a:p>
            <a:pPr marL="0" indent="0">
              <a:buNone/>
            </a:pPr>
            <a:r>
              <a:rPr lang="en-US" sz="3400" b="1" dirty="0"/>
              <a:t>What types of questions must one answer? </a:t>
            </a:r>
          </a:p>
          <a:p>
            <a:r>
              <a:rPr lang="en-US" sz="3400" dirty="0"/>
              <a:t>What decisions are the assessment scores intended to inform and for what decisions would it be inappropriate to use the assessment scores?</a:t>
            </a:r>
          </a:p>
          <a:p>
            <a:r>
              <a:rPr lang="en-US" sz="3400" dirty="0"/>
              <a:t>What evidence supports or refutes appropriate and effective uses of the assessment scores as well as inappropriate or ineffective uses?</a:t>
            </a:r>
          </a:p>
        </p:txBody>
      </p:sp>
      <p:sp>
        <p:nvSpPr>
          <p:cNvPr id="4" name="Slide Number Placeholder 3"/>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50</a:t>
            </a:fld>
            <a:endParaRPr lang="en-US"/>
          </a:p>
        </p:txBody>
      </p:sp>
    </p:spTree>
    <p:custDataLst>
      <p:tags r:id="rId1"/>
    </p:custDataLst>
    <p:extLst>
      <p:ext uri="{BB962C8B-B14F-4D97-AF65-F5344CB8AC3E}">
        <p14:creationId xmlns:p14="http://schemas.microsoft.com/office/powerpoint/2010/main" val="12021738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87B27-B754-43DF-900D-8CBD9F8260EC}"/>
              </a:ext>
            </a:extLst>
          </p:cNvPr>
          <p:cNvSpPr>
            <a:spLocks noGrp="1"/>
          </p:cNvSpPr>
          <p:nvPr>
            <p:ph type="ctrTitle"/>
            <p:custDataLst>
              <p:tags r:id="rId2"/>
            </p:custDataLst>
          </p:nvPr>
        </p:nvSpPr>
        <p:spPr>
          <a:xfrm>
            <a:off x="1085850" y="1572127"/>
            <a:ext cx="6858000" cy="875066"/>
          </a:xfrm>
        </p:spPr>
        <p:txBody>
          <a:bodyPr>
            <a:normAutofit/>
          </a:bodyPr>
          <a:lstStyle/>
          <a:p>
            <a:r>
              <a:rPr lang="en-US" dirty="0"/>
              <a:t>Chapter 1.4</a:t>
            </a:r>
          </a:p>
        </p:txBody>
      </p:sp>
      <p:sp>
        <p:nvSpPr>
          <p:cNvPr id="3" name="Subtitle 2">
            <a:extLst>
              <a:ext uri="{FF2B5EF4-FFF2-40B4-BE49-F238E27FC236}">
                <a16:creationId xmlns:a16="http://schemas.microsoft.com/office/drawing/2014/main" id="{19079710-BCD6-4B09-BE62-0B521F11A44E}"/>
              </a:ext>
            </a:extLst>
          </p:cNvPr>
          <p:cNvSpPr>
            <a:spLocks noGrp="1"/>
          </p:cNvSpPr>
          <p:nvPr>
            <p:ph type="subTitle" idx="1"/>
            <p:custDataLst>
              <p:tags r:id="rId3"/>
            </p:custDataLst>
          </p:nvPr>
        </p:nvSpPr>
        <p:spPr>
          <a:xfrm>
            <a:off x="575940" y="4436649"/>
            <a:ext cx="8294915" cy="553998"/>
          </a:xfrm>
        </p:spPr>
        <p:txBody>
          <a:bodyPr>
            <a:spAutoFit/>
          </a:bodyPr>
          <a:lstStyle/>
          <a:p>
            <a:r>
              <a:rPr lang="en-US" sz="3000" b="1" dirty="0"/>
              <a:t>Summary and Next Steps</a:t>
            </a:r>
          </a:p>
        </p:txBody>
      </p:sp>
      <p:pic>
        <p:nvPicPr>
          <p:cNvPr id="4" name="Picture 3" descr="SCILLSS logo">
            <a:extLst>
              <a:ext uri="{FF2B5EF4-FFF2-40B4-BE49-F238E27FC236}">
                <a16:creationId xmlns:a16="http://schemas.microsoft.com/office/drawing/2014/main" id="{3617A41F-D3E2-4F16-97B8-235656FD61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637151" y="2573241"/>
            <a:ext cx="1755395" cy="1737360"/>
          </a:xfrm>
          <a:prstGeom prst="rect">
            <a:avLst/>
          </a:prstGeom>
        </p:spPr>
      </p:pic>
      <p:sp>
        <p:nvSpPr>
          <p:cNvPr id="6" name="Slide Number Placeholder 6">
            <a:extLst>
              <a:ext uri="{FF2B5EF4-FFF2-40B4-BE49-F238E27FC236}">
                <a16:creationId xmlns:a16="http://schemas.microsoft.com/office/drawing/2014/main" id="{C73D2B57-FF0E-401F-A280-F24411544080}"/>
              </a:ext>
            </a:extLst>
          </p:cNvPr>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51</a:t>
            </a:fld>
            <a:endParaRPr lang="en-US" dirty="0"/>
          </a:p>
        </p:txBody>
      </p:sp>
    </p:spTree>
    <p:custDataLst>
      <p:tags r:id="rId1"/>
    </p:custDataLst>
    <p:extLst>
      <p:ext uri="{BB962C8B-B14F-4D97-AF65-F5344CB8AC3E}">
        <p14:creationId xmlns:p14="http://schemas.microsoft.com/office/powerpoint/2010/main" val="21350121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3726-6A45-48BB-A5BF-26E28AB4F728}"/>
              </a:ext>
            </a:extLst>
          </p:cNvPr>
          <p:cNvSpPr>
            <a:spLocks noGrp="1"/>
          </p:cNvSpPr>
          <p:nvPr>
            <p:ph type="title"/>
            <p:custDataLst>
              <p:tags r:id="rId2"/>
            </p:custDataLst>
          </p:nvPr>
        </p:nvSpPr>
        <p:spPr>
          <a:xfrm>
            <a:off x="457200" y="274638"/>
            <a:ext cx="8229600" cy="1143000"/>
          </a:xfrm>
        </p:spPr>
        <p:txBody>
          <a:bodyPr>
            <a:normAutofit fontScale="90000"/>
          </a:bodyPr>
          <a:lstStyle/>
          <a:p>
            <a:r>
              <a:rPr lang="en-US" sz="3600" b="1" dirty="0"/>
              <a:t>Section 1.1:</a:t>
            </a:r>
            <a:br>
              <a:rPr lang="en-US" sz="3600" b="1" dirty="0"/>
            </a:br>
            <a:r>
              <a:rPr lang="en-US" sz="3600" b="1" dirty="0"/>
              <a:t>Purposes and Uses of Assessment Scores</a:t>
            </a:r>
          </a:p>
        </p:txBody>
      </p:sp>
      <p:pic>
        <p:nvPicPr>
          <p:cNvPr id="3" name="Picture 2" descr="A web of &quot;test score uses&quot; including: determining program eligibility or entrance; grading; providing feedback to students; guiding next steps in instruction; lesson planning; evaluating curriculum; evaluating programs; evaluating schools; evaluating educators; and promotion/retention.">
            <a:extLst>
              <a:ext uri="{FF2B5EF4-FFF2-40B4-BE49-F238E27FC236}">
                <a16:creationId xmlns:a16="http://schemas.microsoft.com/office/drawing/2014/main" id="{F955F41E-0B9C-49EB-9C2E-E2DDAF39412B}"/>
              </a:ext>
            </a:extLst>
          </p:cNvPr>
          <p:cNvPicPr>
            <a:picLocks noChangeAspect="1"/>
          </p:cNvPicPr>
          <p:nvPr/>
        </p:nvPicPr>
        <p:blipFill>
          <a:blip r:embed="rId6"/>
          <a:stretch>
            <a:fillRect/>
          </a:stretch>
        </p:blipFill>
        <p:spPr>
          <a:xfrm>
            <a:off x="426360" y="1737488"/>
            <a:ext cx="8291279" cy="4359018"/>
          </a:xfrm>
          <a:prstGeom prst="rect">
            <a:avLst/>
          </a:prstGeom>
        </p:spPr>
      </p:pic>
      <p:sp>
        <p:nvSpPr>
          <p:cNvPr id="4" name="Slide Number Placeholder 3">
            <a:extLst>
              <a:ext uri="{FF2B5EF4-FFF2-40B4-BE49-F238E27FC236}">
                <a16:creationId xmlns:a16="http://schemas.microsoft.com/office/drawing/2014/main" id="{162CB665-8A2B-41F0-B311-0630816BDEDC}"/>
              </a:ext>
            </a:extLst>
          </p:cNvPr>
          <p:cNvSpPr>
            <a:spLocks noGrp="1"/>
          </p:cNvSpPr>
          <p:nvPr>
            <p:ph type="sldNum" sz="quarter" idx="12"/>
            <p:custDataLst>
              <p:tags r:id="rId3"/>
            </p:custDataLst>
          </p:nvPr>
        </p:nvSpPr>
        <p:spPr>
          <a:xfrm>
            <a:off x="2819400" y="6416357"/>
            <a:ext cx="2133600" cy="365125"/>
          </a:xfrm>
        </p:spPr>
        <p:txBody>
          <a:bodyPr/>
          <a:lstStyle/>
          <a:p>
            <a:fld id="{939955DA-DB44-4472-BFE9-4BAB9712F000}" type="slidenum">
              <a:rPr lang="en-US" smtClean="0"/>
              <a:t>52</a:t>
            </a:fld>
            <a:endParaRPr lang="en-US"/>
          </a:p>
        </p:txBody>
      </p:sp>
    </p:spTree>
    <p:custDataLst>
      <p:tags r:id="rId1"/>
    </p:custDataLst>
    <p:extLst>
      <p:ext uri="{BB962C8B-B14F-4D97-AF65-F5344CB8AC3E}">
        <p14:creationId xmlns:p14="http://schemas.microsoft.com/office/powerpoint/2010/main" val="17073225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80D07F5-ECC1-46F0-AE25-F2171D94B970}"/>
              </a:ext>
            </a:extLst>
          </p:cNvPr>
          <p:cNvSpPr>
            <a:spLocks noGrp="1"/>
          </p:cNvSpPr>
          <p:nvPr>
            <p:ph type="title"/>
          </p:nvPr>
        </p:nvSpPr>
        <p:spPr>
          <a:xfrm>
            <a:off x="457200" y="274638"/>
            <a:ext cx="8229600" cy="1143000"/>
          </a:xfrm>
        </p:spPr>
        <p:txBody>
          <a:bodyPr/>
          <a:lstStyle/>
          <a:p>
            <a:r>
              <a:rPr lang="en-US" b="1" dirty="0"/>
              <a:t>Validity in Assessments </a:t>
            </a:r>
            <a:r>
              <a:rPr lang="en-US" b="1" dirty="0">
                <a:solidFill>
                  <a:schemeClr val="bg1"/>
                </a:solidFill>
              </a:rPr>
              <a:t>Revisited</a:t>
            </a:r>
          </a:p>
        </p:txBody>
      </p:sp>
      <p:sp>
        <p:nvSpPr>
          <p:cNvPr id="6" name="Content Placeholder 5">
            <a:extLst>
              <a:ext uri="{FF2B5EF4-FFF2-40B4-BE49-F238E27FC236}">
                <a16:creationId xmlns:a16="http://schemas.microsoft.com/office/drawing/2014/main" id="{1019189B-4C09-4832-BDC4-7EDFA138BD92}"/>
              </a:ext>
            </a:extLst>
          </p:cNvPr>
          <p:cNvSpPr>
            <a:spLocks noGrp="1"/>
          </p:cNvSpPr>
          <p:nvPr>
            <p:ph idx="1"/>
          </p:nvPr>
        </p:nvSpPr>
        <p:spPr>
          <a:xfrm>
            <a:off x="457200" y="1295400"/>
            <a:ext cx="8229600" cy="4873388"/>
          </a:xfrm>
        </p:spPr>
        <p:txBody>
          <a:bodyPr>
            <a:noAutofit/>
          </a:bodyPr>
          <a:lstStyle/>
          <a:p>
            <a:pPr marL="0" indent="0" algn="ctr">
              <a:buNone/>
            </a:pPr>
            <a:r>
              <a:rPr lang="en-US" i="1" dirty="0">
                <a:latin typeface="Calibri" panose="020F0502020204030204" pitchFamily="34" charset="0"/>
                <a:cs typeface="Calibri" panose="020F0502020204030204" pitchFamily="34" charset="0"/>
              </a:rPr>
              <a:t>Assessment validity is a judgment based on a multi-faceted body of evidence.</a:t>
            </a:r>
          </a:p>
          <a:p>
            <a:pPr marL="0" indent="0" algn="ctr">
              <a:buNone/>
            </a:pPr>
            <a:endParaRPr lang="en-US" i="1" dirty="0">
              <a:latin typeface="Calibri" panose="020F0502020204030204" pitchFamily="34" charset="0"/>
              <a:cs typeface="Calibri" panose="020F0502020204030204" pitchFamily="34" charset="0"/>
            </a:endParaRPr>
          </a:p>
          <a:p>
            <a:pPr marL="0" indent="0" algn="ctr">
              <a:buNone/>
            </a:pPr>
            <a:r>
              <a:rPr lang="en-US" i="1" dirty="0">
                <a:latin typeface="Calibri" panose="020F0502020204030204" pitchFamily="34" charset="0"/>
                <a:cs typeface="Calibri" panose="020F0502020204030204" pitchFamily="34" charset="0"/>
              </a:rPr>
              <a:t>Validity depends on the strength of the evidence regarding what a test measures and how its scores can be interpreted and used.</a:t>
            </a:r>
          </a:p>
          <a:p>
            <a:pPr marL="0" indent="0" algn="ctr">
              <a:buNone/>
            </a:pPr>
            <a:endParaRPr lang="en-US" i="1" dirty="0">
              <a:latin typeface="Calibri" panose="020F0502020204030204" pitchFamily="34" charset="0"/>
              <a:cs typeface="Calibri" panose="020F0502020204030204" pitchFamily="34" charset="0"/>
            </a:endParaRPr>
          </a:p>
          <a:p>
            <a:pPr marL="0" indent="0" algn="ctr">
              <a:buNone/>
            </a:pPr>
            <a:r>
              <a:rPr lang="en-US" i="1" dirty="0">
                <a:latin typeface="Calibri" panose="020F0502020204030204" pitchFamily="34" charset="0"/>
                <a:cs typeface="Calibri" panose="020F0502020204030204" pitchFamily="34" charset="0"/>
              </a:rPr>
              <a:t>No test can be valid in and of itself. </a:t>
            </a:r>
          </a:p>
        </p:txBody>
      </p:sp>
      <p:sp>
        <p:nvSpPr>
          <p:cNvPr id="2" name="Slide Number Placeholder 1">
            <a:extLst>
              <a:ext uri="{FF2B5EF4-FFF2-40B4-BE49-F238E27FC236}">
                <a16:creationId xmlns:a16="http://schemas.microsoft.com/office/drawing/2014/main" id="{0A1B534C-878B-44E1-BCB3-4B4B5085C15E}"/>
              </a:ext>
            </a:extLst>
          </p:cNvPr>
          <p:cNvSpPr>
            <a:spLocks noGrp="1"/>
          </p:cNvSpPr>
          <p:nvPr>
            <p:ph type="sldNum" sz="quarter" idx="12"/>
            <p:custDataLst>
              <p:tags r:id="rId2"/>
            </p:custDataLst>
          </p:nvPr>
        </p:nvSpPr>
        <p:spPr/>
        <p:txBody>
          <a:bodyPr/>
          <a:lstStyle/>
          <a:p>
            <a:fld id="{939955DA-DB44-4472-BFE9-4BAB9712F000}" type="slidenum">
              <a:rPr lang="en-US" smtClean="0"/>
              <a:t>53</a:t>
            </a:fld>
            <a:endParaRPr lang="en-US"/>
          </a:p>
        </p:txBody>
      </p:sp>
    </p:spTree>
    <p:custDataLst>
      <p:tags r:id="rId1"/>
    </p:custDataLst>
    <p:extLst>
      <p:ext uri="{BB962C8B-B14F-4D97-AF65-F5344CB8AC3E}">
        <p14:creationId xmlns:p14="http://schemas.microsoft.com/office/powerpoint/2010/main" val="13774609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8A62054-B7E7-404B-8306-EE065C64A793}"/>
              </a:ext>
            </a:extLst>
          </p:cNvPr>
          <p:cNvSpPr>
            <a:spLocks noGrp="1"/>
          </p:cNvSpPr>
          <p:nvPr>
            <p:ph type="title"/>
            <p:custDataLst>
              <p:tags r:id="rId2"/>
            </p:custDataLst>
          </p:nvPr>
        </p:nvSpPr>
        <p:spPr>
          <a:xfrm>
            <a:off x="457200" y="274320"/>
            <a:ext cx="8229600" cy="1143000"/>
          </a:xfrm>
        </p:spPr>
        <p:txBody>
          <a:bodyPr>
            <a:normAutofit/>
          </a:bodyPr>
          <a:lstStyle/>
          <a:p>
            <a:r>
              <a:rPr lang="en-US" b="1" dirty="0"/>
              <a:t>The Life Cycle of a Test </a:t>
            </a:r>
            <a:r>
              <a:rPr lang="en-US" b="1" dirty="0">
                <a:solidFill>
                  <a:schemeClr val="bg1"/>
                </a:solidFill>
              </a:rPr>
              <a:t>Revisited</a:t>
            </a:r>
          </a:p>
        </p:txBody>
      </p:sp>
      <p:pic>
        <p:nvPicPr>
          <p:cNvPr id="7" name="Picture 6" descr="Image of the life cycle of a test. This life cycle encompasses design and development, administration, scoring, analysis, reporting, and use of scores phases with the notion of validity encompassed by the cycle.">
            <a:extLst>
              <a:ext uri="{FF2B5EF4-FFF2-40B4-BE49-F238E27FC236}">
                <a16:creationId xmlns:a16="http://schemas.microsoft.com/office/drawing/2014/main" id="{B2A876C6-2747-414E-9732-F0293DF0F849}"/>
              </a:ext>
            </a:extLst>
          </p:cNvPr>
          <p:cNvPicPr>
            <a:picLocks noChangeAspect="1"/>
          </p:cNvPicPr>
          <p:nvPr/>
        </p:nvPicPr>
        <p:blipFill>
          <a:blip r:embed="rId6"/>
          <a:stretch>
            <a:fillRect/>
          </a:stretch>
        </p:blipFill>
        <p:spPr>
          <a:xfrm>
            <a:off x="2019808" y="1417320"/>
            <a:ext cx="5104384" cy="4637202"/>
          </a:xfrm>
          <a:prstGeom prst="rect">
            <a:avLst/>
          </a:prstGeom>
        </p:spPr>
      </p:pic>
      <p:sp>
        <p:nvSpPr>
          <p:cNvPr id="3" name="Slide Number Placeholder 2"/>
          <p:cNvSpPr>
            <a:spLocks noGrp="1"/>
          </p:cNvSpPr>
          <p:nvPr>
            <p:ph type="sldNum" sz="quarter" idx="12"/>
            <p:custDataLst>
              <p:tags r:id="rId3"/>
            </p:custDataLst>
          </p:nvPr>
        </p:nvSpPr>
        <p:spPr>
          <a:xfrm>
            <a:off x="2819400" y="6416357"/>
            <a:ext cx="2133600" cy="365125"/>
          </a:xfrm>
        </p:spPr>
        <p:txBody>
          <a:bodyPr/>
          <a:lstStyle/>
          <a:p>
            <a:fld id="{939955DA-DB44-4472-BFE9-4BAB9712F000}" type="slidenum">
              <a:rPr lang="en-US" smtClean="0"/>
              <a:t>54</a:t>
            </a:fld>
            <a:endParaRPr lang="en-US"/>
          </a:p>
        </p:txBody>
      </p:sp>
    </p:spTree>
    <p:custDataLst>
      <p:tags r:id="rId1"/>
    </p:custDataLst>
    <p:extLst>
      <p:ext uri="{BB962C8B-B14F-4D97-AF65-F5344CB8AC3E}">
        <p14:creationId xmlns:p14="http://schemas.microsoft.com/office/powerpoint/2010/main" val="25749816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pPr algn="l"/>
            <a:r>
              <a:rPr lang="en-US" b="1" dirty="0"/>
              <a:t>Validity Questions Revisited</a:t>
            </a:r>
          </a:p>
        </p:txBody>
      </p:sp>
      <p:sp>
        <p:nvSpPr>
          <p:cNvPr id="10" name="Content Placeholder 1">
            <a:extLst>
              <a:ext uri="{FF2B5EF4-FFF2-40B4-BE49-F238E27FC236}">
                <a16:creationId xmlns:a16="http://schemas.microsoft.com/office/drawing/2014/main" id="{9C2C4933-0DF6-4A5B-9AD8-D6FD35E0046A}"/>
              </a:ext>
            </a:extLst>
          </p:cNvPr>
          <p:cNvSpPr>
            <a:spLocks noGrp="1"/>
          </p:cNvSpPr>
          <p:nvPr>
            <p:ph sz="quarter" idx="13"/>
          </p:nvPr>
        </p:nvSpPr>
        <p:spPr>
          <a:xfrm>
            <a:off x="454405" y="1466967"/>
            <a:ext cx="2133600" cy="914400"/>
          </a:xfrm>
          <a:solidFill>
            <a:schemeClr val="accent1">
              <a:lumMod val="50000"/>
            </a:schemeClr>
          </a:solidFill>
        </p:spPr>
        <p:txBody>
          <a:bodyPr>
            <a:normAutofit/>
          </a:bodyPr>
          <a:lstStyle/>
          <a:p>
            <a:pPr marL="0" indent="0" algn="ctr">
              <a:buNone/>
            </a:pPr>
            <a:r>
              <a:rPr lang="en-US" sz="2400" b="1" dirty="0">
                <a:solidFill>
                  <a:schemeClr val="bg1"/>
                </a:solidFill>
              </a:rPr>
              <a:t>Construct Coherence</a:t>
            </a:r>
          </a:p>
        </p:txBody>
      </p:sp>
      <p:sp>
        <p:nvSpPr>
          <p:cNvPr id="3" name="Content Placeholder 2">
            <a:extLst>
              <a:ext uri="{FF2B5EF4-FFF2-40B4-BE49-F238E27FC236}">
                <a16:creationId xmlns:a16="http://schemas.microsoft.com/office/drawing/2014/main" id="{59951444-21AF-4713-982A-F70DF199BDBE}"/>
              </a:ext>
            </a:extLst>
          </p:cNvPr>
          <p:cNvSpPr>
            <a:spLocks noGrp="1"/>
          </p:cNvSpPr>
          <p:nvPr>
            <p:ph sz="quarter" idx="14"/>
          </p:nvPr>
        </p:nvSpPr>
        <p:spPr>
          <a:xfrm>
            <a:off x="2996149" y="1466966"/>
            <a:ext cx="5556180" cy="1131537"/>
          </a:xfrm>
          <a:solidFill>
            <a:schemeClr val="bg1"/>
          </a:solidFill>
        </p:spPr>
        <p:txBody>
          <a:bodyPr>
            <a:normAutofit fontScale="55000" lnSpcReduction="20000"/>
          </a:bodyPr>
          <a:lstStyle/>
          <a:p>
            <a:pPr marL="0" indent="0">
              <a:buNone/>
            </a:pPr>
            <a:r>
              <a:rPr lang="en-US" sz="3600" dirty="0"/>
              <a:t>To what extent do the test scores reflect the knowledge and skills we’re intending to measure, for example, those defined in the academic content standards? </a:t>
            </a:r>
          </a:p>
        </p:txBody>
      </p:sp>
      <p:sp>
        <p:nvSpPr>
          <p:cNvPr id="5" name="Content Placeholder 3">
            <a:extLst>
              <a:ext uri="{FF2B5EF4-FFF2-40B4-BE49-F238E27FC236}">
                <a16:creationId xmlns:a16="http://schemas.microsoft.com/office/drawing/2014/main" id="{B9D8A915-CA19-4D9A-80DE-A2AAB655E561}"/>
              </a:ext>
            </a:extLst>
          </p:cNvPr>
          <p:cNvSpPr>
            <a:spLocks noGrp="1"/>
          </p:cNvSpPr>
          <p:nvPr>
            <p:ph sz="quarter" idx="15"/>
          </p:nvPr>
        </p:nvSpPr>
        <p:spPr>
          <a:xfrm>
            <a:off x="454405" y="2749154"/>
            <a:ext cx="2133599" cy="914400"/>
          </a:xfrm>
          <a:solidFill>
            <a:srgbClr val="0B5395"/>
          </a:solidFill>
        </p:spPr>
        <p:txBody>
          <a:bodyPr>
            <a:normAutofit/>
          </a:bodyPr>
          <a:lstStyle/>
          <a:p>
            <a:pPr marL="0" indent="0" algn="ctr">
              <a:buNone/>
            </a:pPr>
            <a:r>
              <a:rPr lang="en-US" sz="2400" b="1" dirty="0">
                <a:solidFill>
                  <a:schemeClr val="bg1"/>
                </a:solidFill>
              </a:rPr>
              <a:t>Comparability</a:t>
            </a:r>
          </a:p>
        </p:txBody>
      </p:sp>
      <p:sp>
        <p:nvSpPr>
          <p:cNvPr id="6" name="Content Placeholder 4">
            <a:extLst>
              <a:ext uri="{FF2B5EF4-FFF2-40B4-BE49-F238E27FC236}">
                <a16:creationId xmlns:a16="http://schemas.microsoft.com/office/drawing/2014/main" id="{944ABE85-34D7-4F59-B805-0F7016EEB0C6}"/>
              </a:ext>
            </a:extLst>
          </p:cNvPr>
          <p:cNvSpPr>
            <a:spLocks noGrp="1"/>
          </p:cNvSpPr>
          <p:nvPr>
            <p:ph sz="quarter" idx="16"/>
          </p:nvPr>
        </p:nvSpPr>
        <p:spPr>
          <a:xfrm>
            <a:off x="2996148" y="2694362"/>
            <a:ext cx="5690650" cy="914400"/>
          </a:xfrm>
          <a:noFill/>
        </p:spPr>
        <p:txBody>
          <a:bodyPr>
            <a:noAutofit/>
          </a:bodyPr>
          <a:lstStyle/>
          <a:p>
            <a:pPr marL="0" indent="0">
              <a:spcBef>
                <a:spcPts val="0"/>
              </a:spcBef>
              <a:buNone/>
            </a:pPr>
            <a:r>
              <a:rPr lang="en-US" sz="2000" dirty="0"/>
              <a:t>To what extent are the test scores reliable and consistent in meaning across all students, classes, schools, and time?</a:t>
            </a:r>
          </a:p>
        </p:txBody>
      </p:sp>
      <p:sp>
        <p:nvSpPr>
          <p:cNvPr id="7" name="Content Placeholder 5">
            <a:extLst>
              <a:ext uri="{FF2B5EF4-FFF2-40B4-BE49-F238E27FC236}">
                <a16:creationId xmlns:a16="http://schemas.microsoft.com/office/drawing/2014/main" id="{614777F9-A478-41B1-9485-E05C53CB4083}"/>
              </a:ext>
            </a:extLst>
          </p:cNvPr>
          <p:cNvSpPr>
            <a:spLocks noGrp="1"/>
          </p:cNvSpPr>
          <p:nvPr>
            <p:ph sz="quarter" idx="17"/>
          </p:nvPr>
        </p:nvSpPr>
        <p:spPr>
          <a:xfrm>
            <a:off x="454405" y="4031341"/>
            <a:ext cx="2133598" cy="914400"/>
          </a:xfrm>
          <a:solidFill>
            <a:srgbClr val="115964"/>
          </a:solidFill>
        </p:spPr>
        <p:txBody>
          <a:bodyPr>
            <a:noAutofit/>
          </a:bodyPr>
          <a:lstStyle/>
          <a:p>
            <a:pPr marL="0" indent="0" algn="ctr">
              <a:buNone/>
            </a:pPr>
            <a:r>
              <a:rPr lang="en-US" sz="2400" b="1" dirty="0">
                <a:solidFill>
                  <a:schemeClr val="bg1"/>
                </a:solidFill>
              </a:rPr>
              <a:t>Accessibility and Fairness</a:t>
            </a:r>
          </a:p>
        </p:txBody>
      </p:sp>
      <p:sp>
        <p:nvSpPr>
          <p:cNvPr id="8" name="Content Placeholder 6">
            <a:extLst>
              <a:ext uri="{FF2B5EF4-FFF2-40B4-BE49-F238E27FC236}">
                <a16:creationId xmlns:a16="http://schemas.microsoft.com/office/drawing/2014/main" id="{0246F643-12B4-4B54-8E7E-75042BEA4456}"/>
              </a:ext>
            </a:extLst>
          </p:cNvPr>
          <p:cNvSpPr>
            <a:spLocks noGrp="1"/>
          </p:cNvSpPr>
          <p:nvPr>
            <p:ph sz="quarter" idx="18"/>
          </p:nvPr>
        </p:nvSpPr>
        <p:spPr>
          <a:xfrm>
            <a:off x="2996148" y="4097991"/>
            <a:ext cx="5787634" cy="914400"/>
          </a:xfrm>
        </p:spPr>
        <p:txBody>
          <a:bodyPr>
            <a:noAutofit/>
          </a:bodyPr>
          <a:lstStyle/>
          <a:p>
            <a:pPr marL="0" indent="0">
              <a:buNone/>
            </a:pPr>
            <a:r>
              <a:rPr lang="en-US" sz="2000" dirty="0"/>
              <a:t>To what extent does the test allow all students to demonstrate what they know and can do?</a:t>
            </a:r>
          </a:p>
        </p:txBody>
      </p:sp>
      <p:sp>
        <p:nvSpPr>
          <p:cNvPr id="9" name="Content Placeholder 7">
            <a:extLst>
              <a:ext uri="{FF2B5EF4-FFF2-40B4-BE49-F238E27FC236}">
                <a16:creationId xmlns:a16="http://schemas.microsoft.com/office/drawing/2014/main" id="{66539EF9-8E01-41F3-8180-F2341DC85CDA}"/>
              </a:ext>
            </a:extLst>
          </p:cNvPr>
          <p:cNvSpPr>
            <a:spLocks noGrp="1"/>
          </p:cNvSpPr>
          <p:nvPr>
            <p:ph sz="quarter" idx="19"/>
          </p:nvPr>
        </p:nvSpPr>
        <p:spPr>
          <a:xfrm>
            <a:off x="454405" y="5313528"/>
            <a:ext cx="2133598" cy="914400"/>
          </a:xfrm>
          <a:solidFill>
            <a:srgbClr val="7E9632"/>
          </a:solidFill>
        </p:spPr>
        <p:txBody>
          <a:bodyPr>
            <a:normAutofit/>
          </a:bodyPr>
          <a:lstStyle/>
          <a:p>
            <a:pPr marL="0" indent="0" algn="ctr">
              <a:buNone/>
            </a:pPr>
            <a:r>
              <a:rPr lang="en-US" sz="2400" b="1" dirty="0">
                <a:solidFill>
                  <a:schemeClr val="bg1"/>
                </a:solidFill>
              </a:rPr>
              <a:t>Consequences</a:t>
            </a:r>
          </a:p>
        </p:txBody>
      </p:sp>
      <p:sp>
        <p:nvSpPr>
          <p:cNvPr id="11" name="Content Placeholder 8">
            <a:extLst>
              <a:ext uri="{FF2B5EF4-FFF2-40B4-BE49-F238E27FC236}">
                <a16:creationId xmlns:a16="http://schemas.microsoft.com/office/drawing/2014/main" id="{70A10F04-E869-4A05-B40B-B8FD310D5B8D}"/>
              </a:ext>
            </a:extLst>
          </p:cNvPr>
          <p:cNvSpPr>
            <a:spLocks noGrp="1"/>
          </p:cNvSpPr>
          <p:nvPr>
            <p:ph sz="quarter" idx="20"/>
          </p:nvPr>
        </p:nvSpPr>
        <p:spPr>
          <a:xfrm>
            <a:off x="2996148" y="5291256"/>
            <a:ext cx="5083481" cy="914400"/>
          </a:xfrm>
        </p:spPr>
        <p:txBody>
          <a:bodyPr>
            <a:normAutofit/>
          </a:bodyPr>
          <a:lstStyle/>
          <a:p>
            <a:pPr marL="0" indent="0">
              <a:buNone/>
            </a:pPr>
            <a:r>
              <a:rPr lang="en-US" sz="2000" dirty="0"/>
              <a:t>To what extent are the test scores used appropriately to achieve specific goals? </a:t>
            </a:r>
          </a:p>
        </p:txBody>
      </p:sp>
      <p:sp>
        <p:nvSpPr>
          <p:cNvPr id="15" name="Slide Number Placeholder 14">
            <a:extLst>
              <a:ext uri="{FF2B5EF4-FFF2-40B4-BE49-F238E27FC236}">
                <a16:creationId xmlns:a16="http://schemas.microsoft.com/office/drawing/2014/main" id="{2D55DF63-EDD7-464F-92B0-1BAC5E1C92CA}"/>
              </a:ext>
            </a:extLst>
          </p:cNvPr>
          <p:cNvSpPr>
            <a:spLocks noGrp="1"/>
          </p:cNvSpPr>
          <p:nvPr>
            <p:ph type="sldNum" sz="quarter" idx="12"/>
          </p:nvPr>
        </p:nvSpPr>
        <p:spPr/>
        <p:txBody>
          <a:bodyPr/>
          <a:lstStyle/>
          <a:p>
            <a:fld id="{939955DA-DB44-4472-BFE9-4BAB9712F000}" type="slidenum">
              <a:rPr lang="en-US" smtClean="0"/>
              <a:t>55</a:t>
            </a:fld>
            <a:endParaRPr lang="en-US"/>
          </a:p>
        </p:txBody>
      </p:sp>
    </p:spTree>
    <p:custDataLst>
      <p:tags r:id="rId1"/>
    </p:custDataLst>
    <p:extLst>
      <p:ext uri="{BB962C8B-B14F-4D97-AF65-F5344CB8AC3E}">
        <p14:creationId xmlns:p14="http://schemas.microsoft.com/office/powerpoint/2010/main" val="28000430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457200" y="274638"/>
            <a:ext cx="8229600" cy="1143000"/>
          </a:xfrm>
        </p:spPr>
        <p:txBody>
          <a:bodyPr>
            <a:normAutofit/>
          </a:bodyPr>
          <a:lstStyle/>
          <a:p>
            <a:r>
              <a:rPr lang="en-US" b="1" dirty="0"/>
              <a:t>Validity Questions </a:t>
            </a:r>
            <a:r>
              <a:rPr lang="en-US" sz="200" b="1" dirty="0">
                <a:solidFill>
                  <a:schemeClr val="bg1"/>
                </a:solidFill>
              </a:rPr>
              <a:t>and the Life Cycle of a Test Revisited</a:t>
            </a:r>
          </a:p>
        </p:txBody>
      </p:sp>
      <p:pic>
        <p:nvPicPr>
          <p:cNvPr id="3" name="Picture 2" descr="Image of the four validity question topics pointing to the life cycle of a test. The four validity question topics are Construct Coherence, Comparability, Accessibility and Fairness, and Consequences. The life cycle of a test includes: design and development; administration; scoring; analysis; reporting; and use of scores. Encompassed in the middle of the life cycle is the word &quot;validity.&quot;">
            <a:extLst>
              <a:ext uri="{FF2B5EF4-FFF2-40B4-BE49-F238E27FC236}">
                <a16:creationId xmlns:a16="http://schemas.microsoft.com/office/drawing/2014/main" id="{D88AA751-8251-412C-9240-703DFA98D086}"/>
              </a:ext>
            </a:extLst>
          </p:cNvPr>
          <p:cNvPicPr>
            <a:picLocks noChangeAspect="1"/>
          </p:cNvPicPr>
          <p:nvPr/>
        </p:nvPicPr>
        <p:blipFill>
          <a:blip r:embed="rId6"/>
          <a:stretch>
            <a:fillRect/>
          </a:stretch>
        </p:blipFill>
        <p:spPr>
          <a:xfrm>
            <a:off x="457200" y="1182705"/>
            <a:ext cx="8169348" cy="5468586"/>
          </a:xfrm>
          <a:prstGeom prst="rect">
            <a:avLst/>
          </a:prstGeom>
        </p:spPr>
      </p:pic>
      <p:sp>
        <p:nvSpPr>
          <p:cNvPr id="4" name="Slide Number Placeholder 3"/>
          <p:cNvSpPr>
            <a:spLocks noGrp="1"/>
          </p:cNvSpPr>
          <p:nvPr>
            <p:ph type="sldNum" sz="quarter" idx="12"/>
            <p:custDataLst>
              <p:tags r:id="rId3"/>
            </p:custDataLst>
          </p:nvPr>
        </p:nvSpPr>
        <p:spPr>
          <a:xfrm>
            <a:off x="2819400" y="6416357"/>
            <a:ext cx="2133600" cy="365125"/>
          </a:xfrm>
        </p:spPr>
        <p:txBody>
          <a:bodyPr/>
          <a:lstStyle/>
          <a:p>
            <a:fld id="{939955DA-DB44-4472-BFE9-4BAB9712F000}" type="slidenum">
              <a:rPr lang="en-US" smtClean="0"/>
              <a:t>56</a:t>
            </a:fld>
            <a:endParaRPr lang="en-US"/>
          </a:p>
        </p:txBody>
      </p:sp>
    </p:spTree>
    <p:custDataLst>
      <p:tags r:id="rId1"/>
    </p:custDataLst>
    <p:extLst>
      <p:ext uri="{BB962C8B-B14F-4D97-AF65-F5344CB8AC3E}">
        <p14:creationId xmlns:p14="http://schemas.microsoft.com/office/powerpoint/2010/main" val="149884944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821410" y="5273357"/>
            <a:ext cx="7392692" cy="1143000"/>
          </a:xfrm>
        </p:spPr>
        <p:txBody>
          <a:bodyPr>
            <a:noAutofit/>
          </a:bodyPr>
          <a:lstStyle/>
          <a:p>
            <a:r>
              <a:rPr lang="en-US" sz="3600" b="1" dirty="0">
                <a:latin typeface="Calibri" panose="020F0502020204030204" pitchFamily="34" charset="0"/>
                <a:ea typeface="Calibri" panose="020F0502020204030204" pitchFamily="34" charset="0"/>
                <a:cs typeface="Times New Roman" panose="02020603050405020304" pitchFamily="18" charset="0"/>
              </a:rPr>
              <a:t>Resources and Additional Information</a:t>
            </a:r>
            <a:endParaRPr lang="en-US" sz="3600" b="1"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34929" y="1060971"/>
            <a:ext cx="4376809" cy="4285941"/>
          </a:xfrm>
          <a:prstGeom prst="rect">
            <a:avLst/>
          </a:prstGeom>
        </p:spPr>
      </p:pic>
      <p:sp>
        <p:nvSpPr>
          <p:cNvPr id="3" name="Slide Number Placeholder 2"/>
          <p:cNvSpPr>
            <a:spLocks noGrp="1"/>
          </p:cNvSpPr>
          <p:nvPr>
            <p:ph type="sldNum" sz="quarter" idx="12"/>
            <p:custDataLst>
              <p:tags r:id="rId3"/>
            </p:custDataLst>
          </p:nvPr>
        </p:nvSpPr>
        <p:spPr>
          <a:xfrm>
            <a:off x="2819400" y="6416357"/>
            <a:ext cx="2133600" cy="365125"/>
          </a:xfrm>
        </p:spPr>
        <p:txBody>
          <a:bodyPr/>
          <a:lstStyle/>
          <a:p>
            <a:fld id="{939955DA-DB44-4472-BFE9-4BAB9712F000}" type="slidenum">
              <a:rPr lang="en-US" smtClean="0"/>
              <a:t>57</a:t>
            </a:fld>
            <a:endParaRPr lang="en-US"/>
          </a:p>
        </p:txBody>
      </p:sp>
    </p:spTree>
    <p:custDataLst>
      <p:tags r:id="rId1"/>
    </p:custDataLst>
    <p:extLst>
      <p:ext uri="{BB962C8B-B14F-4D97-AF65-F5344CB8AC3E}">
        <p14:creationId xmlns:p14="http://schemas.microsoft.com/office/powerpoint/2010/main" val="170303154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en-US" b="1" dirty="0"/>
              <a:t>SCILLSS Glossary</a:t>
            </a:r>
          </a:p>
        </p:txBody>
      </p:sp>
      <p:sp>
        <p:nvSpPr>
          <p:cNvPr id="3" name="Content Placeholder 2">
            <a:extLst>
              <a:ext uri="{FF2B5EF4-FFF2-40B4-BE49-F238E27FC236}">
                <a16:creationId xmlns:a16="http://schemas.microsoft.com/office/drawing/2014/main" id="{BBDC08D5-3E89-42D3-B51A-0D118511FD3D}"/>
              </a:ext>
            </a:extLst>
          </p:cNvPr>
          <p:cNvSpPr>
            <a:spLocks noGrp="1"/>
          </p:cNvSpPr>
          <p:nvPr>
            <p:ph idx="1"/>
          </p:nvPr>
        </p:nvSpPr>
        <p:spPr/>
        <p:txBody>
          <a:bodyPr>
            <a:normAutofit/>
          </a:bodyPr>
          <a:lstStyle/>
          <a:p>
            <a:pPr marL="0" indent="0">
              <a:buNone/>
            </a:pPr>
            <a:r>
              <a:rPr lang="en-US" sz="2400" dirty="0"/>
              <a:t>Please refer to the SCILLSS Glossary for operational definitions of terms used.</a:t>
            </a:r>
          </a:p>
        </p:txBody>
      </p:sp>
      <p:pic>
        <p:nvPicPr>
          <p:cNvPr id="8" name="Picture 7" descr="A picture of the SCILLSS glossary."/>
          <p:cNvPicPr>
            <a:picLocks/>
          </p:cNvPicPr>
          <p:nvPr>
            <p:custDataLst>
              <p:tags r:id="rId3"/>
            </p:custDataLst>
          </p:nvPr>
        </p:nvPicPr>
        <p:blipFill>
          <a:blip r:embed="rId7">
            <a:extLst>
              <a:ext uri="{28A0092B-C50C-407E-A947-70E740481C1C}">
                <a14:useLocalDpi xmlns:a14="http://schemas.microsoft.com/office/drawing/2010/main" val="0"/>
              </a:ext>
            </a:extLst>
          </a:blip>
          <a:stretch>
            <a:fillRect/>
          </a:stretch>
        </p:blipFill>
        <p:spPr>
          <a:xfrm>
            <a:off x="1219199" y="2248634"/>
            <a:ext cx="6705600" cy="4281154"/>
          </a:xfrm>
          <a:prstGeom prst="rect">
            <a:avLst/>
          </a:prstGeom>
        </p:spPr>
      </p:pic>
      <p:sp>
        <p:nvSpPr>
          <p:cNvPr id="4" name="Slide Number Placeholder 3"/>
          <p:cNvSpPr>
            <a:spLocks noGrp="1"/>
          </p:cNvSpPr>
          <p:nvPr>
            <p:ph type="sldNum" sz="quarter" idx="12"/>
            <p:custDataLst>
              <p:tags r:id="rId4"/>
            </p:custDataLst>
          </p:nvPr>
        </p:nvSpPr>
        <p:spPr/>
        <p:txBody>
          <a:bodyPr/>
          <a:lstStyle/>
          <a:p>
            <a:fld id="{939955DA-DB44-4472-BFE9-4BAB9712F000}" type="slidenum">
              <a:rPr lang="en-US" smtClean="0"/>
              <a:t>58</a:t>
            </a:fld>
            <a:endParaRPr lang="en-US"/>
          </a:p>
        </p:txBody>
      </p:sp>
    </p:spTree>
    <p:custDataLst>
      <p:tags r:id="rId1"/>
    </p:custDataLst>
    <p:extLst>
      <p:ext uri="{BB962C8B-B14F-4D97-AF65-F5344CB8AC3E}">
        <p14:creationId xmlns:p14="http://schemas.microsoft.com/office/powerpoint/2010/main" val="2644315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A62883-BC0A-42C3-9B33-78948739EF37}"/>
              </a:ext>
            </a:extLst>
          </p:cNvPr>
          <p:cNvSpPr>
            <a:spLocks noGrp="1"/>
          </p:cNvSpPr>
          <p:nvPr>
            <p:ph type="title"/>
            <p:custDataLst>
              <p:tags r:id="rId2"/>
            </p:custDataLst>
          </p:nvPr>
        </p:nvSpPr>
        <p:spPr>
          <a:xfrm>
            <a:off x="457200" y="274638"/>
            <a:ext cx="8229600" cy="1143000"/>
          </a:xfrm>
        </p:spPr>
        <p:txBody>
          <a:bodyPr/>
          <a:lstStyle/>
          <a:p>
            <a:r>
              <a:rPr lang="en-US" b="1" dirty="0"/>
              <a:t>Web links</a:t>
            </a:r>
          </a:p>
        </p:txBody>
      </p:sp>
      <p:sp>
        <p:nvSpPr>
          <p:cNvPr id="3" name="Content Placeholder 2">
            <a:extLst>
              <a:ext uri="{FF2B5EF4-FFF2-40B4-BE49-F238E27FC236}">
                <a16:creationId xmlns:a16="http://schemas.microsoft.com/office/drawing/2014/main" id="{56DF03E3-FE28-479C-A082-42A93FC18E28}"/>
              </a:ext>
            </a:extLst>
          </p:cNvPr>
          <p:cNvSpPr>
            <a:spLocks noGrp="1"/>
          </p:cNvSpPr>
          <p:nvPr>
            <p:ph idx="1"/>
            <p:custDataLst>
              <p:tags r:id="rId3"/>
            </p:custDataLst>
          </p:nvPr>
        </p:nvSpPr>
        <p:spPr>
          <a:xfrm>
            <a:off x="457200" y="1295400"/>
            <a:ext cx="8229600" cy="5120957"/>
          </a:xfrm>
        </p:spPr>
        <p:txBody>
          <a:bodyPr>
            <a:normAutofit lnSpcReduction="10000"/>
          </a:bodyPr>
          <a:lstStyle/>
          <a:p>
            <a:pPr marL="0" indent="0">
              <a:buNone/>
            </a:pPr>
            <a:r>
              <a:rPr lang="en-US" sz="2800" dirty="0"/>
              <a:t>In the web links pod, you can find the following resources.</a:t>
            </a:r>
          </a:p>
          <a:p>
            <a:r>
              <a:rPr lang="en-US" sz="2400" dirty="0"/>
              <a:t>American Educational Research Association (AERA), the American Psychological Association (APA), and the National Council on Measurement in Education (NCME) Joint Committee on Standards for Educational and Psychological Testing. (2014). </a:t>
            </a:r>
            <a:r>
              <a:rPr lang="en-US" sz="2400" i="1" dirty="0"/>
              <a:t>Standards for educational and psychological testing</a:t>
            </a:r>
            <a:r>
              <a:rPr lang="en-US" sz="2400" dirty="0"/>
              <a:t>. Washington DC: American Educational Research Association.</a:t>
            </a:r>
          </a:p>
          <a:p>
            <a:r>
              <a:rPr lang="en-US" sz="2400" dirty="0"/>
              <a:t>National Research Council. 2014. </a:t>
            </a:r>
            <a:r>
              <a:rPr lang="en-US" sz="2400" i="1" dirty="0"/>
              <a:t>Developing Assessments for the Next Generation Science Standards</a:t>
            </a:r>
            <a:r>
              <a:rPr lang="en-US" sz="2400" dirty="0"/>
              <a:t>. Washington, DC: The National Academies Press.</a:t>
            </a:r>
          </a:p>
          <a:p>
            <a:r>
              <a:rPr lang="en-US" sz="2400" dirty="0"/>
              <a:t>SCILLSS Website</a:t>
            </a:r>
          </a:p>
        </p:txBody>
      </p:sp>
      <p:sp>
        <p:nvSpPr>
          <p:cNvPr id="4" name="Slide Number Placeholder 3">
            <a:extLst>
              <a:ext uri="{FF2B5EF4-FFF2-40B4-BE49-F238E27FC236}">
                <a16:creationId xmlns:a16="http://schemas.microsoft.com/office/drawing/2014/main" id="{377D2210-DA31-4B98-BD67-DD370B3541A0}"/>
              </a:ext>
            </a:extLst>
          </p:cNvPr>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59</a:t>
            </a:fld>
            <a:endParaRPr lang="en-US"/>
          </a:p>
        </p:txBody>
      </p:sp>
    </p:spTree>
    <p:custDataLst>
      <p:tags r:id="rId1"/>
    </p:custDataLst>
    <p:extLst>
      <p:ext uri="{BB962C8B-B14F-4D97-AF65-F5344CB8AC3E}">
        <p14:creationId xmlns:p14="http://schemas.microsoft.com/office/powerpoint/2010/main" val="29389369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45741-E19F-452A-B331-C5E01996C176}"/>
              </a:ext>
            </a:extLst>
          </p:cNvPr>
          <p:cNvSpPr>
            <a:spLocks noGrp="1"/>
          </p:cNvSpPr>
          <p:nvPr>
            <p:ph type="title"/>
            <p:custDataLst>
              <p:tags r:id="rId2"/>
            </p:custDataLst>
          </p:nvPr>
        </p:nvSpPr>
        <p:spPr>
          <a:xfrm>
            <a:off x="457200" y="274638"/>
            <a:ext cx="8229600" cy="1143000"/>
          </a:xfrm>
        </p:spPr>
        <p:txBody>
          <a:bodyPr/>
          <a:lstStyle/>
          <a:p>
            <a:r>
              <a:rPr lang="en-US" b="1" dirty="0"/>
              <a:t>Defining Terms: Assessments</a:t>
            </a:r>
          </a:p>
        </p:txBody>
      </p:sp>
      <p:sp>
        <p:nvSpPr>
          <p:cNvPr id="4" name="Content Placeholder 3">
            <a:extLst>
              <a:ext uri="{FF2B5EF4-FFF2-40B4-BE49-F238E27FC236}">
                <a16:creationId xmlns:a16="http://schemas.microsoft.com/office/drawing/2014/main" id="{B17FBD07-BDD7-477F-B054-DF3B0A5B02EC}"/>
              </a:ext>
            </a:extLst>
          </p:cNvPr>
          <p:cNvSpPr>
            <a:spLocks noGrp="1"/>
          </p:cNvSpPr>
          <p:nvPr>
            <p:ph idx="1"/>
            <p:custDataLst>
              <p:tags r:id="rId3"/>
            </p:custDataLst>
          </p:nvPr>
        </p:nvSpPr>
        <p:spPr>
          <a:xfrm>
            <a:off x="457200" y="1417638"/>
            <a:ext cx="8329961" cy="5070646"/>
          </a:xfrm>
        </p:spPr>
        <p:txBody>
          <a:bodyPr vert="horz" lIns="91440" tIns="45720" rIns="91440" bIns="45720" rtlCol="0">
            <a:normAutofit fontScale="85000" lnSpcReduction="10000"/>
          </a:bodyPr>
          <a:lstStyle/>
          <a:p>
            <a:pPr marL="0" indent="0">
              <a:spcBef>
                <a:spcPts val="0"/>
              </a:spcBef>
              <a:spcAft>
                <a:spcPts val="1200"/>
              </a:spcAft>
              <a:buNone/>
            </a:pPr>
            <a:r>
              <a:rPr lang="en-US" sz="2400" dirty="0"/>
              <a:t>Assessments are structured, but not necessarily formal, methods of capturing information about a person or group of people and interpreting that information for some purpose or use. In education, this is often in relation to a target content area of knowledge or skills. </a:t>
            </a:r>
          </a:p>
          <a:p>
            <a:pPr marL="0" indent="0">
              <a:spcBef>
                <a:spcPts val="0"/>
              </a:spcBef>
              <a:spcAft>
                <a:spcPts val="1200"/>
              </a:spcAft>
              <a:buNone/>
            </a:pPr>
            <a:r>
              <a:rPr lang="en-US" sz="2400" dirty="0"/>
              <a:t>An assessment may be a stand-alone tool or comprise several tests that yield scores that are considered in some combination. Assessments may take many forms, including paper-and-pencil tests, tests delivered via computer, interviews with individual students, or whole-class discussions.</a:t>
            </a:r>
          </a:p>
          <a:p>
            <a:pPr marL="0" indent="0">
              <a:spcBef>
                <a:spcPts val="0"/>
              </a:spcBef>
              <a:spcAft>
                <a:spcPts val="1200"/>
              </a:spcAft>
              <a:buNone/>
            </a:pPr>
            <a:r>
              <a:rPr lang="en-US" sz="2400" dirty="0"/>
              <a:t>Assessments do not have to yield scores. When they do, scores can be quantitative or qualitative. In the case of performance level scores, which states must report for every statewide assessment in language arts, math, and science, students receive numerical scores that are quantitative and an associated performance level description that is qualitative.</a:t>
            </a:r>
          </a:p>
          <a:p>
            <a:pPr marL="0" indent="0">
              <a:spcBef>
                <a:spcPts val="0"/>
              </a:spcBef>
              <a:spcAft>
                <a:spcPts val="1200"/>
              </a:spcAft>
              <a:buNone/>
            </a:pPr>
            <a:r>
              <a:rPr lang="en-US" sz="2400" dirty="0"/>
              <a:t>The best form for an assessment depends upon its purpose and the intended use of the scores or other information the assessment yields</a:t>
            </a:r>
            <a:r>
              <a:rPr lang="en-US" sz="2000" dirty="0"/>
              <a:t>.</a:t>
            </a:r>
          </a:p>
        </p:txBody>
      </p:sp>
      <p:sp>
        <p:nvSpPr>
          <p:cNvPr id="7" name="Slide Number Placeholder 6">
            <a:extLst>
              <a:ext uri="{FF2B5EF4-FFF2-40B4-BE49-F238E27FC236}">
                <a16:creationId xmlns:a16="http://schemas.microsoft.com/office/drawing/2014/main" id="{DD004359-5E86-4139-9CA0-44D8F65C72D8}"/>
              </a:ext>
            </a:extLst>
          </p:cNvPr>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6</a:t>
            </a:fld>
            <a:endParaRPr lang="en-US" dirty="0"/>
          </a:p>
        </p:txBody>
      </p:sp>
    </p:spTree>
    <p:custDataLst>
      <p:tags r:id="rId1"/>
    </p:custDataLst>
    <p:extLst>
      <p:ext uri="{BB962C8B-B14F-4D97-AF65-F5344CB8AC3E}">
        <p14:creationId xmlns:p14="http://schemas.microsoft.com/office/powerpoint/2010/main" val="14549271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2"/>
            </p:custDataLst>
          </p:nvPr>
        </p:nvSpPr>
        <p:spPr>
          <a:xfrm>
            <a:off x="457200" y="274638"/>
            <a:ext cx="8229600" cy="1143000"/>
          </a:xfrm>
        </p:spPr>
        <p:txBody>
          <a:bodyPr/>
          <a:lstStyle/>
          <a:p>
            <a:r>
              <a:rPr lang="en-US" b="1" dirty="0"/>
              <a:t>References</a:t>
            </a:r>
          </a:p>
        </p:txBody>
      </p:sp>
      <p:sp>
        <p:nvSpPr>
          <p:cNvPr id="5" name="Content Placeholder 4"/>
          <p:cNvSpPr>
            <a:spLocks noGrp="1"/>
          </p:cNvSpPr>
          <p:nvPr>
            <p:ph idx="1"/>
            <p:custDataLst>
              <p:tags r:id="rId3"/>
            </p:custDataLst>
          </p:nvPr>
        </p:nvSpPr>
        <p:spPr>
          <a:xfrm>
            <a:off x="457200" y="1295400"/>
            <a:ext cx="8229600" cy="4830763"/>
          </a:xfrm>
        </p:spPr>
        <p:txBody>
          <a:bodyPr/>
          <a:lstStyle/>
          <a:p>
            <a:pPr marL="457200" indent="-457200">
              <a:buNone/>
            </a:pPr>
            <a:r>
              <a:rPr lang="en-US" sz="1800" dirty="0"/>
              <a:t>American Educational Research Association (AERA), the American Psychological Association (APA), and the National Council on Measurement in Education (NCME) Joint Committee on Standards for Educational and Psychological Testing. (2014). Standards for educational and psychological testing. Washington DC: American Educational Research Association.</a:t>
            </a:r>
          </a:p>
          <a:p>
            <a:pPr marL="457200" indent="-457200">
              <a:buNone/>
            </a:pPr>
            <a:endParaRPr lang="en-US" sz="1800" dirty="0"/>
          </a:p>
          <a:p>
            <a:pPr marL="457200" indent="-457200">
              <a:buNone/>
            </a:pPr>
            <a:r>
              <a:rPr lang="en-US" sz="1800" dirty="0"/>
              <a:t>Validity. 2018. In </a:t>
            </a:r>
            <a:r>
              <a:rPr lang="en-US" sz="1800" i="1" dirty="0"/>
              <a:t>oxforddictionaries.com</a:t>
            </a:r>
            <a:r>
              <a:rPr lang="en-US" sz="1800" dirty="0"/>
              <a:t>. Retrieved January 22, 2018, from https://en./definition/validity</a:t>
            </a:r>
          </a:p>
        </p:txBody>
      </p:sp>
      <p:sp>
        <p:nvSpPr>
          <p:cNvPr id="3" name="Slide Number Placeholder 2"/>
          <p:cNvSpPr>
            <a:spLocks noGrp="1"/>
          </p:cNvSpPr>
          <p:nvPr>
            <p:ph type="sldNum" sz="quarter" idx="12"/>
            <p:custDataLst>
              <p:tags r:id="rId4"/>
            </p:custDataLst>
          </p:nvPr>
        </p:nvSpPr>
        <p:spPr>
          <a:xfrm>
            <a:off x="2819400" y="6416357"/>
            <a:ext cx="2133600" cy="365125"/>
          </a:xfrm>
        </p:spPr>
        <p:txBody>
          <a:bodyPr/>
          <a:lstStyle/>
          <a:p>
            <a:fld id="{939955DA-DB44-4472-BFE9-4BAB9712F000}" type="slidenum">
              <a:rPr lang="en-US" smtClean="0"/>
              <a:t>60</a:t>
            </a:fld>
            <a:endParaRPr lang="en-US"/>
          </a:p>
        </p:txBody>
      </p:sp>
    </p:spTree>
    <p:custDataLst>
      <p:tags r:id="rId1"/>
    </p:custDataLst>
    <p:extLst>
      <p:ext uri="{BB962C8B-B14F-4D97-AF65-F5344CB8AC3E}">
        <p14:creationId xmlns:p14="http://schemas.microsoft.com/office/powerpoint/2010/main" val="642624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8F01C225-BED1-4059-853D-8B5E7D985EC6}"/>
              </a:ext>
            </a:extLst>
          </p:cNvPr>
          <p:cNvSpPr>
            <a:spLocks noGrp="1"/>
          </p:cNvSpPr>
          <p:nvPr>
            <p:ph type="title"/>
          </p:nvPr>
        </p:nvSpPr>
        <p:spPr>
          <a:xfrm>
            <a:off x="284747" y="470987"/>
            <a:ext cx="8229600" cy="1143000"/>
          </a:xfrm>
        </p:spPr>
        <p:txBody>
          <a:bodyPr/>
          <a:lstStyle/>
          <a:p>
            <a:r>
              <a:rPr lang="en-US" b="1" dirty="0"/>
              <a:t>Teachers and Assessments</a:t>
            </a:r>
          </a:p>
        </p:txBody>
      </p:sp>
      <p:pic>
        <p:nvPicPr>
          <p:cNvPr id="3" name="Picture 2" descr="A teacher standing at a white board getting students' responses to a question she has posed to the class.">
            <a:extLst>
              <a:ext uri="{FF2B5EF4-FFF2-40B4-BE49-F238E27FC236}">
                <a16:creationId xmlns:a16="http://schemas.microsoft.com/office/drawing/2014/main" id="{4458C31F-B52C-4AF6-8B90-A365BCA8411C}"/>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0"/>
            <a:ext cx="9162738" cy="6858000"/>
          </a:xfrm>
          <a:prstGeom prst="rect">
            <a:avLst/>
          </a:prstGeom>
        </p:spPr>
      </p:pic>
      <p:sp>
        <p:nvSpPr>
          <p:cNvPr id="2" name="Slide Number Placeholder 1"/>
          <p:cNvSpPr>
            <a:spLocks noGrp="1"/>
          </p:cNvSpPr>
          <p:nvPr>
            <p:ph type="sldNum" sz="quarter" idx="12"/>
            <p:custDataLst>
              <p:tags r:id="rId2"/>
            </p:custDataLst>
          </p:nvPr>
        </p:nvSpPr>
        <p:spPr/>
        <p:txBody>
          <a:bodyPr/>
          <a:lstStyle/>
          <a:p>
            <a:fld id="{939955DA-DB44-4472-BFE9-4BAB9712F000}" type="slidenum">
              <a:rPr lang="en-US" smtClean="0"/>
              <a:t>7</a:t>
            </a:fld>
            <a:endParaRPr lang="en-US"/>
          </a:p>
        </p:txBody>
      </p:sp>
    </p:spTree>
    <p:custDataLst>
      <p:tags r:id="rId1"/>
    </p:custDataLst>
    <p:extLst>
      <p:ext uri="{BB962C8B-B14F-4D97-AF65-F5344CB8AC3E}">
        <p14:creationId xmlns:p14="http://schemas.microsoft.com/office/powerpoint/2010/main" val="3206413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a:extLst>
              <a:ext uri="{FF2B5EF4-FFF2-40B4-BE49-F238E27FC236}">
                <a16:creationId xmlns:a16="http://schemas.microsoft.com/office/drawing/2014/main" id="{480FAF50-CFA2-48A5-AE96-FBA801FE2030}"/>
              </a:ext>
            </a:extLst>
          </p:cNvPr>
          <p:cNvSpPr>
            <a:spLocks noGrp="1"/>
          </p:cNvSpPr>
          <p:nvPr>
            <p:ph type="title"/>
          </p:nvPr>
        </p:nvSpPr>
        <p:spPr/>
        <p:txBody>
          <a:bodyPr/>
          <a:lstStyle/>
          <a:p>
            <a:r>
              <a:rPr lang="en-US" b="1" dirty="0"/>
              <a:t>Formal Assessments</a:t>
            </a:r>
          </a:p>
        </p:txBody>
      </p:sp>
      <p:pic>
        <p:nvPicPr>
          <p:cNvPr id="9" name="Picture 8">
            <a:extLst>
              <a:ext uri="{FF2B5EF4-FFF2-40B4-BE49-F238E27FC236}">
                <a16:creationId xmlns:a16="http://schemas.microsoft.com/office/drawing/2014/main" id="{56F172F9-1C66-4A3B-88C5-5CDD6AA18046}"/>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0" y="0"/>
            <a:ext cx="9144000" cy="6858000"/>
          </a:xfrm>
          <a:prstGeom prst="rect">
            <a:avLst/>
          </a:prstGeom>
        </p:spPr>
      </p:pic>
      <p:pic>
        <p:nvPicPr>
          <p:cNvPr id="4" name="Picture 3">
            <a:extLst>
              <a:ext uri="{FF2B5EF4-FFF2-40B4-BE49-F238E27FC236}">
                <a16:creationId xmlns:a16="http://schemas.microsoft.com/office/drawing/2014/main" id="{81EBB208-48C9-4AD1-917C-CB2338DDE82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2758283" y="6476656"/>
            <a:ext cx="3627434" cy="304826"/>
          </a:xfrm>
          <a:prstGeom prst="rect">
            <a:avLst/>
          </a:prstGeom>
        </p:spPr>
      </p:pic>
      <p:sp>
        <p:nvSpPr>
          <p:cNvPr id="2" name="Slide Number Placeholder 1"/>
          <p:cNvSpPr>
            <a:spLocks noGrp="1"/>
          </p:cNvSpPr>
          <p:nvPr>
            <p:ph type="sldNum" sz="quarter" idx="12"/>
            <p:custDataLst>
              <p:tags r:id="rId2"/>
            </p:custDataLst>
          </p:nvPr>
        </p:nvSpPr>
        <p:spPr/>
        <p:txBody>
          <a:bodyPr/>
          <a:lstStyle/>
          <a:p>
            <a:fld id="{939955DA-DB44-4472-BFE9-4BAB9712F000}" type="slidenum">
              <a:rPr lang="en-US" smtClean="0">
                <a:solidFill>
                  <a:schemeClr val="tx1"/>
                </a:solidFill>
              </a:rPr>
              <a:t>8</a:t>
            </a:fld>
            <a:endParaRPr lang="en-US" dirty="0">
              <a:solidFill>
                <a:schemeClr val="tx1"/>
              </a:solidFill>
            </a:endParaRPr>
          </a:p>
        </p:txBody>
      </p:sp>
    </p:spTree>
    <p:custDataLst>
      <p:tags r:id="rId1"/>
    </p:custDataLst>
    <p:extLst>
      <p:ext uri="{BB962C8B-B14F-4D97-AF65-F5344CB8AC3E}">
        <p14:creationId xmlns:p14="http://schemas.microsoft.com/office/powerpoint/2010/main" val="2796425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hidden="1">
            <a:extLst>
              <a:ext uri="{FF2B5EF4-FFF2-40B4-BE49-F238E27FC236}">
                <a16:creationId xmlns:a16="http://schemas.microsoft.com/office/drawing/2014/main" id="{2A09489D-417A-4F99-8413-255538E1D1AA}"/>
              </a:ext>
            </a:extLst>
          </p:cNvPr>
          <p:cNvSpPr>
            <a:spLocks noGrp="1"/>
          </p:cNvSpPr>
          <p:nvPr>
            <p:ph type="title"/>
            <p:custDataLst>
              <p:tags r:id="rId2"/>
            </p:custDataLst>
          </p:nvPr>
        </p:nvSpPr>
        <p:spPr/>
        <p:txBody>
          <a:bodyPr/>
          <a:lstStyle/>
          <a:p>
            <a:r>
              <a:rPr lang="en-US" b="1" dirty="0"/>
              <a:t>Formal and Informal Assessments</a:t>
            </a:r>
          </a:p>
        </p:txBody>
      </p:sp>
      <p:sp>
        <p:nvSpPr>
          <p:cNvPr id="3" name="Text Placeholder 2">
            <a:extLst>
              <a:ext uri="{FF2B5EF4-FFF2-40B4-BE49-F238E27FC236}">
                <a16:creationId xmlns:a16="http://schemas.microsoft.com/office/drawing/2014/main" id="{74D836FB-8290-4C7B-800A-75A35FB0AE01}"/>
              </a:ext>
            </a:extLst>
          </p:cNvPr>
          <p:cNvSpPr>
            <a:spLocks noGrp="1"/>
          </p:cNvSpPr>
          <p:nvPr>
            <p:ph type="body" idx="1"/>
            <p:custDataLst>
              <p:tags r:id="rId3"/>
            </p:custDataLst>
          </p:nvPr>
        </p:nvSpPr>
        <p:spPr>
          <a:xfrm>
            <a:off x="457200" y="200583"/>
            <a:ext cx="4040188" cy="639762"/>
          </a:xfrm>
        </p:spPr>
        <p:txBody>
          <a:bodyPr/>
          <a:lstStyle/>
          <a:p>
            <a:r>
              <a:rPr lang="en-US" dirty="0"/>
              <a:t>Formal Assessments</a:t>
            </a:r>
          </a:p>
        </p:txBody>
      </p:sp>
      <p:sp>
        <p:nvSpPr>
          <p:cNvPr id="4" name="Content Placeholder 3">
            <a:extLst>
              <a:ext uri="{FF2B5EF4-FFF2-40B4-BE49-F238E27FC236}">
                <a16:creationId xmlns:a16="http://schemas.microsoft.com/office/drawing/2014/main" id="{B17FBD07-BDD7-477F-B054-DF3B0A5B02EC}"/>
              </a:ext>
            </a:extLst>
          </p:cNvPr>
          <p:cNvSpPr>
            <a:spLocks noGrp="1"/>
          </p:cNvSpPr>
          <p:nvPr>
            <p:ph sz="half" idx="2"/>
            <p:custDataLst>
              <p:tags r:id="rId4"/>
            </p:custDataLst>
          </p:nvPr>
        </p:nvSpPr>
        <p:spPr>
          <a:xfrm>
            <a:off x="457200" y="840345"/>
            <a:ext cx="4040188" cy="5285818"/>
          </a:xfrm>
        </p:spPr>
        <p:txBody>
          <a:bodyPr vert="horz" lIns="91440" tIns="45720" rIns="91440" bIns="45720" rtlCol="0">
            <a:normAutofit/>
          </a:bodyPr>
          <a:lstStyle/>
          <a:p>
            <a:pPr marL="0" indent="0">
              <a:spcBef>
                <a:spcPts val="600"/>
              </a:spcBef>
              <a:spcAft>
                <a:spcPts val="600"/>
              </a:spcAft>
              <a:buNone/>
            </a:pPr>
            <a:r>
              <a:rPr lang="en-US" sz="1800" dirty="0"/>
              <a:t>Formal assessments in education are clearly tests; students generally know that they are being tested and that they have to answer questions or otherwise demonstrate their knowledge and skills. Examples of formal assessment include the annual statewide assessments, a unit test, and benchmark tests.</a:t>
            </a:r>
          </a:p>
          <a:p>
            <a:pPr marL="0" indent="0">
              <a:spcBef>
                <a:spcPts val="600"/>
              </a:spcBef>
              <a:buNone/>
            </a:pPr>
            <a:r>
              <a:rPr lang="en-US" sz="1800" dirty="0"/>
              <a:t>Formal assessments generally yield quantitative results, such as number or percent correct, averages for groups of students, or scale scores. They may also yield qualitative information such as the performance level descriptions described earlier.</a:t>
            </a:r>
          </a:p>
          <a:p>
            <a:pPr marL="0" indent="0">
              <a:spcBef>
                <a:spcPts val="600"/>
              </a:spcBef>
              <a:buNone/>
            </a:pPr>
            <a:r>
              <a:rPr lang="en-US" sz="1800" dirty="0"/>
              <a:t>Results from formal assessments may be used for </a:t>
            </a:r>
            <a:r>
              <a:rPr lang="en-US" sz="1800" b="1" dirty="0"/>
              <a:t>formative</a:t>
            </a:r>
            <a:r>
              <a:rPr lang="en-US" sz="1800" dirty="0"/>
              <a:t> or </a:t>
            </a:r>
            <a:r>
              <a:rPr lang="en-US" sz="1800" b="1" dirty="0"/>
              <a:t>summative</a:t>
            </a:r>
            <a:r>
              <a:rPr lang="en-US" sz="1800" dirty="0"/>
              <a:t> purposes.</a:t>
            </a:r>
          </a:p>
        </p:txBody>
      </p:sp>
      <p:sp>
        <p:nvSpPr>
          <p:cNvPr id="5" name="Text Placeholder 4">
            <a:extLst>
              <a:ext uri="{FF2B5EF4-FFF2-40B4-BE49-F238E27FC236}">
                <a16:creationId xmlns:a16="http://schemas.microsoft.com/office/drawing/2014/main" id="{0CCE1F19-F3CC-4537-A539-CFE94C791A2B}"/>
              </a:ext>
            </a:extLst>
          </p:cNvPr>
          <p:cNvSpPr>
            <a:spLocks noGrp="1"/>
          </p:cNvSpPr>
          <p:nvPr>
            <p:ph type="body" sz="quarter" idx="3"/>
            <p:custDataLst>
              <p:tags r:id="rId5"/>
            </p:custDataLst>
          </p:nvPr>
        </p:nvSpPr>
        <p:spPr>
          <a:xfrm>
            <a:off x="4572000" y="200583"/>
            <a:ext cx="4041775" cy="639762"/>
          </a:xfrm>
        </p:spPr>
        <p:txBody>
          <a:bodyPr/>
          <a:lstStyle/>
          <a:p>
            <a:r>
              <a:rPr lang="en-US" dirty="0"/>
              <a:t>Informal Assessments</a:t>
            </a:r>
          </a:p>
        </p:txBody>
      </p:sp>
      <p:sp>
        <p:nvSpPr>
          <p:cNvPr id="6" name="Content Placeholder 5">
            <a:extLst>
              <a:ext uri="{FF2B5EF4-FFF2-40B4-BE49-F238E27FC236}">
                <a16:creationId xmlns:a16="http://schemas.microsoft.com/office/drawing/2014/main" id="{0839F21C-63B3-4313-B2AC-9A62B23DD727}"/>
              </a:ext>
            </a:extLst>
          </p:cNvPr>
          <p:cNvSpPr>
            <a:spLocks noGrp="1"/>
          </p:cNvSpPr>
          <p:nvPr>
            <p:ph sz="quarter" idx="4"/>
            <p:custDataLst>
              <p:tags r:id="rId6"/>
            </p:custDataLst>
          </p:nvPr>
        </p:nvSpPr>
        <p:spPr>
          <a:xfrm>
            <a:off x="4645025" y="840345"/>
            <a:ext cx="4041775" cy="5285818"/>
          </a:xfrm>
        </p:spPr>
        <p:txBody>
          <a:bodyPr>
            <a:noAutofit/>
          </a:bodyPr>
          <a:lstStyle/>
          <a:p>
            <a:pPr marL="0" indent="0">
              <a:spcBef>
                <a:spcPts val="600"/>
              </a:spcBef>
              <a:spcAft>
                <a:spcPts val="700"/>
              </a:spcAft>
              <a:buNone/>
            </a:pPr>
            <a:r>
              <a:rPr lang="en-US" sz="1800" dirty="0"/>
              <a:t>Informal assessments in education are more casual means for gathering information about students’ knowledge and skills. Examples include a teacher asking questions to an individual student or group of students as part of a lesson or a teacher observing students as they conduct an experiment in a science lab.</a:t>
            </a:r>
          </a:p>
          <a:p>
            <a:pPr marL="0" indent="0">
              <a:spcBef>
                <a:spcPts val="600"/>
              </a:spcBef>
              <a:buNone/>
            </a:pPr>
            <a:r>
              <a:rPr lang="en-US" sz="1800" dirty="0"/>
              <a:t>Informal assessments generally yield </a:t>
            </a:r>
            <a:r>
              <a:rPr lang="en-US" sz="1800" b="1" dirty="0"/>
              <a:t>qualitative results</a:t>
            </a:r>
            <a:r>
              <a:rPr lang="en-US" sz="1800" dirty="0"/>
              <a:t> rather than scores. When informal assessments do yield scores, they may not be written down or totaled across students.</a:t>
            </a:r>
          </a:p>
          <a:p>
            <a:pPr marL="0" indent="0">
              <a:spcBef>
                <a:spcPts val="600"/>
              </a:spcBef>
              <a:spcAft>
                <a:spcPts val="600"/>
              </a:spcAft>
              <a:buNone/>
            </a:pPr>
            <a:endParaRPr lang="en-US" dirty="0"/>
          </a:p>
          <a:p>
            <a:pPr marL="0" indent="0">
              <a:spcBef>
                <a:spcPts val="600"/>
              </a:spcBef>
              <a:buNone/>
            </a:pPr>
            <a:r>
              <a:rPr lang="en-US" sz="1800" dirty="0"/>
              <a:t>Results from informal assessments are more likely to be used for </a:t>
            </a:r>
            <a:r>
              <a:rPr lang="en-US" sz="1800" b="1" dirty="0"/>
              <a:t>formative</a:t>
            </a:r>
            <a:r>
              <a:rPr lang="en-US" sz="1800" dirty="0"/>
              <a:t> purposes than summative ones.</a:t>
            </a:r>
            <a:r>
              <a:rPr lang="en-US" sz="1900" dirty="0"/>
              <a:t>	</a:t>
            </a:r>
          </a:p>
        </p:txBody>
      </p:sp>
    </p:spTree>
    <p:custDataLst>
      <p:tags r:id="rId1"/>
    </p:custDataLst>
    <p:extLst>
      <p:ext uri="{BB962C8B-B14F-4D97-AF65-F5344CB8AC3E}">
        <p14:creationId xmlns:p14="http://schemas.microsoft.com/office/powerpoint/2010/main" val="96736299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PERSISTENCEDATA" val="MMPROD_UIPERSISTENCEDATA"/>
  <p:tag name="MMPROD_NEXTUNIQUEID" val="10320"/>
  <p:tag name="MMPROD_DATA" val="&lt;object type=&quot;10002&quot; unique_id=&quot;901&quot;&gt;&lt;property id=&quot;10007&quot; value=&quot;Next&quot;/&gt;&lt;property id=&quot;10008&quot; value=&quot;Back&quot;/&gt;&lt;property id=&quot;10009&quot; value=&quot;Submit&quot;/&gt;&lt;property id=&quot;10012&quot; value=&quot;0&quot;/&gt;&lt;property id=&quot;10022&quot; value=&quot;Try again&quot;/&gt;&lt;property id=&quot;10068&quot; value=&quot;Correct - Click anywhere or press Control Y to continue&quot;/&gt;&lt;property id=&quot;10069&quot; value=&quot;Incorrect - Click anywhere or press Control Y to continue&quot;/&gt;&lt;property id=&quot;10124&quot; value=&quot;Click to continue&quot;/&gt;&lt;property id=&quot;10125&quot; value=&quot;Click to submit answer&quot;/&gt;&lt;property id=&quot;10126&quot; value=&quot;Click to go back&quot;/&gt;&lt;property id=&quot;10127&quot; value=&quot;Clear&quot;/&gt;&lt;property id=&quot;10128&quot; value=&quot;Click to clear&quot;/&gt;&lt;property id=&quot;10133&quot; value=&quot;6&quot;/&gt;&lt;property id=&quot;10134&quot; value=&quot;0&quot;/&gt;&lt;property id=&quot;10135&quot; value=&quot;,&quot;/&gt;&lt;property id=&quot;10136&quot; value=&quot;2&quot;/&gt;&lt;property id=&quot;10156&quot; value=&quot;1&quot;/&gt;&lt;property id=&quot;10157&quot; value=&quot;1&quot;/&gt;&lt;property id=&quot;10158&quot; value=&quot;1&quot;/&gt;&lt;property id=&quot;10177&quot; value=&quot;1&quot;/&gt;&lt;property id=&quot;10183&quot; value=&quot;You must answer the question before continuing&quot;/&gt;&lt;property id=&quot;10185&quot; value=&quot;1&quot;/&gt;&lt;property id=&quot;10188&quot; value=&quot;The time to answer this question has expired.&quot;/&gt;&lt;property id=&quot;10189&quot; value=&quot;1&quot;/&gt;&lt;property id=&quot;10194&quot; value=&quot;0&quot;/&gt;&lt;property id=&quot;10195&quot; value=&quot;1&quot;/&gt;&lt;property id=&quot;10196&quot; value=&quot;0&quot;/&gt;&lt;property id=&quot;10198&quot; value=&quot;100&quot;/&gt;&lt;property id=&quot;10200&quot; value=&quot;1&quot;/&gt;&lt;property id=&quot;10212&quot; value=&quot;1&quot;/&gt;&lt;property id=&quot;10213&quot; value=&quot;1&quot;/&gt;&lt;property id=&quot;10214&quot; value=&quot;0&quot;/&gt;&lt;property id=&quot;10215&quot; value=&quot;0&quot;/&gt;&lt;property id=&quot;10216&quot; value=&quot;1&quot;/&gt;&lt;property id=&quot;10217&quot; value=&quot;1&quot;/&gt;&lt;property id=&quot;10218&quot; value=&quot;1&quot;/&gt;&lt;property id=&quot;10219&quot; value=&quot;1&quot;/&gt;&lt;property id=&quot;10220&quot; value=&quot;&amp;lt;Format Name=&amp;quot;Current Profile&amp;quot;&amp;gt;&amp;lt;Question FontName=&amp;quot;Calibri&amp;quot; IsBold=&amp;quot;0&amp;quot; IsItalic=&amp;quot;0&amp;quot; IsUnderline=&amp;quot;0&amp;quot; FontSize=&amp;quot;44&amp;quot; UseDefFont=&amp;quot;0&amp;quot;/&amp;gt;&amp;lt;Answer FontName=&amp;quot;Calibri&amp;quot; IsBold=&amp;quot;0&amp;quot; IsItalic=&amp;quot;0&amp;quot; IsUnderline=&amp;quot;0&amp;quot; FontSize=&amp;quot;36&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quot;/&gt;&lt;property id=&quot;10221&quot; value=&quot;&amp;lt;Format Name=&amp;quot;Presentation Default&amp;quot;&amp;gt;&amp;lt;Question FontName=&amp;quot;Calibri&amp;quot; IsBold=&amp;quot;0&amp;quot; IsItalic=&amp;quot;0&amp;quot; IsUnderline=&amp;quot;0&amp;quot; FontSize=&amp;quot;44&amp;quot;/&amp;gt;&amp;lt;Answer FontName=&amp;quot;Calibri&amp;quot; IsBold=&amp;quot;0&amp;quot; IsItalic=&amp;quot;0&amp;quot; IsUnderline=&amp;quot;0&amp;quot; FontSize=&amp;quot;28&amp;quot;/&amp;gt;&amp;lt;Button FontName=&amp;quot;Calibri&amp;quot; IsBold=&amp;quot;0&amp;quot; IsItalic=&amp;quot;0&amp;quot; IsUnderline=&amp;quot;0&amp;quot; FontSize=&amp;quot;14&amp;quot;/&amp;gt;&amp;lt;Message FontName=&amp;quot;Calibri&amp;quot; IsBold=&amp;quot;0&amp;quot; IsItalic=&amp;quot;0&amp;quot; IsUnderline=&amp;quot;0&amp;quot; FontSize=&amp;quot;18&amp;quot;/&amp;gt;&amp;lt;ButtonPlacement Orientation=&amp;quot;Horizontal&amp;quot; Position=&amp;quot;0&amp;quot;/&amp;gt;&amp;lt;/Format&amp;gt; &quot;/&gt;&lt;property id=&quot;10227&quot; value=&quot;1&quot;/&gt;&lt;property id=&quot;10229&quot; value=&quot;0&quot;/&gt;&lt;property id=&quot;10235&quot; value=&quot;0&quot;/&gt;&lt;property id=&quot;10236&quot; value=&quot;0&quot;/&gt;&lt;property id=&quot;10237&quot; value=&quot;0&quot;/&gt;&lt;property id=&quot;10238&quot; value=&quot;-1&quot;/&gt;&lt;property id=&quot;10239&quot; value=&quot;-1&quot;/&gt;&lt;property id=&quot;10240&quot; value=&quot;-1&quot;/&gt;&lt;property id=&quot;10241&quot; value=&quot;-1&quot;/&gt;&lt;property id=&quot;10242&quot; value=&quot;-1&quot;/&gt;&lt;property id=&quot;10243&quot; value=&quot;-1&quot;/&gt;&lt;property id=&quot;10244&quot; value=&quot;1&quot;/&gt;&lt;property id=&quot;10245&quot; value=&quot;0&quot;/&gt;&lt;object type=&quot;10054&quot; unique_id=&quot;10002&quot;&gt;&lt;property id=&quot;10139&quot; value=&quot;1.0&quot;/&gt;&lt;property id=&quot;10141&quot; value=&quot;80&quot;/&gt;&lt;property id=&quot;10143&quot; value=&quot;0&quot;/&gt;&lt;property id=&quot;10144&quot; value=&quot;0&quot;/&gt;&lt;property id=&quot;10145&quot; value=&quot;0&quot;/&gt;&lt;property id=&quot;10146&quot; value=&quot;1&quot;/&gt;&lt;property id=&quot;10147&quot; value=&quot;0&quot;/&gt;&lt;property id=&quot;10148&quot; value=&quot;0&quot;/&gt;&lt;property id=&quot;10149&quot; value=&quot;0&quot;/&gt;&lt;property id=&quot;10150&quot; value=&quot;0&quot;/&gt;&lt;/object&gt;&lt;object type=&quot;10042&quot; unique_id=&quot;903&quot;&gt;&lt;object type=&quot;10003&quot; unique_id=&quot;10033&quot;&gt;&lt;property id=&quot;10002&quot; value=&quot;Quiz&quot;/&gt;&lt;property id=&quot;10003&quot; value=&quot;0&quot;/&gt;&lt;property id=&quot;10004&quot; value=&quot;1&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33&quot;/&gt;&lt;property id=&quot;10123&quot; value=&quot;1&quot;/&gt;&lt;property id=&quot;10129&quot; value=&quot;1&quot;/&gt;&lt;property id=&quot;10130&quot; value=&quot;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35&quot;&gt;&lt;object type=&quot;10050&quot; unique_id=&quot;10036&quot;&gt;&lt;property id=&quot;10020&quot; value=&quot;2&quot;/&gt;&lt;property id=&quot;10102&quot; value=&quot;1&quot;/&gt;&lt;property id=&quot;10191&quot; value=&quot;-1&quot;/&gt;&lt;/object&gt;&lt;object type=&quot;10051&quot; unique_id=&quot;10037&quot;&gt;&lt;property id=&quot;10020&quot; value=&quot;2&quot;/&gt;&lt;property id=&quot;10102&quot; value=&quot;1&quot;/&gt;&lt;property id=&quot;10191&quot; value=&quot;-1&quot;/&gt;&lt;/object&gt;&lt;/object&gt;&lt;object type=&quot;10061&quot; unique_id=&quot;20000&quot;/&gt;&lt;/object&gt;&lt;object type=&quot;10003&quot; unique_id=&quot;10010&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10&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12&quot;&gt;&lt;object type=&quot;10050&quot; unique_id=&quot;10013&quot;&gt;&lt;property id=&quot;10020&quot; value=&quot;2&quot;/&gt;&lt;property id=&quot;10102&quot; value=&quot;1&quot;/&gt;&lt;property id=&quot;10191&quot; value=&quot;-1&quot;/&gt;&lt;/object&gt;&lt;object type=&quot;10051&quot; unique_id=&quot;10014&quot;&gt;&lt;property id=&quot;10020&quot; value=&quot;2&quot;/&gt;&lt;property id=&quot;10102&quot; value=&quot;1&quot;/&gt;&lt;property id=&quot;10191&quot; value=&quot;-1&quot;/&gt;&lt;/object&gt;&lt;/object&gt;&lt;object type=&quot;10061&quot; unique_id=&quot;20000&quot;/&gt;&lt;/object&gt;&lt;object type=&quot;10003&quot; unique_id=&quot;10004&quot;&gt;&lt;property id=&quot;10002&quot; value=&quot;Quiz&quot;/&gt;&lt;property id=&quot;10003&quot; value=&quot;0&quot;/&gt;&lt;property id=&quot;10004&quot; value=&quot;0&quot;/&gt;&lt;property id=&quot;10005&quot; value=&quot;0&quot;/&gt;&lt;property id=&quot;10006&quot; value=&quot;0&quot;/&gt;&lt;property id=&quot;10010&quot; value=&quot;1&quot;/&gt;&lt;property id=&quot;10014&quot; value=&quot;1&quot;/&gt;&lt;property id=&quot;10015&quot; value=&quot;1&quot;/&gt;&lt;property id=&quot;10016&quot; value=&quot;1&quot;/&gt;&lt;property id=&quot;10017&quot; value=&quot;1&quot;/&gt;&lt;property id=&quot;10018&quot; value=&quot;1&quot;/&gt;&lt;property id=&quot;10029&quot; value=&quot;2&quot;/&gt;&lt;property id=&quot;10072&quot; value=&quot;Quiz10004&quot;/&gt;&lt;property id=&quot;10123&quot; value=&quot;1&quot;/&gt;&lt;property id=&quot;10129&quot; value=&quot;0&quot;/&gt;&lt;property id=&quot;10130&quot; value=&quot;80&quot;/&gt;&lt;property id=&quot;10160&quot; value=&quot;1&quot;/&gt;&lt;property id=&quot;10161&quot; value=&quot;1&quot;/&gt;&lt;property id=&quot;10162&quot; value=&quot;1&quot;/&gt;&lt;property id=&quot;10163&quot; value=&quot;0&quot;/&gt;&lt;property id=&quot;10164&quot; value=&quot;0&quot;/&gt;&lt;property id=&quot;10165&quot; value=&quot;Passed&quot;/&gt;&lt;property id=&quot;10166&quot; value=&quot;Failed&quot;/&gt;&lt;property id=&quot;10167&quot; value=&quot;FFFFFFFF&quot;/&gt;&lt;property id=&quot;10169&quot; value=&quot;Question %d of %d&quot;/&gt;&lt;property id=&quot;10170&quot; value=&quot;Send E-mail&quot;/&gt;&lt;property id=&quot;10171&quot; value=&quot;You answered this correctly!&quot;/&gt;&lt;property id=&quot;10172&quot; value=&quot;You did not answer this question completely&quot;/&gt;&lt;property id=&quot;10173&quot; value=&quot;Your answer:&quot;/&gt;&lt;property id=&quot;10174&quot; value=&quot;The correct answer is:&quot;/&gt;&lt;property id=&quot;10208&quot; value=&quot;0&quot;/&gt;&lt;property id=&quot;10222&quot; value=&quot;0&quot;/&gt;&lt;property id=&quot;10223&quot; value=&quot;1&quot;/&gt;&lt;property id=&quot;10224&quot; value=&quot;1&quot;/&gt;&lt;property id=&quot;10225&quot; value=&quot;Instruction Slide Title&quot;/&gt;&lt;property id=&quot;10226&quot; value=&quot;Write instructions for quiz takers here...&quot;/&gt;&lt;property id=&quot;10228&quot; value=&quot;0&quot;/&gt;&lt;object type=&quot;10062&quot; unique_id=&quot;10006&quot;&gt;&lt;object type=&quot;10050&quot; unique_id=&quot;10007&quot;&gt;&lt;property id=&quot;10020&quot; value=&quot;2&quot;/&gt;&lt;property id=&quot;10102&quot; value=&quot;1&quot;/&gt;&lt;property id=&quot;10191&quot; value=&quot;-1&quot;/&gt;&lt;/object&gt;&lt;object type=&quot;10051&quot; unique_id=&quot;10008&quot;&gt;&lt;property id=&quot;10020&quot; value=&quot;2&quot;/&gt;&lt;property id=&quot;10102&quot; value=&quot;1&quot;/&gt;&lt;property id=&quot;10191&quot; value=&quot;-1&quot;/&gt;&lt;/object&gt;&lt;/object&gt;&lt;object type=&quot;10061&quot; unique_id=&quot;20000&quot;/&gt;&lt;/object&gt;&lt;/object&gt;&lt;/object&gt;&#10;"/>
  <p:tag name="MMPROD_THEME_BG_IMAGE" val=""/>
  <p:tag name="MMPROD_TAG_VCONFIG" val="PD94bWwgdmVyc2lvbj0iMS4wIj8+DQo8Y29uZmlndXJhdGlvbj4NCgk8YnJhbmRpbmc+DQoJCTx1aWZvbnQgbmFtZT0iRk9OVF9OT1RFU19URVhUIiB2YWx1ZT0iVmVyZGFuYSw5LGZhbHNlLGZhbHNlLGZhbHNlIi8+DQoJPC9icmFuZGluZz4NCgk8Y29sb3JzPg0KCQk8dWljb2xvciBuYW1lPSJwcmltYXJ5IiB2YWx1ZT0iMHg2Rjg0ODgiLz4NCgkJPHVpY29sb3IgbmFtZT0iZ2xvdyIgdmFsdWU9IjB4NjA5NzczIi8+DQoJCTx1aWNvbG9yIG5hbWU9InRleHQiIHZhbHVlPSIweEZGRkZGRiIvPg0KCQk8dWljb2xvciBuYW1lPSJsaWdodCIgdmFsdWU9IjB4NEU1RDYwIi8+DQoJCTx1aWNvbG9yIG5hbWU9InNoYWRvdyIgdmFsdWU9IjB4MDAwMDAwIi8+DQoJCTx1aWNvbG9yIG5hbWU9ImJhY2tncm91bmQiIHZhbHVlPSIweDcyNzk3MSIvPg0KCTwvY29sb3JzPg0KCTxsYXlvdXQ+DQoJCTx1aXNob3cgbmFtZT0icHJlc2VudGF0aW9udGl0bGUiIHZhbHVlPSJ0cnVlIi8+PHVpc2hvdyBuYW1lPSJwcmVzZW50ZXJwaG90byIgdmFsdWU9InRydWUiLz48dWlzaG93IG5hbWU9InByZXNlbnRlcm5hbWUiIHZhbHVlPSJ0cnVlIi8+PHVpc2hvdyBuYW1lPSJwcmVzZW50ZXJ0aXRsZSIgdmFsdWU9InRydWUiLz48dWlzaG93IG5hbWU9InByZXNlbnRlcmVtYWlsIiB2YWx1ZT0idHJ1ZSIvPjx1aXNob3cgbmFtZT0icHJlc2VudGVyYmlvIiB2YWx1ZT0idHJ1ZSIvPjx1aXNob3cgbmFtZT0iY29tcGFueWxvZ28iIHZhbHVlPSJ0cnVlIi8+PHVpc2hvdyBuYW1lPSJzaWRlYmFyIiB2YWx1ZT0idHJ1ZSIvPjx1aXNob3cgbmFtZT0ib3V0bGluZSIgdmFsdWU9InRydWUiLz48dWlzaG93IG5hbWU9InRodW1ibmFpbCIgdmFsdWU9InRydWUiLz4NCgkJPHVpc2hvdyBuYW1lPSJub3RlcyIgdmFsdWU9InRydWUiLz48dWlzaG93IG5hbWU9InNlYXJjaCIgdmFsdWU9InRydWUiLz48dWlzaG93IG5hbWU9InF1aXoiIHZhbHVlPSJ0cnVlIi8+PHVpc2hvdyBuYW1lPSJhdHRhY2htZW50cyIgdmFsdWU9InRydWUiLz48dWlzaG93IG5hbWU9InV0aWxzIiB2YWx1ZT0idHJ1ZSIvPjx1aXNob3cgbmFtZT0idm9sdW1lIiB2YWx1ZT0idHJ1ZSIvPjx1aXNob3cgbmFtZT0icGxheWJhciIgdmFsdWU9InRydWUiLz48dWlzaG93IG5hbWU9InRhbGtpbmdoZWFkIiB2YWx1ZT0idHJ1ZSIvPjx1aXNob3cgbmFtZT0ic2lkZWJhcm9ucmlnaHQiIHZhbHVlPSJ0cnVlIi8+PHVpc2hvdyBuYW1lPSJ2aWV3Y2hhbmdlIiB2YWx1ZT0idHJ1ZSIvPjx1aXNob3cgbmFtZT0iYWx3YXlzU2NydW5jaCIgdmFsdWU9ImZhbHNlIi8+PHVpc2hvdyBuYW1lPSJpbml0aWFsZGlzcGxheW1vZGVpc25vcm1hbCIgdmFsdWU9InRydWUiLz48dWlyZXBsYWNlIG5hbWU9ImxvZ28iIHZhbHVlPSIiLz48dWlyZXBsYWNlIG5hbWU9ImJnaW1hZ2UiIHZhbHVlPSIiLz48dWlyZXBsYWNlIG5hbWU9ImluaXRpYWx0YWIiIHZhbHVlPSJvdXRsaW5lIi8+PHVpc2hvdyBuYW1lPSJjY3RleHRoaWdobGlnaHRpbmciIHZhbHVlPSJ0cnVlIi8+DQoJPC9sYXlvdXQ+DQoJPHByZWxvYWRlcj48c2V0Qm9vbCBuYW1lPSJkaXNhYmxlQXNzZXRQcmVsb2FkZXIiIHZhbHVlPSJ0cnVlIi8+PC9wcmVsb2FkZXI+PGxhbmd1YWdlIGlkPSJlb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lkZSAlbiIv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x1aXRleHQgbmFtZT0iQ09VUlNFX1NUQVRVUyIgdmFsdWU9Ik1vZHVsZSBTdGF0dXMiLz4NCgkJPHVpdGV4dCBuYW1lPSJQQVNTRURfU1RSSU5HIiB2YWx1ZT0iUGFzc2VkIi8+DQoJCTx1aXRleHQgbmFtZT0iRkFJTEVEX1NUUklORyIgdmFsdWU9IkZhaWxlZCIvPg0KCQk8IS0tcXVpeiBwb2QgYW5kIG1lc3NhZ2UgYm94IHRleHRz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FVSVpQT0RfUVVJWl9BVFRFTVBUIiB2YWx1ZT0iUXVpeiBBdHRlbXB0OiIvPg0KCQk8dWl0ZXh0IG5hbWU9IlFVSVpQT0RfUVVJWl9BVFRFTVBUX1ZBTFVFIiB2YWx1ZT0iJW4gb2YgJXQiLz4NCgkJPHVpdGV4dCBuYW1lPSJRVUlaUE9EX1FVSVpfU0NPUkUiIHZhbHVlPSJTY29yZWQ6Ii8+DQoJCTx1aXRleHQgbmFtZT0iUVVJWlBPRF9RVUlaX1BBU1NTQ09SRSIgdmFsdWU9IlBhc3NpbmcgU2NvcmU6Ii8+DQoJCTx1aXRleHQgbmFtZT0iUVVJWlBPRF9RVUlaX01BWFNDT1JFIiB2YWx1ZT0iTWF4IFNjb3JlOiIvPg0KCQk8dWl0ZXh0IG5hbWU9IlFVSVpQT0RfUVVFU0FUTVBUX1NUUiIgdmFsdWU9IkF0dGVtcHQ6ICVuIG9mICV0Ii8+DQoJCTx1aXRleHQgbmFtZT0iUVVJWlBPRF9RVUVTVFlQRV9TVFIiIHZhbHVlPSJUeXBlOiAlcyIvPg0KCQk8dWl0ZXh0IG5hbWU9IlFVSVpQT0RfUVVFU1RZUEVfR1JEIiB2YWx1ZT0iR3JhZGVkIi8+DQoJCTx1aXRleHQgbmFtZT0iUVVJWlBPRF9RVUVTVFlQRV9TVlkiIHZhbHVlPSJTdXJ2ZXkiLz4NCgkJPHVpdGV4dCBuYW1lPSJRVUlaUE9EX1FVSVpBVE1QVF9JTkYiIHZhbHVlPSJJbmZpbml0ZSIvPg0KCQk8dWl0ZXh0IG5hbWU9IlFVSVpQT0RfUVVFU0FUTVBUX0lORiIgdmFsdWU9IkluZmluaXRlIi8+DQoJCTx1aXRleHQgbmFtZT0iV0FSTklOR01TR19ZRVNTVFJJTkciIHZhbHVlPSJZZXMiLz4NCgkJPHVpdGV4dCBuYW1lPSJXQVJOSU5HTVNHX05PU1RSSU5HIiB2YWx1ZT0iTm8iLz4NCgkJPHVpdGV4dCBuYW1lPSJXQVJOSU5HTVNHX1RJVExFU1RSSU5HIiB2YWx1ZT0iUXVpeiBOYXZpZ2F0aW9uIFdhcm5pbmciLz4NCgkJPHVpdGV4dCBuYW1lPSJXQVJOSU5HTVNHX01TR1NUUklORyIgdmFsdWU9IlRoZXJlIGFyZSB1bi1hdHRlbXB0ZWQgcXVlc3Rpb25zIGluIHRoaXMgUXVpei4mI3hBOyYjeEE7Q2xpY2tpbmcgWWVzIHdpbGwgdGFrZSB5b3Ugb3V0IG9mIHRoZSBRdWl6LiBDbGljayBObyB0byBjb250aW51ZSB0aGUgUXVpei4iLz4NCgkJPHVpdGV4dCBuYW1lPSJJTkZPUk1BVElPTl9IMjY0X0ZMQVNIUExBWUVSIiB2YWx1ZT0iVGhlIGN1cnJlbnQgdmVyc2lvbiBvZiBGbGFzaCBQbGF5ZXIgaW5zdGFsbGVkIG9uIHlvdXIgbWFjaGluZSBkb2VzIG5vdCBzdXBwb3J0IHRoaXMgdmlkZW8uIENsaWNrIG9uIHRoZSB2aWRlbyBhcmVhIHRvIGRvd25sb2FkIHRoZSBsYXRlc3Q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TaG93IHNpZGViYXIgdG8gcGFydGljaXBhbnRzIi8+DQoJCTx1aXRleHQgbmFtZT0iTVVURSIgdmFsdWU9Ik11dGUiLz4NCgkJPHVpdGV4dCBuYW1lPSJET0NXUkFQX1RJVExFIiB2YWx1ZT0iUHJlc2VudGVyIEZpbGUgQXR0YWNobWVudCIvPg0KCQk8dWl0ZXh0IG5hbWU9IkRPQ1dSQVBfTVNHIiB2YWx1ZT0iU2F2ZSB0byBNeSBDb21wdXRlciIvPg0KCQk8dWl0ZXh0IG5hbWU9IkRPQ1dSQVBfUFJPTVBUIiB2YWx1ZT0iQ2xpY2sgdG8gRG93bmxvYWQiLz4NCgk8L2xhbmd1YWdlPg0KCTxsYW5ndWFnZSBpZD0iYX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2KrYrdiw2YrYsSDYudmGINin2YTZhdix2YHZgtin2KoiLz4NCgkJPHVpdGV4dCBuYW1lPSJBVFRBQ0hNRU5UX1BSRVZJRVdfV0FSTklOR01TRyIgdmFsdWU9ItmE2Kcg2YrZhdmD2YYg2YHYqtitINin2YTZhdix2YHZgtin2Kog2YHZiiDZhtmF2Lcg2KfZhNmF2LnYp9mK2YbYqS4g2KfZhNix2KzYp9ihINin2LPYqtiu2K/Yp9mFINmG2LTYsSDZhNix2KTZitipINin2YTZhtiq2KfYptisLiIvPg0KCQk8dWl0ZXh0IG5hbWU9IlVOTkFNRURTTElERVRJVExFIiB2YWx1ZT0i2LTYsdmK2K3YqSAlbiIvPg0KCQk8dWl0ZXh0IG5hbWU9IkNPTExBQl9MT0NBTF9QTEFZQkFDS19NU0ciIHZhbHVlPSLZitis2LHZiiDYrdin2YTZitin2Ysg2KrYtNi62YrZhCDYp9mE2YXYrdiq2YjZiSDZhdit2YTZitin2YsuINin2YTYqti52KfZiNmGINmE2Kcg2YrYudmF2YQg2YHZiiDZh9iw2Kcg2KfZhNmI2LbYuS4iLz4NCgkJPHVpdGV4dCBuYW1lPSJDT0xMQUJfTE9DQUxfUExBWUJBQ0tfVElUTEUiIHZhbHVlPSLYqti02LrZitmEINmF2K3ZhNmKIi8+DQoJCTx1aXRleHQgbmFtZT0iQ09MTEFCX0xPQ0FMX1BMQVlCQUNLQlROIiB2YWx1ZT0i2YXZiNin2YHZgiIvPg0KCQk8IS0tIHN1YnN0aXR1dGlvbjogJW4gPT0gc2xpZGUgbnVtYmVyIC0tPg0KCQk8IS0tIHN1YnN0aXR1dGlvbjogJXQgPT0gdG90YWwgc2xpZGUgY291bnQgLS0+DQoJCTx1aXRleHQgbmFtZT0iU0NSVUJCQVJTVEFUVVNfU0xJREVJTkZPIiB2YWx1ZT0i2LTYsdmK2K3YqSAlbiAvICV0IHwgIi8+DQoJCTx1aXRleHQgbmFtZT0iU0NSVUJCQVJTVEFUVVNfU1RPUFBFRCIgdmFsdWU9ItmF2KrZiNmC2YEiLz4NCgkJPHVpdGV4dCBuYW1lPSJTQ1JVQkJBUlNUQVRVU19QTEFZSU5HIiB2YWx1ZT0i2YLZitivINin2YTYqti02LrZitmEIi8+DQoJCTx1aXRleHQgbmFtZT0iU0NSVUJCQVJTVEFUVVNfTk9BVURJTyIgdmFsdWU9ItmE2Kcg2YrZiNis2K8g2LXZiNiqIi8+DQoJCTx1aXRleHQgbmFtZT0iU0NSVUJCQVJTVEFUVVNfVklEUExBWUlORyIgdmFsdWU9Itin2YTZgdmK2K/ZitmIINmC2YrYryDYp9mE2KrYtNi62YrZhCIvPg0KCQk8dWl0ZXh0IG5hbWU9IlNDUlVCQkFSU1RBVFVTX0xPQURJTkciIHZhbHVlPSLZitis2LHZiiDYp9mE2KLZhiDYp9mE2KrYrdmF2YrZhC4uLiIvPg0KCQk8dWl0ZXh0IG5hbWU9IlNDUlVCQkFSU1RBVFVTX0JVRkZFUklORyIgdmFsdWU9ItmK2KzYsdmKINin2YTYotmGINin2YTYqtiu2LLZitmGINin2YTZhdik2YLYqiIvPg0KCQk8dWl0ZXh0IG5hbWU9IlNDUlVCQkFSU1RBVFVTX1FVRVNUSU9OIiB2YWx1ZT0i2KfZhNil2KzYp9io2Kkg2LnZhNmJINin2YTYs9ik2KfZhCIvPg0KCQk8dWl0ZXh0IG5hbWU9IlNDUlVCQkFSU1RBVFVTX1JFVklFV1FVSVoiIHZhbHVlPSLZhdix2KfYrNi52Kkg2KfZhNmF2LPYp9io2YLYqSIvPg0KCQk8IS0tIHN1YnN0aXR1dGlvbjogJW0gPT0gbWludXRlcyByZW1haW5pbmcgLS0+DQoJCTwhLS0gc3Vic3RpdHV0aW9uOiAlcyA9PSBzZWNvbmRzIHJlbWFpbmluZyAtLT4NCgkJPHVpdGV4dCBuYW1lPSJFTEFQU0VEIiB2YWx1ZT0iJW0g2K/Zgtin2KbZgiVzINir2YjYp9mGINmF2KrYqNmC2YrYqSIvPg0KCQk8dWl0ZXh0IG5hbWU9Ik5PVEZPVU5EIiB2YWx1ZT0i2YTZhSDZitmP2LnYq9ixINi52YTZiSDYtNmK2KEiLz4NCgkJPHVpdGV4dCBuYW1lPSJBVFRBQ0hNRU5UUyIgdmFsdWU9Itin2YTZhdix2YHZgtin2KoiLz4NCgkJPCEtLSBzdWJzdGl0dXRpb246ICVwID09IGN1cnJlbnQgc3BlYWtlcidzIHRpdGxlIC0tPg0KCQk8dWl0ZXh0IG5hbWU9IkJJT1dJTl9USVRMRSIgdmFsdWU9Itin2YTYs9mK2LHYqSDYp9mE2LDYp9iq2YrYqTogJXAiLz4NCgkJPHVpdGV4dCBuYW1lPSJCSU9CVE5fVElUTEUiIHZhbHVlPSLYp9mE2LPZitix2Kkg2KfZhNiw2KfYqtmK2KkiLz4NCgkJPHVpdGV4dCBuYW1lPSJESVZJREVSQlROX1RJVExFIiB2YWx1ZT0ifCIvPg0KCQk8dWl0ZXh0IG5hbWU9IkNPTlRBQ1RCVE5fVElUTEUiIHZhbHVlPSLYp9iq2LXYp9mEIi8+DQoJCTx1aXRleHQgbmFtZT0iVEFCX1FVSVoiIHZhbHVlPSLZhdiz2KfYqNmC2KkiLz4NCgkJPHVpdGV4dCBuYW1lPSJUQUJfT1VUTElORSIgdmFsdWU9ItmF2K7Yt9i3Ii8+DQoJCTx1aXRleHQgbmFtZT0iVEFCX1RIVU1CIiB2YWx1ZT0i2YXYtdi62ZHYsdipIi8+DQoJCTx1aXRleHQgbmFtZT0iVEFCX05PVEVTIiB2YWx1ZT0i2YXZhNin2K3YuNin2KoiLz4NCgkJPHVpdGV4dCBuYW1lPSJUQUJfU0VBUkNIIiB2YWx1ZT0i2KjYrdirIi8+DQoJCTx1aXRleHQgbmFtZT0iU0xJREVfSEVBRElORyIgdmFsdWU9Iti52YbZiNin2YYg2KfZhNi02LHZitit2KkgIi8+DQoJCTx1aXRleHQgbmFtZT0iRFVSQVRJT05fSEVBRElORyIgdmFsdWU9ItmF2K/YqSIvPg0KCQk8dWl0ZXh0IG5hbWU9IlNFQVJDSF9IRUFESU5HIiB2YWx1ZT0iOtin2YTYqNit2Ksg2LnZhiDZhti1Ii8+DQoJCTx1aXRleHQgbmFtZT0iVEhVTUJfSEVBRElORyIgdmFsdWU9Iti02LHZitit2KkiLz4NCgkJPHVpdGV4dCBuYW1lPSJUSFVNQl9JTkZPIiB2YWx1ZT0i2LnZhtmI2KfZhi/Zhdiv2Kkg2KfZhNi02LHZitit2KkiLz4NCgkJPHVpdGV4dCBuYW1lPSJBVFRBQ0hOQU1FX0hFQURJTkciIHZhbHVlPSLYp9iz2YUg2KfZhNmF2YTZgSIvPg0KCQk8dWl0ZXh0IG5hbWU9IkFUVEFDSFNJWkVfSEVBRElORyIgdmFsdWU9Itin2YTYrdis2YUiLz4NCgkJPHVpdGV4dCBuYW1lPSJTTElERV9OT1RFUyIgdmFsdWU9ItmF2YTYp9it2LjYp9iqINin2YTYtNix2YrYrdipIi8+DQoJCTx1aXRleHQgbmFtZT0iQ09VUlNFX1NUQVRVUyIgdmFsdWU9Itit2KfZhNipINin2YTZiNit2K/YqSIvPg0KCQk8dWl0ZXh0IG5hbWU9IlBBU1NFRF9TVFJJTkciIHZhbHVlPSLZhtis2KfYrSIvPg0KCQk8dWl0ZXh0IG5hbWU9IkZBSUxFRF9TVFJJTkciIHZhbHVlPSLZgdi02YQiLz4NCgkJPCEtLXF1aXogcG9kIGFuZCBtZXNzYWdlIGJveCB0ZXh0cy0tPg0KCQk8dWl0ZXh0IG5hbWU9IlFVSVpQT0RfUVVJWl9BVFRFTVBUIiB2YWx1ZT0i2LHZgtmFINin2YTZhdit2KfZiNmE2Kkg2YHZiiDYp9mE2YXYs9in2KjZgtipOiIvPg0KCQk8dWl0ZXh0IG5hbWU9IlFVSVpQT0RfUVVJWl9BVFRFTVBUX1ZBTFVFIiB2YWx1ZT0iJW4g2YXZhiAldCIvPg0KCQk8dWl0ZXh0IG5hbWU9IlFVSVpQT0RfUVVJWl9TQ09SRSIgdmFsdWU9IjrYp9mE2K/Ysdis2Kkg2KfZhNmF2LPYrNmE2KkiLz4NCgkJPHVpdGV4dCBuYW1lPSJRVUlaUE9EX1FVSVpfUEFTU1NDT1JFIiB2YWx1ZT0iOtiv2LHYrNipINin2YTZhtis2KfYrSIvPg0KCQk8dWl0ZXh0IG5hbWU9IlFVSVpQT0RfUVVJWl9NQVhTQ09SRSIgdmFsdWU9IjrYp9mE2K/Ysdis2Kkg2KfZhNmC2LXZiNmJIi8+DQoJCTx1aXRleHQgbmFtZT0iUVVJWlBPRF9RVUVTQVRNUFRfU1RSIiB2YWx1ZT0i2KfZhNmF2K3Yp9mI2YTYqSAlbiDZhdmGICV0Ii8+DQoJCTx1aXRleHQgbmFtZT0iUVVJWlBPRF9RVUVTVFlQRV9TVFIiIHZhbHVlPSLYp9mE2YbZiNi5OiAlcyIvPg0KCQk8dWl0ZXh0IG5hbWU9IlFVSVpQT0RfUVVFU1RZUEVfR1JEIiB2YWx1ZT0i2KrZhSDYqti12K3Zitit2YciLz4NCgkJPHVpdGV4dCBuYW1lPSJRVUlaUE9EX1FVRVNUWVBFX1NWWSIgdmFsdWU9Itin2LPYqti32YTYp9i5Ii8+DQoJCTx1aXRleHQgbmFtZT0iUVVJWlBPRF9RVUlaQVRNUFRfSU5GIiB2YWx1ZT0i2YTYpyDZhtmH2KfYptmKIi8+DQoJCTx1aXRleHQgbmFtZT0iUVVJWlBPRF9RVUVTQVRNUFRfSU5GIiB2YWx1ZT0i2YTYpyDZhtmH2KfYptmKIi8+DQoJCTx1aXRleHQgbmFtZT0iV0FSTklOR01TR19ZRVNTVFJJTkciIHZhbHVlPSLZhti52YUiLz4NCgkJPHVpdGV4dCBuYW1lPSJXQVJOSU5HTVNHX05PU1RSSU5HIiB2YWx1ZT0i2YTYpyIvPg0KCQk8dWl0ZXh0IG5hbWU9IldBUk5JTkdNU0dfVElUTEVTVFJJTkciIHZhbHVlPSLYqtit2LDZitixINi52YYg2KfZhNiq2YbZgtmEINmB2Yog2KfZhNmF2LPYp9io2YLYqSIvPg0KCQk8dWl0ZXh0IG5hbWU9IldBUk5JTkdNU0dfTVNHU1RSSU5HIiB2YWx1ZT0i2YfZhtin2YMg2KPYs9im2YTYqSDZhNmFINiq2KrZhSDYp9mE2KXYrNin2KjYqSDYudmE2YrZh9inINmB2Yog2KfZhNmF2LPYp9io2YLYqS4g2KfZhNmG2YLYsSDYudmE2Ykg2YbYudmFINiz2YrYrtix2KzZgyDZhdmGINin2YTZhdiz2KfYqNmC2KkuINin2YbZgtixINmE2Kcg2YTZhdiq2KfYqNi52Kkg2KfZhNmF2LPYp9io2YLYqS4iLz4NCgkJPHVpdGV4dCBuYW1lPSJJTkZPUk1BVElPTl9IMjY0X0ZMQVNIUExBWUVSIiB2YWx1ZT0i2YbYs9iu2KkgRmxhc2ggUGxheWVyICDYp9mE2YXYq9io2KrYqSDYrdin2YTZitin2Ysg2LnZhNmJINis2YfYp9iy2YMg2YTYpyDYqtiv2LnZhSDZh9iw2Kcg2KfZhNmB2YrYr9mK2YguINin2YbZgtixINi52YTZiSDZhdmG2LfZgtipINin2YTZgdmK2K/ZitmIINmE2KrZhtiy2YrZhCDYo9it2K/YqyDZhtiz2K7YqSDZhdmG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2KXYuNmH2KfYsSDYp9mE2LTYsdmK2Lcg2KfZhNis2KfZhtio2Yog2YTZhNmF2LTYp9ix2YPZitmGIi8+DQoJCTx1aXRleHQgbmFtZT0iTVVURSIgdmFsdWU9Iti12KfZhdiqIi8+DQoJCTx1aXRleHQgbmFtZT0iRE9DV1JBUF9USVRMRSIgdmFsdWU9Itin2YTZhdmE2YHYp9iqINin2YTZhdix2YHZgtipINmB2YogUHJlc2VudGVyIi8+DQoJCTx1aXRleHQgbmFtZT0iRE9DV1JBUF9NU0ciIHZhbHVlPSLYp9mE2K3Zgdi4INmB2Yog2KzZh9in2LIg2KfZhNmD2YXYqNmK2YjYqtixIi8+DQoJCTx1aXRleHQgbmFtZT0iRE9DV1JBUF9QUk9NUFQiIHZhbHVlPSLYp9mG2YLYsSDZh9mG2Kcg2YTZhNiq2YbYstmK2YQiLz4NCgk8L2xhbmd1YWdlPg0KCTxsYW5ndWFnZSBpZD0iZGU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V2FybnVuZyBiZWltIMOWZmZuZW4gdm9uIEFubGFnZW4iLz4NCgkJPHVpdGV4dCBuYW1lPSJBVFRBQ0hNRU5UX1BSRVZJRVdfV0FSTklOR01TRyIgdmFsdWU9IkFuaMOkbmdlIGvDtm5uZW4gbmljaHQgaW0gVm9yc2NoYXUtTW9kdXMgZ2XDtmZmbmV0IHdlcmRlbi4gVmVyd2VuZGVuIFNpZSDigJ5WZXLDtmZmZW50bGljaGVu4oCcLCB1bSBkaWUgRXJnZWJuaXNzZSBhbnp1emVpZ2VuLiIvPg0KCQk8dWl0ZXh0IG5hbWU9IkNPTExBQl9MT0NBTF9QTEFZQkFDS19NU0ciIHZhbHVlPSJJbmhhbHQgd2lyZCBsb2thbCBnZXNwaWVsdC4gWnVzYW1tZW5hcmJlaXQgZnVua3Rpb25pZXJ0IGluIGRpZXNlbSBNb2R1cyBuaWNodC4iLz4NCgkJPHVpdGV4dCBuYW1lPSJDT0xMQUJfTE9DQUxfUExBWUJBQ0tfVElUTEUiIHZhbHVlPSJMb2thbGUgV2llZGVyZ2FiZSIvPg0KCQk8dWl0ZXh0IG5hbWU9IkNPTExBQl9MT0NBTF9QTEFZQkFDS0JUTiIgdmFsdWU9Ik9LIi8+DQoJCTx1aXRleHQgbmFtZT0iVU5OQU1FRFNMSURFVElUTEUiIHZhbHVlPSJGb2xpZSAlbiIvPg0KCQk8IS0tIHN1YnN0aXR1dGlvbjogJW4gPT0gc2xpZGUgbnVtYmVyIC0tPg0KCQk8IS0tIHN1YnN0aXR1dGlvbjogJXQgPT0gdG90YWwgc2xpZGUgY291bnQgLS0+DQoJCTx1aXRleHQgbmFtZT0iU0NSVUJCQVJTVEFUVVNfU0xJREVJTkZPIiB2YWx1ZT0iRm9saWUgJW4gLyAldCB8ICIvPg0KCQk8dWl0ZXh0IG5hbWU9IlNDUlVCQkFSU1RBVFVTX1NUT1BQRUQiIHZhbHVlPSJCZWVuZGV0Ii8+DQoJCTx1aXRleHQgbmFtZT0iU0NSVUJCQVJTVEFUVVNfUExBWUlORyIgdmFsdWU9IldpZWRlcmdhYmUiLz4NCgkJPHVpdGV4dCBuYW1lPSJTQ1JVQkJBUlNUQVRVU19OT0FVRElPIiB2YWx1ZT0iS2VpbiBBdWRpbyIvPg0KCQk8dWl0ZXh0IG5hbWU9IlNDUlVCQkFSU1RBVFVTX1ZJRFBMQVlJTkciIHZhbHVlPSJWaWRlbyB3aXJkIGFiZ2VzcGllbHQiLz4NCgkJPHVpdGV4dCBuYW1lPSJTQ1JVQkJBUlNUQVRVU19MT0FESU5HIiB2YWx1ZT0iTGFkZW4iLz4NCgkJPHVpdGV4dCBuYW1lPSJTQ1JVQkJBUlNUQVRVU19CVUZGRVJJTkciIHZhbHVlPSJQdWZmZXJuIi8+DQoJCTx1aXRleHQgbmFtZT0iU0NSVUJCQVJTVEFUVVNfUVVFU1RJT04iIHZhbHVlPSJGcmFnZSBiZWFudHdvcnRlbiIvPg0KCQk8dWl0ZXh0IG5hbWU9IlNDUlVCQkFSU1RBVFVTX1JFVklFV1FVSVoiIHZhbHVlPSJOb2NobWFscyBkdXJjaHNlaGVuIi8+DQoJCTwhLS0gc3Vic3RpdHV0aW9uOiAlbSA9PSBtaW51dGVzIHJlbWFpbmluZyAtLT4NCgkJPCEtLSBzdWJzdGl0dXRpb246ICVzID09IHNlY29uZHMgcmVtYWluaW5nIC0tPg0KCQk8dWl0ZXh0IG5hbWU9IkVMQVBTRUQiIHZhbHVlPSJSZXN0ZGF1ZXI6ICVtIE1pbnV0ZW4gJXMgU2VrdW5kZW4iLz4NCgkJPHVpdGV4dCBuYW1lPSJOT1RGT1VORCIgdmFsdWU9Ik5pY2h0cyBnZWZ1bmRlbiIvPg0KCQk8dWl0ZXh0IG5hbWU9IkFUVEFDSE1FTlRTIiB2YWx1ZT0iQW5sYWdlbiIvPg0KCQk8IS0tIHN1YnN0aXR1dGlvbjogJXAgPT0gY3VycmVudCBzcGVha2VyJ3MgdGl0bGUgLS0+DQoJCTx1aXRleHQgbmFtZT0iQklPV0lOX1RJVExFIiB2YWx1ZT0iU3ByZWNoZXI6ICVwIi8+DQoJCTx1aXRleHQgbmFtZT0iQklPQlROX1RJVExFIiB2YWx1ZT0iU3ByZWNoZXIiLz4NCgkJPHVpdGV4dCBuYW1lPSJESVZJREVSQlROX1RJVExFIiB2YWx1ZT0ifCIvPg0KCQk8dWl0ZXh0IG5hbWU9IkNPTlRBQ1RCVE5fVElUTEUiIHZhbHVlPSJLb250YWt0Ii8+DQoJCTx1aXRleHQgbmFtZT0iVEFCX1FVSVoiIHZhbHVlPSJRdWl6Ii8+DQoJCTx1aXRleHQgbmFtZT0iVEFCX09VVExJTkUiIHZhbHVlPSJTdHJ1a3R1ciIvPg0KCQk8dWl0ZXh0IG5hbWU9IlRBQl9USFVNQiIgdmFsdWU9Ik1pbmlhdHVyIi8+DQoJCTx1aXRleHQgbmFtZT0iVEFCX05PVEVTIiB2YWx1ZT0iTm90aXplbiIvPg0KCQk8dWl0ZXh0IG5hbWU9IlRBQl9TRUFSQ0giIHZhbHVlPSJTdWNoZW4iLz4NCgkJPHVpdGV4dCBuYW1lPSJTTElERV9IRUFESU5HIiB2YWx1ZT0iRm9saWVudGl0ZWwiLz4NCgkJPHVpdGV4dCBuYW1lPSJEVVJBVElPTl9IRUFESU5HIiB2YWx1ZT0iRGF1ZXIiLz4NCgkJPHVpdGV4dCBuYW1lPSJTRUFSQ0hfSEVBRElORyIgdmFsdWU9IlRleHQgc3VjaGVuOiIvPg0KCQk8dWl0ZXh0IG5hbWU9IlRIVU1CX0hFQURJTkciIHZhbHVlPSJGb2xpZSIvPg0KCQk8dWl0ZXh0IG5hbWU9IlRIVU1CX0lORk8iIHZhbHVlPSJGb2xpZW50aXRlbC9EYXVlciIvPg0KCQk8dWl0ZXh0IG5hbWU9IkFUVEFDSE5BTUVfSEVBRElORyIgdmFsdWU9IkRhdGVpbmFtZSIvPg0KCQk8dWl0ZXh0IG5hbWU9IkFUVEFDSFNJWkVfSEVBRElORyIgdmFsdWU9Ikdyw7bDn2UiLz4NCgkJPHVpdGV4dCBuYW1lPSJTTElERV9OT1RFUyIgdmFsdWU9IkZvbGllbm5vdGl6ZW4iLz4NCgkJPHVpdGV4dCBuYW1lPSJDT1VSU0VfU1RBVFVTIiB2YWx1ZT0iTW9kdWxzdGF0dXMiLz4NCgkJPHVpdGV4dCBuYW1lPSJQQVNTRURfU1RSSU5HIiB2YWx1ZT0iRXJmb2xncmVpY2giLz4NCgkJPHVpdGV4dCBuYW1lPSJGQUlMRURfU1RSSU5HIiB2YWx1ZT0iRmVobGdlc2NobGFnZW4iLz4NCgkJPCEtLXF1aXogcG9kIGFuZCBtZXNzYWdlIGJveCB0ZXh0cy0tPg0KCQk8dWl0ZXh0IG5hbWU9IlFVSVpQT0RfUVVJWl9BVFRFTVBUIiB2YWx1ZT0iUXVpenZlcnN1Y2g6Ii8+DQoJCTx1aXRleHQgbmFtZT0iUVVJWlBPRF9RVUlaX0FUVEVNUFRfVkFMVUUiIHZhbHVlPSIlbiB2b24gJXQiLz4NCgkJPHVpdGV4dCBuYW1lPSJRVUlaUE9EX1FVSVpfU0NPUkUiIHZhbHVlPSJFcnJlaWNodDoiLz4NCgkJPHVpdGV4dCBuYW1lPSJRVUlaUE9EX1FVSVpfUEFTU1NDT1JFIiB2YWx1ZT0iTWluZGVzdHB1bmt0emFobDoiLz4NCgkJPHVpdGV4dCBuYW1lPSJRVUlaUE9EX1FVSVpfTUFYU0NPUkUiIHZhbHVlPSJNYXhpbWFsZSBQdW5rdHphaGw6Ii8+DQoJCTx1aXRleHQgbmFtZT0iUVVJWlBPRF9RVUVTQVRNUFRfU1RSIiB2YWx1ZT0iVmVyc3VjaDogJW4gdm9uICV0Ii8+DQoJCTx1aXRleHQgbmFtZT0iUVVJWlBPRF9RVUVTVFlQRV9TVFIiIHZhbHVlPSJUeXA6ICVzIi8+DQoJCTx1aXRleHQgbmFtZT0iUVVJWlBPRF9RVUVTVFlQRV9HUkQiIHZhbHVlPSJCZXdlcnRldCIvPg0KCQk8dWl0ZXh0IG5hbWU9IlFVSVpQT0RfUVVFU1RZUEVfU1ZZIiB2YWx1ZT0iVW1mcmFnZSIvPg0KCQk8dWl0ZXh0IG5hbWU9IlFVSVpQT0RfUVVJWkFUTVBUX0lORiIgdmFsdWU9IlVuZW5kbGljaCIvPg0KCQk8dWl0ZXh0IG5hbWU9IlFVSVpQT0RfUVVFU0FUTVBUX0lORiIgdmFsdWU9IlVuZW5kbGljaCIvPg0KCQk8dWl0ZXh0IG5hbWU9IldBUk5JTkdNU0dfWUVTU1RSSU5HIiB2YWx1ZT0iSmEiLz4NCgkJPHVpdGV4dCBuYW1lPSJXQVJOSU5HTVNHX05PU1RSSU5HIiB2YWx1ZT0iTmVpbiIvPg0KCQk8dWl0ZXh0IG5hbWU9IldBUk5JTkdNU0dfVElUTEVTVFJJTkciIHZhbHVlPSJRdWl6bmF2aWdhdGlvbnN3YXJudW5nIi8+DQoJCTx1aXRleHQgbmFtZT0iV0FSTklOR01TR19NU0dTVFJJTkciIHZhbHVlPSJJbiBkaWVzZW0gUXVpeiBnaWJ0IGVzIHVuYmVhbnR3b3J0ZXRlIEZyYWdlbi4mI3hBOyYjeEE7V2VubiBTaWUgYXVmICZxdW90O0phJnF1b3Q7IGtsaWNrZW4sIHdpcmQgZGFzIFF1aXogYmVlbmRldC4gS2xpY2tlbiBTaWUgYXVmICZxdW90O05laW4mcXVvdDssIHVtIG1pdCBkZW0gUXVpeiBmb3J0enVmYWhyZW4uIi8+DQoJCTx1aXRleHQgbmFtZT0iSU5GT1JNQVRJT05fSDI2NF9GTEFTSFBMQVlFUiIgdmFsdWU9IkRhcyBWaWRlbyB3aXJkIHZvbiBkZXIgbW9tZW50YW4gYXVmIGRpZXNlbSBDb21wdXRlciBpbnN0YWxsaWVydGVuIFZlcnNpb24gdm9uIEZsYXNoIFBsYXllciBuaWNodCB1bnRlcnN0w7x0enQuIEtsaWNrZW4gU2llIGF1ZiBkZW4gVmlkZW9iZXJlaWNoLCB1bSBkaWUgYWt0dWVsbGUgVmVyc2lvbiB2b24gRmxhc2ggUGxheWVyIGhlcnVudGVyenVs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RGVuIFRlaWxuZWhtZXJuIGRpZSBTZWl0ZW5sZWlzdGUgYW56ZWlnZW4iLz4NCgkJPHVpdGV4dCBuYW1lPSJNVVRFIiB2YWx1ZT0iQ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VydGlzc2VtZW50IGNvbmNlcm5hbnQgbGEgcGnDqGNlIGpvaW50ZSIvPg0KCQk8dWl0ZXh0IG5hbWU9IkFUVEFDSE1FTlRfUFJFVklFV19XQVJOSU5HTVNHIiB2YWx1ZT0iTGVzIHBpw6hjZXMgam9pbnRlcyBuZSBwZXV2ZW50IHBhcyDDqnRyZSBvdXZlcnRlcyBlbiBtb2RlIEFwZXLDp3UuIFV0aWxpc2V6IGxhIHB1YmxpY2F0aW9uIHBvdXIgYWZmaWNoZXIgbGVzIHLDqXN1bHRhdHMuIi8+DQoJCTx1aXRleHQgbmFtZT0iQ09MTEFCX0xPQ0FMX1BMQVlCQUNLX01TRyIgdmFsdWU9IkxlIGNvbnRlbnUgZXN0IGx1IGxvY2FsZW1lbnQuIExhIGNvbGxhYm9yYXRpb24gbuKAmWVzdCBwYXMgcHJpc2UgZW4gY2hhcmdlIHBvdXIgY2UgbW9kZS4iLz4NCgkJPHVpdGV4dCBuYW1lPSJDT0xMQUJfTE9DQUxfUExBWUJBQ0tfVElUTEUiIHZhbHVlPSJMZWN0dXJlIGxvY2FsZSIvPg0KCQk8dWl0ZXh0IG5hbWU9IkNPTExBQl9MT0NBTF9QTEFZQkFDS0JUTiIgdmFsdWU9Ik9rIi8+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HVpdGV4dCBuYW1lPSJDT1VSU0VfU1RBVFVTIiB2YWx1ZT0iU3RhdHV0IGR1IG1vZHVsZSIvPg0KCQk8dWl0ZXh0IG5hbWU9IlBBU1NFRF9TVFJJTkciIHZhbHVlPSJSw6l1c3NpIi8+DQoJCTx1aXRleHQgbmFtZT0iRkFJTEVEX1NUUklORyIgdmFsdWU9IkVjaG91w6k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ua3u+S7mOODleOCoeOCpOODq+itpuWRiiIvPg0KCQk8dWl0ZXh0IG5hbWU9IkFUVEFDSE1FTlRfUFJFVklFV19XQVJOSU5HTVNHIiB2YWx1ZT0i5re75LuY44OV44Kh44Kk44Or44Gv44OX44Os44OT44Ol44O844Oi44O844OJ44Gn44Gv6ZaL44GN44G+44Gb44KT44CC44OR44OW44Oq44OD44K344Ol44KS5L2/55So44GX44Gm57WQ5p6c44KS6KGo56S644GX44Gm44GP44Gg44GV44GE44CCIi8+DQoJCTx1aXRleHQgbmFtZT0iQ09MTEFCX0xPQ0FMX1BMQVlCQUNLX01TRyIgdmFsdWU9IuOCs+ODs+ODhuODs+ODhOOBr+ODreODvOOCq+ODq+OBp+WGjeeUn+OBleOCjOOBpuOBhOOBvuOBmeOAguOBk+OBruODouODvOODieOBp+OBr+WFseWQjOS9nOalreOBp+OBjeOBvuOBm+OCk+OAgiIvPg0KCQk8dWl0ZXh0IG5hbWU9IkNPTExBQl9MT0NBTF9QTEFZQkFDS19USVRMRSIgdmFsdWU9IuODreODvOOCq+ODq+WGjeeUnyIvPg0KCQk8dWl0ZXh0IG5hbWU9IkNPTExBQl9MT0NBTF9QTEFZQkFDS0JUTiIgdmFsdWU9Ik9LIi8+DQoJCTx1aXRleHQgbmFtZT0iVU5OQU1FRFNMSURFVElUTEUiIHZhbHVlPSLjgrnjg6njgqTjg4kgOiAlbiIvPg0KCQk8IS0tIHN1YnN0aXR1dGlvbjogJW4gPT0gc2xpZGUgbnVtYmVyIC0tPg0KCQk8IS0tIHN1YnN0aXR1dGlvbjogJXQgPT0gdG90YWwgc2xpZGUgY291bnQgLS0+DQoJCTx1aXRleHQgbmFtZT0iU0NSVUJCQVJTVEFUVVNfU0xJREVJTkZPIiB2YWx1ZT0i44K544Op44Kk44OJIDogJW4gLyAldCB8ICIvPg0KCQk8dWl0ZXh0IG5hbWU9IlNDUlVCQkFSU1RBVFVTX1NUT1BQRUQiIHZhbHVlPSLlgZzmraIiLz4NCgkJPHVpdGV4dCBuYW1lPSJTQ1JVQkJBUlNUQVRVU19QTEFZSU5HIiB2YWx1ZT0i5YaN55Sf5LitIi8+DQoJCTx1aXRleHQgbmFtZT0iU0NSVUJCQVJTVEFUVVNfTk9BVURJTyIgdmFsdWU9Iumfs+WjsOOBquOBlyIvPg0KCQk8dWl0ZXh0IG5hbWU9IlNDUlVCQkFSU1RBVFVTX1ZJRFBMQVlJTkciIHZhbHVlPSLjg5Pjg4fjgqrlho3nlJ/kuK0iLz4NCgkJPHVpdGV4dCBuYW1lPSJTQ1JVQkJBUlNUQVRVU19MT0FESU5HIiB2YWx1ZT0i44Ot44O844OJ5LitIi8+DQoJCTx1aXRleHQgbmFtZT0iU0NSVUJCQVJTVEFUVVNfQlVGRkVSSU5HIiB2YWx1ZT0i44OQ44OD44OV44Kh5LitIi8+DQoJCTx1aXRleHQgbmFtZT0iU0NSVUJCQVJTVEFUVVNfUVVFU1RJT04iIHZhbHVlPSLos6rllY/jgavnrZTjgYjjgabkuIvjgZXjgYQiLz4NCgkJPHVpdGV4dCBuYW1lPSJTQ1JVQkJBUlNUQVRVU19SRVZJRVdRVUlaIiB2YWx1ZT0i44Kv44Kk44K644KS44Os44OT44Ol44O844GX44Gm44GE44G+44GZIi8+DQoJCTwhLS0gc3Vic3RpdHV0aW9uOiAlbSA9PSBtaW51dGVzIHJlbWFpbmluZyAtLT4NCgkJPCEtLSBzdWJzdGl0dXRpb246ICVzID09IHNlY29uZHMgcmVtYWluaW5nIC0tPg0KCQk8dWl0ZXh0IG5hbWU9IkVMQVBTRUQiIHZhbHVlPSLmrovjgoogOiAlbSDliIYgJXMg56eSIi8+DQoJCTx1aXRleHQgbmFtZT0iTk9URk9VTkQiIHZhbHVlPSLkvZXjgoLopovjgaTjgYvjgorjgb7jgZvjgpMiLz4NCgkJPHVpdGV4dCBuYW1lPSJBVFRBQ0hNRU5UUyIgdmFsdWU9Iua3u+S7mCIvPg0KCQk8IS0tIHN1YnN0aXR1dGlvbjogJXAgPT0gY3VycmVudCBzcGVha2VyJ3MgdGl0bGUgLS0+DQoJCTx1aXRleHQgbmFtZT0iQklPV0lOX1RJVExFIiB2YWx1ZT0i57WM5q20IDogJXAiLz4NCgkJPHVpdGV4dCBuYW1lPSJCSU9CVE5fVElUTEUiIHZhbHVlPSLntYzmrbQiLz4NCgkJPHVpdGV4dCBuYW1lPSJESVZJREVSQlROX1RJVExFIiB2YWx1ZT0ifCIvPg0KCQk8dWl0ZXh0IG5hbWU9IkNPTlRBQ1RCVE5fVElUTEUiIHZhbHVlPSLjgYrllY/jgYTlkIjjgo/jgZsiLz4NCgkJPHVpdGV4dCBuYW1lPSJUQUJfUVVJWiIgdmFsdWU9IuOCr+OCpOOCuiIvPg0KCQk8dWl0ZXh0IG5hbWU9IlRBQl9PVVRMSU5FIiB2YWx1ZT0i44Ki44Km44OI44Op44Kk44OzIi8+DQoJCTx1aXRleHQgbmFtZT0iVEFCX1RIVU1CIiB2YWx1ZT0i44K144Og44ON44O844OrIi8+DQoJCTx1aXRleHQgbmFtZT0iVEFCX05PVEVTIiB2YWx1ZT0i44OO44O844OIIi8+DQoJCTx1aXRleHQgbmFtZT0iVEFCX1NFQVJDSCIgdmFsdWU9IuaknOe0oiIvPg0KCQk8dWl0ZXh0IG5hbWU9IlNMSURFX0hFQURJTkciIHZhbHVlPSLjgrnjg6njgqTjg4njgr/jgqTjg4jjg6siLz4NCgkJPHVpdGV4dCBuYW1lPSJEVVJBVElPTl9IRUFESU5HIiB2YWx1ZT0i6ZW344GVIi8+DQoJCTx1aXRleHQgbmFtZT0iU0VBUkNIX0hFQURJTkciIHZhbHVlPSLmpJzntKLjgZnjgovjg4bjgq3jgrnjg4ggOiAiLz4NCgkJPHVpdGV4dCBuYW1lPSJUSFVNQl9IRUFESU5HIiB2YWx1ZT0i44K544Op44Kk44OJIi8+DQoJCTx1aXRleHQgbmFtZT0iVEhVTUJfSU5GTyIgdmFsdWU9IuOCueODqeOCpOODieOCv+OCpOODiOODqyAvIOmVt+OBlSIvPg0KCQk8dWl0ZXh0IG5hbWU9IkFUVEFDSE5BTUVfSEVBRElORyIgdmFsdWU9IuODleOCoeOCpOODq+WQjSIvPg0KCQk8dWl0ZXh0IG5hbWU9IkFUVEFDSFNJWkVfSEVBRElORyIgdmFsdWU9IuOCteOCpOOCuiIvPg0KCQk8dWl0ZXh0IG5hbWU9IlNMSURFX05PVEVTIiB2YWx1ZT0i44K544Op44Kk44OJ44OO44O844OIIi8+DQoJCTx1aXRleHQgbmFtZT0iQ09VUlNFX1NUQVRVUyIgdmFsdWU9IuODouOCuOODpeODvOODq+OCueODhuODvOOCv+OCuSIvPg0KCQk8dWl0ZXh0IG5hbWU9IlBBU1NFRF9TVFJJTkciIHZhbHVlPSLlkIjmoLwiLz4NCgkJPHVpdGV4dCBuYW1lPSJGQUlMRURfU1RSSU5HIiB2YWx1ZT0i5LiN5ZCI5qC8Ii8+DQoJCTwhLS1xdWl6IHBvZCBhbmQgbWVzc2FnZSBib3ggdGV4dHMtLT4NCgkJPHVpdGV4dCBuYW1lPSJRVUlaUE9EX1FVSVpfQVRURU1QVCIgdmFsdWU9IuOCr+OCpOOCuuippuihjOWbnuaVsCA6ICIvPg0KCQk8dWl0ZXh0IG5hbWU9IlFVSVpQT0RfUVVJWl9BVFRFTVBUX1ZBTFVFIiB2YWx1ZT0iJW4gLyAldCIvPg0KCQk8dWl0ZXh0IG5hbWU9IlFVSVpQT0RfUVVJWl9TQ09SRSIgdmFsdWU9IuOCueOCs+OCoiA6ICIvPg0KCQk8dWl0ZXh0IG5hbWU9IlFVSVpQT0RfUVVJWl9QQVNTU0NPUkUiIHZhbHVlPSLlkIjmoLzngrkgOiIvPg0KCQk8dWl0ZXh0IG5hbWU9IlFVSVpQT0RfUVVJWl9NQVhTQ09SRSIgdmFsdWU9IuacgOmrmOW+l+eCuSA6ICIvPg0KCQk8dWl0ZXh0IG5hbWU9IlFVSVpQT0RfUVVFU0FUTVBUX1NUUiIgdmFsdWU9IuippuihjOWbnuaVsCA6ICVuIC8gJXQiLz4NCgkJPHVpdGV4dCBuYW1lPSJRVUlaUE9EX1FVRVNUWVBFX1NUUiIgdmFsdWU9IuOCv+OCpOODlyA6ICVzIi8+DQoJCTx1aXRleHQgbmFtZT0iUVVJWlBPRF9RVUVTVFlQRV9HUkQiIHZhbHVlPSLoqZXkvqEiLz4NCgkJPHVpdGV4dCBuYW1lPSJRVUlaUE9EX1FVRVNUWVBFX1NWWSIgdmFsdWU9IuOCouODs+OCseODvOODiCIvPg0KCQk8dWl0ZXh0IG5hbWU9IlFVSVpQT0RfUVVJWkFUTVBUX0lORiIgdmFsdWU9IueEoeWItumZkCIvPg0KCQk8dWl0ZXh0IG5hbWU9IlFVSVpQT0RfUVVFU0FUTVBUX0lORiIgdmFsdWU9IueEoeWItumZkCIvPg0KCQk8dWl0ZXh0IG5hbWU9IldBUk5JTkdNU0dfWUVTU1RSSU5HIiB2YWx1ZT0i44Gv44GEIi8+DQoJCTx1aXRleHQgbmFtZT0iV0FSTklOR01TR19OT1NUUklORyIgdmFsdWU9IuOBhOOBhOOBiCIvPg0KCQk8dWl0ZXh0IG5hbWU9IldBUk5JTkdNU0dfVElUTEVTVFJJTkciIHZhbHVlPSLjgq/jgqTjgrrjga7jg4rjg5PjgrLjg7zjgrfjg6fjg7PjgavplqLjgZnjgovorablkYoiLz4NCgkJPHVpdGV4dCBuYW1lPSJXQVJOSU5HTVNHX01TR1NUUklORyIgdmFsdWU9IuOBk+OBruOCr+OCpOOCuuOBq+OBr+OAgeOBvuOBoOino+etlOOBl+OBpuOBhOOBquOBhOizquWVj+OBjOOBguOCiuOBvuOBmeOAgiYjeEE7JiN4QTsg44Kv44Kk44K644KS57WC5LqG44GZ44KL44Gr44Gv44CB44CM44Gv44GE44CN44KS44Kv44Oq44OD44Kv44GX44G+44GZ44CC44Kv44Kk44K644KS57aa6KGM44GZ44KL44Gr44Gv44CB44CM44GE44GE44GI44CN44KS44Kv44Oq44OD44Kv44GX44G+44GZ44CCIi8+DQoJCTx1aXRleHQgbmFtZT0iSU5GT1JNQVRJT05fSDI2NF9GTEFTSFBMQVlFUiIgdmFsdWU9IuOBiuS9v+OBhOOBruOCs+ODs+ODlOODpeODvOOCv+OBq+ePvuWcqOOCpOODs+OCueODiOODvOODq+OBleOCjOOBpuOBhOOCiyBGbGFzaCBQbGF5ZXIg44Gu44OQ44O844K444On44Oz44Gv44CB44GT44Gu44OT44OH44Kq44KS44K144Od44O844OI44GX44Gm44GE44G+44Gb44KT44CC5pyA5paw44GuIEZsYXNoIFBsYXllciDjgpLjg4Djgqbjg7Pjg63jg7zjg4njgZnjgovjgavjga/jgIHjg5Pjg4fjgqrpoJjln5/jgpLjgq/jg6rjg4Pjgq/jgZfjgabjgY/jgaDjgZXjgYT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44K144Kk44OJ44OQ44O844KS5Y+C5Yqg6ICF44Gr6KaL44Gb44KLIi8+DQoJCTx1aXRleHQgbmFtZT0iTVVURSIgdmFsdWU9IuODn+ODpeODvOODiCIvPg0KCQk8dWl0ZXh0IG5hbWU9IkRPQ1dSQVBfVElUTEUiIHZhbHVlPSJQcmVzZW50ZXIg5re75LuY44OV44Kh44Kk44OrIi8+DQoJCTx1aXRleHQgbmFtZT0iRE9DV1JBUF9NU0ciIHZhbHVlPSLjg57jgqTjgrPjg7Pjg5Tjg6Xjg7zjgr/jgavkv53lrZgiLz4NCgkJPHVpdGV4dCBuYW1lPSJET0NXUkFQX1BST01QVCIgdmFsdWU9IuOCr+ODquODg+OCr+OBl+OBpuODgOOCpuODs+ODreODvOODiSIvPg0KCTwvbGFuZ3VhZ2U+DQoJPGxhbmd1YWdlIGlkPSJrbyI+DQoJCTwhLS0gZm9ybWF0IGZvciB1aWZvbnQgdmFsdWUgaXMgImZvbnQsc2l6ZSxpc2JvbGQsaXNpdGFsaWMsaXNzaGFkb3dlZCIgLS0+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DQoJCTx1aWZvbnQgbmFtZT0iRk9OVF9FTEFQU0VEVElNRSIgdmFsdWU9IlZlcmRhbmEsMTEsdHJ1ZSxmYWxzZSxmYWxzZSIvPg0KCQk8dWlmb250IG5hbWU9IkZPTlRfVVRJTFNNRU5VIiB2YWx1ZT0iVmVyZGFuYSw5LHRydWUsZmFsc2UsZmFsc2UiLz4NCgkJPHVpZm9udCBuYW1lPSJGT05UX1RBQlMiIHZhbHVlPSJWZXJkYW5hLDExLGZhbHNlLGZhbHNlLGZhbHNlIi8+DQoJCTx1aWZvbnQgbmFtZT0iRk9OVF9QUkVTRU5UQVRJT05OQU1FIiB2YWx1ZT0iVmVyZGFuYSwxNSxmYWxzZSxmYWxzZSx0cnVlIi8+DQoJCTx1aWZvbnQgbmFtZT0iRk9OVF9QUkVTRU5URVJOQU1FIiB2YWx1ZT0iVmVyZGFuYSwxNSx0cnVlLGZhbHNlLHRydWUiLz4NCgkJPHVpZm9udCBuYW1lPSJGT05UX1BSRVNFTlRFUlRJVExFIiB2YWx1ZT0iVmVyZGFuYSwxMSxmYWxzZSxmYWxzZSx0cnVlIi8+DQoJCTx1aWZvbnQgbmFtZT0iRk9OVF9CSU9CVE4iIHZhbHVlPSJWZXJkYW5hLDEx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MTEsZmFsc2UsZmFsc2UsdHJ1ZSIvPg0KCQk8dWlmb250IG5hbWU9IkZPTlRfQklPV0lOIiB2YWx1ZT0iVmVyZGFuYSwxMSxmYWxzZSxmYWxzZSxmYWxzZSIvPg0KCQk8dWlmb250IG5hbWU9IkZPTlRfTElTVEhFQURJTkciIHZhbHVlPSJWZXJkYW5hLDExLGZhbHNlLGZhbHNlLGZhbHNlIi8+DQoJCTx1aWZvbnQgbmFtZT0iRk9OVF9XSU5USVRMRSIgdmFsdWU9IlZlcmRhbmEsMTE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kFUVEFDSE1FTlRfUFJFVklFV19XQVJOSU5HTVNHX1RJVExFU1RSSU5HIiB2YWx1ZT0i7LKo67aAIO2MjOydvCDqsr3qs6AiLz4NCgkJPHVpdGV4dCBuYW1lPSJBVFRBQ0hNRU5UX1BSRVZJRVdfV0FSTklOR01TRyIgdmFsdWU9IuuvuOumrOuztOq4sCDrqqjrk5zsl5DshJzripQg7LKo67aAIO2MjOydvOydtCDsl7Trpqzsp4Ag7JWK7Iq164uI64ukLiDqsrDqs7zrpbwg67O066Ck66m0IOqyjOyLnCDquLDriqXsnYQg7IKs7Jqp7ZWY7Iut7Iuc7JikLiIvPg0KCQk8dWl0ZXh0IG5hbWU9IkNPTExBQl9MT0NBTF9QTEFZQkFDS19NU0ciIHZhbHVlPSLsvZjthZDtirjqsIAg66Gc7Lus7JeQ7IScIOyerOyDnSDspJHsnoXri4jri6QuIOydtCDrqqjrk5zsl5DshJzripQg6rO164+ZIOyekeyXheydhCDsiJjtlontlaAg7IiYIOyXhuyKteuLiOuLpC4iLz4NCgkJPHVpdGV4dCBuYW1lPSJDT0xMQUJfTE9DQUxfUExBWUJBQ0tfVElUTEUiIHZhbHVlPSLroZzsu6wg7J6s7IOdIi8+DQoJCTx1aXRleHQgbmFtZT0iQ09MTEFCX0xPQ0FMX1BMQVlCQUNLQlROIiB2YWx1ZT0i7ZmV7J24Ii8+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HVpdGV4dCBuYW1lPSJDT1VSU0VfU1RBVFVTIiB2YWx1ZT0i66qo65OIIOyDge2DnCIvPg0KCQk8dWl0ZXh0IG5hbWU9IlBBU1NFRF9TVFJJTkciIHZhbHVlPSLtlanqsqkiLz4NCgkJPHVpdGV4dCBuYW1lPSJGQUlMRURfU1RSSU5HIiB2YWx1ZT0i67aI7ZWp6rKpIi8+DQoJCTwhLS1xdWl6IHBvZCBhbmQgbWVzc2FnZSBib3ggdGV4dHMtLT4NCgkJPHVpdGV4dCBuYW1lPSJRVUlaUE9EX1FVSVpfQVRURU1QVCIgdmFsdWU9Iu2AtOymiCDsi5zrj4Qg7Zqf7IiYOiIvPg0KCQk8dWl0ZXh0IG5hbWU9IlFVSVpQT0RfUVVJWl9BVFRFTVBUX1ZBTFVFIiB2YWx1ZT0iJW4vJXQiLz4NCgkJPHVpdGV4dCBuYW1lPSJRVUlaUE9EX1FVSVpfU0NPUkUiIHZhbHVlPSLrk53soJA6Ii8+DQoJCTx1aXRleHQgbmFtZT0iUVVJWlBPRF9RVUlaX1BBU1NTQ09SRSIgdmFsdWU9Iu2GteqzvCDsoJDsiJg6Ii8+DQoJCTx1aXRleHQgbmFtZT0iUVVJWlBPRF9RVUlaX01BWFNDT1JFIiB2YWx1ZT0i7LWc6rOgIOygkOyImDoiLz4NCgkJPHVpdGV4dCBuYW1lPSJRVUlaUE9EX1FVRVNBVE1QVF9TVFIiIHZhbHVlPSLsi5zrj4Qg7Zqf7IiYOiAlbi8ldCIvPg0KCQk8dWl0ZXh0IG5hbWU9IlFVSVpQT0RfUVVFU1RZUEVfU1RSIiB2YWx1ZT0i7Jyg7ZiVOiAlcyIvPg0KCQk8dWl0ZXh0IG5hbWU9IlFVSVpQT0RfUVVFU1RZUEVfR1JEIiB2YWx1ZT0i7KCQ7IiYIOunpOq4sOq4sCDsmYTro4wiLz4NCgkJPHVpdGV4dCBuYW1lPSJRVUlaUE9EX1FVRVNUWVBFX1NWWSIgdmFsdWU9IuyEpOusuCDsobDsgqwiLz4NCgkJPHVpdGV4dCBuYW1lPSJRVUlaUE9EX1FVSVpBVE1QVF9JTkYiIHZhbHVlPSLrrLTtlZwiLz4NCgkJPHVpdGV4dCBuYW1lPSJRVUlaUE9EX1FVRVNBVE1QVF9JTkYiIHZhbHVlPSLrrLTtlZwiLz4NCgkJPHVpdGV4dCBuYW1lPSJXQVJOSU5HTVNHX1lFU1NUUklORyIgdmFsdWU9IuyYiCIvPg0KCQk8dWl0ZXh0IG5hbWU9IldBUk5JTkdNU0dfTk9TVFJJTkciIHZhbHVlPSLslYTri4jsmKQiLz4NCgkJPHVpdGV4dCBuYW1lPSJXQVJOSU5HTVNHX1RJVExFU1RSSU5HIiB2YWx1ZT0i7YC07KaIIOuCtOu5hOqyjOydtOyFmCDqsr3qs6AiLz4NCgkJPHVpdGV4dCBuYW1lPSJXQVJOSU5HTVNHX01TR1NUUklORyIgdmFsdWU9IuydtCDtgLTspojsl5DshJwg7Iuc64+E7ZWY7KeAIOyViuydgCDsp4jrrLjsnbQg7J6I7Iq164uI64ukLiYjeEE7JiN4QTvtgLTspojrpbwg7KKF66OM7ZWY66Ck66m0IFvsmIhd66W8IO2BtOumre2VmOqzoCwg7YC07KaI66W8IOqzhOyGje2VmOugpOuptCBb7JWE64uI7JikXeulvCDtgbTrpq3tlZjsi63si5zsmKQuIi8+DQoJCTx1aXRleHQgbmFtZT0iSU5GT1JNQVRJT05fSDI2NF9GTEFTSFBMQVlFUiIgdmFsdWU9IuyLnOyKpO2FnOyXkCDshKTsuZjrkJjslrQg7J6I64qUIO2YhOyerCDrsoTsoITsnZggRmxhc2ggUGxheWVy64qUIOydtCDruYTrlJTsmKTrpbwg7KeA7JuQ7ZWY7KeAIOyViuyKteuLiOuLpC4g7LWc7IugIEZsYXNoIFBsYXllcuulvCDri6TsmrTroZzrk5ztlZjroKTrqbQg67mE65SU7JikIOyYgeyXreydhCDtgbTrpq3tlZjsi63si5zsmKQ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uywuOyXrOyekOyXkOqyjCDshLjroZwg66eJ64yAIOuztOydtOq4sCIvPg0KCQk8dWl0ZXh0IG5hbWU9Ik1VVEUiIHZhbHVlPSLsnYzshozqsbAiLz4NCgkJPHVpdGV4dCBuYW1lPSJET0NXUkFQX1RJVExFIiB2YWx1ZT0iUHJlc2VudGVyIO2MjOydvCDssqjrtoAiLz4NCgkJPHVpdGV4dCBuYW1lPSJET0NXUkFQX01TRyIgdmFsdWU9IuuCtCDsu7Ttk6jthLDsl5Ag7KCA7J6lIi8+DQoJCTx1aXRleHQgbmFtZT0iRE9DV1JBUF9QUk9NUFQiIHZhbHVlPSLtgbTrpq3tlZjsl6wg64uk7Jq066Gc65OcIi8+DQoJPC9sYW5ndWFnZT4NCgk8bGFuZ3VhZ2UgaWQ9ImVz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2aXNvIGRlIGFyY2hpdm8gYWRqdW50byIvPg0KCQk8dWl0ZXh0IG5hbWU9IkFUVEFDSE1FTlRfUFJFVklFV19XQVJOSU5HTVNHIiB2YWx1ZT0iTm8gZXMgcG9zaWJsZSBhYnJpciBsb3MgYXJjaGl2b3MgYWRqdW50b3MgZW4gZWwgbW9kbyBkZSBwcmV2aXN1YWxpemFjacOzbi4gVXNlIFB1YmxpY2FyIHBhcmEgdmVyIGxvcyByZXN1bHRhZG9zLiIvPg0KCQk8dWl0ZXh0IG5hbWU9IkNPTExBQl9MT0NBTF9QTEFZQkFDS19NU0ciIHZhbHVlPSJFbCBjb250ZW5pZG8gc2UgZXN0w6EgcmVwcm9kdWNpZW5kbyBsb2NhbG1lbnRlLiBMYSBjb2xhYm9yYWNpw7NuIG5vIGZ1bmNpb25hIGVuIGVzdGUgbW9kby4iLz4NCgkJPHVpdGV4dCBuYW1lPSJDT0xMQUJfTE9DQUxfUExBWUJBQ0tfVElUTEUiIHZhbHVlPSJSZXByb2R1Y2Npw7NuIGxvY2FsIi8+DQoJCTx1aXRleHQgbmFtZT0iQ09MTEFCX0xPQ0FMX1BMQVlCQUNLQlROIiB2YWx1ZT0iT2siLz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RldGVuaWRhIi8+DQoJCTx1aXRleHQgbmFtZT0iU0NSVUJCQVJTVEFUVVNfUExBWUlORyIgdmFsdWU9IlJlcHJvZHVjaWVuZG8iLz4NCgkJPHVpdGV4dCBuYW1lPSJTQ1JVQkJBUlNUQVRVU19OT0FVRElPIiB2YWx1ZT0iU2luIHNvbmlkbyIvPg0KCQk8dWl0ZXh0IG5hbWU9IlNDUlVCQkFSU1RBVFVTX1ZJRFBMQVlJTkciIHZhbHVlPSJWw61kZW8gZW4gcmVwcm9kLiIvPg0KCQk8dWl0ZXh0IG5hbWU9IlNDUlVCQkFSU1RBVFVTX0xPQURJTkciIHZhbHVlPSJDYXJnYW5kbyIvPg0KCQk8dWl0ZXh0IG5hbWU9IlNDUlVCQkFSU1RBVFVTX0JVRkZFUklORyIgdmFsdWU9IkFsbWFjZW5hbmRvIGVuIGLDumZlciIvPg0KCQk8dWl0ZXh0IG5hbWU9IlNDUlVCQkFSU1RBVFVTX1FVRVNUSU9OIiB2YWx1ZT0iQ29udGVzdGFyIHByZWd1bnRhIi8+DQoJCTx1aXRleHQgbmFtZT0iU0NSVUJCQVJTVEFUVVNfUkVWSUVXUVVJWiIgdmFsdWU9IlJldmlzYW5kbyBwcnVlYmEiLz4NCgkJPCEtLSBzdWJzdGl0dXRpb246ICVtID09IG1pbnV0ZXMgcmVtYWluaW5nIC0tPg0KCQk8IS0tIHN1YnN0aXR1dGlvbjogJXMgPT0gc2Vjb25kcyByZW1haW5pbmcgLS0+DQoJCTx1aXRleHQgbmFtZT0iRUxBUFNFRCIgdmFsdWU9IiVtIG1pbnV0b3MgJXMgc2VndW5kb3MgcmVzdGFudGVzIi8+DQoJCTx1aXRleHQgbmFtZT0iTk9URk9VTkQiIHZhbHVlPSJObyBzZSBoYSBlbmNvbnRyYWRvIG5hZGEiLz4NCgkJPHVpdGV4dCBuYW1lPSJBVFRBQ0hNRU5UUyIgdmFsdWU9IkFyY2hpdm9zIGFkanVudG9zIi8+DQoJCTwhLS0gc3Vic3RpdHV0aW9uOiAlcCA9PSBjdXJyZW50IHNwZWFrZXIncyB0aXRsZSAtLT4NCgkJPHVpdGV4dCBuYW1lPSJCSU9XSU5fVElUTEUiIHZhbHVlPSJCaW9ncmFmw61hOiAlcCIvPg0KCQk8dWl0ZXh0IG5hbWU9IkJJT0JUTl9USVRMRSIgdmFsdWU9IkJpb2dyYWbDrWEiLz4NCgkJPHVpdGV4dCBuYW1lPSJESVZJREVSQlROX1RJVExFIiB2YWx1ZT0ifCIvPg0KCQk8dWl0ZXh0IG5hbWU9IkNPTlRBQ1RCVE5fVElUTEUiIHZhbHVlPSJDb250YWN0byIvPg0KCQk8dWl0ZXh0IG5hbWU9IlRBQl9RVUlaIiB2YWx1ZT0iUHJ1ZWJhIi8+DQoJCTx1aXRleHQgbmFtZT0iVEFCX09VVExJTkUiIHZhbHVlPSJDb250b3JubyIvPg0KCQk8dWl0ZXh0IG5hbWU9IlRBQl9USFVNQiIgdmFsdWU9Ik1pbmlhdC4iLz4NCgkJPHVpdGV4dCBuYW1lPSJUQUJfTk9URVMiIHZhbHVlPSJOb3RhcyIvPg0KCQk8dWl0ZXh0IG5hbWU9IlRBQl9TRUFSQ0giIHZhbHVlPSJCdXNjYXIiLz4NCgkJPHVpdGV4dCBuYW1lPSJTTElERV9IRUFESU5HIiB2YWx1ZT0iVMOtdHVsbyBkZSBkaWFwb3NpdGl2YSIvPg0KCQk8dWl0ZXh0IG5hbWU9IkRVUkFUSU9OX0hFQURJTkciIHZhbHVlPSJEdXJhYy4iLz4NCgkJPHVpdGV4dCBuYW1lPSJTRUFSQ0hfSEVBRElORyIgdmFsdWU9IkJ1c2NhciB0ZXh0bzoiLz4NCgkJPHVpdGV4dCBuYW1lPSJUSFVNQl9IRUFESU5HIiB2YWx1ZT0iRGlhcG9zaXRpdmEiLz4NCgkJPHVpdGV4dCBuYW1lPSJUSFVNQl9JTkZPIiB2YWx1ZT0iRHVyLi9Uw610LiBkaWFwLiIvPg0KCQk8dWl0ZXh0IG5hbWU9IkFUVEFDSE5BTUVfSEVBRElORyIgdmFsdWU9Ik5vbWJyZSBkZSBhcmNoaXZvIi8+DQoJCTx1aXRleHQgbmFtZT0iQVRUQUNIU0laRV9IRUFESU5HIiB2YWx1ZT0iVGFtYcOxbyIvPg0KCQk8dWl0ZXh0IG5hbWU9IlNMSURFX05PVEVTIiB2YWx1ZT0iTm90YXMgZGUgZGlhcG9zaXRpdmEiLz4NCgkJPHVpdGV4dCBuYW1lPSJDT1VSU0VfU1RBVFVTIiB2YWx1ZT0iRXN0YWRvIGRlIG1vZHVsbyIvPg0KCQk8dWl0ZXh0IG5hbWU9IlBBU1NFRF9TVFJJTkciIHZhbHVlPSJBcHJvYmFkbyIvPg0KCQk8dWl0ZXh0IG5hbWU9IkZBSUxFRF9TVFJJTkciIHZhbHVlPSJTdXNwZW5zby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mI3hBOyYjeEE7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k11ZG8iLz4NCgkJPHVpdGV4dCBuYW1lPSJET0NXUkFQX1RJVExFIiB2YWx1ZT0iQXJjaGl2byBhZGp1bnRvIGRlIFByZXNlbnRlciIvPg0KCQk8dWl0ZXh0IG5hbWU9IkRPQ1dSQVBfTVNHIiB2YWx1ZT0iR3VhcmRhciBlbiBNaSBQQyIvPg0KCQk8dWl0ZXh0IG5hbWU9IkRPQ1dSQVBfUFJPTVBUIiB2YWx1ZT0iSGFnYSBjbGljIGVuIERlc2NhcmdhciIvPg0KCTwvbGFuZ3VhZ2U+DQoJPGxhbmd1YWdlIGlkPSJwd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mlzbyBkZSBhbmV4byIvPg0KCQk8dWl0ZXh0IG5hbWU9IkFUVEFDSE1FTlRfUFJFVklFV19XQVJOSU5HTVNHIiB2YWx1ZT0iT3MgYW5leG9zIG7Do28gc8OjbyBhYmVydG9zIG5vIG1vZG8gZGUgVmlzdWFsaXphw6fDo28uIFVzZSBvIGNvbWFuZG8gZGUgcHVibGljYcOnw6NvIHBhcmEgdmVyIG9zIHJlc3VsdGFkb3MuIi8+DQoJCTx1aXRleHQgbmFtZT0iQ09MTEFCX0xPQ0FMX1BMQVlCQUNLX01TRyIgdmFsdWU9Ik8gY29udGXDumRvIGVzdMOhIHNlbmRvIHJlcHJvZHV6aWRvIGxvY2FsbWVudGUuQSBjb2xhYm9yYcOnw6NvIG7Do28gZnVuY2lvbmEgbmVzdGUgbW9kby4iLz4NCgkJPHVpdGV4dCBuYW1lPSJDT0xMQUJfTE9DQUxfUExBWUJBQ0tfVElUTEUiIHZhbHVlPSJSZXByb2R1w6fDo28gbG9jYWwiLz4NCgkJPHVpdGV4dCBuYW1lPSJDT0xMQUJfTE9DQUxfUExBWUJBQ0tCVE4iIHZhbHVlPSJPayIv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DQoJCTx1aXRleHQgbmFtZT0iU0NSVUJCQVJTVEFUVVNfUExBWUlORyIgdmFsdWU9IlJlcHJvZHV6aW5kbyIvPg0KCQk8dWl0ZXh0IG5hbWU9IlNDUlVCQkFSU1RBVFVTX05PQVVESU8iIHZhbHVlPSJTZW0gw6F1ZGlvIi8+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DQoJCTx1aXRleHQgbmFtZT0iU0NSVUJCQVJTVEFUVVNfUkVWSUVXUVVJWiIgdmFsdWU9IlJldmlzYW5kbyBxdWVzdGlvbsOhcmlvIi8+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DQoJCTx1aXRleHQgbmFtZT0iVEFCX1FVSVoiIHZhbHVlPSJRdWVzdC4iLz4NCgkJPHVpdGV4dCBuYW1lPSJUQUJfT1VUTElORSIgdmFsdWU9IkVzcXVlbWEiLz4NCgkJPHVpdGV4dCBuYW1lPSJUQUJfVEhVTUIiIHZhbHVlPSJNaW5pIi8+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DQoJCTx1aXRleHQgbmFtZT0iQ09VUlNFX1NUQVRVUyIgdmFsdWU9IlN0YXR1cyBkbyBtw7NkdWxvIi8+DQoJCTx1aXRleHQgbmFtZT0iUEFTU0VEX1NUUklORyIgdmFsdWU9IkFwcm92YWRvIi8+DQoJCTx1aXRleHQgbmFtZT0iRkFJTEVEX1NUUklORyIgdmFsdWU9IlJlcHJvdmFkby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BVFRBQ0hNRU5UX1BSRVZJRVdfV0FSTklOR01TR19USVRMRVNUUklORyIgdmFsdWU9IkF0dGFjaG1lbnQgV2FybmluZyIvPg0KCQk8dWl0ZXh0IG5hbWU9IkFUVEFDSE1FTlRfUFJFVklFV19XQVJOSU5HTVNHIiB2YWx1ZT0iQXR0YWNobWVudHMgZG8gbm90IG9wZW4gaW4gUHJldmlldyBtb2RlLiBQbGVhc2UgdXNlIHB1Ymxpc2ggdG8gc2VlIHRoZSByZXN1bHRzIi8+DQoJCTx1aXRleHQgbmFtZT0iVU5OQU1FRFNMSURFVElUTEUiIHZhbHVlPSJEaWFwb3NpdGl2YS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DQoJCTx1aXRleHQgbmFtZT0iUVVJWlBPRF9RVUlaX1BBU1NTQ09SRSIgdmFsdWU9IlB1bnRlZ2dpbyBtaW5pbW86Ii8+DQoJCTx1aXRleHQgbmFtZT0iUVVJWlBPRF9RVUlaX01BWFNDT1JFIiB2YWx1ZT0iUHVudGVnZ2lvIG1hc3NpbW86Ii8+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DQoJCTx1aXRleHQgbmFtZT0iV0FSTklOR01TR19ZRVNTVFJJTkciIHZhbHVlPSJTw6wiLz4NCgkJPHVpdGV4dCBuYW1lPSJXQVJOSU5HTVNHX05PU1RSSU5HIiB2YWx1ZT0iTm8iLz4NCgkJPHVpdGV4dCBuYW1lPSJXQVJOSU5HTVNHX1RJVExFU1RSSU5HIiB2YWx1ZT0iQXZ2ZXJ0ZW56YSBuYXZpZ2F6aW9uZSBxdWl6Ii8+DQoJCTx1aXRleHQgbmFtZT0iV0FSTklOR01TR19NU0dTVFJJTkciIHZhbHVlPSJPY2NvcnJlIGFuY29yYSByaXNwb25kZXJlIGFkIGFsY3VuZSBkb21hbmRlIGRlbCBxdWl6LiYjeEE7JiN4QTtTZSBmYXRlIGNsaWMgc3UgU8OsLCB1c2NpcmV0ZSBkYWwgcXVpei4gRmF0ZSBjbGljIHN1IE5vIHBlciBjb250aW51YXJlIGlsIHF1aXouIi8+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Nb3N0cmEgYmFycmEgbGF0ZXJhbGUgYWkgcGFydGVjaXBhbnRpIi8+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DQoJPGxhbmd1YWdlIGlkPSJubC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RGlhICVuIi8+DQoJCTx1aXRleHQgbmFtZT0iQ09MTEFCX0xPQ0FMX1BMQVlCQUNLX01TRyIgdmFsdWU9IkNvbnRlbnQgaXMgYmVpbmcgcGxheWVkIGxvY2FsbHkuXG4gQ29sbGFib3JhdGlvbiBkb2VzIG5vdCB3b3JrIGluIHRoaXMgbW9kZSIvPg0KCQk8dWl0ZXh0IG5hbWU9IkNPTExBQl9MT0NBTF9QTEFZQkFDS19USVRMRSIgdmFsdWU9IkxvY2FsIFBsYXliYWNrIi8+DQoJCTx1aXRleHQgbmFtZT0iQ09MTEFCX0xPQ0FMX1BMQVlCQUNLQlROIiB2YWx1ZT0iT2siLz4NCgkJPCEtLSBzdWJzdGl0dXRpb246ICVuID09IHNsaWRlIG51bWJlciAtLT4NCgkJPCEtLSBzdWJzdGl0dXRpb246ICV0ID09IHRvdGFsIHNsaWRlIGNvdW50IC0tPg0KCQk8dWl0ZXh0IG5hbWU9IlNDUlVCQkFSU1RBVFVTX1NMSURFSU5GTyIgdmFsdWU9IkRpYSAlbiAvICV0IHwgIi8+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DQoJCTx1aXRleHQgbmFtZT0iU0NSVUJCQVJTVEFUVVNfUVVFU1RJT04iIHZhbHVlPSJWcmFhZyBtZXQgYW50d29vcmQiLz4NCgkJPHVpdGV4dCBuYW1lPSJTQ1JVQkJBUlNUQVRVU19SRVZJRVdRVUlaIiB2YWx1ZT0iUXVpeiBjb250cm9sZXJlbiIvPg0KCQk8IS0tIHN1YnN0aXR1dGlvbjogJW0gPT0gbWludXRlcyByZW1haW5pbmcgLS0+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DQoJCTwhLS0gc3Vic3RpdHV0aW9uOiAlcCA9PSBjdXJyZW50IHNwZWFrZXIncyB0aXRsZSAtLT4NCgkJPHVpdGV4dCBuYW1lPSJCSU9XSU5fVElUTEUiIHZhbHVlPSJCaW9ncmFmaWU6ICVwIi8+DQoJCTx1aXRleHQgbmFtZT0iQklPQlROX1RJVExFIiB2YWx1ZT0iQmlvZ3JhZmllIi8+DQoJCTx1aXRleHQgbmFtZT0iRElWSURFUkJUTl9USVRMRSIgdmFsdWU9InwiLz4NCgkJPHVpdGV4dCBuYW1lPSJDT05UQUNUQlROX1RJVExFIiB2YWx1ZT0iQ29udGFjdCIvPg0KCQk8dWl0ZXh0IG5hbWU9IlRBQl9RVUlaIiB2YWx1ZT0iUXVpeiIvPg0KCQk8dWl0ZXh0IG5hbWU9IlRBQl9PVVRMSU5FIiB2YWx1ZT0iT3ZlcnppY2h0Ii8+DQoJCTx1aXRleHQgbmFtZT0iVEFCX1RIVU1CIiB2YWx1ZT0iTWluaWF0dXVyIi8+DQoJCTx1aXRleHQgbmFtZT0iVEFCX05PVEVTIiB2YWx1ZT0iTm90aXRpZXMiLz4NCgkJPHVpdGV4dCBuYW1lPSJUQUJfU0VBUkNIIiB2YWx1ZT0iWm9la2VuIi8+DQoJCTx1aXRleHQgbmFtZT0iU0xJREVfSEVBRElORyIgdmFsdWU9IlRpdGVsIHZhbiBkaWEiLz4NCgkJPHVpdGV4dCBuYW1lPSJEVVJBVElPTl9IRUFESU5HIiB2YWx1ZT0iRHV1ciIvPg0KCQk8dWl0ZXh0IG5hbWU9IlNFQVJDSF9IRUFESU5HIiB2YWx1ZT0iWm9la2VuIG5hYXIgdGVrc3Q6Ii8+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DQoJCTx1aXRleHQgbmFtZT0iU0xJREVfTk9URVMiIHZhbHVlPSJEaWFub3RpdGllc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DQoJCTx1aXRleHQgbmFtZT0iUVVJWlBPRF9RVUlaX01BWFNDT1JFIiB2YWx1ZT0iTWF4aW1hYWwgaGFhbGJhcmUgc2NvcmU6Ii8+DQoJCTx1aXRleHQgbmFtZT0iUVVJWlBPRF9RVUVTQVRNUFRfU1RSIiB2YWx1ZT0iUG9naW5nOiAlbiB2YW4gJXQiLz4NCgkJPHVpdGV4dCBuYW1lPSJRVUlaUE9EX1FVRVNUWVBFX1NUUiIgdmFsdWU9IlR5cGU6ICVzIi8+DQoJCTx1aXRleHQgbmFtZT0iUVVJWlBPRF9RVUVTVFlQRV9HUkQiIHZhbHVlPSJUZWx0IHZvb3Igc2NvcmUiLz4NCgkJPHVpdGV4dCBuYW1lPSJRVUlaUE9EX1FVRVNUWVBFX1NWWSIgdmFsdWU9IkVucXXDqnRlIi8+DQoJCTx1aXRleHQgbmFtZT0iUVVJWlBPRF9RVUlaQVRNUFRfSU5GIiB2YWx1ZT0iT25iZXBlcmt0Ii8+DQoJCTx1aXRleHQgbmFtZT0iUVVJWlBPRF9RVUVTQVRNUFRfSU5GIiB2YWx1ZT0iT25iZXBlcmt0Ii8+DQoJCTx1aXRleHQgbmFtZT0iV0FSTklOR01TR19ZRVNTVFJJTkciIHZhbHVlPSJKYSIvPg0KCQk8dWl0ZXh0IG5hbWU9IldBUk5JTkdNU0dfTk9TVFJJTkciIHZhbHVlPSJOZWUiLz4NCgkJPHVpdGV4dCBuYW1lPSJXQVJOSU5HTVNHX1RJVExFU1RSSU5HIiB2YWx1ZT0iV2FhcnNjaHV3aW5nIG1ldCBiZXRyZWtraW5nIHRvdCBxdWl6bmF2aWdhdGllIi8+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aaWpwYW5lZWwgYWFuIGRlZWxuZW1lcnMgd2VlcmdldmVuIi8+DQoJCTx1aXRleHQgbmFtZT0iTVVURSIgdmFsdWU9IkRlbXBlbiIvPg0KCQk8dWl0ZXh0IG5hbWU9IkRPQ1dSQVBfVElUTEUiIHZhbHVlPSJQcmVzZW50ZXItYmVzdGFuZHNiaWpsYWdlIi8+DQoJCTx1aXRleHQgbmFtZT0iRE9DV1JBUF9NU0ciIHZhbHVlPSJPcHNsYWFuIGluIERlemUgY29tcHV0ZXIiLz4NCgkJPHVpdGV4dCBuYW1lPSJET0NXUkFQX1BST01QVCIgdmFsdWU9IktsaWsgb20gdGUgZG93bmxvYWRlbiIvPg0KCTwvbGFuZ3VhZ2U+DQoJPGxhbmd1YWdlIGlkPSJjbiI+DQoJCTwhLS0gZm9ybWF0IGZvciB1aWZvbnQgdmFsdWUgaXMgImZvbnQsc2l6ZSxpc2JvbGQsaXNpdGFsaWMsaXNzaGFkb3dlZCIgLS0+DQoJCTx1aWZvbnQgbmFtZT0iRk9OVF9RVUlaWklORyIgdmFsdWU9IuWui+S9ky0xODAzMCwxMCxmYWxzZSxmYWxzZSxmYWxzZSIvPg0KCQk8dWlmb250IG5hbWU9IkZPTlRfU0NSVUJTVEFUVVMiIHZhbHVlPSLlrovkvZMtMTgwMzAsMTAsdHJ1ZSxmYWxzZSx0cnVlIi8+DQoJCTx1aWZvbnQgbmFtZT0iRk9OVF9TQ1JVQlRJTUUiIHZhbHVlPSLlrovkvZMtMTgwMzAsMTAsZmFsc2UsZmFsc2UsdHJ1ZSIvPg0KCQk8dWlmb250IG5hbWU9IkZPTlRfRUxBUFNFRFRJTUUiIHZhbHVlPSLlrovkvZMtMTgwMzAsMTAsdHJ1ZSxmYWxzZSx0cnVlIi8+DQoJCTx1aWZvbnQgbmFtZT0iRk9OVF9VVElMU01FTlUiIHZhbHVlPSLlrovkvZMtMTgwMzAsMTAsdHJ1ZSxmYWxzZSxmYWxzZSIvPg0KCQk8dWlmb250IG5hbWU9IkZPTlRfVEFCUyIgdmFsdWU9IuWui+S9ky0xODAzMCwxNCx0cnVlLGZhbHNlLHRydWUiLz4NCgkJPHVpZm9udCBuYW1lPSJGT05UX1BSRVNFTlRBVElPTk5BTUUiIHZhbHVlPSLlrovkvZMtMTgwMzAsMTQsZmFsc2UsZmFsc2UsdHJ1ZSIvPg0KCQk8dWlmb250IG5hbWU9IkZPTlRfUFJFU0VOVEVSTkFNRSIgdmFsdWU9IuWui+S9ky0xODAzMCwxNCx0cnVlLGZhbHNlLHRydWUiLz4NCgkJPHVpZm9udCBuYW1lPSJGT05UX1BSRVNFTlRFUlRJVExFIiB2YWx1ZT0i5a6L5L2TLTE4MDMwLDEzLGZhbHNlLGZhbHNlLHRydWUiLz4NCgkJPHVpZm9udCBuYW1lPSJGT05UX0JJT0JUTiIgdmFsdWU9IuWui+S9ky0xODAzMCwxMCxmYWxzZSxmYWxzZSx0cnVlIi8+DQoJCTx1aWZvbnQgbmFtZT0iRk9OVF9OT1RFUyIgdmFsdWU9IuWui+S9ky0xODAzMCwxMixmYWxzZSxmYWxzZSxmYWxzZSIvPg0KCQk8dWlmb250IG5hbWU9IkZPTlRfT1VUTElORSIgdmFsdWU9IuWui+S9ky0xODAzMCwxMixmYWxzZSxmYWxzZSx0cnVlIi8+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DQoJCTx1aWZvbnQgbmFtZT0iRk9OVF9MSVNUSEVBRElORyIgdmFsdWU9IuWui+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S9ky0xODAzMCwxMix0cnVlLGZhbHNlLHRydWUiLz4NCgkJPHVpZm9udCBuYW1lPSJGT05UX01TR0JPWF9NU0ciIHZhbHVlPSLlrovkvZMtMTgwMzAsMTIsZmFsc2UsZmFsc2UsdHJ1ZSIvPg0KCQk8dWlmb250IG5hbWU9IkZPTlRfTVNHQk9YX09QVElPTlMiIHZhbHVlPSLlrovkvZMtMTgwMzAsMTAsdHJ1ZSxmYWxzZSx0cnVlIi8+DQoJCTx1aWZvbnQgbmFtZT0iRk9OVF9RVUlaUE9EX1FVSVpfVElUTEUiIHZhbHVlPSLlrovkvZMtMTgwMzAsMTIsdHJ1ZSxmYWxzZSx0cnVlIi8+DQoJCTx1aWZvbnQgbmFtZT0iRk9OVF9RVUlaUE9EX1FVSVpfQVRURU1QVCIgdmFsdWU9IuWui+S9ky0xODAzMCwxMCxmYWxzZSxmYWxzZSx0cnVlIi8+DQoJCTx1aWZvbnQgbmFtZT0iRk9OVF9RVUlaUE9EX1FVSVpfQVRURU1QVF9WQUxVRSIgdmFsdWU9IuWui+S9ky0xODAzMCwxMCx0cnVlLGZhbHNlLHRydWUiLz4NCgkJPHVpZm9udCBuYW1lPSJGT05UX1FVSVpQT0RfUVVFU1RJT05fU0NPUkUiIHZhbHVlPSLlrovkvZMtMTgwMzAsMTAsZmFsc2UsZmFsc2UsdHJ1ZSIvPg0KCQk8dWlmb250IG5hbWU9IkZPTlRfUVVJWlBPRF9RVUVTVElPTl9TQ09SRV9WQUxVRSIgdmFsdWU9IuWui+S9ky0xODAzMCwxMCx0cnVlLGZhbHNlLHRydWUiLz4NCgkJPHVpZm9udCBuYW1lPSJGT05UX1FVSVpQT0RfUVVFU1RJT05fQVRURU1QVCIgdmFsdWU9IuWui+S9ky0xODAzMCwxMCxmYWxzZSxmYWxzZSx0cnVlIi8+DQoJCTx1aWZvbnQgbmFtZT0iRk9OVF9RVUlaUE9EX1FVRVNUSU9OX0FUVEVNUFRfVkFMVUUiIHZhbHVlPSLlrovkvZMtMTgwMzAsMTAsdHJ1ZSxmYWxzZSx0cnVlIi8+DQoJCTx1aWZvbnQgbmFtZT0iRk9OVF9RVUlaUE9EX1FVRVNUSU9OX1RBRyIgdmFsdWU9IuWui+S9ky0xODAzMCwxMix0cnVlLGZhbHNlLHRydWUiLz4NCgkJPHVpZm9udCBuYW1lPSJGT05UX1FVSVpQT0RfUVVJWl9RVUVTVElPTl9DT1VOVCIgdmFsdWU9IuWui+S9ky0xODAzMCwxMCxmYWxzZSxmYWxzZSx0cnVlIi8+DQoJCTx1aWZvbnQgbmFtZT0iRk9OVF9RVUlaUE9EX1FVSVpfUVVFU1RJT05fQ09VTlRfVkFMVUUiIHZhbHVlPSLlrovkvZMtMTgwMzAsMTAsdHJ1ZSxmYWxzZSx0cnVlIi8+DQoJCTx1aWZvbnQgbmFtZT0iRk9OVF9RVUlaUE9EX1FVSVpfUVVFU1RJT05fQVRURU1QVEVEIiB2YWx1ZT0i5a6L5L2TLTE4MDMwLDEwLGZhbHNlLGZhbHNlLHRydWUiLz4NCgkJPHVpZm9udCBuYW1lPSJGT05UX1FVSVpQT0RfUVVJWl9RVUVTVElPTl9BVFRFTVBURURfVkFMVUUiIHZhbHVlPSLlrovkvZMtMTgwMzAsMTAsdHJ1ZSxmYWxzZSx0cnVlIi8+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S9ky0xODAzMCwxMCx0cnVlLGZhbHNlLHRydWUiLz4NCgkJPHVpZm9udCBuYW1lPSJGT05UX1FVSVpQT0RfUVVJWl9NQVhTQ09SRSIgdmFsdWU9IuWui+S9ky0xODAzMCwxMCxmYWxzZSxmYWxzZSx0cnVlIi8+DQoJCTx1aWZvbnQgbmFtZT0iRk9OVF9RVUlaUE9EX1FVSVpfTUFYU0NPUkVfVkFMVUUiIHZhbHVlPSLlrovkvZMtMTgwMzAsMTAsdHJ1ZSxmYWxzZSx0cnVlIi8+DQoJCTx1aWZvbnQgbmFtZT0iRk9OVF9RVUlaUE9EX1FVSVpfUEFTU1NDT1JFIiB2YWx1ZT0i5a6L5L2TLTE4MDMwLDEwLGZhbHNlLGZhbHNlLHRydWUiLz4NCgkJPHVpZm9udCBuYW1lPSJGT05UX1FVSVpQT0RfUVVJWl9QQVNTU0NPUkVfVkFMVUUiIHZhbHVlPSLlrovkvZMtMTgwMzAsMTAsdHJ1ZSxmYWxzZSx0cnVlIi8+DQoJCTwhLS0gdWl0ZXh0IC0tPg0KCQk8IS0tIHN1YnN0aXR1dGlvbjogJW4gPT0gc2xpZGUgbnVtYmVyIC0tPg0KCQk8dWl0ZXh0IG5hbWU9IkFUVEFDSE1FTlRfUFJFVklFV19XQVJOSU5HTVNHX1RJVExFU1RSSU5HIiB2YWx1ZT0iQXR0YWNobWVudCBXYXJuaW5nIi8+DQoJCTx1aXRleHQgbmFtZT0iQVRUQUNITUVOVF9QUkVWSUVXX1dBUk5JTkdNU0ciIHZhbHVlPSJBdHRhY2htZW50cyBkbyBub3Qgb3BlbiBpbiBQcmV2aWV3IG1vZGUuIFBsZWFzZSB1c2UgcHVibGlzaCB0byBzZWUgdGhlIHJlc3VsdHMiLz4NCgkJPHVpdGV4dCBuYW1lPSJDT0xMQUJfTE9DQUxfUExBWUJBQ0tfTVNHIiB2YWx1ZT0iQ29udGVudCBpcyBiZWluZyBwbGF5ZWQgbG9jYWxseS5cbiBDb2xsYWJvcmF0aW9uIGRvZXMgbm90IHdvcmsgaW4gdGhpcyBtb2RlIi8+DQoJCTx1aXRleHQgbmFtZT0iQ09MTEFCX0xPQ0FMX1BMQVlCQUNLX1RJVExFIiB2YWx1ZT0iTG9jYWwgUGxheWJhY2siLz4NCgkJPHVpdGV4dCBuYW1lPSJDT0xMQUJfTE9DQUxfUExBWUJBQ0tCVE4iIHZhbHVlPSJPayIvPg0KCQk8dWl0ZXh0IG5hbWU9IlVOTkFNRURTTElERVRJVExFIiB2YWx1ZT0i5bm754Gv54mHICVuIi8+DQoJCTwhLS0gc3Vic3RpdHV0aW9uOiAlbiA9PSBzbGlkZSBudW1iZXIgLS0+DQoJCTwhLS0gc3Vic3RpdHV0aW9uOiAldCA9PSB0b3RhbCBzbGlkZSBjb3VudCAtLT4NCgkJPHVpdGV4dCBuYW1lPSJTQ1JVQkJBUlNUQVRVU19TTElERUlORk8iIHZhbHVlPSLlubvnga/niYcgJW4gLyAldCB8ICIvPg0KCQk8dWl0ZXh0IG5hbWU9IlNDUlVCQkFSU1RBVFVTX1NUT1BQRUQiIHZhbHVlPSLlt7LlgZzmraIiLz4NCgkJPHVpdGV4dCBuYW1lPSJTQ1JVQkJBUlNUQVRVU19QTEFZSU5HIiB2YWx1ZT0i5q2j5Zyo5pKt5pS+Ii8+DQoJCTx1aXRleHQgbmFtZT0iU0NSVUJCQVJTVEFUVVNfTk9BVURJTyIgdmFsdWU9IuaXoOmfs+mikSIvPg0KCQk8dWl0ZXh0IG5hbWU9IlNDUlVCQkFSU1RBVFVTX1ZJRFBMQVlJTkciIHZhbHVlPSLop4bpopHmkq3mlL4iLz4NCgkJPHVpdGV4dCBuYW1lPSJTQ1JVQkJBUlNUQVRVU19MT0FESU5HIiB2YWx1ZT0i5q2j5Zyo6L295YWlIi8+DQoJCTx1aXRleHQgbmFtZT0iU0NSVUJCQVJTVEFUVVNfQlVGRkVSSU5HIiB2YWx1ZT0i5q2j5Zyo6L+b6KGM57yT5Yay5aSE55CGIi8+DQoJCTx1aXRleHQgbmFtZT0iU0NSVUJCQVJTVEFUVVNfUVVFU1RJT04iIHZhbHVlPSLlm57nrZTpl67popgiLz4NCgkJPHVpdGV4dCBuYW1lPSJTQ1JVQkJBUlNUQVRVU19SRVZJRVdRVUlaIiB2YWx1ZT0i5q2j5Zyo5a6h6ZiF5rWL6aqMIi8+DQoJCTwhLS0gc3Vic3RpdHV0aW9uOiAlbSA9PSBtaW51dGVzIHJlbWFpbmluZyAtLT4NCgkJPCEtLSBzdWJzdGl0dXRpb246ICVzID09IHNlY29uZHMgcmVtYWluaW5nIC0tPg0KCQk8dWl0ZXh0IG5hbWU9IkVMQVBTRUQiIHZhbHVlPSLliankvZkgJW0g5YiG6ZKfICVzIOenkiIvPg0KCQk8dWl0ZXh0IG5hbWU9Ik5PVEZPVU5EIiB2YWx1ZT0i5pyq5om+5Yiw5Lu75L2V5YaF5a65Ii8+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mqjCIvPg0KCQk8dWl0ZXh0IG5hbWU9IlRBQl9PVVRMSU5FIiB2YWx1ZT0i5aSn57qyIi8+DQoJCTx1aXRleHQgbmFtZT0iVEFCX1RIVU1CIiB2YWx1ZT0i57yp55Wl5Zu+Ii8+DQoJCTx1aXRleHQgbmFtZT0iVEFCX05PVEVTIiB2YWx1ZT0i5aSH5rOoIi8+DQoJCTx1aXRleHQgbmFtZT0iVEFCX1NFQVJDSCIgdmFsdWU9IuaQnOe0oiIvPg0KCQk8dWl0ZXh0IG5hbWU9IlNMSURFX0hFQURJTkciIHZhbHVlPSLlubvnga/niYfmoIfpopgiLz4NCgkJPHVpdGV4dCBuYW1lPSJEVVJBVElPTl9IRUFESU5HIiB2YWx1ZT0i5oyB57ut5pe26Ze0Ii8+DQoJCTx1aXRleHQgbmFtZT0iU0VBUkNIX0hFQURJTkciIHZhbHVlPSLmkJzntKLmlofmnKw6Ii8+DQoJCTx1aXRleHQgbmFtZT0iVEhVTUJfSEVBRElORyIgdmFsdWU9IuW5u+eBr+eJhyIvPg0KCQk8dWl0ZXh0IG5hbWU9IlRIVU1CX0lORk8iIHZhbHVlPSLlubvnga/niYfmoIfpopgv5oyB57ut5pe26Ze0Ii8+DQoJCTx1aXRleHQgbmFtZT0iQVRUQUNITkFNRV9IRUFESU5HIiB2YWx1ZT0i5paH5Lu25ZCNIi8+DQoJCTx1aXRleHQgbmFtZT0iQVRUQUNIU0laRV9IRUFESU5HIiB2YWx1ZT0i5aSn5bCPIi8+DQoJCTx1aXRleHQgbmFtZT0iU0xJREVfTk9URVMiIHZhbHVlPSLlubvnga/niYflpIfms6g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JiN4QTsmI3hBO+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DQoJCTwhLS1xdWl6IHBvZCBhbmQgbWVzc2FnZSBib3ggdGV4dHMtLT4NCgkJPHVpdGV4dCBuYW1lPSJRVUlaUE9EX1FVSVpfQVRURU1QVCIgdmFsdWU9IlPEsW5hdiBEZW5lbWVzaToiLz4NCgkJPHVpdGV4dCBuYW1lPSJRVUlaUE9EX1FVSVpfQVRURU1QVF9WQUxVRSIgdmFsdWU9IiVuLyV0Ii8+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DQoJCTx1aXRleHQgbmFtZT0iUVVJWlBPRF9RVUVTVFlQRV9HUkQiIHZhbHVlPSJCYXNhbWFrbMSxIi8+DQoJCTx1aXRleHQgbmFtZT0iUVVJWlBPRF9RVUVTVFlQRV9TVlkiIHZhbHVlPSJBbmtldCIvPg0KCQk8dWl0ZXh0IG5hbWU9IlFVSVpQT0RfUVVJWkFUTVBUX0lORiIgdmFsdWU9IlPEsW7EsXJzxLF6Ii8+DQoJCTx1aXRleHQgbmFtZT0iUVVJWlBPRF9RVUVTQVRNUFRfSU5GIiB2YWx1ZT0iU8SxbsSxcnPEsXoiLz4NCgkJPHVpdGV4dCBuYW1lPSJXQVJOSU5HTVNHX1lFU1NUUklORyIgdmFsdWU9IkV2ZXQiLz4NCgkJPHVpdGV4dCBuYW1lPSJXQVJOSU5HTVNHX05PU1RSSU5HIiB2YWx1ZT0iSGF5xLFyIi8+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DQoJCTx1aXRleHQgbmFtZT0iRE9DV1JBUF9QUk9NUFQiIHZhbHVlPSLEsG5kaXJtZWsgacOnaW4gVMSxa2xhdMSxbiIvPg0KCTwvbGFuZ3VhZ2U+DQoJPGxhbmd1YWdlIGlkPSJydS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QVRUQUNITUVOVF9QUkVWSUVXX1dBUk5JTkdNU0dfVElUTEVTVFJJTkciIHZhbHVlPSJBdHRhY2htZW50IFdhcm5pbmciLz4NCgkJPHVpdGV4dCBuYW1lPSJBVFRBQ0hNRU5UX1BSRVZJRVdfV0FSTklOR01TRyIgdmFsdWU9IkF0dGFjaG1lbnRzIGRvIG5vdCBvcGVuIGluIFByZXZpZXcgbW9kZS4gUGxlYXNlIHVzZSBwdWJsaXNoIHRvIHNlZSB0aGUgcmVzdWx0cyIvPg0KCQk8dWl0ZXh0IG5hbWU9IlVOTkFNRURTTElERVRJVExFIiB2YWx1ZT0i0KHQu9Cw0LnQtCAlbiIvPg0KCQk8dWl0ZXh0IG5hbWU9IkNPTExBQl9MT0NBTF9QTEFZQkFDS19NU0ciIHZhbHVlPSJDb250ZW50IGlzIGJlaW5nIHBsYXllZCBsb2NhbGx5LlxuIENvbGxhYm9yYXRpb24gZG9lcyBub3Qgd29yayBpbiB0aGlzIG1vZGUiLz4NCgkJPHVpdGV4dCBuYW1lPSJDT0xMQUJfTE9DQUxfUExBWUJBQ0tfVElUTEUiIHZhbHVlPSJMb2NhbCBQbGF5YmFjayIvPg0KCQk8dWl0ZXh0IG5hbWU9IkNPTExBQl9MT0NBTF9QTEFZQkFDS0JUTiIgdmFsdWU9Ik9rIi8+DQoJCTwhLS0gc3Vic3RpdHV0aW9uOiAlbiA9PSBzbGlkZSBudW1iZXIgLS0+DQoJCTwhLS0gc3Vic3RpdHV0aW9uOiAldCA9PSB0b3RhbCBzbGlkZSBjb3VudCAtLT4NCgkJPHVpdGV4dCBuYW1lPSJTQ1JVQkJBUlNUQVRVU19TTElERUlORk8iIHZhbHVlPSLQodC70LDQudC0ICVuIC8gJXQgfCAiLz4NCgkJPHVpdGV4dCBuYW1lPSJTQ1JVQkJBUlNUQVRVU19TVE9QUEVEIiB2YWx1ZT0i0J7RgdGC0LDQvdC+0LLQu9C10L3QviIvPg0KCQk8dWl0ZXh0IG5hbWU9IlNDUlVCQkFSU1RBVFVTX1BMQVlJTkciIHZhbHVlPSLQktC+0YHQv9GA0L7QuNC30LLQtdC00LXQvdC40LUiLz4NCgkJPHVpdGV4dCBuYW1lPSJTQ1JVQkJBUlNUQVRVU19OT0FVRElPIiB2YWx1ZT0i0J3QtdGCINCw0YPQtNC40L4iLz4NCgkJPHVpdGV4dCBuYW1lPSJTQ1JVQkJBUlNUQVRVU19WSURQTEFZSU5HIiB2YWx1ZT0i0JLQvtGB0L/RgNC+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0L/RgNC+0YEiLz4NCgkJPHVpdGV4dCBuYW1lPSJTQ1JVQkJBUlNUQVRVU19SRVZJRVdRVUlaIiB2YWx1ZT0i0J7QsdC30L7RgCDQvtC/0YDQvtGB0LAiLz4NCgkJPCEtLSBzdWJzdGl0dXRpb246ICVtID09IG1pbnV0ZXMgcmVtYWluaW5nIC0tPg0KCQk8IS0tIHN1YnN0aXR1dGlvbjogJXMgPT0gc2Vjb25kcyByZW1haW5pbmcgLS0+DQoJCTx1aXRleHQgbmFtZT0iRUxBUFNFRCIgdmFsdWU9ItCe0YHRgtCw0LvQvtGB0YwgJW0g0LzQuNC9LiAlcyDRgSIvPg0KCQk8dWl0ZXh0IG5hbWU9Ik5PVEZPVU5EIiB2YWx1ZT0i0J3QuNGH0LXQs9C+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0L3RgtCw0LrRgiIvPg0KCQk8dWl0ZXh0IG5hbWU9IlRBQl9RVUlaIiB2YWx1ZT0i0J7Qv9GA0L7RgSIvPg0KCQk8dWl0ZXh0IG5hbWU9IlRBQl9PVVRMSU5FIiB2YWx1ZT0i0KHRhdC10LzQsCIvPg0KCQk8dWl0ZXh0IG5hbWU9IlRBQl9USFVNQiIgdmFsdWU9ItCR0LXQs9GD0L3QvtC6Ii8+DQoJCTx1aXRleHQgbmFtZT0iVEFCX05PVEVTIiB2YWx1ZT0i0JfQsNC80LXRgtC60LgiLz4NCgkJPHVpdGV4dCBuYW1lPSJUQUJfU0VBUkNIIiB2YWx1ZT0i0J/QvtC40YHQuiIvPg0KCQk8dWl0ZXh0IG5hbWU9IlNMSURFX0hFQURJTkciIHZhbHVlPSLQl9Cw0LPQvtC70L7QstC+0Log0YHQu9Cw0LnQtNCwIi8+DQoJCTx1aXRleHQgbmFtZT0iRFVSQVRJT05fSEVBRElORyIgdmFsdWU9ItCU0LvQuNGCLdGB0YLRjCIvPg0KCQk8dWl0ZXh0IG5hbWU9IlNFQVJDSF9IRUFESU5HIiB2YWx1ZT0i0J/QvtC40YHQuiDRgtC10LrRgdGC0LA6Ii8+DQoJCTx1aXRleHQgbmFtZT0iVEhVTUJfSEVBRElORyIgdmFsdWU9ItCh0LvQsNC50LQiLz4NCgkJPHVpdGV4dCBuYW1lPSJUSFVNQl9JTkZPIiB2YWx1ZT0i0J3QsNC30LLQsNC90LjQtS/QtNC70LjRgi3QvdC+0YHRgtGMIi8+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DQoJCTx1aXRleHQgbmFtZT0iUEFTU0VEX1NUUklORyIgdmFsdWU9IlBhc3NlZCIvPg0KCQk8dWl0ZXh0IG5hbWU9IkZBSUxFRF9TVFJJTkciIHZhbHVlPSJGYWlsZWQiLz4NCgkJPCEtLXF1aXogcG9kIGFuZCBtZXNzYWdlIGJveCB0ZXh0cy0tPg0KCQk8dWl0ZXh0IG5hbWU9IlFVSVpQT0RfUVVJWl9BVFRFTVBUIiB2YWx1ZT0i0J/QvtC/0YvRgtC60LAg0L/RgNC+0LnRgtC4INC+0L/RgNC+0YE6Ii8+DQoJCTx1aXRleHQgbmFtZT0iUVVJWlBPRF9RVUlaX0FUVEVNUFRfVkFMVUUiIHZhbHVlPSIlbiDQuNC3ICV0Ii8+DQoJCTx1aXRleHQgbmFtZT0iUVVJWlBPRF9RVUlaX1NDT1JFIiB2YWx1ZT0i0J3QsNCx0YDQsNC90L4g0LHQsNC70LvQvtCyOiIvPg0KCQk8dWl0ZXh0IG5hbWU9IlFVSVpQT0RfUVVJWl9QQVNTU0NPUkUiIHZhbHVlPSLQn9GA0L7RhdC+0LTQvdC+0Lkg0YDQtdC30YPQu9GM0YLQsNGCOiIvPg0KCQk8dWl0ZXh0IG5hbWU9IlFVSVpQT0RfUVVJWl9NQVhTQ09SRSIgdmFsdWU9ItCc0LDQutGB0LjQvNCw0LvRjNC90YvQuSDRgNC10LfRg9C70YzRgtCw0YI6Ii8+DQoJCTx1aXRleHQgbmFtZT0iUVVJWlBPRF9RVUVTQVRNUFRfU1RSIiB2YWx1ZT0i0J/QvtC/0YvRgtC60LA6ICVuINC40LcgJXQiLz4NCgkJPHVpdGV4dCBuYW1lPSJRVUlaUE9EX1FVRVNUWVBFX1NUUiIgdmFsdWU9ItCi0LjQvzogJXMiLz4NCgkJPHVpdGV4dCBuYW1lPSJRVUlaUE9EX1FVRVNUWVBFX0dSRCIgdmFsdWU9ItChINC+0YbQtdC90LrQvtC5Ii8+DQoJCTx1aXRleHQgbmFtZT0iUVVJWlBPRF9RVUVTVFlQRV9TVlkiIHZhbHVlPSLQntCx0LfQvtGAIi8+DQoJCTx1aXRleHQgbmFtZT0iUVVJWlBPRF9RVUlaQVRNUFRfSU5GIiB2YWx1ZT0i0JHQvtC70YzRiNC+0LUg0YfQuNGB0LvQviIvPg0KCQk8dWl0ZXh0IG5hbWU9IlFVSVpQT0RfUVVFU0FUTVBUX0lORiIgdmFsdWU9ItCR0L7Qu9GM0YjQvtC1INGH0LjRgdC70L4iLz4NCgkJPHVpdGV4dCBuYW1lPSJXQVJOSU5HTVNHX1lFU1NUUklORyIgdmFsdWU9ItCU0LAiLz4NCgkJPHVpdGV4dCBuYW1lPSJXQVJOSU5HTVNHX05PU1RSSU5HIiB2YWx1ZT0i0J3QtdGCIi8+DQoJCTx1aXRleHQgbmFtZT0iV0FSTklOR01TR19USVRMRVNUUklORyIgdmFsdWU9ItCf0YDQtdC00YPQv9GA0LXQttC00LXQvdC40LUg0L4g0L3QsNCy0LjQs9Cw0YbQuNC4INCyINC+0L/RgNC+0YHQtSIvPg0KCQk8dWl0ZXh0IG5hbWU9IldBUk5JTkdNU0dfTVNHU1RSSU5HIiB2YWx1ZT0i0JIg0L7Qv9GA0L7RgdC1INC+0YHRgtCw0LvQuNGB0Ywg0L3QtdC+0YLQstC10YfQtdC90L3Ri9C1INCy0L7Qv9GA0L7RgdGLLtCd0LDQttCw0YLQuNC1INC60L3QvtC/0LrQuCAmcXVvdDvQlNCwJnF1b3Q7INC/0YDQuNCy0LXQtNC10YIg0Log0LfQsNC60YDRi9GC0LjRjiDQvtC/0YDQvtGB0LAuINCd0LDQttCw0YLQuNC1INC60L3QvtC/0LrQuCAmcXVvdDvQndC10YImcXVvdDsg0L/RgNC+0LTQvtC70LbQuNGCINC+0L/RgNC+0YEuIi8+DQoJCTx1aXRleHQgbmFtZT0iSU5GT1JNQVRJT05fSDI2NF9GTEFTSFBMQVlFUiIgdmFsdWU9ItCi0LXQutGD0YnQsNGPINCy0LXRgNGB0LjRjyDQv9GA0L7QuNCz0YDRi9Cy0LDRgtC10LvRjyBGbGFzaCBQbGF5ZXIsINGD0YHRgtCw0L3QvtCy0LvQtdC90L3QsNGPINC90LAg0Y3RgtC+0Lwg0LrQvtC80L/RjNGO0YLQtdGA0LUsINC90LUg0L/QvtC00LTQtdGA0LbQuNCy0LDQtdGCINGN0YLQviDQstC40LTQtdC+LiDQqdC10LvQutC90LjRgtC1INCyINC+0LHQu9Cw0YHRgtC4INCy0LjQtNC10L4sINGH0YLQvtCx0Ysg0LfQsNCz0YDRg9C30LjRgtGMINC/0L7RgdC70LXQtNC90Y7RjiDQstC10YDRgdC40Y4g0L/RgNC+0LjQs9GA0YvQstCw0YLQtdC70Y8gRmxhc2ggUGxheWVy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Qn9C+0LrQsNC30YvQstCw0YLRjCDQstGA0LXQt9C60YMg0YPRh9Cw0YHRgtC90LjQutCw0LwiLz4NCgkJPHVpdGV4dCBuYW1lPSJNVVRFIiB2YWx1ZT0i0J7RgtC60LvRjtGH0LjRgtGMINC30LLRg9C6Ii8+DQoJCTx1aXRleHQgbmFtZT0iRE9DV1JBUF9USVRMRSIgdmFsdWU9ItCS0LvQvtC20LXQvdC40LUg0LIg0YTQsNC50LsgQWRvYmUgUHJlc2VudGVyIi8+DQoJCTx1aXRleHQgbmFtZT0iRE9DV1JBUF9NU0ciIHZhbHVlPSLQodC+0YXRgNCw0L3QuNGC0Ywg0LIg0L/QsNC/0LrRgyAmcXVvdDvQnNC+0Lkg0LrQvtC80L/RjNGO0YLQtdGAJnF1b3Q7Ii8+DQoJCTx1aXRleHQgbmFtZT0iRE9DV1JBUF9QUk9NUFQiIHZhbHVlPSLQqdC10LvQutC90YPRgtGMINC00LvRjyDQt9Cw0LPRgNGD0LfQutC4Ii8+DQoJPC9sYW5ndWFnZT4NCjwvY29uZmlndXJhdGlvbj4NCg=="/>
  <p:tag name="MMPROD_UIDATA" val="&lt;database version=&quot;11.0&quot;&gt;&lt;object type=&quot;1&quot; unique_id=&quot;10001&quot;&gt;&lt;property id=&quot;20141&quot; value=&quot;Creating and Evaluating Effective Educational Assessments Chapter 1&quot;/&gt;&lt;property id=&quot;20144&quot; value=&quot;1&quot;/&gt;&lt;property id=&quot;20146&quot; value=&quot;0&quot;/&gt;&lt;property id=&quot;20147&quot; value=&quot;0&quot;/&gt;&lt;property id=&quot;20148&quot; value=&quot;5&quot;/&gt;&lt;property id=&quot;20180&quot; value=&quot;1&quot;/&gt;&lt;property id=&quot;20181&quot; value=&quot;1&quot;/&gt;&lt;property id=&quot;20183&quot; value=&quot;1&quot;/&gt;&lt;property id=&quot;20184&quot; value=&quot;7&quot;/&gt;&lt;property id=&quot;20191&quot; value=&quot;SCILLSS&quot;/&gt;&lt;property id=&quot;20192&quot; value=&quot;scillss.adobeconnect.com&quot;/&gt;&lt;property id=&quot;20193&quot; value=&quot;0&quot;/&gt;&lt;property id=&quot;20224&quot; value=&quot;C:\Users\khard\Desktop&quot;/&gt;&lt;property id=&quot;20227&quot; value=&quot;C:\Users\khard\Desktop\SCILLSS Assessment Literacy Module 1_MasterPP_01-23-17_Package.prpkg&quot;/&gt;&lt;property id=&quot;20250&quot; value=&quot;6&quot;/&gt;&lt;property id=&quot;20251&quot; value=&quot;1&quot;/&gt;&lt;property id=&quot;20259&quot; value=&quot;1&quot;/&gt;&lt;property id=&quot;20262&quot; value=&quot;1137398511&quot;/&gt;&lt;property id=&quot;20263&quot; value=&quot;1&quot;/&gt;&lt;property id=&quot;20264&quot; value=&quot;1&quot;/&gt;&lt;property id=&quot;20501&quot; value=&quot;C:\Users\khard\Documents\My Adobe Presentations\&quot;/&gt;&lt;property id=&quot;20519&quot; value=&quot;0&quot;/&gt;&lt;property id=&quot;20700&quot; value=&quot;0&quot;/&gt;&lt;object type=&quot;2&quot; unique_id=&quot;10379&quot;&gt;&lt;object type=&quot;3&quot; unique_id=&quot;13473&quot;&gt;&lt;property id=&quot;20148&quot; value=&quot;5&quot;/&gt;&lt;property id=&quot;20300&quot; value=&quot;Slide 42 - &amp;quot;Validity Questions&amp;quot;&quot;/&gt;&lt;property id=&quot;20307&quot; value=&quot;433&quot;/&gt;&lt;property id=&quot;20309&quot; value=&quot;-1&quot;/&gt;&lt;/object&gt;&lt;object type=&quot;3&quot; unique_id=&quot;14725&quot;&gt;&lt;property id=&quot;20148&quot; value=&quot;5&quot;/&gt;&lt;property id=&quot;20300&quot; value=&quot;Slide 47 - &amp;quot;Construct Coherence&amp;quot;&quot;/&gt;&lt;property id=&quot;20307&quot; value=&quot;435&quot;/&gt;&lt;property id=&quot;20309&quot; value=&quot;-1&quot;/&gt;&lt;/object&gt;&lt;object type=&quot;3&quot; unique_id=&quot;40057&quot;&gt;&lt;property id=&quot;20148&quot; value=&quot;5&quot;/&gt;&lt;property id=&quot;20300&quot; value=&quot;Slide 1 - &amp;quot;Creating and Evaluating Effective Educational Assessments&amp;quot;&quot;/&gt;&lt;property id=&quot;20307&quot; value=&quot;553&quot;/&gt;&lt;property id=&quot;20309&quot; value=&quot;-1&quot;/&gt;&lt;/object&gt;&lt;object type=&quot;3&quot; unique_id=&quot;40058&quot;&gt;&lt;property id=&quot;20148&quot; value=&quot;5&quot;/&gt;&lt;property id=&quot;20300&quot; value=&quot;Slide 4 - &amp;quot;Chapter 1.1&amp;quot;&quot;/&gt;&lt;property id=&quot;20307&quot; value=&quot;554&quot;/&gt;&lt;property id=&quot;20309&quot; value=&quot;-1&quot;/&gt;&lt;/object&gt;&lt;object type=&quot;3&quot; unique_id=&quot;40059&quot;&gt;&lt;property id=&quot;20148&quot; value=&quot;5&quot;/&gt;&lt;property id=&quot;20300&quot; value=&quot;Slide 7&quot;/&gt;&lt;property id=&quot;20307&quot; value=&quot;555&quot;/&gt;&lt;property id=&quot;20309&quot; value=&quot;-1&quot;/&gt;&lt;/object&gt;&lt;object type=&quot;3&quot; unique_id=&quot;40060&quot;&gt;&lt;property id=&quot;20148&quot; value=&quot;5&quot;/&gt;&lt;property id=&quot;20300&quot; value=&quot;Slide 8&quot;/&gt;&lt;property id=&quot;20307&quot; value=&quot;556&quot;/&gt;&lt;property id=&quot;20309&quot; value=&quot;-1&quot;/&gt;&lt;/object&gt;&lt;object type=&quot;3&quot; unique_id=&quot;40061&quot;&gt;&lt;property id=&quot;20148&quot; value=&quot;5&quot;/&gt;&lt;property id=&quot;20300&quot; value=&quot;Slide 11&quot;/&gt;&lt;property id=&quot;20307&quot; value=&quot;557&quot;/&gt;&lt;property id=&quot;20309&quot; value=&quot;-1&quot;/&gt;&lt;/object&gt;&lt;object type=&quot;3&quot; unique_id=&quot;40062&quot;&gt;&lt;property id=&quot;20148&quot; value=&quot;5&quot;/&gt;&lt;property id=&quot;20300&quot; value=&quot;Slide 13 - &amp;quot;Purposes and Uses of Assessment Scores&amp;quot;&quot;/&gt;&lt;property id=&quot;20307&quot; value=&quot;558&quot;/&gt;&lt;property id=&quot;20309&quot; value=&quot;-1&quot;/&gt;&lt;/object&gt;&lt;object type=&quot;3&quot; unique_id=&quot;40064&quot;&gt;&lt;property id=&quot;20148&quot; value=&quot;5&quot;/&gt;&lt;property id=&quot;20300&quot; value=&quot;Slide 17&quot;/&gt;&lt;property id=&quot;20307&quot; value=&quot;560&quot;/&gt;&lt;property id=&quot;20309&quot; value=&quot;-1&quot;/&gt;&lt;/object&gt;&lt;object type=&quot;3&quot; unique_id=&quot;40065&quot;&gt;&lt;property id=&quot;20148&quot; value=&quot;5&quot;/&gt;&lt;property id=&quot;20300&quot; value=&quot;Slide 18&quot;/&gt;&lt;property id=&quot;20307&quot; value=&quot;561&quot;/&gt;&lt;property id=&quot;20309&quot; value=&quot;-1&quot;/&gt;&lt;/object&gt;&lt;object type=&quot;3&quot; unique_id=&quot;40066&quot;&gt;&lt;property id=&quot;20148&quot; value=&quot;5&quot;/&gt;&lt;property id=&quot;20300&quot; value=&quot;Slide 19&quot;/&gt;&lt;property id=&quot;20307&quot; value=&quot;562&quot;/&gt;&lt;property id=&quot;20309&quot; value=&quot;-1&quot;/&gt;&lt;/object&gt;&lt;object type=&quot;3&quot; unique_id=&quot;40067&quot;&gt;&lt;property id=&quot;20148&quot; value=&quot;5&quot;/&gt;&lt;property id=&quot;20300&quot; value=&quot;Slide 22 - &amp;quot;Chapter 1.2&amp;quot;&quot;/&gt;&lt;property id=&quot;20307&quot; value=&quot;563&quot;/&gt;&lt;property id=&quot;20309&quot; value=&quot;-1&quot;/&gt;&lt;/object&gt;&lt;object type=&quot;3&quot; unique_id=&quot;40070&quot;&gt;&lt;property id=&quot;20148&quot; value=&quot;5&quot;/&gt;&lt;property id=&quot;20300&quot; value=&quot;Slide 28 - &amp;quot;What does Maya know about science?&amp;quot;&quot;/&gt;&lt;property id=&quot;20307&quot; value=&quot;566&quot;/&gt;&lt;property id=&quot;20309&quot; value=&quot;-1&quot;/&gt;&lt;/object&gt;&lt;object type=&quot;3&quot; unique_id=&quot;42875&quot;&gt;&lt;property id=&quot;20148&quot; value=&quot;5&quot;/&gt;&lt;property id=&quot;20300&quot; value=&quot;Slide 41 - &amp;quot;Chapter 1.3&amp;quot;&quot;/&gt;&lt;property id=&quot;20307&quot; value=&quot;574&quot;/&gt;&lt;property id=&quot;20309&quot; value=&quot;-1&quot;/&gt;&lt;/object&gt;&lt;object type=&quot;3&quot; unique_id=&quot;43951&quot;&gt;&lt;property id=&quot;20148&quot; value=&quot;5&quot;/&gt;&lt;property id=&quot;20300&quot; value=&quot;Slide 60 - &amp;quot;References&amp;quot;&quot;/&gt;&lt;property id=&quot;20307&quot; value=&quot;575&quot;/&gt;&lt;property id=&quot;20309&quot; value=&quot;-1&quot;/&gt;&lt;/object&gt;&lt;object type=&quot;3&quot; unique_id=&quot;44158&quot;&gt;&lt;property id=&quot;20148&quot; value=&quot;5&quot;/&gt;&lt;property id=&quot;20300&quot; value=&quot;Slide 51 - &amp;quot;Chapter 1.4&amp;quot;&quot;/&gt;&lt;property id=&quot;20307&quot; value=&quot;620&quot;/&gt;&lt;property id=&quot;20309&quot; value=&quot;-1&quot;/&gt;&lt;/object&gt;&lt;object type=&quot;3&quot; unique_id=&quot;44200&quot;&gt;&lt;property id=&quot;20148&quot; value=&quot;5&quot;/&gt;&lt;property id=&quot;20300&quot; value=&quot;Slide 57 - &amp;quot;Resources and Additional Information&amp;quot;&quot;/&gt;&lt;property id=&quot;20307&quot; value=&quot;618&quot;/&gt;&lt;property id=&quot;20309&quot; value=&quot;-1&quot;/&gt;&lt;/object&gt;&lt;object type=&quot;3&quot; unique_id=&quot;45437&quot;&gt;&lt;property id=&quot;20148&quot; value=&quot;5&quot;/&gt;&lt;property id=&quot;20300&quot; value=&quot;Slide 5 - &amp;quot;Defining Terms: Educators&amp;quot;&quot;/&gt;&lt;property id=&quot;20307&quot; value=&quot;623&quot;/&gt;&lt;property id=&quot;20309&quot; value=&quot;-1&quot;/&gt;&lt;/object&gt;&lt;object type=&quot;3&quot; unique_id=&quot;45441&quot;&gt;&lt;property id=&quot;20148&quot; value=&quot;5&quot;/&gt;&lt;property id=&quot;20300&quot; value=&quot;Slide 45 - &amp;quot;Defining Terms: Construct&amp;quot;&quot;/&gt;&lt;property id=&quot;20307&quot; value=&quot;626&quot;/&gt;&lt;property id=&quot;20309&quot; value=&quot;-1&quot;/&gt;&lt;/object&gt;&lt;object type=&quot;3&quot; unique_id=&quot;45442&quot;&gt;&lt;property id=&quot;20148&quot; value=&quot;5&quot;/&gt;&lt;property id=&quot;20300&quot; value=&quot;Slide 48 - &amp;quot;Comparability&amp;quot;&quot;/&gt;&lt;property id=&quot;20307&quot; value=&quot;628&quot;/&gt;&lt;property id=&quot;20309&quot; value=&quot;-1&quot;/&gt;&lt;/object&gt;&lt;object type=&quot;3&quot; unique_id=&quot;45443&quot;&gt;&lt;property id=&quot;20148&quot; value=&quot;5&quot;/&gt;&lt;property id=&quot;20300&quot; value=&quot;Slide 49 - &amp;quot;Accessibility and Fairness&amp;quot;&quot;/&gt;&lt;property id=&quot;20307&quot; value=&quot;629&quot;/&gt;&lt;property id=&quot;20309&quot; value=&quot;-1&quot;/&gt;&lt;/object&gt;&lt;object type=&quot;3&quot; unique_id=&quot;45444&quot;&gt;&lt;property id=&quot;20148&quot; value=&quot;5&quot;/&gt;&lt;property id=&quot;20300&quot; value=&quot;Slide 50 - &amp;quot;Consequences&amp;quot;&quot;/&gt;&lt;property id=&quot;20307&quot; value=&quot;630&quot;/&gt;&lt;property id=&quot;20309&quot; value=&quot;-1&quot;/&gt;&lt;/object&gt;&lt;object type=&quot;3&quot; unique_id=&quot;45469&quot;&gt;&lt;property id=&quot;20148&quot; value=&quot;5&quot;/&gt;&lt;property id=&quot;20300&quot; value=&quot;Slide 52 - &amp;quot;Section 1.1: Purposes and Uses of Assessment Scores&amp;quot;&quot;/&gt;&lt;property id=&quot;20307&quot; value=&quot;653&quot;/&gt;&lt;property id=&quot;20309&quot; value=&quot;-1&quot;/&gt;&lt;/object&gt;&lt;object type=&quot;3&quot; unique_id=&quot;45760&quot;&gt;&lt;property id=&quot;20148&quot; value=&quot;5&quot;/&gt;&lt;property id=&quot;20300&quot; value=&quot;Slide 44 - &amp;quot;Validity Questions&amp;quot;&quot;/&gt;&lt;property id=&quot;20307&quot; value=&quot;656&quot;/&gt;&lt;property id=&quot;20309&quot; value=&quot;-1&quot;/&gt;&lt;/object&gt;&lt;object type=&quot;3&quot; unique_id=&quot;47116&quot;&gt;&lt;property id=&quot;20148&quot; value=&quot;5&quot;/&gt;&lt;property id=&quot;20300&quot; value=&quot;Slide 2 - &amp;quot;Strengthening Claims-based Interpretations and Uses of Local and Large-scale Science Assessment Scores&amp;quot;&quot;/&gt;&lt;property id=&quot;20307&quot; value=&quot;683&quot;/&gt;&lt;property id=&quot;20309&quot; value=&quot;-1&quot;/&gt;&lt;/object&gt;&lt;object type=&quot;3&quot; unique_id=&quot;47117&quot;&gt;&lt;property id=&quot;20148&quot; value=&quot;5&quot;/&gt;&lt;property id=&quot;20300&quot; value=&quot;Slide 3 - &amp;quot;Or SCILLSS&amp;quot;&quot;/&gt;&lt;property id=&quot;20307&quot; value=&quot;684&quot;/&gt;&lt;property id=&quot;20309&quot; value=&quot;-1&quot;/&gt;&lt;/object&gt;&lt;object type=&quot;3&quot; unique_id=&quot;47118&quot;&gt;&lt;property id=&quot;20148&quot; value=&quot;5&quot;/&gt;&lt;property id=&quot;20300&quot; value=&quot;Slide 9 - &amp;quot;Formal and informal assessments&amp;quot;&quot;/&gt;&lt;property id=&quot;20307&quot; value=&quot;660&quot;/&gt;&lt;property id=&quot;20309&quot; value=&quot;-1&quot;/&gt;&lt;/object&gt;&lt;object type=&quot;3&quot; unique_id=&quot;47120&quot;&gt;&lt;property id=&quot;20148&quot; value=&quot;5&quot;/&gt;&lt;property id=&quot;20300&quot; value=&quot;Slide 14&quot;/&gt;&lt;property id=&quot;20307&quot; value=&quot;662&quot;/&gt;&lt;property id=&quot;20309&quot; value=&quot;-1&quot;/&gt;&lt;/object&gt;&lt;object type=&quot;3&quot; unique_id=&quot;47121&quot;&gt;&lt;property id=&quot;20148&quot; value=&quot;5&quot;/&gt;&lt;property id=&quot;20300&quot; value=&quot;Slide 15&quot;/&gt;&lt;property id=&quot;20307&quot; value=&quot;663&quot;/&gt;&lt;property id=&quot;20309&quot; value=&quot;-1&quot;/&gt;&lt;/object&gt;&lt;object type=&quot;3&quot; unique_id=&quot;47122&quot;&gt;&lt;property id=&quot;20148&quot; value=&quot;5&quot;/&gt;&lt;property id=&quot;20300&quot; value=&quot;Slide 16&quot;/&gt;&lt;property id=&quot;20307&quot; value=&quot;664&quot;/&gt;&lt;property id=&quot;20309&quot; value=&quot;-1&quot;/&gt;&lt;/object&gt;&lt;object type=&quot;3&quot; unique_id=&quot;47123&quot;&gt;&lt;property id=&quot;20148&quot; value=&quot;5&quot;/&gt;&lt;property id=&quot;20300&quot; value=&quot;Slide 20&quot;/&gt;&lt;property id=&quot;20307&quot; value=&quot;665&quot;/&gt;&lt;property id=&quot;20309&quot; value=&quot;-1&quot;/&gt;&lt;/object&gt;&lt;object type=&quot;3&quot; unique_id=&quot;47125&quot;&gt;&lt;property id=&quot;20148&quot; value=&quot;5&quot;/&gt;&lt;property id=&quot;20300&quot; value=&quot;Slide 23 - &amp;quot;Validity&amp;quot;&quot;/&gt;&lt;property id=&quot;20307&quot; value=&quot;666&quot;/&gt;&lt;property id=&quot;20309&quot; value=&quot;-1&quot;/&gt;&lt;/object&gt;&lt;object type=&quot;3&quot; unique_id=&quot;47126&quot;&gt;&lt;property id=&quot;20148&quot; value=&quot;5&quot;/&gt;&lt;property id=&quot;20300&quot; value=&quot;Slide 24 - &amp;quot;Validity in Assessments&amp;quot;&quot;/&gt;&lt;property id=&quot;20307&quot; value=&quot;667&quot;/&gt;&lt;property id=&quot;20309&quot; value=&quot;-1&quot;/&gt;&lt;/object&gt;&lt;object type=&quot;3&quot; unique_id=&quot;47127&quot;&gt;&lt;property id=&quot;20148&quot; value=&quot;5&quot;/&gt;&lt;property id=&quot;20300&quot; value=&quot;Slide 25 - &amp;quot;Validity in Assessments&amp;quot;&quot;/&gt;&lt;property id=&quot;20307&quot; value=&quot;668&quot;/&gt;&lt;property id=&quot;20309&quot; value=&quot;-1&quot;/&gt;&lt;/object&gt;&lt;object type=&quot;3&quot; unique_id=&quot;47128&quot;&gt;&lt;property id=&quot;20148&quot; value=&quot;5&quot;/&gt;&lt;property id=&quot;20300&quot; value=&quot;Slide 26 - &amp;quot;Validity in Assessments&amp;quot;&quot;/&gt;&lt;property id=&quot;20307&quot; value=&quot;669&quot;/&gt;&lt;property id=&quot;20309&quot; value=&quot;-1&quot;/&gt;&lt;/object&gt;&lt;object type=&quot;3&quot; unique_id=&quot;47129&quot;&gt;&lt;property id=&quot;20148&quot; value=&quot;5&quot;/&gt;&lt;property id=&quot;20300&quot; value=&quot;Slide 27 - &amp;quot;Why do we give tests in education?&amp;quot;&quot;/&gt;&lt;property id=&quot;20307&quot; value=&quot;670&quot;/&gt;&lt;property id=&quot;20309&quot; value=&quot;-1&quot;/&gt;&lt;/object&gt;&lt;object type=&quot;3&quot; unique_id=&quot;47130&quot;&gt;&lt;property id=&quot;20148&quot; value=&quot;5&quot;/&gt;&lt;property id=&quot;20300&quot; value=&quot;Slide 29 - &amp;quot;What does Hector know about math?&amp;quot;&quot;/&gt;&lt;property id=&quot;20307&quot; value=&quot;671&quot;/&gt;&lt;property id=&quot;20309&quot; value=&quot;-1&quot;/&gt;&lt;/object&gt;&lt;object type=&quot;3&quot; unique_id=&quot;47131&quot;&gt;&lt;property id=&quot;20148&quot; value=&quot;5&quot;/&gt;&lt;property id=&quot;20300&quot; value=&quot;Slide 30&quot;/&gt;&lt;property id=&quot;20307&quot; value=&quot;672&quot;/&gt;&lt;property id=&quot;20309&quot; value=&quot;-1&quot;/&gt;&lt;/object&gt;&lt;object type=&quot;3&quot; unique_id=&quot;47132&quot;&gt;&lt;property id=&quot;20148&quot; value=&quot;5&quot;/&gt;&lt;property id=&quot;20300&quot; value=&quot;Slide 31&quot;/&gt;&lt;property id=&quot;20307&quot; value=&quot;673&quot;/&gt;&lt;property id=&quot;20309&quot; value=&quot;-1&quot;/&gt;&lt;/object&gt;&lt;object type=&quot;3&quot; unique_id=&quot;47134&quot;&gt;&lt;property id=&quot;20148&quot; value=&quot;5&quot;/&gt;&lt;property id=&quot;20300&quot; value=&quot;Slide 43 - &amp;quot;Validity Questions&amp;quot;&quot;/&gt;&lt;property id=&quot;20307&quot; value=&quot;675&quot;/&gt;&lt;property id=&quot;20309&quot; value=&quot;-1&quot;/&gt;&lt;/object&gt;&lt;object type=&quot;3&quot; unique_id=&quot;47136&quot;&gt;&lt;property id=&quot;20148&quot; value=&quot;5&quot;/&gt;&lt;property id=&quot;20300&quot; value=&quot;Slide 53&quot;/&gt;&lt;property id=&quot;20307&quot; value=&quot;679&quot;/&gt;&lt;property id=&quot;20309&quot; value=&quot;-1&quot;/&gt;&lt;/object&gt;&lt;object type=&quot;3&quot; unique_id=&quot;47137&quot;&gt;&lt;property id=&quot;20148&quot; value=&quot;5&quot;/&gt;&lt;property id=&quot;20300&quot; value=&quot;Slide 54 - &amp;quot;The Life Cycle of a Test&amp;quot;&quot;/&gt;&lt;property id=&quot;20307&quot; value=&quot;680&quot;/&gt;&lt;property id=&quot;20309&quot; value=&quot;-1&quot;/&gt;&lt;/object&gt;&lt;object type=&quot;3&quot; unique_id=&quot;47138&quot;&gt;&lt;property id=&quot;20148&quot; value=&quot;5&quot;/&gt;&lt;property id=&quot;20300&quot; value=&quot;Slide 55 - &amp;quot;Validity Questions&amp;quot;&quot;/&gt;&lt;property id=&quot;20307&quot; value=&quot;681&quot;/&gt;&lt;property id=&quot;20309&quot; value=&quot;-1&quot;/&gt;&lt;/object&gt;&lt;object type=&quot;3&quot; unique_id=&quot;47139&quot;&gt;&lt;property id=&quot;20148&quot; value=&quot;5&quot;/&gt;&lt;property id=&quot;20300&quot; value=&quot;Slide 56 - &amp;quot;Validity Questions&amp;quot;&quot;/&gt;&lt;property id=&quot;20307&quot; value=&quot;682&quot;/&gt;&lt;property id=&quot;20309&quot; value=&quot;-1&quot;/&gt;&lt;/object&gt;&lt;object type=&quot;3&quot; unique_id=&quot;47331&quot;&gt;&lt;property id=&quot;20148&quot; value=&quot;5&quot;/&gt;&lt;property id=&quot;20300&quot; value=&quot;Slide 21&quot;/&gt;&lt;property id=&quot;20307&quot; value=&quot;685&quot;/&gt;&lt;property id=&quot;20309&quot; value=&quot;-1&quot;/&gt;&lt;/object&gt;&lt;object type=&quot;3&quot; unique_id=&quot;47583&quot;&gt;&lt;property id=&quot;20148&quot; value=&quot;5&quot;/&gt;&lt;property id=&quot;20300&quot; value=&quot;Slide 58 - &amp;quot;SCILLSS Glossary&amp;quot;&quot;/&gt;&lt;property id=&quot;20307&quot; value=&quot;686&quot;/&gt;&lt;property id=&quot;20309&quot; value=&quot;-1&quot;/&gt;&lt;/object&gt;&lt;object type=&quot;3&quot; unique_id=&quot;47832&quot;&gt;&lt;property id=&quot;20148&quot; value=&quot;5&quot;/&gt;&lt;property id=&quot;20300&quot; value=&quot;Slide 59 - &amp;quot;Web links&amp;quot;&quot;/&gt;&lt;property id=&quot;20307&quot; value=&quot;687&quot;/&gt;&lt;property id=&quot;20309&quot; value=&quot;-1&quot;/&gt;&lt;/object&gt;&lt;object type=&quot;3&quot; unique_id=&quot;50406&quot;&gt;&lt;property id=&quot;20148&quot; value=&quot;5&quot;/&gt;&lt;property id=&quot;20300&quot; value=&quot;Slide 12 - &amp;quot;Why Do We Give Assessments?&amp;quot;&quot;/&gt;&lt;property id=&quot;20307&quot; value=&quot;691&quot;/&gt;&lt;property id=&quot;20309&quot; value=&quot;-1&quot;/&gt;&lt;/object&gt;&lt;object type=&quot;3&quot; unique_id=&quot;50415&quot;&gt;&lt;property id=&quot;20148&quot; value=&quot;5&quot;/&gt;&lt;property id=&quot;20300&quot; value=&quot;Slide 6 - &amp;quot;Defining Terms: Assessments&amp;quot;&quot;/&gt;&lt;property id=&quot;20307&quot; value=&quot;695&quot;/&gt;&lt;property id=&quot;20309&quot; value=&quot;-1&quot;/&gt;&lt;/object&gt;&lt;object type=&quot;3&quot; unique_id=&quot;50416&quot;&gt;&lt;property id=&quot;20148&quot; value=&quot;5&quot;/&gt;&lt;property id=&quot;20300&quot; value=&quot;Slide 10 - &amp;quot;Determining if an Assessment is Good Enough&amp;quot;&quot;/&gt;&lt;property id=&quot;20307&quot; value=&quot;705&quot;/&gt;&lt;property id=&quot;20309&quot; value=&quot;-1&quot;/&gt;&lt;/object&gt;&lt;object type=&quot;3&quot; unique_id=&quot;50417&quot;&gt;&lt;property id=&quot;20148&quot; value=&quot;5&quot;/&gt;&lt;property id=&quot;20300&quot; value=&quot;Slide 32 - &amp;quot;The Life Cycle of a Test&amp;quot;&quot;/&gt;&lt;property id=&quot;20307&quot; value=&quot;696&quot;/&gt;&lt;property id=&quot;20309&quot; value=&quot;-1&quot;/&gt;&lt;/object&gt;&lt;object type=&quot;3&quot; unique_id=&quot;50418&quot;&gt;&lt;property id=&quot;20148&quot; value=&quot;5&quot;/&gt;&lt;property id=&quot;20300&quot; value=&quot;Slide 33 - &amp;quot;The Life Cycle of a Test&amp;quot;&quot;/&gt;&lt;property id=&quot;20307&quot; value=&quot;697&quot;/&gt;&lt;property id=&quot;20309&quot; value=&quot;-1&quot;/&gt;&lt;/object&gt;&lt;object type=&quot;3&quot; unique_id=&quot;50419&quot;&gt;&lt;property id=&quot;20148&quot; value=&quot;5&quot;/&gt;&lt;property id=&quot;20300&quot; value=&quot;Slide 34 - &amp;quot;The Life Cycle of a Test: Design and Development&amp;quot;&quot;/&gt;&lt;property id=&quot;20307&quot; value=&quot;698&quot;/&gt;&lt;property id=&quot;20309&quot; value=&quot;-1&quot;/&gt;&lt;/object&gt;&lt;object type=&quot;3&quot; unique_id=&quot;50420&quot;&gt;&lt;property id=&quot;20148&quot; value=&quot;5&quot;/&gt;&lt;property id=&quot;20300&quot; value=&quot;Slide 35 - &amp;quot;The Life Cycle of a Test: Administration&amp;quot;&quot;/&gt;&lt;property id=&quot;20307&quot; value=&quot;699&quot;/&gt;&lt;property id=&quot;20309&quot; value=&quot;-1&quot;/&gt;&lt;/object&gt;&lt;object type=&quot;3&quot; unique_id=&quot;50421&quot;&gt;&lt;property id=&quot;20148&quot; value=&quot;5&quot;/&gt;&lt;property id=&quot;20300&quot; value=&quot;Slide 36 - &amp;quot;The Life Cycle of a Test: Scoring&amp;quot;&quot;/&gt;&lt;property id=&quot;20307&quot; value=&quot;700&quot;/&gt;&lt;property id=&quot;20309&quot; value=&quot;-1&quot;/&gt;&lt;/object&gt;&lt;object type=&quot;3&quot; unique_id=&quot;50422&quot;&gt;&lt;property id=&quot;20148&quot; value=&quot;5&quot;/&gt;&lt;property id=&quot;20300&quot; value=&quot;Slide 37 - &amp;quot;The Life Cycle of a Test: Analysis&amp;quot;&quot;/&gt;&lt;property id=&quot;20307&quot; value=&quot;701&quot;/&gt;&lt;property id=&quot;20309&quot; value=&quot;-1&quot;/&gt;&lt;/object&gt;&lt;object type=&quot;3&quot; unique_id=&quot;50423&quot;&gt;&lt;property id=&quot;20148&quot; value=&quot;5&quot;/&gt;&lt;property id=&quot;20300&quot; value=&quot;Slide 38 - &amp;quot;The Life Cycle of a Test: Reporting&amp;quot;&quot;/&gt;&lt;property id=&quot;20307&quot; value=&quot;702&quot;/&gt;&lt;property id=&quot;20309&quot; value=&quot;-1&quot;/&gt;&lt;/object&gt;&lt;object type=&quot;3&quot; unique_id=&quot;50425&quot;&gt;&lt;property id=&quot;20148&quot; value=&quot;5&quot;/&gt;&lt;property id=&quot;20300&quot; value=&quot;Slide 40 - &amp;quot;The Life Cycle of a Test&amp;quot;&quot;/&gt;&lt;property id=&quot;20307&quot; value=&quot;704&quot;/&gt;&lt;property id=&quot;20309&quot; value=&quot;-1&quot;/&gt;&lt;/object&gt;&lt;object type=&quot;3&quot; unique_id=&quot;50432&quot;&gt;&lt;property id=&quot;20148&quot; value=&quot;5&quot;/&gt;&lt;property id=&quot;20300&quot; value=&quot;Slide 39 - &amp;quot;The Life Cycle of a Test: Use of Scores&amp;quot;&quot;/&gt;&lt;property id=&quot;20307&quot; value=&quot;707&quot;/&gt;&lt;property id=&quot;20309&quot; value=&quot;-1&quot;/&gt;&lt;/object&gt;&lt;object type=&quot;3&quot; unique_id=&quot;55448&quot;&gt;&lt;property id=&quot;20148&quot; value=&quot;5&quot;/&gt;&lt;property id=&quot;20300&quot; value=&quot;Slide 46 - &amp;quot;Validity Questions&amp;quot;&quot;/&gt;&lt;property id=&quot;20307&quot; value=&quot;708&quot;/&gt;&lt;/object&gt;&lt;/object&gt;&lt;object type=&quot;8&quot; unique_id=&quot;10615&quot;&gt;&lt;/object&gt;&lt;object type=&quot;4&quot; unique_id=&quot;21737&quot;&gt;&lt;/object&gt;&lt;object type=&quot;10&quot; unique_id=&quot;21738&quot;&gt;&lt;object type=&quot;11&quot; unique_id=&quot;21739&quot;&gt;&lt;property id=&quot;20180&quot; value=&quot;1&quot;/&gt;&lt;property id=&quot;20181&quot; value=&quot;1&quot;/&gt;&lt;property id=&quot;20183&quot; value=&quot;1&quot;/&gt;&lt;/object&gt;&lt;object type=&quot;12&quot; unique_id=&quot;28180&quot;&gt;&lt;/object&gt;&lt;object type=&quot;13&quot; unique_id=&quot;48153&quot;&gt;&lt;/object&gt;&lt;/object&gt;&lt;/object&gt;&lt;/database&gt;"/>
  <p:tag name="SECTOMILLISECCONVERTED" val="1"/>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HTML_SHAPEINFO" val="&lt;SlideThumbPath val=&quot;Slide16.PNG&quot;/&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5&quot;/&gt;&lt;lineCharCount val=&quot;62&quot;/&gt;&lt;lineCharCount val=&quot;57&quot;/&gt;&lt;lineCharCount val=&quot;61&quot;/&gt;&lt;lineCharCount val=&quot;21&quot;/&gt;&lt;/TableIndex&gt;&lt;/ShapeTextInfo&gt;"/>
  <p:tag name="HTML_SHAPEINFO" val="&lt;ThreeDShapeInfo&gt;&lt;uuid val=&quot;&quot;/&gt;&lt;isInvalidForFieldText val=&quot;0&quot;/&gt;&lt;Image&gt;&lt;filename val=&quot;C:\Users\khard\AppData\Local\Temp\PR\data\asimages\{D6653C60-93B4-4440-9D8B-150DE5CB3633}_16.png&quot;/&gt;&lt;left val=&quot;12&quot;/&gt;&lt;top val=&quot;108&quot;/&gt;&lt;width val=&quot;671&quot;/&gt;&lt;height val=&quot;168&quot;/&gt;&lt;hasText val=&quot;1&quot;/&gt;&lt;/Image&gt;&lt;/ThreeDShape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3D61AC7F-E57E-4100-9952-5E56A9B981C6}_16.png&quot;/&gt;&lt;left val=&quot;221&quot;/&gt;&lt;top val=&quot;504&quot;/&gt;&lt;width val=&quot;168&quot;/&gt;&lt;height val=&quot;29&quot;/&gt;&lt;hasText val=&quot;1&quot;/&gt;&lt;/Image&gt;&lt;/ThreeDShapeInfo&gt;"/>
</p:tagLst>
</file>

<file path=ppt/tags/tag103.xml><?xml version="1.0" encoding="utf-8"?>
<p:tagLst xmlns:a="http://schemas.openxmlformats.org/drawingml/2006/main" xmlns:r="http://schemas.openxmlformats.org/officeDocument/2006/relationships" xmlns:p="http://schemas.openxmlformats.org/presentationml/2006/main">
  <p:tag name="HTML_SHAPEINFO" val="&lt;SlideThumbPath val=&quot;Slide17.PNG&quot;/&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0&quot;/&gt;&lt;lineCharCount val=&quot;5&quot;/&gt;&lt;/TableIndex&gt;&lt;/ShapeTextInfo&gt;"/>
  <p:tag name="HTML_SHAPEINFO" val="&lt;ThreeDShapeInfo&gt;&lt;uuid val=&quot;&quot;/&gt;&lt;isInvalidForFieldText val=&quot;0&quot;/&gt;&lt;Image&gt;&lt;filename val=&quot;C:\Users\khard\AppData\Local\Temp\PR\data\asimages\{C62B379A-0D11-48FD-A1C1-3F474A7A87B9}_17.png&quot;/&gt;&lt;left val=&quot;21&quot;/&gt;&lt;top val=&quot;148&quot;/&gt;&lt;width val=&quot;334&quot;/&gt;&lt;height val=&quot;172&quot;/&gt;&lt;hasText val=&quot;1&quot;/&gt;&lt;/Image&gt;&lt;/ThreeDShape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9&quot;/&gt;&lt;lineCharCount val=&quot;19&quot;/&gt;&lt;lineCharCount val=&quot;22&quot;/&gt;&lt;lineCharCount val=&quot;12&quot;/&gt;&lt;/TableIndex&gt;&lt;/ShapeTextInfo&gt;"/>
  <p:tag name="HTML_SHAPEINFO" val="&lt;ThreeDShapeInfo&gt;&lt;uuid val=&quot;&quot;/&gt;&lt;isInvalidForFieldText val=&quot;0&quot;/&gt;&lt;Image&gt;&lt;filename val=&quot;C:\Users\khard\AppData\Local\Temp\PR\data\asimages\{76F58837-E32E-4582-965B-739838A19522}_17.png&quot;/&gt;&lt;left val=&quot;371&quot;/&gt;&lt;top val=&quot;255&quot;/&gt;&lt;width val=&quot;313&quot;/&gt;&lt;height val=&quot;203&quot;/&gt;&lt;hasText val=&quot;1&quot;/&gt;&lt;/Image&gt;&lt;/ThreeDShape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4BC20209-715E-4776-972E-2FD79BBEE42F}_17.png&quot;/&gt;&lt;left val=&quot;221&quot;/&gt;&lt;top val=&quot;504&quot;/&gt;&lt;width val=&quot;168&quot;/&gt;&lt;height val=&quot;29&quot;/&gt;&lt;hasText val=&quot;1&quot;/&gt;&lt;/Image&gt;&lt;/ThreeDShapeInfo&gt;"/>
</p:tagLst>
</file>

<file path=ppt/tags/tag107.xml><?xml version="1.0" encoding="utf-8"?>
<p:tagLst xmlns:a="http://schemas.openxmlformats.org/drawingml/2006/main" xmlns:r="http://schemas.openxmlformats.org/officeDocument/2006/relationships" xmlns:p="http://schemas.openxmlformats.org/presentationml/2006/main">
  <p:tag name="HTML_SHAPEINFO" val="&lt;SlideThumbPath val=&quot;Slide18.PNG&quot;/&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B74EB249-BEC4-41FB-95B8-069DEEE320B0}_18.png&quot;/&gt;&lt;left val=&quot;221&quot;/&gt;&lt;top val=&quot;504&quot;/&gt;&lt;width val=&quot;168&quot;/&gt;&lt;height val=&quot;29&quot;/&gt;&lt;hasText val=&quot;1&quot;/&gt;&lt;/Image&gt;&lt;/ThreeDShapeInfo&gt;"/>
</p:tagLst>
</file>

<file path=ppt/tags/tag109.xml><?xml version="1.0" encoding="utf-8"?>
<p:tagLst xmlns:a="http://schemas.openxmlformats.org/drawingml/2006/main" xmlns:r="http://schemas.openxmlformats.org/officeDocument/2006/relationships" xmlns:p="http://schemas.openxmlformats.org/presentationml/2006/main">
  <p:tag name="HTML_SHAPEINFO" val="&lt;SlideThumbPath val=&quot;Slide18.PNG&quot;/&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B74EB249-BEC4-41FB-95B8-069DEEE320B0}_18.png&quot;/&gt;&lt;left val=&quot;221&quot;/&gt;&lt;top val=&quot;504&quot;/&gt;&lt;width val=&quot;168&quot;/&gt;&lt;height val=&quot;29&quot;/&gt;&lt;hasText val=&quot;1&quot;/&gt;&lt;/Image&gt;&lt;/ThreeDShapeInfo&gt;"/>
</p:tagLst>
</file>

<file path=ppt/tags/tag111.xml><?xml version="1.0" encoding="utf-8"?>
<p:tagLst xmlns:a="http://schemas.openxmlformats.org/drawingml/2006/main" xmlns:r="http://schemas.openxmlformats.org/officeDocument/2006/relationships" xmlns:p="http://schemas.openxmlformats.org/presentationml/2006/main">
  <p:tag name="HTML_SHAPEINFO" val="&lt;SlideThumbPath val=&quot;Slide20.PNG&quot;/&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47BB2118-7062-45F3-9BCD-95658B5A6FCC}_20.png&quot;/&gt;&lt;left val=&quot;221&quot;/&gt;&lt;top val=&quot;504&quot;/&gt;&lt;width val=&quot;168&quot;/&gt;&lt;height val=&quot;29&quot;/&gt;&lt;hasText val=&quot;1&quot;/&gt;&lt;/Image&gt;&lt;/ThreeDShapeInfo&gt;"/>
</p:tagLst>
</file>

<file path=ppt/tags/tag113.xml><?xml version="1.0" encoding="utf-8"?>
<p:tagLst xmlns:a="http://schemas.openxmlformats.org/drawingml/2006/main" xmlns:r="http://schemas.openxmlformats.org/officeDocument/2006/relationships" xmlns:p="http://schemas.openxmlformats.org/presentationml/2006/main">
  <p:tag name="HTML_SHAPEINFO" val="&lt;SlideThumbPath val=&quot;Slide21.PNG&quot;/&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F4F85045-7FBA-4300-AA77-01FCD303A400}_21.png&quot;/&gt;&lt;left val=&quot;221&quot;/&gt;&lt;top val=&quot;504&quot;/&gt;&lt;width val=&quot;168&quot;/&gt;&lt;height val=&quot;29&quot;/&gt;&lt;hasText val=&quot;1&quot;/&gt;&lt;/Image&gt;&lt;/ThreeDShapeInfo&gt;"/>
</p:tagLst>
</file>

<file path=ppt/tags/tag115.xml><?xml version="1.0" encoding="utf-8"?>
<p:tagLst xmlns:a="http://schemas.openxmlformats.org/drawingml/2006/main" xmlns:r="http://schemas.openxmlformats.org/officeDocument/2006/relationships" xmlns:p="http://schemas.openxmlformats.org/presentationml/2006/main">
  <p:tag name="HTML_SHAPEINFO" val="&lt;SlideThumbPath val=&quot;Slide22.PNG&quot;/&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SHAPEINFO" val="&lt;ThreeDShapeInfo&gt;&lt;uuid val=&quot;{94C5A421-7374-4CB9-B4D3-2E1FBFB65519}&quot;/&gt;&lt;isInvalidForFieldText val=&quot;0&quot;/&gt;&lt;Image&gt;&lt;filename val=&quot;C:\Users\khard\AppData\Local\Temp\PR\data\asimages\{94C5A421-7374-4CB9-B4D3-2E1FBFB65519}_22.png&quot;/&gt;&lt;left val=&quot;84&quot;/&gt;&lt;top val=&quot;129&quot;/&gt;&lt;width val=&quot;541&quot;/&gt;&lt;height val=&quot;63&quot;/&gt;&lt;hasText val=&quot;1&quot;/&gt;&lt;/Image&gt;&lt;/ThreeDShape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1&quot;/&gt;&lt;/TableIndex&gt;&lt;/ShapeTextInfo&gt;"/>
  <p:tag name="HTML_SHAPEINFO" val="&lt;ThreeDShapeInfo&gt;&lt;uuid val=&quot;&quot;/&gt;&lt;isInvalidForFieldText val=&quot;0&quot;/&gt;&lt;Image&gt;&lt;filename val=&quot;C:\Users\khard\AppData\Local\Temp\PR\data\asimages\{34B4C3DF-BCC0-4114-9691-1C58957ED17F}_22.png&quot;/&gt;&lt;left val=&quot;23&quot;/&gt;&lt;top val=&quot;332&quot;/&gt;&lt;width val=&quot;663&quot;/&gt;&lt;height val=&quot;64&quot;/&gt;&lt;hasText val=&quot;1&quot;/&gt;&lt;/Image&gt;&lt;/ThreeDShape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khard\AppData\Local\Temp\PR\data\asimages\{728B1D05-9B06-471E-AB56-1422581ACDD8}_5.png&quot;/&gt;&lt;left val=&quot;221&quot;/&gt;&lt;top val=&quot;504&quot;/&gt;&lt;width val=&quot;168&quot;/&gt;&lt;height val=&quot;29&quot;/&gt;&lt;hasText val=&quot;1&quot;/&gt;&lt;/Image&gt;&lt;/ThreeDShapeInfo&gt;"/>
</p:tagLst>
</file>

<file path=ppt/tags/tag119.xml><?xml version="1.0" encoding="utf-8"?>
<p:tagLst xmlns:a="http://schemas.openxmlformats.org/drawingml/2006/main" xmlns:r="http://schemas.openxmlformats.org/officeDocument/2006/relationships" xmlns:p="http://schemas.openxmlformats.org/presentationml/2006/main">
  <p:tag name="HTML_SHAPEINFO" val="&lt;SlideThumbPath val=&quot;Slide23.PNG&quot;/&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64F9F188-326B-46D0-A96A-0E219A495910}_23.png&quot;/&gt;&lt;left val=&quot;221&quot;/&gt;&lt;top val=&quot;504&quot;/&gt;&lt;width val=&quot;168&quot;/&gt;&lt;height val=&quot;29&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HTML_SHAPEINFO" val="&lt;SlideThumbPath val=&quot;Slide24.PNG&quot;/&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C89CBE35-AD2C-44CD-B49E-F78250985DCA}_24.png&quot;/&gt;&lt;left val=&quot;221&quot;/&gt;&lt;top val=&quot;504&quot;/&gt;&lt;width val=&quot;168&quot;/&gt;&lt;height val=&quot;29&quot;/&gt;&lt;hasText val=&quot;1&quot;/&gt;&lt;/Image&gt;&lt;/ThreeDShapeInfo&gt;"/>
</p:tagLst>
</file>

<file path=ppt/tags/tag123.xml><?xml version="1.0" encoding="utf-8"?>
<p:tagLst xmlns:a="http://schemas.openxmlformats.org/drawingml/2006/main" xmlns:r="http://schemas.openxmlformats.org/officeDocument/2006/relationships" xmlns:p="http://schemas.openxmlformats.org/presentationml/2006/main">
  <p:tag name="HTML_SHAPEINFO" val="&lt;SlideThumbPath val=&quot;Slide25.PNG&quot;/&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FF94F5EC-569E-46E7-BA5A-D9DA7C7C22F8}_25.png&quot;/&gt;&lt;left val=&quot;221&quot;/&gt;&lt;top val=&quot;504&quot;/&gt;&lt;width val=&quot;168&quot;/&gt;&lt;height val=&quot;29&quot;/&gt;&lt;hasText val=&quot;1&quot;/&gt;&lt;/Image&gt;&lt;/ThreeDShapeInfo&gt;"/>
</p:tagLst>
</file>

<file path=ppt/tags/tag125.xml><?xml version="1.0" encoding="utf-8"?>
<p:tagLst xmlns:a="http://schemas.openxmlformats.org/drawingml/2006/main" xmlns:r="http://schemas.openxmlformats.org/officeDocument/2006/relationships" xmlns:p="http://schemas.openxmlformats.org/presentationml/2006/main">
  <p:tag name="HTML_SHAPEINFO" val="&lt;SlideThumbPath val=&quot;Slide26.PNG&quot;/&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9C9753BA-70F8-4D64-A6EC-BD31668ECCE3}_26.png&quot;/&gt;&lt;left val=&quot;221&quot;/&gt;&lt;top val=&quot;504&quot;/&gt;&lt;width val=&quot;168&quot;/&gt;&lt;height val=&quot;29&quot;/&gt;&lt;hasText val=&quot;1&quot;/&gt;&lt;/Image&gt;&lt;/ThreeDShapeInfo&gt;"/>
</p:tagLst>
</file>

<file path=ppt/tags/tag127.xml><?xml version="1.0" encoding="utf-8"?>
<p:tagLst xmlns:a="http://schemas.openxmlformats.org/drawingml/2006/main" xmlns:r="http://schemas.openxmlformats.org/officeDocument/2006/relationships" xmlns:p="http://schemas.openxmlformats.org/presentationml/2006/main">
  <p:tag name="HTML_SHAPEINFO" val="&lt;SlideThumbPath val=&quot;Slide27.PNG&quot;/&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11A7AC8E-F329-47CC-938E-A025DA099125}_27.png&quot;/&gt;&lt;left val=&quot;221&quot;/&gt;&lt;top val=&quot;504&quot;/&gt;&lt;width val=&quot;168&quot;/&gt;&lt;height val=&quot;29&quot;/&gt;&lt;hasText val=&quot;1&quot;/&gt;&lt;/Image&gt;&lt;/ThreeDShapeInfo&gt;"/>
</p:tagLst>
</file>

<file path=ppt/tags/tag129.xml><?xml version="1.0" encoding="utf-8"?>
<p:tagLst xmlns:a="http://schemas.openxmlformats.org/drawingml/2006/main" xmlns:r="http://schemas.openxmlformats.org/officeDocument/2006/relationships" xmlns:p="http://schemas.openxmlformats.org/presentationml/2006/main">
  <p:tag name="HTML_SHAPEINFO" val="&lt;SlideThumbPath val=&quot;Slide28.PNG&quot;/&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0&quot;/&gt;&lt;lineCharCount val=&quot;10&quot;/&gt;&lt;lineCharCount val=&quot;6&quot;/&gt;&lt;lineCharCount val=&quot;8&quot;/&gt;&lt;/TableIndex&gt;&lt;/ShapeTextInfo&gt;"/>
  <p:tag name="PRESENTER_SHAPEINFO" val="&lt;ThreeDShapeInfo&gt;&lt;uuid val=&quot;{F24096E7-831D-4CBB-8BBB-65503E2F6573}&quot;/&gt;&lt;isInvalidForFieldText val=&quot;0&quot;/&gt;&lt;Image&gt;&lt;filename val=&quot;C:\Users\khard\AppData\Local\Temp\PR\data\asimages\{F24096E7-831D-4CBB-8BBB-65503E2F6573}_28.png&quot;/&gt;&lt;left val=&quot;351&quot;/&gt;&lt;top val=&quot;0&quot;/&gt;&lt;width val=&quot;369&quot;/&gt;&lt;height val=&quot;540&quot;/&gt;&lt;hasText val=&quot;1&quot;/&gt;&lt;/Image&gt;&lt;/ThreeDShape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6A81A726-408A-4666-A27D-DC0C1C0431BB}_28.png&quot;/&gt;&lt;left val=&quot;515&quot;/&gt;&lt;top val=&quot;500&quot;/&gt;&lt;width val=&quot;168&quot;/&gt;&lt;height val=&quot;29&quot;/&gt;&lt;hasText val=&quot;1&quot;/&gt;&lt;/Image&gt;&lt;/ThreeDShapeInfo&gt;"/>
</p:tagLst>
</file>

<file path=ppt/tags/tag132.xml><?xml version="1.0" encoding="utf-8"?>
<p:tagLst xmlns:a="http://schemas.openxmlformats.org/drawingml/2006/main" xmlns:r="http://schemas.openxmlformats.org/officeDocument/2006/relationships" xmlns:p="http://schemas.openxmlformats.org/presentationml/2006/main">
  <p:tag name="HTML_SHAPEINFO" val="&lt;SlideThumbPath val=&quot;Slide29.PNG&quot;/&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1&quot;/&gt;&lt;/TableIndex&gt;&lt;/ShapeTextInfo&gt;"/>
  <p:tag name="PRESENTER_SHAPEINFO" val="&lt;ThreeDShapeInfo&gt;&lt;uuid val=&quot;{DEFD2809-1FEC-49D7-993D-31EFF172F30B}&quot;/&gt;&lt;isInvalidForFieldText val=&quot;0&quot;/&gt;&lt;Image&gt;&lt;filename val=&quot;C:\Users\khard\AppData\Local\Temp\PR\data\asimages\{DEFD2809-1FEC-49D7-993D-31EFF172F30B}_29.png&quot;/&gt;&lt;left val=&quot;0&quot;/&gt;&lt;top val=&quot;0&quot;/&gt;&lt;width val=&quot;720&quot;/&gt;&lt;height val=&quot;170&quot;/&gt;&lt;hasText val=&quot;1&quot;/&gt;&lt;/Image&gt;&lt;/ThreeDShapeInfo&gt;"/>
</p:tagLst>
</file>

<file path=ppt/tags/tag1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khard\AppData\Local\Temp\PR\data\asimages\{728B1D05-9B06-471E-AB56-1422581ACDD8}_5.png&quot;/&gt;&lt;left val=&quot;221&quot;/&gt;&lt;top val=&quot;504&quot;/&gt;&lt;width val=&quot;168&quot;/&gt;&lt;height val=&quot;29&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HTML_SHAPEINFO" val="&lt;SlideThumbPath val=&quot;Slide30.PNG&quot;/&gt;"/>
</p:tagLst>
</file>

<file path=ppt/tags/tag136.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9BA89B-3DB1-4C35-AF5A-2F7EA24575EA}&quot;/&gt;&lt;isInvalidForFieldText val=&quot;0&quot;/&gt;&lt;Image&gt;&lt;filename val=&quot;C:\Users\khard\AppData\Local\Temp\PR\data\asimages\{609BA89B-3DB1-4C35-AF5A-2F7EA24575EA}_30.png&quot;/&gt;&lt;left val=&quot;450&quot;/&gt;&lt;top val=&quot;365&quot;/&gt;&lt;width val=&quot;50&quot;/&gt;&lt;height val=&quot;99&quot;/&gt;&lt;hasText val=&quot;1&quot;/&gt;&lt;/Image&gt;&lt;/ThreeDShape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D3C9F34A-EC56-4BF7-ABF7-D02D5BE17AB7}_30.png&quot;/&gt;&lt;left val=&quot;515&quot;/&gt;&lt;top val=&quot;500&quot;/&gt;&lt;width val=&quot;168&quot;/&gt;&lt;height val=&quot;29&quot;/&gt;&lt;hasText val=&quot;1&quot;/&gt;&lt;/Image&gt;&lt;/ThreeDShapeInfo&gt;"/>
</p:tagLst>
</file>

<file path=ppt/tags/tag138.xml><?xml version="1.0" encoding="utf-8"?>
<p:tagLst xmlns:a="http://schemas.openxmlformats.org/drawingml/2006/main" xmlns:r="http://schemas.openxmlformats.org/officeDocument/2006/relationships" xmlns:p="http://schemas.openxmlformats.org/presentationml/2006/main">
  <p:tag name="HTML_SHAPEINFO" val="&lt;SlideThumbPath val=&quot;Slide31.PNG&quot;/&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5E5FB09D-564F-458E-947E-DA19A3B469C0}_31.png&quot;/&gt;&lt;left val=&quot;221&quot;/&gt;&lt;top val=&quot;504&quot;/&gt;&lt;width val=&quot;168&quot;/&gt;&lt;height val=&quot;29&quot;/&gt;&lt;hasText val=&quot;1&quot;/&gt;&lt;/Image&gt;&lt;/ThreeDShape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HTML_SHAPEINFO" val="&lt;SlideThumbPath val=&quot;Slide32.PNG&quot;/&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khard\AppData\Local\Temp\PR\data\asimages\{1E2EB38C-E665-49CB-BB86-EF4850393F37}_32.png&quot;/&gt;&lt;left val=&quot;16&quot;/&gt;&lt;top val=&quot;21&quot;/&gt;&lt;width val=&quot;668&quot;/&gt;&lt;height val=&quot;98&quot;/&gt;&lt;hasText val=&quot;1&quot;/&gt;&lt;/Image&gt;&lt;/ThreeDShape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75FED782-8C9D-4C71-92E5-629A0A9B4914}_32.png&quot;/&gt;&lt;left val=&quot;221&quot;/&gt;&lt;top val=&quot;504&quot;/&gt;&lt;width val=&quot;168&quot;/&gt;&lt;height val=&quot;29&quot;/&gt;&lt;hasText val=&quot;1&quot;/&gt;&lt;/Image&gt;&lt;/ThreeDShapeInfo&gt;"/>
</p:tagLst>
</file>

<file path=ppt/tags/tag143.xml><?xml version="1.0" encoding="utf-8"?>
<p:tagLst xmlns:a="http://schemas.openxmlformats.org/drawingml/2006/main" xmlns:r="http://schemas.openxmlformats.org/officeDocument/2006/relationships" xmlns:p="http://schemas.openxmlformats.org/presentationml/2006/main">
  <p:tag name="HTML_SHAPEINFO" val="&lt;SlideThumbPath val=&quot;Slide33.PNG&quot;/&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khard\AppData\Local\Temp\PR\data\asimages\{7683225B-1DE5-408D-8CC5-DFA28478E3D6}_33.png&quot;/&gt;&lt;left val=&quot;16&quot;/&gt;&lt;top val=&quot;21&quot;/&gt;&lt;width val=&quot;668&quot;/&gt;&lt;height val=&quot;98&quot;/&gt;&lt;hasText val=&quot;1&quot;/&gt;&lt;/Image&gt;&lt;/ThreeDShape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4660EEFD-B46A-49C0-9D74-D9314CD55182}_33.png&quot;/&gt;&lt;left val=&quot;221&quot;/&gt;&lt;top val=&quot;504&quot;/&gt;&lt;width val=&quot;168&quot;/&gt;&lt;height val=&quot;29&quot;/&gt;&lt;hasText val=&quot;1&quot;/&gt;&lt;/Image&gt;&lt;/ThreeDShapeInfo&gt;"/>
</p:tagLst>
</file>

<file path=ppt/tags/tag146.xml><?xml version="1.0" encoding="utf-8"?>
<p:tagLst xmlns:a="http://schemas.openxmlformats.org/drawingml/2006/main" xmlns:r="http://schemas.openxmlformats.org/officeDocument/2006/relationships" xmlns:p="http://schemas.openxmlformats.org/presentationml/2006/main">
  <p:tag name="HTML_SHAPEINFO" val="&lt;SlideThumbPath val=&quot;Slide34.PNG&quot;/&gt;"/>
</p:tagLst>
</file>

<file path=ppt/tags/tag1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khard\AppData\Local\Temp\PR\data\asimages\{D7DA93DD-8C03-494A-8F84-8F411681A04A}_34.png&quot;/&gt;&lt;left val=&quot;16&quot;/&gt;&lt;top val=&quot;21&quot;/&gt;&lt;width val=&quot;668&quot;/&gt;&lt;height val=&quot;98&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71561B56-5F7C-495A-AA9C-B07CFED505FE}_34.png&quot;/&gt;&lt;left val=&quot;221&quot;/&gt;&lt;top val=&quot;504&quot;/&gt;&lt;width val=&quot;168&quot;/&gt;&lt;height val=&quot;29&quot;/&gt;&lt;hasText val=&quot;1&quot;/&gt;&lt;/Image&gt;&lt;/ThreeDShapeInfo&gt;"/>
</p:tagLst>
</file>

<file path=ppt/tags/tag149.xml><?xml version="1.0" encoding="utf-8"?>
<p:tagLst xmlns:a="http://schemas.openxmlformats.org/drawingml/2006/main" xmlns:r="http://schemas.openxmlformats.org/officeDocument/2006/relationships" xmlns:p="http://schemas.openxmlformats.org/presentationml/2006/main">
  <p:tag name="HTML_SHAPEINFO" val="&lt;SlideThumbPath val=&quot;Slide35.PNG&quot;/&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khard\AppData\Local\Temp\PR\data\asimages\{123FF598-1637-47C6-8E15-1D0AFCE436B4}_35.png&quot;/&gt;&lt;left val=&quot;16&quot;/&gt;&lt;top val=&quot;21&quot;/&gt;&lt;width val=&quot;668&quot;/&gt;&lt;height val=&quot;98&quot;/&gt;&lt;hasText val=&quot;1&quot;/&gt;&lt;/Image&gt;&lt;/ThreeDShapeInfo&gt;"/>
</p:tagLst>
</file>

<file path=ppt/tags/tag1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D262065B-65E6-4D75-8C9B-9B52459AC0B5}_35.png&quot;/&gt;&lt;left val=&quot;221&quot;/&gt;&lt;top val=&quot;504&quot;/&gt;&lt;width val=&quot;168&quot;/&gt;&lt;height val=&quot;29&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HTML_SHAPEINFO" val="&lt;SlideThumbPath val=&quot;Slide34.PNG&quot;/&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khard\AppData\Local\Temp\PR\data\asimages\{D7DA93DD-8C03-494A-8F84-8F411681A04A}_34.png&quot;/&gt;&lt;left val=&quot;16&quot;/&gt;&lt;top val=&quot;21&quot;/&gt;&lt;width val=&quot;668&quot;/&gt;&lt;height val=&quot;98&quot;/&gt;&lt;hasText val=&quot;1&quot;/&gt;&lt;/Image&gt;&lt;/ThreeDShapeInfo&gt;"/>
</p:tagLst>
</file>

<file path=ppt/tags/tag1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71561B56-5F7C-495A-AA9C-B07CFED505FE}_34.png&quot;/&gt;&lt;left val=&quot;221&quot;/&gt;&lt;top val=&quot;504&quot;/&gt;&lt;width val=&quot;168&quot;/&gt;&lt;height val=&quot;29&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HTML_SHAPEINFO" val="&lt;SlideThumbPath val=&quot;Slide34.PNG&quot;/&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khard\AppData\Local\Temp\PR\data\asimages\{D7DA93DD-8C03-494A-8F84-8F411681A04A}_34.png&quot;/&gt;&lt;left val=&quot;16&quot;/&gt;&lt;top val=&quot;21&quot;/&gt;&lt;width val=&quot;668&quot;/&gt;&lt;height val=&quot;98&quot;/&gt;&lt;hasText val=&quot;1&quot;/&gt;&lt;/Image&gt;&lt;/ThreeDShape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71561B56-5F7C-495A-AA9C-B07CFED505FE}_34.png&quot;/&gt;&lt;left val=&quot;221&quot;/&gt;&lt;top val=&quot;504&quot;/&gt;&lt;width val=&quot;168&quot;/&gt;&lt;height val=&quot;29&quot;/&gt;&lt;hasText val=&quot;1&quot;/&gt;&lt;/Image&gt;&lt;/ThreeDShapeInfo&gt;"/>
</p:tagLst>
</file>

<file path=ppt/tags/tag158.xml><?xml version="1.0" encoding="utf-8"?>
<p:tagLst xmlns:a="http://schemas.openxmlformats.org/drawingml/2006/main" xmlns:r="http://schemas.openxmlformats.org/officeDocument/2006/relationships" xmlns:p="http://schemas.openxmlformats.org/presentationml/2006/main">
  <p:tag name="HTML_SHAPEINFO" val="&lt;SlideThumbPath val=&quot;Slide34.PNG&quot;/&gt;"/>
</p:tagLst>
</file>

<file path=ppt/tags/tag1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khard\AppData\Local\Temp\PR\data\asimages\{D7DA93DD-8C03-494A-8F84-8F411681A04A}_34.png&quot;/&gt;&lt;left val=&quot;16&quot;/&gt;&lt;top val=&quot;21&quot;/&gt;&lt;width val=&quot;668&quot;/&gt;&lt;height val=&quot;98&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71561B56-5F7C-495A-AA9C-B07CFED505FE}_34.png&quot;/&gt;&lt;left val=&quot;221&quot;/&gt;&lt;top val=&quot;504&quot;/&gt;&lt;width val=&quot;168&quot;/&gt;&lt;height val=&quot;29&quot;/&gt;&lt;hasText val=&quot;1&quot;/&gt;&lt;/Image&gt;&lt;/ThreeDShapeInfo&gt;"/>
</p:tagLst>
</file>

<file path=ppt/tags/tag161.xml><?xml version="1.0" encoding="utf-8"?>
<p:tagLst xmlns:a="http://schemas.openxmlformats.org/drawingml/2006/main" xmlns:r="http://schemas.openxmlformats.org/officeDocument/2006/relationships" xmlns:p="http://schemas.openxmlformats.org/presentationml/2006/main">
  <p:tag name="HTML_SHAPEINFO" val="&lt;SlideThumbPath val=&quot;Slide34.PNG&quot;/&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khard\AppData\Local\Temp\PR\data\asimages\{D7DA93DD-8C03-494A-8F84-8F411681A04A}_34.png&quot;/&gt;&lt;left val=&quot;16&quot;/&gt;&lt;top val=&quot;21&quot;/&gt;&lt;width val=&quot;668&quot;/&gt;&lt;height val=&quot;98&quot;/&gt;&lt;hasText val=&quot;1&quot;/&gt;&lt;/Image&gt;&lt;/ThreeDShapeInfo&gt;"/>
</p:tagLst>
</file>

<file path=ppt/tags/tag1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71561B56-5F7C-495A-AA9C-B07CFED505FE}_34.png&quot;/&gt;&lt;left val=&quot;221&quot;/&gt;&lt;top val=&quot;504&quot;/&gt;&lt;width val=&quot;168&quot;/&gt;&lt;height val=&quot;29&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HTML_SHAPEINFO" val="&lt;SlideThumbPath val=&quot;Slide40.PNG&quot;/&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khard\AppData\Local\Temp\PR\data\asimages\{57655C43-84B8-4C25-8CB5-C7C3A236D877}_40.png&quot;/&gt;&lt;left val=&quot;16&quot;/&gt;&lt;top val=&quot;21&quot;/&gt;&lt;width val=&quot;668&quot;/&gt;&lt;height val=&quot;98&quot;/&gt;&lt;hasText val=&quot;1&quot;/&gt;&lt;/Image&gt;&lt;/ThreeDShape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3E2BB16F-7BB0-42F7-AAEC-D7CE596C3D19}_40.png&quot;/&gt;&lt;left val=&quot;221&quot;/&gt;&lt;top val=&quot;504&quot;/&gt;&lt;width val=&quot;168&quot;/&gt;&lt;height val=&quot;29&quot;/&gt;&lt;hasText val=&quot;1&quot;/&gt;&lt;/Image&gt;&lt;/ThreeDShapeInfo&gt;"/>
</p:tagLst>
</file>

<file path=ppt/tags/tag167.xml><?xml version="1.0" encoding="utf-8"?>
<p:tagLst xmlns:a="http://schemas.openxmlformats.org/drawingml/2006/main" xmlns:r="http://schemas.openxmlformats.org/officeDocument/2006/relationships" xmlns:p="http://schemas.openxmlformats.org/presentationml/2006/main">
  <p:tag name="HTML_SHAPEINFO" val="&lt;SlideThumbPath val=&quot;Slide22.PNG&quot;/&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SHAPEINFO" val="&lt;ThreeDShapeInfo&gt;&lt;uuid val=&quot;{94C5A421-7374-4CB9-B4D3-2E1FBFB65519}&quot;/&gt;&lt;isInvalidForFieldText val=&quot;0&quot;/&gt;&lt;Image&gt;&lt;filename val=&quot;C:\Users\khard\AppData\Local\Temp\PR\data\asimages\{94C5A421-7374-4CB9-B4D3-2E1FBFB65519}_22.png&quot;/&gt;&lt;left val=&quot;84&quot;/&gt;&lt;top val=&quot;129&quot;/&gt;&lt;width val=&quot;541&quot;/&gt;&lt;height val=&quot;63&quot;/&gt;&lt;hasText val=&quot;1&quot;/&gt;&lt;/Image&gt;&lt;/ThreeDShape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44&quot;/&gt;&lt;lineCharCount val=&quot;28&quot;/&gt;&lt;lineCharCount val=&quot;20&quot;/&gt;&lt;lineCharCount val=&quot;14&quot;/&gt;&lt;lineCharCount val=&quot;27&quot;/&gt;&lt;lineCharCount val=&quot;12&quot;/&gt;&lt;/TableIndex&gt;&lt;/ShapeTextInfo&gt;"/>
  <p:tag name="HTML_SHAPEINFO" val="&lt;ThreeDShapeInfo&gt;&lt;uuid val=&quot;&quot;/&gt;&lt;isInvalidForFieldText val=&quot;0&quot;/&gt;&lt;Image&gt;&lt;filename val=&quot;C:\Users\khard\AppData\Local\Temp\PR\data\asimages\{CF0B5267-3698-4B5F-B7DC-EADC7F4DC311}_41.png&quot;/&gt;&lt;left val=&quot;30&quot;/&gt;&lt;top val=&quot;300&quot;/&gt;&lt;width val=&quot;654&quot;/&gt;&lt;height val=&quot;234&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khard\AppData\Local\Temp\PR\data\asimages\{728B1D05-9B06-471E-AB56-1422581ACDD8}_5.png&quot;/&gt;&lt;left val=&quot;221&quot;/&gt;&lt;top val=&quot;504&quot;/&gt;&lt;width val=&quot;168&quot;/&gt;&lt;height val=&quot;29&quot;/&gt;&lt;hasText val=&quot;1&quot;/&gt;&lt;/Image&gt;&lt;/ThreeDShapeInfo&gt;"/>
</p:tagLst>
</file>

<file path=ppt/tags/tag171.xml><?xml version="1.0" encoding="utf-8"?>
<p:tagLst xmlns:a="http://schemas.openxmlformats.org/drawingml/2006/main" xmlns:r="http://schemas.openxmlformats.org/officeDocument/2006/relationships" xmlns:p="http://schemas.openxmlformats.org/presentationml/2006/main">
  <p:tag name="HTML_SHAPEINFO" val="&lt;SlideThumbPath val=&quot;Slide42.PNG&quot;/&gt;"/>
</p:tagLst>
</file>

<file path=ppt/tags/tag1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khard\AppData\Local\Temp\PR\data\asimages\{D2318F16-F6E7-4B4F-BE9F-4E61D91769B3}_42.png&quot;/&gt;&lt;left val=&quot;16&quot;/&gt;&lt;top val=&quot;21&quot;/&gt;&lt;width val=&quot;668&quot;/&gt;&lt;height val=&quot;98&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2&quot;/&gt;&lt;lineCharCount val=&quot;48&quot;/&gt;&lt;lineCharCount val=&quot;40&quot;/&gt;&lt;lineCharCount val=&quot;43&quot;/&gt;&lt;lineCharCount val=&quot;36&quot;/&gt;&lt;lineCharCount val=&quot;48&quot;/&gt;&lt;lineCharCount val=&quot;24&quot;/&gt;&lt;lineCharCount val=&quot;43&quot;/&gt;&lt;lineCharCount val=&quot;40&quot;/&gt;&lt;lineCharCount val=&quot;36&quot;/&gt;&lt;/TableIndex&gt;&lt;/ShapeTextInfo&gt;"/>
  <p:tag name="HTML_SHAPEINFO" val="&lt;ThreeDShapeInfo&gt;&lt;uuid val=&quot;&quot;/&gt;&lt;isInvalidForFieldText val=&quot;0&quot;/&gt;&lt;Image&gt;&lt;filename val=&quot;C:\Users\khard\AppData\Local\Temp\PR\data\asimages\{E172B85C-6672-4C68-9017-EFB823696FA9}_42.png&quot;/&gt;&lt;left val=&quot;23&quot;/&gt;&lt;top val=&quot;101&quot;/&gt;&lt;width val=&quot;660&quot;/&gt;&lt;height val=&quot;418&quot;/&gt;&lt;hasText val=&quot;1&quot;/&gt;&lt;/Image&gt;&lt;/ThreeDShape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7066694D-3193-4180-8DB1-DCDD8F11D0BD}_42.png&quot;/&gt;&lt;left val=&quot;221&quot;/&gt;&lt;top val=&quot;504&quot;/&gt;&lt;width val=&quot;168&quot;/&gt;&lt;height val=&quot;29&quot;/&gt;&lt;hasText val=&quot;1&quot;/&gt;&lt;/Image&gt;&lt;/ThreeDShapeInfo&gt;"/>
</p:tagLst>
</file>

<file path=ppt/tags/tag175.xml><?xml version="1.0" encoding="utf-8"?>
<p:tagLst xmlns:a="http://schemas.openxmlformats.org/drawingml/2006/main" xmlns:r="http://schemas.openxmlformats.org/officeDocument/2006/relationships" xmlns:p="http://schemas.openxmlformats.org/presentationml/2006/main">
  <p:tag name="HTML_SHAPEINFO" val="&lt;SlideThumbPath val=&quot;Slide43.PNG&quot;/&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khard\AppData\Local\Temp\PR\data\asimages\{6832603E-EC19-4512-A065-D42A22D22D1C}_43.png&quot;/&gt;&lt;left val=&quot;16&quot;/&gt;&lt;top val=&quot;21&quot;/&gt;&lt;width val=&quot;668&quot;/&gt;&lt;height val=&quot;98&quot;/&gt;&lt;hasText val=&quot;1&quot;/&gt;&lt;/Image&gt;&lt;/ThreeDShapeInfo&gt;"/>
</p:tagLst>
</file>

<file path=ppt/tags/tag1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2A536240-E954-4966-830E-FDF69BDD3205}_43.png&quot;/&gt;&lt;left val=&quot;221&quot;/&gt;&lt;top val=&quot;504&quot;/&gt;&lt;width val=&quot;168&quot;/&gt;&lt;height val=&quot;29&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HTML_SHAPEINFO" val="&lt;SlideThumbPath val=&quot;Slide44.PNG&quot;/&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khard\AppData\Local\Temp\PR\data\asimages\{5ABA5BE4-FD66-481B-BC8D-DE1F71F2E251}_44.png&quot;/&gt;&lt;left val=&quot;16&quot;/&gt;&lt;top val=&quot;21&quot;/&gt;&lt;width val=&quot;668&quot;/&gt;&lt;height val=&quot;98&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HTML_SHAPEINFO" val="&lt;SlideThumbPath val=&quot;Slide45.PNG&quot;/&gt;"/>
</p:tagLst>
</file>

<file path=ppt/tags/tag1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80E4695B-D81D-4856-8C9E-402C4915F18A}_45.png&quot;/&gt;&lt;left val=&quot;16&quot;/&gt;&lt;top val=&quot;21&quot;/&gt;&lt;width val=&quot;668&quot;/&gt;&lt;height val=&quot;98&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HTML_SHAPEINFO" val="&lt;SlideThumbPath val=&quot;Slide44.PNG&quot;/&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khard\AppData\Local\Temp\PR\data\asimages\{5ABA5BE4-FD66-481B-BC8D-DE1F71F2E251}_44.png&quot;/&gt;&lt;left val=&quot;16&quot;/&gt;&lt;top val=&quot;21&quot;/&gt;&lt;width val=&quot;668&quot;/&gt;&lt;height val=&quot;98&quot;/&gt;&lt;hasText val=&quot;1&quot;/&gt;&lt;/Image&gt;&lt;/ThreeDShapeInfo&gt;"/>
</p:tagLst>
</file>

<file path=ppt/tags/tag184.xml><?xml version="1.0" encoding="utf-8"?>
<p:tagLst xmlns:a="http://schemas.openxmlformats.org/drawingml/2006/main" xmlns:r="http://schemas.openxmlformats.org/officeDocument/2006/relationships" xmlns:p="http://schemas.openxmlformats.org/presentationml/2006/main">
  <p:tag name="HTML_SHAPEINFO" val="&lt;SlideThumbPath val=&quot;Slide47.PNG&quot;/&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9&quot;/&gt;&lt;/TableIndex&gt;&lt;/ShapeTextInfo&gt;"/>
  <p:tag name="HTML_SHAPEINFO" val="&lt;ThreeDShapeInfo&gt;&lt;uuid val=&quot;&quot;/&gt;&lt;isInvalidForFieldText val=&quot;0&quot;/&gt;&lt;Image&gt;&lt;filename val=&quot;C:\Users\khard\AppData\Local\Temp\PR\data\asimages\{52BD7A2B-AA52-4036-80A8-ECAE4C2F5C63}_47.png&quot;/&gt;&lt;left val=&quot;16&quot;/&gt;&lt;top val=&quot;21&quot;/&gt;&lt;width val=&quot;668&quot;/&gt;&lt;height val=&quot;98&quot;/&gt;&lt;hasText val=&quot;1&quot;/&gt;&lt;/Image&gt;&lt;/ThreeDShape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3&quot;/&gt;&lt;lineCharCount val=&quot;54&quot;/&gt;&lt;lineCharCount val=&quot;28&quot;/&gt;&lt;lineCharCount val=&quot;1&quot;/&gt;&lt;lineCharCount val=&quot;33&quot;/&gt;&lt;lineCharCount val=&quot;49&quot;/&gt;&lt;lineCharCount val=&quot;56&quot;/&gt;&lt;lineCharCount val=&quot;36&quot;/&gt;&lt;lineCharCount val=&quot;1&quot;/&gt;&lt;lineCharCount val=&quot;42&quot;/&gt;&lt;lineCharCount val=&quot;36&quot;/&gt;&lt;lineCharCount val=&quot;48&quot;/&gt;&lt;lineCharCount val=&quot;23&quot;/&gt;&lt;lineCharCount val=&quot;1&quot;/&gt;&lt;/TableIndex&gt;&lt;/ShapeTextInfo&gt;"/>
  <p:tag name="HTML_SHAPEINFO" val="&lt;ThreeDShapeInfo&gt;&lt;uuid val=&quot;&quot;/&gt;&lt;isInvalidForFieldText val=&quot;0&quot;/&gt;&lt;Image&gt;&lt;filename val=&quot;C:\Users\khard\AppData\Local\Temp\PR\data\asimages\{EF776A8D-22A1-410F-A6B5-AE36F17D54AF}_47.png&quot;/&gt;&lt;left val=&quot;26&quot;/&gt;&lt;top val=&quot;100&quot;/&gt;&lt;width val=&quot;657&quot;/&gt;&lt;height val=&quot;404&quot;/&gt;&lt;hasText val=&quot;1&quot;/&gt;&lt;/Image&gt;&lt;/ThreeDShape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03B5802F-5095-4B59-BD3F-5F137986733B}_47.png&quot;/&gt;&lt;left val=&quot;221&quot;/&gt;&lt;top val=&quot;504&quot;/&gt;&lt;width val=&quot;168&quot;/&gt;&lt;height val=&quot;29&quot;/&gt;&lt;hasText val=&quot;1&quot;/&gt;&lt;/Image&gt;&lt;/ThreeDShapeInfo&gt;"/>
</p:tagLst>
</file>

<file path=ppt/tags/tag188.xml><?xml version="1.0" encoding="utf-8"?>
<p:tagLst xmlns:a="http://schemas.openxmlformats.org/drawingml/2006/main" xmlns:r="http://schemas.openxmlformats.org/officeDocument/2006/relationships" xmlns:p="http://schemas.openxmlformats.org/presentationml/2006/main">
  <p:tag name="HTML_SHAPEINFO" val="&lt;SlideThumbPath val=&quot;Slide48.PNG&quot;/&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3&quot;/&gt;&lt;/TableIndex&gt;&lt;/ShapeTextInfo&gt;"/>
  <p:tag name="HTML_SHAPEINFO" val="&lt;ThreeDShapeInfo&gt;&lt;uuid val=&quot;&quot;/&gt;&lt;isInvalidForFieldText val=&quot;0&quot;/&gt;&lt;Image&gt;&lt;filename val=&quot;C:\Users\khard\AppData\Local\Temp\PR\data\asimages\{0DA522B2-96D8-4D8F-9FFD-967290C8F96C}_48.png&quot;/&gt;&lt;left val=&quot;16&quot;/&gt;&lt;top val=&quot;21&quot;/&gt;&lt;width val=&quot;668&quot;/&gt;&lt;height val=&quot;98&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56&quot;/&gt;&lt;lineCharCount val=&quot;61&quot;/&gt;&lt;lineCharCount val=&quot;1&quot;/&gt;&lt;lineCharCount val=&quot;33&quot;/&gt;&lt;lineCharCount val=&quot;49&quot;/&gt;&lt;lineCharCount val=&quot;52&quot;/&gt;&lt;lineCharCount val=&quot;16&quot;/&gt;&lt;lineCharCount val=&quot;1&quot;/&gt;&lt;lineCharCount val=&quot;42&quot;/&gt;&lt;lineCharCount val=&quot;53&quot;/&gt;&lt;lineCharCount val=&quot;46&quot;/&gt;&lt;lineCharCount val=&quot;48&quot;/&gt;&lt;lineCharCount val=&quot;26&quot;/&gt;&lt;lineCharCount val=&quot;1&quot;/&gt;&lt;/TableIndex&gt;&lt;/ShapeTextInfo&gt;"/>
  <p:tag name="HTML_SHAPEINFO" val="&lt;ThreeDShapeInfo&gt;&lt;uuid val=&quot;&quot;/&gt;&lt;isInvalidForFieldText val=&quot;0&quot;/&gt;&lt;Image&gt;&lt;filename val=&quot;C:\Users\khard\AppData\Local\Temp\PR\data\asimages\{C7CC98BB-F623-4556-90AE-4A77338CFD52}_48.png&quot;/&gt;&lt;left val=&quot;26&quot;/&gt;&lt;top val=&quot;101&quot;/&gt;&lt;width val=&quot;672&quot;/&gt;&lt;height val=&quot;404&quot;/&gt;&lt;hasText val=&quot;1&quot;/&gt;&lt;/Image&gt;&lt;/ThreeDShape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9ACD8892-E815-4156-B914-F79335731314}_48.png&quot;/&gt;&lt;left val=&quot;221&quot;/&gt;&lt;top val=&quot;504&quot;/&gt;&lt;width val=&quot;168&quot;/&gt;&lt;height val=&quot;29&quot;/&gt;&lt;hasText val=&quot;1&quot;/&gt;&lt;/Image&gt;&lt;/ThreeDShapeInfo&gt;"/>
</p:tagLst>
</file>

<file path=ppt/tags/tag192.xml><?xml version="1.0" encoding="utf-8"?>
<p:tagLst xmlns:a="http://schemas.openxmlformats.org/drawingml/2006/main" xmlns:r="http://schemas.openxmlformats.org/officeDocument/2006/relationships" xmlns:p="http://schemas.openxmlformats.org/presentationml/2006/main">
  <p:tag name="HTML_SHAPEINFO" val="&lt;SlideThumbPath val=&quot;Slide49.PNG&quot;/&gt;"/>
</p:tagLst>
</file>

<file path=ppt/tags/tag1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 name="HTML_SHAPEINFO" val="&lt;ThreeDShapeInfo&gt;&lt;uuid val=&quot;&quot;/&gt;&lt;isInvalidForFieldText val=&quot;0&quot;/&gt;&lt;Image&gt;&lt;filename val=&quot;C:\Users\khard\AppData\Local\Temp\PR\data\asimages\{236AEDA1-9BC0-4A95-B59A-BCA1D1F7B02D}_49.png&quot;/&gt;&lt;left val=&quot;16&quot;/&gt;&lt;top val=&quot;21&quot;/&gt;&lt;width val=&quot;668&quot;/&gt;&lt;height val=&quot;98&quot;/&gt;&lt;hasText val=&quot;1&quot;/&gt;&lt;/Image&gt;&lt;/ThreeDShapeInfo&gt;"/>
</p:tagLst>
</file>

<file path=ppt/tags/tag1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64&quot;/&gt;&lt;lineCharCount val=&quot;56&quot;/&gt;&lt;lineCharCount val=&quot;1&quot;/&gt;&lt;lineCharCount val=&quot;33&quot;/&gt;&lt;lineCharCount val=&quot;59&quot;/&gt;&lt;lineCharCount val=&quot;53&quot;/&gt;&lt;lineCharCount val=&quot;27&quot;/&gt;&lt;lineCharCount val=&quot;1&quot;/&gt;&lt;lineCharCount val=&quot;42&quot;/&gt;&lt;lineCharCount val=&quot;49&quot;/&gt;&lt;lineCharCount val=&quot;59&quot;/&gt;&lt;lineCharCount val=&quot;21&quot;/&gt;&lt;lineCharCount val=&quot;57&quot;/&gt;&lt;lineCharCount val=&quot;53&quot;/&gt;&lt;lineCharCount val=&quot;22&quot;/&gt;&lt;/TableIndex&gt;&lt;/ShapeTextInfo&gt;"/>
  <p:tag name="HTML_SHAPEINFO" val="&lt;ThreeDShapeInfo&gt;&lt;uuid val=&quot;&quot;/&gt;&lt;isInvalidForFieldText val=&quot;0&quot;/&gt;&lt;Image&gt;&lt;filename val=&quot;C:\Users\khard\AppData\Local\Temp\PR\data\asimages\{F01470A0-765A-4E36-AC25-FFEA567CC854}_49.png&quot;/&gt;&lt;left val=&quot;28&quot;/&gt;&lt;top val=&quot;104&quot;/&gt;&lt;width val=&quot;656&quot;/&gt;&lt;height val=&quot;433&quot;/&gt;&lt;hasText val=&quot;1&quot;/&gt;&lt;/Image&gt;&lt;/ThreeDShapeInfo&gt;"/>
</p:tagLst>
</file>

<file path=ppt/tags/tag1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0E27530B-6DAE-40F1-AE6C-ED6FA7BC0AEB}_49.png&quot;/&gt;&lt;left val=&quot;221&quot;/&gt;&lt;top val=&quot;504&quot;/&gt;&lt;width val=&quot;168&quot;/&gt;&lt;height val=&quot;29&quot;/&gt;&lt;hasText val=&quot;1&quot;/&gt;&lt;/Image&gt;&lt;/ThreeDShapeInfo&gt;"/>
</p:tagLst>
</file>

<file path=ppt/tags/tag196.xml><?xml version="1.0" encoding="utf-8"?>
<p:tagLst xmlns:a="http://schemas.openxmlformats.org/drawingml/2006/main" xmlns:r="http://schemas.openxmlformats.org/officeDocument/2006/relationships" xmlns:p="http://schemas.openxmlformats.org/presentationml/2006/main">
  <p:tag name="HTML_SHAPEINFO" val="&lt;SlideThumbPath val=&quot;Slide50.PNG&quot;/&gt;"/>
</p:tagLst>
</file>

<file path=ppt/tags/tag1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2&quot;/&gt;&lt;/TableIndex&gt;&lt;/ShapeTextInfo&gt;"/>
  <p:tag name="HTML_SHAPEINFO" val="&lt;ThreeDShapeInfo&gt;&lt;uuid val=&quot;&quot;/&gt;&lt;isInvalidForFieldText val=&quot;0&quot;/&gt;&lt;Image&gt;&lt;filename val=&quot;C:\Users\khard\AppData\Local\Temp\PR\data\asimages\{80825654-CCA7-4A13-82F4-964F44053A49}_50.png&quot;/&gt;&lt;left val=&quot;16&quot;/&gt;&lt;top val=&quot;21&quot;/&gt;&lt;width val=&quot;668&quot;/&gt;&lt;height val=&quot;98&quot;/&gt;&lt;hasText val=&quot;1&quot;/&gt;&lt;/Image&gt;&lt;/ThreeDShapeInfo&gt;"/>
</p:tagLst>
</file>

<file path=ppt/tags/tag1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58&quot;/&gt;&lt;lineCharCount val=&quot;49&quot;/&gt;&lt;lineCharCount val=&quot;1&quot;/&gt;&lt;lineCharCount val=&quot;33&quot;/&gt;&lt;lineCharCount val=&quot;55&quot;/&gt;&lt;lineCharCount val=&quot;55&quot;/&gt;&lt;lineCharCount val=&quot;31&quot;/&gt;&lt;lineCharCount val=&quot;1&quot;/&gt;&lt;lineCharCount val=&quot;42&quot;/&gt;&lt;lineCharCount val=&quot;53&quot;/&gt;&lt;lineCharCount val=&quot;56&quot;/&gt;&lt;lineCharCount val=&quot;30&quot;/&gt;&lt;lineCharCount val=&quot;50&quot;/&gt;&lt;lineCharCount val=&quot;51&quot;/&gt;&lt;lineCharCount val=&quot;35&quot;/&gt;&lt;/TableIndex&gt;&lt;/ShapeTextInfo&gt;"/>
  <p:tag name="HTML_SHAPEINFO" val="&lt;ThreeDShapeInfo&gt;&lt;uuid val=&quot;&quot;/&gt;&lt;isInvalidForFieldText val=&quot;0&quot;/&gt;&lt;Image&gt;&lt;filename val=&quot;C:\Users\khard\AppData\Local\Temp\PR\data\asimages\{7C2DD948-3292-4C20-B77F-927D8980C2ED}_50.png&quot;/&gt;&lt;left val=&quot;27&quot;/&gt;&lt;top val=&quot;101&quot;/&gt;&lt;width val=&quot;657&quot;/&gt;&lt;height val=&quot;429&quot;/&gt;&lt;hasText val=&quot;1&quot;/&gt;&lt;/Image&gt;&lt;/ThreeDShapeInfo&gt;"/>
</p:tagLst>
</file>

<file path=ppt/tags/tag1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A9D36081-236A-4476-87F6-2CF1A54AB91B}_50.png&quot;/&gt;&lt;left val=&quot;221&quot;/&gt;&lt;top val=&quot;504&quot;/&gt;&lt;width val=&quot;168&quot;/&gt;&lt;height val=&quot;29&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200.xml><?xml version="1.0" encoding="utf-8"?>
<p:tagLst xmlns:a="http://schemas.openxmlformats.org/drawingml/2006/main" xmlns:r="http://schemas.openxmlformats.org/officeDocument/2006/relationships" xmlns:p="http://schemas.openxmlformats.org/presentationml/2006/main">
  <p:tag name="HTML_SHAPEINFO" val="&lt;SlideThumbPath val=&quot;Slide51.PNG&quot;/&gt;"/>
</p:tagLst>
</file>

<file path=ppt/tags/tag2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SHAPEINFO" val="&lt;ThreeDShapeInfo&gt;&lt;uuid val=&quot;{5BB8C49F-3255-41DD-B09F-16C48DDDB463}&quot;/&gt;&lt;isInvalidForFieldText val=&quot;0&quot;/&gt;&lt;Image&gt;&lt;filename val=&quot;C:\Users\khard\AppData\Local\Temp\PR\data\asimages\{5BB8C49F-3255-41DD-B09F-16C48DDDB463}_51.png&quot;/&gt;&lt;left val=&quot;84&quot;/&gt;&lt;top val=&quot;123&quot;/&gt;&lt;width val=&quot;541&quot;/&gt;&lt;height val=&quot;69&quot;/&gt;&lt;hasText val=&quot;1&quot;/&gt;&lt;/Image&gt;&lt;/ThreeDShapeInfo&gt;"/>
</p:tagLst>
</file>

<file path=ppt/tags/tag2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 name="HTML_SHAPEINFO" val="&lt;ThreeDShapeInfo&gt;&lt;uuid val=&quot;&quot;/&gt;&lt;isInvalidForFieldText val=&quot;0&quot;/&gt;&lt;Image&gt;&lt;filename val=&quot;C:\Users\khard\AppData\Local\Temp\PR\data\asimages\{3C4F9381-71F1-48CB-BF84-7E9B404700F8}_51.png&quot;/&gt;&lt;left val=&quot;44&quot;/&gt;&lt;top val=&quot;343&quot;/&gt;&lt;width val=&quot;654&quot;/&gt;&lt;height val=&quot;64&quot;/&gt;&lt;hasText val=&quot;1&quot;/&gt;&lt;/Image&gt;&lt;/ThreeDShapeInfo&gt;"/>
</p:tagLst>
</file>

<file path=ppt/tags/tag20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khard\AppData\Local\Temp\PR\data\asimages\{728B1D05-9B06-471E-AB56-1422581ACDD8}_5.png&quot;/&gt;&lt;left val=&quot;221&quot;/&gt;&lt;top val=&quot;504&quot;/&gt;&lt;width val=&quot;168&quot;/&gt;&lt;height val=&quot;29&quot;/&gt;&lt;hasText val=&quot;1&quot;/&gt;&lt;/Image&gt;&lt;/ThreeDShapeInfo&gt;"/>
</p:tagLst>
</file>

<file path=ppt/tags/tag204.xml><?xml version="1.0" encoding="utf-8"?>
<p:tagLst xmlns:a="http://schemas.openxmlformats.org/drawingml/2006/main" xmlns:r="http://schemas.openxmlformats.org/officeDocument/2006/relationships" xmlns:p="http://schemas.openxmlformats.org/presentationml/2006/main">
  <p:tag name="HTML_SHAPEINFO" val="&lt;SlideThumbPath val=&quot;Slide52.PNG&quot;/&gt;"/>
</p:tagLst>
</file>

<file path=ppt/tags/tag2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38&quot;/&gt;&lt;/TableIndex&gt;&lt;/ShapeTextInfo&gt;"/>
  <p:tag name="HTML_SHAPEINFO" val="&lt;ThreeDShapeInfo&gt;&lt;uuid val=&quot;&quot;/&gt;&lt;isInvalidForFieldText val=&quot;0&quot;/&gt;&lt;Image&gt;&lt;filename val=&quot;C:\Users\khard\AppData\Local\Temp\PR\data\asimages\{281AE93C-2E4A-4F61-97CE-F4E49AF6F903}_52.png&quot;/&gt;&lt;left val=&quot;23&quot;/&gt;&lt;top val=&quot;18&quot;/&gt;&lt;width val=&quot;660&quot;/&gt;&lt;height val=&quot;106&quot;/&gt;&lt;hasText val=&quot;1&quot;/&gt;&lt;/Image&gt;&lt;/ThreeDShapeInfo&gt;"/>
</p:tagLst>
</file>

<file path=ppt/tags/tag2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9787DDEF-466C-4B4D-8678-4BCB1C7BDF09}_52.png&quot;/&gt;&lt;left val=&quot;221&quot;/&gt;&lt;top val=&quot;504&quot;/&gt;&lt;width val=&quot;168&quot;/&gt;&lt;height val=&quot;29&quot;/&gt;&lt;hasText val=&quot;1&quot;/&gt;&lt;/Image&gt;&lt;/ThreeDShapeInfo&gt;"/>
</p:tagLst>
</file>

<file path=ppt/tags/tag207.xml><?xml version="1.0" encoding="utf-8"?>
<p:tagLst xmlns:a="http://schemas.openxmlformats.org/drawingml/2006/main" xmlns:r="http://schemas.openxmlformats.org/officeDocument/2006/relationships" xmlns:p="http://schemas.openxmlformats.org/presentationml/2006/main">
  <p:tag name="HTML_SHAPEINFO" val="&lt;SlideThumbPath val=&quot;Slide53.PNG&quot;/&gt;"/>
</p:tagLst>
</file>

<file path=ppt/tags/tag2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8635361F-0539-4C6A-83B2-6333DAFE3498}_53.png&quot;/&gt;&lt;left val=&quot;221&quot;/&gt;&lt;top val=&quot;504&quot;/&gt;&lt;width val=&quot;168&quot;/&gt;&lt;height val=&quot;29&quot;/&gt;&lt;hasText val=&quot;1&quot;/&gt;&lt;/Image&gt;&lt;/ThreeDShapeInfo&gt;"/>
</p:tagLst>
</file>

<file path=ppt/tags/tag209.xml><?xml version="1.0" encoding="utf-8"?>
<p:tagLst xmlns:a="http://schemas.openxmlformats.org/drawingml/2006/main" xmlns:r="http://schemas.openxmlformats.org/officeDocument/2006/relationships" xmlns:p="http://schemas.openxmlformats.org/presentationml/2006/main">
  <p:tag name="HTML_SHAPEINFO" val="&lt;SlideThumbPath val=&quot;Slide54.PNG&quot;/&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quot;/&gt;&lt;isInvalidForFieldText val=&quot;0&quot;/&gt;&lt;Image&gt;&lt;filename val=&quot;C:\Users\khard\AppData\Local\Temp\PR\data\asimages\{6814D24E-4218-454E-B8E5-CDA4F0B797D6}_54.png&quot;/&gt;&lt;left val=&quot;16&quot;/&gt;&lt;top val=&quot;21&quot;/&gt;&lt;width val=&quot;668&quot;/&gt;&lt;height val=&quot;98&quot;/&gt;&lt;hasText val=&quot;1&quot;/&gt;&lt;/Image&gt;&lt;/ThreeDShapeInfo&gt;"/>
</p:tagLst>
</file>

<file path=ppt/tags/tag2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8C9EBECD-2F4F-4C32-A154-FDFE7B54E01A}_54.png&quot;/&gt;&lt;left val=&quot;221&quot;/&gt;&lt;top val=&quot;504&quot;/&gt;&lt;width val=&quot;168&quot;/&gt;&lt;height val=&quot;29&quot;/&gt;&lt;hasText val=&quot;1&quot;/&gt;&lt;/Image&gt;&lt;/ThreeDShapeInfo&gt;"/>
</p:tagLst>
</file>

<file path=ppt/tags/tag212.xml><?xml version="1.0" encoding="utf-8"?>
<p:tagLst xmlns:a="http://schemas.openxmlformats.org/drawingml/2006/main" xmlns:r="http://schemas.openxmlformats.org/officeDocument/2006/relationships" xmlns:p="http://schemas.openxmlformats.org/presentationml/2006/main">
  <p:tag name="HTML_SHAPEINFO" val="&lt;SlideThumbPath val=&quot;Slide44.PNG&quot;/&gt;"/>
</p:tagLst>
</file>

<file path=ppt/tags/tag2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khard\AppData\Local\Temp\PR\data\asimages\{5ABA5BE4-FD66-481B-BC8D-DE1F71F2E251}_44.png&quot;/&gt;&lt;left val=&quot;16&quot;/&gt;&lt;top val=&quot;21&quot;/&gt;&lt;width val=&quot;668&quot;/&gt;&lt;height val=&quot;98&quot;/&gt;&lt;hasText val=&quot;1&quot;/&gt;&lt;/Image&gt;&lt;/ThreeDShapeInfo&gt;"/>
</p:tagLst>
</file>

<file path=ppt/tags/tag214.xml><?xml version="1.0" encoding="utf-8"?>
<p:tagLst xmlns:a="http://schemas.openxmlformats.org/drawingml/2006/main" xmlns:r="http://schemas.openxmlformats.org/officeDocument/2006/relationships" xmlns:p="http://schemas.openxmlformats.org/presentationml/2006/main">
  <p:tag name="HTML_SHAPEINFO" val="&lt;SlideThumbPath val=&quot;Slide56.PNG&quot;/&gt;"/>
</p:tagLst>
</file>

<file path=ppt/tags/tag2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khard\AppData\Local\Temp\PR\data\asimages\{810191B5-92A5-46B9-9522-AE28D3D8B474}_56.png&quot;/&gt;&lt;left val=&quot;16&quot;/&gt;&lt;top val=&quot;21&quot;/&gt;&lt;width val=&quot;668&quot;/&gt;&lt;height val=&quot;98&quot;/&gt;&lt;hasText val=&quot;1&quot;/&gt;&lt;/Image&gt;&lt;/ThreeDShapeInfo&gt;"/>
</p:tagLst>
</file>

<file path=ppt/tags/tag2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23769F53-7915-4473-BB76-2402E18BC6BF}_56.png&quot;/&gt;&lt;left val=&quot;221&quot;/&gt;&lt;top val=&quot;504&quot;/&gt;&lt;width val=&quot;168&quot;/&gt;&lt;height val=&quot;29&quot;/&gt;&lt;hasText val=&quot;1&quot;/&gt;&lt;/Image&gt;&lt;/ThreeDShapeInfo&gt;"/>
</p:tagLst>
</file>

<file path=ppt/tags/tag217.xml><?xml version="1.0" encoding="utf-8"?>
<p:tagLst xmlns:a="http://schemas.openxmlformats.org/drawingml/2006/main" xmlns:r="http://schemas.openxmlformats.org/officeDocument/2006/relationships" xmlns:p="http://schemas.openxmlformats.org/presentationml/2006/main">
  <p:tag name="HTML_SHAPEINFO" val="&lt;SlideThumbPath val=&quot;Slide57.PNG&quot;/&gt;"/>
</p:tagLst>
</file>

<file path=ppt/tags/tag2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6&quot;/&gt;&lt;/TableIndex&gt;&lt;/ShapeTextInfo&gt;"/>
  <p:tag name="HTML_SHAPEINFO" val="&lt;ThreeDShapeInfo&gt;&lt;uuid val=&quot;&quot;/&gt;&lt;isInvalidForFieldText val=&quot;0&quot;/&gt;&lt;Image&gt;&lt;filename val=&quot;C:\Users\khard\AppData\Local\Temp\PR\data\asimages\{E4DF6530-B7AC-4DFC-AF64-A73A767A7658}_57.png&quot;/&gt;&lt;left val=&quot;49&quot;/&gt;&lt;top val=&quot;414&quot;/&gt;&lt;width val=&quot;610&quot;/&gt;&lt;height val=&quot;91&quot;/&gt;&lt;hasText val=&quot;1&quot;/&gt;&lt;/Image&gt;&lt;/ThreeDShapeInfo&gt;"/>
</p:tagLst>
</file>

<file path=ppt/tags/tag2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9778C3A4-D088-49A9-BBF6-5CF3D9C7B237}_57.png&quot;/&gt;&lt;left val=&quot;221&quot;/&gt;&lt;top val=&quot;504&quot;/&gt;&lt;width val=&quot;168&quot;/&gt;&lt;height val=&quot;29&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20.xml><?xml version="1.0" encoding="utf-8"?>
<p:tagLst xmlns:a="http://schemas.openxmlformats.org/drawingml/2006/main" xmlns:r="http://schemas.openxmlformats.org/officeDocument/2006/relationships" xmlns:p="http://schemas.openxmlformats.org/presentationml/2006/main">
  <p:tag name="HTML_SHAPEINFO" val="&lt;SlideThumbPath val=&quot;Slide58.PNG&quot;/&gt;"/>
</p:tagLst>
</file>

<file path=ppt/tags/tag2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 name="HTML_SHAPEINFO" val="&lt;ThreeDShapeInfo&gt;&lt;uuid val=&quot;&quot;/&gt;&lt;isInvalidForFieldText val=&quot;0&quot;/&gt;&lt;Image&gt;&lt;filename val=&quot;C:\Users\khard\AppData\Local\Temp\PR\data\asimages\{A4EB2AF7-4D77-453D-9875-B6E1ECD4D96D}_58.png&quot;/&gt;&lt;left val=&quot;16&quot;/&gt;&lt;top val=&quot;21&quot;/&gt;&lt;width val=&quot;668&quot;/&gt;&lt;height val=&quot;98&quot;/&gt;&lt;hasText val=&quot;1&quot;/&gt;&lt;/Image&gt;&lt;/ThreeDShapeInfo&gt;"/>
</p:tagLst>
</file>

<file path=ppt/tags/tag222.xml><?xml version="1.0" encoding="utf-8"?>
<p:tagLst xmlns:a="http://schemas.openxmlformats.org/drawingml/2006/main" xmlns:r="http://schemas.openxmlformats.org/officeDocument/2006/relationships" xmlns:p="http://schemas.openxmlformats.org/presentationml/2006/main">
  <p:tag name="MMPROD_SWF_SOURCE" val="C:\Users\edCount\AppData\Local\Adobe\Adobe Presenter\interactions\Glossary.swf"/>
  <p:tag name="MMPROD_NO_PUBLISH" val="TRUE"/>
  <p:tag name="MMPROD_IS_WIDGET" val="TRUE"/>
  <p:tag name="MMPROD_UNIQUE_FOLDER" val="C:\Users\edCount\Documents\EAG-SCILLS\SCILLSS Assessment Literacy Module 1_8.10.17_EG_KH_pptx\Assets\Glossary86830\"/>
  <p:tag name="MMPROD_WIDGET_LIFETIME" val="SINGLE_SLIDE"/>
  <p:tag name="MMPROD_WIDGET_DATAXML" val="&lt;object&gt;&lt;property id=&quot;THEMECUSTOMbarFonttextDownColor&quot;&gt;&lt;null/&gt;&lt;/property&gt;&lt;property id=&quot;THEMESkin3Color&quot;&gt;&lt;null/&gt;&lt;/property&gt;&lt;property id=&quot;customSelect&quot;&gt;&lt;string&gt;false&lt;/string&gt;&lt;/property&gt;&lt;property id=&quot;THEMEStrokeColor&quot;&gt;&lt;null/&gt;&lt;/property&gt;&lt;property id=&quot;THEMECUSTOMbarFonttextOverColor&quot;&gt;&lt;null/&gt;&lt;/property&gt;&lt;property id=&quot;THEMEFillColor&quot;&gt;&lt;null/&gt;&lt;/property&gt;&lt;property id=&quot;THEMESkin2Color&quot;&gt;&lt;null/&gt;&lt;/property&gt;&lt;property id=&quot;DEFCUSTOMcontentBodyColor&quot;&gt;&lt;null/&gt;&lt;/property&gt;&lt;property id=&quot;THEMECUSTOMlabelFontstextColorMc&quot;&gt;&lt;null/&gt;&lt;/property&gt;&lt;property id=&quot;DEFCUSTOMbarFonttextOverColor&quot;&gt;&lt;null/&gt;&lt;/property&gt;&lt;property id=&quot;THEMECUSTOMbuttonColorsMCbtnColorUp&quot;&gt;&lt;null/&gt;&lt;/property&gt;&lt;property id=&quot;DEFCUSTOMlabelFontstextColorMc&quot;&gt;&lt;null/&gt;&lt;/property&gt;&lt;property id=&quot;ID_Search&quot;&gt;&lt;string&gt;Search:&lt;/string&gt;&lt;/property&gt;&lt;property id=&quot;DEFCUSTOMbarFonttextDownColor&quot;&gt;&lt;null/&gt;&lt;/property&gt;&lt;property id=&quot;DEFCUSTOMtextOverColorbutton&quot;&gt;&lt;null/&gt;&lt;/property&gt;&lt;property id=&quot;dataXML&quot;&gt;&lt;string&gt;&amp;lt;DIYeLearning&amp;gt;&amp;lt;textProperties&amp;gt;&amp;lt;general themeNum=&amp;quot;17&amp;quot; headerActive=&amp;quot;1&amp;quot; backgroundID=&amp;quot;-1&amp;quot; bodyType=&amp;quot;normal&amp;quot; titleText=&amp;quot;SCILLSS Glossary of Assessment Terminology&amp;quot; instructionsText=&amp;quot;&amp;quot; headerColor=&amp;quot;0x35b3e6&amp;quot; headerColorTwo=&amp;quot;0x35b3e6&amp;quot; headerGradient=&amp;quot;false&amp;quot; letterBarColor=&amp;quot;0xff00ff&amp;quot; contentBodyColor=&amp;quot;0xffffff&amp;quot; contentHeaderColor=&amp;quot;0x35b3e6&amp;quot; bodyColor=&amp;quot;0xf1f1f1&amp;quot; imageFile=&amp;quot;&amp;quot; btnColorUp=&amp;quot;0x99e0fc&amp;quot; btnColorOver=&amp;quot;0x808083&amp;quot; btnColorDown=&amp;quot;0x40C3C2&amp;quot; btnColorUpTwo=&amp;quot;0x99e0fc&amp;quot; btnColorOverTwo=&amp;quot;0x414141&amp;quot; btnColorDownTwo=&amp;quot;0x2D9FAE&amp;quot; buttonGradient=&amp;quot;true&amp;quot;/&amp;gt;&amp;lt;contentHeader&amp;gt;&amp;lt;shape type=&amp;quot;normal&amp;quot;/&amp;gt;&amp;lt;font face=&amp;quot;Arial&amp;quot; style=&amp;quot;Arial&amp;quot; size=&amp;quot;14&amp;quot; align=&amp;quot;LEFT&amp;quot;/&amp;gt;&amp;lt;textDecoration bold=&amp;quot;false&amp;quot; underline=&amp;quot;false&amp;quot; italic=&amp;quot;false&amp;quot;/&amp;gt;&amp;lt;color textColor=&amp;quot;0xffffff&amp;quot; textOver=&amp;quot;0xffffff&amp;quot; textDown=&amp;quot;0xFFFFFF&amp;quot; highlightRequired=&amp;quot;false&amp;quot; highlightColor=&amp;quot;0xffff99&amp;quot; highlightState=&amp;quot;false&amp;quot;/&amp;gt;&amp;lt;/contentHeader&amp;gt;&amp;lt;labelText&amp;gt;&amp;lt;shape type=&amp;quot;round&amp;quot;/&amp;gt;&amp;lt;font face=&amp;quot;Arial&amp;quot; style=&amp;quot;Arial&amp;quot; size=&amp;quot;14&amp;quot; align=&amp;quot;LEFT&amp;quot;/&amp;gt;&amp;lt;textDecoration bold=&amp;quot;false&amp;quot; underline=&amp;quot;false&amp;quot; italic=&amp;quot;false&amp;quot;/&amp;gt;&amp;lt;color textColor=&amp;quot;0x717073&amp;quot; textOver=&amp;quot;0x444444&amp;quot; textDown=&amp;quot;0x444444&amp;quot; highlightRequired=&amp;quot;false&amp;quot; highlightColor=&amp;quot;0xffff99&amp;quot; highlightState=&amp;quot;false&amp;quot;/&amp;gt;&amp;lt;/labelText&amp;gt;&amp;lt;letterBarText&amp;gt;&amp;lt;shape type=&amp;quot;round&amp;quot;/&amp;gt;&amp;lt;font face=&amp;quot;Arial&amp;quot; style=&amp;quot;Arial&amp;quot; size=&amp;quot;16&amp;quot; align=&amp;quot;LEFT&amp;quot;/&amp;gt;&amp;lt;textDecoration bold=&amp;quot;false&amp;quot; underline=&amp;quot;false&amp;quot; italic=&amp;quot;false&amp;quot;/&amp;gt;&amp;lt;color lettersColor=&amp;quot;0xFFFFFF&amp;quot; textColor=&amp;quot;0xffffff&amp;quot; textOver=&amp;quot;0x344a&amp;quot; textDown=&amp;quot;0xffffff&amp;quot; highlightRequired=&amp;quot;false&amp;quot; highlightColor=&amp;quot;0xffff99&amp;quot; highlightState=&amp;quot;false&amp;quot;/&amp;gt;&amp;lt;/letterBarText&amp;gt;&amp;lt;buttonContent&amp;gt;&amp;lt;font face=&amp;quot;Arial&amp;quot; style=&amp;quot;Arial&amp;quot; size=&amp;quot;12&amp;quot; align=&amp;quot;LEFT&amp;quot;/&amp;gt;&amp;lt;textDecoration bold=&amp;quot;false&amp;quot; underline=&amp;quot;false&amp;quot; italic=&amp;quot;false&amp;quot;/&amp;gt;&amp;lt;color headerTextColor=&amp;quot;0xFFFFFF&amp;quot; textColor=&amp;quot;0x949ca1&amp;quot; highlightRequired=&amp;quot;false&amp;quot; highlightColor=&amp;quot;0xffff99&amp;quot; highlightState=&amp;quot;false&amp;quot;/&amp;gt;&amp;lt;/buttonContent&amp;gt;&amp;lt;headerTitle&amp;gt;&amp;lt;font face=&amp;quot;Arial&amp;quot; style=&amp;quot;Arial&amp;quot; size=&amp;quot;21&amp;quot; align=&amp;quot;LEFT&amp;quot;/&amp;gt;&amp;lt;textDecoration bold=&amp;quot;true&amp;quot; underline=&amp;quot;false&amp;quot; italic=&amp;quot;false&amp;quot;/&amp;gt;&amp;lt;color textColor=&amp;quot;0xffffff&amp;quot; highlightRequired=&amp;quot;false&amp;quot; highlightColor=&amp;quot;0xffff99&amp;quot; highlightState=&amp;quot;false&amp;quot;/&amp;gt;&amp;lt;/headerTitle&amp;gt;&amp;lt;headerInst&amp;gt;&amp;lt;font face=&amp;quot;Georgia&amp;quot; style=&amp;quot;Georgia&amp;quot; size=&amp;quot;12&amp;quot; align=&amp;quot;LEFT&amp;quot;/&amp;gt;&amp;lt;textDecoration bold=&amp;quot;false&amp;quot; underline=&amp;quot;false&amp;quot; italic=&amp;quot;true&amp;quot;/&amp;gt;&amp;lt;color textColor=&amp;quot;0xd709e&amp;quot; highlightRequired=&amp;quot;false&amp;quot; highlightColor=&amp;quot;0xffff99&amp;quot; highlightState=&amp;quot;false&amp;quot;/&amp;gt;&amp;lt;/headerInst&amp;gt;&amp;lt;/textProperties&amp;gt;&amp;lt;buttons&amp;gt;&amp;lt;button themeLabel=&amp;quot;0&amp;quot; style=&amp;quot;AeroArrow&amp;quot; txtRotationPos=&amp;quot;0&amp;quot; a=&amp;quot;1&amp;quot; b=&amp;quot;0&amp;quot; c=&amp;quot;0&amp;quot; d=&amp;quot;1&amp;quot; tx=&amp;quot;127.5&amp;quot; ty=&amp;quot;100&amp;quot; arrowHead=&amp;quot;38&amp;quot; arrowTail=&amp;quot;31&amp;quot; fillColorRequired=&amp;quot;false&amp;quot; fillColor=&amp;quot;0xffffcc&amp;quot; borderColorRequired=&amp;quot;false&amp;quot; borderColor=&amp;quot;0xff9933&amp;quot; order=&amp;quot;1&amp;quot;&amp;gt;&amp;lt;text/&amp;gt;&amp;lt;/button&amp;gt;&amp;lt;button themeLabel=&amp;quot;0&amp;quot; style=&amp;quot;AeroArrow&amp;quot; txtRotationPos=&amp;quot;0&amp;quot; a=&amp;quot;1&amp;quot; b=&amp;quot;0&amp;quot; c=&amp;quot;0&amp;quot; d=&amp;quot;1&amp;quot; tx=&amp;quot;127.5&amp;quot; ty=&amp;quot;100&amp;quot; arrowHead=&amp;quot;38&amp;quot; arrowTail=&amp;quot;31&amp;quot; fillColorRequired=&amp;quot;false&amp;quot; fillColor=&amp;quot;0xffffcc&amp;quot; borderColorRequired=&amp;quot;false&amp;quot; borderColor=&amp;quot;0xff9933&amp;quot; order=&amp;quot;1&amp;quot;&amp;gt;&amp;lt;text/&amp;gt;&amp;lt;/button&amp;gt;&amp;lt;/buttons&amp;gt;&amp;lt;definitions&amp;gt;&amp;lt;definition&amp;gt;&amp;lt;label&amp;gt;Accessibility&amp;lt;/label&amp;gt;&amp;lt;def&amp;gt;Label&amp;lt;/def&amp;gt;&amp;lt;image visible=&amp;quot;true&amp;quot; picAlign=&amp;quot;right&amp;quot; id=&amp;quot;-1&amp;quot; width=&amp;quot;22&amp;quot; height=&amp;quot;18&amp;quot;/&amp;gt;&amp;lt;sound id=&amp;quot;-1&amp;quot;/&amp;gt;&amp;lt;/definition&amp;gt;&amp;lt;definition&amp;gt;&amp;lt;label&amp;gt;Comparability&amp;lt;/label&amp;gt;&amp;lt;def&amp;gt;Label&amp;lt;/def&amp;gt;&amp;lt;image visible=&amp;quot;true&amp;quot; picAlign=&amp;quot;right&amp;quot; id=&amp;quot;-1&amp;quot; width=&amp;quot;22&amp;quot; height=&amp;quot;18&amp;quot;/&amp;gt;&amp;lt;sound id=&amp;quot;-1&amp;quot;/&amp;gt;&amp;lt;/definition&amp;gt;&amp;lt;definition&amp;gt;&amp;lt;label&amp;gt;Consequences&amp;lt;/label&amp;gt;&amp;lt;def&amp;gt;Label&amp;lt;/def&amp;gt;&amp;lt;image visible=&amp;quot;true&amp;quot; picAlign=&amp;quot;right&amp;quot; id=&amp;quot;-1&amp;quot; width=&amp;quot;22&amp;quot; height=&amp;quot;18&amp;quot;/&amp;gt;&amp;lt;sound id=&amp;quot;-1&amp;quot;/&amp;gt;&amp;lt;/definition&amp;gt;&amp;lt;definition&amp;gt;&amp;lt;label&amp;gt;Construct Coherence&amp;lt;/label&amp;gt;&amp;lt;def&amp;gt;Label&amp;lt;/def&amp;gt;&amp;lt;image visible=&amp;quot;true&amp;quot; picAlign=&amp;quot;right&amp;quot; id=&amp;quot;-1&amp;quot; width=&amp;quot;22&amp;quot; height=&amp;quot;18&amp;quot;/&amp;gt;&amp;lt;sound id=&amp;quot;-1&amp;quot;/&amp;gt;&amp;lt;/definition&amp;gt;&amp;lt;definition&amp;gt;&amp;lt;label&amp;gt;Fairness&amp;lt;/label&amp;gt;&amp;lt;def&amp;gt;Label&amp;lt;/def&amp;gt;&amp;lt;image visible=&amp;quot;true&amp;quot; picAlign=&amp;quot;right&amp;quot; id=&amp;quot;-1&amp;quot; width=&amp;quot;22&amp;quot; height=&amp;quot;18&amp;quot;/&amp;gt;&amp;lt;sound id=&amp;quot;-1&amp;quot;/&amp;gt;&amp;lt;/definition&amp;gt;&amp;lt;definition&amp;gt;&amp;lt;label&amp;gt;Reliability&amp;lt;/label&amp;gt;&amp;lt;def&amp;gt;Label&amp;lt;/def&amp;gt;&amp;lt;image visible=&amp;quot;true&amp;quot; picAlign=&amp;quot;right&amp;quot; id=&amp;quot;-1&amp;quot; width=&amp;quot;22&amp;quot; height=&amp;quot;18&amp;quot;/&amp;gt;&amp;lt;sound id=&amp;quot;-1&amp;quot;/&amp;gt;&amp;lt;/definition&amp;gt;&amp;lt;definition&amp;gt;&amp;lt;label&amp;gt;Validity&amp;lt;/label&amp;gt;&amp;lt;def&amp;gt;Label&amp;lt;/def&amp;gt;&amp;lt;image visible=&amp;quot;true&amp;quot; picAlign=&amp;quot;right&amp;quot; id=&amp;quot;-1&amp;quot; width=&amp;quot;22&amp;quot; height=&amp;quot;18&amp;quot;/&amp;gt;&amp;lt;sound id=&amp;quot;-1&amp;quot;/&amp;gt;&amp;lt;/definition&amp;gt;&amp;lt;/definitions&amp;gt;&amp;lt;/DIYeLearning&amp;gt;&lt;/string&gt;&lt;/property&gt;&lt;property id=&quot;DEFCUSTOMbuttonColorsMCbtnColorUpTwo&quot;&gt;&lt;null/&gt;&lt;/property&gt;&lt;property id=&quot;THEMESkin1Color&quot;&gt;&lt;null/&gt;&lt;/property&gt;&lt;property id=&quot;THEMECUSTOMbuttonContentFontstextColorMc&quot;&gt;&lt;null/&gt;&lt;/property&gt;&lt;property id=&quot;THEMECUSTOMbuttonColorsMCbtnColorUpTwo&quot;&gt;&lt;null/&gt;&lt;/property&gt;&lt;property id=&quot;DEFCUSTOMbuttonColorsMCbtnColorUp&quot;&gt;&lt;null/&gt;&lt;/property&gt;&lt;property id=&quot;THEMESubTitleColor&quot;&gt;&lt;null/&gt;&lt;/property&gt;&lt;property id=&quot;defaultSelect&quot;&gt;&lt;string&gt;false&lt;/string&gt;&lt;/property&gt;&lt;property id=&quot;DEFCUSTOMbuttonContentFontstextColorMc&quot;&gt;&lt;null/&gt;&lt;/property&gt;&lt;property id=&quot;THEMETitleColor&quot;&gt;&lt;null/&gt;&lt;/property&gt;&lt;property id=&quot;THEMEText1Color&quot;&gt;&lt;null/&gt;&lt;/property&gt;&lt;property id=&quot;DEFCUSTOMColors&quot;&gt;&lt;string&gt;notset&lt;/string&gt;&lt;/property&gt;&lt;property id=&quot;DEFCUSTOMheaderTitleFontstextColorMc&quot;&gt;&lt;null/&gt;&lt;/property&gt;&lt;property id=&quot;fromDefOrTheme&quot;&gt;&lt;string&gt;default&lt;/string&gt;&lt;/property&gt;&lt;property id=&quot;scaleFonts&quot;&gt;&lt;string&gt;true&lt;/string&gt;&lt;/property&gt;&lt;property id=&quot;THEMECUSTOMColors&quot;&gt;&lt;string&gt;notset&lt;/string&gt;&lt;/property&gt;&lt;property id=&quot;DEFCUSTOMheaderColor&quot;&gt;&lt;null/&gt;&lt;/property&gt;&lt;property id=&quot;THEMECUSTOMheaderColor&quot;&gt;&lt;null/&gt;&lt;/property&gt;&lt;property id=&quot;THEMECUSTOMheaderTitleFontstextColorMc&quot;&gt;&lt;null/&gt;&lt;/property&gt;&lt;property id=&quot;THEMECUSTOMheaderColorTwo&quot;&gt;&lt;null/&gt;&lt;/property&gt;&lt;property id=&quot;DEFCUSTOMbarFontstextColorMc&quot;&gt;&lt;null/&gt;&lt;/property&gt;&lt;property id=&quot;DEFCUSTOMheaderColorTwo&quot;&gt;&lt;null/&gt;&lt;/property&gt;&lt;property id=&quot;THEMECUSTOMbodyColor&quot;&gt;&lt;null/&gt;&lt;/property&gt;&lt;property id=&quot;THEMECUSTOMcontentHeaderColor&quot;&gt;&lt;null/&gt;&lt;/property&gt;&lt;property id=&quot;themeSelect&quot;&gt;&lt;string&gt;false&lt;/string&gt;&lt;/property&gt;&lt;property id=&quot;THEMECUSTOMcontentBodyColor&quot;&gt;&lt;null/&gt;&lt;/property&gt;&lt;property id=&quot;THEMEText2Color&quot;&gt;&lt;null/&gt;&lt;/property&gt;&lt;property id=&quot;THEMECUSTOMtextOverColorbutton&quot;&gt;&lt;null/&gt;&lt;/property&gt;&lt;property id=&quot;DEFCUSTOMcontentHeaderColor&quot;&gt;&lt;null/&gt;&lt;/property&gt;&lt;property id=&quot;THEMECUSTOMbarFontstextColorMc&quot;&gt;&lt;null/&gt;&lt;/property&gt;&lt;property id=&quot;DEFCUSTOMbodyColor&quot;&gt;&lt;null/&gt;&lt;/property&gt;&lt;/object&gt;"/>
  <p:tag name="MMPROD_WIDGET_ISVISIBLE" val="TRUE"/>
  <p:tag name="MMPROD_INTERACTION_RESOURCE_COUNT" val="0"/>
  <p:tag name="MMPROD_SWF_FILE" val="0;C:\Users\edCount\Documents\EAG-SCILLS\SCILLSS Assessment Literacy Module 1_Master_10.11.17_EB (2)_EG(3)_pptx\Assets\Glossary86830\Glossary.swf"/>
</p:tagLst>
</file>

<file path=ppt/tags/tag2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CE873BB4-519D-446F-AB6F-94914707A5DD}_58.png&quot;/&gt;&lt;left val=&quot;221&quot;/&gt;&lt;top val=&quot;504&quot;/&gt;&lt;width val=&quot;168&quot;/&gt;&lt;height val=&quot;29&quot;/&gt;&lt;hasText val=&quot;1&quot;/&gt;&lt;/Image&gt;&lt;/ThreeDShapeInfo&gt;"/>
</p:tagLst>
</file>

<file path=ppt/tags/tag224.xml><?xml version="1.0" encoding="utf-8"?>
<p:tagLst xmlns:a="http://schemas.openxmlformats.org/drawingml/2006/main" xmlns:r="http://schemas.openxmlformats.org/officeDocument/2006/relationships" xmlns:p="http://schemas.openxmlformats.org/presentationml/2006/main">
  <p:tag name="HTML_SHAPEINFO" val="&lt;SlideThumbPath val=&quot;Slide59.PNG&quot;/&gt;"/>
</p:tagLst>
</file>

<file path=ppt/tags/tag2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 name="HTML_SHAPEINFO" val="&lt;ThreeDShapeInfo&gt;&lt;uuid val=&quot;&quot;/&gt;&lt;isInvalidForFieldText val=&quot;0&quot;/&gt;&lt;Image&gt;&lt;filename val=&quot;C:\Users\khard\AppData\Local\Temp\PR\data\asimages\{9F98C68F-25FD-4039-81EC-3FEE86F2747A}_59.png&quot;/&gt;&lt;left val=&quot;16&quot;/&gt;&lt;top val=&quot;21&quot;/&gt;&lt;width val=&quot;668&quot;/&gt;&lt;height val=&quot;98&quot;/&gt;&lt;hasText val=&quot;1&quot;/&gt;&lt;/Image&gt;&lt;/ThreeDShapeInfo&gt;"/>
</p:tagLst>
</file>

<file path=ppt/tags/tag2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3&quot;/&gt;&lt;lineCharCount val=&quot;49&quot;/&gt;&lt;lineCharCount val=&quot;11&quot;/&gt;&lt;lineCharCount val=&quot;54&quot;/&gt;&lt;lineCharCount val=&quot;59&quot;/&gt;&lt;lineCharCount val=&quot;49&quot;/&gt;&lt;lineCharCount val=&quot;57&quot;/&gt;&lt;lineCharCount val=&quot;61&quot;/&gt;&lt;lineCharCount val=&quot;54&quot;/&gt;&lt;lineCharCount val=&quot;13&quot;/&gt;&lt;lineCharCount val=&quot;60&quot;/&gt;&lt;lineCharCount val=&quot;59&quot;/&gt;&lt;lineCharCount val=&quot;26&quot;/&gt;&lt;lineCharCount val=&quot;16&quot;/&gt;&lt;/TableIndex&gt;&lt;/ShapeTextInfo&gt;"/>
  <p:tag name="HTML_SHAPEINFO" val="&lt;ThreeDShapeInfo&gt;&lt;uuid val=&quot;&quot;/&gt;&lt;isInvalidForFieldText val=&quot;0&quot;/&gt;&lt;Image&gt;&lt;filename val=&quot;C:\Users\khard\AppData\Local\Temp\PR\data\asimages\{958AEF1D-9020-4C61-956B-4C908FD7AECC}_59.png&quot;/&gt;&lt;left val=&quot;25&quot;/&gt;&lt;top val=&quot;93&quot;/&gt;&lt;width val=&quot;659&quot;/&gt;&lt;height val=&quot;412&quot;/&gt;&lt;hasText val=&quot;1&quot;/&gt;&lt;/Image&gt;&lt;/ThreeDShapeInfo&gt;"/>
</p:tagLst>
</file>

<file path=ppt/tags/tag2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25ECF7C3-D8C4-4A6A-AD0D-2E13F3CBE252}_59.png&quot;/&gt;&lt;left val=&quot;221&quot;/&gt;&lt;top val=&quot;504&quot;/&gt;&lt;width val=&quot;168&quot;/&gt;&lt;height val=&quot;29&quot;/&gt;&lt;hasText val=&quot;1&quot;/&gt;&lt;/Image&gt;&lt;/ThreeDShapeInfo&gt;"/>
</p:tagLst>
</file>

<file path=ppt/tags/tag228.xml><?xml version="1.0" encoding="utf-8"?>
<p:tagLst xmlns:a="http://schemas.openxmlformats.org/drawingml/2006/main" xmlns:r="http://schemas.openxmlformats.org/officeDocument/2006/relationships" xmlns:p="http://schemas.openxmlformats.org/presentationml/2006/main">
  <p:tag name="HTML_SHAPEINFO" val="&lt;SlideThumbPath val=&quot;Slide60.PNG&quot;/&gt;"/>
</p:tagLst>
</file>

<file path=ppt/tags/tag2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quot;/&gt;&lt;isInvalidForFieldText val=&quot;0&quot;/&gt;&lt;Image&gt;&lt;filename val=&quot;C:\Users\khard\AppData\Local\Temp\PR\data\asimages\{8332EC09-6587-4E38-9E19-E1FF2F6681E2}_60.png&quot;/&gt;&lt;left val=&quot;16&quot;/&gt;&lt;top val=&quot;21&quot;/&gt;&lt;width val=&quot;668&quot;/&gt;&lt;height val=&quot;98&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khard\AppData\Local\Temp\PR\data\asimages\{728B1D05-9B06-471E-AB56-1422581ACDD8}_5.png&quot;/&gt;&lt;left val=&quot;221&quot;/&gt;&lt;top val=&quot;504&quot;/&gt;&lt;width val=&quot;168&quot;/&gt;&lt;height val=&quot;29&quot;/&gt;&lt;hasText val=&quot;1&quot;/&gt;&lt;/Image&gt;&lt;/ThreeDShapeInfo&gt;"/>
</p:tagLst>
</file>

<file path=ppt/tags/tag2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77&quot;/&gt;&lt;lineCharCount val=&quot;72&quot;/&gt;&lt;lineCharCount val=&quot;79&quot;/&gt;&lt;lineCharCount val=&quot;76&quot;/&gt;&lt;lineCharCount val=&quot;43&quot;/&gt;&lt;lineCharCount val=&quot;1&quot;/&gt;&lt;lineCharCount val=&quot;76&quot;/&gt;&lt;lineCharCount val=&quot;31&quot;/&gt;&lt;/TableIndex&gt;&lt;/ShapeTextInfo&gt;"/>
  <p:tag name="HTML_SHAPEINFO" val="&lt;ThreeDShapeInfo&gt;&lt;uuid val=&quot;&quot;/&gt;&lt;isInvalidForFieldText val=&quot;0&quot;/&gt;&lt;Image&gt;&lt;filename val=&quot;C:\Users\khard\AppData\Local\Temp\PR\data\asimages\{7483FDA4-6CB3-49CA-A80D-7EC0A8EE1C68}_60.png&quot;/&gt;&lt;left val=&quot;31&quot;/&gt;&lt;top val=&quot;99&quot;/&gt;&lt;width val=&quot;652&quot;/&gt;&lt;height val=&quot;383&quot;/&gt;&lt;hasText val=&quot;1&quot;/&gt;&lt;/Image&gt;&lt;/ThreeDShapeInfo&gt;"/>
</p:tagLst>
</file>

<file path=ppt/tags/tag2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2DEE0789-1254-49E8-AFCB-BD1441C80F4A}_60.png&quot;/&gt;&lt;left val=&quot;221&quot;/&gt;&lt;top val=&quot;504&quot;/&gt;&lt;width val=&quot;168&quot;/&gt;&lt;height val=&quot;29&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24&quot;/&gt;&lt;lineCharCount val=&quot;13&quot;/&gt;&lt;lineCharCount val=&quot;12&quot;/&gt;&lt;lineCharCount val=&quot;13&quot;/&gt;&lt;lineCharCount val=&quot;11&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HTML_SHAPEINFO" val="&lt;SlideThumbPath val=&quot;Slide1.PNG&quot;/&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24&quot;/&gt;&lt;lineCharCount val=&quot;22&quot;/&gt;&lt;lineCharCount val=&quot;11&quot;/&gt;&lt;/TableIndex&gt;&lt;/ShapeTextInfo&gt;"/>
  <p:tag name="PRESENTER_SHAPEINFO" val="&lt;ThreeDShapeInfo&gt;&lt;uuid val=&quot;{C2133D56-EA7F-4640-AAA2-D60B3500CC78}&quot;/&gt;&lt;isInvalidForFieldText val=&quot;0&quot;/&gt;&lt;Image&gt;&lt;filename val=&quot;C:\Users\khard\AppData\Local\Temp\PR\data\asimages\{C2133D56-EA7F-4640-AAA2-D60B3500CC78}_1.png&quot;/&gt;&lt;left val=&quot;95&quot;/&gt;&lt;top val=&quot;92&quot;/&gt;&lt;width val=&quot;540&quot;/&gt;&lt;height val=&quot;127&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0&quot;/&gt;&lt;lineCharCount val=&quot;39&quot;/&gt;&lt;lineCharCount val=&quot;9&quot;/&gt;&lt;lineCharCount val=&quot;19&quot;/&gt;&lt;lineCharCount val=&quot;1&quot;/&gt;&lt;/TableIndex&gt;&lt;/ShapeTextInfo&gt;"/>
  <p:tag name="HTML_SHAPEINFO" val="&lt;ThreeDShapeInfo&gt;&lt;uuid val=&quot;&quot;/&gt;&lt;isInvalidForFieldText val=&quot;0&quot;/&gt;&lt;Image&gt;&lt;filename val=&quot;C:\Users\khard\AppData\Local\Temp\PR\data\asimages\{D27063D2-63FB-44E2-BEFE-646EDABB880B}_1.png&quot;/&gt;&lt;left val=&quot;68&quot;/&gt;&lt;top val=&quot;225&quot;/&gt;&lt;width val=&quot;594&quot;/&gt;&lt;height val=&quot;123&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khard\AppData\Local\Temp\PR\data\asimages\{728B1D05-9B06-471E-AB56-1422581ACDD8}_5.png&quot;/&gt;&lt;left val=&quot;221&quot;/&gt;&lt;top val=&quot;504&quot;/&gt;&lt;width val=&quot;168&quot;/&gt;&lt;height val=&quot;29&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HTML_SHAPEINFO" val="&lt;SlideThumbPath val=&quot;Slide2.PNG&quot;/&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HTML_SHAPEINFO" val="&lt;SlideThumbPath val=&quot;Slide3.PNG&quot;/&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khard\AppData\Local\Temp\PR\data\asimages\{DB48E819-E2D4-4B7B-B2E8-7FEE5373879E}_3.png&quot;/&gt;&lt;left val=&quot;221&quot;/&gt;&lt;top val=&quot;504&quot;/&gt;&lt;width val=&quot;168&quot;/&gt;&lt;height val=&quot;29&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HTML_SHAPEINFO" val="&lt;SlideThumbPath val=&quot;Slide4.PNG&quot;/&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1&quot;/&gt;&lt;/TableIndex&gt;&lt;/ShapeTextInfo&gt;"/>
  <p:tag name="PRESENTER_SHAPEINFO" val="&lt;ThreeDShapeInfo&gt;&lt;uuid val=&quot;{F3C698C7-D37C-4618-A78B-1ECC1C7662D4}&quot;/&gt;&lt;isInvalidForFieldText val=&quot;0&quot;/&gt;&lt;Image&gt;&lt;filename val=&quot;C:\Users\khard\AppData\Local\Temp\PR\data\asimages\{F3C698C7-D37C-4618-A78B-1ECC1C7662D4}_4.png&quot;/&gt;&lt;left val=&quot;84&quot;/&gt;&lt;top val=&quot;118&quot;/&gt;&lt;width val=&quot;541&quot;/&gt;&lt;height val=&quot;75&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8&quot;/&gt;&lt;/TableIndex&gt;&lt;/ShapeTextInfo&gt;"/>
  <p:tag name="HTML_SHAPEINFO" val="&lt;ThreeDShapeInfo&gt;&lt;uuid val=&quot;&quot;/&gt;&lt;isInvalidForFieldText val=&quot;0&quot;/&gt;&lt;Image&gt;&lt;filename val=&quot;C:\Users\khard\AppData\Local\Temp\PR\data\asimages\{C4854ED8-2BA1-446C-BCC8-A41DBAAA2815}_4.png&quot;/&gt;&lt;left val=&quot;59&quot;/&gt;&lt;top val=&quot;339&quot;/&gt;&lt;width val=&quot;591&quot;/&gt;&lt;height val=&quot;69&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khard\AppData\Local\Temp\PR\data\asimages\{728B1D05-9B06-471E-AB56-1422581ACDD8}_5.png&quot;/&gt;&lt;left val=&quot;221&quot;/&gt;&lt;top val=&quot;504&quot;/&gt;&lt;width val=&quot;168&quot;/&gt;&lt;height val=&quot;29&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HTML_SHAPEINFO" val="&lt;SlideThumbPath val=&quot;Slide5.PNG&quot;/&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74&quot;/&gt;&lt;lineCharCount val=&quot;79&quot;/&gt;&lt;lineCharCount val=&quot;79&quot;/&gt;&lt;lineCharCount val=&quot;19&quot;/&gt;&lt;/TableIndex&gt;&lt;/ShapeTextInfo&gt;"/>
  <p:tag name="HTML_SHAPEINFO" val="&lt;ThreeDShapeInfo&gt;&lt;uuid val=&quot;&quot;/&gt;&lt;isInvalidForFieldText val=&quot;0&quot;/&gt;&lt;Image&gt;&lt;filename val=&quot;C:\Users\khard\AppData\Local\Temp\PR\data\asimages\{F20376F3-D729-4D0B-99B8-603EB7D33475}_5.png&quot;/&gt;&lt;left val=&quot;30&quot;/&gt;&lt;top val=&quot;137&quot;/&gt;&lt;width val=&quot;661&quot;/&gt;&lt;height val=&quot;291&quot;/&gt;&lt;hasText val=&quot;1&quot;/&gt;&lt;/Image&gt;&lt;/ThreeDShape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khard\AppData\Local\Temp\PR\data\asimages\{728B1D05-9B06-471E-AB56-1422581ACDD8}_5.png&quot;/&gt;&lt;left val=&quot;221&quot;/&gt;&lt;top val=&quot;504&quot;/&gt;&lt;width val=&quot;168&quot;/&gt;&lt;height val=&quot;29&quot;/&gt;&lt;hasText val=&quot;1&quot;/&gt;&lt;/Image&gt;&lt;/ThreeDShapeInfo&gt;"/>
</p:tagLst>
</file>

<file path=ppt/tags/tag66.xml><?xml version="1.0" encoding="utf-8"?>
<p:tagLst xmlns:a="http://schemas.openxmlformats.org/drawingml/2006/main" xmlns:r="http://schemas.openxmlformats.org/officeDocument/2006/relationships" xmlns:p="http://schemas.openxmlformats.org/presentationml/2006/main">
  <p:tag name="HTML_SHAPEINFO" val="&lt;SlideThumbPath val=&quot;Slide6.PNG&quot;/&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D0A6BA2B-F25A-41CE-81A2-8E9080E4B6EB}_6.png&quot;/&gt;&lt;left val=&quot;16&quot;/&gt;&lt;top val=&quot;21&quot;/&gt;&lt;width val=&quot;668&quot;/&gt;&lt;height val=&quot;98&quot;/&gt;&lt;hasText val=&quot;1&quot;/&gt;&lt;/Image&gt;&lt;/ThreeDShape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5&quot;/&gt;&lt;lineCharCount val=&quot;77&quot;/&gt;&lt;lineCharCount val=&quot;68&quot;/&gt;&lt;lineCharCount val=&quot;82&quot;/&gt;&lt;lineCharCount val=&quot;45&quot;/&gt;&lt;lineCharCount val=&quot;77&quot;/&gt;&lt;lineCharCount val=&quot;74&quot;/&gt;&lt;lineCharCount val=&quot;71&quot;/&gt;&lt;lineCharCount val=&quot;65&quot;/&gt;&lt;lineCharCount val=&quot;69&quot;/&gt;&lt;lineCharCount val=&quot;76&quot;/&gt;&lt;lineCharCount val=&quot;78&quot;/&gt;&lt;lineCharCount val=&quot;72&quot;/&gt;&lt;lineCharCount val=&quot;62&quot;/&gt;&lt;lineCharCount val=&quot;74&quot;/&gt;&lt;lineCharCount val=&quot;61&quot;/&gt;&lt;/TableIndex&gt;&lt;/ShapeTextInfo&gt;"/>
  <p:tag name="HTML_SHAPEINFO" val="&lt;ThreeDShapeInfo&gt;&lt;uuid val=&quot;&quot;/&gt;&lt;isInvalidForFieldText val=&quot;0&quot;/&gt;&lt;Image&gt;&lt;filename val=&quot;C:\Users\khard\AppData\Local\Temp\PR\data\asimages\{ACCC4D73-21CD-4FEB-BBDD-0D6F0179848B}_6.png&quot;/&gt;&lt;left val=&quot;30&quot;/&gt;&lt;top val=&quot;135&quot;/&gt;&lt;width val=&quot;666&quot;/&gt;&lt;height val=&quot;405&quot;/&gt;&lt;hasText val=&quot;1&quot;/&gt;&lt;/Image&gt;&lt;/ThreeDShape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khard\AppData\Local\Temp\PR\data\asimages\{927F5C2B-69D4-40DA-899A-A80AAE540EE0}_6.png&quot;/&gt;&lt;left val=&quot;221&quot;/&gt;&lt;top val=&quot;504&quot;/&gt;&lt;width val=&quot;168&quot;/&gt;&lt;height val=&quot;29&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 name="PRESENTER_SHAPEINFO" val="&lt;ThreeDShapeInfo&gt;&lt;uuid val=&quot;{39926159-D36B-4BE5-83D3-692433D7503A}&quot;/&gt;&lt;isInvalidForFieldText val=&quot;0&quot;/&gt;&lt;Image&gt;&lt;filename val=&quot;C:\Users\khard\AppData\Local\Temp\PR\data\asimages\{39926159-D36B-4BE5-83D3-692433D7503A}_LtOfSld1.png&quot;/&gt;&lt;left val=&quot;0&quot;/&gt;&lt;top val=&quot;0&quot;/&gt;&lt;width val=&quot;721&quot;/&gt;&lt;height val=&quot;541&quot;/&gt;&lt;hasText val=&quot;1&quot;/&gt;&lt;/Image&gt;&lt;/ThreeDShapeInfo&gt;"/>
</p:tagLst>
</file>

<file path=ppt/tags/tag70.xml><?xml version="1.0" encoding="utf-8"?>
<p:tagLst xmlns:a="http://schemas.openxmlformats.org/drawingml/2006/main" xmlns:r="http://schemas.openxmlformats.org/officeDocument/2006/relationships" xmlns:p="http://schemas.openxmlformats.org/presentationml/2006/main">
  <p:tag name="HTML_SHAPEINFO" val="&lt;SlideThumbPath val=&quot;Slide7.PNG&quot;/&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khard\AppData\Local\Temp\PR\data\asimages\{E005FAFF-0410-4031-BB52-62CAE6F1BB60}_7.png&quot;/&gt;&lt;left val=&quot;515&quot;/&gt;&lt;top val=&quot;500&quot;/&gt;&lt;width val=&quot;168&quot;/&gt;&lt;height val=&quot;29&quot;/&gt;&lt;hasText val=&quot;1&quot;/&gt;&lt;/Image&gt;&lt;/ThreeDShapeInfo&gt;"/>
</p:tagLst>
</file>

<file path=ppt/tags/tag72.xml><?xml version="1.0" encoding="utf-8"?>
<p:tagLst xmlns:a="http://schemas.openxmlformats.org/drawingml/2006/main" xmlns:r="http://schemas.openxmlformats.org/officeDocument/2006/relationships" xmlns:p="http://schemas.openxmlformats.org/presentationml/2006/main">
  <p:tag name="HTML_SHAPEINFO" val="&lt;SlideThumbPath val=&quot;Slide8.PNG&quot;/&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khard\AppData\Local\Temp\PR\data\asimages\{74F2607A-BA82-4C39-AF01-0C637C8B0767}_8.png&quot;/&gt;&lt;left val=&quot;515&quot;/&gt;&lt;top val=&quot;500&quot;/&gt;&lt;width val=&quot;168&quot;/&gt;&lt;height val=&quot;29&quot;/&gt;&lt;hasText val=&quot;1&quot;/&gt;&lt;/Image&gt;&lt;/ThreeDShapeInfo&gt;"/>
</p:tagLst>
</file>

<file path=ppt/tags/tag74.xml><?xml version="1.0" encoding="utf-8"?>
<p:tagLst xmlns:a="http://schemas.openxmlformats.org/drawingml/2006/main" xmlns:r="http://schemas.openxmlformats.org/officeDocument/2006/relationships" xmlns:p="http://schemas.openxmlformats.org/presentationml/2006/main">
  <p:tag name="HTML_SHAPEINFO" val="&lt;SlideThumbPath val=&quot;Slide9.PNG&quot;/&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quot;/&gt;&lt;isInvalidForFieldText val=&quot;0&quot;/&gt;&lt;Image&gt;&lt;filename val=&quot;C:\Users\khard\AppData\Local\Temp\PR\data\asimages\{46363E13-D7DE-42BB-B1BD-679080B97294}_9.png&quot;/&gt;&lt;left val=&quot;28&quot;/&gt;&lt;top val=&quot;8&quot;/&gt;&lt;width val=&quot;326&quot;/&gt;&lt;height val=&quot;62&quot;/&gt;&lt;hasText val=&quot;1&quot;/&gt;&lt;/Image&gt;&lt;/ThreeDShape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6&quot;/&gt;&lt;lineCharCount val=&quot;39&quot;/&gt;&lt;lineCharCount val=&quot;41&quot;/&gt;&lt;lineCharCount val=&quot;38&quot;/&gt;&lt;lineCharCount val=&quot;40&quot;/&gt;&lt;lineCharCount val=&quot;38&quot;/&gt;&lt;lineCharCount val=&quot;36&quot;/&gt;&lt;lineCharCount val=&quot;31&quot;/&gt;&lt;/TableIndex&gt;&lt;/ShapeTextInfo&gt;"/>
  <p:tag name="HTML_SHAPEINFO" val="&lt;ThreeDShapeInfo&gt;&lt;uuid val=&quot;&quot;/&gt;&lt;isInvalidForFieldText val=&quot;0&quot;/&gt;&lt;Image&gt;&lt;filename val=&quot;C:\Users\khard\AppData\Local\Temp\PR\data\asimages\{6BC70024-7971-4662-AC36-1FA379BE16D6}_9.png&quot;/&gt;&lt;left val=&quot;31&quot;/&gt;&lt;top val=&quot;57&quot;/&gt;&lt;width val=&quot;335&quot;/&gt;&lt;height val=&quot;227&quot;/&gt;&lt;hasText val=&quot;1&quot;/&gt;&lt;/Image&gt;&lt;/ThreeDShape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0&quot;/&gt;&lt;/TableIndex&gt;&lt;/ShapeTextInfo&gt;"/>
  <p:tag name="HTML_SHAPEINFO" val="&lt;ThreeDShapeInfo&gt;&lt;uuid val=&quot;&quot;/&gt;&lt;isInvalidForFieldText val=&quot;0&quot;/&gt;&lt;Image&gt;&lt;filename val=&quot;C:\Users\khard\AppData\Local\Temp\PR\data\asimages\{112EE41A-AB93-4D27-A0EC-D69DCA75EFBD}_9.png&quot;/&gt;&lt;left val=&quot;353&quot;/&gt;&lt;top val=&quot;8&quot;/&gt;&lt;width val=&quot;326&quot;/&gt;&lt;height val=&quot;62&quot;/&gt;&lt;hasText val=&quot;1&quot;/&gt;&lt;/Image&gt;&lt;/ThreeDShape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8&quot;/&gt;&lt;lineCharCount val=&quot;32&quot;/&gt;&lt;lineCharCount val=&quot;38&quot;/&gt;&lt;lineCharCount val=&quot;39&quot;/&gt;&lt;lineCharCount val=&quot;42&quot;/&gt;&lt;lineCharCount val=&quot;44&quot;/&gt;&lt;lineCharCount val=&quot;37&quot;/&gt;&lt;lineCharCount val=&quot;39&quot;/&gt;&lt;/TableIndex&gt;&lt;/ShapeTextInfo&gt;"/>
  <p:tag name="HTML_SHAPEINFO" val="&lt;ThreeDShapeInfo&gt;&lt;uuid val=&quot;&quot;/&gt;&lt;isInvalidForFieldText val=&quot;0&quot;/&gt;&lt;Image&gt;&lt;filename val=&quot;C:\Users\khard\AppData\Local\Temp\PR\data\asimages\{6D4B5B51-4180-4912-8142-4598A5A5A75E}_9.png&quot;/&gt;&lt;left val=&quot;356&quot;/&gt;&lt;top val=&quot;54&quot;/&gt;&lt;width val=&quot;349&quot;/&gt;&lt;height val=&quot;256&quot;/&gt;&lt;hasText val=&quot;1&quot;/&gt;&lt;/Image&gt;&lt;/ThreeDShape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HTML_SHAPEINFO" val="&lt;SlideThumbPath val=&quot;Slide10.PNG&quot;/&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HTML_SHAPEINFO" val="&lt;ThreeDShapeInfo&gt;&lt;uuid val=&quot;&quot;/&gt;&lt;isInvalidForFieldText val=&quot;0&quot;/&gt;&lt;Image&gt;&lt;filename val=&quot;C:\Users\khard\AppData\Local\Temp\PR\data\asimages\{70646278-5001-4BCA-90A4-041507050B64}_5.png&quot;/&gt;&lt;left val=&quot;16&quot;/&gt;&lt;top val=&quot;21&quot;/&gt;&lt;width val=&quot;668&quot;/&gt;&lt;height val=&quot;98&quot;/&gt;&lt;hasText val=&quot;1&quot;/&gt;&lt;/Image&gt;&lt;/ThreeDShape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5&quot;/&gt;&lt;/TableIndex&gt;&lt;/ShapeTextInfo&gt;"/>
  <p:tag name="HTML_SHAPEINFO" val="&lt;ThreeDShapeInfo&gt;&lt;uuid val=&quot;&quot;/&gt;&lt;isInvalidForFieldText val=&quot;0&quot;/&gt;&lt;Image&gt;&lt;filename val=&quot;C:\Users\khard\AppData\Local\Temp\PR\data\asimages\{11F0A5BE-3A9F-4034-8969-E5782D29EF2F}_10.png&quot;/&gt;&lt;left val=&quot;89&quot;/&gt;&lt;top val=&quot;539&quot;/&gt;&lt;width val=&quot;540&quot;/&gt;&lt;height val=&quot;20&quot;/&gt;&lt;hasText val=&quot;1&quot;/&gt;&lt;/Image&gt;&lt;/ThreeDShape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quot;/&gt;&lt;isInvalidForFieldText val=&quot;0&quot;/&gt;&lt;Image&gt;&lt;filename val=&quot;C:\Users\khard\AppData\Local\Temp\PR\data\asimages\{728B1D05-9B06-471E-AB56-1422581ACDD8}_5.png&quot;/&gt;&lt;left val=&quot;221&quot;/&gt;&lt;top val=&quot;504&quot;/&gt;&lt;width val=&quot;168&quot;/&gt;&lt;height val=&quot;29&quot;/&gt;&lt;hasText val=&quot;1&quot;/&gt;&lt;/Image&gt;&lt;/ThreeDShapeInfo&gt;"/>
</p:tagLst>
</file>

<file path=ppt/tags/tag84.xml><?xml version="1.0" encoding="utf-8"?>
<p:tagLst xmlns:a="http://schemas.openxmlformats.org/drawingml/2006/main" xmlns:r="http://schemas.openxmlformats.org/officeDocument/2006/relationships" xmlns:p="http://schemas.openxmlformats.org/presentationml/2006/main">
  <p:tag name="HTML_SHAPEINFO" val="&lt;SlideThumbPath val=&quot;Slide11.PNG&quot;/&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31D4834E-7183-4914-972E-7B5769352DBA}_11.png&quot;/&gt;&lt;left val=&quot;515&quot;/&gt;&lt;top val=&quot;500&quot;/&gt;&lt;width val=&quot;168&quot;/&gt;&lt;height val=&quot;29&quot;/&gt;&lt;hasText val=&quot;1&quot;/&gt;&lt;/Image&gt;&lt;/ThreeDShapeInfo&gt;"/>
</p:tagLst>
</file>

<file path=ppt/tags/tag86.xml><?xml version="1.0" encoding="utf-8"?>
<p:tagLst xmlns:a="http://schemas.openxmlformats.org/drawingml/2006/main" xmlns:r="http://schemas.openxmlformats.org/officeDocument/2006/relationships" xmlns:p="http://schemas.openxmlformats.org/presentationml/2006/main">
  <p:tag name="HTML_SHAPEINFO" val="&lt;SlideThumbPath val=&quot;Slide12.PNG&quot;/&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7&quot;/&gt;&lt;/TableIndex&gt;&lt;/ShapeTextInfo&gt;"/>
  <p:tag name="HTML_SHAPEINFO" val="&lt;ThreeDShapeInfo&gt;&lt;uuid val=&quot;&quot;/&gt;&lt;isInvalidForFieldText val=&quot;0&quot;/&gt;&lt;Image&gt;&lt;filename val=&quot;C:\Users\khard\AppData\Local\Temp\PR\data\asimages\{3C592BF9-E395-4881-89AD-1F7A1B2DD1FE}_12.png&quot;/&gt;&lt;left val=&quot;29&quot;/&gt;&lt;top val=&quot;28&quot;/&gt;&lt;width val=&quot;641&quot;/&gt;&lt;height val=&quot;105&quot;/&gt;&lt;hasText val=&quot;1&quot;/&gt;&lt;/Image&gt;&lt;/ThreeDShape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1&quot;/&gt;&lt;lineCharCount val=&quot;18&quot;/&gt;&lt;lineCharCount val=&quot;26&quot;/&gt;&lt;lineCharCount val=&quot;18&quot;/&gt;&lt;lineCharCount val=&quot;19&quot;/&gt;&lt;lineCharCount val=&quot;20&quot;/&gt;&lt;lineCharCount val=&quot;13&quot;/&gt;&lt;lineCharCount val=&quot;16&quot;/&gt;&lt;lineCharCount val=&quot;8&quot;/&gt;&lt;lineCharCount val=&quot;1&quot;/&gt;&lt;/TableIndex&gt;&lt;/ShapeTextInfo&gt;"/>
  <p:tag name="HTML_SHAPEINFO" val="&lt;ThreeDShapeInfo&gt;&lt;uuid val=&quot;&quot;/&gt;&lt;isInvalidForFieldText val=&quot;0&quot;/&gt;&lt;Image&gt;&lt;filename val=&quot;C:\Users\khard\AppData\Local\Temp\PR\data\asimages\{1D981372-8F9A-4592-A9D4-8994BF7D152C}_12.png&quot;/&gt;&lt;left val=&quot;40&quot;/&gt;&lt;top val=&quot;131&quot;/&gt;&lt;width val=&quot;317&quot;/&gt;&lt;height val=&quot;294&quot;/&gt;&lt;hasText val=&quot;1&quot;/&gt;&lt;/Image&gt;&lt;/ThreeDShape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7B8C2448-CF31-4C54-A162-DFB0DC46BCB9}_12.png&quot;/&gt;&lt;left val=&quot;221&quot;/&gt;&lt;top val=&quot;507&quot;/&gt;&lt;width val=&quot;162&quot;/&gt;&lt;height val=&quot;29&quot;/&gt;&lt;hasText val=&quot;1&quot;/&gt;&lt;/Image&gt;&lt;/ThreeDShape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5&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HTML_SHAPEINFO" val="&lt;SlideThumbPath val=&quot;Slide13.PNG&quot;/&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quot;/&gt;&lt;isInvalidForFieldText val=&quot;0&quot;/&gt;&lt;Image&gt;&lt;filename val=&quot;C:\Users\khard\AppData\Local\Temp\PR\data\asimages\{166DF123-9CA9-4DE9-A803-C1D0E90E556C}_13.png&quot;/&gt;&lt;left val=&quot;6&quot;/&gt;&lt;top val=&quot;35&quot;/&gt;&lt;width val=&quot;663&quot;/&gt;&lt;height val=&quot;90&quot;/&gt;&lt;hasText val=&quot;1&quot;/&gt;&lt;/Image&gt;&lt;/ThreeDShape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37&quot;/&gt;&lt;lineCharCount val=&quot;25&quot;/&gt;&lt;lineCharCount val=&quot;35&quot;/&gt;&lt;lineCharCount val=&quot;37&quot;/&gt;&lt;lineCharCount val=&quot;37&quot;/&gt;&lt;lineCharCount val=&quot;34&quot;/&gt;&lt;lineCharCount val=&quot;12&quot;/&gt;&lt;lineCharCount val=&quot;1&quot;/&gt;&lt;lineCharCount val=&quot;1&quot;/&gt;&lt;lineCharCount val=&quot;32&quot;/&gt;&lt;/TableIndex&gt;&lt;/ShapeTextInfo&gt;"/>
  <p:tag name="HTML_SHAPEINFO" val="&lt;ThreeDShapeInfo&gt;&lt;uuid val=&quot;&quot;/&gt;&lt;isInvalidForFieldText val=&quot;0&quot;/&gt;&lt;Image&gt;&lt;filename val=&quot;C:\Users\khard\AppData\Local\Temp\PR\data\asimages\{828C6E85-99D8-454A-AF3A-F38065F38E70}_13.png&quot;/&gt;&lt;left val=&quot;0&quot;/&gt;&lt;top val=&quot;122&quot;/&gt;&lt;width val=&quot;419&quot;/&gt;&lt;height val=&quot;383&quot;/&gt;&lt;hasText val=&quot;1&quot;/&gt;&lt;/Image&gt;&lt;/ThreeDShape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9228C3B4-8F90-4259-A080-5536B898C052}_13.png&quot;/&gt;&lt;left val=&quot;221&quot;/&gt;&lt;top val=&quot;504&quot;/&gt;&lt;width val=&quot;168&quot;/&gt;&lt;height val=&quot;29&quot;/&gt;&lt;hasText val=&quot;1&quot;/&gt;&lt;/Image&gt;&lt;/ThreeDShapeInfo&gt;"/>
</p:tagLst>
</file>

<file path=ppt/tags/tag94.xml><?xml version="1.0" encoding="utf-8"?>
<p:tagLst xmlns:a="http://schemas.openxmlformats.org/drawingml/2006/main" xmlns:r="http://schemas.openxmlformats.org/officeDocument/2006/relationships" xmlns:p="http://schemas.openxmlformats.org/presentationml/2006/main">
  <p:tag name="HTML_SHAPEINFO" val="&lt;SlideThumbPath val=&quot;Slide14.PNG&quot;/&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5&quot;/&gt;&lt;lineCharCount val=&quot;47&quot;/&gt;&lt;lineCharCount val=&quot;60&quot;/&gt;&lt;lineCharCount val=&quot;58&quot;/&gt;&lt;lineCharCount val=&quot;36&quot;/&gt;&lt;/TableIndex&gt;&lt;/ShapeTextInfo&gt;"/>
  <p:tag name="HTML_SHAPEINFO" val="&lt;ThreeDShapeInfo&gt;&lt;uuid val=&quot;&quot;/&gt;&lt;isInvalidForFieldText val=&quot;0&quot;/&gt;&lt;Image&gt;&lt;filename val=&quot;C:\Users\khard\AppData\Local\Temp\PR\data\asimages\{F901CFCE-6995-47D0-87E2-510D96680C44}_14.png&quot;/&gt;&lt;left val=&quot;13&quot;/&gt;&lt;top val=&quot;107&quot;/&gt;&lt;width val=&quot;657&quot;/&gt;&lt;height val=&quot;170&quot;/&gt;&lt;hasText val=&quot;1&quot;/&gt;&lt;/Image&gt;&lt;/ThreeDShape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838D787D-C400-4128-9C2D-8425BFA1F179}_14.png&quot;/&gt;&lt;left val=&quot;221&quot;/&gt;&lt;top val=&quot;504&quot;/&gt;&lt;width val=&quot;168&quot;/&gt;&lt;height val=&quot;29&quot;/&gt;&lt;hasText val=&quot;1&quot;/&gt;&lt;/Image&gt;&lt;/ThreeDShapeInfo&gt;"/>
</p:tagLst>
</file>

<file path=ppt/tags/tag97.xml><?xml version="1.0" encoding="utf-8"?>
<p:tagLst xmlns:a="http://schemas.openxmlformats.org/drawingml/2006/main" xmlns:r="http://schemas.openxmlformats.org/officeDocument/2006/relationships" xmlns:p="http://schemas.openxmlformats.org/presentationml/2006/main">
  <p:tag name="HTML_SHAPEINFO" val="&lt;SlideThumbPath val=&quot;Slide15.PNG&quot;/&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5&quot;/&gt;&lt;lineCharCount val=&quot;62&quot;/&gt;&lt;lineCharCount val=&quot;57&quot;/&gt;&lt;lineCharCount val=&quot;61&quot;/&gt;&lt;lineCharCount val=&quot;21&quot;/&gt;&lt;/TableIndex&gt;&lt;/ShapeTextInfo&gt;"/>
  <p:tag name="HTML_SHAPEINFO" val="&lt;ThreeDShapeInfo&gt;&lt;uuid val=&quot;&quot;/&gt;&lt;isInvalidForFieldText val=&quot;0&quot;/&gt;&lt;Image&gt;&lt;filename val=&quot;C:\Users\khard\AppData\Local\Temp\PR\data\asimages\{1A7E3711-CE93-4709-979B-F8DD06F99134}_15.png&quot;/&gt;&lt;left val=&quot;12&quot;/&gt;&lt;top val=&quot;108&quot;/&gt;&lt;width val=&quot;666&quot;/&gt;&lt;height val=&quot;155&quot;/&gt;&lt;hasText val=&quot;1&quot;/&gt;&lt;/Image&gt;&lt;/ThreeDShape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quot;/&gt;&lt;isInvalidForFieldText val=&quot;0&quot;/&gt;&lt;Image&gt;&lt;filename val=&quot;C:\Users\khard\AppData\Local\Temp\PR\data\asimages\{F70C38B8-4A61-4858-820C-1E0DE5EE7790}_15.png&quot;/&gt;&lt;left val=&quot;221&quot;/&gt;&lt;top val=&quot;504&quot;/&gt;&lt;width val=&quot;168&quot;/&gt;&lt;height val=&quot;29&quot;/&gt;&lt;hasText val=&quot;1&quot;/&gt;&lt;/Image&gt;&lt;/ThreeDShapeInfo&gt;"/>
</p:tagLst>
</file>

<file path=ppt/theme/theme1.xml><?xml version="1.0" encoding="utf-8"?>
<a:theme xmlns:a="http://schemas.openxmlformats.org/drawingml/2006/main" name="edCount PPT Templat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lank">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Candara">
      <a:maj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panose="020E0502030303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SCILLSS Kickoff Presentation_6.15_FINAL</Template>
  <TotalTime>63449</TotalTime>
  <Words>8532</Words>
  <Application>Microsoft Office PowerPoint</Application>
  <PresentationFormat>On-screen Show (4:3)</PresentationFormat>
  <Paragraphs>604</Paragraphs>
  <Slides>60</Slides>
  <Notes>60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60</vt:i4>
      </vt:variant>
    </vt:vector>
  </HeadingPairs>
  <TitlesOfParts>
    <vt:vector size="70" baseType="lpstr">
      <vt:lpstr>ＭＳ Ｐゴシック</vt:lpstr>
      <vt:lpstr>Arial</vt:lpstr>
      <vt:lpstr>Calibri</vt:lpstr>
      <vt:lpstr>Calibri Light</vt:lpstr>
      <vt:lpstr>Candara</vt:lpstr>
      <vt:lpstr>Courier New</vt:lpstr>
      <vt:lpstr>Times New Roman</vt:lpstr>
      <vt:lpstr>edCount PPT Template</vt:lpstr>
      <vt:lpstr>Custom Design</vt:lpstr>
      <vt:lpstr>Blank</vt:lpstr>
      <vt:lpstr>Creating and Evaluating Effective Educational Assessments</vt:lpstr>
      <vt:lpstr>Strengthening Claims-based Interpretations and Uses of Local and Large-scale Science Assessment Scores</vt:lpstr>
      <vt:lpstr>Or SCILLSS</vt:lpstr>
      <vt:lpstr>Chapter 1.1</vt:lpstr>
      <vt:lpstr>Defining Terms: Educators</vt:lpstr>
      <vt:lpstr>Defining Terms: Assessments</vt:lpstr>
      <vt:lpstr>Teachers and Assessments</vt:lpstr>
      <vt:lpstr>Formal Assessments</vt:lpstr>
      <vt:lpstr>Formal and Informal Assessments</vt:lpstr>
      <vt:lpstr>Determining if an Assessment is Good Enough</vt:lpstr>
      <vt:lpstr>Establishing a Clear Purpose</vt:lpstr>
      <vt:lpstr>Why Do We Give Assessments?</vt:lpstr>
      <vt:lpstr>Purposes and Uses of Assessment Scores: Standard 1.0</vt:lpstr>
      <vt:lpstr>Purposes and Uses of Assessment Scores: Intended Test Score Interpretations</vt:lpstr>
      <vt:lpstr>Purposes and Uses of Assessment Scores: Specified Use</vt:lpstr>
      <vt:lpstr>Purposes and Uses of Assessment Scores: Validity Evidence</vt:lpstr>
      <vt:lpstr>Purposes and Uses of Assessment Scores</vt:lpstr>
      <vt:lpstr>Purposes and Uses of Assessment Scores: What do you want to know?</vt:lpstr>
      <vt:lpstr>Purposes and Uses of Assessment Scores: Why do you want to know this and what will you do with this information?</vt:lpstr>
      <vt:lpstr>Purposes and Uses of Assessment Scores: Connections to Validity</vt:lpstr>
      <vt:lpstr>Stakes Associated with Examples of Assessment Score Use</vt:lpstr>
      <vt:lpstr>Chapter 1.2</vt:lpstr>
      <vt:lpstr>Defining Terms: Validity</vt:lpstr>
      <vt:lpstr>Validity in Assessments</vt:lpstr>
      <vt:lpstr>Validity in Assessments is Judgment Based</vt:lpstr>
      <vt:lpstr>Validity in Assessments: Unified Theory</vt:lpstr>
      <vt:lpstr>Why do we give tests in education?</vt:lpstr>
      <vt:lpstr>What does Maya know about science?</vt:lpstr>
      <vt:lpstr>What does Hector know about math?</vt:lpstr>
      <vt:lpstr>Tests and Validity Evidence</vt:lpstr>
      <vt:lpstr>Purposes and Uses of Assessment Scores: Building or Adopting Tests </vt:lpstr>
      <vt:lpstr>The Life Cycle of a Test</vt:lpstr>
      <vt:lpstr>The Life Cycle of a Test and Connections to Purpose</vt:lpstr>
      <vt:lpstr>The Life Cycle of a Test: Design and Development</vt:lpstr>
      <vt:lpstr>The Life Cycle of a Test: Administration</vt:lpstr>
      <vt:lpstr>The Life Cycle of a Test: Scoring</vt:lpstr>
      <vt:lpstr>The Life Cycle of a Test: Analysis</vt:lpstr>
      <vt:lpstr>The Life Cycle of a Test: Reporting</vt:lpstr>
      <vt:lpstr>The Life Cycle of a Test: Use of Scores</vt:lpstr>
      <vt:lpstr>The Life Cycle of a Test in Summary</vt:lpstr>
      <vt:lpstr>Chapter 1.3</vt:lpstr>
      <vt:lpstr>Validity Questions</vt:lpstr>
      <vt:lpstr>Validity Questions and the Life Cycle of a Test</vt:lpstr>
      <vt:lpstr>Validity Questions: Introduction</vt:lpstr>
      <vt:lpstr>Defining Terms: Construct</vt:lpstr>
      <vt:lpstr>Validity Questions in Future Chapters</vt:lpstr>
      <vt:lpstr>Construct Coherence</vt:lpstr>
      <vt:lpstr>Comparability</vt:lpstr>
      <vt:lpstr>Accessibility and Fairness</vt:lpstr>
      <vt:lpstr>Consequences</vt:lpstr>
      <vt:lpstr>Chapter 1.4</vt:lpstr>
      <vt:lpstr>Section 1.1: Purposes and Uses of Assessment Scores</vt:lpstr>
      <vt:lpstr>Validity in Assessments Revisited</vt:lpstr>
      <vt:lpstr>The Life Cycle of a Test Revisited</vt:lpstr>
      <vt:lpstr>Validity Questions Revisited</vt:lpstr>
      <vt:lpstr>Validity Questions and the Life Cycle of a Test Revisited</vt:lpstr>
      <vt:lpstr>Resources and Additional Information</vt:lpstr>
      <vt:lpstr>SCILLSS Glossary</vt:lpstr>
      <vt:lpstr>Web links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Literacy Module #1</dc:title>
  <dc:creator>Kristina Harding</dc:creator>
  <cp:lastModifiedBy>Kristina Harding</cp:lastModifiedBy>
  <cp:revision>1344</cp:revision>
  <cp:lastPrinted>2018-10-30T16:19:28Z</cp:lastPrinted>
  <dcterms:created xsi:type="dcterms:W3CDTF">2017-07-10T12:07:43Z</dcterms:created>
  <dcterms:modified xsi:type="dcterms:W3CDTF">2018-10-30T16:23:04Z</dcterms:modified>
</cp:coreProperties>
</file>