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8"/>
  </p:notesMasterIdLst>
  <p:sldIdLst>
    <p:sldId id="453" r:id="rId3"/>
    <p:sldId id="456" r:id="rId4"/>
    <p:sldId id="326" r:id="rId5"/>
    <p:sldId id="457" r:id="rId6"/>
    <p:sldId id="302" r:id="rId7"/>
    <p:sldId id="303" r:id="rId8"/>
    <p:sldId id="305" r:id="rId9"/>
    <p:sldId id="454" r:id="rId10"/>
    <p:sldId id="328" r:id="rId11"/>
    <p:sldId id="330" r:id="rId12"/>
    <p:sldId id="331" r:id="rId13"/>
    <p:sldId id="334" r:id="rId14"/>
    <p:sldId id="455" r:id="rId15"/>
    <p:sldId id="337" r:id="rId16"/>
    <p:sldId id="338" r:id="rId17"/>
    <p:sldId id="339" r:id="rId18"/>
    <p:sldId id="343" r:id="rId19"/>
    <p:sldId id="354" r:id="rId20"/>
    <p:sldId id="458" r:id="rId21"/>
    <p:sldId id="355" r:id="rId22"/>
    <p:sldId id="459" r:id="rId23"/>
    <p:sldId id="460" r:id="rId24"/>
    <p:sldId id="256" r:id="rId25"/>
    <p:sldId id="257" r:id="rId26"/>
    <p:sldId id="258" r:id="rId27"/>
    <p:sldId id="259" r:id="rId28"/>
    <p:sldId id="260" r:id="rId29"/>
    <p:sldId id="261" r:id="rId30"/>
    <p:sldId id="262" r:id="rId31"/>
    <p:sldId id="263" r:id="rId32"/>
    <p:sldId id="264" r:id="rId33"/>
    <p:sldId id="265" r:id="rId34"/>
    <p:sldId id="266" r:id="rId35"/>
    <p:sldId id="267" r:id="rId36"/>
    <p:sldId id="461" r:id="rId37"/>
  </p:sldIdLst>
  <p:sldSz cx="9144000" cy="6858000" type="screen4x3"/>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MS/Protocols" id="{084BA225-A9D5-4BE7-B62A-655FB2DD3CF6}">
          <p14:sldIdLst>
            <p14:sldId id="453"/>
            <p14:sldId id="456"/>
            <p14:sldId id="326"/>
            <p14:sldId id="457"/>
            <p14:sldId id="302"/>
            <p14:sldId id="303"/>
            <p14:sldId id="305"/>
            <p14:sldId id="454"/>
            <p14:sldId id="328"/>
            <p14:sldId id="330"/>
            <p14:sldId id="331"/>
            <p14:sldId id="334"/>
            <p14:sldId id="455"/>
            <p14:sldId id="337"/>
            <p14:sldId id="338"/>
            <p14:sldId id="339"/>
            <p14:sldId id="343"/>
            <p14:sldId id="354"/>
            <p14:sldId id="458"/>
            <p14:sldId id="355"/>
            <p14:sldId id="459"/>
            <p14:sldId id="460"/>
            <p14:sldId id="256"/>
            <p14:sldId id="257"/>
            <p14:sldId id="258"/>
            <p14:sldId id="259"/>
            <p14:sldId id="260"/>
            <p14:sldId id="261"/>
            <p14:sldId id="262"/>
            <p14:sldId id="263"/>
            <p14:sldId id="264"/>
            <p14:sldId id="265"/>
            <p14:sldId id="266"/>
            <p14:sldId id="267"/>
            <p14:sldId id="4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37" clrIdx="0">
    <p:extLst>
      <p:ext uri="{19B8F6BF-5375-455C-9EA6-DF929625EA0E}">
        <p15:presenceInfo xmlns:p15="http://schemas.microsoft.com/office/powerpoint/2012/main" userId="Erin Buchanan" providerId="None"/>
      </p:ext>
    </p:extLst>
  </p:cmAuthor>
  <p:cmAuthor id="2" name="Kristina Harding" initials="KH" lastIdx="20" clrIdx="1">
    <p:extLst>
      <p:ext uri="{19B8F6BF-5375-455C-9EA6-DF929625EA0E}">
        <p15:presenceInfo xmlns:p15="http://schemas.microsoft.com/office/powerpoint/2012/main" userId="af6168e4d56be7f6" providerId="Windows Live"/>
      </p:ext>
    </p:extLst>
  </p:cmAuthor>
  <p:cmAuthor id="3" name="Liz Summers" initials="LS [2]" lastIdx="8" clrIdx="2">
    <p:extLst>
      <p:ext uri="{19B8F6BF-5375-455C-9EA6-DF929625EA0E}">
        <p15:presenceInfo xmlns:p15="http://schemas.microsoft.com/office/powerpoint/2012/main" userId="Liz Summers" providerId="None"/>
      </p:ext>
    </p:extLst>
  </p:cmAuthor>
  <p:cmAuthor id="4" name="Charlene Turner" initials="CT" lastIdx="21"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Andrew Wiley" initials="AW" lastIdx="3" clrIdx="5">
    <p:extLst>
      <p:ext uri="{19B8F6BF-5375-455C-9EA6-DF929625EA0E}">
        <p15:presenceInfo xmlns:p15="http://schemas.microsoft.com/office/powerpoint/2012/main" userId="Andrew Wi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7976" autoAdjust="0"/>
  </p:normalViewPr>
  <p:slideViewPr>
    <p:cSldViewPr snapToGrid="0">
      <p:cViewPr varScale="1">
        <p:scale>
          <a:sx n="53" d="100"/>
          <a:sy n="53" d="100"/>
        </p:scale>
        <p:origin x="1644" y="40"/>
      </p:cViewPr>
      <p:guideLst/>
    </p:cSldViewPr>
  </p:slideViewPr>
  <p:notesTextViewPr>
    <p:cViewPr>
      <p:scale>
        <a:sx n="1" d="1"/>
        <a:sy n="1" d="1"/>
      </p:scale>
      <p:origin x="0" y="0"/>
    </p:cViewPr>
  </p:notesTextViewPr>
  <p:sorterViewPr>
    <p:cViewPr varScale="1">
      <p:scale>
        <a:sx n="100" d="100"/>
        <a:sy n="100" d="100"/>
      </p:scale>
      <p:origin x="0" y="-56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78FE6-433F-4839-9163-7A4BA337C3FB}"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4E082302-5417-4363-AFD9-11695CCA220A}">
      <dgm:prSet/>
      <dgm:spPr/>
      <dgm:t>
        <a:bodyPr/>
        <a:lstStyle/>
        <a:p>
          <a:r>
            <a:rPr lang="en-US" dirty="0"/>
            <a:t>Articulate</a:t>
          </a:r>
        </a:p>
      </dgm:t>
    </dgm:pt>
    <dgm:pt modelId="{9AE82DA7-A35D-4825-B4F5-311C1553A375}" type="parTrans" cxnId="{62466A06-A596-4017-A65B-2A51BFD8C889}">
      <dgm:prSet/>
      <dgm:spPr/>
      <dgm:t>
        <a:bodyPr/>
        <a:lstStyle/>
        <a:p>
          <a:endParaRPr lang="en-US"/>
        </a:p>
      </dgm:t>
    </dgm:pt>
    <dgm:pt modelId="{F065DF9F-84B9-493C-99C9-F2CFA932CE09}" type="sibTrans" cxnId="{62466A06-A596-4017-A65B-2A51BFD8C889}">
      <dgm:prSet/>
      <dgm:spPr/>
      <dgm:t>
        <a:bodyPr/>
        <a:lstStyle/>
        <a:p>
          <a:endParaRPr lang="en-US"/>
        </a:p>
      </dgm:t>
    </dgm:pt>
    <dgm:pt modelId="{82DBAF90-6494-411A-94DB-A8249441B167}">
      <dgm:prSet custT="1"/>
      <dgm:spPr/>
      <dgm:t>
        <a:bodyPr/>
        <a:lstStyle/>
        <a:p>
          <a:r>
            <a:rPr lang="en-US" sz="2000" dirty="0"/>
            <a:t>Articulate your current and planned needs for assessment scores and data</a:t>
          </a:r>
        </a:p>
      </dgm:t>
    </dgm:pt>
    <dgm:pt modelId="{90B29ADB-A218-4512-9D33-70ECB724EE1A}" type="parTrans" cxnId="{7D2BA7A3-5A6E-4740-A97B-08597778989C}">
      <dgm:prSet/>
      <dgm:spPr/>
      <dgm:t>
        <a:bodyPr/>
        <a:lstStyle/>
        <a:p>
          <a:endParaRPr lang="en-US"/>
        </a:p>
      </dgm:t>
    </dgm:pt>
    <dgm:pt modelId="{75AD557D-5338-4CC8-B405-EFE64AC02734}" type="sibTrans" cxnId="{7D2BA7A3-5A6E-4740-A97B-08597778989C}">
      <dgm:prSet/>
      <dgm:spPr/>
      <dgm:t>
        <a:bodyPr/>
        <a:lstStyle/>
        <a:p>
          <a:endParaRPr lang="en-US"/>
        </a:p>
      </dgm:t>
    </dgm:pt>
    <dgm:pt modelId="{9314B8A0-1E18-4499-96D7-1987D44F51FE}">
      <dgm:prSet/>
      <dgm:spPr/>
      <dgm:t>
        <a:bodyPr/>
        <a:lstStyle/>
        <a:p>
          <a:r>
            <a:rPr lang="en-US" dirty="0"/>
            <a:t>Identify</a:t>
          </a:r>
        </a:p>
      </dgm:t>
    </dgm:pt>
    <dgm:pt modelId="{335825C2-D7C0-400D-B6E7-398653ADA165}" type="parTrans" cxnId="{88C9AC6D-B4A8-4FEB-99E4-2346E08A6B9F}">
      <dgm:prSet/>
      <dgm:spPr/>
      <dgm:t>
        <a:bodyPr/>
        <a:lstStyle/>
        <a:p>
          <a:endParaRPr lang="en-US"/>
        </a:p>
      </dgm:t>
    </dgm:pt>
    <dgm:pt modelId="{FC0EEAE1-31BA-4B0F-8782-9270442BA2BE}" type="sibTrans" cxnId="{88C9AC6D-B4A8-4FEB-99E4-2346E08A6B9F}">
      <dgm:prSet/>
      <dgm:spPr/>
      <dgm:t>
        <a:bodyPr/>
        <a:lstStyle/>
        <a:p>
          <a:endParaRPr lang="en-US"/>
        </a:p>
      </dgm:t>
    </dgm:pt>
    <dgm:pt modelId="{70C73B32-2DDF-49F9-A97C-82969171998A}">
      <dgm:prSet custT="1"/>
      <dgm:spPr/>
      <dgm:t>
        <a:bodyPr/>
        <a:lstStyle/>
        <a:p>
          <a:r>
            <a:rPr lang="en-US" sz="2000" dirty="0"/>
            <a:t>Identify all current and planned assessments </a:t>
          </a:r>
        </a:p>
      </dgm:t>
    </dgm:pt>
    <dgm:pt modelId="{661DF85A-034A-4212-8ED8-F4D029CE116E}" type="parTrans" cxnId="{A912E210-AA2E-4ED6-98CE-C2C3833E192B}">
      <dgm:prSet/>
      <dgm:spPr/>
      <dgm:t>
        <a:bodyPr/>
        <a:lstStyle/>
        <a:p>
          <a:endParaRPr lang="en-US"/>
        </a:p>
      </dgm:t>
    </dgm:pt>
    <dgm:pt modelId="{63F7D54B-BFE7-4770-B699-356E2EA2E9EF}" type="sibTrans" cxnId="{A912E210-AA2E-4ED6-98CE-C2C3833E192B}">
      <dgm:prSet/>
      <dgm:spPr/>
      <dgm:t>
        <a:bodyPr/>
        <a:lstStyle/>
        <a:p>
          <a:endParaRPr lang="en-US"/>
        </a:p>
      </dgm:t>
    </dgm:pt>
    <dgm:pt modelId="{FA5114E4-964F-4550-9CE2-490B10C5E76C}">
      <dgm:prSet/>
      <dgm:spPr/>
      <dgm:t>
        <a:bodyPr/>
        <a:lstStyle/>
        <a:p>
          <a:r>
            <a:rPr lang="en-US" dirty="0"/>
            <a:t>Gather</a:t>
          </a:r>
        </a:p>
      </dgm:t>
    </dgm:pt>
    <dgm:pt modelId="{F41A00D1-A0C7-4D02-86E2-7D629CC6498F}" type="parTrans" cxnId="{BF099BCA-B3B6-4208-B6BE-2E16620DE42E}">
      <dgm:prSet/>
      <dgm:spPr/>
      <dgm:t>
        <a:bodyPr/>
        <a:lstStyle/>
        <a:p>
          <a:endParaRPr lang="en-US"/>
        </a:p>
      </dgm:t>
    </dgm:pt>
    <dgm:pt modelId="{E0FDD924-DA82-4439-AC32-518E2AA81316}" type="sibTrans" cxnId="{BF099BCA-B3B6-4208-B6BE-2E16620DE42E}">
      <dgm:prSet/>
      <dgm:spPr/>
      <dgm:t>
        <a:bodyPr/>
        <a:lstStyle/>
        <a:p>
          <a:endParaRPr lang="en-US"/>
        </a:p>
      </dgm:t>
    </dgm:pt>
    <dgm:pt modelId="{7E3F799E-74DC-42F3-8A4C-777A5662C6DA}">
      <dgm:prSet custT="1"/>
      <dgm:spPr/>
      <dgm:t>
        <a:bodyPr/>
        <a:lstStyle/>
        <a:p>
          <a:r>
            <a:rPr lang="en-US" sz="2000" dirty="0"/>
            <a:t>Gather and evaluate the evidence for each assessment</a:t>
          </a:r>
        </a:p>
      </dgm:t>
    </dgm:pt>
    <dgm:pt modelId="{6EA6106C-4704-4476-AB13-B17464A4D3A5}" type="parTrans" cxnId="{911A9C6F-3AF7-4E02-998F-C52968FFCB16}">
      <dgm:prSet/>
      <dgm:spPr/>
      <dgm:t>
        <a:bodyPr/>
        <a:lstStyle/>
        <a:p>
          <a:endParaRPr lang="en-US"/>
        </a:p>
      </dgm:t>
    </dgm:pt>
    <dgm:pt modelId="{CF5BDE11-5C23-4626-B601-F99EFB86396F}" type="sibTrans" cxnId="{911A9C6F-3AF7-4E02-998F-C52968FFCB16}">
      <dgm:prSet/>
      <dgm:spPr/>
      <dgm:t>
        <a:bodyPr/>
        <a:lstStyle/>
        <a:p>
          <a:endParaRPr lang="en-US"/>
        </a:p>
      </dgm:t>
    </dgm:pt>
    <dgm:pt modelId="{5B6829CA-88FB-42FA-8FC6-270435F0DC0F}">
      <dgm:prSet/>
      <dgm:spPr/>
      <dgm:t>
        <a:bodyPr/>
        <a:lstStyle/>
        <a:p>
          <a:r>
            <a:rPr lang="en-US" dirty="0"/>
            <a:t>Review</a:t>
          </a:r>
        </a:p>
      </dgm:t>
    </dgm:pt>
    <dgm:pt modelId="{043903E8-44DB-4E16-9518-ECFCA3F42459}" type="parTrans" cxnId="{2FFC7437-4D71-42C9-B0E6-F273793C09F5}">
      <dgm:prSet/>
      <dgm:spPr/>
      <dgm:t>
        <a:bodyPr/>
        <a:lstStyle/>
        <a:p>
          <a:endParaRPr lang="en-US"/>
        </a:p>
      </dgm:t>
    </dgm:pt>
    <dgm:pt modelId="{F4097F55-60C8-4458-9B9A-6A1F3D933375}" type="sibTrans" cxnId="{2FFC7437-4D71-42C9-B0E6-F273793C09F5}">
      <dgm:prSet/>
      <dgm:spPr/>
      <dgm:t>
        <a:bodyPr/>
        <a:lstStyle/>
        <a:p>
          <a:endParaRPr lang="en-US"/>
        </a:p>
      </dgm:t>
    </dgm:pt>
    <dgm:pt modelId="{0ED1B873-F201-4A54-8A26-3817E70A2A7D}">
      <dgm:prSet custT="1"/>
      <dgm:spPr/>
      <dgm:t>
        <a:bodyPr/>
        <a:lstStyle/>
        <a:p>
          <a:r>
            <a:rPr lang="en-US" sz="2000" dirty="0"/>
            <a:t>Review the evidence across assessments</a:t>
          </a:r>
        </a:p>
      </dgm:t>
    </dgm:pt>
    <dgm:pt modelId="{7CE3B670-557B-4809-ADDB-30281DD2ED8B}" type="parTrans" cxnId="{13C4C6C1-A341-42A8-9071-C427BEB45357}">
      <dgm:prSet/>
      <dgm:spPr/>
      <dgm:t>
        <a:bodyPr/>
        <a:lstStyle/>
        <a:p>
          <a:endParaRPr lang="en-US"/>
        </a:p>
      </dgm:t>
    </dgm:pt>
    <dgm:pt modelId="{B54687E8-EEDF-4C42-BF09-BCFD9EEA5F96}" type="sibTrans" cxnId="{13C4C6C1-A341-42A8-9071-C427BEB45357}">
      <dgm:prSet/>
      <dgm:spPr/>
      <dgm:t>
        <a:bodyPr/>
        <a:lstStyle/>
        <a:p>
          <a:endParaRPr lang="en-US"/>
        </a:p>
      </dgm:t>
    </dgm:pt>
    <dgm:pt modelId="{6BD0ED38-61C0-4D7E-81E1-4308C06A5974}" type="pres">
      <dgm:prSet presAssocID="{DE378FE6-433F-4839-9163-7A4BA337C3FB}" presName="Name0" presStyleCnt="0">
        <dgm:presLayoutVars>
          <dgm:dir/>
          <dgm:animLvl val="lvl"/>
          <dgm:resizeHandles val="exact"/>
        </dgm:presLayoutVars>
      </dgm:prSet>
      <dgm:spPr/>
    </dgm:pt>
    <dgm:pt modelId="{C450C2E4-6DED-47C1-81F7-5466DB22CE21}" type="pres">
      <dgm:prSet presAssocID="{5B6829CA-88FB-42FA-8FC6-270435F0DC0F}" presName="boxAndChildren" presStyleCnt="0"/>
      <dgm:spPr/>
    </dgm:pt>
    <dgm:pt modelId="{E538A45A-3F1E-4B00-9E0D-AF7EDBBB14ED}" type="pres">
      <dgm:prSet presAssocID="{5B6829CA-88FB-42FA-8FC6-270435F0DC0F}" presName="parentTextBox" presStyleLbl="alignNode1" presStyleIdx="0" presStyleCnt="4"/>
      <dgm:spPr/>
    </dgm:pt>
    <dgm:pt modelId="{FD362DCF-016B-4BEA-A9FA-E8CBBC29F797}" type="pres">
      <dgm:prSet presAssocID="{5B6829CA-88FB-42FA-8FC6-270435F0DC0F}" presName="descendantBox" presStyleLbl="bgAccFollowNode1" presStyleIdx="0" presStyleCnt="4"/>
      <dgm:spPr/>
    </dgm:pt>
    <dgm:pt modelId="{FEE91887-449C-47D5-AF58-2577473FCCC7}" type="pres">
      <dgm:prSet presAssocID="{E0FDD924-DA82-4439-AC32-518E2AA81316}" presName="sp" presStyleCnt="0"/>
      <dgm:spPr/>
    </dgm:pt>
    <dgm:pt modelId="{416DEEA3-52B9-46CE-8A2E-BCA462BBF064}" type="pres">
      <dgm:prSet presAssocID="{FA5114E4-964F-4550-9CE2-490B10C5E76C}" presName="arrowAndChildren" presStyleCnt="0"/>
      <dgm:spPr/>
    </dgm:pt>
    <dgm:pt modelId="{6B043396-CA31-4211-9D89-674FA22C7B10}" type="pres">
      <dgm:prSet presAssocID="{FA5114E4-964F-4550-9CE2-490B10C5E76C}" presName="parentTextArrow" presStyleLbl="node1" presStyleIdx="0" presStyleCnt="0"/>
      <dgm:spPr/>
    </dgm:pt>
    <dgm:pt modelId="{9B4C7BC6-8C29-4002-84BA-08D82A0549AC}" type="pres">
      <dgm:prSet presAssocID="{FA5114E4-964F-4550-9CE2-490B10C5E76C}" presName="arrow" presStyleLbl="alignNode1" presStyleIdx="1" presStyleCnt="4"/>
      <dgm:spPr/>
    </dgm:pt>
    <dgm:pt modelId="{F42C42CF-39FD-44E0-B521-E0C4D66DBBC0}" type="pres">
      <dgm:prSet presAssocID="{FA5114E4-964F-4550-9CE2-490B10C5E76C}" presName="descendantArrow" presStyleLbl="bgAccFollowNode1" presStyleIdx="1" presStyleCnt="4"/>
      <dgm:spPr/>
    </dgm:pt>
    <dgm:pt modelId="{2BDA1C54-6216-4926-896D-AADE77FFD295}" type="pres">
      <dgm:prSet presAssocID="{FC0EEAE1-31BA-4B0F-8782-9270442BA2BE}" presName="sp" presStyleCnt="0"/>
      <dgm:spPr/>
    </dgm:pt>
    <dgm:pt modelId="{9B32DE5B-E1A6-4B77-A5DF-D33A4F8A9A24}" type="pres">
      <dgm:prSet presAssocID="{9314B8A0-1E18-4499-96D7-1987D44F51FE}" presName="arrowAndChildren" presStyleCnt="0"/>
      <dgm:spPr/>
    </dgm:pt>
    <dgm:pt modelId="{AEEAEF9A-DF41-496D-B6DC-A8667903F226}" type="pres">
      <dgm:prSet presAssocID="{9314B8A0-1E18-4499-96D7-1987D44F51FE}" presName="parentTextArrow" presStyleLbl="node1" presStyleIdx="0" presStyleCnt="0"/>
      <dgm:spPr/>
    </dgm:pt>
    <dgm:pt modelId="{CB436C3D-54C7-447B-97B2-D068CB7E5626}" type="pres">
      <dgm:prSet presAssocID="{9314B8A0-1E18-4499-96D7-1987D44F51FE}" presName="arrow" presStyleLbl="alignNode1" presStyleIdx="2" presStyleCnt="4"/>
      <dgm:spPr/>
    </dgm:pt>
    <dgm:pt modelId="{10D06F70-E525-4D30-A144-CCBA72B303F8}" type="pres">
      <dgm:prSet presAssocID="{9314B8A0-1E18-4499-96D7-1987D44F51FE}" presName="descendantArrow" presStyleLbl="bgAccFollowNode1" presStyleIdx="2" presStyleCnt="4"/>
      <dgm:spPr/>
    </dgm:pt>
    <dgm:pt modelId="{39E4EC90-B56D-481F-9AB3-90324613E9F7}" type="pres">
      <dgm:prSet presAssocID="{F065DF9F-84B9-493C-99C9-F2CFA932CE09}" presName="sp" presStyleCnt="0"/>
      <dgm:spPr/>
    </dgm:pt>
    <dgm:pt modelId="{F6EF50E7-08A2-473C-84D6-60EF55712452}" type="pres">
      <dgm:prSet presAssocID="{4E082302-5417-4363-AFD9-11695CCA220A}" presName="arrowAndChildren" presStyleCnt="0"/>
      <dgm:spPr/>
    </dgm:pt>
    <dgm:pt modelId="{3F8E236C-D37E-4EF8-A640-EB3F2E4B654C}" type="pres">
      <dgm:prSet presAssocID="{4E082302-5417-4363-AFD9-11695CCA220A}" presName="parentTextArrow" presStyleLbl="node1" presStyleIdx="0" presStyleCnt="0"/>
      <dgm:spPr/>
    </dgm:pt>
    <dgm:pt modelId="{96042657-B118-4869-AA12-6231B99CE784}" type="pres">
      <dgm:prSet presAssocID="{4E082302-5417-4363-AFD9-11695CCA220A}" presName="arrow" presStyleLbl="alignNode1" presStyleIdx="3" presStyleCnt="4" custLinFactNeighborX="-2192" custLinFactNeighborY="-12089"/>
      <dgm:spPr/>
    </dgm:pt>
    <dgm:pt modelId="{57D6E591-B600-43AB-9C1A-0E3404982E75}" type="pres">
      <dgm:prSet presAssocID="{4E082302-5417-4363-AFD9-11695CCA220A}" presName="descendantArrow" presStyleLbl="bgAccFollowNode1" presStyleIdx="3" presStyleCnt="4"/>
      <dgm:spPr/>
    </dgm:pt>
  </dgm:ptLst>
  <dgm:cxnLst>
    <dgm:cxn modelId="{A7115D04-5E03-41DB-AFB4-65601CF14733}" type="presOf" srcId="{4E082302-5417-4363-AFD9-11695CCA220A}" destId="{96042657-B118-4869-AA12-6231B99CE784}" srcOrd="1" destOrd="0" presId="urn:microsoft.com/office/officeart/2016/7/layout/VerticalDownArrowProcess"/>
    <dgm:cxn modelId="{62466A06-A596-4017-A65B-2A51BFD8C889}" srcId="{DE378FE6-433F-4839-9163-7A4BA337C3FB}" destId="{4E082302-5417-4363-AFD9-11695CCA220A}" srcOrd="0" destOrd="0" parTransId="{9AE82DA7-A35D-4825-B4F5-311C1553A375}" sibTransId="{F065DF9F-84B9-493C-99C9-F2CFA932CE09}"/>
    <dgm:cxn modelId="{A912E210-AA2E-4ED6-98CE-C2C3833E192B}" srcId="{9314B8A0-1E18-4499-96D7-1987D44F51FE}" destId="{70C73B32-2DDF-49F9-A97C-82969171998A}" srcOrd="0" destOrd="0" parTransId="{661DF85A-034A-4212-8ED8-F4D029CE116E}" sibTransId="{63F7D54B-BFE7-4770-B699-356E2EA2E9EF}"/>
    <dgm:cxn modelId="{91C0C32B-EA02-4859-B798-A89713AB4DC8}" type="presOf" srcId="{7E3F799E-74DC-42F3-8A4C-777A5662C6DA}" destId="{F42C42CF-39FD-44E0-B521-E0C4D66DBBC0}" srcOrd="0" destOrd="0" presId="urn:microsoft.com/office/officeart/2016/7/layout/VerticalDownArrowProcess"/>
    <dgm:cxn modelId="{2FFC7437-4D71-42C9-B0E6-F273793C09F5}" srcId="{DE378FE6-433F-4839-9163-7A4BA337C3FB}" destId="{5B6829CA-88FB-42FA-8FC6-270435F0DC0F}" srcOrd="3" destOrd="0" parTransId="{043903E8-44DB-4E16-9518-ECFCA3F42459}" sibTransId="{F4097F55-60C8-4458-9B9A-6A1F3D933375}"/>
    <dgm:cxn modelId="{88C9AC6D-B4A8-4FEB-99E4-2346E08A6B9F}" srcId="{DE378FE6-433F-4839-9163-7A4BA337C3FB}" destId="{9314B8A0-1E18-4499-96D7-1987D44F51FE}" srcOrd="1" destOrd="0" parTransId="{335825C2-D7C0-400D-B6E7-398653ADA165}" sibTransId="{FC0EEAE1-31BA-4B0F-8782-9270442BA2BE}"/>
    <dgm:cxn modelId="{911A9C6F-3AF7-4E02-998F-C52968FFCB16}" srcId="{FA5114E4-964F-4550-9CE2-490B10C5E76C}" destId="{7E3F799E-74DC-42F3-8A4C-777A5662C6DA}" srcOrd="0" destOrd="0" parTransId="{6EA6106C-4704-4476-AB13-B17464A4D3A5}" sibTransId="{CF5BDE11-5C23-4626-B601-F99EFB86396F}"/>
    <dgm:cxn modelId="{194FB754-0253-45AD-9EDB-5C0878A5ABA6}" type="presOf" srcId="{FA5114E4-964F-4550-9CE2-490B10C5E76C}" destId="{6B043396-CA31-4211-9D89-674FA22C7B10}" srcOrd="0" destOrd="0" presId="urn:microsoft.com/office/officeart/2016/7/layout/VerticalDownArrowProcess"/>
    <dgm:cxn modelId="{C5CE1276-92C9-4E56-8326-C904730DA662}" type="presOf" srcId="{4E082302-5417-4363-AFD9-11695CCA220A}" destId="{3F8E236C-D37E-4EF8-A640-EB3F2E4B654C}" srcOrd="0" destOrd="0" presId="urn:microsoft.com/office/officeart/2016/7/layout/VerticalDownArrowProcess"/>
    <dgm:cxn modelId="{21DAFB81-B8CD-4729-B660-7BD6FAD91CDC}" type="presOf" srcId="{82DBAF90-6494-411A-94DB-A8249441B167}" destId="{57D6E591-B600-43AB-9C1A-0E3404982E75}" srcOrd="0" destOrd="0" presId="urn:microsoft.com/office/officeart/2016/7/layout/VerticalDownArrowProcess"/>
    <dgm:cxn modelId="{DB984388-1DDE-4E23-A676-9E48EF45CD6B}" type="presOf" srcId="{DE378FE6-433F-4839-9163-7A4BA337C3FB}" destId="{6BD0ED38-61C0-4D7E-81E1-4308C06A5974}" srcOrd="0" destOrd="0" presId="urn:microsoft.com/office/officeart/2016/7/layout/VerticalDownArrowProcess"/>
    <dgm:cxn modelId="{426BA4A3-06BE-497E-B503-3440C4A42C4C}" type="presOf" srcId="{70C73B32-2DDF-49F9-A97C-82969171998A}" destId="{10D06F70-E525-4D30-A144-CCBA72B303F8}" srcOrd="0" destOrd="0" presId="urn:microsoft.com/office/officeart/2016/7/layout/VerticalDownArrowProcess"/>
    <dgm:cxn modelId="{7D2BA7A3-5A6E-4740-A97B-08597778989C}" srcId="{4E082302-5417-4363-AFD9-11695CCA220A}" destId="{82DBAF90-6494-411A-94DB-A8249441B167}" srcOrd="0" destOrd="0" parTransId="{90B29ADB-A218-4512-9D33-70ECB724EE1A}" sibTransId="{75AD557D-5338-4CC8-B405-EFE64AC02734}"/>
    <dgm:cxn modelId="{0899EEB2-841F-4368-928F-2C7F7CD7020E}" type="presOf" srcId="{0ED1B873-F201-4A54-8A26-3817E70A2A7D}" destId="{FD362DCF-016B-4BEA-A9FA-E8CBBC29F797}" srcOrd="0" destOrd="0" presId="urn:microsoft.com/office/officeart/2016/7/layout/VerticalDownArrowProcess"/>
    <dgm:cxn modelId="{8DD319BA-F4B5-4FFC-AAFA-01F395954CE9}" type="presOf" srcId="{5B6829CA-88FB-42FA-8FC6-270435F0DC0F}" destId="{E538A45A-3F1E-4B00-9E0D-AF7EDBBB14ED}" srcOrd="0" destOrd="0" presId="urn:microsoft.com/office/officeart/2016/7/layout/VerticalDownArrowProcess"/>
    <dgm:cxn modelId="{13C4C6C1-A341-42A8-9071-C427BEB45357}" srcId="{5B6829CA-88FB-42FA-8FC6-270435F0DC0F}" destId="{0ED1B873-F201-4A54-8A26-3817E70A2A7D}" srcOrd="0" destOrd="0" parTransId="{7CE3B670-557B-4809-ADDB-30281DD2ED8B}" sibTransId="{B54687E8-EEDF-4C42-BF09-BCFD9EEA5F96}"/>
    <dgm:cxn modelId="{BF099BCA-B3B6-4208-B6BE-2E16620DE42E}" srcId="{DE378FE6-433F-4839-9163-7A4BA337C3FB}" destId="{FA5114E4-964F-4550-9CE2-490B10C5E76C}" srcOrd="2" destOrd="0" parTransId="{F41A00D1-A0C7-4D02-86E2-7D629CC6498F}" sibTransId="{E0FDD924-DA82-4439-AC32-518E2AA81316}"/>
    <dgm:cxn modelId="{BD72E3E4-F18C-4C8D-BB09-BA4898A9B974}" type="presOf" srcId="{9314B8A0-1E18-4499-96D7-1987D44F51FE}" destId="{AEEAEF9A-DF41-496D-B6DC-A8667903F226}" srcOrd="0" destOrd="0" presId="urn:microsoft.com/office/officeart/2016/7/layout/VerticalDownArrowProcess"/>
    <dgm:cxn modelId="{4D50BEEC-8AC4-4AEB-84A0-F5B9B3EA79F9}" type="presOf" srcId="{9314B8A0-1E18-4499-96D7-1987D44F51FE}" destId="{CB436C3D-54C7-447B-97B2-D068CB7E5626}" srcOrd="1" destOrd="0" presId="urn:microsoft.com/office/officeart/2016/7/layout/VerticalDownArrowProcess"/>
    <dgm:cxn modelId="{68D1CCF6-7FD1-4CB3-B371-F618850C4CE4}" type="presOf" srcId="{FA5114E4-964F-4550-9CE2-490B10C5E76C}" destId="{9B4C7BC6-8C29-4002-84BA-08D82A0549AC}" srcOrd="1" destOrd="0" presId="urn:microsoft.com/office/officeart/2016/7/layout/VerticalDownArrowProcess"/>
    <dgm:cxn modelId="{B00C6C53-4F85-4DBB-95DF-99FF5B4A6BF2}" type="presParOf" srcId="{6BD0ED38-61C0-4D7E-81E1-4308C06A5974}" destId="{C450C2E4-6DED-47C1-81F7-5466DB22CE21}" srcOrd="0" destOrd="0" presId="urn:microsoft.com/office/officeart/2016/7/layout/VerticalDownArrowProcess"/>
    <dgm:cxn modelId="{6095DB0D-31F6-4185-A1A2-A2284F44387B}" type="presParOf" srcId="{C450C2E4-6DED-47C1-81F7-5466DB22CE21}" destId="{E538A45A-3F1E-4B00-9E0D-AF7EDBBB14ED}" srcOrd="0" destOrd="0" presId="urn:microsoft.com/office/officeart/2016/7/layout/VerticalDownArrowProcess"/>
    <dgm:cxn modelId="{6EBB971D-0B42-4E12-8527-6D09C02AE6E3}" type="presParOf" srcId="{C450C2E4-6DED-47C1-81F7-5466DB22CE21}" destId="{FD362DCF-016B-4BEA-A9FA-E8CBBC29F797}" srcOrd="1" destOrd="0" presId="urn:microsoft.com/office/officeart/2016/7/layout/VerticalDownArrowProcess"/>
    <dgm:cxn modelId="{46AF72AD-141A-46B6-BC62-58940BF51DF7}" type="presParOf" srcId="{6BD0ED38-61C0-4D7E-81E1-4308C06A5974}" destId="{FEE91887-449C-47D5-AF58-2577473FCCC7}" srcOrd="1" destOrd="0" presId="urn:microsoft.com/office/officeart/2016/7/layout/VerticalDownArrowProcess"/>
    <dgm:cxn modelId="{66E550F5-0AAD-4E4B-A6FF-F17B104A5C4F}" type="presParOf" srcId="{6BD0ED38-61C0-4D7E-81E1-4308C06A5974}" destId="{416DEEA3-52B9-46CE-8A2E-BCA462BBF064}" srcOrd="2" destOrd="0" presId="urn:microsoft.com/office/officeart/2016/7/layout/VerticalDownArrowProcess"/>
    <dgm:cxn modelId="{908FB8F0-6BE8-47F9-BA7B-EB13732AD29F}" type="presParOf" srcId="{416DEEA3-52B9-46CE-8A2E-BCA462BBF064}" destId="{6B043396-CA31-4211-9D89-674FA22C7B10}" srcOrd="0" destOrd="0" presId="urn:microsoft.com/office/officeart/2016/7/layout/VerticalDownArrowProcess"/>
    <dgm:cxn modelId="{DC412229-E7F7-45FE-8F69-8E3AA1061690}" type="presParOf" srcId="{416DEEA3-52B9-46CE-8A2E-BCA462BBF064}" destId="{9B4C7BC6-8C29-4002-84BA-08D82A0549AC}" srcOrd="1" destOrd="0" presId="urn:microsoft.com/office/officeart/2016/7/layout/VerticalDownArrowProcess"/>
    <dgm:cxn modelId="{63CAF432-1F49-4485-A799-F6489C4393D2}" type="presParOf" srcId="{416DEEA3-52B9-46CE-8A2E-BCA462BBF064}" destId="{F42C42CF-39FD-44E0-B521-E0C4D66DBBC0}" srcOrd="2" destOrd="0" presId="urn:microsoft.com/office/officeart/2016/7/layout/VerticalDownArrowProcess"/>
    <dgm:cxn modelId="{38979B64-FAA3-49B6-B968-8674E4C2C6F0}" type="presParOf" srcId="{6BD0ED38-61C0-4D7E-81E1-4308C06A5974}" destId="{2BDA1C54-6216-4926-896D-AADE77FFD295}" srcOrd="3" destOrd="0" presId="urn:microsoft.com/office/officeart/2016/7/layout/VerticalDownArrowProcess"/>
    <dgm:cxn modelId="{5AE6F31D-03B4-4A2B-8CE8-7253AD628A52}" type="presParOf" srcId="{6BD0ED38-61C0-4D7E-81E1-4308C06A5974}" destId="{9B32DE5B-E1A6-4B77-A5DF-D33A4F8A9A24}" srcOrd="4" destOrd="0" presId="urn:microsoft.com/office/officeart/2016/7/layout/VerticalDownArrowProcess"/>
    <dgm:cxn modelId="{336AF809-52AC-44C3-860C-99D85954E375}" type="presParOf" srcId="{9B32DE5B-E1A6-4B77-A5DF-D33A4F8A9A24}" destId="{AEEAEF9A-DF41-496D-B6DC-A8667903F226}" srcOrd="0" destOrd="0" presId="urn:microsoft.com/office/officeart/2016/7/layout/VerticalDownArrowProcess"/>
    <dgm:cxn modelId="{C0788ADE-2668-46AD-96DB-D175A371AA4E}" type="presParOf" srcId="{9B32DE5B-E1A6-4B77-A5DF-D33A4F8A9A24}" destId="{CB436C3D-54C7-447B-97B2-D068CB7E5626}" srcOrd="1" destOrd="0" presId="urn:microsoft.com/office/officeart/2016/7/layout/VerticalDownArrowProcess"/>
    <dgm:cxn modelId="{9EF71253-A42B-4289-B74A-D189B30216E4}" type="presParOf" srcId="{9B32DE5B-E1A6-4B77-A5DF-D33A4F8A9A24}" destId="{10D06F70-E525-4D30-A144-CCBA72B303F8}" srcOrd="2" destOrd="0" presId="urn:microsoft.com/office/officeart/2016/7/layout/VerticalDownArrowProcess"/>
    <dgm:cxn modelId="{984E9319-CD0B-4416-90F0-B4541B609C45}" type="presParOf" srcId="{6BD0ED38-61C0-4D7E-81E1-4308C06A5974}" destId="{39E4EC90-B56D-481F-9AB3-90324613E9F7}" srcOrd="5" destOrd="0" presId="urn:microsoft.com/office/officeart/2016/7/layout/VerticalDownArrowProcess"/>
    <dgm:cxn modelId="{F49F27DE-8F7C-4995-87A9-F1D78BF49147}" type="presParOf" srcId="{6BD0ED38-61C0-4D7E-81E1-4308C06A5974}" destId="{F6EF50E7-08A2-473C-84D6-60EF55712452}" srcOrd="6" destOrd="0" presId="urn:microsoft.com/office/officeart/2016/7/layout/VerticalDownArrowProcess"/>
    <dgm:cxn modelId="{017A8B35-56F8-4BA7-9CB9-AC34668A1D88}" type="presParOf" srcId="{F6EF50E7-08A2-473C-84D6-60EF55712452}" destId="{3F8E236C-D37E-4EF8-A640-EB3F2E4B654C}" srcOrd="0" destOrd="0" presId="urn:microsoft.com/office/officeart/2016/7/layout/VerticalDownArrowProcess"/>
    <dgm:cxn modelId="{A6F2ACF2-1991-44BF-9FA1-440AB673A20F}" type="presParOf" srcId="{F6EF50E7-08A2-473C-84D6-60EF55712452}" destId="{96042657-B118-4869-AA12-6231B99CE784}" srcOrd="1" destOrd="0" presId="urn:microsoft.com/office/officeart/2016/7/layout/VerticalDownArrowProcess"/>
    <dgm:cxn modelId="{50E3A676-9CF5-4C67-9740-5D883331F2C1}" type="presParOf" srcId="{F6EF50E7-08A2-473C-84D6-60EF55712452}" destId="{57D6E591-B600-43AB-9C1A-0E3404982E75}"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8A45A-3F1E-4B00-9E0D-AF7EDBBB14ED}">
      <dsp:nvSpPr>
        <dsp:cNvPr id="0" name=""/>
        <dsp:cNvSpPr/>
      </dsp:nvSpPr>
      <dsp:spPr>
        <a:xfrm>
          <a:off x="0" y="3473986"/>
          <a:ext cx="2016125" cy="7600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Review</a:t>
          </a:r>
        </a:p>
      </dsp:txBody>
      <dsp:txXfrm>
        <a:off x="0" y="3473986"/>
        <a:ext cx="2016125" cy="760023"/>
      </dsp:txXfrm>
    </dsp:sp>
    <dsp:sp modelId="{FD362DCF-016B-4BEA-A9FA-E8CBBC29F797}">
      <dsp:nvSpPr>
        <dsp:cNvPr id="0" name=""/>
        <dsp:cNvSpPr/>
      </dsp:nvSpPr>
      <dsp:spPr>
        <a:xfrm>
          <a:off x="2016124" y="3473986"/>
          <a:ext cx="6048375" cy="7600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Review the evidence across assessments</a:t>
          </a:r>
        </a:p>
      </dsp:txBody>
      <dsp:txXfrm>
        <a:off x="2016124" y="3473986"/>
        <a:ext cx="6048375" cy="760023"/>
      </dsp:txXfrm>
    </dsp:sp>
    <dsp:sp modelId="{9B4C7BC6-8C29-4002-84BA-08D82A0549AC}">
      <dsp:nvSpPr>
        <dsp:cNvPr id="0" name=""/>
        <dsp:cNvSpPr/>
      </dsp:nvSpPr>
      <dsp:spPr>
        <a:xfrm rot="10800000">
          <a:off x="0" y="2316471"/>
          <a:ext cx="2016125" cy="11689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Gather</a:t>
          </a:r>
        </a:p>
      </dsp:txBody>
      <dsp:txXfrm rot="-10800000">
        <a:off x="0" y="2316471"/>
        <a:ext cx="2016125" cy="759795"/>
      </dsp:txXfrm>
    </dsp:sp>
    <dsp:sp modelId="{F42C42CF-39FD-44E0-B521-E0C4D66DBBC0}">
      <dsp:nvSpPr>
        <dsp:cNvPr id="0" name=""/>
        <dsp:cNvSpPr/>
      </dsp:nvSpPr>
      <dsp:spPr>
        <a:xfrm>
          <a:off x="2016124" y="2316471"/>
          <a:ext cx="6048375" cy="7597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Gather and evaluate the evidence for each assessment</a:t>
          </a:r>
        </a:p>
      </dsp:txBody>
      <dsp:txXfrm>
        <a:off x="2016124" y="2316471"/>
        <a:ext cx="6048375" cy="759795"/>
      </dsp:txXfrm>
    </dsp:sp>
    <dsp:sp modelId="{CB436C3D-54C7-447B-97B2-D068CB7E5626}">
      <dsp:nvSpPr>
        <dsp:cNvPr id="0" name=""/>
        <dsp:cNvSpPr/>
      </dsp:nvSpPr>
      <dsp:spPr>
        <a:xfrm rot="10800000">
          <a:off x="0" y="1158955"/>
          <a:ext cx="2016125" cy="11689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Identify</a:t>
          </a:r>
        </a:p>
      </dsp:txBody>
      <dsp:txXfrm rot="-10800000">
        <a:off x="0" y="1158955"/>
        <a:ext cx="2016125" cy="759795"/>
      </dsp:txXfrm>
    </dsp:sp>
    <dsp:sp modelId="{10D06F70-E525-4D30-A144-CCBA72B303F8}">
      <dsp:nvSpPr>
        <dsp:cNvPr id="0" name=""/>
        <dsp:cNvSpPr/>
      </dsp:nvSpPr>
      <dsp:spPr>
        <a:xfrm>
          <a:off x="2016124" y="1158955"/>
          <a:ext cx="6048375" cy="7597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Identify all current and planned assessments </a:t>
          </a:r>
        </a:p>
      </dsp:txBody>
      <dsp:txXfrm>
        <a:off x="2016124" y="1158955"/>
        <a:ext cx="6048375" cy="759795"/>
      </dsp:txXfrm>
    </dsp:sp>
    <dsp:sp modelId="{96042657-B118-4869-AA12-6231B99CE784}">
      <dsp:nvSpPr>
        <dsp:cNvPr id="0" name=""/>
        <dsp:cNvSpPr/>
      </dsp:nvSpPr>
      <dsp:spPr>
        <a:xfrm rot="10800000">
          <a:off x="0" y="0"/>
          <a:ext cx="2016125" cy="11689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Articulate</a:t>
          </a:r>
        </a:p>
      </dsp:txBody>
      <dsp:txXfrm rot="-10800000">
        <a:off x="0" y="0"/>
        <a:ext cx="2016125" cy="759795"/>
      </dsp:txXfrm>
    </dsp:sp>
    <dsp:sp modelId="{57D6E591-B600-43AB-9C1A-0E3404982E75}">
      <dsp:nvSpPr>
        <dsp:cNvPr id="0" name=""/>
        <dsp:cNvSpPr/>
      </dsp:nvSpPr>
      <dsp:spPr>
        <a:xfrm>
          <a:off x="2016124" y="1439"/>
          <a:ext cx="6048375" cy="7597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Articulate your current and planned needs for assessment scores and data</a:t>
          </a:r>
        </a:p>
      </dsp:txBody>
      <dsp:txXfrm>
        <a:off x="2016124" y="1439"/>
        <a:ext cx="6048375" cy="75979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81B24-9C7E-4078-95F2-CAF856590A0C}" type="datetimeFigureOut">
              <a:rPr lang="en-US" smtClean="0"/>
              <a:t>12/13/2018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a:t>
            </a:fld>
            <a:endParaRPr lang="en-US"/>
          </a:p>
        </p:txBody>
      </p:sp>
    </p:spTree>
    <p:extLst>
      <p:ext uri="{BB962C8B-B14F-4D97-AF65-F5344CB8AC3E}">
        <p14:creationId xmlns:p14="http://schemas.microsoft.com/office/powerpoint/2010/main" val="167926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0A32E-F626-4AA1-BBA1-9DAA8038CD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42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dirty="0"/>
              <a:t>Across the entire project, we will aim to keep these 4 fundamental validity questions in mind, using these to guide our process and deliverable development. We feel if we work to keep content coherence, comparability, accessibility and fairness, as well as consequences in mind throughout this project, then our products will be generalizable an usable to a wide variety of states and systems across the Nation. We are excited to work on this project with all of our partners and make available our lessons learned in re-envisioning science assessment.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0A32E-F626-4AA1-BBA1-9DAA8038CD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609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13</a:t>
            </a:fld>
            <a:endParaRPr lang="en-US"/>
          </a:p>
        </p:txBody>
      </p:sp>
    </p:spTree>
    <p:extLst>
      <p:ext uri="{BB962C8B-B14F-4D97-AF65-F5344CB8AC3E}">
        <p14:creationId xmlns:p14="http://schemas.microsoft.com/office/powerpoint/2010/main" val="2587807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14</a:t>
            </a:fld>
            <a:endParaRPr lang="en-US"/>
          </a:p>
        </p:txBody>
      </p:sp>
    </p:spTree>
    <p:extLst>
      <p:ext uri="{BB962C8B-B14F-4D97-AF65-F5344CB8AC3E}">
        <p14:creationId xmlns:p14="http://schemas.microsoft.com/office/powerpoint/2010/main" val="46460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15</a:t>
            </a:fld>
            <a:endParaRPr lang="en-US"/>
          </a:p>
        </p:txBody>
      </p:sp>
    </p:spTree>
    <p:extLst>
      <p:ext uri="{BB962C8B-B14F-4D97-AF65-F5344CB8AC3E}">
        <p14:creationId xmlns:p14="http://schemas.microsoft.com/office/powerpoint/2010/main" val="4143959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16</a:t>
            </a:fld>
            <a:endParaRPr lang="en-US"/>
          </a:p>
        </p:txBody>
      </p:sp>
    </p:spTree>
    <p:extLst>
      <p:ext uri="{BB962C8B-B14F-4D97-AF65-F5344CB8AC3E}">
        <p14:creationId xmlns:p14="http://schemas.microsoft.com/office/powerpoint/2010/main" val="47107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17</a:t>
            </a:fld>
            <a:endParaRPr lang="en-US"/>
          </a:p>
        </p:txBody>
      </p:sp>
    </p:spTree>
    <p:extLst>
      <p:ext uri="{BB962C8B-B14F-4D97-AF65-F5344CB8AC3E}">
        <p14:creationId xmlns:p14="http://schemas.microsoft.com/office/powerpoint/2010/main" val="287981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18</a:t>
            </a:fld>
            <a:endParaRPr lang="en-US"/>
          </a:p>
        </p:txBody>
      </p:sp>
    </p:spTree>
    <p:extLst>
      <p:ext uri="{BB962C8B-B14F-4D97-AF65-F5344CB8AC3E}">
        <p14:creationId xmlns:p14="http://schemas.microsoft.com/office/powerpoint/2010/main" val="1839236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sz="2000" dirty="0"/>
              <a:t>What assessments were the focus of your review?</a:t>
            </a:r>
          </a:p>
          <a:p>
            <a:pPr marL="800100" lvl="1" indent="-342900">
              <a:buFont typeface="Symbol" panose="05050102010706020507" pitchFamily="18" charset="2"/>
              <a:buChar char="-"/>
            </a:pPr>
            <a:r>
              <a:rPr lang="en-US" sz="1700" dirty="0"/>
              <a:t>A single grade or all grades?</a:t>
            </a:r>
          </a:p>
          <a:p>
            <a:pPr marL="342900" lvl="0" indent="-342900">
              <a:buFont typeface="Arial" panose="020B0604020202020204" pitchFamily="34" charset="0"/>
              <a:buChar char="•"/>
            </a:pPr>
            <a:r>
              <a:rPr lang="en-US" sz="2000" dirty="0"/>
              <a:t>How many people were involved?</a:t>
            </a:r>
          </a:p>
          <a:p>
            <a:pPr marL="342900" lvl="0" indent="-342900">
              <a:buFont typeface="Arial" panose="020B0604020202020204" pitchFamily="34" charset="0"/>
              <a:buChar char="•"/>
            </a:pPr>
            <a:r>
              <a:rPr lang="en-US" sz="2000" dirty="0"/>
              <a:t>Who was involved?   </a:t>
            </a:r>
          </a:p>
          <a:p>
            <a:pPr marL="342900" lvl="0" indent="-342900">
              <a:buFont typeface="Arial" panose="020B0604020202020204" pitchFamily="34" charset="0"/>
              <a:buChar char="•"/>
            </a:pPr>
            <a:r>
              <a:rPr lang="en-US" sz="2000" dirty="0"/>
              <a:t>What were the roles of the people involved?</a:t>
            </a:r>
          </a:p>
          <a:p>
            <a:pPr marL="342900" lvl="0" indent="-342900">
              <a:buFont typeface="Arial" panose="020B0604020202020204" pitchFamily="34" charset="0"/>
              <a:buChar char="•"/>
            </a:pPr>
            <a:r>
              <a:rPr lang="en-US" sz="2000" dirty="0"/>
              <a:t>Did you coordinate with multiple people to review together or did individuals review on their own?</a:t>
            </a:r>
          </a:p>
        </p:txBody>
      </p:sp>
      <p:sp>
        <p:nvSpPr>
          <p:cNvPr id="4" name="Slide Number Placeholder 3"/>
          <p:cNvSpPr>
            <a:spLocks noGrp="1"/>
          </p:cNvSpPr>
          <p:nvPr>
            <p:ph type="sldNum" sz="quarter" idx="10"/>
          </p:nvPr>
        </p:nvSpPr>
        <p:spPr/>
        <p:txBody>
          <a:bodyPr/>
          <a:lstStyle/>
          <a:p>
            <a:fld id="{157F591F-48A8-46BF-9842-345A827D44AD}" type="slidenum">
              <a:rPr lang="en-US" smtClean="0"/>
              <a:t>19</a:t>
            </a:fld>
            <a:endParaRPr lang="en-US"/>
          </a:p>
        </p:txBody>
      </p:sp>
    </p:spTree>
    <p:extLst>
      <p:ext uri="{BB962C8B-B14F-4D97-AF65-F5344CB8AC3E}">
        <p14:creationId xmlns:p14="http://schemas.microsoft.com/office/powerpoint/2010/main" val="201719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sz="2100" dirty="0"/>
              <a:t>Did it highlight the amount of information (or missing information) you have available about the assessments?</a:t>
            </a:r>
          </a:p>
          <a:p>
            <a:pPr marL="742950" lvl="1" indent="-285750">
              <a:buFont typeface="Symbol" panose="05050102010706020507" pitchFamily="18" charset="2"/>
              <a:buChar char="-"/>
            </a:pPr>
            <a:r>
              <a:rPr lang="en-US" sz="1800" dirty="0"/>
              <a:t>For example, did it highlight any areas where the test was missing validity evidence to support the use of test scores?</a:t>
            </a:r>
          </a:p>
          <a:p>
            <a:pPr marL="342900" lvl="0" indent="-342900">
              <a:buFont typeface="Arial" panose="020B0604020202020204" pitchFamily="34" charset="0"/>
              <a:buChar char="•"/>
            </a:pPr>
            <a:r>
              <a:rPr lang="en-US" sz="2100" dirty="0"/>
              <a:t>Did it highlight any inconsistencies in peoples’ goals and objectives for the assessments?</a:t>
            </a:r>
          </a:p>
          <a:p>
            <a:pPr marL="342900" lvl="0" indent="-342900">
              <a:buFont typeface="Arial" panose="020B0604020202020204" pitchFamily="34" charset="0"/>
              <a:buChar char="•"/>
            </a:pPr>
            <a:r>
              <a:rPr lang="en-US" sz="2100" dirty="0"/>
              <a:t>Did completing the protocol lead to any shifts or changes within your assessment activities?</a:t>
            </a:r>
          </a:p>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20</a:t>
            </a:fld>
            <a:endParaRPr lang="en-US"/>
          </a:p>
        </p:txBody>
      </p:sp>
    </p:spTree>
    <p:extLst>
      <p:ext uri="{BB962C8B-B14F-4D97-AF65-F5344CB8AC3E}">
        <p14:creationId xmlns:p14="http://schemas.microsoft.com/office/powerpoint/2010/main" val="2829215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3</a:t>
            </a:fld>
            <a:endParaRPr lang="en-US"/>
          </a:p>
        </p:txBody>
      </p:sp>
    </p:spTree>
    <p:extLst>
      <p:ext uri="{BB962C8B-B14F-4D97-AF65-F5344CB8AC3E}">
        <p14:creationId xmlns:p14="http://schemas.microsoft.com/office/powerpoint/2010/main" val="1376480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possible future uses: Orientation materials for new staff; group activities for PD workshops</a:t>
            </a:r>
          </a:p>
        </p:txBody>
      </p:sp>
      <p:sp>
        <p:nvSpPr>
          <p:cNvPr id="4" name="Slide Number Placeholder 3"/>
          <p:cNvSpPr>
            <a:spLocks noGrp="1"/>
          </p:cNvSpPr>
          <p:nvPr>
            <p:ph type="sldNum" sz="quarter" idx="10"/>
          </p:nvPr>
        </p:nvSpPr>
        <p:spPr/>
        <p:txBody>
          <a:bodyPr/>
          <a:lstStyle/>
          <a:p>
            <a:fld id="{157F591F-48A8-46BF-9842-345A827D44AD}" type="slidenum">
              <a:rPr lang="en-US" smtClean="0"/>
              <a:t>21</a:t>
            </a:fld>
            <a:endParaRPr lang="en-US"/>
          </a:p>
        </p:txBody>
      </p:sp>
    </p:spTree>
    <p:extLst>
      <p:ext uri="{BB962C8B-B14F-4D97-AF65-F5344CB8AC3E}">
        <p14:creationId xmlns:p14="http://schemas.microsoft.com/office/powerpoint/2010/main" val="1783776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100" dirty="0"/>
              <a:t>Acknowledge that not everyone here has seen any versions of the materials being developed</a:t>
            </a:r>
          </a:p>
          <a:p>
            <a:pPr lvl="0"/>
            <a:r>
              <a:rPr lang="en-US" sz="2100" dirty="0"/>
              <a:t>We would like the digital workbook to be used as both a stand-alone tool and while completing the self-evaluation tool</a:t>
            </a:r>
          </a:p>
          <a:p>
            <a:pPr marL="285750" lvl="0" indent="-285750">
              <a:buFont typeface="Arial" panose="020B0604020202020204" pitchFamily="34" charset="0"/>
              <a:buChar char="•"/>
            </a:pPr>
            <a:r>
              <a:rPr lang="en-US" sz="1800" dirty="0"/>
              <a:t>To what extent would the digital workbook have been useful as you were completing the self-evaluation tool?</a:t>
            </a:r>
          </a:p>
          <a:p>
            <a:pPr marL="285750" lvl="0" indent="-285750">
              <a:buFont typeface="Arial" panose="020B0604020202020204" pitchFamily="34" charset="0"/>
              <a:buChar char="•"/>
            </a:pPr>
            <a:r>
              <a:rPr lang="en-US" sz="1800" dirty="0"/>
              <a:t>How could you have used it?</a:t>
            </a:r>
          </a:p>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22</a:t>
            </a:fld>
            <a:endParaRPr lang="en-US"/>
          </a:p>
        </p:txBody>
      </p:sp>
    </p:spTree>
    <p:extLst>
      <p:ext uri="{BB962C8B-B14F-4D97-AF65-F5344CB8AC3E}">
        <p14:creationId xmlns:p14="http://schemas.microsoft.com/office/powerpoint/2010/main" val="2161795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2bf0dec1a_3_8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g42bf0dec1a_3_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871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2bf0dec1a_7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2bf0dec1a_7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Sara</a:t>
            </a:r>
            <a:endParaRPr dirty="0"/>
          </a:p>
        </p:txBody>
      </p:sp>
      <p:sp>
        <p:nvSpPr>
          <p:cNvPr id="148" name="Google Shape;148;g42bf0dec1a_7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79466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2bf0dec1a_7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2bf0dec1a_7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Jeremy</a:t>
            </a:r>
            <a:endParaRPr/>
          </a:p>
        </p:txBody>
      </p:sp>
      <p:sp>
        <p:nvSpPr>
          <p:cNvPr id="155" name="Google Shape;155;g42bf0dec1a_7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4881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2bf0dec1a_7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2bf0dec1a_7_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r>
              <a:rPr lang="en"/>
              <a:t>Jeremy:  Rationale for extra year: time to develop new assessment system, time for districts to implement and change instruction</a:t>
            </a:r>
            <a:endParaRPr/>
          </a:p>
          <a:p>
            <a:pPr marL="0" lvl="0" indent="0" algn="l" rtl="0">
              <a:spcBef>
                <a:spcPts val="0"/>
              </a:spcBef>
              <a:spcAft>
                <a:spcPts val="0"/>
              </a:spcAft>
              <a:buClr>
                <a:schemeClr val="dk1"/>
              </a:buClr>
              <a:buSzPts val="1200"/>
              <a:buFont typeface="Calibri"/>
              <a:buNone/>
            </a:pPr>
            <a:r>
              <a:rPr lang="en"/>
              <a:t>Pilot and field test--purpose</a:t>
            </a:r>
            <a:endParaRPr/>
          </a:p>
        </p:txBody>
      </p:sp>
      <p:sp>
        <p:nvSpPr>
          <p:cNvPr id="162" name="Google Shape;162;g42bf0dec1a_7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86682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2bf0dec1a_7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2bf0dec1a_7_3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Rhonda </a:t>
            </a:r>
            <a:endParaRPr/>
          </a:p>
        </p:txBody>
      </p:sp>
      <p:sp>
        <p:nvSpPr>
          <p:cNvPr id="187" name="Google Shape;187;g42bf0dec1a_7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99987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2bf0dec1a_7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42bf0dec1a_7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
              <a:t>Rhonda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
              <a:t>First portion of SCILLSS work. Incorporates AQuESTT tenets and NEQuESTT components.</a:t>
            </a:r>
            <a:endParaRPr/>
          </a:p>
        </p:txBody>
      </p:sp>
    </p:spTree>
    <p:extLst>
      <p:ext uri="{BB962C8B-B14F-4D97-AF65-F5344CB8AC3E}">
        <p14:creationId xmlns:p14="http://schemas.microsoft.com/office/powerpoint/2010/main" val="510330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2bf0dec1a_7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2bf0dec1a_7_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Rhonda </a:t>
            </a:r>
            <a:endParaRPr/>
          </a:p>
        </p:txBody>
      </p:sp>
      <p:sp>
        <p:nvSpPr>
          <p:cNvPr id="218" name="Google Shape;218;g42bf0dec1a_7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89047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2bf0dec1a_7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42bf0dec1a_7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
              <a:t>Rhonda</a:t>
            </a:r>
            <a:r>
              <a:rPr lang="en" sz="1200" b="0" i="0" u="none" strike="noStrike" cap="none">
                <a:solidFill>
                  <a:schemeClr val="dk1"/>
                </a:solidFill>
                <a:latin typeface="Calibri"/>
                <a:ea typeface="Calibri"/>
                <a:cs typeface="Calibri"/>
                <a:sym typeface="Calibri"/>
              </a:rPr>
              <a:t>: Want to make sure we are offering support at all steps</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995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4</a:t>
            </a:fld>
            <a:endParaRPr lang="en-US"/>
          </a:p>
        </p:txBody>
      </p:sp>
    </p:spTree>
    <p:extLst>
      <p:ext uri="{BB962C8B-B14F-4D97-AF65-F5344CB8AC3E}">
        <p14:creationId xmlns:p14="http://schemas.microsoft.com/office/powerpoint/2010/main" val="4236794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2bf0dec1a_7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a:buNone/>
            </a:pPr>
            <a:r>
              <a:rPr lang="en" dirty="0"/>
              <a:t>Rhonda: </a:t>
            </a:r>
            <a:r>
              <a:rPr lang="en" sz="1200" b="0" i="0" u="none" strike="noStrike" cap="none" dirty="0">
                <a:solidFill>
                  <a:schemeClr val="dk1"/>
                </a:solidFill>
                <a:latin typeface="Calibri"/>
                <a:ea typeface="Calibri"/>
                <a:cs typeface="Calibri"/>
                <a:sym typeface="Calibri"/>
              </a:rPr>
              <a:t>Stakeholder developed goals for student learning that became embedded in the assessment system design </a:t>
            </a:r>
            <a:endParaRPr sz="1200" b="0" i="0" u="none" strike="noStrike" cap="none" dirty="0">
              <a:solidFill>
                <a:schemeClr val="dk1"/>
              </a:solidFill>
              <a:latin typeface="Calibri"/>
              <a:ea typeface="Calibri"/>
              <a:cs typeface="Calibri"/>
              <a:sym typeface="Calibri"/>
            </a:endParaRPr>
          </a:p>
        </p:txBody>
      </p:sp>
      <p:sp>
        <p:nvSpPr>
          <p:cNvPr id="232" name="Google Shape;232;g42bf0dec1a_7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1872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2bf0dec1a_7_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2bf0dec1a_7_9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Jeremy</a:t>
            </a:r>
            <a:endParaRPr/>
          </a:p>
        </p:txBody>
      </p:sp>
      <p:sp>
        <p:nvSpPr>
          <p:cNvPr id="248" name="Google Shape;248;g42bf0dec1a_7_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70937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2bf0dec1a_7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a:buNone/>
            </a:pPr>
            <a:r>
              <a:rPr lang="en" dirty="0"/>
              <a:t>Sara </a:t>
            </a:r>
            <a:r>
              <a:rPr lang="en" sz="1200" b="1" i="0" u="none" strike="noStrike" cap="none" dirty="0">
                <a:solidFill>
                  <a:schemeClr val="dk1"/>
                </a:solidFill>
              </a:rPr>
              <a:t>Handout</a:t>
            </a:r>
            <a:r>
              <a:rPr lang="en" sz="1200" b="0" i="0" u="none" strike="noStrike" cap="none" dirty="0">
                <a:solidFill>
                  <a:schemeClr val="dk1"/>
                </a:solidFill>
                <a:latin typeface="Calibri"/>
                <a:ea typeface="Calibri"/>
                <a:cs typeface="Calibri"/>
                <a:sym typeface="Calibri"/>
              </a:rPr>
              <a:t>: Define the knobs</a:t>
            </a:r>
            <a:endParaRPr sz="1200" b="0" i="0" u="none" strike="noStrike" cap="none" dirty="0">
              <a:solidFill>
                <a:schemeClr val="dk1"/>
              </a:solidFill>
              <a:latin typeface="Calibri"/>
              <a:ea typeface="Calibri"/>
              <a:cs typeface="Calibri"/>
              <a:sym typeface="Calibri"/>
            </a:endParaRPr>
          </a:p>
          <a:p>
            <a:pPr marL="323850" lvl="0" indent="-171450" algn="l" rtl="0">
              <a:spcBef>
                <a:spcPts val="0"/>
              </a:spcBef>
              <a:spcAft>
                <a:spcPts val="0"/>
              </a:spcAft>
              <a:buClr>
                <a:schemeClr val="dk1"/>
              </a:buClr>
              <a:buSzPts val="1200"/>
              <a:buFont typeface="Arial" panose="020B0604020202020204" pitchFamily="34" charset="0"/>
              <a:buChar char="•"/>
            </a:pPr>
            <a:r>
              <a:rPr lang="en" dirty="0">
                <a:latin typeface="+mn-lt"/>
                <a:ea typeface="Century Gothic"/>
                <a:cs typeface="Century Gothic"/>
                <a:sym typeface="Century Gothic"/>
              </a:rPr>
              <a:t>Shift from rote understanding toward autonomous (independent and collaborative) practical application, evaluation, modeling unknown scenarios in learning and assessment via reasoning with evidence</a:t>
            </a:r>
            <a:endParaRPr dirty="0">
              <a:latin typeface="+mn-lt"/>
              <a:ea typeface="Century Gothic"/>
              <a:cs typeface="Century Gothic"/>
              <a:sym typeface="Century Gothic"/>
            </a:endParaRPr>
          </a:p>
          <a:p>
            <a:pPr marL="323850" lvl="0" indent="-171450" algn="l" rtl="0">
              <a:spcBef>
                <a:spcPts val="0"/>
              </a:spcBef>
              <a:spcAft>
                <a:spcPts val="0"/>
              </a:spcAft>
              <a:buClr>
                <a:schemeClr val="dk1"/>
              </a:buClr>
              <a:buSzPts val="1200"/>
              <a:buFont typeface="Arial" panose="020B0604020202020204" pitchFamily="34" charset="0"/>
              <a:buChar char="•"/>
            </a:pPr>
            <a:r>
              <a:rPr lang="en" dirty="0">
                <a:latin typeface="+mn-lt"/>
                <a:ea typeface="Century Gothic"/>
                <a:cs typeface="Century Gothic"/>
                <a:sym typeface="Century Gothic"/>
              </a:rPr>
              <a:t>Em</a:t>
            </a:r>
            <a:r>
              <a:rPr lang="en" dirty="0">
                <a:solidFill>
                  <a:srgbClr val="434343"/>
                </a:solidFill>
                <a:latin typeface="+mn-lt"/>
                <a:ea typeface="Century Gothic"/>
                <a:cs typeface="Century Gothic"/>
                <a:sym typeface="Century Gothic"/>
              </a:rPr>
              <a:t>phasis on the SEPs and CCCs—increased sophistication over time, as reflected by integrating multiple SEPs, decreased scaffolding, different CCCs lenses, and increasingly distal transfer</a:t>
            </a:r>
            <a:endParaRPr dirty="0">
              <a:solidFill>
                <a:srgbClr val="434343"/>
              </a:solidFill>
              <a:latin typeface="+mn-lt"/>
              <a:ea typeface="Century Gothic"/>
              <a:cs typeface="Century Gothic"/>
              <a:sym typeface="Century Gothic"/>
            </a:endParaRPr>
          </a:p>
          <a:p>
            <a:pPr marL="323850" lvl="0" indent="-171450" algn="l" rtl="0">
              <a:spcBef>
                <a:spcPts val="0"/>
              </a:spcBef>
              <a:spcAft>
                <a:spcPts val="0"/>
              </a:spcAft>
              <a:buClr>
                <a:schemeClr val="dk1"/>
              </a:buClr>
              <a:buSzPts val="1200"/>
              <a:buFont typeface="Arial" panose="020B0604020202020204" pitchFamily="34" charset="0"/>
              <a:buChar char="•"/>
            </a:pPr>
            <a:r>
              <a:rPr lang="en" dirty="0">
                <a:latin typeface="+mn-lt"/>
                <a:ea typeface="Century Gothic"/>
                <a:cs typeface="Century Gothic"/>
                <a:sym typeface="Century Gothic"/>
              </a:rPr>
              <a:t>Phenomena and problems as drivers of student thinking and demonstration </a:t>
            </a:r>
            <a:endParaRPr dirty="0">
              <a:latin typeface="+mn-lt"/>
              <a:ea typeface="Century Gothic"/>
              <a:cs typeface="Century Gothic"/>
              <a:sym typeface="Century Gothic"/>
            </a:endParaRPr>
          </a:p>
          <a:p>
            <a:pPr marL="323850" lvl="0" indent="-171450" algn="l" rtl="0">
              <a:spcBef>
                <a:spcPts val="0"/>
              </a:spcBef>
              <a:spcAft>
                <a:spcPts val="0"/>
              </a:spcAft>
              <a:buClr>
                <a:schemeClr val="dk1"/>
              </a:buClr>
              <a:buSzPts val="1200"/>
              <a:buFont typeface="Arial" panose="020B0604020202020204" pitchFamily="34" charset="0"/>
              <a:buChar char="•"/>
            </a:pPr>
            <a:r>
              <a:rPr lang="en" dirty="0">
                <a:solidFill>
                  <a:srgbClr val="434343"/>
                </a:solidFill>
                <a:latin typeface="+mn-lt"/>
                <a:ea typeface="Century Gothic"/>
                <a:cs typeface="Century Gothic"/>
                <a:sym typeface="Century Gothic"/>
              </a:rPr>
              <a:t>Student agency and identify respected in assessment via choice and perseverance</a:t>
            </a:r>
            <a:endParaRPr dirty="0">
              <a:solidFill>
                <a:srgbClr val="434343"/>
              </a:solidFill>
              <a:latin typeface="+mn-lt"/>
              <a:ea typeface="Century Gothic"/>
              <a:cs typeface="Century Gothic"/>
              <a:sym typeface="Century Gothic"/>
            </a:endParaRPr>
          </a:p>
          <a:p>
            <a:pPr marL="323850" lvl="0" indent="-171450" algn="l" rtl="0">
              <a:spcBef>
                <a:spcPts val="0"/>
              </a:spcBef>
              <a:spcAft>
                <a:spcPts val="0"/>
              </a:spcAft>
              <a:buClr>
                <a:schemeClr val="dk1"/>
              </a:buClr>
              <a:buSzPts val="1200"/>
              <a:buFont typeface="Arial" panose="020B0604020202020204" pitchFamily="34" charset="0"/>
              <a:buChar char="•"/>
            </a:pPr>
            <a:r>
              <a:rPr lang="en" dirty="0">
                <a:latin typeface="+mn-lt"/>
                <a:ea typeface="Century Gothic"/>
                <a:cs typeface="Century Gothic"/>
                <a:sym typeface="Century Gothic"/>
              </a:rPr>
              <a:t>Emphasis on authenticity: authentic scenarios, integration across scientific disciplines as well as cross-content areas</a:t>
            </a:r>
            <a:endParaRPr b="1" dirty="0">
              <a:solidFill>
                <a:srgbClr val="434343"/>
              </a:solidFill>
              <a:latin typeface="+mn-lt"/>
              <a:ea typeface="Didact Gothic"/>
              <a:cs typeface="Didact Gothic"/>
              <a:sym typeface="Didact Gothic"/>
            </a:endParaRPr>
          </a:p>
          <a:p>
            <a:pPr marL="323850" lvl="0" indent="-171450" algn="l" rtl="0">
              <a:spcBef>
                <a:spcPts val="0"/>
              </a:spcBef>
              <a:spcAft>
                <a:spcPts val="0"/>
              </a:spcAft>
              <a:buClr>
                <a:schemeClr val="dk1"/>
              </a:buClr>
              <a:buSzPts val="1200"/>
              <a:buFont typeface="Arial" panose="020B0604020202020204" pitchFamily="34" charset="0"/>
              <a:buChar char="•"/>
            </a:pPr>
            <a:r>
              <a:rPr lang="en" dirty="0">
                <a:solidFill>
                  <a:srgbClr val="434343"/>
                </a:solidFill>
                <a:latin typeface="+mn-lt"/>
                <a:ea typeface="Century Gothic"/>
                <a:cs typeface="Century Gothic"/>
                <a:sym typeface="Century Gothic"/>
              </a:rPr>
              <a:t>Integrated </a:t>
            </a:r>
            <a:r>
              <a:rPr lang="en" dirty="0">
                <a:solidFill>
                  <a:srgbClr val="434343"/>
                </a:solidFill>
                <a:latin typeface="Century Gothic"/>
                <a:ea typeface="Century Gothic"/>
                <a:cs typeface="Century Gothic"/>
                <a:sym typeface="Century Gothic"/>
              </a:rPr>
              <a:t>performances</a:t>
            </a:r>
            <a:endParaRPr dirty="0">
              <a:latin typeface="Century Gothic"/>
              <a:ea typeface="Century Gothic"/>
              <a:cs typeface="Century Gothic"/>
              <a:sym typeface="Century Gothic"/>
            </a:endParaRPr>
          </a:p>
          <a:p>
            <a:pPr marL="0" marR="0" lvl="0" indent="0" algn="l" rtl="0">
              <a:spcBef>
                <a:spcPts val="0"/>
              </a:spcBef>
              <a:spcAft>
                <a:spcPts val="0"/>
              </a:spcAft>
              <a:buClr>
                <a:schemeClr val="dk1"/>
              </a:buClr>
              <a:buSzPts val="1200"/>
              <a:buFont typeface="Calibri"/>
              <a:buNone/>
            </a:pPr>
            <a:endParaRPr dirty="0"/>
          </a:p>
        </p:txBody>
      </p:sp>
      <p:sp>
        <p:nvSpPr>
          <p:cNvPr id="254" name="Google Shape;254;g42bf0dec1a_7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8352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42bf0dec1a_7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Jeremy: Classroom embedded in replacement units which serve as models of instruction for teachers as we transition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67" name="Google Shape;267;g42bf0dec1a_7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7217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35</a:t>
            </a:fld>
            <a:endParaRPr lang="en-US"/>
          </a:p>
        </p:txBody>
      </p:sp>
    </p:spTree>
    <p:extLst>
      <p:ext uri="{BB962C8B-B14F-4D97-AF65-F5344CB8AC3E}">
        <p14:creationId xmlns:p14="http://schemas.microsoft.com/office/powerpoint/2010/main" val="27593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Times New Roman" panose="02020603050405020304" pitchFamily="18" charset="0"/>
              </a:rPr>
              <a:t>The Strengthening Claims-based Interpretations and Uses of Local and Large-scale Science Assessment Scores (SCILLSS) project is funded by the US Department of Education’s Enhanced Assessment Instruments Grant Program. As lead state and grantee, the Nebraska Department of Education is working in collaboration with two other state education agencies, Wyoming and Montana, along with four organizations, and a technical advisory panel of 10 experts that contribute an essential combination of expertise in principled-design, measurement, assessment literacy, and classroom practices to support the implementation of this project. </a:t>
            </a:r>
            <a:endParaRPr lang="en-US" sz="18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0A32E-F626-4AA1-BBA1-9DAA8038CD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08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normAutofit/>
          </a:bodyPr>
          <a:lstStyle/>
          <a:p>
            <a:r>
              <a:rPr lang="en-US" dirty="0"/>
              <a:t>SCILLSS has 3 overarching project goals. We intend to create a science assessment design model that establishes alignment with three-dimensional standards by eliciting common construct definitions that drive curriculum, instruction, and assessment; strengthen a shared knowledge base among stakeholders for using principled-design approaches to create and evaluate quality science assessments that generate meaningful and useful scores. We further intend to establish a way for states to connect statewide assessment results with local assessments and instruction in a coherent, standards-based system.</a:t>
            </a:r>
          </a:p>
          <a:p>
            <a:endParaRPr lang="en-US" dirty="0"/>
          </a:p>
          <a:p>
            <a:r>
              <a:rPr lang="en-US" dirty="0"/>
              <a:t>Each of our three states has a strong commitment to local assessment. As such, we hope to capitalize on that relationship between the local and statewide summative assessment systems to improve the way in which we vision science assessment. </a:t>
            </a:r>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19, 2010</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0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dirty="0"/>
              <a:t>The SCILLSS project includes three partner states and four partner organizations. NE is the lead SCILLSS state along with MT and WY. edCount serves as the primary contractor to NE and the other organizations serve as subcontractors to edCount. </a:t>
            </a:r>
          </a:p>
          <a:p>
            <a:endParaRPr lang="en-US" dirty="0"/>
          </a:p>
          <a:p>
            <a:r>
              <a:rPr lang="en-US" dirty="0"/>
              <a:t>edCount and ACS will share in the substantive activities for this project while SRI provides their principled-design expertise, and PIRE provides external project evaluation services for SCILLSS. </a:t>
            </a:r>
          </a:p>
          <a:p>
            <a:endParaRPr lang="en-US" dirty="0"/>
          </a:p>
          <a:p>
            <a:r>
              <a:rPr lang="en-US" dirty="0"/>
              <a:t>We have quite a distinguished list of expert panelists also involved with SCILLSS. </a:t>
            </a:r>
            <a:r>
              <a:rPr lang="en-US" sz="3100" dirty="0"/>
              <a:t>The purpose of having a technical advisory committee is to seek feedback, commendations, and recommendations to improve the overall quality of each of the SCILLSS’ deliverables. The expert panelists will convene, along with the management team and state leads, at the SCILLSS’ annual yearly meetings to contribute expertise and experience in meeting the project goals. At various stages in the project, TAC members will contribute to different tasks during the design and development phases rather than upon completion during the yearly meetings. </a:t>
            </a:r>
            <a:endParaRPr lang="en-US" dirty="0"/>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19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8</a:t>
            </a:fld>
            <a:endParaRPr lang="en-US"/>
          </a:p>
        </p:txBody>
      </p:sp>
    </p:spTree>
    <p:extLst>
      <p:ext uri="{BB962C8B-B14F-4D97-AF65-F5344CB8AC3E}">
        <p14:creationId xmlns:p14="http://schemas.microsoft.com/office/powerpoint/2010/main" val="188974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9</a:t>
            </a:fld>
            <a:endParaRPr lang="en-US"/>
          </a:p>
        </p:txBody>
      </p:sp>
    </p:spTree>
    <p:extLst>
      <p:ext uri="{BB962C8B-B14F-4D97-AF65-F5344CB8AC3E}">
        <p14:creationId xmlns:p14="http://schemas.microsoft.com/office/powerpoint/2010/main" val="313805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10</a:t>
            </a:fld>
            <a:endParaRPr lang="en-US"/>
          </a:p>
        </p:txBody>
      </p:sp>
    </p:spTree>
    <p:extLst>
      <p:ext uri="{BB962C8B-B14F-4D97-AF65-F5344CB8AC3E}">
        <p14:creationId xmlns:p14="http://schemas.microsoft.com/office/powerpoint/2010/main" val="400193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12/13/2018</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12/13/2018</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12/13/2018</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12/13/2018</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12/13/2018</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12/13/2018</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12/13/2018</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12/13/2018</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12/13/2018</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12/13/2018</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75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12/13/2018</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837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12/13/2018</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9764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12/13/2018</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12/13/2018</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09601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12/13/2018</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12/13/2018</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12/13/2018</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3"/>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12/13/2018</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llsspartners.org/scillss-resour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5AA44839-D783-4FCE-8BFB-6BBE5192C40C}"/>
              </a:ext>
            </a:extLst>
          </p:cNvPr>
          <p:cNvSpPr txBox="1">
            <a:spLocks/>
          </p:cNvSpPr>
          <p:nvPr/>
        </p:nvSpPr>
        <p:spPr>
          <a:xfrm>
            <a:off x="1476765" y="3631153"/>
            <a:ext cx="6217764" cy="1789933"/>
          </a:xfrm>
          <a:prstGeom prst="rect">
            <a:avLst/>
          </a:prstGeom>
        </p:spPr>
        <p:txBody>
          <a:bodyPr vert="horz" lIns="91440" tIns="45720" rIns="91440" bIns="45720" rtlCol="0">
            <a:no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2400" dirty="0">
                <a:solidFill>
                  <a:prstClr val="black"/>
                </a:solidFill>
                <a:latin typeface="Calibri" panose="020F0502020204030204"/>
              </a:rPr>
              <a:t>NCME Classroom Assessment Conference</a:t>
            </a:r>
          </a:p>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Panel Discussion</a:t>
            </a:r>
          </a:p>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Wednesday, October 10</a:t>
            </a:r>
          </a:p>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8:30 a.m. –  9:30 a.m.</a:t>
            </a:r>
          </a:p>
        </p:txBody>
      </p:sp>
      <p:sp>
        <p:nvSpPr>
          <p:cNvPr id="2" name="Rectangle 1">
            <a:extLst>
              <a:ext uri="{FF2B5EF4-FFF2-40B4-BE49-F238E27FC236}">
                <a16:creationId xmlns:a16="http://schemas.microsoft.com/office/drawing/2014/main" id="{76EF7498-79FC-4E5A-81D3-55DFF8885E5E}"/>
              </a:ext>
            </a:extLst>
          </p:cNvPr>
          <p:cNvSpPr/>
          <p:nvPr/>
        </p:nvSpPr>
        <p:spPr>
          <a:xfrm>
            <a:off x="990865" y="1261273"/>
            <a:ext cx="7189563" cy="2369880"/>
          </a:xfrm>
          <a:prstGeom prst="rect">
            <a:avLst/>
          </a:prstGeom>
        </p:spPr>
        <p:txBody>
          <a:bodyPr wrap="square">
            <a:spAutoFit/>
          </a:bodyPr>
          <a:lstStyle/>
          <a:p>
            <a:pPr algn="ctr" defTabSz="685783">
              <a:lnSpc>
                <a:spcPct val="90000"/>
              </a:lnSpc>
              <a:spcBef>
                <a:spcPct val="0"/>
              </a:spcBef>
            </a:pPr>
            <a:r>
              <a:rPr lang="en-US" sz="4000" b="1" dirty="0">
                <a:solidFill>
                  <a:srgbClr val="0070C0"/>
                </a:solidFill>
                <a:effectLst>
                  <a:outerShdw blurRad="38100" dist="38100" dir="2700000" algn="tl">
                    <a:srgbClr val="000000">
                      <a:alpha val="43137"/>
                    </a:srgbClr>
                  </a:outerShdw>
                </a:effectLst>
                <a:latin typeface="+mj-lt"/>
                <a:ea typeface="+mj-ea"/>
                <a:cs typeface="+mj-cs"/>
              </a:rPr>
              <a:t>Implementation and Use of Results of Self-Evaluation Tools for Assessment Systems</a:t>
            </a:r>
          </a:p>
          <a:p>
            <a:pPr algn="ctr"/>
            <a:endParaRPr lang="en-US" sz="4000" dirty="0"/>
          </a:p>
        </p:txBody>
      </p:sp>
      <p:sp>
        <p:nvSpPr>
          <p:cNvPr id="3" name="Rectangle 2">
            <a:extLst>
              <a:ext uri="{FF2B5EF4-FFF2-40B4-BE49-F238E27FC236}">
                <a16:creationId xmlns:a16="http://schemas.microsoft.com/office/drawing/2014/main" id="{C8C83653-74B5-4371-8E28-6E262709C8D6}"/>
              </a:ext>
            </a:extLst>
          </p:cNvPr>
          <p:cNvSpPr/>
          <p:nvPr/>
        </p:nvSpPr>
        <p:spPr>
          <a:xfrm>
            <a:off x="283191" y="5697575"/>
            <a:ext cx="8604914" cy="738664"/>
          </a:xfrm>
          <a:prstGeom prst="rect">
            <a:avLst/>
          </a:prstGeom>
        </p:spPr>
        <p:txBody>
          <a:bodyPr wrap="square">
            <a:spAutoFit/>
          </a:bodyPr>
          <a:lstStyle/>
          <a:p>
            <a:r>
              <a:rPr lang="en-US" sz="1400" dirty="0"/>
              <a:t>This presentation was developed with funding from the U.S. Department of Education under Enhanced Assessment Grants Program CFDA 84.368A. The contents do not necessarily represent the policy of the U.S. Department of Education, and no assumption of endorsement by the Federal government should be made. </a:t>
            </a:r>
          </a:p>
        </p:txBody>
      </p:sp>
    </p:spTree>
    <p:extLst>
      <p:ext uri="{BB962C8B-B14F-4D97-AF65-F5344CB8AC3E}">
        <p14:creationId xmlns:p14="http://schemas.microsoft.com/office/powerpoint/2010/main" val="261022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C90E-44DF-44E0-A6D1-7089C119CB2A}"/>
              </a:ext>
            </a:extLst>
          </p:cNvPr>
          <p:cNvSpPr>
            <a:spLocks noGrp="1"/>
          </p:cNvSpPr>
          <p:nvPr>
            <p:ph type="title"/>
          </p:nvPr>
        </p:nvSpPr>
        <p:spPr/>
        <p:txBody>
          <a:bodyPr>
            <a:normAutofit/>
          </a:bodyPr>
          <a:lstStyle/>
          <a:p>
            <a:r>
              <a:rPr lang="en-US" dirty="0"/>
              <a:t>Self-evaluation Protocols</a:t>
            </a:r>
          </a:p>
        </p:txBody>
      </p:sp>
      <p:sp>
        <p:nvSpPr>
          <p:cNvPr id="3" name="Content Placeholder 2">
            <a:extLst>
              <a:ext uri="{FF2B5EF4-FFF2-40B4-BE49-F238E27FC236}">
                <a16:creationId xmlns:a16="http://schemas.microsoft.com/office/drawing/2014/main" id="{F2972604-55B1-4BBC-8508-AE99A676CC38}"/>
              </a:ext>
            </a:extLst>
          </p:cNvPr>
          <p:cNvSpPr>
            <a:spLocks noGrp="1"/>
          </p:cNvSpPr>
          <p:nvPr>
            <p:ph idx="1"/>
          </p:nvPr>
        </p:nvSpPr>
        <p:spPr>
          <a:xfrm>
            <a:off x="457200" y="1417320"/>
            <a:ext cx="8229600" cy="4784118"/>
          </a:xfrm>
        </p:spPr>
        <p:txBody>
          <a:bodyPr>
            <a:normAutofit/>
          </a:bodyPr>
          <a:lstStyle/>
          <a:p>
            <a:pPr marL="0" indent="0">
              <a:spcBef>
                <a:spcPts val="900"/>
              </a:spcBef>
              <a:spcAft>
                <a:spcPts val="900"/>
              </a:spcAft>
              <a:buNone/>
            </a:pPr>
            <a:r>
              <a:rPr lang="en-US" sz="3200" b="1" dirty="0"/>
              <a:t>Goals and Objectives</a:t>
            </a:r>
          </a:p>
          <a:p>
            <a:pPr marL="457200" lvl="1" indent="-457200">
              <a:lnSpc>
                <a:spcPct val="100000"/>
              </a:lnSpc>
              <a:spcBef>
                <a:spcPts val="0"/>
              </a:spcBef>
              <a:spcAft>
                <a:spcPts val="600"/>
              </a:spcAft>
              <a:buFont typeface="Arial" panose="020B0604020202020204" pitchFamily="34" charset="0"/>
              <a:buChar char="•"/>
            </a:pPr>
            <a:r>
              <a:rPr lang="en-US" sz="2800" dirty="0"/>
              <a:t>Identify intended use(s) of test scores</a:t>
            </a:r>
          </a:p>
          <a:p>
            <a:pPr marL="457200" lvl="1" indent="-457200">
              <a:lnSpc>
                <a:spcPct val="100000"/>
              </a:lnSpc>
              <a:spcBef>
                <a:spcPts val="0"/>
              </a:spcBef>
              <a:spcAft>
                <a:spcPts val="600"/>
              </a:spcAft>
              <a:buFont typeface="Arial" panose="020B0604020202020204" pitchFamily="34" charset="0"/>
              <a:buChar char="•"/>
            </a:pPr>
            <a:r>
              <a:rPr lang="en-US" sz="2800" dirty="0"/>
              <a:t>Foster an internal dialogue to clarify the goals and intended uses of an assessment program</a:t>
            </a:r>
          </a:p>
          <a:p>
            <a:pPr marL="457200" lvl="1" indent="-457200">
              <a:lnSpc>
                <a:spcPct val="100000"/>
              </a:lnSpc>
              <a:spcBef>
                <a:spcPts val="0"/>
              </a:spcBef>
              <a:spcAft>
                <a:spcPts val="600"/>
              </a:spcAft>
              <a:buFont typeface="Arial" panose="020B0604020202020204" pitchFamily="34" charset="0"/>
              <a:buChar char="•"/>
            </a:pPr>
            <a:r>
              <a:rPr lang="en-US" sz="2800" dirty="0"/>
              <a:t>Evaluate whether given test interpretations are appropriate</a:t>
            </a:r>
          </a:p>
          <a:p>
            <a:pPr marL="457200" lvl="1" indent="-457200">
              <a:lnSpc>
                <a:spcPct val="100000"/>
              </a:lnSpc>
              <a:spcBef>
                <a:spcPts val="0"/>
              </a:spcBef>
              <a:spcAft>
                <a:spcPts val="600"/>
              </a:spcAft>
              <a:buFont typeface="Arial" panose="020B0604020202020204" pitchFamily="34" charset="0"/>
              <a:buChar char="•"/>
            </a:pPr>
            <a:r>
              <a:rPr lang="en-US" sz="2800" dirty="0"/>
              <a:t>Identify gaps in assessment programs</a:t>
            </a:r>
          </a:p>
          <a:p>
            <a:pPr marL="457200" lvl="1" indent="-457200">
              <a:lnSpc>
                <a:spcPct val="100000"/>
              </a:lnSpc>
              <a:spcBef>
                <a:spcPts val="0"/>
              </a:spcBef>
              <a:spcAft>
                <a:spcPts val="600"/>
              </a:spcAft>
              <a:buFont typeface="Arial" panose="020B0604020202020204" pitchFamily="34" charset="0"/>
              <a:buChar char="•"/>
            </a:pPr>
            <a:r>
              <a:rPr lang="en-US" sz="2800" dirty="0"/>
              <a:t>Identify overlap across multiple assessment programs</a:t>
            </a:r>
          </a:p>
        </p:txBody>
      </p:sp>
    </p:spTree>
    <p:extLst>
      <p:ext uri="{BB962C8B-B14F-4D97-AF65-F5344CB8AC3E}">
        <p14:creationId xmlns:p14="http://schemas.microsoft.com/office/powerpoint/2010/main" val="2315203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23CA-0970-45C5-8053-9E122D945245}"/>
              </a:ext>
            </a:extLst>
          </p:cNvPr>
          <p:cNvSpPr>
            <a:spLocks noGrp="1"/>
          </p:cNvSpPr>
          <p:nvPr>
            <p:ph type="title"/>
          </p:nvPr>
        </p:nvSpPr>
        <p:spPr/>
        <p:txBody>
          <a:bodyPr>
            <a:normAutofit/>
          </a:bodyPr>
          <a:lstStyle/>
          <a:p>
            <a:r>
              <a:rPr lang="en-US" dirty="0"/>
              <a:t>Self-evaluation Protocol Structure</a:t>
            </a:r>
          </a:p>
        </p:txBody>
      </p:sp>
      <p:graphicFrame>
        <p:nvGraphicFramePr>
          <p:cNvPr id="7" name="Content Placeholder 2"/>
          <p:cNvGraphicFramePr>
            <a:graphicFrameLocks noGrp="1"/>
          </p:cNvGraphicFramePr>
          <p:nvPr>
            <p:ph idx="1"/>
            <p:extLst/>
          </p:nvPr>
        </p:nvGraphicFramePr>
        <p:xfrm>
          <a:off x="457200" y="2120900"/>
          <a:ext cx="8064500" cy="423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AF16A3F9-A9E6-4BD7-A846-0BA2E100D7B5}"/>
              </a:ext>
            </a:extLst>
          </p:cNvPr>
          <p:cNvSpPr/>
          <p:nvPr/>
        </p:nvSpPr>
        <p:spPr>
          <a:xfrm>
            <a:off x="457200" y="1417320"/>
            <a:ext cx="14055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4 Steps</a:t>
            </a:r>
          </a:p>
        </p:txBody>
      </p:sp>
    </p:spTree>
    <p:extLst>
      <p:ext uri="{BB962C8B-B14F-4D97-AF65-F5344CB8AC3E}">
        <p14:creationId xmlns:p14="http://schemas.microsoft.com/office/powerpoint/2010/main" val="274333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2868A89-8CB0-4F4F-A289-E03C084C39AD}"/>
              </a:ext>
            </a:extLst>
          </p:cNvPr>
          <p:cNvSpPr>
            <a:spLocks noGrp="1"/>
          </p:cNvSpPr>
          <p:nvPr/>
        </p:nvSpPr>
        <p:spPr>
          <a:xfrm>
            <a:off x="457200" y="1331748"/>
            <a:ext cx="5799909" cy="5008880"/>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b="0" i="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Myriad Pro"/>
                <a:ea typeface="+mn-ea"/>
              </a:rPr>
              <a:t>FOUR FUNDAMENTAL VALIDITY QUESTIONS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1" i="0" u="none" strike="noStrike" kern="1200" cap="none" spc="0" normalizeH="0" baseline="0" noProof="0" dirty="0">
              <a:ln>
                <a:noFill/>
              </a:ln>
              <a:solidFill>
                <a:prstClr val="black"/>
              </a:solidFill>
              <a:effectLst/>
              <a:uLnTx/>
              <a:uFillTx/>
              <a:latin typeface="Myriad Pro"/>
              <a:ea typeface="+mn-ea"/>
            </a:endParaRP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Myriad Pro"/>
                <a:ea typeface="+mn-ea"/>
              </a:rPr>
              <a:t>To what extent does the assessment as designed capture the knowledge and skills defined in the target domain?</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Myriad Pro"/>
                <a:ea typeface="+mn-ea"/>
              </a:rPr>
              <a:t>To what extent does the assessment as implemented yield scores that are comparable across students, sites, time, forms?</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Myriad Pro"/>
                <a:ea typeface="+mn-ea"/>
              </a:rPr>
              <a:t>To what extent are students able to demonstrate what they know and can do in relation to the target knowledge and skills on the test in a manner that can be recognized and accurately scored?</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Myriad Pro"/>
                <a:ea typeface="+mn-ea"/>
              </a:rPr>
              <a:t>To what extent does the test yield information that can be and is used appropriately within a system to achieve specific goals?</a:t>
            </a:r>
          </a:p>
        </p:txBody>
      </p:sp>
      <p:sp>
        <p:nvSpPr>
          <p:cNvPr id="10" name="TextBox 9">
            <a:extLst>
              <a:ext uri="{FF2B5EF4-FFF2-40B4-BE49-F238E27FC236}">
                <a16:creationId xmlns:a16="http://schemas.microsoft.com/office/drawing/2014/main" id="{74694BEC-6BBE-44F8-A08E-5D4CFB08EB57}"/>
              </a:ext>
            </a:extLst>
          </p:cNvPr>
          <p:cNvSpPr txBox="1"/>
          <p:nvPr/>
        </p:nvSpPr>
        <p:spPr>
          <a:xfrm>
            <a:off x="6489148" y="1898771"/>
            <a:ext cx="2436693"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Construct Coherence</a:t>
            </a:r>
          </a:p>
        </p:txBody>
      </p:sp>
      <p:sp>
        <p:nvSpPr>
          <p:cNvPr id="11" name="TextBox 10">
            <a:extLst>
              <a:ext uri="{FF2B5EF4-FFF2-40B4-BE49-F238E27FC236}">
                <a16:creationId xmlns:a16="http://schemas.microsoft.com/office/drawing/2014/main" id="{6F6A4709-FA7F-4682-A8B9-CA76EF781861}"/>
              </a:ext>
            </a:extLst>
          </p:cNvPr>
          <p:cNvSpPr txBox="1"/>
          <p:nvPr/>
        </p:nvSpPr>
        <p:spPr>
          <a:xfrm>
            <a:off x="6489148" y="2900922"/>
            <a:ext cx="1713290"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Comparability</a:t>
            </a:r>
          </a:p>
        </p:txBody>
      </p:sp>
      <p:sp>
        <p:nvSpPr>
          <p:cNvPr id="12" name="TextBox 11">
            <a:extLst>
              <a:ext uri="{FF2B5EF4-FFF2-40B4-BE49-F238E27FC236}">
                <a16:creationId xmlns:a16="http://schemas.microsoft.com/office/drawing/2014/main" id="{A1ACA23E-0F7F-44C0-8D8A-EAB2739C8E76}"/>
              </a:ext>
            </a:extLst>
          </p:cNvPr>
          <p:cNvSpPr txBox="1"/>
          <p:nvPr/>
        </p:nvSpPr>
        <p:spPr>
          <a:xfrm>
            <a:off x="6489148" y="3936371"/>
            <a:ext cx="2864954" cy="646331"/>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Accessibility and Fairness</a:t>
            </a:r>
          </a:p>
        </p:txBody>
      </p:sp>
      <p:sp>
        <p:nvSpPr>
          <p:cNvPr id="13" name="TextBox 12">
            <a:extLst>
              <a:ext uri="{FF2B5EF4-FFF2-40B4-BE49-F238E27FC236}">
                <a16:creationId xmlns:a16="http://schemas.microsoft.com/office/drawing/2014/main" id="{3D3FC53E-508B-4FDF-B927-91E4D66E3860}"/>
              </a:ext>
            </a:extLst>
          </p:cNvPr>
          <p:cNvSpPr txBox="1"/>
          <p:nvPr/>
        </p:nvSpPr>
        <p:spPr>
          <a:xfrm>
            <a:off x="6489148" y="5544412"/>
            <a:ext cx="1718740"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Consequences</a:t>
            </a:r>
          </a:p>
        </p:txBody>
      </p:sp>
      <p:sp>
        <p:nvSpPr>
          <p:cNvPr id="2" name="Title 1">
            <a:extLst>
              <a:ext uri="{FF2B5EF4-FFF2-40B4-BE49-F238E27FC236}">
                <a16:creationId xmlns:a16="http://schemas.microsoft.com/office/drawing/2014/main" id="{C148A683-EB62-4570-8F16-5C0E1BB250F3}"/>
              </a:ext>
            </a:extLst>
          </p:cNvPr>
          <p:cNvSpPr>
            <a:spLocks noGrp="1"/>
          </p:cNvSpPr>
          <p:nvPr>
            <p:ph type="title"/>
          </p:nvPr>
        </p:nvSpPr>
        <p:spPr/>
        <p:txBody>
          <a:bodyPr/>
          <a:lstStyle/>
          <a:p>
            <a:r>
              <a:rPr lang="en-US" dirty="0"/>
              <a:t>Gather and Evaluate Validity Evidence</a:t>
            </a:r>
          </a:p>
        </p:txBody>
      </p:sp>
    </p:spTree>
    <p:extLst>
      <p:ext uri="{BB962C8B-B14F-4D97-AF65-F5344CB8AC3E}">
        <p14:creationId xmlns:p14="http://schemas.microsoft.com/office/powerpoint/2010/main" val="37501261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522288" y="2179643"/>
            <a:ext cx="7886700" cy="2852737"/>
          </a:xfrm>
        </p:spPr>
        <p:txBody>
          <a:bodyPr>
            <a:normAutofit/>
          </a:bodyPr>
          <a:lstStyle/>
          <a:p>
            <a:r>
              <a:rPr lang="en-US" sz="3200" dirty="0"/>
              <a:t>Overview of the Digital Workbook on Educational Assessment Design and Evaluation </a:t>
            </a:r>
            <a:endParaRPr lang="en-US" sz="3200" b="1" dirty="0">
              <a:solidFill>
                <a:srgbClr val="0070C0"/>
              </a:solidFill>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5C155E32-01BB-45C7-B562-E94556B1BD54}"/>
              </a:ext>
            </a:extLst>
          </p:cNvPr>
          <p:cNvSpPr>
            <a:spLocks noGrp="1"/>
          </p:cNvSpPr>
          <p:nvPr>
            <p:ph type="body" idx="1"/>
          </p:nvPr>
        </p:nvSpPr>
        <p:spPr>
          <a:xfrm>
            <a:off x="522288" y="5155526"/>
            <a:ext cx="7886700" cy="846132"/>
          </a:xfrm>
        </p:spPr>
        <p:txBody>
          <a:bodyPr>
            <a:normAutofit/>
          </a:bodyPr>
          <a:lstStyle/>
          <a:p>
            <a:r>
              <a:rPr lang="en-US" sz="2000" b="1" i="1" dirty="0"/>
              <a:t>Purpose, Audience, and Structure</a:t>
            </a:r>
          </a:p>
        </p:txBody>
      </p:sp>
    </p:spTree>
    <p:extLst>
      <p:ext uri="{BB962C8B-B14F-4D97-AF65-F5344CB8AC3E}">
        <p14:creationId xmlns:p14="http://schemas.microsoft.com/office/powerpoint/2010/main" val="224826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DD9C-8500-452D-8481-90ABF2D2EFEB}"/>
              </a:ext>
            </a:extLst>
          </p:cNvPr>
          <p:cNvSpPr>
            <a:spLocks noGrp="1"/>
          </p:cNvSpPr>
          <p:nvPr>
            <p:ph type="title"/>
          </p:nvPr>
        </p:nvSpPr>
        <p:spPr/>
        <p:txBody>
          <a:bodyPr>
            <a:normAutofit/>
          </a:bodyPr>
          <a:lstStyle/>
          <a:p>
            <a:r>
              <a:rPr lang="en-US" sz="4000" b="1" dirty="0">
                <a:solidFill>
                  <a:srgbClr val="0070C0"/>
                </a:solidFill>
              </a:rPr>
              <a:t>Digital Workbook Purpose</a:t>
            </a:r>
          </a:p>
        </p:txBody>
      </p:sp>
      <p:graphicFrame>
        <p:nvGraphicFramePr>
          <p:cNvPr id="5" name="Content Placeholder 4">
            <a:extLst>
              <a:ext uri="{FF2B5EF4-FFF2-40B4-BE49-F238E27FC236}">
                <a16:creationId xmlns:a16="http://schemas.microsoft.com/office/drawing/2014/main" id="{5CC4649D-89C1-4DB7-B352-C248CA6CE437}"/>
              </a:ext>
            </a:extLst>
          </p:cNvPr>
          <p:cNvGraphicFramePr>
            <a:graphicFrameLocks noGrp="1"/>
          </p:cNvGraphicFramePr>
          <p:nvPr>
            <p:ph idx="1"/>
            <p:extLst>
              <p:ext uri="{D42A27DB-BD31-4B8C-83A1-F6EECF244321}">
                <p14:modId xmlns:p14="http://schemas.microsoft.com/office/powerpoint/2010/main" val="4072509721"/>
              </p:ext>
            </p:extLst>
          </p:nvPr>
        </p:nvGraphicFramePr>
        <p:xfrm>
          <a:off x="457200" y="1571625"/>
          <a:ext cx="8229600" cy="4823063"/>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1368168784"/>
                    </a:ext>
                  </a:extLst>
                </a:gridCol>
              </a:tblGrid>
              <a:tr h="533796">
                <a:tc>
                  <a:txBody>
                    <a:bodyPr/>
                    <a:lstStyle/>
                    <a:p>
                      <a:r>
                        <a:rPr kumimoji="0" lang="en-US" sz="2600" b="0" i="0" u="none" strike="noStrike" kern="1200" cap="none" spc="0" normalizeH="0" baseline="0" noProof="0" dirty="0">
                          <a:ln>
                            <a:noFill/>
                          </a:ln>
                          <a:solidFill>
                            <a:srgbClr val="FFFFFF"/>
                          </a:solidFill>
                          <a:effectLst/>
                          <a:uLnTx/>
                          <a:uFillTx/>
                          <a:latin typeface="+mn-lt"/>
                          <a:ea typeface="+mn-ea"/>
                          <a:cs typeface="+mn-cs"/>
                        </a:rPr>
                        <a:t>The digital workbook includes five assessment literacy chapters designed to: </a:t>
                      </a:r>
                      <a:endParaRPr lang="en-US" sz="2600" dirty="0">
                        <a:solidFill>
                          <a:srgbClr val="FFFFFF"/>
                        </a:solidFill>
                      </a:endParaRPr>
                    </a:p>
                  </a:txBody>
                  <a:tcPr marL="64528" marR="64528" marT="34290" marB="34290">
                    <a:solidFill>
                      <a:srgbClr val="0070C0"/>
                    </a:solidFill>
                  </a:tcPr>
                </a:tc>
                <a:extLst>
                  <a:ext uri="{0D108BD9-81ED-4DB2-BD59-A6C34878D82A}">
                    <a16:rowId xmlns:a16="http://schemas.microsoft.com/office/drawing/2014/main" val="3359556074"/>
                  </a:ext>
                </a:extLst>
              </a:tr>
              <a:tr h="3962003">
                <a:tc>
                  <a:txBody>
                    <a:bodyPr/>
                    <a:lstStyle/>
                    <a:p>
                      <a:pPr marL="457200" marR="0" lvl="0" indent="-4572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Inform state and local educators and other stakeholders on the purposes of assessments</a:t>
                      </a:r>
                    </a:p>
                    <a:p>
                      <a:pPr marL="457200" marR="0" lvl="0" indent="-4572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Ensure a common understanding of the purposes and uses of assessment scores, and how those purposes and uses guide decisions about test design and evaluation</a:t>
                      </a:r>
                    </a:p>
                    <a:p>
                      <a:pPr marL="457200" marR="0" lvl="0" indent="-4572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Complement the needs assessment by providing background information and resources for educators to grow their knowledge about foundational assessment topics</a:t>
                      </a:r>
                    </a:p>
                    <a:p>
                      <a:pPr marL="457200" marR="0" lvl="0" indent="-4572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Address construct coherence, comparability, accessibility and fairness, and consequences</a:t>
                      </a:r>
                      <a:endParaRPr lang="en-US" sz="1050" dirty="0"/>
                    </a:p>
                  </a:txBody>
                  <a:tcPr marL="64528" marR="64528" marT="34290" marB="34290">
                    <a:noFill/>
                  </a:tcPr>
                </a:tc>
                <a:extLst>
                  <a:ext uri="{0D108BD9-81ED-4DB2-BD59-A6C34878D82A}">
                    <a16:rowId xmlns:a16="http://schemas.microsoft.com/office/drawing/2014/main" val="597099772"/>
                  </a:ext>
                </a:extLst>
              </a:tr>
            </a:tbl>
          </a:graphicData>
        </a:graphic>
      </p:graphicFrame>
    </p:spTree>
    <p:extLst>
      <p:ext uri="{BB962C8B-B14F-4D97-AF65-F5344CB8AC3E}">
        <p14:creationId xmlns:p14="http://schemas.microsoft.com/office/powerpoint/2010/main" val="100452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DF1B-6BC8-40E2-90B8-1C8159512BDA}"/>
              </a:ext>
            </a:extLst>
          </p:cNvPr>
          <p:cNvSpPr>
            <a:spLocks noGrp="1"/>
          </p:cNvSpPr>
          <p:nvPr>
            <p:ph type="title"/>
          </p:nvPr>
        </p:nvSpPr>
        <p:spPr/>
        <p:txBody>
          <a:bodyPr/>
          <a:lstStyle/>
          <a:p>
            <a:r>
              <a:rPr lang="en-US" b="1" dirty="0"/>
              <a:t>Assessment Literacy</a:t>
            </a:r>
          </a:p>
        </p:txBody>
      </p:sp>
      <p:sp>
        <p:nvSpPr>
          <p:cNvPr id="3" name="Content Placeholder 2">
            <a:extLst>
              <a:ext uri="{FF2B5EF4-FFF2-40B4-BE49-F238E27FC236}">
                <a16:creationId xmlns:a16="http://schemas.microsoft.com/office/drawing/2014/main" id="{59E2974E-A015-47A3-9DC9-F625D188B740}"/>
              </a:ext>
            </a:extLst>
          </p:cNvPr>
          <p:cNvSpPr>
            <a:spLocks noGrp="1"/>
          </p:cNvSpPr>
          <p:nvPr>
            <p:ph idx="1"/>
          </p:nvPr>
        </p:nvSpPr>
        <p:spPr>
          <a:xfrm>
            <a:off x="457200" y="1399540"/>
            <a:ext cx="8229600" cy="5110480"/>
          </a:xfrm>
        </p:spPr>
        <p:txBody>
          <a:bodyPr>
            <a:normAutofit lnSpcReduction="10000"/>
          </a:bodyPr>
          <a:lstStyle/>
          <a:p>
            <a:pPr marL="457200" indent="-457200">
              <a:lnSpc>
                <a:spcPct val="110000"/>
              </a:lnSpc>
              <a:spcBef>
                <a:spcPts val="0"/>
              </a:spcBef>
              <a:spcAft>
                <a:spcPts val="600"/>
              </a:spcAft>
            </a:pPr>
            <a:r>
              <a:rPr lang="en-US" sz="2400" dirty="0"/>
              <a:t>Being assessment literate means that one understands key principles about how tests are designed, developed, administered, scored, analyzed, and reported upon in ways that yield meaningful and useful scores.</a:t>
            </a:r>
          </a:p>
          <a:p>
            <a:pPr marL="457200" indent="-457200">
              <a:lnSpc>
                <a:spcPct val="110000"/>
              </a:lnSpc>
              <a:spcBef>
                <a:spcPts val="0"/>
              </a:spcBef>
              <a:spcAft>
                <a:spcPts val="600"/>
              </a:spcAft>
            </a:pPr>
            <a:r>
              <a:rPr lang="en-US" sz="2400" dirty="0"/>
              <a:t>An assessment literate person can accurately interpret assessment scores and use them appropriately for making decisions.</a:t>
            </a:r>
          </a:p>
          <a:p>
            <a:pPr marL="457200" indent="-457200">
              <a:lnSpc>
                <a:spcPct val="110000"/>
              </a:lnSpc>
              <a:spcBef>
                <a:spcPts val="0"/>
              </a:spcBef>
              <a:spcAft>
                <a:spcPts val="600"/>
              </a:spcAft>
            </a:pPr>
            <a:r>
              <a:rPr lang="en-US" sz="2400" dirty="0"/>
              <a:t>Knowledge and skills—</a:t>
            </a:r>
          </a:p>
          <a:p>
            <a:pPr marL="914400" lvl="1" indent="-457200">
              <a:lnSpc>
                <a:spcPct val="110000"/>
              </a:lnSpc>
              <a:spcBef>
                <a:spcPts val="0"/>
              </a:spcBef>
              <a:spcAft>
                <a:spcPts val="600"/>
              </a:spcAft>
            </a:pPr>
            <a:r>
              <a:rPr lang="en-US" sz="2000" dirty="0"/>
              <a:t>Why, when, and how to use tests and test scores</a:t>
            </a:r>
          </a:p>
          <a:p>
            <a:pPr marL="914400" lvl="1" indent="-457200">
              <a:lnSpc>
                <a:spcPct val="110000"/>
              </a:lnSpc>
              <a:spcBef>
                <a:spcPts val="0"/>
              </a:spcBef>
              <a:spcAft>
                <a:spcPts val="600"/>
              </a:spcAft>
            </a:pPr>
            <a:r>
              <a:rPr lang="en-US" sz="2000" dirty="0"/>
              <a:t>When and why tests and test scores may not be the best option</a:t>
            </a:r>
          </a:p>
          <a:p>
            <a:pPr marL="914400" lvl="1" indent="-457200">
              <a:lnSpc>
                <a:spcPct val="110000"/>
              </a:lnSpc>
              <a:spcBef>
                <a:spcPts val="0"/>
              </a:spcBef>
              <a:spcAft>
                <a:spcPts val="600"/>
              </a:spcAft>
            </a:pPr>
            <a:r>
              <a:rPr lang="en-US" sz="2000" dirty="0"/>
              <a:t>How to determine which test may be most appropriate for a given purpose</a:t>
            </a:r>
          </a:p>
          <a:p>
            <a:pPr marL="914400" lvl="1" indent="-457200">
              <a:lnSpc>
                <a:spcPct val="110000"/>
              </a:lnSpc>
              <a:spcBef>
                <a:spcPts val="0"/>
              </a:spcBef>
              <a:spcAft>
                <a:spcPts val="600"/>
              </a:spcAft>
            </a:pPr>
            <a:r>
              <a:rPr lang="en-US" sz="2000" dirty="0"/>
              <a:t>How to evaluate the quality and usefulness of test scores</a:t>
            </a:r>
          </a:p>
        </p:txBody>
      </p:sp>
    </p:spTree>
    <p:extLst>
      <p:ext uri="{BB962C8B-B14F-4D97-AF65-F5344CB8AC3E}">
        <p14:creationId xmlns:p14="http://schemas.microsoft.com/office/powerpoint/2010/main" val="266836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DD9C-8500-452D-8481-90ABF2D2EFEB}"/>
              </a:ext>
            </a:extLst>
          </p:cNvPr>
          <p:cNvSpPr>
            <a:spLocks noGrp="1"/>
          </p:cNvSpPr>
          <p:nvPr>
            <p:ph type="title"/>
          </p:nvPr>
        </p:nvSpPr>
        <p:spPr>
          <a:xfrm>
            <a:off x="457200" y="274320"/>
            <a:ext cx="8229600" cy="1143000"/>
          </a:xfrm>
        </p:spPr>
        <p:txBody>
          <a:bodyPr>
            <a:normAutofit/>
          </a:bodyPr>
          <a:lstStyle/>
          <a:p>
            <a:r>
              <a:rPr lang="en-US" sz="4000" b="1" dirty="0">
                <a:solidFill>
                  <a:srgbClr val="0070C0"/>
                </a:solidFill>
              </a:rPr>
              <a:t>Digital Workbook Audience</a:t>
            </a:r>
          </a:p>
        </p:txBody>
      </p:sp>
      <p:graphicFrame>
        <p:nvGraphicFramePr>
          <p:cNvPr id="5" name="Content Placeholder 4">
            <a:extLst>
              <a:ext uri="{FF2B5EF4-FFF2-40B4-BE49-F238E27FC236}">
                <a16:creationId xmlns:a16="http://schemas.microsoft.com/office/drawing/2014/main" id="{5CC4649D-89C1-4DB7-B352-C248CA6CE437}"/>
              </a:ext>
            </a:extLst>
          </p:cNvPr>
          <p:cNvGraphicFramePr>
            <a:graphicFrameLocks noGrp="1"/>
          </p:cNvGraphicFramePr>
          <p:nvPr>
            <p:ph idx="1"/>
            <p:extLst>
              <p:ext uri="{D42A27DB-BD31-4B8C-83A1-F6EECF244321}">
                <p14:modId xmlns:p14="http://schemas.microsoft.com/office/powerpoint/2010/main" val="1463143572"/>
              </p:ext>
            </p:extLst>
          </p:nvPr>
        </p:nvGraphicFramePr>
        <p:xfrm>
          <a:off x="457200" y="1417320"/>
          <a:ext cx="8229600" cy="8679179"/>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1368168784"/>
                    </a:ext>
                  </a:extLst>
                </a:gridCol>
              </a:tblGrid>
              <a:tr h="533796">
                <a:tc>
                  <a:txBody>
                    <a:bodyPr/>
                    <a:lstStyle/>
                    <a:p>
                      <a:r>
                        <a:rPr kumimoji="0" lang="en-US" sz="2600" b="0" i="0" u="none" strike="noStrike" kern="1200" cap="none" spc="0" normalizeH="0" baseline="0" noProof="0" dirty="0">
                          <a:ln>
                            <a:noFill/>
                          </a:ln>
                          <a:solidFill>
                            <a:srgbClr val="FFFFFF"/>
                          </a:solidFill>
                          <a:effectLst/>
                          <a:uLnTx/>
                          <a:uFillTx/>
                          <a:latin typeface="+mn-lt"/>
                          <a:ea typeface="+mn-ea"/>
                          <a:cs typeface="+mn-cs"/>
                        </a:rPr>
                        <a:t>The digital workbook is intended for a specific audience: </a:t>
                      </a:r>
                      <a:endParaRPr lang="en-US" sz="2600" dirty="0">
                        <a:solidFill>
                          <a:srgbClr val="FFFFFF"/>
                        </a:solidFill>
                      </a:endParaRPr>
                    </a:p>
                  </a:txBody>
                  <a:tcPr marL="64528" marR="64528" marT="34290" marB="34290">
                    <a:solidFill>
                      <a:srgbClr val="0070C0"/>
                    </a:solidFill>
                  </a:tcPr>
                </a:tc>
                <a:extLst>
                  <a:ext uri="{0D108BD9-81ED-4DB2-BD59-A6C34878D82A}">
                    <a16:rowId xmlns:a16="http://schemas.microsoft.com/office/drawing/2014/main" val="3359556074"/>
                  </a:ext>
                </a:extLst>
              </a:tr>
              <a:tr h="3962003">
                <a:tc>
                  <a:txBody>
                    <a:bodyPr/>
                    <a:lstStyle/>
                    <a:p>
                      <a:pPr marL="457200" marR="0" lvl="0" indent="-4572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t>State and district administrators who may be—</a:t>
                      </a:r>
                    </a:p>
                    <a:p>
                      <a:pPr marL="914400" marR="0" lvl="1" indent="-4572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Instructional leaders </a:t>
                      </a:r>
                    </a:p>
                    <a:p>
                      <a:pPr marL="914400" marR="0" lvl="1" indent="-4572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Content specialists</a:t>
                      </a:r>
                    </a:p>
                    <a:p>
                      <a:pPr marL="914400" marR="0" lvl="1" indent="-4572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Assessment specialists</a:t>
                      </a:r>
                    </a:p>
                    <a:p>
                      <a:pPr marL="914400" marR="0" lvl="1" indent="-4572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Decision-makers regarding state or local assessments</a:t>
                      </a:r>
                    </a:p>
                    <a:p>
                      <a:pPr marL="914400" marR="0" lvl="1" indent="-4572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Responsible for implementing State and Local Self-Evaluation Protocols  </a:t>
                      </a:r>
                    </a:p>
                    <a:p>
                      <a:pPr marL="457200" marR="0" lvl="0" indent="-4572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t>These educational leaders will strengthen their assessment literacy by building their knowledge base, understanding the nuances of validity and reliability, and applying their knowledge in the evaluation of their own systems.</a:t>
                      </a:r>
                    </a:p>
                  </a:txBody>
                  <a:tcPr marL="64528" marR="64528" marT="34290" marB="34290">
                    <a:noFill/>
                  </a:tcPr>
                </a:tc>
                <a:extLst>
                  <a:ext uri="{0D108BD9-81ED-4DB2-BD59-A6C34878D82A}">
                    <a16:rowId xmlns:a16="http://schemas.microsoft.com/office/drawing/2014/main" val="597099772"/>
                  </a:ext>
                </a:extLst>
              </a:tr>
              <a:tr h="3962003">
                <a:tc>
                  <a:txBody>
                    <a:bodyPr/>
                    <a:lstStyle/>
                    <a:p>
                      <a:pPr marL="457200" marR="0" lvl="0" indent="-4572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p>
                  </a:txBody>
                  <a:tcPr marL="64528" marR="64528" marT="34290" marB="34290">
                    <a:noFill/>
                  </a:tcPr>
                </a:tc>
                <a:extLst>
                  <a:ext uri="{0D108BD9-81ED-4DB2-BD59-A6C34878D82A}">
                    <a16:rowId xmlns:a16="http://schemas.microsoft.com/office/drawing/2014/main" val="263706276"/>
                  </a:ext>
                </a:extLst>
              </a:tr>
            </a:tbl>
          </a:graphicData>
        </a:graphic>
      </p:graphicFrame>
    </p:spTree>
    <p:extLst>
      <p:ext uri="{BB962C8B-B14F-4D97-AF65-F5344CB8AC3E}">
        <p14:creationId xmlns:p14="http://schemas.microsoft.com/office/powerpoint/2010/main" val="381945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0408-220A-4597-B77B-5881A6157397}"/>
              </a:ext>
            </a:extLst>
          </p:cNvPr>
          <p:cNvSpPr>
            <a:spLocks noGrp="1"/>
          </p:cNvSpPr>
          <p:nvPr>
            <p:ph type="title"/>
          </p:nvPr>
        </p:nvSpPr>
        <p:spPr>
          <a:xfrm>
            <a:off x="548640" y="274319"/>
            <a:ext cx="8229600" cy="1143000"/>
          </a:xfrm>
        </p:spPr>
        <p:txBody>
          <a:bodyPr>
            <a:normAutofit/>
          </a:bodyPr>
          <a:lstStyle/>
          <a:p>
            <a:r>
              <a:rPr lang="en-US" b="1" dirty="0">
                <a:solidFill>
                  <a:srgbClr val="0070C0"/>
                </a:solidFill>
              </a:rPr>
              <a:t>Digital Workbook Series Overview</a:t>
            </a:r>
          </a:p>
        </p:txBody>
      </p:sp>
      <p:graphicFrame>
        <p:nvGraphicFramePr>
          <p:cNvPr id="6" name="Table 5">
            <a:extLst>
              <a:ext uri="{FF2B5EF4-FFF2-40B4-BE49-F238E27FC236}">
                <a16:creationId xmlns:a16="http://schemas.microsoft.com/office/drawing/2014/main" id="{04FB88F5-F0CB-45A4-BE37-72B054EE91ED}"/>
              </a:ext>
            </a:extLst>
          </p:cNvPr>
          <p:cNvGraphicFramePr>
            <a:graphicFrameLocks noGrp="1"/>
          </p:cNvGraphicFramePr>
          <p:nvPr>
            <p:extLst>
              <p:ext uri="{D42A27DB-BD31-4B8C-83A1-F6EECF244321}">
                <p14:modId xmlns:p14="http://schemas.microsoft.com/office/powerpoint/2010/main" val="3267782249"/>
              </p:ext>
            </p:extLst>
          </p:nvPr>
        </p:nvGraphicFramePr>
        <p:xfrm>
          <a:off x="799961" y="1354181"/>
          <a:ext cx="7420707" cy="5029200"/>
        </p:xfrm>
        <a:graphic>
          <a:graphicData uri="http://schemas.openxmlformats.org/drawingml/2006/table">
            <a:tbl>
              <a:tblPr firstRow="1" bandRow="1">
                <a:tableStyleId>{22838BEF-8BB2-4498-84A7-C5851F593DF1}</a:tableStyleId>
              </a:tblPr>
              <a:tblGrid>
                <a:gridCol w="1736763">
                  <a:extLst>
                    <a:ext uri="{9D8B030D-6E8A-4147-A177-3AD203B41FA5}">
                      <a16:colId xmlns:a16="http://schemas.microsoft.com/office/drawing/2014/main" val="3803171298"/>
                    </a:ext>
                  </a:extLst>
                </a:gridCol>
                <a:gridCol w="5683944">
                  <a:extLst>
                    <a:ext uri="{9D8B030D-6E8A-4147-A177-3AD203B41FA5}">
                      <a16:colId xmlns:a16="http://schemas.microsoft.com/office/drawing/2014/main" val="1899993650"/>
                    </a:ext>
                  </a:extLst>
                </a:gridCol>
              </a:tblGrid>
              <a:tr h="985157">
                <a:tc>
                  <a:txBody>
                    <a:bodyPr/>
                    <a:lstStyle/>
                    <a:p>
                      <a:r>
                        <a:rPr lang="en-US" sz="2000" b="0" dirty="0"/>
                        <a:t>Chapter 1</a:t>
                      </a:r>
                    </a:p>
                  </a:txBody>
                  <a:tcPr/>
                </a:tc>
                <a:tc>
                  <a:txBody>
                    <a:bodyPr/>
                    <a:lstStyle/>
                    <a:p>
                      <a:r>
                        <a:rPr lang="en-US" sz="2000" b="0" dirty="0"/>
                        <a:t>Validity, validity evidence, and the assessment life cycle (design and development, administration, scoring, analysis, reporting, score use)</a:t>
                      </a:r>
                    </a:p>
                  </a:txBody>
                  <a:tcPr/>
                </a:tc>
                <a:extLst>
                  <a:ext uri="{0D108BD9-81ED-4DB2-BD59-A6C34878D82A}">
                    <a16:rowId xmlns:a16="http://schemas.microsoft.com/office/drawing/2014/main" val="2622353106"/>
                  </a:ext>
                </a:extLst>
              </a:tr>
              <a:tr h="1283690">
                <a:tc>
                  <a:txBody>
                    <a:bodyPr/>
                    <a:lstStyle/>
                    <a:p>
                      <a:r>
                        <a:rPr lang="en-US" sz="2000" b="0" dirty="0"/>
                        <a:t>Chapter 2</a:t>
                      </a:r>
                    </a:p>
                  </a:txBody>
                  <a:tcPr/>
                </a:tc>
                <a:tc>
                  <a:txBody>
                    <a:bodyPr/>
                    <a:lstStyle/>
                    <a:p>
                      <a:r>
                        <a:rPr lang="en-US" sz="2000" b="1" dirty="0"/>
                        <a:t>Construct Coherence: </a:t>
                      </a:r>
                      <a:r>
                        <a:rPr lang="en-US" sz="2000" b="0" i="0" u="none" strike="noStrike" kern="1200" dirty="0">
                          <a:solidFill>
                            <a:schemeClr val="dk1"/>
                          </a:solidFill>
                          <a:effectLst/>
                          <a:latin typeface="+mn-lt"/>
                          <a:ea typeface="+mn-ea"/>
                          <a:cs typeface="+mn-cs"/>
                        </a:rPr>
                        <a:t>To what extent do the test scores reflect the knowledge and skills we’re intending to measure, for example, those defined in the academic content standards?</a:t>
                      </a:r>
                    </a:p>
                  </a:txBody>
                  <a:tcPr/>
                </a:tc>
                <a:extLst>
                  <a:ext uri="{0D108BD9-81ED-4DB2-BD59-A6C34878D82A}">
                    <a16:rowId xmlns:a16="http://schemas.microsoft.com/office/drawing/2014/main" val="639691833"/>
                  </a:ext>
                </a:extLst>
              </a:tr>
              <a:tr h="985157">
                <a:tc>
                  <a:txBody>
                    <a:bodyPr/>
                    <a:lstStyle/>
                    <a:p>
                      <a:r>
                        <a:rPr lang="en-US" sz="2000" dirty="0"/>
                        <a:t>Chapter 3</a:t>
                      </a:r>
                    </a:p>
                  </a:txBody>
                  <a:tcPr/>
                </a:tc>
                <a:tc>
                  <a:txBody>
                    <a:bodyPr/>
                    <a:lstStyle/>
                    <a:p>
                      <a:r>
                        <a:rPr lang="en-US" sz="2000" b="1" dirty="0"/>
                        <a:t>Comparability: </a:t>
                      </a:r>
                      <a:r>
                        <a:rPr lang="en-US" sz="2000" b="0" i="0" u="none" strike="noStrike" kern="1200" dirty="0">
                          <a:solidFill>
                            <a:schemeClr val="dk1"/>
                          </a:solidFill>
                          <a:effectLst/>
                          <a:latin typeface="+mn-lt"/>
                          <a:ea typeface="+mn-ea"/>
                          <a:cs typeface="+mn-cs"/>
                        </a:rPr>
                        <a:t>To what extent are the test scores reliable and consistent in meaning across all students, classes, and schools?</a:t>
                      </a:r>
                    </a:p>
                  </a:txBody>
                  <a:tcPr/>
                </a:tc>
                <a:extLst>
                  <a:ext uri="{0D108BD9-81ED-4DB2-BD59-A6C34878D82A}">
                    <a16:rowId xmlns:a16="http://schemas.microsoft.com/office/drawing/2014/main" val="390515443"/>
                  </a:ext>
                </a:extLst>
              </a:tr>
              <a:tr h="985157">
                <a:tc>
                  <a:txBody>
                    <a:bodyPr/>
                    <a:lstStyle/>
                    <a:p>
                      <a:r>
                        <a:rPr lang="en-US" sz="2000" dirty="0"/>
                        <a:t>Chapter 4</a:t>
                      </a:r>
                    </a:p>
                  </a:txBody>
                  <a:tcPr/>
                </a:tc>
                <a:tc>
                  <a:txBody>
                    <a:bodyPr/>
                    <a:lstStyle/>
                    <a:p>
                      <a:r>
                        <a:rPr lang="en-US" sz="2000" b="1" dirty="0"/>
                        <a:t>Accessibility and Fairness: </a:t>
                      </a:r>
                      <a:r>
                        <a:rPr lang="en-US" sz="2000" b="0" i="0" u="none" strike="noStrike" kern="1200" dirty="0">
                          <a:solidFill>
                            <a:schemeClr val="dk1"/>
                          </a:solidFill>
                          <a:effectLst/>
                          <a:latin typeface="+mn-lt"/>
                          <a:ea typeface="+mn-ea"/>
                          <a:cs typeface="+mn-cs"/>
                        </a:rPr>
                        <a:t>To what extent does the test allow all students to demonstrate what they know and can do?</a:t>
                      </a:r>
                    </a:p>
                  </a:txBody>
                  <a:tcPr/>
                </a:tc>
                <a:extLst>
                  <a:ext uri="{0D108BD9-81ED-4DB2-BD59-A6C34878D82A}">
                    <a16:rowId xmlns:a16="http://schemas.microsoft.com/office/drawing/2014/main" val="2486724283"/>
                  </a:ext>
                </a:extLst>
              </a:tr>
              <a:tr h="686625">
                <a:tc>
                  <a:txBody>
                    <a:bodyPr/>
                    <a:lstStyle/>
                    <a:p>
                      <a:r>
                        <a:rPr lang="en-US" sz="2000" dirty="0"/>
                        <a:t>Chapter 5</a:t>
                      </a:r>
                    </a:p>
                  </a:txBody>
                  <a:tcPr/>
                </a:tc>
                <a:tc>
                  <a:txBody>
                    <a:bodyPr/>
                    <a:lstStyle/>
                    <a:p>
                      <a:r>
                        <a:rPr lang="en-US" sz="2000" b="1" dirty="0"/>
                        <a:t>Consequences: </a:t>
                      </a:r>
                      <a:r>
                        <a:rPr lang="en-US" sz="2000" b="0" i="0" u="none" strike="noStrike" kern="1200" dirty="0">
                          <a:solidFill>
                            <a:schemeClr val="dk1"/>
                          </a:solidFill>
                          <a:effectLst/>
                          <a:latin typeface="+mn-lt"/>
                          <a:ea typeface="+mn-ea"/>
                          <a:cs typeface="+mn-cs"/>
                        </a:rPr>
                        <a:t>To what extent are the test scores used appropriately to achieve specific goals?</a:t>
                      </a:r>
                    </a:p>
                  </a:txBody>
                  <a:tcPr/>
                </a:tc>
                <a:extLst>
                  <a:ext uri="{0D108BD9-81ED-4DB2-BD59-A6C34878D82A}">
                    <a16:rowId xmlns:a16="http://schemas.microsoft.com/office/drawing/2014/main" val="4151326569"/>
                  </a:ext>
                </a:extLst>
              </a:tr>
            </a:tbl>
          </a:graphicData>
        </a:graphic>
      </p:graphicFrame>
    </p:spTree>
    <p:extLst>
      <p:ext uri="{BB962C8B-B14F-4D97-AF65-F5344CB8AC3E}">
        <p14:creationId xmlns:p14="http://schemas.microsoft.com/office/powerpoint/2010/main" val="3783753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25980-0F12-44C1-91CF-828DC45E0E10}"/>
              </a:ext>
            </a:extLst>
          </p:cNvPr>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Accessing the Digital Workbook </a:t>
            </a:r>
          </a:p>
        </p:txBody>
      </p:sp>
      <p:sp>
        <p:nvSpPr>
          <p:cNvPr id="4" name="Content Placeholder 3">
            <a:extLst>
              <a:ext uri="{FF2B5EF4-FFF2-40B4-BE49-F238E27FC236}">
                <a16:creationId xmlns:a16="http://schemas.microsoft.com/office/drawing/2014/main" id="{D336B1A6-C193-4F28-9D9D-13A0068C5708}"/>
              </a:ext>
            </a:extLst>
          </p:cNvPr>
          <p:cNvSpPr>
            <a:spLocks noGrp="1"/>
          </p:cNvSpPr>
          <p:nvPr>
            <p:ph idx="1"/>
          </p:nvPr>
        </p:nvSpPr>
        <p:spPr>
          <a:xfrm>
            <a:off x="457200" y="1417319"/>
            <a:ext cx="8229600" cy="5022669"/>
          </a:xfrm>
        </p:spPr>
        <p:txBody>
          <a:bodyPr>
            <a:normAutofit/>
          </a:bodyPr>
          <a:lstStyle/>
          <a:p>
            <a:pPr marL="457200" indent="-457200">
              <a:lnSpc>
                <a:spcPct val="100000"/>
              </a:lnSpc>
              <a:spcBef>
                <a:spcPts val="0"/>
              </a:spcBef>
              <a:spcAft>
                <a:spcPts val="600"/>
              </a:spcAft>
            </a:pPr>
            <a:r>
              <a:rPr lang="en-US" sz="2800" dirty="0"/>
              <a:t>The local and state needs assessments and first two chapters in the digital workbook can be found at this link: </a:t>
            </a:r>
            <a:r>
              <a:rPr lang="en-US" sz="2800" u="sng" dirty="0">
                <a:hlinkClick r:id="rId3"/>
              </a:rPr>
              <a:t>http://www.scillsspartners.org/scillss-resources/</a:t>
            </a:r>
            <a:endParaRPr lang="en-US" sz="2800" u="sng" dirty="0"/>
          </a:p>
          <a:p>
            <a:pPr marL="457200" indent="-457200">
              <a:lnSpc>
                <a:spcPct val="100000"/>
              </a:lnSpc>
              <a:spcBef>
                <a:spcPts val="0"/>
              </a:spcBef>
              <a:spcAft>
                <a:spcPts val="600"/>
              </a:spcAft>
            </a:pPr>
            <a:endParaRPr lang="en-US" sz="2800" dirty="0"/>
          </a:p>
          <a:p>
            <a:pPr marL="457200" indent="-457200">
              <a:lnSpc>
                <a:spcPct val="100000"/>
              </a:lnSpc>
              <a:spcBef>
                <a:spcPts val="0"/>
              </a:spcBef>
              <a:spcAft>
                <a:spcPts val="600"/>
              </a:spcAft>
            </a:pPr>
            <a:r>
              <a:rPr lang="en-US" sz="2800" dirty="0"/>
              <a:t>The remaining three chapters of the digital workbook are currently being developed and will be made available by March 2019. </a:t>
            </a:r>
          </a:p>
        </p:txBody>
      </p:sp>
    </p:spTree>
    <p:extLst>
      <p:ext uri="{BB962C8B-B14F-4D97-AF65-F5344CB8AC3E}">
        <p14:creationId xmlns:p14="http://schemas.microsoft.com/office/powerpoint/2010/main" val="205344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BFE-7E17-4551-A576-DDB5166BB5C5}"/>
              </a:ext>
            </a:extLst>
          </p:cNvPr>
          <p:cNvSpPr>
            <a:spLocks noGrp="1"/>
          </p:cNvSpPr>
          <p:nvPr>
            <p:ph type="title"/>
          </p:nvPr>
        </p:nvSpPr>
        <p:spPr/>
        <p:txBody>
          <a:bodyPr/>
          <a:lstStyle/>
          <a:p>
            <a:r>
              <a:rPr lang="en-US" dirty="0"/>
              <a:t>Panel Discussion - Process</a:t>
            </a:r>
          </a:p>
        </p:txBody>
      </p:sp>
      <p:sp>
        <p:nvSpPr>
          <p:cNvPr id="4" name="Content Placeholder 3">
            <a:extLst>
              <a:ext uri="{FF2B5EF4-FFF2-40B4-BE49-F238E27FC236}">
                <a16:creationId xmlns:a16="http://schemas.microsoft.com/office/drawing/2014/main" id="{626B5D67-A1FA-49AA-8613-3CB286B431CA}"/>
              </a:ext>
            </a:extLst>
          </p:cNvPr>
          <p:cNvSpPr>
            <a:spLocks noGrp="1"/>
          </p:cNvSpPr>
          <p:nvPr>
            <p:ph idx="1"/>
          </p:nvPr>
        </p:nvSpPr>
        <p:spPr>
          <a:xfrm>
            <a:off x="457200" y="1417320"/>
            <a:ext cx="8229600" cy="4784118"/>
          </a:xfrm>
        </p:spPr>
        <p:txBody>
          <a:bodyPr/>
          <a:lstStyle/>
          <a:p>
            <a:pPr marL="457200" indent="-457200">
              <a:lnSpc>
                <a:spcPct val="100000"/>
              </a:lnSpc>
              <a:spcBef>
                <a:spcPts val="0"/>
              </a:spcBef>
              <a:spcAft>
                <a:spcPts val="600"/>
              </a:spcAft>
            </a:pPr>
            <a:r>
              <a:rPr lang="en-US" sz="3200" dirty="0"/>
              <a:t>When you completed the protocol, what steps did you follow?</a:t>
            </a:r>
          </a:p>
          <a:p>
            <a:pPr marL="914400" lvl="1" indent="-457200">
              <a:lnSpc>
                <a:spcPct val="100000"/>
              </a:lnSpc>
              <a:spcBef>
                <a:spcPts val="0"/>
              </a:spcBef>
              <a:spcAft>
                <a:spcPts val="600"/>
              </a:spcAft>
            </a:pPr>
            <a:r>
              <a:rPr lang="en-US" sz="2800" dirty="0"/>
              <a:t>People</a:t>
            </a:r>
          </a:p>
          <a:p>
            <a:pPr marL="914400" lvl="1" indent="-457200">
              <a:lnSpc>
                <a:spcPct val="100000"/>
              </a:lnSpc>
              <a:spcBef>
                <a:spcPts val="0"/>
              </a:spcBef>
              <a:spcAft>
                <a:spcPts val="600"/>
              </a:spcAft>
            </a:pPr>
            <a:r>
              <a:rPr lang="en-US" sz="2800" dirty="0"/>
              <a:t>Process</a:t>
            </a:r>
          </a:p>
          <a:p>
            <a:pPr marL="457200" lvl="1" indent="-457200">
              <a:lnSpc>
                <a:spcPct val="100000"/>
              </a:lnSpc>
              <a:spcBef>
                <a:spcPts val="0"/>
              </a:spcBef>
              <a:spcAft>
                <a:spcPts val="600"/>
              </a:spcAft>
            </a:pPr>
            <a:endParaRPr lang="en-US" sz="3200" dirty="0"/>
          </a:p>
          <a:p>
            <a:pPr marL="457200" indent="-457200">
              <a:lnSpc>
                <a:spcPct val="100000"/>
              </a:lnSpc>
              <a:spcBef>
                <a:spcPts val="0"/>
              </a:spcBef>
              <a:spcAft>
                <a:spcPts val="600"/>
              </a:spcAft>
            </a:pPr>
            <a:r>
              <a:rPr lang="en-US" sz="3200" dirty="0"/>
              <a:t>What challenges did you face when completing the protocol?</a:t>
            </a:r>
          </a:p>
          <a:p>
            <a:pPr lvl="1"/>
            <a:endParaRPr lang="en-US" sz="2000" dirty="0"/>
          </a:p>
        </p:txBody>
      </p:sp>
    </p:spTree>
    <p:extLst>
      <p:ext uri="{BB962C8B-B14F-4D97-AF65-F5344CB8AC3E}">
        <p14:creationId xmlns:p14="http://schemas.microsoft.com/office/powerpoint/2010/main" val="282124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9690-1E0B-44D5-B33F-6935812A1B33}"/>
              </a:ext>
            </a:extLst>
          </p:cNvPr>
          <p:cNvSpPr>
            <a:spLocks noGrp="1"/>
          </p:cNvSpPr>
          <p:nvPr>
            <p:ph type="title"/>
          </p:nvPr>
        </p:nvSpPr>
        <p:spPr/>
        <p:txBody>
          <a:bodyPr/>
          <a:lstStyle/>
          <a:p>
            <a:r>
              <a:rPr lang="en-US" dirty="0"/>
              <a:t>Welcome and Introductions</a:t>
            </a:r>
          </a:p>
        </p:txBody>
      </p:sp>
      <p:sp>
        <p:nvSpPr>
          <p:cNvPr id="3" name="Content Placeholder 2">
            <a:extLst>
              <a:ext uri="{FF2B5EF4-FFF2-40B4-BE49-F238E27FC236}">
                <a16:creationId xmlns:a16="http://schemas.microsoft.com/office/drawing/2014/main" id="{350D9ED9-0814-4933-9A34-6F144DACD0BC}"/>
              </a:ext>
            </a:extLst>
          </p:cNvPr>
          <p:cNvSpPr>
            <a:spLocks noGrp="1"/>
          </p:cNvSpPr>
          <p:nvPr>
            <p:ph idx="1"/>
          </p:nvPr>
        </p:nvSpPr>
        <p:spPr>
          <a:xfrm>
            <a:off x="457200" y="1417320"/>
            <a:ext cx="8229600" cy="4784118"/>
          </a:xfrm>
        </p:spPr>
        <p:txBody>
          <a:bodyPr>
            <a:normAutofit/>
          </a:bodyPr>
          <a:lstStyle/>
          <a:p>
            <a:pPr marL="457200" indent="-457200">
              <a:lnSpc>
                <a:spcPct val="100000"/>
              </a:lnSpc>
              <a:spcBef>
                <a:spcPts val="0"/>
              </a:spcBef>
              <a:spcAft>
                <a:spcPts val="600"/>
              </a:spcAft>
            </a:pPr>
            <a:r>
              <a:rPr lang="en-US" sz="2800" b="1" dirty="0"/>
              <a:t>Andrew Wiley, Ph.D.</a:t>
            </a:r>
            <a:r>
              <a:rPr lang="en-US" sz="2800" dirty="0"/>
              <a:t>, Assessment Design and Evaluation Expert, ACS Ventures, LLC</a:t>
            </a:r>
          </a:p>
          <a:p>
            <a:pPr marL="457200" indent="-457200">
              <a:lnSpc>
                <a:spcPct val="100000"/>
              </a:lnSpc>
              <a:spcBef>
                <a:spcPts val="0"/>
              </a:spcBef>
              <a:spcAft>
                <a:spcPts val="600"/>
              </a:spcAft>
            </a:pPr>
            <a:r>
              <a:rPr lang="en-US" sz="2800" b="1" dirty="0"/>
              <a:t>Rhonda True, M.A.</a:t>
            </a:r>
            <a:r>
              <a:rPr lang="en-US" sz="2800" dirty="0"/>
              <a:t>, Enhanced Assessment Grant Coordinator, Nebraska Department of Education</a:t>
            </a:r>
          </a:p>
          <a:p>
            <a:pPr marL="457200" indent="-457200">
              <a:lnSpc>
                <a:spcPct val="100000"/>
              </a:lnSpc>
              <a:spcBef>
                <a:spcPts val="0"/>
              </a:spcBef>
              <a:spcAft>
                <a:spcPts val="600"/>
              </a:spcAft>
            </a:pPr>
            <a:r>
              <a:rPr lang="en-US" sz="2800" b="1" dirty="0"/>
              <a:t>Shannon </a:t>
            </a:r>
            <a:r>
              <a:rPr lang="en-US" sz="2800" b="1" dirty="0" err="1"/>
              <a:t>Nepple</a:t>
            </a:r>
            <a:r>
              <a:rPr lang="en-US" sz="2800" b="1" dirty="0"/>
              <a:t>, M.Ed.</a:t>
            </a:r>
            <a:r>
              <a:rPr lang="en-US" sz="2800" dirty="0"/>
              <a:t>, Director of Curriculum, Instruction, and Assessment, Adams Central Public Schools, Nebraska</a:t>
            </a:r>
          </a:p>
          <a:p>
            <a:pPr marL="457200" indent="-457200">
              <a:lnSpc>
                <a:spcPct val="100000"/>
              </a:lnSpc>
              <a:spcBef>
                <a:spcPts val="0"/>
              </a:spcBef>
              <a:spcAft>
                <a:spcPts val="600"/>
              </a:spcAft>
            </a:pPr>
            <a:r>
              <a:rPr lang="en-US" sz="2800" b="1" dirty="0"/>
              <a:t>Peter Gomez</a:t>
            </a:r>
            <a:r>
              <a:rPr lang="en-US" sz="2800" dirty="0"/>
              <a:t>, Science Teacher and Department Chair, Hemingford Public Schools, Nebraska</a:t>
            </a:r>
          </a:p>
          <a:p>
            <a:endParaRPr lang="en-US" sz="3200" dirty="0"/>
          </a:p>
        </p:txBody>
      </p:sp>
    </p:spTree>
    <p:extLst>
      <p:ext uri="{BB962C8B-B14F-4D97-AF65-F5344CB8AC3E}">
        <p14:creationId xmlns:p14="http://schemas.microsoft.com/office/powerpoint/2010/main" val="166814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BFE-7E17-4551-A576-DDB5166BB5C5}"/>
              </a:ext>
            </a:extLst>
          </p:cNvPr>
          <p:cNvSpPr>
            <a:spLocks noGrp="1"/>
          </p:cNvSpPr>
          <p:nvPr>
            <p:ph type="title"/>
          </p:nvPr>
        </p:nvSpPr>
        <p:spPr/>
        <p:txBody>
          <a:bodyPr/>
          <a:lstStyle/>
          <a:p>
            <a:r>
              <a:rPr lang="en-US" dirty="0"/>
              <a:t>Panel Discussion - Insight</a:t>
            </a:r>
          </a:p>
        </p:txBody>
      </p:sp>
      <p:sp>
        <p:nvSpPr>
          <p:cNvPr id="4" name="Content Placeholder 3">
            <a:extLst>
              <a:ext uri="{FF2B5EF4-FFF2-40B4-BE49-F238E27FC236}">
                <a16:creationId xmlns:a16="http://schemas.microsoft.com/office/drawing/2014/main" id="{5109916E-D259-4FC0-A61B-98144529E5A7}"/>
              </a:ext>
            </a:extLst>
          </p:cNvPr>
          <p:cNvSpPr>
            <a:spLocks noGrp="1"/>
          </p:cNvSpPr>
          <p:nvPr>
            <p:ph idx="1"/>
          </p:nvPr>
        </p:nvSpPr>
        <p:spPr>
          <a:xfrm>
            <a:off x="457200" y="1417320"/>
            <a:ext cx="8229600" cy="4784118"/>
          </a:xfrm>
        </p:spPr>
        <p:txBody>
          <a:bodyPr>
            <a:normAutofit/>
          </a:bodyPr>
          <a:lstStyle/>
          <a:p>
            <a:pPr marL="457200" indent="-457200">
              <a:lnSpc>
                <a:spcPct val="100000"/>
              </a:lnSpc>
              <a:spcBef>
                <a:spcPts val="0"/>
              </a:spcBef>
              <a:spcAft>
                <a:spcPts val="600"/>
              </a:spcAft>
            </a:pPr>
            <a:r>
              <a:rPr lang="en-US" sz="3200" dirty="0"/>
              <a:t>To what extent did the review of the self-evaluation protocol provide insight into science assessment practices within your school/district/state?</a:t>
            </a:r>
          </a:p>
          <a:p>
            <a:pPr marL="457200" indent="-457200">
              <a:lnSpc>
                <a:spcPct val="100000"/>
              </a:lnSpc>
              <a:spcBef>
                <a:spcPts val="0"/>
              </a:spcBef>
              <a:spcAft>
                <a:spcPts val="600"/>
              </a:spcAft>
            </a:pPr>
            <a:endParaRPr lang="en-US" sz="3200" dirty="0"/>
          </a:p>
          <a:p>
            <a:pPr marL="457200" indent="-457200">
              <a:lnSpc>
                <a:spcPct val="100000"/>
              </a:lnSpc>
              <a:spcBef>
                <a:spcPts val="0"/>
              </a:spcBef>
              <a:spcAft>
                <a:spcPts val="600"/>
              </a:spcAft>
            </a:pPr>
            <a:r>
              <a:rPr lang="en-US" sz="3200" dirty="0"/>
              <a:t>Did it leave to any immediate changes or plans to your science assessments?</a:t>
            </a:r>
          </a:p>
          <a:p>
            <a:pPr lvl="1"/>
            <a:endParaRPr lang="en-US" sz="2100" dirty="0"/>
          </a:p>
        </p:txBody>
      </p:sp>
    </p:spTree>
    <p:extLst>
      <p:ext uri="{BB962C8B-B14F-4D97-AF65-F5344CB8AC3E}">
        <p14:creationId xmlns:p14="http://schemas.microsoft.com/office/powerpoint/2010/main" val="331684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BFE-7E17-4551-A576-DDB5166BB5C5}"/>
              </a:ext>
            </a:extLst>
          </p:cNvPr>
          <p:cNvSpPr>
            <a:spLocks noGrp="1"/>
          </p:cNvSpPr>
          <p:nvPr>
            <p:ph type="title"/>
          </p:nvPr>
        </p:nvSpPr>
        <p:spPr/>
        <p:txBody>
          <a:bodyPr/>
          <a:lstStyle/>
          <a:p>
            <a:r>
              <a:rPr lang="en-US" dirty="0"/>
              <a:t>Panel Discussion</a:t>
            </a:r>
          </a:p>
        </p:txBody>
      </p:sp>
      <p:sp>
        <p:nvSpPr>
          <p:cNvPr id="4" name="Content Placeholder 3">
            <a:extLst>
              <a:ext uri="{FF2B5EF4-FFF2-40B4-BE49-F238E27FC236}">
                <a16:creationId xmlns:a16="http://schemas.microsoft.com/office/drawing/2014/main" id="{67A68A0E-FE87-420B-A501-2AA603BD157A}"/>
              </a:ext>
            </a:extLst>
          </p:cNvPr>
          <p:cNvSpPr>
            <a:spLocks noGrp="1"/>
          </p:cNvSpPr>
          <p:nvPr>
            <p:ph idx="1"/>
          </p:nvPr>
        </p:nvSpPr>
        <p:spPr>
          <a:xfrm>
            <a:off x="457200" y="1417320"/>
            <a:ext cx="8229600" cy="4784118"/>
          </a:xfrm>
        </p:spPr>
        <p:txBody>
          <a:bodyPr>
            <a:normAutofit/>
          </a:bodyPr>
          <a:lstStyle/>
          <a:p>
            <a:pPr marL="457200" indent="-457200">
              <a:lnSpc>
                <a:spcPct val="100000"/>
              </a:lnSpc>
              <a:spcBef>
                <a:spcPts val="0"/>
              </a:spcBef>
              <a:spcAft>
                <a:spcPts val="600"/>
              </a:spcAft>
            </a:pPr>
            <a:r>
              <a:rPr lang="en-US" sz="3200" dirty="0"/>
              <a:t>Are there recommendations for how a state or district could implement the self-evaluation tool?</a:t>
            </a:r>
          </a:p>
          <a:p>
            <a:pPr marL="457200" indent="-457200">
              <a:lnSpc>
                <a:spcPct val="100000"/>
              </a:lnSpc>
              <a:spcBef>
                <a:spcPts val="0"/>
              </a:spcBef>
              <a:spcAft>
                <a:spcPts val="600"/>
              </a:spcAft>
            </a:pPr>
            <a:endParaRPr lang="en-US" sz="3200" dirty="0"/>
          </a:p>
          <a:p>
            <a:pPr marL="457200" indent="-457200">
              <a:lnSpc>
                <a:spcPct val="100000"/>
              </a:lnSpc>
              <a:spcBef>
                <a:spcPts val="0"/>
              </a:spcBef>
              <a:spcAft>
                <a:spcPts val="600"/>
              </a:spcAft>
            </a:pPr>
            <a:r>
              <a:rPr lang="en-US" sz="3200" dirty="0"/>
              <a:t>Do you have any thoughts on how the self-evaluation tool might be used in the future?</a:t>
            </a:r>
          </a:p>
        </p:txBody>
      </p:sp>
    </p:spTree>
    <p:extLst>
      <p:ext uri="{BB962C8B-B14F-4D97-AF65-F5344CB8AC3E}">
        <p14:creationId xmlns:p14="http://schemas.microsoft.com/office/powerpoint/2010/main" val="1772836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BFE-7E17-4551-A576-DDB5166BB5C5}"/>
              </a:ext>
            </a:extLst>
          </p:cNvPr>
          <p:cNvSpPr>
            <a:spLocks noGrp="1"/>
          </p:cNvSpPr>
          <p:nvPr>
            <p:ph type="title"/>
          </p:nvPr>
        </p:nvSpPr>
        <p:spPr/>
        <p:txBody>
          <a:bodyPr/>
          <a:lstStyle/>
          <a:p>
            <a:r>
              <a:rPr lang="en-US" dirty="0"/>
              <a:t>Panel Discussion – Digital Workbook</a:t>
            </a:r>
          </a:p>
        </p:txBody>
      </p:sp>
      <p:sp>
        <p:nvSpPr>
          <p:cNvPr id="4" name="Content Placeholder 3">
            <a:extLst>
              <a:ext uri="{FF2B5EF4-FFF2-40B4-BE49-F238E27FC236}">
                <a16:creationId xmlns:a16="http://schemas.microsoft.com/office/drawing/2014/main" id="{BF194D72-F051-458F-B73D-7EA11C2B41F2}"/>
              </a:ext>
            </a:extLst>
          </p:cNvPr>
          <p:cNvSpPr>
            <a:spLocks noGrp="1"/>
          </p:cNvSpPr>
          <p:nvPr>
            <p:ph idx="1"/>
          </p:nvPr>
        </p:nvSpPr>
        <p:spPr>
          <a:xfrm>
            <a:off x="457200" y="1417320"/>
            <a:ext cx="8229600" cy="4784118"/>
          </a:xfrm>
        </p:spPr>
        <p:txBody>
          <a:bodyPr>
            <a:normAutofit lnSpcReduction="10000"/>
          </a:bodyPr>
          <a:lstStyle/>
          <a:p>
            <a:pPr marL="457200" indent="-457200">
              <a:lnSpc>
                <a:spcPct val="100000"/>
              </a:lnSpc>
              <a:spcBef>
                <a:spcPts val="0"/>
              </a:spcBef>
              <a:spcAft>
                <a:spcPts val="600"/>
              </a:spcAft>
            </a:pPr>
            <a:r>
              <a:rPr lang="en-US" sz="3200" dirty="0"/>
              <a:t>How would a tool like the digital workbook be useful in your state or district if it was a stand-alone tool?</a:t>
            </a:r>
          </a:p>
          <a:p>
            <a:pPr marL="457200" indent="-457200">
              <a:lnSpc>
                <a:spcPct val="100000"/>
              </a:lnSpc>
              <a:spcBef>
                <a:spcPts val="0"/>
              </a:spcBef>
              <a:spcAft>
                <a:spcPts val="600"/>
              </a:spcAft>
            </a:pPr>
            <a:endParaRPr lang="en-US" sz="3200" dirty="0"/>
          </a:p>
          <a:p>
            <a:pPr marL="457200" indent="-457200">
              <a:lnSpc>
                <a:spcPct val="100000"/>
              </a:lnSpc>
              <a:spcBef>
                <a:spcPts val="0"/>
              </a:spcBef>
              <a:spcAft>
                <a:spcPts val="600"/>
              </a:spcAft>
            </a:pPr>
            <a:r>
              <a:rPr lang="en-US" sz="3200" dirty="0"/>
              <a:t>How could this type of tool be disseminated within your state or district?</a:t>
            </a:r>
          </a:p>
          <a:p>
            <a:pPr marL="457200" indent="-457200">
              <a:lnSpc>
                <a:spcPct val="100000"/>
              </a:lnSpc>
              <a:spcBef>
                <a:spcPts val="0"/>
              </a:spcBef>
              <a:spcAft>
                <a:spcPts val="600"/>
              </a:spcAft>
            </a:pPr>
            <a:endParaRPr lang="en-US" sz="3200" dirty="0"/>
          </a:p>
          <a:p>
            <a:pPr marL="457200" indent="-457200">
              <a:lnSpc>
                <a:spcPct val="100000"/>
              </a:lnSpc>
              <a:spcBef>
                <a:spcPts val="0"/>
              </a:spcBef>
              <a:spcAft>
                <a:spcPts val="600"/>
              </a:spcAft>
            </a:pPr>
            <a:r>
              <a:rPr lang="en-US" sz="3200" dirty="0"/>
              <a:t>Who might be an appropriate target audience for the tool?</a:t>
            </a:r>
          </a:p>
          <a:p>
            <a:pPr lvl="1"/>
            <a:endParaRPr lang="en-US" sz="2800" dirty="0"/>
          </a:p>
        </p:txBody>
      </p:sp>
    </p:spTree>
    <p:extLst>
      <p:ext uri="{BB962C8B-B14F-4D97-AF65-F5344CB8AC3E}">
        <p14:creationId xmlns:p14="http://schemas.microsoft.com/office/powerpoint/2010/main" val="4251087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628650" y="2865645"/>
            <a:ext cx="7886700" cy="28527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1689"/>
              </a:buClr>
              <a:buSzPts val="4400"/>
              <a:buFont typeface="Century Gothic"/>
              <a:buNone/>
            </a:pPr>
            <a:r>
              <a:rPr lang="en" dirty="0">
                <a:solidFill>
                  <a:srgbClr val="001689"/>
                </a:solidFill>
                <a:latin typeface="+mn-lt"/>
              </a:rPr>
              <a:t>Nebraska’s Proposed</a:t>
            </a:r>
            <a:endParaRPr dirty="0">
              <a:solidFill>
                <a:srgbClr val="001689"/>
              </a:solidFill>
              <a:latin typeface="+mn-lt"/>
            </a:endParaRPr>
          </a:p>
          <a:p>
            <a:pPr marL="0" marR="0" lvl="0" indent="0" algn="ctr" rtl="0">
              <a:spcBef>
                <a:spcPts val="0"/>
              </a:spcBef>
              <a:spcAft>
                <a:spcPts val="0"/>
              </a:spcAft>
              <a:buClr>
                <a:srgbClr val="001689"/>
              </a:buClr>
              <a:buSzPts val="4400"/>
              <a:buFont typeface="Century Gothic"/>
              <a:buNone/>
            </a:pPr>
            <a:r>
              <a:rPr lang="en" sz="4400" b="0" i="0" u="none" strike="noStrike" cap="none" dirty="0">
                <a:solidFill>
                  <a:srgbClr val="001689"/>
                </a:solidFill>
                <a:latin typeface="+mn-lt"/>
                <a:ea typeface="Century Gothic"/>
                <a:cs typeface="Century Gothic"/>
                <a:sym typeface="Century Gothic"/>
              </a:rPr>
              <a:t>Science Assessment System</a:t>
            </a:r>
            <a:endParaRPr sz="4400" b="0" i="0" u="none" strike="noStrike" cap="none" dirty="0">
              <a:solidFill>
                <a:srgbClr val="001689"/>
              </a:solidFill>
              <a:latin typeface="+mn-lt"/>
              <a:ea typeface="Century Gothic"/>
              <a:cs typeface="Century Gothic"/>
              <a:sym typeface="Century Gothic"/>
            </a:endParaRPr>
          </a:p>
        </p:txBody>
      </p:sp>
      <p:sp>
        <p:nvSpPr>
          <p:cNvPr id="142" name="Google Shape;142;p28"/>
          <p:cNvSpPr txBox="1">
            <a:spLocks noGrp="1"/>
          </p:cNvSpPr>
          <p:nvPr>
            <p:ph type="body" idx="1"/>
          </p:nvPr>
        </p:nvSpPr>
        <p:spPr>
          <a:xfrm>
            <a:off x="628650" y="4968289"/>
            <a:ext cx="7886700" cy="1500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A8992"/>
              </a:buClr>
              <a:buSzPts val="3200"/>
              <a:buFont typeface="Arial"/>
              <a:buNone/>
            </a:pPr>
            <a:r>
              <a:rPr lang="en" sz="3200" u="none" strike="noStrike" cap="none" dirty="0">
                <a:solidFill>
                  <a:srgbClr val="8A8992"/>
                </a:solidFill>
              </a:rPr>
              <a:t>Designed for </a:t>
            </a:r>
            <a:r>
              <a:rPr lang="en" sz="3200" b="0" i="0" u="none" strike="noStrike" cap="none" dirty="0">
                <a:solidFill>
                  <a:srgbClr val="8A8992"/>
                </a:solidFill>
                <a:ea typeface="Century Gothic"/>
                <a:cs typeface="Century Gothic"/>
                <a:sym typeface="Century Gothic"/>
              </a:rPr>
              <a:t>Nebraska’s College and Career Ready Standards for Science</a:t>
            </a:r>
            <a:endParaRPr sz="3200" b="0" i="0" u="none" strike="noStrike" cap="none" dirty="0">
              <a:solidFill>
                <a:srgbClr val="8A8992"/>
              </a:solidFill>
              <a:ea typeface="Century Gothic"/>
              <a:cs typeface="Century Gothic"/>
              <a:sym typeface="Century Gothic"/>
            </a:endParaRPr>
          </a:p>
        </p:txBody>
      </p:sp>
    </p:spTree>
    <p:extLst>
      <p:ext uri="{BB962C8B-B14F-4D97-AF65-F5344CB8AC3E}">
        <p14:creationId xmlns:p14="http://schemas.microsoft.com/office/powerpoint/2010/main" val="719994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 name="Title 1">
            <a:extLst>
              <a:ext uri="{FF2B5EF4-FFF2-40B4-BE49-F238E27FC236}">
                <a16:creationId xmlns:a16="http://schemas.microsoft.com/office/drawing/2014/main" id="{4420C83F-821B-4CF3-9CD9-316DB4A30145}"/>
              </a:ext>
            </a:extLst>
          </p:cNvPr>
          <p:cNvSpPr>
            <a:spLocks noGrp="1"/>
          </p:cNvSpPr>
          <p:nvPr>
            <p:ph type="title"/>
          </p:nvPr>
        </p:nvSpPr>
        <p:spPr/>
        <p:txBody>
          <a:bodyPr/>
          <a:lstStyle/>
          <a:p>
            <a:r>
              <a:rPr lang="en-US" dirty="0"/>
              <a:t>Nebraska-</a:t>
            </a:r>
            <a:r>
              <a:rPr lang="en-US" dirty="0" err="1"/>
              <a:t>ized</a:t>
            </a:r>
            <a:r>
              <a:rPr lang="en-US" dirty="0"/>
              <a:t> Content</a:t>
            </a:r>
          </a:p>
        </p:txBody>
      </p:sp>
      <p:sp>
        <p:nvSpPr>
          <p:cNvPr id="4" name="Content Placeholder 3">
            <a:extLst>
              <a:ext uri="{FF2B5EF4-FFF2-40B4-BE49-F238E27FC236}">
                <a16:creationId xmlns:a16="http://schemas.microsoft.com/office/drawing/2014/main" id="{C9937A90-F7DF-4D8D-8C79-385AF811633B}"/>
              </a:ext>
            </a:extLst>
          </p:cNvPr>
          <p:cNvSpPr>
            <a:spLocks noGrp="1"/>
          </p:cNvSpPr>
          <p:nvPr>
            <p:ph idx="1"/>
          </p:nvPr>
        </p:nvSpPr>
        <p:spPr>
          <a:xfrm>
            <a:off x="274320" y="1272253"/>
            <a:ext cx="8321040" cy="5022669"/>
          </a:xfrm>
        </p:spPr>
        <p:txBody>
          <a:bodyPr>
            <a:normAutofit fontScale="25000" lnSpcReduction="20000"/>
          </a:bodyPr>
          <a:lstStyle/>
          <a:p>
            <a:pPr marL="457200" indent="-457200">
              <a:lnSpc>
                <a:spcPct val="120000"/>
              </a:lnSpc>
              <a:spcBef>
                <a:spcPts val="0"/>
              </a:spcBef>
              <a:buSzPts val="3000"/>
            </a:pPr>
            <a:r>
              <a:rPr lang="en-US" sz="9600" dirty="0"/>
              <a:t>2 levels of specificity</a:t>
            </a:r>
          </a:p>
          <a:p>
            <a:pPr marL="914400" lvl="1" indent="-457200">
              <a:lnSpc>
                <a:spcPct val="120000"/>
              </a:lnSpc>
              <a:spcBef>
                <a:spcPts val="0"/>
              </a:spcBef>
              <a:buSzPts val="2400"/>
            </a:pPr>
            <a:r>
              <a:rPr lang="en-US" sz="8000" dirty="0"/>
              <a:t>Standards--cue instruction</a:t>
            </a:r>
          </a:p>
          <a:p>
            <a:pPr marL="914400" lvl="1" indent="-457200">
              <a:lnSpc>
                <a:spcPct val="120000"/>
              </a:lnSpc>
              <a:spcBef>
                <a:spcPts val="0"/>
              </a:spcBef>
              <a:buSzPts val="2400"/>
            </a:pPr>
            <a:r>
              <a:rPr lang="en-US" sz="8000" dirty="0"/>
              <a:t>Indicators--intersection with assessment</a:t>
            </a:r>
          </a:p>
          <a:p>
            <a:pPr marL="457200" indent="-457200">
              <a:lnSpc>
                <a:spcPct val="120000"/>
              </a:lnSpc>
              <a:spcBef>
                <a:spcPts val="0"/>
              </a:spcBef>
              <a:buSzPts val="2400"/>
            </a:pPr>
            <a:r>
              <a:rPr lang="en-US" sz="9600" dirty="0"/>
              <a:t>Indicators are EXAMPLES </a:t>
            </a:r>
          </a:p>
          <a:p>
            <a:pPr marL="914400" lvl="1" indent="-457200">
              <a:lnSpc>
                <a:spcPct val="120000"/>
              </a:lnSpc>
              <a:spcBef>
                <a:spcPts val="0"/>
              </a:spcBef>
              <a:buSzPts val="2400"/>
            </a:pPr>
            <a:r>
              <a:rPr lang="en-US" sz="8000" dirty="0"/>
              <a:t>Any intersection of the 3 dimensions is assessable</a:t>
            </a:r>
          </a:p>
          <a:p>
            <a:pPr marL="457200" indent="-457200">
              <a:lnSpc>
                <a:spcPct val="120000"/>
              </a:lnSpc>
              <a:spcBef>
                <a:spcPts val="0"/>
              </a:spcBef>
              <a:buSzPts val="2400"/>
            </a:pPr>
            <a:r>
              <a:rPr lang="en-US" sz="9600" dirty="0"/>
              <a:t>Prioritized instructional shifts</a:t>
            </a:r>
          </a:p>
          <a:p>
            <a:pPr marL="914400" lvl="1" indent="-457200">
              <a:lnSpc>
                <a:spcPct val="120000"/>
              </a:lnSpc>
              <a:spcBef>
                <a:spcPts val="0"/>
              </a:spcBef>
              <a:buSzPts val="2400"/>
            </a:pPr>
            <a:r>
              <a:rPr lang="en-US" sz="8000" dirty="0"/>
              <a:t>3-D Teaching and Learning</a:t>
            </a:r>
          </a:p>
          <a:p>
            <a:pPr marL="914400" lvl="1" indent="-457200">
              <a:lnSpc>
                <a:spcPct val="120000"/>
              </a:lnSpc>
              <a:spcBef>
                <a:spcPts val="0"/>
              </a:spcBef>
              <a:buSzPts val="2400"/>
            </a:pPr>
            <a:r>
              <a:rPr lang="en-US" sz="8000" dirty="0"/>
              <a:t>Integrated Science</a:t>
            </a:r>
          </a:p>
          <a:p>
            <a:pPr marL="914400" lvl="1" indent="-457200">
              <a:lnSpc>
                <a:spcPct val="120000"/>
              </a:lnSpc>
              <a:spcBef>
                <a:spcPts val="0"/>
              </a:spcBef>
              <a:buSzPts val="2400"/>
            </a:pPr>
            <a:r>
              <a:rPr lang="en-US" sz="8000" dirty="0"/>
              <a:t>Interdisciplinary Approaches </a:t>
            </a:r>
          </a:p>
          <a:p>
            <a:pPr marL="457200" indent="-457200">
              <a:lnSpc>
                <a:spcPct val="120000"/>
              </a:lnSpc>
              <a:spcBef>
                <a:spcPts val="0"/>
              </a:spcBef>
              <a:buSzPts val="2400"/>
            </a:pPr>
            <a:r>
              <a:rPr lang="en-US" sz="9600" dirty="0"/>
              <a:t>6-8 grade level specific</a:t>
            </a:r>
          </a:p>
          <a:p>
            <a:pPr marL="914400" lvl="1" indent="-457200">
              <a:lnSpc>
                <a:spcPct val="120000"/>
              </a:lnSpc>
              <a:spcBef>
                <a:spcPts val="0"/>
              </a:spcBef>
              <a:buSzPts val="2400"/>
            </a:pPr>
            <a:r>
              <a:rPr lang="en-US" sz="8000" dirty="0"/>
              <a:t>Closely follows CA preferred integrated model</a:t>
            </a:r>
          </a:p>
          <a:p>
            <a:pPr marL="457200" indent="-457200">
              <a:lnSpc>
                <a:spcPct val="120000"/>
              </a:lnSpc>
              <a:spcBef>
                <a:spcPts val="0"/>
              </a:spcBef>
              <a:buSzPts val="2400"/>
            </a:pPr>
            <a:r>
              <a:rPr lang="en-US" sz="9600" dirty="0"/>
              <a:t>Engineering design embedded</a:t>
            </a:r>
          </a:p>
          <a:p>
            <a:pPr marL="457200" indent="-457200">
              <a:lnSpc>
                <a:spcPct val="120000"/>
              </a:lnSpc>
              <a:spcBef>
                <a:spcPts val="0"/>
              </a:spcBef>
              <a:buSzPts val="2400"/>
            </a:pPr>
            <a:r>
              <a:rPr lang="en-US" sz="9600" dirty="0"/>
              <a:t>Additional connections (e.g. computer science, NE, Citizen Science)</a:t>
            </a:r>
          </a:p>
          <a:p>
            <a:pPr marL="457200" indent="-457200">
              <a:lnSpc>
                <a:spcPct val="120000"/>
              </a:lnSpc>
              <a:spcBef>
                <a:spcPts val="0"/>
              </a:spcBef>
              <a:buSzPts val="2400"/>
            </a:pPr>
            <a:r>
              <a:rPr lang="en-US" sz="9600" dirty="0"/>
              <a:t>Local control of curriculum</a:t>
            </a:r>
          </a:p>
          <a:p>
            <a:endParaRPr lang="en-US" dirty="0"/>
          </a:p>
        </p:txBody>
      </p:sp>
    </p:spTree>
    <p:extLst>
      <p:ext uri="{BB962C8B-B14F-4D97-AF65-F5344CB8AC3E}">
        <p14:creationId xmlns:p14="http://schemas.microsoft.com/office/powerpoint/2010/main" val="709736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359228" y="2860766"/>
            <a:ext cx="8425543" cy="315468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i="1" dirty="0"/>
              <a:t>What is Nebraska’s timeline for assessment development?</a:t>
            </a:r>
            <a:r>
              <a:rPr lang="en" sz="5400" dirty="0"/>
              <a:t> </a:t>
            </a:r>
            <a:endParaRPr sz="5400" dirty="0"/>
          </a:p>
        </p:txBody>
      </p:sp>
    </p:spTree>
    <p:extLst>
      <p:ext uri="{BB962C8B-B14F-4D97-AF65-F5344CB8AC3E}">
        <p14:creationId xmlns:p14="http://schemas.microsoft.com/office/powerpoint/2010/main" val="1618670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164" name="Google Shape;164;p31"/>
          <p:cNvGrpSpPr/>
          <p:nvPr/>
        </p:nvGrpSpPr>
        <p:grpSpPr>
          <a:xfrm>
            <a:off x="290988" y="1410742"/>
            <a:ext cx="8721897" cy="5390432"/>
            <a:chOff x="0" y="87531"/>
            <a:chExt cx="8168100" cy="5390432"/>
          </a:xfrm>
        </p:grpSpPr>
        <p:sp>
          <p:nvSpPr>
            <p:cNvPr id="165" name="Google Shape;165;p31"/>
            <p:cNvSpPr/>
            <p:nvPr/>
          </p:nvSpPr>
          <p:spPr>
            <a:xfrm>
              <a:off x="0" y="133777"/>
              <a:ext cx="8168100" cy="5105100"/>
            </a:xfrm>
            <a:custGeom>
              <a:avLst/>
              <a:gdLst/>
              <a:ahLst/>
              <a:cxnLst/>
              <a:rect l="l" t="t" r="r" b="b"/>
              <a:pathLst>
                <a:path w="120000" h="120000" extrusionOk="0">
                  <a:moveTo>
                    <a:pt x="0" y="120000"/>
                  </a:moveTo>
                  <a:quadBezTo>
                    <a:pt x="20000" y="40000"/>
                    <a:pt x="102440" y="15000"/>
                  </a:quadBezTo>
                  <a:lnTo>
                    <a:pt x="101451" y="0"/>
                  </a:lnTo>
                  <a:lnTo>
                    <a:pt x="120000" y="24000"/>
                  </a:lnTo>
                  <a:lnTo>
                    <a:pt x="105408" y="60000"/>
                  </a:lnTo>
                  <a:lnTo>
                    <a:pt x="104419" y="45000"/>
                  </a:lnTo>
                  <a:quadBezTo>
                    <a:pt x="30000" y="55000"/>
                    <a:pt x="0" y="120000"/>
                  </a:quadBezTo>
                  <a:close/>
                </a:path>
              </a:pathLst>
            </a:custGeom>
            <a:solidFill>
              <a:srgbClr val="CACA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31"/>
            <p:cNvSpPr/>
            <p:nvPr/>
          </p:nvSpPr>
          <p:spPr>
            <a:xfrm>
              <a:off x="500432" y="4315459"/>
              <a:ext cx="167700" cy="1581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31"/>
            <p:cNvSpPr txBox="1"/>
            <p:nvPr/>
          </p:nvSpPr>
          <p:spPr>
            <a:xfrm>
              <a:off x="399173" y="4620263"/>
              <a:ext cx="1543200" cy="857700"/>
            </a:xfrm>
            <a:prstGeom prst="rect">
              <a:avLst/>
            </a:prstGeom>
            <a:noFill/>
            <a:ln>
              <a:noFill/>
            </a:ln>
          </p:spPr>
          <p:txBody>
            <a:bodyPr spcFirstLastPara="1" wrap="square" lIns="151475"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1F1646"/>
                  </a:solidFill>
                  <a:effectLst/>
                  <a:uLnTx/>
                  <a:uFillTx/>
                  <a:ea typeface="Century Gothic"/>
                  <a:cs typeface="Century Gothic"/>
                  <a:sym typeface="Century Gothic"/>
                </a:rPr>
                <a:t>Adoption</a:t>
              </a:r>
              <a:br>
                <a:rPr kumimoji="0" lang="en" sz="1400" b="1" i="0" u="none" strike="noStrike" kern="0" cap="none" spc="0" normalizeH="0" baseline="0" noProof="0" dirty="0">
                  <a:ln>
                    <a:noFill/>
                  </a:ln>
                  <a:solidFill>
                    <a:srgbClr val="000000"/>
                  </a:solidFill>
                  <a:effectLst/>
                  <a:uLnTx/>
                  <a:uFillTx/>
                  <a:cs typeface="Arial"/>
                  <a:sym typeface="Arial"/>
                </a:rPr>
              </a:br>
              <a:r>
                <a:rPr kumimoji="0" lang="en" sz="2000" b="0" i="0" u="none" strike="noStrike" kern="0" cap="none" spc="0" normalizeH="0" baseline="0" noProof="0" dirty="0">
                  <a:ln>
                    <a:noFill/>
                  </a:ln>
                  <a:solidFill>
                    <a:srgbClr val="1F1646"/>
                  </a:solidFill>
                  <a:effectLst/>
                  <a:uLnTx/>
                  <a:uFillTx/>
                  <a:ea typeface="Century Gothic"/>
                  <a:cs typeface="Century Gothic"/>
                  <a:sym typeface="Century Gothic"/>
                </a:rPr>
                <a:t>Sept. 2017</a:t>
              </a:r>
              <a:endParaRPr kumimoji="0" sz="2000" b="0" i="0" u="none" strike="noStrike" kern="0" cap="none" spc="0" normalizeH="0" baseline="0" noProof="0" dirty="0">
                <a:ln>
                  <a:noFill/>
                </a:ln>
                <a:solidFill>
                  <a:srgbClr val="1F1646"/>
                </a:solidFill>
                <a:effectLst/>
                <a:uLnTx/>
                <a:uFillTx/>
                <a:ea typeface="Century Gothic"/>
                <a:cs typeface="Century Gothic"/>
                <a:sym typeface="Century Gothic"/>
              </a:endParaRPr>
            </a:p>
          </p:txBody>
        </p:sp>
        <p:sp>
          <p:nvSpPr>
            <p:cNvPr id="168" name="Google Shape;168;p31"/>
            <p:cNvSpPr/>
            <p:nvPr/>
          </p:nvSpPr>
          <p:spPr>
            <a:xfrm>
              <a:off x="2224328" y="2582489"/>
              <a:ext cx="405600" cy="4494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31"/>
            <p:cNvSpPr/>
            <p:nvPr/>
          </p:nvSpPr>
          <p:spPr>
            <a:xfrm>
              <a:off x="5456867" y="2191488"/>
              <a:ext cx="1543200" cy="1469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31"/>
            <p:cNvSpPr txBox="1"/>
            <p:nvPr/>
          </p:nvSpPr>
          <p:spPr>
            <a:xfrm>
              <a:off x="5456867" y="87531"/>
              <a:ext cx="1648800" cy="689669"/>
            </a:xfrm>
            <a:prstGeom prst="rect">
              <a:avLst/>
            </a:prstGeom>
            <a:noFill/>
            <a:ln>
              <a:noFill/>
            </a:ln>
          </p:spPr>
          <p:txBody>
            <a:bodyPr spcFirstLastPara="1" wrap="square" lIns="259675"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1F1646"/>
                  </a:solidFill>
                  <a:effectLst/>
                  <a:uLnTx/>
                  <a:uFillTx/>
                  <a:ea typeface="Century Gothic"/>
                  <a:cs typeface="Century Gothic"/>
                  <a:sym typeface="Century Gothic"/>
                </a:rPr>
                <a:t>Assess</a:t>
              </a:r>
              <a:r>
                <a:rPr kumimoji="0" lang="en" sz="2000" b="0" i="0" u="none" strike="noStrike" kern="0" cap="none" spc="0" normalizeH="0" baseline="0" noProof="0" dirty="0">
                  <a:ln>
                    <a:noFill/>
                  </a:ln>
                  <a:solidFill>
                    <a:srgbClr val="1F1646"/>
                  </a:solidFill>
                  <a:effectLst/>
                  <a:uLnTx/>
                  <a:uFillTx/>
                  <a:ea typeface="Century Gothic"/>
                  <a:cs typeface="Century Gothic"/>
                  <a:sym typeface="Century Gothic"/>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1F1646"/>
                  </a:solidFill>
                  <a:effectLst/>
                  <a:uLnTx/>
                  <a:uFillTx/>
                  <a:ea typeface="Century Gothic"/>
                  <a:cs typeface="Century Gothic"/>
                  <a:sym typeface="Century Gothic"/>
                </a:rPr>
                <a:t>Spring 2021</a:t>
              </a:r>
              <a:endParaRPr kumimoji="0" sz="2000" b="0" i="0" u="none" strike="noStrike" kern="0" cap="none" spc="0" normalizeH="0" baseline="0" noProof="0" dirty="0">
                <a:ln>
                  <a:noFill/>
                </a:ln>
                <a:solidFill>
                  <a:srgbClr val="1F1646"/>
                </a:solidFill>
                <a:effectLst/>
                <a:uLnTx/>
                <a:uFillTx/>
                <a:ea typeface="Century Gothic"/>
                <a:cs typeface="Century Gothic"/>
                <a:sym typeface="Century Gothic"/>
              </a:endParaRPr>
            </a:p>
          </p:txBody>
        </p:sp>
      </p:grpSp>
      <p:sp>
        <p:nvSpPr>
          <p:cNvPr id="171" name="Google Shape;171;p31"/>
          <p:cNvSpPr/>
          <p:nvPr/>
        </p:nvSpPr>
        <p:spPr>
          <a:xfrm>
            <a:off x="1847715" y="4583446"/>
            <a:ext cx="285900" cy="2859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cs typeface="Arial"/>
              <a:sym typeface="Arial"/>
            </a:endParaRPr>
          </a:p>
        </p:txBody>
      </p:sp>
      <p:sp>
        <p:nvSpPr>
          <p:cNvPr id="172" name="Google Shape;172;p31"/>
          <p:cNvSpPr txBox="1"/>
          <p:nvPr/>
        </p:nvSpPr>
        <p:spPr>
          <a:xfrm>
            <a:off x="-76200" y="4466775"/>
            <a:ext cx="1482000" cy="1104000"/>
          </a:xfrm>
          <a:prstGeom prst="rect">
            <a:avLst/>
          </a:prstGeom>
          <a:noFill/>
          <a:ln>
            <a:noFill/>
          </a:ln>
        </p:spPr>
        <p:txBody>
          <a:bodyPr spcFirstLastPara="1" wrap="square" lIns="151475"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1F1646"/>
                </a:solidFill>
                <a:effectLst/>
                <a:uLnTx/>
                <a:uFillTx/>
                <a:ea typeface="Century Gothic"/>
                <a:cs typeface="Century Gothic"/>
                <a:sym typeface="Century Gothic"/>
              </a:rPr>
              <a:t>Visioning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1F1646"/>
                </a:solidFill>
                <a:effectLst/>
                <a:uLnTx/>
                <a:uFillTx/>
                <a:ea typeface="Century Gothic"/>
                <a:cs typeface="Century Gothic"/>
                <a:sym typeface="Century Gothic"/>
              </a:rPr>
              <a:t>Nov. 2017</a:t>
            </a:r>
            <a:endParaRPr kumimoji="0" sz="2000" b="0" i="0" u="none" strike="noStrike" kern="0" cap="none" spc="0" normalizeH="0" baseline="0" noProof="0" dirty="0">
              <a:ln>
                <a:noFill/>
              </a:ln>
              <a:solidFill>
                <a:srgbClr val="1F1646"/>
              </a:solidFill>
              <a:effectLst/>
              <a:uLnTx/>
              <a:uFillTx/>
              <a:ea typeface="Century Gothic"/>
              <a:cs typeface="Century Gothic"/>
              <a:sym typeface="Century Gothic"/>
            </a:endParaRPr>
          </a:p>
        </p:txBody>
      </p:sp>
      <p:sp>
        <p:nvSpPr>
          <p:cNvPr id="173" name="Google Shape;173;p31"/>
          <p:cNvSpPr txBox="1"/>
          <p:nvPr/>
        </p:nvSpPr>
        <p:spPr>
          <a:xfrm>
            <a:off x="1794953" y="5116526"/>
            <a:ext cx="1786800" cy="1104000"/>
          </a:xfrm>
          <a:prstGeom prst="rect">
            <a:avLst/>
          </a:prstGeom>
          <a:noFill/>
          <a:ln>
            <a:noFill/>
          </a:ln>
        </p:spPr>
        <p:txBody>
          <a:bodyPr spcFirstLastPara="1" wrap="square" lIns="151475"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1F1646"/>
                </a:solidFill>
                <a:effectLst/>
                <a:uLnTx/>
                <a:uFillTx/>
                <a:ea typeface="Century Gothic"/>
                <a:cs typeface="Century Gothic"/>
                <a:sym typeface="Century Gothic"/>
              </a:rPr>
              <a:t>Task Force</a:t>
            </a:r>
            <a:br>
              <a:rPr kumimoji="0" lang="en" sz="2000" b="1" i="0" u="none" strike="noStrike" kern="0" cap="none" spc="0" normalizeH="0" baseline="0" noProof="0" dirty="0">
                <a:ln>
                  <a:noFill/>
                </a:ln>
                <a:solidFill>
                  <a:srgbClr val="000000"/>
                </a:solidFill>
                <a:effectLst/>
                <a:uLnTx/>
                <a:uFillTx/>
                <a:cs typeface="Arial"/>
                <a:sym typeface="Arial"/>
              </a:rPr>
            </a:br>
            <a:r>
              <a:rPr kumimoji="0" lang="en" sz="2000" b="0" i="0" u="none" strike="noStrike" kern="0" cap="none" spc="0" normalizeH="0" baseline="0" noProof="0" dirty="0">
                <a:ln>
                  <a:noFill/>
                </a:ln>
                <a:solidFill>
                  <a:srgbClr val="1F1646"/>
                </a:solidFill>
                <a:effectLst/>
                <a:uLnTx/>
                <a:uFillTx/>
                <a:ea typeface="Century Gothic"/>
                <a:cs typeface="Century Gothic"/>
                <a:sym typeface="Century Gothic"/>
              </a:rPr>
              <a:t>Jan. 2018</a:t>
            </a:r>
            <a:endParaRPr kumimoji="0" sz="2000" b="0" i="0" u="none" strike="noStrike" kern="0" cap="none" spc="0" normalizeH="0" baseline="0" noProof="0" dirty="0">
              <a:ln>
                <a:noFill/>
              </a:ln>
              <a:solidFill>
                <a:srgbClr val="1F1646"/>
              </a:solidFill>
              <a:effectLst/>
              <a:uLnTx/>
              <a:uFillTx/>
              <a:ea typeface="Century Gothic"/>
              <a:cs typeface="Century Gothic"/>
              <a:sym typeface="Century Gothic"/>
            </a:endParaRPr>
          </a:p>
        </p:txBody>
      </p:sp>
      <p:sp>
        <p:nvSpPr>
          <p:cNvPr id="174" name="Google Shape;174;p31"/>
          <p:cNvSpPr/>
          <p:nvPr/>
        </p:nvSpPr>
        <p:spPr>
          <a:xfrm>
            <a:off x="1251263" y="5163837"/>
            <a:ext cx="230700" cy="1995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cs typeface="Arial"/>
              <a:sym typeface="Arial"/>
            </a:endParaRPr>
          </a:p>
        </p:txBody>
      </p:sp>
      <p:sp>
        <p:nvSpPr>
          <p:cNvPr id="175" name="Google Shape;175;p31"/>
          <p:cNvSpPr txBox="1"/>
          <p:nvPr/>
        </p:nvSpPr>
        <p:spPr>
          <a:xfrm>
            <a:off x="3864027" y="2166350"/>
            <a:ext cx="1648800" cy="1104000"/>
          </a:xfrm>
          <a:prstGeom prst="rect">
            <a:avLst/>
          </a:prstGeom>
          <a:noFill/>
          <a:ln>
            <a:noFill/>
          </a:ln>
        </p:spPr>
        <p:txBody>
          <a:bodyPr spcFirstLastPara="1" wrap="square" lIns="151475"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1F1646"/>
                </a:solidFill>
                <a:effectLst/>
                <a:uLnTx/>
                <a:uFillTx/>
                <a:ea typeface="Century Gothic"/>
                <a:cs typeface="Century Gothic"/>
                <a:sym typeface="Century Gothic"/>
              </a:rPr>
              <a:t>Pilot</a:t>
            </a:r>
            <a:br>
              <a:rPr kumimoji="0" lang="en" sz="2000" b="1" i="0" u="none" strike="noStrike" kern="0" cap="none" spc="0" normalizeH="0" baseline="0" noProof="0">
                <a:ln>
                  <a:noFill/>
                </a:ln>
                <a:solidFill>
                  <a:srgbClr val="1F1646"/>
                </a:solidFill>
                <a:effectLst/>
                <a:uLnTx/>
                <a:uFillTx/>
                <a:ea typeface="Century Gothic"/>
                <a:cs typeface="Century Gothic"/>
                <a:sym typeface="Century Gothic"/>
              </a:rPr>
            </a:br>
            <a:r>
              <a:rPr kumimoji="0" lang="en" sz="2000" b="0" i="0" u="none" strike="noStrike" kern="0" cap="none" spc="0" normalizeH="0" baseline="0" noProof="0">
                <a:ln>
                  <a:noFill/>
                </a:ln>
                <a:solidFill>
                  <a:srgbClr val="1F1646"/>
                </a:solidFill>
                <a:effectLst/>
                <a:uLnTx/>
                <a:uFillTx/>
                <a:ea typeface="Century Gothic"/>
                <a:cs typeface="Century Gothic"/>
                <a:sym typeface="Century Gothic"/>
              </a:rPr>
              <a:t>Spring 2019</a:t>
            </a:r>
            <a:endParaRPr kumimoji="0" sz="2000" b="0" i="0" u="none" strike="noStrike" kern="0" cap="none" spc="0" normalizeH="0" baseline="0" noProof="0">
              <a:ln>
                <a:noFill/>
              </a:ln>
              <a:solidFill>
                <a:srgbClr val="1F1646"/>
              </a:solidFill>
              <a:effectLst/>
              <a:uLnTx/>
              <a:uFillTx/>
              <a:ea typeface="Century Gothic"/>
              <a:cs typeface="Century Gothic"/>
              <a:sym typeface="Century Gothic"/>
            </a:endParaRPr>
          </a:p>
        </p:txBody>
      </p:sp>
      <p:sp>
        <p:nvSpPr>
          <p:cNvPr id="176" name="Google Shape;176;p31"/>
          <p:cNvSpPr/>
          <p:nvPr/>
        </p:nvSpPr>
        <p:spPr>
          <a:xfrm>
            <a:off x="4514725" y="3114325"/>
            <a:ext cx="556500" cy="5358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cs typeface="Arial"/>
              <a:sym typeface="Arial"/>
            </a:endParaRPr>
          </a:p>
        </p:txBody>
      </p:sp>
      <p:sp>
        <p:nvSpPr>
          <p:cNvPr id="177" name="Google Shape;177;p31"/>
          <p:cNvSpPr txBox="1"/>
          <p:nvPr/>
        </p:nvSpPr>
        <p:spPr>
          <a:xfrm>
            <a:off x="5525750" y="3655950"/>
            <a:ext cx="1648800" cy="857700"/>
          </a:xfrm>
          <a:prstGeom prst="rect">
            <a:avLst/>
          </a:prstGeom>
          <a:noFill/>
          <a:ln>
            <a:noFill/>
          </a:ln>
        </p:spPr>
        <p:txBody>
          <a:bodyPr spcFirstLastPara="1" wrap="square" lIns="151475" tIns="0" rIns="0" bIns="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1F1646"/>
                </a:solidFill>
                <a:effectLst/>
                <a:uLnTx/>
                <a:uFillTx/>
                <a:ea typeface="Century Gothic"/>
                <a:cs typeface="Century Gothic"/>
                <a:sym typeface="Century Gothic"/>
              </a:rPr>
              <a:t>Field Test</a:t>
            </a:r>
            <a:br>
              <a:rPr kumimoji="0" lang="en" sz="2000" b="0" i="0" u="none" strike="noStrike" kern="0" cap="none" spc="0" normalizeH="0" baseline="0" noProof="0" dirty="0">
                <a:ln>
                  <a:noFill/>
                </a:ln>
                <a:solidFill>
                  <a:srgbClr val="000000"/>
                </a:solidFill>
                <a:effectLst/>
                <a:uLnTx/>
                <a:uFillTx/>
                <a:cs typeface="Arial"/>
                <a:sym typeface="Arial"/>
              </a:rPr>
            </a:br>
            <a:r>
              <a:rPr kumimoji="0" lang="en" sz="2000" b="0" i="0" u="none" strike="noStrike" kern="0" cap="none" spc="0" normalizeH="0" baseline="0" noProof="0" dirty="0">
                <a:ln>
                  <a:noFill/>
                </a:ln>
                <a:solidFill>
                  <a:srgbClr val="1F1646"/>
                </a:solidFill>
                <a:effectLst/>
                <a:uLnTx/>
                <a:uFillTx/>
                <a:ea typeface="Century Gothic"/>
                <a:cs typeface="Century Gothic"/>
                <a:sym typeface="Century Gothic"/>
              </a:rPr>
              <a:t>Spring 2020</a:t>
            </a:r>
            <a:endParaRPr kumimoji="0" sz="2000" b="0" i="0" u="none" strike="noStrike" kern="0" cap="none" spc="0" normalizeH="0" baseline="0" noProof="0" dirty="0">
              <a:ln>
                <a:noFill/>
              </a:ln>
              <a:solidFill>
                <a:srgbClr val="1F1646"/>
              </a:solidFill>
              <a:effectLst/>
              <a:uLnTx/>
              <a:uFillTx/>
              <a:ea typeface="Century Gothic"/>
              <a:cs typeface="Century Gothic"/>
              <a:sym typeface="Century Gothic"/>
            </a:endParaRPr>
          </a:p>
        </p:txBody>
      </p:sp>
      <p:sp>
        <p:nvSpPr>
          <p:cNvPr id="178" name="Google Shape;178;p31"/>
          <p:cNvSpPr/>
          <p:nvPr/>
        </p:nvSpPr>
        <p:spPr>
          <a:xfrm>
            <a:off x="5745475" y="2720200"/>
            <a:ext cx="681600" cy="6309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cs typeface="Arial"/>
              <a:sym typeface="Arial"/>
            </a:endParaRPr>
          </a:p>
        </p:txBody>
      </p:sp>
      <p:sp>
        <p:nvSpPr>
          <p:cNvPr id="2" name="Title 1">
            <a:extLst>
              <a:ext uri="{FF2B5EF4-FFF2-40B4-BE49-F238E27FC236}">
                <a16:creationId xmlns:a16="http://schemas.microsoft.com/office/drawing/2014/main" id="{D4856647-EB09-4321-9EE2-93C29F324868}"/>
              </a:ext>
            </a:extLst>
          </p:cNvPr>
          <p:cNvSpPr>
            <a:spLocks noGrp="1"/>
          </p:cNvSpPr>
          <p:nvPr>
            <p:ph type="title"/>
          </p:nvPr>
        </p:nvSpPr>
        <p:spPr>
          <a:xfrm>
            <a:off x="457200" y="274320"/>
            <a:ext cx="8229600" cy="1143000"/>
          </a:xfrm>
        </p:spPr>
        <p:txBody>
          <a:bodyPr/>
          <a:lstStyle/>
          <a:p>
            <a:r>
              <a:rPr lang="en-US" dirty="0"/>
              <a:t>Development Timeline</a:t>
            </a:r>
          </a:p>
        </p:txBody>
      </p:sp>
      <p:sp>
        <p:nvSpPr>
          <p:cNvPr id="180" name="Google Shape;180;p31"/>
          <p:cNvSpPr txBox="1"/>
          <p:nvPr/>
        </p:nvSpPr>
        <p:spPr>
          <a:xfrm>
            <a:off x="3281000" y="4190000"/>
            <a:ext cx="2176800" cy="768000"/>
          </a:xfrm>
          <a:prstGeom prst="rect">
            <a:avLst/>
          </a:prstGeom>
          <a:noFill/>
          <a:ln>
            <a:noFill/>
          </a:ln>
        </p:spPr>
        <p:txBody>
          <a:bodyPr spcFirstLastPara="1" wrap="square" lIns="151475" tIns="0" rIns="0" bIns="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1F1646"/>
                </a:solidFill>
                <a:effectLst/>
                <a:uLnTx/>
                <a:uFillTx/>
                <a:ea typeface="Century Gothic"/>
                <a:cs typeface="Century Gothic"/>
                <a:sym typeface="Century Gothic"/>
              </a:rPr>
              <a:t>Assessment Development</a:t>
            </a:r>
            <a:br>
              <a:rPr kumimoji="0" lang="en" sz="2000" b="1" i="0" u="none" strike="noStrike" kern="0" cap="none" spc="0" normalizeH="0" baseline="0" noProof="0" dirty="0">
                <a:ln>
                  <a:noFill/>
                </a:ln>
                <a:solidFill>
                  <a:srgbClr val="000000"/>
                </a:solidFill>
                <a:effectLst/>
                <a:uLnTx/>
                <a:uFillTx/>
                <a:cs typeface="Arial"/>
                <a:sym typeface="Arial"/>
              </a:rPr>
            </a:br>
            <a:r>
              <a:rPr kumimoji="0" lang="en" sz="2000" b="0" i="0" u="none" strike="noStrike" kern="0" cap="none" spc="0" normalizeH="0" baseline="0" noProof="0" dirty="0">
                <a:ln>
                  <a:noFill/>
                </a:ln>
                <a:solidFill>
                  <a:srgbClr val="1F1646"/>
                </a:solidFill>
                <a:effectLst/>
                <a:uLnTx/>
                <a:uFillTx/>
                <a:ea typeface="Century Gothic"/>
                <a:cs typeface="Century Gothic"/>
                <a:sym typeface="Century Gothic"/>
              </a:rPr>
              <a:t>Summer 2018</a:t>
            </a:r>
            <a:endParaRPr kumimoji="0" sz="2000" b="0" i="0" u="none" strike="noStrike" kern="0" cap="none" spc="0" normalizeH="0" baseline="0" noProof="0" dirty="0">
              <a:ln>
                <a:noFill/>
              </a:ln>
              <a:solidFill>
                <a:srgbClr val="1F1646"/>
              </a:solidFill>
              <a:effectLst/>
              <a:uLnTx/>
              <a:uFillTx/>
              <a:ea typeface="Century Gothic"/>
              <a:cs typeface="Century Gothic"/>
              <a:sym typeface="Century Gothic"/>
            </a:endParaRPr>
          </a:p>
        </p:txBody>
      </p:sp>
      <p:sp>
        <p:nvSpPr>
          <p:cNvPr id="181" name="Google Shape;181;p31"/>
          <p:cNvSpPr/>
          <p:nvPr/>
        </p:nvSpPr>
        <p:spPr>
          <a:xfrm>
            <a:off x="7040875" y="2430650"/>
            <a:ext cx="802500" cy="7680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cs typeface="Arial"/>
              <a:sym typeface="Arial"/>
            </a:endParaRPr>
          </a:p>
        </p:txBody>
      </p:sp>
      <p:sp>
        <p:nvSpPr>
          <p:cNvPr id="182" name="Google Shape;182;p31"/>
          <p:cNvSpPr/>
          <p:nvPr/>
        </p:nvSpPr>
        <p:spPr>
          <a:xfrm>
            <a:off x="3510030" y="3342940"/>
            <a:ext cx="681600" cy="630900"/>
          </a:xfrm>
          <a:prstGeom prst="star5">
            <a:avLst>
              <a:gd name="adj" fmla="val 19098"/>
              <a:gd name="hf" fmla="val 105146"/>
              <a:gd name="vf" fmla="val 110557"/>
            </a:avLst>
          </a:prstGeom>
          <a:solidFill>
            <a:schemeClr val="accent6"/>
          </a:solidFill>
          <a:ln w="25400" cap="flat" cmpd="sng">
            <a:solidFill>
              <a:srgbClr val="BA9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FFFFFF"/>
              </a:solidFill>
              <a:effectLst/>
              <a:uLnTx/>
              <a:uFillTx/>
              <a:ea typeface="Century Gothic"/>
              <a:cs typeface="Century Gothic"/>
              <a:sym typeface="Century Gothic"/>
            </a:endParaRPr>
          </a:p>
        </p:txBody>
      </p:sp>
      <p:sp>
        <p:nvSpPr>
          <p:cNvPr id="183" name="Google Shape;183;p31"/>
          <p:cNvSpPr txBox="1"/>
          <p:nvPr/>
        </p:nvSpPr>
        <p:spPr>
          <a:xfrm>
            <a:off x="1405800" y="2830225"/>
            <a:ext cx="1482000" cy="1104000"/>
          </a:xfrm>
          <a:prstGeom prst="rect">
            <a:avLst/>
          </a:prstGeom>
          <a:noFill/>
          <a:ln>
            <a:noFill/>
          </a:ln>
        </p:spPr>
        <p:txBody>
          <a:bodyPr spcFirstLastPara="1" wrap="square" lIns="151475"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1F1646"/>
                </a:solidFill>
                <a:effectLst/>
                <a:uLnTx/>
                <a:uFillTx/>
                <a:ea typeface="Century Gothic"/>
                <a:cs typeface="Century Gothic"/>
                <a:sym typeface="Century Gothic"/>
              </a:rPr>
              <a:t>NWEA Meeting</a:t>
            </a:r>
            <a:br>
              <a:rPr kumimoji="0" lang="en" sz="2000" b="1" i="0" u="none" strike="noStrike" kern="0" cap="none" spc="0" normalizeH="0" baseline="0" noProof="0">
                <a:ln>
                  <a:noFill/>
                </a:ln>
                <a:solidFill>
                  <a:srgbClr val="000000"/>
                </a:solidFill>
                <a:effectLst/>
                <a:uLnTx/>
                <a:uFillTx/>
                <a:cs typeface="Arial"/>
                <a:sym typeface="Arial"/>
              </a:rPr>
            </a:br>
            <a:r>
              <a:rPr kumimoji="0" lang="en" sz="2000" b="0" i="0" u="none" strike="noStrike" kern="0" cap="none" spc="0" normalizeH="0" baseline="0" noProof="0">
                <a:ln>
                  <a:noFill/>
                </a:ln>
                <a:solidFill>
                  <a:srgbClr val="1F1646"/>
                </a:solidFill>
                <a:effectLst/>
                <a:uLnTx/>
                <a:uFillTx/>
                <a:ea typeface="Century Gothic"/>
                <a:cs typeface="Century Gothic"/>
                <a:sym typeface="Century Gothic"/>
              </a:rPr>
              <a:t>April 2018</a:t>
            </a:r>
            <a:endParaRPr kumimoji="0" sz="2000" b="0" i="0" u="none" strike="noStrike" kern="0" cap="none" spc="0" normalizeH="0" baseline="0" noProof="0">
              <a:ln>
                <a:noFill/>
              </a:ln>
              <a:solidFill>
                <a:srgbClr val="1F1646"/>
              </a:solidFill>
              <a:effectLst/>
              <a:uLnTx/>
              <a:uFillTx/>
              <a:ea typeface="Century Gothic"/>
              <a:cs typeface="Century Gothic"/>
              <a:sym typeface="Century Gothic"/>
            </a:endParaRPr>
          </a:p>
        </p:txBody>
      </p:sp>
    </p:spTree>
    <p:extLst>
      <p:ext uri="{BB962C8B-B14F-4D97-AF65-F5344CB8AC3E}">
        <p14:creationId xmlns:p14="http://schemas.microsoft.com/office/powerpoint/2010/main" val="3841183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457200" y="2400299"/>
            <a:ext cx="8229600" cy="26811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i="1" dirty="0"/>
              <a:t>What is Nebraska’s Theory of Action for an assessment system?</a:t>
            </a:r>
            <a:r>
              <a:rPr lang="en" sz="5400" dirty="0"/>
              <a:t> </a:t>
            </a:r>
            <a:endParaRPr sz="5400" dirty="0"/>
          </a:p>
        </p:txBody>
      </p:sp>
    </p:spTree>
    <p:extLst>
      <p:ext uri="{BB962C8B-B14F-4D97-AF65-F5344CB8AC3E}">
        <p14:creationId xmlns:p14="http://schemas.microsoft.com/office/powerpoint/2010/main" val="796192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p:nvPr/>
        </p:nvSpPr>
        <p:spPr>
          <a:xfrm>
            <a:off x="1133821" y="1141650"/>
            <a:ext cx="7313700" cy="479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Century Gothic"/>
              <a:buNone/>
              <a:tabLst/>
              <a:defRPr/>
            </a:pPr>
            <a:r>
              <a:rPr kumimoji="0" lang="en" sz="4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Theory of Action</a:t>
            </a:r>
            <a:endParaRPr kumimoji="0" sz="44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196" name="Google Shape;196;p33"/>
          <p:cNvPicPr preferRelativeResize="0"/>
          <p:nvPr/>
        </p:nvPicPr>
        <p:blipFill>
          <a:blip r:embed="rId3">
            <a:alphaModFix/>
          </a:blip>
          <a:stretch>
            <a:fillRect/>
          </a:stretch>
        </p:blipFill>
        <p:spPr>
          <a:xfrm>
            <a:off x="903514" y="5631087"/>
            <a:ext cx="7848922" cy="1156338"/>
          </a:xfrm>
          <a:prstGeom prst="rect">
            <a:avLst/>
          </a:prstGeom>
          <a:noFill/>
          <a:ln>
            <a:noFill/>
          </a:ln>
        </p:spPr>
      </p:pic>
      <p:pic>
        <p:nvPicPr>
          <p:cNvPr id="197" name="Google Shape;197;p33"/>
          <p:cNvPicPr preferRelativeResize="0"/>
          <p:nvPr/>
        </p:nvPicPr>
        <p:blipFill>
          <a:blip r:embed="rId4">
            <a:alphaModFix/>
          </a:blip>
          <a:stretch>
            <a:fillRect/>
          </a:stretch>
        </p:blipFill>
        <p:spPr>
          <a:xfrm>
            <a:off x="903514" y="1196231"/>
            <a:ext cx="7848924" cy="3171762"/>
          </a:xfrm>
          <a:prstGeom prst="rect">
            <a:avLst/>
          </a:prstGeom>
          <a:noFill/>
          <a:ln>
            <a:noFill/>
          </a:ln>
        </p:spPr>
      </p:pic>
      <p:pic>
        <p:nvPicPr>
          <p:cNvPr id="198" name="Google Shape;198;p33"/>
          <p:cNvPicPr preferRelativeResize="0"/>
          <p:nvPr/>
        </p:nvPicPr>
        <p:blipFill>
          <a:blip r:embed="rId5">
            <a:alphaModFix/>
          </a:blip>
          <a:stretch>
            <a:fillRect/>
          </a:stretch>
        </p:blipFill>
        <p:spPr>
          <a:xfrm>
            <a:off x="903514" y="4319851"/>
            <a:ext cx="7848924" cy="1357522"/>
          </a:xfrm>
          <a:prstGeom prst="rect">
            <a:avLst/>
          </a:prstGeom>
          <a:noFill/>
          <a:ln>
            <a:noFill/>
          </a:ln>
        </p:spPr>
      </p:pic>
      <p:pic>
        <p:nvPicPr>
          <p:cNvPr id="200" name="Google Shape;200;p33"/>
          <p:cNvPicPr preferRelativeResize="0"/>
          <p:nvPr/>
        </p:nvPicPr>
        <p:blipFill>
          <a:blip r:embed="rId6">
            <a:alphaModFix/>
          </a:blip>
          <a:stretch>
            <a:fillRect/>
          </a:stretch>
        </p:blipFill>
        <p:spPr>
          <a:xfrm>
            <a:off x="1525228" y="5564797"/>
            <a:ext cx="928688" cy="928688"/>
          </a:xfrm>
          <a:prstGeom prst="rect">
            <a:avLst/>
          </a:prstGeom>
          <a:noFill/>
          <a:ln>
            <a:noFill/>
          </a:ln>
        </p:spPr>
      </p:pic>
      <p:pic>
        <p:nvPicPr>
          <p:cNvPr id="201" name="Google Shape;201;p33"/>
          <p:cNvPicPr preferRelativeResize="0"/>
          <p:nvPr/>
        </p:nvPicPr>
        <p:blipFill>
          <a:blip r:embed="rId7">
            <a:alphaModFix/>
          </a:blip>
          <a:stretch>
            <a:fillRect/>
          </a:stretch>
        </p:blipFill>
        <p:spPr>
          <a:xfrm>
            <a:off x="6185962" y="5564797"/>
            <a:ext cx="928688" cy="928688"/>
          </a:xfrm>
          <a:prstGeom prst="rect">
            <a:avLst/>
          </a:prstGeom>
          <a:noFill/>
          <a:ln>
            <a:noFill/>
          </a:ln>
        </p:spPr>
      </p:pic>
      <p:pic>
        <p:nvPicPr>
          <p:cNvPr id="202" name="Google Shape;202;p33"/>
          <p:cNvPicPr preferRelativeResize="0"/>
          <p:nvPr/>
        </p:nvPicPr>
        <p:blipFill>
          <a:blip r:embed="rId8">
            <a:alphaModFix/>
          </a:blip>
          <a:stretch>
            <a:fillRect/>
          </a:stretch>
        </p:blipFill>
        <p:spPr>
          <a:xfrm>
            <a:off x="7698324" y="5564797"/>
            <a:ext cx="928688" cy="928688"/>
          </a:xfrm>
          <a:prstGeom prst="rect">
            <a:avLst/>
          </a:prstGeom>
          <a:noFill/>
          <a:ln>
            <a:noFill/>
          </a:ln>
        </p:spPr>
      </p:pic>
      <p:pic>
        <p:nvPicPr>
          <p:cNvPr id="203" name="Google Shape;203;p33"/>
          <p:cNvPicPr preferRelativeResize="0"/>
          <p:nvPr/>
        </p:nvPicPr>
        <p:blipFill>
          <a:blip r:embed="rId9">
            <a:alphaModFix/>
          </a:blip>
          <a:stretch>
            <a:fillRect/>
          </a:stretch>
        </p:blipFill>
        <p:spPr>
          <a:xfrm>
            <a:off x="4614944" y="5577754"/>
            <a:ext cx="928688" cy="928688"/>
          </a:xfrm>
          <a:prstGeom prst="rect">
            <a:avLst/>
          </a:prstGeom>
          <a:noFill/>
          <a:ln>
            <a:noFill/>
          </a:ln>
        </p:spPr>
      </p:pic>
      <p:pic>
        <p:nvPicPr>
          <p:cNvPr id="204" name="Google Shape;204;p33"/>
          <p:cNvPicPr preferRelativeResize="0"/>
          <p:nvPr/>
        </p:nvPicPr>
        <p:blipFill>
          <a:blip r:embed="rId10">
            <a:alphaModFix/>
          </a:blip>
          <a:stretch>
            <a:fillRect/>
          </a:stretch>
        </p:blipFill>
        <p:spPr>
          <a:xfrm>
            <a:off x="3008416" y="5577754"/>
            <a:ext cx="928688" cy="928688"/>
          </a:xfrm>
          <a:prstGeom prst="rect">
            <a:avLst/>
          </a:prstGeom>
          <a:noFill/>
          <a:ln>
            <a:noFill/>
          </a:ln>
        </p:spPr>
      </p:pic>
      <p:sp>
        <p:nvSpPr>
          <p:cNvPr id="2" name="Title 1">
            <a:extLst>
              <a:ext uri="{FF2B5EF4-FFF2-40B4-BE49-F238E27FC236}">
                <a16:creationId xmlns:a16="http://schemas.microsoft.com/office/drawing/2014/main" id="{2CB4F2B7-DA80-47D5-AAA3-328D10B70DEB}"/>
              </a:ext>
            </a:extLst>
          </p:cNvPr>
          <p:cNvSpPr>
            <a:spLocks noGrp="1"/>
          </p:cNvSpPr>
          <p:nvPr>
            <p:ph type="title"/>
          </p:nvPr>
        </p:nvSpPr>
        <p:spPr>
          <a:xfrm>
            <a:off x="457200" y="274320"/>
            <a:ext cx="7886700" cy="1325563"/>
          </a:xfrm>
        </p:spPr>
        <p:txBody>
          <a:bodyPr>
            <a:normAutofit/>
          </a:bodyPr>
          <a:lstStyle/>
          <a:p>
            <a:r>
              <a:rPr lang="en-US" sz="4000" b="1" dirty="0">
                <a:solidFill>
                  <a:srgbClr val="0070C0"/>
                </a:solidFill>
                <a:effectLst>
                  <a:outerShdw blurRad="38100" dist="38100" dir="2700000" algn="tl">
                    <a:srgbClr val="000000">
                      <a:alpha val="43137"/>
                    </a:srgbClr>
                  </a:outerShdw>
                </a:effectLst>
              </a:rPr>
              <a:t>Theory of Action</a:t>
            </a:r>
          </a:p>
        </p:txBody>
      </p:sp>
      <p:grpSp>
        <p:nvGrpSpPr>
          <p:cNvPr id="50" name="Google Shape;206;p33">
            <a:extLst>
              <a:ext uri="{FF2B5EF4-FFF2-40B4-BE49-F238E27FC236}">
                <a16:creationId xmlns:a16="http://schemas.microsoft.com/office/drawing/2014/main" id="{D9BB9424-7DFD-479D-BAA2-5C416CEC73E7}"/>
              </a:ext>
            </a:extLst>
          </p:cNvPr>
          <p:cNvGrpSpPr/>
          <p:nvPr/>
        </p:nvGrpSpPr>
        <p:grpSpPr>
          <a:xfrm>
            <a:off x="0" y="1933655"/>
            <a:ext cx="9144000" cy="3505708"/>
            <a:chOff x="0" y="1846000"/>
            <a:chExt cx="9144000" cy="3398650"/>
          </a:xfrm>
        </p:grpSpPr>
        <p:pic>
          <p:nvPicPr>
            <p:cNvPr id="51" name="Google Shape;207;p33">
              <a:extLst>
                <a:ext uri="{FF2B5EF4-FFF2-40B4-BE49-F238E27FC236}">
                  <a16:creationId xmlns:a16="http://schemas.microsoft.com/office/drawing/2014/main" id="{936C1975-F405-47C0-BBCC-AFCB44D4AA45}"/>
                </a:ext>
              </a:extLst>
            </p:cNvPr>
            <p:cNvPicPr preferRelativeResize="0"/>
            <p:nvPr/>
          </p:nvPicPr>
          <p:blipFill>
            <a:blip r:embed="rId11">
              <a:alphaModFix/>
            </a:blip>
            <a:stretch>
              <a:fillRect/>
            </a:stretch>
          </p:blipFill>
          <p:spPr>
            <a:xfrm>
              <a:off x="0" y="1846000"/>
              <a:ext cx="9144000" cy="3398650"/>
            </a:xfrm>
            <a:prstGeom prst="rect">
              <a:avLst/>
            </a:prstGeom>
            <a:noFill/>
            <a:ln>
              <a:noFill/>
            </a:ln>
          </p:spPr>
        </p:pic>
        <p:sp>
          <p:nvSpPr>
            <p:cNvPr id="52" name="Google Shape;208;p33">
              <a:extLst>
                <a:ext uri="{FF2B5EF4-FFF2-40B4-BE49-F238E27FC236}">
                  <a16:creationId xmlns:a16="http://schemas.microsoft.com/office/drawing/2014/main" id="{4699B0A7-4E70-42D6-BDB3-A3C2480BD6F4}"/>
                </a:ext>
              </a:extLst>
            </p:cNvPr>
            <p:cNvSpPr txBox="1"/>
            <p:nvPr/>
          </p:nvSpPr>
          <p:spPr>
            <a:xfrm>
              <a:off x="45025" y="3332900"/>
              <a:ext cx="1456500" cy="485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ea typeface="Century Gothic"/>
                  <a:cs typeface="Century Gothic"/>
                  <a:sym typeface="Century Gothic"/>
                </a:rPr>
                <a:t>Outcomes</a:t>
              </a:r>
              <a:endParaRPr kumimoji="0" sz="1800" b="1" i="0" u="none" strike="noStrike" kern="0" cap="none" spc="0" normalizeH="0" baseline="0" noProof="0" dirty="0">
                <a:ln>
                  <a:noFill/>
                </a:ln>
                <a:solidFill>
                  <a:srgbClr val="FFFFFF"/>
                </a:solidFill>
                <a:effectLst/>
                <a:uLnTx/>
                <a:uFillTx/>
                <a:ea typeface="Century Gothic"/>
                <a:cs typeface="Century Gothic"/>
                <a:sym typeface="Century Gothic"/>
              </a:endParaRPr>
            </a:p>
          </p:txBody>
        </p:sp>
        <p:sp>
          <p:nvSpPr>
            <p:cNvPr id="53" name="Google Shape;209;p33">
              <a:extLst>
                <a:ext uri="{FF2B5EF4-FFF2-40B4-BE49-F238E27FC236}">
                  <a16:creationId xmlns:a16="http://schemas.microsoft.com/office/drawing/2014/main" id="{331230A2-E294-4521-A25E-94104F2B504C}"/>
                </a:ext>
              </a:extLst>
            </p:cNvPr>
            <p:cNvSpPr txBox="1"/>
            <p:nvPr/>
          </p:nvSpPr>
          <p:spPr>
            <a:xfrm>
              <a:off x="1396375" y="1942200"/>
              <a:ext cx="14565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Century Gothic"/>
                  <a:cs typeface="Century Gothic"/>
                  <a:sym typeface="Century Gothic"/>
                </a:rPr>
                <a:t>Curriculum, instruction, and assessments designed for NE-CCRS are implemented systemically and systematically. </a:t>
              </a:r>
              <a:endParaRPr kumimoji="0" sz="1400" b="0" i="0" u="none" strike="noStrike" kern="0" cap="none" spc="0" normalizeH="0" baseline="0" noProof="0">
                <a:ln>
                  <a:noFill/>
                </a:ln>
                <a:solidFill>
                  <a:srgbClr val="000000"/>
                </a:solidFill>
                <a:effectLst/>
                <a:uLnTx/>
                <a:uFillTx/>
                <a:ea typeface="Century Gothic"/>
                <a:cs typeface="Century Gothic"/>
                <a:sym typeface="Century Gothic"/>
              </a:endParaRPr>
            </a:p>
          </p:txBody>
        </p:sp>
        <p:sp>
          <p:nvSpPr>
            <p:cNvPr id="54" name="Google Shape;210;p33">
              <a:extLst>
                <a:ext uri="{FF2B5EF4-FFF2-40B4-BE49-F238E27FC236}">
                  <a16:creationId xmlns:a16="http://schemas.microsoft.com/office/drawing/2014/main" id="{0975585F-25C6-4CC6-BC8B-586C7EF4D0F1}"/>
                </a:ext>
              </a:extLst>
            </p:cNvPr>
            <p:cNvSpPr txBox="1"/>
            <p:nvPr/>
          </p:nvSpPr>
          <p:spPr>
            <a:xfrm>
              <a:off x="2897957" y="1937050"/>
              <a:ext cx="14565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Century Gothic"/>
                  <a:cs typeface="Century Gothic"/>
                  <a:sym typeface="Century Gothic"/>
                </a:rPr>
                <a:t>Educators are qualified/ credentialed, effective leaders that critically use CIA products, processes, and data to support student college and career readiness.</a:t>
              </a:r>
              <a:endParaRPr kumimoji="0" sz="1400" b="0" i="0" u="none" strike="noStrike" kern="0" cap="none" spc="0" normalizeH="0" baseline="0" noProof="0">
                <a:ln>
                  <a:noFill/>
                </a:ln>
                <a:solidFill>
                  <a:srgbClr val="000000"/>
                </a:solidFill>
                <a:effectLst/>
                <a:uLnTx/>
                <a:uFillTx/>
                <a:ea typeface="Century Gothic"/>
                <a:cs typeface="Century Gothic"/>
                <a:sym typeface="Century Gothic"/>
              </a:endParaRPr>
            </a:p>
          </p:txBody>
        </p:sp>
        <p:sp>
          <p:nvSpPr>
            <p:cNvPr id="55" name="Google Shape;211;p33">
              <a:extLst>
                <a:ext uri="{FF2B5EF4-FFF2-40B4-BE49-F238E27FC236}">
                  <a16:creationId xmlns:a16="http://schemas.microsoft.com/office/drawing/2014/main" id="{B841CB9F-6BBE-4F26-A174-948D926F7BDD}"/>
                </a:ext>
              </a:extLst>
            </p:cNvPr>
            <p:cNvSpPr txBox="1"/>
            <p:nvPr/>
          </p:nvSpPr>
          <p:spPr>
            <a:xfrm>
              <a:off x="4401810" y="1937050"/>
              <a:ext cx="16386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Century Gothic"/>
                  <a:cs typeface="Century Gothic"/>
                  <a:sym typeface="Century Gothic"/>
                </a:rPr>
                <a:t>ALL students integrate science learning based on the 3 dimensional science standards to ensure application and transfer of knowledge and skills in interdisciplinary ways.</a:t>
              </a:r>
              <a:endParaRPr kumimoji="0" sz="1400" b="0" i="0" u="none" strike="noStrike" kern="0" cap="none" spc="0" normalizeH="0" baseline="0" noProof="0">
                <a:ln>
                  <a:noFill/>
                </a:ln>
                <a:solidFill>
                  <a:srgbClr val="000000"/>
                </a:solidFill>
                <a:effectLst/>
                <a:uLnTx/>
                <a:uFillTx/>
                <a:ea typeface="Century Gothic"/>
                <a:cs typeface="Century Gothic"/>
                <a:sym typeface="Century Gothic"/>
              </a:endParaRPr>
            </a:p>
          </p:txBody>
        </p:sp>
        <p:sp>
          <p:nvSpPr>
            <p:cNvPr id="56" name="Google Shape;212;p33">
              <a:extLst>
                <a:ext uri="{FF2B5EF4-FFF2-40B4-BE49-F238E27FC236}">
                  <a16:creationId xmlns:a16="http://schemas.microsoft.com/office/drawing/2014/main" id="{88F51AB9-C63E-4366-AA7D-E4F9F66C09B7}"/>
                </a:ext>
              </a:extLst>
            </p:cNvPr>
            <p:cNvSpPr txBox="1"/>
            <p:nvPr/>
          </p:nvSpPr>
          <p:spPr>
            <a:xfrm>
              <a:off x="6101387" y="1937050"/>
              <a:ext cx="12744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Century Gothic"/>
                  <a:cs typeface="Century Gothic"/>
                  <a:sym typeface="Century Gothic"/>
                </a:rPr>
                <a:t>The assessment system contributes to shifting the underlying skill set of the state’s workforce to draw new business via NE students.</a:t>
              </a:r>
              <a:endParaRPr kumimoji="0" sz="1400" b="0" i="0" u="none" strike="noStrike" kern="0" cap="none" spc="0" normalizeH="0" baseline="0" noProof="0">
                <a:ln>
                  <a:noFill/>
                </a:ln>
                <a:solidFill>
                  <a:srgbClr val="000000"/>
                </a:solidFill>
                <a:effectLst/>
                <a:uLnTx/>
                <a:uFillTx/>
                <a:ea typeface="Century Gothic"/>
                <a:cs typeface="Century Gothic"/>
                <a:sym typeface="Century Gothic"/>
              </a:endParaRPr>
            </a:p>
          </p:txBody>
        </p:sp>
        <p:sp>
          <p:nvSpPr>
            <p:cNvPr id="57" name="Google Shape;213;p33">
              <a:extLst>
                <a:ext uri="{FF2B5EF4-FFF2-40B4-BE49-F238E27FC236}">
                  <a16:creationId xmlns:a16="http://schemas.microsoft.com/office/drawing/2014/main" id="{54DEB20C-F80D-4D6E-8347-677557928C4A}"/>
                </a:ext>
              </a:extLst>
            </p:cNvPr>
            <p:cNvSpPr txBox="1"/>
            <p:nvPr/>
          </p:nvSpPr>
          <p:spPr>
            <a:xfrm>
              <a:off x="7437225" y="1942050"/>
              <a:ext cx="16386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Century Gothic"/>
                  <a:cs typeface="Century Gothic"/>
                  <a:sym typeface="Century Gothic"/>
                </a:rPr>
                <a:t>Every student upon completion of secondary education is prepared for postsecondary education, career, and civic opportunities and possesses technological and digital readiness.</a:t>
              </a:r>
              <a:endParaRPr kumimoji="0" sz="1400" b="0" i="0" u="none" strike="noStrike" kern="0" cap="none" spc="0" normalizeH="0" baseline="0" noProof="0">
                <a:ln>
                  <a:noFill/>
                </a:ln>
                <a:solidFill>
                  <a:srgbClr val="000000"/>
                </a:solidFill>
                <a:effectLst/>
                <a:uLnTx/>
                <a:uFillTx/>
                <a:ea typeface="Century Gothic"/>
                <a:cs typeface="Century Gothic"/>
                <a:sym typeface="Century Gothic"/>
              </a:endParaRPr>
            </a:p>
          </p:txBody>
        </p:sp>
      </p:grpSp>
      <p:pic>
        <p:nvPicPr>
          <p:cNvPr id="49" name="Google Shape;214;p33">
            <a:extLst>
              <a:ext uri="{FF2B5EF4-FFF2-40B4-BE49-F238E27FC236}">
                <a16:creationId xmlns:a16="http://schemas.microsoft.com/office/drawing/2014/main" id="{2F9A1C0C-91FE-4A5C-8288-1D2C3CFB70BF}"/>
              </a:ext>
            </a:extLst>
          </p:cNvPr>
          <p:cNvPicPr preferRelativeResize="0"/>
          <p:nvPr/>
        </p:nvPicPr>
        <p:blipFill>
          <a:blip r:embed="rId12">
            <a:alphaModFix/>
          </a:blip>
          <a:stretch>
            <a:fillRect/>
          </a:stretch>
        </p:blipFill>
        <p:spPr>
          <a:xfrm>
            <a:off x="144300" y="2477774"/>
            <a:ext cx="928688" cy="928688"/>
          </a:xfrm>
          <a:prstGeom prst="rect">
            <a:avLst/>
          </a:prstGeom>
          <a:noFill/>
          <a:ln>
            <a:noFill/>
          </a:ln>
        </p:spPr>
      </p:pic>
    </p:spTree>
    <p:extLst>
      <p:ext uri="{BB962C8B-B14F-4D97-AF65-F5344CB8AC3E}">
        <p14:creationId xmlns:p14="http://schemas.microsoft.com/office/powerpoint/2010/main" val="157365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9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9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9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457200" y="2426425"/>
            <a:ext cx="8229600" cy="236764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i="1" dirty="0"/>
              <a:t>How has Nebraska been developing the assessment system?</a:t>
            </a:r>
            <a:r>
              <a:rPr lang="en" sz="5400" dirty="0"/>
              <a:t> </a:t>
            </a:r>
            <a:endParaRPr sz="5400" dirty="0"/>
          </a:p>
        </p:txBody>
      </p:sp>
    </p:spTree>
    <p:extLst>
      <p:ext uri="{BB962C8B-B14F-4D97-AF65-F5344CB8AC3E}">
        <p14:creationId xmlns:p14="http://schemas.microsoft.com/office/powerpoint/2010/main" val="407870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CFED96-391D-475C-9B62-0753D3B22ABC}"/>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51664144-2F22-40EF-A0EC-415651A8A45F}"/>
              </a:ext>
            </a:extLst>
          </p:cNvPr>
          <p:cNvSpPr>
            <a:spLocks noGrp="1"/>
          </p:cNvSpPr>
          <p:nvPr>
            <p:ph idx="1"/>
          </p:nvPr>
        </p:nvSpPr>
        <p:spPr>
          <a:xfrm>
            <a:off x="457200" y="1410789"/>
            <a:ext cx="8229600" cy="4996180"/>
          </a:xfrm>
        </p:spPr>
        <p:txBody>
          <a:bodyPr>
            <a:normAutofit fontScale="92500" lnSpcReduction="10000"/>
          </a:bodyPr>
          <a:lstStyle/>
          <a:p>
            <a:pPr marL="457200" indent="-457200">
              <a:lnSpc>
                <a:spcPct val="110000"/>
              </a:lnSpc>
              <a:spcBef>
                <a:spcPts val="0"/>
              </a:spcBef>
              <a:spcAft>
                <a:spcPts val="600"/>
              </a:spcAft>
              <a:buFont typeface="+mj-lt"/>
              <a:buAutoNum type="arabicPeriod"/>
            </a:pPr>
            <a:r>
              <a:rPr lang="en-US" sz="2400" dirty="0"/>
              <a:t>Provide an </a:t>
            </a:r>
            <a:r>
              <a:rPr lang="en-US" sz="2400" b="1" dirty="0"/>
              <a:t>introduction to the Strengthening Claims-based Interpretations and Uses of Local and Large-Scale Science Assessment Scores (SCILLSS) Project</a:t>
            </a:r>
          </a:p>
          <a:p>
            <a:pPr marL="457200" indent="-457200">
              <a:lnSpc>
                <a:spcPct val="110000"/>
              </a:lnSpc>
              <a:spcBef>
                <a:spcPts val="0"/>
              </a:spcBef>
              <a:spcAft>
                <a:spcPts val="600"/>
              </a:spcAft>
              <a:buFont typeface="+mj-lt"/>
              <a:buAutoNum type="arabicPeriod"/>
            </a:pPr>
            <a:r>
              <a:rPr lang="en-US" sz="2400" dirty="0"/>
              <a:t>Provide an </a:t>
            </a:r>
            <a:r>
              <a:rPr lang="en-US" sz="2400" b="1" dirty="0"/>
              <a:t>overview of the Local and State Self-evaluation Protocols and the Digital Workbook on Educational Assessment Design and Evaluation </a:t>
            </a:r>
          </a:p>
          <a:p>
            <a:pPr marL="457200" indent="-457200">
              <a:lnSpc>
                <a:spcPct val="110000"/>
              </a:lnSpc>
              <a:spcBef>
                <a:spcPts val="0"/>
              </a:spcBef>
              <a:spcAft>
                <a:spcPts val="600"/>
              </a:spcAft>
              <a:buFont typeface="+mj-lt"/>
              <a:buAutoNum type="arabicPeriod"/>
            </a:pPr>
            <a:r>
              <a:rPr lang="en-US" sz="2400" dirty="0"/>
              <a:t>Engage the perspectives of assessment experts and state and local education agency representatives in a panel discussion to encourage participants to consider:</a:t>
            </a:r>
          </a:p>
          <a:p>
            <a:pPr marL="914400" lvl="1" indent="-457200">
              <a:lnSpc>
                <a:spcPct val="110000"/>
              </a:lnSpc>
              <a:spcBef>
                <a:spcPts val="0"/>
              </a:spcBef>
              <a:spcAft>
                <a:spcPts val="600"/>
              </a:spcAft>
            </a:pPr>
            <a:r>
              <a:rPr lang="en-US" sz="2100" b="1" dirty="0"/>
              <a:t>How needs assessment tools can help strengthen the knowledge base among educators about the purpose and use of assessments</a:t>
            </a:r>
            <a:endParaRPr lang="en-US" sz="2100" dirty="0"/>
          </a:p>
          <a:p>
            <a:pPr marL="914400" lvl="1" indent="-457200">
              <a:lnSpc>
                <a:spcPct val="110000"/>
              </a:lnSpc>
              <a:spcBef>
                <a:spcPts val="0"/>
              </a:spcBef>
              <a:spcAft>
                <a:spcPts val="600"/>
              </a:spcAft>
            </a:pPr>
            <a:r>
              <a:rPr lang="en-US" sz="2100" b="1" dirty="0"/>
              <a:t>How these tools can be used to guide decision-making about assessment design, redesign, and evaluation</a:t>
            </a:r>
            <a:endParaRPr lang="en-US" sz="2100" dirty="0"/>
          </a:p>
          <a:p>
            <a:pPr marL="283464" indent="-283464">
              <a:lnSpc>
                <a:spcPct val="100000"/>
              </a:lnSpc>
              <a:spcBef>
                <a:spcPts val="600"/>
              </a:spcBef>
            </a:pPr>
            <a:endParaRPr lang="en-US" sz="2200" dirty="0"/>
          </a:p>
        </p:txBody>
      </p:sp>
    </p:spTree>
    <p:extLst>
      <p:ext uri="{BB962C8B-B14F-4D97-AF65-F5344CB8AC3E}">
        <p14:creationId xmlns:p14="http://schemas.microsoft.com/office/powerpoint/2010/main" val="25595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5" name="Title 4">
            <a:extLst>
              <a:ext uri="{FF2B5EF4-FFF2-40B4-BE49-F238E27FC236}">
                <a16:creationId xmlns:a16="http://schemas.microsoft.com/office/drawing/2014/main" id="{0BAC7280-FCE2-43CC-8B19-1FA4016EF083}"/>
              </a:ext>
            </a:extLst>
          </p:cNvPr>
          <p:cNvSpPr>
            <a:spLocks noGrp="1"/>
          </p:cNvSpPr>
          <p:nvPr>
            <p:ph type="title"/>
          </p:nvPr>
        </p:nvSpPr>
        <p:spPr/>
        <p:txBody>
          <a:bodyPr/>
          <a:lstStyle/>
          <a:p>
            <a:r>
              <a:rPr lang="en-US" dirty="0"/>
              <a:t>Building from the Classroom Level</a:t>
            </a:r>
          </a:p>
        </p:txBody>
      </p:sp>
      <p:sp>
        <p:nvSpPr>
          <p:cNvPr id="227" name="Google Shape;227;p35"/>
          <p:cNvSpPr txBox="1">
            <a:spLocks noGrp="1"/>
          </p:cNvSpPr>
          <p:nvPr>
            <p:ph idx="1"/>
          </p:nvPr>
        </p:nvSpPr>
        <p:spPr>
          <a:xfrm>
            <a:off x="1397726" y="2055562"/>
            <a:ext cx="7746274" cy="4201546"/>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 sz="2800" b="0" i="0" u="none" strike="noStrike" cap="none" dirty="0">
                <a:latin typeface="Century Gothic"/>
                <a:ea typeface="Century Gothic"/>
                <a:cs typeface="Century Gothic"/>
                <a:sym typeface="Century Gothic"/>
              </a:rPr>
              <a:t>                  </a:t>
            </a:r>
            <a:r>
              <a:rPr lang="en" sz="2800" b="1" i="0" u="none" strike="noStrike" cap="none" dirty="0"/>
              <a:t>  </a:t>
            </a:r>
            <a:r>
              <a:rPr lang="en" sz="3200" b="1" i="0" u="none" strike="noStrike" cap="none" dirty="0"/>
              <a:t>Quality Summative Assessments</a:t>
            </a:r>
            <a:endParaRPr sz="3200" b="1" i="0" u="none" strike="noStrike" cap="none" dirty="0"/>
          </a:p>
          <a:p>
            <a:pPr marL="0" marR="0" lvl="0" indent="0" algn="l" rtl="0">
              <a:lnSpc>
                <a:spcPct val="115000"/>
              </a:lnSpc>
              <a:spcBef>
                <a:spcPts val="1600"/>
              </a:spcBef>
              <a:spcAft>
                <a:spcPts val="0"/>
              </a:spcAft>
              <a:buClr>
                <a:schemeClr val="dk1"/>
              </a:buClr>
              <a:buSzPts val="1800"/>
              <a:buFont typeface="Arial"/>
              <a:buNone/>
            </a:pPr>
            <a:r>
              <a:rPr lang="en" sz="3200" b="1" i="0" u="none" strike="noStrike" cap="none" dirty="0"/>
              <a:t>               Quality Interim Assessments</a:t>
            </a:r>
            <a:endParaRPr sz="3200" b="1" i="0" u="none" strike="noStrike" cap="none" dirty="0"/>
          </a:p>
          <a:p>
            <a:pPr marL="0" marR="0" lvl="0" indent="0" algn="l" rtl="0">
              <a:lnSpc>
                <a:spcPct val="115000"/>
              </a:lnSpc>
              <a:spcBef>
                <a:spcPts val="1600"/>
              </a:spcBef>
              <a:spcAft>
                <a:spcPts val="0"/>
              </a:spcAft>
              <a:buClr>
                <a:schemeClr val="dk1"/>
              </a:buClr>
              <a:buSzPts val="1800"/>
              <a:buFont typeface="Arial"/>
              <a:buNone/>
            </a:pPr>
            <a:r>
              <a:rPr lang="en" sz="3200" b="1" i="0" u="none" strike="noStrike" cap="none" dirty="0"/>
              <a:t>          Quality Formative Assessments     </a:t>
            </a:r>
            <a:endParaRPr sz="3200" b="1" i="0" u="none" strike="noStrike" cap="none" dirty="0"/>
          </a:p>
          <a:p>
            <a:pPr marL="0" marR="0" lvl="0" indent="0" algn="l" rtl="0">
              <a:lnSpc>
                <a:spcPct val="115000"/>
              </a:lnSpc>
              <a:spcBef>
                <a:spcPts val="1600"/>
              </a:spcBef>
              <a:spcAft>
                <a:spcPts val="0"/>
              </a:spcAft>
              <a:buClr>
                <a:schemeClr val="dk1"/>
              </a:buClr>
              <a:buSzPts val="1100"/>
              <a:buFont typeface="Arial"/>
              <a:buNone/>
            </a:pPr>
            <a:r>
              <a:rPr lang="en" sz="3200" b="1" i="0" u="none" strike="noStrike" cap="none" dirty="0"/>
              <a:t>     Quality Instruction</a:t>
            </a:r>
            <a:endParaRPr sz="3200" b="1" i="0" u="none" strike="noStrike" cap="none" dirty="0"/>
          </a:p>
          <a:p>
            <a:pPr marL="0" marR="0" lvl="0" indent="0" algn="l" rtl="0">
              <a:lnSpc>
                <a:spcPct val="115000"/>
              </a:lnSpc>
              <a:spcBef>
                <a:spcPts val="1600"/>
              </a:spcBef>
              <a:spcAft>
                <a:spcPts val="0"/>
              </a:spcAft>
              <a:buClr>
                <a:schemeClr val="dk1"/>
              </a:buClr>
              <a:buSzPts val="1800"/>
              <a:buFont typeface="Arial"/>
              <a:buNone/>
            </a:pPr>
            <a:r>
              <a:rPr lang="en" sz="3200" b="1" i="0" u="none" strike="noStrike" cap="none" dirty="0"/>
              <a:t>Quality Standards</a:t>
            </a:r>
            <a:endParaRPr sz="3200" b="1" i="0" u="none" strike="noStrike" cap="none" dirty="0"/>
          </a:p>
          <a:p>
            <a:pPr marL="0" marR="0" lvl="0" indent="0" algn="l" rtl="0">
              <a:spcBef>
                <a:spcPts val="1600"/>
              </a:spcBef>
              <a:spcAft>
                <a:spcPts val="1600"/>
              </a:spcAft>
              <a:buClr>
                <a:schemeClr val="dk1"/>
              </a:buClr>
              <a:buSzPts val="1800"/>
              <a:buFont typeface="Arial"/>
              <a:buNone/>
            </a:pPr>
            <a:endParaRPr sz="3200" b="0" i="0" u="none" strike="noStrike" cap="none" dirty="0">
              <a:solidFill>
                <a:schemeClr val="dk1"/>
              </a:solidFill>
              <a:latin typeface="Century Gothic"/>
              <a:ea typeface="Century Gothic"/>
              <a:cs typeface="Century Gothic"/>
              <a:sym typeface="Century Gothic"/>
            </a:endParaRPr>
          </a:p>
        </p:txBody>
      </p:sp>
      <p:sp>
        <p:nvSpPr>
          <p:cNvPr id="228" name="Google Shape;228;p35"/>
          <p:cNvSpPr/>
          <p:nvPr/>
        </p:nvSpPr>
        <p:spPr>
          <a:xfrm rot="2070044">
            <a:off x="951829" y="1274652"/>
            <a:ext cx="1584095" cy="4495681"/>
          </a:xfrm>
          <a:prstGeom prst="upArrow">
            <a:avLst>
              <a:gd name="adj1" fmla="val 50000"/>
              <a:gd name="adj2" fmla="val 50000"/>
            </a:avLst>
          </a:prstGeom>
          <a:solidFill>
            <a:schemeClr val="accent6"/>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1F1646"/>
              </a:solidFill>
              <a:effectLst/>
              <a:uLnTx/>
              <a:uFillTx/>
              <a:latin typeface="Century Gothic"/>
              <a:ea typeface="Century Gothic"/>
              <a:cs typeface="Century Gothic"/>
              <a:sym typeface="Century Gothic"/>
            </a:endParaRPr>
          </a:p>
        </p:txBody>
      </p:sp>
      <p:sp>
        <p:nvSpPr>
          <p:cNvPr id="229" name="Google Shape;229;p35"/>
          <p:cNvSpPr/>
          <p:nvPr/>
        </p:nvSpPr>
        <p:spPr>
          <a:xfrm>
            <a:off x="8719925" y="4910250"/>
            <a:ext cx="172500" cy="24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3888361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p:nvPr/>
        </p:nvSpPr>
        <p:spPr>
          <a:xfrm>
            <a:off x="126775" y="1340136"/>
            <a:ext cx="2413800" cy="1033500"/>
          </a:xfrm>
          <a:prstGeom prst="ellipse">
            <a:avLst/>
          </a:prstGeom>
          <a:solidFill>
            <a:schemeClr val="accent2"/>
          </a:solidFill>
          <a:ln w="381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FFFFFF"/>
                </a:solidFill>
                <a:effectLst/>
                <a:uLnTx/>
                <a:uFillTx/>
                <a:ea typeface="Century Gothic"/>
                <a:cs typeface="Century Gothic"/>
                <a:sym typeface="Century Gothic"/>
              </a:rPr>
              <a:t>Exploring </a:t>
            </a:r>
            <a:r>
              <a:rPr kumimoji="0" lang="en" sz="1600" b="1" i="1" u="none" strike="noStrike" kern="0" cap="none" spc="0" normalizeH="0" baseline="0" noProof="0">
                <a:ln>
                  <a:noFill/>
                </a:ln>
                <a:solidFill>
                  <a:srgbClr val="FFFFFF"/>
                </a:solidFill>
                <a:effectLst/>
                <a:uLnTx/>
                <a:uFillTx/>
                <a:ea typeface="Century Gothic"/>
                <a:cs typeface="Century Gothic"/>
                <a:sym typeface="Century Gothic"/>
              </a:rPr>
              <a:t>unknown/novel </a:t>
            </a:r>
            <a:r>
              <a:rPr kumimoji="0" lang="en" sz="1600" b="1" i="0" u="none" strike="noStrike" kern="0" cap="none" spc="0" normalizeH="0" baseline="0" noProof="0">
                <a:ln>
                  <a:noFill/>
                </a:ln>
                <a:solidFill>
                  <a:srgbClr val="FFFFFF"/>
                </a:solidFill>
                <a:effectLst/>
                <a:uLnTx/>
                <a:uFillTx/>
                <a:ea typeface="Century Gothic"/>
                <a:cs typeface="Century Gothic"/>
                <a:sym typeface="Century Gothic"/>
              </a:rPr>
              <a:t>situations</a:t>
            </a:r>
            <a:endParaRPr kumimoji="0" sz="1600" b="1" i="0" u="none" strike="noStrike" kern="0" cap="none" spc="0" normalizeH="0" baseline="0" noProof="0">
              <a:ln>
                <a:noFill/>
              </a:ln>
              <a:solidFill>
                <a:srgbClr val="1F1646"/>
              </a:solidFill>
              <a:effectLst/>
              <a:uLnTx/>
              <a:uFillTx/>
              <a:ea typeface="Century Gothic"/>
              <a:cs typeface="Century Gothic"/>
              <a:sym typeface="Century Gothic"/>
            </a:endParaRPr>
          </a:p>
        </p:txBody>
      </p:sp>
      <p:sp>
        <p:nvSpPr>
          <p:cNvPr id="235" name="Google Shape;235;p36"/>
          <p:cNvSpPr/>
          <p:nvPr/>
        </p:nvSpPr>
        <p:spPr>
          <a:xfrm>
            <a:off x="1258913" y="2641310"/>
            <a:ext cx="2296800" cy="1033500"/>
          </a:xfrm>
          <a:prstGeom prst="ellipse">
            <a:avLst/>
          </a:prstGeom>
          <a:solidFill>
            <a:schemeClr val="accent3"/>
          </a:solidFill>
          <a:ln w="381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FFFFFF"/>
                </a:solidFill>
                <a:effectLst/>
                <a:uLnTx/>
                <a:uFillTx/>
                <a:ea typeface="Century Gothic"/>
                <a:cs typeface="Century Gothic"/>
                <a:sym typeface="Century Gothic"/>
              </a:rPr>
              <a:t>Science learning in </a:t>
            </a:r>
            <a:r>
              <a:rPr kumimoji="0" lang="en" sz="1600" b="1" i="1" u="none" strike="noStrike" kern="0" cap="none" spc="0" normalizeH="0" baseline="0" noProof="0">
                <a:ln>
                  <a:noFill/>
                </a:ln>
                <a:solidFill>
                  <a:srgbClr val="FFFFFF"/>
                </a:solidFill>
                <a:effectLst/>
                <a:uLnTx/>
                <a:uFillTx/>
                <a:ea typeface="Century Gothic"/>
                <a:cs typeface="Century Gothic"/>
                <a:sym typeface="Century Gothic"/>
              </a:rPr>
              <a:t>all grades</a:t>
            </a:r>
            <a:endParaRPr kumimoji="0" sz="1600" b="1" i="1" u="none" strike="noStrike" kern="0" cap="none" spc="0" normalizeH="0" baseline="0" noProof="0">
              <a:ln>
                <a:noFill/>
              </a:ln>
              <a:solidFill>
                <a:srgbClr val="FFFFFF"/>
              </a:solidFill>
              <a:effectLst/>
              <a:uLnTx/>
              <a:uFillTx/>
              <a:ea typeface="Century Gothic"/>
              <a:cs typeface="Century Gothic"/>
              <a:sym typeface="Century Gothic"/>
            </a:endParaRPr>
          </a:p>
        </p:txBody>
      </p:sp>
      <p:sp>
        <p:nvSpPr>
          <p:cNvPr id="236" name="Google Shape;236;p36"/>
          <p:cNvSpPr/>
          <p:nvPr/>
        </p:nvSpPr>
        <p:spPr>
          <a:xfrm>
            <a:off x="243775" y="3988743"/>
            <a:ext cx="2296800" cy="1033500"/>
          </a:xfrm>
          <a:prstGeom prst="ellipse">
            <a:avLst/>
          </a:prstGeom>
          <a:solidFill>
            <a:schemeClr val="accent1"/>
          </a:solidFill>
          <a:ln w="381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1" u="none" strike="noStrike" kern="0" cap="none" spc="0" normalizeH="0" baseline="0" noProof="0">
                <a:ln>
                  <a:noFill/>
                </a:ln>
                <a:solidFill>
                  <a:srgbClr val="FFFFFF"/>
                </a:solidFill>
                <a:effectLst/>
                <a:uLnTx/>
                <a:uFillTx/>
                <a:ea typeface="Century Gothic"/>
                <a:cs typeface="Century Gothic"/>
                <a:sym typeface="Century Gothic"/>
              </a:rPr>
              <a:t>Reasoning </a:t>
            </a:r>
            <a:r>
              <a:rPr kumimoji="0" lang="en" sz="1600" b="1" i="0" u="none" strike="noStrike" kern="0" cap="none" spc="0" normalizeH="0" baseline="0" noProof="0">
                <a:ln>
                  <a:noFill/>
                </a:ln>
                <a:solidFill>
                  <a:srgbClr val="FFFFFF"/>
                </a:solidFill>
                <a:effectLst/>
                <a:uLnTx/>
                <a:uFillTx/>
                <a:ea typeface="Century Gothic"/>
                <a:cs typeface="Century Gothic"/>
                <a:sym typeface="Century Gothic"/>
              </a:rPr>
              <a:t>and </a:t>
            </a:r>
            <a:r>
              <a:rPr kumimoji="0" lang="en" sz="1600" b="1" i="1" u="none" strike="noStrike" kern="0" cap="none" spc="0" normalizeH="0" baseline="0" noProof="0">
                <a:ln>
                  <a:noFill/>
                </a:ln>
                <a:solidFill>
                  <a:srgbClr val="FFFFFF"/>
                </a:solidFill>
                <a:effectLst/>
                <a:uLnTx/>
                <a:uFillTx/>
                <a:ea typeface="Century Gothic"/>
                <a:cs typeface="Century Gothic"/>
                <a:sym typeface="Century Gothic"/>
              </a:rPr>
              <a:t>evidence </a:t>
            </a:r>
            <a:r>
              <a:rPr kumimoji="0" lang="en" sz="1600" b="1" i="0" u="none" strike="noStrike" kern="0" cap="none" spc="0" normalizeH="0" baseline="0" noProof="0">
                <a:ln>
                  <a:noFill/>
                </a:ln>
                <a:solidFill>
                  <a:srgbClr val="FFFFFF"/>
                </a:solidFill>
                <a:effectLst/>
                <a:uLnTx/>
                <a:uFillTx/>
                <a:ea typeface="Century Gothic"/>
                <a:cs typeface="Century Gothic"/>
                <a:sym typeface="Century Gothic"/>
              </a:rPr>
              <a:t>in all content areas</a:t>
            </a:r>
            <a:endParaRPr kumimoji="0" sz="1600" b="0" i="0" u="none" strike="noStrike" kern="0" cap="none" spc="0" normalizeH="0" baseline="0" noProof="0">
              <a:ln>
                <a:noFill/>
              </a:ln>
              <a:solidFill>
                <a:srgbClr val="1F1646"/>
              </a:solidFill>
              <a:effectLst/>
              <a:uLnTx/>
              <a:uFillTx/>
              <a:ea typeface="Century Gothic"/>
              <a:cs typeface="Century Gothic"/>
              <a:sym typeface="Century Gothic"/>
            </a:endParaRPr>
          </a:p>
        </p:txBody>
      </p:sp>
      <p:sp>
        <p:nvSpPr>
          <p:cNvPr id="237" name="Google Shape;237;p36"/>
          <p:cNvSpPr/>
          <p:nvPr/>
        </p:nvSpPr>
        <p:spPr>
          <a:xfrm>
            <a:off x="3555713" y="3444969"/>
            <a:ext cx="2296800" cy="1033500"/>
          </a:xfrm>
          <a:prstGeom prst="ellipse">
            <a:avLst/>
          </a:prstGeom>
          <a:solidFill>
            <a:schemeClr val="accent4"/>
          </a:solidFill>
          <a:ln w="381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FFFFF"/>
                </a:solidFill>
                <a:effectLst/>
                <a:uLnTx/>
                <a:uFillTx/>
                <a:ea typeface="Century Gothic"/>
                <a:cs typeface="Century Gothic"/>
                <a:sym typeface="Century Gothic"/>
              </a:rPr>
              <a:t>Cross-</a:t>
            </a:r>
            <a:endParaRPr kumimoji="0" sz="1600" b="1" i="0" u="none" strike="noStrike" kern="0" cap="none" spc="0" normalizeH="0" baseline="0" noProof="0" dirty="0">
              <a:ln>
                <a:noFill/>
              </a:ln>
              <a:solidFill>
                <a:srgbClr val="FFFFFF"/>
              </a:solidFill>
              <a:effectLst/>
              <a:uLnTx/>
              <a:uFillTx/>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FFFFF"/>
                </a:solidFill>
                <a:effectLst/>
                <a:uLnTx/>
                <a:uFillTx/>
                <a:ea typeface="Century Gothic"/>
                <a:cs typeface="Century Gothic"/>
                <a:sym typeface="Century Gothic"/>
              </a:rPr>
              <a:t>content integration</a:t>
            </a:r>
            <a:endParaRPr kumimoji="0" sz="1600" b="1" i="0" u="none" strike="noStrike" kern="0" cap="none" spc="0" normalizeH="0" baseline="0" noProof="0" dirty="0">
              <a:ln>
                <a:noFill/>
              </a:ln>
              <a:solidFill>
                <a:srgbClr val="FFFFFF"/>
              </a:solidFill>
              <a:effectLst/>
              <a:uLnTx/>
              <a:uFillTx/>
              <a:ea typeface="Century Gothic"/>
              <a:cs typeface="Century Gothic"/>
              <a:sym typeface="Century Gothic"/>
            </a:endParaRPr>
          </a:p>
        </p:txBody>
      </p:sp>
      <p:sp>
        <p:nvSpPr>
          <p:cNvPr id="238" name="Google Shape;238;p36"/>
          <p:cNvSpPr/>
          <p:nvPr/>
        </p:nvSpPr>
        <p:spPr>
          <a:xfrm>
            <a:off x="3576113" y="1675899"/>
            <a:ext cx="2276400" cy="1033500"/>
          </a:xfrm>
          <a:prstGeom prst="ellipse">
            <a:avLst/>
          </a:prstGeom>
          <a:solidFill>
            <a:schemeClr val="accent5"/>
          </a:solidFill>
          <a:ln w="381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FFFFFF"/>
                </a:solidFill>
                <a:effectLst/>
                <a:uLnTx/>
                <a:uFillTx/>
                <a:ea typeface="Century Gothic"/>
                <a:cs typeface="Century Gothic"/>
                <a:sym typeface="Century Gothic"/>
              </a:rPr>
              <a:t>Transfer of understanding</a:t>
            </a:r>
            <a:r>
              <a:rPr kumimoji="0" lang="en" sz="1600" b="0" i="0" u="none" strike="noStrike" kern="0" cap="none" spc="0" normalizeH="0" baseline="0" noProof="0">
                <a:ln>
                  <a:noFill/>
                </a:ln>
                <a:solidFill>
                  <a:srgbClr val="FFFFFF"/>
                </a:solidFill>
                <a:effectLst/>
                <a:uLnTx/>
                <a:uFillTx/>
                <a:ea typeface="Century Gothic"/>
                <a:cs typeface="Century Gothic"/>
                <a:sym typeface="Century Gothic"/>
              </a:rPr>
              <a:t> </a:t>
            </a:r>
            <a:endParaRPr kumimoji="0" sz="1600" b="0" i="0" u="none" strike="noStrike" kern="0" cap="none" spc="0" normalizeH="0" baseline="0" noProof="0">
              <a:ln>
                <a:noFill/>
              </a:ln>
              <a:solidFill>
                <a:srgbClr val="1F1646"/>
              </a:solidFill>
              <a:effectLst/>
              <a:uLnTx/>
              <a:uFillTx/>
              <a:ea typeface="Century Gothic"/>
              <a:cs typeface="Century Gothic"/>
              <a:sym typeface="Century Gothic"/>
            </a:endParaRPr>
          </a:p>
        </p:txBody>
      </p:sp>
      <p:sp>
        <p:nvSpPr>
          <p:cNvPr id="239" name="Google Shape;239;p36"/>
          <p:cNvSpPr/>
          <p:nvPr/>
        </p:nvSpPr>
        <p:spPr>
          <a:xfrm>
            <a:off x="2295600" y="4743346"/>
            <a:ext cx="2276400" cy="1033500"/>
          </a:xfrm>
          <a:prstGeom prst="ellipse">
            <a:avLst/>
          </a:prstGeom>
          <a:solidFill>
            <a:schemeClr val="accent5"/>
          </a:solidFill>
          <a:ln w="381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FFFFF"/>
                </a:solidFill>
                <a:effectLst/>
                <a:uLnTx/>
                <a:uFillTx/>
                <a:ea typeface="Century Gothic"/>
                <a:cs typeface="Century Gothic"/>
                <a:sym typeface="Century Gothic"/>
              </a:rPr>
              <a:t>Learning science by </a:t>
            </a:r>
            <a:r>
              <a:rPr kumimoji="0" lang="en" sz="1600" b="1" i="1" u="none" strike="noStrike" kern="0" cap="none" spc="0" normalizeH="0" baseline="0" noProof="0" dirty="0">
                <a:ln>
                  <a:noFill/>
                </a:ln>
                <a:solidFill>
                  <a:srgbClr val="FFFFFF"/>
                </a:solidFill>
                <a:effectLst/>
                <a:uLnTx/>
                <a:uFillTx/>
                <a:ea typeface="Century Gothic"/>
                <a:cs typeface="Century Gothic"/>
                <a:sym typeface="Century Gothic"/>
              </a:rPr>
              <a:t>doing</a:t>
            </a:r>
            <a:r>
              <a:rPr kumimoji="0" lang="en" sz="1600" b="1" i="0" u="none" strike="noStrike" kern="0" cap="none" spc="0" normalizeH="0" baseline="0" noProof="0" dirty="0">
                <a:ln>
                  <a:noFill/>
                </a:ln>
                <a:solidFill>
                  <a:srgbClr val="FFFFFF"/>
                </a:solidFill>
                <a:effectLst/>
                <a:uLnTx/>
                <a:uFillTx/>
                <a:ea typeface="Century Gothic"/>
                <a:cs typeface="Century Gothic"/>
                <a:sym typeface="Century Gothic"/>
              </a:rPr>
              <a:t> science</a:t>
            </a:r>
            <a:endParaRPr kumimoji="0" sz="1600" b="1" i="0" u="none" strike="noStrike" kern="0" cap="none" spc="0" normalizeH="0" baseline="0" noProof="0" dirty="0">
              <a:ln>
                <a:noFill/>
              </a:ln>
              <a:solidFill>
                <a:srgbClr val="FFFFFF"/>
              </a:solidFill>
              <a:effectLst/>
              <a:uLnTx/>
              <a:uFillTx/>
              <a:ea typeface="Century Gothic"/>
              <a:cs typeface="Century Gothic"/>
              <a:sym typeface="Century Gothic"/>
            </a:endParaRPr>
          </a:p>
        </p:txBody>
      </p:sp>
      <p:sp>
        <p:nvSpPr>
          <p:cNvPr id="240" name="Google Shape;240;p36"/>
          <p:cNvSpPr/>
          <p:nvPr/>
        </p:nvSpPr>
        <p:spPr>
          <a:xfrm>
            <a:off x="472376" y="5936175"/>
            <a:ext cx="8225400" cy="4476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1F1646"/>
                </a:solidFill>
                <a:effectLst/>
                <a:uLnTx/>
                <a:uFillTx/>
                <a:ea typeface="Didact Gothic"/>
                <a:cs typeface="Didact Gothic"/>
                <a:sym typeface="Didact Gothic"/>
              </a:rPr>
              <a:t>Grade-Appropriate, </a:t>
            </a:r>
            <a:r>
              <a:rPr kumimoji="0" lang="en" sz="1800" b="1" i="0" u="none" strike="noStrike" kern="0" cap="none" spc="0" normalizeH="0" baseline="0" noProof="0" dirty="0">
                <a:ln>
                  <a:noFill/>
                </a:ln>
                <a:solidFill>
                  <a:srgbClr val="1F1646"/>
                </a:solidFill>
                <a:effectLst/>
                <a:uLnTx/>
                <a:uFillTx/>
                <a:ea typeface="Architects Daughter"/>
                <a:cs typeface="Architects Daughter"/>
                <a:sym typeface="Architects Daughter"/>
              </a:rPr>
              <a:t>Progressive</a:t>
            </a:r>
            <a:r>
              <a:rPr kumimoji="0" lang="en" sz="1800" b="1" i="0" u="none" strike="noStrike" kern="0" cap="none" spc="0" normalizeH="0" baseline="0" noProof="0" dirty="0">
                <a:ln>
                  <a:noFill/>
                </a:ln>
                <a:solidFill>
                  <a:srgbClr val="1F1646"/>
                </a:solidFill>
                <a:effectLst/>
                <a:uLnTx/>
                <a:uFillTx/>
                <a:ea typeface="Didact Gothic"/>
                <a:cs typeface="Didact Gothic"/>
                <a:sym typeface="Didact Gothic"/>
              </a:rPr>
              <a:t> Three-Dimensional Learning</a:t>
            </a:r>
            <a:endParaRPr kumimoji="0" sz="1800" b="0" i="0" u="none" strike="noStrike" kern="0" cap="none" spc="0" normalizeH="0" baseline="0" noProof="0" dirty="0">
              <a:ln>
                <a:noFill/>
              </a:ln>
              <a:solidFill>
                <a:srgbClr val="1F1646"/>
              </a:solidFill>
              <a:effectLst/>
              <a:uLnTx/>
              <a:uFillTx/>
              <a:ea typeface="Didact Gothic"/>
              <a:cs typeface="Didact Gothic"/>
              <a:sym typeface="Didact Gothic"/>
            </a:endParaRPr>
          </a:p>
        </p:txBody>
      </p:sp>
      <p:sp>
        <p:nvSpPr>
          <p:cNvPr id="241" name="Google Shape;241;p36"/>
          <p:cNvSpPr/>
          <p:nvPr/>
        </p:nvSpPr>
        <p:spPr>
          <a:xfrm>
            <a:off x="5587138" y="4484522"/>
            <a:ext cx="2413800" cy="1033500"/>
          </a:xfrm>
          <a:prstGeom prst="ellipse">
            <a:avLst/>
          </a:prstGeom>
          <a:solidFill>
            <a:schemeClr val="accent2"/>
          </a:solidFill>
          <a:ln w="381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FFFFFF"/>
                </a:solidFill>
                <a:effectLst/>
                <a:uLnTx/>
                <a:uFillTx/>
                <a:ea typeface="Century Gothic"/>
                <a:cs typeface="Century Gothic"/>
                <a:sym typeface="Century Gothic"/>
              </a:rPr>
              <a:t>Problem solving &amp; </a:t>
            </a:r>
            <a:r>
              <a:rPr kumimoji="0" lang="en" sz="1600" b="1" i="1" u="none" strike="noStrike" kern="0" cap="none" spc="0" normalizeH="0" baseline="0" noProof="0">
                <a:ln>
                  <a:noFill/>
                </a:ln>
                <a:solidFill>
                  <a:srgbClr val="FFFFFF"/>
                </a:solidFill>
                <a:effectLst/>
                <a:uLnTx/>
                <a:uFillTx/>
                <a:ea typeface="Century Gothic"/>
                <a:cs typeface="Century Gothic"/>
                <a:sym typeface="Century Gothic"/>
              </a:rPr>
              <a:t>critical thinking</a:t>
            </a:r>
            <a:endParaRPr kumimoji="0" sz="1600" b="0" i="1" u="none" strike="noStrike" kern="0" cap="none" spc="0" normalizeH="0" baseline="0" noProof="0">
              <a:ln>
                <a:noFill/>
              </a:ln>
              <a:solidFill>
                <a:srgbClr val="1F1646"/>
              </a:solidFill>
              <a:effectLst/>
              <a:uLnTx/>
              <a:uFillTx/>
              <a:ea typeface="Century Gothic"/>
              <a:cs typeface="Century Gothic"/>
              <a:sym typeface="Century Gothic"/>
            </a:endParaRPr>
          </a:p>
        </p:txBody>
      </p:sp>
      <p:sp>
        <p:nvSpPr>
          <p:cNvPr id="242" name="Google Shape;242;p36"/>
          <p:cNvSpPr/>
          <p:nvPr/>
        </p:nvSpPr>
        <p:spPr>
          <a:xfrm>
            <a:off x="5951647" y="2936869"/>
            <a:ext cx="2413800" cy="1129500"/>
          </a:xfrm>
          <a:prstGeom prst="ellipse">
            <a:avLst/>
          </a:prstGeom>
          <a:solidFill>
            <a:schemeClr val="accent1"/>
          </a:solidFill>
          <a:ln w="381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1" u="none" strike="noStrike" kern="0" cap="none" spc="0" normalizeH="0" baseline="0" noProof="0">
                <a:ln>
                  <a:noFill/>
                </a:ln>
                <a:solidFill>
                  <a:srgbClr val="FFFFFF"/>
                </a:solidFill>
                <a:effectLst/>
                <a:uLnTx/>
                <a:uFillTx/>
                <a:ea typeface="Century Gothic"/>
                <a:cs typeface="Century Gothic"/>
                <a:sym typeface="Century Gothic"/>
              </a:rPr>
              <a:t>Integrated</a:t>
            </a:r>
            <a:r>
              <a:rPr kumimoji="0" lang="en" sz="1600" b="1" i="0" u="none" strike="noStrike" kern="0" cap="none" spc="0" normalizeH="0" baseline="0" noProof="0">
                <a:ln>
                  <a:noFill/>
                </a:ln>
                <a:solidFill>
                  <a:srgbClr val="FFFFFF"/>
                </a:solidFill>
                <a:effectLst/>
                <a:uLnTx/>
                <a:uFillTx/>
                <a:ea typeface="Century Gothic"/>
                <a:cs typeface="Century Gothic"/>
                <a:sym typeface="Century Gothic"/>
              </a:rPr>
              <a:t> application of knowledge &amp; skill</a:t>
            </a:r>
            <a:endParaRPr kumimoji="0" sz="1600" b="1" i="0" u="none" strike="noStrike" kern="0" cap="none" spc="0" normalizeH="0" baseline="0" noProof="0">
              <a:ln>
                <a:noFill/>
              </a:ln>
              <a:solidFill>
                <a:srgbClr val="1F1646"/>
              </a:solidFill>
              <a:effectLst/>
              <a:uLnTx/>
              <a:uFillTx/>
              <a:ea typeface="Century Gothic"/>
              <a:cs typeface="Century Gothic"/>
              <a:sym typeface="Century Gothic"/>
            </a:endParaRPr>
          </a:p>
        </p:txBody>
      </p:sp>
      <p:sp>
        <p:nvSpPr>
          <p:cNvPr id="243" name="Google Shape;243;p36"/>
          <p:cNvSpPr/>
          <p:nvPr/>
        </p:nvSpPr>
        <p:spPr>
          <a:xfrm>
            <a:off x="6301076" y="1572773"/>
            <a:ext cx="2396700" cy="1033500"/>
          </a:xfrm>
          <a:prstGeom prst="ellipse">
            <a:avLst/>
          </a:prstGeom>
          <a:solidFill>
            <a:schemeClr val="accent3"/>
          </a:solidFill>
          <a:ln w="381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1" u="none" strike="noStrike" kern="0" cap="none" spc="0" normalizeH="0" baseline="0" noProof="0">
                <a:ln>
                  <a:noFill/>
                </a:ln>
                <a:solidFill>
                  <a:srgbClr val="FFFFFF"/>
                </a:solidFill>
                <a:effectLst/>
                <a:uLnTx/>
                <a:uFillTx/>
                <a:ea typeface="Century Gothic"/>
                <a:cs typeface="Century Gothic"/>
                <a:sym typeface="Century Gothic"/>
              </a:rPr>
              <a:t>Flexible</a:t>
            </a:r>
            <a:r>
              <a:rPr kumimoji="0" lang="en" sz="1600" b="1" i="0" u="none" strike="noStrike" kern="0" cap="none" spc="0" normalizeH="0" baseline="0" noProof="0">
                <a:ln>
                  <a:noFill/>
                </a:ln>
                <a:solidFill>
                  <a:srgbClr val="FFFFFF"/>
                </a:solidFill>
                <a:effectLst/>
                <a:uLnTx/>
                <a:uFillTx/>
                <a:ea typeface="Century Gothic"/>
                <a:cs typeface="Century Gothic"/>
                <a:sym typeface="Century Gothic"/>
              </a:rPr>
              <a:t> &amp; logical thinkers</a:t>
            </a:r>
            <a:endParaRPr kumimoji="0" sz="1600" b="0" i="0" u="none" strike="noStrike" kern="0" cap="none" spc="0" normalizeH="0" baseline="0" noProof="0">
              <a:ln>
                <a:noFill/>
              </a:ln>
              <a:solidFill>
                <a:srgbClr val="1F1646"/>
              </a:solidFill>
              <a:effectLst/>
              <a:uLnTx/>
              <a:uFillTx/>
              <a:ea typeface="Century Gothic"/>
              <a:cs typeface="Century Gothic"/>
              <a:sym typeface="Century Gothic"/>
            </a:endParaRPr>
          </a:p>
        </p:txBody>
      </p:sp>
      <p:sp>
        <p:nvSpPr>
          <p:cNvPr id="3" name="Title 2">
            <a:extLst>
              <a:ext uri="{FF2B5EF4-FFF2-40B4-BE49-F238E27FC236}">
                <a16:creationId xmlns:a16="http://schemas.microsoft.com/office/drawing/2014/main" id="{32785BB4-AD17-48D9-8049-DA9BB13DDE95}"/>
              </a:ext>
            </a:extLst>
          </p:cNvPr>
          <p:cNvSpPr>
            <a:spLocks noGrp="1"/>
          </p:cNvSpPr>
          <p:nvPr>
            <p:ph type="title"/>
          </p:nvPr>
        </p:nvSpPr>
        <p:spPr/>
        <p:txBody>
          <a:bodyPr/>
          <a:lstStyle/>
          <a:p>
            <a:r>
              <a:rPr lang="en-US" dirty="0"/>
              <a:t>Goals for Student Learning</a:t>
            </a:r>
          </a:p>
        </p:txBody>
      </p:sp>
    </p:spTree>
    <p:extLst>
      <p:ext uri="{BB962C8B-B14F-4D97-AF65-F5344CB8AC3E}">
        <p14:creationId xmlns:p14="http://schemas.microsoft.com/office/powerpoint/2010/main" val="1449331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(DRAFT) Claims</a:t>
            </a:r>
            <a:endParaRPr dirty="0"/>
          </a:p>
        </p:txBody>
      </p:sp>
      <p:sp>
        <p:nvSpPr>
          <p:cNvPr id="251" name="Google Shape;251;p37"/>
          <p:cNvSpPr txBox="1">
            <a:spLocks noGrp="1"/>
          </p:cNvSpPr>
          <p:nvPr>
            <p:ph idx="1"/>
          </p:nvPr>
        </p:nvSpPr>
        <p:spPr>
          <a:xfrm>
            <a:off x="457200" y="1572237"/>
            <a:ext cx="8229600" cy="501144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Overall Claim</a:t>
            </a:r>
            <a:endParaRPr sz="2000" b="1" dirty="0"/>
          </a:p>
          <a:p>
            <a:pPr marL="0" lvl="0" indent="0" algn="l" rtl="0">
              <a:spcBef>
                <a:spcPts val="0"/>
              </a:spcBef>
              <a:spcAft>
                <a:spcPts val="0"/>
              </a:spcAft>
              <a:buNone/>
            </a:pPr>
            <a:r>
              <a:rPr lang="en" sz="2000" dirty="0"/>
              <a:t>Students can demonstrate the scientific literacy necessary to be civic minded decision makers and demonstrate readiness for college, career, and lifelong learning through application of science and engineering practices and crosscutting concepts within and among the disciplines of science.</a:t>
            </a:r>
            <a:endParaRPr sz="2000" dirty="0"/>
          </a:p>
          <a:p>
            <a:pPr marL="0" lvl="0" indent="0" algn="l" rtl="0">
              <a:spcBef>
                <a:spcPts val="0"/>
              </a:spcBef>
              <a:spcAft>
                <a:spcPts val="0"/>
              </a:spcAft>
              <a:buNone/>
            </a:pPr>
            <a:endParaRPr sz="600" b="1" dirty="0"/>
          </a:p>
          <a:p>
            <a:pPr marL="0" lvl="0" indent="0" algn="l" rtl="0">
              <a:spcBef>
                <a:spcPts val="0"/>
              </a:spcBef>
              <a:spcAft>
                <a:spcPts val="0"/>
              </a:spcAft>
              <a:buNone/>
            </a:pPr>
            <a:r>
              <a:rPr lang="en" sz="2000" b="1" dirty="0"/>
              <a:t>       Critical Consumers of Information</a:t>
            </a:r>
            <a:endParaRPr sz="2000" b="1" dirty="0"/>
          </a:p>
          <a:p>
            <a:pPr marL="457200" lvl="0" indent="-457200" algn="l" rtl="0">
              <a:spcBef>
                <a:spcPts val="0"/>
              </a:spcBef>
              <a:spcAft>
                <a:spcPts val="0"/>
              </a:spcAft>
              <a:buNone/>
            </a:pPr>
            <a:r>
              <a:rPr lang="en" sz="2000" dirty="0"/>
              <a:t>       Students can gather, analyze, and communicate information from multiple sources to use as evidence to make sense of familiar and unfamiliar phenomena and problems. </a:t>
            </a:r>
            <a:endParaRPr sz="2000" dirty="0"/>
          </a:p>
          <a:p>
            <a:pPr marL="457200" lvl="0" indent="-457200" algn="l" rtl="0">
              <a:spcBef>
                <a:spcPts val="0"/>
              </a:spcBef>
              <a:spcAft>
                <a:spcPts val="0"/>
              </a:spcAft>
              <a:buNone/>
            </a:pPr>
            <a:endParaRPr sz="600" b="1" dirty="0"/>
          </a:p>
          <a:p>
            <a:pPr marL="0" lvl="0" indent="0" algn="l" rtl="0">
              <a:spcBef>
                <a:spcPts val="0"/>
              </a:spcBef>
              <a:spcAft>
                <a:spcPts val="0"/>
              </a:spcAft>
              <a:buNone/>
            </a:pPr>
            <a:r>
              <a:rPr lang="en" sz="2000" b="1" dirty="0"/>
              <a:t>      Interconnectedness of Science</a:t>
            </a:r>
            <a:endParaRPr sz="2000" b="1" dirty="0"/>
          </a:p>
          <a:p>
            <a:pPr marL="457200" lvl="0" indent="-457200" algn="l" rtl="0">
              <a:spcBef>
                <a:spcPts val="0"/>
              </a:spcBef>
              <a:spcAft>
                <a:spcPts val="0"/>
              </a:spcAft>
              <a:buNone/>
            </a:pPr>
            <a:r>
              <a:rPr lang="en" sz="2000" dirty="0"/>
              <a:t>       Students can make connections between disciplinary core ideas within the physical science, life science, and Earth and Space sciences domains, across multiple science domains, and across multiple content areas (such as mathematics and English language arts) to make sense of familiar and unfamiliar phenomena and problems.</a:t>
            </a:r>
            <a:endParaRPr sz="2000" dirty="0"/>
          </a:p>
        </p:txBody>
      </p:sp>
    </p:spTree>
    <p:extLst>
      <p:ext uri="{BB962C8B-B14F-4D97-AF65-F5344CB8AC3E}">
        <p14:creationId xmlns:p14="http://schemas.microsoft.com/office/powerpoint/2010/main" val="1467676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Title 1">
            <a:extLst>
              <a:ext uri="{FF2B5EF4-FFF2-40B4-BE49-F238E27FC236}">
                <a16:creationId xmlns:a16="http://schemas.microsoft.com/office/drawing/2014/main" id="{F9791B0D-1F70-413A-831D-7042B95EF481}"/>
              </a:ext>
            </a:extLst>
          </p:cNvPr>
          <p:cNvSpPr>
            <a:spLocks noGrp="1"/>
          </p:cNvSpPr>
          <p:nvPr>
            <p:ph type="title"/>
          </p:nvPr>
        </p:nvSpPr>
        <p:spPr/>
        <p:txBody>
          <a:bodyPr/>
          <a:lstStyle/>
          <a:p>
            <a:r>
              <a:rPr lang="en-US" dirty="0"/>
              <a:t>Features to Maintain Consistency</a:t>
            </a:r>
          </a:p>
        </p:txBody>
      </p:sp>
      <p:cxnSp>
        <p:nvCxnSpPr>
          <p:cNvPr id="257" name="Google Shape;257;p38"/>
          <p:cNvCxnSpPr/>
          <p:nvPr/>
        </p:nvCxnSpPr>
        <p:spPr>
          <a:xfrm>
            <a:off x="768298" y="3515669"/>
            <a:ext cx="8008800" cy="0"/>
          </a:xfrm>
          <a:prstGeom prst="straightConnector1">
            <a:avLst/>
          </a:prstGeom>
          <a:noFill/>
          <a:ln w="114300" cap="flat" cmpd="sng">
            <a:solidFill>
              <a:srgbClr val="FF9900"/>
            </a:solidFill>
            <a:prstDash val="solid"/>
            <a:miter lim="800000"/>
            <a:headEnd type="none" w="sm" len="sm"/>
            <a:tailEnd type="none" w="sm" len="sm"/>
          </a:ln>
        </p:spPr>
      </p:cxnSp>
      <p:cxnSp>
        <p:nvCxnSpPr>
          <p:cNvPr id="258" name="Google Shape;258;p38"/>
          <p:cNvCxnSpPr/>
          <p:nvPr/>
        </p:nvCxnSpPr>
        <p:spPr>
          <a:xfrm>
            <a:off x="615898" y="3668069"/>
            <a:ext cx="8008800" cy="0"/>
          </a:xfrm>
          <a:prstGeom prst="straightConnector1">
            <a:avLst/>
          </a:prstGeom>
          <a:noFill/>
          <a:ln w="114300" cap="flat" cmpd="sng">
            <a:solidFill>
              <a:srgbClr val="34B2E3"/>
            </a:solidFill>
            <a:prstDash val="solid"/>
            <a:miter lim="800000"/>
            <a:headEnd type="none" w="sm" len="sm"/>
            <a:tailEnd type="none" w="sm" len="sm"/>
          </a:ln>
        </p:spPr>
      </p:cxnSp>
      <p:cxnSp>
        <p:nvCxnSpPr>
          <p:cNvPr id="259" name="Google Shape;259;p38"/>
          <p:cNvCxnSpPr/>
          <p:nvPr/>
        </p:nvCxnSpPr>
        <p:spPr>
          <a:xfrm>
            <a:off x="463498" y="3363269"/>
            <a:ext cx="8008800" cy="0"/>
          </a:xfrm>
          <a:prstGeom prst="straightConnector1">
            <a:avLst/>
          </a:prstGeom>
          <a:noFill/>
          <a:ln w="114300" cap="flat" cmpd="sng">
            <a:solidFill>
              <a:schemeClr val="accent5"/>
            </a:solidFill>
            <a:prstDash val="solid"/>
            <a:miter lim="800000"/>
            <a:headEnd type="none" w="sm" len="sm"/>
            <a:tailEnd type="none" w="sm" len="sm"/>
          </a:ln>
        </p:spPr>
      </p:cxnSp>
      <p:sp>
        <p:nvSpPr>
          <p:cNvPr id="260" name="Google Shape;260;p38"/>
          <p:cNvSpPr/>
          <p:nvPr/>
        </p:nvSpPr>
        <p:spPr>
          <a:xfrm>
            <a:off x="96100" y="2421950"/>
            <a:ext cx="1747200" cy="2340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FFFFFF"/>
                </a:solidFill>
                <a:effectLst/>
                <a:uLnTx/>
                <a:uFillTx/>
                <a:ea typeface="Century Gothic"/>
                <a:cs typeface="Century Gothic"/>
                <a:sym typeface="Century Gothic"/>
              </a:rPr>
              <a:t>Phenomena and </a:t>
            </a:r>
            <a:r>
              <a:rPr kumimoji="0" lang="en-US" sz="2000" b="0" i="0" u="none" strike="noStrike" kern="0" cap="none" spc="0" normalizeH="0" baseline="0" noProof="0" dirty="0">
                <a:ln>
                  <a:noFill/>
                </a:ln>
                <a:solidFill>
                  <a:srgbClr val="FFFFFF"/>
                </a:solidFill>
                <a:effectLst/>
                <a:uLnTx/>
                <a:uFillTx/>
                <a:ea typeface="Century Gothic"/>
                <a:cs typeface="Century Gothic"/>
                <a:sym typeface="Century Gothic"/>
              </a:rPr>
              <a:t>p</a:t>
            </a:r>
            <a:r>
              <a:rPr kumimoji="0" lang="en" sz="2000" b="0" i="0" u="none" strike="noStrike" kern="0" cap="none" spc="0" normalizeH="0" baseline="0" noProof="0" dirty="0">
                <a:ln>
                  <a:noFill/>
                </a:ln>
                <a:solidFill>
                  <a:srgbClr val="FFFFFF"/>
                </a:solidFill>
                <a:effectLst/>
                <a:uLnTx/>
                <a:uFillTx/>
                <a:ea typeface="Century Gothic"/>
                <a:cs typeface="Century Gothic"/>
                <a:sym typeface="Century Gothic"/>
              </a:rPr>
              <a:t>roblem-</a:t>
            </a:r>
            <a:endParaRPr kumimoji="0" sz="2000" b="0" i="0" u="none" strike="noStrike" kern="0" cap="none" spc="0" normalizeH="0" baseline="0" noProof="0" dirty="0">
              <a:ln>
                <a:noFill/>
              </a:ln>
              <a:solidFill>
                <a:srgbClr val="FFFFFF"/>
              </a:solidFill>
              <a:effectLst/>
              <a:uLnTx/>
              <a:uFillTx/>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FFFFFF"/>
                </a:solidFill>
                <a:effectLst/>
                <a:uLnTx/>
                <a:uFillTx/>
                <a:ea typeface="Century Gothic"/>
                <a:cs typeface="Century Gothic"/>
                <a:sym typeface="Century Gothic"/>
              </a:rPr>
              <a:t>focused</a:t>
            </a:r>
            <a:endParaRPr kumimoji="0" sz="2000" b="0" i="0" u="none" strike="noStrike" kern="0" cap="none" spc="0" normalizeH="0" baseline="0" noProof="0" dirty="0">
              <a:ln>
                <a:noFill/>
              </a:ln>
              <a:solidFill>
                <a:srgbClr val="1F1646"/>
              </a:solidFill>
              <a:effectLst/>
              <a:uLnTx/>
              <a:uFillTx/>
              <a:ea typeface="Century Gothic"/>
              <a:cs typeface="Century Gothic"/>
              <a:sym typeface="Century Gothic"/>
            </a:endParaRPr>
          </a:p>
        </p:txBody>
      </p:sp>
      <p:sp>
        <p:nvSpPr>
          <p:cNvPr id="261" name="Google Shape;261;p38"/>
          <p:cNvSpPr/>
          <p:nvPr/>
        </p:nvSpPr>
        <p:spPr>
          <a:xfrm>
            <a:off x="3752675" y="2421950"/>
            <a:ext cx="1631700" cy="2340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a:ln>
                  <a:noFill/>
                </a:ln>
                <a:solidFill>
                  <a:srgbClr val="FFFFFF"/>
                </a:solidFill>
                <a:effectLst/>
                <a:uLnTx/>
                <a:uFillTx/>
                <a:ea typeface="Century Gothic"/>
                <a:cs typeface="Century Gothic"/>
                <a:sym typeface="Century Gothic"/>
              </a:rPr>
              <a:t>Require reasoning with evidence</a:t>
            </a:r>
            <a:endParaRPr kumimoji="0" sz="2000" b="0" i="0" u="none" strike="noStrike" kern="0" cap="none" spc="0" normalizeH="0" baseline="0" noProof="0">
              <a:ln>
                <a:noFill/>
              </a:ln>
              <a:solidFill>
                <a:srgbClr val="1F1646"/>
              </a:solidFill>
              <a:effectLst/>
              <a:uLnTx/>
              <a:uFillTx/>
              <a:ea typeface="Century Gothic"/>
              <a:cs typeface="Century Gothic"/>
              <a:sym typeface="Century Gothic"/>
            </a:endParaRPr>
          </a:p>
        </p:txBody>
      </p:sp>
      <p:sp>
        <p:nvSpPr>
          <p:cNvPr id="262" name="Google Shape;262;p38"/>
          <p:cNvSpPr/>
          <p:nvPr/>
        </p:nvSpPr>
        <p:spPr>
          <a:xfrm>
            <a:off x="5528775" y="2413775"/>
            <a:ext cx="1631700" cy="2349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FFFFFF"/>
                </a:solidFill>
                <a:effectLst/>
                <a:uLnTx/>
                <a:uFillTx/>
                <a:ea typeface="Century Gothic"/>
                <a:cs typeface="Century Gothic"/>
                <a:sym typeface="Century Gothic"/>
              </a:rPr>
              <a:t>Grade</a:t>
            </a:r>
            <a:endParaRPr kumimoji="0" sz="2000" b="0" i="0" u="none" strike="noStrike" kern="0" cap="none" spc="0" normalizeH="0" baseline="0" noProof="0" dirty="0">
              <a:ln>
                <a:noFill/>
              </a:ln>
              <a:solidFill>
                <a:srgbClr val="FFFFFF"/>
              </a:solidFill>
              <a:effectLst/>
              <a:uLnTx/>
              <a:uFillTx/>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ea typeface="Century Gothic"/>
                <a:cs typeface="Century Gothic"/>
                <a:sym typeface="Century Gothic"/>
              </a:rPr>
              <a:t>a</a:t>
            </a:r>
            <a:r>
              <a:rPr kumimoji="0" lang="en" sz="2000" b="0" i="0" u="none" strike="noStrike" kern="0" cap="none" spc="0" normalizeH="0" baseline="0" noProof="0" dirty="0">
                <a:ln>
                  <a:noFill/>
                </a:ln>
                <a:solidFill>
                  <a:srgbClr val="FFFFFF"/>
                </a:solidFill>
                <a:effectLst/>
                <a:uLnTx/>
                <a:uFillTx/>
                <a:ea typeface="Century Gothic"/>
                <a:cs typeface="Century Gothic"/>
                <a:sym typeface="Century Gothic"/>
              </a:rPr>
              <a:t>ppropriate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000" kern="0" dirty="0">
                <a:solidFill>
                  <a:srgbClr val="FFFFFF"/>
                </a:solidFill>
                <a:ea typeface="Century Gothic"/>
                <a:cs typeface="Century Gothic"/>
                <a:sym typeface="Century Gothic"/>
              </a:rPr>
              <a:t>3</a:t>
            </a:r>
            <a:r>
              <a:rPr kumimoji="0" lang="en" sz="2000" b="0" i="0" u="none" strike="noStrike" kern="0" cap="none" spc="0" normalizeH="0" baseline="0" noProof="0" dirty="0">
                <a:ln>
                  <a:noFill/>
                </a:ln>
                <a:solidFill>
                  <a:srgbClr val="FFFFFF"/>
                </a:solidFill>
                <a:effectLst/>
                <a:uLnTx/>
                <a:uFillTx/>
                <a:ea typeface="Century Gothic"/>
                <a:cs typeface="Century Gothic"/>
                <a:sym typeface="Century Gothic"/>
              </a:rPr>
              <a:t>-D </a:t>
            </a:r>
            <a:endParaRPr kumimoji="0" sz="2000" b="0" i="0" u="none" strike="noStrike" kern="0" cap="none" spc="0" normalizeH="0" baseline="0" noProof="0" dirty="0">
              <a:ln>
                <a:noFill/>
              </a:ln>
              <a:solidFill>
                <a:srgbClr val="FFFFFF"/>
              </a:solidFill>
              <a:effectLst/>
              <a:uLnTx/>
              <a:uFillTx/>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FFFFFF"/>
                </a:solidFill>
                <a:effectLst/>
                <a:uLnTx/>
                <a:uFillTx/>
                <a:ea typeface="Century Gothic"/>
                <a:cs typeface="Century Gothic"/>
                <a:sym typeface="Century Gothic"/>
              </a:rPr>
              <a:t>targets</a:t>
            </a:r>
            <a:endParaRPr kumimoji="0" sz="2000" b="0" i="0" u="none" strike="noStrike" kern="0" cap="none" spc="0" normalizeH="0" baseline="0" noProof="0" dirty="0">
              <a:ln>
                <a:noFill/>
              </a:ln>
              <a:solidFill>
                <a:srgbClr val="1F1646"/>
              </a:solidFill>
              <a:effectLst/>
              <a:uLnTx/>
              <a:uFillTx/>
              <a:ea typeface="Century Gothic"/>
              <a:cs typeface="Century Gothic"/>
              <a:sym typeface="Century Gothic"/>
            </a:endParaRPr>
          </a:p>
        </p:txBody>
      </p:sp>
      <p:sp>
        <p:nvSpPr>
          <p:cNvPr id="263" name="Google Shape;263;p38"/>
          <p:cNvSpPr/>
          <p:nvPr/>
        </p:nvSpPr>
        <p:spPr>
          <a:xfrm>
            <a:off x="7317850" y="2432449"/>
            <a:ext cx="1747200" cy="2349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a:ln>
                  <a:noFill/>
                </a:ln>
                <a:solidFill>
                  <a:srgbClr val="FFFFFF"/>
                </a:solidFill>
                <a:effectLst/>
                <a:uLnTx/>
                <a:uFillTx/>
                <a:ea typeface="Century Gothic"/>
                <a:cs typeface="Century Gothic"/>
                <a:sym typeface="Century Gothic"/>
              </a:rPr>
              <a:t>Demonstrate science under-</a:t>
            </a:r>
            <a:endParaRPr kumimoji="0" sz="2000" b="0" i="0" u="none" strike="noStrike" kern="0" cap="none" spc="0" normalizeH="0" baseline="0" noProof="0">
              <a:ln>
                <a:noFill/>
              </a:ln>
              <a:solidFill>
                <a:srgbClr val="FFFFFF"/>
              </a:solidFill>
              <a:effectLst/>
              <a:uLnTx/>
              <a:uFillTx/>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a:ln>
                  <a:noFill/>
                </a:ln>
                <a:solidFill>
                  <a:srgbClr val="FFFFFF"/>
                </a:solidFill>
                <a:effectLst/>
                <a:uLnTx/>
                <a:uFillTx/>
                <a:ea typeface="Century Gothic"/>
                <a:cs typeface="Century Gothic"/>
                <a:sym typeface="Century Gothic"/>
              </a:rPr>
              <a:t>standing by doing science</a:t>
            </a:r>
            <a:endParaRPr kumimoji="0" sz="2000" b="0" i="0" u="none" strike="noStrike" kern="0" cap="none" spc="0" normalizeH="0" baseline="0" noProof="0">
              <a:ln>
                <a:noFill/>
              </a:ln>
              <a:solidFill>
                <a:srgbClr val="1F1646"/>
              </a:solidFill>
              <a:effectLst/>
              <a:uLnTx/>
              <a:uFillTx/>
              <a:ea typeface="Century Gothic"/>
              <a:cs typeface="Century Gothic"/>
              <a:sym typeface="Century Gothic"/>
            </a:endParaRPr>
          </a:p>
        </p:txBody>
      </p:sp>
      <p:sp>
        <p:nvSpPr>
          <p:cNvPr id="264" name="Google Shape;264;p38"/>
          <p:cNvSpPr/>
          <p:nvPr/>
        </p:nvSpPr>
        <p:spPr>
          <a:xfrm>
            <a:off x="1977550" y="2422628"/>
            <a:ext cx="1631700" cy="2340600"/>
          </a:xfrm>
          <a:prstGeom prst="rect">
            <a:avLst/>
          </a:prstGeom>
          <a:solidFill>
            <a:srgbClr val="99999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a:ln>
                  <a:noFill/>
                </a:ln>
                <a:solidFill>
                  <a:srgbClr val="FFFFFF"/>
                </a:solidFill>
                <a:effectLst/>
                <a:uLnTx/>
                <a:uFillTx/>
                <a:ea typeface="Century Gothic"/>
                <a:cs typeface="Century Gothic"/>
                <a:sym typeface="Century Gothic"/>
              </a:rPr>
              <a:t>Engage diverse sense-</a:t>
            </a:r>
            <a:endParaRPr kumimoji="0" sz="2000" b="0" i="0" u="none" strike="noStrike" kern="0" cap="none" spc="0" normalizeH="0" baseline="0" noProof="0">
              <a:ln>
                <a:noFill/>
              </a:ln>
              <a:solidFill>
                <a:srgbClr val="FFFFFF"/>
              </a:solidFill>
              <a:effectLst/>
              <a:uLnTx/>
              <a:uFillTx/>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a:ln>
                  <a:noFill/>
                </a:ln>
                <a:solidFill>
                  <a:srgbClr val="FFFFFF"/>
                </a:solidFill>
                <a:effectLst/>
                <a:uLnTx/>
                <a:uFillTx/>
                <a:ea typeface="Century Gothic"/>
                <a:cs typeface="Century Gothic"/>
                <a:sym typeface="Century Gothic"/>
              </a:rPr>
              <a:t>making</a:t>
            </a:r>
            <a:endParaRPr kumimoji="0" sz="2000" b="0" i="0" u="none" strike="noStrike" kern="0" cap="none" spc="0" normalizeH="0" baseline="0" noProof="0">
              <a:ln>
                <a:noFill/>
              </a:ln>
              <a:solidFill>
                <a:srgbClr val="1F1646"/>
              </a:solidFill>
              <a:effectLst/>
              <a:uLnTx/>
              <a:uFillTx/>
              <a:ea typeface="Century Gothic"/>
              <a:cs typeface="Century Gothic"/>
              <a:sym typeface="Century Gothic"/>
            </a:endParaRPr>
          </a:p>
        </p:txBody>
      </p:sp>
    </p:spTree>
    <p:extLst>
      <p:ext uri="{BB962C8B-B14F-4D97-AF65-F5344CB8AC3E}">
        <p14:creationId xmlns:p14="http://schemas.microsoft.com/office/powerpoint/2010/main" val="4153175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9"/>
          <p:cNvSpPr txBox="1"/>
          <p:nvPr/>
        </p:nvSpPr>
        <p:spPr>
          <a:xfrm>
            <a:off x="-14200" y="4725612"/>
            <a:ext cx="2638200" cy="1636500"/>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1F1646"/>
                </a:solidFill>
                <a:effectLst/>
                <a:uLnTx/>
                <a:uFillTx/>
                <a:ea typeface="Didact Gothic"/>
                <a:cs typeface="Didact Gothic"/>
                <a:sym typeface="Didact Gothic"/>
              </a:rPr>
              <a:t>Curriculum Embedded </a:t>
            </a:r>
            <a:endParaRPr kumimoji="0" sz="2400" b="1" i="0" u="none" strike="noStrike" kern="0" cap="none" spc="0" normalizeH="0" baseline="0" noProof="0" dirty="0">
              <a:ln>
                <a:noFill/>
              </a:ln>
              <a:solidFill>
                <a:srgbClr val="1F1646"/>
              </a:solidFill>
              <a:effectLst/>
              <a:uLnTx/>
              <a:uFillTx/>
              <a:ea typeface="Didact Gothic"/>
              <a:cs typeface="Didact Gothic"/>
              <a:sym typeface="Didact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1F1646"/>
                </a:solidFill>
                <a:effectLst/>
                <a:uLnTx/>
                <a:uFillTx/>
                <a:ea typeface="Didact Gothic"/>
                <a:cs typeface="Didact Gothic"/>
                <a:sym typeface="Didact Gothic"/>
              </a:rPr>
              <a:t>Tasks</a:t>
            </a:r>
            <a:endParaRPr kumimoji="0" sz="2400" b="1" i="0" u="none" strike="noStrike" kern="0" cap="none" spc="0" normalizeH="0" baseline="0" noProof="0" dirty="0">
              <a:ln>
                <a:noFill/>
              </a:ln>
              <a:solidFill>
                <a:srgbClr val="1F1646"/>
              </a:solidFill>
              <a:effectLst/>
              <a:uLnTx/>
              <a:uFillTx/>
              <a:ea typeface="Didact Gothic"/>
              <a:cs typeface="Didact Gothic"/>
              <a:sym typeface="Didact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1F1646"/>
                </a:solidFill>
                <a:effectLst/>
                <a:uLnTx/>
                <a:uFillTx/>
                <a:ea typeface="Didact Gothic"/>
                <a:cs typeface="Didact Gothic"/>
                <a:sym typeface="Didact Gothic"/>
              </a:rPr>
              <a:t>(K-12)</a:t>
            </a:r>
            <a:endParaRPr kumimoji="0" sz="2400" b="1" i="0" u="none" strike="noStrike" kern="0" cap="none" spc="0" normalizeH="0" baseline="0" noProof="0" dirty="0">
              <a:ln>
                <a:noFill/>
              </a:ln>
              <a:solidFill>
                <a:srgbClr val="1F1646"/>
              </a:solidFill>
              <a:effectLst/>
              <a:uLnTx/>
              <a:uFillTx/>
              <a:ea typeface="Didact Gothic"/>
              <a:cs typeface="Didact Gothic"/>
              <a:sym typeface="Didact Gothic"/>
            </a:endParaRPr>
          </a:p>
        </p:txBody>
      </p:sp>
      <p:sp>
        <p:nvSpPr>
          <p:cNvPr id="270" name="Google Shape;270;p39"/>
          <p:cNvSpPr txBox="1"/>
          <p:nvPr/>
        </p:nvSpPr>
        <p:spPr>
          <a:xfrm>
            <a:off x="2309178" y="4776594"/>
            <a:ext cx="2027700" cy="1185000"/>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1F1646"/>
                </a:solidFill>
                <a:effectLst/>
                <a:uLnTx/>
                <a:uFillTx/>
                <a:ea typeface="Didact Gothic"/>
                <a:cs typeface="Didact Gothic"/>
                <a:sym typeface="Didact Gothic"/>
              </a:rPr>
              <a:t>Task</a:t>
            </a:r>
            <a:endParaRPr kumimoji="0" sz="2400" b="1" i="0" u="none" strike="noStrike" kern="0" cap="none" spc="0" normalizeH="0" baseline="0" noProof="0" dirty="0">
              <a:ln>
                <a:noFill/>
              </a:ln>
              <a:solidFill>
                <a:srgbClr val="1F1646"/>
              </a:solidFill>
              <a:effectLst/>
              <a:uLnTx/>
              <a:uFillTx/>
              <a:ea typeface="Didact Gothic"/>
              <a:cs typeface="Didact Gothic"/>
              <a:sym typeface="Didact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1F1646"/>
                </a:solidFill>
                <a:effectLst/>
                <a:uLnTx/>
                <a:uFillTx/>
                <a:ea typeface="Didact Gothic"/>
                <a:cs typeface="Didact Gothic"/>
                <a:sym typeface="Didact Gothic"/>
              </a:rPr>
              <a:t>Library </a:t>
            </a:r>
            <a:endParaRPr kumimoji="0" sz="2400" b="1" i="0" u="none" strike="noStrike" kern="0" cap="none" spc="0" normalizeH="0" baseline="0" noProof="0" dirty="0">
              <a:ln>
                <a:noFill/>
              </a:ln>
              <a:solidFill>
                <a:srgbClr val="1F1646"/>
              </a:solidFill>
              <a:effectLst/>
              <a:uLnTx/>
              <a:uFillTx/>
              <a:ea typeface="Didact Gothic"/>
              <a:cs typeface="Didact Gothic"/>
              <a:sym typeface="Didact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1F1646"/>
                </a:solidFill>
                <a:effectLst/>
                <a:uLnTx/>
                <a:uFillTx/>
                <a:ea typeface="Didact Gothic"/>
                <a:cs typeface="Didact Gothic"/>
                <a:sym typeface="Didact Gothic"/>
              </a:rPr>
              <a:t>(K-12</a:t>
            </a:r>
            <a:r>
              <a:rPr kumimoji="0" lang="en" sz="2400" b="1" i="0" u="none" strike="noStrike" kern="0" cap="none" spc="0" normalizeH="0" baseline="0" noProof="0" dirty="0">
                <a:ln>
                  <a:noFill/>
                </a:ln>
                <a:solidFill>
                  <a:srgbClr val="001689"/>
                </a:solidFill>
                <a:effectLst/>
                <a:uLnTx/>
                <a:uFillTx/>
                <a:ea typeface="Didact Gothic"/>
                <a:cs typeface="Didact Gothic"/>
                <a:sym typeface="Didact Gothic"/>
              </a:rPr>
              <a:t>)</a:t>
            </a:r>
            <a:endParaRPr kumimoji="0" sz="2400" b="1" i="0" u="none" strike="noStrike" kern="0" cap="none" spc="0" normalizeH="0" baseline="0" noProof="0" dirty="0">
              <a:ln>
                <a:noFill/>
              </a:ln>
              <a:solidFill>
                <a:srgbClr val="001689"/>
              </a:solidFill>
              <a:effectLst/>
              <a:uLnTx/>
              <a:uFillTx/>
              <a:ea typeface="Didact Gothic"/>
              <a:cs typeface="Didact Gothic"/>
              <a:sym typeface="Didact Gothic"/>
            </a:endParaRPr>
          </a:p>
        </p:txBody>
      </p:sp>
      <p:sp>
        <p:nvSpPr>
          <p:cNvPr id="271" name="Google Shape;271;p39"/>
          <p:cNvSpPr txBox="1"/>
          <p:nvPr/>
        </p:nvSpPr>
        <p:spPr>
          <a:xfrm>
            <a:off x="7115970" y="4846897"/>
            <a:ext cx="1596000" cy="1185000"/>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1F1646"/>
                </a:solidFill>
                <a:effectLst/>
                <a:uLnTx/>
                <a:uFillTx/>
                <a:ea typeface="Didact Gothic"/>
                <a:cs typeface="Didact Gothic"/>
                <a:sym typeface="Didact Gothic"/>
              </a:rPr>
              <a:t>Statewide Summative (5,8,11**)</a:t>
            </a:r>
            <a:endParaRPr kumimoji="0" sz="2400" b="1" i="0" u="none" strike="noStrike" kern="0" cap="none" spc="0" normalizeH="0" baseline="0" noProof="0" dirty="0">
              <a:ln>
                <a:noFill/>
              </a:ln>
              <a:solidFill>
                <a:srgbClr val="1F1646"/>
              </a:solidFill>
              <a:effectLst/>
              <a:uLnTx/>
              <a:uFillTx/>
              <a:ea typeface="Didact Gothic"/>
              <a:cs typeface="Didact Gothic"/>
              <a:sym typeface="Didact Gothic"/>
            </a:endParaRPr>
          </a:p>
        </p:txBody>
      </p:sp>
      <p:sp>
        <p:nvSpPr>
          <p:cNvPr id="272" name="Google Shape;272;p39"/>
          <p:cNvSpPr txBox="1"/>
          <p:nvPr/>
        </p:nvSpPr>
        <p:spPr>
          <a:xfrm>
            <a:off x="1331134" y="4154497"/>
            <a:ext cx="6371100" cy="692400"/>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1" u="none" strike="noStrike" kern="0" cap="none" spc="0" normalizeH="0" baseline="0" noProof="0" dirty="0">
                <a:ln>
                  <a:noFill/>
                </a:ln>
                <a:solidFill>
                  <a:srgbClr val="555555"/>
                </a:solidFill>
                <a:effectLst/>
                <a:uLnTx/>
                <a:uFillTx/>
                <a:ea typeface="Century Gothic"/>
                <a:cs typeface="Century Gothic"/>
                <a:sym typeface="Century Gothic"/>
              </a:rPr>
              <a:t>*Common Thread: Professional learning for educators*</a:t>
            </a:r>
            <a:endParaRPr kumimoji="0" sz="1800" b="0" i="1" u="none" strike="noStrike" kern="0" cap="none" spc="0" normalizeH="0" baseline="0" noProof="0" dirty="0">
              <a:ln>
                <a:noFill/>
              </a:ln>
              <a:solidFill>
                <a:srgbClr val="555555"/>
              </a:solidFill>
              <a:effectLst/>
              <a:uLnTx/>
              <a:uFillTx/>
              <a:ea typeface="Century Gothic"/>
              <a:cs typeface="Century Gothic"/>
              <a:sym typeface="Century Gothic"/>
            </a:endParaRPr>
          </a:p>
        </p:txBody>
      </p:sp>
      <p:sp>
        <p:nvSpPr>
          <p:cNvPr id="3" name="Title 2">
            <a:extLst>
              <a:ext uri="{FF2B5EF4-FFF2-40B4-BE49-F238E27FC236}">
                <a16:creationId xmlns:a16="http://schemas.microsoft.com/office/drawing/2014/main" id="{4439E35C-52EF-472D-8FEA-DDB93E6CC385}"/>
              </a:ext>
            </a:extLst>
          </p:cNvPr>
          <p:cNvSpPr>
            <a:spLocks noGrp="1"/>
          </p:cNvSpPr>
          <p:nvPr>
            <p:ph type="title"/>
          </p:nvPr>
        </p:nvSpPr>
        <p:spPr/>
        <p:txBody>
          <a:bodyPr/>
          <a:lstStyle/>
          <a:p>
            <a:r>
              <a:rPr lang="en-US" dirty="0"/>
              <a:t>Assessment System Components</a:t>
            </a:r>
          </a:p>
        </p:txBody>
      </p:sp>
      <p:sp>
        <p:nvSpPr>
          <p:cNvPr id="274" name="Google Shape;274;p39"/>
          <p:cNvSpPr/>
          <p:nvPr/>
        </p:nvSpPr>
        <p:spPr>
          <a:xfrm rot="10800000" flipH="1">
            <a:off x="3464814" y="2661980"/>
            <a:ext cx="1088400" cy="8625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5" name="Google Shape;275;p39"/>
          <p:cNvSpPr/>
          <p:nvPr/>
        </p:nvSpPr>
        <p:spPr>
          <a:xfrm>
            <a:off x="2470638" y="3287017"/>
            <a:ext cx="241200" cy="2262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6" name="Google Shape;276;p39"/>
          <p:cNvSpPr/>
          <p:nvPr/>
        </p:nvSpPr>
        <p:spPr>
          <a:xfrm>
            <a:off x="2318238" y="3445442"/>
            <a:ext cx="241200" cy="2262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7" name="Google Shape;277;p39"/>
          <p:cNvSpPr/>
          <p:nvPr/>
        </p:nvSpPr>
        <p:spPr>
          <a:xfrm>
            <a:off x="1306851" y="1636004"/>
            <a:ext cx="241200" cy="2262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78" name="Google Shape;278;p39"/>
          <p:cNvGrpSpPr/>
          <p:nvPr/>
        </p:nvGrpSpPr>
        <p:grpSpPr>
          <a:xfrm rot="7804357">
            <a:off x="610720" y="1475960"/>
            <a:ext cx="2392439" cy="1710943"/>
            <a:chOff x="101170" y="725789"/>
            <a:chExt cx="3190040" cy="2281344"/>
          </a:xfrm>
        </p:grpSpPr>
        <p:sp>
          <p:nvSpPr>
            <p:cNvPr id="279" name="Google Shape;279;p39"/>
            <p:cNvSpPr/>
            <p:nvPr/>
          </p:nvSpPr>
          <p:spPr>
            <a:xfrm>
              <a:off x="1525232" y="725789"/>
              <a:ext cx="321600" cy="3015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0" name="Google Shape;280;p39"/>
            <p:cNvSpPr/>
            <p:nvPr/>
          </p:nvSpPr>
          <p:spPr>
            <a:xfrm>
              <a:off x="1706774" y="982427"/>
              <a:ext cx="166800" cy="1449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1" name="Google Shape;281;p39"/>
            <p:cNvSpPr/>
            <p:nvPr/>
          </p:nvSpPr>
          <p:spPr>
            <a:xfrm>
              <a:off x="1480944" y="940142"/>
              <a:ext cx="238800" cy="2295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2" name="Google Shape;282;p39"/>
            <p:cNvSpPr/>
            <p:nvPr/>
          </p:nvSpPr>
          <p:spPr>
            <a:xfrm>
              <a:off x="101170" y="1323100"/>
              <a:ext cx="238800" cy="2295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3" name="Google Shape;283;p39"/>
            <p:cNvSpPr/>
            <p:nvPr/>
          </p:nvSpPr>
          <p:spPr>
            <a:xfrm>
              <a:off x="819228" y="2004233"/>
              <a:ext cx="321600" cy="301500"/>
            </a:xfrm>
            <a:prstGeom prst="ellipse">
              <a:avLst/>
            </a:prstGeom>
            <a:solidFill>
              <a:srgbClr val="34B2E3"/>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4" name="Google Shape;284;p39"/>
            <p:cNvSpPr/>
            <p:nvPr/>
          </p:nvSpPr>
          <p:spPr>
            <a:xfrm>
              <a:off x="1063437" y="1859326"/>
              <a:ext cx="321600" cy="3015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5" name="Google Shape;285;p39"/>
            <p:cNvSpPr/>
            <p:nvPr/>
          </p:nvSpPr>
          <p:spPr>
            <a:xfrm>
              <a:off x="332099" y="1381101"/>
              <a:ext cx="321600" cy="3015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6" name="Google Shape;286;p39"/>
            <p:cNvSpPr/>
            <p:nvPr/>
          </p:nvSpPr>
          <p:spPr>
            <a:xfrm>
              <a:off x="1470586" y="2862233"/>
              <a:ext cx="166800" cy="144900"/>
            </a:xfrm>
            <a:prstGeom prst="ellipse">
              <a:avLst/>
            </a:prstGeom>
            <a:solidFill>
              <a:srgbClr val="FF9900"/>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7" name="Google Shape;287;p39"/>
            <p:cNvSpPr/>
            <p:nvPr/>
          </p:nvSpPr>
          <p:spPr>
            <a:xfrm>
              <a:off x="896650" y="1859342"/>
              <a:ext cx="166800" cy="1449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8" name="Google Shape;288;p39"/>
            <p:cNvSpPr/>
            <p:nvPr/>
          </p:nvSpPr>
          <p:spPr>
            <a:xfrm>
              <a:off x="1314153" y="2860496"/>
              <a:ext cx="166800" cy="1449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9" name="Google Shape;289;p39"/>
            <p:cNvSpPr/>
            <p:nvPr/>
          </p:nvSpPr>
          <p:spPr>
            <a:xfrm>
              <a:off x="295758" y="1226333"/>
              <a:ext cx="166800" cy="1449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0" name="Google Shape;290;p39"/>
            <p:cNvSpPr/>
            <p:nvPr/>
          </p:nvSpPr>
          <p:spPr>
            <a:xfrm>
              <a:off x="3124410" y="1763967"/>
              <a:ext cx="166800" cy="144900"/>
            </a:xfrm>
            <a:prstGeom prst="ellipse">
              <a:avLst/>
            </a:prstGeom>
            <a:solidFill>
              <a:schemeClr val="accent5"/>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91" name="Google Shape;291;p39"/>
          <p:cNvSpPr/>
          <p:nvPr/>
        </p:nvSpPr>
        <p:spPr>
          <a:xfrm>
            <a:off x="1098038" y="3186071"/>
            <a:ext cx="241200" cy="226200"/>
          </a:xfrm>
          <a:prstGeom prst="ellipse">
            <a:avLst/>
          </a:prstGeom>
          <a:solidFill>
            <a:srgbClr val="34B2E3"/>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2" name="Google Shape;292;p39"/>
          <p:cNvSpPr/>
          <p:nvPr/>
        </p:nvSpPr>
        <p:spPr>
          <a:xfrm>
            <a:off x="1109413" y="2963292"/>
            <a:ext cx="241200" cy="2262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3" name="Google Shape;293;p39"/>
          <p:cNvSpPr/>
          <p:nvPr/>
        </p:nvSpPr>
        <p:spPr>
          <a:xfrm>
            <a:off x="1651143" y="3112104"/>
            <a:ext cx="179100" cy="1722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4" name="Google Shape;294;p39"/>
          <p:cNvSpPr/>
          <p:nvPr/>
        </p:nvSpPr>
        <p:spPr>
          <a:xfrm>
            <a:off x="1803543" y="3112104"/>
            <a:ext cx="179100" cy="172200"/>
          </a:xfrm>
          <a:prstGeom prst="ellipse">
            <a:avLst/>
          </a:prstGeom>
          <a:solidFill>
            <a:schemeClr val="accent5"/>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5" name="Google Shape;295;p39"/>
          <p:cNvSpPr/>
          <p:nvPr/>
        </p:nvSpPr>
        <p:spPr>
          <a:xfrm>
            <a:off x="1727343" y="3264504"/>
            <a:ext cx="179100" cy="172200"/>
          </a:xfrm>
          <a:prstGeom prst="ellipse">
            <a:avLst/>
          </a:prstGeom>
          <a:solidFill>
            <a:srgbClr val="FF9900"/>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6" name="Google Shape;296;p39"/>
          <p:cNvSpPr/>
          <p:nvPr/>
        </p:nvSpPr>
        <p:spPr>
          <a:xfrm>
            <a:off x="1685588" y="2223842"/>
            <a:ext cx="241200" cy="2262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7" name="Google Shape;297;p39"/>
          <p:cNvSpPr/>
          <p:nvPr/>
        </p:nvSpPr>
        <p:spPr>
          <a:xfrm>
            <a:off x="1461713" y="2341392"/>
            <a:ext cx="241200" cy="226200"/>
          </a:xfrm>
          <a:prstGeom prst="ellipse">
            <a:avLst/>
          </a:prstGeom>
          <a:solidFill>
            <a:srgbClr val="34B2E3"/>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8" name="Google Shape;298;p39"/>
          <p:cNvSpPr/>
          <p:nvPr/>
        </p:nvSpPr>
        <p:spPr>
          <a:xfrm>
            <a:off x="1498743" y="2197704"/>
            <a:ext cx="179100" cy="172200"/>
          </a:xfrm>
          <a:prstGeom prst="ellipse">
            <a:avLst/>
          </a:prstGeom>
          <a:solidFill>
            <a:schemeClr val="accent5"/>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9" name="Google Shape;299;p39"/>
          <p:cNvSpPr/>
          <p:nvPr/>
        </p:nvSpPr>
        <p:spPr>
          <a:xfrm rot="3539836" flipH="1">
            <a:off x="3480277" y="2724084"/>
            <a:ext cx="983150" cy="531937"/>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cxnSp>
        <p:nvCxnSpPr>
          <p:cNvPr id="300" name="Google Shape;300;p39"/>
          <p:cNvCxnSpPr>
            <a:stCxn id="299" idx="0"/>
            <a:endCxn id="274" idx="4"/>
          </p:cNvCxnSpPr>
          <p:nvPr/>
        </p:nvCxnSpPr>
        <p:spPr>
          <a:xfrm rot="10800000" flipH="1">
            <a:off x="4199852" y="2662003"/>
            <a:ext cx="353400" cy="191100"/>
          </a:xfrm>
          <a:prstGeom prst="straightConnector1">
            <a:avLst/>
          </a:prstGeom>
          <a:noFill/>
          <a:ln w="9525" cap="flat" cmpd="sng">
            <a:solidFill>
              <a:srgbClr val="434343"/>
            </a:solidFill>
            <a:prstDash val="solid"/>
            <a:round/>
            <a:headEnd type="none" w="sm" len="sm"/>
            <a:tailEnd type="none" w="sm" len="sm"/>
          </a:ln>
        </p:spPr>
      </p:cxnSp>
      <p:sp>
        <p:nvSpPr>
          <p:cNvPr id="301" name="Google Shape;301;p39"/>
          <p:cNvSpPr/>
          <p:nvPr/>
        </p:nvSpPr>
        <p:spPr>
          <a:xfrm rot="10800000" flipH="1">
            <a:off x="3558144" y="2689815"/>
            <a:ext cx="960000" cy="1686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sp>
        <p:nvSpPr>
          <p:cNvPr id="302" name="Google Shape;302;p39"/>
          <p:cNvSpPr/>
          <p:nvPr/>
        </p:nvSpPr>
        <p:spPr>
          <a:xfrm rot="-3538482">
            <a:off x="3668148" y="2967845"/>
            <a:ext cx="1005788" cy="203072"/>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sp>
        <p:nvSpPr>
          <p:cNvPr id="303" name="Google Shape;303;p39"/>
          <p:cNvSpPr/>
          <p:nvPr/>
        </p:nvSpPr>
        <p:spPr>
          <a:xfrm>
            <a:off x="2992822" y="2828372"/>
            <a:ext cx="953100" cy="8808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4" name="Google Shape;304;p39"/>
          <p:cNvSpPr/>
          <p:nvPr/>
        </p:nvSpPr>
        <p:spPr>
          <a:xfrm rot="7035348">
            <a:off x="2952686" y="3134708"/>
            <a:ext cx="968198" cy="479133"/>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cxnSp>
        <p:nvCxnSpPr>
          <p:cNvPr id="305" name="Google Shape;305;p39"/>
          <p:cNvCxnSpPr>
            <a:stCxn id="304" idx="0"/>
            <a:endCxn id="303" idx="4"/>
          </p:cNvCxnSpPr>
          <p:nvPr/>
        </p:nvCxnSpPr>
        <p:spPr>
          <a:xfrm>
            <a:off x="3649786" y="3483924"/>
            <a:ext cx="296100" cy="225300"/>
          </a:xfrm>
          <a:prstGeom prst="straightConnector1">
            <a:avLst/>
          </a:prstGeom>
          <a:noFill/>
          <a:ln w="9525" cap="flat" cmpd="sng">
            <a:solidFill>
              <a:srgbClr val="434343"/>
            </a:solidFill>
            <a:prstDash val="solid"/>
            <a:round/>
            <a:headEnd type="none" w="sm" len="sm"/>
            <a:tailEnd type="none" w="sm" len="sm"/>
          </a:ln>
        </p:spPr>
      </p:cxnSp>
      <p:sp>
        <p:nvSpPr>
          <p:cNvPr id="306" name="Google Shape;306;p39"/>
          <p:cNvSpPr/>
          <p:nvPr/>
        </p:nvSpPr>
        <p:spPr>
          <a:xfrm rot="-7036750" flipH="1">
            <a:off x="3116002" y="3201774"/>
            <a:ext cx="990342" cy="182878"/>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sp>
        <p:nvSpPr>
          <p:cNvPr id="307" name="Google Shape;307;p39"/>
          <p:cNvSpPr/>
          <p:nvPr/>
        </p:nvSpPr>
        <p:spPr>
          <a:xfrm>
            <a:off x="4059622" y="2828372"/>
            <a:ext cx="953100" cy="8808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8" name="Google Shape;308;p39"/>
          <p:cNvSpPr/>
          <p:nvPr/>
        </p:nvSpPr>
        <p:spPr>
          <a:xfrm rot="7035348">
            <a:off x="4019486" y="3134708"/>
            <a:ext cx="968198" cy="479133"/>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cxnSp>
        <p:nvCxnSpPr>
          <p:cNvPr id="309" name="Google Shape;309;p39"/>
          <p:cNvCxnSpPr>
            <a:stCxn id="308" idx="0"/>
            <a:endCxn id="307" idx="4"/>
          </p:cNvCxnSpPr>
          <p:nvPr/>
        </p:nvCxnSpPr>
        <p:spPr>
          <a:xfrm>
            <a:off x="4716586" y="3483924"/>
            <a:ext cx="296100" cy="225300"/>
          </a:xfrm>
          <a:prstGeom prst="straightConnector1">
            <a:avLst/>
          </a:prstGeom>
          <a:noFill/>
          <a:ln w="9525" cap="flat" cmpd="sng">
            <a:solidFill>
              <a:srgbClr val="434343"/>
            </a:solidFill>
            <a:prstDash val="solid"/>
            <a:round/>
            <a:headEnd type="none" w="sm" len="sm"/>
            <a:tailEnd type="none" w="sm" len="sm"/>
          </a:ln>
        </p:spPr>
      </p:cxnSp>
      <p:sp>
        <p:nvSpPr>
          <p:cNvPr id="310" name="Google Shape;310;p39"/>
          <p:cNvSpPr/>
          <p:nvPr/>
        </p:nvSpPr>
        <p:spPr>
          <a:xfrm rot="-7036750" flipH="1">
            <a:off x="4182802" y="3201774"/>
            <a:ext cx="990342" cy="182878"/>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sp>
        <p:nvSpPr>
          <p:cNvPr id="311" name="Google Shape;311;p39"/>
          <p:cNvSpPr/>
          <p:nvPr/>
        </p:nvSpPr>
        <p:spPr>
          <a:xfrm>
            <a:off x="3526222" y="1685372"/>
            <a:ext cx="953100" cy="8808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2" name="Google Shape;312;p39"/>
          <p:cNvSpPr/>
          <p:nvPr/>
        </p:nvSpPr>
        <p:spPr>
          <a:xfrm rot="7035348">
            <a:off x="3486086" y="1991708"/>
            <a:ext cx="968198" cy="479133"/>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cxnSp>
        <p:nvCxnSpPr>
          <p:cNvPr id="313" name="Google Shape;313;p39"/>
          <p:cNvCxnSpPr>
            <a:stCxn id="312" idx="0"/>
            <a:endCxn id="311" idx="4"/>
          </p:cNvCxnSpPr>
          <p:nvPr/>
        </p:nvCxnSpPr>
        <p:spPr>
          <a:xfrm>
            <a:off x="4183186" y="2340925"/>
            <a:ext cx="296100" cy="225300"/>
          </a:xfrm>
          <a:prstGeom prst="straightConnector1">
            <a:avLst/>
          </a:prstGeom>
          <a:noFill/>
          <a:ln w="9525" cap="flat" cmpd="sng">
            <a:solidFill>
              <a:srgbClr val="434343"/>
            </a:solidFill>
            <a:prstDash val="solid"/>
            <a:round/>
            <a:headEnd type="none" w="sm" len="sm"/>
            <a:tailEnd type="none" w="sm" len="sm"/>
          </a:ln>
        </p:spPr>
      </p:cxnSp>
      <p:sp>
        <p:nvSpPr>
          <p:cNvPr id="314" name="Google Shape;314;p39"/>
          <p:cNvSpPr/>
          <p:nvPr/>
        </p:nvSpPr>
        <p:spPr>
          <a:xfrm>
            <a:off x="3607938" y="2365624"/>
            <a:ext cx="840600" cy="1722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sp>
        <p:nvSpPr>
          <p:cNvPr id="315" name="Google Shape;315;p39"/>
          <p:cNvSpPr/>
          <p:nvPr/>
        </p:nvSpPr>
        <p:spPr>
          <a:xfrm rot="-7036750" flipH="1">
            <a:off x="3649402" y="2058774"/>
            <a:ext cx="990342" cy="182878"/>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sp>
        <p:nvSpPr>
          <p:cNvPr id="316" name="Google Shape;316;p39"/>
          <p:cNvSpPr/>
          <p:nvPr/>
        </p:nvSpPr>
        <p:spPr>
          <a:xfrm>
            <a:off x="7488619" y="2444471"/>
            <a:ext cx="616500" cy="5742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7" name="Google Shape;317;p39"/>
          <p:cNvSpPr/>
          <p:nvPr/>
        </p:nvSpPr>
        <p:spPr>
          <a:xfrm rot="7024649">
            <a:off x="7460640" y="2645029"/>
            <a:ext cx="630060" cy="310601"/>
          </a:xfrm>
          <a:prstGeom prst="triangle">
            <a:avLst>
              <a:gd name="adj" fmla="val 50000"/>
            </a:avLst>
          </a:prstGeom>
          <a:solidFill>
            <a:srgbClr val="B7B7B7"/>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cxnSp>
        <p:nvCxnSpPr>
          <p:cNvPr id="318" name="Google Shape;318;p39"/>
          <p:cNvCxnSpPr>
            <a:stCxn id="317" idx="0"/>
            <a:endCxn id="316" idx="4"/>
          </p:cNvCxnSpPr>
          <p:nvPr/>
        </p:nvCxnSpPr>
        <p:spPr>
          <a:xfrm>
            <a:off x="7913970" y="2870979"/>
            <a:ext cx="191100" cy="147600"/>
          </a:xfrm>
          <a:prstGeom prst="straightConnector1">
            <a:avLst/>
          </a:prstGeom>
          <a:noFill/>
          <a:ln w="9525" cap="flat" cmpd="sng">
            <a:solidFill>
              <a:srgbClr val="434343"/>
            </a:solidFill>
            <a:prstDash val="solid"/>
            <a:round/>
            <a:headEnd type="none" w="sm" len="sm"/>
            <a:tailEnd type="none" w="sm" len="sm"/>
          </a:ln>
        </p:spPr>
      </p:cxnSp>
      <p:sp>
        <p:nvSpPr>
          <p:cNvPr id="319" name="Google Shape;319;p39"/>
          <p:cNvSpPr/>
          <p:nvPr/>
        </p:nvSpPr>
        <p:spPr>
          <a:xfrm>
            <a:off x="7541476" y="2887851"/>
            <a:ext cx="543600" cy="112200"/>
          </a:xfrm>
          <a:prstGeom prst="triangle">
            <a:avLst>
              <a:gd name="adj" fmla="val 67494"/>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sp>
        <p:nvSpPr>
          <p:cNvPr id="320" name="Google Shape;320;p39"/>
          <p:cNvSpPr/>
          <p:nvPr/>
        </p:nvSpPr>
        <p:spPr>
          <a:xfrm rot="-7026827" flipH="1">
            <a:off x="7566486" y="2688063"/>
            <a:ext cx="644420" cy="118606"/>
          </a:xfrm>
          <a:prstGeom prst="triangle">
            <a:avLst>
              <a:gd name="adj" fmla="val 67494"/>
            </a:avLst>
          </a:prstGeom>
          <a:solidFill>
            <a:srgbClr val="999999"/>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sp>
        <p:nvSpPr>
          <p:cNvPr id="321" name="Google Shape;321;p39"/>
          <p:cNvSpPr txBox="1"/>
          <p:nvPr/>
        </p:nvSpPr>
        <p:spPr>
          <a:xfrm>
            <a:off x="783118" y="2667104"/>
            <a:ext cx="428700" cy="421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8A8992"/>
                </a:solidFill>
                <a:effectLst/>
                <a:uLnTx/>
                <a:uFillTx/>
                <a:latin typeface="Century Gothic"/>
                <a:ea typeface="Century Gothic"/>
                <a:cs typeface="Century Gothic"/>
                <a:sym typeface="Century Gothic"/>
              </a:rPr>
              <a:t>*</a:t>
            </a:r>
            <a:endParaRPr kumimoji="0" sz="1800" b="0" i="0" u="none" strike="noStrike" kern="0" cap="none" spc="0" normalizeH="0" baseline="0" noProof="0">
              <a:ln>
                <a:noFill/>
              </a:ln>
              <a:solidFill>
                <a:srgbClr val="8A8992"/>
              </a:solidFill>
              <a:effectLst/>
              <a:uLnTx/>
              <a:uFillTx/>
              <a:latin typeface="Century Gothic"/>
              <a:ea typeface="Century Gothic"/>
              <a:cs typeface="Century Gothic"/>
              <a:sym typeface="Century Gothic"/>
            </a:endParaRPr>
          </a:p>
        </p:txBody>
      </p:sp>
      <p:sp>
        <p:nvSpPr>
          <p:cNvPr id="322" name="Google Shape;322;p39"/>
          <p:cNvSpPr/>
          <p:nvPr/>
        </p:nvSpPr>
        <p:spPr>
          <a:xfrm rot="7802068">
            <a:off x="2419664" y="3343466"/>
            <a:ext cx="124991" cy="108589"/>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3" name="Google Shape;323;p39"/>
          <p:cNvSpPr txBox="1"/>
          <p:nvPr/>
        </p:nvSpPr>
        <p:spPr>
          <a:xfrm>
            <a:off x="4369753" y="4846897"/>
            <a:ext cx="2333700" cy="1636500"/>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1F1646"/>
                </a:solidFill>
                <a:effectLst/>
                <a:uLnTx/>
                <a:uFillTx/>
                <a:ea typeface="Didact Gothic"/>
                <a:cs typeface="Didact Gothic"/>
                <a:sym typeface="Didact Gothic"/>
              </a:rPr>
              <a:t> Monitoring Tasks</a:t>
            </a:r>
            <a:endParaRPr kumimoji="0" sz="2400" b="1" i="0" u="none" strike="noStrike" kern="0" cap="none" spc="0" normalizeH="0" baseline="0" noProof="0" dirty="0">
              <a:ln>
                <a:noFill/>
              </a:ln>
              <a:solidFill>
                <a:srgbClr val="1F1646"/>
              </a:solidFill>
              <a:effectLst/>
              <a:uLnTx/>
              <a:uFillTx/>
              <a:ea typeface="Didact Gothic"/>
              <a:cs typeface="Didact Gothic"/>
              <a:sym typeface="Didact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1F1646"/>
                </a:solidFill>
                <a:effectLst/>
                <a:uLnTx/>
                <a:uFillTx/>
                <a:ea typeface="Didact Gothic"/>
                <a:cs typeface="Didact Gothic"/>
                <a:sym typeface="Didact Gothic"/>
              </a:rPr>
              <a:t>(3,4,6,7,9,10)</a:t>
            </a:r>
            <a:endParaRPr kumimoji="0" sz="2400" b="1" i="0" u="none" strike="noStrike" kern="0" cap="none" spc="0" normalizeH="0" baseline="0" noProof="0" dirty="0">
              <a:ln>
                <a:noFill/>
              </a:ln>
              <a:solidFill>
                <a:srgbClr val="1F1646"/>
              </a:solidFill>
              <a:effectLst/>
              <a:uLnTx/>
              <a:uFillTx/>
              <a:ea typeface="Didact Gothic"/>
              <a:cs typeface="Didact Gothic"/>
              <a:sym typeface="Didact Gothic"/>
            </a:endParaRPr>
          </a:p>
        </p:txBody>
      </p:sp>
      <p:sp>
        <p:nvSpPr>
          <p:cNvPr id="324" name="Google Shape;324;p39"/>
          <p:cNvSpPr/>
          <p:nvPr/>
        </p:nvSpPr>
        <p:spPr>
          <a:xfrm>
            <a:off x="3074538" y="3508624"/>
            <a:ext cx="840600" cy="1722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sp>
        <p:nvSpPr>
          <p:cNvPr id="325" name="Google Shape;325;p39"/>
          <p:cNvSpPr/>
          <p:nvPr/>
        </p:nvSpPr>
        <p:spPr>
          <a:xfrm>
            <a:off x="4141338" y="3508624"/>
            <a:ext cx="840600" cy="1722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sp>
        <p:nvSpPr>
          <p:cNvPr id="326" name="Google Shape;326;p39"/>
          <p:cNvSpPr txBox="1"/>
          <p:nvPr/>
        </p:nvSpPr>
        <p:spPr>
          <a:xfrm>
            <a:off x="6812936" y="6254025"/>
            <a:ext cx="2202068" cy="3082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1F1646"/>
                </a:solidFill>
                <a:effectLst/>
                <a:uLnTx/>
                <a:uFillTx/>
                <a:ea typeface="Didact Gothic"/>
                <a:cs typeface="Didact Gothic"/>
                <a:sym typeface="Didact Gothic"/>
              </a:rPr>
              <a:t>**ACT for 3rd year cohort</a:t>
            </a:r>
            <a:endParaRPr kumimoji="0" sz="1400" b="0" i="0" u="none" strike="noStrike" kern="0" cap="none" spc="0" normalizeH="0" baseline="0" noProof="0" dirty="0">
              <a:ln>
                <a:noFill/>
              </a:ln>
              <a:solidFill>
                <a:srgbClr val="1F1646"/>
              </a:solidFill>
              <a:effectLst/>
              <a:uLnTx/>
              <a:uFillTx/>
              <a:ea typeface="Didact Gothic"/>
              <a:cs typeface="Didact Gothic"/>
              <a:sym typeface="Didact Gothic"/>
            </a:endParaRPr>
          </a:p>
        </p:txBody>
      </p:sp>
      <p:sp>
        <p:nvSpPr>
          <p:cNvPr id="327" name="Google Shape;327;p39"/>
          <p:cNvSpPr/>
          <p:nvPr/>
        </p:nvSpPr>
        <p:spPr>
          <a:xfrm>
            <a:off x="1122518" y="1747124"/>
            <a:ext cx="6497100" cy="1877400"/>
          </a:xfrm>
          <a:custGeom>
            <a:avLst/>
            <a:gdLst/>
            <a:ahLst/>
            <a:cxnLst/>
            <a:rect l="l" t="t" r="r" b="b"/>
            <a:pathLst>
              <a:path w="120000" h="120000" extrusionOk="0">
                <a:moveTo>
                  <a:pt x="0" y="93773"/>
                </a:moveTo>
                <a:cubicBezTo>
                  <a:pt x="832" y="78632"/>
                  <a:pt x="2846" y="1486"/>
                  <a:pt x="4999" y="2929"/>
                </a:cubicBezTo>
                <a:cubicBezTo>
                  <a:pt x="7152" y="4370"/>
                  <a:pt x="10694" y="101945"/>
                  <a:pt x="12916" y="102426"/>
                </a:cubicBezTo>
                <a:cubicBezTo>
                  <a:pt x="15138" y="102906"/>
                  <a:pt x="16110" y="3168"/>
                  <a:pt x="18333" y="5813"/>
                </a:cubicBezTo>
                <a:cubicBezTo>
                  <a:pt x="20555" y="8456"/>
                  <a:pt x="24374" y="119248"/>
                  <a:pt x="26249" y="118288"/>
                </a:cubicBezTo>
                <a:cubicBezTo>
                  <a:pt x="28124" y="117326"/>
                  <a:pt x="27221" y="524"/>
                  <a:pt x="29583" y="44"/>
                </a:cubicBezTo>
                <a:cubicBezTo>
                  <a:pt x="31944" y="-434"/>
                  <a:pt x="38194" y="115404"/>
                  <a:pt x="40416" y="115404"/>
                </a:cubicBezTo>
                <a:cubicBezTo>
                  <a:pt x="42638" y="115404"/>
                  <a:pt x="37499" y="-675"/>
                  <a:pt x="42916" y="44"/>
                </a:cubicBezTo>
                <a:cubicBezTo>
                  <a:pt x="48333" y="765"/>
                  <a:pt x="63402" y="115402"/>
                  <a:pt x="72916" y="119729"/>
                </a:cubicBezTo>
                <a:cubicBezTo>
                  <a:pt x="82430" y="124055"/>
                  <a:pt x="92152" y="35133"/>
                  <a:pt x="99999" y="26001"/>
                </a:cubicBezTo>
                <a:cubicBezTo>
                  <a:pt x="107846" y="16868"/>
                  <a:pt x="116666" y="58445"/>
                  <a:pt x="120000" y="64934"/>
                </a:cubicBezTo>
              </a:path>
            </a:pathLst>
          </a:custGeom>
          <a:noFill/>
          <a:ln w="28575" cap="flat" cmpd="sng">
            <a:solidFill>
              <a:srgbClr val="999999"/>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39"/>
          <p:cNvSpPr/>
          <p:nvPr/>
        </p:nvSpPr>
        <p:spPr>
          <a:xfrm>
            <a:off x="5736018" y="2584088"/>
            <a:ext cx="428700" cy="3372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9" name="Google Shape;329;p39"/>
          <p:cNvSpPr/>
          <p:nvPr/>
        </p:nvSpPr>
        <p:spPr>
          <a:xfrm rot="7272063">
            <a:off x="5743023" y="2688202"/>
            <a:ext cx="385103" cy="209487"/>
          </a:xfrm>
          <a:prstGeom prst="triangle">
            <a:avLst>
              <a:gd name="adj" fmla="val 50000"/>
            </a:avLst>
          </a:prstGeom>
          <a:solidFill>
            <a:srgbClr val="B7B7B7"/>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cxnSp>
        <p:nvCxnSpPr>
          <p:cNvPr id="330" name="Google Shape;330;p39"/>
          <p:cNvCxnSpPr>
            <a:stCxn id="329" idx="0"/>
            <a:endCxn id="328" idx="4"/>
          </p:cNvCxnSpPr>
          <p:nvPr/>
        </p:nvCxnSpPr>
        <p:spPr>
          <a:xfrm>
            <a:off x="6031725" y="2834496"/>
            <a:ext cx="132900" cy="86700"/>
          </a:xfrm>
          <a:prstGeom prst="straightConnector1">
            <a:avLst/>
          </a:prstGeom>
          <a:noFill/>
          <a:ln w="9525" cap="flat" cmpd="sng">
            <a:solidFill>
              <a:srgbClr val="434343"/>
            </a:solidFill>
            <a:prstDash val="solid"/>
            <a:round/>
            <a:headEnd type="none" w="sm" len="sm"/>
            <a:tailEnd type="none" w="sm" len="sm"/>
          </a:ln>
        </p:spPr>
      </p:cxnSp>
      <p:sp>
        <p:nvSpPr>
          <p:cNvPr id="331" name="Google Shape;331;p39"/>
          <p:cNvSpPr/>
          <p:nvPr/>
        </p:nvSpPr>
        <p:spPr>
          <a:xfrm>
            <a:off x="5737145" y="2844354"/>
            <a:ext cx="378000" cy="65700"/>
          </a:xfrm>
          <a:prstGeom prst="triangle">
            <a:avLst>
              <a:gd name="adj" fmla="val 67494"/>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sp>
        <p:nvSpPr>
          <p:cNvPr id="332" name="Google Shape;332;p39"/>
          <p:cNvSpPr/>
          <p:nvPr/>
        </p:nvSpPr>
        <p:spPr>
          <a:xfrm rot="-7275344" flipH="1">
            <a:off x="5817252" y="2721880"/>
            <a:ext cx="393749" cy="79809"/>
          </a:xfrm>
          <a:prstGeom prst="triangle">
            <a:avLst>
              <a:gd name="adj" fmla="val 67494"/>
            </a:avLst>
          </a:prstGeom>
          <a:solidFill>
            <a:srgbClr val="999999"/>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1646"/>
              </a:solidFill>
              <a:effectLst/>
              <a:uLnTx/>
              <a:uFillTx/>
              <a:latin typeface="Century Gothic"/>
              <a:ea typeface="Century Gothic"/>
              <a:cs typeface="Century Gothic"/>
              <a:sym typeface="Century Gothic"/>
            </a:endParaRPr>
          </a:p>
        </p:txBody>
      </p:sp>
      <p:cxnSp>
        <p:nvCxnSpPr>
          <p:cNvPr id="333" name="Google Shape;333;p39"/>
          <p:cNvCxnSpPr/>
          <p:nvPr/>
        </p:nvCxnSpPr>
        <p:spPr>
          <a:xfrm rot="10800000" flipH="1">
            <a:off x="4099125" y="2751396"/>
            <a:ext cx="1664100" cy="147600"/>
          </a:xfrm>
          <a:prstGeom prst="straightConnector1">
            <a:avLst/>
          </a:prstGeom>
          <a:noFill/>
          <a:ln w="38100" cap="flat" cmpd="sng">
            <a:solidFill>
              <a:srgbClr val="555555"/>
            </a:solidFill>
            <a:prstDash val="solid"/>
            <a:round/>
            <a:headEnd type="oval" w="med" len="med"/>
            <a:tailEnd type="stealth" w="med" len="med"/>
          </a:ln>
        </p:spPr>
      </p:cxnSp>
    </p:spTree>
    <p:extLst>
      <p:ext uri="{BB962C8B-B14F-4D97-AF65-F5344CB8AC3E}">
        <p14:creationId xmlns:p14="http://schemas.microsoft.com/office/powerpoint/2010/main" val="3892249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BFE-7E17-4551-A576-DDB5166BB5C5}"/>
              </a:ext>
            </a:extLst>
          </p:cNvPr>
          <p:cNvSpPr>
            <a:spLocks noGrp="1"/>
          </p:cNvSpPr>
          <p:nvPr>
            <p:ph type="title"/>
          </p:nvPr>
        </p:nvSpPr>
        <p:spPr/>
        <p:txBody>
          <a:bodyPr/>
          <a:lstStyle/>
          <a:p>
            <a:r>
              <a:rPr lang="en-US" dirty="0"/>
              <a:t>Comments and Questions</a:t>
            </a:r>
          </a:p>
        </p:txBody>
      </p:sp>
      <p:pic>
        <p:nvPicPr>
          <p:cNvPr id="4" name="Picture 3">
            <a:extLst>
              <a:ext uri="{FF2B5EF4-FFF2-40B4-BE49-F238E27FC236}">
                <a16:creationId xmlns:a16="http://schemas.microsoft.com/office/drawing/2014/main" id="{134AC56E-E96A-482C-8E28-FF2698FDF222}"/>
              </a:ext>
            </a:extLst>
          </p:cNvPr>
          <p:cNvPicPr>
            <a:picLocks noChangeAspect="1"/>
          </p:cNvPicPr>
          <p:nvPr/>
        </p:nvPicPr>
        <p:blipFill>
          <a:blip r:embed="rId3"/>
          <a:stretch>
            <a:fillRect/>
          </a:stretch>
        </p:blipFill>
        <p:spPr>
          <a:xfrm>
            <a:off x="1560315" y="1996714"/>
            <a:ext cx="6023370" cy="3700593"/>
          </a:xfrm>
          <a:prstGeom prst="rect">
            <a:avLst/>
          </a:prstGeom>
        </p:spPr>
      </p:pic>
    </p:spTree>
    <p:extLst>
      <p:ext uri="{BB962C8B-B14F-4D97-AF65-F5344CB8AC3E}">
        <p14:creationId xmlns:p14="http://schemas.microsoft.com/office/powerpoint/2010/main" val="421544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522288" y="2179643"/>
            <a:ext cx="7886700" cy="2852737"/>
          </a:xfrm>
        </p:spPr>
        <p:txBody>
          <a:bodyPr>
            <a:normAutofit/>
          </a:bodyPr>
          <a:lstStyle/>
          <a:p>
            <a:r>
              <a:rPr lang="en-US" sz="3200" dirty="0"/>
              <a:t>Introduction to the SCILLSS Project</a:t>
            </a:r>
            <a:endParaRPr lang="en-US" sz="32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823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t>About SCILLSS</a:t>
            </a:r>
          </a:p>
        </p:txBody>
      </p:sp>
      <p:sp>
        <p:nvSpPr>
          <p:cNvPr id="3" name="Content Placeholder 2"/>
          <p:cNvSpPr>
            <a:spLocks noGrp="1"/>
          </p:cNvSpPr>
          <p:nvPr>
            <p:ph idx="1"/>
          </p:nvPr>
        </p:nvSpPr>
        <p:spPr>
          <a:xfrm>
            <a:off x="457200" y="1417320"/>
            <a:ext cx="8229600" cy="4351338"/>
          </a:xfrm>
        </p:spPr>
        <p:txBody>
          <a:bodyPr>
            <a:normAutofit/>
          </a:bodyPr>
          <a:lstStyle/>
          <a:p>
            <a:pPr marL="457200" indent="-457200">
              <a:lnSpc>
                <a:spcPct val="100000"/>
              </a:lnSpc>
              <a:spcBef>
                <a:spcPts val="0"/>
              </a:spcBef>
              <a:spcAft>
                <a:spcPts val="600"/>
              </a:spcAft>
            </a:pPr>
            <a:r>
              <a:rPr lang="en-US" sz="2800" dirty="0"/>
              <a:t>One of two projects funded by the US Department of Education’s Enhanced Assessment Instruments Grant Program (EAG), announced in December 2016</a:t>
            </a:r>
          </a:p>
          <a:p>
            <a:pPr marL="457200" indent="-457200">
              <a:lnSpc>
                <a:spcPct val="100000"/>
              </a:lnSpc>
              <a:spcBef>
                <a:spcPts val="0"/>
              </a:spcBef>
              <a:spcAft>
                <a:spcPts val="600"/>
              </a:spcAft>
            </a:pPr>
            <a:r>
              <a:rPr lang="en-US" sz="2800" dirty="0"/>
              <a:t>Collaborative partnership including three states, four organizations, and 10 expert panel members</a:t>
            </a:r>
          </a:p>
          <a:p>
            <a:pPr marL="457200" indent="-457200">
              <a:lnSpc>
                <a:spcPct val="100000"/>
              </a:lnSpc>
              <a:spcBef>
                <a:spcPts val="0"/>
              </a:spcBef>
              <a:spcAft>
                <a:spcPts val="600"/>
              </a:spcAft>
            </a:pPr>
            <a:r>
              <a:rPr lang="en-US" sz="2800" dirty="0"/>
              <a:t>Nebraska is the grantee and lead state; Montana and Wyoming are partner states</a:t>
            </a:r>
          </a:p>
          <a:p>
            <a:pPr marL="457200" indent="-457200">
              <a:lnSpc>
                <a:spcPct val="100000"/>
              </a:lnSpc>
              <a:spcBef>
                <a:spcPts val="0"/>
              </a:spcBef>
              <a:spcAft>
                <a:spcPts val="600"/>
              </a:spcAft>
            </a:pPr>
            <a:r>
              <a:rPr lang="en-US" sz="2800" dirty="0"/>
              <a:t>Four-year timeline (April 2017 – December 2020)</a:t>
            </a:r>
          </a:p>
          <a:p>
            <a:endParaRPr lang="en-US" dirty="0"/>
          </a:p>
          <a:p>
            <a:endParaRPr lang="en-US" dirty="0"/>
          </a:p>
        </p:txBody>
      </p:sp>
    </p:spTree>
    <p:extLst>
      <p:ext uri="{BB962C8B-B14F-4D97-AF65-F5344CB8AC3E}">
        <p14:creationId xmlns:p14="http://schemas.microsoft.com/office/powerpoint/2010/main" val="393157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t>SCILLSS Project Goals</a:t>
            </a:r>
          </a:p>
        </p:txBody>
      </p:sp>
      <p:sp>
        <p:nvSpPr>
          <p:cNvPr id="7" name="Content Placeholder 2">
            <a:extLst>
              <a:ext uri="{FF2B5EF4-FFF2-40B4-BE49-F238E27FC236}">
                <a16:creationId xmlns:a16="http://schemas.microsoft.com/office/drawing/2014/main" id="{3FE197CB-58B4-4CD6-A646-2F0167D4CF58}"/>
              </a:ext>
            </a:extLst>
          </p:cNvPr>
          <p:cNvSpPr txBox="1">
            <a:spLocks/>
          </p:cNvSpPr>
          <p:nvPr/>
        </p:nvSpPr>
        <p:spPr>
          <a:xfrm>
            <a:off x="457200" y="1417320"/>
            <a:ext cx="8229600" cy="5181600"/>
          </a:xfrm>
          <a:prstGeom prst="rect">
            <a:avLst/>
          </a:prstGeom>
          <a:noFill/>
        </p:spPr>
        <p:txBody>
          <a:bodyPr vert="horz" lIns="91440" tIns="274320" rIns="91440" bIns="182880" rtlCol="0">
            <a:normAutofit fontScale="92500" lnSpcReduction="20000"/>
          </a:bodyPr>
          <a:lstStyle>
            <a:lvl1pPr marL="345281" indent="-345281" algn="l" defTabSz="685800" rtl="0" eaLnBrk="1" latinLnBrk="0" hangingPunct="1">
              <a:lnSpc>
                <a:spcPct val="90000"/>
              </a:lnSpc>
              <a:spcBef>
                <a:spcPts val="0"/>
              </a:spcBef>
              <a:spcAft>
                <a:spcPts val="450"/>
              </a:spcAft>
              <a:buClr>
                <a:srgbClr val="781D7D"/>
              </a:buClr>
              <a:buSzPct val="100000"/>
              <a:buFontTx/>
              <a:buBlip>
                <a:blip r:embed="rId3"/>
              </a:buBlip>
              <a:defRPr sz="2700" b="1" kern="1200">
                <a:solidFill>
                  <a:srgbClr val="781D7D"/>
                </a:solidFill>
                <a:latin typeface="Century Gothic" panose="020B0502020202020204" pitchFamily="34" charset="0"/>
                <a:ea typeface="+mn-ea"/>
                <a:cs typeface="+mn-cs"/>
              </a:defRPr>
            </a:lvl1pPr>
            <a:lvl2pPr marL="685800" indent="-253604" algn="l" defTabSz="685800" rtl="0" eaLnBrk="1" latinLnBrk="0" hangingPunct="1">
              <a:lnSpc>
                <a:spcPct val="90000"/>
              </a:lnSpc>
              <a:spcBef>
                <a:spcPts val="0"/>
              </a:spcBef>
              <a:spcAft>
                <a:spcPts val="450"/>
              </a:spcAft>
              <a:buClr>
                <a:schemeClr val="tx1">
                  <a:lumMod val="75000"/>
                  <a:lumOff val="25000"/>
                </a:schemeClr>
              </a:buClr>
              <a:buSzPct val="100000"/>
              <a:buFont typeface="Wingdings" panose="05000000000000000000" pitchFamily="2" charset="2"/>
              <a:buChar char="§"/>
              <a:defRPr sz="2100" kern="1200" baseline="0">
                <a:solidFill>
                  <a:schemeClr val="tx1">
                    <a:lumMod val="75000"/>
                    <a:lumOff val="25000"/>
                  </a:schemeClr>
                </a:solidFill>
                <a:latin typeface="Century Gothic" panose="020B0502020202020204" pitchFamily="34" charset="0"/>
                <a:ea typeface="+mn-ea"/>
                <a:cs typeface="+mn-cs"/>
              </a:defRPr>
            </a:lvl2pPr>
            <a:lvl3pPr marL="901304" indent="-215504" algn="l" defTabSz="685800" rtl="0" eaLnBrk="1" latinLnBrk="0" hangingPunct="1">
              <a:lnSpc>
                <a:spcPct val="90000"/>
              </a:lnSpc>
              <a:spcBef>
                <a:spcPts val="0"/>
              </a:spcBef>
              <a:spcAft>
                <a:spcPts val="450"/>
              </a:spcAft>
              <a:buClr>
                <a:schemeClr val="tx1">
                  <a:lumMod val="75000"/>
                  <a:lumOff val="25000"/>
                </a:schemeClr>
              </a:buClr>
              <a:buSzPct val="150000"/>
              <a:buFont typeface="Arial" panose="020B0604020202020204" pitchFamily="34" charset="0"/>
              <a:buChar char="-"/>
              <a:defRPr sz="1500" kern="1200">
                <a:solidFill>
                  <a:schemeClr val="tx1">
                    <a:lumMod val="75000"/>
                    <a:lumOff val="25000"/>
                  </a:schemeClr>
                </a:solidFill>
                <a:latin typeface="Century Gothic" panose="020B0502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457200" marR="0" lvl="0" indent="-457200" algn="l" defTabSz="685800" rtl="0" eaLnBrk="1" fontAlgn="auto" latinLnBrk="0" hangingPunct="1">
              <a:lnSpc>
                <a:spcPct val="110000"/>
              </a:lnSpc>
              <a:spcAft>
                <a:spcPts val="60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lumMod val="95000"/>
                    <a:lumOff val="5000"/>
                  </a:sysClr>
                </a:solidFill>
                <a:effectLst/>
                <a:uLnTx/>
                <a:uFillTx/>
                <a:latin typeface="Calibri"/>
                <a:ea typeface="+mn-ea"/>
                <a:cs typeface="+mn-cs"/>
              </a:rPr>
              <a:t>Create a science assessment design model that </a:t>
            </a:r>
            <a:r>
              <a:rPr kumimoji="0" lang="en-US" sz="2800" b="1" i="0" u="none" strike="noStrike" kern="1200" cap="none" spc="0" normalizeH="0" baseline="0" noProof="0" dirty="0">
                <a:ln>
                  <a:noFill/>
                </a:ln>
                <a:solidFill>
                  <a:schemeClr val="tx1"/>
                </a:solidFill>
                <a:effectLst/>
                <a:uLnTx/>
                <a:uFillTx/>
                <a:latin typeface="Calibri"/>
                <a:ea typeface="+mn-ea"/>
                <a:cs typeface="+mn-cs"/>
              </a:rPr>
              <a:t>establishes alignment with three-dimensional standards by eliciting common construct definitions </a:t>
            </a:r>
            <a:r>
              <a:rPr kumimoji="0" lang="en-US" sz="2800" b="0" i="0" u="none" strike="noStrike" kern="1200" cap="none" spc="0" normalizeH="0" baseline="0" noProof="0" dirty="0">
                <a:ln>
                  <a:noFill/>
                </a:ln>
                <a:solidFill>
                  <a:schemeClr val="tx1"/>
                </a:solidFill>
                <a:effectLst/>
                <a:uLnTx/>
                <a:uFillTx/>
                <a:latin typeface="Calibri"/>
                <a:ea typeface="+mn-ea"/>
                <a:cs typeface="+mn-cs"/>
              </a:rPr>
              <a:t>that drive curriculum, instruction, and assessment</a:t>
            </a:r>
          </a:p>
          <a:p>
            <a:pPr marL="457200" marR="0" lvl="0" indent="-457200" algn="l" defTabSz="685800" rtl="0" eaLnBrk="1" fontAlgn="auto" latinLnBrk="0" hangingPunct="1">
              <a:lnSpc>
                <a:spcPct val="110000"/>
              </a:lnSpc>
              <a:spcAft>
                <a:spcPts val="60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Strengthen a shared knowledge base among instruction and assessment stakeholders for using </a:t>
            </a:r>
            <a:r>
              <a:rPr kumimoji="0" lang="en-US" sz="2800" b="1" i="0" u="none" strike="noStrike" kern="1200" cap="none" spc="0" normalizeH="0" baseline="0" noProof="0" dirty="0">
                <a:ln>
                  <a:noFill/>
                </a:ln>
                <a:solidFill>
                  <a:schemeClr val="tx1"/>
                </a:solidFill>
                <a:effectLst/>
                <a:uLnTx/>
                <a:uFillTx/>
                <a:latin typeface="Calibri"/>
                <a:ea typeface="+mn-ea"/>
                <a:cs typeface="+mn-cs"/>
              </a:rPr>
              <a:t>principled-design approaches </a:t>
            </a:r>
            <a:r>
              <a:rPr kumimoji="0" lang="en-US" sz="2800" b="0" i="0" u="none" strike="noStrike" kern="1200" cap="none" spc="0" normalizeH="0" baseline="0" noProof="0" dirty="0">
                <a:ln>
                  <a:noFill/>
                </a:ln>
                <a:solidFill>
                  <a:schemeClr val="tx1"/>
                </a:solidFill>
                <a:effectLst/>
                <a:uLnTx/>
                <a:uFillTx/>
                <a:latin typeface="Calibri"/>
                <a:ea typeface="+mn-ea"/>
                <a:cs typeface="+mn-cs"/>
              </a:rPr>
              <a:t>to create and evaluate science assessments that </a:t>
            </a:r>
            <a:r>
              <a:rPr kumimoji="0" lang="en-US" sz="2800" b="1" i="0" u="none" strike="noStrike" kern="1200" cap="none" spc="0" normalizeH="0" baseline="0" noProof="0" dirty="0">
                <a:ln>
                  <a:noFill/>
                </a:ln>
                <a:solidFill>
                  <a:schemeClr val="tx1"/>
                </a:solidFill>
                <a:effectLst/>
                <a:uLnTx/>
                <a:uFillTx/>
                <a:latin typeface="Calibri"/>
                <a:ea typeface="+mn-ea"/>
                <a:cs typeface="+mn-cs"/>
              </a:rPr>
              <a:t>generate meaningful and useful scores</a:t>
            </a:r>
            <a:endParaRPr kumimoji="0" lang="en-US" sz="2800" b="0" i="0" u="none" strike="noStrike" kern="1200" cap="none" spc="0" normalizeH="0" baseline="0" noProof="0" dirty="0">
              <a:ln>
                <a:noFill/>
              </a:ln>
              <a:solidFill>
                <a:schemeClr val="tx1"/>
              </a:solidFill>
              <a:effectLst/>
              <a:uLnTx/>
              <a:uFillTx/>
              <a:latin typeface="Calibri"/>
              <a:ea typeface="+mn-ea"/>
              <a:cs typeface="+mn-cs"/>
            </a:endParaRPr>
          </a:p>
          <a:p>
            <a:pPr marL="457200" marR="0" lvl="0" indent="-457200" algn="l" defTabSz="685800" rtl="0" eaLnBrk="1" fontAlgn="auto" latinLnBrk="0" hangingPunct="1">
              <a:lnSpc>
                <a:spcPct val="110000"/>
              </a:lnSpc>
              <a:spcAft>
                <a:spcPts val="60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Establish a means for state and local educators to </a:t>
            </a:r>
            <a:r>
              <a:rPr kumimoji="0" lang="en-US" sz="2800" b="1" i="0" u="none" strike="noStrike" kern="1200" cap="none" spc="0" normalizeH="0" baseline="0" noProof="0" dirty="0">
                <a:ln>
                  <a:noFill/>
                </a:ln>
                <a:solidFill>
                  <a:schemeClr val="tx1"/>
                </a:solidFill>
                <a:effectLst/>
                <a:uLnTx/>
                <a:uFillTx/>
                <a:latin typeface="Calibri"/>
                <a:ea typeface="+mn-ea"/>
                <a:cs typeface="+mn-cs"/>
              </a:rPr>
              <a:t>connect statewide assessment results with local assessments and instruction</a:t>
            </a:r>
            <a:r>
              <a:rPr kumimoji="0" lang="en-US" sz="2800" b="0" i="0" u="none" strike="noStrike" kern="1200" cap="none" spc="0" normalizeH="0" baseline="0" noProof="0" dirty="0">
                <a:ln>
                  <a:noFill/>
                </a:ln>
                <a:solidFill>
                  <a:schemeClr val="tx1"/>
                </a:solidFill>
                <a:effectLst/>
                <a:uLnTx/>
                <a:uFillTx/>
                <a:latin typeface="Calibri"/>
                <a:ea typeface="+mn-ea"/>
                <a:cs typeface="+mn-cs"/>
              </a:rPr>
              <a:t> in a coherent, standards-based system</a:t>
            </a:r>
          </a:p>
        </p:txBody>
      </p:sp>
    </p:spTree>
    <p:extLst>
      <p:ext uri="{BB962C8B-B14F-4D97-AF65-F5344CB8AC3E}">
        <p14:creationId xmlns:p14="http://schemas.microsoft.com/office/powerpoint/2010/main" val="334499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600" dirty="0"/>
              <a:t>SCILLSS Partner States, Organizations, </a:t>
            </a:r>
            <a:br>
              <a:rPr lang="en-US" sz="3600" dirty="0"/>
            </a:br>
            <a:r>
              <a:rPr lang="en-US" sz="3600" dirty="0"/>
              <a:t>and Staff</a:t>
            </a:r>
          </a:p>
        </p:txBody>
      </p:sp>
      <p:sp>
        <p:nvSpPr>
          <p:cNvPr id="5" name="Content Placeholder 4"/>
          <p:cNvSpPr>
            <a:spLocks noGrp="1"/>
          </p:cNvSpPr>
          <p:nvPr>
            <p:ph idx="1"/>
          </p:nvPr>
        </p:nvSpPr>
        <p:spPr/>
        <p:txBody>
          <a:bodyPr/>
          <a:lstStyle/>
          <a:p>
            <a:endParaRPr lang="en-US" dirty="0"/>
          </a:p>
          <a:p>
            <a:endParaRPr lang="en-US" dirty="0"/>
          </a:p>
        </p:txBody>
      </p:sp>
      <p:pic>
        <p:nvPicPr>
          <p:cNvPr id="7" name="Picture 6">
            <a:extLst>
              <a:ext uri="{FF2B5EF4-FFF2-40B4-BE49-F238E27FC236}">
                <a16:creationId xmlns:a16="http://schemas.microsoft.com/office/drawing/2014/main" id="{3EDBDA05-467D-48A1-BB2D-4B147BED8A97}"/>
              </a:ext>
            </a:extLst>
          </p:cNvPr>
          <p:cNvPicPr>
            <a:picLocks noChangeAspect="1"/>
          </p:cNvPicPr>
          <p:nvPr/>
        </p:nvPicPr>
        <p:blipFill rotWithShape="1">
          <a:blip r:embed="rId3"/>
          <a:srcRect l="1919" t="9302" r="4070" b="9930"/>
          <a:stretch/>
        </p:blipFill>
        <p:spPr>
          <a:xfrm>
            <a:off x="50590" y="1746397"/>
            <a:ext cx="9042819" cy="4369981"/>
          </a:xfrm>
          <a:prstGeom prst="rect">
            <a:avLst/>
          </a:prstGeom>
        </p:spPr>
      </p:pic>
      <p:sp>
        <p:nvSpPr>
          <p:cNvPr id="3" name="TextBox 2">
            <a:extLst>
              <a:ext uri="{FF2B5EF4-FFF2-40B4-BE49-F238E27FC236}">
                <a16:creationId xmlns:a16="http://schemas.microsoft.com/office/drawing/2014/main" id="{0E2C2192-1A1D-463B-AB45-1D8C0DC156EB}"/>
              </a:ext>
            </a:extLst>
          </p:cNvPr>
          <p:cNvSpPr txBox="1"/>
          <p:nvPr/>
        </p:nvSpPr>
        <p:spPr>
          <a:xfrm>
            <a:off x="4416794" y="1746397"/>
            <a:ext cx="4626025" cy="11310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Co-Principal Investigators:</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Ellen Forte and Chad Buckendahl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Project Director: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Liz Summers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Deputy Project Director: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Erin Buchanan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Psychometric Leads: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Andrew Wiley and Susan Davis-Becker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Principled-Design Leads: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Howard Everson and Daisy </a:t>
            </a:r>
            <a:r>
              <a:rPr kumimoji="0" lang="en-US" sz="1350" b="0" i="0" u="none" strike="noStrike" kern="1200" cap="none" spc="0" normalizeH="0" baseline="0" noProof="0" dirty="0" err="1">
                <a:ln>
                  <a:noFill/>
                </a:ln>
                <a:solidFill>
                  <a:prstClr val="black"/>
                </a:solidFill>
                <a:effectLst/>
                <a:uLnTx/>
                <a:uFillTx/>
                <a:latin typeface="Calibri" panose="020F0502020204030204"/>
                <a:ea typeface="+mn-ea"/>
                <a:cs typeface="+mn-cs"/>
              </a:rPr>
              <a:t>Rutstein</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9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522288" y="2179643"/>
            <a:ext cx="7886700" cy="2852737"/>
          </a:xfrm>
        </p:spPr>
        <p:txBody>
          <a:bodyPr>
            <a:normAutofit/>
          </a:bodyPr>
          <a:lstStyle/>
          <a:p>
            <a:r>
              <a:rPr lang="en-US" sz="3200" dirty="0"/>
              <a:t>Overview of the Local and State Self-Evaluation Protocols</a:t>
            </a:r>
            <a:endParaRPr lang="en-US" sz="3200" b="1" dirty="0">
              <a:solidFill>
                <a:srgbClr val="0070C0"/>
              </a:solidFill>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5C155E32-01BB-45C7-B562-E94556B1BD54}"/>
              </a:ext>
            </a:extLst>
          </p:cNvPr>
          <p:cNvSpPr>
            <a:spLocks noGrp="1"/>
          </p:cNvSpPr>
          <p:nvPr>
            <p:ph type="body" idx="1"/>
          </p:nvPr>
        </p:nvSpPr>
        <p:spPr>
          <a:xfrm>
            <a:off x="522288" y="5155526"/>
            <a:ext cx="7886700" cy="846132"/>
          </a:xfrm>
        </p:spPr>
        <p:txBody>
          <a:bodyPr>
            <a:normAutofit/>
          </a:bodyPr>
          <a:lstStyle/>
          <a:p>
            <a:r>
              <a:rPr lang="en-US" sz="2000" b="1" i="1" dirty="0"/>
              <a:t>Purpose, Audience, and Structure</a:t>
            </a:r>
          </a:p>
        </p:txBody>
      </p:sp>
    </p:spTree>
    <p:extLst>
      <p:ext uri="{BB962C8B-B14F-4D97-AF65-F5344CB8AC3E}">
        <p14:creationId xmlns:p14="http://schemas.microsoft.com/office/powerpoint/2010/main" val="372274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C90E-44DF-44E0-A6D1-7089C119CB2A}"/>
              </a:ext>
            </a:extLst>
          </p:cNvPr>
          <p:cNvSpPr>
            <a:spLocks noGrp="1"/>
          </p:cNvSpPr>
          <p:nvPr>
            <p:ph type="title"/>
          </p:nvPr>
        </p:nvSpPr>
        <p:spPr/>
        <p:txBody>
          <a:bodyPr>
            <a:normAutofit/>
          </a:bodyPr>
          <a:lstStyle/>
          <a:p>
            <a:r>
              <a:rPr lang="en-US" dirty="0"/>
              <a:t>Self-evaluation Protocols Purposes</a:t>
            </a:r>
          </a:p>
        </p:txBody>
      </p:sp>
      <p:graphicFrame>
        <p:nvGraphicFramePr>
          <p:cNvPr id="5" name="Table 4"/>
          <p:cNvGraphicFramePr>
            <a:graphicFrameLocks noGrp="1"/>
          </p:cNvGraphicFramePr>
          <p:nvPr>
            <p:extLst>
              <p:ext uri="{D42A27DB-BD31-4B8C-83A1-F6EECF244321}">
                <p14:modId xmlns:p14="http://schemas.microsoft.com/office/powerpoint/2010/main" val="3037464204"/>
              </p:ext>
            </p:extLst>
          </p:nvPr>
        </p:nvGraphicFramePr>
        <p:xfrm>
          <a:off x="378345" y="2878360"/>
          <a:ext cx="8097078" cy="3185160"/>
        </p:xfrm>
        <a:graphic>
          <a:graphicData uri="http://schemas.openxmlformats.org/drawingml/2006/table">
            <a:tbl>
              <a:tblPr firstRow="1" bandRow="1">
                <a:tableStyleId>{912C8C85-51F0-491E-9774-3900AFEF0FD7}</a:tableStyleId>
              </a:tblPr>
              <a:tblGrid>
                <a:gridCol w="3952461">
                  <a:extLst>
                    <a:ext uri="{9D8B030D-6E8A-4147-A177-3AD203B41FA5}">
                      <a16:colId xmlns:a16="http://schemas.microsoft.com/office/drawing/2014/main" val="3285132481"/>
                    </a:ext>
                  </a:extLst>
                </a:gridCol>
                <a:gridCol w="4144617">
                  <a:extLst>
                    <a:ext uri="{9D8B030D-6E8A-4147-A177-3AD203B41FA5}">
                      <a16:colId xmlns:a16="http://schemas.microsoft.com/office/drawing/2014/main" val="330051430"/>
                    </a:ext>
                  </a:extLst>
                </a:gridCol>
              </a:tblGrid>
              <a:tr h="342900">
                <a:tc>
                  <a:txBody>
                    <a:bodyPr/>
                    <a:lstStyle/>
                    <a:p>
                      <a:pPr algn="ctr"/>
                      <a:r>
                        <a:rPr kumimoji="0" lang="en-US" sz="2000" u="none" strike="noStrike" kern="1200" cap="none" spc="0" normalizeH="0" baseline="0" noProof="0" dirty="0">
                          <a:ln>
                            <a:noFill/>
                          </a:ln>
                          <a:effectLst/>
                          <a:uLnTx/>
                          <a:uFillTx/>
                        </a:rPr>
                        <a:t>Local or District </a:t>
                      </a:r>
                      <a:endParaRPr lang="en-US" sz="2000" dirty="0">
                        <a:solidFill>
                          <a:schemeClr val="tx1"/>
                        </a:solidFill>
                      </a:endParaRPr>
                    </a:p>
                  </a:txBody>
                  <a:tcPr marL="68580" marR="68580" marT="34290" marB="3429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70C0"/>
                    </a:solidFill>
                  </a:tcPr>
                </a:tc>
                <a:tc>
                  <a:txBody>
                    <a:bodyPr/>
                    <a:lstStyle/>
                    <a:p>
                      <a:pPr algn="ctr"/>
                      <a:r>
                        <a:rPr kumimoji="0" lang="en-US" sz="2000" u="none" strike="noStrike" kern="1200" cap="none" spc="0" normalizeH="0" baseline="0" noProof="0" dirty="0">
                          <a:ln>
                            <a:noFill/>
                          </a:ln>
                          <a:effectLst/>
                          <a:uLnTx/>
                          <a:uFillTx/>
                        </a:rPr>
                        <a:t>State</a:t>
                      </a:r>
                      <a:endParaRPr lang="en-US" sz="2000" dirty="0">
                        <a:solidFill>
                          <a:schemeClr val="tx1"/>
                        </a:solidFill>
                      </a:endParaRPr>
                    </a:p>
                  </a:txBody>
                  <a:tcPr marL="68580" marR="68580" marT="34290" marB="3429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778859364"/>
                  </a:ext>
                </a:extLst>
              </a:tr>
              <a:tr h="2064422">
                <a:tc>
                  <a:txBody>
                    <a:bodyPr/>
                    <a:lstStyle/>
                    <a:p>
                      <a:pPr marL="457200" indent="-457200">
                        <a:buFont typeface="Arial" panose="020B0604020202020204" pitchFamily="34" charset="0"/>
                        <a:buChar char="•"/>
                      </a:pPr>
                      <a:r>
                        <a:rPr lang="en-US" sz="1800" dirty="0"/>
                        <a:t>Designed to focus on assessments used within the classroom</a:t>
                      </a:r>
                    </a:p>
                    <a:p>
                      <a:pPr marL="457200" indent="-457200">
                        <a:buFont typeface="Arial" panose="020B0604020202020204" pitchFamily="34" charset="0"/>
                        <a:buChar char="•"/>
                      </a:pPr>
                      <a:r>
                        <a:rPr lang="en-US" sz="1800" dirty="0"/>
                        <a:t>Usually used for lower-stakes decisions</a:t>
                      </a:r>
                    </a:p>
                    <a:p>
                      <a:pPr marL="914400" lvl="1" indent="-457200">
                        <a:buFont typeface="Calibri" panose="020F0502020204030204" pitchFamily="34" charset="0"/>
                        <a:buChar char="–"/>
                      </a:pPr>
                      <a:r>
                        <a:rPr lang="en-US" sz="1800" dirty="0"/>
                        <a:t>Helps guide curriculum</a:t>
                      </a:r>
                    </a:p>
                    <a:p>
                      <a:pPr marL="914400" lvl="1" indent="-457200">
                        <a:buFont typeface="Calibri" panose="020F0502020204030204" pitchFamily="34" charset="0"/>
                        <a:buChar char="–"/>
                      </a:pPr>
                      <a:r>
                        <a:rPr lang="en-US" sz="1800" dirty="0"/>
                        <a:t>Provides information to teachers on the status of students’ progression through key topics or curriculum items</a:t>
                      </a:r>
                    </a:p>
                    <a:p>
                      <a:endParaRPr lang="en-US" sz="1800" dirty="0"/>
                    </a:p>
                  </a:txBody>
                  <a:tcPr marL="68580" marR="68580" marT="34290" marB="3429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457200" indent="-457200">
                        <a:spcBef>
                          <a:spcPts val="0"/>
                        </a:spcBef>
                        <a:spcAft>
                          <a:spcPts val="600"/>
                        </a:spcAft>
                        <a:buFont typeface="Arial" panose="020B0604020202020204" pitchFamily="34" charset="0"/>
                        <a:buChar char="•"/>
                      </a:pPr>
                      <a:r>
                        <a:rPr lang="en-US" sz="1800" dirty="0"/>
                        <a:t>Focused on higher-stakes assessments</a:t>
                      </a:r>
                    </a:p>
                    <a:p>
                      <a:pPr marL="457200" indent="-457200">
                        <a:spcBef>
                          <a:spcPts val="0"/>
                        </a:spcBef>
                        <a:spcAft>
                          <a:spcPts val="600"/>
                        </a:spcAft>
                        <a:buFont typeface="Arial" panose="020B0604020202020204" pitchFamily="34" charset="0"/>
                        <a:buChar char="•"/>
                      </a:pPr>
                      <a:r>
                        <a:rPr lang="en-US" sz="1800" dirty="0"/>
                        <a:t>Usually used within accountability models</a:t>
                      </a:r>
                    </a:p>
                  </a:txBody>
                  <a:tcPr marL="68580" marR="68580" marT="34290" marB="3429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871217485"/>
                  </a:ext>
                </a:extLst>
              </a:tr>
            </a:tbl>
          </a:graphicData>
        </a:graphic>
      </p:graphicFrame>
      <p:sp>
        <p:nvSpPr>
          <p:cNvPr id="7" name="TextBox 6"/>
          <p:cNvSpPr txBox="1"/>
          <p:nvPr/>
        </p:nvSpPr>
        <p:spPr>
          <a:xfrm>
            <a:off x="457200" y="1417320"/>
            <a:ext cx="801822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local and state self-evaluation protocols are designed to provide frameworks for how local schools or districts can consider how to best implement their local assessment program, and how states can evaluate their options for their statewide assessment program. </a:t>
            </a:r>
          </a:p>
        </p:txBody>
      </p:sp>
    </p:spTree>
    <p:extLst>
      <p:ext uri="{BB962C8B-B14F-4D97-AF65-F5344CB8AC3E}">
        <p14:creationId xmlns:p14="http://schemas.microsoft.com/office/powerpoint/2010/main" val="1359194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66791&quot;&gt;&lt;object type=&quot;3&quot; unique_id=&quot;66792&quot;&gt;&lt;property id=&quot;20148&quot; value=&quot;5&quot;/&gt;&lt;property id=&quot;20300&quot; value=&quot;Slide 24 - &amp;quot;Nebraska-ized Content&amp;quot;&quot;/&gt;&lt;property id=&quot;20307&quot; value=&quot;257&quot;/&gt;&lt;/object&gt;&lt;object type=&quot;3&quot; unique_id=&quot;66793&quot;&gt;&lt;property id=&quot;20148&quot; value=&quot;5&quot;/&gt;&lt;property id=&quot;20300&quot; value=&quot;Slide 25 - &amp;quot;What is Nebraska’s timeline for assessment development? &amp;quot;&quot;/&gt;&lt;property id=&quot;20307&quot; value=&quot;258&quot;/&gt;&lt;/object&gt;&lt;object type=&quot;3&quot; unique_id=&quot;66794&quot;&gt;&lt;property id=&quot;20148&quot; value=&quot;5&quot;/&gt;&lt;property id=&quot;20300&quot; value=&quot;Slide 26 - &amp;quot;Development Timeline&amp;quot;&quot;/&gt;&lt;property id=&quot;20307&quot; value=&quot;259&quot;/&gt;&lt;/object&gt;&lt;object type=&quot;3&quot; unique_id=&quot;66795&quot;&gt;&lt;property id=&quot;20148&quot; value=&quot;5&quot;/&gt;&lt;property id=&quot;20300&quot; value=&quot;Slide 27 - &amp;quot;What is Nebraska’s Theory of Action for an assessment system? &amp;quot;&quot;/&gt;&lt;property id=&quot;20307&quot; value=&quot;260&quot;/&gt;&lt;/object&gt;&lt;object type=&quot;3&quot; unique_id=&quot;66796&quot;&gt;&lt;property id=&quot;20148&quot; value=&quot;5&quot;/&gt;&lt;property id=&quot;20300&quot; value=&quot;Slide 28 - &amp;quot;Theory of Action&amp;quot;&quot;/&gt;&lt;property id=&quot;20307&quot; value=&quot;261&quot;/&gt;&lt;/object&gt;&lt;object type=&quot;3&quot; unique_id=&quot;66797&quot;&gt;&lt;property id=&quot;20148&quot; value=&quot;5&quot;/&gt;&lt;property id=&quot;20300&quot; value=&quot;Slide 29 - &amp;quot;How has Nebraska been developing the assessment system? &amp;quot;&quot;/&gt;&lt;property id=&quot;20307&quot; value=&quot;262&quot;/&gt;&lt;/object&gt;&lt;object type=&quot;3&quot; unique_id=&quot;66798&quot;&gt;&lt;property id=&quot;20148&quot; value=&quot;5&quot;/&gt;&lt;property id=&quot;20300&quot; value=&quot;Slide 30 - &amp;quot;Building from the Classroom Level&amp;quot;&quot;/&gt;&lt;property id=&quot;20307&quot; value=&quot;263&quot;/&gt;&lt;/object&gt;&lt;object type=&quot;3&quot; unique_id=&quot;66799&quot;&gt;&lt;property id=&quot;20148&quot; value=&quot;5&quot;/&gt;&lt;property id=&quot;20300&quot; value=&quot;Slide 31 - &amp;quot;Goals for Student Learning&amp;quot;&quot;/&gt;&lt;property id=&quot;20307&quot; value=&quot;264&quot;/&gt;&lt;/object&gt;&lt;object type=&quot;3&quot; unique_id=&quot;66800&quot;&gt;&lt;property id=&quot;20148&quot; value=&quot;5&quot;/&gt;&lt;property id=&quot;20300&quot; value=&quot;Slide 32 - &amp;quot;(DRAFT) Claims&amp;quot;&quot;/&gt;&lt;property id=&quot;20307&quot; value=&quot;265&quot;/&gt;&lt;/object&gt;&lt;object type=&quot;3&quot; unique_id=&quot;66802&quot;&gt;&lt;property id=&quot;20148&quot; value=&quot;5&quot;/&gt;&lt;property id=&quot;20300&quot; value=&quot;Slide 34 - &amp;quot;Assessment System Components&amp;quot;&quot;/&gt;&lt;property id=&quot;20307&quot; value=&quot;267&quot;/&gt;&lt;/object&gt;&lt;object type=&quot;3&quot; unique_id=&quot;66837&quot;&gt;&lt;property id=&quot;20148&quot; value=&quot;5&quot;/&gt;&lt;property id=&quot;20300&quot; value=&quot;Slide 5 - &amp;quot;About SCILLSS&amp;quot;&quot;/&gt;&lt;property id=&quot;20307&quot; value=&quot;302&quot;/&gt;&lt;/object&gt;&lt;object type=&quot;3&quot; unique_id=&quot;66838&quot;&gt;&lt;property id=&quot;20148&quot; value=&quot;5&quot;/&gt;&lt;property id=&quot;20300&quot; value=&quot;Slide 6 - &amp;quot;SCILLSS Project Goals&amp;quot;&quot;/&gt;&lt;property id=&quot;20307&quot; value=&quot;303&quot;/&gt;&lt;/object&gt;&lt;object type=&quot;3&quot; unique_id=&quot;66840&quot;&gt;&lt;property id=&quot;20148&quot; value=&quot;5&quot;/&gt;&lt;property id=&quot;20300&quot; value=&quot;Slide 7 - &amp;quot;SCILLSS Partner States, Organizations,  and Staff&amp;quot;&quot;/&gt;&lt;property id=&quot;20307&quot; value=&quot;305&quot;/&gt;&lt;/object&gt;&lt;object type=&quot;3&quot; unique_id=&quot;66861&quot;&gt;&lt;property id=&quot;20148&quot; value=&quot;5&quot;/&gt;&lt;property id=&quot;20300&quot; value=&quot;Slide 3 - &amp;quot;Objectives&amp;quot;&quot;/&gt;&lt;property id=&quot;20307&quot; value=&quot;326&quot;/&gt;&lt;/object&gt;&lt;object type=&quot;3&quot; unique_id=&quot;66863&quot;&gt;&lt;property id=&quot;20148&quot; value=&quot;5&quot;/&gt;&lt;property id=&quot;20300&quot; value=&quot;Slide 9 - &amp;quot;Self-evaluation Protocols Purposes&amp;quot;&quot;/&gt;&lt;property id=&quot;20307&quot; value=&quot;328&quot;/&gt;&lt;/object&gt;&lt;object type=&quot;3&quot; unique_id=&quot;66865&quot;&gt;&lt;property id=&quot;20148&quot; value=&quot;5&quot;/&gt;&lt;property id=&quot;20300&quot; value=&quot;Slide 10 - &amp;quot;Self-evaluation Protocols&amp;quot;&quot;/&gt;&lt;property id=&quot;20307&quot; value=&quot;330&quot;/&gt;&lt;/object&gt;&lt;object type=&quot;3&quot; unique_id=&quot;66866&quot;&gt;&lt;property id=&quot;20148&quot; value=&quot;5&quot;/&gt;&lt;property id=&quot;20300&quot; value=&quot;Slide 11 - &amp;quot;Self-evaluation Protocol Structure&amp;quot;&quot;/&gt;&lt;property id=&quot;20307&quot; value=&quot;331&quot;/&gt;&lt;/object&gt;&lt;object type=&quot;3&quot; unique_id=&quot;66869&quot;&gt;&lt;property id=&quot;20148&quot; value=&quot;5&quot;/&gt;&lt;property id=&quot;20300&quot; value=&quot;Slide 12 - &amp;quot;Gather and Evaluate Validity Evidence&amp;quot;&quot;/&gt;&lt;property id=&quot;20307&quot; value=&quot;334&quot;/&gt;&lt;/object&gt;&lt;object type=&quot;3&quot; unique_id=&quot;66872&quot;&gt;&lt;property id=&quot;20148&quot; value=&quot;5&quot;/&gt;&lt;property id=&quot;20300&quot; value=&quot;Slide 14 - &amp;quot;Digital Workbook Purpose&amp;quot;&quot;/&gt;&lt;property id=&quot;20307&quot; value=&quot;337&quot;/&gt;&lt;/object&gt;&lt;object type=&quot;3&quot; unique_id=&quot;66873&quot;&gt;&lt;property id=&quot;20148&quot; value=&quot;5&quot;/&gt;&lt;property id=&quot;20300&quot; value=&quot;Slide 15 - &amp;quot;Assessment Literacy&amp;quot;&quot;/&gt;&lt;property id=&quot;20307&quot; value=&quot;338&quot;/&gt;&lt;/object&gt;&lt;object type=&quot;3&quot; unique_id=&quot;66874&quot;&gt;&lt;property id=&quot;20148&quot; value=&quot;5&quot;/&gt;&lt;property id=&quot;20300&quot; value=&quot;Slide 16 - &amp;quot;Digital Workbook Audience&amp;quot;&quot;/&gt;&lt;property id=&quot;20307&quot; value=&quot;339&quot;/&gt;&lt;/object&gt;&lt;object type=&quot;3&quot; unique_id=&quot;66878&quot;&gt;&lt;property id=&quot;20148&quot; value=&quot;5&quot;/&gt;&lt;property id=&quot;20300&quot; value=&quot;Slide 17 - &amp;quot;Digital Workbook Series Overview&amp;quot;&quot;/&gt;&lt;property id=&quot;20307&quot; value=&quot;343&quot;/&gt;&lt;/object&gt;&lt;object type=&quot;3&quot; unique_id=&quot;66889&quot;&gt;&lt;property id=&quot;20148&quot; value=&quot;5&quot;/&gt;&lt;property id=&quot;20300&quot; value=&quot;Slide 18 - &amp;quot;Accessing the Digital Workbook &amp;quot;&quot;/&gt;&lt;property id=&quot;20307&quot; value=&quot;354&quot;/&gt;&lt;/object&gt;&lt;object type=&quot;3&quot; unique_id=&quot;66890&quot;&gt;&lt;property id=&quot;20148&quot; value=&quot;5&quot;/&gt;&lt;property id=&quot;20300&quot; value=&quot;Slide 20 - &amp;quot;Panel Discussion - Insight&amp;quot;&quot;/&gt;&lt;property id=&quot;20307&quot; value=&quot;355&quot;/&gt;&lt;/object&gt;&lt;object type=&quot;3&quot; unique_id=&quot;67187&quot;&gt;&lt;property id=&quot;20148&quot; value=&quot;5&quot;/&gt;&lt;property id=&quot;20300&quot; value=&quot;Slide 1&quot;/&gt;&lt;property id=&quot;20307&quot; value=&quot;453&quot;/&gt;&lt;/object&gt;&lt;object type=&quot;3&quot; unique_id=&quot;67188&quot;&gt;&lt;property id=&quot;20148&quot; value=&quot;5&quot;/&gt;&lt;property id=&quot;20300&quot; value=&quot;Slide 8 - &amp;quot;Overview of the Local and State Self-Evaluation Protocols&amp;quot;&quot;/&gt;&lt;property id=&quot;20307&quot; value=&quot;454&quot;/&gt;&lt;/object&gt;&lt;object type=&quot;3&quot; unique_id=&quot;67189&quot;&gt;&lt;property id=&quot;20148&quot; value=&quot;5&quot;/&gt;&lt;property id=&quot;20300&quot; value=&quot;Slide 2 - &amp;quot;Welcome and Introductions&amp;quot;&quot;/&gt;&lt;property id=&quot;20307&quot; value=&quot;456&quot;/&gt;&lt;/object&gt;&lt;object type=&quot;3&quot; unique_id=&quot;67190&quot;&gt;&lt;property id=&quot;20148&quot; value=&quot;5&quot;/&gt;&lt;property id=&quot;20300&quot; value=&quot;Slide 13 - &amp;quot;Overview of the Digital Workbook on Educational Assessment Design and Evaluation &amp;quot;&quot;/&gt;&lt;property id=&quot;20307&quot; value=&quot;455&quot;/&gt;&lt;/object&gt;&lt;object type=&quot;3&quot; unique_id=&quot;67191&quot;&gt;&lt;property id=&quot;20148&quot; value=&quot;5&quot;/&gt;&lt;property id=&quot;20300&quot; value=&quot;Slide 19 - &amp;quot;Panel Discussion - Process&amp;quot;&quot;/&gt;&lt;property id=&quot;20307&quot; value=&quot;458&quot;/&gt;&lt;/object&gt;&lt;object type=&quot;3&quot; unique_id=&quot;67192&quot;&gt;&lt;property id=&quot;20148&quot; value=&quot;5&quot;/&gt;&lt;property id=&quot;20300&quot; value=&quot;Slide 4 - &amp;quot;Introduction to the SCILLSS Project&amp;quot;&quot;/&gt;&lt;property id=&quot;20307&quot; value=&quot;457&quot;/&gt;&lt;/object&gt;&lt;object type=&quot;3&quot; unique_id=&quot;67193&quot;&gt;&lt;property id=&quot;20148&quot; value=&quot;5&quot;/&gt;&lt;property id=&quot;20300&quot; value=&quot;Slide 22 - &amp;quot;Panel Discussion – Digital Workbook&amp;quot;&quot;/&gt;&lt;property id=&quot;20307&quot; value=&quot;460&quot;/&gt;&lt;/object&gt;&lt;object type=&quot;3&quot; unique_id=&quot;67194&quot;&gt;&lt;property id=&quot;20148&quot; value=&quot;5&quot;/&gt;&lt;property id=&quot;20300&quot; value=&quot;Slide 35 - &amp;quot;Comments and Questions&amp;quot;&quot;/&gt;&lt;property id=&quot;20307&quot; value=&quot;461&quot;/&gt;&lt;/object&gt;&lt;object type=&quot;3&quot; unique_id=&quot;67199&quot;&gt;&lt;property id=&quot;20148&quot; value=&quot;5&quot;/&gt;&lt;property id=&quot;20300&quot; value=&quot;Slide 21 - &amp;quot;Panel Discussion&amp;quot;&quot;/&gt;&lt;property id=&quot;20307&quot; value=&quot;459&quot;/&gt;&lt;/object&gt;&lt;object type=&quot;3&quot; unique_id=&quot;67937&quot;&gt;&lt;property id=&quot;20148&quot; value=&quot;5&quot;/&gt;&lt;property id=&quot;20300&quot; value=&quot;Slide 23 - &amp;quot;Nebraska’s Proposed&amp;#x0D;Science Assessment System&amp;quot;&quot;/&gt;&lt;property id=&quot;20307&quot; value=&quot;256&quot;/&gt;&lt;/object&gt;&lt;object type=&quot;3&quot; unique_id=&quot;67938&quot;&gt;&lt;property id=&quot;20148&quot; value=&quot;5&quot;/&gt;&lt;property id=&quot;20300&quot; value=&quot;Slide 33 - &amp;quot;Features to Maintain Consistency&amp;quot;&quot;/&gt;&lt;property id=&quot;20307&quot; value=&quot;266&quot;/&gt;&lt;/object&gt;&lt;/object&gt;&lt;object type=&quot;8&quot; unique_id=&quot;67179&quo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3679</TotalTime>
  <Words>2847</Words>
  <Application>Microsoft Office PowerPoint</Application>
  <PresentationFormat>On-screen Show (4:3)</PresentationFormat>
  <Paragraphs>300</Paragraphs>
  <Slides>35</Slides>
  <Notes>34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Architects Daughter</vt:lpstr>
      <vt:lpstr>Arial</vt:lpstr>
      <vt:lpstr>Calibri</vt:lpstr>
      <vt:lpstr>Calibri Light</vt:lpstr>
      <vt:lpstr>Century Gothic</vt:lpstr>
      <vt:lpstr>Didact Gothic</vt:lpstr>
      <vt:lpstr>Myriad Pro</vt:lpstr>
      <vt:lpstr>Symbol</vt:lpstr>
      <vt:lpstr>Times New Roman</vt:lpstr>
      <vt:lpstr>Custom Design</vt:lpstr>
      <vt:lpstr>1_Custom Design</vt:lpstr>
      <vt:lpstr>PowerPoint Presentation</vt:lpstr>
      <vt:lpstr>Welcome and Introductions</vt:lpstr>
      <vt:lpstr>Objectives</vt:lpstr>
      <vt:lpstr>Introduction to the SCILLSS Project</vt:lpstr>
      <vt:lpstr>About SCILLSS</vt:lpstr>
      <vt:lpstr>SCILLSS Project Goals</vt:lpstr>
      <vt:lpstr>SCILLSS Partner States, Organizations,  and Staff</vt:lpstr>
      <vt:lpstr>Overview of the Local and State Self-Evaluation Protocols</vt:lpstr>
      <vt:lpstr>Self-evaluation Protocols Purposes</vt:lpstr>
      <vt:lpstr>Self-evaluation Protocols</vt:lpstr>
      <vt:lpstr>Self-evaluation Protocol Structure</vt:lpstr>
      <vt:lpstr>Gather and Evaluate Validity Evidence</vt:lpstr>
      <vt:lpstr>Overview of the Digital Workbook on Educational Assessment Design and Evaluation </vt:lpstr>
      <vt:lpstr>Digital Workbook Purpose</vt:lpstr>
      <vt:lpstr>Assessment Literacy</vt:lpstr>
      <vt:lpstr>Digital Workbook Audience</vt:lpstr>
      <vt:lpstr>Digital Workbook Series Overview</vt:lpstr>
      <vt:lpstr>Accessing the Digital Workbook </vt:lpstr>
      <vt:lpstr>Panel Discussion - Process</vt:lpstr>
      <vt:lpstr>Panel Discussion - Insight</vt:lpstr>
      <vt:lpstr>Panel Discussion</vt:lpstr>
      <vt:lpstr>Panel Discussion – Digital Workbook</vt:lpstr>
      <vt:lpstr>Nebraska’s Proposed Science Assessment System</vt:lpstr>
      <vt:lpstr>Nebraska-ized Content</vt:lpstr>
      <vt:lpstr>What is Nebraska’s timeline for assessment development? </vt:lpstr>
      <vt:lpstr>Development Timeline</vt:lpstr>
      <vt:lpstr>What is Nebraska’s Theory of Action for an assessment system? </vt:lpstr>
      <vt:lpstr>Theory of Action</vt:lpstr>
      <vt:lpstr>How has Nebraska been developing the assessment system? </vt:lpstr>
      <vt:lpstr>Building from the Classroom Level</vt:lpstr>
      <vt:lpstr>Goals for Student Learning</vt:lpstr>
      <vt:lpstr>(DRAFT) Claims</vt:lpstr>
      <vt:lpstr>Features to Maintain Consistency</vt:lpstr>
      <vt:lpstr>Assessment System Components</vt:lpstr>
      <vt:lpstr>Comments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Claims-based Interpretations and Uses of Local and Large-scale Science Assessment Scores (SCILLSS)</dc:title>
  <dc:creator>Kristina Harding</dc:creator>
  <cp:lastModifiedBy>Erin Buchanan</cp:lastModifiedBy>
  <cp:revision>163</cp:revision>
  <dcterms:created xsi:type="dcterms:W3CDTF">2018-06-22T20:37:13Z</dcterms:created>
  <dcterms:modified xsi:type="dcterms:W3CDTF">2018-12-13T17:03:38Z</dcterms:modified>
</cp:coreProperties>
</file>