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notesMasterIdLst>
    <p:notesMasterId r:id="rId25"/>
  </p:notesMasterIdLst>
  <p:sldIdLst>
    <p:sldId id="257" r:id="rId4"/>
    <p:sldId id="453" r:id="rId5"/>
    <p:sldId id="326" r:id="rId6"/>
    <p:sldId id="457" r:id="rId7"/>
    <p:sldId id="460" r:id="rId8"/>
    <p:sldId id="303" r:id="rId9"/>
    <p:sldId id="305" r:id="rId10"/>
    <p:sldId id="314" r:id="rId11"/>
    <p:sldId id="256" r:id="rId12"/>
    <p:sldId id="459" r:id="rId13"/>
    <p:sldId id="258" r:id="rId14"/>
    <p:sldId id="259" r:id="rId15"/>
    <p:sldId id="260" r:id="rId16"/>
    <p:sldId id="261" r:id="rId17"/>
    <p:sldId id="262" r:id="rId18"/>
    <p:sldId id="263" r:id="rId19"/>
    <p:sldId id="264" r:id="rId20"/>
    <p:sldId id="458" r:id="rId21"/>
    <p:sldId id="454" r:id="rId22"/>
    <p:sldId id="452" r:id="rId23"/>
    <p:sldId id="324" r:id="rId24"/>
  </p:sldIdLst>
  <p:sldSz cx="9144000" cy="6858000" type="screen4x3"/>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62FFBF6-4559-4556-80FA-76B8B997E4FB}">
          <p14:sldIdLst>
            <p14:sldId id="257"/>
            <p14:sldId id="453"/>
            <p14:sldId id="326"/>
            <p14:sldId id="457"/>
            <p14:sldId id="460"/>
            <p14:sldId id="303"/>
            <p14:sldId id="305"/>
            <p14:sldId id="314"/>
            <p14:sldId id="256"/>
            <p14:sldId id="459"/>
            <p14:sldId id="258"/>
            <p14:sldId id="259"/>
            <p14:sldId id="260"/>
            <p14:sldId id="261"/>
            <p14:sldId id="262"/>
            <p14:sldId id="263"/>
            <p14:sldId id="264"/>
            <p14:sldId id="458"/>
            <p14:sldId id="454"/>
            <p14:sldId id="452"/>
            <p14:sldId id="32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22"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21"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9" autoAdjust="0"/>
    <p:restoredTop sz="77976" autoAdjust="0"/>
  </p:normalViewPr>
  <p:slideViewPr>
    <p:cSldViewPr snapToGrid="0">
      <p:cViewPr varScale="1">
        <p:scale>
          <a:sx n="56" d="100"/>
          <a:sy n="56" d="100"/>
        </p:scale>
        <p:origin x="1387" y="53"/>
      </p:cViewPr>
      <p:guideLst/>
    </p:cSldViewPr>
  </p:slideViewPr>
  <p:notesTextViewPr>
    <p:cViewPr>
      <p:scale>
        <a:sx n="1" d="1"/>
        <a:sy n="1" d="1"/>
      </p:scale>
      <p:origin x="0" y="0"/>
    </p:cViewPr>
  </p:notesTextViewPr>
  <p:sorterViewPr>
    <p:cViewPr>
      <p:scale>
        <a:sx n="100" d="100"/>
        <a:sy n="100" d="100"/>
      </p:scale>
      <p:origin x="0" y="-6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dgm:spPr>
        <a:xfrm>
          <a:off x="2076755" y="539859"/>
          <a:ext cx="832221" cy="416067"/>
        </a:xfrm>
        <a:prstGeom prst="rect">
          <a:avLst/>
        </a:prstGeom>
        <a:noFill/>
        <a:ln>
          <a:noFill/>
        </a:ln>
        <a:effectLst/>
      </dgm:spPr>
      <dgm:t>
        <a:bodyPr/>
        <a:lstStyle/>
        <a:p>
          <a:pPr>
            <a:buNone/>
          </a:pPr>
          <a:r>
            <a:rPr lang="en-US" dirty="0">
              <a:solidFill>
                <a:sysClr val="windowText" lastClr="000000">
                  <a:hueOff val="0"/>
                  <a:satOff val="0"/>
                  <a:lumOff val="0"/>
                  <a:alphaOff val="0"/>
                </a:sysClr>
              </a:solidFill>
              <a:latin typeface="Calibri"/>
              <a:ea typeface="+mn-ea"/>
              <a:cs typeface="+mn-cs"/>
            </a:rPr>
            <a:t>Year 1</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ADF1D02D-BB34-4DFA-B15B-F891CFD35CD4}">
      <dgm:prSet phldrT="[Text]"/>
      <dgm:spPr>
        <a:xfrm>
          <a:off x="1660784" y="1398494"/>
          <a:ext cx="832221" cy="416067"/>
        </a:xfrm>
        <a:prstGeom prst="rect">
          <a:avLst/>
        </a:prstGeom>
        <a:noFill/>
        <a:ln>
          <a:noFill/>
        </a:ln>
        <a:effectLst/>
      </dgm:spPr>
      <dgm:t>
        <a:bodyPr/>
        <a:lstStyle/>
        <a:p>
          <a:pPr>
            <a:buNone/>
          </a:pPr>
          <a:r>
            <a:rPr lang="en-US" dirty="0">
              <a:solidFill>
                <a:sysClr val="windowText" lastClr="000000">
                  <a:hueOff val="0"/>
                  <a:satOff val="0"/>
                  <a:lumOff val="0"/>
                  <a:alphaOff val="0"/>
                </a:sysClr>
              </a:solidFill>
              <a:latin typeface="Calibri"/>
              <a:ea typeface="+mn-ea"/>
              <a:cs typeface="+mn-cs"/>
            </a:rPr>
            <a:t>Year 2</a:t>
          </a:r>
        </a:p>
      </dgm:t>
    </dgm:pt>
    <dgm:pt modelId="{CABE2B28-594F-4438-8734-BB860423721D}" type="parTrans" cxnId="{623309C8-79BE-4652-90BB-3D43332C3FDF}">
      <dgm:prSet/>
      <dgm:spPr/>
      <dgm:t>
        <a:bodyPr/>
        <a:lstStyle/>
        <a:p>
          <a:endParaRPr lang="en-US"/>
        </a:p>
      </dgm:t>
    </dgm:pt>
    <dgm:pt modelId="{894623DA-430E-4C76-AFDA-931F75F9DF76}" type="sibTrans" cxnId="{623309C8-79BE-4652-90BB-3D43332C3FDF}">
      <dgm:prSet/>
      <dgm:spPr/>
      <dgm:t>
        <a:bodyPr/>
        <a:lstStyle/>
        <a:p>
          <a:endParaRPr lang="en-US"/>
        </a:p>
      </dgm:t>
    </dgm:pt>
    <dgm:pt modelId="{BFC249B7-4297-4AA1-A140-55EFD5409B42}">
      <dgm:prSet phldrT="[Text]"/>
      <dgm:spPr>
        <a:xfrm>
          <a:off x="2076755" y="2257128"/>
          <a:ext cx="832221" cy="416067"/>
        </a:xfrm>
        <a:prstGeom prst="rect">
          <a:avLst/>
        </a:prstGeom>
        <a:noFill/>
        <a:ln>
          <a:noFill/>
        </a:ln>
        <a:effectLst/>
      </dgm:spPr>
      <dgm:t>
        <a:bodyPr/>
        <a:lstStyle/>
        <a:p>
          <a:pPr>
            <a:buNone/>
          </a:pPr>
          <a:r>
            <a:rPr lang="en-US" dirty="0">
              <a:solidFill>
                <a:sysClr val="windowText" lastClr="000000">
                  <a:hueOff val="0"/>
                  <a:satOff val="0"/>
                  <a:lumOff val="0"/>
                  <a:alphaOff val="0"/>
                </a:sysClr>
              </a:solidFill>
              <a:latin typeface="Calibri"/>
              <a:ea typeface="+mn-ea"/>
              <a:cs typeface="+mn-cs"/>
            </a:rPr>
            <a:t>Year 3</a:t>
          </a:r>
        </a:p>
      </dgm:t>
    </dgm:pt>
    <dgm:pt modelId="{B02AFDAA-3D62-4846-9C28-8C7909AFC68D}" type="parTrans" cxnId="{6CCAE384-1782-4636-8D00-AD0F077C09EF}">
      <dgm:prSet/>
      <dgm:spPr/>
      <dgm:t>
        <a:bodyPr/>
        <a:lstStyle/>
        <a:p>
          <a:endParaRPr lang="en-US"/>
        </a:p>
      </dgm:t>
    </dgm:pt>
    <dgm:pt modelId="{2F239A54-0341-4171-A057-31B4BCAF77E3}" type="sibTrans" cxnId="{6CCAE384-1782-4636-8D00-AD0F077C09EF}">
      <dgm:prSet/>
      <dgm:spPr/>
      <dgm:t>
        <a:bodyPr/>
        <a:lstStyle/>
        <a:p>
          <a:endParaRPr lang="en-US"/>
        </a:p>
      </dgm:t>
    </dgm:pt>
    <dgm:pt modelId="{78E13245-E00E-44BC-8D47-3E06700867FB}">
      <dgm:prSet phldrT="[Text]"/>
      <dgm:spPr>
        <a:xfrm>
          <a:off x="1660784" y="3115762"/>
          <a:ext cx="832221" cy="416067"/>
        </a:xfrm>
        <a:prstGeom prst="rect">
          <a:avLst/>
        </a:prstGeom>
        <a:noFill/>
        <a:ln>
          <a:noFill/>
        </a:ln>
        <a:effectLst/>
      </dgm:spPr>
      <dgm:t>
        <a:bodyPr/>
        <a:lstStyle/>
        <a:p>
          <a:pPr>
            <a:buNone/>
          </a:pPr>
          <a:r>
            <a:rPr lang="en-US" dirty="0">
              <a:solidFill>
                <a:sysClr val="windowText" lastClr="000000">
                  <a:hueOff val="0"/>
                  <a:satOff val="0"/>
                  <a:lumOff val="0"/>
                  <a:alphaOff val="0"/>
                </a:sysClr>
              </a:solidFill>
              <a:latin typeface="Calibri"/>
              <a:ea typeface="+mn-ea"/>
              <a:cs typeface="+mn-cs"/>
            </a:rPr>
            <a:t>Year 4</a:t>
          </a:r>
        </a:p>
      </dgm:t>
    </dgm:pt>
    <dgm:pt modelId="{DB1AAFD0-29DD-42EA-A15E-28D563D3154B}" type="parTrans" cxnId="{A56943A2-FD10-4600-B637-310010439213}">
      <dgm:prSet/>
      <dgm:spPr/>
      <dgm:t>
        <a:bodyPr/>
        <a:lstStyle/>
        <a:p>
          <a:endParaRPr lang="en-US"/>
        </a:p>
      </dgm:t>
    </dgm:pt>
    <dgm:pt modelId="{26367EF8-8F3D-49F2-9019-7C1DA87C3DB0}" type="sibTrans" cxnId="{A56943A2-FD10-4600-B637-310010439213}">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4"/>
      <dgm:spPr>
        <a:xfrm>
          <a:off x="1747503" y="0"/>
          <a:ext cx="1491285" cy="1491436"/>
        </a:xfrm>
        <a:prstGeom prst="circularArrow">
          <a:avLst>
            <a:gd name="adj1" fmla="val 10980"/>
            <a:gd name="adj2" fmla="val 1142322"/>
            <a:gd name="adj3" fmla="val 4500000"/>
            <a:gd name="adj4" fmla="val 10800000"/>
            <a:gd name="adj5" fmla="val 125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4">
        <dgm:presLayoutVars>
          <dgm:chMax val="1"/>
          <dgm:chPref val="1"/>
          <dgm:bulletEnabled val="1"/>
        </dgm:presLayoutVars>
      </dgm:prSet>
      <dgm:spPr/>
    </dgm:pt>
    <dgm:pt modelId="{9B667C3E-FBF9-40B8-A93C-F24D76A4A206}" type="pres">
      <dgm:prSet presAssocID="{ADF1D02D-BB34-4DFA-B15B-F891CFD35CD4}" presName="Accent2" presStyleCnt="0"/>
      <dgm:spPr/>
    </dgm:pt>
    <dgm:pt modelId="{8945C9EE-2A8F-4635-B25A-549BE29CC569}" type="pres">
      <dgm:prSet presAssocID="{ADF1D02D-BB34-4DFA-B15B-F891CFD35CD4}" presName="Accent" presStyleLbl="node1" presStyleIdx="1" presStyleCnt="4"/>
      <dgm:spPr>
        <a:xfrm>
          <a:off x="1333211" y="857052"/>
          <a:ext cx="1491285" cy="1491436"/>
        </a:xfrm>
        <a:prstGeom prst="leftCircularArrow">
          <a:avLst>
            <a:gd name="adj1" fmla="val 10980"/>
            <a:gd name="adj2" fmla="val 1142322"/>
            <a:gd name="adj3" fmla="val 6300000"/>
            <a:gd name="adj4" fmla="val 18900000"/>
            <a:gd name="adj5" fmla="val 125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pt>
    <dgm:pt modelId="{27A98E75-2C05-4438-A5C2-0775BFF57FAD}" type="pres">
      <dgm:prSet presAssocID="{ADF1D02D-BB34-4DFA-B15B-F891CFD35CD4}" presName="Parent2" presStyleLbl="revTx" presStyleIdx="1" presStyleCnt="4">
        <dgm:presLayoutVars>
          <dgm:chMax val="1"/>
          <dgm:chPref val="1"/>
          <dgm:bulletEnabled val="1"/>
        </dgm:presLayoutVars>
      </dgm:prSet>
      <dgm:spPr/>
    </dgm:pt>
    <dgm:pt modelId="{3A558975-5350-42B1-BE4B-4F5FC62A62FE}" type="pres">
      <dgm:prSet presAssocID="{BFC249B7-4297-4AA1-A140-55EFD5409B42}" presName="Accent3" presStyleCnt="0"/>
      <dgm:spPr/>
    </dgm:pt>
    <dgm:pt modelId="{FE542FC2-909C-4B09-B3BB-A49EF76CACDF}" type="pres">
      <dgm:prSet presAssocID="{BFC249B7-4297-4AA1-A140-55EFD5409B42}" presName="Accent" presStyleLbl="node1" presStyleIdx="2" presStyleCnt="4"/>
      <dgm:spPr>
        <a:xfrm>
          <a:off x="1747503" y="1717268"/>
          <a:ext cx="1491285" cy="1491436"/>
        </a:xfrm>
        <a:prstGeom prst="circularArrow">
          <a:avLst>
            <a:gd name="adj1" fmla="val 10980"/>
            <a:gd name="adj2" fmla="val 1142322"/>
            <a:gd name="adj3" fmla="val 4500000"/>
            <a:gd name="adj4" fmla="val 13500000"/>
            <a:gd name="adj5" fmla="val 125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pt>
    <dgm:pt modelId="{D47426F2-81A5-47DA-B714-8F572D500AED}" type="pres">
      <dgm:prSet presAssocID="{BFC249B7-4297-4AA1-A140-55EFD5409B42}" presName="Parent3" presStyleLbl="revTx" presStyleIdx="2" presStyleCnt="4">
        <dgm:presLayoutVars>
          <dgm:chMax val="1"/>
          <dgm:chPref val="1"/>
          <dgm:bulletEnabled val="1"/>
        </dgm:presLayoutVars>
      </dgm:prSet>
      <dgm:spPr/>
    </dgm:pt>
    <dgm:pt modelId="{3AC9022A-B6B9-40D1-9BFD-44DFA8F136D6}" type="pres">
      <dgm:prSet presAssocID="{78E13245-E00E-44BC-8D47-3E06700867FB}" presName="Accent4" presStyleCnt="0"/>
      <dgm:spPr/>
    </dgm:pt>
    <dgm:pt modelId="{37BB7247-FA21-4014-BF8F-3A3A723954BF}" type="pres">
      <dgm:prSet presAssocID="{78E13245-E00E-44BC-8D47-3E06700867FB}" presName="Accent" presStyleLbl="node1" presStyleIdx="3" presStyleCnt="4"/>
      <dgm:spPr>
        <a:xfrm>
          <a:off x="1439511" y="2673195"/>
          <a:ext cx="1281201" cy="1281821"/>
        </a:xfrm>
        <a:prstGeom prst="blockArc">
          <a:avLst>
            <a:gd name="adj1" fmla="val 0"/>
            <a:gd name="adj2" fmla="val 18900000"/>
            <a:gd name="adj3" fmla="val 1274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pt>
    <dgm:pt modelId="{4E79C59E-F001-4F5A-8BA0-B35DF05B68F3}" type="pres">
      <dgm:prSet presAssocID="{78E13245-E00E-44BC-8D47-3E06700867FB}" presName="Parent4" presStyleLbl="revTx" presStyleIdx="3" presStyleCnt="4">
        <dgm:presLayoutVars>
          <dgm:chMax val="1"/>
          <dgm:chPref val="1"/>
          <dgm:bulletEnabled val="1"/>
        </dgm:presLayoutVars>
      </dgm:prSet>
      <dgm:spPr/>
    </dgm:pt>
  </dgm:ptLst>
  <dgm:cxnLst>
    <dgm:cxn modelId="{8F542E02-81D1-4FC6-9D7C-10CA270772E1}" srcId="{B1EEC8AA-71AD-4540-9D23-3FCA2048F286}" destId="{5D27FFF9-409C-4A79-A399-FCA821CB7B42}" srcOrd="0" destOrd="0" parTransId="{06952450-E82B-4EFB-B70C-2E7646ADD29F}" sibTransId="{3C278253-8155-4CD6-B63D-C9C4704D6406}"/>
    <dgm:cxn modelId="{B8AAF562-34BF-47A1-B455-A314547F796A}" type="presOf" srcId="{BFC249B7-4297-4AA1-A140-55EFD5409B42}" destId="{D47426F2-81A5-47DA-B714-8F572D500AED}" srcOrd="0" destOrd="0" presId="urn:microsoft.com/office/officeart/2009/layout/CircleArrowProcess"/>
    <dgm:cxn modelId="{5B9A754B-F595-4D71-B551-E84D20910C3D}" type="presOf" srcId="{5D27FFF9-409C-4A79-A399-FCA821CB7B42}" destId="{AB0F659E-F97D-4AFE-B45C-CC73CBD4E72A}" srcOrd="0" destOrd="0" presId="urn:microsoft.com/office/officeart/2009/layout/CircleArrowProcess"/>
    <dgm:cxn modelId="{6CCAE384-1782-4636-8D00-AD0F077C09EF}" srcId="{B1EEC8AA-71AD-4540-9D23-3FCA2048F286}" destId="{BFC249B7-4297-4AA1-A140-55EFD5409B42}" srcOrd="2" destOrd="0" parTransId="{B02AFDAA-3D62-4846-9C28-8C7909AFC68D}" sibTransId="{2F239A54-0341-4171-A057-31B4BCAF77E3}"/>
    <dgm:cxn modelId="{F438AC8D-DFCA-4DE9-9118-D57CD2C741DF}" type="presOf" srcId="{ADF1D02D-BB34-4DFA-B15B-F891CFD35CD4}" destId="{27A98E75-2C05-4438-A5C2-0775BFF57FAD}"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A56943A2-FD10-4600-B637-310010439213}" srcId="{B1EEC8AA-71AD-4540-9D23-3FCA2048F286}" destId="{78E13245-E00E-44BC-8D47-3E06700867FB}" srcOrd="3" destOrd="0" parTransId="{DB1AAFD0-29DD-42EA-A15E-28D563D3154B}" sibTransId="{26367EF8-8F3D-49F2-9019-7C1DA87C3DB0}"/>
    <dgm:cxn modelId="{40121AAD-6AE7-455E-AFB4-982AA0B7C0AF}" type="presOf" srcId="{78E13245-E00E-44BC-8D47-3E06700867FB}" destId="{4E79C59E-F001-4F5A-8BA0-B35DF05B68F3}" srcOrd="0" destOrd="0" presId="urn:microsoft.com/office/officeart/2009/layout/CircleArrowProcess"/>
    <dgm:cxn modelId="{623309C8-79BE-4652-90BB-3D43332C3FDF}" srcId="{B1EEC8AA-71AD-4540-9D23-3FCA2048F286}" destId="{ADF1D02D-BB34-4DFA-B15B-F891CFD35CD4}" srcOrd="1" destOrd="0" parTransId="{CABE2B28-594F-4438-8734-BB860423721D}" sibTransId="{894623DA-430E-4C76-AFDA-931F75F9DF76}"/>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 modelId="{EADAA630-B0DE-4FA0-9316-6ED614F275F3}" type="presParOf" srcId="{0EDBE3EF-A341-456E-B613-8B2928531C5A}" destId="{9B667C3E-FBF9-40B8-A93C-F24D76A4A206}" srcOrd="2" destOrd="0" presId="urn:microsoft.com/office/officeart/2009/layout/CircleArrowProcess"/>
    <dgm:cxn modelId="{47CDE023-800F-4FFC-8C4F-DC0F5768A3F4}" type="presParOf" srcId="{9B667C3E-FBF9-40B8-A93C-F24D76A4A206}" destId="{8945C9EE-2A8F-4635-B25A-549BE29CC569}" srcOrd="0" destOrd="0" presId="urn:microsoft.com/office/officeart/2009/layout/CircleArrowProcess"/>
    <dgm:cxn modelId="{B6181F95-20DB-4019-BC2F-F2124C73E79A}" type="presParOf" srcId="{0EDBE3EF-A341-456E-B613-8B2928531C5A}" destId="{27A98E75-2C05-4438-A5C2-0775BFF57FAD}" srcOrd="3" destOrd="0" presId="urn:microsoft.com/office/officeart/2009/layout/CircleArrowProcess"/>
    <dgm:cxn modelId="{1B9D42B4-B539-449D-B474-90B4A0402728}" type="presParOf" srcId="{0EDBE3EF-A341-456E-B613-8B2928531C5A}" destId="{3A558975-5350-42B1-BE4B-4F5FC62A62FE}" srcOrd="4" destOrd="0" presId="urn:microsoft.com/office/officeart/2009/layout/CircleArrowProcess"/>
    <dgm:cxn modelId="{936C5B9D-35A6-4BE5-8C94-9EFBD580F964}" type="presParOf" srcId="{3A558975-5350-42B1-BE4B-4F5FC62A62FE}" destId="{FE542FC2-909C-4B09-B3BB-A49EF76CACDF}" srcOrd="0" destOrd="0" presId="urn:microsoft.com/office/officeart/2009/layout/CircleArrowProcess"/>
    <dgm:cxn modelId="{F1E1A8E7-F9AD-4B19-9ACD-B6ED96B79065}" type="presParOf" srcId="{0EDBE3EF-A341-456E-B613-8B2928531C5A}" destId="{D47426F2-81A5-47DA-B714-8F572D500AED}" srcOrd="5" destOrd="0" presId="urn:microsoft.com/office/officeart/2009/layout/CircleArrowProcess"/>
    <dgm:cxn modelId="{BAAB7A3E-60C4-47FA-98D3-96C0F64151CE}" type="presParOf" srcId="{0EDBE3EF-A341-456E-B613-8B2928531C5A}" destId="{3AC9022A-B6B9-40D1-9BFD-44DFA8F136D6}" srcOrd="6" destOrd="0" presId="urn:microsoft.com/office/officeart/2009/layout/CircleArrowProcess"/>
    <dgm:cxn modelId="{E44B958D-83D6-48D1-B1BE-37EF23B0F9CE}" type="presParOf" srcId="{3AC9022A-B6B9-40D1-9BFD-44DFA8F136D6}" destId="{37BB7247-FA21-4014-BF8F-3A3A723954BF}" srcOrd="0" destOrd="0" presId="urn:microsoft.com/office/officeart/2009/layout/CircleArrowProcess"/>
    <dgm:cxn modelId="{08882D07-AD50-4E30-AF88-AD20AE6847C3}" type="presParOf" srcId="{0EDBE3EF-A341-456E-B613-8B2928531C5A}" destId="{4E79C59E-F001-4F5A-8BA0-B35DF05B68F3}"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1747503" y="0"/>
          <a:ext cx="1491285" cy="1491436"/>
        </a:xfrm>
        <a:prstGeom prst="circularArrow">
          <a:avLst>
            <a:gd name="adj1" fmla="val 10980"/>
            <a:gd name="adj2" fmla="val 1142322"/>
            <a:gd name="adj3" fmla="val 4500000"/>
            <a:gd name="adj4" fmla="val 10800000"/>
            <a:gd name="adj5" fmla="val 125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2076755" y="539859"/>
          <a:ext cx="832221" cy="416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Text" lastClr="000000">
                  <a:hueOff val="0"/>
                  <a:satOff val="0"/>
                  <a:lumOff val="0"/>
                  <a:alphaOff val="0"/>
                </a:sysClr>
              </a:solidFill>
              <a:latin typeface="Calibri"/>
              <a:ea typeface="+mn-ea"/>
              <a:cs typeface="+mn-cs"/>
            </a:rPr>
            <a:t>Year 1</a:t>
          </a:r>
        </a:p>
      </dsp:txBody>
      <dsp:txXfrm>
        <a:off x="2076755" y="539859"/>
        <a:ext cx="832221" cy="416067"/>
      </dsp:txXfrm>
    </dsp:sp>
    <dsp:sp modelId="{8945C9EE-2A8F-4635-B25A-549BE29CC569}">
      <dsp:nvSpPr>
        <dsp:cNvPr id="0" name=""/>
        <dsp:cNvSpPr/>
      </dsp:nvSpPr>
      <dsp:spPr>
        <a:xfrm>
          <a:off x="1333211" y="857052"/>
          <a:ext cx="1491285" cy="1491436"/>
        </a:xfrm>
        <a:prstGeom prst="leftCircularArrow">
          <a:avLst>
            <a:gd name="adj1" fmla="val 10980"/>
            <a:gd name="adj2" fmla="val 1142322"/>
            <a:gd name="adj3" fmla="val 6300000"/>
            <a:gd name="adj4" fmla="val 18900000"/>
            <a:gd name="adj5" fmla="val 125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A98E75-2C05-4438-A5C2-0775BFF57FAD}">
      <dsp:nvSpPr>
        <dsp:cNvPr id="0" name=""/>
        <dsp:cNvSpPr/>
      </dsp:nvSpPr>
      <dsp:spPr>
        <a:xfrm>
          <a:off x="1660784" y="1398494"/>
          <a:ext cx="832221" cy="416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Text" lastClr="000000">
                  <a:hueOff val="0"/>
                  <a:satOff val="0"/>
                  <a:lumOff val="0"/>
                  <a:alphaOff val="0"/>
                </a:sysClr>
              </a:solidFill>
              <a:latin typeface="Calibri"/>
              <a:ea typeface="+mn-ea"/>
              <a:cs typeface="+mn-cs"/>
            </a:rPr>
            <a:t>Year 2</a:t>
          </a:r>
        </a:p>
      </dsp:txBody>
      <dsp:txXfrm>
        <a:off x="1660784" y="1398494"/>
        <a:ext cx="832221" cy="416067"/>
      </dsp:txXfrm>
    </dsp:sp>
    <dsp:sp modelId="{FE542FC2-909C-4B09-B3BB-A49EF76CACDF}">
      <dsp:nvSpPr>
        <dsp:cNvPr id="0" name=""/>
        <dsp:cNvSpPr/>
      </dsp:nvSpPr>
      <dsp:spPr>
        <a:xfrm>
          <a:off x="1747503" y="1717268"/>
          <a:ext cx="1491285" cy="1491436"/>
        </a:xfrm>
        <a:prstGeom prst="circularArrow">
          <a:avLst>
            <a:gd name="adj1" fmla="val 10980"/>
            <a:gd name="adj2" fmla="val 1142322"/>
            <a:gd name="adj3" fmla="val 4500000"/>
            <a:gd name="adj4" fmla="val 13500000"/>
            <a:gd name="adj5" fmla="val 125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426F2-81A5-47DA-B714-8F572D500AED}">
      <dsp:nvSpPr>
        <dsp:cNvPr id="0" name=""/>
        <dsp:cNvSpPr/>
      </dsp:nvSpPr>
      <dsp:spPr>
        <a:xfrm>
          <a:off x="2076755" y="2257128"/>
          <a:ext cx="832221" cy="416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Text" lastClr="000000">
                  <a:hueOff val="0"/>
                  <a:satOff val="0"/>
                  <a:lumOff val="0"/>
                  <a:alphaOff val="0"/>
                </a:sysClr>
              </a:solidFill>
              <a:latin typeface="Calibri"/>
              <a:ea typeface="+mn-ea"/>
              <a:cs typeface="+mn-cs"/>
            </a:rPr>
            <a:t>Year 3</a:t>
          </a:r>
        </a:p>
      </dsp:txBody>
      <dsp:txXfrm>
        <a:off x="2076755" y="2257128"/>
        <a:ext cx="832221" cy="416067"/>
      </dsp:txXfrm>
    </dsp:sp>
    <dsp:sp modelId="{37BB7247-FA21-4014-BF8F-3A3A723954BF}">
      <dsp:nvSpPr>
        <dsp:cNvPr id="0" name=""/>
        <dsp:cNvSpPr/>
      </dsp:nvSpPr>
      <dsp:spPr>
        <a:xfrm>
          <a:off x="1439511" y="2673195"/>
          <a:ext cx="1281201" cy="1281821"/>
        </a:xfrm>
        <a:prstGeom prst="blockArc">
          <a:avLst>
            <a:gd name="adj1" fmla="val 0"/>
            <a:gd name="adj2" fmla="val 18900000"/>
            <a:gd name="adj3" fmla="val 1274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79C59E-F001-4F5A-8BA0-B35DF05B68F3}">
      <dsp:nvSpPr>
        <dsp:cNvPr id="0" name=""/>
        <dsp:cNvSpPr/>
      </dsp:nvSpPr>
      <dsp:spPr>
        <a:xfrm>
          <a:off x="1660784" y="3115762"/>
          <a:ext cx="832221" cy="416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Text" lastClr="000000">
                  <a:hueOff val="0"/>
                  <a:satOff val="0"/>
                  <a:lumOff val="0"/>
                  <a:alphaOff val="0"/>
                </a:sysClr>
              </a:solidFill>
              <a:latin typeface="Calibri"/>
              <a:ea typeface="+mn-ea"/>
              <a:cs typeface="+mn-cs"/>
            </a:rPr>
            <a:t>Year 4</a:t>
          </a:r>
        </a:p>
      </dsp:txBody>
      <dsp:txXfrm>
        <a:off x="1660784" y="3115762"/>
        <a:ext cx="832221" cy="41606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81B24-9C7E-4078-95F2-CAF856590A0C}" type="datetimeFigureOut">
              <a:rPr lang="en-US" smtClean="0"/>
              <a:t>10/5/2018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normAutofit/>
          </a:bodyPr>
          <a:lstStyle/>
          <a:p>
            <a:r>
              <a:rPr lang="en-US" dirty="0"/>
              <a:t>Ellen</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August 19, 2010</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52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3215235d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3215235d7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Sara</a:t>
            </a:r>
            <a:endParaRPr dirty="0"/>
          </a:p>
        </p:txBody>
      </p:sp>
      <p:sp>
        <p:nvSpPr>
          <p:cNvPr id="106" name="Google Shape;106;g43215235d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07111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dirty="0"/>
              <a:t>Sara</a:t>
            </a:r>
          </a:p>
          <a:p>
            <a:pPr marL="0" marR="0" lvl="0" indent="0" algn="l" rtl="0">
              <a:spcBef>
                <a:spcPts val="0"/>
              </a:spcBef>
              <a:spcAft>
                <a:spcPts val="0"/>
              </a:spcAft>
              <a:buClr>
                <a:schemeClr val="dk1"/>
              </a:buClr>
              <a:buSzPts val="1200"/>
              <a:buFont typeface="Calibri"/>
              <a:buNone/>
            </a:pPr>
            <a:endParaRPr lang="en-US" dirty="0"/>
          </a:p>
          <a:p>
            <a:pPr marL="0" marR="0" lvl="0" indent="0" algn="l" rtl="0">
              <a:spcBef>
                <a:spcPts val="0"/>
              </a:spcBef>
              <a:spcAft>
                <a:spcPts val="0"/>
              </a:spcAft>
              <a:buClr>
                <a:schemeClr val="dk1"/>
              </a:buClr>
              <a:buSzPts val="1200"/>
              <a:buFont typeface="Calibri"/>
              <a:buNone/>
            </a:pPr>
            <a:r>
              <a:rPr lang="en-US" dirty="0"/>
              <a:t>First portion of SCILLSS work. Incorporates </a:t>
            </a:r>
            <a:r>
              <a:rPr lang="en-US" dirty="0" err="1"/>
              <a:t>AQuESTT</a:t>
            </a:r>
            <a:r>
              <a:rPr lang="en-US" dirty="0"/>
              <a:t> tenets and </a:t>
            </a:r>
            <a:r>
              <a:rPr lang="en-US" dirty="0" err="1"/>
              <a:t>NEQuESTT</a:t>
            </a:r>
            <a:r>
              <a:rPr lang="en-US" dirty="0"/>
              <a:t> components to help us consistently communicate our desired outcomes for the system.</a:t>
            </a:r>
            <a:endParaRPr dirty="0"/>
          </a:p>
        </p:txBody>
      </p:sp>
    </p:spTree>
    <p:extLst>
      <p:ext uri="{BB962C8B-B14F-4D97-AF65-F5344CB8AC3E}">
        <p14:creationId xmlns:p14="http://schemas.microsoft.com/office/powerpoint/2010/main" val="3511130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13c46785f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13c46785f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Sara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ECD forced us to really focus on the claims we want to make about our students related to science. The claims help us focus our messages and our work as we develop the system components.</a:t>
            </a:r>
            <a:endParaRPr dirty="0"/>
          </a:p>
        </p:txBody>
      </p:sp>
      <p:sp>
        <p:nvSpPr>
          <p:cNvPr id="137" name="Google Shape;137;g313c46785f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3933759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3215235d7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3215235d7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Sara</a:t>
            </a:r>
          </a:p>
        </p:txBody>
      </p:sp>
      <p:sp>
        <p:nvSpPr>
          <p:cNvPr id="144" name="Google Shape;144;g43215235d7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30236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a:buNone/>
            </a:pPr>
            <a:r>
              <a:rPr lang="en-US" dirty="0"/>
              <a:t>Sara</a:t>
            </a:r>
          </a:p>
          <a:p>
            <a:pPr marL="0" marR="0" lvl="0" indent="0" algn="l" rtl="0">
              <a:spcBef>
                <a:spcPts val="0"/>
              </a:spcBef>
              <a:spcAft>
                <a:spcPts val="0"/>
              </a:spcAft>
              <a:buClr>
                <a:schemeClr val="dk1"/>
              </a:buClr>
              <a:buSzPts val="1200"/>
              <a:buFont typeface="Calibri"/>
              <a:buNone/>
            </a:pPr>
            <a:endParaRPr lang="en-US" dirty="0"/>
          </a:p>
          <a:p>
            <a:pPr marL="0" marR="0" lvl="0" indent="0" algn="l" rtl="0">
              <a:spcBef>
                <a:spcPts val="0"/>
              </a:spcBef>
              <a:spcAft>
                <a:spcPts val="0"/>
              </a:spcAft>
              <a:buClr>
                <a:schemeClr val="dk1"/>
              </a:buClr>
              <a:buSzPts val="1200"/>
              <a:buFont typeface="Calibri"/>
              <a:buNone/>
            </a:pPr>
            <a:r>
              <a:rPr lang="en-US" dirty="0"/>
              <a:t>A multicomponent system requires focus on coherence. SCILLSS is helping us anchor each end, but the middle is critical too.</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50" name="Google Shape;15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4551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a:buNone/>
            </a:pPr>
            <a:r>
              <a:rPr lang="en-US" dirty="0"/>
              <a:t>Sara</a:t>
            </a:r>
          </a:p>
          <a:p>
            <a:pPr marL="0" marR="0" lvl="0" indent="0" algn="l" rtl="0">
              <a:spcBef>
                <a:spcPts val="0"/>
              </a:spcBef>
              <a:spcAft>
                <a:spcPts val="0"/>
              </a:spcAft>
              <a:buClr>
                <a:schemeClr val="dk1"/>
              </a:buClr>
              <a:buSzPts val="1200"/>
              <a:buFont typeface="Calibri"/>
              <a:buNone/>
            </a:pPr>
            <a:endParaRPr lang="en-US" dirty="0"/>
          </a:p>
          <a:p>
            <a:pPr marL="0" marR="0" lvl="0" indent="0" algn="l" rtl="0">
              <a:spcBef>
                <a:spcPts val="0"/>
              </a:spcBef>
              <a:spcAft>
                <a:spcPts val="0"/>
              </a:spcAft>
              <a:buClr>
                <a:schemeClr val="dk1"/>
              </a:buClr>
              <a:buSzPts val="1200"/>
              <a:buFont typeface="Calibri"/>
              <a:buNone/>
            </a:pPr>
            <a:r>
              <a:rPr lang="en-US" dirty="0"/>
              <a:t>These are the features driving consistency and coherence across the system. There are many variables as well, but these are constants. The SCILLSS work maintains these features as well. </a:t>
            </a:r>
            <a:endParaRPr dirty="0"/>
          </a:p>
        </p:txBody>
      </p:sp>
      <p:sp>
        <p:nvSpPr>
          <p:cNvPr id="219" name="Google Shape;21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2339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3215235d7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3215235d7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Sara</a:t>
            </a:r>
            <a:endParaRPr dirty="0"/>
          </a:p>
        </p:txBody>
      </p:sp>
      <p:sp>
        <p:nvSpPr>
          <p:cNvPr id="233" name="Google Shape;233;g43215235d7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560185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3215235d7_0_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43215235d7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dirty="0"/>
              <a:t>Sara</a:t>
            </a:r>
          </a:p>
          <a:p>
            <a:pPr marL="0" marR="0" lvl="0" indent="0" algn="l" rtl="0">
              <a:spcBef>
                <a:spcPts val="0"/>
              </a:spcBef>
              <a:spcAft>
                <a:spcPts val="0"/>
              </a:spcAft>
              <a:buClr>
                <a:schemeClr val="dk1"/>
              </a:buClr>
              <a:buSzPts val="1200"/>
              <a:buFont typeface="Calibri"/>
              <a:buNone/>
            </a:pPr>
            <a:endParaRPr lang="en-US" dirty="0"/>
          </a:p>
          <a:p>
            <a:pPr marL="0" marR="0" lvl="0" indent="0" algn="l" rtl="0">
              <a:spcBef>
                <a:spcPts val="0"/>
              </a:spcBef>
              <a:spcAft>
                <a:spcPts val="0"/>
              </a:spcAft>
              <a:buClr>
                <a:schemeClr val="dk1"/>
              </a:buClr>
              <a:buSzPts val="1200"/>
              <a:buFont typeface="Calibri"/>
              <a:buNone/>
            </a:pPr>
            <a:r>
              <a:rPr lang="en-US" dirty="0"/>
              <a:t>Building a coherent system requires support at all levels. In NE, we believe our educators are our best technology and investments in their professional learning is a priority. SCILLSS is developing tools, assessment literacy modules, and professional learning models for educators to help build educator capacity for </a:t>
            </a:r>
            <a:r>
              <a:rPr lang="en-US" dirty="0" err="1"/>
              <a:t>implmeting</a:t>
            </a:r>
            <a:r>
              <a:rPr lang="en-US" dirty="0"/>
              <a:t> our science assessment system.</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4061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 - Discussant</a:t>
            </a:r>
          </a:p>
        </p:txBody>
      </p:sp>
      <p:sp>
        <p:nvSpPr>
          <p:cNvPr id="4" name="Slide Number Placeholder 3"/>
          <p:cNvSpPr>
            <a:spLocks noGrp="1"/>
          </p:cNvSpPr>
          <p:nvPr>
            <p:ph type="sldNum" sz="quarter" idx="10"/>
          </p:nvPr>
        </p:nvSpPr>
        <p:spPr/>
        <p:txBody>
          <a:bodyPr/>
          <a:lstStyle/>
          <a:p>
            <a:fld id="{157F591F-48A8-46BF-9842-345A827D44AD}" type="slidenum">
              <a:rPr lang="en-US" smtClean="0"/>
              <a:t>18</a:t>
            </a:fld>
            <a:endParaRPr lang="en-US"/>
          </a:p>
        </p:txBody>
      </p:sp>
    </p:spTree>
    <p:extLst>
      <p:ext uri="{BB962C8B-B14F-4D97-AF65-F5344CB8AC3E}">
        <p14:creationId xmlns:p14="http://schemas.microsoft.com/office/powerpoint/2010/main" val="4236794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0"/>
              </a:spcBef>
              <a:spcAft>
                <a:spcPct val="0"/>
              </a:spcAft>
              <a:buFontTx/>
              <a:buChar char="•"/>
            </a:pPr>
            <a:r>
              <a:rPr lang="en-US" altLang="ja-JP" sz="1200" b="1" dirty="0">
                <a:solidFill>
                  <a:srgbClr val="000000"/>
                </a:solidFill>
                <a:latin typeface="Calibri" panose="020F0502020204030204" pitchFamily="34" charset="0"/>
                <a:cs typeface="Calibri" panose="020F0502020204030204" pitchFamily="34" charset="0"/>
              </a:rPr>
              <a:t>For Kristen</a:t>
            </a:r>
            <a:r>
              <a:rPr lang="en-US" altLang="ja-JP" sz="1200" dirty="0">
                <a:solidFill>
                  <a:srgbClr val="000000"/>
                </a:solidFill>
                <a:latin typeface="Calibri" panose="020F0502020204030204" pitchFamily="34" charset="0"/>
                <a:cs typeface="Calibri" panose="020F0502020204030204" pitchFamily="34" charset="0"/>
              </a:rPr>
              <a:t>: How can the project resources be designed to address our partner states’ challenges as they proceed with development of their on-demand, summative and classroom-based science assessments?</a:t>
            </a:r>
            <a:endParaRPr lang="en-US" altLang="ja-JP" sz="1200" dirty="0"/>
          </a:p>
          <a:p>
            <a:pPr lvl="0" defTabSz="914400" eaLnBrk="0" fontAlgn="base" hangingPunct="0">
              <a:spcBef>
                <a:spcPct val="0"/>
              </a:spcBef>
              <a:spcAft>
                <a:spcPct val="0"/>
              </a:spcAft>
              <a:buFontTx/>
              <a:buChar char="•"/>
            </a:pPr>
            <a:r>
              <a:rPr lang="en-US" altLang="ja-JP" sz="1200" b="1" dirty="0">
                <a:solidFill>
                  <a:srgbClr val="000000"/>
                </a:solidFill>
                <a:latin typeface="Calibri" panose="020F0502020204030204" pitchFamily="34" charset="0"/>
                <a:cs typeface="Calibri" panose="020F0502020204030204" pitchFamily="34" charset="0"/>
              </a:rPr>
              <a:t>For Daisy</a:t>
            </a:r>
            <a:r>
              <a:rPr lang="en-US" altLang="ja-JP" sz="1200" dirty="0">
                <a:solidFill>
                  <a:srgbClr val="000000"/>
                </a:solidFill>
                <a:latin typeface="Calibri" panose="020F0502020204030204" pitchFamily="34" charset="0"/>
                <a:cs typeface="Calibri" panose="020F0502020204030204" pitchFamily="34" charset="0"/>
              </a:rPr>
              <a:t>: How does the SCILLSS principled-design process for on-demand state assessment tasks translate to a process for the development of SCILLSS classroom-embedded assessment tasks?</a:t>
            </a:r>
            <a:endParaRPr lang="en-US" altLang="ja-JP" sz="1200" dirty="0">
              <a:solidFill>
                <a:srgbClr val="000000"/>
              </a:solidFill>
              <a:cs typeface="MS PGothic" panose="020B0600070205080204" pitchFamily="34" charset="-128"/>
            </a:endParaRPr>
          </a:p>
          <a:p>
            <a:pPr lvl="0" defTabSz="914400" eaLnBrk="0" fontAlgn="base" hangingPunct="0">
              <a:spcBef>
                <a:spcPct val="0"/>
              </a:spcBef>
              <a:spcAft>
                <a:spcPct val="0"/>
              </a:spcAft>
              <a:buFontTx/>
              <a:buChar char="•"/>
            </a:pPr>
            <a:r>
              <a:rPr lang="en-US" altLang="ja-JP" sz="1200" b="1" dirty="0">
                <a:solidFill>
                  <a:srgbClr val="000000"/>
                </a:solidFill>
                <a:latin typeface="Calibri" panose="020F0502020204030204" pitchFamily="34" charset="0"/>
                <a:cs typeface="Calibri" panose="020F0502020204030204" pitchFamily="34" charset="0"/>
              </a:rPr>
              <a:t>For Daisy</a:t>
            </a:r>
            <a:r>
              <a:rPr lang="en-US" altLang="ja-JP" sz="1200" dirty="0">
                <a:solidFill>
                  <a:srgbClr val="000000"/>
                </a:solidFill>
                <a:latin typeface="Calibri" panose="020F0502020204030204" pitchFamily="34" charset="0"/>
                <a:cs typeface="Calibri" panose="020F0502020204030204" pitchFamily="34" charset="0"/>
              </a:rPr>
              <a:t>: How does the SCILLSS principled-design process translate for use across states/districts? </a:t>
            </a:r>
            <a:endParaRPr lang="en-US" altLang="ja-JP" sz="1200" dirty="0"/>
          </a:p>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19</a:t>
            </a:fld>
            <a:endParaRPr lang="en-US"/>
          </a:p>
        </p:txBody>
      </p:sp>
    </p:spTree>
    <p:extLst>
      <p:ext uri="{BB962C8B-B14F-4D97-AF65-F5344CB8AC3E}">
        <p14:creationId xmlns:p14="http://schemas.microsoft.com/office/powerpoint/2010/main" val="256307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fld id="{157F591F-48A8-46BF-9842-345A827D44AD}" type="slidenum">
              <a:rPr lang="en-US" smtClean="0"/>
              <a:t>2</a:t>
            </a:fld>
            <a:endParaRPr lang="en-US"/>
          </a:p>
        </p:txBody>
      </p:sp>
    </p:spTree>
    <p:extLst>
      <p:ext uri="{BB962C8B-B14F-4D97-AF65-F5344CB8AC3E}">
        <p14:creationId xmlns:p14="http://schemas.microsoft.com/office/powerpoint/2010/main" val="1865733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20</a:t>
            </a:fld>
            <a:endParaRPr lang="en-US"/>
          </a:p>
        </p:txBody>
      </p:sp>
    </p:spTree>
    <p:extLst>
      <p:ext uri="{BB962C8B-B14F-4D97-AF65-F5344CB8AC3E}">
        <p14:creationId xmlns:p14="http://schemas.microsoft.com/office/powerpoint/2010/main" val="408947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fld id="{157F591F-48A8-46BF-9842-345A827D44AD}" type="slidenum">
              <a:rPr lang="en-US" smtClean="0"/>
              <a:t>3</a:t>
            </a:fld>
            <a:endParaRPr lang="en-US"/>
          </a:p>
        </p:txBody>
      </p:sp>
    </p:spTree>
    <p:extLst>
      <p:ext uri="{BB962C8B-B14F-4D97-AF65-F5344CB8AC3E}">
        <p14:creationId xmlns:p14="http://schemas.microsoft.com/office/powerpoint/2010/main" val="137648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fld id="{157F591F-48A8-46BF-9842-345A827D44AD}" type="slidenum">
              <a:rPr lang="en-US" smtClean="0"/>
              <a:t>4</a:t>
            </a:fld>
            <a:endParaRPr lang="en-US"/>
          </a:p>
        </p:txBody>
      </p:sp>
    </p:spTree>
    <p:extLst>
      <p:ext uri="{BB962C8B-B14F-4D97-AF65-F5344CB8AC3E}">
        <p14:creationId xmlns:p14="http://schemas.microsoft.com/office/powerpoint/2010/main" val="4236794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fld id="{157F591F-48A8-46BF-9842-345A827D44AD}" type="slidenum">
              <a:rPr lang="en-US" smtClean="0"/>
              <a:t>5</a:t>
            </a:fld>
            <a:endParaRPr lang="en-US"/>
          </a:p>
        </p:txBody>
      </p:sp>
    </p:spTree>
    <p:extLst>
      <p:ext uri="{BB962C8B-B14F-4D97-AF65-F5344CB8AC3E}">
        <p14:creationId xmlns:p14="http://schemas.microsoft.com/office/powerpoint/2010/main" val="276454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normAutofit/>
          </a:bodyPr>
          <a:lstStyle/>
          <a:p>
            <a:r>
              <a:rPr lang="en-US" dirty="0"/>
              <a:t>Ellen</a:t>
            </a:r>
          </a:p>
          <a:p>
            <a:endParaRPr lang="en-US" dirty="0"/>
          </a:p>
          <a:p>
            <a:r>
              <a:rPr lang="en-US" dirty="0"/>
              <a:t>SCILLSS has 3 overarching project goals. We intend to create a science assessment design model that establishes alignment with three-dimensional standards by eliciting common construct definitions that drive curriculum, instruction, and assessment; strengthen a shared knowledge base among stakeholders for using principled-design approaches to create and evaluate quality science assessments that generate meaningful and useful scores. We further intend to establish a way for states to connect statewide assessment results with local assessments and instruction in a coherent, standards-based system.</a:t>
            </a:r>
          </a:p>
          <a:p>
            <a:endParaRPr lang="en-US" dirty="0"/>
          </a:p>
          <a:p>
            <a:r>
              <a:rPr lang="en-US" dirty="0"/>
              <a:t>Each of our three states has a strong commitment to local assessment. As such, we hope to capitalize on that relationship between the local and statewide summative assessment systems to improve the way in which we vision science assessment. </a:t>
            </a:r>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August 19, 2010</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28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dirty="0"/>
              <a:t>Ellen</a:t>
            </a:r>
          </a:p>
          <a:p>
            <a:endParaRPr lang="en-US" dirty="0"/>
          </a:p>
          <a:p>
            <a:r>
              <a:rPr lang="en-US" dirty="0"/>
              <a:t>The SCILLSS project includes three partner states and four partner organizations. NE is the lead SCILLSS state along with MT and WY. edCount serves as the primary contractor to NE and the other organizations serve as subcontractors to edCount. </a:t>
            </a:r>
          </a:p>
          <a:p>
            <a:endParaRPr lang="en-US" dirty="0"/>
          </a:p>
          <a:p>
            <a:r>
              <a:rPr lang="en-US" dirty="0"/>
              <a:t>edCount and ACS will share in the substantive activities for this project while SRI provides their principled-design expertise, and PIRE provides external project evaluation services for SCILLSS. </a:t>
            </a:r>
          </a:p>
          <a:p>
            <a:endParaRPr lang="en-US" dirty="0"/>
          </a:p>
          <a:p>
            <a:r>
              <a:rPr lang="en-US" dirty="0"/>
              <a:t>We have quite a distinguished list of expert panelists also involved with SCILLSS. </a:t>
            </a:r>
            <a:r>
              <a:rPr lang="en-US" sz="3100" dirty="0"/>
              <a:t>The purpose of having a technical advisory committee is to seek feedback, commendations, and recommendations to improve the overall quality of each of the SCILLSS’ deliverables. The expert panelists will convene, along with the management team and state leads, at the SCILLSS’ annual yearly meetings to contribute expertise and experience in meeting the project goals. At various stages in the project, TAC members will contribute to different tasks during the design and development phases rather than upon completion during the yearly meetings. </a:t>
            </a:r>
            <a:endParaRPr lang="en-US" dirty="0"/>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23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dirty="0"/>
              <a:t>Ellen</a:t>
            </a:r>
          </a:p>
          <a:p>
            <a:endParaRPr lang="en-US" dirty="0"/>
          </a:p>
          <a:p>
            <a:r>
              <a:rPr lang="en-US" dirty="0"/>
              <a:t>In utilizing our </a:t>
            </a:r>
            <a:r>
              <a:rPr lang="en-US" dirty="0" err="1"/>
              <a:t>ToA</a:t>
            </a:r>
            <a:r>
              <a:rPr lang="en-US" dirty="0"/>
              <a:t> and keeping in mind the overall goals for the project and the benefits of using a principled-design approach, what does that look like for the SCILLSS project in terms of deliverables. </a:t>
            </a:r>
          </a:p>
          <a:p>
            <a:endParaRPr lang="en-US" dirty="0"/>
          </a:p>
          <a:p>
            <a:r>
              <a:rPr lang="en-US" dirty="0"/>
              <a:t>Review the deliverables across each of Years 1-4. </a:t>
            </a:r>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30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cd733d7a5_1_2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cd733d7a5_1_2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Sara</a:t>
            </a:r>
            <a:endParaRPr dirty="0"/>
          </a:p>
        </p:txBody>
      </p:sp>
      <p:sp>
        <p:nvSpPr>
          <p:cNvPr id="99" name="Google Shape;99;g3cd733d7a5_1_2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796533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D92F3-FF3D-46D4-BE35-C5BE38B90187}" type="datetime1">
              <a:rPr lang="en-US" smtClean="0"/>
              <a:t>10/5/2018</a:t>
            </a:fld>
            <a:endParaRPr lang="en-US"/>
          </a:p>
        </p:txBody>
      </p:sp>
      <p:pic>
        <p:nvPicPr>
          <p:cNvPr id="7" name="Picture 6">
            <a:extLst>
              <a:ext uri="{FF2B5EF4-FFF2-40B4-BE49-F238E27FC236}">
                <a16:creationId xmlns:a16="http://schemas.microsoft.com/office/drawing/2014/main" id="{ECB22306-D99F-40BF-B84B-D9A0599B71C3}"/>
              </a:ext>
            </a:extLst>
          </p:cNvPr>
          <p:cNvPicPr>
            <a:picLocks noChangeAspect="1"/>
          </p:cNvPicPr>
          <p:nvPr userDrawn="1"/>
        </p:nvPicPr>
        <p:blipFill>
          <a:blip r:embed="rId2"/>
          <a:stretch>
            <a:fillRect/>
          </a:stretch>
        </p:blipFill>
        <p:spPr>
          <a:xfrm>
            <a:off x="8020426" y="185738"/>
            <a:ext cx="907177" cy="994142"/>
          </a:xfrm>
          <a:prstGeom prst="rect">
            <a:avLst/>
          </a:prstGeom>
        </p:spPr>
      </p:pic>
      <p:sp>
        <p:nvSpPr>
          <p:cNvPr id="8" name="Slide Number Placeholder 5">
            <a:extLst>
              <a:ext uri="{FF2B5EF4-FFF2-40B4-BE49-F238E27FC236}">
                <a16:creationId xmlns:a16="http://schemas.microsoft.com/office/drawing/2014/main" id="{7EE242A9-5D3C-4DB7-867D-BCF8DD699AD4}"/>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6989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A8CB-8046-4D66-BE1F-6968B1F71323}"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D7E569A1-E54F-469D-BF09-815853AC7A5A}"/>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107677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6F053-CE4A-44EB-967A-0E3D0F124B50}"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00BD75DE-726C-4728-AF8C-B02F40F9B37D}"/>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3583562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28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a:endParaRPr/>
          </a:p>
        </p:txBody>
      </p:sp>
      <p:sp>
        <p:nvSpPr>
          <p:cNvPr id="32" name="Google Shape;32;p5"/>
          <p:cNvSpPr txBox="1">
            <a:spLocks noGrp="1"/>
          </p:cNvSpPr>
          <p:nvPr>
            <p:ph type="body" idx="1"/>
          </p:nvPr>
        </p:nvSpPr>
        <p:spPr>
          <a:xfrm>
            <a:off x="311700" y="1536633"/>
            <a:ext cx="8520600" cy="2610300"/>
          </a:xfrm>
          <a:prstGeom prst="rect">
            <a:avLst/>
          </a:prstGeom>
          <a:noFill/>
          <a:ln>
            <a:noFill/>
          </a:ln>
        </p:spPr>
        <p:txBody>
          <a:bodyPr spcFirstLastPara="1" wrap="square" lIns="91425" tIns="91425" rIns="91425" bIns="91425" anchor="t" anchorCtr="0"/>
          <a:lstStyle>
            <a:lvl1pPr marL="457200" marR="0" lvl="0" indent="-342900" algn="l" rtl="0">
              <a:spcBef>
                <a:spcPts val="0"/>
              </a:spcBef>
              <a:spcAft>
                <a:spcPts val="0"/>
              </a:spcAft>
              <a:buClr>
                <a:schemeClr val="dk1"/>
              </a:buClr>
              <a:buSzPts val="1800"/>
              <a:buFont typeface="Arial"/>
              <a:buChar char="●"/>
              <a:defRPr sz="3200" b="0" i="0" u="none" strike="noStrike" cap="none">
                <a:solidFill>
                  <a:schemeClr val="dk1"/>
                </a:solidFill>
                <a:latin typeface="Century Gothic"/>
                <a:ea typeface="Century Gothic"/>
                <a:cs typeface="Century Gothic"/>
                <a:sym typeface="Century Gothic"/>
              </a:defRPr>
            </a:lvl1pPr>
            <a:lvl2pPr marL="914400" marR="0" lvl="1" indent="-317500" algn="l" rtl="0">
              <a:spcBef>
                <a:spcPts val="1600"/>
              </a:spcBef>
              <a:spcAft>
                <a:spcPts val="0"/>
              </a:spcAft>
              <a:buClr>
                <a:schemeClr val="dk1"/>
              </a:buClr>
              <a:buSzPts val="14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17500" algn="l" rtl="0">
              <a:spcBef>
                <a:spcPts val="1600"/>
              </a:spcBef>
              <a:spcAft>
                <a:spcPts val="0"/>
              </a:spcAft>
              <a:buClr>
                <a:schemeClr val="dk1"/>
              </a:buClr>
              <a:buSzPts val="1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17500" algn="l" rtl="0">
              <a:spcBef>
                <a:spcPts val="1600"/>
              </a:spcBef>
              <a:spcAft>
                <a:spcPts val="0"/>
              </a:spcAft>
              <a:buClr>
                <a:schemeClr val="dk1"/>
              </a:buClr>
              <a:buSzPts val="14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17500" algn="l" rtl="0">
              <a:spcBef>
                <a:spcPts val="1600"/>
              </a:spcBef>
              <a:spcAft>
                <a:spcPts val="0"/>
              </a:spcAft>
              <a:buClr>
                <a:schemeClr val="dk1"/>
              </a:buClr>
              <a:buSzPts val="14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17500" algn="l" rtl="0">
              <a:spcBef>
                <a:spcPts val="1600"/>
              </a:spcBef>
              <a:spcAft>
                <a:spcPts val="0"/>
              </a:spcAft>
              <a:buClr>
                <a:schemeClr val="dk1"/>
              </a:buClr>
              <a:buSzPts val="14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17500" algn="l" rtl="0">
              <a:spcBef>
                <a:spcPts val="1600"/>
              </a:spcBef>
              <a:spcAft>
                <a:spcPts val="0"/>
              </a:spcAft>
              <a:buClr>
                <a:schemeClr val="dk1"/>
              </a:buClr>
              <a:buSzPts val="14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17500" algn="l" rtl="0">
              <a:spcBef>
                <a:spcPts val="1600"/>
              </a:spcBef>
              <a:spcAft>
                <a:spcPts val="0"/>
              </a:spcAft>
              <a:buClr>
                <a:schemeClr val="dk1"/>
              </a:buClr>
              <a:buSzPts val="14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17500" algn="l" rtl="0">
              <a:spcBef>
                <a:spcPts val="1600"/>
              </a:spcBef>
              <a:spcAft>
                <a:spcPts val="1600"/>
              </a:spcAft>
              <a:buClr>
                <a:schemeClr val="dk1"/>
              </a:buClr>
              <a:buSzPts val="14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3" name="Google Shape;33;p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55456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10/5/2018</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00326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10/5/2018</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5753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10/5/2018</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753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10/5/2018</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8373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10/5/2018</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97647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10/5/2018</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01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ormAutofit/>
          </a:bodyPr>
          <a:lstStyle>
            <a:lvl1pPr>
              <a:defRPr sz="4000" b="1">
                <a:solidFill>
                  <a:srgbClr val="0070C0"/>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457200" y="1417320"/>
            <a:ext cx="822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B82A0418-24AA-4BBF-A710-23C5E2FA53FD}"/>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76E1846D-1674-4B08-816D-5896014A0A84}"/>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819074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10/5/2018</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10/5/2018</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10/5/2018</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10/5/2018</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10/5/2018</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10/5/2018</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10/5/2018</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10/5/2018</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201710-EE98-4733-A23C-038044933D36}"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7AC1EB02-84BD-4593-8563-42EF36AFD57F}"/>
              </a:ext>
            </a:extLst>
          </p:cNvPr>
          <p:cNvPicPr>
            <a:picLocks noChangeAspect="1"/>
          </p:cNvPicPr>
          <p:nvPr userDrawn="1"/>
        </p:nvPicPr>
        <p:blipFill>
          <a:blip r:embed="rId2"/>
          <a:stretch>
            <a:fillRect/>
          </a:stretch>
        </p:blipFill>
        <p:spPr>
          <a:xfrm>
            <a:off x="8020426" y="206758"/>
            <a:ext cx="907177" cy="994142"/>
          </a:xfrm>
          <a:prstGeom prst="rect">
            <a:avLst/>
          </a:prstGeom>
        </p:spPr>
      </p:pic>
    </p:spTree>
    <p:extLst>
      <p:ext uri="{BB962C8B-B14F-4D97-AF65-F5344CB8AC3E}">
        <p14:creationId xmlns:p14="http://schemas.microsoft.com/office/powerpoint/2010/main" val="3430702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10/5/2018</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5684D7-DD6A-4281-8FEB-686763D89D93}" type="datetime1">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pic>
        <p:nvPicPr>
          <p:cNvPr id="8" name="Picture 7">
            <a:extLst>
              <a:ext uri="{FF2B5EF4-FFF2-40B4-BE49-F238E27FC236}">
                <a16:creationId xmlns:a16="http://schemas.microsoft.com/office/drawing/2014/main" id="{69C87AE7-2BE7-453D-99D6-2C0E3FD2984F}"/>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420715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E02073-0899-4FBF-AFC2-BB54F7E083AE}" type="datetime1">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45459-2CA2-4742-939C-711AB53491B4}" type="slidenum">
              <a:rPr lang="en-US" smtClean="0"/>
              <a:t>‹#›</a:t>
            </a:fld>
            <a:endParaRPr lang="en-US"/>
          </a:p>
        </p:txBody>
      </p:sp>
      <p:pic>
        <p:nvPicPr>
          <p:cNvPr id="10" name="Picture 9">
            <a:extLst>
              <a:ext uri="{FF2B5EF4-FFF2-40B4-BE49-F238E27FC236}">
                <a16:creationId xmlns:a16="http://schemas.microsoft.com/office/drawing/2014/main" id="{D90EC7E6-2BA3-4A68-ABCE-623FB7A6206C}"/>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386580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95F116-A66D-46A3-A0C1-CC121211C70C}" type="datetime1">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45459-2CA2-4742-939C-711AB53491B4}" type="slidenum">
              <a:rPr lang="en-US" smtClean="0"/>
              <a:t>‹#›</a:t>
            </a:fld>
            <a:endParaRPr lang="en-US"/>
          </a:p>
        </p:txBody>
      </p:sp>
      <p:pic>
        <p:nvPicPr>
          <p:cNvPr id="6" name="Picture 5">
            <a:extLst>
              <a:ext uri="{FF2B5EF4-FFF2-40B4-BE49-F238E27FC236}">
                <a16:creationId xmlns:a16="http://schemas.microsoft.com/office/drawing/2014/main" id="{BDCAE297-21BC-48C9-86B5-CC23A6BC6819}"/>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81690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F8073-A5DA-4654-9889-8FDD656EBFAA}" type="datetime1">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41B40C1D-FB51-4CE2-936B-3BE3F919D99F}"/>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311119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00755E-15FA-4FAC-805F-7E487E5C6DB9}" type="datetime1">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pic>
        <p:nvPicPr>
          <p:cNvPr id="8" name="Picture 7">
            <a:extLst>
              <a:ext uri="{FF2B5EF4-FFF2-40B4-BE49-F238E27FC236}">
                <a16:creationId xmlns:a16="http://schemas.microsoft.com/office/drawing/2014/main" id="{6512D5C1-3011-4467-AB64-62D260F8E91F}"/>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65409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7D1974-9A43-4E20-8173-F65838D60A02}" type="datetime1">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pic>
        <p:nvPicPr>
          <p:cNvPr id="8" name="Picture 7">
            <a:extLst>
              <a:ext uri="{FF2B5EF4-FFF2-40B4-BE49-F238E27FC236}">
                <a16:creationId xmlns:a16="http://schemas.microsoft.com/office/drawing/2014/main" id="{EDA7C612-84CB-45B3-8EC1-C185AC4BB6DF}"/>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210937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AE37B-BF56-4C3E-9F10-C9E358CE3F86}" type="datetime1">
              <a:rPr lang="en-US" smtClean="0"/>
              <a:t>10/5/2018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B2D4470C-51DF-4CE9-848E-AD45DBD41867}"/>
              </a:ext>
            </a:extLst>
          </p:cNvPr>
          <p:cNvPicPr>
            <a:picLocks noChangeAspect="1"/>
          </p:cNvPicPr>
          <p:nvPr userDrawn="1"/>
        </p:nvPicPr>
        <p:blipFill>
          <a:blip r:embed="rId14"/>
          <a:stretch>
            <a:fillRect/>
          </a:stretch>
        </p:blipFill>
        <p:spPr>
          <a:xfrm>
            <a:off x="8020426" y="185738"/>
            <a:ext cx="907177" cy="994142"/>
          </a:xfrm>
          <a:prstGeom prst="rect">
            <a:avLst/>
          </a:prstGeom>
        </p:spPr>
      </p:pic>
    </p:spTree>
    <p:extLst>
      <p:ext uri="{BB962C8B-B14F-4D97-AF65-F5344CB8AC3E}">
        <p14:creationId xmlns:p14="http://schemas.microsoft.com/office/powerpoint/2010/main" val="637722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21" r:id="rId12"/>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10/5/2018</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3"/>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10/5/2018</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726" y="1320800"/>
            <a:ext cx="8668633" cy="1950720"/>
          </a:xfrm>
        </p:spPr>
        <p:txBody>
          <a:bodyPr>
            <a:noAutofit/>
          </a:bodyPr>
          <a:lstStyle/>
          <a:p>
            <a:r>
              <a:rPr lang="en-US" sz="3600" b="1" dirty="0">
                <a:solidFill>
                  <a:srgbClr val="0070C0"/>
                </a:solidFill>
                <a:effectLst>
                  <a:outerShdw blurRad="38100" dist="38100" dir="2700000" algn="tl">
                    <a:srgbClr val="000000">
                      <a:alpha val="43137"/>
                    </a:srgbClr>
                  </a:outerShdw>
                </a:effectLst>
              </a:rPr>
              <a:t>Strengthening Claims-based Interpretations and Uses of Local and Large-scale Science Assessment Scores</a:t>
            </a:r>
            <a:br>
              <a:rPr lang="en-US" sz="3600" b="1" dirty="0">
                <a:solidFill>
                  <a:srgbClr val="0070C0"/>
                </a:solidFill>
                <a:effectLst>
                  <a:outerShdw blurRad="38100" dist="38100" dir="2700000" algn="tl">
                    <a:srgbClr val="000000">
                      <a:alpha val="43137"/>
                    </a:srgbClr>
                  </a:outerShdw>
                </a:effectLst>
              </a:rPr>
            </a:br>
            <a:r>
              <a:rPr lang="en-US" sz="3600" b="1" dirty="0">
                <a:solidFill>
                  <a:srgbClr val="0070C0"/>
                </a:solidFill>
                <a:effectLst>
                  <a:outerShdw blurRad="38100" dist="38100" dir="2700000" algn="tl">
                    <a:srgbClr val="000000">
                      <a:alpha val="43137"/>
                    </a:srgbClr>
                  </a:outerShdw>
                </a:effectLst>
              </a:rPr>
              <a:t>(SCILLSS)</a:t>
            </a:r>
          </a:p>
        </p:txBody>
      </p:sp>
      <p:sp>
        <p:nvSpPr>
          <p:cNvPr id="3" name="Subtitle 2"/>
          <p:cNvSpPr>
            <a:spLocks noGrp="1"/>
          </p:cNvSpPr>
          <p:nvPr>
            <p:ph type="subTitle" idx="1"/>
          </p:nvPr>
        </p:nvSpPr>
        <p:spPr>
          <a:xfrm>
            <a:off x="1399220" y="3667760"/>
            <a:ext cx="6387509" cy="2409762"/>
          </a:xfrm>
        </p:spPr>
        <p:txBody>
          <a:bodyPr>
            <a:normAutofit lnSpcReduction="10000"/>
          </a:bodyPr>
          <a:lstStyle/>
          <a:p>
            <a:r>
              <a:rPr lang="en-US" b="1" dirty="0"/>
              <a:t>NCME Classroom Assessment Conference: Exploring the Relationship Between Large-Scale and Local Assessments</a:t>
            </a:r>
          </a:p>
          <a:p>
            <a:endParaRPr lang="en-US" b="1" dirty="0"/>
          </a:p>
          <a:p>
            <a:r>
              <a:rPr lang="en-US" b="1" dirty="0"/>
              <a:t>October 9, 2018</a:t>
            </a:r>
          </a:p>
          <a:p>
            <a:r>
              <a:rPr lang="en-US" b="1" dirty="0"/>
              <a:t>10:30 am - 12:00 pm CT </a:t>
            </a:r>
          </a:p>
        </p:txBody>
      </p:sp>
    </p:spTree>
    <p:extLst>
      <p:ext uri="{BB962C8B-B14F-4D97-AF65-F5344CB8AC3E}">
        <p14:creationId xmlns:p14="http://schemas.microsoft.com/office/powerpoint/2010/main" val="3473956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p:nvPr/>
        </p:nvSpPr>
        <p:spPr>
          <a:xfrm>
            <a:off x="470025" y="1576700"/>
            <a:ext cx="8182800" cy="4766043"/>
          </a:xfrm>
          <a:prstGeom prst="round2DiagRect">
            <a:avLst>
              <a:gd name="adj1" fmla="val 16667"/>
              <a:gd name="adj2" fmla="val 0"/>
            </a:avLst>
          </a:prstGeom>
          <a:solidFill>
            <a:schemeClr val="accent5"/>
          </a:solid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a:spLocks noGrp="1"/>
          </p:cNvSpPr>
          <p:nvPr>
            <p:ph type="title" idx="4294967295"/>
          </p:nvPr>
        </p:nvSpPr>
        <p:spPr>
          <a:xfrm>
            <a:off x="675225" y="3045732"/>
            <a:ext cx="7772400" cy="13620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FFFF"/>
                </a:solidFill>
                <a:latin typeface="+mn-lt"/>
              </a:rPr>
              <a:t>1. Consistently Communicating our Vision</a:t>
            </a:r>
            <a:endParaRPr sz="4800" dirty="0">
              <a:solidFill>
                <a:srgbClr val="FFFFFF"/>
              </a:solidFill>
              <a:latin typeface="+mn-lt"/>
            </a:endParaRPr>
          </a:p>
        </p:txBody>
      </p:sp>
    </p:spTree>
    <p:extLst>
      <p:ext uri="{BB962C8B-B14F-4D97-AF65-F5344CB8AC3E}">
        <p14:creationId xmlns:p14="http://schemas.microsoft.com/office/powerpoint/2010/main" val="159519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1525707" y="1141650"/>
            <a:ext cx="7313700" cy="479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Century Gothic"/>
              <a:buNone/>
              <a:tabLst/>
              <a:defRPr/>
            </a:pPr>
            <a:r>
              <a:rPr kumimoji="0" lang="en-US" sz="4400" b="0" i="0" u="none" strike="noStrike" kern="0" cap="none" spc="0" normalizeH="0" baseline="0" noProof="0">
                <a:ln>
                  <a:noFill/>
                </a:ln>
                <a:solidFill>
                  <a:srgbClr val="FFFFFF"/>
                </a:solidFill>
                <a:effectLst/>
                <a:uLnTx/>
                <a:uFillTx/>
                <a:ea typeface="Century Gothic"/>
                <a:cs typeface="Century Gothic"/>
                <a:sym typeface="Century Gothic"/>
              </a:rPr>
              <a:t>Theory of Action</a:t>
            </a:r>
            <a:endParaRPr kumimoji="0" sz="4400" b="0" i="0" u="none" strike="noStrike" kern="0" cap="none" spc="0" normalizeH="0" baseline="0" noProof="0">
              <a:ln>
                <a:noFill/>
              </a:ln>
              <a:solidFill>
                <a:srgbClr val="FFFFFF"/>
              </a:solidFill>
              <a:effectLst/>
              <a:uLnTx/>
              <a:uFillTx/>
              <a:ea typeface="Century Gothic"/>
              <a:cs typeface="Century Gothic"/>
              <a:sym typeface="Century Gothic"/>
            </a:endParaRPr>
          </a:p>
        </p:txBody>
      </p:sp>
      <p:pic>
        <p:nvPicPr>
          <p:cNvPr id="115" name="Google Shape;115;p18"/>
          <p:cNvPicPr preferRelativeResize="0"/>
          <p:nvPr/>
        </p:nvPicPr>
        <p:blipFill>
          <a:blip r:embed="rId3">
            <a:alphaModFix/>
          </a:blip>
          <a:stretch>
            <a:fillRect/>
          </a:stretch>
        </p:blipFill>
        <p:spPr>
          <a:xfrm>
            <a:off x="611740" y="5701662"/>
            <a:ext cx="7848922" cy="1156338"/>
          </a:xfrm>
          <a:prstGeom prst="rect">
            <a:avLst/>
          </a:prstGeom>
          <a:noFill/>
          <a:ln>
            <a:noFill/>
          </a:ln>
        </p:spPr>
      </p:pic>
      <p:pic>
        <p:nvPicPr>
          <p:cNvPr id="116" name="Google Shape;116;p18"/>
          <p:cNvPicPr preferRelativeResize="0"/>
          <p:nvPr/>
        </p:nvPicPr>
        <p:blipFill>
          <a:blip r:embed="rId4">
            <a:alphaModFix/>
          </a:blip>
          <a:stretch>
            <a:fillRect/>
          </a:stretch>
        </p:blipFill>
        <p:spPr>
          <a:xfrm>
            <a:off x="683338" y="1204384"/>
            <a:ext cx="7848924" cy="3171762"/>
          </a:xfrm>
          <a:prstGeom prst="rect">
            <a:avLst/>
          </a:prstGeom>
          <a:noFill/>
          <a:ln>
            <a:noFill/>
          </a:ln>
        </p:spPr>
      </p:pic>
      <p:pic>
        <p:nvPicPr>
          <p:cNvPr id="117" name="Google Shape;117;p18"/>
          <p:cNvPicPr preferRelativeResize="0"/>
          <p:nvPr/>
        </p:nvPicPr>
        <p:blipFill>
          <a:blip r:embed="rId5">
            <a:alphaModFix/>
          </a:blip>
          <a:stretch>
            <a:fillRect/>
          </a:stretch>
        </p:blipFill>
        <p:spPr>
          <a:xfrm>
            <a:off x="647538" y="4376146"/>
            <a:ext cx="7848924" cy="1357522"/>
          </a:xfrm>
          <a:prstGeom prst="rect">
            <a:avLst/>
          </a:prstGeom>
          <a:noFill/>
          <a:ln>
            <a:noFill/>
          </a:ln>
        </p:spPr>
      </p:pic>
      <p:pic>
        <p:nvPicPr>
          <p:cNvPr id="119" name="Google Shape;119;p18"/>
          <p:cNvPicPr preferRelativeResize="0"/>
          <p:nvPr/>
        </p:nvPicPr>
        <p:blipFill>
          <a:blip r:embed="rId6">
            <a:alphaModFix/>
          </a:blip>
          <a:stretch>
            <a:fillRect/>
          </a:stretch>
        </p:blipFill>
        <p:spPr>
          <a:xfrm>
            <a:off x="1524000" y="5380257"/>
            <a:ext cx="1238250" cy="1238250"/>
          </a:xfrm>
          <a:prstGeom prst="rect">
            <a:avLst/>
          </a:prstGeom>
          <a:noFill/>
          <a:ln>
            <a:noFill/>
          </a:ln>
        </p:spPr>
      </p:pic>
      <p:pic>
        <p:nvPicPr>
          <p:cNvPr id="120" name="Google Shape;120;p18"/>
          <p:cNvPicPr preferRelativeResize="0"/>
          <p:nvPr/>
        </p:nvPicPr>
        <p:blipFill>
          <a:blip r:embed="rId7">
            <a:alphaModFix/>
          </a:blip>
          <a:stretch>
            <a:fillRect/>
          </a:stretch>
        </p:blipFill>
        <p:spPr>
          <a:xfrm>
            <a:off x="6146053" y="5368625"/>
            <a:ext cx="1238250" cy="1238250"/>
          </a:xfrm>
          <a:prstGeom prst="rect">
            <a:avLst/>
          </a:prstGeom>
          <a:noFill/>
          <a:ln>
            <a:noFill/>
          </a:ln>
        </p:spPr>
      </p:pic>
      <p:pic>
        <p:nvPicPr>
          <p:cNvPr id="121" name="Google Shape;121;p18"/>
          <p:cNvPicPr preferRelativeResize="0"/>
          <p:nvPr/>
        </p:nvPicPr>
        <p:blipFill>
          <a:blip r:embed="rId8">
            <a:alphaModFix/>
          </a:blip>
          <a:stretch>
            <a:fillRect/>
          </a:stretch>
        </p:blipFill>
        <p:spPr>
          <a:xfrm>
            <a:off x="7627125" y="5351214"/>
            <a:ext cx="1238250" cy="1238250"/>
          </a:xfrm>
          <a:prstGeom prst="rect">
            <a:avLst/>
          </a:prstGeom>
          <a:noFill/>
          <a:ln>
            <a:noFill/>
          </a:ln>
        </p:spPr>
      </p:pic>
      <p:pic>
        <p:nvPicPr>
          <p:cNvPr id="122" name="Google Shape;122;p18"/>
          <p:cNvPicPr preferRelativeResize="0"/>
          <p:nvPr/>
        </p:nvPicPr>
        <p:blipFill>
          <a:blip r:embed="rId9">
            <a:alphaModFix/>
          </a:blip>
          <a:stretch>
            <a:fillRect/>
          </a:stretch>
        </p:blipFill>
        <p:spPr>
          <a:xfrm>
            <a:off x="4607800" y="5368625"/>
            <a:ext cx="1238250" cy="1238250"/>
          </a:xfrm>
          <a:prstGeom prst="rect">
            <a:avLst/>
          </a:prstGeom>
          <a:noFill/>
          <a:ln>
            <a:noFill/>
          </a:ln>
        </p:spPr>
      </p:pic>
      <p:pic>
        <p:nvPicPr>
          <p:cNvPr id="123" name="Google Shape;123;p18"/>
          <p:cNvPicPr preferRelativeResize="0"/>
          <p:nvPr/>
        </p:nvPicPr>
        <p:blipFill>
          <a:blip r:embed="rId10">
            <a:alphaModFix/>
          </a:blip>
          <a:stretch>
            <a:fillRect/>
          </a:stretch>
        </p:blipFill>
        <p:spPr>
          <a:xfrm>
            <a:off x="3002225" y="5382027"/>
            <a:ext cx="1238250" cy="1238250"/>
          </a:xfrm>
          <a:prstGeom prst="rect">
            <a:avLst/>
          </a:prstGeom>
          <a:noFill/>
          <a:ln>
            <a:noFill/>
          </a:ln>
        </p:spPr>
      </p:pic>
      <p:sp>
        <p:nvSpPr>
          <p:cNvPr id="3" name="Title 2">
            <a:extLst>
              <a:ext uri="{FF2B5EF4-FFF2-40B4-BE49-F238E27FC236}">
                <a16:creationId xmlns:a16="http://schemas.microsoft.com/office/drawing/2014/main" id="{5FD291E2-EAFD-4982-BA53-797BC1801340}"/>
              </a:ext>
            </a:extLst>
          </p:cNvPr>
          <p:cNvSpPr>
            <a:spLocks noGrp="1"/>
          </p:cNvSpPr>
          <p:nvPr>
            <p:ph type="title"/>
          </p:nvPr>
        </p:nvSpPr>
        <p:spPr>
          <a:xfrm>
            <a:off x="457200" y="274320"/>
            <a:ext cx="8229600" cy="1143000"/>
          </a:xfrm>
        </p:spPr>
        <p:txBody>
          <a:bodyPr>
            <a:normAutofit/>
          </a:bodyPr>
          <a:lstStyle/>
          <a:p>
            <a:r>
              <a:rPr lang="en-US" sz="4000" b="1" dirty="0">
                <a:solidFill>
                  <a:srgbClr val="0070C0"/>
                </a:solidFill>
                <a:effectLst>
                  <a:outerShdw blurRad="38100" dist="38100" dir="2700000" algn="tl">
                    <a:srgbClr val="000000">
                      <a:alpha val="43137"/>
                    </a:srgbClr>
                  </a:outerShdw>
                </a:effectLst>
              </a:rPr>
              <a:t>Theory of Action</a:t>
            </a:r>
          </a:p>
        </p:txBody>
      </p:sp>
      <p:grpSp>
        <p:nvGrpSpPr>
          <p:cNvPr id="44" name="Google Shape;125;p18">
            <a:extLst>
              <a:ext uri="{FF2B5EF4-FFF2-40B4-BE49-F238E27FC236}">
                <a16:creationId xmlns:a16="http://schemas.microsoft.com/office/drawing/2014/main" id="{ADA0EE05-7986-4A63-AA41-B20DF44B1129}"/>
              </a:ext>
            </a:extLst>
          </p:cNvPr>
          <p:cNvGrpSpPr/>
          <p:nvPr/>
        </p:nvGrpSpPr>
        <p:grpSpPr>
          <a:xfrm>
            <a:off x="35800" y="1859519"/>
            <a:ext cx="9144000" cy="3505368"/>
            <a:chOff x="0" y="1846000"/>
            <a:chExt cx="9144000" cy="3398650"/>
          </a:xfrm>
        </p:grpSpPr>
        <p:pic>
          <p:nvPicPr>
            <p:cNvPr id="45" name="Google Shape;126;p18">
              <a:extLst>
                <a:ext uri="{FF2B5EF4-FFF2-40B4-BE49-F238E27FC236}">
                  <a16:creationId xmlns:a16="http://schemas.microsoft.com/office/drawing/2014/main" id="{A3B3AABE-8C96-4BB7-ADA0-F008828E30B7}"/>
                </a:ext>
              </a:extLst>
            </p:cNvPr>
            <p:cNvPicPr preferRelativeResize="0"/>
            <p:nvPr/>
          </p:nvPicPr>
          <p:blipFill>
            <a:blip r:embed="rId11">
              <a:alphaModFix/>
            </a:blip>
            <a:stretch>
              <a:fillRect/>
            </a:stretch>
          </p:blipFill>
          <p:spPr>
            <a:xfrm>
              <a:off x="0" y="1846000"/>
              <a:ext cx="9144000" cy="3398650"/>
            </a:xfrm>
            <a:prstGeom prst="rect">
              <a:avLst/>
            </a:prstGeom>
            <a:noFill/>
            <a:ln>
              <a:noFill/>
            </a:ln>
          </p:spPr>
        </p:pic>
        <p:sp>
          <p:nvSpPr>
            <p:cNvPr id="46" name="Google Shape;127;p18">
              <a:extLst>
                <a:ext uri="{FF2B5EF4-FFF2-40B4-BE49-F238E27FC236}">
                  <a16:creationId xmlns:a16="http://schemas.microsoft.com/office/drawing/2014/main" id="{8EB6C0B7-4313-43C0-AB83-402D744A2046}"/>
                </a:ext>
              </a:extLst>
            </p:cNvPr>
            <p:cNvSpPr txBox="1"/>
            <p:nvPr/>
          </p:nvSpPr>
          <p:spPr>
            <a:xfrm>
              <a:off x="45025" y="3332900"/>
              <a:ext cx="1456500" cy="485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ea typeface="Century Gothic"/>
                  <a:cs typeface="Century Gothic"/>
                  <a:sym typeface="Century Gothic"/>
                </a:rPr>
                <a:t>Outcomes</a:t>
              </a:r>
              <a:endParaRPr kumimoji="0" sz="1800" b="1" i="0" u="none" strike="noStrike" kern="0" cap="none" spc="0" normalizeH="0" baseline="0" noProof="0" dirty="0">
                <a:ln>
                  <a:noFill/>
                </a:ln>
                <a:solidFill>
                  <a:srgbClr val="FFFFFF"/>
                </a:solidFill>
                <a:effectLst/>
                <a:uLnTx/>
                <a:uFillTx/>
                <a:ea typeface="Century Gothic"/>
                <a:cs typeface="Century Gothic"/>
                <a:sym typeface="Century Gothic"/>
              </a:endParaRPr>
            </a:p>
          </p:txBody>
        </p:sp>
        <p:sp>
          <p:nvSpPr>
            <p:cNvPr id="47" name="Google Shape;128;p18">
              <a:extLst>
                <a:ext uri="{FF2B5EF4-FFF2-40B4-BE49-F238E27FC236}">
                  <a16:creationId xmlns:a16="http://schemas.microsoft.com/office/drawing/2014/main" id="{7B68D4EB-126D-4DC6-AFEF-104C788EEB4C}"/>
                </a:ext>
              </a:extLst>
            </p:cNvPr>
            <p:cNvSpPr txBox="1"/>
            <p:nvPr/>
          </p:nvSpPr>
          <p:spPr>
            <a:xfrm>
              <a:off x="1396375" y="1942200"/>
              <a:ext cx="14565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ea typeface="Century Gothic"/>
                  <a:cs typeface="Century Gothic"/>
                  <a:sym typeface="Century Gothic"/>
                </a:rPr>
                <a:t>Curriculum, instruction, and assessments designed for NE-CCRS are implemented systemically and systematically. </a:t>
              </a:r>
              <a:endParaRPr kumimoji="0" sz="1400" b="0" i="0" u="none" strike="noStrike" kern="0" cap="none" spc="0" normalizeH="0" baseline="0" noProof="0" dirty="0">
                <a:ln>
                  <a:noFill/>
                </a:ln>
                <a:solidFill>
                  <a:srgbClr val="000000"/>
                </a:solidFill>
                <a:effectLst/>
                <a:uLnTx/>
                <a:uFillTx/>
                <a:ea typeface="Century Gothic"/>
                <a:cs typeface="Century Gothic"/>
                <a:sym typeface="Century Gothic"/>
              </a:endParaRPr>
            </a:p>
          </p:txBody>
        </p:sp>
        <p:sp>
          <p:nvSpPr>
            <p:cNvPr id="48" name="Google Shape;129;p18">
              <a:extLst>
                <a:ext uri="{FF2B5EF4-FFF2-40B4-BE49-F238E27FC236}">
                  <a16:creationId xmlns:a16="http://schemas.microsoft.com/office/drawing/2014/main" id="{F13C004B-18FF-40D8-B7C7-1BDA5BAF6140}"/>
                </a:ext>
              </a:extLst>
            </p:cNvPr>
            <p:cNvSpPr txBox="1"/>
            <p:nvPr/>
          </p:nvSpPr>
          <p:spPr>
            <a:xfrm>
              <a:off x="2897957" y="1937050"/>
              <a:ext cx="14565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ea typeface="Century Gothic"/>
                  <a:cs typeface="Century Gothic"/>
                  <a:sym typeface="Century Gothic"/>
                </a:rPr>
                <a:t>Educators are qualified/ credentialed, effective leaders that critically use CIA products, processes, and data to support student college and career readiness.</a:t>
              </a:r>
              <a:endParaRPr kumimoji="0" sz="1400" b="0" i="0" u="none" strike="noStrike" kern="0" cap="none" spc="0" normalizeH="0" baseline="0" noProof="0" dirty="0">
                <a:ln>
                  <a:noFill/>
                </a:ln>
                <a:solidFill>
                  <a:srgbClr val="000000"/>
                </a:solidFill>
                <a:effectLst/>
                <a:uLnTx/>
                <a:uFillTx/>
                <a:ea typeface="Century Gothic"/>
                <a:cs typeface="Century Gothic"/>
                <a:sym typeface="Century Gothic"/>
              </a:endParaRPr>
            </a:p>
          </p:txBody>
        </p:sp>
        <p:sp>
          <p:nvSpPr>
            <p:cNvPr id="49" name="Google Shape;130;p18">
              <a:extLst>
                <a:ext uri="{FF2B5EF4-FFF2-40B4-BE49-F238E27FC236}">
                  <a16:creationId xmlns:a16="http://schemas.microsoft.com/office/drawing/2014/main" id="{532B17A2-7A6F-4979-9FFA-DF5ECAB60091}"/>
                </a:ext>
              </a:extLst>
            </p:cNvPr>
            <p:cNvSpPr txBox="1"/>
            <p:nvPr/>
          </p:nvSpPr>
          <p:spPr>
            <a:xfrm>
              <a:off x="4401810" y="1937050"/>
              <a:ext cx="16386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ea typeface="Century Gothic"/>
                  <a:cs typeface="Century Gothic"/>
                  <a:sym typeface="Century Gothic"/>
                </a:rPr>
                <a:t>ALL students integrate science learning based on the 3 dimensional science standards to ensure application and transfer of knowledge and skills in interdisciplinary ways.</a:t>
              </a:r>
              <a:endParaRPr kumimoji="0" sz="1400" b="0" i="0" u="none" strike="noStrike" kern="0" cap="none" spc="0" normalizeH="0" baseline="0" noProof="0">
                <a:ln>
                  <a:noFill/>
                </a:ln>
                <a:solidFill>
                  <a:srgbClr val="000000"/>
                </a:solidFill>
                <a:effectLst/>
                <a:uLnTx/>
                <a:uFillTx/>
                <a:ea typeface="Century Gothic"/>
                <a:cs typeface="Century Gothic"/>
                <a:sym typeface="Century Gothic"/>
              </a:endParaRPr>
            </a:p>
          </p:txBody>
        </p:sp>
        <p:sp>
          <p:nvSpPr>
            <p:cNvPr id="50" name="Google Shape;131;p18">
              <a:extLst>
                <a:ext uri="{FF2B5EF4-FFF2-40B4-BE49-F238E27FC236}">
                  <a16:creationId xmlns:a16="http://schemas.microsoft.com/office/drawing/2014/main" id="{9F770B48-B508-4B1E-A275-B3218C40753E}"/>
                </a:ext>
              </a:extLst>
            </p:cNvPr>
            <p:cNvSpPr txBox="1"/>
            <p:nvPr/>
          </p:nvSpPr>
          <p:spPr>
            <a:xfrm>
              <a:off x="6101387" y="1937050"/>
              <a:ext cx="12744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ea typeface="Century Gothic"/>
                  <a:cs typeface="Century Gothic"/>
                  <a:sym typeface="Century Gothic"/>
                </a:rPr>
                <a:t>The assessment system contributes to shifting the underlying skill set of the state’s workforce to draw new business via NE students.</a:t>
              </a:r>
              <a:endParaRPr kumimoji="0" sz="1400" b="0" i="0" u="none" strike="noStrike" kern="0" cap="none" spc="0" normalizeH="0" baseline="0" noProof="0">
                <a:ln>
                  <a:noFill/>
                </a:ln>
                <a:solidFill>
                  <a:srgbClr val="000000"/>
                </a:solidFill>
                <a:effectLst/>
                <a:uLnTx/>
                <a:uFillTx/>
                <a:ea typeface="Century Gothic"/>
                <a:cs typeface="Century Gothic"/>
                <a:sym typeface="Century Gothic"/>
              </a:endParaRPr>
            </a:p>
          </p:txBody>
        </p:sp>
        <p:sp>
          <p:nvSpPr>
            <p:cNvPr id="51" name="Google Shape;132;p18">
              <a:extLst>
                <a:ext uri="{FF2B5EF4-FFF2-40B4-BE49-F238E27FC236}">
                  <a16:creationId xmlns:a16="http://schemas.microsoft.com/office/drawing/2014/main" id="{802855F0-D1A6-4AAE-BB9C-FA753A025248}"/>
                </a:ext>
              </a:extLst>
            </p:cNvPr>
            <p:cNvSpPr txBox="1"/>
            <p:nvPr/>
          </p:nvSpPr>
          <p:spPr>
            <a:xfrm>
              <a:off x="7437225" y="1942050"/>
              <a:ext cx="16386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ea typeface="Century Gothic"/>
                  <a:cs typeface="Century Gothic"/>
                  <a:sym typeface="Century Gothic"/>
                </a:rPr>
                <a:t>Every student upon completion of secondary education is prepared for postsecondary education, career, and civic opportunities and possesses technological and digital readiness.</a:t>
              </a:r>
              <a:endParaRPr kumimoji="0" sz="1400" b="0" i="0" u="none" strike="noStrike" kern="0" cap="none" spc="0" normalizeH="0" baseline="0" noProof="0">
                <a:ln>
                  <a:noFill/>
                </a:ln>
                <a:solidFill>
                  <a:srgbClr val="000000"/>
                </a:solidFill>
                <a:effectLst/>
                <a:uLnTx/>
                <a:uFillTx/>
                <a:ea typeface="Century Gothic"/>
                <a:cs typeface="Century Gothic"/>
                <a:sym typeface="Century Gothic"/>
              </a:endParaRPr>
            </a:p>
          </p:txBody>
        </p:sp>
      </p:grpSp>
      <p:pic>
        <p:nvPicPr>
          <p:cNvPr id="52" name="Google Shape;133;p18">
            <a:extLst>
              <a:ext uri="{FF2B5EF4-FFF2-40B4-BE49-F238E27FC236}">
                <a16:creationId xmlns:a16="http://schemas.microsoft.com/office/drawing/2014/main" id="{D0B59A50-B08C-404D-A993-64C90F4F69B3}"/>
              </a:ext>
            </a:extLst>
          </p:cNvPr>
          <p:cNvPicPr preferRelativeResize="0"/>
          <p:nvPr/>
        </p:nvPicPr>
        <p:blipFill>
          <a:blip r:embed="rId12">
            <a:alphaModFix/>
          </a:blip>
          <a:stretch>
            <a:fillRect/>
          </a:stretch>
        </p:blipFill>
        <p:spPr>
          <a:xfrm>
            <a:off x="77950" y="1982700"/>
            <a:ext cx="1238250" cy="1238250"/>
          </a:xfrm>
          <a:prstGeom prst="rect">
            <a:avLst/>
          </a:prstGeom>
          <a:noFill/>
          <a:ln>
            <a:noFill/>
          </a:ln>
        </p:spPr>
      </p:pic>
    </p:spTree>
    <p:extLst>
      <p:ext uri="{BB962C8B-B14F-4D97-AF65-F5344CB8AC3E}">
        <p14:creationId xmlns:p14="http://schemas.microsoft.com/office/powerpoint/2010/main" val="3091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17"/>
                                        </p:tgtEl>
                                        <p:attrNameLst>
                                          <p:attrName>style.visibility</p:attrName>
                                        </p:attrNameLst>
                                      </p:cBhvr>
                                      <p:to>
                                        <p:strVal val="hidden"/>
                                      </p:to>
                                    </p:set>
                                  </p:childTnLst>
                                </p:cTn>
                              </p:par>
                              <p:par>
                                <p:cTn id="13" presetID="1" presetClass="entr" presetSubtype="0" fill="hold" nodeType="withEffect">
                                  <p:stCondLst>
                                    <p:cond delay="100"/>
                                  </p:stCondLst>
                                  <p:childTnLst>
                                    <p:set>
                                      <p:cBhvr>
                                        <p:cTn id="14" dur="1" fill="hold">
                                          <p:stCondLst>
                                            <p:cond delay="0"/>
                                          </p:stCondLst>
                                        </p:cTn>
                                        <p:tgtEl>
                                          <p:spTgt spid="1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3" name="Title 2">
            <a:extLst>
              <a:ext uri="{FF2B5EF4-FFF2-40B4-BE49-F238E27FC236}">
                <a16:creationId xmlns:a16="http://schemas.microsoft.com/office/drawing/2014/main" id="{A191F8D9-CD33-40BE-BEAD-58246884A9F4}"/>
              </a:ext>
            </a:extLst>
          </p:cNvPr>
          <p:cNvSpPr>
            <a:spLocks noGrp="1"/>
          </p:cNvSpPr>
          <p:nvPr>
            <p:ph type="title"/>
          </p:nvPr>
        </p:nvSpPr>
        <p:spPr/>
        <p:txBody>
          <a:bodyPr/>
          <a:lstStyle/>
          <a:p>
            <a:r>
              <a:rPr lang="en-US" dirty="0"/>
              <a:t>Claims</a:t>
            </a:r>
          </a:p>
        </p:txBody>
      </p:sp>
      <p:sp>
        <p:nvSpPr>
          <p:cNvPr id="140" name="Google Shape;140;p19"/>
          <p:cNvSpPr txBox="1">
            <a:spLocks noGrp="1"/>
          </p:cNvSpPr>
          <p:nvPr>
            <p:ph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Overall Claim</a:t>
            </a:r>
            <a:endParaRPr sz="2000" b="1" dirty="0"/>
          </a:p>
          <a:p>
            <a:pPr marL="0" lvl="0" indent="0" algn="l" rtl="0">
              <a:lnSpc>
                <a:spcPct val="100000"/>
              </a:lnSpc>
              <a:spcBef>
                <a:spcPts val="0"/>
              </a:spcBef>
              <a:buNone/>
            </a:pPr>
            <a:r>
              <a:rPr lang="en-US" sz="2000" dirty="0"/>
              <a:t>Students can demonstrate the scientific literacy necessary to be civic minded decision makers and demonstrate readiness for college, career, and lifelong learning through application of science and engineering practices and crosscutting concepts within and among the disciplines of science.</a:t>
            </a:r>
            <a:endParaRPr sz="2000" dirty="0"/>
          </a:p>
          <a:p>
            <a:pPr marL="0" lvl="0" indent="0" algn="l" rtl="0">
              <a:lnSpc>
                <a:spcPct val="100000"/>
              </a:lnSpc>
              <a:spcBef>
                <a:spcPts val="0"/>
              </a:spcBef>
              <a:buNone/>
            </a:pPr>
            <a:endParaRPr sz="600" b="1" dirty="0"/>
          </a:p>
          <a:p>
            <a:pPr>
              <a:lnSpc>
                <a:spcPct val="100000"/>
              </a:lnSpc>
              <a:spcBef>
                <a:spcPts val="0"/>
              </a:spcBef>
            </a:pPr>
            <a:r>
              <a:rPr lang="en-US" sz="2000" b="1" dirty="0"/>
              <a:t>       Critical Consumers of Information</a:t>
            </a:r>
          </a:p>
          <a:p>
            <a:pPr marL="0" indent="0">
              <a:lnSpc>
                <a:spcPct val="100000"/>
              </a:lnSpc>
              <a:spcBef>
                <a:spcPts val="0"/>
              </a:spcBef>
              <a:buNone/>
            </a:pPr>
            <a:r>
              <a:rPr lang="en-US" sz="2000" b="1" dirty="0"/>
              <a:t>           </a:t>
            </a:r>
            <a:r>
              <a:rPr lang="en-US" sz="2000" dirty="0"/>
              <a:t>Students can gather, analyze, and communicate information from      </a:t>
            </a:r>
          </a:p>
          <a:p>
            <a:pPr marL="0" indent="0">
              <a:lnSpc>
                <a:spcPct val="100000"/>
              </a:lnSpc>
              <a:spcBef>
                <a:spcPts val="0"/>
              </a:spcBef>
              <a:buNone/>
            </a:pPr>
            <a:r>
              <a:rPr lang="en-US" sz="2000" dirty="0"/>
              <a:t>           multiple sources to use as evidence to make sense of familiar and   </a:t>
            </a:r>
          </a:p>
          <a:p>
            <a:pPr marL="0" indent="0">
              <a:lnSpc>
                <a:spcPct val="100000"/>
              </a:lnSpc>
              <a:spcBef>
                <a:spcPts val="0"/>
              </a:spcBef>
              <a:buNone/>
            </a:pPr>
            <a:r>
              <a:rPr lang="en-US" sz="2000" dirty="0"/>
              <a:t>           unfamiliar phenomena and problems. </a:t>
            </a:r>
            <a:endParaRPr sz="2000" dirty="0"/>
          </a:p>
          <a:p>
            <a:pPr>
              <a:lnSpc>
                <a:spcPct val="100000"/>
              </a:lnSpc>
              <a:spcBef>
                <a:spcPts val="0"/>
              </a:spcBef>
            </a:pPr>
            <a:r>
              <a:rPr lang="en-US" sz="2000" b="1" dirty="0"/>
              <a:t>       Interconnectedness of Science</a:t>
            </a:r>
            <a:endParaRPr sz="2000" b="1" dirty="0"/>
          </a:p>
          <a:p>
            <a:pPr marL="457200" lvl="0" indent="-457200" algn="l" rtl="0">
              <a:lnSpc>
                <a:spcPct val="100000"/>
              </a:lnSpc>
              <a:spcBef>
                <a:spcPts val="0"/>
              </a:spcBef>
              <a:buNone/>
            </a:pPr>
            <a:r>
              <a:rPr lang="en-US" sz="2000" dirty="0"/>
              <a:t>           Students can make connections between disciplinary core ideas within  </a:t>
            </a:r>
          </a:p>
          <a:p>
            <a:pPr marL="457200" lvl="0" indent="-457200" algn="l" rtl="0">
              <a:lnSpc>
                <a:spcPct val="100000"/>
              </a:lnSpc>
              <a:spcBef>
                <a:spcPts val="0"/>
              </a:spcBef>
              <a:buNone/>
            </a:pPr>
            <a:r>
              <a:rPr lang="en-US" sz="2000" dirty="0"/>
              <a:t>           the Physical Science, Life Science, and Earth and Space Sciences </a:t>
            </a:r>
          </a:p>
          <a:p>
            <a:pPr marL="457200" lvl="0" indent="-457200" algn="l" rtl="0">
              <a:lnSpc>
                <a:spcPct val="100000"/>
              </a:lnSpc>
              <a:spcBef>
                <a:spcPts val="0"/>
              </a:spcBef>
              <a:buNone/>
            </a:pPr>
            <a:r>
              <a:rPr lang="en-US" sz="2000" dirty="0"/>
              <a:t>           domains, across multiple science domains, and across multiple content </a:t>
            </a:r>
          </a:p>
          <a:p>
            <a:pPr marL="457200" lvl="0" indent="-457200" algn="l" rtl="0">
              <a:lnSpc>
                <a:spcPct val="100000"/>
              </a:lnSpc>
              <a:spcBef>
                <a:spcPts val="0"/>
              </a:spcBef>
              <a:buNone/>
            </a:pPr>
            <a:r>
              <a:rPr lang="en-US" sz="2000" dirty="0"/>
              <a:t>           areas (such as mathematics and English language arts) to make sense of </a:t>
            </a:r>
          </a:p>
          <a:p>
            <a:pPr marL="457200" lvl="0" indent="-457200" algn="l" rtl="0">
              <a:lnSpc>
                <a:spcPct val="100000"/>
              </a:lnSpc>
              <a:spcBef>
                <a:spcPts val="0"/>
              </a:spcBef>
              <a:buNone/>
            </a:pPr>
            <a:r>
              <a:rPr lang="en-US" sz="2000" dirty="0"/>
              <a:t>           familiar and unfamiliar phenomena and problems.</a:t>
            </a:r>
            <a:endParaRPr sz="2000" dirty="0"/>
          </a:p>
        </p:txBody>
      </p:sp>
    </p:spTree>
    <p:extLst>
      <p:ext uri="{BB962C8B-B14F-4D97-AF65-F5344CB8AC3E}">
        <p14:creationId xmlns:p14="http://schemas.microsoft.com/office/powerpoint/2010/main" val="3198785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p:nvPr/>
        </p:nvSpPr>
        <p:spPr>
          <a:xfrm>
            <a:off x="470025" y="1576700"/>
            <a:ext cx="8182800" cy="4766043"/>
          </a:xfrm>
          <a:prstGeom prst="round2DiagRect">
            <a:avLst>
              <a:gd name="adj1" fmla="val 16667"/>
              <a:gd name="adj2" fmla="val 0"/>
            </a:avLst>
          </a:prstGeom>
          <a:solidFill>
            <a:schemeClr val="accent3"/>
          </a:solid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txBox="1">
            <a:spLocks noGrp="1"/>
          </p:cNvSpPr>
          <p:nvPr>
            <p:ph type="title" idx="4294967295"/>
          </p:nvPr>
        </p:nvSpPr>
        <p:spPr>
          <a:xfrm>
            <a:off x="1143000" y="2826831"/>
            <a:ext cx="6858000" cy="230663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FFFF"/>
                </a:solidFill>
                <a:latin typeface="+mn-lt"/>
              </a:rPr>
              <a:t>2. Maintaining Coherence Within the System </a:t>
            </a:r>
            <a:endParaRPr sz="4800" dirty="0">
              <a:solidFill>
                <a:srgbClr val="FFFFFF"/>
              </a:solidFill>
              <a:latin typeface="+mn-lt"/>
            </a:endParaRPr>
          </a:p>
        </p:txBody>
      </p:sp>
    </p:spTree>
    <p:extLst>
      <p:ext uri="{BB962C8B-B14F-4D97-AF65-F5344CB8AC3E}">
        <p14:creationId xmlns:p14="http://schemas.microsoft.com/office/powerpoint/2010/main" val="3190466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p:nvPr/>
        </p:nvSpPr>
        <p:spPr>
          <a:xfrm>
            <a:off x="112427" y="5226520"/>
            <a:ext cx="3040395" cy="1636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400" b="1" dirty="0">
                <a:solidFill>
                  <a:schemeClr val="dk1"/>
                </a:solidFill>
                <a:ea typeface="Didact Gothic"/>
                <a:cs typeface="Didact Gothic"/>
                <a:sym typeface="Didact Gothic"/>
              </a:rPr>
              <a:t>Curriculum Embedded </a:t>
            </a:r>
            <a:endParaRPr sz="2400" b="1" dirty="0">
              <a:solidFill>
                <a:schemeClr val="dk1"/>
              </a:solidFill>
              <a:ea typeface="Didact Gothic"/>
              <a:cs typeface="Didact Gothic"/>
              <a:sym typeface="Didact Gothic"/>
            </a:endParaRPr>
          </a:p>
          <a:p>
            <a:pPr marL="0" marR="0" lvl="0" indent="0" algn="ctr" rtl="0">
              <a:spcBef>
                <a:spcPts val="0"/>
              </a:spcBef>
              <a:spcAft>
                <a:spcPts val="0"/>
              </a:spcAft>
              <a:buNone/>
            </a:pPr>
            <a:r>
              <a:rPr lang="en-US" sz="2400" b="1" dirty="0">
                <a:solidFill>
                  <a:schemeClr val="dk1"/>
                </a:solidFill>
                <a:ea typeface="Didact Gothic"/>
                <a:cs typeface="Didact Gothic"/>
                <a:sym typeface="Didact Gothic"/>
              </a:rPr>
              <a:t>Tasks</a:t>
            </a:r>
            <a:endParaRPr sz="2400" b="1" dirty="0">
              <a:solidFill>
                <a:schemeClr val="dk1"/>
              </a:solidFill>
              <a:ea typeface="Didact Gothic"/>
              <a:cs typeface="Didact Gothic"/>
              <a:sym typeface="Didact Gothic"/>
            </a:endParaRPr>
          </a:p>
          <a:p>
            <a:pPr marL="0" marR="0" lvl="0" indent="0" algn="ctr" rtl="0">
              <a:spcBef>
                <a:spcPts val="0"/>
              </a:spcBef>
              <a:spcAft>
                <a:spcPts val="0"/>
              </a:spcAft>
              <a:buNone/>
            </a:pPr>
            <a:r>
              <a:rPr lang="en-US" sz="2400" b="1" dirty="0">
                <a:solidFill>
                  <a:schemeClr val="dk1"/>
                </a:solidFill>
                <a:ea typeface="Didact Gothic"/>
                <a:cs typeface="Didact Gothic"/>
                <a:sym typeface="Didact Gothic"/>
              </a:rPr>
              <a:t>(K-12)</a:t>
            </a:r>
            <a:endParaRPr sz="2400" b="1" dirty="0">
              <a:solidFill>
                <a:schemeClr val="dk1"/>
              </a:solidFill>
              <a:ea typeface="Didact Gothic"/>
              <a:cs typeface="Didact Gothic"/>
              <a:sym typeface="Didact Gothic"/>
            </a:endParaRPr>
          </a:p>
        </p:txBody>
      </p:sp>
      <p:sp>
        <p:nvSpPr>
          <p:cNvPr id="153" name="Google Shape;153;p21"/>
          <p:cNvSpPr txBox="1"/>
          <p:nvPr/>
        </p:nvSpPr>
        <p:spPr>
          <a:xfrm>
            <a:off x="2805221" y="5219551"/>
            <a:ext cx="2027700" cy="1185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400" b="1" dirty="0">
                <a:ea typeface="Didact Gothic"/>
                <a:cs typeface="Didact Gothic"/>
                <a:sym typeface="Didact Gothic"/>
              </a:rPr>
              <a:t>Task</a:t>
            </a:r>
            <a:endParaRPr sz="2400" b="1" dirty="0">
              <a:ea typeface="Didact Gothic"/>
              <a:cs typeface="Didact Gothic"/>
              <a:sym typeface="Didact Gothic"/>
            </a:endParaRPr>
          </a:p>
          <a:p>
            <a:pPr marL="0" marR="0" lvl="0" indent="0" algn="ctr" rtl="0">
              <a:spcBef>
                <a:spcPts val="0"/>
              </a:spcBef>
              <a:spcAft>
                <a:spcPts val="0"/>
              </a:spcAft>
              <a:buNone/>
            </a:pPr>
            <a:r>
              <a:rPr lang="en-US" sz="2400" b="1" dirty="0">
                <a:ea typeface="Didact Gothic"/>
                <a:cs typeface="Didact Gothic"/>
                <a:sym typeface="Didact Gothic"/>
              </a:rPr>
              <a:t>Library </a:t>
            </a:r>
            <a:endParaRPr sz="2400" b="1" dirty="0">
              <a:ea typeface="Didact Gothic"/>
              <a:cs typeface="Didact Gothic"/>
              <a:sym typeface="Didact Gothic"/>
            </a:endParaRPr>
          </a:p>
          <a:p>
            <a:pPr marL="0" marR="0" lvl="0" indent="0" algn="ctr" rtl="0">
              <a:spcBef>
                <a:spcPts val="0"/>
              </a:spcBef>
              <a:spcAft>
                <a:spcPts val="0"/>
              </a:spcAft>
              <a:buNone/>
            </a:pPr>
            <a:r>
              <a:rPr lang="en-US" sz="2400" b="1" dirty="0">
                <a:ea typeface="Didact Gothic"/>
                <a:cs typeface="Didact Gothic"/>
                <a:sym typeface="Didact Gothic"/>
              </a:rPr>
              <a:t>(K-12)</a:t>
            </a:r>
            <a:endParaRPr sz="2400" b="1" dirty="0">
              <a:ea typeface="Didact Gothic"/>
              <a:cs typeface="Didact Gothic"/>
              <a:sym typeface="Didact Gothic"/>
            </a:endParaRPr>
          </a:p>
        </p:txBody>
      </p:sp>
      <p:sp>
        <p:nvSpPr>
          <p:cNvPr id="154" name="Google Shape;154;p21"/>
          <p:cNvSpPr txBox="1"/>
          <p:nvPr/>
        </p:nvSpPr>
        <p:spPr>
          <a:xfrm>
            <a:off x="7177350" y="5162411"/>
            <a:ext cx="1596000" cy="1185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400" b="1" dirty="0">
                <a:ea typeface="Didact Gothic"/>
                <a:cs typeface="Didact Gothic"/>
                <a:sym typeface="Didact Gothic"/>
              </a:rPr>
              <a:t>Statewide Summative (5,8,11**)</a:t>
            </a:r>
            <a:endParaRPr sz="2400" b="1" dirty="0">
              <a:ea typeface="Didact Gothic"/>
              <a:cs typeface="Didact Gothic"/>
              <a:sym typeface="Didact Gothic"/>
            </a:endParaRPr>
          </a:p>
        </p:txBody>
      </p:sp>
      <p:sp>
        <p:nvSpPr>
          <p:cNvPr id="155" name="Google Shape;155;p21"/>
          <p:cNvSpPr txBox="1"/>
          <p:nvPr/>
        </p:nvSpPr>
        <p:spPr>
          <a:xfrm>
            <a:off x="1189125" y="4507225"/>
            <a:ext cx="6371100" cy="6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1800" b="1" i="1">
                <a:solidFill>
                  <a:srgbClr val="555555"/>
                </a:solidFill>
                <a:ea typeface="Century Gothic"/>
                <a:cs typeface="Century Gothic"/>
                <a:sym typeface="Century Gothic"/>
              </a:rPr>
              <a:t>*Common Thread: Professional learning for educators*</a:t>
            </a:r>
            <a:endParaRPr sz="1800" i="1">
              <a:solidFill>
                <a:srgbClr val="555555"/>
              </a:solidFill>
              <a:ea typeface="Century Gothic"/>
              <a:cs typeface="Century Gothic"/>
              <a:sym typeface="Century Gothic"/>
            </a:endParaRPr>
          </a:p>
        </p:txBody>
      </p:sp>
      <p:sp>
        <p:nvSpPr>
          <p:cNvPr id="2" name="Title 1">
            <a:extLst>
              <a:ext uri="{FF2B5EF4-FFF2-40B4-BE49-F238E27FC236}">
                <a16:creationId xmlns:a16="http://schemas.microsoft.com/office/drawing/2014/main" id="{02FE47CD-CC20-471E-9A96-4EE9DE734D1D}"/>
              </a:ext>
            </a:extLst>
          </p:cNvPr>
          <p:cNvSpPr>
            <a:spLocks noGrp="1"/>
          </p:cNvSpPr>
          <p:nvPr>
            <p:ph type="title"/>
          </p:nvPr>
        </p:nvSpPr>
        <p:spPr/>
        <p:txBody>
          <a:bodyPr/>
          <a:lstStyle/>
          <a:p>
            <a:r>
              <a:rPr lang="en-US" dirty="0"/>
              <a:t>Nebraska’s Assessment Components</a:t>
            </a:r>
          </a:p>
        </p:txBody>
      </p:sp>
      <p:sp>
        <p:nvSpPr>
          <p:cNvPr id="157" name="Google Shape;157;p21"/>
          <p:cNvSpPr/>
          <p:nvPr/>
        </p:nvSpPr>
        <p:spPr>
          <a:xfrm rot="10800000" flipH="1">
            <a:off x="3419596" y="3154601"/>
            <a:ext cx="1088400" cy="8625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 name="Google Shape;158;p21"/>
          <p:cNvSpPr/>
          <p:nvPr/>
        </p:nvSpPr>
        <p:spPr>
          <a:xfrm>
            <a:off x="2425420" y="3779638"/>
            <a:ext cx="241200" cy="2262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9" name="Google Shape;159;p21"/>
          <p:cNvSpPr/>
          <p:nvPr/>
        </p:nvSpPr>
        <p:spPr>
          <a:xfrm>
            <a:off x="2273020" y="3938063"/>
            <a:ext cx="241200" cy="2262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0" name="Google Shape;160;p21"/>
          <p:cNvSpPr/>
          <p:nvPr/>
        </p:nvSpPr>
        <p:spPr>
          <a:xfrm>
            <a:off x="1261633" y="2128625"/>
            <a:ext cx="241200" cy="2262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161" name="Google Shape;161;p21"/>
          <p:cNvGrpSpPr/>
          <p:nvPr/>
        </p:nvGrpSpPr>
        <p:grpSpPr>
          <a:xfrm rot="7804357">
            <a:off x="565502" y="1968581"/>
            <a:ext cx="2392439" cy="1710943"/>
            <a:chOff x="101170" y="725789"/>
            <a:chExt cx="3190040" cy="2281344"/>
          </a:xfrm>
        </p:grpSpPr>
        <p:sp>
          <p:nvSpPr>
            <p:cNvPr id="162" name="Google Shape;162;p21"/>
            <p:cNvSpPr/>
            <p:nvPr/>
          </p:nvSpPr>
          <p:spPr>
            <a:xfrm>
              <a:off x="1525232" y="725789"/>
              <a:ext cx="321600" cy="3015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3" name="Google Shape;163;p21"/>
            <p:cNvSpPr/>
            <p:nvPr/>
          </p:nvSpPr>
          <p:spPr>
            <a:xfrm>
              <a:off x="1706774" y="982427"/>
              <a:ext cx="166800" cy="1449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4" name="Google Shape;164;p21"/>
            <p:cNvSpPr/>
            <p:nvPr/>
          </p:nvSpPr>
          <p:spPr>
            <a:xfrm>
              <a:off x="1480944" y="940142"/>
              <a:ext cx="238800" cy="2295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5" name="Google Shape;165;p21"/>
            <p:cNvSpPr/>
            <p:nvPr/>
          </p:nvSpPr>
          <p:spPr>
            <a:xfrm>
              <a:off x="101170" y="1323100"/>
              <a:ext cx="238800" cy="2295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6" name="Google Shape;166;p21"/>
            <p:cNvSpPr/>
            <p:nvPr/>
          </p:nvSpPr>
          <p:spPr>
            <a:xfrm>
              <a:off x="819228" y="2004233"/>
              <a:ext cx="321600" cy="301500"/>
            </a:xfrm>
            <a:prstGeom prst="ellipse">
              <a:avLst/>
            </a:prstGeom>
            <a:solidFill>
              <a:srgbClr val="34B2E3"/>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7" name="Google Shape;167;p21"/>
            <p:cNvSpPr/>
            <p:nvPr/>
          </p:nvSpPr>
          <p:spPr>
            <a:xfrm>
              <a:off x="1063437" y="1859326"/>
              <a:ext cx="321600" cy="3015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8" name="Google Shape;168;p21"/>
            <p:cNvSpPr/>
            <p:nvPr/>
          </p:nvSpPr>
          <p:spPr>
            <a:xfrm>
              <a:off x="332099" y="1381101"/>
              <a:ext cx="321600" cy="3015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9" name="Google Shape;169;p21"/>
            <p:cNvSpPr/>
            <p:nvPr/>
          </p:nvSpPr>
          <p:spPr>
            <a:xfrm>
              <a:off x="1470586" y="2862233"/>
              <a:ext cx="166800" cy="144900"/>
            </a:xfrm>
            <a:prstGeom prst="ellipse">
              <a:avLst/>
            </a:prstGeom>
            <a:solidFill>
              <a:srgbClr val="FF9900"/>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0" name="Google Shape;170;p21"/>
            <p:cNvSpPr/>
            <p:nvPr/>
          </p:nvSpPr>
          <p:spPr>
            <a:xfrm>
              <a:off x="896650" y="1859342"/>
              <a:ext cx="166800" cy="1449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1" name="Google Shape;171;p21"/>
            <p:cNvSpPr/>
            <p:nvPr/>
          </p:nvSpPr>
          <p:spPr>
            <a:xfrm>
              <a:off x="1314153" y="2860496"/>
              <a:ext cx="166800" cy="1449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2" name="Google Shape;172;p21"/>
            <p:cNvSpPr/>
            <p:nvPr/>
          </p:nvSpPr>
          <p:spPr>
            <a:xfrm>
              <a:off x="295758" y="1226333"/>
              <a:ext cx="166800" cy="1449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3" name="Google Shape;173;p21"/>
            <p:cNvSpPr/>
            <p:nvPr/>
          </p:nvSpPr>
          <p:spPr>
            <a:xfrm>
              <a:off x="3124410" y="1763967"/>
              <a:ext cx="166800" cy="144900"/>
            </a:xfrm>
            <a:prstGeom prst="ellipse">
              <a:avLst/>
            </a:prstGeom>
            <a:solidFill>
              <a:schemeClr val="accent5"/>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174" name="Google Shape;174;p21"/>
          <p:cNvSpPr/>
          <p:nvPr/>
        </p:nvSpPr>
        <p:spPr>
          <a:xfrm>
            <a:off x="1052820" y="3678692"/>
            <a:ext cx="241200" cy="226200"/>
          </a:xfrm>
          <a:prstGeom prst="ellipse">
            <a:avLst/>
          </a:prstGeom>
          <a:solidFill>
            <a:srgbClr val="34B2E3"/>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5" name="Google Shape;175;p21"/>
          <p:cNvSpPr/>
          <p:nvPr/>
        </p:nvSpPr>
        <p:spPr>
          <a:xfrm>
            <a:off x="1064195" y="3455913"/>
            <a:ext cx="241200" cy="2262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6" name="Google Shape;176;p21"/>
          <p:cNvSpPr/>
          <p:nvPr/>
        </p:nvSpPr>
        <p:spPr>
          <a:xfrm>
            <a:off x="1605925" y="3604725"/>
            <a:ext cx="179100" cy="1722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7" name="Google Shape;177;p21"/>
          <p:cNvSpPr/>
          <p:nvPr/>
        </p:nvSpPr>
        <p:spPr>
          <a:xfrm>
            <a:off x="1758325" y="3604725"/>
            <a:ext cx="179100" cy="172200"/>
          </a:xfrm>
          <a:prstGeom prst="ellipse">
            <a:avLst/>
          </a:prstGeom>
          <a:solidFill>
            <a:schemeClr val="accent5"/>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8" name="Google Shape;178;p21"/>
          <p:cNvSpPr/>
          <p:nvPr/>
        </p:nvSpPr>
        <p:spPr>
          <a:xfrm>
            <a:off x="1682125" y="3757125"/>
            <a:ext cx="179100" cy="172200"/>
          </a:xfrm>
          <a:prstGeom prst="ellipse">
            <a:avLst/>
          </a:prstGeom>
          <a:solidFill>
            <a:srgbClr val="FF9900"/>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9" name="Google Shape;179;p21"/>
          <p:cNvSpPr/>
          <p:nvPr/>
        </p:nvSpPr>
        <p:spPr>
          <a:xfrm>
            <a:off x="1640370" y="2716463"/>
            <a:ext cx="241200" cy="2262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0" name="Google Shape;180;p21"/>
          <p:cNvSpPr/>
          <p:nvPr/>
        </p:nvSpPr>
        <p:spPr>
          <a:xfrm>
            <a:off x="1416495" y="2834013"/>
            <a:ext cx="241200" cy="226200"/>
          </a:xfrm>
          <a:prstGeom prst="ellipse">
            <a:avLst/>
          </a:prstGeom>
          <a:solidFill>
            <a:srgbClr val="34B2E3"/>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1" name="Google Shape;181;p21"/>
          <p:cNvSpPr/>
          <p:nvPr/>
        </p:nvSpPr>
        <p:spPr>
          <a:xfrm>
            <a:off x="1453525" y="2690325"/>
            <a:ext cx="179100" cy="172200"/>
          </a:xfrm>
          <a:prstGeom prst="ellipse">
            <a:avLst/>
          </a:prstGeom>
          <a:solidFill>
            <a:schemeClr val="accent5"/>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2" name="Google Shape;182;p21"/>
          <p:cNvSpPr/>
          <p:nvPr/>
        </p:nvSpPr>
        <p:spPr>
          <a:xfrm rot="3539836" flipH="1">
            <a:off x="3435059" y="3216705"/>
            <a:ext cx="983150" cy="531937"/>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183" name="Google Shape;183;p21"/>
          <p:cNvCxnSpPr>
            <a:stCxn id="182" idx="0"/>
            <a:endCxn id="157" idx="4"/>
          </p:cNvCxnSpPr>
          <p:nvPr/>
        </p:nvCxnSpPr>
        <p:spPr>
          <a:xfrm rot="10800000" flipH="1">
            <a:off x="4154634" y="3154624"/>
            <a:ext cx="353400" cy="191100"/>
          </a:xfrm>
          <a:prstGeom prst="straightConnector1">
            <a:avLst/>
          </a:prstGeom>
          <a:noFill/>
          <a:ln w="9525" cap="flat" cmpd="sng">
            <a:solidFill>
              <a:srgbClr val="434343"/>
            </a:solidFill>
            <a:prstDash val="solid"/>
            <a:round/>
            <a:headEnd type="none" w="sm" len="sm"/>
            <a:tailEnd type="none" w="sm" len="sm"/>
          </a:ln>
        </p:spPr>
      </p:cxnSp>
      <p:sp>
        <p:nvSpPr>
          <p:cNvPr id="184" name="Google Shape;184;p21"/>
          <p:cNvSpPr/>
          <p:nvPr/>
        </p:nvSpPr>
        <p:spPr>
          <a:xfrm rot="10800000" flipH="1">
            <a:off x="3512926" y="3182436"/>
            <a:ext cx="960000" cy="1686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85" name="Google Shape;185;p21"/>
          <p:cNvSpPr/>
          <p:nvPr/>
        </p:nvSpPr>
        <p:spPr>
          <a:xfrm rot="-3538482">
            <a:off x="3622930" y="3460466"/>
            <a:ext cx="1005788" cy="203072"/>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86" name="Google Shape;186;p21"/>
          <p:cNvSpPr/>
          <p:nvPr/>
        </p:nvSpPr>
        <p:spPr>
          <a:xfrm>
            <a:off x="2947604" y="3320993"/>
            <a:ext cx="953100" cy="8808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7" name="Google Shape;187;p21"/>
          <p:cNvSpPr/>
          <p:nvPr/>
        </p:nvSpPr>
        <p:spPr>
          <a:xfrm rot="7035348">
            <a:off x="2907468" y="3627329"/>
            <a:ext cx="968198" cy="479133"/>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188" name="Google Shape;188;p21"/>
          <p:cNvCxnSpPr>
            <a:stCxn id="187" idx="0"/>
            <a:endCxn id="186" idx="4"/>
          </p:cNvCxnSpPr>
          <p:nvPr/>
        </p:nvCxnSpPr>
        <p:spPr>
          <a:xfrm>
            <a:off x="3604568" y="3976545"/>
            <a:ext cx="296100" cy="225300"/>
          </a:xfrm>
          <a:prstGeom prst="straightConnector1">
            <a:avLst/>
          </a:prstGeom>
          <a:noFill/>
          <a:ln w="9525" cap="flat" cmpd="sng">
            <a:solidFill>
              <a:srgbClr val="434343"/>
            </a:solidFill>
            <a:prstDash val="solid"/>
            <a:round/>
            <a:headEnd type="none" w="sm" len="sm"/>
            <a:tailEnd type="none" w="sm" len="sm"/>
          </a:ln>
        </p:spPr>
      </p:cxnSp>
      <p:sp>
        <p:nvSpPr>
          <p:cNvPr id="189" name="Google Shape;189;p21"/>
          <p:cNvSpPr/>
          <p:nvPr/>
        </p:nvSpPr>
        <p:spPr>
          <a:xfrm rot="-7036750" flipH="1">
            <a:off x="3070784" y="3694395"/>
            <a:ext cx="990342" cy="182878"/>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90" name="Google Shape;190;p21"/>
          <p:cNvSpPr/>
          <p:nvPr/>
        </p:nvSpPr>
        <p:spPr>
          <a:xfrm>
            <a:off x="4014404" y="3320993"/>
            <a:ext cx="953100" cy="8808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1" name="Google Shape;191;p21"/>
          <p:cNvSpPr/>
          <p:nvPr/>
        </p:nvSpPr>
        <p:spPr>
          <a:xfrm rot="7035348">
            <a:off x="3974268" y="3627329"/>
            <a:ext cx="968198" cy="479133"/>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192" name="Google Shape;192;p21"/>
          <p:cNvCxnSpPr>
            <a:stCxn id="191" idx="0"/>
            <a:endCxn id="190" idx="4"/>
          </p:cNvCxnSpPr>
          <p:nvPr/>
        </p:nvCxnSpPr>
        <p:spPr>
          <a:xfrm>
            <a:off x="4671368" y="3976545"/>
            <a:ext cx="296100" cy="225300"/>
          </a:xfrm>
          <a:prstGeom prst="straightConnector1">
            <a:avLst/>
          </a:prstGeom>
          <a:noFill/>
          <a:ln w="9525" cap="flat" cmpd="sng">
            <a:solidFill>
              <a:srgbClr val="434343"/>
            </a:solidFill>
            <a:prstDash val="solid"/>
            <a:round/>
            <a:headEnd type="none" w="sm" len="sm"/>
            <a:tailEnd type="none" w="sm" len="sm"/>
          </a:ln>
        </p:spPr>
      </p:cxnSp>
      <p:sp>
        <p:nvSpPr>
          <p:cNvPr id="193" name="Google Shape;193;p21"/>
          <p:cNvSpPr/>
          <p:nvPr/>
        </p:nvSpPr>
        <p:spPr>
          <a:xfrm rot="-7036750" flipH="1">
            <a:off x="4137584" y="3694395"/>
            <a:ext cx="990342" cy="182878"/>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94" name="Google Shape;194;p21"/>
          <p:cNvSpPr/>
          <p:nvPr/>
        </p:nvSpPr>
        <p:spPr>
          <a:xfrm>
            <a:off x="3481004" y="2177993"/>
            <a:ext cx="953100" cy="8808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5" name="Google Shape;195;p21"/>
          <p:cNvSpPr/>
          <p:nvPr/>
        </p:nvSpPr>
        <p:spPr>
          <a:xfrm rot="7035348">
            <a:off x="3440868" y="2484329"/>
            <a:ext cx="968198" cy="479133"/>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196" name="Google Shape;196;p21"/>
          <p:cNvCxnSpPr>
            <a:stCxn id="195" idx="0"/>
            <a:endCxn id="194" idx="4"/>
          </p:cNvCxnSpPr>
          <p:nvPr/>
        </p:nvCxnSpPr>
        <p:spPr>
          <a:xfrm>
            <a:off x="4137968" y="2833546"/>
            <a:ext cx="296100" cy="225300"/>
          </a:xfrm>
          <a:prstGeom prst="straightConnector1">
            <a:avLst/>
          </a:prstGeom>
          <a:noFill/>
          <a:ln w="9525" cap="flat" cmpd="sng">
            <a:solidFill>
              <a:srgbClr val="434343"/>
            </a:solidFill>
            <a:prstDash val="solid"/>
            <a:round/>
            <a:headEnd type="none" w="sm" len="sm"/>
            <a:tailEnd type="none" w="sm" len="sm"/>
          </a:ln>
        </p:spPr>
      </p:cxnSp>
      <p:sp>
        <p:nvSpPr>
          <p:cNvPr id="197" name="Google Shape;197;p21"/>
          <p:cNvSpPr/>
          <p:nvPr/>
        </p:nvSpPr>
        <p:spPr>
          <a:xfrm>
            <a:off x="3562720" y="2858245"/>
            <a:ext cx="840600" cy="1722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98" name="Google Shape;198;p21"/>
          <p:cNvSpPr/>
          <p:nvPr/>
        </p:nvSpPr>
        <p:spPr>
          <a:xfrm rot="-7036750" flipH="1">
            <a:off x="3604184" y="2551395"/>
            <a:ext cx="990342" cy="182878"/>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99" name="Google Shape;199;p21"/>
          <p:cNvSpPr/>
          <p:nvPr/>
        </p:nvSpPr>
        <p:spPr>
          <a:xfrm>
            <a:off x="7443401" y="2937092"/>
            <a:ext cx="616500" cy="5742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0" name="Google Shape;200;p21"/>
          <p:cNvSpPr/>
          <p:nvPr/>
        </p:nvSpPr>
        <p:spPr>
          <a:xfrm rot="7024649">
            <a:off x="7415422" y="3137650"/>
            <a:ext cx="630060" cy="310601"/>
          </a:xfrm>
          <a:prstGeom prst="triangle">
            <a:avLst>
              <a:gd name="adj" fmla="val 50000"/>
            </a:avLst>
          </a:prstGeom>
          <a:solidFill>
            <a:srgbClr val="B7B7B7"/>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201" name="Google Shape;201;p21"/>
          <p:cNvCxnSpPr>
            <a:stCxn id="200" idx="0"/>
            <a:endCxn id="199" idx="4"/>
          </p:cNvCxnSpPr>
          <p:nvPr/>
        </p:nvCxnSpPr>
        <p:spPr>
          <a:xfrm>
            <a:off x="7868752" y="3363600"/>
            <a:ext cx="191100" cy="147600"/>
          </a:xfrm>
          <a:prstGeom prst="straightConnector1">
            <a:avLst/>
          </a:prstGeom>
          <a:noFill/>
          <a:ln w="9525" cap="flat" cmpd="sng">
            <a:solidFill>
              <a:srgbClr val="434343"/>
            </a:solidFill>
            <a:prstDash val="solid"/>
            <a:round/>
            <a:headEnd type="none" w="sm" len="sm"/>
            <a:tailEnd type="none" w="sm" len="sm"/>
          </a:ln>
        </p:spPr>
      </p:cxnSp>
      <p:sp>
        <p:nvSpPr>
          <p:cNvPr id="202" name="Google Shape;202;p21"/>
          <p:cNvSpPr/>
          <p:nvPr/>
        </p:nvSpPr>
        <p:spPr>
          <a:xfrm>
            <a:off x="7496258" y="3380472"/>
            <a:ext cx="543600" cy="112200"/>
          </a:xfrm>
          <a:prstGeom prst="triangle">
            <a:avLst>
              <a:gd name="adj" fmla="val 67494"/>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3" name="Google Shape;203;p21"/>
          <p:cNvSpPr/>
          <p:nvPr/>
        </p:nvSpPr>
        <p:spPr>
          <a:xfrm rot="-7026827" flipH="1">
            <a:off x="7521268" y="3180684"/>
            <a:ext cx="644420" cy="118606"/>
          </a:xfrm>
          <a:prstGeom prst="triangle">
            <a:avLst>
              <a:gd name="adj" fmla="val 67494"/>
            </a:avLst>
          </a:prstGeom>
          <a:solidFill>
            <a:srgbClr val="999999"/>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4" name="Google Shape;204;p21"/>
          <p:cNvSpPr txBox="1"/>
          <p:nvPr/>
        </p:nvSpPr>
        <p:spPr>
          <a:xfrm>
            <a:off x="737900" y="3159725"/>
            <a:ext cx="428700" cy="4215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800" b="1">
                <a:solidFill>
                  <a:srgbClr val="8A8992"/>
                </a:solidFill>
                <a:latin typeface="Century Gothic"/>
                <a:ea typeface="Century Gothic"/>
                <a:cs typeface="Century Gothic"/>
                <a:sym typeface="Century Gothic"/>
              </a:rPr>
              <a:t>*</a:t>
            </a:r>
            <a:endParaRPr sz="1800">
              <a:solidFill>
                <a:srgbClr val="8A8992"/>
              </a:solidFill>
              <a:latin typeface="Century Gothic"/>
              <a:ea typeface="Century Gothic"/>
              <a:cs typeface="Century Gothic"/>
              <a:sym typeface="Century Gothic"/>
            </a:endParaRPr>
          </a:p>
        </p:txBody>
      </p:sp>
      <p:sp>
        <p:nvSpPr>
          <p:cNvPr id="205" name="Google Shape;205;p21"/>
          <p:cNvSpPr/>
          <p:nvPr/>
        </p:nvSpPr>
        <p:spPr>
          <a:xfrm rot="7802068">
            <a:off x="2374446" y="3836087"/>
            <a:ext cx="124991" cy="108589"/>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6" name="Google Shape;206;p21"/>
          <p:cNvSpPr txBox="1"/>
          <p:nvPr/>
        </p:nvSpPr>
        <p:spPr>
          <a:xfrm>
            <a:off x="4759550" y="5160700"/>
            <a:ext cx="2333700" cy="1636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400" b="1" dirty="0">
                <a:solidFill>
                  <a:schemeClr val="dk2"/>
                </a:solidFill>
                <a:ea typeface="Didact Gothic"/>
                <a:cs typeface="Didact Gothic"/>
                <a:sym typeface="Didact Gothic"/>
              </a:rPr>
              <a:t> </a:t>
            </a:r>
            <a:r>
              <a:rPr lang="en-US" sz="2400" b="1" dirty="0">
                <a:solidFill>
                  <a:schemeClr val="dk1"/>
                </a:solidFill>
                <a:ea typeface="Didact Gothic"/>
                <a:cs typeface="Didact Gothic"/>
                <a:sym typeface="Didact Gothic"/>
              </a:rPr>
              <a:t>Monitoring Tasks</a:t>
            </a:r>
            <a:endParaRPr sz="2400" b="1" dirty="0">
              <a:solidFill>
                <a:schemeClr val="dk1"/>
              </a:solidFill>
              <a:ea typeface="Didact Gothic"/>
              <a:cs typeface="Didact Gothic"/>
              <a:sym typeface="Didact Gothic"/>
            </a:endParaRPr>
          </a:p>
          <a:p>
            <a:pPr marL="0" marR="0" lvl="0" indent="0" algn="ctr" rtl="0">
              <a:spcBef>
                <a:spcPts val="0"/>
              </a:spcBef>
              <a:spcAft>
                <a:spcPts val="0"/>
              </a:spcAft>
              <a:buNone/>
            </a:pPr>
            <a:r>
              <a:rPr lang="en-US" sz="2400" b="1" dirty="0">
                <a:solidFill>
                  <a:schemeClr val="dk1"/>
                </a:solidFill>
                <a:ea typeface="Didact Gothic"/>
                <a:cs typeface="Didact Gothic"/>
                <a:sym typeface="Didact Gothic"/>
              </a:rPr>
              <a:t>(3,4,6,7,9,10)</a:t>
            </a:r>
            <a:endParaRPr sz="2400" b="1" dirty="0">
              <a:solidFill>
                <a:schemeClr val="dk1"/>
              </a:solidFill>
              <a:ea typeface="Didact Gothic"/>
              <a:cs typeface="Didact Gothic"/>
              <a:sym typeface="Didact Gothic"/>
            </a:endParaRPr>
          </a:p>
        </p:txBody>
      </p:sp>
      <p:sp>
        <p:nvSpPr>
          <p:cNvPr id="207" name="Google Shape;207;p21"/>
          <p:cNvSpPr/>
          <p:nvPr/>
        </p:nvSpPr>
        <p:spPr>
          <a:xfrm>
            <a:off x="3029320" y="4001245"/>
            <a:ext cx="840600" cy="1722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8" name="Google Shape;208;p21"/>
          <p:cNvSpPr/>
          <p:nvPr/>
        </p:nvSpPr>
        <p:spPr>
          <a:xfrm>
            <a:off x="4096120" y="4001245"/>
            <a:ext cx="840600" cy="1722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9" name="Google Shape;209;p21"/>
          <p:cNvSpPr txBox="1"/>
          <p:nvPr/>
        </p:nvSpPr>
        <p:spPr>
          <a:xfrm>
            <a:off x="6119407" y="6416200"/>
            <a:ext cx="2833643" cy="30169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ea typeface="Didact Gothic"/>
                <a:cs typeface="Didact Gothic"/>
                <a:sym typeface="Didact Gothic"/>
              </a:rPr>
              <a:t>**ACT for 3rd year cohort</a:t>
            </a:r>
            <a:endParaRPr dirty="0">
              <a:ea typeface="Didact Gothic"/>
              <a:cs typeface="Didact Gothic"/>
              <a:sym typeface="Didact Gothic"/>
            </a:endParaRPr>
          </a:p>
        </p:txBody>
      </p:sp>
      <p:sp>
        <p:nvSpPr>
          <p:cNvPr id="210" name="Google Shape;210;p21"/>
          <p:cNvSpPr/>
          <p:nvPr/>
        </p:nvSpPr>
        <p:spPr>
          <a:xfrm>
            <a:off x="1077300" y="2239745"/>
            <a:ext cx="6497100" cy="1877400"/>
          </a:xfrm>
          <a:custGeom>
            <a:avLst/>
            <a:gdLst/>
            <a:ahLst/>
            <a:cxnLst/>
            <a:rect l="l" t="t" r="r" b="b"/>
            <a:pathLst>
              <a:path w="120000" h="120000" extrusionOk="0">
                <a:moveTo>
                  <a:pt x="0" y="93773"/>
                </a:moveTo>
                <a:cubicBezTo>
                  <a:pt x="832" y="78632"/>
                  <a:pt x="2846" y="1486"/>
                  <a:pt x="4999" y="2929"/>
                </a:cubicBezTo>
                <a:cubicBezTo>
                  <a:pt x="7152" y="4370"/>
                  <a:pt x="10694" y="101945"/>
                  <a:pt x="12916" y="102426"/>
                </a:cubicBezTo>
                <a:cubicBezTo>
                  <a:pt x="15138" y="102906"/>
                  <a:pt x="16110" y="3168"/>
                  <a:pt x="18333" y="5813"/>
                </a:cubicBezTo>
                <a:cubicBezTo>
                  <a:pt x="20555" y="8456"/>
                  <a:pt x="24374" y="119248"/>
                  <a:pt x="26249" y="118288"/>
                </a:cubicBezTo>
                <a:cubicBezTo>
                  <a:pt x="28124" y="117326"/>
                  <a:pt x="27221" y="524"/>
                  <a:pt x="29583" y="44"/>
                </a:cubicBezTo>
                <a:cubicBezTo>
                  <a:pt x="31944" y="-434"/>
                  <a:pt x="38194" y="115404"/>
                  <a:pt x="40416" y="115404"/>
                </a:cubicBezTo>
                <a:cubicBezTo>
                  <a:pt x="42638" y="115404"/>
                  <a:pt x="37499" y="-675"/>
                  <a:pt x="42916" y="44"/>
                </a:cubicBezTo>
                <a:cubicBezTo>
                  <a:pt x="48333" y="765"/>
                  <a:pt x="63402" y="115402"/>
                  <a:pt x="72916" y="119729"/>
                </a:cubicBezTo>
                <a:cubicBezTo>
                  <a:pt x="82430" y="124055"/>
                  <a:pt x="92152" y="35133"/>
                  <a:pt x="99999" y="26001"/>
                </a:cubicBezTo>
                <a:cubicBezTo>
                  <a:pt x="107846" y="16868"/>
                  <a:pt x="116666" y="58445"/>
                  <a:pt x="120000" y="64934"/>
                </a:cubicBezTo>
              </a:path>
            </a:pathLst>
          </a:custGeom>
          <a:noFill/>
          <a:ln w="28575" cap="flat" cmpd="sng">
            <a:solidFill>
              <a:srgbClr val="99999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1"/>
          <p:cNvSpPr/>
          <p:nvPr/>
        </p:nvSpPr>
        <p:spPr>
          <a:xfrm>
            <a:off x="5690800" y="3076709"/>
            <a:ext cx="428700" cy="3372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 name="Google Shape;212;p21"/>
          <p:cNvSpPr/>
          <p:nvPr/>
        </p:nvSpPr>
        <p:spPr>
          <a:xfrm rot="7272063">
            <a:off x="5697805" y="3180823"/>
            <a:ext cx="385103" cy="209487"/>
          </a:xfrm>
          <a:prstGeom prst="triangle">
            <a:avLst>
              <a:gd name="adj" fmla="val 50000"/>
            </a:avLst>
          </a:prstGeom>
          <a:solidFill>
            <a:srgbClr val="B7B7B7"/>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213" name="Google Shape;213;p21"/>
          <p:cNvCxnSpPr>
            <a:stCxn id="212" idx="0"/>
            <a:endCxn id="211" idx="4"/>
          </p:cNvCxnSpPr>
          <p:nvPr/>
        </p:nvCxnSpPr>
        <p:spPr>
          <a:xfrm>
            <a:off x="5986507" y="3327117"/>
            <a:ext cx="132900" cy="86700"/>
          </a:xfrm>
          <a:prstGeom prst="straightConnector1">
            <a:avLst/>
          </a:prstGeom>
          <a:noFill/>
          <a:ln w="9525" cap="flat" cmpd="sng">
            <a:solidFill>
              <a:srgbClr val="434343"/>
            </a:solidFill>
            <a:prstDash val="solid"/>
            <a:round/>
            <a:headEnd type="none" w="sm" len="sm"/>
            <a:tailEnd type="none" w="sm" len="sm"/>
          </a:ln>
        </p:spPr>
      </p:cxnSp>
      <p:sp>
        <p:nvSpPr>
          <p:cNvPr id="214" name="Google Shape;214;p21"/>
          <p:cNvSpPr/>
          <p:nvPr/>
        </p:nvSpPr>
        <p:spPr>
          <a:xfrm>
            <a:off x="5691927" y="3336975"/>
            <a:ext cx="378000" cy="65700"/>
          </a:xfrm>
          <a:prstGeom prst="triangle">
            <a:avLst>
              <a:gd name="adj" fmla="val 67494"/>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15" name="Google Shape;215;p21"/>
          <p:cNvSpPr/>
          <p:nvPr/>
        </p:nvSpPr>
        <p:spPr>
          <a:xfrm rot="-7275344" flipH="1">
            <a:off x="5772034" y="3214501"/>
            <a:ext cx="393749" cy="79809"/>
          </a:xfrm>
          <a:prstGeom prst="triangle">
            <a:avLst>
              <a:gd name="adj" fmla="val 67494"/>
            </a:avLst>
          </a:prstGeom>
          <a:solidFill>
            <a:srgbClr val="999999"/>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216" name="Google Shape;216;p21"/>
          <p:cNvCxnSpPr/>
          <p:nvPr/>
        </p:nvCxnSpPr>
        <p:spPr>
          <a:xfrm rot="10800000" flipH="1">
            <a:off x="4053907" y="3244017"/>
            <a:ext cx="1664100" cy="147600"/>
          </a:xfrm>
          <a:prstGeom prst="straightConnector1">
            <a:avLst/>
          </a:prstGeom>
          <a:noFill/>
          <a:ln w="38100" cap="flat" cmpd="sng">
            <a:solidFill>
              <a:srgbClr val="555555"/>
            </a:solidFill>
            <a:prstDash val="solid"/>
            <a:round/>
            <a:headEnd type="oval" w="med" len="med"/>
            <a:tailEnd type="stealth" w="med" len="med"/>
          </a:ln>
        </p:spPr>
      </p:cxnSp>
    </p:spTree>
    <p:extLst>
      <p:ext uri="{BB962C8B-B14F-4D97-AF65-F5344CB8AC3E}">
        <p14:creationId xmlns:p14="http://schemas.microsoft.com/office/powerpoint/2010/main" val="402413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cxnSp>
        <p:nvCxnSpPr>
          <p:cNvPr id="222" name="Google Shape;222;p22"/>
          <p:cNvCxnSpPr/>
          <p:nvPr/>
        </p:nvCxnSpPr>
        <p:spPr>
          <a:xfrm>
            <a:off x="768298" y="3515669"/>
            <a:ext cx="8008800" cy="0"/>
          </a:xfrm>
          <a:prstGeom prst="straightConnector1">
            <a:avLst/>
          </a:prstGeom>
          <a:noFill/>
          <a:ln w="114300" cap="flat" cmpd="sng">
            <a:solidFill>
              <a:srgbClr val="FF9900"/>
            </a:solidFill>
            <a:prstDash val="solid"/>
            <a:miter lim="800000"/>
            <a:headEnd type="none" w="sm" len="sm"/>
            <a:tailEnd type="none" w="sm" len="sm"/>
          </a:ln>
        </p:spPr>
      </p:cxnSp>
      <p:cxnSp>
        <p:nvCxnSpPr>
          <p:cNvPr id="223" name="Google Shape;223;p22"/>
          <p:cNvCxnSpPr/>
          <p:nvPr/>
        </p:nvCxnSpPr>
        <p:spPr>
          <a:xfrm>
            <a:off x="615898" y="3668069"/>
            <a:ext cx="8008800" cy="0"/>
          </a:xfrm>
          <a:prstGeom prst="straightConnector1">
            <a:avLst/>
          </a:prstGeom>
          <a:noFill/>
          <a:ln w="114300" cap="flat" cmpd="sng">
            <a:solidFill>
              <a:srgbClr val="34B2E3"/>
            </a:solidFill>
            <a:prstDash val="solid"/>
            <a:miter lim="800000"/>
            <a:headEnd type="none" w="sm" len="sm"/>
            <a:tailEnd type="none" w="sm" len="sm"/>
          </a:ln>
        </p:spPr>
      </p:cxnSp>
      <p:cxnSp>
        <p:nvCxnSpPr>
          <p:cNvPr id="224" name="Google Shape;224;p22"/>
          <p:cNvCxnSpPr/>
          <p:nvPr/>
        </p:nvCxnSpPr>
        <p:spPr>
          <a:xfrm>
            <a:off x="463498" y="3363269"/>
            <a:ext cx="8008800" cy="0"/>
          </a:xfrm>
          <a:prstGeom prst="straightConnector1">
            <a:avLst/>
          </a:prstGeom>
          <a:noFill/>
          <a:ln w="114300" cap="flat" cmpd="sng">
            <a:solidFill>
              <a:schemeClr val="accent5"/>
            </a:solidFill>
            <a:prstDash val="solid"/>
            <a:miter lim="800000"/>
            <a:headEnd type="none" w="sm" len="sm"/>
            <a:tailEnd type="none" w="sm" len="sm"/>
          </a:ln>
        </p:spPr>
      </p:cxnSp>
      <p:sp>
        <p:nvSpPr>
          <p:cNvPr id="225" name="Google Shape;225;p22"/>
          <p:cNvSpPr/>
          <p:nvPr/>
        </p:nvSpPr>
        <p:spPr>
          <a:xfrm>
            <a:off x="96100" y="2421950"/>
            <a:ext cx="1747200" cy="2340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2000" dirty="0">
                <a:solidFill>
                  <a:schemeClr val="lt1"/>
                </a:solidFill>
                <a:ea typeface="Century Gothic"/>
                <a:cs typeface="Century Gothic"/>
                <a:sym typeface="Century Gothic"/>
              </a:rPr>
              <a:t>Phenomena and Problem-</a:t>
            </a:r>
            <a:endParaRPr sz="2000" dirty="0">
              <a:solidFill>
                <a:schemeClr val="lt1"/>
              </a:solidFill>
              <a:ea typeface="Century Gothic"/>
              <a:cs typeface="Century Gothic"/>
              <a:sym typeface="Century Gothic"/>
            </a:endParaRPr>
          </a:p>
          <a:p>
            <a:pPr marL="0" marR="0" lvl="0" indent="0" algn="ctr" rtl="0">
              <a:spcBef>
                <a:spcPts val="0"/>
              </a:spcBef>
              <a:spcAft>
                <a:spcPts val="0"/>
              </a:spcAft>
              <a:buNone/>
            </a:pPr>
            <a:r>
              <a:rPr lang="en-US" sz="2000" dirty="0">
                <a:solidFill>
                  <a:schemeClr val="lt1"/>
                </a:solidFill>
                <a:ea typeface="Century Gothic"/>
                <a:cs typeface="Century Gothic"/>
                <a:sym typeface="Century Gothic"/>
              </a:rPr>
              <a:t>focused</a:t>
            </a:r>
            <a:endParaRPr sz="2000" dirty="0">
              <a:solidFill>
                <a:schemeClr val="dk1"/>
              </a:solidFill>
              <a:ea typeface="Century Gothic"/>
              <a:cs typeface="Century Gothic"/>
              <a:sym typeface="Century Gothic"/>
            </a:endParaRPr>
          </a:p>
        </p:txBody>
      </p:sp>
      <p:sp>
        <p:nvSpPr>
          <p:cNvPr id="226" name="Google Shape;226;p22"/>
          <p:cNvSpPr/>
          <p:nvPr/>
        </p:nvSpPr>
        <p:spPr>
          <a:xfrm>
            <a:off x="3752675" y="2421950"/>
            <a:ext cx="1631700" cy="2340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2000">
                <a:solidFill>
                  <a:schemeClr val="lt1"/>
                </a:solidFill>
                <a:ea typeface="Century Gothic"/>
                <a:cs typeface="Century Gothic"/>
                <a:sym typeface="Century Gothic"/>
              </a:rPr>
              <a:t>Require reasoning with evidence</a:t>
            </a:r>
            <a:endParaRPr sz="2000">
              <a:solidFill>
                <a:schemeClr val="dk1"/>
              </a:solidFill>
              <a:ea typeface="Century Gothic"/>
              <a:cs typeface="Century Gothic"/>
              <a:sym typeface="Century Gothic"/>
            </a:endParaRPr>
          </a:p>
        </p:txBody>
      </p:sp>
      <p:sp>
        <p:nvSpPr>
          <p:cNvPr id="227" name="Google Shape;227;p22"/>
          <p:cNvSpPr/>
          <p:nvPr/>
        </p:nvSpPr>
        <p:spPr>
          <a:xfrm>
            <a:off x="5528775" y="2413775"/>
            <a:ext cx="1631700" cy="2349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2000">
                <a:solidFill>
                  <a:schemeClr val="lt1"/>
                </a:solidFill>
                <a:ea typeface="Century Gothic"/>
                <a:cs typeface="Century Gothic"/>
                <a:sym typeface="Century Gothic"/>
              </a:rPr>
              <a:t>Grade</a:t>
            </a:r>
            <a:endParaRPr sz="2000">
              <a:solidFill>
                <a:schemeClr val="lt1"/>
              </a:solidFill>
              <a:ea typeface="Century Gothic"/>
              <a:cs typeface="Century Gothic"/>
              <a:sym typeface="Century Gothic"/>
            </a:endParaRPr>
          </a:p>
          <a:p>
            <a:pPr marL="0" marR="0" lvl="0" indent="0" algn="ctr" rtl="0">
              <a:spcBef>
                <a:spcPts val="0"/>
              </a:spcBef>
              <a:spcAft>
                <a:spcPts val="0"/>
              </a:spcAft>
              <a:buNone/>
            </a:pPr>
            <a:r>
              <a:rPr lang="en-US" sz="2000">
                <a:solidFill>
                  <a:schemeClr val="lt1"/>
                </a:solidFill>
                <a:ea typeface="Century Gothic"/>
                <a:cs typeface="Century Gothic"/>
                <a:sym typeface="Century Gothic"/>
              </a:rPr>
              <a:t>appropriate 3D </a:t>
            </a:r>
            <a:endParaRPr sz="2000">
              <a:solidFill>
                <a:schemeClr val="lt1"/>
              </a:solidFill>
              <a:ea typeface="Century Gothic"/>
              <a:cs typeface="Century Gothic"/>
              <a:sym typeface="Century Gothic"/>
            </a:endParaRPr>
          </a:p>
          <a:p>
            <a:pPr marL="0" marR="0" lvl="0" indent="0" algn="ctr" rtl="0">
              <a:spcBef>
                <a:spcPts val="0"/>
              </a:spcBef>
              <a:spcAft>
                <a:spcPts val="0"/>
              </a:spcAft>
              <a:buNone/>
            </a:pPr>
            <a:r>
              <a:rPr lang="en-US" sz="2000">
                <a:solidFill>
                  <a:schemeClr val="lt1"/>
                </a:solidFill>
                <a:ea typeface="Century Gothic"/>
                <a:cs typeface="Century Gothic"/>
                <a:sym typeface="Century Gothic"/>
              </a:rPr>
              <a:t>targets</a:t>
            </a:r>
            <a:endParaRPr sz="2000">
              <a:solidFill>
                <a:schemeClr val="dk1"/>
              </a:solidFill>
              <a:ea typeface="Century Gothic"/>
              <a:cs typeface="Century Gothic"/>
              <a:sym typeface="Century Gothic"/>
            </a:endParaRPr>
          </a:p>
        </p:txBody>
      </p:sp>
      <p:sp>
        <p:nvSpPr>
          <p:cNvPr id="228" name="Google Shape;228;p22"/>
          <p:cNvSpPr/>
          <p:nvPr/>
        </p:nvSpPr>
        <p:spPr>
          <a:xfrm>
            <a:off x="7317850" y="2432449"/>
            <a:ext cx="1747200" cy="2349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2000">
                <a:solidFill>
                  <a:schemeClr val="lt1"/>
                </a:solidFill>
                <a:ea typeface="Century Gothic"/>
                <a:cs typeface="Century Gothic"/>
                <a:sym typeface="Century Gothic"/>
              </a:rPr>
              <a:t>Demonstrate science under-</a:t>
            </a:r>
            <a:endParaRPr sz="2000">
              <a:solidFill>
                <a:schemeClr val="lt1"/>
              </a:solidFill>
              <a:ea typeface="Century Gothic"/>
              <a:cs typeface="Century Gothic"/>
              <a:sym typeface="Century Gothic"/>
            </a:endParaRPr>
          </a:p>
          <a:p>
            <a:pPr marL="0" marR="0" lvl="0" indent="0" algn="ctr" rtl="0">
              <a:spcBef>
                <a:spcPts val="0"/>
              </a:spcBef>
              <a:spcAft>
                <a:spcPts val="0"/>
              </a:spcAft>
              <a:buNone/>
            </a:pPr>
            <a:r>
              <a:rPr lang="en-US" sz="2000">
                <a:solidFill>
                  <a:schemeClr val="lt1"/>
                </a:solidFill>
                <a:ea typeface="Century Gothic"/>
                <a:cs typeface="Century Gothic"/>
                <a:sym typeface="Century Gothic"/>
              </a:rPr>
              <a:t>standing by doing science</a:t>
            </a:r>
            <a:endParaRPr sz="2000">
              <a:solidFill>
                <a:schemeClr val="dk1"/>
              </a:solidFill>
              <a:ea typeface="Century Gothic"/>
              <a:cs typeface="Century Gothic"/>
              <a:sym typeface="Century Gothic"/>
            </a:endParaRPr>
          </a:p>
        </p:txBody>
      </p:sp>
      <p:sp>
        <p:nvSpPr>
          <p:cNvPr id="229" name="Google Shape;229;p22"/>
          <p:cNvSpPr/>
          <p:nvPr/>
        </p:nvSpPr>
        <p:spPr>
          <a:xfrm>
            <a:off x="1977550" y="2422628"/>
            <a:ext cx="1631700" cy="2340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2000">
                <a:solidFill>
                  <a:schemeClr val="lt1"/>
                </a:solidFill>
                <a:ea typeface="Century Gothic"/>
                <a:cs typeface="Century Gothic"/>
                <a:sym typeface="Century Gothic"/>
              </a:rPr>
              <a:t>Engage diverse sense-</a:t>
            </a:r>
            <a:endParaRPr sz="2000">
              <a:solidFill>
                <a:schemeClr val="lt1"/>
              </a:solidFill>
              <a:ea typeface="Century Gothic"/>
              <a:cs typeface="Century Gothic"/>
              <a:sym typeface="Century Gothic"/>
            </a:endParaRPr>
          </a:p>
          <a:p>
            <a:pPr marL="0" marR="0" lvl="0" indent="0" algn="ctr" rtl="0">
              <a:spcBef>
                <a:spcPts val="0"/>
              </a:spcBef>
              <a:spcAft>
                <a:spcPts val="0"/>
              </a:spcAft>
              <a:buNone/>
            </a:pPr>
            <a:r>
              <a:rPr lang="en-US" sz="2000">
                <a:solidFill>
                  <a:schemeClr val="lt1"/>
                </a:solidFill>
                <a:ea typeface="Century Gothic"/>
                <a:cs typeface="Century Gothic"/>
                <a:sym typeface="Century Gothic"/>
              </a:rPr>
              <a:t>making</a:t>
            </a:r>
            <a:endParaRPr sz="2000">
              <a:solidFill>
                <a:schemeClr val="dk1"/>
              </a:solidFill>
              <a:ea typeface="Century Gothic"/>
              <a:cs typeface="Century Gothic"/>
              <a:sym typeface="Century Gothic"/>
            </a:endParaRPr>
          </a:p>
        </p:txBody>
      </p:sp>
      <p:sp>
        <p:nvSpPr>
          <p:cNvPr id="6" name="Title 5">
            <a:extLst>
              <a:ext uri="{FF2B5EF4-FFF2-40B4-BE49-F238E27FC236}">
                <a16:creationId xmlns:a16="http://schemas.microsoft.com/office/drawing/2014/main" id="{37590C17-7F9F-418F-B55B-A064458C1804}"/>
              </a:ext>
            </a:extLst>
          </p:cNvPr>
          <p:cNvSpPr>
            <a:spLocks noGrp="1"/>
          </p:cNvSpPr>
          <p:nvPr>
            <p:ph type="title"/>
          </p:nvPr>
        </p:nvSpPr>
        <p:spPr/>
        <p:txBody>
          <a:bodyPr/>
          <a:lstStyle/>
          <a:p>
            <a:r>
              <a:rPr lang="en-US" dirty="0"/>
              <a:t>Features to Maintain Consistency</a:t>
            </a:r>
          </a:p>
        </p:txBody>
      </p:sp>
    </p:spTree>
    <p:extLst>
      <p:ext uri="{BB962C8B-B14F-4D97-AF65-F5344CB8AC3E}">
        <p14:creationId xmlns:p14="http://schemas.microsoft.com/office/powerpoint/2010/main" val="2493053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3"/>
          <p:cNvSpPr/>
          <p:nvPr/>
        </p:nvSpPr>
        <p:spPr>
          <a:xfrm>
            <a:off x="470025" y="1576700"/>
            <a:ext cx="8182800" cy="4737014"/>
          </a:xfrm>
          <a:prstGeom prst="round2DiagRect">
            <a:avLst>
              <a:gd name="adj1" fmla="val 16667"/>
              <a:gd name="adj2" fmla="val 0"/>
            </a:avLst>
          </a:prstGeom>
          <a:solidFill>
            <a:schemeClr val="accent6"/>
          </a:solid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txBox="1">
            <a:spLocks noGrp="1"/>
          </p:cNvSpPr>
          <p:nvPr>
            <p:ph type="title" idx="4294967295"/>
          </p:nvPr>
        </p:nvSpPr>
        <p:spPr>
          <a:xfrm>
            <a:off x="1143000" y="2826831"/>
            <a:ext cx="6858000" cy="230663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FFFF"/>
                </a:solidFill>
                <a:latin typeface="+mn-lt"/>
              </a:rPr>
              <a:t>3. Developing Educator Capacity </a:t>
            </a:r>
            <a:endParaRPr sz="4800" dirty="0">
              <a:solidFill>
                <a:srgbClr val="FFFFFF"/>
              </a:solidFill>
              <a:latin typeface="+mn-lt"/>
            </a:endParaRPr>
          </a:p>
        </p:txBody>
      </p:sp>
    </p:spTree>
    <p:extLst>
      <p:ext uri="{BB962C8B-B14F-4D97-AF65-F5344CB8AC3E}">
        <p14:creationId xmlns:p14="http://schemas.microsoft.com/office/powerpoint/2010/main" val="353046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24"/>
          <p:cNvSpPr txBox="1">
            <a:spLocks noGrp="1"/>
          </p:cNvSpPr>
          <p:nvPr>
            <p:ph idx="1"/>
          </p:nvPr>
        </p:nvSpPr>
        <p:spPr>
          <a:xfrm>
            <a:off x="1966686" y="2213269"/>
            <a:ext cx="7177314" cy="435133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US" b="0" i="0" u="none" strike="noStrike" cap="none" dirty="0">
                <a:ea typeface="Century Gothic"/>
                <a:cs typeface="Century Gothic"/>
                <a:sym typeface="Century Gothic"/>
              </a:rPr>
              <a:t>                  </a:t>
            </a:r>
            <a:r>
              <a:rPr lang="en-US" b="1" i="0" u="none" strike="noStrike" cap="none" dirty="0"/>
              <a:t>  Quality Summative Assessments</a:t>
            </a:r>
            <a:endParaRPr b="1" i="0" u="none" strike="noStrike" cap="none" dirty="0"/>
          </a:p>
          <a:p>
            <a:pPr marL="0" marR="0" lvl="0" indent="0" algn="l" rtl="0">
              <a:lnSpc>
                <a:spcPct val="115000"/>
              </a:lnSpc>
              <a:spcBef>
                <a:spcPts val="1600"/>
              </a:spcBef>
              <a:spcAft>
                <a:spcPts val="0"/>
              </a:spcAft>
              <a:buClr>
                <a:schemeClr val="dk1"/>
              </a:buClr>
              <a:buSzPts val="1800"/>
              <a:buFont typeface="Arial"/>
              <a:buNone/>
            </a:pPr>
            <a:r>
              <a:rPr lang="en-US" b="1" i="0" u="none" strike="noStrike" cap="none" dirty="0"/>
              <a:t>               Quality Interim Assessments</a:t>
            </a:r>
            <a:endParaRPr b="1" i="0" u="none" strike="noStrike" cap="none" dirty="0"/>
          </a:p>
          <a:p>
            <a:pPr marL="0" marR="0" lvl="0" indent="0" algn="l" rtl="0">
              <a:lnSpc>
                <a:spcPct val="115000"/>
              </a:lnSpc>
              <a:spcBef>
                <a:spcPts val="1600"/>
              </a:spcBef>
              <a:spcAft>
                <a:spcPts val="0"/>
              </a:spcAft>
              <a:buClr>
                <a:schemeClr val="dk1"/>
              </a:buClr>
              <a:buSzPts val="1800"/>
              <a:buFont typeface="Arial"/>
              <a:buNone/>
            </a:pPr>
            <a:r>
              <a:rPr lang="en-US" b="1" i="0" u="none" strike="noStrike" cap="none" dirty="0"/>
              <a:t>          Quality Formative Assessments     </a:t>
            </a:r>
            <a:endParaRPr b="1" i="0" u="none" strike="noStrike" cap="none" dirty="0"/>
          </a:p>
          <a:p>
            <a:pPr marL="0" marR="0" lvl="0" indent="0" algn="l" rtl="0">
              <a:lnSpc>
                <a:spcPct val="115000"/>
              </a:lnSpc>
              <a:spcBef>
                <a:spcPts val="1600"/>
              </a:spcBef>
              <a:spcAft>
                <a:spcPts val="0"/>
              </a:spcAft>
              <a:buClr>
                <a:schemeClr val="dk1"/>
              </a:buClr>
              <a:buSzPts val="1100"/>
              <a:buFont typeface="Arial"/>
              <a:buNone/>
            </a:pPr>
            <a:r>
              <a:rPr lang="en-US" b="1" i="0" u="none" strike="noStrike" cap="none" dirty="0"/>
              <a:t>     Quality Instruction</a:t>
            </a:r>
            <a:endParaRPr b="1" i="0" u="none" strike="noStrike" cap="none" dirty="0"/>
          </a:p>
          <a:p>
            <a:pPr marL="0" marR="0" lvl="0" indent="0" algn="l" rtl="0">
              <a:lnSpc>
                <a:spcPct val="115000"/>
              </a:lnSpc>
              <a:spcBef>
                <a:spcPts val="1600"/>
              </a:spcBef>
              <a:spcAft>
                <a:spcPts val="0"/>
              </a:spcAft>
              <a:buClr>
                <a:schemeClr val="dk1"/>
              </a:buClr>
              <a:buSzPts val="1800"/>
              <a:buFont typeface="Arial"/>
              <a:buNone/>
            </a:pPr>
            <a:r>
              <a:rPr lang="en-US" b="1" i="0" u="none" strike="noStrike" cap="none" dirty="0"/>
              <a:t>Quality Standards</a:t>
            </a:r>
            <a:endParaRPr b="1" i="0" u="none" strike="noStrike" cap="none" dirty="0"/>
          </a:p>
          <a:p>
            <a:pPr marL="0" marR="0" lvl="0" indent="0" algn="l" rtl="0">
              <a:spcBef>
                <a:spcPts val="1600"/>
              </a:spcBef>
              <a:spcAft>
                <a:spcPts val="1600"/>
              </a:spcAft>
              <a:buClr>
                <a:schemeClr val="dk1"/>
              </a:buClr>
              <a:buSzPts val="1800"/>
              <a:buFont typeface="Arial"/>
              <a:buNone/>
            </a:pPr>
            <a:endParaRPr sz="3200" b="0" i="0" u="none" strike="noStrike" cap="none" dirty="0">
              <a:solidFill>
                <a:schemeClr val="dk1"/>
              </a:solidFill>
              <a:latin typeface="Century Gothic"/>
              <a:ea typeface="Century Gothic"/>
              <a:cs typeface="Century Gothic"/>
              <a:sym typeface="Century Gothic"/>
            </a:endParaRPr>
          </a:p>
        </p:txBody>
      </p:sp>
      <p:sp>
        <p:nvSpPr>
          <p:cNvPr id="243" name="Google Shape;243;p24"/>
          <p:cNvSpPr/>
          <p:nvPr/>
        </p:nvSpPr>
        <p:spPr>
          <a:xfrm rot="2070044">
            <a:off x="1539304" y="1739253"/>
            <a:ext cx="1023275" cy="4138617"/>
          </a:xfrm>
          <a:prstGeom prst="upArrow">
            <a:avLst>
              <a:gd name="adj1" fmla="val 50000"/>
              <a:gd name="adj2" fmla="val 50000"/>
            </a:avLst>
          </a:prstGeom>
          <a:solidFill>
            <a:schemeClr val="accent6"/>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244" name="Google Shape;244;p24"/>
          <p:cNvSpPr/>
          <p:nvPr/>
        </p:nvSpPr>
        <p:spPr>
          <a:xfrm>
            <a:off x="8719925" y="4910250"/>
            <a:ext cx="172500" cy="24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 name="Title 2">
            <a:extLst>
              <a:ext uri="{FF2B5EF4-FFF2-40B4-BE49-F238E27FC236}">
                <a16:creationId xmlns:a16="http://schemas.microsoft.com/office/drawing/2014/main" id="{EAC9E443-E155-4B04-9EDE-B3FA8516E3C3}"/>
              </a:ext>
            </a:extLst>
          </p:cNvPr>
          <p:cNvSpPr>
            <a:spLocks noGrp="1"/>
          </p:cNvSpPr>
          <p:nvPr>
            <p:ph type="title"/>
          </p:nvPr>
        </p:nvSpPr>
        <p:spPr/>
        <p:txBody>
          <a:bodyPr/>
          <a:lstStyle/>
          <a:p>
            <a:r>
              <a:rPr lang="en-US" dirty="0"/>
              <a:t>Support at All Levels</a:t>
            </a:r>
          </a:p>
        </p:txBody>
      </p:sp>
    </p:spTree>
    <p:extLst>
      <p:ext uri="{BB962C8B-B14F-4D97-AF65-F5344CB8AC3E}">
        <p14:creationId xmlns:p14="http://schemas.microsoft.com/office/powerpoint/2010/main" val="1644778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p:txBody>
          <a:bodyPr>
            <a:normAutofit/>
          </a:bodyPr>
          <a:lstStyle/>
          <a:p>
            <a:r>
              <a:rPr lang="en-US" sz="3200" b="1" dirty="0">
                <a:solidFill>
                  <a:srgbClr val="0070C0"/>
                </a:solidFill>
                <a:effectLst>
                  <a:outerShdw blurRad="38100" dist="38100" dir="2700000" algn="tl">
                    <a:srgbClr val="000000">
                      <a:alpha val="43137"/>
                    </a:srgbClr>
                  </a:outerShdw>
                </a:effectLst>
              </a:rPr>
              <a:t>Panel Discussion</a:t>
            </a:r>
          </a:p>
        </p:txBody>
      </p:sp>
    </p:spTree>
    <p:extLst>
      <p:ext uri="{BB962C8B-B14F-4D97-AF65-F5344CB8AC3E}">
        <p14:creationId xmlns:p14="http://schemas.microsoft.com/office/powerpoint/2010/main" val="2514087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BFE-7E17-4551-A576-DDB5166BB5C5}"/>
              </a:ext>
            </a:extLst>
          </p:cNvPr>
          <p:cNvSpPr>
            <a:spLocks noGrp="1"/>
          </p:cNvSpPr>
          <p:nvPr>
            <p:ph type="title"/>
          </p:nvPr>
        </p:nvSpPr>
        <p:spPr/>
        <p:txBody>
          <a:bodyPr>
            <a:normAutofit/>
          </a:bodyPr>
          <a:lstStyle/>
          <a:p>
            <a:r>
              <a:rPr lang="en-US" sz="4000" b="1" dirty="0">
                <a:solidFill>
                  <a:srgbClr val="0070C0"/>
                </a:solidFill>
                <a:effectLst>
                  <a:outerShdw blurRad="38100" dist="38100" dir="2700000" algn="tl">
                    <a:srgbClr val="000000">
                      <a:alpha val="43137"/>
                    </a:srgbClr>
                  </a:outerShdw>
                </a:effectLst>
              </a:rPr>
              <a:t>Guiding Questions</a:t>
            </a:r>
          </a:p>
        </p:txBody>
      </p:sp>
      <p:sp>
        <p:nvSpPr>
          <p:cNvPr id="6" name="Content Placeholder 5">
            <a:extLst>
              <a:ext uri="{FF2B5EF4-FFF2-40B4-BE49-F238E27FC236}">
                <a16:creationId xmlns:a16="http://schemas.microsoft.com/office/drawing/2014/main" id="{5E4A8944-BAD9-46AD-A700-93B642AFA2FC}"/>
              </a:ext>
            </a:extLst>
          </p:cNvPr>
          <p:cNvSpPr>
            <a:spLocks noGrp="1"/>
          </p:cNvSpPr>
          <p:nvPr>
            <p:ph idx="1"/>
          </p:nvPr>
        </p:nvSpPr>
        <p:spPr>
          <a:xfrm>
            <a:off x="457200" y="1417319"/>
            <a:ext cx="8229600" cy="4838337"/>
          </a:xfrm>
        </p:spPr>
        <p:txBody>
          <a:bodyPr>
            <a:normAutofit/>
          </a:bodyPr>
          <a:lstStyle/>
          <a:p>
            <a:pPr>
              <a:lnSpc>
                <a:spcPct val="100000"/>
              </a:lnSpc>
              <a:spcBef>
                <a:spcPts val="0"/>
              </a:spcBef>
              <a:spcAft>
                <a:spcPts val="1200"/>
              </a:spcAft>
            </a:pPr>
            <a:r>
              <a:rPr lang="en-US" altLang="ja-JP" dirty="0">
                <a:solidFill>
                  <a:srgbClr val="000000"/>
                </a:solidFill>
                <a:latin typeface="Calibri" panose="020F0502020204030204" pitchFamily="34" charset="0"/>
                <a:cs typeface="Calibri" panose="020F0502020204030204" pitchFamily="34" charset="0"/>
              </a:rPr>
              <a:t>How can the project resources be designed to address our partner states’ challenges as they proceed with development of their on-demand, summative, and classroom-based science assessments?</a:t>
            </a:r>
          </a:p>
          <a:p>
            <a:pPr>
              <a:lnSpc>
                <a:spcPct val="100000"/>
              </a:lnSpc>
              <a:spcBef>
                <a:spcPts val="0"/>
              </a:spcBef>
              <a:spcAft>
                <a:spcPts val="1200"/>
              </a:spcAft>
            </a:pPr>
            <a:r>
              <a:rPr lang="en-US" altLang="ja-JP" dirty="0">
                <a:solidFill>
                  <a:srgbClr val="000000"/>
                </a:solidFill>
                <a:latin typeface="Calibri" panose="020F0502020204030204" pitchFamily="34" charset="0"/>
                <a:cs typeface="Calibri" panose="020F0502020204030204" pitchFamily="34" charset="0"/>
              </a:rPr>
              <a:t>How does the SCILLSS principled-design process for on-demand state assessment tasks translate to a process for the development of SCILLSS classroom-embedded assessment tasks?</a:t>
            </a:r>
          </a:p>
          <a:p>
            <a:pPr>
              <a:lnSpc>
                <a:spcPct val="100000"/>
              </a:lnSpc>
              <a:spcBef>
                <a:spcPts val="0"/>
              </a:spcBef>
              <a:spcAft>
                <a:spcPts val="1200"/>
              </a:spcAft>
            </a:pPr>
            <a:r>
              <a:rPr lang="en-US" altLang="ja-JP" dirty="0">
                <a:solidFill>
                  <a:srgbClr val="000000"/>
                </a:solidFill>
                <a:latin typeface="Calibri" panose="020F0502020204030204" pitchFamily="34" charset="0"/>
                <a:cs typeface="Calibri" panose="020F0502020204030204" pitchFamily="34" charset="0"/>
              </a:rPr>
              <a:t>How does the SCILLSS principled-design process translate for use across states/districts? </a:t>
            </a:r>
            <a:endParaRPr lang="en-US" altLang="ja-JP" dirty="0"/>
          </a:p>
          <a:p>
            <a:pPr marL="0" indent="0">
              <a:buNone/>
            </a:pPr>
            <a:endParaRPr lang="en-US" altLang="ja-JP" dirty="0">
              <a:solidFill>
                <a:srgbClr val="000000"/>
              </a:solidFill>
              <a:cs typeface="MS PGothic" panose="020B0600070205080204" pitchFamily="34" charset="-128"/>
            </a:endParaRPr>
          </a:p>
          <a:p>
            <a:endParaRPr lang="en-US" altLang="ja-JP" dirty="0"/>
          </a:p>
          <a:p>
            <a:endParaRPr lang="en-US" dirty="0"/>
          </a:p>
        </p:txBody>
      </p:sp>
    </p:spTree>
    <p:extLst>
      <p:ext uri="{BB962C8B-B14F-4D97-AF65-F5344CB8AC3E}">
        <p14:creationId xmlns:p14="http://schemas.microsoft.com/office/powerpoint/2010/main" val="417590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1003-CDEE-4712-991E-594FF8FB1A5B}"/>
              </a:ext>
            </a:extLst>
          </p:cNvPr>
          <p:cNvSpPr>
            <a:spLocks noGrp="1"/>
          </p:cNvSpPr>
          <p:nvPr>
            <p:ph type="title"/>
          </p:nvPr>
        </p:nvSpPr>
        <p:spPr/>
        <p:txBody>
          <a:bodyPr/>
          <a:lstStyle/>
          <a:p>
            <a:r>
              <a:rPr lang="en-US" dirty="0"/>
              <a:t>Welcome and Introductions</a:t>
            </a:r>
          </a:p>
        </p:txBody>
      </p:sp>
      <p:sp>
        <p:nvSpPr>
          <p:cNvPr id="3" name="Content Placeholder 2">
            <a:extLst>
              <a:ext uri="{FF2B5EF4-FFF2-40B4-BE49-F238E27FC236}">
                <a16:creationId xmlns:a16="http://schemas.microsoft.com/office/drawing/2014/main" id="{F5DF4839-4412-429F-AF3A-962CCFDE0D87}"/>
              </a:ext>
            </a:extLst>
          </p:cNvPr>
          <p:cNvSpPr>
            <a:spLocks noGrp="1"/>
          </p:cNvSpPr>
          <p:nvPr>
            <p:ph idx="1"/>
          </p:nvPr>
        </p:nvSpPr>
        <p:spPr/>
        <p:txBody>
          <a:bodyPr>
            <a:normAutofit/>
          </a:bodyPr>
          <a:lstStyle/>
          <a:p>
            <a:pPr>
              <a:lnSpc>
                <a:spcPct val="100000"/>
              </a:lnSpc>
              <a:spcBef>
                <a:spcPts val="0"/>
              </a:spcBef>
              <a:spcAft>
                <a:spcPts val="1200"/>
              </a:spcAft>
            </a:pPr>
            <a:r>
              <a:rPr lang="en-US" dirty="0"/>
              <a:t>Ellen Forte, edCount, LLC</a:t>
            </a:r>
          </a:p>
          <a:p>
            <a:pPr>
              <a:lnSpc>
                <a:spcPct val="100000"/>
              </a:lnSpc>
              <a:spcAft>
                <a:spcPts val="1200"/>
              </a:spcAft>
            </a:pPr>
            <a:r>
              <a:rPr lang="en-US" dirty="0"/>
              <a:t>Sara Cooper, Nebraska Department of Education</a:t>
            </a:r>
          </a:p>
          <a:p>
            <a:pPr>
              <a:lnSpc>
                <a:spcPct val="100000"/>
              </a:lnSpc>
              <a:spcAft>
                <a:spcPts val="1200"/>
              </a:spcAft>
            </a:pPr>
            <a:r>
              <a:rPr lang="en-US" dirty="0"/>
              <a:t>Kristen Huff, Curriculum Associates</a:t>
            </a:r>
          </a:p>
          <a:p>
            <a:pPr>
              <a:lnSpc>
                <a:spcPct val="100000"/>
              </a:lnSpc>
              <a:spcAft>
                <a:spcPts val="1200"/>
              </a:spcAft>
            </a:pPr>
            <a:r>
              <a:rPr lang="en-US" dirty="0"/>
              <a:t>Daisy Rutstein, SRI International</a:t>
            </a:r>
          </a:p>
        </p:txBody>
      </p:sp>
    </p:spTree>
    <p:extLst>
      <p:ext uri="{BB962C8B-B14F-4D97-AF65-F5344CB8AC3E}">
        <p14:creationId xmlns:p14="http://schemas.microsoft.com/office/powerpoint/2010/main" val="247769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BFE-7E17-4551-A576-DDB5166BB5C5}"/>
              </a:ext>
            </a:extLst>
          </p:cNvPr>
          <p:cNvSpPr>
            <a:spLocks noGrp="1"/>
          </p:cNvSpPr>
          <p:nvPr>
            <p:ph type="title"/>
          </p:nvPr>
        </p:nvSpPr>
        <p:spPr/>
        <p:txBody>
          <a:bodyPr>
            <a:normAutofit/>
          </a:bodyPr>
          <a:lstStyle/>
          <a:p>
            <a:r>
              <a:rPr lang="en-US" sz="4000" b="1" dirty="0">
                <a:solidFill>
                  <a:srgbClr val="0070C0"/>
                </a:solidFill>
                <a:effectLst>
                  <a:outerShdw blurRad="38100" dist="38100" dir="2700000" algn="tl">
                    <a:srgbClr val="000000">
                      <a:alpha val="43137"/>
                    </a:srgbClr>
                  </a:outerShdw>
                </a:effectLst>
              </a:rPr>
              <a:t>Comments and Questions</a:t>
            </a:r>
          </a:p>
        </p:txBody>
      </p:sp>
      <p:pic>
        <p:nvPicPr>
          <p:cNvPr id="4" name="Picture 3">
            <a:extLst>
              <a:ext uri="{FF2B5EF4-FFF2-40B4-BE49-F238E27FC236}">
                <a16:creationId xmlns:a16="http://schemas.microsoft.com/office/drawing/2014/main" id="{134AC56E-E96A-482C-8E28-FF2698FDF222}"/>
              </a:ext>
            </a:extLst>
          </p:cNvPr>
          <p:cNvPicPr>
            <a:picLocks noChangeAspect="1"/>
          </p:cNvPicPr>
          <p:nvPr/>
        </p:nvPicPr>
        <p:blipFill>
          <a:blip r:embed="rId3"/>
          <a:stretch>
            <a:fillRect/>
          </a:stretch>
        </p:blipFill>
        <p:spPr>
          <a:xfrm>
            <a:off x="1560315" y="1578703"/>
            <a:ext cx="6023370" cy="3700593"/>
          </a:xfrm>
          <a:prstGeom prst="rect">
            <a:avLst/>
          </a:prstGeom>
        </p:spPr>
      </p:pic>
    </p:spTree>
    <p:extLst>
      <p:ext uri="{BB962C8B-B14F-4D97-AF65-F5344CB8AC3E}">
        <p14:creationId xmlns:p14="http://schemas.microsoft.com/office/powerpoint/2010/main" val="3455951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A40E-0FB7-4D30-9E05-DE400B01E487}"/>
              </a:ext>
            </a:extLst>
          </p:cNvPr>
          <p:cNvSpPr>
            <a:spLocks noGrp="1"/>
          </p:cNvSpPr>
          <p:nvPr>
            <p:ph type="title"/>
          </p:nvPr>
        </p:nvSpPr>
        <p:spPr/>
        <p:txBody>
          <a:bodyPr>
            <a:normAutofit/>
          </a:bodyPr>
          <a:lstStyle/>
          <a:p>
            <a:r>
              <a:rPr lang="en-US" b="1" dirty="0">
                <a:solidFill>
                  <a:srgbClr val="0070C0"/>
                </a:solidFill>
              </a:rPr>
              <a:t>References</a:t>
            </a:r>
          </a:p>
        </p:txBody>
      </p:sp>
      <p:sp>
        <p:nvSpPr>
          <p:cNvPr id="5" name="Content Placeholder 2">
            <a:extLst>
              <a:ext uri="{FF2B5EF4-FFF2-40B4-BE49-F238E27FC236}">
                <a16:creationId xmlns:a16="http://schemas.microsoft.com/office/drawing/2014/main" id="{D802D3F7-719D-4EEA-B810-D411CA3A7073}"/>
              </a:ext>
            </a:extLst>
          </p:cNvPr>
          <p:cNvSpPr>
            <a:spLocks noGrp="1"/>
          </p:cNvSpPr>
          <p:nvPr>
            <p:ph idx="1"/>
          </p:nvPr>
        </p:nvSpPr>
        <p:spPr/>
        <p:txBody>
          <a:bodyPr>
            <a:normAutofit/>
          </a:bodyPr>
          <a:lstStyle/>
          <a:p>
            <a:pPr marL="342900" indent="-342900">
              <a:buNone/>
            </a:pPr>
            <a:r>
              <a:rPr lang="en-US" sz="2100" dirty="0"/>
              <a:t>Forte, E. (2017). </a:t>
            </a:r>
            <a:r>
              <a:rPr lang="en-US" sz="2100" i="1" dirty="0"/>
              <a:t>Applications of a comprehensive alignment framework</a:t>
            </a:r>
            <a:r>
              <a:rPr lang="en-US" sz="2100" dirty="0"/>
              <a:t>. Workshop presented at the Annual Meeting of the Northeastern Education Research Association, Trumbull, CT.</a:t>
            </a:r>
          </a:p>
        </p:txBody>
      </p:sp>
    </p:spTree>
    <p:extLst>
      <p:ext uri="{BB962C8B-B14F-4D97-AF65-F5344CB8AC3E}">
        <p14:creationId xmlns:p14="http://schemas.microsoft.com/office/powerpoint/2010/main" val="167938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CFED96-391D-475C-9B62-0753D3B22ABC}"/>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51664144-2F22-40EF-A0EC-415651A8A45F}"/>
              </a:ext>
            </a:extLst>
          </p:cNvPr>
          <p:cNvSpPr>
            <a:spLocks noGrp="1"/>
          </p:cNvSpPr>
          <p:nvPr>
            <p:ph idx="1"/>
          </p:nvPr>
        </p:nvSpPr>
        <p:spPr>
          <a:xfrm>
            <a:off x="457200" y="1417320"/>
            <a:ext cx="8229600" cy="5021580"/>
          </a:xfrm>
        </p:spPr>
        <p:txBody>
          <a:bodyPr>
            <a:normAutofit/>
          </a:bodyPr>
          <a:lstStyle/>
          <a:p>
            <a:pPr marL="457200" indent="-457200">
              <a:buFont typeface="+mj-lt"/>
              <a:buAutoNum type="arabicPeriod"/>
            </a:pPr>
            <a:r>
              <a:rPr lang="en-US" sz="2400" dirty="0"/>
              <a:t>Provide an </a:t>
            </a:r>
            <a:r>
              <a:rPr lang="en-US" sz="2400" b="1" dirty="0"/>
              <a:t>introduction to the Strengthening Claims-based Interpretations and Uses of Local and Large-Scale Science Assessment Scores (SCILLSS) Project</a:t>
            </a:r>
          </a:p>
          <a:p>
            <a:pPr marL="457200" indent="-457200">
              <a:buFont typeface="+mj-lt"/>
              <a:buAutoNum type="arabicPeriod"/>
            </a:pPr>
            <a:r>
              <a:rPr lang="en-US" sz="2400" dirty="0"/>
              <a:t>Provide an </a:t>
            </a:r>
            <a:r>
              <a:rPr lang="en-US" sz="2400" b="1" dirty="0"/>
              <a:t>overview of science assessment development and implementation challenges in creating a coherent system of assessment</a:t>
            </a:r>
          </a:p>
          <a:p>
            <a:pPr marL="457200" indent="-457200">
              <a:lnSpc>
                <a:spcPct val="100000"/>
              </a:lnSpc>
              <a:spcBef>
                <a:spcPts val="600"/>
              </a:spcBef>
              <a:buFont typeface="+mj-lt"/>
              <a:buAutoNum type="arabicPeriod"/>
            </a:pPr>
            <a:r>
              <a:rPr lang="en-US" sz="2400" dirty="0"/>
              <a:t>Engage in a panel discussion to encourage participants to contemplate:</a:t>
            </a:r>
          </a:p>
          <a:p>
            <a:pPr lvl="1">
              <a:lnSpc>
                <a:spcPct val="100000"/>
              </a:lnSpc>
              <a:spcBef>
                <a:spcPts val="600"/>
              </a:spcBef>
            </a:pPr>
            <a:r>
              <a:rPr lang="en-US" sz="2000" dirty="0"/>
              <a:t>the degree to which large-scale and local assessment should work together as a coherent system, and </a:t>
            </a:r>
          </a:p>
          <a:p>
            <a:pPr lvl="1">
              <a:lnSpc>
                <a:spcPct val="100000"/>
              </a:lnSpc>
              <a:spcBef>
                <a:spcPts val="600"/>
              </a:spcBef>
            </a:pPr>
            <a:r>
              <a:rPr lang="en-US" sz="2000" dirty="0"/>
              <a:t>which methods and strategies have worked well, and which methods and strategies have not worked well in terms of promoting greater coherence between large-scale and local assessment. </a:t>
            </a:r>
          </a:p>
        </p:txBody>
      </p:sp>
    </p:spTree>
    <p:extLst>
      <p:ext uri="{BB962C8B-B14F-4D97-AF65-F5344CB8AC3E}">
        <p14:creationId xmlns:p14="http://schemas.microsoft.com/office/powerpoint/2010/main" val="25595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p:txBody>
          <a:bodyPr>
            <a:normAutofit/>
          </a:bodyPr>
          <a:lstStyle/>
          <a:p>
            <a:r>
              <a:rPr lang="en-US" sz="3200" b="1" dirty="0">
                <a:solidFill>
                  <a:srgbClr val="0070C0"/>
                </a:solidFill>
                <a:effectLst>
                  <a:outerShdw blurRad="38100" dist="38100" dir="2700000" algn="tl">
                    <a:srgbClr val="000000">
                      <a:alpha val="43137"/>
                    </a:srgbClr>
                  </a:outerShdw>
                </a:effectLst>
              </a:rPr>
              <a:t>Introduction to the SCILLSS Project</a:t>
            </a:r>
          </a:p>
        </p:txBody>
      </p:sp>
      <p:sp>
        <p:nvSpPr>
          <p:cNvPr id="5" name="Text Placeholder 4">
            <a:extLst>
              <a:ext uri="{FF2B5EF4-FFF2-40B4-BE49-F238E27FC236}">
                <a16:creationId xmlns:a16="http://schemas.microsoft.com/office/drawing/2014/main" id="{2F06774D-0483-44E7-9BE3-9A1077F008E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823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749D3B-0A0A-4C67-A592-214935F33473}"/>
              </a:ext>
            </a:extLst>
          </p:cNvPr>
          <p:cNvSpPr>
            <a:spLocks noGrp="1"/>
          </p:cNvSpPr>
          <p:nvPr>
            <p:ph type="title"/>
          </p:nvPr>
        </p:nvSpPr>
        <p:spPr/>
        <p:txBody>
          <a:bodyPr/>
          <a:lstStyle/>
          <a:p>
            <a:r>
              <a:rPr lang="en-US" dirty="0"/>
              <a:t>About SCILLSS</a:t>
            </a:r>
          </a:p>
        </p:txBody>
      </p:sp>
      <p:sp>
        <p:nvSpPr>
          <p:cNvPr id="6" name="Content Placeholder 5">
            <a:extLst>
              <a:ext uri="{FF2B5EF4-FFF2-40B4-BE49-F238E27FC236}">
                <a16:creationId xmlns:a16="http://schemas.microsoft.com/office/drawing/2014/main" id="{103456D1-7B04-4185-B18C-62DB7CA701D7}"/>
              </a:ext>
            </a:extLst>
          </p:cNvPr>
          <p:cNvSpPr>
            <a:spLocks noGrp="1"/>
          </p:cNvSpPr>
          <p:nvPr>
            <p:ph idx="1"/>
          </p:nvPr>
        </p:nvSpPr>
        <p:spPr>
          <a:xfrm>
            <a:off x="457200" y="1417320"/>
            <a:ext cx="8229600" cy="4351338"/>
          </a:xfrm>
        </p:spPr>
        <p:txBody>
          <a:bodyPr/>
          <a:lstStyle/>
          <a:p>
            <a:pPr>
              <a:lnSpc>
                <a:spcPct val="100000"/>
              </a:lnSpc>
              <a:spcBef>
                <a:spcPts val="0"/>
              </a:spcBef>
              <a:spcAft>
                <a:spcPts val="1200"/>
              </a:spcAft>
            </a:pPr>
            <a:r>
              <a:rPr lang="en-US" dirty="0"/>
              <a:t>One of two projects funded by the US Department of Education’s Enhanced Assessment Instruments Grant Program (EAG), announced in December 2016</a:t>
            </a:r>
          </a:p>
          <a:p>
            <a:pPr>
              <a:lnSpc>
                <a:spcPct val="100000"/>
              </a:lnSpc>
              <a:spcBef>
                <a:spcPts val="0"/>
              </a:spcBef>
              <a:spcAft>
                <a:spcPts val="1200"/>
              </a:spcAft>
            </a:pPr>
            <a:r>
              <a:rPr lang="en-US" dirty="0"/>
              <a:t>Collaborative partnership including three states, four organizations, and 10 expert panel members</a:t>
            </a:r>
          </a:p>
          <a:p>
            <a:pPr>
              <a:lnSpc>
                <a:spcPct val="100000"/>
              </a:lnSpc>
              <a:spcBef>
                <a:spcPts val="0"/>
              </a:spcBef>
              <a:spcAft>
                <a:spcPts val="1200"/>
              </a:spcAft>
            </a:pPr>
            <a:r>
              <a:rPr lang="en-US" dirty="0"/>
              <a:t>Nebraska is the grantee and lead state; Montana and Wyoming are partner states</a:t>
            </a:r>
          </a:p>
          <a:p>
            <a:pPr>
              <a:lnSpc>
                <a:spcPct val="100000"/>
              </a:lnSpc>
              <a:spcAft>
                <a:spcPts val="1200"/>
              </a:spcAft>
            </a:pPr>
            <a:r>
              <a:rPr lang="en-US" dirty="0"/>
              <a:t>Four year timeline (April 2017 – December 2020)</a:t>
            </a:r>
          </a:p>
          <a:p>
            <a:endParaRPr lang="en-US" dirty="0"/>
          </a:p>
        </p:txBody>
      </p:sp>
    </p:spTree>
    <p:extLst>
      <p:ext uri="{BB962C8B-B14F-4D97-AF65-F5344CB8AC3E}">
        <p14:creationId xmlns:p14="http://schemas.microsoft.com/office/powerpoint/2010/main" val="419496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dirty="0"/>
              <a:t>SCILLSS Project Goals</a:t>
            </a:r>
          </a:p>
        </p:txBody>
      </p:sp>
      <p:sp>
        <p:nvSpPr>
          <p:cNvPr id="4" name="Content Placeholder 3">
            <a:extLst>
              <a:ext uri="{FF2B5EF4-FFF2-40B4-BE49-F238E27FC236}">
                <a16:creationId xmlns:a16="http://schemas.microsoft.com/office/drawing/2014/main" id="{60429E76-1333-4D80-85EA-254BD2529D26}"/>
              </a:ext>
            </a:extLst>
          </p:cNvPr>
          <p:cNvSpPr>
            <a:spLocks noGrp="1"/>
          </p:cNvSpPr>
          <p:nvPr>
            <p:ph idx="1"/>
          </p:nvPr>
        </p:nvSpPr>
        <p:spPr>
          <a:xfrm>
            <a:off x="457200" y="1417320"/>
            <a:ext cx="8229600" cy="4881880"/>
          </a:xfrm>
        </p:spPr>
        <p:txBody>
          <a:bodyPr>
            <a:normAutofit fontScale="85000" lnSpcReduction="20000"/>
          </a:bodyPr>
          <a:lstStyle/>
          <a:p>
            <a:pPr lvl="0" defTabSz="685800">
              <a:lnSpc>
                <a:spcPct val="120000"/>
              </a:lnSpc>
              <a:spcBef>
                <a:spcPts val="0"/>
              </a:spcBef>
              <a:spcAft>
                <a:spcPts val="1200"/>
              </a:spcAft>
              <a:buSzPct val="100000"/>
              <a:defRPr/>
            </a:pPr>
            <a:r>
              <a:rPr lang="en-US" dirty="0">
                <a:solidFill>
                  <a:sysClr val="windowText" lastClr="000000">
                    <a:lumMod val="95000"/>
                    <a:lumOff val="5000"/>
                  </a:sysClr>
                </a:solidFill>
              </a:rPr>
              <a:t>Create a science assessment design model that </a:t>
            </a:r>
            <a:r>
              <a:rPr lang="en-US" b="1" dirty="0">
                <a:solidFill>
                  <a:srgbClr val="0070C0"/>
                </a:solidFill>
              </a:rPr>
              <a:t>establishes alignment with three-dimensional standards by eliciting common construct definitions </a:t>
            </a:r>
            <a:r>
              <a:rPr lang="en-US" dirty="0">
                <a:solidFill>
                  <a:sysClr val="windowText" lastClr="000000">
                    <a:lumMod val="95000"/>
                    <a:lumOff val="5000"/>
                  </a:sysClr>
                </a:solidFill>
              </a:rPr>
              <a:t>that drive curriculum, instruction, and assessment</a:t>
            </a:r>
          </a:p>
          <a:p>
            <a:pPr lvl="0" defTabSz="685800">
              <a:lnSpc>
                <a:spcPct val="120000"/>
              </a:lnSpc>
              <a:spcAft>
                <a:spcPts val="1200"/>
              </a:spcAft>
              <a:buSzPct val="100000"/>
              <a:defRPr/>
            </a:pPr>
            <a:r>
              <a:rPr lang="en-US" dirty="0">
                <a:solidFill>
                  <a:sysClr val="windowText" lastClr="000000">
                    <a:lumMod val="95000"/>
                    <a:lumOff val="5000"/>
                  </a:sysClr>
                </a:solidFill>
              </a:rPr>
              <a:t>Strengthen a shared knowledge base among instruction and assessment stakeholders for using </a:t>
            </a:r>
            <a:r>
              <a:rPr lang="en-US" b="1" dirty="0">
                <a:solidFill>
                  <a:srgbClr val="0070C0"/>
                </a:solidFill>
              </a:rPr>
              <a:t>principled-design approaches </a:t>
            </a:r>
            <a:r>
              <a:rPr lang="en-US" dirty="0">
                <a:solidFill>
                  <a:sysClr val="windowText" lastClr="000000">
                    <a:lumMod val="95000"/>
                    <a:lumOff val="5000"/>
                  </a:sysClr>
                </a:solidFill>
              </a:rPr>
              <a:t>to create and evaluate science assessments that </a:t>
            </a:r>
            <a:r>
              <a:rPr lang="en-US" b="1" dirty="0">
                <a:solidFill>
                  <a:srgbClr val="0070C0"/>
                </a:solidFill>
              </a:rPr>
              <a:t>generate meaningful and useful scores</a:t>
            </a:r>
            <a:endParaRPr lang="en-US" dirty="0">
              <a:solidFill>
                <a:sysClr val="windowText" lastClr="000000">
                  <a:lumMod val="95000"/>
                  <a:lumOff val="5000"/>
                </a:sysClr>
              </a:solidFill>
            </a:endParaRPr>
          </a:p>
          <a:p>
            <a:pPr lvl="0" defTabSz="685800">
              <a:lnSpc>
                <a:spcPct val="120000"/>
              </a:lnSpc>
              <a:spcAft>
                <a:spcPts val="1200"/>
              </a:spcAft>
              <a:buSzPct val="100000"/>
              <a:defRPr/>
            </a:pPr>
            <a:r>
              <a:rPr lang="en-US" dirty="0">
                <a:solidFill>
                  <a:sysClr val="windowText" lastClr="000000">
                    <a:lumMod val="95000"/>
                    <a:lumOff val="5000"/>
                  </a:sysClr>
                </a:solidFill>
              </a:rPr>
              <a:t>Establish a means for state and local educators to </a:t>
            </a:r>
            <a:r>
              <a:rPr lang="en-US" b="1" dirty="0">
                <a:solidFill>
                  <a:srgbClr val="0070C0"/>
                </a:solidFill>
              </a:rPr>
              <a:t>connect statewide assessment results with local assessments and instruction</a:t>
            </a:r>
            <a:r>
              <a:rPr lang="en-US" dirty="0">
                <a:solidFill>
                  <a:srgbClr val="0070C0"/>
                </a:solidFill>
              </a:rPr>
              <a:t> </a:t>
            </a:r>
            <a:r>
              <a:rPr lang="en-US" dirty="0">
                <a:solidFill>
                  <a:sysClr val="windowText" lastClr="000000">
                    <a:lumMod val="95000"/>
                    <a:lumOff val="5000"/>
                  </a:sysClr>
                </a:solidFill>
              </a:rPr>
              <a:t>in a coherent, standards-based system</a:t>
            </a:r>
          </a:p>
        </p:txBody>
      </p:sp>
    </p:spTree>
    <p:extLst>
      <p:ext uri="{BB962C8B-B14F-4D97-AF65-F5344CB8AC3E}">
        <p14:creationId xmlns:p14="http://schemas.microsoft.com/office/powerpoint/2010/main" val="334499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600" dirty="0"/>
              <a:t>SCILLSS Partner States, Organizations, </a:t>
            </a:r>
            <a:br>
              <a:rPr lang="en-US" sz="3600" dirty="0"/>
            </a:br>
            <a:r>
              <a:rPr lang="en-US" sz="3600" dirty="0"/>
              <a:t>and Staff</a:t>
            </a:r>
          </a:p>
        </p:txBody>
      </p:sp>
      <p:sp>
        <p:nvSpPr>
          <p:cNvPr id="5" name="Content Placeholder 4"/>
          <p:cNvSpPr>
            <a:spLocks noGrp="1"/>
          </p:cNvSpPr>
          <p:nvPr>
            <p:ph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751F06B7-3BC4-483B-8ACE-E47DE204798E}"/>
              </a:ext>
            </a:extLst>
          </p:cNvPr>
          <p:cNvPicPr>
            <a:picLocks noChangeAspect="1"/>
          </p:cNvPicPr>
          <p:nvPr/>
        </p:nvPicPr>
        <p:blipFill>
          <a:blip r:embed="rId3"/>
          <a:stretch>
            <a:fillRect/>
          </a:stretch>
        </p:blipFill>
        <p:spPr>
          <a:xfrm>
            <a:off x="323728" y="1417320"/>
            <a:ext cx="8496544" cy="5267994"/>
          </a:xfrm>
          <a:prstGeom prst="rect">
            <a:avLst/>
          </a:prstGeom>
        </p:spPr>
      </p:pic>
    </p:spTree>
    <p:extLst>
      <p:ext uri="{BB962C8B-B14F-4D97-AF65-F5344CB8AC3E}">
        <p14:creationId xmlns:p14="http://schemas.microsoft.com/office/powerpoint/2010/main" val="29089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t>Project Deliverables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nvPr>
        </p:nvGraphicFramePr>
        <p:xfrm>
          <a:off x="2410508" y="1600370"/>
          <a:ext cx="4572000" cy="395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18">
            <a:extLst>
              <a:ext uri="{FF2B5EF4-FFF2-40B4-BE49-F238E27FC236}">
                <a16:creationId xmlns:a16="http://schemas.microsoft.com/office/drawing/2014/main" id="{2999C2E0-927E-4FBB-97B3-7FFACA79D808}"/>
              </a:ext>
            </a:extLst>
          </p:cNvPr>
          <p:cNvSpPr/>
          <p:nvPr/>
        </p:nvSpPr>
        <p:spPr>
          <a:xfrm>
            <a:off x="5708039" y="1288197"/>
            <a:ext cx="3197064" cy="233910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9BBB59"/>
                </a:solidFill>
                <a:effectLst/>
                <a:uLnTx/>
                <a:uFillTx/>
                <a:latin typeface="Calibri" panose="020F0502020204030204"/>
                <a:ea typeface="+mn-ea"/>
                <a:cs typeface="+mn-cs"/>
              </a:rPr>
              <a:t>1 - Project Foundations</a:t>
            </a: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rPr>
              <a:t>SCILLSS website</a:t>
            </a: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Theory of Action for the project and  for each state</a:t>
            </a: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0" cap="none" spc="0" normalizeH="0" baseline="0" noProof="0" dirty="0">
                <a:ln>
                  <a:noFill/>
                </a:ln>
                <a:solidFill>
                  <a:sysClr val="windowText" lastClr="000000"/>
                </a:solidFill>
                <a:effectLst/>
                <a:uLnTx/>
                <a:uFillTx/>
                <a:latin typeface="Calibri" panose="020F0502020204030204"/>
                <a:ea typeface="+mn-ea"/>
                <a:cs typeface="+mn-cs"/>
              </a:rPr>
              <a:t>Local and state needs assessment tools</a:t>
            </a: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0" cap="none" spc="0" normalizeH="0" baseline="0" noProof="0" dirty="0">
                <a:ln>
                  <a:noFill/>
                </a:ln>
                <a:solidFill>
                  <a:sysClr val="windowText" lastClr="000000"/>
                </a:solidFill>
                <a:effectLst/>
                <a:uLnTx/>
                <a:uFillTx/>
                <a:latin typeface="Calibri" panose="020F0502020204030204"/>
                <a:ea typeface="+mn-ea"/>
                <a:cs typeface="+mn-cs"/>
              </a:rPr>
              <a:t>Assessment literacy module 1</a:t>
            </a: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Three prioritized science claims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9D168F0-2DA7-4833-AC6A-7A459EC65ABE}"/>
              </a:ext>
            </a:extLst>
          </p:cNvPr>
          <p:cNvSpPr/>
          <p:nvPr/>
        </p:nvSpPr>
        <p:spPr>
          <a:xfrm>
            <a:off x="545014" y="1447800"/>
            <a:ext cx="3197064" cy="2431435"/>
          </a:xfrm>
          <a:prstGeom prst="rect">
            <a:avLst/>
          </a:prstGeom>
          <a:ln>
            <a:noFill/>
          </a:ln>
        </p:spPr>
        <p:txBody>
          <a:bodyPr wrap="square">
            <a:spAutoFit/>
          </a:bodyPr>
          <a:lstStyle/>
          <a:p>
            <a:pPr marL="346075" marR="0" lvl="0" indent="-346075"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CB37C"/>
                </a:solidFill>
                <a:effectLst/>
                <a:uLnTx/>
                <a:uFillTx/>
                <a:latin typeface="Calibri" panose="020F0502020204030204"/>
                <a:ea typeface="+mn-ea"/>
                <a:cs typeface="+mn-cs"/>
              </a:rPr>
              <a:t>2 - Large-scale assessment resources</a:t>
            </a: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Three sets of claim-specific resources:</a:t>
            </a:r>
          </a:p>
          <a:p>
            <a:pPr marL="596646" marR="0" lvl="1"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i="0" u="none" strike="noStrike" kern="0" cap="none" spc="0" normalizeH="0" baseline="0" noProof="0" dirty="0">
                <a:ln>
                  <a:noFill/>
                </a:ln>
                <a:solidFill>
                  <a:prstClr val="black"/>
                </a:solidFill>
                <a:effectLst/>
                <a:uLnTx/>
                <a:uFillTx/>
                <a:latin typeface="Calibri" panose="020F0502020204030204"/>
                <a:ea typeface="+mn-ea"/>
                <a:cs typeface="+mn-cs"/>
              </a:rPr>
              <a:t>PLDs</a:t>
            </a:r>
          </a:p>
          <a:p>
            <a:pPr marL="596646" marR="0" lvl="1"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i="0" u="none" strike="noStrike" kern="0" cap="none" spc="0" normalizeH="0" baseline="0" noProof="0" dirty="0">
                <a:ln>
                  <a:noFill/>
                </a:ln>
                <a:solidFill>
                  <a:prstClr val="black"/>
                </a:solidFill>
                <a:effectLst/>
                <a:uLnTx/>
                <a:uFillTx/>
                <a:latin typeface="Calibri" panose="020F0502020204030204"/>
                <a:ea typeface="+mn-ea"/>
                <a:cs typeface="+mn-cs"/>
              </a:rPr>
              <a:t>measurement targets, task models, and design patterns</a:t>
            </a:r>
          </a:p>
          <a:p>
            <a:pPr marL="596646" marR="0" lvl="1"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i="0" u="none" strike="noStrike" kern="0" cap="none" spc="0" normalizeH="0" baseline="0" noProof="0" dirty="0">
                <a:ln>
                  <a:noFill/>
                </a:ln>
                <a:solidFill>
                  <a:prstClr val="black"/>
                </a:solidFill>
                <a:effectLst/>
                <a:uLnTx/>
                <a:uFillTx/>
                <a:latin typeface="Calibri" panose="020F0502020204030204"/>
                <a:ea typeface="+mn-ea"/>
                <a:cs typeface="+mn-cs"/>
              </a:rPr>
              <a:t>sample items</a:t>
            </a: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rPr>
              <a:t>Assessment literacy modules 2-5</a:t>
            </a:r>
          </a:p>
        </p:txBody>
      </p:sp>
      <p:sp>
        <p:nvSpPr>
          <p:cNvPr id="21" name="Rectangle 20">
            <a:extLst>
              <a:ext uri="{FF2B5EF4-FFF2-40B4-BE49-F238E27FC236}">
                <a16:creationId xmlns:a16="http://schemas.microsoft.com/office/drawing/2014/main" id="{F0D41AD8-A8D5-43DC-9CF3-2664E8CC2188}"/>
              </a:ext>
            </a:extLst>
          </p:cNvPr>
          <p:cNvSpPr/>
          <p:nvPr/>
        </p:nvSpPr>
        <p:spPr>
          <a:xfrm>
            <a:off x="5708038" y="3544660"/>
            <a:ext cx="3207361" cy="1446550"/>
          </a:xfrm>
          <a:prstGeom prst="rect">
            <a:avLst/>
          </a:prstGeom>
        </p:spPr>
        <p:txBody>
          <a:bodyPr wrap="square">
            <a:spAutoFit/>
          </a:bodyPr>
          <a:lstStyle/>
          <a:p>
            <a:pPr marL="346075" marR="0" lvl="0" indent="-346075"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608CAB"/>
                </a:solidFill>
                <a:effectLst/>
                <a:uLnTx/>
                <a:uFillTx/>
                <a:latin typeface="Calibri" panose="020F0502020204030204"/>
                <a:ea typeface="+mn-ea"/>
                <a:cs typeface="+mn-cs"/>
              </a:rPr>
              <a:t>3 - Classroom-based assessment resources</a:t>
            </a: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0" cap="none" spc="0" normalizeH="0" baseline="0" noProof="0" dirty="0">
                <a:ln>
                  <a:noFill/>
                </a:ln>
                <a:solidFill>
                  <a:sysClr val="windowText" lastClr="000000"/>
                </a:solidFill>
                <a:effectLst/>
                <a:uLnTx/>
                <a:uFillTx/>
                <a:latin typeface="Calibri" panose="020F0502020204030204"/>
                <a:ea typeface="+mn-ea"/>
                <a:cs typeface="+mn-cs"/>
              </a:rPr>
              <a:t>Six task models</a:t>
            </a: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0" cap="none" spc="0" normalizeH="0" baseline="0" noProof="0" dirty="0">
                <a:ln>
                  <a:noFill/>
                </a:ln>
                <a:solidFill>
                  <a:sysClr val="windowText" lastClr="000000"/>
                </a:solidFill>
                <a:effectLst/>
                <a:uLnTx/>
                <a:uFillTx/>
                <a:latin typeface="Calibri" panose="020F0502020204030204"/>
                <a:ea typeface="+mn-ea"/>
                <a:cs typeface="+mn-cs"/>
              </a:rPr>
              <a:t>Six tasks</a:t>
            </a: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0" cap="none" spc="0" normalizeH="0" baseline="0" noProof="0" dirty="0">
                <a:ln>
                  <a:noFill/>
                </a:ln>
                <a:solidFill>
                  <a:sysClr val="windowText" lastClr="000000"/>
                </a:solidFill>
                <a:effectLst/>
                <a:uLnTx/>
                <a:uFillTx/>
                <a:latin typeface="Calibri" panose="020F0502020204030204"/>
                <a:ea typeface="+mn-ea"/>
                <a:cs typeface="+mn-cs"/>
              </a:rPr>
              <a:t>Six sets of student artifacts</a:t>
            </a:r>
          </a:p>
        </p:txBody>
      </p:sp>
      <p:sp>
        <p:nvSpPr>
          <p:cNvPr id="22" name="Rectangle 21">
            <a:extLst>
              <a:ext uri="{FF2B5EF4-FFF2-40B4-BE49-F238E27FC236}">
                <a16:creationId xmlns:a16="http://schemas.microsoft.com/office/drawing/2014/main" id="{CFD0E19E-4068-49DD-BC6B-C1301ACB51EC}"/>
              </a:ext>
            </a:extLst>
          </p:cNvPr>
          <p:cNvSpPr/>
          <p:nvPr/>
        </p:nvSpPr>
        <p:spPr>
          <a:xfrm>
            <a:off x="549132" y="3910218"/>
            <a:ext cx="3489467" cy="2431435"/>
          </a:xfrm>
          <a:prstGeom prst="rect">
            <a:avLst/>
          </a:prstGeom>
        </p:spPr>
        <p:txBody>
          <a:bodyPr wrap="square" anchor="t">
            <a:spAutoFit/>
          </a:bodyPr>
          <a:lstStyle/>
          <a:p>
            <a:pPr marL="320040" marR="0" lvl="0" indent="-32004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8064A2"/>
                </a:solidFill>
                <a:effectLst/>
                <a:uLnTx/>
                <a:uFillTx/>
                <a:latin typeface="Calibri" panose="020F0502020204030204"/>
                <a:ea typeface="+mn-ea"/>
                <a:cs typeface="+mn-cs"/>
              </a:rPr>
              <a:t>4 - Reporting and Dissemination</a:t>
            </a:r>
          </a:p>
          <a:p>
            <a:pPr marL="283210" marR="0" lvl="0" indent="-28321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rPr>
              <a:t>Database of student artifacts corresponding to the performance levels</a:t>
            </a:r>
            <a:endParaRPr lang="en-US" sz="1600" b="0" i="0" u="none" strike="noStrike" kern="0" cap="none" spc="0" baseline="0" noProof="0" dirty="0">
              <a:solidFill>
                <a:sysClr val="windowText" lastClr="000000"/>
              </a:solidFill>
              <a:latin typeface="Calibri" panose="020F0502020204030204"/>
              <a:cs typeface="Calibri"/>
            </a:endParaRPr>
          </a:p>
          <a:p>
            <a:pPr marL="283210" marR="0" lvl="0" indent="-28321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rPr>
              <a:t>Post-project survey</a:t>
            </a:r>
            <a:endParaRPr lang="en-US" sz="1600" b="0" i="0" u="none" strike="noStrike" kern="0" cap="none" spc="0" baseline="0" noProof="0" dirty="0">
              <a:solidFill>
                <a:sysClr val="windowText" lastClr="000000"/>
              </a:solidFill>
              <a:latin typeface="Calibri" panose="020F0502020204030204"/>
              <a:cs typeface="Calibri"/>
            </a:endParaRPr>
          </a:p>
          <a:p>
            <a:pPr marL="283210" indent="-283210" defTabSz="914400">
              <a:buFont typeface="Arial" panose="020B0604020202020204" pitchFamily="34" charset="0"/>
              <a:buChar char="•"/>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rPr>
              <a:t>Post-project </a:t>
            </a:r>
            <a:r>
              <a:rPr lang="en-US" sz="1600" kern="0" dirty="0">
                <a:solidFill>
                  <a:sysClr val="windowText" lastClr="000000"/>
                </a:solidFill>
                <a:latin typeface="Calibri" panose="020F0502020204030204"/>
              </a:rPr>
              <a:t>action plans</a:t>
            </a:r>
            <a:r>
              <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rPr>
              <a:t> for each state</a:t>
            </a:r>
            <a:endParaRPr lang="en-US" sz="1600" b="0" i="0" u="none" strike="noStrike" kern="0" cap="none" spc="0" baseline="0" noProof="0" dirty="0">
              <a:solidFill>
                <a:sysClr val="windowText" lastClr="000000"/>
              </a:solidFill>
              <a:latin typeface="Calibri" panose="020F0502020204030204"/>
              <a:cs typeface="Calibri"/>
            </a:endParaRPr>
          </a:p>
          <a:p>
            <a:pPr marL="283210" marR="0" lvl="0" indent="-28321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rPr>
              <a:t>Final project report</a:t>
            </a:r>
            <a:endParaRPr lang="en-US" sz="1600" b="0" i="0" u="none" strike="noStrike" kern="0" cap="none" spc="0" baseline="0" noProof="0" dirty="0">
              <a:solidFill>
                <a:sysClr val="windowText" lastClr="000000"/>
              </a:solidFill>
              <a:latin typeface="Calibri" panose="020F0502020204030204"/>
              <a:cs typeface="Calibri"/>
            </a:endParaRPr>
          </a:p>
        </p:txBody>
      </p:sp>
    </p:spTree>
    <p:extLst>
      <p:ext uri="{BB962C8B-B14F-4D97-AF65-F5344CB8AC3E}">
        <p14:creationId xmlns:p14="http://schemas.microsoft.com/office/powerpoint/2010/main" val="284125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graphicEl>
                                              <a:dgm id="{8945C9EE-2A8F-4635-B25A-549BE29CC569}"/>
                                            </p:graphicEl>
                                          </p:spTgt>
                                        </p:tgtEl>
                                        <p:attrNameLst>
                                          <p:attrName>style.visibility</p:attrName>
                                        </p:attrNameLst>
                                      </p:cBhvr>
                                      <p:to>
                                        <p:strVal val="visible"/>
                                      </p:to>
                                    </p:set>
                                    <p:animEffect transition="in" filter="wipe(up)">
                                      <p:cBhvr>
                                        <p:cTn id="17" dur="500"/>
                                        <p:tgtEl>
                                          <p:spTgt spid="18">
                                            <p:graphicEl>
                                              <a:dgm id="{8945C9EE-2A8F-4635-B25A-549BE29CC569}"/>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graphicEl>
                                              <a:dgm id="{27A98E75-2C05-4438-A5C2-0775BFF57FAD}"/>
                                            </p:graphicEl>
                                          </p:spTgt>
                                        </p:tgtEl>
                                        <p:attrNameLst>
                                          <p:attrName>style.visibility</p:attrName>
                                        </p:attrNameLst>
                                      </p:cBhvr>
                                      <p:to>
                                        <p:strVal val="visible"/>
                                      </p:to>
                                    </p:set>
                                    <p:animEffect transition="in" filter="wipe(up)">
                                      <p:cBhvr>
                                        <p:cTn id="20" dur="500"/>
                                        <p:tgtEl>
                                          <p:spTgt spid="18">
                                            <p:graphicEl>
                                              <a:dgm id="{27A98E75-2C05-4438-A5C2-0775BFF57FAD}"/>
                                            </p:graphic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graphicEl>
                                              <a:dgm id="{FE542FC2-909C-4B09-B3BB-A49EF76CACDF}"/>
                                            </p:graphicEl>
                                          </p:spTgt>
                                        </p:tgtEl>
                                        <p:attrNameLst>
                                          <p:attrName>style.visibility</p:attrName>
                                        </p:attrNameLst>
                                      </p:cBhvr>
                                      <p:to>
                                        <p:strVal val="visible"/>
                                      </p:to>
                                    </p:set>
                                    <p:animEffect transition="in" filter="wipe(up)">
                                      <p:cBhvr>
                                        <p:cTn id="27" dur="500"/>
                                        <p:tgtEl>
                                          <p:spTgt spid="18">
                                            <p:graphicEl>
                                              <a:dgm id="{FE542FC2-909C-4B09-B3BB-A49EF76CACDF}"/>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8">
                                            <p:graphicEl>
                                              <a:dgm id="{D47426F2-81A5-47DA-B714-8F572D500AED}"/>
                                            </p:graphicEl>
                                          </p:spTgt>
                                        </p:tgtEl>
                                        <p:attrNameLst>
                                          <p:attrName>style.visibility</p:attrName>
                                        </p:attrNameLst>
                                      </p:cBhvr>
                                      <p:to>
                                        <p:strVal val="visible"/>
                                      </p:to>
                                    </p:set>
                                    <p:animEffect transition="in" filter="wipe(up)">
                                      <p:cBhvr>
                                        <p:cTn id="30" dur="500"/>
                                        <p:tgtEl>
                                          <p:spTgt spid="18">
                                            <p:graphicEl>
                                              <a:dgm id="{D47426F2-81A5-47DA-B714-8F572D500AED}"/>
                                            </p:graphic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8">
                                            <p:graphicEl>
                                              <a:dgm id="{37BB7247-FA21-4014-BF8F-3A3A723954BF}"/>
                                            </p:graphicEl>
                                          </p:spTgt>
                                        </p:tgtEl>
                                        <p:attrNameLst>
                                          <p:attrName>style.visibility</p:attrName>
                                        </p:attrNameLst>
                                      </p:cBhvr>
                                      <p:to>
                                        <p:strVal val="visible"/>
                                      </p:to>
                                    </p:set>
                                    <p:animEffect transition="in" filter="wipe(up)">
                                      <p:cBhvr>
                                        <p:cTn id="37" dur="500"/>
                                        <p:tgtEl>
                                          <p:spTgt spid="18">
                                            <p:graphicEl>
                                              <a:dgm id="{37BB7247-FA21-4014-BF8F-3A3A723954BF}"/>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8">
                                            <p:graphicEl>
                                              <a:dgm id="{4E79C59E-F001-4F5A-8BA0-B35DF05B68F3}"/>
                                            </p:graphicEl>
                                          </p:spTgt>
                                        </p:tgtEl>
                                        <p:attrNameLst>
                                          <p:attrName>style.visibility</p:attrName>
                                        </p:attrNameLst>
                                      </p:cBhvr>
                                      <p:to>
                                        <p:strVal val="visible"/>
                                      </p:to>
                                    </p:set>
                                    <p:animEffect transition="in" filter="wipe(up)">
                                      <p:cBhvr>
                                        <p:cTn id="40" dur="500"/>
                                        <p:tgtEl>
                                          <p:spTgt spid="18">
                                            <p:graphicEl>
                                              <a:dgm id="{4E79C59E-F001-4F5A-8BA0-B35DF05B68F3}"/>
                                            </p:graphicEl>
                                          </p:spTgt>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8" name="Title 7">
            <a:extLst>
              <a:ext uri="{FF2B5EF4-FFF2-40B4-BE49-F238E27FC236}">
                <a16:creationId xmlns:a16="http://schemas.microsoft.com/office/drawing/2014/main" id="{573270CC-D75D-4127-9A9E-B7942366CC50}"/>
              </a:ext>
            </a:extLst>
          </p:cNvPr>
          <p:cNvSpPr>
            <a:spLocks noGrp="1"/>
          </p:cNvSpPr>
          <p:nvPr>
            <p:ph type="title"/>
          </p:nvPr>
        </p:nvSpPr>
        <p:spPr/>
        <p:txBody>
          <a:bodyPr>
            <a:normAutofit/>
          </a:bodyPr>
          <a:lstStyle/>
          <a:p>
            <a:r>
              <a:rPr lang="en-US" sz="3200" dirty="0"/>
              <a:t>Nebraska’s Assessment Challenges</a:t>
            </a:r>
          </a:p>
        </p:txBody>
      </p:sp>
    </p:spTree>
    <p:extLst>
      <p:ext uri="{BB962C8B-B14F-4D97-AF65-F5344CB8AC3E}">
        <p14:creationId xmlns:p14="http://schemas.microsoft.com/office/powerpoint/2010/main" val="2499926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66791&quot;&gt;&lt;object type=&quot;3&quot; unique_id=&quot;66792&quot;&gt;&lt;property id=&quot;20148&quot; value=&quot;5&quot;/&gt;&lt;property id=&quot;20300&quot; value=&quot;Slide 1 - &amp;quot;Strengthening Claims-based Interpretations and Uses of Local and Large-scale Science Assessment Scores (SCILLSS)&amp;quot;&quot;/&gt;&lt;property id=&quot;20307&quot; value=&quot;257&quot;/&gt;&lt;/object&gt;&lt;object type=&quot;3&quot; unique_id=&quot;66838&quot;&gt;&lt;property id=&quot;20148&quot; value=&quot;5&quot;/&gt;&lt;property id=&quot;20300&quot; value=&quot;Slide 6 - &amp;quot;SCILLSS Project Goals&amp;quot;&quot;/&gt;&lt;property id=&quot;20307&quot; value=&quot;303&quot;/&gt;&lt;/object&gt;&lt;object type=&quot;3&quot; unique_id=&quot;66839&quot;&gt;&lt;property id=&quot;20148&quot; value=&quot;5&quot;/&gt;&lt;property id=&quot;20300&quot; value=&quot;Slide 7 - &amp;quot;Score Interpretations for Standards-Based Assessments&amp;quot;&quot;/&gt;&lt;property id=&quot;20307&quot; value=&quot;304&quot;/&gt;&lt;/object&gt;&lt;object type=&quot;3&quot; unique_id=&quot;66840&quot;&gt;&lt;property id=&quot;20148&quot; value=&quot;5&quot;/&gt;&lt;property id=&quot;20300&quot; value=&quot;Slide 8 - &amp;quot;SCILLSS Partner States, Organizations,  and Staff&amp;quot;&quot;/&gt;&lt;property id=&quot;20307&quot; value=&quot;305&quot;/&gt;&lt;/object&gt;&lt;object type=&quot;3&quot; unique_id=&quot;66849&quot;&gt;&lt;property id=&quot;20148&quot; value=&quot;5&quot;/&gt;&lt;property id=&quot;20300&quot; value=&quot;Slide 9 - &amp;quot;Project Deliverables&amp;quot;&quot;/&gt;&lt;property id=&quot;20307&quot; value=&quot;314&quot;/&gt;&lt;/object&gt;&lt;object type=&quot;3&quot; unique_id=&quot;66859&quot;&gt;&lt;property id=&quot;20148&quot; value=&quot;5&quot;/&gt;&lt;property id=&quot;20300&quot; value=&quot;Slide 22 - &amp;quot;References&amp;quot;&quot;/&gt;&lt;property id=&quot;20307&quot; value=&quot;324&quot;/&gt;&lt;/object&gt;&lt;object type=&quot;3&quot; unique_id=&quot;66861&quot;&gt;&lt;property id=&quot;20148&quot; value=&quot;5&quot;/&gt;&lt;property id=&quot;20300&quot; value=&quot;Slide 3 - &amp;quot;Objectives&amp;quot;&quot;/&gt;&lt;property id=&quot;20307&quot; value=&quot;326&quot;/&gt;&lt;/object&gt;&lt;object type=&quot;3&quot; unique_id=&quot;67182&quot;&gt;&lt;property id=&quot;20148&quot; value=&quot;5&quot;/&gt;&lt;property id=&quot;20300&quot; value=&quot;Slide 21 - &amp;quot;Comments and Questions&amp;quot;&quot;/&gt;&lt;property id=&quot;20307&quot; value=&quot;452&quot;/&gt;&lt;/object&gt;&lt;object type=&quot;3&quot; unique_id=&quot;67187&quot;&gt;&lt;property id=&quot;20148&quot; value=&quot;5&quot;/&gt;&lt;property id=&quot;20300&quot; value=&quot;Slide 2 - &amp;quot;Welcome and Introductions&amp;quot;&quot;/&gt;&lt;property id=&quot;20307&quot; value=&quot;453&quot;/&gt;&lt;/object&gt;&lt;object type=&quot;3&quot; unique_id=&quot;67188&quot;&gt;&lt;property id=&quot;20148&quot; value=&quot;5&quot;/&gt;&lt;property id=&quot;20300&quot; value=&quot;Slide 20 - &amp;quot;Guiding Questions&amp;quot;&quot;/&gt;&lt;property id=&quot;20307&quot; value=&quot;454&quot;/&gt;&lt;/object&gt;&lt;object type=&quot;3&quot; unique_id=&quot;67191&quot;&gt;&lt;property id=&quot;20148&quot; value=&quot;5&quot;/&gt;&lt;property id=&quot;20300&quot; value=&quot;Slide 19 - &amp;quot;Panel Discussion&amp;quot;&quot;/&gt;&lt;property id=&quot;20307&quot; value=&quot;458&quot;/&gt;&lt;/object&gt;&lt;object type=&quot;3&quot; unique_id=&quot;67192&quot;&gt;&lt;property id=&quot;20148&quot; value=&quot;5&quot;/&gt;&lt;property id=&quot;20300&quot; value=&quot;Slide 4 - &amp;quot;Introduction to the SCILLSS Project&amp;quot;&quot;/&gt;&lt;property id=&quot;20307&quot; value=&quot;457&quot;/&gt;&lt;/object&gt;&lt;object type=&quot;3&quot; unique_id=&quot;68221&quot;&gt;&lt;property id=&quot;20148&quot; value=&quot;5&quot;/&gt;&lt;property id=&quot;20300&quot; value=&quot;Slide 5 - &amp;quot;About SCILLSS&amp;quot;&quot;/&gt;&lt;property id=&quot;20307&quot; value=&quot;460&quot;/&gt;&lt;/object&gt;&lt;object type=&quot;3&quot; unique_id=&quot;68222&quot;&gt;&lt;property id=&quot;20148&quot; value=&quot;5&quot;/&gt;&lt;property id=&quot;20300&quot; value=&quot;Slide 10 - &amp;quot;Nebraska’s Assessment Challenges&amp;quot;&quot;/&gt;&lt;property id=&quot;20307&quot; value=&quot;256&quot;/&gt;&lt;/object&gt;&lt;object type=&quot;3&quot; unique_id=&quot;68223&quot;&gt;&lt;property id=&quot;20148&quot; value=&quot;5&quot;/&gt;&lt;property id=&quot;20300&quot; value=&quot;Slide 11 - &amp;quot;1. Consistently Communicating our Vision&amp;quot;&quot;/&gt;&lt;property id=&quot;20307&quot; value=&quot;459&quot;/&gt;&lt;/object&gt;&lt;object type=&quot;3&quot; unique_id=&quot;68224&quot;&gt;&lt;property id=&quot;20148&quot; value=&quot;5&quot;/&gt;&lt;property id=&quot;20300&quot; value=&quot;Slide 12 - &amp;quot;Theory of Action&amp;quot;&quot;/&gt;&lt;property id=&quot;20307&quot; value=&quot;258&quot;/&gt;&lt;/object&gt;&lt;object type=&quot;3&quot; unique_id=&quot;68225&quot;&gt;&lt;property id=&quot;20148&quot; value=&quot;5&quot;/&gt;&lt;property id=&quot;20300&quot; value=&quot;Slide 13 - &amp;quot;Claims&amp;quot;&quot;/&gt;&lt;property id=&quot;20307&quot; value=&quot;259&quot;/&gt;&lt;/object&gt;&lt;object type=&quot;3&quot; unique_id=&quot;68226&quot;&gt;&lt;property id=&quot;20148&quot; value=&quot;5&quot;/&gt;&lt;property id=&quot;20300&quot; value=&quot;Slide 14 - &amp;quot;2. Maintaining Coherence Within the System &amp;quot;&quot;/&gt;&lt;property id=&quot;20307&quot; value=&quot;260&quot;/&gt;&lt;/object&gt;&lt;object type=&quot;3&quot; unique_id=&quot;68227&quot;&gt;&lt;property id=&quot;20148&quot; value=&quot;5&quot;/&gt;&lt;property id=&quot;20300&quot; value=&quot;Slide 15 - &amp;quot;Nebraska’s Assessment Components&amp;quot;&quot;/&gt;&lt;property id=&quot;20307&quot; value=&quot;261&quot;/&gt;&lt;/object&gt;&lt;object type=&quot;3&quot; unique_id=&quot;68228&quot;&gt;&lt;property id=&quot;20148&quot; value=&quot;5&quot;/&gt;&lt;property id=&quot;20300&quot; value=&quot;Slide 16 - &amp;quot;Features to Maintain Consistency&amp;quot;&quot;/&gt;&lt;property id=&quot;20307&quot; value=&quot;262&quot;/&gt;&lt;/object&gt;&lt;object type=&quot;3&quot; unique_id=&quot;68229&quot;&gt;&lt;property id=&quot;20148&quot; value=&quot;5&quot;/&gt;&lt;property id=&quot;20300&quot; value=&quot;Slide 17 - &amp;quot;3. Developing Educator Capacity &amp;quot;&quot;/&gt;&lt;property id=&quot;20307&quot; value=&quot;263&quot;/&gt;&lt;/object&gt;&lt;object type=&quot;3&quot; unique_id=&quot;68230&quot;&gt;&lt;property id=&quot;20148&quot; value=&quot;5&quot;/&gt;&lt;property id=&quot;20300&quot; value=&quot;Slide 18 - &amp;quot;Support at All Levels&amp;quot;&quot;/&gt;&lt;property id=&quot;20307&quot; value=&quot;264&quot;/&gt;&lt;/object&gt;&lt;/object&gt;&lt;object type=&quot;8&quot; unique_id=&quot;67179&quot;&gt;&lt;/object&gt;&lt;/object&gt;&lt;/database&gt;"/>
  <p:tag name="SECTOMILLISECCONVERTED"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4410</TotalTime>
  <Words>1543</Words>
  <Application>Microsoft Office PowerPoint</Application>
  <PresentationFormat>On-screen Show (4:3)</PresentationFormat>
  <Paragraphs>183</Paragraphs>
  <Slides>21</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MS PGothic</vt:lpstr>
      <vt:lpstr>Yu Gothic</vt:lpstr>
      <vt:lpstr>Arial</vt:lpstr>
      <vt:lpstr>Calibri</vt:lpstr>
      <vt:lpstr>Calibri Light</vt:lpstr>
      <vt:lpstr>Century Gothic</vt:lpstr>
      <vt:lpstr>Didact Gothic</vt:lpstr>
      <vt:lpstr>1_Office Theme</vt:lpstr>
      <vt:lpstr>Custom Design</vt:lpstr>
      <vt:lpstr>1_Custom Design</vt:lpstr>
      <vt:lpstr>Strengthening Claims-based Interpretations and Uses of Local and Large-scale Science Assessment Scores (SCILLSS)</vt:lpstr>
      <vt:lpstr>Welcome and Introductions</vt:lpstr>
      <vt:lpstr>Objectives</vt:lpstr>
      <vt:lpstr>Introduction to the SCILLSS Project</vt:lpstr>
      <vt:lpstr>About SCILLSS</vt:lpstr>
      <vt:lpstr>SCILLSS Project Goals</vt:lpstr>
      <vt:lpstr>SCILLSS Partner States, Organizations,  and Staff</vt:lpstr>
      <vt:lpstr>Project Deliverables</vt:lpstr>
      <vt:lpstr>Nebraska’s Assessment Challenges</vt:lpstr>
      <vt:lpstr>1. Consistently Communicating our Vision</vt:lpstr>
      <vt:lpstr>Theory of Action</vt:lpstr>
      <vt:lpstr>Claims</vt:lpstr>
      <vt:lpstr>2. Maintaining Coherence Within the System </vt:lpstr>
      <vt:lpstr>Nebraska’s Assessment Components</vt:lpstr>
      <vt:lpstr>Features to Maintain Consistency</vt:lpstr>
      <vt:lpstr>3. Developing Educator Capacity </vt:lpstr>
      <vt:lpstr>Support at All Levels</vt:lpstr>
      <vt:lpstr>Panel Discussion</vt:lpstr>
      <vt:lpstr>Guiding Questions</vt:lpstr>
      <vt:lpstr>Comments and 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Claims-based Interpretations and Uses of Local and Large-scale Science Assessment Scores (SCILLSS)</dc:title>
  <dc:creator>Kristina Harding</dc:creator>
  <cp:lastModifiedBy>Erin Buchanan</cp:lastModifiedBy>
  <cp:revision>144</cp:revision>
  <dcterms:created xsi:type="dcterms:W3CDTF">2018-06-22T20:37:13Z</dcterms:created>
  <dcterms:modified xsi:type="dcterms:W3CDTF">2018-10-05T15:50:10Z</dcterms:modified>
</cp:coreProperties>
</file>