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5.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4.xml" ContentType="application/vnd.openxmlformats-officedocument.presentationml.notesSlide+xml"/>
  <Override PartName="/ppt/tags/tag7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3.xml" ContentType="application/vnd.openxmlformats-officedocument.presentationml.tags+xml"/>
  <Override PartName="/ppt/notesSlides/notesSlide28.xml" ContentType="application/vnd.openxmlformats-officedocument.presentationml.notesSlide+xml"/>
  <Override PartName="/ppt/tags/tag74.xml" ContentType="application/vnd.openxmlformats-officedocument.presentationml.tags+xml"/>
  <Override PartName="/ppt/notesSlides/notesSlide29.xml" ContentType="application/vnd.openxmlformats-officedocument.presentationml.notesSlide+xml"/>
  <Override PartName="/ppt/tags/tag7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7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7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79.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8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7.xml" ContentType="application/vnd.openxmlformats-officedocument.presentationml.notesSlide+xml"/>
  <Override PartName="/ppt/tags/tag84.xml" ContentType="application/vnd.openxmlformats-officedocument.presentationml.tags+xml"/>
  <Override PartName="/ppt/notesSlides/notesSlide5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5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6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01" r:id="rId4"/>
  </p:sldMasterIdLst>
  <p:notesMasterIdLst>
    <p:notesMasterId r:id="rId67"/>
  </p:notesMasterIdLst>
  <p:sldIdLst>
    <p:sldId id="913" r:id="rId5"/>
    <p:sldId id="683" r:id="rId6"/>
    <p:sldId id="684" r:id="rId7"/>
    <p:sldId id="914" r:id="rId8"/>
    <p:sldId id="690" r:id="rId9"/>
    <p:sldId id="667" r:id="rId10"/>
    <p:sldId id="691" r:id="rId11"/>
    <p:sldId id="682" r:id="rId12"/>
    <p:sldId id="699" r:id="rId13"/>
    <p:sldId id="915" r:id="rId14"/>
    <p:sldId id="804" r:id="rId15"/>
    <p:sldId id="257" r:id="rId16"/>
    <p:sldId id="805" r:id="rId17"/>
    <p:sldId id="871" r:id="rId18"/>
    <p:sldId id="872" r:id="rId19"/>
    <p:sldId id="916" r:id="rId20"/>
    <p:sldId id="802" r:id="rId21"/>
    <p:sldId id="874" r:id="rId22"/>
    <p:sldId id="867" r:id="rId23"/>
    <p:sldId id="868" r:id="rId24"/>
    <p:sldId id="869" r:id="rId25"/>
    <p:sldId id="875" r:id="rId26"/>
    <p:sldId id="917" r:id="rId27"/>
    <p:sldId id="876" r:id="rId28"/>
    <p:sldId id="877" r:id="rId29"/>
    <p:sldId id="879" r:id="rId30"/>
    <p:sldId id="830" r:id="rId31"/>
    <p:sldId id="880" r:id="rId32"/>
    <p:sldId id="881" r:id="rId33"/>
    <p:sldId id="882" r:id="rId34"/>
    <p:sldId id="883" r:id="rId35"/>
    <p:sldId id="884" r:id="rId36"/>
    <p:sldId id="885" r:id="rId37"/>
    <p:sldId id="886" r:id="rId38"/>
    <p:sldId id="887" r:id="rId39"/>
    <p:sldId id="888" r:id="rId40"/>
    <p:sldId id="889" r:id="rId41"/>
    <p:sldId id="891" r:id="rId42"/>
    <p:sldId id="890" r:id="rId43"/>
    <p:sldId id="892" r:id="rId44"/>
    <p:sldId id="893" r:id="rId45"/>
    <p:sldId id="894" r:id="rId46"/>
    <p:sldId id="896" r:id="rId47"/>
    <p:sldId id="895" r:id="rId48"/>
    <p:sldId id="897" r:id="rId49"/>
    <p:sldId id="898" r:id="rId50"/>
    <p:sldId id="899" r:id="rId51"/>
    <p:sldId id="912" r:id="rId52"/>
    <p:sldId id="903" r:id="rId53"/>
    <p:sldId id="904" r:id="rId54"/>
    <p:sldId id="905" r:id="rId55"/>
    <p:sldId id="906" r:id="rId56"/>
    <p:sldId id="907" r:id="rId57"/>
    <p:sldId id="908" r:id="rId58"/>
    <p:sldId id="910" r:id="rId59"/>
    <p:sldId id="909" r:id="rId60"/>
    <p:sldId id="911" r:id="rId61"/>
    <p:sldId id="748" r:id="rId62"/>
    <p:sldId id="618" r:id="rId63"/>
    <p:sldId id="749" r:id="rId64"/>
    <p:sldId id="750" r:id="rId65"/>
    <p:sldId id="751"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deline Welch" initials="MW" lastIdx="1" clrIdx="6">
    <p:extLst>
      <p:ext uri="{19B8F6BF-5375-455C-9EA6-DF929625EA0E}">
        <p15:presenceInfo xmlns:p15="http://schemas.microsoft.com/office/powerpoint/2012/main" userId="ae27df63367d248e" providerId="Windows Live"/>
      </p:ext>
    </p:extLst>
  </p:cmAuthor>
  <p:cmAuthor id="1" name="Kristina Harding" initials="KH" lastIdx="46" clrIdx="0">
    <p:extLst>
      <p:ext uri="{19B8F6BF-5375-455C-9EA6-DF929625EA0E}">
        <p15:presenceInfo xmlns:p15="http://schemas.microsoft.com/office/powerpoint/2012/main" userId="af6168e4d56be7f6" providerId="Windows Live"/>
      </p:ext>
    </p:extLst>
  </p:cmAuthor>
  <p:cmAuthor id="8" name="Kristina Harding" initials="KH [2]" lastIdx="1" clrIdx="7">
    <p:extLst>
      <p:ext uri="{19B8F6BF-5375-455C-9EA6-DF929625EA0E}">
        <p15:presenceInfo xmlns:p15="http://schemas.microsoft.com/office/powerpoint/2012/main" userId="Kristina Harding" providerId="None"/>
      </p:ext>
    </p:extLst>
  </p:cmAuthor>
  <p:cmAuthor id="2" name="Elizabeth Greninger" initials="EG" lastIdx="100" clrIdx="1">
    <p:extLst>
      <p:ext uri="{19B8F6BF-5375-455C-9EA6-DF929625EA0E}">
        <p15:presenceInfo xmlns:p15="http://schemas.microsoft.com/office/powerpoint/2012/main" userId="0562549658dd3ee8" providerId="Windows Live"/>
      </p:ext>
    </p:extLst>
  </p:cmAuthor>
  <p:cmAuthor id="3" name="Erin Buchanan" initials="EB" lastIdx="54" clrIdx="2">
    <p:extLst>
      <p:ext uri="{19B8F6BF-5375-455C-9EA6-DF929625EA0E}">
        <p15:presenceInfo xmlns:p15="http://schemas.microsoft.com/office/powerpoint/2012/main" userId="8eda252ae4e39fcd" providerId="Windows Live"/>
      </p:ext>
    </p:extLst>
  </p:cmAuthor>
  <p:cmAuthor id="4" name="Ellen Forte" initials="EF" lastIdx="11" clrIdx="3">
    <p:extLst>
      <p:ext uri="{19B8F6BF-5375-455C-9EA6-DF929625EA0E}">
        <p15:presenceInfo xmlns:p15="http://schemas.microsoft.com/office/powerpoint/2012/main" userId="S-1-12-1-4001348032-1225226525-586916484-2855875471" providerId="AD"/>
      </p:ext>
    </p:extLst>
  </p:cmAuthor>
  <p:cmAuthor id="5" name="Erin Buchanan" initials="EB [2]" lastIdx="34" clrIdx="4">
    <p:extLst>
      <p:ext uri="{19B8F6BF-5375-455C-9EA6-DF929625EA0E}">
        <p15:presenceInfo xmlns:p15="http://schemas.microsoft.com/office/powerpoint/2012/main" userId="Erin Buchanan" providerId="None"/>
      </p:ext>
    </p:extLst>
  </p:cmAuthor>
  <p:cmAuthor id="6" name="Ellen Forte" initials="EF [2]" lastIdx="6" clrIdx="5">
    <p:extLst>
      <p:ext uri="{19B8F6BF-5375-455C-9EA6-DF929625EA0E}">
        <p15:presenceInfo xmlns:p15="http://schemas.microsoft.com/office/powerpoint/2012/main" userId="S::eforte@edcount.com::ee7fb9c0-791d-4907-84a2-fb228f3339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890"/>
    <a:srgbClr val="FF9966"/>
    <a:srgbClr val="0B5395"/>
    <a:srgbClr val="59AAF2"/>
    <a:srgbClr val="B0DFA1"/>
    <a:srgbClr val="FFC000"/>
    <a:srgbClr val="ADAA2C"/>
    <a:srgbClr val="FFCC99"/>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54" autoAdjust="0"/>
    <p:restoredTop sz="74933" autoAdjust="0"/>
  </p:normalViewPr>
  <p:slideViewPr>
    <p:cSldViewPr snapToGrid="0">
      <p:cViewPr varScale="1">
        <p:scale>
          <a:sx n="84" d="100"/>
          <a:sy n="84" d="100"/>
        </p:scale>
        <p:origin x="1928" y="40"/>
      </p:cViewPr>
      <p:guideLst/>
    </p:cSldViewPr>
  </p:slideViewPr>
  <p:outlineViewPr>
    <p:cViewPr>
      <p:scale>
        <a:sx n="33" d="100"/>
        <a:sy n="33" d="100"/>
      </p:scale>
      <p:origin x="0" y="-53236"/>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47" d="100"/>
          <a:sy n="47" d="100"/>
        </p:scale>
        <p:origin x="271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705BD-2D52-46E7-B262-520CC6637A6E}" type="datetimeFigureOut">
              <a:rPr lang="en-US" smtClean="0"/>
              <a:t>1/25/2019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14E32-5160-4EBF-82AC-6364BD41BDDE}" type="slidenum">
              <a:rPr lang="en-US" smtClean="0"/>
              <a:t>‹#›</a:t>
            </a:fld>
            <a:endParaRPr lang="en-US"/>
          </a:p>
        </p:txBody>
      </p:sp>
    </p:spTree>
    <p:extLst>
      <p:ext uri="{BB962C8B-B14F-4D97-AF65-F5344CB8AC3E}">
        <p14:creationId xmlns:p14="http://schemas.microsoft.com/office/powerpoint/2010/main" val="268092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llsspartner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Creating and Evaluating Effective Educational Assessments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 3: Comparability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to the third of five chapters in a digital workbook on educational assessment design and evaluation. This workbook is intended to help educators ensure that the assessments they use provide meaningful information about what students know and can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a:t>
            </a:r>
            <a:r>
              <a:rPr lang="en-US" sz="1200" kern="1200" dirty="0" err="1">
                <a:solidFill>
                  <a:schemeClr val="tx1"/>
                </a:solidFill>
                <a:effectLst/>
                <a:latin typeface="+mn-lt"/>
                <a:ea typeface="+mn-ea"/>
                <a:cs typeface="+mn-cs"/>
              </a:rPr>
              <a:t>edCount</a:t>
            </a:r>
            <a:r>
              <a:rPr lang="en-US" sz="1200" kern="1200" dirty="0">
                <a:solidFill>
                  <a:schemeClr val="tx1"/>
                </a:solidFill>
                <a:effectLst/>
                <a:latin typeface="+mn-lt"/>
                <a:ea typeface="+mn-ea"/>
                <a:cs typeface="+mn-cs"/>
              </a:rPr>
              <a:t>, LLC, under the US Department of Education’s Enhanced Assessment Grants Program, CFDA 84.368A.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5F2A2-0D2B-45DD-B92D-AF9104A43C8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29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Chapter 3.2: What is Comparability and Why is it Important?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5F2A2-0D2B-45DD-B92D-AF9104A43C8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414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purposes in this chapter are to help educators strengthen their understanding of comparability by addressing several key points. These include: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test score uses require some type of comparability evidence;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Reliability/precision is necessary to support comparable meanings of scores across students, classes, schools, test forms and formats, and time; and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Evidence of comparability can take different forms and the kinds of evidence that are most important depends on the intended meaning and use of the scores.</a:t>
            </a:r>
          </a:p>
          <a:p>
            <a:endParaRPr lang="en-US" dirty="0"/>
          </a:p>
        </p:txBody>
      </p:sp>
      <p:sp>
        <p:nvSpPr>
          <p:cNvPr id="4" name="Slide Number Placeholder 3"/>
          <p:cNvSpPr>
            <a:spLocks noGrp="1"/>
          </p:cNvSpPr>
          <p:nvPr>
            <p:ph type="sldNum" sz="quarter" idx="10"/>
          </p:nvPr>
        </p:nvSpPr>
        <p:spPr/>
        <p:txBody>
          <a:bodyPr/>
          <a:lstStyle/>
          <a:p>
            <a:fld id="{BA38808F-8900-442E-AF3E-21873FB973BA}" type="slidenum">
              <a:rPr lang="en-US" smtClean="0"/>
              <a:t>11</a:t>
            </a:fld>
            <a:endParaRPr lang="en-US"/>
          </a:p>
        </p:txBody>
      </p:sp>
    </p:spTree>
    <p:extLst>
      <p:ext uri="{BB962C8B-B14F-4D97-AF65-F5344CB8AC3E}">
        <p14:creationId xmlns:p14="http://schemas.microsoft.com/office/powerpoint/2010/main" val="263135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Comparability for those building tests or using test scores relates to consistency in the meaning of test scores across variations including students, time, sites, forms or formats of the test, and different tests altogether.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scores vary in their meaning across forms or time or students or across any other dimension, those using these scores must understand how this variation affects score interpretation and the use of the scores for making decisions.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of comparability is important even when the scores are simply being combined, such as when one calculates an average for a class or a school, because such calculations rely on comparable interpretations of those scores across the students whose scores are being aggregated.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0564A8-61F4-4555-ABB4-54D692D63F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56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 variations relate to differences or potential differences in the tests or those who take them. Differences in tests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Forms: If two or more forms of a test are administered, which is very often the case for large-scale assessments, the vendor must provide evidence that the scores from the various forms are comparable. Different forms of a test typically have the same structure and length, as defined in the test blueprint, but include different test items.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Formats: When tests are given in two or more formats, such as paper-and-pencil and also on computers or other devices, those creating these formats must provide evidence that the scores from the various formats are comparable.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27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Differences in those who take the tests include: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Any time two or more students take a test, there can be questions about comparability. These differences can relate to student characteristics such as disabilities and English proficiency as well as to motivation and opportunities to learn the material the test is covering. Differences across students also raise a number of accessibility and fairness issues and we will address those in chapter 4 of this series.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Sites: Variations across classrooms, schools, districts, and states can disrupt score comparability, which is why there are often strong efforts to standardized testing conditions.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Administrations or time: Students may be participating in the same or equivalent tests at different points in time, such as at the end of grade 5 each year, and if you want to compare scores across those administrations, you need evidence of comparability.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74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that there are several types of variation for almost every test, most tests should have multiple types of evidence of comparability.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say you wish to compare performance of the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science students this year to the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science students from last year. To use test scores to make such a comparison would require evidence that the tests these two groups of students took yielded comparable scores.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Necessary comparability evidence would indicate whether the forms of the test each group of students took were equivalent, whether the conditions under which students took the test were identical or nearly so, and whether the groups of students were similar. In some cases, statisticians who specialize in working with assessment data, known as psychometricians, can account for variations statistically. That is, they can evaluate the differences across forms or students and make adjustments in the score scales that allow for comparable score interpretations. These statistics would also be considered evidence related to comparability.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consider what some of this statistical and psychometric evidence might entail as we walk through the validity questions in this chapter. Before we get to those, we’ll turn our attention to the concept of reliability or precision because of its importance for all test scores under all circumstances.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15</a:t>
            </a:fld>
            <a:endParaRPr lang="en-US"/>
          </a:p>
        </p:txBody>
      </p:sp>
    </p:spTree>
    <p:extLst>
      <p:ext uri="{BB962C8B-B14F-4D97-AF65-F5344CB8AC3E}">
        <p14:creationId xmlns:p14="http://schemas.microsoft.com/office/powerpoint/2010/main" val="3186749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Chapter 3.3: What is reliability/precision and why is it important?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5F2A2-0D2B-45DD-B92D-AF9104A43C8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20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Reliability/precision is a necessary, but not sufficient condition, for comparability. We use the term “reliability/precision” rather than just “reliability” to indicate that we are not limiting our conceptualization of reliability as captured in correlation coefficients between scores on equivalent forms of a test.</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Standards for Educational and Psychological Testing</a:t>
            </a:r>
            <a:r>
              <a:rPr lang="en-US" sz="1200" kern="1200" dirty="0">
                <a:solidFill>
                  <a:schemeClr val="tx1"/>
                </a:solidFill>
                <a:effectLst/>
                <a:latin typeface="+mn-lt"/>
                <a:ea typeface="+mn-ea"/>
                <a:cs typeface="+mn-cs"/>
              </a:rPr>
              <a:t> define reliability/precision as the degree to which test scores for a group of test takers are consistent over repeated applications of a measurement procedure and thence are inferred to be dependable and consistent for an individual test taker; the degree to which scores are free of random errors of measurement for a given group.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2.0, the first standard in the chapter on reliability in </a:t>
            </a:r>
            <a:r>
              <a:rPr lang="en-US" sz="1200" i="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Standards</a:t>
            </a:r>
            <a:r>
              <a:rPr lang="en-US" sz="1200" kern="1200" dirty="0">
                <a:solidFill>
                  <a:schemeClr val="tx1"/>
                </a:solidFill>
                <a:effectLst/>
                <a:latin typeface="+mn-lt"/>
                <a:ea typeface="+mn-ea"/>
                <a:cs typeface="+mn-cs"/>
              </a:rPr>
              <a:t>, says that, “appropriate evidence of reliability/precision should be provided for the interpretation for each intended score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validity, reliability and precision relate to the scores and not to the tests themselves.</a:t>
            </a:r>
          </a:p>
          <a:p>
            <a:endParaRPr lang="en-US" dirty="0"/>
          </a:p>
        </p:txBody>
      </p:sp>
      <p:sp>
        <p:nvSpPr>
          <p:cNvPr id="4" name="Slide Number Placeholder 3"/>
          <p:cNvSpPr>
            <a:spLocks noGrp="1"/>
          </p:cNvSpPr>
          <p:nvPr>
            <p:ph type="sldNum" sz="quarter" idx="5"/>
          </p:nvPr>
        </p:nvSpPr>
        <p:spPr/>
        <p:txBody>
          <a:bodyPr/>
          <a:lstStyle/>
          <a:p>
            <a:fld id="{5F114E32-5160-4EBF-82AC-6364BD41BDDE}" type="slidenum">
              <a:rPr lang="en-US" smtClean="0"/>
              <a:t>17</a:t>
            </a:fld>
            <a:endParaRPr lang="en-US"/>
          </a:p>
        </p:txBody>
      </p:sp>
    </p:spTree>
    <p:extLst>
      <p:ext uri="{BB962C8B-B14F-4D97-AF65-F5344CB8AC3E}">
        <p14:creationId xmlns:p14="http://schemas.microsoft.com/office/powerpoint/2010/main" val="309941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reliability/precision, it’s important to recognize that all test scores reflect some degree of error. No matter how carefully a test has been designed and administered, every score for every student and every group of students includes some error. In part, that’s because every test is just a sample of a student’s behavior. Let’s think about this for a minute.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Imagine a situation in which a student takes the same test over and over an infinite number of times without remembering any of the prior attempts when embarking on a new attempt. The average of these infinite scores would be what psychometricians refer to as the student’s true score. Of course, this is merely a thought experiment and not possible in practice. However, the point is that each of the attempts is a sample of evidence that results in a score and each of those scores is just an estimate of what the student actually knows and can do. In this way, every test score is just an estimate of actual knowledge and skills. We cannot know a student’s true score, so we use statistics to estimate how close actual test scores – which always reflect some error – may be to that hypothetical, error-free, true score. These statistics allow us to estimate how reliable and precise test scores are as indicators of students’ true scores.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18</a:t>
            </a:fld>
            <a:endParaRPr lang="en-US"/>
          </a:p>
        </p:txBody>
      </p:sp>
    </p:spTree>
    <p:extLst>
      <p:ext uri="{BB962C8B-B14F-4D97-AF65-F5344CB8AC3E}">
        <p14:creationId xmlns:p14="http://schemas.microsoft.com/office/powerpoint/2010/main" val="1575168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test score, which we now know can only be an estimate of a student’s true score, has two components. The first component reflects some degree of what we intend to measure in terms of knowledge and skills. The second component is error. All test scores and all item scores reflect a combination of what we intend to measure and error. Several factors contribute to error, including the sampling error that is always present because every student or group of students who takes a test is considered a sample of the student population. When building, administering, and scoring tests, we must take specific steps to maximize the part of the score that reflects knowledge and skills and to minimize the part that reflects error.</a:t>
            </a:r>
          </a:p>
        </p:txBody>
      </p:sp>
      <p:sp>
        <p:nvSpPr>
          <p:cNvPr id="4" name="Slide Number Placeholder 3"/>
          <p:cNvSpPr>
            <a:spLocks noGrp="1"/>
          </p:cNvSpPr>
          <p:nvPr>
            <p:ph type="sldNum" sz="quarter" idx="10"/>
          </p:nvPr>
        </p:nvSpPr>
        <p:spPr/>
        <p:txBody>
          <a:bodyPr/>
          <a:lstStyle/>
          <a:p>
            <a:fld id="{BA38808F-8900-442E-AF3E-21873FB973BA}" type="slidenum">
              <a:rPr lang="en-US" smtClean="0"/>
              <a:t>19</a:t>
            </a:fld>
            <a:endParaRPr lang="en-US"/>
          </a:p>
        </p:txBody>
      </p:sp>
    </p:spTree>
    <p:extLst>
      <p:ext uri="{BB962C8B-B14F-4D97-AF65-F5344CB8AC3E}">
        <p14:creationId xmlns:p14="http://schemas.microsoft.com/office/powerpoint/2010/main" val="181431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grant project is titled the </a:t>
            </a:r>
            <a:r>
              <a:rPr lang="en-US" sz="1200" u="none" strike="noStrike" kern="1200" dirty="0">
                <a:solidFill>
                  <a:schemeClr val="tx1"/>
                </a:solidFill>
                <a:effectLst/>
                <a:latin typeface="+mn-lt"/>
                <a:ea typeface="+mn-ea"/>
                <a:cs typeface="+mn-cs"/>
                <a:hlinkClick r:id="rId3"/>
              </a:rPr>
              <a:t>Strengthening Claims-based Interpretations and Uses of Local and Large-scale Science Assessment Scores</a:t>
            </a:r>
            <a:r>
              <a:rPr lang="en-US" sz="120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2</a:t>
            </a:fld>
            <a:endParaRPr lang="en-US"/>
          </a:p>
        </p:txBody>
      </p:sp>
    </p:spTree>
    <p:extLst>
      <p:ext uri="{BB962C8B-B14F-4D97-AF65-F5344CB8AC3E}">
        <p14:creationId xmlns:p14="http://schemas.microsoft.com/office/powerpoint/2010/main" val="822771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minimizing error, a key consideration is the source of the error. Some error is considered “random.” As our professional standards remind us, random error stems from such things as “fluctuations in an examinee’s motivation, interest, or attention” or “time of day” and “level of distraction” (AERA, APA, NCME, 2014, p. 36). Random errors are always present to some extent and are the component of error that reduces reliability/precision.</a:t>
            </a:r>
          </a:p>
        </p:txBody>
      </p:sp>
      <p:sp>
        <p:nvSpPr>
          <p:cNvPr id="4" name="Slide Number Placeholder 3"/>
          <p:cNvSpPr>
            <a:spLocks noGrp="1"/>
          </p:cNvSpPr>
          <p:nvPr>
            <p:ph type="sldNum" sz="quarter" idx="10"/>
          </p:nvPr>
        </p:nvSpPr>
        <p:spPr/>
        <p:txBody>
          <a:bodyPr/>
          <a:lstStyle/>
          <a:p>
            <a:fld id="{BA38808F-8900-442E-AF3E-21873FB973BA}" type="slidenum">
              <a:rPr lang="en-US" smtClean="0"/>
              <a:t>20</a:t>
            </a:fld>
            <a:endParaRPr lang="en-US"/>
          </a:p>
        </p:txBody>
      </p:sp>
    </p:spTree>
    <p:extLst>
      <p:ext uri="{BB962C8B-B14F-4D97-AF65-F5344CB8AC3E}">
        <p14:creationId xmlns:p14="http://schemas.microsoft.com/office/powerpoint/2010/main" val="1970563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other part of error is systematic. Systematic errors stem from sources that affect performance in a consistent manner across one or more groups of students or items or across test administrations. An incorrect answer key, the use of language or formats that some students, such as students with disabilities or English learners, cannot access, and administrations of test forms that are not equivalent across students or time are examples of systematic errors. Unlike random errors, systematic errors do not reduce reliability/precision. Rather, systematic errors hinder </a:t>
            </a:r>
            <a:r>
              <a:rPr lang="en-US" sz="1200" u="sng" kern="1200" dirty="0">
                <a:solidFill>
                  <a:schemeClr val="tx1"/>
                </a:solidFill>
                <a:effectLst/>
                <a:latin typeface="+mn-lt"/>
                <a:ea typeface="+mn-ea"/>
                <a:cs typeface="+mn-cs"/>
              </a:rPr>
              <a:t>validity</a:t>
            </a:r>
            <a:r>
              <a:rPr lang="en-US" sz="1200" kern="1200" dirty="0">
                <a:solidFill>
                  <a:schemeClr val="tx1"/>
                </a:solidFill>
                <a:effectLst/>
                <a:latin typeface="+mn-lt"/>
                <a:ea typeface="+mn-ea"/>
                <a:cs typeface="+mn-cs"/>
              </a:rPr>
              <a:t> because they represent what is called “construct-irrelevant variation” in what a test measures.</a:t>
            </a:r>
          </a:p>
        </p:txBody>
      </p:sp>
      <p:sp>
        <p:nvSpPr>
          <p:cNvPr id="4" name="Slide Number Placeholder 3"/>
          <p:cNvSpPr>
            <a:spLocks noGrp="1"/>
          </p:cNvSpPr>
          <p:nvPr>
            <p:ph type="sldNum" sz="quarter" idx="10"/>
          </p:nvPr>
        </p:nvSpPr>
        <p:spPr/>
        <p:txBody>
          <a:bodyPr/>
          <a:lstStyle/>
          <a:p>
            <a:fld id="{BA38808F-8900-442E-AF3E-21873FB973BA}" type="slidenum">
              <a:rPr lang="en-US" smtClean="0"/>
              <a:t>21</a:t>
            </a:fld>
            <a:endParaRPr lang="en-US"/>
          </a:p>
        </p:txBody>
      </p:sp>
    </p:spTree>
    <p:extLst>
      <p:ext uri="{BB962C8B-B14F-4D97-AF65-F5344CB8AC3E}">
        <p14:creationId xmlns:p14="http://schemas.microsoft.com/office/powerpoint/2010/main" val="4221541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of these sources of error is estimated in different ways and there are differences in what those building, administering, and scoring tests can do to minimize them. As our professional standards remind us, those building tests are obligated to evaluate and document error and provide test users with information about how error may affect score interpretations. We will provide some additional information about what to expect from test vendors in their reporting of score reliability and precision later in this chapter.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we highlight that comparability depends in part upon maximizing the component of each test score that reflects what we intend to measure in terms of knowledge and skills and minimizing the component of each test score that reflects error. The greater the error in test scores, the less appropriate and meaningful it is to compare or combine those scores. </a:t>
            </a:r>
          </a:p>
          <a:p>
            <a:endParaRPr lang="en-US" dirty="0"/>
          </a:p>
        </p:txBody>
      </p:sp>
      <p:sp>
        <p:nvSpPr>
          <p:cNvPr id="4" name="Slide Number Placeholder 3"/>
          <p:cNvSpPr>
            <a:spLocks noGrp="1"/>
          </p:cNvSpPr>
          <p:nvPr>
            <p:ph type="sldNum" sz="quarter" idx="10"/>
          </p:nvPr>
        </p:nvSpPr>
        <p:spPr/>
        <p:txBody>
          <a:bodyPr/>
          <a:lstStyle/>
          <a:p>
            <a:fld id="{BA38808F-8900-442E-AF3E-21873FB973BA}" type="slidenum">
              <a:rPr lang="en-US" smtClean="0"/>
              <a:t>22</a:t>
            </a:fld>
            <a:endParaRPr lang="en-US"/>
          </a:p>
        </p:txBody>
      </p:sp>
    </p:spTree>
    <p:extLst>
      <p:ext uri="{BB962C8B-B14F-4D97-AF65-F5344CB8AC3E}">
        <p14:creationId xmlns:p14="http://schemas.microsoft.com/office/powerpoint/2010/main" val="1265349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Chapter 3.4. Validity questions related to comparability and reliability/precision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5F2A2-0D2B-45DD-B92D-AF9104A43C8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634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section, we will focus on seven validity questions related to comparability and reliability/precision that those building or adopting tests should consider carefully as they make their decisions. These include:</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is the assessment designed to support comparability of scores across forms and formats?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is the assessment designed and administered to support comparable score interpretations across students, sites (such as classrooms, schools, districts, and states), and time?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are student responses scored such that scores accurately reflect students’ knowledge and skills across variations in test forms, formats, sites, scorers, and time?</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are score scales created and test forms equated to support appropriate comparisons of scores across forms, formats, and time?</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To what extent are different groups of students who take a test in different sites or at different times comparable?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are scores reported in ways that appropriately support comparability in score interpretation and use?</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What evidence supports the appropriate use of the scores involving comparisons across students, sites, forms, formats, and time?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57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start with the first of our validity questions for comparability:</a:t>
            </a:r>
          </a:p>
          <a:p>
            <a:pPr marL="228600" lvl="0" indent="-228600">
              <a:buFont typeface="+mj-lt"/>
              <a:buAutoNum type="arabicPeriod"/>
            </a:pP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How is the assessment designed to support comparability of scores across forms and formats?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would come primarily from the test design and development phase.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25</a:t>
            </a:fld>
            <a:endParaRPr lang="en-US"/>
          </a:p>
        </p:txBody>
      </p:sp>
    </p:spTree>
    <p:extLst>
      <p:ext uri="{BB962C8B-B14F-4D97-AF65-F5344CB8AC3E}">
        <p14:creationId xmlns:p14="http://schemas.microsoft.com/office/powerpoint/2010/main" val="3900355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Recall that forms of test are different versions that have the same look and feel but include at least some items that are different on one version than on the other. Different forms of a test are meant to yield scores that have the same meaning even though the items on them are different. As long as the sets of items are meant to measure the same thing in the same manner, we consider these different </a:t>
            </a:r>
            <a:r>
              <a:rPr lang="en-US" sz="1200" u="sng" kern="1200" dirty="0">
                <a:solidFill>
                  <a:schemeClr val="tx1"/>
                </a:solidFill>
                <a:effectLst/>
                <a:latin typeface="+mn-lt"/>
                <a:ea typeface="+mn-ea"/>
                <a:cs typeface="+mn-cs"/>
              </a:rPr>
              <a:t>forms</a:t>
            </a:r>
            <a:r>
              <a:rPr lang="en-US" sz="1200" kern="1200" dirty="0">
                <a:solidFill>
                  <a:schemeClr val="tx1"/>
                </a:solidFill>
                <a:effectLst/>
                <a:latin typeface="+mn-lt"/>
                <a:ea typeface="+mn-ea"/>
                <a:cs typeface="+mn-cs"/>
              </a:rPr>
              <a:t> rather than different tests altogether.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common extension of the test form idea involves a computer-adaptive testing model, or CAT. While many tests are considered “linear” in that all students taking one form of the test see the same items in the same order, a CAT presents different items to different students depending on how students answer previous questions. This is an extreme version of multiple test forms with every student getting a different test form.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a:t>
            </a:r>
            <a:r>
              <a:rPr lang="en-US" sz="1200" u="sng" kern="1200" dirty="0">
                <a:solidFill>
                  <a:schemeClr val="tx1"/>
                </a:solidFill>
                <a:effectLst/>
                <a:latin typeface="+mn-lt"/>
                <a:ea typeface="+mn-ea"/>
                <a:cs typeface="+mn-cs"/>
              </a:rPr>
              <a:t>formats</a:t>
            </a:r>
            <a:r>
              <a:rPr lang="en-US" sz="1200" kern="1200" dirty="0">
                <a:solidFill>
                  <a:schemeClr val="tx1"/>
                </a:solidFill>
                <a:effectLst/>
                <a:latin typeface="+mn-lt"/>
                <a:ea typeface="+mn-ea"/>
                <a:cs typeface="+mn-cs"/>
              </a:rPr>
              <a:t> for a test means that the test is offered in, say, a paper-and-pencil version and on the computer. Or, on a PC and on a tablet. Even when different formats include exactly the same items, differences in the presentation modes may affect how students interact with the items. That would result in variations in the meaning of the scores across the formats.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123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professional standards define many expectations related to comparability of forms and formats. For example, standard 5.12 states that, “A clear rationale and supporting evidence should be provided for any claim that scale scores earned on alternate forms of a test may be used interchangeably.”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testing publisher or vendor is responsible for providing this rationale and supporting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27</a:t>
            </a:fld>
            <a:endParaRPr lang="en-US"/>
          </a:p>
        </p:txBody>
      </p:sp>
    </p:spTree>
    <p:extLst>
      <p:ext uri="{BB962C8B-B14F-4D97-AF65-F5344CB8AC3E}">
        <p14:creationId xmlns:p14="http://schemas.microsoft.com/office/powerpoint/2010/main" val="246809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 minimum, for the scores from different forms of a test or from different testing formats to be considered comparable, the forms and formats must be designed to measure the same constructs. Therefore, the rationale and evidence should include information about the blueprint or test map or any other methods used to create comparable forms. Test blueprints or maps define the set of items that make-up the test in terms of how many items, what kinds of items, and what each item is supposed to measure. This information would be found in technical documentation describing test development and forms construction processes.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CATs, the publisher or vendor must describe how the algorithm that selects the test items for each student does so in a way that covers the same content and skills for every administration. Even when a CAT algorithm is supposed to tailor its selection of items to meet a student’s particular needs, if the scores are meant to be comparable across students then the content and skills covered on the test must be, too. This information would be found in technical documentation describing test development and item selection rules.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532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Evidence of comparability across formats should also include results from studies of student performance on administrations using those formats. Typically, these studies involve analysis of test performance for equivalent groups of students who take the test in different formats. In addition to considering differences in total test scores across these groups, the publisher must evaluate differences in how students perform on the items within the test. If there are differences in test scores or performance on items, the publisher must examine reasons for these differences and make adjustments to the tests if the scores are to be comparable. Information about these kinds of studies and how a publisher has ensured comparability across formats would be found in the technical documentation describing test development, scaling and equating methods, or validity studies.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38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its acronym, “SCILLSS.” </a:t>
            </a: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3</a:t>
            </a:fld>
            <a:endParaRPr lang="en-US"/>
          </a:p>
        </p:txBody>
      </p:sp>
    </p:spTree>
    <p:extLst>
      <p:ext uri="{BB962C8B-B14F-4D97-AF65-F5344CB8AC3E}">
        <p14:creationId xmlns:p14="http://schemas.microsoft.com/office/powerpoint/2010/main" val="412565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second validity question for comparability is:</a:t>
            </a:r>
          </a:p>
          <a:p>
            <a:pPr lvl="0"/>
            <a:endParaRPr lang="en-US" sz="1200" kern="1200" dirty="0">
              <a:solidFill>
                <a:schemeClr val="tx1"/>
              </a:solidFill>
              <a:effectLst/>
              <a:latin typeface="+mn-lt"/>
              <a:ea typeface="+mn-ea"/>
              <a:cs typeface="+mn-cs"/>
            </a:endParaRPr>
          </a:p>
          <a:p>
            <a:pPr marL="228600" lvl="0" indent="-228600">
              <a:buFont typeface="+mj-lt"/>
              <a:buAutoNum type="arabicPeriod" startAt="2"/>
            </a:pPr>
            <a:r>
              <a:rPr lang="en-US" sz="1200" kern="1200" dirty="0">
                <a:solidFill>
                  <a:schemeClr val="tx1"/>
                </a:solidFill>
                <a:effectLst/>
                <a:latin typeface="+mn-lt"/>
                <a:ea typeface="+mn-ea"/>
                <a:cs typeface="+mn-cs"/>
              </a:rPr>
              <a:t>How is the assessment designed and administered to support comparable score interpretations across students, sites (such as classrooms, schools, districts, or states), and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for this question would come primarily from the test design and development and the administration phases.</a:t>
            </a:r>
          </a:p>
        </p:txBody>
      </p:sp>
      <p:sp>
        <p:nvSpPr>
          <p:cNvPr id="4" name="Slide Number Placeholder 3"/>
          <p:cNvSpPr>
            <a:spLocks noGrp="1"/>
          </p:cNvSpPr>
          <p:nvPr>
            <p:ph type="sldNum" sz="quarter" idx="10"/>
          </p:nvPr>
        </p:nvSpPr>
        <p:spPr/>
        <p:txBody>
          <a:bodyPr/>
          <a:lstStyle/>
          <a:p>
            <a:fld id="{5F114E32-5160-4EBF-82AC-6364BD41BDDE}" type="slidenum">
              <a:rPr lang="en-US" smtClean="0"/>
              <a:t>30</a:t>
            </a:fld>
            <a:endParaRPr lang="en-US"/>
          </a:p>
        </p:txBody>
      </p:sp>
    </p:spTree>
    <p:extLst>
      <p:ext uri="{BB962C8B-B14F-4D97-AF65-F5344CB8AC3E}">
        <p14:creationId xmlns:p14="http://schemas.microsoft.com/office/powerpoint/2010/main" val="163726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was the case for the forms and formats question, a test publisher or vendor must provide evidence that its tests are measuring the same constructs even when they are administered at different times to different students in different places. Critical parts of the evidence for this question relate to the guidelines for how a test is administered and evidence that the test was actually administered according to these guidelines.</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Standards for Educational and Psychological Testing</a:t>
            </a:r>
            <a:r>
              <a:rPr lang="en-US" sz="1200" kern="1200" dirty="0">
                <a:solidFill>
                  <a:schemeClr val="tx1"/>
                </a:solidFill>
                <a:effectLst/>
                <a:latin typeface="+mn-lt"/>
                <a:ea typeface="+mn-ea"/>
                <a:cs typeface="+mn-cs"/>
              </a:rPr>
              <a:t> provide clear expectations regarding test administration and its contribution to the comparability of scores.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6.0 highlights the obligations of both test publishers and test users to establish and evaluate processes for supporting comparability of scores.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To support useful interpretation of score results, assessment instruments should have established procedures for test administration, scoring, reporting, and interpretation. Those responsible for administering, scoring, reporting, and interpreting should have sufficient training and supports to help them follow the established procedures. Adherence to the established procedures should be monitored, and any material errors should be documented and, if possible, corrected.”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Standards 6.1 and 6.3 further underscore these obligations. “Test administrators should follow carefully the standardized procedures for administration and scoring specified by the test developer and any instructions from the test user.” “Changes or disruptions to standardized test administration procedures or scoring should be documented and reported to the test user.”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Clearly, the test publisher or vendor has an obligation to set the guidelines for how a test is administered, but it is up to those using the test to follow those guidelines and document any deviations from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31</a:t>
            </a:fld>
            <a:endParaRPr lang="en-US"/>
          </a:p>
        </p:txBody>
      </p:sp>
    </p:spTree>
    <p:extLst>
      <p:ext uri="{BB962C8B-B14F-4D97-AF65-F5344CB8AC3E}">
        <p14:creationId xmlns:p14="http://schemas.microsoft.com/office/powerpoint/2010/main" val="3403676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shared responsibility means that evidence related to this question comes in part from the documentation and guidance the test publisher provides and in part from documentation gathered during the process of test administration.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all cases, those using the tests should take great care in learning how to administer the tests. For large-scale assessments, such as annual statewide tests, the publisher or vendor will provide a test administration manual as well as means for training school staff to administer the tests. This is part of the evidence necessary to support comparability.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obligations related to comparability involve preparing for and administering the test. Someone at the local level is typically designated as the person responsible for coordinating the testing process by ensuring that the materials are kept secure, that those proctoring the test are appropriately trained, that the tests are given to the appropriate students during the specified testing period or window, and that the conditions under which students are taking the test conform to the specifications in the administration guidelines. </a:t>
            </a:r>
          </a:p>
        </p:txBody>
      </p:sp>
      <p:sp>
        <p:nvSpPr>
          <p:cNvPr id="4" name="Slide Number Placeholder 3"/>
          <p:cNvSpPr>
            <a:spLocks noGrp="1"/>
          </p:cNvSpPr>
          <p:nvPr>
            <p:ph type="sldNum" sz="quarter" idx="5"/>
          </p:nvPr>
        </p:nvSpPr>
        <p:spPr/>
        <p:txBody>
          <a:bodyPr/>
          <a:lstStyle/>
          <a:p>
            <a:fld id="{5F114E32-5160-4EBF-82AC-6364BD41BDDE}" type="slidenum">
              <a:rPr lang="en-US" smtClean="0"/>
              <a:t>32</a:t>
            </a:fld>
            <a:endParaRPr lang="en-US"/>
          </a:p>
        </p:txBody>
      </p:sp>
    </p:spTree>
    <p:extLst>
      <p:ext uri="{BB962C8B-B14F-4D97-AF65-F5344CB8AC3E}">
        <p14:creationId xmlns:p14="http://schemas.microsoft.com/office/powerpoint/2010/main" val="835854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administration guidelines, which are usually presented in the test administration manuals and other documents the publisher provides prior to the testing window, should always specify whether students are allowed to use resources such as dictionaries, formula sheets, or calculators while they are testing. Constraints on the use of these kinds of supports are necessary to ensure that all students take the test under the same conditions.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course, some students with disabilities and some English learners do require some adjustments to the standard administration procedures. Such adjustments are known as testing accommodations and we will address these in depth in the fourth chapter of this digital workbook.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Decisions about what supports students are and are not allowed to use while testing should depend in part on individual students’ needs and also on what the test is meant to be measuring. For example, if a mathematics test is meant to be measuring students’ computational skills, then it would not be appropriate for students to use calculators on the portions of the test with items measuring those skills. On the other hand, if a test is meant to be measuring other knowledge and skills, such as whether a student knows how to calculate mass or volume, then a calculator could be helpful tool. A test administration manual should clearly specify what tools are allowed and it may be necessary to consult the technical manuals or the publisher directly for evidence to support decisions about which tools are and are not allowed and why. Using tools that are not allowed can change the meaning of the test scores and render them non-comparable.</a:t>
            </a:r>
          </a:p>
        </p:txBody>
      </p:sp>
      <p:sp>
        <p:nvSpPr>
          <p:cNvPr id="4" name="Slide Number Placeholder 3"/>
          <p:cNvSpPr>
            <a:spLocks noGrp="1"/>
          </p:cNvSpPr>
          <p:nvPr>
            <p:ph type="sldNum" sz="quarter" idx="5"/>
          </p:nvPr>
        </p:nvSpPr>
        <p:spPr/>
        <p:txBody>
          <a:bodyPr/>
          <a:lstStyle/>
          <a:p>
            <a:fld id="{5F114E32-5160-4EBF-82AC-6364BD41BDDE}" type="slidenum">
              <a:rPr lang="en-US" smtClean="0"/>
              <a:t>33</a:t>
            </a:fld>
            <a:endParaRPr lang="en-US"/>
          </a:p>
        </p:txBody>
      </p:sp>
    </p:spTree>
    <p:extLst>
      <p:ext uri="{BB962C8B-B14F-4D97-AF65-F5344CB8AC3E}">
        <p14:creationId xmlns:p14="http://schemas.microsoft.com/office/powerpoint/2010/main" val="226601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biggest threats to the meaning of scores and their comparability across students, time, and locations is test security. Breaches of test security occur when, for example, individuals in a school or school district inappropriately assist students as they are taking a test, change students’ answers on the test, or use information about the test questions to prepare students for the test.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administering their own classroom tests, teachers generally take steps to prevent students from cheating by, for example, making sure students don’t bring in “crib sheets” and can’t copy answers from other students. The reason teachers want to prevent cheating is because they want each student’s score to reflect that student’s knowledge and skills. Cheating makes it impossible to know what a students knows and can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same logic applies to large-scale tests, only the damage extends beyond an individual student. Breaches of security, such as those described above, can dilute the scores for entire classrooms, grades, schools, districts, or even states. Scores from a breached test may no longer reflect students’ knowledge and skills and cannot be combined with or compared to other scores. A breach means that we cannot know if students’ skills have improved from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to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if the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are improving in their science skills over time, or if a school or district program is effective in supporting student learning. Breaches in tests such as large-scale statewide assessments result in significant costs to the state and its taxpayers as well as a loss of students’ time and information about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summary, the evidence for our second comparability question comes from both the test publisher or vendor, in the form of guidance about test administration conditions, and from the adherence to that guidance from those using the test. </a:t>
            </a:r>
          </a:p>
          <a:p>
            <a:endParaRPr lang="en-US" dirty="0"/>
          </a:p>
        </p:txBody>
      </p:sp>
      <p:sp>
        <p:nvSpPr>
          <p:cNvPr id="4" name="Slide Number Placeholder 3"/>
          <p:cNvSpPr>
            <a:spLocks noGrp="1"/>
          </p:cNvSpPr>
          <p:nvPr>
            <p:ph type="sldNum" sz="quarter" idx="5"/>
          </p:nvPr>
        </p:nvSpPr>
        <p:spPr/>
        <p:txBody>
          <a:bodyPr/>
          <a:lstStyle/>
          <a:p>
            <a:fld id="{5F114E32-5160-4EBF-82AC-6364BD41BDDE}" type="slidenum">
              <a:rPr lang="en-US" smtClean="0"/>
              <a:t>34</a:t>
            </a:fld>
            <a:endParaRPr lang="en-US"/>
          </a:p>
        </p:txBody>
      </p:sp>
    </p:spTree>
    <p:extLst>
      <p:ext uri="{BB962C8B-B14F-4D97-AF65-F5344CB8AC3E}">
        <p14:creationId xmlns:p14="http://schemas.microsoft.com/office/powerpoint/2010/main" val="4124466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third validity question related to score comparability is:</a:t>
            </a:r>
          </a:p>
          <a:p>
            <a:pPr marL="22860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startAt="3"/>
            </a:pPr>
            <a:r>
              <a:rPr lang="en-US" sz="1200" kern="1200" dirty="0">
                <a:solidFill>
                  <a:schemeClr val="tx1"/>
                </a:solidFill>
                <a:effectLst/>
                <a:latin typeface="+mn-lt"/>
                <a:ea typeface="+mn-ea"/>
                <a:cs typeface="+mn-cs"/>
              </a:rPr>
              <a:t>How are student responses scored such that scores accurately reflect students’ knowledge and skills across variations in test forms, formats, sites, scorers, and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comes from the test design and development and scoring phases of the testing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35</a:t>
            </a:fld>
            <a:endParaRPr lang="en-US"/>
          </a:p>
        </p:txBody>
      </p:sp>
    </p:spTree>
    <p:extLst>
      <p:ext uri="{BB962C8B-B14F-4D97-AF65-F5344CB8AC3E}">
        <p14:creationId xmlns:p14="http://schemas.microsoft.com/office/powerpoint/2010/main" val="11338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students’ answers to test questions cannot be scored until after the test has been administered, preparation for scoring must occur early in the test design and development phase. Item writers should craft items so that correct answers can be recognized and distinguished from answers that are not correct. Even for selected-response questions, where a student has to pick her answer from two or more options, test developers have to indicate which option is correct, be sure it actually is correct, be sure the other options are not also correct, and set rules for what happens if a student selects, for example, the correct option and also another option.</a:t>
            </a:r>
          </a:p>
        </p:txBody>
      </p:sp>
      <p:sp>
        <p:nvSpPr>
          <p:cNvPr id="4" name="Slide Number Placeholder 3"/>
          <p:cNvSpPr>
            <a:spLocks noGrp="1"/>
          </p:cNvSpPr>
          <p:nvPr>
            <p:ph type="sldNum" sz="quarter" idx="5"/>
          </p:nvPr>
        </p:nvSpPr>
        <p:spPr/>
        <p:txBody>
          <a:bodyPr/>
          <a:lstStyle/>
          <a:p>
            <a:fld id="{5F114E32-5160-4EBF-82AC-6364BD41BDDE}" type="slidenum">
              <a:rPr lang="en-US" smtClean="0"/>
              <a:t>36</a:t>
            </a:fld>
            <a:endParaRPr lang="en-US"/>
          </a:p>
        </p:txBody>
      </p:sp>
    </p:spTree>
    <p:extLst>
      <p:ext uri="{BB962C8B-B14F-4D97-AF65-F5344CB8AC3E}">
        <p14:creationId xmlns:p14="http://schemas.microsoft.com/office/powerpoint/2010/main" val="299824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Rules for scoring constructed-response items are even more complicated. Scorers are responsible for translating students’ responses into the language of the test and must not impose their personal beliefs or biases on that process. Their job is to apply the rules so that students’ knowledge and skills are appropriately recognized.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support high quality scoring, item writers must develop the scoring rubrics when they develop the items and specify how all possible responses would be scored. What happens if a student’s response includes some, but not all, characteristics of the third level of a four-level rubric? Does it get a 3 or a 4? What if the content of the response is correct, but there are spelling and grammatical errors? Does that matter to the score? What happens when responses are blank or off-topic or include profane language? Is each response to be scored by one person? Two? What happens if the two scorers don’t agree?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a local assessment context where all students in a grade are given a writing prompt and teachers in that grade score these responses. What would the teachers need to help ensure that their scores are accurate? Clear guidance, training, and probably a strategy where teachers score responses from students who are not their own and whose names they do not know. Perhaps each response would be scored two or more times by different teachers so that the district could evaluate the reliability of the scoring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large-scale assessment programs, some constructed-responses are machine-scored, which means that sophisticated computer programs analyze students’ responses and assign scores. Machine-scoring can be used in lieu of human scoring, as the second scorer when all responses are also scored by a person, or as the only or second scorer for just some of the responses. In all cases, these decisions must be made well before test administration and should be based on research about what will yield the most valid and reliable scores in the circumstances at hand.</a:t>
            </a:r>
          </a:p>
        </p:txBody>
      </p:sp>
      <p:sp>
        <p:nvSpPr>
          <p:cNvPr id="4" name="Slide Number Placeholder 3"/>
          <p:cNvSpPr>
            <a:spLocks noGrp="1"/>
          </p:cNvSpPr>
          <p:nvPr>
            <p:ph type="sldNum" sz="quarter" idx="5"/>
          </p:nvPr>
        </p:nvSpPr>
        <p:spPr/>
        <p:txBody>
          <a:bodyPr/>
          <a:lstStyle/>
          <a:p>
            <a:fld id="{5F114E32-5160-4EBF-82AC-6364BD41BDDE}" type="slidenum">
              <a:rPr lang="en-US" smtClean="0"/>
              <a:t>37</a:t>
            </a:fld>
            <a:endParaRPr lang="en-US"/>
          </a:p>
        </p:txBody>
      </p:sp>
    </p:spTree>
    <p:extLst>
      <p:ext uri="{BB962C8B-B14F-4D97-AF65-F5344CB8AC3E}">
        <p14:creationId xmlns:p14="http://schemas.microsoft.com/office/powerpoint/2010/main" val="181138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kinds of rules for scoring are critical to ensure that each student’s test score reflects her knowledge and skills. Evidence that these rules have been implemented with fidelity is an important part of the technical documentation for a testing program, as well. Our professional standards include several expectations for high quality scoring, including: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7.7: “Test documents should specify user qualifications that are required to administer and score a test, as well as the user qualification needed to interpret the test scores accurately,” and Standard 7.8: “Test documentation should include detailed instructions on how a test is to be administered and scored.”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Standards 6.8 and 6.9 are very clear about other specific obligations related to the scoring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6.8: “Those responsible for scoring should produce scoring protocols. Test scoring that involves human judgment should include rubrics, procedures, and criteria for scoring. When scoring of complex responses is done by computer, the accuracy of the algorithm and processes should be documented.”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6.9: “Those responsible for test scoring should publish and document quality control processes and criteria. Adequate training should be provided. The quality of scoring should be monitored and documented. Any systematic source of scoring errors should be documented and corrected.”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all means that the entity responsible for scoring should evaluate and provide information to test users about the reliability/precision of the scoring process. Depending upon how the scoring process is designed, that evidence could take different forms. For example, if two or more scorers always or sometimes rate each response, the scoring vendor must provide information about the rate of agreement among those scorers. In all cases, the scoring vendor is obligated to evaluate the scoring process and report the results of this evaluation to the test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38</a:t>
            </a:fld>
            <a:endParaRPr lang="en-US"/>
          </a:p>
        </p:txBody>
      </p:sp>
    </p:spTree>
    <p:extLst>
      <p:ext uri="{BB962C8B-B14F-4D97-AF65-F5344CB8AC3E}">
        <p14:creationId xmlns:p14="http://schemas.microsoft.com/office/powerpoint/2010/main" val="1419721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Examples of evidence for high quality scoring to support score comparisons include:</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from the technical manual or reports on item development about:</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how items are designed and developed to be scored accurately and consistently</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rubrics, criteria, or other guidance for scoring constructed-response items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Evaluation information after every administration about:</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scoring protocols and processes as designed</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scoring protocols and processes as implemented, including the qualifications of those scoring constructed-response items and the accuracy of algorithms when items are machine-scored</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Any errors that occurred during scoring and how these were resolved</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114E32-5160-4EBF-82AC-6364BD41BDDE}" type="slidenum">
              <a:rPr lang="en-US" smtClean="0"/>
              <a:t>39</a:t>
            </a:fld>
            <a:endParaRPr lang="en-US"/>
          </a:p>
        </p:txBody>
      </p:sp>
    </p:spTree>
    <p:extLst>
      <p:ext uri="{BB962C8B-B14F-4D97-AF65-F5344CB8AC3E}">
        <p14:creationId xmlns:p14="http://schemas.microsoft.com/office/powerpoint/2010/main" val="294303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Chapter 3.1. Review of Key Concepts from Chapters 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5F2A2-0D2B-45DD-B92D-AF9104A43C8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970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brings us to our fourth validity question for comparability:</a:t>
            </a:r>
          </a:p>
          <a:p>
            <a:pPr lvl="0"/>
            <a:endParaRPr lang="en-US" sz="1200" kern="1200" dirty="0">
              <a:solidFill>
                <a:schemeClr val="tx1"/>
              </a:solidFill>
              <a:effectLst/>
              <a:latin typeface="+mn-lt"/>
              <a:ea typeface="+mn-ea"/>
              <a:cs typeface="+mn-cs"/>
            </a:endParaRPr>
          </a:p>
          <a:p>
            <a:pPr marL="228600" lvl="0" indent="-228600">
              <a:buFont typeface="+mj-lt"/>
              <a:buAutoNum type="arabicPeriod" startAt="4"/>
            </a:pPr>
            <a:r>
              <a:rPr lang="en-US" sz="1200" kern="1200" dirty="0">
                <a:solidFill>
                  <a:schemeClr val="tx1"/>
                </a:solidFill>
                <a:effectLst/>
                <a:latin typeface="+mn-lt"/>
                <a:ea typeface="+mn-ea"/>
                <a:cs typeface="+mn-cs"/>
              </a:rPr>
              <a:t>How are score scales created and test forms equated to support appropriate comparisons of scores across forms, formats, and time?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Evidence for this question would come from the analysis phase of the testing life cycle.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40</a:t>
            </a:fld>
            <a:endParaRPr lang="en-US"/>
          </a:p>
        </p:txBody>
      </p:sp>
    </p:spTree>
    <p:extLst>
      <p:ext uri="{BB962C8B-B14F-4D97-AF65-F5344CB8AC3E}">
        <p14:creationId xmlns:p14="http://schemas.microsoft.com/office/powerpoint/2010/main" val="376652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first two questions in this chapter addressed several issues related to the comparability of scores across forms and formats and across students, sites, and time. In those sections, we pointed to the need for evidence that the forms and formats are measuring the same constructs and for clear guidance for administration as well as evidence that guidance has been well-implemented.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fourth question targets the measurement models necessary for generating scores for large-scale assessments. While classroom tests typically yield what are known as “raw” scores, which are simply the number or percent of items students answered correctly, large-scale assessments from outside the classroom almost always report scores using statistically-derived score scales.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who study and use statistical models and methods with assessment data are known as psychometricians and their field is called psychometrics. There is no need for most educators in state or local education agencies or in schools to be trained in psychometrics, but it is helpful for educators to understand a bit about why score scales are used and why test equating is necessary for score comparability.</a:t>
            </a:r>
          </a:p>
          <a:p>
            <a:endParaRPr lang="en-US" dirty="0"/>
          </a:p>
        </p:txBody>
      </p:sp>
      <p:sp>
        <p:nvSpPr>
          <p:cNvPr id="4" name="Slide Number Placeholder 3"/>
          <p:cNvSpPr>
            <a:spLocks noGrp="1"/>
          </p:cNvSpPr>
          <p:nvPr>
            <p:ph type="sldNum" sz="quarter" idx="5"/>
          </p:nvPr>
        </p:nvSpPr>
        <p:spPr/>
        <p:txBody>
          <a:bodyPr/>
          <a:lstStyle/>
          <a:p>
            <a:fld id="{5F114E32-5160-4EBF-82AC-6364BD41BDDE}" type="slidenum">
              <a:rPr lang="en-US" smtClean="0"/>
              <a:t>41</a:t>
            </a:fld>
            <a:endParaRPr lang="en-US"/>
          </a:p>
        </p:txBody>
      </p:sp>
    </p:spTree>
    <p:extLst>
      <p:ext uri="{BB962C8B-B14F-4D97-AF65-F5344CB8AC3E}">
        <p14:creationId xmlns:p14="http://schemas.microsoft.com/office/powerpoint/2010/main" val="3007054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of a classroom test that includes 42 selected-response questions, two short constructed-response questions worth two points each, and one longer constructed-response question – perhaps requiring about three paragraphs of text describing and explaining a model – that is worth up to four points. That’s 45 questions and 50 raw scores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this test, a student’s score could simply be the number of points he earned via a combination of the selected-response and constructed-response questions and that may be sufficient depending on how these scores are used, particularly if they are combined with other information about student performance.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we all know that not all test questions are the same. Some are more difficult, some are more discriminating between students who are well-versed in the skills being measured and those who are less well-prepared. Some items contribute more positively to test reliability than others. For these kinds of reasons, psychometricians who work with large-scale assessments create score scales that address variations in item characteristics and yield scores that can be interpreted in comparably ways across students, sites, and, with psychometric equating techniques, across test forms and formats and time. Without rigorous scaling and equating methods, it may be completely inappropriate to compare scores across test forms or test administrations.</a:t>
            </a:r>
          </a:p>
          <a:p>
            <a:endParaRPr lang="en-US" dirty="0"/>
          </a:p>
        </p:txBody>
      </p:sp>
      <p:sp>
        <p:nvSpPr>
          <p:cNvPr id="4" name="Slide Number Placeholder 3"/>
          <p:cNvSpPr>
            <a:spLocks noGrp="1"/>
          </p:cNvSpPr>
          <p:nvPr>
            <p:ph type="sldNum" sz="quarter" idx="5"/>
          </p:nvPr>
        </p:nvSpPr>
        <p:spPr/>
        <p:txBody>
          <a:bodyPr/>
          <a:lstStyle/>
          <a:p>
            <a:fld id="{5F114E32-5160-4EBF-82AC-6364BD41BDDE}" type="slidenum">
              <a:rPr lang="en-US" smtClean="0"/>
              <a:t>42</a:t>
            </a:fld>
            <a:endParaRPr lang="en-US"/>
          </a:p>
        </p:txBody>
      </p:sp>
    </p:spTree>
    <p:extLst>
      <p:ext uri="{BB962C8B-B14F-4D97-AF65-F5344CB8AC3E}">
        <p14:creationId xmlns:p14="http://schemas.microsoft.com/office/powerpoint/2010/main" val="3688453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professional standards include several standards that define expectations for scaling and equating as those methods relate to score comparability. These include: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5.12: “A clear rationale and supporting evidence should be provided for any claim that scale scores earned on alternate forms of a test may be used interchangeably.”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5.13: “When claims of form-to-form equivalence are based on equating procedures, detailed technical information should be provided on the method by which equating functions were established and on the accuracy of the equating functions.”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5.16: “When test scores are based on model-based psychometric procedures, such as those used in computer adaptive or multistage testing, documentation should be provided to indicate that the scores have comparable meaning over alternate sets of test forms.”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Technical experts can assist state and local educators in interpreting technical documentation and making decisions about whether scaling and equating methods are adequate for particular test score interpretations in general and in relation to comparability of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43</a:t>
            </a:fld>
            <a:endParaRPr lang="en-US"/>
          </a:p>
        </p:txBody>
      </p:sp>
    </p:spTree>
    <p:extLst>
      <p:ext uri="{BB962C8B-B14F-4D97-AF65-F5344CB8AC3E}">
        <p14:creationId xmlns:p14="http://schemas.microsoft.com/office/powerpoint/2010/main" val="3576907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most state and local educators do not need any type of sophisticated psychometric knowledge to create tests or interpret test scores, they do need to know that the psychometricians who work on the tests they purchase are taking appropriate steps during scaling and equating to support comparable interpretations of test scores. All information about scaling and equating should be presented and summarized succinctly in technical manuals for a test so that test users can have some insights into those methods. To help them understand these methods and whether they are appropriate for a given test and a given interpretation of test scores, state departments of education usually convene and consult with technical experts. Some larger school districts may do the same and we would encourage any education agency that is considering the adoption of a test to seek advice from independent psychometric experts if they do not have such experts on staff.</a:t>
            </a:r>
          </a:p>
        </p:txBody>
      </p:sp>
      <p:sp>
        <p:nvSpPr>
          <p:cNvPr id="4" name="Slide Number Placeholder 3"/>
          <p:cNvSpPr>
            <a:spLocks noGrp="1"/>
          </p:cNvSpPr>
          <p:nvPr>
            <p:ph type="sldNum" sz="quarter" idx="5"/>
          </p:nvPr>
        </p:nvSpPr>
        <p:spPr/>
        <p:txBody>
          <a:bodyPr/>
          <a:lstStyle/>
          <a:p>
            <a:fld id="{5F114E32-5160-4EBF-82AC-6364BD41BDDE}" type="slidenum">
              <a:rPr lang="en-US" smtClean="0"/>
              <a:t>44</a:t>
            </a:fld>
            <a:endParaRPr lang="en-US"/>
          </a:p>
        </p:txBody>
      </p:sp>
    </p:spTree>
    <p:extLst>
      <p:ext uri="{BB962C8B-B14F-4D97-AF65-F5344CB8AC3E}">
        <p14:creationId xmlns:p14="http://schemas.microsoft.com/office/powerpoint/2010/main" val="87760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fifth validity question related to comparability is:</a:t>
            </a:r>
          </a:p>
          <a:p>
            <a:pPr lvl="0"/>
            <a:endParaRPr lang="en-US" sz="1200" kern="1200" dirty="0">
              <a:solidFill>
                <a:schemeClr val="tx1"/>
              </a:solidFill>
              <a:effectLst/>
              <a:latin typeface="+mn-lt"/>
              <a:ea typeface="+mn-ea"/>
              <a:cs typeface="+mn-cs"/>
            </a:endParaRPr>
          </a:p>
          <a:p>
            <a:pPr marL="228600" lvl="0" indent="-228600">
              <a:buFont typeface="+mj-lt"/>
              <a:buAutoNum type="arabicPeriod" startAt="5"/>
            </a:pPr>
            <a:r>
              <a:rPr lang="en-US" sz="1200" kern="1200" dirty="0">
                <a:solidFill>
                  <a:schemeClr val="tx1"/>
                </a:solidFill>
                <a:effectLst/>
                <a:latin typeface="+mn-lt"/>
                <a:ea typeface="+mn-ea"/>
                <a:cs typeface="+mn-cs"/>
              </a:rPr>
              <a:t>To what extent are different groups of students who take a test in different sites or at different times comparable?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related to this question would come primarily from the analysis phase of the testing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45</a:t>
            </a:fld>
            <a:endParaRPr lang="en-US"/>
          </a:p>
        </p:txBody>
      </p:sp>
    </p:spTree>
    <p:extLst>
      <p:ext uri="{BB962C8B-B14F-4D97-AF65-F5344CB8AC3E}">
        <p14:creationId xmlns:p14="http://schemas.microsoft.com/office/powerpoint/2010/main" val="14792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this point, we’ve focused on characteristics of tests that are necessary to support combining or comparing scores across forms, formats, and administrations. This question relates to the people whose scores one wants to compare. We provide a brief overview of group comparability to serve as a caution against overinterpretation of apparent group differences and to highlight the responsibilities of test users, such as state and local education agencies, for appropriate score interpretation and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comparisons of test scores for groups include: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Year-to-year or cohort comparisons, such as last year’s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to this year’s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year-to-year comparisons of test scores are often used to help answer questions such as, “is this school or program doing a better job of serving students in science this year than it did last year?” Some also like to look at scores of students in the same grade across several years if they are interested in achievement trends.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Site comparisons, such as students in Orange High School to students in Pear High School; these comparisons are often used to answer questions such as, “Which school is doing the best job teaching science?”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 group comparisons, such as students who are classified as English learners and students who are not classified as English learners; these comparisons are often used to answer questions such as, “How well are schools serving students in their most challenged student groups?”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 growth, or progress comparisons, such as last year’s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to this year’s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with the assumption that they are for the most part the same students; these types of comparisons often relate to questions such as, “Are these students progressing in their mathematics knowledge and skills over time?”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 kinds of comparisons rely on solid evidence for each of the preceding four validity questions; here we consider only the possible differences in the student groups. We strongly recommend that those hoping to use score comparisons to help answer questions seek the advice of an expert evaluator or statistician before doing so.</a:t>
            </a:r>
            <a:endParaRPr lang="en-US" dirty="0"/>
          </a:p>
        </p:txBody>
      </p:sp>
      <p:sp>
        <p:nvSpPr>
          <p:cNvPr id="4" name="Slide Number Placeholder 3"/>
          <p:cNvSpPr>
            <a:spLocks noGrp="1"/>
          </p:cNvSpPr>
          <p:nvPr>
            <p:ph type="sldNum" sz="quarter" idx="5"/>
          </p:nvPr>
        </p:nvSpPr>
        <p:spPr/>
        <p:txBody>
          <a:bodyPr/>
          <a:lstStyle/>
          <a:p>
            <a:fld id="{5F114E32-5160-4EBF-82AC-6364BD41BDDE}" type="slidenum">
              <a:rPr lang="en-US" smtClean="0"/>
              <a:t>46</a:t>
            </a:fld>
            <a:endParaRPr lang="en-US"/>
          </a:p>
        </p:txBody>
      </p:sp>
    </p:spTree>
    <p:extLst>
      <p:ext uri="{BB962C8B-B14F-4D97-AF65-F5344CB8AC3E}">
        <p14:creationId xmlns:p14="http://schemas.microsoft.com/office/powerpoint/2010/main" val="3624149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ensure that the test data one wishes to use in making comparisons yields comparable evidence, one must consider both the tests and the students. The year-to-year or cohort comparisons, as well as comparisons across sites and student groups, require evidence that the test forms are equivalent across the variations in years, sites, and groups. Comparisons across time that are meant to answer questions about growth or progress require evidence that the earlier tests measure knowledge and skills that relate or contribute to the knowledge and skills that the later tests measure. In addition, these growth or progress comparisons require evidence that the test score scales in the comparison years are statistically connected through an articulation or equating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terms of the students in the groups one wishes to compare, the year-to-year and site comparisons require evidence that these groups reflect equivalent samples of the student population in those years or sites. That is, it would be inappropriate to compare test scores over time or across sites when the students who take the test in one year or at one site include a different subset of students than in the other year or site. If the sample at one site includes all or nearly all students in every group, such as students with disabilities, English learners, students who are eligible for free or reduced-price lunch and those who are not, and students in each racial/ethnic group, then so must the sample in the comparison site or year if the comparisons are to yield meaningful, useful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cases where one wants to compare scores across these types of student groups, one must first disaggregate the data. Disaggregation means that scores are calculated separately for each group and aggregation means scores are calculated based on all scores. When comparing disaggregated scores, one should establish evidence that the students in the comparison groups have had similar opportunities to learn what the test is measuring, have appropriate and adequate access to demonstrate their knowledge and skills on the test, and do not differ in terms of their motivation to perform well on the test. We will speak more to these issues in chapter 4 of this digital workbook, which focuses on Accessibility and Fairness.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Time comparisons that relate to progress questions and those that relate to growth questions require specific evidence regarding the students tested. Progress questions are about groups of students as in the example of looking at this year’s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compared with last year’s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at the same school. Comparisons at this group level require evidence that the groups are reasonably comparable and, ideally, include mostly the same students. Growth questions require “within-student” data; that is, Sally’s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scores connected to Sally’s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scores and Carlos’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scores connected to Carlos’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scores. This is a much more challenging type of calculation because these data requirements can be tricky over time.</a:t>
            </a:r>
          </a:p>
        </p:txBody>
      </p:sp>
      <p:sp>
        <p:nvSpPr>
          <p:cNvPr id="4" name="Slide Number Placeholder 3"/>
          <p:cNvSpPr>
            <a:spLocks noGrp="1"/>
          </p:cNvSpPr>
          <p:nvPr>
            <p:ph type="sldNum" sz="quarter" idx="5"/>
          </p:nvPr>
        </p:nvSpPr>
        <p:spPr/>
        <p:txBody>
          <a:bodyPr/>
          <a:lstStyle/>
          <a:p>
            <a:fld id="{5F114E32-5160-4EBF-82AC-6364BD41BDDE}" type="slidenum">
              <a:rPr lang="en-US" smtClean="0"/>
              <a:t>47</a:t>
            </a:fld>
            <a:endParaRPr lang="en-US"/>
          </a:p>
        </p:txBody>
      </p:sp>
    </p:spTree>
    <p:extLst>
      <p:ext uri="{BB962C8B-B14F-4D97-AF65-F5344CB8AC3E}">
        <p14:creationId xmlns:p14="http://schemas.microsoft.com/office/powerpoint/2010/main" val="2476101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all cases, evidence to support score comparisons should include information about any variations across comparison groups in:</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policies about who is tested and included in reporting of results;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opportunities to learn the material being tested;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availability and use of testing accommodations; and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motivation to take the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of these variations could diminish the interpretability of the score comparisons. Those who calculate and report score comparisons are always the ones obligated to provide evidence to support test score interpretations.</a:t>
            </a:r>
          </a:p>
          <a:p>
            <a:endParaRPr lang="en-US" dirty="0"/>
          </a:p>
        </p:txBody>
      </p:sp>
      <p:sp>
        <p:nvSpPr>
          <p:cNvPr id="4" name="Slide Number Placeholder 3"/>
          <p:cNvSpPr>
            <a:spLocks noGrp="1"/>
          </p:cNvSpPr>
          <p:nvPr>
            <p:ph type="sldNum" sz="quarter" idx="5"/>
          </p:nvPr>
        </p:nvSpPr>
        <p:spPr/>
        <p:txBody>
          <a:bodyPr/>
          <a:lstStyle/>
          <a:p>
            <a:fld id="{5F114E32-5160-4EBF-82AC-6364BD41BDDE}" type="slidenum">
              <a:rPr lang="en-US" smtClean="0"/>
              <a:t>48</a:t>
            </a:fld>
            <a:endParaRPr lang="en-US"/>
          </a:p>
        </p:txBody>
      </p:sp>
    </p:spTree>
    <p:extLst>
      <p:ext uri="{BB962C8B-B14F-4D97-AF65-F5344CB8AC3E}">
        <p14:creationId xmlns:p14="http://schemas.microsoft.com/office/powerpoint/2010/main" val="4133191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next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6"/>
            </a:pPr>
            <a:r>
              <a:rPr lang="en-US" sz="1200" b="0" kern="1200" dirty="0">
                <a:solidFill>
                  <a:schemeClr val="tx1"/>
                </a:solidFill>
                <a:effectLst/>
                <a:latin typeface="+mn-lt"/>
                <a:ea typeface="+mn-ea"/>
                <a:cs typeface="+mn-cs"/>
              </a:rPr>
              <a:t>How are scores reported in ways that appropriately support comparability in score interpretation and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for this question comes from the analysis and reporting phases of the testing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49</a:t>
            </a:fld>
            <a:endParaRPr lang="en-US"/>
          </a:p>
        </p:txBody>
      </p:sp>
    </p:spTree>
    <p:extLst>
      <p:ext uri="{BB962C8B-B14F-4D97-AF65-F5344CB8AC3E}">
        <p14:creationId xmlns:p14="http://schemas.microsoft.com/office/powerpoint/2010/main" val="72328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begin with a brief recap of the key concepts covered in the first two chapters of this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 1 focused on common reasons why we administer assessments of students’ academic knowledge and skills and how we use those assessment scores.  We learned that these purposes for administering assessments and the intended uses of assessment scores should drive all decisions about how assessments are designed, built, and evaluated. </a:t>
            </a:r>
          </a:p>
        </p:txBody>
      </p:sp>
      <p:sp>
        <p:nvSpPr>
          <p:cNvPr id="4" name="Slide Number Placeholder 3"/>
          <p:cNvSpPr>
            <a:spLocks noGrp="1"/>
          </p:cNvSpPr>
          <p:nvPr>
            <p:ph type="sldNum" sz="quarter" idx="10"/>
          </p:nvPr>
        </p:nvSpPr>
        <p:spPr/>
        <p:txBody>
          <a:bodyPr/>
          <a:lstStyle/>
          <a:p>
            <a:fld id="{5F114E32-5160-4EBF-82AC-6364BD41BDDE}" type="slidenum">
              <a:rPr lang="en-US" smtClean="0"/>
              <a:t>5</a:t>
            </a:fld>
            <a:endParaRPr lang="en-US"/>
          </a:p>
        </p:txBody>
      </p:sp>
    </p:spTree>
    <p:extLst>
      <p:ext uri="{BB962C8B-B14F-4D97-AF65-F5344CB8AC3E}">
        <p14:creationId xmlns:p14="http://schemas.microsoft.com/office/powerpoint/2010/main" val="2945047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6.10 of our professional standards states that “when test score information is released, those responsible for testing programs should provide interpretations appropriate to the audience. The interpretations should describe in simple language what the test covers, what the scores represent, the precision/reliability of the scores, and how the scores are intended to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suggested in this standard as well as in several other of our professional standards, test users have four specific types of obligations regarding score reporting. All reported scores should be: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accurate as possible in reflecting the knowledge and skills the test is meant to measure;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accompanied by information about the reliability of each reported score;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accompanied by information about how the scores are to be interpreted and used and how they should not be interpreted and used; and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clear and accessible to those who are meant to interpret and use the scores, including students, parents, and educators.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50</a:t>
            </a:fld>
            <a:endParaRPr lang="en-US"/>
          </a:p>
        </p:txBody>
      </p:sp>
    </p:spTree>
    <p:extLst>
      <p:ext uri="{BB962C8B-B14F-4D97-AF65-F5344CB8AC3E}">
        <p14:creationId xmlns:p14="http://schemas.microsoft.com/office/powerpoint/2010/main" val="3032524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obligations apply to all forms of scores, whether they are raw scores, scale scores, or scores reported as performance levels. It is never appropriate to simply report a score in the absence of any explanation about what the score means. The information accompanying scores should include explanations about the evidence that supports the meaning of the scores and the error associated with each score.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regard to the comparison of scores, standard 2.4 states that when a test score interpretation emphasizes differences between two observed scores of an individual or two averages of a group, reliability/precision data, including standard errors, should be provided for such differences. That is, one must report reliability/precision information for each of the scores and for the observed differences between the scores.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anyone making claims about the meaning of score comparisons should establish and make available all of the evidence we have discussed in this chapter. Simply comparing the scores for two groups without evaluating the comparability of the test forms, formats, testing conditions, and students in the tested groups is irresponsible and can lead to inappropriate and unsupportable statements about differences in the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51</a:t>
            </a:fld>
            <a:endParaRPr lang="en-US"/>
          </a:p>
        </p:txBody>
      </p:sp>
    </p:spTree>
    <p:extLst>
      <p:ext uri="{BB962C8B-B14F-4D97-AF65-F5344CB8AC3E}">
        <p14:creationId xmlns:p14="http://schemas.microsoft.com/office/powerpoint/2010/main" val="4032097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last question in this chapter is:</a:t>
            </a:r>
          </a:p>
          <a:p>
            <a:endParaRPr lang="en-US" sz="1200" kern="1200" dirty="0">
              <a:solidFill>
                <a:schemeClr val="tx1"/>
              </a:solidFill>
              <a:effectLst/>
              <a:latin typeface="+mn-lt"/>
              <a:ea typeface="+mn-ea"/>
              <a:cs typeface="+mn-cs"/>
            </a:endParaRPr>
          </a:p>
          <a:p>
            <a:pPr marL="228600" lvl="0" indent="-228600">
              <a:buFont typeface="+mj-lt"/>
              <a:buAutoNum type="arabicPeriod" startAt="7"/>
            </a:pPr>
            <a:r>
              <a:rPr lang="en-US" sz="1200" b="0" kern="1200" dirty="0">
                <a:solidFill>
                  <a:schemeClr val="tx1"/>
                </a:solidFill>
                <a:effectLst/>
                <a:latin typeface="+mn-lt"/>
                <a:ea typeface="+mn-ea"/>
                <a:cs typeface="+mn-cs"/>
              </a:rPr>
              <a:t>What evidence supports the appropriate use of the scores involving comparisons across students, sites, forms, formats, and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for this question comes from the reporting and use phases of the testing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52</a:t>
            </a:fld>
            <a:endParaRPr lang="en-US"/>
          </a:p>
        </p:txBody>
      </p:sp>
    </p:spTree>
    <p:extLst>
      <p:ext uri="{BB962C8B-B14F-4D97-AF65-F5344CB8AC3E}">
        <p14:creationId xmlns:p14="http://schemas.microsoft.com/office/powerpoint/2010/main" val="2867970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Reports for large scale assessments, such as those a state administers annually, should provide teachers, parents, and students with background information about how the tests were designed and built and how the scores should – and should not – be interpreted and used. While some information about these tests must remain confidential to protect both the meaning of the scores and students’ rights to privacy, the vast majority of information about the test development, administration, scoring, and analysis phases should be available to the public.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this point, we’ve discussed many types of evidence necessary for testing data to be comparable across several types of variations. Here, we’ll focus on another common type of comparison and then on the evidence necessary when one makes claims about what a student should do based on his or her test performance.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say test performance here because the results of tests are not always reported as numbers. As we described in chapter 2 of this workbook, performance on some tests may be reported as pass or fail or, as is the case for all large-scale, statewide assessments in the United States, in terms of the performance levels in a set of performance standards. These levels might be numbered or have labels such as proficient or basic or needs improvement or advanced. Even when no particular label is applied, anytime a score is associated with a decision, such as when a student must achieve a score of at least, say, “20” to be admitted into a program, that’s an implied performance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all cases, the performance levels correspond to ranges of the score scale and the term “cut score” refers to the scores that differentiate one level from the level below it. It’s the score one needs to achieve to pass in pass/fail results. These cut scores should be determined through a rigorous process using research-based methodologies; this process should be described in detail in the technical documentation for any large-scale test.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Reports that present performance in levels must include information to help test users interpret the meaning of students’ performance at each level. This typically includes text associated with each level that describes the kinds of skills that students whose test score falls into that level may have. These performance level descriptors, or PLDs, should also be developed using a rigorous process and, ideally, the technical documentation for a test would include evidence from studies that support claims that student performance on a test reflects the skills described in the PLDs.</a:t>
            </a:r>
          </a:p>
        </p:txBody>
      </p:sp>
      <p:sp>
        <p:nvSpPr>
          <p:cNvPr id="4" name="Slide Number Placeholder 3"/>
          <p:cNvSpPr>
            <a:spLocks noGrp="1"/>
          </p:cNvSpPr>
          <p:nvPr>
            <p:ph type="sldNum" sz="quarter" idx="5"/>
          </p:nvPr>
        </p:nvSpPr>
        <p:spPr/>
        <p:txBody>
          <a:bodyPr/>
          <a:lstStyle/>
          <a:p>
            <a:fld id="{5F114E32-5160-4EBF-82AC-6364BD41BDDE}" type="slidenum">
              <a:rPr lang="en-US" smtClean="0"/>
              <a:t>53</a:t>
            </a:fld>
            <a:endParaRPr lang="en-US"/>
          </a:p>
        </p:txBody>
      </p:sp>
    </p:spTree>
    <p:extLst>
      <p:ext uri="{BB962C8B-B14F-4D97-AF65-F5344CB8AC3E}">
        <p14:creationId xmlns:p14="http://schemas.microsoft.com/office/powerpoint/2010/main" val="2508652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Reports that include performance level information for individual students indicate which level the student’s scores fell into and should also describe that level as well as the other levels in the performance standards. Reports that present aggregated performance level data do so by indicating the number and percent of students who scored in each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is the case for all other types of scores, performance level scores should be accompanied by information about their reliability/precision. For performance levels, that should include the conditional standard error of measurement at the cut scores, which is specific to the cut scores and different from the standard error of measurement for the test as a whole. In addition, test publishers should provide the results of classification analyses, which indicate the accuracy and reliability of students’ classification into the performance levels. All of these statistics should be presented in the technical manuals along with interpretive guidance that helps test users understand the significance of these reliability estimates.</a:t>
            </a:r>
          </a:p>
        </p:txBody>
      </p:sp>
      <p:sp>
        <p:nvSpPr>
          <p:cNvPr id="4" name="Slide Number Placeholder 3"/>
          <p:cNvSpPr>
            <a:spLocks noGrp="1"/>
          </p:cNvSpPr>
          <p:nvPr>
            <p:ph type="sldNum" sz="quarter" idx="5"/>
          </p:nvPr>
        </p:nvSpPr>
        <p:spPr/>
        <p:txBody>
          <a:bodyPr/>
          <a:lstStyle/>
          <a:p>
            <a:fld id="{5F114E32-5160-4EBF-82AC-6364BD41BDDE}" type="slidenum">
              <a:rPr lang="en-US" smtClean="0"/>
              <a:t>54</a:t>
            </a:fld>
            <a:endParaRPr lang="en-US"/>
          </a:p>
        </p:txBody>
      </p:sp>
    </p:spTree>
    <p:extLst>
      <p:ext uri="{BB962C8B-B14F-4D97-AF65-F5344CB8AC3E}">
        <p14:creationId xmlns:p14="http://schemas.microsoft.com/office/powerpoint/2010/main" val="1984624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Performance level scores are sometimes used to assign students, groups of students, or even schools and districts to some form of intervention. This may be, for example, a lesson for a student, a unit or program for a student or group of students, or resources to support improvement efforts in a school. This is a type of comparison because the test scores are used to distinguish one student’s skills from another or to categorize schools.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professional standards clearly state that those using scores for these purposes are obligated to establish evidence to support such uses.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1.5: “When it is clearly stated or implied that a recommended test score interpretation for a given use will result in a specific outcome, the basis for expecting that outcome should be presented, together with relevant evidence.”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common for tests adopted and used by schools and school districts to offer recommendations for next steps in instruction in relation to students’ scores. In these cases, the vendor is obligated to provide evidence to support their claims about score meaning as well as the efficacy of the recommended next steps. That is, if a test report or its accompanying materials indicates that, based on her test score, a student should engage in some specific task, activity, or instructional unit, the vendor must provide evidence to support the reasonable expectation that the task, activity, or instructional unit will be beneficial to the student.</a:t>
            </a:r>
          </a:p>
        </p:txBody>
      </p:sp>
      <p:sp>
        <p:nvSpPr>
          <p:cNvPr id="4" name="Slide Number Placeholder 3"/>
          <p:cNvSpPr>
            <a:spLocks noGrp="1"/>
          </p:cNvSpPr>
          <p:nvPr>
            <p:ph type="sldNum" sz="quarter" idx="10"/>
          </p:nvPr>
        </p:nvSpPr>
        <p:spPr/>
        <p:txBody>
          <a:bodyPr/>
          <a:lstStyle/>
          <a:p>
            <a:fld id="{5F114E32-5160-4EBF-82AC-6364BD41BDDE}" type="slidenum">
              <a:rPr lang="en-US" smtClean="0"/>
              <a:t>55</a:t>
            </a:fld>
            <a:endParaRPr lang="en-US"/>
          </a:p>
        </p:txBody>
      </p:sp>
    </p:spTree>
    <p:extLst>
      <p:ext uri="{BB962C8B-B14F-4D97-AF65-F5344CB8AC3E}">
        <p14:creationId xmlns:p14="http://schemas.microsoft.com/office/powerpoint/2010/main" val="2124098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professional standards also obligate test vendors and those who use test scores in making decisions to identify and take steps to avoid the misuse of test scores, which includes inappropriate categorization into levels and subsequent, inappropriate interventions.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7.1: When particular misuses of a test can be reasonably anticipated, cautions against such misuse should be specified.”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9.0: “Test users are responsible for knowing the validity evidence in support of the intended interpretations of scores on tests that they use, from test selection through the use of scores, as well as common positive and negative consequences of test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Similarly, if a testing vendor makes claims that scores can be used to predict later performance, that vendor must provide evidence to support those claims.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Standard 7.12: “When test scores are used to make predictions about future behavior, the evidence supporting those predictions should be provided to the user.”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obligation applies to tests such as the ACT and SAT, where the scores are interpreted as indicators of likelihood of success in subsequent college settings, and to scores from tests used for selection purposes or to predict performance on subsequent end-of-year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56</a:t>
            </a:fld>
            <a:endParaRPr lang="en-US"/>
          </a:p>
        </p:txBody>
      </p:sp>
    </p:spTree>
    <p:extLst>
      <p:ext uri="{BB962C8B-B14F-4D97-AF65-F5344CB8AC3E}">
        <p14:creationId xmlns:p14="http://schemas.microsoft.com/office/powerpoint/2010/main" val="2365353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reached the end of our seven questions in this chapter. As we’ve seen in each chapter so far, when it comes to reliability/precision and comparability, test developers, or those using test scores for any purpose, are obligated to establish a great deal of evidence to support the ways they interpret and use test scores. Keep in mind that reliability/precision evidence is necessary for all tests and comparability is a concern for every test that is administered to more than one student or on more than one occasion. Any time we want to combine or compare scores we need evidence of comparability.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7612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 far in this series, we have addressed questions related to construct coherence and comparability. In the chapters that follow, we will address questions related to accessibility and fairness in chapter 4 and consequences of test use in chapter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58</a:t>
            </a:fld>
            <a:endParaRPr lang="en-US"/>
          </a:p>
        </p:txBody>
      </p:sp>
    </p:spTree>
    <p:extLst>
      <p:ext uri="{BB962C8B-B14F-4D97-AF65-F5344CB8AC3E}">
        <p14:creationId xmlns:p14="http://schemas.microsoft.com/office/powerpoint/2010/main" val="32091133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chapter.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third chapter of the SCILLSS digital workbook on educational assessment design and evaluation.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59</a:t>
            </a:fld>
            <a:endParaRPr lang="en-US"/>
          </a:p>
        </p:txBody>
      </p:sp>
    </p:spTree>
    <p:extLst>
      <p:ext uri="{BB962C8B-B14F-4D97-AF65-F5344CB8AC3E}">
        <p14:creationId xmlns:p14="http://schemas.microsoft.com/office/powerpoint/2010/main" val="353094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learned in chapter 1 that validity relates to the interpretation and use of assessments scores and not to tests themselves. Validity is a judgment about the meaning of assessment scores and about how they are used.</a:t>
            </a:r>
          </a:p>
        </p:txBody>
      </p:sp>
      <p:sp>
        <p:nvSpPr>
          <p:cNvPr id="4" name="Slide Number Placeholder 3"/>
          <p:cNvSpPr>
            <a:spLocks noGrp="1"/>
          </p:cNvSpPr>
          <p:nvPr>
            <p:ph type="sldNum" sz="quarter" idx="10"/>
          </p:nvPr>
        </p:nvSpPr>
        <p:spPr/>
        <p:txBody>
          <a:bodyPr/>
          <a:lstStyle/>
          <a:p>
            <a:fld id="{5F114E32-5160-4EBF-82AC-6364BD41BDDE}" type="slidenum">
              <a:rPr lang="en-US" smtClean="0"/>
              <a:t>6</a:t>
            </a:fld>
            <a:endParaRPr lang="en-US"/>
          </a:p>
        </p:txBody>
      </p:sp>
    </p:spTree>
    <p:extLst>
      <p:ext uri="{BB962C8B-B14F-4D97-AF65-F5344CB8AC3E}">
        <p14:creationId xmlns:p14="http://schemas.microsoft.com/office/powerpoint/2010/main" val="3163165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60</a:t>
            </a:fld>
            <a:endParaRPr lang="en-US"/>
          </a:p>
        </p:txBody>
      </p:sp>
    </p:spTree>
    <p:extLst>
      <p:ext uri="{BB962C8B-B14F-4D97-AF65-F5344CB8AC3E}">
        <p14:creationId xmlns:p14="http://schemas.microsoft.com/office/powerpoint/2010/main" val="3504785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14E32-5160-4EBF-82AC-6364BD41BDDE}" type="slidenum">
              <a:rPr lang="en-US" smtClean="0"/>
              <a:t>61</a:t>
            </a:fld>
            <a:endParaRPr lang="en-US"/>
          </a:p>
        </p:txBody>
      </p:sp>
    </p:spTree>
    <p:extLst>
      <p:ext uri="{BB962C8B-B14F-4D97-AF65-F5344CB8AC3E}">
        <p14:creationId xmlns:p14="http://schemas.microsoft.com/office/powerpoint/2010/main" val="566450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62</a:t>
            </a:fld>
            <a:endParaRPr lang="en-US"/>
          </a:p>
        </p:txBody>
      </p:sp>
    </p:spTree>
    <p:extLst>
      <p:ext uri="{BB962C8B-B14F-4D97-AF65-F5344CB8AC3E}">
        <p14:creationId xmlns:p14="http://schemas.microsoft.com/office/powerpoint/2010/main" val="155407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evaluate validity by gathering and judging evidence. This validity evidence is gathered from across the entire life cycle of a test from design and development through score use. Judgments about validity are based upon the quality and adequacy of this evidence in relation to assessment score interpretations and uses. Depending upon the nature of the evidence, score interpretations can be judged as valid or not. Likewise, particular uses of those scores may or may not be supported depending upon the degree and quality of the validity evidence.</a:t>
            </a:r>
          </a:p>
        </p:txBody>
      </p:sp>
      <p:sp>
        <p:nvSpPr>
          <p:cNvPr id="4" name="Slide Number Placeholder 3"/>
          <p:cNvSpPr>
            <a:spLocks noGrp="1"/>
          </p:cNvSpPr>
          <p:nvPr>
            <p:ph type="sldNum" sz="quarter" idx="10"/>
          </p:nvPr>
        </p:nvSpPr>
        <p:spPr/>
        <p:txBody>
          <a:bodyPr/>
          <a:lstStyle/>
          <a:p>
            <a:fld id="{5F114E32-5160-4EBF-82AC-6364BD41BDDE}" type="slidenum">
              <a:rPr lang="en-US" smtClean="0"/>
              <a:t>7</a:t>
            </a:fld>
            <a:endParaRPr lang="en-US"/>
          </a:p>
        </p:txBody>
      </p:sp>
    </p:spTree>
    <p:extLst>
      <p:ext uri="{BB962C8B-B14F-4D97-AF65-F5344CB8AC3E}">
        <p14:creationId xmlns:p14="http://schemas.microsoft.com/office/powerpoint/2010/main" val="342296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1 also included a brief overview of four fundamental validity questions that provide a framework for how to think about validity evidence. These four questions represent broad categories and each subsumes many other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four validity question categories are: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Construct coherence: To what extent do the test scores reflect the knowledge and skills we’re intending to measure, for example, those defined in the academic content standards?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Comparability: To what extent are the test scores reliable and consistent in meaning across all students, classes, schools, and time?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Accessibility and fairness: To what extent does the test allow all students to demonstrate what they know and can do? And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Consequences: To what extent are the test scores used appropriately to achieve specific goals?</a:t>
            </a:r>
          </a:p>
        </p:txBody>
      </p:sp>
      <p:sp>
        <p:nvSpPr>
          <p:cNvPr id="4" name="Slide Number Placeholder 3"/>
          <p:cNvSpPr>
            <a:spLocks noGrp="1"/>
          </p:cNvSpPr>
          <p:nvPr>
            <p:ph type="sldNum" sz="quarter" idx="10"/>
          </p:nvPr>
        </p:nvSpPr>
        <p:spPr/>
        <p:txBody>
          <a:bodyPr/>
          <a:lstStyle/>
          <a:p>
            <a:fld id="{5F114E32-5160-4EBF-82AC-6364BD41BDDE}" type="slidenum">
              <a:rPr lang="en-US" smtClean="0"/>
              <a:t>8</a:t>
            </a:fld>
            <a:endParaRPr lang="en-US"/>
          </a:p>
        </p:txBody>
      </p:sp>
    </p:spTree>
    <p:extLst>
      <p:ext uri="{BB962C8B-B14F-4D97-AF65-F5344CB8AC3E}">
        <p14:creationId xmlns:p14="http://schemas.microsoft.com/office/powerpoint/2010/main" val="102887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2 of this digital workbook focused on the first set of these questions, construct coherence. We addressed the types of evidence that relate to seven key construct coherence questions.</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What are the measurement targets for this test? That is, what are you intending to measure with this test?</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was the assessment developed to measure these measurement targets?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were items reviewed and evaluated during the development process to ensure they appropriately address the intended measurement targets and not other content, skills, or irrelevant student characteristics?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are items scored in ways that allowed students to demonstrate, and scorers to recognize and evaluate, their knowledge and skills? How are the scoring processes evaluated to ensure they accurately capture and assign value to students’ responses?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are scores for individual items combined to yield a total test score? What evidence supports the meaning of this total score in relation to the measurement target(s)? How do items contribute to </a:t>
            </a:r>
            <a:r>
              <a:rPr lang="en-US" sz="1200" kern="1200" dirty="0" err="1">
                <a:solidFill>
                  <a:schemeClr val="tx1"/>
                </a:solidFill>
                <a:effectLst/>
                <a:latin typeface="+mn-lt"/>
                <a:ea typeface="+mn-ea"/>
                <a:cs typeface="+mn-cs"/>
              </a:rPr>
              <a:t>subscores</a:t>
            </a:r>
            <a:r>
              <a:rPr lang="en-US" sz="1200" kern="1200" dirty="0">
                <a:solidFill>
                  <a:schemeClr val="tx1"/>
                </a:solidFill>
                <a:effectLst/>
                <a:latin typeface="+mn-lt"/>
                <a:ea typeface="+mn-ea"/>
                <a:cs typeface="+mn-cs"/>
              </a:rPr>
              <a:t> and what evidence supports the meaning of these </a:t>
            </a:r>
            <a:r>
              <a:rPr lang="en-US" sz="1200" kern="1200" dirty="0" err="1">
                <a:solidFill>
                  <a:schemeClr val="tx1"/>
                </a:solidFill>
                <a:effectLst/>
                <a:latin typeface="+mn-lt"/>
                <a:ea typeface="+mn-ea"/>
                <a:cs typeface="+mn-cs"/>
              </a:rPr>
              <a:t>subscores</a:t>
            </a:r>
            <a:r>
              <a:rPr lang="en-US" sz="1200" kern="1200" dirty="0">
                <a:solidFill>
                  <a:schemeClr val="tx1"/>
                </a:solidFill>
                <a:effectLst/>
                <a:latin typeface="+mn-lt"/>
                <a:ea typeface="+mn-ea"/>
                <a:cs typeface="+mn-cs"/>
              </a:rPr>
              <a:t>?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What independent evidence supports the alignment of the assessment items and forms to the measurement targets? And,</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How are scores reported in relation to the measurement targets? Do the reports provide adequate guidance for interpreting and using the scores?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chapter, we turn our attention to the second set of validity questions, which relate to the notion of comparability.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9</a:t>
            </a:fld>
            <a:endParaRPr lang="en-US"/>
          </a:p>
        </p:txBody>
      </p:sp>
    </p:spTree>
    <p:extLst>
      <p:ext uri="{BB962C8B-B14F-4D97-AF65-F5344CB8AC3E}">
        <p14:creationId xmlns:p14="http://schemas.microsoft.com/office/powerpoint/2010/main" val="803586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jpeg"/><Relationship Id="rId5" Type="http://schemas.openxmlformats.org/officeDocument/2006/relationships/slideMaster" Target="../slideMasters/slideMaster4.xml"/><Relationship Id="rId4" Type="http://schemas.openxmlformats.org/officeDocument/2006/relationships/tags" Target="../tags/tag3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5.xml"/><Relationship Id="rId7" Type="http://schemas.openxmlformats.org/officeDocument/2006/relationships/image" Target="../media/image1.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4.xml"/><Relationship Id="rId5" Type="http://schemas.openxmlformats.org/officeDocument/2006/relationships/tags" Target="../tags/tag37.xml"/><Relationship Id="rId4" Type="http://schemas.openxmlformats.org/officeDocument/2006/relationships/tags" Target="../tags/tag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4.xml"/><Relationship Id="rId4" Type="http://schemas.openxmlformats.org/officeDocument/2006/relationships/tags" Target="../tags/tag4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jpeg"/><Relationship Id="rId5" Type="http://schemas.openxmlformats.org/officeDocument/2006/relationships/image" Target="../media/image6.emf"/><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jpeg"/><Relationship Id="rId5" Type="http://schemas.openxmlformats.org/officeDocument/2006/relationships/slideMaster" Target="../slideMasters/slideMaster4.xml"/><Relationship Id="rId4" Type="http://schemas.openxmlformats.org/officeDocument/2006/relationships/tags" Target="../tags/tag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ysClr val="windowText" lastClr="000000"/>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endParaRPr lang="en-US"/>
          </a:p>
        </p:txBody>
      </p:sp>
      <p:sp>
        <p:nvSpPr>
          <p:cNvPr id="6" name="Slide Number Placeholder 5"/>
          <p:cNvSpPr>
            <a:spLocks noGrp="1"/>
          </p:cNvSpPr>
          <p:nvPr>
            <p:ph type="sldNum" sz="quarter" idx="12"/>
            <p:custDataLst>
              <p:tags r:id="rId4"/>
            </p:custDataLst>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52063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84109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422734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4_Title Only">
    <p:spTree>
      <p:nvGrpSpPr>
        <p:cNvPr id="1" name=""/>
        <p:cNvGrpSpPr/>
        <p:nvPr/>
      </p:nvGrpSpPr>
      <p:grpSpPr>
        <a:xfrm>
          <a:off x="0" y="0"/>
          <a:ext cx="0" cy="0"/>
          <a:chOff x="0" y="0"/>
          <a:chExt cx="0" cy="0"/>
        </a:xfrm>
      </p:grpSpPr>
      <p:cxnSp>
        <p:nvCxnSpPr>
          <p:cNvPr id="4" name="Straight Connector 3"/>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12"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edCount-Logo-Transparent.png"/>
          <p:cNvPicPr/>
          <p:nvPr/>
        </p:nvPicPr>
        <p:blipFill>
          <a:blip r:embed="rId2" cstate="print"/>
          <a:stretch>
            <a:fillRect/>
          </a:stretch>
        </p:blipFill>
        <p:spPr>
          <a:xfrm>
            <a:off x="7467600" y="6172200"/>
            <a:ext cx="1219200" cy="381000"/>
          </a:xfrm>
          <a:prstGeom prst="rect">
            <a:avLst/>
          </a:prstGeom>
        </p:spPr>
      </p:pic>
      <p:cxnSp>
        <p:nvCxnSpPr>
          <p:cNvPr id="7" name="Straight Connector 6"/>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dCount-Logo-Transparent.png"/>
          <p:cNvPicPr/>
          <p:nvPr/>
        </p:nvPicPr>
        <p:blipFill>
          <a:blip r:embed="rId2" cstate="print"/>
          <a:stretch>
            <a:fillRect/>
          </a:stretch>
        </p:blipFill>
        <p:spPr>
          <a:xfrm>
            <a:off x="7467600" y="6172200"/>
            <a:ext cx="1219200" cy="381000"/>
          </a:xfrm>
          <a:prstGeom prst="rect">
            <a:avLst/>
          </a:prstGeom>
        </p:spPr>
      </p:pic>
    </p:spTree>
    <p:extLst>
      <p:ext uri="{BB962C8B-B14F-4D97-AF65-F5344CB8AC3E}">
        <p14:creationId xmlns:p14="http://schemas.microsoft.com/office/powerpoint/2010/main" val="81465789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316253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55854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316629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D36E-BFFA-439F-80E7-8BFFAD41BB03}" type="slidenum">
              <a:rPr lang="en-US" smtClean="0"/>
              <a:t>‹#›</a:t>
            </a:fld>
            <a:endParaRPr lang="en-US"/>
          </a:p>
        </p:txBody>
      </p:sp>
      <p:pic>
        <p:nvPicPr>
          <p:cNvPr id="8" name="Picture 7"/>
          <p:cNvPicPr>
            <a:picLocks noChangeAspect="1"/>
          </p:cNvPicPr>
          <p:nvPr userDrawn="1"/>
        </p:nvPicPr>
        <p:blipFill rotWithShape="1">
          <a:blip r:embed="rId2"/>
          <a:srcRect l="61300" t="35555" r="17850" b="26045"/>
          <a:stretch/>
        </p:blipFill>
        <p:spPr>
          <a:xfrm>
            <a:off x="7903743" y="322011"/>
            <a:ext cx="909884" cy="942614"/>
          </a:xfrm>
          <a:prstGeom prst="rect">
            <a:avLst/>
          </a:prstGeom>
        </p:spPr>
      </p:pic>
      <p:pic>
        <p:nvPicPr>
          <p:cNvPr id="9" name="Picture 2" descr="https://edcountmicrosoftonlinecom-1.sharepoint.microsoftonline.com/Internal_Resources/edCount%20Style%20Resources/edCount%20Logo%20(tiny).jpg"/>
          <p:cNvPicPr>
            <a:picLocks noChangeAspect="1" noChangeArrowheads="1"/>
          </p:cNvPicPr>
          <p:nvPr userDrawn="1"/>
        </p:nvPicPr>
        <p:blipFill>
          <a:blip r:embed="rId3"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010192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a:xfrm>
            <a:off x="2823796" y="6446520"/>
            <a:ext cx="2057400" cy="365125"/>
          </a:xfrm>
        </p:spPr>
        <p:txBody>
          <a:bodyPr/>
          <a:lstStyle/>
          <a:p>
            <a:fld id="{47DDD36E-BFFA-439F-80E7-8BFFAD41BB03}" type="slidenum">
              <a:rPr lang="en-US" smtClean="0"/>
              <a:t>‹#›</a:t>
            </a:fld>
            <a:endParaRPr lang="en-US"/>
          </a:p>
        </p:txBody>
      </p:sp>
      <p:pic>
        <p:nvPicPr>
          <p:cNvPr id="10" name="Picture 9"/>
          <p:cNvPicPr>
            <a:picLocks noChangeAspect="1"/>
          </p:cNvPicPr>
          <p:nvPr userDrawn="1"/>
        </p:nvPicPr>
        <p:blipFill rotWithShape="1">
          <a:blip r:embed="rId2"/>
          <a:srcRect l="61300" t="35555" r="17850" b="26045"/>
          <a:stretch/>
        </p:blipFill>
        <p:spPr>
          <a:xfrm>
            <a:off x="7903743" y="322011"/>
            <a:ext cx="909884" cy="942614"/>
          </a:xfrm>
          <a:prstGeom prst="rect">
            <a:avLst/>
          </a:prstGeom>
        </p:spPr>
      </p:pic>
      <p:pic>
        <p:nvPicPr>
          <p:cNvPr id="11" name="Picture 2" descr="https://edcountmicrosoftonlinecom-1.sharepoint.microsoftonline.com/Internal_Resources/edCount%20Style%20Resources/edCount%20Logo%20(tiny).jpg"/>
          <p:cNvPicPr>
            <a:picLocks noChangeAspect="1" noChangeArrowheads="1"/>
          </p:cNvPicPr>
          <p:nvPr userDrawn="1"/>
        </p:nvPicPr>
        <p:blipFill>
          <a:blip r:embed="rId3"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115759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907221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3883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2" y="167958"/>
            <a:ext cx="909884" cy="942614"/>
          </a:xfrm>
          <a:prstGeom prst="rect">
            <a:avLst/>
          </a:prstGeom>
        </p:spPr>
      </p:pic>
    </p:spTree>
    <p:extLst>
      <p:ext uri="{BB962C8B-B14F-4D97-AF65-F5344CB8AC3E}">
        <p14:creationId xmlns:p14="http://schemas.microsoft.com/office/powerpoint/2010/main" val="2900890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619789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24129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58116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54035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C2E5B24-686E-4C97-945D-CFFDD2F6B298}" type="slidenum">
              <a:rPr lang="en-US" smtClean="0"/>
              <a:pPr/>
              <a:t>‹#›</a:t>
            </a:fld>
            <a:endParaRPr lang="en-US" dirty="0"/>
          </a:p>
        </p:txBody>
      </p:sp>
    </p:spTree>
    <p:extLst>
      <p:ext uri="{BB962C8B-B14F-4D97-AF65-F5344CB8AC3E}">
        <p14:creationId xmlns:p14="http://schemas.microsoft.com/office/powerpoint/2010/main" val="3859857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273628" y="274637"/>
            <a:ext cx="7719231" cy="1143000"/>
          </a:xfrm>
          <a:prstGeom prst="rect">
            <a:avLst/>
          </a:prstGeom>
          <a:solidFill>
            <a:srgbClr val="C12730"/>
          </a:soli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3626" y="274638"/>
            <a:ext cx="7719233" cy="1143000"/>
          </a:xfrm>
        </p:spPr>
        <p:txBody>
          <a:bodyPr/>
          <a:lstStyle>
            <a:lvl1pPr>
              <a:defRPr>
                <a:latin typeface="Candara" panose="020E0502030303020204" pitchFamily="34" charset="0"/>
              </a:defRPr>
            </a:lvl1pPr>
          </a:lstStyle>
          <a:p>
            <a:r>
              <a:rPr lang="en-US"/>
              <a:t>Click to edit Master title style</a:t>
            </a:r>
            <a:endParaRPr lang="en-US" dirty="0"/>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264999"/>
            <a:ext cx="1195807" cy="1203099"/>
          </a:xfrm>
          <a:prstGeom prst="rect">
            <a:avLst/>
          </a:prstGeom>
        </p:spPr>
      </p:pic>
      <p:pic>
        <p:nvPicPr>
          <p:cNvPr id="10" name="Picture 9"/>
          <p:cNvPicPr>
            <a:picLocks noChangeAspect="1"/>
          </p:cNvPicPr>
          <p:nvPr userDrawn="1"/>
        </p:nvPicPr>
        <p:blipFill>
          <a:blip r:embed="rId3">
            <a:clrChange>
              <a:clrFrom>
                <a:srgbClr val="FFFFFF"/>
              </a:clrFrom>
              <a:clrTo>
                <a:srgbClr val="FFFFFF">
                  <a:alpha val="0"/>
                </a:srgbClr>
              </a:clrTo>
            </a:clrChange>
          </a:blip>
          <a:stretch>
            <a:fillRect/>
          </a:stretch>
        </p:blipFill>
        <p:spPr>
          <a:xfrm>
            <a:off x="2701119" y="6203173"/>
            <a:ext cx="3748667" cy="599230"/>
          </a:xfrm>
          <a:prstGeom prst="rect">
            <a:avLst/>
          </a:prstGeom>
        </p:spPr>
      </p:pic>
    </p:spTree>
    <p:extLst>
      <p:ext uri="{BB962C8B-B14F-4D97-AF65-F5344CB8AC3E}">
        <p14:creationId xmlns:p14="http://schemas.microsoft.com/office/powerpoint/2010/main" val="33955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ysClr val="windowText" lastClr="000000"/>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endParaRPr lang="en-US"/>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25583250-51F5-429E-BE8C-CC94F7CF5FD8}"/>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
        <p:nvSpPr>
          <p:cNvPr id="9" name="Slide Number Placeholder 5">
            <a:extLst>
              <a:ext uri="{FF2B5EF4-FFF2-40B4-BE49-F238E27FC236}">
                <a16:creationId xmlns:a16="http://schemas.microsoft.com/office/drawing/2014/main" id="{C18A654A-F863-42C9-B95B-84CDA8E78FB8}"/>
              </a:ext>
            </a:extLst>
          </p:cNvPr>
          <p:cNvSpPr txBox="1">
            <a:spLocks/>
          </p:cNvSpPr>
          <p:nvPr userDrawn="1">
            <p:custDataLst>
              <p:tags r:id="rId4"/>
            </p:custDataLst>
          </p:nvPr>
        </p:nvSpPr>
        <p:spPr>
          <a:xfrm>
            <a:off x="2819400" y="64163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a:t>
            </a:fld>
            <a:endParaRPr lang="en-US"/>
          </a:p>
        </p:txBody>
      </p:sp>
    </p:spTree>
    <p:extLst>
      <p:ext uri="{BB962C8B-B14F-4D97-AF65-F5344CB8AC3E}">
        <p14:creationId xmlns:p14="http://schemas.microsoft.com/office/powerpoint/2010/main" val="4088642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7"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1"/>
            <a:ext cx="8229600" cy="10523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4" name="Picture 3">
            <a:extLst>
              <a:ext uri="{FF2B5EF4-FFF2-40B4-BE49-F238E27FC236}">
                <a16:creationId xmlns:a16="http://schemas.microsoft.com/office/drawing/2014/main" id="{05A57823-5532-4EC7-BA46-4620192CF96F}"/>
              </a:ext>
            </a:extLst>
          </p:cNvPr>
          <p:cNvPicPr>
            <a:picLocks noChangeAspect="1"/>
          </p:cNvPicPr>
          <p:nvPr>
            <p:custDataLst>
              <p:tags r:id="rId5"/>
            </p:custDataLst>
          </p:nvPr>
        </p:nvPicPr>
        <p:blipFill>
          <a:blip r:embed="rId8"/>
          <a:stretch>
            <a:fillRect/>
          </a:stretch>
        </p:blipFill>
        <p:spPr>
          <a:xfrm>
            <a:off x="8109542" y="121820"/>
            <a:ext cx="897298" cy="883386"/>
          </a:xfrm>
          <a:prstGeom prst="rect">
            <a:avLst/>
          </a:prstGeom>
        </p:spPr>
      </p:pic>
      <p:sp>
        <p:nvSpPr>
          <p:cNvPr id="6" name="Content Placeholder 5">
            <a:extLst>
              <a:ext uri="{FF2B5EF4-FFF2-40B4-BE49-F238E27FC236}">
                <a16:creationId xmlns:a16="http://schemas.microsoft.com/office/drawing/2014/main" id="{6E39ECCF-A7AF-4425-9364-9378F7AE2F42}"/>
              </a:ext>
            </a:extLst>
          </p:cNvPr>
          <p:cNvSpPr>
            <a:spLocks noGrp="1"/>
          </p:cNvSpPr>
          <p:nvPr>
            <p:ph sz="quarter" idx="13"/>
          </p:nvPr>
        </p:nvSpPr>
        <p:spPr>
          <a:xfrm>
            <a:off x="766762" y="3089275"/>
            <a:ext cx="7920037" cy="864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55B95C3-3BA3-4CE7-9494-54702DD5E747}"/>
              </a:ext>
            </a:extLst>
          </p:cNvPr>
          <p:cNvSpPr>
            <a:spLocks noGrp="1"/>
          </p:cNvSpPr>
          <p:nvPr>
            <p:ph sz="quarter" idx="14"/>
          </p:nvPr>
        </p:nvSpPr>
        <p:spPr>
          <a:xfrm>
            <a:off x="877973" y="4731352"/>
            <a:ext cx="8018892"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0444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709712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cxnSp>
        <p:nvCxnSpPr>
          <p:cNvPr id="8" name="Straight Connector 7"/>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70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884948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580302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6" name="Date Placeholder 5"/>
          <p:cNvSpPr>
            <a:spLocks noGrp="1"/>
          </p:cNvSpPr>
          <p:nvPr>
            <p:ph type="dt" sz="half" idx="10"/>
            <p:custDataLst>
              <p:tags r:id="rId2"/>
            </p:custDataLst>
          </p:nvPr>
        </p:nvSpPr>
        <p:spPr/>
        <p:txBody>
          <a:bodyPr/>
          <a:lstStyle/>
          <a:p>
            <a:endParaRPr lang="en-US"/>
          </a:p>
        </p:txBody>
      </p:sp>
      <p:sp>
        <p:nvSpPr>
          <p:cNvPr id="7" name="Footer Placeholder 6"/>
          <p:cNvSpPr>
            <a:spLocks noGrp="1"/>
          </p:cNvSpPr>
          <p:nvPr>
            <p:ph type="ftr" sz="quarter" idx="11"/>
            <p:custDataLst>
              <p:tags r:id="rId3"/>
            </p:custDataLst>
          </p:nvPr>
        </p:nvSpPr>
        <p:spPr/>
        <p:txBody>
          <a:bodyPr/>
          <a:lstStyle/>
          <a:p>
            <a:endParaRPr lang="en-US"/>
          </a:p>
        </p:txBody>
      </p:sp>
      <p:sp>
        <p:nvSpPr>
          <p:cNvPr id="8" name="Slide Number Placeholder 7"/>
          <p:cNvSpPr>
            <a:spLocks noGrp="1"/>
          </p:cNvSpPr>
          <p:nvPr>
            <p:ph type="sldNum" sz="quarter" idx="12"/>
            <p:custDataLst>
              <p:tags r:id="rId4"/>
            </p:custDataLst>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2352262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endParaRPr lang="en-US"/>
          </a:p>
        </p:txBody>
      </p:sp>
      <p:pic>
        <p:nvPicPr>
          <p:cNvPr id="5" name="Picture 4">
            <a:extLst>
              <a:ext uri="{FF2B5EF4-FFF2-40B4-BE49-F238E27FC236}">
                <a16:creationId xmlns:a16="http://schemas.microsoft.com/office/drawing/2014/main" id="{BAEC5FE0-71CB-47CA-B512-60679913744B}"/>
              </a:ext>
            </a:extLst>
          </p:cNvPr>
          <p:cNvPicPr>
            <a:picLocks noChangeAspect="1"/>
          </p:cNvPicPr>
          <p:nvPr userDrawn="1">
            <p:custDataLst>
              <p:tags r:id="rId2"/>
            </p:custDataLst>
          </p:nvPr>
        </p:nvPicPr>
        <p:blipFill>
          <a:blip r:embed="rId5"/>
          <a:stretch>
            <a:fillRect/>
          </a:stretch>
        </p:blipFill>
        <p:spPr>
          <a:xfrm>
            <a:off x="8109542" y="121820"/>
            <a:ext cx="897298" cy="883386"/>
          </a:xfrm>
          <a:prstGeom prst="rect">
            <a:avLst/>
          </a:prstGeom>
        </p:spPr>
      </p:pic>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63EBF9A7-922E-4D4E-89C5-A019D521453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
        <p:nvSpPr>
          <p:cNvPr id="7" name="Slide Number Placeholder 5">
            <a:extLst>
              <a:ext uri="{FF2B5EF4-FFF2-40B4-BE49-F238E27FC236}">
                <a16:creationId xmlns:a16="http://schemas.microsoft.com/office/drawing/2014/main" id="{748D5D06-42FB-42C9-BE11-B2AA104F5522}"/>
              </a:ext>
            </a:extLst>
          </p:cNvPr>
          <p:cNvSpPr txBox="1">
            <a:spLocks/>
          </p:cNvSpPr>
          <p:nvPr userDrawn="1">
            <p:custDataLst>
              <p:tags r:id="rId3"/>
            </p:custDataLst>
          </p:nvPr>
        </p:nvSpPr>
        <p:spPr>
          <a:xfrm>
            <a:off x="2819400" y="64163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a:t>
            </a:fld>
            <a:endParaRPr lang="en-US"/>
          </a:p>
        </p:txBody>
      </p:sp>
    </p:spTree>
    <p:extLst>
      <p:ext uri="{BB962C8B-B14F-4D97-AF65-F5344CB8AC3E}">
        <p14:creationId xmlns:p14="http://schemas.microsoft.com/office/powerpoint/2010/main" val="3416331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919590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828166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2614571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714549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E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1" y="1"/>
            <a:ext cx="4495800" cy="6858000"/>
          </a:xfrm>
        </p:spPr>
        <p:txBody>
          <a:bodyPr anchor="ctr" anchorCtr="0"/>
          <a:lstStyle>
            <a:lvl1pPr algn="ctr">
              <a:defRPr sz="4000" b="1" cap="all"/>
            </a:lvl1pPr>
          </a:lstStyle>
          <a:p>
            <a:r>
              <a:rPr lang="en-US"/>
              <a:t>Click to edit Master title style</a:t>
            </a:r>
            <a:endParaRPr lang="en-US" dirty="0"/>
          </a:p>
        </p:txBody>
      </p:sp>
      <p:sp>
        <p:nvSpPr>
          <p:cNvPr id="9" name="Rectangle 8"/>
          <p:cNvSpPr/>
          <p:nvPr/>
        </p:nvSpPr>
        <p:spPr>
          <a:xfrm>
            <a:off x="1431780" y="0"/>
            <a:ext cx="1600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970195"/>
            <a:ext cx="2870489" cy="4508080"/>
          </a:xfrm>
          <a:prstGeom prst="rect">
            <a:avLst/>
          </a:prstGeom>
        </p:spPr>
      </p:pic>
    </p:spTree>
    <p:extLst>
      <p:ext uri="{BB962C8B-B14F-4D97-AF65-F5344CB8AC3E}">
        <p14:creationId xmlns:p14="http://schemas.microsoft.com/office/powerpoint/2010/main" val="330141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4_Title Only">
    <p:spTree>
      <p:nvGrpSpPr>
        <p:cNvPr id="1" name=""/>
        <p:cNvGrpSpPr/>
        <p:nvPr/>
      </p:nvGrpSpPr>
      <p:grpSpPr>
        <a:xfrm>
          <a:off x="0" y="0"/>
          <a:ext cx="0" cy="0"/>
          <a:chOff x="0" y="0"/>
          <a:chExt cx="0" cy="0"/>
        </a:xfrm>
      </p:grpSpPr>
      <p:cxnSp>
        <p:nvCxnSpPr>
          <p:cNvPr id="4" name="Straight Connector 3"/>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12"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edCount-Logo-Transparent.png"/>
          <p:cNvPicPr/>
          <p:nvPr/>
        </p:nvPicPr>
        <p:blipFill>
          <a:blip r:embed="rId2" cstate="print"/>
          <a:stretch>
            <a:fillRect/>
          </a:stretch>
        </p:blipFill>
        <p:spPr>
          <a:xfrm>
            <a:off x="7467600" y="6172200"/>
            <a:ext cx="1219200" cy="381000"/>
          </a:xfrm>
          <a:prstGeom prst="rect">
            <a:avLst/>
          </a:prstGeom>
        </p:spPr>
      </p:pic>
      <p:cxnSp>
        <p:nvCxnSpPr>
          <p:cNvPr id="7" name="Straight Connector 6"/>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dCount-Logo-Transparent.png"/>
          <p:cNvPicPr/>
          <p:nvPr/>
        </p:nvPicPr>
        <p:blipFill>
          <a:blip r:embed="rId2" cstate="print"/>
          <a:stretch>
            <a:fillRect/>
          </a:stretch>
        </p:blipFill>
        <p:spPr>
          <a:xfrm>
            <a:off x="7467600" y="6172200"/>
            <a:ext cx="1219200" cy="381000"/>
          </a:xfrm>
          <a:prstGeom prst="rect">
            <a:avLst/>
          </a:prstGeom>
        </p:spPr>
      </p:pic>
    </p:spTree>
    <p:extLst>
      <p:ext uri="{BB962C8B-B14F-4D97-AF65-F5344CB8AC3E}">
        <p14:creationId xmlns:p14="http://schemas.microsoft.com/office/powerpoint/2010/main" val="441859532"/>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056C-E4EA-4DCC-96AB-DBD2C3069E85}"/>
              </a:ext>
            </a:extLst>
          </p:cNvPr>
          <p:cNvSpPr>
            <a:spLocks noGrp="1"/>
          </p:cNvSpPr>
          <p:nvPr>
            <p:ph type="title"/>
          </p:nvPr>
        </p:nvSpPr>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40E89CBF-F4F0-43D0-9E75-E02121C84897}"/>
              </a:ext>
            </a:extLst>
          </p:cNvPr>
          <p:cNvSpPr>
            <a:spLocks noGrp="1"/>
          </p:cNvSpPr>
          <p:nvPr>
            <p:ph sz="quarter" idx="13"/>
          </p:nvPr>
        </p:nvSpPr>
        <p:spPr>
          <a:xfrm>
            <a:off x="457200" y="1654176"/>
            <a:ext cx="21336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6B34E451-EAC2-4577-A8A3-D83886088F82}"/>
              </a:ext>
            </a:extLst>
          </p:cNvPr>
          <p:cNvSpPr>
            <a:spLocks noGrp="1"/>
          </p:cNvSpPr>
          <p:nvPr>
            <p:ph sz="quarter" idx="14"/>
          </p:nvPr>
        </p:nvSpPr>
        <p:spPr>
          <a:xfrm>
            <a:off x="457199" y="2874963"/>
            <a:ext cx="213359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CC39B3AC-6C17-4EDB-8E39-64E2B024A7F0}"/>
              </a:ext>
            </a:extLst>
          </p:cNvPr>
          <p:cNvSpPr>
            <a:spLocks noGrp="1"/>
          </p:cNvSpPr>
          <p:nvPr>
            <p:ph sz="quarter" idx="15"/>
          </p:nvPr>
        </p:nvSpPr>
        <p:spPr>
          <a:xfrm>
            <a:off x="457199" y="4095750"/>
            <a:ext cx="213359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D0631DC1-CED2-424D-87E5-0199D09D6145}"/>
              </a:ext>
            </a:extLst>
          </p:cNvPr>
          <p:cNvSpPr>
            <a:spLocks noGrp="1"/>
          </p:cNvSpPr>
          <p:nvPr>
            <p:ph sz="quarter" idx="16"/>
          </p:nvPr>
        </p:nvSpPr>
        <p:spPr>
          <a:xfrm>
            <a:off x="457200" y="5316537"/>
            <a:ext cx="2133598"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a:extLst>
              <a:ext uri="{FF2B5EF4-FFF2-40B4-BE49-F238E27FC236}">
                <a16:creationId xmlns:a16="http://schemas.microsoft.com/office/drawing/2014/main" id="{A9C8F70A-0486-4EC4-95FE-A98780494A14}"/>
              </a:ext>
            </a:extLst>
          </p:cNvPr>
          <p:cNvSpPr>
            <a:spLocks noGrp="1"/>
          </p:cNvSpPr>
          <p:nvPr>
            <p:ph sz="quarter" idx="17"/>
          </p:nvPr>
        </p:nvSpPr>
        <p:spPr>
          <a:xfrm>
            <a:off x="3603319" y="1654176"/>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8">
            <a:extLst>
              <a:ext uri="{FF2B5EF4-FFF2-40B4-BE49-F238E27FC236}">
                <a16:creationId xmlns:a16="http://schemas.microsoft.com/office/drawing/2014/main" id="{D9864E5F-6AA0-4682-86D1-25121D8A3FE1}"/>
              </a:ext>
            </a:extLst>
          </p:cNvPr>
          <p:cNvSpPr>
            <a:spLocks noGrp="1"/>
          </p:cNvSpPr>
          <p:nvPr>
            <p:ph sz="quarter" idx="18"/>
          </p:nvPr>
        </p:nvSpPr>
        <p:spPr>
          <a:xfrm>
            <a:off x="3603318" y="2874963"/>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638B225E-7513-4B97-820A-E94B80E88EBA}"/>
              </a:ext>
            </a:extLst>
          </p:cNvPr>
          <p:cNvSpPr>
            <a:spLocks noGrp="1"/>
          </p:cNvSpPr>
          <p:nvPr>
            <p:ph sz="quarter" idx="19"/>
          </p:nvPr>
        </p:nvSpPr>
        <p:spPr>
          <a:xfrm>
            <a:off x="3603318" y="4095750"/>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2204E4FC-425A-4DF0-B9C8-531C570D69DB}"/>
              </a:ext>
            </a:extLst>
          </p:cNvPr>
          <p:cNvSpPr>
            <a:spLocks noGrp="1"/>
          </p:cNvSpPr>
          <p:nvPr>
            <p:ph sz="quarter" idx="20"/>
          </p:nvPr>
        </p:nvSpPr>
        <p:spPr>
          <a:xfrm>
            <a:off x="3603317" y="5316537"/>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F59A13B0-CFA4-4B52-BF67-BFA1A4041979}"/>
              </a:ext>
            </a:extLst>
          </p:cNvPr>
          <p:cNvPicPr>
            <a:picLocks noChangeAspect="1"/>
          </p:cNvPicPr>
          <p:nvPr userDrawn="1"/>
        </p:nvPicPr>
        <p:blipFill rotWithShape="1">
          <a:blip r:embed="rId3"/>
          <a:srcRect l="61300" t="35555" r="17850" b="26045"/>
          <a:stretch/>
        </p:blipFill>
        <p:spPr>
          <a:xfrm>
            <a:off x="8091312" y="167958"/>
            <a:ext cx="909884" cy="942614"/>
          </a:xfrm>
          <a:prstGeom prst="rect">
            <a:avLst/>
          </a:prstGeom>
        </p:spPr>
      </p:pic>
      <p:pic>
        <p:nvPicPr>
          <p:cNvPr id="19" name="Picture 2" descr="https://edcountmicrosoftonlinecom-1.sharepoint.microsoftonline.com/Internal_Resources/edCount%20Style%20Resources/edCount%20Logo%20(tiny).jpg">
            <a:extLst>
              <a:ext uri="{FF2B5EF4-FFF2-40B4-BE49-F238E27FC236}">
                <a16:creationId xmlns:a16="http://schemas.microsoft.com/office/drawing/2014/main" id="{BCB0C41F-5482-405D-B991-3AED87DE4799}"/>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
        <p:nvSpPr>
          <p:cNvPr id="20" name="Date Placeholder 19">
            <a:extLst>
              <a:ext uri="{FF2B5EF4-FFF2-40B4-BE49-F238E27FC236}">
                <a16:creationId xmlns:a16="http://schemas.microsoft.com/office/drawing/2014/main" id="{CF449B06-CE79-42D3-B5E6-91560845D2F7}"/>
              </a:ext>
            </a:extLst>
          </p:cNvPr>
          <p:cNvSpPr>
            <a:spLocks noGrp="1"/>
          </p:cNvSpPr>
          <p:nvPr>
            <p:ph type="dt" sz="half" idx="21"/>
          </p:nvPr>
        </p:nvSpPr>
        <p:spPr/>
        <p:txBody>
          <a:bodyPr/>
          <a:lstStyle/>
          <a:p>
            <a:endParaRPr lang="en-US"/>
          </a:p>
        </p:txBody>
      </p:sp>
      <p:sp>
        <p:nvSpPr>
          <p:cNvPr id="23" name="Slide Number Placeholder 5">
            <a:extLst>
              <a:ext uri="{FF2B5EF4-FFF2-40B4-BE49-F238E27FC236}">
                <a16:creationId xmlns:a16="http://schemas.microsoft.com/office/drawing/2014/main" id="{F3EA9402-5A23-4E74-A76F-AD0204E464E6}"/>
              </a:ext>
            </a:extLst>
          </p:cNvPr>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a:t>
            </a:fld>
            <a:endParaRPr lang="en-US"/>
          </a:p>
        </p:txBody>
      </p:sp>
      <p:sp>
        <p:nvSpPr>
          <p:cNvPr id="25" name="Content Placeholder 24">
            <a:extLst>
              <a:ext uri="{FF2B5EF4-FFF2-40B4-BE49-F238E27FC236}">
                <a16:creationId xmlns:a16="http://schemas.microsoft.com/office/drawing/2014/main" id="{DDC7797A-D53D-4DA2-9D12-F378071486B2}"/>
              </a:ext>
            </a:extLst>
          </p:cNvPr>
          <p:cNvSpPr>
            <a:spLocks noGrp="1"/>
          </p:cNvSpPr>
          <p:nvPr>
            <p:ph sz="quarter" idx="22"/>
          </p:nvPr>
        </p:nvSpPr>
        <p:spPr>
          <a:xfrm>
            <a:off x="626110" y="6411973"/>
            <a:ext cx="1277938" cy="365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76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cxnSp>
        <p:nvCxnSpPr>
          <p:cNvPr id="8" name="Straight Connector 7"/>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21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99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58683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6" name="Date Placeholder 5"/>
          <p:cNvSpPr>
            <a:spLocks noGrp="1"/>
          </p:cNvSpPr>
          <p:nvPr>
            <p:ph type="dt" sz="half" idx="10"/>
            <p:custDataLst>
              <p:tags r:id="rId2"/>
            </p:custDataLst>
          </p:nvPr>
        </p:nvSpPr>
        <p:spPr/>
        <p:txBody>
          <a:bodyPr/>
          <a:lstStyle/>
          <a:p>
            <a:endParaRPr lang="en-US"/>
          </a:p>
        </p:txBody>
      </p:sp>
      <p:sp>
        <p:nvSpPr>
          <p:cNvPr id="7" name="Footer Placeholder 6"/>
          <p:cNvSpPr>
            <a:spLocks noGrp="1"/>
          </p:cNvSpPr>
          <p:nvPr>
            <p:ph type="ftr" sz="quarter" idx="11"/>
            <p:custDataLst>
              <p:tags r:id="rId3"/>
            </p:custDataLst>
          </p:nvPr>
        </p:nvSpPr>
        <p:spPr/>
        <p:txBody>
          <a:bodyPr/>
          <a:lstStyle/>
          <a:p>
            <a:endParaRPr lang="en-US"/>
          </a:p>
        </p:txBody>
      </p:sp>
      <p:sp>
        <p:nvSpPr>
          <p:cNvPr id="8" name="Slide Number Placeholder 7"/>
          <p:cNvSpPr>
            <a:spLocks noGrp="1"/>
          </p:cNvSpPr>
          <p:nvPr>
            <p:ph type="sldNum" sz="quarter" idx="12"/>
            <p:custDataLst>
              <p:tags r:id="rId4"/>
            </p:custDataLst>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68481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939955DA-DB44-4472-BFE9-4BAB9712F000}" type="slidenum">
              <a:rPr lang="en-US" smtClean="0"/>
              <a:t>‹#›</a:t>
            </a:fld>
            <a:endParaRPr lang="en-US"/>
          </a:p>
        </p:txBody>
      </p:sp>
      <p:pic>
        <p:nvPicPr>
          <p:cNvPr id="5" name="Picture 4">
            <a:extLst>
              <a:ext uri="{FF2B5EF4-FFF2-40B4-BE49-F238E27FC236}">
                <a16:creationId xmlns:a16="http://schemas.microsoft.com/office/drawing/2014/main" id="{71D42C4F-E715-4FEB-8957-3D09BFF8F062}"/>
              </a:ext>
            </a:extLst>
          </p:cNvPr>
          <p:cNvPicPr>
            <a:picLocks noChangeAspect="1"/>
          </p:cNvPicPr>
          <p:nvPr userDrawn="1"/>
        </p:nvPicPr>
        <p:blipFill rotWithShape="1">
          <a:blip r:embed="rId5"/>
          <a:srcRect l="61300" t="35555" r="17850" b="26045"/>
          <a:stretch/>
        </p:blipFill>
        <p:spPr>
          <a:xfrm>
            <a:off x="8091312" y="167958"/>
            <a:ext cx="909884" cy="942614"/>
          </a:xfrm>
          <a:prstGeom prst="rect">
            <a:avLst/>
          </a:prstGeom>
        </p:spPr>
      </p:pic>
    </p:spTree>
    <p:extLst>
      <p:ext uri="{BB962C8B-B14F-4D97-AF65-F5344CB8AC3E}">
        <p14:creationId xmlns:p14="http://schemas.microsoft.com/office/powerpoint/2010/main" val="10065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260770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16903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24.xml"/><Relationship Id="rId3" Type="http://schemas.openxmlformats.org/officeDocument/2006/relationships/slideLayout" Target="../slideLayouts/slideLayout28.xml"/><Relationship Id="rId21" Type="http://schemas.openxmlformats.org/officeDocument/2006/relationships/tags" Target="../tags/tag27.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23.xml"/><Relationship Id="rId2" Type="http://schemas.openxmlformats.org/officeDocument/2006/relationships/slideLayout" Target="../slideLayouts/slideLayout27.xml"/><Relationship Id="rId16" Type="http://schemas.openxmlformats.org/officeDocument/2006/relationships/theme" Target="../theme/theme4.xml"/><Relationship Id="rId20" Type="http://schemas.openxmlformats.org/officeDocument/2006/relationships/tags" Target="../tags/tag2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ags" Target="../tags/tag2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ags" Target="../tags/tag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955DA-DB44-4472-BFE9-4BAB9712F000}" type="slidenum">
              <a:rPr lang="en-US" smtClean="0"/>
              <a:t>‹#›</a:t>
            </a:fld>
            <a:endParaRPr lang="en-US"/>
          </a:p>
        </p:txBody>
      </p:sp>
      <p:sp>
        <p:nvSpPr>
          <p:cNvPr id="13" name="Frame 12"/>
          <p:cNvSpPr/>
          <p:nvPr>
            <p:custDataLst>
              <p:tags r:id="rId19"/>
            </p:custDataLst>
          </p:nvPr>
        </p:nvSpPr>
        <p:spPr>
          <a:xfrm>
            <a:off x="0" y="10633"/>
            <a:ext cx="9144000" cy="6858000"/>
          </a:xfrm>
          <a:prstGeom prst="frame">
            <a:avLst>
              <a:gd name="adj1" fmla="val 1091"/>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00397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0" r:id="rId12"/>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DD36E-BFFA-439F-80E7-8BFFAD41BB03}" type="slidenum">
              <a:rPr lang="en-US" smtClean="0"/>
              <a:t>‹#›</a:t>
            </a:fld>
            <a:endParaRPr lang="en-US"/>
          </a:p>
        </p:txBody>
      </p:sp>
    </p:spTree>
    <p:extLst>
      <p:ext uri="{BB962C8B-B14F-4D97-AF65-F5344CB8AC3E}">
        <p14:creationId xmlns:p14="http://schemas.microsoft.com/office/powerpoint/2010/main" val="42874144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111"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defRPr>
            </a:lvl1pPr>
          </a:lstStyle>
          <a:p>
            <a:pPr>
              <a:defRPr/>
            </a:pPr>
            <a:endParaRPr lang="en-US" dirty="0"/>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algn="r">
              <a:defRPr>
                <a:solidFill>
                  <a:schemeClr val="tx1"/>
                </a:solidFill>
              </a:defRPr>
            </a:lvl1pPr>
          </a:lstStyle>
          <a:p>
            <a:fld id="{C7B74FFA-6B24-49FE-B393-BA6A26D46B60}" type="slidenum">
              <a:rPr lang="en-US" smtClean="0"/>
              <a:pPr/>
              <a:t>‹#›</a:t>
            </a:fld>
            <a:endParaRPr lang="en-US" dirty="0"/>
          </a:p>
        </p:txBody>
      </p:sp>
    </p:spTree>
    <p:extLst>
      <p:ext uri="{BB962C8B-B14F-4D97-AF65-F5344CB8AC3E}">
        <p14:creationId xmlns:p14="http://schemas.microsoft.com/office/powerpoint/2010/main" val="483846036"/>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7"/>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8"/>
            </p:custDataLst>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955DA-DB44-4472-BFE9-4BAB9712F000}" type="slidenum">
              <a:rPr lang="en-US" smtClean="0"/>
              <a:t>‹#›</a:t>
            </a:fld>
            <a:endParaRPr lang="en-US"/>
          </a:p>
        </p:txBody>
      </p:sp>
      <p:sp>
        <p:nvSpPr>
          <p:cNvPr id="13" name="Frame 12"/>
          <p:cNvSpPr/>
          <p:nvPr>
            <p:custDataLst>
              <p:tags r:id="rId22"/>
            </p:custDataLst>
          </p:nvPr>
        </p:nvSpPr>
        <p:spPr>
          <a:xfrm>
            <a:off x="0" y="10633"/>
            <a:ext cx="9144000" cy="6858000"/>
          </a:xfrm>
          <a:prstGeom prst="frame">
            <a:avLst>
              <a:gd name="adj1" fmla="val 1091"/>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3727761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notesSlide" Target="../notesSlides/notesSlide1.xml"/><Relationship Id="rId4"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emf"/><Relationship Id="rId5" Type="http://schemas.openxmlformats.org/officeDocument/2006/relationships/notesSlide" Target="../notesSlides/notesSlide10.xml"/><Relationship Id="rId4"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emf"/><Relationship Id="rId5" Type="http://schemas.openxmlformats.org/officeDocument/2006/relationships/notesSlide" Target="../notesSlides/notesSlide16.xml"/><Relationship Id="rId4"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emf"/><Relationship Id="rId5" Type="http://schemas.openxmlformats.org/officeDocument/2006/relationships/notesSlide" Target="../notesSlides/notesSlide23.xml"/><Relationship Id="rId4"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theautismhelper.com/training-paraprofessionals-take-academic-dat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traintogether.co.uk/manual-handling-staff-training/" TargetMode="External"/><Relationship Id="rId5" Type="http://schemas.openxmlformats.org/officeDocument/2006/relationships/image" Target="../media/image29.jpg"/><Relationship Id="rId4" Type="http://schemas.openxmlformats.org/officeDocument/2006/relationships/hyperlink" Target="http://clipart-library.com/employee-handbook-clipart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quotesgram.com/stop-cheating-quotes-relationship/"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emf"/><Relationship Id="rId5" Type="http://schemas.openxmlformats.org/officeDocument/2006/relationships/notesSlide" Target="../notesSlides/notesSlide4.xml"/><Relationship Id="rId4"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45.jpg"/><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4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60.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61.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61.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6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BAF5-019E-4EF1-A1E4-F5275452F0D4}"/>
              </a:ext>
            </a:extLst>
          </p:cNvPr>
          <p:cNvSpPr>
            <a:spLocks noGrp="1"/>
          </p:cNvSpPr>
          <p:nvPr>
            <p:ph type="ctrTitle"/>
            <p:custDataLst>
              <p:tags r:id="rId1"/>
            </p:custDataLst>
          </p:nvPr>
        </p:nvSpPr>
        <p:spPr>
          <a:xfrm>
            <a:off x="1214330" y="1358366"/>
            <a:ext cx="6858000" cy="1241821"/>
          </a:xfrm>
        </p:spPr>
        <p:txBody>
          <a:bodyPr>
            <a:normAutofit fontScale="90000"/>
          </a:bodyPr>
          <a:lstStyle/>
          <a:p>
            <a:r>
              <a:rPr lang="en-US" dirty="0"/>
              <a:t>Creating and Evaluating Effective Educational Assessments</a:t>
            </a:r>
          </a:p>
        </p:txBody>
      </p:sp>
      <p:sp>
        <p:nvSpPr>
          <p:cNvPr id="3" name="Subtitle 2">
            <a:extLst>
              <a:ext uri="{FF2B5EF4-FFF2-40B4-BE49-F238E27FC236}">
                <a16:creationId xmlns:a16="http://schemas.microsoft.com/office/drawing/2014/main" id="{EBFAC0B7-B2D6-4E83-ACCA-7E6815EAA516}"/>
              </a:ext>
            </a:extLst>
          </p:cNvPr>
          <p:cNvSpPr>
            <a:spLocks noGrp="1"/>
          </p:cNvSpPr>
          <p:nvPr>
            <p:ph type="subTitle" idx="1"/>
            <p:custDataLst>
              <p:tags r:id="rId2"/>
            </p:custDataLst>
          </p:nvPr>
        </p:nvSpPr>
        <p:spPr>
          <a:xfrm>
            <a:off x="875510" y="2931615"/>
            <a:ext cx="7610763" cy="3789860"/>
          </a:xfrm>
        </p:spPr>
        <p:txBody>
          <a:bodyPr>
            <a:normAutofit lnSpcReduction="10000"/>
          </a:bodyPr>
          <a:lstStyle/>
          <a:p>
            <a:r>
              <a:rPr lang="en-US" sz="2400" dirty="0"/>
              <a:t>Chapter 3</a:t>
            </a:r>
          </a:p>
          <a:p>
            <a:r>
              <a:rPr lang="en-US" sz="2400" dirty="0"/>
              <a:t>Comparability</a:t>
            </a:r>
          </a:p>
          <a:p>
            <a:endParaRPr lang="en-US" sz="2400" dirty="0"/>
          </a:p>
          <a:p>
            <a:endParaRPr lang="en-US" sz="2400" dirty="0"/>
          </a:p>
          <a:p>
            <a:endParaRPr lang="en-US" sz="2400" dirty="0"/>
          </a:p>
          <a:p>
            <a:endParaRPr lang="en-US" sz="2400" dirty="0"/>
          </a:p>
          <a:p>
            <a:endParaRPr lang="en-US" sz="2400" dirty="0"/>
          </a:p>
          <a:p>
            <a:r>
              <a:rPr lang="en-US" sz="1500" dirty="0">
                <a:solidFill>
                  <a:schemeClr val="tx1"/>
                </a:solidFill>
              </a:rPr>
              <a:t>This digital workbook on educational assessment design and evaluation was </a:t>
            </a:r>
          </a:p>
          <a:p>
            <a:r>
              <a:rPr lang="en-US" sz="1500" dirty="0">
                <a:solidFill>
                  <a:schemeClr val="tx1"/>
                </a:solidFill>
              </a:rPr>
              <a:t>developed by </a:t>
            </a:r>
            <a:r>
              <a:rPr lang="en-US" sz="1500" dirty="0" err="1">
                <a:solidFill>
                  <a:schemeClr val="tx1"/>
                </a:solidFill>
              </a:rPr>
              <a:t>edCount</a:t>
            </a:r>
            <a:r>
              <a:rPr lang="en-US" sz="1500" dirty="0">
                <a:solidFill>
                  <a:schemeClr val="tx1"/>
                </a:solidFill>
              </a:rPr>
              <a:t>, LLC, under</a:t>
            </a:r>
            <a:br>
              <a:rPr lang="en-US" sz="1500" dirty="0">
                <a:solidFill>
                  <a:schemeClr val="tx1"/>
                </a:solidFill>
              </a:rPr>
            </a:br>
            <a:r>
              <a:rPr lang="en-US" sz="1500" dirty="0">
                <a:solidFill>
                  <a:schemeClr val="tx1"/>
                </a:solidFill>
              </a:rPr>
              <a:t>Enhanced Assessment Grants Program, CFDA 84.368A.</a:t>
            </a:r>
          </a:p>
          <a:p>
            <a:endParaRPr lang="en-US" sz="2400" dirty="0"/>
          </a:p>
        </p:txBody>
      </p:sp>
      <p:pic>
        <p:nvPicPr>
          <p:cNvPr id="7" name="Picture 6" descr="An image of the SCILLSS logo.">
            <a:extLst>
              <a:ext uri="{FF2B5EF4-FFF2-40B4-BE49-F238E27FC236}">
                <a16:creationId xmlns:a16="http://schemas.microsoft.com/office/drawing/2014/main" id="{B865346C-9B38-4851-8965-2F87C7D9BDAC}"/>
              </a:ext>
            </a:extLst>
          </p:cNvPr>
          <p:cNvPicPr>
            <a:picLocks noChangeAspect="1"/>
          </p:cNvPicPr>
          <p:nvPr>
            <p:custDataLst>
              <p:tags r:id="rId3"/>
            </p:custDataLst>
          </p:nvPr>
        </p:nvPicPr>
        <p:blipFill>
          <a:blip r:embed="rId6"/>
          <a:stretch>
            <a:fillRect/>
          </a:stretch>
        </p:blipFill>
        <p:spPr>
          <a:xfrm>
            <a:off x="3985428" y="3936245"/>
            <a:ext cx="1556727" cy="1532592"/>
          </a:xfrm>
          <a:prstGeom prst="rect">
            <a:avLst/>
          </a:prstGeom>
        </p:spPr>
      </p:pic>
    </p:spTree>
    <p:extLst>
      <p:ext uri="{BB962C8B-B14F-4D97-AF65-F5344CB8AC3E}">
        <p14:creationId xmlns:p14="http://schemas.microsoft.com/office/powerpoint/2010/main" val="11721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1"/>
            </p:custDataLst>
          </p:nvPr>
        </p:nvSpPr>
        <p:spPr>
          <a:xfrm>
            <a:off x="1085850" y="1741491"/>
            <a:ext cx="6858000" cy="705701"/>
          </a:xfrm>
        </p:spPr>
        <p:txBody>
          <a:bodyPr>
            <a:normAutofit fontScale="90000"/>
          </a:bodyPr>
          <a:lstStyle/>
          <a:p>
            <a:r>
              <a:rPr lang="en-US" dirty="0"/>
              <a:t>Chapter 3.2</a:t>
            </a:r>
          </a:p>
        </p:txBody>
      </p:sp>
      <p:pic>
        <p:nvPicPr>
          <p:cNvPr id="6" name="Picture 5" descr="An image of the SCILLSS logo.">
            <a:extLst>
              <a:ext uri="{FF2B5EF4-FFF2-40B4-BE49-F238E27FC236}">
                <a16:creationId xmlns:a16="http://schemas.microsoft.com/office/drawing/2014/main" id="{98A3888C-9AAB-4E12-9B7C-983768B574F6}"/>
              </a:ext>
            </a:extLst>
          </p:cNvPr>
          <p:cNvPicPr>
            <a:picLocks noChangeAspect="1"/>
          </p:cNvPicPr>
          <p:nvPr>
            <p:custDataLst>
              <p:tags r:id="rId2"/>
            </p:custDataLst>
          </p:nvPr>
        </p:nvPicPr>
        <p:blipFill>
          <a:blip r:embed="rId6"/>
          <a:stretch>
            <a:fillRect/>
          </a:stretch>
        </p:blipFill>
        <p:spPr>
          <a:xfrm>
            <a:off x="3856950" y="2666515"/>
            <a:ext cx="1315800" cy="1295400"/>
          </a:xfrm>
          <a:prstGeom prst="rect">
            <a:avLst/>
          </a:prstGeom>
        </p:spPr>
      </p:pic>
      <p:sp>
        <p:nvSpPr>
          <p:cNvPr id="3" name="Subtitle 2">
            <a:extLst>
              <a:ext uri="{FF2B5EF4-FFF2-40B4-BE49-F238E27FC236}">
                <a16:creationId xmlns:a16="http://schemas.microsoft.com/office/drawing/2014/main" id="{19079710-BCD6-4B09-BE62-0B521F11A44E}"/>
              </a:ext>
            </a:extLst>
          </p:cNvPr>
          <p:cNvSpPr>
            <a:spLocks noGrp="1"/>
          </p:cNvSpPr>
          <p:nvPr>
            <p:ph type="subTitle" idx="1"/>
            <p:custDataLst>
              <p:tags r:id="rId3"/>
            </p:custDataLst>
          </p:nvPr>
        </p:nvSpPr>
        <p:spPr>
          <a:xfrm>
            <a:off x="862307" y="3961915"/>
            <a:ext cx="7494815" cy="1436913"/>
          </a:xfrm>
        </p:spPr>
        <p:txBody>
          <a:bodyPr>
            <a:normAutofit/>
          </a:bodyPr>
          <a:lstStyle/>
          <a:p>
            <a:pPr>
              <a:spcBef>
                <a:spcPts val="0"/>
              </a:spcBef>
            </a:pPr>
            <a:r>
              <a:rPr lang="en-US" b="1" i="1" dirty="0"/>
              <a:t>What is Comparability and </a:t>
            </a:r>
          </a:p>
          <a:p>
            <a:pPr>
              <a:spcBef>
                <a:spcPts val="0"/>
              </a:spcBef>
            </a:pPr>
            <a:r>
              <a:rPr lang="en-US" b="1" i="1" dirty="0"/>
              <a:t>Why is it Important?</a:t>
            </a:r>
          </a:p>
        </p:txBody>
      </p:sp>
    </p:spTree>
    <p:extLst>
      <p:ext uri="{BB962C8B-B14F-4D97-AF65-F5344CB8AC3E}">
        <p14:creationId xmlns:p14="http://schemas.microsoft.com/office/powerpoint/2010/main" val="250663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05A7-432D-4E25-B99B-5F768FE2B45F}"/>
              </a:ext>
            </a:extLst>
          </p:cNvPr>
          <p:cNvSpPr>
            <a:spLocks noGrp="1"/>
          </p:cNvSpPr>
          <p:nvPr>
            <p:ph type="title"/>
          </p:nvPr>
        </p:nvSpPr>
        <p:spPr/>
        <p:txBody>
          <a:bodyPr>
            <a:normAutofit/>
          </a:bodyPr>
          <a:lstStyle/>
          <a:p>
            <a:r>
              <a:rPr lang="en-US" sz="4000" b="1" dirty="0"/>
              <a:t>Key Points in this Chapter:</a:t>
            </a:r>
          </a:p>
        </p:txBody>
      </p:sp>
      <p:sp>
        <p:nvSpPr>
          <p:cNvPr id="3" name="Content Placeholder 2">
            <a:extLst>
              <a:ext uri="{FF2B5EF4-FFF2-40B4-BE49-F238E27FC236}">
                <a16:creationId xmlns:a16="http://schemas.microsoft.com/office/drawing/2014/main" id="{531340EA-03F9-4914-8273-0D3128EC3F0F}"/>
              </a:ext>
            </a:extLst>
          </p:cNvPr>
          <p:cNvSpPr>
            <a:spLocks noGrp="1"/>
          </p:cNvSpPr>
          <p:nvPr>
            <p:ph idx="1"/>
          </p:nvPr>
        </p:nvSpPr>
        <p:spPr>
          <a:xfrm>
            <a:off x="457200" y="1417638"/>
            <a:ext cx="8229600" cy="4994562"/>
          </a:xfrm>
        </p:spPr>
        <p:txBody>
          <a:bodyPr>
            <a:normAutofit fontScale="92500" lnSpcReduction="10000"/>
          </a:bodyPr>
          <a:lstStyle/>
          <a:p>
            <a:pPr marL="457200" indent="-457200">
              <a:lnSpc>
                <a:spcPct val="110000"/>
              </a:lnSpc>
              <a:spcBef>
                <a:spcPts val="600"/>
              </a:spcBef>
            </a:pPr>
            <a:r>
              <a:rPr lang="en-US" dirty="0"/>
              <a:t>Most test score uses require some type of comparability evidence;</a:t>
            </a:r>
          </a:p>
          <a:p>
            <a:pPr marL="457200" indent="-457200">
              <a:lnSpc>
                <a:spcPct val="110000"/>
              </a:lnSpc>
              <a:spcBef>
                <a:spcPts val="600"/>
              </a:spcBef>
            </a:pPr>
            <a:r>
              <a:rPr lang="en-US" dirty="0"/>
              <a:t>Reliability/precision is necessary to support comparable meaning of scores across students, classes, schools, test forms and formats, and time; and</a:t>
            </a:r>
          </a:p>
          <a:p>
            <a:pPr marL="457200" indent="-457200">
              <a:lnSpc>
                <a:spcPct val="110000"/>
              </a:lnSpc>
              <a:spcBef>
                <a:spcPts val="600"/>
              </a:spcBef>
            </a:pPr>
            <a:r>
              <a:rPr lang="en-US" dirty="0"/>
              <a:t>Evidence of comparability can take different forms and the kinds of evidence that are most </a:t>
            </a:r>
            <a:r>
              <a:rPr lang="en-US"/>
              <a:t>important depends </a:t>
            </a:r>
            <a:r>
              <a:rPr lang="en-US" dirty="0"/>
              <a:t>on the intended meaning and use of the scores.</a:t>
            </a:r>
          </a:p>
        </p:txBody>
      </p:sp>
      <p:sp>
        <p:nvSpPr>
          <p:cNvPr id="4" name="Slide Number Placeholder 3">
            <a:extLst>
              <a:ext uri="{FF2B5EF4-FFF2-40B4-BE49-F238E27FC236}">
                <a16:creationId xmlns:a16="http://schemas.microsoft.com/office/drawing/2014/main" id="{B6BFE1C4-DE53-41F8-9793-B9354862F70A}"/>
              </a:ext>
            </a:extLst>
          </p:cNvPr>
          <p:cNvSpPr>
            <a:spLocks noGrp="1"/>
          </p:cNvSpPr>
          <p:nvPr>
            <p:ph type="sldNum" sz="quarter" idx="12"/>
          </p:nvPr>
        </p:nvSpPr>
        <p:spPr/>
        <p:txBody>
          <a:bodyPr/>
          <a:lstStyle/>
          <a:p>
            <a:fld id="{939955DA-DB44-4472-BFE9-4BAB9712F000}" type="slidenum">
              <a:rPr lang="en-US" smtClean="0"/>
              <a:t>11</a:t>
            </a:fld>
            <a:endParaRPr lang="en-US"/>
          </a:p>
        </p:txBody>
      </p:sp>
    </p:spTree>
    <p:extLst>
      <p:ext uri="{BB962C8B-B14F-4D97-AF65-F5344CB8AC3E}">
        <p14:creationId xmlns:p14="http://schemas.microsoft.com/office/powerpoint/2010/main" val="23323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C529-B500-4DCB-872A-C28555BF859F}"/>
              </a:ext>
            </a:extLst>
          </p:cNvPr>
          <p:cNvSpPr>
            <a:spLocks noGrp="1"/>
          </p:cNvSpPr>
          <p:nvPr>
            <p:ph type="title"/>
          </p:nvPr>
        </p:nvSpPr>
        <p:spPr/>
        <p:txBody>
          <a:bodyPr>
            <a:normAutofit fontScale="90000"/>
          </a:bodyPr>
          <a:lstStyle/>
          <a:p>
            <a:r>
              <a:rPr lang="en-US" sz="4000" b="1" dirty="0">
                <a:solidFill>
                  <a:schemeClr val="tx1"/>
                </a:solidFill>
                <a:effectLst/>
                <a:latin typeface="+mn-lt"/>
              </a:rPr>
              <a:t>Comparability:</a:t>
            </a:r>
            <a:br>
              <a:rPr lang="en-US" sz="4000" b="1" dirty="0">
                <a:solidFill>
                  <a:schemeClr val="tx1"/>
                </a:solidFill>
                <a:effectLst/>
                <a:latin typeface="+mn-lt"/>
              </a:rPr>
            </a:br>
            <a:r>
              <a:rPr lang="en-US" sz="4000" b="1" dirty="0">
                <a:solidFill>
                  <a:schemeClr val="tx1"/>
                </a:solidFill>
                <a:effectLst/>
                <a:latin typeface="+mn-lt"/>
              </a:rPr>
              <a:t>Consistency in Meaning </a:t>
            </a:r>
            <a:r>
              <a:rPr lang="en-US" sz="4000" b="1" dirty="0">
                <a:latin typeface="+mn-lt"/>
              </a:rPr>
              <a:t>Across Variations</a:t>
            </a:r>
            <a:endParaRPr lang="en-US" sz="4000" b="1" dirty="0">
              <a:solidFill>
                <a:schemeClr val="tx1"/>
              </a:solidFill>
              <a:effectLst/>
              <a:latin typeface="+mn-lt"/>
            </a:endParaRPr>
          </a:p>
        </p:txBody>
      </p:sp>
      <p:sp>
        <p:nvSpPr>
          <p:cNvPr id="3" name="Slide Number Placeholder 2">
            <a:extLst>
              <a:ext uri="{FF2B5EF4-FFF2-40B4-BE49-F238E27FC236}">
                <a16:creationId xmlns:a16="http://schemas.microsoft.com/office/drawing/2014/main" id="{C9166BDF-8443-4795-960A-02B9BC8F7AF9}"/>
              </a:ext>
            </a:extLst>
          </p:cNvPr>
          <p:cNvSpPr>
            <a:spLocks noGrp="1"/>
          </p:cNvSpPr>
          <p:nvPr>
            <p:ph type="sldNum" sz="quarter" idx="12"/>
          </p:nvPr>
        </p:nvSpPr>
        <p:spPr/>
        <p:txBody>
          <a:bodyPr/>
          <a:lstStyle/>
          <a:p>
            <a:fld id="{939955DA-DB44-4472-BFE9-4BAB9712F000}" type="slidenum">
              <a:rPr lang="en-US" smtClean="0"/>
              <a:t>12</a:t>
            </a:fld>
            <a:endParaRPr lang="en-US"/>
          </a:p>
        </p:txBody>
      </p:sp>
      <p:pic>
        <p:nvPicPr>
          <p:cNvPr id="5" name="Picture 4" descr="An image of a hexagon, with the left most point of it in the shape of a teardrop pointing toward the middle of the hexagon that states, &quot;Consistency in meaning across.&quot; The middle and the five other points of the hexagon are labeled the five other variations of comparability, which are (in order from left to right) &quot;students, time, formats, tests, sites, and forms.&quot;">
            <a:extLst>
              <a:ext uri="{FF2B5EF4-FFF2-40B4-BE49-F238E27FC236}">
                <a16:creationId xmlns:a16="http://schemas.microsoft.com/office/drawing/2014/main" id="{1616259A-1E34-4055-8935-4D9D9A211C1D}"/>
              </a:ext>
            </a:extLst>
          </p:cNvPr>
          <p:cNvPicPr>
            <a:picLocks noChangeAspect="1"/>
          </p:cNvPicPr>
          <p:nvPr/>
        </p:nvPicPr>
        <p:blipFill rotWithShape="1">
          <a:blip r:embed="rId3"/>
          <a:srcRect b="5035"/>
          <a:stretch/>
        </p:blipFill>
        <p:spPr>
          <a:xfrm>
            <a:off x="750580" y="1589129"/>
            <a:ext cx="8023031" cy="4903765"/>
          </a:xfrm>
          <a:prstGeom prst="rect">
            <a:avLst/>
          </a:prstGeom>
        </p:spPr>
      </p:pic>
    </p:spTree>
    <p:extLst>
      <p:ext uri="{BB962C8B-B14F-4D97-AF65-F5344CB8AC3E}">
        <p14:creationId xmlns:p14="http://schemas.microsoft.com/office/powerpoint/2010/main" val="394247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56BE5A47-D78A-49B8-BAD8-30F782B5F8BA}"/>
              </a:ext>
            </a:extLst>
          </p:cNvPr>
          <p:cNvSpPr>
            <a:spLocks noGrp="1"/>
          </p:cNvSpPr>
          <p:nvPr>
            <p:ph type="title"/>
          </p:nvPr>
        </p:nvSpPr>
        <p:spPr/>
        <p:txBody>
          <a:bodyPr>
            <a:normAutofit/>
          </a:bodyPr>
          <a:lstStyle/>
          <a:p>
            <a:pPr lvl="0" defTabSz="844550">
              <a:lnSpc>
                <a:spcPct val="90000"/>
              </a:lnSpc>
              <a:spcAft>
                <a:spcPct val="35000"/>
              </a:spcAft>
              <a:defRPr/>
            </a:pPr>
            <a:r>
              <a:rPr lang="en-US" sz="3600" b="1" dirty="0"/>
              <a:t>Test Variations: Differences Across Tests</a:t>
            </a:r>
          </a:p>
        </p:txBody>
      </p:sp>
      <p:sp>
        <p:nvSpPr>
          <p:cNvPr id="2" name="Slide Number Placeholder 1">
            <a:extLst>
              <a:ext uri="{FF2B5EF4-FFF2-40B4-BE49-F238E27FC236}">
                <a16:creationId xmlns:a16="http://schemas.microsoft.com/office/drawing/2014/main" id="{4B9DA3FD-F969-4FE2-8355-C24E174920F5}"/>
              </a:ext>
            </a:extLst>
          </p:cNvPr>
          <p:cNvSpPr>
            <a:spLocks noGrp="1"/>
          </p:cNvSpPr>
          <p:nvPr>
            <p:ph type="sldNum" sz="quarter" idx="12"/>
          </p:nvPr>
        </p:nvSpPr>
        <p:spPr/>
        <p:txBody>
          <a:bodyPr/>
          <a:lstStyle/>
          <a:p>
            <a:fld id="{939955DA-DB44-4472-BFE9-4BAB9712F000}" type="slidenum">
              <a:rPr lang="en-US" smtClean="0"/>
              <a:t>13</a:t>
            </a:fld>
            <a:endParaRPr lang="en-US"/>
          </a:p>
        </p:txBody>
      </p:sp>
      <p:pic>
        <p:nvPicPr>
          <p:cNvPr id="31" name="Picture 30" descr="A picture of two big boxes representing the two major test variations across assessments. The first box is labeled &quot;multiple forms,&quot; which it defines as &quot;same length and structure, at least some different items&quot; and has a picture of 4 different versions of the same test, labeled &quot;Form A, Form B, Form C, and Form D.&quot; The second box is labeled &quot;multiple formats,&quot; which it defines as &quot;two or more administration formats,&quot; and has pictures of different formats which a test can be taken, such as with paper and pencil, on a computer, or on a smartphone. ">
            <a:extLst>
              <a:ext uri="{FF2B5EF4-FFF2-40B4-BE49-F238E27FC236}">
                <a16:creationId xmlns:a16="http://schemas.microsoft.com/office/drawing/2014/main" id="{93CA1E91-5502-440C-80E6-902F3E8E5FBD}"/>
              </a:ext>
            </a:extLst>
          </p:cNvPr>
          <p:cNvPicPr>
            <a:picLocks noChangeAspect="1"/>
          </p:cNvPicPr>
          <p:nvPr/>
        </p:nvPicPr>
        <p:blipFill rotWithShape="1">
          <a:blip r:embed="rId3"/>
          <a:srcRect b="4502"/>
          <a:stretch/>
        </p:blipFill>
        <p:spPr>
          <a:xfrm>
            <a:off x="386733" y="1244539"/>
            <a:ext cx="8370533" cy="5338823"/>
          </a:xfrm>
          <a:prstGeom prst="rect">
            <a:avLst/>
          </a:prstGeom>
        </p:spPr>
      </p:pic>
    </p:spTree>
    <p:extLst>
      <p:ext uri="{BB962C8B-B14F-4D97-AF65-F5344CB8AC3E}">
        <p14:creationId xmlns:p14="http://schemas.microsoft.com/office/powerpoint/2010/main" val="214620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56BE5A47-D78A-49B8-BAD8-30F782B5F8BA}"/>
              </a:ext>
            </a:extLst>
          </p:cNvPr>
          <p:cNvSpPr>
            <a:spLocks noGrp="1"/>
          </p:cNvSpPr>
          <p:nvPr>
            <p:ph type="title"/>
          </p:nvPr>
        </p:nvSpPr>
        <p:spPr/>
        <p:txBody>
          <a:bodyPr>
            <a:normAutofit fontScale="90000"/>
          </a:bodyPr>
          <a:lstStyle/>
          <a:p>
            <a:r>
              <a:rPr lang="en-US" sz="4000" b="1" dirty="0"/>
              <a:t>Test Variations: Differences Across those who Take the Tests</a:t>
            </a:r>
            <a:endParaRPr lang="en-US" dirty="0"/>
          </a:p>
        </p:txBody>
      </p:sp>
      <p:pic>
        <p:nvPicPr>
          <p:cNvPr id="4" name="Picture 3" descr="An image which is labeled &quot;Test variations: differences across those who take the tests,&quot; and shows three different boxes with three student test variations, which are &quot;Different students or different groups of students,&quot; &quot;different sites,&quot; and &quot;different administrations/time.&quot;  ">
            <a:extLst>
              <a:ext uri="{FF2B5EF4-FFF2-40B4-BE49-F238E27FC236}">
                <a16:creationId xmlns:a16="http://schemas.microsoft.com/office/drawing/2014/main" id="{4DA229F0-78E9-44D1-9A14-6491CE75CA1F}"/>
              </a:ext>
            </a:extLst>
          </p:cNvPr>
          <p:cNvPicPr>
            <a:picLocks noChangeAspect="1"/>
          </p:cNvPicPr>
          <p:nvPr/>
        </p:nvPicPr>
        <p:blipFill>
          <a:blip r:embed="rId3"/>
          <a:stretch>
            <a:fillRect/>
          </a:stretch>
        </p:blipFill>
        <p:spPr>
          <a:xfrm>
            <a:off x="746189" y="1417638"/>
            <a:ext cx="7883116" cy="5259368"/>
          </a:xfrm>
          <a:prstGeom prst="rect">
            <a:avLst/>
          </a:prstGeom>
        </p:spPr>
      </p:pic>
      <p:sp>
        <p:nvSpPr>
          <p:cNvPr id="6" name="Slide Number Placeholder 5">
            <a:extLst>
              <a:ext uri="{FF2B5EF4-FFF2-40B4-BE49-F238E27FC236}">
                <a16:creationId xmlns:a16="http://schemas.microsoft.com/office/drawing/2014/main" id="{76FBD629-4C5E-4DCE-B2F5-F104FEA412D3}"/>
              </a:ext>
            </a:extLst>
          </p:cNvPr>
          <p:cNvSpPr>
            <a:spLocks noGrp="1"/>
          </p:cNvSpPr>
          <p:nvPr>
            <p:ph type="sldNum" sz="quarter" idx="12"/>
          </p:nvPr>
        </p:nvSpPr>
        <p:spPr/>
        <p:txBody>
          <a:bodyPr/>
          <a:lstStyle/>
          <a:p>
            <a:fld id="{939955DA-DB44-4472-BFE9-4BAB9712F000}" type="slidenum">
              <a:rPr lang="en-US" smtClean="0"/>
              <a:t>14</a:t>
            </a:fld>
            <a:endParaRPr lang="en-US"/>
          </a:p>
        </p:txBody>
      </p:sp>
    </p:spTree>
    <p:extLst>
      <p:ext uri="{BB962C8B-B14F-4D97-AF65-F5344CB8AC3E}">
        <p14:creationId xmlns:p14="http://schemas.microsoft.com/office/powerpoint/2010/main" val="189296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50AAD5-9196-48C6-A390-97723AC30EC4}"/>
              </a:ext>
            </a:extLst>
          </p:cNvPr>
          <p:cNvSpPr>
            <a:spLocks noGrp="1"/>
          </p:cNvSpPr>
          <p:nvPr>
            <p:ph type="title"/>
          </p:nvPr>
        </p:nvSpPr>
        <p:spPr>
          <a:xfrm>
            <a:off x="771045" y="343038"/>
            <a:ext cx="6941637" cy="1143000"/>
          </a:xfrm>
        </p:spPr>
        <p:txBody>
          <a:bodyPr>
            <a:normAutofit fontScale="90000"/>
          </a:bodyPr>
          <a:lstStyle/>
          <a:p>
            <a:r>
              <a:rPr lang="en-US" dirty="0"/>
              <a:t>5</a:t>
            </a:r>
            <a:r>
              <a:rPr lang="en-US" baseline="30000" dirty="0"/>
              <a:t>th</a:t>
            </a:r>
            <a:r>
              <a:rPr lang="en-US" dirty="0"/>
              <a:t> Grade Science This Year and Last</a:t>
            </a:r>
          </a:p>
        </p:txBody>
      </p:sp>
      <p:sp>
        <p:nvSpPr>
          <p:cNvPr id="30" name="TextBox 29">
            <a:extLst>
              <a:ext uri="{FF2B5EF4-FFF2-40B4-BE49-F238E27FC236}">
                <a16:creationId xmlns:a16="http://schemas.microsoft.com/office/drawing/2014/main" id="{A2869905-C9BE-4B2D-ACE8-542FF79A1B90}"/>
              </a:ext>
            </a:extLst>
          </p:cNvPr>
          <p:cNvSpPr txBox="1"/>
          <p:nvPr/>
        </p:nvSpPr>
        <p:spPr>
          <a:xfrm>
            <a:off x="562970" y="343038"/>
            <a:ext cx="3053401" cy="1077218"/>
          </a:xfrm>
          <a:prstGeom prst="rect">
            <a:avLst/>
          </a:prstGeom>
          <a:noFill/>
        </p:spPr>
        <p:txBody>
          <a:bodyPr wrap="none" rtlCol="0">
            <a:spAutoFit/>
          </a:bodyPr>
          <a:lstStyle/>
          <a:p>
            <a:pPr algn="ctr"/>
            <a:r>
              <a:rPr lang="en-US" sz="3200" b="1" dirty="0"/>
              <a:t>5</a:t>
            </a:r>
            <a:r>
              <a:rPr lang="en-US" sz="3200" b="1" baseline="30000" dirty="0"/>
              <a:t>th</a:t>
            </a:r>
            <a:r>
              <a:rPr lang="en-US" sz="3200" b="1" dirty="0"/>
              <a:t> Grade</a:t>
            </a:r>
            <a:br>
              <a:rPr lang="en-US" sz="3200" b="1" dirty="0"/>
            </a:br>
            <a:r>
              <a:rPr lang="en-US" sz="3200" b="1" dirty="0"/>
              <a:t>Science Last Year</a:t>
            </a:r>
            <a:endParaRPr lang="en-US" b="1" dirty="0"/>
          </a:p>
        </p:txBody>
      </p:sp>
      <p:sp>
        <p:nvSpPr>
          <p:cNvPr id="39" name="TextBox 38">
            <a:extLst>
              <a:ext uri="{FF2B5EF4-FFF2-40B4-BE49-F238E27FC236}">
                <a16:creationId xmlns:a16="http://schemas.microsoft.com/office/drawing/2014/main" id="{B4A3523B-D157-4048-9605-FADBB3467F11}"/>
              </a:ext>
            </a:extLst>
          </p:cNvPr>
          <p:cNvSpPr txBox="1"/>
          <p:nvPr/>
        </p:nvSpPr>
        <p:spPr>
          <a:xfrm>
            <a:off x="5308526" y="343038"/>
            <a:ext cx="3064429" cy="1077218"/>
          </a:xfrm>
          <a:prstGeom prst="rect">
            <a:avLst/>
          </a:prstGeom>
          <a:noFill/>
        </p:spPr>
        <p:txBody>
          <a:bodyPr wrap="none" rtlCol="0">
            <a:spAutoFit/>
          </a:bodyPr>
          <a:lstStyle/>
          <a:p>
            <a:pPr algn="ctr"/>
            <a:r>
              <a:rPr lang="en-US" sz="3200" b="1" dirty="0"/>
              <a:t>5</a:t>
            </a:r>
            <a:r>
              <a:rPr lang="en-US" sz="3200" b="1" baseline="30000" dirty="0"/>
              <a:t>th</a:t>
            </a:r>
            <a:r>
              <a:rPr lang="en-US" sz="3200" b="1" dirty="0"/>
              <a:t> Grade</a:t>
            </a:r>
            <a:br>
              <a:rPr lang="en-US" sz="3200" b="1" dirty="0"/>
            </a:br>
            <a:r>
              <a:rPr lang="en-US" sz="3200" b="1" dirty="0"/>
              <a:t>Science This Year</a:t>
            </a:r>
            <a:endParaRPr lang="en-US" b="1" dirty="0"/>
          </a:p>
        </p:txBody>
      </p:sp>
      <p:pic>
        <p:nvPicPr>
          <p:cNvPr id="8" name="Picture 7" descr="An image which shows the 5th grade science test from last year vs the 5th grade science test from this year. The image reads &quot;how do we know how to interpret any differences between Score A and Score B? Are the tests comparable? Are the students and testing conditions comparable?&quot;">
            <a:extLst>
              <a:ext uri="{FF2B5EF4-FFF2-40B4-BE49-F238E27FC236}">
                <a16:creationId xmlns:a16="http://schemas.microsoft.com/office/drawing/2014/main" id="{073841FE-F8A8-4550-997B-B1E3E2C4D7C5}"/>
              </a:ext>
            </a:extLst>
          </p:cNvPr>
          <p:cNvPicPr>
            <a:picLocks noChangeAspect="1"/>
          </p:cNvPicPr>
          <p:nvPr/>
        </p:nvPicPr>
        <p:blipFill>
          <a:blip r:embed="rId3"/>
          <a:stretch>
            <a:fillRect/>
          </a:stretch>
        </p:blipFill>
        <p:spPr>
          <a:xfrm>
            <a:off x="802771" y="1420256"/>
            <a:ext cx="7870618" cy="5303980"/>
          </a:xfrm>
          <a:prstGeom prst="rect">
            <a:avLst/>
          </a:prstGeom>
        </p:spPr>
      </p:pic>
      <p:sp>
        <p:nvSpPr>
          <p:cNvPr id="3" name="Slide Number Placeholder 2">
            <a:extLst>
              <a:ext uri="{FF2B5EF4-FFF2-40B4-BE49-F238E27FC236}">
                <a16:creationId xmlns:a16="http://schemas.microsoft.com/office/drawing/2014/main" id="{0FC67DB5-F7C8-422A-822D-ED3C373CF5E4}"/>
              </a:ext>
            </a:extLst>
          </p:cNvPr>
          <p:cNvSpPr>
            <a:spLocks noGrp="1"/>
          </p:cNvSpPr>
          <p:nvPr>
            <p:ph type="sldNum" sz="quarter" idx="12"/>
          </p:nvPr>
        </p:nvSpPr>
        <p:spPr/>
        <p:txBody>
          <a:bodyPr/>
          <a:lstStyle/>
          <a:p>
            <a:fld id="{939955DA-DB44-4472-BFE9-4BAB9712F000}" type="slidenum">
              <a:rPr lang="en-US" smtClean="0"/>
              <a:t>15</a:t>
            </a:fld>
            <a:endParaRPr lang="en-US"/>
          </a:p>
        </p:txBody>
      </p:sp>
    </p:spTree>
    <p:extLst>
      <p:ext uri="{BB962C8B-B14F-4D97-AF65-F5344CB8AC3E}">
        <p14:creationId xmlns:p14="http://schemas.microsoft.com/office/powerpoint/2010/main" val="425979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1"/>
            </p:custDataLst>
          </p:nvPr>
        </p:nvSpPr>
        <p:spPr>
          <a:xfrm>
            <a:off x="1085850" y="1741491"/>
            <a:ext cx="6858000" cy="705701"/>
          </a:xfrm>
        </p:spPr>
        <p:txBody>
          <a:bodyPr>
            <a:normAutofit fontScale="90000"/>
          </a:bodyPr>
          <a:lstStyle/>
          <a:p>
            <a:r>
              <a:rPr lang="en-US" dirty="0"/>
              <a:t>Chapter 3.3</a:t>
            </a:r>
          </a:p>
        </p:txBody>
      </p:sp>
      <p:pic>
        <p:nvPicPr>
          <p:cNvPr id="6" name="Picture 5" descr="An image of the SCILLSS logo.">
            <a:extLst>
              <a:ext uri="{FF2B5EF4-FFF2-40B4-BE49-F238E27FC236}">
                <a16:creationId xmlns:a16="http://schemas.microsoft.com/office/drawing/2014/main" id="{98A3888C-9AAB-4E12-9B7C-983768B574F6}"/>
              </a:ext>
            </a:extLst>
          </p:cNvPr>
          <p:cNvPicPr>
            <a:picLocks noChangeAspect="1"/>
          </p:cNvPicPr>
          <p:nvPr>
            <p:custDataLst>
              <p:tags r:id="rId2"/>
            </p:custDataLst>
          </p:nvPr>
        </p:nvPicPr>
        <p:blipFill>
          <a:blip r:embed="rId6"/>
          <a:stretch>
            <a:fillRect/>
          </a:stretch>
        </p:blipFill>
        <p:spPr>
          <a:xfrm>
            <a:off x="3856950" y="2666515"/>
            <a:ext cx="1315800" cy="1295400"/>
          </a:xfrm>
          <a:prstGeom prst="rect">
            <a:avLst/>
          </a:prstGeom>
        </p:spPr>
      </p:pic>
      <p:sp>
        <p:nvSpPr>
          <p:cNvPr id="3" name="Subtitle 2">
            <a:extLst>
              <a:ext uri="{FF2B5EF4-FFF2-40B4-BE49-F238E27FC236}">
                <a16:creationId xmlns:a16="http://schemas.microsoft.com/office/drawing/2014/main" id="{19079710-BCD6-4B09-BE62-0B521F11A44E}"/>
              </a:ext>
            </a:extLst>
          </p:cNvPr>
          <p:cNvSpPr>
            <a:spLocks noGrp="1"/>
          </p:cNvSpPr>
          <p:nvPr>
            <p:ph type="subTitle" idx="1"/>
            <p:custDataLst>
              <p:tags r:id="rId3"/>
            </p:custDataLst>
          </p:nvPr>
        </p:nvSpPr>
        <p:spPr>
          <a:xfrm>
            <a:off x="862307" y="3961915"/>
            <a:ext cx="7494815" cy="1436913"/>
          </a:xfrm>
        </p:spPr>
        <p:txBody>
          <a:bodyPr>
            <a:normAutofit/>
          </a:bodyPr>
          <a:lstStyle/>
          <a:p>
            <a:r>
              <a:rPr lang="en-US" b="1" i="1" dirty="0">
                <a:solidFill>
                  <a:schemeClr val="bg1">
                    <a:lumMod val="50000"/>
                  </a:schemeClr>
                </a:solidFill>
              </a:rPr>
              <a:t>What is Reliability/Precision and Why is it Important?</a:t>
            </a:r>
          </a:p>
        </p:txBody>
      </p:sp>
    </p:spTree>
    <p:extLst>
      <p:ext uri="{BB962C8B-B14F-4D97-AF65-F5344CB8AC3E}">
        <p14:creationId xmlns:p14="http://schemas.microsoft.com/office/powerpoint/2010/main" val="222143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98A-47D7-4DC7-871F-4888EBC12586}"/>
              </a:ext>
            </a:extLst>
          </p:cNvPr>
          <p:cNvSpPr>
            <a:spLocks noGrp="1"/>
          </p:cNvSpPr>
          <p:nvPr>
            <p:ph type="title"/>
          </p:nvPr>
        </p:nvSpPr>
        <p:spPr/>
        <p:txBody>
          <a:bodyPr>
            <a:normAutofit fontScale="90000"/>
          </a:bodyPr>
          <a:lstStyle/>
          <a:p>
            <a:r>
              <a:rPr lang="en-US" b="1" dirty="0"/>
              <a:t>Our Standards: Reliability/Precision</a:t>
            </a:r>
          </a:p>
        </p:txBody>
      </p:sp>
      <p:pic>
        <p:nvPicPr>
          <p:cNvPr id="5" name="Picture 4" descr="Image of the cover of the Standards for Educational and Psychological Testing by AERA, APA, and NCME">
            <a:extLst>
              <a:ext uri="{FF2B5EF4-FFF2-40B4-BE49-F238E27FC236}">
                <a16:creationId xmlns:a16="http://schemas.microsoft.com/office/drawing/2014/main" id="{F2CCAB8F-F25F-4FDF-87E3-5447D7FEAF8C}"/>
              </a:ext>
            </a:extLst>
          </p:cNvPr>
          <p:cNvPicPr>
            <a:picLocks noChangeAspect="1"/>
          </p:cNvPicPr>
          <p:nvPr/>
        </p:nvPicPr>
        <p:blipFill>
          <a:blip r:embed="rId3"/>
          <a:stretch>
            <a:fillRect/>
          </a:stretch>
        </p:blipFill>
        <p:spPr>
          <a:xfrm>
            <a:off x="648075" y="1597268"/>
            <a:ext cx="2786113" cy="4639458"/>
          </a:xfrm>
          <a:prstGeom prst="rect">
            <a:avLst/>
          </a:prstGeom>
        </p:spPr>
      </p:pic>
      <p:sp>
        <p:nvSpPr>
          <p:cNvPr id="3" name="Content Placeholder 2">
            <a:extLst>
              <a:ext uri="{FF2B5EF4-FFF2-40B4-BE49-F238E27FC236}">
                <a16:creationId xmlns:a16="http://schemas.microsoft.com/office/drawing/2014/main" id="{577289EA-2FA0-4550-ACF5-0B3616576D6C}"/>
              </a:ext>
            </a:extLst>
          </p:cNvPr>
          <p:cNvSpPr>
            <a:spLocks noGrp="1"/>
          </p:cNvSpPr>
          <p:nvPr>
            <p:ph idx="1"/>
          </p:nvPr>
        </p:nvSpPr>
        <p:spPr>
          <a:xfrm>
            <a:off x="3434188" y="1536149"/>
            <a:ext cx="5356783" cy="4830763"/>
          </a:xfrm>
        </p:spPr>
        <p:txBody>
          <a:bodyPr>
            <a:normAutofit/>
          </a:bodyPr>
          <a:lstStyle/>
          <a:p>
            <a:r>
              <a:rPr lang="en-US" sz="2000" b="1" dirty="0">
                <a:latin typeface="+mj-lt"/>
              </a:rPr>
              <a:t>Reliability/Precision: </a:t>
            </a:r>
            <a:r>
              <a:rPr lang="en-US" sz="2000" dirty="0">
                <a:latin typeface="+mj-lt"/>
              </a:rPr>
              <a:t>The degree to which test scores for a group of test takers are consistent over repeated applications of a measurement procedure and thence are inferred to be dependable and consistent for an individual test taker; the degree to which scores are free of random errors of measurement for a given group.</a:t>
            </a:r>
          </a:p>
          <a:p>
            <a:pPr marL="346075" indent="0">
              <a:spcBef>
                <a:spcPts val="1200"/>
              </a:spcBef>
              <a:spcAft>
                <a:spcPts val="1800"/>
              </a:spcAft>
              <a:buNone/>
            </a:pPr>
            <a:r>
              <a:rPr lang="en-US" sz="1400" dirty="0">
                <a:latin typeface="+mj-lt"/>
              </a:rPr>
              <a:t>(AERA, APA, NCME, 2014, pp. 222-223)</a:t>
            </a:r>
          </a:p>
          <a:p>
            <a:pPr marL="342900" lvl="1" indent="-342900">
              <a:buFont typeface="Arial" pitchFamily="34" charset="0"/>
              <a:buChar char="•"/>
            </a:pPr>
            <a:r>
              <a:rPr lang="en-US" sz="2000" b="1" dirty="0">
                <a:latin typeface="+mj-lt"/>
              </a:rPr>
              <a:t>Standard 2.0: </a:t>
            </a:r>
            <a:r>
              <a:rPr lang="en-US" sz="2000" dirty="0">
                <a:latin typeface="+mj-lt"/>
              </a:rPr>
              <a:t>Appropriate evidence of reliability/precision should be provided for the interpretation for each intended score use.</a:t>
            </a:r>
          </a:p>
          <a:p>
            <a:pPr marL="346075" lvl="1" indent="0">
              <a:spcBef>
                <a:spcPts val="1200"/>
              </a:spcBef>
              <a:spcAft>
                <a:spcPts val="1800"/>
              </a:spcAft>
              <a:buNone/>
            </a:pPr>
            <a:r>
              <a:rPr lang="en-US" sz="1400" dirty="0">
                <a:latin typeface="+mj-lt"/>
              </a:rPr>
              <a:t>(AERA, APA, &amp; NCME, 2014, p. 42)</a:t>
            </a:r>
          </a:p>
        </p:txBody>
      </p:sp>
      <p:sp>
        <p:nvSpPr>
          <p:cNvPr id="4" name="Slide Number Placeholder 3">
            <a:extLst>
              <a:ext uri="{FF2B5EF4-FFF2-40B4-BE49-F238E27FC236}">
                <a16:creationId xmlns:a16="http://schemas.microsoft.com/office/drawing/2014/main" id="{5927071E-B16E-4F25-B931-FE3CB613EE4B}"/>
              </a:ext>
            </a:extLst>
          </p:cNvPr>
          <p:cNvSpPr>
            <a:spLocks noGrp="1"/>
          </p:cNvSpPr>
          <p:nvPr>
            <p:ph type="sldNum" sz="quarter" idx="12"/>
          </p:nvPr>
        </p:nvSpPr>
        <p:spPr/>
        <p:txBody>
          <a:bodyPr/>
          <a:lstStyle/>
          <a:p>
            <a:fld id="{939955DA-DB44-4472-BFE9-4BAB9712F000}" type="slidenum">
              <a:rPr lang="en-US" smtClean="0"/>
              <a:t>17</a:t>
            </a:fld>
            <a:endParaRPr lang="en-US"/>
          </a:p>
        </p:txBody>
      </p:sp>
    </p:spTree>
    <p:extLst>
      <p:ext uri="{BB962C8B-B14F-4D97-AF65-F5344CB8AC3E}">
        <p14:creationId xmlns:p14="http://schemas.microsoft.com/office/powerpoint/2010/main" val="103850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B81705-2BAB-4C52-889F-4003F8F1A75B}"/>
              </a:ext>
            </a:extLst>
          </p:cNvPr>
          <p:cNvSpPr>
            <a:spLocks noGrp="1"/>
          </p:cNvSpPr>
          <p:nvPr>
            <p:ph type="title"/>
          </p:nvPr>
        </p:nvSpPr>
        <p:spPr>
          <a:xfrm>
            <a:off x="96650" y="97607"/>
            <a:ext cx="8229600" cy="1143000"/>
          </a:xfrm>
        </p:spPr>
        <p:txBody>
          <a:bodyPr>
            <a:normAutofit fontScale="90000"/>
          </a:bodyPr>
          <a:lstStyle/>
          <a:p>
            <a:r>
              <a:rPr lang="en-US" b="1" dirty="0"/>
              <a:t>Understanding Reliability/Precision</a:t>
            </a:r>
            <a:endParaRPr lang="en-US" dirty="0"/>
          </a:p>
        </p:txBody>
      </p:sp>
      <p:pic>
        <p:nvPicPr>
          <p:cNvPr id="5" name="Picture 4" descr="Image that shows one student taking multiple versions of the same test. The picture also states &quot;Imagine a situation in which a student takes the same test over and over an infinite number of times without remembering any of the prior attempts when embarking on a new attempt. The average of these infinite scores would be what psychometricians refer to as the student's &quot;true score.' Scores on the tests students take can be thought of as estimates of students' 'true scores.'&quot;">
            <a:extLst>
              <a:ext uri="{FF2B5EF4-FFF2-40B4-BE49-F238E27FC236}">
                <a16:creationId xmlns:a16="http://schemas.microsoft.com/office/drawing/2014/main" id="{DF7DA8AC-195D-4517-A80F-2D96F7B68315}"/>
              </a:ext>
            </a:extLst>
          </p:cNvPr>
          <p:cNvPicPr>
            <a:picLocks noChangeAspect="1"/>
          </p:cNvPicPr>
          <p:nvPr/>
        </p:nvPicPr>
        <p:blipFill>
          <a:blip r:embed="rId3"/>
          <a:stretch>
            <a:fillRect/>
          </a:stretch>
        </p:blipFill>
        <p:spPr>
          <a:xfrm>
            <a:off x="511712" y="866208"/>
            <a:ext cx="8120576" cy="5486876"/>
          </a:xfrm>
          <a:prstGeom prst="rect">
            <a:avLst/>
          </a:prstGeom>
        </p:spPr>
      </p:pic>
      <p:sp>
        <p:nvSpPr>
          <p:cNvPr id="6" name="Slide Number Placeholder 5">
            <a:extLst>
              <a:ext uri="{FF2B5EF4-FFF2-40B4-BE49-F238E27FC236}">
                <a16:creationId xmlns:a16="http://schemas.microsoft.com/office/drawing/2014/main" id="{66840AA6-DC00-405A-AD89-17529F3E777E}"/>
              </a:ext>
            </a:extLst>
          </p:cNvPr>
          <p:cNvSpPr>
            <a:spLocks noGrp="1"/>
          </p:cNvSpPr>
          <p:nvPr>
            <p:ph type="sldNum" sz="quarter" idx="12"/>
          </p:nvPr>
        </p:nvSpPr>
        <p:spPr/>
        <p:txBody>
          <a:bodyPr/>
          <a:lstStyle/>
          <a:p>
            <a:fld id="{939955DA-DB44-4472-BFE9-4BAB9712F000}" type="slidenum">
              <a:rPr lang="en-US" smtClean="0"/>
              <a:t>18</a:t>
            </a:fld>
            <a:endParaRPr lang="en-US"/>
          </a:p>
        </p:txBody>
      </p:sp>
    </p:spTree>
    <p:extLst>
      <p:ext uri="{BB962C8B-B14F-4D97-AF65-F5344CB8AC3E}">
        <p14:creationId xmlns:p14="http://schemas.microsoft.com/office/powerpoint/2010/main" val="174557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7CA4-824D-4D97-BDAB-48719BD28AEA}"/>
              </a:ext>
            </a:extLst>
          </p:cNvPr>
          <p:cNvSpPr>
            <a:spLocks noGrp="1"/>
          </p:cNvSpPr>
          <p:nvPr>
            <p:ph type="title"/>
          </p:nvPr>
        </p:nvSpPr>
        <p:spPr/>
        <p:txBody>
          <a:bodyPr>
            <a:noAutofit/>
          </a:bodyPr>
          <a:lstStyle/>
          <a:p>
            <a:r>
              <a:rPr lang="en-US" sz="3600" b="1" dirty="0"/>
              <a:t>Every Test Score includes Two Components</a:t>
            </a:r>
          </a:p>
        </p:txBody>
      </p:sp>
      <p:pic>
        <p:nvPicPr>
          <p:cNvPr id="3" name="Picture 2" descr="A pie chart with about 80% of it in blue which states &quot;what we intend to measure in terms of knowledge and skills&quot; and about 20% of the pie chart in yellow which states &quot;error.&quot;">
            <a:extLst>
              <a:ext uri="{FF2B5EF4-FFF2-40B4-BE49-F238E27FC236}">
                <a16:creationId xmlns:a16="http://schemas.microsoft.com/office/drawing/2014/main" id="{F73E229C-77BD-4C1A-800A-0DB2AC0681A6}"/>
              </a:ext>
            </a:extLst>
          </p:cNvPr>
          <p:cNvPicPr>
            <a:picLocks noChangeAspect="1"/>
          </p:cNvPicPr>
          <p:nvPr/>
        </p:nvPicPr>
        <p:blipFill>
          <a:blip r:embed="rId3"/>
          <a:stretch>
            <a:fillRect/>
          </a:stretch>
        </p:blipFill>
        <p:spPr>
          <a:xfrm>
            <a:off x="298334" y="1783212"/>
            <a:ext cx="4273666" cy="4267570"/>
          </a:xfrm>
          <a:prstGeom prst="rect">
            <a:avLst/>
          </a:prstGeom>
        </p:spPr>
      </p:pic>
      <p:sp>
        <p:nvSpPr>
          <p:cNvPr id="4" name="Slide Number Placeholder 3">
            <a:extLst>
              <a:ext uri="{FF2B5EF4-FFF2-40B4-BE49-F238E27FC236}">
                <a16:creationId xmlns:a16="http://schemas.microsoft.com/office/drawing/2014/main" id="{18916D98-95BD-454E-8583-DE31A5DB34F6}"/>
              </a:ext>
            </a:extLst>
          </p:cNvPr>
          <p:cNvSpPr>
            <a:spLocks noGrp="1"/>
          </p:cNvSpPr>
          <p:nvPr>
            <p:ph type="sldNum" sz="quarter" idx="12"/>
          </p:nvPr>
        </p:nvSpPr>
        <p:spPr/>
        <p:txBody>
          <a:bodyPr/>
          <a:lstStyle/>
          <a:p>
            <a:fld id="{939955DA-DB44-4472-BFE9-4BAB9712F000}" type="slidenum">
              <a:rPr lang="en-US" smtClean="0"/>
              <a:t>19</a:t>
            </a:fld>
            <a:endParaRPr lang="en-US" dirty="0"/>
          </a:p>
        </p:txBody>
      </p:sp>
    </p:spTree>
    <p:extLst>
      <p:ext uri="{BB962C8B-B14F-4D97-AF65-F5344CB8AC3E}">
        <p14:creationId xmlns:p14="http://schemas.microsoft.com/office/powerpoint/2010/main" val="316901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FF109D17-C249-4AC1-BF75-BCEF63381208}"/>
              </a:ext>
            </a:extLst>
          </p:cNvPr>
          <p:cNvSpPr>
            <a:spLocks noGrp="1"/>
          </p:cNvSpPr>
          <p:nvPr>
            <p:ph type="title"/>
          </p:nvPr>
        </p:nvSpPr>
        <p:spPr/>
        <p:txBody>
          <a:bodyPr>
            <a:normAutofit fontScale="90000"/>
          </a:bodyPr>
          <a:lstStyle/>
          <a:p>
            <a:r>
              <a:rPr lang="en-US" dirty="0"/>
              <a:t>Strengthening Claims-based Interpretations and Uses of Local and Large-scale Science Assessment Scores</a:t>
            </a:r>
          </a:p>
        </p:txBody>
      </p:sp>
      <p:sp>
        <p:nvSpPr>
          <p:cNvPr id="5" name="Content Placeholder 4">
            <a:extLst>
              <a:ext uri="{FF2B5EF4-FFF2-40B4-BE49-F238E27FC236}">
                <a16:creationId xmlns:a16="http://schemas.microsoft.com/office/drawing/2014/main" id="{B2BE048B-74F5-43D2-9F9F-4CE0036DF117}"/>
              </a:ext>
            </a:extLst>
          </p:cNvPr>
          <p:cNvSpPr>
            <a:spLocks noGrp="1"/>
          </p:cNvSpPr>
          <p:nvPr>
            <p:ph idx="1"/>
          </p:nvPr>
        </p:nvSpPr>
        <p:spPr>
          <a:xfrm>
            <a:off x="457200" y="1226570"/>
            <a:ext cx="8229600" cy="4830763"/>
          </a:xfrm>
        </p:spPr>
        <p:txBody>
          <a:bodyPr>
            <a:normAutofit fontScale="92500" lnSpcReduction="10000"/>
          </a:bodyPr>
          <a:lstStyle/>
          <a:p>
            <a:pPr marL="0" indent="0">
              <a:spcBef>
                <a:spcPts val="0"/>
              </a:spcBef>
              <a:spcAft>
                <a:spcPts val="1200"/>
              </a:spcAft>
              <a:buNone/>
            </a:pPr>
            <a:r>
              <a:rPr lang="en-US" sz="4000" b="1" spc="150" dirty="0">
                <a:ln w="11430"/>
                <a:solidFill>
                  <a:sysClr val="windowText" lastClr="000000"/>
                </a:solidFill>
                <a:effectLst>
                  <a:outerShdw blurRad="25400" algn="tl" rotWithShape="0">
                    <a:srgbClr val="000000">
                      <a:alpha val="43000"/>
                    </a:srgbClr>
                  </a:outerShdw>
                </a:effectLst>
              </a:rPr>
              <a:t>Strengthening</a:t>
            </a:r>
          </a:p>
          <a:p>
            <a:pPr marL="0" indent="0">
              <a:spcBef>
                <a:spcPts val="0"/>
              </a:spcBef>
              <a:spcAft>
                <a:spcPts val="1200"/>
              </a:spcAft>
              <a:buNone/>
            </a:pPr>
            <a:r>
              <a:rPr lang="en-US" sz="4000" b="1" spc="150" dirty="0">
                <a:ln w="11430"/>
                <a:solidFill>
                  <a:sysClr val="windowText" lastClr="000000"/>
                </a:solidFill>
                <a:effectLst>
                  <a:outerShdw blurRad="25400" algn="tl" rotWithShape="0">
                    <a:srgbClr val="000000">
                      <a:alpha val="43000"/>
                    </a:srgbClr>
                  </a:outerShdw>
                </a:effectLst>
              </a:rPr>
              <a:t>Claims-based</a:t>
            </a:r>
          </a:p>
          <a:p>
            <a:pPr marL="0" indent="0">
              <a:spcBef>
                <a:spcPts val="0"/>
              </a:spcBef>
              <a:spcAft>
                <a:spcPts val="1200"/>
              </a:spcAft>
              <a:buNone/>
            </a:pPr>
            <a:r>
              <a:rPr lang="en-US" sz="4000" b="1" spc="150" dirty="0">
                <a:ln w="11430"/>
                <a:solidFill>
                  <a:sysClr val="windowText" lastClr="000000"/>
                </a:solidFill>
                <a:effectLst>
                  <a:outerShdw blurRad="25400" algn="tl" rotWithShape="0">
                    <a:srgbClr val="000000">
                      <a:alpha val="43000"/>
                    </a:srgbClr>
                  </a:outerShdw>
                </a:effectLst>
              </a:rPr>
              <a:t>Interpretations and Uses of </a:t>
            </a:r>
          </a:p>
          <a:p>
            <a:pPr marL="0" indent="0">
              <a:spcBef>
                <a:spcPts val="0"/>
              </a:spcBef>
              <a:spcAft>
                <a:spcPts val="1200"/>
              </a:spcAft>
              <a:buNone/>
            </a:pPr>
            <a:r>
              <a:rPr lang="en-US" sz="4000" b="1" spc="150" dirty="0">
                <a:ln w="11430"/>
                <a:solidFill>
                  <a:sysClr val="windowText" lastClr="000000"/>
                </a:solidFill>
                <a:effectLst>
                  <a:outerShdw blurRad="25400" algn="tl" rotWithShape="0">
                    <a:srgbClr val="000000">
                      <a:alpha val="43000"/>
                    </a:srgbClr>
                  </a:outerShdw>
                </a:effectLst>
              </a:rPr>
              <a:t>Local and</a:t>
            </a:r>
          </a:p>
          <a:p>
            <a:pPr marL="0" indent="0">
              <a:spcBef>
                <a:spcPts val="0"/>
              </a:spcBef>
              <a:spcAft>
                <a:spcPts val="1200"/>
              </a:spcAft>
              <a:buNone/>
            </a:pPr>
            <a:r>
              <a:rPr lang="en-US" sz="4000" b="1" spc="150" dirty="0">
                <a:ln w="11430"/>
                <a:solidFill>
                  <a:sysClr val="windowText" lastClr="000000"/>
                </a:solidFill>
                <a:effectLst>
                  <a:outerShdw blurRad="25400" algn="tl" rotWithShape="0">
                    <a:srgbClr val="000000">
                      <a:alpha val="43000"/>
                    </a:srgbClr>
                  </a:outerShdw>
                </a:effectLst>
              </a:rPr>
              <a:t>Large-scale</a:t>
            </a:r>
          </a:p>
          <a:p>
            <a:pPr marL="0" indent="0">
              <a:spcBef>
                <a:spcPts val="0"/>
              </a:spcBef>
              <a:spcAft>
                <a:spcPts val="1200"/>
              </a:spcAft>
              <a:buNone/>
            </a:pPr>
            <a:r>
              <a:rPr lang="en-US" sz="4000" b="1" spc="150" dirty="0">
                <a:ln w="11430"/>
                <a:solidFill>
                  <a:sysClr val="windowText" lastClr="000000"/>
                </a:solidFill>
                <a:effectLst>
                  <a:outerShdw blurRad="25400" algn="tl" rotWithShape="0">
                    <a:srgbClr val="000000">
                      <a:alpha val="43000"/>
                    </a:srgbClr>
                  </a:outerShdw>
                </a:effectLst>
              </a:rPr>
              <a:t>Science Assessment</a:t>
            </a:r>
          </a:p>
          <a:p>
            <a:pPr marL="0" indent="0">
              <a:spcBef>
                <a:spcPts val="0"/>
              </a:spcBef>
              <a:spcAft>
                <a:spcPts val="1200"/>
              </a:spcAft>
              <a:buNone/>
            </a:pPr>
            <a:r>
              <a:rPr lang="en-US" sz="4000" b="1" spc="150" dirty="0">
                <a:ln w="11430"/>
                <a:solidFill>
                  <a:sysClr val="windowText" lastClr="000000"/>
                </a:solidFill>
                <a:effectLst>
                  <a:outerShdw blurRad="25400" algn="tl" rotWithShape="0">
                    <a:srgbClr val="000000">
                      <a:alpha val="43000"/>
                    </a:srgbClr>
                  </a:outerShdw>
                </a:effectLst>
              </a:rPr>
              <a:t>Scores</a:t>
            </a:r>
          </a:p>
          <a:p>
            <a:endParaRPr lang="en-US" dirty="0"/>
          </a:p>
        </p:txBody>
      </p:sp>
      <p:sp>
        <p:nvSpPr>
          <p:cNvPr id="2" name="Slide Number Placeholder 1">
            <a:extLst>
              <a:ext uri="{FF2B5EF4-FFF2-40B4-BE49-F238E27FC236}">
                <a16:creationId xmlns:a16="http://schemas.microsoft.com/office/drawing/2014/main" id="{EBDF6C77-FDFF-43EA-BC4B-482CBA8515DF}"/>
              </a:ext>
            </a:extLst>
          </p:cNvPr>
          <p:cNvSpPr>
            <a:spLocks noGrp="1"/>
          </p:cNvSpPr>
          <p:nvPr>
            <p:ph type="sldNum" sz="quarter" idx="12"/>
          </p:nvPr>
        </p:nvSpPr>
        <p:spPr/>
        <p:txBody>
          <a:bodyPr/>
          <a:lstStyle/>
          <a:p>
            <a:fld id="{939955DA-DB44-4472-BFE9-4BAB9712F000}" type="slidenum">
              <a:rPr lang="en-US" smtClean="0"/>
              <a:t>2</a:t>
            </a:fld>
            <a:endParaRPr lang="en-US"/>
          </a:p>
        </p:txBody>
      </p:sp>
    </p:spTree>
    <p:extLst>
      <p:ext uri="{BB962C8B-B14F-4D97-AF65-F5344CB8AC3E}">
        <p14:creationId xmlns:p14="http://schemas.microsoft.com/office/powerpoint/2010/main" val="220447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1436D7-71FE-4A8B-BF4C-BF822762C143}"/>
              </a:ext>
            </a:extLst>
          </p:cNvPr>
          <p:cNvSpPr>
            <a:spLocks noGrp="1"/>
          </p:cNvSpPr>
          <p:nvPr>
            <p:ph type="title"/>
          </p:nvPr>
        </p:nvSpPr>
        <p:spPr/>
        <p:txBody>
          <a:bodyPr>
            <a:noAutofit/>
          </a:bodyPr>
          <a:lstStyle/>
          <a:p>
            <a:r>
              <a:rPr lang="en-US" sz="3600" b="1" dirty="0"/>
              <a:t>Two Types of Error in All Test Scores—Random Error</a:t>
            </a:r>
          </a:p>
        </p:txBody>
      </p:sp>
      <p:pic>
        <p:nvPicPr>
          <p:cNvPr id="2" name="Picture 1" descr="Pie chart of what we intend to measure in terms of knowledge and skills with a smaller portion designated to random error.">
            <a:extLst>
              <a:ext uri="{FF2B5EF4-FFF2-40B4-BE49-F238E27FC236}">
                <a16:creationId xmlns:a16="http://schemas.microsoft.com/office/drawing/2014/main" id="{E0A2BB2D-54BA-43A9-8487-6B36D560BCEB}"/>
              </a:ext>
            </a:extLst>
          </p:cNvPr>
          <p:cNvPicPr>
            <a:picLocks noChangeAspect="1"/>
          </p:cNvPicPr>
          <p:nvPr/>
        </p:nvPicPr>
        <p:blipFill>
          <a:blip r:embed="rId3"/>
          <a:stretch>
            <a:fillRect/>
          </a:stretch>
        </p:blipFill>
        <p:spPr>
          <a:xfrm>
            <a:off x="153780" y="1455256"/>
            <a:ext cx="5749026" cy="4596782"/>
          </a:xfrm>
          <a:prstGeom prst="rect">
            <a:avLst/>
          </a:prstGeom>
        </p:spPr>
      </p:pic>
      <p:sp>
        <p:nvSpPr>
          <p:cNvPr id="3" name="Content Placeholder 2">
            <a:extLst>
              <a:ext uri="{FF2B5EF4-FFF2-40B4-BE49-F238E27FC236}">
                <a16:creationId xmlns:a16="http://schemas.microsoft.com/office/drawing/2014/main" id="{F376485E-D81E-4F31-9FFF-F465D85DA42A}"/>
              </a:ext>
            </a:extLst>
          </p:cNvPr>
          <p:cNvSpPr>
            <a:spLocks noGrp="1"/>
          </p:cNvSpPr>
          <p:nvPr>
            <p:ph idx="1"/>
          </p:nvPr>
        </p:nvSpPr>
        <p:spPr>
          <a:xfrm>
            <a:off x="4415741" y="2240086"/>
            <a:ext cx="4574479" cy="4176271"/>
          </a:xfrm>
        </p:spPr>
        <p:txBody>
          <a:bodyPr>
            <a:normAutofit fontScale="85000" lnSpcReduction="20000"/>
          </a:bodyPr>
          <a:lstStyle/>
          <a:p>
            <a:pPr marL="0" indent="0">
              <a:spcBef>
                <a:spcPts val="0"/>
              </a:spcBef>
              <a:buNone/>
            </a:pPr>
            <a:r>
              <a:rPr lang="en-US" sz="2600" dirty="0">
                <a:ea typeface="Calibri" panose="020F0502020204030204" pitchFamily="34" charset="0"/>
                <a:cs typeface="Times New Roman" panose="02020603050405020304" pitchFamily="18" charset="0"/>
              </a:rPr>
              <a:t>Random error reflects variations in scores that are not related to real variations in knowledge and skills. </a:t>
            </a:r>
            <a:r>
              <a:rPr lang="en-US" sz="2600" dirty="0"/>
              <a:t>As our professional standards remind us, random error stems from such things as “fluctuations in an examinee’s motivation, interest, or attention” or “time of day” and “level of distraction” (AERA, APA, NCME, 2014, p. 36).</a:t>
            </a:r>
          </a:p>
          <a:p>
            <a:pPr marL="0" indent="0">
              <a:spcBef>
                <a:spcPts val="0"/>
              </a:spcBef>
              <a:buNone/>
            </a:pPr>
            <a:endParaRPr lang="en-US" sz="2600" dirty="0"/>
          </a:p>
          <a:p>
            <a:pPr marL="0" indent="0">
              <a:spcBef>
                <a:spcPts val="0"/>
              </a:spcBef>
              <a:buNone/>
            </a:pPr>
            <a:r>
              <a:rPr lang="en-US" sz="2600" dirty="0">
                <a:ea typeface="Calibri" panose="020F0502020204030204" pitchFamily="34" charset="0"/>
                <a:cs typeface="Times New Roman" panose="02020603050405020304" pitchFamily="18" charset="0"/>
              </a:rPr>
              <a:t>Random errors are always present to some extent and are the type of error that reduce reliability/precision</a:t>
            </a:r>
            <a:r>
              <a:rPr lang="en-US" sz="3100" dirty="0">
                <a:ea typeface="Calibri" panose="020F0502020204030204" pitchFamily="34" charset="0"/>
                <a:cs typeface="Times New Roman" panose="02020603050405020304" pitchFamily="18" charset="0"/>
              </a:rPr>
              <a:t>.</a:t>
            </a:r>
            <a:endParaRPr lang="en-US" sz="3100" dirty="0"/>
          </a:p>
          <a:p>
            <a:endParaRPr lang="en-US" dirty="0"/>
          </a:p>
        </p:txBody>
      </p:sp>
      <p:sp>
        <p:nvSpPr>
          <p:cNvPr id="19" name="Slide Number Placeholder 3">
            <a:extLst>
              <a:ext uri="{FF2B5EF4-FFF2-40B4-BE49-F238E27FC236}">
                <a16:creationId xmlns:a16="http://schemas.microsoft.com/office/drawing/2014/main" id="{8C2FB5A7-0413-4ECF-8EA8-DBEA0090B9CB}"/>
              </a:ext>
            </a:extLst>
          </p:cNvPr>
          <p:cNvSpPr>
            <a:spLocks noGrp="1"/>
          </p:cNvSpPr>
          <p:nvPr>
            <p:ph type="sldNum" sz="quarter" idx="12"/>
          </p:nvPr>
        </p:nvSpPr>
        <p:spPr/>
        <p:txBody>
          <a:bodyPr/>
          <a:lstStyle/>
          <a:p>
            <a:fld id="{939955DA-DB44-4472-BFE9-4BAB9712F000}" type="slidenum">
              <a:rPr lang="en-US" smtClean="0"/>
              <a:t>20</a:t>
            </a:fld>
            <a:endParaRPr lang="en-US" dirty="0"/>
          </a:p>
        </p:txBody>
      </p:sp>
    </p:spTree>
    <p:extLst>
      <p:ext uri="{BB962C8B-B14F-4D97-AF65-F5344CB8AC3E}">
        <p14:creationId xmlns:p14="http://schemas.microsoft.com/office/powerpoint/2010/main" val="294446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A5DADF-9B7A-4D88-97AB-39E83F19CB1E}"/>
              </a:ext>
            </a:extLst>
          </p:cNvPr>
          <p:cNvSpPr>
            <a:spLocks noGrp="1"/>
          </p:cNvSpPr>
          <p:nvPr>
            <p:ph type="title"/>
          </p:nvPr>
        </p:nvSpPr>
        <p:spPr/>
        <p:txBody>
          <a:bodyPr>
            <a:noAutofit/>
          </a:bodyPr>
          <a:lstStyle/>
          <a:p>
            <a:r>
              <a:rPr lang="en-US" sz="3600" b="1" dirty="0"/>
              <a:t>Two Types of Error in All Test Scores—Systematic Error</a:t>
            </a:r>
          </a:p>
        </p:txBody>
      </p:sp>
      <p:pic>
        <p:nvPicPr>
          <p:cNvPr id="9" name="Picture 8" descr="Pie chart of what we intend to measure in terms of knowledge and skills with a smaller portion designated systematic error.">
            <a:extLst>
              <a:ext uri="{FF2B5EF4-FFF2-40B4-BE49-F238E27FC236}">
                <a16:creationId xmlns:a16="http://schemas.microsoft.com/office/drawing/2014/main" id="{6BEBE998-C789-48DE-AF98-2FF459D27FA4}"/>
              </a:ext>
            </a:extLst>
          </p:cNvPr>
          <p:cNvPicPr>
            <a:picLocks noChangeAspect="1"/>
          </p:cNvPicPr>
          <p:nvPr/>
        </p:nvPicPr>
        <p:blipFill>
          <a:blip r:embed="rId3"/>
          <a:stretch>
            <a:fillRect/>
          </a:stretch>
        </p:blipFill>
        <p:spPr>
          <a:xfrm>
            <a:off x="295901" y="1417638"/>
            <a:ext cx="6992719" cy="4267571"/>
          </a:xfrm>
          <a:prstGeom prst="rect">
            <a:avLst/>
          </a:prstGeom>
        </p:spPr>
      </p:pic>
      <p:sp>
        <p:nvSpPr>
          <p:cNvPr id="11" name="Content Placeholder 4">
            <a:extLst>
              <a:ext uri="{FF2B5EF4-FFF2-40B4-BE49-F238E27FC236}">
                <a16:creationId xmlns:a16="http://schemas.microsoft.com/office/drawing/2014/main" id="{5BC726C5-C4B7-41DA-8542-7857C3A1B73D}"/>
              </a:ext>
            </a:extLst>
          </p:cNvPr>
          <p:cNvSpPr>
            <a:spLocks noGrp="1"/>
          </p:cNvSpPr>
          <p:nvPr>
            <p:ph idx="1"/>
          </p:nvPr>
        </p:nvSpPr>
        <p:spPr>
          <a:xfrm>
            <a:off x="4572000" y="2683062"/>
            <a:ext cx="4242122" cy="3733295"/>
          </a:xfrm>
        </p:spPr>
        <p:txBody>
          <a:bodyPr>
            <a:normAutofit/>
          </a:bodyPr>
          <a:lstStyle/>
          <a:p>
            <a:pPr marL="0" indent="0">
              <a:lnSpc>
                <a:spcPct val="90000"/>
              </a:lnSpc>
              <a:spcBef>
                <a:spcPts val="0"/>
              </a:spcBef>
              <a:buNone/>
            </a:pPr>
            <a:r>
              <a:rPr lang="en-US" sz="2200" dirty="0"/>
              <a:t>Systematic errors stem from sources that affect performance in a consistent manner across one or more groups of students or items or across test administrations.</a:t>
            </a:r>
          </a:p>
          <a:p>
            <a:pPr marL="0" indent="0">
              <a:lnSpc>
                <a:spcPct val="90000"/>
              </a:lnSpc>
              <a:spcBef>
                <a:spcPts val="0"/>
              </a:spcBef>
              <a:buNone/>
            </a:pPr>
            <a:endParaRPr lang="en-US" sz="2200" dirty="0"/>
          </a:p>
          <a:p>
            <a:pPr marL="0" indent="0">
              <a:lnSpc>
                <a:spcPct val="90000"/>
              </a:lnSpc>
              <a:spcBef>
                <a:spcPts val="0"/>
              </a:spcBef>
              <a:buNone/>
            </a:pPr>
            <a:r>
              <a:rPr lang="en-US" sz="2200" dirty="0"/>
              <a:t>Systematic errors hinder validity because they represent what is called “construct-irrelevant variation” in what a test measures.</a:t>
            </a:r>
          </a:p>
        </p:txBody>
      </p:sp>
      <p:sp>
        <p:nvSpPr>
          <p:cNvPr id="4" name="Slide Number Placeholder 3">
            <a:extLst>
              <a:ext uri="{FF2B5EF4-FFF2-40B4-BE49-F238E27FC236}">
                <a16:creationId xmlns:a16="http://schemas.microsoft.com/office/drawing/2014/main" id="{18916D98-95BD-454E-8583-DE31A5DB34F6}"/>
              </a:ext>
            </a:extLst>
          </p:cNvPr>
          <p:cNvSpPr>
            <a:spLocks noGrp="1"/>
          </p:cNvSpPr>
          <p:nvPr>
            <p:ph type="sldNum" sz="quarter" idx="12"/>
          </p:nvPr>
        </p:nvSpPr>
        <p:spPr/>
        <p:txBody>
          <a:bodyPr/>
          <a:lstStyle/>
          <a:p>
            <a:fld id="{939955DA-DB44-4472-BFE9-4BAB9712F000}" type="slidenum">
              <a:rPr lang="en-US" smtClean="0"/>
              <a:t>21</a:t>
            </a:fld>
            <a:endParaRPr lang="en-US"/>
          </a:p>
        </p:txBody>
      </p:sp>
    </p:spTree>
    <p:extLst>
      <p:ext uri="{BB962C8B-B14F-4D97-AF65-F5344CB8AC3E}">
        <p14:creationId xmlns:p14="http://schemas.microsoft.com/office/powerpoint/2010/main" val="144214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9F8DBE-45E3-4056-A4D4-71032D580E22}"/>
              </a:ext>
            </a:extLst>
          </p:cNvPr>
          <p:cNvSpPr>
            <a:spLocks noGrp="1"/>
          </p:cNvSpPr>
          <p:nvPr>
            <p:ph type="title"/>
          </p:nvPr>
        </p:nvSpPr>
        <p:spPr/>
        <p:txBody>
          <a:bodyPr>
            <a:noAutofit/>
          </a:bodyPr>
          <a:lstStyle/>
          <a:p>
            <a:r>
              <a:rPr lang="en-US" sz="3600" b="1" dirty="0"/>
              <a:t>Reliability/Precision and Comparability</a:t>
            </a:r>
          </a:p>
        </p:txBody>
      </p:sp>
      <p:sp>
        <p:nvSpPr>
          <p:cNvPr id="18" name="Content placeholder">
            <a:extLst>
              <a:ext uri="{FF2B5EF4-FFF2-40B4-BE49-F238E27FC236}">
                <a16:creationId xmlns:a16="http://schemas.microsoft.com/office/drawing/2014/main" id="{AA30A5B7-52D4-4612-B2A4-FBE52A280049}"/>
              </a:ext>
            </a:extLst>
          </p:cNvPr>
          <p:cNvSpPr>
            <a:spLocks noGrp="1"/>
          </p:cNvSpPr>
          <p:nvPr>
            <p:ph idx="1"/>
          </p:nvPr>
        </p:nvSpPr>
        <p:spPr>
          <a:xfrm>
            <a:off x="4953000" y="1534404"/>
            <a:ext cx="3860157" cy="4034038"/>
          </a:xfrm>
        </p:spPr>
        <p:txBody>
          <a:bodyPr>
            <a:noAutofit/>
          </a:bodyPr>
          <a:lstStyle/>
          <a:p>
            <a:pPr marL="0" indent="0">
              <a:buNone/>
            </a:pPr>
            <a:r>
              <a:rPr lang="en-US" sz="2800" b="1" dirty="0"/>
              <a:t>Comparability depends in part upon maximizing the component of each test that reflects what we intend to measure in terms of knowledge and skills and minimizing the component of each test that reflects error.</a:t>
            </a:r>
          </a:p>
        </p:txBody>
      </p:sp>
      <p:pic>
        <p:nvPicPr>
          <p:cNvPr id="2" name="Picture 1" descr="Pie chart of what we intend to measure in terms of knowledge and skills with a smaller portion designated to random and systematic error.">
            <a:extLst>
              <a:ext uri="{FF2B5EF4-FFF2-40B4-BE49-F238E27FC236}">
                <a16:creationId xmlns:a16="http://schemas.microsoft.com/office/drawing/2014/main" id="{DCB4D96E-7A2A-43D8-B171-FADA1096DAF8}"/>
              </a:ext>
            </a:extLst>
          </p:cNvPr>
          <p:cNvPicPr>
            <a:picLocks noChangeAspect="1"/>
          </p:cNvPicPr>
          <p:nvPr/>
        </p:nvPicPr>
        <p:blipFill>
          <a:blip r:embed="rId3"/>
          <a:stretch>
            <a:fillRect/>
          </a:stretch>
        </p:blipFill>
        <p:spPr>
          <a:xfrm>
            <a:off x="298334" y="1417638"/>
            <a:ext cx="4273666" cy="4267570"/>
          </a:xfrm>
          <a:prstGeom prst="rect">
            <a:avLst/>
          </a:prstGeom>
        </p:spPr>
      </p:pic>
      <p:sp>
        <p:nvSpPr>
          <p:cNvPr id="4" name="Slide Number Placeholder 3">
            <a:extLst>
              <a:ext uri="{FF2B5EF4-FFF2-40B4-BE49-F238E27FC236}">
                <a16:creationId xmlns:a16="http://schemas.microsoft.com/office/drawing/2014/main" id="{18916D98-95BD-454E-8583-DE31A5DB34F6}"/>
              </a:ext>
            </a:extLst>
          </p:cNvPr>
          <p:cNvSpPr>
            <a:spLocks noGrp="1"/>
          </p:cNvSpPr>
          <p:nvPr>
            <p:ph type="sldNum" sz="quarter" idx="12"/>
          </p:nvPr>
        </p:nvSpPr>
        <p:spPr/>
        <p:txBody>
          <a:bodyPr/>
          <a:lstStyle/>
          <a:p>
            <a:fld id="{939955DA-DB44-4472-BFE9-4BAB9712F000}" type="slidenum">
              <a:rPr lang="en-US" smtClean="0"/>
              <a:t>22</a:t>
            </a:fld>
            <a:endParaRPr lang="en-US"/>
          </a:p>
        </p:txBody>
      </p:sp>
    </p:spTree>
    <p:extLst>
      <p:ext uri="{BB962C8B-B14F-4D97-AF65-F5344CB8AC3E}">
        <p14:creationId xmlns:p14="http://schemas.microsoft.com/office/powerpoint/2010/main" val="87486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1"/>
            </p:custDataLst>
          </p:nvPr>
        </p:nvSpPr>
        <p:spPr>
          <a:xfrm>
            <a:off x="1085850" y="1741491"/>
            <a:ext cx="6858000" cy="705701"/>
          </a:xfrm>
        </p:spPr>
        <p:txBody>
          <a:bodyPr>
            <a:normAutofit fontScale="90000"/>
          </a:bodyPr>
          <a:lstStyle/>
          <a:p>
            <a:r>
              <a:rPr lang="en-US" dirty="0"/>
              <a:t>Chapter 3.4</a:t>
            </a:r>
          </a:p>
        </p:txBody>
      </p:sp>
      <p:pic>
        <p:nvPicPr>
          <p:cNvPr id="6" name="Picture 5" descr="An image of the SCILLSS logo.">
            <a:extLst>
              <a:ext uri="{FF2B5EF4-FFF2-40B4-BE49-F238E27FC236}">
                <a16:creationId xmlns:a16="http://schemas.microsoft.com/office/drawing/2014/main" id="{98A3888C-9AAB-4E12-9B7C-983768B574F6}"/>
              </a:ext>
            </a:extLst>
          </p:cNvPr>
          <p:cNvPicPr>
            <a:picLocks noChangeAspect="1"/>
          </p:cNvPicPr>
          <p:nvPr>
            <p:custDataLst>
              <p:tags r:id="rId2"/>
            </p:custDataLst>
          </p:nvPr>
        </p:nvPicPr>
        <p:blipFill>
          <a:blip r:embed="rId6"/>
          <a:stretch>
            <a:fillRect/>
          </a:stretch>
        </p:blipFill>
        <p:spPr>
          <a:xfrm>
            <a:off x="3856950" y="2666515"/>
            <a:ext cx="1315800" cy="1295400"/>
          </a:xfrm>
          <a:prstGeom prst="rect">
            <a:avLst/>
          </a:prstGeom>
        </p:spPr>
      </p:pic>
      <p:sp>
        <p:nvSpPr>
          <p:cNvPr id="3" name="Subtitle 2">
            <a:extLst>
              <a:ext uri="{FF2B5EF4-FFF2-40B4-BE49-F238E27FC236}">
                <a16:creationId xmlns:a16="http://schemas.microsoft.com/office/drawing/2014/main" id="{19079710-BCD6-4B09-BE62-0B521F11A44E}"/>
              </a:ext>
            </a:extLst>
          </p:cNvPr>
          <p:cNvSpPr>
            <a:spLocks noGrp="1"/>
          </p:cNvSpPr>
          <p:nvPr>
            <p:ph type="subTitle" idx="1"/>
            <p:custDataLst>
              <p:tags r:id="rId3"/>
            </p:custDataLst>
          </p:nvPr>
        </p:nvSpPr>
        <p:spPr>
          <a:xfrm>
            <a:off x="862307" y="3961915"/>
            <a:ext cx="7494815" cy="1436913"/>
          </a:xfrm>
        </p:spPr>
        <p:txBody>
          <a:bodyPr>
            <a:normAutofit/>
          </a:bodyPr>
          <a:lstStyle/>
          <a:p>
            <a:r>
              <a:rPr lang="en-US" b="1" i="1" dirty="0">
                <a:solidFill>
                  <a:schemeClr val="bg1">
                    <a:lumMod val="50000"/>
                  </a:schemeClr>
                </a:solidFill>
              </a:rPr>
              <a:t>Validity Questions Related to Comparability and Reliability/Precision</a:t>
            </a:r>
          </a:p>
        </p:txBody>
      </p:sp>
    </p:spTree>
    <p:extLst>
      <p:ext uri="{BB962C8B-B14F-4D97-AF65-F5344CB8AC3E}">
        <p14:creationId xmlns:p14="http://schemas.microsoft.com/office/powerpoint/2010/main" val="214046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4000" b="1" dirty="0"/>
              <a:t>Comparability Questions</a:t>
            </a:r>
          </a:p>
        </p:txBody>
      </p:sp>
      <p:sp>
        <p:nvSpPr>
          <p:cNvPr id="3" name="Content Placeholder 2"/>
          <p:cNvSpPr>
            <a:spLocks noGrp="1"/>
          </p:cNvSpPr>
          <p:nvPr>
            <p:ph idx="1"/>
            <p:custDataLst>
              <p:tags r:id="rId2"/>
            </p:custDataLst>
          </p:nvPr>
        </p:nvSpPr>
        <p:spPr>
          <a:xfrm>
            <a:off x="457200" y="1295400"/>
            <a:ext cx="8229600" cy="5120957"/>
          </a:xfrm>
        </p:spPr>
        <p:txBody>
          <a:bodyPr>
            <a:noAutofit/>
          </a:bodyPr>
          <a:lstStyle/>
          <a:p>
            <a:pPr marL="365125" lvl="0" indent="-365125">
              <a:spcBef>
                <a:spcPts val="0"/>
              </a:spcBef>
              <a:spcAft>
                <a:spcPts val="600"/>
              </a:spcAft>
              <a:buFont typeface="+mj-lt"/>
              <a:buAutoNum type="arabicPeriod"/>
            </a:pPr>
            <a:r>
              <a:rPr lang="en-US" sz="1800" dirty="0"/>
              <a:t>How is the assessment designed to support comparability of scores across forms and formats? </a:t>
            </a:r>
          </a:p>
          <a:p>
            <a:pPr marL="365125" lvl="0" indent="-365125">
              <a:spcBef>
                <a:spcPts val="0"/>
              </a:spcBef>
              <a:spcAft>
                <a:spcPts val="600"/>
              </a:spcAft>
              <a:buFont typeface="+mj-lt"/>
              <a:buAutoNum type="arabicPeriod"/>
            </a:pPr>
            <a:r>
              <a:rPr lang="en-US" sz="1800" dirty="0"/>
              <a:t>How is the assessment designed and administered to support comparable score interpretations across students, sites (classrooms, schools, districts, states), and time? </a:t>
            </a:r>
          </a:p>
          <a:p>
            <a:pPr marL="365125" lvl="0" indent="-365125">
              <a:spcBef>
                <a:spcPts val="0"/>
              </a:spcBef>
              <a:spcAft>
                <a:spcPts val="600"/>
              </a:spcAft>
              <a:buFont typeface="+mj-lt"/>
              <a:buAutoNum type="arabicPeriod"/>
            </a:pPr>
            <a:r>
              <a:rPr lang="en-US" sz="1800" dirty="0"/>
              <a:t>How are student responses scored such that scores accurately reflect students’ knowledge and skills across variations in test forms, formats, sites, scorers, and time?</a:t>
            </a:r>
          </a:p>
          <a:p>
            <a:pPr marL="365125" lvl="0" indent="-365125">
              <a:spcBef>
                <a:spcPts val="0"/>
              </a:spcBef>
              <a:spcAft>
                <a:spcPts val="600"/>
              </a:spcAft>
              <a:buFont typeface="+mj-lt"/>
              <a:buAutoNum type="arabicPeriod"/>
            </a:pPr>
            <a:r>
              <a:rPr lang="en-US" sz="1800" dirty="0"/>
              <a:t>How are score scales created and test forms equated to support appropriate comparisons of scores across forms, formats, and time?</a:t>
            </a:r>
          </a:p>
          <a:p>
            <a:pPr marL="365125" lvl="0" indent="-365125">
              <a:spcBef>
                <a:spcPts val="0"/>
              </a:spcBef>
              <a:spcAft>
                <a:spcPts val="600"/>
              </a:spcAft>
              <a:buFont typeface="+mj-lt"/>
              <a:buAutoNum type="arabicPeriod"/>
            </a:pPr>
            <a:r>
              <a:rPr lang="en-US" sz="1800" dirty="0"/>
              <a:t>To what extent are different groups of students who take a test in different sites or at different times comparable? </a:t>
            </a:r>
          </a:p>
          <a:p>
            <a:pPr marL="365125" lvl="0" indent="-365125">
              <a:spcBef>
                <a:spcPts val="0"/>
              </a:spcBef>
              <a:spcAft>
                <a:spcPts val="600"/>
              </a:spcAft>
              <a:buFont typeface="+mj-lt"/>
              <a:buAutoNum type="arabicPeriod"/>
            </a:pPr>
            <a:r>
              <a:rPr lang="en-US" sz="1800" dirty="0"/>
              <a:t>How are scores reported in ways that support appropriate interpretations about comparability and disrupt inappropriate comparability interpretations?</a:t>
            </a:r>
          </a:p>
          <a:p>
            <a:pPr marL="365125" lvl="0" indent="-365125">
              <a:spcBef>
                <a:spcPts val="0"/>
              </a:spcBef>
              <a:spcAft>
                <a:spcPts val="600"/>
              </a:spcAft>
              <a:buFont typeface="+mj-lt"/>
              <a:buAutoNum type="arabicPeriod"/>
            </a:pPr>
            <a:r>
              <a:rPr lang="en-US" sz="1800" dirty="0"/>
              <a:t>What evidence supports the appropriate use of the scores in making comparisons across students, sites, forms, formats, and time?</a:t>
            </a:r>
          </a:p>
        </p:txBody>
      </p:sp>
      <p:sp>
        <p:nvSpPr>
          <p:cNvPr id="4" name="Slide Number Placeholder 3"/>
          <p:cNvSpPr>
            <a:spLocks noGrp="1"/>
          </p:cNvSpPr>
          <p:nvPr>
            <p:ph type="sldNum" sz="quarter" idx="12"/>
            <p:custDataLst>
              <p:tags r:id="rId3"/>
            </p:custDataLst>
          </p:nvPr>
        </p:nvSpPr>
        <p:spPr/>
        <p:txBody>
          <a:bodyPr/>
          <a:lstStyle/>
          <a:p>
            <a:fld id="{939955DA-DB44-4472-BFE9-4BAB9712F000}" type="slidenum">
              <a:rPr lang="en-US">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24736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159045" y="202505"/>
            <a:ext cx="7885360" cy="1143000"/>
          </a:xfrm>
          <a:solidFill>
            <a:schemeClr val="accent1">
              <a:lumMod val="75000"/>
            </a:schemeClr>
          </a:solidFill>
        </p:spPr>
        <p:txBody>
          <a:bodyPr>
            <a:normAutofit/>
          </a:bodyPr>
          <a:lstStyle/>
          <a:p>
            <a:pPr lvl="0" defTabSz="844550">
              <a:lnSpc>
                <a:spcPct val="90000"/>
              </a:lnSpc>
              <a:spcAft>
                <a:spcPct val="35000"/>
              </a:spcAft>
            </a:pPr>
            <a:r>
              <a:rPr lang="en-US" sz="3600" b="1" dirty="0">
                <a:solidFill>
                  <a:schemeClr val="bg1"/>
                </a:solidFill>
              </a:rPr>
              <a:t>Comparability Across Forms and Formats</a:t>
            </a:r>
          </a:p>
        </p:txBody>
      </p:sp>
      <p:sp>
        <p:nvSpPr>
          <p:cNvPr id="2" name="Content Placeholder 1">
            <a:extLst>
              <a:ext uri="{FF2B5EF4-FFF2-40B4-BE49-F238E27FC236}">
                <a16:creationId xmlns:a16="http://schemas.microsoft.com/office/drawing/2014/main" id="{53B5863A-4553-42E2-BDD1-EEF816A1916B}"/>
              </a:ext>
            </a:extLst>
          </p:cNvPr>
          <p:cNvSpPr>
            <a:spLocks noGrp="1"/>
          </p:cNvSpPr>
          <p:nvPr>
            <p:ph idx="1"/>
          </p:nvPr>
        </p:nvSpPr>
        <p:spPr>
          <a:xfrm>
            <a:off x="159045" y="1888102"/>
            <a:ext cx="4678566" cy="4830763"/>
          </a:xfrm>
        </p:spPr>
        <p:txBody>
          <a:bodyPr/>
          <a:lstStyle/>
          <a:p>
            <a:pPr marL="457200" indent="-457200">
              <a:spcBef>
                <a:spcPts val="600"/>
              </a:spcBef>
              <a:buFont typeface="+mj-lt"/>
              <a:buAutoNum type="arabicPeriod"/>
            </a:pPr>
            <a:r>
              <a:rPr lang="en-US" sz="2800" b="1" dirty="0"/>
              <a:t>How is the assessment designed to support comparability of scores across forms and formats?</a:t>
            </a:r>
            <a:endParaRPr lang="en-US" sz="2800" dirty="0"/>
          </a:p>
          <a:p>
            <a:endParaRPr lang="en-US" dirty="0"/>
          </a:p>
        </p:txBody>
      </p:sp>
      <p:pic>
        <p:nvPicPr>
          <p:cNvPr id="3" name="Picture 2" descr="Image of the test life cycle.  The life cycle of a test includes: design and development; administration; scoring; analysis; reporting; and use of scores. Encompassed in the middle of the life cycle is the word &quot;validity.&quot; All phases are greyed out except design and development.">
            <a:extLst>
              <a:ext uri="{FF2B5EF4-FFF2-40B4-BE49-F238E27FC236}">
                <a16:creationId xmlns:a16="http://schemas.microsoft.com/office/drawing/2014/main" id="{F887BC82-FB6A-4626-B755-C6B3A89ADB38}"/>
              </a:ext>
            </a:extLst>
          </p:cNvPr>
          <p:cNvPicPr>
            <a:picLocks noChangeAspect="1"/>
          </p:cNvPicPr>
          <p:nvPr/>
        </p:nvPicPr>
        <p:blipFill>
          <a:blip r:embed="rId4"/>
          <a:stretch>
            <a:fillRect/>
          </a:stretch>
        </p:blipFill>
        <p:spPr>
          <a:xfrm>
            <a:off x="4178190" y="1888102"/>
            <a:ext cx="5267401" cy="3664014"/>
          </a:xfrm>
          <a:prstGeom prst="rect">
            <a:avLst/>
          </a:prstGeom>
        </p:spPr>
      </p:pic>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25</a:t>
            </a:fld>
            <a:endParaRPr lang="en-US" dirty="0"/>
          </a:p>
        </p:txBody>
      </p:sp>
    </p:spTree>
    <p:extLst>
      <p:ext uri="{BB962C8B-B14F-4D97-AF65-F5344CB8AC3E}">
        <p14:creationId xmlns:p14="http://schemas.microsoft.com/office/powerpoint/2010/main" val="246367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56BE5A47-D78A-49B8-BAD8-30F782B5F8BA}"/>
              </a:ext>
            </a:extLst>
          </p:cNvPr>
          <p:cNvSpPr>
            <a:spLocks noGrp="1"/>
          </p:cNvSpPr>
          <p:nvPr>
            <p:ph type="title"/>
          </p:nvPr>
        </p:nvSpPr>
        <p:spPr/>
        <p:txBody>
          <a:bodyPr>
            <a:normAutofit/>
          </a:bodyPr>
          <a:lstStyle/>
          <a:p>
            <a:pPr lvl="0" defTabSz="844550">
              <a:lnSpc>
                <a:spcPct val="90000"/>
              </a:lnSpc>
              <a:spcAft>
                <a:spcPct val="35000"/>
              </a:spcAft>
              <a:defRPr/>
            </a:pPr>
            <a:r>
              <a:rPr lang="en-US" sz="3600" b="1" dirty="0"/>
              <a:t>Test Variations: Differences Across Tests </a:t>
            </a:r>
            <a:r>
              <a:rPr lang="en-US" sz="800" b="1" dirty="0">
                <a:solidFill>
                  <a:schemeClr val="bg1"/>
                </a:solidFill>
              </a:rPr>
              <a:t>Revisited</a:t>
            </a:r>
            <a:endParaRPr lang="en-US" sz="3600" b="1" dirty="0">
              <a:solidFill>
                <a:schemeClr val="bg1"/>
              </a:solidFill>
            </a:endParaRPr>
          </a:p>
        </p:txBody>
      </p:sp>
      <p:pic>
        <p:nvPicPr>
          <p:cNvPr id="2" name="Picture 1" descr="A picture of two big boxes representing major test variations across assessments. The first box is labeled &quot;variation across forms of a paper-and-pencil, computer-based, or computer-adaptive test&quot; and has a picture of 4 different versions of the same test, labeled &quot;Form A, Form B, Form C, and Form D,&quot; and 3 different computers. The second box is labeled &quot;Variation across formats in which a test is administered,&quot; and has pictures of different formats which a test can be taken, such as with paper and pencil, on a computer, or on a smartphone. ">
            <a:extLst>
              <a:ext uri="{FF2B5EF4-FFF2-40B4-BE49-F238E27FC236}">
                <a16:creationId xmlns:a16="http://schemas.microsoft.com/office/drawing/2014/main" id="{5DCB5241-2126-4310-93DF-C73BC4C524BB}"/>
              </a:ext>
            </a:extLst>
          </p:cNvPr>
          <p:cNvPicPr>
            <a:picLocks noChangeAspect="1"/>
          </p:cNvPicPr>
          <p:nvPr/>
        </p:nvPicPr>
        <p:blipFill rotWithShape="1">
          <a:blip r:embed="rId3"/>
          <a:srcRect b="4304"/>
          <a:stretch/>
        </p:blipFill>
        <p:spPr>
          <a:xfrm>
            <a:off x="457200" y="1143001"/>
            <a:ext cx="7913294" cy="5349898"/>
          </a:xfrm>
          <a:prstGeom prst="rect">
            <a:avLst/>
          </a:prstGeom>
        </p:spPr>
      </p:pic>
      <p:sp>
        <p:nvSpPr>
          <p:cNvPr id="4" name="Slide Number Placeholder 3">
            <a:extLst>
              <a:ext uri="{FF2B5EF4-FFF2-40B4-BE49-F238E27FC236}">
                <a16:creationId xmlns:a16="http://schemas.microsoft.com/office/drawing/2014/main" id="{8D72D518-DE75-412F-8DA7-E30315A129E1}"/>
              </a:ext>
            </a:extLst>
          </p:cNvPr>
          <p:cNvSpPr>
            <a:spLocks noGrp="1"/>
          </p:cNvSpPr>
          <p:nvPr>
            <p:ph type="sldNum" sz="quarter" idx="12"/>
          </p:nvPr>
        </p:nvSpPr>
        <p:spPr/>
        <p:txBody>
          <a:bodyPr/>
          <a:lstStyle/>
          <a:p>
            <a:fld id="{939955DA-DB44-4472-BFE9-4BAB9712F000}" type="slidenum">
              <a:rPr lang="en-US" smtClean="0"/>
              <a:t>26</a:t>
            </a:fld>
            <a:endParaRPr lang="en-US" dirty="0"/>
          </a:p>
        </p:txBody>
      </p:sp>
    </p:spTree>
    <p:extLst>
      <p:ext uri="{BB962C8B-B14F-4D97-AF65-F5344CB8AC3E}">
        <p14:creationId xmlns:p14="http://schemas.microsoft.com/office/powerpoint/2010/main" val="307756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sz="3200" b="1" dirty="0"/>
              <a:t>Our Standards: Comparability Across Forms</a:t>
            </a:r>
          </a:p>
        </p:txBody>
      </p:sp>
      <p:pic>
        <p:nvPicPr>
          <p:cNvPr id="5" name="Picture 4" descr="Image of the cover of the Standards for Educational and Psychological Testing by AERA, APA, and NCME">
            <a:extLst>
              <a:ext uri="{FF2B5EF4-FFF2-40B4-BE49-F238E27FC236}">
                <a16:creationId xmlns:a16="http://schemas.microsoft.com/office/drawing/2014/main" id="{B2B9620A-D135-481C-97CF-53A6D8274AE6}"/>
              </a:ext>
            </a:extLst>
          </p:cNvPr>
          <p:cNvPicPr>
            <a:picLocks noChangeAspect="1"/>
          </p:cNvPicPr>
          <p:nvPr/>
        </p:nvPicPr>
        <p:blipFill>
          <a:blip r:embed="rId3"/>
          <a:stretch>
            <a:fillRect/>
          </a:stretch>
        </p:blipFill>
        <p:spPr>
          <a:xfrm>
            <a:off x="457200" y="1514859"/>
            <a:ext cx="2834886" cy="2499577"/>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373109" y="1417638"/>
            <a:ext cx="5394714" cy="4830763"/>
          </a:xfrm>
        </p:spPr>
        <p:txBody>
          <a:bodyPr>
            <a:normAutofit/>
          </a:bodyPr>
          <a:lstStyle/>
          <a:p>
            <a:pPr>
              <a:spcBef>
                <a:spcPts val="0"/>
              </a:spcBef>
            </a:pPr>
            <a:r>
              <a:rPr lang="en-US" sz="2400" b="1" dirty="0">
                <a:solidFill>
                  <a:sysClr val="windowText" lastClr="000000"/>
                </a:solidFill>
              </a:rPr>
              <a:t>Standard 5.12: </a:t>
            </a:r>
            <a:r>
              <a:rPr lang="en-US" sz="2400" dirty="0">
                <a:solidFill>
                  <a:sysClr val="windowText" lastClr="000000"/>
                </a:solidFill>
              </a:rPr>
              <a:t>A clear rationale and supporting evidence should be provided for any claim that scale scores earned on alternate forms of a test may be used interchangeably.</a:t>
            </a:r>
            <a:br>
              <a:rPr lang="en-US" sz="2400" dirty="0">
                <a:solidFill>
                  <a:sysClr val="windowText" lastClr="000000"/>
                </a:solidFill>
              </a:rPr>
            </a:br>
            <a:br>
              <a:rPr lang="en-US" sz="1800" dirty="0">
                <a:solidFill>
                  <a:sysClr val="windowText" lastClr="000000"/>
                </a:solidFill>
              </a:rPr>
            </a:br>
            <a:r>
              <a:rPr lang="en-US" sz="1800" dirty="0"/>
              <a:t>(AERA, APA, NCME, 2014, p. 105)</a:t>
            </a:r>
          </a:p>
          <a:p>
            <a:pPr marL="0" indent="0">
              <a:spcBef>
                <a:spcPts val="0"/>
              </a:spcBef>
              <a:buNone/>
            </a:pPr>
            <a:endParaRPr lang="en-US" sz="2400" dirty="0">
              <a:solidFill>
                <a:sysClr val="windowText" lastClr="000000"/>
              </a:solidFill>
            </a:endParaRPr>
          </a:p>
          <a:p>
            <a:pPr marL="0" indent="0">
              <a:buNone/>
            </a:pPr>
            <a:endParaRPr lang="en-US" sz="2400" dirty="0"/>
          </a:p>
          <a:p>
            <a:pPr mar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The testing publisher or vendor is responsible for providing this rationale and supporting evidence. </a:t>
            </a:r>
            <a:endParaRPr lang="en-US" sz="2400" dirty="0"/>
          </a:p>
          <a:p>
            <a:pPr marL="0" indent="0">
              <a:buNone/>
            </a:pPr>
            <a:endParaRPr lang="en-US" sz="2400" dirty="0"/>
          </a:p>
          <a:p>
            <a:pPr marL="0" indent="0">
              <a:buNone/>
            </a:pPr>
            <a:endParaRPr lang="en-US" sz="2000" dirty="0"/>
          </a:p>
          <a:p>
            <a:pPr marL="0" indent="0">
              <a:buNone/>
            </a:pPr>
            <a:endParaRPr lang="en-US" dirty="0">
              <a:solidFill>
                <a:sysClr val="windowText" lastClr="000000"/>
              </a:solidFill>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27</a:t>
            </a:fld>
            <a:endParaRPr lang="en-US"/>
          </a:p>
        </p:txBody>
      </p:sp>
    </p:spTree>
    <p:extLst>
      <p:ext uri="{BB962C8B-B14F-4D97-AF65-F5344CB8AC3E}">
        <p14:creationId xmlns:p14="http://schemas.microsoft.com/office/powerpoint/2010/main" val="1789305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56BE5A47-D78A-49B8-BAD8-30F782B5F8BA}"/>
              </a:ext>
            </a:extLst>
          </p:cNvPr>
          <p:cNvSpPr>
            <a:spLocks noGrp="1"/>
          </p:cNvSpPr>
          <p:nvPr>
            <p:ph type="title"/>
          </p:nvPr>
        </p:nvSpPr>
        <p:spPr/>
        <p:txBody>
          <a:bodyPr>
            <a:normAutofit/>
          </a:bodyPr>
          <a:lstStyle/>
          <a:p>
            <a:pPr lvl="0" defTabSz="844550">
              <a:lnSpc>
                <a:spcPct val="90000"/>
              </a:lnSpc>
              <a:spcAft>
                <a:spcPct val="35000"/>
              </a:spcAft>
              <a:defRPr/>
            </a:pPr>
            <a:r>
              <a:rPr lang="en-US" sz="3600" b="1" dirty="0"/>
              <a:t>Comparability Evidence Across Forms</a:t>
            </a:r>
          </a:p>
        </p:txBody>
      </p:sp>
      <p:pic>
        <p:nvPicPr>
          <p:cNvPr id="2" name="Picture 1" descr="An image which shows different forms (i.e. different test forms, computer-adaptive tests) and formats (laptop, smartphone, and paper and pencil) of tests but how they can be comparable because they measure the same construct. ">
            <a:extLst>
              <a:ext uri="{FF2B5EF4-FFF2-40B4-BE49-F238E27FC236}">
                <a16:creationId xmlns:a16="http://schemas.microsoft.com/office/drawing/2014/main" id="{51792011-37CE-4A8B-A6C5-6FDA92CEAC3A}"/>
              </a:ext>
            </a:extLst>
          </p:cNvPr>
          <p:cNvPicPr>
            <a:picLocks noChangeAspect="1"/>
          </p:cNvPicPr>
          <p:nvPr/>
        </p:nvPicPr>
        <p:blipFill>
          <a:blip r:embed="rId4"/>
          <a:stretch>
            <a:fillRect/>
          </a:stretch>
        </p:blipFill>
        <p:spPr>
          <a:xfrm>
            <a:off x="623576" y="1165100"/>
            <a:ext cx="8340051" cy="4761389"/>
          </a:xfrm>
          <a:prstGeom prst="rect">
            <a:avLst/>
          </a:prstGeom>
        </p:spPr>
      </p:pic>
      <p:sp>
        <p:nvSpPr>
          <p:cNvPr id="3" name="Content Placeholder 2">
            <a:extLst>
              <a:ext uri="{FF2B5EF4-FFF2-40B4-BE49-F238E27FC236}">
                <a16:creationId xmlns:a16="http://schemas.microsoft.com/office/drawing/2014/main" id="{A47E4F21-3B3B-4460-9EEC-7BDD1ECB7564}"/>
              </a:ext>
            </a:extLst>
          </p:cNvPr>
          <p:cNvSpPr>
            <a:spLocks noGrp="1"/>
          </p:cNvSpPr>
          <p:nvPr>
            <p:ph idx="1"/>
          </p:nvPr>
        </p:nvSpPr>
        <p:spPr>
          <a:xfrm>
            <a:off x="4467827" y="4373098"/>
            <a:ext cx="4662176" cy="3106782"/>
          </a:xfrm>
        </p:spPr>
        <p:txBody>
          <a:bodyPr>
            <a:normAutofit/>
          </a:bodyPr>
          <a:lstStyle/>
          <a:p>
            <a:pPr marL="0" lvl="0" indent="0">
              <a:buNone/>
              <a:defRPr/>
            </a:pPr>
            <a:r>
              <a:rPr lang="en-US" sz="2000" b="1" dirty="0">
                <a:solidFill>
                  <a:prstClr val="black"/>
                </a:solidFill>
              </a:rPr>
              <a:t>For scores to be comparable,</a:t>
            </a:r>
            <a:br>
              <a:rPr lang="en-US" sz="2000" b="1" dirty="0">
                <a:solidFill>
                  <a:prstClr val="black"/>
                </a:solidFill>
              </a:rPr>
            </a:br>
            <a:r>
              <a:rPr lang="en-US" sz="2000" b="1" dirty="0">
                <a:solidFill>
                  <a:prstClr val="black"/>
                </a:solidFill>
              </a:rPr>
              <a:t>the test forms and formats must be designed to measure the same construct.</a:t>
            </a:r>
          </a:p>
          <a:p>
            <a:pPr>
              <a:defRPr/>
            </a:pPr>
            <a:r>
              <a:rPr lang="en-US" sz="2000" dirty="0"/>
              <a:t>Test blueprints or item maps</a:t>
            </a:r>
          </a:p>
          <a:p>
            <a:pPr>
              <a:defRPr/>
            </a:pPr>
            <a:r>
              <a:rPr lang="en-US" sz="2000" dirty="0">
                <a:solidFill>
                  <a:prstClr val="black"/>
                </a:solidFill>
              </a:rPr>
              <a:t>Information about how the computer-adaptive item selection algorithm selects items</a:t>
            </a:r>
          </a:p>
          <a:p>
            <a:endParaRPr lang="en-US" sz="2000" dirty="0"/>
          </a:p>
        </p:txBody>
      </p:sp>
      <p:sp>
        <p:nvSpPr>
          <p:cNvPr id="4" name="Slide Number Placeholder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955DA-DB44-4472-BFE9-4BAB9712F0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31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56BE5A47-D78A-49B8-BAD8-30F782B5F8BA}"/>
              </a:ext>
            </a:extLst>
          </p:cNvPr>
          <p:cNvSpPr>
            <a:spLocks noGrp="1"/>
          </p:cNvSpPr>
          <p:nvPr>
            <p:ph type="title"/>
          </p:nvPr>
        </p:nvSpPr>
        <p:spPr/>
        <p:txBody>
          <a:bodyPr>
            <a:normAutofit/>
          </a:bodyPr>
          <a:lstStyle/>
          <a:p>
            <a:pPr lvl="0" defTabSz="844550">
              <a:lnSpc>
                <a:spcPct val="90000"/>
              </a:lnSpc>
              <a:spcAft>
                <a:spcPct val="35000"/>
              </a:spcAft>
              <a:defRPr/>
            </a:pPr>
            <a:r>
              <a:rPr lang="en-US" sz="3600" b="1" dirty="0"/>
              <a:t>Comparability Evidence Across Forms</a:t>
            </a:r>
            <a:r>
              <a:rPr lang="en-US" sz="500" b="1" dirty="0">
                <a:solidFill>
                  <a:schemeClr val="bg1"/>
                </a:solidFill>
              </a:rPr>
              <a:t>—Technical Documentation</a:t>
            </a:r>
            <a:endParaRPr lang="en-US" sz="3600" b="1" dirty="0">
              <a:solidFill>
                <a:schemeClr val="bg1"/>
              </a:solidFill>
            </a:endParaRPr>
          </a:p>
        </p:txBody>
      </p:sp>
      <p:sp>
        <p:nvSpPr>
          <p:cNvPr id="30" name="Content Placeholder 2">
            <a:extLst>
              <a:ext uri="{FF2B5EF4-FFF2-40B4-BE49-F238E27FC236}">
                <a16:creationId xmlns:a16="http://schemas.microsoft.com/office/drawing/2014/main" id="{C9720CE9-35A9-490A-8B3E-6FF9DDF31277}"/>
              </a:ext>
            </a:extLst>
          </p:cNvPr>
          <p:cNvSpPr>
            <a:spLocks noGrp="1"/>
          </p:cNvSpPr>
          <p:nvPr>
            <p:ph idx="1"/>
          </p:nvPr>
        </p:nvSpPr>
        <p:spPr>
          <a:xfrm>
            <a:off x="457200" y="1417638"/>
            <a:ext cx="8229600" cy="4830763"/>
          </a:xfrm>
        </p:spPr>
        <p:txBody>
          <a:bodyPr>
            <a:normAutofit/>
          </a:bodyPr>
          <a:lstStyle/>
          <a:p>
            <a:pPr marL="0" indent="0">
              <a:buNone/>
            </a:pPr>
            <a:r>
              <a:rPr lang="en-US" dirty="0"/>
              <a:t>The technical documentation for a test must include:</a:t>
            </a:r>
          </a:p>
          <a:p>
            <a:r>
              <a:rPr lang="en-US" sz="2800" dirty="0"/>
              <a:t>Test blueprints or item maps;</a:t>
            </a:r>
          </a:p>
          <a:p>
            <a:r>
              <a:rPr lang="en-US" sz="2800" dirty="0">
                <a:solidFill>
                  <a:prstClr val="black"/>
                </a:solidFill>
              </a:rPr>
              <a:t>Information about how the computer-adaptive item selection algorithm selects items;</a:t>
            </a:r>
          </a:p>
          <a:p>
            <a:r>
              <a:rPr lang="en-US" sz="2800" dirty="0"/>
              <a:t>Results from studies of student performance on different forms and formats; and</a:t>
            </a:r>
          </a:p>
          <a:p>
            <a:r>
              <a:rPr lang="en-US" sz="2800" dirty="0"/>
              <a:t>Information about the nature and quality of the scaling and equating procedures.</a:t>
            </a:r>
          </a:p>
        </p:txBody>
      </p:sp>
      <p:sp>
        <p:nvSpPr>
          <p:cNvPr id="4" name="Slide Number Placeholder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955DA-DB44-4472-BFE9-4BAB9712F0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758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1C1A150-205B-4687-B7FE-E5898BF4504C}"/>
              </a:ext>
            </a:extLst>
          </p:cNvPr>
          <p:cNvSpPr>
            <a:spLocks noGrp="1"/>
          </p:cNvSpPr>
          <p:nvPr>
            <p:ph type="title"/>
          </p:nvPr>
        </p:nvSpPr>
        <p:spPr/>
        <p:txBody>
          <a:bodyPr/>
          <a:lstStyle/>
          <a:p>
            <a:r>
              <a:rPr lang="en-US" dirty="0"/>
              <a:t>Or SCILLSS</a:t>
            </a:r>
          </a:p>
        </p:txBody>
      </p:sp>
      <p:sp>
        <p:nvSpPr>
          <p:cNvPr id="5" name="Content Placeholder 4">
            <a:extLst>
              <a:ext uri="{FF2B5EF4-FFF2-40B4-BE49-F238E27FC236}">
                <a16:creationId xmlns:a16="http://schemas.microsoft.com/office/drawing/2014/main" id="{3D2ACEE1-7300-414F-BD50-3FA29D459C71}"/>
              </a:ext>
            </a:extLst>
          </p:cNvPr>
          <p:cNvSpPr>
            <a:spLocks noGrp="1"/>
          </p:cNvSpPr>
          <p:nvPr>
            <p:ph idx="1"/>
          </p:nvPr>
        </p:nvSpPr>
        <p:spPr>
          <a:xfrm>
            <a:off x="457200" y="1225296"/>
            <a:ext cx="8229600" cy="4830763"/>
          </a:xfrm>
        </p:spPr>
        <p:txBody>
          <a:bodyPr>
            <a:normAutofit fontScale="92500" lnSpcReduction="20000"/>
          </a:bodyPr>
          <a:lstStyle/>
          <a:p>
            <a:pPr marL="0" indent="0">
              <a:lnSpc>
                <a:spcPct val="110000"/>
              </a:lnSpc>
              <a:spcBef>
                <a:spcPts val="0"/>
              </a:spcBef>
              <a:spcAft>
                <a:spcPts val="1200"/>
              </a:spcAft>
              <a:buNone/>
            </a:pPr>
            <a:r>
              <a:rPr lang="en-US" sz="4000" b="1" spc="50" dirty="0">
                <a:ln w="9525" cmpd="sng">
                  <a:solidFill>
                    <a:schemeClr val="accent1"/>
                  </a:solidFill>
                  <a:prstDash val="solid"/>
                </a:ln>
                <a:effectLst>
                  <a:glow rad="38100">
                    <a:schemeClr val="accent1">
                      <a:alpha val="40000"/>
                    </a:schemeClr>
                  </a:glow>
                </a:effectLst>
              </a:rPr>
              <a:t>S</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trengthening</a:t>
            </a:r>
          </a:p>
          <a:p>
            <a:pPr marL="0" indent="0">
              <a:lnSpc>
                <a:spcPct val="110000"/>
              </a:lnSpc>
              <a:spcBef>
                <a:spcPts val="0"/>
              </a:spcBef>
              <a:spcAft>
                <a:spcPts val="1200"/>
              </a:spcAft>
              <a:buNone/>
            </a:pPr>
            <a:r>
              <a:rPr lang="en-US" sz="4000" b="1" spc="50" dirty="0">
                <a:ln w="9525" cmpd="sng">
                  <a:solidFill>
                    <a:schemeClr val="accent1"/>
                  </a:solidFill>
                  <a:prstDash val="solid"/>
                </a:ln>
                <a:effectLst>
                  <a:glow rad="38100">
                    <a:schemeClr val="accent1">
                      <a:alpha val="40000"/>
                    </a:schemeClr>
                  </a:glow>
                </a:effectLst>
              </a:rPr>
              <a:t>C</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laims-based</a:t>
            </a:r>
          </a:p>
          <a:p>
            <a:pPr marL="0" indent="0">
              <a:lnSpc>
                <a:spcPct val="110000"/>
              </a:lnSpc>
              <a:spcBef>
                <a:spcPts val="0"/>
              </a:spcBef>
              <a:spcAft>
                <a:spcPts val="1200"/>
              </a:spcAft>
              <a:buNone/>
            </a:pPr>
            <a:r>
              <a:rPr lang="en-US" sz="4000" b="1" spc="50" dirty="0">
                <a:ln w="9525" cmpd="sng">
                  <a:solidFill>
                    <a:schemeClr val="accent1"/>
                  </a:solidFill>
                  <a:prstDash val="solid"/>
                </a:ln>
                <a:effectLst>
                  <a:glow rad="38100">
                    <a:schemeClr val="accent1">
                      <a:alpha val="40000"/>
                    </a:schemeClr>
                  </a:glow>
                </a:effectLst>
              </a:rPr>
              <a:t>I</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nterpretations and Uses of</a:t>
            </a:r>
          </a:p>
          <a:p>
            <a:pPr marL="0" indent="0">
              <a:lnSpc>
                <a:spcPct val="110000"/>
              </a:lnSpc>
              <a:spcBef>
                <a:spcPts val="0"/>
              </a:spcBef>
              <a:spcAft>
                <a:spcPts val="1200"/>
              </a:spcAft>
              <a:buNone/>
            </a:pPr>
            <a:r>
              <a:rPr lang="en-US" sz="4000" b="1" spc="50" dirty="0">
                <a:ln w="9525" cmpd="sng">
                  <a:solidFill>
                    <a:schemeClr val="accent1"/>
                  </a:solidFill>
                  <a:prstDash val="solid"/>
                </a:ln>
                <a:effectLst>
                  <a:glow rad="38100">
                    <a:schemeClr val="accent1">
                      <a:alpha val="40000"/>
                    </a:schemeClr>
                  </a:glow>
                </a:effectLst>
              </a:rPr>
              <a:t>L</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ocal and</a:t>
            </a:r>
          </a:p>
          <a:p>
            <a:pPr marL="0" indent="0">
              <a:lnSpc>
                <a:spcPct val="110000"/>
              </a:lnSpc>
              <a:spcBef>
                <a:spcPts val="0"/>
              </a:spcBef>
              <a:spcAft>
                <a:spcPts val="1200"/>
              </a:spcAft>
              <a:buNone/>
            </a:pPr>
            <a:r>
              <a:rPr lang="en-US" sz="4000" b="1" spc="50" dirty="0">
                <a:ln w="9525" cmpd="sng">
                  <a:solidFill>
                    <a:schemeClr val="accent1"/>
                  </a:solidFill>
                  <a:prstDash val="solid"/>
                </a:ln>
                <a:effectLst>
                  <a:glow rad="38100">
                    <a:schemeClr val="accent1">
                      <a:alpha val="40000"/>
                    </a:schemeClr>
                  </a:glow>
                </a:effectLst>
              </a:rPr>
              <a:t>L</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arge-scale</a:t>
            </a:r>
          </a:p>
          <a:p>
            <a:pPr marL="0" indent="0">
              <a:lnSpc>
                <a:spcPct val="110000"/>
              </a:lnSpc>
              <a:spcBef>
                <a:spcPts val="0"/>
              </a:spcBef>
              <a:spcAft>
                <a:spcPts val="1200"/>
              </a:spcAft>
              <a:buNone/>
            </a:pPr>
            <a:r>
              <a:rPr lang="en-US" sz="4000" b="1" spc="50" dirty="0">
                <a:ln w="9525" cmpd="sng">
                  <a:solidFill>
                    <a:schemeClr val="accent1"/>
                  </a:solidFill>
                  <a:prstDash val="solid"/>
                </a:ln>
                <a:effectLst>
                  <a:glow rad="38100">
                    <a:schemeClr val="accent1">
                      <a:alpha val="40000"/>
                    </a:schemeClr>
                  </a:glow>
                </a:effectLst>
              </a:rPr>
              <a:t>S</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cience Assessment</a:t>
            </a:r>
          </a:p>
          <a:p>
            <a:pPr marL="0" indent="0">
              <a:lnSpc>
                <a:spcPct val="110000"/>
              </a:lnSpc>
              <a:spcBef>
                <a:spcPts val="0"/>
              </a:spcBef>
              <a:spcAft>
                <a:spcPts val="1200"/>
              </a:spcAft>
              <a:buNone/>
            </a:pPr>
            <a:r>
              <a:rPr lang="en-US" sz="4000" b="1" spc="50" dirty="0">
                <a:ln w="9525" cmpd="sng">
                  <a:solidFill>
                    <a:schemeClr val="accent1"/>
                  </a:solidFill>
                  <a:prstDash val="solid"/>
                </a:ln>
                <a:effectLst>
                  <a:glow rad="38100">
                    <a:schemeClr val="accent1">
                      <a:alpha val="40000"/>
                    </a:schemeClr>
                  </a:glow>
                </a:effectLst>
              </a:rPr>
              <a:t>S</a:t>
            </a: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cores</a:t>
            </a:r>
          </a:p>
          <a:p>
            <a:endParaRPr lang="en-US" dirty="0"/>
          </a:p>
        </p:txBody>
      </p:sp>
      <p:sp>
        <p:nvSpPr>
          <p:cNvPr id="2" name="Slide Number Placeholder 1">
            <a:extLst>
              <a:ext uri="{FF2B5EF4-FFF2-40B4-BE49-F238E27FC236}">
                <a16:creationId xmlns:a16="http://schemas.microsoft.com/office/drawing/2014/main" id="{EBDF6C77-FDFF-43EA-BC4B-482CBA8515DF}"/>
              </a:ext>
            </a:extLst>
          </p:cNvPr>
          <p:cNvSpPr>
            <a:spLocks noGrp="1"/>
          </p:cNvSpPr>
          <p:nvPr>
            <p:ph type="sldNum" sz="quarter" idx="12"/>
          </p:nvPr>
        </p:nvSpPr>
        <p:spPr/>
        <p:txBody>
          <a:bodyPr/>
          <a:lstStyle/>
          <a:p>
            <a:fld id="{939955DA-DB44-4472-BFE9-4BAB9712F000}" type="slidenum">
              <a:rPr lang="en-US" smtClean="0"/>
              <a:t>3</a:t>
            </a:fld>
            <a:endParaRPr lang="en-US"/>
          </a:p>
        </p:txBody>
      </p:sp>
    </p:spTree>
    <p:extLst>
      <p:ext uri="{BB962C8B-B14F-4D97-AF65-F5344CB8AC3E}">
        <p14:creationId xmlns:p14="http://schemas.microsoft.com/office/powerpoint/2010/main" val="791164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857A-B5D1-4BA3-93A5-59904B10428E}"/>
              </a:ext>
            </a:extLst>
          </p:cNvPr>
          <p:cNvSpPr>
            <a:spLocks noGrp="1"/>
          </p:cNvSpPr>
          <p:nvPr>
            <p:ph type="title"/>
          </p:nvPr>
        </p:nvSpPr>
        <p:spPr>
          <a:xfrm>
            <a:off x="457200" y="274638"/>
            <a:ext cx="7598780" cy="1143000"/>
          </a:xfrm>
          <a:solidFill>
            <a:schemeClr val="accent1">
              <a:lumMod val="75000"/>
            </a:schemeClr>
          </a:solidFill>
        </p:spPr>
        <p:txBody>
          <a:bodyPr>
            <a:normAutofit fontScale="90000"/>
          </a:bodyPr>
          <a:lstStyle/>
          <a:p>
            <a:r>
              <a:rPr lang="en-US" sz="4000" b="1" dirty="0">
                <a:solidFill>
                  <a:schemeClr val="bg1"/>
                </a:solidFill>
              </a:rPr>
              <a:t>Comparability Across Students, Site, and Time</a:t>
            </a:r>
            <a:endParaRPr lang="en-US" dirty="0"/>
          </a:p>
        </p:txBody>
      </p:sp>
      <p:sp>
        <p:nvSpPr>
          <p:cNvPr id="5" name="Content Placeholder 4">
            <a:extLst>
              <a:ext uri="{FF2B5EF4-FFF2-40B4-BE49-F238E27FC236}">
                <a16:creationId xmlns:a16="http://schemas.microsoft.com/office/drawing/2014/main" id="{4DEF885A-82EF-435D-90ED-13227A11A80E}"/>
              </a:ext>
            </a:extLst>
          </p:cNvPr>
          <p:cNvSpPr>
            <a:spLocks noGrp="1"/>
          </p:cNvSpPr>
          <p:nvPr>
            <p:ph idx="1"/>
          </p:nvPr>
        </p:nvSpPr>
        <p:spPr>
          <a:xfrm>
            <a:off x="457200" y="1932020"/>
            <a:ext cx="4495800" cy="4355236"/>
          </a:xfrm>
        </p:spPr>
        <p:txBody>
          <a:bodyPr>
            <a:normAutofit/>
          </a:bodyPr>
          <a:lstStyle/>
          <a:p>
            <a:pPr marL="514350" indent="-514350">
              <a:buFont typeface="+mj-lt"/>
              <a:buAutoNum type="arabicPeriod" startAt="2"/>
            </a:pPr>
            <a:r>
              <a:rPr lang="en-US" sz="2800" b="1" dirty="0"/>
              <a:t>How is the assessment designed and administered to support comparable score interpretations across students, sites (classrooms, schools, districts, states), and time?</a:t>
            </a:r>
          </a:p>
          <a:p>
            <a:endParaRPr lang="en-US" dirty="0"/>
          </a:p>
        </p:txBody>
      </p:sp>
      <p:pic>
        <p:nvPicPr>
          <p:cNvPr id="3" name="Picture 2" descr="Image of the life cycle of a test. The life cycle of a test includes: design and development; administration; scoring; analysis; reporting; and use of scores. Encompassed in the middle of the life cycle is the word &quot;validity.&quot; All phases are greyed out except design and development and administration.  ">
            <a:extLst>
              <a:ext uri="{FF2B5EF4-FFF2-40B4-BE49-F238E27FC236}">
                <a16:creationId xmlns:a16="http://schemas.microsoft.com/office/drawing/2014/main" id="{30CF5795-5A3A-4A56-AAFF-D77C51CAD428}"/>
              </a:ext>
            </a:extLst>
          </p:cNvPr>
          <p:cNvPicPr>
            <a:picLocks noChangeAspect="1"/>
          </p:cNvPicPr>
          <p:nvPr/>
        </p:nvPicPr>
        <p:blipFill>
          <a:blip r:embed="rId4"/>
          <a:stretch>
            <a:fillRect/>
          </a:stretch>
        </p:blipFill>
        <p:spPr>
          <a:xfrm>
            <a:off x="4442517" y="1932020"/>
            <a:ext cx="5273497" cy="3664014"/>
          </a:xfrm>
          <a:prstGeom prst="rect">
            <a:avLst/>
          </a:prstGeom>
        </p:spPr>
      </p:pic>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30</a:t>
            </a:fld>
            <a:endParaRPr lang="en-US"/>
          </a:p>
        </p:txBody>
      </p:sp>
    </p:spTree>
    <p:extLst>
      <p:ext uri="{BB962C8B-B14F-4D97-AF65-F5344CB8AC3E}">
        <p14:creationId xmlns:p14="http://schemas.microsoft.com/office/powerpoint/2010/main" val="1378370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sz="3600" b="1" dirty="0"/>
              <a:t>Our Standards:</a:t>
            </a:r>
            <a:br>
              <a:rPr lang="en-US" sz="3600" b="1" dirty="0"/>
            </a:br>
            <a:r>
              <a:rPr lang="en-US" sz="3600" b="1" dirty="0"/>
              <a:t>Comparability Across Administrations</a:t>
            </a:r>
          </a:p>
        </p:txBody>
      </p:sp>
      <p:pic>
        <p:nvPicPr>
          <p:cNvPr id="5" name="Picture 4" descr="Image of the cover of the Standards for Educational and Psychological Testing by AERA, APA, and NCME. ">
            <a:extLst>
              <a:ext uri="{FF2B5EF4-FFF2-40B4-BE49-F238E27FC236}">
                <a16:creationId xmlns:a16="http://schemas.microsoft.com/office/drawing/2014/main" id="{47B51E61-0064-42F3-A471-2E2D64B54F9E}"/>
              </a:ext>
            </a:extLst>
          </p:cNvPr>
          <p:cNvPicPr>
            <a:picLocks noChangeAspect="1"/>
          </p:cNvPicPr>
          <p:nvPr/>
        </p:nvPicPr>
        <p:blipFill>
          <a:blip r:embed="rId3"/>
          <a:stretch>
            <a:fillRect/>
          </a:stretch>
        </p:blipFill>
        <p:spPr>
          <a:xfrm>
            <a:off x="683817" y="1526941"/>
            <a:ext cx="2834886" cy="4889416"/>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518703" y="1472289"/>
            <a:ext cx="5335930" cy="4830763"/>
          </a:xfrm>
        </p:spPr>
        <p:txBody>
          <a:bodyPr>
            <a:noAutofit/>
          </a:bodyPr>
          <a:lstStyle/>
          <a:p>
            <a:pPr>
              <a:spcBef>
                <a:spcPts val="0"/>
              </a:spcBef>
            </a:pPr>
            <a:r>
              <a:rPr lang="en-US" sz="1600" b="1" dirty="0">
                <a:solidFill>
                  <a:sysClr val="windowText" lastClr="000000"/>
                </a:solidFill>
              </a:rPr>
              <a:t>Standard 6.0: </a:t>
            </a:r>
            <a:r>
              <a:rPr lang="en-US" sz="1600" dirty="0"/>
              <a:t>To support useful interpretation of score results, assessment instruments should have established procedures for test administration, scoring, reporting, and interpretation. Those responsible for administrating, scoring, reporting, and interpreting should have sufficient training and supports to help them follow the established procedures. Adherence to the established procedures should be monitored, and any material errors should be documented and, if possible, corrected.</a:t>
            </a:r>
            <a:br>
              <a:rPr lang="en-US" sz="1600" dirty="0"/>
            </a:br>
            <a:r>
              <a:rPr lang="en-US" sz="1200" dirty="0"/>
              <a:t>(AERA, APA, NCME, 2014, p. 114)</a:t>
            </a:r>
          </a:p>
          <a:p>
            <a:pPr>
              <a:spcBef>
                <a:spcPts val="0"/>
              </a:spcBef>
            </a:pPr>
            <a:endParaRPr lang="en-US" sz="1600" dirty="0"/>
          </a:p>
          <a:p>
            <a:pPr>
              <a:spcBef>
                <a:spcPts val="0"/>
              </a:spcBef>
            </a:pPr>
            <a:r>
              <a:rPr lang="en-US" sz="1600" b="1" dirty="0">
                <a:solidFill>
                  <a:sysClr val="windowText" lastClr="000000"/>
                </a:solidFill>
              </a:rPr>
              <a:t>Standard 6.1: </a:t>
            </a:r>
            <a:r>
              <a:rPr lang="en-US" sz="1600" dirty="0"/>
              <a:t>Test administrators should follow carefully the standardized procedures for administration and scoring specified by the test developer and any instructions from the test user.</a:t>
            </a:r>
            <a:br>
              <a:rPr lang="en-US" sz="1600" dirty="0"/>
            </a:br>
            <a:r>
              <a:rPr lang="en-US" sz="1200" dirty="0"/>
              <a:t>(AERA, APA, NCME, 2014, p. 115)</a:t>
            </a:r>
          </a:p>
          <a:p>
            <a:pPr>
              <a:spcBef>
                <a:spcPts val="0"/>
              </a:spcBef>
            </a:pPr>
            <a:endParaRPr lang="en-US" sz="1600" dirty="0"/>
          </a:p>
          <a:p>
            <a:pPr>
              <a:spcBef>
                <a:spcPts val="0"/>
              </a:spcBef>
            </a:pPr>
            <a:r>
              <a:rPr lang="en-US" sz="1600" b="1" dirty="0"/>
              <a:t>Standard 6.3:</a:t>
            </a:r>
            <a:r>
              <a:rPr lang="en-US" sz="1600" dirty="0"/>
              <a:t> Changes or disruptions to standardized test administration procedures or scoring should be documented and reported to the test user.</a:t>
            </a:r>
            <a:br>
              <a:rPr lang="en-US" sz="1600" dirty="0">
                <a:solidFill>
                  <a:sysClr val="windowText" lastClr="000000"/>
                </a:solidFill>
              </a:rPr>
            </a:br>
            <a:r>
              <a:rPr lang="en-US" sz="1200" dirty="0"/>
              <a:t>(AERA, APA, NCME, 2014, p. 115)</a:t>
            </a:r>
          </a:p>
          <a:p>
            <a:pPr marL="0" indent="0">
              <a:spcBef>
                <a:spcPts val="0"/>
              </a:spcBef>
              <a:buNone/>
            </a:pPr>
            <a:endParaRPr lang="en-US" sz="1600" dirty="0">
              <a:solidFill>
                <a:sysClr val="windowText" lastClr="000000"/>
              </a:solidFill>
            </a:endParaRPr>
          </a:p>
          <a:p>
            <a:pPr marL="0" indent="0">
              <a:buNone/>
            </a:pPr>
            <a:endParaRPr lang="en-US" sz="1600" dirty="0"/>
          </a:p>
          <a:p>
            <a:pPr marL="0" indent="0">
              <a:buNone/>
            </a:pPr>
            <a:endParaRPr lang="en-US" sz="1600" dirty="0"/>
          </a:p>
          <a:p>
            <a:pPr marL="0" indent="0">
              <a:buNone/>
            </a:pPr>
            <a:endParaRPr lang="en-US" sz="1600" dirty="0">
              <a:solidFill>
                <a:sysClr val="windowText" lastClr="000000"/>
              </a:solidFill>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31</a:t>
            </a:fld>
            <a:endParaRPr lang="en-US"/>
          </a:p>
        </p:txBody>
      </p:sp>
    </p:spTree>
    <p:extLst>
      <p:ext uri="{BB962C8B-B14F-4D97-AF65-F5344CB8AC3E}">
        <p14:creationId xmlns:p14="http://schemas.microsoft.com/office/powerpoint/2010/main" val="159579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C3DC51E-3235-4D7D-A6D9-CC3A7E9A2722}"/>
              </a:ext>
            </a:extLst>
          </p:cNvPr>
          <p:cNvSpPr>
            <a:spLocks noGrp="1"/>
          </p:cNvSpPr>
          <p:nvPr>
            <p:ph type="title"/>
          </p:nvPr>
        </p:nvSpPr>
        <p:spPr/>
        <p:txBody>
          <a:bodyPr/>
          <a:lstStyle/>
          <a:p>
            <a:r>
              <a:rPr lang="en-US" dirty="0"/>
              <a:t>Training </a:t>
            </a:r>
          </a:p>
        </p:txBody>
      </p:sp>
      <p:pic>
        <p:nvPicPr>
          <p:cNvPr id="4" name="Picture 3" descr="A hand holding a blue pen in its hand after writing the word &quot;Training.&quot;">
            <a:extLst>
              <a:ext uri="{FF2B5EF4-FFF2-40B4-BE49-F238E27FC236}">
                <a16:creationId xmlns:a16="http://schemas.microsoft.com/office/drawing/2014/main" id="{ECC6A726-9866-4C3A-B02B-BCEC72711B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909" y="939103"/>
            <a:ext cx="8686800" cy="5158455"/>
          </a:xfrm>
          <a:prstGeom prst="rect">
            <a:avLst/>
          </a:prstGeom>
        </p:spPr>
      </p:pic>
      <p:sp>
        <p:nvSpPr>
          <p:cNvPr id="7" name="Content Placeholder 6">
            <a:extLst>
              <a:ext uri="{FF2B5EF4-FFF2-40B4-BE49-F238E27FC236}">
                <a16:creationId xmlns:a16="http://schemas.microsoft.com/office/drawing/2014/main" id="{7CDCF122-B657-4127-87E7-DA1DF07C9587}"/>
              </a:ext>
            </a:extLst>
          </p:cNvPr>
          <p:cNvSpPr>
            <a:spLocks noGrp="1"/>
          </p:cNvSpPr>
          <p:nvPr>
            <p:ph idx="1"/>
          </p:nvPr>
        </p:nvSpPr>
        <p:spPr>
          <a:xfrm>
            <a:off x="400291" y="3118137"/>
            <a:ext cx="5808617" cy="4830763"/>
          </a:xfrm>
        </p:spPr>
        <p:txBody>
          <a:bodyPr/>
          <a:lstStyle/>
          <a:p>
            <a:r>
              <a:rPr lang="en-US" sz="2800" dirty="0"/>
              <a:t>Test Administration Manual and other directions for those administering the test</a:t>
            </a:r>
          </a:p>
          <a:p>
            <a:r>
              <a:rPr lang="en-US" sz="2800" dirty="0"/>
              <a:t>Training sessions for those administering the tests and for anyone handling testing documents </a:t>
            </a:r>
          </a:p>
          <a:p>
            <a:endParaRPr lang="en-US" dirty="0"/>
          </a:p>
        </p:txBody>
      </p:sp>
      <p:sp>
        <p:nvSpPr>
          <p:cNvPr id="2" name="Slide Number Placeholder 1">
            <a:extLst>
              <a:ext uri="{FF2B5EF4-FFF2-40B4-BE49-F238E27FC236}">
                <a16:creationId xmlns:a16="http://schemas.microsoft.com/office/drawing/2014/main" id="{866883BB-D337-4938-8063-A101BFC581DC}"/>
              </a:ext>
            </a:extLst>
          </p:cNvPr>
          <p:cNvSpPr>
            <a:spLocks noGrp="1"/>
          </p:cNvSpPr>
          <p:nvPr>
            <p:ph type="sldNum" sz="quarter" idx="12"/>
          </p:nvPr>
        </p:nvSpPr>
        <p:spPr/>
        <p:txBody>
          <a:bodyPr/>
          <a:lstStyle/>
          <a:p>
            <a:fld id="{939955DA-DB44-4472-BFE9-4BAB9712F000}" type="slidenum">
              <a:rPr lang="en-US" smtClean="0"/>
              <a:t>32</a:t>
            </a:fld>
            <a:endParaRPr lang="en-US"/>
          </a:p>
        </p:txBody>
      </p:sp>
    </p:spTree>
    <p:extLst>
      <p:ext uri="{BB962C8B-B14F-4D97-AF65-F5344CB8AC3E}">
        <p14:creationId xmlns:p14="http://schemas.microsoft.com/office/powerpoint/2010/main" val="104458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D3733E-EC70-47FD-9906-A38C39064DDA}"/>
              </a:ext>
            </a:extLst>
          </p:cNvPr>
          <p:cNvSpPr>
            <a:spLocks noGrp="1"/>
          </p:cNvSpPr>
          <p:nvPr>
            <p:ph type="title"/>
          </p:nvPr>
        </p:nvSpPr>
        <p:spPr>
          <a:xfrm>
            <a:off x="167833" y="263395"/>
            <a:ext cx="8096491" cy="1143000"/>
          </a:xfrm>
        </p:spPr>
        <p:txBody>
          <a:bodyPr>
            <a:normAutofit fontScale="90000"/>
          </a:bodyPr>
          <a:lstStyle/>
          <a:p>
            <a:r>
              <a:rPr lang="en-US" sz="4000" b="1" dirty="0"/>
              <a:t>Test Administration Manual or Guidelines</a:t>
            </a:r>
            <a:endParaRPr lang="en-US" dirty="0"/>
          </a:p>
        </p:txBody>
      </p:sp>
      <p:sp>
        <p:nvSpPr>
          <p:cNvPr id="5" name="Content Placeholder 4">
            <a:extLst>
              <a:ext uri="{FF2B5EF4-FFF2-40B4-BE49-F238E27FC236}">
                <a16:creationId xmlns:a16="http://schemas.microsoft.com/office/drawing/2014/main" id="{4E10D653-2434-4F09-B65D-3A9D987D2CCD}"/>
              </a:ext>
            </a:extLst>
          </p:cNvPr>
          <p:cNvSpPr>
            <a:spLocks noGrp="1"/>
          </p:cNvSpPr>
          <p:nvPr>
            <p:ph idx="1"/>
          </p:nvPr>
        </p:nvSpPr>
        <p:spPr>
          <a:xfrm>
            <a:off x="2819400" y="1295400"/>
            <a:ext cx="5867400" cy="4830763"/>
          </a:xfrm>
        </p:spPr>
        <p:txBody>
          <a:bodyPr>
            <a:normAutofit/>
          </a:bodyPr>
          <a:lstStyle/>
          <a:p>
            <a:pPr marL="457200" indent="-457200">
              <a:spcBef>
                <a:spcPts val="600"/>
              </a:spcBef>
            </a:pPr>
            <a:r>
              <a:rPr lang="en-US" sz="2400" dirty="0"/>
              <a:t>How testing materials should be handled prior to, during, and after testing</a:t>
            </a:r>
          </a:p>
          <a:p>
            <a:pPr marL="457200" indent="-457200">
              <a:spcBef>
                <a:spcPts val="600"/>
              </a:spcBef>
            </a:pPr>
            <a:r>
              <a:rPr lang="en-US" sz="2400" dirty="0"/>
              <a:t>The conditions under which students are to take the test</a:t>
            </a:r>
          </a:p>
          <a:p>
            <a:pPr lvl="1"/>
            <a:r>
              <a:rPr lang="en-US" sz="2000" dirty="0"/>
              <a:t>Amount of time</a:t>
            </a:r>
          </a:p>
          <a:p>
            <a:pPr lvl="1"/>
            <a:r>
              <a:rPr lang="en-US" sz="2000" dirty="0"/>
              <a:t>Tools and resources</a:t>
            </a:r>
          </a:p>
          <a:p>
            <a:pPr lvl="1"/>
            <a:r>
              <a:rPr lang="en-US" sz="2000" dirty="0"/>
              <a:t>Allowed accommodations</a:t>
            </a:r>
          </a:p>
          <a:p>
            <a:endParaRPr lang="en-US" dirty="0"/>
          </a:p>
        </p:txBody>
      </p:sp>
      <p:pic>
        <p:nvPicPr>
          <p:cNvPr id="4" name="Picture 3" descr="Decorative picture of figure reading a book">
            <a:extLst>
              <a:ext uri="{FF2B5EF4-FFF2-40B4-BE49-F238E27FC236}">
                <a16:creationId xmlns:a16="http://schemas.microsoft.com/office/drawing/2014/main" id="{F1601CD7-2B67-4F3F-B387-B914D58E28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833" y="1581655"/>
            <a:ext cx="2476500" cy="2476500"/>
          </a:xfrm>
          <a:prstGeom prst="rect">
            <a:avLst/>
          </a:prstGeom>
        </p:spPr>
      </p:pic>
      <p:pic>
        <p:nvPicPr>
          <p:cNvPr id="6" name="Picture 5" descr="Decorative picture of figures passing boxes in an assembly line">
            <a:extLst>
              <a:ext uri="{FF2B5EF4-FFF2-40B4-BE49-F238E27FC236}">
                <a16:creationId xmlns:a16="http://schemas.microsoft.com/office/drawing/2014/main" id="{5D9C5612-1819-4AA2-8CCF-AA71A7BAE0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3998166"/>
            <a:ext cx="9144000" cy="2371119"/>
          </a:xfrm>
          <a:prstGeom prst="rect">
            <a:avLst/>
          </a:prstGeom>
        </p:spPr>
      </p:pic>
      <p:sp>
        <p:nvSpPr>
          <p:cNvPr id="2" name="Slide Number Placeholder 1">
            <a:extLst>
              <a:ext uri="{FF2B5EF4-FFF2-40B4-BE49-F238E27FC236}">
                <a16:creationId xmlns:a16="http://schemas.microsoft.com/office/drawing/2014/main" id="{13EB03B6-EF2A-44C3-AE0C-4F8F3D7120C5}"/>
              </a:ext>
            </a:extLst>
          </p:cNvPr>
          <p:cNvSpPr>
            <a:spLocks noGrp="1"/>
          </p:cNvSpPr>
          <p:nvPr>
            <p:ph type="sldNum" sz="quarter" idx="12"/>
          </p:nvPr>
        </p:nvSpPr>
        <p:spPr/>
        <p:txBody>
          <a:bodyPr/>
          <a:lstStyle/>
          <a:p>
            <a:fld id="{939955DA-DB44-4472-BFE9-4BAB9712F000}" type="slidenum">
              <a:rPr lang="en-US" smtClean="0"/>
              <a:t>33</a:t>
            </a:fld>
            <a:endParaRPr lang="en-US"/>
          </a:p>
        </p:txBody>
      </p:sp>
    </p:spTree>
    <p:extLst>
      <p:ext uri="{BB962C8B-B14F-4D97-AF65-F5344CB8AC3E}">
        <p14:creationId xmlns:p14="http://schemas.microsoft.com/office/powerpoint/2010/main" val="3340172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5548CC0-6907-4EEC-B6F4-111682633775}"/>
              </a:ext>
            </a:extLst>
          </p:cNvPr>
          <p:cNvSpPr>
            <a:spLocks noGrp="1"/>
          </p:cNvSpPr>
          <p:nvPr>
            <p:ph type="title"/>
          </p:nvPr>
        </p:nvSpPr>
        <p:spPr/>
        <p:txBody>
          <a:bodyPr/>
          <a:lstStyle/>
          <a:p>
            <a:r>
              <a:rPr lang="en-US" dirty="0"/>
              <a:t>Cheating</a:t>
            </a:r>
          </a:p>
        </p:txBody>
      </p:sp>
      <p:pic>
        <p:nvPicPr>
          <p:cNvPr id="5" name="Picture 4" descr="The word &quot;cheating&quot; being stroke through in red. ">
            <a:extLst>
              <a:ext uri="{FF2B5EF4-FFF2-40B4-BE49-F238E27FC236}">
                <a16:creationId xmlns:a16="http://schemas.microsoft.com/office/drawing/2014/main" id="{59127182-7C6C-4BCF-82E7-1FF6E64598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3021" y="236926"/>
            <a:ext cx="2829046" cy="2829046"/>
          </a:xfrm>
          <a:prstGeom prst="rect">
            <a:avLst/>
          </a:prstGeom>
        </p:spPr>
      </p:pic>
      <p:sp>
        <p:nvSpPr>
          <p:cNvPr id="6" name="Content Placeholder 5">
            <a:extLst>
              <a:ext uri="{FF2B5EF4-FFF2-40B4-BE49-F238E27FC236}">
                <a16:creationId xmlns:a16="http://schemas.microsoft.com/office/drawing/2014/main" id="{39E5372C-9E7C-4F5D-BA73-696EA28D02BC}"/>
              </a:ext>
            </a:extLst>
          </p:cNvPr>
          <p:cNvSpPr>
            <a:spLocks noGrp="1"/>
          </p:cNvSpPr>
          <p:nvPr>
            <p:ph idx="1"/>
          </p:nvPr>
        </p:nvSpPr>
        <p:spPr>
          <a:xfrm>
            <a:off x="1099595" y="2801764"/>
            <a:ext cx="7141579" cy="4830763"/>
          </a:xfrm>
        </p:spPr>
        <p:txBody>
          <a:bodyPr>
            <a:normAutofit/>
          </a:bodyPr>
          <a:lstStyle/>
          <a:p>
            <a:pPr marL="0" indent="0">
              <a:buNone/>
            </a:pPr>
            <a:r>
              <a:rPr lang="en-US" sz="2400" dirty="0">
                <a:ea typeface="Calibri" panose="020F0502020204030204" pitchFamily="34" charset="0"/>
                <a:cs typeface="Times New Roman" panose="02020603050405020304" pitchFamily="18" charset="0"/>
              </a:rPr>
              <a:t>Breaches of security dilute the scores for entire classrooms, grades, schools, districts, or even states. Scores from a breached test may no longer reflect students’ knowledge and skills and cannot be combined with or compared to other scores. </a:t>
            </a:r>
          </a:p>
          <a:p>
            <a:pPr marL="0" indent="0">
              <a:buNone/>
            </a:pPr>
            <a:endParaRPr lang="en-US" sz="2400" dirty="0">
              <a:cs typeface="Times New Roman" panose="02020603050405020304" pitchFamily="18" charset="0"/>
            </a:endParaRPr>
          </a:p>
          <a:p>
            <a:pPr marL="0" indent="0">
              <a:buNone/>
            </a:pPr>
            <a:r>
              <a:rPr lang="en-US" sz="2400" dirty="0"/>
              <a:t>Breaches in tests such as large-scale statewide assessments result in significant costs to the state and its taxpayers as well as a loss of students’ time and information about them.</a:t>
            </a:r>
          </a:p>
          <a:p>
            <a:endParaRPr lang="en-US" dirty="0"/>
          </a:p>
        </p:txBody>
      </p:sp>
      <p:sp>
        <p:nvSpPr>
          <p:cNvPr id="2" name="Slide Number Placeholder 1">
            <a:extLst>
              <a:ext uri="{FF2B5EF4-FFF2-40B4-BE49-F238E27FC236}">
                <a16:creationId xmlns:a16="http://schemas.microsoft.com/office/drawing/2014/main" id="{B77FFB15-A83A-4956-BCBC-1BC26FE2D9B5}"/>
              </a:ext>
            </a:extLst>
          </p:cNvPr>
          <p:cNvSpPr>
            <a:spLocks noGrp="1"/>
          </p:cNvSpPr>
          <p:nvPr>
            <p:ph type="sldNum" sz="quarter" idx="12"/>
          </p:nvPr>
        </p:nvSpPr>
        <p:spPr/>
        <p:txBody>
          <a:bodyPr/>
          <a:lstStyle/>
          <a:p>
            <a:fld id="{939955DA-DB44-4472-BFE9-4BAB9712F000}" type="slidenum">
              <a:rPr lang="en-US" smtClean="0"/>
              <a:t>34</a:t>
            </a:fld>
            <a:endParaRPr lang="en-US" dirty="0"/>
          </a:p>
        </p:txBody>
      </p:sp>
    </p:spTree>
    <p:extLst>
      <p:ext uri="{BB962C8B-B14F-4D97-AF65-F5344CB8AC3E}">
        <p14:creationId xmlns:p14="http://schemas.microsoft.com/office/powerpoint/2010/main" val="867433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457200" y="274638"/>
            <a:ext cx="7529332" cy="1143000"/>
          </a:xfrm>
          <a:solidFill>
            <a:schemeClr val="accent1">
              <a:lumMod val="75000"/>
            </a:schemeClr>
          </a:solidFill>
        </p:spPr>
        <p:txBody>
          <a:bodyPr>
            <a:noAutofit/>
          </a:bodyPr>
          <a:lstStyle/>
          <a:p>
            <a:pPr lvl="0" defTabSz="844550">
              <a:lnSpc>
                <a:spcPct val="90000"/>
              </a:lnSpc>
              <a:spcAft>
                <a:spcPct val="35000"/>
              </a:spcAft>
            </a:pPr>
            <a:r>
              <a:rPr lang="en-US" sz="3600" b="1" dirty="0">
                <a:solidFill>
                  <a:schemeClr val="bg1"/>
                </a:solidFill>
              </a:rPr>
              <a:t>Comparability Across Scorers and</a:t>
            </a:r>
            <a:br>
              <a:rPr lang="en-US" sz="3600" b="1" dirty="0">
                <a:solidFill>
                  <a:schemeClr val="bg1"/>
                </a:solidFill>
              </a:rPr>
            </a:br>
            <a:r>
              <a:rPr lang="en-US" sz="3600" b="1" dirty="0">
                <a:solidFill>
                  <a:schemeClr val="bg1"/>
                </a:solidFill>
              </a:rPr>
              <a:t>Scoring Methods</a:t>
            </a:r>
          </a:p>
        </p:txBody>
      </p:sp>
      <p:sp>
        <p:nvSpPr>
          <p:cNvPr id="3" name="Content Placeholder 2">
            <a:extLst>
              <a:ext uri="{FF2B5EF4-FFF2-40B4-BE49-F238E27FC236}">
                <a16:creationId xmlns:a16="http://schemas.microsoft.com/office/drawing/2014/main" id="{BD318567-B8C5-4332-8EE9-91F9F6CA26B2}"/>
              </a:ext>
            </a:extLst>
          </p:cNvPr>
          <p:cNvSpPr>
            <a:spLocks noGrp="1"/>
          </p:cNvSpPr>
          <p:nvPr>
            <p:ph idx="1"/>
          </p:nvPr>
        </p:nvSpPr>
        <p:spPr>
          <a:xfrm>
            <a:off x="239513" y="1950719"/>
            <a:ext cx="4781006" cy="4830763"/>
          </a:xfrm>
        </p:spPr>
        <p:txBody>
          <a:bodyPr/>
          <a:lstStyle/>
          <a:p>
            <a:pPr marL="514350" indent="-514350">
              <a:buFont typeface="+mj-lt"/>
              <a:buAutoNum type="arabicPeriod" startAt="3"/>
            </a:pPr>
            <a:r>
              <a:rPr lang="en-US" sz="2800" b="1" dirty="0"/>
              <a:t>How are student responses scored such that scores accurately reflect students’ knowledge and skills across variations in test forms, formats, sites, scorers, and time?</a:t>
            </a:r>
          </a:p>
          <a:p>
            <a:endParaRPr lang="en-US" dirty="0"/>
          </a:p>
        </p:txBody>
      </p:sp>
      <p:pic>
        <p:nvPicPr>
          <p:cNvPr id="2" name="Picture 1" descr="Image of the life cycle of a test. The life cycle of a test includes: design and development; administration; scoring; analysis; reporting; and use of scores. Encompassed in the middle of the life cycle is the word &quot;validity.&quot; All phases are greyed out except design and development and scoring. ">
            <a:extLst>
              <a:ext uri="{FF2B5EF4-FFF2-40B4-BE49-F238E27FC236}">
                <a16:creationId xmlns:a16="http://schemas.microsoft.com/office/drawing/2014/main" id="{959DB1CA-DBB0-4E82-AE31-FF4DE6A0A934}"/>
              </a:ext>
            </a:extLst>
          </p:cNvPr>
          <p:cNvPicPr>
            <a:picLocks noChangeAspect="1"/>
          </p:cNvPicPr>
          <p:nvPr/>
        </p:nvPicPr>
        <p:blipFill>
          <a:blip r:embed="rId4"/>
          <a:stretch>
            <a:fillRect/>
          </a:stretch>
        </p:blipFill>
        <p:spPr>
          <a:xfrm>
            <a:off x="4438846" y="2086361"/>
            <a:ext cx="5267401" cy="3664014"/>
          </a:xfrm>
          <a:prstGeom prst="rect">
            <a:avLst/>
          </a:prstGeom>
        </p:spPr>
      </p:pic>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35</a:t>
            </a:fld>
            <a:endParaRPr lang="en-US" dirty="0"/>
          </a:p>
        </p:txBody>
      </p:sp>
    </p:spTree>
    <p:extLst>
      <p:ext uri="{BB962C8B-B14F-4D97-AF65-F5344CB8AC3E}">
        <p14:creationId xmlns:p14="http://schemas.microsoft.com/office/powerpoint/2010/main" val="160553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F57C-19AE-4033-88AD-E71A49679E46}"/>
              </a:ext>
            </a:extLst>
          </p:cNvPr>
          <p:cNvSpPr>
            <a:spLocks noGrp="1"/>
          </p:cNvSpPr>
          <p:nvPr>
            <p:ph type="title"/>
          </p:nvPr>
        </p:nvSpPr>
        <p:spPr>
          <a:xfrm>
            <a:off x="235131" y="317556"/>
            <a:ext cx="8503919" cy="1143000"/>
          </a:xfrm>
        </p:spPr>
        <p:txBody>
          <a:bodyPr>
            <a:normAutofit fontScale="90000"/>
          </a:bodyPr>
          <a:lstStyle/>
          <a:p>
            <a:r>
              <a:rPr lang="en-US" sz="4000" b="1" dirty="0"/>
              <a:t>Accurate and reliable scoring of selected-response items requires that</a:t>
            </a:r>
            <a:r>
              <a:rPr lang="en-US" sz="3600" b="1" dirty="0"/>
              <a:t>…</a:t>
            </a:r>
          </a:p>
        </p:txBody>
      </p:sp>
      <p:sp>
        <p:nvSpPr>
          <p:cNvPr id="4" name="Content Placeholder 3">
            <a:extLst>
              <a:ext uri="{FF2B5EF4-FFF2-40B4-BE49-F238E27FC236}">
                <a16:creationId xmlns:a16="http://schemas.microsoft.com/office/drawing/2014/main" id="{88FBE144-B4B1-4588-B7C0-2CE77A4A01CC}"/>
              </a:ext>
            </a:extLst>
          </p:cNvPr>
          <p:cNvSpPr>
            <a:spLocks noGrp="1"/>
          </p:cNvSpPr>
          <p:nvPr>
            <p:ph idx="1"/>
          </p:nvPr>
        </p:nvSpPr>
        <p:spPr>
          <a:xfrm>
            <a:off x="235131" y="1523075"/>
            <a:ext cx="8503918" cy="4830763"/>
          </a:xfrm>
        </p:spPr>
        <p:txBody>
          <a:bodyPr>
            <a:normAutofit/>
          </a:bodyPr>
          <a:lstStyle/>
          <a:p>
            <a:pPr marL="457200" indent="-457200">
              <a:spcBef>
                <a:spcPts val="600"/>
              </a:spcBef>
            </a:pPr>
            <a:r>
              <a:rPr lang="en-US" dirty="0"/>
              <a:t>The options meant to be scored as correct must actually be correct;</a:t>
            </a:r>
          </a:p>
          <a:p>
            <a:pPr marL="457200" indent="-457200">
              <a:spcBef>
                <a:spcPts val="600"/>
              </a:spcBef>
            </a:pPr>
            <a:r>
              <a:rPr lang="en-US" dirty="0"/>
              <a:t>The options meant to be scored as </a:t>
            </a:r>
            <a:r>
              <a:rPr lang="en-US" u="sng" dirty="0"/>
              <a:t>not</a:t>
            </a:r>
            <a:r>
              <a:rPr lang="en-US" dirty="0"/>
              <a:t> correct must actually be incorrect;</a:t>
            </a:r>
          </a:p>
          <a:p>
            <a:pPr marL="457200" indent="-457200">
              <a:spcBef>
                <a:spcPts val="600"/>
              </a:spcBef>
            </a:pPr>
            <a:r>
              <a:rPr lang="en-US" dirty="0"/>
              <a:t>The answer key must be correct and be used accurately; and</a:t>
            </a:r>
          </a:p>
          <a:p>
            <a:pPr marL="457200" indent="-457200">
              <a:spcBef>
                <a:spcPts val="600"/>
              </a:spcBef>
            </a:pPr>
            <a:r>
              <a:rPr lang="en-US" dirty="0"/>
              <a:t>The rules for when students pick more options than allowed are clear and applied.</a:t>
            </a:r>
          </a:p>
          <a:p>
            <a:endParaRPr lang="en-US" dirty="0"/>
          </a:p>
        </p:txBody>
      </p:sp>
      <p:pic>
        <p:nvPicPr>
          <p:cNvPr id="7" name="Picture 6" descr="Decorative picture of a question mark in a box with a check next to it">
            <a:extLst>
              <a:ext uri="{FF2B5EF4-FFF2-40B4-BE49-F238E27FC236}">
                <a16:creationId xmlns:a16="http://schemas.microsoft.com/office/drawing/2014/main" id="{FAA48D29-CB4E-4079-A646-DA0F118192B0}"/>
              </a:ext>
            </a:extLst>
          </p:cNvPr>
          <p:cNvPicPr>
            <a:picLocks noChangeAspect="1"/>
          </p:cNvPicPr>
          <p:nvPr/>
        </p:nvPicPr>
        <p:blipFill>
          <a:blip r:embed="rId3"/>
          <a:stretch>
            <a:fillRect/>
          </a:stretch>
        </p:blipFill>
        <p:spPr>
          <a:xfrm>
            <a:off x="6724243" y="5281424"/>
            <a:ext cx="1472425" cy="1500058"/>
          </a:xfrm>
          <a:prstGeom prst="rect">
            <a:avLst/>
          </a:prstGeom>
        </p:spPr>
      </p:pic>
      <p:sp>
        <p:nvSpPr>
          <p:cNvPr id="5" name="Slide Number Placeholder 4">
            <a:extLst>
              <a:ext uri="{FF2B5EF4-FFF2-40B4-BE49-F238E27FC236}">
                <a16:creationId xmlns:a16="http://schemas.microsoft.com/office/drawing/2014/main" id="{B03D19CF-512D-470F-AC04-6504D6B32DA2}"/>
              </a:ext>
            </a:extLst>
          </p:cNvPr>
          <p:cNvSpPr>
            <a:spLocks noGrp="1"/>
          </p:cNvSpPr>
          <p:nvPr>
            <p:ph type="sldNum" sz="quarter" idx="12"/>
          </p:nvPr>
        </p:nvSpPr>
        <p:spPr/>
        <p:txBody>
          <a:bodyPr/>
          <a:lstStyle/>
          <a:p>
            <a:fld id="{939955DA-DB44-4472-BFE9-4BAB9712F000}" type="slidenum">
              <a:rPr lang="en-US" smtClean="0"/>
              <a:t>36</a:t>
            </a:fld>
            <a:endParaRPr lang="en-US"/>
          </a:p>
        </p:txBody>
      </p:sp>
    </p:spTree>
    <p:extLst>
      <p:ext uri="{BB962C8B-B14F-4D97-AF65-F5344CB8AC3E}">
        <p14:creationId xmlns:p14="http://schemas.microsoft.com/office/powerpoint/2010/main" val="3772943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4BC3EED-FC03-4FF0-BA15-F135FA61FEBE}"/>
              </a:ext>
            </a:extLst>
          </p:cNvPr>
          <p:cNvSpPr>
            <a:spLocks noGrp="1"/>
          </p:cNvSpPr>
          <p:nvPr>
            <p:ph type="title"/>
          </p:nvPr>
        </p:nvSpPr>
        <p:spPr>
          <a:xfrm>
            <a:off x="332578" y="-280038"/>
            <a:ext cx="8229600" cy="1143000"/>
          </a:xfrm>
        </p:spPr>
        <p:txBody>
          <a:bodyPr/>
          <a:lstStyle/>
          <a:p>
            <a:r>
              <a:rPr lang="en-US" dirty="0"/>
              <a:t>Rules for Scoring</a:t>
            </a:r>
          </a:p>
        </p:txBody>
      </p:sp>
      <p:pic>
        <p:nvPicPr>
          <p:cNvPr id="4" name="Picture 3" descr="Picture of three figures reviewing test forms while brainstorming the characteristics of 4-point, 3-point, 2-point, and 1-point responses">
            <a:extLst>
              <a:ext uri="{FF2B5EF4-FFF2-40B4-BE49-F238E27FC236}">
                <a16:creationId xmlns:a16="http://schemas.microsoft.com/office/drawing/2014/main" id="{7114D75E-6D95-4EA1-8C77-4A9C770F35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5786" y="546270"/>
            <a:ext cx="8259184" cy="6132870"/>
          </a:xfrm>
          <a:prstGeom prst="rect">
            <a:avLst/>
          </a:prstGeom>
        </p:spPr>
      </p:pic>
      <p:sp>
        <p:nvSpPr>
          <p:cNvPr id="2" name="Slide Number Placeholder 1">
            <a:extLst>
              <a:ext uri="{FF2B5EF4-FFF2-40B4-BE49-F238E27FC236}">
                <a16:creationId xmlns:a16="http://schemas.microsoft.com/office/drawing/2014/main" id="{2BD90922-B1BC-48B8-8DC0-48DBAD906F3B}"/>
              </a:ext>
            </a:extLst>
          </p:cNvPr>
          <p:cNvSpPr>
            <a:spLocks noGrp="1"/>
          </p:cNvSpPr>
          <p:nvPr>
            <p:ph type="sldNum" sz="quarter" idx="12"/>
          </p:nvPr>
        </p:nvSpPr>
        <p:spPr/>
        <p:txBody>
          <a:bodyPr/>
          <a:lstStyle/>
          <a:p>
            <a:fld id="{939955DA-DB44-4472-BFE9-4BAB9712F000}" type="slidenum">
              <a:rPr lang="en-US" smtClean="0"/>
              <a:t>37</a:t>
            </a:fld>
            <a:endParaRPr lang="en-US"/>
          </a:p>
        </p:txBody>
      </p:sp>
    </p:spTree>
    <p:extLst>
      <p:ext uri="{BB962C8B-B14F-4D97-AF65-F5344CB8AC3E}">
        <p14:creationId xmlns:p14="http://schemas.microsoft.com/office/powerpoint/2010/main" val="1645850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sz="3600" b="1" dirty="0"/>
              <a:t>Our Standards: High Quality Scoring</a:t>
            </a:r>
          </a:p>
        </p:txBody>
      </p:sp>
      <p:pic>
        <p:nvPicPr>
          <p:cNvPr id="5" name="Picture 4" descr="Image of the cover of the Standards for Educational and Psychological Testing by AERA, APA, and NCME.">
            <a:extLst>
              <a:ext uri="{FF2B5EF4-FFF2-40B4-BE49-F238E27FC236}">
                <a16:creationId xmlns:a16="http://schemas.microsoft.com/office/drawing/2014/main" id="{19440F53-95DB-48ED-A6E5-7A151B79FD89}"/>
              </a:ext>
            </a:extLst>
          </p:cNvPr>
          <p:cNvPicPr>
            <a:picLocks noChangeAspect="1"/>
          </p:cNvPicPr>
          <p:nvPr/>
        </p:nvPicPr>
        <p:blipFill>
          <a:blip r:embed="rId3"/>
          <a:stretch>
            <a:fillRect/>
          </a:stretch>
        </p:blipFill>
        <p:spPr>
          <a:xfrm>
            <a:off x="349126" y="1417638"/>
            <a:ext cx="2834886" cy="5133277"/>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184012" y="1263318"/>
            <a:ext cx="5768239" cy="5518163"/>
          </a:xfrm>
        </p:spPr>
        <p:txBody>
          <a:bodyPr>
            <a:noAutofit/>
          </a:bodyPr>
          <a:lstStyle/>
          <a:p>
            <a:pPr marL="457200" indent="-457200">
              <a:spcBef>
                <a:spcPts val="0"/>
              </a:spcBef>
            </a:pPr>
            <a:r>
              <a:rPr lang="en-US" sz="1600" b="1" dirty="0">
                <a:ea typeface="Times New Roman" panose="02020603050405020304" pitchFamily="18" charset="0"/>
                <a:cs typeface="Times New Roman" panose="02020603050405020304" pitchFamily="18" charset="0"/>
              </a:rPr>
              <a:t>Standard 7.7: </a:t>
            </a:r>
            <a:r>
              <a:rPr lang="en-US" sz="1600" dirty="0">
                <a:ea typeface="Times New Roman" panose="02020603050405020304" pitchFamily="18" charset="0"/>
                <a:cs typeface="Times New Roman" panose="02020603050405020304" pitchFamily="18" charset="0"/>
              </a:rPr>
              <a:t>Test documents should specify user qualifications that are required to administer and score a test, as well as the user qualification needed to interpret the test scores accurately</a:t>
            </a:r>
          </a:p>
          <a:p>
            <a:pPr marL="457200" indent="-457200">
              <a:spcBef>
                <a:spcPts val="0"/>
              </a:spcBef>
            </a:pPr>
            <a:endParaRPr lang="en-US" sz="700" dirty="0">
              <a:ea typeface="Times New Roman" panose="02020603050405020304" pitchFamily="18" charset="0"/>
              <a:cs typeface="Times New Roman" panose="02020603050405020304" pitchFamily="18" charset="0"/>
            </a:endParaRPr>
          </a:p>
          <a:p>
            <a:pPr marL="463550" lvl="1" indent="0">
              <a:spcBef>
                <a:spcPts val="0"/>
              </a:spcBef>
              <a:spcAft>
                <a:spcPts val="600"/>
              </a:spcAft>
              <a:buNone/>
            </a:pPr>
            <a:r>
              <a:rPr lang="en-US" sz="1600" b="1" dirty="0">
                <a:ea typeface="Times New Roman" panose="02020603050405020304" pitchFamily="18" charset="0"/>
                <a:cs typeface="Times New Roman" panose="02020603050405020304" pitchFamily="18" charset="0"/>
              </a:rPr>
              <a:t>Standard 7.8: </a:t>
            </a:r>
            <a:r>
              <a:rPr lang="en-US" sz="1600" dirty="0">
                <a:ea typeface="Times New Roman" panose="02020603050405020304" pitchFamily="18" charset="0"/>
                <a:cs typeface="Times New Roman" panose="02020603050405020304" pitchFamily="18" charset="0"/>
              </a:rPr>
              <a:t>Test documentation should include detailed instructions on how a test is to be administered and scored.</a:t>
            </a:r>
          </a:p>
          <a:p>
            <a:pPr marL="463550" lvl="1" indent="0">
              <a:spcBef>
                <a:spcPts val="0"/>
              </a:spcBef>
              <a:spcAft>
                <a:spcPts val="600"/>
              </a:spcAft>
              <a:buNone/>
            </a:pPr>
            <a:r>
              <a:rPr lang="en-US" sz="1200" dirty="0"/>
              <a:t>(AERA, APA, NCME, 2014, p. 127)</a:t>
            </a:r>
          </a:p>
          <a:p>
            <a:pPr marL="457200" indent="-457200">
              <a:spcBef>
                <a:spcPts val="0"/>
              </a:spcBef>
            </a:pPr>
            <a:r>
              <a:rPr lang="en-US" sz="1600" b="1" dirty="0">
                <a:ea typeface="Times New Roman" panose="02020603050405020304" pitchFamily="18" charset="0"/>
                <a:cs typeface="Times New Roman" panose="02020603050405020304" pitchFamily="18" charset="0"/>
              </a:rPr>
              <a:t>Standard 6.8: </a:t>
            </a:r>
            <a:r>
              <a:rPr lang="en-US" sz="1600" dirty="0">
                <a:ea typeface="Times New Roman" panose="02020603050405020304" pitchFamily="18" charset="0"/>
                <a:cs typeface="Times New Roman" panose="02020603050405020304" pitchFamily="18" charset="0"/>
              </a:rPr>
              <a:t>Those responsible for scoring should produce scoring protocols. Test scoring that involves human judgment should include rubrics, procedures, and criteria for scoring. When scoring of complex responses is done by computer, the accuracy of the algorithm and processes should be documented.</a:t>
            </a:r>
          </a:p>
          <a:p>
            <a:pPr marL="457200" indent="-457200">
              <a:spcBef>
                <a:spcPts val="0"/>
              </a:spcBef>
            </a:pPr>
            <a:endParaRPr lang="en-US" sz="700" dirty="0">
              <a:ea typeface="Times New Roman" panose="02020603050405020304" pitchFamily="18" charset="0"/>
              <a:cs typeface="Times New Roman" panose="02020603050405020304" pitchFamily="18" charset="0"/>
            </a:endParaRPr>
          </a:p>
          <a:p>
            <a:pPr marL="463550" lvl="1" indent="0">
              <a:spcBef>
                <a:spcPts val="0"/>
              </a:spcBef>
              <a:spcAft>
                <a:spcPts val="600"/>
              </a:spcAft>
              <a:buNone/>
            </a:pPr>
            <a:r>
              <a:rPr lang="en-US" sz="1600" b="1" dirty="0">
                <a:ea typeface="Times New Roman" panose="02020603050405020304" pitchFamily="18" charset="0"/>
                <a:cs typeface="Times New Roman" panose="02020603050405020304" pitchFamily="18" charset="0"/>
              </a:rPr>
              <a:t>Standard 6.9: </a:t>
            </a:r>
            <a:r>
              <a:rPr lang="en-US" sz="1600" dirty="0">
                <a:ea typeface="Times New Roman" panose="02020603050405020304" pitchFamily="18" charset="0"/>
                <a:cs typeface="Times New Roman" panose="02020603050405020304" pitchFamily="18" charset="0"/>
              </a:rPr>
              <a:t>Those responsible for test scoring should establish and document quality control processes and criteria. Adequate training should be provided. The quality of scoring should be monitored and documented. Any systematic source of scoring errors should be documented and corrected.</a:t>
            </a:r>
          </a:p>
          <a:p>
            <a:pPr marL="463550" lvl="1" indent="0">
              <a:spcBef>
                <a:spcPts val="0"/>
              </a:spcBef>
              <a:buNone/>
            </a:pPr>
            <a:r>
              <a:rPr lang="en-US" sz="1200" dirty="0"/>
              <a:t>(AERA, APA, NCME, 2014, p. 118)</a:t>
            </a:r>
          </a:p>
          <a:p>
            <a:pPr marL="0" indent="0">
              <a:spcBef>
                <a:spcPts val="0"/>
              </a:spcBef>
              <a:buNone/>
            </a:pPr>
            <a:endParaRPr lang="en-US" sz="1600" dirty="0">
              <a:solidFill>
                <a:sysClr val="windowText" lastClr="000000"/>
              </a:solidFill>
            </a:endParaRPr>
          </a:p>
          <a:p>
            <a:pPr marL="0" indent="0">
              <a:buNone/>
            </a:pPr>
            <a:endParaRPr lang="en-US" sz="1600" dirty="0"/>
          </a:p>
          <a:p>
            <a:pPr marL="0" indent="0">
              <a:buNone/>
            </a:pPr>
            <a:endParaRPr lang="en-US" sz="1600" dirty="0"/>
          </a:p>
          <a:p>
            <a:pPr marL="0" indent="0">
              <a:buNone/>
            </a:pPr>
            <a:endParaRPr lang="en-US" sz="1600" dirty="0">
              <a:solidFill>
                <a:sysClr val="windowText" lastClr="000000"/>
              </a:solidFill>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38</a:t>
            </a:fld>
            <a:endParaRPr lang="en-US" dirty="0"/>
          </a:p>
        </p:txBody>
      </p:sp>
    </p:spTree>
    <p:extLst>
      <p:ext uri="{BB962C8B-B14F-4D97-AF65-F5344CB8AC3E}">
        <p14:creationId xmlns:p14="http://schemas.microsoft.com/office/powerpoint/2010/main" val="3676637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803135-7344-4EF9-B632-4A19512DF399}"/>
              </a:ext>
            </a:extLst>
          </p:cNvPr>
          <p:cNvSpPr>
            <a:spLocks noGrp="1"/>
          </p:cNvSpPr>
          <p:nvPr>
            <p:ph type="title"/>
          </p:nvPr>
        </p:nvSpPr>
        <p:spPr>
          <a:xfrm>
            <a:off x="457200" y="274638"/>
            <a:ext cx="7795549" cy="1143000"/>
          </a:xfrm>
        </p:spPr>
        <p:txBody>
          <a:bodyPr>
            <a:normAutofit/>
          </a:bodyPr>
          <a:lstStyle/>
          <a:p>
            <a:r>
              <a:rPr lang="en-US" sz="3200" b="1" dirty="0"/>
              <a:t>Examples of evidence for high quality scoring to support score comparisons include:</a:t>
            </a:r>
          </a:p>
        </p:txBody>
      </p:sp>
      <p:sp>
        <p:nvSpPr>
          <p:cNvPr id="5" name="Content Placeholder 4">
            <a:extLst>
              <a:ext uri="{FF2B5EF4-FFF2-40B4-BE49-F238E27FC236}">
                <a16:creationId xmlns:a16="http://schemas.microsoft.com/office/drawing/2014/main" id="{0AF0FCB5-0498-4859-AF7C-5AA32FAF6D69}"/>
              </a:ext>
            </a:extLst>
          </p:cNvPr>
          <p:cNvSpPr>
            <a:spLocks noGrp="1"/>
          </p:cNvSpPr>
          <p:nvPr>
            <p:ph idx="1"/>
          </p:nvPr>
        </p:nvSpPr>
        <p:spPr>
          <a:xfrm>
            <a:off x="457200" y="1417638"/>
            <a:ext cx="8229600" cy="5120957"/>
          </a:xfrm>
        </p:spPr>
        <p:txBody>
          <a:bodyPr/>
          <a:lstStyle/>
          <a:p>
            <a:pPr lvl="0">
              <a:spcBef>
                <a:spcPts val="0"/>
              </a:spcBef>
              <a:spcAft>
                <a:spcPts val="600"/>
              </a:spcAft>
            </a:pPr>
            <a:r>
              <a:rPr lang="en-US" sz="2400" dirty="0">
                <a:latin typeface="Calibri" panose="020F0502020204030204" pitchFamily="34" charset="0"/>
                <a:cs typeface="Times New Roman" panose="02020603050405020304" pitchFamily="18" charset="0"/>
              </a:rPr>
              <a:t>Information from the technical manual or reports on item development about:</a:t>
            </a:r>
          </a:p>
          <a:p>
            <a:pPr marL="800100" lvl="2" indent="-342900">
              <a:spcBef>
                <a:spcPts val="0"/>
              </a:spcBef>
              <a:spcAft>
                <a:spcPts val="600"/>
              </a:spcAft>
              <a:buFont typeface="Courier New" panose="02070309020205020404" pitchFamily="49" charset="0"/>
              <a:buChar char="o"/>
            </a:pPr>
            <a:r>
              <a:rPr lang="en-US" sz="2000" dirty="0">
                <a:latin typeface="Calibri" panose="020F0502020204030204" pitchFamily="34" charset="0"/>
                <a:cs typeface="Times New Roman" panose="02020603050405020304" pitchFamily="18" charset="0"/>
              </a:rPr>
              <a:t>How items are designed and developed to be scored accurately and consistently; and</a:t>
            </a:r>
          </a:p>
          <a:p>
            <a:pPr marL="800100" lvl="2" indent="-342900">
              <a:spcBef>
                <a:spcPts val="0"/>
              </a:spcBef>
              <a:spcAft>
                <a:spcPts val="600"/>
              </a:spcAft>
              <a:buFont typeface="Courier New" panose="02070309020205020404" pitchFamily="49" charset="0"/>
              <a:buChar char="o"/>
            </a:pPr>
            <a:r>
              <a:rPr lang="en-US" sz="2000" dirty="0">
                <a:latin typeface="Calibri" panose="020F0502020204030204" pitchFamily="34" charset="0"/>
                <a:cs typeface="Times New Roman" panose="02020603050405020304" pitchFamily="18" charset="0"/>
              </a:rPr>
              <a:t>Rubrics, criteria, or other guidance for scoring constructed-response items.</a:t>
            </a:r>
          </a:p>
          <a:p>
            <a:pPr lvl="0">
              <a:spcBef>
                <a:spcPts val="0"/>
              </a:spcBef>
              <a:spcAft>
                <a:spcPts val="600"/>
              </a:spcAft>
            </a:pPr>
            <a:r>
              <a:rPr lang="en-US" sz="2400" dirty="0">
                <a:latin typeface="Calibri" panose="020F0502020204030204" pitchFamily="34" charset="0"/>
                <a:cs typeface="Times New Roman" panose="02020603050405020304" pitchFamily="18" charset="0"/>
              </a:rPr>
              <a:t>Evaluation information in the technical manual after every administration about:</a:t>
            </a:r>
          </a:p>
          <a:p>
            <a:pPr marL="800100" marR="0" lvl="2" indent="-342900">
              <a:spcBef>
                <a:spcPts val="0"/>
              </a:spcBef>
              <a:spcAft>
                <a:spcPts val="600"/>
              </a:spcAft>
              <a:buFont typeface="Courier New" panose="02070309020205020404" pitchFamily="49" charset="0"/>
              <a:buChar char="o"/>
            </a:pPr>
            <a:r>
              <a:rPr lang="en-US" sz="2000" dirty="0">
                <a:latin typeface="Calibri" panose="020F0502020204030204" pitchFamily="34" charset="0"/>
                <a:cs typeface="Times New Roman" panose="02020603050405020304" pitchFamily="18" charset="0"/>
              </a:rPr>
              <a:t>The scoring protocols and processes as designed;</a:t>
            </a:r>
          </a:p>
          <a:p>
            <a:pPr marL="800100" marR="0" lvl="2" indent="-342900">
              <a:spcBef>
                <a:spcPts val="0"/>
              </a:spcBef>
              <a:spcAft>
                <a:spcPts val="600"/>
              </a:spcAft>
              <a:buFont typeface="Courier New" panose="02070309020205020404" pitchFamily="49" charset="0"/>
              <a:buChar char="o"/>
            </a:pPr>
            <a:r>
              <a:rPr lang="en-US" sz="2000" dirty="0">
                <a:latin typeface="Calibri" panose="020F0502020204030204" pitchFamily="34" charset="0"/>
                <a:cs typeface="Times New Roman" panose="02020603050405020304" pitchFamily="18" charset="0"/>
              </a:rPr>
              <a:t>The scoring protocols and processes as implemented, including the qualifications of those scoring constructed-response items and the accuracy of algorithms when items are machine-scored; and</a:t>
            </a:r>
          </a:p>
          <a:p>
            <a:pPr marL="800100" marR="0" lvl="2" indent="-342900">
              <a:spcBef>
                <a:spcPts val="0"/>
              </a:spcBef>
              <a:spcAft>
                <a:spcPts val="600"/>
              </a:spcAft>
              <a:buFont typeface="Courier New" panose="02070309020205020404" pitchFamily="49" charset="0"/>
              <a:buChar char="o"/>
            </a:pPr>
            <a:r>
              <a:rPr lang="en-US" sz="2000" dirty="0">
                <a:latin typeface="Calibri" panose="020F0502020204030204" pitchFamily="34" charset="0"/>
                <a:cs typeface="Times New Roman" panose="02020603050405020304" pitchFamily="18" charset="0"/>
              </a:rPr>
              <a:t>Any errors that occurred during scoring and how these were resolved.</a:t>
            </a:r>
          </a:p>
          <a:p>
            <a:endParaRPr lang="en-US" dirty="0"/>
          </a:p>
        </p:txBody>
      </p:sp>
      <p:sp>
        <p:nvSpPr>
          <p:cNvPr id="2" name="Slide Number Placeholder 1">
            <a:extLst>
              <a:ext uri="{FF2B5EF4-FFF2-40B4-BE49-F238E27FC236}">
                <a16:creationId xmlns:a16="http://schemas.microsoft.com/office/drawing/2014/main" id="{79D84E44-B9CD-45DA-9B9D-2EA3617A038E}"/>
              </a:ext>
            </a:extLst>
          </p:cNvPr>
          <p:cNvSpPr>
            <a:spLocks noGrp="1"/>
          </p:cNvSpPr>
          <p:nvPr>
            <p:ph type="sldNum" sz="quarter" idx="12"/>
          </p:nvPr>
        </p:nvSpPr>
        <p:spPr/>
        <p:txBody>
          <a:bodyPr/>
          <a:lstStyle/>
          <a:p>
            <a:fld id="{939955DA-DB44-4472-BFE9-4BAB9712F000}" type="slidenum">
              <a:rPr lang="en-US" smtClean="0"/>
              <a:t>39</a:t>
            </a:fld>
            <a:endParaRPr lang="en-US"/>
          </a:p>
        </p:txBody>
      </p:sp>
    </p:spTree>
    <p:extLst>
      <p:ext uri="{BB962C8B-B14F-4D97-AF65-F5344CB8AC3E}">
        <p14:creationId xmlns:p14="http://schemas.microsoft.com/office/powerpoint/2010/main" val="387771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1"/>
            </p:custDataLst>
          </p:nvPr>
        </p:nvSpPr>
        <p:spPr>
          <a:xfrm>
            <a:off x="1085850" y="1741491"/>
            <a:ext cx="6858000" cy="705701"/>
          </a:xfrm>
        </p:spPr>
        <p:txBody>
          <a:bodyPr>
            <a:normAutofit fontScale="90000"/>
          </a:bodyPr>
          <a:lstStyle/>
          <a:p>
            <a:r>
              <a:rPr lang="en-US" dirty="0"/>
              <a:t>Chapter 3.1</a:t>
            </a:r>
          </a:p>
        </p:txBody>
      </p:sp>
      <p:pic>
        <p:nvPicPr>
          <p:cNvPr id="6" name="Picture 5" descr="An image of the SCILLSS logo.">
            <a:extLst>
              <a:ext uri="{FF2B5EF4-FFF2-40B4-BE49-F238E27FC236}">
                <a16:creationId xmlns:a16="http://schemas.microsoft.com/office/drawing/2014/main" id="{30F2966D-8245-4C52-BA3B-9EBC978E3D33}"/>
              </a:ext>
            </a:extLst>
          </p:cNvPr>
          <p:cNvPicPr>
            <a:picLocks noChangeAspect="1"/>
          </p:cNvPicPr>
          <p:nvPr>
            <p:custDataLst>
              <p:tags r:id="rId2"/>
            </p:custDataLst>
          </p:nvPr>
        </p:nvPicPr>
        <p:blipFill>
          <a:blip r:embed="rId6"/>
          <a:stretch>
            <a:fillRect/>
          </a:stretch>
        </p:blipFill>
        <p:spPr>
          <a:xfrm>
            <a:off x="3856950" y="2626586"/>
            <a:ext cx="1315800" cy="1295400"/>
          </a:xfrm>
          <a:prstGeom prst="rect">
            <a:avLst/>
          </a:prstGeom>
        </p:spPr>
      </p:pic>
      <p:sp>
        <p:nvSpPr>
          <p:cNvPr id="3" name="Subtitle 2">
            <a:extLst>
              <a:ext uri="{FF2B5EF4-FFF2-40B4-BE49-F238E27FC236}">
                <a16:creationId xmlns:a16="http://schemas.microsoft.com/office/drawing/2014/main" id="{19079710-BCD6-4B09-BE62-0B521F11A44E}"/>
              </a:ext>
            </a:extLst>
          </p:cNvPr>
          <p:cNvSpPr>
            <a:spLocks noGrp="1"/>
          </p:cNvSpPr>
          <p:nvPr>
            <p:ph type="subTitle" idx="1"/>
            <p:custDataLst>
              <p:tags r:id="rId3"/>
            </p:custDataLst>
          </p:nvPr>
        </p:nvSpPr>
        <p:spPr>
          <a:xfrm>
            <a:off x="767443" y="3902531"/>
            <a:ext cx="7494815" cy="1436913"/>
          </a:xfrm>
        </p:spPr>
        <p:txBody>
          <a:bodyPr>
            <a:normAutofit/>
          </a:bodyPr>
          <a:lstStyle/>
          <a:p>
            <a:r>
              <a:rPr lang="en-US" b="1" i="1" dirty="0"/>
              <a:t>Review of Key Concepts from </a:t>
            </a:r>
          </a:p>
          <a:p>
            <a:r>
              <a:rPr lang="en-US" b="1" i="1" dirty="0"/>
              <a:t>Chapters 1 and 2</a:t>
            </a:r>
            <a:endParaRPr lang="en-US" sz="2625" dirty="0"/>
          </a:p>
        </p:txBody>
      </p:sp>
    </p:spTree>
    <p:extLst>
      <p:ext uri="{BB962C8B-B14F-4D97-AF65-F5344CB8AC3E}">
        <p14:creationId xmlns:p14="http://schemas.microsoft.com/office/powerpoint/2010/main" val="335114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457200" y="274638"/>
            <a:ext cx="7494608" cy="1143000"/>
          </a:xfrm>
          <a:solidFill>
            <a:schemeClr val="accent1">
              <a:lumMod val="75000"/>
            </a:schemeClr>
          </a:solidFill>
        </p:spPr>
        <p:txBody>
          <a:bodyPr>
            <a:normAutofit/>
          </a:bodyPr>
          <a:lstStyle/>
          <a:p>
            <a:pPr lvl="0" defTabSz="844550">
              <a:lnSpc>
                <a:spcPct val="90000"/>
              </a:lnSpc>
              <a:spcAft>
                <a:spcPct val="35000"/>
              </a:spcAft>
            </a:pPr>
            <a:r>
              <a:rPr lang="en-US" sz="3600" b="1" dirty="0">
                <a:solidFill>
                  <a:schemeClr val="bg1"/>
                </a:solidFill>
              </a:rPr>
              <a:t>Scaling and Equating to Support Comparability</a:t>
            </a:r>
          </a:p>
        </p:txBody>
      </p:sp>
      <p:sp>
        <p:nvSpPr>
          <p:cNvPr id="3" name="Content Placeholder 2">
            <a:extLst>
              <a:ext uri="{FF2B5EF4-FFF2-40B4-BE49-F238E27FC236}">
                <a16:creationId xmlns:a16="http://schemas.microsoft.com/office/drawing/2014/main" id="{E8F81C98-B56E-4716-BFC1-3CD7531A559C}"/>
              </a:ext>
            </a:extLst>
          </p:cNvPr>
          <p:cNvSpPr>
            <a:spLocks noGrp="1"/>
          </p:cNvSpPr>
          <p:nvPr>
            <p:ph idx="1"/>
          </p:nvPr>
        </p:nvSpPr>
        <p:spPr>
          <a:xfrm>
            <a:off x="443696" y="1920909"/>
            <a:ext cx="4751408" cy="4830763"/>
          </a:xfrm>
        </p:spPr>
        <p:txBody>
          <a:bodyPr/>
          <a:lstStyle/>
          <a:p>
            <a:pPr marL="514350" indent="-514350">
              <a:buFont typeface="+mj-lt"/>
              <a:buAutoNum type="arabicPeriod" startAt="4"/>
            </a:pPr>
            <a:r>
              <a:rPr lang="en-US" sz="2800" b="1" dirty="0"/>
              <a:t>How are score scales created and test forms equated to support appropriate comparisons of scores across forms, formats, and time?</a:t>
            </a:r>
          </a:p>
          <a:p>
            <a:endParaRPr lang="en-US" dirty="0"/>
          </a:p>
        </p:txBody>
      </p:sp>
      <p:pic>
        <p:nvPicPr>
          <p:cNvPr id="2" name="Picture 1" descr="Image of the life cycle of a test. The life cycle of a test includes: design and development; administration; scoring; analysis; reporting; and use of scores. Encompassed in the middle of the life cycle is the word &quot;validity.&quot; All phases are greyed out except analysis. ">
            <a:extLst>
              <a:ext uri="{FF2B5EF4-FFF2-40B4-BE49-F238E27FC236}">
                <a16:creationId xmlns:a16="http://schemas.microsoft.com/office/drawing/2014/main" id="{D75A9DAC-BB43-417C-8F28-0C88463669D5}"/>
              </a:ext>
            </a:extLst>
          </p:cNvPr>
          <p:cNvPicPr>
            <a:picLocks noChangeAspect="1"/>
          </p:cNvPicPr>
          <p:nvPr/>
        </p:nvPicPr>
        <p:blipFill>
          <a:blip r:embed="rId4"/>
          <a:stretch>
            <a:fillRect/>
          </a:stretch>
        </p:blipFill>
        <p:spPr>
          <a:xfrm>
            <a:off x="4103438" y="1920909"/>
            <a:ext cx="5273497" cy="3664014"/>
          </a:xfrm>
          <a:prstGeom prst="rect">
            <a:avLst/>
          </a:prstGeom>
        </p:spPr>
      </p:pic>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40</a:t>
            </a:fld>
            <a:endParaRPr lang="en-US"/>
          </a:p>
        </p:txBody>
      </p:sp>
    </p:spTree>
    <p:extLst>
      <p:ext uri="{BB962C8B-B14F-4D97-AF65-F5344CB8AC3E}">
        <p14:creationId xmlns:p14="http://schemas.microsoft.com/office/powerpoint/2010/main" val="494362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7DC92862-FEEF-482B-BEA0-35E95B144F1C}"/>
              </a:ext>
            </a:extLst>
          </p:cNvPr>
          <p:cNvSpPr>
            <a:spLocks noGrp="1"/>
          </p:cNvSpPr>
          <p:nvPr>
            <p:ph type="title"/>
          </p:nvPr>
        </p:nvSpPr>
        <p:spPr/>
        <p:txBody>
          <a:bodyPr/>
          <a:lstStyle/>
          <a:p>
            <a:r>
              <a:rPr lang="en-US" dirty="0"/>
              <a:t>Psychometricians </a:t>
            </a:r>
          </a:p>
        </p:txBody>
      </p:sp>
      <p:sp>
        <p:nvSpPr>
          <p:cNvPr id="5" name="Content Placeholder 4">
            <a:extLst>
              <a:ext uri="{FF2B5EF4-FFF2-40B4-BE49-F238E27FC236}">
                <a16:creationId xmlns:a16="http://schemas.microsoft.com/office/drawing/2014/main" id="{5FBC753B-3EC5-4964-8EE1-F01277F5AA31}"/>
              </a:ext>
            </a:extLst>
          </p:cNvPr>
          <p:cNvSpPr>
            <a:spLocks noGrp="1"/>
          </p:cNvSpPr>
          <p:nvPr>
            <p:ph idx="1"/>
          </p:nvPr>
        </p:nvSpPr>
        <p:spPr/>
        <p:txBody>
          <a:bodyPr/>
          <a:lstStyle/>
          <a:p>
            <a:pPr marL="0" indent="0">
              <a:buNone/>
            </a:pPr>
            <a:r>
              <a:rPr lang="en-US" dirty="0">
                <a:ea typeface="Times New Roman" panose="02020603050405020304" pitchFamily="18" charset="0"/>
                <a:cs typeface="Times New Roman" panose="02020603050405020304" pitchFamily="18" charset="0"/>
              </a:rPr>
              <a:t>People who study and use statistical models and methods with assessment data are known as psychometricians and their field is called psychometrics. </a:t>
            </a:r>
            <a:endParaRPr lang="en-US" dirty="0"/>
          </a:p>
          <a:p>
            <a:endParaRPr lang="en-US" dirty="0"/>
          </a:p>
        </p:txBody>
      </p:sp>
      <p:pic>
        <p:nvPicPr>
          <p:cNvPr id="3" name="Picture 2" descr="A decorative picture of a head with numbers coming from it.">
            <a:extLst>
              <a:ext uri="{FF2B5EF4-FFF2-40B4-BE49-F238E27FC236}">
                <a16:creationId xmlns:a16="http://schemas.microsoft.com/office/drawing/2014/main" id="{985FC8FD-25D7-465F-A462-6C6AD335B9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41453" y="3034652"/>
            <a:ext cx="3743268" cy="2670279"/>
          </a:xfrm>
          <a:prstGeom prst="rect">
            <a:avLst/>
          </a:prstGeom>
        </p:spPr>
      </p:pic>
      <p:sp>
        <p:nvSpPr>
          <p:cNvPr id="2" name="Slide Number Placeholder 1">
            <a:extLst>
              <a:ext uri="{FF2B5EF4-FFF2-40B4-BE49-F238E27FC236}">
                <a16:creationId xmlns:a16="http://schemas.microsoft.com/office/drawing/2014/main" id="{FFA38A63-64ED-4F82-8961-3CC1C3E3EE2F}"/>
              </a:ext>
            </a:extLst>
          </p:cNvPr>
          <p:cNvSpPr>
            <a:spLocks noGrp="1"/>
          </p:cNvSpPr>
          <p:nvPr>
            <p:ph type="sldNum" sz="quarter" idx="12"/>
          </p:nvPr>
        </p:nvSpPr>
        <p:spPr/>
        <p:txBody>
          <a:bodyPr/>
          <a:lstStyle/>
          <a:p>
            <a:fld id="{939955DA-DB44-4472-BFE9-4BAB9712F000}" type="slidenum">
              <a:rPr lang="en-US" smtClean="0"/>
              <a:t>41</a:t>
            </a:fld>
            <a:endParaRPr lang="en-US"/>
          </a:p>
        </p:txBody>
      </p:sp>
    </p:spTree>
    <p:extLst>
      <p:ext uri="{BB962C8B-B14F-4D97-AF65-F5344CB8AC3E}">
        <p14:creationId xmlns:p14="http://schemas.microsoft.com/office/powerpoint/2010/main" val="2294557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A7F4D9BD-D233-4F9D-93BA-E7863F714B46}"/>
              </a:ext>
            </a:extLst>
          </p:cNvPr>
          <p:cNvSpPr>
            <a:spLocks noGrp="1"/>
          </p:cNvSpPr>
          <p:nvPr>
            <p:ph type="title"/>
          </p:nvPr>
        </p:nvSpPr>
        <p:spPr/>
        <p:txBody>
          <a:bodyPr/>
          <a:lstStyle/>
          <a:p>
            <a:r>
              <a:rPr lang="en-US" dirty="0"/>
              <a:t>Psychometric Analyses </a:t>
            </a:r>
          </a:p>
        </p:txBody>
      </p:sp>
      <p:pic>
        <p:nvPicPr>
          <p:cNvPr id="10" name="Picture 9" descr="An image of a flow chart with &quot;Psychometric Analyses&quot; in the middle. On top of the flow chart pointing down to the words &quot;Psychometric Analyses&quot; is a picture of a paper and pencil and states &quot;Raw scores... 42 one-point questions, 2 two-point questions, and 1 four-point question.&quot; Pointing out from underneath the words &quot;Psychometric Analyses&quot; in the flow chart states &quot;Score Scale: accounts for differences in difficulty and reliability across items on the test, when equated across forms, allows for comparisons across administrations, when equated vertically, allows for comparisons across grades or other levels.&quot;">
            <a:extLst>
              <a:ext uri="{FF2B5EF4-FFF2-40B4-BE49-F238E27FC236}">
                <a16:creationId xmlns:a16="http://schemas.microsoft.com/office/drawing/2014/main" id="{B39FDEF4-0B8A-43F7-99C9-08704C2EE6BF}"/>
              </a:ext>
            </a:extLst>
          </p:cNvPr>
          <p:cNvPicPr>
            <a:picLocks noChangeAspect="1"/>
          </p:cNvPicPr>
          <p:nvPr/>
        </p:nvPicPr>
        <p:blipFill>
          <a:blip r:embed="rId3"/>
          <a:stretch>
            <a:fillRect/>
          </a:stretch>
        </p:blipFill>
        <p:spPr>
          <a:xfrm>
            <a:off x="1153723" y="615934"/>
            <a:ext cx="7598553" cy="5800423"/>
          </a:xfrm>
          <a:prstGeom prst="rect">
            <a:avLst/>
          </a:prstGeom>
        </p:spPr>
      </p:pic>
      <p:sp>
        <p:nvSpPr>
          <p:cNvPr id="2" name="Slide Number Placeholder 1">
            <a:extLst>
              <a:ext uri="{FF2B5EF4-FFF2-40B4-BE49-F238E27FC236}">
                <a16:creationId xmlns:a16="http://schemas.microsoft.com/office/drawing/2014/main" id="{2F6D4526-7483-4F8E-8798-C3A527DA3F21}"/>
              </a:ext>
            </a:extLst>
          </p:cNvPr>
          <p:cNvSpPr>
            <a:spLocks noGrp="1"/>
          </p:cNvSpPr>
          <p:nvPr>
            <p:ph type="sldNum" sz="quarter" idx="12"/>
          </p:nvPr>
        </p:nvSpPr>
        <p:spPr/>
        <p:txBody>
          <a:bodyPr/>
          <a:lstStyle/>
          <a:p>
            <a:fld id="{939955DA-DB44-4472-BFE9-4BAB9712F000}" type="slidenum">
              <a:rPr lang="en-US" smtClean="0"/>
              <a:t>42</a:t>
            </a:fld>
            <a:endParaRPr lang="en-US"/>
          </a:p>
        </p:txBody>
      </p:sp>
    </p:spTree>
    <p:extLst>
      <p:ext uri="{BB962C8B-B14F-4D97-AF65-F5344CB8AC3E}">
        <p14:creationId xmlns:p14="http://schemas.microsoft.com/office/powerpoint/2010/main" val="427002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sz="3600" b="1" dirty="0"/>
              <a:t>Our Standards: Scaling and Equating</a:t>
            </a:r>
          </a:p>
        </p:txBody>
      </p:sp>
      <p:pic>
        <p:nvPicPr>
          <p:cNvPr id="5" name="Picture 4" descr="Image of the cover of the Standards for Educational and Psychological Testing by AERA, APA, and NCME.">
            <a:extLst>
              <a:ext uri="{FF2B5EF4-FFF2-40B4-BE49-F238E27FC236}">
                <a16:creationId xmlns:a16="http://schemas.microsoft.com/office/drawing/2014/main" id="{68E7422C-32A8-40CD-91BE-3CFAE6955378}"/>
              </a:ext>
            </a:extLst>
          </p:cNvPr>
          <p:cNvPicPr>
            <a:picLocks noChangeAspect="1"/>
          </p:cNvPicPr>
          <p:nvPr/>
        </p:nvPicPr>
        <p:blipFill>
          <a:blip r:embed="rId3"/>
          <a:stretch>
            <a:fillRect/>
          </a:stretch>
        </p:blipFill>
        <p:spPr>
          <a:xfrm>
            <a:off x="513293" y="1417638"/>
            <a:ext cx="2834886" cy="5133277"/>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404271" y="1417638"/>
            <a:ext cx="5295418" cy="4830763"/>
          </a:xfrm>
        </p:spPr>
        <p:txBody>
          <a:bodyPr>
            <a:noAutofit/>
          </a:bodyPr>
          <a:lstStyle/>
          <a:p>
            <a:pPr marL="457200" indent="-457200">
              <a:spcBef>
                <a:spcPts val="0"/>
              </a:spcBef>
            </a:pPr>
            <a:r>
              <a:rPr lang="en-US" sz="1600" b="1" dirty="0">
                <a:latin typeface="Calibri" panose="020F0502020204030204" pitchFamily="34" charset="0"/>
                <a:ea typeface="Calibri" panose="020F0502020204030204" pitchFamily="34" charset="0"/>
                <a:cs typeface="Times New Roman" panose="02020603050405020304" pitchFamily="18" charset="0"/>
              </a:rPr>
              <a:t>Standard 5.12: </a:t>
            </a:r>
            <a:r>
              <a:rPr lang="en-US" sz="1600" dirty="0">
                <a:latin typeface="Calibri" panose="020F0502020204030204" pitchFamily="34" charset="0"/>
                <a:ea typeface="Calibri" panose="020F0502020204030204" pitchFamily="34" charset="0"/>
                <a:cs typeface="Times New Roman" panose="02020603050405020304" pitchFamily="18" charset="0"/>
              </a:rPr>
              <a:t>A clear rationale and supporting evidence should be provided for any claim that scale scores earned on alternate forms of a test may be used interchangeably.</a:t>
            </a:r>
            <a:br>
              <a:rPr lang="en-US" sz="1600" dirty="0">
                <a:latin typeface="Calibri" panose="020F0502020204030204" pitchFamily="34" charset="0"/>
                <a:ea typeface="Times New Roman" panose="02020603050405020304" pitchFamily="18" charset="0"/>
                <a:cs typeface="Times New Roman" panose="02020603050405020304" pitchFamily="18" charset="0"/>
              </a:rPr>
            </a:br>
            <a:br>
              <a:rPr lang="en-US" sz="1600" dirty="0">
                <a:latin typeface="Calibri" panose="020F0502020204030204" pitchFamily="34" charset="0"/>
                <a:ea typeface="Times New Roman" panose="02020603050405020304" pitchFamily="18"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Standard 5.13: </a:t>
            </a:r>
            <a:r>
              <a:rPr lang="en-US" sz="1600" dirty="0">
                <a:latin typeface="Calibri" panose="020F0502020204030204" pitchFamily="34" charset="0"/>
                <a:ea typeface="Calibri" panose="020F0502020204030204" pitchFamily="34" charset="0"/>
                <a:cs typeface="Times New Roman" panose="02020603050405020304" pitchFamily="18" charset="0"/>
              </a:rPr>
              <a:t>When claims of form-to-form equivalence are based on equating procedures, detailed technical information should be provided on the method by which equating functions were established and on the accuracy of the equating functions.</a:t>
            </a:r>
            <a:br>
              <a:rPr lang="en-US" sz="1600" dirty="0">
                <a:latin typeface="Calibri" panose="020F0502020204030204" pitchFamily="34" charset="0"/>
                <a:ea typeface="Calibri" panose="020F0502020204030204" pitchFamily="34" charset="0"/>
                <a:cs typeface="Times New Roman" panose="02020603050405020304" pitchFamily="18" charset="0"/>
              </a:rPr>
            </a:b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200" dirty="0"/>
              <a:t>(AERA, APA, NCME, 2014, p. 118)</a:t>
            </a:r>
          </a:p>
          <a:p>
            <a:pPr>
              <a:spcBef>
                <a:spcPts val="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Bef>
                <a:spcPts val="0"/>
              </a:spcBef>
            </a:pPr>
            <a:r>
              <a:rPr lang="en-US" sz="1600" b="1" dirty="0">
                <a:latin typeface="Calibri" panose="020F0502020204030204" pitchFamily="34" charset="0"/>
                <a:ea typeface="Calibri" panose="020F0502020204030204" pitchFamily="34" charset="0"/>
                <a:cs typeface="Times New Roman" panose="02020603050405020304" pitchFamily="18" charset="0"/>
              </a:rPr>
              <a:t>Standard 5.16:</a:t>
            </a:r>
            <a:r>
              <a:rPr lang="en-US" sz="1600" dirty="0">
                <a:latin typeface="Calibri" panose="020F0502020204030204" pitchFamily="34" charset="0"/>
                <a:ea typeface="Calibri" panose="020F0502020204030204" pitchFamily="34" charset="0"/>
                <a:cs typeface="Times New Roman" panose="02020603050405020304" pitchFamily="18" charset="0"/>
              </a:rPr>
              <a:t> When test scores are based on model-based psychometric procedures, such as those used in computerized adaptive or multistage testing, documentation should be provided to indicate that the scores have comparable meaning over alternate sets of test forms.</a:t>
            </a:r>
            <a:br>
              <a:rPr lang="en-US" sz="1600" dirty="0">
                <a:latin typeface="Calibri" panose="020F0502020204030204" pitchFamily="34" charset="0"/>
                <a:ea typeface="Calibri" panose="020F0502020204030204" pitchFamily="34" charset="0"/>
                <a:cs typeface="Times New Roman" panose="02020603050405020304" pitchFamily="18" charset="0"/>
              </a:rPr>
            </a:b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200" dirty="0"/>
              <a:t>(AERA, APA, NCME, 2014, p. 106)</a:t>
            </a:r>
          </a:p>
          <a:p>
            <a:pPr marL="0" indent="0">
              <a:spcBef>
                <a:spcPts val="0"/>
              </a:spcBef>
              <a:buNone/>
            </a:pPr>
            <a:endParaRPr lang="en-US" sz="1600" dirty="0">
              <a:solidFill>
                <a:sysClr val="windowText" lastClr="000000"/>
              </a:solidFill>
            </a:endParaRPr>
          </a:p>
          <a:p>
            <a:pPr marL="0" indent="0">
              <a:buNone/>
            </a:pPr>
            <a:endParaRPr lang="en-US" sz="1600" dirty="0"/>
          </a:p>
          <a:p>
            <a:pPr marL="0" indent="0">
              <a:buNone/>
            </a:pPr>
            <a:endParaRPr lang="en-US" sz="1600" dirty="0"/>
          </a:p>
          <a:p>
            <a:pPr marL="0" indent="0">
              <a:buNone/>
            </a:pPr>
            <a:endParaRPr lang="en-US" sz="1600" dirty="0">
              <a:solidFill>
                <a:sysClr val="windowText" lastClr="000000"/>
              </a:solidFill>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43</a:t>
            </a:fld>
            <a:endParaRPr lang="en-US"/>
          </a:p>
        </p:txBody>
      </p:sp>
    </p:spTree>
    <p:extLst>
      <p:ext uri="{BB962C8B-B14F-4D97-AF65-F5344CB8AC3E}">
        <p14:creationId xmlns:p14="http://schemas.microsoft.com/office/powerpoint/2010/main" val="3149352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4EBDE7-52A0-4BF8-A1C7-735313BB8C4D}"/>
              </a:ext>
            </a:extLst>
          </p:cNvPr>
          <p:cNvSpPr>
            <a:spLocks noGrp="1"/>
          </p:cNvSpPr>
          <p:nvPr>
            <p:ph type="title"/>
          </p:nvPr>
        </p:nvSpPr>
        <p:spPr>
          <a:xfrm>
            <a:off x="306730" y="274638"/>
            <a:ext cx="7969170" cy="1143000"/>
          </a:xfrm>
        </p:spPr>
        <p:txBody>
          <a:bodyPr>
            <a:normAutofit/>
          </a:bodyPr>
          <a:lstStyle/>
          <a:p>
            <a:r>
              <a:rPr lang="en-US" sz="3200" b="1" dirty="0">
                <a:latin typeface="Calibri" panose="020F0502020204030204" pitchFamily="34" charset="0"/>
                <a:cs typeface="Times New Roman" panose="02020603050405020304" pitchFamily="18" charset="0"/>
              </a:rPr>
              <a:t>Examples of evidence for scaling and equating to support score comparisons include:</a:t>
            </a:r>
            <a:endParaRPr lang="en-US" sz="4800" dirty="0"/>
          </a:p>
        </p:txBody>
      </p:sp>
      <p:sp>
        <p:nvSpPr>
          <p:cNvPr id="5" name="Content Placeholder 4">
            <a:extLst>
              <a:ext uri="{FF2B5EF4-FFF2-40B4-BE49-F238E27FC236}">
                <a16:creationId xmlns:a16="http://schemas.microsoft.com/office/drawing/2014/main" id="{5A441164-9D33-4EF0-928A-3BC99583A529}"/>
              </a:ext>
            </a:extLst>
          </p:cNvPr>
          <p:cNvSpPr>
            <a:spLocks noGrp="1"/>
          </p:cNvSpPr>
          <p:nvPr>
            <p:ph idx="1"/>
          </p:nvPr>
        </p:nvSpPr>
        <p:spPr>
          <a:xfrm>
            <a:off x="306730" y="1423165"/>
            <a:ext cx="8189088" cy="4998719"/>
          </a:xfrm>
        </p:spPr>
        <p:txBody>
          <a:bodyPr>
            <a:normAutofit fontScale="92500"/>
          </a:bodyPr>
          <a:lstStyle/>
          <a:p>
            <a:pPr marL="457200" lvl="0" indent="-457200">
              <a:spcBef>
                <a:spcPts val="600"/>
              </a:spcBef>
            </a:pPr>
            <a:r>
              <a:rPr lang="en-US" sz="2800" dirty="0">
                <a:latin typeface="Calibri" panose="020F0502020204030204" pitchFamily="34" charset="0"/>
                <a:cs typeface="Times New Roman" panose="02020603050405020304" pitchFamily="18" charset="0"/>
              </a:rPr>
              <a:t>Information from the technical manual about:</a:t>
            </a:r>
          </a:p>
          <a:p>
            <a:pPr marL="800100" lvl="2" indent="-342900">
              <a:spcBef>
                <a:spcPts val="600"/>
              </a:spcBef>
              <a:buFont typeface="Courier New" panose="02070309020205020404" pitchFamily="49" charset="0"/>
              <a:buChar char="o"/>
            </a:pPr>
            <a:r>
              <a:rPr lang="en-US" dirty="0">
                <a:latin typeface="Calibri" panose="020F0502020204030204" pitchFamily="34" charset="0"/>
                <a:cs typeface="Times New Roman" panose="02020603050405020304" pitchFamily="18" charset="0"/>
              </a:rPr>
              <a:t>How score scales were developed and evaluated to ensure that the scaled scores are accurate and meaningful; and</a:t>
            </a:r>
          </a:p>
          <a:p>
            <a:pPr marL="800100" lvl="2" indent="-342900">
              <a:spcBef>
                <a:spcPts val="600"/>
              </a:spcBef>
              <a:buFont typeface="Courier New" panose="02070309020205020404" pitchFamily="49" charset="0"/>
              <a:buChar char="o"/>
            </a:pPr>
            <a:r>
              <a:rPr lang="en-US" dirty="0">
                <a:latin typeface="Calibri" panose="020F0502020204030204" pitchFamily="34" charset="0"/>
                <a:cs typeface="Times New Roman" panose="02020603050405020304" pitchFamily="18" charset="0"/>
              </a:rPr>
              <a:t>How score scales are equated across test administrations to support the comparison of scores across forms, sites, and time.</a:t>
            </a:r>
          </a:p>
          <a:p>
            <a:pPr marL="0" lvl="1" indent="0">
              <a:spcAft>
                <a:spcPts val="600"/>
              </a:spcAft>
              <a:buNone/>
            </a:pPr>
            <a:endParaRPr lang="en-US" sz="2400" dirty="0">
              <a:latin typeface="Calibri" panose="020F0502020204030204" pitchFamily="34" charset="0"/>
              <a:cs typeface="Times New Roman" panose="02020603050405020304" pitchFamily="18" charset="0"/>
            </a:endParaRPr>
          </a:p>
          <a:p>
            <a:pPr marL="0" lvl="1" indent="0">
              <a:spcAft>
                <a:spcPts val="600"/>
              </a:spcAft>
              <a:buNone/>
            </a:pPr>
            <a:r>
              <a:rPr lang="en-US" dirty="0">
                <a:latin typeface="Calibri" panose="020F0502020204030204" pitchFamily="34" charset="0"/>
                <a:cs typeface="Times New Roman" panose="02020603050405020304" pitchFamily="18" charset="0"/>
              </a:rPr>
              <a:t>Education agencies that do not have psychometricians on staff may benefit from consultations with psychometricians to help them determine whether and how to compare scores from different tests or test administrations.</a:t>
            </a:r>
          </a:p>
        </p:txBody>
      </p:sp>
      <p:sp>
        <p:nvSpPr>
          <p:cNvPr id="2" name="Slide Number Placeholder 1">
            <a:extLst>
              <a:ext uri="{FF2B5EF4-FFF2-40B4-BE49-F238E27FC236}">
                <a16:creationId xmlns:a16="http://schemas.microsoft.com/office/drawing/2014/main" id="{79D84E44-B9CD-45DA-9B9D-2EA3617A038E}"/>
              </a:ext>
            </a:extLst>
          </p:cNvPr>
          <p:cNvSpPr>
            <a:spLocks noGrp="1"/>
          </p:cNvSpPr>
          <p:nvPr>
            <p:ph type="sldNum" sz="quarter" idx="12"/>
          </p:nvPr>
        </p:nvSpPr>
        <p:spPr/>
        <p:txBody>
          <a:bodyPr/>
          <a:lstStyle/>
          <a:p>
            <a:fld id="{939955DA-DB44-4472-BFE9-4BAB9712F000}" type="slidenum">
              <a:rPr lang="en-US" smtClean="0"/>
              <a:t>44</a:t>
            </a:fld>
            <a:endParaRPr lang="en-US"/>
          </a:p>
        </p:txBody>
      </p:sp>
    </p:spTree>
    <p:extLst>
      <p:ext uri="{BB962C8B-B14F-4D97-AF65-F5344CB8AC3E}">
        <p14:creationId xmlns:p14="http://schemas.microsoft.com/office/powerpoint/2010/main" val="3417721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457200" y="274638"/>
            <a:ext cx="7506182" cy="1143000"/>
          </a:xfrm>
          <a:solidFill>
            <a:schemeClr val="accent1">
              <a:lumMod val="75000"/>
            </a:schemeClr>
          </a:solidFill>
        </p:spPr>
        <p:txBody>
          <a:bodyPr>
            <a:normAutofit/>
          </a:bodyPr>
          <a:lstStyle/>
          <a:p>
            <a:pPr lvl="0" defTabSz="844550">
              <a:lnSpc>
                <a:spcPct val="90000"/>
              </a:lnSpc>
              <a:spcAft>
                <a:spcPct val="35000"/>
              </a:spcAft>
            </a:pPr>
            <a:r>
              <a:rPr lang="en-US" sz="3600" b="1" dirty="0">
                <a:solidFill>
                  <a:schemeClr val="bg1"/>
                </a:solidFill>
              </a:rPr>
              <a:t>Comparability of Student Groups</a:t>
            </a:r>
          </a:p>
        </p:txBody>
      </p:sp>
      <p:sp>
        <p:nvSpPr>
          <p:cNvPr id="3" name="Content Placeholder 2">
            <a:extLst>
              <a:ext uri="{FF2B5EF4-FFF2-40B4-BE49-F238E27FC236}">
                <a16:creationId xmlns:a16="http://schemas.microsoft.com/office/drawing/2014/main" id="{78651C6A-9743-4D98-A3C2-43962E6CCF4F}"/>
              </a:ext>
            </a:extLst>
          </p:cNvPr>
          <p:cNvSpPr>
            <a:spLocks noGrp="1"/>
          </p:cNvSpPr>
          <p:nvPr>
            <p:ph idx="1"/>
          </p:nvPr>
        </p:nvSpPr>
        <p:spPr>
          <a:xfrm>
            <a:off x="457200" y="1923143"/>
            <a:ext cx="4033777" cy="4830763"/>
          </a:xfrm>
        </p:spPr>
        <p:txBody>
          <a:bodyPr/>
          <a:lstStyle/>
          <a:p>
            <a:pPr marL="514350" indent="-514350">
              <a:buFont typeface="+mj-lt"/>
              <a:buAutoNum type="arabicPeriod" startAt="5"/>
            </a:pPr>
            <a:r>
              <a:rPr lang="en-US" sz="2800" b="1" dirty="0"/>
              <a:t>To what extent are different groups of students who take a test in different sites or at different times comparable? </a:t>
            </a:r>
          </a:p>
          <a:p>
            <a:pPr marL="0" indent="0">
              <a:buNone/>
            </a:pPr>
            <a:endParaRPr lang="en-US" dirty="0"/>
          </a:p>
        </p:txBody>
      </p:sp>
      <p:pic>
        <p:nvPicPr>
          <p:cNvPr id="2" name="Picture 1" descr="Image of the life cycle of a test. The life cycle of a test includes: design and development; administration; scoring; analysis; reporting; and use of scores. Encompassed in the middle of the life cycle is the word &quot;validity.&quot; All phases are greyed out except analysis. ">
            <a:extLst>
              <a:ext uri="{FF2B5EF4-FFF2-40B4-BE49-F238E27FC236}">
                <a16:creationId xmlns:a16="http://schemas.microsoft.com/office/drawing/2014/main" id="{1861B42B-EF43-4BA7-AF37-260014D136A5}"/>
              </a:ext>
            </a:extLst>
          </p:cNvPr>
          <p:cNvPicPr>
            <a:picLocks noChangeAspect="1"/>
          </p:cNvPicPr>
          <p:nvPr/>
        </p:nvPicPr>
        <p:blipFill>
          <a:blip r:embed="rId4"/>
          <a:stretch>
            <a:fillRect/>
          </a:stretch>
        </p:blipFill>
        <p:spPr>
          <a:xfrm>
            <a:off x="4210291" y="1923143"/>
            <a:ext cx="5273497" cy="3664014"/>
          </a:xfrm>
          <a:prstGeom prst="rect">
            <a:avLst/>
          </a:prstGeom>
        </p:spPr>
      </p:pic>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45</a:t>
            </a:fld>
            <a:endParaRPr lang="en-US"/>
          </a:p>
        </p:txBody>
      </p:sp>
    </p:spTree>
    <p:extLst>
      <p:ext uri="{BB962C8B-B14F-4D97-AF65-F5344CB8AC3E}">
        <p14:creationId xmlns:p14="http://schemas.microsoft.com/office/powerpoint/2010/main" val="2440879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2B5A7-479E-455E-8F29-67565682632F}"/>
              </a:ext>
            </a:extLst>
          </p:cNvPr>
          <p:cNvSpPr>
            <a:spLocks noGrp="1"/>
          </p:cNvSpPr>
          <p:nvPr>
            <p:ph type="title"/>
          </p:nvPr>
        </p:nvSpPr>
        <p:spPr>
          <a:xfrm>
            <a:off x="457200" y="274638"/>
            <a:ext cx="7679803" cy="1143000"/>
          </a:xfrm>
        </p:spPr>
        <p:txBody>
          <a:bodyPr>
            <a:normAutofit fontScale="90000"/>
          </a:bodyPr>
          <a:lstStyle/>
          <a:p>
            <a:r>
              <a:rPr lang="en-US" sz="3600" b="1" dirty="0">
                <a:latin typeface="Calibri" panose="020F0502020204030204" pitchFamily="34" charset="0"/>
                <a:ea typeface="Times New Roman" panose="02020603050405020304" pitchFamily="18" charset="0"/>
                <a:cs typeface="Times New Roman" panose="02020603050405020304" pitchFamily="18" charset="0"/>
              </a:rPr>
              <a:t>Common comparisons of test scores for groups include:</a:t>
            </a:r>
            <a:endParaRPr lang="en-US" sz="6000" dirty="0"/>
          </a:p>
        </p:txBody>
      </p:sp>
      <p:sp>
        <p:nvSpPr>
          <p:cNvPr id="5" name="Content Placeholder 4">
            <a:extLst>
              <a:ext uri="{FF2B5EF4-FFF2-40B4-BE49-F238E27FC236}">
                <a16:creationId xmlns:a16="http://schemas.microsoft.com/office/drawing/2014/main" id="{7A30DD71-5161-4B86-BD0F-FB05E76FB0FB}"/>
              </a:ext>
            </a:extLst>
          </p:cNvPr>
          <p:cNvSpPr>
            <a:spLocks noGrp="1"/>
          </p:cNvSpPr>
          <p:nvPr>
            <p:ph idx="1"/>
          </p:nvPr>
        </p:nvSpPr>
        <p:spPr>
          <a:xfrm>
            <a:off x="457200" y="1417637"/>
            <a:ext cx="8229600" cy="4830763"/>
          </a:xfrm>
        </p:spPr>
        <p:txBody>
          <a:bodyPr>
            <a:normAutofit fontScale="62500" lnSpcReduction="20000"/>
          </a:bodyPr>
          <a:lstStyle/>
          <a:p>
            <a:pPr marL="457200" lvl="0" indent="-457200">
              <a:spcBef>
                <a:spcPts val="0"/>
              </a:spcBef>
              <a:spcAft>
                <a:spcPts val="6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Year-to-year or cohort comparisons</a:t>
            </a:r>
            <a:r>
              <a:rPr lang="en-US" dirty="0">
                <a:latin typeface="Calibri" panose="020F0502020204030204" pitchFamily="34" charset="0"/>
                <a:ea typeface="Times New Roman" panose="02020603050405020304" pitchFamily="18" charset="0"/>
                <a:cs typeface="Times New Roman" panose="02020603050405020304" pitchFamily="18" charset="0"/>
              </a:rPr>
              <a:t>, such as last year’s 5</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dirty="0">
                <a:latin typeface="Calibri" panose="020F0502020204030204" pitchFamily="34" charset="0"/>
                <a:ea typeface="Times New Roman" panose="02020603050405020304" pitchFamily="18" charset="0"/>
                <a:cs typeface="Times New Roman" panose="02020603050405020304" pitchFamily="18" charset="0"/>
              </a:rPr>
              <a:t> graders to this year’s 5</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dirty="0">
                <a:latin typeface="Calibri" panose="020F0502020204030204" pitchFamily="34" charset="0"/>
                <a:ea typeface="Times New Roman" panose="02020603050405020304" pitchFamily="18" charset="0"/>
                <a:cs typeface="Times New Roman" panose="02020603050405020304" pitchFamily="18" charset="0"/>
              </a:rPr>
              <a:t> graders; year-to-year comparisons of test scores are often used to help answer questions such as, “is this school or program doing a better job of serving students in science this year than it did last year?”</a:t>
            </a:r>
          </a:p>
          <a:p>
            <a:pPr marL="457200" lvl="0" indent="-457200">
              <a:spcBef>
                <a:spcPts val="0"/>
              </a:spcBef>
              <a:spcAft>
                <a:spcPts val="6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Site comparisons</a:t>
            </a:r>
            <a:r>
              <a:rPr lang="en-US" dirty="0">
                <a:latin typeface="Calibri" panose="020F0502020204030204" pitchFamily="34" charset="0"/>
                <a:ea typeface="Times New Roman" panose="02020603050405020304" pitchFamily="18" charset="0"/>
                <a:cs typeface="Times New Roman" panose="02020603050405020304" pitchFamily="18" charset="0"/>
              </a:rPr>
              <a:t>, such as students in Orange High School to students in Pear High School; these comparisons are often used to answer questions such as, “Which school is doing the best job teaching science?”</a:t>
            </a:r>
          </a:p>
          <a:p>
            <a:pPr marL="457200" lvl="0" indent="-457200">
              <a:spcBef>
                <a:spcPts val="0"/>
              </a:spcBef>
              <a:spcAft>
                <a:spcPts val="6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Student group comparisons</a:t>
            </a:r>
            <a:r>
              <a:rPr lang="en-US" dirty="0">
                <a:latin typeface="Calibri" panose="020F0502020204030204" pitchFamily="34" charset="0"/>
                <a:ea typeface="Times New Roman" panose="02020603050405020304" pitchFamily="18" charset="0"/>
                <a:cs typeface="Times New Roman" panose="02020603050405020304" pitchFamily="18" charset="0"/>
              </a:rPr>
              <a:t>, such as students who are classified as English learners and students who are not classified as English learners; these comparisons are often used to answer questions such as, “How well are schools serving students in their most challenged student subgroups?”</a:t>
            </a:r>
          </a:p>
          <a:p>
            <a:pPr marL="457200" lvl="0" indent="-457200">
              <a:spcBef>
                <a:spcPts val="0"/>
              </a:spcBef>
              <a:spcAft>
                <a:spcPts val="6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Time, growth, or progress comparisons</a:t>
            </a:r>
            <a:r>
              <a:rPr lang="en-US" dirty="0">
                <a:latin typeface="Calibri" panose="020F0502020204030204" pitchFamily="34" charset="0"/>
                <a:ea typeface="Times New Roman" panose="02020603050405020304" pitchFamily="18" charset="0"/>
                <a:cs typeface="Times New Roman" panose="02020603050405020304" pitchFamily="18" charset="0"/>
              </a:rPr>
              <a:t>, such as last year’s 4</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dirty="0">
                <a:latin typeface="Calibri" panose="020F0502020204030204" pitchFamily="34" charset="0"/>
                <a:ea typeface="Times New Roman" panose="02020603050405020304" pitchFamily="18" charset="0"/>
                <a:cs typeface="Times New Roman" panose="02020603050405020304" pitchFamily="18" charset="0"/>
              </a:rPr>
              <a:t> graders to this year’s 5</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dirty="0">
                <a:latin typeface="Calibri" panose="020F0502020204030204" pitchFamily="34" charset="0"/>
                <a:ea typeface="Times New Roman" panose="02020603050405020304" pitchFamily="18" charset="0"/>
                <a:cs typeface="Times New Roman" panose="02020603050405020304" pitchFamily="18" charset="0"/>
              </a:rPr>
              <a:t> graders, with the assumption that they are for the most part the same students; these types of comparisons often relate to questions such as, “Are these students progressing in their mathematics knowledge and skills over time?”</a:t>
            </a:r>
          </a:p>
          <a:p>
            <a:pPr marL="0" indent="0">
              <a:buNone/>
            </a:pPr>
            <a:endParaRPr lang="en-US" dirty="0"/>
          </a:p>
        </p:txBody>
      </p:sp>
      <p:pic>
        <p:nvPicPr>
          <p:cNvPr id="8" name="Picture 7" descr="Decorative picture of four circles of different colors">
            <a:extLst>
              <a:ext uri="{FF2B5EF4-FFF2-40B4-BE49-F238E27FC236}">
                <a16:creationId xmlns:a16="http://schemas.microsoft.com/office/drawing/2014/main" id="{3B1AFF85-0951-4B3F-85FE-18693D1782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673" y="5828366"/>
            <a:ext cx="7213374" cy="840067"/>
          </a:xfrm>
          <a:prstGeom prst="rect">
            <a:avLst/>
          </a:prstGeom>
        </p:spPr>
      </p:pic>
      <p:sp>
        <p:nvSpPr>
          <p:cNvPr id="2" name="Slide Number Placeholder 1">
            <a:extLst>
              <a:ext uri="{FF2B5EF4-FFF2-40B4-BE49-F238E27FC236}">
                <a16:creationId xmlns:a16="http://schemas.microsoft.com/office/drawing/2014/main" id="{5BE8E3E6-1278-4EB3-880B-DEB99B768D98}"/>
              </a:ext>
            </a:extLst>
          </p:cNvPr>
          <p:cNvSpPr>
            <a:spLocks noGrp="1"/>
          </p:cNvSpPr>
          <p:nvPr>
            <p:ph type="sldNum" sz="quarter" idx="12"/>
          </p:nvPr>
        </p:nvSpPr>
        <p:spPr/>
        <p:txBody>
          <a:bodyPr/>
          <a:lstStyle/>
          <a:p>
            <a:fld id="{939955DA-DB44-4472-BFE9-4BAB9712F000}" type="slidenum">
              <a:rPr lang="en-US" smtClean="0"/>
              <a:t>46</a:t>
            </a:fld>
            <a:endParaRPr lang="en-US"/>
          </a:p>
        </p:txBody>
      </p:sp>
    </p:spTree>
    <p:extLst>
      <p:ext uri="{BB962C8B-B14F-4D97-AF65-F5344CB8AC3E}">
        <p14:creationId xmlns:p14="http://schemas.microsoft.com/office/powerpoint/2010/main" val="3943698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2B6A1-6C5C-4DA5-BC1C-24C4F1756A91}"/>
              </a:ext>
            </a:extLst>
          </p:cNvPr>
          <p:cNvSpPr>
            <a:spLocks noGrp="1"/>
          </p:cNvSpPr>
          <p:nvPr>
            <p:ph type="title"/>
          </p:nvPr>
        </p:nvSpPr>
        <p:spPr>
          <a:xfrm>
            <a:off x="224517" y="426222"/>
            <a:ext cx="8229600" cy="1143000"/>
          </a:xfrm>
        </p:spPr>
        <p:txBody>
          <a:bodyPr>
            <a:normAutofit fontScale="90000"/>
          </a:bodyPr>
          <a:lstStyle/>
          <a:p>
            <a:r>
              <a:rPr lang="en-US" sz="3600" b="1" dirty="0"/>
              <a:t>Test and Student Group Comparability for Different Types of Test Score Comparisons</a:t>
            </a:r>
            <a:endParaRPr lang="en-US" dirty="0"/>
          </a:p>
        </p:txBody>
      </p:sp>
      <p:graphicFrame>
        <p:nvGraphicFramePr>
          <p:cNvPr id="3" name="Table 2" descr="A chart which breaks down test and student group comparability for different types of test score comparisons. ">
            <a:extLst>
              <a:ext uri="{FF2B5EF4-FFF2-40B4-BE49-F238E27FC236}">
                <a16:creationId xmlns:a16="http://schemas.microsoft.com/office/drawing/2014/main" id="{3FB04ECA-AFDC-4C0B-B375-3BBC106E3E6B}"/>
              </a:ext>
            </a:extLst>
          </p:cNvPr>
          <p:cNvGraphicFramePr>
            <a:graphicFrameLocks noGrp="1"/>
          </p:cNvGraphicFramePr>
          <p:nvPr>
            <p:extLst>
              <p:ext uri="{D42A27DB-BD31-4B8C-83A1-F6EECF244321}">
                <p14:modId xmlns:p14="http://schemas.microsoft.com/office/powerpoint/2010/main" val="2509045111"/>
              </p:ext>
            </p:extLst>
          </p:nvPr>
        </p:nvGraphicFramePr>
        <p:xfrm>
          <a:off x="804182" y="1638002"/>
          <a:ext cx="7535635" cy="4727121"/>
        </p:xfrm>
        <a:graphic>
          <a:graphicData uri="http://schemas.openxmlformats.org/drawingml/2006/table">
            <a:tbl>
              <a:tblPr firstRow="1" firstCol="1" bandRow="1">
                <a:tableStyleId>{5C22544A-7EE6-4342-B048-85BDC9FD1C3A}</a:tableStyleId>
              </a:tblPr>
              <a:tblGrid>
                <a:gridCol w="1616529">
                  <a:extLst>
                    <a:ext uri="{9D8B030D-6E8A-4147-A177-3AD203B41FA5}">
                      <a16:colId xmlns:a16="http://schemas.microsoft.com/office/drawing/2014/main" val="2060248089"/>
                    </a:ext>
                  </a:extLst>
                </a:gridCol>
                <a:gridCol w="2959553">
                  <a:extLst>
                    <a:ext uri="{9D8B030D-6E8A-4147-A177-3AD203B41FA5}">
                      <a16:colId xmlns:a16="http://schemas.microsoft.com/office/drawing/2014/main" val="779295351"/>
                    </a:ext>
                  </a:extLst>
                </a:gridCol>
                <a:gridCol w="2959553">
                  <a:extLst>
                    <a:ext uri="{9D8B030D-6E8A-4147-A177-3AD203B41FA5}">
                      <a16:colId xmlns:a16="http://schemas.microsoft.com/office/drawing/2014/main" val="2665344855"/>
                    </a:ext>
                  </a:extLst>
                </a:gridCol>
              </a:tblGrid>
              <a:tr h="429739">
                <a:tc>
                  <a:txBody>
                    <a:bodyPr/>
                    <a:lstStyle/>
                    <a:p>
                      <a:pPr marL="0" marR="0">
                        <a:spcBef>
                          <a:spcPts val="0"/>
                        </a:spcBef>
                        <a:spcAft>
                          <a:spcPts val="0"/>
                        </a:spcAft>
                      </a:pPr>
                      <a:r>
                        <a:rPr lang="en-US" sz="1800" dirty="0">
                          <a:effectLst/>
                        </a:rPr>
                        <a:t>Comparison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1800" dirty="0">
                          <a:effectLst/>
                        </a:rPr>
                        <a:t>Test Comparability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1800" dirty="0">
                          <a:effectLst/>
                        </a:rPr>
                        <a:t>Student Comparability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683437460"/>
                  </a:ext>
                </a:extLst>
              </a:tr>
              <a:tr h="859476">
                <a:tc>
                  <a:txBody>
                    <a:bodyPr/>
                    <a:lstStyle/>
                    <a:p>
                      <a:pPr marL="0" marR="0">
                        <a:spcBef>
                          <a:spcPts val="0"/>
                        </a:spcBef>
                        <a:spcAft>
                          <a:spcPts val="0"/>
                        </a:spcAft>
                      </a:pPr>
                      <a:r>
                        <a:rPr lang="en-US" sz="1800" dirty="0">
                          <a:effectLst/>
                        </a:rPr>
                        <a:t>Year-to-year/cohort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1800" dirty="0">
                          <a:effectLst/>
                        </a:rPr>
                        <a:t>Equivalent test forms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Equivalent representation of the student population in each year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0693608"/>
                  </a:ext>
                </a:extLst>
              </a:tr>
              <a:tr h="859476">
                <a:tc>
                  <a:txBody>
                    <a:bodyPr/>
                    <a:lstStyle/>
                    <a:p>
                      <a:pPr marL="0" marR="0">
                        <a:spcBef>
                          <a:spcPts val="0"/>
                        </a:spcBef>
                        <a:spcAft>
                          <a:spcPts val="0"/>
                        </a:spcAft>
                      </a:pPr>
                      <a:r>
                        <a:rPr lang="en-US" sz="1800" dirty="0">
                          <a:effectLst/>
                        </a:rPr>
                        <a:t>Sites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1800" dirty="0">
                          <a:effectLst/>
                        </a:rPr>
                        <a:t>Equivalent test forms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Equivalent representation of the student population at each site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8241042"/>
                  </a:ext>
                </a:extLst>
              </a:tr>
              <a:tr h="1289215">
                <a:tc>
                  <a:txBody>
                    <a:bodyPr/>
                    <a:lstStyle/>
                    <a:p>
                      <a:pPr marL="0" marR="0">
                        <a:spcBef>
                          <a:spcPts val="0"/>
                        </a:spcBef>
                        <a:spcAft>
                          <a:spcPts val="0"/>
                        </a:spcAft>
                      </a:pPr>
                      <a:r>
                        <a:rPr lang="en-US" sz="1800" dirty="0">
                          <a:effectLst/>
                        </a:rPr>
                        <a:t>Subgroups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1800" dirty="0">
                          <a:effectLst/>
                        </a:rPr>
                        <a:t>Equivalent test forms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All students have equivalent opportunities to demonstrate what they know and can do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8052436"/>
                  </a:ext>
                </a:extLst>
              </a:tr>
              <a:tr h="1289215">
                <a:tc>
                  <a:txBody>
                    <a:bodyPr/>
                    <a:lstStyle/>
                    <a:p>
                      <a:pPr marL="0" marR="0">
                        <a:spcBef>
                          <a:spcPts val="0"/>
                        </a:spcBef>
                        <a:spcAft>
                          <a:spcPts val="0"/>
                        </a:spcAft>
                      </a:pPr>
                      <a:r>
                        <a:rPr lang="en-US" sz="1800" dirty="0">
                          <a:effectLst/>
                        </a:rPr>
                        <a:t>Time/progress or growth</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spcBef>
                          <a:spcPts val="0"/>
                        </a:spcBef>
                        <a:spcAft>
                          <a:spcPts val="0"/>
                        </a:spcAft>
                      </a:pPr>
                      <a:r>
                        <a:rPr lang="en-US" sz="1800" dirty="0">
                          <a:effectLst/>
                        </a:rPr>
                        <a:t>Tests measure related knowledge and skills and score scales that are vertically articulated or equated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800" dirty="0">
                          <a:effectLst/>
                        </a:rPr>
                        <a:t>The same students in each year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8496949"/>
                  </a:ext>
                </a:extLst>
              </a:tr>
            </a:tbl>
          </a:graphicData>
        </a:graphic>
      </p:graphicFrame>
      <p:sp>
        <p:nvSpPr>
          <p:cNvPr id="2" name="Slide Number Placeholder 1">
            <a:extLst>
              <a:ext uri="{FF2B5EF4-FFF2-40B4-BE49-F238E27FC236}">
                <a16:creationId xmlns:a16="http://schemas.microsoft.com/office/drawing/2014/main" id="{882951A3-9114-45B3-8847-D4E7913D332F}"/>
              </a:ext>
            </a:extLst>
          </p:cNvPr>
          <p:cNvSpPr>
            <a:spLocks noGrp="1"/>
          </p:cNvSpPr>
          <p:nvPr>
            <p:ph type="sldNum" sz="quarter" idx="12"/>
          </p:nvPr>
        </p:nvSpPr>
        <p:spPr/>
        <p:txBody>
          <a:bodyPr/>
          <a:lstStyle/>
          <a:p>
            <a:fld id="{939955DA-DB44-4472-BFE9-4BAB9712F000}" type="slidenum">
              <a:rPr lang="en-US" smtClean="0"/>
              <a:t>47</a:t>
            </a:fld>
            <a:endParaRPr lang="en-US"/>
          </a:p>
        </p:txBody>
      </p:sp>
    </p:spTree>
    <p:extLst>
      <p:ext uri="{BB962C8B-B14F-4D97-AF65-F5344CB8AC3E}">
        <p14:creationId xmlns:p14="http://schemas.microsoft.com/office/powerpoint/2010/main" val="708790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37952F-CBE9-45D4-9D2A-1DAFFF0F4110}"/>
              </a:ext>
            </a:extLst>
          </p:cNvPr>
          <p:cNvSpPr>
            <a:spLocks noGrp="1"/>
          </p:cNvSpPr>
          <p:nvPr>
            <p:ph type="title"/>
          </p:nvPr>
        </p:nvSpPr>
        <p:spPr>
          <a:xfrm>
            <a:off x="457200" y="274637"/>
            <a:ext cx="7645078" cy="1222405"/>
          </a:xfrm>
        </p:spPr>
        <p:txBody>
          <a:bodyPr>
            <a:noAutofit/>
          </a:bodyPr>
          <a:lstStyle/>
          <a:p>
            <a:r>
              <a:rPr lang="en-US" sz="3600" b="1" dirty="0">
                <a:latin typeface="Calibri" panose="020F0502020204030204" pitchFamily="34" charset="0"/>
                <a:cs typeface="Times New Roman" panose="02020603050405020304" pitchFamily="18" charset="0"/>
              </a:rPr>
              <a:t>Evidence to support score comparisons should include information about:</a:t>
            </a:r>
            <a:endParaRPr lang="en-US" sz="3600" dirty="0"/>
          </a:p>
        </p:txBody>
      </p:sp>
      <p:sp>
        <p:nvSpPr>
          <p:cNvPr id="6" name="Content Placeholder 5">
            <a:extLst>
              <a:ext uri="{FF2B5EF4-FFF2-40B4-BE49-F238E27FC236}">
                <a16:creationId xmlns:a16="http://schemas.microsoft.com/office/drawing/2014/main" id="{E6926DD9-4542-41EA-A7D9-CE679E2E6B07}"/>
              </a:ext>
            </a:extLst>
          </p:cNvPr>
          <p:cNvSpPr>
            <a:spLocks noGrp="1"/>
          </p:cNvSpPr>
          <p:nvPr>
            <p:ph idx="1"/>
          </p:nvPr>
        </p:nvSpPr>
        <p:spPr>
          <a:xfrm>
            <a:off x="457200" y="1497042"/>
            <a:ext cx="8229600" cy="4830763"/>
          </a:xfrm>
        </p:spPr>
        <p:txBody>
          <a:bodyPr>
            <a:normAutofit/>
          </a:bodyPr>
          <a:lstStyle/>
          <a:p>
            <a:pPr marL="457200" indent="-457200">
              <a:spcBef>
                <a:spcPts val="600"/>
              </a:spcBef>
              <a:buFont typeface="Symbol" panose="05050102010706020507" pitchFamily="18" charset="2"/>
              <a:buChar char=""/>
            </a:pPr>
            <a:r>
              <a:rPr lang="en-US" dirty="0">
                <a:latin typeface="Calibri" panose="020F0502020204030204" pitchFamily="34" charset="0"/>
                <a:cs typeface="Times New Roman" panose="02020603050405020304" pitchFamily="18" charset="0"/>
              </a:rPr>
              <a:t>Any variations across comparison groups in:</a:t>
            </a:r>
          </a:p>
          <a:p>
            <a:pPr marL="857250" lvl="1" indent="-457200">
              <a:spcBef>
                <a:spcPts val="600"/>
              </a:spcBef>
              <a:buFont typeface="Courier New" panose="02070309020205020404" pitchFamily="49" charset="0"/>
              <a:buChar char="o"/>
            </a:pPr>
            <a:r>
              <a:rPr lang="en-US" dirty="0">
                <a:latin typeface="Calibri" panose="020F0502020204030204" pitchFamily="34" charset="0"/>
                <a:cs typeface="Times New Roman" panose="02020603050405020304" pitchFamily="18" charset="0"/>
              </a:rPr>
              <a:t>Policies about who is tested and included in reporting of results;</a:t>
            </a:r>
          </a:p>
          <a:p>
            <a:pPr marL="857250" lvl="1" indent="-457200">
              <a:spcBef>
                <a:spcPts val="600"/>
              </a:spcBef>
              <a:buFont typeface="Courier New" panose="02070309020205020404" pitchFamily="49" charset="0"/>
              <a:buChar char="o"/>
            </a:pPr>
            <a:r>
              <a:rPr lang="en-US" dirty="0">
                <a:latin typeface="Calibri" panose="020F0502020204030204" pitchFamily="34" charset="0"/>
                <a:cs typeface="Times New Roman" panose="02020603050405020304" pitchFamily="18" charset="0"/>
              </a:rPr>
              <a:t>Students’ opportunities to learn the material being tested;</a:t>
            </a:r>
          </a:p>
          <a:p>
            <a:pPr marL="857250" lvl="1" indent="-457200">
              <a:spcBef>
                <a:spcPts val="600"/>
              </a:spcBef>
              <a:buFont typeface="Courier New" panose="02070309020205020404" pitchFamily="49" charset="0"/>
              <a:buChar char="o"/>
            </a:pPr>
            <a:r>
              <a:rPr lang="en-US" dirty="0">
                <a:latin typeface="Calibri" panose="020F0502020204030204" pitchFamily="34" charset="0"/>
                <a:cs typeface="Times New Roman" panose="02020603050405020304" pitchFamily="18" charset="0"/>
              </a:rPr>
              <a:t>The availability and use of testing accommodations; and</a:t>
            </a:r>
          </a:p>
          <a:p>
            <a:pPr marL="857250" lvl="1" indent="-457200">
              <a:spcBef>
                <a:spcPts val="600"/>
              </a:spcBef>
              <a:buFont typeface="Courier New" panose="02070309020205020404" pitchFamily="49" charset="0"/>
              <a:buChar char="o"/>
            </a:pPr>
            <a:r>
              <a:rPr lang="en-US" dirty="0">
                <a:latin typeface="Calibri" panose="020F0502020204030204" pitchFamily="34" charset="0"/>
                <a:cs typeface="Times New Roman" panose="02020603050405020304" pitchFamily="18" charset="0"/>
              </a:rPr>
              <a:t>Students’ motivation to take the test.</a:t>
            </a:r>
            <a:endParaRPr lang="en-US" dirty="0"/>
          </a:p>
        </p:txBody>
      </p:sp>
      <p:pic>
        <p:nvPicPr>
          <p:cNvPr id="4" name="Picture 3" descr="Decorative picture of four circles of different colors">
            <a:extLst>
              <a:ext uri="{FF2B5EF4-FFF2-40B4-BE49-F238E27FC236}">
                <a16:creationId xmlns:a16="http://schemas.microsoft.com/office/drawing/2014/main" id="{F12C7812-A42A-4729-9A06-D2D5E3FF6D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4471" y="5501878"/>
            <a:ext cx="7852329" cy="914479"/>
          </a:xfrm>
          <a:prstGeom prst="rect">
            <a:avLst/>
          </a:prstGeom>
        </p:spPr>
      </p:pic>
      <p:sp>
        <p:nvSpPr>
          <p:cNvPr id="2" name="Slide Number Placeholder 1">
            <a:extLst>
              <a:ext uri="{FF2B5EF4-FFF2-40B4-BE49-F238E27FC236}">
                <a16:creationId xmlns:a16="http://schemas.microsoft.com/office/drawing/2014/main" id="{6499F1C1-B670-4C66-B607-CD161C31B4CF}"/>
              </a:ext>
            </a:extLst>
          </p:cNvPr>
          <p:cNvSpPr>
            <a:spLocks noGrp="1"/>
          </p:cNvSpPr>
          <p:nvPr>
            <p:ph type="sldNum" sz="quarter" idx="12"/>
          </p:nvPr>
        </p:nvSpPr>
        <p:spPr/>
        <p:txBody>
          <a:bodyPr/>
          <a:lstStyle/>
          <a:p>
            <a:fld id="{939955DA-DB44-4472-BFE9-4BAB9712F000}" type="slidenum">
              <a:rPr lang="en-US" smtClean="0"/>
              <a:t>48</a:t>
            </a:fld>
            <a:endParaRPr lang="en-US"/>
          </a:p>
        </p:txBody>
      </p:sp>
    </p:spTree>
    <p:extLst>
      <p:ext uri="{BB962C8B-B14F-4D97-AF65-F5344CB8AC3E}">
        <p14:creationId xmlns:p14="http://schemas.microsoft.com/office/powerpoint/2010/main" val="1726975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457200" y="274638"/>
            <a:ext cx="7587205" cy="1143000"/>
          </a:xfrm>
          <a:solidFill>
            <a:schemeClr val="accent1">
              <a:lumMod val="75000"/>
            </a:schemeClr>
          </a:solidFill>
        </p:spPr>
        <p:txBody>
          <a:bodyPr>
            <a:normAutofit/>
          </a:bodyPr>
          <a:lstStyle/>
          <a:p>
            <a:pPr lvl="0" defTabSz="844550">
              <a:lnSpc>
                <a:spcPct val="90000"/>
              </a:lnSpc>
              <a:spcAft>
                <a:spcPct val="35000"/>
              </a:spcAft>
            </a:pPr>
            <a:r>
              <a:rPr lang="en-US" sz="3600" b="1" dirty="0">
                <a:solidFill>
                  <a:schemeClr val="bg1"/>
                </a:solidFill>
              </a:rPr>
              <a:t>Reporting to Support Appropriate Comparisons</a:t>
            </a:r>
          </a:p>
        </p:txBody>
      </p:sp>
      <p:sp>
        <p:nvSpPr>
          <p:cNvPr id="3" name="Content Placeholder 2">
            <a:extLst>
              <a:ext uri="{FF2B5EF4-FFF2-40B4-BE49-F238E27FC236}">
                <a16:creationId xmlns:a16="http://schemas.microsoft.com/office/drawing/2014/main" id="{70254302-BF86-4AA1-87DD-969B4D22C887}"/>
              </a:ext>
            </a:extLst>
          </p:cNvPr>
          <p:cNvSpPr>
            <a:spLocks noGrp="1"/>
          </p:cNvSpPr>
          <p:nvPr>
            <p:ph idx="1"/>
          </p:nvPr>
        </p:nvSpPr>
        <p:spPr>
          <a:xfrm>
            <a:off x="329878" y="1950719"/>
            <a:ext cx="4495800" cy="4830763"/>
          </a:xfrm>
        </p:spPr>
        <p:txBody>
          <a:bodyPr/>
          <a:lstStyle/>
          <a:p>
            <a:pPr marL="514350" indent="-514350">
              <a:buFont typeface="+mj-lt"/>
              <a:buAutoNum type="arabicPeriod" startAt="6"/>
            </a:pPr>
            <a:r>
              <a:rPr lang="en-US" sz="2800" b="1" dirty="0"/>
              <a:t>How are scores reported in ways that appropriately support comparability in score interpretation and use?</a:t>
            </a:r>
          </a:p>
          <a:p>
            <a:endParaRPr lang="en-US" dirty="0"/>
          </a:p>
        </p:txBody>
      </p:sp>
      <p:pic>
        <p:nvPicPr>
          <p:cNvPr id="2" name="Picture 1" descr="Image of the life cycle of a test. The life cycle of a test includes: design and development; administration; scoring; analysis; reporting; and use of scores. Encompassed in the middle of the life cycle is the word &quot;validity.&quot; All phases are greyed out except analysis and reporting. ">
            <a:extLst>
              <a:ext uri="{FF2B5EF4-FFF2-40B4-BE49-F238E27FC236}">
                <a16:creationId xmlns:a16="http://schemas.microsoft.com/office/drawing/2014/main" id="{249F7F89-61F8-4D89-93D7-CCA8E80B4AAE}"/>
              </a:ext>
            </a:extLst>
          </p:cNvPr>
          <p:cNvPicPr>
            <a:picLocks noChangeAspect="1"/>
          </p:cNvPicPr>
          <p:nvPr/>
        </p:nvPicPr>
        <p:blipFill>
          <a:blip r:embed="rId4"/>
          <a:stretch>
            <a:fillRect/>
          </a:stretch>
        </p:blipFill>
        <p:spPr>
          <a:xfrm>
            <a:off x="4100275" y="2084990"/>
            <a:ext cx="5273497" cy="3664014"/>
          </a:xfrm>
          <a:prstGeom prst="rect">
            <a:avLst/>
          </a:prstGeom>
        </p:spPr>
      </p:pic>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49</a:t>
            </a:fld>
            <a:endParaRPr lang="en-US"/>
          </a:p>
        </p:txBody>
      </p:sp>
    </p:spTree>
    <p:extLst>
      <p:ext uri="{BB962C8B-B14F-4D97-AF65-F5344CB8AC3E}">
        <p14:creationId xmlns:p14="http://schemas.microsoft.com/office/powerpoint/2010/main" val="417209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0BD29F1-AC4D-4BD2-8BE9-76D16896D2E6}"/>
              </a:ext>
            </a:extLst>
          </p:cNvPr>
          <p:cNvSpPr>
            <a:spLocks noGrp="1"/>
          </p:cNvSpPr>
          <p:nvPr>
            <p:ph type="title"/>
          </p:nvPr>
        </p:nvSpPr>
        <p:spPr>
          <a:xfrm>
            <a:off x="274320" y="457200"/>
            <a:ext cx="8229600" cy="1143000"/>
          </a:xfrm>
        </p:spPr>
        <p:txBody>
          <a:bodyPr>
            <a:noAutofit/>
          </a:bodyPr>
          <a:lstStyle/>
          <a:p>
            <a:r>
              <a:rPr lang="en-US" sz="3600" b="1" dirty="0"/>
              <a:t>Purposes and Uses of Assessment Scores</a:t>
            </a:r>
          </a:p>
        </p:txBody>
      </p:sp>
      <p:pic>
        <p:nvPicPr>
          <p:cNvPr id="2" name="Picture 1" descr="A web of &quot;test score uses&quot; including: determining program eligibility or entrance; grading; providing feedback to students; guiding next steps in instruction; lesson planning; evaluating curriculum; evaluating programs; evaluating schools; evaluating educators; and promotion/retention.">
            <a:extLst>
              <a:ext uri="{FF2B5EF4-FFF2-40B4-BE49-F238E27FC236}">
                <a16:creationId xmlns:a16="http://schemas.microsoft.com/office/drawing/2014/main" id="{0BBD452E-3A8C-42D0-B828-99C107EA7335}"/>
              </a:ext>
            </a:extLst>
          </p:cNvPr>
          <p:cNvPicPr>
            <a:picLocks noChangeAspect="1"/>
          </p:cNvPicPr>
          <p:nvPr/>
        </p:nvPicPr>
        <p:blipFill>
          <a:blip r:embed="rId3"/>
          <a:stretch>
            <a:fillRect/>
          </a:stretch>
        </p:blipFill>
        <p:spPr>
          <a:xfrm>
            <a:off x="565435" y="1828769"/>
            <a:ext cx="8297375" cy="4359018"/>
          </a:xfrm>
          <a:prstGeom prst="rect">
            <a:avLst/>
          </a:prstGeom>
        </p:spPr>
      </p:pic>
      <p:sp>
        <p:nvSpPr>
          <p:cNvPr id="4" name="Slide Number Placeholder 3">
            <a:extLst>
              <a:ext uri="{FF2B5EF4-FFF2-40B4-BE49-F238E27FC236}">
                <a16:creationId xmlns:a16="http://schemas.microsoft.com/office/drawing/2014/main" id="{162CB665-8A2B-41F0-B311-0630816BDEDC}"/>
              </a:ext>
            </a:extLst>
          </p:cNvPr>
          <p:cNvSpPr>
            <a:spLocks noGrp="1"/>
          </p:cNvSpPr>
          <p:nvPr>
            <p:ph type="sldNum" sz="quarter" idx="12"/>
          </p:nvPr>
        </p:nvSpPr>
        <p:spPr/>
        <p:txBody>
          <a:bodyPr/>
          <a:lstStyle/>
          <a:p>
            <a:fld id="{939955DA-DB44-4472-BFE9-4BAB9712F000}" type="slidenum">
              <a:rPr lang="en-US" smtClean="0"/>
              <a:t>5</a:t>
            </a:fld>
            <a:endParaRPr lang="en-US"/>
          </a:p>
        </p:txBody>
      </p:sp>
    </p:spTree>
    <p:extLst>
      <p:ext uri="{BB962C8B-B14F-4D97-AF65-F5344CB8AC3E}">
        <p14:creationId xmlns:p14="http://schemas.microsoft.com/office/powerpoint/2010/main" val="4035530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b="1" dirty="0"/>
              <a:t>Our Standards: Reporting</a:t>
            </a:r>
          </a:p>
        </p:txBody>
      </p:sp>
      <p:pic>
        <p:nvPicPr>
          <p:cNvPr id="5" name="Picture 4" descr="Image of the cover of the Standards for Educational and Psychological Testing by AERA, APA, and NCME.">
            <a:extLst>
              <a:ext uri="{FF2B5EF4-FFF2-40B4-BE49-F238E27FC236}">
                <a16:creationId xmlns:a16="http://schemas.microsoft.com/office/drawing/2014/main" id="{EB19FF5B-F312-4FF3-95ED-352797025790}"/>
              </a:ext>
            </a:extLst>
          </p:cNvPr>
          <p:cNvPicPr>
            <a:picLocks noChangeAspect="1"/>
          </p:cNvPicPr>
          <p:nvPr/>
        </p:nvPicPr>
        <p:blipFill>
          <a:blip r:embed="rId3"/>
          <a:stretch>
            <a:fillRect/>
          </a:stretch>
        </p:blipFill>
        <p:spPr>
          <a:xfrm>
            <a:off x="264400" y="1375811"/>
            <a:ext cx="2834886" cy="2334970"/>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099286" y="1295400"/>
            <a:ext cx="5780314" cy="4830763"/>
          </a:xfrm>
        </p:spPr>
        <p:txBody>
          <a:bodyPr>
            <a:noAutofit/>
          </a:bodyPr>
          <a:lstStyle/>
          <a:p>
            <a:pPr marL="457200">
              <a:spcBef>
                <a:spcPts val="600"/>
              </a:spcBef>
            </a:pPr>
            <a:r>
              <a:rPr lang="en-US" sz="1600" b="1" dirty="0">
                <a:latin typeface="Calibri" panose="020F0502020204030204" pitchFamily="34" charset="0"/>
                <a:cs typeface="Times New Roman" panose="02020603050405020304" pitchFamily="18" charset="0"/>
              </a:rPr>
              <a:t>Standard 6.10: </a:t>
            </a:r>
            <a:r>
              <a:rPr lang="en-US" sz="1600" dirty="0">
                <a:latin typeface="Calibri" panose="020F0502020204030204" pitchFamily="34" charset="0"/>
                <a:cs typeface="Times New Roman" panose="02020603050405020304" pitchFamily="18" charset="0"/>
              </a:rPr>
              <a:t>When test score information is released, those responsible for testing programs should provide interpretations appropriate to the audience. The interpretations should describe in simple language what the test covers, what the scores represent, the precision/reliability of the scores, and how the scores are intended to be used.</a:t>
            </a:r>
            <a:br>
              <a:rPr lang="en-US" sz="1600" dirty="0">
                <a:latin typeface="Calibri" panose="020F0502020204030204" pitchFamily="34" charset="0"/>
                <a:ea typeface="Times New Roman" panose="02020603050405020304" pitchFamily="18" charset="0"/>
                <a:cs typeface="Times New Roman" panose="02020603050405020304" pitchFamily="18" charset="0"/>
              </a:rPr>
            </a:b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200" dirty="0"/>
              <a:t>(AERA, APA, NCME, 2014, p. 119)</a:t>
            </a:r>
          </a:p>
          <a:p>
            <a:pPr marL="457200" indent="0">
              <a:spcBef>
                <a:spcPts val="600"/>
              </a:spcBef>
              <a:buNone/>
            </a:pPr>
            <a:endParaRPr lang="en-US" sz="1200" dirty="0">
              <a:solidFill>
                <a:sysClr val="windowText" lastClr="000000"/>
              </a:solidFill>
            </a:endParaRPr>
          </a:p>
          <a:p>
            <a:pPr marL="114300" indent="0">
              <a:spcBef>
                <a:spcPts val="600"/>
              </a:spcBef>
              <a:buNone/>
            </a:pPr>
            <a:r>
              <a:rPr lang="en-US" sz="1600" b="1" dirty="0">
                <a:latin typeface="Calibri" panose="020F0502020204030204" pitchFamily="34" charset="0"/>
                <a:cs typeface="Times New Roman" panose="02020603050405020304" pitchFamily="18" charset="0"/>
              </a:rPr>
              <a:t>All reported test scores should be:</a:t>
            </a:r>
          </a:p>
          <a:p>
            <a:pPr marL="457200" lvl="0" indent="-285750">
              <a:spcBef>
                <a:spcPts val="600"/>
              </a:spcBef>
            </a:pPr>
            <a:r>
              <a:rPr lang="en-US" sz="1600" dirty="0">
                <a:latin typeface="Calibri" panose="020F0502020204030204" pitchFamily="34" charset="0"/>
                <a:cs typeface="Times New Roman" panose="02020603050405020304" pitchFamily="18" charset="0"/>
              </a:rPr>
              <a:t>As accurate as possible in reflecting the knowledge and skills the test is meant to measure;</a:t>
            </a:r>
          </a:p>
          <a:p>
            <a:pPr marL="457200" lvl="0" indent="-285750">
              <a:spcBef>
                <a:spcPts val="600"/>
              </a:spcBef>
            </a:pPr>
            <a:r>
              <a:rPr lang="en-US" sz="1600" dirty="0">
                <a:latin typeface="Calibri" panose="020F0502020204030204" pitchFamily="34" charset="0"/>
                <a:cs typeface="Times New Roman" panose="02020603050405020304" pitchFamily="18" charset="0"/>
              </a:rPr>
              <a:t>Accompanied by information about the reliability of each reported score;</a:t>
            </a:r>
          </a:p>
          <a:p>
            <a:pPr marL="457200" lvl="0" indent="-285750">
              <a:spcBef>
                <a:spcPts val="600"/>
              </a:spcBef>
            </a:pPr>
            <a:r>
              <a:rPr lang="en-US" sz="1600" dirty="0">
                <a:latin typeface="Calibri" panose="020F0502020204030204" pitchFamily="34" charset="0"/>
                <a:cs typeface="Times New Roman" panose="02020603050405020304" pitchFamily="18" charset="0"/>
              </a:rPr>
              <a:t>Accompanied by information about how the scores are to be interpreted and used and how they should not be interpreted and used; and</a:t>
            </a:r>
          </a:p>
          <a:p>
            <a:pPr marL="457200" lvl="0" indent="-285750">
              <a:spcBef>
                <a:spcPts val="600"/>
              </a:spcBef>
            </a:pPr>
            <a:r>
              <a:rPr lang="en-US" sz="1600" dirty="0">
                <a:latin typeface="Calibri" panose="020F0502020204030204" pitchFamily="34" charset="0"/>
                <a:cs typeface="Times New Roman" panose="02020603050405020304" pitchFamily="18" charset="0"/>
              </a:rPr>
              <a:t>Clear and accessible to those who are meant to interpret and use the scores, including students, parents, and educators.</a:t>
            </a:r>
          </a:p>
          <a:p>
            <a:pPr>
              <a:spcBef>
                <a:spcPts val="0"/>
              </a:spcBef>
            </a:pPr>
            <a:endParaRPr lang="en-US" sz="1600" dirty="0">
              <a:solidFill>
                <a:sysClr val="windowText" lastClr="000000"/>
              </a:solidFill>
            </a:endParaRPr>
          </a:p>
          <a:p>
            <a:pPr marL="0" indent="0">
              <a:buNone/>
            </a:pPr>
            <a:endParaRPr lang="en-US" sz="1600" dirty="0"/>
          </a:p>
          <a:p>
            <a:pPr marL="0" indent="0">
              <a:buNone/>
            </a:pPr>
            <a:endParaRPr lang="en-US" sz="1600" dirty="0"/>
          </a:p>
          <a:p>
            <a:pPr marL="0" indent="0">
              <a:buNone/>
            </a:pPr>
            <a:endParaRPr lang="en-US" sz="1600" dirty="0">
              <a:solidFill>
                <a:sysClr val="windowText" lastClr="000000"/>
              </a:solidFill>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50</a:t>
            </a:fld>
            <a:endParaRPr lang="en-US"/>
          </a:p>
        </p:txBody>
      </p:sp>
    </p:spTree>
    <p:extLst>
      <p:ext uri="{BB962C8B-B14F-4D97-AF65-F5344CB8AC3E}">
        <p14:creationId xmlns:p14="http://schemas.microsoft.com/office/powerpoint/2010/main" val="2643002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sz="3600" b="1" dirty="0"/>
              <a:t>Our Standards: Reporting to</a:t>
            </a:r>
            <a:br>
              <a:rPr lang="en-US" sz="3600" b="1" dirty="0"/>
            </a:br>
            <a:r>
              <a:rPr lang="en-US" sz="3600" b="1" dirty="0"/>
              <a:t>Support Appropriate Score Comparisons</a:t>
            </a:r>
          </a:p>
        </p:txBody>
      </p:sp>
      <p:pic>
        <p:nvPicPr>
          <p:cNvPr id="5" name="Picture 4" descr="Image of the cover of the Standards for Educational and Psychological Testing by AERA, APA, and NCME.">
            <a:extLst>
              <a:ext uri="{FF2B5EF4-FFF2-40B4-BE49-F238E27FC236}">
                <a16:creationId xmlns:a16="http://schemas.microsoft.com/office/drawing/2014/main" id="{363DF04C-AEE8-4D3B-A805-CB560802F486}"/>
              </a:ext>
            </a:extLst>
          </p:cNvPr>
          <p:cNvPicPr>
            <a:picLocks noChangeAspect="1"/>
          </p:cNvPicPr>
          <p:nvPr/>
        </p:nvPicPr>
        <p:blipFill>
          <a:blip r:embed="rId3"/>
          <a:stretch>
            <a:fillRect/>
          </a:stretch>
        </p:blipFill>
        <p:spPr>
          <a:xfrm>
            <a:off x="457200" y="1582027"/>
            <a:ext cx="2834886" cy="2334970"/>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292086" y="1582027"/>
            <a:ext cx="5270454" cy="4830763"/>
          </a:xfrm>
        </p:spPr>
        <p:txBody>
          <a:bodyPr>
            <a:noAutofit/>
          </a:bodyPr>
          <a:lstStyle/>
          <a:p>
            <a:pPr>
              <a:spcBef>
                <a:spcPts val="0"/>
              </a:spcBef>
            </a:pPr>
            <a:r>
              <a:rPr lang="en-US" sz="1800" b="1" dirty="0">
                <a:latin typeface="Calibri" panose="020F0502020204030204" pitchFamily="34" charset="0"/>
                <a:cs typeface="Times New Roman" panose="02020603050405020304" pitchFamily="18" charset="0"/>
              </a:rPr>
              <a:t>Standard 2.4: </a:t>
            </a:r>
            <a:r>
              <a:rPr lang="en-US" sz="1800" dirty="0">
                <a:latin typeface="Calibri" panose="020F0502020204030204" pitchFamily="34" charset="0"/>
                <a:cs typeface="Times New Roman" panose="02020603050405020304" pitchFamily="18" charset="0"/>
              </a:rPr>
              <a:t>When a test score interpretation emphasizes differences between two observed scores of an individual or two averages of a group, reliability/precision data, including standard errors, should be provided for such differences.</a:t>
            </a:r>
            <a:br>
              <a:rPr lang="en-US" sz="1600" dirty="0">
                <a:latin typeface="Calibri" panose="020F0502020204030204" pitchFamily="34" charset="0"/>
                <a:ea typeface="Times New Roman" panose="02020603050405020304" pitchFamily="18" charset="0"/>
                <a:cs typeface="Times New Roman" panose="02020603050405020304" pitchFamily="18" charset="0"/>
              </a:rPr>
            </a:b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200" dirty="0"/>
              <a:t>(AERA, APA, NCME, 2014, p. 43)</a:t>
            </a:r>
          </a:p>
          <a:p>
            <a:pPr>
              <a:spcBef>
                <a:spcPts val="0"/>
              </a:spcBef>
            </a:pPr>
            <a:endParaRPr lang="en-US" sz="1200" dirty="0">
              <a:solidFill>
                <a:sysClr val="windowText" lastClr="000000"/>
              </a:solidFill>
            </a:endParaRPr>
          </a:p>
          <a:p>
            <a:pPr>
              <a:spcBef>
                <a:spcPts val="0"/>
              </a:spcBef>
            </a:pPr>
            <a:endParaRPr lang="en-US" sz="1200" dirty="0">
              <a:solidFill>
                <a:sysClr val="windowText" lastClr="000000"/>
              </a:solidFill>
            </a:endParaRPr>
          </a:p>
          <a:p>
            <a:pPr marL="0" indent="0">
              <a:spcBef>
                <a:spcPts val="0"/>
              </a:spcBef>
              <a:buNone/>
            </a:pPr>
            <a:endParaRPr lang="en-US" sz="1200" dirty="0">
              <a:solidFill>
                <a:sysClr val="windowText" lastClr="000000"/>
              </a:solidFill>
            </a:endParaRPr>
          </a:p>
          <a:p>
            <a:pPr>
              <a:spcBef>
                <a:spcPts val="0"/>
              </a:spcBef>
            </a:pPr>
            <a:endParaRPr lang="en-US" sz="1200" dirty="0">
              <a:solidFill>
                <a:sysClr val="windowText" lastClr="000000"/>
              </a:solidFill>
            </a:endParaRPr>
          </a:p>
          <a:p>
            <a:pPr>
              <a:spcBef>
                <a:spcPts val="0"/>
              </a:spcBef>
            </a:pPr>
            <a:endParaRPr lang="en-US" sz="1200" dirty="0">
              <a:solidFill>
                <a:sysClr val="windowText" lastClr="000000"/>
              </a:solidFill>
            </a:endParaRPr>
          </a:p>
          <a:p>
            <a:pPr marL="0" indent="0">
              <a:buNone/>
            </a:pPr>
            <a:r>
              <a:rPr lang="en-US" sz="1800" b="1" dirty="0">
                <a:cs typeface="Times New Roman" panose="02020603050405020304" pitchFamily="18" charset="0"/>
              </a:rPr>
              <a:t>This means that:</a:t>
            </a:r>
          </a:p>
          <a:p>
            <a:pPr marL="285750" indent="-285750"/>
            <a:r>
              <a:rPr lang="en-US" sz="1800" dirty="0">
                <a:cs typeface="Times New Roman" panose="02020603050405020304" pitchFamily="18" charset="0"/>
              </a:rPr>
              <a:t>A test vendor/user must report reliability/precision information for each of the scores and for the observed differences between the scores.</a:t>
            </a:r>
          </a:p>
          <a:p>
            <a:pPr marL="285750" indent="-285750"/>
            <a:r>
              <a:rPr lang="en-US" sz="1800" dirty="0">
                <a:cs typeface="Times New Roman" panose="02020603050405020304" pitchFamily="18" charset="0"/>
              </a:rPr>
              <a:t>Anyone making claims about the meaning of score comparisons should establish and make available evidence to support such claims.</a:t>
            </a:r>
          </a:p>
          <a:p>
            <a:pPr>
              <a:spcBef>
                <a:spcPts val="0"/>
              </a:spcBef>
            </a:pPr>
            <a:endParaRPr lang="en-US" sz="1600" dirty="0">
              <a:solidFill>
                <a:sysClr val="windowText" lastClr="000000"/>
              </a:solidFill>
            </a:endParaRPr>
          </a:p>
          <a:p>
            <a:pPr marL="0" indent="0">
              <a:buNone/>
            </a:pPr>
            <a:endParaRPr lang="en-US" sz="1600" dirty="0"/>
          </a:p>
          <a:p>
            <a:pPr marL="0" indent="0">
              <a:buNone/>
            </a:pPr>
            <a:endParaRPr lang="en-US" sz="1600" dirty="0"/>
          </a:p>
          <a:p>
            <a:pPr marL="0" indent="0">
              <a:buNone/>
            </a:pPr>
            <a:endParaRPr lang="en-US" sz="1600" dirty="0">
              <a:solidFill>
                <a:sysClr val="windowText" lastClr="000000"/>
              </a:solidFill>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51</a:t>
            </a:fld>
            <a:endParaRPr lang="en-US"/>
          </a:p>
        </p:txBody>
      </p:sp>
    </p:spTree>
    <p:extLst>
      <p:ext uri="{BB962C8B-B14F-4D97-AF65-F5344CB8AC3E}">
        <p14:creationId xmlns:p14="http://schemas.microsoft.com/office/powerpoint/2010/main" val="1378427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1DFEA3B-5F13-49CF-804B-48BA6D6A98CE}"/>
              </a:ext>
            </a:extLst>
          </p:cNvPr>
          <p:cNvSpPr>
            <a:spLocks noGrp="1"/>
          </p:cNvSpPr>
          <p:nvPr>
            <p:ph type="title"/>
          </p:nvPr>
        </p:nvSpPr>
        <p:spPr>
          <a:xfrm>
            <a:off x="457200" y="274638"/>
            <a:ext cx="7506182" cy="1143000"/>
          </a:xfrm>
          <a:solidFill>
            <a:schemeClr val="accent1">
              <a:lumMod val="75000"/>
            </a:schemeClr>
          </a:solidFill>
        </p:spPr>
        <p:txBody>
          <a:bodyPr>
            <a:normAutofit fontScale="90000"/>
          </a:bodyPr>
          <a:lstStyle/>
          <a:p>
            <a:pPr lvl="0" defTabSz="844550">
              <a:lnSpc>
                <a:spcPct val="90000"/>
              </a:lnSpc>
              <a:spcAft>
                <a:spcPct val="35000"/>
              </a:spcAft>
            </a:pPr>
            <a:r>
              <a:rPr lang="en-US" b="1" dirty="0">
                <a:solidFill>
                  <a:schemeClr val="bg1"/>
                </a:solidFill>
              </a:rPr>
              <a:t>Appropriate Uses of Score Comparisons</a:t>
            </a:r>
          </a:p>
        </p:txBody>
      </p:sp>
      <p:sp>
        <p:nvSpPr>
          <p:cNvPr id="3" name="Content Placeholder 2">
            <a:extLst>
              <a:ext uri="{FF2B5EF4-FFF2-40B4-BE49-F238E27FC236}">
                <a16:creationId xmlns:a16="http://schemas.microsoft.com/office/drawing/2014/main" id="{3495BC38-C5B6-458C-8A4E-C672D90ACA1C}"/>
              </a:ext>
            </a:extLst>
          </p:cNvPr>
          <p:cNvSpPr>
            <a:spLocks noGrp="1"/>
          </p:cNvSpPr>
          <p:nvPr>
            <p:ph idx="1"/>
          </p:nvPr>
        </p:nvSpPr>
        <p:spPr>
          <a:xfrm>
            <a:off x="457200" y="1950719"/>
            <a:ext cx="4357868" cy="4830763"/>
          </a:xfrm>
        </p:spPr>
        <p:txBody>
          <a:bodyPr/>
          <a:lstStyle/>
          <a:p>
            <a:pPr marL="514350" indent="-514350">
              <a:buFont typeface="+mj-lt"/>
              <a:buAutoNum type="arabicPeriod" startAt="7"/>
            </a:pPr>
            <a:r>
              <a:rPr lang="en-US" sz="2800" b="1" dirty="0"/>
              <a:t>What evidence supports the appropriate use of the scores involving comparisons across students, sites, forms, formats, and time?</a:t>
            </a:r>
          </a:p>
          <a:p>
            <a:endParaRPr lang="en-US" dirty="0"/>
          </a:p>
        </p:txBody>
      </p:sp>
      <p:pic>
        <p:nvPicPr>
          <p:cNvPr id="2" name="Picture 1" descr="Image of the life cycle of a test. The life cycle of a test includes: design and development; administration; scoring; analysis; reporting; and use of scores. Encompassed in the middle of the life cycle is the word &quot;validity.&quot; All phases are greyed out except reporting and use of scores. ">
            <a:extLst>
              <a:ext uri="{FF2B5EF4-FFF2-40B4-BE49-F238E27FC236}">
                <a16:creationId xmlns:a16="http://schemas.microsoft.com/office/drawing/2014/main" id="{D8080A1C-5377-48BC-A82D-5B152386AB38}"/>
              </a:ext>
            </a:extLst>
          </p:cNvPr>
          <p:cNvPicPr>
            <a:picLocks noChangeAspect="1"/>
          </p:cNvPicPr>
          <p:nvPr/>
        </p:nvPicPr>
        <p:blipFill>
          <a:blip r:embed="rId4"/>
          <a:stretch>
            <a:fillRect/>
          </a:stretch>
        </p:blipFill>
        <p:spPr>
          <a:xfrm>
            <a:off x="4064683" y="2084990"/>
            <a:ext cx="5273497" cy="3664014"/>
          </a:xfrm>
          <a:prstGeom prst="rect">
            <a:avLst/>
          </a:prstGeom>
        </p:spPr>
      </p:pic>
      <p:sp>
        <p:nvSpPr>
          <p:cNvPr id="4" name="Slide Number Placeholder 3"/>
          <p:cNvSpPr>
            <a:spLocks noGrp="1"/>
          </p:cNvSpPr>
          <p:nvPr>
            <p:ph type="sldNum" sz="quarter" idx="12"/>
            <p:custDataLst>
              <p:tags r:id="rId1"/>
            </p:custDataLst>
          </p:nvPr>
        </p:nvSpPr>
        <p:spPr/>
        <p:txBody>
          <a:bodyPr/>
          <a:lstStyle/>
          <a:p>
            <a:fld id="{939955DA-DB44-4472-BFE9-4BAB9712F000}" type="slidenum">
              <a:rPr lang="en-US" smtClean="0"/>
              <a:t>52</a:t>
            </a:fld>
            <a:endParaRPr lang="en-US"/>
          </a:p>
        </p:txBody>
      </p:sp>
    </p:spTree>
    <p:extLst>
      <p:ext uri="{BB962C8B-B14F-4D97-AF65-F5344CB8AC3E}">
        <p14:creationId xmlns:p14="http://schemas.microsoft.com/office/powerpoint/2010/main" val="1401612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19FEFB-F0B9-4AE8-8407-7E67AD7563BC}"/>
              </a:ext>
            </a:extLst>
          </p:cNvPr>
          <p:cNvSpPr>
            <a:spLocks noGrp="1"/>
          </p:cNvSpPr>
          <p:nvPr>
            <p:ph type="title"/>
          </p:nvPr>
        </p:nvSpPr>
        <p:spPr>
          <a:xfrm>
            <a:off x="457200" y="274638"/>
            <a:ext cx="8229600" cy="1143000"/>
          </a:xfrm>
        </p:spPr>
        <p:txBody>
          <a:bodyPr>
            <a:normAutofit fontScale="90000"/>
          </a:bodyPr>
          <a:lstStyle/>
          <a:p>
            <a:r>
              <a:rPr lang="en-US" sz="4200" b="1" dirty="0"/>
              <a:t>Test Performance Reported in</a:t>
            </a:r>
            <a:br>
              <a:rPr lang="en-US" sz="4200" b="1" dirty="0"/>
            </a:br>
            <a:r>
              <a:rPr lang="en-US" sz="4200" b="1" dirty="0"/>
              <a:t>Performance Levels</a:t>
            </a:r>
            <a:endParaRPr lang="en-US" dirty="0"/>
          </a:p>
        </p:txBody>
      </p:sp>
      <p:pic>
        <p:nvPicPr>
          <p:cNvPr id="17" name="Picture 16" descr="A scale which breaks down test performance by performance levels, with levels labeled, from the bottom &quot;Lowest Level (e.g., 'Below Basic'),&quot; &quot;Next Lowest Level (e.g., 'Basic'), &quot;Next Highest Level (e.g., 'Proficient'), and &quot;Highest Level (e.g., 'Advanced'). There is a spot underneath these scale labels for a performance level description. There is an arrow running from bottom to top of the scale on the left side of it, with the bottom of the arrow stating &quot;Lower test scores, less sophisticated performance,&quot; and the top of the arrow stating &quot;Higher test scores, more sophisticated performance.&quot; On the right side of the scale are arrows that come out of the lines separating scale levels, and point to the word &quot;cut scores.&quot; Underneath &quot;Cut scores&quot; it states &quot;the cut scores that differentiate between levels are determined using research-based methodologies that must be documented and described in reports or the technical manual for the test. ">
            <a:extLst>
              <a:ext uri="{FF2B5EF4-FFF2-40B4-BE49-F238E27FC236}">
                <a16:creationId xmlns:a16="http://schemas.microsoft.com/office/drawing/2014/main" id="{C853B012-62D4-4817-BA37-FAA878830C9C}"/>
              </a:ext>
            </a:extLst>
          </p:cNvPr>
          <p:cNvPicPr>
            <a:picLocks noChangeAspect="1"/>
          </p:cNvPicPr>
          <p:nvPr/>
        </p:nvPicPr>
        <p:blipFill>
          <a:blip r:embed="rId3"/>
          <a:stretch>
            <a:fillRect/>
          </a:stretch>
        </p:blipFill>
        <p:spPr>
          <a:xfrm>
            <a:off x="102848" y="1491320"/>
            <a:ext cx="9041152" cy="4865030"/>
          </a:xfrm>
          <a:prstGeom prst="rect">
            <a:avLst/>
          </a:prstGeom>
        </p:spPr>
      </p:pic>
      <p:sp>
        <p:nvSpPr>
          <p:cNvPr id="2" name="Slide Number Placeholder 1">
            <a:extLst>
              <a:ext uri="{FF2B5EF4-FFF2-40B4-BE49-F238E27FC236}">
                <a16:creationId xmlns:a16="http://schemas.microsoft.com/office/drawing/2014/main" id="{64495864-5DD1-47B0-AD1F-64953F16D4AF}"/>
              </a:ext>
            </a:extLst>
          </p:cNvPr>
          <p:cNvSpPr>
            <a:spLocks noGrp="1"/>
          </p:cNvSpPr>
          <p:nvPr>
            <p:ph type="sldNum" sz="quarter" idx="12"/>
          </p:nvPr>
        </p:nvSpPr>
        <p:spPr/>
        <p:txBody>
          <a:bodyPr/>
          <a:lstStyle/>
          <a:p>
            <a:fld id="{939955DA-DB44-4472-BFE9-4BAB9712F000}" type="slidenum">
              <a:rPr lang="en-US" smtClean="0"/>
              <a:t>53</a:t>
            </a:fld>
            <a:endParaRPr lang="en-US"/>
          </a:p>
        </p:txBody>
      </p:sp>
    </p:spTree>
    <p:extLst>
      <p:ext uri="{BB962C8B-B14F-4D97-AF65-F5344CB8AC3E}">
        <p14:creationId xmlns:p14="http://schemas.microsoft.com/office/powerpoint/2010/main" val="1225203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89ADD3-6E1E-49B0-9275-6E5C4C50E371}"/>
              </a:ext>
            </a:extLst>
          </p:cNvPr>
          <p:cNvSpPr>
            <a:spLocks noGrp="1"/>
          </p:cNvSpPr>
          <p:nvPr>
            <p:ph type="title"/>
          </p:nvPr>
        </p:nvSpPr>
        <p:spPr/>
        <p:txBody>
          <a:bodyPr>
            <a:noAutofit/>
          </a:bodyPr>
          <a:lstStyle/>
          <a:p>
            <a:r>
              <a:rPr lang="en-US" sz="3600" b="1" dirty="0"/>
              <a:t>Test Performance Reported in</a:t>
            </a:r>
            <a:br>
              <a:rPr lang="en-US" sz="3600" b="1" dirty="0"/>
            </a:br>
            <a:r>
              <a:rPr lang="en-US" sz="3600" b="1" dirty="0"/>
              <a:t>Performance Levels</a:t>
            </a:r>
            <a:r>
              <a:rPr lang="en-US" sz="3600" b="1" dirty="0">
                <a:solidFill>
                  <a:schemeClr val="bg1"/>
                </a:solidFill>
              </a:rPr>
              <a:t>, Cont’d</a:t>
            </a:r>
            <a:endParaRPr lang="en-US" sz="3600" dirty="0">
              <a:solidFill>
                <a:schemeClr val="bg1"/>
              </a:solidFill>
            </a:endParaRPr>
          </a:p>
        </p:txBody>
      </p:sp>
      <p:sp>
        <p:nvSpPr>
          <p:cNvPr id="4" name="Content Placeholder 3">
            <a:extLst>
              <a:ext uri="{FF2B5EF4-FFF2-40B4-BE49-F238E27FC236}">
                <a16:creationId xmlns:a16="http://schemas.microsoft.com/office/drawing/2014/main" id="{0A173A26-40A9-4FD7-BE69-5984793E3290}"/>
              </a:ext>
            </a:extLst>
          </p:cNvPr>
          <p:cNvSpPr>
            <a:spLocks noGrp="1"/>
          </p:cNvSpPr>
          <p:nvPr>
            <p:ph idx="1"/>
          </p:nvPr>
        </p:nvSpPr>
        <p:spPr>
          <a:xfrm>
            <a:off x="457200" y="1694989"/>
            <a:ext cx="4635661" cy="4830763"/>
          </a:xfrm>
        </p:spPr>
        <p:txBody>
          <a:bodyPr>
            <a:normAutofit fontScale="70000" lnSpcReduction="20000"/>
          </a:bodyPr>
          <a:lstStyle/>
          <a:p>
            <a:pPr marL="0" indent="0">
              <a:buNone/>
            </a:pPr>
            <a:r>
              <a:rPr lang="en-US" sz="4000" b="1" dirty="0"/>
              <a:t>Reports that include a student’s performance level should include:</a:t>
            </a:r>
          </a:p>
          <a:p>
            <a:pPr marL="285750" indent="-285750"/>
            <a:r>
              <a:rPr lang="en-US" dirty="0"/>
              <a:t>The student’s scale score;</a:t>
            </a:r>
          </a:p>
          <a:p>
            <a:pPr marL="285750" indent="-285750"/>
            <a:r>
              <a:rPr lang="en-US" dirty="0"/>
              <a:t>The name of the performance level where the student’s scale score fell;</a:t>
            </a:r>
          </a:p>
          <a:p>
            <a:pPr marL="285750" indent="-285750"/>
            <a:r>
              <a:rPr lang="en-US" dirty="0"/>
              <a:t>A description of what performance in that level generally means;</a:t>
            </a:r>
          </a:p>
          <a:p>
            <a:pPr marL="285750" indent="-285750"/>
            <a:r>
              <a:rPr lang="en-US" dirty="0"/>
              <a:t>Descriptions of what performance in other levels general means; and</a:t>
            </a:r>
          </a:p>
          <a:p>
            <a:pPr marL="285750" indent="-285750"/>
            <a:r>
              <a:rPr lang="en-US" dirty="0"/>
              <a:t>Information about the error around the student’s score and around the cut scores that differentiate between the performance levels.</a:t>
            </a:r>
          </a:p>
          <a:p>
            <a:pPr marL="0" indent="0">
              <a:buNone/>
            </a:pPr>
            <a:endParaRPr lang="en-US" dirty="0"/>
          </a:p>
        </p:txBody>
      </p:sp>
      <p:pic>
        <p:nvPicPr>
          <p:cNvPr id="7" name="Picture 6" descr="A scale which breaks down test performance by performance levels, with levels labeled, from the bottom &quot;Below Basic,&quot; &quot;Basic,&quot; &quot;Proficient&quot;, and &quot;Advanced.&quot; There is a spot underneath these scale labels for a performance level description. There is a green checkmark next to the &quot;Proficient&quot; level on the scale. ">
            <a:extLst>
              <a:ext uri="{FF2B5EF4-FFF2-40B4-BE49-F238E27FC236}">
                <a16:creationId xmlns:a16="http://schemas.microsoft.com/office/drawing/2014/main" id="{BFEE1A27-1318-4D40-AC5E-A4CD3D821E2C}"/>
              </a:ext>
            </a:extLst>
          </p:cNvPr>
          <p:cNvPicPr>
            <a:picLocks noChangeAspect="1"/>
          </p:cNvPicPr>
          <p:nvPr/>
        </p:nvPicPr>
        <p:blipFill>
          <a:blip r:embed="rId3"/>
          <a:stretch>
            <a:fillRect/>
          </a:stretch>
        </p:blipFill>
        <p:spPr>
          <a:xfrm>
            <a:off x="4454526" y="2241785"/>
            <a:ext cx="4493141" cy="3737172"/>
          </a:xfrm>
          <a:prstGeom prst="rect">
            <a:avLst/>
          </a:prstGeom>
        </p:spPr>
      </p:pic>
      <p:sp>
        <p:nvSpPr>
          <p:cNvPr id="2" name="Slide Number Placeholder 1">
            <a:extLst>
              <a:ext uri="{FF2B5EF4-FFF2-40B4-BE49-F238E27FC236}">
                <a16:creationId xmlns:a16="http://schemas.microsoft.com/office/drawing/2014/main" id="{64495864-5DD1-47B0-AD1F-64953F16D4AF}"/>
              </a:ext>
            </a:extLst>
          </p:cNvPr>
          <p:cNvSpPr>
            <a:spLocks noGrp="1"/>
          </p:cNvSpPr>
          <p:nvPr>
            <p:ph type="sldNum" sz="quarter" idx="12"/>
          </p:nvPr>
        </p:nvSpPr>
        <p:spPr/>
        <p:txBody>
          <a:bodyPr/>
          <a:lstStyle/>
          <a:p>
            <a:fld id="{939955DA-DB44-4472-BFE9-4BAB9712F000}" type="slidenum">
              <a:rPr lang="en-US" smtClean="0"/>
              <a:t>54</a:t>
            </a:fld>
            <a:endParaRPr lang="en-US"/>
          </a:p>
        </p:txBody>
      </p:sp>
    </p:spTree>
    <p:extLst>
      <p:ext uri="{BB962C8B-B14F-4D97-AF65-F5344CB8AC3E}">
        <p14:creationId xmlns:p14="http://schemas.microsoft.com/office/powerpoint/2010/main" val="2205580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sz="3600" b="1" dirty="0"/>
              <a:t>Our Standards: Reporting to</a:t>
            </a:r>
            <a:br>
              <a:rPr lang="en-US" sz="3600" b="1" dirty="0"/>
            </a:br>
            <a:r>
              <a:rPr lang="en-US" sz="3600" b="1" dirty="0"/>
              <a:t>Support Appropriate Score Uses</a:t>
            </a:r>
            <a:endParaRPr lang="en-US" sz="3600" b="1" dirty="0">
              <a:solidFill>
                <a:schemeClr val="bg1"/>
              </a:solidFill>
            </a:endParaRPr>
          </a:p>
        </p:txBody>
      </p:sp>
      <p:pic>
        <p:nvPicPr>
          <p:cNvPr id="5" name="Picture 4" descr="Image of the cover of the Standards for Educational and Psychological Testing by AERA, APA, and NCME.">
            <a:extLst>
              <a:ext uri="{FF2B5EF4-FFF2-40B4-BE49-F238E27FC236}">
                <a16:creationId xmlns:a16="http://schemas.microsoft.com/office/drawing/2014/main" id="{EE9FD459-4496-41C9-82A2-7C0D4A35038F}"/>
              </a:ext>
            </a:extLst>
          </p:cNvPr>
          <p:cNvPicPr>
            <a:picLocks noChangeAspect="1"/>
          </p:cNvPicPr>
          <p:nvPr/>
        </p:nvPicPr>
        <p:blipFill>
          <a:blip r:embed="rId3"/>
          <a:stretch>
            <a:fillRect/>
          </a:stretch>
        </p:blipFill>
        <p:spPr>
          <a:xfrm>
            <a:off x="734992" y="1582027"/>
            <a:ext cx="2834886" cy="2334970"/>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569878" y="1585594"/>
            <a:ext cx="4925028" cy="4830763"/>
          </a:xfrm>
        </p:spPr>
        <p:txBody>
          <a:bodyPr>
            <a:noAutofit/>
          </a:bodyPr>
          <a:lstStyle/>
          <a:p>
            <a:r>
              <a:rPr lang="en-US" sz="1800" b="1" dirty="0"/>
              <a:t>Standard 1.5: </a:t>
            </a:r>
            <a:r>
              <a:rPr lang="en-US" sz="1800" dirty="0"/>
              <a:t>When it is clearly stated or implied that a recommended test score interpretation for a given use will result in a specific outcome, the basis for expecting that outcome should be presented, together with relevant evidence.</a:t>
            </a:r>
          </a:p>
          <a:p>
            <a:endParaRPr lang="en-US" sz="1050" dirty="0">
              <a:latin typeface="Calibri" panose="020F0502020204030204" pitchFamily="34" charset="0"/>
              <a:cs typeface="Times New Roman" panose="02020603050405020304" pitchFamily="18" charset="0"/>
            </a:endParaRPr>
          </a:p>
          <a:p>
            <a:pPr marL="400050" lvl="1" indent="0">
              <a:buNone/>
            </a:pPr>
            <a:r>
              <a:rPr lang="en-US" sz="1200" dirty="0"/>
              <a:t>(AERA, APA, NCME, 2014, p. 24)</a:t>
            </a:r>
            <a:endParaRPr lang="en-US" sz="1200" dirty="0">
              <a:cs typeface="Times New Roman" panose="02020603050405020304" pitchFamily="18" charset="0"/>
            </a:endParaRPr>
          </a:p>
          <a:p>
            <a:pPr marL="400050" lvl="1" indent="0">
              <a:buNone/>
            </a:pPr>
            <a:endParaRPr lang="en-US" sz="1100" dirty="0">
              <a:latin typeface="Calibri" panose="020F0502020204030204" pitchFamily="34" charset="0"/>
              <a:cs typeface="Times New Roman" panose="02020603050405020304" pitchFamily="18" charset="0"/>
            </a:endParaRPr>
          </a:p>
          <a:p>
            <a:pPr marL="400050" lvl="1" indent="0">
              <a:buNone/>
            </a:pPr>
            <a:r>
              <a:rPr lang="en-US" sz="1800" b="1" dirty="0">
                <a:latin typeface="Calibri" panose="020F0502020204030204" pitchFamily="34" charset="0"/>
                <a:cs typeface="Times New Roman" panose="02020603050405020304" pitchFamily="18" charset="0"/>
              </a:rPr>
              <a:t>This means that if a test report or its accompanying materials indicates that, based on his/her test score, a student should engage in some specific task, activity, or instructional unit, the vendor must provide evidence to support the reasonable expectation that the task, activity, or instructional unit will be beneficial to the student.</a:t>
            </a:r>
            <a:br>
              <a:rPr lang="en-US" sz="1800" dirty="0">
                <a:latin typeface="Calibri" panose="020F0502020204030204" pitchFamily="34" charset="0"/>
                <a:cs typeface="Times New Roman" panose="02020603050405020304" pitchFamily="18" charset="0"/>
              </a:rPr>
            </a:br>
            <a:endParaRPr lang="en-US" sz="1800"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55</a:t>
            </a:fld>
            <a:endParaRPr lang="en-US" dirty="0"/>
          </a:p>
        </p:txBody>
      </p:sp>
    </p:spTree>
    <p:extLst>
      <p:ext uri="{BB962C8B-B14F-4D97-AF65-F5344CB8AC3E}">
        <p14:creationId xmlns:p14="http://schemas.microsoft.com/office/powerpoint/2010/main" val="2399977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3013-F222-4CE0-B75A-D628F2A8D309}"/>
              </a:ext>
            </a:extLst>
          </p:cNvPr>
          <p:cNvSpPr>
            <a:spLocks noGrp="1"/>
          </p:cNvSpPr>
          <p:nvPr>
            <p:ph type="title"/>
          </p:nvPr>
        </p:nvSpPr>
        <p:spPr/>
        <p:txBody>
          <a:bodyPr>
            <a:noAutofit/>
          </a:bodyPr>
          <a:lstStyle/>
          <a:p>
            <a:r>
              <a:rPr lang="en-US" sz="3600" b="1" dirty="0"/>
              <a:t>Our Standards: Reporting to</a:t>
            </a:r>
            <a:br>
              <a:rPr lang="en-US" sz="3600" b="1" dirty="0"/>
            </a:br>
            <a:r>
              <a:rPr lang="en-US" sz="3600" b="1" dirty="0"/>
              <a:t>Support Appropriate Score Uses</a:t>
            </a:r>
            <a:r>
              <a:rPr lang="en-US" sz="3600" b="1" dirty="0">
                <a:solidFill>
                  <a:schemeClr val="bg1"/>
                </a:solidFill>
              </a:rPr>
              <a:t>, Cont’d</a:t>
            </a:r>
            <a:endParaRPr lang="en-US" sz="3600" b="1" dirty="0"/>
          </a:p>
        </p:txBody>
      </p:sp>
      <p:pic>
        <p:nvPicPr>
          <p:cNvPr id="5" name="Picture 4" descr="Image of the cover of the Standards for Educational and Psychological Testing by AERA, APA, and NCME.">
            <a:extLst>
              <a:ext uri="{FF2B5EF4-FFF2-40B4-BE49-F238E27FC236}">
                <a16:creationId xmlns:a16="http://schemas.microsoft.com/office/drawing/2014/main" id="{4F54B32C-AF88-450A-ADC4-3B3C27446FAF}"/>
              </a:ext>
            </a:extLst>
          </p:cNvPr>
          <p:cNvPicPr>
            <a:picLocks noChangeAspect="1"/>
          </p:cNvPicPr>
          <p:nvPr/>
        </p:nvPicPr>
        <p:blipFill>
          <a:blip r:embed="rId3"/>
          <a:stretch>
            <a:fillRect/>
          </a:stretch>
        </p:blipFill>
        <p:spPr>
          <a:xfrm>
            <a:off x="521774" y="1589280"/>
            <a:ext cx="2834886" cy="4743099"/>
          </a:xfrm>
          <a:prstGeom prst="rect">
            <a:avLst/>
          </a:prstGeom>
        </p:spPr>
      </p:pic>
      <p:sp>
        <p:nvSpPr>
          <p:cNvPr id="3" name="Content Placeholder 2">
            <a:extLst>
              <a:ext uri="{FF2B5EF4-FFF2-40B4-BE49-F238E27FC236}">
                <a16:creationId xmlns:a16="http://schemas.microsoft.com/office/drawing/2014/main" id="{19A68638-A9EF-420E-BBDC-EA86640AA064}"/>
              </a:ext>
            </a:extLst>
          </p:cNvPr>
          <p:cNvSpPr>
            <a:spLocks noGrp="1"/>
          </p:cNvSpPr>
          <p:nvPr>
            <p:ph idx="1"/>
          </p:nvPr>
        </p:nvSpPr>
        <p:spPr>
          <a:xfrm>
            <a:off x="3356660" y="1501616"/>
            <a:ext cx="5636402" cy="4830763"/>
          </a:xfrm>
        </p:spPr>
        <p:txBody>
          <a:bodyPr>
            <a:noAutofit/>
          </a:bodyPr>
          <a:lstStyle/>
          <a:p>
            <a:pPr marL="457200" indent="-457200">
              <a:spcBef>
                <a:spcPts val="300"/>
              </a:spcBef>
            </a:pPr>
            <a:r>
              <a:rPr lang="en-US" sz="1600" b="1" dirty="0">
                <a:latin typeface="Calibri" panose="020F0502020204030204" pitchFamily="34" charset="0"/>
                <a:cs typeface="Times New Roman" panose="02020603050405020304" pitchFamily="18" charset="0"/>
              </a:rPr>
              <a:t>Standard 7.1: </a:t>
            </a:r>
            <a:r>
              <a:rPr lang="en-US" sz="1600" dirty="0">
                <a:latin typeface="Calibri" panose="020F0502020204030204" pitchFamily="34" charset="0"/>
                <a:cs typeface="Times New Roman" panose="02020603050405020304" pitchFamily="18" charset="0"/>
              </a:rPr>
              <a:t>When particular misuses of a test can be reasonably anticipated, cautions against such misuse should be specified.</a:t>
            </a:r>
            <a:br>
              <a:rPr lang="en-US" sz="1600" dirty="0">
                <a:latin typeface="Calibri" panose="020F0502020204030204" pitchFamily="34" charset="0"/>
                <a:cs typeface="Times New Roman" panose="02020603050405020304" pitchFamily="18" charset="0"/>
              </a:rPr>
            </a:br>
            <a:br>
              <a:rPr lang="en-US" sz="1000" dirty="0">
                <a:latin typeface="Calibri" panose="020F0502020204030204" pitchFamily="34" charset="0"/>
                <a:cs typeface="Times New Roman" panose="02020603050405020304" pitchFamily="18" charset="0"/>
              </a:rPr>
            </a:br>
            <a:r>
              <a:rPr lang="en-US" sz="1200" dirty="0"/>
              <a:t>(AERA, APA, NCME, 2014, p. </a:t>
            </a:r>
            <a:r>
              <a:rPr lang="en-US" sz="1200"/>
              <a:t>125)</a:t>
            </a:r>
            <a:br>
              <a:rPr lang="en-US" sz="1600" dirty="0">
                <a:latin typeface="Calibri" panose="020F0502020204030204" pitchFamily="34" charset="0"/>
                <a:cs typeface="Times New Roman" panose="02020603050405020304" pitchFamily="18" charset="0"/>
              </a:rPr>
            </a:br>
            <a:endParaRPr lang="en-US" sz="1600" dirty="0">
              <a:latin typeface="Calibri" panose="020F0502020204030204" pitchFamily="34" charset="0"/>
              <a:cs typeface="Times New Roman" panose="02020603050405020304" pitchFamily="18" charset="0"/>
            </a:endParaRPr>
          </a:p>
          <a:p>
            <a:pPr marL="457200" indent="-457200">
              <a:spcBef>
                <a:spcPts val="300"/>
              </a:spcBef>
            </a:pPr>
            <a:r>
              <a:rPr lang="en-US" sz="1600" b="1" dirty="0">
                <a:latin typeface="Calibri" panose="020F0502020204030204" pitchFamily="34" charset="0"/>
                <a:cs typeface="Times New Roman" panose="02020603050405020304" pitchFamily="18" charset="0"/>
              </a:rPr>
              <a:t>Standard 9.0: </a:t>
            </a:r>
            <a:r>
              <a:rPr lang="en-US" sz="1600" dirty="0">
                <a:latin typeface="Calibri" panose="020F0502020204030204" pitchFamily="34" charset="0"/>
                <a:cs typeface="Times New Roman" panose="02020603050405020304" pitchFamily="18" charset="0"/>
              </a:rPr>
              <a:t>Test users are responsible for knowing the validity evidence in support of the intended interpretations of scores on tests that they use, from test selection through the use of scores, as well as common positive and negative consequences of test use.</a:t>
            </a:r>
            <a:br>
              <a:rPr lang="en-US" sz="1600" dirty="0">
                <a:latin typeface="Calibri" panose="020F0502020204030204" pitchFamily="34" charset="0"/>
                <a:cs typeface="Times New Roman" panose="02020603050405020304" pitchFamily="18" charset="0"/>
              </a:rPr>
            </a:br>
            <a:br>
              <a:rPr lang="en-US" sz="1000" dirty="0">
                <a:latin typeface="Calibri" panose="020F0502020204030204" pitchFamily="34" charset="0"/>
                <a:cs typeface="Times New Roman" panose="02020603050405020304" pitchFamily="18" charset="0"/>
              </a:rPr>
            </a:br>
            <a:r>
              <a:rPr lang="en-US" sz="1200" dirty="0"/>
              <a:t>(AERA, APA, NCME, 2014, p. 142)</a:t>
            </a:r>
            <a:br>
              <a:rPr lang="en-US" sz="1600" dirty="0">
                <a:latin typeface="Calibri" panose="020F0502020204030204" pitchFamily="34" charset="0"/>
                <a:cs typeface="Times New Roman" panose="02020603050405020304" pitchFamily="18" charset="0"/>
              </a:rPr>
            </a:br>
            <a:endParaRPr lang="en-US" sz="1600" b="1" dirty="0">
              <a:latin typeface="Calibri" panose="020F0502020204030204" pitchFamily="34" charset="0"/>
              <a:cs typeface="Times New Roman" panose="02020603050405020304" pitchFamily="18" charset="0"/>
            </a:endParaRPr>
          </a:p>
          <a:p>
            <a:pPr marL="457200" indent="-457200">
              <a:spcBef>
                <a:spcPts val="300"/>
              </a:spcBef>
            </a:pPr>
            <a:r>
              <a:rPr lang="en-US" sz="1600" b="1" dirty="0">
                <a:latin typeface="Calibri" panose="020F0502020204030204" pitchFamily="34" charset="0"/>
                <a:cs typeface="Times New Roman" panose="02020603050405020304" pitchFamily="18" charset="0"/>
              </a:rPr>
              <a:t>Standard 7.12: </a:t>
            </a:r>
            <a:r>
              <a:rPr lang="en-US" sz="1600" dirty="0">
                <a:latin typeface="Calibri" panose="020F0502020204030204" pitchFamily="34" charset="0"/>
                <a:cs typeface="Times New Roman" panose="02020603050405020304" pitchFamily="18" charset="0"/>
              </a:rPr>
              <a:t>When test scores are used to make predictions about future behavior, the evidence supporting those predictions should be provided to the user.</a:t>
            </a:r>
            <a:br>
              <a:rPr lang="en-US" sz="1600" dirty="0">
                <a:latin typeface="Calibri" panose="020F0502020204030204" pitchFamily="34" charset="0"/>
                <a:cs typeface="Times New Roman" panose="02020603050405020304" pitchFamily="18" charset="0"/>
              </a:rPr>
            </a:br>
            <a:br>
              <a:rPr lang="en-US" sz="1000" dirty="0">
                <a:latin typeface="Calibri" panose="020F0502020204030204" pitchFamily="34" charset="0"/>
                <a:cs typeface="Times New Roman" panose="02020603050405020304" pitchFamily="18" charset="0"/>
              </a:rPr>
            </a:br>
            <a:r>
              <a:rPr lang="en-US" sz="1200" dirty="0"/>
              <a:t>(AERA, APA, NCME, 2014, p. 129)</a:t>
            </a:r>
            <a:endParaRPr lang="en-US" sz="1600" dirty="0">
              <a:solidFill>
                <a:sysClr val="windowText" lastClr="000000"/>
              </a:solidFill>
            </a:endParaRPr>
          </a:p>
          <a:p>
            <a:pPr marL="0" indent="0">
              <a:buNone/>
            </a:pPr>
            <a:endParaRPr lang="en-US" sz="1600" dirty="0"/>
          </a:p>
          <a:p>
            <a:pPr marL="0" indent="0">
              <a:buNone/>
            </a:pPr>
            <a:endParaRPr lang="en-US" sz="1600" dirty="0"/>
          </a:p>
          <a:p>
            <a:pPr marL="0" indent="0">
              <a:buNone/>
            </a:pPr>
            <a:endParaRPr lang="en-US" sz="1600" dirty="0">
              <a:solidFill>
                <a:sysClr val="windowText" lastClr="000000"/>
              </a:solidFill>
            </a:endParaRPr>
          </a:p>
        </p:txBody>
      </p:sp>
      <p:sp>
        <p:nvSpPr>
          <p:cNvPr id="4" name="Slide Number Placeholder 3">
            <a:extLst>
              <a:ext uri="{FF2B5EF4-FFF2-40B4-BE49-F238E27FC236}">
                <a16:creationId xmlns:a16="http://schemas.microsoft.com/office/drawing/2014/main" id="{23B56FFE-A548-4D92-A9BD-7A81847DD074}"/>
              </a:ext>
            </a:extLst>
          </p:cNvPr>
          <p:cNvSpPr>
            <a:spLocks noGrp="1"/>
          </p:cNvSpPr>
          <p:nvPr>
            <p:ph type="sldNum" sz="quarter" idx="12"/>
          </p:nvPr>
        </p:nvSpPr>
        <p:spPr/>
        <p:txBody>
          <a:bodyPr/>
          <a:lstStyle/>
          <a:p>
            <a:fld id="{939955DA-DB44-4472-BFE9-4BAB9712F000}" type="slidenum">
              <a:rPr lang="en-US" smtClean="0"/>
              <a:t>56</a:t>
            </a:fld>
            <a:endParaRPr lang="en-US"/>
          </a:p>
        </p:txBody>
      </p:sp>
    </p:spTree>
    <p:extLst>
      <p:ext uri="{BB962C8B-B14F-4D97-AF65-F5344CB8AC3E}">
        <p14:creationId xmlns:p14="http://schemas.microsoft.com/office/powerpoint/2010/main" val="1188633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b="1" dirty="0"/>
              <a:t>Comparability Questions</a:t>
            </a:r>
            <a:r>
              <a:rPr lang="en-US" b="1" dirty="0">
                <a:solidFill>
                  <a:schemeClr val="bg1"/>
                </a:solidFill>
              </a:rPr>
              <a:t> Revisited</a:t>
            </a:r>
          </a:p>
        </p:txBody>
      </p:sp>
      <p:sp>
        <p:nvSpPr>
          <p:cNvPr id="3" name="Content Placeholder 2"/>
          <p:cNvSpPr>
            <a:spLocks noGrp="1"/>
          </p:cNvSpPr>
          <p:nvPr>
            <p:ph idx="1"/>
            <p:custDataLst>
              <p:tags r:id="rId2"/>
            </p:custDataLst>
          </p:nvPr>
        </p:nvSpPr>
        <p:spPr>
          <a:xfrm>
            <a:off x="457200" y="1295400"/>
            <a:ext cx="8432156" cy="5120957"/>
          </a:xfrm>
        </p:spPr>
        <p:txBody>
          <a:bodyPr>
            <a:noAutofit/>
          </a:bodyPr>
          <a:lstStyle/>
          <a:p>
            <a:pPr marL="457200" lvl="0" indent="-457200">
              <a:spcBef>
                <a:spcPts val="0"/>
              </a:spcBef>
              <a:spcAft>
                <a:spcPts val="600"/>
              </a:spcAft>
              <a:buFont typeface="+mj-lt"/>
              <a:buAutoNum type="arabicPeriod"/>
            </a:pPr>
            <a:r>
              <a:rPr lang="en-US" sz="1800" dirty="0"/>
              <a:t>How is the assessment designed to support comparability of scores across forms and formats? </a:t>
            </a:r>
          </a:p>
          <a:p>
            <a:pPr marL="457200" lvl="0" indent="-457200">
              <a:spcBef>
                <a:spcPts val="0"/>
              </a:spcBef>
              <a:spcAft>
                <a:spcPts val="600"/>
              </a:spcAft>
              <a:buFont typeface="+mj-lt"/>
              <a:buAutoNum type="arabicPeriod"/>
            </a:pPr>
            <a:r>
              <a:rPr lang="en-US" sz="1800" dirty="0"/>
              <a:t>How is the assessment designed and administered to support comparable score interpretations across students, sites (classrooms, schools, districts, states), and time? </a:t>
            </a:r>
          </a:p>
          <a:p>
            <a:pPr marL="457200" lvl="0" indent="-457200">
              <a:spcBef>
                <a:spcPts val="0"/>
              </a:spcBef>
              <a:spcAft>
                <a:spcPts val="600"/>
              </a:spcAft>
              <a:buFont typeface="+mj-lt"/>
              <a:buAutoNum type="arabicPeriod"/>
            </a:pPr>
            <a:r>
              <a:rPr lang="en-US" sz="1800" dirty="0"/>
              <a:t>How are student responses scored such that scores accurately reflect students’ knowledge and skills across variations in test forms, formats, sites, scorers, and time?</a:t>
            </a:r>
          </a:p>
          <a:p>
            <a:pPr marL="457200" lvl="0" indent="-457200">
              <a:spcBef>
                <a:spcPts val="0"/>
              </a:spcBef>
              <a:spcAft>
                <a:spcPts val="600"/>
              </a:spcAft>
              <a:buFont typeface="+mj-lt"/>
              <a:buAutoNum type="arabicPeriod"/>
            </a:pPr>
            <a:r>
              <a:rPr lang="en-US" sz="1800" dirty="0"/>
              <a:t>How are score scales created and test forms equated to support appropriate comparisons of scores across forms, formats, and time?</a:t>
            </a:r>
          </a:p>
          <a:p>
            <a:pPr marL="457200" lvl="0" indent="-457200">
              <a:spcBef>
                <a:spcPts val="0"/>
              </a:spcBef>
              <a:spcAft>
                <a:spcPts val="600"/>
              </a:spcAft>
              <a:buFont typeface="+mj-lt"/>
              <a:buAutoNum type="arabicPeriod"/>
            </a:pPr>
            <a:r>
              <a:rPr lang="en-US" sz="1800" dirty="0"/>
              <a:t>To what extent are different groups of students who take a test in different sites or at different times comparable? </a:t>
            </a:r>
          </a:p>
          <a:p>
            <a:pPr marL="457200" lvl="0" indent="-457200">
              <a:spcBef>
                <a:spcPts val="0"/>
              </a:spcBef>
              <a:spcAft>
                <a:spcPts val="600"/>
              </a:spcAft>
              <a:buFont typeface="+mj-lt"/>
              <a:buAutoNum type="arabicPeriod"/>
            </a:pPr>
            <a:r>
              <a:rPr lang="en-US" sz="1800" dirty="0"/>
              <a:t>How are scores reported in ways that support appropriate interpretations about comparability and disrupt inappropriate comparability interpretations?</a:t>
            </a:r>
          </a:p>
          <a:p>
            <a:pPr marL="457200" lvl="0" indent="-457200">
              <a:spcBef>
                <a:spcPts val="0"/>
              </a:spcBef>
              <a:spcAft>
                <a:spcPts val="600"/>
              </a:spcAft>
              <a:buFont typeface="+mj-lt"/>
              <a:buAutoNum type="arabicPeriod"/>
            </a:pPr>
            <a:r>
              <a:rPr lang="en-US" sz="1800" dirty="0"/>
              <a:t>What evidence supports the appropriate use of the scores in making comparisons across students, sites, forms, formats, and time?</a:t>
            </a:r>
          </a:p>
        </p:txBody>
      </p:sp>
      <p:sp>
        <p:nvSpPr>
          <p:cNvPr id="4" name="Slide Number Placeholder 3"/>
          <p:cNvSpPr>
            <a:spLocks noGrp="1"/>
          </p:cNvSpPr>
          <p:nvPr>
            <p:ph type="sldNum" sz="quarter" idx="12"/>
            <p:custDataLst>
              <p:tags r:id="rId3"/>
            </p:custDataLst>
          </p:nvPr>
        </p:nvSpPr>
        <p:spPr/>
        <p:txBody>
          <a:bodyPr/>
          <a:lstStyle/>
          <a:p>
            <a:fld id="{939955DA-DB44-4472-BFE9-4BAB9712F000}" type="slidenum">
              <a:rPr lang="en-US">
                <a:solidFill>
                  <a:prstClr val="black">
                    <a:tint val="75000"/>
                  </a:prstClr>
                </a:solidFill>
                <a:latin typeface="Calibri"/>
              </a:rPr>
              <a:pPr/>
              <a:t>57</a:t>
            </a:fld>
            <a:endParaRPr lang="en-US">
              <a:solidFill>
                <a:prstClr val="black">
                  <a:tint val="75000"/>
                </a:prstClr>
              </a:solidFill>
              <a:latin typeface="Calibri"/>
            </a:endParaRPr>
          </a:p>
        </p:txBody>
      </p:sp>
    </p:spTree>
    <p:extLst>
      <p:ext uri="{BB962C8B-B14F-4D97-AF65-F5344CB8AC3E}">
        <p14:creationId xmlns:p14="http://schemas.microsoft.com/office/powerpoint/2010/main" val="3966814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61F07C-6469-4140-B27B-70F9238B61EA}"/>
              </a:ext>
            </a:extLst>
          </p:cNvPr>
          <p:cNvSpPr>
            <a:spLocks noGrp="1"/>
          </p:cNvSpPr>
          <p:nvPr>
            <p:ph type="title"/>
          </p:nvPr>
        </p:nvSpPr>
        <p:spPr/>
        <p:txBody>
          <a:bodyPr>
            <a:normAutofit fontScale="90000"/>
          </a:bodyPr>
          <a:lstStyle/>
          <a:p>
            <a:r>
              <a:rPr lang="en-US" dirty="0"/>
              <a:t>Four Validity Topics, Validity, and the Test Cycle</a:t>
            </a:r>
          </a:p>
        </p:txBody>
      </p:sp>
      <p:pic>
        <p:nvPicPr>
          <p:cNvPr id="4" name="Picture 3" descr="Image of the four validity question topics pointing to the life cycle of a test. The four validity question topics are Construct Coherence, Comparability, Accessibility and Fairness, and Consequences. The life cycle of a test includes: design and development; administration; scoring; analysis; reporting; and use of scores. Encompassed in the middle of the life cycle is the word &quot;validity.&quot;">
            <a:extLst>
              <a:ext uri="{FF2B5EF4-FFF2-40B4-BE49-F238E27FC236}">
                <a16:creationId xmlns:a16="http://schemas.microsoft.com/office/drawing/2014/main" id="{6BEEA111-B362-4375-97FE-2640CF84181E}"/>
              </a:ext>
            </a:extLst>
          </p:cNvPr>
          <p:cNvPicPr>
            <a:picLocks noChangeAspect="1"/>
          </p:cNvPicPr>
          <p:nvPr/>
        </p:nvPicPr>
        <p:blipFill>
          <a:blip r:embed="rId4"/>
          <a:stretch>
            <a:fillRect/>
          </a:stretch>
        </p:blipFill>
        <p:spPr>
          <a:xfrm>
            <a:off x="457200" y="1114776"/>
            <a:ext cx="8169348" cy="5468586"/>
          </a:xfrm>
          <a:prstGeom prst="rect">
            <a:avLst/>
          </a:prstGeom>
        </p:spPr>
      </p:pic>
      <p:sp>
        <p:nvSpPr>
          <p:cNvPr id="24" name="Slide Number Placeholder 3">
            <a:extLst>
              <a:ext uri="{FF2B5EF4-FFF2-40B4-BE49-F238E27FC236}">
                <a16:creationId xmlns:a16="http://schemas.microsoft.com/office/drawing/2014/main" id="{AAE18B38-BEE5-4703-868F-151409F059A7}"/>
              </a:ext>
            </a:extLst>
          </p:cNvPr>
          <p:cNvSpPr>
            <a:spLocks noGrp="1"/>
          </p:cNvSpPr>
          <p:nvPr>
            <p:ph type="sldNum" sz="quarter" idx="12"/>
            <p:custDataLst>
              <p:tags r:id="rId1"/>
            </p:custDataLst>
          </p:nvPr>
        </p:nvSpPr>
        <p:spPr/>
        <p:txBody>
          <a:bodyPr/>
          <a:lstStyle/>
          <a:p>
            <a:fld id="{939955DA-DB44-4472-BFE9-4BAB9712F000}" type="slidenum">
              <a:rPr lang="en-US">
                <a:solidFill>
                  <a:prstClr val="black">
                    <a:tint val="75000"/>
                  </a:prstClr>
                </a:solidFill>
                <a:latin typeface="Calibri"/>
              </a:rPr>
              <a:pPr/>
              <a:t>58</a:t>
            </a:fld>
            <a:endParaRPr lang="en-US">
              <a:solidFill>
                <a:prstClr val="black">
                  <a:tint val="75000"/>
                </a:prstClr>
              </a:solidFill>
              <a:latin typeface="Calibri"/>
            </a:endParaRPr>
          </a:p>
        </p:txBody>
      </p:sp>
    </p:spTree>
    <p:extLst>
      <p:ext uri="{BB962C8B-B14F-4D97-AF65-F5344CB8AC3E}">
        <p14:creationId xmlns:p14="http://schemas.microsoft.com/office/powerpoint/2010/main" val="3506933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21410" y="5273357"/>
            <a:ext cx="7392692" cy="1143000"/>
          </a:xfrm>
        </p:spPr>
        <p:txBody>
          <a:bodyPr>
            <a:no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Resources and Additional Information</a:t>
            </a:r>
            <a:endParaRPr lang="en-US" sz="3600" b="1" dirty="0"/>
          </a:p>
        </p:txBody>
      </p:sp>
      <p:pic>
        <p:nvPicPr>
          <p:cNvPr id="5" name="Picture 4" descr="Decorative picture of various books, a computer, pen, globe, atom symbol, etc.">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4929" y="1060971"/>
            <a:ext cx="4376809" cy="4285941"/>
          </a:xfrm>
          <a:prstGeom prst="rect">
            <a:avLst/>
          </a:prstGeom>
        </p:spPr>
      </p:pic>
      <p:sp>
        <p:nvSpPr>
          <p:cNvPr id="3" name="Slide Number Placeholder 2"/>
          <p:cNvSpPr>
            <a:spLocks noGrp="1"/>
          </p:cNvSpPr>
          <p:nvPr>
            <p:ph type="sldNum" sz="quarter" idx="12"/>
            <p:custDataLst>
              <p:tags r:id="rId2"/>
            </p:custDataLst>
          </p:nvPr>
        </p:nvSpPr>
        <p:spPr>
          <a:xfrm>
            <a:off x="2819400" y="6416357"/>
            <a:ext cx="2133600" cy="365125"/>
          </a:xfrm>
        </p:spPr>
        <p:txBody>
          <a:bodyPr/>
          <a:lstStyle/>
          <a:p>
            <a:fld id="{939955DA-DB44-4472-BFE9-4BAB9712F000}" type="slidenum">
              <a:rPr lang="en-US" smtClean="0"/>
              <a:t>59</a:t>
            </a:fld>
            <a:endParaRPr lang="en-US"/>
          </a:p>
        </p:txBody>
      </p:sp>
    </p:spTree>
    <p:extLst>
      <p:ext uri="{BB962C8B-B14F-4D97-AF65-F5344CB8AC3E}">
        <p14:creationId xmlns:p14="http://schemas.microsoft.com/office/powerpoint/2010/main" val="170303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E4B126-4BDD-4762-BC36-91876CF27CDC}"/>
              </a:ext>
            </a:extLst>
          </p:cNvPr>
          <p:cNvSpPr>
            <a:spLocks noGrp="1"/>
          </p:cNvSpPr>
          <p:nvPr>
            <p:ph type="title"/>
          </p:nvPr>
        </p:nvSpPr>
        <p:spPr/>
        <p:txBody>
          <a:bodyPr>
            <a:normAutofit/>
          </a:bodyPr>
          <a:lstStyle/>
          <a:p>
            <a:r>
              <a:rPr lang="en-US" sz="4000" b="1" dirty="0"/>
              <a:t>Validity in Assessments</a:t>
            </a:r>
            <a:endParaRPr lang="en-US" sz="4000" dirty="0"/>
          </a:p>
        </p:txBody>
      </p:sp>
      <p:sp>
        <p:nvSpPr>
          <p:cNvPr id="6" name="Content Placeholder 5">
            <a:extLst>
              <a:ext uri="{FF2B5EF4-FFF2-40B4-BE49-F238E27FC236}">
                <a16:creationId xmlns:a16="http://schemas.microsoft.com/office/drawing/2014/main" id="{29B88BBD-AB47-4C43-ADFB-3997535DB2FF}"/>
              </a:ext>
            </a:extLst>
          </p:cNvPr>
          <p:cNvSpPr>
            <a:spLocks noGrp="1"/>
          </p:cNvSpPr>
          <p:nvPr>
            <p:ph idx="1"/>
          </p:nvPr>
        </p:nvSpPr>
        <p:spPr>
          <a:xfrm>
            <a:off x="457200" y="1501616"/>
            <a:ext cx="8229600" cy="4830763"/>
          </a:xfrm>
        </p:spPr>
        <p:txBody>
          <a:bodyPr/>
          <a:lstStyle/>
          <a:p>
            <a:pPr marL="0" indent="0">
              <a:buNone/>
            </a:pPr>
            <a:r>
              <a:rPr lang="en-US" sz="4000" i="1" dirty="0">
                <a:latin typeface="Calibri" panose="020F0502020204030204" pitchFamily="34" charset="0"/>
                <a:cs typeface="Calibri" panose="020F0502020204030204" pitchFamily="34" charset="0"/>
              </a:rPr>
              <a:t>No test can be valid in and of itself. </a:t>
            </a:r>
          </a:p>
          <a:p>
            <a:endParaRPr lang="en-US" sz="4000" i="1" dirty="0">
              <a:latin typeface="Calibri" panose="020F0502020204030204" pitchFamily="34" charset="0"/>
              <a:cs typeface="Calibri" panose="020F0502020204030204" pitchFamily="34" charset="0"/>
            </a:endParaRPr>
          </a:p>
          <a:p>
            <a:pPr marL="0" indent="0">
              <a:buNone/>
            </a:pPr>
            <a:r>
              <a:rPr lang="en-US" sz="4000" i="1" dirty="0">
                <a:latin typeface="Calibri" panose="020F0502020204030204" pitchFamily="34" charset="0"/>
                <a:cs typeface="Calibri" panose="020F0502020204030204" pitchFamily="34" charset="0"/>
              </a:rPr>
              <a:t>Validity depends on the strength of the evidence regarding what a test measures and how its scores can be interpreted and used.</a:t>
            </a:r>
          </a:p>
          <a:p>
            <a:endParaRPr lang="en-US" dirty="0"/>
          </a:p>
        </p:txBody>
      </p:sp>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nvPr>
        </p:nvSpPr>
        <p:spPr/>
        <p:txBody>
          <a:bodyPr/>
          <a:lstStyle/>
          <a:p>
            <a:fld id="{939955DA-DB44-4472-BFE9-4BAB9712F000}" type="slidenum">
              <a:rPr lang="en-US" smtClean="0"/>
              <a:t>6</a:t>
            </a:fld>
            <a:endParaRPr lang="en-US"/>
          </a:p>
        </p:txBody>
      </p:sp>
    </p:spTree>
    <p:extLst>
      <p:ext uri="{BB962C8B-B14F-4D97-AF65-F5344CB8AC3E}">
        <p14:creationId xmlns:p14="http://schemas.microsoft.com/office/powerpoint/2010/main" val="1879044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b="1" dirty="0"/>
              <a:t>SCILLSS Glossary</a:t>
            </a:r>
          </a:p>
        </p:txBody>
      </p:sp>
      <p:sp>
        <p:nvSpPr>
          <p:cNvPr id="3" name="Content Placeholder 2">
            <a:extLst>
              <a:ext uri="{FF2B5EF4-FFF2-40B4-BE49-F238E27FC236}">
                <a16:creationId xmlns:a16="http://schemas.microsoft.com/office/drawing/2014/main" id="{2F4A352B-7149-42F2-AA7E-0DB128B89306}"/>
              </a:ext>
            </a:extLst>
          </p:cNvPr>
          <p:cNvSpPr>
            <a:spLocks noGrp="1"/>
          </p:cNvSpPr>
          <p:nvPr>
            <p:ph idx="1"/>
          </p:nvPr>
        </p:nvSpPr>
        <p:spPr/>
        <p:txBody>
          <a:bodyPr/>
          <a:lstStyle/>
          <a:p>
            <a:pPr marL="0" indent="0">
              <a:buNone/>
            </a:pPr>
            <a:r>
              <a:rPr lang="en-US" sz="2400" dirty="0"/>
              <a:t>Please refer to the SCILLSS Glossary for operational definitions of terms used.</a:t>
            </a:r>
          </a:p>
          <a:p>
            <a:pPr marL="0" indent="0">
              <a:buNone/>
            </a:pPr>
            <a:endParaRPr lang="en-US" dirty="0"/>
          </a:p>
        </p:txBody>
      </p:sp>
      <p:pic>
        <p:nvPicPr>
          <p:cNvPr id="8" name="Picture 7" descr="Image of the SCILLSS Glossary. "/>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219199" y="2248634"/>
            <a:ext cx="6705600" cy="4281154"/>
          </a:xfrm>
          <a:prstGeom prst="rect">
            <a:avLst/>
          </a:prstGeom>
        </p:spPr>
      </p:pic>
      <p:sp>
        <p:nvSpPr>
          <p:cNvPr id="4" name="Slide Number Placeholder 3"/>
          <p:cNvSpPr>
            <a:spLocks noGrp="1"/>
          </p:cNvSpPr>
          <p:nvPr>
            <p:ph type="sldNum" sz="quarter" idx="12"/>
            <p:custDataLst>
              <p:tags r:id="rId4"/>
            </p:custDataLst>
          </p:nvPr>
        </p:nvSpPr>
        <p:spPr/>
        <p:txBody>
          <a:bodyPr/>
          <a:lstStyle/>
          <a:p>
            <a:fld id="{939955DA-DB44-4472-BFE9-4BAB9712F000}" type="slidenum">
              <a:rPr lang="en-US" smtClean="0"/>
              <a:t>60</a:t>
            </a:fld>
            <a:endParaRPr lang="en-US"/>
          </a:p>
        </p:txBody>
      </p:sp>
    </p:spTree>
    <p:custDataLst>
      <p:tags r:id="rId1"/>
    </p:custDataLst>
    <p:extLst>
      <p:ext uri="{BB962C8B-B14F-4D97-AF65-F5344CB8AC3E}">
        <p14:creationId xmlns:p14="http://schemas.microsoft.com/office/powerpoint/2010/main" val="2644315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2883-BC0A-42C3-9B33-78948739EF37}"/>
              </a:ext>
            </a:extLst>
          </p:cNvPr>
          <p:cNvSpPr>
            <a:spLocks noGrp="1"/>
          </p:cNvSpPr>
          <p:nvPr>
            <p:ph type="title"/>
            <p:custDataLst>
              <p:tags r:id="rId2"/>
            </p:custDataLst>
          </p:nvPr>
        </p:nvSpPr>
        <p:spPr>
          <a:xfrm>
            <a:off x="457200" y="274638"/>
            <a:ext cx="8229600" cy="1143000"/>
          </a:xfrm>
        </p:spPr>
        <p:txBody>
          <a:bodyPr>
            <a:normAutofit/>
          </a:bodyPr>
          <a:lstStyle/>
          <a:p>
            <a:r>
              <a:rPr lang="en-US" sz="4000" b="1" dirty="0"/>
              <a:t>Web links</a:t>
            </a:r>
          </a:p>
        </p:txBody>
      </p:sp>
      <p:sp>
        <p:nvSpPr>
          <p:cNvPr id="3" name="Content Placeholder 2">
            <a:extLst>
              <a:ext uri="{FF2B5EF4-FFF2-40B4-BE49-F238E27FC236}">
                <a16:creationId xmlns:a16="http://schemas.microsoft.com/office/drawing/2014/main" id="{56DF03E3-FE28-479C-A082-42A93FC18E28}"/>
              </a:ext>
            </a:extLst>
          </p:cNvPr>
          <p:cNvSpPr>
            <a:spLocks noGrp="1"/>
          </p:cNvSpPr>
          <p:nvPr>
            <p:ph idx="1"/>
            <p:custDataLst>
              <p:tags r:id="rId3"/>
            </p:custDataLst>
          </p:nvPr>
        </p:nvSpPr>
        <p:spPr>
          <a:xfrm>
            <a:off x="457200" y="1295400"/>
            <a:ext cx="8229600" cy="5120957"/>
          </a:xfrm>
        </p:spPr>
        <p:txBody>
          <a:bodyPr>
            <a:normAutofit lnSpcReduction="10000"/>
          </a:bodyPr>
          <a:lstStyle/>
          <a:p>
            <a:pPr marL="0" indent="0">
              <a:buNone/>
            </a:pPr>
            <a:r>
              <a:rPr lang="en-US" sz="2800" dirty="0"/>
              <a:t>In the web links pod, you can find the following resources.</a:t>
            </a:r>
          </a:p>
          <a:p>
            <a:r>
              <a:rPr lang="en-US" sz="2400" dirty="0"/>
              <a:t>American Educational Research Association (AERA), the American Psychological Association (APA), and the National Council on Measurement in Education (NCME) Joint Committee on Standards for Educational and Psychological Testing. (2014). </a:t>
            </a:r>
            <a:r>
              <a:rPr lang="en-US" sz="2400" i="1" dirty="0"/>
              <a:t>Standards for educational and psychological testing</a:t>
            </a:r>
            <a:r>
              <a:rPr lang="en-US" sz="2400" dirty="0"/>
              <a:t>. Washington DC: American Educational Research Association.</a:t>
            </a:r>
          </a:p>
          <a:p>
            <a:r>
              <a:rPr lang="en-US" sz="2400" dirty="0"/>
              <a:t>National Research Council. 2014. </a:t>
            </a:r>
            <a:r>
              <a:rPr lang="en-US" sz="2400" i="1" dirty="0"/>
              <a:t>Developing Assessments for the Next Generation Science Standards</a:t>
            </a:r>
            <a:r>
              <a:rPr lang="en-US" sz="2400" dirty="0"/>
              <a:t>. Washington, DC: The National Academies Press.</a:t>
            </a:r>
          </a:p>
          <a:p>
            <a:r>
              <a:rPr lang="en-US" sz="2400" dirty="0"/>
              <a:t>SCILLSS Website</a:t>
            </a:r>
          </a:p>
          <a:p>
            <a:pPr marL="0" indent="0">
              <a:buNone/>
            </a:pPr>
            <a:endParaRPr lang="en-US" dirty="0"/>
          </a:p>
        </p:txBody>
      </p:sp>
      <p:sp>
        <p:nvSpPr>
          <p:cNvPr id="4" name="Slide Number Placeholder 3">
            <a:extLst>
              <a:ext uri="{FF2B5EF4-FFF2-40B4-BE49-F238E27FC236}">
                <a16:creationId xmlns:a16="http://schemas.microsoft.com/office/drawing/2014/main" id="{377D2210-DA31-4B98-BD67-DD370B3541A0}"/>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61</a:t>
            </a:fld>
            <a:endParaRPr lang="en-US"/>
          </a:p>
        </p:txBody>
      </p:sp>
    </p:spTree>
    <p:custDataLst>
      <p:tags r:id="rId1"/>
    </p:custDataLst>
    <p:extLst>
      <p:ext uri="{BB962C8B-B14F-4D97-AF65-F5344CB8AC3E}">
        <p14:creationId xmlns:p14="http://schemas.microsoft.com/office/powerpoint/2010/main" val="2938936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normAutofit/>
          </a:bodyPr>
          <a:lstStyle/>
          <a:p>
            <a:r>
              <a:rPr lang="en-US" sz="4000" b="1"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lstStyle/>
          <a:p>
            <a:pPr marL="457200" indent="-457200">
              <a:buNone/>
            </a:pPr>
            <a:r>
              <a:rPr lang="en-US" sz="1800" dirty="0"/>
              <a:t>American Educational Research Association (AERA), the American Psychological Association (APA), and the National Council on Measurement in Education (NCME) Joint Committee on Standards for Educational and Psychological Testing. (2014). Standards for educational and psychological testing. Washington DC: American Educational Research Association.</a:t>
            </a:r>
          </a:p>
        </p:txBody>
      </p:sp>
      <p:sp>
        <p:nvSpPr>
          <p:cNvPr id="3" name="Slide Number Placeholder 2"/>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62</a:t>
            </a:fld>
            <a:endParaRPr lang="en-US"/>
          </a:p>
        </p:txBody>
      </p:sp>
    </p:spTree>
    <p:custDataLst>
      <p:tags r:id="rId1"/>
    </p:custDataLst>
    <p:extLst>
      <p:ext uri="{BB962C8B-B14F-4D97-AF65-F5344CB8AC3E}">
        <p14:creationId xmlns:p14="http://schemas.microsoft.com/office/powerpoint/2010/main" val="64262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3726-6A45-48BB-A5BF-26E28AB4F728}"/>
              </a:ext>
            </a:extLst>
          </p:cNvPr>
          <p:cNvSpPr>
            <a:spLocks noGrp="1"/>
          </p:cNvSpPr>
          <p:nvPr>
            <p:ph type="title"/>
          </p:nvPr>
        </p:nvSpPr>
        <p:spPr>
          <a:xfrm>
            <a:off x="274320" y="457200"/>
            <a:ext cx="8229600" cy="1143000"/>
          </a:xfrm>
        </p:spPr>
        <p:txBody>
          <a:bodyPr>
            <a:noAutofit/>
          </a:bodyPr>
          <a:lstStyle/>
          <a:p>
            <a:r>
              <a:rPr lang="en-US" sz="3600" b="1" dirty="0"/>
              <a:t>Purposes and Uses of Assessment Scores</a:t>
            </a:r>
            <a:br>
              <a:rPr lang="en-US" sz="3600" b="1" dirty="0"/>
            </a:br>
            <a:r>
              <a:rPr lang="en-US" sz="3600" b="1" dirty="0"/>
              <a:t>Drive All Decisions About Tests</a:t>
            </a:r>
          </a:p>
        </p:txBody>
      </p:sp>
      <p:pic>
        <p:nvPicPr>
          <p:cNvPr id="3" name="Picture 2" descr="An arrow labeled &quot;test scores interpretations and uses&quot; is pointing at the center of a test life cycle to &quot;validity&quot;. The life cycle of a test includes: design and development; administration; scoring; analysis; reporting; and use of scores. ">
            <a:extLst>
              <a:ext uri="{FF2B5EF4-FFF2-40B4-BE49-F238E27FC236}">
                <a16:creationId xmlns:a16="http://schemas.microsoft.com/office/drawing/2014/main" id="{2A44B482-F8BE-41B0-A86D-49FCE895FB1B}"/>
              </a:ext>
            </a:extLst>
          </p:cNvPr>
          <p:cNvPicPr>
            <a:picLocks noChangeAspect="1"/>
          </p:cNvPicPr>
          <p:nvPr/>
        </p:nvPicPr>
        <p:blipFill>
          <a:blip r:embed="rId3"/>
          <a:stretch>
            <a:fillRect/>
          </a:stretch>
        </p:blipFill>
        <p:spPr>
          <a:xfrm>
            <a:off x="493422" y="1972038"/>
            <a:ext cx="8157155" cy="4072481"/>
          </a:xfrm>
          <a:prstGeom prst="rect">
            <a:avLst/>
          </a:prstGeom>
        </p:spPr>
      </p:pic>
      <p:sp>
        <p:nvSpPr>
          <p:cNvPr id="4" name="Slide Number Placeholder 3">
            <a:extLst>
              <a:ext uri="{FF2B5EF4-FFF2-40B4-BE49-F238E27FC236}">
                <a16:creationId xmlns:a16="http://schemas.microsoft.com/office/drawing/2014/main" id="{162CB665-8A2B-41F0-B311-0630816BDEDC}"/>
              </a:ext>
            </a:extLst>
          </p:cNvPr>
          <p:cNvSpPr>
            <a:spLocks noGrp="1"/>
          </p:cNvSpPr>
          <p:nvPr>
            <p:ph type="sldNum" sz="quarter" idx="12"/>
          </p:nvPr>
        </p:nvSpPr>
        <p:spPr/>
        <p:txBody>
          <a:bodyPr/>
          <a:lstStyle/>
          <a:p>
            <a:fld id="{939955DA-DB44-4472-BFE9-4BAB9712F000}" type="slidenum">
              <a:rPr lang="en-US" smtClean="0"/>
              <a:t>7</a:t>
            </a:fld>
            <a:endParaRPr lang="en-US"/>
          </a:p>
        </p:txBody>
      </p:sp>
    </p:spTree>
    <p:extLst>
      <p:ext uri="{BB962C8B-B14F-4D97-AF65-F5344CB8AC3E}">
        <p14:creationId xmlns:p14="http://schemas.microsoft.com/office/powerpoint/2010/main" val="318719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760"/>
            <a:ext cx="8229600" cy="1143000"/>
          </a:xfrm>
        </p:spPr>
        <p:txBody>
          <a:bodyPr>
            <a:noAutofit/>
          </a:bodyPr>
          <a:lstStyle/>
          <a:p>
            <a:r>
              <a:rPr lang="en-US" sz="3200" b="1" dirty="0"/>
              <a:t>Evidence is Gathered in Relation to Validity Questions From Across the Test Life Cycle</a:t>
            </a:r>
          </a:p>
        </p:txBody>
      </p:sp>
      <p:pic>
        <p:nvPicPr>
          <p:cNvPr id="5" name="Picture 4" descr="Image of the four validity question topics pointing to the life cycle of a test. The four validity question topics are Construct Coherence, Comparability, Accessibility and Fairness, and Consequences. The life cycle of a test includes: design and development; administration; scoring; analysis; reporting; and use of scores. Encompassed in the middle of the life cycle is the word &quot;validity.&quot;">
            <a:extLst>
              <a:ext uri="{FF2B5EF4-FFF2-40B4-BE49-F238E27FC236}">
                <a16:creationId xmlns:a16="http://schemas.microsoft.com/office/drawing/2014/main" id="{3A4CA904-7F38-40AC-950A-59838BD9EBE2}"/>
              </a:ext>
            </a:extLst>
          </p:cNvPr>
          <p:cNvPicPr>
            <a:picLocks noChangeAspect="1"/>
          </p:cNvPicPr>
          <p:nvPr/>
        </p:nvPicPr>
        <p:blipFill>
          <a:blip r:embed="rId4"/>
          <a:stretch>
            <a:fillRect/>
          </a:stretch>
        </p:blipFill>
        <p:spPr>
          <a:xfrm>
            <a:off x="487326" y="1389414"/>
            <a:ext cx="8169348" cy="5468586"/>
          </a:xfrm>
          <a:prstGeom prst="rect">
            <a:avLst/>
          </a:prstGeom>
        </p:spPr>
      </p:pic>
      <p:sp>
        <p:nvSpPr>
          <p:cNvPr id="6" name="Slide Number Placeholder 5">
            <a:extLst>
              <a:ext uri="{FF2B5EF4-FFF2-40B4-BE49-F238E27FC236}">
                <a16:creationId xmlns:a16="http://schemas.microsoft.com/office/drawing/2014/main" id="{D037A1C7-83F8-4C99-8AA6-EF51F75D807F}"/>
              </a:ext>
            </a:extLst>
          </p:cNvPr>
          <p:cNvSpPr>
            <a:spLocks noGrp="1"/>
          </p:cNvSpPr>
          <p:nvPr>
            <p:ph type="sldNum" sz="quarter" idx="12"/>
          </p:nvPr>
        </p:nvSpPr>
        <p:spPr/>
        <p:txBody>
          <a:bodyPr/>
          <a:lstStyle/>
          <a:p>
            <a:fld id="{939955DA-DB44-4472-BFE9-4BAB9712F000}" type="slidenum">
              <a:rPr lang="en-US" smtClean="0"/>
              <a:t>8</a:t>
            </a:fld>
            <a:endParaRPr lang="en-US"/>
          </a:p>
        </p:txBody>
      </p:sp>
    </p:spTree>
    <p:extLst>
      <p:ext uri="{BB962C8B-B14F-4D97-AF65-F5344CB8AC3E}">
        <p14:creationId xmlns:p14="http://schemas.microsoft.com/office/powerpoint/2010/main" val="149884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normAutofit/>
          </a:bodyPr>
          <a:lstStyle/>
          <a:p>
            <a:r>
              <a:rPr lang="en-US" sz="4000" b="1" dirty="0"/>
              <a:t>Construct Coherence</a:t>
            </a:r>
          </a:p>
        </p:txBody>
      </p:sp>
      <p:sp>
        <p:nvSpPr>
          <p:cNvPr id="3" name="Content Placeholder 2"/>
          <p:cNvSpPr>
            <a:spLocks noGrp="1"/>
          </p:cNvSpPr>
          <p:nvPr>
            <p:ph idx="1"/>
            <p:custDataLst>
              <p:tags r:id="rId2"/>
            </p:custDataLst>
          </p:nvPr>
        </p:nvSpPr>
        <p:spPr>
          <a:xfrm>
            <a:off x="232956" y="1295310"/>
            <a:ext cx="8678087" cy="5843588"/>
          </a:xfrm>
        </p:spPr>
        <p:txBody>
          <a:bodyPr>
            <a:normAutofit/>
          </a:bodyPr>
          <a:lstStyle/>
          <a:p>
            <a:pPr marL="457200" lvl="0" indent="-457200">
              <a:spcBef>
                <a:spcPts val="600"/>
              </a:spcBef>
              <a:buFont typeface="+mj-lt"/>
              <a:buAutoNum type="arabicPeriod"/>
            </a:pPr>
            <a:r>
              <a:rPr lang="en-US" sz="1800" dirty="0"/>
              <a:t>What are you intending to measure with this test? We’ll refer to the specific constructs we intend to measure as measurement targets.</a:t>
            </a:r>
          </a:p>
          <a:p>
            <a:pPr marL="457200" lvl="0" indent="-457200">
              <a:spcBef>
                <a:spcPts val="600"/>
              </a:spcBef>
              <a:buFont typeface="+mj-lt"/>
              <a:buAutoNum type="arabicPeriod"/>
            </a:pPr>
            <a:r>
              <a:rPr lang="en-US" sz="1800" dirty="0"/>
              <a:t>How was the assessment developed to measure these measurement targets? </a:t>
            </a:r>
          </a:p>
          <a:p>
            <a:pPr marL="457200" lvl="0" indent="-457200">
              <a:spcBef>
                <a:spcPts val="600"/>
              </a:spcBef>
              <a:buFont typeface="+mj-lt"/>
              <a:buAutoNum type="arabicPeriod"/>
            </a:pPr>
            <a:r>
              <a:rPr lang="en-US" sz="1800" dirty="0"/>
              <a:t>How were items reviewed and evaluated during the development process to ensure they appropriately address the intended measurement targets and not other content, skills, or irrelevant student characteristics? </a:t>
            </a:r>
          </a:p>
          <a:p>
            <a:pPr marL="457200" lvl="0" indent="-457200">
              <a:spcBef>
                <a:spcPts val="600"/>
              </a:spcBef>
              <a:buFont typeface="+mj-lt"/>
              <a:buAutoNum type="arabicPeriod"/>
            </a:pPr>
            <a:r>
              <a:rPr lang="en-US" sz="1800" dirty="0"/>
              <a:t>How are items scored in ways that allow students to demonstrate, and scorers to recognize and evaluate, their knowledge and skills? How are the scoring processes evaluated to ensure they accurately capture and assign value to students’ responses?</a:t>
            </a:r>
          </a:p>
          <a:p>
            <a:pPr marL="457200" lvl="0" indent="-457200">
              <a:spcBef>
                <a:spcPts val="600"/>
              </a:spcBef>
              <a:buFont typeface="+mj-lt"/>
              <a:buAutoNum type="arabicPeriod"/>
            </a:pPr>
            <a:r>
              <a:rPr lang="en-US" sz="1800" dirty="0"/>
              <a:t>How are scores for individual items combined to yield a total test score? What evidence supports the meaning of this total score in relation to the measurement target(s)? How do items contribute to </a:t>
            </a:r>
            <a:r>
              <a:rPr lang="en-US" sz="1800" dirty="0" err="1"/>
              <a:t>subscores</a:t>
            </a:r>
            <a:r>
              <a:rPr lang="en-US" sz="1800" dirty="0"/>
              <a:t> and what evidence supports the meaning of these </a:t>
            </a:r>
            <a:r>
              <a:rPr lang="en-US" sz="1800" dirty="0" err="1"/>
              <a:t>subscores</a:t>
            </a:r>
            <a:r>
              <a:rPr lang="en-US" sz="1800" dirty="0"/>
              <a:t>?</a:t>
            </a:r>
          </a:p>
          <a:p>
            <a:pPr marL="457200" lvl="0" indent="-457200">
              <a:spcBef>
                <a:spcPts val="600"/>
              </a:spcBef>
              <a:buFont typeface="+mj-lt"/>
              <a:buAutoNum type="arabicPeriod"/>
            </a:pPr>
            <a:r>
              <a:rPr lang="en-US" sz="1800" dirty="0"/>
              <a:t>What independent evidence supports the alignment of the assessment items and forms to the measurement targets?</a:t>
            </a:r>
          </a:p>
          <a:p>
            <a:pPr marL="457200" lvl="0" indent="-457200">
              <a:spcBef>
                <a:spcPts val="600"/>
              </a:spcBef>
              <a:buFont typeface="+mj-lt"/>
              <a:buAutoNum type="arabicPeriod"/>
            </a:pPr>
            <a:r>
              <a:rPr lang="en-US" sz="1800" dirty="0"/>
              <a:t>How are scores reported in relation to the measurement targets? Do the reports provide adequate guidance for interpreting and using the scores?</a:t>
            </a:r>
          </a:p>
        </p:txBody>
      </p:sp>
      <p:sp>
        <p:nvSpPr>
          <p:cNvPr id="4" name="Slide Number Placeholder 3"/>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9</a:t>
            </a:fld>
            <a:endParaRPr lang="en-US"/>
          </a:p>
        </p:txBody>
      </p:sp>
    </p:spTree>
    <p:extLst>
      <p:ext uri="{BB962C8B-B14F-4D97-AF65-F5344CB8AC3E}">
        <p14:creationId xmlns:p14="http://schemas.microsoft.com/office/powerpoint/2010/main" val="35144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1&quot;/&gt;&lt;property id=&quot;10217&quot; value=&quot;1&quot;/&gt;&lt;property id=&quot;10218&quot; value=&quot;1&quot;/&gt;&lt;property id=&quot;10219&quot; value=&quot;1&quot;/&gt;&lt;property id=&quot;10220&quot; value=&quot;&amp;lt;Format Name=&amp;quot;Current Profile&amp;quot;&amp;gt;&amp;lt;Question FontName=&amp;quot;Calibri&amp;quot; IsBold=&amp;quot;0&amp;quot; IsItalic=&amp;quot;0&amp;quot; IsUnderline=&amp;quot;0&amp;quot; FontSize=&amp;quot;44&amp;quot; UseDefFont=&amp;quot;0&amp;quot;/&amp;gt;&amp;lt;Answer FontName=&amp;quot;Calibri&amp;quot; IsBold=&amp;quot;0&amp;quot; IsItalic=&amp;quot;0&amp;quot; IsUnderline=&amp;quot;0&amp;quot; FontSize=&amp;quot;36&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33&quot;&gt;&lt;property id=&quot;10002&quot; value=&quot;Quiz&quot;/&gt;&lt;property id=&quot;10003&quot; value=&quot;0&quot;/&gt;&lt;property id=&quot;10004&quot; value=&quot;1&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33&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50&quot;/&gt;&lt;object type=&quot;10062&quot; unique_id=&quot;10035&quot;&gt;&lt;object type=&quot;10050&quot; unique_id=&quot;10036&quot;&gt;&lt;property id=&quot;10020&quot; value=&quot;2&quot;/&gt;&lt;property id=&quot;10102&quot; value=&quot;1&quot;/&gt;&lt;property id=&quot;10191&quot; value=&quot;-1&quot;/&gt;&lt;/object&gt;&lt;object type=&quot;10051&quot; unique_id=&quot;10037&quot;&gt;&lt;property id=&quot;10020&quot; value=&quot;2&quot;/&gt;&lt;property id=&quot;10102&quot; value=&quot;1&quot;/&gt;&lt;property id=&quot;10191&quot; value=&quot;-1&quot;/&gt;&lt;/object&gt;&lt;/object&gt;&lt;object type=&quot;10061&quot; unique_id=&quot;20000&quot;/&gt;&lt;/object&gt;&lt;object type=&quot;10003&quot; unique_id=&quot;10010&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12&quot;&gt;&lt;object type=&quot;10050&quot; unique_id=&quot;10013&quot;&gt;&lt;property id=&quot;10020&quot; value=&quot;2&quot;/&gt;&lt;property id=&quot;10102&quot; value=&quot;1&quot;/&gt;&lt;property id=&quot;10191&quot; value=&quot;-1&quot;/&gt;&lt;/object&gt;&lt;object type=&quot;10051&quot; unique_id=&quot;10014&quot;&gt;&lt;property id=&quot;10020&quot; value=&quot;2&quot;/&gt;&lt;property id=&quot;10102&quot; value=&quot;1&quot;/&gt;&lt;property id=&quot;10191&quot; value=&quot;-1&quot;/&gt;&lt;/object&gt;&lt;/object&gt;&lt;object type=&quot;10061&quot; unique_id=&quot;20000&quot;/&gt;&lt;/objec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NEXTUNIQUEID" val="10320"/>
  <p:tag name="MMPROD_UIDATA" val="&lt;database version=&quot;11.0&quot;&gt;&lt;object type=&quot;1&quot; unique_id=&quot;10001&quot;&gt;&lt;property id=&quot;20141&quot; value=&quot;SCILLSS Assessment Literacy Module 1_8.9.17_EG_KH&quot;/&gt;&lt;property id=&quot;20148&quot; value=&quot;5&quot;/&gt;&lt;property id=&quot;20184&quot; value=&quot;7&quot;/&gt;&lt;property id=&quot;20224&quot; value=&quot;C:\Users\edCount\Documents\My Adobe Presentations\SCILLSS Assessment Literacy Module 1_8.10.17_EG_KH&quot;/&gt;&lt;property id=&quot;20250&quot; value=&quot;6&quot;/&gt;&lt;property id=&quot;20251&quot; value=&quot;0&quot;/&gt;&lt;property id=&quot;20259&quot; value=&quot;0&quot;/&gt;&lt;property id=&quot;20263&quot; value=&quot;1&quot;/&gt;&lt;property id=&quot;20264&quot; value=&quot;1&quot;/&gt;&lt;object type=&quot;2&quot; unique_id=&quot;10379&quot;&gt;&lt;object type=&quot;3&quot; unique_id=&quot;44200&quot;&gt;&lt;property id=&quot;20148&quot; value=&quot;5&quot;/&gt;&lt;property id=&quot;20300&quot; value=&quot;Slide 59 - &amp;quot;Resources and Additional Information&amp;quot;&quot;/&gt;&lt;property id=&quot;20307&quot; value=&quot;618&quot;/&gt;&lt;/object&gt;&lt;object type=&quot;3&quot; unique_id=&quot;46171&quot;&gt;&lt;property id=&quot;20148&quot; value=&quot;5&quot;/&gt;&lt;property id=&quot;20300&quot; value=&quot;Slide 2 - &amp;quot;Strengthening Claims-based Interpretations and Uses of Local and Large-scale Science Assessment Scores&amp;quot;&quot;/&gt;&lt;property id=&quot;20307&quot; value=&quot;683&quot;/&gt;&lt;/object&gt;&lt;object type=&quot;3&quot; unique_id=&quot;46172&quot;&gt;&lt;property id=&quot;20148&quot; value=&quot;5&quot;/&gt;&lt;property id=&quot;20300&quot; value=&quot;Slide 3 - &amp;quot;Or SCILLSS&amp;quot;&quot;/&gt;&lt;property id=&quot;20307&quot; value=&quot;684&quot;/&gt;&lt;/object&gt;&lt;object type=&quot;3&quot; unique_id=&quot;46173&quot;&gt;&lt;property id=&quot;20148&quot; value=&quot;5&quot;/&gt;&lt;property id=&quot;20300&quot; value=&quot;Slide 5 - &amp;quot;Purposes and Uses of Assessment Scores&amp;quot;&quot;/&gt;&lt;property id=&quot;20307&quot; value=&quot;690&quot;/&gt;&lt;/object&gt;&lt;object type=&quot;3&quot; unique_id=&quot;46174&quot;&gt;&lt;property id=&quot;20148&quot; value=&quot;5&quot;/&gt;&lt;property id=&quot;20300&quot; value=&quot;Slide 7 - &amp;quot;Purposes and Uses of Assessment Scores Drive All Decisions About Tests&amp;quot;&quot;/&gt;&lt;property id=&quot;20307&quot; value=&quot;691&quot;/&gt;&lt;/object&gt;&lt;object type=&quot;3&quot; unique_id=&quot;46178&quot;&gt;&lt;property id=&quot;20148&quot; value=&quot;5&quot;/&gt;&lt;property id=&quot;20300&quot; value=&quot;Slide 8 - &amp;quot;Evidence is Gathered in Relation to Validity Questions From Across the Test Life Cycle&amp;quot;&quot;/&gt;&lt;property id=&quot;20307&quot; value=&quot;682&quot;/&gt;&lt;/object&gt;&lt;object type=&quot;3&quot; unique_id=&quot;46183&quot;&gt;&lt;property id=&quot;20148&quot; value=&quot;5&quot;/&gt;&lt;property id=&quot;20300&quot; value=&quot;Slide 9 - &amp;quot;Construct Coherence&amp;quot;&quot;/&gt;&lt;property id=&quot;20307&quot; value=&quot;699&quot;/&gt;&lt;/object&gt;&lt;object type=&quot;3&quot; unique_id=&quot;46236&quot;&gt;&lt;property id=&quot;20148&quot; value=&quot;5&quot;/&gt;&lt;property id=&quot;20300&quot; value=&quot;Slide 58 - &amp;quot;Four Validity Topics, Validity, and the Test Cycle&amp;quot;&quot;/&gt;&lt;property id=&quot;20307&quot; value=&quot;748&quot;/&gt;&lt;/object&gt;&lt;object type=&quot;3&quot; unique_id=&quot;51375&quot;&gt;&lt;property id=&quot;20148&quot; value=&quot;5&quot;/&gt;&lt;property id=&quot;20300&quot; value=&quot;Slide 60 - &amp;quot;SCILLSS Glossary&amp;quot;&quot;/&gt;&lt;property id=&quot;20307&quot; value=&quot;749&quot;/&gt;&lt;/object&gt;&lt;object type=&quot;3&quot; unique_id=&quot;51376&quot;&gt;&lt;property id=&quot;20148&quot; value=&quot;5&quot;/&gt;&lt;property id=&quot;20300&quot; value=&quot;Slide 61 - &amp;quot;Web links&amp;quot;&quot;/&gt;&lt;property id=&quot;20307&quot; value=&quot;750&quot;/&gt;&lt;/object&gt;&lt;object type=&quot;3&quot; unique_id=&quot;51377&quot;&gt;&lt;property id=&quot;20148&quot; value=&quot;5&quot;/&gt;&lt;property id=&quot;20300&quot; value=&quot;Slide 62 - &amp;quot;References&amp;quot;&quot;/&gt;&lt;property id=&quot;20307&quot; value=&quot;751&quot;/&gt;&lt;/object&gt;&lt;object type=&quot;3&quot; unique_id=&quot;51383&quot;&gt;&lt;property id=&quot;20148&quot; value=&quot;5&quot;/&gt;&lt;property id=&quot;20300&quot; value=&quot;Slide 6 - &amp;quot;Validity in Assessments&amp;quot;&quot;/&gt;&lt;property id=&quot;20307&quot; value=&quot;667&quot;/&gt;&lt;/object&gt;&lt;object type=&quot;3&quot; unique_id=&quot;51384&quot;&gt;&lt;property id=&quot;20148&quot; value=&quot;5&quot;/&gt;&lt;property id=&quot;20300&quot; value=&quot;Slide 11 - &amp;quot;Key Points in this Chapter:&amp;quot;&quot;/&gt;&lt;property id=&quot;20307&quot; value=&quot;804&quot;/&gt;&lt;/object&gt;&lt;object type=&quot;3&quot; unique_id=&quot;51385&quot;&gt;&lt;property id=&quot;20148&quot; value=&quot;5&quot;/&gt;&lt;property id=&quot;20300&quot; value=&quot;Slide 12 - &amp;quot;Comparability: Consistency in Meaning Across Variations&amp;quot;&quot;/&gt;&lt;property id=&quot;20307&quot; value=&quot;257&quot;/&gt;&lt;/object&gt;&lt;object type=&quot;3&quot; unique_id=&quot;51386&quot;&gt;&lt;property id=&quot;20148&quot; value=&quot;5&quot;/&gt;&lt;property id=&quot;20300&quot; value=&quot;Slide 13 - &amp;quot;Test Variations: Differences Across Tests&amp;quot;&quot;/&gt;&lt;property id=&quot;20307&quot; value=&quot;805&quot;/&gt;&lt;/object&gt;&lt;object type=&quot;3&quot; unique_id=&quot;51387&quot;&gt;&lt;property id=&quot;20148&quot; value=&quot;5&quot;/&gt;&lt;property id=&quot;20300&quot; value=&quot;Slide 14 - &amp;quot;Test Variations: Differences Across those who Take the Tests&amp;quot;&quot;/&gt;&lt;property id=&quot;20307&quot; value=&quot;871&quot;/&gt;&lt;/object&gt;&lt;object type=&quot;3&quot; unique_id=&quot;51388&quot;&gt;&lt;property id=&quot;20148&quot; value=&quot;5&quot;/&gt;&lt;property id=&quot;20300&quot; value=&quot;Slide 15 - &amp;quot;5th Grade Science This Year and Last&amp;quot;&quot;/&gt;&lt;property id=&quot;20307&quot; value=&quot;872&quot;/&gt;&lt;/object&gt;&lt;object type=&quot;3&quot; unique_id=&quot;51390&quot;&gt;&lt;property id=&quot;20148&quot; value=&quot;5&quot;/&gt;&lt;property id=&quot;20300&quot; value=&quot;Slide 17 - &amp;quot;Our Standards: Reliability/Precision&amp;quot;&quot;/&gt;&lt;property id=&quot;20307&quot; value=&quot;802&quot;/&gt;&lt;/object&gt;&lt;object type=&quot;3&quot; unique_id=&quot;51391&quot;&gt;&lt;property id=&quot;20148&quot; value=&quot;5&quot;/&gt;&lt;property id=&quot;20300&quot; value=&quot;Slide 18 - &amp;quot;Understanding Reliability/Precision&amp;quot;&quot;/&gt;&lt;property id=&quot;20307&quot; value=&quot;874&quot;/&gt;&lt;/object&gt;&lt;object type=&quot;3&quot; unique_id=&quot;51392&quot;&gt;&lt;property id=&quot;20148&quot; value=&quot;5&quot;/&gt;&lt;property id=&quot;20300&quot; value=&quot;Slide 19 - &amp;quot;Every Test Score includes Two Components&amp;quot;&quot;/&gt;&lt;property id=&quot;20307&quot; value=&quot;867&quot;/&gt;&lt;/object&gt;&lt;object type=&quot;3&quot; unique_id=&quot;51393&quot;&gt;&lt;property id=&quot;20148&quot; value=&quot;5&quot;/&gt;&lt;property id=&quot;20300&quot; value=&quot;Slide 20 - &amp;quot;Two Types of Error in All Test Scores—Random Error&amp;quot;&quot;/&gt;&lt;property id=&quot;20307&quot; value=&quot;868&quot;/&gt;&lt;/object&gt;&lt;object type=&quot;3&quot; unique_id=&quot;51394&quot;&gt;&lt;property id=&quot;20148&quot; value=&quot;5&quot;/&gt;&lt;property id=&quot;20300&quot; value=&quot;Slide 21 - &amp;quot;Two Types of Error in All Test Scores—Systematic Error&amp;quot;&quot;/&gt;&lt;property id=&quot;20307&quot; value=&quot;869&quot;/&gt;&lt;/object&gt;&lt;object type=&quot;3&quot; unique_id=&quot;51395&quot;&gt;&lt;property id=&quot;20148&quot; value=&quot;5&quot;/&gt;&lt;property id=&quot;20300&quot; value=&quot;Slide 22 - &amp;quot;Reliability/Precision and Comparability&amp;quot;&quot;/&gt;&lt;property id=&quot;20307&quot; value=&quot;875&quot;/&gt;&lt;/object&gt;&lt;object type=&quot;3&quot; unique_id=&quot;51397&quot;&gt;&lt;property id=&quot;20148&quot; value=&quot;5&quot;/&gt;&lt;property id=&quot;20300&quot; value=&quot;Slide 24 - &amp;quot;Comparability Questions&amp;quot;&quot;/&gt;&lt;property id=&quot;20307&quot; value=&quot;876&quot;/&gt;&lt;/object&gt;&lt;object type=&quot;3&quot; unique_id=&quot;51398&quot;&gt;&lt;property id=&quot;20148&quot; value=&quot;5&quot;/&gt;&lt;property id=&quot;20300&quot; value=&quot;Slide 25 - &amp;quot;Comparability Across Forms and Formats&amp;quot;&quot;/&gt;&lt;property id=&quot;20307&quot; value=&quot;877&quot;/&gt;&lt;/object&gt;&lt;object type=&quot;3&quot; unique_id=&quot;51399&quot;&gt;&lt;property id=&quot;20148&quot; value=&quot;5&quot;/&gt;&lt;property id=&quot;20300&quot; value=&quot;Slide 26 - &amp;quot;Test Variations: Differences Across Tests Revisited&amp;quot;&quot;/&gt;&lt;property id=&quot;20307&quot; value=&quot;879&quot;/&gt;&lt;/object&gt;&lt;object type=&quot;3&quot; unique_id=&quot;51400&quot;&gt;&lt;property id=&quot;20148&quot; value=&quot;5&quot;/&gt;&lt;property id=&quot;20300&quot; value=&quot;Slide 27 - &amp;quot;Our Standards: Comparability Across Forms&amp;quot;&quot;/&gt;&lt;property id=&quot;20307&quot; value=&quot;830&quot;/&gt;&lt;/object&gt;&lt;object type=&quot;3&quot; unique_id=&quot;51401&quot;&gt;&lt;property id=&quot;20148&quot; value=&quot;5&quot;/&gt;&lt;property id=&quot;20300&quot; value=&quot;Slide 28 - &amp;quot;Comparability Evidence Across Forms&amp;quot;&quot;/&gt;&lt;property id=&quot;20307&quot; value=&quot;880&quot;/&gt;&lt;/object&gt;&lt;object type=&quot;3&quot; unique_id=&quot;51402&quot;&gt;&lt;property id=&quot;20148&quot; value=&quot;5&quot;/&gt;&lt;property id=&quot;20300&quot; value=&quot;Slide 29 - &amp;quot;Comparability Evidence Across Forms—Technical Documentation&amp;quot;&quot;/&gt;&lt;property id=&quot;20307&quot; value=&quot;881&quot;/&gt;&lt;/object&gt;&lt;object type=&quot;3&quot; unique_id=&quot;51403&quot;&gt;&lt;property id=&quot;20148&quot; value=&quot;5&quot;/&gt;&lt;property id=&quot;20300&quot; value=&quot;Slide 30 - &amp;quot;Comparability Across Students, Site, and Time&amp;quot;&quot;/&gt;&lt;property id=&quot;20307&quot; value=&quot;882&quot;/&gt;&lt;/object&gt;&lt;object type=&quot;3&quot; unique_id=&quot;51404&quot;&gt;&lt;property id=&quot;20148&quot; value=&quot;5&quot;/&gt;&lt;property id=&quot;20300&quot; value=&quot;Slide 31 - &amp;quot;Our Standards: Comparability Across Administrations&amp;quot;&quot;/&gt;&lt;property id=&quot;20307&quot; value=&quot;883&quot;/&gt;&lt;/object&gt;&lt;object type=&quot;3&quot; unique_id=&quot;51405&quot;&gt;&lt;property id=&quot;20148&quot; value=&quot;5&quot;/&gt;&lt;property id=&quot;20300&quot; value=&quot;Slide 32 - &amp;quot;Training &amp;quot;&quot;/&gt;&lt;property id=&quot;20307&quot; value=&quot;884&quot;/&gt;&lt;/object&gt;&lt;object type=&quot;3&quot; unique_id=&quot;51406&quot;&gt;&lt;property id=&quot;20148&quot; value=&quot;5&quot;/&gt;&lt;property id=&quot;20300&quot; value=&quot;Slide 33 - &amp;quot;Test Administration Manual or Guidelines&amp;quot;&quot;/&gt;&lt;property id=&quot;20307&quot; value=&quot;885&quot;/&gt;&lt;/object&gt;&lt;object type=&quot;3&quot; unique_id=&quot;51407&quot;&gt;&lt;property id=&quot;20148&quot; value=&quot;5&quot;/&gt;&lt;property id=&quot;20300&quot; value=&quot;Slide 34 - &amp;quot;Cheating&amp;quot;&quot;/&gt;&lt;property id=&quot;20307&quot; value=&quot;886&quot;/&gt;&lt;/object&gt;&lt;object type=&quot;3&quot; unique_id=&quot;51408&quot;&gt;&lt;property id=&quot;20148&quot; value=&quot;5&quot;/&gt;&lt;property id=&quot;20300&quot; value=&quot;Slide 35 - &amp;quot;Comparability Across Scorers and Scoring Methods&amp;quot;&quot;/&gt;&lt;property id=&quot;20307&quot; value=&quot;887&quot;/&gt;&lt;/object&gt;&lt;object type=&quot;3&quot; unique_id=&quot;51409&quot;&gt;&lt;property id=&quot;20148&quot; value=&quot;5&quot;/&gt;&lt;property id=&quot;20300&quot; value=&quot;Slide 36 - &amp;quot;Accurate and reliable scoring of selected-response items requires that…&amp;quot;&quot;/&gt;&lt;property id=&quot;20307&quot; value=&quot;888&quot;/&gt;&lt;/object&gt;&lt;object type=&quot;3&quot; unique_id=&quot;51410&quot;&gt;&lt;property id=&quot;20148&quot; value=&quot;5&quot;/&gt;&lt;property id=&quot;20300&quot; value=&quot;Slide 37 - &amp;quot;Rules for Scoring&amp;quot;&quot;/&gt;&lt;property id=&quot;20307&quot; value=&quot;889&quot;/&gt;&lt;/object&gt;&lt;object type=&quot;3&quot; unique_id=&quot;51411&quot;&gt;&lt;property id=&quot;20148&quot; value=&quot;5&quot;/&gt;&lt;property id=&quot;20300&quot; value=&quot;Slide 38 - &amp;quot;Our Standards: High Quality Scoring&amp;quot;&quot;/&gt;&lt;property id=&quot;20307&quot; value=&quot;891&quot;/&gt;&lt;/object&gt;&lt;object type=&quot;3&quot; unique_id=&quot;51412&quot;&gt;&lt;property id=&quot;20148&quot; value=&quot;5&quot;/&gt;&lt;property id=&quot;20300&quot; value=&quot;Slide 39 - &amp;quot;Examples of evidence for high quality scoring to support score comparisons include:&amp;quot;&quot;/&gt;&lt;property id=&quot;20307&quot; value=&quot;890&quot;/&gt;&lt;/object&gt;&lt;object type=&quot;3&quot; unique_id=&quot;51413&quot;&gt;&lt;property id=&quot;20148&quot; value=&quot;5&quot;/&gt;&lt;property id=&quot;20300&quot; value=&quot;Slide 40 - &amp;quot;Scaling and Equating to Support Comparability&amp;quot;&quot;/&gt;&lt;property id=&quot;20307&quot; value=&quot;892&quot;/&gt;&lt;/object&gt;&lt;object type=&quot;3&quot; unique_id=&quot;51414&quot;&gt;&lt;property id=&quot;20148&quot; value=&quot;5&quot;/&gt;&lt;property id=&quot;20300&quot; value=&quot;Slide 41 - &amp;quot;Psychometricians &amp;quot;&quot;/&gt;&lt;property id=&quot;20307&quot; value=&quot;893&quot;/&gt;&lt;/object&gt;&lt;object type=&quot;3&quot; unique_id=&quot;51415&quot;&gt;&lt;property id=&quot;20148&quot; value=&quot;5&quot;/&gt;&lt;property id=&quot;20300&quot; value=&quot;Slide 42 - &amp;quot;Psychometric Analyses &amp;quot;&quot;/&gt;&lt;property id=&quot;20307&quot; value=&quot;894&quot;/&gt;&lt;/object&gt;&lt;object type=&quot;3&quot; unique_id=&quot;51416&quot;&gt;&lt;property id=&quot;20148&quot; value=&quot;5&quot;/&gt;&lt;property id=&quot;20300&quot; value=&quot;Slide 43 - &amp;quot;Our Standards: Scaling and Equating&amp;quot;&quot;/&gt;&lt;property id=&quot;20307&quot; value=&quot;896&quot;/&gt;&lt;/object&gt;&lt;object type=&quot;3&quot; unique_id=&quot;51417&quot;&gt;&lt;property id=&quot;20148&quot; value=&quot;5&quot;/&gt;&lt;property id=&quot;20300&quot; value=&quot;Slide 44 - &amp;quot;Examples of evidence for scaling and equating to support score comparisons include:&amp;quot;&quot;/&gt;&lt;property id=&quot;20307&quot; value=&quot;895&quot;/&gt;&lt;/object&gt;&lt;object type=&quot;3&quot; unique_id=&quot;51418&quot;&gt;&lt;property id=&quot;20148&quot; value=&quot;5&quot;/&gt;&lt;property id=&quot;20300&quot; value=&quot;Slide 45 - &amp;quot;Comparability of Student Groups&amp;quot;&quot;/&gt;&lt;property id=&quot;20307&quot; value=&quot;897&quot;/&gt;&lt;/object&gt;&lt;object type=&quot;3&quot; unique_id=&quot;51419&quot;&gt;&lt;property id=&quot;20148&quot; value=&quot;5&quot;/&gt;&lt;property id=&quot;20300&quot; value=&quot;Slide 46 - &amp;quot;Common comparisons of test scores for groups include:&amp;quot;&quot;/&gt;&lt;property id=&quot;20307&quot; value=&quot;898&quot;/&gt;&lt;/object&gt;&lt;object type=&quot;3&quot; unique_id=&quot;51420&quot;&gt;&lt;property id=&quot;20148&quot; value=&quot;5&quot;/&gt;&lt;property id=&quot;20300&quot; value=&quot;Slide 47 - &amp;quot;Test and Student Group Comparability for Different Types of Test Score Comparisons&amp;quot;&quot;/&gt;&lt;property id=&quot;20307&quot; value=&quot;899&quot;/&gt;&lt;/object&gt;&lt;object type=&quot;3&quot; unique_id=&quot;51421&quot;&gt;&lt;property id=&quot;20148&quot; value=&quot;5&quot;/&gt;&lt;property id=&quot;20300&quot; value=&quot;Slide 48 - &amp;quot;Evidence to support score comparisons should include information about:&amp;quot;&quot;/&gt;&lt;property id=&quot;20307&quot; value=&quot;912&quot;/&gt;&lt;/object&gt;&lt;object type=&quot;3&quot; unique_id=&quot;51422&quot;&gt;&lt;property id=&quot;20148&quot; value=&quot;5&quot;/&gt;&lt;property id=&quot;20300&quot; value=&quot;Slide 49 - &amp;quot;Reporting to Support Appropriate Comparisons&amp;quot;&quot;/&gt;&lt;property id=&quot;20307&quot; value=&quot;903&quot;/&gt;&lt;/object&gt;&lt;object type=&quot;3&quot; unique_id=&quot;51423&quot;&gt;&lt;property id=&quot;20148&quot; value=&quot;5&quot;/&gt;&lt;property id=&quot;20300&quot; value=&quot;Slide 50 - &amp;quot;Our Standards: Reporting&amp;quot;&quot;/&gt;&lt;property id=&quot;20307&quot; value=&quot;904&quot;/&gt;&lt;/object&gt;&lt;object type=&quot;3&quot; unique_id=&quot;51424&quot;&gt;&lt;property id=&quot;20148&quot; value=&quot;5&quot;/&gt;&lt;property id=&quot;20300&quot; value=&quot;Slide 51 - &amp;quot;Our Standards: Reporting to Support Appropriate Score Comparisons&amp;quot;&quot;/&gt;&lt;property id=&quot;20307&quot; value=&quot;905&quot;/&gt;&lt;/object&gt;&lt;object type=&quot;3&quot; unique_id=&quot;51425&quot;&gt;&lt;property id=&quot;20148&quot; value=&quot;5&quot;/&gt;&lt;property id=&quot;20300&quot; value=&quot;Slide 52 - &amp;quot;Appropriate Uses of Score Comparisons&amp;quot;&quot;/&gt;&lt;property id=&quot;20307&quot; value=&quot;906&quot;/&gt;&lt;/object&gt;&lt;object type=&quot;3&quot; unique_id=&quot;51426&quot;&gt;&lt;property id=&quot;20148&quot; value=&quot;5&quot;/&gt;&lt;property id=&quot;20300&quot; value=&quot;Slide 53 - &amp;quot;Test Performance Reported in Performance Levels&amp;quot;&quot;/&gt;&lt;property id=&quot;20307&quot; value=&quot;907&quot;/&gt;&lt;/object&gt;&lt;object type=&quot;3&quot; unique_id=&quot;51427&quot;&gt;&lt;property id=&quot;20148&quot; value=&quot;5&quot;/&gt;&lt;property id=&quot;20300&quot; value=&quot;Slide 54 - &amp;quot;Test Performance Reported in Performance Levels, Cont’d&amp;quot;&quot;/&gt;&lt;property id=&quot;20307&quot; value=&quot;908&quot;/&gt;&lt;/object&gt;&lt;object type=&quot;3&quot; unique_id=&quot;51428&quot;&gt;&lt;property id=&quot;20148&quot; value=&quot;5&quot;/&gt;&lt;property id=&quot;20300&quot; value=&quot;Slide 55 - &amp;quot;Our Standards: Reporting to Support Appropriate Score Uses&amp;quot;&quot;/&gt;&lt;property id=&quot;20307&quot; value=&quot;910&quot;/&gt;&lt;/object&gt;&lt;object type=&quot;3&quot; unique_id=&quot;51429&quot;&gt;&lt;property id=&quot;20148&quot; value=&quot;5&quot;/&gt;&lt;property id=&quot;20300&quot; value=&quot;Slide 56 - &amp;quot;Our Standards: Reporting to Support Appropriate Score Uses, Cont’d&amp;quot;&quot;/&gt;&lt;property id=&quot;20307&quot; value=&quot;909&quot;/&gt;&lt;/object&gt;&lt;object type=&quot;3&quot; unique_id=&quot;51430&quot;&gt;&lt;property id=&quot;20148&quot; value=&quot;5&quot;/&gt;&lt;property id=&quot;20300&quot; value=&quot;Slide 57 - &amp;quot;Comparability Questions Revisited&amp;quot;&quot;/&gt;&lt;property id=&quot;20307&quot; value=&quot;911&quot;/&gt;&lt;/object&gt;&lt;object type=&quot;3&quot; unique_id=&quot;59356&quot;&gt;&lt;property id=&quot;20148&quot; value=&quot;5&quot;/&gt;&lt;property id=&quot;20300&quot; value=&quot;Slide 1 - &amp;quot;Creating and Evaluating Effective Educational Assessments&amp;quot;&quot;/&gt;&lt;property id=&quot;20307&quot; value=&quot;913&quot;/&gt;&lt;/object&gt;&lt;object type=&quot;3&quot; unique_id=&quot;59357&quot;&gt;&lt;property id=&quot;20148&quot; value=&quot;5&quot;/&gt;&lt;property id=&quot;20300&quot; value=&quot;Slide 4 - &amp;quot;Chapter 3.1&amp;quot;&quot;/&gt;&lt;property id=&quot;20307&quot; value=&quot;914&quot;/&gt;&lt;/object&gt;&lt;object type=&quot;3&quot; unique_id=&quot;59358&quot;&gt;&lt;property id=&quot;20148&quot; value=&quot;5&quot;/&gt;&lt;property id=&quot;20300&quot; value=&quot;Slide 10 - &amp;quot;Chapter 3.2&amp;quot;&quot;/&gt;&lt;property id=&quot;20307&quot; value=&quot;915&quot;/&gt;&lt;/object&gt;&lt;object type=&quot;3&quot; unique_id=&quot;59359&quot;&gt;&lt;property id=&quot;20148&quot; value=&quot;5&quot;/&gt;&lt;property id=&quot;20300&quot; value=&quot;Slide 16 - &amp;quot;Chapter 3.3&amp;quot;&quot;/&gt;&lt;property id=&quot;20307&quot; value=&quot;916&quot;/&gt;&lt;/object&gt;&lt;object type=&quot;3&quot; unique_id=&quot;59360&quot;&gt;&lt;property id=&quot;20148&quot; value=&quot;5&quot;/&gt;&lt;property id=&quot;20300&quot; value=&quot;Slide 23 - &amp;quot;Chapter 3.4&amp;quot;&quot;/&gt;&lt;property id=&quot;20307&quot; value=&quot;917&quot;/&gt;&lt;/object&gt;&lt;/object&gt;&lt;object type=&quot;8&quot; unique_id=&quot;10615&quot;&gt;&lt;/object&gt;&lt;object type=&quot;4&quot; unique_id=&quot;21737&quot;&gt;&lt;/object&gt;&lt;object type=&quot;10&quot; unique_id=&quot;21738&quot;&gt;&lt;object type=&quot;11&quot; unique_id=&quot;21739&quot;&gt;&lt;/object&gt;&lt;object type=&quot;12&quot; unique_id=&quot;2818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A9A3A1-07E6-47D5-B19A-106775BB035F}&quot;/&gt;&lt;isInvalidForFieldText val=&quot;0&quot;/&gt;&lt;Image&gt;&lt;filename val=&quot;C:\Users\khard\AppData\Local\Temp\PR\data\asimages\{CEA9A3A1-07E6-47D5-B19A-106775BB035F}_LtOfSld1.png&quot;/&gt;&lt;left val=&quot;0&quot;/&gt;&lt;top val=&quot;0&quot;/&gt;&lt;width val=&quot;721&quot;/&gt;&lt;height val=&quot;541&quot;/&gt;&lt;hasText val=&quot;1&quot;/&gt;&lt;/Image&gt;&lt;/ThreeDShapeInfo&gt;"/>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B269424-E9A7-42B8-B114-D2599B39AACE}&quot;/&gt;&lt;isInvalidForFieldText val=&quot;0&quot;/&gt;&lt;Image&gt;&lt;filename val=&quot;C:\Users\khard\AppData\Local\Temp\PR\data\asimages\{1B269424-E9A7-42B8-B114-D2599B39AACE}.png&quot;/&gt;&lt;left val=&quot;638&quot;/&gt;&lt;top val=&quot;9&quot;/&gt;&lt;width val=&quot;71&quot;/&gt;&lt;height val=&quot;7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1B269424-E9A7-42B8-B114-D2599B39AACE}&quot;/&gt;&lt;isInvalidForFieldText val=&quot;0&quot;/&gt;&lt;Image&gt;&lt;filename val=&quot;C:\Users\khard\AppData\Local\Temp\PR\data\asimages\{1B269424-E9A7-42B8-B114-D2599B39AACE}.png&quot;/&gt;&lt;left val=&quot;638&quot;/&gt;&lt;top val=&quot;9&quot;/&gt;&lt;width val=&quot;71&quot;/&gt;&lt;height val=&quot;7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F836AC-30F2-4165-83F6-4BC7BD5DF849}&quot;/&gt;&lt;isInvalidForFieldText val=&quot;0&quot;/&gt;&lt;Image&gt;&lt;filename val=&quot;C:\Users\khard\AppData\Local\Temp\PR\data\asimages\{C6F836AC-30F2-4165-83F6-4BC7BD5DF849}_1.png&quot;/&gt;&lt;left val=&quot;95&quot;/&gt;&lt;top val=&quot;92&quot;/&gt;&lt;width val=&quot;540&quot;/&gt;&lt;height val=&quot;127&quot;/&gt;&lt;hasText val=&quot;1&quot;/&gt;&lt;/Image&gt;&lt;/ThreeDShapeInfo&gt;"/>
  <p:tag name="PRESENTER_SHAPETEXTINFO" val="&lt;ShapeTextInfo&gt;&lt;TableIndex row=&quot;-1&quot; col=&quot;-1&quot;&gt;&lt;linesCount val=&quot;3&quot;/&gt;&lt;lineCharCount val=&quot;24&quot;/&gt;&lt;lineCharCount val=&quot;22&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hard\AppData\Local\Temp\PR\data\asimages\{A6AD5A2B-948F-4AE7-9352-F52ACB4EB078}_1.png&quot;/&gt;&lt;left val=&quot;68&quot;/&gt;&lt;top val=&quot;226&quot;/&gt;&lt;width val=&quot;594&quot;/&gt;&lt;height val=&quot;102&quot;/&gt;&lt;hasText val=&quot;1&quot;/&gt;&lt;/Image&gt;&lt;/ThreeDShapeInfo&gt;"/>
  <p:tag name="PRESENTER_SHAPETEXTINFO" val="&lt;ShapeTextInfo&gt;&lt;TableIndex row=&quot;-1&quot; col=&quot;-1&quot;&gt;&lt;linesCount val=&quot;3&quot;/&gt;&lt;lineCharCount val=&quot;10&quot;/&gt;&lt;lineCharCount val=&quot;20&quot;/&gt;&lt;lineCharCount val=&quot;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2F10696-6FB1-44C3-BB5A-A18B289496D5}&quot;/&gt;&lt;isInvalidForFieldText val=&quot;0&quot;/&gt;&lt;Image&gt;&lt;filename val=&quot;C:\Users\khard\AppData\Local\Temp\PR\data\asimages\{B2F10696-6FB1-44C3-BB5A-A18B289496D5}.png&quot;/&gt;&lt;left val=&quot;307&quot;/&gt;&lt;top val=&quot;340&quot;/&gt;&lt;width val=&quot;104&quot;/&gt;&lt;height val=&quot;10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994D3D-B9FE-48A7-B801-3E130C232032}&quot;/&gt;&lt;isInvalidForFieldText val=&quot;0&quot;/&gt;&lt;Image&gt;&lt;filename val=&quot;C:\Users\khard\AppData\Local\Temp\PR\data\asimages\{D8994D3D-B9FE-48A7-B801-3E130C232032}_4.png&quot;/&gt;&lt;left val=&quot;84&quot;/&gt;&lt;top val=&quot;136&quot;/&gt;&lt;width val=&quot;541&quot;/&gt;&lt;height val=&quot;56&quot;/&gt;&lt;hasText val=&quot;1&quot;/&gt;&lt;/Image&gt;&lt;/ThreeDShapeInfo&gt;"/>
  <p:tag name="PRESENTER_SHAPETEXTINFO" val="&lt;ShapeTextInfo&gt;&lt;TableIndex row=&quot;-1&quot; col=&quot;-1&quot;&gt;&lt;linesCount val=&quot;1&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B7C1ADE1-62F1-4480-9AFC-5F5382626F47}&quot;/&gt;&lt;isInvalidForFieldText val=&quot;0&quot;/&gt;&lt;Image&gt;&lt;filename val=&quot;C:\Users\khard\AppData\Local\Temp\PR\data\asimages\{B7C1ADE1-62F1-4480-9AFC-5F5382626F47}.png&quot;/&gt;&lt;left val=&quot;303&quot;/&gt;&lt;top val=&quot;204&quot;/&gt;&lt;width val=&quot;104&quot;/&gt;&lt;height val=&quot;10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hard\AppData\Local\Temp\PR\data\asimages\{763AAEFC-61B5-4971-AE22-BD0DFE45C4A8}_4.png&quot;/&gt;&lt;left val=&quot;59&quot;/&gt;&lt;top val=&quot;300&quot;/&gt;&lt;width val=&quot;591&quot;/&gt;&lt;height val=&quot;120&quot;/&gt;&lt;hasText val=&quot;1&quot;/&gt;&lt;/Image&gt;&lt;/ThreeDShapeInfo&gt;"/>
  <p:tag name="PRESENTER_SHAPETEXTINFO" val="&lt;ShapeTextInfo&gt;&lt;TableIndex row=&quot;-1&quot; col=&quot;-1&quot;&gt;&lt;linesCount val=&quot;1&quot;/&gt;&lt;lineCharCount val=&quot;37&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02F214FA-4941-40C2-B6AB-0FB1CFBC834D}_2.png&quot;/&gt;&lt;left val=&quot;16&quot;/&gt;&lt;top val=&quot;21&quot;/&gt;&lt;width val=&quot;668&quot;/&gt;&lt;height val=&quot;98&quot;/&gt;&lt;hasText val=&quot;1&quot;/&gt;&lt;/Image&gt;&lt;/ThreeDShapeInfo&gt;"/>
  <p:tag name="PRESENTER_SHAPETEXTINFO" val="&lt;ShapeTextInfo&gt;&lt;TableIndex row=&quot;-1&quot; col=&quot;-1&quot;&gt;&lt;linesCount val=&quot;1&quot;/&gt;&lt;lineCharCount val=&quot;1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09C637-6D7F-41C9-9259-292D945E4288}&quot;/&gt;&lt;isInvalidForFieldText val=&quot;0&quot;/&gt;&lt;Image&gt;&lt;filename val=&quot;C:\Users\khard\AppData\Local\Temp\PR\data\asimages\{F509C637-6D7F-41C9-9259-292D945E4288}_11.png&quot;/&gt;&lt;left val=&quot;84&quot;/&gt;&lt;top val=&quot;136&quot;/&gt;&lt;width val=&quot;541&quot;/&gt;&lt;height val=&quot;56&quot;/&gt;&lt;hasText val=&quot;1&quot;/&gt;&lt;/Image&gt;&lt;/ThreeDShapeInfo&gt;"/>
  <p:tag name="PRESENTER_SHAPETEXTINFO" val="&lt;ShapeTextInfo&gt;&lt;TableIndex row=&quot;-1&quot; col=&quot;-1&quot;&gt;&lt;linesCount val=&quot;1&quot;/&gt;&lt;lineCharCount val=&quot;1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DBA89-700C-49BD-BAA4-8C7ACE14F3AE}&quot;/&gt;&lt;isInvalidForFieldText val=&quot;0&quot;/&gt;&lt;Image&gt;&lt;filename val=&quot;C:\Users\khard\AppData\Local\Temp\PR\data\asimages\{766DBA89-700C-49BD-BAA4-8C7ACE14F3AE}.png&quot;/&gt;&lt;left val=&quot;303&quot;/&gt;&lt;top val=&quot;209&quot;/&gt;&lt;width val=&quot;104&quot;/&gt;&lt;height val=&quot;10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hard\AppData\Local\Temp\PR\data\asimages\{BA8B0969-41D3-4C9D-B8CF-0ED2FB9926B8}_11.png&quot;/&gt;&lt;left val=&quot;67&quot;/&gt;&lt;top val=&quot;305&quot;/&gt;&lt;width val=&quot;591&quot;/&gt;&lt;height val=&quot;120&quot;/&gt;&lt;hasText val=&quot;1&quot;/&gt;&lt;/Image&gt;&lt;/ThreeDShapeInfo&gt;"/>
  <p:tag name="PRESENTER_SHAPETEXTINFO" val="&lt;ShapeTextInfo&gt;&lt;TableIndex row=&quot;-1&quot; col=&quot;-1&quot;&gt;&lt;linesCount val=&quot;1&quot;/&gt;&lt;lineCharCount val=&quot;34&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09C637-6D7F-41C9-9259-292D945E4288}&quot;/&gt;&lt;isInvalidForFieldText val=&quot;0&quot;/&gt;&lt;Image&gt;&lt;filename val=&quot;C:\Users\khard\AppData\Local\Temp\PR\data\asimages\{F509C637-6D7F-41C9-9259-292D945E4288}_11.png&quot;/&gt;&lt;left val=&quot;84&quot;/&gt;&lt;top val=&quot;136&quot;/&gt;&lt;width val=&quot;541&quot;/&gt;&lt;height val=&quot;56&quot;/&gt;&lt;hasText val=&quot;1&quot;/&gt;&lt;/Image&gt;&lt;/ThreeDShapeInfo&gt;"/>
  <p:tag name="PRESENTER_SHAPETEXTINFO" val="&lt;ShapeTextInfo&gt;&lt;TableIndex row=&quot;-1&quot; col=&quot;-1&quot;&gt;&lt;linesCount val=&quot;1&quot;/&gt;&lt;lineCharCount val=&quot;1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DBA89-700C-49BD-BAA4-8C7ACE14F3AE}&quot;/&gt;&lt;isInvalidForFieldText val=&quot;0&quot;/&gt;&lt;Image&gt;&lt;filename val=&quot;C:\Users\khard\AppData\Local\Temp\PR\data\asimages\{766DBA89-700C-49BD-BAA4-8C7ACE14F3AE}.png&quot;/&gt;&lt;left val=&quot;303&quot;/&gt;&lt;top val=&quot;209&quot;/&gt;&lt;width val=&quot;104&quot;/&gt;&lt;height val=&quot;10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hard\AppData\Local\Temp\PR\data\asimages\{BA8B0969-41D3-4C9D-B8CF-0ED2FB9926B8}_11.png&quot;/&gt;&lt;left val=&quot;67&quot;/&gt;&lt;top val=&quot;305&quot;/&gt;&lt;width val=&quot;591&quot;/&gt;&lt;height val=&quot;120&quot;/&gt;&lt;hasText val=&quot;1&quot;/&gt;&lt;/Image&gt;&lt;/ThreeDShapeInfo&gt;"/>
  <p:tag name="PRESENTER_SHAPETEXTINFO" val="&lt;ShapeTextInfo&gt;&lt;TableIndex row=&quot;-1&quot; col=&quot;-1&quot;&gt;&lt;linesCount val=&quot;1&quot;/&gt;&lt;lineCharCount val=&quot;34&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09C637-6D7F-41C9-9259-292D945E4288}&quot;/&gt;&lt;isInvalidForFieldText val=&quot;0&quot;/&gt;&lt;Image&gt;&lt;filename val=&quot;C:\Users\khard\AppData\Local\Temp\PR\data\asimages\{F509C637-6D7F-41C9-9259-292D945E4288}_11.png&quot;/&gt;&lt;left val=&quot;84&quot;/&gt;&lt;top val=&quot;136&quot;/&gt;&lt;width val=&quot;541&quot;/&gt;&lt;height val=&quot;56&quot;/&gt;&lt;hasText val=&quot;1&quot;/&gt;&lt;/Image&gt;&lt;/ThreeDShapeInfo&gt;"/>
  <p:tag name="PRESENTER_SHAPETEXTINFO" val="&lt;ShapeTextInfo&gt;&lt;TableIndex row=&quot;-1&quot; col=&quot;-1&quot;&gt;&lt;linesCount val=&quot;1&quot;/&gt;&lt;lineCharCount val=&quot;1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DBA89-700C-49BD-BAA4-8C7ACE14F3AE}&quot;/&gt;&lt;isInvalidForFieldText val=&quot;0&quot;/&gt;&lt;Image&gt;&lt;filename val=&quot;C:\Users\khard\AppData\Local\Temp\PR\data\asimages\{766DBA89-700C-49BD-BAA4-8C7ACE14F3AE}.png&quot;/&gt;&lt;left val=&quot;303&quot;/&gt;&lt;top val=&quot;209&quot;/&gt;&lt;width val=&quot;104&quot;/&gt;&lt;height val=&quot;10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hard\AppData\Local\Temp\PR\data\asimages\{BA8B0969-41D3-4C9D-B8CF-0ED2FB9926B8}_11.png&quot;/&gt;&lt;left val=&quot;67&quot;/&gt;&lt;top val=&quot;305&quot;/&gt;&lt;width val=&quot;591&quot;/&gt;&lt;height val=&quot;120&quot;/&gt;&lt;hasText val=&quot;1&quot;/&gt;&lt;/Image&gt;&lt;/ThreeDShapeInfo&gt;"/>
  <p:tag name="PRESENTER_SHAPETEXTINFO" val="&lt;ShapeTextInfo&gt;&lt;TableIndex row=&quot;-1&quot; col=&quot;-1&quot;&gt;&lt;linesCount val=&quot;1&quot;/&gt;&lt;lineCharCount val=&quot;34&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E9764FC-6D03-433A-A206-C92B6FFD4A0C}&quot;/&gt;&lt;isInvalidForFieldText val=&quot;0&quot;/&gt;&lt;Image&gt;&lt;filename val=&quot;C:\Users\edCount\AppData\Local\Temp\~CaEE98\data\asimages\{2E9764FC-6D03-433A-A206-C92B6FFD4A0C}_LtOfSld4.png&quot;/&gt;&lt;left val=&quot;0&quot;/&gt;&lt;top val=&quot;0&quot;/&gt;&lt;width val=&quot;721&quot;/&gt;&lt;height val=&quot;541&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edCount\AppData\Local\Temp\~CaFE8D\data\asimages\{7BFE0D23-F540-4045-95EF-331A0BF6A628}_2.png&quot;/&gt;&lt;left val=&quot;221&quot;/&gt;&lt;top val=&quot;504&quot;/&gt;&lt;width val=&quot;168&quot;/&gt;&lt;height val=&quot;30&quot;/&gt;&lt;hasText val=&quot;1&quot;/&gt;&lt;/Image&gt;&lt;/ThreeDShapeInfo&gt;"/>
  <p:tag name="PRESENTER_SHAPETEXTINFO" val="&lt;ShapeTextInfo&gt;&lt;TableIndex row=&quot;-1&quot; col=&quot;-1&quot;&gt;&lt;linesCount val=&quot;1&quot;/&gt;&lt;lineCharCount val=&quot;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edCount\AppData\Local\Temp\~CaEE98\data\asimages\{F97321CA-BD54-4E80-ADBE-F0B046C4259D}_6.png&quot;/&gt;&lt;left val=&quot;16&quot;/&gt;&lt;top val=&quot;21&quot;/&gt;&lt;width val=&quot;668&quot;/&gt;&lt;height val=&quot;98&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52&quot;/&gt;&lt;lineCharCount val=&quot;52&quot;/&gt;&lt;lineCharCount val=&quot;46&quot;/&gt;&lt;lineCharCount val=&quot;10&quot;/&gt;&lt;lineCharCount val=&quot;44&quot;/&gt;&lt;lineCharCount val=&quot;53&quot;/&gt;&lt;lineCharCount val=&quot;49&quot;/&gt;&lt;lineCharCount val=&quot;1&quot;/&gt;&lt;lineCharCount val=&quot;1&quot;/&gt;&lt;lineCharCount val=&quot;1&quot;/&gt;&lt;/TableIndex&gt;&lt;/ShapeTextInfo&gt;"/>
  <p:tag name="HTML_SHAPEINFO" val="&lt;ThreeDShapeInfo&gt;&lt;uuid val=&quot;&quot;/&gt;&lt;isInvalidForFieldText val=&quot;0&quot;/&gt;&lt;Image&gt;&lt;filename val=&quot;C:\Users\edCount\AppData\Local\Temp\~CaEE98\data\asimages\{2EC037DF-C534-4EC4-98EE-0B2C161CA892}_6.png&quot;/&gt;&lt;left val=&quot;26&quot;/&gt;&lt;top val=&quot;90&quot;/&gt;&lt;width val=&quot;658&quot;/&gt;&lt;height val=&quot;28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edCount\AppData\Local\Temp\~CaEE98\data\asimages\{52A6D1D9-3898-4F01-B4DE-B14B1C0DF9EA}_6.png&quot;/&gt;&lt;left val=&quot;221&quot;/&gt;&lt;top val=&quot;504&quot;/&gt;&lt;width val=&quot;168&quot;/&gt;&lt;height val=&quot;3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edCount\Documents\My Adobe Presentations\SCILLSS Assessment Literacy Module 1_8.10.17_EG_KH\data\asimages\{D328CFC2-BBCB-48AB-B039-E1151AD0F213}_58.png&quot;/&gt;&lt;left val=&quot;-7&quot;/&gt;&lt;top val=&quot;402&quot;/&gt;&lt;width val=&quot;723&quot;/&gt;&lt;height val=&quot;91&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edCount\Documents\My Adobe Presentations\SCILLSS Assessment Literacy Module 1_8.10.17_EG_KH\data\asimages\{0D365F58-6E69-42CC-9E00-9B009F7AC9BD}_58.png&quot;/&gt;&lt;left val=&quot;221&quot;/&gt;&lt;top val=&quot;504&quot;/&gt;&lt;width val=&quot;168&quot;/&gt;&lt;height val=&quot;2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MMPROD_SWF_SOURCE" val="C:\Users\edCount\AppData\Local\Adobe\Adobe Presenter\interactions\Glossary.swf"/>
  <p:tag name="MMPROD_NO_PUBLISH" val="TRUE"/>
  <p:tag name="MMPROD_IS_WIDGET" val="TRUE"/>
  <p:tag name="MMPROD_UNIQUE_FOLDER" val="C:\Users\edCount\Documents\EAG-SCILLS\SCILLSS Assessment Literacy Module 1_8.10.17_EG_KH_pptx\Assets\Glossary86830\"/>
  <p:tag name="MMPROD_WIDGET_LIFETIME" val="SINGLE_SLIDE"/>
  <p:tag name="MMPROD_WIDGET_DATAXML" val="&lt;object&gt;&lt;property id=&quot;THEMECUSTOMbarFonttextDownColor&quot;&gt;&lt;null/&gt;&lt;/property&gt;&lt;property id=&quot;THEMESkin3Color&quot;&gt;&lt;null/&gt;&lt;/property&gt;&lt;property id=&quot;customSelect&quot;&gt;&lt;string&gt;false&lt;/string&gt;&lt;/property&gt;&lt;property id=&quot;THEMEStrokeColor&quot;&gt;&lt;null/&gt;&lt;/property&gt;&lt;property id=&quot;THEMECUSTOMbarFonttextOverColor&quot;&gt;&lt;null/&gt;&lt;/property&gt;&lt;property id=&quot;THEMEFillColor&quot;&gt;&lt;null/&gt;&lt;/property&gt;&lt;property id=&quot;THEMESkin2Color&quot;&gt;&lt;null/&gt;&lt;/property&gt;&lt;property id=&quot;DEFCUSTOMcontentBodyColor&quot;&gt;&lt;null/&gt;&lt;/property&gt;&lt;property id=&quot;THEMECUSTOMlabelFontstextColorMc&quot;&gt;&lt;null/&gt;&lt;/property&gt;&lt;property id=&quot;DEFCUSTOMbarFonttextOverColor&quot;&gt;&lt;null/&gt;&lt;/property&gt;&lt;property id=&quot;THEMECUSTOMbuttonColorsMCbtnColorUp&quot;&gt;&lt;null/&gt;&lt;/property&gt;&lt;property id=&quot;DEFCUSTOMlabelFontstextColorMc&quot;&gt;&lt;null/&gt;&lt;/property&gt;&lt;property id=&quot;ID_Search&quot;&gt;&lt;string&gt;Search:&lt;/string&gt;&lt;/property&gt;&lt;property id=&quot;DEFCUSTOMbarFonttextDownColor&quot;&gt;&lt;null/&gt;&lt;/property&gt;&lt;property id=&quot;DEFCUSTOMtextOverColorbutton&quot;&gt;&lt;null/&gt;&lt;/property&gt;&lt;property id=&quot;dataXML&quot;&gt;&lt;string&gt;&amp;lt;DIYeLearning&amp;gt;&amp;lt;textProperties&amp;gt;&amp;lt;general themeNum=&amp;quot;17&amp;quot; headerActive=&amp;quot;1&amp;quot; backgroundID=&amp;quot;-1&amp;quot; bodyType=&amp;quot;normal&amp;quot; titleText=&amp;quot;SCILLSS Glossary of Assessment Terminology&amp;quot; instructionsText=&amp;quot;&amp;quot; headerColor=&amp;quot;0x35b3e6&amp;quot; headerColorTwo=&amp;quot;0x35b3e6&amp;quot; headerGradient=&amp;quot;false&amp;quot; letterBarColor=&amp;quot;0xff00ff&amp;quot; contentBodyColor=&amp;quot;0xffffff&amp;quot; contentHeaderColor=&amp;quot;0x35b3e6&amp;quot; bodyColor=&amp;quot;0xf1f1f1&amp;quot; imageFile=&amp;quot;&amp;quot; btnColorUp=&amp;quot;0x99e0fc&amp;quot; btnColorOver=&amp;quot;0x808083&amp;quot; btnColorDown=&amp;quot;0x40C3C2&amp;quot; btnColorUpTwo=&amp;quot;0x99e0fc&amp;quot; btnColorOverTwo=&amp;quot;0x414141&amp;quot; btnColorDownTwo=&amp;quot;0x2D9FAE&amp;quot; buttonGradient=&amp;quot;true&amp;quot;/&amp;gt;&amp;lt;contentHeader&amp;gt;&amp;lt;shape type=&amp;quot;normal&amp;quot;/&amp;gt;&amp;lt;font face=&amp;quot;Arial&amp;quot; style=&amp;quot;Arial&amp;quot; size=&amp;quot;14&amp;quot; align=&amp;quot;LEFT&amp;quot;/&amp;gt;&amp;lt;textDecoration bold=&amp;quot;false&amp;quot; underline=&amp;quot;false&amp;quot; italic=&amp;quot;false&amp;quot;/&amp;gt;&amp;lt;color textColor=&amp;quot;0xffffff&amp;quot; textOver=&amp;quot;0xffffff&amp;quot; textDown=&amp;quot;0xFFFFFF&amp;quot; highlightRequired=&amp;quot;false&amp;quot; highlightColor=&amp;quot;0xffff99&amp;quot; highlightState=&amp;quot;false&amp;quot;/&amp;gt;&amp;lt;/contentHeader&amp;gt;&amp;lt;labelText&amp;gt;&amp;lt;shape type=&amp;quot;round&amp;quot;/&amp;gt;&amp;lt;font face=&amp;quot;Arial&amp;quot; style=&amp;quot;Arial&amp;quot; size=&amp;quot;14&amp;quot; align=&amp;quot;LEFT&amp;quot;/&amp;gt;&amp;lt;textDecoration bold=&amp;quot;false&amp;quot; underline=&amp;quot;false&amp;quot; italic=&amp;quot;false&amp;quot;/&amp;gt;&amp;lt;color textColor=&amp;quot;0x717073&amp;quot; textOver=&amp;quot;0x444444&amp;quot; textDown=&amp;quot;0x444444&amp;quot; highlightRequired=&amp;quot;false&amp;quot; highlightColor=&amp;quot;0xffff99&amp;quot; highlightState=&amp;quot;false&amp;quot;/&amp;gt;&amp;lt;/labelText&amp;gt;&amp;lt;letterBarText&amp;gt;&amp;lt;shape type=&amp;quot;round&amp;quot;/&amp;gt;&amp;lt;font face=&amp;quot;Arial&amp;quot; style=&amp;quot;Arial&amp;quot; size=&amp;quot;16&amp;quot; align=&amp;quot;LEFT&amp;quot;/&amp;gt;&amp;lt;textDecoration bold=&amp;quot;false&amp;quot; underline=&amp;quot;false&amp;quot; italic=&amp;quot;false&amp;quot;/&amp;gt;&amp;lt;color lettersColor=&amp;quot;0xFFFFFF&amp;quot; textColor=&amp;quot;0xffffff&amp;quot; textOver=&amp;quot;0x344a&amp;quot; textDown=&amp;quot;0xffffff&amp;quot; highlightRequired=&amp;quot;false&amp;quot; highlightColor=&amp;quot;0xffff99&amp;quot; highlightState=&amp;quot;false&amp;quot;/&amp;gt;&amp;lt;/letterBarText&amp;gt;&amp;lt;buttonContent&amp;gt;&amp;lt;font face=&amp;quot;Arial&amp;quot; style=&amp;quot;Arial&amp;quot; size=&amp;quot;12&amp;quot; align=&amp;quot;LEFT&amp;quot;/&amp;gt;&amp;lt;textDecoration bold=&amp;quot;false&amp;quot; underline=&amp;quot;false&amp;quot; italic=&amp;quot;false&amp;quot;/&amp;gt;&amp;lt;color headerTextColor=&amp;quot;0xFFFFFF&amp;quot; textColor=&amp;quot;0x949ca1&amp;quot; highlightRequired=&amp;quot;false&amp;quot; highlightColor=&amp;quot;0xffff99&amp;quot; highlightState=&amp;quot;false&amp;quot;/&amp;gt;&amp;lt;/buttonContent&amp;gt;&amp;lt;headerTitle&amp;gt;&amp;lt;font face=&amp;quot;Arial&amp;quot; style=&amp;quot;Arial&amp;quot; size=&amp;quot;21&amp;quot; align=&amp;quot;LEFT&amp;quot;/&amp;gt;&amp;lt;textDecoration bold=&amp;quot;true&amp;quot; underline=&amp;quot;false&amp;quot; italic=&amp;quot;false&amp;quot;/&amp;gt;&amp;lt;color textColor=&amp;quot;0xffffff&amp;quot; highlightRequired=&amp;quot;false&amp;quot; highlightColor=&amp;quot;0xffff99&amp;quot; highlightState=&amp;quot;false&amp;quot;/&amp;gt;&amp;lt;/headerTitle&amp;gt;&amp;lt;headerInst&amp;gt;&amp;lt;font face=&amp;quot;Georgia&amp;quot; style=&amp;quot;Georgia&amp;quot; size=&amp;quot;12&amp;quot; align=&amp;quot;LEFT&amp;quot;/&amp;gt;&amp;lt;textDecoration bold=&amp;quot;false&amp;quot; underline=&amp;quot;false&amp;quot; italic=&amp;quot;true&amp;quot;/&amp;gt;&amp;lt;color textColor=&amp;quot;0xd709e&amp;quot; highlightRequired=&amp;quot;false&amp;quot; highlightColor=&amp;quot;0xffff99&amp;quot; highlightState=&amp;quot;false&amp;quot;/&amp;gt;&amp;lt;/headerInst&amp;gt;&amp;lt;/textProperties&amp;gt;&amp;lt;buttons&amp;gt;&amp;lt;button themeLabel=&amp;quot;0&amp;quot; style=&amp;quot;AeroArrow&amp;quot; txtRotationPos=&amp;quot;0&amp;quot; a=&amp;quot;1&amp;quot; b=&amp;quot;0&amp;quot; c=&amp;quot;0&amp;quot; d=&amp;quot;1&amp;quot; tx=&amp;quot;127.5&amp;quot; ty=&amp;quot;100&amp;quot; arrowHead=&amp;quot;38&amp;quot; arrowTail=&amp;quot;31&amp;quot; fillColorRequired=&amp;quot;false&amp;quot; fillColor=&amp;quot;0xffffcc&amp;quot; borderColorRequired=&amp;quot;false&amp;quot; borderColor=&amp;quot;0xff9933&amp;quot; order=&amp;quot;1&amp;quot;&amp;gt;&amp;lt;text/&amp;gt;&amp;lt;/button&amp;gt;&amp;lt;button themeLabel=&amp;quot;0&amp;quot; style=&amp;quot;AeroArrow&amp;quot; txtRotationPos=&amp;quot;0&amp;quot; a=&amp;quot;1&amp;quot; b=&amp;quot;0&amp;quot; c=&amp;quot;0&amp;quot; d=&amp;quot;1&amp;quot; tx=&amp;quot;127.5&amp;quot; ty=&amp;quot;100&amp;quot; arrowHead=&amp;quot;38&amp;quot; arrowTail=&amp;quot;31&amp;quot; fillColorRequired=&amp;quot;false&amp;quot; fillColor=&amp;quot;0xffffcc&amp;quot; borderColorRequired=&amp;quot;false&amp;quot; borderColor=&amp;quot;0xff9933&amp;quot; order=&amp;quot;1&amp;quot;&amp;gt;&amp;lt;text/&amp;gt;&amp;lt;/button&amp;gt;&amp;lt;/buttons&amp;gt;&amp;lt;definitions&amp;gt;&amp;lt;definition&amp;gt;&amp;lt;label&amp;gt;Accessibility&amp;lt;/label&amp;gt;&amp;lt;def&amp;gt;Label&amp;lt;/def&amp;gt;&amp;lt;image visible=&amp;quot;true&amp;quot; picAlign=&amp;quot;right&amp;quot; id=&amp;quot;-1&amp;quot; width=&amp;quot;22&amp;quot; height=&amp;quot;18&amp;quot;/&amp;gt;&amp;lt;sound id=&amp;quot;-1&amp;quot;/&amp;gt;&amp;lt;/definition&amp;gt;&amp;lt;definition&amp;gt;&amp;lt;label&amp;gt;Comparability&amp;lt;/label&amp;gt;&amp;lt;def&amp;gt;Label&amp;lt;/def&amp;gt;&amp;lt;image visible=&amp;quot;true&amp;quot; picAlign=&amp;quot;right&amp;quot; id=&amp;quot;-1&amp;quot; width=&amp;quot;22&amp;quot; height=&amp;quot;18&amp;quot;/&amp;gt;&amp;lt;sound id=&amp;quot;-1&amp;quot;/&amp;gt;&amp;lt;/definition&amp;gt;&amp;lt;definition&amp;gt;&amp;lt;label&amp;gt;Consequences&amp;lt;/label&amp;gt;&amp;lt;def&amp;gt;Label&amp;lt;/def&amp;gt;&amp;lt;image visible=&amp;quot;true&amp;quot; picAlign=&amp;quot;right&amp;quot; id=&amp;quot;-1&amp;quot; width=&amp;quot;22&amp;quot; height=&amp;quot;18&amp;quot;/&amp;gt;&amp;lt;sound id=&amp;quot;-1&amp;quot;/&amp;gt;&amp;lt;/definition&amp;gt;&amp;lt;definition&amp;gt;&amp;lt;label&amp;gt;Construct Coherence&amp;lt;/label&amp;gt;&amp;lt;def&amp;gt;Label&amp;lt;/def&amp;gt;&amp;lt;image visible=&amp;quot;true&amp;quot; picAlign=&amp;quot;right&amp;quot; id=&amp;quot;-1&amp;quot; width=&amp;quot;22&amp;quot; height=&amp;quot;18&amp;quot;/&amp;gt;&amp;lt;sound id=&amp;quot;-1&amp;quot;/&amp;gt;&amp;lt;/definition&amp;gt;&amp;lt;definition&amp;gt;&amp;lt;label&amp;gt;Fairness&amp;lt;/label&amp;gt;&amp;lt;def&amp;gt;Label&amp;lt;/def&amp;gt;&amp;lt;image visible=&amp;quot;true&amp;quot; picAlign=&amp;quot;right&amp;quot; id=&amp;quot;-1&amp;quot; width=&amp;quot;22&amp;quot; height=&amp;quot;18&amp;quot;/&amp;gt;&amp;lt;sound id=&amp;quot;-1&amp;quot;/&amp;gt;&amp;lt;/definition&amp;gt;&amp;lt;definition&amp;gt;&amp;lt;label&amp;gt;Reliability&amp;lt;/label&amp;gt;&amp;lt;def&amp;gt;Label&amp;lt;/def&amp;gt;&amp;lt;image visible=&amp;quot;true&amp;quot; picAlign=&amp;quot;right&amp;quot; id=&amp;quot;-1&amp;quot; width=&amp;quot;22&amp;quot; height=&amp;quot;18&amp;quot;/&amp;gt;&amp;lt;sound id=&amp;quot;-1&amp;quot;/&amp;gt;&amp;lt;/definition&amp;gt;&amp;lt;definition&amp;gt;&amp;lt;label&amp;gt;Validity&amp;lt;/label&amp;gt;&amp;lt;def&amp;gt;Label&amp;lt;/def&amp;gt;&amp;lt;image visible=&amp;quot;true&amp;quot; picAlign=&amp;quot;right&amp;quot; id=&amp;quot;-1&amp;quot; width=&amp;quot;22&amp;quot; height=&amp;quot;18&amp;quot;/&amp;gt;&amp;lt;sound id=&amp;quot;-1&amp;quot;/&amp;gt;&amp;lt;/definition&amp;gt;&amp;lt;/definitions&amp;gt;&amp;lt;/DIYeLearning&amp;gt;&lt;/string&gt;&lt;/property&gt;&lt;property id=&quot;DEFCUSTOMbuttonColorsMCbtnColorUpTwo&quot;&gt;&lt;null/&gt;&lt;/property&gt;&lt;property id=&quot;THEMESkin1Color&quot;&gt;&lt;null/&gt;&lt;/property&gt;&lt;property id=&quot;THEMECUSTOMbuttonContentFontstextColorMc&quot;&gt;&lt;null/&gt;&lt;/property&gt;&lt;property id=&quot;THEMECUSTOMbuttonColorsMCbtnColorUpTwo&quot;&gt;&lt;null/&gt;&lt;/property&gt;&lt;property id=&quot;DEFCUSTOMbuttonColorsMCbtnColorUp&quot;&gt;&lt;null/&gt;&lt;/property&gt;&lt;property id=&quot;THEMESubTitleColor&quot;&gt;&lt;null/&gt;&lt;/property&gt;&lt;property id=&quot;defaultSelect&quot;&gt;&lt;string&gt;false&lt;/string&gt;&lt;/property&gt;&lt;property id=&quot;DEFCUSTOMbuttonContentFontstextColorMc&quot;&gt;&lt;null/&gt;&lt;/property&gt;&lt;property id=&quot;THEMETitleColor&quot;&gt;&lt;null/&gt;&lt;/property&gt;&lt;property id=&quot;THEMEText1Color&quot;&gt;&lt;null/&gt;&lt;/property&gt;&lt;property id=&quot;DEFCUSTOMColors&quot;&gt;&lt;string&gt;notset&lt;/string&gt;&lt;/property&gt;&lt;property id=&quot;DEFCUSTOMheaderTitleFontstextColorMc&quot;&gt;&lt;null/&gt;&lt;/property&gt;&lt;property id=&quot;fromDefOrTheme&quot;&gt;&lt;string&gt;default&lt;/string&gt;&lt;/property&gt;&lt;property id=&quot;scaleFonts&quot;&gt;&lt;string&gt;true&lt;/string&gt;&lt;/property&gt;&lt;property id=&quot;THEMECUSTOMColors&quot;&gt;&lt;string&gt;notset&lt;/string&gt;&lt;/property&gt;&lt;property id=&quot;DEFCUSTOMheaderColor&quot;&gt;&lt;null/&gt;&lt;/property&gt;&lt;property id=&quot;THEMECUSTOMheaderColor&quot;&gt;&lt;null/&gt;&lt;/property&gt;&lt;property id=&quot;THEMECUSTOMheaderTitleFontstextColorMc&quot;&gt;&lt;null/&gt;&lt;/property&gt;&lt;property id=&quot;THEMECUSTOMheaderColorTwo&quot;&gt;&lt;null/&gt;&lt;/property&gt;&lt;property id=&quot;DEFCUSTOMbarFontstextColorMc&quot;&gt;&lt;null/&gt;&lt;/property&gt;&lt;property id=&quot;DEFCUSTOMheaderColorTwo&quot;&gt;&lt;null/&gt;&lt;/property&gt;&lt;property id=&quot;THEMECUSTOMbodyColor&quot;&gt;&lt;null/&gt;&lt;/property&gt;&lt;property id=&quot;THEMECUSTOMcontentHeaderColor&quot;&gt;&lt;null/&gt;&lt;/property&gt;&lt;property id=&quot;themeSelect&quot;&gt;&lt;string&gt;false&lt;/string&gt;&lt;/property&gt;&lt;property id=&quot;THEMECUSTOMcontentBodyColor&quot;&gt;&lt;null/&gt;&lt;/property&gt;&lt;property id=&quot;THEMEText2Color&quot;&gt;&lt;null/&gt;&lt;/property&gt;&lt;property id=&quot;THEMECUSTOMtextOverColorbutton&quot;&gt;&lt;null/&gt;&lt;/property&gt;&lt;property id=&quot;DEFCUSTOMcontentHeaderColor&quot;&gt;&lt;null/&gt;&lt;/property&gt;&lt;property id=&quot;THEMECUSTOMbarFontstextColorMc&quot;&gt;&lt;null/&gt;&lt;/property&gt;&lt;property id=&quot;DEFCUSTOMbodyColor&quot;&gt;&lt;null/&gt;&lt;/property&gt;&lt;/object&gt;"/>
  <p:tag name="MMPROD_WIDGET_ISVISIBLE" val="TRUE"/>
  <p:tag name="MMPROD_INTERACTION_RESOURCE_COUNT" val="0"/>
  <p:tag name="MMPROD_SWF_FILE" val="0;C:\Users\edCount\Documents\EAG-SCILLS\SCILLSS Assessment Literacy Module 1_Master_10.11.17_EB (2)_EG(3)_pptx\Assets\Glossary86830\Glossary.swf"/>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CE873BB4-519D-446F-AB6F-94914707A5DD}_58.png&quot;/&gt;&lt;left val=&quot;221&quot;/&gt;&lt;top val=&quot;504&quot;/&gt;&lt;width val=&quot;168&quot;/&gt;&lt;height val=&quot;2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khard\AppData\Local\Temp\PR\data\asimages\{9F98C68F-25FD-4039-81EC-3FEE86F2747A}_59.png&quot;/&gt;&lt;left val=&quot;16&quot;/&gt;&lt;top val=&quot;21&quot;/&gt;&lt;width val=&quot;668&quot;/&gt;&lt;height val=&quot;98&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9&quot;/&gt;&lt;lineCharCount val=&quot;11&quot;/&gt;&lt;lineCharCount val=&quot;54&quot;/&gt;&lt;lineCharCount val=&quot;59&quot;/&gt;&lt;lineCharCount val=&quot;49&quot;/&gt;&lt;lineCharCount val=&quot;57&quot;/&gt;&lt;lineCharCount val=&quot;61&quot;/&gt;&lt;lineCharCount val=&quot;54&quot;/&gt;&lt;lineCharCount val=&quot;13&quot;/&gt;&lt;lineCharCount val=&quot;60&quot;/&gt;&lt;lineCharCount val=&quot;59&quot;/&gt;&lt;lineCharCount val=&quot;26&quot;/&gt;&lt;lineCharCount val=&quot;16&quot;/&gt;&lt;/TableIndex&gt;&lt;/ShapeTextInfo&gt;"/>
  <p:tag name="HTML_SHAPEINFO" val="&lt;ThreeDShapeInfo&gt;&lt;uuid val=&quot;&quot;/&gt;&lt;isInvalidForFieldText val=&quot;0&quot;/&gt;&lt;Image&gt;&lt;filename val=&quot;C:\Users\khard\AppData\Local\Temp\PR\data\asimages\{958AEF1D-9020-4C61-956B-4C908FD7AECC}_59.png&quot;/&gt;&lt;left val=&quot;25&quot;/&gt;&lt;top val=&quot;93&quot;/&gt;&lt;width val=&quot;659&quot;/&gt;&lt;height val=&quot;41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5ECF7C3-D8C4-4A6A-AD0D-2E13F3CBE252}_59.png&quot;/&gt;&lt;left val=&quot;221&quot;/&gt;&lt;top val=&quot;504&quot;/&gt;&lt;width val=&quot;168&quot;/&gt;&lt;height val=&quot;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DEE0789-1254-49E8-AFCB-BD1441C80F4A}_60.png&quot;/&gt;&lt;left val=&quot;221&quot;/&gt;&lt;top val=&quot;504&quot;/&gt;&lt;width val=&quot;168&quot;/&gt;&lt;height val=&quot;29&quot;/&gt;&lt;hasText val=&quot;1&quot;/&gt;&lt;/Image&gt;&lt;/ThreeDShapeInfo&gt;"/>
</p:tagLst>
</file>

<file path=ppt/theme/theme1.xml><?xml version="1.0" encoding="utf-8"?>
<a:theme xmlns:a="http://schemas.openxmlformats.org/drawingml/2006/main" name="edCount PPT Templat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edCount PPT Templat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SCILLSS Kickoff Presentation_6.15_FINAL</Template>
  <TotalTime>92251</TotalTime>
  <Words>11901</Words>
  <Application>Microsoft Office PowerPoint</Application>
  <PresentationFormat>On-screen Show (4:3)</PresentationFormat>
  <Paragraphs>696</Paragraphs>
  <Slides>62</Slides>
  <Notes>62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62</vt:i4>
      </vt:variant>
    </vt:vector>
  </HeadingPairs>
  <TitlesOfParts>
    <vt:vector size="74" baseType="lpstr">
      <vt:lpstr>ＭＳ Ｐゴシック</vt:lpstr>
      <vt:lpstr>Arial</vt:lpstr>
      <vt:lpstr>Calibri</vt:lpstr>
      <vt:lpstr>Calibri Light</vt:lpstr>
      <vt:lpstr>Candara</vt:lpstr>
      <vt:lpstr>Courier New</vt:lpstr>
      <vt:lpstr>Symbol</vt:lpstr>
      <vt:lpstr>Times New Roman</vt:lpstr>
      <vt:lpstr>edCount PPT Template</vt:lpstr>
      <vt:lpstr>Custom Design</vt:lpstr>
      <vt:lpstr>Blank</vt:lpstr>
      <vt:lpstr>1_edCount PPT Template</vt:lpstr>
      <vt:lpstr>Creating and Evaluating Effective Educational Assessments</vt:lpstr>
      <vt:lpstr>Strengthening Claims-based Interpretations and Uses of Local and Large-scale Science Assessment Scores</vt:lpstr>
      <vt:lpstr>Or SCILLSS</vt:lpstr>
      <vt:lpstr>Chapter 3.1</vt:lpstr>
      <vt:lpstr>Purposes and Uses of Assessment Scores</vt:lpstr>
      <vt:lpstr>Validity in Assessments</vt:lpstr>
      <vt:lpstr>Purposes and Uses of Assessment Scores Drive All Decisions About Tests</vt:lpstr>
      <vt:lpstr>Evidence is Gathered in Relation to Validity Questions From Across the Test Life Cycle</vt:lpstr>
      <vt:lpstr>Construct Coherence</vt:lpstr>
      <vt:lpstr>Chapter 3.2</vt:lpstr>
      <vt:lpstr>Key Points in this Chapter:</vt:lpstr>
      <vt:lpstr>Comparability: Consistency in Meaning Across Variations</vt:lpstr>
      <vt:lpstr>Test Variations: Differences Across Tests</vt:lpstr>
      <vt:lpstr>Test Variations: Differences Across those who Take the Tests</vt:lpstr>
      <vt:lpstr>5th Grade Science This Year and Last</vt:lpstr>
      <vt:lpstr>Chapter 3.3</vt:lpstr>
      <vt:lpstr>Our Standards: Reliability/Precision</vt:lpstr>
      <vt:lpstr>Understanding Reliability/Precision</vt:lpstr>
      <vt:lpstr>Every Test Score includes Two Components</vt:lpstr>
      <vt:lpstr>Two Types of Error in All Test Scores—Random Error</vt:lpstr>
      <vt:lpstr>Two Types of Error in All Test Scores—Systematic Error</vt:lpstr>
      <vt:lpstr>Reliability/Precision and Comparability</vt:lpstr>
      <vt:lpstr>Chapter 3.4</vt:lpstr>
      <vt:lpstr>Comparability Questions</vt:lpstr>
      <vt:lpstr>Comparability Across Forms and Formats</vt:lpstr>
      <vt:lpstr>Test Variations: Differences Across Tests Revisited</vt:lpstr>
      <vt:lpstr>Our Standards: Comparability Across Forms</vt:lpstr>
      <vt:lpstr>Comparability Evidence Across Forms</vt:lpstr>
      <vt:lpstr>Comparability Evidence Across Forms—Technical Documentation</vt:lpstr>
      <vt:lpstr>Comparability Across Students, Site, and Time</vt:lpstr>
      <vt:lpstr>Our Standards: Comparability Across Administrations</vt:lpstr>
      <vt:lpstr>Training </vt:lpstr>
      <vt:lpstr>Test Administration Manual or Guidelines</vt:lpstr>
      <vt:lpstr>Cheating</vt:lpstr>
      <vt:lpstr>Comparability Across Scorers and Scoring Methods</vt:lpstr>
      <vt:lpstr>Accurate and reliable scoring of selected-response items requires that…</vt:lpstr>
      <vt:lpstr>Rules for Scoring</vt:lpstr>
      <vt:lpstr>Our Standards: High Quality Scoring</vt:lpstr>
      <vt:lpstr>Examples of evidence for high quality scoring to support score comparisons include:</vt:lpstr>
      <vt:lpstr>Scaling and Equating to Support Comparability</vt:lpstr>
      <vt:lpstr>Psychometricians </vt:lpstr>
      <vt:lpstr>Psychometric Analyses </vt:lpstr>
      <vt:lpstr>Our Standards: Scaling and Equating</vt:lpstr>
      <vt:lpstr>Examples of evidence for scaling and equating to support score comparisons include:</vt:lpstr>
      <vt:lpstr>Comparability of Student Groups</vt:lpstr>
      <vt:lpstr>Common comparisons of test scores for groups include:</vt:lpstr>
      <vt:lpstr>Test and Student Group Comparability for Different Types of Test Score Comparisons</vt:lpstr>
      <vt:lpstr>Evidence to support score comparisons should include information about:</vt:lpstr>
      <vt:lpstr>Reporting to Support Appropriate Comparisons</vt:lpstr>
      <vt:lpstr>Our Standards: Reporting</vt:lpstr>
      <vt:lpstr>Our Standards: Reporting to Support Appropriate Score Comparisons</vt:lpstr>
      <vt:lpstr>Appropriate Uses of Score Comparisons</vt:lpstr>
      <vt:lpstr>Test Performance Reported in Performance Levels</vt:lpstr>
      <vt:lpstr>Test Performance Reported in Performance Levels, Cont’d</vt:lpstr>
      <vt:lpstr>Our Standards: Reporting to Support Appropriate Score Uses</vt:lpstr>
      <vt:lpstr>Our Standards: Reporting to Support Appropriate Score Uses, Cont’d</vt:lpstr>
      <vt:lpstr>Comparability Questions Revisited</vt:lpstr>
      <vt:lpstr>Four Validity Topics, Validity, and the Test Cycle</vt:lpstr>
      <vt:lpstr>Resources and Additional Information</vt:lpstr>
      <vt:lpstr>SCILLSS Glossary</vt:lpstr>
      <vt:lpstr>Web links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Module #1</dc:title>
  <dc:creator>Kristina Harding</dc:creator>
  <cp:lastModifiedBy>Kristina Harding</cp:lastModifiedBy>
  <cp:revision>1455</cp:revision>
  <cp:lastPrinted>2017-08-10T20:56:29Z</cp:lastPrinted>
  <dcterms:created xsi:type="dcterms:W3CDTF">2017-07-10T12:07:43Z</dcterms:created>
  <dcterms:modified xsi:type="dcterms:W3CDTF">2019-01-25T22:56:12Z</dcterms:modified>
</cp:coreProperties>
</file>