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9.xml" ContentType="application/vnd.openxmlformats-officedocument.presentationml.notesSlide+xml"/>
  <Override PartName="/ppt/tags/tag5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8.xml" ContentType="application/vnd.openxmlformats-officedocument.presentationml.notesSlide+xml"/>
  <Override PartName="/ppt/tags/tag70.xml" ContentType="application/vnd.openxmlformats-officedocument.presentationml.tags+xml"/>
  <Override PartName="/ppt/notesSlides/notesSlide29.xml" ContentType="application/vnd.openxmlformats-officedocument.presentationml.notesSlide+xml"/>
  <Override PartName="/ppt/tags/tag71.xml" ContentType="application/vnd.openxmlformats-officedocument.presentationml.tags+xml"/>
  <Override PartName="/ppt/notesSlides/notesSlide30.xml" ContentType="application/vnd.openxmlformats-officedocument.presentationml.notesSlide+xml"/>
  <Override PartName="/ppt/tags/tag72.xml" ContentType="application/vnd.openxmlformats-officedocument.presentationml.tags+xml"/>
  <Override PartName="/ppt/notesSlides/notesSlide31.xml" ContentType="application/vnd.openxmlformats-officedocument.presentationml.notesSlide+xml"/>
  <Override PartName="/ppt/tags/tag73.xml" ContentType="application/vnd.openxmlformats-officedocument.presentationml.tags+xml"/>
  <Override PartName="/ppt/notesSlides/notesSlide32.xml" ContentType="application/vnd.openxmlformats-officedocument.presentationml.notesSlide+xml"/>
  <Override PartName="/ppt/tags/tag74.xml" ContentType="application/vnd.openxmlformats-officedocument.presentationml.tags+xml"/>
  <Override PartName="/ppt/notesSlides/notesSlide33.xml" ContentType="application/vnd.openxmlformats-officedocument.presentationml.notesSlide+xml"/>
  <Override PartName="/ppt/tags/tag7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36.xml" ContentType="application/vnd.openxmlformats-officedocument.presentationml.notesSlide+xml"/>
  <Override PartName="/ppt/tags/tag79.xml" ContentType="application/vnd.openxmlformats-officedocument.presentationml.tags+xml"/>
  <Override PartName="/ppt/notesSlides/notesSlide37.xml" ContentType="application/vnd.openxmlformats-officedocument.presentationml.notesSlide+xml"/>
  <Override PartName="/ppt/tags/tag8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4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9.xml" ContentType="application/vnd.openxmlformats-officedocument.presentationml.notesSlide+xml"/>
  <Override PartName="/ppt/tags/tag92.xml" ContentType="application/vnd.openxmlformats-officedocument.presentationml.tags+xml"/>
  <Override PartName="/ppt/notesSlides/notesSlide50.xml" ContentType="application/vnd.openxmlformats-officedocument.presentationml.notesSlide+xml"/>
  <Override PartName="/ppt/tags/tag9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53.xml" ContentType="application/vnd.openxmlformats-officedocument.presentationml.notesSlide+xml"/>
  <Override PartName="/ppt/tags/tag97.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5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59.xml" ContentType="application/vnd.openxmlformats-officedocument.presentationml.notesSlide+xml"/>
  <Override PartName="/ppt/tags/tag104.xml" ContentType="application/vnd.openxmlformats-officedocument.presentationml.tags+xml"/>
  <Override PartName="/ppt/notesSlides/notesSlide6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6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6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63.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7"/>
  </p:notesMasterIdLst>
  <p:sldIdLst>
    <p:sldId id="799" r:id="rId3"/>
    <p:sldId id="683" r:id="rId4"/>
    <p:sldId id="684" r:id="rId5"/>
    <p:sldId id="797" r:id="rId6"/>
    <p:sldId id="690" r:id="rId7"/>
    <p:sldId id="667" r:id="rId8"/>
    <p:sldId id="691" r:id="rId9"/>
    <p:sldId id="682" r:id="rId10"/>
    <p:sldId id="699" r:id="rId11"/>
    <p:sldId id="875" r:id="rId12"/>
    <p:sldId id="921" r:id="rId13"/>
    <p:sldId id="801" r:id="rId14"/>
    <p:sldId id="678" r:id="rId15"/>
    <p:sldId id="922" r:id="rId16"/>
    <p:sldId id="802" r:id="rId17"/>
    <p:sldId id="876" r:id="rId18"/>
    <p:sldId id="877" r:id="rId19"/>
    <p:sldId id="923" r:id="rId20"/>
    <p:sldId id="885" r:id="rId21"/>
    <p:sldId id="764" r:id="rId22"/>
    <p:sldId id="886" r:id="rId23"/>
    <p:sldId id="887" r:id="rId24"/>
    <p:sldId id="889" r:id="rId25"/>
    <p:sldId id="924" r:id="rId26"/>
    <p:sldId id="891" r:id="rId27"/>
    <p:sldId id="925" r:id="rId28"/>
    <p:sldId id="892" r:id="rId29"/>
    <p:sldId id="926" r:id="rId30"/>
    <p:sldId id="927" r:id="rId31"/>
    <p:sldId id="896" r:id="rId32"/>
    <p:sldId id="928" r:id="rId33"/>
    <p:sldId id="276" r:id="rId34"/>
    <p:sldId id="929" r:id="rId35"/>
    <p:sldId id="930" r:id="rId36"/>
    <p:sldId id="897" r:id="rId37"/>
    <p:sldId id="931" r:id="rId38"/>
    <p:sldId id="932" r:id="rId39"/>
    <p:sldId id="933" r:id="rId40"/>
    <p:sldId id="934" r:id="rId41"/>
    <p:sldId id="953" r:id="rId42"/>
    <p:sldId id="935" r:id="rId43"/>
    <p:sldId id="936" r:id="rId44"/>
    <p:sldId id="937" r:id="rId45"/>
    <p:sldId id="903" r:id="rId46"/>
    <p:sldId id="938" r:id="rId47"/>
    <p:sldId id="939" r:id="rId48"/>
    <p:sldId id="954" r:id="rId49"/>
    <p:sldId id="940" r:id="rId50"/>
    <p:sldId id="941" r:id="rId51"/>
    <p:sldId id="942" r:id="rId52"/>
    <p:sldId id="943" r:id="rId53"/>
    <p:sldId id="944" r:id="rId54"/>
    <p:sldId id="945" r:id="rId55"/>
    <p:sldId id="946" r:id="rId56"/>
    <p:sldId id="947" r:id="rId57"/>
    <p:sldId id="948" r:id="rId58"/>
    <p:sldId id="949" r:id="rId59"/>
    <p:sldId id="950" r:id="rId60"/>
    <p:sldId id="951" r:id="rId61"/>
    <p:sldId id="748" r:id="rId62"/>
    <p:sldId id="618" r:id="rId63"/>
    <p:sldId id="749" r:id="rId64"/>
    <p:sldId id="750" r:id="rId65"/>
    <p:sldId id="751" r:id="rId66"/>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lastIdx="54" clrIdx="0">
    <p:extLst>
      <p:ext uri="{19B8F6BF-5375-455C-9EA6-DF929625EA0E}">
        <p15:presenceInfo xmlns:p15="http://schemas.microsoft.com/office/powerpoint/2012/main" userId="Erin Buchanan" providerId="None"/>
      </p:ext>
    </p:extLst>
  </p:cmAuthor>
  <p:cmAuthor id="2" name="Kristina Harding" initials="KH" lastIdx="21" clrIdx="1">
    <p:extLst>
      <p:ext uri="{19B8F6BF-5375-455C-9EA6-DF929625EA0E}">
        <p15:presenceInfo xmlns:p15="http://schemas.microsoft.com/office/powerpoint/2012/main" userId="af6168e4d56be7f6" providerId="Windows Live"/>
      </p:ext>
    </p:extLst>
  </p:cmAuthor>
  <p:cmAuthor id="3" name="Elizabeth Greninger" initials="EG" lastIdx="5" clrIdx="2">
    <p:extLst>
      <p:ext uri="{19B8F6BF-5375-455C-9EA6-DF929625EA0E}">
        <p15:presenceInfo xmlns:p15="http://schemas.microsoft.com/office/powerpoint/2012/main" userId="S-1-5-21-2744487296-2713375582-1833180098-1001" providerId="AD"/>
      </p:ext>
    </p:extLst>
  </p:cmAuthor>
  <p:cmAuthor id="4" name="Madeline Welch" initials="MW" lastIdx="15" clrIdx="3">
    <p:extLst>
      <p:ext uri="{19B8F6BF-5375-455C-9EA6-DF929625EA0E}">
        <p15:presenceInfo xmlns:p15="http://schemas.microsoft.com/office/powerpoint/2012/main" userId="Madeline Welch" providerId="None"/>
      </p:ext>
    </p:extLst>
  </p:cmAuthor>
  <p:cmAuthor id="5" name="Ellen Forte" initials="EF" lastIdx="6" clrIdx="4">
    <p:extLst>
      <p:ext uri="{19B8F6BF-5375-455C-9EA6-DF929625EA0E}">
        <p15:presenceInfo xmlns:p15="http://schemas.microsoft.com/office/powerpoint/2012/main" userId="S::eforte@edcount.com::ee7fb9c0-791d-4907-84a2-fb228f3339aa" providerId="AD"/>
      </p:ext>
    </p:extLst>
  </p:cmAuthor>
  <p:cmAuthor id="6" name="Madeline Welch" initials="MW [2]" lastIdx="4" clrIdx="5">
    <p:extLst>
      <p:ext uri="{19B8F6BF-5375-455C-9EA6-DF929625EA0E}">
        <p15:presenceInfo xmlns:p15="http://schemas.microsoft.com/office/powerpoint/2012/main" userId="ae27df63367d24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79A"/>
    <a:srgbClr val="95908D"/>
    <a:srgbClr val="9D9895"/>
    <a:srgbClr val="2E75B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41733" autoAdjust="0"/>
  </p:normalViewPr>
  <p:slideViewPr>
    <p:cSldViewPr snapToGrid="0">
      <p:cViewPr varScale="1">
        <p:scale>
          <a:sx n="25" d="100"/>
          <a:sy n="25" d="100"/>
        </p:scale>
        <p:origin x="2412" y="1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BC2D5-2C30-4666-B946-D8067D24AC2F}" type="datetimeFigureOut">
              <a:rPr lang="en-US" smtClean="0"/>
              <a:t>4/27/2019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8808F-8900-442E-AF3E-21873FB973BA}" type="slidenum">
              <a:rPr lang="en-US" smtClean="0"/>
              <a:t>‹#›</a:t>
            </a:fld>
            <a:endParaRPr lang="en-US"/>
          </a:p>
        </p:txBody>
      </p:sp>
    </p:spTree>
    <p:extLst>
      <p:ext uri="{BB962C8B-B14F-4D97-AF65-F5344CB8AC3E}">
        <p14:creationId xmlns:p14="http://schemas.microsoft.com/office/powerpoint/2010/main" val="106868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llsspartner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5: Consequences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to the fifth of five chapters in a digital workbook on educational assessment design and evaluation. This workbook is intended to help educators ensure that the assessments they use provide meaningful information about what students know and can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5F2A2-0D2B-45DD-B92D-AF9104A43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84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3 focused on the second set of these questions, which relate to comparability and reliability/precision. These questions are:</a:t>
            </a:r>
          </a:p>
          <a:p>
            <a:pPr marL="228600" lvl="0" indent="-228600">
              <a:buFont typeface="+mj-lt"/>
              <a:buAutoNum type="arabicPeriod"/>
            </a:pPr>
            <a:r>
              <a:rPr lang="en-US" sz="1200" kern="1200" dirty="0">
                <a:solidFill>
                  <a:schemeClr val="tx1"/>
                </a:solidFill>
                <a:effectLst/>
                <a:latin typeface="+mn-lt"/>
                <a:ea typeface="+mn-ea"/>
                <a:cs typeface="+mn-cs"/>
              </a:rPr>
              <a:t>How is the assessment designed to support comparability of scores across forms and formats? </a:t>
            </a:r>
          </a:p>
          <a:p>
            <a:pPr marL="228600" lvl="0" indent="-228600">
              <a:buFont typeface="+mj-lt"/>
              <a:buAutoNum type="arabicPeriod"/>
            </a:pPr>
            <a:r>
              <a:rPr lang="en-US" sz="1200" kern="1200" dirty="0">
                <a:solidFill>
                  <a:schemeClr val="tx1"/>
                </a:solidFill>
                <a:effectLst/>
                <a:latin typeface="+mn-lt"/>
                <a:ea typeface="+mn-ea"/>
                <a:cs typeface="+mn-cs"/>
              </a:rPr>
              <a:t>How is the assessment designed and administered to support comparable score interpretations across students, sites (classrooms, schools, districts, states), and time? </a:t>
            </a:r>
          </a:p>
          <a:p>
            <a:pPr marL="228600" lvl="0" indent="-228600">
              <a:buFont typeface="+mj-lt"/>
              <a:buAutoNum type="arabicPeriod"/>
            </a:pPr>
            <a:r>
              <a:rPr lang="en-US" sz="1200" kern="1200" dirty="0">
                <a:solidFill>
                  <a:schemeClr val="tx1"/>
                </a:solidFill>
                <a:effectLst/>
                <a:latin typeface="+mn-lt"/>
                <a:ea typeface="+mn-ea"/>
                <a:cs typeface="+mn-cs"/>
              </a:rPr>
              <a:t>How are student responses scored such that scores accurately reflect students’ knowledge and skills across variations in test forms, formats, sites, scorers, and time?</a:t>
            </a:r>
          </a:p>
          <a:p>
            <a:pPr marL="228600" lvl="0" indent="-228600">
              <a:buFont typeface="+mj-lt"/>
              <a:buAutoNum type="arabicPeriod"/>
            </a:pPr>
            <a:r>
              <a:rPr lang="en-US" sz="1200" kern="1200" dirty="0">
                <a:solidFill>
                  <a:schemeClr val="tx1"/>
                </a:solidFill>
                <a:effectLst/>
                <a:latin typeface="+mn-lt"/>
                <a:ea typeface="+mn-ea"/>
                <a:cs typeface="+mn-cs"/>
              </a:rPr>
              <a:t>How are score scales created and test forms equated to support appropriate comparisons of scores across forms, formats, and time?</a:t>
            </a:r>
          </a:p>
          <a:p>
            <a:pPr marL="228600" lvl="0" indent="-228600">
              <a:buFont typeface="+mj-lt"/>
              <a:buAutoNum type="arabicPeriod"/>
            </a:pPr>
            <a:r>
              <a:rPr lang="en-US" sz="1200" kern="1200" dirty="0">
                <a:solidFill>
                  <a:schemeClr val="tx1"/>
                </a:solidFill>
                <a:effectLst/>
                <a:latin typeface="+mn-lt"/>
                <a:ea typeface="+mn-ea"/>
                <a:cs typeface="+mn-cs"/>
              </a:rPr>
              <a:t>To what extent are different groups of students who take a test in different sites or at different times comparable? </a:t>
            </a:r>
          </a:p>
          <a:p>
            <a:pPr marL="228600" lvl="0" indent="-228600">
              <a:buFont typeface="+mj-lt"/>
              <a:buAutoNum type="arabicPeriod"/>
            </a:pPr>
            <a:r>
              <a:rPr lang="en-US" sz="1200" kern="1200" dirty="0">
                <a:solidFill>
                  <a:schemeClr val="tx1"/>
                </a:solidFill>
                <a:effectLst/>
                <a:latin typeface="+mn-lt"/>
                <a:ea typeface="+mn-ea"/>
                <a:cs typeface="+mn-cs"/>
              </a:rPr>
              <a:t>How are scores reported in ways that appropriately support comparability in score interpretation and use?</a:t>
            </a:r>
          </a:p>
          <a:p>
            <a:pPr marL="228600" lvl="0" indent="-228600">
              <a:buFont typeface="+mj-lt"/>
              <a:buAutoNum type="arabicPeriod"/>
            </a:pPr>
            <a:r>
              <a:rPr lang="en-US" sz="1200" kern="1200" dirty="0">
                <a:solidFill>
                  <a:schemeClr val="tx1"/>
                </a:solidFill>
                <a:effectLst/>
                <a:latin typeface="+mn-lt"/>
                <a:ea typeface="+mn-ea"/>
                <a:cs typeface="+mn-cs"/>
              </a:rPr>
              <a:t>What evidence supports the appropriate use of scores involving comparisons across students, sites, forms, formats, and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31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4 focused on the third set of these questions, which relate to fairness and accessibility. These questions are:</a:t>
            </a:r>
          </a:p>
          <a:p>
            <a:pPr marL="228600" lvl="0" indent="-228600">
              <a:buFont typeface="+mj-lt"/>
              <a:buAutoNum type="arabicPeriod"/>
            </a:pPr>
            <a:r>
              <a:rPr lang="en-US" sz="1200" kern="1200" dirty="0">
                <a:solidFill>
                  <a:schemeClr val="tx1"/>
                </a:solidFill>
                <a:effectLst/>
                <a:latin typeface="+mn-lt"/>
                <a:ea typeface="+mn-ea"/>
                <a:cs typeface="+mn-cs"/>
              </a:rPr>
              <a:t>How were the needs of all students addressed during assessment development? How were the assessment questions developed to ensure that scores reflect the intended measurement targets and not student characteristics or contexts that are irrelevant to the measurement targets? </a:t>
            </a:r>
          </a:p>
          <a:p>
            <a:pPr marL="228600" lvl="0" indent="-228600">
              <a:buFont typeface="+mj-lt"/>
              <a:buAutoNum type="arabicPeriod"/>
            </a:pPr>
            <a:r>
              <a:rPr lang="en-US" sz="1200" kern="1200" dirty="0">
                <a:solidFill>
                  <a:schemeClr val="tx1"/>
                </a:solidFill>
                <a:effectLst/>
                <a:latin typeface="+mn-lt"/>
                <a:ea typeface="+mn-ea"/>
                <a:cs typeface="+mn-cs"/>
              </a:rPr>
              <a:t>How were the needs of students with disabilities addressed during assessment development? </a:t>
            </a:r>
          </a:p>
          <a:p>
            <a:pPr marL="228600" lvl="0" indent="-228600">
              <a:buFont typeface="+mj-lt"/>
              <a:buAutoNum type="arabicPeriod"/>
            </a:pPr>
            <a:r>
              <a:rPr lang="en-US" sz="1200" kern="1200" dirty="0">
                <a:solidFill>
                  <a:schemeClr val="tx1"/>
                </a:solidFill>
                <a:effectLst/>
                <a:latin typeface="+mn-lt"/>
                <a:ea typeface="+mn-ea"/>
                <a:cs typeface="+mn-cs"/>
              </a:rPr>
              <a:t>How were the needs of English learners addressed during assessment development? </a:t>
            </a:r>
          </a:p>
          <a:p>
            <a:pPr marL="228600" lvl="0" indent="-228600">
              <a:buFont typeface="+mj-lt"/>
              <a:buAutoNum type="arabicPeriod"/>
            </a:pPr>
            <a:r>
              <a:rPr lang="en-US" sz="1200" kern="1200" dirty="0">
                <a:solidFill>
                  <a:schemeClr val="tx1"/>
                </a:solidFill>
                <a:effectLst/>
                <a:latin typeface="+mn-lt"/>
                <a:ea typeface="+mn-ea"/>
                <a:cs typeface="+mn-cs"/>
              </a:rPr>
              <a:t>How are students with disabilities able to demonstrate their knowledge and skills through the availability and use of any necessary accommodations? What evidence supports the selection of accommodations as well as their use of these accommodations at the time of testing?</a:t>
            </a:r>
          </a:p>
          <a:p>
            <a:pPr marL="228600" lvl="0" indent="-228600">
              <a:buFont typeface="+mj-lt"/>
              <a:buAutoNum type="arabicPeriod"/>
            </a:pPr>
            <a:r>
              <a:rPr lang="en-US" sz="1200" kern="1200" dirty="0">
                <a:solidFill>
                  <a:schemeClr val="tx1"/>
                </a:solidFill>
                <a:effectLst/>
                <a:latin typeface="+mn-lt"/>
                <a:ea typeface="+mn-ea"/>
                <a:cs typeface="+mn-cs"/>
              </a:rPr>
              <a:t>How are English learners able to demonstrate their knowledge and skills through the availability and use of any necessary accommodations? What evidence supports the selection of accommodations as well as their use of these accommodations at the time of testing?</a:t>
            </a:r>
          </a:p>
          <a:p>
            <a:pPr marL="228600" lvl="0" indent="-228600">
              <a:buFont typeface="+mj-lt"/>
              <a:buAutoNum type="arabicPeriod"/>
            </a:pPr>
            <a:r>
              <a:rPr lang="en-US" sz="1200" kern="1200" dirty="0">
                <a:solidFill>
                  <a:schemeClr val="tx1"/>
                </a:solidFill>
                <a:effectLst/>
                <a:latin typeface="+mn-lt"/>
                <a:ea typeface="+mn-ea"/>
                <a:cs typeface="+mn-cs"/>
              </a:rPr>
              <a:t>How are students’ responses scored in ways that reflect only the construct-relevant aspects of those responses? What evidence supports the minimization of construct-irrelevant influences on students’ responses?</a:t>
            </a:r>
          </a:p>
          <a:p>
            <a:pPr marL="228600" lvl="0" indent="-228600">
              <a:buFont typeface="+mj-lt"/>
              <a:buAutoNum type="arabicPeriod"/>
            </a:pPr>
            <a:r>
              <a:rPr lang="en-US" sz="1200" kern="1200" dirty="0">
                <a:solidFill>
                  <a:schemeClr val="tx1"/>
                </a:solidFill>
                <a:effectLst/>
                <a:latin typeface="+mn-lt"/>
                <a:ea typeface="+mn-ea"/>
                <a:cs typeface="+mn-cs"/>
              </a:rPr>
              <a:t>What evidence supports the interpretation and use of students’ scores in relation to their learning opportunities?</a:t>
            </a:r>
          </a:p>
          <a:p>
            <a:r>
              <a:rPr lang="en-US" sz="1200" kern="1200" dirty="0">
                <a:solidFill>
                  <a:schemeClr val="tx1"/>
                </a:solidFill>
                <a:effectLst/>
                <a:latin typeface="+mn-lt"/>
                <a:ea typeface="+mn-ea"/>
                <a:cs typeface="+mn-cs"/>
              </a:rPr>
              <a:t>Now, in this chapter, we turn our attention to the fourth set of validity questions, which relate to the notion </a:t>
            </a:r>
            <a:r>
              <a:rPr lang="en-US" sz="1200" kern="1200">
                <a:solidFill>
                  <a:schemeClr val="tx1"/>
                </a:solidFill>
                <a:effectLst/>
                <a:latin typeface="+mn-lt"/>
                <a:ea typeface="+mn-ea"/>
                <a:cs typeface="+mn-cs"/>
              </a:rPr>
              <a:t>of consequences.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4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5.2: Consequences Associated with Testing</a:t>
            </a:r>
          </a:p>
        </p:txBody>
      </p:sp>
      <p:sp>
        <p:nvSpPr>
          <p:cNvPr id="4" name="Slide Number Placeholder 3"/>
          <p:cNvSpPr>
            <a:spLocks noGrp="1"/>
          </p:cNvSpPr>
          <p:nvPr>
            <p:ph type="sldNum" sz="quarter" idx="10"/>
          </p:nvPr>
        </p:nvSpPr>
        <p:spPr/>
        <p:txBody>
          <a:bodyPr/>
          <a:lstStyle/>
          <a:p>
            <a:fld id="{5F114E32-5160-4EBF-82AC-6364BD41BDDE}" type="slidenum">
              <a:rPr lang="en-US" smtClean="0"/>
              <a:t>12</a:t>
            </a:fld>
            <a:endParaRPr lang="en-US"/>
          </a:p>
        </p:txBody>
      </p:sp>
    </p:spTree>
    <p:extLst>
      <p:ext uri="{BB962C8B-B14F-4D97-AF65-F5344CB8AC3E}">
        <p14:creationId xmlns:p14="http://schemas.microsoft.com/office/powerpoint/2010/main" val="152378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tests have consequences, whether for the students who take them or for other students or systems or policies. In this chapter, we will focus on types of consequences and how to evaluate evidence of the consequences of testing.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education, we give tests for many reasons, such as to gauge what students have learned or need to learn or how well programs are working. Decisions associated with these kinds of reasons for testing can be about what to teach next or re-teach or what curriculum resources to invest in or who gets selected for a particular program or service. These are all consequences related to testing.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prior chapters, we also learned that each purpose for giving a test and each decision we make with test scores is associated with stakes, some higher and some lower. Low stakes means that the decisions are not permanent or harmful to the student and can be modified easily and quickly as more information becomes available. High stakes can mean significant long-term impact that is not easily modified. Under no circumstances should high stakes decisions be made solely on the basis of a test score.</a:t>
            </a:r>
          </a:p>
        </p:txBody>
      </p:sp>
      <p:sp>
        <p:nvSpPr>
          <p:cNvPr id="4" name="Slide Number Placeholder 3"/>
          <p:cNvSpPr>
            <a:spLocks noGrp="1"/>
          </p:cNvSpPr>
          <p:nvPr>
            <p:ph type="sldNum" sz="quarter" idx="10"/>
          </p:nvPr>
        </p:nvSpPr>
        <p:spPr/>
        <p:txBody>
          <a:bodyPr/>
          <a:lstStyle/>
          <a:p>
            <a:fld id="{5F114E32-5160-4EBF-82AC-6364BD41BDDE}" type="slidenum">
              <a:rPr lang="en-US" smtClean="0"/>
              <a:t>13</a:t>
            </a:fld>
            <a:endParaRPr lang="en-US"/>
          </a:p>
        </p:txBody>
      </p:sp>
    </p:spTree>
    <p:extLst>
      <p:ext uri="{BB962C8B-B14F-4D97-AF65-F5344CB8AC3E}">
        <p14:creationId xmlns:p14="http://schemas.microsoft.com/office/powerpoint/2010/main" val="111368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varying in terms of stakes, consequences vary in terms of their direct impact on or proximity to the students who take the test. Some consequences are very proximal to the student, such as when scores are used to guide instruction, for grading, and for making decisions about promotion, selection, or admission. These score interpretations are based on the information a test score provides about what a student knows and can do and these uses relate a student’s future experiences, from the instruction a teacher delivers after reviewing testing information to post-secondary opportunities, to his or her performance on the test. Of course, we must remind ourselves of the caveat against basing decisions solely on the scores from a test.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consequences are more distal and indirect. These reflect the use of scores to help make decisions about curriculum revision or program adoption, teacher or school effectiveness, or other policy issues. These uses of scores as policy levers may ultimately affect what a student experiences or affect what other students experience, but generally not immediately.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proximate consequences and indirect, distal consequences may be intentional, meaning that they reflect the score interpretations and uses that the test was designed to support. They may also be unintentional. Some intentional and unintentional consequences may be positive and some may be negative.</a:t>
            </a:r>
          </a:p>
        </p:txBody>
      </p:sp>
      <p:sp>
        <p:nvSpPr>
          <p:cNvPr id="4" name="Slide Number Placeholder 3"/>
          <p:cNvSpPr>
            <a:spLocks noGrp="1"/>
          </p:cNvSpPr>
          <p:nvPr>
            <p:ph type="sldNum" sz="quarter" idx="5"/>
          </p:nvPr>
        </p:nvSpPr>
        <p:spPr/>
        <p:txBody>
          <a:bodyPr/>
          <a:lstStyle/>
          <a:p>
            <a:fld id="{BA38808F-8900-442E-AF3E-21873FB973BA}" type="slidenum">
              <a:rPr lang="en-US" smtClean="0"/>
              <a:t>14</a:t>
            </a:fld>
            <a:endParaRPr lang="en-US"/>
          </a:p>
        </p:txBody>
      </p:sp>
    </p:spTree>
    <p:extLst>
      <p:ext uri="{BB962C8B-B14F-4D97-AF65-F5344CB8AC3E}">
        <p14:creationId xmlns:p14="http://schemas.microsoft.com/office/powerpoint/2010/main" val="141005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scores from the same test are used for more than one purpose or more than one type of purpose. As we have learned in the other four chapters in this series, those using test scores are obligated to gather and evaluate validity evidence for each intended test score interpretation and use. This concept is so important in educational testing that it is addressed in the very first standard in the </a:t>
            </a:r>
            <a:r>
              <a:rPr lang="en-US" sz="1200" i="1" kern="1200" dirty="0">
                <a:solidFill>
                  <a:schemeClr val="tx1"/>
                </a:solidFill>
                <a:effectLst/>
                <a:latin typeface="+mn-lt"/>
                <a:ea typeface="+mn-ea"/>
                <a:cs typeface="+mn-cs"/>
              </a:rPr>
              <a:t>Standards for Educational and Psychological Testing</a:t>
            </a:r>
            <a:r>
              <a:rPr lang="en-US" sz="1200" kern="1200" dirty="0">
                <a:solidFill>
                  <a:schemeClr val="tx1"/>
                </a:solidFill>
                <a:effectLst/>
                <a:latin typeface="+mn-lt"/>
                <a:ea typeface="+mn-ea"/>
                <a:cs typeface="+mn-cs"/>
              </a:rPr>
              <a:t>, the book that defines expectations for quality and rigor in assessment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1.0: Clear articulation of each intended test score interpretation for a specified use should be set forth, and appropriate validity evidence in support of each intended interpretation should be provided. (p. 23)</a:t>
            </a:r>
          </a:p>
          <a:p>
            <a:r>
              <a:rPr lang="en-US" sz="1200" kern="1200" dirty="0">
                <a:solidFill>
                  <a:schemeClr val="tx1"/>
                </a:solidFill>
                <a:effectLst/>
                <a:latin typeface="+mn-lt"/>
                <a:ea typeface="+mn-ea"/>
                <a:cs typeface="+mn-cs"/>
              </a:rPr>
              <a:t>AERA, APA, NCME, 2014</a:t>
            </a:r>
          </a:p>
          <a:p>
            <a:endParaRPr lang="en-US" dirty="0"/>
          </a:p>
        </p:txBody>
      </p:sp>
      <p:sp>
        <p:nvSpPr>
          <p:cNvPr id="4" name="Slide Number Placeholder 3"/>
          <p:cNvSpPr>
            <a:spLocks noGrp="1"/>
          </p:cNvSpPr>
          <p:nvPr>
            <p:ph type="sldNum" sz="quarter" idx="5"/>
          </p:nvPr>
        </p:nvSpPr>
        <p:spPr/>
        <p:txBody>
          <a:bodyPr/>
          <a:lstStyle/>
          <a:p>
            <a:fld id="{BA38808F-8900-442E-AF3E-21873FB973BA}" type="slidenum">
              <a:rPr lang="en-US" smtClean="0"/>
              <a:t>15</a:t>
            </a:fld>
            <a:endParaRPr lang="en-US"/>
          </a:p>
        </p:txBody>
      </p:sp>
    </p:spTree>
    <p:extLst>
      <p:ext uri="{BB962C8B-B14F-4D97-AF65-F5344CB8AC3E}">
        <p14:creationId xmlns:p14="http://schemas.microsoft.com/office/powerpoint/2010/main" val="395139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consequences, this means that those who use test scores must consider consequences associated with intended interpretations and uses as well as consequences associated with interpretations and uses that may be unintended. That requires not only evidence related to intended interpretations and uses, but also asking questions such as, “how might scores be interpreted and used in ways we did not anticipate or for which there is otherwise insufficient validity evidence?” and “what unintended consequences could be associated with both intended and unintended score interpretations and uses?”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15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a test that was designed and developed to yield scores for teachers to use in guiding instruction. The body of validity evidence for that test must include evidence to support any guidance that the test publisher provides linking students’ scores to ensuing instruction, including evidence that the recommended instruction is effective. The intended, positive consequences of testing here would be for a student to get the instruction he or she needs. It would be possible, however, for a student to experience unintended, negative consequences. Even if the scores accurately reflected his or her knowledge and skills, she could not get the appropriate instruction because the guidance was wrong or the instruction was not delivered well or the delivery of that instruction meant the student missed out on other important opportunities.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 larger scale, consider a test that is administered to all students in a district or state and yields scores used for school accountability. That is, the scores are interpreted as reflecting the effectiveness of schools in supporting student achievement and used to identify schools for awards and for various interventions. In addition to the validity evidence necessary to support  such intended interpretations and uses of scores, those using the scores in this way are obligated to consider unintended consequences, particularly negative ones. These can include the narrowing of curriculum to focus mostly or only on what is known to be on the test to the exclusion of instruction in other areas, so students miss out on the full range of learning opportunities. (</a:t>
            </a:r>
            <a:r>
              <a:rPr lang="en-US" sz="1200" kern="1200" dirty="0" err="1">
                <a:solidFill>
                  <a:schemeClr val="tx1"/>
                </a:solidFill>
                <a:effectLst/>
                <a:latin typeface="+mn-lt"/>
                <a:ea typeface="+mn-ea"/>
                <a:cs typeface="+mn-cs"/>
              </a:rPr>
              <a:t>Stecher</a:t>
            </a:r>
            <a:r>
              <a:rPr lang="en-US" sz="1200" kern="1200" dirty="0">
                <a:solidFill>
                  <a:schemeClr val="tx1"/>
                </a:solidFill>
                <a:effectLst/>
                <a:latin typeface="+mn-lt"/>
                <a:ea typeface="+mn-ea"/>
                <a:cs typeface="+mn-cs"/>
              </a:rPr>
              <a:t>, 2002)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 the uses of scores in this intended way could incentivize inappropriate decisions about instruction for individual students. For example, administrators could identify students who scored just below the level considered to be “on grade” or “proficient” and demand that teachers work intensively with these students. This is inappropriate because such instructional decisions are not based on what individual students actually need; the targeted students as well and the non-targeted students may miss the learning opportunities that are actually necessary and effective for them. (</a:t>
            </a:r>
            <a:r>
              <a:rPr lang="en-US" sz="1200" kern="1200" dirty="0" err="1">
                <a:solidFill>
                  <a:schemeClr val="tx1"/>
                </a:solidFill>
                <a:effectLst/>
                <a:latin typeface="+mn-lt"/>
                <a:ea typeface="+mn-ea"/>
                <a:cs typeface="+mn-cs"/>
              </a:rPr>
              <a:t>Booher</a:t>
            </a:r>
            <a:r>
              <a:rPr lang="en-US" sz="1200" kern="1200" dirty="0">
                <a:solidFill>
                  <a:schemeClr val="tx1"/>
                </a:solidFill>
                <a:effectLst/>
                <a:latin typeface="+mn-lt"/>
                <a:ea typeface="+mn-ea"/>
                <a:cs typeface="+mn-cs"/>
              </a:rPr>
              <a:t>-Jennings, 2005)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issues will play out as we work through the validity questions in this chapter.</a:t>
            </a:r>
          </a:p>
        </p:txBody>
      </p:sp>
      <p:sp>
        <p:nvSpPr>
          <p:cNvPr id="4" name="Slide Number Placeholder 3"/>
          <p:cNvSpPr>
            <a:spLocks noGrp="1"/>
          </p:cNvSpPr>
          <p:nvPr>
            <p:ph type="sldNum" sz="quarter" idx="5"/>
          </p:nvPr>
        </p:nvSpPr>
        <p:spPr/>
        <p:txBody>
          <a:bodyPr/>
          <a:lstStyle/>
          <a:p>
            <a:fld id="{BA38808F-8900-442E-AF3E-21873FB973BA}" type="slidenum">
              <a:rPr lang="en-US" smtClean="0"/>
              <a:t>17</a:t>
            </a:fld>
            <a:endParaRPr lang="en-US"/>
          </a:p>
        </p:txBody>
      </p:sp>
    </p:spTree>
    <p:extLst>
      <p:ext uri="{BB962C8B-B14F-4D97-AF65-F5344CB8AC3E}">
        <p14:creationId xmlns:p14="http://schemas.microsoft.com/office/powerpoint/2010/main" val="322659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5.3: Validity Questions Related to Consequences</a:t>
            </a:r>
          </a:p>
        </p:txBody>
      </p:sp>
      <p:sp>
        <p:nvSpPr>
          <p:cNvPr id="4" name="Slide Number Placeholder 3"/>
          <p:cNvSpPr>
            <a:spLocks noGrp="1"/>
          </p:cNvSpPr>
          <p:nvPr>
            <p:ph type="sldNum" sz="quarter" idx="10"/>
          </p:nvPr>
        </p:nvSpPr>
        <p:spPr/>
        <p:txBody>
          <a:bodyPr/>
          <a:lstStyle/>
          <a:p>
            <a:fld id="{5F114E32-5160-4EBF-82AC-6364BD41BDDE}" type="slidenum">
              <a:rPr lang="en-US" smtClean="0"/>
              <a:t>18</a:t>
            </a:fld>
            <a:endParaRPr lang="en-US"/>
          </a:p>
        </p:txBody>
      </p:sp>
    </p:spTree>
    <p:extLst>
      <p:ext uri="{BB962C8B-B14F-4D97-AF65-F5344CB8AC3E}">
        <p14:creationId xmlns:p14="http://schemas.microsoft.com/office/powerpoint/2010/main" val="885949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seven validity questions we will consider in this chapter are:</a:t>
            </a:r>
          </a:p>
          <a:p>
            <a:pPr marL="228600" lvl="0" indent="-228600">
              <a:buFont typeface="+mj-lt"/>
              <a:buAutoNum type="arabicPeriod"/>
            </a:pPr>
            <a:r>
              <a:rPr lang="en-US" sz="1200" kern="1200" dirty="0">
                <a:solidFill>
                  <a:schemeClr val="tx1"/>
                </a:solidFill>
                <a:effectLst/>
                <a:latin typeface="+mn-lt"/>
                <a:ea typeface="+mn-ea"/>
                <a:cs typeface="+mn-cs"/>
              </a:rPr>
              <a:t>Are the items and content of the test consistent with the standards being measured to ensure appropriate uses?</a:t>
            </a:r>
          </a:p>
          <a:p>
            <a:pPr marL="228600" lvl="0" indent="-228600">
              <a:buFont typeface="+mj-lt"/>
              <a:buAutoNum type="arabicPeriod"/>
            </a:pPr>
            <a:r>
              <a:rPr lang="en-US" sz="1200" kern="1200" dirty="0">
                <a:solidFill>
                  <a:schemeClr val="tx1"/>
                </a:solidFill>
                <a:effectLst/>
                <a:latin typeface="+mn-lt"/>
                <a:ea typeface="+mn-ea"/>
                <a:cs typeface="+mn-cs"/>
              </a:rPr>
              <a:t>How is the assessment developed, administered, scored, and reported in ways that deter and limit instances of inappropriate uses by students, teachers, or administrators? What evidence supports the implementation and effectiveness of these efforts?</a:t>
            </a:r>
          </a:p>
          <a:p>
            <a:pPr marL="228600" lvl="0" indent="-228600">
              <a:buFont typeface="+mj-lt"/>
              <a:buAutoNum type="arabicPeriod"/>
            </a:pPr>
            <a:r>
              <a:rPr lang="en-US" sz="1200" kern="1200" dirty="0">
                <a:solidFill>
                  <a:schemeClr val="tx1"/>
                </a:solidFill>
                <a:effectLst/>
                <a:latin typeface="+mn-lt"/>
                <a:ea typeface="+mn-ea"/>
                <a:cs typeface="+mn-cs"/>
              </a:rPr>
              <a:t>What evidence is available to support the use of test scores across the entire score scale and all performance levels?</a:t>
            </a:r>
          </a:p>
          <a:p>
            <a:pPr marL="228600" lvl="0" indent="-228600">
              <a:buFont typeface="+mj-lt"/>
              <a:buAutoNum type="arabicPeriod"/>
            </a:pPr>
            <a:r>
              <a:rPr lang="en-US" sz="1200" kern="1200" dirty="0">
                <a:solidFill>
                  <a:schemeClr val="tx1"/>
                </a:solidFill>
                <a:effectLst/>
                <a:latin typeface="+mn-lt"/>
                <a:ea typeface="+mn-ea"/>
                <a:cs typeface="+mn-cs"/>
              </a:rPr>
              <a:t>How are the scores from the assessment intended to be used as described by the test developers and how are they used by your state or local district? How well do these uses align? If your state or local district is using test scores for purposes other than those for which the test developers intended, what evidence supports those uses?</a:t>
            </a:r>
          </a:p>
          <a:p>
            <a:pPr marL="228600" lvl="0" indent="-228600">
              <a:buFont typeface="+mj-lt"/>
              <a:buAutoNum type="arabicPeriod"/>
            </a:pPr>
            <a:r>
              <a:rPr lang="en-US" sz="1200" kern="1200" dirty="0">
                <a:solidFill>
                  <a:schemeClr val="tx1"/>
                </a:solidFill>
                <a:effectLst/>
                <a:latin typeface="+mn-lt"/>
                <a:ea typeface="+mn-ea"/>
                <a:cs typeface="+mn-cs"/>
              </a:rPr>
              <a:t>If assessment scores are associated with recommendations for instruction or other interventions for individual students, groups of students, or the whole-class, what evidence supports such interpretations and uses of these scores? What tools and resources are available to educators for evaluating and implementing these recommendations?</a:t>
            </a:r>
          </a:p>
          <a:p>
            <a:pPr marL="228600" lvl="0" indent="-228600">
              <a:buFont typeface="+mj-lt"/>
              <a:buAutoNum type="arabicPeriod"/>
            </a:pPr>
            <a:r>
              <a:rPr lang="en-US" sz="1200" kern="1200" dirty="0">
                <a:solidFill>
                  <a:schemeClr val="tx1"/>
                </a:solidFill>
                <a:effectLst/>
                <a:latin typeface="+mn-lt"/>
                <a:ea typeface="+mn-ea"/>
                <a:cs typeface="+mn-cs"/>
              </a:rPr>
              <a:t>If assessment scores are associated with high stakes decisions for teachers, administrators, schools, or other entities or individuals, what evidence supports such interpretations and uses of these scores?</a:t>
            </a:r>
          </a:p>
          <a:p>
            <a:pPr marL="228600" lvl="0" indent="-228600">
              <a:buFont typeface="+mj-lt"/>
              <a:buAutoNum type="arabicPeriod"/>
            </a:pPr>
            <a:r>
              <a:rPr lang="en-US" sz="1200" kern="1200" dirty="0">
                <a:solidFill>
                  <a:schemeClr val="tx1"/>
                </a:solidFill>
                <a:effectLst/>
                <a:latin typeface="+mn-lt"/>
                <a:ea typeface="+mn-ea"/>
                <a:cs typeface="+mn-cs"/>
              </a:rPr>
              <a:t>How are scores reported to students and parents in ways that support their understanding of the scores and any associated recommendations or decisions?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1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grant project is titled the </a:t>
            </a:r>
            <a:r>
              <a:rPr lang="en-US" sz="1200" u="none" strike="noStrike" kern="1200" dirty="0">
                <a:solidFill>
                  <a:schemeClr val="tx1"/>
                </a:solidFill>
                <a:effectLst/>
                <a:latin typeface="+mn-lt"/>
                <a:ea typeface="+mn-ea"/>
                <a:cs typeface="+mn-cs"/>
                <a:hlinkClick r:id="rId3"/>
              </a:rPr>
              <a:t>Strengthening Claims-based Interpretations and Uses of Local and Large-scale Science Assessment Scores</a:t>
            </a:r>
            <a:r>
              <a:rPr lang="en-US" sz="120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771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consider the validity evidence related to our first question in this chapter, which is:</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Are the items and content of the test consistent with the standards being measured to ensure appropriate uses?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related to this question comes from the Design and Development phase of the assessment life cycle.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20</a:t>
            </a:fld>
            <a:endParaRPr lang="en-US"/>
          </a:p>
        </p:txBody>
      </p:sp>
    </p:spTree>
    <p:extLst>
      <p:ext uri="{BB962C8B-B14F-4D97-AF65-F5344CB8AC3E}">
        <p14:creationId xmlns:p14="http://schemas.microsoft.com/office/powerpoint/2010/main" val="3900355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first question represents a sort of “do not pass go” concept for testing. There is no possibility that the interpretations and uses of test scores can be valid if the test has not been carefully designed and developed to measure what it is intended to measure.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learned in the second chapter of this series, which focuses on construct coherence validity questions, careful design and development requires a clear definition of what one is intending to measure and a series of appropriate, well-implemented processes to create a test that aligns with that intent. A test should neither under-represent the intended content or construct nor include content that is beyond or outside of what the test is intended to measure. If it does, the scores cannot be interpreted back to the intended measurement targets and cannot be used for purposes associated with those targets.</a:t>
            </a:r>
          </a:p>
        </p:txBody>
      </p:sp>
      <p:sp>
        <p:nvSpPr>
          <p:cNvPr id="4" name="Slide Number Placeholder 3"/>
          <p:cNvSpPr>
            <a:spLocks noGrp="1"/>
          </p:cNvSpPr>
          <p:nvPr>
            <p:ph type="sldNum" sz="quarter" idx="5"/>
          </p:nvPr>
        </p:nvSpPr>
        <p:spPr/>
        <p:txBody>
          <a:bodyPr/>
          <a:lstStyle/>
          <a:p>
            <a:fld id="{BA38808F-8900-442E-AF3E-21873FB973BA}" type="slidenum">
              <a:rPr lang="en-US" smtClean="0"/>
              <a:t>21</a:t>
            </a:fld>
            <a:endParaRPr lang="en-US"/>
          </a:p>
        </p:txBody>
      </p:sp>
    </p:spTree>
    <p:extLst>
      <p:ext uri="{BB962C8B-B14F-4D97-AF65-F5344CB8AC3E}">
        <p14:creationId xmlns:p14="http://schemas.microsoft.com/office/powerpoint/2010/main" val="746565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professional standards clarify several obligations relevant to this first question. For example: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1.11: When the rationale for test score interpretation for a given use rests in part on the appropriateness of test content, the procedures followed in specifying and generating test content should be described and justified with reference to the intended population to be tested and the construct the test is intended to measure or the domain it is intended to represent. If the definition of the content sampled incorporates criteria such as importance, frequency, or criticality, these criteria should also be clearly explained and justified. (p. 26)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4.1: Test specifications should describe the purpose(s) of the test, the definition of the construct or domain measured, the intended examinee population, and interpretations for intended uses. The specifications should include a rationale supporting the interpretations and uses of test results for the intended purpose(s). (p. 85)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4.6: When appropriate to documenting the validity of test score interpretations for intended uses, relevant experts external to the testing program should review the test specifications to evaluate their appropriateness for intended uses of the test scores and fairness for intended test takers. The purpose of the review, the process by which the review is conducted, and the results of the review should be documented. The qualifications, relevant experiences, and demographic characteristics of expert judges should also be documented. (p. 87)</a:t>
            </a:r>
          </a:p>
        </p:txBody>
      </p:sp>
      <p:sp>
        <p:nvSpPr>
          <p:cNvPr id="4" name="Slide Number Placeholder 3"/>
          <p:cNvSpPr>
            <a:spLocks noGrp="1"/>
          </p:cNvSpPr>
          <p:nvPr>
            <p:ph type="sldNum" sz="quarter" idx="5"/>
          </p:nvPr>
        </p:nvSpPr>
        <p:spPr/>
        <p:txBody>
          <a:bodyPr/>
          <a:lstStyle/>
          <a:p>
            <a:fld id="{BA38808F-8900-442E-AF3E-21873FB973BA}" type="slidenum">
              <a:rPr lang="en-US" smtClean="0"/>
              <a:t>22</a:t>
            </a:fld>
            <a:endParaRPr lang="en-US"/>
          </a:p>
        </p:txBody>
      </p:sp>
    </p:spTree>
    <p:extLst>
      <p:ext uri="{BB962C8B-B14F-4D97-AF65-F5344CB8AC3E}">
        <p14:creationId xmlns:p14="http://schemas.microsoft.com/office/powerpoint/2010/main" val="127289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Evidence for this validity question should be supplied by the testing vendor or publisher and should include: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clear and specific definition of what the test is intended to measure;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blueprint or other framework that defines what is on the test along with a description of how the framework was developed and how that process meets industry standards for quality and rigor;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description of how items were developed to reflect the blueprint and how that process meets industry standards for quality and rigor;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Reports from independent evaluations of the test framework and the test items that support the vendor’s claims about what the test is designed to measure and how well it reflects that design. Such evaluations are independent only if carried out by companies or individuals who were not involved in test development and are not employed by the test users. Some use the term “third-party” to refer to these independent parties.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469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second validity question in this chapter is:</a:t>
            </a:r>
          </a:p>
          <a:p>
            <a:endParaRPr lang="en-US" sz="1200" kern="1200" dirty="0">
              <a:solidFill>
                <a:schemeClr val="tx1"/>
              </a:solidFill>
              <a:effectLst/>
              <a:latin typeface="+mn-lt"/>
              <a:ea typeface="+mn-ea"/>
              <a:cs typeface="+mn-cs"/>
            </a:endParaRPr>
          </a:p>
          <a:p>
            <a:pPr marL="228600" lvl="0" indent="-228600">
              <a:buFont typeface="+mj-lt"/>
              <a:buAutoNum type="arabicPeriod" startAt="2"/>
            </a:pPr>
            <a:r>
              <a:rPr lang="en-US" sz="1200" kern="1200" dirty="0">
                <a:solidFill>
                  <a:schemeClr val="tx1"/>
                </a:solidFill>
                <a:effectLst/>
                <a:latin typeface="+mn-lt"/>
                <a:ea typeface="+mn-ea"/>
                <a:cs typeface="+mn-cs"/>
              </a:rPr>
              <a:t>How is the assessment developed, administered, scored, and reported in ways that deter and limit instances of inappropriate uses by students, teachers, or administrators? What evidence supports the implementation and effectiveness of these efforts?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for this question comes from the Design and Development, Administration, Scoring, and Reporting phases of the testing life cycle.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24</a:t>
            </a:fld>
            <a:endParaRPr lang="en-US"/>
          </a:p>
        </p:txBody>
      </p:sp>
    </p:spTree>
    <p:extLst>
      <p:ext uri="{BB962C8B-B14F-4D97-AF65-F5344CB8AC3E}">
        <p14:creationId xmlns:p14="http://schemas.microsoft.com/office/powerpoint/2010/main" val="3011924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question covers a lot of territory. Following from our first question, which addresses evidence related to how a test is designed and developed to measure the intended content or construct, this question is meant to focus on evidence that test scores do not reflect student characteristics or contexts or conditions that are irrelevant to what the test is meant to measure. Further, this question encompasses the form in which scores are reported and the information that accompanies test scores.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learned in our fourth chapter of this series, which focused on fairness and accessibility issues in testing, a test must be designed and developed carefully so that all students can legitimately interact with the questions and provide responses that reflect their knowledge and skills. This can be done by using the principles of Universal Design and involving individuals with expertise in the needs of students with disabilities, English learners, and students with diverse racial and cultural backgrounds in the design and development processes for the test items and for the materials and procedures for test administration and scoring.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test administration, teachers, administrators, and others serving as proctors, must follow the test administration guidelines the publisher provides and remove any conditions that may be obstacles for students during testing. This includes creating a testing environment that is clean, well-lit, and free from visual or auditory distractions. It includes ensuring that students have the space, surfaces, and tools they need before testing starts and that the decisions that IEP and 504 teams and the teams who make decisions for how English learners participate in testing, are honored.</a:t>
            </a:r>
          </a:p>
        </p:txBody>
      </p:sp>
      <p:sp>
        <p:nvSpPr>
          <p:cNvPr id="4" name="Slide Number Placeholder 3"/>
          <p:cNvSpPr>
            <a:spLocks noGrp="1"/>
          </p:cNvSpPr>
          <p:nvPr>
            <p:ph type="sldNum" sz="quarter" idx="5"/>
          </p:nvPr>
        </p:nvSpPr>
        <p:spPr/>
        <p:txBody>
          <a:bodyPr/>
          <a:lstStyle/>
          <a:p>
            <a:fld id="{BA38808F-8900-442E-AF3E-21873FB973BA}" type="slidenum">
              <a:rPr lang="en-US" smtClean="0"/>
              <a:t>25</a:t>
            </a:fld>
            <a:endParaRPr lang="en-US"/>
          </a:p>
        </p:txBody>
      </p:sp>
    </p:spTree>
    <p:extLst>
      <p:ext uri="{BB962C8B-B14F-4D97-AF65-F5344CB8AC3E}">
        <p14:creationId xmlns:p14="http://schemas.microsoft.com/office/powerpoint/2010/main" val="3579440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scores are reported, they must be accompanied by information that guides appropriate interpretations of the scores for specific uses and also strongly discourages interpretations and uses for which there is no validity evidence. Our standards speak to these obligations several times. For example: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2.3: For each total score, </a:t>
            </a:r>
            <a:r>
              <a:rPr lang="en-US" sz="1200" kern="1200" dirty="0" err="1">
                <a:solidFill>
                  <a:schemeClr val="tx1"/>
                </a:solidFill>
                <a:effectLst/>
                <a:latin typeface="+mn-lt"/>
                <a:ea typeface="+mn-ea"/>
                <a:cs typeface="+mn-cs"/>
              </a:rPr>
              <a:t>subscore</a:t>
            </a:r>
            <a:r>
              <a:rPr lang="en-US" sz="1200" kern="1200" dirty="0">
                <a:solidFill>
                  <a:schemeClr val="tx1"/>
                </a:solidFill>
                <a:effectLst/>
                <a:latin typeface="+mn-lt"/>
                <a:ea typeface="+mn-ea"/>
                <a:cs typeface="+mn-cs"/>
              </a:rPr>
              <a:t>, or combination of scores that is to be interpreted, estimates of the relevant indices of reliability/precision should be reported. (p. 43)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3.15: Test developers and publishers who claim that a test can be used with examinees from specific subgroups are responsible for providing the necessary information to support appropriate test score interpretations for their intended uses for individuals from these subgroups. (p. 70)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3.17: When aggregate scores are publicly reported for relevant subgroups – for example, males and females, individuals of differing socioeconomic status, individuals differing by race/ethnicity, individuals with different sexual orientations, individuals with diverse linguistic and cultural backgrounds, individuals with disabilities, young children or older adults – test users are responsible for providing evidence of comparability and for including cautionary statements whenever credible research or theory indicates that test scores may not have comparable meaning across these subgroups. (p. 71)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12.18: In educational settings, score reports should be accompanied by a clear presentation of information on how to interpret the scores, including the degree of measurement error associated with each score or classification level, and by supplementary information related to group summary scores. In addition, dates of test administration and relevant norming studies should be included in score reports. (p. 200)</a:t>
            </a:r>
          </a:p>
        </p:txBody>
      </p:sp>
      <p:sp>
        <p:nvSpPr>
          <p:cNvPr id="4" name="Slide Number Placeholder 3"/>
          <p:cNvSpPr>
            <a:spLocks noGrp="1"/>
          </p:cNvSpPr>
          <p:nvPr>
            <p:ph type="sldNum" sz="quarter" idx="5"/>
          </p:nvPr>
        </p:nvSpPr>
        <p:spPr/>
        <p:txBody>
          <a:bodyPr/>
          <a:lstStyle/>
          <a:p>
            <a:fld id="{BA38808F-8900-442E-AF3E-21873FB973BA}" type="slidenum">
              <a:rPr lang="en-US" smtClean="0"/>
              <a:t>26</a:t>
            </a:fld>
            <a:endParaRPr lang="en-US"/>
          </a:p>
        </p:txBody>
      </p:sp>
    </p:spTree>
    <p:extLst>
      <p:ext uri="{BB962C8B-B14F-4D97-AF65-F5344CB8AC3E}">
        <p14:creationId xmlns:p14="http://schemas.microsoft.com/office/powerpoint/2010/main" val="3275366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number of caveats for test score interpretation are embedded within these professional standards, such as: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not assume that it is appropriate to compare scores for different groups of students unless the test publisher provides evidence that such comparisons are appropriate. Scores for students who take a test under very different conditions or who come to the test with very different cultural or educational experiences may not be comparable.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not assume that scores are as reliable and meaningful for individual students as they are for groups of students. A test may provide adequately reliable information about a school, but scores from that same test may not be adequately reliable for individual students within that school.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Similarly, do not assume that “</a:t>
            </a:r>
            <a:r>
              <a:rPr lang="en-US" sz="1200" kern="1200" dirty="0" err="1">
                <a:solidFill>
                  <a:schemeClr val="tx1"/>
                </a:solidFill>
                <a:effectLst/>
                <a:latin typeface="+mn-lt"/>
                <a:ea typeface="+mn-ea"/>
                <a:cs typeface="+mn-cs"/>
              </a:rPr>
              <a:t>subscores</a:t>
            </a:r>
            <a:r>
              <a:rPr lang="en-US" sz="1200" kern="1200" dirty="0">
                <a:solidFill>
                  <a:schemeClr val="tx1"/>
                </a:solidFill>
                <a:effectLst/>
                <a:latin typeface="+mn-lt"/>
                <a:ea typeface="+mn-ea"/>
                <a:cs typeface="+mn-cs"/>
              </a:rPr>
              <a:t>”, which are scores for parts of a test, are as reliable and meaningful as the scores for the test as a whole. Scores for just the literary reading part of a larger reading test may not be as reliable and meaningful as the scores for the whole reading test. The fewer items a score is based on, the less reliable the score may be.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142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caveats about score interpretations lead to cautions about score uses. As we have said several times throughout the five chapters in this series, no decision for a student or a group of students should be based solely on a single test score.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for this question would include: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Documentation of how the test was designed, developed, administered, and scored to be fair and accessible for all students and to yield comparable scores across students, forms, administration sites, and time. This documentation should be found in technical manuals and reports produced by the test publisher. Technical reports include summary information about scores, but they are distinct from the score reports that are distributed to students, parents, teachers, and schools.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Score reports and the documents that accompany them. Score reports should include only scores for which there is adequate validity and reliability evidence. Reliability information should accompany every score and the interpretive guidance presented in the score report or in the materials that accompany it should characterize the interpretations and uses that are intended and supported by adequate validity evidence and also cautions against interpretations and uses for which there is not adequate validity evidence.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test users should always ask themselves whether they are interpreting and using test scores appropriately. It is wise to take a step back and reflect on whether one is reading too much into test scores or applying them to decisions that are unwarranted.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059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third question in this chapter is:</a:t>
            </a:r>
          </a:p>
          <a:p>
            <a:endParaRPr lang="en-US" sz="1200" kern="1200" dirty="0">
              <a:solidFill>
                <a:schemeClr val="tx1"/>
              </a:solidFill>
              <a:effectLst/>
              <a:latin typeface="+mn-lt"/>
              <a:ea typeface="+mn-ea"/>
              <a:cs typeface="+mn-cs"/>
            </a:endParaRPr>
          </a:p>
          <a:p>
            <a:pPr marL="228600" lvl="0" indent="-228600">
              <a:buFont typeface="+mj-lt"/>
              <a:buAutoNum type="arabicPeriod" startAt="3"/>
            </a:pPr>
            <a:r>
              <a:rPr lang="en-US" sz="1200" kern="1200" dirty="0">
                <a:solidFill>
                  <a:schemeClr val="tx1"/>
                </a:solidFill>
                <a:effectLst/>
                <a:latin typeface="+mn-lt"/>
                <a:ea typeface="+mn-ea"/>
                <a:cs typeface="+mn-cs"/>
              </a:rPr>
              <a:t>What evidence is available to support the use of test scores across the entire score scale and all performance levels?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related to this question can be found in the design and development, analysis, and reporting phases of the testing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29</a:t>
            </a:fld>
            <a:endParaRPr lang="en-US"/>
          </a:p>
        </p:txBody>
      </p:sp>
    </p:spTree>
    <p:extLst>
      <p:ext uri="{BB962C8B-B14F-4D97-AF65-F5344CB8AC3E}">
        <p14:creationId xmlns:p14="http://schemas.microsoft.com/office/powerpoint/2010/main" val="39071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its acronym, “SCILLSS.”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65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 scores are points or ranges on score scales. Even when the scores are “raw scores”, meaning that that they are simply the number or percent correct and haven’t been scaled psychometrically, part of their meaning comes from where they are on the scale.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technical aspects of score scales and how they are created is beyond the scope of this chapter series, it is important to understand that psychometricians create score scales to account for characteristics of test items. Items vary in characteristics such as difficulty and this has implications for how items contribute to scores for any given form and for comparisons of scores across forms.</a:t>
            </a:r>
          </a:p>
        </p:txBody>
      </p:sp>
      <p:sp>
        <p:nvSpPr>
          <p:cNvPr id="4" name="Slide Number Placeholder 3"/>
          <p:cNvSpPr>
            <a:spLocks noGrp="1"/>
          </p:cNvSpPr>
          <p:nvPr>
            <p:ph type="sldNum" sz="quarter" idx="5"/>
          </p:nvPr>
        </p:nvSpPr>
        <p:spPr/>
        <p:txBody>
          <a:bodyPr/>
          <a:lstStyle/>
          <a:p>
            <a:fld id="{BA38808F-8900-442E-AF3E-21873FB973BA}" type="slidenum">
              <a:rPr lang="en-US" smtClean="0"/>
              <a:t>30</a:t>
            </a:fld>
            <a:endParaRPr lang="en-US"/>
          </a:p>
        </p:txBody>
      </p:sp>
    </p:spTree>
    <p:extLst>
      <p:ext uri="{BB962C8B-B14F-4D97-AF65-F5344CB8AC3E}">
        <p14:creationId xmlns:p14="http://schemas.microsoft.com/office/powerpoint/2010/main" val="4140461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designing a test, as part of defining what the test is meant to measure, one must determine the range of information the test is meant to provide. Consider a test that is meant to yield information about where students in a school are on a particular learning progression so that scores can be used to guide instructional next steps. That test would have to include a sufficient number of items for all parts of that learning progression so that students’ scores can be trustworthy whether they are at the lower end of the scale, in the middle, or at the high end of the scale.</a:t>
            </a:r>
          </a:p>
        </p:txBody>
      </p:sp>
      <p:sp>
        <p:nvSpPr>
          <p:cNvPr id="4" name="Slide Number Placeholder 3"/>
          <p:cNvSpPr>
            <a:spLocks noGrp="1"/>
          </p:cNvSpPr>
          <p:nvPr>
            <p:ph type="sldNum" sz="quarter" idx="5"/>
          </p:nvPr>
        </p:nvSpPr>
        <p:spPr/>
        <p:txBody>
          <a:bodyPr/>
          <a:lstStyle/>
          <a:p>
            <a:fld id="{BA38808F-8900-442E-AF3E-21873FB973BA}" type="slidenum">
              <a:rPr lang="en-US" smtClean="0"/>
              <a:t>31</a:t>
            </a:fld>
            <a:endParaRPr lang="en-US"/>
          </a:p>
        </p:txBody>
      </p:sp>
    </p:spTree>
    <p:extLst>
      <p:ext uri="{BB962C8B-B14F-4D97-AF65-F5344CB8AC3E}">
        <p14:creationId xmlns:p14="http://schemas.microsoft.com/office/powerpoint/2010/main" val="1637664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test might be intended for accountability uses where the key decisions relate to the part of the scale associated with what is considered “proficient.” That test would still need to have items along the entire score scale, but would need a particular focus on the part of the scale that is just below, right at, and just above that proficient cut point, which we call a cut score.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Recall that some tests, such as this accountability test, report scores using performance or achievement levels. This means that the score scale has been divided into two or more ranges. Using a process called standard setting, a test developer or test user identifies the cut scores, which are the scores that separate the score ranges.</a:t>
            </a:r>
          </a:p>
        </p:txBody>
      </p:sp>
      <p:sp>
        <p:nvSpPr>
          <p:cNvPr id="4" name="Slide Number Placeholder 3"/>
          <p:cNvSpPr>
            <a:spLocks noGrp="1"/>
          </p:cNvSpPr>
          <p:nvPr>
            <p:ph type="sldNum" sz="quarter" idx="5"/>
          </p:nvPr>
        </p:nvSpPr>
        <p:spPr/>
        <p:txBody>
          <a:bodyPr/>
          <a:lstStyle/>
          <a:p>
            <a:fld id="{BA38808F-8900-442E-AF3E-21873FB973BA}" type="slidenum">
              <a:rPr lang="en-US" smtClean="0"/>
              <a:t>32</a:t>
            </a:fld>
            <a:endParaRPr lang="en-US"/>
          </a:p>
        </p:txBody>
      </p:sp>
    </p:spTree>
    <p:extLst>
      <p:ext uri="{BB962C8B-B14F-4D97-AF65-F5344CB8AC3E}">
        <p14:creationId xmlns:p14="http://schemas.microsoft.com/office/powerpoint/2010/main" val="2671109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see that different intended uses of test scores, as in these two examples, translate into different test and item development strategies. A test should be developed to maximize the quality of information at the points on the score scale that are associated with intended interpretations and uses. Items should be mapped to the score scale as they are developed, meaning that the item writer is not simply writing an item to reflect an objective, but also to reflect performance at a point or in a range on the score scale. Is the item meant to reflect a high degree of sophistication or a relatively low level of sophistication? Similarly, if it is a performance-based item that is scored using a rubric, how does a response that earns a single point differ from one that earns all five possible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scores are to be reported using performance or achievement levels, test developers must establish performance level descriptors (PLDs) or achievement level descriptors (ALDs). Note that the use of “performance” or “achievement” is a local decision and the terms are interchangeable.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descriptors define the characteristics of student performance associated with each range on the score scale. Performance in the lowest level on the scale is the least sophisticated that the test is intended to measure and performance in the highest level of the score scale is the most sophisticated that the test is intended to measure.</a:t>
            </a:r>
          </a:p>
        </p:txBody>
      </p:sp>
      <p:sp>
        <p:nvSpPr>
          <p:cNvPr id="4" name="Slide Number Placeholder 3"/>
          <p:cNvSpPr>
            <a:spLocks noGrp="1"/>
          </p:cNvSpPr>
          <p:nvPr>
            <p:ph type="sldNum" sz="quarter" idx="5"/>
          </p:nvPr>
        </p:nvSpPr>
        <p:spPr/>
        <p:txBody>
          <a:bodyPr/>
          <a:lstStyle/>
          <a:p>
            <a:fld id="{BA38808F-8900-442E-AF3E-21873FB973BA}" type="slidenum">
              <a:rPr lang="en-US" smtClean="0"/>
              <a:t>33</a:t>
            </a:fld>
            <a:endParaRPr lang="en-US"/>
          </a:p>
        </p:txBody>
      </p:sp>
    </p:spTree>
    <p:extLst>
      <p:ext uri="{BB962C8B-B14F-4D97-AF65-F5344CB8AC3E}">
        <p14:creationId xmlns:p14="http://schemas.microsoft.com/office/powerpoint/2010/main" val="2777685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considerations during development, one must evaluate the quality of measurement for the score scale using student responses to the items. Test publishers or others who score student responses and report scores must evaluate not only overall test reliability, but also reliability at the points on the score scale that are associated with specific interpretations and uses. Overall reliability, reported in the form of precision, a reliability coefficient, or standard error of measurement, is always mandatory.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test yields scores that teachers are supposed to use in making instructional decisions, then each score on the scale, from the lowest to the highest, must have sufficient reliability evidence as well. For accountability tests, reliability evidence must be reported for each cut score. Note that if a teacher or a school or a district decides on their own to designate a particular score as a cut score for any type of decision, they are responsible for establishing evidence regarding the reliability of that score as well as validity evidence to support that score interpretation and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Psychometricians calculate the standard error of measurement for a test as a whole and calculate the conditional standard error of measurement for specific score points on a test. In addition, when scores are used to classify scores into ranges as is done for performance levels, psychometricians must calculate indicators of decision consistency and accuracy.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learned in our third chapter in this series, reliability information is population specific. As is the case for validity, a test is neither reliable or unreliable. Scores are reliable or less so. The scores for a test as administered in a specific instance for a specific population may be reliable, and evidence of reliability across administrations supports a claim that the test can yield reliable information. But a test cannot be called reliable in the absence of evidence based on a set of scores.</a:t>
            </a:r>
          </a:p>
        </p:txBody>
      </p:sp>
      <p:sp>
        <p:nvSpPr>
          <p:cNvPr id="4" name="Slide Number Placeholder 3"/>
          <p:cNvSpPr>
            <a:spLocks noGrp="1"/>
          </p:cNvSpPr>
          <p:nvPr>
            <p:ph type="sldNum" sz="quarter" idx="5"/>
          </p:nvPr>
        </p:nvSpPr>
        <p:spPr/>
        <p:txBody>
          <a:bodyPr/>
          <a:lstStyle/>
          <a:p>
            <a:fld id="{BA38808F-8900-442E-AF3E-21873FB973BA}" type="slidenum">
              <a:rPr lang="en-US" smtClean="0"/>
              <a:t>34</a:t>
            </a:fld>
            <a:endParaRPr lang="en-US"/>
          </a:p>
        </p:txBody>
      </p:sp>
    </p:spTree>
    <p:extLst>
      <p:ext uri="{BB962C8B-B14F-4D97-AF65-F5344CB8AC3E}">
        <p14:creationId xmlns:p14="http://schemas.microsoft.com/office/powerpoint/2010/main" val="1133001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professional standards include several statements about these obligations to build and evaluate the quality of measurement across the score scale. For example: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2.13: The standard error of measurement, both overall and conditional (if reported), should be provided in units of each reported score. (p. 45)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2.14: When possible and appropriate, conditional standard errors of measurement should be reported at several score levels unless there is evidence that the standard error is constant across score levels. Where cut scores are specified for selection or classification, the standard errors of measurements should be reported in the vicinity of each cut score. (p. 46)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5.1: Test users should be provided with clear explanations of the characteristics, meaning, and intended interpretation of scale scores, as well as their limitations. (p. 102)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5.21: When proposed score interpretations involve one or more cut scores, the rationale and procedures used for establishing cut scores should be documented clearly. (p. 107)</a:t>
            </a:r>
          </a:p>
        </p:txBody>
      </p:sp>
      <p:sp>
        <p:nvSpPr>
          <p:cNvPr id="4" name="Slide Number Placeholder 3"/>
          <p:cNvSpPr>
            <a:spLocks noGrp="1"/>
          </p:cNvSpPr>
          <p:nvPr>
            <p:ph type="sldNum" sz="quarter" idx="5"/>
          </p:nvPr>
        </p:nvSpPr>
        <p:spPr/>
        <p:txBody>
          <a:bodyPr/>
          <a:lstStyle/>
          <a:p>
            <a:fld id="{BA38808F-8900-442E-AF3E-21873FB973BA}" type="slidenum">
              <a:rPr lang="en-US" smtClean="0"/>
              <a:t>35</a:t>
            </a:fld>
            <a:endParaRPr lang="en-US"/>
          </a:p>
        </p:txBody>
      </p:sp>
    </p:spTree>
    <p:extLst>
      <p:ext uri="{BB962C8B-B14F-4D97-AF65-F5344CB8AC3E}">
        <p14:creationId xmlns:p14="http://schemas.microsoft.com/office/powerpoint/2010/main" val="2385125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 users must have evidence regarding the quality of measurement at the points of the score scale associated with intended interpretations and uses of the test scores. This evidence should include: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Descriptions of how the items and the performance or achievement level descriptors were developed to reflect the entirety of the score scale and to focus on the points of the score scale associated with intended interpretations and uses. This information would be found in reports on development or standard setting, but are usually found in the technical manuals.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Overall reliability/precision indicators for the test and reliability/precision indicators for the points on the score scale associated with specific intended interpretations and uses. This information would be found in the technical manual for a test, which should be updated after each administration or norming cycle.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126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fourth question in this chapter is:</a:t>
            </a:r>
          </a:p>
          <a:p>
            <a:endParaRPr lang="en-US" sz="1200" kern="1200" dirty="0">
              <a:solidFill>
                <a:schemeClr val="tx1"/>
              </a:solidFill>
              <a:effectLst/>
              <a:latin typeface="+mn-lt"/>
              <a:ea typeface="+mn-ea"/>
              <a:cs typeface="+mn-cs"/>
            </a:endParaRPr>
          </a:p>
          <a:p>
            <a:pPr marL="228600" lvl="0" indent="-228600">
              <a:buFont typeface="+mj-lt"/>
              <a:buAutoNum type="arabicPeriod" startAt="4"/>
            </a:pPr>
            <a:r>
              <a:rPr lang="en-US" sz="1200" kern="1200" dirty="0">
                <a:solidFill>
                  <a:schemeClr val="tx1"/>
                </a:solidFill>
                <a:effectLst/>
                <a:latin typeface="+mn-lt"/>
                <a:ea typeface="+mn-ea"/>
                <a:cs typeface="+mn-cs"/>
              </a:rPr>
              <a:t>How are the scores from the assessment intended to be used as described by the test developers and how are they used by your state? How well do these uses align?</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related to this question can be found in the score use phase of the testing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37</a:t>
            </a:fld>
            <a:endParaRPr lang="en-US"/>
          </a:p>
        </p:txBody>
      </p:sp>
    </p:spTree>
    <p:extLst>
      <p:ext uri="{BB962C8B-B14F-4D97-AF65-F5344CB8AC3E}">
        <p14:creationId xmlns:p14="http://schemas.microsoft.com/office/powerpoint/2010/main" val="1688920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question addresses the alignment of how the scores from a test are intended to be used and how they are actually used by a variety of individuals and groups, such as administrators, teachers, students, parents, politicians, and other members of the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we’ve learned, using scores for purposes other than those for which a test was designed can be problematic. Validity depends upon score interpretations and 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who develop tests, and particularly those who publish or otherwise sell them to users, must be clear about how the test scores are intended to be interpreted and used. While test publishers may not be able to envision all possible interpretations and uses beyond the intended ones, they are obligated to identify likely misinterpretations and misuses, with special attention to ones associated with negative consequences, and caution against those in the materials that accompany the tests and the test score reports.</a:t>
            </a:r>
          </a:p>
        </p:txBody>
      </p:sp>
      <p:sp>
        <p:nvSpPr>
          <p:cNvPr id="4" name="Slide Number Placeholder 3"/>
          <p:cNvSpPr>
            <a:spLocks noGrp="1"/>
          </p:cNvSpPr>
          <p:nvPr>
            <p:ph type="sldNum" sz="quarter" idx="5"/>
          </p:nvPr>
        </p:nvSpPr>
        <p:spPr/>
        <p:txBody>
          <a:bodyPr/>
          <a:lstStyle/>
          <a:p>
            <a:fld id="{BA38808F-8900-442E-AF3E-21873FB973BA}" type="slidenum">
              <a:rPr lang="en-US" smtClean="0"/>
              <a:t>38</a:t>
            </a:fld>
            <a:endParaRPr lang="en-US"/>
          </a:p>
        </p:txBody>
      </p:sp>
    </p:spTree>
    <p:extLst>
      <p:ext uri="{BB962C8B-B14F-4D97-AF65-F5344CB8AC3E}">
        <p14:creationId xmlns:p14="http://schemas.microsoft.com/office/powerpoint/2010/main" val="2378503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professional standards speak to these obligations repeatedly. Some standards relate to the obligations of test publishers, but most target those who use test scores. For example: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1.4: If a test score is interpreted for a given use in a way that has not been validated, it is incumbent on the user to justify the new interpretation for that use, providing a rationale and collecting new evidence, if necessary (p. 24).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7.1: The rationale for a test, recommended uses of the test, support for such uses, and information that assists in score interpretation should be documented. When particular misuses of a test can be reasonably anticipated, cautions against such misuses should be specified. (p. 125)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9.2: Prior to the adoption and use of a published test, the test user should study and evaluate the materials provided by the test developer. Of particular importance are materials that summarize the test’s purposes, specify the intended population(s) of test takers, and discuss the score interpretations for which validity and reliability/precision data are available. (p. 142)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9.3: The test user should have a clear rationale for the intended uses of a test or evaluation procedure in terms of the validity of interpretations based on the scores and the contribution the scores make to the assessment and decision-making process. (p. 143)</a:t>
            </a:r>
          </a:p>
        </p:txBody>
      </p:sp>
      <p:sp>
        <p:nvSpPr>
          <p:cNvPr id="4" name="Slide Number Placeholder 3"/>
          <p:cNvSpPr>
            <a:spLocks noGrp="1"/>
          </p:cNvSpPr>
          <p:nvPr>
            <p:ph type="sldNum" sz="quarter" idx="5"/>
          </p:nvPr>
        </p:nvSpPr>
        <p:spPr/>
        <p:txBody>
          <a:bodyPr/>
          <a:lstStyle/>
          <a:p>
            <a:fld id="{BA38808F-8900-442E-AF3E-21873FB973BA}" type="slidenum">
              <a:rPr lang="en-US" smtClean="0"/>
              <a:t>39</a:t>
            </a:fld>
            <a:endParaRPr lang="en-US"/>
          </a:p>
        </p:txBody>
      </p:sp>
    </p:spTree>
    <p:extLst>
      <p:ext uri="{BB962C8B-B14F-4D97-AF65-F5344CB8AC3E}">
        <p14:creationId xmlns:p14="http://schemas.microsoft.com/office/powerpoint/2010/main" val="143471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5.1.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of Key Concepts from Chapters 1, 2, 3, and 4</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310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 9.4: When a test is to be used for a purpose for which little or no validity evidence is available, the user is responsible for documenting the rationale for the selection of the test and obtaining evidence of the reliability/precision of the test scores and the validity of the interpretations supporting the use of the scores for this purpose. (p. 143)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9.6: Test users should be alert to potential misinterpretations of test scores; they should take steps to minimize or avoid foreseeable misinterpretations and inappropriate uses of test scores. (p. 143)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9.7: Test users should verify periodically that their interpretations of test data continue to be appropriate, given any significant changes in the population of test takers, the mode(s) of test administration, or the purposes in testing. (p. 144)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9.8: When test results are released to the public or to policy makers, those responsible for the release should provide and explain any supplemental information that will minimize possible misinterpretations of the data. (p. 144)</a:t>
            </a:r>
          </a:p>
        </p:txBody>
      </p:sp>
      <p:sp>
        <p:nvSpPr>
          <p:cNvPr id="4" name="Slide Number Placeholder 3"/>
          <p:cNvSpPr>
            <a:spLocks noGrp="1"/>
          </p:cNvSpPr>
          <p:nvPr>
            <p:ph type="sldNum" sz="quarter" idx="5"/>
          </p:nvPr>
        </p:nvSpPr>
        <p:spPr/>
        <p:txBody>
          <a:bodyPr/>
          <a:lstStyle/>
          <a:p>
            <a:fld id="{BA38808F-8900-442E-AF3E-21873FB973BA}" type="slidenum">
              <a:rPr lang="en-US" smtClean="0"/>
              <a:t>40</a:t>
            </a:fld>
            <a:endParaRPr lang="en-US"/>
          </a:p>
        </p:txBody>
      </p:sp>
    </p:spTree>
    <p:extLst>
      <p:ext uri="{BB962C8B-B14F-4D97-AF65-F5344CB8AC3E}">
        <p14:creationId xmlns:p14="http://schemas.microsoft.com/office/powerpoint/2010/main" val="3261704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professional standards are so prolific with regard to the obligations of test score users because misinterpretations and misuses can be so harmful to students, teachers, and other educators. It is not uncommon for individuals or agencies to misinterpret scores and base decisions on those misinterpretations. For example, annual academic test scores for a particular school or district may be used by real estate agents as indicators of school quality in one neighborhood as compared with another for the purpose of guiding home buyers to more expensive areas. This is nearly always an inappropriate interpretation and use of the scores because, among other reasons, they cannot alone reflect the quality of teaching or learning or the quality of other important components of school quality.</a:t>
            </a:r>
          </a:p>
        </p:txBody>
      </p:sp>
      <p:sp>
        <p:nvSpPr>
          <p:cNvPr id="4" name="Slide Number Placeholder 3"/>
          <p:cNvSpPr>
            <a:spLocks noGrp="1"/>
          </p:cNvSpPr>
          <p:nvPr>
            <p:ph type="sldNum" sz="quarter" idx="5"/>
          </p:nvPr>
        </p:nvSpPr>
        <p:spPr/>
        <p:txBody>
          <a:bodyPr/>
          <a:lstStyle/>
          <a:p>
            <a:fld id="{BA38808F-8900-442E-AF3E-21873FB973BA}" type="slidenum">
              <a:rPr lang="en-US" smtClean="0"/>
              <a:t>41</a:t>
            </a:fld>
            <a:endParaRPr lang="en-US"/>
          </a:p>
        </p:txBody>
      </p:sp>
    </p:spTree>
    <p:extLst>
      <p:ext uri="{BB962C8B-B14F-4D97-AF65-F5344CB8AC3E}">
        <p14:creationId xmlns:p14="http://schemas.microsoft.com/office/powerpoint/2010/main" val="3839270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ensure that they are meeting these obligations, those who intend to use test scores should gather and evaluate many forms of evidence. These include: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Documentation from a test developer or publisher that clearly describes how the scores are intended to be interpreted and used and the evidence that supports these claims about score interpretation and use. This may be found in reports on test development or technical manuals.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Cautions against specific unsupported score interpretations and uses from a test developer or publisher and the rationales for these cautions. This information may be found in reports on test development or technical manuals.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Evaluation of how scores are, or are intended to be, interpreted and used and how these interpretations and uses compare with those the test developer or publisher has described.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Evaluation of the consequences associated with score interpretations and uses beyond those the test developer or publisher describes.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Validity evidence of the types described throughout this workbook series to support interpretations and uses beyond those the test developer or publisher describes.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034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fifth question in this chapter is:</a:t>
            </a:r>
          </a:p>
          <a:p>
            <a:endParaRPr lang="en-US" sz="1200" kern="1200" dirty="0">
              <a:solidFill>
                <a:schemeClr val="tx1"/>
              </a:solidFill>
              <a:effectLst/>
              <a:latin typeface="+mn-lt"/>
              <a:ea typeface="+mn-ea"/>
              <a:cs typeface="+mn-cs"/>
            </a:endParaRPr>
          </a:p>
          <a:p>
            <a:pPr marL="228600" lvl="0" indent="-228600">
              <a:buFont typeface="+mj-lt"/>
              <a:buAutoNum type="arabicPeriod" startAt="5"/>
            </a:pPr>
            <a:r>
              <a:rPr lang="en-US" sz="1200" kern="1200" dirty="0">
                <a:solidFill>
                  <a:schemeClr val="tx1"/>
                </a:solidFill>
                <a:effectLst/>
                <a:latin typeface="+mn-lt"/>
                <a:ea typeface="+mn-ea"/>
                <a:cs typeface="+mn-cs"/>
              </a:rPr>
              <a:t>If assessment scores are associated with recommendations for instruction or other interventions for individual students, groups of students, or the whole-class, what evidence supports such interpretations and uses of these scores? What tools and resources are available to educators for evaluating and implementing these recommendations?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related to this question comes from the reporting and score use phases of the test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43</a:t>
            </a:fld>
            <a:endParaRPr lang="en-US"/>
          </a:p>
        </p:txBody>
      </p:sp>
    </p:spTree>
    <p:extLst>
      <p:ext uri="{BB962C8B-B14F-4D97-AF65-F5344CB8AC3E}">
        <p14:creationId xmlns:p14="http://schemas.microsoft.com/office/powerpoint/2010/main" val="134528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school districts and even some schools purchase commercial tests to use in classrooms and most students experience many of these tests each school year. Districts and school generally buy these tests because they want information to guide teachers in making instructional decisions and to evaluate students’ progress across an academic year. To support these uses, vendors may provide guidance for interpreting their test scores that includes direction for next instructional steps or interventions.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what evidence supports these interpretations and uses? How can a teacher know if the instructional guidance associated with the scores for individual students or groups of students is sound?</a:t>
            </a:r>
          </a:p>
        </p:txBody>
      </p:sp>
      <p:sp>
        <p:nvSpPr>
          <p:cNvPr id="4" name="Slide Number Placeholder 3"/>
          <p:cNvSpPr>
            <a:spLocks noGrp="1"/>
          </p:cNvSpPr>
          <p:nvPr>
            <p:ph type="sldNum" sz="quarter" idx="5"/>
          </p:nvPr>
        </p:nvSpPr>
        <p:spPr/>
        <p:txBody>
          <a:bodyPr/>
          <a:lstStyle/>
          <a:p>
            <a:fld id="{BA38808F-8900-442E-AF3E-21873FB973BA}" type="slidenum">
              <a:rPr lang="en-US" smtClean="0"/>
              <a:t>44</a:t>
            </a:fld>
            <a:endParaRPr lang="en-US"/>
          </a:p>
        </p:txBody>
      </p:sp>
    </p:spTree>
    <p:extLst>
      <p:ext uri="{BB962C8B-B14F-4D97-AF65-F5344CB8AC3E}">
        <p14:creationId xmlns:p14="http://schemas.microsoft.com/office/powerpoint/2010/main" val="3295817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Recommendations for instruction based on assessment results must be accompanied by logical, theoretical, and empirical evidence to support those recommendations. Obligations of test developers and publishers who provide instructional guidance in relation to the scores on their tests clearly demand evidence to support such guidance. For example: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12.19: In educational settings, when score reports include recommendations for instructional intervention or are linked to recommended plans or materials for instruction, a rationale for and evidence to support these recommendations should be provided. (p. 201)</a:t>
            </a:r>
          </a:p>
        </p:txBody>
      </p:sp>
      <p:sp>
        <p:nvSpPr>
          <p:cNvPr id="4" name="Slide Number Placeholder 3"/>
          <p:cNvSpPr>
            <a:spLocks noGrp="1"/>
          </p:cNvSpPr>
          <p:nvPr>
            <p:ph type="sldNum" sz="quarter" idx="5"/>
          </p:nvPr>
        </p:nvSpPr>
        <p:spPr/>
        <p:txBody>
          <a:bodyPr/>
          <a:lstStyle/>
          <a:p>
            <a:fld id="{BA38808F-8900-442E-AF3E-21873FB973BA}" type="slidenum">
              <a:rPr lang="en-US" smtClean="0"/>
              <a:t>45</a:t>
            </a:fld>
            <a:endParaRPr lang="en-US"/>
          </a:p>
        </p:txBody>
      </p:sp>
    </p:spTree>
    <p:extLst>
      <p:ext uri="{BB962C8B-B14F-4D97-AF65-F5344CB8AC3E}">
        <p14:creationId xmlns:p14="http://schemas.microsoft.com/office/powerpoint/2010/main" val="3488470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professional standards also speak to the obligations of those using test scores to make instructional decisions. Simply following a test publisher’s guidance is insufficient, even when that guidance is accompanied by adequate validity evidence.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3.18: In testing individuals for diagnostic and/or special program placement purposes, test users should not use test scores as the sole indicators to characterize an individual’s functioning, competence, attitudes, and/or predispositions. Instead, multiple sources of information should be used, alternative explanations for test performance should be considered, and the professional judgment of someone familiar with the test should be brought to bear on the decision. (p. 71)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12.10: In educational settings, a decision or characterization that will have major impact on a student should take into consideration not just scores from a single test but other relevant information. (p. 198)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12.13: When test scores are intended to be used as part of the process for making decisions about educational placement, promotion, implementation of individualized educational programs, or provision of services for English language learners, then empirical evidence documenting the relationship among particular test scores, the instructional programs, and desired students outcomes should be provided. When adequate empirical evidence is not available, users should be cautioned to weigh the test results accordingly in light of other relevant information about the students. (p. 199)</a:t>
            </a:r>
          </a:p>
        </p:txBody>
      </p:sp>
      <p:sp>
        <p:nvSpPr>
          <p:cNvPr id="4" name="Slide Number Placeholder 3"/>
          <p:cNvSpPr>
            <a:spLocks noGrp="1"/>
          </p:cNvSpPr>
          <p:nvPr>
            <p:ph type="sldNum" sz="quarter" idx="5"/>
          </p:nvPr>
        </p:nvSpPr>
        <p:spPr/>
        <p:txBody>
          <a:bodyPr/>
          <a:lstStyle/>
          <a:p>
            <a:fld id="{BA38808F-8900-442E-AF3E-21873FB973BA}" type="slidenum">
              <a:rPr lang="en-US" smtClean="0"/>
              <a:t>46</a:t>
            </a:fld>
            <a:endParaRPr lang="en-US"/>
          </a:p>
        </p:txBody>
      </p:sp>
    </p:spTree>
    <p:extLst>
      <p:ext uri="{BB962C8B-B14F-4D97-AF65-F5344CB8AC3E}">
        <p14:creationId xmlns:p14="http://schemas.microsoft.com/office/powerpoint/2010/main" val="2721130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 12.14: In educational settings, those who supervise others in test selection, administration, and score interpretation should be familiar with the evidence for the reliability/precision, the validity of the intended interpretations, and the fairness of the scores. They should be able to articulate and effectively train others to articulate a logical explanation of the relationships among the tests used, the purposes served by the tests, and the interpretations of the test scores for the intended uses. (p. 199)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12.15: Those responsible for educational testing programs should take appropriate steps to verify that the individuals who interpret the test results to make decisions within the school context are qualified to do so or are assisted by and consult with persons who are so qualified. (p. 199)</a:t>
            </a:r>
          </a:p>
        </p:txBody>
      </p:sp>
      <p:sp>
        <p:nvSpPr>
          <p:cNvPr id="4" name="Slide Number Placeholder 3"/>
          <p:cNvSpPr>
            <a:spLocks noGrp="1"/>
          </p:cNvSpPr>
          <p:nvPr>
            <p:ph type="sldNum" sz="quarter" idx="5"/>
          </p:nvPr>
        </p:nvSpPr>
        <p:spPr/>
        <p:txBody>
          <a:bodyPr/>
          <a:lstStyle/>
          <a:p>
            <a:fld id="{BA38808F-8900-442E-AF3E-21873FB973BA}" type="slidenum">
              <a:rPr lang="en-US" smtClean="0"/>
              <a:t>47</a:t>
            </a:fld>
            <a:endParaRPr lang="en-US"/>
          </a:p>
        </p:txBody>
      </p:sp>
    </p:spTree>
    <p:extLst>
      <p:ext uri="{BB962C8B-B14F-4D97-AF65-F5344CB8AC3E}">
        <p14:creationId xmlns:p14="http://schemas.microsoft.com/office/powerpoint/2010/main" val="4137619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evaluating a test as part of making a decision to purchase it or to determine whether it is an effective part of an assessment system, a test user must consider the following kinds of evidence: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Documentation from the test publisher that the test was developed to yield scores that could identify students’ instructional needs; this evidence must include information about the cognitive and learning models that provide the foundation for test development;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Documentation from the test developer that documents empirical studies of the effectiveness of the instructional guidance for students in all levels of the score scale (</a:t>
            </a:r>
            <a:r>
              <a:rPr lang="en-US" sz="1200" kern="1200">
                <a:solidFill>
                  <a:schemeClr val="tx1"/>
                </a:solidFill>
                <a:effectLst/>
                <a:latin typeface="+mn-lt"/>
                <a:ea typeface="+mn-ea"/>
                <a:cs typeface="+mn-cs"/>
              </a:rPr>
              <a:t>for example, </a:t>
            </a:r>
            <a:r>
              <a:rPr lang="en-US" sz="1200" kern="1200" dirty="0">
                <a:solidFill>
                  <a:schemeClr val="tx1"/>
                </a:solidFill>
                <a:effectLst/>
                <a:latin typeface="+mn-lt"/>
                <a:ea typeface="+mn-ea"/>
                <a:cs typeface="+mn-cs"/>
              </a:rPr>
              <a:t>not just for average scores or for one or two points on the score scale).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895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test users must evaluate the efficacy of the instructional guidance as it is implemented in their classrooms. That is, does it work? Does the guidance help teachers make the right decisions for their students? Does the guidance provide any help beyond what teachers would do in its absence or in the absence of the tests themselves? Is the guidance helpful for all students, including students with disabilities and English learners?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end of the day, if scores from a test are not useful, then it is not worth the time and money to take the test.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30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begin with a brief recap of the key concepts covered in the first four chapters of this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 1 focused on common reasons why we administer assessments of students’ academic knowledge and skills and how we use those assessment scores.  We learned that these purposes for administering assessments and the intended uses of assessment scores should drive all decisions about how assessments are designed, built, and evaluated.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047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sixth question in this chapter is:</a:t>
            </a:r>
          </a:p>
          <a:p>
            <a:endParaRPr lang="en-US" sz="1200" kern="1200" dirty="0">
              <a:solidFill>
                <a:schemeClr val="tx1"/>
              </a:solidFill>
              <a:effectLst/>
              <a:latin typeface="+mn-lt"/>
              <a:ea typeface="+mn-ea"/>
              <a:cs typeface="+mn-cs"/>
            </a:endParaRPr>
          </a:p>
          <a:p>
            <a:pPr marL="228600" lvl="0" indent="-228600">
              <a:buFont typeface="+mj-lt"/>
              <a:buAutoNum type="arabicPeriod" startAt="6"/>
            </a:pPr>
            <a:r>
              <a:rPr lang="en-US" sz="1200" kern="1200" dirty="0">
                <a:solidFill>
                  <a:schemeClr val="tx1"/>
                </a:solidFill>
                <a:effectLst/>
                <a:latin typeface="+mn-lt"/>
                <a:ea typeface="+mn-ea"/>
                <a:cs typeface="+mn-cs"/>
              </a:rPr>
              <a:t>If assessment scores are associated with high stakes decisions for teachers, administrators, schools, or other entities or individuals, what evidence supports such interpretations and uses of these scores?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related to this question would be found in the score use phase of the testing life cycle.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50</a:t>
            </a:fld>
            <a:endParaRPr lang="en-US"/>
          </a:p>
        </p:txBody>
      </p:sp>
    </p:spTree>
    <p:extLst>
      <p:ext uri="{BB962C8B-B14F-4D97-AF65-F5344CB8AC3E}">
        <p14:creationId xmlns:p14="http://schemas.microsoft.com/office/powerpoint/2010/main" val="2776783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described earlier in this chapter, as well as in Chapter 1 of this series, every test score use is associated with some degree of stakes. Some stakes are low, such as when the decisions do not have a significant impact on an individual or group or are easily reversible. Some stakes are high, such as when decisions lead to a diagnosis, grade promotion or retention, program enrollment, or financial award or loss. As we’ve cautioned several times, no decision should ever be made on the basis of a sole test score and no high stakes decision should depend solely on scores from tests.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truth is, test scores are used everyday to make decisions that affect people’s lives. The effects may be small in the moment, but have lasting impact as a student or teacher or school is set on a path that, if wrong, cannot be corrected quickly and without negative consequences. Thus, it’s the responsibility of the test user to ensure that there is adequate evidence to support test scores uses, particularly when intended uses may be associated with high stakes.</a:t>
            </a:r>
          </a:p>
        </p:txBody>
      </p:sp>
      <p:sp>
        <p:nvSpPr>
          <p:cNvPr id="4" name="Slide Number Placeholder 3"/>
          <p:cNvSpPr>
            <a:spLocks noGrp="1"/>
          </p:cNvSpPr>
          <p:nvPr>
            <p:ph type="sldNum" sz="quarter" idx="5"/>
          </p:nvPr>
        </p:nvSpPr>
        <p:spPr/>
        <p:txBody>
          <a:bodyPr/>
          <a:lstStyle/>
          <a:p>
            <a:fld id="{BA38808F-8900-442E-AF3E-21873FB973BA}" type="slidenum">
              <a:rPr lang="en-US" smtClean="0"/>
              <a:t>51</a:t>
            </a:fld>
            <a:endParaRPr lang="en-US"/>
          </a:p>
        </p:txBody>
      </p:sp>
    </p:spTree>
    <p:extLst>
      <p:ext uri="{BB962C8B-B14F-4D97-AF65-F5344CB8AC3E}">
        <p14:creationId xmlns:p14="http://schemas.microsoft.com/office/powerpoint/2010/main" val="1213458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always, we turn to our professional standards for guidance.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13.4: Evidence of validity, reliability, and fairness for each purpose for which a test is used in a program evaluation, policy study, or accountability system should be collected and made available. (p. 210)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13.5: Those responsible for the development and use of tests for evaluation or accountability purposes should take steps to promote accurate interpretations and appropriate uses for all groups for which results will be applied. (p. 211)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13.7: When tests are selected for use in evaluation or accountability settings, the ways in which the test results are intended to be used, and the consequences they are expected to promote, should be clearly described, along with cautions against inappropriate uses (p. 212).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13.8: Those who mandate the use of tests in policy, evaluation, and accountability contexts and those who use tests in such contexts should monitor their impact and should identify and minimize negative consequences (p. 212). </a:t>
            </a:r>
          </a:p>
        </p:txBody>
      </p:sp>
      <p:sp>
        <p:nvSpPr>
          <p:cNvPr id="4" name="Slide Number Placeholder 3"/>
          <p:cNvSpPr>
            <a:spLocks noGrp="1"/>
          </p:cNvSpPr>
          <p:nvPr>
            <p:ph type="sldNum" sz="quarter" idx="5"/>
          </p:nvPr>
        </p:nvSpPr>
        <p:spPr/>
        <p:txBody>
          <a:bodyPr/>
          <a:lstStyle/>
          <a:p>
            <a:fld id="{BA38808F-8900-442E-AF3E-21873FB973BA}" type="slidenum">
              <a:rPr lang="en-US" smtClean="0"/>
              <a:t>52</a:t>
            </a:fld>
            <a:endParaRPr lang="en-US"/>
          </a:p>
        </p:txBody>
      </p:sp>
    </p:spTree>
    <p:extLst>
      <p:ext uri="{BB962C8B-B14F-4D97-AF65-F5344CB8AC3E}">
        <p14:creationId xmlns:p14="http://schemas.microsoft.com/office/powerpoint/2010/main" val="36440448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beyond the scope of this series to articulate a full scope for the research and evaluation studies necessary to support the uses of scores for high stakes decisions that include those for accountability. However, the following are key aspects of such research and evaluation scopes: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Theory of Action that describes how the scores are to be used along with the other information that will guide high stakes decisions;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rationale for why test scores contribute important information to the specific high stakes decisions to which they will be put;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Evidence of how tests have been designed, developed, administered, scored, and reported in ways that support claims that the scores can be appropriately used in making high stakes decisions;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Evidence regarding the efficacy of test score use for high stakes decisions including evidence that the intended outcomes are being achieved and negative, unintended outcomes are being avoided.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68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final question in this chapter is:</a:t>
            </a:r>
          </a:p>
          <a:p>
            <a:endParaRPr lang="en-US" sz="1200" kern="1200" dirty="0">
              <a:solidFill>
                <a:schemeClr val="tx1"/>
              </a:solidFill>
              <a:effectLst/>
              <a:latin typeface="+mn-lt"/>
              <a:ea typeface="+mn-ea"/>
              <a:cs typeface="+mn-cs"/>
            </a:endParaRPr>
          </a:p>
          <a:p>
            <a:pPr marL="228600" lvl="0" indent="-228600">
              <a:buFont typeface="+mj-lt"/>
              <a:buAutoNum type="arabicPeriod" startAt="7"/>
            </a:pPr>
            <a:r>
              <a:rPr lang="en-US" sz="1200" kern="1200" dirty="0">
                <a:solidFill>
                  <a:schemeClr val="tx1"/>
                </a:solidFill>
                <a:effectLst/>
                <a:latin typeface="+mn-lt"/>
                <a:ea typeface="+mn-ea"/>
                <a:cs typeface="+mn-cs"/>
              </a:rPr>
              <a:t>How are scores reported to students and parents in ways that support their understanding of the scores and any associated recommendations or decisions?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for this question comes from the reporting and use phases of the testing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54</a:t>
            </a:fld>
            <a:endParaRPr lang="en-US"/>
          </a:p>
        </p:txBody>
      </p:sp>
    </p:spTree>
    <p:extLst>
      <p:ext uri="{BB962C8B-B14F-4D97-AF65-F5344CB8AC3E}">
        <p14:creationId xmlns:p14="http://schemas.microsoft.com/office/powerpoint/2010/main" val="1758194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Tests and assessment systems can seem so complicated and unwieldy that we can forget that the most important result from testing is that students better understand what they know and can do and that their teachers and parents understand how to help them learn. Students and parents are often the forgotten elements of assessment systems even as they, along with their educator partners, have the most at stake in testing.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who use test scores must take care to report them in ways that students and parents can understand what they do and do not mean. Students and parents have a right to understand the scores and how they can and should be used as well as how they should not be used.</a:t>
            </a:r>
          </a:p>
        </p:txBody>
      </p:sp>
      <p:sp>
        <p:nvSpPr>
          <p:cNvPr id="4" name="Slide Number Placeholder 3"/>
          <p:cNvSpPr>
            <a:spLocks noGrp="1"/>
          </p:cNvSpPr>
          <p:nvPr>
            <p:ph type="sldNum" sz="quarter" idx="5"/>
          </p:nvPr>
        </p:nvSpPr>
        <p:spPr/>
        <p:txBody>
          <a:bodyPr/>
          <a:lstStyle/>
          <a:p>
            <a:fld id="{BA38808F-8900-442E-AF3E-21873FB973BA}" type="slidenum">
              <a:rPr lang="en-US" smtClean="0"/>
              <a:t>55</a:t>
            </a:fld>
            <a:endParaRPr lang="en-US"/>
          </a:p>
        </p:txBody>
      </p:sp>
    </p:spTree>
    <p:extLst>
      <p:ext uri="{BB962C8B-B14F-4D97-AF65-F5344CB8AC3E}">
        <p14:creationId xmlns:p14="http://schemas.microsoft.com/office/powerpoint/2010/main" val="17324097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trusty professional standards underscore the obligations of those who publish tests as well as those who use the scores in terms of how test score information is conveyed.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6.10: When test score information is released, those responsible for testing programs should provide interpretations appropriate to the audience. The interpretations should describe in simple language what the test covers, what scores represent, the precision/reliability of the scores, and how scores are intended to be used. (p. 119)</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A38808F-8900-442E-AF3E-21873FB973BA}" type="slidenum">
              <a:rPr lang="en-US" smtClean="0"/>
              <a:t>56</a:t>
            </a:fld>
            <a:endParaRPr lang="en-US"/>
          </a:p>
        </p:txBody>
      </p:sp>
    </p:spTree>
    <p:extLst>
      <p:ext uri="{BB962C8B-B14F-4D97-AF65-F5344CB8AC3E}">
        <p14:creationId xmlns:p14="http://schemas.microsoft.com/office/powerpoint/2010/main" val="1621180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our professional standards, federal law requires education agencies to provide test score information to parents in the language and form they understand. It may not be enough for a school or district to distribute score reports written in English; parents who do not speak or read English have the same right to information about their children as any other parent does. Further, all students and all parents have a right to information about tests and how the scores from those tests will be used before the tests are administered.</a:t>
            </a:r>
          </a:p>
        </p:txBody>
      </p:sp>
      <p:sp>
        <p:nvSpPr>
          <p:cNvPr id="4" name="Slide Number Placeholder 3"/>
          <p:cNvSpPr>
            <a:spLocks noGrp="1"/>
          </p:cNvSpPr>
          <p:nvPr>
            <p:ph type="sldNum" sz="quarter" idx="5"/>
          </p:nvPr>
        </p:nvSpPr>
        <p:spPr/>
        <p:txBody>
          <a:bodyPr/>
          <a:lstStyle/>
          <a:p>
            <a:fld id="{BA38808F-8900-442E-AF3E-21873FB973BA}" type="slidenum">
              <a:rPr lang="en-US" smtClean="0"/>
              <a:t>57</a:t>
            </a:fld>
            <a:endParaRPr lang="en-US"/>
          </a:p>
        </p:txBody>
      </p:sp>
    </p:spTree>
    <p:extLst>
      <p:ext uri="{BB962C8B-B14F-4D97-AF65-F5344CB8AC3E}">
        <p14:creationId xmlns:p14="http://schemas.microsoft.com/office/powerpoint/2010/main" val="17706492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support students’ and parents’ rights to testing information, test users should work with publishers to identify and implement the best means for communicating test score information to these stakeholders. This includes: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Including information about score precision/reliability on all score reports and describing this information in the materials that accompany the reports in ways that people who are not testing specialists can understand;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Identifying the full range of student and parent communication needs and establishing strategies for addressing those; this would include the range of languages that students and their parents speak and read and the means for getting the necessary information to the right individuals;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Producing descriptive information about tests prior to testing and interpretive guidance to accompany score reports in as many languages and forms as possible;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Preparing teachers and administrators to help students and parents appropriately interpret test score information and use it in making sound decisions.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2408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reached the end of our seven questions in this chapter. The key takeaway from this chapter is that test scores are associated with consequences. Those publishing and using scores are obligated to consider these consequences and to take steps both to support intended test score interpretations and uses and avoid untended ones, particularly those that are negative for any individual or group.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16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learned in chapter 1 that validity relates to the interpretation and use of assessment scores and not to tests themselves. Validity is a judgment about the meaning of assessment scores and about how they are used.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165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series, we have addressed questions related to construct coherence, comparability and reliability/precision, fairness and accessibility, and consequences. We hope that this series has been helpful in understanding how to evaluate the validity and reliability of assessment scores.</a:t>
            </a:r>
          </a:p>
        </p:txBody>
      </p:sp>
      <p:sp>
        <p:nvSpPr>
          <p:cNvPr id="4" name="Slide Number Placeholder 3"/>
          <p:cNvSpPr>
            <a:spLocks noGrp="1"/>
          </p:cNvSpPr>
          <p:nvPr>
            <p:ph type="sldNum" sz="quarter" idx="10"/>
          </p:nvPr>
        </p:nvSpPr>
        <p:spPr/>
        <p:txBody>
          <a:bodyPr/>
          <a:lstStyle/>
          <a:p>
            <a:fld id="{5F114E32-5160-4EBF-82AC-6364BD41BDDE}" type="slidenum">
              <a:rPr lang="en-US" smtClean="0"/>
              <a:t>60</a:t>
            </a:fld>
            <a:endParaRPr lang="en-US"/>
          </a:p>
        </p:txBody>
      </p:sp>
    </p:spTree>
    <p:extLst>
      <p:ext uri="{BB962C8B-B14F-4D97-AF65-F5344CB8AC3E}">
        <p14:creationId xmlns:p14="http://schemas.microsoft.com/office/powerpoint/2010/main" val="32091133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chapter.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fifth chapter of the SCILLSS digital workbook on educational assessment design and evaluation.</a:t>
            </a:r>
          </a:p>
        </p:txBody>
      </p:sp>
      <p:sp>
        <p:nvSpPr>
          <p:cNvPr id="4" name="Slide Number Placeholder 3"/>
          <p:cNvSpPr>
            <a:spLocks noGrp="1"/>
          </p:cNvSpPr>
          <p:nvPr>
            <p:ph type="sldNum" sz="quarter" idx="10"/>
          </p:nvPr>
        </p:nvSpPr>
        <p:spPr/>
        <p:txBody>
          <a:bodyPr/>
          <a:lstStyle/>
          <a:p>
            <a:fld id="{5F114E32-5160-4EBF-82AC-6364BD41BDDE}" type="slidenum">
              <a:rPr lang="en-US" smtClean="0"/>
              <a:t>61</a:t>
            </a:fld>
            <a:endParaRPr lang="en-US"/>
          </a:p>
        </p:txBody>
      </p:sp>
    </p:spTree>
    <p:extLst>
      <p:ext uri="{BB962C8B-B14F-4D97-AF65-F5344CB8AC3E}">
        <p14:creationId xmlns:p14="http://schemas.microsoft.com/office/powerpoint/2010/main" val="3530946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62</a:t>
            </a:fld>
            <a:endParaRPr lang="en-US"/>
          </a:p>
        </p:txBody>
      </p:sp>
    </p:spTree>
    <p:extLst>
      <p:ext uri="{BB962C8B-B14F-4D97-AF65-F5344CB8AC3E}">
        <p14:creationId xmlns:p14="http://schemas.microsoft.com/office/powerpoint/2010/main" val="35047851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14E32-5160-4EBF-82AC-6364BD41BDDE}" type="slidenum">
              <a:rPr lang="en-US" smtClean="0"/>
              <a:t>63</a:t>
            </a:fld>
            <a:endParaRPr lang="en-US"/>
          </a:p>
        </p:txBody>
      </p:sp>
    </p:spTree>
    <p:extLst>
      <p:ext uri="{BB962C8B-B14F-4D97-AF65-F5344CB8AC3E}">
        <p14:creationId xmlns:p14="http://schemas.microsoft.com/office/powerpoint/2010/main" val="5664504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64</a:t>
            </a:fld>
            <a:endParaRPr lang="en-US"/>
          </a:p>
        </p:txBody>
      </p:sp>
    </p:spTree>
    <p:extLst>
      <p:ext uri="{BB962C8B-B14F-4D97-AF65-F5344CB8AC3E}">
        <p14:creationId xmlns:p14="http://schemas.microsoft.com/office/powerpoint/2010/main" val="155407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evaluate validity by gathering and judging evidence. This validity evidence is gathered from across the entire life cycle of a test from design and development through score use. Judgments about validity are based upon the quality and adequacy of this evidence in relation to assessment score interpretations and uses. Depending upon the nature of the evidence, score interpretations can be judged as valid or not. Likewise, particular uses of those scores may or may not be supported depending upon the degree and quality of the validity evidence.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96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1 also included a brief overview of four fundamental validity questions that provide a framework for how to think about validity evidence. These four questions represent broad categories, and each subsumes many other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four validity question categories are: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Construct coherence: To what extent do the test scores reflect the knowledge and skills we’re intending to measure, for example, those defined in the academic content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Comparability: To what extent are the test scores reliable and consistent in meaning across all students, classes, schools, and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Accessibility and fairness: To what extent does the test allow all students to demonstrate what they know and can do?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Consequences: To what extent are the test scores used appropriately to achieve specific goals?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87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2 of this digital workbook focused on the first set of these questions, construct coherence. We addressed the types of evidence that relate to seven key construct coherence questions.</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What are the measurement targets for this test? That is, what are you intending to measure with this test?</a:t>
            </a:r>
          </a:p>
          <a:p>
            <a:pPr marL="228600" lvl="0" indent="-228600">
              <a:buFont typeface="+mj-lt"/>
              <a:buAutoNum type="arabicPeriod"/>
            </a:pPr>
            <a:r>
              <a:rPr lang="en-US" sz="1200" kern="1200" dirty="0">
                <a:solidFill>
                  <a:schemeClr val="tx1"/>
                </a:solidFill>
                <a:effectLst/>
                <a:latin typeface="+mn-lt"/>
                <a:ea typeface="+mn-ea"/>
                <a:cs typeface="+mn-cs"/>
              </a:rPr>
              <a:t>How was the assessment developed to measure these measurement targets? </a:t>
            </a:r>
          </a:p>
          <a:p>
            <a:pPr marL="228600" lvl="0" indent="-228600">
              <a:buFont typeface="+mj-lt"/>
              <a:buAutoNum type="arabicPeriod"/>
            </a:pPr>
            <a:r>
              <a:rPr lang="en-US" sz="1200" kern="1200" dirty="0">
                <a:solidFill>
                  <a:schemeClr val="tx1"/>
                </a:solidFill>
                <a:effectLst/>
                <a:latin typeface="+mn-lt"/>
                <a:ea typeface="+mn-ea"/>
                <a:cs typeface="+mn-cs"/>
              </a:rPr>
              <a:t>How were items reviewed and evaluated during the development process to ensure they appropriately address the intended measurement targets and not other content, skills, or irrelevant student characteristics? </a:t>
            </a:r>
          </a:p>
          <a:p>
            <a:pPr marL="228600" lvl="0" indent="-228600">
              <a:buFont typeface="+mj-lt"/>
              <a:buAutoNum type="arabicPeriod"/>
            </a:pPr>
            <a:r>
              <a:rPr lang="en-US" sz="1200" kern="1200" dirty="0">
                <a:solidFill>
                  <a:schemeClr val="tx1"/>
                </a:solidFill>
                <a:effectLst/>
                <a:latin typeface="+mn-lt"/>
                <a:ea typeface="+mn-ea"/>
                <a:cs typeface="+mn-cs"/>
              </a:rPr>
              <a:t>How are items scored in ways that allowed students to demonstrate, and scorers to recognize and evaluate, their knowledge and skills? How are the scoring processes evaluated to ensure they accurately capture and assign value to students’ responses?</a:t>
            </a:r>
          </a:p>
          <a:p>
            <a:pPr marL="228600" lvl="0" indent="-228600">
              <a:buFont typeface="+mj-lt"/>
              <a:buAutoNum type="arabicPeriod"/>
            </a:pPr>
            <a:r>
              <a:rPr lang="en-US" sz="1200" kern="1200" dirty="0">
                <a:solidFill>
                  <a:schemeClr val="tx1"/>
                </a:solidFill>
                <a:effectLst/>
                <a:latin typeface="+mn-lt"/>
                <a:ea typeface="+mn-ea"/>
                <a:cs typeface="+mn-cs"/>
              </a:rPr>
              <a:t>How are scores for individual items combined to yield a total test score? What evidence supports the meaning of this total score in relation to the measurement target(s)? How do items contribute to </a:t>
            </a:r>
            <a:r>
              <a:rPr lang="en-US" sz="1200" kern="1200" dirty="0" err="1">
                <a:solidFill>
                  <a:schemeClr val="tx1"/>
                </a:solidFill>
                <a:effectLst/>
                <a:latin typeface="+mn-lt"/>
                <a:ea typeface="+mn-ea"/>
                <a:cs typeface="+mn-cs"/>
              </a:rPr>
              <a:t>subscores</a:t>
            </a:r>
            <a:r>
              <a:rPr lang="en-US" sz="1200" kern="1200" dirty="0">
                <a:solidFill>
                  <a:schemeClr val="tx1"/>
                </a:solidFill>
                <a:effectLst/>
                <a:latin typeface="+mn-lt"/>
                <a:ea typeface="+mn-ea"/>
                <a:cs typeface="+mn-cs"/>
              </a:rPr>
              <a:t> and what evidence supports the meaning of these </a:t>
            </a:r>
            <a:r>
              <a:rPr lang="en-US" sz="1200" kern="1200" dirty="0" err="1">
                <a:solidFill>
                  <a:schemeClr val="tx1"/>
                </a:solidFill>
                <a:effectLst/>
                <a:latin typeface="+mn-lt"/>
                <a:ea typeface="+mn-ea"/>
                <a:cs typeface="+mn-cs"/>
              </a:rPr>
              <a:t>subscores</a:t>
            </a:r>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What independent evidence supports the alignment of the assessment items and forms to the measurement targets? And,</a:t>
            </a:r>
          </a:p>
          <a:p>
            <a:pPr marL="228600" lvl="0" indent="-228600">
              <a:buFont typeface="+mj-lt"/>
              <a:buAutoNum type="arabicPeriod"/>
            </a:pPr>
            <a:r>
              <a:rPr lang="en-US" sz="1200" kern="1200" dirty="0">
                <a:solidFill>
                  <a:schemeClr val="tx1"/>
                </a:solidFill>
                <a:effectLst/>
                <a:latin typeface="+mn-lt"/>
                <a:ea typeface="+mn-ea"/>
                <a:cs typeface="+mn-cs"/>
              </a:rPr>
              <a:t>How are scores reported in relation to the measurement targets? Do the reports provide adequate guidance for interpreting and using the scores?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586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jpeg"/><Relationship Id="rId5" Type="http://schemas.openxmlformats.org/officeDocument/2006/relationships/slideMaster" Target="../slideMasters/slideMaster2.xml"/><Relationship Id="rId4" Type="http://schemas.openxmlformats.org/officeDocument/2006/relationships/tags" Target="../tags/tag3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jpeg"/><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2.xml"/><Relationship Id="rId4" Type="http://schemas.openxmlformats.org/officeDocument/2006/relationships/tags" Target="../tags/tag4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7"/>
            <a:ext cx="7772400" cy="1470025"/>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ysClr val="windowText" lastClr="000000"/>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endParaRPr lang="en-US"/>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6DC2EE55-7307-4F91-A534-58A315F0B896}"/>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
        <p:nvSpPr>
          <p:cNvPr id="8" name="Slide Number Placeholder 5">
            <a:extLst>
              <a:ext uri="{FF2B5EF4-FFF2-40B4-BE49-F238E27FC236}">
                <a16:creationId xmlns:a16="http://schemas.microsoft.com/office/drawing/2014/main" id="{D172DC9E-F30C-497A-AF15-8478CBAF214F}"/>
              </a:ext>
            </a:extLst>
          </p:cNvPr>
          <p:cNvSpPr txBox="1">
            <a:spLocks/>
          </p:cNvSpPr>
          <p:nvPr userDrawn="1">
            <p:custDataLst>
              <p:tags r:id="rId4"/>
            </p:custDataLst>
          </p:nvPr>
        </p:nvSpPr>
        <p:spPr>
          <a:xfrm>
            <a:off x="2819400" y="64163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z="1200" smtClean="0"/>
              <a:pPr/>
              <a:t>‹#›</a:t>
            </a:fld>
            <a:endParaRPr lang="en-US" sz="1200"/>
          </a:p>
        </p:txBody>
      </p:sp>
    </p:spTree>
    <p:extLst>
      <p:ext uri="{BB962C8B-B14F-4D97-AF65-F5344CB8AC3E}">
        <p14:creationId xmlns:p14="http://schemas.microsoft.com/office/powerpoint/2010/main" val="403787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233932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544019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4_Title Only">
    <p:spTree>
      <p:nvGrpSpPr>
        <p:cNvPr id="1" name=""/>
        <p:cNvGrpSpPr/>
        <p:nvPr/>
      </p:nvGrpSpPr>
      <p:grpSpPr>
        <a:xfrm>
          <a:off x="0" y="0"/>
          <a:ext cx="0" cy="0"/>
          <a:chOff x="0" y="0"/>
          <a:chExt cx="0" cy="0"/>
        </a:xfrm>
      </p:grpSpPr>
      <p:cxnSp>
        <p:nvCxnSpPr>
          <p:cNvPr id="4" name="Straight Connector 3"/>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274638"/>
            <a:ext cx="8229600" cy="1143000"/>
          </a:xfrm>
        </p:spPr>
        <p:txBody>
          <a:bodyPr/>
          <a:lstStyle/>
          <a:p>
            <a:r>
              <a:rPr lang="en-US"/>
              <a:t>Click to edit Master title style</a:t>
            </a:r>
            <a:endParaRPr lang="en-US" dirty="0"/>
          </a:p>
        </p:txBody>
      </p:sp>
      <p:sp>
        <p:nvSpPr>
          <p:cNvPr id="12" name="Content Placeholder 2"/>
          <p:cNvSpPr>
            <a:spLocks noGrp="1"/>
          </p:cNvSpPr>
          <p:nvPr>
            <p:ph idx="1"/>
          </p:nvPr>
        </p:nvSpPr>
        <p:spPr>
          <a:xfrm>
            <a:off x="457200" y="1600203"/>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edCount-Logo-Transparent.png"/>
          <p:cNvPicPr/>
          <p:nvPr/>
        </p:nvPicPr>
        <p:blipFill>
          <a:blip r:embed="rId2" cstate="print"/>
          <a:stretch>
            <a:fillRect/>
          </a:stretch>
        </p:blipFill>
        <p:spPr>
          <a:xfrm>
            <a:off x="7467600" y="6172200"/>
            <a:ext cx="1219200" cy="381000"/>
          </a:xfrm>
          <a:prstGeom prst="rect">
            <a:avLst/>
          </a:prstGeom>
        </p:spPr>
      </p:pic>
      <p:cxnSp>
        <p:nvCxnSpPr>
          <p:cNvPr id="7" name="Straight Connector 6"/>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dCount-Logo-Transparent.png"/>
          <p:cNvPicPr/>
          <p:nvPr/>
        </p:nvPicPr>
        <p:blipFill>
          <a:blip r:embed="rId2" cstate="print"/>
          <a:stretch>
            <a:fillRect/>
          </a:stretch>
        </p:blipFill>
        <p:spPr>
          <a:xfrm>
            <a:off x="7467600" y="6172200"/>
            <a:ext cx="1219200" cy="381000"/>
          </a:xfrm>
          <a:prstGeom prst="rect">
            <a:avLst/>
          </a:prstGeom>
        </p:spPr>
      </p:pic>
    </p:spTree>
    <p:extLst>
      <p:ext uri="{BB962C8B-B14F-4D97-AF65-F5344CB8AC3E}">
        <p14:creationId xmlns:p14="http://schemas.microsoft.com/office/powerpoint/2010/main" val="46393408"/>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ysClr val="windowText" lastClr="000000"/>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endParaRPr lang="en-US"/>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6DC2EE55-7307-4F91-A534-58A315F0B896}"/>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
        <p:nvSpPr>
          <p:cNvPr id="8" name="Slide Number Placeholder 5">
            <a:extLst>
              <a:ext uri="{FF2B5EF4-FFF2-40B4-BE49-F238E27FC236}">
                <a16:creationId xmlns:a16="http://schemas.microsoft.com/office/drawing/2014/main" id="{D172DC9E-F30C-497A-AF15-8478CBAF214F}"/>
              </a:ext>
            </a:extLst>
          </p:cNvPr>
          <p:cNvSpPr txBox="1">
            <a:spLocks/>
          </p:cNvSpPr>
          <p:nvPr userDrawn="1">
            <p:custDataLst>
              <p:tags r:id="rId4"/>
            </p:custDataLst>
          </p:nvPr>
        </p:nvSpPr>
        <p:spPr>
          <a:xfrm>
            <a:off x="2819400" y="641635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pPr/>
              <a:t>‹#›</a:t>
            </a:fld>
            <a:endParaRPr lang="en-US"/>
          </a:p>
        </p:txBody>
      </p:sp>
    </p:spTree>
    <p:extLst>
      <p:ext uri="{BB962C8B-B14F-4D97-AF65-F5344CB8AC3E}">
        <p14:creationId xmlns:p14="http://schemas.microsoft.com/office/powerpoint/2010/main" val="10398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2" y="167958"/>
            <a:ext cx="909884" cy="942614"/>
          </a:xfrm>
          <a:prstGeom prst="rect">
            <a:avLst/>
          </a:prstGeom>
        </p:spPr>
      </p:pic>
    </p:spTree>
    <p:extLst>
      <p:ext uri="{BB962C8B-B14F-4D97-AF65-F5344CB8AC3E}">
        <p14:creationId xmlns:p14="http://schemas.microsoft.com/office/powerpoint/2010/main" val="715258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256445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cxnSp>
        <p:nvCxnSpPr>
          <p:cNvPr id="8" name="Straight Connector 7"/>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590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513435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6" name="Date Placeholder 5"/>
          <p:cNvSpPr>
            <a:spLocks noGrp="1"/>
          </p:cNvSpPr>
          <p:nvPr>
            <p:ph type="dt" sz="half" idx="10"/>
            <p:custDataLst>
              <p:tags r:id="rId2"/>
            </p:custDataLst>
          </p:nvPr>
        </p:nvSpPr>
        <p:spPr/>
        <p:txBody>
          <a:bodyPr/>
          <a:lstStyle/>
          <a:p>
            <a:endParaRPr lang="en-US"/>
          </a:p>
        </p:txBody>
      </p:sp>
      <p:sp>
        <p:nvSpPr>
          <p:cNvPr id="7" name="Footer Placeholder 6"/>
          <p:cNvSpPr>
            <a:spLocks noGrp="1"/>
          </p:cNvSpPr>
          <p:nvPr>
            <p:ph type="ftr" sz="quarter" idx="11"/>
            <p:custDataLst>
              <p:tags r:id="rId3"/>
            </p:custDataLst>
          </p:nvPr>
        </p:nvSpPr>
        <p:spPr/>
        <p:txBody>
          <a:bodyPr/>
          <a:lstStyle/>
          <a:p>
            <a:endParaRPr lang="en-US"/>
          </a:p>
        </p:txBody>
      </p:sp>
      <p:sp>
        <p:nvSpPr>
          <p:cNvPr id="8" name="Slide Number Placeholder 7"/>
          <p:cNvSpPr>
            <a:spLocks noGrp="1"/>
          </p:cNvSpPr>
          <p:nvPr>
            <p:ph type="sldNum" sz="quarter" idx="12"/>
            <p:custDataLst>
              <p:tags r:id="rId4"/>
            </p:custDataLst>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073249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939955DA-DB44-4472-BFE9-4BAB9712F000}" type="slidenum">
              <a:rPr lang="en-US" smtClean="0"/>
              <a:t>‹#›</a:t>
            </a:fld>
            <a:endParaRPr lang="en-US"/>
          </a:p>
        </p:txBody>
      </p:sp>
      <p:pic>
        <p:nvPicPr>
          <p:cNvPr id="5" name="Picture 4">
            <a:extLst>
              <a:ext uri="{FF2B5EF4-FFF2-40B4-BE49-F238E27FC236}">
                <a16:creationId xmlns:a16="http://schemas.microsoft.com/office/drawing/2014/main" id="{71D42C4F-E715-4FEB-8957-3D09BFF8F062}"/>
              </a:ext>
            </a:extLst>
          </p:cNvPr>
          <p:cNvPicPr>
            <a:picLocks noChangeAspect="1"/>
          </p:cNvPicPr>
          <p:nvPr userDrawn="1"/>
        </p:nvPicPr>
        <p:blipFill rotWithShape="1">
          <a:blip r:embed="rId5"/>
          <a:srcRect l="61300" t="35555" r="17850" b="26045"/>
          <a:stretch/>
        </p:blipFill>
        <p:spPr>
          <a:xfrm>
            <a:off x="8091312" y="167958"/>
            <a:ext cx="909884" cy="942614"/>
          </a:xfrm>
          <a:prstGeom prst="rect">
            <a:avLst/>
          </a:prstGeom>
        </p:spPr>
      </p:pic>
    </p:spTree>
    <p:extLst>
      <p:ext uri="{BB962C8B-B14F-4D97-AF65-F5344CB8AC3E}">
        <p14:creationId xmlns:p14="http://schemas.microsoft.com/office/powerpoint/2010/main" val="279668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2"/>
            <a:ext cx="82296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Tree>
    <p:extLst>
      <p:ext uri="{BB962C8B-B14F-4D97-AF65-F5344CB8AC3E}">
        <p14:creationId xmlns:p14="http://schemas.microsoft.com/office/powerpoint/2010/main" val="215665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42552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172113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775168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391267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24_Title Only">
    <p:spTree>
      <p:nvGrpSpPr>
        <p:cNvPr id="1" name=""/>
        <p:cNvGrpSpPr/>
        <p:nvPr/>
      </p:nvGrpSpPr>
      <p:grpSpPr>
        <a:xfrm>
          <a:off x="0" y="0"/>
          <a:ext cx="0" cy="0"/>
          <a:chOff x="0" y="0"/>
          <a:chExt cx="0" cy="0"/>
        </a:xfrm>
      </p:grpSpPr>
      <p:cxnSp>
        <p:nvCxnSpPr>
          <p:cNvPr id="4" name="Straight Connector 3"/>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274638"/>
            <a:ext cx="8229600" cy="1143000"/>
          </a:xfrm>
        </p:spPr>
        <p:txBody>
          <a:bodyPr/>
          <a:lstStyle/>
          <a:p>
            <a:r>
              <a:rPr lang="en-US"/>
              <a:t>Click to edit Master title style</a:t>
            </a:r>
            <a:endParaRPr lang="en-US" dirty="0"/>
          </a:p>
        </p:txBody>
      </p:sp>
      <p:sp>
        <p:nvSpPr>
          <p:cNvPr id="12"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edCount-Logo-Transparent.png"/>
          <p:cNvPicPr/>
          <p:nvPr/>
        </p:nvPicPr>
        <p:blipFill>
          <a:blip r:embed="rId2" cstate="print"/>
          <a:stretch>
            <a:fillRect/>
          </a:stretch>
        </p:blipFill>
        <p:spPr>
          <a:xfrm>
            <a:off x="7467600" y="6172200"/>
            <a:ext cx="1219200" cy="381000"/>
          </a:xfrm>
          <a:prstGeom prst="rect">
            <a:avLst/>
          </a:prstGeom>
        </p:spPr>
      </p:pic>
      <p:cxnSp>
        <p:nvCxnSpPr>
          <p:cNvPr id="7" name="Straight Connector 6"/>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dCount-Logo-Transparent.png"/>
          <p:cNvPicPr/>
          <p:nvPr/>
        </p:nvPicPr>
        <p:blipFill>
          <a:blip r:embed="rId2" cstate="print"/>
          <a:stretch>
            <a:fillRect/>
          </a:stretch>
        </p:blipFill>
        <p:spPr>
          <a:xfrm>
            <a:off x="7467600" y="6172200"/>
            <a:ext cx="1219200" cy="381000"/>
          </a:xfrm>
          <a:prstGeom prst="rect">
            <a:avLst/>
          </a:prstGeom>
        </p:spPr>
      </p:pic>
    </p:spTree>
    <p:extLst>
      <p:ext uri="{BB962C8B-B14F-4D97-AF65-F5344CB8AC3E}">
        <p14:creationId xmlns:p14="http://schemas.microsoft.com/office/powerpoint/2010/main" val="214879574"/>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71975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cxnSp>
        <p:nvCxnSpPr>
          <p:cNvPr id="8" name="Straight Connector 7"/>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3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256732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6" name="Date Placeholder 5"/>
          <p:cNvSpPr>
            <a:spLocks noGrp="1"/>
          </p:cNvSpPr>
          <p:nvPr>
            <p:ph type="dt" sz="half" idx="10"/>
            <p:custDataLst>
              <p:tags r:id="rId2"/>
            </p:custDataLst>
          </p:nvPr>
        </p:nvSpPr>
        <p:spPr/>
        <p:txBody>
          <a:bodyPr/>
          <a:lstStyle/>
          <a:p>
            <a:endParaRPr lang="en-US"/>
          </a:p>
        </p:txBody>
      </p:sp>
      <p:sp>
        <p:nvSpPr>
          <p:cNvPr id="7" name="Footer Placeholder 6"/>
          <p:cNvSpPr>
            <a:spLocks noGrp="1"/>
          </p:cNvSpPr>
          <p:nvPr>
            <p:ph type="ftr" sz="quarter" idx="11"/>
            <p:custDataLst>
              <p:tags r:id="rId3"/>
            </p:custDataLst>
          </p:nvPr>
        </p:nvSpPr>
        <p:spPr/>
        <p:txBody>
          <a:bodyPr/>
          <a:lstStyle/>
          <a:p>
            <a:endParaRPr lang="en-US"/>
          </a:p>
        </p:txBody>
      </p:sp>
      <p:sp>
        <p:nvSpPr>
          <p:cNvPr id="8" name="Slide Number Placeholder 7"/>
          <p:cNvSpPr>
            <a:spLocks noGrp="1"/>
          </p:cNvSpPr>
          <p:nvPr>
            <p:ph type="sldNum" sz="quarter" idx="12"/>
            <p:custDataLst>
              <p:tags r:id="rId4"/>
            </p:custDataLst>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98327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939955DA-DB44-4472-BFE9-4BAB9712F000}" type="slidenum">
              <a:rPr lang="en-US" smtClean="0"/>
              <a:t>‹#›</a:t>
            </a:fld>
            <a:endParaRPr lang="en-US"/>
          </a:p>
        </p:txBody>
      </p:sp>
      <p:pic>
        <p:nvPicPr>
          <p:cNvPr id="5" name="Picture 4">
            <a:extLst>
              <a:ext uri="{FF2B5EF4-FFF2-40B4-BE49-F238E27FC236}">
                <a16:creationId xmlns:a16="http://schemas.microsoft.com/office/drawing/2014/main" id="{71D42C4F-E715-4FEB-8957-3D09BFF8F062}"/>
              </a:ext>
            </a:extLst>
          </p:cNvPr>
          <p:cNvPicPr>
            <a:picLocks noChangeAspect="1"/>
          </p:cNvPicPr>
          <p:nvPr userDrawn="1"/>
        </p:nvPicPr>
        <p:blipFill rotWithShape="1">
          <a:blip r:embed="rId5"/>
          <a:srcRect l="61300" t="35555" r="17850" b="26045"/>
          <a:stretch/>
        </p:blipFill>
        <p:spPr>
          <a:xfrm>
            <a:off x="8091313" y="167958"/>
            <a:ext cx="909884" cy="942614"/>
          </a:xfrm>
          <a:prstGeom prst="rect">
            <a:avLst/>
          </a:prstGeom>
        </p:spPr>
      </p:pic>
    </p:spTree>
    <p:extLst>
      <p:ext uri="{BB962C8B-B14F-4D97-AF65-F5344CB8AC3E}">
        <p14:creationId xmlns:p14="http://schemas.microsoft.com/office/powerpoint/2010/main" val="41574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83834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223452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27.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26.xml"/><Relationship Id="rId2" Type="http://schemas.openxmlformats.org/officeDocument/2006/relationships/slideLayout" Target="../slideLayouts/slideLayout14.xml"/><Relationship Id="rId16" Type="http://schemas.openxmlformats.org/officeDocument/2006/relationships/tags" Target="../tags/tag2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4.xml"/><Relationship Id="rId10" Type="http://schemas.openxmlformats.org/officeDocument/2006/relationships/slideLayout" Target="../slideLayouts/slideLayout22.xml"/><Relationship Id="rId19" Type="http://schemas.openxmlformats.org/officeDocument/2006/relationships/tags" Target="../tags/tag28.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5"/>
            </p:custDataLst>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6"/>
            </p:custDataLst>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custDataLst>
              <p:tags r:id="rId17"/>
            </p:custDataLst>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955DA-DB44-4472-BFE9-4BAB9712F000}" type="slidenum">
              <a:rPr lang="en-US" smtClean="0"/>
              <a:t>‹#›</a:t>
            </a:fld>
            <a:endParaRPr lang="en-US"/>
          </a:p>
        </p:txBody>
      </p:sp>
      <p:sp>
        <p:nvSpPr>
          <p:cNvPr id="13" name="Frame 12"/>
          <p:cNvSpPr/>
          <p:nvPr>
            <p:custDataLst>
              <p:tags r:id="rId19"/>
            </p:custDataLst>
          </p:nvPr>
        </p:nvSpPr>
        <p:spPr>
          <a:xfrm>
            <a:off x="0" y="10633"/>
            <a:ext cx="9144000" cy="6858000"/>
          </a:xfrm>
          <a:prstGeom prst="frame">
            <a:avLst>
              <a:gd name="adj1" fmla="val 1091"/>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Tree>
    <p:extLst>
      <p:ext uri="{BB962C8B-B14F-4D97-AF65-F5344CB8AC3E}">
        <p14:creationId xmlns:p14="http://schemas.microsoft.com/office/powerpoint/2010/main" val="2212485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955DA-DB44-4472-BFE9-4BAB9712F000}" type="slidenum">
              <a:rPr lang="en-US" smtClean="0"/>
              <a:t>‹#›</a:t>
            </a:fld>
            <a:endParaRPr lang="en-US"/>
          </a:p>
        </p:txBody>
      </p:sp>
      <p:sp>
        <p:nvSpPr>
          <p:cNvPr id="13" name="Frame 12"/>
          <p:cNvSpPr/>
          <p:nvPr>
            <p:custDataLst>
              <p:tags r:id="rId19"/>
            </p:custDataLst>
          </p:nvPr>
        </p:nvSpPr>
        <p:spPr>
          <a:xfrm>
            <a:off x="0" y="10633"/>
            <a:ext cx="9144000" cy="6858000"/>
          </a:xfrm>
          <a:prstGeom prst="frame">
            <a:avLst>
              <a:gd name="adj1" fmla="val 1091"/>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60818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rushedjoke.wordpress.com/2015/03/15/penn-and-teller-bull-episode-1-talking-to-the-de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afro-ip.blogspot.com/2012/07/10-reasons-to-follow-european-approach.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hyperlink" Target="http://financialplanningpeak.blogspot.com/2012/01/tips-to-sell-houses.html" TargetMode="External"/><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en.wikipedia.org/wiki/File:Lecture_Recording.pn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logoblog.by/2010_10_10_archive.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04.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39.jp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40.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6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6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64.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BAF5-019E-4EF1-A1E4-F5275452F0D4}"/>
              </a:ext>
            </a:extLst>
          </p:cNvPr>
          <p:cNvSpPr>
            <a:spLocks noGrp="1"/>
          </p:cNvSpPr>
          <p:nvPr>
            <p:ph type="ctrTitle"/>
          </p:nvPr>
        </p:nvSpPr>
        <p:spPr>
          <a:xfrm>
            <a:off x="1179664" y="1412279"/>
            <a:ext cx="6784675" cy="1470025"/>
          </a:xfrm>
        </p:spPr>
        <p:txBody>
          <a:bodyPr>
            <a:normAutofit fontScale="90000"/>
          </a:bodyPr>
          <a:lstStyle/>
          <a:p>
            <a:pPr algn="ctr"/>
            <a:r>
              <a:rPr lang="en-US" b="1" dirty="0"/>
              <a:t>Creating and Evaluating Effective Educational Assessments</a:t>
            </a:r>
          </a:p>
        </p:txBody>
      </p:sp>
      <p:sp>
        <p:nvSpPr>
          <p:cNvPr id="3" name="Subtitle 2">
            <a:extLst>
              <a:ext uri="{FF2B5EF4-FFF2-40B4-BE49-F238E27FC236}">
                <a16:creationId xmlns:a16="http://schemas.microsoft.com/office/drawing/2014/main" id="{EBFAC0B7-B2D6-4E83-ACCA-7E6815EAA516}"/>
              </a:ext>
            </a:extLst>
          </p:cNvPr>
          <p:cNvSpPr>
            <a:spLocks noGrp="1"/>
          </p:cNvSpPr>
          <p:nvPr>
            <p:ph type="subTitle" idx="1"/>
          </p:nvPr>
        </p:nvSpPr>
        <p:spPr>
          <a:xfrm>
            <a:off x="1371600" y="3194436"/>
            <a:ext cx="6400800" cy="1752600"/>
          </a:xfrm>
        </p:spPr>
        <p:txBody>
          <a:bodyPr>
            <a:normAutofit/>
          </a:bodyPr>
          <a:lstStyle/>
          <a:p>
            <a:r>
              <a:rPr lang="en-US" sz="2400" dirty="0">
                <a:solidFill>
                  <a:schemeClr val="bg1">
                    <a:lumMod val="50000"/>
                  </a:schemeClr>
                </a:solidFill>
              </a:rPr>
              <a:t>Chapter 5</a:t>
            </a:r>
          </a:p>
          <a:p>
            <a:r>
              <a:rPr lang="en-US" sz="2400" dirty="0">
                <a:solidFill>
                  <a:schemeClr val="bg1">
                    <a:lumMod val="50000"/>
                  </a:schemeClr>
                </a:solidFill>
              </a:rPr>
              <a:t>Consequences Associated with</a:t>
            </a:r>
            <a:br>
              <a:rPr lang="en-US" sz="2400" dirty="0">
                <a:solidFill>
                  <a:schemeClr val="bg1">
                    <a:lumMod val="50000"/>
                  </a:schemeClr>
                </a:solidFill>
              </a:rPr>
            </a:br>
            <a:r>
              <a:rPr lang="en-US" sz="2400" dirty="0">
                <a:solidFill>
                  <a:schemeClr val="bg1">
                    <a:lumMod val="50000"/>
                  </a:schemeClr>
                </a:solidFill>
              </a:rPr>
              <a:t>Testing</a:t>
            </a:r>
          </a:p>
          <a:p>
            <a:pPr algn="ctr"/>
            <a:endParaRPr lang="en-US" sz="2400" dirty="0"/>
          </a:p>
          <a:p>
            <a:endParaRPr lang="en-US" sz="2400" dirty="0"/>
          </a:p>
        </p:txBody>
      </p:sp>
      <p:pic>
        <p:nvPicPr>
          <p:cNvPr id="5" name="Picture 4" descr="Image of the SCILLSS logo.">
            <a:extLst>
              <a:ext uri="{FF2B5EF4-FFF2-40B4-BE49-F238E27FC236}">
                <a16:creationId xmlns:a16="http://schemas.microsoft.com/office/drawing/2014/main" id="{F558289B-F695-45E8-9709-C6593575C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973" y="4423974"/>
            <a:ext cx="1220717" cy="1208175"/>
          </a:xfrm>
          <a:prstGeom prst="rect">
            <a:avLst/>
          </a:prstGeom>
        </p:spPr>
      </p:pic>
      <p:sp>
        <p:nvSpPr>
          <p:cNvPr id="10" name="Content Placeholder 5">
            <a:extLst>
              <a:ext uri="{FF2B5EF4-FFF2-40B4-BE49-F238E27FC236}">
                <a16:creationId xmlns:a16="http://schemas.microsoft.com/office/drawing/2014/main" id="{C4DB2333-37B0-480E-9A60-AA72A6F23002}"/>
              </a:ext>
            </a:extLst>
          </p:cNvPr>
          <p:cNvSpPr txBox="1">
            <a:spLocks/>
          </p:cNvSpPr>
          <p:nvPr/>
        </p:nvSpPr>
        <p:spPr>
          <a:xfrm>
            <a:off x="2009118" y="5645446"/>
            <a:ext cx="5268422" cy="770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prstClr val="black"/>
                </a:solidFill>
                <a:latin typeface="Calibri"/>
              </a:rPr>
              <a:t>This digital workbook on educational assessment design and evaluation was developed by </a:t>
            </a:r>
            <a:r>
              <a:rPr lang="en-US" sz="1400" dirty="0" err="1">
                <a:solidFill>
                  <a:prstClr val="black"/>
                </a:solidFill>
                <a:latin typeface="Calibri"/>
              </a:rPr>
              <a:t>edCount</a:t>
            </a:r>
            <a:r>
              <a:rPr lang="en-US" sz="1400" dirty="0">
                <a:solidFill>
                  <a:prstClr val="black"/>
                </a:solidFill>
                <a:latin typeface="Calibri"/>
              </a:rPr>
              <a:t>, LLC, under</a:t>
            </a:r>
            <a:br>
              <a:rPr lang="en-US" sz="1400" dirty="0">
                <a:solidFill>
                  <a:prstClr val="black"/>
                </a:solidFill>
                <a:latin typeface="Calibri"/>
              </a:rPr>
            </a:br>
            <a:r>
              <a:rPr lang="en-US" sz="1400" dirty="0">
                <a:solidFill>
                  <a:prstClr val="black"/>
                </a:solidFill>
                <a:latin typeface="Calibri"/>
              </a:rPr>
              <a:t>Enhanced Assessment Grants Program, CFDA 84.368A.</a:t>
            </a:r>
          </a:p>
          <a:p>
            <a:pPr marL="0" indent="0">
              <a:buNone/>
            </a:pPr>
            <a:endParaRPr lang="en-US" sz="1400" i="1" dirty="0">
              <a:solidFill>
                <a:prstClr val="black"/>
              </a:solidFill>
              <a:latin typeface="Calibri"/>
              <a:cs typeface="Calibri" panose="020F0502020204030204" pitchFamily="34" charset="0"/>
            </a:endParaRPr>
          </a:p>
          <a:p>
            <a:endParaRPr lang="en-US" sz="1400" dirty="0">
              <a:solidFill>
                <a:prstClr val="black"/>
              </a:solidFill>
              <a:latin typeface="Calibri"/>
            </a:endParaRPr>
          </a:p>
        </p:txBody>
      </p:sp>
    </p:spTree>
    <p:extLst>
      <p:ext uri="{BB962C8B-B14F-4D97-AF65-F5344CB8AC3E}">
        <p14:creationId xmlns:p14="http://schemas.microsoft.com/office/powerpoint/2010/main" val="206540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normAutofit/>
          </a:bodyPr>
          <a:lstStyle/>
          <a:p>
            <a:r>
              <a:rPr lang="en-US" b="1" dirty="0"/>
              <a:t>Comparability Questions</a:t>
            </a:r>
          </a:p>
        </p:txBody>
      </p:sp>
      <p:sp>
        <p:nvSpPr>
          <p:cNvPr id="3" name="Content Placeholder 2"/>
          <p:cNvSpPr>
            <a:spLocks noGrp="1"/>
          </p:cNvSpPr>
          <p:nvPr>
            <p:ph idx="1"/>
            <p:custDataLst>
              <p:tags r:id="rId2"/>
            </p:custDataLst>
          </p:nvPr>
        </p:nvSpPr>
        <p:spPr>
          <a:xfrm>
            <a:off x="232958" y="1295310"/>
            <a:ext cx="8678087" cy="5121049"/>
          </a:xfrm>
        </p:spPr>
        <p:txBody>
          <a:bodyPr>
            <a:normAutofit fontScale="70000" lnSpcReduction="20000"/>
          </a:bodyPr>
          <a:lstStyle/>
          <a:p>
            <a:pPr marL="514350" lvl="0" indent="-514350">
              <a:buFont typeface="+mj-lt"/>
              <a:buAutoNum type="arabicPeriod"/>
            </a:pPr>
            <a:r>
              <a:rPr lang="en-US" dirty="0"/>
              <a:t>How is the assessment designed to support comparability of scores across forms and formats? </a:t>
            </a:r>
          </a:p>
          <a:p>
            <a:pPr marL="514350" lvl="0" indent="-514350">
              <a:buFont typeface="+mj-lt"/>
              <a:buAutoNum type="arabicPeriod"/>
            </a:pPr>
            <a:r>
              <a:rPr lang="en-US" dirty="0"/>
              <a:t>How is the assessment designed and administered to support comparable score interpretations across students, sites (classrooms, schools, districts, states), and time? </a:t>
            </a:r>
          </a:p>
          <a:p>
            <a:pPr marL="514350" lvl="0" indent="-514350">
              <a:buFont typeface="+mj-lt"/>
              <a:buAutoNum type="arabicPeriod"/>
            </a:pPr>
            <a:r>
              <a:rPr lang="en-US" dirty="0"/>
              <a:t>How are student responses scored such that scores accurately reflect students’ knowledge and skills across variations in test forms, formats, sites, scorers, and time?</a:t>
            </a:r>
          </a:p>
          <a:p>
            <a:pPr marL="514350" lvl="0" indent="-514350">
              <a:buFont typeface="+mj-lt"/>
              <a:buAutoNum type="arabicPeriod"/>
            </a:pPr>
            <a:r>
              <a:rPr lang="en-US" dirty="0"/>
              <a:t>How are score scales created and test forms equated to support appropriate comparisons of scores across forms, formats, and time?</a:t>
            </a:r>
          </a:p>
          <a:p>
            <a:pPr marL="514350" lvl="0" indent="-514350">
              <a:buFont typeface="+mj-lt"/>
              <a:buAutoNum type="arabicPeriod"/>
            </a:pPr>
            <a:r>
              <a:rPr lang="en-US" dirty="0"/>
              <a:t>To what extent are different groups of students who take a test in different sites or at different times comparable? </a:t>
            </a:r>
          </a:p>
          <a:p>
            <a:pPr marL="514350" lvl="0" indent="-514350">
              <a:buFont typeface="+mj-lt"/>
              <a:buAutoNum type="arabicPeriod"/>
            </a:pPr>
            <a:r>
              <a:rPr lang="en-US" dirty="0"/>
              <a:t>How are scores reported in ways that appropriately support comparability in score interpretation and use?</a:t>
            </a:r>
          </a:p>
          <a:p>
            <a:pPr marL="514350" lvl="0" indent="-514350">
              <a:buFont typeface="+mj-lt"/>
              <a:buAutoNum type="arabicPeriod"/>
            </a:pPr>
            <a:r>
              <a:rPr lang="en-US" dirty="0"/>
              <a:t>What evidence supports the appropriate use of scores involving comparisons across students, sites, forms, formats, and time?</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10</a:t>
            </a:fld>
            <a:endParaRPr lang="en-US">
              <a:solidFill>
                <a:prstClr val="black">
                  <a:tint val="75000"/>
                </a:prstClr>
              </a:solidFill>
              <a:latin typeface="Calibri"/>
            </a:endParaRPr>
          </a:p>
        </p:txBody>
      </p:sp>
    </p:spTree>
    <p:extLst>
      <p:ext uri="{BB962C8B-B14F-4D97-AF65-F5344CB8AC3E}">
        <p14:creationId xmlns:p14="http://schemas.microsoft.com/office/powerpoint/2010/main" val="65522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normAutofit fontScale="90000"/>
          </a:bodyPr>
          <a:lstStyle/>
          <a:p>
            <a:r>
              <a:rPr lang="en-US" b="1" dirty="0"/>
              <a:t>Fairness and Accessibility Questions</a:t>
            </a:r>
          </a:p>
        </p:txBody>
      </p:sp>
      <p:sp>
        <p:nvSpPr>
          <p:cNvPr id="3" name="Content Placeholder 2"/>
          <p:cNvSpPr>
            <a:spLocks noGrp="1"/>
          </p:cNvSpPr>
          <p:nvPr>
            <p:ph idx="1"/>
            <p:custDataLst>
              <p:tags r:id="rId2"/>
            </p:custDataLst>
          </p:nvPr>
        </p:nvSpPr>
        <p:spPr>
          <a:xfrm>
            <a:off x="232958" y="1295310"/>
            <a:ext cx="8678087" cy="5121049"/>
          </a:xfrm>
        </p:spPr>
        <p:txBody>
          <a:bodyPr>
            <a:normAutofit fontScale="55000" lnSpcReduction="20000"/>
          </a:bodyPr>
          <a:lstStyle/>
          <a:p>
            <a:pPr marL="514350" lvl="0" indent="-514350">
              <a:buFont typeface="+mj-lt"/>
              <a:buAutoNum type="arabicPeriod"/>
            </a:pPr>
            <a:r>
              <a:rPr lang="en-US" dirty="0"/>
              <a:t>How were the needs of all students addressed during assessment development? How were the assessment questions developed to ensure that scores reflect the intended measurement targets and not student characteristics or contexts that are irrelevant to the measurement targets? </a:t>
            </a:r>
          </a:p>
          <a:p>
            <a:pPr marL="514350" lvl="0" indent="-514350">
              <a:buFont typeface="+mj-lt"/>
              <a:buAutoNum type="arabicPeriod"/>
            </a:pPr>
            <a:r>
              <a:rPr lang="en-US" dirty="0"/>
              <a:t>How were the needs of students with disabilities addressed during assessment development? </a:t>
            </a:r>
          </a:p>
          <a:p>
            <a:pPr marL="514350" lvl="0" indent="-514350">
              <a:buFont typeface="+mj-lt"/>
              <a:buAutoNum type="arabicPeriod"/>
            </a:pPr>
            <a:r>
              <a:rPr lang="en-US" dirty="0"/>
              <a:t>How were the needs of English learners addressed during assessment development? </a:t>
            </a:r>
          </a:p>
          <a:p>
            <a:pPr marL="514350" lvl="0" indent="-514350">
              <a:buFont typeface="+mj-lt"/>
              <a:buAutoNum type="arabicPeriod"/>
            </a:pPr>
            <a:r>
              <a:rPr lang="en-US" dirty="0"/>
              <a:t>How are students with disabilities able to demonstrate their knowledge and skills through the availability and use of any necessary accommodations? What evidence supports the selection of accommodations as well as their use of these accommodations at the time of testing?</a:t>
            </a:r>
          </a:p>
          <a:p>
            <a:pPr marL="514350" lvl="0" indent="-514350">
              <a:buFont typeface="+mj-lt"/>
              <a:buAutoNum type="arabicPeriod"/>
            </a:pPr>
            <a:r>
              <a:rPr lang="en-US" dirty="0"/>
              <a:t>How are English learners able to demonstrate their knowledge and skills through the availability and use of any necessary accommodations? What evidence supports the selection of accommodations as well as their use of these accommodations at the time of testing?</a:t>
            </a:r>
          </a:p>
          <a:p>
            <a:pPr marL="514350" lvl="0" indent="-514350">
              <a:buFont typeface="+mj-lt"/>
              <a:buAutoNum type="arabicPeriod"/>
            </a:pPr>
            <a:r>
              <a:rPr lang="en-US" dirty="0"/>
              <a:t>How are students’ responses scored in ways that reflect only the construct-relevant aspects of those responses? What evidence supports the minimization of construct-irrelevant influences on students’ responses?</a:t>
            </a:r>
          </a:p>
          <a:p>
            <a:pPr marL="514350" lvl="0" indent="-514350">
              <a:buFont typeface="+mj-lt"/>
              <a:buAutoNum type="arabicPeriod"/>
            </a:pPr>
            <a:r>
              <a:rPr lang="en-US" dirty="0"/>
              <a:t>What evidence supports the interpretation and use of students’ scores in relation to their learning opportunities?</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11</a:t>
            </a:fld>
            <a:endParaRPr lang="en-US">
              <a:solidFill>
                <a:prstClr val="black">
                  <a:tint val="75000"/>
                </a:prstClr>
              </a:solidFill>
              <a:latin typeface="Calibri"/>
            </a:endParaRPr>
          </a:p>
        </p:txBody>
      </p:sp>
    </p:spTree>
    <p:extLst>
      <p:ext uri="{BB962C8B-B14F-4D97-AF65-F5344CB8AC3E}">
        <p14:creationId xmlns:p14="http://schemas.microsoft.com/office/powerpoint/2010/main" val="49539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hidden="1">
            <a:extLst>
              <a:ext uri="{FF2B5EF4-FFF2-40B4-BE49-F238E27FC236}">
                <a16:creationId xmlns:a16="http://schemas.microsoft.com/office/drawing/2014/main" id="{CBD19B76-769C-48BF-8A61-F621BC7A18CC}"/>
              </a:ext>
            </a:extLst>
          </p:cNvPr>
          <p:cNvSpPr>
            <a:spLocks noGrp="1"/>
          </p:cNvSpPr>
          <p:nvPr>
            <p:ph type="ctrTitle"/>
          </p:nvPr>
        </p:nvSpPr>
        <p:spPr>
          <a:xfrm>
            <a:off x="824592" y="339569"/>
            <a:ext cx="7772400" cy="1470025"/>
          </a:xfrm>
        </p:spPr>
        <p:txBody>
          <a:bodyPr>
            <a:normAutofit/>
          </a:bodyPr>
          <a:lstStyle/>
          <a:p>
            <a:r>
              <a:rPr lang="en-US" dirty="0"/>
              <a:t>Chapter 5.2 Consequences Associated with Testing</a:t>
            </a:r>
          </a:p>
        </p:txBody>
      </p:sp>
      <p:sp>
        <p:nvSpPr>
          <p:cNvPr id="9" name="Subtitle 2">
            <a:extLst>
              <a:ext uri="{FF2B5EF4-FFF2-40B4-BE49-F238E27FC236}">
                <a16:creationId xmlns:a16="http://schemas.microsoft.com/office/drawing/2014/main" id="{3C835A44-8ED2-4385-932D-1362B3FBE08E}"/>
              </a:ext>
            </a:extLst>
          </p:cNvPr>
          <p:cNvSpPr txBox="1">
            <a:spLocks/>
          </p:cNvSpPr>
          <p:nvPr/>
        </p:nvSpPr>
        <p:spPr>
          <a:xfrm>
            <a:off x="824592" y="1535449"/>
            <a:ext cx="7494815" cy="1436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a:t>Chapter 5.2</a:t>
            </a:r>
          </a:p>
        </p:txBody>
      </p:sp>
      <p:pic>
        <p:nvPicPr>
          <p:cNvPr id="10" name="Picture 9" descr="Image of the SCILLSS logo">
            <a:extLst>
              <a:ext uri="{FF2B5EF4-FFF2-40B4-BE49-F238E27FC236}">
                <a16:creationId xmlns:a16="http://schemas.microsoft.com/office/drawing/2014/main" id="{65C19DBD-427D-4F71-8B23-758195792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640" y="2677464"/>
            <a:ext cx="1220717" cy="1208175"/>
          </a:xfrm>
          <a:prstGeom prst="rect">
            <a:avLst/>
          </a:prstGeom>
        </p:spPr>
      </p:pic>
      <p:sp>
        <p:nvSpPr>
          <p:cNvPr id="2" name="Subtitle 1">
            <a:extLst>
              <a:ext uri="{FF2B5EF4-FFF2-40B4-BE49-F238E27FC236}">
                <a16:creationId xmlns:a16="http://schemas.microsoft.com/office/drawing/2014/main" id="{ECB05FF8-3605-4363-90FA-4D0FE687667B}"/>
              </a:ext>
            </a:extLst>
          </p:cNvPr>
          <p:cNvSpPr>
            <a:spLocks noGrp="1"/>
          </p:cNvSpPr>
          <p:nvPr>
            <p:ph type="subTitle" idx="1"/>
          </p:nvPr>
        </p:nvSpPr>
        <p:spPr>
          <a:xfrm>
            <a:off x="1371598" y="4151354"/>
            <a:ext cx="6457952" cy="1752600"/>
          </a:xfrm>
        </p:spPr>
        <p:txBody>
          <a:bodyPr/>
          <a:lstStyle/>
          <a:p>
            <a:r>
              <a:rPr lang="en-US" b="1" i="1" dirty="0">
                <a:solidFill>
                  <a:schemeClr val="bg1">
                    <a:lumMod val="50000"/>
                  </a:schemeClr>
                </a:solidFill>
              </a:rPr>
              <a:t>Consequences Associated with Testing</a:t>
            </a:r>
          </a:p>
        </p:txBody>
      </p:sp>
      <p:sp>
        <p:nvSpPr>
          <p:cNvPr id="6" name="Slide Number Placeholder 3" hidden="1">
            <a:extLst>
              <a:ext uri="{FF2B5EF4-FFF2-40B4-BE49-F238E27FC236}">
                <a16:creationId xmlns:a16="http://schemas.microsoft.com/office/drawing/2014/main" id="{441E36EA-FBAD-41D5-97E2-3393F513FBDB}"/>
              </a:ext>
            </a:extLst>
          </p:cNvPr>
          <p:cNvSpPr txBox="1">
            <a:spLocks/>
          </p:cNvSpPr>
          <p:nvPr>
            <p:custDataLst>
              <p:tags r:id="rId1"/>
            </p:custDataLst>
          </p:nvPr>
        </p:nvSpPr>
        <p:spPr>
          <a:xfrm>
            <a:off x="2819400" y="6416359"/>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Tree>
    <p:extLst>
      <p:ext uri="{BB962C8B-B14F-4D97-AF65-F5344CB8AC3E}">
        <p14:creationId xmlns:p14="http://schemas.microsoft.com/office/powerpoint/2010/main" val="38905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2DAD6F-787E-4305-8867-0091015B5BF5}"/>
              </a:ext>
            </a:extLst>
          </p:cNvPr>
          <p:cNvSpPr>
            <a:spLocks noGrp="1"/>
          </p:cNvSpPr>
          <p:nvPr>
            <p:ph type="title"/>
          </p:nvPr>
        </p:nvSpPr>
        <p:spPr/>
        <p:txBody>
          <a:bodyPr>
            <a:normAutofit fontScale="90000"/>
          </a:bodyPr>
          <a:lstStyle/>
          <a:p>
            <a:r>
              <a:rPr lang="en-US" b="1" dirty="0"/>
              <a:t>Stakes Associated with Uses of Assessment Scores</a:t>
            </a:r>
            <a:endParaRPr lang="en-US" dirty="0"/>
          </a:p>
        </p:txBody>
      </p:sp>
      <p:graphicFrame>
        <p:nvGraphicFramePr>
          <p:cNvPr id="6" name="Content Placeholder 5">
            <a:extLst>
              <a:ext uri="{FF2B5EF4-FFF2-40B4-BE49-F238E27FC236}">
                <a16:creationId xmlns:a16="http://schemas.microsoft.com/office/drawing/2014/main" id="{431A3B45-2773-493A-A788-9093FD2FF592}"/>
              </a:ext>
            </a:extLst>
          </p:cNvPr>
          <p:cNvGraphicFramePr>
            <a:graphicFrameLocks noGrp="1"/>
          </p:cNvGraphicFramePr>
          <p:nvPr>
            <p:ph idx="1"/>
            <p:extLst>
              <p:ext uri="{D42A27DB-BD31-4B8C-83A1-F6EECF244321}">
                <p14:modId xmlns:p14="http://schemas.microsoft.com/office/powerpoint/2010/main" val="3797571923"/>
              </p:ext>
            </p:extLst>
          </p:nvPr>
        </p:nvGraphicFramePr>
        <p:xfrm>
          <a:off x="457200" y="1295400"/>
          <a:ext cx="8229147" cy="4920067"/>
        </p:xfrm>
        <a:graphic>
          <a:graphicData uri="http://schemas.openxmlformats.org/drawingml/2006/table">
            <a:tbl>
              <a:tblPr firstRow="1" firstCol="1" bandRow="1">
                <a:tableStyleId>{2D5ABB26-0587-4C30-8999-92F81FD0307C}</a:tableStyleId>
              </a:tblPr>
              <a:tblGrid>
                <a:gridCol w="2664796">
                  <a:extLst>
                    <a:ext uri="{9D8B030D-6E8A-4147-A177-3AD203B41FA5}">
                      <a16:colId xmlns:a16="http://schemas.microsoft.com/office/drawing/2014/main" val="2055085317"/>
                    </a:ext>
                  </a:extLst>
                </a:gridCol>
                <a:gridCol w="2596902">
                  <a:extLst>
                    <a:ext uri="{9D8B030D-6E8A-4147-A177-3AD203B41FA5}">
                      <a16:colId xmlns:a16="http://schemas.microsoft.com/office/drawing/2014/main" val="3021996742"/>
                    </a:ext>
                  </a:extLst>
                </a:gridCol>
                <a:gridCol w="2967449">
                  <a:extLst>
                    <a:ext uri="{9D8B030D-6E8A-4147-A177-3AD203B41FA5}">
                      <a16:colId xmlns:a16="http://schemas.microsoft.com/office/drawing/2014/main" val="1032468817"/>
                    </a:ext>
                  </a:extLst>
                </a:gridCol>
              </a:tblGrid>
              <a:tr h="640288">
                <a:tc>
                  <a:txBody>
                    <a:bodyPr/>
                    <a:lstStyle/>
                    <a:p>
                      <a:pPr marL="0" marR="0">
                        <a:lnSpc>
                          <a:spcPct val="107000"/>
                        </a:lnSpc>
                        <a:spcBef>
                          <a:spcPts val="0"/>
                        </a:spcBef>
                        <a:spcAft>
                          <a:spcPts val="0"/>
                        </a:spcAft>
                      </a:pPr>
                      <a:r>
                        <a:rPr lang="en-US" sz="1600" dirty="0">
                          <a:effectLst/>
                        </a:rPr>
                        <a:t>Information educators use 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nchor="ctr"/>
                </a:tc>
                <a:tc>
                  <a:txBody>
                    <a:bodyPr/>
                    <a:lstStyle/>
                    <a:p>
                      <a:pPr marL="0" marR="0">
                        <a:lnSpc>
                          <a:spcPct val="107000"/>
                        </a:lnSpc>
                        <a:spcBef>
                          <a:spcPts val="0"/>
                        </a:spcBef>
                        <a:spcAft>
                          <a:spcPts val="0"/>
                        </a:spcAft>
                      </a:pPr>
                      <a:r>
                        <a:rPr lang="en-US" sz="1600" dirty="0">
                          <a:effectLst/>
                        </a:rPr>
                        <a:t>Information educators use 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nchor="ctr"/>
                </a:tc>
                <a:tc>
                  <a:txBody>
                    <a:bodyPr/>
                    <a:lstStyle/>
                    <a:p>
                      <a:pPr marL="0" marR="0">
                        <a:lnSpc>
                          <a:spcPct val="107000"/>
                        </a:lnSpc>
                        <a:spcBef>
                          <a:spcPts val="0"/>
                        </a:spcBef>
                        <a:spcAft>
                          <a:spcPts val="0"/>
                        </a:spcAft>
                      </a:pPr>
                      <a:r>
                        <a:rPr lang="en-US" sz="1600" dirty="0">
                          <a:effectLst/>
                        </a:rPr>
                        <a:t>Information administrators use 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nchor="ctr"/>
                </a:tc>
                <a:extLst>
                  <a:ext uri="{0D108BD9-81ED-4DB2-BD59-A6C34878D82A}">
                    <a16:rowId xmlns:a16="http://schemas.microsoft.com/office/drawing/2014/main" val="803118542"/>
                  </a:ext>
                </a:extLst>
              </a:tr>
              <a:tr h="667520">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guide next steps in instruction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evaluate learning for calculating grades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evaluate teachers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extLst>
                  <a:ext uri="{0D108BD9-81ED-4DB2-BD59-A6C34878D82A}">
                    <a16:rowId xmlns:a16="http://schemas.microsoft.com/office/drawing/2014/main" val="3793277862"/>
                  </a:ext>
                </a:extLst>
              </a:tr>
              <a:tr h="667520">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evaluate instruction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determine eligibility for program entry or exit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evaluate schools or districts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extLst>
                  <a:ext uri="{0D108BD9-81ED-4DB2-BD59-A6C34878D82A}">
                    <a16:rowId xmlns:a16="http://schemas.microsoft.com/office/drawing/2014/main" val="1238090177"/>
                  </a:ext>
                </a:extLst>
              </a:tr>
              <a:tr h="667520">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evaluate curriculum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diagnose learning difficulties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evaluate programs or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extLst>
                  <a:ext uri="{0D108BD9-81ED-4DB2-BD59-A6C34878D82A}">
                    <a16:rowId xmlns:a16="http://schemas.microsoft.com/office/drawing/2014/main" val="3080082593"/>
                  </a:ext>
                </a:extLst>
              </a:tr>
              <a:tr h="2277219">
                <a:tc>
                  <a:txBody>
                    <a:bodyPr/>
                    <a:lstStyle/>
                    <a:p>
                      <a:pPr marL="0" marR="0">
                        <a:lnSpc>
                          <a:spcPct val="107000"/>
                        </a:lnSpc>
                        <a:spcBef>
                          <a:spcPts val="0"/>
                        </a:spcBef>
                        <a:spcAft>
                          <a:spcPts val="0"/>
                        </a:spcAft>
                      </a:pPr>
                      <a:r>
                        <a:rPr lang="en-US" sz="1600" dirty="0">
                          <a:effectLst/>
                        </a:rPr>
                        <a:t>These uses are more formative. They have relatively </a:t>
                      </a:r>
                      <a:r>
                        <a:rPr lang="en-US" sz="1600" b="1" dirty="0">
                          <a:solidFill>
                            <a:schemeClr val="accent1"/>
                          </a:solidFill>
                          <a:effectLst/>
                        </a:rPr>
                        <a:t>low stakes for students and educators</a:t>
                      </a:r>
                      <a:r>
                        <a:rPr lang="en-US" sz="1600" dirty="0">
                          <a:effectLst/>
                        </a:rPr>
                        <a:t>, as long as scores are considered in combination with other information, and decisions allow for flexibility in implementation.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tc>
                  <a:txBody>
                    <a:bodyPr/>
                    <a:lstStyle/>
                    <a:p>
                      <a:pPr marL="0" marR="0">
                        <a:lnSpc>
                          <a:spcPct val="107000"/>
                        </a:lnSpc>
                        <a:spcBef>
                          <a:spcPts val="0"/>
                        </a:spcBef>
                        <a:spcAft>
                          <a:spcPts val="0"/>
                        </a:spcAft>
                      </a:pPr>
                      <a:r>
                        <a:rPr lang="en-US" sz="1600" dirty="0">
                          <a:effectLst/>
                        </a:rPr>
                        <a:t>These uses have </a:t>
                      </a:r>
                      <a:r>
                        <a:rPr lang="en-US" sz="1600" b="1" dirty="0">
                          <a:solidFill>
                            <a:schemeClr val="accent3"/>
                          </a:solidFill>
                          <a:effectLst/>
                        </a:rPr>
                        <a:t>high stakes for individual students </a:t>
                      </a:r>
                      <a:r>
                        <a:rPr lang="en-US" sz="1600" dirty="0">
                          <a:effectLst/>
                        </a:rPr>
                        <a:t>and scores must always be considered in combination with other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tc>
                  <a:txBody>
                    <a:bodyPr/>
                    <a:lstStyle/>
                    <a:p>
                      <a:pPr marL="0" marR="0">
                        <a:lnSpc>
                          <a:spcPct val="107000"/>
                        </a:lnSpc>
                        <a:spcBef>
                          <a:spcPts val="0"/>
                        </a:spcBef>
                        <a:spcAft>
                          <a:spcPts val="0"/>
                        </a:spcAft>
                      </a:pPr>
                      <a:r>
                        <a:rPr lang="en-US" sz="1600" dirty="0">
                          <a:effectLst/>
                        </a:rPr>
                        <a:t>These uses have </a:t>
                      </a:r>
                      <a:r>
                        <a:rPr lang="en-US" sz="1600" b="1" dirty="0">
                          <a:solidFill>
                            <a:srgbClr val="CC66FF"/>
                          </a:solidFill>
                          <a:effectLst/>
                        </a:rPr>
                        <a:t>high stakes for educators</a:t>
                      </a:r>
                      <a:r>
                        <a:rPr lang="en-US" sz="1600" dirty="0">
                          <a:effectLst/>
                        </a:rPr>
                        <a:t> and scores must always be considered in combination with other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88" marR="64888" marT="0" marB="0"/>
                </a:tc>
                <a:extLst>
                  <a:ext uri="{0D108BD9-81ED-4DB2-BD59-A6C34878D82A}">
                    <a16:rowId xmlns:a16="http://schemas.microsoft.com/office/drawing/2014/main" val="3438480800"/>
                  </a:ext>
                </a:extLst>
              </a:tr>
            </a:tbl>
          </a:graphicData>
        </a:graphic>
      </p:graphicFrame>
      <p:sp>
        <p:nvSpPr>
          <p:cNvPr id="4" name="Slide Number Placeholder 3">
            <a:extLst>
              <a:ext uri="{FF2B5EF4-FFF2-40B4-BE49-F238E27FC236}">
                <a16:creationId xmlns:a16="http://schemas.microsoft.com/office/drawing/2014/main" id="{99F1EB15-1BF2-4CD0-91B2-36CE851C44B1}"/>
              </a:ext>
            </a:extLst>
          </p:cNvPr>
          <p:cNvSpPr>
            <a:spLocks noGrp="1"/>
          </p:cNvSpPr>
          <p:nvPr>
            <p:ph type="sldNum" sz="quarter" idx="12"/>
          </p:nvPr>
        </p:nvSpPr>
        <p:spPr/>
        <p:txBody>
          <a:bodyPr/>
          <a:lstStyle/>
          <a:p>
            <a:fld id="{939955DA-DB44-4472-BFE9-4BAB9712F000}" type="slidenum">
              <a:rPr lang="en-US" smtClean="0"/>
              <a:t>13</a:t>
            </a:fld>
            <a:endParaRPr lang="en-US"/>
          </a:p>
        </p:txBody>
      </p:sp>
    </p:spTree>
    <p:extLst>
      <p:ext uri="{BB962C8B-B14F-4D97-AF65-F5344CB8AC3E}">
        <p14:creationId xmlns:p14="http://schemas.microsoft.com/office/powerpoint/2010/main" val="340077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1BE31C5-F0CE-4E59-8BF2-8360BD89B7E9}"/>
              </a:ext>
            </a:extLst>
          </p:cNvPr>
          <p:cNvSpPr>
            <a:spLocks noGrp="1"/>
          </p:cNvSpPr>
          <p:nvPr>
            <p:ph type="title"/>
          </p:nvPr>
        </p:nvSpPr>
        <p:spPr>
          <a:xfrm>
            <a:off x="457200" y="5103"/>
            <a:ext cx="8229600" cy="1143000"/>
          </a:xfrm>
        </p:spPr>
        <p:txBody>
          <a:bodyPr/>
          <a:lstStyle/>
          <a:p>
            <a:r>
              <a:rPr lang="en-US" dirty="0"/>
              <a:t>Direct and indirect consequences </a:t>
            </a:r>
          </a:p>
        </p:txBody>
      </p:sp>
      <p:pic>
        <p:nvPicPr>
          <p:cNvPr id="9" name="Picture 8" descr="A large circle with smaller circles within it which represent the direct and indirect consequences of assessments on various stakeholders. In the middle of the graph in the smallest circle are where the most direct consequences are impacted and at the edge of the biggest circle are where the most indirect consequences are impacted. The consequences' impact, from most direct to more indirect: the student, the classroom, the school and district, and the community and beyond. ">
            <a:extLst>
              <a:ext uri="{FF2B5EF4-FFF2-40B4-BE49-F238E27FC236}">
                <a16:creationId xmlns:a16="http://schemas.microsoft.com/office/drawing/2014/main" id="{B99A7515-2832-4AFC-81DB-3BA500B7962D}"/>
              </a:ext>
            </a:extLst>
          </p:cNvPr>
          <p:cNvPicPr>
            <a:picLocks noChangeAspect="1"/>
          </p:cNvPicPr>
          <p:nvPr/>
        </p:nvPicPr>
        <p:blipFill>
          <a:blip r:embed="rId3"/>
          <a:stretch>
            <a:fillRect/>
          </a:stretch>
        </p:blipFill>
        <p:spPr>
          <a:xfrm>
            <a:off x="1253561" y="159386"/>
            <a:ext cx="7565792" cy="6248942"/>
          </a:xfrm>
          <a:prstGeom prst="rect">
            <a:avLst/>
          </a:prstGeom>
        </p:spPr>
      </p:pic>
      <p:sp>
        <p:nvSpPr>
          <p:cNvPr id="6" name="Slide Number Placeholder 3">
            <a:extLst>
              <a:ext uri="{FF2B5EF4-FFF2-40B4-BE49-F238E27FC236}">
                <a16:creationId xmlns:a16="http://schemas.microsoft.com/office/drawing/2014/main" id="{E78936ED-FEDE-4B38-B94D-55C1E0937303}"/>
              </a:ext>
            </a:extLst>
          </p:cNvPr>
          <p:cNvSpPr>
            <a:spLocks noGrp="1"/>
          </p:cNvSpPr>
          <p:nvPr>
            <p:ph type="sldNum" sz="quarter" idx="12"/>
          </p:nvPr>
        </p:nvSpPr>
        <p:spPr>
          <a:xfrm>
            <a:off x="2819400" y="6416359"/>
            <a:ext cx="2133600" cy="365125"/>
          </a:xfrm>
        </p:spPr>
        <p:txBody>
          <a:bodyPr/>
          <a:lstStyle/>
          <a:p>
            <a:fld id="{939955DA-DB44-4472-BFE9-4BAB9712F000}" type="slidenum">
              <a:rPr lang="en-US" smtClean="0"/>
              <a:t>14</a:t>
            </a:fld>
            <a:endParaRPr lang="en-US"/>
          </a:p>
        </p:txBody>
      </p:sp>
    </p:spTree>
    <p:extLst>
      <p:ext uri="{BB962C8B-B14F-4D97-AF65-F5344CB8AC3E}">
        <p14:creationId xmlns:p14="http://schemas.microsoft.com/office/powerpoint/2010/main" val="224551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b="1" dirty="0"/>
              <a:t>Our Professional Standards</a:t>
            </a:r>
          </a:p>
        </p:txBody>
      </p:sp>
      <p:pic>
        <p:nvPicPr>
          <p:cNvPr id="8" name="Picture 7" descr="Image of the cover of the Standards for Educational and Psychological Testing by AERA, APA, and NCME">
            <a:extLst>
              <a:ext uri="{FF2B5EF4-FFF2-40B4-BE49-F238E27FC236}">
                <a16:creationId xmlns:a16="http://schemas.microsoft.com/office/drawing/2014/main" id="{46BDBC57-A120-4429-9F89-4A9E3D898D3D}"/>
              </a:ext>
            </a:extLst>
          </p:cNvPr>
          <p:cNvPicPr>
            <a:picLocks noChangeAspect="1"/>
          </p:cNvPicPr>
          <p:nvPr/>
        </p:nvPicPr>
        <p:blipFill>
          <a:blip r:embed="rId3"/>
          <a:stretch>
            <a:fillRect/>
          </a:stretch>
        </p:blipFill>
        <p:spPr>
          <a:xfrm>
            <a:off x="456843" y="1303335"/>
            <a:ext cx="4115157" cy="4468755"/>
          </a:xfrm>
          <a:prstGeom prst="rect">
            <a:avLst/>
          </a:prstGeom>
        </p:spPr>
      </p:pic>
      <p:sp>
        <p:nvSpPr>
          <p:cNvPr id="3" name="Content Placeholder 2">
            <a:extLst>
              <a:ext uri="{FF2B5EF4-FFF2-40B4-BE49-F238E27FC236}">
                <a16:creationId xmlns:a16="http://schemas.microsoft.com/office/drawing/2014/main" id="{577289EA-2FA0-4550-ACF5-0B3616576D6C}"/>
              </a:ext>
            </a:extLst>
          </p:cNvPr>
          <p:cNvSpPr>
            <a:spLocks noGrp="1"/>
          </p:cNvSpPr>
          <p:nvPr>
            <p:ph idx="1"/>
          </p:nvPr>
        </p:nvSpPr>
        <p:spPr>
          <a:xfrm>
            <a:off x="4691116" y="1182039"/>
            <a:ext cx="4175090" cy="5599445"/>
          </a:xfrm>
        </p:spPr>
        <p:txBody>
          <a:bodyPr>
            <a:normAutofit fontScale="92500" lnSpcReduction="10000"/>
          </a:bodyPr>
          <a:lstStyle/>
          <a:p>
            <a:pPr marL="0" indent="0">
              <a:spcBef>
                <a:spcPts val="0"/>
              </a:spcBef>
              <a:spcAft>
                <a:spcPts val="1200"/>
              </a:spcAft>
              <a:buNone/>
            </a:pPr>
            <a:r>
              <a:rPr lang="en-US" b="1" dirty="0"/>
              <a:t>Standard 1.0:</a:t>
            </a:r>
            <a:r>
              <a:rPr lang="en-US" dirty="0"/>
              <a:t> “Clear articulation of each intended test score interpretation for a specified use should be set forth, and appropriate validity evidence in support of each intended interpretation should be provided.”</a:t>
            </a:r>
            <a:endParaRPr lang="en-US" sz="1050" dirty="0"/>
          </a:p>
          <a:p>
            <a:pPr marL="0" indent="0">
              <a:spcBef>
                <a:spcPts val="4200"/>
              </a:spcBef>
              <a:spcAft>
                <a:spcPts val="1200"/>
              </a:spcAft>
              <a:buNone/>
            </a:pPr>
            <a:r>
              <a:rPr lang="en-US" sz="1800">
                <a:latin typeface="+mj-lt"/>
              </a:rPr>
              <a:t>(AERA</a:t>
            </a:r>
            <a:r>
              <a:rPr lang="en-US" sz="1800" dirty="0">
                <a:latin typeface="+mj-lt"/>
              </a:rPr>
              <a:t>, APA, &amp; NCME, 2014, p. 23)</a:t>
            </a:r>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15</a:t>
            </a:fld>
            <a:endParaRPr lang="en-US"/>
          </a:p>
        </p:txBody>
      </p:sp>
    </p:spTree>
    <p:extLst>
      <p:ext uri="{BB962C8B-B14F-4D97-AF65-F5344CB8AC3E}">
        <p14:creationId xmlns:p14="http://schemas.microsoft.com/office/powerpoint/2010/main" val="103850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C1A3BAD-1601-447A-8212-D2F179904791}"/>
              </a:ext>
            </a:extLst>
          </p:cNvPr>
          <p:cNvSpPr>
            <a:spLocks noGrp="1"/>
          </p:cNvSpPr>
          <p:nvPr>
            <p:ph type="title"/>
          </p:nvPr>
        </p:nvSpPr>
        <p:spPr>
          <a:xfrm>
            <a:off x="507726" y="-82367"/>
            <a:ext cx="8229600" cy="1143000"/>
          </a:xfrm>
        </p:spPr>
        <p:txBody>
          <a:bodyPr>
            <a:normAutofit/>
          </a:bodyPr>
          <a:lstStyle/>
          <a:p>
            <a:r>
              <a:rPr lang="en-US" dirty="0"/>
              <a:t>Considering Consequences </a:t>
            </a:r>
          </a:p>
        </p:txBody>
      </p:sp>
      <p:pic>
        <p:nvPicPr>
          <p:cNvPr id="6" name="Picture 5" descr="A woman thinks about the questions “how might scores be interpreted and used in ways we did not anticipate or for which there is otherwise insufficient validity evidence?” and “what unintended consequences could be associated with both intended and unintended score interpretations and uses?”">
            <a:extLst>
              <a:ext uri="{FF2B5EF4-FFF2-40B4-BE49-F238E27FC236}">
                <a16:creationId xmlns:a16="http://schemas.microsoft.com/office/drawing/2014/main" id="{57F5BF6C-3939-49DE-9D1A-2ACB94D687CC}"/>
              </a:ext>
            </a:extLst>
          </p:cNvPr>
          <p:cNvPicPr>
            <a:picLocks noChangeAspect="1"/>
          </p:cNvPicPr>
          <p:nvPr/>
        </p:nvPicPr>
        <p:blipFill>
          <a:blip r:embed="rId3"/>
          <a:stretch>
            <a:fillRect/>
          </a:stretch>
        </p:blipFill>
        <p:spPr>
          <a:xfrm>
            <a:off x="0" y="0"/>
            <a:ext cx="9101329" cy="6858000"/>
          </a:xfrm>
          <a:prstGeom prst="rect">
            <a:avLst/>
          </a:prstGeom>
        </p:spPr>
      </p:pic>
      <p:sp>
        <p:nvSpPr>
          <p:cNvPr id="5" name="Slide Number Placeholder 3">
            <a:extLst>
              <a:ext uri="{FF2B5EF4-FFF2-40B4-BE49-F238E27FC236}">
                <a16:creationId xmlns:a16="http://schemas.microsoft.com/office/drawing/2014/main" id="{024BBEEA-80EA-44A7-987C-E4C0CEF11F59}"/>
              </a:ext>
            </a:extLst>
          </p:cNvPr>
          <p:cNvSpPr txBox="1">
            <a:spLocks/>
          </p:cNvSpPr>
          <p:nvPr/>
        </p:nvSpPr>
        <p:spPr>
          <a:xfrm>
            <a:off x="2819400" y="64163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pPr/>
              <a:t>16</a:t>
            </a:fld>
            <a:endParaRPr lang="en-US"/>
          </a:p>
        </p:txBody>
      </p:sp>
    </p:spTree>
    <p:extLst>
      <p:ext uri="{BB962C8B-B14F-4D97-AF65-F5344CB8AC3E}">
        <p14:creationId xmlns:p14="http://schemas.microsoft.com/office/powerpoint/2010/main" val="17296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8D6DC50-5629-497C-A587-05D133E805CF}"/>
              </a:ext>
            </a:extLst>
          </p:cNvPr>
          <p:cNvSpPr>
            <a:spLocks noGrp="1"/>
          </p:cNvSpPr>
          <p:nvPr>
            <p:ph type="title"/>
          </p:nvPr>
        </p:nvSpPr>
        <p:spPr>
          <a:xfrm>
            <a:off x="457200" y="274638"/>
            <a:ext cx="8229600" cy="1143000"/>
          </a:xfrm>
        </p:spPr>
        <p:txBody>
          <a:bodyPr/>
          <a:lstStyle/>
          <a:p>
            <a:r>
              <a:rPr lang="en-US" dirty="0"/>
              <a:t>Consequences</a:t>
            </a:r>
          </a:p>
        </p:txBody>
      </p:sp>
      <p:sp>
        <p:nvSpPr>
          <p:cNvPr id="17" name="Slide Number Placeholder 1">
            <a:extLst>
              <a:ext uri="{FF2B5EF4-FFF2-40B4-BE49-F238E27FC236}">
                <a16:creationId xmlns:a16="http://schemas.microsoft.com/office/drawing/2014/main" id="{92301CE1-DB16-40CB-94E3-108925E6B1DE}"/>
              </a:ext>
            </a:extLst>
          </p:cNvPr>
          <p:cNvSpPr>
            <a:spLocks noGrp="1"/>
          </p:cNvSpPr>
          <p:nvPr>
            <p:ph type="sldNum" sz="quarter" idx="12"/>
          </p:nvPr>
        </p:nvSpPr>
        <p:spPr>
          <a:xfrm>
            <a:off x="2760437" y="6492875"/>
            <a:ext cx="2133600" cy="365125"/>
          </a:xfrm>
        </p:spPr>
        <p:txBody>
          <a:bodyPr/>
          <a:lstStyle/>
          <a:p>
            <a:fld id="{939955DA-DB44-4472-BFE9-4BAB9712F000}" type="slidenum">
              <a:rPr lang="en-US">
                <a:solidFill>
                  <a:prstClr val="black">
                    <a:tint val="75000"/>
                  </a:prstClr>
                </a:solidFill>
                <a:latin typeface="Calibri"/>
              </a:rPr>
              <a:pPr/>
              <a:t>17</a:t>
            </a:fld>
            <a:endParaRPr lang="en-US">
              <a:solidFill>
                <a:prstClr val="black">
                  <a:tint val="75000"/>
                </a:prstClr>
              </a:solidFill>
              <a:latin typeface="Calibri"/>
            </a:endParaRPr>
          </a:p>
        </p:txBody>
      </p:sp>
      <p:pic>
        <p:nvPicPr>
          <p:cNvPr id="4" name="Picture 3" descr="Image of students with arrows going in two directions depicting potential consequences of using scores for unintended uses. The first use, &quot;to guide instruction&quot; can lead to &quot;narrowing of curriculum.&quot; The second use, &quot;to make accountability decisions,&quot; can lead to &quot;inappropriate interventions.&quot;">
            <a:extLst>
              <a:ext uri="{FF2B5EF4-FFF2-40B4-BE49-F238E27FC236}">
                <a16:creationId xmlns:a16="http://schemas.microsoft.com/office/drawing/2014/main" id="{3C94B57E-1C79-4170-96E2-7DADDE91C5A1}"/>
              </a:ext>
            </a:extLst>
          </p:cNvPr>
          <p:cNvPicPr>
            <a:picLocks noChangeAspect="1"/>
          </p:cNvPicPr>
          <p:nvPr/>
        </p:nvPicPr>
        <p:blipFill>
          <a:blip r:embed="rId3"/>
          <a:stretch>
            <a:fillRect/>
          </a:stretch>
        </p:blipFill>
        <p:spPr>
          <a:xfrm>
            <a:off x="6095" y="0"/>
            <a:ext cx="9137905" cy="6858000"/>
          </a:xfrm>
          <a:prstGeom prst="rect">
            <a:avLst/>
          </a:prstGeom>
        </p:spPr>
      </p:pic>
    </p:spTree>
    <p:extLst>
      <p:ext uri="{BB962C8B-B14F-4D97-AF65-F5344CB8AC3E}">
        <p14:creationId xmlns:p14="http://schemas.microsoft.com/office/powerpoint/2010/main" val="330931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hidden="1">
            <a:extLst>
              <a:ext uri="{FF2B5EF4-FFF2-40B4-BE49-F238E27FC236}">
                <a16:creationId xmlns:a16="http://schemas.microsoft.com/office/drawing/2014/main" id="{CBD19B76-769C-48BF-8A61-F621BC7A18CC}"/>
              </a:ext>
            </a:extLst>
          </p:cNvPr>
          <p:cNvSpPr>
            <a:spLocks noGrp="1"/>
          </p:cNvSpPr>
          <p:nvPr>
            <p:ph type="ctrTitle"/>
          </p:nvPr>
        </p:nvSpPr>
        <p:spPr/>
        <p:txBody>
          <a:bodyPr>
            <a:normAutofit/>
          </a:bodyPr>
          <a:lstStyle/>
          <a:p>
            <a:r>
              <a:rPr lang="en-US" dirty="0"/>
              <a:t>Chapter 5.3 Validity Questions Related to Consequences</a:t>
            </a:r>
          </a:p>
        </p:txBody>
      </p:sp>
      <p:sp>
        <p:nvSpPr>
          <p:cNvPr id="9" name="Subtitle 2">
            <a:extLst>
              <a:ext uri="{FF2B5EF4-FFF2-40B4-BE49-F238E27FC236}">
                <a16:creationId xmlns:a16="http://schemas.microsoft.com/office/drawing/2014/main" id="{3C835A44-8ED2-4385-932D-1362B3FBE08E}"/>
              </a:ext>
            </a:extLst>
          </p:cNvPr>
          <p:cNvSpPr txBox="1">
            <a:spLocks/>
          </p:cNvSpPr>
          <p:nvPr/>
        </p:nvSpPr>
        <p:spPr>
          <a:xfrm>
            <a:off x="824592" y="1535449"/>
            <a:ext cx="7494815" cy="1436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a:t>Chapter 5.3</a:t>
            </a:r>
          </a:p>
        </p:txBody>
      </p:sp>
      <p:pic>
        <p:nvPicPr>
          <p:cNvPr id="10" name="Picture 9" descr="Image of the SCILLSS logo">
            <a:extLst>
              <a:ext uri="{FF2B5EF4-FFF2-40B4-BE49-F238E27FC236}">
                <a16:creationId xmlns:a16="http://schemas.microsoft.com/office/drawing/2014/main" id="{65C19DBD-427D-4F71-8B23-758195792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640" y="2677464"/>
            <a:ext cx="1220717" cy="1208175"/>
          </a:xfrm>
          <a:prstGeom prst="rect">
            <a:avLst/>
          </a:prstGeom>
        </p:spPr>
      </p:pic>
      <p:sp>
        <p:nvSpPr>
          <p:cNvPr id="2" name="Subtitle 1">
            <a:extLst>
              <a:ext uri="{FF2B5EF4-FFF2-40B4-BE49-F238E27FC236}">
                <a16:creationId xmlns:a16="http://schemas.microsoft.com/office/drawing/2014/main" id="{ECB05FF8-3605-4363-90FA-4D0FE687667B}"/>
              </a:ext>
            </a:extLst>
          </p:cNvPr>
          <p:cNvSpPr>
            <a:spLocks noGrp="1"/>
          </p:cNvSpPr>
          <p:nvPr>
            <p:ph type="subTitle" idx="1"/>
          </p:nvPr>
        </p:nvSpPr>
        <p:spPr>
          <a:xfrm>
            <a:off x="1371598" y="4151354"/>
            <a:ext cx="6457952" cy="1752600"/>
          </a:xfrm>
        </p:spPr>
        <p:txBody>
          <a:bodyPr/>
          <a:lstStyle/>
          <a:p>
            <a:r>
              <a:rPr lang="en-US" b="1" i="1" dirty="0">
                <a:solidFill>
                  <a:schemeClr val="bg1">
                    <a:lumMod val="50000"/>
                  </a:schemeClr>
                </a:solidFill>
              </a:rPr>
              <a:t>Validity Questions Related to Consequences</a:t>
            </a:r>
          </a:p>
        </p:txBody>
      </p:sp>
      <p:sp>
        <p:nvSpPr>
          <p:cNvPr id="6" name="Slide Number Placeholder 1" hidden="1">
            <a:extLst>
              <a:ext uri="{FF2B5EF4-FFF2-40B4-BE49-F238E27FC236}">
                <a16:creationId xmlns:a16="http://schemas.microsoft.com/office/drawing/2014/main" id="{6F2CAAB8-0712-463A-AAF7-74F00D287008}"/>
              </a:ext>
            </a:extLst>
          </p:cNvPr>
          <p:cNvSpPr txBox="1">
            <a:spLocks/>
          </p:cNvSpPr>
          <p:nvPr/>
        </p:nvSpPr>
        <p:spPr>
          <a:xfrm>
            <a:off x="3188241" y="64856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Tree>
    <p:extLst>
      <p:ext uri="{BB962C8B-B14F-4D97-AF65-F5344CB8AC3E}">
        <p14:creationId xmlns:p14="http://schemas.microsoft.com/office/powerpoint/2010/main" val="399703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normAutofit/>
          </a:bodyPr>
          <a:lstStyle/>
          <a:p>
            <a:r>
              <a:rPr lang="en-US" b="1" dirty="0"/>
              <a:t>Consequences Validity Questions</a:t>
            </a:r>
          </a:p>
        </p:txBody>
      </p:sp>
      <p:sp>
        <p:nvSpPr>
          <p:cNvPr id="3" name="Content Placeholder 2"/>
          <p:cNvSpPr>
            <a:spLocks noGrp="1"/>
          </p:cNvSpPr>
          <p:nvPr>
            <p:ph idx="1"/>
            <p:custDataLst>
              <p:tags r:id="rId2"/>
            </p:custDataLst>
          </p:nvPr>
        </p:nvSpPr>
        <p:spPr>
          <a:xfrm>
            <a:off x="232958" y="1295310"/>
            <a:ext cx="8678087" cy="5121049"/>
          </a:xfrm>
        </p:spPr>
        <p:txBody>
          <a:bodyPr>
            <a:noAutofit/>
          </a:bodyPr>
          <a:lstStyle/>
          <a:p>
            <a:pPr marL="514350" lvl="0" indent="-514350">
              <a:buFont typeface="+mj-lt"/>
              <a:buAutoNum type="arabicPeriod"/>
            </a:pPr>
            <a:r>
              <a:rPr lang="en-US" sz="1600" dirty="0"/>
              <a:t>Are the items and content of the test consistent with the standards being measured to ensure appropriate uses?</a:t>
            </a:r>
          </a:p>
          <a:p>
            <a:pPr marL="514350" lvl="0" indent="-514350">
              <a:buFont typeface="+mj-lt"/>
              <a:buAutoNum type="arabicPeriod"/>
            </a:pPr>
            <a:r>
              <a:rPr lang="en-US" sz="1600" dirty="0"/>
              <a:t>How is the assessment developed, administered, scored, and reported in ways that deter and limit instances of inappropriate uses by students, teachers, or administrators? What evidence supports the implementation and effectiveness of these efforts?</a:t>
            </a:r>
          </a:p>
          <a:p>
            <a:pPr marL="514350" lvl="0" indent="-514350">
              <a:buFont typeface="+mj-lt"/>
              <a:buAutoNum type="arabicPeriod"/>
            </a:pPr>
            <a:r>
              <a:rPr lang="en-US" sz="1600" dirty="0"/>
              <a:t>What evidence is available to support the use of test scores across the entire score scale and all performance levels?</a:t>
            </a:r>
          </a:p>
          <a:p>
            <a:pPr marL="514350" lvl="0" indent="-514350">
              <a:buFont typeface="+mj-lt"/>
              <a:buAutoNum type="arabicPeriod"/>
            </a:pPr>
            <a:r>
              <a:rPr lang="en-US" sz="1600" dirty="0"/>
              <a:t>How are the scores from the assessment intended to be used as described by the test developers and how are they used by your state or local district? How well do these uses align? If your state or local district is using test scores for purposes other than those for which the test developers intended, what evidence supports those uses?</a:t>
            </a:r>
          </a:p>
          <a:p>
            <a:pPr marL="514350" lvl="0" indent="-514350">
              <a:buFont typeface="+mj-lt"/>
              <a:buAutoNum type="arabicPeriod"/>
            </a:pPr>
            <a:r>
              <a:rPr lang="en-US" sz="1600" dirty="0"/>
              <a:t>If assessment scores are associated with recommendations for instruction or other interventions for individual students, groups of students, or the whole-class, what evidence supports such interpretations and uses of these scores? What tools and resources are available to educators for evaluating and implementing these recommendations?</a:t>
            </a:r>
          </a:p>
          <a:p>
            <a:pPr marL="514350" lvl="0" indent="-514350">
              <a:buFont typeface="+mj-lt"/>
              <a:buAutoNum type="arabicPeriod"/>
            </a:pPr>
            <a:r>
              <a:rPr lang="en-US" sz="1600" dirty="0"/>
              <a:t>If assessment scores are associated with high stakes decisions for teachers, administrators, schools, or other entities or individuals, what evidence supports such interpretations and uses of these scores?</a:t>
            </a:r>
          </a:p>
          <a:p>
            <a:pPr marL="514350" lvl="0" indent="-514350">
              <a:buFont typeface="+mj-lt"/>
              <a:buAutoNum type="arabicPeriod"/>
            </a:pPr>
            <a:r>
              <a:rPr lang="en-US" sz="1600" dirty="0"/>
              <a:t>How are scores reported to students and parents in ways that support their understanding of the scores and any associated recommendations or decisions?</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19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6080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hidden="1">
            <a:extLst>
              <a:ext uri="{FF2B5EF4-FFF2-40B4-BE49-F238E27FC236}">
                <a16:creationId xmlns:a16="http://schemas.microsoft.com/office/drawing/2014/main" id="{82708597-12E2-4996-BC2D-F53A8046F83E}"/>
              </a:ext>
            </a:extLst>
          </p:cNvPr>
          <p:cNvSpPr>
            <a:spLocks noGrp="1"/>
          </p:cNvSpPr>
          <p:nvPr>
            <p:ph type="title"/>
          </p:nvPr>
        </p:nvSpPr>
        <p:spPr/>
        <p:txBody>
          <a:bodyPr>
            <a:normAutofit fontScale="90000"/>
          </a:bodyPr>
          <a:lstStyle/>
          <a:p>
            <a:r>
              <a:rPr lang="en-US" dirty="0"/>
              <a:t>Strengthening Claims-based Interpretations and Uses of Local and Large-scale Science Assessment Scores</a:t>
            </a:r>
          </a:p>
        </p:txBody>
      </p:sp>
      <p:sp>
        <p:nvSpPr>
          <p:cNvPr id="5" name="Content Placeholder 4">
            <a:extLst>
              <a:ext uri="{FF2B5EF4-FFF2-40B4-BE49-F238E27FC236}">
                <a16:creationId xmlns:a16="http://schemas.microsoft.com/office/drawing/2014/main" id="{9224DC38-B188-4D4F-8DD1-6DA1B356C6A1}"/>
              </a:ext>
            </a:extLst>
          </p:cNvPr>
          <p:cNvSpPr>
            <a:spLocks noGrp="1"/>
          </p:cNvSpPr>
          <p:nvPr>
            <p:ph idx="1"/>
          </p:nvPr>
        </p:nvSpPr>
        <p:spPr>
          <a:xfrm>
            <a:off x="457200" y="672862"/>
            <a:ext cx="8229600" cy="5453303"/>
          </a:xfrm>
        </p:spPr>
        <p:txBody>
          <a:bodyPr>
            <a:normAutofit/>
          </a:bodyPr>
          <a:lstStyle/>
          <a:p>
            <a:pPr marL="0" indent="0">
              <a:buNone/>
            </a:pPr>
            <a:r>
              <a:rPr lang="en-US" sz="4000" b="1" spc="150" dirty="0">
                <a:ln w="11430"/>
                <a:solidFill>
                  <a:sysClr val="windowText" lastClr="000000"/>
                </a:solidFill>
                <a:effectLst>
                  <a:outerShdw blurRad="25400" algn="tl" rotWithShape="0">
                    <a:srgbClr val="000000">
                      <a:alpha val="43000"/>
                    </a:srgbClr>
                  </a:outerShdw>
                </a:effectLst>
              </a:rPr>
              <a:t>Strengthening</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Claims-based</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Interpretations and Uses of </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Local and</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Large-scale</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Science Assessment</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Scores</a:t>
            </a:r>
          </a:p>
          <a:p>
            <a:pPr marL="0" indent="0">
              <a:buNone/>
            </a:pPr>
            <a:endParaRPr lang="en-US" dirty="0"/>
          </a:p>
        </p:txBody>
      </p:sp>
      <p:sp>
        <p:nvSpPr>
          <p:cNvPr id="2" name="Slide Number Placeholder 1">
            <a:extLst>
              <a:ext uri="{FF2B5EF4-FFF2-40B4-BE49-F238E27FC236}">
                <a16:creationId xmlns:a16="http://schemas.microsoft.com/office/drawing/2014/main" id="{EBDF6C77-FDFF-43EA-BC4B-482CBA8515DF}"/>
              </a:ext>
            </a:extLst>
          </p:cNvPr>
          <p:cNvSpPr>
            <a:spLocks noGrp="1"/>
          </p:cNvSpPr>
          <p:nvPr>
            <p:ph type="sldNum" sz="quarter" idx="12"/>
          </p:nvPr>
        </p:nvSpPr>
        <p:spPr/>
        <p:txBody>
          <a:bodyPr/>
          <a:lstStyle/>
          <a:p>
            <a:fld id="{939955DA-DB44-4472-BFE9-4BAB9712F000}" type="slidenum">
              <a:rPr lang="en-US">
                <a:solidFill>
                  <a:prstClr val="black">
                    <a:tint val="75000"/>
                  </a:prstClr>
                </a:solidFill>
                <a:latin typeface="Calibri"/>
              </a:rPr>
              <a:pPr/>
              <a:t>2</a:t>
            </a:fld>
            <a:endParaRPr lang="en-US">
              <a:solidFill>
                <a:prstClr val="black">
                  <a:tint val="75000"/>
                </a:prstClr>
              </a:solidFill>
              <a:latin typeface="Calibri"/>
            </a:endParaRPr>
          </a:p>
        </p:txBody>
      </p:sp>
    </p:spTree>
    <p:extLst>
      <p:ext uri="{BB962C8B-B14F-4D97-AF65-F5344CB8AC3E}">
        <p14:creationId xmlns:p14="http://schemas.microsoft.com/office/powerpoint/2010/main" val="220447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127638" y="175426"/>
            <a:ext cx="7579448" cy="1143000"/>
          </a:xfrm>
          <a:solidFill>
            <a:schemeClr val="accent1">
              <a:lumMod val="75000"/>
            </a:schemeClr>
          </a:solidFill>
        </p:spPr>
        <p:txBody>
          <a:bodyPr>
            <a:normAutofit/>
          </a:bodyPr>
          <a:lstStyle/>
          <a:p>
            <a:r>
              <a:rPr lang="en-US" sz="4800" b="1" dirty="0">
                <a:solidFill>
                  <a:schemeClr val="bg1"/>
                </a:solidFill>
              </a:rPr>
              <a:t>Consequences</a:t>
            </a:r>
            <a:r>
              <a:rPr lang="en-US" sz="4800" b="1" dirty="0"/>
              <a:t> </a:t>
            </a:r>
          </a:p>
        </p:txBody>
      </p:sp>
      <p:sp>
        <p:nvSpPr>
          <p:cNvPr id="15" name="Content Placeholder 6">
            <a:extLst>
              <a:ext uri="{FF2B5EF4-FFF2-40B4-BE49-F238E27FC236}">
                <a16:creationId xmlns:a16="http://schemas.microsoft.com/office/drawing/2014/main" id="{81895EF8-3325-4307-A230-8A1A06209838}"/>
              </a:ext>
            </a:extLst>
          </p:cNvPr>
          <p:cNvSpPr txBox="1">
            <a:spLocks/>
          </p:cNvSpPr>
          <p:nvPr/>
        </p:nvSpPr>
        <p:spPr>
          <a:xfrm>
            <a:off x="127638" y="2171930"/>
            <a:ext cx="4955458" cy="44269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buFont typeface="+mj-lt"/>
              <a:buAutoNum type="arabicPeriod"/>
            </a:pPr>
            <a:r>
              <a:rPr lang="en-US" dirty="0"/>
              <a:t>Are the items and content of the test consistent with the standards being measured to ensure appropriate uses?</a:t>
            </a:r>
          </a:p>
        </p:txBody>
      </p:sp>
      <p:pic>
        <p:nvPicPr>
          <p:cNvPr id="2" name="Picture 1" descr="Image of the test life cycle.  The life cycle of a test includes: design and development; administration; scoring; analysis; reporting; and use of scores. Encompassed in the middle of the life cycle is the word &quot;validity.&quot; All phases are greyed out except design and development.">
            <a:extLst>
              <a:ext uri="{FF2B5EF4-FFF2-40B4-BE49-F238E27FC236}">
                <a16:creationId xmlns:a16="http://schemas.microsoft.com/office/drawing/2014/main" id="{2DF0162B-8E20-428B-BBA1-81A5A975D7F2}"/>
              </a:ext>
            </a:extLst>
          </p:cNvPr>
          <p:cNvPicPr>
            <a:picLocks noChangeAspect="1"/>
          </p:cNvPicPr>
          <p:nvPr/>
        </p:nvPicPr>
        <p:blipFill>
          <a:blip r:embed="rId4"/>
          <a:stretch>
            <a:fillRect/>
          </a:stretch>
        </p:blipFill>
        <p:spPr>
          <a:xfrm>
            <a:off x="4039822" y="2171930"/>
            <a:ext cx="5273497" cy="3664014"/>
          </a:xfrm>
          <a:prstGeom prst="rect">
            <a:avLst/>
          </a:prstGeom>
        </p:spPr>
      </p:pic>
      <p:sp>
        <p:nvSpPr>
          <p:cNvPr id="4" name="Slide Number Placeholder 3"/>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20</a:t>
            </a:fld>
            <a:endParaRPr lang="en-US"/>
          </a:p>
        </p:txBody>
      </p:sp>
    </p:spTree>
    <p:extLst>
      <p:ext uri="{BB962C8B-B14F-4D97-AF65-F5344CB8AC3E}">
        <p14:creationId xmlns:p14="http://schemas.microsoft.com/office/powerpoint/2010/main" val="202308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69814922-734F-44F1-BC73-EF32FB1AE941}"/>
              </a:ext>
            </a:extLst>
          </p:cNvPr>
          <p:cNvSpPr>
            <a:spLocks noGrp="1"/>
          </p:cNvSpPr>
          <p:nvPr>
            <p:ph type="title"/>
          </p:nvPr>
        </p:nvSpPr>
        <p:spPr/>
        <p:txBody>
          <a:bodyPr>
            <a:normAutofit fontScale="90000"/>
          </a:bodyPr>
          <a:lstStyle/>
          <a:p>
            <a:r>
              <a:rPr lang="en-US" dirty="0"/>
              <a:t>“Do Not Pass Go” Concept for Testing</a:t>
            </a:r>
          </a:p>
        </p:txBody>
      </p:sp>
      <p:pic>
        <p:nvPicPr>
          <p:cNvPr id="5" name="Picture 4" descr="Picture of a dart board and darts.">
            <a:extLst>
              <a:ext uri="{FF2B5EF4-FFF2-40B4-BE49-F238E27FC236}">
                <a16:creationId xmlns:a16="http://schemas.microsoft.com/office/drawing/2014/main" id="{E7F87994-302D-49DD-9A03-E268FB9EB7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0"/>
            <a:ext cx="7374194" cy="6858000"/>
          </a:xfrm>
          <a:prstGeom prst="rect">
            <a:avLst/>
          </a:prstGeom>
        </p:spPr>
      </p:pic>
      <p:sp>
        <p:nvSpPr>
          <p:cNvPr id="2" name="Slide Number Placeholder 1">
            <a:extLst>
              <a:ext uri="{FF2B5EF4-FFF2-40B4-BE49-F238E27FC236}">
                <a16:creationId xmlns:a16="http://schemas.microsoft.com/office/drawing/2014/main" id="{B6A37B8B-5300-4962-9CD0-78C71E7DE8D8}"/>
              </a:ext>
            </a:extLst>
          </p:cNvPr>
          <p:cNvSpPr>
            <a:spLocks noGrp="1"/>
          </p:cNvSpPr>
          <p:nvPr>
            <p:ph type="sldNum" sz="quarter" idx="12"/>
          </p:nvPr>
        </p:nvSpPr>
        <p:spPr/>
        <p:txBody>
          <a:bodyPr/>
          <a:lstStyle/>
          <a:p>
            <a:fld id="{939955DA-DB44-4472-BFE9-4BAB9712F000}" type="slidenum">
              <a:rPr lang="en-US" smtClean="0"/>
              <a:t>21</a:t>
            </a:fld>
            <a:endParaRPr lang="en-US"/>
          </a:p>
        </p:txBody>
      </p:sp>
    </p:spTree>
    <p:extLst>
      <p:ext uri="{BB962C8B-B14F-4D97-AF65-F5344CB8AC3E}">
        <p14:creationId xmlns:p14="http://schemas.microsoft.com/office/powerpoint/2010/main" val="413846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18FDBE37-8D57-4BBC-938E-A9FFD1E15DA8}"/>
              </a:ext>
            </a:extLst>
          </p:cNvPr>
          <p:cNvPicPr>
            <a:picLocks noChangeAspect="1"/>
          </p:cNvPicPr>
          <p:nvPr/>
        </p:nvPicPr>
        <p:blipFill>
          <a:blip r:embed="rId3"/>
          <a:stretch>
            <a:fillRect/>
          </a:stretch>
        </p:blipFill>
        <p:spPr>
          <a:xfrm>
            <a:off x="364991" y="1303335"/>
            <a:ext cx="2895851" cy="2353260"/>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450057" y="1198864"/>
            <a:ext cx="5406076" cy="572686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Standard 1.11: </a:t>
            </a:r>
            <a:r>
              <a:rPr lang="en-US" sz="1600" dirty="0"/>
              <a:t>“When the rationale for test score interpretation for a given use rests in part on the appropriateness of test content, the procedures followed in specifying and generating test content should be described and justified with reference to the intended population to be tested and the construct the test is intended to measure or the domain it is intended to represent. If the definition of the content sampled incorporates criteria such as importance, frequency, or criticality, these criteria should also be clearly explained and justified.” (p. 26)</a:t>
            </a:r>
          </a:p>
          <a:p>
            <a:pPr marL="0" indent="0">
              <a:buNone/>
            </a:pPr>
            <a:endParaRPr lang="en-US" sz="1600" dirty="0"/>
          </a:p>
          <a:p>
            <a:pPr marL="0" indent="0">
              <a:buNone/>
            </a:pPr>
            <a:r>
              <a:rPr lang="en-US" sz="1600" b="1" dirty="0"/>
              <a:t>Standard 4.1: </a:t>
            </a:r>
            <a:r>
              <a:rPr lang="en-US" sz="1600" dirty="0"/>
              <a:t>“Test specifications should describe the purpose(s) of the test, the definition of the construct or domain measured, the intended examinee population, and interpretations for intended uses. The specifications should include a rationale supporting the interpretations and uses of test results for the intended purpose(s).” (p. 85)</a:t>
            </a:r>
          </a:p>
          <a:p>
            <a:pPr marL="0" indent="0">
              <a:buNone/>
            </a:pPr>
            <a:endParaRPr lang="en-US" sz="1600" dirty="0"/>
          </a:p>
          <a:p>
            <a:pPr marL="0" indent="0">
              <a:buNone/>
            </a:pPr>
            <a:r>
              <a:rPr lang="en-US" sz="1600" b="1" dirty="0"/>
              <a:t>Standard 4.6: </a:t>
            </a:r>
            <a:r>
              <a:rPr lang="en-US" sz="1600" dirty="0"/>
              <a:t>“When appropriate to documenting the validity of test score interpretations for intended uses, relevant experts external to the testing program should review the test specifications to evaluate their appropriateness for intended uses of the test scores and fairness for intended test takers. The purpose of the review, the process by which the review is conducted, and the results of the review should be documented. The qualifications, relevant experiences, and demographic characteristics of expert judges should also be documented.” (p. 87)</a:t>
            </a:r>
          </a:p>
          <a:p>
            <a:pPr marL="0" indent="0">
              <a:buNone/>
            </a:pPr>
            <a:br>
              <a:rPr lang="en-US" sz="800" dirty="0"/>
            </a:br>
            <a:br>
              <a:rPr lang="en-US" sz="800" dirty="0"/>
            </a:br>
            <a:r>
              <a:rPr lang="en-US" sz="1400" dirty="0"/>
              <a:t>(AERA, APA, &amp; NCME, 2014)</a:t>
            </a:r>
            <a:endParaRPr lang="en-US" sz="1900" dirty="0"/>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22</a:t>
            </a:fld>
            <a:endParaRPr lang="en-US"/>
          </a:p>
        </p:txBody>
      </p:sp>
    </p:spTree>
    <p:extLst>
      <p:ext uri="{BB962C8B-B14F-4D97-AF65-F5344CB8AC3E}">
        <p14:creationId xmlns:p14="http://schemas.microsoft.com/office/powerpoint/2010/main" val="45526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32958" y="407042"/>
            <a:ext cx="8229600" cy="1143000"/>
          </a:xfrm>
        </p:spPr>
        <p:txBody>
          <a:bodyPr>
            <a:noAutofit/>
          </a:bodyPr>
          <a:lstStyle/>
          <a:p>
            <a:r>
              <a:rPr lang="en-US" sz="3000" b="1" dirty="0"/>
              <a:t>Evidence:</a:t>
            </a:r>
            <a:br>
              <a:rPr lang="en-US" sz="3000" b="1" dirty="0"/>
            </a:br>
            <a:r>
              <a:rPr lang="en-US" sz="3000" b="1" dirty="0"/>
              <a:t>Considering Consequences in Test Development</a:t>
            </a:r>
          </a:p>
        </p:txBody>
      </p:sp>
      <p:sp>
        <p:nvSpPr>
          <p:cNvPr id="3" name="Content Placeholder 2"/>
          <p:cNvSpPr>
            <a:spLocks noGrp="1"/>
          </p:cNvSpPr>
          <p:nvPr>
            <p:ph idx="1"/>
            <p:custDataLst>
              <p:tags r:id="rId2"/>
            </p:custDataLst>
          </p:nvPr>
        </p:nvSpPr>
        <p:spPr>
          <a:xfrm>
            <a:off x="232958" y="1558344"/>
            <a:ext cx="8678087" cy="4858015"/>
          </a:xfrm>
        </p:spPr>
        <p:txBody>
          <a:bodyPr>
            <a:normAutofit fontScale="85000" lnSpcReduction="20000"/>
          </a:bodyPr>
          <a:lstStyle/>
          <a:p>
            <a:pPr lvl="0"/>
            <a:r>
              <a:rPr lang="en-US" dirty="0"/>
              <a:t>A clear and specific definition of what the test is intended to measure;</a:t>
            </a:r>
          </a:p>
          <a:p>
            <a:pPr lvl="0"/>
            <a:r>
              <a:rPr lang="en-US" dirty="0"/>
              <a:t>The blueprint or other framework that defines what is on the test along with a description of how the framework was developed and how that process meets industry standards for quality and rigor;</a:t>
            </a:r>
          </a:p>
          <a:p>
            <a:pPr lvl="0"/>
            <a:r>
              <a:rPr lang="en-US" dirty="0"/>
              <a:t>A description of how items were developed to reflect the blueprint and how that process meets industry standards for quality and rigor;</a:t>
            </a:r>
          </a:p>
          <a:p>
            <a:pPr lvl="0"/>
            <a:r>
              <a:rPr lang="en-US" dirty="0"/>
              <a:t>Reports from independent evaluations of the test framework and the test items that support the vendor’s claims about what the test is designed to measure and how well it reflects that design.</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283032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148925" y="292794"/>
            <a:ext cx="7765539" cy="1143000"/>
          </a:xfrm>
          <a:solidFill>
            <a:schemeClr val="accent1">
              <a:lumMod val="75000"/>
            </a:schemeClr>
          </a:solidFill>
        </p:spPr>
        <p:txBody>
          <a:bodyPr>
            <a:normAutofit/>
          </a:bodyPr>
          <a:lstStyle/>
          <a:p>
            <a:r>
              <a:rPr lang="en-US" sz="4800" b="1" dirty="0">
                <a:solidFill>
                  <a:schemeClr val="bg1"/>
                </a:solidFill>
              </a:rPr>
              <a:t>Consequences</a:t>
            </a:r>
            <a:r>
              <a:rPr lang="en-US" dirty="0"/>
              <a:t> </a:t>
            </a:r>
          </a:p>
        </p:txBody>
      </p:sp>
      <p:sp>
        <p:nvSpPr>
          <p:cNvPr id="15" name="Content Placeholder 6">
            <a:extLst>
              <a:ext uri="{FF2B5EF4-FFF2-40B4-BE49-F238E27FC236}">
                <a16:creationId xmlns:a16="http://schemas.microsoft.com/office/drawing/2014/main" id="{81895EF8-3325-4307-A230-8A1A06209838}"/>
              </a:ext>
            </a:extLst>
          </p:cNvPr>
          <p:cNvSpPr txBox="1">
            <a:spLocks/>
          </p:cNvSpPr>
          <p:nvPr/>
        </p:nvSpPr>
        <p:spPr>
          <a:xfrm>
            <a:off x="148925" y="1989368"/>
            <a:ext cx="4955458" cy="442698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buFont typeface="+mj-lt"/>
              <a:buAutoNum type="arabicPeriod" startAt="2"/>
            </a:pPr>
            <a:r>
              <a:rPr lang="en-US" dirty="0"/>
              <a:t>How is the assessment developed, administered, scored, and reported in ways that deter and limit instances of inappropriate uses by students, teachers, or administrators? What evidence supports the implementation and effectiveness of these efforts?</a:t>
            </a:r>
          </a:p>
        </p:txBody>
      </p:sp>
      <p:pic>
        <p:nvPicPr>
          <p:cNvPr id="2" name="Picture 1" descr="Image of the test life cycle.  The life cycle of a test includes: design and development; administration; scoring; analysis; reporting; and use of scores. Encompassed in the middle of the life cycle is the word &quot;validity.&quot; All phases are greyed out except design and development, administration, scoring, and reporting.">
            <a:extLst>
              <a:ext uri="{FF2B5EF4-FFF2-40B4-BE49-F238E27FC236}">
                <a16:creationId xmlns:a16="http://schemas.microsoft.com/office/drawing/2014/main" id="{3DC5C646-A996-4411-8E67-38777C3EE685}"/>
              </a:ext>
            </a:extLst>
          </p:cNvPr>
          <p:cNvPicPr>
            <a:picLocks noChangeAspect="1"/>
          </p:cNvPicPr>
          <p:nvPr/>
        </p:nvPicPr>
        <p:blipFill>
          <a:blip r:embed="rId4"/>
          <a:stretch>
            <a:fillRect/>
          </a:stretch>
        </p:blipFill>
        <p:spPr>
          <a:xfrm>
            <a:off x="4336249" y="2198769"/>
            <a:ext cx="5267401" cy="3664014"/>
          </a:xfrm>
          <a:prstGeom prst="rect">
            <a:avLst/>
          </a:prstGeom>
        </p:spPr>
      </p:pic>
      <p:sp>
        <p:nvSpPr>
          <p:cNvPr id="4" name="Slide Number Placeholder 3"/>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24</a:t>
            </a:fld>
            <a:endParaRPr lang="en-US" dirty="0"/>
          </a:p>
        </p:txBody>
      </p:sp>
    </p:spTree>
    <p:extLst>
      <p:ext uri="{BB962C8B-B14F-4D97-AF65-F5344CB8AC3E}">
        <p14:creationId xmlns:p14="http://schemas.microsoft.com/office/powerpoint/2010/main" val="157303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60CB0651-A2EF-4228-A537-0666E8A600EA}"/>
              </a:ext>
            </a:extLst>
          </p:cNvPr>
          <p:cNvSpPr>
            <a:spLocks noGrp="1"/>
          </p:cNvSpPr>
          <p:nvPr>
            <p:ph type="title"/>
          </p:nvPr>
        </p:nvSpPr>
        <p:spPr/>
        <p:txBody>
          <a:bodyPr>
            <a:normAutofit fontScale="90000"/>
          </a:bodyPr>
          <a:lstStyle/>
          <a:p>
            <a:r>
              <a:rPr lang="en-US" dirty="0"/>
              <a:t>Test Scores should not reflect student characteristics </a:t>
            </a:r>
          </a:p>
        </p:txBody>
      </p:sp>
      <p:pic>
        <p:nvPicPr>
          <p:cNvPr id="3" name="Picture 2" descr="Two images: one of a checklist and one of a scientist pouring liquid into a beaker.">
            <a:extLst>
              <a:ext uri="{FF2B5EF4-FFF2-40B4-BE49-F238E27FC236}">
                <a16:creationId xmlns:a16="http://schemas.microsoft.com/office/drawing/2014/main" id="{6709A860-525D-4A33-9B47-D33CCA76C2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3160" y="655079"/>
            <a:ext cx="7937680" cy="5547841"/>
          </a:xfrm>
          <a:prstGeom prst="rect">
            <a:avLst/>
          </a:prstGeom>
        </p:spPr>
      </p:pic>
      <p:sp>
        <p:nvSpPr>
          <p:cNvPr id="5" name="Content Placeholder 4">
            <a:extLst>
              <a:ext uri="{FF2B5EF4-FFF2-40B4-BE49-F238E27FC236}">
                <a16:creationId xmlns:a16="http://schemas.microsoft.com/office/drawing/2014/main" id="{AC001865-FC52-405D-AF89-9B2BDEA01BFF}"/>
              </a:ext>
            </a:extLst>
          </p:cNvPr>
          <p:cNvSpPr>
            <a:spLocks noGrp="1"/>
          </p:cNvSpPr>
          <p:nvPr>
            <p:ph idx="1"/>
          </p:nvPr>
        </p:nvSpPr>
        <p:spPr>
          <a:xfrm>
            <a:off x="457200" y="6197144"/>
            <a:ext cx="8229600" cy="219215"/>
          </a:xfrm>
        </p:spPr>
        <p:txBody>
          <a:bodyPr>
            <a:normAutofit fontScale="32500" lnSpcReduction="20000"/>
          </a:bodyPr>
          <a:lstStyle/>
          <a:p>
            <a:pPr marL="0" indent="0">
              <a:buNone/>
            </a:pPr>
            <a:r>
              <a:rPr lang="en-US" dirty="0">
                <a:hlinkClick r:id="rId4" tooltip="http://afro-ip.blogspot.com/2012/07/10-reasons-to-follow-european-approach.html"/>
              </a:rPr>
              <a:t>This Photo</a:t>
            </a:r>
            <a:r>
              <a:rPr lang="en-US" dirty="0"/>
              <a:t> by Unknown Author is licensed under </a:t>
            </a:r>
            <a:r>
              <a:rPr lang="en-US" dirty="0">
                <a:hlinkClick r:id="rId5" tooltip="https://creativecommons.org/licenses/by/3.0/"/>
              </a:rPr>
              <a:t>CC BY</a:t>
            </a: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409D17DC-9579-45D7-8D2C-F98B024EB78D}"/>
              </a:ext>
            </a:extLst>
          </p:cNvPr>
          <p:cNvSpPr>
            <a:spLocks noGrp="1"/>
          </p:cNvSpPr>
          <p:nvPr>
            <p:ph type="sldNum" sz="quarter" idx="12"/>
          </p:nvPr>
        </p:nvSpPr>
        <p:spPr/>
        <p:txBody>
          <a:bodyPr/>
          <a:lstStyle/>
          <a:p>
            <a:fld id="{939955DA-DB44-4472-BFE9-4BAB9712F000}" type="slidenum">
              <a:rPr lang="en-US" smtClean="0"/>
              <a:t>25</a:t>
            </a:fld>
            <a:endParaRPr lang="en-US" dirty="0"/>
          </a:p>
        </p:txBody>
      </p:sp>
    </p:spTree>
    <p:extLst>
      <p:ext uri="{BB962C8B-B14F-4D97-AF65-F5344CB8AC3E}">
        <p14:creationId xmlns:p14="http://schemas.microsoft.com/office/powerpoint/2010/main" val="570291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19C5F45C-C284-4180-A768-1A147853E671}"/>
              </a:ext>
            </a:extLst>
          </p:cNvPr>
          <p:cNvPicPr>
            <a:picLocks noChangeAspect="1"/>
          </p:cNvPicPr>
          <p:nvPr/>
        </p:nvPicPr>
        <p:blipFill>
          <a:blip r:embed="rId3"/>
          <a:stretch>
            <a:fillRect/>
          </a:stretch>
        </p:blipFill>
        <p:spPr>
          <a:xfrm>
            <a:off x="364991" y="1303335"/>
            <a:ext cx="2895851" cy="2353260"/>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450056" y="1198864"/>
            <a:ext cx="5566937" cy="5726869"/>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900" b="1" dirty="0"/>
              <a:t>Standard 2.3: </a:t>
            </a:r>
            <a:r>
              <a:rPr lang="en-US" sz="2900" dirty="0"/>
              <a:t>“For each total score, </a:t>
            </a:r>
            <a:r>
              <a:rPr lang="en-US" sz="2900" dirty="0" err="1"/>
              <a:t>subscore</a:t>
            </a:r>
            <a:r>
              <a:rPr lang="en-US" sz="2900" dirty="0"/>
              <a:t>, or combination of scores that is to be interpreted, estimates of the relevant indices of reliability/precision should be reported.” (p. 43)</a:t>
            </a:r>
          </a:p>
          <a:p>
            <a:pPr marL="0" indent="0">
              <a:buNone/>
            </a:pPr>
            <a:endParaRPr lang="en-US" sz="2900" dirty="0"/>
          </a:p>
          <a:p>
            <a:pPr marL="0" indent="0">
              <a:buNone/>
            </a:pPr>
            <a:r>
              <a:rPr lang="en-US" sz="2900" b="1" dirty="0"/>
              <a:t>Standard 3.15: </a:t>
            </a:r>
            <a:r>
              <a:rPr lang="en-US" sz="2900" dirty="0"/>
              <a:t>“Test developers and publishers who claim that a test can be used with examinees from specific subgroups are responsible for providing the necessary information to support appropriate test score interpretations for their intended uses for individuals from these subgroups.” (p. 70)</a:t>
            </a:r>
          </a:p>
          <a:p>
            <a:pPr marL="0" indent="0">
              <a:buNone/>
            </a:pPr>
            <a:endParaRPr lang="en-US" sz="2900" dirty="0"/>
          </a:p>
          <a:p>
            <a:pPr marL="0" indent="0">
              <a:buNone/>
            </a:pPr>
            <a:r>
              <a:rPr lang="en-US" sz="2900" b="1" dirty="0"/>
              <a:t>Standard 3.17: </a:t>
            </a:r>
            <a:r>
              <a:rPr lang="en-US" sz="2900" dirty="0"/>
              <a:t>“When aggregate scores are publicly reported for relevant subgroups – for example, males and females, individuals of differing socioeconomic status, individuals differing by race/ethnicity, individuals with different sexual orientations, individuals with diverse linguistic and cultural backgrounds, individuals with disabilities, young children or older adults – test users are responsible for providing evidence of comparability and for including cautionary statements whenever credible research or theory indicates that test scores may not have comparable meaning across these subgroups.” (p. 71)</a:t>
            </a:r>
          </a:p>
          <a:p>
            <a:pPr marL="0" indent="0">
              <a:buNone/>
            </a:pPr>
            <a:endParaRPr lang="en-US" sz="2900" dirty="0"/>
          </a:p>
          <a:p>
            <a:pPr marL="0" indent="0">
              <a:buNone/>
            </a:pPr>
            <a:r>
              <a:rPr lang="en-US" sz="2900" b="1" dirty="0"/>
              <a:t>Standard 12.18: </a:t>
            </a:r>
            <a:r>
              <a:rPr lang="en-US" sz="2900" dirty="0"/>
              <a:t>“In educational settings, score reports should be accompanied by a clear presentation of information on how to interpret the scores, including the degree of measurement error associated with each score or classification level, and by supplementary information related to group summary scores. In addition, dates of test administration and relevant norming studies should be included in score reports.” (p. 200)</a:t>
            </a:r>
          </a:p>
          <a:p>
            <a:pPr marL="0" indent="0">
              <a:buNone/>
            </a:pPr>
            <a:br>
              <a:rPr lang="en-US" sz="800" dirty="0"/>
            </a:br>
            <a:br>
              <a:rPr lang="en-US" sz="800" dirty="0"/>
            </a:br>
            <a:r>
              <a:rPr lang="en-US" sz="1900" dirty="0"/>
              <a:t>(AERA, APA, &amp; NCME, 2014)</a:t>
            </a:r>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26</a:t>
            </a:fld>
            <a:endParaRPr lang="en-US"/>
          </a:p>
        </p:txBody>
      </p:sp>
    </p:spTree>
    <p:extLst>
      <p:ext uri="{BB962C8B-B14F-4D97-AF65-F5344CB8AC3E}">
        <p14:creationId xmlns:p14="http://schemas.microsoft.com/office/powerpoint/2010/main" val="3248128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32956" y="0"/>
            <a:ext cx="8229600" cy="1143000"/>
          </a:xfrm>
        </p:spPr>
        <p:txBody>
          <a:bodyPr>
            <a:normAutofit fontScale="90000"/>
          </a:bodyPr>
          <a:lstStyle/>
          <a:p>
            <a:r>
              <a:rPr lang="en-US" b="1" dirty="0"/>
              <a:t>Caveats for Test Score Interpretation</a:t>
            </a:r>
          </a:p>
        </p:txBody>
      </p:sp>
      <p:sp>
        <p:nvSpPr>
          <p:cNvPr id="3" name="Content Placeholder 2"/>
          <p:cNvSpPr>
            <a:spLocks noGrp="1"/>
          </p:cNvSpPr>
          <p:nvPr>
            <p:ph idx="1"/>
            <p:custDataLst>
              <p:tags r:id="rId2"/>
            </p:custDataLst>
          </p:nvPr>
        </p:nvSpPr>
        <p:spPr>
          <a:xfrm>
            <a:off x="232956" y="1020920"/>
            <a:ext cx="8678087" cy="4816159"/>
          </a:xfrm>
        </p:spPr>
        <p:txBody>
          <a:bodyPr>
            <a:noAutofit/>
          </a:bodyPr>
          <a:lstStyle/>
          <a:p>
            <a:pPr lvl="0"/>
            <a:r>
              <a:rPr lang="en-US" sz="2200" dirty="0"/>
              <a:t>Do not assume that it is appropriate to compare scores for different groups of students unless the test publisher provides evidence that such comparisons are appropriate. Scores for students who take a test under very different conditions or who come to the test with very different cultural or educational experiences may not be comparable.</a:t>
            </a:r>
          </a:p>
          <a:p>
            <a:pPr lvl="0"/>
            <a:r>
              <a:rPr lang="en-US" sz="2200" dirty="0"/>
              <a:t>Do not assume that scores are as reliable and meaningful for individual students as they are for groups of students. A test may provide adequately reliable information about a school, but scores from that same test may not be adequately reliable for individual students within that school.</a:t>
            </a:r>
          </a:p>
          <a:p>
            <a:r>
              <a:rPr lang="en-US" sz="2200" dirty="0"/>
              <a:t>Do not assume that “</a:t>
            </a:r>
            <a:r>
              <a:rPr lang="en-US" sz="2200" dirty="0" err="1"/>
              <a:t>subscores</a:t>
            </a:r>
            <a:r>
              <a:rPr lang="en-US" sz="2200" dirty="0"/>
              <a:t>”, which are scores for parts of a test, are as reliable and meaningful as the scores for the test as a whole. Scores for just the literary reading part of a larger reading test may not be as reliable and meaningful as the scores for the whole reading test. The fewer items a score is based on, the less reliable the score may be.</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1032311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42900" y="315331"/>
            <a:ext cx="8229600" cy="1143000"/>
          </a:xfrm>
        </p:spPr>
        <p:txBody>
          <a:bodyPr>
            <a:noAutofit/>
          </a:bodyPr>
          <a:lstStyle/>
          <a:p>
            <a:r>
              <a:rPr lang="en-US" sz="3200" b="1" dirty="0"/>
              <a:t>Evidence: Considering Consequences When Deciding How to Interpret and Use Test Scores</a:t>
            </a:r>
          </a:p>
        </p:txBody>
      </p:sp>
      <p:sp>
        <p:nvSpPr>
          <p:cNvPr id="3" name="Content Placeholder 2"/>
          <p:cNvSpPr>
            <a:spLocks noGrp="1"/>
          </p:cNvSpPr>
          <p:nvPr>
            <p:ph idx="1"/>
            <p:custDataLst>
              <p:tags r:id="rId2"/>
            </p:custDataLst>
          </p:nvPr>
        </p:nvSpPr>
        <p:spPr>
          <a:xfrm>
            <a:off x="232956" y="1428154"/>
            <a:ext cx="8678087" cy="4858015"/>
          </a:xfrm>
        </p:spPr>
        <p:txBody>
          <a:bodyPr>
            <a:noAutofit/>
          </a:bodyPr>
          <a:lstStyle/>
          <a:p>
            <a:pPr lvl="0"/>
            <a:r>
              <a:rPr lang="en-US" sz="2300" dirty="0"/>
              <a:t>Documentation of how the test was designed, developed, administered, and scored to be fair and accessible for all students and to yield comparable scores across students, forms, administration sites, and time. This documentation should be found in technical manuals and reports produced by the test publisher.</a:t>
            </a:r>
          </a:p>
          <a:p>
            <a:pPr lvl="0"/>
            <a:r>
              <a:rPr lang="en-US" sz="2300" dirty="0"/>
              <a:t>Score reports and the documents that accompany them. Score reports should include only scores for which there is adequate validity and reliability evidence. Reliability information should accompany every score and the interpretive guidance presented in the score report or in the materials that accompany it should characterize the interpretations and uses that are intended and supported by adequate validity evidence. This interpretative guidance should also caution against interpretations and uses for which there is not adequate validity evidence.</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985378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276611" y="214605"/>
            <a:ext cx="7517560" cy="1143000"/>
          </a:xfrm>
          <a:solidFill>
            <a:schemeClr val="accent1">
              <a:lumMod val="75000"/>
            </a:schemeClr>
          </a:solidFill>
        </p:spPr>
        <p:txBody>
          <a:bodyPr>
            <a:normAutofit/>
          </a:bodyPr>
          <a:lstStyle/>
          <a:p>
            <a:r>
              <a:rPr lang="en-US" sz="4800" b="1" dirty="0">
                <a:solidFill>
                  <a:schemeClr val="bg1"/>
                </a:solidFill>
              </a:rPr>
              <a:t>Consequences</a:t>
            </a:r>
            <a:endParaRPr lang="en-US" sz="4800" dirty="0">
              <a:solidFill>
                <a:schemeClr val="bg1"/>
              </a:solidFill>
            </a:endParaRPr>
          </a:p>
        </p:txBody>
      </p:sp>
      <p:sp>
        <p:nvSpPr>
          <p:cNvPr id="15" name="Content Placeholder 6">
            <a:extLst>
              <a:ext uri="{FF2B5EF4-FFF2-40B4-BE49-F238E27FC236}">
                <a16:creationId xmlns:a16="http://schemas.microsoft.com/office/drawing/2014/main" id="{81895EF8-3325-4307-A230-8A1A06209838}"/>
              </a:ext>
            </a:extLst>
          </p:cNvPr>
          <p:cNvSpPr txBox="1">
            <a:spLocks/>
          </p:cNvSpPr>
          <p:nvPr/>
        </p:nvSpPr>
        <p:spPr>
          <a:xfrm>
            <a:off x="115465" y="2158261"/>
            <a:ext cx="4263183" cy="44269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buFont typeface="+mj-lt"/>
              <a:buAutoNum type="arabicPeriod" startAt="3"/>
            </a:pPr>
            <a:r>
              <a:rPr lang="en-US" dirty="0"/>
              <a:t>What evidence is available to support the use of test scores across the entire score scale and all performance levels?</a:t>
            </a:r>
          </a:p>
        </p:txBody>
      </p:sp>
      <p:pic>
        <p:nvPicPr>
          <p:cNvPr id="2" name="Picture 1" descr="Image of the test life cycle.  The life cycle of a test includes: design and development; administration; scoring; analysis; reporting; and use of scores. Encompassed in the middle of the life cycle is the word &quot;validity.&quot; All phases are greyed out except design and development, analysis, and reporting.">
            <a:extLst>
              <a:ext uri="{FF2B5EF4-FFF2-40B4-BE49-F238E27FC236}">
                <a16:creationId xmlns:a16="http://schemas.microsoft.com/office/drawing/2014/main" id="{057695B0-3885-40C6-83B4-719D2D0AC4F1}"/>
              </a:ext>
            </a:extLst>
          </p:cNvPr>
          <p:cNvPicPr>
            <a:picLocks noChangeAspect="1"/>
          </p:cNvPicPr>
          <p:nvPr/>
        </p:nvPicPr>
        <p:blipFill>
          <a:blip r:embed="rId4"/>
          <a:stretch>
            <a:fillRect/>
          </a:stretch>
        </p:blipFill>
        <p:spPr>
          <a:xfrm>
            <a:off x="4378648" y="1978341"/>
            <a:ext cx="5273497" cy="3664014"/>
          </a:xfrm>
          <a:prstGeom prst="rect">
            <a:avLst/>
          </a:prstGeom>
        </p:spPr>
      </p:pic>
      <p:sp>
        <p:nvSpPr>
          <p:cNvPr id="4" name="Slide Number Placeholder 3"/>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29</a:t>
            </a:fld>
            <a:endParaRPr lang="en-US" dirty="0"/>
          </a:p>
        </p:txBody>
      </p:sp>
    </p:spTree>
    <p:extLst>
      <p:ext uri="{BB962C8B-B14F-4D97-AF65-F5344CB8AC3E}">
        <p14:creationId xmlns:p14="http://schemas.microsoft.com/office/powerpoint/2010/main" val="84920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hidden="1">
            <a:extLst>
              <a:ext uri="{FF2B5EF4-FFF2-40B4-BE49-F238E27FC236}">
                <a16:creationId xmlns:a16="http://schemas.microsoft.com/office/drawing/2014/main" id="{5F3BB1EF-2D34-480B-94B9-07FE4AF905EE}"/>
              </a:ext>
            </a:extLst>
          </p:cNvPr>
          <p:cNvSpPr>
            <a:spLocks noGrp="1"/>
          </p:cNvSpPr>
          <p:nvPr>
            <p:ph type="title"/>
          </p:nvPr>
        </p:nvSpPr>
        <p:spPr/>
        <p:txBody>
          <a:bodyPr/>
          <a:lstStyle/>
          <a:p>
            <a:r>
              <a:rPr lang="en-US" dirty="0"/>
              <a:t>Or SCILLSS</a:t>
            </a:r>
          </a:p>
        </p:txBody>
      </p:sp>
      <p:sp>
        <p:nvSpPr>
          <p:cNvPr id="5" name="Content Placeholder 4">
            <a:extLst>
              <a:ext uri="{FF2B5EF4-FFF2-40B4-BE49-F238E27FC236}">
                <a16:creationId xmlns:a16="http://schemas.microsoft.com/office/drawing/2014/main" id="{7A388018-BD9A-4EEC-B000-9F50832C460E}"/>
              </a:ext>
            </a:extLst>
          </p:cNvPr>
          <p:cNvSpPr>
            <a:spLocks noGrp="1"/>
          </p:cNvSpPr>
          <p:nvPr>
            <p:ph idx="1"/>
          </p:nvPr>
        </p:nvSpPr>
        <p:spPr>
          <a:xfrm>
            <a:off x="457200" y="776378"/>
            <a:ext cx="8229600" cy="5349786"/>
          </a:xfrm>
        </p:spPr>
        <p:txBody>
          <a:bodyPr>
            <a:normAutofit fontScale="92500" lnSpcReduction="10000"/>
          </a:bodyPr>
          <a:lstStyle/>
          <a:p>
            <a:pPr marL="0" indent="0">
              <a:buNone/>
            </a:pPr>
            <a:r>
              <a:rPr lang="en-US" sz="4800" b="1" spc="50" dirty="0">
                <a:ln w="9525" cmpd="sng">
                  <a:solidFill>
                    <a:schemeClr val="accent1"/>
                  </a:solidFill>
                  <a:prstDash val="solid"/>
                </a:ln>
                <a:effectLst>
                  <a:glow rad="38100">
                    <a:schemeClr val="accent1">
                      <a:alpha val="40000"/>
                    </a:schemeClr>
                  </a:glow>
                </a:effectLst>
              </a:rPr>
              <a:t>S</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trengthening</a:t>
            </a:r>
          </a:p>
          <a:p>
            <a:pPr marL="0" indent="0">
              <a:buNone/>
            </a:pPr>
            <a:r>
              <a:rPr lang="en-US" sz="4800" b="1" spc="50" dirty="0">
                <a:ln w="9525" cmpd="sng">
                  <a:solidFill>
                    <a:schemeClr val="accent1"/>
                  </a:solidFill>
                  <a:prstDash val="solid"/>
                </a:ln>
                <a:effectLst>
                  <a:glow rad="38100">
                    <a:schemeClr val="accent1">
                      <a:alpha val="40000"/>
                    </a:schemeClr>
                  </a:glow>
                </a:effectLst>
              </a:rPr>
              <a:t>C</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laims-based</a:t>
            </a:r>
          </a:p>
          <a:p>
            <a:pPr marL="0" indent="0">
              <a:buNone/>
            </a:pPr>
            <a:r>
              <a:rPr lang="en-US" sz="4800" b="1" spc="50" dirty="0">
                <a:ln w="9525" cmpd="sng">
                  <a:solidFill>
                    <a:schemeClr val="accent1"/>
                  </a:solidFill>
                  <a:prstDash val="solid"/>
                </a:ln>
                <a:effectLst>
                  <a:glow rad="38100">
                    <a:schemeClr val="accent1">
                      <a:alpha val="40000"/>
                    </a:schemeClr>
                  </a:glow>
                </a:effectLst>
              </a:rPr>
              <a:t>I</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nterpretations and Uses of</a:t>
            </a:r>
          </a:p>
          <a:p>
            <a:pPr marL="0" indent="0">
              <a:buNone/>
            </a:pPr>
            <a:r>
              <a:rPr lang="en-US" sz="4800" b="1" spc="50" dirty="0">
                <a:ln w="9525" cmpd="sng">
                  <a:solidFill>
                    <a:schemeClr val="accent1"/>
                  </a:solidFill>
                  <a:prstDash val="solid"/>
                </a:ln>
                <a:effectLst>
                  <a:glow rad="38100">
                    <a:schemeClr val="accent1">
                      <a:alpha val="40000"/>
                    </a:schemeClr>
                  </a:glow>
                </a:effectLst>
              </a:rPr>
              <a:t>L</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ocal and</a:t>
            </a:r>
          </a:p>
          <a:p>
            <a:pPr marL="0" indent="0">
              <a:buNone/>
            </a:pPr>
            <a:r>
              <a:rPr lang="en-US" sz="4800" b="1" spc="50" dirty="0">
                <a:ln w="9525" cmpd="sng">
                  <a:solidFill>
                    <a:schemeClr val="accent1"/>
                  </a:solidFill>
                  <a:prstDash val="solid"/>
                </a:ln>
                <a:effectLst>
                  <a:glow rad="38100">
                    <a:schemeClr val="accent1">
                      <a:alpha val="40000"/>
                    </a:schemeClr>
                  </a:glow>
                </a:effectLst>
              </a:rPr>
              <a:t>L</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arge-scale</a:t>
            </a:r>
          </a:p>
          <a:p>
            <a:pPr marL="0" indent="0">
              <a:buNone/>
            </a:pPr>
            <a:r>
              <a:rPr lang="en-US" sz="4800" b="1" spc="50" dirty="0">
                <a:ln w="9525" cmpd="sng">
                  <a:solidFill>
                    <a:schemeClr val="accent1"/>
                  </a:solidFill>
                  <a:prstDash val="solid"/>
                </a:ln>
                <a:effectLst>
                  <a:glow rad="38100">
                    <a:schemeClr val="accent1">
                      <a:alpha val="40000"/>
                    </a:schemeClr>
                  </a:glow>
                </a:effectLst>
              </a:rPr>
              <a:t>S</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cience Assessment</a:t>
            </a:r>
          </a:p>
          <a:p>
            <a:pPr marL="0" indent="0">
              <a:buNone/>
            </a:pPr>
            <a:r>
              <a:rPr lang="en-US" sz="4800" b="1" spc="50" dirty="0">
                <a:ln w="9525" cmpd="sng">
                  <a:solidFill>
                    <a:schemeClr val="accent1"/>
                  </a:solidFill>
                  <a:prstDash val="solid"/>
                </a:ln>
                <a:effectLst>
                  <a:glow rad="38100">
                    <a:schemeClr val="accent1">
                      <a:alpha val="40000"/>
                    </a:schemeClr>
                  </a:glow>
                </a:effectLst>
              </a:rPr>
              <a:t>S</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cores</a:t>
            </a:r>
          </a:p>
        </p:txBody>
      </p:sp>
      <p:sp>
        <p:nvSpPr>
          <p:cNvPr id="2" name="Slide Number Placeholder 1">
            <a:extLst>
              <a:ext uri="{FF2B5EF4-FFF2-40B4-BE49-F238E27FC236}">
                <a16:creationId xmlns:a16="http://schemas.microsoft.com/office/drawing/2014/main" id="{EBDF6C77-FDFF-43EA-BC4B-482CBA8515DF}"/>
              </a:ext>
            </a:extLst>
          </p:cNvPr>
          <p:cNvSpPr>
            <a:spLocks noGrp="1"/>
          </p:cNvSpPr>
          <p:nvPr>
            <p:ph type="sldNum" sz="quarter" idx="12"/>
          </p:nvPr>
        </p:nvSpPr>
        <p:spPr/>
        <p:txBody>
          <a:bodyPr/>
          <a:lstStyle/>
          <a:p>
            <a:fld id="{939955DA-DB44-4472-BFE9-4BAB9712F000}" type="slidenum">
              <a:rPr lang="en-US">
                <a:solidFill>
                  <a:prstClr val="black">
                    <a:tint val="75000"/>
                  </a:prstClr>
                </a:solidFill>
                <a:latin typeface="Calibri"/>
              </a: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791164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19DF-D308-47D9-9B7A-1AD800E4BE4C}"/>
              </a:ext>
            </a:extLst>
          </p:cNvPr>
          <p:cNvSpPr>
            <a:spLocks noGrp="1"/>
          </p:cNvSpPr>
          <p:nvPr>
            <p:ph type="title"/>
          </p:nvPr>
        </p:nvSpPr>
        <p:spPr/>
        <p:txBody>
          <a:bodyPr/>
          <a:lstStyle/>
          <a:p>
            <a:pPr algn="ctr"/>
            <a:r>
              <a:rPr lang="en-US" b="1" dirty="0"/>
              <a:t>Scales</a:t>
            </a:r>
          </a:p>
        </p:txBody>
      </p:sp>
      <p:pic>
        <p:nvPicPr>
          <p:cNvPr id="5" name="Picture 4" descr="Picture of a score scale with a range from 0 to 10.">
            <a:extLst>
              <a:ext uri="{FF2B5EF4-FFF2-40B4-BE49-F238E27FC236}">
                <a16:creationId xmlns:a16="http://schemas.microsoft.com/office/drawing/2014/main" id="{2E09EF4D-E494-4F5D-BF2E-1BD526F80D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1406" y="1374470"/>
            <a:ext cx="7401185" cy="4109060"/>
          </a:xfrm>
          <a:prstGeom prst="rect">
            <a:avLst/>
          </a:prstGeom>
        </p:spPr>
      </p:pic>
      <p:sp>
        <p:nvSpPr>
          <p:cNvPr id="17" name="Slide Number Placeholder 3">
            <a:extLst>
              <a:ext uri="{FF2B5EF4-FFF2-40B4-BE49-F238E27FC236}">
                <a16:creationId xmlns:a16="http://schemas.microsoft.com/office/drawing/2014/main" id="{4EB2A914-0401-4CF1-B6A1-0A24D30431C1}"/>
              </a:ext>
            </a:extLst>
          </p:cNvPr>
          <p:cNvSpPr txBox="1">
            <a:spLocks/>
          </p:cNvSpPr>
          <p:nvPr>
            <p:custDataLst>
              <p:tags r:id="rId1"/>
            </p:custDataLst>
          </p:nvPr>
        </p:nvSpPr>
        <p:spPr>
          <a:xfrm>
            <a:off x="2819400" y="641635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pPr/>
              <a:t>30</a:t>
            </a:fld>
            <a:endParaRPr lang="en-US"/>
          </a:p>
        </p:txBody>
      </p:sp>
    </p:spTree>
    <p:extLst>
      <p:ext uri="{BB962C8B-B14F-4D97-AF65-F5344CB8AC3E}">
        <p14:creationId xmlns:p14="http://schemas.microsoft.com/office/powerpoint/2010/main" val="367060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97A7E99-D1B8-4700-ADED-5E5CA843D3D1}"/>
              </a:ext>
            </a:extLst>
          </p:cNvPr>
          <p:cNvSpPr>
            <a:spLocks noGrp="1"/>
          </p:cNvSpPr>
          <p:nvPr>
            <p:ph type="title"/>
          </p:nvPr>
        </p:nvSpPr>
        <p:spPr/>
        <p:txBody>
          <a:bodyPr/>
          <a:lstStyle/>
          <a:p>
            <a:r>
              <a:rPr lang="en-US" dirty="0"/>
              <a:t>Test Items </a:t>
            </a:r>
          </a:p>
        </p:txBody>
      </p:sp>
      <p:pic>
        <p:nvPicPr>
          <p:cNvPr id="8" name="Picture 7" descr="Picture of the word &quot;test items&quot; with arrows pointing to different scores (0-10) on a score scale.">
            <a:extLst>
              <a:ext uri="{FF2B5EF4-FFF2-40B4-BE49-F238E27FC236}">
                <a16:creationId xmlns:a16="http://schemas.microsoft.com/office/drawing/2014/main" id="{7D145805-8117-43A5-B18A-BD943E3091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1407" y="1179381"/>
            <a:ext cx="7401185" cy="4499238"/>
          </a:xfrm>
          <a:prstGeom prst="rect">
            <a:avLst/>
          </a:prstGeom>
        </p:spPr>
      </p:pic>
      <p:sp>
        <p:nvSpPr>
          <p:cNvPr id="23" name="Slide Number Placeholder 3">
            <a:extLst>
              <a:ext uri="{FF2B5EF4-FFF2-40B4-BE49-F238E27FC236}">
                <a16:creationId xmlns:a16="http://schemas.microsoft.com/office/drawing/2014/main" id="{4A1CE7AE-60B9-4996-8CFE-9E4CF1D60F16}"/>
              </a:ext>
            </a:extLst>
          </p:cNvPr>
          <p:cNvSpPr txBox="1">
            <a:spLocks/>
          </p:cNvSpPr>
          <p:nvPr>
            <p:custDataLst>
              <p:tags r:id="rId1"/>
            </p:custDataLst>
          </p:nvPr>
        </p:nvSpPr>
        <p:spPr>
          <a:xfrm>
            <a:off x="2819400" y="641635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pPr/>
              <a:t>31</a:t>
            </a:fld>
            <a:endParaRPr lang="en-US"/>
          </a:p>
        </p:txBody>
      </p:sp>
    </p:spTree>
    <p:extLst>
      <p:ext uri="{BB962C8B-B14F-4D97-AF65-F5344CB8AC3E}">
        <p14:creationId xmlns:p14="http://schemas.microsoft.com/office/powerpoint/2010/main" val="2045726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0CF35-4C4E-4DF6-986C-688FC536CDCA}"/>
              </a:ext>
            </a:extLst>
          </p:cNvPr>
          <p:cNvSpPr>
            <a:spLocks noGrp="1"/>
          </p:cNvSpPr>
          <p:nvPr>
            <p:ph type="title"/>
          </p:nvPr>
        </p:nvSpPr>
        <p:spPr/>
        <p:txBody>
          <a:bodyPr>
            <a:noAutofit/>
          </a:bodyPr>
          <a:lstStyle/>
          <a:p>
            <a:r>
              <a:rPr lang="en-US" sz="3600" b="1" dirty="0"/>
              <a:t>Performance or Achievement Standards</a:t>
            </a:r>
          </a:p>
        </p:txBody>
      </p:sp>
      <p:pic>
        <p:nvPicPr>
          <p:cNvPr id="16" name="Picture 15" descr="A scale which breaks down test performance by performance levels, with levels labeled, from the bottom &quot;lowest performance level,&quot; &quot;performance level below proficient,&quot; &quot;proficient,&quot; and &quot;performance level above proficient.&quot; There is an arrow running from bottom to top of the scale on the left side of the scale, with the bottom of the arrow stating &quot;less sophisticated performance,&quot; and the top of the arrow stating &quot;more sophisticated performance.&quot; On the right side of the scale are arrows that come out of the lines separating scale levels, and point to the word &quot;cut scores.&quot; ">
            <a:extLst>
              <a:ext uri="{FF2B5EF4-FFF2-40B4-BE49-F238E27FC236}">
                <a16:creationId xmlns:a16="http://schemas.microsoft.com/office/drawing/2014/main" id="{0DDA31C8-1E86-4F59-8E33-A63343A4F8EE}"/>
              </a:ext>
            </a:extLst>
          </p:cNvPr>
          <p:cNvPicPr>
            <a:picLocks noChangeAspect="1"/>
          </p:cNvPicPr>
          <p:nvPr/>
        </p:nvPicPr>
        <p:blipFill>
          <a:blip r:embed="rId4"/>
          <a:stretch>
            <a:fillRect/>
          </a:stretch>
        </p:blipFill>
        <p:spPr>
          <a:xfrm>
            <a:off x="694608" y="1379655"/>
            <a:ext cx="7754784" cy="4523624"/>
          </a:xfrm>
          <a:prstGeom prst="rect">
            <a:avLst/>
          </a:prstGeom>
        </p:spPr>
      </p:pic>
      <p:sp>
        <p:nvSpPr>
          <p:cNvPr id="17" name="Slide Number Placeholder 3">
            <a:extLst>
              <a:ext uri="{FF2B5EF4-FFF2-40B4-BE49-F238E27FC236}">
                <a16:creationId xmlns:a16="http://schemas.microsoft.com/office/drawing/2014/main" id="{CC12BA83-1DB5-40C3-A1CB-FFBC8C742DB5}"/>
              </a:ext>
            </a:extLst>
          </p:cNvPr>
          <p:cNvSpPr>
            <a:spLocks noGrp="1"/>
          </p:cNvSpPr>
          <p:nvPr>
            <p:ph type="sldNum" sz="quarter" idx="12"/>
            <p:custDataLst>
              <p:tags r:id="rId1"/>
            </p:custDataLst>
          </p:nvPr>
        </p:nvSpPr>
        <p:spPr/>
        <p:txBody>
          <a:bodyPr/>
          <a:lstStyle/>
          <a:p>
            <a:fld id="{939955DA-DB44-4472-BFE9-4BAB9712F000}" type="slidenum">
              <a:rPr lang="en-US" smtClean="0"/>
              <a:t>32</a:t>
            </a:fld>
            <a:endParaRPr lang="en-US"/>
          </a:p>
        </p:txBody>
      </p:sp>
    </p:spTree>
    <p:extLst>
      <p:ext uri="{BB962C8B-B14F-4D97-AF65-F5344CB8AC3E}">
        <p14:creationId xmlns:p14="http://schemas.microsoft.com/office/powerpoint/2010/main" val="1816752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801F8-6520-42C5-884B-B80AFDCC36DD}"/>
              </a:ext>
            </a:extLst>
          </p:cNvPr>
          <p:cNvSpPr>
            <a:spLocks noGrp="1"/>
          </p:cNvSpPr>
          <p:nvPr>
            <p:ph type="title"/>
          </p:nvPr>
        </p:nvSpPr>
        <p:spPr/>
        <p:txBody>
          <a:bodyPr>
            <a:normAutofit/>
          </a:bodyPr>
          <a:lstStyle/>
          <a:p>
            <a:r>
              <a:rPr lang="en-US" b="1" dirty="0"/>
              <a:t>Mapping items to score scales</a:t>
            </a:r>
          </a:p>
        </p:txBody>
      </p:sp>
      <p:pic>
        <p:nvPicPr>
          <p:cNvPr id="2" name="Picture 1" descr="Two different score scales. ">
            <a:extLst>
              <a:ext uri="{FF2B5EF4-FFF2-40B4-BE49-F238E27FC236}">
                <a16:creationId xmlns:a16="http://schemas.microsoft.com/office/drawing/2014/main" id="{6CBC324F-026E-449A-81E9-36E10693D8EF}"/>
              </a:ext>
            </a:extLst>
          </p:cNvPr>
          <p:cNvPicPr>
            <a:picLocks noChangeAspect="1"/>
          </p:cNvPicPr>
          <p:nvPr/>
        </p:nvPicPr>
        <p:blipFill>
          <a:blip r:embed="rId4"/>
          <a:stretch>
            <a:fillRect/>
          </a:stretch>
        </p:blipFill>
        <p:spPr>
          <a:xfrm>
            <a:off x="234320" y="1379655"/>
            <a:ext cx="8675360" cy="4968671"/>
          </a:xfrm>
          <a:prstGeom prst="rect">
            <a:avLst/>
          </a:prstGeom>
        </p:spPr>
      </p:pic>
      <p:sp>
        <p:nvSpPr>
          <p:cNvPr id="38" name="Slide Number Placeholder 3">
            <a:extLst>
              <a:ext uri="{FF2B5EF4-FFF2-40B4-BE49-F238E27FC236}">
                <a16:creationId xmlns:a16="http://schemas.microsoft.com/office/drawing/2014/main" id="{49EF0713-7FD2-4001-BA5D-9849F32329C6}"/>
              </a:ext>
            </a:extLst>
          </p:cNvPr>
          <p:cNvSpPr>
            <a:spLocks noGrp="1"/>
          </p:cNvSpPr>
          <p:nvPr>
            <p:ph type="sldNum" sz="quarter" idx="12"/>
            <p:custDataLst>
              <p:tags r:id="rId1"/>
            </p:custDataLst>
          </p:nvPr>
        </p:nvSpPr>
        <p:spPr/>
        <p:txBody>
          <a:bodyPr/>
          <a:lstStyle/>
          <a:p>
            <a:fld id="{939955DA-DB44-4472-BFE9-4BAB9712F000}" type="slidenum">
              <a:rPr lang="en-US" smtClean="0"/>
              <a:t>33</a:t>
            </a:fld>
            <a:endParaRPr lang="en-US"/>
          </a:p>
        </p:txBody>
      </p:sp>
    </p:spTree>
    <p:extLst>
      <p:ext uri="{BB962C8B-B14F-4D97-AF65-F5344CB8AC3E}">
        <p14:creationId xmlns:p14="http://schemas.microsoft.com/office/powerpoint/2010/main" val="2207167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ale which breaks down test performance by performance levels, with levels labeled, from the bottom &quot;lowest performance level,&quot; &quot;performance level below proficient,&quot; &quot;proficient,&quot; and &quot;performance level above proficient.&quot; On the right side of the scale are arrows that come out of the lines separating scale levels, and point to the words &quot;conditional standard error of measurement.&quot; Across from the table is a numbered scale from 0-10 with a statement pointing to it that says &quot;reliability for scores based on the test as a whole.&quot; ">
            <a:extLst>
              <a:ext uri="{FF2B5EF4-FFF2-40B4-BE49-F238E27FC236}">
                <a16:creationId xmlns:a16="http://schemas.microsoft.com/office/drawing/2014/main" id="{593A7104-16CD-4E95-8143-F4C048F224B5}"/>
              </a:ext>
            </a:extLst>
          </p:cNvPr>
          <p:cNvPicPr>
            <a:picLocks noChangeAspect="1"/>
          </p:cNvPicPr>
          <p:nvPr/>
        </p:nvPicPr>
        <p:blipFill>
          <a:blip r:embed="rId4"/>
          <a:stretch>
            <a:fillRect/>
          </a:stretch>
        </p:blipFill>
        <p:spPr>
          <a:xfrm>
            <a:off x="233025" y="1405427"/>
            <a:ext cx="8675360" cy="4968671"/>
          </a:xfrm>
          <a:prstGeom prst="rect">
            <a:avLst/>
          </a:prstGeom>
        </p:spPr>
      </p:pic>
      <p:sp>
        <p:nvSpPr>
          <p:cNvPr id="3" name="Title 2">
            <a:extLst>
              <a:ext uri="{FF2B5EF4-FFF2-40B4-BE49-F238E27FC236}">
                <a16:creationId xmlns:a16="http://schemas.microsoft.com/office/drawing/2014/main" id="{0E613931-18BF-43C0-A8E4-1A1B49511966}"/>
              </a:ext>
            </a:extLst>
          </p:cNvPr>
          <p:cNvSpPr>
            <a:spLocks noGrp="1"/>
          </p:cNvSpPr>
          <p:nvPr>
            <p:ph type="title"/>
          </p:nvPr>
        </p:nvSpPr>
        <p:spPr/>
        <p:txBody>
          <a:bodyPr>
            <a:normAutofit/>
          </a:bodyPr>
          <a:lstStyle/>
          <a:p>
            <a:r>
              <a:rPr lang="en-US" sz="3100" b="1" dirty="0"/>
              <a:t>Reliability/Precision for scores for the</a:t>
            </a:r>
            <a:br>
              <a:rPr lang="en-US" sz="3100" b="1" dirty="0"/>
            </a:br>
            <a:r>
              <a:rPr lang="en-US" sz="3100" b="1" dirty="0"/>
              <a:t>entire test and for key score points on the scale</a:t>
            </a:r>
            <a:endParaRPr lang="en-US" b="1" dirty="0"/>
          </a:p>
        </p:txBody>
      </p:sp>
      <p:sp>
        <p:nvSpPr>
          <p:cNvPr id="20" name="Slide Number Placeholder 3">
            <a:extLst>
              <a:ext uri="{FF2B5EF4-FFF2-40B4-BE49-F238E27FC236}">
                <a16:creationId xmlns:a16="http://schemas.microsoft.com/office/drawing/2014/main" id="{BFC8B052-E6DB-4B24-972A-AE4C1CD33E79}"/>
              </a:ext>
            </a:extLst>
          </p:cNvPr>
          <p:cNvSpPr>
            <a:spLocks noGrp="1"/>
          </p:cNvSpPr>
          <p:nvPr>
            <p:ph type="sldNum" sz="quarter" idx="12"/>
            <p:custDataLst>
              <p:tags r:id="rId1"/>
            </p:custDataLst>
          </p:nvPr>
        </p:nvSpPr>
        <p:spPr/>
        <p:txBody>
          <a:bodyPr/>
          <a:lstStyle/>
          <a:p>
            <a:fld id="{939955DA-DB44-4472-BFE9-4BAB9712F000}" type="slidenum">
              <a:rPr lang="en-US" smtClean="0"/>
              <a:t>34</a:t>
            </a:fld>
            <a:endParaRPr lang="en-US"/>
          </a:p>
        </p:txBody>
      </p:sp>
    </p:spTree>
    <p:extLst>
      <p:ext uri="{BB962C8B-B14F-4D97-AF65-F5344CB8AC3E}">
        <p14:creationId xmlns:p14="http://schemas.microsoft.com/office/powerpoint/2010/main" val="370764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1DF2EB10-461C-4E6E-AE81-95EAB40E25C3}"/>
              </a:ext>
            </a:extLst>
          </p:cNvPr>
          <p:cNvPicPr>
            <a:picLocks noChangeAspect="1"/>
          </p:cNvPicPr>
          <p:nvPr/>
        </p:nvPicPr>
        <p:blipFill>
          <a:blip r:embed="rId3"/>
          <a:stretch>
            <a:fillRect/>
          </a:stretch>
        </p:blipFill>
        <p:spPr>
          <a:xfrm>
            <a:off x="1371474" y="1075740"/>
            <a:ext cx="2895851" cy="2353260"/>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4338084" y="1060742"/>
            <a:ext cx="3995176" cy="535561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Standard 2.13: </a:t>
            </a:r>
            <a:r>
              <a:rPr lang="en-US" sz="1600" dirty="0"/>
              <a:t>“The standard error of measurement, both overall and conditional (if reported), should be provided in units of each reported score”. (p. 45)</a:t>
            </a:r>
          </a:p>
          <a:p>
            <a:pPr marL="0" indent="0">
              <a:buNone/>
            </a:pPr>
            <a:endParaRPr lang="en-US" sz="1600" dirty="0"/>
          </a:p>
          <a:p>
            <a:pPr marL="0" indent="0">
              <a:buNone/>
            </a:pPr>
            <a:r>
              <a:rPr lang="en-US" sz="1600" b="1" dirty="0"/>
              <a:t>Standard 2.14: </a:t>
            </a:r>
            <a:r>
              <a:rPr lang="en-US" sz="1600" dirty="0"/>
              <a:t>“When possible and appropriate, conditional standard errors of measurement should be reported at several score levels unless there is evidence that the standard error is constant across score levels. Where cut scores are specified for selection or classification, the standard errors of measurements should be reported in the vicinity of each cut score.” (p. 46)</a:t>
            </a:r>
          </a:p>
          <a:p>
            <a:pPr marL="0" indent="0">
              <a:buNone/>
            </a:pPr>
            <a:endParaRPr lang="en-US" sz="1600" dirty="0"/>
          </a:p>
          <a:p>
            <a:pPr marL="0" indent="0">
              <a:buNone/>
            </a:pPr>
            <a:r>
              <a:rPr lang="en-US" sz="1600" b="1" dirty="0"/>
              <a:t>Standard 5.1: </a:t>
            </a:r>
            <a:r>
              <a:rPr lang="en-US" sz="1600" dirty="0"/>
              <a:t>“Test users should be provided with clear explanations of the characteristics, meaning, and intended interpretation of scale scores, as well as their limitations.” (p. 102)</a:t>
            </a:r>
          </a:p>
          <a:p>
            <a:pPr marL="0" indent="0">
              <a:buNone/>
            </a:pPr>
            <a:endParaRPr lang="en-US" sz="1600" dirty="0"/>
          </a:p>
          <a:p>
            <a:pPr marL="0" indent="0">
              <a:buNone/>
            </a:pPr>
            <a:r>
              <a:rPr lang="en-US" sz="1600" b="1" dirty="0"/>
              <a:t>Standard 5.21: </a:t>
            </a:r>
            <a:r>
              <a:rPr lang="en-US" sz="1600" dirty="0"/>
              <a:t>“When proposed score interpretations involve one or more cut scores, the rationale and procedures used for establishing cut scores should be documented clearly.” (p. 107)</a:t>
            </a:r>
          </a:p>
          <a:p>
            <a:pPr marL="0" indent="0">
              <a:buNone/>
            </a:pPr>
            <a:r>
              <a:rPr lang="en-US" sz="1600" b="1" dirty="0"/>
              <a:t> </a:t>
            </a:r>
            <a:br>
              <a:rPr lang="en-US" sz="1600" b="1" dirty="0"/>
            </a:br>
            <a:br>
              <a:rPr lang="en-US" sz="1100" b="1" dirty="0"/>
            </a:br>
            <a:r>
              <a:rPr lang="en-US" sz="1100" dirty="0"/>
              <a:t>(AERA, APA, &amp; NCME, 2014)</a:t>
            </a:r>
            <a:endParaRPr lang="en-US" sz="900" dirty="0"/>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35</a:t>
            </a:fld>
            <a:endParaRPr lang="en-US"/>
          </a:p>
        </p:txBody>
      </p:sp>
      <p:sp>
        <p:nvSpPr>
          <p:cNvPr id="5" name="TextBox 4">
            <a:extLst>
              <a:ext uri="{FF2B5EF4-FFF2-40B4-BE49-F238E27FC236}">
                <a16:creationId xmlns:a16="http://schemas.microsoft.com/office/drawing/2014/main" id="{1360E883-3D5A-4B24-AFB0-D897771DD627}"/>
              </a:ext>
            </a:extLst>
          </p:cNvPr>
          <p:cNvSpPr txBox="1"/>
          <p:nvPr/>
        </p:nvSpPr>
        <p:spPr>
          <a:xfrm>
            <a:off x="364991" y="3628974"/>
            <a:ext cx="3886407" cy="1323439"/>
          </a:xfrm>
          <a:prstGeom prst="rect">
            <a:avLst/>
          </a:prstGeom>
          <a:noFill/>
          <a:ln>
            <a:solidFill>
              <a:schemeClr val="tx1"/>
            </a:solidFill>
          </a:ln>
        </p:spPr>
        <p:txBody>
          <a:bodyPr wrap="square" rtlCol="0">
            <a:spAutoFit/>
          </a:bodyPr>
          <a:lstStyle/>
          <a:p>
            <a:r>
              <a:rPr lang="en-US" sz="1600" b="1" dirty="0"/>
              <a:t>Standard error of measurement: </a:t>
            </a:r>
            <a:r>
              <a:rPr lang="en-US" sz="1600" dirty="0"/>
              <a:t>the standard deviation of an individual’s observed scores from repeated administrations or parallel forms of a test under </a:t>
            </a:r>
            <a:r>
              <a:rPr lang="en-US" sz="1600"/>
              <a:t>identical conditions.</a:t>
            </a:r>
            <a:endParaRPr lang="en-US" sz="1600" dirty="0"/>
          </a:p>
        </p:txBody>
      </p:sp>
      <p:sp>
        <p:nvSpPr>
          <p:cNvPr id="7" name="TextBox 6">
            <a:extLst>
              <a:ext uri="{FF2B5EF4-FFF2-40B4-BE49-F238E27FC236}">
                <a16:creationId xmlns:a16="http://schemas.microsoft.com/office/drawing/2014/main" id="{9BA0BD66-B7E4-4929-AACE-4255FB3B4392}"/>
              </a:ext>
            </a:extLst>
          </p:cNvPr>
          <p:cNvSpPr txBox="1"/>
          <p:nvPr/>
        </p:nvSpPr>
        <p:spPr>
          <a:xfrm>
            <a:off x="364991" y="4965602"/>
            <a:ext cx="3902334" cy="1323439"/>
          </a:xfrm>
          <a:prstGeom prst="rect">
            <a:avLst/>
          </a:prstGeom>
          <a:noFill/>
          <a:ln>
            <a:solidFill>
              <a:schemeClr val="tx1"/>
            </a:solidFill>
          </a:ln>
        </p:spPr>
        <p:txBody>
          <a:bodyPr wrap="square" rtlCol="0">
            <a:spAutoFit/>
          </a:bodyPr>
          <a:lstStyle/>
          <a:p>
            <a:r>
              <a:rPr lang="en-US" sz="1600" b="1" dirty="0"/>
              <a:t>Decision consistency: </a:t>
            </a:r>
            <a:r>
              <a:rPr lang="en-US" sz="1600" dirty="0"/>
              <a:t>The extent to which decisions based on the scores from one measure are the same as those made with scores from a comparable measure, or the same measure on another occasion. </a:t>
            </a:r>
          </a:p>
        </p:txBody>
      </p:sp>
    </p:spTree>
    <p:extLst>
      <p:ext uri="{BB962C8B-B14F-4D97-AF65-F5344CB8AC3E}">
        <p14:creationId xmlns:p14="http://schemas.microsoft.com/office/powerpoint/2010/main" val="3214219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42900" y="315331"/>
            <a:ext cx="8229600" cy="1143000"/>
          </a:xfrm>
        </p:spPr>
        <p:txBody>
          <a:bodyPr>
            <a:noAutofit/>
          </a:bodyPr>
          <a:lstStyle/>
          <a:p>
            <a:r>
              <a:rPr lang="en-US" sz="3200" b="1" dirty="0"/>
              <a:t>Evidence: Considering Consequences When Creating a Score Scale</a:t>
            </a:r>
          </a:p>
        </p:txBody>
      </p:sp>
      <p:sp>
        <p:nvSpPr>
          <p:cNvPr id="3" name="Content Placeholder 2"/>
          <p:cNvSpPr>
            <a:spLocks noGrp="1"/>
          </p:cNvSpPr>
          <p:nvPr>
            <p:ph idx="1"/>
            <p:custDataLst>
              <p:tags r:id="rId2"/>
            </p:custDataLst>
          </p:nvPr>
        </p:nvSpPr>
        <p:spPr>
          <a:xfrm>
            <a:off x="232958" y="1558344"/>
            <a:ext cx="8678087" cy="4858015"/>
          </a:xfrm>
        </p:spPr>
        <p:txBody>
          <a:bodyPr>
            <a:normAutofit fontScale="85000" lnSpcReduction="20000"/>
          </a:bodyPr>
          <a:lstStyle/>
          <a:p>
            <a:pPr lvl="0"/>
            <a:r>
              <a:rPr lang="en-US" dirty="0"/>
              <a:t>Descriptions of how the items and the performance or achievement level descriptors were developed to reflect the entirety of the score scale and to focus on the points of the score scale associated with intended interpretations and uses. This information would be found in reports on development, standard setting, and the technical manuals.</a:t>
            </a:r>
          </a:p>
          <a:p>
            <a:pPr lvl="0"/>
            <a:endParaRPr lang="en-US" dirty="0"/>
          </a:p>
          <a:p>
            <a:pPr lvl="0"/>
            <a:r>
              <a:rPr lang="en-US" dirty="0"/>
              <a:t>Overall reliability/precision indicators for the test and reliability/precision indicators for the points on the score scale associated with specific intended interpretations and uses. This information would be found in the technical manual for a test, which should be updated after each administration or norming cycle.</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36</a:t>
            </a:fld>
            <a:endParaRPr lang="en-US">
              <a:solidFill>
                <a:prstClr val="black">
                  <a:tint val="75000"/>
                </a:prstClr>
              </a:solidFill>
              <a:latin typeface="Calibri"/>
            </a:endParaRPr>
          </a:p>
        </p:txBody>
      </p:sp>
    </p:spTree>
    <p:extLst>
      <p:ext uri="{BB962C8B-B14F-4D97-AF65-F5344CB8AC3E}">
        <p14:creationId xmlns:p14="http://schemas.microsoft.com/office/powerpoint/2010/main" val="426990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145982" y="177375"/>
            <a:ext cx="7909447" cy="1143000"/>
          </a:xfrm>
          <a:solidFill>
            <a:schemeClr val="accent1">
              <a:lumMod val="75000"/>
            </a:schemeClr>
          </a:solidFill>
        </p:spPr>
        <p:txBody>
          <a:bodyPr>
            <a:normAutofit/>
          </a:bodyPr>
          <a:lstStyle/>
          <a:p>
            <a:r>
              <a:rPr lang="en-US" b="1" dirty="0"/>
              <a:t> </a:t>
            </a:r>
            <a:r>
              <a:rPr lang="en-US" sz="4800" b="1" dirty="0">
                <a:solidFill>
                  <a:schemeClr val="bg1"/>
                </a:solidFill>
              </a:rPr>
              <a:t>Consequences</a:t>
            </a:r>
            <a:endParaRPr lang="en-US" sz="4800" dirty="0">
              <a:solidFill>
                <a:schemeClr val="bg1"/>
              </a:solidFill>
            </a:endParaRPr>
          </a:p>
        </p:txBody>
      </p:sp>
      <p:sp>
        <p:nvSpPr>
          <p:cNvPr id="15" name="Content Placeholder 6">
            <a:extLst>
              <a:ext uri="{FF2B5EF4-FFF2-40B4-BE49-F238E27FC236}">
                <a16:creationId xmlns:a16="http://schemas.microsoft.com/office/drawing/2014/main" id="{81895EF8-3325-4307-A230-8A1A06209838}"/>
              </a:ext>
            </a:extLst>
          </p:cNvPr>
          <p:cNvSpPr txBox="1">
            <a:spLocks/>
          </p:cNvSpPr>
          <p:nvPr/>
        </p:nvSpPr>
        <p:spPr>
          <a:xfrm>
            <a:off x="145982" y="1761839"/>
            <a:ext cx="4263183" cy="44269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buFont typeface="+mj-lt"/>
              <a:buAutoNum type="arabicPeriod" startAt="4"/>
            </a:pPr>
            <a:r>
              <a:rPr lang="en-US" dirty="0"/>
              <a:t>How are the scores from the assessment intended to be used as described by the test developers and how are they used by your state? How well do these uses align?</a:t>
            </a:r>
          </a:p>
        </p:txBody>
      </p:sp>
      <p:pic>
        <p:nvPicPr>
          <p:cNvPr id="2" name="Picture 1" descr="Image of the test life cycle.  The life cycle of a test includes: design and development; administration; scoring; analysis; reporting; and use of scores. Encompassed in the middle of the life cycle is the word &quot;validity.&quot; All phases are greyed out except use of scores.">
            <a:extLst>
              <a:ext uri="{FF2B5EF4-FFF2-40B4-BE49-F238E27FC236}">
                <a16:creationId xmlns:a16="http://schemas.microsoft.com/office/drawing/2014/main" id="{E4611B88-E3DF-41A7-A4D5-084550AED54B}"/>
              </a:ext>
            </a:extLst>
          </p:cNvPr>
          <p:cNvPicPr>
            <a:picLocks noChangeAspect="1"/>
          </p:cNvPicPr>
          <p:nvPr/>
        </p:nvPicPr>
        <p:blipFill>
          <a:blip r:embed="rId4"/>
          <a:stretch>
            <a:fillRect/>
          </a:stretch>
        </p:blipFill>
        <p:spPr>
          <a:xfrm>
            <a:off x="4100705" y="1865530"/>
            <a:ext cx="5267401" cy="3657917"/>
          </a:xfrm>
          <a:prstGeom prst="rect">
            <a:avLst/>
          </a:prstGeom>
        </p:spPr>
      </p:pic>
      <p:sp>
        <p:nvSpPr>
          <p:cNvPr id="4" name="Slide Number Placeholder 3"/>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37</a:t>
            </a:fld>
            <a:endParaRPr lang="en-US" dirty="0"/>
          </a:p>
        </p:txBody>
      </p:sp>
    </p:spTree>
    <p:extLst>
      <p:ext uri="{BB962C8B-B14F-4D97-AF65-F5344CB8AC3E}">
        <p14:creationId xmlns:p14="http://schemas.microsoft.com/office/powerpoint/2010/main" val="3414537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3A9C009-FBBD-4C14-B5F4-0C8908D0682D}"/>
              </a:ext>
            </a:extLst>
          </p:cNvPr>
          <p:cNvSpPr>
            <a:spLocks noGrp="1"/>
          </p:cNvSpPr>
          <p:nvPr>
            <p:ph type="title"/>
          </p:nvPr>
        </p:nvSpPr>
        <p:spPr/>
        <p:txBody>
          <a:bodyPr/>
          <a:lstStyle/>
          <a:p>
            <a:r>
              <a:rPr lang="en-US" dirty="0"/>
              <a:t>Score Alignment </a:t>
            </a:r>
          </a:p>
        </p:txBody>
      </p:sp>
      <p:sp>
        <p:nvSpPr>
          <p:cNvPr id="17" name="Slide Number Placeholder 3">
            <a:extLst>
              <a:ext uri="{FF2B5EF4-FFF2-40B4-BE49-F238E27FC236}">
                <a16:creationId xmlns:a16="http://schemas.microsoft.com/office/drawing/2014/main" id="{9BE69D33-783F-4D8A-B775-C6DEE7B7CC97}"/>
              </a:ext>
            </a:extLst>
          </p:cNvPr>
          <p:cNvSpPr>
            <a:spLocks noGrp="1"/>
          </p:cNvSpPr>
          <p:nvPr>
            <p:ph type="sldNum" sz="quarter" idx="12"/>
            <p:custDataLst>
              <p:tags r:id="rId1"/>
            </p:custDataLst>
          </p:nvPr>
        </p:nvSpPr>
        <p:spPr/>
        <p:txBody>
          <a:bodyPr/>
          <a:lstStyle/>
          <a:p>
            <a:fld id="{939955DA-DB44-4472-BFE9-4BAB9712F000}" type="slidenum">
              <a:rPr lang="en-US" smtClean="0"/>
              <a:t>38</a:t>
            </a:fld>
            <a:endParaRPr lang="en-US"/>
          </a:p>
        </p:txBody>
      </p:sp>
      <p:pic>
        <p:nvPicPr>
          <p:cNvPr id="5" name="Picture 4" descr="A diagram showing the &quot;intended score interpretations and uses&quot; with an arrow and a check mark for being correctly associated with the &quot;actual score interpretations and uses&quot; and &quot;intended score interpretations and uses&quot; with an arrow and a question mark for being associated with the &quot;unintended score interpretations and uses.&quot;">
            <a:extLst>
              <a:ext uri="{FF2B5EF4-FFF2-40B4-BE49-F238E27FC236}">
                <a16:creationId xmlns:a16="http://schemas.microsoft.com/office/drawing/2014/main" id="{2A2B2F84-CFEE-4AAC-AAD0-966B306C9798}"/>
              </a:ext>
            </a:extLst>
          </p:cNvPr>
          <p:cNvPicPr>
            <a:picLocks noChangeAspect="1"/>
          </p:cNvPicPr>
          <p:nvPr/>
        </p:nvPicPr>
        <p:blipFill>
          <a:blip r:embed="rId4"/>
          <a:stretch>
            <a:fillRect/>
          </a:stretch>
        </p:blipFill>
        <p:spPr>
          <a:xfrm>
            <a:off x="1078202" y="601745"/>
            <a:ext cx="6504996" cy="5425910"/>
          </a:xfrm>
          <a:prstGeom prst="rect">
            <a:avLst/>
          </a:prstGeom>
        </p:spPr>
      </p:pic>
    </p:spTree>
    <p:extLst>
      <p:ext uri="{BB962C8B-B14F-4D97-AF65-F5344CB8AC3E}">
        <p14:creationId xmlns:p14="http://schemas.microsoft.com/office/powerpoint/2010/main" val="3464674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09658" y="76516"/>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1854B74E-1418-4F98-8AA2-916FF2A13CD7}"/>
              </a:ext>
            </a:extLst>
          </p:cNvPr>
          <p:cNvPicPr>
            <a:picLocks noChangeAspect="1"/>
          </p:cNvPicPr>
          <p:nvPr/>
        </p:nvPicPr>
        <p:blipFill>
          <a:blip r:embed="rId3"/>
          <a:stretch>
            <a:fillRect/>
          </a:stretch>
        </p:blipFill>
        <p:spPr>
          <a:xfrm>
            <a:off x="459599" y="1075740"/>
            <a:ext cx="2895851" cy="2353260"/>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334608" y="1046758"/>
            <a:ext cx="5499734" cy="5542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Standard 1.4: </a:t>
            </a:r>
            <a:r>
              <a:rPr lang="en-US" sz="1400" dirty="0"/>
              <a:t>“If a test score is interpreted for a given use in a way that has not been validated, it is incumbent on the user to justify the new interpretation for that use, providing a rationale and collecting new evidence, if necessary.” (p. 24)</a:t>
            </a:r>
          </a:p>
          <a:p>
            <a:pPr marL="0" indent="0">
              <a:buNone/>
            </a:pPr>
            <a:endParaRPr lang="en-US" sz="1400" dirty="0"/>
          </a:p>
          <a:p>
            <a:pPr marL="0" indent="0">
              <a:buNone/>
            </a:pPr>
            <a:r>
              <a:rPr lang="en-US" sz="1400" b="1" dirty="0"/>
              <a:t>Standard 7.1: “</a:t>
            </a:r>
            <a:r>
              <a:rPr lang="en-US" sz="1400" dirty="0"/>
              <a:t>The rationale for a test, recommended uses of the test, support for such uses, and information that assists in score interpretation should be documented. When particular misuses of a test can be reasonably anticipated, cautions against such misuses should be specified.” (p. 125)</a:t>
            </a:r>
          </a:p>
          <a:p>
            <a:pPr marL="0" indent="0">
              <a:buNone/>
            </a:pPr>
            <a:endParaRPr lang="en-US" sz="1400" dirty="0"/>
          </a:p>
          <a:p>
            <a:pPr marL="0" indent="0">
              <a:buNone/>
            </a:pPr>
            <a:r>
              <a:rPr lang="en-US" sz="1400" b="1" dirty="0"/>
              <a:t>Standard 9.2:</a:t>
            </a:r>
            <a:r>
              <a:rPr lang="en-US" sz="1400" dirty="0"/>
              <a:t> “Prior to the adoption and use of a published test, the test user should study and evaluate the materials provided by the test developer. Of particular importance are materials that summarize the test’s purposes, specify the intended population(s) of test takers, and discuss the score interpretations for which validity and reliability/precision data are available.” (p. 142)</a:t>
            </a:r>
          </a:p>
          <a:p>
            <a:pPr marL="0" indent="0">
              <a:buNone/>
            </a:pPr>
            <a:endParaRPr lang="en-US" sz="1400" dirty="0"/>
          </a:p>
          <a:p>
            <a:pPr marL="0" indent="0">
              <a:buNone/>
            </a:pPr>
            <a:r>
              <a:rPr lang="en-US" sz="1400" b="1" dirty="0"/>
              <a:t>Standard 9.3:</a:t>
            </a:r>
            <a:r>
              <a:rPr lang="en-US" sz="1400" dirty="0"/>
              <a:t> “The test user should have a clear rationale for the intended uses of a test or evaluation procedure in terms of the validity of interpretations based on the scores and the contribution the scores make to the assessment and decision-making process.” (p. 143)</a:t>
            </a:r>
          </a:p>
          <a:p>
            <a:pPr marL="0" indent="0">
              <a:buNone/>
            </a:pPr>
            <a:br>
              <a:rPr lang="en-US" sz="1400" b="1" dirty="0"/>
            </a:br>
            <a:r>
              <a:rPr lang="en-US" sz="1400" dirty="0"/>
              <a:t>(AERA, APA, &amp; NCME, 2014)</a:t>
            </a:r>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39</a:t>
            </a:fld>
            <a:endParaRPr lang="en-US" dirty="0"/>
          </a:p>
        </p:txBody>
      </p:sp>
    </p:spTree>
    <p:extLst>
      <p:ext uri="{BB962C8B-B14F-4D97-AF65-F5344CB8AC3E}">
        <p14:creationId xmlns:p14="http://schemas.microsoft.com/office/powerpoint/2010/main" val="95963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hidden="1">
            <a:extLst>
              <a:ext uri="{FF2B5EF4-FFF2-40B4-BE49-F238E27FC236}">
                <a16:creationId xmlns:a16="http://schemas.microsoft.com/office/drawing/2014/main" id="{CBD19B76-769C-48BF-8A61-F621BC7A18CC}"/>
              </a:ext>
            </a:extLst>
          </p:cNvPr>
          <p:cNvSpPr>
            <a:spLocks noGrp="1"/>
          </p:cNvSpPr>
          <p:nvPr>
            <p:ph type="ctrTitle"/>
          </p:nvPr>
        </p:nvSpPr>
        <p:spPr>
          <a:xfrm>
            <a:off x="685798" y="219033"/>
            <a:ext cx="7772400" cy="1470025"/>
          </a:xfrm>
        </p:spPr>
        <p:txBody>
          <a:bodyPr>
            <a:normAutofit fontScale="90000"/>
          </a:bodyPr>
          <a:lstStyle/>
          <a:p>
            <a:r>
              <a:rPr lang="en-US" dirty="0"/>
              <a:t>Chapter 5.1 Review of Key Concepts from Chapters 1, 2, 3, and 4</a:t>
            </a:r>
          </a:p>
        </p:txBody>
      </p:sp>
      <p:sp>
        <p:nvSpPr>
          <p:cNvPr id="9" name="Subtitle 2">
            <a:extLst>
              <a:ext uri="{FF2B5EF4-FFF2-40B4-BE49-F238E27FC236}">
                <a16:creationId xmlns:a16="http://schemas.microsoft.com/office/drawing/2014/main" id="{3C835A44-8ED2-4385-932D-1362B3FBE08E}"/>
              </a:ext>
            </a:extLst>
          </p:cNvPr>
          <p:cNvSpPr txBox="1">
            <a:spLocks/>
          </p:cNvSpPr>
          <p:nvPr/>
        </p:nvSpPr>
        <p:spPr>
          <a:xfrm>
            <a:off x="824594" y="1535451"/>
            <a:ext cx="7494815" cy="1436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a:solidFill>
                  <a:prstClr val="black"/>
                </a:solidFill>
                <a:latin typeface="Calibri"/>
              </a:rPr>
              <a:t>Chapter 5.1</a:t>
            </a:r>
          </a:p>
        </p:txBody>
      </p:sp>
      <p:pic>
        <p:nvPicPr>
          <p:cNvPr id="10" name="Picture 9" descr="Image of the SCILLSS logo">
            <a:extLst>
              <a:ext uri="{FF2B5EF4-FFF2-40B4-BE49-F238E27FC236}">
                <a16:creationId xmlns:a16="http://schemas.microsoft.com/office/drawing/2014/main" id="{65C19DBD-427D-4F71-8B23-758195792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642" y="2677466"/>
            <a:ext cx="1220717" cy="1208175"/>
          </a:xfrm>
          <a:prstGeom prst="rect">
            <a:avLst/>
          </a:prstGeom>
        </p:spPr>
      </p:pic>
      <p:sp>
        <p:nvSpPr>
          <p:cNvPr id="2" name="Subtitle 1">
            <a:extLst>
              <a:ext uri="{FF2B5EF4-FFF2-40B4-BE49-F238E27FC236}">
                <a16:creationId xmlns:a16="http://schemas.microsoft.com/office/drawing/2014/main" id="{ECB05FF8-3605-4363-90FA-4D0FE687667B}"/>
              </a:ext>
            </a:extLst>
          </p:cNvPr>
          <p:cNvSpPr>
            <a:spLocks noGrp="1"/>
          </p:cNvSpPr>
          <p:nvPr>
            <p:ph type="subTitle" idx="1"/>
          </p:nvPr>
        </p:nvSpPr>
        <p:spPr>
          <a:xfrm>
            <a:off x="1371598" y="4151354"/>
            <a:ext cx="6400800" cy="1752600"/>
          </a:xfrm>
        </p:spPr>
        <p:txBody>
          <a:bodyPr/>
          <a:lstStyle/>
          <a:p>
            <a:r>
              <a:rPr lang="en-US" b="1" i="1" dirty="0">
                <a:solidFill>
                  <a:schemeClr val="bg1">
                    <a:lumMod val="50000"/>
                  </a:schemeClr>
                </a:solidFill>
              </a:rPr>
              <a:t>Review of Key Concepts from</a:t>
            </a:r>
            <a:br>
              <a:rPr lang="en-US" b="1" i="1" dirty="0">
                <a:solidFill>
                  <a:schemeClr val="bg1">
                    <a:lumMod val="50000"/>
                  </a:schemeClr>
                </a:solidFill>
              </a:rPr>
            </a:br>
            <a:r>
              <a:rPr lang="en-US" b="1" i="1" dirty="0">
                <a:solidFill>
                  <a:schemeClr val="bg1">
                    <a:lumMod val="50000"/>
                  </a:schemeClr>
                </a:solidFill>
              </a:rPr>
              <a:t>Chapters 1, 2, 3, and 4</a:t>
            </a:r>
            <a:endParaRPr lang="en-US" sz="4400" dirty="0">
              <a:solidFill>
                <a:schemeClr val="bg1">
                  <a:lumMod val="50000"/>
                </a:schemeClr>
              </a:solidFill>
            </a:endParaRPr>
          </a:p>
          <a:p>
            <a:endParaRPr lang="en-US" dirty="0"/>
          </a:p>
        </p:txBody>
      </p:sp>
      <p:sp>
        <p:nvSpPr>
          <p:cNvPr id="7" name="Slide Number Placeholder 3" hidden="1">
            <a:extLst>
              <a:ext uri="{FF2B5EF4-FFF2-40B4-BE49-F238E27FC236}">
                <a16:creationId xmlns:a16="http://schemas.microsoft.com/office/drawing/2014/main" id="{6CD4054A-CD6B-4CF4-A188-7C89FB0AF3C2}"/>
              </a:ext>
            </a:extLst>
          </p:cNvPr>
          <p:cNvSpPr txBox="1">
            <a:spLocks/>
          </p:cNvSpPr>
          <p:nvPr/>
        </p:nvSpPr>
        <p:spPr>
          <a:xfrm>
            <a:off x="3341915" y="6343787"/>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89701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09658" y="76516"/>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1854B74E-1418-4F98-8AA2-916FF2A13CD7}"/>
              </a:ext>
            </a:extLst>
          </p:cNvPr>
          <p:cNvPicPr>
            <a:picLocks noChangeAspect="1"/>
          </p:cNvPicPr>
          <p:nvPr/>
        </p:nvPicPr>
        <p:blipFill>
          <a:blip r:embed="rId3"/>
          <a:stretch>
            <a:fillRect/>
          </a:stretch>
        </p:blipFill>
        <p:spPr>
          <a:xfrm>
            <a:off x="459599" y="1075740"/>
            <a:ext cx="2895851" cy="2353260"/>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355450" y="1048849"/>
            <a:ext cx="5499734" cy="53716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t>Standard 9.4: “</a:t>
            </a:r>
            <a:r>
              <a:rPr lang="en-US" sz="1500" dirty="0"/>
              <a:t>When a test is to be used for a purpose for which little or no validity evidence is available, the user is responsible for documenting the rationale for the selection of the test and obtaining evidence of the reliability/precision of the test scores and the validity of the interpretations supporting the use of the scores for this purpose.” (p. 143)</a:t>
            </a:r>
          </a:p>
          <a:p>
            <a:pPr marL="0" indent="0">
              <a:buNone/>
            </a:pPr>
            <a:endParaRPr lang="en-US" sz="1050" dirty="0"/>
          </a:p>
          <a:p>
            <a:pPr marL="0" indent="0">
              <a:buNone/>
            </a:pPr>
            <a:r>
              <a:rPr lang="en-US" sz="1500" b="1" dirty="0"/>
              <a:t>Standard 9.6: </a:t>
            </a:r>
            <a:r>
              <a:rPr lang="en-US" sz="1500" dirty="0"/>
              <a:t>“Test users should be alert to potential misinterpretations of test scores; they should take steps to minimize or avoid foreseeable misinterpretations and inappropriate uses of test scores.” (p. 143)</a:t>
            </a:r>
          </a:p>
          <a:p>
            <a:pPr marL="0" indent="0">
              <a:buNone/>
            </a:pPr>
            <a:endParaRPr lang="en-US" sz="1050" dirty="0"/>
          </a:p>
          <a:p>
            <a:pPr marL="0" indent="0">
              <a:buNone/>
            </a:pPr>
            <a:r>
              <a:rPr lang="en-US" sz="1500" b="1" dirty="0"/>
              <a:t>Standard 9.7:</a:t>
            </a:r>
            <a:r>
              <a:rPr lang="en-US" sz="1500" dirty="0"/>
              <a:t> “Test users should verify periodically that their interpretations of test data continue to be appropriate, given any significant changes in the population of test takers, the mode(s) of test administration, or the purposes in testing.” (p. 144)</a:t>
            </a:r>
          </a:p>
          <a:p>
            <a:pPr marL="0" indent="0">
              <a:buNone/>
            </a:pPr>
            <a:endParaRPr lang="en-US" sz="1050" dirty="0"/>
          </a:p>
          <a:p>
            <a:pPr marL="0" indent="0">
              <a:buNone/>
            </a:pPr>
            <a:r>
              <a:rPr lang="en-US" sz="1500" b="1" dirty="0"/>
              <a:t>Standard 9.8:</a:t>
            </a:r>
            <a:r>
              <a:rPr lang="en-US" sz="1500" dirty="0"/>
              <a:t> “When test results are released to the public or to policy makers, those responsible for the release should provide and explain any supplemental information that will minimize possible misinterpretations of the data.” (p. 144)</a:t>
            </a:r>
          </a:p>
          <a:p>
            <a:pPr marL="0" indent="0">
              <a:buNone/>
            </a:pPr>
            <a:br>
              <a:rPr lang="en-US" sz="1500" b="1" dirty="0"/>
            </a:br>
            <a:r>
              <a:rPr lang="en-US" sz="1500" dirty="0"/>
              <a:t>(AERA, APA, &amp; NCME, 2014)</a:t>
            </a:r>
          </a:p>
        </p:txBody>
      </p:sp>
      <p:sp>
        <p:nvSpPr>
          <p:cNvPr id="7" name="Slide Number Placeholder 3">
            <a:extLst>
              <a:ext uri="{FF2B5EF4-FFF2-40B4-BE49-F238E27FC236}">
                <a16:creationId xmlns:a16="http://schemas.microsoft.com/office/drawing/2014/main" id="{B34EBF72-0091-4FCC-A2DD-43115D424DEC}"/>
              </a:ext>
            </a:extLst>
          </p:cNvPr>
          <p:cNvSpPr txBox="1">
            <a:spLocks/>
          </p:cNvSpPr>
          <p:nvPr/>
        </p:nvSpPr>
        <p:spPr>
          <a:xfrm>
            <a:off x="2819400" y="64163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pPr/>
              <a:t>40</a:t>
            </a:fld>
            <a:endParaRPr lang="en-US" dirty="0"/>
          </a:p>
        </p:txBody>
      </p:sp>
    </p:spTree>
    <p:extLst>
      <p:ext uri="{BB962C8B-B14F-4D97-AF65-F5344CB8AC3E}">
        <p14:creationId xmlns:p14="http://schemas.microsoft.com/office/powerpoint/2010/main" val="1024082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022B0099-DA39-4B01-A8B5-0BE05A0CF3BD}"/>
              </a:ext>
            </a:extLst>
          </p:cNvPr>
          <p:cNvSpPr>
            <a:spLocks noGrp="1"/>
          </p:cNvSpPr>
          <p:nvPr>
            <p:ph type="title"/>
          </p:nvPr>
        </p:nvSpPr>
        <p:spPr/>
        <p:txBody>
          <a:bodyPr/>
          <a:lstStyle/>
          <a:p>
            <a:r>
              <a:rPr lang="en-US" dirty="0"/>
              <a:t>Misinterpretations and </a:t>
            </a:r>
            <a:r>
              <a:rPr lang="en-US" dirty="0" err="1"/>
              <a:t>Misues</a:t>
            </a:r>
            <a:endParaRPr lang="en-US" dirty="0"/>
          </a:p>
        </p:txBody>
      </p:sp>
      <p:sp>
        <p:nvSpPr>
          <p:cNvPr id="4" name="Content Placeholder 3">
            <a:extLst>
              <a:ext uri="{FF2B5EF4-FFF2-40B4-BE49-F238E27FC236}">
                <a16:creationId xmlns:a16="http://schemas.microsoft.com/office/drawing/2014/main" id="{B3D80810-FD20-4E33-8435-3DD7548CAB5C}"/>
              </a:ext>
            </a:extLst>
          </p:cNvPr>
          <p:cNvSpPr>
            <a:spLocks noGrp="1"/>
          </p:cNvSpPr>
          <p:nvPr>
            <p:ph idx="1"/>
          </p:nvPr>
        </p:nvSpPr>
        <p:spPr>
          <a:xfrm>
            <a:off x="461247" y="1013618"/>
            <a:ext cx="4746127" cy="4830763"/>
          </a:xfrm>
        </p:spPr>
        <p:txBody>
          <a:bodyPr/>
          <a:lstStyle/>
          <a:p>
            <a:pPr marL="0" indent="0">
              <a:buNone/>
            </a:pPr>
            <a:r>
              <a:rPr lang="en-US" dirty="0"/>
              <a:t>Test scores cannot alone reflect the quality of teaching or learning or the quality of other important components of school quality.</a:t>
            </a:r>
          </a:p>
          <a:p>
            <a:endParaRPr lang="en-US" dirty="0"/>
          </a:p>
        </p:txBody>
      </p:sp>
      <p:pic>
        <p:nvPicPr>
          <p:cNvPr id="5" name="Picture 4" descr="Decorative image">
            <a:extLst>
              <a:ext uri="{FF2B5EF4-FFF2-40B4-BE49-F238E27FC236}">
                <a16:creationId xmlns:a16="http://schemas.microsoft.com/office/drawing/2014/main" id="{ACE8534C-688B-4DAD-8C0F-F999119773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54340" y="2953211"/>
            <a:ext cx="4746127" cy="3177159"/>
          </a:xfrm>
          <a:prstGeom prst="rect">
            <a:avLst/>
          </a:prstGeom>
        </p:spPr>
      </p:pic>
      <p:sp>
        <p:nvSpPr>
          <p:cNvPr id="17" name="Slide Number Placeholder 3">
            <a:extLst>
              <a:ext uri="{FF2B5EF4-FFF2-40B4-BE49-F238E27FC236}">
                <a16:creationId xmlns:a16="http://schemas.microsoft.com/office/drawing/2014/main" id="{9BE69D33-783F-4D8A-B775-C6DEE7B7CC97}"/>
              </a:ext>
            </a:extLst>
          </p:cNvPr>
          <p:cNvSpPr>
            <a:spLocks noGrp="1"/>
          </p:cNvSpPr>
          <p:nvPr>
            <p:ph type="sldNum" sz="quarter" idx="12"/>
            <p:custDataLst>
              <p:tags r:id="rId1"/>
            </p:custDataLst>
          </p:nvPr>
        </p:nvSpPr>
        <p:spPr/>
        <p:txBody>
          <a:bodyPr/>
          <a:lstStyle/>
          <a:p>
            <a:fld id="{939955DA-DB44-4472-BFE9-4BAB9712F000}" type="slidenum">
              <a:rPr lang="en-US" smtClean="0"/>
              <a:t>41</a:t>
            </a:fld>
            <a:endParaRPr lang="en-US"/>
          </a:p>
        </p:txBody>
      </p:sp>
    </p:spTree>
    <p:extLst>
      <p:ext uri="{BB962C8B-B14F-4D97-AF65-F5344CB8AC3E}">
        <p14:creationId xmlns:p14="http://schemas.microsoft.com/office/powerpoint/2010/main" val="1275221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42900" y="315331"/>
            <a:ext cx="8229600" cy="1143000"/>
          </a:xfrm>
        </p:spPr>
        <p:txBody>
          <a:bodyPr>
            <a:noAutofit/>
          </a:bodyPr>
          <a:lstStyle/>
          <a:p>
            <a:r>
              <a:rPr lang="en-US" sz="3200" b="1" dirty="0"/>
              <a:t>Evidence:</a:t>
            </a:r>
            <a:br>
              <a:rPr lang="en-US" sz="3200" b="1" dirty="0"/>
            </a:br>
            <a:r>
              <a:rPr lang="en-US" sz="3200" b="1" dirty="0"/>
              <a:t>Considering Intended and Actual Score Uses</a:t>
            </a:r>
          </a:p>
        </p:txBody>
      </p:sp>
      <p:sp>
        <p:nvSpPr>
          <p:cNvPr id="3" name="Content Placeholder 2"/>
          <p:cNvSpPr>
            <a:spLocks noGrp="1"/>
          </p:cNvSpPr>
          <p:nvPr>
            <p:ph idx="1"/>
            <p:custDataLst>
              <p:tags r:id="rId2"/>
            </p:custDataLst>
          </p:nvPr>
        </p:nvSpPr>
        <p:spPr>
          <a:xfrm>
            <a:off x="232956" y="1558344"/>
            <a:ext cx="8678087" cy="4858015"/>
          </a:xfrm>
        </p:spPr>
        <p:txBody>
          <a:bodyPr>
            <a:normAutofit fontScale="55000" lnSpcReduction="20000"/>
          </a:bodyPr>
          <a:lstStyle/>
          <a:p>
            <a:pPr lvl="0"/>
            <a:r>
              <a:rPr lang="en-US" dirty="0"/>
              <a:t>Documentation from a test developer or publisher that clearly describes how the scores are intended to be interpreted and used and the evidence that supports these claims about score interpretation and use. This may be found in reports on test development or technical manuals.</a:t>
            </a:r>
          </a:p>
          <a:p>
            <a:pPr lvl="0"/>
            <a:endParaRPr lang="en-US" dirty="0"/>
          </a:p>
          <a:p>
            <a:pPr lvl="0"/>
            <a:r>
              <a:rPr lang="en-US" dirty="0"/>
              <a:t>Cautions against specific unsupported score interpretations and uses from a test developer or publisher and the rationales for these cautions. This information may be found in reports on test development or technical manuals.</a:t>
            </a:r>
          </a:p>
          <a:p>
            <a:pPr lvl="0"/>
            <a:endParaRPr lang="en-US" dirty="0"/>
          </a:p>
          <a:p>
            <a:pPr lvl="0"/>
            <a:r>
              <a:rPr lang="en-US" dirty="0"/>
              <a:t>Evaluation of how scores are, or are intended to be, interpreted and used and how these interpretations and uses compare with those the test developer or publisher has described.</a:t>
            </a:r>
          </a:p>
          <a:p>
            <a:pPr lvl="0"/>
            <a:endParaRPr lang="en-US" dirty="0"/>
          </a:p>
          <a:p>
            <a:pPr lvl="0"/>
            <a:r>
              <a:rPr lang="en-US" dirty="0"/>
              <a:t>Evaluation of the consequences associated with score interpretations and uses beyond those the test developer or publisher described.</a:t>
            </a:r>
          </a:p>
          <a:p>
            <a:pPr lvl="0"/>
            <a:endParaRPr lang="en-US" dirty="0"/>
          </a:p>
          <a:p>
            <a:pPr lvl="0"/>
            <a:r>
              <a:rPr lang="en-US" dirty="0"/>
              <a:t>Validity evidence of the types described throughout this workbook series to support interpretations and uses beyond those the test developer or publisher described.</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42</a:t>
            </a:fld>
            <a:endParaRPr lang="en-US">
              <a:solidFill>
                <a:prstClr val="black">
                  <a:tint val="75000"/>
                </a:prstClr>
              </a:solidFill>
              <a:latin typeface="Calibri"/>
            </a:endParaRPr>
          </a:p>
        </p:txBody>
      </p:sp>
    </p:spTree>
    <p:extLst>
      <p:ext uri="{BB962C8B-B14F-4D97-AF65-F5344CB8AC3E}">
        <p14:creationId xmlns:p14="http://schemas.microsoft.com/office/powerpoint/2010/main" val="3067291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101600" y="177375"/>
            <a:ext cx="7812864" cy="1143000"/>
          </a:xfrm>
          <a:solidFill>
            <a:schemeClr val="accent1">
              <a:lumMod val="75000"/>
            </a:schemeClr>
          </a:solidFill>
        </p:spPr>
        <p:txBody>
          <a:bodyPr>
            <a:normAutofit/>
          </a:bodyPr>
          <a:lstStyle/>
          <a:p>
            <a:r>
              <a:rPr lang="en-US" b="1" dirty="0"/>
              <a:t> </a:t>
            </a:r>
            <a:r>
              <a:rPr lang="en-US" b="1" dirty="0">
                <a:solidFill>
                  <a:schemeClr val="bg1"/>
                </a:solidFill>
              </a:rPr>
              <a:t>Consequences</a:t>
            </a:r>
            <a:endParaRPr lang="en-US" dirty="0">
              <a:solidFill>
                <a:schemeClr val="bg1"/>
              </a:solidFill>
            </a:endParaRPr>
          </a:p>
        </p:txBody>
      </p:sp>
      <p:sp>
        <p:nvSpPr>
          <p:cNvPr id="15" name="Content Placeholder 6">
            <a:extLst>
              <a:ext uri="{FF2B5EF4-FFF2-40B4-BE49-F238E27FC236}">
                <a16:creationId xmlns:a16="http://schemas.microsoft.com/office/drawing/2014/main" id="{81895EF8-3325-4307-A230-8A1A06209838}"/>
              </a:ext>
            </a:extLst>
          </p:cNvPr>
          <p:cNvSpPr txBox="1">
            <a:spLocks/>
          </p:cNvSpPr>
          <p:nvPr/>
        </p:nvSpPr>
        <p:spPr>
          <a:xfrm>
            <a:off x="101600" y="1698684"/>
            <a:ext cx="4644183" cy="490023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lvl="0" indent="-365760">
              <a:buFont typeface="+mj-lt"/>
              <a:buAutoNum type="arabicPeriod" startAt="5"/>
            </a:pPr>
            <a:r>
              <a:rPr lang="en-US" dirty="0"/>
              <a:t>If assessment scores are associated with recommendations for instruction or other interventions for individual students, groups of students, or the whole-class, what evidence supports such interpretations and uses of these scores? What tools and resources are available to educators for evaluating and implementing these recommendations?</a:t>
            </a:r>
          </a:p>
        </p:txBody>
      </p:sp>
      <p:pic>
        <p:nvPicPr>
          <p:cNvPr id="2" name="Picture 1" descr="Image of the test life cycle.  The life cycle of a test includes: design and development; administration; scoring; analysis; reporting; and use of scores. Encompassed in the middle of the life cycle is the word &quot;validity.&quot; All phases are greyed out except use of scores and reporting.">
            <a:extLst>
              <a:ext uri="{FF2B5EF4-FFF2-40B4-BE49-F238E27FC236}">
                <a16:creationId xmlns:a16="http://schemas.microsoft.com/office/drawing/2014/main" id="{2F15952A-AD5B-46F8-8B6A-F8800F9B40D5}"/>
              </a:ext>
            </a:extLst>
          </p:cNvPr>
          <p:cNvPicPr>
            <a:picLocks noChangeAspect="1"/>
          </p:cNvPicPr>
          <p:nvPr/>
        </p:nvPicPr>
        <p:blipFill>
          <a:blip r:embed="rId4"/>
          <a:stretch>
            <a:fillRect/>
          </a:stretch>
        </p:blipFill>
        <p:spPr>
          <a:xfrm>
            <a:off x="4228508" y="2225514"/>
            <a:ext cx="5273497" cy="3664014"/>
          </a:xfrm>
          <a:prstGeom prst="rect">
            <a:avLst/>
          </a:prstGeom>
        </p:spPr>
      </p:pic>
      <p:sp>
        <p:nvSpPr>
          <p:cNvPr id="4" name="Slide Number Placeholder 3"/>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43</a:t>
            </a:fld>
            <a:endParaRPr lang="en-US" dirty="0"/>
          </a:p>
        </p:txBody>
      </p:sp>
    </p:spTree>
    <p:extLst>
      <p:ext uri="{BB962C8B-B14F-4D97-AF65-F5344CB8AC3E}">
        <p14:creationId xmlns:p14="http://schemas.microsoft.com/office/powerpoint/2010/main" val="1782815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95DC390-914C-416A-B82F-572285105B52}"/>
              </a:ext>
            </a:extLst>
          </p:cNvPr>
          <p:cNvSpPr>
            <a:spLocks noGrp="1"/>
          </p:cNvSpPr>
          <p:nvPr>
            <p:ph type="title"/>
          </p:nvPr>
        </p:nvSpPr>
        <p:spPr>
          <a:xfrm>
            <a:off x="989350" y="-24946"/>
            <a:ext cx="8229600" cy="1143000"/>
          </a:xfrm>
        </p:spPr>
        <p:txBody>
          <a:bodyPr/>
          <a:lstStyle/>
          <a:p>
            <a:r>
              <a:rPr lang="en-US" dirty="0"/>
              <a:t>Instructional Guidance </a:t>
            </a:r>
          </a:p>
        </p:txBody>
      </p:sp>
      <p:sp>
        <p:nvSpPr>
          <p:cNvPr id="4" name="Content Placeholder 3">
            <a:extLst>
              <a:ext uri="{FF2B5EF4-FFF2-40B4-BE49-F238E27FC236}">
                <a16:creationId xmlns:a16="http://schemas.microsoft.com/office/drawing/2014/main" id="{3ADA1456-7FB8-4BE3-AF52-4768EF5BF973}"/>
              </a:ext>
            </a:extLst>
          </p:cNvPr>
          <p:cNvSpPr>
            <a:spLocks noGrp="1"/>
          </p:cNvSpPr>
          <p:nvPr>
            <p:ph idx="1"/>
          </p:nvPr>
        </p:nvSpPr>
        <p:spPr>
          <a:xfrm>
            <a:off x="307299" y="893503"/>
            <a:ext cx="7847351" cy="4248123"/>
          </a:xfrm>
        </p:spPr>
        <p:txBody>
          <a:bodyPr>
            <a:normAutofit/>
          </a:bodyPr>
          <a:lstStyle/>
          <a:p>
            <a:pPr marL="0" indent="0">
              <a:buNone/>
            </a:pPr>
            <a:r>
              <a:rPr lang="en-US" dirty="0"/>
              <a:t>What evidence supports these interpretations and uses? How can a teacher know if the instructional guidance associated with the scores for individual</a:t>
            </a:r>
          </a:p>
          <a:p>
            <a:pPr marL="0" indent="0">
              <a:buNone/>
            </a:pPr>
            <a:r>
              <a:rPr lang="en-US" dirty="0"/>
              <a:t>students or groups</a:t>
            </a:r>
          </a:p>
          <a:p>
            <a:pPr marL="0" indent="0">
              <a:buNone/>
            </a:pPr>
            <a:r>
              <a:rPr lang="en-US" dirty="0"/>
              <a:t>of students</a:t>
            </a:r>
          </a:p>
          <a:p>
            <a:pPr marL="0" indent="0">
              <a:buNone/>
            </a:pPr>
            <a:r>
              <a:rPr lang="en-US" dirty="0"/>
              <a:t>is sound?</a:t>
            </a:r>
          </a:p>
          <a:p>
            <a:pPr marL="0" indent="0">
              <a:buNone/>
            </a:pPr>
            <a:endParaRPr lang="en-US" dirty="0"/>
          </a:p>
        </p:txBody>
      </p:sp>
      <p:pic>
        <p:nvPicPr>
          <p:cNvPr id="14" name="Picture 13" descr="Image of a girl on a computer">
            <a:extLst>
              <a:ext uri="{FF2B5EF4-FFF2-40B4-BE49-F238E27FC236}">
                <a16:creationId xmlns:a16="http://schemas.microsoft.com/office/drawing/2014/main" id="{7166432F-EA96-48DB-9EAF-B7E50D7924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74233" y="2485605"/>
            <a:ext cx="4830121" cy="3622591"/>
          </a:xfrm>
          <a:prstGeom prst="rect">
            <a:avLst/>
          </a:prstGeom>
        </p:spPr>
      </p:pic>
      <p:sp>
        <p:nvSpPr>
          <p:cNvPr id="2" name="Slide Number Placeholder 1">
            <a:extLst>
              <a:ext uri="{FF2B5EF4-FFF2-40B4-BE49-F238E27FC236}">
                <a16:creationId xmlns:a16="http://schemas.microsoft.com/office/drawing/2014/main" id="{3997D670-8176-45B4-A372-F40BE0B78FFB}"/>
              </a:ext>
            </a:extLst>
          </p:cNvPr>
          <p:cNvSpPr>
            <a:spLocks noGrp="1"/>
          </p:cNvSpPr>
          <p:nvPr>
            <p:ph type="sldNum" sz="quarter" idx="12"/>
          </p:nvPr>
        </p:nvSpPr>
        <p:spPr/>
        <p:txBody>
          <a:bodyPr/>
          <a:lstStyle/>
          <a:p>
            <a:fld id="{939955DA-DB44-4472-BFE9-4BAB9712F000}" type="slidenum">
              <a:rPr lang="en-US" smtClean="0"/>
              <a:t>44</a:t>
            </a:fld>
            <a:endParaRPr lang="en-US"/>
          </a:p>
        </p:txBody>
      </p:sp>
    </p:spTree>
    <p:extLst>
      <p:ext uri="{BB962C8B-B14F-4D97-AF65-F5344CB8AC3E}">
        <p14:creationId xmlns:p14="http://schemas.microsoft.com/office/powerpoint/2010/main" val="2090728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F23C0A52-9F96-49DC-AF41-22F2A5412F3C}"/>
              </a:ext>
            </a:extLst>
          </p:cNvPr>
          <p:cNvPicPr>
            <a:picLocks noChangeAspect="1"/>
          </p:cNvPicPr>
          <p:nvPr/>
        </p:nvPicPr>
        <p:blipFill>
          <a:blip r:embed="rId3"/>
          <a:stretch>
            <a:fillRect/>
          </a:stretch>
        </p:blipFill>
        <p:spPr>
          <a:xfrm>
            <a:off x="364991" y="1303335"/>
            <a:ext cx="2895851" cy="2353260"/>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393782" y="1155306"/>
            <a:ext cx="5499734" cy="5542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Standard 12.19: “</a:t>
            </a:r>
            <a:r>
              <a:rPr lang="en-US" sz="2800" dirty="0"/>
              <a:t>In educational settings, when score reports include recommendations for instructional intervention or are linked to recommended plans or materials for instruction, a rationale for and evidence to support these recommendations should be provided.” (p. 201)</a:t>
            </a:r>
          </a:p>
          <a:p>
            <a:pPr marL="0" indent="0">
              <a:buNone/>
            </a:pPr>
            <a:r>
              <a:rPr lang="en-US" sz="1200" b="1" dirty="0"/>
              <a:t> </a:t>
            </a:r>
            <a:br>
              <a:rPr lang="en-US" sz="1200" b="1" dirty="0"/>
            </a:br>
            <a:br>
              <a:rPr lang="en-US" sz="1100" b="1" dirty="0"/>
            </a:br>
            <a:r>
              <a:rPr lang="en-US" sz="2000" dirty="0"/>
              <a:t>(AERA, APA, &amp; NCME, 2014)</a:t>
            </a:r>
            <a:endParaRPr lang="en-US" sz="1050" dirty="0"/>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45</a:t>
            </a:fld>
            <a:endParaRPr lang="en-US"/>
          </a:p>
        </p:txBody>
      </p:sp>
    </p:spTree>
    <p:extLst>
      <p:ext uri="{BB962C8B-B14F-4D97-AF65-F5344CB8AC3E}">
        <p14:creationId xmlns:p14="http://schemas.microsoft.com/office/powerpoint/2010/main" val="649645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A0BD5C6C-0F54-4EF8-BA61-8A935E10DF88}"/>
              </a:ext>
            </a:extLst>
          </p:cNvPr>
          <p:cNvPicPr>
            <a:picLocks noChangeAspect="1"/>
          </p:cNvPicPr>
          <p:nvPr/>
        </p:nvPicPr>
        <p:blipFill>
          <a:blip r:embed="rId3"/>
          <a:stretch>
            <a:fillRect/>
          </a:stretch>
        </p:blipFill>
        <p:spPr>
          <a:xfrm>
            <a:off x="549409" y="1195483"/>
            <a:ext cx="2748499" cy="2233517"/>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450057" y="1060742"/>
            <a:ext cx="5499734" cy="60357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Standard 3.18: ”</a:t>
            </a:r>
            <a:r>
              <a:rPr lang="en-US" sz="1400" dirty="0"/>
              <a:t>In testing individuals for diagnostic and/or special program placement purposes, test users should not use test scores as the sole indicators to characterize an individual’s functioning, competence, attitudes, and/or predispositions. Instead, multiple sources of information should be used, alternative explanations for test performance should be considered, and the professional judgment of someone familiar with the test should be brought to bear on the decision.” (p. 71)</a:t>
            </a:r>
          </a:p>
          <a:p>
            <a:pPr marL="0" indent="0">
              <a:buNone/>
            </a:pPr>
            <a:endParaRPr lang="en-US" sz="1400" dirty="0"/>
          </a:p>
          <a:p>
            <a:pPr marL="0" indent="0">
              <a:buNone/>
            </a:pPr>
            <a:r>
              <a:rPr lang="en-US" sz="1400" b="1" dirty="0"/>
              <a:t>Standard 12.10:</a:t>
            </a:r>
            <a:r>
              <a:rPr lang="en-US" sz="1400" dirty="0"/>
              <a:t> “In educational settings, a decision or characterization that will have major impact on a student should take into consideration not just scores from a single test but other relevant information.” (p. 198)</a:t>
            </a:r>
          </a:p>
          <a:p>
            <a:pPr marL="0" indent="0">
              <a:buNone/>
            </a:pPr>
            <a:endParaRPr lang="en-US" sz="1400" dirty="0"/>
          </a:p>
          <a:p>
            <a:pPr marL="0" indent="0">
              <a:buNone/>
            </a:pPr>
            <a:r>
              <a:rPr lang="en-US" sz="1400" b="1" dirty="0"/>
              <a:t>Standard 12.13:</a:t>
            </a:r>
            <a:r>
              <a:rPr lang="en-US" sz="1400" dirty="0"/>
              <a:t> “When test scores are intended to be used as part of the process for making decisions about educational placement, promotion, implementation of individualized educational programs, or provision of services for English language learners, then empirical evidence documenting the relationship among particular test scores, the instructional programs, and desired students outcomes should be provided. When adequate empirical evidence is not available, users should be cautioned to weigh the test results accordingly in light of other relevant information about the students.” (p. 199)</a:t>
            </a:r>
          </a:p>
          <a:p>
            <a:pPr marL="0" indent="0">
              <a:buNone/>
            </a:pPr>
            <a:br>
              <a:rPr lang="en-US" sz="1400" b="1" dirty="0"/>
            </a:br>
            <a:r>
              <a:rPr lang="en-US" sz="1400" dirty="0"/>
              <a:t>(AERA, APA, &amp; NCME, 2014)</a:t>
            </a:r>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46</a:t>
            </a:fld>
            <a:endParaRPr lang="en-US"/>
          </a:p>
        </p:txBody>
      </p:sp>
    </p:spTree>
    <p:extLst>
      <p:ext uri="{BB962C8B-B14F-4D97-AF65-F5344CB8AC3E}">
        <p14:creationId xmlns:p14="http://schemas.microsoft.com/office/powerpoint/2010/main" val="356584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B0B17B18-6B8E-494E-B257-887120BCF865}"/>
              </a:ext>
            </a:extLst>
          </p:cNvPr>
          <p:cNvPicPr>
            <a:picLocks noChangeAspect="1"/>
          </p:cNvPicPr>
          <p:nvPr/>
        </p:nvPicPr>
        <p:blipFill>
          <a:blip r:embed="rId3"/>
          <a:stretch>
            <a:fillRect/>
          </a:stretch>
        </p:blipFill>
        <p:spPr>
          <a:xfrm>
            <a:off x="532757" y="1191574"/>
            <a:ext cx="2749534" cy="2237426"/>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450057" y="1060742"/>
            <a:ext cx="5499734" cy="60357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Standard 12.14: </a:t>
            </a:r>
            <a:r>
              <a:rPr lang="en-US" sz="1800" dirty="0"/>
              <a:t>“In educational settings, those who supervise others in test selection, administration, and score interpretation should be familiar with the evidence for the reliability/precision, the validity of the intended interpretations, and the fairness of the scores. They should be able to articulate and effectively train others to articulate a logical explanation of the relationships among the tests used, the purposes served by the tests, and the interpretations of the test scores for the intended uses.” (p. 199)</a:t>
            </a:r>
          </a:p>
          <a:p>
            <a:pPr marL="0" indent="0">
              <a:buNone/>
            </a:pPr>
            <a:endParaRPr lang="en-US" sz="1800" dirty="0"/>
          </a:p>
          <a:p>
            <a:pPr marL="0" indent="0">
              <a:buNone/>
            </a:pPr>
            <a:r>
              <a:rPr lang="en-US" sz="1800" b="1" dirty="0"/>
              <a:t>Standard 12.15: </a:t>
            </a:r>
            <a:r>
              <a:rPr lang="en-US" sz="1800" dirty="0"/>
              <a:t>“Those responsible for educational testing programs should take appropriate steps to verify that the individuals who interpret the test results to make decisions within the school context are qualified to do so or are assisted by and consult with persons who are so qualified.” (p. 199)</a:t>
            </a:r>
            <a:br>
              <a:rPr lang="en-US" sz="1800" b="1" dirty="0"/>
            </a:br>
            <a:br>
              <a:rPr lang="en-US" sz="1800" b="1" dirty="0"/>
            </a:br>
            <a:r>
              <a:rPr lang="en-US" sz="1800" dirty="0"/>
              <a:t>(AERA, APA, &amp; NCME, 2014)</a:t>
            </a:r>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47</a:t>
            </a:fld>
            <a:endParaRPr lang="en-US"/>
          </a:p>
        </p:txBody>
      </p:sp>
    </p:spTree>
    <p:extLst>
      <p:ext uri="{BB962C8B-B14F-4D97-AF65-F5344CB8AC3E}">
        <p14:creationId xmlns:p14="http://schemas.microsoft.com/office/powerpoint/2010/main" val="2678407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42900" y="315331"/>
            <a:ext cx="8229600" cy="1143000"/>
          </a:xfrm>
        </p:spPr>
        <p:txBody>
          <a:bodyPr>
            <a:noAutofit/>
          </a:bodyPr>
          <a:lstStyle/>
          <a:p>
            <a:r>
              <a:rPr lang="en-US" sz="3200" b="1" dirty="0"/>
              <a:t>Evidence: Considering Evidence to Support Vendor-Provided Instructional Guidance</a:t>
            </a:r>
          </a:p>
        </p:txBody>
      </p:sp>
      <p:sp>
        <p:nvSpPr>
          <p:cNvPr id="3" name="Content Placeholder 2"/>
          <p:cNvSpPr>
            <a:spLocks noGrp="1"/>
          </p:cNvSpPr>
          <p:nvPr>
            <p:ph idx="1"/>
            <p:custDataLst>
              <p:tags r:id="rId2"/>
            </p:custDataLst>
          </p:nvPr>
        </p:nvSpPr>
        <p:spPr>
          <a:xfrm>
            <a:off x="232956" y="1558344"/>
            <a:ext cx="8678087" cy="4858015"/>
          </a:xfrm>
        </p:spPr>
        <p:txBody>
          <a:bodyPr>
            <a:normAutofit fontScale="92500" lnSpcReduction="20000"/>
          </a:bodyPr>
          <a:lstStyle/>
          <a:p>
            <a:pPr lvl="0"/>
            <a:r>
              <a:rPr lang="en-US" dirty="0"/>
              <a:t>Documentation from the test publisher that the test was developed to yield scores that could identify students’ instructional needs; this evidence must include information about the cognitive and learning models that provide the foundation for test development;</a:t>
            </a:r>
          </a:p>
          <a:p>
            <a:pPr lvl="0"/>
            <a:endParaRPr lang="en-US" dirty="0"/>
          </a:p>
          <a:p>
            <a:pPr lvl="0"/>
            <a:r>
              <a:rPr lang="en-US" dirty="0"/>
              <a:t>Documentation from the test developer that shows empirical studies of the effectiveness of the instructional guidance for students in all levels of the score scale (i.e., not just for average scores or for one or two points on the score scale).</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48</a:t>
            </a:fld>
            <a:endParaRPr lang="en-US">
              <a:solidFill>
                <a:prstClr val="black">
                  <a:tint val="75000"/>
                </a:prstClr>
              </a:solidFill>
              <a:latin typeface="Calibri"/>
            </a:endParaRPr>
          </a:p>
        </p:txBody>
      </p:sp>
    </p:spTree>
    <p:extLst>
      <p:ext uri="{BB962C8B-B14F-4D97-AF65-F5344CB8AC3E}">
        <p14:creationId xmlns:p14="http://schemas.microsoft.com/office/powerpoint/2010/main" val="356107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32956" y="257273"/>
            <a:ext cx="8229600" cy="1143000"/>
          </a:xfrm>
        </p:spPr>
        <p:txBody>
          <a:bodyPr>
            <a:noAutofit/>
          </a:bodyPr>
          <a:lstStyle/>
          <a:p>
            <a:r>
              <a:rPr lang="en-US" sz="3200" b="1" dirty="0"/>
              <a:t>Evidence: Local Evaluation of Vendor-Provided Instructional Guidance</a:t>
            </a:r>
          </a:p>
        </p:txBody>
      </p:sp>
      <p:sp>
        <p:nvSpPr>
          <p:cNvPr id="3" name="Content Placeholder 2"/>
          <p:cNvSpPr>
            <a:spLocks noGrp="1"/>
          </p:cNvSpPr>
          <p:nvPr>
            <p:ph idx="1"/>
            <p:custDataLst>
              <p:tags r:id="rId2"/>
            </p:custDataLst>
          </p:nvPr>
        </p:nvSpPr>
        <p:spPr>
          <a:xfrm>
            <a:off x="232956" y="1558344"/>
            <a:ext cx="8678087" cy="4858015"/>
          </a:xfrm>
        </p:spPr>
        <p:txBody>
          <a:bodyPr>
            <a:normAutofit/>
          </a:bodyPr>
          <a:lstStyle/>
          <a:p>
            <a:r>
              <a:rPr lang="en-US" dirty="0"/>
              <a:t>Does the instructional guidance work?</a:t>
            </a:r>
          </a:p>
          <a:p>
            <a:r>
              <a:rPr lang="en-US" dirty="0"/>
              <a:t>Does the guidance help teachers make the right decisions for their students?</a:t>
            </a:r>
          </a:p>
          <a:p>
            <a:r>
              <a:rPr lang="en-US" dirty="0"/>
              <a:t>Does the guidance provide any help beyond what teachers would do in its absence or in the absence of the tests themselves?</a:t>
            </a:r>
          </a:p>
          <a:p>
            <a:r>
              <a:rPr lang="en-US" dirty="0"/>
              <a:t>Is the guidance helpful for all students, including students with disabilities and English learners?</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49</a:t>
            </a:fld>
            <a:endParaRPr lang="en-US">
              <a:solidFill>
                <a:prstClr val="black">
                  <a:tint val="75000"/>
                </a:prstClr>
              </a:solidFill>
              <a:latin typeface="Calibri"/>
            </a:endParaRPr>
          </a:p>
        </p:txBody>
      </p:sp>
    </p:spTree>
    <p:extLst>
      <p:ext uri="{BB962C8B-B14F-4D97-AF65-F5344CB8AC3E}">
        <p14:creationId xmlns:p14="http://schemas.microsoft.com/office/powerpoint/2010/main" val="380114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0BD29F1-AC4D-4BD2-8BE9-76D16896D2E6}"/>
              </a:ext>
            </a:extLst>
          </p:cNvPr>
          <p:cNvSpPr>
            <a:spLocks noGrp="1"/>
          </p:cNvSpPr>
          <p:nvPr>
            <p:ph type="title"/>
          </p:nvPr>
        </p:nvSpPr>
        <p:spPr/>
        <p:txBody>
          <a:bodyPr>
            <a:noAutofit/>
          </a:bodyPr>
          <a:lstStyle/>
          <a:p>
            <a:r>
              <a:rPr lang="en-US" sz="3600" b="1" dirty="0"/>
              <a:t>Purposes and Uses of Assessment Scores</a:t>
            </a:r>
          </a:p>
        </p:txBody>
      </p:sp>
      <p:sp>
        <p:nvSpPr>
          <p:cNvPr id="4" name="Slide Number Placeholder 3">
            <a:extLst>
              <a:ext uri="{FF2B5EF4-FFF2-40B4-BE49-F238E27FC236}">
                <a16:creationId xmlns:a16="http://schemas.microsoft.com/office/drawing/2014/main" id="{162CB665-8A2B-41F0-B311-0630816BDEDC}"/>
              </a:ext>
            </a:extLst>
          </p:cNvPr>
          <p:cNvSpPr>
            <a:spLocks noGrp="1"/>
          </p:cNvSpPr>
          <p:nvPr>
            <p:ph type="sldNum" sz="quarter" idx="12"/>
          </p:nvPr>
        </p:nvSpPr>
        <p:spPr/>
        <p:txBody>
          <a:bodyPr/>
          <a:lstStyle/>
          <a:p>
            <a:fld id="{939955DA-DB44-4472-BFE9-4BAB9712F000}" type="slidenum">
              <a:rPr lang="en-US">
                <a:solidFill>
                  <a:prstClr val="black">
                    <a:tint val="75000"/>
                  </a:prstClr>
                </a:solidFill>
                <a:latin typeface="Calibri"/>
              </a:rPr>
              <a:pPr/>
              <a:t>5</a:t>
            </a:fld>
            <a:endParaRPr lang="en-US" dirty="0">
              <a:solidFill>
                <a:prstClr val="black">
                  <a:tint val="75000"/>
                </a:prstClr>
              </a:solidFill>
              <a:latin typeface="Calibri"/>
            </a:endParaRPr>
          </a:p>
        </p:txBody>
      </p:sp>
      <p:pic>
        <p:nvPicPr>
          <p:cNvPr id="2" name="Picture 1" descr="A web of test score uses including: determining program eligibility or entrance; grading; providing feedback for students; guiding next steps in instruction; lesson planning; evaluating curriculum; evaluating programs; evaluating schools; evaluating educators; and promotion/retention.">
            <a:extLst>
              <a:ext uri="{FF2B5EF4-FFF2-40B4-BE49-F238E27FC236}">
                <a16:creationId xmlns:a16="http://schemas.microsoft.com/office/drawing/2014/main" id="{D5DA0795-4E51-4FD5-9CFF-38FD5271E04B}"/>
              </a:ext>
            </a:extLst>
          </p:cNvPr>
          <p:cNvPicPr>
            <a:picLocks noChangeAspect="1"/>
          </p:cNvPicPr>
          <p:nvPr/>
        </p:nvPicPr>
        <p:blipFill>
          <a:blip r:embed="rId3"/>
          <a:stretch>
            <a:fillRect/>
          </a:stretch>
        </p:blipFill>
        <p:spPr>
          <a:xfrm>
            <a:off x="426362" y="1828769"/>
            <a:ext cx="8291279" cy="4359018"/>
          </a:xfrm>
          <a:prstGeom prst="rect">
            <a:avLst/>
          </a:prstGeom>
        </p:spPr>
      </p:pic>
    </p:spTree>
    <p:extLst>
      <p:ext uri="{BB962C8B-B14F-4D97-AF65-F5344CB8AC3E}">
        <p14:creationId xmlns:p14="http://schemas.microsoft.com/office/powerpoint/2010/main" val="4035530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115194" y="271640"/>
            <a:ext cx="7800006" cy="1143000"/>
          </a:xfrm>
          <a:solidFill>
            <a:schemeClr val="accent1">
              <a:lumMod val="75000"/>
            </a:schemeClr>
          </a:solidFill>
        </p:spPr>
        <p:txBody>
          <a:bodyPr>
            <a:normAutofit/>
          </a:bodyPr>
          <a:lstStyle/>
          <a:p>
            <a:r>
              <a:rPr lang="en-US" sz="4800" b="1" dirty="0">
                <a:solidFill>
                  <a:schemeClr val="bg1"/>
                </a:solidFill>
              </a:rPr>
              <a:t>Consequences</a:t>
            </a:r>
            <a:endParaRPr lang="en-US" sz="4800" dirty="0">
              <a:solidFill>
                <a:schemeClr val="bg1"/>
              </a:solidFill>
            </a:endParaRPr>
          </a:p>
        </p:txBody>
      </p:sp>
      <p:sp>
        <p:nvSpPr>
          <p:cNvPr id="15" name="Content Placeholder 6">
            <a:extLst>
              <a:ext uri="{FF2B5EF4-FFF2-40B4-BE49-F238E27FC236}">
                <a16:creationId xmlns:a16="http://schemas.microsoft.com/office/drawing/2014/main" id="{81895EF8-3325-4307-A230-8A1A06209838}"/>
              </a:ext>
            </a:extLst>
          </p:cNvPr>
          <p:cNvSpPr txBox="1">
            <a:spLocks/>
          </p:cNvSpPr>
          <p:nvPr/>
        </p:nvSpPr>
        <p:spPr>
          <a:xfrm>
            <a:off x="193186" y="1989368"/>
            <a:ext cx="4263183" cy="442698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lvl="0" indent="-365760">
              <a:buFont typeface="+mj-lt"/>
              <a:buAutoNum type="arabicPeriod" startAt="6"/>
            </a:pPr>
            <a:r>
              <a:rPr lang="en-US" dirty="0"/>
              <a:t>If assessment scores are associated with high stakes decisions for teachers, administrators, schools, or other entities or individuals, what evidence supports such interpretations and uses of these scores?</a:t>
            </a:r>
          </a:p>
        </p:txBody>
      </p:sp>
      <p:pic>
        <p:nvPicPr>
          <p:cNvPr id="2" name="Picture 1" descr="Image of the test life cycle.  The life cycle of a test includes: design and development; administration; scoring; analysis; reporting; and use of scores. Encompassed in the middle of the life cycle is the word &quot;validity.&quot; All phases are greyed out except use of scores.">
            <a:extLst>
              <a:ext uri="{FF2B5EF4-FFF2-40B4-BE49-F238E27FC236}">
                <a16:creationId xmlns:a16="http://schemas.microsoft.com/office/drawing/2014/main" id="{EA0A4920-4C83-4152-ABEE-FA7B136E0A19}"/>
              </a:ext>
            </a:extLst>
          </p:cNvPr>
          <p:cNvPicPr>
            <a:picLocks noChangeAspect="1"/>
          </p:cNvPicPr>
          <p:nvPr/>
        </p:nvPicPr>
        <p:blipFill>
          <a:blip r:embed="rId4"/>
          <a:stretch>
            <a:fillRect/>
          </a:stretch>
        </p:blipFill>
        <p:spPr>
          <a:xfrm>
            <a:off x="4015197" y="2132503"/>
            <a:ext cx="5273497" cy="3664014"/>
          </a:xfrm>
          <a:prstGeom prst="rect">
            <a:avLst/>
          </a:prstGeom>
        </p:spPr>
      </p:pic>
      <p:sp>
        <p:nvSpPr>
          <p:cNvPr id="4" name="Slide Number Placeholder 3"/>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50</a:t>
            </a:fld>
            <a:endParaRPr lang="en-US" dirty="0"/>
          </a:p>
        </p:txBody>
      </p:sp>
    </p:spTree>
    <p:extLst>
      <p:ext uri="{BB962C8B-B14F-4D97-AF65-F5344CB8AC3E}">
        <p14:creationId xmlns:p14="http://schemas.microsoft.com/office/powerpoint/2010/main" val="1146512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8DB21A78-A0DE-4BC4-AD61-C0134AE7BDE4}"/>
              </a:ext>
            </a:extLst>
          </p:cNvPr>
          <p:cNvSpPr>
            <a:spLocks noGrp="1"/>
          </p:cNvSpPr>
          <p:nvPr>
            <p:ph type="title"/>
          </p:nvPr>
        </p:nvSpPr>
        <p:spPr/>
        <p:txBody>
          <a:bodyPr/>
          <a:lstStyle/>
          <a:p>
            <a:r>
              <a:rPr lang="en-US" dirty="0"/>
              <a:t>Consequences </a:t>
            </a:r>
          </a:p>
        </p:txBody>
      </p:sp>
      <p:pic>
        <p:nvPicPr>
          <p:cNvPr id="3" name="Picture 2" descr="Sign stating &quot;consequence just ahead&quot;">
            <a:extLst>
              <a:ext uri="{FF2B5EF4-FFF2-40B4-BE49-F238E27FC236}">
                <a16:creationId xmlns:a16="http://schemas.microsoft.com/office/drawing/2014/main" id="{2BB699E7-7282-4078-9F4F-F1291E593A3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3040"/>
            <a:ext cx="9144000" cy="6851919"/>
          </a:xfrm>
          <a:prstGeom prst="rect">
            <a:avLst/>
          </a:prstGeom>
        </p:spPr>
      </p:pic>
      <p:sp>
        <p:nvSpPr>
          <p:cNvPr id="5" name="Slide Number Placeholder 3">
            <a:extLst>
              <a:ext uri="{FF2B5EF4-FFF2-40B4-BE49-F238E27FC236}">
                <a16:creationId xmlns:a16="http://schemas.microsoft.com/office/drawing/2014/main" id="{D529F415-F67A-4066-9C24-5AA3639FE717}"/>
              </a:ext>
            </a:extLst>
          </p:cNvPr>
          <p:cNvSpPr>
            <a:spLocks noGrp="1"/>
          </p:cNvSpPr>
          <p:nvPr>
            <p:ph type="sldNum" sz="quarter" idx="12"/>
            <p:custDataLst>
              <p:tags r:id="rId1"/>
            </p:custDataLst>
          </p:nvPr>
        </p:nvSpPr>
        <p:spPr/>
        <p:txBody>
          <a:bodyPr/>
          <a:lstStyle/>
          <a:p>
            <a:fld id="{939955DA-DB44-4472-BFE9-4BAB9712F000}" type="slidenum">
              <a:rPr lang="en-US" smtClean="0">
                <a:solidFill>
                  <a:schemeClr val="tx1"/>
                </a:solidFill>
              </a:rPr>
              <a:t>51</a:t>
            </a:fld>
            <a:endParaRPr lang="en-US" dirty="0">
              <a:solidFill>
                <a:schemeClr val="tx1"/>
              </a:solidFill>
            </a:endParaRPr>
          </a:p>
        </p:txBody>
      </p:sp>
    </p:spTree>
    <p:extLst>
      <p:ext uri="{BB962C8B-B14F-4D97-AF65-F5344CB8AC3E}">
        <p14:creationId xmlns:p14="http://schemas.microsoft.com/office/powerpoint/2010/main" val="3916543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53F48F92-FAD7-4C8C-A218-DE3DBD7AD177}"/>
              </a:ext>
            </a:extLst>
          </p:cNvPr>
          <p:cNvPicPr>
            <a:picLocks noChangeAspect="1"/>
          </p:cNvPicPr>
          <p:nvPr/>
        </p:nvPicPr>
        <p:blipFill>
          <a:blip r:embed="rId3"/>
          <a:stretch>
            <a:fillRect/>
          </a:stretch>
        </p:blipFill>
        <p:spPr>
          <a:xfrm>
            <a:off x="370124" y="1181246"/>
            <a:ext cx="3079933" cy="2513115"/>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450057" y="1060742"/>
            <a:ext cx="5499734" cy="5636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Standard 13.4: </a:t>
            </a:r>
            <a:r>
              <a:rPr lang="en-US" sz="1600" dirty="0"/>
              <a:t>“Evidence of validity, reliability, and fairness for each purpose for which a test is used in a program evaluation, policy study, or accountability system should be collected and made available.” (p. 210)</a:t>
            </a:r>
          </a:p>
          <a:p>
            <a:pPr marL="0" indent="0">
              <a:buNone/>
            </a:pPr>
            <a:endParaRPr lang="en-US" sz="900" b="1" dirty="0"/>
          </a:p>
          <a:p>
            <a:pPr marL="0" indent="0">
              <a:buNone/>
            </a:pPr>
            <a:r>
              <a:rPr lang="en-US" sz="1600" b="1" dirty="0"/>
              <a:t>Standard 13.5: </a:t>
            </a:r>
            <a:r>
              <a:rPr lang="en-US" sz="1600" dirty="0"/>
              <a:t>“Those responsible for the development and use of tests for evaluation or accountability purposes should take steps to promote accurate interpretations and appropriate uses for all groups for which results will be applied.” (p. 211)</a:t>
            </a:r>
          </a:p>
          <a:p>
            <a:pPr marL="0" indent="0">
              <a:buNone/>
            </a:pPr>
            <a:endParaRPr lang="en-US" sz="900" b="1" dirty="0"/>
          </a:p>
          <a:p>
            <a:pPr marL="0" indent="0">
              <a:buNone/>
            </a:pPr>
            <a:r>
              <a:rPr lang="en-US" sz="1600" b="1" dirty="0"/>
              <a:t>Standard 13.7: </a:t>
            </a:r>
            <a:r>
              <a:rPr lang="en-US" sz="1600" dirty="0"/>
              <a:t>“When tests are selected for use in evaluation or accountability settings, the ways in which the test results are intended to be used, and the consequences they are expected to promote, should be clearly described, along with cautions against inappropriate uses.” (p. 212)</a:t>
            </a:r>
          </a:p>
          <a:p>
            <a:pPr marL="0" indent="0">
              <a:buNone/>
            </a:pPr>
            <a:endParaRPr lang="en-US" sz="900" b="1" dirty="0"/>
          </a:p>
          <a:p>
            <a:pPr marL="0" indent="0">
              <a:buNone/>
            </a:pPr>
            <a:r>
              <a:rPr lang="en-US" sz="1600" b="1" dirty="0"/>
              <a:t>Standard 13.8: </a:t>
            </a:r>
            <a:r>
              <a:rPr lang="en-US" sz="1600" dirty="0"/>
              <a:t>“Those who mandate the use of tests in policy, evaluation, and accountability contexts and those who use tests in such contexts should monitor their impact and should identify and minimize negative consequences.” (p. 212)</a:t>
            </a:r>
            <a:br>
              <a:rPr lang="en-US" sz="1900" b="1" dirty="0"/>
            </a:br>
            <a:endParaRPr lang="en-US" sz="1900" b="1" dirty="0"/>
          </a:p>
          <a:p>
            <a:pPr marL="0" indent="0">
              <a:buNone/>
            </a:pPr>
            <a:r>
              <a:rPr lang="en-US" sz="1050" dirty="0"/>
              <a:t>(AERA, APA, &amp; NCME, 2014)</a:t>
            </a:r>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52</a:t>
            </a:fld>
            <a:endParaRPr lang="en-US"/>
          </a:p>
        </p:txBody>
      </p:sp>
    </p:spTree>
    <p:extLst>
      <p:ext uri="{BB962C8B-B14F-4D97-AF65-F5344CB8AC3E}">
        <p14:creationId xmlns:p14="http://schemas.microsoft.com/office/powerpoint/2010/main" val="2432571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32956" y="225171"/>
            <a:ext cx="8229600" cy="1143000"/>
          </a:xfrm>
        </p:spPr>
        <p:txBody>
          <a:bodyPr>
            <a:noAutofit/>
          </a:bodyPr>
          <a:lstStyle/>
          <a:p>
            <a:r>
              <a:rPr lang="en-US" sz="3200" b="1" dirty="0"/>
              <a:t>Evidence: Locally-Determined Test Score Uses</a:t>
            </a:r>
          </a:p>
        </p:txBody>
      </p:sp>
      <p:sp>
        <p:nvSpPr>
          <p:cNvPr id="3" name="Content Placeholder 2"/>
          <p:cNvSpPr>
            <a:spLocks noGrp="1"/>
          </p:cNvSpPr>
          <p:nvPr>
            <p:ph idx="1"/>
            <p:custDataLst>
              <p:tags r:id="rId2"/>
            </p:custDataLst>
          </p:nvPr>
        </p:nvSpPr>
        <p:spPr>
          <a:xfrm>
            <a:off x="232956" y="1558344"/>
            <a:ext cx="8678087" cy="4858015"/>
          </a:xfrm>
        </p:spPr>
        <p:txBody>
          <a:bodyPr>
            <a:normAutofit fontScale="77500" lnSpcReduction="20000"/>
          </a:bodyPr>
          <a:lstStyle/>
          <a:p>
            <a:pPr lvl="0"/>
            <a:r>
              <a:rPr lang="en-US" dirty="0"/>
              <a:t>A Theory of Action that describes how the scores are to be used along with the other information that will guide high stakes decisions;</a:t>
            </a:r>
          </a:p>
          <a:p>
            <a:pPr lvl="0"/>
            <a:r>
              <a:rPr lang="en-US" dirty="0"/>
              <a:t>A rationale for why test scores contribute important information to the specific high stakes decisions to which they will be put;</a:t>
            </a:r>
          </a:p>
          <a:p>
            <a:pPr lvl="0"/>
            <a:r>
              <a:rPr lang="en-US" dirty="0"/>
              <a:t>Evidence of how tests have been designed, developed, administered, scored, and reported in ways that support claims that the scores can be appropriately used in making high stakes decisions;</a:t>
            </a:r>
          </a:p>
          <a:p>
            <a:pPr lvl="0"/>
            <a:r>
              <a:rPr lang="en-US" dirty="0"/>
              <a:t>Evidence regarding the efficacy of test score use for high stakes decisions including evidence that the intended outcomes are being achieved and negative, unintended outcomes are being avoided.</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53</a:t>
            </a:fld>
            <a:endParaRPr lang="en-US">
              <a:solidFill>
                <a:prstClr val="black">
                  <a:tint val="75000"/>
                </a:prstClr>
              </a:solidFill>
              <a:latin typeface="Calibri"/>
            </a:endParaRPr>
          </a:p>
        </p:txBody>
      </p:sp>
    </p:spTree>
    <p:extLst>
      <p:ext uri="{BB962C8B-B14F-4D97-AF65-F5344CB8AC3E}">
        <p14:creationId xmlns:p14="http://schemas.microsoft.com/office/powerpoint/2010/main" val="2775298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225641" y="206918"/>
            <a:ext cx="7683117" cy="1143000"/>
          </a:xfrm>
          <a:solidFill>
            <a:schemeClr val="accent1">
              <a:lumMod val="75000"/>
            </a:schemeClr>
          </a:solidFill>
        </p:spPr>
        <p:txBody>
          <a:bodyPr>
            <a:normAutofit/>
          </a:bodyPr>
          <a:lstStyle/>
          <a:p>
            <a:r>
              <a:rPr lang="en-US" sz="4800" b="1" dirty="0">
                <a:solidFill>
                  <a:schemeClr val="bg1"/>
                </a:solidFill>
              </a:rPr>
              <a:t>Consequences</a:t>
            </a:r>
            <a:endParaRPr lang="en-US" sz="4800" dirty="0">
              <a:solidFill>
                <a:schemeClr val="bg1"/>
              </a:solidFill>
            </a:endParaRPr>
          </a:p>
        </p:txBody>
      </p:sp>
      <p:sp>
        <p:nvSpPr>
          <p:cNvPr id="15" name="Content Placeholder 6">
            <a:extLst>
              <a:ext uri="{FF2B5EF4-FFF2-40B4-BE49-F238E27FC236}">
                <a16:creationId xmlns:a16="http://schemas.microsoft.com/office/drawing/2014/main" id="{81895EF8-3325-4307-A230-8A1A06209838}"/>
              </a:ext>
            </a:extLst>
          </p:cNvPr>
          <p:cNvSpPr txBox="1">
            <a:spLocks/>
          </p:cNvSpPr>
          <p:nvPr/>
        </p:nvSpPr>
        <p:spPr>
          <a:xfrm>
            <a:off x="308817" y="2067095"/>
            <a:ext cx="4263183" cy="442698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lvl="0" indent="-365760">
              <a:buFont typeface="+mj-lt"/>
              <a:buAutoNum type="arabicPeriod" startAt="7"/>
            </a:pPr>
            <a:r>
              <a:rPr lang="en-US" dirty="0"/>
              <a:t>How are scores reported to students and parents in ways that support their understanding of the scores and any associated recommendations or decisions?</a:t>
            </a:r>
          </a:p>
        </p:txBody>
      </p:sp>
      <p:pic>
        <p:nvPicPr>
          <p:cNvPr id="2" name="Picture 1" descr="Image of the test life cycle.  The life cycle of a test includes: design and development; administration; scoring; analysis; reporting; and use of scores. Encompassed in the middle of the life cycle is the word &quot;validity.&quot; All phases are greyed out except use of scores and reporting.">
            <a:extLst>
              <a:ext uri="{FF2B5EF4-FFF2-40B4-BE49-F238E27FC236}">
                <a16:creationId xmlns:a16="http://schemas.microsoft.com/office/drawing/2014/main" id="{E11559BC-E811-495A-B0DA-0C7E4A4417DF}"/>
              </a:ext>
            </a:extLst>
          </p:cNvPr>
          <p:cNvPicPr>
            <a:picLocks noChangeAspect="1"/>
          </p:cNvPicPr>
          <p:nvPr/>
        </p:nvPicPr>
        <p:blipFill>
          <a:blip r:embed="rId4"/>
          <a:stretch>
            <a:fillRect/>
          </a:stretch>
        </p:blipFill>
        <p:spPr>
          <a:xfrm>
            <a:off x="4174322" y="2198393"/>
            <a:ext cx="5273497" cy="3664014"/>
          </a:xfrm>
          <a:prstGeom prst="rect">
            <a:avLst/>
          </a:prstGeom>
        </p:spPr>
      </p:pic>
      <p:sp>
        <p:nvSpPr>
          <p:cNvPr id="4" name="Slide Number Placeholder 3"/>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54</a:t>
            </a:fld>
            <a:endParaRPr lang="en-US"/>
          </a:p>
        </p:txBody>
      </p:sp>
    </p:spTree>
    <p:extLst>
      <p:ext uri="{BB962C8B-B14F-4D97-AF65-F5344CB8AC3E}">
        <p14:creationId xmlns:p14="http://schemas.microsoft.com/office/powerpoint/2010/main" val="3441114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AB74F90E-438D-4111-8EDC-0F12FEBFA35A}"/>
              </a:ext>
            </a:extLst>
          </p:cNvPr>
          <p:cNvSpPr>
            <a:spLocks noGrp="1"/>
          </p:cNvSpPr>
          <p:nvPr>
            <p:ph type="title"/>
          </p:nvPr>
        </p:nvSpPr>
        <p:spPr/>
        <p:txBody>
          <a:bodyPr/>
          <a:lstStyle/>
          <a:p>
            <a:r>
              <a:rPr lang="en-US" dirty="0"/>
              <a:t>Students and Parents </a:t>
            </a:r>
          </a:p>
        </p:txBody>
      </p:sp>
      <p:sp>
        <p:nvSpPr>
          <p:cNvPr id="4" name="Content Placeholder 3">
            <a:extLst>
              <a:ext uri="{FF2B5EF4-FFF2-40B4-BE49-F238E27FC236}">
                <a16:creationId xmlns:a16="http://schemas.microsoft.com/office/drawing/2014/main" id="{3E335E29-22E6-4723-86E6-F00FE0BCED97}"/>
              </a:ext>
            </a:extLst>
          </p:cNvPr>
          <p:cNvSpPr>
            <a:spLocks noGrp="1"/>
          </p:cNvSpPr>
          <p:nvPr>
            <p:ph idx="1"/>
          </p:nvPr>
        </p:nvSpPr>
        <p:spPr>
          <a:xfrm>
            <a:off x="396363" y="528176"/>
            <a:ext cx="7995469" cy="3985107"/>
          </a:xfrm>
        </p:spPr>
        <p:txBody>
          <a:bodyPr>
            <a:normAutofit/>
          </a:bodyPr>
          <a:lstStyle/>
          <a:p>
            <a:pPr marL="0" indent="0">
              <a:buNone/>
            </a:pPr>
            <a:r>
              <a:rPr lang="en-US" dirty="0">
                <a:latin typeface="Calibri" panose="020F0502020204030204" pitchFamily="34" charset="0"/>
                <a:ea typeface="Times New Roman" panose="02020603050405020304" pitchFamily="18" charset="0"/>
                <a:cs typeface="Times New Roman" panose="02020603050405020304" pitchFamily="18" charset="0"/>
              </a:rPr>
              <a:t>Those who use test scores must take care to report them in ways that students and parents can understand what they do and do not mean. Students and parents have a right to understand the scores and how they can and should be used as well as how they should not be used.</a:t>
            </a:r>
          </a:p>
          <a:p>
            <a:pPr marL="0" indent="0">
              <a:buNone/>
            </a:pPr>
            <a:endParaRPr lang="en-US" dirty="0"/>
          </a:p>
        </p:txBody>
      </p:sp>
      <p:pic>
        <p:nvPicPr>
          <p:cNvPr id="5" name="Picture 4" descr="Decorative image">
            <a:extLst>
              <a:ext uri="{FF2B5EF4-FFF2-40B4-BE49-F238E27FC236}">
                <a16:creationId xmlns:a16="http://schemas.microsoft.com/office/drawing/2014/main" id="{7C730CF6-9CA1-4D9D-BA7C-348C93BD52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3250" y="3709220"/>
            <a:ext cx="2857500" cy="2428875"/>
          </a:xfrm>
          <a:prstGeom prst="rect">
            <a:avLst/>
          </a:prstGeom>
        </p:spPr>
      </p:pic>
      <p:sp>
        <p:nvSpPr>
          <p:cNvPr id="2" name="Slide Number Placeholder 1">
            <a:extLst>
              <a:ext uri="{FF2B5EF4-FFF2-40B4-BE49-F238E27FC236}">
                <a16:creationId xmlns:a16="http://schemas.microsoft.com/office/drawing/2014/main" id="{3997D670-8176-45B4-A372-F40BE0B78FFB}"/>
              </a:ext>
            </a:extLst>
          </p:cNvPr>
          <p:cNvSpPr>
            <a:spLocks noGrp="1"/>
          </p:cNvSpPr>
          <p:nvPr>
            <p:ph type="sldNum" sz="quarter" idx="12"/>
          </p:nvPr>
        </p:nvSpPr>
        <p:spPr/>
        <p:txBody>
          <a:bodyPr/>
          <a:lstStyle/>
          <a:p>
            <a:fld id="{939955DA-DB44-4472-BFE9-4BAB9712F000}" type="slidenum">
              <a:rPr lang="en-US" smtClean="0">
                <a:solidFill>
                  <a:schemeClr val="tx1"/>
                </a:solidFill>
              </a:rPr>
              <a:t>55</a:t>
            </a:fld>
            <a:endParaRPr lang="en-US">
              <a:solidFill>
                <a:schemeClr val="tx1"/>
              </a:solidFill>
            </a:endParaRPr>
          </a:p>
        </p:txBody>
      </p:sp>
    </p:spTree>
    <p:extLst>
      <p:ext uri="{BB962C8B-B14F-4D97-AF65-F5344CB8AC3E}">
        <p14:creationId xmlns:p14="http://schemas.microsoft.com/office/powerpoint/2010/main" val="3065682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a:xfrm>
            <a:off x="364991" y="160335"/>
            <a:ext cx="8229600" cy="1143000"/>
          </a:xfrm>
        </p:spPr>
        <p:txBody>
          <a:bodyPr>
            <a:noAutofit/>
          </a:bodyPr>
          <a:lstStyle/>
          <a:p>
            <a:r>
              <a:rPr lang="en-US" sz="3200" b="1" dirty="0"/>
              <a:t>Our Professional Standards: Consequences</a:t>
            </a:r>
          </a:p>
        </p:txBody>
      </p:sp>
      <p:pic>
        <p:nvPicPr>
          <p:cNvPr id="3" name="Picture 2" descr="Image of the cover of the Standards for Educational and Psychological Testing by AERA, APA, and NCME">
            <a:extLst>
              <a:ext uri="{FF2B5EF4-FFF2-40B4-BE49-F238E27FC236}">
                <a16:creationId xmlns:a16="http://schemas.microsoft.com/office/drawing/2014/main" id="{C4E759AF-97E2-4710-BF53-8D83F42B75A1}"/>
              </a:ext>
            </a:extLst>
          </p:cNvPr>
          <p:cNvPicPr>
            <a:picLocks noChangeAspect="1"/>
          </p:cNvPicPr>
          <p:nvPr/>
        </p:nvPicPr>
        <p:blipFill>
          <a:blip r:embed="rId3"/>
          <a:stretch>
            <a:fillRect/>
          </a:stretch>
        </p:blipFill>
        <p:spPr>
          <a:xfrm>
            <a:off x="364991" y="1303335"/>
            <a:ext cx="3078747" cy="2511770"/>
          </a:xfrm>
          <a:prstGeom prst="rect">
            <a:avLst/>
          </a:prstGeom>
        </p:spPr>
      </p:pic>
      <p:sp>
        <p:nvSpPr>
          <p:cNvPr id="10" name="Content Placeholder 2">
            <a:extLst>
              <a:ext uri="{FF2B5EF4-FFF2-40B4-BE49-F238E27FC236}">
                <a16:creationId xmlns:a16="http://schemas.microsoft.com/office/drawing/2014/main" id="{408C31DF-A22B-4C58-97FA-CA97105705B3}"/>
              </a:ext>
            </a:extLst>
          </p:cNvPr>
          <p:cNvSpPr txBox="1">
            <a:spLocks/>
          </p:cNvSpPr>
          <p:nvPr/>
        </p:nvSpPr>
        <p:spPr>
          <a:xfrm>
            <a:off x="3450057" y="1060742"/>
            <a:ext cx="5499734" cy="5542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Standard 6.10: </a:t>
            </a:r>
            <a:r>
              <a:rPr lang="en-US" sz="2800" dirty="0"/>
              <a:t>“When test score information is released, those responsible for testing programs should provide interpretations appropriate to the audience. The interpretations should describe in simple language what the test covers, what scores represent, the precision/reliability of the scores, and how scores are intended to be used.” (p. 119)</a:t>
            </a:r>
          </a:p>
          <a:p>
            <a:pPr marL="0" indent="0">
              <a:buNone/>
            </a:pPr>
            <a:r>
              <a:rPr lang="en-US" sz="1200" b="1" dirty="0"/>
              <a:t> </a:t>
            </a:r>
            <a:br>
              <a:rPr lang="en-US" sz="1200" b="1" dirty="0"/>
            </a:br>
            <a:br>
              <a:rPr lang="en-US" sz="1100" b="1" dirty="0"/>
            </a:br>
            <a:r>
              <a:rPr lang="en-US" sz="2000" dirty="0"/>
              <a:t>(AERA, APA, &amp; NCME, 2014)</a:t>
            </a:r>
            <a:endParaRPr lang="en-US" sz="1050" dirty="0"/>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56</a:t>
            </a:fld>
            <a:endParaRPr lang="en-US"/>
          </a:p>
        </p:txBody>
      </p:sp>
    </p:spTree>
    <p:extLst>
      <p:ext uri="{BB962C8B-B14F-4D97-AF65-F5344CB8AC3E}">
        <p14:creationId xmlns:p14="http://schemas.microsoft.com/office/powerpoint/2010/main" val="3085089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1C81D85D-1D99-4BD8-97B9-EE8366374929}"/>
              </a:ext>
            </a:extLst>
          </p:cNvPr>
          <p:cNvSpPr>
            <a:spLocks noGrp="1"/>
          </p:cNvSpPr>
          <p:nvPr>
            <p:ph type="title"/>
          </p:nvPr>
        </p:nvSpPr>
        <p:spPr/>
        <p:txBody>
          <a:bodyPr>
            <a:normAutofit fontScale="90000"/>
          </a:bodyPr>
          <a:lstStyle/>
          <a:p>
            <a:r>
              <a:rPr lang="en-US" dirty="0"/>
              <a:t>Federal Laws and Test Consequences </a:t>
            </a:r>
          </a:p>
        </p:txBody>
      </p:sp>
      <p:pic>
        <p:nvPicPr>
          <p:cNvPr id="5" name="Picture 4" descr="Image of different hands encircling the sentence, &quot;U.S. federal law requires education agencies to provide test score information to parents in the language and form they understand.&quot;">
            <a:extLst>
              <a:ext uri="{FF2B5EF4-FFF2-40B4-BE49-F238E27FC236}">
                <a16:creationId xmlns:a16="http://schemas.microsoft.com/office/drawing/2014/main" id="{C77DCFD0-FC78-4BB2-B7E5-8C02A7E089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09700" y="0"/>
            <a:ext cx="6858000" cy="6858000"/>
          </a:xfrm>
          <a:prstGeom prst="rect">
            <a:avLst/>
          </a:prstGeom>
        </p:spPr>
      </p:pic>
      <p:sp>
        <p:nvSpPr>
          <p:cNvPr id="2" name="Slide Number Placeholder 1">
            <a:extLst>
              <a:ext uri="{FF2B5EF4-FFF2-40B4-BE49-F238E27FC236}">
                <a16:creationId xmlns:a16="http://schemas.microsoft.com/office/drawing/2014/main" id="{3997D670-8176-45B4-A372-F40BE0B78FFB}"/>
              </a:ext>
            </a:extLst>
          </p:cNvPr>
          <p:cNvSpPr>
            <a:spLocks noGrp="1"/>
          </p:cNvSpPr>
          <p:nvPr>
            <p:ph type="sldNum" sz="quarter" idx="12"/>
          </p:nvPr>
        </p:nvSpPr>
        <p:spPr/>
        <p:txBody>
          <a:bodyPr/>
          <a:lstStyle/>
          <a:p>
            <a:fld id="{939955DA-DB44-4472-BFE9-4BAB9712F000}" type="slidenum">
              <a:rPr lang="en-US" smtClean="0">
                <a:solidFill>
                  <a:schemeClr val="tx1"/>
                </a:solidFill>
              </a:rPr>
              <a:t>57</a:t>
            </a:fld>
            <a:endParaRPr lang="en-US">
              <a:solidFill>
                <a:schemeClr val="tx1"/>
              </a:solidFill>
            </a:endParaRPr>
          </a:p>
        </p:txBody>
      </p:sp>
    </p:spTree>
    <p:extLst>
      <p:ext uri="{BB962C8B-B14F-4D97-AF65-F5344CB8AC3E}">
        <p14:creationId xmlns:p14="http://schemas.microsoft.com/office/powerpoint/2010/main" val="400783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6963" y="76516"/>
            <a:ext cx="8229600" cy="1143000"/>
          </a:xfrm>
        </p:spPr>
        <p:txBody>
          <a:bodyPr>
            <a:noAutofit/>
          </a:bodyPr>
          <a:lstStyle/>
          <a:p>
            <a:r>
              <a:rPr lang="en-US" sz="3200" b="1" dirty="0"/>
              <a:t>Evidence: Communication of Test Information</a:t>
            </a:r>
          </a:p>
        </p:txBody>
      </p:sp>
      <p:sp>
        <p:nvSpPr>
          <p:cNvPr id="3" name="Content Placeholder 2"/>
          <p:cNvSpPr>
            <a:spLocks noGrp="1"/>
          </p:cNvSpPr>
          <p:nvPr>
            <p:ph idx="1"/>
            <p:custDataLst>
              <p:tags r:id="rId2"/>
            </p:custDataLst>
          </p:nvPr>
        </p:nvSpPr>
        <p:spPr>
          <a:xfrm>
            <a:off x="366963" y="999992"/>
            <a:ext cx="8678087" cy="4858015"/>
          </a:xfrm>
        </p:spPr>
        <p:txBody>
          <a:bodyPr>
            <a:noAutofit/>
          </a:bodyPr>
          <a:lstStyle/>
          <a:p>
            <a:pPr lvl="0"/>
            <a:r>
              <a:rPr lang="en-US" sz="2400" dirty="0"/>
              <a:t>Include information about score precision/reliability on all score reports and describing this information in the materials that accompany the reports in ways that people who are not testing specialists can understand;</a:t>
            </a:r>
          </a:p>
          <a:p>
            <a:pPr lvl="0"/>
            <a:r>
              <a:rPr lang="en-US" sz="2400" dirty="0"/>
              <a:t>Identify the full range of student and parent communication needs and establishing strategies for addressing those; this would include the range of languages that students and their parents speak and read and the means for getting the necessary information to the right individuals;</a:t>
            </a:r>
          </a:p>
          <a:p>
            <a:pPr lvl="0"/>
            <a:r>
              <a:rPr lang="en-US" sz="2400" dirty="0"/>
              <a:t>Produce descriptive information about tests prior to testing and interpretive guidance to accompany score reports in as many languages and forms as possible;</a:t>
            </a:r>
          </a:p>
          <a:p>
            <a:pPr lvl="0"/>
            <a:r>
              <a:rPr lang="en-US" sz="2400" dirty="0"/>
              <a:t>Prepare teachers and administrators to help students and parents appropriately interpret test score information and use it in making sound decisions.</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58</a:t>
            </a:fld>
            <a:endParaRPr lang="en-US">
              <a:solidFill>
                <a:prstClr val="black">
                  <a:tint val="75000"/>
                </a:prstClr>
              </a:solidFill>
              <a:latin typeface="Calibri"/>
            </a:endParaRPr>
          </a:p>
        </p:txBody>
      </p:sp>
    </p:spTree>
    <p:extLst>
      <p:ext uri="{BB962C8B-B14F-4D97-AF65-F5344CB8AC3E}">
        <p14:creationId xmlns:p14="http://schemas.microsoft.com/office/powerpoint/2010/main" val="2528659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normAutofit/>
          </a:bodyPr>
          <a:lstStyle/>
          <a:p>
            <a:r>
              <a:rPr lang="en-US" b="1" dirty="0"/>
              <a:t>Consequences Validity Questions</a:t>
            </a:r>
          </a:p>
        </p:txBody>
      </p:sp>
      <p:sp>
        <p:nvSpPr>
          <p:cNvPr id="3" name="Content Placeholder 2"/>
          <p:cNvSpPr>
            <a:spLocks noGrp="1"/>
          </p:cNvSpPr>
          <p:nvPr>
            <p:ph idx="1"/>
            <p:custDataLst>
              <p:tags r:id="rId2"/>
            </p:custDataLst>
          </p:nvPr>
        </p:nvSpPr>
        <p:spPr>
          <a:xfrm>
            <a:off x="232958" y="1295310"/>
            <a:ext cx="8678087" cy="5121049"/>
          </a:xfrm>
        </p:spPr>
        <p:txBody>
          <a:bodyPr>
            <a:noAutofit/>
          </a:bodyPr>
          <a:lstStyle/>
          <a:p>
            <a:pPr marL="514350" lvl="0" indent="-514350">
              <a:buFont typeface="+mj-lt"/>
              <a:buAutoNum type="arabicPeriod"/>
            </a:pPr>
            <a:r>
              <a:rPr lang="en-US" sz="1600" dirty="0"/>
              <a:t>Are the items and content of the test consistent with the standards being measured to ensure appropriate uses?</a:t>
            </a:r>
          </a:p>
          <a:p>
            <a:pPr marL="514350" lvl="0" indent="-514350">
              <a:buFont typeface="+mj-lt"/>
              <a:buAutoNum type="arabicPeriod"/>
            </a:pPr>
            <a:r>
              <a:rPr lang="en-US" sz="1600" dirty="0"/>
              <a:t>How is the assessment developed, administered, scored, and reported in ways that deter and limit instances of inappropriate uses by students, teachers, or administrators? What evidence supports the implementation and effectiveness of these efforts?</a:t>
            </a:r>
          </a:p>
          <a:p>
            <a:pPr marL="514350" lvl="0" indent="-514350">
              <a:buFont typeface="+mj-lt"/>
              <a:buAutoNum type="arabicPeriod"/>
            </a:pPr>
            <a:r>
              <a:rPr lang="en-US" sz="1600" dirty="0"/>
              <a:t>What evidence is available to support the use of test scores across the entire score scale and all performance levels?</a:t>
            </a:r>
          </a:p>
          <a:p>
            <a:pPr marL="514350" lvl="0" indent="-514350">
              <a:buFont typeface="+mj-lt"/>
              <a:buAutoNum type="arabicPeriod"/>
            </a:pPr>
            <a:r>
              <a:rPr lang="en-US" sz="1600" dirty="0"/>
              <a:t>How are the scores from the assessment intended to be used as described by the test developers and how are they used by your state or local district? How well do these uses align? If your state or local district is using test scores for purposes other than those for which the test developers intended, what evidence supports those uses?</a:t>
            </a:r>
          </a:p>
          <a:p>
            <a:pPr marL="514350" lvl="0" indent="-514350">
              <a:buFont typeface="+mj-lt"/>
              <a:buAutoNum type="arabicPeriod"/>
            </a:pPr>
            <a:r>
              <a:rPr lang="en-US" sz="1600" dirty="0"/>
              <a:t>If assessment scores are associated with recommendations for instruction or other interventions for individual students, groups of students, or the whole-class, what evidence supports such interpretations and uses of these scores? What tools and resources are available to educators for evaluating and implementing these recommendations?</a:t>
            </a:r>
          </a:p>
          <a:p>
            <a:pPr marL="514350" lvl="0" indent="-514350">
              <a:buFont typeface="+mj-lt"/>
              <a:buAutoNum type="arabicPeriod"/>
            </a:pPr>
            <a:r>
              <a:rPr lang="en-US" sz="1600" dirty="0"/>
              <a:t>If assessment scores are associated with high stakes decisions for teachers, administrators, schools, or other entities or individuals, what evidence supports such interpretations and uses of these scores?</a:t>
            </a:r>
          </a:p>
          <a:p>
            <a:pPr marL="514350" lvl="0" indent="-514350">
              <a:buFont typeface="+mj-lt"/>
              <a:buAutoNum type="arabicPeriod"/>
            </a:pPr>
            <a:r>
              <a:rPr lang="en-US" sz="1600" dirty="0"/>
              <a:t>How are scores reported to students and parents in ways that support their understanding of the scores and any associated recommendations or decisions?</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59</a:t>
            </a:fld>
            <a:endParaRPr lang="en-US">
              <a:solidFill>
                <a:prstClr val="black">
                  <a:tint val="75000"/>
                </a:prstClr>
              </a:solidFill>
              <a:latin typeface="Calibri"/>
            </a:endParaRPr>
          </a:p>
        </p:txBody>
      </p:sp>
    </p:spTree>
    <p:extLst>
      <p:ext uri="{BB962C8B-B14F-4D97-AF65-F5344CB8AC3E}">
        <p14:creationId xmlns:p14="http://schemas.microsoft.com/office/powerpoint/2010/main" val="210122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D65102-F8B3-4D03-B073-52159DAAA5FC}"/>
              </a:ext>
            </a:extLst>
          </p:cNvPr>
          <p:cNvSpPr>
            <a:spLocks noGrp="1"/>
          </p:cNvSpPr>
          <p:nvPr>
            <p:ph type="title"/>
          </p:nvPr>
        </p:nvSpPr>
        <p:spPr/>
        <p:txBody>
          <a:bodyPr>
            <a:normAutofit/>
          </a:bodyPr>
          <a:lstStyle/>
          <a:p>
            <a:r>
              <a:rPr lang="en-US" b="1" dirty="0"/>
              <a:t>Validity in Assessments</a:t>
            </a:r>
            <a:endParaRPr lang="en-US" dirty="0"/>
          </a:p>
        </p:txBody>
      </p:sp>
      <p:sp>
        <p:nvSpPr>
          <p:cNvPr id="6" name="Content Placeholder 5">
            <a:extLst>
              <a:ext uri="{FF2B5EF4-FFF2-40B4-BE49-F238E27FC236}">
                <a16:creationId xmlns:a16="http://schemas.microsoft.com/office/drawing/2014/main" id="{197E0FE0-5DAC-4E96-A854-B60DCF5CC4D8}"/>
              </a:ext>
            </a:extLst>
          </p:cNvPr>
          <p:cNvSpPr>
            <a:spLocks noGrp="1"/>
          </p:cNvSpPr>
          <p:nvPr>
            <p:ph idx="1"/>
          </p:nvPr>
        </p:nvSpPr>
        <p:spPr/>
        <p:txBody>
          <a:bodyPr/>
          <a:lstStyle/>
          <a:p>
            <a:pPr marL="0" indent="0">
              <a:spcBef>
                <a:spcPts val="0"/>
              </a:spcBef>
              <a:spcAft>
                <a:spcPts val="1200"/>
              </a:spcAft>
              <a:buNone/>
            </a:pPr>
            <a:r>
              <a:rPr lang="en-US" sz="4000" i="1" dirty="0">
                <a:latin typeface="Calibri" panose="020F0502020204030204" pitchFamily="34" charset="0"/>
                <a:cs typeface="Calibri" panose="020F0502020204030204" pitchFamily="34" charset="0"/>
              </a:rPr>
              <a:t>No test can be valid in and of itself. </a:t>
            </a:r>
          </a:p>
          <a:p>
            <a:pPr marL="0" indent="0">
              <a:buNone/>
            </a:pPr>
            <a:r>
              <a:rPr lang="en-US" sz="4000" i="1" dirty="0">
                <a:latin typeface="Calibri" panose="020F0502020204030204" pitchFamily="34" charset="0"/>
                <a:cs typeface="Calibri" panose="020F0502020204030204" pitchFamily="34" charset="0"/>
              </a:rPr>
              <a:t>Validity depends on the strength of the evidence regarding what a test measures and how its scores can be interpreted and used.</a:t>
            </a:r>
          </a:p>
          <a:p>
            <a:endParaRPr lang="en-US" dirty="0"/>
          </a:p>
        </p:txBody>
      </p:sp>
      <p:sp>
        <p:nvSpPr>
          <p:cNvPr id="2" name="Slide Number Placeholder 1">
            <a:extLst>
              <a:ext uri="{FF2B5EF4-FFF2-40B4-BE49-F238E27FC236}">
                <a16:creationId xmlns:a16="http://schemas.microsoft.com/office/drawing/2014/main" id="{0A1B534C-878B-44E1-BCB3-4B4B5085C15E}"/>
              </a:ext>
            </a:extLst>
          </p:cNvPr>
          <p:cNvSpPr>
            <a:spLocks noGrp="1"/>
          </p:cNvSpPr>
          <p:nvPr>
            <p:ph type="sldNum" sz="quarter" idx="12"/>
          </p:nvPr>
        </p:nvSpPr>
        <p:spPr/>
        <p:txBody>
          <a:bodyPr/>
          <a:lstStyle/>
          <a:p>
            <a:fld id="{939955DA-DB44-4472-BFE9-4BAB9712F000}" type="slidenum">
              <a:rPr lang="en-US">
                <a:solidFill>
                  <a:prstClr val="black">
                    <a:tint val="75000"/>
                  </a:prstClr>
                </a:solidFill>
                <a:latin typeface="Calibri"/>
              </a:rPr>
              <a:pPr/>
              <a:t>6</a:t>
            </a:fld>
            <a:endParaRPr lang="en-US">
              <a:solidFill>
                <a:prstClr val="black">
                  <a:tint val="75000"/>
                </a:prstClr>
              </a:solidFill>
              <a:latin typeface="Calibri"/>
            </a:endParaRPr>
          </a:p>
        </p:txBody>
      </p:sp>
    </p:spTree>
    <p:extLst>
      <p:ext uri="{BB962C8B-B14F-4D97-AF65-F5344CB8AC3E}">
        <p14:creationId xmlns:p14="http://schemas.microsoft.com/office/powerpoint/2010/main" val="1879044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B195432-E265-4427-9C2C-05D604D2F861}"/>
              </a:ext>
            </a:extLst>
          </p:cNvPr>
          <p:cNvSpPr>
            <a:spLocks noGrp="1"/>
          </p:cNvSpPr>
          <p:nvPr>
            <p:ph type="title"/>
          </p:nvPr>
        </p:nvSpPr>
        <p:spPr/>
        <p:txBody>
          <a:bodyPr/>
          <a:lstStyle/>
          <a:p>
            <a:r>
              <a:rPr lang="en-US" dirty="0"/>
              <a:t>Validity Questions &amp; Test Life Cycle</a:t>
            </a:r>
          </a:p>
        </p:txBody>
      </p:sp>
      <p:sp>
        <p:nvSpPr>
          <p:cNvPr id="4" name="Slide Number Placeholder 3"/>
          <p:cNvSpPr>
            <a:spLocks noGrp="1"/>
          </p:cNvSpPr>
          <p:nvPr>
            <p:ph type="sldNum" sz="quarter" idx="12"/>
            <p:custDataLst>
              <p:tags r:id="rId1"/>
            </p:custDataLst>
          </p:nvPr>
        </p:nvSpPr>
        <p:spPr/>
        <p:txBody>
          <a:bodyPr/>
          <a:lstStyle/>
          <a:p>
            <a:fld id="{939955DA-DB44-4472-BFE9-4BAB9712F000}" type="slidenum">
              <a:rPr lang="en-US" smtClean="0"/>
              <a:t>60</a:t>
            </a:fld>
            <a:endParaRPr lang="en-US" dirty="0"/>
          </a:p>
        </p:txBody>
      </p:sp>
      <p:pic>
        <p:nvPicPr>
          <p:cNvPr id="5" name="Picture 4" descr="Image of the four validity question topics pointing to the life cycle of a test.">
            <a:extLst>
              <a:ext uri="{FF2B5EF4-FFF2-40B4-BE49-F238E27FC236}">
                <a16:creationId xmlns:a16="http://schemas.microsoft.com/office/drawing/2014/main" id="{A4626BE8-BD0C-4278-84A7-1DDD9ED9630B}"/>
              </a:ext>
            </a:extLst>
          </p:cNvPr>
          <p:cNvPicPr>
            <a:picLocks noChangeAspect="1"/>
          </p:cNvPicPr>
          <p:nvPr/>
        </p:nvPicPr>
        <p:blipFill>
          <a:blip r:embed="rId4"/>
          <a:stretch>
            <a:fillRect/>
          </a:stretch>
        </p:blipFill>
        <p:spPr>
          <a:xfrm>
            <a:off x="487326" y="787367"/>
            <a:ext cx="8169348" cy="5462489"/>
          </a:xfrm>
          <a:prstGeom prst="rect">
            <a:avLst/>
          </a:prstGeom>
        </p:spPr>
      </p:pic>
    </p:spTree>
    <p:extLst>
      <p:ext uri="{BB962C8B-B14F-4D97-AF65-F5344CB8AC3E}">
        <p14:creationId xmlns:p14="http://schemas.microsoft.com/office/powerpoint/2010/main" val="3506933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21410" y="5273357"/>
            <a:ext cx="7392692" cy="1143000"/>
          </a:xfrm>
        </p:spPr>
        <p:txBody>
          <a:bodyPr>
            <a:no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Resources and Additional Information</a:t>
            </a:r>
            <a:endParaRPr lang="en-US" sz="3600" b="1" dirty="0"/>
          </a:p>
        </p:txBody>
      </p:sp>
      <p:pic>
        <p:nvPicPr>
          <p:cNvPr id="5" name="Picture 4" descr="Decorative image">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4929" y="1060971"/>
            <a:ext cx="4376809" cy="4285941"/>
          </a:xfrm>
          <a:prstGeom prst="rect">
            <a:avLst/>
          </a:prstGeom>
        </p:spPr>
      </p:pic>
      <p:sp>
        <p:nvSpPr>
          <p:cNvPr id="3" name="Slide Number Placeholder 2"/>
          <p:cNvSpPr>
            <a:spLocks noGrp="1"/>
          </p:cNvSpPr>
          <p:nvPr>
            <p:ph type="sldNum" sz="quarter" idx="12"/>
            <p:custDataLst>
              <p:tags r:id="rId2"/>
            </p:custDataLst>
          </p:nvPr>
        </p:nvSpPr>
        <p:spPr>
          <a:xfrm>
            <a:off x="2819400" y="6416357"/>
            <a:ext cx="2133600" cy="365125"/>
          </a:xfrm>
        </p:spPr>
        <p:txBody>
          <a:bodyPr/>
          <a:lstStyle/>
          <a:p>
            <a:fld id="{939955DA-DB44-4472-BFE9-4BAB9712F000}" type="slidenum">
              <a:rPr lang="en-US" smtClean="0"/>
              <a:t>61</a:t>
            </a:fld>
            <a:endParaRPr lang="en-US"/>
          </a:p>
        </p:txBody>
      </p:sp>
    </p:spTree>
    <p:extLst>
      <p:ext uri="{BB962C8B-B14F-4D97-AF65-F5344CB8AC3E}">
        <p14:creationId xmlns:p14="http://schemas.microsoft.com/office/powerpoint/2010/main" val="1703031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r>
              <a:rPr lang="en-US" dirty="0"/>
              <a:t>Please refer to the SCILLSS Glossary for operational definitions of terms used</a:t>
            </a:r>
          </a:p>
        </p:txBody>
      </p:sp>
      <p:pic>
        <p:nvPicPr>
          <p:cNvPr id="8" name="Picture 7" descr="Image of the interactive SCILLSS glossary"/>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219199" y="2248634"/>
            <a:ext cx="6705600" cy="4281154"/>
          </a:xfrm>
          <a:prstGeom prst="rect">
            <a:avLst/>
          </a:prstGeom>
        </p:spPr>
      </p:pic>
      <p:sp>
        <p:nvSpPr>
          <p:cNvPr id="4" name="Slide Number Placeholder 3"/>
          <p:cNvSpPr>
            <a:spLocks noGrp="1"/>
          </p:cNvSpPr>
          <p:nvPr>
            <p:ph type="sldNum" sz="quarter" idx="12"/>
            <p:custDataLst>
              <p:tags r:id="rId4"/>
            </p:custDataLst>
          </p:nvPr>
        </p:nvSpPr>
        <p:spPr/>
        <p:txBody>
          <a:bodyPr/>
          <a:lstStyle/>
          <a:p>
            <a:fld id="{939955DA-DB44-4472-BFE9-4BAB9712F000}" type="slidenum">
              <a:rPr lang="en-US" smtClean="0"/>
              <a:t>62</a:t>
            </a:fld>
            <a:endParaRPr lang="en-US"/>
          </a:p>
        </p:txBody>
      </p:sp>
    </p:spTree>
    <p:custDataLst>
      <p:tags r:id="rId1"/>
    </p:custDataLst>
    <p:extLst>
      <p:ext uri="{BB962C8B-B14F-4D97-AF65-F5344CB8AC3E}">
        <p14:creationId xmlns:p14="http://schemas.microsoft.com/office/powerpoint/2010/main" val="2644315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2883-BC0A-42C3-9B33-78948739EF37}"/>
              </a:ext>
            </a:extLst>
          </p:cNvPr>
          <p:cNvSpPr>
            <a:spLocks noGrp="1"/>
          </p:cNvSpPr>
          <p:nvPr>
            <p:ph type="title"/>
            <p:custDataLst>
              <p:tags r:id="rId2"/>
            </p:custDataLst>
          </p:nvPr>
        </p:nvSpPr>
        <p:spPr>
          <a:xfrm>
            <a:off x="457200" y="274638"/>
            <a:ext cx="8229600" cy="1143000"/>
          </a:xfrm>
        </p:spPr>
        <p:txBody>
          <a:bodyPr/>
          <a:lstStyle/>
          <a:p>
            <a:r>
              <a:rPr lang="en-US" b="1" dirty="0"/>
              <a:t>Web links</a:t>
            </a:r>
          </a:p>
        </p:txBody>
      </p:sp>
      <p:sp>
        <p:nvSpPr>
          <p:cNvPr id="3" name="Content Placeholder 2">
            <a:extLst>
              <a:ext uri="{FF2B5EF4-FFF2-40B4-BE49-F238E27FC236}">
                <a16:creationId xmlns:a16="http://schemas.microsoft.com/office/drawing/2014/main" id="{56DF03E3-FE28-479C-A082-42A93FC18E28}"/>
              </a:ext>
            </a:extLst>
          </p:cNvPr>
          <p:cNvSpPr>
            <a:spLocks noGrp="1"/>
          </p:cNvSpPr>
          <p:nvPr>
            <p:ph idx="1"/>
            <p:custDataLst>
              <p:tags r:id="rId3"/>
            </p:custDataLst>
          </p:nvPr>
        </p:nvSpPr>
        <p:spPr>
          <a:xfrm>
            <a:off x="457200" y="1295400"/>
            <a:ext cx="8229600" cy="5120957"/>
          </a:xfrm>
        </p:spPr>
        <p:txBody>
          <a:bodyPr>
            <a:normAutofit lnSpcReduction="10000"/>
          </a:bodyPr>
          <a:lstStyle/>
          <a:p>
            <a:pPr marL="0" indent="0">
              <a:buNone/>
            </a:pPr>
            <a:r>
              <a:rPr lang="en-US" sz="2800" dirty="0"/>
              <a:t>In the web links pod, you can find the following resources.</a:t>
            </a:r>
          </a:p>
          <a:p>
            <a:r>
              <a:rPr lang="en-US" sz="2400" dirty="0"/>
              <a:t>American Educational Research Association (AERA), the American Psychological Association (APA), and the National Council on Measurement in Education (NCME) Joint Committee on Standards for Educational and Psychological Testing. (2014). </a:t>
            </a:r>
            <a:r>
              <a:rPr lang="en-US" sz="2400" i="1" dirty="0"/>
              <a:t>Standards for educational and psychological testing</a:t>
            </a:r>
            <a:r>
              <a:rPr lang="en-US" sz="2400" dirty="0"/>
              <a:t>. Washington DC: American Educational Research Association.</a:t>
            </a:r>
          </a:p>
          <a:p>
            <a:r>
              <a:rPr lang="en-US" sz="2400" dirty="0"/>
              <a:t>National Research Council. 2014. </a:t>
            </a:r>
            <a:r>
              <a:rPr lang="en-US" sz="2400" i="1" dirty="0"/>
              <a:t>Developing Assessments for the Next Generation Science Standards</a:t>
            </a:r>
            <a:r>
              <a:rPr lang="en-US" sz="2400" dirty="0"/>
              <a:t>. Washington, DC: The National Academies Press.</a:t>
            </a:r>
          </a:p>
          <a:p>
            <a:r>
              <a:rPr lang="en-US" sz="2400" dirty="0"/>
              <a:t>SCILLSS Website</a:t>
            </a:r>
          </a:p>
          <a:p>
            <a:pPr marL="0" indent="0">
              <a:buNone/>
            </a:pPr>
            <a:endParaRPr lang="en-US" dirty="0"/>
          </a:p>
        </p:txBody>
      </p:sp>
      <p:sp>
        <p:nvSpPr>
          <p:cNvPr id="4" name="Slide Number Placeholder 3">
            <a:extLst>
              <a:ext uri="{FF2B5EF4-FFF2-40B4-BE49-F238E27FC236}">
                <a16:creationId xmlns:a16="http://schemas.microsoft.com/office/drawing/2014/main" id="{377D2210-DA31-4B98-BD67-DD370B3541A0}"/>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63</a:t>
            </a:fld>
            <a:endParaRPr lang="en-US"/>
          </a:p>
        </p:txBody>
      </p:sp>
    </p:spTree>
    <p:custDataLst>
      <p:tags r:id="rId1"/>
    </p:custDataLst>
    <p:extLst>
      <p:ext uri="{BB962C8B-B14F-4D97-AF65-F5344CB8AC3E}">
        <p14:creationId xmlns:p14="http://schemas.microsoft.com/office/powerpoint/2010/main" val="2938936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200" indent="-457200">
              <a:buNone/>
            </a:pPr>
            <a:r>
              <a:rPr lang="en-US" sz="2000" dirty="0"/>
              <a:t>American Educational Research Association (AERA), the American Psychological Association (APA), and the National Council on Measurement in Education (NCME) Joint Committee on Standards for Educational and Psychological Testing. (2014). </a:t>
            </a:r>
            <a:r>
              <a:rPr lang="en-US" sz="2000" i="1" dirty="0"/>
              <a:t>Standards for educational and psychological testing</a:t>
            </a:r>
            <a:r>
              <a:rPr lang="en-US" sz="2000" dirty="0"/>
              <a:t>. Washington DC: American Educational Research Association.</a:t>
            </a:r>
          </a:p>
          <a:p>
            <a:pPr marL="457200" indent="-457200">
              <a:buNone/>
            </a:pPr>
            <a:r>
              <a:rPr lang="en-US" sz="2000" dirty="0" err="1"/>
              <a:t>Booher</a:t>
            </a:r>
            <a:r>
              <a:rPr lang="en-US" sz="2000" dirty="0"/>
              <a:t>-Jennings, J. (2005). </a:t>
            </a:r>
            <a:r>
              <a:rPr lang="en-US" sz="2000" i="1" dirty="0"/>
              <a:t>Below the Bubble: “Educational Triage” and the Texas Accountability System.</a:t>
            </a:r>
            <a:r>
              <a:rPr lang="en-US" sz="2000" dirty="0"/>
              <a:t> American Educational Research Journal, 42(2), 231-268.</a:t>
            </a:r>
          </a:p>
          <a:p>
            <a:pPr marL="457200" indent="-457200">
              <a:buNone/>
            </a:pPr>
            <a:r>
              <a:rPr lang="en-US" sz="2000" dirty="0" err="1"/>
              <a:t>Stecher</a:t>
            </a:r>
            <a:r>
              <a:rPr lang="en-US" sz="2000" dirty="0"/>
              <a:t>, B. (2002). </a:t>
            </a:r>
            <a:r>
              <a:rPr lang="en-US" sz="2000" i="1" dirty="0"/>
              <a:t>Consequences of Large-Scale, High-Stakes Testing on School and Classroom Practices.</a:t>
            </a:r>
            <a:r>
              <a:rPr lang="en-US" sz="2000" dirty="0"/>
              <a:t> In L.S. Hamilton, B.M. </a:t>
            </a:r>
          </a:p>
          <a:p>
            <a:pPr marL="457200" indent="-457200">
              <a:buNone/>
            </a:pPr>
            <a:endParaRPr lang="en-US" sz="1800" dirty="0"/>
          </a:p>
        </p:txBody>
      </p:sp>
      <p:sp>
        <p:nvSpPr>
          <p:cNvPr id="3" name="Slide Number Placeholder 2"/>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64</a:t>
            </a:fld>
            <a:endParaRPr lang="en-US"/>
          </a:p>
        </p:txBody>
      </p:sp>
    </p:spTree>
    <p:custDataLst>
      <p:tags r:id="rId1"/>
    </p:custDataLst>
    <p:extLst>
      <p:ext uri="{BB962C8B-B14F-4D97-AF65-F5344CB8AC3E}">
        <p14:creationId xmlns:p14="http://schemas.microsoft.com/office/powerpoint/2010/main" val="64262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3726-6A45-48BB-A5BF-26E28AB4F728}"/>
              </a:ext>
            </a:extLst>
          </p:cNvPr>
          <p:cNvSpPr>
            <a:spLocks noGrp="1"/>
          </p:cNvSpPr>
          <p:nvPr>
            <p:ph type="title"/>
          </p:nvPr>
        </p:nvSpPr>
        <p:spPr>
          <a:xfrm>
            <a:off x="274320" y="457197"/>
            <a:ext cx="8229600" cy="1143000"/>
          </a:xfrm>
        </p:spPr>
        <p:txBody>
          <a:bodyPr>
            <a:noAutofit/>
          </a:bodyPr>
          <a:lstStyle/>
          <a:p>
            <a:r>
              <a:rPr lang="en-US" sz="3600" b="1" dirty="0"/>
              <a:t>Purposes and Uses of Assessment Scores</a:t>
            </a:r>
            <a:br>
              <a:rPr lang="en-US" sz="3600" b="1" dirty="0"/>
            </a:br>
            <a:r>
              <a:rPr lang="en-US" sz="3600" b="1" dirty="0"/>
              <a:t>Drive All Decisions About Tests</a:t>
            </a:r>
          </a:p>
        </p:txBody>
      </p:sp>
      <p:pic>
        <p:nvPicPr>
          <p:cNvPr id="5" name="Picture 4" descr="This image is of and arrow labeled test score uses which is pointing to the life cycle of a test, which includes: design and development, administration, scoring, analysis. reporting, and use of scores with validity in the center of the cycle.">
            <a:extLst>
              <a:ext uri="{FF2B5EF4-FFF2-40B4-BE49-F238E27FC236}">
                <a16:creationId xmlns:a16="http://schemas.microsoft.com/office/drawing/2014/main" id="{FD501EDE-E1A8-4B3A-B884-C991BA0E8F98}"/>
              </a:ext>
            </a:extLst>
          </p:cNvPr>
          <p:cNvPicPr>
            <a:picLocks noChangeAspect="1"/>
          </p:cNvPicPr>
          <p:nvPr/>
        </p:nvPicPr>
        <p:blipFill>
          <a:blip r:embed="rId3"/>
          <a:stretch>
            <a:fillRect/>
          </a:stretch>
        </p:blipFill>
        <p:spPr>
          <a:xfrm>
            <a:off x="274320" y="1975086"/>
            <a:ext cx="8327858" cy="4066384"/>
          </a:xfrm>
          <a:prstGeom prst="rect">
            <a:avLst/>
          </a:prstGeom>
        </p:spPr>
      </p:pic>
      <p:sp>
        <p:nvSpPr>
          <p:cNvPr id="4" name="Slide Number Placeholder 3">
            <a:extLst>
              <a:ext uri="{FF2B5EF4-FFF2-40B4-BE49-F238E27FC236}">
                <a16:creationId xmlns:a16="http://schemas.microsoft.com/office/drawing/2014/main" id="{162CB665-8A2B-41F0-B311-0630816BDEDC}"/>
              </a:ext>
            </a:extLst>
          </p:cNvPr>
          <p:cNvSpPr>
            <a:spLocks noGrp="1"/>
          </p:cNvSpPr>
          <p:nvPr>
            <p:ph type="sldNum" sz="quarter" idx="12"/>
          </p:nvPr>
        </p:nvSpPr>
        <p:spPr/>
        <p:txBody>
          <a:bodyPr/>
          <a:lstStyle/>
          <a:p>
            <a:fld id="{939955DA-DB44-4472-BFE9-4BAB9712F000}" type="slidenum">
              <a:rPr lang="en-US">
                <a:solidFill>
                  <a:prstClr val="black">
                    <a:tint val="75000"/>
                  </a:prstClr>
                </a:solidFill>
                <a:latin typeface="Calibri"/>
              </a:rPr>
              <a:pPr/>
              <a:t>7</a:t>
            </a:fld>
            <a:endParaRPr lang="en-US">
              <a:solidFill>
                <a:prstClr val="black">
                  <a:tint val="75000"/>
                </a:prstClr>
              </a:solidFill>
              <a:latin typeface="Calibri"/>
            </a:endParaRPr>
          </a:p>
        </p:txBody>
      </p:sp>
    </p:spTree>
    <p:extLst>
      <p:ext uri="{BB962C8B-B14F-4D97-AF65-F5344CB8AC3E}">
        <p14:creationId xmlns:p14="http://schemas.microsoft.com/office/powerpoint/2010/main" val="318719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760"/>
            <a:ext cx="8229600" cy="1143000"/>
          </a:xfrm>
        </p:spPr>
        <p:txBody>
          <a:bodyPr>
            <a:noAutofit/>
          </a:bodyPr>
          <a:lstStyle/>
          <a:p>
            <a:r>
              <a:rPr lang="en-US" sz="3200" b="1" dirty="0"/>
              <a:t>Evidence is Gathered in Relation to Validity Questions From Across the Test Life Cycle</a:t>
            </a:r>
          </a:p>
        </p:txBody>
      </p:sp>
      <p:pic>
        <p:nvPicPr>
          <p:cNvPr id="5" name="Picture 4" descr="Image of the four validity question topics pointing to the life cycle of a test.">
            <a:extLst>
              <a:ext uri="{FF2B5EF4-FFF2-40B4-BE49-F238E27FC236}">
                <a16:creationId xmlns:a16="http://schemas.microsoft.com/office/drawing/2014/main" id="{4CE3A369-7854-4980-A928-55EB79EE3B41}"/>
              </a:ext>
            </a:extLst>
          </p:cNvPr>
          <p:cNvPicPr>
            <a:picLocks noChangeAspect="1"/>
          </p:cNvPicPr>
          <p:nvPr/>
        </p:nvPicPr>
        <p:blipFill>
          <a:blip r:embed="rId5"/>
          <a:stretch>
            <a:fillRect/>
          </a:stretch>
        </p:blipFill>
        <p:spPr>
          <a:xfrm>
            <a:off x="517452" y="1318995"/>
            <a:ext cx="8169348" cy="5462489"/>
          </a:xfrm>
          <a:prstGeom prst="rect">
            <a:avLst/>
          </a:prstGeom>
        </p:spPr>
      </p:pic>
      <p:sp>
        <p:nvSpPr>
          <p:cNvPr id="4" name="Slide Number Placeholder 3"/>
          <p:cNvSpPr>
            <a:spLocks noGrp="1"/>
          </p:cNvSpPr>
          <p:nvPr>
            <p:ph type="sldNum" sz="quarter" idx="12"/>
            <p:custDataLst>
              <p:tags r:id="rId2"/>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8</a:t>
            </a:fld>
            <a:endParaRPr lang="en-US">
              <a:solidFill>
                <a:prstClr val="black">
                  <a:tint val="75000"/>
                </a:prstClr>
              </a:solidFill>
              <a:latin typeface="Calibri"/>
            </a:endParaRPr>
          </a:p>
        </p:txBody>
      </p:sp>
    </p:spTree>
    <p:extLst>
      <p:ext uri="{BB962C8B-B14F-4D97-AF65-F5344CB8AC3E}">
        <p14:creationId xmlns:p14="http://schemas.microsoft.com/office/powerpoint/2010/main" val="149884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normAutofit/>
          </a:bodyPr>
          <a:lstStyle/>
          <a:p>
            <a:r>
              <a:rPr lang="en-US" b="1" dirty="0"/>
              <a:t>Construct Coherence Questions</a:t>
            </a:r>
          </a:p>
        </p:txBody>
      </p:sp>
      <p:sp>
        <p:nvSpPr>
          <p:cNvPr id="3" name="Content Placeholder 2"/>
          <p:cNvSpPr>
            <a:spLocks noGrp="1"/>
          </p:cNvSpPr>
          <p:nvPr>
            <p:ph idx="1"/>
            <p:custDataLst>
              <p:tags r:id="rId2"/>
            </p:custDataLst>
          </p:nvPr>
        </p:nvSpPr>
        <p:spPr>
          <a:xfrm>
            <a:off x="232958" y="1295310"/>
            <a:ext cx="8678087" cy="5843588"/>
          </a:xfrm>
        </p:spPr>
        <p:txBody>
          <a:bodyPr>
            <a:normAutofit/>
          </a:bodyPr>
          <a:lstStyle/>
          <a:p>
            <a:pPr marL="514350" indent="-514350">
              <a:spcBef>
                <a:spcPts val="600"/>
              </a:spcBef>
              <a:buFont typeface="+mj-lt"/>
              <a:buAutoNum type="arabicPeriod"/>
            </a:pPr>
            <a:r>
              <a:rPr lang="en-US" sz="1800" dirty="0"/>
              <a:t>What are the measurement targets for this test? That is, what are you intending to measure with this test?</a:t>
            </a:r>
          </a:p>
          <a:p>
            <a:pPr marL="514350" indent="-514350">
              <a:spcBef>
                <a:spcPts val="600"/>
              </a:spcBef>
              <a:buFont typeface="+mj-lt"/>
              <a:buAutoNum type="arabicPeriod"/>
            </a:pPr>
            <a:r>
              <a:rPr lang="en-US" sz="1800" dirty="0"/>
              <a:t>How was the assessment developed to measure these measurement targets? </a:t>
            </a:r>
          </a:p>
          <a:p>
            <a:pPr marL="514350" indent="-514350">
              <a:spcBef>
                <a:spcPts val="600"/>
              </a:spcBef>
              <a:buFont typeface="+mj-lt"/>
              <a:buAutoNum type="arabicPeriod"/>
            </a:pPr>
            <a:r>
              <a:rPr lang="en-US" sz="1800" dirty="0"/>
              <a:t>How were items reviewed and evaluated during the development process to ensure they appropriately address the intended measurement targets and not other content, skills, or irrelevant student characteristics? </a:t>
            </a:r>
          </a:p>
          <a:p>
            <a:pPr marL="514350" indent="-514350">
              <a:spcBef>
                <a:spcPts val="600"/>
              </a:spcBef>
              <a:buFont typeface="+mj-lt"/>
              <a:buAutoNum type="arabicPeriod"/>
            </a:pPr>
            <a:r>
              <a:rPr lang="en-US" sz="1800" dirty="0"/>
              <a:t>How are items scored in ways that allow students to demonstrate, and scorers to recognize and evaluate, their knowledge and skills? How are the scoring processes evaluated to ensure they accurately capture and assign value to students’ responses?</a:t>
            </a:r>
          </a:p>
          <a:p>
            <a:pPr marL="514350" indent="-514350">
              <a:spcBef>
                <a:spcPts val="600"/>
              </a:spcBef>
              <a:buFont typeface="+mj-lt"/>
              <a:buAutoNum type="arabicPeriod"/>
            </a:pPr>
            <a:r>
              <a:rPr lang="en-US" sz="1800" dirty="0"/>
              <a:t>How are scores for individual items combined to yield a total test score? What evidence supports the meaning of this total score in relation to the measurement target(s)? How do items contribute to </a:t>
            </a:r>
            <a:r>
              <a:rPr lang="en-US" sz="1800" dirty="0" err="1"/>
              <a:t>subscores</a:t>
            </a:r>
            <a:r>
              <a:rPr lang="en-US" sz="1800" dirty="0"/>
              <a:t> and what evidence supports the meaning of these </a:t>
            </a:r>
            <a:r>
              <a:rPr lang="en-US" sz="1800" dirty="0" err="1"/>
              <a:t>subscores</a:t>
            </a:r>
            <a:r>
              <a:rPr lang="en-US" sz="1800" dirty="0"/>
              <a:t>?</a:t>
            </a:r>
          </a:p>
          <a:p>
            <a:pPr marL="514350" indent="-514350">
              <a:spcBef>
                <a:spcPts val="600"/>
              </a:spcBef>
              <a:buFont typeface="+mj-lt"/>
              <a:buAutoNum type="arabicPeriod"/>
            </a:pPr>
            <a:r>
              <a:rPr lang="en-US" sz="1800" dirty="0"/>
              <a:t>What independent evidence supports the alignment of the assessment items and forms to the measurement targets?</a:t>
            </a:r>
          </a:p>
          <a:p>
            <a:pPr marL="514350" indent="-514350">
              <a:spcBef>
                <a:spcPts val="600"/>
              </a:spcBef>
              <a:buFont typeface="+mj-lt"/>
              <a:buAutoNum type="arabicPeriod"/>
            </a:pPr>
            <a:r>
              <a:rPr lang="en-US" sz="1800" dirty="0"/>
              <a:t>How are scores reported in relation to the measurement targets? Do the reports provide adequate guidance for interpreting and using the scores?</a:t>
            </a:r>
          </a:p>
        </p:txBody>
      </p:sp>
      <p:sp>
        <p:nvSpPr>
          <p:cNvPr id="4" name="Slide Number Placeholder 3"/>
          <p:cNvSpPr>
            <a:spLocks noGrp="1"/>
          </p:cNvSpPr>
          <p:nvPr>
            <p:ph type="sldNum" sz="quarter" idx="12"/>
            <p:custDataLst>
              <p:tags r:id="rId3"/>
            </p:custDataLst>
          </p:nvPr>
        </p:nvSpPr>
        <p:spPr>
          <a:xfrm>
            <a:off x="2819400" y="6416359"/>
            <a:ext cx="2133600" cy="365125"/>
          </a:xfrm>
        </p:spPr>
        <p:txBody>
          <a:bodyPr/>
          <a:lstStyle/>
          <a:p>
            <a:fld id="{939955DA-DB44-4472-BFE9-4BAB9712F000}" type="slidenum">
              <a:rPr lang="en-US">
                <a:solidFill>
                  <a:prstClr val="black">
                    <a:tint val="75000"/>
                  </a:prstClr>
                </a:solidFill>
                <a:latin typeface="Calibri"/>
              </a:rPr>
              <a:pPr/>
              <a:t>9</a:t>
            </a:fld>
            <a:endParaRPr lang="en-US">
              <a:solidFill>
                <a:prstClr val="black">
                  <a:tint val="75000"/>
                </a:prstClr>
              </a:solidFill>
              <a:latin typeface="Calibri"/>
            </a:endParaRPr>
          </a:p>
        </p:txBody>
      </p:sp>
    </p:spTree>
    <p:extLst>
      <p:ext uri="{BB962C8B-B14F-4D97-AF65-F5344CB8AC3E}">
        <p14:creationId xmlns:p14="http://schemas.microsoft.com/office/powerpoint/2010/main" val="3514404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529&quot;&gt;&lt;object type=&quot;3&quot; unique_id=&quot;10530&quot;&gt;&lt;property id=&quot;20148&quot; value=&quot;5&quot;/&gt;&lt;property id=&quot;20300&quot; value=&quot;Slide 1 - &amp;quot;Creating and Evaluating Effective Educational Assessments&amp;quot;&quot;/&gt;&lt;property id=&quot;20307&quot; value=&quot;799&quot;/&gt;&lt;/object&gt;&lt;object type=&quot;3&quot; unique_id=&quot;10531&quot;&gt;&lt;property id=&quot;20148&quot; value=&quot;5&quot;/&gt;&lt;property id=&quot;20300&quot; value=&quot;Slide 2 - &amp;quot;Strengthening Claims-based Interpretations and Uses of Local and Large-scale Science Assessment Scores&amp;quot;&quot;/&gt;&lt;property id=&quot;20307&quot; value=&quot;683&quot;/&gt;&lt;/object&gt;&lt;object type=&quot;3&quot; unique_id=&quot;10532&quot;&gt;&lt;property id=&quot;20148&quot; value=&quot;5&quot;/&gt;&lt;property id=&quot;20300&quot; value=&quot;Slide 3 - &amp;quot;Or SCILLSS&amp;quot;&quot;/&gt;&lt;property id=&quot;20307&quot; value=&quot;684&quot;/&gt;&lt;/object&gt;&lt;object type=&quot;3&quot; unique_id=&quot;10533&quot;&gt;&lt;property id=&quot;20148&quot; value=&quot;5&quot;/&gt;&lt;property id=&quot;20300&quot; value=&quot;Slide 4 - &amp;quot;Chapter 5.1 Review of Key Concepts from Chapters 1, 2, 3, and 4&amp;quot;&quot;/&gt;&lt;property id=&quot;20307&quot; value=&quot;797&quot;/&gt;&lt;/object&gt;&lt;object type=&quot;3&quot; unique_id=&quot;10534&quot;&gt;&lt;property id=&quot;20148&quot; value=&quot;5&quot;/&gt;&lt;property id=&quot;20300&quot; value=&quot;Slide 5 - &amp;quot;Purposes and Uses of Assessment Scores&amp;quot;&quot;/&gt;&lt;property id=&quot;20307&quot; value=&quot;690&quot;/&gt;&lt;/object&gt;&lt;object type=&quot;3&quot; unique_id=&quot;10535&quot;&gt;&lt;property id=&quot;20148&quot; value=&quot;5&quot;/&gt;&lt;property id=&quot;20300&quot; value=&quot;Slide 6 - &amp;quot;Validity in Assessments&amp;quot;&quot;/&gt;&lt;property id=&quot;20307&quot; value=&quot;667&quot;/&gt;&lt;/object&gt;&lt;object type=&quot;3&quot; unique_id=&quot;10536&quot;&gt;&lt;property id=&quot;20148&quot; value=&quot;5&quot;/&gt;&lt;property id=&quot;20300&quot; value=&quot;Slide 7 - &amp;quot;Purposes and Uses of Assessment Scores Drive All Decisions About Tests&amp;quot;&quot;/&gt;&lt;property id=&quot;20307&quot; value=&quot;691&quot;/&gt;&lt;/object&gt;&lt;object type=&quot;3&quot; unique_id=&quot;10537&quot;&gt;&lt;property id=&quot;20148&quot; value=&quot;5&quot;/&gt;&lt;property id=&quot;20300&quot; value=&quot;Slide 8 - &amp;quot;Evidence is Gathered in Relation to Validity Questions From Across the Test Life Cycle&amp;quot;&quot;/&gt;&lt;property id=&quot;20307&quot; value=&quot;682&quot;/&gt;&lt;/object&gt;&lt;object type=&quot;3&quot; unique_id=&quot;10538&quot;&gt;&lt;property id=&quot;20148&quot; value=&quot;5&quot;/&gt;&lt;property id=&quot;20300&quot; value=&quot;Slide 9 - &amp;quot;Construct Coherence Questions&amp;quot;&quot;/&gt;&lt;property id=&quot;20307&quot; value=&quot;699&quot;/&gt;&lt;/object&gt;&lt;object type=&quot;3&quot; unique_id=&quot;10539&quot;&gt;&lt;property id=&quot;20148&quot; value=&quot;5&quot;/&gt;&lt;property id=&quot;20300&quot; value=&quot;Slide 10 - &amp;quot;Comparability Questions&amp;quot;&quot;/&gt;&lt;property id=&quot;20307&quot; value=&quot;875&quot;/&gt;&lt;/object&gt;&lt;object type=&quot;3&quot; unique_id=&quot;10540&quot;&gt;&lt;property id=&quot;20148&quot; value=&quot;5&quot;/&gt;&lt;property id=&quot;20300&quot; value=&quot;Slide 11 - &amp;quot;Fairness and Accessibility Questions&amp;quot;&quot;/&gt;&lt;property id=&quot;20307&quot; value=&quot;921&quot;/&gt;&lt;/object&gt;&lt;object type=&quot;3&quot; unique_id=&quot;10541&quot;&gt;&lt;property id=&quot;20148&quot; value=&quot;5&quot;/&gt;&lt;property id=&quot;20300&quot; value=&quot;Slide 12 - &amp;quot;Chapter 5.2 Consequences Associated with Testing&amp;quot;&quot;/&gt;&lt;property id=&quot;20307&quot; value=&quot;801&quot;/&gt;&lt;/object&gt;&lt;object type=&quot;3&quot; unique_id=&quot;10542&quot;&gt;&lt;property id=&quot;20148&quot; value=&quot;5&quot;/&gt;&lt;property id=&quot;20300&quot; value=&quot;Slide 13 - &amp;quot;Stakes Associated with Uses of Assessment Scores&amp;quot;&quot;/&gt;&lt;property id=&quot;20307&quot; value=&quot;678&quot;/&gt;&lt;/object&gt;&lt;object type=&quot;3&quot; unique_id=&quot;10543&quot;&gt;&lt;property id=&quot;20148&quot; value=&quot;5&quot;/&gt;&lt;property id=&quot;20300&quot; value=&quot;Slide 14 - &amp;quot;Direct and indirect consequences &amp;quot;&quot;/&gt;&lt;property id=&quot;20307&quot; value=&quot;922&quot;/&gt;&lt;/object&gt;&lt;object type=&quot;3&quot; unique_id=&quot;10544&quot;&gt;&lt;property id=&quot;20148&quot; value=&quot;5&quot;/&gt;&lt;property id=&quot;20300&quot; value=&quot;Slide 15 - &amp;quot;Our Professional Standards&amp;quot;&quot;/&gt;&lt;property id=&quot;20307&quot; value=&quot;802&quot;/&gt;&lt;/object&gt;&lt;object type=&quot;3&quot; unique_id=&quot;10545&quot;&gt;&lt;property id=&quot;20148&quot; value=&quot;5&quot;/&gt;&lt;property id=&quot;20300&quot; value=&quot;Slide 16 - &amp;quot;Considering Consequences &amp;quot;&quot;/&gt;&lt;property id=&quot;20307&quot; value=&quot;876&quot;/&gt;&lt;/object&gt;&lt;object type=&quot;3&quot; unique_id=&quot;10546&quot;&gt;&lt;property id=&quot;20148&quot; value=&quot;5&quot;/&gt;&lt;property id=&quot;20300&quot; value=&quot;Slide 17 - &amp;quot;Consequences&amp;quot;&quot;/&gt;&lt;property id=&quot;20307&quot; value=&quot;877&quot;/&gt;&lt;/object&gt;&lt;object type=&quot;3&quot; unique_id=&quot;10547&quot;&gt;&lt;property id=&quot;20148&quot; value=&quot;5&quot;/&gt;&lt;property id=&quot;20300&quot; value=&quot;Slide 18 - &amp;quot;Chapter 5.3 Validity Questions Related to Consequences&amp;quot;&quot;/&gt;&lt;property id=&quot;20307&quot; value=&quot;923&quot;/&gt;&lt;/object&gt;&lt;object type=&quot;3&quot; unique_id=&quot;10548&quot;&gt;&lt;property id=&quot;20148&quot; value=&quot;5&quot;/&gt;&lt;property id=&quot;20300&quot; value=&quot;Slide 19 - &amp;quot;Consequences Validity Questions&amp;quot;&quot;/&gt;&lt;property id=&quot;20307&quot; value=&quot;885&quot;/&gt;&lt;/object&gt;&lt;object type=&quot;3&quot; unique_id=&quot;10549&quot;&gt;&lt;property id=&quot;20148&quot; value=&quot;5&quot;/&gt;&lt;property id=&quot;20300&quot; value=&quot;Slide 20 - &amp;quot;Consequences &amp;quot;&quot;/&gt;&lt;property id=&quot;20307&quot; value=&quot;764&quot;/&gt;&lt;/object&gt;&lt;object type=&quot;3&quot; unique_id=&quot;10550&quot;&gt;&lt;property id=&quot;20148&quot; value=&quot;5&quot;/&gt;&lt;property id=&quot;20300&quot; value=&quot;Slide 21 - &amp;quot;“Do Not Pass Go” Concept for Testing&amp;quot;&quot;/&gt;&lt;property id=&quot;20307&quot; value=&quot;886&quot;/&gt;&lt;/object&gt;&lt;object type=&quot;3&quot; unique_id=&quot;10551&quot;&gt;&lt;property id=&quot;20148&quot; value=&quot;5&quot;/&gt;&lt;property id=&quot;20300&quot; value=&quot;Slide 22 - &amp;quot;Our Professional Standards: Consequences&amp;quot;&quot;/&gt;&lt;property id=&quot;20307&quot; value=&quot;887&quot;/&gt;&lt;/object&gt;&lt;object type=&quot;3&quot; unique_id=&quot;10552&quot;&gt;&lt;property id=&quot;20148&quot; value=&quot;5&quot;/&gt;&lt;property id=&quot;20300&quot; value=&quot;Slide 23 - &amp;quot;Evidence: Considering Consequences in Test Development&amp;quot;&quot;/&gt;&lt;property id=&quot;20307&quot; value=&quot;889&quot;/&gt;&lt;/object&gt;&lt;object type=&quot;3&quot; unique_id=&quot;10553&quot;&gt;&lt;property id=&quot;20148&quot; value=&quot;5&quot;/&gt;&lt;property id=&quot;20300&quot; value=&quot;Slide 24 - &amp;quot;Consequences &amp;quot;&quot;/&gt;&lt;property id=&quot;20307&quot; value=&quot;924&quot;/&gt;&lt;/object&gt;&lt;object type=&quot;3&quot; unique_id=&quot;10554&quot;&gt;&lt;property id=&quot;20148&quot; value=&quot;5&quot;/&gt;&lt;property id=&quot;20300&quot; value=&quot;Slide 25 - &amp;quot;Test Scores should not reflect student characteristics &amp;quot;&quot;/&gt;&lt;property id=&quot;20307&quot; value=&quot;891&quot;/&gt;&lt;/object&gt;&lt;object type=&quot;3&quot; unique_id=&quot;10555&quot;&gt;&lt;property id=&quot;20148&quot; value=&quot;5&quot;/&gt;&lt;property id=&quot;20300&quot; value=&quot;Slide 26 - &amp;quot;Our Professional Standards: Consequences&amp;quot;&quot;/&gt;&lt;property id=&quot;20307&quot; value=&quot;925&quot;/&gt;&lt;/object&gt;&lt;object type=&quot;3&quot; unique_id=&quot;10556&quot;&gt;&lt;property id=&quot;20148&quot; value=&quot;5&quot;/&gt;&lt;property id=&quot;20300&quot; value=&quot;Slide 27 - &amp;quot;Caveats for Test Score Interpretation&amp;quot;&quot;/&gt;&lt;property id=&quot;20307&quot; value=&quot;892&quot;/&gt;&lt;/object&gt;&lt;object type=&quot;3&quot; unique_id=&quot;10557&quot;&gt;&lt;property id=&quot;20148&quot; value=&quot;5&quot;/&gt;&lt;property id=&quot;20300&quot; value=&quot;Slide 28 - &amp;quot;Evidence: Considering Consequences When Deciding How to Interpret and Use Test Scores&amp;quot;&quot;/&gt;&lt;property id=&quot;20307&quot; value=&quot;926&quot;/&gt;&lt;/object&gt;&lt;object type=&quot;3&quot; unique_id=&quot;10558&quot;&gt;&lt;property id=&quot;20148&quot; value=&quot;5&quot;/&gt;&lt;property id=&quot;20300&quot; value=&quot;Slide 29 - &amp;quot;Consequences&amp;quot;&quot;/&gt;&lt;property id=&quot;20307&quot; value=&quot;927&quot;/&gt;&lt;/object&gt;&lt;object type=&quot;3&quot; unique_id=&quot;10559&quot;&gt;&lt;property id=&quot;20148&quot; value=&quot;5&quot;/&gt;&lt;property id=&quot;20300&quot; value=&quot;Slide 30 - &amp;quot;Scales&amp;quot;&quot;/&gt;&lt;property id=&quot;20307&quot; value=&quot;896&quot;/&gt;&lt;/object&gt;&lt;object type=&quot;3&quot; unique_id=&quot;10560&quot;&gt;&lt;property id=&quot;20148&quot; value=&quot;5&quot;/&gt;&lt;property id=&quot;20300&quot; value=&quot;Slide 31 - &amp;quot;Test Items &amp;quot;&quot;/&gt;&lt;property id=&quot;20307&quot; value=&quot;928&quot;/&gt;&lt;/object&gt;&lt;object type=&quot;3&quot; unique_id=&quot;10561&quot;&gt;&lt;property id=&quot;20148&quot; value=&quot;5&quot;/&gt;&lt;property id=&quot;20300&quot; value=&quot;Slide 32 - &amp;quot;Performance or Achievement Standards&amp;quot;&quot;/&gt;&lt;property id=&quot;20307&quot; value=&quot;276&quot;/&gt;&lt;/object&gt;&lt;object type=&quot;3&quot; unique_id=&quot;10562&quot;&gt;&lt;property id=&quot;20148&quot; value=&quot;5&quot;/&gt;&lt;property id=&quot;20300&quot; value=&quot;Slide 33 - &amp;quot;Mapping items to score scales&amp;quot;&quot;/&gt;&lt;property id=&quot;20307&quot; value=&quot;929&quot;/&gt;&lt;/object&gt;&lt;object type=&quot;3&quot; unique_id=&quot;10563&quot;&gt;&lt;property id=&quot;20148&quot; value=&quot;5&quot;/&gt;&lt;property id=&quot;20300&quot; value=&quot;Slide 34 - &amp;quot;Reliability/Precision for scores for the entire test and for key score points on the scale&amp;quot;&quot;/&gt;&lt;property id=&quot;20307&quot; value=&quot;930&quot;/&gt;&lt;/object&gt;&lt;object type=&quot;3&quot; unique_id=&quot;10564&quot;&gt;&lt;property id=&quot;20148&quot; value=&quot;5&quot;/&gt;&lt;property id=&quot;20300&quot; value=&quot;Slide 35 - &amp;quot;Our Professional Standards: Consequences&amp;quot;&quot;/&gt;&lt;property id=&quot;20307&quot; value=&quot;897&quot;/&gt;&lt;/object&gt;&lt;object type=&quot;3&quot; unique_id=&quot;10565&quot;&gt;&lt;property id=&quot;20148&quot; value=&quot;5&quot;/&gt;&lt;property id=&quot;20300&quot; value=&quot;Slide 36 - &amp;quot;Evidence: Considering Consequences When Creating a Score Scale&amp;quot;&quot;/&gt;&lt;property id=&quot;20307&quot; value=&quot;931&quot;/&gt;&lt;/object&gt;&lt;object type=&quot;3&quot; unique_id=&quot;10566&quot;&gt;&lt;property id=&quot;20148&quot; value=&quot;5&quot;/&gt;&lt;property id=&quot;20300&quot; value=&quot;Slide 37 - &amp;quot; Consequences&amp;quot;&quot;/&gt;&lt;property id=&quot;20307&quot; value=&quot;932&quot;/&gt;&lt;/object&gt;&lt;object type=&quot;3&quot; unique_id=&quot;10567&quot;&gt;&lt;property id=&quot;20148&quot; value=&quot;5&quot;/&gt;&lt;property id=&quot;20300&quot; value=&quot;Slide 38 - &amp;quot;Score Alignment &amp;quot;&quot;/&gt;&lt;property id=&quot;20307&quot; value=&quot;933&quot;/&gt;&lt;/object&gt;&lt;object type=&quot;3&quot; unique_id=&quot;10568&quot;&gt;&lt;property id=&quot;20148&quot; value=&quot;5&quot;/&gt;&lt;property id=&quot;20300&quot; value=&quot;Slide 39 - &amp;quot;Our Professional Standards: Consequences&amp;quot;&quot;/&gt;&lt;property id=&quot;20307&quot; value=&quot;934&quot;/&gt;&lt;/object&gt;&lt;object type=&quot;3&quot; unique_id=&quot;10569&quot;&gt;&lt;property id=&quot;20148&quot; value=&quot;5&quot;/&gt;&lt;property id=&quot;20300&quot; value=&quot;Slide 40 - &amp;quot;Our Professional Standards: Consequences&amp;quot;&quot;/&gt;&lt;property id=&quot;20307&quot; value=&quot;953&quot;/&gt;&lt;/object&gt;&lt;object type=&quot;3&quot; unique_id=&quot;10570&quot;&gt;&lt;property id=&quot;20148&quot; value=&quot;5&quot;/&gt;&lt;property id=&quot;20300&quot; value=&quot;Slide 41 - &amp;quot;Misinterpretations and Misues&amp;quot;&quot;/&gt;&lt;property id=&quot;20307&quot; value=&quot;935&quot;/&gt;&lt;/object&gt;&lt;object type=&quot;3&quot; unique_id=&quot;10571&quot;&gt;&lt;property id=&quot;20148&quot; value=&quot;5&quot;/&gt;&lt;property id=&quot;20300&quot; value=&quot;Slide 42 - &amp;quot;Evidence: Considering Intended and Actual Score Uses&amp;quot;&quot;/&gt;&lt;property id=&quot;20307&quot; value=&quot;936&quot;/&gt;&lt;/object&gt;&lt;object type=&quot;3&quot; unique_id=&quot;10572&quot;&gt;&lt;property id=&quot;20148&quot; value=&quot;5&quot;/&gt;&lt;property id=&quot;20300&quot; value=&quot;Slide 43 - &amp;quot; Consequences&amp;quot;&quot;/&gt;&lt;property id=&quot;20307&quot; value=&quot;937&quot;/&gt;&lt;/object&gt;&lt;object type=&quot;3&quot; unique_id=&quot;10573&quot;&gt;&lt;property id=&quot;20148&quot; value=&quot;5&quot;/&gt;&lt;property id=&quot;20300&quot; value=&quot;Slide 44 - &amp;quot;Instructional Guidance &amp;quot;&quot;/&gt;&lt;property id=&quot;20307&quot; value=&quot;903&quot;/&gt;&lt;/object&gt;&lt;object type=&quot;3&quot; unique_id=&quot;10574&quot;&gt;&lt;property id=&quot;20148&quot; value=&quot;5&quot;/&gt;&lt;property id=&quot;20300&quot; value=&quot;Slide 45 - &amp;quot;Our Professional Standards: Consequences&amp;quot;&quot;/&gt;&lt;property id=&quot;20307&quot; value=&quot;938&quot;/&gt;&lt;/object&gt;&lt;object type=&quot;3&quot; unique_id=&quot;10575&quot;&gt;&lt;property id=&quot;20148&quot; value=&quot;5&quot;/&gt;&lt;property id=&quot;20300&quot; value=&quot;Slide 46 - &amp;quot;Our Professional Standards: Consequences&amp;quot;&quot;/&gt;&lt;property id=&quot;20307&quot; value=&quot;939&quot;/&gt;&lt;/object&gt;&lt;object type=&quot;3&quot; unique_id=&quot;10576&quot;&gt;&lt;property id=&quot;20148&quot; value=&quot;5&quot;/&gt;&lt;property id=&quot;20300&quot; value=&quot;Slide 47 - &amp;quot;Our Professional Standards: Consequences&amp;quot;&quot;/&gt;&lt;property id=&quot;20307&quot; value=&quot;954&quot;/&gt;&lt;/object&gt;&lt;object type=&quot;3&quot; unique_id=&quot;10577&quot;&gt;&lt;property id=&quot;20148&quot; value=&quot;5&quot;/&gt;&lt;property id=&quot;20300&quot; value=&quot;Slide 48 - &amp;quot;Evidence: Considering Evidence to Support Vendor-Provided Instructional Guidance&amp;quot;&quot;/&gt;&lt;property id=&quot;20307&quot; value=&quot;940&quot;/&gt;&lt;/object&gt;&lt;object type=&quot;3&quot; unique_id=&quot;10578&quot;&gt;&lt;property id=&quot;20148&quot; value=&quot;5&quot;/&gt;&lt;property id=&quot;20300&quot; value=&quot;Slide 49 - &amp;quot;Evidence: Local Evaluation of Vendor-Provided Instructional Guidance&amp;quot;&quot;/&gt;&lt;property id=&quot;20307&quot; value=&quot;941&quot;/&gt;&lt;/object&gt;&lt;object type=&quot;3&quot; unique_id=&quot;10579&quot;&gt;&lt;property id=&quot;20148&quot; value=&quot;5&quot;/&gt;&lt;property id=&quot;20300&quot; value=&quot;Slide 50 - &amp;quot;Consequences&amp;quot;&quot;/&gt;&lt;property id=&quot;20307&quot; value=&quot;942&quot;/&gt;&lt;/object&gt;&lt;object type=&quot;3&quot; unique_id=&quot;10580&quot;&gt;&lt;property id=&quot;20148&quot; value=&quot;5&quot;/&gt;&lt;property id=&quot;20300&quot; value=&quot;Slide 51 - &amp;quot;Consequences &amp;quot;&quot;/&gt;&lt;property id=&quot;20307&quot; value=&quot;943&quot;/&gt;&lt;/object&gt;&lt;object type=&quot;3&quot; unique_id=&quot;10581&quot;&gt;&lt;property id=&quot;20148&quot; value=&quot;5&quot;/&gt;&lt;property id=&quot;20300&quot; value=&quot;Slide 52 - &amp;quot;Our Professional Standards: Consequences&amp;quot;&quot;/&gt;&lt;property id=&quot;20307&quot; value=&quot;944&quot;/&gt;&lt;/object&gt;&lt;object type=&quot;3&quot; unique_id=&quot;10582&quot;&gt;&lt;property id=&quot;20148&quot; value=&quot;5&quot;/&gt;&lt;property id=&quot;20300&quot; value=&quot;Slide 53 - &amp;quot;Evidence: Locally-Determined Test Score Uses&amp;quot;&quot;/&gt;&lt;property id=&quot;20307&quot; value=&quot;945&quot;/&gt;&lt;/object&gt;&lt;object type=&quot;3&quot; unique_id=&quot;10583&quot;&gt;&lt;property id=&quot;20148&quot; value=&quot;5&quot;/&gt;&lt;property id=&quot;20300&quot; value=&quot;Slide 54 - &amp;quot;Consequences&amp;quot;&quot;/&gt;&lt;property id=&quot;20307&quot; value=&quot;946&quot;/&gt;&lt;/object&gt;&lt;object type=&quot;3&quot; unique_id=&quot;10584&quot;&gt;&lt;property id=&quot;20148&quot; value=&quot;5&quot;/&gt;&lt;property id=&quot;20300&quot; value=&quot;Slide 55 - &amp;quot;Students and Parents &amp;quot;&quot;/&gt;&lt;property id=&quot;20307&quot; value=&quot;947&quot;/&gt;&lt;/object&gt;&lt;object type=&quot;3&quot; unique_id=&quot;10585&quot;&gt;&lt;property id=&quot;20148&quot; value=&quot;5&quot;/&gt;&lt;property id=&quot;20300&quot; value=&quot;Slide 56 - &amp;quot;Our Professional Standards: Consequences&amp;quot;&quot;/&gt;&lt;property id=&quot;20307&quot; value=&quot;948&quot;/&gt;&lt;/object&gt;&lt;object type=&quot;3&quot; unique_id=&quot;10586&quot;&gt;&lt;property id=&quot;20148&quot; value=&quot;5&quot;/&gt;&lt;property id=&quot;20300&quot; value=&quot;Slide 57 - &amp;quot;Federal Laws and Test Consequences &amp;quot;&quot;/&gt;&lt;property id=&quot;20307&quot; value=&quot;949&quot;/&gt;&lt;/object&gt;&lt;object type=&quot;3&quot; unique_id=&quot;10587&quot;&gt;&lt;property id=&quot;20148&quot; value=&quot;5&quot;/&gt;&lt;property id=&quot;20300&quot; value=&quot;Slide 58 - &amp;quot;Evidence: Communication of Test Information&amp;quot;&quot;/&gt;&lt;property id=&quot;20307&quot; value=&quot;950&quot;/&gt;&lt;/object&gt;&lt;object type=&quot;3&quot; unique_id=&quot;10588&quot;&gt;&lt;property id=&quot;20148&quot; value=&quot;5&quot;/&gt;&lt;property id=&quot;20300&quot; value=&quot;Slide 59 - &amp;quot;Consequences Validity Questions&amp;quot;&quot;/&gt;&lt;property id=&quot;20307&quot; value=&quot;951&quot;/&gt;&lt;/object&gt;&lt;object type=&quot;3&quot; unique_id=&quot;10589&quot;&gt;&lt;property id=&quot;20148&quot; value=&quot;5&quot;/&gt;&lt;property id=&quot;20300&quot; value=&quot;Slide 60 - &amp;quot;Validity Questions &amp;amp; Test Life Cycle&amp;quot;&quot;/&gt;&lt;property id=&quot;20307&quot; value=&quot;748&quot;/&gt;&lt;/object&gt;&lt;object type=&quot;3&quot; unique_id=&quot;10590&quot;&gt;&lt;property id=&quot;20148&quot; value=&quot;5&quot;/&gt;&lt;property id=&quot;20300&quot; value=&quot;Slide 61 - &amp;quot;Resources and Additional Information&amp;quot;&quot;/&gt;&lt;property id=&quot;20307&quot; value=&quot;618&quot;/&gt;&lt;/object&gt;&lt;object type=&quot;3&quot; unique_id=&quot;10591&quot;&gt;&lt;property id=&quot;20148&quot; value=&quot;5&quot;/&gt;&lt;property id=&quot;20300&quot; value=&quot;Slide 62 - &amp;quot;SCILLSS Glossary&amp;quot;&quot;/&gt;&lt;property id=&quot;20307&quot; value=&quot;749&quot;/&gt;&lt;/object&gt;&lt;object type=&quot;3&quot; unique_id=&quot;10592&quot;&gt;&lt;property id=&quot;20148&quot; value=&quot;5&quot;/&gt;&lt;property id=&quot;20300&quot; value=&quot;Slide 63 - &amp;quot;Web links&amp;quot;&quot;/&gt;&lt;property id=&quot;20307&quot; value=&quot;750&quot;/&gt;&lt;/object&gt;&lt;object type=&quot;3&quot; unique_id=&quot;10593&quot;&gt;&lt;property id=&quot;20148&quot; value=&quot;5&quot;/&gt;&lt;property id=&quot;20300&quot; value=&quot;Slide 64 - &amp;quot;References&amp;quot;&quot;/&gt;&lt;property id=&quot;20307&quot; value=&quot;751&quot;/&gt;&lt;/object&gt;&lt;/object&gt;&lt;object type=&quot;8&quot; unique_id=&quot;10659&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edCount\Documents\My Adobe Presentations\SCILLSS Assessment Literacy Module 1_8.10.17_EG_KH\data\asimages\{D328CFC2-BBCB-48AB-B039-E1151AD0F213}_58.png&quot;/&gt;&lt;left val=&quot;-7&quot;/&gt;&lt;top val=&quot;402&quot;/&gt;&lt;width val=&quot;723&quot;/&gt;&lt;height val=&quot;91&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edCount\Documents\My Adobe Presentations\SCILLSS Assessment Literacy Module 1_8.10.17_EG_KH\data\asimages\{0D365F58-6E69-42CC-9E00-9B009F7AC9BD}_58.png&quot;/&gt;&lt;left val=&quot;221&quot;/&gt;&lt;top val=&quot;504&quot;/&gt;&lt;width val=&quot;168&quot;/&gt;&lt;height val=&quot;2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MMPROD_SWF_SOURCE" val="C:\Users\edCount\AppData\Local\Adobe\Adobe Presenter\interactions\Glossary.swf"/>
  <p:tag name="MMPROD_NO_PUBLISH" val="TRUE"/>
  <p:tag name="MMPROD_IS_WIDGET" val="TRUE"/>
  <p:tag name="MMPROD_UNIQUE_FOLDER" val="C:\Users\edCount\Documents\EAG-SCILLS\SCILLSS Assessment Literacy Module 1_8.10.17_EG_KH_pptx\Assets\Glossary86830\"/>
  <p:tag name="MMPROD_WIDGET_LIFETIME" val="SINGLE_SLIDE"/>
  <p:tag name="MMPROD_WIDGET_DATAXML" val="&lt;object&gt;&lt;property id=&quot;THEMECUSTOMbarFonttextDownColor&quot;&gt;&lt;null/&gt;&lt;/property&gt;&lt;property id=&quot;THEMESkin3Color&quot;&gt;&lt;null/&gt;&lt;/property&gt;&lt;property id=&quot;customSelect&quot;&gt;&lt;string&gt;false&lt;/string&gt;&lt;/property&gt;&lt;property id=&quot;THEMEStrokeColor&quot;&gt;&lt;null/&gt;&lt;/property&gt;&lt;property id=&quot;THEMECUSTOMbarFonttextOverColor&quot;&gt;&lt;null/&gt;&lt;/property&gt;&lt;property id=&quot;THEMEFillColor&quot;&gt;&lt;null/&gt;&lt;/property&gt;&lt;property id=&quot;THEMESkin2Color&quot;&gt;&lt;null/&gt;&lt;/property&gt;&lt;property id=&quot;DEFCUSTOMcontentBodyColor&quot;&gt;&lt;null/&gt;&lt;/property&gt;&lt;property id=&quot;THEMECUSTOMlabelFontstextColorMc&quot;&gt;&lt;null/&gt;&lt;/property&gt;&lt;property id=&quot;DEFCUSTOMbarFonttextOverColor&quot;&gt;&lt;null/&gt;&lt;/property&gt;&lt;property id=&quot;THEMECUSTOMbuttonColorsMCbtnColorUp&quot;&gt;&lt;null/&gt;&lt;/property&gt;&lt;property id=&quot;DEFCUSTOMlabelFontstextColorMc&quot;&gt;&lt;null/&gt;&lt;/property&gt;&lt;property id=&quot;ID_Search&quot;&gt;&lt;string&gt;Search:&lt;/string&gt;&lt;/property&gt;&lt;property id=&quot;DEFCUSTOMbarFonttextDownColor&quot;&gt;&lt;null/&gt;&lt;/property&gt;&lt;property id=&quot;DEFCUSTOMtextOverColorbutton&quot;&gt;&lt;null/&gt;&lt;/property&gt;&lt;property id=&quot;dataXML&quot;&gt;&lt;string&gt;&amp;lt;DIYeLearning&amp;gt;&amp;lt;textProperties&amp;gt;&amp;lt;general themeNum=&amp;quot;17&amp;quot; headerActive=&amp;quot;1&amp;quot; backgroundID=&amp;quot;-1&amp;quot; bodyType=&amp;quot;normal&amp;quot; titleText=&amp;quot;SCILLSS Glossary of Assessment Terminology&amp;quot; instructionsText=&amp;quot;&amp;quot; headerColor=&amp;quot;0x35b3e6&amp;quot; headerColorTwo=&amp;quot;0x35b3e6&amp;quot; headerGradient=&amp;quot;false&amp;quot; letterBarColor=&amp;quot;0xff00ff&amp;quot; contentBodyColor=&amp;quot;0xffffff&amp;quot; contentHeaderColor=&amp;quot;0x35b3e6&amp;quot; bodyColor=&amp;quot;0xf1f1f1&amp;quot; imageFile=&amp;quot;&amp;quot; btnColorUp=&amp;quot;0x99e0fc&amp;quot; btnColorOver=&amp;quot;0x808083&amp;quot; btnColorDown=&amp;quot;0x40C3C2&amp;quot; btnColorUpTwo=&amp;quot;0x99e0fc&amp;quot; btnColorOverTwo=&amp;quot;0x414141&amp;quot; btnColorDownTwo=&amp;quot;0x2D9FAE&amp;quot; buttonGradient=&amp;quot;true&amp;quot;/&amp;gt;&amp;lt;contentHeader&amp;gt;&amp;lt;shape type=&amp;quot;normal&amp;quot;/&amp;gt;&amp;lt;font face=&amp;quot;Arial&amp;quot; style=&amp;quot;Arial&amp;quot; size=&amp;quot;14&amp;quot; align=&amp;quot;LEFT&amp;quot;/&amp;gt;&amp;lt;textDecoration bold=&amp;quot;false&amp;quot; underline=&amp;quot;false&amp;quot; italic=&amp;quot;false&amp;quot;/&amp;gt;&amp;lt;color textColor=&amp;quot;0xffffff&amp;quot; textOver=&amp;quot;0xffffff&amp;quot; textDown=&amp;quot;0xFFFFFF&amp;quot; highlightRequired=&amp;quot;false&amp;quot; highlightColor=&amp;quot;0xffff99&amp;quot; highlightState=&amp;quot;false&amp;quot;/&amp;gt;&amp;lt;/contentHeader&amp;gt;&amp;lt;labelText&amp;gt;&amp;lt;shape type=&amp;quot;round&amp;quot;/&amp;gt;&amp;lt;font face=&amp;quot;Arial&amp;quot; style=&amp;quot;Arial&amp;quot; size=&amp;quot;14&amp;quot; align=&amp;quot;LEFT&amp;quot;/&amp;gt;&amp;lt;textDecoration bold=&amp;quot;false&amp;quot; underline=&amp;quot;false&amp;quot; italic=&amp;quot;false&amp;quot;/&amp;gt;&amp;lt;color textColor=&amp;quot;0x717073&amp;quot; textOver=&amp;quot;0x444444&amp;quot; textDown=&amp;quot;0x444444&amp;quot; highlightRequired=&amp;quot;false&amp;quot; highlightColor=&amp;quot;0xffff99&amp;quot; highlightState=&amp;quot;false&amp;quot;/&amp;gt;&amp;lt;/labelText&amp;gt;&amp;lt;letterBarText&amp;gt;&amp;lt;shape type=&amp;quot;round&amp;quot;/&amp;gt;&amp;lt;font face=&amp;quot;Arial&amp;quot; style=&amp;quot;Arial&amp;quot; size=&amp;quot;16&amp;quot; align=&amp;quot;LEFT&amp;quot;/&amp;gt;&amp;lt;textDecoration bold=&amp;quot;false&amp;quot; underline=&amp;quot;false&amp;quot; italic=&amp;quot;false&amp;quot;/&amp;gt;&amp;lt;color lettersColor=&amp;quot;0xFFFFFF&amp;quot; textColor=&amp;quot;0xffffff&amp;quot; textOver=&amp;quot;0x344a&amp;quot; textDown=&amp;quot;0xffffff&amp;quot; highlightRequired=&amp;quot;false&amp;quot; highlightColor=&amp;quot;0xffff99&amp;quot; highlightState=&amp;quot;false&amp;quot;/&amp;gt;&amp;lt;/letterBarText&amp;gt;&amp;lt;buttonContent&amp;gt;&amp;lt;font face=&amp;quot;Arial&amp;quot; style=&amp;quot;Arial&amp;quot; size=&amp;quot;12&amp;quot; align=&amp;quot;LEFT&amp;quot;/&amp;gt;&amp;lt;textDecoration bold=&amp;quot;false&amp;quot; underline=&amp;quot;false&amp;quot; italic=&amp;quot;false&amp;quot;/&amp;gt;&amp;lt;color headerTextColor=&amp;quot;0xFFFFFF&amp;quot; textColor=&amp;quot;0x949ca1&amp;quot; highlightRequired=&amp;quot;false&amp;quot; highlightColor=&amp;quot;0xffff99&amp;quot; highlightState=&amp;quot;false&amp;quot;/&amp;gt;&amp;lt;/buttonContent&amp;gt;&amp;lt;headerTitle&amp;gt;&amp;lt;font face=&amp;quot;Arial&amp;quot; style=&amp;quot;Arial&amp;quot; size=&amp;quot;21&amp;quot; align=&amp;quot;LEFT&amp;quot;/&amp;gt;&amp;lt;textDecoration bold=&amp;quot;true&amp;quot; underline=&amp;quot;false&amp;quot; italic=&amp;quot;false&amp;quot;/&amp;gt;&amp;lt;color textColor=&amp;quot;0xffffff&amp;quot; highlightRequired=&amp;quot;false&amp;quot; highlightColor=&amp;quot;0xffff99&amp;quot; highlightState=&amp;quot;false&amp;quot;/&amp;gt;&amp;lt;/headerTitle&amp;gt;&amp;lt;headerInst&amp;gt;&amp;lt;font face=&amp;quot;Georgia&amp;quot; style=&amp;quot;Georgia&amp;quot; size=&amp;quot;12&amp;quot; align=&amp;quot;LEFT&amp;quot;/&amp;gt;&amp;lt;textDecoration bold=&amp;quot;false&amp;quot; underline=&amp;quot;false&amp;quot; italic=&amp;quot;true&amp;quot;/&amp;gt;&amp;lt;color textColor=&amp;quot;0xd709e&amp;quot; highlightRequired=&amp;quot;false&amp;quot; highlightColor=&amp;quot;0xffff99&amp;quot; highlightState=&amp;quot;false&amp;quot;/&amp;gt;&amp;lt;/headerInst&amp;gt;&amp;lt;/textProperties&amp;gt;&amp;lt;buttons&amp;gt;&amp;lt;button themeLabel=&amp;quot;0&amp;quot; style=&amp;quot;AeroArrow&amp;quot; txtRotationPos=&amp;quot;0&amp;quot; a=&amp;quot;1&amp;quot; b=&amp;quot;0&amp;quot; c=&amp;quot;0&amp;quot; d=&amp;quot;1&amp;quot; tx=&amp;quot;127.5&amp;quot; ty=&amp;quot;100&amp;quot; arrowHead=&amp;quot;38&amp;quot; arrowTail=&amp;quot;31&amp;quot; fillColorRequired=&amp;quot;false&amp;quot; fillColor=&amp;quot;0xffffcc&amp;quot; borderColorRequired=&amp;quot;false&amp;quot; borderColor=&amp;quot;0xff9933&amp;quot; order=&amp;quot;1&amp;quot;&amp;gt;&amp;lt;text/&amp;gt;&amp;lt;/button&amp;gt;&amp;lt;button themeLabel=&amp;quot;0&amp;quot; style=&amp;quot;AeroArrow&amp;quot; txtRotationPos=&amp;quot;0&amp;quot; a=&amp;quot;1&amp;quot; b=&amp;quot;0&amp;quot; c=&amp;quot;0&amp;quot; d=&amp;quot;1&amp;quot; tx=&amp;quot;127.5&amp;quot; ty=&amp;quot;100&amp;quot; arrowHead=&amp;quot;38&amp;quot; arrowTail=&amp;quot;31&amp;quot; fillColorRequired=&amp;quot;false&amp;quot; fillColor=&amp;quot;0xffffcc&amp;quot; borderColorRequired=&amp;quot;false&amp;quot; borderColor=&amp;quot;0xff9933&amp;quot; order=&amp;quot;1&amp;quot;&amp;gt;&amp;lt;text/&amp;gt;&amp;lt;/button&amp;gt;&amp;lt;/buttons&amp;gt;&amp;lt;definitions&amp;gt;&amp;lt;definition&amp;gt;&amp;lt;label&amp;gt;Accessibility&amp;lt;/label&amp;gt;&amp;lt;def&amp;gt;Label&amp;lt;/def&amp;gt;&amp;lt;image visible=&amp;quot;true&amp;quot; picAlign=&amp;quot;right&amp;quot; id=&amp;quot;-1&amp;quot; width=&amp;quot;22&amp;quot; height=&amp;quot;18&amp;quot;/&amp;gt;&amp;lt;sound id=&amp;quot;-1&amp;quot;/&amp;gt;&amp;lt;/definition&amp;gt;&amp;lt;definition&amp;gt;&amp;lt;label&amp;gt;Comparability&amp;lt;/label&amp;gt;&amp;lt;def&amp;gt;Label&amp;lt;/def&amp;gt;&amp;lt;image visible=&amp;quot;true&amp;quot; picAlign=&amp;quot;right&amp;quot; id=&amp;quot;-1&amp;quot; width=&amp;quot;22&amp;quot; height=&amp;quot;18&amp;quot;/&amp;gt;&amp;lt;sound id=&amp;quot;-1&amp;quot;/&amp;gt;&amp;lt;/definition&amp;gt;&amp;lt;definition&amp;gt;&amp;lt;label&amp;gt;Consequences&amp;lt;/label&amp;gt;&amp;lt;def&amp;gt;Label&amp;lt;/def&amp;gt;&amp;lt;image visible=&amp;quot;true&amp;quot; picAlign=&amp;quot;right&amp;quot; id=&amp;quot;-1&amp;quot; width=&amp;quot;22&amp;quot; height=&amp;quot;18&amp;quot;/&amp;gt;&amp;lt;sound id=&amp;quot;-1&amp;quot;/&amp;gt;&amp;lt;/definition&amp;gt;&amp;lt;definition&amp;gt;&amp;lt;label&amp;gt;Construct Coherence&amp;lt;/label&amp;gt;&amp;lt;def&amp;gt;Label&amp;lt;/def&amp;gt;&amp;lt;image visible=&amp;quot;true&amp;quot; picAlign=&amp;quot;right&amp;quot; id=&amp;quot;-1&amp;quot; width=&amp;quot;22&amp;quot; height=&amp;quot;18&amp;quot;/&amp;gt;&amp;lt;sound id=&amp;quot;-1&amp;quot;/&amp;gt;&amp;lt;/definition&amp;gt;&amp;lt;definition&amp;gt;&amp;lt;label&amp;gt;Fairness&amp;lt;/label&amp;gt;&amp;lt;def&amp;gt;Label&amp;lt;/def&amp;gt;&amp;lt;image visible=&amp;quot;true&amp;quot; picAlign=&amp;quot;right&amp;quot; id=&amp;quot;-1&amp;quot; width=&amp;quot;22&amp;quot; height=&amp;quot;18&amp;quot;/&amp;gt;&amp;lt;sound id=&amp;quot;-1&amp;quot;/&amp;gt;&amp;lt;/definition&amp;gt;&amp;lt;definition&amp;gt;&amp;lt;label&amp;gt;Reliability&amp;lt;/label&amp;gt;&amp;lt;def&amp;gt;Label&amp;lt;/def&amp;gt;&amp;lt;image visible=&amp;quot;true&amp;quot; picAlign=&amp;quot;right&amp;quot; id=&amp;quot;-1&amp;quot; width=&amp;quot;22&amp;quot; height=&amp;quot;18&amp;quot;/&amp;gt;&amp;lt;sound id=&amp;quot;-1&amp;quot;/&amp;gt;&amp;lt;/definition&amp;gt;&amp;lt;definition&amp;gt;&amp;lt;label&amp;gt;Validity&amp;lt;/label&amp;gt;&amp;lt;def&amp;gt;Label&amp;lt;/def&amp;gt;&amp;lt;image visible=&amp;quot;true&amp;quot; picAlign=&amp;quot;right&amp;quot; id=&amp;quot;-1&amp;quot; width=&amp;quot;22&amp;quot; height=&amp;quot;18&amp;quot;/&amp;gt;&amp;lt;sound id=&amp;quot;-1&amp;quot;/&amp;gt;&amp;lt;/definition&amp;gt;&amp;lt;/definitions&amp;gt;&amp;lt;/DIYeLearning&amp;gt;&lt;/string&gt;&lt;/property&gt;&lt;property id=&quot;DEFCUSTOMbuttonColorsMCbtnColorUpTwo&quot;&gt;&lt;null/&gt;&lt;/property&gt;&lt;property id=&quot;THEMESkin1Color&quot;&gt;&lt;null/&gt;&lt;/property&gt;&lt;property id=&quot;THEMECUSTOMbuttonContentFontstextColorMc&quot;&gt;&lt;null/&gt;&lt;/property&gt;&lt;property id=&quot;THEMECUSTOMbuttonColorsMCbtnColorUpTwo&quot;&gt;&lt;null/&gt;&lt;/property&gt;&lt;property id=&quot;DEFCUSTOMbuttonColorsMCbtnColorUp&quot;&gt;&lt;null/&gt;&lt;/property&gt;&lt;property id=&quot;THEMESubTitleColor&quot;&gt;&lt;null/&gt;&lt;/property&gt;&lt;property id=&quot;defaultSelect&quot;&gt;&lt;string&gt;false&lt;/string&gt;&lt;/property&gt;&lt;property id=&quot;DEFCUSTOMbuttonContentFontstextColorMc&quot;&gt;&lt;null/&gt;&lt;/property&gt;&lt;property id=&quot;THEMETitleColor&quot;&gt;&lt;null/&gt;&lt;/property&gt;&lt;property id=&quot;THEMEText1Color&quot;&gt;&lt;null/&gt;&lt;/property&gt;&lt;property id=&quot;DEFCUSTOMColors&quot;&gt;&lt;string&gt;notset&lt;/string&gt;&lt;/property&gt;&lt;property id=&quot;DEFCUSTOMheaderTitleFontstextColorMc&quot;&gt;&lt;null/&gt;&lt;/property&gt;&lt;property id=&quot;fromDefOrTheme&quot;&gt;&lt;string&gt;default&lt;/string&gt;&lt;/property&gt;&lt;property id=&quot;scaleFonts&quot;&gt;&lt;string&gt;true&lt;/string&gt;&lt;/property&gt;&lt;property id=&quot;THEMECUSTOMColors&quot;&gt;&lt;string&gt;notset&lt;/string&gt;&lt;/property&gt;&lt;property id=&quot;DEFCUSTOMheaderColor&quot;&gt;&lt;null/&gt;&lt;/property&gt;&lt;property id=&quot;THEMECUSTOMheaderColor&quot;&gt;&lt;null/&gt;&lt;/property&gt;&lt;property id=&quot;THEMECUSTOMheaderTitleFontstextColorMc&quot;&gt;&lt;null/&gt;&lt;/property&gt;&lt;property id=&quot;THEMECUSTOMheaderColorTwo&quot;&gt;&lt;null/&gt;&lt;/property&gt;&lt;property id=&quot;DEFCUSTOMbarFontstextColorMc&quot;&gt;&lt;null/&gt;&lt;/property&gt;&lt;property id=&quot;DEFCUSTOMheaderColorTwo&quot;&gt;&lt;null/&gt;&lt;/property&gt;&lt;property id=&quot;THEMECUSTOMbodyColor&quot;&gt;&lt;null/&gt;&lt;/property&gt;&lt;property id=&quot;THEMECUSTOMcontentHeaderColor&quot;&gt;&lt;null/&gt;&lt;/property&gt;&lt;property id=&quot;themeSelect&quot;&gt;&lt;string&gt;false&lt;/string&gt;&lt;/property&gt;&lt;property id=&quot;THEMECUSTOMcontentBodyColor&quot;&gt;&lt;null/&gt;&lt;/property&gt;&lt;property id=&quot;THEMEText2Color&quot;&gt;&lt;null/&gt;&lt;/property&gt;&lt;property id=&quot;THEMECUSTOMtextOverColorbutton&quot;&gt;&lt;null/&gt;&lt;/property&gt;&lt;property id=&quot;DEFCUSTOMcontentHeaderColor&quot;&gt;&lt;null/&gt;&lt;/property&gt;&lt;property id=&quot;THEMECUSTOMbarFontstextColorMc&quot;&gt;&lt;null/&gt;&lt;/property&gt;&lt;property id=&quot;DEFCUSTOMbodyColor&quot;&gt;&lt;null/&gt;&lt;/property&gt;&lt;/object&gt;"/>
  <p:tag name="MMPROD_WIDGET_ISVISIBLE" val="TRUE"/>
  <p:tag name="MMPROD_INTERACTION_RESOURCE_COUNT" val="0"/>
  <p:tag name="MMPROD_SWF_FILE" val="0;C:\Users\edCount\Documents\EAG-SCILLS\SCILLSS Assessment Literacy Module 1_Master_10.11.17_EB (2)_EG(3)_pptx\Assets\Glossary86830\Glossary.swf"/>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CE873BB4-519D-446F-AB6F-94914707A5DD}_58.png&quot;/&gt;&lt;left val=&quot;221&quot;/&gt;&lt;top val=&quot;504&quot;/&gt;&lt;width val=&quot;168&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khard\AppData\Local\Temp\PR\data\asimages\{9F98C68F-25FD-4039-81EC-3FEE86F2747A}_59.png&quot;/&gt;&lt;left val=&quot;16&quot;/&gt;&lt;top val=&quot;21&quot;/&gt;&lt;width val=&quot;668&quot;/&gt;&lt;height val=&quot;9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9&quot;/&gt;&lt;lineCharCount val=&quot;11&quot;/&gt;&lt;lineCharCount val=&quot;54&quot;/&gt;&lt;lineCharCount val=&quot;59&quot;/&gt;&lt;lineCharCount val=&quot;49&quot;/&gt;&lt;lineCharCount val=&quot;57&quot;/&gt;&lt;lineCharCount val=&quot;61&quot;/&gt;&lt;lineCharCount val=&quot;54&quot;/&gt;&lt;lineCharCount val=&quot;13&quot;/&gt;&lt;lineCharCount val=&quot;60&quot;/&gt;&lt;lineCharCount val=&quot;59&quot;/&gt;&lt;lineCharCount val=&quot;26&quot;/&gt;&lt;lineCharCount val=&quot;16&quot;/&gt;&lt;/TableIndex&gt;&lt;/ShapeTextInfo&gt;"/>
  <p:tag name="HTML_SHAPEINFO" val="&lt;ThreeDShapeInfo&gt;&lt;uuid val=&quot;&quot;/&gt;&lt;isInvalidForFieldText val=&quot;0&quot;/&gt;&lt;Image&gt;&lt;filename val=&quot;C:\Users\khard\AppData\Local\Temp\PR\data\asimages\{958AEF1D-9020-4C61-956B-4C908FD7AECC}_59.png&quot;/&gt;&lt;left val=&quot;25&quot;/&gt;&lt;top val=&quot;93&quot;/&gt;&lt;width val=&quot;659&quot;/&gt;&lt;height val=&quot;41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25ECF7C3-D8C4-4A6A-AD0D-2E13F3CBE252}_59.png&quot;/&gt;&lt;left val=&quot;221&quot;/&gt;&lt;top val=&quot;504&quot;/&gt;&lt;width val=&quot;168&quot;/&gt;&lt;height val=&quot;2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2DEE0789-1254-49E8-AFCB-BD1441C80F4A}_60.png&quot;/&gt;&lt;left val=&quot;221&quot;/&gt;&lt;top val=&quot;504&quot;/&gt;&lt;width val=&quot;168&quot;/&gt;&lt;height val=&quot;2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E9764FC-6D03-433A-A206-C92B6FFD4A0C}&quot;/&gt;&lt;isInvalidForFieldText val=&quot;0&quot;/&gt;&lt;Image&gt;&lt;filename val=&quot;C:\Users\edCount\AppData\Local\Temp\~CaEE98\data\asimages\{2E9764FC-6D03-433A-A206-C92B6FFD4A0C}_LtOfSld4.png&quot;/&gt;&lt;left val=&quot;0&quot;/&gt;&lt;top val=&quot;0&quot;/&gt;&lt;width val=&quot;721&quot;/&gt;&lt;height val=&quot;54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02F214FA-4941-40C2-B6AB-0FB1CFBC834D}_2.png&quot;/&gt;&lt;left val=&quot;16&quot;/&gt;&lt;top val=&quot;21&quot;/&gt;&lt;width val=&quot;668&quot;/&gt;&lt;height val=&quot;98&quot;/&gt;&lt;hasText val=&quot;1&quot;/&gt;&lt;/Image&gt;&lt;/ThreeDShapeInfo&gt;"/>
  <p:tag name="PRESENTER_SHAPETEXTINFO" val="&lt;ShapeTextInfo&gt;&lt;TableIndex row=&quot;-1&quot; col=&quot;-1&quot;&gt;&lt;linesCount val=&quot;1&quot;/&gt;&lt;lineCharCount val=&quot;1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E9764FC-6D03-433A-A206-C92B6FFD4A0C}&quot;/&gt;&lt;isInvalidForFieldText val=&quot;0&quot;/&gt;&lt;Image&gt;&lt;filename val=&quot;C:\Users\edCount\AppData\Local\Temp\~CaEE98\data\asimages\{2E9764FC-6D03-433A-A206-C92B6FFD4A0C}_LtOfSld4.png&quot;/&gt;&lt;left val=&quot;0&quot;/&gt;&lt;top val=&quot;0&quot;/&gt;&lt;width val=&quot;721&quot;/&gt;&lt;height val=&quot;541&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heme/theme1.xml><?xml version="1.0" encoding="utf-8"?>
<a:theme xmlns:a="http://schemas.openxmlformats.org/drawingml/2006/main" name="edCount PPT Templat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Count PPT Templat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42422</TotalTime>
  <Words>14070</Words>
  <Application>Microsoft Office PowerPoint</Application>
  <PresentationFormat>On-screen Show (4:3)</PresentationFormat>
  <Paragraphs>684</Paragraphs>
  <Slides>64</Slides>
  <Notes>64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Arial</vt:lpstr>
      <vt:lpstr>Calibri</vt:lpstr>
      <vt:lpstr>Symbol</vt:lpstr>
      <vt:lpstr>Times New Roman</vt:lpstr>
      <vt:lpstr>edCount PPT Template</vt:lpstr>
      <vt:lpstr>1_edCount PPT Template</vt:lpstr>
      <vt:lpstr>Creating and Evaluating Effective Educational Assessments</vt:lpstr>
      <vt:lpstr>Strengthening Claims-based Interpretations and Uses of Local and Large-scale Science Assessment Scores</vt:lpstr>
      <vt:lpstr>Or SCILLSS</vt:lpstr>
      <vt:lpstr>Chapter 5.1 Review of Key Concepts from Chapters 1, 2, 3, and 4</vt:lpstr>
      <vt:lpstr>Purposes and Uses of Assessment Scores</vt:lpstr>
      <vt:lpstr>Validity in Assessments</vt:lpstr>
      <vt:lpstr>Purposes and Uses of Assessment Scores Drive All Decisions About Tests</vt:lpstr>
      <vt:lpstr>Evidence is Gathered in Relation to Validity Questions From Across the Test Life Cycle</vt:lpstr>
      <vt:lpstr>Construct Coherence Questions</vt:lpstr>
      <vt:lpstr>Comparability Questions</vt:lpstr>
      <vt:lpstr>Fairness and Accessibility Questions</vt:lpstr>
      <vt:lpstr>Chapter 5.2 Consequences Associated with Testing</vt:lpstr>
      <vt:lpstr>Stakes Associated with Uses of Assessment Scores</vt:lpstr>
      <vt:lpstr>Direct and indirect consequences </vt:lpstr>
      <vt:lpstr>Our Professional Standards</vt:lpstr>
      <vt:lpstr>Considering Consequences </vt:lpstr>
      <vt:lpstr>Consequences</vt:lpstr>
      <vt:lpstr>Chapter 5.3 Validity Questions Related to Consequences</vt:lpstr>
      <vt:lpstr>Consequences Validity Questions</vt:lpstr>
      <vt:lpstr>Consequences </vt:lpstr>
      <vt:lpstr>“Do Not Pass Go” Concept for Testing</vt:lpstr>
      <vt:lpstr>Our Professional Standards: Consequences</vt:lpstr>
      <vt:lpstr>Evidence: Considering Consequences in Test Development</vt:lpstr>
      <vt:lpstr>Consequences </vt:lpstr>
      <vt:lpstr>Test Scores should not reflect student characteristics </vt:lpstr>
      <vt:lpstr>Our Professional Standards: Consequences</vt:lpstr>
      <vt:lpstr>Caveats for Test Score Interpretation</vt:lpstr>
      <vt:lpstr>Evidence: Considering Consequences When Deciding How to Interpret and Use Test Scores</vt:lpstr>
      <vt:lpstr>Consequences</vt:lpstr>
      <vt:lpstr>Scales</vt:lpstr>
      <vt:lpstr>Test Items </vt:lpstr>
      <vt:lpstr>Performance or Achievement Standards</vt:lpstr>
      <vt:lpstr>Mapping items to score scales</vt:lpstr>
      <vt:lpstr>Reliability/Precision for scores for the entire test and for key score points on the scale</vt:lpstr>
      <vt:lpstr>Our Professional Standards: Consequences</vt:lpstr>
      <vt:lpstr>Evidence: Considering Consequences When Creating a Score Scale</vt:lpstr>
      <vt:lpstr> Consequences</vt:lpstr>
      <vt:lpstr>Score Alignment </vt:lpstr>
      <vt:lpstr>Our Professional Standards: Consequences</vt:lpstr>
      <vt:lpstr>Our Professional Standards: Consequences</vt:lpstr>
      <vt:lpstr>Misinterpretations and Misues</vt:lpstr>
      <vt:lpstr>Evidence: Considering Intended and Actual Score Uses</vt:lpstr>
      <vt:lpstr> Consequences</vt:lpstr>
      <vt:lpstr>Instructional Guidance </vt:lpstr>
      <vt:lpstr>Our Professional Standards: Consequences</vt:lpstr>
      <vt:lpstr>Our Professional Standards: Consequences</vt:lpstr>
      <vt:lpstr>Our Professional Standards: Consequences</vt:lpstr>
      <vt:lpstr>Evidence: Considering Evidence to Support Vendor-Provided Instructional Guidance</vt:lpstr>
      <vt:lpstr>Evidence: Local Evaluation of Vendor-Provided Instructional Guidance</vt:lpstr>
      <vt:lpstr>Consequences</vt:lpstr>
      <vt:lpstr>Consequences </vt:lpstr>
      <vt:lpstr>Our Professional Standards: Consequences</vt:lpstr>
      <vt:lpstr>Evidence: Locally-Determined Test Score Uses</vt:lpstr>
      <vt:lpstr>Consequences</vt:lpstr>
      <vt:lpstr>Students and Parents </vt:lpstr>
      <vt:lpstr>Our Professional Standards: Consequences</vt:lpstr>
      <vt:lpstr>Federal Laws and Test Consequences </vt:lpstr>
      <vt:lpstr>Evidence: Communication of Test Information</vt:lpstr>
      <vt:lpstr>Consequences Validity Questions</vt:lpstr>
      <vt:lpstr>Validity Questions &amp; Test Life Cycle</vt:lpstr>
      <vt:lpstr>Resources and Additional Information</vt:lpstr>
      <vt:lpstr>SCILLSS Glossary</vt:lpstr>
      <vt:lpstr>Web links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Evaluating Effective Educational Assessments</dc:title>
  <dc:creator>Kristina Harding</dc:creator>
  <cp:lastModifiedBy>Kristina Harding</cp:lastModifiedBy>
  <cp:revision>534</cp:revision>
  <cp:lastPrinted>2019-04-28T02:32:56Z</cp:lastPrinted>
  <dcterms:created xsi:type="dcterms:W3CDTF">2018-10-25T12:11:32Z</dcterms:created>
  <dcterms:modified xsi:type="dcterms:W3CDTF">2019-04-28T03:25:30Z</dcterms:modified>
</cp:coreProperties>
</file>