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72" r:id="rId1"/>
    <p:sldMasterId id="2147483696" r:id="rId2"/>
    <p:sldMasterId id="2147483708" r:id="rId3"/>
  </p:sldMasterIdLst>
  <p:notesMasterIdLst>
    <p:notesMasterId r:id="rId87"/>
  </p:notesMasterIdLst>
  <p:sldIdLst>
    <p:sldId id="257" r:id="rId4"/>
    <p:sldId id="258" r:id="rId5"/>
    <p:sldId id="302" r:id="rId6"/>
    <p:sldId id="303" r:id="rId7"/>
    <p:sldId id="305" r:id="rId8"/>
    <p:sldId id="518" r:id="rId9"/>
    <p:sldId id="328" r:id="rId10"/>
    <p:sldId id="330" r:id="rId11"/>
    <p:sldId id="331" r:id="rId12"/>
    <p:sldId id="334" r:id="rId13"/>
    <p:sldId id="726" r:id="rId14"/>
    <p:sldId id="728" r:id="rId15"/>
    <p:sldId id="729" r:id="rId16"/>
    <p:sldId id="730" r:id="rId17"/>
    <p:sldId id="731" r:id="rId18"/>
    <p:sldId id="301" r:id="rId19"/>
    <p:sldId id="337" r:id="rId20"/>
    <p:sldId id="732" r:id="rId21"/>
    <p:sldId id="733" r:id="rId22"/>
    <p:sldId id="675" r:id="rId23"/>
    <p:sldId id="734" r:id="rId24"/>
    <p:sldId id="343" r:id="rId25"/>
    <p:sldId id="735" r:id="rId26"/>
    <p:sldId id="736" r:id="rId27"/>
    <p:sldId id="737" r:id="rId28"/>
    <p:sldId id="738" r:id="rId29"/>
    <p:sldId id="520" r:id="rId30"/>
    <p:sldId id="542" r:id="rId31"/>
    <p:sldId id="543" r:id="rId32"/>
    <p:sldId id="544" r:id="rId33"/>
    <p:sldId id="545" r:id="rId34"/>
    <p:sldId id="546" r:id="rId35"/>
    <p:sldId id="547" r:id="rId36"/>
    <p:sldId id="548" r:id="rId37"/>
    <p:sldId id="549" r:id="rId38"/>
    <p:sldId id="550" r:id="rId39"/>
    <p:sldId id="551" r:id="rId40"/>
    <p:sldId id="572" r:id="rId41"/>
    <p:sldId id="553" r:id="rId42"/>
    <p:sldId id="554" r:id="rId43"/>
    <p:sldId id="555" r:id="rId44"/>
    <p:sldId id="556" r:id="rId45"/>
    <p:sldId id="557" r:id="rId46"/>
    <p:sldId id="558" r:id="rId47"/>
    <p:sldId id="559" r:id="rId48"/>
    <p:sldId id="560" r:id="rId49"/>
    <p:sldId id="561" r:id="rId50"/>
    <p:sldId id="562" r:id="rId51"/>
    <p:sldId id="563" r:id="rId52"/>
    <p:sldId id="564" r:id="rId53"/>
    <p:sldId id="565" r:id="rId54"/>
    <p:sldId id="566" r:id="rId55"/>
    <p:sldId id="567" r:id="rId56"/>
    <p:sldId id="568" r:id="rId57"/>
    <p:sldId id="569" r:id="rId58"/>
    <p:sldId id="570" r:id="rId59"/>
    <p:sldId id="599" r:id="rId60"/>
    <p:sldId id="574" r:id="rId61"/>
    <p:sldId id="575" r:id="rId62"/>
    <p:sldId id="576" r:id="rId63"/>
    <p:sldId id="577" r:id="rId64"/>
    <p:sldId id="578" r:id="rId65"/>
    <p:sldId id="579" r:id="rId66"/>
    <p:sldId id="580" r:id="rId67"/>
    <p:sldId id="581" r:id="rId68"/>
    <p:sldId id="597" r:id="rId69"/>
    <p:sldId id="583" r:id="rId70"/>
    <p:sldId id="584" r:id="rId71"/>
    <p:sldId id="585" r:id="rId72"/>
    <p:sldId id="596" r:id="rId73"/>
    <p:sldId id="587" r:id="rId74"/>
    <p:sldId id="588" r:id="rId75"/>
    <p:sldId id="589" r:id="rId76"/>
    <p:sldId id="590" r:id="rId77"/>
    <p:sldId id="591" r:id="rId78"/>
    <p:sldId id="592" r:id="rId79"/>
    <p:sldId id="593" r:id="rId80"/>
    <p:sldId id="594" r:id="rId81"/>
    <p:sldId id="536" r:id="rId82"/>
    <p:sldId id="538" r:id="rId83"/>
    <p:sldId id="539" r:id="rId84"/>
    <p:sldId id="540" r:id="rId85"/>
    <p:sldId id="598" r:id="rId86"/>
  </p:sldIdLst>
  <p:sldSz cx="9144000" cy="6858000" type="screen4x3"/>
  <p:notesSz cx="6858000" cy="9144000"/>
  <p:custDataLst>
    <p:tags r:id="rId8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562FFBF6-4559-4556-80FA-76B8B997E4FB}">
          <p14:sldIdLst>
            <p14:sldId id="257"/>
            <p14:sldId id="258"/>
            <p14:sldId id="302"/>
            <p14:sldId id="303"/>
            <p14:sldId id="305"/>
          </p14:sldIdLst>
        </p14:section>
        <p14:section name="Ensuring Rigor in State and Local Assessment Systems: A Self-Evaluation Protocol" id="{0DF6B6E1-E995-42A0-BF29-7F1674B154D2}">
          <p14:sldIdLst>
            <p14:sldId id="518"/>
            <p14:sldId id="328"/>
            <p14:sldId id="330"/>
            <p14:sldId id="331"/>
            <p14:sldId id="334"/>
            <p14:sldId id="726"/>
            <p14:sldId id="728"/>
            <p14:sldId id="729"/>
            <p14:sldId id="730"/>
            <p14:sldId id="731"/>
          </p14:sldIdLst>
        </p14:section>
        <p14:section name="The SCILLSS Digital Workbook on Educational Assessment Design and Evaluation" id="{89C61FD1-6F5F-4447-878F-0E1EED35C72B}">
          <p14:sldIdLst>
            <p14:sldId id="301"/>
            <p14:sldId id="337"/>
            <p14:sldId id="732"/>
            <p14:sldId id="733"/>
            <p14:sldId id="675"/>
            <p14:sldId id="734"/>
            <p14:sldId id="343"/>
            <p14:sldId id="735"/>
            <p14:sldId id="736"/>
            <p14:sldId id="737"/>
            <p14:sldId id="738"/>
          </p14:sldIdLst>
        </p14:section>
        <p14:section name="The Benefits, Challenges, and Lessons Learned from Using the SCILLSS Resources" id="{1A9CC138-7706-4B47-ACAA-ECC450E4CEE6}">
          <p14:sldIdLst>
            <p14:sldId id="520"/>
            <p14:sldId id="542"/>
            <p14:sldId id="543"/>
            <p14:sldId id="544"/>
            <p14:sldId id="545"/>
            <p14:sldId id="546"/>
            <p14:sldId id="547"/>
            <p14:sldId id="548"/>
            <p14:sldId id="549"/>
            <p14:sldId id="550"/>
            <p14:sldId id="551"/>
            <p14:sldId id="572"/>
            <p14:sldId id="553"/>
            <p14:sldId id="554"/>
            <p14:sldId id="555"/>
            <p14:sldId id="556"/>
            <p14:sldId id="557"/>
            <p14:sldId id="558"/>
            <p14:sldId id="559"/>
            <p14:sldId id="560"/>
            <p14:sldId id="561"/>
            <p14:sldId id="562"/>
            <p14:sldId id="563"/>
            <p14:sldId id="564"/>
            <p14:sldId id="565"/>
            <p14:sldId id="566"/>
            <p14:sldId id="567"/>
            <p14:sldId id="568"/>
            <p14:sldId id="569"/>
            <p14:sldId id="570"/>
          </p14:sldIdLst>
        </p14:section>
        <p14:section name="Benefits and Challenges-IN" id="{427A6F6E-D814-4789-94D8-E7AD6C08EF3B}">
          <p14:sldIdLst>
            <p14:sldId id="599"/>
            <p14:sldId id="574"/>
            <p14:sldId id="575"/>
            <p14:sldId id="576"/>
            <p14:sldId id="577"/>
            <p14:sldId id="578"/>
            <p14:sldId id="579"/>
            <p14:sldId id="580"/>
            <p14:sldId id="581"/>
            <p14:sldId id="597"/>
            <p14:sldId id="583"/>
            <p14:sldId id="584"/>
            <p14:sldId id="585"/>
            <p14:sldId id="596"/>
            <p14:sldId id="587"/>
            <p14:sldId id="588"/>
            <p14:sldId id="589"/>
            <p14:sldId id="590"/>
            <p14:sldId id="591"/>
            <p14:sldId id="592"/>
            <p14:sldId id="593"/>
            <p14:sldId id="594"/>
          </p14:sldIdLst>
        </p14:section>
        <p14:section name="A User’s Perspective of Implementing the SCILLSS Local Self-Evaluation Protocol" id="{A6197BFD-C446-4B55-A4C4-C58FF395363D}">
          <p14:sldIdLst>
            <p14:sldId id="536"/>
            <p14:sldId id="538"/>
            <p14:sldId id="539"/>
            <p14:sldId id="540"/>
            <p14:sldId id="598"/>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n Buchanan" initials="EB [2]" lastIdx="24" clrIdx="0">
    <p:extLst>
      <p:ext uri="{19B8F6BF-5375-455C-9EA6-DF929625EA0E}">
        <p15:presenceInfo xmlns:p15="http://schemas.microsoft.com/office/powerpoint/2012/main" userId="Erin Buchanan" providerId="None"/>
      </p:ext>
    </p:extLst>
  </p:cmAuthor>
  <p:cmAuthor id="2" name="Kristina Harding" initials="KH" lastIdx="20" clrIdx="1">
    <p:extLst>
      <p:ext uri="{19B8F6BF-5375-455C-9EA6-DF929625EA0E}">
        <p15:presenceInfo xmlns:p15="http://schemas.microsoft.com/office/powerpoint/2012/main" userId="af6168e4d56be7f6" providerId="Windows Live"/>
      </p:ext>
    </p:extLst>
  </p:cmAuthor>
  <p:cmAuthor id="3" name="Liz Summers" initials="LS [2]" lastIdx="4" clrIdx="2">
    <p:extLst>
      <p:ext uri="{19B8F6BF-5375-455C-9EA6-DF929625EA0E}">
        <p15:presenceInfo xmlns:p15="http://schemas.microsoft.com/office/powerpoint/2012/main" userId="Liz Summers" providerId="None"/>
      </p:ext>
    </p:extLst>
  </p:cmAuthor>
  <p:cmAuthor id="4" name="Charlene Turner" initials="CT" lastIdx="21" clrIdx="3">
    <p:extLst>
      <p:ext uri="{19B8F6BF-5375-455C-9EA6-DF929625EA0E}">
        <p15:presenceInfo xmlns:p15="http://schemas.microsoft.com/office/powerpoint/2012/main" userId="1bc6227a4b987bd7" providerId="Windows Live"/>
      </p:ext>
    </p:extLst>
  </p:cmAuthor>
  <p:cmAuthor id="5" name="Bill Herrera" initials="BH" lastIdx="21" clrIdx="4">
    <p:extLst>
      <p:ext uri="{19B8F6BF-5375-455C-9EA6-DF929625EA0E}">
        <p15:presenceInfo xmlns:p15="http://schemas.microsoft.com/office/powerpoint/2012/main" userId="b4817bb515c926f2" providerId="Windows Live"/>
      </p:ext>
    </p:extLst>
  </p:cmAuthor>
  <p:cmAuthor id="6" name="Kristina Harding" initials="KH [2]" lastIdx="7" clrIdx="5">
    <p:extLst>
      <p:ext uri="{19B8F6BF-5375-455C-9EA6-DF929625EA0E}">
        <p15:presenceInfo xmlns:p15="http://schemas.microsoft.com/office/powerpoint/2012/main" userId="Kristina Hardin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643" autoAdjust="0"/>
    <p:restoredTop sz="76667" autoAdjust="0"/>
  </p:normalViewPr>
  <p:slideViewPr>
    <p:cSldViewPr snapToGrid="0">
      <p:cViewPr varScale="1">
        <p:scale>
          <a:sx n="66" d="100"/>
          <a:sy n="66" d="100"/>
        </p:scale>
        <p:origin x="2390" y="58"/>
      </p:cViewPr>
      <p:guideLst/>
    </p:cSldViewPr>
  </p:slideViewPr>
  <p:notesTextViewPr>
    <p:cViewPr>
      <p:scale>
        <a:sx n="1" d="1"/>
        <a:sy n="1" d="1"/>
      </p:scale>
      <p:origin x="0" y="0"/>
    </p:cViewPr>
  </p:notesTextViewPr>
  <p:sorterViewPr>
    <p:cViewPr>
      <p:scale>
        <a:sx n="100" d="100"/>
        <a:sy n="100" d="100"/>
      </p:scale>
      <p:origin x="0" y="-699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commentAuthors" Target="commentAuthor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notesMaster" Target="notesMasters/notesMaster1.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presProps" Target="presProp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tags" Target="tags/tag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4" Type="http://schemas.openxmlformats.org/officeDocument/2006/relationships/slide" Target="slides/slide1.xml"/><Relationship Id="rId9"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378FE6-433F-4839-9163-7A4BA337C3FB}" type="doc">
      <dgm:prSet loTypeId="urn:microsoft.com/office/officeart/2016/7/layout/VerticalDownArrowProcess" loCatId="process" qsTypeId="urn:microsoft.com/office/officeart/2005/8/quickstyle/simple1" qsCatId="simple" csTypeId="urn:microsoft.com/office/officeart/2005/8/colors/accent1_2" csCatId="accent1" phldr="1"/>
      <dgm:spPr/>
      <dgm:t>
        <a:bodyPr/>
        <a:lstStyle/>
        <a:p>
          <a:endParaRPr lang="en-US"/>
        </a:p>
      </dgm:t>
    </dgm:pt>
    <dgm:pt modelId="{4E082302-5417-4363-AFD9-11695CCA220A}">
      <dgm:prSet/>
      <dgm:spPr/>
      <dgm:t>
        <a:bodyPr/>
        <a:lstStyle/>
        <a:p>
          <a:r>
            <a:rPr lang="en-US" dirty="0"/>
            <a:t>Articulate</a:t>
          </a:r>
        </a:p>
      </dgm:t>
    </dgm:pt>
    <dgm:pt modelId="{9AE82DA7-A35D-4825-B4F5-311C1553A375}" type="parTrans" cxnId="{62466A06-A596-4017-A65B-2A51BFD8C889}">
      <dgm:prSet/>
      <dgm:spPr/>
      <dgm:t>
        <a:bodyPr/>
        <a:lstStyle/>
        <a:p>
          <a:endParaRPr lang="en-US"/>
        </a:p>
      </dgm:t>
    </dgm:pt>
    <dgm:pt modelId="{F065DF9F-84B9-493C-99C9-F2CFA932CE09}" type="sibTrans" cxnId="{62466A06-A596-4017-A65B-2A51BFD8C889}">
      <dgm:prSet/>
      <dgm:spPr/>
      <dgm:t>
        <a:bodyPr/>
        <a:lstStyle/>
        <a:p>
          <a:endParaRPr lang="en-US"/>
        </a:p>
      </dgm:t>
    </dgm:pt>
    <dgm:pt modelId="{82DBAF90-6494-411A-94DB-A8249441B167}">
      <dgm:prSet custT="1"/>
      <dgm:spPr/>
      <dgm:t>
        <a:bodyPr/>
        <a:lstStyle/>
        <a:p>
          <a:r>
            <a:rPr lang="en-US" sz="2000" dirty="0"/>
            <a:t>Articulate your current and planned needs for assessment scores and data</a:t>
          </a:r>
        </a:p>
      </dgm:t>
    </dgm:pt>
    <dgm:pt modelId="{90B29ADB-A218-4512-9D33-70ECB724EE1A}" type="parTrans" cxnId="{7D2BA7A3-5A6E-4740-A97B-08597778989C}">
      <dgm:prSet/>
      <dgm:spPr/>
      <dgm:t>
        <a:bodyPr/>
        <a:lstStyle/>
        <a:p>
          <a:endParaRPr lang="en-US"/>
        </a:p>
      </dgm:t>
    </dgm:pt>
    <dgm:pt modelId="{75AD557D-5338-4CC8-B405-EFE64AC02734}" type="sibTrans" cxnId="{7D2BA7A3-5A6E-4740-A97B-08597778989C}">
      <dgm:prSet/>
      <dgm:spPr/>
      <dgm:t>
        <a:bodyPr/>
        <a:lstStyle/>
        <a:p>
          <a:endParaRPr lang="en-US"/>
        </a:p>
      </dgm:t>
    </dgm:pt>
    <dgm:pt modelId="{9314B8A0-1E18-4499-96D7-1987D44F51FE}">
      <dgm:prSet/>
      <dgm:spPr/>
      <dgm:t>
        <a:bodyPr/>
        <a:lstStyle/>
        <a:p>
          <a:r>
            <a:rPr lang="en-US" dirty="0"/>
            <a:t>Identify</a:t>
          </a:r>
        </a:p>
      </dgm:t>
    </dgm:pt>
    <dgm:pt modelId="{335825C2-D7C0-400D-B6E7-398653ADA165}" type="parTrans" cxnId="{88C9AC6D-B4A8-4FEB-99E4-2346E08A6B9F}">
      <dgm:prSet/>
      <dgm:spPr/>
      <dgm:t>
        <a:bodyPr/>
        <a:lstStyle/>
        <a:p>
          <a:endParaRPr lang="en-US"/>
        </a:p>
      </dgm:t>
    </dgm:pt>
    <dgm:pt modelId="{FC0EEAE1-31BA-4B0F-8782-9270442BA2BE}" type="sibTrans" cxnId="{88C9AC6D-B4A8-4FEB-99E4-2346E08A6B9F}">
      <dgm:prSet/>
      <dgm:spPr/>
      <dgm:t>
        <a:bodyPr/>
        <a:lstStyle/>
        <a:p>
          <a:endParaRPr lang="en-US"/>
        </a:p>
      </dgm:t>
    </dgm:pt>
    <dgm:pt modelId="{70C73B32-2DDF-49F9-A97C-82969171998A}">
      <dgm:prSet custT="1"/>
      <dgm:spPr/>
      <dgm:t>
        <a:bodyPr/>
        <a:lstStyle/>
        <a:p>
          <a:r>
            <a:rPr lang="en-US" sz="2000" dirty="0"/>
            <a:t>Identify all current and planned assessments </a:t>
          </a:r>
        </a:p>
      </dgm:t>
    </dgm:pt>
    <dgm:pt modelId="{661DF85A-034A-4212-8ED8-F4D029CE116E}" type="parTrans" cxnId="{A912E210-AA2E-4ED6-98CE-C2C3833E192B}">
      <dgm:prSet/>
      <dgm:spPr/>
      <dgm:t>
        <a:bodyPr/>
        <a:lstStyle/>
        <a:p>
          <a:endParaRPr lang="en-US"/>
        </a:p>
      </dgm:t>
    </dgm:pt>
    <dgm:pt modelId="{63F7D54B-BFE7-4770-B699-356E2EA2E9EF}" type="sibTrans" cxnId="{A912E210-AA2E-4ED6-98CE-C2C3833E192B}">
      <dgm:prSet/>
      <dgm:spPr/>
      <dgm:t>
        <a:bodyPr/>
        <a:lstStyle/>
        <a:p>
          <a:endParaRPr lang="en-US"/>
        </a:p>
      </dgm:t>
    </dgm:pt>
    <dgm:pt modelId="{FA5114E4-964F-4550-9CE2-490B10C5E76C}">
      <dgm:prSet/>
      <dgm:spPr/>
      <dgm:t>
        <a:bodyPr/>
        <a:lstStyle/>
        <a:p>
          <a:r>
            <a:rPr lang="en-US" dirty="0"/>
            <a:t>Gather</a:t>
          </a:r>
        </a:p>
      </dgm:t>
    </dgm:pt>
    <dgm:pt modelId="{F41A00D1-A0C7-4D02-86E2-7D629CC6498F}" type="parTrans" cxnId="{BF099BCA-B3B6-4208-B6BE-2E16620DE42E}">
      <dgm:prSet/>
      <dgm:spPr/>
      <dgm:t>
        <a:bodyPr/>
        <a:lstStyle/>
        <a:p>
          <a:endParaRPr lang="en-US"/>
        </a:p>
      </dgm:t>
    </dgm:pt>
    <dgm:pt modelId="{E0FDD924-DA82-4439-AC32-518E2AA81316}" type="sibTrans" cxnId="{BF099BCA-B3B6-4208-B6BE-2E16620DE42E}">
      <dgm:prSet/>
      <dgm:spPr/>
      <dgm:t>
        <a:bodyPr/>
        <a:lstStyle/>
        <a:p>
          <a:endParaRPr lang="en-US"/>
        </a:p>
      </dgm:t>
    </dgm:pt>
    <dgm:pt modelId="{7E3F799E-74DC-42F3-8A4C-777A5662C6DA}">
      <dgm:prSet custT="1"/>
      <dgm:spPr/>
      <dgm:t>
        <a:bodyPr/>
        <a:lstStyle/>
        <a:p>
          <a:r>
            <a:rPr lang="en-US" sz="2000" dirty="0"/>
            <a:t>Gather and evaluate the evidence for each assessment</a:t>
          </a:r>
        </a:p>
      </dgm:t>
    </dgm:pt>
    <dgm:pt modelId="{6EA6106C-4704-4476-AB13-B17464A4D3A5}" type="parTrans" cxnId="{911A9C6F-3AF7-4E02-998F-C52968FFCB16}">
      <dgm:prSet/>
      <dgm:spPr/>
      <dgm:t>
        <a:bodyPr/>
        <a:lstStyle/>
        <a:p>
          <a:endParaRPr lang="en-US"/>
        </a:p>
      </dgm:t>
    </dgm:pt>
    <dgm:pt modelId="{CF5BDE11-5C23-4626-B601-F99EFB86396F}" type="sibTrans" cxnId="{911A9C6F-3AF7-4E02-998F-C52968FFCB16}">
      <dgm:prSet/>
      <dgm:spPr/>
      <dgm:t>
        <a:bodyPr/>
        <a:lstStyle/>
        <a:p>
          <a:endParaRPr lang="en-US"/>
        </a:p>
      </dgm:t>
    </dgm:pt>
    <dgm:pt modelId="{5B6829CA-88FB-42FA-8FC6-270435F0DC0F}">
      <dgm:prSet/>
      <dgm:spPr/>
      <dgm:t>
        <a:bodyPr/>
        <a:lstStyle/>
        <a:p>
          <a:r>
            <a:rPr lang="en-US" dirty="0"/>
            <a:t>Review</a:t>
          </a:r>
        </a:p>
      </dgm:t>
    </dgm:pt>
    <dgm:pt modelId="{043903E8-44DB-4E16-9518-ECFCA3F42459}" type="parTrans" cxnId="{2FFC7437-4D71-42C9-B0E6-F273793C09F5}">
      <dgm:prSet/>
      <dgm:spPr/>
      <dgm:t>
        <a:bodyPr/>
        <a:lstStyle/>
        <a:p>
          <a:endParaRPr lang="en-US"/>
        </a:p>
      </dgm:t>
    </dgm:pt>
    <dgm:pt modelId="{F4097F55-60C8-4458-9B9A-6A1F3D933375}" type="sibTrans" cxnId="{2FFC7437-4D71-42C9-B0E6-F273793C09F5}">
      <dgm:prSet/>
      <dgm:spPr/>
      <dgm:t>
        <a:bodyPr/>
        <a:lstStyle/>
        <a:p>
          <a:endParaRPr lang="en-US"/>
        </a:p>
      </dgm:t>
    </dgm:pt>
    <dgm:pt modelId="{0ED1B873-F201-4A54-8A26-3817E70A2A7D}">
      <dgm:prSet custT="1"/>
      <dgm:spPr/>
      <dgm:t>
        <a:bodyPr/>
        <a:lstStyle/>
        <a:p>
          <a:r>
            <a:rPr lang="en-US" sz="2000" dirty="0"/>
            <a:t>Review the evidence across assessments</a:t>
          </a:r>
        </a:p>
      </dgm:t>
    </dgm:pt>
    <dgm:pt modelId="{7CE3B670-557B-4809-ADDB-30281DD2ED8B}" type="parTrans" cxnId="{13C4C6C1-A341-42A8-9071-C427BEB45357}">
      <dgm:prSet/>
      <dgm:spPr/>
      <dgm:t>
        <a:bodyPr/>
        <a:lstStyle/>
        <a:p>
          <a:endParaRPr lang="en-US"/>
        </a:p>
      </dgm:t>
    </dgm:pt>
    <dgm:pt modelId="{B54687E8-EEDF-4C42-BF09-BCFD9EEA5F96}" type="sibTrans" cxnId="{13C4C6C1-A341-42A8-9071-C427BEB45357}">
      <dgm:prSet/>
      <dgm:spPr/>
      <dgm:t>
        <a:bodyPr/>
        <a:lstStyle/>
        <a:p>
          <a:endParaRPr lang="en-US"/>
        </a:p>
      </dgm:t>
    </dgm:pt>
    <dgm:pt modelId="{6BD0ED38-61C0-4D7E-81E1-4308C06A5974}" type="pres">
      <dgm:prSet presAssocID="{DE378FE6-433F-4839-9163-7A4BA337C3FB}" presName="Name0" presStyleCnt="0">
        <dgm:presLayoutVars>
          <dgm:dir/>
          <dgm:animLvl val="lvl"/>
          <dgm:resizeHandles val="exact"/>
        </dgm:presLayoutVars>
      </dgm:prSet>
      <dgm:spPr/>
    </dgm:pt>
    <dgm:pt modelId="{C450C2E4-6DED-47C1-81F7-5466DB22CE21}" type="pres">
      <dgm:prSet presAssocID="{5B6829CA-88FB-42FA-8FC6-270435F0DC0F}" presName="boxAndChildren" presStyleCnt="0"/>
      <dgm:spPr/>
    </dgm:pt>
    <dgm:pt modelId="{E538A45A-3F1E-4B00-9E0D-AF7EDBBB14ED}" type="pres">
      <dgm:prSet presAssocID="{5B6829CA-88FB-42FA-8FC6-270435F0DC0F}" presName="parentTextBox" presStyleLbl="alignNode1" presStyleIdx="0" presStyleCnt="4"/>
      <dgm:spPr/>
    </dgm:pt>
    <dgm:pt modelId="{FD362DCF-016B-4BEA-A9FA-E8CBBC29F797}" type="pres">
      <dgm:prSet presAssocID="{5B6829CA-88FB-42FA-8FC6-270435F0DC0F}" presName="descendantBox" presStyleLbl="bgAccFollowNode1" presStyleIdx="0" presStyleCnt="4"/>
      <dgm:spPr/>
    </dgm:pt>
    <dgm:pt modelId="{FEE91887-449C-47D5-AF58-2577473FCCC7}" type="pres">
      <dgm:prSet presAssocID="{E0FDD924-DA82-4439-AC32-518E2AA81316}" presName="sp" presStyleCnt="0"/>
      <dgm:spPr/>
    </dgm:pt>
    <dgm:pt modelId="{416DEEA3-52B9-46CE-8A2E-BCA462BBF064}" type="pres">
      <dgm:prSet presAssocID="{FA5114E4-964F-4550-9CE2-490B10C5E76C}" presName="arrowAndChildren" presStyleCnt="0"/>
      <dgm:spPr/>
    </dgm:pt>
    <dgm:pt modelId="{6B043396-CA31-4211-9D89-674FA22C7B10}" type="pres">
      <dgm:prSet presAssocID="{FA5114E4-964F-4550-9CE2-490B10C5E76C}" presName="parentTextArrow" presStyleLbl="node1" presStyleIdx="0" presStyleCnt="0"/>
      <dgm:spPr/>
    </dgm:pt>
    <dgm:pt modelId="{9B4C7BC6-8C29-4002-84BA-08D82A0549AC}" type="pres">
      <dgm:prSet presAssocID="{FA5114E4-964F-4550-9CE2-490B10C5E76C}" presName="arrow" presStyleLbl="alignNode1" presStyleIdx="1" presStyleCnt="4"/>
      <dgm:spPr/>
    </dgm:pt>
    <dgm:pt modelId="{F42C42CF-39FD-44E0-B521-E0C4D66DBBC0}" type="pres">
      <dgm:prSet presAssocID="{FA5114E4-964F-4550-9CE2-490B10C5E76C}" presName="descendantArrow" presStyleLbl="bgAccFollowNode1" presStyleIdx="1" presStyleCnt="4"/>
      <dgm:spPr/>
    </dgm:pt>
    <dgm:pt modelId="{2BDA1C54-6216-4926-896D-AADE77FFD295}" type="pres">
      <dgm:prSet presAssocID="{FC0EEAE1-31BA-4B0F-8782-9270442BA2BE}" presName="sp" presStyleCnt="0"/>
      <dgm:spPr/>
    </dgm:pt>
    <dgm:pt modelId="{9B32DE5B-E1A6-4B77-A5DF-D33A4F8A9A24}" type="pres">
      <dgm:prSet presAssocID="{9314B8A0-1E18-4499-96D7-1987D44F51FE}" presName="arrowAndChildren" presStyleCnt="0"/>
      <dgm:spPr/>
    </dgm:pt>
    <dgm:pt modelId="{AEEAEF9A-DF41-496D-B6DC-A8667903F226}" type="pres">
      <dgm:prSet presAssocID="{9314B8A0-1E18-4499-96D7-1987D44F51FE}" presName="parentTextArrow" presStyleLbl="node1" presStyleIdx="0" presStyleCnt="0"/>
      <dgm:spPr/>
    </dgm:pt>
    <dgm:pt modelId="{CB436C3D-54C7-447B-97B2-D068CB7E5626}" type="pres">
      <dgm:prSet presAssocID="{9314B8A0-1E18-4499-96D7-1987D44F51FE}" presName="arrow" presStyleLbl="alignNode1" presStyleIdx="2" presStyleCnt="4"/>
      <dgm:spPr/>
    </dgm:pt>
    <dgm:pt modelId="{10D06F70-E525-4D30-A144-CCBA72B303F8}" type="pres">
      <dgm:prSet presAssocID="{9314B8A0-1E18-4499-96D7-1987D44F51FE}" presName="descendantArrow" presStyleLbl="bgAccFollowNode1" presStyleIdx="2" presStyleCnt="4"/>
      <dgm:spPr/>
    </dgm:pt>
    <dgm:pt modelId="{39E4EC90-B56D-481F-9AB3-90324613E9F7}" type="pres">
      <dgm:prSet presAssocID="{F065DF9F-84B9-493C-99C9-F2CFA932CE09}" presName="sp" presStyleCnt="0"/>
      <dgm:spPr/>
    </dgm:pt>
    <dgm:pt modelId="{F6EF50E7-08A2-473C-84D6-60EF55712452}" type="pres">
      <dgm:prSet presAssocID="{4E082302-5417-4363-AFD9-11695CCA220A}" presName="arrowAndChildren" presStyleCnt="0"/>
      <dgm:spPr/>
    </dgm:pt>
    <dgm:pt modelId="{3F8E236C-D37E-4EF8-A640-EB3F2E4B654C}" type="pres">
      <dgm:prSet presAssocID="{4E082302-5417-4363-AFD9-11695CCA220A}" presName="parentTextArrow" presStyleLbl="node1" presStyleIdx="0" presStyleCnt="0"/>
      <dgm:spPr/>
    </dgm:pt>
    <dgm:pt modelId="{96042657-B118-4869-AA12-6231B99CE784}" type="pres">
      <dgm:prSet presAssocID="{4E082302-5417-4363-AFD9-11695CCA220A}" presName="arrow" presStyleLbl="alignNode1" presStyleIdx="3" presStyleCnt="4" custLinFactNeighborX="-2192" custLinFactNeighborY="-12089"/>
      <dgm:spPr/>
    </dgm:pt>
    <dgm:pt modelId="{57D6E591-B600-43AB-9C1A-0E3404982E75}" type="pres">
      <dgm:prSet presAssocID="{4E082302-5417-4363-AFD9-11695CCA220A}" presName="descendantArrow" presStyleLbl="bgAccFollowNode1" presStyleIdx="3" presStyleCnt="4"/>
      <dgm:spPr/>
    </dgm:pt>
  </dgm:ptLst>
  <dgm:cxnLst>
    <dgm:cxn modelId="{A7115D04-5E03-41DB-AFB4-65601CF14733}" type="presOf" srcId="{4E082302-5417-4363-AFD9-11695CCA220A}" destId="{96042657-B118-4869-AA12-6231B99CE784}" srcOrd="1" destOrd="0" presId="urn:microsoft.com/office/officeart/2016/7/layout/VerticalDownArrowProcess"/>
    <dgm:cxn modelId="{62466A06-A596-4017-A65B-2A51BFD8C889}" srcId="{DE378FE6-433F-4839-9163-7A4BA337C3FB}" destId="{4E082302-5417-4363-AFD9-11695CCA220A}" srcOrd="0" destOrd="0" parTransId="{9AE82DA7-A35D-4825-B4F5-311C1553A375}" sibTransId="{F065DF9F-84B9-493C-99C9-F2CFA932CE09}"/>
    <dgm:cxn modelId="{A912E210-AA2E-4ED6-98CE-C2C3833E192B}" srcId="{9314B8A0-1E18-4499-96D7-1987D44F51FE}" destId="{70C73B32-2DDF-49F9-A97C-82969171998A}" srcOrd="0" destOrd="0" parTransId="{661DF85A-034A-4212-8ED8-F4D029CE116E}" sibTransId="{63F7D54B-BFE7-4770-B699-356E2EA2E9EF}"/>
    <dgm:cxn modelId="{91C0C32B-EA02-4859-B798-A89713AB4DC8}" type="presOf" srcId="{7E3F799E-74DC-42F3-8A4C-777A5662C6DA}" destId="{F42C42CF-39FD-44E0-B521-E0C4D66DBBC0}" srcOrd="0" destOrd="0" presId="urn:microsoft.com/office/officeart/2016/7/layout/VerticalDownArrowProcess"/>
    <dgm:cxn modelId="{2FFC7437-4D71-42C9-B0E6-F273793C09F5}" srcId="{DE378FE6-433F-4839-9163-7A4BA337C3FB}" destId="{5B6829CA-88FB-42FA-8FC6-270435F0DC0F}" srcOrd="3" destOrd="0" parTransId="{043903E8-44DB-4E16-9518-ECFCA3F42459}" sibTransId="{F4097F55-60C8-4458-9B9A-6A1F3D933375}"/>
    <dgm:cxn modelId="{88C9AC6D-B4A8-4FEB-99E4-2346E08A6B9F}" srcId="{DE378FE6-433F-4839-9163-7A4BA337C3FB}" destId="{9314B8A0-1E18-4499-96D7-1987D44F51FE}" srcOrd="1" destOrd="0" parTransId="{335825C2-D7C0-400D-B6E7-398653ADA165}" sibTransId="{FC0EEAE1-31BA-4B0F-8782-9270442BA2BE}"/>
    <dgm:cxn modelId="{911A9C6F-3AF7-4E02-998F-C52968FFCB16}" srcId="{FA5114E4-964F-4550-9CE2-490B10C5E76C}" destId="{7E3F799E-74DC-42F3-8A4C-777A5662C6DA}" srcOrd="0" destOrd="0" parTransId="{6EA6106C-4704-4476-AB13-B17464A4D3A5}" sibTransId="{CF5BDE11-5C23-4626-B601-F99EFB86396F}"/>
    <dgm:cxn modelId="{194FB754-0253-45AD-9EDB-5C0878A5ABA6}" type="presOf" srcId="{FA5114E4-964F-4550-9CE2-490B10C5E76C}" destId="{6B043396-CA31-4211-9D89-674FA22C7B10}" srcOrd="0" destOrd="0" presId="urn:microsoft.com/office/officeart/2016/7/layout/VerticalDownArrowProcess"/>
    <dgm:cxn modelId="{C5CE1276-92C9-4E56-8326-C904730DA662}" type="presOf" srcId="{4E082302-5417-4363-AFD9-11695CCA220A}" destId="{3F8E236C-D37E-4EF8-A640-EB3F2E4B654C}" srcOrd="0" destOrd="0" presId="urn:microsoft.com/office/officeart/2016/7/layout/VerticalDownArrowProcess"/>
    <dgm:cxn modelId="{21DAFB81-B8CD-4729-B660-7BD6FAD91CDC}" type="presOf" srcId="{82DBAF90-6494-411A-94DB-A8249441B167}" destId="{57D6E591-B600-43AB-9C1A-0E3404982E75}" srcOrd="0" destOrd="0" presId="urn:microsoft.com/office/officeart/2016/7/layout/VerticalDownArrowProcess"/>
    <dgm:cxn modelId="{DB984388-1DDE-4E23-A676-9E48EF45CD6B}" type="presOf" srcId="{DE378FE6-433F-4839-9163-7A4BA337C3FB}" destId="{6BD0ED38-61C0-4D7E-81E1-4308C06A5974}" srcOrd="0" destOrd="0" presId="urn:microsoft.com/office/officeart/2016/7/layout/VerticalDownArrowProcess"/>
    <dgm:cxn modelId="{426BA4A3-06BE-497E-B503-3440C4A42C4C}" type="presOf" srcId="{70C73B32-2DDF-49F9-A97C-82969171998A}" destId="{10D06F70-E525-4D30-A144-CCBA72B303F8}" srcOrd="0" destOrd="0" presId="urn:microsoft.com/office/officeart/2016/7/layout/VerticalDownArrowProcess"/>
    <dgm:cxn modelId="{7D2BA7A3-5A6E-4740-A97B-08597778989C}" srcId="{4E082302-5417-4363-AFD9-11695CCA220A}" destId="{82DBAF90-6494-411A-94DB-A8249441B167}" srcOrd="0" destOrd="0" parTransId="{90B29ADB-A218-4512-9D33-70ECB724EE1A}" sibTransId="{75AD557D-5338-4CC8-B405-EFE64AC02734}"/>
    <dgm:cxn modelId="{0899EEB2-841F-4368-928F-2C7F7CD7020E}" type="presOf" srcId="{0ED1B873-F201-4A54-8A26-3817E70A2A7D}" destId="{FD362DCF-016B-4BEA-A9FA-E8CBBC29F797}" srcOrd="0" destOrd="0" presId="urn:microsoft.com/office/officeart/2016/7/layout/VerticalDownArrowProcess"/>
    <dgm:cxn modelId="{8DD319BA-F4B5-4FFC-AAFA-01F395954CE9}" type="presOf" srcId="{5B6829CA-88FB-42FA-8FC6-270435F0DC0F}" destId="{E538A45A-3F1E-4B00-9E0D-AF7EDBBB14ED}" srcOrd="0" destOrd="0" presId="urn:microsoft.com/office/officeart/2016/7/layout/VerticalDownArrowProcess"/>
    <dgm:cxn modelId="{13C4C6C1-A341-42A8-9071-C427BEB45357}" srcId="{5B6829CA-88FB-42FA-8FC6-270435F0DC0F}" destId="{0ED1B873-F201-4A54-8A26-3817E70A2A7D}" srcOrd="0" destOrd="0" parTransId="{7CE3B670-557B-4809-ADDB-30281DD2ED8B}" sibTransId="{B54687E8-EEDF-4C42-BF09-BCFD9EEA5F96}"/>
    <dgm:cxn modelId="{BF099BCA-B3B6-4208-B6BE-2E16620DE42E}" srcId="{DE378FE6-433F-4839-9163-7A4BA337C3FB}" destId="{FA5114E4-964F-4550-9CE2-490B10C5E76C}" srcOrd="2" destOrd="0" parTransId="{F41A00D1-A0C7-4D02-86E2-7D629CC6498F}" sibTransId="{E0FDD924-DA82-4439-AC32-518E2AA81316}"/>
    <dgm:cxn modelId="{BD72E3E4-F18C-4C8D-BB09-BA4898A9B974}" type="presOf" srcId="{9314B8A0-1E18-4499-96D7-1987D44F51FE}" destId="{AEEAEF9A-DF41-496D-B6DC-A8667903F226}" srcOrd="0" destOrd="0" presId="urn:microsoft.com/office/officeart/2016/7/layout/VerticalDownArrowProcess"/>
    <dgm:cxn modelId="{4D50BEEC-8AC4-4AEB-84A0-F5B9B3EA79F9}" type="presOf" srcId="{9314B8A0-1E18-4499-96D7-1987D44F51FE}" destId="{CB436C3D-54C7-447B-97B2-D068CB7E5626}" srcOrd="1" destOrd="0" presId="urn:microsoft.com/office/officeart/2016/7/layout/VerticalDownArrowProcess"/>
    <dgm:cxn modelId="{68D1CCF6-7FD1-4CB3-B371-F618850C4CE4}" type="presOf" srcId="{FA5114E4-964F-4550-9CE2-490B10C5E76C}" destId="{9B4C7BC6-8C29-4002-84BA-08D82A0549AC}" srcOrd="1" destOrd="0" presId="urn:microsoft.com/office/officeart/2016/7/layout/VerticalDownArrowProcess"/>
    <dgm:cxn modelId="{B00C6C53-4F85-4DBB-95DF-99FF5B4A6BF2}" type="presParOf" srcId="{6BD0ED38-61C0-4D7E-81E1-4308C06A5974}" destId="{C450C2E4-6DED-47C1-81F7-5466DB22CE21}" srcOrd="0" destOrd="0" presId="urn:microsoft.com/office/officeart/2016/7/layout/VerticalDownArrowProcess"/>
    <dgm:cxn modelId="{6095DB0D-31F6-4185-A1A2-A2284F44387B}" type="presParOf" srcId="{C450C2E4-6DED-47C1-81F7-5466DB22CE21}" destId="{E538A45A-3F1E-4B00-9E0D-AF7EDBBB14ED}" srcOrd="0" destOrd="0" presId="urn:microsoft.com/office/officeart/2016/7/layout/VerticalDownArrowProcess"/>
    <dgm:cxn modelId="{6EBB971D-0B42-4E12-8527-6D09C02AE6E3}" type="presParOf" srcId="{C450C2E4-6DED-47C1-81F7-5466DB22CE21}" destId="{FD362DCF-016B-4BEA-A9FA-E8CBBC29F797}" srcOrd="1" destOrd="0" presId="urn:microsoft.com/office/officeart/2016/7/layout/VerticalDownArrowProcess"/>
    <dgm:cxn modelId="{46AF72AD-141A-46B6-BC62-58940BF51DF7}" type="presParOf" srcId="{6BD0ED38-61C0-4D7E-81E1-4308C06A5974}" destId="{FEE91887-449C-47D5-AF58-2577473FCCC7}" srcOrd="1" destOrd="0" presId="urn:microsoft.com/office/officeart/2016/7/layout/VerticalDownArrowProcess"/>
    <dgm:cxn modelId="{66E550F5-0AAD-4E4B-A6FF-F17B104A5C4F}" type="presParOf" srcId="{6BD0ED38-61C0-4D7E-81E1-4308C06A5974}" destId="{416DEEA3-52B9-46CE-8A2E-BCA462BBF064}" srcOrd="2" destOrd="0" presId="urn:microsoft.com/office/officeart/2016/7/layout/VerticalDownArrowProcess"/>
    <dgm:cxn modelId="{908FB8F0-6BE8-47F9-BA7B-EB13732AD29F}" type="presParOf" srcId="{416DEEA3-52B9-46CE-8A2E-BCA462BBF064}" destId="{6B043396-CA31-4211-9D89-674FA22C7B10}" srcOrd="0" destOrd="0" presId="urn:microsoft.com/office/officeart/2016/7/layout/VerticalDownArrowProcess"/>
    <dgm:cxn modelId="{DC412229-E7F7-45FE-8F69-8E3AA1061690}" type="presParOf" srcId="{416DEEA3-52B9-46CE-8A2E-BCA462BBF064}" destId="{9B4C7BC6-8C29-4002-84BA-08D82A0549AC}" srcOrd="1" destOrd="0" presId="urn:microsoft.com/office/officeart/2016/7/layout/VerticalDownArrowProcess"/>
    <dgm:cxn modelId="{63CAF432-1F49-4485-A799-F6489C4393D2}" type="presParOf" srcId="{416DEEA3-52B9-46CE-8A2E-BCA462BBF064}" destId="{F42C42CF-39FD-44E0-B521-E0C4D66DBBC0}" srcOrd="2" destOrd="0" presId="urn:microsoft.com/office/officeart/2016/7/layout/VerticalDownArrowProcess"/>
    <dgm:cxn modelId="{38979B64-FAA3-49B6-B968-8674E4C2C6F0}" type="presParOf" srcId="{6BD0ED38-61C0-4D7E-81E1-4308C06A5974}" destId="{2BDA1C54-6216-4926-896D-AADE77FFD295}" srcOrd="3" destOrd="0" presId="urn:microsoft.com/office/officeart/2016/7/layout/VerticalDownArrowProcess"/>
    <dgm:cxn modelId="{5AE6F31D-03B4-4A2B-8CE8-7253AD628A52}" type="presParOf" srcId="{6BD0ED38-61C0-4D7E-81E1-4308C06A5974}" destId="{9B32DE5B-E1A6-4B77-A5DF-D33A4F8A9A24}" srcOrd="4" destOrd="0" presId="urn:microsoft.com/office/officeart/2016/7/layout/VerticalDownArrowProcess"/>
    <dgm:cxn modelId="{336AF809-52AC-44C3-860C-99D85954E375}" type="presParOf" srcId="{9B32DE5B-E1A6-4B77-A5DF-D33A4F8A9A24}" destId="{AEEAEF9A-DF41-496D-B6DC-A8667903F226}" srcOrd="0" destOrd="0" presId="urn:microsoft.com/office/officeart/2016/7/layout/VerticalDownArrowProcess"/>
    <dgm:cxn modelId="{C0788ADE-2668-46AD-96DB-D175A371AA4E}" type="presParOf" srcId="{9B32DE5B-E1A6-4B77-A5DF-D33A4F8A9A24}" destId="{CB436C3D-54C7-447B-97B2-D068CB7E5626}" srcOrd="1" destOrd="0" presId="urn:microsoft.com/office/officeart/2016/7/layout/VerticalDownArrowProcess"/>
    <dgm:cxn modelId="{9EF71253-A42B-4289-B74A-D189B30216E4}" type="presParOf" srcId="{9B32DE5B-E1A6-4B77-A5DF-D33A4F8A9A24}" destId="{10D06F70-E525-4D30-A144-CCBA72B303F8}" srcOrd="2" destOrd="0" presId="urn:microsoft.com/office/officeart/2016/7/layout/VerticalDownArrowProcess"/>
    <dgm:cxn modelId="{984E9319-CD0B-4416-90F0-B4541B609C45}" type="presParOf" srcId="{6BD0ED38-61C0-4D7E-81E1-4308C06A5974}" destId="{39E4EC90-B56D-481F-9AB3-90324613E9F7}" srcOrd="5" destOrd="0" presId="urn:microsoft.com/office/officeart/2016/7/layout/VerticalDownArrowProcess"/>
    <dgm:cxn modelId="{F49F27DE-8F7C-4995-87A9-F1D78BF49147}" type="presParOf" srcId="{6BD0ED38-61C0-4D7E-81E1-4308C06A5974}" destId="{F6EF50E7-08A2-473C-84D6-60EF55712452}" srcOrd="6" destOrd="0" presId="urn:microsoft.com/office/officeart/2016/7/layout/VerticalDownArrowProcess"/>
    <dgm:cxn modelId="{017A8B35-56F8-4BA7-9CB9-AC34668A1D88}" type="presParOf" srcId="{F6EF50E7-08A2-473C-84D6-60EF55712452}" destId="{3F8E236C-D37E-4EF8-A640-EB3F2E4B654C}" srcOrd="0" destOrd="0" presId="urn:microsoft.com/office/officeart/2016/7/layout/VerticalDownArrowProcess"/>
    <dgm:cxn modelId="{A6F2ACF2-1991-44BF-9FA1-440AB673A20F}" type="presParOf" srcId="{F6EF50E7-08A2-473C-84D6-60EF55712452}" destId="{96042657-B118-4869-AA12-6231B99CE784}" srcOrd="1" destOrd="0" presId="urn:microsoft.com/office/officeart/2016/7/layout/VerticalDownArrowProcess"/>
    <dgm:cxn modelId="{50E3A676-9CF5-4C67-9740-5D883331F2C1}" type="presParOf" srcId="{F6EF50E7-08A2-473C-84D6-60EF55712452}" destId="{57D6E591-B600-43AB-9C1A-0E3404982E75}"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53ECA9-B713-41E7-8899-142EDC1D7DF8}"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5748E0CD-426E-4649-ACE0-7D97F18A21AB}">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Design and development</a:t>
          </a:r>
        </a:p>
      </dgm:t>
    </dgm:pt>
    <dgm:pt modelId="{EE4FE05F-8496-4EDD-8275-83148297736A}" type="parTrans" cxnId="{9F66D6F2-A4BF-42F4-B819-77313348FF8B}">
      <dgm:prSet/>
      <dgm:spPr/>
      <dgm:t>
        <a:bodyPr/>
        <a:lstStyle/>
        <a:p>
          <a:endParaRPr lang="en-US"/>
        </a:p>
      </dgm:t>
    </dgm:pt>
    <dgm:pt modelId="{25509544-0A24-4D90-A629-2C0A3F420E0A}" type="sibTrans" cxnId="{9F66D6F2-A4BF-42F4-B819-77313348FF8B}">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US"/>
        </a:p>
      </dgm:t>
    </dgm:pt>
    <dgm:pt modelId="{D190FA44-EFD5-4E3A-AA60-DCD0D398297D}">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Administration</a:t>
          </a:r>
        </a:p>
      </dgm:t>
    </dgm:pt>
    <dgm:pt modelId="{92DCD216-CB30-4DB7-8DB4-374B74C9896E}" type="parTrans" cxnId="{94BC8EB7-4755-438B-9CA0-E39E07E93E77}">
      <dgm:prSet/>
      <dgm:spPr/>
      <dgm:t>
        <a:bodyPr/>
        <a:lstStyle/>
        <a:p>
          <a:endParaRPr lang="en-US"/>
        </a:p>
      </dgm:t>
    </dgm:pt>
    <dgm:pt modelId="{E167BB8F-FB63-46EF-9D40-DF123E2604EA}" type="sibTrans" cxnId="{94BC8EB7-4755-438B-9CA0-E39E07E93E77}">
      <dgm:prSet/>
      <dgm:spPr/>
      <dgm:t>
        <a:bodyPr/>
        <a:lstStyle/>
        <a:p>
          <a:endParaRPr lang="en-US"/>
        </a:p>
      </dgm:t>
    </dgm:pt>
    <dgm:pt modelId="{5D09A988-D25A-4A6F-B3D9-B5C93BDE76F5}">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Scoring</a:t>
          </a:r>
        </a:p>
      </dgm:t>
    </dgm:pt>
    <dgm:pt modelId="{2B756AF7-B901-4664-87CA-8868FABAC9CF}" type="parTrans" cxnId="{813AC1DC-8774-44F6-91C7-3D3AF93F156A}">
      <dgm:prSet/>
      <dgm:spPr/>
      <dgm:t>
        <a:bodyPr/>
        <a:lstStyle/>
        <a:p>
          <a:endParaRPr lang="en-US"/>
        </a:p>
      </dgm:t>
    </dgm:pt>
    <dgm:pt modelId="{8A56D596-878D-4F75-B0E2-DB90E278FE5F}" type="sibTrans" cxnId="{813AC1DC-8774-44F6-91C7-3D3AF93F156A}">
      <dgm:prSet/>
      <dgm:spPr/>
      <dgm:t>
        <a:bodyPr/>
        <a:lstStyle/>
        <a:p>
          <a:endParaRPr lang="en-US"/>
        </a:p>
      </dgm:t>
    </dgm:pt>
    <dgm:pt modelId="{E179F79A-D22B-4D3E-9F90-0EE47B16151E}">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Analysis</a:t>
          </a:r>
        </a:p>
      </dgm:t>
    </dgm:pt>
    <dgm:pt modelId="{B83DCE1E-CA23-45FD-9C99-0CF97F4A1664}" type="parTrans" cxnId="{15972768-F79A-4378-BB60-A9881392DB5E}">
      <dgm:prSet/>
      <dgm:spPr/>
      <dgm:t>
        <a:bodyPr/>
        <a:lstStyle/>
        <a:p>
          <a:endParaRPr lang="en-US"/>
        </a:p>
      </dgm:t>
    </dgm:pt>
    <dgm:pt modelId="{664D1CED-5429-484A-B6FE-036072A81727}" type="sibTrans" cxnId="{15972768-F79A-4378-BB60-A9881392DB5E}">
      <dgm:prSet/>
      <dgm:spPr/>
      <dgm:t>
        <a:bodyPr/>
        <a:lstStyle/>
        <a:p>
          <a:endParaRPr lang="en-US"/>
        </a:p>
      </dgm:t>
    </dgm:pt>
    <dgm:pt modelId="{C076D609-52C4-41BF-9DB5-8CFD74008DA8}">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Reporting</a:t>
          </a:r>
        </a:p>
      </dgm:t>
    </dgm:pt>
    <dgm:pt modelId="{460C2CEA-CAF6-4210-9348-88238D82636D}" type="parTrans" cxnId="{C0027114-1A63-4734-9AAA-FC64E81124F8}">
      <dgm:prSet/>
      <dgm:spPr/>
      <dgm:t>
        <a:bodyPr/>
        <a:lstStyle/>
        <a:p>
          <a:endParaRPr lang="en-US"/>
        </a:p>
      </dgm:t>
    </dgm:pt>
    <dgm:pt modelId="{FF00B85D-C281-4513-8FDE-C7ABC6F3BCCE}" type="sibTrans" cxnId="{C0027114-1A63-4734-9AAA-FC64E81124F8}">
      <dgm:prSet/>
      <dgm:spPr/>
      <dgm:t>
        <a:bodyPr/>
        <a:lstStyle/>
        <a:p>
          <a:endParaRPr lang="en-US"/>
        </a:p>
      </dgm:t>
    </dgm:pt>
    <dgm:pt modelId="{5815CD3B-C81F-4D4E-95B8-3BDD41148A4B}">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a:t>Use of Scores</a:t>
          </a:r>
          <a:endParaRPr lang="en-US" dirty="0"/>
        </a:p>
      </dgm:t>
    </dgm:pt>
    <dgm:pt modelId="{844FD39A-0700-46C9-98B2-BE3EF9EE4688}" type="parTrans" cxnId="{8B1784B1-9137-40DD-89C3-381148AD6FD6}">
      <dgm:prSet/>
      <dgm:spPr/>
      <dgm:t>
        <a:bodyPr/>
        <a:lstStyle/>
        <a:p>
          <a:endParaRPr lang="en-US"/>
        </a:p>
      </dgm:t>
    </dgm:pt>
    <dgm:pt modelId="{460D80DD-597E-453D-AE5B-7C96B7B35FFC}" type="sibTrans" cxnId="{8B1784B1-9137-40DD-89C3-381148AD6FD6}">
      <dgm:prSet/>
      <dgm:spPr/>
      <dgm:t>
        <a:bodyPr/>
        <a:lstStyle/>
        <a:p>
          <a:endParaRPr lang="en-US"/>
        </a:p>
      </dgm:t>
    </dgm:pt>
    <dgm:pt modelId="{0AE42CFF-9004-4634-B86C-53EB24E92139}" type="pres">
      <dgm:prSet presAssocID="{C053ECA9-B713-41E7-8899-142EDC1D7DF8}" presName="Name0" presStyleCnt="0">
        <dgm:presLayoutVars>
          <dgm:dir/>
          <dgm:resizeHandles val="exact"/>
        </dgm:presLayoutVars>
      </dgm:prSet>
      <dgm:spPr/>
    </dgm:pt>
    <dgm:pt modelId="{4B2C4CC9-7EFA-4AEF-826E-305B8AD70AAC}" type="pres">
      <dgm:prSet presAssocID="{C053ECA9-B713-41E7-8899-142EDC1D7DF8}" presName="cycle" presStyleCnt="0"/>
      <dgm:spPr/>
    </dgm:pt>
    <dgm:pt modelId="{7622325E-1EF1-4573-BFAD-56186FC99BC0}" type="pres">
      <dgm:prSet presAssocID="{5748E0CD-426E-4649-ACE0-7D97F18A21AB}" presName="nodeFirstNode" presStyleLbl="node1" presStyleIdx="0" presStyleCnt="6">
        <dgm:presLayoutVars>
          <dgm:bulletEnabled val="1"/>
        </dgm:presLayoutVars>
      </dgm:prSet>
      <dgm:spPr/>
    </dgm:pt>
    <dgm:pt modelId="{B06CBC09-39B6-491A-AB21-2A581A5EC463}" type="pres">
      <dgm:prSet presAssocID="{25509544-0A24-4D90-A629-2C0A3F420E0A}" presName="sibTransFirstNode" presStyleLbl="bgShp" presStyleIdx="0" presStyleCnt="1"/>
      <dgm:spPr/>
    </dgm:pt>
    <dgm:pt modelId="{90C6C9FC-2220-4F11-A1BC-B99AB0747F16}" type="pres">
      <dgm:prSet presAssocID="{D190FA44-EFD5-4E3A-AA60-DCD0D398297D}" presName="nodeFollowingNodes" presStyleLbl="node1" presStyleIdx="1" presStyleCnt="6">
        <dgm:presLayoutVars>
          <dgm:bulletEnabled val="1"/>
        </dgm:presLayoutVars>
      </dgm:prSet>
      <dgm:spPr/>
    </dgm:pt>
    <dgm:pt modelId="{2B9B5EB3-B756-4175-841F-B392DEE4DB6A}" type="pres">
      <dgm:prSet presAssocID="{5D09A988-D25A-4A6F-B3D9-B5C93BDE76F5}" presName="nodeFollowingNodes" presStyleLbl="node1" presStyleIdx="2" presStyleCnt="6">
        <dgm:presLayoutVars>
          <dgm:bulletEnabled val="1"/>
        </dgm:presLayoutVars>
      </dgm:prSet>
      <dgm:spPr/>
    </dgm:pt>
    <dgm:pt modelId="{9F89CDAF-E385-496C-BAE8-BF91BEED4594}" type="pres">
      <dgm:prSet presAssocID="{E179F79A-D22B-4D3E-9F90-0EE47B16151E}" presName="nodeFollowingNodes" presStyleLbl="node1" presStyleIdx="3" presStyleCnt="6">
        <dgm:presLayoutVars>
          <dgm:bulletEnabled val="1"/>
        </dgm:presLayoutVars>
      </dgm:prSet>
      <dgm:spPr/>
    </dgm:pt>
    <dgm:pt modelId="{4709908E-E3F8-4421-A186-ECB3377F7FB6}" type="pres">
      <dgm:prSet presAssocID="{C076D609-52C4-41BF-9DB5-8CFD74008DA8}" presName="nodeFollowingNodes" presStyleLbl="node1" presStyleIdx="4" presStyleCnt="6">
        <dgm:presLayoutVars>
          <dgm:bulletEnabled val="1"/>
        </dgm:presLayoutVars>
      </dgm:prSet>
      <dgm:spPr/>
    </dgm:pt>
    <dgm:pt modelId="{3063E5CF-87A8-44C4-BA6B-CF4435A789B9}" type="pres">
      <dgm:prSet presAssocID="{5815CD3B-C81F-4D4E-95B8-3BDD41148A4B}" presName="nodeFollowingNodes" presStyleLbl="node1" presStyleIdx="5" presStyleCnt="6">
        <dgm:presLayoutVars>
          <dgm:bulletEnabled val="1"/>
        </dgm:presLayoutVars>
      </dgm:prSet>
      <dgm:spPr/>
    </dgm:pt>
  </dgm:ptLst>
  <dgm:cxnLst>
    <dgm:cxn modelId="{C0027114-1A63-4734-9AAA-FC64E81124F8}" srcId="{C053ECA9-B713-41E7-8899-142EDC1D7DF8}" destId="{C076D609-52C4-41BF-9DB5-8CFD74008DA8}" srcOrd="4" destOrd="0" parTransId="{460C2CEA-CAF6-4210-9348-88238D82636D}" sibTransId="{FF00B85D-C281-4513-8FDE-C7ABC6F3BCCE}"/>
    <dgm:cxn modelId="{E34B9F5F-EC44-4EA2-8530-0B8E4C3D2318}" type="presOf" srcId="{D190FA44-EFD5-4E3A-AA60-DCD0D398297D}" destId="{90C6C9FC-2220-4F11-A1BC-B99AB0747F16}" srcOrd="0" destOrd="0" presId="urn:microsoft.com/office/officeart/2005/8/layout/cycle3"/>
    <dgm:cxn modelId="{84AEB964-CD8C-43B0-9CA6-ECD765E458F3}" type="presOf" srcId="{5D09A988-D25A-4A6F-B3D9-B5C93BDE76F5}" destId="{2B9B5EB3-B756-4175-841F-B392DEE4DB6A}" srcOrd="0" destOrd="0" presId="urn:microsoft.com/office/officeart/2005/8/layout/cycle3"/>
    <dgm:cxn modelId="{15972768-F79A-4378-BB60-A9881392DB5E}" srcId="{C053ECA9-B713-41E7-8899-142EDC1D7DF8}" destId="{E179F79A-D22B-4D3E-9F90-0EE47B16151E}" srcOrd="3" destOrd="0" parTransId="{B83DCE1E-CA23-45FD-9C99-0CF97F4A1664}" sibTransId="{664D1CED-5429-484A-B6FE-036072A81727}"/>
    <dgm:cxn modelId="{80E1BD79-B422-4AE1-927E-44659C6F4FAD}" type="presOf" srcId="{5748E0CD-426E-4649-ACE0-7D97F18A21AB}" destId="{7622325E-1EF1-4573-BFAD-56186FC99BC0}" srcOrd="0" destOrd="0" presId="urn:microsoft.com/office/officeart/2005/8/layout/cycle3"/>
    <dgm:cxn modelId="{B2C3E6A9-2ADE-4337-BFB6-9D562DF3D563}" type="presOf" srcId="{E179F79A-D22B-4D3E-9F90-0EE47B16151E}" destId="{9F89CDAF-E385-496C-BAE8-BF91BEED4594}" srcOrd="0" destOrd="0" presId="urn:microsoft.com/office/officeart/2005/8/layout/cycle3"/>
    <dgm:cxn modelId="{8B1784B1-9137-40DD-89C3-381148AD6FD6}" srcId="{C053ECA9-B713-41E7-8899-142EDC1D7DF8}" destId="{5815CD3B-C81F-4D4E-95B8-3BDD41148A4B}" srcOrd="5" destOrd="0" parTransId="{844FD39A-0700-46C9-98B2-BE3EF9EE4688}" sibTransId="{460D80DD-597E-453D-AE5B-7C96B7B35FFC}"/>
    <dgm:cxn modelId="{94BC8EB7-4755-438B-9CA0-E39E07E93E77}" srcId="{C053ECA9-B713-41E7-8899-142EDC1D7DF8}" destId="{D190FA44-EFD5-4E3A-AA60-DCD0D398297D}" srcOrd="1" destOrd="0" parTransId="{92DCD216-CB30-4DB7-8DB4-374B74C9896E}" sibTransId="{E167BB8F-FB63-46EF-9D40-DF123E2604EA}"/>
    <dgm:cxn modelId="{5DDFCFCB-0A94-4E24-9575-8BF703A29C85}" type="presOf" srcId="{C076D609-52C4-41BF-9DB5-8CFD74008DA8}" destId="{4709908E-E3F8-4421-A186-ECB3377F7FB6}" srcOrd="0" destOrd="0" presId="urn:microsoft.com/office/officeart/2005/8/layout/cycle3"/>
    <dgm:cxn modelId="{864F9AD8-F13C-411B-9C09-6DCA054F94CD}" type="presOf" srcId="{C053ECA9-B713-41E7-8899-142EDC1D7DF8}" destId="{0AE42CFF-9004-4634-B86C-53EB24E92139}" srcOrd="0" destOrd="0" presId="urn:microsoft.com/office/officeart/2005/8/layout/cycle3"/>
    <dgm:cxn modelId="{813AC1DC-8774-44F6-91C7-3D3AF93F156A}" srcId="{C053ECA9-B713-41E7-8899-142EDC1D7DF8}" destId="{5D09A988-D25A-4A6F-B3D9-B5C93BDE76F5}" srcOrd="2" destOrd="0" parTransId="{2B756AF7-B901-4664-87CA-8868FABAC9CF}" sibTransId="{8A56D596-878D-4F75-B0E2-DB90E278FE5F}"/>
    <dgm:cxn modelId="{5063C7DE-A7EA-4C0D-AD02-AA129CBAAB87}" type="presOf" srcId="{5815CD3B-C81F-4D4E-95B8-3BDD41148A4B}" destId="{3063E5CF-87A8-44C4-BA6B-CF4435A789B9}" srcOrd="0" destOrd="0" presId="urn:microsoft.com/office/officeart/2005/8/layout/cycle3"/>
    <dgm:cxn modelId="{9F66D6F2-A4BF-42F4-B819-77313348FF8B}" srcId="{C053ECA9-B713-41E7-8899-142EDC1D7DF8}" destId="{5748E0CD-426E-4649-ACE0-7D97F18A21AB}" srcOrd="0" destOrd="0" parTransId="{EE4FE05F-8496-4EDD-8275-83148297736A}" sibTransId="{25509544-0A24-4D90-A629-2C0A3F420E0A}"/>
    <dgm:cxn modelId="{DF50BAF4-8C58-478D-915B-0FAEDE4E8E6C}" type="presOf" srcId="{25509544-0A24-4D90-A629-2C0A3F420E0A}" destId="{B06CBC09-39B6-491A-AB21-2A581A5EC463}" srcOrd="0" destOrd="0" presId="urn:microsoft.com/office/officeart/2005/8/layout/cycle3"/>
    <dgm:cxn modelId="{425DDCFF-4BD8-48A9-A6DC-66774208B72D}" type="presParOf" srcId="{0AE42CFF-9004-4634-B86C-53EB24E92139}" destId="{4B2C4CC9-7EFA-4AEF-826E-305B8AD70AAC}" srcOrd="0" destOrd="0" presId="urn:microsoft.com/office/officeart/2005/8/layout/cycle3"/>
    <dgm:cxn modelId="{11F7A537-3418-45A9-A1E2-4FBC2F97AE17}" type="presParOf" srcId="{4B2C4CC9-7EFA-4AEF-826E-305B8AD70AAC}" destId="{7622325E-1EF1-4573-BFAD-56186FC99BC0}" srcOrd="0" destOrd="0" presId="urn:microsoft.com/office/officeart/2005/8/layout/cycle3"/>
    <dgm:cxn modelId="{922947B9-B65E-4A59-A7A5-1BFE396ABFEE}" type="presParOf" srcId="{4B2C4CC9-7EFA-4AEF-826E-305B8AD70AAC}" destId="{B06CBC09-39B6-491A-AB21-2A581A5EC463}" srcOrd="1" destOrd="0" presId="urn:microsoft.com/office/officeart/2005/8/layout/cycle3"/>
    <dgm:cxn modelId="{B42CCEE3-0A30-4E65-B9B7-838B28330636}" type="presParOf" srcId="{4B2C4CC9-7EFA-4AEF-826E-305B8AD70AAC}" destId="{90C6C9FC-2220-4F11-A1BC-B99AB0747F16}" srcOrd="2" destOrd="0" presId="urn:microsoft.com/office/officeart/2005/8/layout/cycle3"/>
    <dgm:cxn modelId="{651F604E-B53D-4781-A64F-BC253D88167F}" type="presParOf" srcId="{4B2C4CC9-7EFA-4AEF-826E-305B8AD70AAC}" destId="{2B9B5EB3-B756-4175-841F-B392DEE4DB6A}" srcOrd="3" destOrd="0" presId="urn:microsoft.com/office/officeart/2005/8/layout/cycle3"/>
    <dgm:cxn modelId="{1578CF6E-7D73-40D2-B524-4A50130F63D0}" type="presParOf" srcId="{4B2C4CC9-7EFA-4AEF-826E-305B8AD70AAC}" destId="{9F89CDAF-E385-496C-BAE8-BF91BEED4594}" srcOrd="4" destOrd="0" presId="urn:microsoft.com/office/officeart/2005/8/layout/cycle3"/>
    <dgm:cxn modelId="{B7A9C69F-0EB7-4E4F-A20F-C43A825CD270}" type="presParOf" srcId="{4B2C4CC9-7EFA-4AEF-826E-305B8AD70AAC}" destId="{4709908E-E3F8-4421-A186-ECB3377F7FB6}" srcOrd="5" destOrd="0" presId="urn:microsoft.com/office/officeart/2005/8/layout/cycle3"/>
    <dgm:cxn modelId="{10F7D7E1-0E03-4D26-9302-375824278DB1}" type="presParOf" srcId="{4B2C4CC9-7EFA-4AEF-826E-305B8AD70AAC}" destId="{3063E5CF-87A8-44C4-BA6B-CF4435A789B9}" srcOrd="6"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8541391-D12C-4120-B887-E45831B886D5}" type="doc">
      <dgm:prSet loTypeId="urn:microsoft.com/office/officeart/2005/8/layout/vList6" loCatId="list" qsTypeId="urn:microsoft.com/office/officeart/2005/8/quickstyle/simple1" qsCatId="simple" csTypeId="urn:microsoft.com/office/officeart/2005/8/colors/colorful1" csCatId="colorful" phldr="1"/>
      <dgm:spPr/>
      <dgm:t>
        <a:bodyPr/>
        <a:lstStyle/>
        <a:p>
          <a:endParaRPr lang="en-US"/>
        </a:p>
      </dgm:t>
    </dgm:pt>
    <dgm:pt modelId="{1D9F79EE-1BCD-41B8-8C99-85809ED9F635}">
      <dgm:prSet phldrT="[Text]" custT="1"/>
      <dgm:spPr>
        <a:solidFill>
          <a:srgbClr val="151F46"/>
        </a:solidFill>
      </dgm:spPr>
      <dgm:t>
        <a:bodyPr/>
        <a:lstStyle/>
        <a:p>
          <a:r>
            <a:rPr lang="en-US" sz="4800" dirty="0"/>
            <a:t>Summative</a:t>
          </a:r>
        </a:p>
      </dgm:t>
    </dgm:pt>
    <dgm:pt modelId="{C066EE85-0FD4-4555-8675-67C97282E588}" type="parTrans" cxnId="{65A9A208-58CB-4B59-A55A-1B25487D518F}">
      <dgm:prSet/>
      <dgm:spPr/>
      <dgm:t>
        <a:bodyPr/>
        <a:lstStyle/>
        <a:p>
          <a:endParaRPr lang="en-US"/>
        </a:p>
      </dgm:t>
    </dgm:pt>
    <dgm:pt modelId="{0E323B6E-93DF-45E6-9318-0CDB38AC77B5}" type="sibTrans" cxnId="{65A9A208-58CB-4B59-A55A-1B25487D518F}">
      <dgm:prSet/>
      <dgm:spPr/>
      <dgm:t>
        <a:bodyPr/>
        <a:lstStyle/>
        <a:p>
          <a:endParaRPr lang="en-US"/>
        </a:p>
      </dgm:t>
    </dgm:pt>
    <dgm:pt modelId="{948ABB0A-A768-40FA-BFA9-E98DD356B1F4}">
      <dgm:prSet phldrT="[Text]"/>
      <dgm:spPr>
        <a:solidFill>
          <a:srgbClr val="D6E1F1"/>
        </a:solidFill>
      </dgm:spPr>
      <dgm:t>
        <a:bodyPr/>
        <a:lstStyle/>
        <a:p>
          <a:r>
            <a:rPr lang="en-US" dirty="0"/>
            <a:t>Assessment </a:t>
          </a:r>
          <a:r>
            <a:rPr lang="en-US" i="1" dirty="0"/>
            <a:t>of</a:t>
          </a:r>
          <a:r>
            <a:rPr lang="en-US" i="0" dirty="0"/>
            <a:t> learning.</a:t>
          </a:r>
          <a:endParaRPr lang="en-US" dirty="0"/>
        </a:p>
      </dgm:t>
    </dgm:pt>
    <dgm:pt modelId="{BE80D1A8-5F91-4679-A0FD-BF2C13E3A5D5}" type="parTrans" cxnId="{3B31FAFF-6985-4DA2-9917-31FC052B5EC7}">
      <dgm:prSet/>
      <dgm:spPr/>
      <dgm:t>
        <a:bodyPr/>
        <a:lstStyle/>
        <a:p>
          <a:endParaRPr lang="en-US"/>
        </a:p>
      </dgm:t>
    </dgm:pt>
    <dgm:pt modelId="{C760D701-99B9-44C6-BFBE-8E430BF1B9C9}" type="sibTrans" cxnId="{3B31FAFF-6985-4DA2-9917-31FC052B5EC7}">
      <dgm:prSet/>
      <dgm:spPr/>
      <dgm:t>
        <a:bodyPr/>
        <a:lstStyle/>
        <a:p>
          <a:endParaRPr lang="en-US"/>
        </a:p>
      </dgm:t>
    </dgm:pt>
    <dgm:pt modelId="{4A634E75-7347-4A14-8863-EEDBE55B836B}">
      <dgm:prSet phldrT="[Text]"/>
      <dgm:spPr>
        <a:solidFill>
          <a:srgbClr val="D6E1F1"/>
        </a:solidFill>
      </dgm:spPr>
      <dgm:t>
        <a:bodyPr/>
        <a:lstStyle/>
        <a:p>
          <a:r>
            <a:rPr lang="en-US" dirty="0"/>
            <a:t>Examples: ILEARN, ISTEP+ Grade 10, SAT, Final Exam</a:t>
          </a:r>
        </a:p>
      </dgm:t>
    </dgm:pt>
    <dgm:pt modelId="{F00251D2-8B0B-46F4-BBE5-75AA1DEC16A9}" type="parTrans" cxnId="{56B0331F-56E6-4935-8781-0D70F4B1B9BC}">
      <dgm:prSet/>
      <dgm:spPr/>
      <dgm:t>
        <a:bodyPr/>
        <a:lstStyle/>
        <a:p>
          <a:endParaRPr lang="en-US"/>
        </a:p>
      </dgm:t>
    </dgm:pt>
    <dgm:pt modelId="{5C69BD5A-23A7-421F-BC00-808DCA6D3350}" type="sibTrans" cxnId="{56B0331F-56E6-4935-8781-0D70F4B1B9BC}">
      <dgm:prSet/>
      <dgm:spPr/>
      <dgm:t>
        <a:bodyPr/>
        <a:lstStyle/>
        <a:p>
          <a:endParaRPr lang="en-US"/>
        </a:p>
      </dgm:t>
    </dgm:pt>
    <dgm:pt modelId="{A195A7A5-F169-4A96-9021-2C8F23EE42D7}">
      <dgm:prSet phldrT="[Text]" custT="1"/>
      <dgm:spPr/>
      <dgm:t>
        <a:bodyPr/>
        <a:lstStyle/>
        <a:p>
          <a:r>
            <a:rPr lang="en-US" sz="4800" dirty="0"/>
            <a:t>Formative</a:t>
          </a:r>
        </a:p>
      </dgm:t>
    </dgm:pt>
    <dgm:pt modelId="{DEC03CB9-E7D3-4763-9AE2-A459D444FDF7}" type="parTrans" cxnId="{5CEDCDD3-D823-4ECC-B2F6-2236D6022317}">
      <dgm:prSet/>
      <dgm:spPr/>
      <dgm:t>
        <a:bodyPr/>
        <a:lstStyle/>
        <a:p>
          <a:endParaRPr lang="en-US"/>
        </a:p>
      </dgm:t>
    </dgm:pt>
    <dgm:pt modelId="{35CE4C19-B1B1-44A1-B073-02DCA7763F14}" type="sibTrans" cxnId="{5CEDCDD3-D823-4ECC-B2F6-2236D6022317}">
      <dgm:prSet/>
      <dgm:spPr/>
      <dgm:t>
        <a:bodyPr/>
        <a:lstStyle/>
        <a:p>
          <a:endParaRPr lang="en-US"/>
        </a:p>
      </dgm:t>
    </dgm:pt>
    <dgm:pt modelId="{BB9423C1-F691-44DB-9622-65B13C2D47A8}">
      <dgm:prSet phldrT="[Text]"/>
      <dgm:spPr/>
      <dgm:t>
        <a:bodyPr/>
        <a:lstStyle/>
        <a:p>
          <a:r>
            <a:rPr lang="en-US" dirty="0"/>
            <a:t>Assessment </a:t>
          </a:r>
          <a:r>
            <a:rPr lang="en-US" i="1" dirty="0"/>
            <a:t>for</a:t>
          </a:r>
          <a:r>
            <a:rPr lang="en-US" i="0" dirty="0"/>
            <a:t> learning.</a:t>
          </a:r>
          <a:endParaRPr lang="en-US" dirty="0"/>
        </a:p>
      </dgm:t>
    </dgm:pt>
    <dgm:pt modelId="{59A0AEB8-1E7A-4236-A4FA-663BC16497F1}" type="parTrans" cxnId="{674ECBCF-AB1E-46DC-AFFD-F6DC75CB762E}">
      <dgm:prSet/>
      <dgm:spPr/>
      <dgm:t>
        <a:bodyPr/>
        <a:lstStyle/>
        <a:p>
          <a:endParaRPr lang="en-US"/>
        </a:p>
      </dgm:t>
    </dgm:pt>
    <dgm:pt modelId="{8E1C85E3-D971-433D-B4A2-455503C49008}" type="sibTrans" cxnId="{674ECBCF-AB1E-46DC-AFFD-F6DC75CB762E}">
      <dgm:prSet/>
      <dgm:spPr/>
      <dgm:t>
        <a:bodyPr/>
        <a:lstStyle/>
        <a:p>
          <a:endParaRPr lang="en-US"/>
        </a:p>
      </dgm:t>
    </dgm:pt>
    <dgm:pt modelId="{851DE462-9AB2-4FD4-BB41-681B5340D9CD}">
      <dgm:prSet phldrT="[Text]"/>
      <dgm:spPr/>
      <dgm:t>
        <a:bodyPr/>
        <a:lstStyle/>
        <a:p>
          <a:r>
            <a:rPr lang="en-US" dirty="0"/>
            <a:t>Examples: Exit tickets, Questioning, Rich Tasks</a:t>
          </a:r>
        </a:p>
      </dgm:t>
    </dgm:pt>
    <dgm:pt modelId="{D3B775E2-DB91-46EB-AC4D-1B3C62CCC69B}" type="parTrans" cxnId="{A0D00DA7-035B-416B-B196-BBEBA6BE2ADF}">
      <dgm:prSet/>
      <dgm:spPr/>
      <dgm:t>
        <a:bodyPr/>
        <a:lstStyle/>
        <a:p>
          <a:endParaRPr lang="en-US"/>
        </a:p>
      </dgm:t>
    </dgm:pt>
    <dgm:pt modelId="{6E431C9C-D87E-4C54-A028-CBD94C414D3A}" type="sibTrans" cxnId="{A0D00DA7-035B-416B-B196-BBEBA6BE2ADF}">
      <dgm:prSet/>
      <dgm:spPr/>
      <dgm:t>
        <a:bodyPr/>
        <a:lstStyle/>
        <a:p>
          <a:endParaRPr lang="en-US"/>
        </a:p>
      </dgm:t>
    </dgm:pt>
    <dgm:pt modelId="{5B7E739C-4FB7-4562-82B2-1453468F7DD7}">
      <dgm:prSet phldrT="[Text]" custT="1"/>
      <dgm:spPr/>
      <dgm:t>
        <a:bodyPr/>
        <a:lstStyle/>
        <a:p>
          <a:r>
            <a:rPr lang="en-US" sz="4800" dirty="0"/>
            <a:t>Interim</a:t>
          </a:r>
        </a:p>
      </dgm:t>
    </dgm:pt>
    <dgm:pt modelId="{833E099E-2201-41F0-9072-75DDBA775721}" type="parTrans" cxnId="{57F339DB-3FCA-423E-9997-255EE0CBC54E}">
      <dgm:prSet/>
      <dgm:spPr/>
      <dgm:t>
        <a:bodyPr/>
        <a:lstStyle/>
        <a:p>
          <a:endParaRPr lang="en-US"/>
        </a:p>
      </dgm:t>
    </dgm:pt>
    <dgm:pt modelId="{C5C9A0E0-9F3A-4799-B481-39301258CC7C}" type="sibTrans" cxnId="{57F339DB-3FCA-423E-9997-255EE0CBC54E}">
      <dgm:prSet/>
      <dgm:spPr/>
      <dgm:t>
        <a:bodyPr/>
        <a:lstStyle/>
        <a:p>
          <a:endParaRPr lang="en-US"/>
        </a:p>
      </dgm:t>
    </dgm:pt>
    <dgm:pt modelId="{9812E563-08AE-4C20-8DB0-D7A4862E9447}">
      <dgm:prSet phldrT="[Text]" custT="1"/>
      <dgm:spPr/>
      <dgm:t>
        <a:bodyPr/>
        <a:lstStyle/>
        <a:p>
          <a:r>
            <a:rPr lang="en-US" sz="4800" dirty="0"/>
            <a:t>Diagnostic</a:t>
          </a:r>
        </a:p>
      </dgm:t>
    </dgm:pt>
    <dgm:pt modelId="{8CD2499E-1382-41DA-971E-E746DC6160A6}" type="parTrans" cxnId="{C5A533F6-3180-4F12-97B8-E56CDDC80470}">
      <dgm:prSet/>
      <dgm:spPr/>
      <dgm:t>
        <a:bodyPr/>
        <a:lstStyle/>
        <a:p>
          <a:endParaRPr lang="en-US"/>
        </a:p>
      </dgm:t>
    </dgm:pt>
    <dgm:pt modelId="{F6676B1A-6A6F-49E8-B42D-30023B89ED1E}" type="sibTrans" cxnId="{C5A533F6-3180-4F12-97B8-E56CDDC80470}">
      <dgm:prSet/>
      <dgm:spPr/>
      <dgm:t>
        <a:bodyPr/>
        <a:lstStyle/>
        <a:p>
          <a:endParaRPr lang="en-US"/>
        </a:p>
      </dgm:t>
    </dgm:pt>
    <dgm:pt modelId="{77E94E3F-A0E8-4B3D-B3A5-C93B1A903986}">
      <dgm:prSet phldrT="[Text]"/>
      <dgm:spPr/>
      <dgm:t>
        <a:bodyPr/>
        <a:lstStyle/>
        <a:p>
          <a:r>
            <a:rPr lang="en-US" dirty="0"/>
            <a:t>Progress monitoring over time.</a:t>
          </a:r>
        </a:p>
      </dgm:t>
    </dgm:pt>
    <dgm:pt modelId="{298FD054-B2E0-4A14-9117-6A8D109DAE44}" type="parTrans" cxnId="{A250EF71-3F17-4250-9FBB-9BDDE3CE1971}">
      <dgm:prSet/>
      <dgm:spPr/>
      <dgm:t>
        <a:bodyPr/>
        <a:lstStyle/>
        <a:p>
          <a:endParaRPr lang="en-US"/>
        </a:p>
      </dgm:t>
    </dgm:pt>
    <dgm:pt modelId="{78C5900C-C095-49C2-9C6D-882D3E2E9295}" type="sibTrans" cxnId="{A250EF71-3F17-4250-9FBB-9BDDE3CE1971}">
      <dgm:prSet/>
      <dgm:spPr/>
      <dgm:t>
        <a:bodyPr/>
        <a:lstStyle/>
        <a:p>
          <a:endParaRPr lang="en-US"/>
        </a:p>
      </dgm:t>
    </dgm:pt>
    <dgm:pt modelId="{353EC552-44B1-44C6-B2D0-26419CB1DAF6}">
      <dgm:prSet phldrT="[Text]"/>
      <dgm:spPr/>
      <dgm:t>
        <a:bodyPr/>
        <a:lstStyle/>
        <a:p>
          <a:r>
            <a:rPr lang="en-US" dirty="0"/>
            <a:t>Examples: NWEA, </a:t>
          </a:r>
          <a:r>
            <a:rPr lang="en-US" dirty="0" err="1"/>
            <a:t>iReady</a:t>
          </a:r>
          <a:r>
            <a:rPr lang="en-US" dirty="0"/>
            <a:t>, Star</a:t>
          </a:r>
        </a:p>
      </dgm:t>
    </dgm:pt>
    <dgm:pt modelId="{2E2E7149-256A-46C5-AD2F-C7F8F7204078}" type="parTrans" cxnId="{3D83F828-A01C-476F-989B-758FE1B1D711}">
      <dgm:prSet/>
      <dgm:spPr/>
      <dgm:t>
        <a:bodyPr/>
        <a:lstStyle/>
        <a:p>
          <a:endParaRPr lang="en-US"/>
        </a:p>
      </dgm:t>
    </dgm:pt>
    <dgm:pt modelId="{C93350BF-E0BC-4975-B604-2C7CC2B6E7A7}" type="sibTrans" cxnId="{3D83F828-A01C-476F-989B-758FE1B1D711}">
      <dgm:prSet/>
      <dgm:spPr/>
      <dgm:t>
        <a:bodyPr/>
        <a:lstStyle/>
        <a:p>
          <a:endParaRPr lang="en-US"/>
        </a:p>
      </dgm:t>
    </dgm:pt>
    <dgm:pt modelId="{F91E59CA-2A92-4256-B616-8145D3319890}">
      <dgm:prSet phldrT="[Text]"/>
      <dgm:spPr/>
      <dgm:t>
        <a:bodyPr/>
        <a:lstStyle/>
        <a:p>
          <a:r>
            <a:rPr lang="en-US" dirty="0"/>
            <a:t>Diagnosis of specific student needs for a certain skill set. </a:t>
          </a:r>
        </a:p>
      </dgm:t>
    </dgm:pt>
    <dgm:pt modelId="{9C67568C-8AE8-49FE-98C2-DAB728FDFA57}" type="parTrans" cxnId="{C9B20E07-C16D-43F2-BF91-CA27C559B330}">
      <dgm:prSet/>
      <dgm:spPr/>
      <dgm:t>
        <a:bodyPr/>
        <a:lstStyle/>
        <a:p>
          <a:endParaRPr lang="en-US"/>
        </a:p>
      </dgm:t>
    </dgm:pt>
    <dgm:pt modelId="{BB071E68-5CD7-4B91-A26D-3CE08E78DCFC}" type="sibTrans" cxnId="{C9B20E07-C16D-43F2-BF91-CA27C559B330}">
      <dgm:prSet/>
      <dgm:spPr/>
      <dgm:t>
        <a:bodyPr/>
        <a:lstStyle/>
        <a:p>
          <a:endParaRPr lang="en-US"/>
        </a:p>
      </dgm:t>
    </dgm:pt>
    <dgm:pt modelId="{BEA80CC0-4735-46E5-8785-AC51FDE58B8D}">
      <dgm:prSet phldrT="[Text]"/>
      <dgm:spPr/>
      <dgm:t>
        <a:bodyPr/>
        <a:lstStyle/>
        <a:p>
          <a:r>
            <a:rPr lang="en-US" dirty="0"/>
            <a:t>Examples: DIBELS, GRADE, </a:t>
          </a:r>
        </a:p>
      </dgm:t>
    </dgm:pt>
    <dgm:pt modelId="{796A7FCD-F6EB-4D6A-BF95-129175698F26}" type="parTrans" cxnId="{CE2FD4C1-F295-41FC-95AD-0443D56280E6}">
      <dgm:prSet/>
      <dgm:spPr/>
      <dgm:t>
        <a:bodyPr/>
        <a:lstStyle/>
        <a:p>
          <a:endParaRPr lang="en-US"/>
        </a:p>
      </dgm:t>
    </dgm:pt>
    <dgm:pt modelId="{598251A2-D669-4585-8272-B9AB86F65F59}" type="sibTrans" cxnId="{CE2FD4C1-F295-41FC-95AD-0443D56280E6}">
      <dgm:prSet/>
      <dgm:spPr/>
      <dgm:t>
        <a:bodyPr/>
        <a:lstStyle/>
        <a:p>
          <a:endParaRPr lang="en-US"/>
        </a:p>
      </dgm:t>
    </dgm:pt>
    <dgm:pt modelId="{DC64C878-18C0-44BB-9FBB-B1E4D221BB49}" type="pres">
      <dgm:prSet presAssocID="{78541391-D12C-4120-B887-E45831B886D5}" presName="Name0" presStyleCnt="0">
        <dgm:presLayoutVars>
          <dgm:dir/>
          <dgm:animLvl val="lvl"/>
          <dgm:resizeHandles/>
        </dgm:presLayoutVars>
      </dgm:prSet>
      <dgm:spPr/>
    </dgm:pt>
    <dgm:pt modelId="{5BB942A1-7D89-4DAB-ABA9-50548239B857}" type="pres">
      <dgm:prSet presAssocID="{1D9F79EE-1BCD-41B8-8C99-85809ED9F635}" presName="linNode" presStyleCnt="0"/>
      <dgm:spPr/>
    </dgm:pt>
    <dgm:pt modelId="{ADDDDD2A-FFBA-45B8-968A-00C1F416F3F4}" type="pres">
      <dgm:prSet presAssocID="{1D9F79EE-1BCD-41B8-8C99-85809ED9F635}" presName="parentShp" presStyleLbl="node1" presStyleIdx="0" presStyleCnt="4">
        <dgm:presLayoutVars>
          <dgm:bulletEnabled val="1"/>
        </dgm:presLayoutVars>
      </dgm:prSet>
      <dgm:spPr/>
    </dgm:pt>
    <dgm:pt modelId="{7436FA68-5E34-4F15-B191-32E9E6DF19C0}" type="pres">
      <dgm:prSet presAssocID="{1D9F79EE-1BCD-41B8-8C99-85809ED9F635}" presName="childShp" presStyleLbl="bgAccFollowNode1" presStyleIdx="0" presStyleCnt="4">
        <dgm:presLayoutVars>
          <dgm:bulletEnabled val="1"/>
        </dgm:presLayoutVars>
      </dgm:prSet>
      <dgm:spPr/>
    </dgm:pt>
    <dgm:pt modelId="{715942F5-92D3-4037-8C7F-2724A8E40F0B}" type="pres">
      <dgm:prSet presAssocID="{0E323B6E-93DF-45E6-9318-0CDB38AC77B5}" presName="spacing" presStyleCnt="0"/>
      <dgm:spPr/>
    </dgm:pt>
    <dgm:pt modelId="{C946F1A8-42D2-4D59-961E-BEB32D109EF3}" type="pres">
      <dgm:prSet presAssocID="{A195A7A5-F169-4A96-9021-2C8F23EE42D7}" presName="linNode" presStyleCnt="0"/>
      <dgm:spPr/>
    </dgm:pt>
    <dgm:pt modelId="{0B081466-E67A-4270-A6C9-4FAA0A541106}" type="pres">
      <dgm:prSet presAssocID="{A195A7A5-F169-4A96-9021-2C8F23EE42D7}" presName="parentShp" presStyleLbl="node1" presStyleIdx="1" presStyleCnt="4">
        <dgm:presLayoutVars>
          <dgm:bulletEnabled val="1"/>
        </dgm:presLayoutVars>
      </dgm:prSet>
      <dgm:spPr/>
    </dgm:pt>
    <dgm:pt modelId="{627DD182-D869-471B-AA2E-04FB4FA23E6E}" type="pres">
      <dgm:prSet presAssocID="{A195A7A5-F169-4A96-9021-2C8F23EE42D7}" presName="childShp" presStyleLbl="bgAccFollowNode1" presStyleIdx="1" presStyleCnt="4">
        <dgm:presLayoutVars>
          <dgm:bulletEnabled val="1"/>
        </dgm:presLayoutVars>
      </dgm:prSet>
      <dgm:spPr/>
    </dgm:pt>
    <dgm:pt modelId="{C5FE2E9E-7FCF-4A4E-ADCC-D64006182B44}" type="pres">
      <dgm:prSet presAssocID="{35CE4C19-B1B1-44A1-B073-02DCA7763F14}" presName="spacing" presStyleCnt="0"/>
      <dgm:spPr/>
    </dgm:pt>
    <dgm:pt modelId="{2FC1D983-77B4-4B85-8D29-6CA851A1FBAA}" type="pres">
      <dgm:prSet presAssocID="{5B7E739C-4FB7-4562-82B2-1453468F7DD7}" presName="linNode" presStyleCnt="0"/>
      <dgm:spPr/>
    </dgm:pt>
    <dgm:pt modelId="{31848D67-D3BF-4C54-9F2A-F68769D9EE4A}" type="pres">
      <dgm:prSet presAssocID="{5B7E739C-4FB7-4562-82B2-1453468F7DD7}" presName="parentShp" presStyleLbl="node1" presStyleIdx="2" presStyleCnt="4">
        <dgm:presLayoutVars>
          <dgm:bulletEnabled val="1"/>
        </dgm:presLayoutVars>
      </dgm:prSet>
      <dgm:spPr/>
    </dgm:pt>
    <dgm:pt modelId="{81F42B20-45B1-4983-9358-80BB0906180B}" type="pres">
      <dgm:prSet presAssocID="{5B7E739C-4FB7-4562-82B2-1453468F7DD7}" presName="childShp" presStyleLbl="bgAccFollowNode1" presStyleIdx="2" presStyleCnt="4">
        <dgm:presLayoutVars>
          <dgm:bulletEnabled val="1"/>
        </dgm:presLayoutVars>
      </dgm:prSet>
      <dgm:spPr/>
    </dgm:pt>
    <dgm:pt modelId="{79375F42-24D6-487B-904F-31C22D7D55A7}" type="pres">
      <dgm:prSet presAssocID="{C5C9A0E0-9F3A-4799-B481-39301258CC7C}" presName="spacing" presStyleCnt="0"/>
      <dgm:spPr/>
    </dgm:pt>
    <dgm:pt modelId="{05B6B829-B3DF-403F-9A27-D12994F064E3}" type="pres">
      <dgm:prSet presAssocID="{9812E563-08AE-4C20-8DB0-D7A4862E9447}" presName="linNode" presStyleCnt="0"/>
      <dgm:spPr/>
    </dgm:pt>
    <dgm:pt modelId="{6D973D26-0F8A-48BA-9766-DF839C58BDC3}" type="pres">
      <dgm:prSet presAssocID="{9812E563-08AE-4C20-8DB0-D7A4862E9447}" presName="parentShp" presStyleLbl="node1" presStyleIdx="3" presStyleCnt="4">
        <dgm:presLayoutVars>
          <dgm:bulletEnabled val="1"/>
        </dgm:presLayoutVars>
      </dgm:prSet>
      <dgm:spPr/>
    </dgm:pt>
    <dgm:pt modelId="{6FBE6D5C-9CD4-4608-9084-B243B22B8C52}" type="pres">
      <dgm:prSet presAssocID="{9812E563-08AE-4C20-8DB0-D7A4862E9447}" presName="childShp" presStyleLbl="bgAccFollowNode1" presStyleIdx="3" presStyleCnt="4">
        <dgm:presLayoutVars>
          <dgm:bulletEnabled val="1"/>
        </dgm:presLayoutVars>
      </dgm:prSet>
      <dgm:spPr/>
    </dgm:pt>
  </dgm:ptLst>
  <dgm:cxnLst>
    <dgm:cxn modelId="{C9B20E07-C16D-43F2-BF91-CA27C559B330}" srcId="{9812E563-08AE-4C20-8DB0-D7A4862E9447}" destId="{F91E59CA-2A92-4256-B616-8145D3319890}" srcOrd="0" destOrd="0" parTransId="{9C67568C-8AE8-49FE-98C2-DAB728FDFA57}" sibTransId="{BB071E68-5CD7-4B91-A26D-3CE08E78DCFC}"/>
    <dgm:cxn modelId="{65A9A208-58CB-4B59-A55A-1B25487D518F}" srcId="{78541391-D12C-4120-B887-E45831B886D5}" destId="{1D9F79EE-1BCD-41B8-8C99-85809ED9F635}" srcOrd="0" destOrd="0" parTransId="{C066EE85-0FD4-4555-8675-67C97282E588}" sibTransId="{0E323B6E-93DF-45E6-9318-0CDB38AC77B5}"/>
    <dgm:cxn modelId="{588EAF0F-C396-4534-9766-2DA2EEECB573}" type="presOf" srcId="{F91E59CA-2A92-4256-B616-8145D3319890}" destId="{6FBE6D5C-9CD4-4608-9084-B243B22B8C52}" srcOrd="0" destOrd="0" presId="urn:microsoft.com/office/officeart/2005/8/layout/vList6"/>
    <dgm:cxn modelId="{56B0331F-56E6-4935-8781-0D70F4B1B9BC}" srcId="{1D9F79EE-1BCD-41B8-8C99-85809ED9F635}" destId="{4A634E75-7347-4A14-8863-EEDBE55B836B}" srcOrd="1" destOrd="0" parTransId="{F00251D2-8B0B-46F4-BBE5-75AA1DEC16A9}" sibTransId="{5C69BD5A-23A7-421F-BC00-808DCA6D3350}"/>
    <dgm:cxn modelId="{3D83F828-A01C-476F-989B-758FE1B1D711}" srcId="{5B7E739C-4FB7-4562-82B2-1453468F7DD7}" destId="{353EC552-44B1-44C6-B2D0-26419CB1DAF6}" srcOrd="1" destOrd="0" parTransId="{2E2E7149-256A-46C5-AD2F-C7F8F7204078}" sibTransId="{C93350BF-E0BC-4975-B604-2C7CC2B6E7A7}"/>
    <dgm:cxn modelId="{9B830735-AB94-4903-B94B-9200C0CCEE76}" type="presOf" srcId="{5B7E739C-4FB7-4562-82B2-1453468F7DD7}" destId="{31848D67-D3BF-4C54-9F2A-F68769D9EE4A}" srcOrd="0" destOrd="0" presId="urn:microsoft.com/office/officeart/2005/8/layout/vList6"/>
    <dgm:cxn modelId="{D83B983B-92B8-464D-A929-1F969865D6EF}" type="presOf" srcId="{4A634E75-7347-4A14-8863-EEDBE55B836B}" destId="{7436FA68-5E34-4F15-B191-32E9E6DF19C0}" srcOrd="0" destOrd="1" presId="urn:microsoft.com/office/officeart/2005/8/layout/vList6"/>
    <dgm:cxn modelId="{D1B2D844-FD22-43CC-AEAE-6BB0C849D3DE}" type="presOf" srcId="{77E94E3F-A0E8-4B3D-B3A5-C93B1A903986}" destId="{81F42B20-45B1-4983-9358-80BB0906180B}" srcOrd="0" destOrd="0" presId="urn:microsoft.com/office/officeart/2005/8/layout/vList6"/>
    <dgm:cxn modelId="{A1E65245-B6CE-4105-8C72-28328A384E47}" type="presOf" srcId="{BEA80CC0-4735-46E5-8785-AC51FDE58B8D}" destId="{6FBE6D5C-9CD4-4608-9084-B243B22B8C52}" srcOrd="0" destOrd="1" presId="urn:microsoft.com/office/officeart/2005/8/layout/vList6"/>
    <dgm:cxn modelId="{5C534D49-93C5-4A70-9775-979C45BCD346}" type="presOf" srcId="{9812E563-08AE-4C20-8DB0-D7A4862E9447}" destId="{6D973D26-0F8A-48BA-9766-DF839C58BDC3}" srcOrd="0" destOrd="0" presId="urn:microsoft.com/office/officeart/2005/8/layout/vList6"/>
    <dgm:cxn modelId="{06319F6C-9333-49C8-B432-8014105EB882}" type="presOf" srcId="{1D9F79EE-1BCD-41B8-8C99-85809ED9F635}" destId="{ADDDDD2A-FFBA-45B8-968A-00C1F416F3F4}" srcOrd="0" destOrd="0" presId="urn:microsoft.com/office/officeart/2005/8/layout/vList6"/>
    <dgm:cxn modelId="{A250EF71-3F17-4250-9FBB-9BDDE3CE1971}" srcId="{5B7E739C-4FB7-4562-82B2-1453468F7DD7}" destId="{77E94E3F-A0E8-4B3D-B3A5-C93B1A903986}" srcOrd="0" destOrd="0" parTransId="{298FD054-B2E0-4A14-9117-6A8D109DAE44}" sibTransId="{78C5900C-C095-49C2-9C6D-882D3E2E9295}"/>
    <dgm:cxn modelId="{DC891A75-C1FD-4271-9768-0C627DCE79AE}" type="presOf" srcId="{948ABB0A-A768-40FA-BFA9-E98DD356B1F4}" destId="{7436FA68-5E34-4F15-B191-32E9E6DF19C0}" srcOrd="0" destOrd="0" presId="urn:microsoft.com/office/officeart/2005/8/layout/vList6"/>
    <dgm:cxn modelId="{4FAE1A75-DC14-41BC-BCD7-032A69E824D8}" type="presOf" srcId="{BB9423C1-F691-44DB-9622-65B13C2D47A8}" destId="{627DD182-D869-471B-AA2E-04FB4FA23E6E}" srcOrd="0" destOrd="0" presId="urn:microsoft.com/office/officeart/2005/8/layout/vList6"/>
    <dgm:cxn modelId="{A0D00DA7-035B-416B-B196-BBEBA6BE2ADF}" srcId="{A195A7A5-F169-4A96-9021-2C8F23EE42D7}" destId="{851DE462-9AB2-4FD4-BB41-681B5340D9CD}" srcOrd="1" destOrd="0" parTransId="{D3B775E2-DB91-46EB-AC4D-1B3C62CCC69B}" sibTransId="{6E431C9C-D87E-4C54-A028-CBD94C414D3A}"/>
    <dgm:cxn modelId="{00E49DAB-E80B-42C3-B8CC-1AAE74A8E9CD}" type="presOf" srcId="{353EC552-44B1-44C6-B2D0-26419CB1DAF6}" destId="{81F42B20-45B1-4983-9358-80BB0906180B}" srcOrd="0" destOrd="1" presId="urn:microsoft.com/office/officeart/2005/8/layout/vList6"/>
    <dgm:cxn modelId="{C27F8DAC-2B28-4600-A823-8EC67DC0B96D}" type="presOf" srcId="{A195A7A5-F169-4A96-9021-2C8F23EE42D7}" destId="{0B081466-E67A-4270-A6C9-4FAA0A541106}" srcOrd="0" destOrd="0" presId="urn:microsoft.com/office/officeart/2005/8/layout/vList6"/>
    <dgm:cxn modelId="{CE2FD4C1-F295-41FC-95AD-0443D56280E6}" srcId="{9812E563-08AE-4C20-8DB0-D7A4862E9447}" destId="{BEA80CC0-4735-46E5-8785-AC51FDE58B8D}" srcOrd="1" destOrd="0" parTransId="{796A7FCD-F6EB-4D6A-BF95-129175698F26}" sibTransId="{598251A2-D669-4585-8272-B9AB86F65F59}"/>
    <dgm:cxn modelId="{674ECBCF-AB1E-46DC-AFFD-F6DC75CB762E}" srcId="{A195A7A5-F169-4A96-9021-2C8F23EE42D7}" destId="{BB9423C1-F691-44DB-9622-65B13C2D47A8}" srcOrd="0" destOrd="0" parTransId="{59A0AEB8-1E7A-4236-A4FA-663BC16497F1}" sibTransId="{8E1C85E3-D971-433D-B4A2-455503C49008}"/>
    <dgm:cxn modelId="{25F653D0-644E-4F63-B813-2D0B0226292D}" type="presOf" srcId="{78541391-D12C-4120-B887-E45831B886D5}" destId="{DC64C878-18C0-44BB-9FBB-B1E4D221BB49}" srcOrd="0" destOrd="0" presId="urn:microsoft.com/office/officeart/2005/8/layout/vList6"/>
    <dgm:cxn modelId="{5CEDCDD3-D823-4ECC-B2F6-2236D6022317}" srcId="{78541391-D12C-4120-B887-E45831B886D5}" destId="{A195A7A5-F169-4A96-9021-2C8F23EE42D7}" srcOrd="1" destOrd="0" parTransId="{DEC03CB9-E7D3-4763-9AE2-A459D444FDF7}" sibTransId="{35CE4C19-B1B1-44A1-B073-02DCA7763F14}"/>
    <dgm:cxn modelId="{57F339DB-3FCA-423E-9997-255EE0CBC54E}" srcId="{78541391-D12C-4120-B887-E45831B886D5}" destId="{5B7E739C-4FB7-4562-82B2-1453468F7DD7}" srcOrd="2" destOrd="0" parTransId="{833E099E-2201-41F0-9072-75DDBA775721}" sibTransId="{C5C9A0E0-9F3A-4799-B481-39301258CC7C}"/>
    <dgm:cxn modelId="{90AE9DF3-EE4D-4002-AA7C-CD75452E31C3}" type="presOf" srcId="{851DE462-9AB2-4FD4-BB41-681B5340D9CD}" destId="{627DD182-D869-471B-AA2E-04FB4FA23E6E}" srcOrd="0" destOrd="1" presId="urn:microsoft.com/office/officeart/2005/8/layout/vList6"/>
    <dgm:cxn modelId="{C5A533F6-3180-4F12-97B8-E56CDDC80470}" srcId="{78541391-D12C-4120-B887-E45831B886D5}" destId="{9812E563-08AE-4C20-8DB0-D7A4862E9447}" srcOrd="3" destOrd="0" parTransId="{8CD2499E-1382-41DA-971E-E746DC6160A6}" sibTransId="{F6676B1A-6A6F-49E8-B42D-30023B89ED1E}"/>
    <dgm:cxn modelId="{3B31FAFF-6985-4DA2-9917-31FC052B5EC7}" srcId="{1D9F79EE-1BCD-41B8-8C99-85809ED9F635}" destId="{948ABB0A-A768-40FA-BFA9-E98DD356B1F4}" srcOrd="0" destOrd="0" parTransId="{BE80D1A8-5F91-4679-A0FD-BF2C13E3A5D5}" sibTransId="{C760D701-99B9-44C6-BFBE-8E430BF1B9C9}"/>
    <dgm:cxn modelId="{EBC85B07-B1B2-45F4-832D-C87C732074BB}" type="presParOf" srcId="{DC64C878-18C0-44BB-9FBB-B1E4D221BB49}" destId="{5BB942A1-7D89-4DAB-ABA9-50548239B857}" srcOrd="0" destOrd="0" presId="urn:microsoft.com/office/officeart/2005/8/layout/vList6"/>
    <dgm:cxn modelId="{B5936954-3A10-4A95-90A5-ACCA544FAD01}" type="presParOf" srcId="{5BB942A1-7D89-4DAB-ABA9-50548239B857}" destId="{ADDDDD2A-FFBA-45B8-968A-00C1F416F3F4}" srcOrd="0" destOrd="0" presId="urn:microsoft.com/office/officeart/2005/8/layout/vList6"/>
    <dgm:cxn modelId="{04334F8C-9209-48A9-BEFA-842A64FBF39C}" type="presParOf" srcId="{5BB942A1-7D89-4DAB-ABA9-50548239B857}" destId="{7436FA68-5E34-4F15-B191-32E9E6DF19C0}" srcOrd="1" destOrd="0" presId="urn:microsoft.com/office/officeart/2005/8/layout/vList6"/>
    <dgm:cxn modelId="{DCB4C321-2DA4-4AA2-9AE6-6CAE251B0B80}" type="presParOf" srcId="{DC64C878-18C0-44BB-9FBB-B1E4D221BB49}" destId="{715942F5-92D3-4037-8C7F-2724A8E40F0B}" srcOrd="1" destOrd="0" presId="urn:microsoft.com/office/officeart/2005/8/layout/vList6"/>
    <dgm:cxn modelId="{23E35A35-F548-453F-B376-670BE8F4E891}" type="presParOf" srcId="{DC64C878-18C0-44BB-9FBB-B1E4D221BB49}" destId="{C946F1A8-42D2-4D59-961E-BEB32D109EF3}" srcOrd="2" destOrd="0" presId="urn:microsoft.com/office/officeart/2005/8/layout/vList6"/>
    <dgm:cxn modelId="{BA28586E-25BB-413C-89DE-F445B660F440}" type="presParOf" srcId="{C946F1A8-42D2-4D59-961E-BEB32D109EF3}" destId="{0B081466-E67A-4270-A6C9-4FAA0A541106}" srcOrd="0" destOrd="0" presId="urn:microsoft.com/office/officeart/2005/8/layout/vList6"/>
    <dgm:cxn modelId="{F21214D0-78E6-4DBE-9BB9-BFC61DAB9BE5}" type="presParOf" srcId="{C946F1A8-42D2-4D59-961E-BEB32D109EF3}" destId="{627DD182-D869-471B-AA2E-04FB4FA23E6E}" srcOrd="1" destOrd="0" presId="urn:microsoft.com/office/officeart/2005/8/layout/vList6"/>
    <dgm:cxn modelId="{CB8D33FC-412A-40C1-B478-E6B1A1874A8A}" type="presParOf" srcId="{DC64C878-18C0-44BB-9FBB-B1E4D221BB49}" destId="{C5FE2E9E-7FCF-4A4E-ADCC-D64006182B44}" srcOrd="3" destOrd="0" presId="urn:microsoft.com/office/officeart/2005/8/layout/vList6"/>
    <dgm:cxn modelId="{E09396AB-ACF8-45FD-A943-7A461FEEE290}" type="presParOf" srcId="{DC64C878-18C0-44BB-9FBB-B1E4D221BB49}" destId="{2FC1D983-77B4-4B85-8D29-6CA851A1FBAA}" srcOrd="4" destOrd="0" presId="urn:microsoft.com/office/officeart/2005/8/layout/vList6"/>
    <dgm:cxn modelId="{3A65654C-3912-451A-9A5E-AF1BC7FD3C24}" type="presParOf" srcId="{2FC1D983-77B4-4B85-8D29-6CA851A1FBAA}" destId="{31848D67-D3BF-4C54-9F2A-F68769D9EE4A}" srcOrd="0" destOrd="0" presId="urn:microsoft.com/office/officeart/2005/8/layout/vList6"/>
    <dgm:cxn modelId="{3CDBAEDE-7377-40D4-8CCD-00B5F90E9870}" type="presParOf" srcId="{2FC1D983-77B4-4B85-8D29-6CA851A1FBAA}" destId="{81F42B20-45B1-4983-9358-80BB0906180B}" srcOrd="1" destOrd="0" presId="urn:microsoft.com/office/officeart/2005/8/layout/vList6"/>
    <dgm:cxn modelId="{DA63EB33-9755-421A-B8B3-C523FD251883}" type="presParOf" srcId="{DC64C878-18C0-44BB-9FBB-B1E4D221BB49}" destId="{79375F42-24D6-487B-904F-31C22D7D55A7}" srcOrd="5" destOrd="0" presId="urn:microsoft.com/office/officeart/2005/8/layout/vList6"/>
    <dgm:cxn modelId="{88A86090-EE04-4C3C-8F6C-1B7CD9D528FF}" type="presParOf" srcId="{DC64C878-18C0-44BB-9FBB-B1E4D221BB49}" destId="{05B6B829-B3DF-403F-9A27-D12994F064E3}" srcOrd="6" destOrd="0" presId="urn:microsoft.com/office/officeart/2005/8/layout/vList6"/>
    <dgm:cxn modelId="{957C0861-CEE4-43DD-BAE4-8A8423856608}" type="presParOf" srcId="{05B6B829-B3DF-403F-9A27-D12994F064E3}" destId="{6D973D26-0F8A-48BA-9766-DF839C58BDC3}" srcOrd="0" destOrd="0" presId="urn:microsoft.com/office/officeart/2005/8/layout/vList6"/>
    <dgm:cxn modelId="{2CFC4E7F-A2B3-4890-A4B8-03CEDA98B03F}" type="presParOf" srcId="{05B6B829-B3DF-403F-9A27-D12994F064E3}" destId="{6FBE6D5C-9CD4-4608-9084-B243B22B8C52}"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C08320B-2CE7-49FD-B2F6-A422B3D81DF3}" type="doc">
      <dgm:prSet loTypeId="urn:microsoft.com/office/officeart/2005/8/layout/equation2" loCatId="relationship" qsTypeId="urn:microsoft.com/office/officeart/2005/8/quickstyle/simple1" qsCatId="simple" csTypeId="urn:microsoft.com/office/officeart/2005/8/colors/colorful1" csCatId="colorful" phldr="1"/>
      <dgm:spPr/>
    </dgm:pt>
    <dgm:pt modelId="{18CCD8D6-2845-4EBF-8F3B-34C04E3B05EA}">
      <dgm:prSet phldrT="[Text]"/>
      <dgm:spPr>
        <a:solidFill>
          <a:srgbClr val="FFC000"/>
        </a:solidFill>
      </dgm:spPr>
      <dgm:t>
        <a:bodyPr/>
        <a:lstStyle/>
        <a:p>
          <a:r>
            <a:rPr lang="en-US" dirty="0"/>
            <a:t>Data</a:t>
          </a:r>
        </a:p>
      </dgm:t>
    </dgm:pt>
    <dgm:pt modelId="{781E184B-6CA8-4CE4-BA19-98C57BA740C2}" type="parTrans" cxnId="{1E547135-0D59-434A-809A-6C2DB2DDD05D}">
      <dgm:prSet/>
      <dgm:spPr/>
      <dgm:t>
        <a:bodyPr/>
        <a:lstStyle/>
        <a:p>
          <a:endParaRPr lang="en-US"/>
        </a:p>
      </dgm:t>
    </dgm:pt>
    <dgm:pt modelId="{90B6C05A-F973-454E-967F-81F8BEB4B0E6}" type="sibTrans" cxnId="{1E547135-0D59-434A-809A-6C2DB2DDD05D}">
      <dgm:prSet/>
      <dgm:spPr>
        <a:solidFill>
          <a:schemeClr val="bg2">
            <a:lumMod val="75000"/>
          </a:schemeClr>
        </a:solidFill>
      </dgm:spPr>
      <dgm:t>
        <a:bodyPr/>
        <a:lstStyle/>
        <a:p>
          <a:endParaRPr lang="en-US"/>
        </a:p>
      </dgm:t>
    </dgm:pt>
    <dgm:pt modelId="{5DA0D249-5466-4541-AA99-EDB00F3BD220}">
      <dgm:prSet phldrT="[Text]"/>
      <dgm:spPr>
        <a:solidFill>
          <a:srgbClr val="FFC000"/>
        </a:solidFill>
      </dgm:spPr>
      <dgm:t>
        <a:bodyPr/>
        <a:lstStyle/>
        <a:p>
          <a:r>
            <a:rPr lang="en-US" dirty="0"/>
            <a:t>Data</a:t>
          </a:r>
        </a:p>
      </dgm:t>
    </dgm:pt>
    <dgm:pt modelId="{89C3B5B1-0C56-415D-AD92-845ED87DCFE1}" type="parTrans" cxnId="{B6B9AAA4-DDD4-4149-A8FB-B04B314A5E92}">
      <dgm:prSet/>
      <dgm:spPr/>
      <dgm:t>
        <a:bodyPr/>
        <a:lstStyle/>
        <a:p>
          <a:endParaRPr lang="en-US"/>
        </a:p>
      </dgm:t>
    </dgm:pt>
    <dgm:pt modelId="{B538F8E0-4A35-47AC-94D2-B9D07B9B82FA}" type="sibTrans" cxnId="{B6B9AAA4-DDD4-4149-A8FB-B04B314A5E92}">
      <dgm:prSet/>
      <dgm:spPr/>
      <dgm:t>
        <a:bodyPr/>
        <a:lstStyle/>
        <a:p>
          <a:endParaRPr lang="en-US"/>
        </a:p>
      </dgm:t>
    </dgm:pt>
    <dgm:pt modelId="{913E361F-EB70-42F9-AFEE-BD5D03AC7E65}">
      <dgm:prSet phldrT="[Text]"/>
      <dgm:spPr>
        <a:solidFill>
          <a:srgbClr val="151E49"/>
        </a:solidFill>
      </dgm:spPr>
      <dgm:t>
        <a:bodyPr/>
        <a:lstStyle/>
        <a:p>
          <a:r>
            <a:rPr lang="en-US" dirty="0"/>
            <a:t>Power to Make Better Decisions</a:t>
          </a:r>
        </a:p>
      </dgm:t>
    </dgm:pt>
    <dgm:pt modelId="{1D6B3044-42F8-4BE0-9404-68FE22F6460B}" type="parTrans" cxnId="{87AB28D9-0ED7-472E-AA9D-7F9DDF416234}">
      <dgm:prSet/>
      <dgm:spPr/>
      <dgm:t>
        <a:bodyPr/>
        <a:lstStyle/>
        <a:p>
          <a:endParaRPr lang="en-US"/>
        </a:p>
      </dgm:t>
    </dgm:pt>
    <dgm:pt modelId="{A6B9D230-0412-4625-8F3F-A1BF0235440F}" type="sibTrans" cxnId="{87AB28D9-0ED7-472E-AA9D-7F9DDF416234}">
      <dgm:prSet/>
      <dgm:spPr/>
      <dgm:t>
        <a:bodyPr/>
        <a:lstStyle/>
        <a:p>
          <a:endParaRPr lang="en-US"/>
        </a:p>
      </dgm:t>
    </dgm:pt>
    <dgm:pt modelId="{4474C3F3-2C54-442E-89EE-AB186D536DD4}">
      <dgm:prSet phldrT="[Text]"/>
      <dgm:spPr>
        <a:solidFill>
          <a:srgbClr val="FFC000"/>
        </a:solidFill>
      </dgm:spPr>
      <dgm:t>
        <a:bodyPr/>
        <a:lstStyle/>
        <a:p>
          <a:r>
            <a:rPr lang="en-US" dirty="0"/>
            <a:t>Data</a:t>
          </a:r>
        </a:p>
      </dgm:t>
    </dgm:pt>
    <dgm:pt modelId="{C238D334-1AC7-44CD-BFFC-BC596AD37A8B}" type="parTrans" cxnId="{7E2C461B-BE14-48CD-9FE2-BF98D82BC874}">
      <dgm:prSet/>
      <dgm:spPr/>
      <dgm:t>
        <a:bodyPr/>
        <a:lstStyle/>
        <a:p>
          <a:endParaRPr lang="en-US"/>
        </a:p>
      </dgm:t>
    </dgm:pt>
    <dgm:pt modelId="{8DCF44EC-C7CE-443A-AA37-1CC7E98B9907}" type="sibTrans" cxnId="{7E2C461B-BE14-48CD-9FE2-BF98D82BC874}">
      <dgm:prSet/>
      <dgm:spPr/>
      <dgm:t>
        <a:bodyPr/>
        <a:lstStyle/>
        <a:p>
          <a:endParaRPr lang="en-US"/>
        </a:p>
      </dgm:t>
    </dgm:pt>
    <dgm:pt modelId="{1D4E6D44-FC54-4E04-B1E6-BBD0BC71C9BC}">
      <dgm:prSet phldrT="[Text]"/>
      <dgm:spPr/>
      <dgm:t>
        <a:bodyPr/>
        <a:lstStyle/>
        <a:p>
          <a:r>
            <a:rPr lang="en-US" dirty="0"/>
            <a:t>Data</a:t>
          </a:r>
        </a:p>
      </dgm:t>
    </dgm:pt>
    <dgm:pt modelId="{5C0520ED-7B2F-4397-82D4-7C7D2FB14B61}" type="parTrans" cxnId="{6AF13409-1599-4507-81B8-FE526CB31D9F}">
      <dgm:prSet/>
      <dgm:spPr/>
      <dgm:t>
        <a:bodyPr/>
        <a:lstStyle/>
        <a:p>
          <a:endParaRPr lang="en-US"/>
        </a:p>
      </dgm:t>
    </dgm:pt>
    <dgm:pt modelId="{408FAD93-A4EA-4751-800C-CCD5E3064456}" type="sibTrans" cxnId="{6AF13409-1599-4507-81B8-FE526CB31D9F}">
      <dgm:prSet/>
      <dgm:spPr>
        <a:solidFill>
          <a:schemeClr val="bg2">
            <a:lumMod val="75000"/>
          </a:schemeClr>
        </a:solidFill>
      </dgm:spPr>
      <dgm:t>
        <a:bodyPr/>
        <a:lstStyle/>
        <a:p>
          <a:endParaRPr lang="en-US"/>
        </a:p>
      </dgm:t>
    </dgm:pt>
    <dgm:pt modelId="{EE0BCB55-466B-4A09-992F-5F9F4316161E}" type="pres">
      <dgm:prSet presAssocID="{6C08320B-2CE7-49FD-B2F6-A422B3D81DF3}" presName="Name0" presStyleCnt="0">
        <dgm:presLayoutVars>
          <dgm:dir/>
          <dgm:resizeHandles val="exact"/>
        </dgm:presLayoutVars>
      </dgm:prSet>
      <dgm:spPr/>
    </dgm:pt>
    <dgm:pt modelId="{A7CAB5BA-08CB-411E-A29E-715E8D5162FC}" type="pres">
      <dgm:prSet presAssocID="{6C08320B-2CE7-49FD-B2F6-A422B3D81DF3}" presName="vNodes" presStyleCnt="0"/>
      <dgm:spPr/>
    </dgm:pt>
    <dgm:pt modelId="{34760CED-BD6B-405A-BA3F-2AA904F0C545}" type="pres">
      <dgm:prSet presAssocID="{18CCD8D6-2845-4EBF-8F3B-34C04E3B05EA}" presName="node" presStyleLbl="node1" presStyleIdx="0" presStyleCnt="5" custLinFactX="28885" custLinFactY="29216" custLinFactNeighborX="100000" custLinFactNeighborY="100000">
        <dgm:presLayoutVars>
          <dgm:bulletEnabled val="1"/>
        </dgm:presLayoutVars>
      </dgm:prSet>
      <dgm:spPr/>
    </dgm:pt>
    <dgm:pt modelId="{A7FF3977-6252-4390-B3A4-FA2F80BF06DD}" type="pres">
      <dgm:prSet presAssocID="{90B6C05A-F973-454E-967F-81F8BEB4B0E6}" presName="spacerT" presStyleCnt="0"/>
      <dgm:spPr/>
    </dgm:pt>
    <dgm:pt modelId="{44D0F043-70DA-40F1-8121-BEBBA9EB03C7}" type="pres">
      <dgm:prSet presAssocID="{90B6C05A-F973-454E-967F-81F8BEB4B0E6}" presName="sibTrans" presStyleLbl="sibTrans2D1" presStyleIdx="0" presStyleCnt="4" custLinFactY="-1346" custLinFactNeighborX="72893" custLinFactNeighborY="-100000"/>
      <dgm:spPr/>
    </dgm:pt>
    <dgm:pt modelId="{4AC4B5B1-5F2C-435D-9F0F-706F914330F8}" type="pres">
      <dgm:prSet presAssocID="{90B6C05A-F973-454E-967F-81F8BEB4B0E6}" presName="spacerB" presStyleCnt="0"/>
      <dgm:spPr/>
    </dgm:pt>
    <dgm:pt modelId="{39BB9A82-8C4D-494C-80D8-286FA13F43EF}" type="pres">
      <dgm:prSet presAssocID="{5DA0D249-5466-4541-AA99-EDB00F3BD220}" presName="node" presStyleLbl="node1" presStyleIdx="1" presStyleCnt="5">
        <dgm:presLayoutVars>
          <dgm:bulletEnabled val="1"/>
        </dgm:presLayoutVars>
      </dgm:prSet>
      <dgm:spPr/>
    </dgm:pt>
    <dgm:pt modelId="{40291DDB-7707-4489-A4B4-F77DB9D7817F}" type="pres">
      <dgm:prSet presAssocID="{B538F8E0-4A35-47AC-94D2-B9D07B9B82FA}" presName="spacerT" presStyleCnt="0"/>
      <dgm:spPr/>
    </dgm:pt>
    <dgm:pt modelId="{6029BE60-6DD7-4A27-B885-B924285EDFBD}" type="pres">
      <dgm:prSet presAssocID="{B538F8E0-4A35-47AC-94D2-B9D07B9B82FA}" presName="sibTrans" presStyleLbl="sibTrans2D1" presStyleIdx="1" presStyleCnt="4"/>
      <dgm:spPr/>
    </dgm:pt>
    <dgm:pt modelId="{5B08ED22-3CA5-4A2B-BCF1-280A6152828E}" type="pres">
      <dgm:prSet presAssocID="{B538F8E0-4A35-47AC-94D2-B9D07B9B82FA}" presName="spacerB" presStyleCnt="0"/>
      <dgm:spPr/>
    </dgm:pt>
    <dgm:pt modelId="{4C0C0311-FFCC-4E45-831F-429A188B44EB}" type="pres">
      <dgm:prSet presAssocID="{1D4E6D44-FC54-4E04-B1E6-BBD0BC71C9BC}" presName="node" presStyleLbl="node1" presStyleIdx="2" presStyleCnt="5">
        <dgm:presLayoutVars>
          <dgm:bulletEnabled val="1"/>
        </dgm:presLayoutVars>
      </dgm:prSet>
      <dgm:spPr/>
    </dgm:pt>
    <dgm:pt modelId="{308EEA43-0C18-4713-803D-10F5E2D70311}" type="pres">
      <dgm:prSet presAssocID="{408FAD93-A4EA-4751-800C-CCD5E3064456}" presName="spacerT" presStyleCnt="0"/>
      <dgm:spPr/>
    </dgm:pt>
    <dgm:pt modelId="{2C9C3052-E83A-43EF-8D0B-B27705C2121D}" type="pres">
      <dgm:prSet presAssocID="{408FAD93-A4EA-4751-800C-CCD5E3064456}" presName="sibTrans" presStyleLbl="sibTrans2D1" presStyleIdx="2" presStyleCnt="4" custLinFactNeighborX="69056" custLinFactNeighborY="54805"/>
      <dgm:spPr/>
    </dgm:pt>
    <dgm:pt modelId="{835B4B94-E1B8-4198-9239-F61D8F019C57}" type="pres">
      <dgm:prSet presAssocID="{408FAD93-A4EA-4751-800C-CCD5E3064456}" presName="spacerB" presStyleCnt="0"/>
      <dgm:spPr/>
    </dgm:pt>
    <dgm:pt modelId="{CEB539FC-2377-4F56-8379-E85690F81CE1}" type="pres">
      <dgm:prSet presAssocID="{4474C3F3-2C54-442E-89EE-AB186D536DD4}" presName="node" presStyleLbl="node1" presStyleIdx="3" presStyleCnt="5" custLinFactX="28885" custLinFactY="-30122" custLinFactNeighborX="100000" custLinFactNeighborY="-100000">
        <dgm:presLayoutVars>
          <dgm:bulletEnabled val="1"/>
        </dgm:presLayoutVars>
      </dgm:prSet>
      <dgm:spPr/>
    </dgm:pt>
    <dgm:pt modelId="{712B1564-F339-4FD1-8896-915FA0E569FB}" type="pres">
      <dgm:prSet presAssocID="{6C08320B-2CE7-49FD-B2F6-A422B3D81DF3}" presName="sibTransLast" presStyleLbl="sibTrans2D1" presStyleIdx="3" presStyleCnt="4"/>
      <dgm:spPr/>
    </dgm:pt>
    <dgm:pt modelId="{4420E814-E12A-43C0-A692-14EDA94273AA}" type="pres">
      <dgm:prSet presAssocID="{6C08320B-2CE7-49FD-B2F6-A422B3D81DF3}" presName="connectorText" presStyleLbl="sibTrans2D1" presStyleIdx="3" presStyleCnt="4"/>
      <dgm:spPr/>
    </dgm:pt>
    <dgm:pt modelId="{A5140B38-1522-403C-8F43-60B077A2001B}" type="pres">
      <dgm:prSet presAssocID="{6C08320B-2CE7-49FD-B2F6-A422B3D81DF3}" presName="lastNode" presStyleLbl="node1" presStyleIdx="4" presStyleCnt="5">
        <dgm:presLayoutVars>
          <dgm:bulletEnabled val="1"/>
        </dgm:presLayoutVars>
      </dgm:prSet>
      <dgm:spPr/>
    </dgm:pt>
  </dgm:ptLst>
  <dgm:cxnLst>
    <dgm:cxn modelId="{53A00501-153F-492C-9379-AFE695718FE4}" type="presOf" srcId="{408FAD93-A4EA-4751-800C-CCD5E3064456}" destId="{2C9C3052-E83A-43EF-8D0B-B27705C2121D}" srcOrd="0" destOrd="0" presId="urn:microsoft.com/office/officeart/2005/8/layout/equation2"/>
    <dgm:cxn modelId="{6AF13409-1599-4507-81B8-FE526CB31D9F}" srcId="{6C08320B-2CE7-49FD-B2F6-A422B3D81DF3}" destId="{1D4E6D44-FC54-4E04-B1E6-BBD0BC71C9BC}" srcOrd="2" destOrd="0" parTransId="{5C0520ED-7B2F-4397-82D4-7C7D2FB14B61}" sibTransId="{408FAD93-A4EA-4751-800C-CCD5E3064456}"/>
    <dgm:cxn modelId="{7E2C461B-BE14-48CD-9FE2-BF98D82BC874}" srcId="{6C08320B-2CE7-49FD-B2F6-A422B3D81DF3}" destId="{4474C3F3-2C54-442E-89EE-AB186D536DD4}" srcOrd="3" destOrd="0" parTransId="{C238D334-1AC7-44CD-BFFC-BC596AD37A8B}" sibTransId="{8DCF44EC-C7CE-443A-AA37-1CC7E98B9907}"/>
    <dgm:cxn modelId="{1EE0C11B-D415-4156-8FE2-B4F801634211}" type="presOf" srcId="{1D4E6D44-FC54-4E04-B1E6-BBD0BC71C9BC}" destId="{4C0C0311-FFCC-4E45-831F-429A188B44EB}" srcOrd="0" destOrd="0" presId="urn:microsoft.com/office/officeart/2005/8/layout/equation2"/>
    <dgm:cxn modelId="{1E547135-0D59-434A-809A-6C2DB2DDD05D}" srcId="{6C08320B-2CE7-49FD-B2F6-A422B3D81DF3}" destId="{18CCD8D6-2845-4EBF-8F3B-34C04E3B05EA}" srcOrd="0" destOrd="0" parTransId="{781E184B-6CA8-4CE4-BA19-98C57BA740C2}" sibTransId="{90B6C05A-F973-454E-967F-81F8BEB4B0E6}"/>
    <dgm:cxn modelId="{4489075D-FADD-4621-8724-23F9FC476A67}" type="presOf" srcId="{8DCF44EC-C7CE-443A-AA37-1CC7E98B9907}" destId="{712B1564-F339-4FD1-8896-915FA0E569FB}" srcOrd="0" destOrd="0" presId="urn:microsoft.com/office/officeart/2005/8/layout/equation2"/>
    <dgm:cxn modelId="{A7F82565-A736-421B-95EB-FFC9E20822C9}" type="presOf" srcId="{5DA0D249-5466-4541-AA99-EDB00F3BD220}" destId="{39BB9A82-8C4D-494C-80D8-286FA13F43EF}" srcOrd="0" destOrd="0" presId="urn:microsoft.com/office/officeart/2005/8/layout/equation2"/>
    <dgm:cxn modelId="{B9979B72-C452-4556-851B-2A27710F7EDE}" type="presOf" srcId="{6C08320B-2CE7-49FD-B2F6-A422B3D81DF3}" destId="{EE0BCB55-466B-4A09-992F-5F9F4316161E}" srcOrd="0" destOrd="0" presId="urn:microsoft.com/office/officeart/2005/8/layout/equation2"/>
    <dgm:cxn modelId="{C35B6254-EFBF-4EEA-AD1A-3568A2D081CD}" type="presOf" srcId="{90B6C05A-F973-454E-967F-81F8BEB4B0E6}" destId="{44D0F043-70DA-40F1-8121-BEBBA9EB03C7}" srcOrd="0" destOrd="0" presId="urn:microsoft.com/office/officeart/2005/8/layout/equation2"/>
    <dgm:cxn modelId="{2881BD80-F9A8-45E5-B75E-C7B6584967A5}" type="presOf" srcId="{913E361F-EB70-42F9-AFEE-BD5D03AC7E65}" destId="{A5140B38-1522-403C-8F43-60B077A2001B}" srcOrd="0" destOrd="0" presId="urn:microsoft.com/office/officeart/2005/8/layout/equation2"/>
    <dgm:cxn modelId="{0DFED785-3CBE-405D-8BF8-0283CBF8DFF9}" type="presOf" srcId="{4474C3F3-2C54-442E-89EE-AB186D536DD4}" destId="{CEB539FC-2377-4F56-8379-E85690F81CE1}" srcOrd="0" destOrd="0" presId="urn:microsoft.com/office/officeart/2005/8/layout/equation2"/>
    <dgm:cxn modelId="{B6B9AAA4-DDD4-4149-A8FB-B04B314A5E92}" srcId="{6C08320B-2CE7-49FD-B2F6-A422B3D81DF3}" destId="{5DA0D249-5466-4541-AA99-EDB00F3BD220}" srcOrd="1" destOrd="0" parTransId="{89C3B5B1-0C56-415D-AD92-845ED87DCFE1}" sibTransId="{B538F8E0-4A35-47AC-94D2-B9D07B9B82FA}"/>
    <dgm:cxn modelId="{E773BFCE-BF5B-4C5F-95C5-0910745F5FF1}" type="presOf" srcId="{8DCF44EC-C7CE-443A-AA37-1CC7E98B9907}" destId="{4420E814-E12A-43C0-A692-14EDA94273AA}" srcOrd="1" destOrd="0" presId="urn:microsoft.com/office/officeart/2005/8/layout/equation2"/>
    <dgm:cxn modelId="{87AB28D9-0ED7-472E-AA9D-7F9DDF416234}" srcId="{6C08320B-2CE7-49FD-B2F6-A422B3D81DF3}" destId="{913E361F-EB70-42F9-AFEE-BD5D03AC7E65}" srcOrd="4" destOrd="0" parTransId="{1D6B3044-42F8-4BE0-9404-68FE22F6460B}" sibTransId="{A6B9D230-0412-4625-8F3F-A1BF0235440F}"/>
    <dgm:cxn modelId="{6FB7A2EC-7765-412B-8D51-42B401275904}" type="presOf" srcId="{B538F8E0-4A35-47AC-94D2-B9D07B9B82FA}" destId="{6029BE60-6DD7-4A27-B885-B924285EDFBD}" srcOrd="0" destOrd="0" presId="urn:microsoft.com/office/officeart/2005/8/layout/equation2"/>
    <dgm:cxn modelId="{1A01EAF2-08D9-4344-BF19-F8D8EE60A208}" type="presOf" srcId="{18CCD8D6-2845-4EBF-8F3B-34C04E3B05EA}" destId="{34760CED-BD6B-405A-BA3F-2AA904F0C545}" srcOrd="0" destOrd="0" presId="urn:microsoft.com/office/officeart/2005/8/layout/equation2"/>
    <dgm:cxn modelId="{A97AF775-92E0-48F5-86AF-2B0EE4D03654}" type="presParOf" srcId="{EE0BCB55-466B-4A09-992F-5F9F4316161E}" destId="{A7CAB5BA-08CB-411E-A29E-715E8D5162FC}" srcOrd="0" destOrd="0" presId="urn:microsoft.com/office/officeart/2005/8/layout/equation2"/>
    <dgm:cxn modelId="{AE3D3C27-F90C-4CA5-8085-F8770481750F}" type="presParOf" srcId="{A7CAB5BA-08CB-411E-A29E-715E8D5162FC}" destId="{34760CED-BD6B-405A-BA3F-2AA904F0C545}" srcOrd="0" destOrd="0" presId="urn:microsoft.com/office/officeart/2005/8/layout/equation2"/>
    <dgm:cxn modelId="{61306B1C-1CAA-437E-8938-2DC3C52920A3}" type="presParOf" srcId="{A7CAB5BA-08CB-411E-A29E-715E8D5162FC}" destId="{A7FF3977-6252-4390-B3A4-FA2F80BF06DD}" srcOrd="1" destOrd="0" presId="urn:microsoft.com/office/officeart/2005/8/layout/equation2"/>
    <dgm:cxn modelId="{237118C3-1414-4385-8D9A-D477C72BFA98}" type="presParOf" srcId="{A7CAB5BA-08CB-411E-A29E-715E8D5162FC}" destId="{44D0F043-70DA-40F1-8121-BEBBA9EB03C7}" srcOrd="2" destOrd="0" presId="urn:microsoft.com/office/officeart/2005/8/layout/equation2"/>
    <dgm:cxn modelId="{6DF9DCE2-1DE0-4730-8073-F5452E4AE1A0}" type="presParOf" srcId="{A7CAB5BA-08CB-411E-A29E-715E8D5162FC}" destId="{4AC4B5B1-5F2C-435D-9F0F-706F914330F8}" srcOrd="3" destOrd="0" presId="urn:microsoft.com/office/officeart/2005/8/layout/equation2"/>
    <dgm:cxn modelId="{7C636E1F-FFEC-4373-82B4-F4E6C4BFB6BD}" type="presParOf" srcId="{A7CAB5BA-08CB-411E-A29E-715E8D5162FC}" destId="{39BB9A82-8C4D-494C-80D8-286FA13F43EF}" srcOrd="4" destOrd="0" presId="urn:microsoft.com/office/officeart/2005/8/layout/equation2"/>
    <dgm:cxn modelId="{AD55A511-1676-49BA-A6E8-0B87BBED1A8D}" type="presParOf" srcId="{A7CAB5BA-08CB-411E-A29E-715E8D5162FC}" destId="{40291DDB-7707-4489-A4B4-F77DB9D7817F}" srcOrd="5" destOrd="0" presId="urn:microsoft.com/office/officeart/2005/8/layout/equation2"/>
    <dgm:cxn modelId="{6B467EF9-07AC-4D3A-9F7C-849C33BF81F0}" type="presParOf" srcId="{A7CAB5BA-08CB-411E-A29E-715E8D5162FC}" destId="{6029BE60-6DD7-4A27-B885-B924285EDFBD}" srcOrd="6" destOrd="0" presId="urn:microsoft.com/office/officeart/2005/8/layout/equation2"/>
    <dgm:cxn modelId="{0A7FDC1E-389E-4549-94C8-74A7EAE4A498}" type="presParOf" srcId="{A7CAB5BA-08CB-411E-A29E-715E8D5162FC}" destId="{5B08ED22-3CA5-4A2B-BCF1-280A6152828E}" srcOrd="7" destOrd="0" presId="urn:microsoft.com/office/officeart/2005/8/layout/equation2"/>
    <dgm:cxn modelId="{DFA12608-F9FC-4CFF-9823-EFEC39EECF24}" type="presParOf" srcId="{A7CAB5BA-08CB-411E-A29E-715E8D5162FC}" destId="{4C0C0311-FFCC-4E45-831F-429A188B44EB}" srcOrd="8" destOrd="0" presId="urn:microsoft.com/office/officeart/2005/8/layout/equation2"/>
    <dgm:cxn modelId="{D8795143-5EB8-4233-95E8-CE236AA59F20}" type="presParOf" srcId="{A7CAB5BA-08CB-411E-A29E-715E8D5162FC}" destId="{308EEA43-0C18-4713-803D-10F5E2D70311}" srcOrd="9" destOrd="0" presId="urn:microsoft.com/office/officeart/2005/8/layout/equation2"/>
    <dgm:cxn modelId="{B8C72B58-1556-4C8D-9179-9AE217AC8B33}" type="presParOf" srcId="{A7CAB5BA-08CB-411E-A29E-715E8D5162FC}" destId="{2C9C3052-E83A-43EF-8D0B-B27705C2121D}" srcOrd="10" destOrd="0" presId="urn:microsoft.com/office/officeart/2005/8/layout/equation2"/>
    <dgm:cxn modelId="{624D506F-7F23-4964-AB00-DC9A2C3C24AC}" type="presParOf" srcId="{A7CAB5BA-08CB-411E-A29E-715E8D5162FC}" destId="{835B4B94-E1B8-4198-9239-F61D8F019C57}" srcOrd="11" destOrd="0" presId="urn:microsoft.com/office/officeart/2005/8/layout/equation2"/>
    <dgm:cxn modelId="{7CEB6C90-A38A-4611-8143-825564E4447F}" type="presParOf" srcId="{A7CAB5BA-08CB-411E-A29E-715E8D5162FC}" destId="{CEB539FC-2377-4F56-8379-E85690F81CE1}" srcOrd="12" destOrd="0" presId="urn:microsoft.com/office/officeart/2005/8/layout/equation2"/>
    <dgm:cxn modelId="{FF2EA525-05FD-4561-81CC-760D7DFEA01B}" type="presParOf" srcId="{EE0BCB55-466B-4A09-992F-5F9F4316161E}" destId="{712B1564-F339-4FD1-8896-915FA0E569FB}" srcOrd="1" destOrd="0" presId="urn:microsoft.com/office/officeart/2005/8/layout/equation2"/>
    <dgm:cxn modelId="{587C3E16-7DF4-45B1-BF7B-54E622AE61E7}" type="presParOf" srcId="{712B1564-F339-4FD1-8896-915FA0E569FB}" destId="{4420E814-E12A-43C0-A692-14EDA94273AA}" srcOrd="0" destOrd="0" presId="urn:microsoft.com/office/officeart/2005/8/layout/equation2"/>
    <dgm:cxn modelId="{8ED7D4B5-2DBD-4076-B3EA-EE2080EE2B21}" type="presParOf" srcId="{EE0BCB55-466B-4A09-992F-5F9F4316161E}" destId="{A5140B38-1522-403C-8F43-60B077A2001B}"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38A45A-3F1E-4B00-9E0D-AF7EDBBB14ED}">
      <dsp:nvSpPr>
        <dsp:cNvPr id="0" name=""/>
        <dsp:cNvSpPr/>
      </dsp:nvSpPr>
      <dsp:spPr>
        <a:xfrm>
          <a:off x="0" y="3473986"/>
          <a:ext cx="2016125" cy="76002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3387" tIns="184912" rIns="143387" bIns="184912" numCol="1" spcCol="1270" anchor="ctr" anchorCtr="0">
          <a:noAutofit/>
        </a:bodyPr>
        <a:lstStyle/>
        <a:p>
          <a:pPr marL="0" lvl="0" indent="0" algn="ctr" defTabSz="1155700">
            <a:lnSpc>
              <a:spcPct val="90000"/>
            </a:lnSpc>
            <a:spcBef>
              <a:spcPct val="0"/>
            </a:spcBef>
            <a:spcAft>
              <a:spcPct val="35000"/>
            </a:spcAft>
            <a:buNone/>
          </a:pPr>
          <a:r>
            <a:rPr lang="en-US" sz="2600" kern="1200" dirty="0"/>
            <a:t>Review</a:t>
          </a:r>
        </a:p>
      </dsp:txBody>
      <dsp:txXfrm>
        <a:off x="0" y="3473986"/>
        <a:ext cx="2016125" cy="760023"/>
      </dsp:txXfrm>
    </dsp:sp>
    <dsp:sp modelId="{FD362DCF-016B-4BEA-A9FA-E8CBBC29F797}">
      <dsp:nvSpPr>
        <dsp:cNvPr id="0" name=""/>
        <dsp:cNvSpPr/>
      </dsp:nvSpPr>
      <dsp:spPr>
        <a:xfrm>
          <a:off x="2016124" y="3473986"/>
          <a:ext cx="6048375" cy="76002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90" tIns="254000" rIns="122690" bIns="254000" numCol="1" spcCol="1270" anchor="ctr" anchorCtr="0">
          <a:noAutofit/>
        </a:bodyPr>
        <a:lstStyle/>
        <a:p>
          <a:pPr marL="0" lvl="0" indent="0" algn="l" defTabSz="889000">
            <a:lnSpc>
              <a:spcPct val="90000"/>
            </a:lnSpc>
            <a:spcBef>
              <a:spcPct val="0"/>
            </a:spcBef>
            <a:spcAft>
              <a:spcPct val="35000"/>
            </a:spcAft>
            <a:buNone/>
          </a:pPr>
          <a:r>
            <a:rPr lang="en-US" sz="2000" kern="1200" dirty="0"/>
            <a:t>Review the evidence across assessments</a:t>
          </a:r>
        </a:p>
      </dsp:txBody>
      <dsp:txXfrm>
        <a:off x="2016124" y="3473986"/>
        <a:ext cx="6048375" cy="760023"/>
      </dsp:txXfrm>
    </dsp:sp>
    <dsp:sp modelId="{9B4C7BC6-8C29-4002-84BA-08D82A0549AC}">
      <dsp:nvSpPr>
        <dsp:cNvPr id="0" name=""/>
        <dsp:cNvSpPr/>
      </dsp:nvSpPr>
      <dsp:spPr>
        <a:xfrm rot="10800000">
          <a:off x="0" y="2316471"/>
          <a:ext cx="2016125" cy="1168915"/>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3387" tIns="184912" rIns="143387" bIns="184912" numCol="1" spcCol="1270" anchor="ctr" anchorCtr="0">
          <a:noAutofit/>
        </a:bodyPr>
        <a:lstStyle/>
        <a:p>
          <a:pPr marL="0" lvl="0" indent="0" algn="ctr" defTabSz="1155700">
            <a:lnSpc>
              <a:spcPct val="90000"/>
            </a:lnSpc>
            <a:spcBef>
              <a:spcPct val="0"/>
            </a:spcBef>
            <a:spcAft>
              <a:spcPct val="35000"/>
            </a:spcAft>
            <a:buNone/>
          </a:pPr>
          <a:r>
            <a:rPr lang="en-US" sz="2600" kern="1200" dirty="0"/>
            <a:t>Gather</a:t>
          </a:r>
        </a:p>
      </dsp:txBody>
      <dsp:txXfrm rot="-10800000">
        <a:off x="0" y="2316471"/>
        <a:ext cx="2016125" cy="759795"/>
      </dsp:txXfrm>
    </dsp:sp>
    <dsp:sp modelId="{F42C42CF-39FD-44E0-B521-E0C4D66DBBC0}">
      <dsp:nvSpPr>
        <dsp:cNvPr id="0" name=""/>
        <dsp:cNvSpPr/>
      </dsp:nvSpPr>
      <dsp:spPr>
        <a:xfrm>
          <a:off x="2016124" y="2316471"/>
          <a:ext cx="6048375" cy="75979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90" tIns="254000" rIns="122690" bIns="254000" numCol="1" spcCol="1270" anchor="ctr" anchorCtr="0">
          <a:noAutofit/>
        </a:bodyPr>
        <a:lstStyle/>
        <a:p>
          <a:pPr marL="0" lvl="0" indent="0" algn="l" defTabSz="889000">
            <a:lnSpc>
              <a:spcPct val="90000"/>
            </a:lnSpc>
            <a:spcBef>
              <a:spcPct val="0"/>
            </a:spcBef>
            <a:spcAft>
              <a:spcPct val="35000"/>
            </a:spcAft>
            <a:buNone/>
          </a:pPr>
          <a:r>
            <a:rPr lang="en-US" sz="2000" kern="1200" dirty="0"/>
            <a:t>Gather and evaluate the evidence for each assessment</a:t>
          </a:r>
        </a:p>
      </dsp:txBody>
      <dsp:txXfrm>
        <a:off x="2016124" y="2316471"/>
        <a:ext cx="6048375" cy="759795"/>
      </dsp:txXfrm>
    </dsp:sp>
    <dsp:sp modelId="{CB436C3D-54C7-447B-97B2-D068CB7E5626}">
      <dsp:nvSpPr>
        <dsp:cNvPr id="0" name=""/>
        <dsp:cNvSpPr/>
      </dsp:nvSpPr>
      <dsp:spPr>
        <a:xfrm rot="10800000">
          <a:off x="0" y="1158955"/>
          <a:ext cx="2016125" cy="1168915"/>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3387" tIns="184912" rIns="143387" bIns="184912" numCol="1" spcCol="1270" anchor="ctr" anchorCtr="0">
          <a:noAutofit/>
        </a:bodyPr>
        <a:lstStyle/>
        <a:p>
          <a:pPr marL="0" lvl="0" indent="0" algn="ctr" defTabSz="1155700">
            <a:lnSpc>
              <a:spcPct val="90000"/>
            </a:lnSpc>
            <a:spcBef>
              <a:spcPct val="0"/>
            </a:spcBef>
            <a:spcAft>
              <a:spcPct val="35000"/>
            </a:spcAft>
            <a:buNone/>
          </a:pPr>
          <a:r>
            <a:rPr lang="en-US" sz="2600" kern="1200" dirty="0"/>
            <a:t>Identify</a:t>
          </a:r>
        </a:p>
      </dsp:txBody>
      <dsp:txXfrm rot="-10800000">
        <a:off x="0" y="1158955"/>
        <a:ext cx="2016125" cy="759795"/>
      </dsp:txXfrm>
    </dsp:sp>
    <dsp:sp modelId="{10D06F70-E525-4D30-A144-CCBA72B303F8}">
      <dsp:nvSpPr>
        <dsp:cNvPr id="0" name=""/>
        <dsp:cNvSpPr/>
      </dsp:nvSpPr>
      <dsp:spPr>
        <a:xfrm>
          <a:off x="2016124" y="1158955"/>
          <a:ext cx="6048375" cy="75979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90" tIns="254000" rIns="122690" bIns="254000" numCol="1" spcCol="1270" anchor="ctr" anchorCtr="0">
          <a:noAutofit/>
        </a:bodyPr>
        <a:lstStyle/>
        <a:p>
          <a:pPr marL="0" lvl="0" indent="0" algn="l" defTabSz="889000">
            <a:lnSpc>
              <a:spcPct val="90000"/>
            </a:lnSpc>
            <a:spcBef>
              <a:spcPct val="0"/>
            </a:spcBef>
            <a:spcAft>
              <a:spcPct val="35000"/>
            </a:spcAft>
            <a:buNone/>
          </a:pPr>
          <a:r>
            <a:rPr lang="en-US" sz="2000" kern="1200" dirty="0"/>
            <a:t>Identify all current and planned assessments </a:t>
          </a:r>
        </a:p>
      </dsp:txBody>
      <dsp:txXfrm>
        <a:off x="2016124" y="1158955"/>
        <a:ext cx="6048375" cy="759795"/>
      </dsp:txXfrm>
    </dsp:sp>
    <dsp:sp modelId="{96042657-B118-4869-AA12-6231B99CE784}">
      <dsp:nvSpPr>
        <dsp:cNvPr id="0" name=""/>
        <dsp:cNvSpPr/>
      </dsp:nvSpPr>
      <dsp:spPr>
        <a:xfrm rot="10800000">
          <a:off x="0" y="0"/>
          <a:ext cx="2016125" cy="1168915"/>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3387" tIns="184912" rIns="143387" bIns="184912" numCol="1" spcCol="1270" anchor="ctr" anchorCtr="0">
          <a:noAutofit/>
        </a:bodyPr>
        <a:lstStyle/>
        <a:p>
          <a:pPr marL="0" lvl="0" indent="0" algn="ctr" defTabSz="1155700">
            <a:lnSpc>
              <a:spcPct val="90000"/>
            </a:lnSpc>
            <a:spcBef>
              <a:spcPct val="0"/>
            </a:spcBef>
            <a:spcAft>
              <a:spcPct val="35000"/>
            </a:spcAft>
            <a:buNone/>
          </a:pPr>
          <a:r>
            <a:rPr lang="en-US" sz="2600" kern="1200" dirty="0"/>
            <a:t>Articulate</a:t>
          </a:r>
        </a:p>
      </dsp:txBody>
      <dsp:txXfrm rot="-10800000">
        <a:off x="0" y="0"/>
        <a:ext cx="2016125" cy="759795"/>
      </dsp:txXfrm>
    </dsp:sp>
    <dsp:sp modelId="{57D6E591-B600-43AB-9C1A-0E3404982E75}">
      <dsp:nvSpPr>
        <dsp:cNvPr id="0" name=""/>
        <dsp:cNvSpPr/>
      </dsp:nvSpPr>
      <dsp:spPr>
        <a:xfrm>
          <a:off x="2016124" y="1439"/>
          <a:ext cx="6048375" cy="75979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90" tIns="254000" rIns="122690" bIns="254000" numCol="1" spcCol="1270" anchor="ctr" anchorCtr="0">
          <a:noAutofit/>
        </a:bodyPr>
        <a:lstStyle/>
        <a:p>
          <a:pPr marL="0" lvl="0" indent="0" algn="l" defTabSz="889000">
            <a:lnSpc>
              <a:spcPct val="90000"/>
            </a:lnSpc>
            <a:spcBef>
              <a:spcPct val="0"/>
            </a:spcBef>
            <a:spcAft>
              <a:spcPct val="35000"/>
            </a:spcAft>
            <a:buNone/>
          </a:pPr>
          <a:r>
            <a:rPr lang="en-US" sz="2000" kern="1200" dirty="0"/>
            <a:t>Articulate your current and planned needs for assessment scores and data</a:t>
          </a:r>
        </a:p>
      </dsp:txBody>
      <dsp:txXfrm>
        <a:off x="2016124" y="1439"/>
        <a:ext cx="6048375" cy="7597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6CBC09-39B6-491A-AB21-2A581A5EC463}">
      <dsp:nvSpPr>
        <dsp:cNvPr id="0" name=""/>
        <dsp:cNvSpPr/>
      </dsp:nvSpPr>
      <dsp:spPr>
        <a:xfrm>
          <a:off x="796904" y="-4060"/>
          <a:ext cx="3696149" cy="3696149"/>
        </a:xfrm>
        <a:prstGeom prst="circularArrow">
          <a:avLst>
            <a:gd name="adj1" fmla="val 5274"/>
            <a:gd name="adj2" fmla="val 312630"/>
            <a:gd name="adj3" fmla="val 14286467"/>
            <a:gd name="adj4" fmla="val 17092963"/>
            <a:gd name="adj5" fmla="val 5477"/>
          </a:avLst>
        </a:prstGeom>
        <a:solidFill>
          <a:schemeClr val="accent1">
            <a:tint val="40000"/>
            <a:hueOff val="0"/>
            <a:satOff val="0"/>
            <a:lumOff val="0"/>
            <a:alphaOff val="0"/>
          </a:schemeClr>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0">
          <a:scrgbClr r="0" g="0" b="0"/>
        </a:effectRef>
        <a:fontRef idx="minor"/>
      </dsp:style>
    </dsp:sp>
    <dsp:sp modelId="{7622325E-1EF1-4573-BFAD-56186FC99BC0}">
      <dsp:nvSpPr>
        <dsp:cNvPr id="0" name=""/>
        <dsp:cNvSpPr/>
      </dsp:nvSpPr>
      <dsp:spPr>
        <a:xfrm>
          <a:off x="1965653" y="1345"/>
          <a:ext cx="1358651" cy="679325"/>
        </a:xfrm>
        <a:prstGeom prst="roundRect">
          <a:avLst/>
        </a:prstGeom>
        <a:solidFill>
          <a:schemeClr val="accent1">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Design and development</a:t>
          </a:r>
        </a:p>
      </dsp:txBody>
      <dsp:txXfrm>
        <a:off x="1998815" y="34507"/>
        <a:ext cx="1292327" cy="613001"/>
      </dsp:txXfrm>
    </dsp:sp>
    <dsp:sp modelId="{90C6C9FC-2220-4F11-A1BC-B99AB0747F16}">
      <dsp:nvSpPr>
        <dsp:cNvPr id="0" name=""/>
        <dsp:cNvSpPr/>
      </dsp:nvSpPr>
      <dsp:spPr>
        <a:xfrm>
          <a:off x="3264217" y="751071"/>
          <a:ext cx="1358651" cy="679325"/>
        </a:xfrm>
        <a:prstGeom prst="roundRect">
          <a:avLst/>
        </a:prstGeom>
        <a:solidFill>
          <a:schemeClr val="accent1">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Administration</a:t>
          </a:r>
        </a:p>
      </dsp:txBody>
      <dsp:txXfrm>
        <a:off x="3297379" y="784233"/>
        <a:ext cx="1292327" cy="613001"/>
      </dsp:txXfrm>
    </dsp:sp>
    <dsp:sp modelId="{2B9B5EB3-B756-4175-841F-B392DEE4DB6A}">
      <dsp:nvSpPr>
        <dsp:cNvPr id="0" name=""/>
        <dsp:cNvSpPr/>
      </dsp:nvSpPr>
      <dsp:spPr>
        <a:xfrm>
          <a:off x="3264217" y="2250523"/>
          <a:ext cx="1358651" cy="679325"/>
        </a:xfrm>
        <a:prstGeom prst="roundRect">
          <a:avLst/>
        </a:prstGeom>
        <a:solidFill>
          <a:schemeClr val="accent1">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Scoring</a:t>
          </a:r>
        </a:p>
      </dsp:txBody>
      <dsp:txXfrm>
        <a:off x="3297379" y="2283685"/>
        <a:ext cx="1292327" cy="613001"/>
      </dsp:txXfrm>
    </dsp:sp>
    <dsp:sp modelId="{9F89CDAF-E385-496C-BAE8-BF91BEED4594}">
      <dsp:nvSpPr>
        <dsp:cNvPr id="0" name=""/>
        <dsp:cNvSpPr/>
      </dsp:nvSpPr>
      <dsp:spPr>
        <a:xfrm>
          <a:off x="1965653" y="3000249"/>
          <a:ext cx="1358651" cy="679325"/>
        </a:xfrm>
        <a:prstGeom prst="roundRect">
          <a:avLst/>
        </a:prstGeom>
        <a:solidFill>
          <a:schemeClr val="accent1">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Analysis</a:t>
          </a:r>
        </a:p>
      </dsp:txBody>
      <dsp:txXfrm>
        <a:off x="1998815" y="3033411"/>
        <a:ext cx="1292327" cy="613001"/>
      </dsp:txXfrm>
    </dsp:sp>
    <dsp:sp modelId="{4709908E-E3F8-4421-A186-ECB3377F7FB6}">
      <dsp:nvSpPr>
        <dsp:cNvPr id="0" name=""/>
        <dsp:cNvSpPr/>
      </dsp:nvSpPr>
      <dsp:spPr>
        <a:xfrm>
          <a:off x="667089" y="2250523"/>
          <a:ext cx="1358651" cy="679325"/>
        </a:xfrm>
        <a:prstGeom prst="roundRect">
          <a:avLst/>
        </a:prstGeom>
        <a:solidFill>
          <a:schemeClr val="accent1">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Reporting</a:t>
          </a:r>
        </a:p>
      </dsp:txBody>
      <dsp:txXfrm>
        <a:off x="700251" y="2283685"/>
        <a:ext cx="1292327" cy="613001"/>
      </dsp:txXfrm>
    </dsp:sp>
    <dsp:sp modelId="{3063E5CF-87A8-44C4-BA6B-CF4435A789B9}">
      <dsp:nvSpPr>
        <dsp:cNvPr id="0" name=""/>
        <dsp:cNvSpPr/>
      </dsp:nvSpPr>
      <dsp:spPr>
        <a:xfrm>
          <a:off x="667089" y="751071"/>
          <a:ext cx="1358651" cy="679325"/>
        </a:xfrm>
        <a:prstGeom prst="roundRect">
          <a:avLst/>
        </a:prstGeom>
        <a:solidFill>
          <a:schemeClr val="accent1">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Use of Scores</a:t>
          </a:r>
          <a:endParaRPr lang="en-US" sz="1500" kern="1200" dirty="0"/>
        </a:p>
      </dsp:txBody>
      <dsp:txXfrm>
        <a:off x="700251" y="784233"/>
        <a:ext cx="1292327" cy="6130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36FA68-5E34-4F15-B191-32E9E6DF19C0}">
      <dsp:nvSpPr>
        <dsp:cNvPr id="0" name=""/>
        <dsp:cNvSpPr/>
      </dsp:nvSpPr>
      <dsp:spPr>
        <a:xfrm>
          <a:off x="3291839" y="1274"/>
          <a:ext cx="4937760" cy="1011345"/>
        </a:xfrm>
        <a:prstGeom prst="rightArrow">
          <a:avLst>
            <a:gd name="adj1" fmla="val 75000"/>
            <a:gd name="adj2" fmla="val 50000"/>
          </a:avLst>
        </a:prstGeom>
        <a:solidFill>
          <a:srgbClr val="D6E1F1"/>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Assessment </a:t>
          </a:r>
          <a:r>
            <a:rPr lang="en-US" sz="1600" i="1" kern="1200" dirty="0"/>
            <a:t>of</a:t>
          </a:r>
          <a:r>
            <a:rPr lang="en-US" sz="1600" i="0" kern="1200" dirty="0"/>
            <a:t> learning.</a:t>
          </a:r>
          <a:endParaRPr lang="en-US" sz="1600" kern="1200" dirty="0"/>
        </a:p>
        <a:p>
          <a:pPr marL="171450" lvl="1" indent="-171450" algn="l" defTabSz="711200">
            <a:lnSpc>
              <a:spcPct val="90000"/>
            </a:lnSpc>
            <a:spcBef>
              <a:spcPct val="0"/>
            </a:spcBef>
            <a:spcAft>
              <a:spcPct val="15000"/>
            </a:spcAft>
            <a:buChar char="•"/>
          </a:pPr>
          <a:r>
            <a:rPr lang="en-US" sz="1600" kern="1200" dirty="0"/>
            <a:t>Examples: ILEARN, ISTEP+ Grade 10, SAT, Final Exam</a:t>
          </a:r>
        </a:p>
      </dsp:txBody>
      <dsp:txXfrm>
        <a:off x="3291839" y="127692"/>
        <a:ext cx="4558506" cy="758509"/>
      </dsp:txXfrm>
    </dsp:sp>
    <dsp:sp modelId="{ADDDDD2A-FFBA-45B8-968A-00C1F416F3F4}">
      <dsp:nvSpPr>
        <dsp:cNvPr id="0" name=""/>
        <dsp:cNvSpPr/>
      </dsp:nvSpPr>
      <dsp:spPr>
        <a:xfrm>
          <a:off x="0" y="1274"/>
          <a:ext cx="3291840" cy="1011345"/>
        </a:xfrm>
        <a:prstGeom prst="roundRect">
          <a:avLst/>
        </a:prstGeom>
        <a:solidFill>
          <a:srgbClr val="151F4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marL="0" lvl="0" indent="0" algn="ctr" defTabSz="2133600">
            <a:lnSpc>
              <a:spcPct val="90000"/>
            </a:lnSpc>
            <a:spcBef>
              <a:spcPct val="0"/>
            </a:spcBef>
            <a:spcAft>
              <a:spcPct val="35000"/>
            </a:spcAft>
            <a:buNone/>
          </a:pPr>
          <a:r>
            <a:rPr lang="en-US" sz="4800" kern="1200" dirty="0"/>
            <a:t>Summative</a:t>
          </a:r>
        </a:p>
      </dsp:txBody>
      <dsp:txXfrm>
        <a:off x="49370" y="50644"/>
        <a:ext cx="3193100" cy="912605"/>
      </dsp:txXfrm>
    </dsp:sp>
    <dsp:sp modelId="{627DD182-D869-471B-AA2E-04FB4FA23E6E}">
      <dsp:nvSpPr>
        <dsp:cNvPr id="0" name=""/>
        <dsp:cNvSpPr/>
      </dsp:nvSpPr>
      <dsp:spPr>
        <a:xfrm>
          <a:off x="3291839" y="1113755"/>
          <a:ext cx="4937760" cy="1011345"/>
        </a:xfrm>
        <a:prstGeom prst="rightArrow">
          <a:avLst>
            <a:gd name="adj1" fmla="val 75000"/>
            <a:gd name="adj2" fmla="val 50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Assessment </a:t>
          </a:r>
          <a:r>
            <a:rPr lang="en-US" sz="1600" i="1" kern="1200" dirty="0"/>
            <a:t>for</a:t>
          </a:r>
          <a:r>
            <a:rPr lang="en-US" sz="1600" i="0" kern="1200" dirty="0"/>
            <a:t> learning.</a:t>
          </a:r>
          <a:endParaRPr lang="en-US" sz="1600" kern="1200" dirty="0"/>
        </a:p>
        <a:p>
          <a:pPr marL="171450" lvl="1" indent="-171450" algn="l" defTabSz="711200">
            <a:lnSpc>
              <a:spcPct val="90000"/>
            </a:lnSpc>
            <a:spcBef>
              <a:spcPct val="0"/>
            </a:spcBef>
            <a:spcAft>
              <a:spcPct val="15000"/>
            </a:spcAft>
            <a:buChar char="•"/>
          </a:pPr>
          <a:r>
            <a:rPr lang="en-US" sz="1600" kern="1200" dirty="0"/>
            <a:t>Examples: Exit tickets, Questioning, Rich Tasks</a:t>
          </a:r>
        </a:p>
      </dsp:txBody>
      <dsp:txXfrm>
        <a:off x="3291839" y="1240173"/>
        <a:ext cx="4558506" cy="758509"/>
      </dsp:txXfrm>
    </dsp:sp>
    <dsp:sp modelId="{0B081466-E67A-4270-A6C9-4FAA0A541106}">
      <dsp:nvSpPr>
        <dsp:cNvPr id="0" name=""/>
        <dsp:cNvSpPr/>
      </dsp:nvSpPr>
      <dsp:spPr>
        <a:xfrm>
          <a:off x="0" y="1113755"/>
          <a:ext cx="3291840" cy="101134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marL="0" lvl="0" indent="0" algn="ctr" defTabSz="2133600">
            <a:lnSpc>
              <a:spcPct val="90000"/>
            </a:lnSpc>
            <a:spcBef>
              <a:spcPct val="0"/>
            </a:spcBef>
            <a:spcAft>
              <a:spcPct val="35000"/>
            </a:spcAft>
            <a:buNone/>
          </a:pPr>
          <a:r>
            <a:rPr lang="en-US" sz="4800" kern="1200" dirty="0"/>
            <a:t>Formative</a:t>
          </a:r>
        </a:p>
      </dsp:txBody>
      <dsp:txXfrm>
        <a:off x="49370" y="1163125"/>
        <a:ext cx="3193100" cy="912605"/>
      </dsp:txXfrm>
    </dsp:sp>
    <dsp:sp modelId="{81F42B20-45B1-4983-9358-80BB0906180B}">
      <dsp:nvSpPr>
        <dsp:cNvPr id="0" name=""/>
        <dsp:cNvSpPr/>
      </dsp:nvSpPr>
      <dsp:spPr>
        <a:xfrm>
          <a:off x="3291839" y="2226235"/>
          <a:ext cx="4937760" cy="1011345"/>
        </a:xfrm>
        <a:prstGeom prst="rightArrow">
          <a:avLst>
            <a:gd name="adj1" fmla="val 75000"/>
            <a:gd name="adj2" fmla="val 50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Progress monitoring over time.</a:t>
          </a:r>
        </a:p>
        <a:p>
          <a:pPr marL="171450" lvl="1" indent="-171450" algn="l" defTabSz="711200">
            <a:lnSpc>
              <a:spcPct val="90000"/>
            </a:lnSpc>
            <a:spcBef>
              <a:spcPct val="0"/>
            </a:spcBef>
            <a:spcAft>
              <a:spcPct val="15000"/>
            </a:spcAft>
            <a:buChar char="•"/>
          </a:pPr>
          <a:r>
            <a:rPr lang="en-US" sz="1600" kern="1200" dirty="0"/>
            <a:t>Examples: NWEA, </a:t>
          </a:r>
          <a:r>
            <a:rPr lang="en-US" sz="1600" kern="1200" dirty="0" err="1"/>
            <a:t>iReady</a:t>
          </a:r>
          <a:r>
            <a:rPr lang="en-US" sz="1600" kern="1200" dirty="0"/>
            <a:t>, Star</a:t>
          </a:r>
        </a:p>
      </dsp:txBody>
      <dsp:txXfrm>
        <a:off x="3291839" y="2352653"/>
        <a:ext cx="4558506" cy="758509"/>
      </dsp:txXfrm>
    </dsp:sp>
    <dsp:sp modelId="{31848D67-D3BF-4C54-9F2A-F68769D9EE4A}">
      <dsp:nvSpPr>
        <dsp:cNvPr id="0" name=""/>
        <dsp:cNvSpPr/>
      </dsp:nvSpPr>
      <dsp:spPr>
        <a:xfrm>
          <a:off x="0" y="2226235"/>
          <a:ext cx="3291840" cy="101134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marL="0" lvl="0" indent="0" algn="ctr" defTabSz="2133600">
            <a:lnSpc>
              <a:spcPct val="90000"/>
            </a:lnSpc>
            <a:spcBef>
              <a:spcPct val="0"/>
            </a:spcBef>
            <a:spcAft>
              <a:spcPct val="35000"/>
            </a:spcAft>
            <a:buNone/>
          </a:pPr>
          <a:r>
            <a:rPr lang="en-US" sz="4800" kern="1200" dirty="0"/>
            <a:t>Interim</a:t>
          </a:r>
        </a:p>
      </dsp:txBody>
      <dsp:txXfrm>
        <a:off x="49370" y="2275605"/>
        <a:ext cx="3193100" cy="912605"/>
      </dsp:txXfrm>
    </dsp:sp>
    <dsp:sp modelId="{6FBE6D5C-9CD4-4608-9084-B243B22B8C52}">
      <dsp:nvSpPr>
        <dsp:cNvPr id="0" name=""/>
        <dsp:cNvSpPr/>
      </dsp:nvSpPr>
      <dsp:spPr>
        <a:xfrm>
          <a:off x="3291839" y="3338716"/>
          <a:ext cx="4937760" cy="1011345"/>
        </a:xfrm>
        <a:prstGeom prst="rightArrow">
          <a:avLst>
            <a:gd name="adj1" fmla="val 75000"/>
            <a:gd name="adj2" fmla="val 50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Diagnosis of specific student needs for a certain skill set. </a:t>
          </a:r>
        </a:p>
        <a:p>
          <a:pPr marL="171450" lvl="1" indent="-171450" algn="l" defTabSz="711200">
            <a:lnSpc>
              <a:spcPct val="90000"/>
            </a:lnSpc>
            <a:spcBef>
              <a:spcPct val="0"/>
            </a:spcBef>
            <a:spcAft>
              <a:spcPct val="15000"/>
            </a:spcAft>
            <a:buChar char="•"/>
          </a:pPr>
          <a:r>
            <a:rPr lang="en-US" sz="1600" kern="1200" dirty="0"/>
            <a:t>Examples: DIBELS, GRADE, </a:t>
          </a:r>
        </a:p>
      </dsp:txBody>
      <dsp:txXfrm>
        <a:off x="3291839" y="3465134"/>
        <a:ext cx="4558506" cy="758509"/>
      </dsp:txXfrm>
    </dsp:sp>
    <dsp:sp modelId="{6D973D26-0F8A-48BA-9766-DF839C58BDC3}">
      <dsp:nvSpPr>
        <dsp:cNvPr id="0" name=""/>
        <dsp:cNvSpPr/>
      </dsp:nvSpPr>
      <dsp:spPr>
        <a:xfrm>
          <a:off x="0" y="3338716"/>
          <a:ext cx="3291840" cy="101134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marL="0" lvl="0" indent="0" algn="ctr" defTabSz="2133600">
            <a:lnSpc>
              <a:spcPct val="90000"/>
            </a:lnSpc>
            <a:spcBef>
              <a:spcPct val="0"/>
            </a:spcBef>
            <a:spcAft>
              <a:spcPct val="35000"/>
            </a:spcAft>
            <a:buNone/>
          </a:pPr>
          <a:r>
            <a:rPr lang="en-US" sz="4800" kern="1200" dirty="0"/>
            <a:t>Diagnostic</a:t>
          </a:r>
        </a:p>
      </dsp:txBody>
      <dsp:txXfrm>
        <a:off x="49370" y="3388086"/>
        <a:ext cx="3193100" cy="91260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760CED-BD6B-405A-BA3F-2AA904F0C545}">
      <dsp:nvSpPr>
        <dsp:cNvPr id="0" name=""/>
        <dsp:cNvSpPr/>
      </dsp:nvSpPr>
      <dsp:spPr>
        <a:xfrm>
          <a:off x="1194930" y="226600"/>
          <a:ext cx="604322" cy="604322"/>
        </a:xfrm>
        <a:prstGeom prst="ellips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Data</a:t>
          </a:r>
        </a:p>
      </dsp:txBody>
      <dsp:txXfrm>
        <a:off x="1283431" y="315101"/>
        <a:ext cx="427320" cy="427320"/>
      </dsp:txXfrm>
    </dsp:sp>
    <dsp:sp modelId="{44D0F043-70DA-40F1-8121-BEBBA9EB03C7}">
      <dsp:nvSpPr>
        <dsp:cNvPr id="0" name=""/>
        <dsp:cNvSpPr/>
      </dsp:nvSpPr>
      <dsp:spPr>
        <a:xfrm>
          <a:off x="798452" y="600574"/>
          <a:ext cx="350506" cy="350506"/>
        </a:xfrm>
        <a:prstGeom prst="mathPlus">
          <a:avLst/>
        </a:prstGeom>
        <a:solidFill>
          <a:schemeClr val="bg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44912" y="734607"/>
        <a:ext cx="257586" cy="82440"/>
      </dsp:txXfrm>
    </dsp:sp>
    <dsp:sp modelId="{39BB9A82-8C4D-494C-80D8-286FA13F43EF}">
      <dsp:nvSpPr>
        <dsp:cNvPr id="0" name=""/>
        <dsp:cNvSpPr/>
      </dsp:nvSpPr>
      <dsp:spPr>
        <a:xfrm>
          <a:off x="416049" y="1053941"/>
          <a:ext cx="604322" cy="604322"/>
        </a:xfrm>
        <a:prstGeom prst="ellips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Data</a:t>
          </a:r>
        </a:p>
      </dsp:txBody>
      <dsp:txXfrm>
        <a:off x="504550" y="1142442"/>
        <a:ext cx="427320" cy="427320"/>
      </dsp:txXfrm>
    </dsp:sp>
    <dsp:sp modelId="{6029BE60-6DD7-4A27-B885-B924285EDFBD}">
      <dsp:nvSpPr>
        <dsp:cNvPr id="0" name=""/>
        <dsp:cNvSpPr/>
      </dsp:nvSpPr>
      <dsp:spPr>
        <a:xfrm>
          <a:off x="542957" y="1707334"/>
          <a:ext cx="350506" cy="350506"/>
        </a:xfrm>
        <a:prstGeom prst="mathPlus">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89417" y="1841367"/>
        <a:ext cx="257586" cy="82440"/>
      </dsp:txXfrm>
    </dsp:sp>
    <dsp:sp modelId="{4C0C0311-FFCC-4E45-831F-429A188B44EB}">
      <dsp:nvSpPr>
        <dsp:cNvPr id="0" name=""/>
        <dsp:cNvSpPr/>
      </dsp:nvSpPr>
      <dsp:spPr>
        <a:xfrm>
          <a:off x="416049" y="2106912"/>
          <a:ext cx="604322" cy="604322"/>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Data</a:t>
          </a:r>
        </a:p>
      </dsp:txBody>
      <dsp:txXfrm>
        <a:off x="504550" y="2195413"/>
        <a:ext cx="427320" cy="427320"/>
      </dsp:txXfrm>
    </dsp:sp>
    <dsp:sp modelId="{2C9C3052-E83A-43EF-8D0B-B27705C2121D}">
      <dsp:nvSpPr>
        <dsp:cNvPr id="0" name=""/>
        <dsp:cNvSpPr/>
      </dsp:nvSpPr>
      <dsp:spPr>
        <a:xfrm>
          <a:off x="785003" y="2787198"/>
          <a:ext cx="350506" cy="350506"/>
        </a:xfrm>
        <a:prstGeom prst="mathPlus">
          <a:avLst/>
        </a:prstGeom>
        <a:solidFill>
          <a:schemeClr val="bg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31463" y="2921231"/>
        <a:ext cx="257586" cy="82440"/>
      </dsp:txXfrm>
    </dsp:sp>
    <dsp:sp modelId="{CEB539FC-2377-4F56-8379-E85690F81CE1}">
      <dsp:nvSpPr>
        <dsp:cNvPr id="0" name=""/>
        <dsp:cNvSpPr/>
      </dsp:nvSpPr>
      <dsp:spPr>
        <a:xfrm>
          <a:off x="1194930" y="2928778"/>
          <a:ext cx="604322" cy="604322"/>
        </a:xfrm>
        <a:prstGeom prst="ellips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Data</a:t>
          </a:r>
        </a:p>
      </dsp:txBody>
      <dsp:txXfrm>
        <a:off x="1283431" y="3017279"/>
        <a:ext cx="427320" cy="427320"/>
      </dsp:txXfrm>
    </dsp:sp>
    <dsp:sp modelId="{712B1564-F339-4FD1-8896-915FA0E569FB}">
      <dsp:nvSpPr>
        <dsp:cNvPr id="0" name=""/>
        <dsp:cNvSpPr/>
      </dsp:nvSpPr>
      <dsp:spPr>
        <a:xfrm rot="10810699">
          <a:off x="1474550" y="1768931"/>
          <a:ext cx="220631" cy="224807"/>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10800000">
        <a:off x="1540739" y="1813995"/>
        <a:ext cx="154442" cy="134885"/>
      </dsp:txXfrm>
    </dsp:sp>
    <dsp:sp modelId="{A5140B38-1522-403C-8F43-60B077A2001B}">
      <dsp:nvSpPr>
        <dsp:cNvPr id="0" name=""/>
        <dsp:cNvSpPr/>
      </dsp:nvSpPr>
      <dsp:spPr>
        <a:xfrm>
          <a:off x="1382965" y="1278265"/>
          <a:ext cx="1208644" cy="1208644"/>
        </a:xfrm>
        <a:prstGeom prst="ellipse">
          <a:avLst/>
        </a:prstGeom>
        <a:solidFill>
          <a:srgbClr val="151E4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Power to Make Better Decisions</a:t>
          </a:r>
        </a:p>
      </dsp:txBody>
      <dsp:txXfrm>
        <a:off x="1559967" y="1455267"/>
        <a:ext cx="854640" cy="854640"/>
      </dsp:txXfrm>
    </dsp:sp>
  </dsp:spTree>
</dsp:drawing>
</file>

<file path=ppt/diagrams/layout1.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581B24-9C7E-4078-95F2-CAF856590A0C}" type="datetimeFigureOut">
              <a:rPr lang="en-US" smtClean="0"/>
              <a:t>4/6/2019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7F591F-48A8-46BF-9842-345A827D44AD}" type="slidenum">
              <a:rPr lang="en-US" smtClean="0"/>
              <a:t>‹#›</a:t>
            </a:fld>
            <a:endParaRPr lang="en-US"/>
          </a:p>
        </p:txBody>
      </p:sp>
    </p:spTree>
    <p:extLst>
      <p:ext uri="{BB962C8B-B14F-4D97-AF65-F5344CB8AC3E}">
        <p14:creationId xmlns:p14="http://schemas.microsoft.com/office/powerpoint/2010/main" val="1437816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6050" y="1163638"/>
            <a:ext cx="4187825" cy="3140075"/>
          </a:xfrm>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August 19, 2010</a:t>
            </a: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ADEF72-CD73-48E2-AEFB-3B6C611F1A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25257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6050" y="1163638"/>
            <a:ext cx="4187825" cy="3140075"/>
          </a:xfrm>
        </p:spPr>
      </p:sp>
      <p:sp>
        <p:nvSpPr>
          <p:cNvPr id="3" name="Notes Placeholder 2"/>
          <p:cNvSpPr>
            <a:spLocks noGrp="1"/>
          </p:cNvSpPr>
          <p:nvPr>
            <p:ph type="body" idx="1"/>
          </p:nvPr>
        </p:nvSpPr>
        <p:spPr/>
        <p:txBody>
          <a:bodyPr/>
          <a:lstStyle/>
          <a:p>
            <a:r>
              <a:rPr lang="en-US" dirty="0"/>
              <a:t>Across the entire project, we will aim to keep these 4 fundamental validity questions in mind, using these to guide our process and deliverable development. We feel if we work to keep content coherence, comparability, accessibility and fairness, as well as consequences in mind throughout this project, then our products will be generalizable an usable to a wide variety of states and systems across the Nation. We are excited to work on this project with all of our partners and make available our lessons learned in re-envisioning science assessment.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60A32E-F626-4AA1-BBA1-9DAA8038CD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46093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73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88AD1A3-61CA-4676-ABBD-06D15B0164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Date Placeholder 4"/>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August 19, 2010</a:t>
            </a:r>
          </a:p>
        </p:txBody>
      </p:sp>
    </p:spTree>
    <p:extLst>
      <p:ext uri="{BB962C8B-B14F-4D97-AF65-F5344CB8AC3E}">
        <p14:creationId xmlns:p14="http://schemas.microsoft.com/office/powerpoint/2010/main" val="31435533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F591F-48A8-46BF-9842-345A827D44AD}" type="slidenum">
              <a:rPr lang="en-US" smtClean="0"/>
              <a:t>17</a:t>
            </a:fld>
            <a:endParaRPr lang="en-US"/>
          </a:p>
        </p:txBody>
      </p:sp>
    </p:spTree>
    <p:extLst>
      <p:ext uri="{BB962C8B-B14F-4D97-AF65-F5344CB8AC3E}">
        <p14:creationId xmlns:p14="http://schemas.microsoft.com/office/powerpoint/2010/main" val="46460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F591F-48A8-46BF-9842-345A827D44AD}" type="slidenum">
              <a:rPr lang="en-US" smtClean="0"/>
              <a:t>18</a:t>
            </a:fld>
            <a:endParaRPr lang="en-US"/>
          </a:p>
        </p:txBody>
      </p:sp>
    </p:spTree>
    <p:extLst>
      <p:ext uri="{BB962C8B-B14F-4D97-AF65-F5344CB8AC3E}">
        <p14:creationId xmlns:p14="http://schemas.microsoft.com/office/powerpoint/2010/main" val="9839993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F114E32-5160-4EBF-82AC-6364BD41BDDE}" type="slidenum">
              <a:rPr lang="en-US" smtClean="0"/>
              <a:t>20</a:t>
            </a:fld>
            <a:endParaRPr lang="en-US"/>
          </a:p>
        </p:txBody>
      </p:sp>
    </p:spTree>
    <p:extLst>
      <p:ext uri="{BB962C8B-B14F-4D97-AF65-F5344CB8AC3E}">
        <p14:creationId xmlns:p14="http://schemas.microsoft.com/office/powerpoint/2010/main" val="34938934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F114E32-5160-4EBF-82AC-6364BD41BDDE}" type="slidenum">
              <a:rPr lang="en-US" smtClean="0"/>
              <a:t>21</a:t>
            </a:fld>
            <a:endParaRPr lang="en-US"/>
          </a:p>
        </p:txBody>
      </p:sp>
    </p:spTree>
    <p:extLst>
      <p:ext uri="{BB962C8B-B14F-4D97-AF65-F5344CB8AC3E}">
        <p14:creationId xmlns:p14="http://schemas.microsoft.com/office/powerpoint/2010/main" val="6393944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F591F-48A8-46BF-9842-345A827D44AD}" type="slidenum">
              <a:rPr lang="en-US" smtClean="0"/>
              <a:t>22</a:t>
            </a:fld>
            <a:endParaRPr lang="en-US"/>
          </a:p>
        </p:txBody>
      </p:sp>
    </p:spTree>
    <p:extLst>
      <p:ext uri="{BB962C8B-B14F-4D97-AF65-F5344CB8AC3E}">
        <p14:creationId xmlns:p14="http://schemas.microsoft.com/office/powerpoint/2010/main" val="2879815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73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88AD1A3-61CA-4676-ABBD-06D15B0164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Date Placeholder 4"/>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August 19, 2010</a:t>
            </a:r>
          </a:p>
        </p:txBody>
      </p:sp>
    </p:spTree>
    <p:extLst>
      <p:ext uri="{BB962C8B-B14F-4D97-AF65-F5344CB8AC3E}">
        <p14:creationId xmlns:p14="http://schemas.microsoft.com/office/powerpoint/2010/main" val="41234548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Shape 34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2" name="Shape 34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200"/>
              <a:buFont typeface="Calibri"/>
              <a:buNone/>
            </a:pPr>
            <a:r>
              <a:rPr lang="en-US" b="0" dirty="0"/>
              <a:t>This is where</a:t>
            </a:r>
            <a:r>
              <a:rPr lang="en-US" b="0" baseline="0" dirty="0"/>
              <a:t> Nebraska is in their Science Development Timeline.</a:t>
            </a:r>
            <a:endParaRPr b="0" dirty="0"/>
          </a:p>
        </p:txBody>
      </p:sp>
      <p:sp>
        <p:nvSpPr>
          <p:cNvPr id="343" name="Shape 343"/>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rtl="0">
              <a:spcBef>
                <a:spcPts val="0"/>
              </a:spcBef>
              <a:spcAft>
                <a:spcPts val="0"/>
              </a:spcAft>
              <a:buClr>
                <a:srgbClr val="000000"/>
              </a:buClr>
              <a:buFont typeface="Arial"/>
              <a:buNone/>
            </a:pPr>
            <a:fld id="{00000000-1234-1234-1234-123412341234}" type="slidenum">
              <a:rPr lang="en-US"/>
              <a:t>28</a:t>
            </a:fld>
            <a:endParaRPr/>
          </a:p>
        </p:txBody>
      </p:sp>
    </p:spTree>
    <p:extLst>
      <p:ext uri="{BB962C8B-B14F-4D97-AF65-F5344CB8AC3E}">
        <p14:creationId xmlns:p14="http://schemas.microsoft.com/office/powerpoint/2010/main" val="7110854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tools and processes created through</a:t>
            </a:r>
            <a:r>
              <a:rPr lang="en-US" baseline="0" dirty="0"/>
              <a:t> this grant have helped NE with our System Vision for Science. Connecting all parts of the system from local to state. </a:t>
            </a:r>
            <a:endParaRPr lang="en-US" dirty="0"/>
          </a:p>
        </p:txBody>
      </p:sp>
      <p:sp>
        <p:nvSpPr>
          <p:cNvPr id="4" name="Slide Number Placeholder 3"/>
          <p:cNvSpPr>
            <a:spLocks noGrp="1"/>
          </p:cNvSpPr>
          <p:nvPr>
            <p:ph type="sldNum" sz="quarter" idx="10"/>
          </p:nvPr>
        </p:nvSpPr>
        <p:spPr/>
        <p:txBody>
          <a:bodyPr/>
          <a:lstStyle/>
          <a:p>
            <a:fld id="{CDFF2A5C-00B7-47B9-AE30-D8321488DBFD}" type="slidenum">
              <a:rPr lang="en-US" smtClean="0"/>
              <a:t>30</a:t>
            </a:fld>
            <a:endParaRPr lang="en-US"/>
          </a:p>
        </p:txBody>
      </p:sp>
    </p:spTree>
    <p:extLst>
      <p:ext uri="{BB962C8B-B14F-4D97-AF65-F5344CB8AC3E}">
        <p14:creationId xmlns:p14="http://schemas.microsoft.com/office/powerpoint/2010/main" val="1763198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73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88AD1A3-61CA-4676-ABBD-06D15B0164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Date Placeholder 4"/>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August 19, 2010</a:t>
            </a:r>
          </a:p>
        </p:txBody>
      </p:sp>
    </p:spTree>
    <p:extLst>
      <p:ext uri="{BB962C8B-B14F-4D97-AF65-F5344CB8AC3E}">
        <p14:creationId xmlns:p14="http://schemas.microsoft.com/office/powerpoint/2010/main" val="37259115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42bf0dec1a_7_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g42bf0dec1a_7_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r>
              <a:rPr lang="en" dirty="0"/>
              <a:t>Rhonda </a:t>
            </a: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r>
              <a:rPr lang="en" dirty="0"/>
              <a:t>First portion of SCILLSS work. Incorporates AQuESTT tenets and NEQuESTT components.</a:t>
            </a:r>
            <a:endParaRPr dirty="0"/>
          </a:p>
        </p:txBody>
      </p:sp>
    </p:spTree>
    <p:extLst>
      <p:ext uri="{BB962C8B-B14F-4D97-AF65-F5344CB8AC3E}">
        <p14:creationId xmlns:p14="http://schemas.microsoft.com/office/powerpoint/2010/main" val="36080239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Shape 48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p:txBody>
      </p:sp>
      <p:sp>
        <p:nvSpPr>
          <p:cNvPr id="485" name="Shape 4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760043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The tools</a:t>
            </a:r>
            <a:r>
              <a:rPr lang="en-US" baseline="0" dirty="0"/>
              <a:t> and processes developed will help states maintain consistency in their science systems. Self-evaluation protocols p</a:t>
            </a:r>
            <a:r>
              <a:rPr lang="en-US" dirty="0"/>
              <a:t>rovide a framework for educators at state level to use in any evaluation of aspects of their state assessment system. Theory</a:t>
            </a:r>
            <a:r>
              <a:rPr lang="en-US" baseline="0" dirty="0"/>
              <a:t> of Action provides a framework to share what is valued and what outcomes you are wanting in your system. </a:t>
            </a:r>
            <a:endParaRPr lang="en-US" dirty="0"/>
          </a:p>
          <a:p>
            <a:pPr marL="285750" indent="-2857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CDFF2A5C-00B7-47B9-AE30-D8321488DBFD}" type="slidenum">
              <a:rPr lang="en-US" smtClean="0"/>
              <a:t>33</a:t>
            </a:fld>
            <a:endParaRPr lang="en-US"/>
          </a:p>
        </p:txBody>
      </p:sp>
    </p:spTree>
    <p:extLst>
      <p:ext uri="{BB962C8B-B14F-4D97-AF65-F5344CB8AC3E}">
        <p14:creationId xmlns:p14="http://schemas.microsoft.com/office/powerpoint/2010/main" val="37027272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Shape 47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200"/>
              <a:buFont typeface="Calibri"/>
              <a:buNone/>
            </a:pPr>
            <a:r>
              <a:rPr lang="en-US" dirty="0"/>
              <a:t>The</a:t>
            </a:r>
            <a:r>
              <a:rPr lang="en-US" baseline="0" dirty="0"/>
              <a:t> summative assessment is just one component of the NSCAS-Science system. These 5 features have been identified to help ensure we maintain consistency across all components of the system.</a:t>
            </a:r>
            <a:endParaRPr dirty="0"/>
          </a:p>
        </p:txBody>
      </p:sp>
      <p:sp>
        <p:nvSpPr>
          <p:cNvPr id="472" name="Shape 4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231997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Shape 5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4" name="Shape 52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b="1" i="1" dirty="0"/>
              <a:t> </a:t>
            </a:r>
            <a:r>
              <a:rPr lang="en-US" dirty="0"/>
              <a:t>As</a:t>
            </a:r>
            <a:r>
              <a:rPr lang="en-US" baseline="0" dirty="0"/>
              <a:t> we have had conversations around the state guiding Nebraska’s vision for science education, it was clear that this was the biggest shift we wanted to see in our science classrooms. </a:t>
            </a:r>
            <a:endParaRPr dirty="0"/>
          </a:p>
        </p:txBody>
      </p:sp>
    </p:spTree>
    <p:extLst>
      <p:ext uri="{BB962C8B-B14F-4D97-AF65-F5344CB8AC3E}">
        <p14:creationId xmlns:p14="http://schemas.microsoft.com/office/powerpoint/2010/main" val="25549209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Shape 43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200"/>
              <a:buFont typeface="Calibri"/>
              <a:buNone/>
            </a:pPr>
            <a:r>
              <a:rPr lang="en-US" b="0" dirty="0"/>
              <a:t>These</a:t>
            </a:r>
            <a:r>
              <a:rPr lang="en-US" b="0" baseline="0" dirty="0"/>
              <a:t> are our </a:t>
            </a:r>
            <a:r>
              <a:rPr lang="en-US" sz="1200" b="0" i="0" u="none" strike="noStrike" cap="none" baseline="0" dirty="0">
                <a:solidFill>
                  <a:schemeClr val="dk1"/>
                </a:solidFill>
                <a:latin typeface="Calibri"/>
                <a:cs typeface="Calibri"/>
                <a:sym typeface="Calibri"/>
              </a:rPr>
              <a:t>s</a:t>
            </a:r>
            <a:r>
              <a:rPr lang="en-US" sz="1200" b="0" i="0" u="none" strike="noStrike" cap="none" dirty="0">
                <a:solidFill>
                  <a:schemeClr val="dk1"/>
                </a:solidFill>
                <a:latin typeface="Calibri"/>
                <a:ea typeface="Calibri"/>
                <a:cs typeface="Calibri"/>
                <a:sym typeface="Calibri"/>
              </a:rPr>
              <a:t>takeholder developed goals for student learning that became embedded in the assessment system design.</a:t>
            </a:r>
            <a:r>
              <a:rPr lang="en-US" sz="1200" b="0" i="0" u="none" strike="noStrike" cap="none" baseline="0" dirty="0">
                <a:solidFill>
                  <a:schemeClr val="dk1"/>
                </a:solidFill>
                <a:latin typeface="Calibri"/>
                <a:ea typeface="Calibri"/>
                <a:cs typeface="Calibri"/>
                <a:sym typeface="Calibri"/>
              </a:rPr>
              <a:t> Working within constraints and limitations of large-scale testing models and platforms, We have done our best to incorporate all of these goals into the NSCAS-Summative Science assessment design. </a:t>
            </a:r>
            <a:endParaRPr sz="1200" b="0" i="0" u="none" strike="noStrike" cap="none" dirty="0">
              <a:solidFill>
                <a:schemeClr val="dk1"/>
              </a:solidFill>
              <a:latin typeface="Calibri"/>
              <a:ea typeface="Calibri"/>
              <a:cs typeface="Calibri"/>
              <a:sym typeface="Calibri"/>
            </a:endParaRPr>
          </a:p>
        </p:txBody>
      </p:sp>
      <p:sp>
        <p:nvSpPr>
          <p:cNvPr id="436" name="Shape 4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682385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Shape 45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8" name="Shape 458"/>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b="0" dirty="0"/>
              <a:t>Our shareholders also provided the foundation for our science</a:t>
            </a:r>
            <a:r>
              <a:rPr lang="en-US" b="0" baseline="0" dirty="0"/>
              <a:t> assessment system claims. Ultimately, we want our students to be scientifically literate, to be critical consumers of information, and to see the interconnectedness of science. </a:t>
            </a:r>
            <a:endParaRPr b="1" dirty="0"/>
          </a:p>
        </p:txBody>
      </p:sp>
      <p:sp>
        <p:nvSpPr>
          <p:cNvPr id="459" name="Shape 459"/>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37</a:t>
            </a:fld>
            <a:endParaRPr/>
          </a:p>
        </p:txBody>
      </p:sp>
    </p:spTree>
    <p:extLst>
      <p:ext uri="{BB962C8B-B14F-4D97-AF65-F5344CB8AC3E}">
        <p14:creationId xmlns:p14="http://schemas.microsoft.com/office/powerpoint/2010/main" val="24674927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Begin to walk them through the State Self-Evaluation Protocol. Talk about how NE has</a:t>
            </a:r>
            <a:r>
              <a:rPr lang="en-US" baseline="0" dirty="0"/>
              <a:t> been using it as a tool for Science as we are in the development phase and with a new vendor to make sure we have evidence of these components. </a:t>
            </a:r>
            <a:endParaRPr lang="en-US" dirty="0"/>
          </a:p>
          <a:p>
            <a:pPr marL="285750" indent="-2857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CDFF2A5C-00B7-47B9-AE30-D8321488DBFD}" type="slidenum">
              <a:rPr lang="en-US" smtClean="0"/>
              <a:t>38</a:t>
            </a:fld>
            <a:endParaRPr lang="en-US"/>
          </a:p>
        </p:txBody>
      </p:sp>
    </p:spTree>
    <p:extLst>
      <p:ext uri="{BB962C8B-B14F-4D97-AF65-F5344CB8AC3E}">
        <p14:creationId xmlns:p14="http://schemas.microsoft.com/office/powerpoint/2010/main" val="27508790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Areas of overlap</a:t>
            </a:r>
            <a:r>
              <a:rPr lang="en-US" baseline="0" dirty="0"/>
              <a:t> can allow for multiple sources of data to enhance decisions. </a:t>
            </a:r>
          </a:p>
          <a:p>
            <a:r>
              <a:rPr lang="en-US" baseline="0" dirty="0"/>
              <a:t>Too much overlap can signal a need to reduce testing to conserve instructional time </a:t>
            </a:r>
          </a:p>
          <a:p>
            <a:endParaRPr lang="en-US" baseline="0" dirty="0"/>
          </a:p>
          <a:p>
            <a:r>
              <a:rPr lang="en-US" baseline="0" dirty="0"/>
              <a:t>A gap could mean that you are missing valuable pieces of a puzzle. </a:t>
            </a:r>
            <a:endParaRPr lang="en-US" dirty="0"/>
          </a:p>
        </p:txBody>
      </p:sp>
      <p:sp>
        <p:nvSpPr>
          <p:cNvPr id="4" name="Slide Number Placeholder 3"/>
          <p:cNvSpPr>
            <a:spLocks noGrp="1"/>
          </p:cNvSpPr>
          <p:nvPr>
            <p:ph type="sldNum" sz="quarter" idx="10"/>
          </p:nvPr>
        </p:nvSpPr>
        <p:spPr/>
        <p:txBody>
          <a:bodyPr/>
          <a:lstStyle/>
          <a:p>
            <a:fld id="{CDFF2A5C-00B7-47B9-AE30-D8321488DBFD}" type="slidenum">
              <a:rPr lang="en-US" smtClean="0"/>
              <a:t>42</a:t>
            </a:fld>
            <a:endParaRPr lang="en-US"/>
          </a:p>
        </p:txBody>
      </p:sp>
    </p:spTree>
    <p:extLst>
      <p:ext uri="{BB962C8B-B14F-4D97-AF65-F5344CB8AC3E}">
        <p14:creationId xmlns:p14="http://schemas.microsoft.com/office/powerpoint/2010/main" val="14479383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Intended</a:t>
            </a:r>
            <a:r>
              <a:rPr lang="en-US" baseline="0" dirty="0"/>
              <a:t> to guide you through the purposes, assessment uses, and associated stakes for your assessment system. </a:t>
            </a:r>
            <a:endParaRPr lang="en-US" dirty="0"/>
          </a:p>
        </p:txBody>
      </p:sp>
      <p:sp>
        <p:nvSpPr>
          <p:cNvPr id="4" name="Slide Number Placeholder 3"/>
          <p:cNvSpPr>
            <a:spLocks noGrp="1"/>
          </p:cNvSpPr>
          <p:nvPr>
            <p:ph type="sldNum" sz="quarter" idx="10"/>
          </p:nvPr>
        </p:nvSpPr>
        <p:spPr/>
        <p:txBody>
          <a:bodyPr/>
          <a:lstStyle/>
          <a:p>
            <a:fld id="{CDFF2A5C-00B7-47B9-AE30-D8321488DBFD}" type="slidenum">
              <a:rPr lang="en-US" smtClean="0"/>
              <a:t>43</a:t>
            </a:fld>
            <a:endParaRPr lang="en-US"/>
          </a:p>
        </p:txBody>
      </p:sp>
    </p:spTree>
    <p:extLst>
      <p:ext uri="{BB962C8B-B14F-4D97-AF65-F5344CB8AC3E}">
        <p14:creationId xmlns:p14="http://schemas.microsoft.com/office/powerpoint/2010/main" val="3985938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6050" y="1163638"/>
            <a:ext cx="4187825" cy="31400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a typeface="Times New Roman" panose="02020603050405020304" pitchFamily="18" charset="0"/>
              </a:rPr>
              <a:t>The Strengthening Claims-based Interpretations and Uses of Local and Large-scale Science Assessment Scores (SCILLSS) project is funded by the US Department of Education’s Enhanced Assessment Instruments Grant Program. As lead state and grantee, the Nebraska Department of Education is working in collaboration with two other state education agencies, Wyoming and Montana, along with four organizations, and a technical advisory panel of 10 experts that contribute an essential combination of expertise in principled-design, measurement, assessment literacy, and classroom practices to support the implementation of this project. </a:t>
            </a:r>
            <a:endParaRPr lang="en-US" sz="1800" dirty="0">
              <a:ea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60A32E-F626-4AA1-BBA1-9DAA8038CD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20816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FF2A5C-00B7-47B9-AE30-D8321488DBFD}" type="slidenum">
              <a:rPr lang="en-US" smtClean="0"/>
              <a:t>44</a:t>
            </a:fld>
            <a:endParaRPr lang="en-US"/>
          </a:p>
        </p:txBody>
      </p:sp>
    </p:spTree>
    <p:extLst>
      <p:ext uri="{BB962C8B-B14F-4D97-AF65-F5344CB8AC3E}">
        <p14:creationId xmlns:p14="http://schemas.microsoft.com/office/powerpoint/2010/main" val="29369453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a:t>
            </a:r>
            <a:r>
              <a:rPr lang="en-US" baseline="0" dirty="0"/>
              <a:t> is a section like this for each of the 4 questions.</a:t>
            </a:r>
            <a:endParaRPr lang="en-US" dirty="0"/>
          </a:p>
        </p:txBody>
      </p:sp>
      <p:sp>
        <p:nvSpPr>
          <p:cNvPr id="4" name="Slide Number Placeholder 3"/>
          <p:cNvSpPr>
            <a:spLocks noGrp="1"/>
          </p:cNvSpPr>
          <p:nvPr>
            <p:ph type="sldNum" sz="quarter" idx="10"/>
          </p:nvPr>
        </p:nvSpPr>
        <p:spPr/>
        <p:txBody>
          <a:bodyPr/>
          <a:lstStyle/>
          <a:p>
            <a:fld id="{CDFF2A5C-00B7-47B9-AE30-D8321488DBFD}" type="slidenum">
              <a:rPr lang="en-US" smtClean="0"/>
              <a:t>55</a:t>
            </a:fld>
            <a:endParaRPr lang="en-US"/>
          </a:p>
        </p:txBody>
      </p:sp>
    </p:spTree>
    <p:extLst>
      <p:ext uri="{BB962C8B-B14F-4D97-AF65-F5344CB8AC3E}">
        <p14:creationId xmlns:p14="http://schemas.microsoft.com/office/powerpoint/2010/main" val="38105280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 sheet</a:t>
            </a:r>
            <a:r>
              <a:rPr lang="en-US" baseline="0" dirty="0"/>
              <a:t> to tally and summarize the evidence </a:t>
            </a:r>
            <a:endParaRPr lang="en-US" dirty="0"/>
          </a:p>
        </p:txBody>
      </p:sp>
      <p:sp>
        <p:nvSpPr>
          <p:cNvPr id="4" name="Slide Number Placeholder 3"/>
          <p:cNvSpPr>
            <a:spLocks noGrp="1"/>
          </p:cNvSpPr>
          <p:nvPr>
            <p:ph type="sldNum" sz="quarter" idx="10"/>
          </p:nvPr>
        </p:nvSpPr>
        <p:spPr/>
        <p:txBody>
          <a:bodyPr/>
          <a:lstStyle/>
          <a:p>
            <a:fld id="{CDFF2A5C-00B7-47B9-AE30-D8321488DBFD}" type="slidenum">
              <a:rPr lang="en-US" smtClean="0"/>
              <a:t>56</a:t>
            </a:fld>
            <a:endParaRPr lang="en-US"/>
          </a:p>
        </p:txBody>
      </p:sp>
    </p:spTree>
    <p:extLst>
      <p:ext uri="{BB962C8B-B14F-4D97-AF65-F5344CB8AC3E}">
        <p14:creationId xmlns:p14="http://schemas.microsoft.com/office/powerpoint/2010/main" val="18050301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73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88AD1A3-61CA-4676-ABBD-06D15B0164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Date Placeholder 4"/>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August 19, 2010</a:t>
            </a:r>
          </a:p>
        </p:txBody>
      </p:sp>
    </p:spTree>
    <p:extLst>
      <p:ext uri="{BB962C8B-B14F-4D97-AF65-F5344CB8AC3E}">
        <p14:creationId xmlns:p14="http://schemas.microsoft.com/office/powerpoint/2010/main" val="6677783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essential belief supporting the Formative</a:t>
            </a:r>
            <a:r>
              <a:rPr lang="en-US" baseline="0" dirty="0"/>
              <a:t> Assessment Grant is that assessment occurs every day as part of quality instruction. Assessment is not just a single event and is not limited to “formal” summative testing, but rather is integrated into instruction as a way to monitor student understanding and adjust teaching and learning for the success of each student. </a:t>
            </a:r>
            <a:endParaRPr lang="en-US" dirty="0"/>
          </a:p>
        </p:txBody>
      </p:sp>
      <p:sp>
        <p:nvSpPr>
          <p:cNvPr id="4" name="Slide Number Placeholder 3"/>
          <p:cNvSpPr>
            <a:spLocks noGrp="1"/>
          </p:cNvSpPr>
          <p:nvPr>
            <p:ph type="sldNum" sz="quarter" idx="10"/>
          </p:nvPr>
        </p:nvSpPr>
        <p:spPr/>
        <p:txBody>
          <a:bodyPr/>
          <a:lstStyle/>
          <a:p>
            <a:fld id="{1AF0AE39-36F1-411C-A761-7B11624ECC29}" type="slidenum">
              <a:rPr lang="en-US" smtClean="0"/>
              <a:t>59</a:t>
            </a:fld>
            <a:endParaRPr lang="en-US"/>
          </a:p>
        </p:txBody>
      </p:sp>
    </p:spTree>
    <p:extLst>
      <p:ext uri="{BB962C8B-B14F-4D97-AF65-F5344CB8AC3E}">
        <p14:creationId xmlns:p14="http://schemas.microsoft.com/office/powerpoint/2010/main" val="1797398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7518">
              <a:defRPr/>
            </a:pPr>
            <a:r>
              <a:rPr lang="en-US" dirty="0"/>
              <a:t>Before</a:t>
            </a:r>
            <a:r>
              <a:rPr lang="en-US" baseline="0" dirty="0"/>
              <a:t> we can understand formative assessment, we must first understand what assessment is. </a:t>
            </a:r>
            <a:r>
              <a:rPr lang="en-US" dirty="0"/>
              <a:t>Assessment</a:t>
            </a:r>
            <a:r>
              <a:rPr lang="en-US" baseline="0" dirty="0"/>
              <a:t> in its truest form is a process of evaluating the current state of something so that informed decisions can be made about how to move forward. </a:t>
            </a:r>
          </a:p>
          <a:p>
            <a:pPr defTabSz="967518">
              <a:defRPr/>
            </a:pPr>
            <a:endParaRPr lang="en-US" baseline="0" dirty="0"/>
          </a:p>
          <a:p>
            <a:pPr defTabSz="967518">
              <a:defRPr/>
            </a:pPr>
            <a:r>
              <a:rPr lang="en-US" baseline="0" dirty="0"/>
              <a:t>We often use assessment in life, such as when we take a car to the mechanic for evaluation. The mechanic collects data about what is wrong with the car, then provides the evidence to the customer so that he/she can decide the best way to move forward. </a:t>
            </a:r>
          </a:p>
          <a:p>
            <a:pPr defTabSz="967518">
              <a:defRPr/>
            </a:pPr>
            <a:endParaRPr lang="en-US" baseline="0" dirty="0"/>
          </a:p>
          <a:p>
            <a:pPr defTabSz="967518">
              <a:defRPr/>
            </a:pPr>
            <a:r>
              <a:rPr lang="en-US" baseline="0" dirty="0"/>
              <a:t>Assessment in education follows a similar process. Educators collect data about what a student knows and then use that data to make the best decisions for students. </a:t>
            </a:r>
            <a:endParaRPr lang="en-US" dirty="0"/>
          </a:p>
        </p:txBody>
      </p:sp>
      <p:sp>
        <p:nvSpPr>
          <p:cNvPr id="4" name="Slide Number Placeholder 3"/>
          <p:cNvSpPr>
            <a:spLocks noGrp="1"/>
          </p:cNvSpPr>
          <p:nvPr>
            <p:ph type="sldNum" sz="quarter" idx="10"/>
          </p:nvPr>
        </p:nvSpPr>
        <p:spPr/>
        <p:txBody>
          <a:bodyPr/>
          <a:lstStyle/>
          <a:p>
            <a:fld id="{3FF79F32-F4D8-4A0C-BD62-33BAC7B2DAC8}" type="slidenum">
              <a:rPr lang="en-US" smtClean="0">
                <a:solidFill>
                  <a:prstClr val="black"/>
                </a:solidFill>
              </a:rPr>
              <a:pPr/>
              <a:t>60</a:t>
            </a:fld>
            <a:endParaRPr lang="en-US">
              <a:solidFill>
                <a:prstClr val="black"/>
              </a:solidFill>
            </a:endParaRPr>
          </a:p>
        </p:txBody>
      </p:sp>
    </p:spTree>
    <p:extLst>
      <p:ext uri="{BB962C8B-B14F-4D97-AF65-F5344CB8AC3E}">
        <p14:creationId xmlns:p14="http://schemas.microsoft.com/office/powerpoint/2010/main" val="14029613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implement</a:t>
            </a:r>
            <a:r>
              <a:rPr lang="en-US" baseline="0" dirty="0"/>
              <a:t> assessments and use data to support student growth, stakeholders need to obtain assessment literacy. </a:t>
            </a:r>
            <a:r>
              <a:rPr lang="en-US" dirty="0"/>
              <a:t>Assessment literacy refers to three big ideas: what someone</a:t>
            </a:r>
            <a:r>
              <a:rPr lang="en-US" baseline="0" dirty="0"/>
              <a:t> </a:t>
            </a:r>
            <a:r>
              <a:rPr lang="en-US" b="1" baseline="0" dirty="0"/>
              <a:t>knows</a:t>
            </a:r>
            <a:r>
              <a:rPr lang="en-US" b="0" baseline="0" dirty="0"/>
              <a:t> about assessment, what someone </a:t>
            </a:r>
            <a:r>
              <a:rPr lang="en-US" b="1" baseline="0" dirty="0"/>
              <a:t>believes</a:t>
            </a:r>
            <a:r>
              <a:rPr lang="en-US" b="0" baseline="0" dirty="0"/>
              <a:t> about assessment, and what someone </a:t>
            </a:r>
            <a:r>
              <a:rPr lang="en-US" b="1" baseline="0" dirty="0"/>
              <a:t>does </a:t>
            </a:r>
            <a:r>
              <a:rPr lang="en-US" b="0" baseline="0" dirty="0"/>
              <a:t>with assessment data. Over the last few months, the Department identified three statements that describe someone who is assessment-literate. First, this individual must understand the different types and purposes of assessment. </a:t>
            </a:r>
            <a:r>
              <a:rPr lang="en-US" b="1" baseline="0" dirty="0"/>
              <a:t>All assessments are not created equal.</a:t>
            </a:r>
            <a:r>
              <a:rPr lang="en-US" b="0" baseline="0" dirty="0"/>
              <a:t> The purpose of the assessment defines both how the assessment is crafted and how the data should be used for educational decision-making. All stakeholders need to have a basic understanding of what these different assessment types are and how we view their data differently. </a:t>
            </a:r>
          </a:p>
          <a:p>
            <a:endParaRPr lang="en-US" b="0" baseline="0" dirty="0"/>
          </a:p>
          <a:p>
            <a:r>
              <a:rPr lang="en-US" b="0" baseline="0" dirty="0"/>
              <a:t>Second, an assessment-literate individual believes that assessment is an essential part of teaching and learning. </a:t>
            </a:r>
            <a:r>
              <a:rPr lang="en-US" b="1" baseline="0" dirty="0"/>
              <a:t>If educators, students, and parents do not believe that data makes a different, they will not use data to drive educational decision-making. Therefore, the assessment becomes a waste of time.</a:t>
            </a:r>
            <a:r>
              <a:rPr lang="en-US" b="0" baseline="0" dirty="0"/>
              <a:t> Currently, many community members, educators, parents, and students feel that assessment is a waste of their time because they do not understand its purposes and uses. </a:t>
            </a:r>
            <a:r>
              <a:rPr lang="en-US" b="1" baseline="0" dirty="0"/>
              <a:t>Targeting this belief system is an important part of creating your balanced system of assessment: it’s not going to work if key stakeholders do not believe in it</a:t>
            </a:r>
            <a:r>
              <a:rPr lang="en-US" b="0" baseline="0" dirty="0"/>
              <a:t>. </a:t>
            </a:r>
          </a:p>
          <a:p>
            <a:endParaRPr lang="en-US" b="0" baseline="0" dirty="0"/>
          </a:p>
          <a:p>
            <a:r>
              <a:rPr lang="en-US" b="0" baseline="0" dirty="0"/>
              <a:t>Finally, an assessment-literate individual utilizes data to drive informed decision-making. This could include targeting instruction to meet individual needs, revising curriculum maps, implementing new instructional strategies, or creating personalized learning goals. For policy-makers, this could include creating new initiatives to target areas of need within educational programing. However you cut it, you must </a:t>
            </a:r>
            <a:r>
              <a:rPr lang="en-US" b="1" baseline="0" dirty="0"/>
              <a:t>use the data</a:t>
            </a:r>
            <a:r>
              <a:rPr lang="en-US" b="0" baseline="0" dirty="0"/>
              <a:t> for the assessment to further student success. </a:t>
            </a:r>
          </a:p>
        </p:txBody>
      </p:sp>
      <p:sp>
        <p:nvSpPr>
          <p:cNvPr id="4" name="Slide Number Placeholder 3"/>
          <p:cNvSpPr>
            <a:spLocks noGrp="1"/>
          </p:cNvSpPr>
          <p:nvPr>
            <p:ph type="sldNum" sz="quarter" idx="10"/>
          </p:nvPr>
        </p:nvSpPr>
        <p:spPr/>
        <p:txBody>
          <a:bodyPr/>
          <a:lstStyle/>
          <a:p>
            <a:fld id="{1AF0AE39-36F1-411C-A761-7B11624ECC29}" type="slidenum">
              <a:rPr lang="en-US" smtClean="0"/>
              <a:t>61</a:t>
            </a:fld>
            <a:endParaRPr lang="en-US"/>
          </a:p>
        </p:txBody>
      </p:sp>
    </p:spTree>
    <p:extLst>
      <p:ext uri="{BB962C8B-B14F-4D97-AF65-F5344CB8AC3E}">
        <p14:creationId xmlns:p14="http://schemas.microsoft.com/office/powerpoint/2010/main" val="29099026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needs to be assessment-literate? At first, it may be assumed that only educators</a:t>
            </a:r>
            <a:r>
              <a:rPr lang="en-US" baseline="0" dirty="0"/>
              <a:t> need to understand assessment, but really </a:t>
            </a:r>
            <a:r>
              <a:rPr lang="en-US" b="1" baseline="0" dirty="0"/>
              <a:t>all stakeholders</a:t>
            </a:r>
            <a:r>
              <a:rPr lang="en-US" b="0" baseline="0" dirty="0"/>
              <a:t> must achieve some level of assessment literacy in order to the assessment system to be successful. Of course, educators will need a much deeper level of assessment literacy, but students also need to understand what their data means and be able to set educational goals for themselves. Parents must be able to read assessment results and interpret the data to make decisions regarding their child’s academic needs. Policy-makers such as school board members and even legislators need to be assessment literate as they often make requirements regarding assessment. They may also need to use assessment data to make informed decisions regarding curriculum and instruction. </a:t>
            </a:r>
            <a:endParaRPr lang="en-US" dirty="0"/>
          </a:p>
        </p:txBody>
      </p:sp>
      <p:sp>
        <p:nvSpPr>
          <p:cNvPr id="4" name="Slide Number Placeholder 3"/>
          <p:cNvSpPr>
            <a:spLocks noGrp="1"/>
          </p:cNvSpPr>
          <p:nvPr>
            <p:ph type="sldNum" sz="quarter" idx="10"/>
          </p:nvPr>
        </p:nvSpPr>
        <p:spPr/>
        <p:txBody>
          <a:bodyPr/>
          <a:lstStyle/>
          <a:p>
            <a:fld id="{1AF0AE39-36F1-411C-A761-7B11624ECC29}" type="slidenum">
              <a:rPr lang="en-US" smtClean="0"/>
              <a:t>62</a:t>
            </a:fld>
            <a:endParaRPr lang="en-US"/>
          </a:p>
        </p:txBody>
      </p:sp>
    </p:spTree>
    <p:extLst>
      <p:ext uri="{BB962C8B-B14F-4D97-AF65-F5344CB8AC3E}">
        <p14:creationId xmlns:p14="http://schemas.microsoft.com/office/powerpoint/2010/main" val="13514571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four main types of assessment.</a:t>
            </a:r>
            <a:r>
              <a:rPr lang="en-US" baseline="0" dirty="0"/>
              <a:t> Each type of assessment has a different purpose. As such, each assessment is constructed differently, and the data should be viewed and used with those different purposes in mind. </a:t>
            </a:r>
          </a:p>
          <a:p>
            <a:endParaRPr lang="en-US" baseline="0" dirty="0"/>
          </a:p>
          <a:p>
            <a:r>
              <a:rPr lang="en-US" baseline="0" dirty="0"/>
              <a:t>First we have summative assessment. This is assessment </a:t>
            </a:r>
            <a:r>
              <a:rPr lang="en-US" b="1" baseline="0" dirty="0"/>
              <a:t>of</a:t>
            </a:r>
            <a:r>
              <a:rPr lang="en-US" b="0" baseline="0" dirty="0"/>
              <a:t> learning at the end of learning. Some examples are ISTEP and ILEARN. </a:t>
            </a:r>
          </a:p>
          <a:p>
            <a:r>
              <a:rPr lang="en-US" b="0" baseline="0" dirty="0"/>
              <a:t>Second is formative assessment. This is assessment </a:t>
            </a:r>
            <a:r>
              <a:rPr lang="en-US" b="1" baseline="0" dirty="0"/>
              <a:t>for </a:t>
            </a:r>
            <a:r>
              <a:rPr lang="en-US" b="0" baseline="0" dirty="0"/>
              <a:t>learning during learning. Some examples are Questioning and Rich Tasks. </a:t>
            </a:r>
          </a:p>
          <a:p>
            <a:r>
              <a:rPr lang="en-US" b="0" baseline="0" dirty="0"/>
              <a:t>The third type of assessment can often be placed into either the summative or formative bucket, but I want to call it out separately for our discussion here: Interim assessment. These assessments monitor progress over time and are often referred to as benchmarks. Some common interim assessments used across Indiana are NWEA, </a:t>
            </a:r>
            <a:r>
              <a:rPr lang="en-US" b="0" baseline="0" dirty="0" err="1"/>
              <a:t>iReady</a:t>
            </a:r>
            <a:r>
              <a:rPr lang="en-US" b="0" baseline="0" dirty="0"/>
              <a:t>, and Star Reading and Math. </a:t>
            </a:r>
          </a:p>
          <a:p>
            <a:r>
              <a:rPr lang="en-US" b="0" baseline="0" dirty="0"/>
              <a:t>Finally, we have diagnostic assessment. These assessment diagnose specific student needs for a certain skill set. For example, reading diagnostics break down essential reading skills and identify which of those skills a student may lack, causing him to be unsuccessful in reading. Diagnostic assessments are often more time-consuming as they must drill down to very basic levels of standards to determine student needs. </a:t>
            </a:r>
          </a:p>
          <a:p>
            <a:endParaRPr lang="en-US" b="0" baseline="0" dirty="0"/>
          </a:p>
          <a:p>
            <a:r>
              <a:rPr lang="en-US" b="0" baseline="0" dirty="0"/>
              <a:t>In a balanced system of assessment, you will likely need to include all forms of assessment in some way. Let’s take a look now at the purposes of these assessments and what type of data they yield. </a:t>
            </a:r>
          </a:p>
        </p:txBody>
      </p:sp>
      <p:sp>
        <p:nvSpPr>
          <p:cNvPr id="4" name="Slide Number Placeholder 3"/>
          <p:cNvSpPr>
            <a:spLocks noGrp="1"/>
          </p:cNvSpPr>
          <p:nvPr>
            <p:ph type="sldNum" sz="quarter" idx="10"/>
          </p:nvPr>
        </p:nvSpPr>
        <p:spPr/>
        <p:txBody>
          <a:bodyPr/>
          <a:lstStyle/>
          <a:p>
            <a:fld id="{1AF0AE39-36F1-411C-A761-7B11624ECC29}" type="slidenum">
              <a:rPr lang="en-US" smtClean="0"/>
              <a:t>63</a:t>
            </a:fld>
            <a:endParaRPr lang="en-US"/>
          </a:p>
        </p:txBody>
      </p:sp>
    </p:spTree>
    <p:extLst>
      <p:ext uri="{BB962C8B-B14F-4D97-AF65-F5344CB8AC3E}">
        <p14:creationId xmlns:p14="http://schemas.microsoft.com/office/powerpoint/2010/main" val="37928814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So why is this system</a:t>
            </a:r>
            <a:r>
              <a:rPr lang="en-US" baseline="0" dirty="0"/>
              <a:t> so important? Because research shows that student success depends on it. </a:t>
            </a:r>
            <a:endParaRPr lang="en-US" dirty="0"/>
          </a:p>
          <a:p>
            <a:endParaRPr lang="en-US" baseline="0" dirty="0"/>
          </a:p>
        </p:txBody>
      </p:sp>
      <p:sp>
        <p:nvSpPr>
          <p:cNvPr id="4" name="Slide Number Placeholder 3"/>
          <p:cNvSpPr>
            <a:spLocks noGrp="1"/>
          </p:cNvSpPr>
          <p:nvPr>
            <p:ph type="sldNum" sz="quarter" idx="10"/>
          </p:nvPr>
        </p:nvSpPr>
        <p:spPr/>
        <p:txBody>
          <a:bodyPr/>
          <a:lstStyle/>
          <a:p>
            <a:fld id="{DC604359-F373-4BB7-9F12-CEC64E8A3D97}" type="slidenum">
              <a:rPr lang="en-US" smtClean="0"/>
              <a:t>64</a:t>
            </a:fld>
            <a:endParaRPr lang="en-US"/>
          </a:p>
        </p:txBody>
      </p:sp>
    </p:spTree>
    <p:extLst>
      <p:ext uri="{BB962C8B-B14F-4D97-AF65-F5344CB8AC3E}">
        <p14:creationId xmlns:p14="http://schemas.microsoft.com/office/powerpoint/2010/main" val="2355378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6050" y="1163638"/>
            <a:ext cx="4187825" cy="3140075"/>
          </a:xfrm>
        </p:spPr>
      </p:sp>
      <p:sp>
        <p:nvSpPr>
          <p:cNvPr id="3" name="Notes Placeholder 2"/>
          <p:cNvSpPr>
            <a:spLocks noGrp="1"/>
          </p:cNvSpPr>
          <p:nvPr>
            <p:ph type="body" idx="1"/>
          </p:nvPr>
        </p:nvSpPr>
        <p:spPr/>
        <p:txBody>
          <a:bodyPr>
            <a:normAutofit/>
          </a:bodyPr>
          <a:lstStyle/>
          <a:p>
            <a:r>
              <a:rPr lang="en-US" dirty="0"/>
              <a:t>SCILLSS has 3 overarching project goals. We intend to create a science assessment design model that establishes alignment with three-dimensional standards by eliciting common construct definitions that drive curriculum, instruction, and assessment; strengthen a shared knowledge base among stakeholders for using principled-design approaches to create and evaluate quality science assessments that generate meaningful and useful scores. We further intend to establish a way for states to connect statewide assessment results with local assessments and instruction in a coherent, standards-based system.</a:t>
            </a:r>
          </a:p>
          <a:p>
            <a:endParaRPr lang="en-US" dirty="0"/>
          </a:p>
          <a:p>
            <a:r>
              <a:rPr lang="en-US" dirty="0"/>
              <a:t>Each of our three states has a strong commitment to local assessment. As such, we hope to capitalize on that relationship between the local and statewide summative assessment systems to improve the way in which we vision science assessment. </a:t>
            </a:r>
          </a:p>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August 19, 2010</a:t>
            </a: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ADEF72-CD73-48E2-AEFB-3B6C611F1A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80658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essential belief supporting the Formative</a:t>
            </a:r>
            <a:r>
              <a:rPr lang="en-US" baseline="0" dirty="0"/>
              <a:t> Assessment Grant is that assessment occurs every day as part of quality instruction. Assessment is not just a single event and is not limited to “formal” summative testing, but rather is integrated into instruction as a way to monitor student understanding and adjust teaching and learning for the success of each student. </a:t>
            </a:r>
            <a:endParaRPr lang="en-US" dirty="0"/>
          </a:p>
        </p:txBody>
      </p:sp>
      <p:sp>
        <p:nvSpPr>
          <p:cNvPr id="4" name="Slide Number Placeholder 3"/>
          <p:cNvSpPr>
            <a:spLocks noGrp="1"/>
          </p:cNvSpPr>
          <p:nvPr>
            <p:ph type="sldNum" sz="quarter" idx="10"/>
          </p:nvPr>
        </p:nvSpPr>
        <p:spPr/>
        <p:txBody>
          <a:bodyPr/>
          <a:lstStyle/>
          <a:p>
            <a:fld id="{1AF0AE39-36F1-411C-A761-7B11624ECC29}" type="slidenum">
              <a:rPr lang="en-US" smtClean="0"/>
              <a:t>65</a:t>
            </a:fld>
            <a:endParaRPr lang="en-US"/>
          </a:p>
        </p:txBody>
      </p:sp>
    </p:spTree>
    <p:extLst>
      <p:ext uri="{BB962C8B-B14F-4D97-AF65-F5344CB8AC3E}">
        <p14:creationId xmlns:p14="http://schemas.microsoft.com/office/powerpoint/2010/main" val="34539509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1" name="Google Shape;381;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i="0" u="none" strike="noStrike" cap="none">
                <a:solidFill>
                  <a:srgbClr val="FF0000"/>
                </a:solidFill>
                <a:latin typeface="Calibri"/>
                <a:ea typeface="Calibri"/>
                <a:cs typeface="Calibri"/>
                <a:sym typeface="Calibri"/>
              </a:rPr>
              <a:t>Assessment Team</a:t>
            </a:r>
            <a:endParaRPr sz="1200" b="1" i="0" u="none" strike="noStrike" cap="none">
              <a:solidFill>
                <a:srgbClr val="FF0000"/>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rgbClr val="FF0000"/>
                </a:solidFill>
                <a:latin typeface="Calibri"/>
                <a:ea typeface="Calibri"/>
                <a:cs typeface="Calibri"/>
                <a:sym typeface="Calibri"/>
              </a:rPr>
              <a:t>How do we create a quality assessment? </a:t>
            </a:r>
            <a:endParaRPr/>
          </a:p>
          <a:p>
            <a:pPr marL="0" marR="0" lvl="0" indent="0" algn="l" rtl="0">
              <a:spcBef>
                <a:spcPts val="0"/>
              </a:spcBef>
              <a:spcAft>
                <a:spcPts val="0"/>
              </a:spcAft>
              <a:buNone/>
            </a:pPr>
            <a:r>
              <a:rPr lang="en-US" sz="1200" b="0" i="0" u="none" strike="noStrike" cap="none">
                <a:solidFill>
                  <a:srgbClr val="FF0000"/>
                </a:solidFill>
                <a:latin typeface="Calibri"/>
                <a:ea typeface="Calibri"/>
                <a:cs typeface="Calibri"/>
                <a:sym typeface="Calibri"/>
              </a:rPr>
              <a:t>At a standardized (high stakes) level, there are many research-based steps that we take in order to create a valid measurement of student ability. These practices are reflected in your “Assessment Development Practices” handout. </a:t>
            </a:r>
            <a:endParaRPr/>
          </a:p>
          <a:p>
            <a:pPr marL="0" marR="0" lvl="0" indent="0" algn="l" rtl="0">
              <a:spcBef>
                <a:spcPts val="0"/>
              </a:spcBef>
              <a:spcAft>
                <a:spcPts val="0"/>
              </a:spcAft>
              <a:buNone/>
            </a:pPr>
            <a:r>
              <a:rPr lang="en-US" sz="1200" b="0" i="0" u="none" strike="noStrike" cap="none">
                <a:solidFill>
                  <a:srgbClr val="FF0000"/>
                </a:solidFill>
                <a:latin typeface="Calibri"/>
                <a:ea typeface="Calibri"/>
                <a:cs typeface="Calibri"/>
                <a:sym typeface="Calibri"/>
              </a:rPr>
              <a:t>These more formalized practices can be used at a classroom level as well in many cases. Let’s take a quick walk through the Assessment Development Practices road map that you have and talk a bit about what these practices might look like in your classroom. </a:t>
            </a:r>
            <a:endParaRPr sz="1200" b="0" i="0" u="none" strike="noStrike" cap="none">
              <a:solidFill>
                <a:srgbClr val="FF0000"/>
              </a:solidFill>
              <a:latin typeface="Calibri"/>
              <a:ea typeface="Calibri"/>
              <a:cs typeface="Calibri"/>
              <a:sym typeface="Calibri"/>
            </a:endParaRPr>
          </a:p>
        </p:txBody>
      </p:sp>
      <p:sp>
        <p:nvSpPr>
          <p:cNvPr id="382" name="Google Shape;382;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67</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032077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9" name="Google Shape;389;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i="0" u="none" strike="noStrike" cap="none">
                <a:solidFill>
                  <a:srgbClr val="FF0000"/>
                </a:solidFill>
                <a:latin typeface="Calibri"/>
                <a:ea typeface="Calibri"/>
                <a:cs typeface="Calibri"/>
                <a:sym typeface="Calibri"/>
              </a:rPr>
              <a:t>Assessment</a:t>
            </a:r>
            <a:endParaRPr/>
          </a:p>
          <a:p>
            <a:pPr marL="0" marR="0" lvl="0" indent="0" algn="l" rtl="0">
              <a:spcBef>
                <a:spcPts val="0"/>
              </a:spcBef>
              <a:spcAft>
                <a:spcPts val="0"/>
              </a:spcAft>
              <a:buNone/>
            </a:pPr>
            <a:r>
              <a:rPr lang="en-US" sz="1200" b="0" i="0" u="sng" strike="noStrike" cap="none">
                <a:solidFill>
                  <a:srgbClr val="FF0000"/>
                </a:solidFill>
                <a:latin typeface="Calibri"/>
                <a:ea typeface="Calibri"/>
                <a:cs typeface="Calibri"/>
                <a:sym typeface="Calibri"/>
              </a:rPr>
              <a:t>Alignment to standards</a:t>
            </a:r>
            <a:endParaRPr/>
          </a:p>
          <a:p>
            <a:pPr marL="171450" marR="0" lvl="0" indent="-171450" algn="l" rtl="0">
              <a:spcBef>
                <a:spcPts val="0"/>
              </a:spcBef>
              <a:spcAft>
                <a:spcPts val="0"/>
              </a:spcAft>
              <a:buClr>
                <a:srgbClr val="FF0000"/>
              </a:buClr>
              <a:buSzPts val="1200"/>
              <a:buFont typeface="Arial"/>
              <a:buChar char="•"/>
            </a:pPr>
            <a:r>
              <a:rPr lang="en-US" sz="1200" b="0" i="0" u="none" strike="noStrike" cap="none">
                <a:solidFill>
                  <a:srgbClr val="FF0000"/>
                </a:solidFill>
                <a:latin typeface="Calibri"/>
                <a:ea typeface="Calibri"/>
                <a:cs typeface="Calibri"/>
                <a:sym typeface="Calibri"/>
              </a:rPr>
              <a:t>This could be the IN Academic standard, or your classroom learning goal. We always start with identifying that knowledge/skill that we want to measure. </a:t>
            </a:r>
            <a:endParaRPr sz="1200" b="0" i="0" u="none" strike="noStrike" cap="none">
              <a:solidFill>
                <a:srgbClr val="FF0000"/>
              </a:solidFill>
              <a:latin typeface="Calibri"/>
              <a:ea typeface="Calibri"/>
              <a:cs typeface="Calibri"/>
              <a:sym typeface="Calibri"/>
            </a:endParaRPr>
          </a:p>
          <a:p>
            <a:pPr marL="171450" marR="0" lvl="0" indent="-171450" algn="l" rtl="0">
              <a:spcBef>
                <a:spcPts val="0"/>
              </a:spcBef>
              <a:spcAft>
                <a:spcPts val="0"/>
              </a:spcAft>
              <a:buClr>
                <a:srgbClr val="FF0000"/>
              </a:buClr>
              <a:buSzPts val="1200"/>
              <a:buFont typeface="Arial"/>
              <a:buChar char="•"/>
            </a:pPr>
            <a:r>
              <a:rPr lang="en-US" sz="1200" b="0" i="0" u="none" strike="noStrike" cap="none">
                <a:solidFill>
                  <a:srgbClr val="FF0000"/>
                </a:solidFill>
                <a:latin typeface="Calibri"/>
                <a:ea typeface="Calibri"/>
                <a:cs typeface="Calibri"/>
                <a:sym typeface="Calibri"/>
              </a:rPr>
              <a:t>Alignment to your grade level standards – are you too low? At a different grade level? </a:t>
            </a:r>
            <a:endParaRPr/>
          </a:p>
          <a:p>
            <a:pPr marL="171450" marR="0" lvl="0" indent="-171450" algn="l" rtl="0">
              <a:spcBef>
                <a:spcPts val="0"/>
              </a:spcBef>
              <a:spcAft>
                <a:spcPts val="0"/>
              </a:spcAft>
              <a:buClr>
                <a:srgbClr val="FF0000"/>
              </a:buClr>
              <a:buSzPts val="1200"/>
              <a:buFont typeface="Arial"/>
              <a:buChar char="•"/>
            </a:pPr>
            <a:r>
              <a:rPr lang="en-US" sz="1200" b="0" i="0" u="none" strike="noStrike" cap="none">
                <a:solidFill>
                  <a:srgbClr val="FF0000"/>
                </a:solidFill>
                <a:latin typeface="Calibri"/>
                <a:ea typeface="Calibri"/>
                <a:cs typeface="Calibri"/>
                <a:sym typeface="Calibri"/>
              </a:rPr>
              <a:t>Strong alignment – the focal point of the standard</a:t>
            </a:r>
            <a:endParaRPr/>
          </a:p>
          <a:p>
            <a:pPr marL="171450" marR="0" lvl="0" indent="-171450" algn="l" rtl="0">
              <a:spcBef>
                <a:spcPts val="0"/>
              </a:spcBef>
              <a:spcAft>
                <a:spcPts val="0"/>
              </a:spcAft>
              <a:buClr>
                <a:srgbClr val="FF0000"/>
              </a:buClr>
              <a:buSzPts val="1200"/>
              <a:buFont typeface="Arial"/>
              <a:buChar char="•"/>
            </a:pPr>
            <a:r>
              <a:rPr lang="en-US" sz="1200" b="0" i="0" u="none" strike="noStrike" cap="none">
                <a:solidFill>
                  <a:srgbClr val="FF0000"/>
                </a:solidFill>
                <a:latin typeface="Calibri"/>
                <a:ea typeface="Calibri"/>
                <a:cs typeface="Calibri"/>
                <a:sym typeface="Calibri"/>
              </a:rPr>
              <a:t>Weak alignment – a non-focal point of the standard. Not to be thrown out as these parts of the standard should be taught in the classroom. But should be part of the reflection regarding the purpose</a:t>
            </a:r>
            <a:endParaRPr sz="1200" b="0" i="0" u="none" strike="noStrike" cap="none">
              <a:solidFill>
                <a:schemeClr val="dk1"/>
              </a:solidFill>
              <a:latin typeface="Calibri"/>
              <a:ea typeface="Calibri"/>
              <a:cs typeface="Calibri"/>
              <a:sym typeface="Calibri"/>
            </a:endParaRPr>
          </a:p>
          <a:p>
            <a:pPr marL="171450" marR="0" lvl="0" indent="-95250" algn="l" rtl="0">
              <a:spcBef>
                <a:spcPts val="0"/>
              </a:spcBef>
              <a:spcAft>
                <a:spcPts val="0"/>
              </a:spcAft>
              <a:buClr>
                <a:schemeClr val="dk1"/>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Arial"/>
              <a:buNone/>
            </a:pPr>
            <a:r>
              <a:rPr lang="en-US" sz="1200" b="0" i="0" u="none" strike="noStrike" cap="none">
                <a:solidFill>
                  <a:schemeClr val="dk1"/>
                </a:solidFill>
                <a:latin typeface="Calibri"/>
                <a:ea typeface="Calibri"/>
                <a:cs typeface="Calibri"/>
                <a:sym typeface="Calibri"/>
              </a:rPr>
              <a:t>Test Blueprints</a:t>
            </a:r>
            <a:endParaRPr/>
          </a:p>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When creating an assessment (or reviewing one), you will want to reflect on what content (standards) you wish to measure and if you have different priorities for that content. For example, you may wish to create a quiz that measures just one standard (in which case, your blueprint is very simple). Or, you may wish to create a test that measures several standards taught over the course of a unit of study. Are some of those standards of higher priority to assess? How will you weight them? </a:t>
            </a:r>
            <a:endParaRPr sz="1200" b="0" i="0" u="none" strike="noStrike" cap="none">
              <a:solidFill>
                <a:srgbClr val="FF0000"/>
              </a:solidFill>
              <a:latin typeface="Calibri"/>
              <a:ea typeface="Calibri"/>
              <a:cs typeface="Calibri"/>
              <a:sym typeface="Calibri"/>
            </a:endParaRPr>
          </a:p>
        </p:txBody>
      </p:sp>
      <p:sp>
        <p:nvSpPr>
          <p:cNvPr id="390" name="Google Shape;390;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68</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261040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7" name="Google Shape;397;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i="0" u="none" strike="noStrike" cap="none">
                <a:solidFill>
                  <a:schemeClr val="dk1"/>
                </a:solidFill>
                <a:latin typeface="Calibri"/>
                <a:ea typeface="Calibri"/>
                <a:cs typeface="Calibri"/>
                <a:sym typeface="Calibri"/>
              </a:rPr>
              <a:t>Assessment</a:t>
            </a:r>
            <a:endParaRPr/>
          </a:p>
          <a:p>
            <a:pPr marL="0" marR="0" lvl="0" indent="0" algn="l" rtl="0">
              <a:spcBef>
                <a:spcPts val="0"/>
              </a:spcBef>
              <a:spcAft>
                <a:spcPts val="0"/>
              </a:spcAft>
              <a:buNone/>
            </a:pPr>
            <a:r>
              <a:rPr lang="en-US" sz="1200" b="0" i="0" u="sng" strike="noStrike" cap="none">
                <a:solidFill>
                  <a:schemeClr val="dk1"/>
                </a:solidFill>
                <a:latin typeface="Calibri"/>
                <a:ea typeface="Calibri"/>
                <a:cs typeface="Calibri"/>
                <a:sym typeface="Calibri"/>
              </a:rPr>
              <a:t>Item Specifications</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For ILEARN, item specifications define exactly how a standard is measured. What is that evidence we are looking for that will help us understand if a student has met a certain standard? As you measure different knowledge and skills, you will want to think about what evidence will tell you whether or not a student has mastered each standard or learning goal. Item specification may help you get started with this task, but remember that teaching and assessing in the classroom can and should go beyond the scope of what can be measured by a standardized assessment. </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sng" strike="noStrike" cap="none">
                <a:solidFill>
                  <a:schemeClr val="dk1"/>
                </a:solidFill>
                <a:latin typeface="Calibri"/>
                <a:ea typeface="Calibri"/>
                <a:cs typeface="Calibri"/>
                <a:sym typeface="Calibri"/>
              </a:rPr>
              <a:t>Item Acceptance Review</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Curriculum often comes with item banks for creating an assessment. These can be a great tool, or starting point, for creating an assessment but should always be used cautiously and reflectively. Remember, you are the professional and the expert. You should always think about each item you are using to measure student achievement and evaluate if it will give you the specific data that you are looking for. Specifically mention pinterest and Teachers-pay-teachers here as well. </a:t>
            </a:r>
            <a:endParaRPr/>
          </a:p>
        </p:txBody>
      </p:sp>
      <p:sp>
        <p:nvSpPr>
          <p:cNvPr id="398" name="Google Shape;398;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69</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478797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Clr>
                <a:schemeClr val="dk1"/>
              </a:buClr>
              <a:buSzPts val="1100"/>
              <a:buFont typeface="Arial"/>
              <a:buNone/>
            </a:pPr>
            <a:r>
              <a:rPr lang="en-US" b="1" dirty="0"/>
              <a:t>School Improvement</a:t>
            </a:r>
          </a:p>
          <a:p>
            <a:pPr marL="0" lvl="0" indent="0" algn="l" rtl="0">
              <a:lnSpc>
                <a:spcPct val="115000"/>
              </a:lnSpc>
              <a:spcBef>
                <a:spcPts val="0"/>
              </a:spcBef>
              <a:spcAft>
                <a:spcPts val="0"/>
              </a:spcAft>
              <a:buClr>
                <a:schemeClr val="dk1"/>
              </a:buClr>
              <a:buSzPts val="1100"/>
              <a:buFont typeface="Arial"/>
              <a:buNone/>
            </a:pPr>
            <a:r>
              <a:rPr lang="en-US" dirty="0"/>
              <a:t>Before we look at your assessment, let’s review the Depth of Knowledge and Complexity?</a:t>
            </a:r>
          </a:p>
          <a:p>
            <a:endParaRPr lang="en-US" dirty="0"/>
          </a:p>
        </p:txBody>
      </p:sp>
      <p:sp>
        <p:nvSpPr>
          <p:cNvPr id="4" name="Slide Number Placeholder 3"/>
          <p:cNvSpPr>
            <a:spLocks noGrp="1"/>
          </p:cNvSpPr>
          <p:nvPr>
            <p:ph type="sldNum" sz="quarter" idx="10"/>
          </p:nvPr>
        </p:nvSpPr>
        <p:spPr/>
        <p:txBody>
          <a:bodyPr/>
          <a:lstStyle/>
          <a:p>
            <a:fld id="{157F591F-48A8-46BF-9842-345A827D44AD}" type="slidenum">
              <a:rPr lang="en-US" smtClean="0"/>
              <a:t>70</a:t>
            </a:fld>
            <a:endParaRPr lang="en-US"/>
          </a:p>
        </p:txBody>
      </p:sp>
    </p:spTree>
    <p:extLst>
      <p:ext uri="{BB962C8B-B14F-4D97-AF65-F5344CB8AC3E}">
        <p14:creationId xmlns:p14="http://schemas.microsoft.com/office/powerpoint/2010/main" val="383863268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p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6" name="Google Shape;556;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i="0" u="none" strike="noStrike" cap="none">
                <a:solidFill>
                  <a:schemeClr val="dk1"/>
                </a:solidFill>
                <a:latin typeface="Calibri"/>
                <a:ea typeface="Calibri"/>
                <a:cs typeface="Calibri"/>
                <a:sym typeface="Calibri"/>
              </a:rPr>
              <a:t>School Improvement</a:t>
            </a:r>
            <a:endParaRPr sz="1200" b="1"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Now let’s get to some working group time. Please take out the classroom assessments that you brought. Handout specific to examples – worksheet will prompt them what to look at . Complete one example.</a:t>
            </a:r>
            <a:endParaRPr sz="1200" b="0" i="0" u="none" strike="noStrike" cap="none">
              <a:solidFill>
                <a:schemeClr val="dk1"/>
              </a:solidFill>
              <a:latin typeface="Calibri"/>
              <a:ea typeface="Calibri"/>
              <a:cs typeface="Calibri"/>
              <a:sym typeface="Calibri"/>
            </a:endParaRPr>
          </a:p>
        </p:txBody>
      </p:sp>
      <p:sp>
        <p:nvSpPr>
          <p:cNvPr id="557" name="Google Shape;557;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71</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9140215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g428a633d56_0_574:notes"/>
          <p:cNvSpPr>
            <a:spLocks noGrp="1" noRot="1" noChangeAspect="1"/>
          </p:cNvSpPr>
          <p:nvPr>
            <p:ph type="sldImg" idx="2"/>
          </p:nvPr>
        </p:nvSpPr>
        <p:spPr>
          <a:xfrm>
            <a:off x="3108325" y="179388"/>
            <a:ext cx="641350" cy="4810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6" name="Google Shape;566;g428a633d56_0_574:notes"/>
          <p:cNvSpPr txBox="1">
            <a:spLocks noGrp="1"/>
          </p:cNvSpPr>
          <p:nvPr>
            <p:ph type="body" idx="1"/>
          </p:nvPr>
        </p:nvSpPr>
        <p:spPr>
          <a:xfrm>
            <a:off x="685800" y="687586"/>
            <a:ext cx="5486400" cy="562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a:t>More work time will follow. </a:t>
            </a:r>
            <a:endParaRPr sz="1200" b="0" i="0" u="none" strike="noStrike" cap="none">
              <a:solidFill>
                <a:schemeClr val="dk1"/>
              </a:solidFill>
              <a:latin typeface="Calibri"/>
              <a:ea typeface="Calibri"/>
              <a:cs typeface="Calibri"/>
              <a:sym typeface="Calibri"/>
            </a:endParaRPr>
          </a:p>
        </p:txBody>
      </p:sp>
      <p:sp>
        <p:nvSpPr>
          <p:cNvPr id="567" name="Google Shape;567;g428a633d56_0_574:notes"/>
          <p:cNvSpPr txBox="1">
            <a:spLocks noGrp="1"/>
          </p:cNvSpPr>
          <p:nvPr>
            <p:ph type="sldNum" idx="12"/>
          </p:nvPr>
        </p:nvSpPr>
        <p:spPr>
          <a:xfrm>
            <a:off x="3884613" y="1357065"/>
            <a:ext cx="2971800" cy="71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000000"/>
                </a:solidFill>
                <a:latin typeface="Calibri"/>
                <a:ea typeface="Calibri"/>
                <a:cs typeface="Calibri"/>
                <a:sym typeface="Calibri"/>
              </a:rPr>
              <a:t>72</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87786072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p3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6" name="Google Shape;576;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577" name="Google Shape;577;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73</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1801546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F0AE39-36F1-411C-A761-7B11624ECC29}" type="slidenum">
              <a:rPr lang="en-US" smtClean="0"/>
              <a:t>74</a:t>
            </a:fld>
            <a:endParaRPr lang="en-US"/>
          </a:p>
        </p:txBody>
      </p:sp>
    </p:spTree>
    <p:extLst>
      <p:ext uri="{BB962C8B-B14F-4D97-AF65-F5344CB8AC3E}">
        <p14:creationId xmlns:p14="http://schemas.microsoft.com/office/powerpoint/2010/main" val="352371582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essential belief supporting the Formative</a:t>
            </a:r>
            <a:r>
              <a:rPr lang="en-US" baseline="0" dirty="0"/>
              <a:t> Assessment Grant is that assessment occurs every day as part of quality instruction. Assessment is not just a single event and is not limited to “formal” summative testing, but rather is integrated into instruction as a way to monitor student understanding and adjust teaching and learning for the success of each student. </a:t>
            </a:r>
            <a:endParaRPr lang="en-US" dirty="0"/>
          </a:p>
        </p:txBody>
      </p:sp>
      <p:sp>
        <p:nvSpPr>
          <p:cNvPr id="4" name="Slide Number Placeholder 3"/>
          <p:cNvSpPr>
            <a:spLocks noGrp="1"/>
          </p:cNvSpPr>
          <p:nvPr>
            <p:ph type="sldNum" sz="quarter" idx="10"/>
          </p:nvPr>
        </p:nvSpPr>
        <p:spPr/>
        <p:txBody>
          <a:bodyPr/>
          <a:lstStyle/>
          <a:p>
            <a:fld id="{1AF0AE39-36F1-411C-A761-7B11624ECC29}" type="slidenum">
              <a:rPr lang="en-US" smtClean="0"/>
              <a:t>75</a:t>
            </a:fld>
            <a:endParaRPr lang="en-US"/>
          </a:p>
        </p:txBody>
      </p:sp>
    </p:spTree>
    <p:extLst>
      <p:ext uri="{BB962C8B-B14F-4D97-AF65-F5344CB8AC3E}">
        <p14:creationId xmlns:p14="http://schemas.microsoft.com/office/powerpoint/2010/main" val="1318063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6050" y="1163638"/>
            <a:ext cx="4187825" cy="3140075"/>
          </a:xfrm>
        </p:spPr>
      </p:sp>
      <p:sp>
        <p:nvSpPr>
          <p:cNvPr id="3" name="Notes Placeholder 2"/>
          <p:cNvSpPr>
            <a:spLocks noGrp="1"/>
          </p:cNvSpPr>
          <p:nvPr>
            <p:ph type="body" idx="1"/>
          </p:nvPr>
        </p:nvSpPr>
        <p:spPr/>
        <p:txBody>
          <a:bodyPr/>
          <a:lstStyle/>
          <a:p>
            <a:r>
              <a:rPr lang="en-US" dirty="0"/>
              <a:t>We have quite a distinguished list of expert panelists also involved with SCILLSS. </a:t>
            </a:r>
            <a:r>
              <a:rPr lang="en-US" sz="3100" dirty="0"/>
              <a:t>The purpose of having a technical advisory committee is to seek feedback, commendations, and recommendations to improve the overall quality of each of the SCILLSS’ deliverables. The expert panelists will convene, along with the management team and state leads, at the SCILLSS’ annual yearly meetings to contribute expertise and experience in meeting the project goals. At various stages in the project, TAC members will contribute to different tasks during the design and development phases rather than upon completion during the yearly meetings. </a:t>
            </a:r>
            <a:endParaRPr lang="en-US" dirty="0"/>
          </a:p>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August 19, 2010</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ADEF72-CD73-48E2-AEFB-3B6C611F1A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323685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is just</a:t>
            </a:r>
            <a:r>
              <a:rPr lang="en-US" baseline="0" dirty="0"/>
              <a:t> another term for information. The more information we have, the more empowered we are to move forward with decisions that impact students for the better. Whether those decisions are to individualize instruction or whether they are higher-reaching decisions like curricular or instructional changes or changes to educational, social/emotional well-being, the more information we have about what’s working and what’s not working, the better our decisions will be. </a:t>
            </a:r>
          </a:p>
          <a:p>
            <a:endParaRPr lang="en-US" baseline="0" dirty="0"/>
          </a:p>
          <a:p>
            <a:r>
              <a:rPr lang="en-US" baseline="0" dirty="0"/>
              <a:t>The Formative (Interim) Assessment Grant was created to provide some of this data to schools. Data can be collected and analyzed in many different ways, so this grant has grown to be increasingly more flexible in its funding uses. This committee’s focus will be on only one of the allowable uses of funds for this grant: Approved Interim/benchmark assessment programs that provide achievement and/or growth data to schools. </a:t>
            </a:r>
            <a:endParaRPr lang="en-US" dirty="0"/>
          </a:p>
        </p:txBody>
      </p:sp>
      <p:sp>
        <p:nvSpPr>
          <p:cNvPr id="4" name="Slide Number Placeholder 3"/>
          <p:cNvSpPr>
            <a:spLocks noGrp="1"/>
          </p:cNvSpPr>
          <p:nvPr>
            <p:ph type="sldNum" sz="quarter" idx="10"/>
          </p:nvPr>
        </p:nvSpPr>
        <p:spPr/>
        <p:txBody>
          <a:bodyPr/>
          <a:lstStyle/>
          <a:p>
            <a:fld id="{042D9E0F-7F12-4C82-BD48-F9AC9E7EE780}" type="slidenum">
              <a:rPr lang="en-US" smtClean="0"/>
              <a:t>76</a:t>
            </a:fld>
            <a:endParaRPr lang="en-US"/>
          </a:p>
        </p:txBody>
      </p:sp>
    </p:spTree>
    <p:extLst>
      <p:ext uri="{BB962C8B-B14F-4D97-AF65-F5344CB8AC3E}">
        <p14:creationId xmlns:p14="http://schemas.microsoft.com/office/powerpoint/2010/main" val="353600636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committee has two main purposes:</a:t>
            </a:r>
            <a:r>
              <a:rPr lang="en-US" baseline="0" dirty="0"/>
              <a:t> 1) to evaluate the proposals and documentation submitted to the Department by assessment program vendors. Vendors will submit documentation to verify whether or not they meet the criteria in place to be an approved program for this grant. It will be the job of this committee to evaluate that documentation based on specific criteria, which we will talk about in a few minutes. </a:t>
            </a:r>
          </a:p>
          <a:p>
            <a:endParaRPr lang="en-US" baseline="0" dirty="0"/>
          </a:p>
          <a:p>
            <a:r>
              <a:rPr lang="en-US" baseline="0" dirty="0"/>
              <a:t>The second purpose is to identify assessment programs that provide quality services for the State of Indiana for this particular grant. Historically, Indiana has had a long list of approved providers and has been rather open with which providers are approved in an attempt to provide flexibility for schools to choose. However, schools have expressed the desire for a bit more help in making the selection of which programs provide the highest quality services. The Department, through this committee, would like to identify only those providers that are providing the highest quality services for approval. This likely will result in a substantially shorter list of approved assessment programs for 2019-2020 than has been seen in the past. </a:t>
            </a:r>
          </a:p>
          <a:p>
            <a:endParaRPr lang="en-US" baseline="0" dirty="0"/>
          </a:p>
          <a:p>
            <a:r>
              <a:rPr lang="en-US" baseline="0" dirty="0"/>
              <a:t>To meet these purposes, you will review confidential information from assessment program vendors. While some information may be shared and freely discussed, the Department and associated committees must honor requests for confidentiality by vendors. If you have not already done so, please complete the non-disclosure form sent to you via email and return to me. I will not be able to share documentation with you until we have this form on file. </a:t>
            </a:r>
            <a:endParaRPr lang="en-US" dirty="0"/>
          </a:p>
        </p:txBody>
      </p:sp>
      <p:sp>
        <p:nvSpPr>
          <p:cNvPr id="4" name="Slide Number Placeholder 3"/>
          <p:cNvSpPr>
            <a:spLocks noGrp="1"/>
          </p:cNvSpPr>
          <p:nvPr>
            <p:ph type="sldNum" sz="quarter" idx="10"/>
          </p:nvPr>
        </p:nvSpPr>
        <p:spPr/>
        <p:txBody>
          <a:bodyPr/>
          <a:lstStyle/>
          <a:p>
            <a:fld id="{042D9E0F-7F12-4C82-BD48-F9AC9E7EE780}" type="slidenum">
              <a:rPr lang="en-US" smtClean="0"/>
              <a:t>77</a:t>
            </a:fld>
            <a:endParaRPr lang="en-US"/>
          </a:p>
        </p:txBody>
      </p:sp>
    </p:spTree>
    <p:extLst>
      <p:ext uri="{BB962C8B-B14F-4D97-AF65-F5344CB8AC3E}">
        <p14:creationId xmlns:p14="http://schemas.microsoft.com/office/powerpoint/2010/main" val="358794042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7F591F-48A8-46BF-9842-345A827D44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321169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Google Shape;26;g1aca1a7b31_0_6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 name="Google Shape;27;g1aca1a7b31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9709888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Google Shape;32;g1aca1a7b31_0_6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 name="Google Shape;33;g1aca1a7b31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5851749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Google Shape;39;g1aca1a7b31_0_10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 name="Google Shape;40;g1aca1a7b31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10376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73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88AD1A3-61CA-4676-ABBD-06D15B0164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Date Placeholder 4"/>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August 19, 2010</a:t>
            </a:r>
          </a:p>
        </p:txBody>
      </p:sp>
    </p:spTree>
    <p:extLst>
      <p:ext uri="{BB962C8B-B14F-4D97-AF65-F5344CB8AC3E}">
        <p14:creationId xmlns:p14="http://schemas.microsoft.com/office/powerpoint/2010/main" val="22921965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F591F-48A8-46BF-9842-345A827D44AD}" type="slidenum">
              <a:rPr lang="en-US" smtClean="0"/>
              <a:t>7</a:t>
            </a:fld>
            <a:endParaRPr lang="en-US"/>
          </a:p>
        </p:txBody>
      </p:sp>
    </p:spTree>
    <p:extLst>
      <p:ext uri="{BB962C8B-B14F-4D97-AF65-F5344CB8AC3E}">
        <p14:creationId xmlns:p14="http://schemas.microsoft.com/office/powerpoint/2010/main" val="3138057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F591F-48A8-46BF-9842-345A827D44AD}" type="slidenum">
              <a:rPr lang="en-US" smtClean="0"/>
              <a:t>8</a:t>
            </a:fld>
            <a:endParaRPr lang="en-US"/>
          </a:p>
        </p:txBody>
      </p:sp>
    </p:spTree>
    <p:extLst>
      <p:ext uri="{BB962C8B-B14F-4D97-AF65-F5344CB8AC3E}">
        <p14:creationId xmlns:p14="http://schemas.microsoft.com/office/powerpoint/2010/main" val="40019364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6050" y="1163638"/>
            <a:ext cx="4187825" cy="31400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60A32E-F626-4AA1-BBA1-9DAA8038CD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14272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EED92F3-FF3D-46D4-BE35-C5BE38B90187}" type="datetime1">
              <a:rPr lang="en-US" smtClean="0"/>
              <a:t>4/6/2019</a:t>
            </a:fld>
            <a:endParaRPr lang="en-US"/>
          </a:p>
        </p:txBody>
      </p:sp>
      <p:pic>
        <p:nvPicPr>
          <p:cNvPr id="7" name="Picture 6">
            <a:extLst>
              <a:ext uri="{FF2B5EF4-FFF2-40B4-BE49-F238E27FC236}">
                <a16:creationId xmlns:a16="http://schemas.microsoft.com/office/drawing/2014/main" id="{ECB22306-D99F-40BF-B84B-D9A0599B71C3}"/>
              </a:ext>
            </a:extLst>
          </p:cNvPr>
          <p:cNvPicPr>
            <a:picLocks noChangeAspect="1"/>
          </p:cNvPicPr>
          <p:nvPr userDrawn="1"/>
        </p:nvPicPr>
        <p:blipFill>
          <a:blip r:embed="rId2"/>
          <a:stretch>
            <a:fillRect/>
          </a:stretch>
        </p:blipFill>
        <p:spPr>
          <a:xfrm>
            <a:off x="8020426" y="185738"/>
            <a:ext cx="907177" cy="994142"/>
          </a:xfrm>
          <a:prstGeom prst="rect">
            <a:avLst/>
          </a:prstGeom>
        </p:spPr>
      </p:pic>
      <p:sp>
        <p:nvSpPr>
          <p:cNvPr id="8" name="Slide Number Placeholder 5">
            <a:extLst>
              <a:ext uri="{FF2B5EF4-FFF2-40B4-BE49-F238E27FC236}">
                <a16:creationId xmlns:a16="http://schemas.microsoft.com/office/drawing/2014/main" id="{7EE242A9-5D3C-4DB7-867D-BCF8DD699AD4}"/>
              </a:ext>
            </a:extLst>
          </p:cNvPr>
          <p:cNvSpPr txBox="1">
            <a:spLocks/>
          </p:cNvSpPr>
          <p:nvPr userDrawn="1"/>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dirty="0"/>
          </a:p>
        </p:txBody>
      </p:sp>
    </p:spTree>
    <p:extLst>
      <p:ext uri="{BB962C8B-B14F-4D97-AF65-F5344CB8AC3E}">
        <p14:creationId xmlns:p14="http://schemas.microsoft.com/office/powerpoint/2010/main" val="369899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C0A8CB-8046-4D66-BE1F-6968B1F71323}" type="datetime1">
              <a:rPr lang="en-US" smtClean="0"/>
              <a:t>4/6/2019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C45459-2CA2-4742-939C-711AB53491B4}" type="slidenum">
              <a:rPr lang="en-US" smtClean="0"/>
              <a:t>‹#›</a:t>
            </a:fld>
            <a:endParaRPr lang="en-US"/>
          </a:p>
        </p:txBody>
      </p:sp>
      <p:pic>
        <p:nvPicPr>
          <p:cNvPr id="7" name="Picture 6">
            <a:extLst>
              <a:ext uri="{FF2B5EF4-FFF2-40B4-BE49-F238E27FC236}">
                <a16:creationId xmlns:a16="http://schemas.microsoft.com/office/drawing/2014/main" id="{D7E569A1-E54F-469D-BF09-815853AC7A5A}"/>
              </a:ext>
            </a:extLst>
          </p:cNvPr>
          <p:cNvPicPr>
            <a:picLocks noChangeAspect="1"/>
          </p:cNvPicPr>
          <p:nvPr userDrawn="1"/>
        </p:nvPicPr>
        <p:blipFill>
          <a:blip r:embed="rId2"/>
          <a:stretch>
            <a:fillRect/>
          </a:stretch>
        </p:blipFill>
        <p:spPr>
          <a:xfrm>
            <a:off x="8020426" y="185738"/>
            <a:ext cx="907177" cy="994142"/>
          </a:xfrm>
          <a:prstGeom prst="rect">
            <a:avLst/>
          </a:prstGeom>
        </p:spPr>
      </p:pic>
    </p:spTree>
    <p:extLst>
      <p:ext uri="{BB962C8B-B14F-4D97-AF65-F5344CB8AC3E}">
        <p14:creationId xmlns:p14="http://schemas.microsoft.com/office/powerpoint/2010/main" val="1076779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26F053-CE4A-44EB-967A-0E3D0F124B50}" type="datetime1">
              <a:rPr lang="en-US" smtClean="0"/>
              <a:t>4/6/2019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C45459-2CA2-4742-939C-711AB53491B4}" type="slidenum">
              <a:rPr lang="en-US" smtClean="0"/>
              <a:t>‹#›</a:t>
            </a:fld>
            <a:endParaRPr lang="en-US"/>
          </a:p>
        </p:txBody>
      </p:sp>
      <p:pic>
        <p:nvPicPr>
          <p:cNvPr id="7" name="Picture 6">
            <a:extLst>
              <a:ext uri="{FF2B5EF4-FFF2-40B4-BE49-F238E27FC236}">
                <a16:creationId xmlns:a16="http://schemas.microsoft.com/office/drawing/2014/main" id="{00BD75DE-726C-4728-AF8C-B02F40F9B37D}"/>
              </a:ext>
            </a:extLst>
          </p:cNvPr>
          <p:cNvPicPr>
            <a:picLocks noChangeAspect="1"/>
          </p:cNvPicPr>
          <p:nvPr userDrawn="1"/>
        </p:nvPicPr>
        <p:blipFill>
          <a:blip r:embed="rId2"/>
          <a:stretch>
            <a:fillRect/>
          </a:stretch>
        </p:blipFill>
        <p:spPr>
          <a:xfrm>
            <a:off x="8020426" y="185738"/>
            <a:ext cx="907177" cy="994142"/>
          </a:xfrm>
          <a:prstGeom prst="rect">
            <a:avLst/>
          </a:prstGeom>
        </p:spPr>
      </p:pic>
    </p:spTree>
    <p:extLst>
      <p:ext uri="{BB962C8B-B14F-4D97-AF65-F5344CB8AC3E}">
        <p14:creationId xmlns:p14="http://schemas.microsoft.com/office/powerpoint/2010/main" val="35835629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4" name="Date Placeholder 3"/>
          <p:cNvSpPr>
            <a:spLocks noGrp="1"/>
          </p:cNvSpPr>
          <p:nvPr>
            <p:ph type="dt" sz="half" idx="10"/>
          </p:nvPr>
        </p:nvSpPr>
        <p:spPr>
          <a:xfrm>
            <a:off x="628650" y="6356355"/>
            <a:ext cx="2057400" cy="365125"/>
          </a:xfrm>
          <a:prstGeom prst="rect">
            <a:avLst/>
          </a:prstGeom>
        </p:spPr>
        <p:txBody>
          <a:bodyPr/>
          <a:lstStyle/>
          <a:p>
            <a:fld id="{6414CE9B-4C69-42F1-A4D2-23AC4A1B2F7C}" type="datetime1">
              <a:rPr lang="en-US" smtClean="0"/>
              <a:t>4/6/2019</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9003262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5"/>
            <a:ext cx="2057400" cy="365125"/>
          </a:xfrm>
          <a:prstGeom prst="rect">
            <a:avLst/>
          </a:prstGeom>
        </p:spPr>
        <p:txBody>
          <a:bodyPr/>
          <a:lstStyle/>
          <a:p>
            <a:fld id="{FE9AA3C0-F729-4EA4-9238-707DFFC30491}" type="datetime1">
              <a:rPr lang="en-US" smtClean="0"/>
              <a:t>4/6/2019</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857538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3"/>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8"/>
            <a:ext cx="78867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28650" y="6356355"/>
            <a:ext cx="2057400" cy="365125"/>
          </a:xfrm>
          <a:prstGeom prst="rect">
            <a:avLst/>
          </a:prstGeom>
        </p:spPr>
        <p:txBody>
          <a:bodyPr/>
          <a:lstStyle/>
          <a:p>
            <a:fld id="{6BC53EB9-E24C-49FD-B43A-15BF8CF0F807}" type="datetime1">
              <a:rPr lang="en-US" smtClean="0"/>
              <a:t>4/6/2019</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547531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28650" y="6356355"/>
            <a:ext cx="2057400" cy="365125"/>
          </a:xfrm>
          <a:prstGeom prst="rect">
            <a:avLst/>
          </a:prstGeom>
        </p:spPr>
        <p:txBody>
          <a:bodyPr/>
          <a:lstStyle/>
          <a:p>
            <a:fld id="{6876DD28-957A-4C0B-B4F8-87FDEABDDA23}" type="datetime1">
              <a:rPr lang="en-US" smtClean="0"/>
              <a:t>4/6/2019</a:t>
            </a:fld>
            <a:endParaRPr lang="en-US" dirty="0"/>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483737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28650" y="6356355"/>
            <a:ext cx="2057400" cy="365125"/>
          </a:xfrm>
          <a:prstGeom prst="rect">
            <a:avLst/>
          </a:prstGeom>
        </p:spPr>
        <p:txBody>
          <a:bodyPr/>
          <a:lstStyle/>
          <a:p>
            <a:fld id="{D79039AF-D442-49B4-B8DA-D31D57E3EE6F}" type="datetime1">
              <a:rPr lang="en-US" smtClean="0"/>
              <a:t>4/6/2019</a:t>
            </a:fld>
            <a:endParaRPr lang="en-US" dirty="0"/>
          </a:p>
        </p:txBody>
      </p:sp>
      <p:sp>
        <p:nvSpPr>
          <p:cNvPr id="8" name="Footer Placeholder 7"/>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4976470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28650" y="6356355"/>
            <a:ext cx="2057400" cy="365125"/>
          </a:xfrm>
          <a:prstGeom prst="rect">
            <a:avLst/>
          </a:prstGeom>
        </p:spPr>
        <p:txBody>
          <a:bodyPr/>
          <a:lstStyle/>
          <a:p>
            <a:fld id="{9FE5DCCD-82FD-4BD7-AF3E-550A281065EC}" type="datetime1">
              <a:rPr lang="en-US" smtClean="0"/>
              <a:t>4/6/2019</a:t>
            </a:fld>
            <a:endParaRPr lang="en-US" dirty="0"/>
          </a:p>
        </p:txBody>
      </p:sp>
      <p:sp>
        <p:nvSpPr>
          <p:cNvPr id="4" name="Footer Placeholder 3"/>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4355546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5"/>
            <a:ext cx="2057400" cy="365125"/>
          </a:xfrm>
          <a:prstGeom prst="rect">
            <a:avLst/>
          </a:prstGeom>
        </p:spPr>
        <p:txBody>
          <a:bodyPr/>
          <a:lstStyle/>
          <a:p>
            <a:fld id="{821DBD4A-9EC5-4AE0-BC39-7C3098D1776E}" type="datetime1">
              <a:rPr lang="en-US" smtClean="0"/>
              <a:t>4/6/2019</a:t>
            </a:fld>
            <a:endParaRPr lang="en-US" dirty="0"/>
          </a:p>
        </p:txBody>
      </p:sp>
      <p:sp>
        <p:nvSpPr>
          <p:cNvPr id="3" name="Footer Placeholder 2"/>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40960165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30"/>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a:xfrm>
            <a:off x="628650" y="6356355"/>
            <a:ext cx="2057400" cy="365125"/>
          </a:xfrm>
          <a:prstGeom prst="rect">
            <a:avLst/>
          </a:prstGeom>
        </p:spPr>
        <p:txBody>
          <a:bodyPr/>
          <a:lstStyle/>
          <a:p>
            <a:fld id="{43C5846E-FA70-4A92-8C20-57CFB591D22C}" type="datetime1">
              <a:rPr lang="en-US" smtClean="0"/>
              <a:t>4/6/2019</a:t>
            </a:fld>
            <a:endParaRPr lang="en-US" dirty="0"/>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260439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8229600" cy="1143000"/>
          </a:xfrm>
        </p:spPr>
        <p:txBody>
          <a:bodyPr>
            <a:normAutofit/>
          </a:bodyPr>
          <a:lstStyle>
            <a:lvl1pPr>
              <a:defRPr sz="4000" b="1">
                <a:solidFill>
                  <a:srgbClr val="0070C0"/>
                </a:solidFill>
                <a:effectLst>
                  <a:outerShdw blurRad="38100" dist="38100" dir="2700000" algn="tl">
                    <a:srgbClr val="000000">
                      <a:alpha val="43137"/>
                    </a:srgbClr>
                  </a:outerShdw>
                </a:effectLst>
              </a:defRPr>
            </a:lvl1pPr>
          </a:lstStyle>
          <a:p>
            <a:r>
              <a:rPr lang="en-US" dirty="0"/>
              <a:t>Click to edit Master title style</a:t>
            </a:r>
          </a:p>
        </p:txBody>
      </p:sp>
      <p:sp>
        <p:nvSpPr>
          <p:cNvPr id="3" name="Content Placeholder 2"/>
          <p:cNvSpPr>
            <a:spLocks noGrp="1"/>
          </p:cNvSpPr>
          <p:nvPr>
            <p:ph idx="1"/>
          </p:nvPr>
        </p:nvSpPr>
        <p:spPr>
          <a:xfrm>
            <a:off x="457200" y="1417320"/>
            <a:ext cx="8229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a:extLst>
              <a:ext uri="{FF2B5EF4-FFF2-40B4-BE49-F238E27FC236}">
                <a16:creationId xmlns:a16="http://schemas.microsoft.com/office/drawing/2014/main" id="{B82A0418-24AA-4BBF-A710-23C5E2FA53FD}"/>
              </a:ext>
            </a:extLst>
          </p:cNvPr>
          <p:cNvPicPr>
            <a:picLocks noChangeAspect="1"/>
          </p:cNvPicPr>
          <p:nvPr userDrawn="1"/>
        </p:nvPicPr>
        <p:blipFill>
          <a:blip r:embed="rId2"/>
          <a:stretch>
            <a:fillRect/>
          </a:stretch>
        </p:blipFill>
        <p:spPr>
          <a:xfrm>
            <a:off x="7981689" y="230190"/>
            <a:ext cx="1067322" cy="1058783"/>
          </a:xfrm>
          <a:prstGeom prst="rect">
            <a:avLst/>
          </a:prstGeom>
        </p:spPr>
      </p:pic>
      <p:sp>
        <p:nvSpPr>
          <p:cNvPr id="11" name="Slide Number Placeholder 5">
            <a:extLst>
              <a:ext uri="{FF2B5EF4-FFF2-40B4-BE49-F238E27FC236}">
                <a16:creationId xmlns:a16="http://schemas.microsoft.com/office/drawing/2014/main" id="{76E1846D-1674-4B08-816D-5896014A0A84}"/>
              </a:ext>
            </a:extLst>
          </p:cNvPr>
          <p:cNvSpPr txBox="1">
            <a:spLocks/>
          </p:cNvSpPr>
          <p:nvPr userDrawn="1"/>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dirty="0"/>
          </a:p>
        </p:txBody>
      </p:sp>
    </p:spTree>
    <p:extLst>
      <p:ext uri="{BB962C8B-B14F-4D97-AF65-F5344CB8AC3E}">
        <p14:creationId xmlns:p14="http://schemas.microsoft.com/office/powerpoint/2010/main" val="38190741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30"/>
            <a:ext cx="4629150" cy="487362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a:xfrm>
            <a:off x="628650" y="6356355"/>
            <a:ext cx="2057400" cy="365125"/>
          </a:xfrm>
          <a:prstGeom prst="rect">
            <a:avLst/>
          </a:prstGeom>
        </p:spPr>
        <p:txBody>
          <a:bodyPr/>
          <a:lstStyle/>
          <a:p>
            <a:fld id="{3D81CDD6-F69F-4030-90BA-1A42D8E1A7C9}" type="datetime1">
              <a:rPr lang="en-US" smtClean="0"/>
              <a:t>4/6/2019</a:t>
            </a:fld>
            <a:endParaRPr lang="en-US" dirty="0"/>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6178493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5"/>
            <a:ext cx="2057400" cy="365125"/>
          </a:xfrm>
          <a:prstGeom prst="rect">
            <a:avLst/>
          </a:prstGeom>
        </p:spPr>
        <p:txBody>
          <a:bodyPr/>
          <a:lstStyle/>
          <a:p>
            <a:fld id="{6CD14146-74BB-4B6F-A36D-9F01F7E1CE75}" type="datetime1">
              <a:rPr lang="en-US" smtClean="0"/>
              <a:t>4/6/2019</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5011826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5"/>
            <a:ext cx="2057400" cy="365125"/>
          </a:xfrm>
          <a:prstGeom prst="rect">
            <a:avLst/>
          </a:prstGeom>
        </p:spPr>
        <p:txBody>
          <a:bodyPr/>
          <a:lstStyle/>
          <a:p>
            <a:fld id="{1C951C5B-331A-4F9C-9E09-F23B22D6F85C}" type="datetime1">
              <a:rPr lang="en-US" smtClean="0"/>
              <a:t>4/6/2019</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3087454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414CE9B-4C69-42F1-A4D2-23AC4A1B2F7C}" type="datetime1">
              <a:rPr lang="en-US" smtClean="0"/>
              <a:t>4/6/2019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FF4B5-3AA1-4192-B01D-6F2C6276B8E3}" type="slidenum">
              <a:rPr lang="en-US" smtClean="0"/>
              <a:t>‹#›</a:t>
            </a:fld>
            <a:endParaRPr lang="en-US"/>
          </a:p>
        </p:txBody>
      </p:sp>
    </p:spTree>
    <p:extLst>
      <p:ext uri="{BB962C8B-B14F-4D97-AF65-F5344CB8AC3E}">
        <p14:creationId xmlns:p14="http://schemas.microsoft.com/office/powerpoint/2010/main" val="30201739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9AA3C0-F729-4EA4-9238-707DFFC30491}" type="datetime1">
              <a:rPr lang="en-US" smtClean="0"/>
              <a:t>4/6/2019</a:t>
            </a:fld>
            <a:endParaRPr lang="en-US"/>
          </a:p>
        </p:txBody>
      </p:sp>
      <p:sp>
        <p:nvSpPr>
          <p:cNvPr id="6" name="Slide Number Placeholder 5"/>
          <p:cNvSpPr>
            <a:spLocks noGrp="1"/>
          </p:cNvSpPr>
          <p:nvPr>
            <p:ph type="sldNum" sz="quarter" idx="12"/>
          </p:nvPr>
        </p:nvSpPr>
        <p:spPr>
          <a:xfrm>
            <a:off x="2686050" y="6356353"/>
            <a:ext cx="2057400" cy="365125"/>
          </a:xfrm>
        </p:spPr>
        <p:txBody>
          <a:bodyPr/>
          <a:lstStyle/>
          <a:p>
            <a:fld id="{E03FF4B5-3AA1-4192-B01D-6F2C6276B8E3}" type="slidenum">
              <a:rPr lang="en-US" smtClean="0"/>
              <a:t>‹#›</a:t>
            </a:fld>
            <a:endParaRPr lang="en-US"/>
          </a:p>
        </p:txBody>
      </p:sp>
      <p:pic>
        <p:nvPicPr>
          <p:cNvPr id="7" name="Picture 6">
            <a:extLst>
              <a:ext uri="{FF2B5EF4-FFF2-40B4-BE49-F238E27FC236}">
                <a16:creationId xmlns:a16="http://schemas.microsoft.com/office/drawing/2014/main" id="{2D3A8C44-27F7-4A13-8718-C2E72536111A}"/>
              </a:ext>
            </a:extLst>
          </p:cNvPr>
          <p:cNvPicPr>
            <a:picLocks noChangeAspect="1"/>
          </p:cNvPicPr>
          <p:nvPr userDrawn="1"/>
        </p:nvPicPr>
        <p:blipFill>
          <a:blip r:embed="rId2"/>
          <a:stretch>
            <a:fillRect/>
          </a:stretch>
        </p:blipFill>
        <p:spPr>
          <a:xfrm>
            <a:off x="7981689" y="230190"/>
            <a:ext cx="1067322" cy="1058783"/>
          </a:xfrm>
          <a:prstGeom prst="rect">
            <a:avLst/>
          </a:prstGeom>
        </p:spPr>
      </p:pic>
    </p:spTree>
    <p:extLst>
      <p:ext uri="{BB962C8B-B14F-4D97-AF65-F5344CB8AC3E}">
        <p14:creationId xmlns:p14="http://schemas.microsoft.com/office/powerpoint/2010/main" val="29294080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6"/>
            <a:ext cx="78867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BC53EB9-E24C-49FD-B43A-15BF8CF0F807}" type="datetime1">
              <a:rPr lang="en-US" smtClean="0"/>
              <a:t>4/6/2019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FF4B5-3AA1-4192-B01D-6F2C6276B8E3}" type="slidenum">
              <a:rPr lang="en-US" smtClean="0"/>
              <a:t>‹#›</a:t>
            </a:fld>
            <a:endParaRPr lang="en-US"/>
          </a:p>
        </p:txBody>
      </p:sp>
      <p:pic>
        <p:nvPicPr>
          <p:cNvPr id="7" name="Picture 6">
            <a:extLst>
              <a:ext uri="{FF2B5EF4-FFF2-40B4-BE49-F238E27FC236}">
                <a16:creationId xmlns:a16="http://schemas.microsoft.com/office/drawing/2014/main" id="{A8029114-9F5A-41C9-8E85-939BE025AD60}"/>
              </a:ext>
            </a:extLst>
          </p:cNvPr>
          <p:cNvPicPr>
            <a:picLocks noChangeAspect="1"/>
          </p:cNvPicPr>
          <p:nvPr userDrawn="1"/>
        </p:nvPicPr>
        <p:blipFill>
          <a:blip r:embed="rId2"/>
          <a:stretch>
            <a:fillRect/>
          </a:stretch>
        </p:blipFill>
        <p:spPr>
          <a:xfrm>
            <a:off x="7981689" y="230190"/>
            <a:ext cx="1067322" cy="1058783"/>
          </a:xfrm>
          <a:prstGeom prst="rect">
            <a:avLst/>
          </a:prstGeom>
        </p:spPr>
      </p:pic>
    </p:spTree>
    <p:extLst>
      <p:ext uri="{BB962C8B-B14F-4D97-AF65-F5344CB8AC3E}">
        <p14:creationId xmlns:p14="http://schemas.microsoft.com/office/powerpoint/2010/main" val="11976891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76DD28-957A-4C0B-B4F8-87FDEABDDA23}" type="datetime1">
              <a:rPr lang="en-US" smtClean="0"/>
              <a:t>4/6/2019</a:t>
            </a:fld>
            <a:endParaRPr lang="en-US"/>
          </a:p>
        </p:txBody>
      </p:sp>
      <p:pic>
        <p:nvPicPr>
          <p:cNvPr id="8" name="Picture 7">
            <a:extLst>
              <a:ext uri="{FF2B5EF4-FFF2-40B4-BE49-F238E27FC236}">
                <a16:creationId xmlns:a16="http://schemas.microsoft.com/office/drawing/2014/main" id="{7BE28DAF-C776-413E-9D7A-DC070C2D0797}"/>
              </a:ext>
            </a:extLst>
          </p:cNvPr>
          <p:cNvPicPr>
            <a:picLocks noChangeAspect="1"/>
          </p:cNvPicPr>
          <p:nvPr userDrawn="1"/>
        </p:nvPicPr>
        <p:blipFill>
          <a:blip r:embed="rId2"/>
          <a:stretch>
            <a:fillRect/>
          </a:stretch>
        </p:blipFill>
        <p:spPr>
          <a:xfrm>
            <a:off x="7981689" y="230190"/>
            <a:ext cx="1067322" cy="1058783"/>
          </a:xfrm>
          <a:prstGeom prst="rect">
            <a:avLst/>
          </a:prstGeom>
        </p:spPr>
      </p:pic>
      <p:sp>
        <p:nvSpPr>
          <p:cNvPr id="9" name="Slide Number Placeholder 5">
            <a:extLst>
              <a:ext uri="{FF2B5EF4-FFF2-40B4-BE49-F238E27FC236}">
                <a16:creationId xmlns:a16="http://schemas.microsoft.com/office/drawing/2014/main" id="{231174D3-3A75-4464-9A13-E967F8A202E9}"/>
              </a:ext>
            </a:extLst>
          </p:cNvPr>
          <p:cNvSpPr txBox="1">
            <a:spLocks/>
          </p:cNvSpPr>
          <p:nvPr userDrawn="1"/>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a:p>
        </p:txBody>
      </p:sp>
    </p:spTree>
    <p:extLst>
      <p:ext uri="{BB962C8B-B14F-4D97-AF65-F5344CB8AC3E}">
        <p14:creationId xmlns:p14="http://schemas.microsoft.com/office/powerpoint/2010/main" val="27976504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9039AF-D442-49B4-B8DA-D31D57E3EE6F}" type="datetime1">
              <a:rPr lang="en-US" smtClean="0"/>
              <a:t>4/6/2019</a:t>
            </a:fld>
            <a:endParaRPr lang="en-US"/>
          </a:p>
        </p:txBody>
      </p:sp>
      <p:pic>
        <p:nvPicPr>
          <p:cNvPr id="10" name="Picture 9">
            <a:extLst>
              <a:ext uri="{FF2B5EF4-FFF2-40B4-BE49-F238E27FC236}">
                <a16:creationId xmlns:a16="http://schemas.microsoft.com/office/drawing/2014/main" id="{468521CC-0653-471A-8678-7848FD8319A5}"/>
              </a:ext>
            </a:extLst>
          </p:cNvPr>
          <p:cNvPicPr>
            <a:picLocks noChangeAspect="1"/>
          </p:cNvPicPr>
          <p:nvPr userDrawn="1"/>
        </p:nvPicPr>
        <p:blipFill>
          <a:blip r:embed="rId2"/>
          <a:stretch>
            <a:fillRect/>
          </a:stretch>
        </p:blipFill>
        <p:spPr>
          <a:xfrm>
            <a:off x="7981689" y="230190"/>
            <a:ext cx="1067322" cy="1058783"/>
          </a:xfrm>
          <a:prstGeom prst="rect">
            <a:avLst/>
          </a:prstGeom>
        </p:spPr>
      </p:pic>
      <p:sp>
        <p:nvSpPr>
          <p:cNvPr id="11" name="Slide Number Placeholder 5">
            <a:extLst>
              <a:ext uri="{FF2B5EF4-FFF2-40B4-BE49-F238E27FC236}">
                <a16:creationId xmlns:a16="http://schemas.microsoft.com/office/drawing/2014/main" id="{3C690621-5EEB-4EEA-A956-8EB54C7FCA27}"/>
              </a:ext>
            </a:extLst>
          </p:cNvPr>
          <p:cNvSpPr txBox="1">
            <a:spLocks/>
          </p:cNvSpPr>
          <p:nvPr userDrawn="1"/>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a:p>
        </p:txBody>
      </p:sp>
    </p:spTree>
    <p:extLst>
      <p:ext uri="{BB962C8B-B14F-4D97-AF65-F5344CB8AC3E}">
        <p14:creationId xmlns:p14="http://schemas.microsoft.com/office/powerpoint/2010/main" val="38459438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FE5DCCD-82FD-4BD7-AF3E-550A281065EC}" type="datetime1">
              <a:rPr lang="en-US" smtClean="0"/>
              <a:t>4/6/2019</a:t>
            </a:fld>
            <a:endParaRPr lang="en-US"/>
          </a:p>
        </p:txBody>
      </p:sp>
      <p:pic>
        <p:nvPicPr>
          <p:cNvPr id="7" name="Picture 6">
            <a:extLst>
              <a:ext uri="{FF2B5EF4-FFF2-40B4-BE49-F238E27FC236}">
                <a16:creationId xmlns:a16="http://schemas.microsoft.com/office/drawing/2014/main" id="{E1200C6F-C6E0-4C6A-A05F-500C06508E5B}"/>
              </a:ext>
            </a:extLst>
          </p:cNvPr>
          <p:cNvPicPr>
            <a:picLocks noChangeAspect="1"/>
          </p:cNvPicPr>
          <p:nvPr userDrawn="1"/>
        </p:nvPicPr>
        <p:blipFill>
          <a:blip r:embed="rId2"/>
          <a:stretch>
            <a:fillRect/>
          </a:stretch>
        </p:blipFill>
        <p:spPr>
          <a:xfrm>
            <a:off x="7981689" y="230190"/>
            <a:ext cx="1067322" cy="1058783"/>
          </a:xfrm>
          <a:prstGeom prst="rect">
            <a:avLst/>
          </a:prstGeom>
        </p:spPr>
      </p:pic>
      <p:sp>
        <p:nvSpPr>
          <p:cNvPr id="8" name="Slide Number Placeholder 5">
            <a:extLst>
              <a:ext uri="{FF2B5EF4-FFF2-40B4-BE49-F238E27FC236}">
                <a16:creationId xmlns:a16="http://schemas.microsoft.com/office/drawing/2014/main" id="{F56CE4EA-7D48-4DA6-964D-30A4D42554F1}"/>
              </a:ext>
            </a:extLst>
          </p:cNvPr>
          <p:cNvSpPr txBox="1">
            <a:spLocks/>
          </p:cNvSpPr>
          <p:nvPr userDrawn="1"/>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a:p>
        </p:txBody>
      </p:sp>
    </p:spTree>
    <p:extLst>
      <p:ext uri="{BB962C8B-B14F-4D97-AF65-F5344CB8AC3E}">
        <p14:creationId xmlns:p14="http://schemas.microsoft.com/office/powerpoint/2010/main" val="729373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1DBD4A-9EC5-4AE0-BC39-7C3098D1776E}" type="datetime1">
              <a:rPr lang="en-US" smtClean="0"/>
              <a:t>4/6/2019</a:t>
            </a:fld>
            <a:endParaRPr lang="en-US"/>
          </a:p>
        </p:txBody>
      </p:sp>
      <p:pic>
        <p:nvPicPr>
          <p:cNvPr id="5" name="Picture 4">
            <a:extLst>
              <a:ext uri="{FF2B5EF4-FFF2-40B4-BE49-F238E27FC236}">
                <a16:creationId xmlns:a16="http://schemas.microsoft.com/office/drawing/2014/main" id="{3A0A970E-9633-4688-A1E7-472D18543E4B}"/>
              </a:ext>
            </a:extLst>
          </p:cNvPr>
          <p:cNvPicPr>
            <a:picLocks noChangeAspect="1"/>
          </p:cNvPicPr>
          <p:nvPr userDrawn="1"/>
        </p:nvPicPr>
        <p:blipFill>
          <a:blip r:embed="rId2"/>
          <a:stretch>
            <a:fillRect/>
          </a:stretch>
        </p:blipFill>
        <p:spPr>
          <a:xfrm>
            <a:off x="7981689" y="230190"/>
            <a:ext cx="1067322" cy="1058783"/>
          </a:xfrm>
          <a:prstGeom prst="rect">
            <a:avLst/>
          </a:prstGeom>
        </p:spPr>
      </p:pic>
      <p:sp>
        <p:nvSpPr>
          <p:cNvPr id="6" name="Slide Number Placeholder 5">
            <a:extLst>
              <a:ext uri="{FF2B5EF4-FFF2-40B4-BE49-F238E27FC236}">
                <a16:creationId xmlns:a16="http://schemas.microsoft.com/office/drawing/2014/main" id="{02F14652-5346-455A-B18E-172B819A4560}"/>
              </a:ext>
            </a:extLst>
          </p:cNvPr>
          <p:cNvSpPr txBox="1">
            <a:spLocks/>
          </p:cNvSpPr>
          <p:nvPr userDrawn="1"/>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a:p>
        </p:txBody>
      </p:sp>
    </p:spTree>
    <p:extLst>
      <p:ext uri="{BB962C8B-B14F-4D97-AF65-F5344CB8AC3E}">
        <p14:creationId xmlns:p14="http://schemas.microsoft.com/office/powerpoint/2010/main" val="2784234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E201710-EE98-4733-A23C-038044933D36}" type="datetime1">
              <a:rPr lang="en-US" smtClean="0"/>
              <a:t>4/6/2019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C45459-2CA2-4742-939C-711AB53491B4}" type="slidenum">
              <a:rPr lang="en-US" smtClean="0"/>
              <a:t>‹#›</a:t>
            </a:fld>
            <a:endParaRPr lang="en-US"/>
          </a:p>
        </p:txBody>
      </p:sp>
      <p:pic>
        <p:nvPicPr>
          <p:cNvPr id="7" name="Picture 6">
            <a:extLst>
              <a:ext uri="{FF2B5EF4-FFF2-40B4-BE49-F238E27FC236}">
                <a16:creationId xmlns:a16="http://schemas.microsoft.com/office/drawing/2014/main" id="{7AC1EB02-84BD-4593-8563-42EF36AFD57F}"/>
              </a:ext>
            </a:extLst>
          </p:cNvPr>
          <p:cNvPicPr>
            <a:picLocks noChangeAspect="1"/>
          </p:cNvPicPr>
          <p:nvPr userDrawn="1"/>
        </p:nvPicPr>
        <p:blipFill>
          <a:blip r:embed="rId2"/>
          <a:stretch>
            <a:fillRect/>
          </a:stretch>
        </p:blipFill>
        <p:spPr>
          <a:xfrm>
            <a:off x="8020426" y="206758"/>
            <a:ext cx="907177" cy="994142"/>
          </a:xfrm>
          <a:prstGeom prst="rect">
            <a:avLst/>
          </a:prstGeom>
        </p:spPr>
      </p:pic>
    </p:spTree>
    <p:extLst>
      <p:ext uri="{BB962C8B-B14F-4D97-AF65-F5344CB8AC3E}">
        <p14:creationId xmlns:p14="http://schemas.microsoft.com/office/powerpoint/2010/main" val="34307023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3C5846E-FA70-4A92-8C20-57CFB591D22C}" type="datetime1">
              <a:rPr lang="en-US" smtClean="0"/>
              <a:t>4/6/2019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3FF4B5-3AA1-4192-B01D-6F2C6276B8E3}" type="slidenum">
              <a:rPr lang="en-US" smtClean="0"/>
              <a:t>‹#›</a:t>
            </a:fld>
            <a:endParaRPr lang="en-US"/>
          </a:p>
        </p:txBody>
      </p:sp>
    </p:spTree>
    <p:extLst>
      <p:ext uri="{BB962C8B-B14F-4D97-AF65-F5344CB8AC3E}">
        <p14:creationId xmlns:p14="http://schemas.microsoft.com/office/powerpoint/2010/main" val="27386250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8"/>
            <a:ext cx="4629150" cy="487362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D81CDD6-F69F-4030-90BA-1A42D8E1A7C9}" type="datetime1">
              <a:rPr lang="en-US" smtClean="0"/>
              <a:t>4/6/2019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3FF4B5-3AA1-4192-B01D-6F2C6276B8E3}" type="slidenum">
              <a:rPr lang="en-US" smtClean="0"/>
              <a:t>‹#›</a:t>
            </a:fld>
            <a:endParaRPr lang="en-US"/>
          </a:p>
        </p:txBody>
      </p:sp>
    </p:spTree>
    <p:extLst>
      <p:ext uri="{BB962C8B-B14F-4D97-AF65-F5344CB8AC3E}">
        <p14:creationId xmlns:p14="http://schemas.microsoft.com/office/powerpoint/2010/main" val="30713031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D14146-74BB-4B6F-A36D-9F01F7E1CE75}" type="datetime1">
              <a:rPr lang="en-US" smtClean="0"/>
              <a:t>4/6/2019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FF4B5-3AA1-4192-B01D-6F2C6276B8E3}" type="slidenum">
              <a:rPr lang="en-US" smtClean="0"/>
              <a:t>‹#›</a:t>
            </a:fld>
            <a:endParaRPr lang="en-US"/>
          </a:p>
        </p:txBody>
      </p:sp>
    </p:spTree>
    <p:extLst>
      <p:ext uri="{BB962C8B-B14F-4D97-AF65-F5344CB8AC3E}">
        <p14:creationId xmlns:p14="http://schemas.microsoft.com/office/powerpoint/2010/main" val="41704027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951C5B-331A-4F9C-9E09-F23B22D6F85C}" type="datetime1">
              <a:rPr lang="en-US" smtClean="0"/>
              <a:t>4/6/2019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FF4B5-3AA1-4192-B01D-6F2C6276B8E3}" type="slidenum">
              <a:rPr lang="en-US" smtClean="0"/>
              <a:t>‹#›</a:t>
            </a:fld>
            <a:endParaRPr lang="en-US"/>
          </a:p>
        </p:txBody>
      </p:sp>
    </p:spTree>
    <p:extLst>
      <p:ext uri="{BB962C8B-B14F-4D97-AF65-F5344CB8AC3E}">
        <p14:creationId xmlns:p14="http://schemas.microsoft.com/office/powerpoint/2010/main" val="1068928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95684D7-DD6A-4281-8FEB-686763D89D93}" type="datetime1">
              <a:rPr lang="en-US" smtClean="0"/>
              <a:t>4/6/2019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C45459-2CA2-4742-939C-711AB53491B4}" type="slidenum">
              <a:rPr lang="en-US" smtClean="0"/>
              <a:t>‹#›</a:t>
            </a:fld>
            <a:endParaRPr lang="en-US"/>
          </a:p>
        </p:txBody>
      </p:sp>
      <p:pic>
        <p:nvPicPr>
          <p:cNvPr id="8" name="Picture 7">
            <a:extLst>
              <a:ext uri="{FF2B5EF4-FFF2-40B4-BE49-F238E27FC236}">
                <a16:creationId xmlns:a16="http://schemas.microsoft.com/office/drawing/2014/main" id="{69C87AE7-2BE7-453D-99D6-2C0E3FD2984F}"/>
              </a:ext>
            </a:extLst>
          </p:cNvPr>
          <p:cNvPicPr>
            <a:picLocks noChangeAspect="1"/>
          </p:cNvPicPr>
          <p:nvPr userDrawn="1"/>
        </p:nvPicPr>
        <p:blipFill>
          <a:blip r:embed="rId2"/>
          <a:stretch>
            <a:fillRect/>
          </a:stretch>
        </p:blipFill>
        <p:spPr>
          <a:xfrm>
            <a:off x="8020426" y="185738"/>
            <a:ext cx="907177" cy="994142"/>
          </a:xfrm>
          <a:prstGeom prst="rect">
            <a:avLst/>
          </a:prstGeom>
        </p:spPr>
      </p:pic>
    </p:spTree>
    <p:extLst>
      <p:ext uri="{BB962C8B-B14F-4D97-AF65-F5344CB8AC3E}">
        <p14:creationId xmlns:p14="http://schemas.microsoft.com/office/powerpoint/2010/main" val="4207156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E02073-0899-4FBF-AFC2-BB54F7E083AE}" type="datetime1">
              <a:rPr lang="en-US" smtClean="0"/>
              <a:t>4/6/2019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C45459-2CA2-4742-939C-711AB53491B4}" type="slidenum">
              <a:rPr lang="en-US" smtClean="0"/>
              <a:t>‹#›</a:t>
            </a:fld>
            <a:endParaRPr lang="en-US"/>
          </a:p>
        </p:txBody>
      </p:sp>
      <p:pic>
        <p:nvPicPr>
          <p:cNvPr id="10" name="Picture 9">
            <a:extLst>
              <a:ext uri="{FF2B5EF4-FFF2-40B4-BE49-F238E27FC236}">
                <a16:creationId xmlns:a16="http://schemas.microsoft.com/office/drawing/2014/main" id="{D90EC7E6-2BA3-4A68-ABCE-623FB7A6206C}"/>
              </a:ext>
            </a:extLst>
          </p:cNvPr>
          <p:cNvPicPr>
            <a:picLocks noChangeAspect="1"/>
          </p:cNvPicPr>
          <p:nvPr userDrawn="1"/>
        </p:nvPicPr>
        <p:blipFill>
          <a:blip r:embed="rId2"/>
          <a:stretch>
            <a:fillRect/>
          </a:stretch>
        </p:blipFill>
        <p:spPr>
          <a:xfrm>
            <a:off x="8020426" y="185738"/>
            <a:ext cx="907177" cy="994142"/>
          </a:xfrm>
          <a:prstGeom prst="rect">
            <a:avLst/>
          </a:prstGeom>
        </p:spPr>
      </p:pic>
    </p:spTree>
    <p:extLst>
      <p:ext uri="{BB962C8B-B14F-4D97-AF65-F5344CB8AC3E}">
        <p14:creationId xmlns:p14="http://schemas.microsoft.com/office/powerpoint/2010/main" val="3865808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995F116-A66D-46A3-A0C1-CC121211C70C}" type="datetime1">
              <a:rPr lang="en-US" smtClean="0"/>
              <a:t>4/6/2019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C45459-2CA2-4742-939C-711AB53491B4}" type="slidenum">
              <a:rPr lang="en-US" smtClean="0"/>
              <a:t>‹#›</a:t>
            </a:fld>
            <a:endParaRPr lang="en-US"/>
          </a:p>
        </p:txBody>
      </p:sp>
      <p:pic>
        <p:nvPicPr>
          <p:cNvPr id="6" name="Picture 5">
            <a:extLst>
              <a:ext uri="{FF2B5EF4-FFF2-40B4-BE49-F238E27FC236}">
                <a16:creationId xmlns:a16="http://schemas.microsoft.com/office/drawing/2014/main" id="{BDCAE297-21BC-48C9-86B5-CC23A6BC6819}"/>
              </a:ext>
            </a:extLst>
          </p:cNvPr>
          <p:cNvPicPr>
            <a:picLocks noChangeAspect="1"/>
          </p:cNvPicPr>
          <p:nvPr userDrawn="1"/>
        </p:nvPicPr>
        <p:blipFill>
          <a:blip r:embed="rId2"/>
          <a:stretch>
            <a:fillRect/>
          </a:stretch>
        </p:blipFill>
        <p:spPr>
          <a:xfrm>
            <a:off x="8020426" y="185738"/>
            <a:ext cx="907177" cy="994142"/>
          </a:xfrm>
          <a:prstGeom prst="rect">
            <a:avLst/>
          </a:prstGeom>
        </p:spPr>
      </p:pic>
    </p:spTree>
    <p:extLst>
      <p:ext uri="{BB962C8B-B14F-4D97-AF65-F5344CB8AC3E}">
        <p14:creationId xmlns:p14="http://schemas.microsoft.com/office/powerpoint/2010/main" val="816905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7F8073-A5DA-4654-9889-8FDD656EBFAA}" type="datetime1">
              <a:rPr lang="en-US" smtClean="0"/>
              <a:t>4/6/2019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C45459-2CA2-4742-939C-711AB53491B4}" type="slidenum">
              <a:rPr lang="en-US" smtClean="0"/>
              <a:t>‹#›</a:t>
            </a:fld>
            <a:endParaRPr lang="en-US"/>
          </a:p>
        </p:txBody>
      </p:sp>
      <p:pic>
        <p:nvPicPr>
          <p:cNvPr id="5" name="Picture 4">
            <a:extLst>
              <a:ext uri="{FF2B5EF4-FFF2-40B4-BE49-F238E27FC236}">
                <a16:creationId xmlns:a16="http://schemas.microsoft.com/office/drawing/2014/main" id="{584D0BBC-6E1E-4088-B9C4-366A732D54B3}"/>
              </a:ext>
            </a:extLst>
          </p:cNvPr>
          <p:cNvPicPr>
            <a:picLocks noChangeAspect="1"/>
          </p:cNvPicPr>
          <p:nvPr userDrawn="1"/>
        </p:nvPicPr>
        <p:blipFill>
          <a:blip r:embed="rId2"/>
          <a:stretch>
            <a:fillRect/>
          </a:stretch>
        </p:blipFill>
        <p:spPr>
          <a:xfrm>
            <a:off x="8020426" y="185738"/>
            <a:ext cx="907177" cy="994142"/>
          </a:xfrm>
          <a:prstGeom prst="rect">
            <a:avLst/>
          </a:prstGeom>
        </p:spPr>
      </p:pic>
    </p:spTree>
    <p:extLst>
      <p:ext uri="{BB962C8B-B14F-4D97-AF65-F5344CB8AC3E}">
        <p14:creationId xmlns:p14="http://schemas.microsoft.com/office/powerpoint/2010/main" val="3111196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E00755E-15FA-4FAC-805F-7E487E5C6DB9}" type="datetime1">
              <a:rPr lang="en-US" smtClean="0"/>
              <a:t>4/6/2019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C45459-2CA2-4742-939C-711AB53491B4}" type="slidenum">
              <a:rPr lang="en-US" smtClean="0"/>
              <a:t>‹#›</a:t>
            </a:fld>
            <a:endParaRPr lang="en-US"/>
          </a:p>
        </p:txBody>
      </p:sp>
      <p:pic>
        <p:nvPicPr>
          <p:cNvPr id="8" name="Picture 7">
            <a:extLst>
              <a:ext uri="{FF2B5EF4-FFF2-40B4-BE49-F238E27FC236}">
                <a16:creationId xmlns:a16="http://schemas.microsoft.com/office/drawing/2014/main" id="{6512D5C1-3011-4467-AB64-62D260F8E91F}"/>
              </a:ext>
            </a:extLst>
          </p:cNvPr>
          <p:cNvPicPr>
            <a:picLocks noChangeAspect="1"/>
          </p:cNvPicPr>
          <p:nvPr userDrawn="1"/>
        </p:nvPicPr>
        <p:blipFill>
          <a:blip r:embed="rId2"/>
          <a:stretch>
            <a:fillRect/>
          </a:stretch>
        </p:blipFill>
        <p:spPr>
          <a:xfrm>
            <a:off x="8020426" y="185738"/>
            <a:ext cx="907177" cy="994142"/>
          </a:xfrm>
          <a:prstGeom prst="rect">
            <a:avLst/>
          </a:prstGeom>
        </p:spPr>
      </p:pic>
    </p:spTree>
    <p:extLst>
      <p:ext uri="{BB962C8B-B14F-4D97-AF65-F5344CB8AC3E}">
        <p14:creationId xmlns:p14="http://schemas.microsoft.com/office/powerpoint/2010/main" val="654092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7D1974-9A43-4E20-8173-F65838D60A02}" type="datetime1">
              <a:rPr lang="en-US" smtClean="0"/>
              <a:t>4/6/2019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C45459-2CA2-4742-939C-711AB53491B4}" type="slidenum">
              <a:rPr lang="en-US" smtClean="0"/>
              <a:t>‹#›</a:t>
            </a:fld>
            <a:endParaRPr lang="en-US"/>
          </a:p>
        </p:txBody>
      </p:sp>
      <p:pic>
        <p:nvPicPr>
          <p:cNvPr id="8" name="Picture 7">
            <a:extLst>
              <a:ext uri="{FF2B5EF4-FFF2-40B4-BE49-F238E27FC236}">
                <a16:creationId xmlns:a16="http://schemas.microsoft.com/office/drawing/2014/main" id="{EDA7C612-84CB-45B3-8EC1-C185AC4BB6DF}"/>
              </a:ext>
            </a:extLst>
          </p:cNvPr>
          <p:cNvPicPr>
            <a:picLocks noChangeAspect="1"/>
          </p:cNvPicPr>
          <p:nvPr userDrawn="1"/>
        </p:nvPicPr>
        <p:blipFill>
          <a:blip r:embed="rId2"/>
          <a:stretch>
            <a:fillRect/>
          </a:stretch>
        </p:blipFill>
        <p:spPr>
          <a:xfrm>
            <a:off x="8020426" y="185738"/>
            <a:ext cx="907177" cy="994142"/>
          </a:xfrm>
          <a:prstGeom prst="rect">
            <a:avLst/>
          </a:prstGeom>
        </p:spPr>
      </p:pic>
    </p:spTree>
    <p:extLst>
      <p:ext uri="{BB962C8B-B14F-4D97-AF65-F5344CB8AC3E}">
        <p14:creationId xmlns:p14="http://schemas.microsoft.com/office/powerpoint/2010/main" val="2109372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e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CAE37B-BF56-4C3E-9F10-C9E358CE3F86}" type="datetime1">
              <a:rPr lang="en-US" smtClean="0"/>
              <a:t>4/6/2019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C45459-2CA2-4742-939C-711AB53491B4}" type="slidenum">
              <a:rPr lang="en-US" smtClean="0"/>
              <a:t>‹#›</a:t>
            </a:fld>
            <a:endParaRPr lang="en-US"/>
          </a:p>
        </p:txBody>
      </p:sp>
      <p:pic>
        <p:nvPicPr>
          <p:cNvPr id="7" name="Picture 6">
            <a:extLst>
              <a:ext uri="{FF2B5EF4-FFF2-40B4-BE49-F238E27FC236}">
                <a16:creationId xmlns:a16="http://schemas.microsoft.com/office/drawing/2014/main" id="{B2D4470C-51DF-4CE9-848E-AD45DBD41867}"/>
              </a:ext>
            </a:extLst>
          </p:cNvPr>
          <p:cNvPicPr>
            <a:picLocks noChangeAspect="1"/>
          </p:cNvPicPr>
          <p:nvPr userDrawn="1"/>
        </p:nvPicPr>
        <p:blipFill>
          <a:blip r:embed="rId13"/>
          <a:stretch>
            <a:fillRect/>
          </a:stretch>
        </p:blipFill>
        <p:spPr>
          <a:xfrm>
            <a:off x="8020426" y="185738"/>
            <a:ext cx="907177" cy="994142"/>
          </a:xfrm>
          <a:prstGeom prst="rect">
            <a:avLst/>
          </a:prstGeom>
        </p:spPr>
      </p:pic>
    </p:spTree>
    <p:extLst>
      <p:ext uri="{BB962C8B-B14F-4D97-AF65-F5344CB8AC3E}">
        <p14:creationId xmlns:p14="http://schemas.microsoft.com/office/powerpoint/2010/main" val="63772207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32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572237"/>
            <a:ext cx="8229600" cy="478411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4FBDD98D-479C-421A-BE72-7579CF86779C}"/>
              </a:ext>
            </a:extLst>
          </p:cNvPr>
          <p:cNvPicPr>
            <a:picLocks noChangeAspect="1"/>
          </p:cNvPicPr>
          <p:nvPr userDrawn="1"/>
        </p:nvPicPr>
        <p:blipFill>
          <a:blip r:embed="rId13"/>
          <a:stretch>
            <a:fillRect/>
          </a:stretch>
        </p:blipFill>
        <p:spPr>
          <a:xfrm>
            <a:off x="7981689" y="230190"/>
            <a:ext cx="1067322" cy="1058783"/>
          </a:xfrm>
          <a:prstGeom prst="rect">
            <a:avLst/>
          </a:prstGeom>
        </p:spPr>
      </p:pic>
      <p:sp>
        <p:nvSpPr>
          <p:cNvPr id="8" name="Slide Number Placeholder 5">
            <a:extLst>
              <a:ext uri="{FF2B5EF4-FFF2-40B4-BE49-F238E27FC236}">
                <a16:creationId xmlns:a16="http://schemas.microsoft.com/office/drawing/2014/main" id="{82643B17-4FA4-4119-BFEA-5D7A3CA4183A}"/>
              </a:ext>
            </a:extLst>
          </p:cNvPr>
          <p:cNvSpPr txBox="1">
            <a:spLocks/>
          </p:cNvSpPr>
          <p:nvPr userDrawn="1"/>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a:p>
        </p:txBody>
      </p:sp>
    </p:spTree>
    <p:extLst>
      <p:ext uri="{BB962C8B-B14F-4D97-AF65-F5344CB8AC3E}">
        <p14:creationId xmlns:p14="http://schemas.microsoft.com/office/powerpoint/2010/main" val="326432203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685783" rtl="0" eaLnBrk="1" latinLnBrk="0" hangingPunct="1">
        <a:lnSpc>
          <a:spcPct val="90000"/>
        </a:lnSpc>
        <a:spcBef>
          <a:spcPct val="0"/>
        </a:spcBef>
        <a:buNone/>
        <a:defRPr sz="4000" b="1" i="0" u="none" kern="1200">
          <a:solidFill>
            <a:srgbClr val="0070C0"/>
          </a:solidFill>
          <a:effectLst>
            <a:outerShdw blurRad="38100" dist="38100" dir="2700000" algn="tl">
              <a:srgbClr val="000000">
                <a:alpha val="43137"/>
              </a:srgbClr>
            </a:outerShdw>
          </a:effectLst>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Calibri" panose="020F0502020204030204" pitchFamily="34" charset="0"/>
        <a:buChar char="–"/>
        <a:defRPr sz="1800" b="0" i="0" u="none"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25E6331-7D7A-461F-ABF1-D780DF1F49FB}" type="datetime1">
              <a:rPr lang="en-US" smtClean="0"/>
              <a:t>4/6/2019</a:t>
            </a:fld>
            <a:endParaRPr 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03FF4B5-3AA1-4192-B01D-6F2C6276B8E3}" type="slidenum">
              <a:rPr lang="en-US" smtClean="0"/>
              <a:t>‹#›</a:t>
            </a:fld>
            <a:endParaRPr lang="en-US"/>
          </a:p>
        </p:txBody>
      </p:sp>
    </p:spTree>
    <p:extLst>
      <p:ext uri="{BB962C8B-B14F-4D97-AF65-F5344CB8AC3E}">
        <p14:creationId xmlns:p14="http://schemas.microsoft.com/office/powerpoint/2010/main" val="51325515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685783" rtl="0" eaLnBrk="1" latinLnBrk="0" hangingPunct="1">
        <a:lnSpc>
          <a:spcPct val="90000"/>
        </a:lnSpc>
        <a:spcBef>
          <a:spcPct val="0"/>
        </a:spcBef>
        <a:buNone/>
        <a:defRPr sz="3300" b="0" i="0" u="none"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b="0" i="0" u="none"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notesSlide" Target="../notesSlides/notesSlide15.xml"/><Relationship Id="rId5" Type="http://schemas.openxmlformats.org/officeDocument/2006/relationships/slideLayout" Target="../slideLayouts/slideLayout2.xml"/><Relationship Id="rId4" Type="http://schemas.openxmlformats.org/officeDocument/2006/relationships/tags" Target="../tags/tag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35.jpg"/><Relationship Id="rId4" Type="http://schemas.openxmlformats.org/officeDocument/2006/relationships/image" Target="../media/image34.jpg"/></Relationships>
</file>

<file path=ppt/slides/_rels/slide61.xml.rels><?xml version="1.0" encoding="UTF-8" standalone="yes"?>
<Relationships xmlns="http://schemas.openxmlformats.org/package/2006/relationships"><Relationship Id="rId3" Type="http://schemas.openxmlformats.org/officeDocument/2006/relationships/hyperlink" Target="https://www.doe.in.gov/assessment/assessment-literacy"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6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hyperlink" Target="https://www.doe.in.gov/sites/default/files/assessment/learning-progression-guided-formative-assessment-self-reflective-rubric.pdf" TargetMode="Externa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hyperlink" Target="mailto:awiley@acsventures.com" TargetMode="External"/><Relationship Id="rId7" Type="http://schemas.openxmlformats.org/officeDocument/2006/relationships/hyperlink" Target="mailto:Shannon.nepple@adams-central.org" TargetMode="External"/><Relationship Id="rId2" Type="http://schemas.openxmlformats.org/officeDocument/2006/relationships/hyperlink" Target="mailto:lsummers@edCount.com" TargetMode="External"/><Relationship Id="rId1" Type="http://schemas.openxmlformats.org/officeDocument/2006/relationships/slideLayout" Target="../slideLayouts/slideLayout2.xml"/><Relationship Id="rId6" Type="http://schemas.openxmlformats.org/officeDocument/2006/relationships/hyperlink" Target="mailto:Cflores@doe.in.gov" TargetMode="External"/><Relationship Id="rId5" Type="http://schemas.openxmlformats.org/officeDocument/2006/relationships/hyperlink" Target="mailto:Rhonda.True@Nebraska.gov" TargetMode="External"/><Relationship Id="rId4" Type="http://schemas.openxmlformats.org/officeDocument/2006/relationships/hyperlink" Target="mailto:eforte@edCount.com" TargetMode="Externa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8075" y="1165547"/>
            <a:ext cx="7549116" cy="1837513"/>
          </a:xfrm>
        </p:spPr>
        <p:txBody>
          <a:bodyPr>
            <a:noAutofit/>
          </a:bodyPr>
          <a:lstStyle/>
          <a:p>
            <a:r>
              <a:rPr lang="en-US" sz="3600" b="1" dirty="0">
                <a:solidFill>
                  <a:srgbClr val="0070C0"/>
                </a:solidFill>
              </a:rPr>
              <a:t>Strengthening Claims-based Interpretations and Uses of Local and Large-scale Science Assessment Scores</a:t>
            </a:r>
            <a:br>
              <a:rPr lang="en-US" sz="3600" b="1" dirty="0">
                <a:solidFill>
                  <a:srgbClr val="0070C0"/>
                </a:solidFill>
              </a:rPr>
            </a:br>
            <a:r>
              <a:rPr lang="en-US" sz="3600" b="1" dirty="0">
                <a:solidFill>
                  <a:srgbClr val="0070C0"/>
                </a:solidFill>
              </a:rPr>
              <a:t>(SCILLSS)</a:t>
            </a:r>
          </a:p>
        </p:txBody>
      </p:sp>
      <p:sp>
        <p:nvSpPr>
          <p:cNvPr id="3" name="Subtitle 2"/>
          <p:cNvSpPr>
            <a:spLocks noGrp="1"/>
          </p:cNvSpPr>
          <p:nvPr>
            <p:ph type="subTitle" idx="1"/>
          </p:nvPr>
        </p:nvSpPr>
        <p:spPr>
          <a:xfrm>
            <a:off x="1399220" y="4973444"/>
            <a:ext cx="6608311" cy="1345580"/>
          </a:xfrm>
        </p:spPr>
        <p:txBody>
          <a:bodyPr>
            <a:normAutofit fontScale="92500" lnSpcReduction="20000"/>
          </a:bodyPr>
          <a:lstStyle/>
          <a:p>
            <a:r>
              <a:rPr lang="en-US" sz="1900" b="1" dirty="0"/>
              <a:t>National Council on Measurement in Education </a:t>
            </a:r>
          </a:p>
          <a:p>
            <a:r>
              <a:rPr lang="en-US" sz="1900" b="1" dirty="0"/>
              <a:t>2019 Annual Meeting</a:t>
            </a:r>
          </a:p>
          <a:p>
            <a:r>
              <a:rPr lang="en-US" sz="1900" dirty="0"/>
              <a:t>April 6, 2019</a:t>
            </a:r>
          </a:p>
          <a:p>
            <a:r>
              <a:rPr lang="en-US" sz="1900" dirty="0"/>
              <a:t>Toronto, Canada</a:t>
            </a:r>
          </a:p>
        </p:txBody>
      </p:sp>
      <p:pic>
        <p:nvPicPr>
          <p:cNvPr id="23" name="Picture 22"/>
          <p:cNvPicPr>
            <a:picLocks noChangeAspect="1"/>
          </p:cNvPicPr>
          <p:nvPr/>
        </p:nvPicPr>
        <p:blipFill>
          <a:blip r:embed="rId3"/>
          <a:stretch>
            <a:fillRect/>
          </a:stretch>
        </p:blipFill>
        <p:spPr>
          <a:xfrm>
            <a:off x="3823941" y="3165905"/>
            <a:ext cx="1517384" cy="1513800"/>
          </a:xfrm>
          <a:prstGeom prst="rect">
            <a:avLst/>
          </a:prstGeom>
        </p:spPr>
      </p:pic>
      <p:sp>
        <p:nvSpPr>
          <p:cNvPr id="5" name="Rectangle 4">
            <a:extLst>
              <a:ext uri="{FF2B5EF4-FFF2-40B4-BE49-F238E27FC236}">
                <a16:creationId xmlns:a16="http://schemas.microsoft.com/office/drawing/2014/main" id="{005F8D9C-78D9-4DEC-B4DB-21894CA665A8}"/>
              </a:ext>
            </a:extLst>
          </p:cNvPr>
          <p:cNvSpPr/>
          <p:nvPr/>
        </p:nvSpPr>
        <p:spPr>
          <a:xfrm>
            <a:off x="7378810" y="159026"/>
            <a:ext cx="1584463" cy="11794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39565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52868A89-8CB0-4F4F-A289-E03C084C39AD}"/>
              </a:ext>
            </a:extLst>
          </p:cNvPr>
          <p:cNvSpPr>
            <a:spLocks noGrp="1"/>
          </p:cNvSpPr>
          <p:nvPr/>
        </p:nvSpPr>
        <p:spPr>
          <a:xfrm>
            <a:off x="457200" y="1417320"/>
            <a:ext cx="5546035" cy="5008880"/>
          </a:xfrm>
          <a:prstGeom prst="rect">
            <a:avLst/>
          </a:prstGeom>
        </p:spPr>
        <p:txBody>
          <a:bodyPr vert="horz" lIns="68580" tIns="34290" rIns="68580" bIns="34290" rtlCol="0">
            <a:noAutofit/>
          </a:bodyPr>
          <a:lstStyle>
            <a:lvl1pPr marL="342900" indent="-342900" algn="l" defTabSz="457200" rtl="0" eaLnBrk="1" latinLnBrk="0" hangingPunct="1">
              <a:spcBef>
                <a:spcPct val="20000"/>
              </a:spcBef>
              <a:buFont typeface="Arial"/>
              <a:buChar char="•"/>
              <a:defRPr sz="3200" b="0" i="0" kern="1200">
                <a:solidFill>
                  <a:schemeClr val="tx1"/>
                </a:solidFill>
                <a:latin typeface="Myriad Pro"/>
                <a:ea typeface="+mn-ea"/>
                <a:cs typeface="Myriad Pro"/>
              </a:defRPr>
            </a:lvl1pPr>
            <a:lvl2pPr marL="742950" indent="-285750" algn="l" defTabSz="457200" rtl="0" eaLnBrk="1" latinLnBrk="0" hangingPunct="1">
              <a:spcBef>
                <a:spcPct val="20000"/>
              </a:spcBef>
              <a:buFont typeface="Arial"/>
              <a:buChar char="–"/>
              <a:defRPr sz="2800" b="0" i="0" kern="1200">
                <a:solidFill>
                  <a:schemeClr val="tx1"/>
                </a:solidFill>
                <a:latin typeface="Myriad Pro"/>
                <a:ea typeface="+mn-ea"/>
                <a:cs typeface="Myriad Pro"/>
              </a:defRPr>
            </a:lvl2pPr>
            <a:lvl3pPr marL="1143000" indent="-228600" algn="l" defTabSz="457200" rtl="0" eaLnBrk="1" latinLnBrk="0" hangingPunct="1">
              <a:spcBef>
                <a:spcPct val="20000"/>
              </a:spcBef>
              <a:buFont typeface="Arial"/>
              <a:buChar char="•"/>
              <a:defRPr sz="2400" b="0" i="0" kern="1200">
                <a:solidFill>
                  <a:schemeClr val="tx1"/>
                </a:solidFill>
                <a:latin typeface="Myriad Pro"/>
                <a:ea typeface="+mn-ea"/>
                <a:cs typeface="Myriad Pro"/>
              </a:defRPr>
            </a:lvl3pPr>
            <a:lvl4pPr marL="1600200" indent="-228600" algn="l" defTabSz="457200" rtl="0" eaLnBrk="1" latinLnBrk="0" hangingPunct="1">
              <a:spcBef>
                <a:spcPct val="20000"/>
              </a:spcBef>
              <a:buFont typeface="Arial"/>
              <a:buChar char="–"/>
              <a:defRPr sz="2000" b="0" i="0" kern="1200">
                <a:solidFill>
                  <a:schemeClr val="tx1"/>
                </a:solidFill>
                <a:latin typeface="Myriad Pro"/>
                <a:ea typeface="+mn-ea"/>
                <a:cs typeface="Myriad Pro"/>
              </a:defRPr>
            </a:lvl4pPr>
            <a:lvl5pPr marL="2057400" indent="-228600" algn="l" defTabSz="457200" rtl="0" eaLnBrk="1" latinLnBrk="0" hangingPunct="1">
              <a:spcBef>
                <a:spcPct val="20000"/>
              </a:spcBef>
              <a:buFont typeface="Arial"/>
              <a:buChar char="»"/>
              <a:defRPr sz="2000" b="0" i="0" kern="1200">
                <a:solidFill>
                  <a:schemeClr val="tx1"/>
                </a:solidFill>
                <a:latin typeface="Myriad Pro"/>
                <a:ea typeface="+mn-ea"/>
                <a:cs typeface="Myriad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800" b="1" i="0" u="none" strike="noStrike" kern="1200" cap="none" spc="0" normalizeH="0" baseline="0" noProof="0" dirty="0">
                <a:ln>
                  <a:noFill/>
                </a:ln>
                <a:solidFill>
                  <a:prstClr val="black"/>
                </a:solidFill>
                <a:effectLst/>
                <a:uLnTx/>
                <a:uFillTx/>
                <a:latin typeface="Myriad Pro"/>
                <a:ea typeface="+mn-ea"/>
              </a:rPr>
              <a:t>FOUR FUNDAMENTAL VALIDITY QUESTIONS</a:t>
            </a:r>
          </a:p>
          <a:p>
            <a:pPr marL="385754" marR="0" lvl="0" indent="-385754" algn="l" defTabSz="457200" rtl="0" eaLnBrk="1" fontAlgn="auto" latinLnBrk="0" hangingPunct="1">
              <a:lnSpc>
                <a:spcPct val="100000"/>
              </a:lnSpc>
              <a:spcBef>
                <a:spcPts val="450"/>
              </a:spcBef>
              <a:spcAft>
                <a:spcPts val="450"/>
              </a:spcAft>
              <a:buClrTx/>
              <a:buSzTx/>
              <a:buFont typeface="+mj-lt"/>
              <a:buAutoNum type="arabicPeriod"/>
              <a:tabLst/>
              <a:defRPr/>
            </a:pPr>
            <a:r>
              <a:rPr kumimoji="0" lang="en-US" sz="1800" b="0" i="0" u="none" strike="noStrike" kern="1200" cap="none" spc="0" normalizeH="0" baseline="0" noProof="0" dirty="0">
                <a:ln>
                  <a:noFill/>
                </a:ln>
                <a:solidFill>
                  <a:prstClr val="black"/>
                </a:solidFill>
                <a:effectLst/>
                <a:uLnTx/>
                <a:uFillTx/>
                <a:latin typeface="Myriad Pro"/>
                <a:ea typeface="+mn-ea"/>
              </a:rPr>
              <a:t>To what extent does the assessment as designed capture the knowledge and skills defined in the target domain?</a:t>
            </a:r>
          </a:p>
          <a:p>
            <a:pPr marL="385754" marR="0" lvl="0" indent="-385754" algn="l" defTabSz="457200" rtl="0" eaLnBrk="1" fontAlgn="auto" latinLnBrk="0" hangingPunct="1">
              <a:lnSpc>
                <a:spcPct val="100000"/>
              </a:lnSpc>
              <a:spcBef>
                <a:spcPts val="450"/>
              </a:spcBef>
              <a:spcAft>
                <a:spcPts val="450"/>
              </a:spcAft>
              <a:buClrTx/>
              <a:buSzTx/>
              <a:buFont typeface="+mj-lt"/>
              <a:buAutoNum type="arabicPeriod"/>
              <a:tabLst/>
              <a:defRPr/>
            </a:pPr>
            <a:r>
              <a:rPr kumimoji="0" lang="en-US" sz="1800" b="0" i="0" u="none" strike="noStrike" kern="1200" cap="none" spc="0" normalizeH="0" baseline="0" noProof="0" dirty="0">
                <a:ln>
                  <a:noFill/>
                </a:ln>
                <a:solidFill>
                  <a:prstClr val="black"/>
                </a:solidFill>
                <a:effectLst/>
                <a:uLnTx/>
                <a:uFillTx/>
                <a:latin typeface="Myriad Pro"/>
                <a:ea typeface="+mn-ea"/>
              </a:rPr>
              <a:t>To what extent does the assessment as implemented yield scores that are comparable across students, sites, time, forms?</a:t>
            </a:r>
          </a:p>
          <a:p>
            <a:pPr marL="385754" marR="0" lvl="0" indent="-385754" algn="l" defTabSz="457200" rtl="0" eaLnBrk="1" fontAlgn="auto" latinLnBrk="0" hangingPunct="1">
              <a:lnSpc>
                <a:spcPct val="100000"/>
              </a:lnSpc>
              <a:spcBef>
                <a:spcPts val="450"/>
              </a:spcBef>
              <a:spcAft>
                <a:spcPts val="450"/>
              </a:spcAft>
              <a:buClrTx/>
              <a:buSzTx/>
              <a:buFont typeface="+mj-lt"/>
              <a:buAutoNum type="arabicPeriod"/>
              <a:tabLst/>
              <a:defRPr/>
            </a:pPr>
            <a:r>
              <a:rPr kumimoji="0" lang="en-US" sz="1800" b="0" i="0" u="none" strike="noStrike" kern="1200" cap="none" spc="0" normalizeH="0" baseline="0" noProof="0" dirty="0">
                <a:ln>
                  <a:noFill/>
                </a:ln>
                <a:solidFill>
                  <a:prstClr val="black"/>
                </a:solidFill>
                <a:effectLst/>
                <a:uLnTx/>
                <a:uFillTx/>
                <a:latin typeface="Myriad Pro"/>
                <a:ea typeface="+mn-ea"/>
              </a:rPr>
              <a:t>To what extent are students able to demonstrate what they know and can do in relation to the target knowledge and skills on the test in a manner that can be recognized and accurately scored?</a:t>
            </a:r>
          </a:p>
          <a:p>
            <a:pPr marL="385754" marR="0" lvl="0" indent="-385754" algn="l" defTabSz="457200" rtl="0" eaLnBrk="1" fontAlgn="auto" latinLnBrk="0" hangingPunct="1">
              <a:lnSpc>
                <a:spcPct val="100000"/>
              </a:lnSpc>
              <a:spcBef>
                <a:spcPct val="20000"/>
              </a:spcBef>
              <a:spcAft>
                <a:spcPts val="0"/>
              </a:spcAft>
              <a:buClrTx/>
              <a:buSzTx/>
              <a:buFont typeface="+mj-lt"/>
              <a:buAutoNum type="arabicPeriod"/>
              <a:tabLst/>
              <a:defRPr/>
            </a:pPr>
            <a:r>
              <a:rPr kumimoji="0" lang="en-US" sz="1800" b="0" i="0" u="none" strike="noStrike" kern="1200" cap="none" spc="0" normalizeH="0" baseline="0" noProof="0" dirty="0">
                <a:ln>
                  <a:noFill/>
                </a:ln>
                <a:solidFill>
                  <a:prstClr val="black"/>
                </a:solidFill>
                <a:effectLst/>
                <a:uLnTx/>
                <a:uFillTx/>
                <a:latin typeface="Myriad Pro"/>
                <a:ea typeface="+mn-ea"/>
              </a:rPr>
              <a:t>To what extent does the test yield information that can be and is used appropriately within a system to achieve specific goals?</a:t>
            </a:r>
          </a:p>
        </p:txBody>
      </p:sp>
      <p:sp>
        <p:nvSpPr>
          <p:cNvPr id="10" name="TextBox 9">
            <a:extLst>
              <a:ext uri="{FF2B5EF4-FFF2-40B4-BE49-F238E27FC236}">
                <a16:creationId xmlns:a16="http://schemas.microsoft.com/office/drawing/2014/main" id="{74694BEC-6BBE-44F8-A08E-5D4CFB08EB57}"/>
              </a:ext>
            </a:extLst>
          </p:cNvPr>
          <p:cNvSpPr txBox="1"/>
          <p:nvPr/>
        </p:nvSpPr>
        <p:spPr>
          <a:xfrm>
            <a:off x="6003235" y="1963125"/>
            <a:ext cx="2436693" cy="369332"/>
          </a:xfrm>
          <a:prstGeom prst="rect">
            <a:avLst/>
          </a:prstGeom>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472C4">
                    <a:lumMod val="75000"/>
                  </a:srgbClr>
                </a:solidFill>
                <a:effectLst/>
                <a:uLnTx/>
                <a:uFillTx/>
                <a:latin typeface="Myriad Pro"/>
                <a:ea typeface="+mn-ea"/>
                <a:cs typeface="+mn-cs"/>
              </a:rPr>
              <a:t>Construct Coherence</a:t>
            </a:r>
          </a:p>
        </p:txBody>
      </p:sp>
      <p:sp>
        <p:nvSpPr>
          <p:cNvPr id="11" name="TextBox 10">
            <a:extLst>
              <a:ext uri="{FF2B5EF4-FFF2-40B4-BE49-F238E27FC236}">
                <a16:creationId xmlns:a16="http://schemas.microsoft.com/office/drawing/2014/main" id="{6F6A4709-FA7F-4682-A8B9-CA76EF781861}"/>
              </a:ext>
            </a:extLst>
          </p:cNvPr>
          <p:cNvSpPr txBox="1"/>
          <p:nvPr/>
        </p:nvSpPr>
        <p:spPr>
          <a:xfrm>
            <a:off x="6125942" y="2955333"/>
            <a:ext cx="1713290" cy="369332"/>
          </a:xfrm>
          <a:prstGeom prst="rect">
            <a:avLst/>
          </a:prstGeom>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472C4">
                    <a:lumMod val="75000"/>
                  </a:srgbClr>
                </a:solidFill>
                <a:effectLst/>
                <a:uLnTx/>
                <a:uFillTx/>
                <a:latin typeface="Myriad Pro"/>
                <a:ea typeface="+mn-ea"/>
                <a:cs typeface="+mn-cs"/>
              </a:rPr>
              <a:t>Comparability</a:t>
            </a:r>
          </a:p>
        </p:txBody>
      </p:sp>
      <p:sp>
        <p:nvSpPr>
          <p:cNvPr id="12" name="TextBox 11">
            <a:extLst>
              <a:ext uri="{FF2B5EF4-FFF2-40B4-BE49-F238E27FC236}">
                <a16:creationId xmlns:a16="http://schemas.microsoft.com/office/drawing/2014/main" id="{A1ACA23E-0F7F-44C0-8D8A-EAB2739C8E76}"/>
              </a:ext>
            </a:extLst>
          </p:cNvPr>
          <p:cNvSpPr txBox="1"/>
          <p:nvPr/>
        </p:nvSpPr>
        <p:spPr>
          <a:xfrm>
            <a:off x="6123664" y="3836188"/>
            <a:ext cx="2864954" cy="646331"/>
          </a:xfrm>
          <a:prstGeom prst="rect">
            <a:avLst/>
          </a:prstGeom>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472C4">
                    <a:lumMod val="75000"/>
                  </a:srgbClr>
                </a:solidFill>
                <a:effectLst/>
                <a:uLnTx/>
                <a:uFillTx/>
                <a:latin typeface="Myriad Pro"/>
                <a:ea typeface="+mn-ea"/>
                <a:cs typeface="+mn-cs"/>
              </a:rPr>
              <a:t>Accessibility and Fairness</a:t>
            </a:r>
          </a:p>
        </p:txBody>
      </p:sp>
      <p:sp>
        <p:nvSpPr>
          <p:cNvPr id="13" name="TextBox 12">
            <a:extLst>
              <a:ext uri="{FF2B5EF4-FFF2-40B4-BE49-F238E27FC236}">
                <a16:creationId xmlns:a16="http://schemas.microsoft.com/office/drawing/2014/main" id="{3D3FC53E-508B-4FDF-B927-91E4D66E3860}"/>
              </a:ext>
            </a:extLst>
          </p:cNvPr>
          <p:cNvSpPr txBox="1"/>
          <p:nvPr/>
        </p:nvSpPr>
        <p:spPr>
          <a:xfrm>
            <a:off x="6123217" y="5309281"/>
            <a:ext cx="1718740" cy="369332"/>
          </a:xfrm>
          <a:prstGeom prst="rect">
            <a:avLst/>
          </a:prstGeom>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472C4">
                    <a:lumMod val="75000"/>
                  </a:srgbClr>
                </a:solidFill>
                <a:effectLst/>
                <a:uLnTx/>
                <a:uFillTx/>
                <a:latin typeface="Myriad Pro"/>
                <a:ea typeface="+mn-ea"/>
                <a:cs typeface="+mn-cs"/>
              </a:rPr>
              <a:t>Consequences</a:t>
            </a:r>
          </a:p>
        </p:txBody>
      </p:sp>
      <p:sp>
        <p:nvSpPr>
          <p:cNvPr id="2" name="Title 1">
            <a:extLst>
              <a:ext uri="{FF2B5EF4-FFF2-40B4-BE49-F238E27FC236}">
                <a16:creationId xmlns:a16="http://schemas.microsoft.com/office/drawing/2014/main" id="{C148A683-EB62-4570-8F16-5C0E1BB250F3}"/>
              </a:ext>
            </a:extLst>
          </p:cNvPr>
          <p:cNvSpPr>
            <a:spLocks noGrp="1"/>
          </p:cNvSpPr>
          <p:nvPr>
            <p:ph type="title"/>
          </p:nvPr>
        </p:nvSpPr>
        <p:spPr/>
        <p:txBody>
          <a:bodyPr/>
          <a:lstStyle/>
          <a:p>
            <a:r>
              <a:rPr lang="en-US" dirty="0">
                <a:effectLst/>
              </a:rPr>
              <a:t>Gather and Evaluate Validity Evidence</a:t>
            </a:r>
          </a:p>
        </p:txBody>
      </p:sp>
    </p:spTree>
    <p:extLst>
      <p:ext uri="{BB962C8B-B14F-4D97-AF65-F5344CB8AC3E}">
        <p14:creationId xmlns:p14="http://schemas.microsoft.com/office/powerpoint/2010/main" val="375012611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19C8E46-B274-4D4F-A7CA-5E4AA3916434}"/>
              </a:ext>
            </a:extLst>
          </p:cNvPr>
          <p:cNvGraphicFramePr>
            <a:graphicFrameLocks noGrp="1"/>
          </p:cNvGraphicFramePr>
          <p:nvPr>
            <p:extLst/>
          </p:nvPr>
        </p:nvGraphicFramePr>
        <p:xfrm>
          <a:off x="539785" y="2255619"/>
          <a:ext cx="7656658" cy="2811579"/>
        </p:xfrm>
        <a:graphic>
          <a:graphicData uri="http://schemas.openxmlformats.org/drawingml/2006/table">
            <a:tbl>
              <a:tblPr firstRow="1" firstCol="1" bandRow="1">
                <a:tableStyleId>{5C22544A-7EE6-4342-B048-85BDC9FD1C3A}</a:tableStyleId>
              </a:tblPr>
              <a:tblGrid>
                <a:gridCol w="3828329">
                  <a:extLst>
                    <a:ext uri="{9D8B030D-6E8A-4147-A177-3AD203B41FA5}">
                      <a16:colId xmlns:a16="http://schemas.microsoft.com/office/drawing/2014/main" val="2405968612"/>
                    </a:ext>
                  </a:extLst>
                </a:gridCol>
                <a:gridCol w="3828329">
                  <a:extLst>
                    <a:ext uri="{9D8B030D-6E8A-4147-A177-3AD203B41FA5}">
                      <a16:colId xmlns:a16="http://schemas.microsoft.com/office/drawing/2014/main" val="972399068"/>
                    </a:ext>
                  </a:extLst>
                </a:gridCol>
              </a:tblGrid>
              <a:tr h="459456">
                <a:tc>
                  <a:txBody>
                    <a:bodyPr/>
                    <a:lstStyle/>
                    <a:p>
                      <a:pPr marL="0" marR="0">
                        <a:spcBef>
                          <a:spcPts val="300"/>
                        </a:spcBef>
                        <a:spcAft>
                          <a:spcPts val="300"/>
                        </a:spcAft>
                      </a:pPr>
                      <a:r>
                        <a:rPr lang="en-US" sz="1500" dirty="0">
                          <a:solidFill>
                            <a:schemeClr val="tx1"/>
                          </a:solidFill>
                          <a:effectLst/>
                        </a:rPr>
                        <a:t>Need/purpose</a:t>
                      </a:r>
                      <a:endParaRPr lang="en-US" sz="1200" dirty="0">
                        <a:solidFill>
                          <a:schemeClr val="tx1"/>
                        </a:solidFill>
                        <a:effectLst/>
                        <a:latin typeface="Times New Roman" panose="02020603050405020304" pitchFamily="18" charset="0"/>
                        <a:ea typeface="Times New Roman" panose="02020603050405020304" pitchFamily="18" charset="0"/>
                      </a:endParaRPr>
                    </a:p>
                  </a:txBody>
                  <a:tcPr marL="51435" marR="51435"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300"/>
                        </a:spcBef>
                        <a:spcAft>
                          <a:spcPts val="300"/>
                        </a:spcAft>
                      </a:pPr>
                      <a:r>
                        <a:rPr lang="en-US" sz="1500" dirty="0">
                          <a:solidFill>
                            <a:schemeClr val="tx1"/>
                          </a:solidFill>
                          <a:effectLst/>
                        </a:rPr>
                        <a:t>Assessment(s) Used to Serve this Purpose</a:t>
                      </a:r>
                      <a:endParaRPr lang="en-US" sz="1200" dirty="0">
                        <a:solidFill>
                          <a:schemeClr val="tx1"/>
                        </a:solidFill>
                        <a:effectLst/>
                        <a:latin typeface="Times New Roman" panose="02020603050405020304" pitchFamily="18" charset="0"/>
                        <a:ea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80042020"/>
                  </a:ext>
                </a:extLst>
              </a:tr>
              <a:tr h="459456">
                <a:tc>
                  <a:txBody>
                    <a:bodyPr/>
                    <a:lstStyle/>
                    <a:p>
                      <a:pPr marL="0" marR="0">
                        <a:spcBef>
                          <a:spcPts val="0"/>
                        </a:spcBef>
                        <a:spcAft>
                          <a:spcPts val="0"/>
                        </a:spcAft>
                      </a:pPr>
                      <a:r>
                        <a:rPr lang="en-US" sz="1500" dirty="0">
                          <a:solidFill>
                            <a:schemeClr val="tx1"/>
                          </a:solidFill>
                          <a:effectLst/>
                        </a:rPr>
                        <a:t> </a:t>
                      </a:r>
                      <a:endParaRPr lang="en-US" sz="1500" dirty="0">
                        <a:solidFill>
                          <a:schemeClr val="tx1"/>
                        </a:solidFill>
                        <a:effectLst/>
                        <a:latin typeface="Times New Roman" panose="02020603050405020304" pitchFamily="18" charset="0"/>
                        <a:ea typeface="Times New Roman" panose="02020603050405020304" pitchFamily="18" charset="0"/>
                      </a:endParaRPr>
                    </a:p>
                  </a:txBody>
                  <a:tcPr marL="51435" marR="51435"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marR="0">
                        <a:spcBef>
                          <a:spcPts val="0"/>
                        </a:spcBef>
                        <a:spcAft>
                          <a:spcPts val="800"/>
                        </a:spcAft>
                      </a:pPr>
                      <a:r>
                        <a:rPr lang="en-US" sz="1500">
                          <a:solidFill>
                            <a:schemeClr val="tx1"/>
                          </a:solidFill>
                          <a:effectLst/>
                        </a:rPr>
                        <a:t> </a:t>
                      </a:r>
                      <a:endParaRPr lang="en-US" sz="1500">
                        <a:solidFill>
                          <a:schemeClr val="tx1"/>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51795173"/>
                  </a:ext>
                </a:extLst>
              </a:tr>
              <a:tr h="477737">
                <a:tc>
                  <a:txBody>
                    <a:bodyPr/>
                    <a:lstStyle/>
                    <a:p>
                      <a:pPr marL="0" marR="0">
                        <a:spcBef>
                          <a:spcPts val="0"/>
                        </a:spcBef>
                        <a:spcAft>
                          <a:spcPts val="0"/>
                        </a:spcAft>
                      </a:pPr>
                      <a:r>
                        <a:rPr lang="en-US" sz="1500" dirty="0">
                          <a:solidFill>
                            <a:schemeClr val="tx1"/>
                          </a:solidFill>
                          <a:effectLst/>
                        </a:rPr>
                        <a:t> </a:t>
                      </a:r>
                      <a:endParaRPr lang="en-US" sz="1500" dirty="0">
                        <a:solidFill>
                          <a:schemeClr val="tx1"/>
                        </a:solidFill>
                        <a:effectLst/>
                        <a:latin typeface="Times New Roman" panose="02020603050405020304" pitchFamily="18" charset="0"/>
                        <a:ea typeface="Times New Roman" panose="02020603050405020304" pitchFamily="18" charset="0"/>
                      </a:endParaRPr>
                    </a:p>
                  </a:txBody>
                  <a:tcPr marL="51435" marR="51435"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marR="0">
                        <a:spcBef>
                          <a:spcPts val="0"/>
                        </a:spcBef>
                        <a:spcAft>
                          <a:spcPts val="800"/>
                        </a:spcAft>
                      </a:pPr>
                      <a:r>
                        <a:rPr lang="en-US" sz="1500">
                          <a:solidFill>
                            <a:schemeClr val="tx1"/>
                          </a:solidFill>
                          <a:effectLst/>
                        </a:rPr>
                        <a:t> </a:t>
                      </a:r>
                      <a:endParaRPr lang="en-US" sz="1500">
                        <a:solidFill>
                          <a:schemeClr val="tx1"/>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03347779"/>
                  </a:ext>
                </a:extLst>
              </a:tr>
              <a:tr h="459456">
                <a:tc>
                  <a:txBody>
                    <a:bodyPr/>
                    <a:lstStyle/>
                    <a:p>
                      <a:pPr marL="0" marR="0">
                        <a:spcBef>
                          <a:spcPts val="0"/>
                        </a:spcBef>
                        <a:spcAft>
                          <a:spcPts val="0"/>
                        </a:spcAft>
                      </a:pPr>
                      <a:r>
                        <a:rPr lang="en-US" sz="1500" dirty="0">
                          <a:solidFill>
                            <a:schemeClr val="tx1"/>
                          </a:solidFill>
                          <a:effectLst/>
                        </a:rPr>
                        <a:t> </a:t>
                      </a:r>
                      <a:endParaRPr lang="en-US" sz="1500" dirty="0">
                        <a:solidFill>
                          <a:schemeClr val="tx1"/>
                        </a:solidFill>
                        <a:effectLst/>
                        <a:latin typeface="Times New Roman" panose="02020603050405020304" pitchFamily="18" charset="0"/>
                        <a:ea typeface="Times New Roman" panose="02020603050405020304" pitchFamily="18" charset="0"/>
                      </a:endParaRPr>
                    </a:p>
                  </a:txBody>
                  <a:tcPr marL="51435" marR="51435"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marR="0">
                        <a:spcBef>
                          <a:spcPts val="0"/>
                        </a:spcBef>
                        <a:spcAft>
                          <a:spcPts val="800"/>
                        </a:spcAft>
                      </a:pPr>
                      <a:r>
                        <a:rPr lang="en-US" sz="1500">
                          <a:solidFill>
                            <a:schemeClr val="tx1"/>
                          </a:solidFill>
                          <a:effectLst/>
                        </a:rPr>
                        <a:t> </a:t>
                      </a:r>
                      <a:endParaRPr lang="en-US" sz="1500">
                        <a:solidFill>
                          <a:schemeClr val="tx1"/>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49407565"/>
                  </a:ext>
                </a:extLst>
              </a:tr>
              <a:tr h="477737">
                <a:tc>
                  <a:txBody>
                    <a:bodyPr/>
                    <a:lstStyle/>
                    <a:p>
                      <a:pPr marL="0" marR="0">
                        <a:spcBef>
                          <a:spcPts val="0"/>
                        </a:spcBef>
                        <a:spcAft>
                          <a:spcPts val="0"/>
                        </a:spcAft>
                      </a:pPr>
                      <a:r>
                        <a:rPr lang="en-US" sz="1500" dirty="0">
                          <a:solidFill>
                            <a:schemeClr val="tx1"/>
                          </a:solidFill>
                          <a:effectLst/>
                        </a:rPr>
                        <a:t> </a:t>
                      </a:r>
                      <a:endParaRPr lang="en-US" sz="1500" dirty="0">
                        <a:solidFill>
                          <a:schemeClr val="tx1"/>
                        </a:solidFill>
                        <a:effectLst/>
                        <a:latin typeface="Times New Roman" panose="02020603050405020304" pitchFamily="18" charset="0"/>
                        <a:ea typeface="Times New Roman" panose="02020603050405020304" pitchFamily="18" charset="0"/>
                      </a:endParaRPr>
                    </a:p>
                  </a:txBody>
                  <a:tcPr marL="51435" marR="51435"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marR="0">
                        <a:spcBef>
                          <a:spcPts val="0"/>
                        </a:spcBef>
                        <a:spcAft>
                          <a:spcPts val="800"/>
                        </a:spcAft>
                      </a:pPr>
                      <a:r>
                        <a:rPr lang="en-US" sz="1500" dirty="0">
                          <a:solidFill>
                            <a:schemeClr val="tx1"/>
                          </a:solidFill>
                          <a:effectLst/>
                        </a:rPr>
                        <a:t> </a:t>
                      </a:r>
                      <a:endParaRPr lang="en-US" sz="1500" dirty="0">
                        <a:solidFill>
                          <a:schemeClr val="tx1"/>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15242658"/>
                  </a:ext>
                </a:extLst>
              </a:tr>
              <a:tr h="477737">
                <a:tc>
                  <a:txBody>
                    <a:bodyPr/>
                    <a:lstStyle/>
                    <a:p>
                      <a:pPr marL="0" marR="0">
                        <a:spcBef>
                          <a:spcPts val="0"/>
                        </a:spcBef>
                        <a:spcAft>
                          <a:spcPts val="0"/>
                        </a:spcAft>
                      </a:pPr>
                      <a:r>
                        <a:rPr lang="en-US" sz="1500">
                          <a:solidFill>
                            <a:schemeClr val="tx1"/>
                          </a:solidFill>
                          <a:effectLst/>
                        </a:rPr>
                        <a:t> </a:t>
                      </a:r>
                      <a:endParaRPr lang="en-US" sz="1500">
                        <a:solidFill>
                          <a:schemeClr val="tx1"/>
                        </a:solidFill>
                        <a:effectLst/>
                        <a:latin typeface="Times New Roman" panose="02020603050405020304" pitchFamily="18" charset="0"/>
                        <a:ea typeface="Times New Roman" panose="02020603050405020304" pitchFamily="18" charset="0"/>
                      </a:endParaRPr>
                    </a:p>
                  </a:txBody>
                  <a:tcPr marL="51435" marR="51435"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marL="228600" marR="0">
                        <a:spcBef>
                          <a:spcPts val="0"/>
                        </a:spcBef>
                        <a:spcAft>
                          <a:spcPts val="800"/>
                        </a:spcAft>
                      </a:pPr>
                      <a:r>
                        <a:rPr lang="en-US" sz="1500" dirty="0">
                          <a:solidFill>
                            <a:schemeClr val="tx1"/>
                          </a:solidFill>
                          <a:effectLst/>
                        </a:rPr>
                        <a:t> </a:t>
                      </a:r>
                      <a:endParaRPr lang="en-US" sz="1500" dirty="0">
                        <a:solidFill>
                          <a:schemeClr val="tx1"/>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2106745394"/>
                  </a:ext>
                </a:extLst>
              </a:tr>
            </a:tbl>
          </a:graphicData>
        </a:graphic>
      </p:graphicFrame>
      <p:pic>
        <p:nvPicPr>
          <p:cNvPr id="2049" name="Picture 6" descr="SCILLSS logo">
            <a:extLst>
              <a:ext uri="{FF2B5EF4-FFF2-40B4-BE49-F238E27FC236}">
                <a16:creationId xmlns:a16="http://schemas.microsoft.com/office/drawing/2014/main" id="{C9CE9E0A-97FD-4058-BC62-46248B89E1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885" y="1391276"/>
            <a:ext cx="818435" cy="80572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20EFBA6C-D6A0-4A91-990F-707C1F772C60}"/>
              </a:ext>
            </a:extLst>
          </p:cNvPr>
          <p:cNvSpPr>
            <a:spLocks noChangeArrowheads="1"/>
          </p:cNvSpPr>
          <p:nvPr/>
        </p:nvSpPr>
        <p:spPr bwMode="auto">
          <a:xfrm>
            <a:off x="1173607" y="1436347"/>
            <a:ext cx="7766507" cy="715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n-US" altLang="en-US" sz="2100" b="1" dirty="0">
                <a:latin typeface="Calibri" panose="020F0502020204030204" pitchFamily="34" charset="0"/>
                <a:ea typeface="Times New Roman" panose="02020603050405020304" pitchFamily="18" charset="0"/>
                <a:cs typeface="Calibri" panose="020F0502020204030204" pitchFamily="34" charset="0"/>
              </a:rPr>
              <a:t>Self-Evaluation Protocol, Steps One and Two:</a:t>
            </a:r>
            <a:br>
              <a:rPr lang="en-US" altLang="en-US" sz="2100" b="1" dirty="0">
                <a:latin typeface="Calibri" panose="020F0502020204030204" pitchFamily="34" charset="0"/>
                <a:ea typeface="Times New Roman" panose="02020603050405020304" pitchFamily="18" charset="0"/>
                <a:cs typeface="Calibri" panose="020F0502020204030204" pitchFamily="34" charset="0"/>
              </a:rPr>
            </a:br>
            <a:r>
              <a:rPr lang="en-US" altLang="en-US" sz="2100" b="1" dirty="0">
                <a:latin typeface="Calibri" panose="020F0502020204030204" pitchFamily="34" charset="0"/>
                <a:ea typeface="Times New Roman" panose="02020603050405020304" pitchFamily="18" charset="0"/>
                <a:cs typeface="Calibri" panose="020F0502020204030204" pitchFamily="34" charset="0"/>
              </a:rPr>
              <a:t>Identifying Purposes and Assessments Used to Serve those Purposes</a:t>
            </a:r>
            <a:endParaRPr lang="en-US" altLang="en-US" sz="2100" dirty="0">
              <a:latin typeface="Arial" panose="020B0604020202020204" pitchFamily="34" charset="0"/>
            </a:endParaRPr>
          </a:p>
        </p:txBody>
      </p:sp>
      <p:sp>
        <p:nvSpPr>
          <p:cNvPr id="5" name="TextBox 4">
            <a:extLst>
              <a:ext uri="{FF2B5EF4-FFF2-40B4-BE49-F238E27FC236}">
                <a16:creationId xmlns:a16="http://schemas.microsoft.com/office/drawing/2014/main" id="{EE7473A8-3F93-4015-8ECC-CC4DB90AF521}"/>
              </a:ext>
            </a:extLst>
          </p:cNvPr>
          <p:cNvSpPr txBox="1"/>
          <p:nvPr/>
        </p:nvSpPr>
        <p:spPr>
          <a:xfrm>
            <a:off x="539785" y="2797262"/>
            <a:ext cx="2257349" cy="323165"/>
          </a:xfrm>
          <a:prstGeom prst="rect">
            <a:avLst/>
          </a:prstGeom>
          <a:noFill/>
        </p:spPr>
        <p:txBody>
          <a:bodyPr wrap="none" rtlCol="0">
            <a:spAutoFit/>
          </a:bodyPr>
          <a:lstStyle/>
          <a:p>
            <a:r>
              <a:rPr lang="en-US" sz="1500" b="1" dirty="0">
                <a:latin typeface="Ink Free" panose="03080402000500000000" pitchFamily="66" charset="0"/>
              </a:rPr>
              <a:t>Evaluate science curricula</a:t>
            </a:r>
          </a:p>
        </p:txBody>
      </p:sp>
      <p:sp>
        <p:nvSpPr>
          <p:cNvPr id="7" name="TextBox 6">
            <a:extLst>
              <a:ext uri="{FF2B5EF4-FFF2-40B4-BE49-F238E27FC236}">
                <a16:creationId xmlns:a16="http://schemas.microsoft.com/office/drawing/2014/main" id="{B5312D85-B320-42DD-B578-0231E69AD031}"/>
              </a:ext>
            </a:extLst>
          </p:cNvPr>
          <p:cNvSpPr txBox="1"/>
          <p:nvPr/>
        </p:nvSpPr>
        <p:spPr>
          <a:xfrm>
            <a:off x="539785" y="3266818"/>
            <a:ext cx="3927678" cy="323165"/>
          </a:xfrm>
          <a:prstGeom prst="rect">
            <a:avLst/>
          </a:prstGeom>
          <a:noFill/>
        </p:spPr>
        <p:txBody>
          <a:bodyPr wrap="none" rtlCol="0">
            <a:spAutoFit/>
          </a:bodyPr>
          <a:lstStyle/>
          <a:p>
            <a:r>
              <a:rPr lang="en-US" sz="1500" b="1" dirty="0">
                <a:latin typeface="Ink Free" panose="03080402000500000000" pitchFamily="66" charset="0"/>
              </a:rPr>
              <a:t>Monitor learning and guide instruction in math</a:t>
            </a:r>
          </a:p>
        </p:txBody>
      </p:sp>
      <p:sp>
        <p:nvSpPr>
          <p:cNvPr id="8" name="TextBox 7">
            <a:extLst>
              <a:ext uri="{FF2B5EF4-FFF2-40B4-BE49-F238E27FC236}">
                <a16:creationId xmlns:a16="http://schemas.microsoft.com/office/drawing/2014/main" id="{2BE93B56-E297-4AF6-9E81-808594C5EF6B}"/>
              </a:ext>
            </a:extLst>
          </p:cNvPr>
          <p:cNvSpPr txBox="1"/>
          <p:nvPr/>
        </p:nvSpPr>
        <p:spPr>
          <a:xfrm>
            <a:off x="4419806" y="2797262"/>
            <a:ext cx="3332964" cy="323165"/>
          </a:xfrm>
          <a:prstGeom prst="rect">
            <a:avLst/>
          </a:prstGeom>
          <a:noFill/>
        </p:spPr>
        <p:txBody>
          <a:bodyPr wrap="none" rtlCol="0">
            <a:spAutoFit/>
          </a:bodyPr>
          <a:lstStyle/>
          <a:p>
            <a:r>
              <a:rPr lang="en-US" sz="1500" b="1" dirty="0">
                <a:latin typeface="Ink Free" panose="03080402000500000000" pitchFamily="66" charset="0"/>
              </a:rPr>
              <a:t>ISTEP+: science in grades 4, 6, and 10</a:t>
            </a:r>
          </a:p>
        </p:txBody>
      </p:sp>
      <p:sp>
        <p:nvSpPr>
          <p:cNvPr id="11" name="TextBox 10">
            <a:extLst>
              <a:ext uri="{FF2B5EF4-FFF2-40B4-BE49-F238E27FC236}">
                <a16:creationId xmlns:a16="http://schemas.microsoft.com/office/drawing/2014/main" id="{11A0ACA7-1982-488C-B9C2-0EE8ED6F7C92}"/>
              </a:ext>
            </a:extLst>
          </p:cNvPr>
          <p:cNvSpPr txBox="1"/>
          <p:nvPr/>
        </p:nvSpPr>
        <p:spPr>
          <a:xfrm>
            <a:off x="4419806" y="3266818"/>
            <a:ext cx="2488182" cy="323165"/>
          </a:xfrm>
          <a:prstGeom prst="rect">
            <a:avLst/>
          </a:prstGeom>
          <a:noFill/>
        </p:spPr>
        <p:txBody>
          <a:bodyPr wrap="none" rtlCol="0">
            <a:spAutoFit/>
          </a:bodyPr>
          <a:lstStyle/>
          <a:p>
            <a:r>
              <a:rPr lang="en-US" sz="1500" b="1" dirty="0">
                <a:latin typeface="Ink Free" panose="03080402000500000000" pitchFamily="66" charset="0"/>
              </a:rPr>
              <a:t>MAP Growth in grades K-10</a:t>
            </a:r>
          </a:p>
        </p:txBody>
      </p:sp>
      <p:sp>
        <p:nvSpPr>
          <p:cNvPr id="12" name="TextBox 11">
            <a:extLst>
              <a:ext uri="{FF2B5EF4-FFF2-40B4-BE49-F238E27FC236}">
                <a16:creationId xmlns:a16="http://schemas.microsoft.com/office/drawing/2014/main" id="{2372964D-98EB-476A-94AA-FD960737B39B}"/>
              </a:ext>
            </a:extLst>
          </p:cNvPr>
          <p:cNvSpPr txBox="1"/>
          <p:nvPr/>
        </p:nvSpPr>
        <p:spPr>
          <a:xfrm>
            <a:off x="539785" y="3736374"/>
            <a:ext cx="2954655" cy="323165"/>
          </a:xfrm>
          <a:prstGeom prst="rect">
            <a:avLst/>
          </a:prstGeom>
          <a:noFill/>
        </p:spPr>
        <p:txBody>
          <a:bodyPr wrap="none" rtlCol="0">
            <a:spAutoFit/>
          </a:bodyPr>
          <a:lstStyle/>
          <a:p>
            <a:r>
              <a:rPr lang="en-US" sz="1500" b="1" dirty="0">
                <a:latin typeface="Ink Free" panose="03080402000500000000" pitchFamily="66" charset="0"/>
              </a:rPr>
              <a:t>Monitor reading development	</a:t>
            </a:r>
          </a:p>
        </p:txBody>
      </p:sp>
      <p:sp>
        <p:nvSpPr>
          <p:cNvPr id="13" name="TextBox 12">
            <a:extLst>
              <a:ext uri="{FF2B5EF4-FFF2-40B4-BE49-F238E27FC236}">
                <a16:creationId xmlns:a16="http://schemas.microsoft.com/office/drawing/2014/main" id="{8F7A9DE5-6318-4BC6-8363-D48D806DE38B}"/>
              </a:ext>
            </a:extLst>
          </p:cNvPr>
          <p:cNvSpPr txBox="1"/>
          <p:nvPr/>
        </p:nvSpPr>
        <p:spPr>
          <a:xfrm>
            <a:off x="4419807" y="3736374"/>
            <a:ext cx="2206053" cy="323165"/>
          </a:xfrm>
          <a:prstGeom prst="rect">
            <a:avLst/>
          </a:prstGeom>
          <a:noFill/>
        </p:spPr>
        <p:txBody>
          <a:bodyPr wrap="none" rtlCol="0">
            <a:spAutoFit/>
          </a:bodyPr>
          <a:lstStyle/>
          <a:p>
            <a:r>
              <a:rPr lang="en-US" sz="1500" b="1" dirty="0" err="1">
                <a:latin typeface="Ink Free" panose="03080402000500000000" pitchFamily="66" charset="0"/>
              </a:rPr>
              <a:t>Edmentum</a:t>
            </a:r>
            <a:r>
              <a:rPr lang="en-US" sz="1500" b="1" dirty="0">
                <a:latin typeface="Ink Free" panose="03080402000500000000" pitchFamily="66" charset="0"/>
              </a:rPr>
              <a:t> Reading Eggs</a:t>
            </a:r>
          </a:p>
        </p:txBody>
      </p:sp>
    </p:spTree>
    <p:extLst>
      <p:ext uri="{BB962C8B-B14F-4D97-AF65-F5344CB8AC3E}">
        <p14:creationId xmlns:p14="http://schemas.microsoft.com/office/powerpoint/2010/main" val="13619257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78D0797-4BD3-4B81-89B1-DF8A30616EDA}"/>
              </a:ext>
            </a:extLst>
          </p:cNvPr>
          <p:cNvPicPr>
            <a:picLocks noChangeAspect="1"/>
          </p:cNvPicPr>
          <p:nvPr/>
        </p:nvPicPr>
        <p:blipFill rotWithShape="1">
          <a:blip r:embed="rId2"/>
          <a:srcRect l="25743" t="18858" r="23649" b="22910"/>
          <a:stretch/>
        </p:blipFill>
        <p:spPr>
          <a:xfrm>
            <a:off x="-1" y="290127"/>
            <a:ext cx="9014547" cy="5834448"/>
          </a:xfrm>
          <a:prstGeom prst="rect">
            <a:avLst/>
          </a:prstGeom>
        </p:spPr>
      </p:pic>
      <p:sp>
        <p:nvSpPr>
          <p:cNvPr id="4" name="TextBox 3">
            <a:extLst>
              <a:ext uri="{FF2B5EF4-FFF2-40B4-BE49-F238E27FC236}">
                <a16:creationId xmlns:a16="http://schemas.microsoft.com/office/drawing/2014/main" id="{BDBD07A8-F41C-4809-8DD3-CF438F2989AF}"/>
              </a:ext>
            </a:extLst>
          </p:cNvPr>
          <p:cNvSpPr txBox="1"/>
          <p:nvPr/>
        </p:nvSpPr>
        <p:spPr>
          <a:xfrm>
            <a:off x="199108" y="1163469"/>
            <a:ext cx="2851413" cy="323165"/>
          </a:xfrm>
          <a:prstGeom prst="rect">
            <a:avLst/>
          </a:prstGeom>
          <a:noFill/>
        </p:spPr>
        <p:txBody>
          <a:bodyPr wrap="square" rtlCol="0">
            <a:spAutoFit/>
          </a:bodyPr>
          <a:lstStyle/>
          <a:p>
            <a:r>
              <a:rPr lang="en-US" sz="1500" b="1" dirty="0">
                <a:latin typeface="Ink Free" panose="03080402000500000000" pitchFamily="66" charset="0"/>
              </a:rPr>
              <a:t>MAP Growth in grades K-10</a:t>
            </a:r>
          </a:p>
        </p:txBody>
      </p:sp>
      <p:sp>
        <p:nvSpPr>
          <p:cNvPr id="5" name="TextBox 4">
            <a:extLst>
              <a:ext uri="{FF2B5EF4-FFF2-40B4-BE49-F238E27FC236}">
                <a16:creationId xmlns:a16="http://schemas.microsoft.com/office/drawing/2014/main" id="{FC49A142-1778-4FC3-B8E3-86270FF3E70D}"/>
              </a:ext>
            </a:extLst>
          </p:cNvPr>
          <p:cNvSpPr txBox="1"/>
          <p:nvPr/>
        </p:nvSpPr>
        <p:spPr>
          <a:xfrm>
            <a:off x="199108" y="1879386"/>
            <a:ext cx="2816508" cy="323165"/>
          </a:xfrm>
          <a:prstGeom prst="rect">
            <a:avLst/>
          </a:prstGeom>
          <a:noFill/>
        </p:spPr>
        <p:txBody>
          <a:bodyPr wrap="square" rtlCol="0">
            <a:spAutoFit/>
          </a:bodyPr>
          <a:lstStyle/>
          <a:p>
            <a:r>
              <a:rPr lang="en-US" sz="1500" b="1" dirty="0">
                <a:latin typeface="Ink Free" panose="03080402000500000000" pitchFamily="66" charset="0"/>
              </a:rPr>
              <a:t>All* students in grades K-10</a:t>
            </a:r>
          </a:p>
        </p:txBody>
      </p:sp>
      <p:sp>
        <p:nvSpPr>
          <p:cNvPr id="6" name="TextBox 5">
            <a:extLst>
              <a:ext uri="{FF2B5EF4-FFF2-40B4-BE49-F238E27FC236}">
                <a16:creationId xmlns:a16="http://schemas.microsoft.com/office/drawing/2014/main" id="{7EE83B6A-06E2-4883-AE0B-318BB50ADD06}"/>
              </a:ext>
            </a:extLst>
          </p:cNvPr>
          <p:cNvSpPr txBox="1"/>
          <p:nvPr/>
        </p:nvSpPr>
        <p:spPr>
          <a:xfrm>
            <a:off x="2394975" y="3288137"/>
            <a:ext cx="307640" cy="300082"/>
          </a:xfrm>
          <a:prstGeom prst="rect">
            <a:avLst/>
          </a:prstGeom>
          <a:noFill/>
        </p:spPr>
        <p:txBody>
          <a:bodyPr wrap="square" rtlCol="0">
            <a:spAutoFit/>
          </a:bodyPr>
          <a:lstStyle/>
          <a:p>
            <a:r>
              <a:rPr lang="en-US" sz="1350" dirty="0">
                <a:sym typeface="Wingdings" panose="05000000000000000000" pitchFamily="2" charset="2"/>
              </a:rPr>
              <a:t></a:t>
            </a:r>
            <a:endParaRPr lang="en-US" sz="1350" dirty="0"/>
          </a:p>
        </p:txBody>
      </p:sp>
      <p:sp>
        <p:nvSpPr>
          <p:cNvPr id="8" name="TextBox 7">
            <a:extLst>
              <a:ext uri="{FF2B5EF4-FFF2-40B4-BE49-F238E27FC236}">
                <a16:creationId xmlns:a16="http://schemas.microsoft.com/office/drawing/2014/main" id="{E8DD7EA9-4295-49F8-B3C3-CEEAC677A376}"/>
              </a:ext>
            </a:extLst>
          </p:cNvPr>
          <p:cNvSpPr txBox="1"/>
          <p:nvPr/>
        </p:nvSpPr>
        <p:spPr>
          <a:xfrm>
            <a:off x="2394975" y="2572220"/>
            <a:ext cx="5928408" cy="323165"/>
          </a:xfrm>
          <a:prstGeom prst="rect">
            <a:avLst/>
          </a:prstGeom>
          <a:noFill/>
        </p:spPr>
        <p:txBody>
          <a:bodyPr wrap="square" rtlCol="0">
            <a:spAutoFit/>
          </a:bodyPr>
          <a:lstStyle/>
          <a:p>
            <a:r>
              <a:rPr lang="en-US" sz="1500" b="1" dirty="0">
                <a:latin typeface="Ink Free" panose="03080402000500000000" pitchFamily="66" charset="0"/>
              </a:rPr>
              <a:t>*Except some students with disabilities and English learners?</a:t>
            </a:r>
          </a:p>
        </p:txBody>
      </p:sp>
      <p:sp>
        <p:nvSpPr>
          <p:cNvPr id="9" name="TextBox 8">
            <a:extLst>
              <a:ext uri="{FF2B5EF4-FFF2-40B4-BE49-F238E27FC236}">
                <a16:creationId xmlns:a16="http://schemas.microsoft.com/office/drawing/2014/main" id="{1F64E9D5-01D6-49B8-9FBC-D902D2BCC8D6}"/>
              </a:ext>
            </a:extLst>
          </p:cNvPr>
          <p:cNvSpPr txBox="1"/>
          <p:nvPr/>
        </p:nvSpPr>
        <p:spPr>
          <a:xfrm>
            <a:off x="199108" y="5651950"/>
            <a:ext cx="5684086" cy="323165"/>
          </a:xfrm>
          <a:prstGeom prst="rect">
            <a:avLst/>
          </a:prstGeom>
          <a:noFill/>
        </p:spPr>
        <p:txBody>
          <a:bodyPr wrap="square" rtlCol="0">
            <a:spAutoFit/>
          </a:bodyPr>
          <a:lstStyle/>
          <a:p>
            <a:r>
              <a:rPr lang="en-US" sz="1500" b="1" dirty="0">
                <a:latin typeface="Ink Free" panose="03080402000500000000" pitchFamily="66" charset="0"/>
              </a:rPr>
              <a:t>Four times annually: September, December, February, April</a:t>
            </a:r>
          </a:p>
        </p:txBody>
      </p:sp>
    </p:spTree>
    <p:extLst>
      <p:ext uri="{BB962C8B-B14F-4D97-AF65-F5344CB8AC3E}">
        <p14:creationId xmlns:p14="http://schemas.microsoft.com/office/powerpoint/2010/main" val="34326766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BADC162-C18C-4A2E-A637-AB5CFB4BFBBE}"/>
              </a:ext>
            </a:extLst>
          </p:cNvPr>
          <p:cNvPicPr>
            <a:picLocks noChangeAspect="1"/>
          </p:cNvPicPr>
          <p:nvPr/>
        </p:nvPicPr>
        <p:blipFill rotWithShape="1">
          <a:blip r:embed="rId2"/>
          <a:srcRect l="25608" t="23904" r="23581" b="16036"/>
          <a:stretch/>
        </p:blipFill>
        <p:spPr>
          <a:xfrm>
            <a:off x="0" y="262150"/>
            <a:ext cx="9144001" cy="6079787"/>
          </a:xfrm>
          <a:prstGeom prst="rect">
            <a:avLst/>
          </a:prstGeom>
        </p:spPr>
      </p:pic>
    </p:spTree>
    <p:extLst>
      <p:ext uri="{BB962C8B-B14F-4D97-AF65-F5344CB8AC3E}">
        <p14:creationId xmlns:p14="http://schemas.microsoft.com/office/powerpoint/2010/main" val="16087715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D54A9CF-4F93-4B95-A027-BEA31945B7C6}"/>
              </a:ext>
            </a:extLst>
          </p:cNvPr>
          <p:cNvPicPr>
            <a:picLocks noChangeAspect="1"/>
          </p:cNvPicPr>
          <p:nvPr/>
        </p:nvPicPr>
        <p:blipFill rotWithShape="1">
          <a:blip r:embed="rId2"/>
          <a:srcRect l="25743" t="27147" r="23378" b="19279"/>
          <a:stretch/>
        </p:blipFill>
        <p:spPr>
          <a:xfrm>
            <a:off x="0" y="190500"/>
            <a:ext cx="9086016" cy="5381625"/>
          </a:xfrm>
          <a:prstGeom prst="rect">
            <a:avLst/>
          </a:prstGeom>
        </p:spPr>
      </p:pic>
    </p:spTree>
    <p:extLst>
      <p:ext uri="{BB962C8B-B14F-4D97-AF65-F5344CB8AC3E}">
        <p14:creationId xmlns:p14="http://schemas.microsoft.com/office/powerpoint/2010/main" val="30967938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4C3738F-7C7A-4791-B63F-BF3730F56BBD}"/>
              </a:ext>
            </a:extLst>
          </p:cNvPr>
          <p:cNvPicPr>
            <a:picLocks noChangeAspect="1"/>
          </p:cNvPicPr>
          <p:nvPr/>
        </p:nvPicPr>
        <p:blipFill rotWithShape="1">
          <a:blip r:embed="rId2"/>
          <a:srcRect l="25879" t="17057" r="24054" b="29730"/>
          <a:stretch/>
        </p:blipFill>
        <p:spPr>
          <a:xfrm>
            <a:off x="14772" y="295275"/>
            <a:ext cx="9129227" cy="5457825"/>
          </a:xfrm>
          <a:prstGeom prst="rect">
            <a:avLst/>
          </a:prstGeom>
        </p:spPr>
      </p:pic>
      <p:sp>
        <p:nvSpPr>
          <p:cNvPr id="4" name="TextBox 3">
            <a:extLst>
              <a:ext uri="{FF2B5EF4-FFF2-40B4-BE49-F238E27FC236}">
                <a16:creationId xmlns:a16="http://schemas.microsoft.com/office/drawing/2014/main" id="{53FCD0B7-190B-467A-AC13-23AABF5EFE37}"/>
              </a:ext>
            </a:extLst>
          </p:cNvPr>
          <p:cNvSpPr txBox="1"/>
          <p:nvPr/>
        </p:nvSpPr>
        <p:spPr>
          <a:xfrm>
            <a:off x="266392" y="1771392"/>
            <a:ext cx="1282838" cy="461665"/>
          </a:xfrm>
          <a:prstGeom prst="rect">
            <a:avLst/>
          </a:prstGeom>
          <a:noFill/>
        </p:spPr>
        <p:txBody>
          <a:bodyPr wrap="square" rtlCol="0">
            <a:spAutoFit/>
          </a:bodyPr>
          <a:lstStyle/>
          <a:p>
            <a:r>
              <a:rPr lang="en-US" sz="1200" b="1" dirty="0">
                <a:latin typeface="Ink Free" panose="03080402000500000000" pitchFamily="66" charset="0"/>
              </a:rPr>
              <a:t>MAP Growth in grades K-10</a:t>
            </a:r>
          </a:p>
        </p:txBody>
      </p:sp>
    </p:spTree>
    <p:extLst>
      <p:ext uri="{BB962C8B-B14F-4D97-AF65-F5344CB8AC3E}">
        <p14:creationId xmlns:p14="http://schemas.microsoft.com/office/powerpoint/2010/main" val="11497233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4294967295"/>
          </p:nvPr>
        </p:nvSpPr>
        <p:spPr>
          <a:xfrm>
            <a:off x="2743200" y="4611688"/>
            <a:ext cx="6400800" cy="1752600"/>
          </a:xfrm>
        </p:spPr>
        <p:txBody>
          <a:bodyPr/>
          <a:lstStyle/>
          <a:p>
            <a:pPr marL="0" indent="0" algn="r">
              <a:spcBef>
                <a:spcPts val="0"/>
              </a:spcBef>
              <a:buNone/>
            </a:pPr>
            <a:r>
              <a:rPr lang="en-US" sz="2400" dirty="0">
                <a:ea typeface="Times New Roman" panose="02020603050405020304" pitchFamily="18" charset="0"/>
                <a:cs typeface="Times New Roman" panose="02020603050405020304" pitchFamily="18" charset="0"/>
              </a:rPr>
              <a:t>Ellen Forte, Ph.D., </a:t>
            </a:r>
          </a:p>
          <a:p>
            <a:pPr marL="0" indent="0" algn="r">
              <a:spcBef>
                <a:spcPts val="0"/>
              </a:spcBef>
              <a:buNone/>
            </a:pPr>
            <a:r>
              <a:rPr lang="en-US" sz="2400" dirty="0">
                <a:ea typeface="Times New Roman" panose="02020603050405020304" pitchFamily="18" charset="0"/>
                <a:cs typeface="Times New Roman" panose="02020603050405020304" pitchFamily="18" charset="0"/>
              </a:rPr>
              <a:t>CEO &amp; Chief Scientist, </a:t>
            </a:r>
          </a:p>
          <a:p>
            <a:pPr marL="0" indent="0" algn="r">
              <a:spcBef>
                <a:spcPts val="0"/>
              </a:spcBef>
              <a:buNone/>
            </a:pPr>
            <a:r>
              <a:rPr lang="en-US" sz="2400" dirty="0" err="1">
                <a:ea typeface="Times New Roman" panose="02020603050405020304" pitchFamily="18" charset="0"/>
                <a:cs typeface="Times New Roman" panose="02020603050405020304" pitchFamily="18" charset="0"/>
              </a:rPr>
              <a:t>edCount</a:t>
            </a:r>
            <a:r>
              <a:rPr lang="en-US" sz="2400" dirty="0">
                <a:ea typeface="Times New Roman" panose="02020603050405020304" pitchFamily="18" charset="0"/>
                <a:cs typeface="Times New Roman" panose="02020603050405020304" pitchFamily="18" charset="0"/>
              </a:rPr>
              <a:t>, LLC</a:t>
            </a:r>
            <a:r>
              <a:rPr lang="en-US" dirty="0">
                <a:ea typeface="Times New Roman" panose="02020603050405020304" pitchFamily="18" charset="0"/>
                <a:cs typeface="Times New Roman" panose="02020603050405020304" pitchFamily="18" charset="0"/>
              </a:rPr>
              <a:t> </a:t>
            </a:r>
          </a:p>
        </p:txBody>
      </p:sp>
      <p:sp>
        <p:nvSpPr>
          <p:cNvPr id="7" name="Title 6"/>
          <p:cNvSpPr>
            <a:spLocks noGrp="1"/>
          </p:cNvSpPr>
          <p:nvPr>
            <p:ph type="ctrTitle" idx="4294967295"/>
          </p:nvPr>
        </p:nvSpPr>
        <p:spPr>
          <a:xfrm>
            <a:off x="1447800" y="1804988"/>
            <a:ext cx="7696200" cy="2455862"/>
          </a:xfrm>
        </p:spPr>
        <p:txBody>
          <a:bodyPr>
            <a:noAutofit/>
          </a:bodyPr>
          <a:lstStyle/>
          <a:p>
            <a:pPr marL="1939925" algn="r"/>
            <a:br>
              <a:rPr lang="en-US" sz="3600" dirty="0"/>
            </a:br>
            <a:r>
              <a:rPr lang="en-US" sz="3600" b="1" dirty="0">
                <a:solidFill>
                  <a:srgbClr val="0070C0"/>
                </a:solidFill>
              </a:rPr>
              <a:t>The SCILLSS Digital Workbook on Educational Assessment Design and Evaluation</a:t>
            </a:r>
          </a:p>
        </p:txBody>
      </p:sp>
    </p:spTree>
    <p:extLst>
      <p:ext uri="{BB962C8B-B14F-4D97-AF65-F5344CB8AC3E}">
        <p14:creationId xmlns:p14="http://schemas.microsoft.com/office/powerpoint/2010/main" val="32239946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FDD9C-8500-452D-8481-90ABF2D2EFEB}"/>
              </a:ext>
            </a:extLst>
          </p:cNvPr>
          <p:cNvSpPr>
            <a:spLocks noGrp="1"/>
          </p:cNvSpPr>
          <p:nvPr>
            <p:ph type="title"/>
          </p:nvPr>
        </p:nvSpPr>
        <p:spPr/>
        <p:txBody>
          <a:bodyPr>
            <a:normAutofit/>
          </a:bodyPr>
          <a:lstStyle/>
          <a:p>
            <a:r>
              <a:rPr lang="en-US" sz="4000" b="1" dirty="0">
                <a:solidFill>
                  <a:srgbClr val="0070C0"/>
                </a:solidFill>
                <a:effectLst/>
              </a:rPr>
              <a:t>Digital Workbook Purpose</a:t>
            </a:r>
          </a:p>
        </p:txBody>
      </p:sp>
      <p:sp>
        <p:nvSpPr>
          <p:cNvPr id="4" name="Content Placeholder 3">
            <a:extLst>
              <a:ext uri="{FF2B5EF4-FFF2-40B4-BE49-F238E27FC236}">
                <a16:creationId xmlns:a16="http://schemas.microsoft.com/office/drawing/2014/main" id="{AC84F498-5372-48ED-8899-E097F2509DCD}"/>
              </a:ext>
            </a:extLst>
          </p:cNvPr>
          <p:cNvSpPr>
            <a:spLocks noGrp="1"/>
          </p:cNvSpPr>
          <p:nvPr>
            <p:ph idx="1"/>
          </p:nvPr>
        </p:nvSpPr>
        <p:spPr>
          <a:xfrm>
            <a:off x="457200" y="1296012"/>
            <a:ext cx="8229600" cy="4784118"/>
          </a:xfrm>
        </p:spPr>
        <p:txBody>
          <a:bodyPr>
            <a:normAutofit lnSpcReduction="10000"/>
          </a:bodyPr>
          <a:lstStyle/>
          <a:p>
            <a:pPr marL="283464" lvl="0" indent="-283464" defTabSz="914377">
              <a:lnSpc>
                <a:spcPct val="100000"/>
              </a:lnSpc>
              <a:spcBef>
                <a:spcPts val="0"/>
              </a:spcBef>
              <a:defRPr/>
            </a:pPr>
            <a:r>
              <a:rPr lang="en-US" sz="2800" dirty="0"/>
              <a:t>Inform state and local educators and other stakeholders on the purposes of assessments;</a:t>
            </a:r>
          </a:p>
          <a:p>
            <a:pPr marL="283464" lvl="0" indent="-283464" defTabSz="914377">
              <a:lnSpc>
                <a:spcPct val="100000"/>
              </a:lnSpc>
              <a:spcBef>
                <a:spcPts val="0"/>
              </a:spcBef>
              <a:defRPr/>
            </a:pPr>
            <a:r>
              <a:rPr lang="en-US" sz="2800" dirty="0"/>
              <a:t>Ensure a common understanding of the purposes and uses of assessment scores, and how those purposes and uses guide decisions about test design and evaluation;</a:t>
            </a:r>
          </a:p>
          <a:p>
            <a:pPr marL="283464" lvl="0" indent="-283464" defTabSz="914377">
              <a:lnSpc>
                <a:spcPct val="100000"/>
              </a:lnSpc>
              <a:spcBef>
                <a:spcPts val="0"/>
              </a:spcBef>
              <a:defRPr/>
            </a:pPr>
            <a:r>
              <a:rPr lang="en-US" sz="2800" dirty="0"/>
              <a:t>Complement the needs assessment by providing background information and resources for educators to grow their knowledge about foundational assessment topics; and</a:t>
            </a:r>
          </a:p>
          <a:p>
            <a:pPr marL="283464" lvl="0" indent="-283464" defTabSz="914377">
              <a:lnSpc>
                <a:spcPct val="100000"/>
              </a:lnSpc>
              <a:spcBef>
                <a:spcPts val="0"/>
              </a:spcBef>
              <a:defRPr/>
            </a:pPr>
            <a:r>
              <a:rPr lang="en-US" sz="2800" dirty="0"/>
              <a:t>Address construct coherence, comparability, accessibility and fairness, and consequences.</a:t>
            </a:r>
            <a:endParaRPr lang="en-US" sz="1100" dirty="0"/>
          </a:p>
        </p:txBody>
      </p:sp>
    </p:spTree>
    <p:extLst>
      <p:ext uri="{BB962C8B-B14F-4D97-AF65-F5344CB8AC3E}">
        <p14:creationId xmlns:p14="http://schemas.microsoft.com/office/powerpoint/2010/main" val="10045299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FDD9C-8500-452D-8481-90ABF2D2EFEB}"/>
              </a:ext>
            </a:extLst>
          </p:cNvPr>
          <p:cNvSpPr>
            <a:spLocks noGrp="1"/>
          </p:cNvSpPr>
          <p:nvPr>
            <p:ph type="title"/>
          </p:nvPr>
        </p:nvSpPr>
        <p:spPr/>
        <p:txBody>
          <a:bodyPr>
            <a:normAutofit/>
          </a:bodyPr>
          <a:lstStyle/>
          <a:p>
            <a:r>
              <a:rPr lang="en-US" sz="4000" b="1" dirty="0">
                <a:solidFill>
                  <a:srgbClr val="0070C0"/>
                </a:solidFill>
                <a:effectLst/>
              </a:rPr>
              <a:t>Digital Workbook Audience</a:t>
            </a:r>
          </a:p>
        </p:txBody>
      </p:sp>
      <p:sp>
        <p:nvSpPr>
          <p:cNvPr id="4" name="Content Placeholder 3">
            <a:extLst>
              <a:ext uri="{FF2B5EF4-FFF2-40B4-BE49-F238E27FC236}">
                <a16:creationId xmlns:a16="http://schemas.microsoft.com/office/drawing/2014/main" id="{AC84F498-5372-48ED-8899-E097F2509DCD}"/>
              </a:ext>
            </a:extLst>
          </p:cNvPr>
          <p:cNvSpPr>
            <a:spLocks noGrp="1"/>
          </p:cNvSpPr>
          <p:nvPr>
            <p:ph idx="1"/>
          </p:nvPr>
        </p:nvSpPr>
        <p:spPr>
          <a:xfrm>
            <a:off x="457199" y="1296011"/>
            <a:ext cx="8410575" cy="5476263"/>
          </a:xfrm>
        </p:spPr>
        <p:txBody>
          <a:bodyPr>
            <a:normAutofit/>
          </a:bodyPr>
          <a:lstStyle/>
          <a:p>
            <a:pPr marL="283464" lvl="0" indent="-283464" defTabSz="914377">
              <a:lnSpc>
                <a:spcPct val="100000"/>
              </a:lnSpc>
              <a:spcBef>
                <a:spcPts val="600"/>
              </a:spcBef>
              <a:defRPr/>
            </a:pPr>
            <a:r>
              <a:rPr lang="en-US" sz="2800" dirty="0"/>
              <a:t>State and district administrators who may be—</a:t>
            </a:r>
          </a:p>
          <a:p>
            <a:pPr marL="653796" lvl="1" indent="-342900" defTabSz="914377">
              <a:lnSpc>
                <a:spcPct val="100000"/>
              </a:lnSpc>
              <a:spcBef>
                <a:spcPts val="600"/>
              </a:spcBef>
              <a:defRPr/>
            </a:pPr>
            <a:r>
              <a:rPr lang="en-US" sz="2400" dirty="0"/>
              <a:t>Instructional leaders </a:t>
            </a:r>
          </a:p>
          <a:p>
            <a:pPr marL="653796" lvl="1" indent="-342900" defTabSz="914377">
              <a:lnSpc>
                <a:spcPct val="100000"/>
              </a:lnSpc>
              <a:spcBef>
                <a:spcPts val="600"/>
              </a:spcBef>
              <a:defRPr/>
            </a:pPr>
            <a:r>
              <a:rPr lang="en-US" sz="2400" dirty="0"/>
              <a:t>Content specialists</a:t>
            </a:r>
          </a:p>
          <a:p>
            <a:pPr marL="653796" lvl="1" indent="-342900" defTabSz="914377">
              <a:lnSpc>
                <a:spcPct val="100000"/>
              </a:lnSpc>
              <a:spcBef>
                <a:spcPts val="600"/>
              </a:spcBef>
              <a:defRPr/>
            </a:pPr>
            <a:r>
              <a:rPr lang="en-US" sz="2400" dirty="0"/>
              <a:t>Assessment specialists</a:t>
            </a:r>
          </a:p>
          <a:p>
            <a:pPr marL="653796" lvl="1" indent="-342900" defTabSz="914377">
              <a:lnSpc>
                <a:spcPct val="100000"/>
              </a:lnSpc>
              <a:spcBef>
                <a:spcPts val="600"/>
              </a:spcBef>
              <a:defRPr/>
            </a:pPr>
            <a:r>
              <a:rPr lang="en-US" sz="2400" dirty="0"/>
              <a:t>Decision-makers regarding state or local assessments</a:t>
            </a:r>
          </a:p>
          <a:p>
            <a:pPr marL="653796" lvl="1" indent="-342900" defTabSz="914377">
              <a:lnSpc>
                <a:spcPct val="100000"/>
              </a:lnSpc>
              <a:spcBef>
                <a:spcPts val="600"/>
              </a:spcBef>
              <a:defRPr/>
            </a:pPr>
            <a:r>
              <a:rPr lang="en-US" sz="2400" dirty="0"/>
              <a:t>Responsible for implementing State and Local Self-Evaluation Protocols  </a:t>
            </a:r>
          </a:p>
          <a:p>
            <a:pPr marL="283464" lvl="0" indent="-283464" defTabSz="914377">
              <a:lnSpc>
                <a:spcPct val="100000"/>
              </a:lnSpc>
              <a:spcBef>
                <a:spcPts val="600"/>
              </a:spcBef>
              <a:defRPr/>
            </a:pPr>
            <a:r>
              <a:rPr lang="en-US" sz="2800" dirty="0"/>
              <a:t>These educational leaders will strengthen their assessment literacy by building their knowledge base, understanding the nuances of validity and reliability, and applying their knowledge in the evaluation of their own systems.</a:t>
            </a:r>
          </a:p>
        </p:txBody>
      </p:sp>
    </p:spTree>
    <p:extLst>
      <p:ext uri="{BB962C8B-B14F-4D97-AF65-F5344CB8AC3E}">
        <p14:creationId xmlns:p14="http://schemas.microsoft.com/office/powerpoint/2010/main" val="21316227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5DF1B-6BC8-40E2-90B8-1C8159512BDA}"/>
              </a:ext>
            </a:extLst>
          </p:cNvPr>
          <p:cNvSpPr>
            <a:spLocks noGrp="1"/>
          </p:cNvSpPr>
          <p:nvPr>
            <p:ph type="title"/>
          </p:nvPr>
        </p:nvSpPr>
        <p:spPr/>
        <p:txBody>
          <a:bodyPr/>
          <a:lstStyle/>
          <a:p>
            <a:r>
              <a:rPr lang="en-US" b="1" dirty="0">
                <a:effectLst/>
              </a:rPr>
              <a:t>Assessment</a:t>
            </a:r>
            <a:r>
              <a:rPr lang="en-US" b="1" dirty="0"/>
              <a:t> </a:t>
            </a:r>
            <a:r>
              <a:rPr lang="en-US" b="1" dirty="0">
                <a:effectLst/>
              </a:rPr>
              <a:t>Literacy</a:t>
            </a:r>
          </a:p>
        </p:txBody>
      </p:sp>
      <p:sp>
        <p:nvSpPr>
          <p:cNvPr id="3" name="Content Placeholder 2">
            <a:extLst>
              <a:ext uri="{FF2B5EF4-FFF2-40B4-BE49-F238E27FC236}">
                <a16:creationId xmlns:a16="http://schemas.microsoft.com/office/drawing/2014/main" id="{59E2974E-A015-47A3-9DC9-F625D188B740}"/>
              </a:ext>
            </a:extLst>
          </p:cNvPr>
          <p:cNvSpPr>
            <a:spLocks noGrp="1"/>
          </p:cNvSpPr>
          <p:nvPr>
            <p:ph idx="1"/>
          </p:nvPr>
        </p:nvSpPr>
        <p:spPr>
          <a:xfrm>
            <a:off x="457199" y="1343024"/>
            <a:ext cx="8229599" cy="4943475"/>
          </a:xfrm>
        </p:spPr>
        <p:txBody>
          <a:bodyPr>
            <a:normAutofit/>
          </a:bodyPr>
          <a:lstStyle/>
          <a:p>
            <a:pPr marL="283464" indent="-283464" defTabSz="914377">
              <a:lnSpc>
                <a:spcPct val="120000"/>
              </a:lnSpc>
              <a:spcBef>
                <a:spcPts val="600"/>
              </a:spcBef>
              <a:spcAft>
                <a:spcPts val="1350"/>
              </a:spcAft>
              <a:defRPr/>
            </a:pPr>
            <a:r>
              <a:rPr lang="en-US" sz="2800" dirty="0"/>
              <a:t>Being assessment literate means that one understands key principles about how tests are designed, developed, administered, scored, analyzed, and reported upon in ways that yield meaningful and useful scores.</a:t>
            </a:r>
          </a:p>
          <a:p>
            <a:pPr marL="283464" indent="-283464" defTabSz="914377">
              <a:lnSpc>
                <a:spcPct val="120000"/>
              </a:lnSpc>
              <a:spcBef>
                <a:spcPts val="600"/>
              </a:spcBef>
              <a:spcAft>
                <a:spcPts val="1350"/>
              </a:spcAft>
              <a:defRPr/>
            </a:pPr>
            <a:r>
              <a:rPr lang="en-US" sz="2800" dirty="0"/>
              <a:t>An assessment literate person can accurately interpret assessment scores and use them appropriately for making decisions.</a:t>
            </a:r>
          </a:p>
        </p:txBody>
      </p:sp>
    </p:spTree>
    <p:extLst>
      <p:ext uri="{BB962C8B-B14F-4D97-AF65-F5344CB8AC3E}">
        <p14:creationId xmlns:p14="http://schemas.microsoft.com/office/powerpoint/2010/main" val="43915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21792" y="1709928"/>
            <a:ext cx="7891272" cy="2852928"/>
          </a:xfrm>
        </p:spPr>
        <p:txBody>
          <a:bodyPr>
            <a:noAutofit/>
          </a:bodyPr>
          <a:lstStyle/>
          <a:p>
            <a:pPr algn="r"/>
            <a:r>
              <a:rPr lang="en-US" sz="3600" b="1" dirty="0">
                <a:solidFill>
                  <a:srgbClr val="0070C0"/>
                </a:solidFill>
                <a:effectLst/>
              </a:rPr>
              <a:t>Welcome and Introduction</a:t>
            </a:r>
          </a:p>
        </p:txBody>
      </p:sp>
      <p:sp>
        <p:nvSpPr>
          <p:cNvPr id="6" name="Subtitle 5"/>
          <p:cNvSpPr>
            <a:spLocks noGrp="1"/>
          </p:cNvSpPr>
          <p:nvPr>
            <p:ph idx="1"/>
          </p:nvPr>
        </p:nvSpPr>
        <p:spPr>
          <a:xfrm>
            <a:off x="283464" y="4792532"/>
            <a:ext cx="8229600" cy="1083833"/>
          </a:xfrm>
        </p:spPr>
        <p:txBody>
          <a:bodyPr>
            <a:normAutofit/>
          </a:bodyPr>
          <a:lstStyle/>
          <a:p>
            <a:pPr marL="0" indent="0" algn="r">
              <a:spcBef>
                <a:spcPts val="0"/>
              </a:spcBef>
              <a:buNone/>
            </a:pPr>
            <a:r>
              <a:rPr lang="es-PR" sz="2400" dirty="0"/>
              <a:t>Liz Summers</a:t>
            </a:r>
            <a:r>
              <a:rPr lang="en-US" sz="2400" dirty="0"/>
              <a:t>, Ph.D., </a:t>
            </a:r>
          </a:p>
          <a:p>
            <a:pPr marL="0" indent="0" algn="r">
              <a:spcBef>
                <a:spcPts val="0"/>
              </a:spcBef>
              <a:buNone/>
            </a:pPr>
            <a:r>
              <a:rPr lang="en-US" sz="2400" dirty="0"/>
              <a:t>Executive Vice President, </a:t>
            </a:r>
          </a:p>
          <a:p>
            <a:pPr marL="0" indent="0" algn="r">
              <a:spcBef>
                <a:spcPts val="0"/>
              </a:spcBef>
              <a:buNone/>
            </a:pPr>
            <a:r>
              <a:rPr lang="en-US" sz="2400" dirty="0"/>
              <a:t>edCount, LLC</a:t>
            </a:r>
            <a:endParaRPr lang="es-PR" sz="2400" dirty="0"/>
          </a:p>
        </p:txBody>
      </p:sp>
    </p:spTree>
    <p:extLst>
      <p:ext uri="{BB962C8B-B14F-4D97-AF65-F5344CB8AC3E}">
        <p14:creationId xmlns:p14="http://schemas.microsoft.com/office/powerpoint/2010/main" val="39614383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w: Right 5">
            <a:extLst>
              <a:ext uri="{FF2B5EF4-FFF2-40B4-BE49-F238E27FC236}">
                <a16:creationId xmlns:a16="http://schemas.microsoft.com/office/drawing/2014/main" id="{DDFADBAF-0EAB-4469-AD99-B808C983B4A3}"/>
              </a:ext>
            </a:extLst>
          </p:cNvPr>
          <p:cNvSpPr/>
          <p:nvPr/>
        </p:nvSpPr>
        <p:spPr>
          <a:xfrm>
            <a:off x="2754272" y="2680176"/>
            <a:ext cx="1371600" cy="260604"/>
          </a:xfrm>
          <a:prstGeom prst="rightArrow">
            <a:avLst/>
          </a:prstGeom>
          <a:solidFill>
            <a:srgbClr val="3B4F8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 name="Arrow: Right 33">
            <a:extLst>
              <a:ext uri="{FF2B5EF4-FFF2-40B4-BE49-F238E27FC236}">
                <a16:creationId xmlns:a16="http://schemas.microsoft.com/office/drawing/2014/main" id="{3AA2A9DC-A5F6-44EE-916F-EC405E264AD2}"/>
              </a:ext>
            </a:extLst>
          </p:cNvPr>
          <p:cNvSpPr/>
          <p:nvPr/>
        </p:nvSpPr>
        <p:spPr>
          <a:xfrm>
            <a:off x="2754272" y="3634149"/>
            <a:ext cx="1371600" cy="273844"/>
          </a:xfrm>
          <a:prstGeom prst="rightArrow">
            <a:avLst/>
          </a:prstGeom>
          <a:solidFill>
            <a:srgbClr val="9096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 name="Arrow: Right 34">
            <a:extLst>
              <a:ext uri="{FF2B5EF4-FFF2-40B4-BE49-F238E27FC236}">
                <a16:creationId xmlns:a16="http://schemas.microsoft.com/office/drawing/2014/main" id="{3AF2F1ED-05C4-4625-968E-721DAA749E1F}"/>
              </a:ext>
            </a:extLst>
          </p:cNvPr>
          <p:cNvSpPr/>
          <p:nvPr/>
        </p:nvSpPr>
        <p:spPr>
          <a:xfrm>
            <a:off x="2754272" y="4629448"/>
            <a:ext cx="1371600" cy="273844"/>
          </a:xfrm>
          <a:prstGeom prst="rightArrow">
            <a:avLst/>
          </a:prstGeom>
          <a:solidFill>
            <a:srgbClr val="4D8C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 name="Arrow: Right 35">
            <a:extLst>
              <a:ext uri="{FF2B5EF4-FFF2-40B4-BE49-F238E27FC236}">
                <a16:creationId xmlns:a16="http://schemas.microsoft.com/office/drawing/2014/main" id="{43750ED0-2331-4823-8917-5E97C928CCB0}"/>
              </a:ext>
            </a:extLst>
          </p:cNvPr>
          <p:cNvSpPr/>
          <p:nvPr/>
        </p:nvSpPr>
        <p:spPr>
          <a:xfrm>
            <a:off x="2754272" y="5625407"/>
            <a:ext cx="1371600" cy="273844"/>
          </a:xfrm>
          <a:prstGeom prst="rightArrow">
            <a:avLst/>
          </a:prstGeom>
          <a:solidFill>
            <a:srgbClr val="9AC4C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Title 5">
            <a:extLst>
              <a:ext uri="{FF2B5EF4-FFF2-40B4-BE49-F238E27FC236}">
                <a16:creationId xmlns:a16="http://schemas.microsoft.com/office/drawing/2014/main" id="{7A9BC087-D5CD-4605-8FBF-DFF568D880FE}"/>
              </a:ext>
            </a:extLst>
          </p:cNvPr>
          <p:cNvSpPr txBox="1">
            <a:spLocks/>
          </p:cNvSpPr>
          <p:nvPr/>
        </p:nvSpPr>
        <p:spPr>
          <a:xfrm>
            <a:off x="548640" y="1746756"/>
            <a:ext cx="3362325" cy="464947"/>
          </a:xfrm>
          <a:prstGeom prst="rect">
            <a:avLst/>
          </a:prstGeom>
        </p:spPr>
        <p:txBody>
          <a:bodyPr vert="horz" lIns="68580" tIns="34290" rIns="68580" bIns="3429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2800" b="1" dirty="0">
                <a:latin typeface="+mn-lt"/>
              </a:rPr>
              <a:t>Validity Questions</a:t>
            </a:r>
          </a:p>
        </p:txBody>
      </p:sp>
      <p:grpSp>
        <p:nvGrpSpPr>
          <p:cNvPr id="23" name="Group 22">
            <a:extLst>
              <a:ext uri="{FF2B5EF4-FFF2-40B4-BE49-F238E27FC236}">
                <a16:creationId xmlns:a16="http://schemas.microsoft.com/office/drawing/2014/main" id="{24A67481-ABC6-472B-8197-F4342F3A0C95}"/>
              </a:ext>
            </a:extLst>
          </p:cNvPr>
          <p:cNvGrpSpPr/>
          <p:nvPr/>
        </p:nvGrpSpPr>
        <p:grpSpPr>
          <a:xfrm>
            <a:off x="4046268" y="2367330"/>
            <a:ext cx="5289958" cy="3680921"/>
            <a:chOff x="3355848" y="1746504"/>
            <a:chExt cx="6096000" cy="4064000"/>
          </a:xfrm>
        </p:grpSpPr>
        <p:sp>
          <p:nvSpPr>
            <p:cNvPr id="24" name="Oval 23">
              <a:extLst>
                <a:ext uri="{FF2B5EF4-FFF2-40B4-BE49-F238E27FC236}">
                  <a16:creationId xmlns:a16="http://schemas.microsoft.com/office/drawing/2014/main" id="{51E1CA68-4828-47BE-A5CD-6DC96E8D38CB}"/>
                </a:ext>
              </a:extLst>
            </p:cNvPr>
            <p:cNvSpPr/>
            <p:nvPr/>
          </p:nvSpPr>
          <p:spPr>
            <a:xfrm>
              <a:off x="5375148" y="2749804"/>
              <a:ext cx="2057400" cy="2057400"/>
            </a:xfrm>
            <a:prstGeom prst="ellipse">
              <a:avLst/>
            </a:prstGeom>
            <a:solidFill>
              <a:schemeClr val="accent1">
                <a:lumMod val="60000"/>
                <a:lumOff val="40000"/>
              </a:schemeClr>
            </a:solidFill>
            <a:ln>
              <a:noFill/>
            </a:ln>
            <a:effectLst>
              <a:softEdge rad="228600"/>
            </a:effectLst>
          </p:spPr>
          <p:style>
            <a:lnRef idx="2">
              <a:schemeClr val="accent1">
                <a:shade val="50000"/>
              </a:schemeClr>
            </a:lnRef>
            <a:fillRef idx="1">
              <a:schemeClr val="accent1"/>
            </a:fillRef>
            <a:effectRef idx="0">
              <a:schemeClr val="accent1"/>
            </a:effectRef>
            <a:fontRef idx="minor">
              <a:schemeClr val="lt1"/>
            </a:fontRef>
          </p:style>
          <p:txBody>
            <a:bodyPr lIns="0" tIns="154305" rIns="0" bIns="0" rtlCol="0" anchor="ctr" anchorCtr="0"/>
            <a:lstStyle/>
            <a:p>
              <a:pPr algn="ctr"/>
              <a:r>
                <a:rPr lang="en-US" b="1" dirty="0"/>
                <a:t>Validity</a:t>
              </a:r>
              <a:endParaRPr lang="en-US" sz="2250" b="1" dirty="0"/>
            </a:p>
            <a:p>
              <a:pPr algn="ctr"/>
              <a:endParaRPr lang="en-US" sz="1013" dirty="0"/>
            </a:p>
          </p:txBody>
        </p:sp>
        <p:graphicFrame>
          <p:nvGraphicFramePr>
            <p:cNvPr id="25" name="Diagram 24">
              <a:extLst>
                <a:ext uri="{FF2B5EF4-FFF2-40B4-BE49-F238E27FC236}">
                  <a16:creationId xmlns:a16="http://schemas.microsoft.com/office/drawing/2014/main" id="{FEE9EBE0-CE68-4614-BF7F-F89713148362}"/>
                </a:ext>
              </a:extLst>
            </p:cNvPr>
            <p:cNvGraphicFramePr/>
            <p:nvPr>
              <p:extLst/>
            </p:nvPr>
          </p:nvGraphicFramePr>
          <p:xfrm>
            <a:off x="3355848" y="1746504"/>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sp>
        <p:nvSpPr>
          <p:cNvPr id="26" name="Freeform: Shape 25">
            <a:extLst>
              <a:ext uri="{FF2B5EF4-FFF2-40B4-BE49-F238E27FC236}">
                <a16:creationId xmlns:a16="http://schemas.microsoft.com/office/drawing/2014/main" id="{FAFCA769-FF1C-4A1C-BB2A-19A919F74831}"/>
              </a:ext>
            </a:extLst>
          </p:cNvPr>
          <p:cNvSpPr/>
          <p:nvPr/>
        </p:nvSpPr>
        <p:spPr>
          <a:xfrm>
            <a:off x="693176" y="2367330"/>
            <a:ext cx="2118248" cy="819208"/>
          </a:xfrm>
          <a:custGeom>
            <a:avLst/>
            <a:gdLst>
              <a:gd name="connsiteX0" fmla="*/ 0 w 1658535"/>
              <a:gd name="connsiteY0" fmla="*/ 0 h 1687361"/>
              <a:gd name="connsiteX1" fmla="*/ 1658535 w 1658535"/>
              <a:gd name="connsiteY1" fmla="*/ 0 h 1687361"/>
              <a:gd name="connsiteX2" fmla="*/ 1658535 w 1658535"/>
              <a:gd name="connsiteY2" fmla="*/ 1687361 h 1687361"/>
              <a:gd name="connsiteX3" fmla="*/ 0 w 1658535"/>
              <a:gd name="connsiteY3" fmla="*/ 1687361 h 1687361"/>
              <a:gd name="connsiteX4" fmla="*/ 0 w 1658535"/>
              <a:gd name="connsiteY4" fmla="*/ 0 h 1687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8535" h="1687361">
                <a:moveTo>
                  <a:pt x="0" y="0"/>
                </a:moveTo>
                <a:lnTo>
                  <a:pt x="1658535" y="0"/>
                </a:lnTo>
                <a:lnTo>
                  <a:pt x="1658535" y="1687361"/>
                </a:lnTo>
                <a:lnTo>
                  <a:pt x="0" y="1687361"/>
                </a:lnTo>
                <a:lnTo>
                  <a:pt x="0" y="0"/>
                </a:lnTo>
                <a:close/>
              </a:path>
            </a:pathLst>
          </a:cu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3">
            <a:scrgbClr r="0" g="0" b="0"/>
          </a:fillRef>
          <a:effectRef idx="3">
            <a:schemeClr val="accent1">
              <a:shade val="80000"/>
              <a:hueOff val="0"/>
              <a:satOff val="0"/>
              <a:lumOff val="0"/>
              <a:alphaOff val="0"/>
            </a:schemeClr>
          </a:effectRef>
          <a:fontRef idx="minor">
            <a:schemeClr val="lt1"/>
          </a:fontRef>
        </p:style>
        <p:txBody>
          <a:bodyPr spcFirstLastPara="0" vert="horz" wrap="square" lIns="54293" tIns="54293" rIns="54293" bIns="54293" numCol="1" spcCol="1270" anchor="ctr" anchorCtr="0">
            <a:noAutofit/>
          </a:bodyPr>
          <a:lstStyle/>
          <a:p>
            <a:pPr algn="ctr" defTabSz="633413">
              <a:lnSpc>
                <a:spcPct val="90000"/>
              </a:lnSpc>
              <a:spcBef>
                <a:spcPct val="0"/>
              </a:spcBef>
              <a:spcAft>
                <a:spcPct val="35000"/>
              </a:spcAft>
            </a:pPr>
            <a:r>
              <a:rPr lang="en-US" sz="2000" b="1" dirty="0"/>
              <a:t>Construct Coherence</a:t>
            </a:r>
          </a:p>
        </p:txBody>
      </p:sp>
      <p:sp>
        <p:nvSpPr>
          <p:cNvPr id="27" name="Freeform: Shape 26">
            <a:extLst>
              <a:ext uri="{FF2B5EF4-FFF2-40B4-BE49-F238E27FC236}">
                <a16:creationId xmlns:a16="http://schemas.microsoft.com/office/drawing/2014/main" id="{62A21325-8EAA-4193-A35A-AA2E9D22E450}"/>
              </a:ext>
            </a:extLst>
          </p:cNvPr>
          <p:cNvSpPr/>
          <p:nvPr/>
        </p:nvSpPr>
        <p:spPr>
          <a:xfrm>
            <a:off x="693175" y="3362462"/>
            <a:ext cx="2118248" cy="819208"/>
          </a:xfrm>
          <a:custGeom>
            <a:avLst/>
            <a:gdLst>
              <a:gd name="connsiteX0" fmla="*/ 0 w 1658535"/>
              <a:gd name="connsiteY0" fmla="*/ 0 h 1687361"/>
              <a:gd name="connsiteX1" fmla="*/ 1658535 w 1658535"/>
              <a:gd name="connsiteY1" fmla="*/ 0 h 1687361"/>
              <a:gd name="connsiteX2" fmla="*/ 1658535 w 1658535"/>
              <a:gd name="connsiteY2" fmla="*/ 1687361 h 1687361"/>
              <a:gd name="connsiteX3" fmla="*/ 0 w 1658535"/>
              <a:gd name="connsiteY3" fmla="*/ 1687361 h 1687361"/>
              <a:gd name="connsiteX4" fmla="*/ 0 w 1658535"/>
              <a:gd name="connsiteY4" fmla="*/ 0 h 1687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8535" h="1687361">
                <a:moveTo>
                  <a:pt x="0" y="0"/>
                </a:moveTo>
                <a:lnTo>
                  <a:pt x="1658535" y="0"/>
                </a:lnTo>
                <a:lnTo>
                  <a:pt x="1658535" y="1687361"/>
                </a:lnTo>
                <a:lnTo>
                  <a:pt x="0" y="1687361"/>
                </a:lnTo>
                <a:lnTo>
                  <a:pt x="0" y="0"/>
                </a:lnTo>
                <a:close/>
              </a:path>
            </a:pathLst>
          </a:custGeom>
          <a:solidFill>
            <a:srgbClr val="9399C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3">
            <a:scrgbClr r="0" g="0" b="0"/>
          </a:fillRef>
          <a:effectRef idx="3">
            <a:schemeClr val="accent1">
              <a:shade val="80000"/>
              <a:hueOff val="236519"/>
              <a:satOff val="-13281"/>
              <a:lumOff val="11454"/>
              <a:alphaOff val="0"/>
            </a:schemeClr>
          </a:effectRef>
          <a:fontRef idx="minor">
            <a:schemeClr val="lt1"/>
          </a:fontRef>
        </p:style>
        <p:txBody>
          <a:bodyPr spcFirstLastPara="0" vert="horz" wrap="square" lIns="54293" tIns="54293" rIns="54293" bIns="54293" numCol="1" spcCol="1270" anchor="ctr" anchorCtr="0">
            <a:noAutofit/>
          </a:bodyPr>
          <a:lstStyle/>
          <a:p>
            <a:pPr algn="ctr" defTabSz="633413">
              <a:lnSpc>
                <a:spcPct val="90000"/>
              </a:lnSpc>
              <a:spcBef>
                <a:spcPct val="0"/>
              </a:spcBef>
              <a:spcAft>
                <a:spcPct val="35000"/>
              </a:spcAft>
            </a:pPr>
            <a:r>
              <a:rPr lang="en-US" sz="2000" b="1" dirty="0"/>
              <a:t>Comparability</a:t>
            </a:r>
          </a:p>
        </p:txBody>
      </p:sp>
      <p:sp>
        <p:nvSpPr>
          <p:cNvPr id="28" name="Freeform: Shape 27">
            <a:extLst>
              <a:ext uri="{FF2B5EF4-FFF2-40B4-BE49-F238E27FC236}">
                <a16:creationId xmlns:a16="http://schemas.microsoft.com/office/drawing/2014/main" id="{4F08DD65-26FD-427B-9504-3917AEA6A17B}"/>
              </a:ext>
            </a:extLst>
          </p:cNvPr>
          <p:cNvSpPr/>
          <p:nvPr/>
        </p:nvSpPr>
        <p:spPr>
          <a:xfrm>
            <a:off x="693174" y="4357594"/>
            <a:ext cx="2118248" cy="819208"/>
          </a:xfrm>
          <a:custGeom>
            <a:avLst/>
            <a:gdLst>
              <a:gd name="connsiteX0" fmla="*/ 0 w 1658535"/>
              <a:gd name="connsiteY0" fmla="*/ 0 h 1687361"/>
              <a:gd name="connsiteX1" fmla="*/ 1658535 w 1658535"/>
              <a:gd name="connsiteY1" fmla="*/ 0 h 1687361"/>
              <a:gd name="connsiteX2" fmla="*/ 1658535 w 1658535"/>
              <a:gd name="connsiteY2" fmla="*/ 1687361 h 1687361"/>
              <a:gd name="connsiteX3" fmla="*/ 0 w 1658535"/>
              <a:gd name="connsiteY3" fmla="*/ 1687361 h 1687361"/>
              <a:gd name="connsiteX4" fmla="*/ 0 w 1658535"/>
              <a:gd name="connsiteY4" fmla="*/ 0 h 1687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8535" h="1687361">
                <a:moveTo>
                  <a:pt x="0" y="0"/>
                </a:moveTo>
                <a:lnTo>
                  <a:pt x="1658535" y="0"/>
                </a:lnTo>
                <a:lnTo>
                  <a:pt x="1658535" y="1687361"/>
                </a:lnTo>
                <a:lnTo>
                  <a:pt x="0" y="1687361"/>
                </a:lnTo>
                <a:lnTo>
                  <a:pt x="0" y="0"/>
                </a:lnTo>
                <a:close/>
              </a:path>
            </a:pathLst>
          </a:custGeom>
          <a:solidFill>
            <a:srgbClr val="4C89E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3">
            <a:scrgbClr r="0" g="0" b="0"/>
          </a:fillRef>
          <a:effectRef idx="3">
            <a:schemeClr val="accent1">
              <a:shade val="80000"/>
              <a:hueOff val="473038"/>
              <a:satOff val="-26563"/>
              <a:lumOff val="22907"/>
              <a:alphaOff val="0"/>
            </a:schemeClr>
          </a:effectRef>
          <a:fontRef idx="minor">
            <a:schemeClr val="lt1"/>
          </a:fontRef>
        </p:style>
        <p:txBody>
          <a:bodyPr spcFirstLastPara="0" vert="horz" wrap="square" lIns="54293" tIns="54293" rIns="54293" bIns="54293" numCol="1" spcCol="1270" anchor="ctr" anchorCtr="0">
            <a:noAutofit/>
          </a:bodyPr>
          <a:lstStyle/>
          <a:p>
            <a:pPr algn="ctr" defTabSz="633413">
              <a:lnSpc>
                <a:spcPct val="90000"/>
              </a:lnSpc>
              <a:spcBef>
                <a:spcPct val="0"/>
              </a:spcBef>
              <a:spcAft>
                <a:spcPct val="35000"/>
              </a:spcAft>
            </a:pPr>
            <a:r>
              <a:rPr lang="en-US" sz="2000" b="1" dirty="0"/>
              <a:t>Fairness &amp; Accessibility</a:t>
            </a:r>
          </a:p>
        </p:txBody>
      </p:sp>
      <p:sp>
        <p:nvSpPr>
          <p:cNvPr id="29" name="Freeform: Shape 28">
            <a:extLst>
              <a:ext uri="{FF2B5EF4-FFF2-40B4-BE49-F238E27FC236}">
                <a16:creationId xmlns:a16="http://schemas.microsoft.com/office/drawing/2014/main" id="{484B9D42-3DD1-4FDA-9345-78BB3DE9552A}"/>
              </a:ext>
            </a:extLst>
          </p:cNvPr>
          <p:cNvSpPr/>
          <p:nvPr/>
        </p:nvSpPr>
        <p:spPr>
          <a:xfrm>
            <a:off x="693174" y="5352725"/>
            <a:ext cx="2118248" cy="819208"/>
          </a:xfrm>
          <a:custGeom>
            <a:avLst/>
            <a:gdLst>
              <a:gd name="connsiteX0" fmla="*/ 0 w 1658535"/>
              <a:gd name="connsiteY0" fmla="*/ 0 h 1687361"/>
              <a:gd name="connsiteX1" fmla="*/ 1658535 w 1658535"/>
              <a:gd name="connsiteY1" fmla="*/ 0 h 1687361"/>
              <a:gd name="connsiteX2" fmla="*/ 1658535 w 1658535"/>
              <a:gd name="connsiteY2" fmla="*/ 1687361 h 1687361"/>
              <a:gd name="connsiteX3" fmla="*/ 0 w 1658535"/>
              <a:gd name="connsiteY3" fmla="*/ 1687361 h 1687361"/>
              <a:gd name="connsiteX4" fmla="*/ 0 w 1658535"/>
              <a:gd name="connsiteY4" fmla="*/ 0 h 1687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8535" h="1687361">
                <a:moveTo>
                  <a:pt x="0" y="0"/>
                </a:moveTo>
                <a:lnTo>
                  <a:pt x="1658535" y="0"/>
                </a:lnTo>
                <a:lnTo>
                  <a:pt x="1658535" y="1687361"/>
                </a:lnTo>
                <a:lnTo>
                  <a:pt x="0" y="1687361"/>
                </a:lnTo>
                <a:lnTo>
                  <a:pt x="0" y="0"/>
                </a:lnTo>
                <a:close/>
              </a:path>
            </a:pathLst>
          </a:custGeom>
          <a:solidFill>
            <a:srgbClr val="9DC7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3">
            <a:scrgbClr r="0" g="0" b="0"/>
          </a:fillRef>
          <a:effectRef idx="3">
            <a:schemeClr val="accent1">
              <a:shade val="80000"/>
              <a:hueOff val="709557"/>
              <a:satOff val="-39844"/>
              <a:lumOff val="34361"/>
              <a:alphaOff val="0"/>
            </a:schemeClr>
          </a:effectRef>
          <a:fontRef idx="minor">
            <a:schemeClr val="lt1"/>
          </a:fontRef>
        </p:style>
        <p:txBody>
          <a:bodyPr spcFirstLastPara="0" vert="horz" wrap="square" lIns="54293" tIns="54293" rIns="54293" bIns="54293" numCol="1" spcCol="1270" anchor="ctr" anchorCtr="0">
            <a:noAutofit/>
          </a:bodyPr>
          <a:lstStyle/>
          <a:p>
            <a:pPr algn="ctr" defTabSz="633413">
              <a:lnSpc>
                <a:spcPct val="90000"/>
              </a:lnSpc>
              <a:spcBef>
                <a:spcPct val="0"/>
              </a:spcBef>
              <a:spcAft>
                <a:spcPct val="35000"/>
              </a:spcAft>
            </a:pPr>
            <a:r>
              <a:rPr lang="en-US" sz="2000" b="1" dirty="0"/>
              <a:t>Consequences</a:t>
            </a:r>
          </a:p>
        </p:txBody>
      </p:sp>
      <p:sp>
        <p:nvSpPr>
          <p:cNvPr id="16" name="Title 1">
            <a:extLst>
              <a:ext uri="{FF2B5EF4-FFF2-40B4-BE49-F238E27FC236}">
                <a16:creationId xmlns:a16="http://schemas.microsoft.com/office/drawing/2014/main" id="{9501DD1D-9F53-4806-90A4-0F968C556474}"/>
              </a:ext>
            </a:extLst>
          </p:cNvPr>
          <p:cNvSpPr>
            <a:spLocks noGrp="1"/>
          </p:cNvSpPr>
          <p:nvPr>
            <p:ph type="title"/>
          </p:nvPr>
        </p:nvSpPr>
        <p:spPr>
          <a:xfrm>
            <a:off x="548640" y="541710"/>
            <a:ext cx="8229600" cy="1143000"/>
          </a:xfrm>
        </p:spPr>
        <p:txBody>
          <a:bodyPr>
            <a:normAutofit fontScale="90000"/>
          </a:bodyPr>
          <a:lstStyle/>
          <a:p>
            <a:r>
              <a:rPr lang="en-US" b="1" dirty="0">
                <a:solidFill>
                  <a:srgbClr val="0070C0"/>
                </a:solidFill>
                <a:effectLst/>
              </a:rPr>
              <a:t>Digital Workbook Series Organizing</a:t>
            </a:r>
            <a:br>
              <a:rPr lang="en-US" b="1" dirty="0">
                <a:solidFill>
                  <a:srgbClr val="0070C0"/>
                </a:solidFill>
                <a:effectLst/>
              </a:rPr>
            </a:br>
            <a:r>
              <a:rPr lang="en-US" b="1" dirty="0">
                <a:solidFill>
                  <a:srgbClr val="0070C0"/>
                </a:solidFill>
                <a:effectLst/>
              </a:rPr>
              <a:t>Principles</a:t>
            </a:r>
          </a:p>
        </p:txBody>
      </p:sp>
      <p:sp>
        <p:nvSpPr>
          <p:cNvPr id="17" name="Title 5">
            <a:extLst>
              <a:ext uri="{FF2B5EF4-FFF2-40B4-BE49-F238E27FC236}">
                <a16:creationId xmlns:a16="http://schemas.microsoft.com/office/drawing/2014/main" id="{ADFF3A1B-1948-4733-9948-07B3CCBB0D03}"/>
              </a:ext>
            </a:extLst>
          </p:cNvPr>
          <p:cNvSpPr txBox="1">
            <a:spLocks/>
          </p:cNvSpPr>
          <p:nvPr/>
        </p:nvSpPr>
        <p:spPr>
          <a:xfrm>
            <a:off x="4732133" y="1772993"/>
            <a:ext cx="4326142" cy="438710"/>
          </a:xfrm>
          <a:prstGeom prst="rect">
            <a:avLst/>
          </a:prstGeom>
        </p:spPr>
        <p:txBody>
          <a:bodyPr vert="horz" wrap="square" lIns="68580" tIns="34290" rIns="68580" bIns="34290" rtlCol="0" anchor="b">
            <a:sp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2800" b="1" dirty="0">
                <a:latin typeface="+mn-lt"/>
              </a:rPr>
              <a:t>Phases of the Test Life Cycle</a:t>
            </a:r>
          </a:p>
        </p:txBody>
      </p:sp>
    </p:spTree>
    <p:extLst>
      <p:ext uri="{BB962C8B-B14F-4D97-AF65-F5344CB8AC3E}">
        <p14:creationId xmlns:p14="http://schemas.microsoft.com/office/powerpoint/2010/main" val="2939123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par>
                                <p:cTn id="11" presetID="22" presetClass="entr" presetSubtype="8" fill="hold" grpId="0" nodeType="withEffect">
                                  <p:stCondLst>
                                    <p:cond delay="2000"/>
                                  </p:stCondLst>
                                  <p:childTnLst>
                                    <p:set>
                                      <p:cBhvr>
                                        <p:cTn id="12" dur="1" fill="hold">
                                          <p:stCondLst>
                                            <p:cond delay="0"/>
                                          </p:stCondLst>
                                        </p:cTn>
                                        <p:tgtEl>
                                          <p:spTgt spid="27"/>
                                        </p:tgtEl>
                                        <p:attrNameLst>
                                          <p:attrName>style.visibility</p:attrName>
                                        </p:attrNameLst>
                                      </p:cBhvr>
                                      <p:to>
                                        <p:strVal val="visible"/>
                                      </p:to>
                                    </p:set>
                                    <p:animEffect transition="in" filter="wipe(left)">
                                      <p:cBhvr>
                                        <p:cTn id="13" dur="500"/>
                                        <p:tgtEl>
                                          <p:spTgt spid="27"/>
                                        </p:tgtEl>
                                      </p:cBhvr>
                                    </p:animEffect>
                                  </p:childTnLst>
                                </p:cTn>
                              </p:par>
                              <p:par>
                                <p:cTn id="14" presetID="22" presetClass="entr" presetSubtype="8" fill="hold" grpId="0" nodeType="withEffect">
                                  <p:stCondLst>
                                    <p:cond delay="2500"/>
                                  </p:stCondLst>
                                  <p:childTnLst>
                                    <p:set>
                                      <p:cBhvr>
                                        <p:cTn id="15" dur="1" fill="hold">
                                          <p:stCondLst>
                                            <p:cond delay="0"/>
                                          </p:stCondLst>
                                        </p:cTn>
                                        <p:tgtEl>
                                          <p:spTgt spid="34"/>
                                        </p:tgtEl>
                                        <p:attrNameLst>
                                          <p:attrName>style.visibility</p:attrName>
                                        </p:attrNameLst>
                                      </p:cBhvr>
                                      <p:to>
                                        <p:strVal val="visible"/>
                                      </p:to>
                                    </p:set>
                                    <p:animEffect transition="in" filter="wipe(left)">
                                      <p:cBhvr>
                                        <p:cTn id="16" dur="500"/>
                                        <p:tgtEl>
                                          <p:spTgt spid="34"/>
                                        </p:tgtEl>
                                      </p:cBhvr>
                                    </p:animEffect>
                                  </p:childTnLst>
                                </p:cTn>
                              </p:par>
                              <p:par>
                                <p:cTn id="17" presetID="22" presetClass="entr" presetSubtype="8" fill="hold" grpId="0" nodeType="withEffect">
                                  <p:stCondLst>
                                    <p:cond delay="4000"/>
                                  </p:stCondLst>
                                  <p:childTnLst>
                                    <p:set>
                                      <p:cBhvr>
                                        <p:cTn id="18" dur="1" fill="hold">
                                          <p:stCondLst>
                                            <p:cond delay="0"/>
                                          </p:stCondLst>
                                        </p:cTn>
                                        <p:tgtEl>
                                          <p:spTgt spid="28"/>
                                        </p:tgtEl>
                                        <p:attrNameLst>
                                          <p:attrName>style.visibility</p:attrName>
                                        </p:attrNameLst>
                                      </p:cBhvr>
                                      <p:to>
                                        <p:strVal val="visible"/>
                                      </p:to>
                                    </p:set>
                                    <p:animEffect transition="in" filter="wipe(left)">
                                      <p:cBhvr>
                                        <p:cTn id="19" dur="500"/>
                                        <p:tgtEl>
                                          <p:spTgt spid="28"/>
                                        </p:tgtEl>
                                      </p:cBhvr>
                                    </p:animEffect>
                                  </p:childTnLst>
                                </p:cTn>
                              </p:par>
                              <p:par>
                                <p:cTn id="20" presetID="22" presetClass="entr" presetSubtype="8" fill="hold" grpId="0" nodeType="withEffect">
                                  <p:stCondLst>
                                    <p:cond delay="4500"/>
                                  </p:stCondLst>
                                  <p:childTnLst>
                                    <p:set>
                                      <p:cBhvr>
                                        <p:cTn id="21" dur="1" fill="hold">
                                          <p:stCondLst>
                                            <p:cond delay="0"/>
                                          </p:stCondLst>
                                        </p:cTn>
                                        <p:tgtEl>
                                          <p:spTgt spid="35"/>
                                        </p:tgtEl>
                                        <p:attrNameLst>
                                          <p:attrName>style.visibility</p:attrName>
                                        </p:attrNameLst>
                                      </p:cBhvr>
                                      <p:to>
                                        <p:strVal val="visible"/>
                                      </p:to>
                                    </p:set>
                                    <p:animEffect transition="in" filter="wipe(left)">
                                      <p:cBhvr>
                                        <p:cTn id="22" dur="500"/>
                                        <p:tgtEl>
                                          <p:spTgt spid="35"/>
                                        </p:tgtEl>
                                      </p:cBhvr>
                                    </p:animEffect>
                                  </p:childTnLst>
                                </p:cTn>
                              </p:par>
                              <p:par>
                                <p:cTn id="23" presetID="22" presetClass="entr" presetSubtype="8" fill="hold" grpId="0" nodeType="withEffect">
                                  <p:stCondLst>
                                    <p:cond delay="6000"/>
                                  </p:stCondLst>
                                  <p:childTnLst>
                                    <p:set>
                                      <p:cBhvr>
                                        <p:cTn id="24" dur="1" fill="hold">
                                          <p:stCondLst>
                                            <p:cond delay="0"/>
                                          </p:stCondLst>
                                        </p:cTn>
                                        <p:tgtEl>
                                          <p:spTgt spid="29"/>
                                        </p:tgtEl>
                                        <p:attrNameLst>
                                          <p:attrName>style.visibility</p:attrName>
                                        </p:attrNameLst>
                                      </p:cBhvr>
                                      <p:to>
                                        <p:strVal val="visible"/>
                                      </p:to>
                                    </p:set>
                                    <p:animEffect transition="in" filter="wipe(left)">
                                      <p:cBhvr>
                                        <p:cTn id="25" dur="500"/>
                                        <p:tgtEl>
                                          <p:spTgt spid="29"/>
                                        </p:tgtEl>
                                      </p:cBhvr>
                                    </p:animEffect>
                                  </p:childTnLst>
                                </p:cTn>
                              </p:par>
                              <p:par>
                                <p:cTn id="26" presetID="22" presetClass="entr" presetSubtype="8" fill="hold" grpId="0" nodeType="withEffect">
                                  <p:stCondLst>
                                    <p:cond delay="650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4" grpId="0" animBg="1"/>
      <p:bldP spid="35" grpId="0" animBg="1"/>
      <p:bldP spid="36" grpId="0" animBg="1"/>
      <p:bldP spid="26" grpId="0" animBg="1"/>
      <p:bldP spid="27" grpId="0" animBg="1"/>
      <p:bldP spid="28" grpId="0" animBg="1"/>
      <p:bldP spid="2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5">
            <a:extLst>
              <a:ext uri="{FF2B5EF4-FFF2-40B4-BE49-F238E27FC236}">
                <a16:creationId xmlns:a16="http://schemas.microsoft.com/office/drawing/2014/main" id="{7A9BC087-D5CD-4605-8FBF-DFF568D880FE}"/>
              </a:ext>
            </a:extLst>
          </p:cNvPr>
          <p:cNvSpPr txBox="1">
            <a:spLocks/>
          </p:cNvSpPr>
          <p:nvPr/>
        </p:nvSpPr>
        <p:spPr>
          <a:xfrm>
            <a:off x="548640" y="1746756"/>
            <a:ext cx="3362325" cy="464947"/>
          </a:xfrm>
          <a:prstGeom prst="rect">
            <a:avLst/>
          </a:prstGeom>
        </p:spPr>
        <p:txBody>
          <a:bodyPr vert="horz" lIns="68580" tIns="34290" rIns="68580" bIns="3429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2800" b="1" dirty="0">
                <a:latin typeface="+mn-lt"/>
              </a:rPr>
              <a:t>Validity Questions</a:t>
            </a:r>
          </a:p>
        </p:txBody>
      </p:sp>
      <p:sp>
        <p:nvSpPr>
          <p:cNvPr id="26" name="Freeform: Shape 25">
            <a:extLst>
              <a:ext uri="{FF2B5EF4-FFF2-40B4-BE49-F238E27FC236}">
                <a16:creationId xmlns:a16="http://schemas.microsoft.com/office/drawing/2014/main" id="{FAFCA769-FF1C-4A1C-BB2A-19A919F74831}"/>
              </a:ext>
            </a:extLst>
          </p:cNvPr>
          <p:cNvSpPr/>
          <p:nvPr/>
        </p:nvSpPr>
        <p:spPr>
          <a:xfrm>
            <a:off x="693176" y="2367330"/>
            <a:ext cx="2118248" cy="819208"/>
          </a:xfrm>
          <a:custGeom>
            <a:avLst/>
            <a:gdLst>
              <a:gd name="connsiteX0" fmla="*/ 0 w 1658535"/>
              <a:gd name="connsiteY0" fmla="*/ 0 h 1687361"/>
              <a:gd name="connsiteX1" fmla="*/ 1658535 w 1658535"/>
              <a:gd name="connsiteY1" fmla="*/ 0 h 1687361"/>
              <a:gd name="connsiteX2" fmla="*/ 1658535 w 1658535"/>
              <a:gd name="connsiteY2" fmla="*/ 1687361 h 1687361"/>
              <a:gd name="connsiteX3" fmla="*/ 0 w 1658535"/>
              <a:gd name="connsiteY3" fmla="*/ 1687361 h 1687361"/>
              <a:gd name="connsiteX4" fmla="*/ 0 w 1658535"/>
              <a:gd name="connsiteY4" fmla="*/ 0 h 1687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8535" h="1687361">
                <a:moveTo>
                  <a:pt x="0" y="0"/>
                </a:moveTo>
                <a:lnTo>
                  <a:pt x="1658535" y="0"/>
                </a:lnTo>
                <a:lnTo>
                  <a:pt x="1658535" y="1687361"/>
                </a:lnTo>
                <a:lnTo>
                  <a:pt x="0" y="1687361"/>
                </a:lnTo>
                <a:lnTo>
                  <a:pt x="0" y="0"/>
                </a:lnTo>
                <a:close/>
              </a:path>
            </a:pathLst>
          </a:cu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3">
            <a:scrgbClr r="0" g="0" b="0"/>
          </a:fillRef>
          <a:effectRef idx="3">
            <a:schemeClr val="accent1">
              <a:shade val="80000"/>
              <a:hueOff val="0"/>
              <a:satOff val="0"/>
              <a:lumOff val="0"/>
              <a:alphaOff val="0"/>
            </a:schemeClr>
          </a:effectRef>
          <a:fontRef idx="minor">
            <a:schemeClr val="lt1"/>
          </a:fontRef>
        </p:style>
        <p:txBody>
          <a:bodyPr spcFirstLastPara="0" vert="horz" wrap="square" lIns="54293" tIns="54293" rIns="54293" bIns="54293" numCol="1" spcCol="1270" anchor="ctr" anchorCtr="0">
            <a:noAutofit/>
          </a:bodyPr>
          <a:lstStyle/>
          <a:p>
            <a:pPr algn="ctr" defTabSz="633413">
              <a:lnSpc>
                <a:spcPct val="90000"/>
              </a:lnSpc>
              <a:spcBef>
                <a:spcPct val="0"/>
              </a:spcBef>
              <a:spcAft>
                <a:spcPct val="35000"/>
              </a:spcAft>
            </a:pPr>
            <a:r>
              <a:rPr lang="en-US" sz="2000" b="1" dirty="0"/>
              <a:t>Construct Coherence</a:t>
            </a:r>
          </a:p>
        </p:txBody>
      </p:sp>
      <p:sp>
        <p:nvSpPr>
          <p:cNvPr id="27" name="Freeform: Shape 26">
            <a:extLst>
              <a:ext uri="{FF2B5EF4-FFF2-40B4-BE49-F238E27FC236}">
                <a16:creationId xmlns:a16="http://schemas.microsoft.com/office/drawing/2014/main" id="{62A21325-8EAA-4193-A35A-AA2E9D22E450}"/>
              </a:ext>
            </a:extLst>
          </p:cNvPr>
          <p:cNvSpPr/>
          <p:nvPr/>
        </p:nvSpPr>
        <p:spPr>
          <a:xfrm>
            <a:off x="693175" y="3362462"/>
            <a:ext cx="2118248" cy="819208"/>
          </a:xfrm>
          <a:custGeom>
            <a:avLst/>
            <a:gdLst>
              <a:gd name="connsiteX0" fmla="*/ 0 w 1658535"/>
              <a:gd name="connsiteY0" fmla="*/ 0 h 1687361"/>
              <a:gd name="connsiteX1" fmla="*/ 1658535 w 1658535"/>
              <a:gd name="connsiteY1" fmla="*/ 0 h 1687361"/>
              <a:gd name="connsiteX2" fmla="*/ 1658535 w 1658535"/>
              <a:gd name="connsiteY2" fmla="*/ 1687361 h 1687361"/>
              <a:gd name="connsiteX3" fmla="*/ 0 w 1658535"/>
              <a:gd name="connsiteY3" fmla="*/ 1687361 h 1687361"/>
              <a:gd name="connsiteX4" fmla="*/ 0 w 1658535"/>
              <a:gd name="connsiteY4" fmla="*/ 0 h 1687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8535" h="1687361">
                <a:moveTo>
                  <a:pt x="0" y="0"/>
                </a:moveTo>
                <a:lnTo>
                  <a:pt x="1658535" y="0"/>
                </a:lnTo>
                <a:lnTo>
                  <a:pt x="1658535" y="1687361"/>
                </a:lnTo>
                <a:lnTo>
                  <a:pt x="0" y="1687361"/>
                </a:lnTo>
                <a:lnTo>
                  <a:pt x="0" y="0"/>
                </a:lnTo>
                <a:close/>
              </a:path>
            </a:pathLst>
          </a:custGeom>
          <a:solidFill>
            <a:srgbClr val="9399C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3">
            <a:scrgbClr r="0" g="0" b="0"/>
          </a:fillRef>
          <a:effectRef idx="3">
            <a:schemeClr val="accent1">
              <a:shade val="80000"/>
              <a:hueOff val="236519"/>
              <a:satOff val="-13281"/>
              <a:lumOff val="11454"/>
              <a:alphaOff val="0"/>
            </a:schemeClr>
          </a:effectRef>
          <a:fontRef idx="minor">
            <a:schemeClr val="lt1"/>
          </a:fontRef>
        </p:style>
        <p:txBody>
          <a:bodyPr spcFirstLastPara="0" vert="horz" wrap="square" lIns="54293" tIns="54293" rIns="54293" bIns="54293" numCol="1" spcCol="1270" anchor="ctr" anchorCtr="0">
            <a:noAutofit/>
          </a:bodyPr>
          <a:lstStyle/>
          <a:p>
            <a:pPr algn="ctr" defTabSz="633413">
              <a:lnSpc>
                <a:spcPct val="90000"/>
              </a:lnSpc>
              <a:spcBef>
                <a:spcPct val="0"/>
              </a:spcBef>
              <a:spcAft>
                <a:spcPct val="35000"/>
              </a:spcAft>
            </a:pPr>
            <a:r>
              <a:rPr lang="en-US" sz="2000" b="1" dirty="0"/>
              <a:t>Comparability</a:t>
            </a:r>
          </a:p>
        </p:txBody>
      </p:sp>
      <p:sp>
        <p:nvSpPr>
          <p:cNvPr id="28" name="Freeform: Shape 27">
            <a:extLst>
              <a:ext uri="{FF2B5EF4-FFF2-40B4-BE49-F238E27FC236}">
                <a16:creationId xmlns:a16="http://schemas.microsoft.com/office/drawing/2014/main" id="{4F08DD65-26FD-427B-9504-3917AEA6A17B}"/>
              </a:ext>
            </a:extLst>
          </p:cNvPr>
          <p:cNvSpPr/>
          <p:nvPr/>
        </p:nvSpPr>
        <p:spPr>
          <a:xfrm>
            <a:off x="693174" y="4357594"/>
            <a:ext cx="2118248" cy="819208"/>
          </a:xfrm>
          <a:custGeom>
            <a:avLst/>
            <a:gdLst>
              <a:gd name="connsiteX0" fmla="*/ 0 w 1658535"/>
              <a:gd name="connsiteY0" fmla="*/ 0 h 1687361"/>
              <a:gd name="connsiteX1" fmla="*/ 1658535 w 1658535"/>
              <a:gd name="connsiteY1" fmla="*/ 0 h 1687361"/>
              <a:gd name="connsiteX2" fmla="*/ 1658535 w 1658535"/>
              <a:gd name="connsiteY2" fmla="*/ 1687361 h 1687361"/>
              <a:gd name="connsiteX3" fmla="*/ 0 w 1658535"/>
              <a:gd name="connsiteY3" fmla="*/ 1687361 h 1687361"/>
              <a:gd name="connsiteX4" fmla="*/ 0 w 1658535"/>
              <a:gd name="connsiteY4" fmla="*/ 0 h 1687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8535" h="1687361">
                <a:moveTo>
                  <a:pt x="0" y="0"/>
                </a:moveTo>
                <a:lnTo>
                  <a:pt x="1658535" y="0"/>
                </a:lnTo>
                <a:lnTo>
                  <a:pt x="1658535" y="1687361"/>
                </a:lnTo>
                <a:lnTo>
                  <a:pt x="0" y="1687361"/>
                </a:lnTo>
                <a:lnTo>
                  <a:pt x="0" y="0"/>
                </a:lnTo>
                <a:close/>
              </a:path>
            </a:pathLst>
          </a:custGeom>
          <a:solidFill>
            <a:srgbClr val="4C89E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3">
            <a:scrgbClr r="0" g="0" b="0"/>
          </a:fillRef>
          <a:effectRef idx="3">
            <a:schemeClr val="accent1">
              <a:shade val="80000"/>
              <a:hueOff val="473038"/>
              <a:satOff val="-26563"/>
              <a:lumOff val="22907"/>
              <a:alphaOff val="0"/>
            </a:schemeClr>
          </a:effectRef>
          <a:fontRef idx="minor">
            <a:schemeClr val="lt1"/>
          </a:fontRef>
        </p:style>
        <p:txBody>
          <a:bodyPr spcFirstLastPara="0" vert="horz" wrap="square" lIns="54293" tIns="54293" rIns="54293" bIns="54293" numCol="1" spcCol="1270" anchor="ctr" anchorCtr="0">
            <a:noAutofit/>
          </a:bodyPr>
          <a:lstStyle/>
          <a:p>
            <a:pPr algn="ctr" defTabSz="633413">
              <a:lnSpc>
                <a:spcPct val="90000"/>
              </a:lnSpc>
              <a:spcBef>
                <a:spcPct val="0"/>
              </a:spcBef>
              <a:spcAft>
                <a:spcPct val="35000"/>
              </a:spcAft>
            </a:pPr>
            <a:r>
              <a:rPr lang="en-US" sz="2000" b="1" dirty="0"/>
              <a:t>Fairness &amp; Accessibility</a:t>
            </a:r>
          </a:p>
        </p:txBody>
      </p:sp>
      <p:sp>
        <p:nvSpPr>
          <p:cNvPr id="29" name="Freeform: Shape 28">
            <a:extLst>
              <a:ext uri="{FF2B5EF4-FFF2-40B4-BE49-F238E27FC236}">
                <a16:creationId xmlns:a16="http://schemas.microsoft.com/office/drawing/2014/main" id="{484B9D42-3DD1-4FDA-9345-78BB3DE9552A}"/>
              </a:ext>
            </a:extLst>
          </p:cNvPr>
          <p:cNvSpPr/>
          <p:nvPr/>
        </p:nvSpPr>
        <p:spPr>
          <a:xfrm>
            <a:off x="693174" y="5352725"/>
            <a:ext cx="2118248" cy="819208"/>
          </a:xfrm>
          <a:custGeom>
            <a:avLst/>
            <a:gdLst>
              <a:gd name="connsiteX0" fmla="*/ 0 w 1658535"/>
              <a:gd name="connsiteY0" fmla="*/ 0 h 1687361"/>
              <a:gd name="connsiteX1" fmla="*/ 1658535 w 1658535"/>
              <a:gd name="connsiteY1" fmla="*/ 0 h 1687361"/>
              <a:gd name="connsiteX2" fmla="*/ 1658535 w 1658535"/>
              <a:gd name="connsiteY2" fmla="*/ 1687361 h 1687361"/>
              <a:gd name="connsiteX3" fmla="*/ 0 w 1658535"/>
              <a:gd name="connsiteY3" fmla="*/ 1687361 h 1687361"/>
              <a:gd name="connsiteX4" fmla="*/ 0 w 1658535"/>
              <a:gd name="connsiteY4" fmla="*/ 0 h 1687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8535" h="1687361">
                <a:moveTo>
                  <a:pt x="0" y="0"/>
                </a:moveTo>
                <a:lnTo>
                  <a:pt x="1658535" y="0"/>
                </a:lnTo>
                <a:lnTo>
                  <a:pt x="1658535" y="1687361"/>
                </a:lnTo>
                <a:lnTo>
                  <a:pt x="0" y="1687361"/>
                </a:lnTo>
                <a:lnTo>
                  <a:pt x="0" y="0"/>
                </a:lnTo>
                <a:close/>
              </a:path>
            </a:pathLst>
          </a:custGeom>
          <a:solidFill>
            <a:srgbClr val="9DC7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3">
            <a:scrgbClr r="0" g="0" b="0"/>
          </a:fillRef>
          <a:effectRef idx="3">
            <a:schemeClr val="accent1">
              <a:shade val="80000"/>
              <a:hueOff val="709557"/>
              <a:satOff val="-39844"/>
              <a:lumOff val="34361"/>
              <a:alphaOff val="0"/>
            </a:schemeClr>
          </a:effectRef>
          <a:fontRef idx="minor">
            <a:schemeClr val="lt1"/>
          </a:fontRef>
        </p:style>
        <p:txBody>
          <a:bodyPr spcFirstLastPara="0" vert="horz" wrap="square" lIns="54293" tIns="54293" rIns="54293" bIns="54293" numCol="1" spcCol="1270" anchor="ctr" anchorCtr="0">
            <a:noAutofit/>
          </a:bodyPr>
          <a:lstStyle/>
          <a:p>
            <a:pPr algn="ctr" defTabSz="633413">
              <a:lnSpc>
                <a:spcPct val="90000"/>
              </a:lnSpc>
              <a:spcBef>
                <a:spcPct val="0"/>
              </a:spcBef>
              <a:spcAft>
                <a:spcPct val="35000"/>
              </a:spcAft>
            </a:pPr>
            <a:r>
              <a:rPr lang="en-US" sz="2000" b="1" dirty="0"/>
              <a:t>Consequences</a:t>
            </a:r>
          </a:p>
        </p:txBody>
      </p:sp>
      <p:sp>
        <p:nvSpPr>
          <p:cNvPr id="16" name="Title 1">
            <a:extLst>
              <a:ext uri="{FF2B5EF4-FFF2-40B4-BE49-F238E27FC236}">
                <a16:creationId xmlns:a16="http://schemas.microsoft.com/office/drawing/2014/main" id="{9501DD1D-9F53-4806-90A4-0F968C556474}"/>
              </a:ext>
            </a:extLst>
          </p:cNvPr>
          <p:cNvSpPr>
            <a:spLocks noGrp="1"/>
          </p:cNvSpPr>
          <p:nvPr>
            <p:ph type="title"/>
          </p:nvPr>
        </p:nvSpPr>
        <p:spPr>
          <a:xfrm>
            <a:off x="548640" y="541710"/>
            <a:ext cx="8229600" cy="1143000"/>
          </a:xfrm>
        </p:spPr>
        <p:txBody>
          <a:bodyPr>
            <a:normAutofit fontScale="90000"/>
          </a:bodyPr>
          <a:lstStyle/>
          <a:p>
            <a:r>
              <a:rPr lang="en-US" b="1" dirty="0">
                <a:solidFill>
                  <a:srgbClr val="0070C0"/>
                </a:solidFill>
                <a:effectLst/>
              </a:rPr>
              <a:t>Digital Workbook Series Organizing</a:t>
            </a:r>
            <a:br>
              <a:rPr lang="en-US" b="1" dirty="0">
                <a:solidFill>
                  <a:srgbClr val="0070C0"/>
                </a:solidFill>
                <a:effectLst/>
              </a:rPr>
            </a:br>
            <a:r>
              <a:rPr lang="en-US" b="1" dirty="0">
                <a:solidFill>
                  <a:srgbClr val="0070C0"/>
                </a:solidFill>
                <a:effectLst/>
              </a:rPr>
              <a:t>Principles</a:t>
            </a:r>
          </a:p>
        </p:txBody>
      </p:sp>
      <p:sp>
        <p:nvSpPr>
          <p:cNvPr id="18" name="Rectangle 17">
            <a:extLst>
              <a:ext uri="{FF2B5EF4-FFF2-40B4-BE49-F238E27FC236}">
                <a16:creationId xmlns:a16="http://schemas.microsoft.com/office/drawing/2014/main" id="{5C7AE486-F4B8-4D86-8294-A04444F1CDD7}"/>
              </a:ext>
            </a:extLst>
          </p:cNvPr>
          <p:cNvSpPr/>
          <p:nvPr>
            <p:custDataLst>
              <p:tags r:id="rId1"/>
            </p:custDataLst>
          </p:nvPr>
        </p:nvSpPr>
        <p:spPr>
          <a:xfrm>
            <a:off x="2885519" y="2315269"/>
            <a:ext cx="6188343" cy="923330"/>
          </a:xfrm>
          <a:prstGeom prst="rect">
            <a:avLst/>
          </a:prstGeom>
        </p:spPr>
        <p:txBody>
          <a:bodyPr wrap="square">
            <a:spAutoFit/>
          </a:bodyPr>
          <a:lstStyle/>
          <a:p>
            <a:r>
              <a:rPr lang="en-US" dirty="0"/>
              <a:t>To what extent do the test scores reflect the knowledge and skills we’re intending to measure, for example, those defined in the academic content standards? </a:t>
            </a:r>
          </a:p>
        </p:txBody>
      </p:sp>
      <p:sp>
        <p:nvSpPr>
          <p:cNvPr id="19" name="Rectangle 18">
            <a:extLst>
              <a:ext uri="{FF2B5EF4-FFF2-40B4-BE49-F238E27FC236}">
                <a16:creationId xmlns:a16="http://schemas.microsoft.com/office/drawing/2014/main" id="{74351968-71B1-463B-9F6C-EBDB61C4CA1D}"/>
              </a:ext>
            </a:extLst>
          </p:cNvPr>
          <p:cNvSpPr/>
          <p:nvPr>
            <p:custDataLst>
              <p:tags r:id="rId2"/>
            </p:custDataLst>
          </p:nvPr>
        </p:nvSpPr>
        <p:spPr>
          <a:xfrm>
            <a:off x="2885519" y="3448900"/>
            <a:ext cx="6188342" cy="646331"/>
          </a:xfrm>
          <a:prstGeom prst="rect">
            <a:avLst/>
          </a:prstGeom>
        </p:spPr>
        <p:txBody>
          <a:bodyPr wrap="square">
            <a:spAutoFit/>
          </a:bodyPr>
          <a:lstStyle/>
          <a:p>
            <a:r>
              <a:rPr lang="en-US" dirty="0"/>
              <a:t>To what extent are the test scores reliable and consistent in meaning across all forms, students, test sites, and time? </a:t>
            </a:r>
          </a:p>
        </p:txBody>
      </p:sp>
      <p:sp>
        <p:nvSpPr>
          <p:cNvPr id="20" name="Rectangle 19">
            <a:extLst>
              <a:ext uri="{FF2B5EF4-FFF2-40B4-BE49-F238E27FC236}">
                <a16:creationId xmlns:a16="http://schemas.microsoft.com/office/drawing/2014/main" id="{F3FEAEF9-1638-40CD-9158-659A1D505897}"/>
              </a:ext>
            </a:extLst>
          </p:cNvPr>
          <p:cNvSpPr/>
          <p:nvPr>
            <p:custDataLst>
              <p:tags r:id="rId3"/>
            </p:custDataLst>
          </p:nvPr>
        </p:nvSpPr>
        <p:spPr>
          <a:xfrm>
            <a:off x="2885519" y="4444032"/>
            <a:ext cx="6188342" cy="646331"/>
          </a:xfrm>
          <a:prstGeom prst="rect">
            <a:avLst/>
          </a:prstGeom>
        </p:spPr>
        <p:txBody>
          <a:bodyPr wrap="square">
            <a:spAutoFit/>
          </a:bodyPr>
          <a:lstStyle/>
          <a:p>
            <a:r>
              <a:rPr lang="en-US" dirty="0"/>
              <a:t>To what extent does the test allow all students to demonstrate what they know and can do?</a:t>
            </a:r>
          </a:p>
        </p:txBody>
      </p:sp>
      <p:sp>
        <p:nvSpPr>
          <p:cNvPr id="21" name="Rectangle 20">
            <a:extLst>
              <a:ext uri="{FF2B5EF4-FFF2-40B4-BE49-F238E27FC236}">
                <a16:creationId xmlns:a16="http://schemas.microsoft.com/office/drawing/2014/main" id="{91FF23F7-17D4-42D7-8EDB-57FA47DCB6D6}"/>
              </a:ext>
            </a:extLst>
          </p:cNvPr>
          <p:cNvSpPr/>
          <p:nvPr>
            <p:custDataLst>
              <p:tags r:id="rId4"/>
            </p:custDataLst>
          </p:nvPr>
        </p:nvSpPr>
        <p:spPr>
          <a:xfrm>
            <a:off x="2885519" y="5469941"/>
            <a:ext cx="6188341" cy="646331"/>
          </a:xfrm>
          <a:prstGeom prst="rect">
            <a:avLst/>
          </a:prstGeom>
        </p:spPr>
        <p:txBody>
          <a:bodyPr wrap="square">
            <a:spAutoFit/>
          </a:bodyPr>
          <a:lstStyle/>
          <a:p>
            <a:r>
              <a:rPr lang="en-US" dirty="0"/>
              <a:t>To what extent are the test scores used appropriately to achieve specific goals? </a:t>
            </a:r>
          </a:p>
        </p:txBody>
      </p:sp>
    </p:spTree>
    <p:extLst>
      <p:ext uri="{BB962C8B-B14F-4D97-AF65-F5344CB8AC3E}">
        <p14:creationId xmlns:p14="http://schemas.microsoft.com/office/powerpoint/2010/main" val="1704919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par>
                                <p:cTn id="8" presetID="22" presetClass="entr" presetSubtype="8" fill="hold" grpId="0" nodeType="withEffect">
                                  <p:stCondLst>
                                    <p:cond delay="2000"/>
                                  </p:stCondLst>
                                  <p:childTnLst>
                                    <p:set>
                                      <p:cBhvr>
                                        <p:cTn id="9" dur="1" fill="hold">
                                          <p:stCondLst>
                                            <p:cond delay="0"/>
                                          </p:stCondLst>
                                        </p:cTn>
                                        <p:tgtEl>
                                          <p:spTgt spid="27"/>
                                        </p:tgtEl>
                                        <p:attrNameLst>
                                          <p:attrName>style.visibility</p:attrName>
                                        </p:attrNameLst>
                                      </p:cBhvr>
                                      <p:to>
                                        <p:strVal val="visible"/>
                                      </p:to>
                                    </p:set>
                                    <p:animEffect transition="in" filter="wipe(left)">
                                      <p:cBhvr>
                                        <p:cTn id="10" dur="500"/>
                                        <p:tgtEl>
                                          <p:spTgt spid="27"/>
                                        </p:tgtEl>
                                      </p:cBhvr>
                                    </p:animEffect>
                                  </p:childTnLst>
                                </p:cTn>
                              </p:par>
                              <p:par>
                                <p:cTn id="11" presetID="22" presetClass="entr" presetSubtype="8" fill="hold" grpId="0" nodeType="withEffect">
                                  <p:stCondLst>
                                    <p:cond delay="4000"/>
                                  </p:stCondLst>
                                  <p:childTnLst>
                                    <p:set>
                                      <p:cBhvr>
                                        <p:cTn id="12" dur="1" fill="hold">
                                          <p:stCondLst>
                                            <p:cond delay="0"/>
                                          </p:stCondLst>
                                        </p:cTn>
                                        <p:tgtEl>
                                          <p:spTgt spid="28"/>
                                        </p:tgtEl>
                                        <p:attrNameLst>
                                          <p:attrName>style.visibility</p:attrName>
                                        </p:attrNameLst>
                                      </p:cBhvr>
                                      <p:to>
                                        <p:strVal val="visible"/>
                                      </p:to>
                                    </p:set>
                                    <p:animEffect transition="in" filter="wipe(left)">
                                      <p:cBhvr>
                                        <p:cTn id="13" dur="500"/>
                                        <p:tgtEl>
                                          <p:spTgt spid="28"/>
                                        </p:tgtEl>
                                      </p:cBhvr>
                                    </p:animEffect>
                                  </p:childTnLst>
                                </p:cTn>
                              </p:par>
                              <p:par>
                                <p:cTn id="14" presetID="22" presetClass="entr" presetSubtype="8" fill="hold" grpId="0" nodeType="withEffect">
                                  <p:stCondLst>
                                    <p:cond delay="6000"/>
                                  </p:stCondLst>
                                  <p:childTnLst>
                                    <p:set>
                                      <p:cBhvr>
                                        <p:cTn id="15" dur="1" fill="hold">
                                          <p:stCondLst>
                                            <p:cond delay="0"/>
                                          </p:stCondLst>
                                        </p:cTn>
                                        <p:tgtEl>
                                          <p:spTgt spid="29"/>
                                        </p:tgtEl>
                                        <p:attrNameLst>
                                          <p:attrName>style.visibility</p:attrName>
                                        </p:attrNameLst>
                                      </p:cBhvr>
                                      <p:to>
                                        <p:strVal val="visible"/>
                                      </p:to>
                                    </p:set>
                                    <p:animEffect transition="in" filter="wipe(left)">
                                      <p:cBhvr>
                                        <p:cTn id="16" dur="500"/>
                                        <p:tgtEl>
                                          <p:spTgt spid="29"/>
                                        </p:tgtEl>
                                      </p:cBhvr>
                                    </p:animEffect>
                                  </p:childTnLst>
                                </p:cTn>
                              </p:par>
                            </p:childTnLst>
                          </p:cTn>
                        </p:par>
                        <p:par>
                          <p:cTn id="17" fill="hold">
                            <p:stCondLst>
                              <p:cond delay="6500"/>
                            </p:stCondLst>
                            <p:childTnLst>
                              <p:par>
                                <p:cTn id="18" presetID="22" presetClass="entr" presetSubtype="8"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left)">
                                      <p:cBhvr>
                                        <p:cTn id="3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18" grpId="0"/>
      <p:bldP spid="19"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B0408-220A-4597-B77B-5881A6157397}"/>
              </a:ext>
            </a:extLst>
          </p:cNvPr>
          <p:cNvSpPr>
            <a:spLocks noGrp="1"/>
          </p:cNvSpPr>
          <p:nvPr>
            <p:ph type="title"/>
          </p:nvPr>
        </p:nvSpPr>
        <p:spPr>
          <a:xfrm>
            <a:off x="548640" y="274319"/>
            <a:ext cx="8229600" cy="1143000"/>
          </a:xfrm>
        </p:spPr>
        <p:txBody>
          <a:bodyPr>
            <a:normAutofit/>
          </a:bodyPr>
          <a:lstStyle/>
          <a:p>
            <a:r>
              <a:rPr lang="en-US" b="1" dirty="0">
                <a:solidFill>
                  <a:srgbClr val="0070C0"/>
                </a:solidFill>
                <a:effectLst/>
              </a:rPr>
              <a:t>Digital Workbook Series Chapters</a:t>
            </a:r>
          </a:p>
        </p:txBody>
      </p:sp>
      <p:graphicFrame>
        <p:nvGraphicFramePr>
          <p:cNvPr id="6" name="Table 5">
            <a:extLst>
              <a:ext uri="{FF2B5EF4-FFF2-40B4-BE49-F238E27FC236}">
                <a16:creationId xmlns:a16="http://schemas.microsoft.com/office/drawing/2014/main" id="{04FB88F5-F0CB-45A4-BE37-72B054EE91ED}"/>
              </a:ext>
            </a:extLst>
          </p:cNvPr>
          <p:cNvGraphicFramePr>
            <a:graphicFrameLocks noGrp="1"/>
          </p:cNvGraphicFramePr>
          <p:nvPr>
            <p:extLst/>
          </p:nvPr>
        </p:nvGraphicFramePr>
        <p:xfrm>
          <a:off x="548640" y="1335131"/>
          <a:ext cx="8300085" cy="4960884"/>
        </p:xfrm>
        <a:graphic>
          <a:graphicData uri="http://schemas.openxmlformats.org/drawingml/2006/table">
            <a:tbl>
              <a:tblPr firstRow="1" bandRow="1">
                <a:tableStyleId>{5940675A-B579-460E-94D1-54222C63F5DA}</a:tableStyleId>
              </a:tblPr>
              <a:tblGrid>
                <a:gridCol w="1337310">
                  <a:extLst>
                    <a:ext uri="{9D8B030D-6E8A-4147-A177-3AD203B41FA5}">
                      <a16:colId xmlns:a16="http://schemas.microsoft.com/office/drawing/2014/main" val="3803171298"/>
                    </a:ext>
                  </a:extLst>
                </a:gridCol>
                <a:gridCol w="6962775">
                  <a:extLst>
                    <a:ext uri="{9D8B030D-6E8A-4147-A177-3AD203B41FA5}">
                      <a16:colId xmlns:a16="http://schemas.microsoft.com/office/drawing/2014/main" val="1899993650"/>
                    </a:ext>
                  </a:extLst>
                </a:gridCol>
              </a:tblGrid>
              <a:tr h="985157">
                <a:tc>
                  <a:txBody>
                    <a:bodyPr/>
                    <a:lstStyle/>
                    <a:p>
                      <a:r>
                        <a:rPr lang="en-US" sz="2000" b="1" dirty="0"/>
                        <a:t>Chapter 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2000" b="1" dirty="0"/>
                        <a:t>Overview:</a:t>
                      </a:r>
                      <a:r>
                        <a:rPr lang="en-US" sz="2000" dirty="0"/>
                        <a:t> definition of validity, validity evidence, and the assessment life cycle (design and development, administration, scoring, analysis, reporting, score use)</a:t>
                      </a:r>
                      <a:endParaRPr lang="en-US" sz="20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22353106"/>
                  </a:ext>
                </a:extLst>
              </a:tr>
              <a:tr h="1283690">
                <a:tc>
                  <a:txBody>
                    <a:bodyPr/>
                    <a:lstStyle/>
                    <a:p>
                      <a:r>
                        <a:rPr lang="en-US" sz="2000" b="1" dirty="0"/>
                        <a:t>Chapter 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2000" b="1" dirty="0"/>
                        <a:t>Construct Coherence:</a:t>
                      </a:r>
                      <a:r>
                        <a:rPr lang="en-US" sz="2000" dirty="0"/>
                        <a:t> </a:t>
                      </a:r>
                      <a:r>
                        <a:rPr lang="en-US" sz="2000" u="none" strike="noStrike" kern="1200" dirty="0">
                          <a:effectLst/>
                        </a:rPr>
                        <a:t>To what extent do the test scores reflect the knowledge and skills we’re intending to measure, for example, those defined in the academic content standards?</a:t>
                      </a:r>
                      <a:endParaRPr lang="en-US" sz="2000" b="0" i="0" u="none" strike="noStrike" kern="1200" dirty="0">
                        <a:solidFill>
                          <a:schemeClr val="dk1"/>
                        </a:solidFill>
                        <a:effectLst/>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39691833"/>
                  </a:ext>
                </a:extLst>
              </a:tr>
              <a:tr h="985157">
                <a:tc>
                  <a:txBody>
                    <a:bodyPr/>
                    <a:lstStyle/>
                    <a:p>
                      <a:r>
                        <a:rPr lang="en-US" sz="2000" b="1" dirty="0"/>
                        <a:t>Chapter 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2000" b="1" dirty="0"/>
                        <a:t>Comparability:</a:t>
                      </a:r>
                      <a:r>
                        <a:rPr lang="en-US" sz="2000" dirty="0"/>
                        <a:t> </a:t>
                      </a:r>
                      <a:r>
                        <a:rPr lang="en-US" sz="2000" u="none" strike="noStrike" kern="1200" dirty="0">
                          <a:effectLst/>
                        </a:rPr>
                        <a:t>To what extent are the test scores reliable and consistent in meaning across all students, classes, and schools?</a:t>
                      </a:r>
                      <a:endParaRPr lang="en-US" sz="2000" b="0" i="0" u="none" strike="noStrike" kern="1200" dirty="0">
                        <a:solidFill>
                          <a:schemeClr val="dk1"/>
                        </a:solidFill>
                        <a:effectLst/>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90515443"/>
                  </a:ext>
                </a:extLst>
              </a:tr>
              <a:tr h="985157">
                <a:tc>
                  <a:txBody>
                    <a:bodyPr/>
                    <a:lstStyle/>
                    <a:p>
                      <a:r>
                        <a:rPr lang="en-US" sz="2000" b="1" dirty="0"/>
                        <a:t>Chapter 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2000" b="1" dirty="0"/>
                        <a:t>Fairness and Accessibility:</a:t>
                      </a:r>
                      <a:r>
                        <a:rPr lang="en-US" sz="2000" dirty="0"/>
                        <a:t> </a:t>
                      </a:r>
                      <a:r>
                        <a:rPr lang="en-US" sz="2000" u="none" strike="noStrike" kern="1200" dirty="0">
                          <a:effectLst/>
                        </a:rPr>
                        <a:t>To what extent does the test allow all students to demonstrate what they know and can do?</a:t>
                      </a:r>
                      <a:endParaRPr lang="en-US" sz="2000" b="0" i="0" u="none" strike="noStrike" kern="1200" dirty="0">
                        <a:solidFill>
                          <a:schemeClr val="dk1"/>
                        </a:solidFill>
                        <a:effectLst/>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86724283"/>
                  </a:ext>
                </a:extLst>
              </a:tr>
              <a:tr h="686625">
                <a:tc>
                  <a:txBody>
                    <a:bodyPr/>
                    <a:lstStyle/>
                    <a:p>
                      <a:r>
                        <a:rPr lang="en-US" sz="2000" b="1" dirty="0"/>
                        <a:t>Chapter 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2000" b="1" dirty="0"/>
                        <a:t>Consequences:</a:t>
                      </a:r>
                      <a:r>
                        <a:rPr lang="en-US" sz="2000" dirty="0"/>
                        <a:t> </a:t>
                      </a:r>
                      <a:r>
                        <a:rPr lang="en-US" sz="2000" u="none" strike="noStrike" kern="1200" dirty="0">
                          <a:effectLst/>
                        </a:rPr>
                        <a:t>To what extent are the test scores used appropriately to achieve specific goals?</a:t>
                      </a:r>
                      <a:endParaRPr lang="en-US" sz="2000" b="0" i="0" u="none" strike="noStrike" kern="1200" dirty="0">
                        <a:solidFill>
                          <a:schemeClr val="dk1"/>
                        </a:solidFill>
                        <a:effectLst/>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51326569"/>
                  </a:ext>
                </a:extLst>
              </a:tr>
            </a:tbl>
          </a:graphicData>
        </a:graphic>
      </p:graphicFrame>
    </p:spTree>
    <p:extLst>
      <p:ext uri="{BB962C8B-B14F-4D97-AF65-F5344CB8AC3E}">
        <p14:creationId xmlns:p14="http://schemas.microsoft.com/office/powerpoint/2010/main" val="37837533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5DF1B-6BC8-40E2-90B8-1C8159512BDA}"/>
              </a:ext>
            </a:extLst>
          </p:cNvPr>
          <p:cNvSpPr>
            <a:spLocks noGrp="1"/>
          </p:cNvSpPr>
          <p:nvPr>
            <p:ph type="title"/>
          </p:nvPr>
        </p:nvSpPr>
        <p:spPr/>
        <p:txBody>
          <a:bodyPr>
            <a:noAutofit/>
          </a:bodyPr>
          <a:lstStyle/>
          <a:p>
            <a:r>
              <a:rPr lang="en-US" sz="3200" dirty="0">
                <a:effectLst/>
              </a:rPr>
              <a:t>Examples of Construct Coherence Questions</a:t>
            </a:r>
          </a:p>
        </p:txBody>
      </p:sp>
      <p:sp>
        <p:nvSpPr>
          <p:cNvPr id="3" name="Content Placeholder 2">
            <a:extLst>
              <a:ext uri="{FF2B5EF4-FFF2-40B4-BE49-F238E27FC236}">
                <a16:creationId xmlns:a16="http://schemas.microsoft.com/office/drawing/2014/main" id="{59E2974E-A015-47A3-9DC9-F625D188B740}"/>
              </a:ext>
            </a:extLst>
          </p:cNvPr>
          <p:cNvSpPr>
            <a:spLocks noGrp="1"/>
          </p:cNvSpPr>
          <p:nvPr>
            <p:ph idx="1"/>
          </p:nvPr>
        </p:nvSpPr>
        <p:spPr>
          <a:xfrm>
            <a:off x="457199" y="1143000"/>
            <a:ext cx="8229599" cy="5143499"/>
          </a:xfrm>
        </p:spPr>
        <p:txBody>
          <a:bodyPr>
            <a:noAutofit/>
          </a:bodyPr>
          <a:lstStyle/>
          <a:p>
            <a:pPr marL="385763" indent="-385763">
              <a:lnSpc>
                <a:spcPct val="100000"/>
              </a:lnSpc>
              <a:spcBef>
                <a:spcPts val="0"/>
              </a:spcBef>
              <a:spcAft>
                <a:spcPts val="450"/>
              </a:spcAft>
              <a:buFont typeface="+mj-lt"/>
              <a:buAutoNum type="arabicPeriod"/>
            </a:pPr>
            <a:r>
              <a:rPr lang="en-US" sz="1800" dirty="0"/>
              <a:t>What are you intending to measure with this test? (What are the measurement targets?)</a:t>
            </a:r>
          </a:p>
          <a:p>
            <a:pPr marL="385763" indent="-385763">
              <a:lnSpc>
                <a:spcPct val="100000"/>
              </a:lnSpc>
              <a:spcBef>
                <a:spcPts val="0"/>
              </a:spcBef>
              <a:spcAft>
                <a:spcPts val="450"/>
              </a:spcAft>
              <a:buFont typeface="+mj-lt"/>
              <a:buAutoNum type="arabicPeriod"/>
            </a:pPr>
            <a:r>
              <a:rPr lang="en-US" sz="1800" dirty="0"/>
              <a:t>How was the assessment developed to measure these measurement targets? </a:t>
            </a:r>
          </a:p>
          <a:p>
            <a:pPr marL="385763" indent="-385763">
              <a:lnSpc>
                <a:spcPct val="100000"/>
              </a:lnSpc>
              <a:spcBef>
                <a:spcPts val="0"/>
              </a:spcBef>
              <a:spcAft>
                <a:spcPts val="450"/>
              </a:spcAft>
              <a:buFont typeface="+mj-lt"/>
              <a:buAutoNum type="arabicPeriod"/>
            </a:pPr>
            <a:r>
              <a:rPr lang="en-US" sz="1800" dirty="0"/>
              <a:t>How were items reviewed and evaluated during the development process to ensure they appropriately address the intended measurement targets and not other content, skills, or irrelevant student characteristics? </a:t>
            </a:r>
          </a:p>
          <a:p>
            <a:pPr marL="385763" indent="-385763">
              <a:lnSpc>
                <a:spcPct val="100000"/>
              </a:lnSpc>
              <a:spcBef>
                <a:spcPts val="0"/>
              </a:spcBef>
              <a:spcAft>
                <a:spcPts val="450"/>
              </a:spcAft>
              <a:buFont typeface="+mj-lt"/>
              <a:buAutoNum type="arabicPeriod"/>
            </a:pPr>
            <a:r>
              <a:rPr lang="en-US" sz="1800" dirty="0"/>
              <a:t>How are items scored in ways that allow students to demonstrate, and scorers to recognize and evaluate, their knowledge and skills? How are the scoring processes evaluated to ensure they accurately capture and assign value to students’ responses?</a:t>
            </a:r>
          </a:p>
          <a:p>
            <a:pPr marL="385763" indent="-385763">
              <a:lnSpc>
                <a:spcPct val="100000"/>
              </a:lnSpc>
              <a:spcBef>
                <a:spcPts val="0"/>
              </a:spcBef>
              <a:spcAft>
                <a:spcPts val="450"/>
              </a:spcAft>
              <a:buFont typeface="+mj-lt"/>
              <a:buAutoNum type="arabicPeriod"/>
            </a:pPr>
            <a:r>
              <a:rPr lang="en-US" sz="1800" dirty="0"/>
              <a:t>How are scores for individual items combined to yield a total test score? What evidence supports the meaning of this total score in relation to the measurement target(s)? How do items contribute to </a:t>
            </a:r>
            <a:r>
              <a:rPr lang="en-US" sz="1800" dirty="0" err="1"/>
              <a:t>subscores</a:t>
            </a:r>
            <a:r>
              <a:rPr lang="en-US" sz="1800" dirty="0"/>
              <a:t> and what evidence supports the meaning of these </a:t>
            </a:r>
            <a:r>
              <a:rPr lang="en-US" sz="1800" dirty="0" err="1"/>
              <a:t>subscores</a:t>
            </a:r>
            <a:r>
              <a:rPr lang="en-US" sz="1800" dirty="0"/>
              <a:t>?</a:t>
            </a:r>
          </a:p>
          <a:p>
            <a:pPr marL="385763" indent="-385763">
              <a:lnSpc>
                <a:spcPct val="100000"/>
              </a:lnSpc>
              <a:spcBef>
                <a:spcPts val="0"/>
              </a:spcBef>
              <a:spcAft>
                <a:spcPts val="450"/>
              </a:spcAft>
              <a:buFont typeface="+mj-lt"/>
              <a:buAutoNum type="arabicPeriod"/>
            </a:pPr>
            <a:r>
              <a:rPr lang="en-US" sz="1800" dirty="0"/>
              <a:t>What independent evidence supports the alignment of the assessment items and forms to the measurement targets?</a:t>
            </a:r>
          </a:p>
          <a:p>
            <a:pPr marL="385763" indent="-385763">
              <a:lnSpc>
                <a:spcPct val="100000"/>
              </a:lnSpc>
              <a:spcBef>
                <a:spcPts val="0"/>
              </a:spcBef>
              <a:spcAft>
                <a:spcPts val="450"/>
              </a:spcAft>
              <a:buFont typeface="+mj-lt"/>
              <a:buAutoNum type="arabicPeriod"/>
            </a:pPr>
            <a:r>
              <a:rPr lang="en-US" sz="1800" dirty="0"/>
              <a:t>How are scores reported in relation to the measurement targets? Do the reports provide adequate guidance for interpreting and using the scores?</a:t>
            </a:r>
          </a:p>
        </p:txBody>
      </p:sp>
    </p:spTree>
    <p:extLst>
      <p:ext uri="{BB962C8B-B14F-4D97-AF65-F5344CB8AC3E}">
        <p14:creationId xmlns:p14="http://schemas.microsoft.com/office/powerpoint/2010/main" val="39348108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5DF1B-6BC8-40E2-90B8-1C8159512BDA}"/>
              </a:ext>
            </a:extLst>
          </p:cNvPr>
          <p:cNvSpPr>
            <a:spLocks noGrp="1"/>
          </p:cNvSpPr>
          <p:nvPr>
            <p:ph type="title"/>
          </p:nvPr>
        </p:nvSpPr>
        <p:spPr/>
        <p:txBody>
          <a:bodyPr>
            <a:noAutofit/>
          </a:bodyPr>
          <a:lstStyle/>
          <a:p>
            <a:r>
              <a:rPr lang="en-US" sz="3200" dirty="0">
                <a:effectLst/>
              </a:rPr>
              <a:t>Examples of Comparability Questions</a:t>
            </a:r>
          </a:p>
        </p:txBody>
      </p:sp>
      <p:sp>
        <p:nvSpPr>
          <p:cNvPr id="3" name="Content Placeholder 2">
            <a:extLst>
              <a:ext uri="{FF2B5EF4-FFF2-40B4-BE49-F238E27FC236}">
                <a16:creationId xmlns:a16="http://schemas.microsoft.com/office/drawing/2014/main" id="{59E2974E-A015-47A3-9DC9-F625D188B740}"/>
              </a:ext>
            </a:extLst>
          </p:cNvPr>
          <p:cNvSpPr>
            <a:spLocks noGrp="1"/>
          </p:cNvSpPr>
          <p:nvPr>
            <p:ph idx="1"/>
          </p:nvPr>
        </p:nvSpPr>
        <p:spPr>
          <a:xfrm>
            <a:off x="457199" y="1143000"/>
            <a:ext cx="8229599" cy="5143499"/>
          </a:xfrm>
        </p:spPr>
        <p:txBody>
          <a:bodyPr>
            <a:noAutofit/>
          </a:bodyPr>
          <a:lstStyle/>
          <a:p>
            <a:pPr marL="385763" indent="-385763">
              <a:lnSpc>
                <a:spcPct val="100000"/>
              </a:lnSpc>
              <a:spcBef>
                <a:spcPts val="0"/>
              </a:spcBef>
              <a:spcAft>
                <a:spcPts val="450"/>
              </a:spcAft>
              <a:buFont typeface="+mj-lt"/>
              <a:buAutoNum type="arabicPeriod"/>
            </a:pPr>
            <a:r>
              <a:rPr lang="en-US" sz="1800" dirty="0"/>
              <a:t>How is the assessment designed to yield consistent, reliable scores? What evidence supports score reliability?</a:t>
            </a:r>
          </a:p>
          <a:p>
            <a:pPr marL="385763" indent="-385763">
              <a:lnSpc>
                <a:spcPct val="100000"/>
              </a:lnSpc>
              <a:spcBef>
                <a:spcPts val="0"/>
              </a:spcBef>
              <a:spcAft>
                <a:spcPts val="450"/>
              </a:spcAft>
              <a:buFont typeface="+mj-lt"/>
              <a:buAutoNum type="arabicPeriod"/>
            </a:pPr>
            <a:r>
              <a:rPr lang="en-US" sz="1800" dirty="0"/>
              <a:t>How is the assessment designed to support comparability of scores across forms? What evidence supports such comparability?</a:t>
            </a:r>
          </a:p>
          <a:p>
            <a:pPr marL="385763" indent="-385763">
              <a:lnSpc>
                <a:spcPct val="100000"/>
              </a:lnSpc>
              <a:spcBef>
                <a:spcPts val="0"/>
              </a:spcBef>
              <a:spcAft>
                <a:spcPts val="450"/>
              </a:spcAft>
              <a:buFont typeface="+mj-lt"/>
              <a:buAutoNum type="arabicPeriod"/>
            </a:pPr>
            <a:r>
              <a:rPr lang="en-US" sz="1800" dirty="0"/>
              <a:t>How is the assessment designed to support comparability of scores across time? What evidence supports such comparability?</a:t>
            </a:r>
          </a:p>
          <a:p>
            <a:pPr marL="385763" indent="-385763">
              <a:lnSpc>
                <a:spcPct val="100000"/>
              </a:lnSpc>
              <a:spcBef>
                <a:spcPts val="0"/>
              </a:spcBef>
              <a:spcAft>
                <a:spcPts val="450"/>
              </a:spcAft>
              <a:buFont typeface="+mj-lt"/>
              <a:buAutoNum type="arabicPeriod"/>
            </a:pPr>
            <a:r>
              <a:rPr lang="en-US" sz="1800" dirty="0"/>
              <a:t>How is the assessment designed to support comparability of scores across administration sites? What evidence supports such comparability?</a:t>
            </a:r>
          </a:p>
          <a:p>
            <a:pPr marL="385763" indent="-385763">
              <a:lnSpc>
                <a:spcPct val="100000"/>
              </a:lnSpc>
              <a:spcBef>
                <a:spcPts val="0"/>
              </a:spcBef>
              <a:spcAft>
                <a:spcPts val="450"/>
              </a:spcAft>
              <a:buFont typeface="+mj-lt"/>
              <a:buAutoNum type="arabicPeriod"/>
            </a:pPr>
            <a:r>
              <a:rPr lang="en-US" sz="1800" dirty="0"/>
              <a:t>How is the assessment administered to protect against various types of cheating so that the scores reflect students’ knowledge and skills and not inappropriate access to testing materials? What evidence supports the implementation of these safeguards and security protocols?</a:t>
            </a:r>
          </a:p>
          <a:p>
            <a:pPr marL="385763" indent="-385763">
              <a:lnSpc>
                <a:spcPct val="100000"/>
              </a:lnSpc>
              <a:spcBef>
                <a:spcPts val="0"/>
              </a:spcBef>
              <a:spcAft>
                <a:spcPts val="450"/>
              </a:spcAft>
              <a:buFont typeface="+mj-lt"/>
              <a:buAutoNum type="arabicPeriod"/>
            </a:pPr>
            <a:r>
              <a:rPr lang="en-US" sz="1800" dirty="0"/>
              <a:t>How is the assessment scored such that scores reflect students’ knowledge and skills and not inaccuracies or inconsistencies in the scoring process? What evidence supports implementation of these scoring procedures?</a:t>
            </a:r>
          </a:p>
          <a:p>
            <a:pPr marL="385763" indent="-385763">
              <a:lnSpc>
                <a:spcPct val="100000"/>
              </a:lnSpc>
              <a:spcBef>
                <a:spcPts val="0"/>
              </a:spcBef>
              <a:spcAft>
                <a:spcPts val="450"/>
              </a:spcAft>
              <a:buFont typeface="+mj-lt"/>
              <a:buAutoNum type="arabicPeriod"/>
            </a:pPr>
            <a:r>
              <a:rPr lang="en-US" sz="1800" dirty="0"/>
              <a:t>How are scores reported in ways that appropriately support or disrupt comparability in score interpretation across time, administration sites, or variations in student characteristics?</a:t>
            </a:r>
          </a:p>
        </p:txBody>
      </p:sp>
    </p:spTree>
    <p:extLst>
      <p:ext uri="{BB962C8B-B14F-4D97-AF65-F5344CB8AC3E}">
        <p14:creationId xmlns:p14="http://schemas.microsoft.com/office/powerpoint/2010/main" val="7029654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5DF1B-6BC8-40E2-90B8-1C8159512BDA}"/>
              </a:ext>
            </a:extLst>
          </p:cNvPr>
          <p:cNvSpPr>
            <a:spLocks noGrp="1"/>
          </p:cNvSpPr>
          <p:nvPr>
            <p:ph type="title"/>
          </p:nvPr>
        </p:nvSpPr>
        <p:spPr/>
        <p:txBody>
          <a:bodyPr>
            <a:noAutofit/>
          </a:bodyPr>
          <a:lstStyle/>
          <a:p>
            <a:r>
              <a:rPr lang="en-US" sz="3200" dirty="0">
                <a:effectLst/>
              </a:rPr>
              <a:t>Examples of Fairness &amp; Accessibility Questions</a:t>
            </a:r>
          </a:p>
        </p:txBody>
      </p:sp>
      <p:sp>
        <p:nvSpPr>
          <p:cNvPr id="3" name="Content Placeholder 2">
            <a:extLst>
              <a:ext uri="{FF2B5EF4-FFF2-40B4-BE49-F238E27FC236}">
                <a16:creationId xmlns:a16="http://schemas.microsoft.com/office/drawing/2014/main" id="{59E2974E-A015-47A3-9DC9-F625D188B740}"/>
              </a:ext>
            </a:extLst>
          </p:cNvPr>
          <p:cNvSpPr>
            <a:spLocks noGrp="1"/>
          </p:cNvSpPr>
          <p:nvPr>
            <p:ph idx="1"/>
          </p:nvPr>
        </p:nvSpPr>
        <p:spPr>
          <a:xfrm>
            <a:off x="457199" y="1143000"/>
            <a:ext cx="8601076" cy="5143499"/>
          </a:xfrm>
        </p:spPr>
        <p:txBody>
          <a:bodyPr>
            <a:noAutofit/>
          </a:bodyPr>
          <a:lstStyle/>
          <a:p>
            <a:pPr marL="385763" indent="-385763">
              <a:lnSpc>
                <a:spcPct val="100000"/>
              </a:lnSpc>
              <a:spcBef>
                <a:spcPts val="0"/>
              </a:spcBef>
              <a:spcAft>
                <a:spcPts val="450"/>
              </a:spcAft>
              <a:buFont typeface="+mj-lt"/>
              <a:buAutoNum type="arabicPeriod"/>
            </a:pPr>
            <a:r>
              <a:rPr lang="en-US" sz="1800" dirty="0"/>
              <a:t>How were the assessment questions developed to ensure that scores do not reflect student characteristics that are irrelevant to the measurement targets? </a:t>
            </a:r>
          </a:p>
          <a:p>
            <a:pPr marL="385763" indent="-385763">
              <a:lnSpc>
                <a:spcPct val="100000"/>
              </a:lnSpc>
              <a:spcBef>
                <a:spcPts val="0"/>
              </a:spcBef>
              <a:spcAft>
                <a:spcPts val="450"/>
              </a:spcAft>
              <a:buFont typeface="+mj-lt"/>
              <a:buAutoNum type="arabicPeriod"/>
            </a:pPr>
            <a:r>
              <a:rPr lang="en-US" sz="1800" dirty="0"/>
              <a:t>How were the needs of students with disabilities addressed during assessment development? What evidence supports these efforts and their effectiveness?</a:t>
            </a:r>
          </a:p>
          <a:p>
            <a:pPr marL="385763" indent="-385763">
              <a:lnSpc>
                <a:spcPct val="100000"/>
              </a:lnSpc>
              <a:spcBef>
                <a:spcPts val="0"/>
              </a:spcBef>
              <a:spcAft>
                <a:spcPts val="450"/>
              </a:spcAft>
              <a:buFont typeface="+mj-lt"/>
              <a:buAutoNum type="arabicPeriod"/>
            </a:pPr>
            <a:r>
              <a:rPr lang="en-US" sz="1800" dirty="0"/>
              <a:t>How were the needs of English learners addressed during assessment development? What evidence supports these efforts and their effectiveness?</a:t>
            </a:r>
          </a:p>
          <a:p>
            <a:pPr marL="385763" indent="-385763">
              <a:lnSpc>
                <a:spcPct val="100000"/>
              </a:lnSpc>
              <a:spcBef>
                <a:spcPts val="0"/>
              </a:spcBef>
              <a:spcAft>
                <a:spcPts val="450"/>
              </a:spcAft>
              <a:buFont typeface="+mj-lt"/>
              <a:buAutoNum type="arabicPeriod"/>
            </a:pPr>
            <a:r>
              <a:rPr lang="en-US" sz="1800" dirty="0"/>
              <a:t>How are students with disabilities able to demonstrate their knowledge and skills through the availability and use of any necessary accommodations? What evidence supports the identification and use of these accommodations at the time of testing?</a:t>
            </a:r>
          </a:p>
          <a:p>
            <a:pPr marL="385763" indent="-385763">
              <a:lnSpc>
                <a:spcPct val="100000"/>
              </a:lnSpc>
              <a:spcBef>
                <a:spcPts val="0"/>
              </a:spcBef>
              <a:spcAft>
                <a:spcPts val="450"/>
              </a:spcAft>
              <a:buFont typeface="+mj-lt"/>
              <a:buAutoNum type="arabicPeriod"/>
            </a:pPr>
            <a:r>
              <a:rPr lang="en-US" sz="1800" dirty="0"/>
              <a:t>How are English learners able to demonstrate their knowledge and skills through the availability and use of any necessary accommodations? What evidence supports the identification and use of these accommodations at the time of testing?</a:t>
            </a:r>
          </a:p>
          <a:p>
            <a:pPr marL="385763" indent="-385763">
              <a:lnSpc>
                <a:spcPct val="100000"/>
              </a:lnSpc>
              <a:spcBef>
                <a:spcPts val="0"/>
              </a:spcBef>
              <a:spcAft>
                <a:spcPts val="450"/>
              </a:spcAft>
              <a:buFont typeface="+mj-lt"/>
              <a:buAutoNum type="arabicPeriod"/>
            </a:pPr>
            <a:r>
              <a:rPr lang="en-US" sz="1800" dirty="0"/>
              <a:t>How are students’ responses scored in ways that reflect only the construct-relevant aspects of those responses? What evidence supports the minimization of construct-irrelevant influences on students’ responses?</a:t>
            </a:r>
          </a:p>
          <a:p>
            <a:pPr marL="385763" indent="-385763">
              <a:lnSpc>
                <a:spcPct val="100000"/>
              </a:lnSpc>
              <a:spcBef>
                <a:spcPts val="0"/>
              </a:spcBef>
              <a:spcAft>
                <a:spcPts val="450"/>
              </a:spcAft>
              <a:buFont typeface="+mj-lt"/>
              <a:buAutoNum type="arabicPeriod"/>
            </a:pPr>
            <a:r>
              <a:rPr lang="en-US" sz="1800" dirty="0"/>
              <a:t>How are assessment scores interpreted in relation to knowledge and skills that test takers have had an opportunity to learn or are preparing to learn? What evidence supports the interpretation of students’ scores in relation to their learning opportunities?</a:t>
            </a:r>
            <a:endParaRPr lang="en-US" sz="1100" dirty="0"/>
          </a:p>
        </p:txBody>
      </p:sp>
    </p:spTree>
    <p:extLst>
      <p:ext uri="{BB962C8B-B14F-4D97-AF65-F5344CB8AC3E}">
        <p14:creationId xmlns:p14="http://schemas.microsoft.com/office/powerpoint/2010/main" val="3501435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5DF1B-6BC8-40E2-90B8-1C8159512BDA}"/>
              </a:ext>
            </a:extLst>
          </p:cNvPr>
          <p:cNvSpPr>
            <a:spLocks noGrp="1"/>
          </p:cNvSpPr>
          <p:nvPr>
            <p:ph type="title"/>
          </p:nvPr>
        </p:nvSpPr>
        <p:spPr/>
        <p:txBody>
          <a:bodyPr>
            <a:noAutofit/>
          </a:bodyPr>
          <a:lstStyle/>
          <a:p>
            <a:r>
              <a:rPr lang="en-US" sz="2800" dirty="0">
                <a:effectLst/>
              </a:rPr>
              <a:t>Examples of Consequences Questions</a:t>
            </a:r>
          </a:p>
        </p:txBody>
      </p:sp>
      <p:sp>
        <p:nvSpPr>
          <p:cNvPr id="3" name="Content Placeholder 2">
            <a:extLst>
              <a:ext uri="{FF2B5EF4-FFF2-40B4-BE49-F238E27FC236}">
                <a16:creationId xmlns:a16="http://schemas.microsoft.com/office/drawing/2014/main" id="{59E2974E-A015-47A3-9DC9-F625D188B740}"/>
              </a:ext>
            </a:extLst>
          </p:cNvPr>
          <p:cNvSpPr>
            <a:spLocks noGrp="1"/>
          </p:cNvSpPr>
          <p:nvPr>
            <p:ph idx="1"/>
          </p:nvPr>
        </p:nvSpPr>
        <p:spPr>
          <a:xfrm>
            <a:off x="457199" y="1143000"/>
            <a:ext cx="8534401" cy="5143499"/>
          </a:xfrm>
        </p:spPr>
        <p:txBody>
          <a:bodyPr>
            <a:noAutofit/>
          </a:bodyPr>
          <a:lstStyle/>
          <a:p>
            <a:pPr marL="385763" indent="-385763">
              <a:lnSpc>
                <a:spcPct val="100000"/>
              </a:lnSpc>
              <a:spcBef>
                <a:spcPts val="0"/>
              </a:spcBef>
              <a:spcAft>
                <a:spcPts val="450"/>
              </a:spcAft>
              <a:buFont typeface="+mj-lt"/>
              <a:buAutoNum type="arabicPeriod"/>
            </a:pPr>
            <a:r>
              <a:rPr lang="en-US" sz="1600" dirty="0"/>
              <a:t>How is the assessment developed, administered, scored, and reported in ways that deter and limit instances of cheating by students or others associated with the assessment or its stakes? What evidence supports the implementation and effectiveness of these efforts?</a:t>
            </a:r>
          </a:p>
          <a:p>
            <a:pPr marL="385763" indent="-385763">
              <a:lnSpc>
                <a:spcPct val="100000"/>
              </a:lnSpc>
              <a:spcBef>
                <a:spcPts val="0"/>
              </a:spcBef>
              <a:spcAft>
                <a:spcPts val="450"/>
              </a:spcAft>
              <a:buFont typeface="+mj-lt"/>
              <a:buAutoNum type="arabicPeriod"/>
            </a:pPr>
            <a:r>
              <a:rPr lang="en-US" sz="1600" dirty="0"/>
              <a:t>How are the scores from the assessment intended to be used as described by the test developers and how are they used by your state? How well do these uses align?</a:t>
            </a:r>
          </a:p>
          <a:p>
            <a:pPr marL="385763" indent="-385763">
              <a:lnSpc>
                <a:spcPct val="100000"/>
              </a:lnSpc>
              <a:spcBef>
                <a:spcPts val="0"/>
              </a:spcBef>
              <a:spcAft>
                <a:spcPts val="450"/>
              </a:spcAft>
              <a:buFont typeface="+mj-lt"/>
              <a:buAutoNum type="arabicPeriod"/>
            </a:pPr>
            <a:r>
              <a:rPr lang="en-US" sz="1600" dirty="0"/>
              <a:t>If your state is using test scores for purposes other than those for which the test developers intended, what evidence supports those uses?</a:t>
            </a:r>
          </a:p>
          <a:p>
            <a:pPr marL="385763" indent="-385763">
              <a:lnSpc>
                <a:spcPct val="100000"/>
              </a:lnSpc>
              <a:spcBef>
                <a:spcPts val="0"/>
              </a:spcBef>
              <a:spcAft>
                <a:spcPts val="450"/>
              </a:spcAft>
              <a:buFont typeface="+mj-lt"/>
              <a:buAutoNum type="arabicPeriod"/>
            </a:pPr>
            <a:r>
              <a:rPr lang="en-US" sz="1600" dirty="0"/>
              <a:t>If assessment scores are associated with recommendations for instruction or other interventions for individual students, what evidence supports such interpretations and uses of these scores? What tools and resources are available to educators for evaluating and implementing these recommendations?</a:t>
            </a:r>
          </a:p>
          <a:p>
            <a:pPr marL="385763" indent="-385763">
              <a:lnSpc>
                <a:spcPct val="100000"/>
              </a:lnSpc>
              <a:spcBef>
                <a:spcPts val="0"/>
              </a:spcBef>
              <a:spcAft>
                <a:spcPts val="450"/>
              </a:spcAft>
              <a:buFont typeface="+mj-lt"/>
              <a:buAutoNum type="arabicPeriod"/>
            </a:pPr>
            <a:r>
              <a:rPr lang="en-US" sz="1600" dirty="0"/>
              <a:t>If assessment scores are associated with recommendations for whole-class or group instruction, what evidence supports such interpretations and uses of these scores? What tools and resources are available to educators for evaluating and implementing these recommendations?</a:t>
            </a:r>
          </a:p>
          <a:p>
            <a:pPr marL="385763" indent="-385763">
              <a:lnSpc>
                <a:spcPct val="100000"/>
              </a:lnSpc>
              <a:spcBef>
                <a:spcPts val="0"/>
              </a:spcBef>
              <a:spcAft>
                <a:spcPts val="450"/>
              </a:spcAft>
              <a:buFont typeface="+mj-lt"/>
              <a:buAutoNum type="arabicPeriod"/>
            </a:pPr>
            <a:r>
              <a:rPr lang="en-US" sz="1600" dirty="0"/>
              <a:t>If assessment scores are associated with high stakes decisions for teachers, administrators, schools, or other entities or individuals, what evidence supports such interpretations and uses of these scores? </a:t>
            </a:r>
          </a:p>
          <a:p>
            <a:pPr marL="385763" indent="-385763">
              <a:lnSpc>
                <a:spcPct val="100000"/>
              </a:lnSpc>
              <a:spcBef>
                <a:spcPts val="0"/>
              </a:spcBef>
              <a:spcAft>
                <a:spcPts val="450"/>
              </a:spcAft>
              <a:buFont typeface="+mj-lt"/>
              <a:buAutoNum type="arabicPeriod"/>
            </a:pPr>
            <a:r>
              <a:rPr lang="en-US" sz="1600" dirty="0"/>
              <a:t>How are scores reported to students and parents in ways that support their understanding of the scores and any associated recommendations or decisions?</a:t>
            </a:r>
          </a:p>
        </p:txBody>
      </p:sp>
    </p:spTree>
    <p:extLst>
      <p:ext uri="{BB962C8B-B14F-4D97-AF65-F5344CB8AC3E}">
        <p14:creationId xmlns:p14="http://schemas.microsoft.com/office/powerpoint/2010/main" val="28803088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4294967295"/>
          </p:nvPr>
        </p:nvSpPr>
        <p:spPr>
          <a:xfrm>
            <a:off x="3433763" y="4400550"/>
            <a:ext cx="5710237" cy="1935163"/>
          </a:xfrm>
        </p:spPr>
        <p:txBody>
          <a:bodyPr>
            <a:normAutofit/>
          </a:bodyPr>
          <a:lstStyle/>
          <a:p>
            <a:pPr marL="0" indent="0" algn="r">
              <a:spcBef>
                <a:spcPts val="0"/>
              </a:spcBef>
              <a:buNone/>
            </a:pPr>
            <a:r>
              <a:rPr lang="en-US" sz="2400" dirty="0"/>
              <a:t>Rhonda True, M.A., </a:t>
            </a:r>
          </a:p>
          <a:p>
            <a:pPr marL="0" indent="0" algn="r">
              <a:spcBef>
                <a:spcPts val="0"/>
              </a:spcBef>
              <a:buNone/>
            </a:pPr>
            <a:r>
              <a:rPr lang="en-US" sz="2400" dirty="0"/>
              <a:t>EAG Grant Coordinator, </a:t>
            </a:r>
          </a:p>
          <a:p>
            <a:pPr marL="0" indent="0" algn="r">
              <a:spcBef>
                <a:spcPts val="0"/>
              </a:spcBef>
              <a:buNone/>
            </a:pPr>
            <a:r>
              <a:rPr lang="en-US" sz="2400" dirty="0"/>
              <a:t>Nebraska Department of Education</a:t>
            </a:r>
          </a:p>
        </p:txBody>
      </p:sp>
      <p:sp>
        <p:nvSpPr>
          <p:cNvPr id="7" name="Title 6"/>
          <p:cNvSpPr>
            <a:spLocks noGrp="1"/>
          </p:cNvSpPr>
          <p:nvPr>
            <p:ph type="ctrTitle" idx="4294967295"/>
          </p:nvPr>
        </p:nvSpPr>
        <p:spPr>
          <a:xfrm>
            <a:off x="0" y="1709738"/>
            <a:ext cx="7891463" cy="2852737"/>
          </a:xfrm>
        </p:spPr>
        <p:txBody>
          <a:bodyPr>
            <a:noAutofit/>
          </a:bodyPr>
          <a:lstStyle/>
          <a:p>
            <a:pPr marL="2230438" indent="-401638" algn="r"/>
            <a:br>
              <a:rPr lang="en-US" sz="3600" dirty="0"/>
            </a:br>
            <a:r>
              <a:rPr lang="en-US" sz="3600" b="1" dirty="0">
                <a:solidFill>
                  <a:srgbClr val="0070C0"/>
                </a:solidFill>
              </a:rPr>
              <a:t>The Benefits, Challenges, and Lessons Learned from Using the SCILLSS Resources</a:t>
            </a:r>
          </a:p>
        </p:txBody>
      </p:sp>
    </p:spTree>
    <p:extLst>
      <p:ext uri="{BB962C8B-B14F-4D97-AF65-F5344CB8AC3E}">
        <p14:creationId xmlns:p14="http://schemas.microsoft.com/office/powerpoint/2010/main" val="1218308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grpSp>
        <p:nvGrpSpPr>
          <p:cNvPr id="345" name="Shape 345"/>
          <p:cNvGrpSpPr/>
          <p:nvPr/>
        </p:nvGrpSpPr>
        <p:grpSpPr>
          <a:xfrm>
            <a:off x="266364" y="1423220"/>
            <a:ext cx="8790204" cy="5557818"/>
            <a:chOff x="-23061" y="91019"/>
            <a:chExt cx="8232065" cy="5557816"/>
          </a:xfrm>
        </p:grpSpPr>
        <p:sp>
          <p:nvSpPr>
            <p:cNvPr id="346" name="Shape 346"/>
            <p:cNvSpPr/>
            <p:nvPr/>
          </p:nvSpPr>
          <p:spPr>
            <a:xfrm>
              <a:off x="1" y="91019"/>
              <a:ext cx="6709421" cy="5147858"/>
            </a:xfrm>
            <a:custGeom>
              <a:avLst/>
              <a:gdLst/>
              <a:ahLst/>
              <a:cxnLst/>
              <a:rect l="0" t="0" r="0" b="0"/>
              <a:pathLst>
                <a:path w="120000" h="120000" extrusionOk="0">
                  <a:moveTo>
                    <a:pt x="0" y="120000"/>
                  </a:moveTo>
                  <a:quadBezTo>
                    <a:pt x="20000" y="40000"/>
                    <a:pt x="102440" y="15000"/>
                  </a:quadBezTo>
                  <a:lnTo>
                    <a:pt x="101451" y="0"/>
                  </a:lnTo>
                  <a:lnTo>
                    <a:pt x="120000" y="24000"/>
                  </a:lnTo>
                  <a:lnTo>
                    <a:pt x="105408" y="60000"/>
                  </a:lnTo>
                  <a:lnTo>
                    <a:pt x="104419" y="45000"/>
                  </a:lnTo>
                  <a:quadBezTo>
                    <a:pt x="30000" y="55000"/>
                    <a:pt x="0" y="120000"/>
                  </a:quadBezTo>
                  <a:close/>
                </a:path>
              </a:pathLst>
            </a:custGeom>
            <a:solidFill>
              <a:srgbClr val="001689"/>
            </a:solidFill>
            <a:ln>
              <a:solidFill>
                <a:srgbClr val="607DA7"/>
              </a:solidFill>
            </a:ln>
            <a:effectLst>
              <a:softEdge rad="12700"/>
            </a:effectLst>
          </p:spPr>
          <p:txBody>
            <a:bodyPr spcFirstLastPara="1" wrap="square" lIns="91425" tIns="91425" rIns="91425" bIns="91425" anchor="ctr" anchorCtr="0">
              <a:noAutofit/>
            </a:bodyPr>
            <a:lstStyle/>
            <a:p>
              <a:endParaRPr sz="1400"/>
            </a:p>
          </p:txBody>
        </p:sp>
        <p:sp>
          <p:nvSpPr>
            <p:cNvPr id="347" name="Shape 347"/>
            <p:cNvSpPr/>
            <p:nvPr/>
          </p:nvSpPr>
          <p:spPr>
            <a:xfrm>
              <a:off x="-23061" y="5044646"/>
              <a:ext cx="148432" cy="158100"/>
            </a:xfrm>
            <a:prstGeom prst="ellipse">
              <a:avLst/>
            </a:prstGeom>
            <a:solidFill>
              <a:srgbClr val="607DA7"/>
            </a:solidFill>
            <a:ln w="25400" cap="flat" cmpd="sng">
              <a:solidFill>
                <a:srgbClr val="607DA7"/>
              </a:solidFill>
              <a:prstDash val="solid"/>
              <a:round/>
              <a:headEnd type="none" w="sm" len="sm"/>
              <a:tailEnd type="none" w="sm" len="sm"/>
            </a:ln>
          </p:spPr>
          <p:txBody>
            <a:bodyPr spcFirstLastPara="1" wrap="square" lIns="91425" tIns="91425" rIns="91425" bIns="91425" anchor="ctr" anchorCtr="0">
              <a:noAutofit/>
            </a:bodyPr>
            <a:lstStyle/>
            <a:p>
              <a:endParaRPr sz="1400"/>
            </a:p>
          </p:txBody>
        </p:sp>
        <p:sp>
          <p:nvSpPr>
            <p:cNvPr id="348" name="Shape 348"/>
            <p:cNvSpPr txBox="1"/>
            <p:nvPr/>
          </p:nvSpPr>
          <p:spPr>
            <a:xfrm>
              <a:off x="206727" y="4791135"/>
              <a:ext cx="1543200" cy="857700"/>
            </a:xfrm>
            <a:prstGeom prst="rect">
              <a:avLst/>
            </a:prstGeom>
            <a:noFill/>
            <a:ln>
              <a:noFill/>
            </a:ln>
          </p:spPr>
          <p:txBody>
            <a:bodyPr spcFirstLastPara="1" wrap="square" lIns="151475" tIns="0" rIns="0" bIns="0" anchor="t" anchorCtr="0">
              <a:noAutofit/>
            </a:bodyPr>
            <a:lstStyle/>
            <a:p>
              <a:pPr>
                <a:lnSpc>
                  <a:spcPct val="90000"/>
                </a:lnSpc>
              </a:pPr>
              <a:r>
                <a:rPr lang="en-US" sz="2300" b="1" dirty="0">
                  <a:solidFill>
                    <a:srgbClr val="607DA7"/>
                  </a:solidFill>
                  <a:latin typeface="Century Gothic"/>
                  <a:ea typeface="Century Gothic"/>
                  <a:cs typeface="Century Gothic"/>
                  <a:sym typeface="Century Gothic"/>
                </a:rPr>
                <a:t>Adoption</a:t>
              </a:r>
              <a:br>
                <a:rPr lang="en-US" sz="1400" b="1" dirty="0">
                  <a:solidFill>
                    <a:srgbClr val="607DA7"/>
                  </a:solidFill>
                </a:rPr>
              </a:br>
              <a:r>
                <a:rPr lang="en-US" sz="2000" dirty="0">
                  <a:solidFill>
                    <a:srgbClr val="607DA7"/>
                  </a:solidFill>
                  <a:latin typeface="Century Gothic"/>
                  <a:ea typeface="Century Gothic"/>
                  <a:cs typeface="Century Gothic"/>
                  <a:sym typeface="Century Gothic"/>
                </a:rPr>
                <a:t>Sept. 2017</a:t>
              </a:r>
              <a:endParaRPr sz="2000" dirty="0">
                <a:solidFill>
                  <a:srgbClr val="607DA7"/>
                </a:solidFill>
                <a:latin typeface="Century Gothic"/>
                <a:ea typeface="Century Gothic"/>
                <a:cs typeface="Century Gothic"/>
                <a:sym typeface="Century Gothic"/>
              </a:endParaRPr>
            </a:p>
          </p:txBody>
        </p:sp>
        <p:sp>
          <p:nvSpPr>
            <p:cNvPr id="349" name="Shape 349"/>
            <p:cNvSpPr/>
            <p:nvPr/>
          </p:nvSpPr>
          <p:spPr>
            <a:xfrm>
              <a:off x="1499549" y="2838472"/>
              <a:ext cx="422461" cy="449400"/>
            </a:xfrm>
            <a:prstGeom prst="ellipse">
              <a:avLst/>
            </a:prstGeom>
            <a:solidFill>
              <a:srgbClr val="607DA7"/>
            </a:solidFill>
            <a:ln w="25400" cap="flat" cmpd="sng">
              <a:solidFill>
                <a:srgbClr val="607DA7"/>
              </a:solidFill>
              <a:prstDash val="solid"/>
              <a:round/>
              <a:headEnd type="none" w="sm" len="sm"/>
              <a:tailEnd type="none" w="sm" len="sm"/>
            </a:ln>
          </p:spPr>
          <p:txBody>
            <a:bodyPr spcFirstLastPara="1" wrap="square" lIns="91425" tIns="91425" rIns="91425" bIns="91425" anchor="ctr" anchorCtr="0">
              <a:noAutofit/>
            </a:bodyPr>
            <a:lstStyle/>
            <a:p>
              <a:endParaRPr sz="1400"/>
            </a:p>
          </p:txBody>
        </p:sp>
        <p:sp>
          <p:nvSpPr>
            <p:cNvPr id="350" name="Shape 350"/>
            <p:cNvSpPr/>
            <p:nvPr/>
          </p:nvSpPr>
          <p:spPr>
            <a:xfrm>
              <a:off x="5456867" y="2191488"/>
              <a:ext cx="1543200" cy="1469700"/>
            </a:xfrm>
            <a:prstGeom prst="rect">
              <a:avLst/>
            </a:prstGeom>
            <a:noFill/>
            <a:ln>
              <a:noFill/>
            </a:ln>
          </p:spPr>
          <p:txBody>
            <a:bodyPr spcFirstLastPara="1" wrap="square" lIns="91425" tIns="91425" rIns="91425" bIns="91425" anchor="ctr" anchorCtr="0">
              <a:noAutofit/>
            </a:bodyPr>
            <a:lstStyle/>
            <a:p>
              <a:endParaRPr sz="1400"/>
            </a:p>
          </p:txBody>
        </p:sp>
        <p:sp>
          <p:nvSpPr>
            <p:cNvPr id="351" name="Shape 351"/>
            <p:cNvSpPr txBox="1"/>
            <p:nvPr/>
          </p:nvSpPr>
          <p:spPr>
            <a:xfrm>
              <a:off x="6165912" y="1661617"/>
              <a:ext cx="2043092" cy="1469700"/>
            </a:xfrm>
            <a:prstGeom prst="rect">
              <a:avLst/>
            </a:prstGeom>
            <a:noFill/>
            <a:ln>
              <a:noFill/>
            </a:ln>
          </p:spPr>
          <p:txBody>
            <a:bodyPr spcFirstLastPara="1" wrap="square" lIns="259675" tIns="0" rIns="0" bIns="0" anchor="t" anchorCtr="0">
              <a:noAutofit/>
            </a:bodyPr>
            <a:lstStyle/>
            <a:p>
              <a:pPr algn="ctr"/>
              <a:r>
                <a:rPr lang="en-US" sz="2400" b="1" dirty="0">
                  <a:solidFill>
                    <a:srgbClr val="3993D0"/>
                  </a:solidFill>
                  <a:latin typeface="Century Gothic"/>
                  <a:ea typeface="Century Gothic"/>
                  <a:cs typeface="Century Gothic"/>
                  <a:sym typeface="Century Gothic"/>
                </a:rPr>
                <a:t>Operational</a:t>
              </a:r>
              <a:r>
                <a:rPr lang="en-US" dirty="0">
                  <a:solidFill>
                    <a:srgbClr val="3993D0"/>
                  </a:solidFill>
                  <a:latin typeface="Century Gothic"/>
                  <a:ea typeface="Century Gothic"/>
                  <a:cs typeface="Century Gothic"/>
                  <a:sym typeface="Century Gothic"/>
                </a:rPr>
                <a:t>      </a:t>
              </a:r>
              <a:r>
                <a:rPr lang="en-US" sz="2000" dirty="0">
                  <a:solidFill>
                    <a:srgbClr val="3993D0"/>
                  </a:solidFill>
                  <a:latin typeface="Century Gothic"/>
                  <a:ea typeface="Century Gothic"/>
                  <a:cs typeface="Century Gothic"/>
                  <a:sym typeface="Century Gothic"/>
                </a:rPr>
                <a:t>Spring 2021</a:t>
              </a:r>
              <a:endParaRPr sz="2000" dirty="0">
                <a:solidFill>
                  <a:srgbClr val="3993D0"/>
                </a:solidFill>
                <a:latin typeface="Century Gothic"/>
                <a:ea typeface="Century Gothic"/>
                <a:cs typeface="Century Gothic"/>
                <a:sym typeface="Century Gothic"/>
              </a:endParaRPr>
            </a:p>
          </p:txBody>
        </p:sp>
      </p:grpSp>
      <p:sp>
        <p:nvSpPr>
          <p:cNvPr id="353" name="Shape 353"/>
          <p:cNvSpPr txBox="1"/>
          <p:nvPr/>
        </p:nvSpPr>
        <p:spPr>
          <a:xfrm>
            <a:off x="-123411" y="4382399"/>
            <a:ext cx="1482000" cy="1104000"/>
          </a:xfrm>
          <a:prstGeom prst="rect">
            <a:avLst/>
          </a:prstGeom>
          <a:noFill/>
          <a:ln>
            <a:noFill/>
          </a:ln>
        </p:spPr>
        <p:txBody>
          <a:bodyPr spcFirstLastPara="1" wrap="square" lIns="151475" tIns="0" rIns="0" bIns="0" anchor="t" anchorCtr="0">
            <a:noAutofit/>
          </a:bodyPr>
          <a:lstStyle/>
          <a:p>
            <a:r>
              <a:rPr lang="en-US" sz="2300" b="1" dirty="0" err="1">
                <a:solidFill>
                  <a:srgbClr val="607DA7"/>
                </a:solidFill>
                <a:latin typeface="Century Gothic"/>
                <a:ea typeface="Century Gothic"/>
                <a:cs typeface="Century Gothic"/>
                <a:sym typeface="Century Gothic"/>
              </a:rPr>
              <a:t>Visioning</a:t>
            </a:r>
            <a:r>
              <a:rPr lang="en-US" sz="2000" dirty="0" err="1">
                <a:solidFill>
                  <a:srgbClr val="607DA7"/>
                </a:solidFill>
                <a:latin typeface="Century Gothic"/>
                <a:ea typeface="Century Gothic"/>
                <a:cs typeface="Century Gothic"/>
                <a:sym typeface="Century Gothic"/>
              </a:rPr>
              <a:t>Nov</a:t>
            </a:r>
            <a:r>
              <a:rPr lang="en-US" sz="2000" dirty="0">
                <a:solidFill>
                  <a:srgbClr val="607DA7"/>
                </a:solidFill>
                <a:latin typeface="Century Gothic"/>
                <a:ea typeface="Century Gothic"/>
                <a:cs typeface="Century Gothic"/>
                <a:sym typeface="Century Gothic"/>
              </a:rPr>
              <a:t>. 2017</a:t>
            </a:r>
            <a:endParaRPr sz="2000" dirty="0">
              <a:solidFill>
                <a:srgbClr val="607DA7"/>
              </a:solidFill>
              <a:latin typeface="Century Gothic"/>
              <a:ea typeface="Century Gothic"/>
              <a:cs typeface="Century Gothic"/>
              <a:sym typeface="Century Gothic"/>
            </a:endParaRPr>
          </a:p>
        </p:txBody>
      </p:sp>
      <p:sp>
        <p:nvSpPr>
          <p:cNvPr id="354" name="Shape 354"/>
          <p:cNvSpPr txBox="1"/>
          <p:nvPr/>
        </p:nvSpPr>
        <p:spPr>
          <a:xfrm>
            <a:off x="1791398" y="4971896"/>
            <a:ext cx="1786800" cy="1104000"/>
          </a:xfrm>
          <a:prstGeom prst="rect">
            <a:avLst/>
          </a:prstGeom>
          <a:noFill/>
          <a:ln>
            <a:noFill/>
          </a:ln>
        </p:spPr>
        <p:txBody>
          <a:bodyPr spcFirstLastPara="1" wrap="square" lIns="151475" tIns="0" rIns="0" bIns="0" anchor="t" anchorCtr="0">
            <a:noAutofit/>
          </a:bodyPr>
          <a:lstStyle/>
          <a:p>
            <a:pPr>
              <a:lnSpc>
                <a:spcPct val="90000"/>
              </a:lnSpc>
            </a:pPr>
            <a:r>
              <a:rPr lang="en-US" sz="2300" b="1" dirty="0">
                <a:solidFill>
                  <a:srgbClr val="607DA7"/>
                </a:solidFill>
                <a:latin typeface="Century Gothic"/>
                <a:ea typeface="Century Gothic"/>
                <a:cs typeface="Century Gothic"/>
                <a:sym typeface="Century Gothic"/>
              </a:rPr>
              <a:t>Task Force</a:t>
            </a:r>
            <a:br>
              <a:rPr lang="en-US" sz="1400" b="1" dirty="0">
                <a:solidFill>
                  <a:srgbClr val="607DA7"/>
                </a:solidFill>
              </a:rPr>
            </a:br>
            <a:r>
              <a:rPr lang="en-US" sz="2000" dirty="0">
                <a:solidFill>
                  <a:srgbClr val="607DA7"/>
                </a:solidFill>
                <a:latin typeface="Century Gothic"/>
                <a:ea typeface="Century Gothic"/>
                <a:cs typeface="Century Gothic"/>
                <a:sym typeface="Century Gothic"/>
              </a:rPr>
              <a:t>Jan. 2018</a:t>
            </a:r>
            <a:endParaRPr sz="2000" dirty="0">
              <a:solidFill>
                <a:srgbClr val="607DA7"/>
              </a:solidFill>
              <a:latin typeface="Century Gothic"/>
              <a:ea typeface="Century Gothic"/>
              <a:cs typeface="Century Gothic"/>
              <a:sym typeface="Century Gothic"/>
            </a:endParaRPr>
          </a:p>
        </p:txBody>
      </p:sp>
      <p:sp>
        <p:nvSpPr>
          <p:cNvPr id="355" name="Shape 355"/>
          <p:cNvSpPr/>
          <p:nvPr/>
        </p:nvSpPr>
        <p:spPr>
          <a:xfrm>
            <a:off x="836988" y="5473096"/>
            <a:ext cx="166255" cy="182880"/>
          </a:xfrm>
          <a:prstGeom prst="ellipse">
            <a:avLst/>
          </a:prstGeom>
          <a:solidFill>
            <a:srgbClr val="607DA7"/>
          </a:solidFill>
          <a:ln w="25400" cap="flat" cmpd="sng">
            <a:solidFill>
              <a:srgbClr val="607DA7"/>
            </a:solidFill>
            <a:prstDash val="solid"/>
            <a:round/>
            <a:headEnd type="none" w="sm" len="sm"/>
            <a:tailEnd type="none" w="sm" len="sm"/>
          </a:ln>
        </p:spPr>
        <p:txBody>
          <a:bodyPr spcFirstLastPara="1" wrap="square" lIns="91425" tIns="91425" rIns="91425" bIns="91425" anchor="ctr" anchorCtr="0">
            <a:noAutofit/>
          </a:bodyPr>
          <a:lstStyle/>
          <a:p>
            <a:endParaRPr sz="1400"/>
          </a:p>
        </p:txBody>
      </p:sp>
      <p:sp>
        <p:nvSpPr>
          <p:cNvPr id="356" name="Shape 356"/>
          <p:cNvSpPr txBox="1"/>
          <p:nvPr/>
        </p:nvSpPr>
        <p:spPr>
          <a:xfrm>
            <a:off x="2271193" y="1945642"/>
            <a:ext cx="1648800" cy="1104000"/>
          </a:xfrm>
          <a:prstGeom prst="rect">
            <a:avLst/>
          </a:prstGeom>
          <a:noFill/>
          <a:ln>
            <a:noFill/>
          </a:ln>
        </p:spPr>
        <p:txBody>
          <a:bodyPr spcFirstLastPara="1" wrap="square" lIns="151475" tIns="0" rIns="0" bIns="0" anchor="t" anchorCtr="0">
            <a:noAutofit/>
          </a:bodyPr>
          <a:lstStyle/>
          <a:p>
            <a:r>
              <a:rPr lang="en-US" sz="2800" b="1" dirty="0">
                <a:solidFill>
                  <a:schemeClr val="dk1"/>
                </a:solidFill>
                <a:latin typeface="Century Gothic"/>
                <a:ea typeface="Century Gothic"/>
                <a:cs typeface="Century Gothic"/>
                <a:sym typeface="Century Gothic"/>
              </a:rPr>
              <a:t>Pilot</a:t>
            </a:r>
            <a:br>
              <a:rPr lang="en-US" sz="2800" b="1" dirty="0">
                <a:solidFill>
                  <a:schemeClr val="dk1"/>
                </a:solidFill>
                <a:latin typeface="Century Gothic"/>
                <a:ea typeface="Century Gothic"/>
                <a:cs typeface="Century Gothic"/>
                <a:sym typeface="Century Gothic"/>
              </a:rPr>
            </a:br>
            <a:r>
              <a:rPr lang="en-US" sz="2800" dirty="0">
                <a:solidFill>
                  <a:schemeClr val="dk1"/>
                </a:solidFill>
                <a:latin typeface="Century Gothic"/>
                <a:ea typeface="Century Gothic"/>
                <a:cs typeface="Century Gothic"/>
                <a:sym typeface="Century Gothic"/>
              </a:rPr>
              <a:t>Spring 2019</a:t>
            </a:r>
            <a:endParaRPr sz="2800" dirty="0">
              <a:solidFill>
                <a:schemeClr val="dk1"/>
              </a:solidFill>
              <a:latin typeface="Century Gothic"/>
              <a:ea typeface="Century Gothic"/>
              <a:cs typeface="Century Gothic"/>
              <a:sym typeface="Century Gothic"/>
            </a:endParaRPr>
          </a:p>
        </p:txBody>
      </p:sp>
      <p:sp>
        <p:nvSpPr>
          <p:cNvPr id="358" name="Shape 358"/>
          <p:cNvSpPr txBox="1"/>
          <p:nvPr/>
        </p:nvSpPr>
        <p:spPr>
          <a:xfrm>
            <a:off x="4010347" y="1638848"/>
            <a:ext cx="1641965" cy="857700"/>
          </a:xfrm>
          <a:prstGeom prst="rect">
            <a:avLst/>
          </a:prstGeom>
          <a:noFill/>
          <a:ln>
            <a:noFill/>
          </a:ln>
        </p:spPr>
        <p:txBody>
          <a:bodyPr spcFirstLastPara="1" wrap="square" lIns="151475" tIns="0" rIns="0" bIns="0" anchor="t" anchorCtr="0">
            <a:noAutofit/>
          </a:bodyPr>
          <a:lstStyle/>
          <a:p>
            <a:pPr>
              <a:lnSpc>
                <a:spcPct val="115000"/>
              </a:lnSpc>
            </a:pPr>
            <a:r>
              <a:rPr lang="en-US" sz="2300" b="1" dirty="0">
                <a:solidFill>
                  <a:srgbClr val="3993D0"/>
                </a:solidFill>
                <a:latin typeface="Century Gothic"/>
                <a:ea typeface="Century Gothic"/>
                <a:cs typeface="Century Gothic"/>
                <a:sym typeface="Century Gothic"/>
              </a:rPr>
              <a:t>Field Test</a:t>
            </a:r>
            <a:br>
              <a:rPr lang="en-US" sz="1400" dirty="0">
                <a:solidFill>
                  <a:srgbClr val="3993D0"/>
                </a:solidFill>
              </a:rPr>
            </a:br>
            <a:r>
              <a:rPr lang="en-US" sz="2000" dirty="0">
                <a:solidFill>
                  <a:srgbClr val="3993D0"/>
                </a:solidFill>
                <a:latin typeface="Century Gothic"/>
                <a:ea typeface="Century Gothic"/>
                <a:cs typeface="Century Gothic"/>
                <a:sym typeface="Century Gothic"/>
              </a:rPr>
              <a:t>Spring 2020</a:t>
            </a:r>
            <a:endParaRPr sz="2000" dirty="0">
              <a:solidFill>
                <a:srgbClr val="3993D0"/>
              </a:solidFill>
              <a:latin typeface="Century Gothic"/>
              <a:ea typeface="Century Gothic"/>
              <a:cs typeface="Century Gothic"/>
              <a:sym typeface="Century Gothic"/>
            </a:endParaRPr>
          </a:p>
        </p:txBody>
      </p:sp>
      <p:sp>
        <p:nvSpPr>
          <p:cNvPr id="359" name="Shape 359"/>
          <p:cNvSpPr/>
          <p:nvPr/>
        </p:nvSpPr>
        <p:spPr>
          <a:xfrm>
            <a:off x="4820075" y="2628459"/>
            <a:ext cx="681600" cy="682752"/>
          </a:xfrm>
          <a:prstGeom prst="ellipse">
            <a:avLst/>
          </a:prstGeom>
          <a:solidFill>
            <a:srgbClr val="3993D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sz="1400"/>
          </a:p>
        </p:txBody>
      </p:sp>
      <p:sp>
        <p:nvSpPr>
          <p:cNvPr id="2" name="Title 1">
            <a:extLst>
              <a:ext uri="{FF2B5EF4-FFF2-40B4-BE49-F238E27FC236}">
                <a16:creationId xmlns:a16="http://schemas.microsoft.com/office/drawing/2014/main" id="{0B932262-FCA8-4A26-96BF-AD864B4B649B}"/>
              </a:ext>
            </a:extLst>
          </p:cNvPr>
          <p:cNvSpPr>
            <a:spLocks noGrp="1"/>
          </p:cNvSpPr>
          <p:nvPr>
            <p:ph type="title"/>
          </p:nvPr>
        </p:nvSpPr>
        <p:spPr/>
        <p:txBody>
          <a:bodyPr/>
          <a:lstStyle/>
          <a:p>
            <a:r>
              <a:rPr lang="en-US" dirty="0">
                <a:effectLst/>
              </a:rPr>
              <a:t>Development Timeline</a:t>
            </a:r>
          </a:p>
        </p:txBody>
      </p:sp>
      <p:sp>
        <p:nvSpPr>
          <p:cNvPr id="361" name="Shape 361"/>
          <p:cNvSpPr txBox="1"/>
          <p:nvPr/>
        </p:nvSpPr>
        <p:spPr>
          <a:xfrm>
            <a:off x="241121" y="3095952"/>
            <a:ext cx="2176800" cy="1311149"/>
          </a:xfrm>
          <a:prstGeom prst="rect">
            <a:avLst/>
          </a:prstGeom>
          <a:noFill/>
          <a:ln>
            <a:noFill/>
          </a:ln>
        </p:spPr>
        <p:txBody>
          <a:bodyPr spcFirstLastPara="1" wrap="square" lIns="151475" tIns="0" rIns="0" bIns="0" anchor="t" anchorCtr="0">
            <a:noAutofit/>
          </a:bodyPr>
          <a:lstStyle/>
          <a:p>
            <a:r>
              <a:rPr lang="en-US" sz="2300" b="1" dirty="0">
                <a:solidFill>
                  <a:srgbClr val="607DA7"/>
                </a:solidFill>
                <a:latin typeface="Century Gothic"/>
                <a:ea typeface="Century Gothic"/>
                <a:cs typeface="Century Gothic"/>
                <a:sym typeface="Century Gothic"/>
              </a:rPr>
              <a:t>Pilot</a:t>
            </a:r>
          </a:p>
          <a:p>
            <a:r>
              <a:rPr lang="en-US" sz="2300" b="1" dirty="0">
                <a:solidFill>
                  <a:srgbClr val="607DA7"/>
                </a:solidFill>
                <a:latin typeface="Century Gothic"/>
                <a:ea typeface="Century Gothic"/>
                <a:cs typeface="Century Gothic"/>
                <a:sym typeface="Century Gothic"/>
              </a:rPr>
              <a:t>Development</a:t>
            </a:r>
            <a:br>
              <a:rPr lang="en-US" sz="1400" b="1" dirty="0">
                <a:solidFill>
                  <a:srgbClr val="607DA7"/>
                </a:solidFill>
              </a:rPr>
            </a:br>
            <a:r>
              <a:rPr lang="en-US" sz="2000" dirty="0">
                <a:solidFill>
                  <a:srgbClr val="607DA7"/>
                </a:solidFill>
                <a:latin typeface="Century Gothic"/>
                <a:ea typeface="Century Gothic"/>
                <a:cs typeface="Century Gothic"/>
                <a:sym typeface="Century Gothic"/>
              </a:rPr>
              <a:t>Summer 2018</a:t>
            </a:r>
            <a:endParaRPr sz="2000" dirty="0">
              <a:solidFill>
                <a:srgbClr val="607DA7"/>
              </a:solidFill>
              <a:latin typeface="Century Gothic"/>
              <a:ea typeface="Century Gothic"/>
              <a:cs typeface="Century Gothic"/>
              <a:sym typeface="Century Gothic"/>
            </a:endParaRPr>
          </a:p>
        </p:txBody>
      </p:sp>
      <p:sp>
        <p:nvSpPr>
          <p:cNvPr id="362" name="Shape 362"/>
          <p:cNvSpPr/>
          <p:nvPr/>
        </p:nvSpPr>
        <p:spPr>
          <a:xfrm>
            <a:off x="5992944" y="2318939"/>
            <a:ext cx="802500" cy="804672"/>
          </a:xfrm>
          <a:prstGeom prst="ellipse">
            <a:avLst/>
          </a:prstGeom>
          <a:solidFill>
            <a:srgbClr val="3993D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sz="1400"/>
          </a:p>
        </p:txBody>
      </p:sp>
      <p:sp>
        <p:nvSpPr>
          <p:cNvPr id="363" name="Shape 363"/>
          <p:cNvSpPr/>
          <p:nvPr/>
        </p:nvSpPr>
        <p:spPr>
          <a:xfrm>
            <a:off x="2630708" y="3299485"/>
            <a:ext cx="822960" cy="822960"/>
          </a:xfrm>
          <a:prstGeom prst="star5">
            <a:avLst>
              <a:gd name="adj" fmla="val 19098"/>
              <a:gd name="hf" fmla="val 105146"/>
              <a:gd name="vf" fmla="val 110557"/>
            </a:avLst>
          </a:prstGeom>
          <a:solidFill>
            <a:srgbClr val="F0C514"/>
          </a:solidFill>
          <a:ln w="25400" cap="flat" cmpd="sng">
            <a:solidFill>
              <a:schemeClr val="accent6">
                <a:lumMod val="20000"/>
                <a:lumOff val="80000"/>
              </a:schemeClr>
            </a:solidFill>
            <a:prstDash val="solid"/>
            <a:round/>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Century Gothic"/>
              <a:ea typeface="Century Gothic"/>
              <a:cs typeface="Century Gothic"/>
              <a:sym typeface="Century Gothic"/>
            </a:endParaRPr>
          </a:p>
        </p:txBody>
      </p:sp>
      <p:sp>
        <p:nvSpPr>
          <p:cNvPr id="22" name="Shape 349"/>
          <p:cNvSpPr/>
          <p:nvPr/>
        </p:nvSpPr>
        <p:spPr>
          <a:xfrm>
            <a:off x="3743768" y="3052846"/>
            <a:ext cx="548640" cy="548640"/>
          </a:xfrm>
          <a:prstGeom prst="ellipse">
            <a:avLst/>
          </a:prstGeom>
          <a:solidFill>
            <a:srgbClr val="3993D0"/>
          </a:solidFill>
          <a:ln w="25400" cap="flat"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endParaRPr sz="1400"/>
          </a:p>
        </p:txBody>
      </p:sp>
      <p:sp>
        <p:nvSpPr>
          <p:cNvPr id="23" name="Shape 355"/>
          <p:cNvSpPr/>
          <p:nvPr/>
        </p:nvSpPr>
        <p:spPr>
          <a:xfrm>
            <a:off x="1358589" y="4783023"/>
            <a:ext cx="274320" cy="274320"/>
          </a:xfrm>
          <a:prstGeom prst="ellipse">
            <a:avLst/>
          </a:prstGeom>
          <a:solidFill>
            <a:srgbClr val="607DA7"/>
          </a:solidFill>
          <a:ln w="25400" cap="flat" cmpd="sng">
            <a:solidFill>
              <a:srgbClr val="607DA7"/>
            </a:solidFill>
            <a:prstDash val="solid"/>
            <a:round/>
            <a:headEnd type="none" w="sm" len="sm"/>
            <a:tailEnd type="none" w="sm" len="sm"/>
          </a:ln>
        </p:spPr>
        <p:txBody>
          <a:bodyPr spcFirstLastPara="1" wrap="square" lIns="91425" tIns="91425" rIns="91425" bIns="91425" anchor="ctr" anchorCtr="0">
            <a:noAutofit/>
          </a:bodyPr>
          <a:lstStyle/>
          <a:p>
            <a:endParaRPr sz="1400"/>
          </a:p>
        </p:txBody>
      </p:sp>
      <p:sp>
        <p:nvSpPr>
          <p:cNvPr id="24" name="Shape 361"/>
          <p:cNvSpPr txBox="1"/>
          <p:nvPr/>
        </p:nvSpPr>
        <p:spPr>
          <a:xfrm>
            <a:off x="3453418" y="3986616"/>
            <a:ext cx="2176800" cy="1311149"/>
          </a:xfrm>
          <a:prstGeom prst="rect">
            <a:avLst/>
          </a:prstGeom>
          <a:noFill/>
          <a:ln>
            <a:noFill/>
          </a:ln>
        </p:spPr>
        <p:txBody>
          <a:bodyPr spcFirstLastPara="1" wrap="square" lIns="151475" tIns="0" rIns="0" bIns="0" anchor="t" anchorCtr="0">
            <a:noAutofit/>
          </a:bodyPr>
          <a:lstStyle/>
          <a:p>
            <a:r>
              <a:rPr lang="en-US" sz="2300" b="1" dirty="0">
                <a:solidFill>
                  <a:srgbClr val="3993D0"/>
                </a:solidFill>
                <a:latin typeface="Century Gothic"/>
                <a:ea typeface="Century Gothic"/>
                <a:cs typeface="Century Gothic"/>
                <a:sym typeface="Century Gothic"/>
              </a:rPr>
              <a:t>Field Test</a:t>
            </a:r>
          </a:p>
          <a:p>
            <a:r>
              <a:rPr lang="en-US" sz="2300" b="1" dirty="0">
                <a:solidFill>
                  <a:srgbClr val="3993D0"/>
                </a:solidFill>
                <a:latin typeface="Century Gothic"/>
                <a:ea typeface="Century Gothic"/>
                <a:cs typeface="Century Gothic"/>
                <a:sym typeface="Century Gothic"/>
              </a:rPr>
              <a:t>Development</a:t>
            </a:r>
            <a:br>
              <a:rPr lang="en-US" sz="1400" b="1" dirty="0">
                <a:solidFill>
                  <a:srgbClr val="3993D0"/>
                </a:solidFill>
              </a:rPr>
            </a:br>
            <a:r>
              <a:rPr lang="en-US" sz="2000" dirty="0">
                <a:solidFill>
                  <a:srgbClr val="3993D0"/>
                </a:solidFill>
                <a:latin typeface="Century Gothic"/>
                <a:ea typeface="Century Gothic"/>
                <a:cs typeface="Century Gothic"/>
                <a:sym typeface="Century Gothic"/>
              </a:rPr>
              <a:t>Summer 2019</a:t>
            </a:r>
            <a:endParaRPr sz="2000" dirty="0">
              <a:solidFill>
                <a:srgbClr val="3993D0"/>
              </a:solidFill>
              <a:latin typeface="Century Gothic"/>
              <a:ea typeface="Century Gothic"/>
              <a:cs typeface="Century Gothic"/>
              <a:sym typeface="Century Gothic"/>
            </a:endParaRPr>
          </a:p>
        </p:txBody>
      </p:sp>
      <p:sp>
        <p:nvSpPr>
          <p:cNvPr id="25" name="Shape 361"/>
          <p:cNvSpPr txBox="1"/>
          <p:nvPr/>
        </p:nvSpPr>
        <p:spPr>
          <a:xfrm>
            <a:off x="5711319" y="3986616"/>
            <a:ext cx="2176800" cy="1311149"/>
          </a:xfrm>
          <a:prstGeom prst="rect">
            <a:avLst/>
          </a:prstGeom>
          <a:noFill/>
          <a:ln>
            <a:noFill/>
          </a:ln>
        </p:spPr>
        <p:txBody>
          <a:bodyPr spcFirstLastPara="1" wrap="square" lIns="151475" tIns="0" rIns="0" bIns="0" anchor="t" anchorCtr="0">
            <a:noAutofit/>
          </a:bodyPr>
          <a:lstStyle/>
          <a:p>
            <a:r>
              <a:rPr lang="en-US" b="1" dirty="0">
                <a:solidFill>
                  <a:srgbClr val="25317B"/>
                </a:solidFill>
                <a:latin typeface="Century Gothic"/>
                <a:ea typeface="Century Gothic"/>
                <a:cs typeface="Century Gothic"/>
                <a:sym typeface="Century Gothic"/>
              </a:rPr>
              <a:t>Future </a:t>
            </a:r>
          </a:p>
          <a:p>
            <a:r>
              <a:rPr lang="en-US" sz="2300" b="1" dirty="0">
                <a:solidFill>
                  <a:srgbClr val="25317B"/>
                </a:solidFill>
                <a:latin typeface="Century Gothic"/>
                <a:ea typeface="Century Gothic"/>
                <a:cs typeface="Century Gothic"/>
                <a:sym typeface="Century Gothic"/>
              </a:rPr>
              <a:t>Field Test</a:t>
            </a:r>
          </a:p>
          <a:p>
            <a:r>
              <a:rPr lang="en-US" sz="2300" b="1" dirty="0">
                <a:solidFill>
                  <a:srgbClr val="25317B"/>
                </a:solidFill>
                <a:latin typeface="Century Gothic"/>
                <a:ea typeface="Century Gothic"/>
                <a:cs typeface="Century Gothic"/>
                <a:sym typeface="Century Gothic"/>
              </a:rPr>
              <a:t>Development</a:t>
            </a:r>
            <a:br>
              <a:rPr lang="en-US" sz="1400" b="1" dirty="0">
                <a:solidFill>
                  <a:srgbClr val="25317B"/>
                </a:solidFill>
              </a:rPr>
            </a:br>
            <a:r>
              <a:rPr lang="en-US" sz="2000" dirty="0">
                <a:solidFill>
                  <a:srgbClr val="25317B"/>
                </a:solidFill>
                <a:latin typeface="Century Gothic"/>
                <a:ea typeface="Century Gothic"/>
                <a:cs typeface="Century Gothic"/>
                <a:sym typeface="Century Gothic"/>
              </a:rPr>
              <a:t>Summer 2020</a:t>
            </a:r>
            <a:endParaRPr sz="2000" dirty="0">
              <a:solidFill>
                <a:srgbClr val="25317B"/>
              </a:solidFill>
              <a:latin typeface="Century Gothic"/>
              <a:ea typeface="Century Gothic"/>
              <a:cs typeface="Century Gothic"/>
              <a:sym typeface="Century Gothic"/>
            </a:endParaRPr>
          </a:p>
        </p:txBody>
      </p:sp>
      <p:pic>
        <p:nvPicPr>
          <p:cNvPr id="26" name="Google Shape;445;p88"/>
          <p:cNvPicPr preferRelativeResize="0">
            <a:picLocks noChangeAspect="1"/>
          </p:cNvPicPr>
          <p:nvPr/>
        </p:nvPicPr>
        <p:blipFill rotWithShape="1">
          <a:blip r:embed="rId3">
            <a:alphaModFix/>
          </a:blip>
          <a:srcRect/>
          <a:stretch/>
        </p:blipFill>
        <p:spPr>
          <a:xfrm>
            <a:off x="6583853" y="6382784"/>
            <a:ext cx="2363614" cy="366360"/>
          </a:xfrm>
          <a:prstGeom prst="rect">
            <a:avLst/>
          </a:prstGeom>
          <a:noFill/>
          <a:ln>
            <a:noFill/>
          </a:ln>
        </p:spPr>
      </p:pic>
      <p:sp>
        <p:nvSpPr>
          <p:cNvPr id="27" name="Shape 363"/>
          <p:cNvSpPr/>
          <p:nvPr/>
        </p:nvSpPr>
        <p:spPr>
          <a:xfrm>
            <a:off x="7301547" y="1366913"/>
            <a:ext cx="1645920" cy="1645920"/>
          </a:xfrm>
          <a:prstGeom prst="star5">
            <a:avLst>
              <a:gd name="adj" fmla="val 19098"/>
              <a:gd name="hf" fmla="val 105146"/>
              <a:gd name="vf" fmla="val 110557"/>
            </a:avLst>
          </a:prstGeom>
          <a:solidFill>
            <a:srgbClr val="F0C514"/>
          </a:solidFill>
          <a:ln w="25400" cap="flat" cmpd="sng">
            <a:solidFill>
              <a:schemeClr val="accent6">
                <a:lumMod val="20000"/>
                <a:lumOff val="80000"/>
              </a:schemeClr>
            </a:solidFill>
            <a:prstDash val="solid"/>
            <a:round/>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27359346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6994" y="2432304"/>
            <a:ext cx="5340977" cy="2926080"/>
          </a:xfrm>
          <a:prstGeom prst="rect">
            <a:avLst/>
          </a:prstGeom>
        </p:spPr>
      </p:pic>
      <p:sp>
        <p:nvSpPr>
          <p:cNvPr id="6" name="TextBox 5"/>
          <p:cNvSpPr txBox="1"/>
          <p:nvPr/>
        </p:nvSpPr>
        <p:spPr>
          <a:xfrm>
            <a:off x="1280160" y="219456"/>
            <a:ext cx="7863840" cy="584775"/>
          </a:xfrm>
          <a:prstGeom prst="rect">
            <a:avLst/>
          </a:prstGeom>
          <a:noFill/>
        </p:spPr>
        <p:txBody>
          <a:bodyPr wrap="square" rtlCol="0">
            <a:spAutoFit/>
          </a:bodyPr>
          <a:lstStyle/>
          <a:p>
            <a:r>
              <a:rPr lang="en-US" sz="3200" dirty="0">
                <a:solidFill>
                  <a:schemeClr val="bg1"/>
                </a:solidFill>
              </a:rPr>
              <a:t> </a:t>
            </a:r>
            <a:r>
              <a:rPr lang="en-US" sz="2400" dirty="0">
                <a:solidFill>
                  <a:schemeClr val="bg1"/>
                </a:solidFill>
              </a:rPr>
              <a:t>Tools &amp; Processes Developed by SCILLSS Project </a:t>
            </a:r>
          </a:p>
        </p:txBody>
      </p:sp>
      <p:sp>
        <p:nvSpPr>
          <p:cNvPr id="7" name="TextBox 6"/>
          <p:cNvSpPr txBox="1"/>
          <p:nvPr/>
        </p:nvSpPr>
        <p:spPr>
          <a:xfrm>
            <a:off x="404119" y="5559552"/>
            <a:ext cx="6935363" cy="707886"/>
          </a:xfrm>
          <a:prstGeom prst="rect">
            <a:avLst/>
          </a:prstGeom>
          <a:noFill/>
        </p:spPr>
        <p:txBody>
          <a:bodyPr wrap="square" rtlCol="0">
            <a:spAutoFit/>
          </a:bodyPr>
          <a:lstStyle/>
          <a:p>
            <a:r>
              <a:rPr lang="en-US" dirty="0"/>
              <a:t>					</a:t>
            </a:r>
            <a:r>
              <a:rPr lang="en-US" sz="4000" dirty="0"/>
              <a:t>Science System</a:t>
            </a:r>
          </a:p>
        </p:txBody>
      </p:sp>
      <p:sp>
        <p:nvSpPr>
          <p:cNvPr id="3" name="TextBox 2"/>
          <p:cNvSpPr txBox="1"/>
          <p:nvPr/>
        </p:nvSpPr>
        <p:spPr>
          <a:xfrm>
            <a:off x="1421892" y="1523250"/>
            <a:ext cx="3273552" cy="707886"/>
          </a:xfrm>
          <a:prstGeom prst="rect">
            <a:avLst/>
          </a:prstGeom>
          <a:noFill/>
        </p:spPr>
        <p:txBody>
          <a:bodyPr wrap="square" rtlCol="0">
            <a:spAutoFit/>
          </a:bodyPr>
          <a:lstStyle/>
          <a:p>
            <a:r>
              <a:rPr lang="en-US" sz="4000" dirty="0"/>
              <a:t>Support </a:t>
            </a:r>
          </a:p>
        </p:txBody>
      </p:sp>
      <p:sp>
        <p:nvSpPr>
          <p:cNvPr id="2" name="Title 1">
            <a:extLst>
              <a:ext uri="{FF2B5EF4-FFF2-40B4-BE49-F238E27FC236}">
                <a16:creationId xmlns:a16="http://schemas.microsoft.com/office/drawing/2014/main" id="{1E5CFF10-AB9C-45A2-B4F7-DE6CF435EF07}"/>
              </a:ext>
            </a:extLst>
          </p:cNvPr>
          <p:cNvSpPr>
            <a:spLocks noGrp="1"/>
          </p:cNvSpPr>
          <p:nvPr>
            <p:ph type="title"/>
          </p:nvPr>
        </p:nvSpPr>
        <p:spPr/>
        <p:txBody>
          <a:bodyPr>
            <a:normAutofit fontScale="90000"/>
          </a:bodyPr>
          <a:lstStyle/>
          <a:p>
            <a:r>
              <a:rPr lang="en-US" dirty="0">
                <a:effectLst/>
              </a:rPr>
              <a:t>Tools &amp; Processes Developed by the</a:t>
            </a:r>
            <a:br>
              <a:rPr lang="en-US" dirty="0">
                <a:effectLst/>
              </a:rPr>
            </a:br>
            <a:r>
              <a:rPr lang="en-US" dirty="0">
                <a:effectLst/>
              </a:rPr>
              <a:t>SCILSSS Project</a:t>
            </a:r>
          </a:p>
        </p:txBody>
      </p:sp>
    </p:spTree>
    <p:extLst>
      <p:ext uri="{BB962C8B-B14F-4D97-AF65-F5344CB8AC3E}">
        <p14:creationId xmlns:p14="http://schemas.microsoft.com/office/powerpoint/2010/main" val="2876496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r>
              <a:rPr lang="en-US" dirty="0">
                <a:effectLst/>
              </a:rPr>
              <a:t>About</a:t>
            </a:r>
            <a:r>
              <a:rPr lang="en-US" dirty="0"/>
              <a:t> </a:t>
            </a:r>
            <a:r>
              <a:rPr lang="en-US" dirty="0">
                <a:effectLst/>
              </a:rPr>
              <a:t>SCILLSS</a:t>
            </a:r>
          </a:p>
        </p:txBody>
      </p:sp>
      <p:sp>
        <p:nvSpPr>
          <p:cNvPr id="3" name="Content Placeholder 2"/>
          <p:cNvSpPr>
            <a:spLocks noGrp="1"/>
          </p:cNvSpPr>
          <p:nvPr>
            <p:ph idx="1"/>
          </p:nvPr>
        </p:nvSpPr>
        <p:spPr>
          <a:xfrm>
            <a:off x="457200" y="1416656"/>
            <a:ext cx="8229600" cy="4728111"/>
          </a:xfrm>
        </p:spPr>
        <p:txBody>
          <a:bodyPr>
            <a:noAutofit/>
          </a:bodyPr>
          <a:lstStyle/>
          <a:p>
            <a:pPr marL="283464" indent="-283464">
              <a:lnSpc>
                <a:spcPct val="80000"/>
              </a:lnSpc>
              <a:spcBef>
                <a:spcPts val="600"/>
              </a:spcBef>
              <a:spcAft>
                <a:spcPts val="600"/>
              </a:spcAft>
            </a:pPr>
            <a:r>
              <a:rPr lang="en-US" sz="3200" dirty="0"/>
              <a:t>One of two projects funded by the US Department of Education’s Enhanced Assessment Instruments Grant Program (EAG), announced in December, 2016</a:t>
            </a:r>
          </a:p>
          <a:p>
            <a:pPr marL="283464" indent="-283464">
              <a:lnSpc>
                <a:spcPct val="80000"/>
              </a:lnSpc>
              <a:spcBef>
                <a:spcPts val="600"/>
              </a:spcBef>
              <a:spcAft>
                <a:spcPts val="600"/>
              </a:spcAft>
            </a:pPr>
            <a:r>
              <a:rPr lang="en-US" sz="3200" dirty="0"/>
              <a:t>Collaborative partnership including three states, four organizations, and 10 expert panel members</a:t>
            </a:r>
          </a:p>
          <a:p>
            <a:pPr marL="283464" indent="-283464">
              <a:lnSpc>
                <a:spcPct val="80000"/>
              </a:lnSpc>
              <a:spcBef>
                <a:spcPts val="600"/>
              </a:spcBef>
              <a:spcAft>
                <a:spcPts val="600"/>
              </a:spcAft>
            </a:pPr>
            <a:r>
              <a:rPr lang="en-US" sz="3200" dirty="0"/>
              <a:t>Nebraska is the grantee and lead state; Montana and Wyoming are partner states</a:t>
            </a:r>
          </a:p>
          <a:p>
            <a:pPr marL="283464" indent="-283464">
              <a:lnSpc>
                <a:spcPct val="80000"/>
              </a:lnSpc>
              <a:spcBef>
                <a:spcPts val="600"/>
              </a:spcBef>
              <a:spcAft>
                <a:spcPts val="600"/>
              </a:spcAft>
            </a:pPr>
            <a:r>
              <a:rPr lang="en-US" sz="3200" dirty="0"/>
              <a:t>Four year timeline (April 2017 – December 2020)</a:t>
            </a:r>
          </a:p>
          <a:p>
            <a:endParaRPr lang="en-US" sz="3200" dirty="0"/>
          </a:p>
          <a:p>
            <a:endParaRPr lang="en-US" sz="3200" dirty="0"/>
          </a:p>
        </p:txBody>
      </p:sp>
    </p:spTree>
    <p:extLst>
      <p:ext uri="{BB962C8B-B14F-4D97-AF65-F5344CB8AC3E}">
        <p14:creationId xmlns:p14="http://schemas.microsoft.com/office/powerpoint/2010/main" val="39315721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rgbClr val="0070C0"/>
                </a:solidFill>
              </a:rPr>
              <a:t>Coherence Connected </a:t>
            </a:r>
            <a:br>
              <a:rPr lang="en-US" sz="5400" dirty="0"/>
            </a:br>
            <a:endParaRPr lang="en-US" sz="5400" dirty="0"/>
          </a:p>
        </p:txBody>
      </p:sp>
    </p:spTree>
    <p:extLst>
      <p:ext uri="{BB962C8B-B14F-4D97-AF65-F5344CB8AC3E}">
        <p14:creationId xmlns:p14="http://schemas.microsoft.com/office/powerpoint/2010/main" val="18185206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3"/>
          <p:cNvSpPr txBox="1"/>
          <p:nvPr/>
        </p:nvSpPr>
        <p:spPr>
          <a:xfrm>
            <a:off x="1525707" y="1141650"/>
            <a:ext cx="7313700" cy="47910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chemeClr val="lt1"/>
              </a:buClr>
              <a:buSzPts val="2800"/>
              <a:buFont typeface="Century Gothic"/>
              <a:buNone/>
            </a:pPr>
            <a:r>
              <a:rPr lang="en" sz="4400">
                <a:solidFill>
                  <a:schemeClr val="lt1"/>
                </a:solidFill>
                <a:latin typeface="Century Gothic"/>
                <a:ea typeface="Century Gothic"/>
                <a:cs typeface="Century Gothic"/>
                <a:sym typeface="Century Gothic"/>
              </a:rPr>
              <a:t>Theory of Action</a:t>
            </a:r>
            <a:endParaRPr sz="4400">
              <a:solidFill>
                <a:schemeClr val="lt1"/>
              </a:solidFill>
              <a:latin typeface="Century Gothic"/>
              <a:ea typeface="Century Gothic"/>
              <a:cs typeface="Century Gothic"/>
              <a:sym typeface="Century Gothic"/>
            </a:endParaRPr>
          </a:p>
        </p:txBody>
      </p:sp>
      <p:pic>
        <p:nvPicPr>
          <p:cNvPr id="196" name="Google Shape;196;p33"/>
          <p:cNvPicPr preferRelativeResize="0"/>
          <p:nvPr/>
        </p:nvPicPr>
        <p:blipFill>
          <a:blip r:embed="rId3">
            <a:alphaModFix/>
          </a:blip>
          <a:stretch>
            <a:fillRect/>
          </a:stretch>
        </p:blipFill>
        <p:spPr>
          <a:xfrm>
            <a:off x="1295400" y="5631087"/>
            <a:ext cx="7848922" cy="1156338"/>
          </a:xfrm>
          <a:prstGeom prst="rect">
            <a:avLst/>
          </a:prstGeom>
          <a:noFill/>
          <a:ln>
            <a:noFill/>
          </a:ln>
        </p:spPr>
      </p:pic>
      <p:pic>
        <p:nvPicPr>
          <p:cNvPr id="197" name="Google Shape;197;p33"/>
          <p:cNvPicPr preferRelativeResize="0"/>
          <p:nvPr/>
        </p:nvPicPr>
        <p:blipFill>
          <a:blip r:embed="rId4">
            <a:alphaModFix/>
          </a:blip>
          <a:stretch>
            <a:fillRect/>
          </a:stretch>
        </p:blipFill>
        <p:spPr>
          <a:xfrm>
            <a:off x="1295400" y="1196231"/>
            <a:ext cx="7848924" cy="3171762"/>
          </a:xfrm>
          <a:prstGeom prst="rect">
            <a:avLst/>
          </a:prstGeom>
          <a:noFill/>
          <a:ln>
            <a:noFill/>
          </a:ln>
        </p:spPr>
      </p:pic>
      <p:pic>
        <p:nvPicPr>
          <p:cNvPr id="198" name="Google Shape;198;p33"/>
          <p:cNvPicPr preferRelativeResize="0"/>
          <p:nvPr/>
        </p:nvPicPr>
        <p:blipFill>
          <a:blip r:embed="rId5">
            <a:alphaModFix/>
          </a:blip>
          <a:stretch>
            <a:fillRect/>
          </a:stretch>
        </p:blipFill>
        <p:spPr>
          <a:xfrm>
            <a:off x="1295400" y="4319851"/>
            <a:ext cx="7848924" cy="1357522"/>
          </a:xfrm>
          <a:prstGeom prst="rect">
            <a:avLst/>
          </a:prstGeom>
          <a:noFill/>
          <a:ln>
            <a:noFill/>
          </a:ln>
        </p:spPr>
      </p:pic>
      <p:sp>
        <p:nvSpPr>
          <p:cNvPr id="199" name="Google Shape;199;p33"/>
          <p:cNvSpPr txBox="1"/>
          <p:nvPr/>
        </p:nvSpPr>
        <p:spPr>
          <a:xfrm>
            <a:off x="864950" y="188090"/>
            <a:ext cx="8520600" cy="57270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chemeClr val="lt1"/>
              </a:buClr>
              <a:buSzPts val="2800"/>
              <a:buFont typeface="Century Gothic"/>
              <a:buNone/>
            </a:pPr>
            <a:r>
              <a:rPr lang="en" sz="4400">
                <a:solidFill>
                  <a:schemeClr val="lt1"/>
                </a:solidFill>
                <a:latin typeface="Century Gothic"/>
                <a:ea typeface="Century Gothic"/>
                <a:cs typeface="Century Gothic"/>
                <a:sym typeface="Century Gothic"/>
              </a:rPr>
              <a:t>Theory of Action</a:t>
            </a:r>
            <a:endParaRPr sz="4400">
              <a:solidFill>
                <a:schemeClr val="lt1"/>
              </a:solidFill>
              <a:latin typeface="Century Gothic"/>
              <a:ea typeface="Century Gothic"/>
              <a:cs typeface="Century Gothic"/>
              <a:sym typeface="Century Gothic"/>
            </a:endParaRPr>
          </a:p>
        </p:txBody>
      </p:sp>
      <p:pic>
        <p:nvPicPr>
          <p:cNvPr id="200" name="Google Shape;200;p33"/>
          <p:cNvPicPr preferRelativeResize="0"/>
          <p:nvPr/>
        </p:nvPicPr>
        <p:blipFill>
          <a:blip r:embed="rId6">
            <a:alphaModFix/>
          </a:blip>
          <a:stretch>
            <a:fillRect/>
          </a:stretch>
        </p:blipFill>
        <p:spPr>
          <a:xfrm>
            <a:off x="1524000" y="5380257"/>
            <a:ext cx="928688" cy="928688"/>
          </a:xfrm>
          <a:prstGeom prst="rect">
            <a:avLst/>
          </a:prstGeom>
          <a:noFill/>
          <a:ln>
            <a:noFill/>
          </a:ln>
        </p:spPr>
      </p:pic>
      <p:pic>
        <p:nvPicPr>
          <p:cNvPr id="201" name="Google Shape;201;p33"/>
          <p:cNvPicPr preferRelativeResize="0"/>
          <p:nvPr/>
        </p:nvPicPr>
        <p:blipFill>
          <a:blip r:embed="rId7">
            <a:alphaModFix/>
          </a:blip>
          <a:stretch>
            <a:fillRect/>
          </a:stretch>
        </p:blipFill>
        <p:spPr>
          <a:xfrm>
            <a:off x="6146053" y="5368625"/>
            <a:ext cx="928688" cy="928688"/>
          </a:xfrm>
          <a:prstGeom prst="rect">
            <a:avLst/>
          </a:prstGeom>
          <a:noFill/>
          <a:ln>
            <a:noFill/>
          </a:ln>
        </p:spPr>
      </p:pic>
      <p:pic>
        <p:nvPicPr>
          <p:cNvPr id="202" name="Google Shape;202;p33"/>
          <p:cNvPicPr preferRelativeResize="0"/>
          <p:nvPr/>
        </p:nvPicPr>
        <p:blipFill>
          <a:blip r:embed="rId8">
            <a:alphaModFix/>
          </a:blip>
          <a:stretch>
            <a:fillRect/>
          </a:stretch>
        </p:blipFill>
        <p:spPr>
          <a:xfrm>
            <a:off x="7627125" y="5351214"/>
            <a:ext cx="928688" cy="928688"/>
          </a:xfrm>
          <a:prstGeom prst="rect">
            <a:avLst/>
          </a:prstGeom>
          <a:noFill/>
          <a:ln>
            <a:noFill/>
          </a:ln>
        </p:spPr>
      </p:pic>
      <p:pic>
        <p:nvPicPr>
          <p:cNvPr id="203" name="Google Shape;203;p33"/>
          <p:cNvPicPr preferRelativeResize="0"/>
          <p:nvPr/>
        </p:nvPicPr>
        <p:blipFill>
          <a:blip r:embed="rId9">
            <a:alphaModFix/>
          </a:blip>
          <a:stretch>
            <a:fillRect/>
          </a:stretch>
        </p:blipFill>
        <p:spPr>
          <a:xfrm>
            <a:off x="4607800" y="5368625"/>
            <a:ext cx="928688" cy="928688"/>
          </a:xfrm>
          <a:prstGeom prst="rect">
            <a:avLst/>
          </a:prstGeom>
          <a:noFill/>
          <a:ln>
            <a:noFill/>
          </a:ln>
        </p:spPr>
      </p:pic>
      <p:pic>
        <p:nvPicPr>
          <p:cNvPr id="204" name="Google Shape;204;p33"/>
          <p:cNvPicPr preferRelativeResize="0"/>
          <p:nvPr/>
        </p:nvPicPr>
        <p:blipFill>
          <a:blip r:embed="rId10">
            <a:alphaModFix/>
          </a:blip>
          <a:stretch>
            <a:fillRect/>
          </a:stretch>
        </p:blipFill>
        <p:spPr>
          <a:xfrm>
            <a:off x="3002225" y="5382027"/>
            <a:ext cx="928688" cy="928688"/>
          </a:xfrm>
          <a:prstGeom prst="rect">
            <a:avLst/>
          </a:prstGeom>
          <a:noFill/>
          <a:ln>
            <a:noFill/>
          </a:ln>
        </p:spPr>
      </p:pic>
      <p:sp>
        <p:nvSpPr>
          <p:cNvPr id="205" name="Google Shape;205;p33"/>
          <p:cNvSpPr txBox="1"/>
          <p:nvPr/>
        </p:nvSpPr>
        <p:spPr>
          <a:xfrm>
            <a:off x="45025" y="3637700"/>
            <a:ext cx="1456500" cy="48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chemeClr val="lt1"/>
                </a:solidFill>
                <a:latin typeface="Century Gothic"/>
                <a:ea typeface="Century Gothic"/>
                <a:cs typeface="Century Gothic"/>
                <a:sym typeface="Century Gothic"/>
              </a:rPr>
              <a:t>Outcomes</a:t>
            </a:r>
            <a:endParaRPr sz="1800" b="1">
              <a:solidFill>
                <a:schemeClr val="lt1"/>
              </a:solidFill>
              <a:latin typeface="Century Gothic"/>
              <a:ea typeface="Century Gothic"/>
              <a:cs typeface="Century Gothic"/>
              <a:sym typeface="Century Gothic"/>
            </a:endParaRPr>
          </a:p>
        </p:txBody>
      </p:sp>
      <p:grpSp>
        <p:nvGrpSpPr>
          <p:cNvPr id="206" name="Google Shape;206;p33"/>
          <p:cNvGrpSpPr/>
          <p:nvPr/>
        </p:nvGrpSpPr>
        <p:grpSpPr>
          <a:xfrm>
            <a:off x="0" y="1846262"/>
            <a:ext cx="9144000" cy="3505708"/>
            <a:chOff x="0" y="1846000"/>
            <a:chExt cx="9144000" cy="3398650"/>
          </a:xfrm>
        </p:grpSpPr>
        <p:pic>
          <p:nvPicPr>
            <p:cNvPr id="207" name="Google Shape;207;p33"/>
            <p:cNvPicPr preferRelativeResize="0"/>
            <p:nvPr/>
          </p:nvPicPr>
          <p:blipFill>
            <a:blip r:embed="rId11">
              <a:alphaModFix/>
            </a:blip>
            <a:stretch>
              <a:fillRect/>
            </a:stretch>
          </p:blipFill>
          <p:spPr>
            <a:xfrm>
              <a:off x="0" y="1846000"/>
              <a:ext cx="9144000" cy="3398650"/>
            </a:xfrm>
            <a:prstGeom prst="rect">
              <a:avLst/>
            </a:prstGeom>
            <a:noFill/>
            <a:ln>
              <a:noFill/>
            </a:ln>
          </p:spPr>
        </p:pic>
        <p:sp>
          <p:nvSpPr>
            <p:cNvPr id="208" name="Google Shape;208;p33"/>
            <p:cNvSpPr txBox="1"/>
            <p:nvPr/>
          </p:nvSpPr>
          <p:spPr>
            <a:xfrm>
              <a:off x="45025" y="3332900"/>
              <a:ext cx="1456500" cy="48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chemeClr val="lt1"/>
                  </a:solidFill>
                  <a:latin typeface="Century Gothic"/>
                  <a:ea typeface="Century Gothic"/>
                  <a:cs typeface="Century Gothic"/>
                  <a:sym typeface="Century Gothic"/>
                </a:rPr>
                <a:t>Outcomes</a:t>
              </a:r>
              <a:endParaRPr sz="1800" b="1">
                <a:solidFill>
                  <a:schemeClr val="lt1"/>
                </a:solidFill>
                <a:latin typeface="Century Gothic"/>
                <a:ea typeface="Century Gothic"/>
                <a:cs typeface="Century Gothic"/>
                <a:sym typeface="Century Gothic"/>
              </a:endParaRPr>
            </a:p>
          </p:txBody>
        </p:sp>
        <p:sp>
          <p:nvSpPr>
            <p:cNvPr id="209" name="Google Shape;209;p33"/>
            <p:cNvSpPr txBox="1"/>
            <p:nvPr/>
          </p:nvSpPr>
          <p:spPr>
            <a:xfrm>
              <a:off x="1371600" y="1942200"/>
              <a:ext cx="1630301" cy="3301717"/>
            </a:xfrm>
            <a:prstGeom prst="rect">
              <a:avLst/>
            </a:prstGeom>
            <a:solidFill>
              <a:schemeClr val="lt1"/>
            </a:solidFill>
            <a:ln w="28575" cap="flat" cmpd="sng">
              <a:solidFill>
                <a:srgbClr val="7F7F7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 sz="1600" dirty="0">
                  <a:latin typeface="Century Gothic"/>
                  <a:ea typeface="Century Gothic"/>
                  <a:cs typeface="Century Gothic"/>
                  <a:sym typeface="Century Gothic"/>
                </a:rPr>
                <a:t>Curriculum, instruction, and assessments designed for NE-CCRS are implemented systemically and systematically</a:t>
              </a:r>
              <a:r>
                <a:rPr lang="en" dirty="0">
                  <a:latin typeface="Century Gothic"/>
                  <a:ea typeface="Century Gothic"/>
                  <a:cs typeface="Century Gothic"/>
                  <a:sym typeface="Century Gothic"/>
                </a:rPr>
                <a:t>. </a:t>
              </a:r>
              <a:endParaRPr dirty="0">
                <a:latin typeface="Century Gothic"/>
                <a:ea typeface="Century Gothic"/>
                <a:cs typeface="Century Gothic"/>
                <a:sym typeface="Century Gothic"/>
              </a:endParaRPr>
            </a:p>
          </p:txBody>
        </p:sp>
        <p:sp>
          <p:nvSpPr>
            <p:cNvPr id="210" name="Google Shape;210;p33"/>
            <p:cNvSpPr txBox="1"/>
            <p:nvPr/>
          </p:nvSpPr>
          <p:spPr>
            <a:xfrm>
              <a:off x="3002225" y="1937050"/>
              <a:ext cx="1352232" cy="3216600"/>
            </a:xfrm>
            <a:prstGeom prst="rect">
              <a:avLst/>
            </a:prstGeom>
            <a:solidFill>
              <a:schemeClr val="lt1"/>
            </a:solidFill>
            <a:ln w="28575" cap="flat" cmpd="sng">
              <a:solidFill>
                <a:srgbClr val="7F7F7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 sz="1400" dirty="0">
                  <a:latin typeface="Century Gothic"/>
                  <a:ea typeface="Century Gothic"/>
                  <a:cs typeface="Century Gothic"/>
                  <a:sym typeface="Century Gothic"/>
                </a:rPr>
                <a:t>Educators are qualified/ credentialed, effective leaders that critically use CIA products, processes, and data to support student college and career readiness.</a:t>
              </a:r>
              <a:endParaRPr sz="1400" dirty="0">
                <a:latin typeface="Century Gothic"/>
                <a:ea typeface="Century Gothic"/>
                <a:cs typeface="Century Gothic"/>
                <a:sym typeface="Century Gothic"/>
              </a:endParaRPr>
            </a:p>
          </p:txBody>
        </p:sp>
        <p:sp>
          <p:nvSpPr>
            <p:cNvPr id="211" name="Google Shape;211;p33"/>
            <p:cNvSpPr txBox="1"/>
            <p:nvPr/>
          </p:nvSpPr>
          <p:spPr>
            <a:xfrm>
              <a:off x="4401810" y="1937050"/>
              <a:ext cx="1638600" cy="3216600"/>
            </a:xfrm>
            <a:prstGeom prst="rect">
              <a:avLst/>
            </a:prstGeom>
            <a:solidFill>
              <a:schemeClr val="lt1"/>
            </a:solidFill>
            <a:ln w="28575" cap="flat" cmpd="sng">
              <a:solidFill>
                <a:srgbClr val="7F7F7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 sz="1400" dirty="0">
                  <a:latin typeface="Century Gothic"/>
                  <a:ea typeface="Century Gothic"/>
                  <a:cs typeface="Century Gothic"/>
                  <a:sym typeface="Century Gothic"/>
                </a:rPr>
                <a:t>ALL students integrate science learning based on the 3 dimensional science standards to ensure application and transfer of knowledge and skills in interdisciplinary ways.</a:t>
              </a:r>
              <a:endParaRPr sz="1400" dirty="0">
                <a:latin typeface="Century Gothic"/>
                <a:ea typeface="Century Gothic"/>
                <a:cs typeface="Century Gothic"/>
                <a:sym typeface="Century Gothic"/>
              </a:endParaRPr>
            </a:p>
          </p:txBody>
        </p:sp>
        <p:sp>
          <p:nvSpPr>
            <p:cNvPr id="212" name="Google Shape;212;p33"/>
            <p:cNvSpPr txBox="1"/>
            <p:nvPr/>
          </p:nvSpPr>
          <p:spPr>
            <a:xfrm>
              <a:off x="6101387" y="1937050"/>
              <a:ext cx="1274400" cy="3216600"/>
            </a:xfrm>
            <a:prstGeom prst="rect">
              <a:avLst/>
            </a:prstGeom>
            <a:solidFill>
              <a:schemeClr val="lt1"/>
            </a:solidFill>
            <a:ln w="28575" cap="flat" cmpd="sng">
              <a:solidFill>
                <a:srgbClr val="7F7F7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 sz="1400" dirty="0">
                  <a:latin typeface="Century Gothic"/>
                  <a:ea typeface="Century Gothic"/>
                  <a:cs typeface="Century Gothic"/>
                  <a:sym typeface="Century Gothic"/>
                </a:rPr>
                <a:t>The assessment system contributes to shifting the underlying skill set of the state’s workforce to draw new business via NE students.</a:t>
              </a:r>
              <a:endParaRPr sz="1400" dirty="0">
                <a:latin typeface="Century Gothic"/>
                <a:ea typeface="Century Gothic"/>
                <a:cs typeface="Century Gothic"/>
                <a:sym typeface="Century Gothic"/>
              </a:endParaRPr>
            </a:p>
          </p:txBody>
        </p:sp>
        <p:sp>
          <p:nvSpPr>
            <p:cNvPr id="213" name="Google Shape;213;p33"/>
            <p:cNvSpPr txBox="1"/>
            <p:nvPr/>
          </p:nvSpPr>
          <p:spPr>
            <a:xfrm>
              <a:off x="7437225" y="1942050"/>
              <a:ext cx="1638600" cy="3216600"/>
            </a:xfrm>
            <a:prstGeom prst="rect">
              <a:avLst/>
            </a:prstGeom>
            <a:solidFill>
              <a:schemeClr val="lt1"/>
            </a:solidFill>
            <a:ln w="28575" cap="flat" cmpd="sng">
              <a:solidFill>
                <a:srgbClr val="7F7F7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 sz="1400" dirty="0">
                  <a:latin typeface="Century Gothic"/>
                  <a:ea typeface="Century Gothic"/>
                  <a:cs typeface="Century Gothic"/>
                  <a:sym typeface="Century Gothic"/>
                </a:rPr>
                <a:t>Every student upon completion of secondary education is prepared for postsecondary education, career, and civic opportunities and possesses technological and digital readiness.</a:t>
              </a:r>
              <a:endParaRPr sz="1400" dirty="0">
                <a:latin typeface="Century Gothic"/>
                <a:ea typeface="Century Gothic"/>
                <a:cs typeface="Century Gothic"/>
                <a:sym typeface="Century Gothic"/>
              </a:endParaRPr>
            </a:p>
          </p:txBody>
        </p:sp>
      </p:grpSp>
      <p:pic>
        <p:nvPicPr>
          <p:cNvPr id="214" name="Google Shape;214;p33"/>
          <p:cNvPicPr preferRelativeResize="0"/>
          <p:nvPr/>
        </p:nvPicPr>
        <p:blipFill>
          <a:blip r:embed="rId12">
            <a:alphaModFix/>
          </a:blip>
          <a:stretch>
            <a:fillRect/>
          </a:stretch>
        </p:blipFill>
        <p:spPr>
          <a:xfrm>
            <a:off x="77950" y="1982700"/>
            <a:ext cx="928688" cy="928688"/>
          </a:xfrm>
          <a:prstGeom prst="rect">
            <a:avLst/>
          </a:prstGeom>
          <a:noFill/>
          <a:ln>
            <a:noFill/>
          </a:ln>
        </p:spPr>
      </p:pic>
      <p:sp>
        <p:nvSpPr>
          <p:cNvPr id="2" name="Title 1">
            <a:extLst>
              <a:ext uri="{FF2B5EF4-FFF2-40B4-BE49-F238E27FC236}">
                <a16:creationId xmlns:a16="http://schemas.microsoft.com/office/drawing/2014/main" id="{50DBA074-44B1-4343-BBCD-5330DA7E3FF7}"/>
              </a:ext>
            </a:extLst>
          </p:cNvPr>
          <p:cNvSpPr>
            <a:spLocks noGrp="1"/>
          </p:cNvSpPr>
          <p:nvPr>
            <p:ph type="title"/>
          </p:nvPr>
        </p:nvSpPr>
        <p:spPr/>
        <p:txBody>
          <a:bodyPr/>
          <a:lstStyle/>
          <a:p>
            <a:r>
              <a:rPr lang="en-US" dirty="0">
                <a:effectLst/>
              </a:rPr>
              <a:t>Theory of Action</a:t>
            </a:r>
          </a:p>
        </p:txBody>
      </p:sp>
    </p:spTree>
    <p:extLst>
      <p:ext uri="{BB962C8B-B14F-4D97-AF65-F5344CB8AC3E}">
        <p14:creationId xmlns:p14="http://schemas.microsoft.com/office/powerpoint/2010/main" val="82952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95"/>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96"/>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197"/>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198"/>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20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Shape 487"/>
          <p:cNvSpPr txBox="1"/>
          <p:nvPr/>
        </p:nvSpPr>
        <p:spPr>
          <a:xfrm>
            <a:off x="81725" y="5174647"/>
            <a:ext cx="2638200" cy="1636500"/>
          </a:xfrm>
          <a:prstGeom prst="rect">
            <a:avLst/>
          </a:prstGeom>
          <a:noFill/>
          <a:ln>
            <a:noFill/>
          </a:ln>
        </p:spPr>
        <p:txBody>
          <a:bodyPr spcFirstLastPara="1" wrap="square" lIns="68575" tIns="34275" rIns="68575" bIns="34275" anchor="t" anchorCtr="0">
            <a:noAutofit/>
          </a:bodyPr>
          <a:lstStyle/>
          <a:p>
            <a:pPr algn="ctr"/>
            <a:r>
              <a:rPr lang="en-US" sz="2400" b="1" dirty="0">
                <a:solidFill>
                  <a:schemeClr val="dk1"/>
                </a:solidFill>
                <a:latin typeface="Century Gothic" panose="020B0502020202020204" pitchFamily="34" charset="0"/>
                <a:ea typeface="Didact Gothic"/>
                <a:cs typeface="Didact Gothic"/>
                <a:sym typeface="Didact Gothic"/>
              </a:rPr>
              <a:t>Curriculum Embedded </a:t>
            </a:r>
            <a:endParaRPr sz="2400" b="1" dirty="0">
              <a:solidFill>
                <a:schemeClr val="dk1"/>
              </a:solidFill>
              <a:latin typeface="Century Gothic" panose="020B0502020202020204" pitchFamily="34" charset="0"/>
              <a:ea typeface="Didact Gothic"/>
              <a:cs typeface="Didact Gothic"/>
              <a:sym typeface="Didact Gothic"/>
            </a:endParaRPr>
          </a:p>
          <a:p>
            <a:pPr algn="ctr"/>
            <a:r>
              <a:rPr lang="en-US" sz="2400" b="1" dirty="0">
                <a:solidFill>
                  <a:schemeClr val="dk1"/>
                </a:solidFill>
                <a:latin typeface="Century Gothic" panose="020B0502020202020204" pitchFamily="34" charset="0"/>
                <a:ea typeface="Didact Gothic"/>
                <a:cs typeface="Didact Gothic"/>
                <a:sym typeface="Didact Gothic"/>
              </a:rPr>
              <a:t>Tasks</a:t>
            </a:r>
            <a:endParaRPr sz="2400" b="1" dirty="0">
              <a:solidFill>
                <a:schemeClr val="dk1"/>
              </a:solidFill>
              <a:latin typeface="Century Gothic" panose="020B0502020202020204" pitchFamily="34" charset="0"/>
              <a:ea typeface="Didact Gothic"/>
              <a:cs typeface="Didact Gothic"/>
              <a:sym typeface="Didact Gothic"/>
            </a:endParaRPr>
          </a:p>
          <a:p>
            <a:pPr algn="ctr"/>
            <a:r>
              <a:rPr lang="en-US" sz="2400" dirty="0">
                <a:solidFill>
                  <a:schemeClr val="dk1"/>
                </a:solidFill>
                <a:latin typeface="Century Gothic" panose="020B0502020202020204" pitchFamily="34" charset="0"/>
                <a:ea typeface="Didact Gothic"/>
                <a:cs typeface="Didact Gothic"/>
                <a:sym typeface="Didact Gothic"/>
              </a:rPr>
              <a:t>(K-12)</a:t>
            </a:r>
            <a:endParaRPr sz="2400" dirty="0">
              <a:solidFill>
                <a:schemeClr val="dk1"/>
              </a:solidFill>
              <a:latin typeface="Century Gothic" panose="020B0502020202020204" pitchFamily="34" charset="0"/>
              <a:ea typeface="Didact Gothic"/>
              <a:cs typeface="Didact Gothic"/>
              <a:sym typeface="Didact Gothic"/>
            </a:endParaRPr>
          </a:p>
        </p:txBody>
      </p:sp>
      <p:sp>
        <p:nvSpPr>
          <p:cNvPr id="488" name="Shape 488"/>
          <p:cNvSpPr txBox="1"/>
          <p:nvPr/>
        </p:nvSpPr>
        <p:spPr>
          <a:xfrm>
            <a:off x="2884249" y="5175551"/>
            <a:ext cx="2027700" cy="1185000"/>
          </a:xfrm>
          <a:prstGeom prst="rect">
            <a:avLst/>
          </a:prstGeom>
          <a:noFill/>
          <a:ln>
            <a:noFill/>
          </a:ln>
        </p:spPr>
        <p:txBody>
          <a:bodyPr spcFirstLastPara="1" wrap="square" lIns="68575" tIns="34275" rIns="68575" bIns="34275" anchor="t" anchorCtr="0">
            <a:noAutofit/>
          </a:bodyPr>
          <a:lstStyle/>
          <a:p>
            <a:pPr algn="ctr"/>
            <a:r>
              <a:rPr lang="en-US" sz="2400" b="1" dirty="0">
                <a:ea typeface="Didact Gothic"/>
                <a:cs typeface="Didact Gothic"/>
                <a:sym typeface="Didact Gothic"/>
              </a:rPr>
              <a:t>Task</a:t>
            </a:r>
            <a:endParaRPr sz="2400" b="1" dirty="0">
              <a:ea typeface="Didact Gothic"/>
              <a:cs typeface="Didact Gothic"/>
              <a:sym typeface="Didact Gothic"/>
            </a:endParaRPr>
          </a:p>
          <a:p>
            <a:pPr algn="ctr"/>
            <a:r>
              <a:rPr lang="en-US" sz="2400" b="1" dirty="0">
                <a:ea typeface="Didact Gothic"/>
                <a:cs typeface="Didact Gothic"/>
                <a:sym typeface="Didact Gothic"/>
              </a:rPr>
              <a:t>Library </a:t>
            </a:r>
            <a:endParaRPr sz="2400" b="1" dirty="0">
              <a:ea typeface="Didact Gothic"/>
              <a:cs typeface="Didact Gothic"/>
              <a:sym typeface="Didact Gothic"/>
            </a:endParaRPr>
          </a:p>
          <a:p>
            <a:pPr algn="ctr"/>
            <a:r>
              <a:rPr lang="en-US" sz="2400" dirty="0">
                <a:ea typeface="Didact Gothic"/>
                <a:cs typeface="Didact Gothic"/>
                <a:sym typeface="Didact Gothic"/>
              </a:rPr>
              <a:t>(K-12)</a:t>
            </a:r>
            <a:endParaRPr sz="2400" dirty="0">
              <a:ea typeface="Didact Gothic"/>
              <a:cs typeface="Didact Gothic"/>
              <a:sym typeface="Didact Gothic"/>
            </a:endParaRPr>
          </a:p>
        </p:txBody>
      </p:sp>
      <p:sp>
        <p:nvSpPr>
          <p:cNvPr id="489" name="Shape 489"/>
          <p:cNvSpPr txBox="1"/>
          <p:nvPr/>
        </p:nvSpPr>
        <p:spPr>
          <a:xfrm>
            <a:off x="7003038" y="5162411"/>
            <a:ext cx="1950012" cy="1185000"/>
          </a:xfrm>
          <a:prstGeom prst="rect">
            <a:avLst/>
          </a:prstGeom>
          <a:noFill/>
          <a:ln>
            <a:noFill/>
          </a:ln>
        </p:spPr>
        <p:txBody>
          <a:bodyPr spcFirstLastPara="1" wrap="square" lIns="68575" tIns="34275" rIns="68575" bIns="34275" anchor="t" anchorCtr="0">
            <a:noAutofit/>
          </a:bodyPr>
          <a:lstStyle/>
          <a:p>
            <a:pPr algn="ctr"/>
            <a:r>
              <a:rPr lang="en-US" sz="2400" b="1" dirty="0">
                <a:latin typeface="Century Gothic" panose="020B0502020202020204" pitchFamily="34" charset="0"/>
                <a:ea typeface="Didact Gothic"/>
                <a:cs typeface="Didact Gothic"/>
                <a:sym typeface="Didact Gothic"/>
              </a:rPr>
              <a:t>Statewide Summative </a:t>
            </a:r>
            <a:r>
              <a:rPr lang="en-US" sz="2400" dirty="0">
                <a:latin typeface="Century Gothic" panose="020B0502020202020204" pitchFamily="34" charset="0"/>
                <a:ea typeface="Didact Gothic"/>
                <a:cs typeface="Didact Gothic"/>
                <a:sym typeface="Didact Gothic"/>
              </a:rPr>
              <a:t>(5,8,11**)</a:t>
            </a:r>
            <a:endParaRPr sz="2400" dirty="0">
              <a:latin typeface="Century Gothic" panose="020B0502020202020204" pitchFamily="34" charset="0"/>
              <a:ea typeface="Didact Gothic"/>
              <a:cs typeface="Didact Gothic"/>
              <a:sym typeface="Didact Gothic"/>
            </a:endParaRPr>
          </a:p>
        </p:txBody>
      </p:sp>
      <p:sp>
        <p:nvSpPr>
          <p:cNvPr id="490" name="Shape 490"/>
          <p:cNvSpPr txBox="1"/>
          <p:nvPr/>
        </p:nvSpPr>
        <p:spPr>
          <a:xfrm>
            <a:off x="1189126" y="4507225"/>
            <a:ext cx="6371100" cy="692400"/>
          </a:xfrm>
          <a:prstGeom prst="rect">
            <a:avLst/>
          </a:prstGeom>
          <a:noFill/>
          <a:ln>
            <a:noFill/>
          </a:ln>
        </p:spPr>
        <p:txBody>
          <a:bodyPr spcFirstLastPara="1" wrap="square" lIns="68575" tIns="34275" rIns="68575" bIns="34275" anchor="t" anchorCtr="0">
            <a:noAutofit/>
          </a:bodyPr>
          <a:lstStyle/>
          <a:p>
            <a:pPr algn="ctr"/>
            <a:r>
              <a:rPr lang="en-US" b="1" i="1" dirty="0">
                <a:solidFill>
                  <a:srgbClr val="555555"/>
                </a:solidFill>
                <a:latin typeface="Century Gothic"/>
                <a:ea typeface="Century Gothic"/>
                <a:cs typeface="Century Gothic"/>
                <a:sym typeface="Century Gothic"/>
              </a:rPr>
              <a:t>*Common Thread: Professional learning for educators*</a:t>
            </a:r>
            <a:endParaRPr i="1" dirty="0">
              <a:solidFill>
                <a:srgbClr val="555555"/>
              </a:solidFill>
              <a:latin typeface="Century Gothic"/>
              <a:ea typeface="Century Gothic"/>
              <a:cs typeface="Century Gothic"/>
              <a:sym typeface="Century Gothic"/>
            </a:endParaRPr>
          </a:p>
        </p:txBody>
      </p:sp>
      <p:sp>
        <p:nvSpPr>
          <p:cNvPr id="2" name="Title 1">
            <a:extLst>
              <a:ext uri="{FF2B5EF4-FFF2-40B4-BE49-F238E27FC236}">
                <a16:creationId xmlns:a16="http://schemas.microsoft.com/office/drawing/2014/main" id="{B61CA35D-7757-4698-A301-3BA223B0CD82}"/>
              </a:ext>
            </a:extLst>
          </p:cNvPr>
          <p:cNvSpPr>
            <a:spLocks noGrp="1"/>
          </p:cNvSpPr>
          <p:nvPr>
            <p:ph type="title"/>
          </p:nvPr>
        </p:nvSpPr>
        <p:spPr/>
        <p:txBody>
          <a:bodyPr/>
          <a:lstStyle/>
          <a:p>
            <a:r>
              <a:rPr lang="en-US" dirty="0">
                <a:effectLst/>
              </a:rPr>
              <a:t>Assessment System Components</a:t>
            </a:r>
          </a:p>
        </p:txBody>
      </p:sp>
      <p:sp>
        <p:nvSpPr>
          <p:cNvPr id="492" name="Shape 492"/>
          <p:cNvSpPr/>
          <p:nvPr/>
        </p:nvSpPr>
        <p:spPr>
          <a:xfrm rot="10800000" flipH="1">
            <a:off x="3419596" y="3154602"/>
            <a:ext cx="1088400" cy="862500"/>
          </a:xfrm>
          <a:prstGeom prst="triangle">
            <a:avLst>
              <a:gd name="adj" fmla="val 50000"/>
            </a:avLst>
          </a:prstGeom>
          <a:solidFill>
            <a:srgbClr val="999999"/>
          </a:solidFill>
          <a:ln>
            <a:noFill/>
          </a:ln>
        </p:spPr>
        <p:txBody>
          <a:bodyPr spcFirstLastPara="1" wrap="square" lIns="68575" tIns="34275" rIns="68575" bIns="34275" anchor="ctr" anchorCtr="0">
            <a:noAutofit/>
          </a:bodyPr>
          <a:lstStyle/>
          <a:p>
            <a:pPr algn="ctr"/>
            <a:endParaRPr sz="1400">
              <a:solidFill>
                <a:schemeClr val="lt1"/>
              </a:solidFill>
              <a:latin typeface="Calibri"/>
              <a:ea typeface="Calibri"/>
              <a:cs typeface="Calibri"/>
              <a:sym typeface="Calibri"/>
            </a:endParaRPr>
          </a:p>
        </p:txBody>
      </p:sp>
      <p:sp>
        <p:nvSpPr>
          <p:cNvPr id="493" name="Shape 493"/>
          <p:cNvSpPr/>
          <p:nvPr/>
        </p:nvSpPr>
        <p:spPr>
          <a:xfrm>
            <a:off x="2425420" y="3779639"/>
            <a:ext cx="241200" cy="226200"/>
          </a:xfrm>
          <a:prstGeom prst="ellipse">
            <a:avLst/>
          </a:prstGeom>
          <a:solidFill>
            <a:schemeClr val="accent5"/>
          </a:solidFill>
          <a:ln w="9525" cap="flat" cmpd="sng">
            <a:solidFill>
              <a:srgbClr val="666666"/>
            </a:solidFill>
            <a:prstDash val="solid"/>
            <a:round/>
            <a:headEnd type="none" w="sm" len="sm"/>
            <a:tailEnd type="none" w="sm" len="sm"/>
          </a:ln>
        </p:spPr>
        <p:txBody>
          <a:bodyPr spcFirstLastPara="1" wrap="square" lIns="68575" tIns="34275" rIns="68575" bIns="34275" anchor="ctr" anchorCtr="0">
            <a:noAutofit/>
          </a:bodyPr>
          <a:lstStyle/>
          <a:p>
            <a:pPr algn="ctr"/>
            <a:endParaRPr sz="1400">
              <a:solidFill>
                <a:schemeClr val="lt1"/>
              </a:solidFill>
              <a:latin typeface="Calibri"/>
              <a:ea typeface="Calibri"/>
              <a:cs typeface="Calibri"/>
              <a:sym typeface="Calibri"/>
            </a:endParaRPr>
          </a:p>
        </p:txBody>
      </p:sp>
      <p:sp>
        <p:nvSpPr>
          <p:cNvPr id="494" name="Shape 494"/>
          <p:cNvSpPr/>
          <p:nvPr/>
        </p:nvSpPr>
        <p:spPr>
          <a:xfrm>
            <a:off x="2273020" y="3938063"/>
            <a:ext cx="241200" cy="226200"/>
          </a:xfrm>
          <a:prstGeom prst="ellipse">
            <a:avLst/>
          </a:prstGeom>
          <a:solidFill>
            <a:srgbClr val="FF9900"/>
          </a:solidFill>
          <a:ln w="9525" cap="flat" cmpd="sng">
            <a:solidFill>
              <a:srgbClr val="666666"/>
            </a:solidFill>
            <a:prstDash val="solid"/>
            <a:round/>
            <a:headEnd type="none" w="sm" len="sm"/>
            <a:tailEnd type="none" w="sm" len="sm"/>
          </a:ln>
        </p:spPr>
        <p:txBody>
          <a:bodyPr spcFirstLastPara="1" wrap="square" lIns="68575" tIns="34275" rIns="68575" bIns="34275" anchor="ctr" anchorCtr="0">
            <a:noAutofit/>
          </a:bodyPr>
          <a:lstStyle/>
          <a:p>
            <a:pPr algn="ctr"/>
            <a:endParaRPr sz="1400">
              <a:solidFill>
                <a:schemeClr val="lt1"/>
              </a:solidFill>
              <a:latin typeface="Calibri"/>
              <a:ea typeface="Calibri"/>
              <a:cs typeface="Calibri"/>
              <a:sym typeface="Calibri"/>
            </a:endParaRPr>
          </a:p>
        </p:txBody>
      </p:sp>
      <p:sp>
        <p:nvSpPr>
          <p:cNvPr id="495" name="Shape 495"/>
          <p:cNvSpPr/>
          <p:nvPr/>
        </p:nvSpPr>
        <p:spPr>
          <a:xfrm>
            <a:off x="1261633" y="2128625"/>
            <a:ext cx="241200" cy="226200"/>
          </a:xfrm>
          <a:prstGeom prst="ellipse">
            <a:avLst/>
          </a:prstGeom>
          <a:solidFill>
            <a:schemeClr val="accent5"/>
          </a:solidFill>
          <a:ln w="9525" cap="flat" cmpd="sng">
            <a:solidFill>
              <a:srgbClr val="666666"/>
            </a:solidFill>
            <a:prstDash val="solid"/>
            <a:round/>
            <a:headEnd type="none" w="sm" len="sm"/>
            <a:tailEnd type="none" w="sm" len="sm"/>
          </a:ln>
        </p:spPr>
        <p:txBody>
          <a:bodyPr spcFirstLastPara="1" wrap="square" lIns="68575" tIns="34275" rIns="68575" bIns="34275" anchor="ctr" anchorCtr="0">
            <a:noAutofit/>
          </a:bodyPr>
          <a:lstStyle/>
          <a:p>
            <a:pPr algn="ctr"/>
            <a:endParaRPr sz="1400">
              <a:solidFill>
                <a:schemeClr val="lt1"/>
              </a:solidFill>
              <a:latin typeface="Calibri"/>
              <a:ea typeface="Calibri"/>
              <a:cs typeface="Calibri"/>
              <a:sym typeface="Calibri"/>
            </a:endParaRPr>
          </a:p>
        </p:txBody>
      </p:sp>
      <p:grpSp>
        <p:nvGrpSpPr>
          <p:cNvPr id="496" name="Shape 496"/>
          <p:cNvGrpSpPr/>
          <p:nvPr/>
        </p:nvGrpSpPr>
        <p:grpSpPr>
          <a:xfrm rot="7804357">
            <a:off x="565503" y="1968582"/>
            <a:ext cx="2392439" cy="1710943"/>
            <a:chOff x="101170" y="725789"/>
            <a:chExt cx="3190040" cy="2281344"/>
          </a:xfrm>
        </p:grpSpPr>
        <p:sp>
          <p:nvSpPr>
            <p:cNvPr id="497" name="Shape 497"/>
            <p:cNvSpPr/>
            <p:nvPr/>
          </p:nvSpPr>
          <p:spPr>
            <a:xfrm>
              <a:off x="1525232" y="725789"/>
              <a:ext cx="321600" cy="301500"/>
            </a:xfrm>
            <a:prstGeom prst="ellipse">
              <a:avLst/>
            </a:prstGeom>
            <a:solidFill>
              <a:srgbClr val="FF9900"/>
            </a:solidFill>
            <a:ln w="9525" cap="flat" cmpd="sng">
              <a:solidFill>
                <a:srgbClr val="666666"/>
              </a:solidFill>
              <a:prstDash val="solid"/>
              <a:round/>
              <a:headEnd type="none" w="sm" len="sm"/>
              <a:tailEnd type="none" w="sm" len="sm"/>
            </a:ln>
          </p:spPr>
          <p:txBody>
            <a:bodyPr spcFirstLastPara="1" wrap="square" lIns="68575" tIns="34275" rIns="68575" bIns="34275" anchor="ctr" anchorCtr="0">
              <a:noAutofit/>
            </a:bodyPr>
            <a:lstStyle/>
            <a:p>
              <a:pPr algn="ctr"/>
              <a:endParaRPr sz="1400">
                <a:solidFill>
                  <a:schemeClr val="lt1"/>
                </a:solidFill>
                <a:latin typeface="Calibri"/>
                <a:ea typeface="Calibri"/>
                <a:cs typeface="Calibri"/>
                <a:sym typeface="Calibri"/>
              </a:endParaRPr>
            </a:p>
          </p:txBody>
        </p:sp>
        <p:sp>
          <p:nvSpPr>
            <p:cNvPr id="498" name="Shape 498"/>
            <p:cNvSpPr/>
            <p:nvPr/>
          </p:nvSpPr>
          <p:spPr>
            <a:xfrm>
              <a:off x="1706774" y="982427"/>
              <a:ext cx="166800" cy="144900"/>
            </a:xfrm>
            <a:prstGeom prst="ellipse">
              <a:avLst/>
            </a:prstGeom>
            <a:solidFill>
              <a:schemeClr val="accent5"/>
            </a:solidFill>
            <a:ln w="9525" cap="flat" cmpd="sng">
              <a:solidFill>
                <a:srgbClr val="666666"/>
              </a:solidFill>
              <a:prstDash val="solid"/>
              <a:round/>
              <a:headEnd type="none" w="sm" len="sm"/>
              <a:tailEnd type="none" w="sm" len="sm"/>
            </a:ln>
          </p:spPr>
          <p:txBody>
            <a:bodyPr spcFirstLastPara="1" wrap="square" lIns="68575" tIns="34275" rIns="68575" bIns="34275" anchor="ctr" anchorCtr="0">
              <a:noAutofit/>
            </a:bodyPr>
            <a:lstStyle/>
            <a:p>
              <a:pPr algn="ctr"/>
              <a:endParaRPr sz="1400">
                <a:solidFill>
                  <a:schemeClr val="lt1"/>
                </a:solidFill>
                <a:latin typeface="Calibri"/>
                <a:ea typeface="Calibri"/>
                <a:cs typeface="Calibri"/>
                <a:sym typeface="Calibri"/>
              </a:endParaRPr>
            </a:p>
          </p:txBody>
        </p:sp>
        <p:sp>
          <p:nvSpPr>
            <p:cNvPr id="499" name="Shape 499"/>
            <p:cNvSpPr/>
            <p:nvPr/>
          </p:nvSpPr>
          <p:spPr>
            <a:xfrm>
              <a:off x="1480944" y="940142"/>
              <a:ext cx="238800" cy="229500"/>
            </a:xfrm>
            <a:prstGeom prst="ellipse">
              <a:avLst/>
            </a:prstGeom>
            <a:solidFill>
              <a:srgbClr val="34B2E3"/>
            </a:solidFill>
            <a:ln w="12700" cap="flat" cmpd="sng">
              <a:solidFill>
                <a:srgbClr val="666666"/>
              </a:solidFill>
              <a:prstDash val="solid"/>
              <a:miter lim="800000"/>
              <a:headEnd type="none" w="sm" len="sm"/>
              <a:tailEnd type="none" w="sm" len="sm"/>
            </a:ln>
          </p:spPr>
          <p:txBody>
            <a:bodyPr spcFirstLastPara="1" wrap="square" lIns="68575" tIns="34275" rIns="68575" bIns="34275" anchor="ctr" anchorCtr="0">
              <a:noAutofit/>
            </a:bodyPr>
            <a:lstStyle/>
            <a:p>
              <a:pPr algn="ctr"/>
              <a:endParaRPr sz="1400">
                <a:solidFill>
                  <a:schemeClr val="lt1"/>
                </a:solidFill>
                <a:latin typeface="Calibri"/>
                <a:ea typeface="Calibri"/>
                <a:cs typeface="Calibri"/>
                <a:sym typeface="Calibri"/>
              </a:endParaRPr>
            </a:p>
          </p:txBody>
        </p:sp>
        <p:sp>
          <p:nvSpPr>
            <p:cNvPr id="500" name="Shape 500"/>
            <p:cNvSpPr/>
            <p:nvPr/>
          </p:nvSpPr>
          <p:spPr>
            <a:xfrm>
              <a:off x="101170" y="1323100"/>
              <a:ext cx="238800" cy="229500"/>
            </a:xfrm>
            <a:prstGeom prst="ellipse">
              <a:avLst/>
            </a:prstGeom>
            <a:solidFill>
              <a:srgbClr val="34B2E3"/>
            </a:solidFill>
            <a:ln w="12700" cap="flat" cmpd="sng">
              <a:solidFill>
                <a:srgbClr val="666666"/>
              </a:solidFill>
              <a:prstDash val="solid"/>
              <a:miter lim="800000"/>
              <a:headEnd type="none" w="sm" len="sm"/>
              <a:tailEnd type="none" w="sm" len="sm"/>
            </a:ln>
          </p:spPr>
          <p:txBody>
            <a:bodyPr spcFirstLastPara="1" wrap="square" lIns="68575" tIns="34275" rIns="68575" bIns="34275" anchor="ctr" anchorCtr="0">
              <a:noAutofit/>
            </a:bodyPr>
            <a:lstStyle/>
            <a:p>
              <a:pPr algn="ctr"/>
              <a:endParaRPr sz="1400">
                <a:solidFill>
                  <a:schemeClr val="lt1"/>
                </a:solidFill>
                <a:latin typeface="Calibri"/>
                <a:ea typeface="Calibri"/>
                <a:cs typeface="Calibri"/>
                <a:sym typeface="Calibri"/>
              </a:endParaRPr>
            </a:p>
          </p:txBody>
        </p:sp>
        <p:sp>
          <p:nvSpPr>
            <p:cNvPr id="501" name="Shape 501"/>
            <p:cNvSpPr/>
            <p:nvPr/>
          </p:nvSpPr>
          <p:spPr>
            <a:xfrm>
              <a:off x="819228" y="2004233"/>
              <a:ext cx="321600" cy="301500"/>
            </a:xfrm>
            <a:prstGeom prst="ellipse">
              <a:avLst/>
            </a:prstGeom>
            <a:solidFill>
              <a:srgbClr val="34B2E3"/>
            </a:solidFill>
            <a:ln w="9525" cap="flat" cmpd="sng">
              <a:solidFill>
                <a:srgbClr val="666666"/>
              </a:solidFill>
              <a:prstDash val="solid"/>
              <a:round/>
              <a:headEnd type="none" w="sm" len="sm"/>
              <a:tailEnd type="none" w="sm" len="sm"/>
            </a:ln>
          </p:spPr>
          <p:txBody>
            <a:bodyPr spcFirstLastPara="1" wrap="square" lIns="68575" tIns="34275" rIns="68575" bIns="34275" anchor="ctr" anchorCtr="0">
              <a:noAutofit/>
            </a:bodyPr>
            <a:lstStyle/>
            <a:p>
              <a:pPr algn="ctr"/>
              <a:endParaRPr sz="1400">
                <a:solidFill>
                  <a:schemeClr val="lt1"/>
                </a:solidFill>
                <a:latin typeface="Calibri"/>
                <a:ea typeface="Calibri"/>
                <a:cs typeface="Calibri"/>
                <a:sym typeface="Calibri"/>
              </a:endParaRPr>
            </a:p>
          </p:txBody>
        </p:sp>
        <p:sp>
          <p:nvSpPr>
            <p:cNvPr id="502" name="Shape 502"/>
            <p:cNvSpPr/>
            <p:nvPr/>
          </p:nvSpPr>
          <p:spPr>
            <a:xfrm>
              <a:off x="1063437" y="1859326"/>
              <a:ext cx="321600" cy="301500"/>
            </a:xfrm>
            <a:prstGeom prst="ellipse">
              <a:avLst/>
            </a:prstGeom>
            <a:solidFill>
              <a:srgbClr val="FF9900"/>
            </a:solidFill>
            <a:ln w="9525" cap="flat" cmpd="sng">
              <a:solidFill>
                <a:srgbClr val="666666"/>
              </a:solidFill>
              <a:prstDash val="solid"/>
              <a:round/>
              <a:headEnd type="none" w="sm" len="sm"/>
              <a:tailEnd type="none" w="sm" len="sm"/>
            </a:ln>
          </p:spPr>
          <p:txBody>
            <a:bodyPr spcFirstLastPara="1" wrap="square" lIns="68575" tIns="34275" rIns="68575" bIns="34275" anchor="ctr" anchorCtr="0">
              <a:noAutofit/>
            </a:bodyPr>
            <a:lstStyle/>
            <a:p>
              <a:pPr algn="ctr"/>
              <a:endParaRPr sz="1400">
                <a:solidFill>
                  <a:schemeClr val="lt1"/>
                </a:solidFill>
                <a:latin typeface="Calibri"/>
                <a:ea typeface="Calibri"/>
                <a:cs typeface="Calibri"/>
                <a:sym typeface="Calibri"/>
              </a:endParaRPr>
            </a:p>
          </p:txBody>
        </p:sp>
        <p:sp>
          <p:nvSpPr>
            <p:cNvPr id="503" name="Shape 503"/>
            <p:cNvSpPr/>
            <p:nvPr/>
          </p:nvSpPr>
          <p:spPr>
            <a:xfrm>
              <a:off x="332099" y="1381101"/>
              <a:ext cx="321600" cy="301500"/>
            </a:xfrm>
            <a:prstGeom prst="ellipse">
              <a:avLst/>
            </a:prstGeom>
            <a:solidFill>
              <a:schemeClr val="accent5"/>
            </a:solidFill>
            <a:ln w="9525" cap="flat" cmpd="sng">
              <a:solidFill>
                <a:srgbClr val="666666"/>
              </a:solidFill>
              <a:prstDash val="solid"/>
              <a:round/>
              <a:headEnd type="none" w="sm" len="sm"/>
              <a:tailEnd type="none" w="sm" len="sm"/>
            </a:ln>
          </p:spPr>
          <p:txBody>
            <a:bodyPr spcFirstLastPara="1" wrap="square" lIns="68575" tIns="34275" rIns="68575" bIns="34275" anchor="ctr" anchorCtr="0">
              <a:noAutofit/>
            </a:bodyPr>
            <a:lstStyle/>
            <a:p>
              <a:pPr algn="ctr"/>
              <a:endParaRPr sz="1400">
                <a:solidFill>
                  <a:schemeClr val="lt1"/>
                </a:solidFill>
                <a:latin typeface="Calibri"/>
                <a:ea typeface="Calibri"/>
                <a:cs typeface="Calibri"/>
                <a:sym typeface="Calibri"/>
              </a:endParaRPr>
            </a:p>
          </p:txBody>
        </p:sp>
        <p:sp>
          <p:nvSpPr>
            <p:cNvPr id="504" name="Shape 504"/>
            <p:cNvSpPr/>
            <p:nvPr/>
          </p:nvSpPr>
          <p:spPr>
            <a:xfrm>
              <a:off x="1470586" y="2862233"/>
              <a:ext cx="166800" cy="144900"/>
            </a:xfrm>
            <a:prstGeom prst="ellipse">
              <a:avLst/>
            </a:prstGeom>
            <a:solidFill>
              <a:srgbClr val="FF9900"/>
            </a:solidFill>
            <a:ln w="12700" cap="flat" cmpd="sng">
              <a:solidFill>
                <a:srgbClr val="666666"/>
              </a:solidFill>
              <a:prstDash val="solid"/>
              <a:miter lim="800000"/>
              <a:headEnd type="none" w="sm" len="sm"/>
              <a:tailEnd type="none" w="sm" len="sm"/>
            </a:ln>
          </p:spPr>
          <p:txBody>
            <a:bodyPr spcFirstLastPara="1" wrap="square" lIns="68575" tIns="34275" rIns="68575" bIns="34275" anchor="ctr" anchorCtr="0">
              <a:noAutofit/>
            </a:bodyPr>
            <a:lstStyle/>
            <a:p>
              <a:pPr algn="ctr"/>
              <a:endParaRPr sz="1400">
                <a:solidFill>
                  <a:schemeClr val="lt1"/>
                </a:solidFill>
                <a:latin typeface="Calibri"/>
                <a:ea typeface="Calibri"/>
                <a:cs typeface="Calibri"/>
                <a:sym typeface="Calibri"/>
              </a:endParaRPr>
            </a:p>
          </p:txBody>
        </p:sp>
        <p:sp>
          <p:nvSpPr>
            <p:cNvPr id="505" name="Shape 505"/>
            <p:cNvSpPr/>
            <p:nvPr/>
          </p:nvSpPr>
          <p:spPr>
            <a:xfrm>
              <a:off x="896650" y="1859342"/>
              <a:ext cx="166800" cy="144900"/>
            </a:xfrm>
            <a:prstGeom prst="ellipse">
              <a:avLst/>
            </a:prstGeom>
            <a:solidFill>
              <a:schemeClr val="accent5"/>
            </a:solidFill>
            <a:ln w="9525" cap="flat" cmpd="sng">
              <a:solidFill>
                <a:srgbClr val="666666"/>
              </a:solidFill>
              <a:prstDash val="solid"/>
              <a:round/>
              <a:headEnd type="none" w="sm" len="sm"/>
              <a:tailEnd type="none" w="sm" len="sm"/>
            </a:ln>
          </p:spPr>
          <p:txBody>
            <a:bodyPr spcFirstLastPara="1" wrap="square" lIns="68575" tIns="34275" rIns="68575" bIns="34275" anchor="ctr" anchorCtr="0">
              <a:noAutofit/>
            </a:bodyPr>
            <a:lstStyle/>
            <a:p>
              <a:pPr algn="ctr"/>
              <a:endParaRPr sz="1400">
                <a:solidFill>
                  <a:schemeClr val="lt1"/>
                </a:solidFill>
                <a:latin typeface="Calibri"/>
                <a:ea typeface="Calibri"/>
                <a:cs typeface="Calibri"/>
                <a:sym typeface="Calibri"/>
              </a:endParaRPr>
            </a:p>
          </p:txBody>
        </p:sp>
        <p:sp>
          <p:nvSpPr>
            <p:cNvPr id="506" name="Shape 506"/>
            <p:cNvSpPr/>
            <p:nvPr/>
          </p:nvSpPr>
          <p:spPr>
            <a:xfrm>
              <a:off x="1314153" y="2860496"/>
              <a:ext cx="166800" cy="144900"/>
            </a:xfrm>
            <a:prstGeom prst="ellipse">
              <a:avLst/>
            </a:prstGeom>
            <a:solidFill>
              <a:srgbClr val="34B2E3"/>
            </a:solidFill>
            <a:ln w="12700" cap="flat" cmpd="sng">
              <a:solidFill>
                <a:srgbClr val="666666"/>
              </a:solidFill>
              <a:prstDash val="solid"/>
              <a:miter lim="800000"/>
              <a:headEnd type="none" w="sm" len="sm"/>
              <a:tailEnd type="none" w="sm" len="sm"/>
            </a:ln>
          </p:spPr>
          <p:txBody>
            <a:bodyPr spcFirstLastPara="1" wrap="square" lIns="68575" tIns="34275" rIns="68575" bIns="34275" anchor="ctr" anchorCtr="0">
              <a:noAutofit/>
            </a:bodyPr>
            <a:lstStyle/>
            <a:p>
              <a:pPr algn="ctr"/>
              <a:endParaRPr sz="1400">
                <a:solidFill>
                  <a:schemeClr val="lt1"/>
                </a:solidFill>
                <a:latin typeface="Calibri"/>
                <a:ea typeface="Calibri"/>
                <a:cs typeface="Calibri"/>
                <a:sym typeface="Calibri"/>
              </a:endParaRPr>
            </a:p>
          </p:txBody>
        </p:sp>
        <p:sp>
          <p:nvSpPr>
            <p:cNvPr id="507" name="Shape 507"/>
            <p:cNvSpPr/>
            <p:nvPr/>
          </p:nvSpPr>
          <p:spPr>
            <a:xfrm>
              <a:off x="295758" y="1226333"/>
              <a:ext cx="166800" cy="144900"/>
            </a:xfrm>
            <a:prstGeom prst="ellipse">
              <a:avLst/>
            </a:prstGeom>
            <a:solidFill>
              <a:srgbClr val="FF9900"/>
            </a:solidFill>
            <a:ln w="9525" cap="flat" cmpd="sng">
              <a:solidFill>
                <a:srgbClr val="666666"/>
              </a:solidFill>
              <a:prstDash val="solid"/>
              <a:round/>
              <a:headEnd type="none" w="sm" len="sm"/>
              <a:tailEnd type="none" w="sm" len="sm"/>
            </a:ln>
          </p:spPr>
          <p:txBody>
            <a:bodyPr spcFirstLastPara="1" wrap="square" lIns="68575" tIns="34275" rIns="68575" bIns="34275" anchor="ctr" anchorCtr="0">
              <a:noAutofit/>
            </a:bodyPr>
            <a:lstStyle/>
            <a:p>
              <a:pPr algn="ctr"/>
              <a:endParaRPr sz="1400">
                <a:solidFill>
                  <a:schemeClr val="lt1"/>
                </a:solidFill>
                <a:latin typeface="Calibri"/>
                <a:ea typeface="Calibri"/>
                <a:cs typeface="Calibri"/>
                <a:sym typeface="Calibri"/>
              </a:endParaRPr>
            </a:p>
          </p:txBody>
        </p:sp>
        <p:sp>
          <p:nvSpPr>
            <p:cNvPr id="508" name="Shape 508"/>
            <p:cNvSpPr/>
            <p:nvPr/>
          </p:nvSpPr>
          <p:spPr>
            <a:xfrm>
              <a:off x="3124410" y="1763967"/>
              <a:ext cx="166800" cy="144900"/>
            </a:xfrm>
            <a:prstGeom prst="ellipse">
              <a:avLst/>
            </a:prstGeom>
            <a:solidFill>
              <a:schemeClr val="accent5"/>
            </a:solidFill>
            <a:ln w="12700" cap="flat" cmpd="sng">
              <a:solidFill>
                <a:srgbClr val="666666"/>
              </a:solidFill>
              <a:prstDash val="solid"/>
              <a:miter lim="800000"/>
              <a:headEnd type="none" w="sm" len="sm"/>
              <a:tailEnd type="none" w="sm" len="sm"/>
            </a:ln>
          </p:spPr>
          <p:txBody>
            <a:bodyPr spcFirstLastPara="1" wrap="square" lIns="68575" tIns="34275" rIns="68575" bIns="34275" anchor="ctr" anchorCtr="0">
              <a:noAutofit/>
            </a:bodyPr>
            <a:lstStyle/>
            <a:p>
              <a:pPr algn="ctr"/>
              <a:endParaRPr sz="1400">
                <a:solidFill>
                  <a:schemeClr val="lt1"/>
                </a:solidFill>
                <a:latin typeface="Calibri"/>
                <a:ea typeface="Calibri"/>
                <a:cs typeface="Calibri"/>
                <a:sym typeface="Calibri"/>
              </a:endParaRPr>
            </a:p>
          </p:txBody>
        </p:sp>
      </p:grpSp>
      <p:sp>
        <p:nvSpPr>
          <p:cNvPr id="509" name="Shape 509"/>
          <p:cNvSpPr/>
          <p:nvPr/>
        </p:nvSpPr>
        <p:spPr>
          <a:xfrm>
            <a:off x="1052820" y="3678692"/>
            <a:ext cx="241200" cy="226200"/>
          </a:xfrm>
          <a:prstGeom prst="ellipse">
            <a:avLst/>
          </a:prstGeom>
          <a:solidFill>
            <a:srgbClr val="34B2E3"/>
          </a:solidFill>
          <a:ln w="9525" cap="flat" cmpd="sng">
            <a:solidFill>
              <a:srgbClr val="666666"/>
            </a:solidFill>
            <a:prstDash val="solid"/>
            <a:round/>
            <a:headEnd type="none" w="sm" len="sm"/>
            <a:tailEnd type="none" w="sm" len="sm"/>
          </a:ln>
        </p:spPr>
        <p:txBody>
          <a:bodyPr spcFirstLastPara="1" wrap="square" lIns="68575" tIns="34275" rIns="68575" bIns="34275" anchor="ctr" anchorCtr="0">
            <a:noAutofit/>
          </a:bodyPr>
          <a:lstStyle/>
          <a:p>
            <a:pPr algn="ctr"/>
            <a:endParaRPr sz="1400">
              <a:solidFill>
                <a:schemeClr val="lt1"/>
              </a:solidFill>
              <a:latin typeface="Calibri"/>
              <a:ea typeface="Calibri"/>
              <a:cs typeface="Calibri"/>
              <a:sym typeface="Calibri"/>
            </a:endParaRPr>
          </a:p>
        </p:txBody>
      </p:sp>
      <p:sp>
        <p:nvSpPr>
          <p:cNvPr id="510" name="Shape 510"/>
          <p:cNvSpPr/>
          <p:nvPr/>
        </p:nvSpPr>
        <p:spPr>
          <a:xfrm>
            <a:off x="1064195" y="3455913"/>
            <a:ext cx="241200" cy="226200"/>
          </a:xfrm>
          <a:prstGeom prst="ellipse">
            <a:avLst/>
          </a:prstGeom>
          <a:solidFill>
            <a:srgbClr val="FF9900"/>
          </a:solidFill>
          <a:ln w="9525" cap="flat" cmpd="sng">
            <a:solidFill>
              <a:srgbClr val="666666"/>
            </a:solidFill>
            <a:prstDash val="solid"/>
            <a:round/>
            <a:headEnd type="none" w="sm" len="sm"/>
            <a:tailEnd type="none" w="sm" len="sm"/>
          </a:ln>
        </p:spPr>
        <p:txBody>
          <a:bodyPr spcFirstLastPara="1" wrap="square" lIns="68575" tIns="34275" rIns="68575" bIns="34275" anchor="ctr" anchorCtr="0">
            <a:noAutofit/>
          </a:bodyPr>
          <a:lstStyle/>
          <a:p>
            <a:pPr algn="ctr"/>
            <a:endParaRPr sz="1400">
              <a:solidFill>
                <a:schemeClr val="lt1"/>
              </a:solidFill>
              <a:latin typeface="Calibri"/>
              <a:ea typeface="Calibri"/>
              <a:cs typeface="Calibri"/>
              <a:sym typeface="Calibri"/>
            </a:endParaRPr>
          </a:p>
        </p:txBody>
      </p:sp>
      <p:sp>
        <p:nvSpPr>
          <p:cNvPr id="511" name="Shape 511"/>
          <p:cNvSpPr/>
          <p:nvPr/>
        </p:nvSpPr>
        <p:spPr>
          <a:xfrm>
            <a:off x="1605926" y="3604725"/>
            <a:ext cx="179100" cy="172200"/>
          </a:xfrm>
          <a:prstGeom prst="ellipse">
            <a:avLst/>
          </a:prstGeom>
          <a:solidFill>
            <a:srgbClr val="34B2E3"/>
          </a:solidFill>
          <a:ln w="12700" cap="flat" cmpd="sng">
            <a:solidFill>
              <a:srgbClr val="666666"/>
            </a:solidFill>
            <a:prstDash val="solid"/>
            <a:miter lim="800000"/>
            <a:headEnd type="none" w="sm" len="sm"/>
            <a:tailEnd type="none" w="sm" len="sm"/>
          </a:ln>
        </p:spPr>
        <p:txBody>
          <a:bodyPr spcFirstLastPara="1" wrap="square" lIns="68575" tIns="34275" rIns="68575" bIns="34275" anchor="ctr" anchorCtr="0">
            <a:noAutofit/>
          </a:bodyPr>
          <a:lstStyle/>
          <a:p>
            <a:pPr algn="ctr"/>
            <a:endParaRPr sz="1400">
              <a:solidFill>
                <a:schemeClr val="lt1"/>
              </a:solidFill>
              <a:latin typeface="Calibri"/>
              <a:ea typeface="Calibri"/>
              <a:cs typeface="Calibri"/>
              <a:sym typeface="Calibri"/>
            </a:endParaRPr>
          </a:p>
        </p:txBody>
      </p:sp>
      <p:sp>
        <p:nvSpPr>
          <p:cNvPr id="512" name="Shape 512"/>
          <p:cNvSpPr/>
          <p:nvPr/>
        </p:nvSpPr>
        <p:spPr>
          <a:xfrm>
            <a:off x="1758326" y="3604725"/>
            <a:ext cx="179100" cy="172200"/>
          </a:xfrm>
          <a:prstGeom prst="ellipse">
            <a:avLst/>
          </a:prstGeom>
          <a:solidFill>
            <a:schemeClr val="accent5"/>
          </a:solidFill>
          <a:ln w="12700" cap="flat" cmpd="sng">
            <a:solidFill>
              <a:srgbClr val="666666"/>
            </a:solidFill>
            <a:prstDash val="solid"/>
            <a:miter lim="800000"/>
            <a:headEnd type="none" w="sm" len="sm"/>
            <a:tailEnd type="none" w="sm" len="sm"/>
          </a:ln>
        </p:spPr>
        <p:txBody>
          <a:bodyPr spcFirstLastPara="1" wrap="square" lIns="68575" tIns="34275" rIns="68575" bIns="34275" anchor="ctr" anchorCtr="0">
            <a:noAutofit/>
          </a:bodyPr>
          <a:lstStyle/>
          <a:p>
            <a:pPr algn="ctr"/>
            <a:endParaRPr sz="1400">
              <a:solidFill>
                <a:schemeClr val="lt1"/>
              </a:solidFill>
              <a:latin typeface="Calibri"/>
              <a:ea typeface="Calibri"/>
              <a:cs typeface="Calibri"/>
              <a:sym typeface="Calibri"/>
            </a:endParaRPr>
          </a:p>
        </p:txBody>
      </p:sp>
      <p:sp>
        <p:nvSpPr>
          <p:cNvPr id="513" name="Shape 513"/>
          <p:cNvSpPr/>
          <p:nvPr/>
        </p:nvSpPr>
        <p:spPr>
          <a:xfrm>
            <a:off x="1682126" y="3757125"/>
            <a:ext cx="179100" cy="172200"/>
          </a:xfrm>
          <a:prstGeom prst="ellipse">
            <a:avLst/>
          </a:prstGeom>
          <a:solidFill>
            <a:srgbClr val="FF9900"/>
          </a:solidFill>
          <a:ln w="12700" cap="flat" cmpd="sng">
            <a:solidFill>
              <a:srgbClr val="666666"/>
            </a:solidFill>
            <a:prstDash val="solid"/>
            <a:miter lim="800000"/>
            <a:headEnd type="none" w="sm" len="sm"/>
            <a:tailEnd type="none" w="sm" len="sm"/>
          </a:ln>
        </p:spPr>
        <p:txBody>
          <a:bodyPr spcFirstLastPara="1" wrap="square" lIns="68575" tIns="34275" rIns="68575" bIns="34275" anchor="ctr" anchorCtr="0">
            <a:noAutofit/>
          </a:bodyPr>
          <a:lstStyle/>
          <a:p>
            <a:pPr algn="ctr"/>
            <a:endParaRPr sz="1400">
              <a:solidFill>
                <a:schemeClr val="lt1"/>
              </a:solidFill>
              <a:latin typeface="Calibri"/>
              <a:ea typeface="Calibri"/>
              <a:cs typeface="Calibri"/>
              <a:sym typeface="Calibri"/>
            </a:endParaRPr>
          </a:p>
        </p:txBody>
      </p:sp>
      <p:sp>
        <p:nvSpPr>
          <p:cNvPr id="514" name="Shape 514"/>
          <p:cNvSpPr/>
          <p:nvPr/>
        </p:nvSpPr>
        <p:spPr>
          <a:xfrm>
            <a:off x="1640371" y="2716463"/>
            <a:ext cx="241200" cy="226200"/>
          </a:xfrm>
          <a:prstGeom prst="ellipse">
            <a:avLst/>
          </a:prstGeom>
          <a:solidFill>
            <a:srgbClr val="FF9900"/>
          </a:solidFill>
          <a:ln w="9525" cap="flat" cmpd="sng">
            <a:solidFill>
              <a:srgbClr val="666666"/>
            </a:solidFill>
            <a:prstDash val="solid"/>
            <a:round/>
            <a:headEnd type="none" w="sm" len="sm"/>
            <a:tailEnd type="none" w="sm" len="sm"/>
          </a:ln>
        </p:spPr>
        <p:txBody>
          <a:bodyPr spcFirstLastPara="1" wrap="square" lIns="68575" tIns="34275" rIns="68575" bIns="34275" anchor="ctr" anchorCtr="0">
            <a:noAutofit/>
          </a:bodyPr>
          <a:lstStyle/>
          <a:p>
            <a:pPr algn="ctr"/>
            <a:endParaRPr sz="1400">
              <a:solidFill>
                <a:schemeClr val="lt1"/>
              </a:solidFill>
              <a:latin typeface="Calibri"/>
              <a:ea typeface="Calibri"/>
              <a:cs typeface="Calibri"/>
              <a:sym typeface="Calibri"/>
            </a:endParaRPr>
          </a:p>
        </p:txBody>
      </p:sp>
      <p:sp>
        <p:nvSpPr>
          <p:cNvPr id="515" name="Shape 515"/>
          <p:cNvSpPr/>
          <p:nvPr/>
        </p:nvSpPr>
        <p:spPr>
          <a:xfrm>
            <a:off x="1416495" y="2834013"/>
            <a:ext cx="241200" cy="226200"/>
          </a:xfrm>
          <a:prstGeom prst="ellipse">
            <a:avLst/>
          </a:prstGeom>
          <a:solidFill>
            <a:srgbClr val="34B2E3"/>
          </a:solidFill>
          <a:ln w="9525" cap="flat" cmpd="sng">
            <a:solidFill>
              <a:srgbClr val="666666"/>
            </a:solidFill>
            <a:prstDash val="solid"/>
            <a:round/>
            <a:headEnd type="none" w="sm" len="sm"/>
            <a:tailEnd type="none" w="sm" len="sm"/>
          </a:ln>
        </p:spPr>
        <p:txBody>
          <a:bodyPr spcFirstLastPara="1" wrap="square" lIns="68575" tIns="34275" rIns="68575" bIns="34275" anchor="ctr" anchorCtr="0">
            <a:noAutofit/>
          </a:bodyPr>
          <a:lstStyle/>
          <a:p>
            <a:pPr algn="ctr"/>
            <a:endParaRPr sz="1400">
              <a:solidFill>
                <a:schemeClr val="lt1"/>
              </a:solidFill>
              <a:latin typeface="Calibri"/>
              <a:ea typeface="Calibri"/>
              <a:cs typeface="Calibri"/>
              <a:sym typeface="Calibri"/>
            </a:endParaRPr>
          </a:p>
        </p:txBody>
      </p:sp>
      <p:sp>
        <p:nvSpPr>
          <p:cNvPr id="516" name="Shape 516"/>
          <p:cNvSpPr/>
          <p:nvPr/>
        </p:nvSpPr>
        <p:spPr>
          <a:xfrm>
            <a:off x="1453526" y="2690325"/>
            <a:ext cx="179100" cy="172200"/>
          </a:xfrm>
          <a:prstGeom prst="ellipse">
            <a:avLst/>
          </a:prstGeom>
          <a:solidFill>
            <a:schemeClr val="accent5"/>
          </a:solidFill>
          <a:ln w="12700" cap="flat" cmpd="sng">
            <a:solidFill>
              <a:srgbClr val="666666"/>
            </a:solidFill>
            <a:prstDash val="solid"/>
            <a:miter lim="800000"/>
            <a:headEnd type="none" w="sm" len="sm"/>
            <a:tailEnd type="none" w="sm" len="sm"/>
          </a:ln>
        </p:spPr>
        <p:txBody>
          <a:bodyPr spcFirstLastPara="1" wrap="square" lIns="68575" tIns="34275" rIns="68575" bIns="34275" anchor="ctr" anchorCtr="0">
            <a:noAutofit/>
          </a:bodyPr>
          <a:lstStyle/>
          <a:p>
            <a:pPr algn="ctr"/>
            <a:endParaRPr sz="1400">
              <a:solidFill>
                <a:schemeClr val="lt1"/>
              </a:solidFill>
              <a:latin typeface="Calibri"/>
              <a:ea typeface="Calibri"/>
              <a:cs typeface="Calibri"/>
              <a:sym typeface="Calibri"/>
            </a:endParaRPr>
          </a:p>
        </p:txBody>
      </p:sp>
      <p:sp>
        <p:nvSpPr>
          <p:cNvPr id="517" name="Shape 517"/>
          <p:cNvSpPr/>
          <p:nvPr/>
        </p:nvSpPr>
        <p:spPr>
          <a:xfrm rot="3539836" flipH="1">
            <a:off x="3435059" y="3216706"/>
            <a:ext cx="983151" cy="531937"/>
          </a:xfrm>
          <a:prstGeom prst="triangle">
            <a:avLst>
              <a:gd name="adj" fmla="val 50000"/>
            </a:avLst>
          </a:prstGeom>
          <a:solidFill>
            <a:srgbClr val="34B2E3"/>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endParaRPr>
              <a:solidFill>
                <a:schemeClr val="dk1"/>
              </a:solidFill>
              <a:latin typeface="Century Gothic"/>
              <a:ea typeface="Century Gothic"/>
              <a:cs typeface="Century Gothic"/>
              <a:sym typeface="Century Gothic"/>
            </a:endParaRPr>
          </a:p>
        </p:txBody>
      </p:sp>
      <p:cxnSp>
        <p:nvCxnSpPr>
          <p:cNvPr id="518" name="Shape 518"/>
          <p:cNvCxnSpPr>
            <a:stCxn id="517" idx="0"/>
            <a:endCxn id="492" idx="4"/>
          </p:cNvCxnSpPr>
          <p:nvPr/>
        </p:nvCxnSpPr>
        <p:spPr>
          <a:xfrm rot="10800000" flipH="1">
            <a:off x="4154635" y="3154625"/>
            <a:ext cx="353400" cy="191100"/>
          </a:xfrm>
          <a:prstGeom prst="straightConnector1">
            <a:avLst/>
          </a:prstGeom>
          <a:noFill/>
          <a:ln w="9525" cap="flat" cmpd="sng">
            <a:solidFill>
              <a:srgbClr val="434343"/>
            </a:solidFill>
            <a:prstDash val="solid"/>
            <a:round/>
            <a:headEnd type="none" w="sm" len="sm"/>
            <a:tailEnd type="none" w="sm" len="sm"/>
          </a:ln>
        </p:spPr>
      </p:cxnSp>
      <p:sp>
        <p:nvSpPr>
          <p:cNvPr id="519" name="Shape 519"/>
          <p:cNvSpPr/>
          <p:nvPr/>
        </p:nvSpPr>
        <p:spPr>
          <a:xfrm rot="10800000" flipH="1">
            <a:off x="3512927" y="3182436"/>
            <a:ext cx="960000" cy="168600"/>
          </a:xfrm>
          <a:prstGeom prst="triangle">
            <a:avLst>
              <a:gd name="adj" fmla="val 67494"/>
            </a:avLst>
          </a:prstGeom>
          <a:solidFill>
            <a:srgbClr val="FF9900"/>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endParaRPr>
              <a:solidFill>
                <a:schemeClr val="dk1"/>
              </a:solidFill>
              <a:latin typeface="Century Gothic"/>
              <a:ea typeface="Century Gothic"/>
              <a:cs typeface="Century Gothic"/>
              <a:sym typeface="Century Gothic"/>
            </a:endParaRPr>
          </a:p>
        </p:txBody>
      </p:sp>
      <p:sp>
        <p:nvSpPr>
          <p:cNvPr id="520" name="Shape 520"/>
          <p:cNvSpPr/>
          <p:nvPr/>
        </p:nvSpPr>
        <p:spPr>
          <a:xfrm rot="-3538482">
            <a:off x="3622931" y="3460467"/>
            <a:ext cx="1005788" cy="203072"/>
          </a:xfrm>
          <a:prstGeom prst="triangle">
            <a:avLst>
              <a:gd name="adj" fmla="val 67494"/>
            </a:avLst>
          </a:prstGeom>
          <a:solidFill>
            <a:schemeClr val="accent5"/>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endParaRPr>
              <a:solidFill>
                <a:schemeClr val="dk1"/>
              </a:solidFill>
              <a:latin typeface="Century Gothic"/>
              <a:ea typeface="Century Gothic"/>
              <a:cs typeface="Century Gothic"/>
              <a:sym typeface="Century Gothic"/>
            </a:endParaRPr>
          </a:p>
        </p:txBody>
      </p:sp>
      <p:sp>
        <p:nvSpPr>
          <p:cNvPr id="521" name="Shape 521"/>
          <p:cNvSpPr/>
          <p:nvPr/>
        </p:nvSpPr>
        <p:spPr>
          <a:xfrm>
            <a:off x="2947605" y="3320993"/>
            <a:ext cx="953100" cy="880800"/>
          </a:xfrm>
          <a:prstGeom prst="triangle">
            <a:avLst>
              <a:gd name="adj" fmla="val 50000"/>
            </a:avLst>
          </a:prstGeom>
          <a:solidFill>
            <a:srgbClr val="999999"/>
          </a:solidFill>
          <a:ln>
            <a:noFill/>
          </a:ln>
        </p:spPr>
        <p:txBody>
          <a:bodyPr spcFirstLastPara="1" wrap="square" lIns="68575" tIns="34275" rIns="68575" bIns="34275" anchor="ctr" anchorCtr="0">
            <a:noAutofit/>
          </a:bodyPr>
          <a:lstStyle/>
          <a:p>
            <a:pPr algn="ctr"/>
            <a:endParaRPr sz="1400">
              <a:solidFill>
                <a:schemeClr val="lt1"/>
              </a:solidFill>
              <a:latin typeface="Calibri"/>
              <a:ea typeface="Calibri"/>
              <a:cs typeface="Calibri"/>
              <a:sym typeface="Calibri"/>
            </a:endParaRPr>
          </a:p>
        </p:txBody>
      </p:sp>
      <p:sp>
        <p:nvSpPr>
          <p:cNvPr id="522" name="Shape 522"/>
          <p:cNvSpPr/>
          <p:nvPr/>
        </p:nvSpPr>
        <p:spPr>
          <a:xfrm rot="7035348">
            <a:off x="2907469" y="3627330"/>
            <a:ext cx="968199" cy="479133"/>
          </a:xfrm>
          <a:prstGeom prst="triangle">
            <a:avLst>
              <a:gd name="adj" fmla="val 50000"/>
            </a:avLst>
          </a:prstGeom>
          <a:solidFill>
            <a:srgbClr val="34B2E3"/>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endParaRPr>
              <a:solidFill>
                <a:schemeClr val="dk1"/>
              </a:solidFill>
              <a:latin typeface="Century Gothic"/>
              <a:ea typeface="Century Gothic"/>
              <a:cs typeface="Century Gothic"/>
              <a:sym typeface="Century Gothic"/>
            </a:endParaRPr>
          </a:p>
        </p:txBody>
      </p:sp>
      <p:cxnSp>
        <p:nvCxnSpPr>
          <p:cNvPr id="523" name="Shape 523"/>
          <p:cNvCxnSpPr>
            <a:stCxn id="522" idx="0"/>
            <a:endCxn id="521" idx="4"/>
          </p:cNvCxnSpPr>
          <p:nvPr/>
        </p:nvCxnSpPr>
        <p:spPr>
          <a:xfrm>
            <a:off x="3604569" y="3976546"/>
            <a:ext cx="296100" cy="225300"/>
          </a:xfrm>
          <a:prstGeom prst="straightConnector1">
            <a:avLst/>
          </a:prstGeom>
          <a:noFill/>
          <a:ln w="9525" cap="flat" cmpd="sng">
            <a:solidFill>
              <a:srgbClr val="434343"/>
            </a:solidFill>
            <a:prstDash val="solid"/>
            <a:round/>
            <a:headEnd type="none" w="sm" len="sm"/>
            <a:tailEnd type="none" w="sm" len="sm"/>
          </a:ln>
        </p:spPr>
      </p:cxnSp>
      <p:sp>
        <p:nvSpPr>
          <p:cNvPr id="524" name="Shape 524"/>
          <p:cNvSpPr/>
          <p:nvPr/>
        </p:nvSpPr>
        <p:spPr>
          <a:xfrm rot="-7036750" flipH="1">
            <a:off x="3070785" y="3694395"/>
            <a:ext cx="990343" cy="182879"/>
          </a:xfrm>
          <a:prstGeom prst="triangle">
            <a:avLst>
              <a:gd name="adj" fmla="val 67494"/>
            </a:avLst>
          </a:prstGeom>
          <a:solidFill>
            <a:schemeClr val="accent5"/>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endParaRPr>
              <a:solidFill>
                <a:schemeClr val="dk1"/>
              </a:solidFill>
              <a:latin typeface="Century Gothic"/>
              <a:ea typeface="Century Gothic"/>
              <a:cs typeface="Century Gothic"/>
              <a:sym typeface="Century Gothic"/>
            </a:endParaRPr>
          </a:p>
        </p:txBody>
      </p:sp>
      <p:sp>
        <p:nvSpPr>
          <p:cNvPr id="525" name="Shape 525"/>
          <p:cNvSpPr/>
          <p:nvPr/>
        </p:nvSpPr>
        <p:spPr>
          <a:xfrm>
            <a:off x="4014405" y="3320993"/>
            <a:ext cx="953100" cy="880800"/>
          </a:xfrm>
          <a:prstGeom prst="triangle">
            <a:avLst>
              <a:gd name="adj" fmla="val 50000"/>
            </a:avLst>
          </a:prstGeom>
          <a:solidFill>
            <a:srgbClr val="999999"/>
          </a:solidFill>
          <a:ln>
            <a:noFill/>
          </a:ln>
        </p:spPr>
        <p:txBody>
          <a:bodyPr spcFirstLastPara="1" wrap="square" lIns="68575" tIns="34275" rIns="68575" bIns="34275" anchor="ctr" anchorCtr="0">
            <a:noAutofit/>
          </a:bodyPr>
          <a:lstStyle/>
          <a:p>
            <a:pPr algn="ctr"/>
            <a:endParaRPr sz="1400">
              <a:solidFill>
                <a:schemeClr val="lt1"/>
              </a:solidFill>
              <a:latin typeface="Calibri"/>
              <a:ea typeface="Calibri"/>
              <a:cs typeface="Calibri"/>
              <a:sym typeface="Calibri"/>
            </a:endParaRPr>
          </a:p>
        </p:txBody>
      </p:sp>
      <p:sp>
        <p:nvSpPr>
          <p:cNvPr id="526" name="Shape 526"/>
          <p:cNvSpPr/>
          <p:nvPr/>
        </p:nvSpPr>
        <p:spPr>
          <a:xfrm rot="7035348">
            <a:off x="3974269" y="3627330"/>
            <a:ext cx="968199" cy="479133"/>
          </a:xfrm>
          <a:prstGeom prst="triangle">
            <a:avLst>
              <a:gd name="adj" fmla="val 50000"/>
            </a:avLst>
          </a:prstGeom>
          <a:solidFill>
            <a:srgbClr val="34B2E3"/>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endParaRPr>
              <a:solidFill>
                <a:schemeClr val="dk1"/>
              </a:solidFill>
              <a:latin typeface="Century Gothic"/>
              <a:ea typeface="Century Gothic"/>
              <a:cs typeface="Century Gothic"/>
              <a:sym typeface="Century Gothic"/>
            </a:endParaRPr>
          </a:p>
        </p:txBody>
      </p:sp>
      <p:cxnSp>
        <p:nvCxnSpPr>
          <p:cNvPr id="527" name="Shape 527"/>
          <p:cNvCxnSpPr>
            <a:stCxn id="526" idx="0"/>
            <a:endCxn id="525" idx="4"/>
          </p:cNvCxnSpPr>
          <p:nvPr/>
        </p:nvCxnSpPr>
        <p:spPr>
          <a:xfrm>
            <a:off x="4671369" y="3976546"/>
            <a:ext cx="296100" cy="225300"/>
          </a:xfrm>
          <a:prstGeom prst="straightConnector1">
            <a:avLst/>
          </a:prstGeom>
          <a:noFill/>
          <a:ln w="9525" cap="flat" cmpd="sng">
            <a:solidFill>
              <a:srgbClr val="434343"/>
            </a:solidFill>
            <a:prstDash val="solid"/>
            <a:round/>
            <a:headEnd type="none" w="sm" len="sm"/>
            <a:tailEnd type="none" w="sm" len="sm"/>
          </a:ln>
        </p:spPr>
      </p:cxnSp>
      <p:sp>
        <p:nvSpPr>
          <p:cNvPr id="528" name="Shape 528"/>
          <p:cNvSpPr/>
          <p:nvPr/>
        </p:nvSpPr>
        <p:spPr>
          <a:xfrm rot="-7036750" flipH="1">
            <a:off x="4137585" y="3694395"/>
            <a:ext cx="990343" cy="182879"/>
          </a:xfrm>
          <a:prstGeom prst="triangle">
            <a:avLst>
              <a:gd name="adj" fmla="val 67494"/>
            </a:avLst>
          </a:prstGeom>
          <a:solidFill>
            <a:schemeClr val="accent5"/>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endParaRPr>
              <a:solidFill>
                <a:schemeClr val="dk1"/>
              </a:solidFill>
              <a:latin typeface="Century Gothic"/>
              <a:ea typeface="Century Gothic"/>
              <a:cs typeface="Century Gothic"/>
              <a:sym typeface="Century Gothic"/>
            </a:endParaRPr>
          </a:p>
        </p:txBody>
      </p:sp>
      <p:sp>
        <p:nvSpPr>
          <p:cNvPr id="529" name="Shape 529"/>
          <p:cNvSpPr/>
          <p:nvPr/>
        </p:nvSpPr>
        <p:spPr>
          <a:xfrm>
            <a:off x="3481005" y="2177993"/>
            <a:ext cx="953100" cy="880800"/>
          </a:xfrm>
          <a:prstGeom prst="triangle">
            <a:avLst>
              <a:gd name="adj" fmla="val 50000"/>
            </a:avLst>
          </a:prstGeom>
          <a:solidFill>
            <a:srgbClr val="999999"/>
          </a:solidFill>
          <a:ln>
            <a:noFill/>
          </a:ln>
        </p:spPr>
        <p:txBody>
          <a:bodyPr spcFirstLastPara="1" wrap="square" lIns="68575" tIns="34275" rIns="68575" bIns="34275" anchor="ctr" anchorCtr="0">
            <a:noAutofit/>
          </a:bodyPr>
          <a:lstStyle/>
          <a:p>
            <a:pPr algn="ctr"/>
            <a:endParaRPr sz="1400">
              <a:solidFill>
                <a:schemeClr val="lt1"/>
              </a:solidFill>
              <a:latin typeface="Calibri"/>
              <a:ea typeface="Calibri"/>
              <a:cs typeface="Calibri"/>
              <a:sym typeface="Calibri"/>
            </a:endParaRPr>
          </a:p>
        </p:txBody>
      </p:sp>
      <p:sp>
        <p:nvSpPr>
          <p:cNvPr id="530" name="Shape 530"/>
          <p:cNvSpPr/>
          <p:nvPr/>
        </p:nvSpPr>
        <p:spPr>
          <a:xfrm rot="7035348">
            <a:off x="3440869" y="2484330"/>
            <a:ext cx="968199" cy="479133"/>
          </a:xfrm>
          <a:prstGeom prst="triangle">
            <a:avLst>
              <a:gd name="adj" fmla="val 50000"/>
            </a:avLst>
          </a:prstGeom>
          <a:solidFill>
            <a:srgbClr val="34B2E3"/>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endParaRPr>
              <a:solidFill>
                <a:schemeClr val="dk1"/>
              </a:solidFill>
              <a:latin typeface="Century Gothic"/>
              <a:ea typeface="Century Gothic"/>
              <a:cs typeface="Century Gothic"/>
              <a:sym typeface="Century Gothic"/>
            </a:endParaRPr>
          </a:p>
        </p:txBody>
      </p:sp>
      <p:cxnSp>
        <p:nvCxnSpPr>
          <p:cNvPr id="531" name="Shape 531"/>
          <p:cNvCxnSpPr>
            <a:stCxn id="530" idx="0"/>
            <a:endCxn id="529" idx="4"/>
          </p:cNvCxnSpPr>
          <p:nvPr/>
        </p:nvCxnSpPr>
        <p:spPr>
          <a:xfrm>
            <a:off x="4137969" y="2833547"/>
            <a:ext cx="296100" cy="225300"/>
          </a:xfrm>
          <a:prstGeom prst="straightConnector1">
            <a:avLst/>
          </a:prstGeom>
          <a:noFill/>
          <a:ln w="9525" cap="flat" cmpd="sng">
            <a:solidFill>
              <a:srgbClr val="434343"/>
            </a:solidFill>
            <a:prstDash val="solid"/>
            <a:round/>
            <a:headEnd type="none" w="sm" len="sm"/>
            <a:tailEnd type="none" w="sm" len="sm"/>
          </a:ln>
        </p:spPr>
      </p:cxnSp>
      <p:sp>
        <p:nvSpPr>
          <p:cNvPr id="532" name="Shape 532"/>
          <p:cNvSpPr/>
          <p:nvPr/>
        </p:nvSpPr>
        <p:spPr>
          <a:xfrm>
            <a:off x="3562720" y="2858245"/>
            <a:ext cx="840600" cy="172200"/>
          </a:xfrm>
          <a:prstGeom prst="triangle">
            <a:avLst>
              <a:gd name="adj" fmla="val 67494"/>
            </a:avLst>
          </a:prstGeom>
          <a:solidFill>
            <a:srgbClr val="FF9900"/>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endParaRPr>
              <a:solidFill>
                <a:schemeClr val="dk1"/>
              </a:solidFill>
              <a:latin typeface="Century Gothic"/>
              <a:ea typeface="Century Gothic"/>
              <a:cs typeface="Century Gothic"/>
              <a:sym typeface="Century Gothic"/>
            </a:endParaRPr>
          </a:p>
        </p:txBody>
      </p:sp>
      <p:sp>
        <p:nvSpPr>
          <p:cNvPr id="533" name="Shape 533"/>
          <p:cNvSpPr/>
          <p:nvPr/>
        </p:nvSpPr>
        <p:spPr>
          <a:xfrm rot="-7036750" flipH="1">
            <a:off x="3604185" y="2551395"/>
            <a:ext cx="990343" cy="182879"/>
          </a:xfrm>
          <a:prstGeom prst="triangle">
            <a:avLst>
              <a:gd name="adj" fmla="val 67494"/>
            </a:avLst>
          </a:prstGeom>
          <a:solidFill>
            <a:schemeClr val="accent5"/>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endParaRPr>
              <a:solidFill>
                <a:schemeClr val="dk1"/>
              </a:solidFill>
              <a:latin typeface="Century Gothic"/>
              <a:ea typeface="Century Gothic"/>
              <a:cs typeface="Century Gothic"/>
              <a:sym typeface="Century Gothic"/>
            </a:endParaRPr>
          </a:p>
        </p:txBody>
      </p:sp>
      <p:sp>
        <p:nvSpPr>
          <p:cNvPr id="534" name="Shape 534"/>
          <p:cNvSpPr/>
          <p:nvPr/>
        </p:nvSpPr>
        <p:spPr>
          <a:xfrm>
            <a:off x="7443402" y="2937092"/>
            <a:ext cx="616500" cy="574200"/>
          </a:xfrm>
          <a:prstGeom prst="triangle">
            <a:avLst>
              <a:gd name="adj" fmla="val 50000"/>
            </a:avLst>
          </a:prstGeom>
          <a:solidFill>
            <a:srgbClr val="999999"/>
          </a:solidFill>
          <a:ln>
            <a:noFill/>
          </a:ln>
        </p:spPr>
        <p:txBody>
          <a:bodyPr spcFirstLastPara="1" wrap="square" lIns="68575" tIns="34275" rIns="68575" bIns="34275" anchor="ctr" anchorCtr="0">
            <a:noAutofit/>
          </a:bodyPr>
          <a:lstStyle/>
          <a:p>
            <a:pPr algn="ctr"/>
            <a:endParaRPr sz="1400">
              <a:solidFill>
                <a:schemeClr val="lt1"/>
              </a:solidFill>
              <a:latin typeface="Calibri"/>
              <a:ea typeface="Calibri"/>
              <a:cs typeface="Calibri"/>
              <a:sym typeface="Calibri"/>
            </a:endParaRPr>
          </a:p>
        </p:txBody>
      </p:sp>
      <p:sp>
        <p:nvSpPr>
          <p:cNvPr id="535" name="Shape 535"/>
          <p:cNvSpPr/>
          <p:nvPr/>
        </p:nvSpPr>
        <p:spPr>
          <a:xfrm rot="7024649">
            <a:off x="7415423" y="3137652"/>
            <a:ext cx="630060" cy="310601"/>
          </a:xfrm>
          <a:prstGeom prst="triangle">
            <a:avLst>
              <a:gd name="adj" fmla="val 50000"/>
            </a:avLst>
          </a:prstGeom>
          <a:solidFill>
            <a:srgbClr val="B7B7B7"/>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endParaRPr>
              <a:solidFill>
                <a:schemeClr val="dk1"/>
              </a:solidFill>
              <a:latin typeface="Century Gothic"/>
              <a:ea typeface="Century Gothic"/>
              <a:cs typeface="Century Gothic"/>
              <a:sym typeface="Century Gothic"/>
            </a:endParaRPr>
          </a:p>
        </p:txBody>
      </p:sp>
      <p:cxnSp>
        <p:nvCxnSpPr>
          <p:cNvPr id="536" name="Shape 536"/>
          <p:cNvCxnSpPr>
            <a:stCxn id="535" idx="0"/>
            <a:endCxn id="534" idx="4"/>
          </p:cNvCxnSpPr>
          <p:nvPr/>
        </p:nvCxnSpPr>
        <p:spPr>
          <a:xfrm>
            <a:off x="7868753" y="3363600"/>
            <a:ext cx="191100" cy="147600"/>
          </a:xfrm>
          <a:prstGeom prst="straightConnector1">
            <a:avLst/>
          </a:prstGeom>
          <a:noFill/>
          <a:ln w="9525" cap="flat" cmpd="sng">
            <a:solidFill>
              <a:srgbClr val="434343"/>
            </a:solidFill>
            <a:prstDash val="solid"/>
            <a:round/>
            <a:headEnd type="none" w="sm" len="sm"/>
            <a:tailEnd type="none" w="sm" len="sm"/>
          </a:ln>
        </p:spPr>
      </p:cxnSp>
      <p:sp>
        <p:nvSpPr>
          <p:cNvPr id="537" name="Shape 537"/>
          <p:cNvSpPr/>
          <p:nvPr/>
        </p:nvSpPr>
        <p:spPr>
          <a:xfrm>
            <a:off x="7496259" y="3380472"/>
            <a:ext cx="543600" cy="112200"/>
          </a:xfrm>
          <a:prstGeom prst="triangle">
            <a:avLst>
              <a:gd name="adj" fmla="val 67494"/>
            </a:avLst>
          </a:prstGeom>
          <a:solidFill>
            <a:srgbClr val="666666"/>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endParaRPr>
              <a:solidFill>
                <a:schemeClr val="dk1"/>
              </a:solidFill>
              <a:latin typeface="Century Gothic"/>
              <a:ea typeface="Century Gothic"/>
              <a:cs typeface="Century Gothic"/>
              <a:sym typeface="Century Gothic"/>
            </a:endParaRPr>
          </a:p>
        </p:txBody>
      </p:sp>
      <p:sp>
        <p:nvSpPr>
          <p:cNvPr id="538" name="Shape 538"/>
          <p:cNvSpPr/>
          <p:nvPr/>
        </p:nvSpPr>
        <p:spPr>
          <a:xfrm rot="-7026827" flipH="1">
            <a:off x="7521269" y="3180685"/>
            <a:ext cx="644420" cy="118607"/>
          </a:xfrm>
          <a:prstGeom prst="triangle">
            <a:avLst>
              <a:gd name="adj" fmla="val 67494"/>
            </a:avLst>
          </a:prstGeom>
          <a:solidFill>
            <a:srgbClr val="999999"/>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endParaRPr>
              <a:solidFill>
                <a:schemeClr val="dk1"/>
              </a:solidFill>
              <a:latin typeface="Century Gothic"/>
              <a:ea typeface="Century Gothic"/>
              <a:cs typeface="Century Gothic"/>
              <a:sym typeface="Century Gothic"/>
            </a:endParaRPr>
          </a:p>
        </p:txBody>
      </p:sp>
      <p:sp>
        <p:nvSpPr>
          <p:cNvPr id="539" name="Shape 539"/>
          <p:cNvSpPr txBox="1"/>
          <p:nvPr/>
        </p:nvSpPr>
        <p:spPr>
          <a:xfrm>
            <a:off x="737901" y="3159726"/>
            <a:ext cx="428700" cy="421500"/>
          </a:xfrm>
          <a:prstGeom prst="rect">
            <a:avLst/>
          </a:prstGeom>
          <a:noFill/>
          <a:ln>
            <a:noFill/>
          </a:ln>
        </p:spPr>
        <p:txBody>
          <a:bodyPr spcFirstLastPara="1" wrap="square" lIns="91425" tIns="91425" rIns="91425" bIns="91425" anchor="t" anchorCtr="0">
            <a:noAutofit/>
          </a:bodyPr>
          <a:lstStyle/>
          <a:p>
            <a:pPr algn="ctr"/>
            <a:r>
              <a:rPr lang="en-US" b="1">
                <a:solidFill>
                  <a:srgbClr val="8A8992"/>
                </a:solidFill>
                <a:latin typeface="Century Gothic"/>
                <a:ea typeface="Century Gothic"/>
                <a:cs typeface="Century Gothic"/>
                <a:sym typeface="Century Gothic"/>
              </a:rPr>
              <a:t>*</a:t>
            </a:r>
            <a:endParaRPr>
              <a:solidFill>
                <a:srgbClr val="8A8992"/>
              </a:solidFill>
              <a:latin typeface="Century Gothic"/>
              <a:ea typeface="Century Gothic"/>
              <a:cs typeface="Century Gothic"/>
              <a:sym typeface="Century Gothic"/>
            </a:endParaRPr>
          </a:p>
        </p:txBody>
      </p:sp>
      <p:sp>
        <p:nvSpPr>
          <p:cNvPr id="540" name="Shape 540"/>
          <p:cNvSpPr/>
          <p:nvPr/>
        </p:nvSpPr>
        <p:spPr>
          <a:xfrm rot="7802068">
            <a:off x="2374447" y="3836088"/>
            <a:ext cx="124991" cy="108589"/>
          </a:xfrm>
          <a:prstGeom prst="ellipse">
            <a:avLst/>
          </a:prstGeom>
          <a:solidFill>
            <a:srgbClr val="34B2E3"/>
          </a:solidFill>
          <a:ln w="12700" cap="flat" cmpd="sng">
            <a:solidFill>
              <a:srgbClr val="666666"/>
            </a:solidFill>
            <a:prstDash val="solid"/>
            <a:miter lim="800000"/>
            <a:headEnd type="none" w="sm" len="sm"/>
            <a:tailEnd type="none" w="sm" len="sm"/>
          </a:ln>
        </p:spPr>
        <p:txBody>
          <a:bodyPr spcFirstLastPara="1" wrap="square" lIns="68575" tIns="34275" rIns="68575" bIns="34275" anchor="ctr" anchorCtr="0">
            <a:noAutofit/>
          </a:bodyPr>
          <a:lstStyle/>
          <a:p>
            <a:pPr algn="ctr"/>
            <a:endParaRPr sz="1400">
              <a:solidFill>
                <a:schemeClr val="lt1"/>
              </a:solidFill>
              <a:latin typeface="Calibri"/>
              <a:ea typeface="Calibri"/>
              <a:cs typeface="Calibri"/>
              <a:sym typeface="Calibri"/>
            </a:endParaRPr>
          </a:p>
        </p:txBody>
      </p:sp>
      <p:sp>
        <p:nvSpPr>
          <p:cNvPr id="541" name="Shape 541"/>
          <p:cNvSpPr txBox="1"/>
          <p:nvPr/>
        </p:nvSpPr>
        <p:spPr>
          <a:xfrm>
            <a:off x="4759551" y="5172831"/>
            <a:ext cx="2333700" cy="1636500"/>
          </a:xfrm>
          <a:prstGeom prst="rect">
            <a:avLst/>
          </a:prstGeom>
          <a:noFill/>
          <a:ln>
            <a:noFill/>
          </a:ln>
        </p:spPr>
        <p:txBody>
          <a:bodyPr spcFirstLastPara="1" wrap="square" lIns="68575" tIns="34275" rIns="68575" bIns="34275" anchor="t" anchorCtr="0">
            <a:noAutofit/>
          </a:bodyPr>
          <a:lstStyle/>
          <a:p>
            <a:pPr algn="ctr"/>
            <a:r>
              <a:rPr lang="en-US" sz="2400" b="1" dirty="0">
                <a:solidFill>
                  <a:schemeClr val="dk2"/>
                </a:solidFill>
                <a:latin typeface="Didact Gothic"/>
                <a:ea typeface="Didact Gothic"/>
                <a:cs typeface="Didact Gothic"/>
                <a:sym typeface="Didact Gothic"/>
              </a:rPr>
              <a:t> </a:t>
            </a:r>
            <a:r>
              <a:rPr lang="en-US" sz="2400" b="1" dirty="0">
                <a:solidFill>
                  <a:schemeClr val="dk1"/>
                </a:solidFill>
                <a:latin typeface="Century Gothic" panose="020B0502020202020204" pitchFamily="34" charset="0"/>
                <a:ea typeface="Didact Gothic"/>
                <a:cs typeface="Didact Gothic"/>
                <a:sym typeface="Didact Gothic"/>
              </a:rPr>
              <a:t>Monitoring Tasks</a:t>
            </a:r>
            <a:endParaRPr sz="2400" b="1" dirty="0">
              <a:solidFill>
                <a:schemeClr val="dk1"/>
              </a:solidFill>
              <a:latin typeface="Century Gothic" panose="020B0502020202020204" pitchFamily="34" charset="0"/>
              <a:ea typeface="Didact Gothic"/>
              <a:cs typeface="Didact Gothic"/>
              <a:sym typeface="Didact Gothic"/>
            </a:endParaRPr>
          </a:p>
          <a:p>
            <a:pPr algn="ctr"/>
            <a:r>
              <a:rPr lang="en-US" sz="2400" dirty="0">
                <a:solidFill>
                  <a:schemeClr val="dk1"/>
                </a:solidFill>
                <a:latin typeface="Century Gothic" panose="020B0502020202020204" pitchFamily="34" charset="0"/>
                <a:ea typeface="Didact Gothic"/>
                <a:cs typeface="Didact Gothic"/>
                <a:sym typeface="Didact Gothic"/>
              </a:rPr>
              <a:t>(3,4,6,7,9,10)</a:t>
            </a:r>
            <a:endParaRPr sz="2400" dirty="0">
              <a:solidFill>
                <a:schemeClr val="dk1"/>
              </a:solidFill>
              <a:latin typeface="Century Gothic" panose="020B0502020202020204" pitchFamily="34" charset="0"/>
              <a:ea typeface="Didact Gothic"/>
              <a:cs typeface="Didact Gothic"/>
              <a:sym typeface="Didact Gothic"/>
            </a:endParaRPr>
          </a:p>
        </p:txBody>
      </p:sp>
      <p:sp>
        <p:nvSpPr>
          <p:cNvPr id="542" name="Shape 542"/>
          <p:cNvSpPr/>
          <p:nvPr/>
        </p:nvSpPr>
        <p:spPr>
          <a:xfrm>
            <a:off x="3029320" y="4001245"/>
            <a:ext cx="840600" cy="172200"/>
          </a:xfrm>
          <a:prstGeom prst="triangle">
            <a:avLst>
              <a:gd name="adj" fmla="val 67494"/>
            </a:avLst>
          </a:prstGeom>
          <a:solidFill>
            <a:srgbClr val="FF9900"/>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endParaRPr>
              <a:solidFill>
                <a:schemeClr val="dk1"/>
              </a:solidFill>
              <a:latin typeface="Century Gothic"/>
              <a:ea typeface="Century Gothic"/>
              <a:cs typeface="Century Gothic"/>
              <a:sym typeface="Century Gothic"/>
            </a:endParaRPr>
          </a:p>
        </p:txBody>
      </p:sp>
      <p:sp>
        <p:nvSpPr>
          <p:cNvPr id="543" name="Shape 543"/>
          <p:cNvSpPr/>
          <p:nvPr/>
        </p:nvSpPr>
        <p:spPr>
          <a:xfrm>
            <a:off x="4096120" y="4001245"/>
            <a:ext cx="840600" cy="172200"/>
          </a:xfrm>
          <a:prstGeom prst="triangle">
            <a:avLst>
              <a:gd name="adj" fmla="val 67494"/>
            </a:avLst>
          </a:prstGeom>
          <a:solidFill>
            <a:srgbClr val="FF9900"/>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endParaRPr>
              <a:solidFill>
                <a:schemeClr val="dk1"/>
              </a:solidFill>
              <a:latin typeface="Century Gothic"/>
              <a:ea typeface="Century Gothic"/>
              <a:cs typeface="Century Gothic"/>
              <a:sym typeface="Century Gothic"/>
            </a:endParaRPr>
          </a:p>
        </p:txBody>
      </p:sp>
      <p:sp>
        <p:nvSpPr>
          <p:cNvPr id="544" name="Shape 544"/>
          <p:cNvSpPr txBox="1"/>
          <p:nvPr/>
        </p:nvSpPr>
        <p:spPr>
          <a:xfrm>
            <a:off x="6925351" y="6436659"/>
            <a:ext cx="2207525" cy="316741"/>
          </a:xfrm>
          <a:prstGeom prst="rect">
            <a:avLst/>
          </a:prstGeom>
          <a:noFill/>
          <a:ln>
            <a:noFill/>
          </a:ln>
        </p:spPr>
        <p:txBody>
          <a:bodyPr spcFirstLastPara="1" wrap="square" lIns="91425" tIns="91425" rIns="91425" bIns="91425" anchor="t" anchorCtr="0">
            <a:noAutofit/>
          </a:bodyPr>
          <a:lstStyle/>
          <a:p>
            <a:r>
              <a:rPr lang="en-US" sz="1400" dirty="0">
                <a:solidFill>
                  <a:schemeClr val="dk2"/>
                </a:solidFill>
                <a:latin typeface="Didact Gothic"/>
                <a:ea typeface="Didact Gothic"/>
                <a:cs typeface="Didact Gothic"/>
                <a:sym typeface="Didact Gothic"/>
              </a:rPr>
              <a:t>**ACT for 3rd year cohort</a:t>
            </a:r>
            <a:endParaRPr sz="1400" dirty="0">
              <a:solidFill>
                <a:schemeClr val="dk2"/>
              </a:solidFill>
              <a:latin typeface="Didact Gothic"/>
              <a:ea typeface="Didact Gothic"/>
              <a:cs typeface="Didact Gothic"/>
              <a:sym typeface="Didact Gothic"/>
            </a:endParaRPr>
          </a:p>
        </p:txBody>
      </p:sp>
      <p:sp>
        <p:nvSpPr>
          <p:cNvPr id="545" name="Shape 545"/>
          <p:cNvSpPr/>
          <p:nvPr/>
        </p:nvSpPr>
        <p:spPr>
          <a:xfrm>
            <a:off x="1077301" y="2239745"/>
            <a:ext cx="6497100" cy="1877400"/>
          </a:xfrm>
          <a:custGeom>
            <a:avLst/>
            <a:gdLst/>
            <a:ahLst/>
            <a:cxnLst/>
            <a:rect l="0" t="0" r="0" b="0"/>
            <a:pathLst>
              <a:path w="120000" h="120000" extrusionOk="0">
                <a:moveTo>
                  <a:pt x="0" y="93773"/>
                </a:moveTo>
                <a:cubicBezTo>
                  <a:pt x="832" y="78632"/>
                  <a:pt x="2846" y="1486"/>
                  <a:pt x="4999" y="2929"/>
                </a:cubicBezTo>
                <a:cubicBezTo>
                  <a:pt x="7152" y="4370"/>
                  <a:pt x="10694" y="101945"/>
                  <a:pt x="12916" y="102426"/>
                </a:cubicBezTo>
                <a:cubicBezTo>
                  <a:pt x="15138" y="102906"/>
                  <a:pt x="16110" y="3168"/>
                  <a:pt x="18333" y="5813"/>
                </a:cubicBezTo>
                <a:cubicBezTo>
                  <a:pt x="20555" y="8456"/>
                  <a:pt x="24374" y="119248"/>
                  <a:pt x="26249" y="118288"/>
                </a:cubicBezTo>
                <a:cubicBezTo>
                  <a:pt x="28124" y="117326"/>
                  <a:pt x="27221" y="524"/>
                  <a:pt x="29583" y="44"/>
                </a:cubicBezTo>
                <a:cubicBezTo>
                  <a:pt x="31944" y="-434"/>
                  <a:pt x="38194" y="115404"/>
                  <a:pt x="40416" y="115404"/>
                </a:cubicBezTo>
                <a:cubicBezTo>
                  <a:pt x="42638" y="115404"/>
                  <a:pt x="37499" y="-675"/>
                  <a:pt x="42916" y="44"/>
                </a:cubicBezTo>
                <a:cubicBezTo>
                  <a:pt x="48333" y="765"/>
                  <a:pt x="63402" y="115402"/>
                  <a:pt x="72916" y="119729"/>
                </a:cubicBezTo>
                <a:cubicBezTo>
                  <a:pt x="82430" y="124055"/>
                  <a:pt x="92152" y="35133"/>
                  <a:pt x="99999" y="26001"/>
                </a:cubicBezTo>
                <a:cubicBezTo>
                  <a:pt x="107846" y="16868"/>
                  <a:pt x="116666" y="58445"/>
                  <a:pt x="120000" y="64934"/>
                </a:cubicBezTo>
              </a:path>
            </a:pathLst>
          </a:custGeom>
          <a:noFill/>
          <a:ln w="28575" cap="flat" cmpd="sng">
            <a:solidFill>
              <a:srgbClr val="999999"/>
            </a:solidFill>
            <a:prstDash val="dash"/>
            <a:round/>
            <a:headEnd type="none" w="sm" len="sm"/>
            <a:tailEnd type="none" w="sm" len="sm"/>
          </a:ln>
        </p:spPr>
        <p:txBody>
          <a:bodyPr spcFirstLastPara="1" wrap="square" lIns="91425" tIns="91425" rIns="91425" bIns="91425" anchor="ctr" anchorCtr="0">
            <a:noAutofit/>
          </a:bodyPr>
          <a:lstStyle/>
          <a:p>
            <a:endParaRPr sz="1400"/>
          </a:p>
        </p:txBody>
      </p:sp>
      <p:sp>
        <p:nvSpPr>
          <p:cNvPr id="546" name="Shape 546"/>
          <p:cNvSpPr/>
          <p:nvPr/>
        </p:nvSpPr>
        <p:spPr>
          <a:xfrm>
            <a:off x="5690801" y="3076709"/>
            <a:ext cx="428700" cy="337200"/>
          </a:xfrm>
          <a:prstGeom prst="triangle">
            <a:avLst>
              <a:gd name="adj" fmla="val 50000"/>
            </a:avLst>
          </a:prstGeom>
          <a:solidFill>
            <a:srgbClr val="999999"/>
          </a:solidFill>
          <a:ln>
            <a:noFill/>
          </a:ln>
        </p:spPr>
        <p:txBody>
          <a:bodyPr spcFirstLastPara="1" wrap="square" lIns="68575" tIns="34275" rIns="68575" bIns="34275" anchor="ctr" anchorCtr="0">
            <a:noAutofit/>
          </a:bodyPr>
          <a:lstStyle/>
          <a:p>
            <a:pPr algn="ctr"/>
            <a:endParaRPr sz="1400">
              <a:solidFill>
                <a:schemeClr val="lt1"/>
              </a:solidFill>
              <a:latin typeface="Calibri"/>
              <a:ea typeface="Calibri"/>
              <a:cs typeface="Calibri"/>
              <a:sym typeface="Calibri"/>
            </a:endParaRPr>
          </a:p>
        </p:txBody>
      </p:sp>
      <p:sp>
        <p:nvSpPr>
          <p:cNvPr id="547" name="Shape 547"/>
          <p:cNvSpPr/>
          <p:nvPr/>
        </p:nvSpPr>
        <p:spPr>
          <a:xfrm rot="7272063">
            <a:off x="5697806" y="3180825"/>
            <a:ext cx="385103" cy="209487"/>
          </a:xfrm>
          <a:prstGeom prst="triangle">
            <a:avLst>
              <a:gd name="adj" fmla="val 50000"/>
            </a:avLst>
          </a:prstGeom>
          <a:solidFill>
            <a:srgbClr val="B7B7B7"/>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endParaRPr>
              <a:solidFill>
                <a:schemeClr val="dk1"/>
              </a:solidFill>
              <a:latin typeface="Century Gothic"/>
              <a:ea typeface="Century Gothic"/>
              <a:cs typeface="Century Gothic"/>
              <a:sym typeface="Century Gothic"/>
            </a:endParaRPr>
          </a:p>
        </p:txBody>
      </p:sp>
      <p:cxnSp>
        <p:nvCxnSpPr>
          <p:cNvPr id="548" name="Shape 548"/>
          <p:cNvCxnSpPr>
            <a:stCxn id="547" idx="0"/>
            <a:endCxn id="546" idx="4"/>
          </p:cNvCxnSpPr>
          <p:nvPr/>
        </p:nvCxnSpPr>
        <p:spPr>
          <a:xfrm>
            <a:off x="5986507" y="3327118"/>
            <a:ext cx="132900" cy="86700"/>
          </a:xfrm>
          <a:prstGeom prst="straightConnector1">
            <a:avLst/>
          </a:prstGeom>
          <a:noFill/>
          <a:ln w="9525" cap="flat" cmpd="sng">
            <a:solidFill>
              <a:srgbClr val="434343"/>
            </a:solidFill>
            <a:prstDash val="solid"/>
            <a:round/>
            <a:headEnd type="none" w="sm" len="sm"/>
            <a:tailEnd type="none" w="sm" len="sm"/>
          </a:ln>
        </p:spPr>
      </p:cxnSp>
      <p:sp>
        <p:nvSpPr>
          <p:cNvPr id="549" name="Shape 549"/>
          <p:cNvSpPr/>
          <p:nvPr/>
        </p:nvSpPr>
        <p:spPr>
          <a:xfrm>
            <a:off x="5691927" y="3336975"/>
            <a:ext cx="378000" cy="65700"/>
          </a:xfrm>
          <a:prstGeom prst="triangle">
            <a:avLst>
              <a:gd name="adj" fmla="val 67494"/>
            </a:avLst>
          </a:prstGeom>
          <a:solidFill>
            <a:srgbClr val="666666"/>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endParaRPr>
              <a:solidFill>
                <a:schemeClr val="dk1"/>
              </a:solidFill>
              <a:latin typeface="Century Gothic"/>
              <a:ea typeface="Century Gothic"/>
              <a:cs typeface="Century Gothic"/>
              <a:sym typeface="Century Gothic"/>
            </a:endParaRPr>
          </a:p>
        </p:txBody>
      </p:sp>
      <p:sp>
        <p:nvSpPr>
          <p:cNvPr id="550" name="Shape 550"/>
          <p:cNvSpPr/>
          <p:nvPr/>
        </p:nvSpPr>
        <p:spPr>
          <a:xfrm rot="-7275344" flipH="1">
            <a:off x="5772035" y="3214502"/>
            <a:ext cx="393749" cy="79809"/>
          </a:xfrm>
          <a:prstGeom prst="triangle">
            <a:avLst>
              <a:gd name="adj" fmla="val 67494"/>
            </a:avLst>
          </a:prstGeom>
          <a:solidFill>
            <a:srgbClr val="999999"/>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endParaRPr>
              <a:solidFill>
                <a:schemeClr val="dk1"/>
              </a:solidFill>
              <a:latin typeface="Century Gothic"/>
              <a:ea typeface="Century Gothic"/>
              <a:cs typeface="Century Gothic"/>
              <a:sym typeface="Century Gothic"/>
            </a:endParaRPr>
          </a:p>
        </p:txBody>
      </p:sp>
      <p:cxnSp>
        <p:nvCxnSpPr>
          <p:cNvPr id="551" name="Shape 551"/>
          <p:cNvCxnSpPr/>
          <p:nvPr/>
        </p:nvCxnSpPr>
        <p:spPr>
          <a:xfrm rot="10800000" flipH="1">
            <a:off x="4053907" y="3244017"/>
            <a:ext cx="1664100" cy="147600"/>
          </a:xfrm>
          <a:prstGeom prst="straightConnector1">
            <a:avLst/>
          </a:prstGeom>
          <a:noFill/>
          <a:ln w="38100" cap="flat" cmpd="sng">
            <a:solidFill>
              <a:srgbClr val="555555"/>
            </a:solidFill>
            <a:prstDash val="solid"/>
            <a:round/>
            <a:headEnd type="oval" w="med" len="med"/>
            <a:tailEnd type="stealth" w="med" len="med"/>
          </a:ln>
        </p:spPr>
      </p:cxnSp>
    </p:spTree>
    <p:extLst>
      <p:ext uri="{BB962C8B-B14F-4D97-AF65-F5344CB8AC3E}">
        <p14:creationId xmlns:p14="http://schemas.microsoft.com/office/powerpoint/2010/main" val="34958495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59AABD0-8FA9-4763-A836-2C55A630CD7F}"/>
              </a:ext>
            </a:extLst>
          </p:cNvPr>
          <p:cNvSpPr txBox="1">
            <a:spLocks/>
          </p:cNvSpPr>
          <p:nvPr/>
        </p:nvSpPr>
        <p:spPr>
          <a:xfrm>
            <a:off x="623888" y="1709739"/>
            <a:ext cx="7886700" cy="2852737"/>
          </a:xfrm>
          <a:prstGeom prst="rect">
            <a:avLst/>
          </a:prstGeom>
        </p:spPr>
        <p:txBody>
          <a:bodyPr anchor="b"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a:solidFill>
                  <a:srgbClr val="0070C0"/>
                </a:solidFill>
              </a:rPr>
              <a:t>Consistency</a:t>
            </a:r>
            <a:br>
              <a:rPr lang="en-US" sz="5400" dirty="0"/>
            </a:br>
            <a:endParaRPr lang="en-US" sz="5400" dirty="0"/>
          </a:p>
        </p:txBody>
      </p:sp>
    </p:spTree>
    <p:extLst>
      <p:ext uri="{BB962C8B-B14F-4D97-AF65-F5344CB8AC3E}">
        <p14:creationId xmlns:p14="http://schemas.microsoft.com/office/powerpoint/2010/main" val="22640126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2" name="Title 1">
            <a:extLst>
              <a:ext uri="{FF2B5EF4-FFF2-40B4-BE49-F238E27FC236}">
                <a16:creationId xmlns:a16="http://schemas.microsoft.com/office/drawing/2014/main" id="{3FCBA926-4D96-45D0-B66B-359114F009E8}"/>
              </a:ext>
            </a:extLst>
          </p:cNvPr>
          <p:cNvSpPr>
            <a:spLocks noGrp="1"/>
          </p:cNvSpPr>
          <p:nvPr>
            <p:ph type="title"/>
          </p:nvPr>
        </p:nvSpPr>
        <p:spPr/>
        <p:txBody>
          <a:bodyPr>
            <a:normAutofit/>
          </a:bodyPr>
          <a:lstStyle/>
          <a:p>
            <a:r>
              <a:rPr lang="en-US" dirty="0">
                <a:effectLst/>
              </a:rPr>
              <a:t>Features to Maintain Consistency </a:t>
            </a:r>
          </a:p>
        </p:txBody>
      </p:sp>
      <p:cxnSp>
        <p:nvCxnSpPr>
          <p:cNvPr id="475" name="Shape 475"/>
          <p:cNvCxnSpPr/>
          <p:nvPr/>
        </p:nvCxnSpPr>
        <p:spPr>
          <a:xfrm>
            <a:off x="768299" y="3515669"/>
            <a:ext cx="8008800" cy="0"/>
          </a:xfrm>
          <a:prstGeom prst="straightConnector1">
            <a:avLst/>
          </a:prstGeom>
          <a:noFill/>
          <a:ln w="114300" cap="flat" cmpd="sng">
            <a:solidFill>
              <a:srgbClr val="FF9900"/>
            </a:solidFill>
            <a:prstDash val="solid"/>
            <a:miter lim="800000"/>
            <a:headEnd type="none" w="sm" len="sm"/>
            <a:tailEnd type="none" w="sm" len="sm"/>
          </a:ln>
        </p:spPr>
      </p:cxnSp>
      <p:cxnSp>
        <p:nvCxnSpPr>
          <p:cNvPr id="476" name="Shape 476"/>
          <p:cNvCxnSpPr/>
          <p:nvPr/>
        </p:nvCxnSpPr>
        <p:spPr>
          <a:xfrm>
            <a:off x="615899" y="3668069"/>
            <a:ext cx="8008800" cy="0"/>
          </a:xfrm>
          <a:prstGeom prst="straightConnector1">
            <a:avLst/>
          </a:prstGeom>
          <a:noFill/>
          <a:ln w="114300" cap="flat" cmpd="sng">
            <a:solidFill>
              <a:srgbClr val="34B2E3"/>
            </a:solidFill>
            <a:prstDash val="solid"/>
            <a:miter lim="800000"/>
            <a:headEnd type="none" w="sm" len="sm"/>
            <a:tailEnd type="none" w="sm" len="sm"/>
          </a:ln>
        </p:spPr>
      </p:cxnSp>
      <p:cxnSp>
        <p:nvCxnSpPr>
          <p:cNvPr id="477" name="Shape 477"/>
          <p:cNvCxnSpPr/>
          <p:nvPr/>
        </p:nvCxnSpPr>
        <p:spPr>
          <a:xfrm>
            <a:off x="463499" y="3363269"/>
            <a:ext cx="8008800" cy="0"/>
          </a:xfrm>
          <a:prstGeom prst="straightConnector1">
            <a:avLst/>
          </a:prstGeom>
          <a:noFill/>
          <a:ln w="114300" cap="flat" cmpd="sng">
            <a:solidFill>
              <a:schemeClr val="accent5"/>
            </a:solidFill>
            <a:prstDash val="solid"/>
            <a:miter lim="800000"/>
            <a:headEnd type="none" w="sm" len="sm"/>
            <a:tailEnd type="none" w="sm" len="sm"/>
          </a:ln>
        </p:spPr>
      </p:cxnSp>
      <p:sp>
        <p:nvSpPr>
          <p:cNvPr id="478" name="Shape 478"/>
          <p:cNvSpPr/>
          <p:nvPr/>
        </p:nvSpPr>
        <p:spPr>
          <a:xfrm>
            <a:off x="96100" y="2421951"/>
            <a:ext cx="1747200" cy="2340600"/>
          </a:xfrm>
          <a:prstGeom prst="rect">
            <a:avLst/>
          </a:prstGeom>
          <a:solidFill>
            <a:srgbClr val="999999"/>
          </a:solidFill>
          <a:ln>
            <a:noFill/>
          </a:ln>
        </p:spPr>
        <p:txBody>
          <a:bodyPr spcFirstLastPara="1" wrap="square" lIns="68575" tIns="34275" rIns="68575" bIns="34275" anchor="ctr" anchorCtr="0">
            <a:noAutofit/>
          </a:bodyPr>
          <a:lstStyle/>
          <a:p>
            <a:pPr algn="ctr"/>
            <a:r>
              <a:rPr lang="en-US">
                <a:solidFill>
                  <a:schemeClr val="lt1"/>
                </a:solidFill>
                <a:latin typeface="Century Gothic"/>
                <a:ea typeface="Century Gothic"/>
                <a:cs typeface="Century Gothic"/>
                <a:sym typeface="Century Gothic"/>
              </a:rPr>
              <a:t>Phenomena and Problem-</a:t>
            </a:r>
            <a:endParaRPr>
              <a:solidFill>
                <a:schemeClr val="lt1"/>
              </a:solidFill>
              <a:latin typeface="Century Gothic"/>
              <a:ea typeface="Century Gothic"/>
              <a:cs typeface="Century Gothic"/>
              <a:sym typeface="Century Gothic"/>
            </a:endParaRPr>
          </a:p>
          <a:p>
            <a:pPr algn="ctr"/>
            <a:r>
              <a:rPr lang="en-US">
                <a:solidFill>
                  <a:schemeClr val="lt1"/>
                </a:solidFill>
                <a:latin typeface="Century Gothic"/>
                <a:ea typeface="Century Gothic"/>
                <a:cs typeface="Century Gothic"/>
                <a:sym typeface="Century Gothic"/>
              </a:rPr>
              <a:t>focused</a:t>
            </a:r>
            <a:endParaRPr>
              <a:solidFill>
                <a:schemeClr val="dk1"/>
              </a:solidFill>
              <a:latin typeface="Century Gothic"/>
              <a:ea typeface="Century Gothic"/>
              <a:cs typeface="Century Gothic"/>
              <a:sym typeface="Century Gothic"/>
            </a:endParaRPr>
          </a:p>
        </p:txBody>
      </p:sp>
      <p:sp>
        <p:nvSpPr>
          <p:cNvPr id="479" name="Shape 479"/>
          <p:cNvSpPr/>
          <p:nvPr/>
        </p:nvSpPr>
        <p:spPr>
          <a:xfrm>
            <a:off x="3752675" y="2421951"/>
            <a:ext cx="1631700" cy="2340600"/>
          </a:xfrm>
          <a:prstGeom prst="rect">
            <a:avLst/>
          </a:prstGeom>
          <a:solidFill>
            <a:srgbClr val="999999"/>
          </a:solidFill>
          <a:ln>
            <a:noFill/>
          </a:ln>
        </p:spPr>
        <p:txBody>
          <a:bodyPr spcFirstLastPara="1" wrap="square" lIns="68575" tIns="34275" rIns="68575" bIns="34275" anchor="ctr" anchorCtr="0">
            <a:noAutofit/>
          </a:bodyPr>
          <a:lstStyle/>
          <a:p>
            <a:pPr algn="ctr"/>
            <a:r>
              <a:rPr lang="en-US">
                <a:solidFill>
                  <a:schemeClr val="lt1"/>
                </a:solidFill>
                <a:latin typeface="Century Gothic"/>
                <a:ea typeface="Century Gothic"/>
                <a:cs typeface="Century Gothic"/>
                <a:sym typeface="Century Gothic"/>
              </a:rPr>
              <a:t>Require reasoning with evidence</a:t>
            </a:r>
            <a:endParaRPr>
              <a:solidFill>
                <a:schemeClr val="dk1"/>
              </a:solidFill>
              <a:latin typeface="Century Gothic"/>
              <a:ea typeface="Century Gothic"/>
              <a:cs typeface="Century Gothic"/>
              <a:sym typeface="Century Gothic"/>
            </a:endParaRPr>
          </a:p>
        </p:txBody>
      </p:sp>
      <p:sp>
        <p:nvSpPr>
          <p:cNvPr id="480" name="Shape 480"/>
          <p:cNvSpPr/>
          <p:nvPr/>
        </p:nvSpPr>
        <p:spPr>
          <a:xfrm>
            <a:off x="5528775" y="2413775"/>
            <a:ext cx="1631700" cy="2349600"/>
          </a:xfrm>
          <a:prstGeom prst="rect">
            <a:avLst/>
          </a:prstGeom>
          <a:solidFill>
            <a:srgbClr val="999999"/>
          </a:solidFill>
          <a:ln>
            <a:noFill/>
          </a:ln>
        </p:spPr>
        <p:txBody>
          <a:bodyPr spcFirstLastPara="1" wrap="square" lIns="68575" tIns="34275" rIns="68575" bIns="34275" anchor="ctr" anchorCtr="0">
            <a:noAutofit/>
          </a:bodyPr>
          <a:lstStyle/>
          <a:p>
            <a:pPr algn="ctr"/>
            <a:r>
              <a:rPr lang="en-US">
                <a:solidFill>
                  <a:schemeClr val="lt1"/>
                </a:solidFill>
                <a:latin typeface="Century Gothic"/>
                <a:ea typeface="Century Gothic"/>
                <a:cs typeface="Century Gothic"/>
                <a:sym typeface="Century Gothic"/>
              </a:rPr>
              <a:t>Grade</a:t>
            </a:r>
            <a:endParaRPr>
              <a:solidFill>
                <a:schemeClr val="lt1"/>
              </a:solidFill>
              <a:latin typeface="Century Gothic"/>
              <a:ea typeface="Century Gothic"/>
              <a:cs typeface="Century Gothic"/>
              <a:sym typeface="Century Gothic"/>
            </a:endParaRPr>
          </a:p>
          <a:p>
            <a:pPr algn="ctr"/>
            <a:r>
              <a:rPr lang="en-US">
                <a:solidFill>
                  <a:schemeClr val="lt1"/>
                </a:solidFill>
                <a:latin typeface="Century Gothic"/>
                <a:ea typeface="Century Gothic"/>
                <a:cs typeface="Century Gothic"/>
                <a:sym typeface="Century Gothic"/>
              </a:rPr>
              <a:t>appropriate 3D </a:t>
            </a:r>
            <a:endParaRPr>
              <a:solidFill>
                <a:schemeClr val="lt1"/>
              </a:solidFill>
              <a:latin typeface="Century Gothic"/>
              <a:ea typeface="Century Gothic"/>
              <a:cs typeface="Century Gothic"/>
              <a:sym typeface="Century Gothic"/>
            </a:endParaRPr>
          </a:p>
          <a:p>
            <a:pPr algn="ctr"/>
            <a:r>
              <a:rPr lang="en-US">
                <a:solidFill>
                  <a:schemeClr val="lt1"/>
                </a:solidFill>
                <a:latin typeface="Century Gothic"/>
                <a:ea typeface="Century Gothic"/>
                <a:cs typeface="Century Gothic"/>
                <a:sym typeface="Century Gothic"/>
              </a:rPr>
              <a:t>targets</a:t>
            </a:r>
            <a:endParaRPr>
              <a:solidFill>
                <a:schemeClr val="dk1"/>
              </a:solidFill>
              <a:latin typeface="Century Gothic"/>
              <a:ea typeface="Century Gothic"/>
              <a:cs typeface="Century Gothic"/>
              <a:sym typeface="Century Gothic"/>
            </a:endParaRPr>
          </a:p>
        </p:txBody>
      </p:sp>
      <p:sp>
        <p:nvSpPr>
          <p:cNvPr id="481" name="Shape 481"/>
          <p:cNvSpPr/>
          <p:nvPr/>
        </p:nvSpPr>
        <p:spPr>
          <a:xfrm>
            <a:off x="7317851" y="2432449"/>
            <a:ext cx="1747200" cy="2349600"/>
          </a:xfrm>
          <a:prstGeom prst="rect">
            <a:avLst/>
          </a:prstGeom>
          <a:solidFill>
            <a:srgbClr val="999999"/>
          </a:solidFill>
          <a:ln>
            <a:noFill/>
          </a:ln>
        </p:spPr>
        <p:txBody>
          <a:bodyPr spcFirstLastPara="1" wrap="square" lIns="68575" tIns="34275" rIns="68575" bIns="34275" anchor="ctr" anchorCtr="0">
            <a:noAutofit/>
          </a:bodyPr>
          <a:lstStyle/>
          <a:p>
            <a:pPr algn="ctr"/>
            <a:r>
              <a:rPr lang="en-US">
                <a:solidFill>
                  <a:schemeClr val="lt1"/>
                </a:solidFill>
                <a:latin typeface="Century Gothic"/>
                <a:ea typeface="Century Gothic"/>
                <a:cs typeface="Century Gothic"/>
                <a:sym typeface="Century Gothic"/>
              </a:rPr>
              <a:t>Demonstrate science under-</a:t>
            </a:r>
            <a:endParaRPr>
              <a:solidFill>
                <a:schemeClr val="lt1"/>
              </a:solidFill>
              <a:latin typeface="Century Gothic"/>
              <a:ea typeface="Century Gothic"/>
              <a:cs typeface="Century Gothic"/>
              <a:sym typeface="Century Gothic"/>
            </a:endParaRPr>
          </a:p>
          <a:p>
            <a:pPr algn="ctr"/>
            <a:r>
              <a:rPr lang="en-US">
                <a:solidFill>
                  <a:schemeClr val="lt1"/>
                </a:solidFill>
                <a:latin typeface="Century Gothic"/>
                <a:ea typeface="Century Gothic"/>
                <a:cs typeface="Century Gothic"/>
                <a:sym typeface="Century Gothic"/>
              </a:rPr>
              <a:t>standing by doing science</a:t>
            </a:r>
            <a:endParaRPr>
              <a:solidFill>
                <a:schemeClr val="dk1"/>
              </a:solidFill>
              <a:latin typeface="Century Gothic"/>
              <a:ea typeface="Century Gothic"/>
              <a:cs typeface="Century Gothic"/>
              <a:sym typeface="Century Gothic"/>
            </a:endParaRPr>
          </a:p>
        </p:txBody>
      </p:sp>
      <p:sp>
        <p:nvSpPr>
          <p:cNvPr id="482" name="Shape 482"/>
          <p:cNvSpPr/>
          <p:nvPr/>
        </p:nvSpPr>
        <p:spPr>
          <a:xfrm>
            <a:off x="1977551" y="2422628"/>
            <a:ext cx="1631700" cy="2340600"/>
          </a:xfrm>
          <a:prstGeom prst="rect">
            <a:avLst/>
          </a:prstGeom>
          <a:solidFill>
            <a:srgbClr val="999999"/>
          </a:solidFill>
          <a:ln>
            <a:noFill/>
          </a:ln>
        </p:spPr>
        <p:txBody>
          <a:bodyPr spcFirstLastPara="1" wrap="square" lIns="68575" tIns="34275" rIns="68575" bIns="34275" anchor="ctr" anchorCtr="0">
            <a:noAutofit/>
          </a:bodyPr>
          <a:lstStyle/>
          <a:p>
            <a:pPr algn="ctr"/>
            <a:r>
              <a:rPr lang="en-US">
                <a:solidFill>
                  <a:schemeClr val="lt1"/>
                </a:solidFill>
                <a:latin typeface="Century Gothic"/>
                <a:ea typeface="Century Gothic"/>
                <a:cs typeface="Century Gothic"/>
                <a:sym typeface="Century Gothic"/>
              </a:rPr>
              <a:t>Engage diverse sense-</a:t>
            </a:r>
            <a:endParaRPr>
              <a:solidFill>
                <a:schemeClr val="lt1"/>
              </a:solidFill>
              <a:latin typeface="Century Gothic"/>
              <a:ea typeface="Century Gothic"/>
              <a:cs typeface="Century Gothic"/>
              <a:sym typeface="Century Gothic"/>
            </a:endParaRPr>
          </a:p>
          <a:p>
            <a:pPr algn="ctr"/>
            <a:r>
              <a:rPr lang="en-US">
                <a:solidFill>
                  <a:schemeClr val="lt1"/>
                </a:solidFill>
                <a:latin typeface="Century Gothic"/>
                <a:ea typeface="Century Gothic"/>
                <a:cs typeface="Century Gothic"/>
                <a:sym typeface="Century Gothic"/>
              </a:rPr>
              <a:t>making</a:t>
            </a:r>
            <a:endParaRPr>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31972799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Shape 526"/>
          <p:cNvSpPr/>
          <p:nvPr/>
        </p:nvSpPr>
        <p:spPr>
          <a:xfrm>
            <a:off x="51912" y="1473199"/>
            <a:ext cx="5641200" cy="5341087"/>
          </a:xfrm>
          <a:prstGeom prst="homePlate">
            <a:avLst>
              <a:gd name="adj" fmla="val 76415"/>
            </a:avLst>
          </a:prstGeom>
          <a:solidFill>
            <a:srgbClr val="666666"/>
          </a:solidFill>
          <a:ln w="76200"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endParaRPr sz="1400">
              <a:solidFill>
                <a:srgbClr val="666666"/>
              </a:solidFill>
            </a:endParaRPr>
          </a:p>
        </p:txBody>
      </p:sp>
      <p:sp>
        <p:nvSpPr>
          <p:cNvPr id="527" name="Shape 527"/>
          <p:cNvSpPr txBox="1"/>
          <p:nvPr/>
        </p:nvSpPr>
        <p:spPr>
          <a:xfrm>
            <a:off x="3345494" y="1875513"/>
            <a:ext cx="5789700" cy="3313500"/>
          </a:xfrm>
          <a:prstGeom prst="rect">
            <a:avLst/>
          </a:prstGeom>
          <a:noFill/>
          <a:ln>
            <a:noFill/>
          </a:ln>
        </p:spPr>
        <p:txBody>
          <a:bodyPr spcFirstLastPara="1" wrap="square" lIns="91425" tIns="91425" rIns="91425" bIns="91425" anchor="t" anchorCtr="0">
            <a:noAutofit/>
          </a:bodyPr>
          <a:lstStyle/>
          <a:p>
            <a:pPr algn="r"/>
            <a:r>
              <a:rPr lang="en" sz="10000" b="1" dirty="0">
                <a:solidFill>
                  <a:srgbClr val="5CD4C0"/>
                </a:solidFill>
                <a:latin typeface="Didact Gothic"/>
                <a:ea typeface="Didact Gothic"/>
                <a:cs typeface="Didact Gothic"/>
                <a:sym typeface="Didact Gothic"/>
              </a:rPr>
              <a:t>Figuring ut</a:t>
            </a:r>
            <a:endParaRPr sz="10000" b="1" dirty="0">
              <a:solidFill>
                <a:srgbClr val="5CD4C0"/>
              </a:solidFill>
              <a:latin typeface="Didact Gothic"/>
              <a:ea typeface="Didact Gothic"/>
              <a:cs typeface="Didact Gothic"/>
              <a:sym typeface="Didact Gothic"/>
            </a:endParaRPr>
          </a:p>
        </p:txBody>
      </p:sp>
      <p:sp>
        <p:nvSpPr>
          <p:cNvPr id="528" name="Shape 528"/>
          <p:cNvSpPr txBox="1"/>
          <p:nvPr/>
        </p:nvSpPr>
        <p:spPr>
          <a:xfrm>
            <a:off x="207619" y="2979687"/>
            <a:ext cx="4925400" cy="2796300"/>
          </a:xfrm>
          <a:prstGeom prst="rect">
            <a:avLst/>
          </a:prstGeom>
          <a:noFill/>
          <a:ln>
            <a:noFill/>
          </a:ln>
        </p:spPr>
        <p:txBody>
          <a:bodyPr spcFirstLastPara="1" wrap="square" lIns="91425" tIns="91425" rIns="91425" bIns="91425" anchor="t" anchorCtr="0">
            <a:noAutofit/>
          </a:bodyPr>
          <a:lstStyle/>
          <a:p>
            <a:r>
              <a:rPr lang="en" sz="7200" dirty="0">
                <a:solidFill>
                  <a:srgbClr val="FFFFFF"/>
                </a:solidFill>
                <a:latin typeface="Didact Gothic"/>
                <a:ea typeface="Didact Gothic"/>
                <a:cs typeface="Didact Gothic"/>
                <a:sym typeface="Didact Gothic"/>
              </a:rPr>
              <a:t>Learning</a:t>
            </a:r>
            <a:endParaRPr sz="7200" dirty="0">
              <a:solidFill>
                <a:srgbClr val="FFFFFF"/>
              </a:solidFill>
              <a:latin typeface="Didact Gothic"/>
              <a:ea typeface="Didact Gothic"/>
              <a:cs typeface="Didact Gothic"/>
              <a:sym typeface="Didact Gothic"/>
            </a:endParaRPr>
          </a:p>
          <a:p>
            <a:r>
              <a:rPr lang="en" sz="7200" dirty="0">
                <a:solidFill>
                  <a:srgbClr val="FFFFFF"/>
                </a:solidFill>
                <a:latin typeface="Didact Gothic"/>
                <a:ea typeface="Didact Gothic"/>
                <a:cs typeface="Didact Gothic"/>
                <a:sym typeface="Didact Gothic"/>
              </a:rPr>
              <a:t>about</a:t>
            </a:r>
            <a:endParaRPr sz="7200" dirty="0">
              <a:solidFill>
                <a:srgbClr val="FFFFFF"/>
              </a:solidFill>
              <a:latin typeface="Didact Gothic"/>
              <a:ea typeface="Didact Gothic"/>
              <a:cs typeface="Didact Gothic"/>
              <a:sym typeface="Didact Gothic"/>
            </a:endParaRPr>
          </a:p>
        </p:txBody>
      </p:sp>
      <p:pic>
        <p:nvPicPr>
          <p:cNvPr id="529" name="Shape 529" descr="2017 Science Standards Core Graphic.png"/>
          <p:cNvPicPr preferRelativeResize="0"/>
          <p:nvPr/>
        </p:nvPicPr>
        <p:blipFill>
          <a:blip r:embed="rId3">
            <a:alphaModFix/>
          </a:blip>
          <a:stretch>
            <a:fillRect/>
          </a:stretch>
        </p:blipFill>
        <p:spPr>
          <a:xfrm>
            <a:off x="7145694" y="4029513"/>
            <a:ext cx="741006" cy="722150"/>
          </a:xfrm>
          <a:prstGeom prst="rect">
            <a:avLst/>
          </a:prstGeom>
          <a:noFill/>
          <a:ln>
            <a:noFill/>
          </a:ln>
        </p:spPr>
      </p:pic>
      <p:sp>
        <p:nvSpPr>
          <p:cNvPr id="530" name="Shape 530"/>
          <p:cNvSpPr/>
          <p:nvPr/>
        </p:nvSpPr>
        <p:spPr>
          <a:xfrm>
            <a:off x="4039119" y="3822263"/>
            <a:ext cx="3042900" cy="929400"/>
          </a:xfrm>
          <a:prstGeom prst="rightArrow">
            <a:avLst>
              <a:gd name="adj1" fmla="val 50000"/>
              <a:gd name="adj2" fmla="val 50000"/>
            </a:avLst>
          </a:prstGeom>
          <a:solidFill>
            <a:srgbClr val="5CCFEE"/>
          </a:solidFill>
          <a:ln w="76200" cap="flat" cmpd="sng">
            <a:solidFill>
              <a:srgbClr val="5CCFEE"/>
            </a:solidFill>
            <a:prstDash val="solid"/>
            <a:round/>
            <a:headEnd type="none" w="sm" len="sm"/>
            <a:tailEnd type="none" w="sm" len="sm"/>
          </a:ln>
        </p:spPr>
        <p:txBody>
          <a:bodyPr spcFirstLastPara="1" wrap="square" lIns="91425" tIns="91425" rIns="91425" bIns="91425" anchor="ctr" anchorCtr="0">
            <a:noAutofit/>
          </a:bodyPr>
          <a:lstStyle/>
          <a:p>
            <a:endParaRPr sz="1400"/>
          </a:p>
        </p:txBody>
      </p:sp>
    </p:spTree>
    <p:extLst>
      <p:ext uri="{BB962C8B-B14F-4D97-AF65-F5344CB8AC3E}">
        <p14:creationId xmlns:p14="http://schemas.microsoft.com/office/powerpoint/2010/main" val="32736010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Shape 438"/>
          <p:cNvSpPr/>
          <p:nvPr/>
        </p:nvSpPr>
        <p:spPr>
          <a:xfrm>
            <a:off x="126775" y="1342114"/>
            <a:ext cx="2413800" cy="1033500"/>
          </a:xfrm>
          <a:prstGeom prst="ellipse">
            <a:avLst/>
          </a:prstGeom>
          <a:solidFill>
            <a:srgbClr val="001689"/>
          </a:solidFill>
          <a:ln w="38100" cap="flat" cmpd="sng">
            <a:solidFill>
              <a:srgbClr val="F0C514"/>
            </a:solidFill>
            <a:prstDash val="solid"/>
            <a:round/>
            <a:headEnd type="none" w="sm" len="sm"/>
            <a:tailEnd type="none" w="sm" len="sm"/>
          </a:ln>
        </p:spPr>
        <p:txBody>
          <a:bodyPr spcFirstLastPara="1" wrap="square" lIns="68575" tIns="34275" rIns="68575" bIns="34275" anchor="ctr" anchorCtr="0">
            <a:noAutofit/>
          </a:bodyPr>
          <a:lstStyle/>
          <a:p>
            <a:pPr algn="ctr"/>
            <a:r>
              <a:rPr lang="en-US" sz="1600" b="1" dirty="0">
                <a:solidFill>
                  <a:schemeClr val="lt1"/>
                </a:solidFill>
                <a:latin typeface="Century Gothic"/>
                <a:ea typeface="Century Gothic"/>
                <a:cs typeface="Century Gothic"/>
                <a:sym typeface="Century Gothic"/>
              </a:rPr>
              <a:t>Exploring </a:t>
            </a:r>
            <a:r>
              <a:rPr lang="en-US" sz="1600" b="1" i="1" dirty="0">
                <a:solidFill>
                  <a:schemeClr val="lt1"/>
                </a:solidFill>
                <a:latin typeface="Century Gothic"/>
                <a:ea typeface="Century Gothic"/>
                <a:cs typeface="Century Gothic"/>
                <a:sym typeface="Century Gothic"/>
              </a:rPr>
              <a:t>unknown/novel </a:t>
            </a:r>
            <a:r>
              <a:rPr lang="en-US" sz="1600" b="1" dirty="0">
                <a:solidFill>
                  <a:schemeClr val="lt1"/>
                </a:solidFill>
                <a:latin typeface="Century Gothic"/>
                <a:ea typeface="Century Gothic"/>
                <a:cs typeface="Century Gothic"/>
                <a:sym typeface="Century Gothic"/>
              </a:rPr>
              <a:t>situations</a:t>
            </a:r>
            <a:endParaRPr sz="1600" b="1" dirty="0">
              <a:solidFill>
                <a:schemeClr val="dk1"/>
              </a:solidFill>
              <a:latin typeface="Century Gothic"/>
              <a:ea typeface="Century Gothic"/>
              <a:cs typeface="Century Gothic"/>
              <a:sym typeface="Century Gothic"/>
            </a:endParaRPr>
          </a:p>
        </p:txBody>
      </p:sp>
      <p:sp>
        <p:nvSpPr>
          <p:cNvPr id="439" name="Shape 439"/>
          <p:cNvSpPr/>
          <p:nvPr/>
        </p:nvSpPr>
        <p:spPr>
          <a:xfrm>
            <a:off x="1658148" y="2810959"/>
            <a:ext cx="2296800" cy="1033500"/>
          </a:xfrm>
          <a:prstGeom prst="ellipse">
            <a:avLst/>
          </a:prstGeom>
          <a:solidFill>
            <a:srgbClr val="F0C514"/>
          </a:solidFill>
          <a:ln w="38100" cap="flat" cmpd="sng">
            <a:solidFill>
              <a:srgbClr val="001689"/>
            </a:solidFill>
            <a:prstDash val="solid"/>
            <a:round/>
            <a:headEnd type="none" w="sm" len="sm"/>
            <a:tailEnd type="none" w="sm" len="sm"/>
          </a:ln>
        </p:spPr>
        <p:txBody>
          <a:bodyPr spcFirstLastPara="1" wrap="square" lIns="68575" tIns="34275" rIns="68575" bIns="34275" anchor="ctr" anchorCtr="0">
            <a:noAutofit/>
          </a:bodyPr>
          <a:lstStyle/>
          <a:p>
            <a:pPr algn="ctr"/>
            <a:r>
              <a:rPr lang="en-US" sz="1600" b="1" dirty="0">
                <a:latin typeface="Century Gothic"/>
                <a:ea typeface="Century Gothic"/>
                <a:cs typeface="Century Gothic"/>
                <a:sym typeface="Century Gothic"/>
              </a:rPr>
              <a:t>Science learning in </a:t>
            </a:r>
            <a:r>
              <a:rPr lang="en-US" sz="1600" b="1" i="1" dirty="0">
                <a:latin typeface="Century Gothic"/>
                <a:ea typeface="Century Gothic"/>
                <a:cs typeface="Century Gothic"/>
                <a:sym typeface="Century Gothic"/>
              </a:rPr>
              <a:t>all grades</a:t>
            </a:r>
            <a:endParaRPr sz="1600" b="1" i="1" dirty="0">
              <a:latin typeface="Century Gothic"/>
              <a:ea typeface="Century Gothic"/>
              <a:cs typeface="Century Gothic"/>
              <a:sym typeface="Century Gothic"/>
            </a:endParaRPr>
          </a:p>
        </p:txBody>
      </p:sp>
      <p:sp>
        <p:nvSpPr>
          <p:cNvPr id="440" name="Shape 440"/>
          <p:cNvSpPr/>
          <p:nvPr/>
        </p:nvSpPr>
        <p:spPr>
          <a:xfrm>
            <a:off x="243775" y="3940459"/>
            <a:ext cx="2296800" cy="1033500"/>
          </a:xfrm>
          <a:prstGeom prst="ellipse">
            <a:avLst/>
          </a:prstGeom>
          <a:solidFill>
            <a:schemeClr val="bg1"/>
          </a:solidFill>
          <a:ln w="38100" cap="flat" cmpd="sng">
            <a:solidFill>
              <a:srgbClr val="3993D0"/>
            </a:solidFill>
            <a:prstDash val="solid"/>
            <a:round/>
            <a:headEnd type="none" w="sm" len="sm"/>
            <a:tailEnd type="none" w="sm" len="sm"/>
          </a:ln>
        </p:spPr>
        <p:txBody>
          <a:bodyPr spcFirstLastPara="1" wrap="square" lIns="68575" tIns="34275" rIns="68575" bIns="34275" anchor="ctr" anchorCtr="0">
            <a:noAutofit/>
          </a:bodyPr>
          <a:lstStyle/>
          <a:p>
            <a:pPr algn="ctr"/>
            <a:r>
              <a:rPr lang="en-US" sz="1600" b="1" i="1" dirty="0">
                <a:solidFill>
                  <a:srgbClr val="001689"/>
                </a:solidFill>
                <a:latin typeface="Century Gothic"/>
                <a:ea typeface="Century Gothic"/>
                <a:cs typeface="Century Gothic"/>
                <a:sym typeface="Century Gothic"/>
              </a:rPr>
              <a:t>Reasoning </a:t>
            </a:r>
            <a:r>
              <a:rPr lang="en-US" sz="1600" b="1" dirty="0">
                <a:solidFill>
                  <a:srgbClr val="001689"/>
                </a:solidFill>
                <a:latin typeface="Century Gothic"/>
                <a:ea typeface="Century Gothic"/>
                <a:cs typeface="Century Gothic"/>
                <a:sym typeface="Century Gothic"/>
              </a:rPr>
              <a:t>and </a:t>
            </a:r>
            <a:r>
              <a:rPr lang="en-US" sz="1600" b="1" i="1" dirty="0">
                <a:solidFill>
                  <a:srgbClr val="001689"/>
                </a:solidFill>
                <a:latin typeface="Century Gothic"/>
                <a:ea typeface="Century Gothic"/>
                <a:cs typeface="Century Gothic"/>
                <a:sym typeface="Century Gothic"/>
              </a:rPr>
              <a:t>evidence </a:t>
            </a:r>
            <a:r>
              <a:rPr lang="en-US" sz="1600" b="1" dirty="0">
                <a:solidFill>
                  <a:srgbClr val="001689"/>
                </a:solidFill>
                <a:latin typeface="Century Gothic"/>
                <a:ea typeface="Century Gothic"/>
                <a:cs typeface="Century Gothic"/>
                <a:sym typeface="Century Gothic"/>
              </a:rPr>
              <a:t>in all content areas</a:t>
            </a:r>
            <a:endParaRPr sz="1600" dirty="0">
              <a:solidFill>
                <a:srgbClr val="001689"/>
              </a:solidFill>
              <a:latin typeface="Century Gothic"/>
              <a:ea typeface="Century Gothic"/>
              <a:cs typeface="Century Gothic"/>
              <a:sym typeface="Century Gothic"/>
            </a:endParaRPr>
          </a:p>
        </p:txBody>
      </p:sp>
      <p:sp>
        <p:nvSpPr>
          <p:cNvPr id="441" name="Shape 441"/>
          <p:cNvSpPr/>
          <p:nvPr/>
        </p:nvSpPr>
        <p:spPr>
          <a:xfrm>
            <a:off x="3692752" y="3553394"/>
            <a:ext cx="2296800" cy="1033500"/>
          </a:xfrm>
          <a:prstGeom prst="ellipse">
            <a:avLst/>
          </a:prstGeom>
          <a:solidFill>
            <a:schemeClr val="bg1"/>
          </a:solidFill>
          <a:ln w="38100" cap="flat" cmpd="sng">
            <a:solidFill>
              <a:srgbClr val="F0C514"/>
            </a:solidFill>
            <a:prstDash val="solid"/>
            <a:round/>
            <a:headEnd type="none" w="sm" len="sm"/>
            <a:tailEnd type="none" w="sm" len="sm"/>
          </a:ln>
        </p:spPr>
        <p:txBody>
          <a:bodyPr spcFirstLastPara="1" wrap="square" lIns="68575" tIns="34275" rIns="68575" bIns="34275" anchor="ctr" anchorCtr="0">
            <a:noAutofit/>
          </a:bodyPr>
          <a:lstStyle/>
          <a:p>
            <a:pPr algn="ctr"/>
            <a:r>
              <a:rPr lang="en-US" sz="1600" b="1" dirty="0">
                <a:solidFill>
                  <a:srgbClr val="001689"/>
                </a:solidFill>
                <a:latin typeface="Century Gothic"/>
                <a:ea typeface="Century Gothic"/>
                <a:cs typeface="Century Gothic"/>
                <a:sym typeface="Century Gothic"/>
              </a:rPr>
              <a:t>Cross-</a:t>
            </a:r>
            <a:endParaRPr sz="1600" b="1" dirty="0">
              <a:solidFill>
                <a:srgbClr val="001689"/>
              </a:solidFill>
              <a:latin typeface="Century Gothic"/>
              <a:ea typeface="Century Gothic"/>
              <a:cs typeface="Century Gothic"/>
              <a:sym typeface="Century Gothic"/>
            </a:endParaRPr>
          </a:p>
          <a:p>
            <a:pPr algn="ctr"/>
            <a:r>
              <a:rPr lang="en-US" sz="1600" b="1" dirty="0">
                <a:solidFill>
                  <a:srgbClr val="001689"/>
                </a:solidFill>
                <a:latin typeface="Century Gothic"/>
                <a:ea typeface="Century Gothic"/>
                <a:cs typeface="Century Gothic"/>
                <a:sym typeface="Century Gothic"/>
              </a:rPr>
              <a:t>content integration</a:t>
            </a:r>
            <a:endParaRPr sz="1600" b="1" dirty="0">
              <a:solidFill>
                <a:srgbClr val="001689"/>
              </a:solidFill>
              <a:latin typeface="Century Gothic"/>
              <a:ea typeface="Century Gothic"/>
              <a:cs typeface="Century Gothic"/>
              <a:sym typeface="Century Gothic"/>
            </a:endParaRPr>
          </a:p>
        </p:txBody>
      </p:sp>
      <p:sp>
        <p:nvSpPr>
          <p:cNvPr id="442" name="Shape 442"/>
          <p:cNvSpPr/>
          <p:nvPr/>
        </p:nvSpPr>
        <p:spPr>
          <a:xfrm>
            <a:off x="3482109" y="1633179"/>
            <a:ext cx="2276400" cy="1033500"/>
          </a:xfrm>
          <a:prstGeom prst="ellipse">
            <a:avLst/>
          </a:prstGeom>
          <a:solidFill>
            <a:srgbClr val="3993D0"/>
          </a:solidFill>
          <a:ln w="38100" cap="flat" cmpd="sng">
            <a:solidFill>
              <a:srgbClr val="F0C514"/>
            </a:solidFill>
            <a:prstDash val="solid"/>
            <a:round/>
            <a:headEnd type="none" w="sm" len="sm"/>
            <a:tailEnd type="none" w="sm" len="sm"/>
          </a:ln>
        </p:spPr>
        <p:txBody>
          <a:bodyPr spcFirstLastPara="1" wrap="square" lIns="68575" tIns="34275" rIns="68575" bIns="34275" anchor="ctr" anchorCtr="0">
            <a:noAutofit/>
          </a:bodyPr>
          <a:lstStyle/>
          <a:p>
            <a:pPr algn="ctr"/>
            <a:r>
              <a:rPr lang="en-US" sz="1600" b="1">
                <a:solidFill>
                  <a:schemeClr val="lt1"/>
                </a:solidFill>
                <a:latin typeface="Century Gothic"/>
                <a:ea typeface="Century Gothic"/>
                <a:cs typeface="Century Gothic"/>
                <a:sym typeface="Century Gothic"/>
              </a:rPr>
              <a:t>Transfer of understanding</a:t>
            </a:r>
            <a:r>
              <a:rPr lang="en-US" sz="1600">
                <a:solidFill>
                  <a:schemeClr val="lt1"/>
                </a:solidFill>
                <a:latin typeface="Century Gothic"/>
                <a:ea typeface="Century Gothic"/>
                <a:cs typeface="Century Gothic"/>
                <a:sym typeface="Century Gothic"/>
              </a:rPr>
              <a:t> </a:t>
            </a:r>
            <a:endParaRPr sz="1600">
              <a:solidFill>
                <a:schemeClr val="dk1"/>
              </a:solidFill>
              <a:latin typeface="Century Gothic"/>
              <a:ea typeface="Century Gothic"/>
              <a:cs typeface="Century Gothic"/>
              <a:sym typeface="Century Gothic"/>
            </a:endParaRPr>
          </a:p>
        </p:txBody>
      </p:sp>
      <p:sp>
        <p:nvSpPr>
          <p:cNvPr id="443" name="Shape 443"/>
          <p:cNvSpPr/>
          <p:nvPr/>
        </p:nvSpPr>
        <p:spPr>
          <a:xfrm>
            <a:off x="2308676" y="4873133"/>
            <a:ext cx="2276400" cy="1033500"/>
          </a:xfrm>
          <a:prstGeom prst="ellipse">
            <a:avLst/>
          </a:prstGeom>
          <a:solidFill>
            <a:srgbClr val="3993D0"/>
          </a:solidFill>
          <a:ln w="38100" cap="flat" cmpd="sng">
            <a:solidFill>
              <a:srgbClr val="F0C514"/>
            </a:solidFill>
            <a:prstDash val="solid"/>
            <a:round/>
            <a:headEnd type="none" w="sm" len="sm"/>
            <a:tailEnd type="none" w="sm" len="sm"/>
          </a:ln>
        </p:spPr>
        <p:txBody>
          <a:bodyPr spcFirstLastPara="1" wrap="square" lIns="68575" tIns="34275" rIns="68575" bIns="34275" anchor="ctr" anchorCtr="0">
            <a:noAutofit/>
          </a:bodyPr>
          <a:lstStyle/>
          <a:p>
            <a:pPr algn="ctr"/>
            <a:r>
              <a:rPr lang="en-US" sz="1600" b="1">
                <a:solidFill>
                  <a:schemeClr val="lt1"/>
                </a:solidFill>
                <a:latin typeface="Century Gothic"/>
                <a:ea typeface="Century Gothic"/>
                <a:cs typeface="Century Gothic"/>
                <a:sym typeface="Century Gothic"/>
              </a:rPr>
              <a:t>Learning science by </a:t>
            </a:r>
            <a:r>
              <a:rPr lang="en-US" sz="1600" b="1" i="1">
                <a:solidFill>
                  <a:schemeClr val="lt1"/>
                </a:solidFill>
                <a:latin typeface="Century Gothic"/>
                <a:ea typeface="Century Gothic"/>
                <a:cs typeface="Century Gothic"/>
                <a:sym typeface="Century Gothic"/>
              </a:rPr>
              <a:t>doing</a:t>
            </a:r>
            <a:r>
              <a:rPr lang="en-US" sz="1600" b="1">
                <a:solidFill>
                  <a:schemeClr val="lt1"/>
                </a:solidFill>
                <a:latin typeface="Century Gothic"/>
                <a:ea typeface="Century Gothic"/>
                <a:cs typeface="Century Gothic"/>
                <a:sym typeface="Century Gothic"/>
              </a:rPr>
              <a:t> science</a:t>
            </a:r>
            <a:endParaRPr sz="1600" b="1">
              <a:solidFill>
                <a:schemeClr val="lt1"/>
              </a:solidFill>
              <a:latin typeface="Century Gothic"/>
              <a:ea typeface="Century Gothic"/>
              <a:cs typeface="Century Gothic"/>
              <a:sym typeface="Century Gothic"/>
            </a:endParaRPr>
          </a:p>
        </p:txBody>
      </p:sp>
      <p:sp>
        <p:nvSpPr>
          <p:cNvPr id="444" name="Shape 444"/>
          <p:cNvSpPr/>
          <p:nvPr/>
        </p:nvSpPr>
        <p:spPr>
          <a:xfrm>
            <a:off x="472375" y="6055739"/>
            <a:ext cx="8295871" cy="671293"/>
          </a:xfrm>
          <a:prstGeom prst="rect">
            <a:avLst/>
          </a:prstGeom>
          <a:solidFill>
            <a:srgbClr val="F0C514"/>
          </a:solidFill>
          <a:ln>
            <a:noFill/>
          </a:ln>
        </p:spPr>
        <p:txBody>
          <a:bodyPr spcFirstLastPara="1" wrap="square" lIns="68575" tIns="34275" rIns="68575" bIns="34275" anchor="ctr" anchorCtr="0">
            <a:noAutofit/>
          </a:bodyPr>
          <a:lstStyle/>
          <a:p>
            <a:pPr algn="ctr"/>
            <a:r>
              <a:rPr lang="en-US" b="1">
                <a:solidFill>
                  <a:schemeClr val="dk1"/>
                </a:solidFill>
                <a:latin typeface="Didact Gothic"/>
                <a:ea typeface="Didact Gothic"/>
                <a:cs typeface="Didact Gothic"/>
                <a:sym typeface="Didact Gothic"/>
              </a:rPr>
              <a:t>Grade-Appropriate, </a:t>
            </a:r>
            <a:r>
              <a:rPr lang="en-US" b="1">
                <a:solidFill>
                  <a:schemeClr val="dk1"/>
                </a:solidFill>
                <a:latin typeface="Architects Daughter"/>
                <a:ea typeface="Architects Daughter"/>
                <a:cs typeface="Architects Daughter"/>
                <a:sym typeface="Architects Daughter"/>
              </a:rPr>
              <a:t>Progressive</a:t>
            </a:r>
            <a:r>
              <a:rPr lang="en-US" b="1">
                <a:solidFill>
                  <a:schemeClr val="dk1"/>
                </a:solidFill>
                <a:latin typeface="Didact Gothic"/>
                <a:ea typeface="Didact Gothic"/>
                <a:cs typeface="Didact Gothic"/>
                <a:sym typeface="Didact Gothic"/>
              </a:rPr>
              <a:t> Three-Dimensional Learning</a:t>
            </a:r>
            <a:endParaRPr>
              <a:solidFill>
                <a:schemeClr val="dk1"/>
              </a:solidFill>
              <a:latin typeface="Didact Gothic"/>
              <a:ea typeface="Didact Gothic"/>
              <a:cs typeface="Didact Gothic"/>
              <a:sym typeface="Didact Gothic"/>
            </a:endParaRPr>
          </a:p>
        </p:txBody>
      </p:sp>
      <p:sp>
        <p:nvSpPr>
          <p:cNvPr id="445" name="Shape 445"/>
          <p:cNvSpPr/>
          <p:nvPr/>
        </p:nvSpPr>
        <p:spPr>
          <a:xfrm>
            <a:off x="5710852" y="4481349"/>
            <a:ext cx="2413800" cy="1033500"/>
          </a:xfrm>
          <a:prstGeom prst="ellipse">
            <a:avLst/>
          </a:prstGeom>
          <a:solidFill>
            <a:srgbClr val="001689"/>
          </a:solidFill>
          <a:ln w="38100" cap="flat" cmpd="sng">
            <a:solidFill>
              <a:srgbClr val="F0C514"/>
            </a:solidFill>
            <a:prstDash val="solid"/>
            <a:round/>
            <a:headEnd type="none" w="sm" len="sm"/>
            <a:tailEnd type="none" w="sm" len="sm"/>
          </a:ln>
        </p:spPr>
        <p:txBody>
          <a:bodyPr spcFirstLastPara="1" wrap="square" lIns="68575" tIns="34275" rIns="68575" bIns="34275" anchor="ctr" anchorCtr="0">
            <a:noAutofit/>
          </a:bodyPr>
          <a:lstStyle/>
          <a:p>
            <a:pPr algn="ctr"/>
            <a:r>
              <a:rPr lang="en-US" sz="1600" b="1" dirty="0">
                <a:solidFill>
                  <a:schemeClr val="lt1"/>
                </a:solidFill>
                <a:latin typeface="Century Gothic"/>
                <a:ea typeface="Century Gothic"/>
                <a:cs typeface="Century Gothic"/>
                <a:sym typeface="Century Gothic"/>
              </a:rPr>
              <a:t>Problem solving &amp; </a:t>
            </a:r>
            <a:r>
              <a:rPr lang="en-US" sz="1600" b="1" i="1" dirty="0">
                <a:solidFill>
                  <a:schemeClr val="lt1"/>
                </a:solidFill>
                <a:latin typeface="Century Gothic"/>
                <a:ea typeface="Century Gothic"/>
                <a:cs typeface="Century Gothic"/>
                <a:sym typeface="Century Gothic"/>
              </a:rPr>
              <a:t>critical thinking</a:t>
            </a:r>
            <a:endParaRPr sz="1600" i="1" dirty="0">
              <a:solidFill>
                <a:schemeClr val="dk1"/>
              </a:solidFill>
              <a:latin typeface="Century Gothic"/>
              <a:ea typeface="Century Gothic"/>
              <a:cs typeface="Century Gothic"/>
              <a:sym typeface="Century Gothic"/>
            </a:endParaRPr>
          </a:p>
        </p:txBody>
      </p:sp>
      <p:sp>
        <p:nvSpPr>
          <p:cNvPr id="446" name="Shape 446"/>
          <p:cNvSpPr/>
          <p:nvPr/>
        </p:nvSpPr>
        <p:spPr>
          <a:xfrm>
            <a:off x="6039800" y="2810959"/>
            <a:ext cx="2413800" cy="1129500"/>
          </a:xfrm>
          <a:prstGeom prst="ellipse">
            <a:avLst/>
          </a:prstGeom>
          <a:solidFill>
            <a:schemeClr val="bg1"/>
          </a:solidFill>
          <a:ln w="38100" cap="flat" cmpd="sng">
            <a:solidFill>
              <a:srgbClr val="3993D0"/>
            </a:solidFill>
            <a:prstDash val="solid"/>
            <a:round/>
            <a:headEnd type="none" w="sm" len="sm"/>
            <a:tailEnd type="none" w="sm" len="sm"/>
          </a:ln>
        </p:spPr>
        <p:txBody>
          <a:bodyPr spcFirstLastPara="1" wrap="square" lIns="68575" tIns="34275" rIns="68575" bIns="34275" anchor="ctr" anchorCtr="0">
            <a:noAutofit/>
          </a:bodyPr>
          <a:lstStyle/>
          <a:p>
            <a:pPr algn="ctr"/>
            <a:r>
              <a:rPr lang="en-US" sz="1600" b="1" i="1" dirty="0">
                <a:solidFill>
                  <a:srgbClr val="001689"/>
                </a:solidFill>
                <a:latin typeface="Century Gothic"/>
                <a:ea typeface="Century Gothic"/>
                <a:cs typeface="Century Gothic"/>
                <a:sym typeface="Century Gothic"/>
              </a:rPr>
              <a:t>Integrated</a:t>
            </a:r>
            <a:r>
              <a:rPr lang="en-US" sz="1600" b="1" dirty="0">
                <a:solidFill>
                  <a:srgbClr val="001689"/>
                </a:solidFill>
                <a:latin typeface="Century Gothic"/>
                <a:ea typeface="Century Gothic"/>
                <a:cs typeface="Century Gothic"/>
                <a:sym typeface="Century Gothic"/>
              </a:rPr>
              <a:t> application of knowledge &amp; skill</a:t>
            </a:r>
            <a:endParaRPr sz="1600" b="1" dirty="0">
              <a:solidFill>
                <a:srgbClr val="001689"/>
              </a:solidFill>
              <a:latin typeface="Century Gothic"/>
              <a:ea typeface="Century Gothic"/>
              <a:cs typeface="Century Gothic"/>
              <a:sym typeface="Century Gothic"/>
            </a:endParaRPr>
          </a:p>
        </p:txBody>
      </p:sp>
      <p:sp>
        <p:nvSpPr>
          <p:cNvPr id="447" name="Shape 447"/>
          <p:cNvSpPr/>
          <p:nvPr/>
        </p:nvSpPr>
        <p:spPr>
          <a:xfrm>
            <a:off x="6448677" y="1384374"/>
            <a:ext cx="2396700" cy="1033500"/>
          </a:xfrm>
          <a:prstGeom prst="ellipse">
            <a:avLst/>
          </a:prstGeom>
          <a:solidFill>
            <a:srgbClr val="F0C514"/>
          </a:solidFill>
          <a:ln w="38100" cap="flat" cmpd="sng">
            <a:solidFill>
              <a:srgbClr val="001689"/>
            </a:solidFill>
            <a:prstDash val="solid"/>
            <a:round/>
            <a:headEnd type="none" w="sm" len="sm"/>
            <a:tailEnd type="none" w="sm" len="sm"/>
          </a:ln>
        </p:spPr>
        <p:txBody>
          <a:bodyPr spcFirstLastPara="1" wrap="square" lIns="68575" tIns="34275" rIns="68575" bIns="34275" anchor="ctr" anchorCtr="0">
            <a:noAutofit/>
          </a:bodyPr>
          <a:lstStyle/>
          <a:p>
            <a:pPr algn="ctr"/>
            <a:r>
              <a:rPr lang="en-US" sz="1600" b="1" i="1" dirty="0">
                <a:latin typeface="Century Gothic"/>
                <a:ea typeface="Century Gothic"/>
                <a:cs typeface="Century Gothic"/>
                <a:sym typeface="Century Gothic"/>
              </a:rPr>
              <a:t>Flexible</a:t>
            </a:r>
            <a:r>
              <a:rPr lang="en-US" sz="1600" b="1" dirty="0">
                <a:latin typeface="Century Gothic"/>
                <a:ea typeface="Century Gothic"/>
                <a:cs typeface="Century Gothic"/>
                <a:sym typeface="Century Gothic"/>
              </a:rPr>
              <a:t> &amp; logical thinkers</a:t>
            </a:r>
            <a:endParaRPr sz="1600" dirty="0">
              <a:latin typeface="Century Gothic"/>
              <a:ea typeface="Century Gothic"/>
              <a:cs typeface="Century Gothic"/>
              <a:sym typeface="Century Gothic"/>
            </a:endParaRPr>
          </a:p>
        </p:txBody>
      </p:sp>
      <p:sp>
        <p:nvSpPr>
          <p:cNvPr id="448" name="Shape 448"/>
          <p:cNvSpPr txBox="1"/>
          <p:nvPr/>
        </p:nvSpPr>
        <p:spPr>
          <a:xfrm>
            <a:off x="940726" y="108385"/>
            <a:ext cx="8520600" cy="572700"/>
          </a:xfrm>
          <a:prstGeom prst="rect">
            <a:avLst/>
          </a:prstGeom>
          <a:noFill/>
          <a:ln>
            <a:noFill/>
          </a:ln>
        </p:spPr>
        <p:txBody>
          <a:bodyPr spcFirstLastPara="1" wrap="square" lIns="91425" tIns="91425" rIns="91425" bIns="91425" anchor="t" anchorCtr="0">
            <a:noAutofit/>
          </a:bodyPr>
          <a:lstStyle/>
          <a:p>
            <a:pPr algn="ctr">
              <a:buClr>
                <a:schemeClr val="lt1"/>
              </a:buClr>
              <a:buSzPts val="4400"/>
            </a:pPr>
            <a:r>
              <a:rPr lang="en-US" sz="4000" b="1" dirty="0">
                <a:solidFill>
                  <a:schemeClr val="bg1"/>
                </a:solidFill>
                <a:latin typeface="Century Gothic" panose="020B0502020202020204" pitchFamily="34" charset="0"/>
                <a:ea typeface="Century Gothic"/>
                <a:cs typeface="Century Gothic"/>
                <a:sym typeface="Century Gothic"/>
              </a:rPr>
              <a:t>Goals for Student Learning</a:t>
            </a:r>
            <a:endParaRPr sz="4000" b="1" dirty="0">
              <a:solidFill>
                <a:schemeClr val="bg1"/>
              </a:solidFill>
              <a:latin typeface="Century Gothic" panose="020B0502020202020204" pitchFamily="34" charset="0"/>
              <a:ea typeface="Century Gothic"/>
              <a:cs typeface="Century Gothic"/>
              <a:sym typeface="Century Gothic"/>
            </a:endParaRPr>
          </a:p>
        </p:txBody>
      </p:sp>
      <p:sp>
        <p:nvSpPr>
          <p:cNvPr id="2" name="Title 1">
            <a:extLst>
              <a:ext uri="{FF2B5EF4-FFF2-40B4-BE49-F238E27FC236}">
                <a16:creationId xmlns:a16="http://schemas.microsoft.com/office/drawing/2014/main" id="{9C305FCB-6A5B-454F-9A37-E2A769C1BE7E}"/>
              </a:ext>
            </a:extLst>
          </p:cNvPr>
          <p:cNvSpPr>
            <a:spLocks noGrp="1"/>
          </p:cNvSpPr>
          <p:nvPr>
            <p:ph type="title"/>
          </p:nvPr>
        </p:nvSpPr>
        <p:spPr/>
        <p:txBody>
          <a:bodyPr/>
          <a:lstStyle/>
          <a:p>
            <a:r>
              <a:rPr lang="en-US" dirty="0">
                <a:effectLst/>
              </a:rPr>
              <a:t>Goals for Student Learning</a:t>
            </a:r>
          </a:p>
        </p:txBody>
      </p:sp>
    </p:spTree>
    <p:extLst>
      <p:ext uri="{BB962C8B-B14F-4D97-AF65-F5344CB8AC3E}">
        <p14:creationId xmlns:p14="http://schemas.microsoft.com/office/powerpoint/2010/main" val="7952151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Shape 461"/>
          <p:cNvSpPr txBox="1">
            <a:spLocks noGrp="1"/>
          </p:cNvSpPr>
          <p:nvPr>
            <p:ph type="title"/>
          </p:nvPr>
        </p:nvSpPr>
        <p:spPr>
          <a:prstGeom prst="rect">
            <a:avLst/>
          </a:prstGeom>
        </p:spPr>
        <p:txBody>
          <a:bodyPr spcFirstLastPara="1" vert="horz" wrap="square" lIns="91425" tIns="91425" rIns="91425" bIns="91425" rtlCol="0" anchor="t" anchorCtr="0">
            <a:noAutofit/>
          </a:bodyPr>
          <a:lstStyle/>
          <a:p>
            <a:r>
              <a:rPr lang="en-US" b="1" dirty="0">
                <a:effectLst/>
              </a:rPr>
              <a:t>Nebraska’s Claims</a:t>
            </a:r>
            <a:endParaRPr b="1" dirty="0">
              <a:effectLst/>
            </a:endParaRPr>
          </a:p>
        </p:txBody>
      </p:sp>
      <p:sp>
        <p:nvSpPr>
          <p:cNvPr id="462" name="Shape 462"/>
          <p:cNvSpPr txBox="1">
            <a:spLocks noGrp="1"/>
          </p:cNvSpPr>
          <p:nvPr>
            <p:ph idx="1"/>
          </p:nvPr>
        </p:nvSpPr>
        <p:spPr>
          <a:xfrm>
            <a:off x="457200" y="1141780"/>
            <a:ext cx="8243719" cy="5348230"/>
          </a:xfrm>
          <a:prstGeom prst="rect">
            <a:avLst/>
          </a:prstGeom>
          <a:solidFill>
            <a:srgbClr val="3993D0">
              <a:alpha val="24706"/>
            </a:srgbClr>
          </a:solidFill>
        </p:spPr>
        <p:txBody>
          <a:bodyPr spcFirstLastPara="1" vert="horz" wrap="square" lIns="91425" tIns="91425" rIns="91425" bIns="91425" rtlCol="0" anchor="t" anchorCtr="0">
            <a:noAutofit/>
          </a:bodyPr>
          <a:lstStyle/>
          <a:p>
            <a:pPr marL="0" indent="0">
              <a:buNone/>
            </a:pPr>
            <a:r>
              <a:rPr lang="en-US" sz="2133" b="1" dirty="0">
                <a:solidFill>
                  <a:srgbClr val="434343"/>
                </a:solidFill>
                <a:latin typeface="Century Gothic" panose="020B0502020202020204" pitchFamily="34" charset="0"/>
              </a:rPr>
              <a:t>Overall Claim</a:t>
            </a:r>
            <a:endParaRPr sz="2133" b="1" dirty="0">
              <a:solidFill>
                <a:srgbClr val="434343"/>
              </a:solidFill>
              <a:latin typeface="Century Gothic" panose="020B0502020202020204" pitchFamily="34" charset="0"/>
            </a:endParaRPr>
          </a:p>
          <a:p>
            <a:pPr marL="0" indent="0">
              <a:buNone/>
            </a:pPr>
            <a:r>
              <a:rPr lang="en-US" sz="1867" dirty="0">
                <a:solidFill>
                  <a:srgbClr val="434343"/>
                </a:solidFill>
                <a:latin typeface="Century Gothic" panose="020B0502020202020204" pitchFamily="34" charset="0"/>
              </a:rPr>
              <a:t>Students can demonstrate the scientific literacy necessary to be civic minded decision makers and demonstrate readiness for college, career, and lifelong learning through application of science and engineering practices and crosscutting concepts within and among the disciplines of science.</a:t>
            </a:r>
            <a:endParaRPr sz="533" b="1" dirty="0">
              <a:solidFill>
                <a:srgbClr val="434343"/>
              </a:solidFill>
              <a:latin typeface="Century Gothic" panose="020B0502020202020204" pitchFamily="34" charset="0"/>
            </a:endParaRPr>
          </a:p>
          <a:p>
            <a:pPr marL="0" indent="0">
              <a:buNone/>
            </a:pPr>
            <a:r>
              <a:rPr lang="en-US" sz="1867" b="1" dirty="0">
                <a:solidFill>
                  <a:srgbClr val="434343"/>
                </a:solidFill>
                <a:latin typeface="Century Gothic" panose="020B0502020202020204" pitchFamily="34" charset="0"/>
              </a:rPr>
              <a:t>       Critical Consumers of Information</a:t>
            </a:r>
            <a:endParaRPr sz="1867" b="1" dirty="0">
              <a:solidFill>
                <a:srgbClr val="434343"/>
              </a:solidFill>
              <a:latin typeface="Century Gothic" panose="020B0502020202020204" pitchFamily="34" charset="0"/>
            </a:endParaRPr>
          </a:p>
          <a:p>
            <a:pPr marL="512763" indent="0">
              <a:buNone/>
            </a:pPr>
            <a:r>
              <a:rPr lang="en-US" sz="1867" dirty="0">
                <a:solidFill>
                  <a:srgbClr val="434343"/>
                </a:solidFill>
                <a:latin typeface="Century Gothic" panose="020B0502020202020204" pitchFamily="34" charset="0"/>
              </a:rPr>
              <a:t>Students can gather, analyze, and communicate information from multiple sources to use as evidence to make sense of familiar and unfamiliar </a:t>
            </a:r>
            <a:r>
              <a:rPr lang="en-US" sz="1867" dirty="0">
                <a:latin typeface="Century Gothic" panose="020B0502020202020204" pitchFamily="34" charset="0"/>
              </a:rPr>
              <a:t>phenomena</a:t>
            </a:r>
            <a:r>
              <a:rPr lang="en-US" sz="1867" dirty="0">
                <a:solidFill>
                  <a:srgbClr val="434343"/>
                </a:solidFill>
                <a:latin typeface="Century Gothic" panose="020B0502020202020204" pitchFamily="34" charset="0"/>
              </a:rPr>
              <a:t> and problems.</a:t>
            </a:r>
          </a:p>
          <a:p>
            <a:pPr marL="512763" indent="0">
              <a:buNone/>
            </a:pPr>
            <a:r>
              <a:rPr lang="en-US" sz="1867" b="1" dirty="0">
                <a:solidFill>
                  <a:srgbClr val="434343"/>
                </a:solidFill>
                <a:latin typeface="Century Gothic" panose="020B0502020202020204" pitchFamily="34" charset="0"/>
              </a:rPr>
              <a:t>Interconnectedness of Science</a:t>
            </a:r>
            <a:endParaRPr sz="1867" b="1" dirty="0">
              <a:solidFill>
                <a:srgbClr val="434343"/>
              </a:solidFill>
              <a:latin typeface="Century Gothic" panose="020B0502020202020204" pitchFamily="34" charset="0"/>
            </a:endParaRPr>
          </a:p>
          <a:p>
            <a:pPr marL="512763" indent="0">
              <a:buNone/>
            </a:pPr>
            <a:r>
              <a:rPr lang="en-US" sz="1867" dirty="0">
                <a:solidFill>
                  <a:srgbClr val="434343"/>
                </a:solidFill>
                <a:latin typeface="Century Gothic" panose="020B0502020202020204" pitchFamily="34" charset="0"/>
              </a:rPr>
              <a:t>Students can make connections between disciplinary core ideas within the physical science, life science, and Earth and Space sciences domains, across multiple science domains, and across multiple content areas (such as mathematics and English language arts) to make sense of familiar and unfamiliar </a:t>
            </a:r>
            <a:r>
              <a:rPr lang="en-US" sz="1867" dirty="0">
                <a:latin typeface="Century Gothic" panose="020B0502020202020204" pitchFamily="34" charset="0"/>
              </a:rPr>
              <a:t>phenomena</a:t>
            </a:r>
            <a:r>
              <a:rPr lang="en-US" sz="1867" dirty="0">
                <a:solidFill>
                  <a:srgbClr val="434343"/>
                </a:solidFill>
                <a:latin typeface="Century Gothic" panose="020B0502020202020204" pitchFamily="34" charset="0"/>
              </a:rPr>
              <a:t> and problems.</a:t>
            </a:r>
            <a:endParaRPr sz="1867" dirty="0">
              <a:solidFill>
                <a:srgbClr val="434343"/>
              </a:solidFill>
              <a:latin typeface="Century Gothic" panose="020B0502020202020204" pitchFamily="34" charset="0"/>
            </a:endParaRPr>
          </a:p>
        </p:txBody>
      </p:sp>
    </p:spTree>
    <p:extLst>
      <p:ext uri="{BB962C8B-B14F-4D97-AF65-F5344CB8AC3E}">
        <p14:creationId xmlns:p14="http://schemas.microsoft.com/office/powerpoint/2010/main" val="23305637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59AABD0-8FA9-4763-A836-2C55A630CD7F}"/>
              </a:ext>
            </a:extLst>
          </p:cNvPr>
          <p:cNvSpPr txBox="1">
            <a:spLocks/>
          </p:cNvSpPr>
          <p:nvPr/>
        </p:nvSpPr>
        <p:spPr>
          <a:xfrm>
            <a:off x="623888" y="1709739"/>
            <a:ext cx="7886700" cy="2852737"/>
          </a:xfrm>
          <a:prstGeom prst="rect">
            <a:avLst/>
          </a:prstGeom>
        </p:spPr>
        <p:txBody>
          <a:bodyPr anchor="b"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a:solidFill>
                  <a:srgbClr val="0070C0"/>
                </a:solidFill>
              </a:rPr>
              <a:t>Ensuring Rigor in State Assessment Systems: </a:t>
            </a:r>
          </a:p>
          <a:p>
            <a:r>
              <a:rPr lang="en-US" sz="4800" b="1" dirty="0">
                <a:solidFill>
                  <a:srgbClr val="0070C0"/>
                </a:solidFill>
              </a:rPr>
              <a:t>A Self-evaluation Protocol  </a:t>
            </a:r>
          </a:p>
        </p:txBody>
      </p:sp>
    </p:spTree>
    <p:extLst>
      <p:ext uri="{BB962C8B-B14F-4D97-AF65-F5344CB8AC3E}">
        <p14:creationId xmlns:p14="http://schemas.microsoft.com/office/powerpoint/2010/main" val="32097389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Purpose</a:t>
            </a:r>
          </a:p>
        </p:txBody>
      </p:sp>
      <p:sp>
        <p:nvSpPr>
          <p:cNvPr id="3" name="Content Placeholder 2"/>
          <p:cNvSpPr>
            <a:spLocks noGrp="1"/>
          </p:cNvSpPr>
          <p:nvPr>
            <p:ph idx="1"/>
          </p:nvPr>
        </p:nvSpPr>
        <p:spPr/>
        <p:txBody>
          <a:bodyPr/>
          <a:lstStyle/>
          <a:p>
            <a:r>
              <a:rPr lang="en-US" dirty="0"/>
              <a:t>To support state departments of education in evaluating each of their assessments as well as their overall assessment system.</a:t>
            </a:r>
          </a:p>
        </p:txBody>
      </p:sp>
    </p:spTree>
    <p:extLst>
      <p:ext uri="{BB962C8B-B14F-4D97-AF65-F5344CB8AC3E}">
        <p14:creationId xmlns:p14="http://schemas.microsoft.com/office/powerpoint/2010/main" val="3308837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r>
              <a:rPr lang="en-US" dirty="0">
                <a:effectLst/>
              </a:rPr>
              <a:t>SCILLSS Project Goals</a:t>
            </a:r>
          </a:p>
        </p:txBody>
      </p:sp>
      <p:sp>
        <p:nvSpPr>
          <p:cNvPr id="7" name="Content Placeholder 2">
            <a:extLst>
              <a:ext uri="{FF2B5EF4-FFF2-40B4-BE49-F238E27FC236}">
                <a16:creationId xmlns:a16="http://schemas.microsoft.com/office/drawing/2014/main" id="{3FE197CB-58B4-4CD6-A646-2F0167D4CF58}"/>
              </a:ext>
            </a:extLst>
          </p:cNvPr>
          <p:cNvSpPr txBox="1">
            <a:spLocks/>
          </p:cNvSpPr>
          <p:nvPr/>
        </p:nvSpPr>
        <p:spPr>
          <a:xfrm>
            <a:off x="457200" y="1417320"/>
            <a:ext cx="8229600" cy="5181600"/>
          </a:xfrm>
          <a:prstGeom prst="rect">
            <a:avLst/>
          </a:prstGeom>
          <a:noFill/>
        </p:spPr>
        <p:txBody>
          <a:bodyPr vert="horz" lIns="91440" tIns="274320" rIns="91440" bIns="182880" rtlCol="0">
            <a:normAutofit lnSpcReduction="10000"/>
          </a:bodyPr>
          <a:lstStyle>
            <a:lvl1pPr marL="345281" indent="-345281" algn="l" defTabSz="685800" rtl="0" eaLnBrk="1" latinLnBrk="0" hangingPunct="1">
              <a:lnSpc>
                <a:spcPct val="90000"/>
              </a:lnSpc>
              <a:spcBef>
                <a:spcPts val="0"/>
              </a:spcBef>
              <a:spcAft>
                <a:spcPts val="450"/>
              </a:spcAft>
              <a:buClr>
                <a:srgbClr val="781D7D"/>
              </a:buClr>
              <a:buSzPct val="100000"/>
              <a:buFontTx/>
              <a:buBlip>
                <a:blip r:embed="rId3"/>
              </a:buBlip>
              <a:defRPr sz="2700" b="1" kern="1200">
                <a:solidFill>
                  <a:srgbClr val="781D7D"/>
                </a:solidFill>
                <a:latin typeface="Century Gothic" panose="020B0502020202020204" pitchFamily="34" charset="0"/>
                <a:ea typeface="+mn-ea"/>
                <a:cs typeface="+mn-cs"/>
              </a:defRPr>
            </a:lvl1pPr>
            <a:lvl2pPr marL="685800" indent="-253604" algn="l" defTabSz="685800" rtl="0" eaLnBrk="1" latinLnBrk="0" hangingPunct="1">
              <a:lnSpc>
                <a:spcPct val="90000"/>
              </a:lnSpc>
              <a:spcBef>
                <a:spcPts val="0"/>
              </a:spcBef>
              <a:spcAft>
                <a:spcPts val="450"/>
              </a:spcAft>
              <a:buClr>
                <a:schemeClr val="tx1">
                  <a:lumMod val="75000"/>
                  <a:lumOff val="25000"/>
                </a:schemeClr>
              </a:buClr>
              <a:buSzPct val="100000"/>
              <a:buFont typeface="Wingdings" panose="05000000000000000000" pitchFamily="2" charset="2"/>
              <a:buChar char="§"/>
              <a:defRPr sz="2100" kern="1200" baseline="0">
                <a:solidFill>
                  <a:schemeClr val="tx1">
                    <a:lumMod val="75000"/>
                    <a:lumOff val="25000"/>
                  </a:schemeClr>
                </a:solidFill>
                <a:latin typeface="Century Gothic" panose="020B0502020202020204" pitchFamily="34" charset="0"/>
                <a:ea typeface="+mn-ea"/>
                <a:cs typeface="+mn-cs"/>
              </a:defRPr>
            </a:lvl2pPr>
            <a:lvl3pPr marL="901304" indent="-215504" algn="l" defTabSz="685800" rtl="0" eaLnBrk="1" latinLnBrk="0" hangingPunct="1">
              <a:lnSpc>
                <a:spcPct val="90000"/>
              </a:lnSpc>
              <a:spcBef>
                <a:spcPts val="0"/>
              </a:spcBef>
              <a:spcAft>
                <a:spcPts val="450"/>
              </a:spcAft>
              <a:buClr>
                <a:schemeClr val="tx1">
                  <a:lumMod val="75000"/>
                  <a:lumOff val="25000"/>
                </a:schemeClr>
              </a:buClr>
              <a:buSzPct val="150000"/>
              <a:buFont typeface="Arial" panose="020B0604020202020204" pitchFamily="34" charset="0"/>
              <a:buChar char="-"/>
              <a:defRPr sz="1500" kern="1200">
                <a:solidFill>
                  <a:schemeClr val="tx1">
                    <a:lumMod val="75000"/>
                    <a:lumOff val="25000"/>
                  </a:schemeClr>
                </a:solidFill>
                <a:latin typeface="Century Gothic" panose="020B0502020202020204" pitchFamily="34" charset="0"/>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283464" marR="0" lvl="0" indent="-283464" algn="l" defTabSz="685800" rtl="0" eaLnBrk="1" fontAlgn="auto" latinLnBrk="0" hangingPunct="1">
              <a:lnSpc>
                <a:spcPct val="90000"/>
              </a:lnSpc>
              <a:spcBef>
                <a:spcPts val="600"/>
              </a:spcBef>
              <a:spcAft>
                <a:spcPts val="0"/>
              </a:spcAft>
              <a:buClrTx/>
              <a:buSzPct val="100000"/>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lumMod val="95000"/>
                    <a:lumOff val="5000"/>
                  </a:sysClr>
                </a:solidFill>
                <a:effectLst/>
                <a:uLnTx/>
                <a:uFillTx/>
                <a:latin typeface="Calibri"/>
                <a:ea typeface="+mn-ea"/>
                <a:cs typeface="+mn-cs"/>
              </a:rPr>
              <a:t>Create a science assessment design model that </a:t>
            </a:r>
            <a:r>
              <a:rPr kumimoji="0" lang="en-US" sz="2800" b="1" i="0" u="none" strike="noStrike" kern="1200" cap="none" spc="0" normalizeH="0" baseline="0" noProof="0" dirty="0">
                <a:ln>
                  <a:noFill/>
                </a:ln>
                <a:solidFill>
                  <a:srgbClr val="0070C0"/>
                </a:solidFill>
                <a:effectLst/>
                <a:uLnTx/>
                <a:uFillTx/>
                <a:latin typeface="Calibri"/>
                <a:ea typeface="+mn-ea"/>
                <a:cs typeface="+mn-cs"/>
              </a:rPr>
              <a:t>establishes alignment with three-dimensional standards by eliciting common construct definitions </a:t>
            </a:r>
            <a:r>
              <a:rPr kumimoji="0" lang="en-US" sz="2800" b="0" i="0" u="none" strike="noStrike" kern="1200" cap="none" spc="0" normalizeH="0" baseline="0" noProof="0" dirty="0">
                <a:ln>
                  <a:noFill/>
                </a:ln>
                <a:solidFill>
                  <a:sysClr val="windowText" lastClr="000000">
                    <a:lumMod val="95000"/>
                    <a:lumOff val="5000"/>
                  </a:sysClr>
                </a:solidFill>
                <a:effectLst/>
                <a:uLnTx/>
                <a:uFillTx/>
                <a:latin typeface="Calibri"/>
                <a:ea typeface="+mn-ea"/>
                <a:cs typeface="+mn-cs"/>
              </a:rPr>
              <a:t>that drive curriculum, instruction, and assessment</a:t>
            </a:r>
          </a:p>
          <a:p>
            <a:pPr marL="283464" marR="0" lvl="0" indent="-283464" algn="l" defTabSz="685800" rtl="0" eaLnBrk="1" fontAlgn="auto" latinLnBrk="0" hangingPunct="1">
              <a:lnSpc>
                <a:spcPct val="90000"/>
              </a:lnSpc>
              <a:spcBef>
                <a:spcPts val="600"/>
              </a:spcBef>
              <a:spcAft>
                <a:spcPts val="0"/>
              </a:spcAft>
              <a:buClrTx/>
              <a:buSzPct val="100000"/>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lumMod val="95000"/>
                    <a:lumOff val="5000"/>
                  </a:sysClr>
                </a:solidFill>
                <a:effectLst/>
                <a:uLnTx/>
                <a:uFillTx/>
                <a:latin typeface="Calibri"/>
                <a:ea typeface="+mn-ea"/>
                <a:cs typeface="+mn-cs"/>
              </a:rPr>
              <a:t>Strengthen a shared knowledge base among instruction and assessment stakeholders for using </a:t>
            </a:r>
            <a:r>
              <a:rPr kumimoji="0" lang="en-US" sz="2800" b="1" i="0" u="none" strike="noStrike" kern="1200" cap="none" spc="0" normalizeH="0" baseline="0" noProof="0" dirty="0">
                <a:ln>
                  <a:noFill/>
                </a:ln>
                <a:solidFill>
                  <a:srgbClr val="0070C0"/>
                </a:solidFill>
                <a:effectLst/>
                <a:uLnTx/>
                <a:uFillTx/>
                <a:latin typeface="Calibri"/>
                <a:ea typeface="+mn-ea"/>
                <a:cs typeface="+mn-cs"/>
              </a:rPr>
              <a:t>principled-design approaches </a:t>
            </a:r>
            <a:r>
              <a:rPr kumimoji="0" lang="en-US" sz="2800" b="0" i="0" u="none" strike="noStrike" kern="1200" cap="none" spc="0" normalizeH="0" baseline="0" noProof="0" dirty="0">
                <a:ln>
                  <a:noFill/>
                </a:ln>
                <a:solidFill>
                  <a:sysClr val="windowText" lastClr="000000">
                    <a:lumMod val="95000"/>
                    <a:lumOff val="5000"/>
                  </a:sysClr>
                </a:solidFill>
                <a:effectLst/>
                <a:uLnTx/>
                <a:uFillTx/>
                <a:latin typeface="Calibri"/>
                <a:ea typeface="+mn-ea"/>
                <a:cs typeface="+mn-cs"/>
              </a:rPr>
              <a:t>to create and evaluate science assessments that </a:t>
            </a:r>
            <a:r>
              <a:rPr kumimoji="0" lang="en-US" sz="2800" b="1" i="0" u="none" strike="noStrike" kern="1200" cap="none" spc="0" normalizeH="0" baseline="0" noProof="0" dirty="0">
                <a:ln>
                  <a:noFill/>
                </a:ln>
                <a:solidFill>
                  <a:srgbClr val="0070C0"/>
                </a:solidFill>
                <a:effectLst/>
                <a:uLnTx/>
                <a:uFillTx/>
                <a:latin typeface="Calibri"/>
                <a:ea typeface="+mn-ea"/>
                <a:cs typeface="+mn-cs"/>
              </a:rPr>
              <a:t>generate meaningful and useful scores</a:t>
            </a:r>
            <a:endParaRPr kumimoji="0" lang="en-US" sz="2800" b="0" i="0" u="none" strike="noStrike" kern="1200" cap="none" spc="0" normalizeH="0" baseline="0" noProof="0" dirty="0">
              <a:ln>
                <a:noFill/>
              </a:ln>
              <a:solidFill>
                <a:sysClr val="windowText" lastClr="000000">
                  <a:lumMod val="95000"/>
                  <a:lumOff val="5000"/>
                </a:sysClr>
              </a:solidFill>
              <a:effectLst/>
              <a:uLnTx/>
              <a:uFillTx/>
              <a:latin typeface="Calibri"/>
              <a:ea typeface="+mn-ea"/>
              <a:cs typeface="+mn-cs"/>
            </a:endParaRPr>
          </a:p>
          <a:p>
            <a:pPr marL="283464" marR="0" lvl="0" indent="-283464" algn="l" defTabSz="685800" rtl="0" eaLnBrk="1" fontAlgn="auto" latinLnBrk="0" hangingPunct="1">
              <a:lnSpc>
                <a:spcPct val="90000"/>
              </a:lnSpc>
              <a:spcBef>
                <a:spcPts val="600"/>
              </a:spcBef>
              <a:spcAft>
                <a:spcPts val="0"/>
              </a:spcAft>
              <a:buClrTx/>
              <a:buSzPct val="100000"/>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lumMod val="95000"/>
                    <a:lumOff val="5000"/>
                  </a:sysClr>
                </a:solidFill>
                <a:effectLst/>
                <a:uLnTx/>
                <a:uFillTx/>
                <a:latin typeface="Calibri"/>
                <a:ea typeface="+mn-ea"/>
                <a:cs typeface="+mn-cs"/>
              </a:rPr>
              <a:t>Establish a means for state and local educators to </a:t>
            </a:r>
            <a:r>
              <a:rPr kumimoji="0" lang="en-US" sz="2800" b="1" i="0" u="none" strike="noStrike" kern="1200" cap="none" spc="0" normalizeH="0" baseline="0" noProof="0" dirty="0">
                <a:ln>
                  <a:noFill/>
                </a:ln>
                <a:solidFill>
                  <a:srgbClr val="0070C0"/>
                </a:solidFill>
                <a:effectLst/>
                <a:uLnTx/>
                <a:uFillTx/>
                <a:latin typeface="Calibri"/>
                <a:ea typeface="+mn-ea"/>
                <a:cs typeface="+mn-cs"/>
              </a:rPr>
              <a:t>connect statewide assessment results with local assessments and instruction</a:t>
            </a:r>
            <a:r>
              <a:rPr kumimoji="0" lang="en-US" sz="2800" b="0" i="0" u="none" strike="noStrike" kern="1200" cap="none" spc="0" normalizeH="0" baseline="0" noProof="0" dirty="0">
                <a:ln>
                  <a:noFill/>
                </a:ln>
                <a:solidFill>
                  <a:srgbClr val="0070C0"/>
                </a:solidFill>
                <a:effectLst/>
                <a:uLnTx/>
                <a:uFillTx/>
                <a:latin typeface="Calibri"/>
                <a:ea typeface="+mn-ea"/>
                <a:cs typeface="+mn-cs"/>
              </a:rPr>
              <a:t> </a:t>
            </a:r>
            <a:r>
              <a:rPr kumimoji="0" lang="en-US" sz="2800" b="0" i="0" u="none" strike="noStrike" kern="1200" cap="none" spc="0" normalizeH="0" baseline="0" noProof="0" dirty="0">
                <a:ln>
                  <a:noFill/>
                </a:ln>
                <a:solidFill>
                  <a:sysClr val="windowText" lastClr="000000">
                    <a:lumMod val="95000"/>
                    <a:lumOff val="5000"/>
                  </a:sysClr>
                </a:solidFill>
                <a:effectLst/>
                <a:uLnTx/>
                <a:uFillTx/>
                <a:latin typeface="Calibri"/>
                <a:ea typeface="+mn-ea"/>
                <a:cs typeface="+mn-cs"/>
              </a:rPr>
              <a:t>in a coherent, standards-based system</a:t>
            </a:r>
          </a:p>
        </p:txBody>
      </p:sp>
    </p:spTree>
    <p:extLst>
      <p:ext uri="{BB962C8B-B14F-4D97-AF65-F5344CB8AC3E}">
        <p14:creationId xmlns:p14="http://schemas.microsoft.com/office/powerpoint/2010/main" val="3344996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Protocol is Designed To</a:t>
            </a:r>
          </a:p>
        </p:txBody>
      </p:sp>
      <p:sp>
        <p:nvSpPr>
          <p:cNvPr id="5" name="Content Placeholder 4">
            <a:extLst>
              <a:ext uri="{FF2B5EF4-FFF2-40B4-BE49-F238E27FC236}">
                <a16:creationId xmlns:a16="http://schemas.microsoft.com/office/drawing/2014/main" id="{CC6CB0A2-6F58-448B-8AAA-A836937D6A62}"/>
              </a:ext>
            </a:extLst>
          </p:cNvPr>
          <p:cNvSpPr>
            <a:spLocks noGrp="1"/>
          </p:cNvSpPr>
          <p:nvPr>
            <p:ph idx="1"/>
          </p:nvPr>
        </p:nvSpPr>
        <p:spPr/>
        <p:txBody>
          <a:bodyPr>
            <a:normAutofit/>
          </a:bodyPr>
          <a:lstStyle/>
          <a:p>
            <a:pPr marL="285750" indent="-285750"/>
            <a:r>
              <a:rPr lang="en-US" dirty="0"/>
              <a:t>Provide a framework for educators at state level to use in any evaluation of aspects of their state assessment system.</a:t>
            </a:r>
          </a:p>
          <a:p>
            <a:pPr marL="285750" indent="-285750"/>
            <a:r>
              <a:rPr lang="en-US" dirty="0"/>
              <a:t>Focus on assessments that are state-mandated or on support programs that are supplied by the state </a:t>
            </a:r>
          </a:p>
          <a:p>
            <a:pPr marL="285750" indent="-285750"/>
            <a:r>
              <a:rPr lang="en-US" dirty="0"/>
              <a:t>Educators at a state level can use and modify the protocol as needed. </a:t>
            </a:r>
          </a:p>
          <a:p>
            <a:pPr marL="285750" indent="-285750"/>
            <a:r>
              <a:rPr lang="en-US" dirty="0"/>
              <a:t>SCILLSS Digital Workbook is designed as a resource to support the protocol.</a:t>
            </a:r>
          </a:p>
          <a:p>
            <a:endParaRPr lang="en-US" dirty="0"/>
          </a:p>
        </p:txBody>
      </p:sp>
    </p:spTree>
    <p:extLst>
      <p:ext uri="{BB962C8B-B14F-4D97-AF65-F5344CB8AC3E}">
        <p14:creationId xmlns:p14="http://schemas.microsoft.com/office/powerpoint/2010/main" val="16819925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effectLst/>
              </a:rPr>
              <a:t>Self-Evaluation Protocol</a:t>
            </a:r>
          </a:p>
        </p:txBody>
      </p:sp>
      <p:sp>
        <p:nvSpPr>
          <p:cNvPr id="3" name="Text Placeholder 2"/>
          <p:cNvSpPr>
            <a:spLocks noGrp="1"/>
          </p:cNvSpPr>
          <p:nvPr>
            <p:ph idx="1"/>
          </p:nvPr>
        </p:nvSpPr>
        <p:spPr>
          <a:xfrm>
            <a:off x="443081" y="1671311"/>
            <a:ext cx="8243719" cy="4894899"/>
          </a:xfrm>
        </p:spPr>
        <p:txBody>
          <a:bodyPr>
            <a:normAutofit/>
          </a:bodyPr>
          <a:lstStyle/>
          <a:p>
            <a:pPr marL="0" indent="0">
              <a:buNone/>
            </a:pPr>
            <a:r>
              <a:rPr lang="en-US" b="1" dirty="0"/>
              <a:t>Step 1:</a:t>
            </a:r>
          </a:p>
        </p:txBody>
      </p:sp>
      <p:sp>
        <p:nvSpPr>
          <p:cNvPr id="4" name="Content Placeholder 3"/>
          <p:cNvSpPr>
            <a:spLocks noGrp="1"/>
          </p:cNvSpPr>
          <p:nvPr>
            <p:ph sz="half" idx="4294967295"/>
          </p:nvPr>
        </p:nvSpPr>
        <p:spPr>
          <a:xfrm>
            <a:off x="0" y="2276475"/>
            <a:ext cx="3868738" cy="3684588"/>
          </a:xfrm>
        </p:spPr>
        <p:txBody>
          <a:bodyPr/>
          <a:lstStyle/>
          <a:p>
            <a:pPr marL="283464" indent="-283464"/>
            <a:r>
              <a:rPr lang="en-US" dirty="0"/>
              <a:t>Articulate your current and planned needs for assessment scores </a:t>
            </a:r>
          </a:p>
        </p:txBody>
      </p:sp>
      <p:sp>
        <p:nvSpPr>
          <p:cNvPr id="5" name="Text Placeholder 4"/>
          <p:cNvSpPr>
            <a:spLocks noGrp="1"/>
          </p:cNvSpPr>
          <p:nvPr>
            <p:ph type="body" sz="quarter" idx="4294967295"/>
          </p:nvPr>
        </p:nvSpPr>
        <p:spPr>
          <a:xfrm>
            <a:off x="5102225" y="2276475"/>
            <a:ext cx="4041775" cy="2185988"/>
          </a:xfrm>
        </p:spPr>
        <p:txBody>
          <a:bodyPr>
            <a:noAutofit/>
          </a:bodyPr>
          <a:lstStyle/>
          <a:p>
            <a:pPr marL="0" indent="0">
              <a:buNone/>
            </a:pPr>
            <a:r>
              <a:rPr lang="en-US" sz="2800" b="1" dirty="0"/>
              <a:t>What are your intended uses of assessment scores? For what purpose will they be used?</a:t>
            </a:r>
          </a:p>
        </p:txBody>
      </p:sp>
    </p:spTree>
    <p:extLst>
      <p:ext uri="{BB962C8B-B14F-4D97-AF65-F5344CB8AC3E}">
        <p14:creationId xmlns:p14="http://schemas.microsoft.com/office/powerpoint/2010/main" val="17555003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7459" y="1456977"/>
            <a:ext cx="3868340" cy="823912"/>
          </a:xfrm>
        </p:spPr>
        <p:txBody>
          <a:bodyPr>
            <a:normAutofit/>
          </a:bodyPr>
          <a:lstStyle/>
          <a:p>
            <a:r>
              <a:rPr lang="en-US" sz="2800" dirty="0"/>
              <a:t>Step 2:</a:t>
            </a:r>
          </a:p>
        </p:txBody>
      </p:sp>
      <p:sp>
        <p:nvSpPr>
          <p:cNvPr id="4" name="Content Placeholder 3"/>
          <p:cNvSpPr>
            <a:spLocks noGrp="1"/>
          </p:cNvSpPr>
          <p:nvPr>
            <p:ph sz="half" idx="2"/>
          </p:nvPr>
        </p:nvSpPr>
        <p:spPr>
          <a:xfrm>
            <a:off x="590551" y="2280889"/>
            <a:ext cx="3868340" cy="3684588"/>
          </a:xfrm>
        </p:spPr>
        <p:txBody>
          <a:bodyPr/>
          <a:lstStyle/>
          <a:p>
            <a:pPr marL="283464" indent="-283464"/>
            <a:r>
              <a:rPr lang="en-US" dirty="0"/>
              <a:t>Identify all current and planned assessments</a:t>
            </a:r>
          </a:p>
        </p:txBody>
      </p:sp>
      <p:sp>
        <p:nvSpPr>
          <p:cNvPr id="5" name="Text Placeholder 4"/>
          <p:cNvSpPr>
            <a:spLocks noGrp="1"/>
          </p:cNvSpPr>
          <p:nvPr>
            <p:ph type="body" sz="quarter" idx="3"/>
          </p:nvPr>
        </p:nvSpPr>
        <p:spPr>
          <a:xfrm>
            <a:off x="4685111" y="1988837"/>
            <a:ext cx="4041775" cy="3192762"/>
          </a:xfrm>
        </p:spPr>
        <p:txBody>
          <a:bodyPr>
            <a:normAutofit/>
          </a:bodyPr>
          <a:lstStyle/>
          <a:p>
            <a:pPr>
              <a:spcBef>
                <a:spcPts val="0"/>
              </a:spcBef>
            </a:pPr>
            <a:r>
              <a:rPr lang="en-US" sz="2800" dirty="0"/>
              <a:t>Identification of the complete array of assessments you use to address specific needs.</a:t>
            </a:r>
          </a:p>
          <a:p>
            <a:pPr>
              <a:spcBef>
                <a:spcPts val="0"/>
              </a:spcBef>
            </a:pPr>
            <a:endParaRPr lang="en-US" sz="2800" dirty="0"/>
          </a:p>
          <a:p>
            <a:r>
              <a:rPr lang="en-US" sz="2800" dirty="0"/>
              <a:t>Help identify overlap as well as areas with gaps </a:t>
            </a:r>
          </a:p>
        </p:txBody>
      </p:sp>
      <p:sp>
        <p:nvSpPr>
          <p:cNvPr id="13" name="Title 1">
            <a:extLst>
              <a:ext uri="{FF2B5EF4-FFF2-40B4-BE49-F238E27FC236}">
                <a16:creationId xmlns:a16="http://schemas.microsoft.com/office/drawing/2014/main" id="{5D81F174-9515-4CDD-A32F-93C469A03213}"/>
              </a:ext>
            </a:extLst>
          </p:cNvPr>
          <p:cNvSpPr txBox="1">
            <a:spLocks/>
          </p:cNvSpPr>
          <p:nvPr/>
        </p:nvSpPr>
        <p:spPr>
          <a:xfrm>
            <a:off x="457200" y="274320"/>
            <a:ext cx="82296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0070C0"/>
                </a:solidFill>
              </a:rPr>
              <a:t>Self-Evaluation Protocol</a:t>
            </a:r>
          </a:p>
        </p:txBody>
      </p:sp>
    </p:spTree>
    <p:extLst>
      <p:ext uri="{BB962C8B-B14F-4D97-AF65-F5344CB8AC3E}">
        <p14:creationId xmlns:p14="http://schemas.microsoft.com/office/powerpoint/2010/main" val="9139255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60650"/>
            <a:ext cx="9144000" cy="4136700"/>
          </a:xfrm>
          <a:prstGeom prst="rect">
            <a:avLst/>
          </a:prstGeom>
        </p:spPr>
      </p:pic>
    </p:spTree>
    <p:extLst>
      <p:ext uri="{BB962C8B-B14F-4D97-AF65-F5344CB8AC3E}">
        <p14:creationId xmlns:p14="http://schemas.microsoft.com/office/powerpoint/2010/main" val="23969276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225" y="304157"/>
            <a:ext cx="8229600" cy="1143000"/>
          </a:xfrm>
        </p:spPr>
        <p:txBody>
          <a:bodyPr>
            <a:normAutofit/>
          </a:bodyPr>
          <a:lstStyle/>
          <a:p>
            <a:r>
              <a:rPr lang="en-US" dirty="0">
                <a:solidFill>
                  <a:schemeClr val="bg1"/>
                </a:solidFill>
              </a:rPr>
              <a:t>Self-Evaluation Protocol</a:t>
            </a:r>
          </a:p>
        </p:txBody>
      </p:sp>
      <p:sp>
        <p:nvSpPr>
          <p:cNvPr id="3" name="Text Placeholder 2"/>
          <p:cNvSpPr>
            <a:spLocks noGrp="1"/>
          </p:cNvSpPr>
          <p:nvPr>
            <p:ph type="body" idx="1"/>
          </p:nvPr>
        </p:nvSpPr>
        <p:spPr/>
        <p:txBody>
          <a:bodyPr>
            <a:normAutofit/>
          </a:bodyPr>
          <a:lstStyle/>
          <a:p>
            <a:r>
              <a:rPr lang="en-US" sz="2800" dirty="0"/>
              <a:t>Step 3:</a:t>
            </a:r>
          </a:p>
        </p:txBody>
      </p:sp>
      <p:sp>
        <p:nvSpPr>
          <p:cNvPr id="4" name="Content Placeholder 3"/>
          <p:cNvSpPr>
            <a:spLocks noGrp="1"/>
          </p:cNvSpPr>
          <p:nvPr>
            <p:ph sz="half" idx="2"/>
          </p:nvPr>
        </p:nvSpPr>
        <p:spPr/>
        <p:txBody>
          <a:bodyPr/>
          <a:lstStyle/>
          <a:p>
            <a:pPr marL="283464" indent="-283464"/>
            <a:r>
              <a:rPr lang="en-US" dirty="0"/>
              <a:t>Gather and evaluate evidence for each assessment</a:t>
            </a:r>
          </a:p>
        </p:txBody>
      </p:sp>
      <p:sp>
        <p:nvSpPr>
          <p:cNvPr id="5" name="Text Placeholder 4"/>
          <p:cNvSpPr>
            <a:spLocks noGrp="1"/>
          </p:cNvSpPr>
          <p:nvPr>
            <p:ph type="body" sz="quarter" idx="3"/>
          </p:nvPr>
        </p:nvSpPr>
        <p:spPr>
          <a:xfrm>
            <a:off x="4645025" y="2505075"/>
            <a:ext cx="4041775" cy="2759082"/>
          </a:xfrm>
        </p:spPr>
        <p:txBody>
          <a:bodyPr>
            <a:normAutofit/>
          </a:bodyPr>
          <a:lstStyle/>
          <a:p>
            <a:r>
              <a:rPr lang="en-US" sz="2800" dirty="0"/>
              <a:t>Data and evidence that is available to support the interpretation and use of the assessment scores for their intended purposes. </a:t>
            </a:r>
          </a:p>
          <a:p>
            <a:endParaRPr lang="en-US" dirty="0"/>
          </a:p>
          <a:p>
            <a:endParaRPr lang="en-US" dirty="0"/>
          </a:p>
        </p:txBody>
      </p:sp>
      <p:sp>
        <p:nvSpPr>
          <p:cNvPr id="9" name="Title 1">
            <a:extLst>
              <a:ext uri="{FF2B5EF4-FFF2-40B4-BE49-F238E27FC236}">
                <a16:creationId xmlns:a16="http://schemas.microsoft.com/office/drawing/2014/main" id="{AD6A16E7-7EA3-4104-89DC-EA4D5FDFAF87}"/>
              </a:ext>
            </a:extLst>
          </p:cNvPr>
          <p:cNvSpPr txBox="1">
            <a:spLocks/>
          </p:cNvSpPr>
          <p:nvPr/>
        </p:nvSpPr>
        <p:spPr>
          <a:xfrm>
            <a:off x="457200" y="274320"/>
            <a:ext cx="82296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0070C0"/>
                </a:solidFill>
              </a:rPr>
              <a:t>Self-Evaluation Protocol</a:t>
            </a:r>
          </a:p>
        </p:txBody>
      </p:sp>
    </p:spTree>
    <p:extLst>
      <p:ext uri="{BB962C8B-B14F-4D97-AF65-F5344CB8AC3E}">
        <p14:creationId xmlns:p14="http://schemas.microsoft.com/office/powerpoint/2010/main" val="478290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Evidence For</a:t>
            </a:r>
          </a:p>
        </p:txBody>
      </p:sp>
      <p:sp>
        <p:nvSpPr>
          <p:cNvPr id="3" name="Content Placeholder 2"/>
          <p:cNvSpPr>
            <a:spLocks noGrp="1"/>
          </p:cNvSpPr>
          <p:nvPr>
            <p:ph idx="1"/>
          </p:nvPr>
        </p:nvSpPr>
        <p:spPr/>
        <p:txBody>
          <a:bodyPr>
            <a:normAutofit/>
          </a:bodyPr>
          <a:lstStyle/>
          <a:p>
            <a:pPr marL="0" indent="0">
              <a:buNone/>
            </a:pPr>
            <a:r>
              <a:rPr lang="en-US" b="1" dirty="0"/>
              <a:t>Construct Coherence</a:t>
            </a:r>
          </a:p>
          <a:p>
            <a:pPr lvl="1"/>
            <a:r>
              <a:rPr lang="en-US" sz="2200" i="1" dirty="0"/>
              <a:t>Does the assessment have evidence for construct coherence with your overall standards? </a:t>
            </a:r>
          </a:p>
          <a:p>
            <a:pPr lvl="1"/>
            <a:r>
              <a:rPr lang="en-US" sz="2200" i="1" dirty="0"/>
              <a:t>Has the assessment been designed in such a way to ensure that the content of the assessment is consistent with your state standards and the curriculum in the classroom? </a:t>
            </a:r>
          </a:p>
          <a:p>
            <a:endParaRPr lang="en-US" sz="2600" i="1" dirty="0"/>
          </a:p>
          <a:p>
            <a:pPr marL="283464" indent="-283464"/>
            <a:r>
              <a:rPr lang="en-US" sz="2600" i="1" dirty="0"/>
              <a:t>In other words, to what extent does the assessment as designed capture the knowledge and skills defined in the target domain? </a:t>
            </a:r>
            <a:endParaRPr lang="en-US" sz="2600" dirty="0"/>
          </a:p>
        </p:txBody>
      </p:sp>
    </p:spTree>
    <p:extLst>
      <p:ext uri="{BB962C8B-B14F-4D97-AF65-F5344CB8AC3E}">
        <p14:creationId xmlns:p14="http://schemas.microsoft.com/office/powerpoint/2010/main" val="42455913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 y="-16987"/>
            <a:ext cx="7780474" cy="6874987"/>
          </a:xfrm>
          <a:prstGeom prst="rect">
            <a:avLst/>
          </a:prstGeom>
        </p:spPr>
      </p:pic>
    </p:spTree>
    <p:extLst>
      <p:ext uri="{BB962C8B-B14F-4D97-AF65-F5344CB8AC3E}">
        <p14:creationId xmlns:p14="http://schemas.microsoft.com/office/powerpoint/2010/main" val="27228049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Evidence For</a:t>
            </a:r>
          </a:p>
        </p:txBody>
      </p:sp>
      <p:sp>
        <p:nvSpPr>
          <p:cNvPr id="3" name="Content Placeholder 2"/>
          <p:cNvSpPr>
            <a:spLocks noGrp="1"/>
          </p:cNvSpPr>
          <p:nvPr>
            <p:ph idx="1"/>
          </p:nvPr>
        </p:nvSpPr>
        <p:spPr>
          <a:xfrm>
            <a:off x="457200" y="1417320"/>
            <a:ext cx="8243719" cy="4894899"/>
          </a:xfrm>
        </p:spPr>
        <p:txBody>
          <a:bodyPr>
            <a:normAutofit/>
          </a:bodyPr>
          <a:lstStyle/>
          <a:p>
            <a:pPr marL="0" indent="0">
              <a:buNone/>
            </a:pPr>
            <a:r>
              <a:rPr lang="en-US" b="1" dirty="0"/>
              <a:t>Comparability and Reliability </a:t>
            </a:r>
          </a:p>
          <a:p>
            <a:pPr lvl="1"/>
            <a:r>
              <a:rPr lang="en-US" sz="2000" i="1" dirty="0"/>
              <a:t>Are the test scores comparable, or are the test scores reliable and consistent in meaning across all students, classes, and schools? </a:t>
            </a:r>
          </a:p>
          <a:p>
            <a:pPr lvl="1"/>
            <a:r>
              <a:rPr lang="en-US" sz="2000" i="1" dirty="0"/>
              <a:t>Is there evidence to support the concept that the test scores mean the same thing for all students, regardless of which year the student takes the test or the exact test form that is taken? </a:t>
            </a:r>
          </a:p>
          <a:p>
            <a:pPr lvl="1"/>
            <a:r>
              <a:rPr lang="en-US" sz="2000" i="1" dirty="0"/>
              <a:t>Is there evidence that includes reliability estimates, including documentation for how the estimates were determined and if the estimates are applicable across students that take the assessment? </a:t>
            </a:r>
          </a:p>
        </p:txBody>
      </p:sp>
    </p:spTree>
    <p:extLst>
      <p:ext uri="{BB962C8B-B14F-4D97-AF65-F5344CB8AC3E}">
        <p14:creationId xmlns:p14="http://schemas.microsoft.com/office/powerpoint/2010/main" val="284429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456" y="0"/>
            <a:ext cx="8659936" cy="7086600"/>
          </a:xfrm>
          <a:prstGeom prst="rect">
            <a:avLst/>
          </a:prstGeom>
        </p:spPr>
      </p:pic>
    </p:spTree>
    <p:extLst>
      <p:ext uri="{BB962C8B-B14F-4D97-AF65-F5344CB8AC3E}">
        <p14:creationId xmlns:p14="http://schemas.microsoft.com/office/powerpoint/2010/main" val="961187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Evidence For</a:t>
            </a:r>
          </a:p>
        </p:txBody>
      </p:sp>
      <p:sp>
        <p:nvSpPr>
          <p:cNvPr id="3" name="Content Placeholder 2"/>
          <p:cNvSpPr>
            <a:spLocks noGrp="1"/>
          </p:cNvSpPr>
          <p:nvPr>
            <p:ph idx="1"/>
          </p:nvPr>
        </p:nvSpPr>
        <p:spPr/>
        <p:txBody>
          <a:bodyPr>
            <a:normAutofit/>
          </a:bodyPr>
          <a:lstStyle/>
          <a:p>
            <a:pPr marL="0" indent="0">
              <a:buNone/>
            </a:pPr>
            <a:r>
              <a:rPr lang="en-US" b="1" dirty="0"/>
              <a:t>Fairness and Accessibility </a:t>
            </a:r>
          </a:p>
          <a:p>
            <a:pPr lvl="1"/>
            <a:r>
              <a:rPr lang="en-US" sz="2400" i="1" dirty="0"/>
              <a:t>Are the tests accessible and fair for all students? </a:t>
            </a:r>
          </a:p>
          <a:p>
            <a:pPr lvl="1"/>
            <a:r>
              <a:rPr lang="en-US" sz="2400" i="1" dirty="0"/>
              <a:t>Has the test publisher provided evidence that all students can complete the assessment and fully understand the concepts being assessed? </a:t>
            </a:r>
          </a:p>
          <a:p>
            <a:pPr lvl="1"/>
            <a:r>
              <a:rPr lang="en-US" sz="2400" i="1" dirty="0"/>
              <a:t>To what extent are students able to demonstrate what they know and understand in your state and within your current curriculum? </a:t>
            </a:r>
          </a:p>
        </p:txBody>
      </p:sp>
    </p:spTree>
    <p:extLst>
      <p:ext uri="{BB962C8B-B14F-4D97-AF65-F5344CB8AC3E}">
        <p14:creationId xmlns:p14="http://schemas.microsoft.com/office/powerpoint/2010/main" val="4278892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r>
              <a:rPr lang="en-US" sz="3600" dirty="0">
                <a:effectLst/>
              </a:rPr>
              <a:t>SCILLSS Partner States, Organizations, </a:t>
            </a:r>
            <a:br>
              <a:rPr lang="en-US" sz="3600" dirty="0">
                <a:effectLst/>
              </a:rPr>
            </a:br>
            <a:r>
              <a:rPr lang="en-US" sz="3600" dirty="0">
                <a:effectLst/>
              </a:rPr>
              <a:t>and Staff</a:t>
            </a:r>
          </a:p>
        </p:txBody>
      </p:sp>
      <p:sp>
        <p:nvSpPr>
          <p:cNvPr id="5" name="Content Placeholder 4"/>
          <p:cNvSpPr>
            <a:spLocks noGrp="1"/>
          </p:cNvSpPr>
          <p:nvPr>
            <p:ph idx="1"/>
          </p:nvPr>
        </p:nvSpPr>
        <p:spPr/>
        <p:txBody>
          <a:bodyPr/>
          <a:lstStyle/>
          <a:p>
            <a:endParaRPr lang="en-US" dirty="0"/>
          </a:p>
          <a:p>
            <a:endParaRPr lang="en-US" dirty="0"/>
          </a:p>
        </p:txBody>
      </p:sp>
      <p:pic>
        <p:nvPicPr>
          <p:cNvPr id="4" name="Picture 3">
            <a:extLst>
              <a:ext uri="{FF2B5EF4-FFF2-40B4-BE49-F238E27FC236}">
                <a16:creationId xmlns:a16="http://schemas.microsoft.com/office/drawing/2014/main" id="{751F06B7-3BC4-483B-8ACE-E47DE204798E}"/>
              </a:ext>
            </a:extLst>
          </p:cNvPr>
          <p:cNvPicPr>
            <a:picLocks noChangeAspect="1"/>
          </p:cNvPicPr>
          <p:nvPr/>
        </p:nvPicPr>
        <p:blipFill>
          <a:blip r:embed="rId3"/>
          <a:stretch>
            <a:fillRect/>
          </a:stretch>
        </p:blipFill>
        <p:spPr>
          <a:xfrm>
            <a:off x="97536" y="1267968"/>
            <a:ext cx="9046464" cy="5437632"/>
          </a:xfrm>
          <a:prstGeom prst="rect">
            <a:avLst/>
          </a:prstGeom>
        </p:spPr>
      </p:pic>
    </p:spTree>
    <p:extLst>
      <p:ext uri="{BB962C8B-B14F-4D97-AF65-F5344CB8AC3E}">
        <p14:creationId xmlns:p14="http://schemas.microsoft.com/office/powerpoint/2010/main" val="2908922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904" y="0"/>
            <a:ext cx="8263720" cy="6858000"/>
          </a:xfrm>
          <a:prstGeom prst="rect">
            <a:avLst/>
          </a:prstGeom>
        </p:spPr>
      </p:pic>
    </p:spTree>
    <p:extLst>
      <p:ext uri="{BB962C8B-B14F-4D97-AF65-F5344CB8AC3E}">
        <p14:creationId xmlns:p14="http://schemas.microsoft.com/office/powerpoint/2010/main" val="10414251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Evidence For</a:t>
            </a:r>
          </a:p>
        </p:txBody>
      </p:sp>
      <p:sp>
        <p:nvSpPr>
          <p:cNvPr id="3" name="Content Placeholder 2"/>
          <p:cNvSpPr>
            <a:spLocks noGrp="1"/>
          </p:cNvSpPr>
          <p:nvPr>
            <p:ph idx="1"/>
          </p:nvPr>
        </p:nvSpPr>
        <p:spPr/>
        <p:txBody>
          <a:bodyPr>
            <a:normAutofit/>
          </a:bodyPr>
          <a:lstStyle/>
          <a:p>
            <a:pPr marL="0" indent="0">
              <a:buNone/>
            </a:pPr>
            <a:r>
              <a:rPr lang="en-US" b="1" dirty="0"/>
              <a:t>Consequences and Use </a:t>
            </a:r>
          </a:p>
          <a:p>
            <a:pPr lvl="1"/>
            <a:r>
              <a:rPr lang="en-US" sz="2400" i="1" dirty="0"/>
              <a:t>Does the use of the test scores lead to positive consequences and not negative unintended consequences for your students, schools, and teachers? </a:t>
            </a:r>
          </a:p>
          <a:p>
            <a:pPr lvl="1"/>
            <a:r>
              <a:rPr lang="en-US" sz="2400" i="1" dirty="0"/>
              <a:t>To what extent does the test yield information that is used appropriately within a system to achieve specific goals? </a:t>
            </a:r>
          </a:p>
        </p:txBody>
      </p:sp>
    </p:spTree>
    <p:extLst>
      <p:ext uri="{BB962C8B-B14F-4D97-AF65-F5344CB8AC3E}">
        <p14:creationId xmlns:p14="http://schemas.microsoft.com/office/powerpoint/2010/main" val="23512414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226" y="0"/>
            <a:ext cx="8669547" cy="6858000"/>
          </a:xfrm>
          <a:prstGeom prst="rect">
            <a:avLst/>
          </a:prstGeom>
        </p:spPr>
      </p:pic>
    </p:spTree>
    <p:extLst>
      <p:ext uri="{BB962C8B-B14F-4D97-AF65-F5344CB8AC3E}">
        <p14:creationId xmlns:p14="http://schemas.microsoft.com/office/powerpoint/2010/main" val="13228342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008"/>
            <a:ext cx="9144000" cy="6559596"/>
          </a:xfrm>
          <a:prstGeom prst="rect">
            <a:avLst/>
          </a:prstGeom>
        </p:spPr>
      </p:pic>
    </p:spTree>
    <p:extLst>
      <p:ext uri="{BB962C8B-B14F-4D97-AF65-F5344CB8AC3E}">
        <p14:creationId xmlns:p14="http://schemas.microsoft.com/office/powerpoint/2010/main" val="33760571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7161"/>
            <a:ext cx="9144000" cy="5945542"/>
          </a:xfrm>
          <a:prstGeom prst="rect">
            <a:avLst/>
          </a:prstGeom>
        </p:spPr>
      </p:pic>
    </p:spTree>
    <p:extLst>
      <p:ext uri="{BB962C8B-B14F-4D97-AF65-F5344CB8AC3E}">
        <p14:creationId xmlns:p14="http://schemas.microsoft.com/office/powerpoint/2010/main" val="34928893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9184"/>
            <a:ext cx="9144000" cy="5985761"/>
          </a:xfrm>
          <a:prstGeom prst="rect">
            <a:avLst/>
          </a:prstGeom>
        </p:spPr>
      </p:pic>
    </p:spTree>
    <p:extLst>
      <p:ext uri="{BB962C8B-B14F-4D97-AF65-F5344CB8AC3E}">
        <p14:creationId xmlns:p14="http://schemas.microsoft.com/office/powerpoint/2010/main" val="866765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6033"/>
            <a:ext cx="9144000" cy="6142664"/>
          </a:xfrm>
          <a:prstGeom prst="rect">
            <a:avLst/>
          </a:prstGeom>
        </p:spPr>
      </p:pic>
    </p:spTree>
    <p:extLst>
      <p:ext uri="{BB962C8B-B14F-4D97-AF65-F5344CB8AC3E}">
        <p14:creationId xmlns:p14="http://schemas.microsoft.com/office/powerpoint/2010/main" val="35336299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4294967295"/>
          </p:nvPr>
        </p:nvSpPr>
        <p:spPr>
          <a:xfrm>
            <a:off x="3433763" y="4400550"/>
            <a:ext cx="5710237" cy="1935163"/>
          </a:xfrm>
        </p:spPr>
        <p:txBody>
          <a:bodyPr>
            <a:normAutofit/>
          </a:bodyPr>
          <a:lstStyle/>
          <a:p>
            <a:pPr marL="0" indent="0" algn="r">
              <a:spcBef>
                <a:spcPts val="0"/>
              </a:spcBef>
              <a:buNone/>
            </a:pPr>
            <a:r>
              <a:rPr lang="en-US" sz="2400" dirty="0"/>
              <a:t>Charity Flores, Ph.D.,  </a:t>
            </a:r>
          </a:p>
          <a:p>
            <a:pPr marL="0" indent="0" algn="r">
              <a:spcBef>
                <a:spcPts val="0"/>
              </a:spcBef>
              <a:buNone/>
            </a:pPr>
            <a:r>
              <a:rPr lang="en-US" sz="2400" dirty="0"/>
              <a:t>Director of Assessment, </a:t>
            </a:r>
          </a:p>
          <a:p>
            <a:pPr marL="0" indent="0" algn="r">
              <a:spcBef>
                <a:spcPts val="0"/>
              </a:spcBef>
              <a:buNone/>
            </a:pPr>
            <a:r>
              <a:rPr lang="en-US" sz="2400" dirty="0"/>
              <a:t>Indiana Department of Education </a:t>
            </a:r>
            <a:endParaRPr lang="en-US" sz="2400" b="1" dirty="0">
              <a:ea typeface="Times New Roman" panose="02020603050405020304" pitchFamily="18" charset="0"/>
              <a:cs typeface="Times New Roman" panose="02020603050405020304" pitchFamily="18" charset="0"/>
            </a:endParaRPr>
          </a:p>
        </p:txBody>
      </p:sp>
      <p:sp>
        <p:nvSpPr>
          <p:cNvPr id="7" name="Title 6"/>
          <p:cNvSpPr>
            <a:spLocks noGrp="1"/>
          </p:cNvSpPr>
          <p:nvPr>
            <p:ph type="ctrTitle" idx="4294967295"/>
          </p:nvPr>
        </p:nvSpPr>
        <p:spPr>
          <a:xfrm>
            <a:off x="0" y="1709738"/>
            <a:ext cx="7891463" cy="2852737"/>
          </a:xfrm>
        </p:spPr>
        <p:txBody>
          <a:bodyPr>
            <a:noAutofit/>
          </a:bodyPr>
          <a:lstStyle/>
          <a:p>
            <a:pPr marL="2230438" indent="-401638" algn="r"/>
            <a:br>
              <a:rPr lang="en-US" sz="3600" dirty="0"/>
            </a:br>
            <a:r>
              <a:rPr lang="en-US" sz="3600" b="1" dirty="0">
                <a:solidFill>
                  <a:srgbClr val="0070C0"/>
                </a:solidFill>
              </a:rPr>
              <a:t>The Benefits, Challenges, and Lessons Learned from Using the SCILLSS Resources</a:t>
            </a:r>
          </a:p>
        </p:txBody>
      </p:sp>
    </p:spTree>
    <p:extLst>
      <p:ext uri="{BB962C8B-B14F-4D97-AF65-F5344CB8AC3E}">
        <p14:creationId xmlns:p14="http://schemas.microsoft.com/office/powerpoint/2010/main" val="129006913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Focus on Assessment Literacy	</a:t>
            </a:r>
          </a:p>
        </p:txBody>
      </p:sp>
      <p:sp>
        <p:nvSpPr>
          <p:cNvPr id="3" name="Content Placeholder 2"/>
          <p:cNvSpPr>
            <a:spLocks noGrp="1"/>
          </p:cNvSpPr>
          <p:nvPr>
            <p:ph idx="1"/>
          </p:nvPr>
        </p:nvSpPr>
        <p:spPr/>
        <p:txBody>
          <a:bodyPr/>
          <a:lstStyle/>
          <a:p>
            <a:pPr marL="283464" indent="-283464"/>
            <a:r>
              <a:rPr lang="en-US" sz="3200" dirty="0"/>
              <a:t>Initiated in 2017</a:t>
            </a:r>
          </a:p>
          <a:p>
            <a:pPr marL="283464" indent="-283464"/>
            <a:r>
              <a:rPr lang="en-US" sz="3200" dirty="0"/>
              <a:t>Aspect of legislation</a:t>
            </a:r>
          </a:p>
          <a:p>
            <a:pPr marL="282575" lvl="1" indent="0">
              <a:spcBef>
                <a:spcPts val="1000"/>
              </a:spcBef>
              <a:buNone/>
            </a:pPr>
            <a:r>
              <a:rPr lang="en-US" sz="2800" i="1" dirty="0"/>
              <a:t>Department with State Board is charged to improve teacher, parent and community understanding of assessment results, use data to inform student growth, instruct teachers on formative assessment as part of daily instruction.</a:t>
            </a:r>
          </a:p>
          <a:p>
            <a:pPr marL="342900" lvl="1" indent="0">
              <a:buNone/>
            </a:pPr>
            <a:r>
              <a:rPr lang="en-US" sz="2800" i="1" dirty="0"/>
              <a:t>	(excepted from IAC 20-32-5.1-18)</a:t>
            </a:r>
          </a:p>
          <a:p>
            <a:pPr marL="342900" lvl="1" indent="0">
              <a:buNone/>
            </a:pPr>
            <a:endParaRPr lang="en-US" dirty="0"/>
          </a:p>
        </p:txBody>
      </p:sp>
    </p:spTree>
    <p:extLst>
      <p:ext uri="{BB962C8B-B14F-4D97-AF65-F5344CB8AC3E}">
        <p14:creationId xmlns:p14="http://schemas.microsoft.com/office/powerpoint/2010/main" val="1808824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437113"/>
            <a:ext cx="9144000" cy="4246685"/>
          </a:xfrm>
          <a:prstGeom prst="rect">
            <a:avLst/>
          </a:prstGeom>
          <a:solidFill>
            <a:srgbClr val="151F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Content Placeholder 2"/>
          <p:cNvSpPr>
            <a:spLocks noGrp="1"/>
          </p:cNvSpPr>
          <p:nvPr>
            <p:ph idx="1"/>
          </p:nvPr>
        </p:nvSpPr>
        <p:spPr>
          <a:xfrm>
            <a:off x="1003641" y="2272500"/>
            <a:ext cx="7136717" cy="2313000"/>
          </a:xfrm>
        </p:spPr>
        <p:txBody>
          <a:bodyPr>
            <a:normAutofit/>
          </a:bodyPr>
          <a:lstStyle/>
          <a:p>
            <a:pPr marL="0" indent="0" algn="ctr">
              <a:buNone/>
            </a:pPr>
            <a:r>
              <a:rPr lang="en-US" sz="4950" dirty="0">
                <a:solidFill>
                  <a:schemeClr val="bg1"/>
                </a:solidFill>
              </a:rPr>
              <a:t>Assessment occurs every day as part of quality instruction.  </a:t>
            </a:r>
          </a:p>
        </p:txBody>
      </p:sp>
    </p:spTree>
    <p:extLst>
      <p:ext uri="{BB962C8B-B14F-4D97-AF65-F5344CB8AC3E}">
        <p14:creationId xmlns:p14="http://schemas.microsoft.com/office/powerpoint/2010/main" val="4174793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007220"/>
            <a:ext cx="8229600" cy="2395347"/>
          </a:xfrm>
        </p:spPr>
        <p:txBody>
          <a:bodyPr>
            <a:noAutofit/>
          </a:bodyPr>
          <a:lstStyle/>
          <a:p>
            <a:pPr marL="3657600" algn="r"/>
            <a:r>
              <a:rPr lang="en-US" sz="3600" dirty="0">
                <a:effectLst/>
              </a:rPr>
              <a:t>Ensuring Rigor in State and Local Assessment Systems: A Self-Evaluation Protocol</a:t>
            </a:r>
            <a:endParaRPr lang="en-US" sz="3600" b="1" dirty="0">
              <a:solidFill>
                <a:srgbClr val="0070C0"/>
              </a:solidFill>
              <a:effectLst/>
            </a:endParaRPr>
          </a:p>
        </p:txBody>
      </p:sp>
      <p:sp>
        <p:nvSpPr>
          <p:cNvPr id="6" name="Subtitle 5"/>
          <p:cNvSpPr>
            <a:spLocks noGrp="1"/>
          </p:cNvSpPr>
          <p:nvPr>
            <p:ph idx="1"/>
          </p:nvPr>
        </p:nvSpPr>
        <p:spPr>
          <a:xfrm>
            <a:off x="457200" y="4792532"/>
            <a:ext cx="8229600" cy="1083833"/>
          </a:xfrm>
        </p:spPr>
        <p:txBody>
          <a:bodyPr>
            <a:normAutofit/>
          </a:bodyPr>
          <a:lstStyle/>
          <a:p>
            <a:pPr marL="0" indent="0" algn="r">
              <a:spcBef>
                <a:spcPts val="0"/>
              </a:spcBef>
              <a:buNone/>
            </a:pPr>
            <a:r>
              <a:rPr lang="en-US" sz="2400" dirty="0"/>
              <a:t>Andrew Wiley, Ph.D., </a:t>
            </a:r>
          </a:p>
          <a:p>
            <a:pPr marL="0" indent="0" algn="r">
              <a:spcBef>
                <a:spcPts val="0"/>
              </a:spcBef>
              <a:buNone/>
            </a:pPr>
            <a:r>
              <a:rPr lang="en-US" sz="2400" dirty="0"/>
              <a:t>Assessment Design &amp; Evaluation Expert, </a:t>
            </a:r>
          </a:p>
          <a:p>
            <a:pPr marL="0" indent="0" algn="r">
              <a:spcBef>
                <a:spcPts val="0"/>
              </a:spcBef>
              <a:buNone/>
            </a:pPr>
            <a:r>
              <a:rPr lang="en-US" sz="2400" dirty="0"/>
              <a:t>ACS Ventures, LLC</a:t>
            </a:r>
            <a:endParaRPr lang="es-PR" sz="2400" dirty="0"/>
          </a:p>
        </p:txBody>
      </p:sp>
    </p:spTree>
    <p:extLst>
      <p:ext uri="{BB962C8B-B14F-4D97-AF65-F5344CB8AC3E}">
        <p14:creationId xmlns:p14="http://schemas.microsoft.com/office/powerpoint/2010/main" val="413342040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dirty="0">
                <a:effectLst/>
              </a:rPr>
              <a:t>What is Assessment?</a:t>
            </a:r>
          </a:p>
        </p:txBody>
      </p:sp>
      <p:sp>
        <p:nvSpPr>
          <p:cNvPr id="6" name="Content Placeholder 5"/>
          <p:cNvSpPr>
            <a:spLocks noGrp="1"/>
          </p:cNvSpPr>
          <p:nvPr>
            <p:ph idx="1"/>
          </p:nvPr>
        </p:nvSpPr>
        <p:spPr/>
        <p:txBody>
          <a:bodyPr>
            <a:normAutofit/>
          </a:bodyPr>
          <a:lstStyle/>
          <a:p>
            <a:pPr marL="0" indent="0" algn="ctr">
              <a:buNone/>
            </a:pPr>
            <a:endParaRPr lang="en-US" sz="2700" b="1" i="1" dirty="0"/>
          </a:p>
          <a:p>
            <a:pPr marL="0" indent="0" algn="ctr">
              <a:buNone/>
            </a:pPr>
            <a:r>
              <a:rPr lang="en-US" sz="2700" b="1" i="1" dirty="0"/>
              <a:t>A process of collecting evidence </a:t>
            </a:r>
          </a:p>
          <a:p>
            <a:pPr marL="0" indent="0" algn="ctr">
              <a:buNone/>
            </a:pPr>
            <a:r>
              <a:rPr lang="en-US" sz="2700" b="1" i="1" dirty="0"/>
              <a:t>to make informed decisions. </a:t>
            </a:r>
          </a:p>
        </p:txBody>
      </p:sp>
      <p:sp>
        <p:nvSpPr>
          <p:cNvPr id="2" name="TextBox 1"/>
          <p:cNvSpPr txBox="1"/>
          <p:nvPr/>
        </p:nvSpPr>
        <p:spPr>
          <a:xfrm>
            <a:off x="378726" y="4664975"/>
            <a:ext cx="184731" cy="300082"/>
          </a:xfrm>
          <a:prstGeom prst="rect">
            <a:avLst/>
          </a:prstGeom>
          <a:noFill/>
        </p:spPr>
        <p:txBody>
          <a:bodyPr wrap="none" rtlCol="0">
            <a:spAutoFit/>
          </a:bodyPr>
          <a:lstStyle/>
          <a:p>
            <a:endParaRPr lang="en-US" sz="1350" dirty="0">
              <a:solidFill>
                <a:prstClr val="black"/>
              </a:solidFill>
            </a:endParaRPr>
          </a:p>
        </p:txBody>
      </p:sp>
      <p:cxnSp>
        <p:nvCxnSpPr>
          <p:cNvPr id="12" name="Straight Connector 11"/>
          <p:cNvCxnSpPr/>
          <p:nvPr/>
        </p:nvCxnSpPr>
        <p:spPr>
          <a:xfrm flipV="1">
            <a:off x="1814051" y="1876884"/>
            <a:ext cx="5187746" cy="22123"/>
          </a:xfrm>
          <a:prstGeom prst="line">
            <a:avLst/>
          </a:prstGeom>
          <a:ln w="38100">
            <a:solidFill>
              <a:srgbClr val="203864"/>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836171" y="2866463"/>
            <a:ext cx="5187746" cy="22123"/>
          </a:xfrm>
          <a:prstGeom prst="line">
            <a:avLst/>
          </a:prstGeom>
          <a:ln w="38100">
            <a:solidFill>
              <a:srgbClr val="203864"/>
            </a:solidFill>
          </a:ln>
        </p:spPr>
        <p:style>
          <a:lnRef idx="1">
            <a:schemeClr val="accent1"/>
          </a:lnRef>
          <a:fillRef idx="0">
            <a:schemeClr val="accent1"/>
          </a:fillRef>
          <a:effectRef idx="0">
            <a:schemeClr val="accent1"/>
          </a:effectRef>
          <a:fontRef idx="minor">
            <a:schemeClr val="tx1"/>
          </a:fontRef>
        </p:style>
      </p:cxnSp>
      <p:sp>
        <p:nvSpPr>
          <p:cNvPr id="7" name="Content Placeholder 5"/>
          <p:cNvSpPr txBox="1">
            <a:spLocks/>
          </p:cNvSpPr>
          <p:nvPr/>
        </p:nvSpPr>
        <p:spPr>
          <a:xfrm>
            <a:off x="1814051" y="3014516"/>
            <a:ext cx="5497463" cy="570362"/>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1800" i="1" dirty="0"/>
              <a:t>“Assessment is crucial to move from opinions to informed action.” (National Research Council, 2001) </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5568"/>
          <a:stretch/>
        </p:blipFill>
        <p:spPr>
          <a:xfrm>
            <a:off x="848098" y="4004095"/>
            <a:ext cx="1400952" cy="1986163"/>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61842" y="4073524"/>
            <a:ext cx="2536404" cy="1690936"/>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24045" r="9555"/>
          <a:stretch/>
        </p:blipFill>
        <p:spPr>
          <a:xfrm>
            <a:off x="6469428" y="4029553"/>
            <a:ext cx="1684172" cy="169093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888038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Assessment Literacy</a:t>
            </a:r>
          </a:p>
        </p:txBody>
      </p:sp>
      <p:sp>
        <p:nvSpPr>
          <p:cNvPr id="3" name="Content Placeholder 2"/>
          <p:cNvSpPr>
            <a:spLocks noGrp="1"/>
          </p:cNvSpPr>
          <p:nvPr>
            <p:ph idx="1"/>
          </p:nvPr>
        </p:nvSpPr>
        <p:spPr/>
        <p:txBody>
          <a:bodyPr>
            <a:normAutofit lnSpcReduction="10000"/>
          </a:bodyPr>
          <a:lstStyle/>
          <a:p>
            <a:pPr marL="0" indent="0">
              <a:buNone/>
            </a:pPr>
            <a:r>
              <a:rPr lang="en-US" dirty="0"/>
              <a:t>Assessment literacy includes three big ideas: What someone </a:t>
            </a:r>
            <a:r>
              <a:rPr lang="en-US" b="1" i="1" dirty="0"/>
              <a:t>knows</a:t>
            </a:r>
            <a:r>
              <a:rPr lang="en-US" b="1" dirty="0"/>
              <a:t> </a:t>
            </a:r>
            <a:r>
              <a:rPr lang="en-US" dirty="0"/>
              <a:t>about assessment, what someone </a:t>
            </a:r>
            <a:r>
              <a:rPr lang="en-US" b="1" i="1" dirty="0"/>
              <a:t>believes</a:t>
            </a:r>
            <a:r>
              <a:rPr lang="en-US" dirty="0"/>
              <a:t> about assessment, and what someone </a:t>
            </a:r>
            <a:r>
              <a:rPr lang="en-US" b="1" i="1" dirty="0"/>
              <a:t>does</a:t>
            </a:r>
            <a:r>
              <a:rPr lang="en-US" dirty="0"/>
              <a:t> with assessment. </a:t>
            </a:r>
          </a:p>
          <a:p>
            <a:pPr marL="0" indent="0">
              <a:buNone/>
            </a:pPr>
            <a:endParaRPr lang="en-US" dirty="0"/>
          </a:p>
          <a:p>
            <a:pPr marL="0" indent="0">
              <a:buNone/>
            </a:pPr>
            <a:r>
              <a:rPr lang="en-US" b="1" i="1" dirty="0"/>
              <a:t>An Assessment-Literate Individual:</a:t>
            </a:r>
          </a:p>
          <a:p>
            <a:pPr marL="283464" indent="-283464"/>
            <a:r>
              <a:rPr lang="en-US" sz="1950" dirty="0"/>
              <a:t>Understands the types and purposes of assessment;</a:t>
            </a:r>
          </a:p>
          <a:p>
            <a:pPr marL="283464" indent="-283464"/>
            <a:r>
              <a:rPr lang="en-US" sz="1950" dirty="0"/>
              <a:t>Believes that assessment is an essential part of teaching and learning; </a:t>
            </a:r>
          </a:p>
          <a:p>
            <a:pPr marL="283464" indent="-283464"/>
            <a:r>
              <a:rPr lang="en-US" sz="1950" dirty="0"/>
              <a:t>Utilizes data to drive informed decision-making for the success of every child. </a:t>
            </a:r>
          </a:p>
          <a:p>
            <a:endParaRPr lang="en-US" sz="1950" dirty="0"/>
          </a:p>
          <a:p>
            <a:pPr marL="0" indent="0">
              <a:buNone/>
            </a:pPr>
            <a:r>
              <a:rPr lang="en-US" sz="1950" dirty="0">
                <a:hlinkClick r:id="rId3"/>
              </a:rPr>
              <a:t>https://www.doe.in.gov/assessment/assessment-literacy</a:t>
            </a:r>
            <a:r>
              <a:rPr lang="en-US" sz="1950" dirty="0"/>
              <a:t> </a:t>
            </a:r>
          </a:p>
        </p:txBody>
      </p:sp>
    </p:spTree>
    <p:extLst>
      <p:ext uri="{BB962C8B-B14F-4D97-AF65-F5344CB8AC3E}">
        <p14:creationId xmlns:p14="http://schemas.microsoft.com/office/powerpoint/2010/main" val="183551134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Who Should be Assessment-Literate?</a:t>
            </a:r>
          </a:p>
        </p:txBody>
      </p:sp>
      <p:sp>
        <p:nvSpPr>
          <p:cNvPr id="3" name="Content Placeholder 2"/>
          <p:cNvSpPr>
            <a:spLocks noGrp="1"/>
          </p:cNvSpPr>
          <p:nvPr>
            <p:ph idx="1"/>
          </p:nvPr>
        </p:nvSpPr>
        <p:spPr/>
        <p:txBody>
          <a:bodyPr>
            <a:normAutofit/>
          </a:bodyPr>
          <a:lstStyle/>
          <a:p>
            <a:pPr marL="0" indent="0">
              <a:buNone/>
            </a:pPr>
            <a:r>
              <a:rPr lang="en-US" dirty="0"/>
              <a:t>Anyone who has a part in educational decision-making should be assessment-literate to some degree. </a:t>
            </a:r>
          </a:p>
        </p:txBody>
      </p:sp>
      <p:pic>
        <p:nvPicPr>
          <p:cNvPr id="5" name="Picture 4"/>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 b="42073"/>
          <a:stretch/>
        </p:blipFill>
        <p:spPr>
          <a:xfrm>
            <a:off x="1813373" y="3579909"/>
            <a:ext cx="5678024" cy="2199839"/>
          </a:xfrm>
          <a:prstGeom prst="rect">
            <a:avLst/>
          </a:prstGeom>
        </p:spPr>
      </p:pic>
      <p:sp>
        <p:nvSpPr>
          <p:cNvPr id="6" name="Content Placeholder 2"/>
          <p:cNvSpPr txBox="1">
            <a:spLocks/>
          </p:cNvSpPr>
          <p:nvPr/>
        </p:nvSpPr>
        <p:spPr>
          <a:xfrm>
            <a:off x="457442" y="2668150"/>
            <a:ext cx="2102303" cy="760850"/>
          </a:xfrm>
          <a:prstGeom prst="rect">
            <a:avLst/>
          </a:prstGeom>
        </p:spPr>
        <p:txBody>
          <a:bodyPr vert="horz" lIns="68580" tIns="34290" rIns="68580" bIns="34290" rtlCol="0">
            <a:normAutofit lnSpcReduction="1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100" dirty="0"/>
              <a:t>Teachers</a:t>
            </a:r>
          </a:p>
          <a:p>
            <a:r>
              <a:rPr lang="en-US" sz="2100" dirty="0"/>
              <a:t>Administrators</a:t>
            </a:r>
          </a:p>
        </p:txBody>
      </p:sp>
      <p:sp>
        <p:nvSpPr>
          <p:cNvPr id="8" name="Content Placeholder 2"/>
          <p:cNvSpPr txBox="1">
            <a:spLocks/>
          </p:cNvSpPr>
          <p:nvPr/>
        </p:nvSpPr>
        <p:spPr>
          <a:xfrm>
            <a:off x="2684009" y="2668150"/>
            <a:ext cx="2102303" cy="760850"/>
          </a:xfrm>
          <a:prstGeom prst="rect">
            <a:avLst/>
          </a:prstGeom>
        </p:spPr>
        <p:txBody>
          <a:bodyPr vert="horz" lIns="68580" tIns="34290" rIns="68580" bIns="34290" rtlCol="0">
            <a:normAutofit lnSpcReduction="1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100" dirty="0"/>
              <a:t>Coaches</a:t>
            </a:r>
          </a:p>
          <a:p>
            <a:r>
              <a:rPr lang="en-US" sz="2100" dirty="0"/>
              <a:t>Students</a:t>
            </a:r>
          </a:p>
        </p:txBody>
      </p:sp>
      <p:sp>
        <p:nvSpPr>
          <p:cNvPr id="9" name="Content Placeholder 2"/>
          <p:cNvSpPr txBox="1">
            <a:spLocks/>
          </p:cNvSpPr>
          <p:nvPr/>
        </p:nvSpPr>
        <p:spPr>
          <a:xfrm>
            <a:off x="4481954" y="2668150"/>
            <a:ext cx="2102303" cy="760850"/>
          </a:xfrm>
          <a:prstGeom prst="rect">
            <a:avLst/>
          </a:prstGeom>
        </p:spPr>
        <p:txBody>
          <a:bodyPr vert="horz" lIns="68580" tIns="34290" rIns="68580" bIns="34290" rtlCol="0">
            <a:normAutofit lnSpcReduction="1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100" dirty="0"/>
              <a:t>Parents</a:t>
            </a:r>
          </a:p>
          <a:p>
            <a:r>
              <a:rPr lang="en-US" sz="2100" dirty="0"/>
              <a:t>Voters</a:t>
            </a:r>
          </a:p>
        </p:txBody>
      </p:sp>
      <p:sp>
        <p:nvSpPr>
          <p:cNvPr id="10" name="Content Placeholder 2"/>
          <p:cNvSpPr txBox="1">
            <a:spLocks/>
          </p:cNvSpPr>
          <p:nvPr/>
        </p:nvSpPr>
        <p:spPr>
          <a:xfrm>
            <a:off x="6020953" y="2668150"/>
            <a:ext cx="2940888" cy="760850"/>
          </a:xfrm>
          <a:prstGeom prst="rect">
            <a:avLst/>
          </a:prstGeom>
        </p:spPr>
        <p:txBody>
          <a:bodyPr vert="horz" lIns="68580" tIns="34290" rIns="68580" bIns="34290" rtlCol="0">
            <a:normAutofit lnSpcReduction="1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100" dirty="0"/>
              <a:t>Policy-Makers</a:t>
            </a:r>
          </a:p>
          <a:p>
            <a:r>
              <a:rPr lang="en-US" sz="2100" dirty="0"/>
              <a:t>Community Members</a:t>
            </a:r>
          </a:p>
        </p:txBody>
      </p:sp>
    </p:spTree>
    <p:extLst>
      <p:ext uri="{BB962C8B-B14F-4D97-AF65-F5344CB8AC3E}">
        <p14:creationId xmlns:p14="http://schemas.microsoft.com/office/powerpoint/2010/main" val="333789292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Types of Assessment</a:t>
            </a:r>
          </a:p>
        </p:txBody>
      </p:sp>
      <p:graphicFrame>
        <p:nvGraphicFramePr>
          <p:cNvPr id="4" name="Content Placeholder 3"/>
          <p:cNvGraphicFramePr>
            <a:graphicFrameLocks noGrp="1"/>
          </p:cNvGraphicFramePr>
          <p:nvPr>
            <p:ph idx="1"/>
            <p:extLst/>
          </p:nvPr>
        </p:nvGraphicFramePr>
        <p:xfrm>
          <a:off x="457200" y="1417638"/>
          <a:ext cx="8229600" cy="4351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5275952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A Balanced System of Assessment</a:t>
            </a:r>
          </a:p>
        </p:txBody>
      </p:sp>
      <p:sp>
        <p:nvSpPr>
          <p:cNvPr id="3" name="Content Placeholder 2"/>
          <p:cNvSpPr>
            <a:spLocks noGrp="1"/>
          </p:cNvSpPr>
          <p:nvPr>
            <p:ph idx="1"/>
          </p:nvPr>
        </p:nvSpPr>
        <p:spPr>
          <a:xfrm>
            <a:off x="443081" y="1461449"/>
            <a:ext cx="4385512" cy="4894899"/>
          </a:xfrm>
        </p:spPr>
        <p:txBody>
          <a:bodyPr>
            <a:noAutofit/>
          </a:bodyPr>
          <a:lstStyle/>
          <a:p>
            <a:pPr marL="0" indent="0">
              <a:lnSpc>
                <a:spcPct val="100000"/>
              </a:lnSpc>
              <a:spcBef>
                <a:spcPts val="0"/>
              </a:spcBef>
              <a:buNone/>
              <a:defRPr/>
            </a:pPr>
            <a:r>
              <a:rPr lang="en-US" sz="3200" dirty="0"/>
              <a:t>A system of data collection that provides all stakeholders with the actionable data that they need to make informed educational decisions.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8592" y="1767683"/>
            <a:ext cx="3777380" cy="3399642"/>
          </a:xfrm>
          <a:prstGeom prst="rect">
            <a:avLst/>
          </a:prstGeom>
        </p:spPr>
      </p:pic>
      <p:sp>
        <p:nvSpPr>
          <p:cNvPr id="7" name="TextBox 6"/>
          <p:cNvSpPr txBox="1"/>
          <p:nvPr/>
        </p:nvSpPr>
        <p:spPr>
          <a:xfrm rot="872893">
            <a:off x="5462557" y="3401212"/>
            <a:ext cx="1094699" cy="300082"/>
          </a:xfrm>
          <a:prstGeom prst="rect">
            <a:avLst/>
          </a:prstGeom>
          <a:noFill/>
        </p:spPr>
        <p:txBody>
          <a:bodyPr wrap="square" rtlCol="0">
            <a:spAutoFit/>
          </a:bodyPr>
          <a:lstStyle/>
          <a:p>
            <a:r>
              <a:rPr lang="en-US" sz="1350" dirty="0"/>
              <a:t>Summative</a:t>
            </a:r>
          </a:p>
        </p:txBody>
      </p:sp>
      <p:sp>
        <p:nvSpPr>
          <p:cNvPr id="8" name="TextBox 7"/>
          <p:cNvSpPr txBox="1"/>
          <p:nvPr/>
        </p:nvSpPr>
        <p:spPr>
          <a:xfrm rot="833112">
            <a:off x="5904762" y="2598310"/>
            <a:ext cx="981232" cy="300082"/>
          </a:xfrm>
          <a:prstGeom prst="rect">
            <a:avLst/>
          </a:prstGeom>
          <a:noFill/>
        </p:spPr>
        <p:txBody>
          <a:bodyPr wrap="square" rtlCol="0">
            <a:spAutoFit/>
          </a:bodyPr>
          <a:lstStyle/>
          <a:p>
            <a:r>
              <a:rPr lang="en-US" sz="1350" dirty="0"/>
              <a:t>Formative</a:t>
            </a:r>
          </a:p>
        </p:txBody>
      </p:sp>
      <p:sp>
        <p:nvSpPr>
          <p:cNvPr id="9" name="TextBox 8"/>
          <p:cNvSpPr txBox="1"/>
          <p:nvPr/>
        </p:nvSpPr>
        <p:spPr>
          <a:xfrm rot="986827">
            <a:off x="7395677" y="2501798"/>
            <a:ext cx="993710" cy="300082"/>
          </a:xfrm>
          <a:prstGeom prst="rect">
            <a:avLst/>
          </a:prstGeom>
          <a:noFill/>
        </p:spPr>
        <p:txBody>
          <a:bodyPr wrap="square" rtlCol="0">
            <a:spAutoFit/>
          </a:bodyPr>
          <a:lstStyle/>
          <a:p>
            <a:r>
              <a:rPr lang="en-US" sz="1350" dirty="0"/>
              <a:t>Interim</a:t>
            </a:r>
          </a:p>
        </p:txBody>
      </p:sp>
      <p:sp>
        <p:nvSpPr>
          <p:cNvPr id="10" name="TextBox 9"/>
          <p:cNvSpPr txBox="1"/>
          <p:nvPr/>
        </p:nvSpPr>
        <p:spPr>
          <a:xfrm rot="1112312">
            <a:off x="6661300" y="3757795"/>
            <a:ext cx="1077686" cy="300082"/>
          </a:xfrm>
          <a:prstGeom prst="rect">
            <a:avLst/>
          </a:prstGeom>
          <a:noFill/>
        </p:spPr>
        <p:txBody>
          <a:bodyPr wrap="square" rtlCol="0">
            <a:spAutoFit/>
          </a:bodyPr>
          <a:lstStyle/>
          <a:p>
            <a:r>
              <a:rPr lang="en-US" sz="1350" dirty="0"/>
              <a:t>Diagnostic</a:t>
            </a:r>
          </a:p>
        </p:txBody>
      </p:sp>
    </p:spTree>
    <p:extLst>
      <p:ext uri="{BB962C8B-B14F-4D97-AF65-F5344CB8AC3E}">
        <p14:creationId xmlns:p14="http://schemas.microsoft.com/office/powerpoint/2010/main" val="6374831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402301"/>
            <a:ext cx="9144000" cy="4246685"/>
          </a:xfrm>
          <a:prstGeom prst="rect">
            <a:avLst/>
          </a:prstGeom>
          <a:solidFill>
            <a:srgbClr val="151F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Content Placeholder 2"/>
          <p:cNvSpPr>
            <a:spLocks noGrp="1"/>
          </p:cNvSpPr>
          <p:nvPr>
            <p:ph idx="1"/>
          </p:nvPr>
        </p:nvSpPr>
        <p:spPr>
          <a:xfrm>
            <a:off x="1085418" y="2184557"/>
            <a:ext cx="7136717" cy="2313000"/>
          </a:xfrm>
        </p:spPr>
        <p:txBody>
          <a:bodyPr>
            <a:normAutofit/>
          </a:bodyPr>
          <a:lstStyle/>
          <a:p>
            <a:pPr marL="0" indent="0" algn="ctr">
              <a:buNone/>
            </a:pPr>
            <a:endParaRPr lang="en-US" sz="4950" dirty="0">
              <a:solidFill>
                <a:schemeClr val="bg1"/>
              </a:solidFill>
            </a:endParaRPr>
          </a:p>
          <a:p>
            <a:pPr marL="0" indent="0" algn="ctr">
              <a:buNone/>
            </a:pPr>
            <a:r>
              <a:rPr lang="en-US" sz="4950" dirty="0">
                <a:solidFill>
                  <a:schemeClr val="bg1"/>
                </a:solidFill>
              </a:rPr>
              <a:t>Educator-Specific Training  </a:t>
            </a:r>
          </a:p>
        </p:txBody>
      </p:sp>
    </p:spTree>
    <p:extLst>
      <p:ext uri="{BB962C8B-B14F-4D97-AF65-F5344CB8AC3E}">
        <p14:creationId xmlns:p14="http://schemas.microsoft.com/office/powerpoint/2010/main" val="300157660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5D238-8D84-435A-930C-607611247F88}"/>
              </a:ext>
            </a:extLst>
          </p:cNvPr>
          <p:cNvSpPr>
            <a:spLocks noGrp="1"/>
          </p:cNvSpPr>
          <p:nvPr>
            <p:ph type="title"/>
          </p:nvPr>
        </p:nvSpPr>
        <p:spPr/>
        <p:txBody>
          <a:bodyPr/>
          <a:lstStyle/>
          <a:p>
            <a:r>
              <a:rPr lang="en-US" dirty="0">
                <a:effectLst/>
              </a:rPr>
              <a:t>Purposes of the Conversations Today</a:t>
            </a:r>
          </a:p>
        </p:txBody>
      </p:sp>
      <p:sp>
        <p:nvSpPr>
          <p:cNvPr id="3" name="Content Placeholder 2">
            <a:extLst>
              <a:ext uri="{FF2B5EF4-FFF2-40B4-BE49-F238E27FC236}">
                <a16:creationId xmlns:a16="http://schemas.microsoft.com/office/drawing/2014/main" id="{42CE1C02-FC09-47F8-B68F-E85B07483922}"/>
              </a:ext>
            </a:extLst>
          </p:cNvPr>
          <p:cNvSpPr>
            <a:spLocks noGrp="1"/>
          </p:cNvSpPr>
          <p:nvPr>
            <p:ph idx="1"/>
          </p:nvPr>
        </p:nvSpPr>
        <p:spPr/>
        <p:txBody>
          <a:bodyPr>
            <a:normAutofit fontScale="92500" lnSpcReduction="20000"/>
          </a:bodyPr>
          <a:lstStyle/>
          <a:p>
            <a:r>
              <a:rPr lang="en-US" dirty="0"/>
              <a:t>Consider your role in assessment.</a:t>
            </a:r>
          </a:p>
          <a:p>
            <a:pPr lvl="1"/>
            <a:r>
              <a:rPr lang="en-US" dirty="0"/>
              <a:t>Summative, interim, diagnostic, formative</a:t>
            </a:r>
          </a:p>
          <a:p>
            <a:r>
              <a:rPr lang="en-US" dirty="0"/>
              <a:t>Consider what you know about the assessments that you provide in your classroom.</a:t>
            </a:r>
          </a:p>
          <a:p>
            <a:pPr lvl="1"/>
            <a:r>
              <a:rPr lang="en-US" dirty="0"/>
              <a:t>Why are you giving the assessment?</a:t>
            </a:r>
          </a:p>
          <a:p>
            <a:pPr lvl="1"/>
            <a:r>
              <a:rPr lang="en-US" dirty="0"/>
              <a:t>What information does the assessment and corresponding data provide?</a:t>
            </a:r>
          </a:p>
          <a:p>
            <a:pPr lvl="1"/>
            <a:r>
              <a:rPr lang="en-US" dirty="0"/>
              <a:t>What do you do with the information?</a:t>
            </a:r>
          </a:p>
          <a:p>
            <a:r>
              <a:rPr lang="en-US" dirty="0"/>
              <a:t>Analyze and reflect on an assessment you brought with you.</a:t>
            </a:r>
          </a:p>
          <a:p>
            <a:pPr lvl="1"/>
            <a:r>
              <a:rPr lang="en-US" dirty="0"/>
              <a:t>Any surprises about the content?</a:t>
            </a:r>
          </a:p>
          <a:p>
            <a:pPr lvl="1"/>
            <a:r>
              <a:rPr lang="en-US" dirty="0"/>
              <a:t>Any surprises about the item presentation?</a:t>
            </a:r>
          </a:p>
          <a:p>
            <a:pPr lvl="1"/>
            <a:r>
              <a:rPr lang="en-US" dirty="0"/>
              <a:t>Any changes or improvements you might consider?</a:t>
            </a:r>
          </a:p>
        </p:txBody>
      </p:sp>
    </p:spTree>
    <p:extLst>
      <p:ext uri="{BB962C8B-B14F-4D97-AF65-F5344CB8AC3E}">
        <p14:creationId xmlns:p14="http://schemas.microsoft.com/office/powerpoint/2010/main" val="263560189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53"/>
          <p:cNvSpPr txBox="1">
            <a:spLocks noGrp="1"/>
          </p:cNvSpPr>
          <p:nvPr>
            <p:ph type="title"/>
          </p:nvPr>
        </p:nvSpPr>
        <p:spPr>
          <a:prstGeom prst="rect">
            <a:avLst/>
          </a:prstGeom>
          <a:noFill/>
          <a:ln>
            <a:noFill/>
          </a:ln>
        </p:spPr>
        <p:txBody>
          <a:bodyPr spcFirstLastPara="1" vert="horz" wrap="square" lIns="68569" tIns="34275" rIns="68569" bIns="34275" rtlCol="0" anchor="ctr" anchorCtr="0">
            <a:noAutofit/>
          </a:bodyPr>
          <a:lstStyle/>
          <a:p>
            <a:pPr>
              <a:spcBef>
                <a:spcPts val="0"/>
              </a:spcBef>
              <a:buClr>
                <a:schemeClr val="dk1"/>
              </a:buClr>
              <a:buSzPts val="4400"/>
            </a:pPr>
            <a:r>
              <a:rPr lang="en-US" dirty="0">
                <a:effectLst/>
                <a:ea typeface="Arial"/>
                <a:cs typeface="Arial"/>
                <a:sym typeface="Arial"/>
              </a:rPr>
              <a:t>Foundations of Quality Assessment</a:t>
            </a:r>
            <a:endParaRPr dirty="0">
              <a:effectLst/>
              <a:ea typeface="Arial"/>
              <a:cs typeface="Arial"/>
              <a:sym typeface="Arial"/>
            </a:endParaRPr>
          </a:p>
        </p:txBody>
      </p:sp>
      <p:sp>
        <p:nvSpPr>
          <p:cNvPr id="385" name="Google Shape;385;p53"/>
          <p:cNvSpPr txBox="1">
            <a:spLocks noGrp="1"/>
          </p:cNvSpPr>
          <p:nvPr>
            <p:ph idx="1"/>
          </p:nvPr>
        </p:nvSpPr>
        <p:spPr>
          <a:xfrm>
            <a:off x="3308195" y="1543224"/>
            <a:ext cx="5475248" cy="4894899"/>
          </a:xfrm>
          <a:prstGeom prst="rect">
            <a:avLst/>
          </a:prstGeom>
          <a:noFill/>
          <a:ln>
            <a:noFill/>
          </a:ln>
        </p:spPr>
        <p:txBody>
          <a:bodyPr spcFirstLastPara="1" vert="horz" wrap="square" lIns="68569" tIns="34275" rIns="68569" bIns="34275" rtlCol="0" anchor="t" anchorCtr="0">
            <a:noAutofit/>
          </a:bodyPr>
          <a:lstStyle/>
          <a:p>
            <a:pPr marL="171450" indent="-283464">
              <a:buClr>
                <a:schemeClr val="dk1"/>
              </a:buClr>
              <a:buSzPts val="2800"/>
              <a:buFont typeface="Arial"/>
              <a:buChar char="•"/>
            </a:pPr>
            <a:r>
              <a:rPr lang="en-US" dirty="0">
                <a:solidFill>
                  <a:schemeClr val="dk1"/>
                </a:solidFill>
                <a:ea typeface="Arial"/>
                <a:cs typeface="Arial"/>
                <a:sym typeface="Arial"/>
              </a:rPr>
              <a:t>What steps/reflective practices promote quality assessments…</a:t>
            </a:r>
            <a:endParaRPr lang="en-US" dirty="0">
              <a:sym typeface="Arial"/>
            </a:endParaRPr>
          </a:p>
          <a:p>
            <a:pPr marL="630936" lvl="1" indent="-285750">
              <a:buClr>
                <a:schemeClr val="dk1"/>
              </a:buClr>
              <a:buSzPts val="2800"/>
              <a:buFont typeface="Symbol" panose="05050102010706020507" pitchFamily="18" charset="2"/>
              <a:buChar char="-"/>
            </a:pPr>
            <a:r>
              <a:rPr lang="en-US" dirty="0">
                <a:solidFill>
                  <a:schemeClr val="dk1"/>
                </a:solidFill>
                <a:ea typeface="Arial"/>
                <a:cs typeface="Arial"/>
                <a:sym typeface="Arial"/>
              </a:rPr>
              <a:t>…at the State level?</a:t>
            </a:r>
          </a:p>
          <a:p>
            <a:pPr marL="630936" lvl="1" indent="-285750">
              <a:buClr>
                <a:schemeClr val="dk1"/>
              </a:buClr>
              <a:buSzPts val="2800"/>
              <a:buFont typeface="Symbol" panose="05050102010706020507" pitchFamily="18" charset="2"/>
              <a:buChar char="-"/>
            </a:pPr>
            <a:r>
              <a:rPr lang="en-US" dirty="0">
                <a:solidFill>
                  <a:schemeClr val="dk1"/>
                </a:solidFill>
                <a:ea typeface="Arial"/>
                <a:cs typeface="Arial"/>
                <a:sym typeface="Arial"/>
              </a:rPr>
              <a:t>…at the classroom level? </a:t>
            </a:r>
            <a:endParaRPr dirty="0"/>
          </a:p>
          <a:p>
            <a:pPr marL="171450" indent="-19050">
              <a:spcBef>
                <a:spcPts val="750"/>
              </a:spcBef>
              <a:buClr>
                <a:schemeClr val="dk1"/>
              </a:buClr>
              <a:buSzPts val="3200"/>
              <a:buNone/>
            </a:pPr>
            <a:endParaRPr sz="2400" dirty="0">
              <a:solidFill>
                <a:schemeClr val="dk1"/>
              </a:solidFill>
              <a:ea typeface="Arial"/>
              <a:cs typeface="Arial"/>
              <a:sym typeface="Arial"/>
            </a:endParaRPr>
          </a:p>
          <a:p>
            <a:pPr marL="171450" indent="-19050">
              <a:spcBef>
                <a:spcPts val="750"/>
              </a:spcBef>
              <a:buClr>
                <a:schemeClr val="dk1"/>
              </a:buClr>
              <a:buSzPts val="3200"/>
              <a:buNone/>
            </a:pPr>
            <a:endParaRPr sz="2400" dirty="0">
              <a:solidFill>
                <a:schemeClr val="dk1"/>
              </a:solidFill>
              <a:ea typeface="Arial"/>
              <a:cs typeface="Arial"/>
              <a:sym typeface="Arial"/>
            </a:endParaRPr>
          </a:p>
          <a:p>
            <a:pPr marL="283464" indent="-283464">
              <a:buClr>
                <a:schemeClr val="dk1"/>
              </a:buClr>
              <a:buSzPts val="2800"/>
              <a:buFont typeface="Arial"/>
              <a:buChar char="•"/>
            </a:pPr>
            <a:r>
              <a:rPr lang="en-US" dirty="0">
                <a:solidFill>
                  <a:schemeClr val="dk1"/>
                </a:solidFill>
                <a:ea typeface="Arial"/>
                <a:cs typeface="Arial"/>
                <a:sym typeface="Arial"/>
              </a:rPr>
              <a:t>Use your Assessment Development Practices roadmap to follow along. </a:t>
            </a:r>
            <a:endParaRPr sz="3600" dirty="0"/>
          </a:p>
        </p:txBody>
      </p:sp>
      <p:pic>
        <p:nvPicPr>
          <p:cNvPr id="386" name="Google Shape;386;p53"/>
          <p:cNvPicPr preferRelativeResize="0"/>
          <p:nvPr/>
        </p:nvPicPr>
        <p:blipFill rotWithShape="1">
          <a:blip r:embed="rId3">
            <a:alphaModFix/>
          </a:blip>
          <a:srcRect/>
          <a:stretch/>
        </p:blipFill>
        <p:spPr>
          <a:xfrm>
            <a:off x="589852" y="1739113"/>
            <a:ext cx="2465581" cy="3873668"/>
          </a:xfrm>
          <a:prstGeom prst="rect">
            <a:avLst/>
          </a:prstGeom>
          <a:noFill/>
          <a:ln>
            <a:noFill/>
          </a:ln>
        </p:spPr>
      </p:pic>
    </p:spTree>
    <p:extLst>
      <p:ext uri="{BB962C8B-B14F-4D97-AF65-F5344CB8AC3E}">
        <p14:creationId xmlns:p14="http://schemas.microsoft.com/office/powerpoint/2010/main" val="317538546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pic>
        <p:nvPicPr>
          <p:cNvPr id="392" name="Google Shape;392;p54"/>
          <p:cNvPicPr preferRelativeResize="0"/>
          <p:nvPr/>
        </p:nvPicPr>
        <p:blipFill rotWithShape="1">
          <a:blip r:embed="rId3">
            <a:alphaModFix/>
          </a:blip>
          <a:srcRect b="81054"/>
          <a:stretch/>
        </p:blipFill>
        <p:spPr>
          <a:xfrm>
            <a:off x="-1" y="787501"/>
            <a:ext cx="7902617" cy="1185100"/>
          </a:xfrm>
          <a:prstGeom prst="rect">
            <a:avLst/>
          </a:prstGeom>
          <a:noFill/>
          <a:ln>
            <a:noFill/>
          </a:ln>
        </p:spPr>
      </p:pic>
      <p:pic>
        <p:nvPicPr>
          <p:cNvPr id="393" name="Google Shape;393;p54"/>
          <p:cNvPicPr preferRelativeResize="0"/>
          <p:nvPr/>
        </p:nvPicPr>
        <p:blipFill rotWithShape="1">
          <a:blip r:embed="rId3">
            <a:alphaModFix/>
          </a:blip>
          <a:srcRect l="4000" t="17950" r="53190" b="24737"/>
          <a:stretch/>
        </p:blipFill>
        <p:spPr>
          <a:xfrm>
            <a:off x="0" y="1972603"/>
            <a:ext cx="4059043" cy="3885502"/>
          </a:xfrm>
          <a:prstGeom prst="rect">
            <a:avLst/>
          </a:prstGeom>
          <a:noFill/>
          <a:ln>
            <a:noFill/>
          </a:ln>
        </p:spPr>
      </p:pic>
      <p:pic>
        <p:nvPicPr>
          <p:cNvPr id="394" name="Google Shape;394;p54"/>
          <p:cNvPicPr preferRelativeResize="0"/>
          <p:nvPr/>
        </p:nvPicPr>
        <p:blipFill rotWithShape="1">
          <a:blip r:embed="rId4">
            <a:alphaModFix/>
          </a:blip>
          <a:srcRect l="6876" t="2989" b="8997"/>
          <a:stretch/>
        </p:blipFill>
        <p:spPr>
          <a:xfrm>
            <a:off x="4059043" y="1972602"/>
            <a:ext cx="3843574" cy="3885503"/>
          </a:xfrm>
          <a:prstGeom prst="rect">
            <a:avLst/>
          </a:prstGeom>
          <a:noFill/>
          <a:ln>
            <a:noFill/>
          </a:ln>
        </p:spPr>
      </p:pic>
    </p:spTree>
    <p:extLst>
      <p:ext uri="{BB962C8B-B14F-4D97-AF65-F5344CB8AC3E}">
        <p14:creationId xmlns:p14="http://schemas.microsoft.com/office/powerpoint/2010/main" val="228854021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pic>
        <p:nvPicPr>
          <p:cNvPr id="400" name="Google Shape;400;p55"/>
          <p:cNvPicPr preferRelativeResize="0"/>
          <p:nvPr/>
        </p:nvPicPr>
        <p:blipFill rotWithShape="1">
          <a:blip r:embed="rId3">
            <a:alphaModFix/>
          </a:blip>
          <a:srcRect b="81054"/>
          <a:stretch/>
        </p:blipFill>
        <p:spPr>
          <a:xfrm>
            <a:off x="1" y="728547"/>
            <a:ext cx="8043746" cy="1185100"/>
          </a:xfrm>
          <a:prstGeom prst="rect">
            <a:avLst/>
          </a:prstGeom>
          <a:noFill/>
          <a:ln>
            <a:noFill/>
          </a:ln>
        </p:spPr>
      </p:pic>
      <p:pic>
        <p:nvPicPr>
          <p:cNvPr id="401" name="Google Shape;401;p55"/>
          <p:cNvPicPr preferRelativeResize="0"/>
          <p:nvPr/>
        </p:nvPicPr>
        <p:blipFill rotWithShape="1">
          <a:blip r:embed="rId4">
            <a:alphaModFix/>
          </a:blip>
          <a:srcRect/>
          <a:stretch/>
        </p:blipFill>
        <p:spPr>
          <a:xfrm>
            <a:off x="0" y="1913647"/>
            <a:ext cx="4572001" cy="4368207"/>
          </a:xfrm>
          <a:prstGeom prst="rect">
            <a:avLst/>
          </a:prstGeom>
          <a:noFill/>
          <a:ln>
            <a:noFill/>
          </a:ln>
        </p:spPr>
      </p:pic>
      <p:pic>
        <p:nvPicPr>
          <p:cNvPr id="402" name="Google Shape;402;p55"/>
          <p:cNvPicPr preferRelativeResize="0"/>
          <p:nvPr/>
        </p:nvPicPr>
        <p:blipFill rotWithShape="1">
          <a:blip r:embed="rId5">
            <a:alphaModFix/>
          </a:blip>
          <a:srcRect t="5923" b="6670"/>
          <a:stretch/>
        </p:blipFill>
        <p:spPr>
          <a:xfrm>
            <a:off x="4572001" y="1913647"/>
            <a:ext cx="3471746" cy="4368207"/>
          </a:xfrm>
          <a:prstGeom prst="rect">
            <a:avLst/>
          </a:prstGeom>
          <a:noFill/>
          <a:ln>
            <a:noFill/>
          </a:ln>
        </p:spPr>
      </p:pic>
    </p:spTree>
    <p:extLst>
      <p:ext uri="{BB962C8B-B14F-4D97-AF65-F5344CB8AC3E}">
        <p14:creationId xmlns:p14="http://schemas.microsoft.com/office/powerpoint/2010/main" val="34785936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5C90E-44DF-44E0-A6D1-7089C119CB2A}"/>
              </a:ext>
            </a:extLst>
          </p:cNvPr>
          <p:cNvSpPr>
            <a:spLocks noGrp="1"/>
          </p:cNvSpPr>
          <p:nvPr>
            <p:ph type="title"/>
          </p:nvPr>
        </p:nvSpPr>
        <p:spPr/>
        <p:txBody>
          <a:bodyPr>
            <a:normAutofit/>
          </a:bodyPr>
          <a:lstStyle/>
          <a:p>
            <a:r>
              <a:rPr lang="en-US" dirty="0">
                <a:effectLst/>
              </a:rPr>
              <a:t>Self-evaluation Protocols Purposes</a:t>
            </a:r>
          </a:p>
        </p:txBody>
      </p:sp>
      <p:graphicFrame>
        <p:nvGraphicFramePr>
          <p:cNvPr id="5" name="Table 4"/>
          <p:cNvGraphicFramePr>
            <a:graphicFrameLocks noGrp="1"/>
          </p:cNvGraphicFramePr>
          <p:nvPr>
            <p:extLst/>
          </p:nvPr>
        </p:nvGraphicFramePr>
        <p:xfrm>
          <a:off x="378345" y="2878360"/>
          <a:ext cx="8097078" cy="3185160"/>
        </p:xfrm>
        <a:graphic>
          <a:graphicData uri="http://schemas.openxmlformats.org/drawingml/2006/table">
            <a:tbl>
              <a:tblPr firstRow="1" bandRow="1">
                <a:tableStyleId>{912C8C85-51F0-491E-9774-3900AFEF0FD7}</a:tableStyleId>
              </a:tblPr>
              <a:tblGrid>
                <a:gridCol w="3952461">
                  <a:extLst>
                    <a:ext uri="{9D8B030D-6E8A-4147-A177-3AD203B41FA5}">
                      <a16:colId xmlns:a16="http://schemas.microsoft.com/office/drawing/2014/main" val="3285132481"/>
                    </a:ext>
                  </a:extLst>
                </a:gridCol>
                <a:gridCol w="4144617">
                  <a:extLst>
                    <a:ext uri="{9D8B030D-6E8A-4147-A177-3AD203B41FA5}">
                      <a16:colId xmlns:a16="http://schemas.microsoft.com/office/drawing/2014/main" val="330051430"/>
                    </a:ext>
                  </a:extLst>
                </a:gridCol>
              </a:tblGrid>
              <a:tr h="342900">
                <a:tc>
                  <a:txBody>
                    <a:bodyPr/>
                    <a:lstStyle/>
                    <a:p>
                      <a:pPr algn="ctr"/>
                      <a:r>
                        <a:rPr kumimoji="0" lang="en-US" sz="2000" u="none" strike="noStrike" kern="1200" cap="none" spc="0" normalizeH="0" baseline="0" noProof="0" dirty="0">
                          <a:ln>
                            <a:noFill/>
                          </a:ln>
                          <a:effectLst/>
                          <a:uLnTx/>
                          <a:uFillTx/>
                        </a:rPr>
                        <a:t>Local or District </a:t>
                      </a:r>
                      <a:endParaRPr lang="en-US" sz="2000" dirty="0">
                        <a:solidFill>
                          <a:schemeClr val="tx1"/>
                        </a:solidFill>
                      </a:endParaRPr>
                    </a:p>
                  </a:txBody>
                  <a:tcPr marL="68580" marR="68580" marT="34290" marB="34290">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rgbClr val="0070C0"/>
                    </a:solidFill>
                  </a:tcPr>
                </a:tc>
                <a:tc>
                  <a:txBody>
                    <a:bodyPr/>
                    <a:lstStyle/>
                    <a:p>
                      <a:pPr algn="ctr"/>
                      <a:r>
                        <a:rPr kumimoji="0" lang="en-US" sz="2000" u="none" strike="noStrike" kern="1200" cap="none" spc="0" normalizeH="0" baseline="0" noProof="0" dirty="0">
                          <a:ln>
                            <a:noFill/>
                          </a:ln>
                          <a:effectLst/>
                          <a:uLnTx/>
                          <a:uFillTx/>
                        </a:rPr>
                        <a:t>State</a:t>
                      </a:r>
                      <a:endParaRPr lang="en-US" sz="2000" dirty="0">
                        <a:solidFill>
                          <a:schemeClr val="tx1"/>
                        </a:solidFill>
                      </a:endParaRPr>
                    </a:p>
                  </a:txBody>
                  <a:tcPr marL="68580" marR="68580" marT="34290" marB="34290">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2778859364"/>
                  </a:ext>
                </a:extLst>
              </a:tr>
              <a:tr h="2064422">
                <a:tc>
                  <a:txBody>
                    <a:bodyPr/>
                    <a:lstStyle/>
                    <a:p>
                      <a:pPr marL="285750" indent="-285750">
                        <a:buFont typeface="Arial" panose="020B0604020202020204" pitchFamily="34" charset="0"/>
                        <a:buChar char="•"/>
                      </a:pPr>
                      <a:r>
                        <a:rPr lang="en-US" sz="1800" dirty="0"/>
                        <a:t>Designed to focus on assessments used within the classroom</a:t>
                      </a:r>
                    </a:p>
                    <a:p>
                      <a:pPr marL="285750" indent="-285750">
                        <a:buFont typeface="Arial" panose="020B0604020202020204" pitchFamily="34" charset="0"/>
                        <a:buChar char="•"/>
                      </a:pPr>
                      <a:r>
                        <a:rPr lang="en-US" sz="1800" dirty="0"/>
                        <a:t>Usually used for lower-stakes decisions</a:t>
                      </a:r>
                    </a:p>
                    <a:p>
                      <a:pPr marL="594360" lvl="1" indent="-283464">
                        <a:buFont typeface="Calibri" panose="020F0502020204030204" pitchFamily="34" charset="0"/>
                        <a:buChar char="–"/>
                      </a:pPr>
                      <a:r>
                        <a:rPr lang="en-US" sz="1800" dirty="0"/>
                        <a:t>Helps guide curriculum</a:t>
                      </a:r>
                    </a:p>
                    <a:p>
                      <a:pPr marL="594360" lvl="1" indent="-283464">
                        <a:buFont typeface="Calibri" panose="020F0502020204030204" pitchFamily="34" charset="0"/>
                        <a:buChar char="–"/>
                      </a:pPr>
                      <a:r>
                        <a:rPr lang="en-US" sz="1800" dirty="0"/>
                        <a:t>Provides information to teachers on the status of students’ progression through key topics or curriculum items</a:t>
                      </a:r>
                    </a:p>
                    <a:p>
                      <a:endParaRPr lang="en-US" sz="1800" dirty="0"/>
                    </a:p>
                  </a:txBody>
                  <a:tcPr marL="68580" marR="68580" marT="34290" marB="34290">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285750" indent="-285750">
                        <a:spcBef>
                          <a:spcPts val="600"/>
                        </a:spcBef>
                        <a:buFont typeface="Arial" panose="020B0604020202020204" pitchFamily="34" charset="0"/>
                        <a:buChar char="•"/>
                      </a:pPr>
                      <a:r>
                        <a:rPr lang="en-US" sz="1800" dirty="0"/>
                        <a:t>Focused on higher-stakes assessments</a:t>
                      </a:r>
                    </a:p>
                    <a:p>
                      <a:pPr marL="285750" indent="-285750">
                        <a:spcBef>
                          <a:spcPts val="600"/>
                        </a:spcBef>
                        <a:buFont typeface="Arial" panose="020B0604020202020204" pitchFamily="34" charset="0"/>
                        <a:buChar char="•"/>
                      </a:pPr>
                      <a:r>
                        <a:rPr lang="en-US" sz="1800" dirty="0"/>
                        <a:t>Usually used within accountability models</a:t>
                      </a:r>
                    </a:p>
                  </a:txBody>
                  <a:tcPr marL="68580" marR="68580" marT="34290" marB="34290">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871217485"/>
                  </a:ext>
                </a:extLst>
              </a:tr>
            </a:tbl>
          </a:graphicData>
        </a:graphic>
      </p:graphicFrame>
      <p:sp>
        <p:nvSpPr>
          <p:cNvPr id="7" name="TextBox 6"/>
          <p:cNvSpPr txBox="1"/>
          <p:nvPr/>
        </p:nvSpPr>
        <p:spPr>
          <a:xfrm>
            <a:off x="457200" y="1417320"/>
            <a:ext cx="8018223"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The local and state self-evaluation protocols are designed to provide frameworks for how local schools or districts can consider how to best implement their local assessment program, and how states can evaluate their options for their statewide assessment program. </a:t>
            </a:r>
          </a:p>
        </p:txBody>
      </p:sp>
    </p:spTree>
    <p:extLst>
      <p:ext uri="{BB962C8B-B14F-4D97-AF65-F5344CB8AC3E}">
        <p14:creationId xmlns:p14="http://schemas.microsoft.com/office/powerpoint/2010/main" val="13591944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C4BE1-8BFA-4EE6-B9B6-D5BCABEDE92E}"/>
              </a:ext>
            </a:extLst>
          </p:cNvPr>
          <p:cNvSpPr>
            <a:spLocks noGrp="1"/>
          </p:cNvSpPr>
          <p:nvPr>
            <p:ph type="title"/>
          </p:nvPr>
        </p:nvSpPr>
        <p:spPr/>
        <p:txBody>
          <a:bodyPr/>
          <a:lstStyle/>
          <a:p>
            <a:r>
              <a:rPr lang="en-US" dirty="0">
                <a:effectLst/>
              </a:rPr>
              <a:t>Relationship to Instructional Practices</a:t>
            </a:r>
          </a:p>
        </p:txBody>
      </p:sp>
      <p:sp>
        <p:nvSpPr>
          <p:cNvPr id="3" name="Content Placeholder 2">
            <a:extLst>
              <a:ext uri="{FF2B5EF4-FFF2-40B4-BE49-F238E27FC236}">
                <a16:creationId xmlns:a16="http://schemas.microsoft.com/office/drawing/2014/main" id="{1174808D-AA01-4858-BDB5-E2E1630C4E6A}"/>
              </a:ext>
            </a:extLst>
          </p:cNvPr>
          <p:cNvSpPr>
            <a:spLocks noGrp="1"/>
          </p:cNvSpPr>
          <p:nvPr>
            <p:ph idx="1"/>
          </p:nvPr>
        </p:nvSpPr>
        <p:spPr/>
        <p:txBody>
          <a:bodyPr/>
          <a:lstStyle/>
          <a:p>
            <a:pPr marL="0" indent="0">
              <a:buNone/>
            </a:pPr>
            <a:r>
              <a:rPr lang="en-US" sz="3600" dirty="0"/>
              <a:t>Thinking about your assessment:</a:t>
            </a:r>
          </a:p>
          <a:p>
            <a:pPr marL="283464" indent="-283464"/>
            <a:r>
              <a:rPr lang="en-US" sz="3200" dirty="0"/>
              <a:t>What standard are you assessing with each item?</a:t>
            </a:r>
          </a:p>
          <a:p>
            <a:pPr marL="740664" lvl="1" indent="-283464"/>
            <a:r>
              <a:rPr lang="en-US" sz="2800" dirty="0"/>
              <a:t> Is it a strong or weak alignment?</a:t>
            </a:r>
          </a:p>
          <a:p>
            <a:pPr marL="283464" indent="-283464"/>
            <a:r>
              <a:rPr lang="en-US" sz="3200" dirty="0"/>
              <a:t>What is the DOK?</a:t>
            </a:r>
          </a:p>
          <a:p>
            <a:pPr marL="283464" indent="-283464"/>
            <a:r>
              <a:rPr lang="en-US" sz="3200" dirty="0"/>
              <a:t>What is your blueprint ?</a:t>
            </a:r>
          </a:p>
          <a:p>
            <a:endParaRPr lang="en-US" dirty="0"/>
          </a:p>
        </p:txBody>
      </p:sp>
    </p:spTree>
    <p:extLst>
      <p:ext uri="{BB962C8B-B14F-4D97-AF65-F5344CB8AC3E}">
        <p14:creationId xmlns:p14="http://schemas.microsoft.com/office/powerpoint/2010/main" val="28761918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2" name="Title 1">
            <a:extLst>
              <a:ext uri="{FF2B5EF4-FFF2-40B4-BE49-F238E27FC236}">
                <a16:creationId xmlns:a16="http://schemas.microsoft.com/office/drawing/2014/main" id="{AAAD125F-2425-4628-BA23-B7E823392A94}"/>
              </a:ext>
            </a:extLst>
          </p:cNvPr>
          <p:cNvSpPr>
            <a:spLocks noGrp="1"/>
          </p:cNvSpPr>
          <p:nvPr>
            <p:ph type="title"/>
          </p:nvPr>
        </p:nvSpPr>
        <p:spPr/>
        <p:txBody>
          <a:bodyPr/>
          <a:lstStyle/>
          <a:p>
            <a:r>
              <a:rPr lang="en-US" dirty="0">
                <a:effectLst/>
              </a:rPr>
              <a:t>Beginning the Task</a:t>
            </a:r>
          </a:p>
        </p:txBody>
      </p:sp>
      <p:sp>
        <p:nvSpPr>
          <p:cNvPr id="3" name="Content Placeholder 2">
            <a:extLst>
              <a:ext uri="{FF2B5EF4-FFF2-40B4-BE49-F238E27FC236}">
                <a16:creationId xmlns:a16="http://schemas.microsoft.com/office/drawing/2014/main" id="{D5AED943-C986-48F9-8C43-AFC1320B15C1}"/>
              </a:ext>
            </a:extLst>
          </p:cNvPr>
          <p:cNvSpPr>
            <a:spLocks noGrp="1"/>
          </p:cNvSpPr>
          <p:nvPr>
            <p:ph idx="1"/>
          </p:nvPr>
        </p:nvSpPr>
        <p:spPr/>
        <p:txBody>
          <a:bodyPr/>
          <a:lstStyle/>
          <a:p>
            <a:pPr marL="283464" indent="-283464"/>
            <a:r>
              <a:rPr lang="en-US" dirty="0"/>
              <a:t>Use Worksheet “What is my assessment measuring?”</a:t>
            </a:r>
          </a:p>
          <a:p>
            <a:pPr marL="283464" indent="-283464"/>
            <a:r>
              <a:rPr lang="en-US" dirty="0"/>
              <a:t>Reflect on the items within your assessment.</a:t>
            </a:r>
          </a:p>
          <a:p>
            <a:pPr marL="283464" indent="-283464"/>
            <a:r>
              <a:rPr lang="en-US" dirty="0"/>
              <a:t>Complete a row for each item. </a:t>
            </a:r>
          </a:p>
          <a:p>
            <a:pPr marL="283464" indent="-283464"/>
            <a:r>
              <a:rPr lang="en-US" dirty="0"/>
              <a:t>Discuss with your working group as needed.</a:t>
            </a:r>
          </a:p>
          <a:p>
            <a:endParaRPr lang="en-US" dirty="0"/>
          </a:p>
        </p:txBody>
      </p:sp>
      <p:pic>
        <p:nvPicPr>
          <p:cNvPr id="560" name="Google Shape;560;p70"/>
          <p:cNvPicPr preferRelativeResize="0"/>
          <p:nvPr/>
        </p:nvPicPr>
        <p:blipFill rotWithShape="1">
          <a:blip r:embed="rId3">
            <a:alphaModFix/>
          </a:blip>
          <a:srcRect/>
          <a:stretch/>
        </p:blipFill>
        <p:spPr>
          <a:xfrm>
            <a:off x="1453743" y="3687642"/>
            <a:ext cx="5868891" cy="2244807"/>
          </a:xfrm>
          <a:prstGeom prst="rect">
            <a:avLst/>
          </a:prstGeom>
          <a:noFill/>
          <a:ln>
            <a:noFill/>
          </a:ln>
          <a:effectLst>
            <a:outerShdw blurRad="292100" dist="139700" dir="2700000" algn="tl" rotWithShape="0">
              <a:srgbClr val="333333">
                <a:alpha val="64705"/>
              </a:srgbClr>
            </a:outerShdw>
          </a:effectLst>
        </p:spPr>
      </p:pic>
    </p:spTree>
    <p:extLst>
      <p:ext uri="{BB962C8B-B14F-4D97-AF65-F5344CB8AC3E}">
        <p14:creationId xmlns:p14="http://schemas.microsoft.com/office/powerpoint/2010/main" val="183852098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2" name="Title 1">
            <a:extLst>
              <a:ext uri="{FF2B5EF4-FFF2-40B4-BE49-F238E27FC236}">
                <a16:creationId xmlns:a16="http://schemas.microsoft.com/office/drawing/2014/main" id="{29DF82F3-E70A-45D5-A293-3CD2C22CB896}"/>
              </a:ext>
            </a:extLst>
          </p:cNvPr>
          <p:cNvSpPr>
            <a:spLocks noGrp="1"/>
          </p:cNvSpPr>
          <p:nvPr>
            <p:ph type="title"/>
          </p:nvPr>
        </p:nvSpPr>
        <p:spPr/>
        <p:txBody>
          <a:bodyPr/>
          <a:lstStyle/>
          <a:p>
            <a:r>
              <a:rPr lang="en-US" dirty="0">
                <a:effectLst/>
              </a:rPr>
              <a:t>Table Talk</a:t>
            </a:r>
          </a:p>
        </p:txBody>
      </p:sp>
      <p:sp>
        <p:nvSpPr>
          <p:cNvPr id="4" name="Content Placeholder 3">
            <a:extLst>
              <a:ext uri="{FF2B5EF4-FFF2-40B4-BE49-F238E27FC236}">
                <a16:creationId xmlns:a16="http://schemas.microsoft.com/office/drawing/2014/main" id="{98BCD9A5-974E-4FDF-88D5-B80C1F443541}"/>
              </a:ext>
            </a:extLst>
          </p:cNvPr>
          <p:cNvSpPr>
            <a:spLocks noGrp="1"/>
          </p:cNvSpPr>
          <p:nvPr>
            <p:ph idx="1"/>
          </p:nvPr>
        </p:nvSpPr>
        <p:spPr/>
        <p:txBody>
          <a:bodyPr/>
          <a:lstStyle/>
          <a:p>
            <a:pPr marL="283464" indent="-283464"/>
            <a:r>
              <a:rPr lang="en-US" dirty="0"/>
              <a:t>What did you notice about your assessment items?</a:t>
            </a:r>
          </a:p>
          <a:p>
            <a:pPr marL="283464" indent="-283464"/>
            <a:endParaRPr lang="en-US" dirty="0"/>
          </a:p>
          <a:p>
            <a:pPr marL="283464" indent="-283464"/>
            <a:r>
              <a:rPr lang="en-US" dirty="0"/>
              <a:t>What areas might need to be strengthened?</a:t>
            </a:r>
          </a:p>
          <a:p>
            <a:pPr marL="283464" indent="-283464"/>
            <a:endParaRPr lang="en-US" dirty="0"/>
          </a:p>
          <a:p>
            <a:pPr marL="283464" indent="-283464"/>
            <a:r>
              <a:rPr lang="en-US" dirty="0"/>
              <a:t>Do you have a range of complexity?</a:t>
            </a:r>
          </a:p>
          <a:p>
            <a:endParaRPr lang="en-US" dirty="0"/>
          </a:p>
        </p:txBody>
      </p:sp>
    </p:spTree>
    <p:extLst>
      <p:ext uri="{BB962C8B-B14F-4D97-AF65-F5344CB8AC3E}">
        <p14:creationId xmlns:p14="http://schemas.microsoft.com/office/powerpoint/2010/main" val="35705254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p72"/>
          <p:cNvSpPr txBox="1">
            <a:spLocks noGrp="1"/>
          </p:cNvSpPr>
          <p:nvPr>
            <p:ph type="title"/>
          </p:nvPr>
        </p:nvSpPr>
        <p:spPr>
          <a:prstGeom prst="rect">
            <a:avLst/>
          </a:prstGeom>
          <a:noFill/>
          <a:ln>
            <a:noFill/>
          </a:ln>
        </p:spPr>
        <p:txBody>
          <a:bodyPr spcFirstLastPara="1" vert="horz" wrap="square" lIns="68569" tIns="34275" rIns="68569" bIns="34275" rtlCol="0" anchor="ctr" anchorCtr="0">
            <a:noAutofit/>
          </a:bodyPr>
          <a:lstStyle/>
          <a:p>
            <a:pPr>
              <a:spcBef>
                <a:spcPts val="0"/>
              </a:spcBef>
              <a:buClr>
                <a:schemeClr val="dk1"/>
              </a:buClr>
              <a:buSzPts val="4400"/>
            </a:pPr>
            <a:r>
              <a:rPr lang="en-US" dirty="0">
                <a:effectLst/>
                <a:ea typeface="Arial"/>
                <a:cs typeface="Arial"/>
                <a:sym typeface="Arial"/>
              </a:rPr>
              <a:t>Quality Review Checklist</a:t>
            </a:r>
            <a:endParaRPr sz="4800" dirty="0">
              <a:effectLst/>
            </a:endParaRPr>
          </a:p>
        </p:txBody>
      </p:sp>
      <p:graphicFrame>
        <p:nvGraphicFramePr>
          <p:cNvPr id="580" name="Google Shape;580;p72"/>
          <p:cNvGraphicFramePr/>
          <p:nvPr>
            <p:extLst>
              <p:ext uri="{D42A27DB-BD31-4B8C-83A1-F6EECF244321}">
                <p14:modId xmlns:p14="http://schemas.microsoft.com/office/powerpoint/2010/main" val="3038559053"/>
              </p:ext>
            </p:extLst>
          </p:nvPr>
        </p:nvGraphicFramePr>
        <p:xfrm>
          <a:off x="457200" y="1750868"/>
          <a:ext cx="8510156" cy="3564113"/>
        </p:xfrm>
        <a:graphic>
          <a:graphicData uri="http://schemas.openxmlformats.org/drawingml/2006/table">
            <a:tbl>
              <a:tblPr bandRow="1">
                <a:noFill/>
              </a:tblPr>
              <a:tblGrid>
                <a:gridCol w="8510156">
                  <a:extLst>
                    <a:ext uri="{9D8B030D-6E8A-4147-A177-3AD203B41FA5}">
                      <a16:colId xmlns:a16="http://schemas.microsoft.com/office/drawing/2014/main" val="20000"/>
                    </a:ext>
                  </a:extLst>
                </a:gridCol>
              </a:tblGrid>
              <a:tr h="419944">
                <a:tc>
                  <a:txBody>
                    <a:bodyPr/>
                    <a:lstStyle/>
                    <a:p>
                      <a:pPr marL="0" marR="0" lvl="0" indent="0" algn="l" rtl="0">
                        <a:spcBef>
                          <a:spcPts val="0"/>
                        </a:spcBef>
                        <a:spcAft>
                          <a:spcPts val="0"/>
                        </a:spcAft>
                        <a:buNone/>
                      </a:pPr>
                      <a:r>
                        <a:rPr lang="en-US" sz="1800" b="1"/>
                        <a:t>Standards</a:t>
                      </a:r>
                      <a:r>
                        <a:rPr lang="en-US" sz="1800"/>
                        <a:t>. The item aligns to one primary standard at the appropriate grade level.  </a:t>
                      </a:r>
                      <a:endParaRPr sz="1400">
                        <a:latin typeface="Times New Roman"/>
                        <a:ea typeface="Times New Roman"/>
                        <a:cs typeface="Times New Roman"/>
                        <a:sym typeface="Times New Roman"/>
                      </a:endParaRPr>
                    </a:p>
                  </a:txBody>
                  <a:tcPr marL="51431" marR="51431" marT="0" marB="0" anchor="ctr"/>
                </a:tc>
                <a:extLst>
                  <a:ext uri="{0D108BD9-81ED-4DB2-BD59-A6C34878D82A}">
                    <a16:rowId xmlns:a16="http://schemas.microsoft.com/office/drawing/2014/main" val="10000"/>
                  </a:ext>
                </a:extLst>
              </a:tr>
              <a:tr h="451238">
                <a:tc>
                  <a:txBody>
                    <a:bodyPr/>
                    <a:lstStyle/>
                    <a:p>
                      <a:pPr marL="0" marR="0" lvl="0" indent="0" algn="l" rtl="0">
                        <a:spcBef>
                          <a:spcPts val="0"/>
                        </a:spcBef>
                        <a:spcAft>
                          <a:spcPts val="0"/>
                        </a:spcAft>
                        <a:buNone/>
                      </a:pPr>
                      <a:r>
                        <a:rPr lang="en-US" sz="1800" b="1"/>
                        <a:t>Specifications</a:t>
                      </a:r>
                      <a:r>
                        <a:rPr lang="en-US" sz="1800"/>
                        <a:t>. The item aligns to characteristics of the item specification.</a:t>
                      </a:r>
                      <a:endParaRPr sz="2100"/>
                    </a:p>
                  </a:txBody>
                  <a:tcPr marL="51431" marR="51431" marT="0" marB="0" anchor="ctr"/>
                </a:tc>
                <a:extLst>
                  <a:ext uri="{0D108BD9-81ED-4DB2-BD59-A6C34878D82A}">
                    <a16:rowId xmlns:a16="http://schemas.microsoft.com/office/drawing/2014/main" val="10001"/>
                  </a:ext>
                </a:extLst>
              </a:tr>
              <a:tr h="728606">
                <a:tc>
                  <a:txBody>
                    <a:bodyPr/>
                    <a:lstStyle/>
                    <a:p>
                      <a:pPr marL="0" marR="0" lvl="0" indent="0" algn="l" rtl="0">
                        <a:spcBef>
                          <a:spcPts val="0"/>
                        </a:spcBef>
                        <a:spcAft>
                          <a:spcPts val="0"/>
                        </a:spcAft>
                        <a:buNone/>
                      </a:pPr>
                      <a:r>
                        <a:rPr lang="en-US" sz="1800" b="1"/>
                        <a:t>Depth of Knowledge (DOK)</a:t>
                      </a:r>
                      <a:r>
                        <a:rPr lang="en-US" sz="1800"/>
                        <a:t>. The item aligns to the DOK (cognitive complexity) defined by the standard. </a:t>
                      </a:r>
                      <a:endParaRPr sz="2100">
                        <a:latin typeface="Times New Roman"/>
                        <a:ea typeface="Times New Roman"/>
                        <a:cs typeface="Times New Roman"/>
                        <a:sym typeface="Times New Roman"/>
                      </a:endParaRPr>
                    </a:p>
                  </a:txBody>
                  <a:tcPr marL="51431" marR="51431" marT="0" marB="0" anchor="ctr"/>
                </a:tc>
                <a:extLst>
                  <a:ext uri="{0D108BD9-81ED-4DB2-BD59-A6C34878D82A}">
                    <a16:rowId xmlns:a16="http://schemas.microsoft.com/office/drawing/2014/main" val="10002"/>
                  </a:ext>
                </a:extLst>
              </a:tr>
              <a:tr h="451238">
                <a:tc>
                  <a:txBody>
                    <a:bodyPr/>
                    <a:lstStyle/>
                    <a:p>
                      <a:pPr marL="0" marR="0" lvl="0" indent="0" algn="l" rtl="0">
                        <a:spcBef>
                          <a:spcPts val="0"/>
                        </a:spcBef>
                        <a:spcAft>
                          <a:spcPts val="0"/>
                        </a:spcAft>
                        <a:buNone/>
                      </a:pPr>
                      <a:r>
                        <a:rPr lang="en-US" sz="1800" b="1"/>
                        <a:t>Content</a:t>
                      </a:r>
                      <a:r>
                        <a:rPr lang="en-US" sz="1800"/>
                        <a:t>. The content of the items is accurate and grade-level appropriate. </a:t>
                      </a:r>
                      <a:endParaRPr sz="2100">
                        <a:solidFill>
                          <a:srgbClr val="000000"/>
                        </a:solidFill>
                        <a:latin typeface="Times New Roman"/>
                        <a:ea typeface="Times New Roman"/>
                        <a:cs typeface="Times New Roman"/>
                        <a:sym typeface="Times New Roman"/>
                      </a:endParaRPr>
                    </a:p>
                  </a:txBody>
                  <a:tcPr marL="51431" marR="51431" marT="0" marB="0" anchor="ctr"/>
                </a:tc>
                <a:extLst>
                  <a:ext uri="{0D108BD9-81ED-4DB2-BD59-A6C34878D82A}">
                    <a16:rowId xmlns:a16="http://schemas.microsoft.com/office/drawing/2014/main" val="10003"/>
                  </a:ext>
                </a:extLst>
              </a:tr>
              <a:tr h="784481">
                <a:tc>
                  <a:txBody>
                    <a:bodyPr/>
                    <a:lstStyle/>
                    <a:p>
                      <a:pPr marL="0" marR="0" lvl="0" indent="0" algn="l" rtl="0">
                        <a:spcBef>
                          <a:spcPts val="0"/>
                        </a:spcBef>
                        <a:spcAft>
                          <a:spcPts val="0"/>
                        </a:spcAft>
                        <a:buNone/>
                      </a:pPr>
                      <a:r>
                        <a:rPr lang="en-US" sz="1800" b="1">
                          <a:solidFill>
                            <a:schemeClr val="dk1"/>
                          </a:solidFill>
                          <a:latin typeface="Arial"/>
                          <a:ea typeface="Arial"/>
                          <a:cs typeface="Arial"/>
                          <a:sym typeface="Arial"/>
                        </a:rPr>
                        <a:t>Scoring</a:t>
                      </a:r>
                      <a:r>
                        <a:rPr lang="en-US" sz="1800">
                          <a:solidFill>
                            <a:schemeClr val="dk1"/>
                          </a:solidFill>
                          <a:latin typeface="Arial"/>
                          <a:ea typeface="Arial"/>
                          <a:cs typeface="Arial"/>
                          <a:sym typeface="Arial"/>
                        </a:rPr>
                        <a:t>. The item </a:t>
                      </a:r>
                      <a:r>
                        <a:rPr lang="en-US" sz="1800"/>
                        <a:t>has a single correct key for multiple-choice items. The distractors, while plausible, are incorrect.</a:t>
                      </a:r>
                      <a:endParaRPr sz="2100"/>
                    </a:p>
                  </a:txBody>
                  <a:tcPr marL="51431" marR="51431" marT="0" marB="0" anchor="ctr"/>
                </a:tc>
                <a:extLst>
                  <a:ext uri="{0D108BD9-81ED-4DB2-BD59-A6C34878D82A}">
                    <a16:rowId xmlns:a16="http://schemas.microsoft.com/office/drawing/2014/main" val="10004"/>
                  </a:ext>
                </a:extLst>
              </a:tr>
              <a:tr h="728606">
                <a:tc>
                  <a:txBody>
                    <a:bodyPr/>
                    <a:lstStyle/>
                    <a:p>
                      <a:pPr marL="0" marR="0" lvl="0" indent="0" algn="l" rtl="0">
                        <a:spcBef>
                          <a:spcPts val="0"/>
                        </a:spcBef>
                        <a:spcAft>
                          <a:spcPts val="0"/>
                        </a:spcAft>
                        <a:buNone/>
                      </a:pPr>
                      <a:r>
                        <a:rPr lang="en-US" sz="1800" b="1" dirty="0"/>
                        <a:t>Accessibility</a:t>
                      </a:r>
                      <a:r>
                        <a:rPr lang="en-US" sz="1800" dirty="0"/>
                        <a:t>. Items should minimize language complexity (written in simple sentences with few clauses) so that the task is clear to all students.  </a:t>
                      </a:r>
                      <a:endParaRPr sz="2100" dirty="0">
                        <a:solidFill>
                          <a:srgbClr val="000000"/>
                        </a:solidFill>
                        <a:latin typeface="Times New Roman"/>
                        <a:ea typeface="Times New Roman"/>
                        <a:cs typeface="Times New Roman"/>
                        <a:sym typeface="Times New Roman"/>
                      </a:endParaRPr>
                    </a:p>
                  </a:txBody>
                  <a:tcPr marL="51431" marR="51431" marT="0" marB="0"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11185530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effectLst/>
              </a:rPr>
              <a:t>Formative Assessment Rubric</a:t>
            </a:r>
          </a:p>
        </p:txBody>
      </p:sp>
      <p:pic>
        <p:nvPicPr>
          <p:cNvPr id="4" name="Picture 3"/>
          <p:cNvPicPr>
            <a:picLocks noChangeAspect="1"/>
          </p:cNvPicPr>
          <p:nvPr/>
        </p:nvPicPr>
        <p:blipFill rotWithShape="1">
          <a:blip r:embed="rId3"/>
          <a:srcRect b="20033"/>
          <a:stretch/>
        </p:blipFill>
        <p:spPr>
          <a:xfrm>
            <a:off x="628650" y="2232241"/>
            <a:ext cx="7526609" cy="3952567"/>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628650" y="1558195"/>
            <a:ext cx="6620069" cy="507831"/>
          </a:xfrm>
          <a:prstGeom prst="rect">
            <a:avLst/>
          </a:prstGeom>
        </p:spPr>
        <p:txBody>
          <a:bodyPr wrap="square">
            <a:spAutoFit/>
          </a:bodyPr>
          <a:lstStyle/>
          <a:p>
            <a:r>
              <a:rPr lang="en-US" sz="1350" dirty="0">
                <a:hlinkClick r:id="rId4"/>
              </a:rPr>
              <a:t>https://www.doe.in.gov/sites/default/files/assessment/learning-progression-guided-formative-assessment-self-reflective-rubric.pdf</a:t>
            </a:r>
            <a:r>
              <a:rPr lang="en-US" sz="1350" dirty="0"/>
              <a:t> </a:t>
            </a:r>
          </a:p>
        </p:txBody>
      </p:sp>
    </p:spTree>
    <p:extLst>
      <p:ext uri="{BB962C8B-B14F-4D97-AF65-F5344CB8AC3E}">
        <p14:creationId xmlns:p14="http://schemas.microsoft.com/office/powerpoint/2010/main" val="1018510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511455"/>
            <a:ext cx="9144000" cy="4246685"/>
          </a:xfrm>
          <a:prstGeom prst="rect">
            <a:avLst/>
          </a:prstGeom>
          <a:solidFill>
            <a:srgbClr val="151F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Content Placeholder 2"/>
          <p:cNvSpPr>
            <a:spLocks noGrp="1"/>
          </p:cNvSpPr>
          <p:nvPr>
            <p:ph idx="1"/>
          </p:nvPr>
        </p:nvSpPr>
        <p:spPr>
          <a:xfrm>
            <a:off x="1003641" y="2272500"/>
            <a:ext cx="7136717" cy="2313000"/>
          </a:xfrm>
        </p:spPr>
        <p:txBody>
          <a:bodyPr>
            <a:normAutofit/>
          </a:bodyPr>
          <a:lstStyle/>
          <a:p>
            <a:pPr marL="0" indent="0" algn="ctr">
              <a:buNone/>
            </a:pPr>
            <a:endParaRPr lang="en-US" sz="4950" dirty="0">
              <a:solidFill>
                <a:schemeClr val="bg1"/>
              </a:solidFill>
            </a:endParaRPr>
          </a:p>
          <a:p>
            <a:pPr marL="0" indent="0" algn="ctr">
              <a:buNone/>
            </a:pPr>
            <a:r>
              <a:rPr lang="en-US" sz="4950" dirty="0">
                <a:solidFill>
                  <a:schemeClr val="bg1"/>
                </a:solidFill>
              </a:rPr>
              <a:t>Leadership-Specific Training  </a:t>
            </a:r>
          </a:p>
        </p:txBody>
      </p:sp>
    </p:spTree>
    <p:extLst>
      <p:ext uri="{BB962C8B-B14F-4D97-AF65-F5344CB8AC3E}">
        <p14:creationId xmlns:p14="http://schemas.microsoft.com/office/powerpoint/2010/main" val="53596777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effectLst/>
              </a:rPr>
              <a:t>Purpose and Vision of the Grant</a:t>
            </a:r>
          </a:p>
        </p:txBody>
      </p:sp>
      <p:graphicFrame>
        <p:nvGraphicFramePr>
          <p:cNvPr id="4" name="Diagram 3"/>
          <p:cNvGraphicFramePr/>
          <p:nvPr>
            <p:extLst/>
          </p:nvPr>
        </p:nvGraphicFramePr>
        <p:xfrm>
          <a:off x="273436" y="1838886"/>
          <a:ext cx="3007659" cy="37651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ight Arrow 4"/>
          <p:cNvSpPr/>
          <p:nvPr/>
        </p:nvSpPr>
        <p:spPr>
          <a:xfrm>
            <a:off x="1252831" y="3566832"/>
            <a:ext cx="376517" cy="309282"/>
          </a:xfrm>
          <a:prstGeom prst="rightArrow">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ight Arrow 5"/>
          <p:cNvSpPr/>
          <p:nvPr/>
        </p:nvSpPr>
        <p:spPr>
          <a:xfrm>
            <a:off x="2933716" y="3499596"/>
            <a:ext cx="376517" cy="309282"/>
          </a:xfrm>
          <a:prstGeom prst="rightArrow">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7" name="Group 6"/>
          <p:cNvGrpSpPr/>
          <p:nvPr/>
        </p:nvGrpSpPr>
        <p:grpSpPr>
          <a:xfrm>
            <a:off x="3327839" y="3079793"/>
            <a:ext cx="1208644" cy="1208644"/>
            <a:chOff x="1843953" y="1704354"/>
            <a:chExt cx="1611525" cy="1611525"/>
          </a:xfrm>
          <a:solidFill>
            <a:srgbClr val="151E49"/>
          </a:solidFill>
        </p:grpSpPr>
        <p:sp>
          <p:nvSpPr>
            <p:cNvPr id="8" name="Oval 7"/>
            <p:cNvSpPr/>
            <p:nvPr/>
          </p:nvSpPr>
          <p:spPr>
            <a:xfrm>
              <a:off x="1843953" y="1704354"/>
              <a:ext cx="1611525" cy="1611525"/>
            </a:xfrm>
            <a:prstGeom prst="ellipse">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9" name="Oval 4"/>
            <p:cNvSpPr/>
            <p:nvPr/>
          </p:nvSpPr>
          <p:spPr>
            <a:xfrm>
              <a:off x="2079955" y="1940356"/>
              <a:ext cx="1139521" cy="1139521"/>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18098" tIns="18098" rIns="18098" bIns="18098" numCol="1" spcCol="1270" anchor="ctr" anchorCtr="0">
              <a:noAutofit/>
            </a:bodyPr>
            <a:lstStyle/>
            <a:p>
              <a:pPr algn="ctr" defTabSz="633413">
                <a:lnSpc>
                  <a:spcPct val="90000"/>
                </a:lnSpc>
                <a:spcBef>
                  <a:spcPct val="0"/>
                </a:spcBef>
                <a:spcAft>
                  <a:spcPct val="35000"/>
                </a:spcAft>
              </a:pPr>
              <a:r>
                <a:rPr lang="en-US" sz="1425" dirty="0"/>
                <a:t>Student and School Success</a:t>
              </a:r>
            </a:p>
          </p:txBody>
        </p:sp>
      </p:grpSp>
      <p:sp>
        <p:nvSpPr>
          <p:cNvPr id="10" name="Rounded Rectangle 9"/>
          <p:cNvSpPr/>
          <p:nvPr/>
        </p:nvSpPr>
        <p:spPr>
          <a:xfrm>
            <a:off x="5066878" y="2228850"/>
            <a:ext cx="3442448" cy="2998694"/>
          </a:xfrm>
          <a:prstGeom prst="roundRect">
            <a:avLst/>
          </a:prstGeom>
          <a:ln w="76200"/>
        </p:spPr>
        <p:style>
          <a:lnRef idx="2">
            <a:schemeClr val="accent4"/>
          </a:lnRef>
          <a:fillRef idx="1">
            <a:schemeClr val="lt1"/>
          </a:fillRef>
          <a:effectRef idx="0">
            <a:schemeClr val="accent4"/>
          </a:effectRef>
          <a:fontRef idx="minor">
            <a:schemeClr val="dk1"/>
          </a:fontRef>
        </p:style>
        <p:txBody>
          <a:bodyPr rtlCol="0" anchor="ctr"/>
          <a:lstStyle/>
          <a:p>
            <a:r>
              <a:rPr lang="en-US" sz="1725" dirty="0"/>
              <a:t>Indiana’s Formative (Interim) Assessment Grant provides funding to schools for formative (interim) assessment programs, tools, and professional development in order to </a:t>
            </a:r>
            <a:r>
              <a:rPr lang="en-US" sz="1725" b="1" dirty="0"/>
              <a:t>increase data-driven instructional practices and enrich learning for all students</a:t>
            </a:r>
            <a:r>
              <a:rPr lang="en-US" sz="1725" dirty="0"/>
              <a:t>.</a:t>
            </a:r>
          </a:p>
        </p:txBody>
      </p:sp>
    </p:spTree>
    <p:extLst>
      <p:ext uri="{BB962C8B-B14F-4D97-AF65-F5344CB8AC3E}">
        <p14:creationId xmlns:p14="http://schemas.microsoft.com/office/powerpoint/2010/main" val="298746439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effectLst/>
              </a:rPr>
              <a:t>Purpose of this Committee</a:t>
            </a:r>
          </a:p>
        </p:txBody>
      </p:sp>
      <p:sp>
        <p:nvSpPr>
          <p:cNvPr id="2" name="Content Placeholder 1"/>
          <p:cNvSpPr>
            <a:spLocks noGrp="1"/>
          </p:cNvSpPr>
          <p:nvPr>
            <p:ph idx="1"/>
          </p:nvPr>
        </p:nvSpPr>
        <p:spPr>
          <a:xfrm>
            <a:off x="457200" y="1417320"/>
            <a:ext cx="8069766" cy="4805060"/>
          </a:xfrm>
        </p:spPr>
        <p:txBody>
          <a:bodyPr>
            <a:normAutofit/>
          </a:bodyPr>
          <a:lstStyle/>
          <a:p>
            <a:pPr marL="385763" indent="-385763">
              <a:buFont typeface="+mj-lt"/>
              <a:buAutoNum type="arabicPeriod"/>
            </a:pPr>
            <a:r>
              <a:rPr lang="en-US" dirty="0"/>
              <a:t>Evaluate proposals from assessment program vendors</a:t>
            </a:r>
            <a:br>
              <a:rPr lang="en-US" dirty="0"/>
            </a:br>
            <a:endParaRPr lang="en-US" dirty="0"/>
          </a:p>
          <a:p>
            <a:pPr marL="385763" indent="-385763">
              <a:buFont typeface="+mj-lt"/>
              <a:buAutoNum type="arabicPeriod"/>
            </a:pPr>
            <a:r>
              <a:rPr lang="en-US" dirty="0"/>
              <a:t>Identify assessment programs that provide high-quality services aligned to the purpose and expectations of the Formative (Interim) Assessment Grant</a:t>
            </a:r>
          </a:p>
          <a:p>
            <a:pPr marL="385763" indent="-385763">
              <a:buFont typeface="+mj-lt"/>
              <a:buAutoNum type="arabicPeriod"/>
            </a:pPr>
            <a:endParaRPr lang="en-US" dirty="0"/>
          </a:p>
        </p:txBody>
      </p:sp>
    </p:spTree>
    <p:extLst>
      <p:ext uri="{BB962C8B-B14F-4D97-AF65-F5344CB8AC3E}">
        <p14:creationId xmlns:p14="http://schemas.microsoft.com/office/powerpoint/2010/main" val="255982639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Slight Adjustments to Metric</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79446476"/>
              </p:ext>
            </p:extLst>
          </p:nvPr>
        </p:nvGraphicFramePr>
        <p:xfrm>
          <a:off x="166134" y="1280161"/>
          <a:ext cx="8673065" cy="5235355"/>
        </p:xfrm>
        <a:graphic>
          <a:graphicData uri="http://schemas.openxmlformats.org/drawingml/2006/table">
            <a:tbl>
              <a:tblPr firstRow="1" firstCol="1" bandRow="1">
                <a:tableStyleId>{C083E6E3-FA7D-4D7B-A595-EF9225AFEA82}</a:tableStyleId>
              </a:tblPr>
              <a:tblGrid>
                <a:gridCol w="2367283">
                  <a:extLst>
                    <a:ext uri="{9D8B030D-6E8A-4147-A177-3AD203B41FA5}">
                      <a16:colId xmlns:a16="http://schemas.microsoft.com/office/drawing/2014/main" val="20000"/>
                    </a:ext>
                  </a:extLst>
                </a:gridCol>
                <a:gridCol w="3253984">
                  <a:extLst>
                    <a:ext uri="{9D8B030D-6E8A-4147-A177-3AD203B41FA5}">
                      <a16:colId xmlns:a16="http://schemas.microsoft.com/office/drawing/2014/main" val="20001"/>
                    </a:ext>
                  </a:extLst>
                </a:gridCol>
                <a:gridCol w="1654246">
                  <a:extLst>
                    <a:ext uri="{9D8B030D-6E8A-4147-A177-3AD203B41FA5}">
                      <a16:colId xmlns:a16="http://schemas.microsoft.com/office/drawing/2014/main" val="20002"/>
                    </a:ext>
                  </a:extLst>
                </a:gridCol>
                <a:gridCol w="1083816">
                  <a:extLst>
                    <a:ext uri="{9D8B030D-6E8A-4147-A177-3AD203B41FA5}">
                      <a16:colId xmlns:a16="http://schemas.microsoft.com/office/drawing/2014/main" val="20003"/>
                    </a:ext>
                  </a:extLst>
                </a:gridCol>
                <a:gridCol w="313736">
                  <a:extLst>
                    <a:ext uri="{9D8B030D-6E8A-4147-A177-3AD203B41FA5}">
                      <a16:colId xmlns:a16="http://schemas.microsoft.com/office/drawing/2014/main" val="20004"/>
                    </a:ext>
                  </a:extLst>
                </a:gridCol>
              </a:tblGrid>
              <a:tr h="391205">
                <a:tc>
                  <a:txBody>
                    <a:bodyPr/>
                    <a:lstStyle/>
                    <a:p>
                      <a:pPr marL="0" marR="0">
                        <a:lnSpc>
                          <a:spcPct val="107000"/>
                        </a:lnSpc>
                        <a:spcBef>
                          <a:spcPts val="0"/>
                        </a:spcBef>
                        <a:spcAft>
                          <a:spcPts val="0"/>
                        </a:spcAft>
                      </a:pPr>
                      <a:r>
                        <a:rPr lang="en-US" sz="1400" dirty="0">
                          <a:effectLst/>
                        </a:rPr>
                        <a:t>Evidence Requested</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400" dirty="0">
                          <a:effectLst/>
                        </a:rPr>
                        <a:t>Evidence Desired</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400">
                          <a:effectLst/>
                        </a:rPr>
                        <a:t>Comments</a:t>
                      </a:r>
                      <a:endParaRPr lang="en-US" sz="1400" b="1">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400" dirty="0">
                          <a:effectLst/>
                        </a:rPr>
                        <a:t>Adequacy of Evidence</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80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00"/>
                  </a:ext>
                </a:extLst>
              </a:tr>
              <a:tr h="233332">
                <a:tc gridSpan="5">
                  <a:txBody>
                    <a:bodyPr/>
                    <a:lstStyle/>
                    <a:p>
                      <a:pPr marL="0" marR="0">
                        <a:lnSpc>
                          <a:spcPct val="107000"/>
                        </a:lnSpc>
                        <a:spcBef>
                          <a:spcPts val="0"/>
                        </a:spcBef>
                        <a:spcAft>
                          <a:spcPts val="0"/>
                        </a:spcAft>
                      </a:pPr>
                      <a:r>
                        <a:rPr lang="en-US" sz="1400" dirty="0">
                          <a:effectLst/>
                        </a:rPr>
                        <a:t>Construct Coherence</a:t>
                      </a:r>
                      <a:endParaRPr lang="en-US" sz="1400" i="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192179">
                <a:tc>
                  <a:txBody>
                    <a:bodyPr/>
                    <a:lstStyle/>
                    <a:p>
                      <a:pPr marL="0" marR="0">
                        <a:lnSpc>
                          <a:spcPct val="107000"/>
                        </a:lnSpc>
                        <a:spcBef>
                          <a:spcPts val="0"/>
                        </a:spcBef>
                        <a:spcAft>
                          <a:spcPts val="0"/>
                        </a:spcAft>
                      </a:pPr>
                      <a:r>
                        <a:rPr lang="en-US" sz="1400" dirty="0">
                          <a:effectLst/>
                        </a:rPr>
                        <a:t>Does the assessment measure the breadth and depth of Indiana Academic Standards?</a:t>
                      </a:r>
                    </a:p>
                    <a:p>
                      <a:pPr marL="0" marR="0">
                        <a:lnSpc>
                          <a:spcPct val="107000"/>
                        </a:lnSpc>
                        <a:spcBef>
                          <a:spcPts val="0"/>
                        </a:spcBef>
                        <a:spcAft>
                          <a:spcPts val="0"/>
                        </a:spcAft>
                      </a:pPr>
                      <a:r>
                        <a:rPr lang="en-US" sz="1400" dirty="0">
                          <a:effectLst/>
                        </a:rPr>
                        <a:t> </a:t>
                      </a:r>
                    </a:p>
                    <a:p>
                      <a:pPr marL="0" marR="0">
                        <a:lnSpc>
                          <a:spcPct val="107000"/>
                        </a:lnSpc>
                        <a:spcBef>
                          <a:spcPts val="0"/>
                        </a:spcBef>
                        <a:spcAft>
                          <a:spcPts val="0"/>
                        </a:spcAft>
                      </a:pPr>
                      <a:r>
                        <a:rPr lang="en-US" sz="1400" dirty="0">
                          <a:effectLst/>
                        </a:rPr>
                        <a:t>Are there standards that the assessment does not measure as intended (e.g., writing, process, etc.)? </a:t>
                      </a:r>
                    </a:p>
                    <a:p>
                      <a:pPr marL="0" marR="0">
                        <a:lnSpc>
                          <a:spcPct val="107000"/>
                        </a:lnSpc>
                        <a:spcBef>
                          <a:spcPts val="0"/>
                        </a:spcBef>
                        <a:spcAft>
                          <a:spcPts val="0"/>
                        </a:spcAft>
                      </a:pPr>
                      <a:r>
                        <a:rPr lang="en-US" sz="1400" dirty="0">
                          <a:effectLst/>
                        </a:rPr>
                        <a:t> </a:t>
                      </a:r>
                    </a:p>
                    <a:p>
                      <a:pPr marL="0" marR="0">
                        <a:lnSpc>
                          <a:spcPct val="107000"/>
                        </a:lnSpc>
                        <a:spcBef>
                          <a:spcPts val="0"/>
                        </a:spcBef>
                        <a:spcAft>
                          <a:spcPts val="0"/>
                        </a:spcAft>
                      </a:pPr>
                      <a:r>
                        <a:rPr lang="en-US" sz="1400" dirty="0">
                          <a:effectLst/>
                        </a:rPr>
                        <a:t>What evidence shows that the assessment is sufficiently rigorous?</a:t>
                      </a:r>
                    </a:p>
                    <a:p>
                      <a:pPr marL="0" marR="0">
                        <a:lnSpc>
                          <a:spcPct val="107000"/>
                        </a:lnSpc>
                        <a:spcBef>
                          <a:spcPts val="0"/>
                        </a:spcBef>
                        <a:spcAft>
                          <a:spcPts val="0"/>
                        </a:spcAft>
                      </a:pPr>
                      <a:r>
                        <a:rPr lang="en-US" sz="1400" dirty="0">
                          <a:effectLst/>
                        </a:rPr>
                        <a:t> </a:t>
                      </a:r>
                    </a:p>
                    <a:p>
                      <a:pPr marL="0" marR="0">
                        <a:lnSpc>
                          <a:spcPct val="107000"/>
                        </a:lnSpc>
                        <a:spcBef>
                          <a:spcPts val="0"/>
                        </a:spcBef>
                        <a:spcAft>
                          <a:spcPts val="0"/>
                        </a:spcAft>
                      </a:pPr>
                      <a:r>
                        <a:rPr lang="en-US" sz="1400" dirty="0">
                          <a:effectLst/>
                        </a:rPr>
                        <a:t>What set of standards or learning outcomes does the assessment align to?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400" dirty="0">
                          <a:solidFill>
                            <a:srgbClr val="FF0000"/>
                          </a:solidFill>
                          <a:effectLst/>
                        </a:rPr>
                        <a:t>A formal alignment study must be provided. A narrative describing the methodology of the alignment study should be included. </a:t>
                      </a:r>
                    </a:p>
                    <a:p>
                      <a:pPr marL="0" marR="0">
                        <a:lnSpc>
                          <a:spcPct val="107000"/>
                        </a:lnSpc>
                        <a:spcBef>
                          <a:spcPts val="0"/>
                        </a:spcBef>
                        <a:spcAft>
                          <a:spcPts val="0"/>
                        </a:spcAft>
                      </a:pPr>
                      <a:r>
                        <a:rPr lang="en-US" sz="1400" dirty="0">
                          <a:solidFill>
                            <a:srgbClr val="FF0000"/>
                          </a:solidFill>
                          <a:effectLst/>
                        </a:rPr>
                        <a:t> </a:t>
                      </a:r>
                    </a:p>
                    <a:p>
                      <a:pPr marL="0" marR="0">
                        <a:lnSpc>
                          <a:spcPct val="107000"/>
                        </a:lnSpc>
                        <a:spcBef>
                          <a:spcPts val="0"/>
                        </a:spcBef>
                        <a:spcAft>
                          <a:spcPts val="0"/>
                        </a:spcAft>
                      </a:pPr>
                      <a:r>
                        <a:rPr lang="en-US" sz="1400" dirty="0">
                          <a:solidFill>
                            <a:srgbClr val="FF0000"/>
                          </a:solidFill>
                          <a:effectLst/>
                        </a:rPr>
                        <a:t>At least 85% of Indiana standards for each grade/content area must be assessed as a minimum. The 15% of non-assessed standards may account for standards that lend themselves towards classroom assessment. 100% of the assessment should align to one (or more) Indiana Academic Standard(s). </a:t>
                      </a:r>
                    </a:p>
                    <a:p>
                      <a:pPr marL="0" marR="0">
                        <a:lnSpc>
                          <a:spcPct val="107000"/>
                        </a:lnSpc>
                        <a:spcBef>
                          <a:spcPts val="0"/>
                        </a:spcBef>
                        <a:spcAft>
                          <a:spcPts val="0"/>
                        </a:spcAft>
                      </a:pPr>
                      <a:r>
                        <a:rPr lang="en-US" sz="1400" dirty="0">
                          <a:solidFill>
                            <a:srgbClr val="FF0000"/>
                          </a:solidFill>
                          <a:effectLst/>
                        </a:rPr>
                        <a:t> </a:t>
                      </a:r>
                    </a:p>
                    <a:p>
                      <a:pPr marL="0" marR="0">
                        <a:lnSpc>
                          <a:spcPct val="107000"/>
                        </a:lnSpc>
                        <a:spcBef>
                          <a:spcPts val="0"/>
                        </a:spcBef>
                        <a:spcAft>
                          <a:spcPts val="0"/>
                        </a:spcAft>
                      </a:pPr>
                      <a:r>
                        <a:rPr lang="en-US" sz="1400" dirty="0">
                          <a:solidFill>
                            <a:srgbClr val="FF0000"/>
                          </a:solidFill>
                          <a:effectLst/>
                        </a:rPr>
                        <a:t>Varying levels of rigor should be measured across each test form, from Depth of Knowledge (DOK) 1 to 3 (or similar measurements on a different scale). DOK 1 should be emphasized less than DOKs 2 and 3. </a:t>
                      </a:r>
                      <a:endParaRPr lang="en-US"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68580" marR="0">
                        <a:spcBef>
                          <a:spcPts val="845"/>
                        </a:spcBef>
                        <a:spcAft>
                          <a:spcPts val="0"/>
                        </a:spcAft>
                      </a:pPr>
                      <a:r>
                        <a:rPr lang="en-US" sz="1400" dirty="0">
                          <a:effectLst/>
                        </a:rPr>
                        <a:t> Adequate</a:t>
                      </a:r>
                    </a:p>
                    <a:p>
                      <a:pPr marL="68580" marR="0">
                        <a:spcBef>
                          <a:spcPts val="855"/>
                        </a:spcBef>
                        <a:spcAft>
                          <a:spcPts val="0"/>
                        </a:spcAft>
                      </a:pPr>
                      <a:r>
                        <a:rPr lang="en-US" sz="1400" dirty="0">
                          <a:effectLst/>
                        </a:rPr>
                        <a:t> Incomplete</a:t>
                      </a:r>
                    </a:p>
                    <a:p>
                      <a:pPr marL="68580" marR="0">
                        <a:spcBef>
                          <a:spcPts val="855"/>
                        </a:spcBef>
                        <a:spcAft>
                          <a:spcPts val="0"/>
                        </a:spcAft>
                      </a:pPr>
                      <a:r>
                        <a:rPr lang="en-US" sz="1400" dirty="0">
                          <a:effectLst/>
                        </a:rPr>
                        <a:t> Lacking</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tc>
                <a:tc>
                  <a:txBody>
                    <a:bodyPr/>
                    <a:lstStyle/>
                    <a:p>
                      <a:pPr marL="0" marR="0">
                        <a:lnSpc>
                          <a:spcPct val="107000"/>
                        </a:lnSpc>
                        <a:spcBef>
                          <a:spcPts val="0"/>
                        </a:spcBef>
                        <a:spcAft>
                          <a:spcPts val="80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68645499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021D5A-181D-4678-9DDE-10E2E0277665}"/>
              </a:ext>
            </a:extLst>
          </p:cNvPr>
          <p:cNvSpPr>
            <a:spLocks noGrp="1"/>
          </p:cNvSpPr>
          <p:nvPr>
            <p:ph type="title"/>
          </p:nvPr>
        </p:nvSpPr>
        <p:spPr/>
        <p:txBody>
          <a:bodyPr>
            <a:normAutofit/>
          </a:bodyPr>
          <a:lstStyle/>
          <a:p>
            <a:pPr marL="2293938" indent="681038" algn="r"/>
            <a:r>
              <a:rPr lang="en-US" sz="3600" dirty="0">
                <a:effectLst/>
              </a:rPr>
              <a:t>A User’s Perspective of Implementing the SCILLSS Local Self-Evaluation Protocol</a:t>
            </a:r>
            <a:endParaRPr lang="en-US" sz="3200" b="1" dirty="0">
              <a:solidFill>
                <a:srgbClr val="0070C0"/>
              </a:solidFill>
              <a:effectLst/>
            </a:endParaRPr>
          </a:p>
        </p:txBody>
      </p:sp>
      <p:sp>
        <p:nvSpPr>
          <p:cNvPr id="7" name="Subtitle 4">
            <a:extLst>
              <a:ext uri="{FF2B5EF4-FFF2-40B4-BE49-F238E27FC236}">
                <a16:creationId xmlns:a16="http://schemas.microsoft.com/office/drawing/2014/main" id="{5AA44839-D783-4FCE-8BFB-6BBE5192C40C}"/>
              </a:ext>
            </a:extLst>
          </p:cNvPr>
          <p:cNvSpPr txBox="1">
            <a:spLocks/>
          </p:cNvSpPr>
          <p:nvPr/>
        </p:nvSpPr>
        <p:spPr>
          <a:xfrm>
            <a:off x="3216502" y="4772108"/>
            <a:ext cx="5294086" cy="930192"/>
          </a:xfrm>
          <a:prstGeom prst="rect">
            <a:avLst/>
          </a:prstGeom>
        </p:spPr>
        <p:txBody>
          <a:bodyPr vert="horz" lIns="91440" tIns="45720" rIns="91440" bIns="45720" rtlCol="0">
            <a:normAutofit fontScale="77500" lnSpcReduction="20000"/>
          </a:bodyPr>
          <a:lstStyle>
            <a:lvl1pPr marL="0" indent="0" algn="l" defTabSz="685783" rtl="0" eaLnBrk="1" latinLnBrk="0" hangingPunct="1">
              <a:lnSpc>
                <a:spcPct val="90000"/>
              </a:lnSpc>
              <a:spcBef>
                <a:spcPts val="750"/>
              </a:spcBef>
              <a:buFont typeface="Arial" panose="020B0604020202020204" pitchFamily="34" charset="0"/>
              <a:buNone/>
              <a:defRPr sz="1800" kern="1200">
                <a:solidFill>
                  <a:schemeClr val="tx1">
                    <a:tint val="75000"/>
                  </a:schemeClr>
                </a:solidFill>
                <a:latin typeface="+mn-lt"/>
                <a:ea typeface="+mn-ea"/>
                <a:cs typeface="+mn-cs"/>
              </a:defRPr>
            </a:lvl1pPr>
            <a:lvl2pPr marL="342892" indent="0" algn="l" defTabSz="685783" rtl="0" eaLnBrk="1" latinLnBrk="0" hangingPunct="1">
              <a:lnSpc>
                <a:spcPct val="90000"/>
              </a:lnSpc>
              <a:spcBef>
                <a:spcPts val="375"/>
              </a:spcBef>
              <a:buFont typeface="Calibri" panose="020F0502020204030204" pitchFamily="34" charset="0"/>
              <a:buNone/>
              <a:defRPr sz="1500" b="0" i="0" u="none" kern="1200">
                <a:solidFill>
                  <a:schemeClr val="tx1">
                    <a:tint val="75000"/>
                  </a:schemeClr>
                </a:solidFill>
                <a:latin typeface="+mn-lt"/>
                <a:ea typeface="+mn-ea"/>
                <a:cs typeface="+mn-cs"/>
              </a:defRPr>
            </a:lvl2pPr>
            <a:lvl3pPr marL="685783" indent="0" algn="l" defTabSz="685783"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675"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566"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457"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348"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240"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132" indent="0" algn="l" defTabSz="685783"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algn="r"/>
            <a:r>
              <a:rPr lang="en-US" sz="2400" dirty="0">
                <a:solidFill>
                  <a:schemeClr val="tx1"/>
                </a:solidFill>
              </a:rPr>
              <a:t>Shannon Nepple, </a:t>
            </a:r>
          </a:p>
          <a:p>
            <a:pPr algn="r"/>
            <a:r>
              <a:rPr lang="en-US" sz="2400" dirty="0">
                <a:solidFill>
                  <a:schemeClr val="tx1"/>
                </a:solidFill>
              </a:rPr>
              <a:t>Curriculum Director, </a:t>
            </a:r>
          </a:p>
          <a:p>
            <a:pPr algn="r"/>
            <a:r>
              <a:rPr lang="en-US" sz="2400" dirty="0">
                <a:solidFill>
                  <a:schemeClr val="tx1"/>
                </a:solidFill>
              </a:rPr>
              <a:t>Nebraska District Representative </a:t>
            </a:r>
          </a:p>
        </p:txBody>
      </p:sp>
    </p:spTree>
    <p:extLst>
      <p:ext uri="{BB962C8B-B14F-4D97-AF65-F5344CB8AC3E}">
        <p14:creationId xmlns:p14="http://schemas.microsoft.com/office/powerpoint/2010/main" val="2583470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5C90E-44DF-44E0-A6D1-7089C119CB2A}"/>
              </a:ext>
            </a:extLst>
          </p:cNvPr>
          <p:cNvSpPr>
            <a:spLocks noGrp="1"/>
          </p:cNvSpPr>
          <p:nvPr>
            <p:ph type="title"/>
          </p:nvPr>
        </p:nvSpPr>
        <p:spPr/>
        <p:txBody>
          <a:bodyPr>
            <a:normAutofit/>
          </a:bodyPr>
          <a:lstStyle/>
          <a:p>
            <a:r>
              <a:rPr lang="en-US" dirty="0">
                <a:effectLst/>
              </a:rPr>
              <a:t>Self-evaluation Protocols</a:t>
            </a:r>
          </a:p>
        </p:txBody>
      </p:sp>
      <p:sp>
        <p:nvSpPr>
          <p:cNvPr id="3" name="Content Placeholder 2">
            <a:extLst>
              <a:ext uri="{FF2B5EF4-FFF2-40B4-BE49-F238E27FC236}">
                <a16:creationId xmlns:a16="http://schemas.microsoft.com/office/drawing/2014/main" id="{F2972604-55B1-4BBC-8508-AE99A676CC38}"/>
              </a:ext>
            </a:extLst>
          </p:cNvPr>
          <p:cNvSpPr>
            <a:spLocks noGrp="1"/>
          </p:cNvSpPr>
          <p:nvPr>
            <p:ph idx="1"/>
          </p:nvPr>
        </p:nvSpPr>
        <p:spPr>
          <a:xfrm>
            <a:off x="457200" y="1417320"/>
            <a:ext cx="8229600" cy="4784118"/>
          </a:xfrm>
        </p:spPr>
        <p:txBody>
          <a:bodyPr>
            <a:normAutofit/>
          </a:bodyPr>
          <a:lstStyle/>
          <a:p>
            <a:pPr marL="0" indent="0">
              <a:spcBef>
                <a:spcPts val="900"/>
              </a:spcBef>
              <a:spcAft>
                <a:spcPts val="900"/>
              </a:spcAft>
              <a:buNone/>
            </a:pPr>
            <a:r>
              <a:rPr lang="en-US" sz="3200" dirty="0"/>
              <a:t>Goals and objectives</a:t>
            </a:r>
          </a:p>
          <a:p>
            <a:pPr marL="283464" lvl="1" indent="-285750">
              <a:lnSpc>
                <a:spcPct val="100000"/>
              </a:lnSpc>
              <a:spcBef>
                <a:spcPts val="600"/>
              </a:spcBef>
              <a:buFont typeface="Arial" panose="020B0604020202020204" pitchFamily="34" charset="0"/>
              <a:buChar char="•"/>
            </a:pPr>
            <a:r>
              <a:rPr lang="en-US" sz="2800" dirty="0"/>
              <a:t>Identify intended use(s) of test scores</a:t>
            </a:r>
          </a:p>
          <a:p>
            <a:pPr marL="283464" lvl="1" indent="-285750">
              <a:lnSpc>
                <a:spcPct val="100000"/>
              </a:lnSpc>
              <a:spcBef>
                <a:spcPts val="600"/>
              </a:spcBef>
              <a:buFont typeface="Arial" panose="020B0604020202020204" pitchFamily="34" charset="0"/>
              <a:buChar char="•"/>
            </a:pPr>
            <a:r>
              <a:rPr lang="en-US" sz="2800" dirty="0"/>
              <a:t>Foster an internal dialogue to clarify the goals and intended uses of an assessment program</a:t>
            </a:r>
          </a:p>
          <a:p>
            <a:pPr marL="283464" lvl="1" indent="-285750">
              <a:lnSpc>
                <a:spcPct val="100000"/>
              </a:lnSpc>
              <a:spcBef>
                <a:spcPts val="600"/>
              </a:spcBef>
              <a:buFont typeface="Arial" panose="020B0604020202020204" pitchFamily="34" charset="0"/>
              <a:buChar char="•"/>
            </a:pPr>
            <a:r>
              <a:rPr lang="en-US" sz="2800" dirty="0"/>
              <a:t>Evaluate whether given test interpretations are appropriate</a:t>
            </a:r>
          </a:p>
          <a:p>
            <a:pPr marL="283464" lvl="1" indent="-285750">
              <a:lnSpc>
                <a:spcPct val="100000"/>
              </a:lnSpc>
              <a:spcBef>
                <a:spcPts val="600"/>
              </a:spcBef>
              <a:buFont typeface="Arial" panose="020B0604020202020204" pitchFamily="34" charset="0"/>
              <a:buChar char="•"/>
            </a:pPr>
            <a:r>
              <a:rPr lang="en-US" sz="2800" dirty="0"/>
              <a:t>Identify gaps in assessment programs</a:t>
            </a:r>
          </a:p>
          <a:p>
            <a:pPr marL="283464" lvl="1" indent="-285750">
              <a:lnSpc>
                <a:spcPct val="100000"/>
              </a:lnSpc>
              <a:spcBef>
                <a:spcPts val="600"/>
              </a:spcBef>
              <a:buFont typeface="Arial" panose="020B0604020202020204" pitchFamily="34" charset="0"/>
              <a:buChar char="•"/>
            </a:pPr>
            <a:r>
              <a:rPr lang="en-US" sz="2800" dirty="0"/>
              <a:t>Identify overlap across multiple assessment programs</a:t>
            </a:r>
          </a:p>
        </p:txBody>
      </p:sp>
    </p:spTree>
    <p:extLst>
      <p:ext uri="{BB962C8B-B14F-4D97-AF65-F5344CB8AC3E}">
        <p14:creationId xmlns:p14="http://schemas.microsoft.com/office/powerpoint/2010/main" val="231520351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prstGeom prst="rect">
            <a:avLst/>
          </a:prstGeom>
        </p:spPr>
        <p:txBody>
          <a:bodyPr spcFirstLastPara="1" vert="horz" wrap="square" lIns="68575" tIns="68575" rIns="68575" bIns="68575" rtlCol="0" anchor="ctr" anchorCtr="0">
            <a:noAutofit/>
          </a:bodyPr>
          <a:lstStyle/>
          <a:p>
            <a:pPr algn="l">
              <a:spcBef>
                <a:spcPts val="0"/>
              </a:spcBef>
              <a:buClr>
                <a:schemeClr val="dk1"/>
              </a:buClr>
              <a:buSzPts val="1100"/>
            </a:pPr>
            <a:r>
              <a:rPr lang="en" dirty="0">
                <a:effectLst/>
                <a:ea typeface="Arial"/>
                <a:cs typeface="Arial"/>
                <a:sym typeface="Arial"/>
              </a:rPr>
              <a:t>Demographics of Adams Central </a:t>
            </a:r>
            <a:endParaRPr sz="6600" dirty="0">
              <a:effectLst/>
            </a:endParaRPr>
          </a:p>
        </p:txBody>
      </p:sp>
      <p:sp>
        <p:nvSpPr>
          <p:cNvPr id="30" name="Google Shape;30;p4"/>
          <p:cNvSpPr txBox="1">
            <a:spLocks noGrp="1"/>
          </p:cNvSpPr>
          <p:nvPr>
            <p:ph idx="1"/>
          </p:nvPr>
        </p:nvSpPr>
        <p:spPr>
          <a:xfrm>
            <a:off x="457200" y="1407284"/>
            <a:ext cx="8229600" cy="4351338"/>
          </a:xfrm>
          <a:prstGeom prst="rect">
            <a:avLst/>
          </a:prstGeom>
        </p:spPr>
        <p:txBody>
          <a:bodyPr spcFirstLastPara="1" vert="horz" wrap="square" lIns="68575" tIns="68575" rIns="68575" bIns="68575" rtlCol="0" anchor="t" anchorCtr="0">
            <a:noAutofit/>
          </a:bodyPr>
          <a:lstStyle/>
          <a:p>
            <a:pPr marL="457200" indent="-342900" algn="l">
              <a:lnSpc>
                <a:spcPct val="115000"/>
              </a:lnSpc>
              <a:spcBef>
                <a:spcPts val="0"/>
              </a:spcBef>
              <a:buClr>
                <a:srgbClr val="000000"/>
              </a:buClr>
              <a:buSzPts val="1800"/>
              <a:buChar char="●"/>
            </a:pPr>
            <a:r>
              <a:rPr lang="en" dirty="0">
                <a:solidFill>
                  <a:srgbClr val="000000"/>
                </a:solidFill>
                <a:ea typeface="Arial"/>
                <a:cs typeface="Arial"/>
                <a:sym typeface="Arial"/>
              </a:rPr>
              <a:t>At the time we went through the SCILLSS self evaluation protocol, we had 3 different sites with one classroom of each grade level. </a:t>
            </a:r>
            <a:endParaRPr dirty="0">
              <a:solidFill>
                <a:srgbClr val="000000"/>
              </a:solidFill>
              <a:ea typeface="Arial"/>
              <a:cs typeface="Arial"/>
              <a:sym typeface="Arial"/>
            </a:endParaRPr>
          </a:p>
          <a:p>
            <a:pPr marL="457200" indent="-342900" algn="l">
              <a:lnSpc>
                <a:spcPct val="115000"/>
              </a:lnSpc>
              <a:spcBef>
                <a:spcPts val="0"/>
              </a:spcBef>
              <a:buClr>
                <a:srgbClr val="000000"/>
              </a:buClr>
              <a:buSzPts val="1800"/>
              <a:buChar char="●"/>
            </a:pPr>
            <a:r>
              <a:rPr lang="en" dirty="0">
                <a:solidFill>
                  <a:srgbClr val="000000"/>
                </a:solidFill>
                <a:ea typeface="Arial"/>
                <a:cs typeface="Arial"/>
                <a:sym typeface="Arial"/>
              </a:rPr>
              <a:t>5th and 6th grade teachers walked through the self evaluation protocol. </a:t>
            </a:r>
            <a:endParaRPr dirty="0">
              <a:solidFill>
                <a:srgbClr val="000000"/>
              </a:solidFill>
              <a:ea typeface="Arial"/>
              <a:cs typeface="Arial"/>
              <a:sym typeface="Arial"/>
            </a:endParaRPr>
          </a:p>
          <a:p>
            <a:pPr marL="457200" indent="-342900" algn="l">
              <a:lnSpc>
                <a:spcPct val="115000"/>
              </a:lnSpc>
              <a:spcBef>
                <a:spcPts val="0"/>
              </a:spcBef>
              <a:buClr>
                <a:srgbClr val="000000"/>
              </a:buClr>
              <a:buSzPts val="1800"/>
              <a:buChar char="●"/>
            </a:pPr>
            <a:r>
              <a:rPr lang="en" dirty="0">
                <a:solidFill>
                  <a:srgbClr val="000000"/>
                </a:solidFill>
                <a:ea typeface="Arial"/>
                <a:cs typeface="Arial"/>
                <a:sym typeface="Arial"/>
              </a:rPr>
              <a:t>Spent 4 hours using this resource looking at the Science test from NWEA.  </a:t>
            </a:r>
            <a:endParaRPr dirty="0">
              <a:solidFill>
                <a:srgbClr val="000000"/>
              </a:solidFill>
              <a:ea typeface="Arial"/>
              <a:cs typeface="Arial"/>
              <a:sym typeface="Arial"/>
            </a:endParaRPr>
          </a:p>
          <a:p>
            <a:pPr marL="457200" indent="-342900" algn="l">
              <a:lnSpc>
                <a:spcPct val="115000"/>
              </a:lnSpc>
              <a:spcBef>
                <a:spcPts val="0"/>
              </a:spcBef>
              <a:buClr>
                <a:srgbClr val="000000"/>
              </a:buClr>
              <a:buSzPts val="1800"/>
              <a:buChar char="●"/>
            </a:pPr>
            <a:r>
              <a:rPr lang="en" dirty="0">
                <a:solidFill>
                  <a:srgbClr val="000000"/>
                </a:solidFill>
                <a:ea typeface="Arial"/>
                <a:cs typeface="Arial"/>
                <a:sym typeface="Arial"/>
              </a:rPr>
              <a:t>Met with the SCILLSS team for debriefing about the protocol. This was crucial part of the process so we understood the protocol better. </a:t>
            </a:r>
            <a:endParaRPr dirty="0">
              <a:solidFill>
                <a:srgbClr val="000000"/>
              </a:solidFill>
              <a:ea typeface="Arial"/>
              <a:cs typeface="Arial"/>
              <a:sym typeface="Arial"/>
            </a:endParaRPr>
          </a:p>
          <a:p>
            <a:pPr marL="457200" algn="l">
              <a:lnSpc>
                <a:spcPct val="115000"/>
              </a:lnSpc>
              <a:spcBef>
                <a:spcPts val="1600"/>
              </a:spcBef>
            </a:pPr>
            <a:endParaRPr sz="2400" dirty="0">
              <a:solidFill>
                <a:srgbClr val="000000"/>
              </a:solidFill>
              <a:ea typeface="Arial"/>
              <a:cs typeface="Arial"/>
              <a:sym typeface="Arial"/>
            </a:endParaRPr>
          </a:p>
          <a:p>
            <a:pPr algn="r">
              <a:spcBef>
                <a:spcPts val="1600"/>
              </a:spcBef>
            </a:pPr>
            <a:endParaRPr dirty="0"/>
          </a:p>
        </p:txBody>
      </p:sp>
    </p:spTree>
    <p:extLst>
      <p:ext uri="{BB962C8B-B14F-4D97-AF65-F5344CB8AC3E}">
        <p14:creationId xmlns:p14="http://schemas.microsoft.com/office/powerpoint/2010/main" val="419671408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sp>
        <p:nvSpPr>
          <p:cNvPr id="35" name="Google Shape;35;p5"/>
          <p:cNvSpPr txBox="1">
            <a:spLocks noGrp="1"/>
          </p:cNvSpPr>
          <p:nvPr>
            <p:ph type="title"/>
          </p:nvPr>
        </p:nvSpPr>
        <p:spPr>
          <a:prstGeom prst="rect">
            <a:avLst/>
          </a:prstGeom>
        </p:spPr>
        <p:txBody>
          <a:bodyPr spcFirstLastPara="1" vert="horz" wrap="square" lIns="68575" tIns="68575" rIns="68575" bIns="68575" rtlCol="0" anchor="ctr" anchorCtr="0">
            <a:noAutofit/>
          </a:bodyPr>
          <a:lstStyle/>
          <a:p>
            <a:pPr>
              <a:spcBef>
                <a:spcPts val="0"/>
              </a:spcBef>
              <a:buClr>
                <a:schemeClr val="dk1"/>
              </a:buClr>
              <a:buSzPts val="1100"/>
            </a:pPr>
            <a:r>
              <a:rPr lang="en" dirty="0">
                <a:effectLst/>
                <a:ea typeface="Arial"/>
                <a:cs typeface="Arial"/>
                <a:sym typeface="Arial"/>
              </a:rPr>
              <a:t>How we used the </a:t>
            </a:r>
            <a:br>
              <a:rPr lang="en" dirty="0">
                <a:effectLst/>
                <a:ea typeface="Arial"/>
                <a:cs typeface="Arial"/>
                <a:sym typeface="Arial"/>
              </a:rPr>
            </a:br>
            <a:r>
              <a:rPr lang="en" dirty="0">
                <a:effectLst/>
                <a:ea typeface="Arial"/>
                <a:cs typeface="Arial"/>
                <a:sym typeface="Arial"/>
              </a:rPr>
              <a:t>information from SCILLSS</a:t>
            </a:r>
            <a:endParaRPr sz="5400" dirty="0">
              <a:effectLst/>
            </a:endParaRPr>
          </a:p>
        </p:txBody>
      </p:sp>
      <p:sp>
        <p:nvSpPr>
          <p:cNvPr id="5" name="Content Placeholder 4">
            <a:extLst>
              <a:ext uri="{FF2B5EF4-FFF2-40B4-BE49-F238E27FC236}">
                <a16:creationId xmlns:a16="http://schemas.microsoft.com/office/drawing/2014/main" id="{799B5684-9C8F-4352-B5C8-56CB8775B6AC}"/>
              </a:ext>
            </a:extLst>
          </p:cNvPr>
          <p:cNvSpPr>
            <a:spLocks noGrp="1"/>
          </p:cNvSpPr>
          <p:nvPr>
            <p:ph idx="1"/>
          </p:nvPr>
        </p:nvSpPr>
        <p:spPr>
          <a:xfrm>
            <a:off x="457200" y="1503928"/>
            <a:ext cx="8229600" cy="4889438"/>
          </a:xfrm>
        </p:spPr>
        <p:txBody>
          <a:bodyPr>
            <a:normAutofit fontScale="92500"/>
          </a:bodyPr>
          <a:lstStyle/>
          <a:p>
            <a:pPr marL="457200" indent="-342900">
              <a:lnSpc>
                <a:spcPct val="115000"/>
              </a:lnSpc>
              <a:buClr>
                <a:srgbClr val="000000"/>
              </a:buClr>
              <a:buSzPts val="1800"/>
              <a:buChar char="●"/>
            </a:pPr>
            <a:r>
              <a:rPr lang="en-US" sz="2800" dirty="0"/>
              <a:t>Adams Central used an </a:t>
            </a:r>
            <a:r>
              <a:rPr lang="en-US" sz="2800" dirty="0" err="1"/>
              <a:t>inservice</a:t>
            </a:r>
            <a:r>
              <a:rPr lang="en-US" sz="2800" dirty="0"/>
              <a:t> day to dive deeper into what is being taught in Science, how long each topic is being covered, and what assessments are given. </a:t>
            </a:r>
          </a:p>
          <a:p>
            <a:pPr marL="457200" indent="-342900">
              <a:lnSpc>
                <a:spcPct val="115000"/>
              </a:lnSpc>
              <a:buClr>
                <a:srgbClr val="595959"/>
              </a:buClr>
              <a:buSzPts val="1800"/>
              <a:buChar char="●"/>
            </a:pPr>
            <a:r>
              <a:rPr lang="en-US" sz="2800" dirty="0"/>
              <a:t>The teachers who were able to use the protocol had a deeper understanding on creating assessments and how it was important to be consistent. </a:t>
            </a:r>
          </a:p>
          <a:p>
            <a:pPr marL="457200" indent="-342900">
              <a:lnSpc>
                <a:spcPct val="115000"/>
              </a:lnSpc>
              <a:buClr>
                <a:srgbClr val="000000"/>
              </a:buClr>
              <a:buSzPts val="1800"/>
              <a:buChar char="●"/>
            </a:pPr>
            <a:r>
              <a:rPr lang="en-US" sz="2800" dirty="0"/>
              <a:t>As we move forward with the new NE standards, we are creating curriculum mapping to ensure all students are receiving similar instruction, assessments, and topics covered.</a:t>
            </a:r>
          </a:p>
          <a:p>
            <a:pPr marL="0" indent="0">
              <a:buNone/>
            </a:pPr>
            <a:endParaRPr lang="en-US" dirty="0"/>
          </a:p>
        </p:txBody>
      </p:sp>
    </p:spTree>
    <p:extLst>
      <p:ext uri="{BB962C8B-B14F-4D97-AF65-F5344CB8AC3E}">
        <p14:creationId xmlns:p14="http://schemas.microsoft.com/office/powerpoint/2010/main" val="204861435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42" name="Google Shape;42;p6"/>
          <p:cNvSpPr txBox="1">
            <a:spLocks noGrp="1"/>
          </p:cNvSpPr>
          <p:nvPr>
            <p:ph type="title"/>
          </p:nvPr>
        </p:nvSpPr>
        <p:spPr>
          <a:prstGeom prst="rect">
            <a:avLst/>
          </a:prstGeom>
        </p:spPr>
        <p:txBody>
          <a:bodyPr spcFirstLastPara="1" vert="horz" wrap="square" lIns="68575" tIns="68575" rIns="68575" bIns="68575" rtlCol="0" anchor="ctr" anchorCtr="0">
            <a:noAutofit/>
          </a:bodyPr>
          <a:lstStyle/>
          <a:p>
            <a:pPr>
              <a:spcBef>
                <a:spcPts val="0"/>
              </a:spcBef>
              <a:buClr>
                <a:schemeClr val="dk1"/>
              </a:buClr>
              <a:buSzPts val="1100"/>
            </a:pPr>
            <a:r>
              <a:rPr lang="en" dirty="0">
                <a:effectLst/>
              </a:rPr>
              <a:t>What we learned using the protocol?</a:t>
            </a:r>
            <a:endParaRPr dirty="0">
              <a:effectLst/>
            </a:endParaRPr>
          </a:p>
        </p:txBody>
      </p:sp>
      <p:sp>
        <p:nvSpPr>
          <p:cNvPr id="43" name="Google Shape;43;p6"/>
          <p:cNvSpPr txBox="1">
            <a:spLocks noGrp="1"/>
          </p:cNvSpPr>
          <p:nvPr>
            <p:ph idx="1"/>
          </p:nvPr>
        </p:nvSpPr>
        <p:spPr>
          <a:prstGeom prst="rect">
            <a:avLst/>
          </a:prstGeom>
        </p:spPr>
        <p:txBody>
          <a:bodyPr spcFirstLastPara="1" vert="horz" wrap="square" lIns="68575" tIns="68575" rIns="68575" bIns="68575" rtlCol="0" anchor="t" anchorCtr="0">
            <a:noAutofit/>
          </a:bodyPr>
          <a:lstStyle/>
          <a:p>
            <a:pPr marL="457200" indent="-342900" algn="l">
              <a:lnSpc>
                <a:spcPct val="115000"/>
              </a:lnSpc>
              <a:spcBef>
                <a:spcPts val="0"/>
              </a:spcBef>
              <a:buClr>
                <a:schemeClr val="dk1"/>
              </a:buClr>
              <a:buSzPts val="1800"/>
              <a:buChar char="●"/>
            </a:pPr>
            <a:r>
              <a:rPr lang="en" dirty="0">
                <a:solidFill>
                  <a:schemeClr val="dk1"/>
                </a:solidFill>
                <a:ea typeface="Arial"/>
                <a:cs typeface="Arial"/>
                <a:sym typeface="Arial"/>
              </a:rPr>
              <a:t>With our 3 small schools coming together as one, we need to be more consistent with how we assess our students. </a:t>
            </a:r>
            <a:endParaRPr dirty="0">
              <a:solidFill>
                <a:schemeClr val="dk1"/>
              </a:solidFill>
              <a:ea typeface="Arial"/>
              <a:cs typeface="Arial"/>
              <a:sym typeface="Arial"/>
            </a:endParaRPr>
          </a:p>
          <a:p>
            <a:pPr marL="457200" indent="-342900" algn="l">
              <a:lnSpc>
                <a:spcPct val="115000"/>
              </a:lnSpc>
              <a:spcBef>
                <a:spcPts val="0"/>
              </a:spcBef>
              <a:buClr>
                <a:schemeClr val="dk1"/>
              </a:buClr>
              <a:buSzPts val="1800"/>
              <a:buFont typeface="Arial"/>
              <a:buChar char="●"/>
            </a:pPr>
            <a:r>
              <a:rPr lang="en" dirty="0">
                <a:solidFill>
                  <a:schemeClr val="dk1"/>
                </a:solidFill>
                <a:ea typeface="Arial"/>
                <a:cs typeface="Arial"/>
                <a:sym typeface="Arial"/>
              </a:rPr>
              <a:t>This protocol can help us become more fair and consistent.</a:t>
            </a:r>
            <a:endParaRPr dirty="0">
              <a:solidFill>
                <a:schemeClr val="dk1"/>
              </a:solidFill>
              <a:ea typeface="Arial"/>
              <a:cs typeface="Arial"/>
              <a:sym typeface="Arial"/>
            </a:endParaRPr>
          </a:p>
          <a:p>
            <a:pPr algn="r">
              <a:spcBef>
                <a:spcPts val="1600"/>
              </a:spcBef>
            </a:pPr>
            <a:endParaRPr dirty="0">
              <a:solidFill>
                <a:srgbClr val="000000"/>
              </a:solidFill>
            </a:endParaRPr>
          </a:p>
        </p:txBody>
      </p:sp>
    </p:spTree>
    <p:extLst>
      <p:ext uri="{BB962C8B-B14F-4D97-AF65-F5344CB8AC3E}">
        <p14:creationId xmlns:p14="http://schemas.microsoft.com/office/powerpoint/2010/main" val="286004301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34E53-F864-4822-9A49-8B4CB6EEB150}"/>
              </a:ext>
            </a:extLst>
          </p:cNvPr>
          <p:cNvSpPr>
            <a:spLocks noGrp="1"/>
          </p:cNvSpPr>
          <p:nvPr>
            <p:ph type="title"/>
          </p:nvPr>
        </p:nvSpPr>
        <p:spPr>
          <a:xfrm>
            <a:off x="457200" y="274320"/>
            <a:ext cx="8229600" cy="859536"/>
          </a:xfrm>
        </p:spPr>
        <p:txBody>
          <a:bodyPr/>
          <a:lstStyle/>
          <a:p>
            <a:r>
              <a:rPr lang="en-US" dirty="0">
                <a:effectLst/>
              </a:rPr>
              <a:t>Contact Information</a:t>
            </a:r>
          </a:p>
        </p:txBody>
      </p:sp>
      <p:graphicFrame>
        <p:nvGraphicFramePr>
          <p:cNvPr id="3" name="Table 2">
            <a:extLst>
              <a:ext uri="{FF2B5EF4-FFF2-40B4-BE49-F238E27FC236}">
                <a16:creationId xmlns:a16="http://schemas.microsoft.com/office/drawing/2014/main" id="{B9C099DD-3CAA-472A-B4BD-48446292CF9F}"/>
              </a:ext>
            </a:extLst>
          </p:cNvPr>
          <p:cNvGraphicFramePr>
            <a:graphicFrameLocks noGrp="1"/>
          </p:cNvGraphicFramePr>
          <p:nvPr>
            <p:extLst>
              <p:ext uri="{D42A27DB-BD31-4B8C-83A1-F6EECF244321}">
                <p14:modId xmlns:p14="http://schemas.microsoft.com/office/powerpoint/2010/main" val="4289816279"/>
              </p:ext>
            </p:extLst>
          </p:nvPr>
        </p:nvGraphicFramePr>
        <p:xfrm>
          <a:off x="352044" y="1283208"/>
          <a:ext cx="8439912" cy="5166357"/>
        </p:xfrm>
        <a:graphic>
          <a:graphicData uri="http://schemas.openxmlformats.org/drawingml/2006/table">
            <a:tbl>
              <a:tblPr firstRow="1" bandRow="1">
                <a:tableStyleId>{5C22544A-7EE6-4342-B048-85BDC9FD1C3A}</a:tableStyleId>
              </a:tblPr>
              <a:tblGrid>
                <a:gridCol w="2813304">
                  <a:extLst>
                    <a:ext uri="{9D8B030D-6E8A-4147-A177-3AD203B41FA5}">
                      <a16:colId xmlns:a16="http://schemas.microsoft.com/office/drawing/2014/main" val="2042738062"/>
                    </a:ext>
                  </a:extLst>
                </a:gridCol>
                <a:gridCol w="5626608">
                  <a:extLst>
                    <a:ext uri="{9D8B030D-6E8A-4147-A177-3AD203B41FA5}">
                      <a16:colId xmlns:a16="http://schemas.microsoft.com/office/drawing/2014/main" val="1986442008"/>
                    </a:ext>
                  </a:extLst>
                </a:gridCol>
              </a:tblGrid>
              <a:tr h="738051">
                <a:tc>
                  <a:txBody>
                    <a:bodyPr/>
                    <a:lstStyle/>
                    <a:p>
                      <a:pPr algn="l"/>
                      <a:r>
                        <a:rPr lang="en-US" sz="2800" dirty="0"/>
                        <a:t>Name</a:t>
                      </a:r>
                    </a:p>
                  </a:txBody>
                  <a:tcPr/>
                </a:tc>
                <a:tc>
                  <a:txBody>
                    <a:bodyPr/>
                    <a:lstStyle/>
                    <a:p>
                      <a:pPr algn="l"/>
                      <a:r>
                        <a:rPr lang="en-US" sz="2800" dirty="0"/>
                        <a:t>Email</a:t>
                      </a:r>
                    </a:p>
                  </a:txBody>
                  <a:tcPr/>
                </a:tc>
                <a:extLst>
                  <a:ext uri="{0D108BD9-81ED-4DB2-BD59-A6C34878D82A}">
                    <a16:rowId xmlns:a16="http://schemas.microsoft.com/office/drawing/2014/main" val="1631398373"/>
                  </a:ext>
                </a:extLst>
              </a:tr>
              <a:tr h="7380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Liz Summers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hlinkClick r:id="rId2"/>
                        </a:rPr>
                        <a:t>lsummers@edCount.com</a:t>
                      </a:r>
                      <a:r>
                        <a:rPr lang="en-US" sz="2800" dirty="0"/>
                        <a:t> </a:t>
                      </a:r>
                    </a:p>
                  </a:txBody>
                  <a:tcPr/>
                </a:tc>
                <a:extLst>
                  <a:ext uri="{0D108BD9-81ED-4DB2-BD59-A6C34878D82A}">
                    <a16:rowId xmlns:a16="http://schemas.microsoft.com/office/drawing/2014/main" val="2938336169"/>
                  </a:ext>
                </a:extLst>
              </a:tr>
              <a:tr h="738051">
                <a:tc>
                  <a:txBody>
                    <a:bodyPr/>
                    <a:lstStyle/>
                    <a:p>
                      <a:r>
                        <a:rPr lang="en-US" sz="2800" dirty="0"/>
                        <a:t>Andrew Wiley</a:t>
                      </a:r>
                    </a:p>
                  </a:txBody>
                  <a:tcPr/>
                </a:tc>
                <a:tc>
                  <a:txBody>
                    <a:bodyPr/>
                    <a:lstStyle/>
                    <a:p>
                      <a:r>
                        <a:rPr lang="en-US" sz="2800" dirty="0">
                          <a:hlinkClick r:id="rId3"/>
                        </a:rPr>
                        <a:t>awiley@acsventures.com</a:t>
                      </a:r>
                      <a:endParaRPr lang="en-US" sz="2800" dirty="0"/>
                    </a:p>
                  </a:txBody>
                  <a:tcPr/>
                </a:tc>
                <a:extLst>
                  <a:ext uri="{0D108BD9-81ED-4DB2-BD59-A6C34878D82A}">
                    <a16:rowId xmlns:a16="http://schemas.microsoft.com/office/drawing/2014/main" val="4112442852"/>
                  </a:ext>
                </a:extLst>
              </a:tr>
              <a:tr h="738051">
                <a:tc>
                  <a:txBody>
                    <a:bodyPr/>
                    <a:lstStyle/>
                    <a:p>
                      <a:r>
                        <a:rPr lang="en-US" sz="2800" dirty="0"/>
                        <a:t>Ellen Forte </a:t>
                      </a:r>
                    </a:p>
                  </a:txBody>
                  <a:tcPr/>
                </a:tc>
                <a:tc>
                  <a:txBody>
                    <a:bodyPr/>
                    <a:lstStyle/>
                    <a:p>
                      <a:r>
                        <a:rPr lang="en-US" sz="2800" dirty="0">
                          <a:hlinkClick r:id="rId4"/>
                        </a:rPr>
                        <a:t>eforte@edCount.com</a:t>
                      </a:r>
                      <a:r>
                        <a:rPr lang="en-US" sz="2800" dirty="0"/>
                        <a:t> </a:t>
                      </a:r>
                    </a:p>
                  </a:txBody>
                  <a:tcPr/>
                </a:tc>
                <a:extLst>
                  <a:ext uri="{0D108BD9-81ED-4DB2-BD59-A6C34878D82A}">
                    <a16:rowId xmlns:a16="http://schemas.microsoft.com/office/drawing/2014/main" val="3891578452"/>
                  </a:ext>
                </a:extLst>
              </a:tr>
              <a:tr h="738051">
                <a:tc>
                  <a:txBody>
                    <a:bodyPr/>
                    <a:lstStyle/>
                    <a:p>
                      <a:r>
                        <a:rPr lang="en-US" sz="2800" dirty="0"/>
                        <a:t>Rhonda True</a:t>
                      </a:r>
                    </a:p>
                  </a:txBody>
                  <a:tcPr/>
                </a:tc>
                <a:tc>
                  <a:txBody>
                    <a:bodyPr/>
                    <a:lstStyle/>
                    <a:p>
                      <a:r>
                        <a:rPr lang="en-US" sz="2800" dirty="0">
                          <a:hlinkClick r:id="rId5"/>
                        </a:rPr>
                        <a:t>rhonda.true@nebraska.gov</a:t>
                      </a:r>
                      <a:r>
                        <a:rPr lang="en-US" sz="2800" dirty="0"/>
                        <a:t> </a:t>
                      </a:r>
                    </a:p>
                  </a:txBody>
                  <a:tcPr/>
                </a:tc>
                <a:extLst>
                  <a:ext uri="{0D108BD9-81ED-4DB2-BD59-A6C34878D82A}">
                    <a16:rowId xmlns:a16="http://schemas.microsoft.com/office/drawing/2014/main" val="341826940"/>
                  </a:ext>
                </a:extLst>
              </a:tr>
              <a:tr h="7380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Charity Flores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hlinkClick r:id="rId6"/>
                        </a:rPr>
                        <a:t>cflores@doe.in.gov</a:t>
                      </a:r>
                      <a:r>
                        <a:rPr lang="en-US" sz="2800" dirty="0"/>
                        <a:t> </a:t>
                      </a:r>
                    </a:p>
                  </a:txBody>
                  <a:tcPr/>
                </a:tc>
                <a:extLst>
                  <a:ext uri="{0D108BD9-81ED-4DB2-BD59-A6C34878D82A}">
                    <a16:rowId xmlns:a16="http://schemas.microsoft.com/office/drawing/2014/main" val="3433021390"/>
                  </a:ext>
                </a:extLst>
              </a:tr>
              <a:tr h="7380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Shannon Nepple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hlinkClick r:id="rId7"/>
                        </a:rPr>
                        <a:t>shannon.nepple@adams-central.org</a:t>
                      </a:r>
                      <a:r>
                        <a:rPr lang="en-US" sz="2800" dirty="0"/>
                        <a:t> </a:t>
                      </a:r>
                    </a:p>
                  </a:txBody>
                  <a:tcPr/>
                </a:tc>
                <a:extLst>
                  <a:ext uri="{0D108BD9-81ED-4DB2-BD59-A6C34878D82A}">
                    <a16:rowId xmlns:a16="http://schemas.microsoft.com/office/drawing/2014/main" val="4144917383"/>
                  </a:ext>
                </a:extLst>
              </a:tr>
            </a:tbl>
          </a:graphicData>
        </a:graphic>
      </p:graphicFrame>
    </p:spTree>
    <p:extLst>
      <p:ext uri="{BB962C8B-B14F-4D97-AF65-F5344CB8AC3E}">
        <p14:creationId xmlns:p14="http://schemas.microsoft.com/office/powerpoint/2010/main" val="25217389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823CA-0970-45C5-8053-9E122D945245}"/>
              </a:ext>
            </a:extLst>
          </p:cNvPr>
          <p:cNvSpPr>
            <a:spLocks noGrp="1"/>
          </p:cNvSpPr>
          <p:nvPr>
            <p:ph type="title"/>
          </p:nvPr>
        </p:nvSpPr>
        <p:spPr/>
        <p:txBody>
          <a:bodyPr>
            <a:normAutofit/>
          </a:bodyPr>
          <a:lstStyle/>
          <a:p>
            <a:r>
              <a:rPr lang="en-US" dirty="0">
                <a:effectLst/>
              </a:rPr>
              <a:t>Self-evaluation Protocol Structure</a:t>
            </a:r>
          </a:p>
        </p:txBody>
      </p:sp>
      <p:graphicFrame>
        <p:nvGraphicFramePr>
          <p:cNvPr id="7" name="Content Placeholder 2"/>
          <p:cNvGraphicFramePr>
            <a:graphicFrameLocks noGrp="1"/>
          </p:cNvGraphicFramePr>
          <p:nvPr>
            <p:ph idx="1"/>
            <p:extLst/>
          </p:nvPr>
        </p:nvGraphicFramePr>
        <p:xfrm>
          <a:off x="457200" y="2120900"/>
          <a:ext cx="8064500" cy="4235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a:extLst>
              <a:ext uri="{FF2B5EF4-FFF2-40B4-BE49-F238E27FC236}">
                <a16:creationId xmlns:a16="http://schemas.microsoft.com/office/drawing/2014/main" id="{AF16A3F9-A9E6-4BD7-A846-0BA2E100D7B5}"/>
              </a:ext>
            </a:extLst>
          </p:cNvPr>
          <p:cNvSpPr/>
          <p:nvPr/>
        </p:nvSpPr>
        <p:spPr>
          <a:xfrm>
            <a:off x="457200" y="1417320"/>
            <a:ext cx="1386918"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4 Steps</a:t>
            </a:r>
          </a:p>
        </p:txBody>
      </p:sp>
    </p:spTree>
    <p:extLst>
      <p:ext uri="{BB962C8B-B14F-4D97-AF65-F5344CB8AC3E}">
        <p14:creationId xmlns:p14="http://schemas.microsoft.com/office/powerpoint/2010/main" val="274333250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DATA" val="&lt;database version=&quot;11.0&quot;&gt;&lt;object type=&quot;1&quot; unique_id=&quot;10001&quot;&gt;&lt;object type=&quot;2&quot; unique_id=&quot;66791&quot;&gt;&lt;object type=&quot;3&quot; unique_id=&quot;66792&quot;&gt;&lt;property id=&quot;20148&quot; value=&quot;5&quot;/&gt;&lt;property id=&quot;20300&quot; value=&quot;Slide 1 - &amp;quot;Strengthening Claims-based Interpretations and Uses of Local and Large-scale Science Assessment Scores (SCILLSS)&amp;quot;&quot;/&gt;&lt;property id=&quot;20307&quot; value=&quot;257&quot;/&gt;&lt;/object&gt;&lt;object type=&quot;3&quot; unique_id=&quot;66793&quot;&gt;&lt;property id=&quot;20148&quot; value=&quot;5&quot;/&gt;&lt;property id=&quot;20300&quot; value=&quot;Slide 2 - &amp;quot;Welcome and Introduction&amp;quot;&quot;/&gt;&lt;property id=&quot;20307&quot; value=&quot;258&quot;/&gt;&lt;/object&gt;&lt;object type=&quot;3&quot; unique_id=&quot;66836&quot;&gt;&lt;property id=&quot;20148&quot; value=&quot;5&quot;/&gt;&lt;property id=&quot;20300&quot; value=&quot;Slide 4 - &amp;quot; The SCILLSS Digital Workbook on Educational Assessment Design and Evaluation&amp;quot;&quot;/&gt;&lt;property id=&quot;20307&quot; value=&quot;301&quot;/&gt;&lt;/object&gt;&lt;object type=&quot;3&quot; unique_id=&quot;70051&quot;&gt;&lt;property id=&quot;20148&quot; value=&quot;5&quot;/&gt;&lt;property id=&quot;20300&quot; value=&quot;Slide 3 - &amp;quot;Ensuring Rigor in State and Local Assessment Systems: A Self-Evaluation Protocol&amp;quot;&quot;/&gt;&lt;property id=&quot;20307&quot; value=&quot;518&quot;/&gt;&lt;/object&gt;&lt;object type=&quot;3&quot; unique_id=&quot;70052&quot;&gt;&lt;property id=&quot;20148&quot; value=&quot;5&quot;/&gt;&lt;property id=&quot;20300&quot; value=&quot;Slide 5 - &amp;quot; The Benefits, Challenges, and Lessons Learned from Using the SCILLSS Resources&amp;quot;&quot;/&gt;&lt;property id=&quot;20307&quot; value=&quot;520&quot;/&gt;&lt;/object&gt;&lt;object type=&quot;3&quot; unique_id=&quot;72775&quot;&gt;&lt;property id=&quot;20148&quot; value=&quot;5&quot;/&gt;&lt;property id=&quot;20300&quot; value=&quot;Slide 59 - &amp;quot;A User’s Perspective of Implementing the SCILLSS Local Self-Evaluation Protocol&amp;quot;&quot;/&gt;&lt;property id=&quot;20307&quot; value=&quot;536&quot;/&gt;&lt;/object&gt;&lt;object type=&quot;3&quot; unique_id=&quot;72805&quot;&gt;&lt;property id=&quot;20148&quot; value=&quot;5&quot;/&gt;&lt;property id=&quot;20300&quot; value=&quot;Slide 61 - &amp;quot;Demographics of Adams Central &amp;quot;&quot;/&gt;&lt;property id=&quot;20307&quot; value=&quot;538&quot;/&gt;&lt;/object&gt;&lt;object type=&quot;3&quot; unique_id=&quot;72806&quot;&gt;&lt;property id=&quot;20148&quot; value=&quot;5&quot;/&gt;&lt;property id=&quot;20300&quot; value=&quot;Slide 62 - &amp;quot;How we used the  information from SCILLSS&amp;quot;&quot;/&gt;&lt;property id=&quot;20307&quot; value=&quot;539&quot;/&gt;&lt;/object&gt;&lt;object type=&quot;3&quot; unique_id=&quot;72807&quot;&gt;&lt;property id=&quot;20148&quot; value=&quot;5&quot;/&gt;&lt;property id=&quot;20300&quot; value=&quot;Slide 63 - &amp;quot;What we learned using the protocol?&amp;quot;&quot;/&gt;&lt;property id=&quot;20307&quot; value=&quot;540&quot;/&gt;&lt;/object&gt;&lt;object type=&quot;3&quot; unique_id=&quot;72920&quot;&gt;&lt;property id=&quot;20148&quot; value=&quot;5&quot;/&gt;&lt;property id=&quot;20300&quot; value=&quot;Slide 7 - &amp;quot;Development Timeline&amp;quot;&quot;/&gt;&lt;property id=&quot;20307&quot; value=&quot;542&quot;/&gt;&lt;/object&gt;&lt;object type=&quot;3&quot; unique_id=&quot;72921&quot;&gt;&lt;property id=&quot;20148&quot; value=&quot;5&quot;/&gt;&lt;property id=&quot;20300&quot; value=&quot;Slide 8 - &amp;quot;Tools &amp;amp; Processes Developed by the SCILSSS Project&amp;quot;&quot;/&gt;&lt;property id=&quot;20307&quot; value=&quot;543&quot;/&gt;&lt;/object&gt;&lt;object type=&quot;3&quot; unique_id=&quot;72922&quot;&gt;&lt;property id=&quot;20148&quot; value=&quot;5&quot;/&gt;&lt;property id=&quot;20300&quot; value=&quot;Slide 9 - &amp;quot;Coherence Connected  &amp;quot;&quot;/&gt;&lt;property id=&quot;20307&quot; value=&quot;544&quot;/&gt;&lt;/object&gt;&lt;object type=&quot;3&quot; unique_id=&quot;72923&quot;&gt;&lt;property id=&quot;20148&quot; value=&quot;5&quot;/&gt;&lt;property id=&quot;20300&quot; value=&quot;Slide 10 - &amp;quot;Theory of Action&amp;quot;&quot;/&gt;&lt;property id=&quot;20307&quot; value=&quot;545&quot;/&gt;&lt;/object&gt;&lt;object type=&quot;3&quot; unique_id=&quot;72924&quot;&gt;&lt;property id=&quot;20148&quot; value=&quot;5&quot;/&gt;&lt;property id=&quot;20300&quot; value=&quot;Slide 11 - &amp;quot;Assessment System Components&amp;quot;&quot;/&gt;&lt;property id=&quot;20307&quot; value=&quot;546&quot;/&gt;&lt;/object&gt;&lt;object type=&quot;3&quot; unique_id=&quot;72925&quot;&gt;&lt;property id=&quot;20148&quot; value=&quot;5&quot;/&gt;&lt;property id=&quot;20300&quot; value=&quot;Slide 12&quot;/&gt;&lt;property id=&quot;20307&quot; value=&quot;547&quot;/&gt;&lt;/object&gt;&lt;object type=&quot;3&quot; unique_id=&quot;72926&quot;&gt;&lt;property id=&quot;20148&quot; value=&quot;5&quot;/&gt;&lt;property id=&quot;20300&quot; value=&quot;Slide 13 - &amp;quot;Features to Maintain Consistency &amp;quot;&quot;/&gt;&lt;property id=&quot;20307&quot; value=&quot;548&quot;/&gt;&lt;/object&gt;&lt;object type=&quot;3&quot; unique_id=&quot;72927&quot;&gt;&lt;property id=&quot;20148&quot; value=&quot;5&quot;/&gt;&lt;property id=&quot;20300&quot; value=&quot;Slide 14&quot;/&gt;&lt;property id=&quot;20307&quot; value=&quot;549&quot;/&gt;&lt;/object&gt;&lt;object type=&quot;3&quot; unique_id=&quot;72928&quot;&gt;&lt;property id=&quot;20148&quot; value=&quot;5&quot;/&gt;&lt;property id=&quot;20300&quot; value=&quot;Slide 15 - &amp;quot;Goals for Student Learning&amp;quot;&quot;/&gt;&lt;property id=&quot;20307&quot; value=&quot;550&quot;/&gt;&lt;/object&gt;&lt;object type=&quot;3&quot; unique_id=&quot;72929&quot;&gt;&lt;property id=&quot;20148&quot; value=&quot;5&quot;/&gt;&lt;property id=&quot;20300&quot; value=&quot;Slide 16 - &amp;quot;Nebraska’s Claims&amp;quot;&quot;/&gt;&lt;property id=&quot;20307&quot; value=&quot;551&quot;/&gt;&lt;/object&gt;&lt;object type=&quot;3&quot; unique_id=&quot;72931&quot;&gt;&lt;property id=&quot;20148&quot; value=&quot;5&quot;/&gt;&lt;property id=&quot;20300&quot; value=&quot;Slide 18 - &amp;quot;Purpose&amp;quot;&quot;/&gt;&lt;property id=&quot;20307&quot; value=&quot;553&quot;/&gt;&lt;/object&gt;&lt;object type=&quot;3&quot; unique_id=&quot;72932&quot;&gt;&lt;property id=&quot;20148&quot; value=&quot;5&quot;/&gt;&lt;property id=&quot;20300&quot; value=&quot;Slide 19 - &amp;quot;Protocol is Designed To&amp;quot;&quot;/&gt;&lt;property id=&quot;20307&quot; value=&quot;554&quot;/&gt;&lt;/object&gt;&lt;object type=&quot;3&quot; unique_id=&quot;72933&quot;&gt;&lt;property id=&quot;20148&quot; value=&quot;5&quot;/&gt;&lt;property id=&quot;20300&quot; value=&quot;Slide 20 - &amp;quot;Self-Evaluation Protocol&amp;quot;&quot;/&gt;&lt;property id=&quot;20307&quot; value=&quot;555&quot;/&gt;&lt;/object&gt;&lt;object type=&quot;3&quot; unique_id=&quot;72934&quot;&gt;&lt;property id=&quot;20148&quot; value=&quot;5&quot;/&gt;&lt;property id=&quot;20300&quot; value=&quot;Slide 21&quot;/&gt;&lt;property id=&quot;20307&quot; value=&quot;556&quot;/&gt;&lt;/object&gt;&lt;object type=&quot;3&quot; unique_id=&quot;72935&quot;&gt;&lt;property id=&quot;20148&quot; value=&quot;5&quot;/&gt;&lt;property id=&quot;20300&quot; value=&quot;Slide 22&quot;/&gt;&lt;property id=&quot;20307&quot; value=&quot;557&quot;/&gt;&lt;/object&gt;&lt;object type=&quot;3&quot; unique_id=&quot;72936&quot;&gt;&lt;property id=&quot;20148&quot; value=&quot;5&quot;/&gt;&lt;property id=&quot;20300&quot; value=&quot;Slide 23 - &amp;quot;Self-Evaluation Protocol&amp;quot;&quot;/&gt;&lt;property id=&quot;20307&quot; value=&quot;558&quot;/&gt;&lt;/object&gt;&lt;object type=&quot;3&quot; unique_id=&quot;72937&quot;&gt;&lt;property id=&quot;20148&quot; value=&quot;5&quot;/&gt;&lt;property id=&quot;20300&quot; value=&quot;Slide 24 - &amp;quot;Evidence For&amp;quot;&quot;/&gt;&lt;property id=&quot;20307&quot; value=&quot;559&quot;/&gt;&lt;/object&gt;&lt;object type=&quot;3&quot; unique_id=&quot;72938&quot;&gt;&lt;property id=&quot;20148&quot; value=&quot;5&quot;/&gt;&lt;property id=&quot;20300&quot; value=&quot;Slide 25&quot;/&gt;&lt;property id=&quot;20307&quot; value=&quot;560&quot;/&gt;&lt;/object&gt;&lt;object type=&quot;3&quot; unique_id=&quot;72939&quot;&gt;&lt;property id=&quot;20148&quot; value=&quot;5&quot;/&gt;&lt;property id=&quot;20300&quot; value=&quot;Slide 26 - &amp;quot;Evidence For&amp;quot;&quot;/&gt;&lt;property id=&quot;20307&quot; value=&quot;561&quot;/&gt;&lt;/object&gt;&lt;object type=&quot;3&quot; unique_id=&quot;72940&quot;&gt;&lt;property id=&quot;20148&quot; value=&quot;5&quot;/&gt;&lt;property id=&quot;20300&quot; value=&quot;Slide 27&quot;/&gt;&lt;property id=&quot;20307&quot; value=&quot;562&quot;/&gt;&lt;/object&gt;&lt;object type=&quot;3&quot; unique_id=&quot;72941&quot;&gt;&lt;property id=&quot;20148&quot; value=&quot;5&quot;/&gt;&lt;property id=&quot;20300&quot; value=&quot;Slide 28 - &amp;quot;Evidence For&amp;quot;&quot;/&gt;&lt;property id=&quot;20307&quot; value=&quot;563&quot;/&gt;&lt;/object&gt;&lt;object type=&quot;3&quot; unique_id=&quot;72942&quot;&gt;&lt;property id=&quot;20148&quot; value=&quot;5&quot;/&gt;&lt;property id=&quot;20300&quot; value=&quot;Slide 29&quot;/&gt;&lt;property id=&quot;20307&quot; value=&quot;564&quot;/&gt;&lt;/object&gt;&lt;object type=&quot;3&quot; unique_id=&quot;72943&quot;&gt;&lt;property id=&quot;20148&quot; value=&quot;5&quot;/&gt;&lt;property id=&quot;20300&quot; value=&quot;Slide 30 - &amp;quot;Evidence For&amp;quot;&quot;/&gt;&lt;property id=&quot;20307&quot; value=&quot;565&quot;/&gt;&lt;/object&gt;&lt;object type=&quot;3&quot; unique_id=&quot;72944&quot;&gt;&lt;property id=&quot;20148&quot; value=&quot;5&quot;/&gt;&lt;property id=&quot;20300&quot; value=&quot;Slide 31&quot;/&gt;&lt;property id=&quot;20307&quot; value=&quot;566&quot;/&gt;&lt;/object&gt;&lt;object type=&quot;3&quot; unique_id=&quot;72945&quot;&gt;&lt;property id=&quot;20148&quot; value=&quot;5&quot;/&gt;&lt;property id=&quot;20300&quot; value=&quot;Slide 32&quot;/&gt;&lt;property id=&quot;20307&quot; value=&quot;567&quot;/&gt;&lt;/object&gt;&lt;object type=&quot;3&quot; unique_id=&quot;72946&quot;&gt;&lt;property id=&quot;20148&quot; value=&quot;5&quot;/&gt;&lt;property id=&quot;20300&quot; value=&quot;Slide 33&quot;/&gt;&lt;property id=&quot;20307&quot; value=&quot;568&quot;/&gt;&lt;/object&gt;&lt;object type=&quot;3&quot; unique_id=&quot;72947&quot;&gt;&lt;property id=&quot;20148&quot; value=&quot;5&quot;/&gt;&lt;property id=&quot;20300&quot; value=&quot;Slide 34&quot;/&gt;&lt;property id=&quot;20307&quot; value=&quot;569&quot;/&gt;&lt;/object&gt;&lt;object type=&quot;3&quot; unique_id=&quot;72948&quot;&gt;&lt;property id=&quot;20148&quot; value=&quot;5&quot;/&gt;&lt;property id=&quot;20300&quot; value=&quot;Slide 35&quot;/&gt;&lt;property id=&quot;20307&quot; value=&quot;570&quot;/&gt;&lt;/object&gt;&lt;object type=&quot;3&quot; unique_id=&quot;73413&quot;&gt;&lt;property id=&quot;20148&quot; value=&quot;5&quot;/&gt;&lt;property id=&quot;20300&quot; value=&quot;Slide 17&quot;/&gt;&lt;property id=&quot;20307&quot; value=&quot;572&quot;/&gt;&lt;/object&gt;&lt;object type=&quot;3&quot; unique_id=&quot;73673&quot;&gt;&lt;property id=&quot;20148&quot; value=&quot;5&quot;/&gt;&lt;property id=&quot;20300&quot; value=&quot;Slide 38 - &amp;quot;Focus on Assessment Literacy&amp;amp;#x09;&amp;quot;&quot;/&gt;&lt;property id=&quot;20307&quot; value=&quot;574&quot;/&gt;&lt;/object&gt;&lt;object type=&quot;3&quot; unique_id=&quot;73674&quot;&gt;&lt;property id=&quot;20148&quot; value=&quot;5&quot;/&gt;&lt;property id=&quot;20300&quot; value=&quot;Slide 39&quot;/&gt;&lt;property id=&quot;20307&quot; value=&quot;575&quot;/&gt;&lt;/object&gt;&lt;object type=&quot;3&quot; unique_id=&quot;73675&quot;&gt;&lt;property id=&quot;20148&quot; value=&quot;5&quot;/&gt;&lt;property id=&quot;20300&quot; value=&quot;Slide 40 - &amp;quot;What is Assessment?&amp;quot;&quot;/&gt;&lt;property id=&quot;20307&quot; value=&quot;576&quot;/&gt;&lt;/object&gt;&lt;object type=&quot;3&quot; unique_id=&quot;73676&quot;&gt;&lt;property id=&quot;20148&quot; value=&quot;5&quot;/&gt;&lt;property id=&quot;20300&quot; value=&quot;Slide 41 - &amp;quot;Assessment Literacy&amp;quot;&quot;/&gt;&lt;property id=&quot;20307&quot; value=&quot;577&quot;/&gt;&lt;/object&gt;&lt;object type=&quot;3&quot; unique_id=&quot;73677&quot;&gt;&lt;property id=&quot;20148&quot; value=&quot;5&quot;/&gt;&lt;property id=&quot;20300&quot; value=&quot;Slide 42 - &amp;quot;Who Should be Assessment-Literate?&amp;quot;&quot;/&gt;&lt;property id=&quot;20307&quot; value=&quot;578&quot;/&gt;&lt;/object&gt;&lt;object type=&quot;3&quot; unique_id=&quot;73678&quot;&gt;&lt;property id=&quot;20148&quot; value=&quot;5&quot;/&gt;&lt;property id=&quot;20300&quot; value=&quot;Slide 43 - &amp;quot;Types of Assessment&amp;quot;&quot;/&gt;&lt;property id=&quot;20307&quot; value=&quot;579&quot;/&gt;&lt;/object&gt;&lt;object type=&quot;3&quot; unique_id=&quot;73679&quot;&gt;&lt;property id=&quot;20148&quot; value=&quot;5&quot;/&gt;&lt;property id=&quot;20300&quot; value=&quot;Slide 44 - &amp;quot;A Balanced System of Assessment&amp;quot;&quot;/&gt;&lt;property id=&quot;20307&quot; value=&quot;580&quot;/&gt;&lt;/object&gt;&lt;object type=&quot;3&quot; unique_id=&quot;73680&quot;&gt;&lt;property id=&quot;20148&quot; value=&quot;5&quot;/&gt;&lt;property id=&quot;20300&quot; value=&quot;Slide 45&quot;/&gt;&lt;property id=&quot;20307&quot; value=&quot;581&quot;/&gt;&lt;/object&gt;&lt;object type=&quot;3&quot; unique_id=&quot;73681&quot;&gt;&lt;property id=&quot;20148&quot; value=&quot;5&quot;/&gt;&lt;property id=&quot;20300&quot; value=&quot;Slide 46 - &amp;quot;Purposes of the Conversations Today&amp;quot;&quot;/&gt;&lt;property id=&quot;20307&quot; value=&quot;597&quot;/&gt;&lt;/object&gt;&lt;object type=&quot;3&quot; unique_id=&quot;73682&quot;&gt;&lt;property id=&quot;20148&quot; value=&quot;5&quot;/&gt;&lt;property id=&quot;20300&quot; value=&quot;Slide 47 - &amp;quot;Foundations of Quality Assessment&amp;quot;&quot;/&gt;&lt;property id=&quot;20307&quot; value=&quot;583&quot;/&gt;&lt;/object&gt;&lt;object type=&quot;3&quot; unique_id=&quot;73683&quot;&gt;&lt;property id=&quot;20148&quot; value=&quot;5&quot;/&gt;&lt;property id=&quot;20300&quot; value=&quot;Slide 48&quot;/&gt;&lt;property id=&quot;20307&quot; value=&quot;584&quot;/&gt;&lt;/object&gt;&lt;object type=&quot;3&quot; unique_id=&quot;73684&quot;&gt;&lt;property id=&quot;20148&quot; value=&quot;5&quot;/&gt;&lt;property id=&quot;20300&quot; value=&quot;Slide 49&quot;/&gt;&lt;property id=&quot;20307&quot; value=&quot;585&quot;/&gt;&lt;/object&gt;&lt;object type=&quot;3&quot; unique_id=&quot;73685&quot;&gt;&lt;property id=&quot;20148&quot; value=&quot;5&quot;/&gt;&lt;property id=&quot;20300&quot; value=&quot;Slide 50 - &amp;quot;Relationship to Instructional Practices&amp;quot;&quot;/&gt;&lt;property id=&quot;20307&quot; value=&quot;596&quot;/&gt;&lt;/object&gt;&lt;object type=&quot;3&quot; unique_id=&quot;73686&quot;&gt;&lt;property id=&quot;20148&quot; value=&quot;5&quot;/&gt;&lt;property id=&quot;20300&quot; value=&quot;Slide 51 - &amp;quot;Beginning the Task&amp;quot;&quot;/&gt;&lt;property id=&quot;20307&quot; value=&quot;587&quot;/&gt;&lt;/object&gt;&lt;object type=&quot;3&quot; unique_id=&quot;73687&quot;&gt;&lt;property id=&quot;20148&quot; value=&quot;5&quot;/&gt;&lt;property id=&quot;20300&quot; value=&quot;Slide 52 - &amp;quot;Table Talk&amp;quot;&quot;/&gt;&lt;property id=&quot;20307&quot; value=&quot;588&quot;/&gt;&lt;/object&gt;&lt;object type=&quot;3&quot; unique_id=&quot;73688&quot;&gt;&lt;property id=&quot;20148&quot; value=&quot;5&quot;/&gt;&lt;property id=&quot;20300&quot; value=&quot;Slide 53 - &amp;quot;Quality Review Checklist&amp;quot;&quot;/&gt;&lt;property id=&quot;20307&quot; value=&quot;589&quot;/&gt;&lt;/object&gt;&lt;object type=&quot;3&quot; unique_id=&quot;73689&quot;&gt;&lt;property id=&quot;20148&quot; value=&quot;5&quot;/&gt;&lt;property id=&quot;20300&quot; value=&quot;Slide 54 - &amp;quot;Formative Assessment Rubric&amp;quot;&quot;/&gt;&lt;property id=&quot;20307&quot; value=&quot;590&quot;/&gt;&lt;/object&gt;&lt;object type=&quot;3&quot; unique_id=&quot;73690&quot;&gt;&lt;property id=&quot;20148&quot; value=&quot;5&quot;/&gt;&lt;property id=&quot;20300&quot; value=&quot;Slide 55&quot;/&gt;&lt;property id=&quot;20307&quot; value=&quot;591&quot;/&gt;&lt;/object&gt;&lt;object type=&quot;3&quot; unique_id=&quot;73691&quot;&gt;&lt;property id=&quot;20148&quot; value=&quot;5&quot;/&gt;&lt;property id=&quot;20300&quot; value=&quot;Slide 56 - &amp;quot;Purpose and Vision of the Grant&amp;quot;&quot;/&gt;&lt;property id=&quot;20307&quot; value=&quot;592&quot;/&gt;&lt;/object&gt;&lt;object type=&quot;3&quot; unique_id=&quot;73692&quot;&gt;&lt;property id=&quot;20148&quot; value=&quot;5&quot;/&gt;&lt;property id=&quot;20300&quot; value=&quot;Slide 57 - &amp;quot;Purpose of this Committee&amp;quot;&quot;/&gt;&lt;property id=&quot;20307&quot; value=&quot;593&quot;/&gt;&lt;/object&gt;&lt;object type=&quot;3&quot; unique_id=&quot;73693&quot;&gt;&lt;property id=&quot;20148&quot; value=&quot;5&quot;/&gt;&lt;property id=&quot;20300&quot; value=&quot;Slide 58 - &amp;quot;Slight Adjustments to Metric&amp;quot;&quot;/&gt;&lt;property id=&quot;20307&quot; value=&quot;594&quot;/&gt;&lt;/object&gt;&lt;object type=&quot;3&quot; unique_id=&quot;74848&quot;&gt;&lt;property id=&quot;20148&quot; value=&quot;5&quot;/&gt;&lt;property id=&quot;20300&quot; value=&quot;Slide 64 - &amp;quot;Contact Information&amp;quot;&quot;/&gt;&lt;property id=&quot;20307&quot; value=&quot;598&quot;/&gt;&lt;/object&gt;&lt;object type=&quot;3&quot; unique_id=&quot;75174&quot;&gt;&lt;property id=&quot;20148&quot; value=&quot;5&quot;/&gt;&lt;property id=&quot;20300&quot; value=&quot;Slide 36 - &amp;quot; The Benefits, Challenges, and Lessons Learned from Using the SCILLSS Resources&amp;quot;&quot;/&gt;&lt;property id=&quot;20307&quot; value=&quot;599&quot;/&gt;&lt;/object&gt;&lt;object type=&quot;3&quot; unique_id=&quot;75506&quot;&gt;&lt;property id=&quot;20148&quot; value=&quot;5&quot;/&gt;&lt;property id=&quot;20300&quot; value=&quot;Slide 6 - &amp;quot;State Perspective From Nebraska&amp;quot;&quot;/&gt;&lt;property id=&quot;20307&quot; value=&quot;600&quot;/&gt;&lt;/object&gt;&lt;object type=&quot;3&quot; unique_id=&quot;75507&quot;&gt;&lt;property id=&quot;20148&quot; value=&quot;5&quot;/&gt;&lt;property id=&quot;20300&quot; value=&quot;Slide 37 - &amp;quot;Indiana’s Perspective&amp;quot;&quot;/&gt;&lt;property id=&quot;20307&quot; value=&quot;601&quot;/&gt;&lt;/object&gt;&lt;object type=&quot;3&quot; unique_id=&quot;75508&quot;&gt;&lt;property id=&quot;20148&quot; value=&quot;5&quot;/&gt;&lt;property id=&quot;20300&quot; value=&quot;Slide 60 - &amp;quot;SCILLSS Protocol &amp;quot;&quot;/&gt;&lt;property id=&quot;20307&quot; value=&quot;602&quot;/&gt;&lt;/object&gt;&lt;/object&gt;&lt;object type=&quot;8&quot; unique_id=&quot;67179&quo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15&quot;/&gt;&lt;lineCharCount val=&quot;9&quot;/&gt;&lt;lineCharCount val=&quot;17&quot;/&gt;&lt;lineCharCount val=&quot;12&quot;/&gt;&lt;lineCharCount val=&quot;12&quot;/&gt;&lt;lineCharCount val=&quot;14&quot;/&gt;&lt;lineCharCount val=&quot;7&quot;/&gt;&lt;lineCharCount val=&quot;15&quot;/&gt;&lt;lineCharCount val=&quot;13&quot;/&gt;&lt;lineCharCount val=&quot;8&quot;/&gt;&lt;lineCharCount val=&quot;10&quot;/&gt;&lt;/TableIndex&gt;&lt;/ShapeTextInfo&gt;"/>
  <p:tag name="HTML_SHAPEINFO" val="&lt;ThreeDShapeInfo&gt;&lt;uuid val=&quot;&quot;/&gt;&lt;isInvalidForFieldText val=&quot;0&quot;/&gt;&lt;Image&gt;&lt;filename val=&quot;C:\Users\edCount\AppData\Local\Temp\~CaEE98\data\asimages\{72E64430-1809-447E-8D0B-CF1AAA5D195D}_5.png&quot;/&gt;&lt;left val=&quot;60&quot;/&gt;&lt;top val=&quot;217&quot;/&gt;&lt;width val=&quot;150&quot;/&gt;&lt;height val=&quot;254&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15&quot;/&gt;&lt;lineCharCount val=&quot;8&quot;/&gt;&lt;lineCharCount val=&quot;11&quot;/&gt;&lt;lineCharCount val=&quot;16&quot;/&gt;&lt;lineCharCount val=&quot;18&quot;/&gt;&lt;lineCharCount val=&quot;15&quot;/&gt;&lt;lineCharCount val=&quot;14&quot;/&gt;&lt;lineCharCount val=&quot;13&quot;/&gt;&lt;lineCharCount val=&quot;9&quot;/&gt;&lt;/TableIndex&gt;&lt;/ShapeTextInfo&gt;"/>
  <p:tag name="HTML_SHAPEINFO" val="&lt;ThreeDShapeInfo&gt;&lt;uuid val=&quot;&quot;/&gt;&lt;isInvalidForFieldText val=&quot;0&quot;/&gt;&lt;Image&gt;&lt;filename val=&quot;C:\Users\edCount\AppData\Local\Temp\~CaEE98\data\asimages\{006F5ADC-C911-4491-BDE3-0CC054E4EAF6}_5.png&quot;/&gt;&lt;left val=&quot;215&quot;/&gt;&lt;top val=&quot;217&quot;/&gt;&lt;width val=&quot;150&quot;/&gt;&lt;height val=&quot;211&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18&quot;/&gt;&lt;lineCharCount val=&quot;15&quot;/&gt;&lt;lineCharCount val=&quot;12&quot;/&gt;&lt;lineCharCount val=&quot;10&quot;/&gt;&lt;lineCharCount val=&quot;12&quot;/&gt;&lt;lineCharCount val=&quot;11&quot;/&gt;&lt;lineCharCount val=&quot;12&quot;/&gt;&lt;lineCharCount val=&quot;12&quot;/&gt;&lt;lineCharCount val=&quot;16&quot;/&gt;&lt;lineCharCount val=&quot;11&quot;/&gt;&lt;/TableIndex&gt;&lt;/ShapeTextInfo&gt;"/>
  <p:tag name="HTML_SHAPEINFO" val="&lt;ThreeDShapeInfo&gt;&lt;uuid val=&quot;&quot;/&gt;&lt;isInvalidForFieldText val=&quot;0&quot;/&gt;&lt;Image&gt;&lt;filename val=&quot;C:\Users\edCount\AppData\Local\Temp\~CaEE98\data\asimages\{77FFA20A-2A06-431B-A2CD-25046463551A}_5.png&quot;/&gt;&lt;left val=&quot;370&quot;/&gt;&lt;top val=&quot;217&quot;/&gt;&lt;width val=&quot;150&quot;/&gt;&lt;height val=&quot;233&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15&quot;/&gt;&lt;lineCharCount val=&quot;9&quot;/&gt;&lt;lineCharCount val=&quot;17&quot;/&gt;&lt;lineCharCount val=&quot;17&quot;/&gt;&lt;lineCharCount val=&quot;8&quot;/&gt;&lt;lineCharCount val=&quot;14&quot;/&gt;&lt;lineCharCount val=&quot;16&quot;/&gt;&lt;lineCharCount val=&quot;11&quot;/&gt;&lt;lineCharCount val=&quot;15&quot;/&gt;&lt;/TableIndex&gt;&lt;/ShapeTextInfo&gt;"/>
  <p:tag name="HTML_SHAPEINFO" val="&lt;ThreeDShapeInfo&gt;&lt;uuid val=&quot;&quot;/&gt;&lt;isInvalidForFieldText val=&quot;0&quot;/&gt;&lt;Image&gt;&lt;filename val=&quot;C:\Users\edCount\AppData\Local\Temp\~CaEE98\data\asimages\{0D09850A-A22C-4B87-BA3C-249AC2233FF5}_5.png&quot;/&gt;&lt;left val=&quot;524&quot;/&gt;&lt;top val=&quot;217&quot;/&gt;&lt;width val=&quot;150&quot;/&gt;&lt;height val=&quot;211&quot;/&gt;&lt;hasText val=&quot;1&quot;/&gt;&lt;/Image&gt;&lt;/ThreeDShapeInfo&gt;"/>
</p:tagLst>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2383</TotalTime>
  <Words>6757</Words>
  <Application>Microsoft Office PowerPoint</Application>
  <PresentationFormat>On-screen Show (4:3)</PresentationFormat>
  <Paragraphs>597</Paragraphs>
  <Slides>83</Slides>
  <Notes>55</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83</vt:i4>
      </vt:variant>
    </vt:vector>
  </HeadingPairs>
  <TitlesOfParts>
    <vt:vector size="97" baseType="lpstr">
      <vt:lpstr>Architects Daughter</vt:lpstr>
      <vt:lpstr>Arial</vt:lpstr>
      <vt:lpstr>Calibri</vt:lpstr>
      <vt:lpstr>Calibri Light</vt:lpstr>
      <vt:lpstr>Century Gothic</vt:lpstr>
      <vt:lpstr>Didact Gothic</vt:lpstr>
      <vt:lpstr>Ink Free</vt:lpstr>
      <vt:lpstr>Myriad Pro</vt:lpstr>
      <vt:lpstr>Symbol</vt:lpstr>
      <vt:lpstr>Times New Roman</vt:lpstr>
      <vt:lpstr>Wingdings</vt:lpstr>
      <vt:lpstr>1_Office Theme</vt:lpstr>
      <vt:lpstr>Custom Design</vt:lpstr>
      <vt:lpstr>1_Custom Design</vt:lpstr>
      <vt:lpstr>Strengthening Claims-based Interpretations and Uses of Local and Large-scale Science Assessment Scores (SCILLSS)</vt:lpstr>
      <vt:lpstr>Welcome and Introduction</vt:lpstr>
      <vt:lpstr>About SCILLSS</vt:lpstr>
      <vt:lpstr>SCILLSS Project Goals</vt:lpstr>
      <vt:lpstr>SCILLSS Partner States, Organizations,  and Staff</vt:lpstr>
      <vt:lpstr>Ensuring Rigor in State and Local Assessment Systems: A Self-Evaluation Protocol</vt:lpstr>
      <vt:lpstr>Self-evaluation Protocols Purposes</vt:lpstr>
      <vt:lpstr>Self-evaluation Protocols</vt:lpstr>
      <vt:lpstr>Self-evaluation Protocol Structure</vt:lpstr>
      <vt:lpstr>Gather and Evaluate Validity Evidence</vt:lpstr>
      <vt:lpstr>PowerPoint Presentation</vt:lpstr>
      <vt:lpstr>PowerPoint Presentation</vt:lpstr>
      <vt:lpstr>PowerPoint Presentation</vt:lpstr>
      <vt:lpstr>PowerPoint Presentation</vt:lpstr>
      <vt:lpstr>PowerPoint Presentation</vt:lpstr>
      <vt:lpstr> The SCILLSS Digital Workbook on Educational Assessment Design and Evaluation</vt:lpstr>
      <vt:lpstr>Digital Workbook Purpose</vt:lpstr>
      <vt:lpstr>Digital Workbook Audience</vt:lpstr>
      <vt:lpstr>Assessment Literacy</vt:lpstr>
      <vt:lpstr>Digital Workbook Series Organizing Principles</vt:lpstr>
      <vt:lpstr>Digital Workbook Series Organizing Principles</vt:lpstr>
      <vt:lpstr>Digital Workbook Series Chapters</vt:lpstr>
      <vt:lpstr>Examples of Construct Coherence Questions</vt:lpstr>
      <vt:lpstr>Examples of Comparability Questions</vt:lpstr>
      <vt:lpstr>Examples of Fairness &amp; Accessibility Questions</vt:lpstr>
      <vt:lpstr>Examples of Consequences Questions</vt:lpstr>
      <vt:lpstr> The Benefits, Challenges, and Lessons Learned from Using the SCILLSS Resources</vt:lpstr>
      <vt:lpstr>Development Timeline</vt:lpstr>
      <vt:lpstr>Tools &amp; Processes Developed by the SCILSSS Project</vt:lpstr>
      <vt:lpstr>Coherence Connected  </vt:lpstr>
      <vt:lpstr>Theory of Action</vt:lpstr>
      <vt:lpstr>Assessment System Components</vt:lpstr>
      <vt:lpstr>PowerPoint Presentation</vt:lpstr>
      <vt:lpstr>Features to Maintain Consistency </vt:lpstr>
      <vt:lpstr>PowerPoint Presentation</vt:lpstr>
      <vt:lpstr>Goals for Student Learning</vt:lpstr>
      <vt:lpstr>Nebraska’s Claims</vt:lpstr>
      <vt:lpstr>PowerPoint Presentation</vt:lpstr>
      <vt:lpstr>Purpose</vt:lpstr>
      <vt:lpstr>Protocol is Designed To</vt:lpstr>
      <vt:lpstr>Self-Evaluation Protocol</vt:lpstr>
      <vt:lpstr>PowerPoint Presentation</vt:lpstr>
      <vt:lpstr>PowerPoint Presentation</vt:lpstr>
      <vt:lpstr>Self-Evaluation Protocol</vt:lpstr>
      <vt:lpstr>Evidence For</vt:lpstr>
      <vt:lpstr>PowerPoint Presentation</vt:lpstr>
      <vt:lpstr>Evidence For</vt:lpstr>
      <vt:lpstr>PowerPoint Presentation</vt:lpstr>
      <vt:lpstr>Evidence For</vt:lpstr>
      <vt:lpstr>PowerPoint Presentation</vt:lpstr>
      <vt:lpstr>Evidence For</vt:lpstr>
      <vt:lpstr>PowerPoint Presentation</vt:lpstr>
      <vt:lpstr>PowerPoint Presentation</vt:lpstr>
      <vt:lpstr>PowerPoint Presentation</vt:lpstr>
      <vt:lpstr>PowerPoint Presentation</vt:lpstr>
      <vt:lpstr>PowerPoint Presentation</vt:lpstr>
      <vt:lpstr> The Benefits, Challenges, and Lessons Learned from Using the SCILLSS Resources</vt:lpstr>
      <vt:lpstr>Focus on Assessment Literacy </vt:lpstr>
      <vt:lpstr>PowerPoint Presentation</vt:lpstr>
      <vt:lpstr>What is Assessment?</vt:lpstr>
      <vt:lpstr>Assessment Literacy</vt:lpstr>
      <vt:lpstr>Who Should be Assessment-Literate?</vt:lpstr>
      <vt:lpstr>Types of Assessment</vt:lpstr>
      <vt:lpstr>A Balanced System of Assessment</vt:lpstr>
      <vt:lpstr>PowerPoint Presentation</vt:lpstr>
      <vt:lpstr>Purposes of the Conversations Today</vt:lpstr>
      <vt:lpstr>Foundations of Quality Assessment</vt:lpstr>
      <vt:lpstr>PowerPoint Presentation</vt:lpstr>
      <vt:lpstr>PowerPoint Presentation</vt:lpstr>
      <vt:lpstr>Relationship to Instructional Practices</vt:lpstr>
      <vt:lpstr>Beginning the Task</vt:lpstr>
      <vt:lpstr>Table Talk</vt:lpstr>
      <vt:lpstr>Quality Review Checklist</vt:lpstr>
      <vt:lpstr>Formative Assessment Rubric</vt:lpstr>
      <vt:lpstr>PowerPoint Presentation</vt:lpstr>
      <vt:lpstr>Purpose and Vision of the Grant</vt:lpstr>
      <vt:lpstr>Purpose of this Committee</vt:lpstr>
      <vt:lpstr>Slight Adjustments to Metric</vt:lpstr>
      <vt:lpstr>A User’s Perspective of Implementing the SCILLSS Local Self-Evaluation Protocol</vt:lpstr>
      <vt:lpstr>Demographics of Adams Central </vt:lpstr>
      <vt:lpstr>How we used the  information from SCILLSS</vt:lpstr>
      <vt:lpstr>What we learned using the protocol?</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Strengthening Claims-based Interpretations and Uses of Local and Large-scale Science Assessment Scores (SCILLSS)</dc:title>
  <dc:creator>Kristina Harding</dc:creator>
  <cp:lastModifiedBy>Liz Summers</cp:lastModifiedBy>
  <cp:revision>216</cp:revision>
  <dcterms:created xsi:type="dcterms:W3CDTF">2018-06-22T20:37:13Z</dcterms:created>
  <dcterms:modified xsi:type="dcterms:W3CDTF">2019-04-06T17:36:38Z</dcterms:modified>
</cp:coreProperties>
</file>