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2.xml" ContentType="application/vnd.openxmlformats-officedocument.presentationml.notesSlide+xml"/>
  <Override PartName="/ppt/notesSlides/notesSlide1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138"/>
  </p:notesMasterIdLst>
  <p:handoutMasterIdLst>
    <p:handoutMasterId r:id="rId139"/>
  </p:handoutMasterIdLst>
  <p:sldIdLst>
    <p:sldId id="257" r:id="rId5"/>
    <p:sldId id="258" r:id="rId6"/>
    <p:sldId id="518" r:id="rId7"/>
    <p:sldId id="259" r:id="rId8"/>
    <p:sldId id="631" r:id="rId9"/>
    <p:sldId id="261" r:id="rId10"/>
    <p:sldId id="262" r:id="rId11"/>
    <p:sldId id="263" r:id="rId12"/>
    <p:sldId id="264" r:id="rId13"/>
    <p:sldId id="887" r:id="rId14"/>
    <p:sldId id="888" r:id="rId15"/>
    <p:sldId id="508" r:id="rId16"/>
    <p:sldId id="297" r:id="rId17"/>
    <p:sldId id="625" r:id="rId18"/>
    <p:sldId id="952" r:id="rId19"/>
    <p:sldId id="392" r:id="rId20"/>
    <p:sldId id="914" r:id="rId21"/>
    <p:sldId id="606" r:id="rId22"/>
    <p:sldId id="603" r:id="rId23"/>
    <p:sldId id="891" r:id="rId24"/>
    <p:sldId id="549" r:id="rId25"/>
    <p:sldId id="607" r:id="rId26"/>
    <p:sldId id="610" r:id="rId27"/>
    <p:sldId id="608" r:id="rId28"/>
    <p:sldId id="605" r:id="rId29"/>
    <p:sldId id="551" r:id="rId30"/>
    <p:sldId id="604" r:id="rId31"/>
    <p:sldId id="509" r:id="rId32"/>
    <p:sldId id="453" r:id="rId33"/>
    <p:sldId id="557" r:id="rId34"/>
    <p:sldId id="543" r:id="rId35"/>
    <p:sldId id="558" r:id="rId36"/>
    <p:sldId id="544" r:id="rId37"/>
    <p:sldId id="616" r:id="rId38"/>
    <p:sldId id="617" r:id="rId39"/>
    <p:sldId id="618" r:id="rId40"/>
    <p:sldId id="559" r:id="rId41"/>
    <p:sldId id="355" r:id="rId42"/>
    <p:sldId id="922" r:id="rId43"/>
    <p:sldId id="924" r:id="rId44"/>
    <p:sldId id="925" r:id="rId45"/>
    <p:sldId id="926" r:id="rId46"/>
    <p:sldId id="927" r:id="rId47"/>
    <p:sldId id="897" r:id="rId48"/>
    <p:sldId id="929" r:id="rId49"/>
    <p:sldId id="510" r:id="rId50"/>
    <p:sldId id="966" r:id="rId51"/>
    <p:sldId id="959" r:id="rId52"/>
    <p:sldId id="525" r:id="rId53"/>
    <p:sldId id="561" r:id="rId54"/>
    <p:sldId id="545" r:id="rId55"/>
    <p:sldId id="562" r:id="rId56"/>
    <p:sldId id="994" r:id="rId57"/>
    <p:sldId id="995" r:id="rId58"/>
    <p:sldId id="869" r:id="rId59"/>
    <p:sldId id="866" r:id="rId60"/>
    <p:sldId id="874" r:id="rId61"/>
    <p:sldId id="984" r:id="rId62"/>
    <p:sldId id="996" r:id="rId63"/>
    <p:sldId id="997" r:id="rId64"/>
    <p:sldId id="871" r:id="rId65"/>
    <p:sldId id="870" r:id="rId66"/>
    <p:sldId id="875" r:id="rId67"/>
    <p:sldId id="985" r:id="rId68"/>
    <p:sldId id="691" r:id="rId69"/>
    <p:sldId id="998" r:id="rId70"/>
    <p:sldId id="999" r:id="rId71"/>
    <p:sldId id="873" r:id="rId72"/>
    <p:sldId id="872" r:id="rId73"/>
    <p:sldId id="529" r:id="rId74"/>
    <p:sldId id="541" r:id="rId75"/>
    <p:sldId id="683" r:id="rId76"/>
    <p:sldId id="1000" r:id="rId77"/>
    <p:sldId id="1001" r:id="rId78"/>
    <p:sldId id="466" r:id="rId79"/>
    <p:sldId id="572" r:id="rId80"/>
    <p:sldId id="884" r:id="rId81"/>
    <p:sldId id="649" r:id="rId82"/>
    <p:sldId id="656" r:id="rId83"/>
    <p:sldId id="640" r:id="rId84"/>
    <p:sldId id="1002" r:id="rId85"/>
    <p:sldId id="1003" r:id="rId86"/>
    <p:sldId id="1004" r:id="rId87"/>
    <p:sldId id="548" r:id="rId88"/>
    <p:sldId id="531" r:id="rId89"/>
    <p:sldId id="976" r:id="rId90"/>
    <p:sldId id="672" r:id="rId91"/>
    <p:sldId id="977" r:id="rId92"/>
    <p:sldId id="512" r:id="rId93"/>
    <p:sldId id="532" r:id="rId94"/>
    <p:sldId id="974" r:id="rId95"/>
    <p:sldId id="661" r:id="rId96"/>
    <p:sldId id="513" r:id="rId97"/>
    <p:sldId id="878" r:id="rId98"/>
    <p:sldId id="979" r:id="rId99"/>
    <p:sldId id="986" r:id="rId100"/>
    <p:sldId id="684" r:id="rId101"/>
    <p:sldId id="650" r:id="rId102"/>
    <p:sldId id="1011" r:id="rId103"/>
    <p:sldId id="1005" r:id="rId104"/>
    <p:sldId id="1006" r:id="rId105"/>
    <p:sldId id="652" r:id="rId106"/>
    <p:sldId id="653" r:id="rId107"/>
    <p:sldId id="654" r:id="rId108"/>
    <p:sldId id="1007" r:id="rId109"/>
    <p:sldId id="1008" r:id="rId110"/>
    <p:sldId id="686" r:id="rId111"/>
    <p:sldId id="687" r:id="rId112"/>
    <p:sldId id="971" r:id="rId113"/>
    <p:sldId id="981" r:id="rId114"/>
    <p:sldId id="980" r:id="rId115"/>
    <p:sldId id="983" r:id="rId116"/>
    <p:sldId id="972" r:id="rId117"/>
    <p:sldId id="960" r:id="rId118"/>
    <p:sldId id="961" r:id="rId119"/>
    <p:sldId id="1009" r:id="rId120"/>
    <p:sldId id="1010" r:id="rId121"/>
    <p:sldId id="973" r:id="rId122"/>
    <p:sldId id="991" r:id="rId123"/>
    <p:sldId id="534" r:id="rId124"/>
    <p:sldId id="670" r:id="rId125"/>
    <p:sldId id="669" r:id="rId126"/>
    <p:sldId id="633" r:id="rId127"/>
    <p:sldId id="965" r:id="rId128"/>
    <p:sldId id="967" r:id="rId129"/>
    <p:sldId id="992" r:id="rId130"/>
    <p:sldId id="968" r:id="rId131"/>
    <p:sldId id="982" r:id="rId132"/>
    <p:sldId id="685" r:id="rId133"/>
    <p:sldId id="969" r:id="rId134"/>
    <p:sldId id="623" r:id="rId135"/>
    <p:sldId id="516" r:id="rId136"/>
    <p:sldId id="880" r:id="rId137"/>
  </p:sldIdLst>
  <p:sldSz cx="9144000" cy="6858000" type="screen4x3"/>
  <p:notesSz cx="7315200" cy="9601200"/>
  <p:custDataLst>
    <p:tags r:id="rId1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562FFBF6-4559-4556-80FA-76B8B997E4FB}">
          <p14:sldIdLst>
            <p14:sldId id="257"/>
            <p14:sldId id="258"/>
          </p14:sldIdLst>
        </p14:section>
        <p14:section name="Overview of Agenda and Goals" id="{0DF6B6E1-E995-42A0-BF29-7F1674B154D2}">
          <p14:sldIdLst>
            <p14:sldId id="518"/>
            <p14:sldId id="259"/>
            <p14:sldId id="631"/>
            <p14:sldId id="261"/>
            <p14:sldId id="262"/>
            <p14:sldId id="263"/>
            <p14:sldId id="264"/>
            <p14:sldId id="887"/>
            <p14:sldId id="888"/>
          </p14:sldIdLst>
        </p14:section>
        <p14:section name="Principled-approach for Classroom Tasks" id="{0022A29C-0770-4DE3-B7C1-E8FC3DE57F9E}">
          <p14:sldIdLst>
            <p14:sldId id="508"/>
            <p14:sldId id="297"/>
            <p14:sldId id="625"/>
            <p14:sldId id="952"/>
            <p14:sldId id="392"/>
            <p14:sldId id="914"/>
            <p14:sldId id="606"/>
            <p14:sldId id="603"/>
            <p14:sldId id="891"/>
            <p14:sldId id="549"/>
            <p14:sldId id="607"/>
            <p14:sldId id="610"/>
            <p14:sldId id="608"/>
            <p14:sldId id="605"/>
            <p14:sldId id="551"/>
            <p14:sldId id="604"/>
            <p14:sldId id="509"/>
          </p14:sldIdLst>
        </p14:section>
        <p14:section name="Overview of Unpacking Tool" id="{084BA225-A9D5-4BE7-B62A-655FB2DD3CF6}">
          <p14:sldIdLst>
            <p14:sldId id="453"/>
            <p14:sldId id="557"/>
            <p14:sldId id="543"/>
            <p14:sldId id="558"/>
            <p14:sldId id="544"/>
            <p14:sldId id="616"/>
            <p14:sldId id="617"/>
            <p14:sldId id="618"/>
            <p14:sldId id="559"/>
            <p14:sldId id="355"/>
          </p14:sldIdLst>
        </p14:section>
        <p14:section name="Breakout Activity: Unpacking Tool Completion" id="{E98651FA-EDC1-414F-9F5D-1337FE139773}">
          <p14:sldIdLst>
            <p14:sldId id="922"/>
            <p14:sldId id="924"/>
            <p14:sldId id="925"/>
            <p14:sldId id="926"/>
            <p14:sldId id="927"/>
            <p14:sldId id="897"/>
            <p14:sldId id="929"/>
          </p14:sldIdLst>
        </p14:section>
        <p14:section name="Collaborative Teams: Unpacking Tool Development" id="{CB3EA4D4-DC38-4957-98F3-E313D21ACCD2}">
          <p14:sldIdLst>
            <p14:sldId id="510"/>
            <p14:sldId id="966"/>
            <p14:sldId id="959"/>
          </p14:sldIdLst>
        </p14:section>
        <p14:section name="Overview and Development of Task Specification Tool" id="{C0027D67-A7D5-489A-A78C-BDDDCBD8CAA0}">
          <p14:sldIdLst>
            <p14:sldId id="525"/>
            <p14:sldId id="561"/>
            <p14:sldId id="545"/>
            <p14:sldId id="562"/>
            <p14:sldId id="994"/>
            <p14:sldId id="995"/>
            <p14:sldId id="869"/>
            <p14:sldId id="866"/>
            <p14:sldId id="874"/>
            <p14:sldId id="984"/>
            <p14:sldId id="996"/>
            <p14:sldId id="997"/>
            <p14:sldId id="871"/>
            <p14:sldId id="870"/>
            <p14:sldId id="875"/>
            <p14:sldId id="985"/>
            <p14:sldId id="691"/>
            <p14:sldId id="998"/>
            <p14:sldId id="999"/>
            <p14:sldId id="873"/>
            <p14:sldId id="872"/>
            <p14:sldId id="529"/>
          </p14:sldIdLst>
        </p14:section>
        <p14:section name="Day 2 Welcome" id="{6ADE0892-7E58-4015-B7A4-C3BD4C0E74BC}">
          <p14:sldIdLst>
            <p14:sldId id="541"/>
            <p14:sldId id="683"/>
            <p14:sldId id="1000"/>
            <p14:sldId id="1001"/>
          </p14:sldIdLst>
        </p14:section>
        <p14:section name="Overview of Tasks, Rubrics, Exemplar Responses" id="{CAD5BD0B-2928-49EC-8060-D995A89019B1}">
          <p14:sldIdLst>
            <p14:sldId id="466"/>
            <p14:sldId id="572"/>
            <p14:sldId id="884"/>
            <p14:sldId id="649"/>
            <p14:sldId id="656"/>
            <p14:sldId id="640"/>
            <p14:sldId id="1002"/>
            <p14:sldId id="1003"/>
            <p14:sldId id="1004"/>
            <p14:sldId id="548"/>
          </p14:sldIdLst>
        </p14:section>
        <p14:section name="Review of SCILLSS Tasks" id="{B1D908AC-770D-4942-A484-B359248379C9}">
          <p14:sldIdLst>
            <p14:sldId id="531"/>
            <p14:sldId id="976"/>
            <p14:sldId id="672"/>
            <p14:sldId id="977"/>
          </p14:sldIdLst>
        </p14:section>
        <p14:section name="DAY 2 AM Break" id="{2B98FAC4-0830-4758-B8C1-1EFD6F966297}">
          <p14:sldIdLst>
            <p14:sldId id="512"/>
          </p14:sldIdLst>
        </p14:section>
        <p14:section name="Drafting Tasks and Revisit Tools" id="{281CF971-1553-49A3-85D2-9CF5C9A18738}">
          <p14:sldIdLst>
            <p14:sldId id="532"/>
            <p14:sldId id="974"/>
            <p14:sldId id="661"/>
            <p14:sldId id="513"/>
            <p14:sldId id="878"/>
            <p14:sldId id="979"/>
            <p14:sldId id="986"/>
            <p14:sldId id="684"/>
            <p14:sldId id="650"/>
            <p14:sldId id="1011"/>
            <p14:sldId id="1005"/>
            <p14:sldId id="1006"/>
            <p14:sldId id="652"/>
            <p14:sldId id="653"/>
            <p14:sldId id="654"/>
            <p14:sldId id="1007"/>
            <p14:sldId id="1008"/>
            <p14:sldId id="686"/>
          </p14:sldIdLst>
        </p14:section>
        <p14:section name="Collaborative Teams: Rubric Development" id="{104E12DA-93A2-4001-8CAA-70DFAABA0D4A}">
          <p14:sldIdLst>
            <p14:sldId id="687"/>
            <p14:sldId id="971"/>
            <p14:sldId id="981"/>
            <p14:sldId id="980"/>
            <p14:sldId id="983"/>
          </p14:sldIdLst>
        </p14:section>
        <p14:section name="Group Share and Adjourn" id="{6238F315-B326-47D9-84FC-847DB8891D53}">
          <p14:sldIdLst>
            <p14:sldId id="972"/>
          </p14:sldIdLst>
        </p14:section>
        <p14:section name="Day 3" id="{AACE9A91-FD35-422C-BAF6-D13BE8E3993F}">
          <p14:sldIdLst>
            <p14:sldId id="960"/>
            <p14:sldId id="961"/>
            <p14:sldId id="1009"/>
            <p14:sldId id="1010"/>
          </p14:sldIdLst>
        </p14:section>
        <p14:section name="Collaborative teams: Finalization of Drafts" id="{D3D3FF9A-6035-4407-B250-7583D4368950}">
          <p14:sldIdLst>
            <p14:sldId id="973"/>
            <p14:sldId id="991"/>
          </p14:sldIdLst>
        </p14:section>
        <p14:section name="Cross Group Review Activity" id="{D8998DA8-1AC9-4B8D-B736-DB1C0EB07106}">
          <p14:sldIdLst>
            <p14:sldId id="534"/>
            <p14:sldId id="670"/>
            <p14:sldId id="669"/>
            <p14:sldId id="633"/>
            <p14:sldId id="965"/>
          </p14:sldIdLst>
        </p14:section>
        <p14:section name="Collaborative Teams: Revision of Tools, Tasks, and Rubrics" id="{36B7233D-E8F7-4139-988F-F663CA25FD18}">
          <p14:sldIdLst>
            <p14:sldId id="967"/>
            <p14:sldId id="992"/>
          </p14:sldIdLst>
        </p14:section>
        <p14:section name="Verification of Task Alignment Activity" id="{EB0B7304-B41D-4872-BB37-6D3D90BFD039}">
          <p14:sldIdLst>
            <p14:sldId id="968"/>
            <p14:sldId id="982"/>
            <p14:sldId id="685"/>
          </p14:sldIdLst>
        </p14:section>
        <p14:section name="Group Share: Lessons Learned and Key Takeaways" id="{836B0FFD-D4E7-44AB-8D6D-E44956874A49}">
          <p14:sldIdLst>
            <p14:sldId id="969"/>
            <p14:sldId id="623"/>
          </p14:sldIdLst>
        </p14:section>
        <p14:section name="Complete Meeting Evaluations" id="{B7AF7E72-C5D1-4755-9A4D-A98EC1BC0F85}">
          <p14:sldIdLst>
            <p14:sldId id="516"/>
            <p14:sldId id="8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arlene Turner" initials="CT [2]" lastIdx="1" clrIdx="6">
    <p:extLst>
      <p:ext uri="{19B8F6BF-5375-455C-9EA6-DF929625EA0E}">
        <p15:presenceInfo xmlns:p15="http://schemas.microsoft.com/office/powerpoint/2012/main" userId="Charlene Turner" providerId="None"/>
      </p:ext>
    </p:extLst>
  </p:cmAuthor>
  <p:cmAuthor id="1" name="Erin Buchanan" initials="EB [2]" lastIdx="24" clrIdx="0">
    <p:extLst>
      <p:ext uri="{19B8F6BF-5375-455C-9EA6-DF929625EA0E}">
        <p15:presenceInfo xmlns:p15="http://schemas.microsoft.com/office/powerpoint/2012/main" userId="Erin Buchanan" providerId="None"/>
      </p:ext>
    </p:extLst>
  </p:cmAuthor>
  <p:cmAuthor id="8" name="Erin Buchanan" initials="EB" lastIdx="25" clrIdx="7">
    <p:extLst>
      <p:ext uri="{19B8F6BF-5375-455C-9EA6-DF929625EA0E}">
        <p15:presenceInfo xmlns:p15="http://schemas.microsoft.com/office/powerpoint/2012/main" userId="S-1-12-1-1225061268-1259314294-1123882637-3585816099" providerId="AD"/>
      </p:ext>
    </p:extLst>
  </p:cmAuthor>
  <p:cmAuthor id="2" name="Kristina Harding" initials="KH" lastIdx="63" clrIdx="1">
    <p:extLst>
      <p:ext uri="{19B8F6BF-5375-455C-9EA6-DF929625EA0E}">
        <p15:presenceInfo xmlns:p15="http://schemas.microsoft.com/office/powerpoint/2012/main" userId="af6168e4d56be7f6" providerId="Windows Live"/>
      </p:ext>
    </p:extLst>
  </p:cmAuthor>
  <p:cmAuthor id="9" name="True, Rhonda" initials="TR" lastIdx="8" clrIdx="8">
    <p:extLst>
      <p:ext uri="{19B8F6BF-5375-455C-9EA6-DF929625EA0E}">
        <p15:presenceInfo xmlns:p15="http://schemas.microsoft.com/office/powerpoint/2012/main" userId="True, Rhonda" providerId="None"/>
      </p:ext>
    </p:extLst>
  </p:cmAuthor>
  <p:cmAuthor id="3" name="Liz Summers" initials="LS [2]" lastIdx="4" clrIdx="2">
    <p:extLst>
      <p:ext uri="{19B8F6BF-5375-455C-9EA6-DF929625EA0E}">
        <p15:presenceInfo xmlns:p15="http://schemas.microsoft.com/office/powerpoint/2012/main" userId="Liz Summers" providerId="None"/>
      </p:ext>
    </p:extLst>
  </p:cmAuthor>
  <p:cmAuthor id="10" name="Erin Buchanan" initials="EB [3]" lastIdx="21" clrIdx="9">
    <p:extLst>
      <p:ext uri="{19B8F6BF-5375-455C-9EA6-DF929625EA0E}">
        <p15:presenceInfo xmlns:p15="http://schemas.microsoft.com/office/powerpoint/2012/main" userId="S::ebuchanan@edcount.com::4904f394-9c76-4b0f-8d16-fd422336bbd5" providerId="AD"/>
      </p:ext>
    </p:extLst>
  </p:cmAuthor>
  <p:cmAuthor id="4" name="Charlene Turner" initials="CT" lastIdx="43" clrIdx="3">
    <p:extLst>
      <p:ext uri="{19B8F6BF-5375-455C-9EA6-DF929625EA0E}">
        <p15:presenceInfo xmlns:p15="http://schemas.microsoft.com/office/powerpoint/2012/main" userId="1bc6227a4b987bd7" providerId="Windows Live"/>
      </p:ext>
    </p:extLst>
  </p:cmAuthor>
  <p:cmAuthor id="5" name="Bill Herrera" initials="BH" lastIdx="21" clrIdx="4">
    <p:extLst>
      <p:ext uri="{19B8F6BF-5375-455C-9EA6-DF929625EA0E}">
        <p15:presenceInfo xmlns:p15="http://schemas.microsoft.com/office/powerpoint/2012/main" userId="b4817bb515c926f2" providerId="Windows Live"/>
      </p:ext>
    </p:extLst>
  </p:cmAuthor>
  <p:cmAuthor id="6" name="Kristina Harding" initials="KH [2]" lastIdx="13" clrIdx="5">
    <p:extLst>
      <p:ext uri="{19B8F6BF-5375-455C-9EA6-DF929625EA0E}">
        <p15:presenceInfo xmlns:p15="http://schemas.microsoft.com/office/powerpoint/2012/main" userId="Kristina Hard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28F"/>
    <a:srgbClr val="CFD5EA"/>
    <a:srgbClr val="4472C4"/>
    <a:srgbClr val="E9EBF5"/>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821" autoAdjust="0"/>
    <p:restoredTop sz="57796" autoAdjust="0"/>
  </p:normalViewPr>
  <p:slideViewPr>
    <p:cSldViewPr snapToGrid="0">
      <p:cViewPr varScale="1">
        <p:scale>
          <a:sx n="62" d="100"/>
          <a:sy n="62" d="100"/>
        </p:scale>
        <p:origin x="2520" y="66"/>
      </p:cViewPr>
      <p:guideLst/>
    </p:cSldViewPr>
  </p:slideViewPr>
  <p:outlineViewPr>
    <p:cViewPr>
      <p:scale>
        <a:sx n="33" d="100"/>
        <a:sy n="33" d="100"/>
      </p:scale>
      <p:origin x="0" y="-26760"/>
    </p:cViewPr>
  </p:outlineViewPr>
  <p:notesTextViewPr>
    <p:cViewPr>
      <p:scale>
        <a:sx n="1" d="1"/>
        <a:sy n="1" d="1"/>
      </p:scale>
      <p:origin x="0" y="0"/>
    </p:cViewPr>
  </p:notesTextViewPr>
  <p:sorterViewPr>
    <p:cViewPr>
      <p:scale>
        <a:sx n="100" d="100"/>
        <a:sy n="100" d="100"/>
      </p:scale>
      <p:origin x="0" y="-43710"/>
    </p:cViewPr>
  </p:sorterViewPr>
  <p:notesViewPr>
    <p:cSldViewPr snapToGrid="0">
      <p:cViewPr varScale="1">
        <p:scale>
          <a:sx n="48" d="100"/>
          <a:sy n="48" d="100"/>
        </p:scale>
        <p:origin x="2684" y="5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notesMaster" Target="notesMasters/notes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handoutMaster" Target="handoutMasters/handoutMaster1.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tags" Target="tags/tag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99B082-1ADB-42AD-BCFD-4BC37123E53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0A1AF9BA-12A2-4826-959B-ED27DC4965A1}">
      <dgm:prSet phldrT="[Text]" custT="1"/>
      <dgm:spPr/>
      <dgm:t>
        <a:bodyPr/>
        <a:lstStyle/>
        <a:p>
          <a:r>
            <a:rPr lang="en-US" sz="2400" dirty="0"/>
            <a:t>What is a principled-design development process?</a:t>
          </a:r>
        </a:p>
      </dgm:t>
    </dgm:pt>
    <dgm:pt modelId="{7C77DD6F-E953-4781-929A-8D0CED060500}" type="parTrans" cxnId="{25BC4B7C-DCF9-4700-BD86-4FBA60A6E396}">
      <dgm:prSet/>
      <dgm:spPr/>
      <dgm:t>
        <a:bodyPr/>
        <a:lstStyle/>
        <a:p>
          <a:endParaRPr lang="en-US"/>
        </a:p>
      </dgm:t>
    </dgm:pt>
    <dgm:pt modelId="{B42CC7FF-1B0F-4DE0-903F-B6C029F56198}" type="sibTrans" cxnId="{25BC4B7C-DCF9-4700-BD86-4FBA60A6E396}">
      <dgm:prSet/>
      <dgm:spPr/>
      <dgm:t>
        <a:bodyPr/>
        <a:lstStyle/>
        <a:p>
          <a:endParaRPr lang="en-US"/>
        </a:p>
      </dgm:t>
    </dgm:pt>
    <dgm:pt modelId="{EA344795-93DA-4E0B-BFEF-8E3C29027CA0}">
      <dgm:prSet phldrT="[Text]" custT="1"/>
      <dgm:spPr/>
      <dgm:t>
        <a:bodyPr/>
        <a:lstStyle/>
        <a:p>
          <a:r>
            <a:rPr lang="en-US" sz="2000" dirty="0"/>
            <a:t>A guide to the development of a task that focuses the developer on the purpose of the assessment and the information required in order to design tasks that meet that purpose</a:t>
          </a:r>
        </a:p>
      </dgm:t>
    </dgm:pt>
    <dgm:pt modelId="{55D6D1AB-FD05-40F8-BE80-5DB630596F37}" type="parTrans" cxnId="{4DFA1BA3-1D04-4D54-B831-93F13BC3B813}">
      <dgm:prSet/>
      <dgm:spPr/>
      <dgm:t>
        <a:bodyPr/>
        <a:lstStyle/>
        <a:p>
          <a:endParaRPr lang="en-US"/>
        </a:p>
      </dgm:t>
    </dgm:pt>
    <dgm:pt modelId="{2F6B6821-742D-4A48-93D0-DCCECEF5DCE7}" type="sibTrans" cxnId="{4DFA1BA3-1D04-4D54-B831-93F13BC3B813}">
      <dgm:prSet/>
      <dgm:spPr/>
      <dgm:t>
        <a:bodyPr/>
        <a:lstStyle/>
        <a:p>
          <a:endParaRPr lang="en-US"/>
        </a:p>
      </dgm:t>
    </dgm:pt>
    <dgm:pt modelId="{F4441CBB-362D-439A-B25F-E7E1FEFD4A21}" type="pres">
      <dgm:prSet presAssocID="{0699B082-1ADB-42AD-BCFD-4BC37123E537}" presName="diagram" presStyleCnt="0">
        <dgm:presLayoutVars>
          <dgm:chPref val="1"/>
          <dgm:dir/>
          <dgm:animOne val="branch"/>
          <dgm:animLvl val="lvl"/>
          <dgm:resizeHandles/>
        </dgm:presLayoutVars>
      </dgm:prSet>
      <dgm:spPr/>
    </dgm:pt>
    <dgm:pt modelId="{DA5B54F6-FD61-4820-ABE8-1F8D8A35F932}" type="pres">
      <dgm:prSet presAssocID="{0A1AF9BA-12A2-4826-959B-ED27DC4965A1}" presName="root" presStyleCnt="0"/>
      <dgm:spPr/>
    </dgm:pt>
    <dgm:pt modelId="{B975FCDB-95BF-4BBE-876E-AC88A7517B55}" type="pres">
      <dgm:prSet presAssocID="{0A1AF9BA-12A2-4826-959B-ED27DC4965A1}" presName="rootComposite" presStyleCnt="0"/>
      <dgm:spPr/>
    </dgm:pt>
    <dgm:pt modelId="{5028388A-6A7D-4650-B53D-5F40F431C81B}" type="pres">
      <dgm:prSet presAssocID="{0A1AF9BA-12A2-4826-959B-ED27DC4965A1}" presName="rootText" presStyleLbl="node1" presStyleIdx="0" presStyleCnt="1" custScaleX="172837" custScaleY="87132"/>
      <dgm:spPr/>
    </dgm:pt>
    <dgm:pt modelId="{A291476E-109D-44BC-933C-04047C0B69E5}" type="pres">
      <dgm:prSet presAssocID="{0A1AF9BA-12A2-4826-959B-ED27DC4965A1}" presName="rootConnector" presStyleLbl="node1" presStyleIdx="0" presStyleCnt="1"/>
      <dgm:spPr/>
    </dgm:pt>
    <dgm:pt modelId="{D61D8348-184F-4835-A723-80FD0CD98640}" type="pres">
      <dgm:prSet presAssocID="{0A1AF9BA-12A2-4826-959B-ED27DC4965A1}" presName="childShape" presStyleCnt="0"/>
      <dgm:spPr/>
    </dgm:pt>
    <dgm:pt modelId="{7C2530C3-3B16-47C4-8FBF-FE301933368B}" type="pres">
      <dgm:prSet presAssocID="{55D6D1AB-FD05-40F8-BE80-5DB630596F37}" presName="Name13" presStyleLbl="parChTrans1D2" presStyleIdx="0" presStyleCnt="1"/>
      <dgm:spPr/>
    </dgm:pt>
    <dgm:pt modelId="{696934B0-534E-4498-BCD5-2387C582C163}" type="pres">
      <dgm:prSet presAssocID="{EA344795-93DA-4E0B-BFEF-8E3C29027CA0}" presName="childText" presStyleLbl="bgAcc1" presStyleIdx="0" presStyleCnt="1" custScaleX="411986" custScaleY="91676">
        <dgm:presLayoutVars>
          <dgm:bulletEnabled val="1"/>
        </dgm:presLayoutVars>
      </dgm:prSet>
      <dgm:spPr/>
    </dgm:pt>
  </dgm:ptLst>
  <dgm:cxnLst>
    <dgm:cxn modelId="{3C7A9207-A79F-4AB8-8F83-0C82D986EDC6}" type="presOf" srcId="{0699B082-1ADB-42AD-BCFD-4BC37123E537}" destId="{F4441CBB-362D-439A-B25F-E7E1FEFD4A21}" srcOrd="0" destOrd="0" presId="urn:microsoft.com/office/officeart/2005/8/layout/hierarchy3"/>
    <dgm:cxn modelId="{B1DBE668-16A5-416F-986D-6AF7946A3707}" type="presOf" srcId="{0A1AF9BA-12A2-4826-959B-ED27DC4965A1}" destId="{5028388A-6A7D-4650-B53D-5F40F431C81B}" srcOrd="0" destOrd="0" presId="urn:microsoft.com/office/officeart/2005/8/layout/hierarchy3"/>
    <dgm:cxn modelId="{DC3A3F7C-4538-4472-A028-71D17AC558D7}" type="presOf" srcId="{0A1AF9BA-12A2-4826-959B-ED27DC4965A1}" destId="{A291476E-109D-44BC-933C-04047C0B69E5}" srcOrd="1" destOrd="0" presId="urn:microsoft.com/office/officeart/2005/8/layout/hierarchy3"/>
    <dgm:cxn modelId="{25BC4B7C-DCF9-4700-BD86-4FBA60A6E396}" srcId="{0699B082-1ADB-42AD-BCFD-4BC37123E537}" destId="{0A1AF9BA-12A2-4826-959B-ED27DC4965A1}" srcOrd="0" destOrd="0" parTransId="{7C77DD6F-E953-4781-929A-8D0CED060500}" sibTransId="{B42CC7FF-1B0F-4DE0-903F-B6C029F56198}"/>
    <dgm:cxn modelId="{379DDB97-F7EE-43BC-90F5-E665CCEE5570}" type="presOf" srcId="{EA344795-93DA-4E0B-BFEF-8E3C29027CA0}" destId="{696934B0-534E-4498-BCD5-2387C582C163}" srcOrd="0" destOrd="0" presId="urn:microsoft.com/office/officeart/2005/8/layout/hierarchy3"/>
    <dgm:cxn modelId="{4DFA1BA3-1D04-4D54-B831-93F13BC3B813}" srcId="{0A1AF9BA-12A2-4826-959B-ED27DC4965A1}" destId="{EA344795-93DA-4E0B-BFEF-8E3C29027CA0}" srcOrd="0" destOrd="0" parTransId="{55D6D1AB-FD05-40F8-BE80-5DB630596F37}" sibTransId="{2F6B6821-742D-4A48-93D0-DCCECEF5DCE7}"/>
    <dgm:cxn modelId="{3C4626F9-EDDE-40E3-99CD-FE7EA32A191B}" type="presOf" srcId="{55D6D1AB-FD05-40F8-BE80-5DB630596F37}" destId="{7C2530C3-3B16-47C4-8FBF-FE301933368B}" srcOrd="0" destOrd="0" presId="urn:microsoft.com/office/officeart/2005/8/layout/hierarchy3"/>
    <dgm:cxn modelId="{35ACE556-414E-4ADC-9F2E-333F59800B1C}" type="presParOf" srcId="{F4441CBB-362D-439A-B25F-E7E1FEFD4A21}" destId="{DA5B54F6-FD61-4820-ABE8-1F8D8A35F932}" srcOrd="0" destOrd="0" presId="urn:microsoft.com/office/officeart/2005/8/layout/hierarchy3"/>
    <dgm:cxn modelId="{CA071E16-C383-4C26-A361-C5370695397E}" type="presParOf" srcId="{DA5B54F6-FD61-4820-ABE8-1F8D8A35F932}" destId="{B975FCDB-95BF-4BBE-876E-AC88A7517B55}" srcOrd="0" destOrd="0" presId="urn:microsoft.com/office/officeart/2005/8/layout/hierarchy3"/>
    <dgm:cxn modelId="{145A85B8-85C8-42FA-A7D3-C7CB1EB74A5D}" type="presParOf" srcId="{B975FCDB-95BF-4BBE-876E-AC88A7517B55}" destId="{5028388A-6A7D-4650-B53D-5F40F431C81B}" srcOrd="0" destOrd="0" presId="urn:microsoft.com/office/officeart/2005/8/layout/hierarchy3"/>
    <dgm:cxn modelId="{F86DDAB5-21EF-42D0-8D5D-5A613C33659C}" type="presParOf" srcId="{B975FCDB-95BF-4BBE-876E-AC88A7517B55}" destId="{A291476E-109D-44BC-933C-04047C0B69E5}" srcOrd="1" destOrd="0" presId="urn:microsoft.com/office/officeart/2005/8/layout/hierarchy3"/>
    <dgm:cxn modelId="{FE4C5A8C-3750-4397-815C-68BFEC53A5C4}" type="presParOf" srcId="{DA5B54F6-FD61-4820-ABE8-1F8D8A35F932}" destId="{D61D8348-184F-4835-A723-80FD0CD98640}" srcOrd="1" destOrd="0" presId="urn:microsoft.com/office/officeart/2005/8/layout/hierarchy3"/>
    <dgm:cxn modelId="{F1199A8E-4284-4849-930F-000894D15CF2}" type="presParOf" srcId="{D61D8348-184F-4835-A723-80FD0CD98640}" destId="{7C2530C3-3B16-47C4-8FBF-FE301933368B}" srcOrd="0" destOrd="0" presId="urn:microsoft.com/office/officeart/2005/8/layout/hierarchy3"/>
    <dgm:cxn modelId="{ACE15831-50A8-489B-8C55-31A75AE753C0}" type="presParOf" srcId="{D61D8348-184F-4835-A723-80FD0CD98640}" destId="{696934B0-534E-4498-BCD5-2387C582C163}"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99B082-1ADB-42AD-BCFD-4BC37123E53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0A1AF9BA-12A2-4826-959B-ED27DC4965A1}">
      <dgm:prSet phldrT="[Text]"/>
      <dgm:spPr/>
      <dgm:t>
        <a:bodyPr/>
        <a:lstStyle/>
        <a:p>
          <a:r>
            <a:rPr lang="en-US" dirty="0"/>
            <a:t>Why do we use a principled-design development process?</a:t>
          </a:r>
        </a:p>
      </dgm:t>
    </dgm:pt>
    <dgm:pt modelId="{7C77DD6F-E953-4781-929A-8D0CED060500}" type="parTrans" cxnId="{25BC4B7C-DCF9-4700-BD86-4FBA60A6E396}">
      <dgm:prSet/>
      <dgm:spPr/>
      <dgm:t>
        <a:bodyPr/>
        <a:lstStyle/>
        <a:p>
          <a:endParaRPr lang="en-US"/>
        </a:p>
      </dgm:t>
    </dgm:pt>
    <dgm:pt modelId="{B42CC7FF-1B0F-4DE0-903F-B6C029F56198}" type="sibTrans" cxnId="{25BC4B7C-DCF9-4700-BD86-4FBA60A6E396}">
      <dgm:prSet/>
      <dgm:spPr/>
      <dgm:t>
        <a:bodyPr/>
        <a:lstStyle/>
        <a:p>
          <a:endParaRPr lang="en-US"/>
        </a:p>
      </dgm:t>
    </dgm:pt>
    <dgm:pt modelId="{EA344795-93DA-4E0B-BFEF-8E3C29027CA0}">
      <dgm:prSet phldrT="[Text]" custT="1"/>
      <dgm:spPr/>
      <dgm:t>
        <a:bodyPr/>
        <a:lstStyle/>
        <a:p>
          <a:r>
            <a:rPr lang="en-US" sz="2000" dirty="0"/>
            <a:t>To highlight the design decisions that need to be made in the process in order to develop tasks that support valid and meaningful interpretations about what students know and can do in science</a:t>
          </a:r>
        </a:p>
      </dgm:t>
    </dgm:pt>
    <dgm:pt modelId="{55D6D1AB-FD05-40F8-BE80-5DB630596F37}" type="parTrans" cxnId="{4DFA1BA3-1D04-4D54-B831-93F13BC3B813}">
      <dgm:prSet/>
      <dgm:spPr/>
      <dgm:t>
        <a:bodyPr/>
        <a:lstStyle/>
        <a:p>
          <a:endParaRPr lang="en-US"/>
        </a:p>
      </dgm:t>
    </dgm:pt>
    <dgm:pt modelId="{2F6B6821-742D-4A48-93D0-DCCECEF5DCE7}" type="sibTrans" cxnId="{4DFA1BA3-1D04-4D54-B831-93F13BC3B813}">
      <dgm:prSet/>
      <dgm:spPr/>
      <dgm:t>
        <a:bodyPr/>
        <a:lstStyle/>
        <a:p>
          <a:endParaRPr lang="en-US"/>
        </a:p>
      </dgm:t>
    </dgm:pt>
    <dgm:pt modelId="{F4441CBB-362D-439A-B25F-E7E1FEFD4A21}" type="pres">
      <dgm:prSet presAssocID="{0699B082-1ADB-42AD-BCFD-4BC37123E537}" presName="diagram" presStyleCnt="0">
        <dgm:presLayoutVars>
          <dgm:chPref val="1"/>
          <dgm:dir/>
          <dgm:animOne val="branch"/>
          <dgm:animLvl val="lvl"/>
          <dgm:resizeHandles/>
        </dgm:presLayoutVars>
      </dgm:prSet>
      <dgm:spPr/>
    </dgm:pt>
    <dgm:pt modelId="{DA5B54F6-FD61-4820-ABE8-1F8D8A35F932}" type="pres">
      <dgm:prSet presAssocID="{0A1AF9BA-12A2-4826-959B-ED27DC4965A1}" presName="root" presStyleCnt="0"/>
      <dgm:spPr/>
    </dgm:pt>
    <dgm:pt modelId="{B975FCDB-95BF-4BBE-876E-AC88A7517B55}" type="pres">
      <dgm:prSet presAssocID="{0A1AF9BA-12A2-4826-959B-ED27DC4965A1}" presName="rootComposite" presStyleCnt="0"/>
      <dgm:spPr/>
    </dgm:pt>
    <dgm:pt modelId="{5028388A-6A7D-4650-B53D-5F40F431C81B}" type="pres">
      <dgm:prSet presAssocID="{0A1AF9BA-12A2-4826-959B-ED27DC4965A1}" presName="rootText" presStyleLbl="node1" presStyleIdx="0" presStyleCnt="1" custScaleX="172837" custScaleY="99003"/>
      <dgm:spPr/>
    </dgm:pt>
    <dgm:pt modelId="{A291476E-109D-44BC-933C-04047C0B69E5}" type="pres">
      <dgm:prSet presAssocID="{0A1AF9BA-12A2-4826-959B-ED27DC4965A1}" presName="rootConnector" presStyleLbl="node1" presStyleIdx="0" presStyleCnt="1"/>
      <dgm:spPr/>
    </dgm:pt>
    <dgm:pt modelId="{D61D8348-184F-4835-A723-80FD0CD98640}" type="pres">
      <dgm:prSet presAssocID="{0A1AF9BA-12A2-4826-959B-ED27DC4965A1}" presName="childShape" presStyleCnt="0"/>
      <dgm:spPr/>
    </dgm:pt>
    <dgm:pt modelId="{7C2530C3-3B16-47C4-8FBF-FE301933368B}" type="pres">
      <dgm:prSet presAssocID="{55D6D1AB-FD05-40F8-BE80-5DB630596F37}" presName="Name13" presStyleLbl="parChTrans1D2" presStyleIdx="0" presStyleCnt="1"/>
      <dgm:spPr/>
    </dgm:pt>
    <dgm:pt modelId="{696934B0-534E-4498-BCD5-2387C582C163}" type="pres">
      <dgm:prSet presAssocID="{EA344795-93DA-4E0B-BFEF-8E3C29027CA0}" presName="childText" presStyleLbl="bgAcc1" presStyleIdx="0" presStyleCnt="1" custScaleX="411986" custScaleY="94440">
        <dgm:presLayoutVars>
          <dgm:bulletEnabled val="1"/>
        </dgm:presLayoutVars>
      </dgm:prSet>
      <dgm:spPr/>
    </dgm:pt>
  </dgm:ptLst>
  <dgm:cxnLst>
    <dgm:cxn modelId="{3C7A9207-A79F-4AB8-8F83-0C82D986EDC6}" type="presOf" srcId="{0699B082-1ADB-42AD-BCFD-4BC37123E537}" destId="{F4441CBB-362D-439A-B25F-E7E1FEFD4A21}" srcOrd="0" destOrd="0" presId="urn:microsoft.com/office/officeart/2005/8/layout/hierarchy3"/>
    <dgm:cxn modelId="{B1DBE668-16A5-416F-986D-6AF7946A3707}" type="presOf" srcId="{0A1AF9BA-12A2-4826-959B-ED27DC4965A1}" destId="{5028388A-6A7D-4650-B53D-5F40F431C81B}" srcOrd="0" destOrd="0" presId="urn:microsoft.com/office/officeart/2005/8/layout/hierarchy3"/>
    <dgm:cxn modelId="{DC3A3F7C-4538-4472-A028-71D17AC558D7}" type="presOf" srcId="{0A1AF9BA-12A2-4826-959B-ED27DC4965A1}" destId="{A291476E-109D-44BC-933C-04047C0B69E5}" srcOrd="1" destOrd="0" presId="urn:microsoft.com/office/officeart/2005/8/layout/hierarchy3"/>
    <dgm:cxn modelId="{25BC4B7C-DCF9-4700-BD86-4FBA60A6E396}" srcId="{0699B082-1ADB-42AD-BCFD-4BC37123E537}" destId="{0A1AF9BA-12A2-4826-959B-ED27DC4965A1}" srcOrd="0" destOrd="0" parTransId="{7C77DD6F-E953-4781-929A-8D0CED060500}" sibTransId="{B42CC7FF-1B0F-4DE0-903F-B6C029F56198}"/>
    <dgm:cxn modelId="{379DDB97-F7EE-43BC-90F5-E665CCEE5570}" type="presOf" srcId="{EA344795-93DA-4E0B-BFEF-8E3C29027CA0}" destId="{696934B0-534E-4498-BCD5-2387C582C163}" srcOrd="0" destOrd="0" presId="urn:microsoft.com/office/officeart/2005/8/layout/hierarchy3"/>
    <dgm:cxn modelId="{4DFA1BA3-1D04-4D54-B831-93F13BC3B813}" srcId="{0A1AF9BA-12A2-4826-959B-ED27DC4965A1}" destId="{EA344795-93DA-4E0B-BFEF-8E3C29027CA0}" srcOrd="0" destOrd="0" parTransId="{55D6D1AB-FD05-40F8-BE80-5DB630596F37}" sibTransId="{2F6B6821-742D-4A48-93D0-DCCECEF5DCE7}"/>
    <dgm:cxn modelId="{3C4626F9-EDDE-40E3-99CD-FE7EA32A191B}" type="presOf" srcId="{55D6D1AB-FD05-40F8-BE80-5DB630596F37}" destId="{7C2530C3-3B16-47C4-8FBF-FE301933368B}" srcOrd="0" destOrd="0" presId="urn:microsoft.com/office/officeart/2005/8/layout/hierarchy3"/>
    <dgm:cxn modelId="{35ACE556-414E-4ADC-9F2E-333F59800B1C}" type="presParOf" srcId="{F4441CBB-362D-439A-B25F-E7E1FEFD4A21}" destId="{DA5B54F6-FD61-4820-ABE8-1F8D8A35F932}" srcOrd="0" destOrd="0" presId="urn:microsoft.com/office/officeart/2005/8/layout/hierarchy3"/>
    <dgm:cxn modelId="{CA071E16-C383-4C26-A361-C5370695397E}" type="presParOf" srcId="{DA5B54F6-FD61-4820-ABE8-1F8D8A35F932}" destId="{B975FCDB-95BF-4BBE-876E-AC88A7517B55}" srcOrd="0" destOrd="0" presId="urn:microsoft.com/office/officeart/2005/8/layout/hierarchy3"/>
    <dgm:cxn modelId="{145A85B8-85C8-42FA-A7D3-C7CB1EB74A5D}" type="presParOf" srcId="{B975FCDB-95BF-4BBE-876E-AC88A7517B55}" destId="{5028388A-6A7D-4650-B53D-5F40F431C81B}" srcOrd="0" destOrd="0" presId="urn:microsoft.com/office/officeart/2005/8/layout/hierarchy3"/>
    <dgm:cxn modelId="{F86DDAB5-21EF-42D0-8D5D-5A613C33659C}" type="presParOf" srcId="{B975FCDB-95BF-4BBE-876E-AC88A7517B55}" destId="{A291476E-109D-44BC-933C-04047C0B69E5}" srcOrd="1" destOrd="0" presId="urn:microsoft.com/office/officeart/2005/8/layout/hierarchy3"/>
    <dgm:cxn modelId="{FE4C5A8C-3750-4397-815C-68BFEC53A5C4}" type="presParOf" srcId="{DA5B54F6-FD61-4820-ABE8-1F8D8A35F932}" destId="{D61D8348-184F-4835-A723-80FD0CD98640}" srcOrd="1" destOrd="0" presId="urn:microsoft.com/office/officeart/2005/8/layout/hierarchy3"/>
    <dgm:cxn modelId="{F1199A8E-4284-4849-930F-000894D15CF2}" type="presParOf" srcId="{D61D8348-184F-4835-A723-80FD0CD98640}" destId="{7C2530C3-3B16-47C4-8FBF-FE301933368B}" srcOrd="0" destOrd="0" presId="urn:microsoft.com/office/officeart/2005/8/layout/hierarchy3"/>
    <dgm:cxn modelId="{ACE15831-50A8-489B-8C55-31A75AE753C0}" type="presParOf" srcId="{D61D8348-184F-4835-A723-80FD0CD98640}" destId="{696934B0-534E-4498-BCD5-2387C582C163}" srcOrd="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9FCA46-D381-46F1-876E-D74CC4D01A20}"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67122649-8448-4B3B-82F5-FA19F115E079}">
      <dgm:prSet/>
      <dgm:spPr/>
      <dgm:t>
        <a:bodyPr/>
        <a:lstStyle/>
        <a:p>
          <a:endParaRPr lang="en-US" dirty="0"/>
        </a:p>
      </dgm:t>
    </dgm:pt>
    <dgm:pt modelId="{21D834E7-5AE6-4699-AF8A-32AE4AD6845D}" type="parTrans" cxnId="{579114A4-CBF9-41E9-859C-83762235531A}">
      <dgm:prSet/>
      <dgm:spPr/>
      <dgm:t>
        <a:bodyPr/>
        <a:lstStyle/>
        <a:p>
          <a:endParaRPr lang="en-US"/>
        </a:p>
      </dgm:t>
    </dgm:pt>
    <dgm:pt modelId="{C7250F3E-45AE-40A3-8F94-1B05E84D10D9}" type="sibTrans" cxnId="{579114A4-CBF9-41E9-859C-83762235531A}">
      <dgm:prSet/>
      <dgm:spPr/>
      <dgm:t>
        <a:bodyPr/>
        <a:lstStyle/>
        <a:p>
          <a:endParaRPr lang="en-US"/>
        </a:p>
      </dgm:t>
    </dgm:pt>
    <dgm:pt modelId="{928C6739-9814-48E3-A37D-A595F449D7A1}">
      <dgm:prSet/>
      <dgm:spPr/>
      <dgm:t>
        <a:bodyPr/>
        <a:lstStyle/>
        <a:p>
          <a:endParaRPr lang="en-US" dirty="0"/>
        </a:p>
      </dgm:t>
    </dgm:pt>
    <dgm:pt modelId="{254E63E4-4326-4A98-921E-9BB0053677D8}" type="parTrans" cxnId="{D36302FE-721C-49C5-A8E2-BE0DFBC3555D}">
      <dgm:prSet/>
      <dgm:spPr/>
      <dgm:t>
        <a:bodyPr/>
        <a:lstStyle/>
        <a:p>
          <a:endParaRPr lang="en-US"/>
        </a:p>
      </dgm:t>
    </dgm:pt>
    <dgm:pt modelId="{64A6DA18-843A-4BA3-8B52-27598907A108}" type="sibTrans" cxnId="{D36302FE-721C-49C5-A8E2-BE0DFBC3555D}">
      <dgm:prSet/>
      <dgm:spPr/>
      <dgm:t>
        <a:bodyPr/>
        <a:lstStyle/>
        <a:p>
          <a:endParaRPr lang="en-US"/>
        </a:p>
      </dgm:t>
    </dgm:pt>
    <dgm:pt modelId="{BDC2B4BE-BCF0-4EA4-8B84-CF69F2C1CA1B}" type="pres">
      <dgm:prSet presAssocID="{D29FCA46-D381-46F1-876E-D74CC4D01A20}" presName="diagram" presStyleCnt="0">
        <dgm:presLayoutVars>
          <dgm:dir/>
          <dgm:resizeHandles val="exact"/>
        </dgm:presLayoutVars>
      </dgm:prSet>
      <dgm:spPr/>
    </dgm:pt>
    <dgm:pt modelId="{34D07D03-D331-4A34-886B-B50E932BCFFE}" type="pres">
      <dgm:prSet presAssocID="{67122649-8448-4B3B-82F5-FA19F115E079}" presName="node" presStyleLbl="node1" presStyleIdx="0" presStyleCnt="2">
        <dgm:presLayoutVars>
          <dgm:bulletEnabled val="1"/>
        </dgm:presLayoutVars>
      </dgm:prSet>
      <dgm:spPr/>
    </dgm:pt>
    <dgm:pt modelId="{8ECF08C3-3A74-4DB4-9577-0463A1A38378}" type="pres">
      <dgm:prSet presAssocID="{C7250F3E-45AE-40A3-8F94-1B05E84D10D9}" presName="sibTrans" presStyleCnt="0"/>
      <dgm:spPr/>
    </dgm:pt>
    <dgm:pt modelId="{D7B0657E-4E15-4D2D-BE29-604C870236E1}" type="pres">
      <dgm:prSet presAssocID="{928C6739-9814-48E3-A37D-A595F449D7A1}" presName="node" presStyleLbl="node1" presStyleIdx="1" presStyleCnt="2" custLinFactNeighborX="266" custLinFactNeighborY="-280">
        <dgm:presLayoutVars>
          <dgm:bulletEnabled val="1"/>
        </dgm:presLayoutVars>
      </dgm:prSet>
      <dgm:spPr/>
    </dgm:pt>
  </dgm:ptLst>
  <dgm:cxnLst>
    <dgm:cxn modelId="{B09DAF08-0318-46FB-B148-5A3A65C5F584}" type="presOf" srcId="{928C6739-9814-48E3-A37D-A595F449D7A1}" destId="{D7B0657E-4E15-4D2D-BE29-604C870236E1}" srcOrd="0" destOrd="0" presId="urn:microsoft.com/office/officeart/2005/8/layout/default"/>
    <dgm:cxn modelId="{21A8F648-6B18-447C-AF8F-FC959B6B975B}" type="presOf" srcId="{D29FCA46-D381-46F1-876E-D74CC4D01A20}" destId="{BDC2B4BE-BCF0-4EA4-8B84-CF69F2C1CA1B}" srcOrd="0" destOrd="0" presId="urn:microsoft.com/office/officeart/2005/8/layout/default"/>
    <dgm:cxn modelId="{FA0DF355-7AD4-46E5-B03D-04A8A57389A6}" type="presOf" srcId="{67122649-8448-4B3B-82F5-FA19F115E079}" destId="{34D07D03-D331-4A34-886B-B50E932BCFFE}" srcOrd="0" destOrd="0" presId="urn:microsoft.com/office/officeart/2005/8/layout/default"/>
    <dgm:cxn modelId="{579114A4-CBF9-41E9-859C-83762235531A}" srcId="{D29FCA46-D381-46F1-876E-D74CC4D01A20}" destId="{67122649-8448-4B3B-82F5-FA19F115E079}" srcOrd="0" destOrd="0" parTransId="{21D834E7-5AE6-4699-AF8A-32AE4AD6845D}" sibTransId="{C7250F3E-45AE-40A3-8F94-1B05E84D10D9}"/>
    <dgm:cxn modelId="{D36302FE-721C-49C5-A8E2-BE0DFBC3555D}" srcId="{D29FCA46-D381-46F1-876E-D74CC4D01A20}" destId="{928C6739-9814-48E3-A37D-A595F449D7A1}" srcOrd="1" destOrd="0" parTransId="{254E63E4-4326-4A98-921E-9BB0053677D8}" sibTransId="{64A6DA18-843A-4BA3-8B52-27598907A108}"/>
    <dgm:cxn modelId="{A658C35D-102D-4A9E-8B40-9CCFE35F9049}" type="presParOf" srcId="{BDC2B4BE-BCF0-4EA4-8B84-CF69F2C1CA1B}" destId="{34D07D03-D331-4A34-886B-B50E932BCFFE}" srcOrd="0" destOrd="0" presId="urn:microsoft.com/office/officeart/2005/8/layout/default"/>
    <dgm:cxn modelId="{78669A13-01F1-4786-9431-45458C4CF408}" type="presParOf" srcId="{BDC2B4BE-BCF0-4EA4-8B84-CF69F2C1CA1B}" destId="{8ECF08C3-3A74-4DB4-9577-0463A1A38378}" srcOrd="1" destOrd="0" presId="urn:microsoft.com/office/officeart/2005/8/layout/default"/>
    <dgm:cxn modelId="{0A809669-8CDF-492F-8AD1-B5BBB8549AE4}" type="presParOf" srcId="{BDC2B4BE-BCF0-4EA4-8B84-CF69F2C1CA1B}" destId="{D7B0657E-4E15-4D2D-BE29-604C870236E1}"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8388A-6A7D-4650-B53D-5F40F431C81B}">
      <dsp:nvSpPr>
        <dsp:cNvPr id="0" name=""/>
        <dsp:cNvSpPr/>
      </dsp:nvSpPr>
      <dsp:spPr>
        <a:xfrm>
          <a:off x="2897" y="304722"/>
          <a:ext cx="3903209" cy="9838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What is a principled-design development process?</a:t>
          </a:r>
        </a:p>
      </dsp:txBody>
      <dsp:txXfrm>
        <a:off x="31713" y="333538"/>
        <a:ext cx="3845577" cy="926226"/>
      </dsp:txXfrm>
    </dsp:sp>
    <dsp:sp modelId="{7C2530C3-3B16-47C4-8FBF-FE301933368B}">
      <dsp:nvSpPr>
        <dsp:cNvPr id="0" name=""/>
        <dsp:cNvSpPr/>
      </dsp:nvSpPr>
      <dsp:spPr>
        <a:xfrm>
          <a:off x="393218" y="1288581"/>
          <a:ext cx="390320" cy="799873"/>
        </a:xfrm>
        <a:custGeom>
          <a:avLst/>
          <a:gdLst/>
          <a:ahLst/>
          <a:cxnLst/>
          <a:rect l="0" t="0" r="0" b="0"/>
          <a:pathLst>
            <a:path>
              <a:moveTo>
                <a:pt x="0" y="0"/>
              </a:moveTo>
              <a:lnTo>
                <a:pt x="0" y="799873"/>
              </a:lnTo>
              <a:lnTo>
                <a:pt x="390320" y="7998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6934B0-534E-4498-BCD5-2387C582C163}">
      <dsp:nvSpPr>
        <dsp:cNvPr id="0" name=""/>
        <dsp:cNvSpPr/>
      </dsp:nvSpPr>
      <dsp:spPr>
        <a:xfrm>
          <a:off x="783539" y="1570870"/>
          <a:ext cx="7443163" cy="10351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 guide to the development of a task that focuses the developer on the purpose of the assessment and the information required in order to design tasks that meet that purpose</a:t>
          </a:r>
        </a:p>
      </dsp:txBody>
      <dsp:txXfrm>
        <a:off x="813858" y="1601189"/>
        <a:ext cx="7382525" cy="974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8388A-6A7D-4650-B53D-5F40F431C81B}">
      <dsp:nvSpPr>
        <dsp:cNvPr id="0" name=""/>
        <dsp:cNvSpPr/>
      </dsp:nvSpPr>
      <dsp:spPr>
        <a:xfrm>
          <a:off x="2897" y="222096"/>
          <a:ext cx="3903209" cy="11179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Why do we use a principled-design development process?</a:t>
          </a:r>
        </a:p>
      </dsp:txBody>
      <dsp:txXfrm>
        <a:off x="35639" y="254838"/>
        <a:ext cx="3837725" cy="1052417"/>
      </dsp:txXfrm>
    </dsp:sp>
    <dsp:sp modelId="{7C2530C3-3B16-47C4-8FBF-FE301933368B}">
      <dsp:nvSpPr>
        <dsp:cNvPr id="0" name=""/>
        <dsp:cNvSpPr/>
      </dsp:nvSpPr>
      <dsp:spPr>
        <a:xfrm>
          <a:off x="393218" y="1339997"/>
          <a:ext cx="390320" cy="815478"/>
        </a:xfrm>
        <a:custGeom>
          <a:avLst/>
          <a:gdLst/>
          <a:ahLst/>
          <a:cxnLst/>
          <a:rect l="0" t="0" r="0" b="0"/>
          <a:pathLst>
            <a:path>
              <a:moveTo>
                <a:pt x="0" y="0"/>
              </a:moveTo>
              <a:lnTo>
                <a:pt x="0" y="815478"/>
              </a:lnTo>
              <a:lnTo>
                <a:pt x="390320" y="8154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6934B0-534E-4498-BCD5-2387C582C163}">
      <dsp:nvSpPr>
        <dsp:cNvPr id="0" name=""/>
        <dsp:cNvSpPr/>
      </dsp:nvSpPr>
      <dsp:spPr>
        <a:xfrm>
          <a:off x="783539" y="1622287"/>
          <a:ext cx="7443163" cy="10663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To highlight the design decisions that need to be made in the process in order to develop tasks that support valid and meaningful interpretations about what students know and can do in science</a:t>
          </a:r>
        </a:p>
      </dsp:txBody>
      <dsp:txXfrm>
        <a:off x="814772" y="1653520"/>
        <a:ext cx="7380697" cy="10039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07D03-D331-4A34-886B-B50E932BCFFE}">
      <dsp:nvSpPr>
        <dsp:cNvPr id="0" name=""/>
        <dsp:cNvSpPr/>
      </dsp:nvSpPr>
      <dsp:spPr>
        <a:xfrm>
          <a:off x="447915" y="2149"/>
          <a:ext cx="3668004" cy="220080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447915" y="2149"/>
        <a:ext cx="3668004" cy="2200802"/>
      </dsp:txXfrm>
    </dsp:sp>
    <dsp:sp modelId="{D7B0657E-4E15-4D2D-BE29-604C870236E1}">
      <dsp:nvSpPr>
        <dsp:cNvPr id="0" name=""/>
        <dsp:cNvSpPr/>
      </dsp:nvSpPr>
      <dsp:spPr>
        <a:xfrm>
          <a:off x="457672" y="2563590"/>
          <a:ext cx="3668004" cy="2200802"/>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457672" y="2563590"/>
        <a:ext cx="3668004" cy="22008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7434C8-5A19-F64B-8F11-4405E1ED3E2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A7C98A3B-E5DE-5742-8D35-B933E31460B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Footer Placeholder 3">
            <a:extLst>
              <a:ext uri="{FF2B5EF4-FFF2-40B4-BE49-F238E27FC236}">
                <a16:creationId xmlns:a16="http://schemas.microsoft.com/office/drawing/2014/main" id="{40675432-BE12-654A-A284-B94DC2DBE5D7}"/>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B106D9D9-562A-4D43-B513-97D5A1404C05}"/>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2737DBD-F625-1340-A0CF-6A352F8AE5E3}" type="slidenum">
              <a:rPr lang="en-US" smtClean="0"/>
              <a:t>‹#›</a:t>
            </a:fld>
            <a:endParaRPr lang="en-US"/>
          </a:p>
        </p:txBody>
      </p:sp>
    </p:spTree>
    <p:extLst>
      <p:ext uri="{BB962C8B-B14F-4D97-AF65-F5344CB8AC3E}">
        <p14:creationId xmlns:p14="http://schemas.microsoft.com/office/powerpoint/2010/main" val="19634481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57F591F-48A8-46BF-9842-345A827D44AD}" type="slidenum">
              <a:rPr lang="en-US" smtClean="0"/>
              <a:t>‹#›</a:t>
            </a:fld>
            <a:endParaRPr lang="en-US"/>
          </a:p>
        </p:txBody>
      </p:sp>
    </p:spTree>
    <p:extLst>
      <p:ext uri="{BB962C8B-B14F-4D97-AF65-F5344CB8AC3E}">
        <p14:creationId xmlns:p14="http://schemas.microsoft.com/office/powerpoint/2010/main" val="143781665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222375"/>
            <a:ext cx="4397375" cy="3297238"/>
          </a:xfrm>
        </p:spPr>
      </p:sp>
      <p:sp>
        <p:nvSpPr>
          <p:cNvPr id="3" name="Notes Placeholder 2"/>
          <p:cNvSpPr>
            <a:spLocks noGrp="1"/>
          </p:cNvSpPr>
          <p:nvPr>
            <p:ph type="body" idx="1"/>
          </p:nvPr>
        </p:nvSpPr>
        <p:spPr/>
        <p:txBody>
          <a:bodyPr>
            <a:normAutofit/>
          </a:bodyPr>
          <a:lstStyle/>
          <a:p>
            <a:r>
              <a:rPr lang="en-US" sz="1300" dirty="0"/>
              <a:t>Welcome to the SCILLSS Classroom Science Assessment Workshop. This three-day workshop is intended to help you develop an understanding of a principled-approach for developing three-dimensional science tasks aligned to NGSS-like standards for use within classrooms. Over the next three days, you will be collaborating in grade-level or grade-band teams and using this approach to develop a classroom science assessment task and rubric to support instruction and learning. Through this experience, we also hope you will develop a deeper understanding of classroom-based science assessments, their relationship to other forms of assessment, and their purposes and uses in a standards-based system of curriculum, instruction, and assessment. </a:t>
            </a:r>
            <a:endParaRPr lang="en-US" dirty="0"/>
          </a:p>
        </p:txBody>
      </p:sp>
      <p:sp>
        <p:nvSpPr>
          <p:cNvPr id="4" name="Date Placeholder 3"/>
          <p:cNvSpPr>
            <a:spLocks noGrp="1"/>
          </p:cNvSpPr>
          <p:nvPr>
            <p:ph type="dt" idx="10"/>
          </p:nvPr>
        </p:nvSpPr>
        <p:spPr/>
        <p:txBody>
          <a:bodyPr/>
          <a:lstStyle/>
          <a:p>
            <a:pPr defTabSz="966612">
              <a:defRPr/>
            </a:pPr>
            <a:endParaRPr lang="en-US" dirty="0">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966612">
              <a:defRPr/>
            </a:pPr>
            <a:fld id="{F5ADEF72-CD73-48E2-AEFB-3B6C611F1A4A}" type="slidenum">
              <a:rPr lang="en-US">
                <a:solidFill>
                  <a:prstClr val="black"/>
                </a:solidFill>
                <a:latin typeface="Calibri" panose="020F0502020204030204"/>
              </a:rPr>
              <a:pPr defTabSz="966612">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12525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i="1" dirty="0"/>
              <a:t>[Read and explain the Day 3 Morning Agenda using the facilitator’s process agenda as guidance.]</a:t>
            </a:r>
            <a:endParaRPr lang="en-US" b="0" dirty="0"/>
          </a:p>
        </p:txBody>
      </p:sp>
      <p:sp>
        <p:nvSpPr>
          <p:cNvPr id="4" name="Slide Number Placeholder 3"/>
          <p:cNvSpPr>
            <a:spLocks noGrp="1"/>
          </p:cNvSpPr>
          <p:nvPr>
            <p:ph type="sldNum" sz="quarter" idx="10"/>
          </p:nvPr>
        </p:nvSpPr>
        <p:spPr/>
        <p:txBody>
          <a:bodyPr/>
          <a:lstStyle/>
          <a:p>
            <a:pPr defTabSz="966612">
              <a:defRPr/>
            </a:pPr>
            <a:fld id="{F5ADEF72-CD73-48E2-AEFB-3B6C611F1A4A}" type="slidenum">
              <a:rPr lang="en-US">
                <a:solidFill>
                  <a:prstClr val="black"/>
                </a:solidFill>
                <a:latin typeface="Calibri" panose="020F0502020204030204"/>
              </a:rPr>
              <a:pPr defTabSz="966612">
                <a:defRPr/>
              </a:pPr>
              <a:t>10</a:t>
            </a:fld>
            <a:endParaRPr lang="en-US" dirty="0">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966612">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230779255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[Review the guiding questions for development of the task rubric with the participants. These guiding questions are also included in the Facilitator Guidance to Support Activities.] </a:t>
            </a:r>
            <a:endParaRPr lang="en-US"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100</a:t>
            </a:fld>
            <a:endParaRPr lang="en-US"/>
          </a:p>
        </p:txBody>
      </p:sp>
      <p:sp>
        <p:nvSpPr>
          <p:cNvPr id="6" name="Date Placeholder 5">
            <a:extLst>
              <a:ext uri="{FF2B5EF4-FFF2-40B4-BE49-F238E27FC236}">
                <a16:creationId xmlns:a16="http://schemas.microsoft.com/office/drawing/2014/main" id="{246B4CAC-DB11-4CB7-A263-05858F2A968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1359161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[Review the strategies for development of the task rubric with the participants. These strategies are also included in the Facilitator Guidance to Support Activities.] </a:t>
            </a:r>
            <a:endParaRPr lang="en-US"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101</a:t>
            </a:fld>
            <a:endParaRPr lang="en-US"/>
          </a:p>
        </p:txBody>
      </p:sp>
      <p:sp>
        <p:nvSpPr>
          <p:cNvPr id="6" name="Date Placeholder 5">
            <a:extLst>
              <a:ext uri="{FF2B5EF4-FFF2-40B4-BE49-F238E27FC236}">
                <a16:creationId xmlns:a16="http://schemas.microsoft.com/office/drawing/2014/main" id="{BF706A57-EC7E-4A92-8307-7E65977FB1B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17291238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300" dirty="0"/>
              <a:t>Creating student exemplars is an exercise to assess the grade-appropriateness of the task and to consider how a student at the targeted grade or age might respond. Student exemplars demonstrate examples of high-quality student performance. Exemplar responses should be considered age- and grade-appropriate. We want to make sure that a high-level response is scientifically accurate, complete and coherent, and consistent with the type of student evidence expected. A low-level response may include misconceptions, be incomplete, or not consistent with the type of evidence expected. </a:t>
            </a:r>
          </a:p>
          <a:p>
            <a:endParaRPr lang="en-US" dirty="0"/>
          </a:p>
          <a:p>
            <a:endParaRPr lang="en-US" dirty="0"/>
          </a:p>
        </p:txBody>
      </p:sp>
      <p:sp>
        <p:nvSpPr>
          <p:cNvPr id="4" name="Slide Number Placeholder 3"/>
          <p:cNvSpPr>
            <a:spLocks noGrp="1"/>
          </p:cNvSpPr>
          <p:nvPr>
            <p:ph type="sldNum" sz="quarter" idx="5"/>
          </p:nvPr>
        </p:nvSpPr>
        <p:spPr/>
        <p:txBody>
          <a:bodyPr/>
          <a:lstStyle/>
          <a:p>
            <a:pPr defTabSz="483306">
              <a:defRPr/>
            </a:pPr>
            <a:fld id="{157F591F-48A8-46BF-9842-345A827D44AD}" type="slidenum">
              <a:rPr lang="en-US">
                <a:solidFill>
                  <a:prstClr val="black"/>
                </a:solidFill>
                <a:latin typeface="Calibri" panose="020F0502020204030204"/>
              </a:rPr>
              <a:pPr defTabSz="483306">
                <a:defRPr/>
              </a:pPr>
              <a:t>102</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1813CABE-71D0-4E37-8969-C450E11D271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72261967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This slide shows the annotated elements of an exemplar response. Students do not necessarily have to verbalize their findings. Completing a model can be just as informative, if not differently informative to students constructing written responses. </a:t>
            </a:r>
          </a:p>
          <a:p>
            <a:endParaRPr lang="en-US" sz="1300" dirty="0"/>
          </a:p>
          <a:p>
            <a:r>
              <a:rPr lang="en-US" sz="1300" dirty="0"/>
              <a:t>Again, walking you through the anatomy of the exemplar task, here you have, “the student selects and identifies relevant aspects of the context in the model.” The exemplar response should reflect what it is you want to see in the response. You can also see from this exemplar that it shows the scale between water and dissolved salt particles since they vary in size. Also, looking at the key, you can see that it includes relevant components and labels to represent understanding of the system. </a:t>
            </a:r>
          </a:p>
          <a:p>
            <a:pPr defTabSz="966612">
              <a:defRPr/>
            </a:pPr>
            <a:endParaRPr lang="en-US" dirty="0"/>
          </a:p>
          <a:p>
            <a:pPr defTabSz="966612">
              <a:defRPr/>
            </a:pPr>
            <a:endParaRPr lang="en-US"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103</a:t>
            </a:fld>
            <a:endParaRPr lang="en-US"/>
          </a:p>
        </p:txBody>
      </p:sp>
      <p:sp>
        <p:nvSpPr>
          <p:cNvPr id="6" name="Date Placeholder 5">
            <a:extLst>
              <a:ext uri="{FF2B5EF4-FFF2-40B4-BE49-F238E27FC236}">
                <a16:creationId xmlns:a16="http://schemas.microsoft.com/office/drawing/2014/main" id="{C4A1AD10-AA09-4B70-A40D-157FC2C8FEB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04186169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Here is an example of a constructed response, or a brief explanation, which shows another type of exemplar response. In this response, the student would be able to describe how matter composed of tiny particles too small to be seen can account for observable phenomena. The elements of the exemplar response should reflect the evidence you are attempting to elicit from the students. </a:t>
            </a:r>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104</a:t>
            </a:fld>
            <a:endParaRPr lang="en-US"/>
          </a:p>
        </p:txBody>
      </p:sp>
      <p:sp>
        <p:nvSpPr>
          <p:cNvPr id="6" name="Date Placeholder 5">
            <a:extLst>
              <a:ext uri="{FF2B5EF4-FFF2-40B4-BE49-F238E27FC236}">
                <a16:creationId xmlns:a16="http://schemas.microsoft.com/office/drawing/2014/main" id="{04A5C5A6-5B90-463C-BB68-AC7BB341CAA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23370627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[Review the guiding questions for development of the student exemplar with the participants. These guiding questions are also included in the Facilitator Guidance to Support Activities.] </a:t>
            </a:r>
            <a:endParaRPr lang="en-US"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105</a:t>
            </a:fld>
            <a:endParaRPr lang="en-US"/>
          </a:p>
        </p:txBody>
      </p:sp>
      <p:sp>
        <p:nvSpPr>
          <p:cNvPr id="6" name="Date Placeholder 5">
            <a:extLst>
              <a:ext uri="{FF2B5EF4-FFF2-40B4-BE49-F238E27FC236}">
                <a16:creationId xmlns:a16="http://schemas.microsoft.com/office/drawing/2014/main" id="{53914E3B-86C1-47D6-9C08-6F0E763FB60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87375068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[Review the strategies for development of the task rubric with the participants. These strategies are also included in the Facilitator Guidance to Support Activities.] </a:t>
            </a:r>
            <a:endParaRPr lang="en-US"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106</a:t>
            </a:fld>
            <a:endParaRPr lang="en-US"/>
          </a:p>
        </p:txBody>
      </p:sp>
      <p:sp>
        <p:nvSpPr>
          <p:cNvPr id="6" name="Date Placeholder 5">
            <a:extLst>
              <a:ext uri="{FF2B5EF4-FFF2-40B4-BE49-F238E27FC236}">
                <a16:creationId xmlns:a16="http://schemas.microsoft.com/office/drawing/2014/main" id="{D2B9AAD7-D29C-415D-B815-8DDF9E8AC52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65849222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dirty="0"/>
              <a:t>[Pause for comments and questions from participants.]</a:t>
            </a:r>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107</a:t>
            </a:fld>
            <a:endParaRPr lang="en-US"/>
          </a:p>
        </p:txBody>
      </p:sp>
      <p:sp>
        <p:nvSpPr>
          <p:cNvPr id="6" name="Date Placeholder 5">
            <a:extLst>
              <a:ext uri="{FF2B5EF4-FFF2-40B4-BE49-F238E27FC236}">
                <a16:creationId xmlns:a16="http://schemas.microsoft.com/office/drawing/2014/main" id="{5C5FC3C1-2345-4F4B-B2C0-8222DA39B28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06810925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i="1" dirty="0"/>
              <a:t>[Facilitators guide their group in the development of the task rubric and exemplar responses. Facilitators begin printing each group’s draft Unpacking Tool, Task Specifications Tool, Task Development Tool, and Rubric Development Tool in preparation for the cross-group review. Teams make any necessary adjustments to their completed Unpacking Tool and Task Specifications Tool as they develop their task rubric and exemplar responses.]</a:t>
            </a:r>
            <a:endParaRPr lang="en-US" i="1" dirty="0"/>
          </a:p>
        </p:txBody>
      </p:sp>
      <p:sp>
        <p:nvSpPr>
          <p:cNvPr id="4" name="Slide Number Placeholder 3"/>
          <p:cNvSpPr>
            <a:spLocks noGrp="1"/>
          </p:cNvSpPr>
          <p:nvPr>
            <p:ph type="sldNum" sz="quarter" idx="10"/>
          </p:nvPr>
        </p:nvSpPr>
        <p:spPr/>
        <p:txBody>
          <a:bodyPr/>
          <a:lstStyle/>
          <a:p>
            <a:pPr defTabSz="483306">
              <a:defRPr/>
            </a:pPr>
            <a:fld id="{157F591F-48A8-46BF-9842-345A827D44AD}" type="slidenum">
              <a:rPr lang="en-US">
                <a:solidFill>
                  <a:prstClr val="black"/>
                </a:solidFill>
                <a:latin typeface="Calibri" panose="020F0502020204030204"/>
              </a:rPr>
              <a:pPr defTabSz="483306">
                <a:defRPr/>
              </a:pPr>
              <a:t>108</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77F1922F-B1BA-4782-86F6-889DE0F3157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26537016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[Facilitators continue to guide grade level/band teams to develop the rubrics for their targeted PE using the guidance and example rubric in the presentation (slides 98-101). Collaborative teams will populate the Rubric Development Tool Template. Facilitators will guide teams to consider revisions to the rubric as they work on its development. Participants begin drafting the rubric in their grade-level teams.]</a:t>
            </a:r>
            <a:endParaRPr lang="en-US" sz="1400" i="1" dirty="0"/>
          </a:p>
          <a:p>
            <a:pPr marL="241653">
              <a:spcAft>
                <a:spcPts val="634"/>
              </a:spcAft>
            </a:pPr>
            <a:endParaRPr lang="en-US" sz="1300"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109</a:t>
            </a:fld>
            <a:endParaRPr lang="en-US"/>
          </a:p>
        </p:txBody>
      </p:sp>
      <p:sp>
        <p:nvSpPr>
          <p:cNvPr id="6" name="Date Placeholder 5">
            <a:extLst>
              <a:ext uri="{FF2B5EF4-FFF2-40B4-BE49-F238E27FC236}">
                <a16:creationId xmlns:a16="http://schemas.microsoft.com/office/drawing/2014/main" id="{834B0C18-3C02-4AA0-9EE7-56AE82C7799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24443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[Read and explain the Day 3 Afternoon Agenda using the facilitator’s process agenda as guidance.]</a:t>
            </a:r>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11</a:t>
            </a:fld>
            <a:endParaRPr lang="en-US"/>
          </a:p>
        </p:txBody>
      </p:sp>
      <p:sp>
        <p:nvSpPr>
          <p:cNvPr id="6" name="Date Placeholder 5">
            <a:extLst>
              <a:ext uri="{FF2B5EF4-FFF2-40B4-BE49-F238E27FC236}">
                <a16:creationId xmlns:a16="http://schemas.microsoft.com/office/drawing/2014/main" id="{30A92499-AFE7-4899-BC54-5271B02FF3D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13079138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[Facilitators continue to guide grade level/band teams to develop the rubrics for their targeted PE using the guidance and example rubric in the presentation (slides 98-101). Collaborative teams will populate the Rubric Development Tool Template. Facilitators will guide teams to consider revisions to the rubric as they work on its development. Participants begin drafting the rubric in their grade-level teams.]</a:t>
            </a:r>
            <a:endParaRPr lang="en-US" i="1"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110</a:t>
            </a:fld>
            <a:endParaRPr lang="en-US"/>
          </a:p>
        </p:txBody>
      </p:sp>
      <p:sp>
        <p:nvSpPr>
          <p:cNvPr id="6" name="Date Placeholder 5">
            <a:extLst>
              <a:ext uri="{FF2B5EF4-FFF2-40B4-BE49-F238E27FC236}">
                <a16:creationId xmlns:a16="http://schemas.microsoft.com/office/drawing/2014/main" id="{05AD2A70-136C-4989-A656-9BB0C0064BD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66487461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spcAft>
                <a:spcPts val="634"/>
              </a:spcAft>
              <a:defRPr/>
            </a:pPr>
            <a:r>
              <a:rPr lang="en-US" sz="1300" i="1" dirty="0"/>
              <a:t>[Facilitators will guide grade level/band teams to develop the a high- and a low-level exemplar for their targeted PE using the guidance and example exemplar in the presentation (slides 102-106). Collaborative teams will populate the Rubric Development Tool. Facilitators will guide teams to consider revisions to exemplars as they work on its development. Participants begin drafting the exemplars in their grade-level teams.]</a:t>
            </a:r>
            <a:endParaRPr lang="en-US" i="1"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111</a:t>
            </a:fld>
            <a:endParaRPr lang="en-US"/>
          </a:p>
        </p:txBody>
      </p:sp>
      <p:sp>
        <p:nvSpPr>
          <p:cNvPr id="6" name="Date Placeholder 5">
            <a:extLst>
              <a:ext uri="{FF2B5EF4-FFF2-40B4-BE49-F238E27FC236}">
                <a16:creationId xmlns:a16="http://schemas.microsoft.com/office/drawing/2014/main" id="{0C471765-CA71-499E-86B6-35B6182B465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9288621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i="1" dirty="0"/>
              <a:t>[Participants will use the Rubric Development Tool Template to draft exemplars in their grade-level teams.]</a:t>
            </a:r>
            <a:endParaRPr lang="en-US" i="1"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112</a:t>
            </a:fld>
            <a:endParaRPr lang="en-US"/>
          </a:p>
        </p:txBody>
      </p:sp>
      <p:sp>
        <p:nvSpPr>
          <p:cNvPr id="6" name="Date Placeholder 5">
            <a:extLst>
              <a:ext uri="{FF2B5EF4-FFF2-40B4-BE49-F238E27FC236}">
                <a16:creationId xmlns:a16="http://schemas.microsoft.com/office/drawing/2014/main" id="{6A689DBA-60E9-49D0-9669-1F4DD4F21FF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9313643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i="1" dirty="0"/>
              <a:t>[Facilitators and participants will reflect on the Day 2 progress and adjourn.]</a:t>
            </a:r>
            <a:endParaRPr lang="en-US" i="1" dirty="0"/>
          </a:p>
        </p:txBody>
      </p:sp>
      <p:sp>
        <p:nvSpPr>
          <p:cNvPr id="4" name="Slide Number Placeholder 3"/>
          <p:cNvSpPr>
            <a:spLocks noGrp="1"/>
          </p:cNvSpPr>
          <p:nvPr>
            <p:ph type="sldNum" sz="quarter" idx="10"/>
          </p:nvPr>
        </p:nvSpPr>
        <p:spPr/>
        <p:txBody>
          <a:bodyPr/>
          <a:lstStyle/>
          <a:p>
            <a:pPr defTabSz="483306">
              <a:defRPr/>
            </a:pPr>
            <a:fld id="{157F591F-48A8-46BF-9842-345A827D44AD}" type="slidenum">
              <a:rPr lang="en-US">
                <a:solidFill>
                  <a:prstClr val="black"/>
                </a:solidFill>
                <a:latin typeface="Calibri" panose="020F0502020204030204"/>
              </a:rPr>
              <a:pPr defTabSz="483306">
                <a:defRPr/>
              </a:pPr>
              <a:t>113</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B7EC470A-CBF0-476C-9363-323BC509FE1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39266695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222375"/>
            <a:ext cx="4397375" cy="3297238"/>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defTabSz="966612">
              <a:defRPr/>
            </a:pPr>
            <a:endParaRPr lang="en-US" dirty="0">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966612">
              <a:defRPr/>
            </a:pPr>
            <a:fld id="{F5ADEF72-CD73-48E2-AEFB-3B6C611F1A4A}" type="slidenum">
              <a:rPr lang="en-US">
                <a:solidFill>
                  <a:prstClr val="black"/>
                </a:solidFill>
                <a:latin typeface="Calibri" panose="020F0502020204030204"/>
              </a:rPr>
              <a:pPr defTabSz="966612">
                <a:defRPr/>
              </a:pPr>
              <a:t>114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8649104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300" i="1" dirty="0"/>
              <a:t>[Address questions from participants and review the agenda for Day 3]</a:t>
            </a:r>
            <a:endParaRPr lang="en-US" dirty="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66612" fontAlgn="base">
              <a:spcBef>
                <a:spcPct val="0"/>
              </a:spcBef>
              <a:spcAft>
                <a:spcPct val="0"/>
              </a:spcAft>
              <a:defRPr/>
            </a:pPr>
            <a:fld id="{088AD1A3-61CA-4676-ABBD-06D15B01641B}" type="slidenum">
              <a:rPr lang="en-US">
                <a:solidFill>
                  <a:prstClr val="black"/>
                </a:solidFill>
                <a:latin typeface="Calibri" panose="020F0502020204030204"/>
              </a:rPr>
              <a:pPr defTabSz="966612" fontAlgn="base">
                <a:spcBef>
                  <a:spcPct val="0"/>
                </a:spcBef>
                <a:spcAft>
                  <a:spcPct val="0"/>
                </a:spcAft>
                <a:defRPr/>
              </a:pPr>
              <a:t>115</a:t>
            </a:fld>
            <a:endParaRPr lang="en-US" dirty="0">
              <a:solidFill>
                <a:prstClr val="black"/>
              </a:solidFill>
              <a:latin typeface="Calibri" panose="020F0502020204030204"/>
            </a:endParaRPr>
          </a:p>
        </p:txBody>
      </p:sp>
      <p:sp>
        <p:nvSpPr>
          <p:cNvPr id="5" name="Date Placeholder 4"/>
          <p:cNvSpPr>
            <a:spLocks noGrp="1"/>
          </p:cNvSpPr>
          <p:nvPr>
            <p:ph type="dt" idx="10"/>
          </p:nvPr>
        </p:nvSpPr>
        <p:spPr/>
        <p:txBody>
          <a:bodyPr/>
          <a:lstStyle/>
          <a:p>
            <a:pPr defTabSz="966612">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393905019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i="1" dirty="0"/>
              <a:t>[Read and explain the Day 3 Morning Agenda using the facilitator’s process agenda as guidance.]</a:t>
            </a:r>
            <a:endParaRPr lang="en-US" b="0" dirty="0"/>
          </a:p>
        </p:txBody>
      </p:sp>
      <p:sp>
        <p:nvSpPr>
          <p:cNvPr id="4" name="Slide Number Placeholder 3"/>
          <p:cNvSpPr>
            <a:spLocks noGrp="1"/>
          </p:cNvSpPr>
          <p:nvPr>
            <p:ph type="sldNum" sz="quarter" idx="10"/>
          </p:nvPr>
        </p:nvSpPr>
        <p:spPr/>
        <p:txBody>
          <a:bodyPr/>
          <a:lstStyle/>
          <a:p>
            <a:pPr defTabSz="966612">
              <a:defRPr/>
            </a:pPr>
            <a:fld id="{F5ADEF72-CD73-48E2-AEFB-3B6C611F1A4A}" type="slidenum">
              <a:rPr lang="en-US">
                <a:solidFill>
                  <a:prstClr val="black"/>
                </a:solidFill>
                <a:latin typeface="Calibri" panose="020F0502020204030204"/>
              </a:rPr>
              <a:pPr defTabSz="966612">
                <a:defRPr/>
              </a:pPr>
              <a:t>116</a:t>
            </a:fld>
            <a:endParaRPr lang="en-US" dirty="0">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966612">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397832391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[Read and explain the Day 3 Afternoon Agenda using the facilitator’s process agenda as guidance.]</a:t>
            </a:r>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117</a:t>
            </a:fld>
            <a:endParaRPr lang="en-US"/>
          </a:p>
        </p:txBody>
      </p:sp>
      <p:sp>
        <p:nvSpPr>
          <p:cNvPr id="6" name="Date Placeholder 5">
            <a:extLst>
              <a:ext uri="{FF2B5EF4-FFF2-40B4-BE49-F238E27FC236}">
                <a16:creationId xmlns:a16="http://schemas.microsoft.com/office/drawing/2014/main" id="{190C80AB-27CD-48AE-9DD4-B71361E4BB1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76752187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306">
              <a:defRPr/>
            </a:pPr>
            <a:fld id="{157F591F-48A8-46BF-9842-345A827D44AD}" type="slidenum">
              <a:rPr lang="en-US">
                <a:solidFill>
                  <a:prstClr val="black"/>
                </a:solidFill>
                <a:latin typeface="Calibri" panose="020F0502020204030204"/>
              </a:rPr>
              <a:pPr defTabSz="483306">
                <a:defRPr/>
              </a:pPr>
              <a:t>118</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E9C15858-6F99-4D09-B5C6-1C5248B5462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85069656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7F591F-48A8-46BF-9842-345A827D44AD}" type="slidenum">
              <a:rPr lang="en-US" smtClean="0"/>
              <a:t>119</a:t>
            </a:fld>
            <a:endParaRPr lang="en-US"/>
          </a:p>
        </p:txBody>
      </p:sp>
      <p:sp>
        <p:nvSpPr>
          <p:cNvPr id="6" name="Date Placeholder 5">
            <a:extLst>
              <a:ext uri="{FF2B5EF4-FFF2-40B4-BE49-F238E27FC236}">
                <a16:creationId xmlns:a16="http://schemas.microsoft.com/office/drawing/2014/main" id="{0101B5EB-FC9E-4B97-B9AC-64153C57D76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66780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306">
              <a:defRPr/>
            </a:pPr>
            <a:fld id="{157F591F-48A8-46BF-9842-345A827D44AD}" type="slidenum">
              <a:rPr lang="en-US">
                <a:solidFill>
                  <a:prstClr val="black"/>
                </a:solidFill>
                <a:latin typeface="Calibri" panose="020F0502020204030204"/>
              </a:rPr>
              <a:pPr defTabSz="483306">
                <a:defRPr/>
              </a:pPr>
              <a:t>12</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84FB6E72-05B9-443C-8E06-4C0DF83A450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33265682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306">
              <a:defRPr/>
            </a:pPr>
            <a:fld id="{157F591F-48A8-46BF-9842-345A827D44AD}" type="slidenum">
              <a:rPr lang="en-US">
                <a:solidFill>
                  <a:prstClr val="black"/>
                </a:solidFill>
                <a:latin typeface="Calibri" panose="020F0502020204030204"/>
              </a:rPr>
              <a:pPr defTabSz="483306">
                <a:defRPr/>
              </a:pPr>
              <a:t>120</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C7ACCD2A-8E3A-4F05-862A-96DEC217DC0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48283428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i="1" dirty="0"/>
              <a:t>[Each collaborative grade level/band team reviews another group’s task. Teams spend an hour and 30 minutes evaluating the task using the Science </a:t>
            </a:r>
            <a:r>
              <a:rPr lang="en-US" sz="1200" i="1" kern="1200" dirty="0">
                <a:solidFill>
                  <a:schemeClr val="tx1"/>
                </a:solidFill>
                <a:effectLst/>
                <a:latin typeface="+mn-lt"/>
                <a:ea typeface="+mn-ea"/>
                <a:cs typeface="+mn-cs"/>
              </a:rPr>
              <a:t>Classroom Assessment Task Development and Review Worksheet</a:t>
            </a:r>
            <a:r>
              <a:rPr lang="en-US" sz="1300" i="1" dirty="0"/>
              <a:t>. Once the teams have completed their reviews, one person from each team travels to the group that is reviewing and evaluating their task. As the traveling educator, s/he listens to and records the feedback for his or her group’s task and also fields questions from the reviewers regarding the thinking and rationales behind the design of the task. Once feedback is shared and recorded, the traveling educator returns to his or her group and shares the results of the other group’s review. The group then applies revisions to the task based on the reviewers’ feedback. </a:t>
            </a:r>
          </a:p>
          <a:p>
            <a:endParaRPr lang="en-US" sz="1300" i="1" dirty="0"/>
          </a:p>
          <a:p>
            <a:r>
              <a:rPr lang="en-US" sz="1300" i="1" dirty="0"/>
              <a:t>Suggestion: The elementary group(s) can review the middle school groups’ tasks; the middle school group(s) can review the high school groups’ tasks; and the high school group(s) can review the elementary groups’ tasks. You can also opt to have groups from the same grade band review each other’s tasks (e.g., a middle school group trades tasks with another middle school group).]</a:t>
            </a:r>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121</a:t>
            </a:fld>
            <a:endParaRPr lang="en-US"/>
          </a:p>
        </p:txBody>
      </p:sp>
      <p:sp>
        <p:nvSpPr>
          <p:cNvPr id="6" name="Date Placeholder 5">
            <a:extLst>
              <a:ext uri="{FF2B5EF4-FFF2-40B4-BE49-F238E27FC236}">
                <a16:creationId xmlns:a16="http://schemas.microsoft.com/office/drawing/2014/main" id="{9E86EF25-B30D-4A26-813C-10E5F1F232A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2811211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i="1" dirty="0"/>
              <a:t>[Explain the review criteria to participants.]</a:t>
            </a:r>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122</a:t>
            </a:fld>
            <a:endParaRPr lang="en-US"/>
          </a:p>
        </p:txBody>
      </p:sp>
      <p:sp>
        <p:nvSpPr>
          <p:cNvPr id="6" name="Date Placeholder 5">
            <a:extLst>
              <a:ext uri="{FF2B5EF4-FFF2-40B4-BE49-F238E27FC236}">
                <a16:creationId xmlns:a16="http://schemas.microsoft.com/office/drawing/2014/main" id="{8E7CCE03-F3B7-471B-92AD-1D69EE79D4C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32112099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[Introduce the Science Classroom Assessment Task Development and Review Worksheet. Each collaborative group will capture their collective feedback for the other group’s task.]</a:t>
            </a:r>
            <a:endParaRPr lang="en-US" sz="1300"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123</a:t>
            </a:fld>
            <a:endParaRPr lang="en-US"/>
          </a:p>
        </p:txBody>
      </p:sp>
      <p:sp>
        <p:nvSpPr>
          <p:cNvPr id="6" name="Date Placeholder 5">
            <a:extLst>
              <a:ext uri="{FF2B5EF4-FFF2-40B4-BE49-F238E27FC236}">
                <a16:creationId xmlns:a16="http://schemas.microsoft.com/office/drawing/2014/main" id="{B8292EE3-F40C-4170-B488-A37C59635B5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99410948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[Working lunch. Facilitators will guide teams to consider revisions to the Unpacking and Task Specifications Tools, tasks, rubrics and student exemplars based on feedback from the cross-group reviews. Facilitators will ensure that final drafts of the materials are completed and posted to the file sharing platform.]</a:t>
            </a:r>
            <a:endParaRPr lang="en-US" i="1"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124</a:t>
            </a:fld>
            <a:endParaRPr lang="en-US"/>
          </a:p>
        </p:txBody>
      </p:sp>
      <p:sp>
        <p:nvSpPr>
          <p:cNvPr id="6" name="Date Placeholder 5">
            <a:extLst>
              <a:ext uri="{FF2B5EF4-FFF2-40B4-BE49-F238E27FC236}">
                <a16:creationId xmlns:a16="http://schemas.microsoft.com/office/drawing/2014/main" id="{1F1BBAE5-86B7-4659-8B2B-27CA26A81E3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02787371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306">
              <a:defRPr/>
            </a:pPr>
            <a:fld id="{157F591F-48A8-46BF-9842-345A827D44AD}" type="slidenum">
              <a:rPr lang="en-US">
                <a:solidFill>
                  <a:prstClr val="black"/>
                </a:solidFill>
                <a:latin typeface="Calibri" panose="020F0502020204030204"/>
              </a:rPr>
              <a:pPr defTabSz="483306">
                <a:defRPr/>
              </a:pPr>
              <a:t>125</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E56740C8-5AD0-4B05-BBFE-A065AE03DE0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59922887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126</a:t>
            </a:fld>
            <a:endParaRPr lang="en-US"/>
          </a:p>
        </p:txBody>
      </p:sp>
      <p:sp>
        <p:nvSpPr>
          <p:cNvPr id="6" name="Date Placeholder 5">
            <a:extLst>
              <a:ext uri="{FF2B5EF4-FFF2-40B4-BE49-F238E27FC236}">
                <a16:creationId xmlns:a16="http://schemas.microsoft.com/office/drawing/2014/main" id="{FF366693-C0C7-4F9F-8378-CA6372EAD46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41605878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306">
              <a:defRPr/>
            </a:pPr>
            <a:fld id="{157F591F-48A8-46BF-9842-345A827D44AD}" type="slidenum">
              <a:rPr lang="en-US">
                <a:solidFill>
                  <a:prstClr val="black"/>
                </a:solidFill>
                <a:latin typeface="Calibri" panose="020F0502020204030204"/>
              </a:rPr>
              <a:pPr defTabSz="483306">
                <a:defRPr/>
              </a:pPr>
              <a:t>127</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FF68B254-91E6-40D8-A25B-FBB05EF3A28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87724684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spcAft>
                <a:spcPts val="634"/>
              </a:spcAft>
              <a:defRPr/>
            </a:pPr>
            <a:r>
              <a:rPr lang="en-US" sz="1300" i="1" dirty="0"/>
              <a:t>[Facilitators will guide grade level/band teams to complete the Verification of Task Alignment Tool for their targeted PE. Collaborative teams will populate the verification tool. Facilitators will guide teams to consider revisions to their tools, tasks, rubrics and exemplar responses, as necessary.]</a:t>
            </a:r>
            <a:endParaRPr lang="en-US" i="1"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128</a:t>
            </a:fld>
            <a:endParaRPr lang="en-US"/>
          </a:p>
        </p:txBody>
      </p:sp>
      <p:sp>
        <p:nvSpPr>
          <p:cNvPr id="6" name="Date Placeholder 5">
            <a:extLst>
              <a:ext uri="{FF2B5EF4-FFF2-40B4-BE49-F238E27FC236}">
                <a16:creationId xmlns:a16="http://schemas.microsoft.com/office/drawing/2014/main" id="{40494233-1958-410B-92EE-8561B91DBA7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25294016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[Participants will use the Verification of Alignment Tool to show the alignment of the task to elements of the Unpacking Tool and Task Specifications Tool.]</a:t>
            </a:r>
          </a:p>
        </p:txBody>
      </p:sp>
      <p:sp>
        <p:nvSpPr>
          <p:cNvPr id="4" name="Slide Number Placeholder 3"/>
          <p:cNvSpPr>
            <a:spLocks noGrp="1"/>
          </p:cNvSpPr>
          <p:nvPr>
            <p:ph type="sldNum" sz="quarter" idx="5"/>
          </p:nvPr>
        </p:nvSpPr>
        <p:spPr/>
        <p:txBody>
          <a:bodyPr/>
          <a:lstStyle/>
          <a:p>
            <a:fld id="{157F591F-48A8-46BF-9842-345A827D44AD}" type="slidenum">
              <a:rPr lang="en-US" smtClean="0"/>
              <a:t>129</a:t>
            </a:fld>
            <a:endParaRPr lang="en-US"/>
          </a:p>
        </p:txBody>
      </p:sp>
      <p:sp>
        <p:nvSpPr>
          <p:cNvPr id="6" name="Date Placeholder 5">
            <a:extLst>
              <a:ext uri="{FF2B5EF4-FFF2-40B4-BE49-F238E27FC236}">
                <a16:creationId xmlns:a16="http://schemas.microsoft.com/office/drawing/2014/main" id="{E6DD4CC3-FDE4-4C56-AAEE-F02242E38A4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913980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as the art and science of knowing what students know is a radically new idea. We must begin thinking about assessment design and uses in the service of learning. To do that well, we need to understand the role of assessments in the curriculum and instruction system. Our purposes are to guide and inform instruction; if we find out through the process of instruction kids aren’t learning key concepts or ideas then we need to go back and help kids develop that understanding. The other goal with assessments is to help us as teachers understand how our students are developing their understanding. We want to make their thinking visible to identify misconceptions and to repair their misunderstandings through instruction.</a:t>
            </a:r>
          </a:p>
          <a:p>
            <a:endParaRPr lang="en-US" dirty="0"/>
          </a:p>
          <a:p>
            <a:r>
              <a:rPr lang="en-US" dirty="0"/>
              <a:t>It is important that teachers understand what is knowledge, what are skills, and what are abilities. This is important for teachers to ensure that they are assessing their students sufficiently across the expected knowledge, skills and abilities. We cannot see the thinking of students; therefore, we depend upon behavioral evidence to give us information about internal processes.</a:t>
            </a:r>
          </a:p>
          <a:p>
            <a:endParaRPr lang="en-US" dirty="0"/>
          </a:p>
          <a:p>
            <a:r>
              <a:rPr lang="en-US" dirty="0"/>
              <a:t>We must try to take a better approach and try to elicit the evidence of student learning. When we give an assessment, what we are looking for as a result of the activity is evidence – evidence of students’ knowledge, skills, and abilities. The reasons we do this and reason with the evidence is because we want to make inferences from the student artifacts to develop an understanding of the depth of students’ understanding of the topic. We translate scores into judgements or inferences that guide and inform our instruction. </a:t>
            </a:r>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13</a:t>
            </a:fld>
            <a:endParaRPr lang="en-US"/>
          </a:p>
        </p:txBody>
      </p:sp>
      <p:sp>
        <p:nvSpPr>
          <p:cNvPr id="6" name="Date Placeholder 5">
            <a:extLst>
              <a:ext uri="{FF2B5EF4-FFF2-40B4-BE49-F238E27FC236}">
                <a16:creationId xmlns:a16="http://schemas.microsoft.com/office/drawing/2014/main" id="{827A22A6-F265-455C-B9BA-A161F101720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99527304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306">
              <a:defRPr/>
            </a:pPr>
            <a:fld id="{157F591F-48A8-46BF-9842-345A827D44AD}" type="slidenum">
              <a:rPr lang="en-US">
                <a:solidFill>
                  <a:prstClr val="black"/>
                </a:solidFill>
                <a:latin typeface="Calibri" panose="020F0502020204030204"/>
              </a:rPr>
              <a:pPr defTabSz="483306">
                <a:defRPr/>
              </a:pPr>
              <a:t>130</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62ED05A4-46F2-430E-91EF-B8E70D254E9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43108760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[Facilitators lead a large-group discussion to share commendations, challenges, questions, and recommendations regarding the principled-design process and accompanying tools.] </a:t>
            </a:r>
            <a:endParaRPr lang="en-US" b="0" i="1" dirty="0"/>
          </a:p>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131</a:t>
            </a:fld>
            <a:endParaRPr lang="en-US"/>
          </a:p>
        </p:txBody>
      </p:sp>
      <p:sp>
        <p:nvSpPr>
          <p:cNvPr id="6" name="Date Placeholder 5">
            <a:extLst>
              <a:ext uri="{FF2B5EF4-FFF2-40B4-BE49-F238E27FC236}">
                <a16:creationId xmlns:a16="http://schemas.microsoft.com/office/drawing/2014/main" id="{C726487C-B2CF-43B6-9D56-7364A759A18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71872756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[Participants complete meeting evaluations.]</a:t>
            </a:r>
            <a:endParaRPr lang="en-US" sz="1300" dirty="0"/>
          </a:p>
          <a:p>
            <a:endParaRPr lang="en-US" dirty="0"/>
          </a:p>
        </p:txBody>
      </p:sp>
      <p:sp>
        <p:nvSpPr>
          <p:cNvPr id="4" name="Slide Number Placeholder 3"/>
          <p:cNvSpPr>
            <a:spLocks noGrp="1"/>
          </p:cNvSpPr>
          <p:nvPr>
            <p:ph type="sldNum" sz="quarter" idx="10"/>
          </p:nvPr>
        </p:nvSpPr>
        <p:spPr/>
        <p:txBody>
          <a:bodyPr/>
          <a:lstStyle/>
          <a:p>
            <a:pPr defTabSz="483306">
              <a:defRPr/>
            </a:pPr>
            <a:fld id="{157F591F-48A8-46BF-9842-345A827D44AD}" type="slidenum">
              <a:rPr lang="en-US">
                <a:solidFill>
                  <a:prstClr val="black"/>
                </a:solidFill>
                <a:latin typeface="Calibri" panose="020F0502020204030204"/>
              </a:rPr>
              <a:pPr defTabSz="483306">
                <a:defRPr/>
              </a:pPr>
              <a:t>132</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B5869FF6-3B04-4DB2-B486-709838562DA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77225479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133</a:t>
            </a:fld>
            <a:endParaRPr lang="en-US"/>
          </a:p>
        </p:txBody>
      </p:sp>
      <p:sp>
        <p:nvSpPr>
          <p:cNvPr id="6" name="Date Placeholder 5">
            <a:extLst>
              <a:ext uri="{FF2B5EF4-FFF2-40B4-BE49-F238E27FC236}">
                <a16:creationId xmlns:a16="http://schemas.microsoft.com/office/drawing/2014/main" id="{62556353-89F9-478D-A9AB-C0C133D2551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255564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34"/>
              </a:spcBef>
            </a:pPr>
            <a:r>
              <a:rPr lang="en-US" sz="1200" dirty="0"/>
              <a:t>Assessment should be in support of learning, which means that there must be cohesion between the desired learning outcomes (or standards), the curriculum, instruction, and assessment. </a:t>
            </a:r>
          </a:p>
          <a:p>
            <a:pPr>
              <a:spcBef>
                <a:spcPts val="634"/>
              </a:spcBef>
            </a:pPr>
            <a:endParaRPr lang="en-US" sz="1200" dirty="0"/>
          </a:p>
          <a:p>
            <a:pPr>
              <a:spcBef>
                <a:spcPts val="634"/>
              </a:spcBef>
            </a:pPr>
            <a:r>
              <a:rPr lang="en-US" sz="1200" dirty="0"/>
              <a:t>This cohesive function is a crucial one because if the assessment does not provide coverage of the topics that are included in the instruction, then there is no feedback on how students are doing with these topics or instruction.</a:t>
            </a:r>
          </a:p>
          <a:p>
            <a:pPr>
              <a:spcBef>
                <a:spcPts val="634"/>
              </a:spcBef>
            </a:pPr>
            <a:endParaRPr lang="en-US" sz="1200" dirty="0"/>
          </a:p>
          <a:p>
            <a:pPr>
              <a:spcBef>
                <a:spcPts val="634"/>
              </a:spcBef>
            </a:pPr>
            <a:r>
              <a:rPr lang="en-US" sz="1200" dirty="0"/>
              <a:t>At the same time, if students are not doing well on assessments because of material that is not a goal of curriculum, or if teachers have to spend time focusing on material that is not relevant in order to support their students in doing well on assessments, then these assessment are not helpful to teachers and can in fact detract from student learning by taking time away from instruction.</a:t>
            </a:r>
          </a:p>
        </p:txBody>
      </p:sp>
      <p:sp>
        <p:nvSpPr>
          <p:cNvPr id="4" name="Slide Number Placeholder 3"/>
          <p:cNvSpPr>
            <a:spLocks noGrp="1"/>
          </p:cNvSpPr>
          <p:nvPr>
            <p:ph type="sldNum" sz="quarter" idx="5"/>
          </p:nvPr>
        </p:nvSpPr>
        <p:spPr/>
        <p:txBody>
          <a:bodyPr/>
          <a:lstStyle/>
          <a:p>
            <a:fld id="{157F591F-48A8-46BF-9842-345A827D44AD}" type="slidenum">
              <a:rPr lang="en-US" smtClean="0"/>
              <a:t>14</a:t>
            </a:fld>
            <a:endParaRPr lang="en-US"/>
          </a:p>
        </p:txBody>
      </p:sp>
      <p:sp>
        <p:nvSpPr>
          <p:cNvPr id="6" name="Date Placeholder 5">
            <a:extLst>
              <a:ext uri="{FF2B5EF4-FFF2-40B4-BE49-F238E27FC236}">
                <a16:creationId xmlns:a16="http://schemas.microsoft.com/office/drawing/2014/main" id="{77174209-977E-4517-886F-0810D570B7E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783584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34"/>
              </a:spcBef>
            </a:pPr>
            <a:r>
              <a:rPr lang="en-US" sz="1200" dirty="0"/>
              <a:t>A model of learning can serve as a unifying element—a nucleus that brings cohesion to curriculum, instruction, and assessment. This cohesive function is a crucial one because educational assessment does not exist in isolation, but must be aligned with curriculum and instruction if it is to support learning.</a:t>
            </a:r>
          </a:p>
          <a:p>
            <a:pPr defTabSz="966612">
              <a:defRPr/>
            </a:pPr>
            <a:endParaRPr lang="en-US" sz="1200" dirty="0"/>
          </a:p>
          <a:p>
            <a:pPr defTabSz="966612">
              <a:defRPr/>
            </a:pPr>
            <a:r>
              <a:rPr lang="en-US" sz="1200" dirty="0">
                <a:solidFill>
                  <a:prstClr val="black"/>
                </a:solidFill>
              </a:rPr>
              <a:t>Over the past several decades, powerful insights have been gained into how students represent knowledge and develop competence in specific domains, as well as how tasks and situations can be designed to provide evidence for inferences about what students know and can do for students across </a:t>
            </a:r>
            <a:r>
              <a:rPr lang="en-US" sz="1200" u="sng" dirty="0">
                <a:solidFill>
                  <a:prstClr val="black"/>
                </a:solidFill>
              </a:rPr>
              <a:t>a full range of performance</a:t>
            </a:r>
            <a:r>
              <a:rPr lang="en-US" sz="1200" dirty="0">
                <a:solidFill>
                  <a:prstClr val="black"/>
                </a:solidFill>
              </a:rPr>
              <a:t>. </a:t>
            </a:r>
          </a:p>
          <a:p>
            <a:pPr defTabSz="966612">
              <a:defRPr/>
            </a:pPr>
            <a:endParaRPr lang="en-US" sz="1200" dirty="0">
              <a:solidFill>
                <a:prstClr val="black"/>
              </a:solidFill>
            </a:endParaRPr>
          </a:p>
          <a:p>
            <a:pPr defTabSz="966612">
              <a:defRPr/>
            </a:pPr>
            <a:r>
              <a:rPr lang="en-US" sz="1200" dirty="0">
                <a:solidFill>
                  <a:prstClr val="black"/>
                </a:solidFill>
              </a:rPr>
              <a:t>The key is that the model of student learning that teachers use in curriculum, instruction, and their classroom assessments be the </a:t>
            </a:r>
            <a:r>
              <a:rPr lang="en-US" sz="1200" b="1" dirty="0">
                <a:solidFill>
                  <a:prstClr val="black"/>
                </a:solidFill>
              </a:rPr>
              <a:t>SAME</a:t>
            </a:r>
            <a:r>
              <a:rPr lang="en-US" sz="1200" dirty="0">
                <a:solidFill>
                  <a:prstClr val="black"/>
                </a:solidFill>
              </a:rPr>
              <a:t> model that assessment developers use in designing the summative assessment. State and local education agencies must seek to create a system which prepares teachers (and students) for the summative assessment, ensuring that there is a common model and expectations for teaching and learning for both instruction and assessment. </a:t>
            </a:r>
          </a:p>
          <a:p>
            <a:pPr defTabSz="966612">
              <a:defRPr/>
            </a:pPr>
            <a:endParaRPr lang="en-US" sz="1200" dirty="0">
              <a:solidFill>
                <a:prstClr val="black"/>
              </a:solidFill>
            </a:endParaRPr>
          </a:p>
          <a:p>
            <a:pPr>
              <a:lnSpc>
                <a:spcPct val="120000"/>
              </a:lnSpc>
              <a:spcAft>
                <a:spcPts val="634"/>
              </a:spcAft>
            </a:pPr>
            <a:r>
              <a:rPr lang="en-US" sz="1200" dirty="0"/>
              <a:t>The </a:t>
            </a:r>
            <a:r>
              <a:rPr lang="en-US" sz="1200" i="1" dirty="0"/>
              <a:t>Cognition</a:t>
            </a:r>
            <a:r>
              <a:rPr lang="en-US" sz="1200" dirty="0"/>
              <a:t> vertex is a link between assessment, curriculum, and instruction. It includes:</a:t>
            </a:r>
          </a:p>
          <a:p>
            <a:pPr marL="197556" lvl="0" indent="-171450">
              <a:lnSpc>
                <a:spcPct val="120000"/>
              </a:lnSpc>
              <a:spcAft>
                <a:spcPts val="634"/>
              </a:spcAft>
              <a:buFont typeface="Arial" panose="020B0604020202020204" pitchFamily="34" charset="0"/>
              <a:buChar char="•"/>
            </a:pPr>
            <a:r>
              <a:rPr lang="en-US" sz="1200" dirty="0">
                <a:solidFill>
                  <a:prstClr val="black"/>
                </a:solidFill>
              </a:rPr>
              <a:t>Model of learning as a unifying element; and</a:t>
            </a:r>
          </a:p>
          <a:p>
            <a:pPr marL="197556" lvl="0" indent="-171450">
              <a:lnSpc>
                <a:spcPct val="120000"/>
              </a:lnSpc>
              <a:spcAft>
                <a:spcPts val="634"/>
              </a:spcAft>
              <a:buFont typeface="Arial" panose="020B0604020202020204" pitchFamily="34" charset="0"/>
              <a:buChar char="•"/>
            </a:pPr>
            <a:r>
              <a:rPr lang="en-US" sz="1200" dirty="0">
                <a:solidFill>
                  <a:prstClr val="black"/>
                </a:solidFill>
              </a:rPr>
              <a:t>Representation of how students develop competence (knowledge, skills, abilities) in the subject domain.</a:t>
            </a:r>
          </a:p>
          <a:p>
            <a:pPr marL="483306" lvl="1">
              <a:lnSpc>
                <a:spcPct val="120000"/>
              </a:lnSpc>
              <a:spcAft>
                <a:spcPts val="634"/>
              </a:spcAft>
            </a:pPr>
            <a:endParaRPr lang="en-US" sz="1200" dirty="0">
              <a:solidFill>
                <a:prstClr val="black"/>
              </a:solidFill>
            </a:endParaRPr>
          </a:p>
          <a:p>
            <a:pPr>
              <a:lnSpc>
                <a:spcPct val="120000"/>
              </a:lnSpc>
              <a:spcAft>
                <a:spcPts val="634"/>
              </a:spcAft>
            </a:pPr>
            <a:r>
              <a:rPr lang="en-US" sz="1200" dirty="0">
                <a:solidFill>
                  <a:prstClr val="black"/>
                </a:solidFill>
              </a:rPr>
              <a:t>It represents:  </a:t>
            </a:r>
          </a:p>
          <a:p>
            <a:pPr marL="197556" lvl="0" indent="-171450">
              <a:lnSpc>
                <a:spcPct val="120000"/>
              </a:lnSpc>
              <a:spcAft>
                <a:spcPts val="634"/>
              </a:spcAft>
              <a:buFont typeface="Arial" panose="020B0604020202020204" pitchFamily="34" charset="0"/>
              <a:buChar char="•"/>
            </a:pPr>
            <a:r>
              <a:rPr lang="en-US" sz="1200" dirty="0">
                <a:solidFill>
                  <a:prstClr val="black"/>
                </a:solidFill>
              </a:rPr>
              <a:t>What you want to teach students;</a:t>
            </a:r>
          </a:p>
          <a:p>
            <a:pPr marL="197556" lvl="0" indent="-171450">
              <a:lnSpc>
                <a:spcPct val="120000"/>
              </a:lnSpc>
              <a:spcAft>
                <a:spcPts val="634"/>
              </a:spcAft>
              <a:buFont typeface="Arial" panose="020B0604020202020204" pitchFamily="34" charset="0"/>
              <a:buChar char="•"/>
            </a:pPr>
            <a:r>
              <a:rPr lang="en-US" sz="1200" dirty="0">
                <a:solidFill>
                  <a:prstClr val="black"/>
                </a:solidFill>
              </a:rPr>
              <a:t>What you want the curriculum materials to focus on; and</a:t>
            </a:r>
          </a:p>
          <a:p>
            <a:pPr marL="197556" lvl="0" indent="-171450">
              <a:lnSpc>
                <a:spcPct val="120000"/>
              </a:lnSpc>
              <a:spcAft>
                <a:spcPts val="634"/>
              </a:spcAft>
              <a:buFont typeface="Arial" panose="020B0604020202020204" pitchFamily="34" charset="0"/>
              <a:buChar char="•"/>
            </a:pPr>
            <a:r>
              <a:rPr lang="en-US" sz="1200" dirty="0">
                <a:solidFill>
                  <a:prstClr val="black"/>
                </a:solidFill>
              </a:rPr>
              <a:t>What you want to assess.</a:t>
            </a:r>
          </a:p>
          <a:p>
            <a:pPr marL="483306" lvl="1">
              <a:lnSpc>
                <a:spcPct val="120000"/>
              </a:lnSpc>
              <a:spcAft>
                <a:spcPts val="634"/>
              </a:spcAft>
            </a:pPr>
            <a:endParaRPr lang="en-US" sz="1200" dirty="0">
              <a:solidFill>
                <a:prstClr val="black"/>
              </a:solidFill>
            </a:endParaRPr>
          </a:p>
          <a:p>
            <a:pPr>
              <a:spcBef>
                <a:spcPts val="634"/>
              </a:spcBef>
            </a:pPr>
            <a:r>
              <a:rPr lang="en-US" sz="1200" i="1" dirty="0"/>
              <a:t>Observations</a:t>
            </a:r>
            <a:r>
              <a:rPr lang="en-US" sz="1200" dirty="0"/>
              <a:t>, which include assessment tasks along with the criteria for evaluating students’ responses, must be carefully designed to elicit the knowledge and cognitive processes that the model of learning suggests are most important for competence in the domain. The capabilities must be defined because the design and selection of the tasks need to be tightly linked to the specific inferences about student learning that the assessment is intended to support.</a:t>
            </a:r>
          </a:p>
          <a:p>
            <a:pPr>
              <a:spcAft>
                <a:spcPts val="634"/>
              </a:spcAft>
            </a:pPr>
            <a:endParaRPr lang="en-US" sz="1200" dirty="0"/>
          </a:p>
          <a:p>
            <a:pPr>
              <a:spcAft>
                <a:spcPts val="634"/>
              </a:spcAft>
            </a:pPr>
            <a:r>
              <a:rPr lang="en-US" sz="1200" dirty="0"/>
              <a:t>The </a:t>
            </a:r>
            <a:r>
              <a:rPr lang="en-US" sz="1200" i="1" dirty="0"/>
              <a:t>Observations </a:t>
            </a:r>
            <a:r>
              <a:rPr lang="en-US" sz="1200" dirty="0"/>
              <a:t>vertex focuses on what information you are going to gather about your students. The focus is on defining the </a:t>
            </a:r>
            <a:r>
              <a:rPr lang="en-US" sz="1200" dirty="0">
                <a:solidFill>
                  <a:prstClr val="black"/>
                </a:solidFill>
              </a:rPr>
              <a:t>Assessment System, which includes:</a:t>
            </a:r>
          </a:p>
          <a:p>
            <a:pPr marL="197556" lvl="0" indent="-171450">
              <a:spcAft>
                <a:spcPts val="634"/>
              </a:spcAft>
              <a:buFont typeface="Arial" panose="020B0604020202020204" pitchFamily="34" charset="0"/>
              <a:buChar char="•"/>
            </a:pPr>
            <a:r>
              <a:rPr lang="en-US" sz="1200" dirty="0">
                <a:solidFill>
                  <a:prstClr val="black"/>
                </a:solidFill>
              </a:rPr>
              <a:t>What tests will be developed;</a:t>
            </a:r>
          </a:p>
          <a:p>
            <a:pPr marL="197556" lvl="0" indent="-171450">
              <a:spcAft>
                <a:spcPts val="634"/>
              </a:spcAft>
              <a:buFont typeface="Arial" panose="020B0604020202020204" pitchFamily="34" charset="0"/>
              <a:buChar char="•"/>
            </a:pPr>
            <a:r>
              <a:rPr lang="en-US" sz="1200" dirty="0">
                <a:solidFill>
                  <a:prstClr val="black"/>
                </a:solidFill>
              </a:rPr>
              <a:t>How tests will be administered; and</a:t>
            </a:r>
          </a:p>
          <a:p>
            <a:pPr marL="197556" lvl="0" indent="-171450">
              <a:spcAft>
                <a:spcPts val="634"/>
              </a:spcAft>
              <a:buFont typeface="Arial" panose="020B0604020202020204" pitchFamily="34" charset="0"/>
              <a:buChar char="•"/>
            </a:pPr>
            <a:r>
              <a:rPr lang="en-US" sz="1200" dirty="0">
                <a:solidFill>
                  <a:prstClr val="black"/>
                </a:solidFill>
              </a:rPr>
              <a:t>How tests will be scored.</a:t>
            </a:r>
          </a:p>
          <a:p>
            <a:pPr marL="483306" lvl="1">
              <a:spcAft>
                <a:spcPts val="634"/>
              </a:spcAft>
            </a:pPr>
            <a:endParaRPr lang="en-US" sz="1200" dirty="0">
              <a:solidFill>
                <a:prstClr val="black"/>
              </a:solidFill>
            </a:endParaRPr>
          </a:p>
          <a:p>
            <a:pPr>
              <a:lnSpc>
                <a:spcPct val="80000"/>
              </a:lnSpc>
              <a:spcBef>
                <a:spcPts val="634"/>
              </a:spcBef>
            </a:pPr>
            <a:r>
              <a:rPr lang="en-US" sz="1200" dirty="0"/>
              <a:t>The third corner of the triangle is </a:t>
            </a:r>
            <a:r>
              <a:rPr lang="en-US" sz="1200" i="1" dirty="0"/>
              <a:t>Interpretation</a:t>
            </a:r>
            <a:r>
              <a:rPr lang="en-US" sz="1200" dirty="0"/>
              <a:t>, meaning the methods and tools used to reason from the observations that have been collected. An essential feature of good assessment design is an </a:t>
            </a:r>
            <a:r>
              <a:rPr lang="en-US" sz="1200" i="1" dirty="0"/>
              <a:t>Interpretation</a:t>
            </a:r>
            <a:r>
              <a:rPr lang="en-US" sz="1200" dirty="0"/>
              <a:t> model that fits the model of cognition and learning. The method used for a large-scale standardized test might involve a statistical model. Interpretation of the evidence produced should, in turn, supply insights into students’ progress that match up with that same model. </a:t>
            </a:r>
          </a:p>
          <a:p>
            <a:pPr>
              <a:lnSpc>
                <a:spcPct val="80000"/>
              </a:lnSpc>
              <a:spcBef>
                <a:spcPts val="634"/>
              </a:spcBef>
            </a:pPr>
            <a:endParaRPr lang="en-US" sz="1200" dirty="0"/>
          </a:p>
          <a:p>
            <a:pPr>
              <a:spcAft>
                <a:spcPts val="634"/>
              </a:spcAft>
            </a:pPr>
            <a:r>
              <a:rPr lang="en-US" sz="1200" dirty="0"/>
              <a:t>The</a:t>
            </a:r>
            <a:r>
              <a:rPr lang="en-US" sz="1200" i="1" dirty="0"/>
              <a:t> Interpretation </a:t>
            </a:r>
            <a:r>
              <a:rPr lang="en-US" sz="1200" dirty="0"/>
              <a:t>vertex focuses on what you do with the evidence you observed. The focus is on what will be reported, and how those reports will be used. It includes:</a:t>
            </a:r>
          </a:p>
          <a:p>
            <a:pPr marL="197556" lvl="0" indent="-171450">
              <a:spcAft>
                <a:spcPts val="634"/>
              </a:spcAft>
              <a:buFont typeface="Arial" panose="020B0604020202020204" pitchFamily="34" charset="0"/>
              <a:buChar char="•"/>
            </a:pPr>
            <a:r>
              <a:rPr lang="en-US" sz="1200" dirty="0"/>
              <a:t>Aligning observations to scores or feedback (taking into account possible measurement error and examining statistical qualities of the observations);</a:t>
            </a:r>
          </a:p>
          <a:p>
            <a:pPr marL="197556" lvl="0" indent="-171450">
              <a:spcAft>
                <a:spcPts val="634"/>
              </a:spcAft>
              <a:buFont typeface="Arial" panose="020B0604020202020204" pitchFamily="34" charset="0"/>
              <a:buChar char="•"/>
            </a:pPr>
            <a:r>
              <a:rPr lang="en-US" sz="1200" dirty="0"/>
              <a:t>Determining how to compare students (e.g., standard settings or scaling);</a:t>
            </a:r>
          </a:p>
          <a:p>
            <a:pPr marL="197556" lvl="0" indent="-171450">
              <a:spcAft>
                <a:spcPts val="634"/>
              </a:spcAft>
              <a:buFont typeface="Arial" panose="020B0604020202020204" pitchFamily="34" charset="0"/>
              <a:buChar char="•"/>
            </a:pPr>
            <a:r>
              <a:rPr lang="en-US" sz="1200" dirty="0"/>
              <a:t>Determining what feedback will be reported back to the stakeholders; and</a:t>
            </a:r>
          </a:p>
          <a:p>
            <a:pPr marL="197556" lvl="0" indent="-171450">
              <a:spcAft>
                <a:spcPts val="634"/>
              </a:spcAft>
              <a:buFont typeface="Arial" panose="020B0604020202020204" pitchFamily="34" charset="0"/>
              <a:buChar char="•"/>
            </a:pPr>
            <a:r>
              <a:rPr lang="en-US" sz="1200" dirty="0"/>
              <a:t>Determining how stakeholders should use this feedback.</a:t>
            </a:r>
          </a:p>
        </p:txBody>
      </p:sp>
      <p:sp>
        <p:nvSpPr>
          <p:cNvPr id="4" name="Slide Number Placeholder 3"/>
          <p:cNvSpPr>
            <a:spLocks noGrp="1"/>
          </p:cNvSpPr>
          <p:nvPr>
            <p:ph type="sldNum" sz="quarter" idx="5"/>
          </p:nvPr>
        </p:nvSpPr>
        <p:spPr/>
        <p:txBody>
          <a:bodyPr/>
          <a:lstStyle/>
          <a:p>
            <a:fld id="{157F591F-48A8-46BF-9842-345A827D44AD}" type="slidenum">
              <a:rPr lang="en-US" smtClean="0"/>
              <a:t>15</a:t>
            </a:fld>
            <a:endParaRPr lang="en-US"/>
          </a:p>
        </p:txBody>
      </p:sp>
      <p:sp>
        <p:nvSpPr>
          <p:cNvPr id="6" name="Date Placeholder 5">
            <a:extLst>
              <a:ext uri="{FF2B5EF4-FFF2-40B4-BE49-F238E27FC236}">
                <a16:creationId xmlns:a16="http://schemas.microsoft.com/office/drawing/2014/main" id="{A297703B-DE39-491A-9D37-DCC1B7B0540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846016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34"/>
              </a:spcBef>
            </a:pPr>
            <a:r>
              <a:rPr lang="en-US" sz="1200" b="0" dirty="0"/>
              <a:t>Radically changing one of these elements and not the others runs the risk of producing an incoherent system. All of the elements and how they interrelate must be considered together. Thus, designing an assessment is a process in which every decision should be considered in light of each of these three elements.</a:t>
            </a:r>
          </a:p>
          <a:p>
            <a:pPr>
              <a:spcBef>
                <a:spcPts val="634"/>
              </a:spcBef>
            </a:pPr>
            <a:endParaRPr lang="en-US" sz="1200" b="0" dirty="0"/>
          </a:p>
          <a:p>
            <a:pPr>
              <a:spcBef>
                <a:spcPts val="634"/>
              </a:spcBef>
            </a:pPr>
            <a:r>
              <a:rPr lang="en-US" sz="1200" b="0" dirty="0"/>
              <a:t>The Evidence-Centered Design (ECD) approach, developed by </a:t>
            </a:r>
            <a:r>
              <a:rPr lang="en-US" sz="1200" b="0" dirty="0" err="1"/>
              <a:t>Mislevy</a:t>
            </a:r>
            <a:r>
              <a:rPr lang="en-US" sz="1200" b="0" dirty="0"/>
              <a:t> and colleagues (see, e.g., Almond et al., 2002; </a:t>
            </a:r>
            <a:r>
              <a:rPr lang="en-US" sz="1200" b="0" dirty="0" err="1"/>
              <a:t>Mislevy</a:t>
            </a:r>
            <a:r>
              <a:rPr lang="en-US" sz="1200" b="0" dirty="0"/>
              <a:t>, 2007; </a:t>
            </a:r>
            <a:r>
              <a:rPr lang="en-US" sz="1200" b="0" dirty="0" err="1"/>
              <a:t>Mislevy</a:t>
            </a:r>
            <a:r>
              <a:rPr lang="en-US" sz="1200" b="0" dirty="0"/>
              <a:t> et al., 2002; Steinberg et al., 2003), is one framework for developing assessments that takes into account the logic embedded in the assessment triangle and closely follows the evidentiary reasoning logic spelled out by the National Research Council (NRC) assessment triangle.</a:t>
            </a:r>
          </a:p>
          <a:p>
            <a:endParaRPr lang="en-US" sz="1200" b="0" dirty="0"/>
          </a:p>
          <a:p>
            <a:r>
              <a:rPr lang="en-US" sz="1200" b="0" dirty="0"/>
              <a:t>Recall, evidence that test content reflects the concepts that were meant to be measured is one of the critical sources of information necessary to support valid interpretations of test scores (AERA, APA, and NCME, 2014). Alignment is about coherent connections across various aspects within and across a system (Forte, 2013a, 2013b).</a:t>
            </a:r>
          </a:p>
        </p:txBody>
      </p:sp>
      <p:sp>
        <p:nvSpPr>
          <p:cNvPr id="4" name="Date Placeholder 3"/>
          <p:cNvSpPr>
            <a:spLocks noGrp="1"/>
          </p:cNvSpPr>
          <p:nvPr>
            <p:ph type="dt" idx="10"/>
          </p:nvPr>
        </p:nvSpPr>
        <p:spPr/>
        <p:txBody>
          <a:bodyPr/>
          <a:lstStyle/>
          <a:p>
            <a:pPr defTabSz="966612">
              <a:defRPr/>
            </a:pPr>
            <a:endParaRPr lang="en-US">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966612">
              <a:defRPr/>
            </a:pPr>
            <a:fld id="{2DBE8CB6-50C0-41D5-A483-28721207C013}" type="slidenum">
              <a:rPr lang="en-US">
                <a:solidFill>
                  <a:prstClr val="black"/>
                </a:solidFill>
                <a:latin typeface="Calibri" panose="020F0502020204030204"/>
              </a:rPr>
              <a:pPr defTabSz="966612">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34686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Principled-design is a disciplined approach aimed at designing assessment systems while keeping in mind the inferences end users wish to make based on test scores. If assessment information (i.e., </a:t>
            </a:r>
            <a:r>
              <a:rPr lang="en-US" sz="1200" dirty="0" err="1"/>
              <a:t>subscores</a:t>
            </a:r>
            <a:r>
              <a:rPr lang="en-US" sz="1200" dirty="0"/>
              <a:t>, total scores, etc.) is expected to have value and usefulness for educators, then early in the design phase assessment developers must have a clear sense of how the test scores will be used to support inferences about teaching and learning. Principled-design is an approach to constructing assessments that ensures the evidence, and interpretations of evidence from the assessment, align with and support the intended claims, purposes, and uses of the assessment.</a:t>
            </a:r>
          </a:p>
          <a:p>
            <a:endParaRPr lang="en-US" sz="1200" dirty="0"/>
          </a:p>
          <a:p>
            <a:r>
              <a:rPr lang="en-US" sz="1200" dirty="0"/>
              <a:t>Using a principled-design approach for the assessment development process helps ensure that the assessment yields valid and reliable results, and that the assessment is capable of meeting and surpassing federal accountability standards. Because this approach to development centers around the assessment purpose and intended use of scores, alignment and accessibility are built into the assessment from the beginning. Rather than focusing on a single theory or set of standards, principled-design focuses on the end goal and uses for the assessment, leaving space for the integration of multiple frameworks and perspectives (e.g., Universal Design for Learning (UDL), ECD, and Social and Emotional Learning (SEL)). The principled-design approach also provides stakeholders with ample documentation of design and development logic and decisions, which can be used for future learning, evaluations, and development projects.</a:t>
            </a:r>
          </a:p>
          <a:p>
            <a:endParaRPr lang="en-US" dirty="0"/>
          </a:p>
        </p:txBody>
      </p:sp>
      <p:sp>
        <p:nvSpPr>
          <p:cNvPr id="4" name="Slide Number Placeholder 3"/>
          <p:cNvSpPr>
            <a:spLocks noGrp="1"/>
          </p:cNvSpPr>
          <p:nvPr>
            <p:ph type="sldNum" sz="quarter" idx="10"/>
          </p:nvPr>
        </p:nvSpPr>
        <p:spPr/>
        <p:txBody>
          <a:bodyPr/>
          <a:lstStyle/>
          <a:p>
            <a:pPr defTabSz="966612">
              <a:defRPr/>
            </a:pPr>
            <a:fld id="{2B60A32E-F626-4AA1-BBA1-9DAA8038CD10}" type="slidenum">
              <a:rPr lang="en-US">
                <a:solidFill>
                  <a:prstClr val="black"/>
                </a:solidFill>
                <a:latin typeface="Calibri" panose="020F0502020204030204"/>
              </a:rPr>
              <a:pPr defTabSz="966612">
                <a:defRPr/>
              </a:pPr>
              <a:t>17</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06D91B16-7E00-4CBC-94AA-86ECCF70CC1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973039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There are many different types of principled design approaches. ECD is based on the work of Messick from 1994. This approach asks three key questions. The first is, “What is it that I actually want to know about the students?” That’s what we refer to as our student model. What do I want to say, and what do I want to know? It might be one thing, or it might be multiple things. The orange dots in the graphic represent each of the things you want students to know and demonstrates how they are connected.</a:t>
            </a:r>
          </a:p>
          <a:p>
            <a:endParaRPr lang="en-US" sz="1300" dirty="0"/>
          </a:p>
          <a:p>
            <a:r>
              <a:rPr lang="en-US" sz="1300" dirty="0"/>
              <a:t>The second question is, “What behaviors or performances let me know that students know and can do what I want them to? This is referred to as the evidence model. This is where we think about the kind of evidence that we need to collect. What do I need to see my students do? What do I need to hear them say?</a:t>
            </a:r>
          </a:p>
          <a:p>
            <a:endParaRPr lang="en-US" sz="1300" dirty="0"/>
          </a:p>
          <a:p>
            <a:r>
              <a:rPr lang="en-US" sz="1300" dirty="0"/>
              <a:t>Then the third question is asking, “What tasks and situations would provide that evidence?” What do you want to be presented back to you? What do students need to produce (in green) that would give you the evidence you need? What is it that should be presented to students and what are students actually producing to give you the evidence you need? What do you do with the evidence? How do you score it, and what does it tell you about your students? Think about your evidence model; “I know what I want to see the students do. How can I create tasks that give them the opportunity to do that?”</a:t>
            </a:r>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18</a:t>
            </a:fld>
            <a:endParaRPr lang="en-US"/>
          </a:p>
        </p:txBody>
      </p:sp>
      <p:sp>
        <p:nvSpPr>
          <p:cNvPr id="6" name="Date Placeholder 5">
            <a:extLst>
              <a:ext uri="{FF2B5EF4-FFF2-40B4-BE49-F238E27FC236}">
                <a16:creationId xmlns:a16="http://schemas.microsoft.com/office/drawing/2014/main" id="{3C7543DD-D079-4312-9389-621846902C6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796131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r>
              <a:rPr lang="en-US" sz="1300" dirty="0"/>
              <a:t>ECD is a layered approach with five phases. </a:t>
            </a:r>
          </a:p>
          <a:p>
            <a:endParaRPr lang="en-US" sz="1300" dirty="0"/>
          </a:p>
          <a:p>
            <a:r>
              <a:rPr lang="en-US" sz="1300" dirty="0"/>
              <a:t>In Phase 1, Domain Analysis, the assessment developer focuses on what the standard, or performance expectation, means. What should a student know and be able to do? What are the requirements of students and what I am trying to measure?</a:t>
            </a:r>
          </a:p>
          <a:p>
            <a:endParaRPr lang="en-US" sz="1300" dirty="0"/>
          </a:p>
          <a:p>
            <a:r>
              <a:rPr lang="en-US" sz="1300" dirty="0"/>
              <a:t>In Phase 2, Domain Modeling, the assessment developer thinks about the many possible ways the construct could be measured. What are the possible things I want to say about my students? What evidence needs to be gathered? What are the characteristic features of tasks? What is it that students need to be engaging with? In this phase, the assessment developer is still not thinking about this in the context of a particular task, but is dividing the space of the domain to figure out what s/he is trying to assess and what that looks like.</a:t>
            </a:r>
          </a:p>
          <a:p>
            <a:endParaRPr lang="en-US" sz="1300" dirty="0"/>
          </a:p>
          <a:p>
            <a:r>
              <a:rPr lang="en-US" sz="1300" dirty="0"/>
              <a:t>In Phase 3, the Conceptual Assessment Framework layer, the assessment developer begins to think about the constraints for the task. For example, let’s say the teacher has 10 minutes to administer a task during a lesson or instructional sequence, s/he will need to think about what is feasible to administer to students within that time period. </a:t>
            </a:r>
          </a:p>
          <a:p>
            <a:endParaRPr lang="en-US" sz="1300" dirty="0"/>
          </a:p>
          <a:p>
            <a:r>
              <a:rPr lang="en-US" sz="1300" dirty="0"/>
              <a:t>In Phase 4, the Assessment Implementation layer, once the assessment developer has narrowed down the constraints for the task, then s/he can go about designing the item or task. </a:t>
            </a:r>
          </a:p>
          <a:p>
            <a:endParaRPr lang="en-US" sz="1300" dirty="0"/>
          </a:p>
          <a:p>
            <a:r>
              <a:rPr lang="en-US" sz="1300" dirty="0"/>
              <a:t>In Phase 5, Assessment Delivery, students interact with the tasks. </a:t>
            </a:r>
          </a:p>
          <a:p>
            <a:endParaRPr lang="en-US" sz="1300" dirty="0"/>
          </a:p>
          <a:p>
            <a:r>
              <a:rPr lang="en-US" sz="1300" dirty="0"/>
              <a:t>In truth, this is iterative. You’re always going back and making improvements. At the end of the day, you have the documentation of your logic behind your design and decisions. There are different ways to partition this and think about it without making it a burdensome process.</a:t>
            </a:r>
          </a:p>
          <a:p>
            <a:endParaRPr lang="en-US" sz="1300" dirty="0"/>
          </a:p>
          <a:p>
            <a:r>
              <a:rPr lang="en-US" sz="1300" dirty="0"/>
              <a:t>A few key notes to highlight are: 1) these layers are not done in isolation, 2) many different people contribute at all layers of the process: content experts, assessment experts, UDL experts, etc., and 3) document your decisions throughout the assessment design process.</a:t>
            </a:r>
          </a:p>
        </p:txBody>
      </p:sp>
      <p:sp>
        <p:nvSpPr>
          <p:cNvPr id="3" name="Date Placeholder 2">
            <a:extLst>
              <a:ext uri="{FF2B5EF4-FFF2-40B4-BE49-F238E27FC236}">
                <a16:creationId xmlns:a16="http://schemas.microsoft.com/office/drawing/2014/main" id="{D27E74DC-0953-4EA3-9ACE-068B0BB639D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155860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300" i="1" dirty="0"/>
              <a:t>[Allow participants and facilitators to introduce themselves using an icebreaker activity. For example, individuals can share two facts about themselves: one fact about their experiences or expertise as a science educator, and one fact that is interesting or that few people know (e.g., an uncommon talent or hobby, a memorable experience.]</a:t>
            </a:r>
            <a:endParaRPr lang="en-US" i="1" dirty="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66612" fontAlgn="base">
              <a:spcBef>
                <a:spcPct val="0"/>
              </a:spcBef>
              <a:spcAft>
                <a:spcPct val="0"/>
              </a:spcAft>
              <a:defRPr/>
            </a:pPr>
            <a:fld id="{088AD1A3-61CA-4676-ABBD-06D15B01641B}" type="slidenum">
              <a:rPr lang="en-US">
                <a:solidFill>
                  <a:prstClr val="black"/>
                </a:solidFill>
                <a:latin typeface="Calibri" panose="020F0502020204030204"/>
              </a:rPr>
              <a:pPr defTabSz="966612" fontAlgn="base">
                <a:spcBef>
                  <a:spcPct val="0"/>
                </a:spcBef>
                <a:spcAft>
                  <a:spcPct val="0"/>
                </a:spcAft>
                <a:defRPr/>
              </a:pPr>
              <a:t>2</a:t>
            </a:fld>
            <a:endParaRPr lang="en-US" dirty="0">
              <a:solidFill>
                <a:prstClr val="black"/>
              </a:solidFill>
              <a:latin typeface="Calibri" panose="020F0502020204030204"/>
            </a:endParaRPr>
          </a:p>
        </p:txBody>
      </p:sp>
      <p:sp>
        <p:nvSpPr>
          <p:cNvPr id="5" name="Date Placeholder 4"/>
          <p:cNvSpPr>
            <a:spLocks noGrp="1"/>
          </p:cNvSpPr>
          <p:nvPr>
            <p:ph type="dt" idx="10"/>
          </p:nvPr>
        </p:nvSpPr>
        <p:spPr/>
        <p:txBody>
          <a:bodyPr/>
          <a:lstStyle/>
          <a:p>
            <a:pPr defTabSz="966612">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3725911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entire layered approach may seem daunting, and it may not be necessary for all assessments to delve into each layer in detail, the general idea of starting with understanding the goals and the context, determining the evidence that is needed, and then creating tasks is still critical.</a:t>
            </a:r>
          </a:p>
          <a:p>
            <a:endParaRPr lang="en-US" dirty="0"/>
          </a:p>
          <a:p>
            <a:r>
              <a:rPr lang="en-US" dirty="0"/>
              <a:t>For our classroom assessment we have broken this into three parts, each with tools to support them.</a:t>
            </a:r>
          </a:p>
          <a:p>
            <a:endParaRPr lang="en-US" dirty="0"/>
          </a:p>
          <a:p>
            <a:r>
              <a:rPr lang="en-US" dirty="0"/>
              <a:t>First is our Unpacking Tool. This is very aligned to the domain analysis, where the goal is to really understand the science standards or PEs and to determine the critical aspects of student learning.</a:t>
            </a:r>
          </a:p>
          <a:p>
            <a:endParaRPr lang="en-US" dirty="0"/>
          </a:p>
          <a:p>
            <a:r>
              <a:rPr lang="en-US" dirty="0"/>
              <a:t>Next, we delve into the Task Specifications Tool, which provides guidance on how tasks should be developed and lays out some of the decisions that should be made when developing the task.</a:t>
            </a:r>
          </a:p>
          <a:p>
            <a:endParaRPr lang="en-US" dirty="0"/>
          </a:p>
          <a:p>
            <a:r>
              <a:rPr lang="en-US" dirty="0"/>
              <a:t>Finally, the task and rubric are developed.</a:t>
            </a:r>
          </a:p>
          <a:p>
            <a:endParaRPr lang="en-US" dirty="0"/>
          </a:p>
          <a:p>
            <a:r>
              <a:rPr lang="en-US" dirty="0"/>
              <a:t>Note that this sometimes feels backwards for people not used to this process, as it can seem more natural to start diving into task development and then seeing what that measures. Here we really want to focus on thinking about the evidence first and then use that information to determine how a task should be developed.</a:t>
            </a:r>
          </a:p>
        </p:txBody>
      </p:sp>
      <p:sp>
        <p:nvSpPr>
          <p:cNvPr id="4" name="Slide Number Placeholder 3"/>
          <p:cNvSpPr>
            <a:spLocks noGrp="1"/>
          </p:cNvSpPr>
          <p:nvPr>
            <p:ph type="sldNum" sz="quarter" idx="5"/>
          </p:nvPr>
        </p:nvSpPr>
        <p:spPr/>
        <p:txBody>
          <a:bodyPr/>
          <a:lstStyle/>
          <a:p>
            <a:fld id="{157F591F-48A8-46BF-9842-345A827D44AD}" type="slidenum">
              <a:rPr lang="en-US" smtClean="0"/>
              <a:t>20</a:t>
            </a:fld>
            <a:endParaRPr lang="en-US"/>
          </a:p>
        </p:txBody>
      </p:sp>
      <p:sp>
        <p:nvSpPr>
          <p:cNvPr id="6" name="Date Placeholder 5">
            <a:extLst>
              <a:ext uri="{FF2B5EF4-FFF2-40B4-BE49-F238E27FC236}">
                <a16:creationId xmlns:a16="http://schemas.microsoft.com/office/drawing/2014/main" id="{ACC09F91-D898-4179-A3F7-5CFACA14419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943649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Linking your assessment to your curriculum and instruction is important and having this process of thinking about what you want to know about students can help build the coherence into this process. It is important to focus on what it is you really want to get out of the classroom assessments and what tools you would use.</a:t>
            </a:r>
          </a:p>
          <a:p>
            <a:endParaRPr lang="en-US" sz="1300" dirty="0"/>
          </a:p>
          <a:p>
            <a:r>
              <a:rPr lang="en-US" sz="1300" dirty="0"/>
              <a:t>The goal is to think critically about the domain and what you’re trying to measure and then work your way through the task. This helps you think about the outcomes and what you are trying to measure. This helps you not only think about what you want to assess, but also what you want to teach. This process can benefit both assessment and instruction.</a:t>
            </a:r>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21</a:t>
            </a:fld>
            <a:endParaRPr lang="en-US"/>
          </a:p>
        </p:txBody>
      </p:sp>
      <p:sp>
        <p:nvSpPr>
          <p:cNvPr id="6" name="Date Placeholder 5">
            <a:extLst>
              <a:ext uri="{FF2B5EF4-FFF2-40B4-BE49-F238E27FC236}">
                <a16:creationId xmlns:a16="http://schemas.microsoft.com/office/drawing/2014/main" id="{BE050355-B130-415B-A0CD-707125FC8C3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984133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first stage of this process is called “Unpacking.” Today you will be working with an “Unpacking Tool.” Using the Unpacking Tool, you will be asked to think critically about the three dimensions of the PEs and what they really mean. You will divide out the Crosscutting Concepts (CCCs), Science and Engineering Practices (SEPs), and Disciplinary Core Ideas (DCIs), and ask what the expectations within those dimensions mean. Think about them separately to ensure that when you bring them back together you are ensuring you are actually hitting on all of the dimensions in your assessment task.</a:t>
            </a:r>
          </a:p>
          <a:p>
            <a:endParaRPr lang="en-US" sz="1300" dirty="0"/>
          </a:p>
          <a:p>
            <a:r>
              <a:rPr lang="en-US" sz="1300" dirty="0"/>
              <a:t>This is related to domain analysis where you get a deeper dive into understanding the DCIs, SEPs, and CCCs. The reason we do this is because we want to ensure that the task at the end focuses on all of these components and the end result is that the task is multi-dimensional. </a:t>
            </a:r>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22</a:t>
            </a:fld>
            <a:endParaRPr lang="en-US"/>
          </a:p>
        </p:txBody>
      </p:sp>
      <p:sp>
        <p:nvSpPr>
          <p:cNvPr id="6" name="Date Placeholder 5">
            <a:extLst>
              <a:ext uri="{FF2B5EF4-FFF2-40B4-BE49-F238E27FC236}">
                <a16:creationId xmlns:a16="http://schemas.microsoft.com/office/drawing/2014/main" id="{CB59DD46-9060-4E13-BC6B-8D54F35CDDB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434692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After we have completed our Unpacking Tool, then we consider the Task Specifications Tool. This tool gives an overview of the specifications to follow when making decisions about the actual design of the task, without getting into the specifics of the task. In the Task Specifications Tool, you begin to think about the assessment task. What are the requirements of the task? What might be covered in the task? How will students demonstrate their knowledge? What do tasks look like? Multiple tasks can be created using the Task Specifications Tool.</a:t>
            </a:r>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23</a:t>
            </a:fld>
            <a:endParaRPr lang="en-US"/>
          </a:p>
        </p:txBody>
      </p:sp>
      <p:sp>
        <p:nvSpPr>
          <p:cNvPr id="6" name="Date Placeholder 5">
            <a:extLst>
              <a:ext uri="{FF2B5EF4-FFF2-40B4-BE49-F238E27FC236}">
                <a16:creationId xmlns:a16="http://schemas.microsoft.com/office/drawing/2014/main" id="{56976860-1893-4B3A-869E-DCFCA1A2716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373721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The final stage is the development of the task and the rubric. This is when you will use all the information you have to design your task and check the alignment. An important step in this process is considering how you are going to score the task; therefore, the scoring rubric is developed at the same time as the task. The rubric helps to highlight what you’re actually measuring with the task, and helps to evaluate whether the task allows students to provide evidence that they have attained the KSAs. </a:t>
            </a:r>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24</a:t>
            </a:fld>
            <a:endParaRPr lang="en-US"/>
          </a:p>
        </p:txBody>
      </p:sp>
      <p:sp>
        <p:nvSpPr>
          <p:cNvPr id="6" name="Date Placeholder 5">
            <a:extLst>
              <a:ext uri="{FF2B5EF4-FFF2-40B4-BE49-F238E27FC236}">
                <a16:creationId xmlns:a16="http://schemas.microsoft.com/office/drawing/2014/main" id="{EFCB426F-3FCA-406B-B342-FA81B0A520E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500445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300" dirty="0"/>
              <a:t>Here are a few things to keep in mind when engaging in this process. First, this is an iterative process, especially at the beginning. You may work your way through the process and then realize that you want to go back and change something about the task because you aren’t getting enough information. This can seem daunting, but keep in mind that once you get in the habit of using this process it will get easier and the thought process about how to effectively develop assessment tasks will become more automatic. One key benefit to this work is that it provides a way of thinking about assessment. </a:t>
            </a:r>
          </a:p>
          <a:p>
            <a:endParaRPr lang="en-US" sz="1300" dirty="0"/>
          </a:p>
          <a:p>
            <a:r>
              <a:rPr lang="en-US" sz="1300" dirty="0"/>
              <a:t>This principled-design approach is about taking into account the student model, evidence model and task model at the same time so you can help ensure that they fit together. That’s where this approach adds validity.</a:t>
            </a:r>
          </a:p>
          <a:p>
            <a:endParaRPr lang="en-US" sz="1300" dirty="0"/>
          </a:p>
          <a:p>
            <a:r>
              <a:rPr lang="en-US" sz="1300" dirty="0"/>
              <a:t>The documents provided in this training and the formats of the templates are iterated and not set in stone. Principled-design does not require that these are the documents you use. There is room for modification. </a:t>
            </a:r>
          </a:p>
          <a:p>
            <a:endParaRPr lang="en-US" sz="1300" dirty="0"/>
          </a:p>
          <a:p>
            <a:r>
              <a:rPr lang="en-US" sz="1300" dirty="0"/>
              <a:t>Where does this process connect with curriculum development as it pertains to the districts? How can this apply to the assessments we currently receive from our curriculum departments? There is actually a lot of overlap. The domain analysis phase in particular where you are thinking about what it means for a student to engage with the three dimensions, you can use that to build your curriculum and build your assessment. So as long as you are aligned to these same goals for student learning, then your assessment should be aligned to your curriculum. It is a way to also make sure that there actually is alignment. The domain analysis and domain modeling phases to assessment design are frequently completed up-front and in coordination with the design of the standards and the establishment of performance expectations for students.</a:t>
            </a:r>
            <a:endParaRPr lang="en-US" dirty="0"/>
          </a:p>
        </p:txBody>
      </p:sp>
      <p:sp>
        <p:nvSpPr>
          <p:cNvPr id="4" name="Slide Number Placeholder 3"/>
          <p:cNvSpPr>
            <a:spLocks noGrp="1"/>
          </p:cNvSpPr>
          <p:nvPr>
            <p:ph type="sldNum" sz="quarter" idx="10"/>
          </p:nvPr>
        </p:nvSpPr>
        <p:spPr/>
        <p:txBody>
          <a:bodyPr/>
          <a:lstStyle/>
          <a:p>
            <a:fld id="{9C6794EF-0476-44AB-AE3A-92980281A195}" type="slidenum">
              <a:rPr lang="en-US" smtClean="0"/>
              <a:pPr/>
              <a:t>25</a:t>
            </a:fld>
            <a:endParaRPr lang="en-US" dirty="0"/>
          </a:p>
        </p:txBody>
      </p:sp>
      <p:sp>
        <p:nvSpPr>
          <p:cNvPr id="6" name="Date Placeholder 5">
            <a:extLst>
              <a:ext uri="{FF2B5EF4-FFF2-40B4-BE49-F238E27FC236}">
                <a16:creationId xmlns:a16="http://schemas.microsoft.com/office/drawing/2014/main" id="{EF6EB92B-1B4E-43E7-8BC2-8CD91526551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56187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[Pause for comments and questions from participants.]</a:t>
            </a:r>
            <a:endParaRPr lang="en-US" sz="1300"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26</a:t>
            </a:fld>
            <a:endParaRPr lang="en-US"/>
          </a:p>
        </p:txBody>
      </p:sp>
      <p:sp>
        <p:nvSpPr>
          <p:cNvPr id="6" name="Date Placeholder 5">
            <a:extLst>
              <a:ext uri="{FF2B5EF4-FFF2-40B4-BE49-F238E27FC236}">
                <a16:creationId xmlns:a16="http://schemas.microsoft.com/office/drawing/2014/main" id="{5FDEB62F-1F4E-4C84-B181-644C8C78E94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223775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7F591F-48A8-46BF-9842-345A827D44AD}" type="slidenum">
              <a:rPr lang="en-US" smtClean="0"/>
              <a:t>27</a:t>
            </a:fld>
            <a:endParaRPr lang="en-US"/>
          </a:p>
        </p:txBody>
      </p:sp>
      <p:sp>
        <p:nvSpPr>
          <p:cNvPr id="6" name="Date Placeholder 5">
            <a:extLst>
              <a:ext uri="{FF2B5EF4-FFF2-40B4-BE49-F238E27FC236}">
                <a16:creationId xmlns:a16="http://schemas.microsoft.com/office/drawing/2014/main" id="{50ACF197-A763-49C8-9FEB-9912DBA9B72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626355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[Recommended morning break.]</a:t>
            </a:r>
            <a:endParaRPr lang="en-US" sz="1300"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28</a:t>
            </a:fld>
            <a:endParaRPr lang="en-US"/>
          </a:p>
        </p:txBody>
      </p:sp>
      <p:sp>
        <p:nvSpPr>
          <p:cNvPr id="6" name="Date Placeholder 5">
            <a:extLst>
              <a:ext uri="{FF2B5EF4-FFF2-40B4-BE49-F238E27FC236}">
                <a16:creationId xmlns:a16="http://schemas.microsoft.com/office/drawing/2014/main" id="{448CA18D-E0C1-490D-B524-0F89293DBF0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825796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29</a:t>
            </a:fld>
            <a:endParaRPr lang="en-US"/>
          </a:p>
        </p:txBody>
      </p:sp>
      <p:sp>
        <p:nvSpPr>
          <p:cNvPr id="6" name="Date Placeholder 5">
            <a:extLst>
              <a:ext uri="{FF2B5EF4-FFF2-40B4-BE49-F238E27FC236}">
                <a16:creationId xmlns:a16="http://schemas.microsoft.com/office/drawing/2014/main" id="{BC2E1100-44CD-439E-85C3-49B3CEAB437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679260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300" dirty="0"/>
              <a:t>Let’s take several minutes to review our agenda for this three-day session as well as our workshop goals. </a:t>
            </a:r>
            <a:endParaRPr lang="en-US" dirty="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66612" fontAlgn="base">
              <a:spcBef>
                <a:spcPct val="0"/>
              </a:spcBef>
              <a:spcAft>
                <a:spcPct val="0"/>
              </a:spcAft>
              <a:defRPr/>
            </a:pPr>
            <a:fld id="{088AD1A3-61CA-4676-ABBD-06D15B01641B}" type="slidenum">
              <a:rPr lang="en-US">
                <a:solidFill>
                  <a:prstClr val="black"/>
                </a:solidFill>
                <a:latin typeface="Calibri" panose="020F0502020204030204"/>
              </a:rPr>
              <a:pPr defTabSz="966612" fontAlgn="base">
                <a:spcBef>
                  <a:spcPct val="0"/>
                </a:spcBef>
                <a:spcAft>
                  <a:spcPct val="0"/>
                </a:spcAft>
                <a:defRPr/>
              </a:pPr>
              <a:t>3</a:t>
            </a:fld>
            <a:endParaRPr lang="en-US" dirty="0">
              <a:solidFill>
                <a:prstClr val="black"/>
              </a:solidFill>
              <a:latin typeface="Calibri" panose="020F0502020204030204"/>
            </a:endParaRPr>
          </a:p>
        </p:txBody>
      </p:sp>
      <p:sp>
        <p:nvSpPr>
          <p:cNvPr id="5" name="Date Placeholder 4"/>
          <p:cNvSpPr>
            <a:spLocks noGrp="1"/>
          </p:cNvSpPr>
          <p:nvPr>
            <p:ph type="dt" idx="10"/>
          </p:nvPr>
        </p:nvSpPr>
        <p:spPr/>
        <p:txBody>
          <a:bodyPr/>
          <a:lstStyle/>
          <a:p>
            <a:pPr defTabSz="966612">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2292196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Unpacking the dimensions of each PE provides a clear focus for what is to be measured and helps educators to plan for assessment. The Unpacking Tool provides a systematic approach to unpacking a PE into its multiple components to ensure educators who are designing NGSS-aligned tasks have a clear and deep understanding of each of the dimensions represented in a PE prior to beginning task development. With the Unpacking Tool, essentially what we are trying to do is identify all the skills that are associated with a PE. The Unpacking Tool’s purpose is to help identify the measurable aspects of the PE that will allow us to accurately measure student acquisition of knowledge, skills, and abilities.</a:t>
            </a:r>
          </a:p>
          <a:p>
            <a:endParaRPr lang="en-US" sz="1300" dirty="0"/>
          </a:p>
          <a:p>
            <a:r>
              <a:rPr lang="en-US" sz="1300" dirty="0"/>
              <a:t>The Unpacking Tool can be a bit time intensive, but the benefit is that once you have done it, you have it. It remains a living document and can be used as a reference or resource that you could share within a building. Schools and districts are encouraged to make this a collaborative process.</a:t>
            </a:r>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30</a:t>
            </a:fld>
            <a:endParaRPr lang="en-US"/>
          </a:p>
        </p:txBody>
      </p:sp>
      <p:sp>
        <p:nvSpPr>
          <p:cNvPr id="6" name="Date Placeholder 5">
            <a:extLst>
              <a:ext uri="{FF2B5EF4-FFF2-40B4-BE49-F238E27FC236}">
                <a16:creationId xmlns:a16="http://schemas.microsoft.com/office/drawing/2014/main" id="{295B6EE9-8D77-42CD-A481-62546EF46B1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046876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This slide shows the Unpacking Tool template. As shown in this template, the Unpacking Tool is set up to capture the key aspects and prior knowledge of the SEP, DCI, and CCC associated with a PE. To complete the Unpacking Tool, you must unpack the SEP, the DCI, and the CCC, and then you must also then look for relationships between the CCC and the SEP. For instance, if you are developing a model, the scale and proportion is pretty crucial to developing the right model for the right task. This illustrates that there are times when these dimensions clearly intercept.</a:t>
            </a:r>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31</a:t>
            </a:fld>
            <a:endParaRPr lang="en-US"/>
          </a:p>
        </p:txBody>
      </p:sp>
      <p:sp>
        <p:nvSpPr>
          <p:cNvPr id="6" name="Date Placeholder 5">
            <a:extLst>
              <a:ext uri="{FF2B5EF4-FFF2-40B4-BE49-F238E27FC236}">
                <a16:creationId xmlns:a16="http://schemas.microsoft.com/office/drawing/2014/main" id="{EA5E50FD-5C3F-4A96-95B1-9824C489A94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56079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The first section is the component of key aspects. For the key aspects, you want to identify the critical key aspects within each of the three dimensions that are there in the PE but are not entirely explicit. Key aspects are the underlying concepts that support each dimension of the PE and represent knowledge necessary for understanding or investigating more complex ideas and solving problems. Prior knowledge refers to the background knowledge that is expected of students to develop an understanding of the SEP and DCI. The relationships between the CCC and the SEP is included as well. When students are performing a SEP, they are often addressing one of the CCCs. For example, the CCC Scale, Proportion, and Quantity is an essential consideration when deciding how to develop a model (SEP) to describe a phenomenon. </a:t>
            </a:r>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32</a:t>
            </a:fld>
            <a:endParaRPr lang="en-US"/>
          </a:p>
        </p:txBody>
      </p:sp>
      <p:sp>
        <p:nvSpPr>
          <p:cNvPr id="6" name="Date Placeholder 5">
            <a:extLst>
              <a:ext uri="{FF2B5EF4-FFF2-40B4-BE49-F238E27FC236}">
                <a16:creationId xmlns:a16="http://schemas.microsoft.com/office/drawing/2014/main" id="{2BCCC43F-0026-407F-AA5E-804F0F0C963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25178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For this particular task students are expected to develop a model to describe that matter is made up of particles too small to be seen. The NGSS PE is listed, which includes its clarification statement in red, and each of the dimensions associated with the PE are provided in the color-coded foundations boxes below the PE. </a:t>
            </a:r>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33</a:t>
            </a:fld>
            <a:endParaRPr lang="en-US"/>
          </a:p>
        </p:txBody>
      </p:sp>
      <p:sp>
        <p:nvSpPr>
          <p:cNvPr id="6" name="Date Placeholder 5">
            <a:extLst>
              <a:ext uri="{FF2B5EF4-FFF2-40B4-BE49-F238E27FC236}">
                <a16:creationId xmlns:a16="http://schemas.microsoft.com/office/drawing/2014/main" id="{02C0415A-F337-4716-874C-EEE00BFDD5B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310893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 this portion of the Unpacking Tool, we begin “teasing apart” the disciplinary core idea. Essentially, what you see is that the bullets unpack the DCI concepts from PS1.A.</a:t>
            </a:r>
            <a:r>
              <a:rPr lang="en-US" sz="1300" i="1" dirty="0"/>
              <a:t> [Review bulleted list with participants.]</a:t>
            </a:r>
          </a:p>
          <a:p>
            <a:endParaRPr lang="en-US" sz="1300" dirty="0"/>
          </a:p>
          <a:p>
            <a:r>
              <a:rPr lang="en-US" sz="1300" dirty="0"/>
              <a:t>The prior knowledge describes the DCI concepts students are expected to have from prior learning experiences to develop an understanding of the SEP and DCI. </a:t>
            </a:r>
            <a:r>
              <a:rPr lang="en-US" sz="1300" i="1" dirty="0"/>
              <a:t>[Review bulleted list with participants.]</a:t>
            </a:r>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34</a:t>
            </a:fld>
            <a:endParaRPr lang="en-US"/>
          </a:p>
        </p:txBody>
      </p:sp>
      <p:sp>
        <p:nvSpPr>
          <p:cNvPr id="6" name="Date Placeholder 5">
            <a:extLst>
              <a:ext uri="{FF2B5EF4-FFF2-40B4-BE49-F238E27FC236}">
                <a16:creationId xmlns:a16="http://schemas.microsoft.com/office/drawing/2014/main" id="{31596AD8-47ED-488C-8C7D-F0C0C7CF3BA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8187003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 this portion of the Unpacking Tool, we begin “teasing apart” the science and engineering practice. Essentially, what you see is that the bullets unpack the practices from PS1.A. What you are doing in the key aspects area is answering “what does it mean” to develop a model? </a:t>
            </a:r>
            <a:r>
              <a:rPr lang="en-US" sz="1300" i="1" dirty="0"/>
              <a:t>[Review bulleted list with participants.]</a:t>
            </a:r>
          </a:p>
          <a:p>
            <a:endParaRPr lang="en-US" sz="1300" dirty="0"/>
          </a:p>
          <a:p>
            <a:r>
              <a:rPr lang="en-US" sz="1300" dirty="0"/>
              <a:t>The prior knowledge describes the prior knowledge students are expected to have from prior learning experiences to be able to, in this instance, understand how to develop a model. </a:t>
            </a:r>
            <a:r>
              <a:rPr lang="en-US" sz="1300" i="1" dirty="0"/>
              <a:t>[Review bulleted list with participants.]</a:t>
            </a:r>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35</a:t>
            </a:fld>
            <a:endParaRPr lang="en-US"/>
          </a:p>
        </p:txBody>
      </p:sp>
      <p:sp>
        <p:nvSpPr>
          <p:cNvPr id="6" name="Date Placeholder 5">
            <a:extLst>
              <a:ext uri="{FF2B5EF4-FFF2-40B4-BE49-F238E27FC236}">
                <a16:creationId xmlns:a16="http://schemas.microsoft.com/office/drawing/2014/main" id="{1A8892CA-85E1-4FA9-9BFC-B769CAFD45D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357980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 this portion of the Unpacking Tool, we begin “teasing apart” the crosscutting concept. Essentially, what you see is that the bullets unpack the crosscutting concept from PS1.A. </a:t>
            </a:r>
            <a:r>
              <a:rPr lang="en-US" sz="1300" i="1" dirty="0"/>
              <a:t>[Review bulleted list with participants.]</a:t>
            </a:r>
          </a:p>
          <a:p>
            <a:endParaRPr lang="en-US" sz="1300" dirty="0"/>
          </a:p>
          <a:p>
            <a:r>
              <a:rPr lang="en-US" sz="1300" dirty="0"/>
              <a:t>The relationships to SEPs describes the connection between the CCC and the practice. The CCC Scale, Proportion, and Quantity is an essential consideration when deciding how to develop a model (SEP) to describe a phenomenon. To demonstrate their ability to develop a model, students understand . . . </a:t>
            </a:r>
            <a:r>
              <a:rPr lang="en-US" sz="1300" i="1" dirty="0"/>
              <a:t>[Review bulleted list with participants.]</a:t>
            </a:r>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36</a:t>
            </a:fld>
            <a:endParaRPr lang="en-US"/>
          </a:p>
        </p:txBody>
      </p:sp>
      <p:sp>
        <p:nvSpPr>
          <p:cNvPr id="6" name="Date Placeholder 5">
            <a:extLst>
              <a:ext uri="{FF2B5EF4-FFF2-40B4-BE49-F238E27FC236}">
                <a16:creationId xmlns:a16="http://schemas.microsoft.com/office/drawing/2014/main" id="{3ACE276A-006C-4EFD-9A8A-9BA10AD6340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734277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 selection of resources to support unpacking the PEs to identify “Key Aspects” and “Prior Knowledge” includes the </a:t>
            </a:r>
            <a:r>
              <a:rPr lang="en-US" sz="1300" i="1" dirty="0"/>
              <a:t>Framework</a:t>
            </a:r>
            <a:r>
              <a:rPr lang="en-US" sz="1300" dirty="0"/>
              <a:t>, the NGSS, and NGSS Appendices E: Disciplinary Core Ideas, F: Science and Engineering Practices, and G: Crosscutting Concepts (i.e., progressions).</a:t>
            </a:r>
            <a:r>
              <a:rPr lang="en-US" sz="1300" i="1" dirty="0"/>
              <a:t> </a:t>
            </a:r>
          </a:p>
          <a:p>
            <a:endParaRPr lang="en-US" sz="1300" dirty="0"/>
          </a:p>
          <a:p>
            <a:r>
              <a:rPr lang="en-US" sz="1300" i="1" dirty="0"/>
              <a:t>[Walk participants through the NGSS appendices to illustrate the progressions charts and how they can be used to identify prior knowledge.] </a:t>
            </a:r>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37</a:t>
            </a:fld>
            <a:endParaRPr lang="en-US"/>
          </a:p>
        </p:txBody>
      </p:sp>
      <p:sp>
        <p:nvSpPr>
          <p:cNvPr id="6" name="Date Placeholder 5">
            <a:extLst>
              <a:ext uri="{FF2B5EF4-FFF2-40B4-BE49-F238E27FC236}">
                <a16:creationId xmlns:a16="http://schemas.microsoft.com/office/drawing/2014/main" id="{A67CF14C-863F-4545-BAD2-A45F0F69F03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6902832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dirty="0"/>
              <a:t>[Pause for comments and questions from participants.]</a:t>
            </a:r>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38</a:t>
            </a:fld>
            <a:endParaRPr lang="en-US"/>
          </a:p>
        </p:txBody>
      </p:sp>
      <p:sp>
        <p:nvSpPr>
          <p:cNvPr id="6" name="Date Placeholder 5">
            <a:extLst>
              <a:ext uri="{FF2B5EF4-FFF2-40B4-BE49-F238E27FC236}">
                <a16:creationId xmlns:a16="http://schemas.microsoft.com/office/drawing/2014/main" id="{4C3B3B54-B68E-420E-9886-66E0878A65D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292152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306">
              <a:defRPr/>
            </a:pPr>
            <a:fld id="{157F591F-48A8-46BF-9842-345A827D44AD}" type="slidenum">
              <a:rPr lang="en-US">
                <a:solidFill>
                  <a:prstClr val="black"/>
                </a:solidFill>
                <a:latin typeface="Calibri" panose="020F0502020204030204"/>
              </a:rPr>
              <a:pPr defTabSz="483306">
                <a:defRPr/>
              </a:pPr>
              <a:t>39</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B7ACA603-93F7-4087-A554-7F7B4428705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510002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Through the course of our work together, we have several goals for how we hope you will benefit from this workshop.</a:t>
            </a:r>
          </a:p>
          <a:p>
            <a:pPr marL="241653" indent="-241653">
              <a:buFont typeface="+mj-lt"/>
              <a:buAutoNum type="arabicPeriod"/>
            </a:pPr>
            <a:r>
              <a:rPr lang="en-US" sz="1300" dirty="0"/>
              <a:t>First, we want you to think about connections you see between classroom-based, summative, and large-scale assessments and the process we discuss here today. We want you to be continually reflective of the purposes and uses you see in designing assessments using a standards-based system.</a:t>
            </a:r>
          </a:p>
          <a:p>
            <a:pPr marL="241653" indent="-241653">
              <a:buFont typeface="+mj-lt"/>
              <a:buAutoNum type="arabicPeriod"/>
            </a:pPr>
            <a:r>
              <a:rPr lang="en-US" sz="1300" dirty="0"/>
              <a:t>Additionally, the bulk of our work will be focused on working collaboratively to develop three-dimensional tasks aligned to NGSS-like standards for classroom use. Through the construction of these tasks, we hope you develop a deeper understanding of a principled-design approach. </a:t>
            </a:r>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4</a:t>
            </a:fld>
            <a:endParaRPr lang="en-US"/>
          </a:p>
        </p:txBody>
      </p:sp>
      <p:sp>
        <p:nvSpPr>
          <p:cNvPr id="6" name="Date Placeholder 5">
            <a:extLst>
              <a:ext uri="{FF2B5EF4-FFF2-40B4-BE49-F238E27FC236}">
                <a16:creationId xmlns:a16="http://schemas.microsoft.com/office/drawing/2014/main" id="{369E157C-8201-4059-9352-A08DA31DC8E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5327034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[Review the key ideas for completing an Unpacking Tool with the participants.] </a:t>
            </a:r>
            <a:endParaRPr lang="en-US"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40</a:t>
            </a:fld>
            <a:endParaRPr lang="en-US"/>
          </a:p>
        </p:txBody>
      </p:sp>
      <p:sp>
        <p:nvSpPr>
          <p:cNvPr id="6" name="Date Placeholder 5">
            <a:extLst>
              <a:ext uri="{FF2B5EF4-FFF2-40B4-BE49-F238E27FC236}">
                <a16:creationId xmlns:a16="http://schemas.microsoft.com/office/drawing/2014/main" id="{C185F59A-48C8-4B63-B540-80C1229D1FC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969924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[Review the guiding questions for completing an Unpacking Tool with the participants. These guiding questions are also included in the Facilitator Guidance to Support Activities.] </a:t>
            </a:r>
            <a:endParaRPr lang="en-US"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41</a:t>
            </a:fld>
            <a:endParaRPr lang="en-US"/>
          </a:p>
        </p:txBody>
      </p:sp>
      <p:sp>
        <p:nvSpPr>
          <p:cNvPr id="6" name="Date Placeholder 5">
            <a:extLst>
              <a:ext uri="{FF2B5EF4-FFF2-40B4-BE49-F238E27FC236}">
                <a16:creationId xmlns:a16="http://schemas.microsoft.com/office/drawing/2014/main" id="{5CC8449F-AD70-4C5A-80FB-71FBD22D87B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267021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[Review the strategies for completing an Unpacking Tool with the participants. These strategies are also included in the Facilitator Guidance to Support Activities.] </a:t>
            </a:r>
            <a:endParaRPr lang="en-US"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42</a:t>
            </a:fld>
            <a:endParaRPr lang="en-US"/>
          </a:p>
        </p:txBody>
      </p:sp>
      <p:sp>
        <p:nvSpPr>
          <p:cNvPr id="6" name="Date Placeholder 5">
            <a:extLst>
              <a:ext uri="{FF2B5EF4-FFF2-40B4-BE49-F238E27FC236}">
                <a16:creationId xmlns:a16="http://schemas.microsoft.com/office/drawing/2014/main" id="{2C0A301A-F934-4ACF-901D-D128B7F25BC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6399674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[Continue reviewing the strategies for completing an Unpacking Tool with the participants. These strategies are also included in the Facilitator Guidance to Support Activities] </a:t>
            </a:r>
            <a:endParaRPr lang="en-US"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43</a:t>
            </a:fld>
            <a:endParaRPr lang="en-US"/>
          </a:p>
        </p:txBody>
      </p:sp>
      <p:sp>
        <p:nvSpPr>
          <p:cNvPr id="6" name="Date Placeholder 5">
            <a:extLst>
              <a:ext uri="{FF2B5EF4-FFF2-40B4-BE49-F238E27FC236}">
                <a16:creationId xmlns:a16="http://schemas.microsoft.com/office/drawing/2014/main" id="{39BCCBDF-BC64-4DE7-BFF4-4A53DE8DDB7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9740199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[Review the Unpacking Tool activity with the participants.] </a:t>
            </a:r>
            <a:endParaRPr lang="en-US" dirty="0"/>
          </a:p>
          <a:p>
            <a:pPr defTabSz="966612">
              <a:defRPr/>
            </a:pPr>
            <a:endParaRPr lang="en-US" sz="1300" dirty="0">
              <a:solidFill>
                <a:schemeClr val="dk1"/>
              </a:solidFill>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pPr defTabSz="483306">
              <a:defRPr/>
            </a:pPr>
            <a:fld id="{157F591F-48A8-46BF-9842-345A827D44AD}" type="slidenum">
              <a:rPr lang="en-US">
                <a:solidFill>
                  <a:prstClr val="black"/>
                </a:solidFill>
                <a:latin typeface="Calibri" panose="020F0502020204030204"/>
              </a:rPr>
              <a:pPr defTabSz="483306">
                <a:defRPr/>
              </a:pPr>
              <a:t>44</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8E2355A7-FCDC-464C-80EC-BE75C33DF3D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7629131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dirty="0"/>
              <a:t>[Pause for comments and questions from participants.]</a:t>
            </a:r>
            <a:endParaRPr lang="en-US" dirty="0"/>
          </a:p>
        </p:txBody>
      </p:sp>
      <p:sp>
        <p:nvSpPr>
          <p:cNvPr id="4" name="Slide Number Placeholder 3"/>
          <p:cNvSpPr>
            <a:spLocks noGrp="1"/>
          </p:cNvSpPr>
          <p:nvPr>
            <p:ph type="sldNum" sz="quarter" idx="10"/>
          </p:nvPr>
        </p:nvSpPr>
        <p:spPr/>
        <p:txBody>
          <a:bodyPr/>
          <a:lstStyle/>
          <a:p>
            <a:pPr defTabSz="483306">
              <a:defRPr/>
            </a:pPr>
            <a:fld id="{157F591F-48A8-46BF-9842-345A827D44AD}" type="slidenum">
              <a:rPr lang="en-US">
                <a:solidFill>
                  <a:prstClr val="black"/>
                </a:solidFill>
                <a:latin typeface="Calibri" panose="020F0502020204030204"/>
              </a:rPr>
              <a:pPr defTabSz="483306">
                <a:defRPr/>
              </a:pPr>
              <a:t>45</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E15B273B-A6A4-459C-B274-98C0C6E42E5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6468046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dirty="0"/>
              <a:t>[Recommended working lunch in which collaborative teams continue to start completing their Unpacking Tool for the selected PE]</a:t>
            </a:r>
            <a:endParaRPr lang="en-US" dirty="0"/>
          </a:p>
        </p:txBody>
      </p:sp>
      <p:sp>
        <p:nvSpPr>
          <p:cNvPr id="4" name="Slide Number Placeholder 3"/>
          <p:cNvSpPr>
            <a:spLocks noGrp="1"/>
          </p:cNvSpPr>
          <p:nvPr>
            <p:ph type="sldNum" sz="quarter" idx="5"/>
          </p:nvPr>
        </p:nvSpPr>
        <p:spPr/>
        <p:txBody>
          <a:bodyPr/>
          <a:lstStyle/>
          <a:p>
            <a:pPr defTabSz="483306">
              <a:defRPr/>
            </a:pPr>
            <a:fld id="{157F591F-48A8-46BF-9842-345A827D44AD}" type="slidenum">
              <a:rPr lang="en-US">
                <a:solidFill>
                  <a:prstClr val="black"/>
                </a:solidFill>
                <a:latin typeface="Calibri" panose="020F0502020204030204"/>
              </a:rPr>
              <a:pPr defTabSz="483306">
                <a:defRPr/>
              </a:pPr>
              <a:t>46</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CAF90702-8F66-4AB2-8D02-0003461443E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584217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306">
              <a:defRPr/>
            </a:pPr>
            <a:fld id="{157F591F-48A8-46BF-9842-345A827D44AD}" type="slidenum">
              <a:rPr lang="en-US">
                <a:solidFill>
                  <a:prstClr val="black"/>
                </a:solidFill>
                <a:latin typeface="Calibri" panose="020F0502020204030204"/>
              </a:rPr>
              <a:pPr defTabSz="483306">
                <a:defRPr/>
              </a:pPr>
              <a:t>47</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B615C027-8B79-41F2-AA79-FE049D345F5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0623181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dirty="0"/>
              <a:t>[Have participants work in small collaborative teams (4-5 participants) to select a PE for their grade level/band or domain. All team members must teach to the selected PE through their curriculum/instruction. Once they have selected a PE, prompt participants to begin completing the Unpacking Tool in their collaborative teams. Participants record their work in the provided Unpacking Tool template. Facilitators sit with each collaborative team to provide guidance and to support the discussion.]</a:t>
            </a:r>
            <a:endParaRPr lang="en-US" sz="1300" dirty="0"/>
          </a:p>
          <a:p>
            <a:br>
              <a:rPr lang="en-US" sz="1300" i="1" dirty="0"/>
            </a:br>
            <a:r>
              <a:rPr lang="en-US" sz="1300" i="1" dirty="0"/>
              <a:t> </a:t>
            </a:r>
            <a:endParaRPr lang="en-US" sz="1300"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48</a:t>
            </a:fld>
            <a:endParaRPr lang="en-US"/>
          </a:p>
        </p:txBody>
      </p:sp>
      <p:sp>
        <p:nvSpPr>
          <p:cNvPr id="6" name="Date Placeholder 5">
            <a:extLst>
              <a:ext uri="{FF2B5EF4-FFF2-40B4-BE49-F238E27FC236}">
                <a16:creationId xmlns:a16="http://schemas.microsoft.com/office/drawing/2014/main" id="{724373E1-A4D9-4700-B350-4ECD0EDFE00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4613789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49</a:t>
            </a:fld>
            <a:endParaRPr lang="en-US"/>
          </a:p>
        </p:txBody>
      </p:sp>
      <p:sp>
        <p:nvSpPr>
          <p:cNvPr id="6" name="Date Placeholder 5">
            <a:extLst>
              <a:ext uri="{FF2B5EF4-FFF2-40B4-BE49-F238E27FC236}">
                <a16:creationId xmlns:a16="http://schemas.microsoft.com/office/drawing/2014/main" id="{D9C20382-2F94-44AE-B21F-1DE1D838927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175268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This is a description of the activities we will complete during the workshop. You will, as a grade level group, choose a performance expectation, or PE, to work with as you create an Unpacking Tool to highlight the important aspects of the PE, create a guiding tool for the development of tasks and rubrics, develop corresponding tasks and rubrics, and review and revise these. By the conclusion of our meeting you will have produced a set of design documents and a rough draft of a task and scoring rubric.</a:t>
            </a:r>
          </a:p>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5</a:t>
            </a:fld>
            <a:endParaRPr lang="en-US"/>
          </a:p>
        </p:txBody>
      </p:sp>
      <p:sp>
        <p:nvSpPr>
          <p:cNvPr id="6" name="Date Placeholder 5">
            <a:extLst>
              <a:ext uri="{FF2B5EF4-FFF2-40B4-BE49-F238E27FC236}">
                <a16:creationId xmlns:a16="http://schemas.microsoft.com/office/drawing/2014/main" id="{C3035AED-1ED0-4500-B77D-81FB943FF52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5384748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purpose of developing the Task Specifications Tool is to define what constitutes evidence of three-dimensional science student learning and to define task specifications that will identify the task features that will elicit what students have indeed learned. In this Task Specifications Tool, we are condensing some of those key steps in principled-design that will result in a task that will elicit the evidence you need as educators to get your fingers on the pulse of where kids are. Where do they have an understanding? Where are there gaps in their learning?</a:t>
            </a:r>
          </a:p>
          <a:p>
            <a:endParaRPr lang="en-US" sz="1300" dirty="0"/>
          </a:p>
          <a:p>
            <a:r>
              <a:rPr lang="en-US" sz="1300" dirty="0"/>
              <a:t>There are some key things the task specifications are intended to achieve for you. They are going to allow you to translate the PE-specific unpacking of the three dimensions into assessment tasks. We want to help you think about what evidence is going to count and be demonstrable of student learning that has occurred. And we want to make sure that these tasks allow students opportunities to call upon and transfer what has been taught. We don’t necessarily want to identically replicate what has been done in instruction; however, we want to create tasks that are accessible to the student because it is part of their educational experience and is going to give them the opportunity to transfer what they know and demonstrate what they know and can do in a new or related scenario. In the real world, that’s what scientists and engineers do; we similarly want students to maintain an interest in learning through science and be able to think the way a scientist or engineer would to solve a problem or find a phenomenon.</a:t>
            </a:r>
          </a:p>
          <a:p>
            <a:endParaRPr lang="en-US" sz="1300" dirty="0"/>
          </a:p>
          <a:p>
            <a:r>
              <a:rPr lang="en-US" sz="1300" dirty="0"/>
              <a:t>We would expect that the way in which we develop tasks are familiar to students; so as an example, if you’ve never asked students to use data to develop a graph and interpret data from that graph to answer a question, and that is the task you’ve developed, how do you expect students to do? Probably not well. They may know something about the content or phenomenon being assessed, but if they don’t have that skill, how can they transfer what has been taught and what they learned to the assessment task? We want to make sure students have some familiarity in the way in which they are being asked to demonstrate what they know and can do, and it allows them to transfer their level of understanding and sophistication of learning to this new or novel task or scenario.</a:t>
            </a:r>
          </a:p>
          <a:p>
            <a:endParaRPr lang="en-US" sz="1300" dirty="0"/>
          </a:p>
          <a:p>
            <a:r>
              <a:rPr lang="en-US" sz="1300" dirty="0"/>
              <a:t>We also want to make sure that the tasks will elicit the evidence we need by including the right questions, asked in the right way, to determine what students know and can do.</a:t>
            </a:r>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50</a:t>
            </a:fld>
            <a:endParaRPr lang="en-US"/>
          </a:p>
        </p:txBody>
      </p:sp>
      <p:sp>
        <p:nvSpPr>
          <p:cNvPr id="6" name="Date Placeholder 5">
            <a:extLst>
              <a:ext uri="{FF2B5EF4-FFF2-40B4-BE49-F238E27FC236}">
                <a16:creationId xmlns:a16="http://schemas.microsoft.com/office/drawing/2014/main" id="{316FE52B-140A-4211-82DD-AEBA91D8630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9437744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Through the Task Specifications Tool, we need to consider as task developers those key elements of a task that are going to provide interpretable evidence. As task designers you have to make a number of decisions based on what you understand about the PE, what you have unpacked about it, and what you know about the evidence that must be produced by students to demonstrate their understanding of the PE or an aspect of the PE. There are a collection of elements that are in these task specifications that are going to lead to that task that you need to best evaluate student learning.</a:t>
            </a:r>
          </a:p>
          <a:p>
            <a:endParaRPr lang="en-US" sz="1300" dirty="0"/>
          </a:p>
          <a:p>
            <a:r>
              <a:rPr lang="en-US" sz="1300" dirty="0"/>
              <a:t>The assessment Task Specifications Tool has multiple elements, but what we are moving closer to is identifying the key elements that need to be addressed by you as task developers to develop meaningful and interpretable assessment tasks. </a:t>
            </a:r>
          </a:p>
        </p:txBody>
      </p:sp>
      <p:sp>
        <p:nvSpPr>
          <p:cNvPr id="4" name="Slide Number Placeholder 3"/>
          <p:cNvSpPr>
            <a:spLocks noGrp="1"/>
          </p:cNvSpPr>
          <p:nvPr>
            <p:ph type="sldNum" sz="quarter" idx="5"/>
          </p:nvPr>
        </p:nvSpPr>
        <p:spPr/>
        <p:txBody>
          <a:bodyPr/>
          <a:lstStyle/>
          <a:p>
            <a:fld id="{157F591F-48A8-46BF-9842-345A827D44AD}" type="slidenum">
              <a:rPr lang="en-US" smtClean="0"/>
              <a:t>51</a:t>
            </a:fld>
            <a:endParaRPr lang="en-US"/>
          </a:p>
        </p:txBody>
      </p:sp>
      <p:sp>
        <p:nvSpPr>
          <p:cNvPr id="6" name="Date Placeholder 5">
            <a:extLst>
              <a:ext uri="{FF2B5EF4-FFF2-40B4-BE49-F238E27FC236}">
                <a16:creationId xmlns:a16="http://schemas.microsoft.com/office/drawing/2014/main" id="{6EC43D07-F06D-490A-8DCC-3F20ADF63AD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1981149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Task Specifications Tool has multiple components. Here we will look at each element, a description of what that element is [in the left column], and then we have an example [middle column.] After we go through these two particular elements, we are going to work with you and have you generate ideas that will align to these elements. Facilitators will work with each group and will record your thinking in your Task Specifications Tool. </a:t>
            </a:r>
          </a:p>
          <a:p>
            <a:endParaRPr lang="en-US" sz="1300" dirty="0"/>
          </a:p>
          <a:p>
            <a:r>
              <a:rPr lang="en-US" sz="1300" b="1" dirty="0"/>
              <a:t>Element: Performance Expectation</a:t>
            </a:r>
            <a:endParaRPr lang="en-US" sz="1300" dirty="0"/>
          </a:p>
          <a:p>
            <a:r>
              <a:rPr lang="en-US" sz="1300" dirty="0"/>
              <a:t>The first element is pretty straight-forward, and we already have it done, because we want to indicate the PE for which we are developing the Task Specifications Tool. It might seem like a “moot” point, but we are always coming back to it. It is the focus of what we are doing. From a single task specification tool, we can generate multiple tasks. The unpacking document that you worked on previously is like a palate of knowledge, skills, and abilities that you can select from to design tasks that measure exactly what you need to know during a point in time during your instruction. We want to make sure everything is aligned to the PE.</a:t>
            </a:r>
          </a:p>
          <a:p>
            <a:endParaRPr lang="en-US" sz="1300" dirty="0"/>
          </a:p>
          <a:p>
            <a:r>
              <a:rPr lang="en-US" sz="1300" b="1" dirty="0"/>
              <a:t>Element: Knowledge, Skills, and Abilities (KSAs)</a:t>
            </a:r>
            <a:endParaRPr lang="en-US" sz="1300" dirty="0"/>
          </a:p>
          <a:p>
            <a:r>
              <a:rPr lang="en-US" sz="1300" dirty="0"/>
              <a:t>Next are the knowledge, skills, and abilities (KSAs). The purpose of the KSAs is to identify the focus of the PE. Each of these statements specifies what it is that students are expected to demonstrate to provide the evidence that they have learned one or more aspects of the PE. That PE is dense. Your unpacking documents are quite lengthy when you analyzed each of those dimensions. Therefore, when you develop the KSAs, they can go across multiple aspects of the PE, but they don’t all have to be at the level, or grain size, of the PE. </a:t>
            </a:r>
          </a:p>
          <a:p>
            <a:endParaRPr lang="en-US" sz="1300" dirty="0"/>
          </a:p>
          <a:p>
            <a:r>
              <a:rPr lang="en-US" sz="1300" dirty="0"/>
              <a:t>The NGSS present KSAs that we haven’t taught before. There is new content here that we need to understand well. When we break down a PE, we want to think about what KSAs (knowledge, skills, and abilities) are represented by the PE. </a:t>
            </a:r>
            <a:r>
              <a:rPr lang="en-US" sz="1300" b="1" dirty="0"/>
              <a:t>KSAs are a combination of aspects of the PE that you can pull apart from the PE statement.</a:t>
            </a:r>
            <a:r>
              <a:rPr lang="en-US" sz="1300" dirty="0"/>
              <a:t> One PE may have three to six KSAs depending on how dense or packed it is with respect to the DCI’s or the SEP or the CCCs; when you make decisions about those KSAs, it could be that your assessment task is just going to address a single KSA. Is it ever appropriate just to measure a DCI? Maybe it’s driven by what's in the PE; perhaps one KSA is more of a DCI, or maybe it’s across a couple of dimensions and includes a SEP or a CCC. The KSAs can be graduated. They can address </a:t>
            </a:r>
            <a:r>
              <a:rPr lang="en-US" sz="1300" b="1" dirty="0"/>
              <a:t>an aspect</a:t>
            </a:r>
            <a:r>
              <a:rPr lang="en-US" sz="1300" dirty="0"/>
              <a:t> </a:t>
            </a:r>
            <a:r>
              <a:rPr lang="en-US" sz="1300" b="1" dirty="0"/>
              <a:t>of </a:t>
            </a:r>
            <a:r>
              <a:rPr lang="en-US" sz="1300" dirty="0"/>
              <a:t>the PE. As tasks become more graduated and complex, we would expect to see them address more KSAs associated with that PE. These KSAs can be things that you measure midway through or even a quarter of the way through instruction just to make sure your students are on track. The KSAs are also your opportunity to put back together some aspects of the multiple dimensions that you teased apart in the unpacking. KSA is kind of like the “junior” PE and the demonstration is “what are they doing?”</a:t>
            </a:r>
          </a:p>
          <a:p>
            <a:endParaRPr lang="en-US" sz="1300" dirty="0"/>
          </a:p>
          <a:p>
            <a:r>
              <a:rPr lang="en-US" sz="1300" dirty="0"/>
              <a:t>Some of the KSAs might be more discrete; they may just look at a particular dimension rather than more than one dimension. You will select one or more KSAs from this menu of options for measurement by the assessment task. As we’ve said, this tool can be used to generate multiple tasks depending on what it is you need to know. Everything aligns back to the PE, but you will decide based on your instructional sequence, and the list of KSAs that are developed, what it is you want to measure at a particular time. All of the KSAs might vary in their complexity, whether it is descriptive or generative in terms of cognitive complexity, and you might focus on one KSA or more than one KSA when you develop your task. You are creating a palate or menu of options. Regardless of how you select them, we know that they are aligned to that PE. </a:t>
            </a:r>
          </a:p>
          <a:p>
            <a:endParaRPr lang="en-US" sz="1300" dirty="0"/>
          </a:p>
          <a:p>
            <a:r>
              <a:rPr lang="en-US" sz="1300" b="1" i="1" dirty="0"/>
              <a:t>Grade 5 Example</a:t>
            </a:r>
            <a:endParaRPr lang="en-US" sz="1300" dirty="0"/>
          </a:p>
          <a:p>
            <a:r>
              <a:rPr lang="en-US" sz="1300" dirty="0"/>
              <a:t>You will notice in the grade 5 example the PE is fairly simple and not as dense. You’ll notice that not all PEs are created equal. Some are more complex than others, and some have a broad range of representation of the dimensions. Going through the exercise of unpacking the PEs really gives you a solid understanding of how they are differentiated regarding how they are different in their complexity. Many of the PEs are more dense as you progress in the grade levels because we see a progression in the sophistication of science and the students are building on what they have known and are using it to demonstrate higher learning.</a:t>
            </a:r>
          </a:p>
          <a:p>
            <a:endParaRPr lang="en-US" sz="1300" dirty="0"/>
          </a:p>
          <a:p>
            <a:r>
              <a:rPr lang="en-US" sz="1300" dirty="0"/>
              <a:t>We have a few examples here. The PE in focus requires students to “Develop a model to describe that matter is made of particles too small to be seen.” What are some aspects of that PE that we could identify and that we would need to collect evidence against? Students could “develop a model to describe matter,” “use a provided model to describe matter,” “use a provided model to describe that matter is made of particles too small to be seen,” and “develop a model to describe that matter is made of particles too small to be seen.” In these statements you can see some combinations of the SEPs and DCIs and possibly the CCCs. We are combining information from the unpacking document to define the focus, or the “what” of the PE, that we want to be the focus of assessment. </a:t>
            </a:r>
          </a:p>
          <a:p>
            <a:endParaRPr lang="en-US" sz="1300" dirty="0"/>
          </a:p>
          <a:p>
            <a:r>
              <a:rPr lang="en-US" sz="1300" dirty="0"/>
              <a:t>There is an opportunity here. If you look at the KSA list 1-4, you could specify two levels of a task here, one harder than the other. If the focus is providing students a model and asking them to describe, that’s probably an easier task than having them generate and develop a model, so you could get at the PE with levels of difficulty should you choose to specify it that way, but you wouldn’t be able to identify that until you complete the Task Specifications Tool. The KSAs will help you determine the desired complexity of the task. </a:t>
            </a:r>
          </a:p>
          <a:p>
            <a:endParaRPr lang="en-US" sz="1300" dirty="0"/>
          </a:p>
          <a:p>
            <a:r>
              <a:rPr lang="en-US" sz="1300" dirty="0"/>
              <a:t>When you are generating these, we are not expecting you to create that hierarchy, but rather getting your ideas down is the most important thing. You don’t have to order your KSAs in a particular way. The level of complexity of the task could be differentiated by cognitive process using the list of KSAs.</a:t>
            </a:r>
          </a:p>
          <a:p>
            <a:endParaRPr lang="en-US" sz="1300" dirty="0"/>
          </a:p>
          <a:p>
            <a:r>
              <a:rPr lang="en-US" sz="1300" dirty="0"/>
              <a:t>To draft your KSAs, follow two steps:</a:t>
            </a:r>
          </a:p>
          <a:p>
            <a:pPr marL="181240" indent="-181240">
              <a:buFont typeface="Arial" panose="020B0604020202020204" pitchFamily="34" charset="0"/>
              <a:buChar char="•"/>
            </a:pPr>
            <a:r>
              <a:rPr lang="en-US" sz="1300" dirty="0"/>
              <a:t>Synthesize the key aspects of the dimensions which you have already done in your Unpacking Tool. </a:t>
            </a:r>
          </a:p>
          <a:p>
            <a:pPr marL="181240" indent="-181240">
              <a:buFont typeface="Arial" panose="020B0604020202020204" pitchFamily="34" charset="0"/>
              <a:buChar char="•"/>
            </a:pPr>
            <a:r>
              <a:rPr lang="en-US" sz="1300" dirty="0"/>
              <a:t>Use those to build statements that represent a range of KSAs that range in complexity to meet the expectations of the PE.</a:t>
            </a:r>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52</a:t>
            </a:fld>
            <a:endParaRPr lang="en-US"/>
          </a:p>
        </p:txBody>
      </p:sp>
      <p:sp>
        <p:nvSpPr>
          <p:cNvPr id="6" name="Date Placeholder 5">
            <a:extLst>
              <a:ext uri="{FF2B5EF4-FFF2-40B4-BE49-F238E27FC236}">
                <a16:creationId xmlns:a16="http://schemas.microsoft.com/office/drawing/2014/main" id="{6B43C0EA-03F0-490B-9C90-271A87A15CE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1564937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[Review the guiding questions for completing the KSAs in the Task Specifications Tool with the participants. These guiding questions are also included in the Facilitator Guidance to Support Activities.] </a:t>
            </a:r>
            <a:endParaRPr lang="en-US"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53</a:t>
            </a:fld>
            <a:endParaRPr lang="en-US"/>
          </a:p>
        </p:txBody>
      </p:sp>
      <p:sp>
        <p:nvSpPr>
          <p:cNvPr id="6" name="Date Placeholder 5">
            <a:extLst>
              <a:ext uri="{FF2B5EF4-FFF2-40B4-BE49-F238E27FC236}">
                <a16:creationId xmlns:a16="http://schemas.microsoft.com/office/drawing/2014/main" id="{18A11AAF-8178-4E06-8C2F-2B2B3B4BA52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929585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[Review the strategies for completing the KSAs in the Task Specifications Tool with the participants. These strategies are also included in the Facilitator Guidance to Support Activities.] </a:t>
            </a:r>
            <a:endParaRPr lang="en-US"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54</a:t>
            </a:fld>
            <a:endParaRPr lang="en-US"/>
          </a:p>
        </p:txBody>
      </p:sp>
      <p:sp>
        <p:nvSpPr>
          <p:cNvPr id="6" name="Date Placeholder 5">
            <a:extLst>
              <a:ext uri="{FF2B5EF4-FFF2-40B4-BE49-F238E27FC236}">
                <a16:creationId xmlns:a16="http://schemas.microsoft.com/office/drawing/2014/main" id="{DAA8E1BC-0E5F-418E-B475-959C06F2838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5994545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pPr defTabSz="483306">
              <a:defRPr/>
            </a:pPr>
            <a:fld id="{157F591F-48A8-46BF-9842-345A827D44AD}" type="slidenum">
              <a:rPr lang="en-US">
                <a:solidFill>
                  <a:prstClr val="black"/>
                </a:solidFill>
                <a:latin typeface="Calibri" panose="020F0502020204030204"/>
              </a:rPr>
              <a:pPr defTabSz="483306">
                <a:defRPr/>
              </a:pPr>
              <a:t>55</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4248FA87-8C30-4176-952A-4D7D3766197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785622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[Have participants work in small collaborative teams (4-5 participants) to complete the first two elements (PE, KSAs) in their Task Specifications Tool. Facilitators sit with each collaborative team to provide guidance and to support the discussion. Facilitators can also serve as recorders and can offer to document the group decisions in the Task Specifications Tool.]</a:t>
            </a:r>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56</a:t>
            </a:fld>
            <a:endParaRPr lang="en-US"/>
          </a:p>
        </p:txBody>
      </p:sp>
      <p:sp>
        <p:nvSpPr>
          <p:cNvPr id="6" name="Date Placeholder 5">
            <a:extLst>
              <a:ext uri="{FF2B5EF4-FFF2-40B4-BE49-F238E27FC236}">
                <a16:creationId xmlns:a16="http://schemas.microsoft.com/office/drawing/2014/main" id="{35B7AA80-9BD9-475E-888D-83D37A62C87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8828203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57</a:t>
            </a:fld>
            <a:endParaRPr lang="en-US"/>
          </a:p>
        </p:txBody>
      </p:sp>
      <p:sp>
        <p:nvSpPr>
          <p:cNvPr id="6" name="Date Placeholder 5">
            <a:extLst>
              <a:ext uri="{FF2B5EF4-FFF2-40B4-BE49-F238E27FC236}">
                <a16:creationId xmlns:a16="http://schemas.microsoft.com/office/drawing/2014/main" id="{99FBA28B-0B36-42E1-A55B-2BB3B50D0AF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437666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For the next two elements of the Task Specifications Tool, you’ll complete the Student Demonstration of Learning and Work Product. </a:t>
            </a:r>
          </a:p>
          <a:p>
            <a:endParaRPr lang="en-US" sz="1300" dirty="0"/>
          </a:p>
          <a:p>
            <a:r>
              <a:rPr lang="en-US" sz="1300" b="1" dirty="0"/>
              <a:t>Element: Student Demonstration of Learning</a:t>
            </a:r>
            <a:endParaRPr lang="en-US" sz="1300" dirty="0"/>
          </a:p>
          <a:p>
            <a:r>
              <a:rPr lang="en-US" sz="1300" dirty="0"/>
              <a:t>For this element, you’ll want to think carefully about the evidence students will need to demonstrate for each of the KSAs you’ve created. Create a list of what students should be able to do to demonstrate that they have met the KSAs. In this list, you’ll want to clearly define the qualities of student performance that constitute student evidence. For example, for KSA1: Develop a model to describe matter, students will need to demonstrate that they can 1) model accurately to represent the observable phenomena, 2) model accurately to capture all mechanistic features of the observable phenomena, and 3) show that the scale of the model components is relevant to the various objects, systems, and processes. </a:t>
            </a:r>
          </a:p>
          <a:p>
            <a:endParaRPr lang="en-US" sz="1300" dirty="0"/>
          </a:p>
          <a:p>
            <a:r>
              <a:rPr lang="en-US" sz="1300" dirty="0"/>
              <a:t>To complete this section, focus on the evidence that will need to be produced by the tasks and the criteria that will need to be included in the scoring rubric to appropriately measure students’ performance of the KSAs. </a:t>
            </a:r>
          </a:p>
          <a:p>
            <a:endParaRPr lang="en-US" sz="1300" dirty="0"/>
          </a:p>
          <a:p>
            <a:r>
              <a:rPr lang="en-US" sz="1300" b="1" dirty="0"/>
              <a:t>Element: Work Product</a:t>
            </a:r>
            <a:endParaRPr lang="en-US" sz="1300" dirty="0"/>
          </a:p>
          <a:p>
            <a:r>
              <a:rPr lang="en-US" sz="1300" dirty="0"/>
              <a:t>For the work product, you’ll want to think about the “vehicles” that are intended to contain observable evidence. This could include item types, situations, or stimuli that will allow students to demonstrate their learning of the KSAs. Educators can pick from this “menu of options” to select a work product or combinations of work products appropriate for measuring the KSAs.</a:t>
            </a:r>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58</a:t>
            </a:fld>
            <a:endParaRPr lang="en-US"/>
          </a:p>
        </p:txBody>
      </p:sp>
      <p:sp>
        <p:nvSpPr>
          <p:cNvPr id="6" name="Date Placeholder 5">
            <a:extLst>
              <a:ext uri="{FF2B5EF4-FFF2-40B4-BE49-F238E27FC236}">
                <a16:creationId xmlns:a16="http://schemas.microsoft.com/office/drawing/2014/main" id="{4813AC80-6E3B-4214-9DEB-A26FA9A4BD0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6164603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[Review the guiding questions for completing the SDLs and WPs in the Task Specifications Tool with the participants. These guiding questions are also included in the Facilitator Guidance to Support Activities.] </a:t>
            </a:r>
            <a:endParaRPr lang="en-US"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59</a:t>
            </a:fld>
            <a:endParaRPr lang="en-US"/>
          </a:p>
        </p:txBody>
      </p:sp>
      <p:sp>
        <p:nvSpPr>
          <p:cNvPr id="6" name="Date Placeholder 5">
            <a:extLst>
              <a:ext uri="{FF2B5EF4-FFF2-40B4-BE49-F238E27FC236}">
                <a16:creationId xmlns:a16="http://schemas.microsoft.com/office/drawing/2014/main" id="{DF6E6D4B-9B89-4465-A5E1-DAA1829A499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982428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i="1" dirty="0"/>
              <a:t>[Read and explain the Day 1 Morning Agenda using the facilitator’s process agenda as guidance.]</a:t>
            </a:r>
            <a:endParaRPr lang="en-US" b="0" dirty="0"/>
          </a:p>
        </p:txBody>
      </p:sp>
      <p:sp>
        <p:nvSpPr>
          <p:cNvPr id="4" name="Slide Number Placeholder 3"/>
          <p:cNvSpPr>
            <a:spLocks noGrp="1"/>
          </p:cNvSpPr>
          <p:nvPr>
            <p:ph type="sldNum" sz="quarter" idx="10"/>
          </p:nvPr>
        </p:nvSpPr>
        <p:spPr/>
        <p:txBody>
          <a:bodyPr/>
          <a:lstStyle/>
          <a:p>
            <a:pPr defTabSz="966612">
              <a:defRPr/>
            </a:pPr>
            <a:fld id="{F5ADEF72-CD73-48E2-AEFB-3B6C611F1A4A}" type="slidenum">
              <a:rPr lang="en-US">
                <a:solidFill>
                  <a:prstClr val="black"/>
                </a:solidFill>
                <a:latin typeface="Calibri" panose="020F0502020204030204"/>
              </a:rPr>
              <a:pPr defTabSz="966612">
                <a:defRPr/>
              </a:pPr>
              <a:t>6</a:t>
            </a:fld>
            <a:endParaRPr lang="en-US" dirty="0">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966612">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41662421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[Review the strategies for completing the SDLs and WPs in the Task Specifications Tool with the participants. These strategies are also included in the Facilitator Guidance to Support Activities.] </a:t>
            </a:r>
            <a:endParaRPr lang="en-US"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60</a:t>
            </a:fld>
            <a:endParaRPr lang="en-US"/>
          </a:p>
        </p:txBody>
      </p:sp>
      <p:sp>
        <p:nvSpPr>
          <p:cNvPr id="6" name="Date Placeholder 5">
            <a:extLst>
              <a:ext uri="{FF2B5EF4-FFF2-40B4-BE49-F238E27FC236}">
                <a16:creationId xmlns:a16="http://schemas.microsoft.com/office/drawing/2014/main" id="{BD774498-3E2B-41C3-9745-3F11D877F30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1063476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306">
              <a:defRPr/>
            </a:pPr>
            <a:fld id="{157F591F-48A8-46BF-9842-345A827D44AD}" type="slidenum">
              <a:rPr lang="en-US">
                <a:solidFill>
                  <a:prstClr val="black"/>
                </a:solidFill>
                <a:latin typeface="Calibri" panose="020F0502020204030204"/>
              </a:rPr>
              <a:pPr defTabSz="483306">
                <a:defRPr/>
              </a:pPr>
              <a:t>61</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3B2166EB-A42C-4002-9B57-9E6B43ED310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0557581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[Have participants work in small collaborative teams (4-5 participants) to complete the next two elements (Student Demonstration of Learning, Work Product) in their Task Specifications Tool. Facilitators sit with each collaborative team to provide guidance and to support the discussion. Facilitators can also serve as recorders and can offer to document the group decisions in the Task Specifications Tool.]</a:t>
            </a:r>
            <a:endParaRPr lang="en-US" dirty="0"/>
          </a:p>
          <a:p>
            <a:pPr defTabSz="966612">
              <a:defRPr/>
            </a:pPr>
            <a:endParaRPr lang="en-US" sz="1300" dirty="0">
              <a:solidFill>
                <a:schemeClr val="dk1"/>
              </a:solidFill>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pPr defTabSz="483306">
              <a:defRPr/>
            </a:pPr>
            <a:fld id="{157F591F-48A8-46BF-9842-345A827D44AD}" type="slidenum">
              <a:rPr lang="en-US">
                <a:solidFill>
                  <a:prstClr val="black"/>
                </a:solidFill>
                <a:latin typeface="Calibri" panose="020F0502020204030204"/>
              </a:rPr>
              <a:pPr defTabSz="483306">
                <a:defRPr/>
              </a:pPr>
              <a:t>62</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74106BCB-7AA2-451A-B9CB-45C031A680E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0358350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63</a:t>
            </a:fld>
            <a:endParaRPr lang="en-US"/>
          </a:p>
        </p:txBody>
      </p:sp>
      <p:sp>
        <p:nvSpPr>
          <p:cNvPr id="6" name="Date Placeholder 5">
            <a:extLst>
              <a:ext uri="{FF2B5EF4-FFF2-40B4-BE49-F238E27FC236}">
                <a16:creationId xmlns:a16="http://schemas.microsoft.com/office/drawing/2014/main" id="{7A7DC904-AE3D-4722-B362-75A85CAABB2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0881270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Element: Task Features</a:t>
            </a:r>
            <a:endParaRPr lang="en-US" sz="1300" dirty="0"/>
          </a:p>
          <a:p>
            <a:r>
              <a:rPr lang="en-US" sz="1300" dirty="0"/>
              <a:t>What are task features? These are necessary features of the assessment tasks that would be necessary to appropriately measure one or more of the KSAs. The task designer needs to be able to describe the features of the tasks that need to be evident in any of the products that students are creating and needs to make design decisions informed by the clarification statement in the NGSS PE, as appropriate. We want to ensure that when we are developing these tasks, we are not asking students to do things that exceed the expectation of the PE and we want to make sure too that the task features that we are building into these tasks allow us to determine what a student knows about the measured content; these features may also indicate to us what students do not know. It is important to note too that a single question within a task may not represent all of the task features listed, so it is kind of an amalgam. If you look across the KSAs and the student demonstration of learning and the work product, consider what task features would cover the range of those elements of your task specification. Keep in mind, however, that not all of them are applied to every task.</a:t>
            </a:r>
          </a:p>
          <a:p>
            <a:endParaRPr lang="en-US" sz="1300" dirty="0"/>
          </a:p>
          <a:p>
            <a:endParaRPr lang="en-US" sz="1300" dirty="0"/>
          </a:p>
          <a:p>
            <a:r>
              <a:rPr lang="en-US" sz="1300" b="1" dirty="0"/>
              <a:t>Element: Aspects of an assessment task that can be varied to shift complexity or focus </a:t>
            </a:r>
            <a:endParaRPr lang="en-US" sz="1300" dirty="0"/>
          </a:p>
          <a:p>
            <a:r>
              <a:rPr lang="en-US" sz="1300" dirty="0"/>
              <a:t>The next element, “Aspects of an assessment task that can be varied to shift complexity or focus,” can be thought of in regard to the construction of a test. Generally, all standards, even with respect to the PEs, are not created equally and all items on a test are not created equally with respect to their complexity. By the nature of the standard, some skills or knowledge are more complex or less complex than others. Therefore, it is appropriate then based on what is being measured that the actual assessment has some variation in its complexity. When you are thinking about what it is you are going to measure, you can address that in this aspect or in this element or task feature. For example, to vary the complexity of a task, you can opt to provide a model to a student for revision, or you might require students to create their own model. You could also choose to vary the components of the model provided to the student to alter the complexity of the item. </a:t>
            </a:r>
            <a:endParaRPr lang="en-US"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64</a:t>
            </a:fld>
            <a:endParaRPr lang="en-US"/>
          </a:p>
        </p:txBody>
      </p:sp>
      <p:sp>
        <p:nvSpPr>
          <p:cNvPr id="6" name="Date Placeholder 5">
            <a:extLst>
              <a:ext uri="{FF2B5EF4-FFF2-40B4-BE49-F238E27FC236}">
                <a16:creationId xmlns:a16="http://schemas.microsoft.com/office/drawing/2014/main" id="{5A15619B-353B-41AC-8F70-0CE636B387B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9940448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Element: Assessment Boundaries</a:t>
            </a:r>
            <a:endParaRPr lang="en-US" sz="1300" dirty="0"/>
          </a:p>
          <a:p>
            <a:r>
              <a:rPr lang="en-US" sz="1300" dirty="0"/>
              <a:t>Lastly, we will talk about assessment boundaries. It is not only important to think about what we are measuring, we also want to think about what is not assessed. With regard to the PEs, many of them have assessment boundaries. For this element, list the information that is not assessed (i.e., related above grade-level knowledge and skills). You may want to reference the “Assessment Boundary” in the NGSS for the PE as appropriate. </a:t>
            </a:r>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65</a:t>
            </a:fld>
            <a:endParaRPr lang="en-US"/>
          </a:p>
        </p:txBody>
      </p:sp>
      <p:sp>
        <p:nvSpPr>
          <p:cNvPr id="6" name="Date Placeholder 5">
            <a:extLst>
              <a:ext uri="{FF2B5EF4-FFF2-40B4-BE49-F238E27FC236}">
                <a16:creationId xmlns:a16="http://schemas.microsoft.com/office/drawing/2014/main" id="{C2432820-5EAA-4C8F-9419-1D07E4E8DBC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4690259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[Review the guiding questions for completing the TFs, VFs, and ABs in the Task Specifications Tool with the participants. These guiding questions are also included in the Facilitator Guidance to Support Activities.] </a:t>
            </a:r>
            <a:endParaRPr lang="en-US"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66</a:t>
            </a:fld>
            <a:endParaRPr lang="en-US"/>
          </a:p>
        </p:txBody>
      </p:sp>
      <p:sp>
        <p:nvSpPr>
          <p:cNvPr id="6" name="Date Placeholder 5">
            <a:extLst>
              <a:ext uri="{FF2B5EF4-FFF2-40B4-BE49-F238E27FC236}">
                <a16:creationId xmlns:a16="http://schemas.microsoft.com/office/drawing/2014/main" id="{6BC1DB85-7E83-4257-BB80-BBF0CC35AB5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5296642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[Review the strategies for completing the TFs, VFs and ABs in the Task Specifications Tool with the participants. These strategies are also included in the Facilitator Guidance to Support Activities.] </a:t>
            </a:r>
            <a:endParaRPr lang="en-US"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67</a:t>
            </a:fld>
            <a:endParaRPr lang="en-US"/>
          </a:p>
        </p:txBody>
      </p:sp>
      <p:sp>
        <p:nvSpPr>
          <p:cNvPr id="6" name="Date Placeholder 5">
            <a:extLst>
              <a:ext uri="{FF2B5EF4-FFF2-40B4-BE49-F238E27FC236}">
                <a16:creationId xmlns:a16="http://schemas.microsoft.com/office/drawing/2014/main" id="{AC1ED187-F5C7-4B6C-9322-3853DDC0F9C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3490167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306">
              <a:defRPr/>
            </a:pPr>
            <a:fld id="{157F591F-48A8-46BF-9842-345A827D44AD}" type="slidenum">
              <a:rPr lang="en-US">
                <a:solidFill>
                  <a:prstClr val="black"/>
                </a:solidFill>
                <a:latin typeface="Calibri" panose="020F0502020204030204"/>
              </a:rPr>
              <a:pPr defTabSz="483306">
                <a:defRPr/>
              </a:pPr>
              <a:t>68</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6EB91F9A-4B22-454D-B600-65095DE6F80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3564269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dirty="0"/>
              <a:t>[Have participants work in small collaborative teams (4-5 participants) to complete the next three elements (Task Features, Aspects of an assessment task that can be varied to shift complexity or focus (Variable Features), and Assessment Boundaries) in their Task Specifications Tool. Facilitators sit with each collaborative team to provide guidance and to support the discussion. Facilitators can also serve as recorders and can offer to document the group decisions in the Task Specifications Tool.]</a:t>
            </a:r>
            <a:endParaRPr lang="en-US" dirty="0"/>
          </a:p>
        </p:txBody>
      </p:sp>
      <p:sp>
        <p:nvSpPr>
          <p:cNvPr id="4" name="Slide Number Placeholder 3"/>
          <p:cNvSpPr>
            <a:spLocks noGrp="1"/>
          </p:cNvSpPr>
          <p:nvPr>
            <p:ph type="sldNum" sz="quarter" idx="10"/>
          </p:nvPr>
        </p:nvSpPr>
        <p:spPr/>
        <p:txBody>
          <a:bodyPr/>
          <a:lstStyle/>
          <a:p>
            <a:pPr defTabSz="483306">
              <a:defRPr/>
            </a:pPr>
            <a:fld id="{157F591F-48A8-46BF-9842-345A827D44AD}" type="slidenum">
              <a:rPr lang="en-US">
                <a:solidFill>
                  <a:prstClr val="black"/>
                </a:solidFill>
                <a:latin typeface="Calibri" panose="020F0502020204030204"/>
              </a:rPr>
              <a:pPr defTabSz="483306">
                <a:defRPr/>
              </a:pPr>
              <a:t>69</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D0B26F88-B503-4807-A628-A182904C9CF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097891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[Read and explain the Day 1 Afternoon Agenda using the facilitator’s process agenda as guidance.]</a:t>
            </a:r>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7</a:t>
            </a:fld>
            <a:endParaRPr lang="en-US"/>
          </a:p>
        </p:txBody>
      </p:sp>
      <p:sp>
        <p:nvSpPr>
          <p:cNvPr id="6" name="Date Placeholder 5">
            <a:extLst>
              <a:ext uri="{FF2B5EF4-FFF2-40B4-BE49-F238E27FC236}">
                <a16:creationId xmlns:a16="http://schemas.microsoft.com/office/drawing/2014/main" id="{B66A5F5F-B531-4197-A9D1-8A8B981CFA0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9078488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306">
              <a:defRPr/>
            </a:pPr>
            <a:fld id="{157F591F-48A8-46BF-9842-345A827D44AD}" type="slidenum">
              <a:rPr lang="en-US">
                <a:solidFill>
                  <a:prstClr val="black"/>
                </a:solidFill>
                <a:latin typeface="Calibri" panose="020F0502020204030204"/>
              </a:rPr>
              <a:pPr defTabSz="483306">
                <a:defRPr/>
              </a:pPr>
              <a:t>70</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02CE5059-5CAA-474D-9F4D-47692398980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9915780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222375"/>
            <a:ext cx="4397375" cy="3297238"/>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defTabSz="966612">
              <a:defRPr/>
            </a:pPr>
            <a:endParaRPr lang="en-US" dirty="0">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966612">
              <a:defRPr/>
            </a:pPr>
            <a:fld id="{F5ADEF72-CD73-48E2-AEFB-3B6C611F1A4A}" type="slidenum">
              <a:rPr lang="en-US">
                <a:solidFill>
                  <a:prstClr val="black"/>
                </a:solidFill>
                <a:latin typeface="Calibri" panose="020F0502020204030204"/>
              </a:rPr>
              <a:pPr defTabSz="966612">
                <a:defRPr/>
              </a:pPr>
              <a:t>71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597472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300" i="1" dirty="0"/>
              <a:t>[Address questions from participants and review the agenda for Day 2]</a:t>
            </a:r>
            <a:endParaRPr lang="en-US" dirty="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66612" fontAlgn="base">
              <a:spcBef>
                <a:spcPct val="0"/>
              </a:spcBef>
              <a:spcAft>
                <a:spcPct val="0"/>
              </a:spcAft>
              <a:defRPr/>
            </a:pPr>
            <a:fld id="{088AD1A3-61CA-4676-ABBD-06D15B01641B}" type="slidenum">
              <a:rPr lang="en-US">
                <a:solidFill>
                  <a:prstClr val="black"/>
                </a:solidFill>
                <a:latin typeface="Calibri" panose="020F0502020204030204"/>
              </a:rPr>
              <a:pPr defTabSz="966612" fontAlgn="base">
                <a:spcBef>
                  <a:spcPct val="0"/>
                </a:spcBef>
                <a:spcAft>
                  <a:spcPct val="0"/>
                </a:spcAft>
                <a:defRPr/>
              </a:pPr>
              <a:t>72</a:t>
            </a:fld>
            <a:endParaRPr lang="en-US" dirty="0">
              <a:solidFill>
                <a:prstClr val="black"/>
              </a:solidFill>
              <a:latin typeface="Calibri" panose="020F0502020204030204"/>
            </a:endParaRPr>
          </a:p>
        </p:txBody>
      </p:sp>
      <p:sp>
        <p:nvSpPr>
          <p:cNvPr id="5" name="Date Placeholder 4"/>
          <p:cNvSpPr>
            <a:spLocks noGrp="1"/>
          </p:cNvSpPr>
          <p:nvPr>
            <p:ph type="dt" idx="10"/>
          </p:nvPr>
        </p:nvSpPr>
        <p:spPr/>
        <p:txBody>
          <a:bodyPr/>
          <a:lstStyle/>
          <a:p>
            <a:pPr defTabSz="966612">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19202797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i="1" dirty="0"/>
              <a:t>[Read and explain the Day 2 Morning Agenda using the facilitator’s process agenda as guidance.]</a:t>
            </a:r>
            <a:endParaRPr lang="en-US" b="0" dirty="0"/>
          </a:p>
        </p:txBody>
      </p:sp>
      <p:sp>
        <p:nvSpPr>
          <p:cNvPr id="4" name="Slide Number Placeholder 3"/>
          <p:cNvSpPr>
            <a:spLocks noGrp="1"/>
          </p:cNvSpPr>
          <p:nvPr>
            <p:ph type="sldNum" sz="quarter" idx="10"/>
          </p:nvPr>
        </p:nvSpPr>
        <p:spPr/>
        <p:txBody>
          <a:bodyPr/>
          <a:lstStyle/>
          <a:p>
            <a:pPr defTabSz="966612">
              <a:defRPr/>
            </a:pPr>
            <a:fld id="{F5ADEF72-CD73-48E2-AEFB-3B6C611F1A4A}" type="slidenum">
              <a:rPr lang="en-US">
                <a:solidFill>
                  <a:prstClr val="black"/>
                </a:solidFill>
                <a:latin typeface="Calibri" panose="020F0502020204030204"/>
              </a:rPr>
              <a:pPr defTabSz="966612">
                <a:defRPr/>
              </a:pPr>
              <a:t>73</a:t>
            </a:fld>
            <a:endParaRPr lang="en-US" dirty="0">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966612">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26840001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[Read and explain the Day 2 Afternoon Agenda using the facilitator’s process agenda as guidance.]</a:t>
            </a:r>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74</a:t>
            </a:fld>
            <a:endParaRPr lang="en-US"/>
          </a:p>
        </p:txBody>
      </p:sp>
      <p:sp>
        <p:nvSpPr>
          <p:cNvPr id="6" name="Date Placeholder 5">
            <a:extLst>
              <a:ext uri="{FF2B5EF4-FFF2-40B4-BE49-F238E27FC236}">
                <a16:creationId xmlns:a16="http://schemas.microsoft.com/office/drawing/2014/main" id="{E91042E8-9EA6-4765-85CC-3ABED4EF20F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6059185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306">
              <a:defRPr/>
            </a:pPr>
            <a:fld id="{157F591F-48A8-46BF-9842-345A827D44AD}" type="slidenum">
              <a:rPr lang="en-US">
                <a:solidFill>
                  <a:prstClr val="black"/>
                </a:solidFill>
                <a:latin typeface="Calibri" panose="020F0502020204030204"/>
              </a:rPr>
              <a:pPr defTabSz="483306">
                <a:defRPr/>
              </a:pPr>
              <a:t>75</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42042135-A6C1-4437-84F2-7186BA2AAE7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9480910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We want to develop tasks that elicit the evidence of what students know and can do and how they are integrating these multiple dimensions across the core ideas, the practices, and the crosscutting concepts. The tasks we are creating are for use in the classroom; they are not for large-scale assessments. These tasks will help you to evaluate if your student or all of your students are utilizing what you have taught them, and if they are able to demonstrate those KSAs back to you in a meaningful fashion across the dimensions rather than just regurgitating facts.</a:t>
            </a:r>
          </a:p>
          <a:p>
            <a:endParaRPr lang="en-US" sz="1300" dirty="0"/>
          </a:p>
          <a:p>
            <a:r>
              <a:rPr lang="en-US" sz="1300" dirty="0"/>
              <a:t>The Task Specifications Tool provides a lot of information gleaned from the unpacking that you can use to create tasks. The tasks can range from a couple of interrelated choices and types of questions with supports to a project based on tasks that requires using multiple skills, data, and graphs and sources of information or patterns. </a:t>
            </a:r>
          </a:p>
          <a:p>
            <a:endParaRPr lang="en-US" sz="1300" dirty="0"/>
          </a:p>
          <a:p>
            <a:r>
              <a:rPr lang="en-US" sz="1300" dirty="0"/>
              <a:t>That’s the beauty of this tool; you can go from small to large, from shallow to deep, but it’s all intentional. You can justify the evidence, gather the evidence, make inferences about what students know and can do, and make judgments about your own instruction and how you can adjust it to improve learning.</a:t>
            </a:r>
            <a:endParaRPr lang="en-US"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76</a:t>
            </a:fld>
            <a:endParaRPr lang="en-US"/>
          </a:p>
        </p:txBody>
      </p:sp>
      <p:sp>
        <p:nvSpPr>
          <p:cNvPr id="6" name="Date Placeholder 5">
            <a:extLst>
              <a:ext uri="{FF2B5EF4-FFF2-40B4-BE49-F238E27FC236}">
                <a16:creationId xmlns:a16="http://schemas.microsoft.com/office/drawing/2014/main" id="{E0E741C5-B4EA-4DDE-82EC-2CE6C6961D7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7245978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524d9f2847_0_141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524d9f2847_0_1415:notes"/>
          <p:cNvSpPr txBox="1">
            <a:spLocks noGrp="1"/>
          </p:cNvSpPr>
          <p:nvPr>
            <p:ph type="body" idx="1"/>
          </p:nvPr>
        </p:nvSpPr>
        <p:spPr>
          <a:xfrm>
            <a:off x="731520" y="4620578"/>
            <a:ext cx="5852160" cy="3780630"/>
          </a:xfrm>
          <a:prstGeom prst="rect">
            <a:avLst/>
          </a:prstGeom>
        </p:spPr>
        <p:txBody>
          <a:bodyPr spcFirstLastPara="1" wrap="square" lIns="96645" tIns="96645" rIns="96645" bIns="96645" anchor="t" anchorCtr="0">
            <a:noAutofit/>
          </a:bodyPr>
          <a:lstStyle/>
          <a:p>
            <a:r>
              <a:rPr lang="en-US" sz="1300" dirty="0"/>
              <a:t>According to the Achieve task screener, there are four criteria we want to see in our assessments. Each criterion comes with a set of indicators to look for in a task. </a:t>
            </a:r>
          </a:p>
          <a:p>
            <a:endParaRPr lang="en-US" sz="1300" dirty="0"/>
          </a:p>
          <a:p>
            <a:r>
              <a:rPr lang="en-US" sz="1300" b="1" dirty="0"/>
              <a:t>Phenomena and problem-focused</a:t>
            </a:r>
            <a:r>
              <a:rPr lang="en-US" sz="1300" dirty="0"/>
              <a:t>. The first criterion of the task screener emphasizes the importance of a high-quality scenario that focuses on phenomena or problems. If we want students to show us that they can use their science ideas and practices to figure things out, we need to give them something to figure out. The scenario should:</a:t>
            </a:r>
          </a:p>
          <a:p>
            <a:pPr marL="181240" indent="-181240">
              <a:buFont typeface="Arial" panose="020B0604020202020204" pitchFamily="34" charset="0"/>
              <a:buChar char="•"/>
            </a:pPr>
            <a:r>
              <a:rPr lang="en-US" sz="1300" dirty="0"/>
              <a:t>Be puzzling and/or intriguing to students</a:t>
            </a:r>
          </a:p>
          <a:p>
            <a:pPr marL="181240" indent="-181240">
              <a:buFont typeface="Arial" panose="020B0604020202020204" pitchFamily="34" charset="0"/>
              <a:buChar char="•"/>
            </a:pPr>
            <a:r>
              <a:rPr lang="en-US" sz="1300" dirty="0"/>
              <a:t>Be explainable using the targeted dimensions and KSAs for the task</a:t>
            </a:r>
          </a:p>
          <a:p>
            <a:pPr marL="181240" indent="-181240">
              <a:buFont typeface="Arial" panose="020B0604020202020204" pitchFamily="34" charset="0"/>
              <a:buChar char="•"/>
            </a:pPr>
            <a:r>
              <a:rPr lang="en-US" sz="1300" dirty="0"/>
              <a:t>Make the task matter. Relevance is related to, but not the same thing as, interest. Tasks should be authentic locally, globally, or universally and students should care about the outcome</a:t>
            </a:r>
          </a:p>
          <a:p>
            <a:pPr marL="181240" indent="-181240">
              <a:buFont typeface="Arial" panose="020B0604020202020204" pitchFamily="34" charset="0"/>
              <a:buChar char="•"/>
            </a:pPr>
            <a:r>
              <a:rPr lang="en-US" sz="1300" dirty="0"/>
              <a:t>Make the task authentic and purposeful from the student perspective. Scenarios should be compelling enough to motivate a wide range of students</a:t>
            </a:r>
          </a:p>
          <a:p>
            <a:pPr marL="181240" indent="-181240">
              <a:buFont typeface="Arial" panose="020B0604020202020204" pitchFamily="34" charset="0"/>
              <a:buChar char="•"/>
            </a:pPr>
            <a:endParaRPr lang="en-US" sz="1300" dirty="0"/>
          </a:p>
          <a:p>
            <a:r>
              <a:rPr lang="en-US" sz="1300" b="1" dirty="0"/>
              <a:t>Sensemaking using the dimensions</a:t>
            </a:r>
            <a:r>
              <a:rPr lang="en-US" sz="1300" dirty="0"/>
              <a:t>. As students figure out a phenomenon or solve a phenomenon-based problem, they must be drawing on multiple dimensions. Application of the DCI without a SEP or CCC is rote recall. Trying to use a SEP or CCC without the other dimensions results in losing the context that makes science </a:t>
            </a:r>
            <a:r>
              <a:rPr lang="en-US" sz="1300" dirty="0" err="1"/>
              <a:t>science</a:t>
            </a:r>
            <a:r>
              <a:rPr lang="en-US" sz="1300" dirty="0"/>
              <a:t>. The task should require:</a:t>
            </a:r>
          </a:p>
          <a:p>
            <a:pPr marL="181240" indent="-181240">
              <a:buFont typeface="Arial" panose="020B0604020202020204" pitchFamily="34" charset="0"/>
              <a:buChar char="•"/>
            </a:pPr>
            <a:r>
              <a:rPr lang="en-US" sz="1300" dirty="0"/>
              <a:t>Use of reasoning to sense-make about phenomena or problems</a:t>
            </a:r>
          </a:p>
          <a:p>
            <a:pPr marL="181240" indent="-181240">
              <a:buFont typeface="Arial" panose="020B0604020202020204" pitchFamily="34" charset="0"/>
              <a:buChar char="•"/>
            </a:pPr>
            <a:r>
              <a:rPr lang="en-US" sz="1300" dirty="0"/>
              <a:t>Demonstration of KSAs for the targeted dimensions (SEPs, CCCs, DCIs)</a:t>
            </a:r>
          </a:p>
          <a:p>
            <a:pPr marL="181240" indent="-181240">
              <a:buFont typeface="Arial" panose="020B0604020202020204" pitchFamily="34" charset="0"/>
              <a:buChar char="•"/>
            </a:pPr>
            <a:r>
              <a:rPr lang="en-US" sz="1300" dirty="0"/>
              <a:t>Integration of multiple dimensions </a:t>
            </a:r>
          </a:p>
          <a:p>
            <a:pPr marL="181240" indent="-181240">
              <a:buFont typeface="Arial" panose="020B0604020202020204" pitchFamily="34" charset="0"/>
              <a:buChar char="•"/>
            </a:pPr>
            <a:r>
              <a:rPr lang="en-US" sz="1300" dirty="0"/>
              <a:t>Opportunities for students to make their thinking visible</a:t>
            </a:r>
          </a:p>
          <a:p>
            <a:pPr marL="181240" indent="-181240">
              <a:buFont typeface="Arial" panose="020B0604020202020204" pitchFamily="34" charset="0"/>
              <a:buChar char="•"/>
            </a:pPr>
            <a:endParaRPr lang="en-US" sz="1300" dirty="0"/>
          </a:p>
          <a:p>
            <a:r>
              <a:rPr lang="en-US" sz="1300" b="1" dirty="0"/>
              <a:t>Equitable and fair</a:t>
            </a:r>
            <a:r>
              <a:rPr lang="en-US" sz="1300" dirty="0"/>
              <a:t>. Providing all students with access to the tasks, including through the use of multiple points of entry and multiple types of supports, is critical, but just one part of ensuring that tasks are fair and equitable. Student agency and interest must also be engaged, making science relevant to them and their lives. The task should provide:</a:t>
            </a:r>
          </a:p>
          <a:p>
            <a:pPr marL="181240" indent="-181240">
              <a:buFont typeface="Arial" panose="020B0604020202020204" pitchFamily="34" charset="0"/>
              <a:buChar char="•"/>
            </a:pPr>
            <a:r>
              <a:rPr lang="en-US" sz="1300" dirty="0"/>
              <a:t>Ways for students to make connections of meaningful local, global, or universal relevance</a:t>
            </a:r>
          </a:p>
          <a:p>
            <a:pPr marL="181240" indent="-181240">
              <a:buFont typeface="Arial" panose="020B0604020202020204" pitchFamily="34" charset="0"/>
              <a:buChar char="•"/>
            </a:pPr>
            <a:r>
              <a:rPr lang="en-US" sz="1300" dirty="0"/>
              <a:t>Multiple modes for students to respond</a:t>
            </a:r>
          </a:p>
          <a:p>
            <a:pPr marL="181240" indent="-181240">
              <a:buFont typeface="Arial" panose="020B0604020202020204" pitchFamily="34" charset="0"/>
              <a:buChar char="•"/>
            </a:pPr>
            <a:r>
              <a:rPr lang="en-US" sz="1300" dirty="0"/>
              <a:t>Content that is accessible, appropriate, and cognitively demanding for all learners</a:t>
            </a:r>
          </a:p>
          <a:p>
            <a:pPr marL="181240" indent="-181240">
              <a:buFont typeface="Arial" panose="020B0604020202020204" pitchFamily="34" charset="0"/>
              <a:buChar char="•"/>
            </a:pPr>
            <a:r>
              <a:rPr lang="en-US" sz="1300" dirty="0"/>
              <a:t>An opportunity to build upon student interest and confidence in science</a:t>
            </a:r>
          </a:p>
          <a:p>
            <a:pPr marL="181240" indent="-181240">
              <a:buFont typeface="Arial" panose="020B0604020202020204" pitchFamily="34" charset="0"/>
              <a:buChar char="•"/>
            </a:pPr>
            <a:r>
              <a:rPr lang="en-US" sz="1300" dirty="0"/>
              <a:t>Content that reflects students’ opportunity to learn</a:t>
            </a:r>
          </a:p>
          <a:p>
            <a:pPr marL="181240" indent="-181240">
              <a:buFont typeface="Arial" panose="020B0604020202020204" pitchFamily="34" charset="0"/>
              <a:buChar char="•"/>
            </a:pPr>
            <a:r>
              <a:rPr lang="en-US" sz="1300" dirty="0"/>
              <a:t>Information that is scientifically accurate</a:t>
            </a:r>
          </a:p>
          <a:p>
            <a:endParaRPr lang="en-US" sz="1300" dirty="0"/>
          </a:p>
          <a:p>
            <a:r>
              <a:rPr lang="en-US" sz="1300" b="1" dirty="0"/>
              <a:t>Right stakeholders, right information</a:t>
            </a:r>
            <a:r>
              <a:rPr lang="en-US" sz="1300" dirty="0"/>
              <a:t>. All tasks must have an intended purpose or use. A task doesn’t exist in isolation, but rather is meant to produce evidence about student learning so that someone can do something with that evidence. Tasks must be designed with a purpose in mind and clearly connect evidence to use. The task should:</a:t>
            </a:r>
          </a:p>
          <a:p>
            <a:pPr marL="181240" indent="-181240">
              <a:buFont typeface="Arial" panose="020B0604020202020204" pitchFamily="34" charset="0"/>
              <a:buChar char="•"/>
            </a:pPr>
            <a:r>
              <a:rPr lang="en-US" sz="1300" dirty="0"/>
              <a:t>Assess what it is intended to assess, and support the purpose for which it is intended</a:t>
            </a:r>
          </a:p>
          <a:p>
            <a:pPr marL="181240" indent="-181240">
              <a:buFont typeface="Arial" panose="020B0604020202020204" pitchFamily="34" charset="0"/>
              <a:buChar char="•"/>
            </a:pPr>
            <a:r>
              <a:rPr lang="en-US" sz="1300" dirty="0"/>
              <a:t>Elicit student artifacts that provide evidence of how well students can use the targeted dimensions together to reason about phenomena and design problems</a:t>
            </a:r>
          </a:p>
          <a:p>
            <a:pPr marL="181240" indent="-181240">
              <a:buFont typeface="Arial" panose="020B0604020202020204" pitchFamily="34" charset="0"/>
              <a:buChar char="•"/>
            </a:pPr>
            <a:r>
              <a:rPr lang="en-US" sz="1300" dirty="0"/>
              <a:t>Include supporting materials (answer keys, rubrics, scoring guidelines) that are clear and connected to the targeted KSAs</a:t>
            </a:r>
          </a:p>
          <a:p>
            <a:pPr marL="181240" indent="-181240">
              <a:buFont typeface="Arial" panose="020B0604020202020204" pitchFamily="34" charset="0"/>
              <a:buChar char="•"/>
            </a:pPr>
            <a:r>
              <a:rPr lang="en-US" sz="1300" dirty="0"/>
              <a:t>Include prompts and directions that provide sufficient guidance for administration for both teachers and students</a:t>
            </a:r>
          </a:p>
        </p:txBody>
      </p:sp>
      <p:sp>
        <p:nvSpPr>
          <p:cNvPr id="700" name="Google Shape;700;g524d9f2847_0_1415: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buClr>
                <a:srgbClr val="000000"/>
              </a:buClr>
              <a:buSzPts val="1200"/>
            </a:pPr>
            <a:fld id="{00000000-1234-1234-1234-123412341234}" type="slidenum">
              <a:rPr lang="en-US"/>
              <a:pPr>
                <a:buClr>
                  <a:srgbClr val="000000"/>
                </a:buClr>
                <a:buSzPts val="1200"/>
              </a:pPr>
              <a:t>77</a:t>
            </a:fld>
            <a:endParaRPr/>
          </a:p>
        </p:txBody>
      </p:sp>
      <p:sp>
        <p:nvSpPr>
          <p:cNvPr id="3" name="Date Placeholder 2">
            <a:extLst>
              <a:ext uri="{FF2B5EF4-FFF2-40B4-BE49-F238E27FC236}">
                <a16:creationId xmlns:a16="http://schemas.microsoft.com/office/drawing/2014/main" id="{751E39AC-286F-4DDD-8583-4A417E63BC4C}"/>
              </a:ext>
            </a:extLst>
          </p:cNvPr>
          <p:cNvSpPr>
            <a:spLocks noGrp="1"/>
          </p:cNvSpPr>
          <p:nvPr>
            <p:ph type="dt"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These tasks may include multiple parts, questions, or prompts connected to a phenomenon or problem-solving context or event. With this in mind, consider this grade 5 exemplar task. This task is designed to align with the PE: “Develop a model which shows that matter is too small to be seen.”</a:t>
            </a:r>
          </a:p>
          <a:p>
            <a:endParaRPr lang="en-US" sz="1300" dirty="0"/>
          </a:p>
          <a:p>
            <a:r>
              <a:rPr lang="en-US" sz="1300" dirty="0"/>
              <a:t>Notice that this task has a particular structure beginning with the anticipatory set which is designed to remind the student of the scientific focus. It gets the students to begin thinking about what the task is about and generating their prior knowledge. There is the stimulus which provides context for the task the student is to complete. The stimulus does not need to be very lengthy. Again, remember, this is fifth grade, so we are asking something that is engaging to the student and not too outrageous or too scientific. This is something a fifth grader can grasp and understand. There is a prompt and a question for the student and, in this case, a model template has also been provided for the student. The model template is not required. This may be a place where you don’t want to provide a template because you want the student to come up with his or her own model. The intention of this model is to describe how the friend explains to the other friend why the salt seems to disappear. </a:t>
            </a:r>
          </a:p>
          <a:p>
            <a:endParaRPr lang="en-US" sz="1300" dirty="0"/>
          </a:p>
          <a:p>
            <a:r>
              <a:rPr lang="en-US" sz="1300" dirty="0"/>
              <a:t>Another point to keep in mind is that the language in the item is at or below grade level. You want to make sure that the language presented is not over grade level or overly complex. Sometimes you may find that domain-specific language may be above grade-level, but if it is a term commonly used in your classroom and is one with which students are familiar, you want to use this language because we want to support science learning.</a:t>
            </a:r>
          </a:p>
          <a:p>
            <a:endParaRPr lang="en-US" sz="1300" dirty="0"/>
          </a:p>
          <a:p>
            <a:r>
              <a:rPr lang="en-US" sz="1300" dirty="0"/>
              <a:t>When creating the elements of these tasks keep in mind that the “load” of the work should be carried by the student as they compete the task. When designing the context and anticipatory set, etc., ask yourself, what is important? What information is essential for students to know in order to get them to start thinking the way we want them to think? These questions may result in variations in the amount and type of front loading that is included in the task.</a:t>
            </a:r>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78</a:t>
            </a:fld>
            <a:endParaRPr lang="en-US"/>
          </a:p>
        </p:txBody>
      </p:sp>
      <p:sp>
        <p:nvSpPr>
          <p:cNvPr id="6" name="Date Placeholder 5">
            <a:extLst>
              <a:ext uri="{FF2B5EF4-FFF2-40B4-BE49-F238E27FC236}">
                <a16:creationId xmlns:a16="http://schemas.microsoft.com/office/drawing/2014/main" id="{A6986D0E-8EED-423F-9EC2-9107E8D6EAB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1331096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300" dirty="0"/>
              <a:t>On this slide, we annotate the characteristics of the task. In the boxes, we capture elements from the Unpacking and the Task Specifications Tools to show how the tools were used to design the task. This is a way to verify that the tools designed to be used for this task were indeed used.</a:t>
            </a:r>
            <a:endParaRPr lang="en-US" dirty="0"/>
          </a:p>
        </p:txBody>
      </p:sp>
      <p:sp>
        <p:nvSpPr>
          <p:cNvPr id="4" name="Slide Number Placeholder 3"/>
          <p:cNvSpPr>
            <a:spLocks noGrp="1"/>
          </p:cNvSpPr>
          <p:nvPr>
            <p:ph type="sldNum" sz="quarter" idx="5"/>
          </p:nvPr>
        </p:nvSpPr>
        <p:spPr/>
        <p:txBody>
          <a:bodyPr/>
          <a:lstStyle/>
          <a:p>
            <a:pPr defTabSz="483306">
              <a:defRPr/>
            </a:pPr>
            <a:fld id="{157F591F-48A8-46BF-9842-345A827D44AD}" type="slidenum">
              <a:rPr lang="en-US">
                <a:solidFill>
                  <a:prstClr val="black"/>
                </a:solidFill>
                <a:latin typeface="Calibri" panose="020F0502020204030204"/>
              </a:rPr>
              <a:pPr defTabSz="483306">
                <a:defRPr/>
              </a:pPr>
              <a:t>79</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3CF1AF07-B160-47B3-95B1-77B8CA23602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891829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i="1" dirty="0"/>
              <a:t>[Read and explain the Day 2 Morning Agenda using the facilitator’s process agenda as guidance.]</a:t>
            </a:r>
            <a:endParaRPr lang="en-US" b="0" dirty="0"/>
          </a:p>
        </p:txBody>
      </p:sp>
      <p:sp>
        <p:nvSpPr>
          <p:cNvPr id="4" name="Slide Number Placeholder 3"/>
          <p:cNvSpPr>
            <a:spLocks noGrp="1"/>
          </p:cNvSpPr>
          <p:nvPr>
            <p:ph type="sldNum" sz="quarter" idx="10"/>
          </p:nvPr>
        </p:nvSpPr>
        <p:spPr/>
        <p:txBody>
          <a:bodyPr/>
          <a:lstStyle/>
          <a:p>
            <a:pPr defTabSz="966612">
              <a:defRPr/>
            </a:pPr>
            <a:fld id="{F5ADEF72-CD73-48E2-AEFB-3B6C611F1A4A}" type="slidenum">
              <a:rPr lang="en-US">
                <a:solidFill>
                  <a:prstClr val="black"/>
                </a:solidFill>
                <a:latin typeface="Calibri" panose="020F0502020204030204"/>
              </a:rPr>
              <a:pPr defTabSz="966612">
                <a:defRPr/>
              </a:pPr>
              <a:t>8</a:t>
            </a:fld>
            <a:endParaRPr lang="en-US" dirty="0">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966612">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97884784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Here is another model for verifying that the tools designed to create the tasks were indeed used to create them. After you develop your task in your collaborative groups, you will use the Verification of Task Alignment Tool to demonstrate which elements from the Unpacking Tool and Task Specifications Tool are the focus of the task. For example, you will need to determine which KSA or set of KSAs your task measures. What are the expectations of learning you expect students to demonstrate when they complete this task, and what vehicles, or work products, are students asked to use to demonstrate that learning? These elements of the task will need to be carefully considered once you’ve designed your task.</a:t>
            </a:r>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80</a:t>
            </a:fld>
            <a:endParaRPr lang="en-US"/>
          </a:p>
        </p:txBody>
      </p:sp>
      <p:sp>
        <p:nvSpPr>
          <p:cNvPr id="6" name="Date Placeholder 5">
            <a:extLst>
              <a:ext uri="{FF2B5EF4-FFF2-40B4-BE49-F238E27FC236}">
                <a16:creationId xmlns:a16="http://schemas.microsoft.com/office/drawing/2014/main" id="{60A524D3-42B2-400D-A33B-C8CEFCECF76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08907240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[Review the guiding questions for development of the classroom assessment task with the participants. These guiding questions are also included in the Facilitator Guidance to Support Activities.] </a:t>
            </a:r>
            <a:endParaRPr lang="en-US"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81</a:t>
            </a:fld>
            <a:endParaRPr lang="en-US"/>
          </a:p>
        </p:txBody>
      </p:sp>
      <p:sp>
        <p:nvSpPr>
          <p:cNvPr id="6" name="Date Placeholder 5">
            <a:extLst>
              <a:ext uri="{FF2B5EF4-FFF2-40B4-BE49-F238E27FC236}">
                <a16:creationId xmlns:a16="http://schemas.microsoft.com/office/drawing/2014/main" id="{7686B7BD-1EC7-451B-B77A-6F05FD2F6DF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34057640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[Review the strategies for development of the classroom assessment task with the participants. These strategies are also included in the Facilitator Guidance to Support Activities.] </a:t>
            </a:r>
            <a:endParaRPr lang="en-US"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82</a:t>
            </a:fld>
            <a:endParaRPr lang="en-US"/>
          </a:p>
        </p:txBody>
      </p:sp>
      <p:sp>
        <p:nvSpPr>
          <p:cNvPr id="6" name="Date Placeholder 5">
            <a:extLst>
              <a:ext uri="{FF2B5EF4-FFF2-40B4-BE49-F238E27FC236}">
                <a16:creationId xmlns:a16="http://schemas.microsoft.com/office/drawing/2014/main" id="{33865F04-CAAC-48A0-94C2-4EC26504B91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523176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[Review the strategies for development of the classroom assessment task with the participants. These strategies are also included in the Facilitator Guidance to Support Activities.] </a:t>
            </a:r>
            <a:endParaRPr lang="en-US"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83</a:t>
            </a:fld>
            <a:endParaRPr lang="en-US"/>
          </a:p>
        </p:txBody>
      </p:sp>
      <p:sp>
        <p:nvSpPr>
          <p:cNvPr id="6" name="Date Placeholder 5">
            <a:extLst>
              <a:ext uri="{FF2B5EF4-FFF2-40B4-BE49-F238E27FC236}">
                <a16:creationId xmlns:a16="http://schemas.microsoft.com/office/drawing/2014/main" id="{C35B0880-6A3E-4B6C-B7C1-51AA3116DF5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85876195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dirty="0"/>
              <a:t>[Pause for comments and questions from participants.]</a:t>
            </a:r>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84</a:t>
            </a:fld>
            <a:endParaRPr lang="en-US"/>
          </a:p>
        </p:txBody>
      </p:sp>
      <p:sp>
        <p:nvSpPr>
          <p:cNvPr id="6" name="Date Placeholder 5">
            <a:extLst>
              <a:ext uri="{FF2B5EF4-FFF2-40B4-BE49-F238E27FC236}">
                <a16:creationId xmlns:a16="http://schemas.microsoft.com/office/drawing/2014/main" id="{B5B1BC3A-D267-4907-8415-B754C506E5A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31144424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306">
              <a:defRPr/>
            </a:pPr>
            <a:fld id="{157F591F-48A8-46BF-9842-345A827D44AD}" type="slidenum">
              <a:rPr lang="en-US">
                <a:solidFill>
                  <a:prstClr val="black"/>
                </a:solidFill>
                <a:latin typeface="Calibri" panose="020F0502020204030204"/>
              </a:rPr>
              <a:pPr defTabSz="483306">
                <a:defRPr/>
              </a:pPr>
              <a:t>85</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7389C07F-C726-43E1-9FB2-87B68207566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6566819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300" i="1" dirty="0"/>
              <a:t>[Facilitators in each grade-level/band group walk participants through the SCILLSS Grade 8 Student Task, SCILLSS Grade 8 Task Administration Guide, and Example Grade 8 Science Unit Quiz. Following the walk-through, participants will have an opportunity to evaluate, compare/contrast, and discuss the tasks in greater detail using the Task Comparison Review Worksheet. Each small group will record their discussion notes on the provided worksheet to support sharing responses with the larger group.]</a:t>
            </a:r>
            <a:endParaRPr lang="en-US" sz="1400" i="1" dirty="0"/>
          </a:p>
          <a:p>
            <a:pPr defTabSz="966612">
              <a:defRPr/>
            </a:pPr>
            <a:endParaRPr lang="en-US" sz="1300" dirty="0">
              <a:solidFill>
                <a:schemeClr val="dk1"/>
              </a:solidFill>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pPr defTabSz="483306">
              <a:defRPr/>
            </a:pPr>
            <a:fld id="{157F591F-48A8-46BF-9842-345A827D44AD}" type="slidenum">
              <a:rPr lang="en-US">
                <a:solidFill>
                  <a:prstClr val="black"/>
                </a:solidFill>
                <a:latin typeface="Calibri" panose="020F0502020204030204"/>
              </a:rPr>
              <a:pPr defTabSz="483306">
                <a:defRPr/>
              </a:pPr>
              <a:t>86</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E2632234-B5D7-4DE2-BB5D-AB6EED72D41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46045145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[Explain the review criteria to participants.]</a:t>
            </a:r>
          </a:p>
        </p:txBody>
      </p:sp>
      <p:sp>
        <p:nvSpPr>
          <p:cNvPr id="4" name="Slide Number Placeholder 3"/>
          <p:cNvSpPr>
            <a:spLocks noGrp="1"/>
          </p:cNvSpPr>
          <p:nvPr>
            <p:ph type="sldNum" sz="quarter" idx="5"/>
          </p:nvPr>
        </p:nvSpPr>
        <p:spPr/>
        <p:txBody>
          <a:bodyPr/>
          <a:lstStyle/>
          <a:p>
            <a:fld id="{157F591F-48A8-46BF-9842-345A827D44AD}" type="slidenum">
              <a:rPr lang="en-US" smtClean="0"/>
              <a:t>87</a:t>
            </a:fld>
            <a:endParaRPr lang="en-US"/>
          </a:p>
        </p:txBody>
      </p:sp>
      <p:sp>
        <p:nvSpPr>
          <p:cNvPr id="6" name="Date Placeholder 5">
            <a:extLst>
              <a:ext uri="{FF2B5EF4-FFF2-40B4-BE49-F238E27FC236}">
                <a16:creationId xmlns:a16="http://schemas.microsoft.com/office/drawing/2014/main" id="{0DF8FC78-CFB1-41B1-B72A-40122C226A4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99494009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[Introduce and explain the Task Comparison Review Worksheet to participants.]</a:t>
            </a:r>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88</a:t>
            </a:fld>
            <a:endParaRPr lang="en-US"/>
          </a:p>
        </p:txBody>
      </p:sp>
      <p:sp>
        <p:nvSpPr>
          <p:cNvPr id="6" name="Date Placeholder 5">
            <a:extLst>
              <a:ext uri="{FF2B5EF4-FFF2-40B4-BE49-F238E27FC236}">
                <a16:creationId xmlns:a16="http://schemas.microsoft.com/office/drawing/2014/main" id="{2482A5C5-45AF-47E9-8578-97A27608B1A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15162060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dirty="0"/>
              <a:t>[Recommended morning break.]</a:t>
            </a:r>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89</a:t>
            </a:fld>
            <a:endParaRPr lang="en-US"/>
          </a:p>
        </p:txBody>
      </p:sp>
      <p:sp>
        <p:nvSpPr>
          <p:cNvPr id="6" name="Date Placeholder 5">
            <a:extLst>
              <a:ext uri="{FF2B5EF4-FFF2-40B4-BE49-F238E27FC236}">
                <a16:creationId xmlns:a16="http://schemas.microsoft.com/office/drawing/2014/main" id="{F1392585-9CD2-4CCB-A31D-2F44B7F8847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388510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[Read and explain the Day 2 Afternoon Agenda using the facilitator’s process agenda as guidance.]</a:t>
            </a:r>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9</a:t>
            </a:fld>
            <a:endParaRPr lang="en-US"/>
          </a:p>
        </p:txBody>
      </p:sp>
      <p:sp>
        <p:nvSpPr>
          <p:cNvPr id="6" name="Date Placeholder 5">
            <a:extLst>
              <a:ext uri="{FF2B5EF4-FFF2-40B4-BE49-F238E27FC236}">
                <a16:creationId xmlns:a16="http://schemas.microsoft.com/office/drawing/2014/main" id="{99FBFB11-2B44-4CD3-8A14-A9461E81DF2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4996469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[Facilitators will guide grade level/band teams through the example task ideas for the targeted PE using the completed unpacking and Task Specifications Tools and facilitate discussions about the quality of the task ideas. Collaborative teams might begin to brainstorm task ideas for their selected PE time permitting.]</a:t>
            </a:r>
            <a:endParaRPr lang="en-US" i="1" dirty="0"/>
          </a:p>
          <a:p>
            <a:endParaRPr lang="en-US" dirty="0"/>
          </a:p>
        </p:txBody>
      </p:sp>
      <p:sp>
        <p:nvSpPr>
          <p:cNvPr id="4" name="Slide Number Placeholder 3"/>
          <p:cNvSpPr>
            <a:spLocks noGrp="1"/>
          </p:cNvSpPr>
          <p:nvPr>
            <p:ph type="sldNum" sz="quarter" idx="10"/>
          </p:nvPr>
        </p:nvSpPr>
        <p:spPr/>
        <p:txBody>
          <a:bodyPr/>
          <a:lstStyle/>
          <a:p>
            <a:pPr defTabSz="483306">
              <a:defRPr/>
            </a:pPr>
            <a:fld id="{157F591F-48A8-46BF-9842-345A827D44AD}" type="slidenum">
              <a:rPr lang="en-US">
                <a:solidFill>
                  <a:prstClr val="black"/>
                </a:solidFill>
                <a:latin typeface="Calibri" panose="020F0502020204030204"/>
              </a:rPr>
              <a:pPr defTabSz="483306">
                <a:defRPr/>
              </a:pPr>
              <a:t>90</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881FB2D5-4FDB-4A52-98D1-69DF038EF25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19133042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dirty="0"/>
              <a:t>[Have participants work in small collaborative teams (4-5 participants) to review and discuss the sample task ideas for the targeted PEs. Facilitators sit with each collaborative team to provide guidance and to support the discussion. Collaborative teams might begin to brainstorm task ideas for their group’s selected PE, time permitting.]</a:t>
            </a:r>
            <a:endParaRPr lang="en-US" dirty="0"/>
          </a:p>
        </p:txBody>
      </p:sp>
      <p:sp>
        <p:nvSpPr>
          <p:cNvPr id="4" name="Slide Number Placeholder 3"/>
          <p:cNvSpPr>
            <a:spLocks noGrp="1"/>
          </p:cNvSpPr>
          <p:nvPr>
            <p:ph type="sldNum" sz="quarter" idx="10"/>
          </p:nvPr>
        </p:nvSpPr>
        <p:spPr/>
        <p:txBody>
          <a:bodyPr/>
          <a:lstStyle/>
          <a:p>
            <a:pPr defTabSz="483306">
              <a:defRPr/>
            </a:pPr>
            <a:fld id="{157F591F-48A8-46BF-9842-345A827D44AD}" type="slidenum">
              <a:rPr lang="en-US">
                <a:solidFill>
                  <a:prstClr val="black"/>
                </a:solidFill>
                <a:latin typeface="Calibri" panose="020F0502020204030204"/>
              </a:rPr>
              <a:pPr defTabSz="483306">
                <a:defRPr/>
              </a:pPr>
              <a:t>91</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4787A3BB-369F-4999-81CA-E9339158341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8662802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[Pause to ask participants if they have any questions before working in their collaborative groups to develop their tasks.]</a:t>
            </a:r>
            <a:endParaRPr lang="en-US" sz="1300" dirty="0"/>
          </a:p>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92</a:t>
            </a:fld>
            <a:endParaRPr lang="en-US"/>
          </a:p>
        </p:txBody>
      </p:sp>
      <p:sp>
        <p:nvSpPr>
          <p:cNvPr id="6" name="Date Placeholder 5">
            <a:extLst>
              <a:ext uri="{FF2B5EF4-FFF2-40B4-BE49-F238E27FC236}">
                <a16:creationId xmlns:a16="http://schemas.microsoft.com/office/drawing/2014/main" id="{2DFA98E0-F04E-4FF8-B282-35D4BB031B8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7236392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[Facilitators will guide grade level/band teams to develop the task for their selected PE using the completed Unpacking and Task Specifications Tools. Collaborative teams will populate the Task Development Tool (slide 96) as they develop their task. Facilitators will guide teams to consider revisions to the Unpacking and Task Specifications Tools as they work on their task. Participants begin drafting the task in their grade-level teams.]</a:t>
            </a:r>
            <a:endParaRPr lang="en-US" i="1" dirty="0"/>
          </a:p>
        </p:txBody>
      </p:sp>
      <p:sp>
        <p:nvSpPr>
          <p:cNvPr id="4" name="Slide Number Placeholder 3"/>
          <p:cNvSpPr>
            <a:spLocks noGrp="1"/>
          </p:cNvSpPr>
          <p:nvPr>
            <p:ph type="sldNum" sz="quarter" idx="5"/>
          </p:nvPr>
        </p:nvSpPr>
        <p:spPr/>
        <p:txBody>
          <a:bodyPr/>
          <a:lstStyle/>
          <a:p>
            <a:fld id="{157F591F-48A8-46BF-9842-345A827D44AD}" type="slidenum">
              <a:rPr lang="en-US" smtClean="0"/>
              <a:t>93</a:t>
            </a:fld>
            <a:endParaRPr lang="en-US"/>
          </a:p>
        </p:txBody>
      </p:sp>
      <p:sp>
        <p:nvSpPr>
          <p:cNvPr id="6" name="Date Placeholder 5">
            <a:extLst>
              <a:ext uri="{FF2B5EF4-FFF2-40B4-BE49-F238E27FC236}">
                <a16:creationId xmlns:a16="http://schemas.microsoft.com/office/drawing/2014/main" id="{1E2B5FBC-845F-47D7-9545-6B732EDAC59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67881711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[Facilitators will guide grade level/band teams to develop the task for their selected PE using the completed Unpacking and Task Specifications Tools. Collaborative teams will populate the Task Development Tool (slide 96) as they develop their task. Facilitators will guide teams to consider revisions to the Unpacking and Task Specifications Tools as they work on their task. Participants begin drafting the task in their grade-level teams.]</a:t>
            </a:r>
            <a:endParaRPr lang="en-US" sz="1400" i="1" dirty="0"/>
          </a:p>
        </p:txBody>
      </p:sp>
      <p:sp>
        <p:nvSpPr>
          <p:cNvPr id="4" name="Slide Number Placeholder 3"/>
          <p:cNvSpPr>
            <a:spLocks noGrp="1"/>
          </p:cNvSpPr>
          <p:nvPr>
            <p:ph type="sldNum" sz="quarter" idx="10"/>
          </p:nvPr>
        </p:nvSpPr>
        <p:spPr/>
        <p:txBody>
          <a:bodyPr/>
          <a:lstStyle/>
          <a:p>
            <a:pPr defTabSz="483306">
              <a:defRPr/>
            </a:pPr>
            <a:fld id="{157F591F-48A8-46BF-9842-345A827D44AD}" type="slidenum">
              <a:rPr lang="en-US">
                <a:solidFill>
                  <a:prstClr val="black"/>
                </a:solidFill>
                <a:latin typeface="Calibri" panose="020F0502020204030204"/>
              </a:rPr>
              <a:pPr defTabSz="483306">
                <a:defRPr/>
              </a:pPr>
              <a:t>94</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1EDC1C54-1606-46AB-A0A7-DF2A5E2DB50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39181942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dirty="0"/>
              <a:t>[Have participants work in small collaborative teams (4-5 participants) to draft a task utilizing their completed Unpacking Tool and Task Specifications Tool. Emphasize that strong alignment to these tools is necessary to ensure the development of a task that will produce the necessary evidence to evaluate students’ knowledge, skills, and abilities of the selected KSA(s). Facilitators sit with each collaborative team to provide guidance and to support the production of the task. Facilitators can also serve as recorders and can offer to document the group decisions in the Task Development Tool.</a:t>
            </a:r>
            <a:endParaRPr lang="en-US" dirty="0"/>
          </a:p>
        </p:txBody>
      </p:sp>
      <p:sp>
        <p:nvSpPr>
          <p:cNvPr id="4" name="Slide Number Placeholder 3"/>
          <p:cNvSpPr>
            <a:spLocks noGrp="1"/>
          </p:cNvSpPr>
          <p:nvPr>
            <p:ph type="sldNum" sz="quarter" idx="10"/>
          </p:nvPr>
        </p:nvSpPr>
        <p:spPr/>
        <p:txBody>
          <a:bodyPr/>
          <a:lstStyle/>
          <a:p>
            <a:pPr defTabSz="483306">
              <a:defRPr/>
            </a:pPr>
            <a:fld id="{157F591F-48A8-46BF-9842-345A827D44AD}" type="slidenum">
              <a:rPr lang="en-US">
                <a:solidFill>
                  <a:prstClr val="black"/>
                </a:solidFill>
                <a:latin typeface="Calibri" panose="020F0502020204030204"/>
              </a:rPr>
              <a:pPr defTabSz="483306">
                <a:defRPr/>
              </a:pPr>
              <a:t>95</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FB3CEAC6-F155-4E4F-8DD5-78CD7F298D9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0782560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7F591F-48A8-46BF-9842-345A827D44AD}" type="slidenum">
              <a:rPr lang="en-US" smtClean="0"/>
              <a:t>96</a:t>
            </a:fld>
            <a:endParaRPr lang="en-US"/>
          </a:p>
        </p:txBody>
      </p:sp>
      <p:sp>
        <p:nvSpPr>
          <p:cNvPr id="6" name="Date Placeholder 5">
            <a:extLst>
              <a:ext uri="{FF2B5EF4-FFF2-40B4-BE49-F238E27FC236}">
                <a16:creationId xmlns:a16="http://schemas.microsoft.com/office/drawing/2014/main" id="{0305C32E-32D3-46D6-9C7B-2593CE0AE62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89905984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306">
              <a:defRPr/>
            </a:pPr>
            <a:fld id="{157F591F-48A8-46BF-9842-345A827D44AD}" type="slidenum">
              <a:rPr lang="en-US">
                <a:solidFill>
                  <a:prstClr val="black"/>
                </a:solidFill>
                <a:latin typeface="Calibri" panose="020F0502020204030204"/>
              </a:rPr>
              <a:pPr defTabSz="483306">
                <a:defRPr/>
              </a:pPr>
              <a:t>97</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10B54F7F-DEEE-4BB6-B5BF-1AF95BF5F90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72990901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next thing we will begin conceptualizing as we began to develop this task is the scoring rubric. </a:t>
            </a:r>
          </a:p>
          <a:p>
            <a:endParaRPr lang="en-US" sz="1300" dirty="0"/>
          </a:p>
          <a:p>
            <a:r>
              <a:rPr lang="en-US" sz="1300" dirty="0"/>
              <a:t>Will the task elicit a potential range of student responses that you can utilize to get good information? Sometimes evaluating the response to one multiple choice item with options A, B, C, D does not really tell you much as an educator about what students actually understand. </a:t>
            </a:r>
          </a:p>
          <a:p>
            <a:endParaRPr lang="en-US" sz="1300" dirty="0"/>
          </a:p>
          <a:p>
            <a:r>
              <a:rPr lang="en-US" sz="1300" dirty="0"/>
              <a:t>The goal of doing these classroom-based assessments along your instructional sequence is to get your finger on the pulse of what kids know and can do. Therefore, when designing these assessments it is important that there are enough criteria in the rubric to properly evaluate what students understand and where they still need support. The rubric makes this beneficial because educators have the ability to look across the rubric and see specific areas where students might be performing well or might be struggling. The rubric needs to allow an educator to be able to question and determine how to shape instructional decisions from the students’ performance.</a:t>
            </a:r>
          </a:p>
          <a:p>
            <a:endParaRPr lang="en-US" sz="1300" dirty="0"/>
          </a:p>
          <a:p>
            <a:r>
              <a:rPr lang="en-US" sz="1300" dirty="0"/>
              <a:t>Though the task of designing a rubric can seem daunting, remember that you have your tools. Look back at your Unpacking Tool and Task Specifications Tool. These are going to be key supports to inform your design of the rubric in such a way that it garners for you (and the students) the right information about that they know and can do. </a:t>
            </a:r>
          </a:p>
          <a:p>
            <a:endParaRPr lang="en-US" sz="1300" dirty="0"/>
          </a:p>
          <a:p>
            <a:r>
              <a:rPr lang="en-US" sz="1300" dirty="0"/>
              <a:t>The primary intention for these rubrics is not necessarily to grade or to provide an evaluation, but rather to assess where students are in their learning and understanding and decide what, how, and with whom differentiation is needed in instruction. This is not to say that this cannot be graded, but the intent is to encourage formative thinking.</a:t>
            </a:r>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98</a:t>
            </a:fld>
            <a:endParaRPr lang="en-US"/>
          </a:p>
        </p:txBody>
      </p:sp>
      <p:sp>
        <p:nvSpPr>
          <p:cNvPr id="6" name="Date Placeholder 5">
            <a:extLst>
              <a:ext uri="{FF2B5EF4-FFF2-40B4-BE49-F238E27FC236}">
                <a16:creationId xmlns:a16="http://schemas.microsoft.com/office/drawing/2014/main" id="{383E6B36-D1BF-4A9F-80E2-F6394CECE16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91733046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There are several different ways to craft or develop a rubric. Maybe a task has several items or questions. You could make a rubric that is used to score each question within a task. You could create a rubric that describes the full range of items and considers responses to the task as a whole. There are different types of rubrics that you could develop with different degrees of content and it has to do too with the intended purpose and use of your task. What is it that you want to understand about your students? </a:t>
            </a:r>
          </a:p>
          <a:p>
            <a:endParaRPr lang="en-US" sz="1300" dirty="0"/>
          </a:p>
          <a:p>
            <a:r>
              <a:rPr lang="en-US" sz="1300" dirty="0"/>
              <a:t>There are different types and degrees of evidence that you’ll need to think about as you are designing a rubric for your task. It is </a:t>
            </a:r>
            <a:r>
              <a:rPr lang="en-US" sz="1300" b="1" dirty="0"/>
              <a:t>not intended </a:t>
            </a:r>
            <a:r>
              <a:rPr lang="en-US" sz="1300" dirty="0"/>
              <a:t>that these rubrics are developed to provide a grade for students. They are designed to be tools for you as educators to determine how you might adapt or improve instruction. The numbers across the top of the rubric are really just intended to create different categories so you know which students completed the task according to the provided criteria. The intent of the categories are to help you categorize students to understand generally how your class is performing across those levels. This will allow you to differentiate your instruction based on how many students fall into each category indicated on the rubric. Where do I need to adjust my instruction in response to student performance of the criteria in the rubric? </a:t>
            </a:r>
          </a:p>
        </p:txBody>
      </p:sp>
      <p:sp>
        <p:nvSpPr>
          <p:cNvPr id="4" name="Slide Number Placeholder 3"/>
          <p:cNvSpPr>
            <a:spLocks noGrp="1"/>
          </p:cNvSpPr>
          <p:nvPr>
            <p:ph type="sldNum" sz="quarter" idx="5"/>
          </p:nvPr>
        </p:nvSpPr>
        <p:spPr/>
        <p:txBody>
          <a:bodyPr/>
          <a:lstStyle/>
          <a:p>
            <a:fld id="{157F591F-48A8-46BF-9842-345A827D44AD}" type="slidenum">
              <a:rPr lang="en-US" smtClean="0"/>
              <a:t>99</a:t>
            </a:fld>
            <a:endParaRPr lang="en-US"/>
          </a:p>
        </p:txBody>
      </p:sp>
      <p:sp>
        <p:nvSpPr>
          <p:cNvPr id="6" name="Date Placeholder 5">
            <a:extLst>
              <a:ext uri="{FF2B5EF4-FFF2-40B4-BE49-F238E27FC236}">
                <a16:creationId xmlns:a16="http://schemas.microsoft.com/office/drawing/2014/main" id="{18DC8770-0010-4362-9F40-4107564AA70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35041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ED92F3-FF3D-46D4-BE35-C5BE38B90187}" type="datetime1">
              <a:rPr lang="en-US" smtClean="0"/>
              <a:t>4/29/2020</a:t>
            </a:fld>
            <a:endParaRPr lang="en-US"/>
          </a:p>
        </p:txBody>
      </p:sp>
      <p:pic>
        <p:nvPicPr>
          <p:cNvPr id="7" name="Picture 6">
            <a:extLst>
              <a:ext uri="{FF2B5EF4-FFF2-40B4-BE49-F238E27FC236}">
                <a16:creationId xmlns:a16="http://schemas.microsoft.com/office/drawing/2014/main" id="{ECB22306-D99F-40BF-B84B-D9A0599B71C3}"/>
              </a:ext>
            </a:extLst>
          </p:cNvPr>
          <p:cNvPicPr>
            <a:picLocks noChangeAspect="1"/>
          </p:cNvPicPr>
          <p:nvPr userDrawn="1"/>
        </p:nvPicPr>
        <p:blipFill>
          <a:blip r:embed="rId2"/>
          <a:stretch>
            <a:fillRect/>
          </a:stretch>
        </p:blipFill>
        <p:spPr>
          <a:xfrm>
            <a:off x="8020426" y="185738"/>
            <a:ext cx="907177" cy="994142"/>
          </a:xfrm>
          <a:prstGeom prst="rect">
            <a:avLst/>
          </a:prstGeom>
        </p:spPr>
      </p:pic>
      <p:sp>
        <p:nvSpPr>
          <p:cNvPr id="8" name="Slide Number Placeholder 5">
            <a:extLst>
              <a:ext uri="{FF2B5EF4-FFF2-40B4-BE49-F238E27FC236}">
                <a16:creationId xmlns:a16="http://schemas.microsoft.com/office/drawing/2014/main" id="{7EE242A9-5D3C-4DB7-867D-BCF8DD699AD4}"/>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36989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A8CB-8046-4D66-BE1F-6968B1F71323}" type="datetime1">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45459-2CA2-4742-939C-711AB53491B4}" type="slidenum">
              <a:rPr lang="en-US" smtClean="0"/>
              <a:t>‹#›</a:t>
            </a:fld>
            <a:endParaRPr lang="en-US"/>
          </a:p>
        </p:txBody>
      </p:sp>
      <p:pic>
        <p:nvPicPr>
          <p:cNvPr id="7" name="Picture 6">
            <a:extLst>
              <a:ext uri="{FF2B5EF4-FFF2-40B4-BE49-F238E27FC236}">
                <a16:creationId xmlns:a16="http://schemas.microsoft.com/office/drawing/2014/main" id="{D7E569A1-E54F-469D-BF09-815853AC7A5A}"/>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1076779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6F053-CE4A-44EB-967A-0E3D0F124B50}" type="datetime1">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45459-2CA2-4742-939C-711AB53491B4}" type="slidenum">
              <a:rPr lang="en-US" smtClean="0"/>
              <a:t>‹#›</a:t>
            </a:fld>
            <a:endParaRPr lang="en-US"/>
          </a:p>
        </p:txBody>
      </p:sp>
      <p:pic>
        <p:nvPicPr>
          <p:cNvPr id="7" name="Picture 6">
            <a:extLst>
              <a:ext uri="{FF2B5EF4-FFF2-40B4-BE49-F238E27FC236}">
                <a16:creationId xmlns:a16="http://schemas.microsoft.com/office/drawing/2014/main" id="{00BD75DE-726C-4728-AF8C-B02F40F9B37D}"/>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3583562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ED92F3-FF3D-46D4-BE35-C5BE38B90187}" type="datetime1">
              <a:rPr lang="en-US" smtClean="0"/>
              <a:t>4/29/2020</a:t>
            </a:fld>
            <a:endParaRPr lang="en-US"/>
          </a:p>
        </p:txBody>
      </p:sp>
      <p:sp>
        <p:nvSpPr>
          <p:cNvPr id="7" name="Slide Number Placeholder 5">
            <a:extLst>
              <a:ext uri="{FF2B5EF4-FFF2-40B4-BE49-F238E27FC236}">
                <a16:creationId xmlns:a16="http://schemas.microsoft.com/office/drawing/2014/main" id="{F5E368B7-6B36-4703-BBAA-20A09D34FBB4}"/>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2032619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normAutofit/>
          </a:bodyPr>
          <a:lstStyle>
            <a:lvl1pPr>
              <a:defRPr sz="4000" b="1">
                <a:solidFill>
                  <a:srgbClr val="0070C0"/>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443080" y="1461449"/>
            <a:ext cx="8243719" cy="4894899"/>
          </a:xfrm>
        </p:spPr>
        <p:txBody>
          <a:bodyPr/>
          <a:lstStyle>
            <a:lvl2pPr marL="685800" indent="-228600">
              <a:buFont typeface="Calibri" panose="020F0502020204030204" pitchFamily="34" charset="0"/>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92A9DC8-C33A-416D-B9C2-4F16A8BB4FA5}" type="datetime1">
              <a:rPr lang="en-US" smtClean="0"/>
              <a:t>4/29/2020</a:t>
            </a:fld>
            <a:endParaRPr lang="en-US"/>
          </a:p>
        </p:txBody>
      </p:sp>
      <p:pic>
        <p:nvPicPr>
          <p:cNvPr id="10" name="Picture 9">
            <a:extLst>
              <a:ext uri="{FF2B5EF4-FFF2-40B4-BE49-F238E27FC236}">
                <a16:creationId xmlns:a16="http://schemas.microsoft.com/office/drawing/2014/main" id="{60625B38-7CE2-4019-8F72-B111515A95BA}"/>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1" name="Slide Number Placeholder 5">
            <a:extLst>
              <a:ext uri="{FF2B5EF4-FFF2-40B4-BE49-F238E27FC236}">
                <a16:creationId xmlns:a16="http://schemas.microsoft.com/office/drawing/2014/main" id="{BDF357C0-38C3-4CB6-A729-CE2621E3B60B}"/>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2476432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201710-EE98-4733-A23C-038044933D36}" type="datetime1">
              <a:rPr lang="en-US" smtClean="0"/>
              <a:t>4/29/2020</a:t>
            </a:fld>
            <a:endParaRPr lang="en-US"/>
          </a:p>
        </p:txBody>
      </p:sp>
      <p:sp>
        <p:nvSpPr>
          <p:cNvPr id="7" name="Slide Number Placeholder 5">
            <a:extLst>
              <a:ext uri="{FF2B5EF4-FFF2-40B4-BE49-F238E27FC236}">
                <a16:creationId xmlns:a16="http://schemas.microsoft.com/office/drawing/2014/main" id="{A3CD0548-438B-46D4-9E71-0EF16093C158}"/>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pic>
        <p:nvPicPr>
          <p:cNvPr id="6" name="Picture 5">
            <a:extLst>
              <a:ext uri="{FF2B5EF4-FFF2-40B4-BE49-F238E27FC236}">
                <a16:creationId xmlns:a16="http://schemas.microsoft.com/office/drawing/2014/main" id="{76914E5D-14A0-4947-B6B9-4974608FBFFA}"/>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431775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5684D7-DD6A-4281-8FEB-686763D89D93}" type="datetime1">
              <a:rPr lang="en-US" smtClean="0"/>
              <a:t>4/29/2020</a:t>
            </a:fld>
            <a:endParaRPr lang="en-US"/>
          </a:p>
        </p:txBody>
      </p:sp>
      <p:pic>
        <p:nvPicPr>
          <p:cNvPr id="11" name="Picture 10">
            <a:extLst>
              <a:ext uri="{FF2B5EF4-FFF2-40B4-BE49-F238E27FC236}">
                <a16:creationId xmlns:a16="http://schemas.microsoft.com/office/drawing/2014/main" id="{4EBACBEB-CCA8-4DC4-AB4C-CE03E7BEB6DA}"/>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2" name="Slide Number Placeholder 5">
            <a:extLst>
              <a:ext uri="{FF2B5EF4-FFF2-40B4-BE49-F238E27FC236}">
                <a16:creationId xmlns:a16="http://schemas.microsoft.com/office/drawing/2014/main" id="{BAEA7573-4369-4F89-9CAD-6569B213E978}"/>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877746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E02073-0899-4FBF-AFC2-BB54F7E083AE}" type="datetime1">
              <a:rPr lang="en-US" smtClean="0"/>
              <a:t>4/29/2020</a:t>
            </a:fld>
            <a:endParaRPr lang="en-US"/>
          </a:p>
        </p:txBody>
      </p:sp>
      <p:sp>
        <p:nvSpPr>
          <p:cNvPr id="10" name="Slide Number Placeholder 5">
            <a:extLst>
              <a:ext uri="{FF2B5EF4-FFF2-40B4-BE49-F238E27FC236}">
                <a16:creationId xmlns:a16="http://schemas.microsoft.com/office/drawing/2014/main" id="{E61947FA-2E22-446B-B4A4-5EAA2FAC3C73}"/>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pic>
        <p:nvPicPr>
          <p:cNvPr id="11" name="Picture 10">
            <a:extLst>
              <a:ext uri="{FF2B5EF4-FFF2-40B4-BE49-F238E27FC236}">
                <a16:creationId xmlns:a16="http://schemas.microsoft.com/office/drawing/2014/main" id="{2441E731-3C35-4D64-93D4-EEED8C2A1B69}"/>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1720423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95F116-A66D-46A3-A0C1-CC121211C70C}" type="datetime1">
              <a:rPr lang="en-US" smtClean="0"/>
              <a:t>4/29/2020</a:t>
            </a:fld>
            <a:endParaRPr lang="en-US"/>
          </a:p>
        </p:txBody>
      </p:sp>
      <p:sp>
        <p:nvSpPr>
          <p:cNvPr id="6" name="Slide Number Placeholder 5">
            <a:extLst>
              <a:ext uri="{FF2B5EF4-FFF2-40B4-BE49-F238E27FC236}">
                <a16:creationId xmlns:a16="http://schemas.microsoft.com/office/drawing/2014/main" id="{917855E5-3A01-4893-85F4-3040C0A17718}"/>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pic>
        <p:nvPicPr>
          <p:cNvPr id="5" name="Picture 4">
            <a:extLst>
              <a:ext uri="{FF2B5EF4-FFF2-40B4-BE49-F238E27FC236}">
                <a16:creationId xmlns:a16="http://schemas.microsoft.com/office/drawing/2014/main" id="{7B50F40E-3AB4-410E-8F0C-8CB4669A3C13}"/>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1073431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F8073-A5DA-4654-9889-8FDD656EBFAA}" type="datetime1">
              <a:rPr lang="en-US" smtClean="0"/>
              <a:t>4/29/2020</a:t>
            </a:fld>
            <a:endParaRPr lang="en-US"/>
          </a:p>
        </p:txBody>
      </p:sp>
      <p:pic>
        <p:nvPicPr>
          <p:cNvPr id="6" name="Picture 5">
            <a:extLst>
              <a:ext uri="{FF2B5EF4-FFF2-40B4-BE49-F238E27FC236}">
                <a16:creationId xmlns:a16="http://schemas.microsoft.com/office/drawing/2014/main" id="{62A40426-F4D9-45A6-9F4B-A96F31E2129D}"/>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5" name="Slide Number Placeholder 5">
            <a:extLst>
              <a:ext uri="{FF2B5EF4-FFF2-40B4-BE49-F238E27FC236}">
                <a16:creationId xmlns:a16="http://schemas.microsoft.com/office/drawing/2014/main" id="{A8B24F96-A67D-4A7B-8112-2CA5E0479DD3}"/>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3653420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00755E-15FA-4FAC-805F-7E487E5C6DB9}" type="datetime1">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45459-2CA2-4742-939C-711AB53491B4}" type="slidenum">
              <a:rPr lang="en-US" smtClean="0"/>
              <a:t>‹#›</a:t>
            </a:fld>
            <a:endParaRPr lang="en-US"/>
          </a:p>
        </p:txBody>
      </p:sp>
    </p:spTree>
    <p:extLst>
      <p:ext uri="{BB962C8B-B14F-4D97-AF65-F5344CB8AC3E}">
        <p14:creationId xmlns:p14="http://schemas.microsoft.com/office/powerpoint/2010/main" val="544167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normAutofit/>
          </a:bodyPr>
          <a:lstStyle>
            <a:lvl1pPr>
              <a:defRPr sz="4000" b="1">
                <a:solidFill>
                  <a:srgbClr val="0070C0"/>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457200" y="1417320"/>
            <a:ext cx="822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B82A0418-24AA-4BBF-A710-23C5E2FA53FD}"/>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1" name="Slide Number Placeholder 5">
            <a:extLst>
              <a:ext uri="{FF2B5EF4-FFF2-40B4-BE49-F238E27FC236}">
                <a16:creationId xmlns:a16="http://schemas.microsoft.com/office/drawing/2014/main" id="{76E1846D-1674-4B08-816D-5896014A0A84}"/>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3819074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7D1974-9A43-4E20-8173-F65838D60A02}" type="datetime1">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45459-2CA2-4742-939C-711AB53491B4}" type="slidenum">
              <a:rPr lang="en-US" smtClean="0"/>
              <a:t>‹#›</a:t>
            </a:fld>
            <a:endParaRPr lang="en-US"/>
          </a:p>
        </p:txBody>
      </p:sp>
    </p:spTree>
    <p:extLst>
      <p:ext uri="{BB962C8B-B14F-4D97-AF65-F5344CB8AC3E}">
        <p14:creationId xmlns:p14="http://schemas.microsoft.com/office/powerpoint/2010/main" val="1022347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A8CB-8046-4D66-BE1F-6968B1F71323}" type="datetime1">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45459-2CA2-4742-939C-711AB53491B4}" type="slidenum">
              <a:rPr lang="en-US" smtClean="0"/>
              <a:t>‹#›</a:t>
            </a:fld>
            <a:endParaRPr lang="en-US"/>
          </a:p>
        </p:txBody>
      </p:sp>
    </p:spTree>
    <p:extLst>
      <p:ext uri="{BB962C8B-B14F-4D97-AF65-F5344CB8AC3E}">
        <p14:creationId xmlns:p14="http://schemas.microsoft.com/office/powerpoint/2010/main" val="1653553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6F053-CE4A-44EB-967A-0E3D0F124B50}" type="datetime1">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45459-2CA2-4742-939C-711AB53491B4}" type="slidenum">
              <a:rPr lang="en-US" smtClean="0"/>
              <a:t>‹#›</a:t>
            </a:fld>
            <a:endParaRPr lang="en-US"/>
          </a:p>
        </p:txBody>
      </p:sp>
    </p:spTree>
    <p:extLst>
      <p:ext uri="{BB962C8B-B14F-4D97-AF65-F5344CB8AC3E}">
        <p14:creationId xmlns:p14="http://schemas.microsoft.com/office/powerpoint/2010/main" val="3379199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4/29/2020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900326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4/29/2020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5753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4/29/2020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54753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4/29/2020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8373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4/29/2020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97647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4/29/2020</a:t>
            </a:fld>
            <a:endParaRPr lang="en-US" dirty="0"/>
          </a:p>
        </p:txBody>
      </p:sp>
      <p:sp>
        <p:nvSpPr>
          <p:cNvPr id="4" name="Footer Placeholder 3"/>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35554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4/29/2020</a:t>
            </a:fld>
            <a:endParaRPr lang="en-US" dirty="0"/>
          </a:p>
        </p:txBody>
      </p:sp>
      <p:sp>
        <p:nvSpPr>
          <p:cNvPr id="3" name="Footer Placeholder 2"/>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096016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201710-EE98-4733-A23C-038044933D36}" type="datetime1">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45459-2CA2-4742-939C-711AB53491B4}" type="slidenum">
              <a:rPr lang="en-US" smtClean="0"/>
              <a:t>‹#›</a:t>
            </a:fld>
            <a:endParaRPr lang="en-US"/>
          </a:p>
        </p:txBody>
      </p:sp>
      <p:pic>
        <p:nvPicPr>
          <p:cNvPr id="7" name="Picture 6">
            <a:extLst>
              <a:ext uri="{FF2B5EF4-FFF2-40B4-BE49-F238E27FC236}">
                <a16:creationId xmlns:a16="http://schemas.microsoft.com/office/drawing/2014/main" id="{7AC1EB02-84BD-4593-8563-42EF36AFD57F}"/>
              </a:ext>
            </a:extLst>
          </p:cNvPr>
          <p:cNvPicPr>
            <a:picLocks noChangeAspect="1"/>
          </p:cNvPicPr>
          <p:nvPr userDrawn="1"/>
        </p:nvPicPr>
        <p:blipFill>
          <a:blip r:embed="rId2"/>
          <a:stretch>
            <a:fillRect/>
          </a:stretch>
        </p:blipFill>
        <p:spPr>
          <a:xfrm>
            <a:off x="8020426" y="206758"/>
            <a:ext cx="907177" cy="994142"/>
          </a:xfrm>
          <a:prstGeom prst="rect">
            <a:avLst/>
          </a:prstGeom>
        </p:spPr>
      </p:pic>
    </p:spTree>
    <p:extLst>
      <p:ext uri="{BB962C8B-B14F-4D97-AF65-F5344CB8AC3E}">
        <p14:creationId xmlns:p14="http://schemas.microsoft.com/office/powerpoint/2010/main" val="34307023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4/29/2020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60439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4/29/2020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17849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4/29/2020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01182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4/29/2020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08745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20173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4/29/2020</a:t>
            </a:fld>
            <a:endParaRPr lang="en-US"/>
          </a:p>
        </p:txBody>
      </p:sp>
      <p:sp>
        <p:nvSpPr>
          <p:cNvPr id="6" name="Slide Number Placeholder 5"/>
          <p:cNvSpPr>
            <a:spLocks noGrp="1"/>
          </p:cNvSpPr>
          <p:nvPr>
            <p:ph type="sldNum" sz="quarter" idx="12"/>
          </p:nvPr>
        </p:nvSpPr>
        <p:spPr>
          <a:xfrm>
            <a:off x="2686050" y="6356353"/>
            <a:ext cx="2057400" cy="365125"/>
          </a:xfrm>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2D3A8C44-27F7-4A13-8718-C2E72536111A}"/>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2929408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A8029114-9F5A-41C9-8E85-939BE025AD60}"/>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11976891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4/29/2020</a:t>
            </a:fld>
            <a:endParaRPr lang="en-US"/>
          </a:p>
        </p:txBody>
      </p:sp>
      <p:pic>
        <p:nvPicPr>
          <p:cNvPr id="8" name="Picture 7">
            <a:extLst>
              <a:ext uri="{FF2B5EF4-FFF2-40B4-BE49-F238E27FC236}">
                <a16:creationId xmlns:a16="http://schemas.microsoft.com/office/drawing/2014/main" id="{7BE28DAF-C776-413E-9D7A-DC070C2D0797}"/>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9" name="Slide Number Placeholder 5">
            <a:extLst>
              <a:ext uri="{FF2B5EF4-FFF2-40B4-BE49-F238E27FC236}">
                <a16:creationId xmlns:a16="http://schemas.microsoft.com/office/drawing/2014/main" id="{231174D3-3A75-4464-9A13-E967F8A202E9}"/>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97650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4/29/2020</a:t>
            </a:fld>
            <a:endParaRPr lang="en-US"/>
          </a:p>
        </p:txBody>
      </p:sp>
      <p:pic>
        <p:nvPicPr>
          <p:cNvPr id="10" name="Picture 9">
            <a:extLst>
              <a:ext uri="{FF2B5EF4-FFF2-40B4-BE49-F238E27FC236}">
                <a16:creationId xmlns:a16="http://schemas.microsoft.com/office/drawing/2014/main" id="{468521CC-0653-471A-8678-7848FD8319A5}"/>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1" name="Slide Number Placeholder 5">
            <a:extLst>
              <a:ext uri="{FF2B5EF4-FFF2-40B4-BE49-F238E27FC236}">
                <a16:creationId xmlns:a16="http://schemas.microsoft.com/office/drawing/2014/main" id="{3C690621-5EEB-4EEA-A956-8EB54C7FCA27}"/>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38459438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4/29/2020</a:t>
            </a:fld>
            <a:endParaRPr lang="en-US"/>
          </a:p>
        </p:txBody>
      </p:sp>
      <p:pic>
        <p:nvPicPr>
          <p:cNvPr id="7" name="Picture 6">
            <a:extLst>
              <a:ext uri="{FF2B5EF4-FFF2-40B4-BE49-F238E27FC236}">
                <a16:creationId xmlns:a16="http://schemas.microsoft.com/office/drawing/2014/main" id="{E1200C6F-C6E0-4C6A-A05F-500C06508E5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F56CE4EA-7D48-4DA6-964D-30A4D42554F1}"/>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7293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5684D7-DD6A-4281-8FEB-686763D89D93}" type="datetime1">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45459-2CA2-4742-939C-711AB53491B4}" type="slidenum">
              <a:rPr lang="en-US" smtClean="0"/>
              <a:t>‹#›</a:t>
            </a:fld>
            <a:endParaRPr lang="en-US"/>
          </a:p>
        </p:txBody>
      </p:sp>
      <p:pic>
        <p:nvPicPr>
          <p:cNvPr id="8" name="Picture 7">
            <a:extLst>
              <a:ext uri="{FF2B5EF4-FFF2-40B4-BE49-F238E27FC236}">
                <a16:creationId xmlns:a16="http://schemas.microsoft.com/office/drawing/2014/main" id="{69C87AE7-2BE7-453D-99D6-2C0E3FD2984F}"/>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42071567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4/29/2020</a:t>
            </a:fld>
            <a:endParaRPr lang="en-US"/>
          </a:p>
        </p:txBody>
      </p:sp>
      <p:pic>
        <p:nvPicPr>
          <p:cNvPr id="5" name="Picture 4">
            <a:extLst>
              <a:ext uri="{FF2B5EF4-FFF2-40B4-BE49-F238E27FC236}">
                <a16:creationId xmlns:a16="http://schemas.microsoft.com/office/drawing/2014/main" id="{3A0A970E-9633-4688-A1E7-472D18543E4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6" name="Slide Number Placeholder 5">
            <a:extLst>
              <a:ext uri="{FF2B5EF4-FFF2-40B4-BE49-F238E27FC236}">
                <a16:creationId xmlns:a16="http://schemas.microsoft.com/office/drawing/2014/main" id="{02F14652-5346-455A-B18E-172B819A4560}"/>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842348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27386250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71303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41704027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1068928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E02073-0899-4FBF-AFC2-BB54F7E083AE}" type="datetime1">
              <a:rPr lang="en-US" smtClean="0"/>
              <a:t>4/29/2020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C45459-2CA2-4742-939C-711AB53491B4}" type="slidenum">
              <a:rPr lang="en-US" smtClean="0"/>
              <a:t>‹#›</a:t>
            </a:fld>
            <a:endParaRPr lang="en-US"/>
          </a:p>
        </p:txBody>
      </p:sp>
      <p:pic>
        <p:nvPicPr>
          <p:cNvPr id="10" name="Picture 9">
            <a:extLst>
              <a:ext uri="{FF2B5EF4-FFF2-40B4-BE49-F238E27FC236}">
                <a16:creationId xmlns:a16="http://schemas.microsoft.com/office/drawing/2014/main" id="{D90EC7E6-2BA3-4A68-ABCE-623FB7A6206C}"/>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3865808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95F116-A66D-46A3-A0C1-CC121211C70C}" type="datetime1">
              <a:rPr lang="en-US" smtClean="0"/>
              <a:t>4/29/2020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C45459-2CA2-4742-939C-711AB53491B4}" type="slidenum">
              <a:rPr lang="en-US" smtClean="0"/>
              <a:t>‹#›</a:t>
            </a:fld>
            <a:endParaRPr lang="en-US"/>
          </a:p>
        </p:txBody>
      </p:sp>
      <p:pic>
        <p:nvPicPr>
          <p:cNvPr id="6" name="Picture 5">
            <a:extLst>
              <a:ext uri="{FF2B5EF4-FFF2-40B4-BE49-F238E27FC236}">
                <a16:creationId xmlns:a16="http://schemas.microsoft.com/office/drawing/2014/main" id="{BDCAE297-21BC-48C9-86B5-CC23A6BC6819}"/>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816905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F8073-A5DA-4654-9889-8FDD656EBFAA}" type="datetime1">
              <a:rPr lang="en-US" smtClean="0"/>
              <a:t>4/29/2020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C45459-2CA2-4742-939C-711AB53491B4}" type="slidenum">
              <a:rPr lang="en-US" smtClean="0"/>
              <a:t>‹#›</a:t>
            </a:fld>
            <a:endParaRPr lang="en-US"/>
          </a:p>
        </p:txBody>
      </p:sp>
      <p:pic>
        <p:nvPicPr>
          <p:cNvPr id="5" name="Picture 4">
            <a:extLst>
              <a:ext uri="{FF2B5EF4-FFF2-40B4-BE49-F238E27FC236}">
                <a16:creationId xmlns:a16="http://schemas.microsoft.com/office/drawing/2014/main" id="{584D0BBC-6E1E-4088-B9C4-366A732D54B3}"/>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311119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00755E-15FA-4FAC-805F-7E487E5C6DB9}" type="datetime1">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45459-2CA2-4742-939C-711AB53491B4}" type="slidenum">
              <a:rPr lang="en-US" smtClean="0"/>
              <a:t>‹#›</a:t>
            </a:fld>
            <a:endParaRPr lang="en-US"/>
          </a:p>
        </p:txBody>
      </p:sp>
      <p:pic>
        <p:nvPicPr>
          <p:cNvPr id="8" name="Picture 7">
            <a:extLst>
              <a:ext uri="{FF2B5EF4-FFF2-40B4-BE49-F238E27FC236}">
                <a16:creationId xmlns:a16="http://schemas.microsoft.com/office/drawing/2014/main" id="{6512D5C1-3011-4467-AB64-62D260F8E91F}"/>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65409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7D1974-9A43-4E20-8173-F65838D60A02}" type="datetime1">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45459-2CA2-4742-939C-711AB53491B4}" type="slidenum">
              <a:rPr lang="en-US" smtClean="0"/>
              <a:t>‹#›</a:t>
            </a:fld>
            <a:endParaRPr lang="en-US"/>
          </a:p>
        </p:txBody>
      </p:sp>
      <p:pic>
        <p:nvPicPr>
          <p:cNvPr id="8" name="Picture 7">
            <a:extLst>
              <a:ext uri="{FF2B5EF4-FFF2-40B4-BE49-F238E27FC236}">
                <a16:creationId xmlns:a16="http://schemas.microsoft.com/office/drawing/2014/main" id="{EDA7C612-84CB-45B3-8EC1-C185AC4BB6DF}"/>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2109372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AE37B-BF56-4C3E-9F10-C9E358CE3F86}" type="datetime1">
              <a:rPr lang="en-US" smtClean="0"/>
              <a:t>4/29/2020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45459-2CA2-4742-939C-711AB53491B4}" type="slidenum">
              <a:rPr lang="en-US" smtClean="0"/>
              <a:t>‹#›</a:t>
            </a:fld>
            <a:endParaRPr lang="en-US"/>
          </a:p>
        </p:txBody>
      </p:sp>
      <p:pic>
        <p:nvPicPr>
          <p:cNvPr id="7" name="Picture 6">
            <a:extLst>
              <a:ext uri="{FF2B5EF4-FFF2-40B4-BE49-F238E27FC236}">
                <a16:creationId xmlns:a16="http://schemas.microsoft.com/office/drawing/2014/main" id="{B2D4470C-51DF-4CE9-848E-AD45DBD41867}"/>
              </a:ext>
            </a:extLst>
          </p:cNvPr>
          <p:cNvPicPr>
            <a:picLocks noChangeAspect="1"/>
          </p:cNvPicPr>
          <p:nvPr userDrawn="1"/>
        </p:nvPicPr>
        <p:blipFill>
          <a:blip r:embed="rId13"/>
          <a:stretch>
            <a:fillRect/>
          </a:stretch>
        </p:blipFill>
        <p:spPr>
          <a:xfrm>
            <a:off x="8020426" y="185738"/>
            <a:ext cx="907177" cy="994142"/>
          </a:xfrm>
          <a:prstGeom prst="rect">
            <a:avLst/>
          </a:prstGeom>
        </p:spPr>
      </p:pic>
    </p:spTree>
    <p:extLst>
      <p:ext uri="{BB962C8B-B14F-4D97-AF65-F5344CB8AC3E}">
        <p14:creationId xmlns:p14="http://schemas.microsoft.com/office/powerpoint/2010/main" val="6377220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AE37B-BF56-4C3E-9F10-C9E358CE3F86}" type="datetime1">
              <a:rPr lang="en-US" smtClean="0"/>
              <a:t>4/29/2020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45459-2CA2-4742-939C-711AB53491B4}" type="slidenum">
              <a:rPr lang="en-US" smtClean="0"/>
              <a:t>‹#›</a:t>
            </a:fld>
            <a:endParaRPr lang="en-US"/>
          </a:p>
        </p:txBody>
      </p:sp>
    </p:spTree>
    <p:extLst>
      <p:ext uri="{BB962C8B-B14F-4D97-AF65-F5344CB8AC3E}">
        <p14:creationId xmlns:p14="http://schemas.microsoft.com/office/powerpoint/2010/main" val="40113168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4/29/2020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userDrawn="1"/>
        </p:nvPicPr>
        <p:blipFill>
          <a:blip r:embed="rId13"/>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32643220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4/29/2020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3FF4B5-3AA1-4192-B01D-6F2C6276B8E3}" type="slidenum">
              <a:rPr lang="en-US" smtClean="0"/>
              <a:t>‹#›</a:t>
            </a:fld>
            <a:endParaRPr lang="en-US"/>
          </a:p>
        </p:txBody>
      </p:sp>
    </p:spTree>
    <p:extLst>
      <p:ext uri="{BB962C8B-B14F-4D97-AF65-F5344CB8AC3E}">
        <p14:creationId xmlns:p14="http://schemas.microsoft.com/office/powerpoint/2010/main" val="5132551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783"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3.xml"/><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7.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2.xml"/><Relationship Id="rId1" Type="http://schemas.openxmlformats.org/officeDocument/2006/relationships/slideLayout" Target="../slideLayouts/slideLayout26.xml"/><Relationship Id="rId4" Type="http://schemas.openxmlformats.org/officeDocument/2006/relationships/image" Target="../media/image34.pn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5.xml"/></Relationships>
</file>

<file path=ppt/slides/_rels/slide1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5.xml"/></Relationships>
</file>

<file path=ppt/slides/_rels/slide1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19.xml"/><Relationship Id="rId1" Type="http://schemas.openxmlformats.org/officeDocument/2006/relationships/slideLayout" Target="../slideLayouts/slideLayout25.xml"/><Relationship Id="rId4" Type="http://schemas.openxmlformats.org/officeDocument/2006/relationships/hyperlink" Target="https://www.publicdomainpictures.net/en/view-image.php?image=280965&amp;picture=contract-review"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5.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4.xml"/></Relationships>
</file>

<file path=ppt/slides/_rels/slide1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3.xml"/><Relationship Id="rId1" Type="http://schemas.openxmlformats.org/officeDocument/2006/relationships/slideLayout" Target="../slideLayouts/slideLayout24.xml"/></Relationships>
</file>

<file path=ppt/slides/_rels/slide1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4.xml"/><Relationship Id="rId1" Type="http://schemas.openxmlformats.org/officeDocument/2006/relationships/slideLayout" Target="../slideLayouts/slideLayout2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5.xml"/></Relationships>
</file>

<file path=ppt/slides/_rels/slide1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6.xml"/><Relationship Id="rId1" Type="http://schemas.openxmlformats.org/officeDocument/2006/relationships/slideLayout" Target="../slideLayouts/slideLayout28.xml"/><Relationship Id="rId5" Type="http://schemas.openxmlformats.org/officeDocument/2006/relationships/hyperlink" Target="https://creativecommons.org/licenses/by-sa/3.0/" TargetMode="External"/><Relationship Id="rId4" Type="http://schemas.openxmlformats.org/officeDocument/2006/relationships/hyperlink" Target="https://meta.wikimedia.org/wiki/File:Noun_Project_revision_icon_1067088_cc.svg" TargetMode="Externa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5.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4.xml"/></Relationships>
</file>

<file path=ppt/slides/_rels/slide1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9.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5.xml"/></Relationships>
</file>

<file path=ppt/slides/_rels/slide13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8.jpg"/><Relationship Id="rId7" Type="http://schemas.openxmlformats.org/officeDocument/2006/relationships/diagramColors" Target="../diagrams/colors3.xml"/><Relationship Id="rId2" Type="http://schemas.openxmlformats.org/officeDocument/2006/relationships/notesSlide" Target="../notesSlides/notesSlide131.xml"/><Relationship Id="rId1" Type="http://schemas.openxmlformats.org/officeDocument/2006/relationships/slideLayout" Target="../slideLayouts/slideLayout2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5.xml"/></Relationships>
</file>

<file path=ppt/slides/_rels/slide1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24.xml"/><Relationship Id="rId4" Type="http://schemas.openxmlformats.org/officeDocument/2006/relationships/image" Target="../media/image16.jpe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24.xml"/><Relationship Id="rId4" Type="http://schemas.openxmlformats.org/officeDocument/2006/relationships/image" Target="../media/image16.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24.xml"/><Relationship Id="rId4" Type="http://schemas.openxmlformats.org/officeDocument/2006/relationships/image" Target="../media/image16.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4.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5.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9.xml"/><Relationship Id="rId1" Type="http://schemas.openxmlformats.org/officeDocument/2006/relationships/slideLayout" Target="../slideLayouts/slideLayout24.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9.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0.xml"/><Relationship Id="rId1" Type="http://schemas.openxmlformats.org/officeDocument/2006/relationships/slideLayout" Target="../slideLayouts/slideLayout2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4.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6.xml"/><Relationship Id="rId1" Type="http://schemas.openxmlformats.org/officeDocument/2006/relationships/slideLayout" Target="../slideLayouts/slideLayout24.xml"/><Relationship Id="rId4" Type="http://schemas.openxmlformats.org/officeDocument/2006/relationships/image" Target="../media/image16.jpe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8.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9.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1.xml"/><Relationship Id="rId1" Type="http://schemas.openxmlformats.org/officeDocument/2006/relationships/slideLayout" Target="../slideLayouts/slideLayout24.xml"/><Relationship Id="rId4" Type="http://schemas.openxmlformats.org/officeDocument/2006/relationships/image" Target="../media/image16.jpeg"/></Relationships>
</file>

<file path=ppt/slides/_rels/slide9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2.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3.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5.xml"/></Relationships>
</file>

<file path=ppt/slides/_rels/slide9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5.xml"/><Relationship Id="rId1" Type="http://schemas.openxmlformats.org/officeDocument/2006/relationships/slideLayout" Target="../slideLayouts/slideLayout24.xml"/><Relationship Id="rId4" Type="http://schemas.openxmlformats.org/officeDocument/2006/relationships/image" Target="../media/image16.jpeg"/></Relationships>
</file>

<file path=ppt/slides/_rels/slide9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6.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8075" y="1165547"/>
            <a:ext cx="7549116" cy="1837513"/>
          </a:xfrm>
        </p:spPr>
        <p:txBody>
          <a:bodyPr>
            <a:noAutofit/>
          </a:bodyPr>
          <a:lstStyle/>
          <a:p>
            <a:r>
              <a:rPr lang="en-US" sz="3600" b="1" dirty="0">
                <a:solidFill>
                  <a:srgbClr val="0070C0"/>
                </a:solidFill>
              </a:rPr>
              <a:t>Strengthening Claims-based Interpretations and Uses of Local and Large-scale Science Assessment Scores</a:t>
            </a:r>
            <a:br>
              <a:rPr lang="en-US" sz="3600" b="1" dirty="0">
                <a:solidFill>
                  <a:srgbClr val="0070C0"/>
                </a:solidFill>
              </a:rPr>
            </a:br>
            <a:r>
              <a:rPr lang="en-US" sz="3600" b="1" dirty="0">
                <a:solidFill>
                  <a:srgbClr val="0070C0"/>
                </a:solidFill>
              </a:rPr>
              <a:t>(SCILLSS)</a:t>
            </a:r>
          </a:p>
        </p:txBody>
      </p:sp>
      <p:sp>
        <p:nvSpPr>
          <p:cNvPr id="3" name="Subtitle 2"/>
          <p:cNvSpPr>
            <a:spLocks noGrp="1"/>
          </p:cNvSpPr>
          <p:nvPr>
            <p:ph type="subTitle" idx="1"/>
          </p:nvPr>
        </p:nvSpPr>
        <p:spPr>
          <a:xfrm>
            <a:off x="1399220" y="4986134"/>
            <a:ext cx="6608311" cy="1091388"/>
          </a:xfrm>
        </p:spPr>
        <p:txBody>
          <a:bodyPr>
            <a:normAutofit fontScale="85000" lnSpcReduction="20000"/>
          </a:bodyPr>
          <a:lstStyle/>
          <a:p>
            <a:r>
              <a:rPr lang="en-US" sz="3100" dirty="0"/>
              <a:t>SCILLSS Classroom Science Assessment Workshop</a:t>
            </a:r>
          </a:p>
          <a:p>
            <a:r>
              <a:rPr lang="en-US" sz="2800" b="1" dirty="0"/>
              <a:t>DAY 1</a:t>
            </a:r>
          </a:p>
        </p:txBody>
      </p:sp>
      <p:pic>
        <p:nvPicPr>
          <p:cNvPr id="23" name="Picture 22"/>
          <p:cNvPicPr>
            <a:picLocks noChangeAspect="1"/>
          </p:cNvPicPr>
          <p:nvPr/>
        </p:nvPicPr>
        <p:blipFill>
          <a:blip r:embed="rId3"/>
          <a:stretch>
            <a:fillRect/>
          </a:stretch>
        </p:blipFill>
        <p:spPr>
          <a:xfrm>
            <a:off x="3823941" y="3165905"/>
            <a:ext cx="1517384" cy="1513800"/>
          </a:xfrm>
          <a:prstGeom prst="rect">
            <a:avLst/>
          </a:prstGeom>
        </p:spPr>
      </p:pic>
      <p:sp>
        <p:nvSpPr>
          <p:cNvPr id="5" name="Rectangle 4">
            <a:extLst>
              <a:ext uri="{FF2B5EF4-FFF2-40B4-BE49-F238E27FC236}">
                <a16:creationId xmlns:a16="http://schemas.microsoft.com/office/drawing/2014/main" id="{005F8D9C-78D9-4DEC-B4DB-21894CA665A8}"/>
              </a:ext>
            </a:extLst>
          </p:cNvPr>
          <p:cNvSpPr/>
          <p:nvPr/>
        </p:nvSpPr>
        <p:spPr>
          <a:xfrm>
            <a:off x="7378810" y="159026"/>
            <a:ext cx="1584463" cy="1179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956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1"/>
          <p:cNvSpPr txBox="1">
            <a:spLocks/>
          </p:cNvSpPr>
          <p:nvPr/>
        </p:nvSpPr>
        <p:spPr>
          <a:xfrm>
            <a:off x="400050" y="1389885"/>
            <a:ext cx="8229600" cy="585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Day 3 Morning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p:cNvSpPr>
            <a:spLocks noGrp="1"/>
          </p:cNvSpPr>
          <p:nvPr>
            <p:ph type="title"/>
          </p:nvPr>
        </p:nvSpPr>
        <p:spPr>
          <a:xfrm>
            <a:off x="457200" y="274320"/>
            <a:ext cx="8229600" cy="1143000"/>
          </a:xfrm>
        </p:spPr>
        <p:txBody>
          <a:bodyPr/>
          <a:lstStyle/>
          <a:p>
            <a:r>
              <a:rPr lang="en-US" dirty="0">
                <a:effectLst/>
              </a:rPr>
              <a:t>Agenda</a:t>
            </a:r>
          </a:p>
        </p:txBody>
      </p:sp>
      <p:graphicFrame>
        <p:nvGraphicFramePr>
          <p:cNvPr id="5" name="Table 4">
            <a:extLst>
              <a:ext uri="{FF2B5EF4-FFF2-40B4-BE49-F238E27FC236}">
                <a16:creationId xmlns:a16="http://schemas.microsoft.com/office/drawing/2014/main" id="{5D7A978E-C7BE-4187-887A-DB6F1D4ECFC0}"/>
              </a:ext>
            </a:extLst>
          </p:cNvPr>
          <p:cNvGraphicFramePr>
            <a:graphicFrameLocks noGrp="1"/>
          </p:cNvGraphicFramePr>
          <p:nvPr>
            <p:extLst>
              <p:ext uri="{D42A27DB-BD31-4B8C-83A1-F6EECF244321}">
                <p14:modId xmlns:p14="http://schemas.microsoft.com/office/powerpoint/2010/main" val="941398605"/>
              </p:ext>
            </p:extLst>
          </p:nvPr>
        </p:nvGraphicFramePr>
        <p:xfrm>
          <a:off x="276168" y="2247475"/>
          <a:ext cx="8591663" cy="2750461"/>
        </p:xfrm>
        <a:graphic>
          <a:graphicData uri="http://schemas.openxmlformats.org/drawingml/2006/table">
            <a:tbl>
              <a:tblPr firstRow="1" firstCol="1" bandRow="1">
                <a:tableStyleId>{5C22544A-7EE6-4342-B048-85BDC9FD1C3A}</a:tableStyleId>
              </a:tblPr>
              <a:tblGrid>
                <a:gridCol w="2474926">
                  <a:extLst>
                    <a:ext uri="{9D8B030D-6E8A-4147-A177-3AD203B41FA5}">
                      <a16:colId xmlns:a16="http://schemas.microsoft.com/office/drawing/2014/main" val="1956916499"/>
                    </a:ext>
                  </a:extLst>
                </a:gridCol>
                <a:gridCol w="4414616">
                  <a:extLst>
                    <a:ext uri="{9D8B030D-6E8A-4147-A177-3AD203B41FA5}">
                      <a16:colId xmlns:a16="http://schemas.microsoft.com/office/drawing/2014/main" val="914314184"/>
                    </a:ext>
                  </a:extLst>
                </a:gridCol>
                <a:gridCol w="1702121">
                  <a:extLst>
                    <a:ext uri="{9D8B030D-6E8A-4147-A177-3AD203B41FA5}">
                      <a16:colId xmlns:a16="http://schemas.microsoft.com/office/drawing/2014/main" val="514080719"/>
                    </a:ext>
                  </a:extLst>
                </a:gridCol>
              </a:tblGrid>
              <a:tr h="718326">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8:00 am – 9:00 am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rgbClr val="4472C4"/>
                    </a:solidFill>
                  </a:tcPr>
                </a:tc>
                <a:tc>
                  <a:txBody>
                    <a:bodyPr/>
                    <a:lstStyle/>
                    <a:p>
                      <a:pPr marL="0" marR="0">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Breakfast </a:t>
                      </a: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applicable)</a:t>
                      </a:r>
                      <a:endParaRPr lang="en-US" sz="1800" b="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rgbClr val="E9EBF5"/>
                    </a:solidFill>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E9EBF5"/>
                    </a:solidFill>
                  </a:tcPr>
                </a:tc>
                <a:extLst>
                  <a:ext uri="{0D108BD9-81ED-4DB2-BD59-A6C34878D82A}">
                    <a16:rowId xmlns:a16="http://schemas.microsoft.com/office/drawing/2014/main" val="1458069775"/>
                  </a:ext>
                </a:extLst>
              </a:tr>
              <a:tr h="516701">
                <a:tc>
                  <a:txBody>
                    <a:bodyPr/>
                    <a:lstStyle/>
                    <a:p>
                      <a:pPr marL="0" marR="0" algn="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9:00 am – 9:30 am</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Welcome / Agenda Overview / Questions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tcPr>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Presenter(s)</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84979892"/>
                  </a:ext>
                </a:extLst>
              </a:tr>
              <a:tr h="903030">
                <a:tc>
                  <a:txBody>
                    <a:bodyPr/>
                    <a:lstStyle/>
                    <a:p>
                      <a:pPr marL="0" marR="0" algn="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9:30 am – 10:30 am</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Collaborative Teams: Finalize Tools, Task, Rubric, and Exemplar Response for Cross-Group Review</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E9EBF5"/>
                    </a:solidFill>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Presenter(s)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35344057"/>
                  </a:ext>
                </a:extLst>
              </a:tr>
              <a:tr h="612404">
                <a:tc>
                  <a:txBody>
                    <a:bodyPr/>
                    <a:lstStyle/>
                    <a:p>
                      <a:pPr marL="0" marR="0" algn="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10:30 am – 12:00 pm</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4472C4"/>
                    </a:solidFill>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Cross-Group Review and Revision of Tools, Tasks, and Rubrics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Team Facilitators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5087515"/>
                  </a:ext>
                </a:extLst>
              </a:tr>
            </a:tbl>
          </a:graphicData>
        </a:graphic>
      </p:graphicFrame>
    </p:spTree>
    <p:extLst>
      <p:ext uri="{BB962C8B-B14F-4D97-AF65-F5344CB8AC3E}">
        <p14:creationId xmlns:p14="http://schemas.microsoft.com/office/powerpoint/2010/main" val="16598674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F59-1072-41FD-86AC-C75B2CCB8321}"/>
              </a:ext>
            </a:extLst>
          </p:cNvPr>
          <p:cNvSpPr>
            <a:spLocks noGrp="1"/>
          </p:cNvSpPr>
          <p:nvPr>
            <p:ph type="title"/>
          </p:nvPr>
        </p:nvSpPr>
        <p:spPr>
          <a:xfrm>
            <a:off x="340659" y="287767"/>
            <a:ext cx="8229600" cy="1143000"/>
          </a:xfrm>
        </p:spPr>
        <p:txBody>
          <a:bodyPr>
            <a:noAutofit/>
          </a:bodyPr>
          <a:lstStyle/>
          <a:p>
            <a:r>
              <a:rPr lang="en-US" sz="3600" dirty="0"/>
              <a:t>Guiding Questions for Development of the Task Rubric</a:t>
            </a:r>
            <a:endParaRPr lang="en-US" dirty="0"/>
          </a:p>
        </p:txBody>
      </p:sp>
      <p:sp>
        <p:nvSpPr>
          <p:cNvPr id="3" name="Content Placeholder 2">
            <a:extLst>
              <a:ext uri="{FF2B5EF4-FFF2-40B4-BE49-F238E27FC236}">
                <a16:creationId xmlns:a16="http://schemas.microsoft.com/office/drawing/2014/main" id="{A68F1EE5-F7B2-452E-B7A7-71AE4392B686}"/>
              </a:ext>
            </a:extLst>
          </p:cNvPr>
          <p:cNvSpPr>
            <a:spLocks noGrp="1"/>
          </p:cNvSpPr>
          <p:nvPr>
            <p:ph idx="1"/>
          </p:nvPr>
        </p:nvSpPr>
        <p:spPr/>
        <p:txBody>
          <a:bodyPr>
            <a:normAutofit/>
          </a:bodyPr>
          <a:lstStyle/>
          <a:p>
            <a:pPr marL="228600" indent="-228600">
              <a:lnSpc>
                <a:spcPct val="100000"/>
              </a:lnSpc>
              <a:spcBef>
                <a:spcPts val="0"/>
              </a:spcBef>
              <a:spcAft>
                <a:spcPts val="600"/>
              </a:spcAft>
            </a:pPr>
            <a:r>
              <a:rPr lang="en-US" sz="2800" dirty="0"/>
              <a:t>What is it that you want to understand about your students? What evidence do you need for students to demonstrate what they know and can do?</a:t>
            </a:r>
          </a:p>
          <a:p>
            <a:pPr marL="228600" indent="-228600">
              <a:lnSpc>
                <a:spcPct val="100000"/>
              </a:lnSpc>
              <a:spcBef>
                <a:spcPts val="0"/>
              </a:spcBef>
              <a:spcAft>
                <a:spcPts val="600"/>
              </a:spcAft>
            </a:pPr>
            <a:r>
              <a:rPr lang="en-US" sz="2800" dirty="0"/>
              <a:t>Where would you need to adjust your instruction in response to student performance of the criteria in the rubric?</a:t>
            </a:r>
          </a:p>
          <a:p>
            <a:pPr marL="228600" indent="-228600">
              <a:lnSpc>
                <a:spcPct val="100000"/>
              </a:lnSpc>
              <a:spcBef>
                <a:spcPts val="0"/>
              </a:spcBef>
              <a:spcAft>
                <a:spcPts val="600"/>
              </a:spcAft>
            </a:pPr>
            <a:r>
              <a:rPr lang="en-US" sz="2800" dirty="0"/>
              <a:t>How might you differentiate your instruction based on how many students fall into each category indicated on the rubric?</a:t>
            </a:r>
          </a:p>
          <a:p>
            <a:pPr marL="342891" lvl="1" indent="0">
              <a:buNone/>
            </a:pPr>
            <a:endParaRPr lang="en-US" sz="1500" dirty="0">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0139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F59-1072-41FD-86AC-C75B2CCB8321}"/>
              </a:ext>
            </a:extLst>
          </p:cNvPr>
          <p:cNvSpPr>
            <a:spLocks noGrp="1"/>
          </p:cNvSpPr>
          <p:nvPr>
            <p:ph type="title"/>
          </p:nvPr>
        </p:nvSpPr>
        <p:spPr/>
        <p:txBody>
          <a:bodyPr>
            <a:normAutofit/>
          </a:bodyPr>
          <a:lstStyle/>
          <a:p>
            <a:r>
              <a:rPr lang="en-US" sz="3600" dirty="0"/>
              <a:t>Strategies for Development of the Task Rubric</a:t>
            </a:r>
            <a:endParaRPr lang="en-US" sz="4800" dirty="0"/>
          </a:p>
        </p:txBody>
      </p:sp>
      <p:sp>
        <p:nvSpPr>
          <p:cNvPr id="3" name="Content Placeholder 2">
            <a:extLst>
              <a:ext uri="{FF2B5EF4-FFF2-40B4-BE49-F238E27FC236}">
                <a16:creationId xmlns:a16="http://schemas.microsoft.com/office/drawing/2014/main" id="{A68F1EE5-F7B2-452E-B7A7-71AE4392B686}"/>
              </a:ext>
            </a:extLst>
          </p:cNvPr>
          <p:cNvSpPr>
            <a:spLocks noGrp="1"/>
          </p:cNvSpPr>
          <p:nvPr>
            <p:ph idx="1"/>
          </p:nvPr>
        </p:nvSpPr>
        <p:spPr>
          <a:xfrm>
            <a:off x="457200" y="1572237"/>
            <a:ext cx="8229600" cy="4902704"/>
          </a:xfrm>
        </p:spPr>
        <p:txBody>
          <a:bodyPr>
            <a:normAutofit/>
          </a:bodyPr>
          <a:lstStyle/>
          <a:p>
            <a:pPr marL="228600" indent="-228600">
              <a:lnSpc>
                <a:spcPct val="100000"/>
              </a:lnSpc>
              <a:spcBef>
                <a:spcPts val="0"/>
              </a:spcBef>
              <a:spcAft>
                <a:spcPts val="600"/>
              </a:spcAft>
            </a:pPr>
            <a:r>
              <a:rPr lang="en-US" sz="2800" dirty="0"/>
              <a:t>Use the following strategies to develop your task rubric:</a:t>
            </a:r>
          </a:p>
          <a:p>
            <a:pPr marL="457200" lvl="1" indent="-228600">
              <a:lnSpc>
                <a:spcPct val="100000"/>
              </a:lnSpc>
              <a:spcBef>
                <a:spcPts val="0"/>
              </a:spcBef>
              <a:spcAft>
                <a:spcPts val="600"/>
              </a:spcAft>
            </a:pPr>
            <a:r>
              <a:rPr lang="en-US" sz="2400" dirty="0"/>
              <a:t>Remember the rubric is designed to be a tool for educators to determine how they might adapt or improve instruction.</a:t>
            </a:r>
          </a:p>
          <a:p>
            <a:pPr marL="457200" lvl="1" indent="-228600">
              <a:lnSpc>
                <a:spcPct val="100000"/>
              </a:lnSpc>
              <a:spcBef>
                <a:spcPts val="0"/>
              </a:spcBef>
              <a:spcAft>
                <a:spcPts val="600"/>
              </a:spcAft>
            </a:pPr>
            <a:r>
              <a:rPr lang="en-US" sz="2400" dirty="0"/>
              <a:t>Consider what evidence educators would need to categorize students to know which students completed the task according to the provided criteria. This will help provide insight into generally how their classes are performing.</a:t>
            </a:r>
          </a:p>
        </p:txBody>
      </p:sp>
    </p:spTree>
    <p:extLst>
      <p:ext uri="{BB962C8B-B14F-4D97-AF65-F5344CB8AC3E}">
        <p14:creationId xmlns:p14="http://schemas.microsoft.com/office/powerpoint/2010/main" val="8026205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5BCF-C9FC-498E-AFBE-5F6D4F564D00}"/>
              </a:ext>
            </a:extLst>
          </p:cNvPr>
          <p:cNvSpPr>
            <a:spLocks noGrp="1"/>
          </p:cNvSpPr>
          <p:nvPr>
            <p:ph type="title"/>
          </p:nvPr>
        </p:nvSpPr>
        <p:spPr/>
        <p:txBody>
          <a:bodyPr/>
          <a:lstStyle/>
          <a:p>
            <a:r>
              <a:rPr lang="en-US" dirty="0">
                <a:effectLst/>
              </a:rPr>
              <a:t>Student Exemplars</a:t>
            </a:r>
          </a:p>
        </p:txBody>
      </p:sp>
      <p:sp>
        <p:nvSpPr>
          <p:cNvPr id="3" name="Content Placeholder 2">
            <a:extLst>
              <a:ext uri="{FF2B5EF4-FFF2-40B4-BE49-F238E27FC236}">
                <a16:creationId xmlns:a16="http://schemas.microsoft.com/office/drawing/2014/main" id="{1FDF8202-37F3-4EAB-A927-FB7DF328B7A7}"/>
              </a:ext>
            </a:extLst>
          </p:cNvPr>
          <p:cNvSpPr>
            <a:spLocks noGrp="1"/>
          </p:cNvSpPr>
          <p:nvPr>
            <p:ph idx="1"/>
          </p:nvPr>
        </p:nvSpPr>
        <p:spPr>
          <a:xfrm>
            <a:off x="457200" y="1417320"/>
            <a:ext cx="8229600" cy="4784118"/>
          </a:xfrm>
        </p:spPr>
        <p:txBody>
          <a:bodyPr>
            <a:normAutofit lnSpcReduction="10000"/>
          </a:bodyPr>
          <a:lstStyle/>
          <a:p>
            <a:pPr marL="228600" indent="-228600">
              <a:lnSpc>
                <a:spcPct val="100000"/>
              </a:lnSpc>
              <a:spcBef>
                <a:spcPts val="0"/>
              </a:spcBef>
              <a:spcAft>
                <a:spcPts val="600"/>
              </a:spcAft>
            </a:pPr>
            <a:r>
              <a:rPr lang="en-US" sz="2800" dirty="0"/>
              <a:t>A high-level response is scientifically accurate, complete and coherent, and consistent with the type of student evidence expected.</a:t>
            </a:r>
          </a:p>
          <a:p>
            <a:pPr marL="228600" indent="-228600">
              <a:lnSpc>
                <a:spcPct val="100000"/>
              </a:lnSpc>
              <a:spcBef>
                <a:spcPts val="0"/>
              </a:spcBef>
              <a:spcAft>
                <a:spcPts val="600"/>
              </a:spcAft>
            </a:pPr>
            <a:r>
              <a:rPr lang="en-US" sz="2800" dirty="0"/>
              <a:t>A low-level response may include misconceptions, is incomplete, and is not consistent with the type of evidence expected.</a:t>
            </a:r>
          </a:p>
          <a:p>
            <a:pPr marL="228600" indent="-228600">
              <a:lnSpc>
                <a:spcPct val="100000"/>
              </a:lnSpc>
              <a:spcBef>
                <a:spcPts val="0"/>
              </a:spcBef>
              <a:spcAft>
                <a:spcPts val="600"/>
              </a:spcAft>
            </a:pPr>
            <a:r>
              <a:rPr lang="en-US" sz="2800" dirty="0"/>
              <a:t>Student responses should yield accurate inferences about students’ KSAs that inform educator actions either to: </a:t>
            </a:r>
          </a:p>
          <a:p>
            <a:pPr marL="457200" lvl="1" indent="-228600">
              <a:lnSpc>
                <a:spcPct val="100000"/>
              </a:lnSpc>
              <a:spcBef>
                <a:spcPts val="0"/>
              </a:spcBef>
              <a:spcAft>
                <a:spcPts val="600"/>
              </a:spcAft>
            </a:pPr>
            <a:r>
              <a:rPr lang="en-US" sz="2400" dirty="0"/>
              <a:t>Continue with the instructional sequence as planned; or </a:t>
            </a:r>
          </a:p>
          <a:p>
            <a:pPr marL="457200" lvl="1" indent="-228600">
              <a:lnSpc>
                <a:spcPct val="100000"/>
              </a:lnSpc>
              <a:spcBef>
                <a:spcPts val="0"/>
              </a:spcBef>
              <a:spcAft>
                <a:spcPts val="600"/>
              </a:spcAft>
            </a:pPr>
            <a:r>
              <a:rPr lang="en-US" sz="2400" dirty="0"/>
              <a:t>Adjust the design, delivery, and sequence of instruction.</a:t>
            </a:r>
          </a:p>
        </p:txBody>
      </p:sp>
    </p:spTree>
    <p:extLst>
      <p:ext uri="{BB962C8B-B14F-4D97-AF65-F5344CB8AC3E}">
        <p14:creationId xmlns:p14="http://schemas.microsoft.com/office/powerpoint/2010/main" val="17598064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12114-9EBE-446F-AA3C-D07D91EB5FCB}"/>
              </a:ext>
            </a:extLst>
          </p:cNvPr>
          <p:cNvSpPr>
            <a:spLocks noGrp="1"/>
          </p:cNvSpPr>
          <p:nvPr>
            <p:ph type="title"/>
          </p:nvPr>
        </p:nvSpPr>
        <p:spPr/>
        <p:txBody>
          <a:bodyPr/>
          <a:lstStyle/>
          <a:p>
            <a:r>
              <a:rPr lang="en-US" dirty="0">
                <a:effectLst/>
              </a:rPr>
              <a:t>Student Exemplar: Model and Key</a:t>
            </a:r>
          </a:p>
        </p:txBody>
      </p:sp>
      <p:sp>
        <p:nvSpPr>
          <p:cNvPr id="49" name="Callout: Bent Line 48">
            <a:extLst>
              <a:ext uri="{FF2B5EF4-FFF2-40B4-BE49-F238E27FC236}">
                <a16:creationId xmlns:a16="http://schemas.microsoft.com/office/drawing/2014/main" id="{B5E8073E-6E3F-47B1-AE0B-67990DFCEBF5}"/>
              </a:ext>
            </a:extLst>
          </p:cNvPr>
          <p:cNvSpPr/>
          <p:nvPr/>
        </p:nvSpPr>
        <p:spPr>
          <a:xfrm>
            <a:off x="911961" y="2231242"/>
            <a:ext cx="2738222" cy="715894"/>
          </a:xfrm>
          <a:prstGeom prst="borderCallout2">
            <a:avLst>
              <a:gd name="adj1" fmla="val 101450"/>
              <a:gd name="adj2" fmla="val 45792"/>
              <a:gd name="adj3" fmla="val 126638"/>
              <a:gd name="adj4" fmla="val 26300"/>
              <a:gd name="adj5" fmla="val 152052"/>
              <a:gd name="adj6" fmla="val 211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Selects and identifies relevant aspects of the context in the model</a:t>
            </a:r>
          </a:p>
        </p:txBody>
      </p:sp>
      <p:sp>
        <p:nvSpPr>
          <p:cNvPr id="50" name="Callout: Bent Line 49">
            <a:extLst>
              <a:ext uri="{FF2B5EF4-FFF2-40B4-BE49-F238E27FC236}">
                <a16:creationId xmlns:a16="http://schemas.microsoft.com/office/drawing/2014/main" id="{4BC14390-5C69-4EA7-B3C4-A65ADEF78FC0}"/>
              </a:ext>
            </a:extLst>
          </p:cNvPr>
          <p:cNvSpPr/>
          <p:nvPr/>
        </p:nvSpPr>
        <p:spPr>
          <a:xfrm>
            <a:off x="4000659" y="2224261"/>
            <a:ext cx="2904150" cy="715894"/>
          </a:xfrm>
          <a:prstGeom prst="borderCallout2">
            <a:avLst>
              <a:gd name="adj1" fmla="val 103596"/>
              <a:gd name="adj2" fmla="val 33525"/>
              <a:gd name="adj3" fmla="val 123353"/>
              <a:gd name="adj4" fmla="val 11355"/>
              <a:gd name="adj5" fmla="val 148431"/>
              <a:gd name="adj6" fmla="val 41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Shows relationships between water and dissolved salt particles, which vary in size</a:t>
            </a:r>
          </a:p>
        </p:txBody>
      </p:sp>
      <p:sp>
        <p:nvSpPr>
          <p:cNvPr id="51" name="Callout: Bent Line 50">
            <a:extLst>
              <a:ext uri="{FF2B5EF4-FFF2-40B4-BE49-F238E27FC236}">
                <a16:creationId xmlns:a16="http://schemas.microsoft.com/office/drawing/2014/main" id="{1532FC89-845D-4441-8ED0-952E3D50E214}"/>
              </a:ext>
            </a:extLst>
          </p:cNvPr>
          <p:cNvSpPr/>
          <p:nvPr/>
        </p:nvSpPr>
        <p:spPr>
          <a:xfrm>
            <a:off x="6302137" y="4624548"/>
            <a:ext cx="2597728" cy="778691"/>
          </a:xfrm>
          <a:prstGeom prst="borderCallout2">
            <a:avLst>
              <a:gd name="adj1" fmla="val -3797"/>
              <a:gd name="adj2" fmla="val 32741"/>
              <a:gd name="adj3" fmla="val -27121"/>
              <a:gd name="adj4" fmla="val 23332"/>
              <a:gd name="adj5" fmla="val -43976"/>
              <a:gd name="adj6" fmla="val -82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Includes relevant components and labels to represent understanding of the system </a:t>
            </a:r>
          </a:p>
        </p:txBody>
      </p:sp>
      <p:pic>
        <p:nvPicPr>
          <p:cNvPr id="3" name="Picture 2">
            <a:extLst>
              <a:ext uri="{FF2B5EF4-FFF2-40B4-BE49-F238E27FC236}">
                <a16:creationId xmlns:a16="http://schemas.microsoft.com/office/drawing/2014/main" id="{7F15E1DB-1442-489B-A718-9E04ACFCF3DD}"/>
              </a:ext>
            </a:extLst>
          </p:cNvPr>
          <p:cNvPicPr>
            <a:picLocks noChangeAspect="1"/>
          </p:cNvPicPr>
          <p:nvPr/>
        </p:nvPicPr>
        <p:blipFill>
          <a:blip r:embed="rId3"/>
          <a:stretch>
            <a:fillRect/>
          </a:stretch>
        </p:blipFill>
        <p:spPr>
          <a:xfrm>
            <a:off x="606899" y="3429000"/>
            <a:ext cx="5695238" cy="2085714"/>
          </a:xfrm>
          <a:prstGeom prst="rect">
            <a:avLst/>
          </a:prstGeom>
        </p:spPr>
      </p:pic>
    </p:spTree>
    <p:extLst>
      <p:ext uri="{BB962C8B-B14F-4D97-AF65-F5344CB8AC3E}">
        <p14:creationId xmlns:p14="http://schemas.microsoft.com/office/powerpoint/2010/main" val="10297697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12114-9EBE-446F-AA3C-D07D91EB5FCB}"/>
              </a:ext>
            </a:extLst>
          </p:cNvPr>
          <p:cNvSpPr>
            <a:spLocks noGrp="1"/>
          </p:cNvSpPr>
          <p:nvPr>
            <p:ph type="title"/>
          </p:nvPr>
        </p:nvSpPr>
        <p:spPr/>
        <p:txBody>
          <a:bodyPr/>
          <a:lstStyle/>
          <a:p>
            <a:r>
              <a:rPr lang="en-US" dirty="0">
                <a:effectLst/>
              </a:rPr>
              <a:t>Student Exemplar: Explanation</a:t>
            </a:r>
          </a:p>
        </p:txBody>
      </p:sp>
      <p:sp>
        <p:nvSpPr>
          <p:cNvPr id="3" name="Content Placeholder 2">
            <a:extLst>
              <a:ext uri="{FF2B5EF4-FFF2-40B4-BE49-F238E27FC236}">
                <a16:creationId xmlns:a16="http://schemas.microsoft.com/office/drawing/2014/main" id="{6A39282A-F225-4A70-AE5D-2A8255191E18}"/>
              </a:ext>
            </a:extLst>
          </p:cNvPr>
          <p:cNvSpPr>
            <a:spLocks noGrp="1"/>
          </p:cNvSpPr>
          <p:nvPr>
            <p:ph idx="1"/>
          </p:nvPr>
        </p:nvSpPr>
        <p:spPr>
          <a:xfrm>
            <a:off x="647735" y="2679174"/>
            <a:ext cx="4066309" cy="1714262"/>
          </a:xfrm>
        </p:spPr>
        <p:txBody>
          <a:bodyPr/>
          <a:lstStyle/>
          <a:p>
            <a:pPr marL="0" indent="0">
              <a:buNone/>
            </a:pPr>
            <a:r>
              <a:rPr lang="en-US" sz="1800" dirty="0"/>
              <a:t>“The model shows that the salt particles dissolve. They break into smaller pieces after they are stirred into water. The salt particles are still in the water, but you can’t see them. That’s because they got so small.”</a:t>
            </a:r>
          </a:p>
          <a:p>
            <a:pPr marL="0" indent="0">
              <a:buNone/>
            </a:pPr>
            <a:endParaRPr lang="en-US" dirty="0"/>
          </a:p>
        </p:txBody>
      </p:sp>
      <p:sp>
        <p:nvSpPr>
          <p:cNvPr id="7" name="Callout: Bent Line 6">
            <a:extLst>
              <a:ext uri="{FF2B5EF4-FFF2-40B4-BE49-F238E27FC236}">
                <a16:creationId xmlns:a16="http://schemas.microsoft.com/office/drawing/2014/main" id="{F75E5796-A75A-4444-9329-58A98F5582E6}"/>
              </a:ext>
            </a:extLst>
          </p:cNvPr>
          <p:cNvSpPr/>
          <p:nvPr/>
        </p:nvSpPr>
        <p:spPr>
          <a:xfrm>
            <a:off x="5969611" y="3107680"/>
            <a:ext cx="2597728" cy="1714262"/>
          </a:xfrm>
          <a:prstGeom prst="borderCallout2">
            <a:avLst>
              <a:gd name="adj1" fmla="val 54032"/>
              <a:gd name="adj2" fmla="val -1926"/>
              <a:gd name="adj3" fmla="val 54584"/>
              <a:gd name="adj4" fmla="val -19068"/>
              <a:gd name="adj5" fmla="val 31807"/>
              <a:gd name="adj6" fmla="val -490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Uses the model to describe how matter composed of tiny particles too small to be seen can</a:t>
            </a:r>
          </a:p>
          <a:p>
            <a:pPr algn="ctr"/>
            <a:r>
              <a:rPr lang="en-US" sz="1350" dirty="0"/>
              <a:t>account for observable phenomena (e.g., salt dissolving into water). </a:t>
            </a:r>
          </a:p>
        </p:txBody>
      </p:sp>
    </p:spTree>
    <p:extLst>
      <p:ext uri="{BB962C8B-B14F-4D97-AF65-F5344CB8AC3E}">
        <p14:creationId xmlns:p14="http://schemas.microsoft.com/office/powerpoint/2010/main" val="1139978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F59-1072-41FD-86AC-C75B2CCB8321}"/>
              </a:ext>
            </a:extLst>
          </p:cNvPr>
          <p:cNvSpPr>
            <a:spLocks noGrp="1"/>
          </p:cNvSpPr>
          <p:nvPr>
            <p:ph type="title"/>
          </p:nvPr>
        </p:nvSpPr>
        <p:spPr>
          <a:xfrm>
            <a:off x="340659" y="287767"/>
            <a:ext cx="8229600" cy="1143000"/>
          </a:xfrm>
        </p:spPr>
        <p:txBody>
          <a:bodyPr>
            <a:noAutofit/>
          </a:bodyPr>
          <a:lstStyle/>
          <a:p>
            <a:r>
              <a:rPr lang="en-US" sz="3600" dirty="0"/>
              <a:t>Guiding Questions for Development of </a:t>
            </a:r>
            <a:br>
              <a:rPr lang="en-US" sz="3600" dirty="0"/>
            </a:br>
            <a:r>
              <a:rPr lang="en-US" sz="3600" dirty="0"/>
              <a:t>the Student Exemplar</a:t>
            </a:r>
            <a:endParaRPr lang="en-US" dirty="0"/>
          </a:p>
        </p:txBody>
      </p:sp>
      <p:sp>
        <p:nvSpPr>
          <p:cNvPr id="3" name="Content Placeholder 2">
            <a:extLst>
              <a:ext uri="{FF2B5EF4-FFF2-40B4-BE49-F238E27FC236}">
                <a16:creationId xmlns:a16="http://schemas.microsoft.com/office/drawing/2014/main" id="{A68F1EE5-F7B2-452E-B7A7-71AE4392B686}"/>
              </a:ext>
            </a:extLst>
          </p:cNvPr>
          <p:cNvSpPr>
            <a:spLocks noGrp="1"/>
          </p:cNvSpPr>
          <p:nvPr>
            <p:ph idx="1"/>
          </p:nvPr>
        </p:nvSpPr>
        <p:spPr>
          <a:xfrm>
            <a:off x="457200" y="1572237"/>
            <a:ext cx="8229600" cy="4784118"/>
          </a:xfrm>
        </p:spPr>
        <p:txBody>
          <a:bodyPr>
            <a:normAutofit/>
          </a:bodyPr>
          <a:lstStyle/>
          <a:p>
            <a:pPr marL="228600" indent="-228600">
              <a:lnSpc>
                <a:spcPct val="100000"/>
              </a:lnSpc>
              <a:spcBef>
                <a:spcPts val="0"/>
              </a:spcBef>
              <a:spcAft>
                <a:spcPts val="600"/>
              </a:spcAft>
            </a:pPr>
            <a:r>
              <a:rPr lang="en-US" sz="2800" dirty="0"/>
              <a:t>How would you expect a student at the targeted grade level or age might respond?</a:t>
            </a:r>
          </a:p>
          <a:p>
            <a:pPr marL="228600" indent="-228600">
              <a:lnSpc>
                <a:spcPct val="100000"/>
              </a:lnSpc>
              <a:spcBef>
                <a:spcPts val="0"/>
              </a:spcBef>
              <a:spcAft>
                <a:spcPts val="600"/>
              </a:spcAft>
            </a:pPr>
            <a:r>
              <a:rPr lang="en-US" sz="2800" dirty="0"/>
              <a:t>What evidence is required in the response for a student to demonstrate his or her science learning?</a:t>
            </a:r>
          </a:p>
          <a:p>
            <a:pPr marL="342891" lvl="1" indent="0">
              <a:buNone/>
            </a:pPr>
            <a:endParaRPr lang="en-US" sz="1500" dirty="0">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62722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F59-1072-41FD-86AC-C75B2CCB8321}"/>
              </a:ext>
            </a:extLst>
          </p:cNvPr>
          <p:cNvSpPr>
            <a:spLocks noGrp="1"/>
          </p:cNvSpPr>
          <p:nvPr>
            <p:ph type="title"/>
          </p:nvPr>
        </p:nvSpPr>
        <p:spPr/>
        <p:txBody>
          <a:bodyPr>
            <a:normAutofit/>
          </a:bodyPr>
          <a:lstStyle/>
          <a:p>
            <a:r>
              <a:rPr lang="en-US" sz="3600" dirty="0"/>
              <a:t>Strategies for Development of the </a:t>
            </a:r>
            <a:br>
              <a:rPr lang="en-US" sz="3600" dirty="0"/>
            </a:br>
            <a:r>
              <a:rPr lang="en-US" sz="3600" dirty="0"/>
              <a:t>Student Exemplar</a:t>
            </a:r>
            <a:endParaRPr lang="en-US" sz="4800" dirty="0"/>
          </a:p>
        </p:txBody>
      </p:sp>
      <p:sp>
        <p:nvSpPr>
          <p:cNvPr id="3" name="Content Placeholder 2">
            <a:extLst>
              <a:ext uri="{FF2B5EF4-FFF2-40B4-BE49-F238E27FC236}">
                <a16:creationId xmlns:a16="http://schemas.microsoft.com/office/drawing/2014/main" id="{A68F1EE5-F7B2-452E-B7A7-71AE4392B686}"/>
              </a:ext>
            </a:extLst>
          </p:cNvPr>
          <p:cNvSpPr>
            <a:spLocks noGrp="1"/>
          </p:cNvSpPr>
          <p:nvPr>
            <p:ph idx="1"/>
          </p:nvPr>
        </p:nvSpPr>
        <p:spPr>
          <a:xfrm>
            <a:off x="457200" y="1572237"/>
            <a:ext cx="8229600" cy="4902704"/>
          </a:xfrm>
        </p:spPr>
        <p:txBody>
          <a:bodyPr>
            <a:normAutofit/>
          </a:bodyPr>
          <a:lstStyle/>
          <a:p>
            <a:pPr marL="228600" indent="-228600">
              <a:lnSpc>
                <a:spcPct val="100000"/>
              </a:lnSpc>
              <a:spcBef>
                <a:spcPts val="0"/>
              </a:spcBef>
              <a:spcAft>
                <a:spcPts val="600"/>
              </a:spcAft>
            </a:pPr>
            <a:r>
              <a:rPr lang="en-US" sz="2800" dirty="0"/>
              <a:t>Use the following strategies to develop your student exemplar:</a:t>
            </a:r>
          </a:p>
          <a:p>
            <a:pPr marL="457200" lvl="1" indent="-228600">
              <a:lnSpc>
                <a:spcPct val="100000"/>
              </a:lnSpc>
              <a:spcBef>
                <a:spcPts val="0"/>
              </a:spcBef>
              <a:spcAft>
                <a:spcPts val="600"/>
              </a:spcAft>
            </a:pPr>
            <a:r>
              <a:rPr lang="en-US" sz="2400" dirty="0"/>
              <a:t>Consider what a typical, correct response would be from a student at the targeted grade or age. </a:t>
            </a:r>
          </a:p>
          <a:p>
            <a:pPr marL="457200" lvl="1" indent="-228600">
              <a:lnSpc>
                <a:spcPct val="100000"/>
              </a:lnSpc>
              <a:spcBef>
                <a:spcPts val="0"/>
              </a:spcBef>
              <a:spcAft>
                <a:spcPts val="600"/>
              </a:spcAft>
            </a:pPr>
            <a:r>
              <a:rPr lang="en-US" sz="2400" dirty="0"/>
              <a:t>Remember that the language should be age- and grade-appropriate. </a:t>
            </a:r>
          </a:p>
          <a:p>
            <a:pPr marL="457200" lvl="1" indent="-228600">
              <a:lnSpc>
                <a:spcPct val="100000"/>
              </a:lnSpc>
              <a:spcBef>
                <a:spcPts val="0"/>
              </a:spcBef>
              <a:spcAft>
                <a:spcPts val="600"/>
              </a:spcAft>
            </a:pPr>
            <a:r>
              <a:rPr lang="en-US" sz="2400" dirty="0"/>
              <a:t>Remember that a high-level response is scientifically accurate, complete and coherent, and consistent with the type of student evidence expected.</a:t>
            </a:r>
          </a:p>
        </p:txBody>
      </p:sp>
    </p:spTree>
    <p:extLst>
      <p:ext uri="{BB962C8B-B14F-4D97-AF65-F5344CB8AC3E}">
        <p14:creationId xmlns:p14="http://schemas.microsoft.com/office/powerpoint/2010/main" val="39894556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BBFE-7E17-4551-A576-DDB5166BB5C5}"/>
              </a:ext>
            </a:extLst>
          </p:cNvPr>
          <p:cNvSpPr>
            <a:spLocks noGrp="1"/>
          </p:cNvSpPr>
          <p:nvPr>
            <p:ph type="title"/>
          </p:nvPr>
        </p:nvSpPr>
        <p:spPr/>
        <p:txBody>
          <a:bodyPr>
            <a:normAutofit/>
          </a:bodyPr>
          <a:lstStyle/>
          <a:p>
            <a:r>
              <a:rPr lang="en-US" sz="4000" b="1" dirty="0">
                <a:solidFill>
                  <a:srgbClr val="0070C0"/>
                </a:solidFill>
                <a:effectLst/>
              </a:rPr>
              <a:t>Comments and Questions</a:t>
            </a:r>
          </a:p>
        </p:txBody>
      </p:sp>
      <p:pic>
        <p:nvPicPr>
          <p:cNvPr id="4" name="Picture 3">
            <a:extLst>
              <a:ext uri="{FF2B5EF4-FFF2-40B4-BE49-F238E27FC236}">
                <a16:creationId xmlns:a16="http://schemas.microsoft.com/office/drawing/2014/main" id="{134AC56E-E96A-482C-8E28-FF2698FDF222}"/>
              </a:ext>
            </a:extLst>
          </p:cNvPr>
          <p:cNvPicPr>
            <a:picLocks noChangeAspect="1"/>
          </p:cNvPicPr>
          <p:nvPr/>
        </p:nvPicPr>
        <p:blipFill>
          <a:blip r:embed="rId3"/>
          <a:stretch>
            <a:fillRect/>
          </a:stretch>
        </p:blipFill>
        <p:spPr>
          <a:xfrm>
            <a:off x="1560315" y="1578703"/>
            <a:ext cx="6023370" cy="3700593"/>
          </a:xfrm>
          <a:prstGeom prst="rect">
            <a:avLst/>
          </a:prstGeom>
        </p:spPr>
      </p:pic>
    </p:spTree>
    <p:extLst>
      <p:ext uri="{BB962C8B-B14F-4D97-AF65-F5344CB8AC3E}">
        <p14:creationId xmlns:p14="http://schemas.microsoft.com/office/powerpoint/2010/main" val="223495944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801667" y="1709743"/>
            <a:ext cx="7708922" cy="2852737"/>
          </a:xfrm>
        </p:spPr>
        <p:txBody>
          <a:bodyPr>
            <a:normAutofit/>
          </a:bodyPr>
          <a:lstStyle/>
          <a:p>
            <a:pPr marL="1946275" algn="r"/>
            <a:r>
              <a:rPr lang="en-US" sz="3600" dirty="0">
                <a:effectLst/>
              </a:rPr>
              <a:t>Collaborative Teams: Draft Rubric and Exemplar Response</a:t>
            </a:r>
            <a:endParaRPr lang="en-US" sz="2800" b="1" dirty="0">
              <a:solidFill>
                <a:srgbClr val="0070C0"/>
              </a:solidFill>
              <a:effectLst/>
            </a:endParaRPr>
          </a:p>
        </p:txBody>
      </p:sp>
      <p:sp>
        <p:nvSpPr>
          <p:cNvPr id="7" name="Subtitle 4">
            <a:extLst>
              <a:ext uri="{FF2B5EF4-FFF2-40B4-BE49-F238E27FC236}">
                <a16:creationId xmlns:a16="http://schemas.microsoft.com/office/drawing/2014/main" id="{5AA44839-D783-4FCE-8BFB-6BBE5192C40C}"/>
              </a:ext>
            </a:extLst>
          </p:cNvPr>
          <p:cNvSpPr txBox="1">
            <a:spLocks/>
          </p:cNvSpPr>
          <p:nvPr/>
        </p:nvSpPr>
        <p:spPr>
          <a:xfrm>
            <a:off x="3216502" y="4685022"/>
            <a:ext cx="5294086" cy="930192"/>
          </a:xfrm>
          <a:prstGeom prst="rect">
            <a:avLst/>
          </a:prstGeom>
        </p:spPr>
        <p:txBody>
          <a:bodyPr vert="horz" lIns="91440" tIns="45720" rIns="91440" bIns="45720" rtlCol="0">
            <a:norm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r"/>
            <a:r>
              <a:rPr lang="es-PR" sz="2400" dirty="0">
                <a:solidFill>
                  <a:schemeClr val="tx1"/>
                </a:solidFill>
              </a:rPr>
              <a:t>[</a:t>
            </a:r>
            <a:r>
              <a:rPr lang="es-PR" sz="2400" dirty="0" err="1">
                <a:solidFill>
                  <a:schemeClr val="tx1"/>
                </a:solidFill>
              </a:rPr>
              <a:t>Presenter</a:t>
            </a:r>
            <a:r>
              <a:rPr lang="es-PR" sz="2400" dirty="0">
                <a:solidFill>
                  <a:schemeClr val="tx1"/>
                </a:solidFill>
              </a:rPr>
              <a:t> </a:t>
            </a:r>
            <a:r>
              <a:rPr lang="es-PR" sz="2400" dirty="0" err="1">
                <a:solidFill>
                  <a:schemeClr val="tx1"/>
                </a:solidFill>
              </a:rPr>
              <a:t>Name</a:t>
            </a:r>
            <a:r>
              <a:rPr lang="es-PR" sz="2400" dirty="0">
                <a:solidFill>
                  <a:schemeClr val="tx1"/>
                </a:solidFill>
              </a:rPr>
              <a:t>(s)]</a:t>
            </a:r>
          </a:p>
          <a:p>
            <a:pPr algn="r"/>
            <a:r>
              <a:rPr lang="en-US" sz="2400" dirty="0">
                <a:solidFill>
                  <a:schemeClr val="tx1"/>
                </a:solidFill>
              </a:rPr>
              <a:t>2:30 p.m. – 4:15 p.m.</a:t>
            </a:r>
          </a:p>
        </p:txBody>
      </p:sp>
    </p:spTree>
    <p:extLst>
      <p:ext uri="{BB962C8B-B14F-4D97-AF65-F5344CB8AC3E}">
        <p14:creationId xmlns:p14="http://schemas.microsoft.com/office/powerpoint/2010/main" val="312248689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BFE690-AB0A-40AF-A6EF-55FC5218E2D3}"/>
              </a:ext>
            </a:extLst>
          </p:cNvPr>
          <p:cNvSpPr>
            <a:spLocks noGrp="1"/>
          </p:cNvSpPr>
          <p:nvPr>
            <p:ph type="title"/>
          </p:nvPr>
        </p:nvSpPr>
        <p:spPr>
          <a:xfrm>
            <a:off x="457200" y="535577"/>
            <a:ext cx="8229600" cy="1143000"/>
          </a:xfrm>
        </p:spPr>
        <p:txBody>
          <a:bodyPr/>
          <a:lstStyle/>
          <a:p>
            <a:r>
              <a:rPr lang="en-US" dirty="0"/>
              <a:t>Rubric Development</a:t>
            </a:r>
          </a:p>
        </p:txBody>
      </p:sp>
      <p:sp>
        <p:nvSpPr>
          <p:cNvPr id="6" name="Content Placeholder 5">
            <a:extLst>
              <a:ext uri="{FF2B5EF4-FFF2-40B4-BE49-F238E27FC236}">
                <a16:creationId xmlns:a16="http://schemas.microsoft.com/office/drawing/2014/main" id="{88C4CFC3-773D-4DCD-9054-DA0A21EB0401}"/>
              </a:ext>
            </a:extLst>
          </p:cNvPr>
          <p:cNvSpPr>
            <a:spLocks noGrp="1"/>
          </p:cNvSpPr>
          <p:nvPr>
            <p:ph idx="1"/>
          </p:nvPr>
        </p:nvSpPr>
        <p:spPr>
          <a:xfrm>
            <a:off x="457200" y="1538305"/>
            <a:ext cx="8229600" cy="4784118"/>
          </a:xfrm>
        </p:spPr>
        <p:txBody>
          <a:bodyPr>
            <a:normAutofit/>
          </a:bodyPr>
          <a:lstStyle/>
          <a:p>
            <a:pPr marL="228600" indent="-228600">
              <a:lnSpc>
                <a:spcPct val="100000"/>
              </a:lnSpc>
              <a:spcBef>
                <a:spcPts val="0"/>
              </a:spcBef>
              <a:spcAft>
                <a:spcPts val="600"/>
              </a:spcAft>
            </a:pPr>
            <a:r>
              <a:rPr lang="en-US" sz="2800" dirty="0"/>
              <a:t>Consider all ways in which student evidence of learning is collected in the task and ensure that each is represented in the rubric</a:t>
            </a:r>
          </a:p>
          <a:p>
            <a:pPr marL="228600" indent="-228600">
              <a:lnSpc>
                <a:spcPct val="100000"/>
              </a:lnSpc>
              <a:spcBef>
                <a:spcPts val="0"/>
              </a:spcBef>
              <a:spcAft>
                <a:spcPts val="600"/>
              </a:spcAft>
            </a:pPr>
            <a:r>
              <a:rPr lang="en-US" sz="2800" dirty="0"/>
              <a:t>Ensure that the full range of student understanding is represented based on the type of expected evidence from low to high levels of competency:</a:t>
            </a:r>
          </a:p>
          <a:p>
            <a:pPr marL="457200" lvl="1" indent="-228600"/>
            <a:r>
              <a:rPr lang="en-US" sz="2400" dirty="0"/>
              <a:t>A high-level response is scientifically accurate, complete and coherent, and consistent with the type.</a:t>
            </a:r>
          </a:p>
          <a:p>
            <a:pPr marL="457200" lvl="1" indent="-228600"/>
            <a:r>
              <a:rPr lang="en-US" sz="2400" dirty="0"/>
              <a:t>A low-level response may include misconceptions, is incomplete, and is not accurate.</a:t>
            </a:r>
            <a:endParaRPr lang="en-US" sz="3200" dirty="0"/>
          </a:p>
        </p:txBody>
      </p:sp>
    </p:spTree>
    <p:extLst>
      <p:ext uri="{BB962C8B-B14F-4D97-AF65-F5344CB8AC3E}">
        <p14:creationId xmlns:p14="http://schemas.microsoft.com/office/powerpoint/2010/main" val="620824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1"/>
          <p:cNvSpPr txBox="1">
            <a:spLocks/>
          </p:cNvSpPr>
          <p:nvPr/>
        </p:nvSpPr>
        <p:spPr>
          <a:xfrm>
            <a:off x="453189" y="1389888"/>
            <a:ext cx="8229600" cy="5852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Day 3 Afternoon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1"/>
          <p:cNvSpPr>
            <a:spLocks noGrp="1"/>
          </p:cNvSpPr>
          <p:nvPr>
            <p:ph type="title"/>
          </p:nvPr>
        </p:nvSpPr>
        <p:spPr>
          <a:xfrm>
            <a:off x="457200" y="274320"/>
            <a:ext cx="8229600" cy="1143000"/>
          </a:xfrm>
        </p:spPr>
        <p:txBody>
          <a:bodyPr vert="horz" lIns="91440" tIns="45720" rIns="91440" bIns="45720" rtlCol="0" anchor="ctr">
            <a:normAutofit/>
          </a:bodyPr>
          <a:lstStyle/>
          <a:p>
            <a:r>
              <a:rPr lang="en-US" dirty="0">
                <a:effectLst/>
              </a:rPr>
              <a:t>Agenda</a:t>
            </a:r>
          </a:p>
        </p:txBody>
      </p:sp>
      <p:graphicFrame>
        <p:nvGraphicFramePr>
          <p:cNvPr id="4" name="Table 3">
            <a:extLst>
              <a:ext uri="{FF2B5EF4-FFF2-40B4-BE49-F238E27FC236}">
                <a16:creationId xmlns:a16="http://schemas.microsoft.com/office/drawing/2014/main" id="{2151491D-C711-4F0A-8F1F-B51DC34ED800}"/>
              </a:ext>
            </a:extLst>
          </p:cNvPr>
          <p:cNvGraphicFramePr>
            <a:graphicFrameLocks noGrp="1"/>
          </p:cNvGraphicFramePr>
          <p:nvPr>
            <p:extLst>
              <p:ext uri="{D42A27DB-BD31-4B8C-83A1-F6EECF244321}">
                <p14:modId xmlns:p14="http://schemas.microsoft.com/office/powerpoint/2010/main" val="19394598"/>
              </p:ext>
            </p:extLst>
          </p:nvPr>
        </p:nvGraphicFramePr>
        <p:xfrm>
          <a:off x="272157" y="1975105"/>
          <a:ext cx="8637066" cy="3840149"/>
        </p:xfrm>
        <a:graphic>
          <a:graphicData uri="http://schemas.openxmlformats.org/drawingml/2006/table">
            <a:tbl>
              <a:tblPr firstRow="1" firstCol="1" bandRow="1">
                <a:tableStyleId>{5C22544A-7EE6-4342-B048-85BDC9FD1C3A}</a:tableStyleId>
              </a:tblPr>
              <a:tblGrid>
                <a:gridCol w="2308078">
                  <a:extLst>
                    <a:ext uri="{9D8B030D-6E8A-4147-A177-3AD203B41FA5}">
                      <a16:colId xmlns:a16="http://schemas.microsoft.com/office/drawing/2014/main" val="1956916499"/>
                    </a:ext>
                  </a:extLst>
                </a:gridCol>
                <a:gridCol w="4617872">
                  <a:extLst>
                    <a:ext uri="{9D8B030D-6E8A-4147-A177-3AD203B41FA5}">
                      <a16:colId xmlns:a16="http://schemas.microsoft.com/office/drawing/2014/main" val="914314184"/>
                    </a:ext>
                  </a:extLst>
                </a:gridCol>
                <a:gridCol w="1711116">
                  <a:extLst>
                    <a:ext uri="{9D8B030D-6E8A-4147-A177-3AD203B41FA5}">
                      <a16:colId xmlns:a16="http://schemas.microsoft.com/office/drawing/2014/main" val="514080719"/>
                    </a:ext>
                  </a:extLst>
                </a:gridCol>
              </a:tblGrid>
              <a:tr h="603943">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12:00 pm – 1:00 pm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rgbClr val="4472C4"/>
                    </a:solidFill>
                  </a:tcPr>
                </a:tc>
                <a:tc>
                  <a:txBody>
                    <a:bodyPr/>
                    <a:lstStyle/>
                    <a:p>
                      <a:pPr marL="0" marR="0" algn="l" defTabSz="914400" rtl="0" eaLnBrk="1" latinLnBrk="0" hangingPunct="1">
                        <a:spcBef>
                          <a:spcPts val="0"/>
                        </a:spcBef>
                        <a:spcAft>
                          <a:spcPts val="0"/>
                        </a:spcAft>
                      </a:pPr>
                      <a:r>
                        <a:rPr lang="en-US" sz="1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Working Lunch / Collaborative Teams: Revision of Tools, Tasks, and Rubrics</a:t>
                      </a:r>
                      <a:endParaRPr lang="en-US" sz="1800" b="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rgbClr val="E9EBF5"/>
                    </a:solidFill>
                  </a:tcPr>
                </a:tc>
                <a:tc>
                  <a:txBody>
                    <a:bodyPr/>
                    <a:lstStyle/>
                    <a:p>
                      <a:pPr marL="0" marR="0" algn="l" defTabSz="914400" rtl="0" eaLnBrk="1" latinLnBrk="0" hangingPunct="1">
                        <a:spcBef>
                          <a:spcPts val="0"/>
                        </a:spcBef>
                        <a:spcAft>
                          <a:spcPts val="0"/>
                        </a:spcAft>
                      </a:pPr>
                      <a:r>
                        <a:rPr lang="en-US" sz="1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b="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E9EBF5"/>
                    </a:solidFill>
                  </a:tcPr>
                </a:tc>
                <a:extLst>
                  <a:ext uri="{0D108BD9-81ED-4DB2-BD59-A6C34878D82A}">
                    <a16:rowId xmlns:a16="http://schemas.microsoft.com/office/drawing/2014/main" val="1162570973"/>
                  </a:ext>
                </a:extLst>
              </a:tr>
              <a:tr h="605482">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1:00 pm – 2:30 pm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a:txBody>
                    <a:bodyPr/>
                    <a:lstStyle/>
                    <a:p>
                      <a:pPr marL="0" marR="0">
                        <a:spcBef>
                          <a:spcPts val="0"/>
                        </a:spcBef>
                        <a:spcAft>
                          <a:spcPts val="0"/>
                        </a:spcAft>
                      </a:pP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Collaborative Teams: Revision of Tools, Tasks, and Rubrics</a:t>
                      </a:r>
                      <a:endParaRPr lang="en-US" sz="1800" b="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a:spcBef>
                          <a:spcPts val="0"/>
                        </a:spcBef>
                        <a:spcAft>
                          <a:spcPts val="0"/>
                        </a:spcAft>
                      </a:pP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Team Facilitators</a:t>
                      </a:r>
                      <a:endParaRPr lang="en-US" sz="1800" b="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CFD5EA"/>
                    </a:solidFill>
                  </a:tcPr>
                </a:tc>
                <a:extLst>
                  <a:ext uri="{0D108BD9-81ED-4DB2-BD59-A6C34878D82A}">
                    <a16:rowId xmlns:a16="http://schemas.microsoft.com/office/drawing/2014/main" val="1458069775"/>
                  </a:ext>
                </a:extLst>
              </a:tr>
              <a:tr h="522497">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2:30 pm – 3:45 pm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Verification of Task Alignment Activity</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tcPr>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Team Facilitators</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84979892"/>
                  </a:ext>
                </a:extLst>
              </a:tr>
              <a:tr h="638692">
                <a:tc>
                  <a:txBody>
                    <a:bodyPr/>
                    <a:lstStyle/>
                    <a:p>
                      <a:pPr marL="0" marR="0" algn="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3:45 pm – 4:15 pm</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Group Share: Lessons Learned and Key Takeaways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CFD5EA"/>
                    </a:solidFill>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Team Facilitators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CFD5EA"/>
                    </a:solidFill>
                  </a:tcPr>
                </a:tc>
                <a:extLst>
                  <a:ext uri="{0D108BD9-81ED-4DB2-BD59-A6C34878D82A}">
                    <a16:rowId xmlns:a16="http://schemas.microsoft.com/office/drawing/2014/main" val="1035344057"/>
                  </a:ext>
                </a:extLst>
              </a:tr>
              <a:tr h="732908">
                <a:tc>
                  <a:txBody>
                    <a:bodyPr/>
                    <a:lstStyle/>
                    <a:p>
                      <a:pPr marL="0" marR="0" algn="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4:15 pm – 4:30 pm</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4472C4"/>
                    </a:solidFill>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Complete Meeting Evaluations </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Presenter(s)</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5087515"/>
                  </a:ext>
                </a:extLst>
              </a:tr>
              <a:tr h="736627">
                <a:tc>
                  <a:txBody>
                    <a:bodyPr/>
                    <a:lstStyle/>
                    <a:p>
                      <a:pPr marL="0" marR="0" algn="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4:30 pm</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Adjourn</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569960903"/>
                  </a:ext>
                </a:extLst>
              </a:tr>
            </a:tbl>
          </a:graphicData>
        </a:graphic>
      </p:graphicFrame>
    </p:spTree>
    <p:extLst>
      <p:ext uri="{BB962C8B-B14F-4D97-AF65-F5344CB8AC3E}">
        <p14:creationId xmlns:p14="http://schemas.microsoft.com/office/powerpoint/2010/main" val="211373433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BFE690-AB0A-40AF-A6EF-55FC5218E2D3}"/>
              </a:ext>
            </a:extLst>
          </p:cNvPr>
          <p:cNvSpPr>
            <a:spLocks noGrp="1"/>
          </p:cNvSpPr>
          <p:nvPr>
            <p:ph type="title"/>
          </p:nvPr>
        </p:nvSpPr>
        <p:spPr>
          <a:xfrm>
            <a:off x="457200" y="535577"/>
            <a:ext cx="8229600" cy="1143000"/>
          </a:xfrm>
        </p:spPr>
        <p:txBody>
          <a:bodyPr/>
          <a:lstStyle/>
          <a:p>
            <a:r>
              <a:rPr lang="en-US" dirty="0"/>
              <a:t>Rubric Development</a:t>
            </a:r>
          </a:p>
        </p:txBody>
      </p:sp>
      <p:sp>
        <p:nvSpPr>
          <p:cNvPr id="6" name="Content Placeholder 5">
            <a:extLst>
              <a:ext uri="{FF2B5EF4-FFF2-40B4-BE49-F238E27FC236}">
                <a16:creationId xmlns:a16="http://schemas.microsoft.com/office/drawing/2014/main" id="{88C4CFC3-773D-4DCD-9054-DA0A21EB0401}"/>
              </a:ext>
            </a:extLst>
          </p:cNvPr>
          <p:cNvSpPr>
            <a:spLocks noGrp="1"/>
          </p:cNvSpPr>
          <p:nvPr>
            <p:ph idx="1"/>
          </p:nvPr>
        </p:nvSpPr>
        <p:spPr>
          <a:xfrm>
            <a:off x="457200" y="1538305"/>
            <a:ext cx="8229600" cy="4784118"/>
          </a:xfrm>
        </p:spPr>
        <p:txBody>
          <a:bodyPr>
            <a:normAutofit fontScale="92500" lnSpcReduction="10000"/>
          </a:bodyPr>
          <a:lstStyle/>
          <a:p>
            <a:pPr marL="228600" indent="-228600">
              <a:lnSpc>
                <a:spcPct val="110000"/>
              </a:lnSpc>
              <a:spcBef>
                <a:spcPts val="0"/>
              </a:spcBef>
              <a:spcAft>
                <a:spcPts val="600"/>
              </a:spcAft>
            </a:pPr>
            <a:r>
              <a:rPr lang="en-US" sz="2400" dirty="0"/>
              <a:t>Determine if the evaluation of the task as represented in the rubric will be organized by:</a:t>
            </a:r>
          </a:p>
          <a:p>
            <a:pPr marL="457200" lvl="1" indent="-228600">
              <a:lnSpc>
                <a:spcPct val="110000"/>
              </a:lnSpc>
              <a:spcBef>
                <a:spcPts val="0"/>
              </a:spcBef>
              <a:spcAft>
                <a:spcPts val="600"/>
              </a:spcAft>
            </a:pPr>
            <a:r>
              <a:rPr lang="en-US" sz="2000" dirty="0"/>
              <a:t>The assessed dimension (SEP, DCI, CCC)</a:t>
            </a:r>
          </a:p>
          <a:p>
            <a:pPr marL="457200" lvl="1" indent="-228600">
              <a:lnSpc>
                <a:spcPct val="110000"/>
              </a:lnSpc>
              <a:spcBef>
                <a:spcPts val="0"/>
              </a:spcBef>
              <a:spcAft>
                <a:spcPts val="600"/>
              </a:spcAft>
            </a:pPr>
            <a:r>
              <a:rPr lang="en-US" sz="2000" dirty="0"/>
              <a:t>Each of the questions/items</a:t>
            </a:r>
          </a:p>
          <a:p>
            <a:pPr marL="457200" lvl="1" indent="-228600">
              <a:lnSpc>
                <a:spcPct val="110000"/>
              </a:lnSpc>
              <a:spcBef>
                <a:spcPts val="0"/>
              </a:spcBef>
              <a:spcAft>
                <a:spcPts val="600"/>
              </a:spcAft>
            </a:pPr>
            <a:r>
              <a:rPr lang="en-US" sz="2000" dirty="0"/>
              <a:t>Holistic statements that address all of the assessed dimensions, questions, and items (NOTE: This approach might present challenges with respect to identifying student strengths, weaknesses or misconceptions to inform instructional decision making)</a:t>
            </a:r>
          </a:p>
          <a:p>
            <a:pPr marL="228600" indent="-228600">
              <a:lnSpc>
                <a:spcPct val="100000"/>
              </a:lnSpc>
              <a:spcBef>
                <a:spcPts val="0"/>
              </a:spcBef>
              <a:spcAft>
                <a:spcPts val="600"/>
              </a:spcAft>
            </a:pPr>
            <a:r>
              <a:rPr lang="en-US" sz="2400" dirty="0"/>
              <a:t>Determine the rating scale required to evaluate the full range of student performance (e.g., 0-3)</a:t>
            </a:r>
          </a:p>
          <a:p>
            <a:pPr marL="228600" indent="-228600">
              <a:lnSpc>
                <a:spcPct val="100000"/>
              </a:lnSpc>
              <a:spcBef>
                <a:spcPts val="0"/>
              </a:spcBef>
              <a:spcAft>
                <a:spcPts val="600"/>
              </a:spcAft>
            </a:pPr>
            <a:r>
              <a:rPr lang="en-US" sz="2400" dirty="0"/>
              <a:t>Ensure the evaluation of student evidence against the criteria stated in the rubric yields accurate inferences about student understanding and competency with respect to the assessed KSAs</a:t>
            </a:r>
          </a:p>
        </p:txBody>
      </p:sp>
    </p:spTree>
    <p:extLst>
      <p:ext uri="{BB962C8B-B14F-4D97-AF65-F5344CB8AC3E}">
        <p14:creationId xmlns:p14="http://schemas.microsoft.com/office/powerpoint/2010/main" val="40239400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BFE690-AB0A-40AF-A6EF-55FC5218E2D3}"/>
              </a:ext>
            </a:extLst>
          </p:cNvPr>
          <p:cNvSpPr>
            <a:spLocks noGrp="1"/>
          </p:cNvSpPr>
          <p:nvPr>
            <p:ph type="title"/>
          </p:nvPr>
        </p:nvSpPr>
        <p:spPr>
          <a:xfrm>
            <a:off x="457200" y="535577"/>
            <a:ext cx="8229600" cy="1143000"/>
          </a:xfrm>
        </p:spPr>
        <p:txBody>
          <a:bodyPr/>
          <a:lstStyle/>
          <a:p>
            <a:r>
              <a:rPr lang="en-US" dirty="0"/>
              <a:t>Exemplar Development</a:t>
            </a:r>
          </a:p>
        </p:txBody>
      </p:sp>
      <p:sp>
        <p:nvSpPr>
          <p:cNvPr id="6" name="Content Placeholder 5">
            <a:extLst>
              <a:ext uri="{FF2B5EF4-FFF2-40B4-BE49-F238E27FC236}">
                <a16:creationId xmlns:a16="http://schemas.microsoft.com/office/drawing/2014/main" id="{88C4CFC3-773D-4DCD-9054-DA0A21EB0401}"/>
              </a:ext>
            </a:extLst>
          </p:cNvPr>
          <p:cNvSpPr>
            <a:spLocks noGrp="1"/>
          </p:cNvSpPr>
          <p:nvPr>
            <p:ph idx="1"/>
          </p:nvPr>
        </p:nvSpPr>
        <p:spPr>
          <a:xfrm>
            <a:off x="412866" y="1538305"/>
            <a:ext cx="8229600" cy="4784118"/>
          </a:xfrm>
        </p:spPr>
        <p:txBody>
          <a:bodyPr>
            <a:normAutofit lnSpcReduction="10000"/>
          </a:bodyPr>
          <a:lstStyle/>
          <a:p>
            <a:pPr marL="228600" indent="-228600">
              <a:lnSpc>
                <a:spcPct val="100000"/>
              </a:lnSpc>
              <a:spcBef>
                <a:spcPts val="0"/>
              </a:spcBef>
              <a:spcAft>
                <a:spcPts val="600"/>
              </a:spcAft>
            </a:pPr>
            <a:r>
              <a:rPr lang="en-US" sz="2800" dirty="0"/>
              <a:t>Consider what a high-quality and a low-quality response would include based on the question(s) and the expected evidence</a:t>
            </a:r>
          </a:p>
          <a:p>
            <a:pPr marL="228600" indent="-228600">
              <a:lnSpc>
                <a:spcPct val="100000"/>
              </a:lnSpc>
              <a:spcBef>
                <a:spcPts val="0"/>
              </a:spcBef>
              <a:spcAft>
                <a:spcPts val="600"/>
              </a:spcAft>
            </a:pPr>
            <a:r>
              <a:rPr lang="en-US" sz="2800" dirty="0"/>
              <a:t>Consider for a given grade level or grade span the expected level of language use, from vocabulary and syntax to the development and organization of ideas</a:t>
            </a:r>
          </a:p>
          <a:p>
            <a:pPr marL="228600" indent="-228600">
              <a:lnSpc>
                <a:spcPct val="100000"/>
              </a:lnSpc>
              <a:spcBef>
                <a:spcPts val="0"/>
              </a:spcBef>
              <a:spcAft>
                <a:spcPts val="600"/>
              </a:spcAft>
            </a:pPr>
            <a:r>
              <a:rPr lang="en-US" sz="2800" dirty="0"/>
              <a:t>Ensure that the exemplars would yield accurate inferences about students’ KSAs that inform educator actions either to: </a:t>
            </a:r>
          </a:p>
          <a:p>
            <a:pPr marL="457200" lvl="1" indent="-228600">
              <a:lnSpc>
                <a:spcPct val="110000"/>
              </a:lnSpc>
              <a:spcBef>
                <a:spcPts val="0"/>
              </a:spcBef>
              <a:spcAft>
                <a:spcPts val="600"/>
              </a:spcAft>
            </a:pPr>
            <a:r>
              <a:rPr lang="en-US" sz="2400" dirty="0"/>
              <a:t>Continue with the instructional sequence as planned; or </a:t>
            </a:r>
          </a:p>
          <a:p>
            <a:pPr marL="457200" lvl="1" indent="-228600">
              <a:lnSpc>
                <a:spcPct val="110000"/>
              </a:lnSpc>
              <a:spcBef>
                <a:spcPts val="0"/>
              </a:spcBef>
              <a:spcAft>
                <a:spcPts val="600"/>
              </a:spcAft>
            </a:pPr>
            <a:r>
              <a:rPr lang="en-US" sz="2400" dirty="0"/>
              <a:t>Adjust the design, delivery, and sequence of instruction.</a:t>
            </a:r>
          </a:p>
          <a:p>
            <a:endParaRPr lang="en-US" sz="2800" dirty="0"/>
          </a:p>
        </p:txBody>
      </p:sp>
    </p:spTree>
    <p:extLst>
      <p:ext uri="{BB962C8B-B14F-4D97-AF65-F5344CB8AC3E}">
        <p14:creationId xmlns:p14="http://schemas.microsoft.com/office/powerpoint/2010/main" val="237657546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Content Placeholder 22">
            <a:extLst>
              <a:ext uri="{FF2B5EF4-FFF2-40B4-BE49-F238E27FC236}">
                <a16:creationId xmlns:a16="http://schemas.microsoft.com/office/drawing/2014/main" id="{9CFF4F80-3A3F-4355-90BA-9ADC5CF30752}"/>
              </a:ext>
            </a:extLst>
          </p:cNvPr>
          <p:cNvPicPr>
            <a:picLocks noGrp="1" noChangeAspect="1"/>
          </p:cNvPicPr>
          <p:nvPr>
            <p:ph sz="half" idx="1"/>
          </p:nvPr>
        </p:nvPicPr>
        <p:blipFill>
          <a:blip r:embed="rId3"/>
          <a:stretch>
            <a:fillRect/>
          </a:stretch>
        </p:blipFill>
        <p:spPr>
          <a:xfrm>
            <a:off x="0" y="1776400"/>
            <a:ext cx="4880542" cy="3060004"/>
          </a:xfrm>
          <a:prstGeom prst="rect">
            <a:avLst/>
          </a:prstGeom>
        </p:spPr>
      </p:pic>
      <p:pic>
        <p:nvPicPr>
          <p:cNvPr id="24" name="Content Placeholder 23">
            <a:extLst>
              <a:ext uri="{FF2B5EF4-FFF2-40B4-BE49-F238E27FC236}">
                <a16:creationId xmlns:a16="http://schemas.microsoft.com/office/drawing/2014/main" id="{818A6EBC-5459-4D75-B6D6-FB23937EF347}"/>
              </a:ext>
            </a:extLst>
          </p:cNvPr>
          <p:cNvPicPr>
            <a:picLocks noGrp="1" noChangeAspect="1"/>
          </p:cNvPicPr>
          <p:nvPr>
            <p:ph sz="half" idx="2"/>
          </p:nvPr>
        </p:nvPicPr>
        <p:blipFill>
          <a:blip r:embed="rId4"/>
          <a:stretch>
            <a:fillRect/>
          </a:stretch>
        </p:blipFill>
        <p:spPr>
          <a:xfrm>
            <a:off x="4772369" y="1973873"/>
            <a:ext cx="4316924" cy="2862531"/>
          </a:xfrm>
          <a:prstGeom prst="rect">
            <a:avLst/>
          </a:prstGeom>
        </p:spPr>
      </p:pic>
    </p:spTree>
    <p:extLst>
      <p:ext uri="{BB962C8B-B14F-4D97-AF65-F5344CB8AC3E}">
        <p14:creationId xmlns:p14="http://schemas.microsoft.com/office/powerpoint/2010/main" val="350673360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801667" y="1709743"/>
            <a:ext cx="7708922" cy="2852737"/>
          </a:xfrm>
        </p:spPr>
        <p:txBody>
          <a:bodyPr>
            <a:normAutofit/>
          </a:bodyPr>
          <a:lstStyle/>
          <a:p>
            <a:pPr marL="1946275" algn="r"/>
            <a:r>
              <a:rPr lang="en-US" sz="3600" dirty="0">
                <a:effectLst/>
              </a:rPr>
              <a:t>Group Share and Adjourn</a:t>
            </a:r>
            <a:endParaRPr lang="en-US" sz="2800" b="1" dirty="0">
              <a:solidFill>
                <a:srgbClr val="0070C0"/>
              </a:solidFill>
              <a:effectLst/>
            </a:endParaRPr>
          </a:p>
        </p:txBody>
      </p:sp>
      <p:sp>
        <p:nvSpPr>
          <p:cNvPr id="7" name="Subtitle 4">
            <a:extLst>
              <a:ext uri="{FF2B5EF4-FFF2-40B4-BE49-F238E27FC236}">
                <a16:creationId xmlns:a16="http://schemas.microsoft.com/office/drawing/2014/main" id="{5AA44839-D783-4FCE-8BFB-6BBE5192C40C}"/>
              </a:ext>
            </a:extLst>
          </p:cNvPr>
          <p:cNvSpPr txBox="1">
            <a:spLocks/>
          </p:cNvSpPr>
          <p:nvPr/>
        </p:nvSpPr>
        <p:spPr>
          <a:xfrm>
            <a:off x="3216502" y="4685022"/>
            <a:ext cx="5294086" cy="930192"/>
          </a:xfrm>
          <a:prstGeom prst="rect">
            <a:avLst/>
          </a:prstGeom>
        </p:spPr>
        <p:txBody>
          <a:bodyPr vert="horz" lIns="91440" tIns="45720" rIns="91440" bIns="45720" rtlCol="0">
            <a:norm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r"/>
            <a:r>
              <a:rPr lang="en-US" sz="2400" dirty="0">
                <a:solidFill>
                  <a:schemeClr val="tx1"/>
                </a:solidFill>
              </a:rPr>
              <a:t>4:15 p.m. – 4:30 p.m.</a:t>
            </a:r>
          </a:p>
        </p:txBody>
      </p:sp>
    </p:spTree>
    <p:extLst>
      <p:ext uri="{BB962C8B-B14F-4D97-AF65-F5344CB8AC3E}">
        <p14:creationId xmlns:p14="http://schemas.microsoft.com/office/powerpoint/2010/main" val="21405675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8075" y="1165547"/>
            <a:ext cx="7549116" cy="1837513"/>
          </a:xfrm>
        </p:spPr>
        <p:txBody>
          <a:bodyPr>
            <a:noAutofit/>
          </a:bodyPr>
          <a:lstStyle/>
          <a:p>
            <a:r>
              <a:rPr lang="en-US" sz="3600" b="1" dirty="0">
                <a:solidFill>
                  <a:srgbClr val="0070C0"/>
                </a:solidFill>
              </a:rPr>
              <a:t>Strengthening Claims-based Interpretations and Uses of Local and Large-scale Science Assessment Scores</a:t>
            </a:r>
            <a:br>
              <a:rPr lang="en-US" sz="3600" b="1" dirty="0">
                <a:solidFill>
                  <a:srgbClr val="0070C0"/>
                </a:solidFill>
              </a:rPr>
            </a:br>
            <a:r>
              <a:rPr lang="en-US" sz="3600" b="1" dirty="0">
                <a:solidFill>
                  <a:srgbClr val="0070C0"/>
                </a:solidFill>
              </a:rPr>
              <a:t>(SCILLSS)</a:t>
            </a:r>
          </a:p>
        </p:txBody>
      </p:sp>
      <p:sp>
        <p:nvSpPr>
          <p:cNvPr id="3" name="Subtitle 2"/>
          <p:cNvSpPr>
            <a:spLocks noGrp="1"/>
          </p:cNvSpPr>
          <p:nvPr>
            <p:ph type="subTitle" idx="1"/>
          </p:nvPr>
        </p:nvSpPr>
        <p:spPr>
          <a:xfrm>
            <a:off x="1399220" y="4986134"/>
            <a:ext cx="6608311" cy="1091388"/>
          </a:xfrm>
        </p:spPr>
        <p:txBody>
          <a:bodyPr>
            <a:normAutofit fontScale="85000" lnSpcReduction="20000"/>
          </a:bodyPr>
          <a:lstStyle/>
          <a:p>
            <a:r>
              <a:rPr lang="en-US" sz="3100" dirty="0"/>
              <a:t>SCILLSS Classroom Science Assessment Workshop</a:t>
            </a:r>
          </a:p>
          <a:p>
            <a:r>
              <a:rPr lang="en-US" sz="2800" b="1" dirty="0"/>
              <a:t>DAY 3</a:t>
            </a:r>
          </a:p>
        </p:txBody>
      </p:sp>
      <p:pic>
        <p:nvPicPr>
          <p:cNvPr id="23" name="Picture 22"/>
          <p:cNvPicPr>
            <a:picLocks noChangeAspect="1"/>
          </p:cNvPicPr>
          <p:nvPr/>
        </p:nvPicPr>
        <p:blipFill>
          <a:blip r:embed="rId3"/>
          <a:stretch>
            <a:fillRect/>
          </a:stretch>
        </p:blipFill>
        <p:spPr>
          <a:xfrm>
            <a:off x="3823941" y="3165905"/>
            <a:ext cx="1517384" cy="1513800"/>
          </a:xfrm>
          <a:prstGeom prst="rect">
            <a:avLst/>
          </a:prstGeom>
        </p:spPr>
      </p:pic>
      <p:sp>
        <p:nvSpPr>
          <p:cNvPr id="5" name="Rectangle 4">
            <a:extLst>
              <a:ext uri="{FF2B5EF4-FFF2-40B4-BE49-F238E27FC236}">
                <a16:creationId xmlns:a16="http://schemas.microsoft.com/office/drawing/2014/main" id="{005F8D9C-78D9-4DEC-B4DB-21894CA665A8}"/>
              </a:ext>
            </a:extLst>
          </p:cNvPr>
          <p:cNvSpPr/>
          <p:nvPr/>
        </p:nvSpPr>
        <p:spPr>
          <a:xfrm>
            <a:off x="7378810" y="159026"/>
            <a:ext cx="1584463" cy="1179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04059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31299" y="3429000"/>
            <a:ext cx="5655501" cy="1143000"/>
          </a:xfrm>
        </p:spPr>
        <p:txBody>
          <a:bodyPr>
            <a:noAutofit/>
          </a:bodyPr>
          <a:lstStyle/>
          <a:p>
            <a:pPr algn="r"/>
            <a:r>
              <a:rPr lang="en-US" sz="3600" b="1" dirty="0">
                <a:solidFill>
                  <a:srgbClr val="0070C0"/>
                </a:solidFill>
                <a:effectLst/>
              </a:rPr>
              <a:t>Welcome, Agenda Overview, and Questions</a:t>
            </a:r>
          </a:p>
        </p:txBody>
      </p:sp>
      <p:sp>
        <p:nvSpPr>
          <p:cNvPr id="6" name="Subtitle 5"/>
          <p:cNvSpPr>
            <a:spLocks noGrp="1"/>
          </p:cNvSpPr>
          <p:nvPr>
            <p:ph idx="1"/>
          </p:nvPr>
        </p:nvSpPr>
        <p:spPr>
          <a:xfrm>
            <a:off x="457200" y="4451338"/>
            <a:ext cx="8229600" cy="1083833"/>
          </a:xfrm>
        </p:spPr>
        <p:txBody>
          <a:bodyPr>
            <a:noAutofit/>
          </a:bodyPr>
          <a:lstStyle/>
          <a:p>
            <a:pPr marL="0" indent="0" algn="r" defTabSz="685783">
              <a:lnSpc>
                <a:spcPct val="200000"/>
              </a:lnSpc>
              <a:spcBef>
                <a:spcPts val="0"/>
              </a:spcBef>
              <a:buNone/>
            </a:pPr>
            <a:r>
              <a:rPr lang="es-PR" sz="2400" dirty="0"/>
              <a:t>[</a:t>
            </a:r>
            <a:r>
              <a:rPr lang="es-PR" sz="2400" dirty="0" err="1"/>
              <a:t>Presenter</a:t>
            </a:r>
            <a:r>
              <a:rPr lang="es-PR" sz="2400" dirty="0"/>
              <a:t> </a:t>
            </a:r>
            <a:r>
              <a:rPr lang="es-PR" sz="2400" dirty="0" err="1"/>
              <a:t>Name</a:t>
            </a:r>
            <a:r>
              <a:rPr lang="es-PR" sz="2400" dirty="0"/>
              <a:t>(s)]</a:t>
            </a:r>
          </a:p>
          <a:p>
            <a:pPr marL="0" indent="0" algn="r" defTabSz="685783">
              <a:spcBef>
                <a:spcPts val="0"/>
              </a:spcBef>
              <a:buNone/>
            </a:pPr>
            <a:r>
              <a:rPr lang="es-PR" sz="2400" dirty="0"/>
              <a:t>9:00 a.m. – 9:30 a.m.</a:t>
            </a:r>
          </a:p>
        </p:txBody>
      </p:sp>
    </p:spTree>
    <p:extLst>
      <p:ext uri="{BB962C8B-B14F-4D97-AF65-F5344CB8AC3E}">
        <p14:creationId xmlns:p14="http://schemas.microsoft.com/office/powerpoint/2010/main" val="401673016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1"/>
          <p:cNvSpPr txBox="1">
            <a:spLocks/>
          </p:cNvSpPr>
          <p:nvPr/>
        </p:nvSpPr>
        <p:spPr>
          <a:xfrm>
            <a:off x="400050" y="1389885"/>
            <a:ext cx="8229600" cy="585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Day 3 Morning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p:cNvSpPr>
            <a:spLocks noGrp="1"/>
          </p:cNvSpPr>
          <p:nvPr>
            <p:ph type="title"/>
          </p:nvPr>
        </p:nvSpPr>
        <p:spPr>
          <a:xfrm>
            <a:off x="457200" y="274320"/>
            <a:ext cx="8229600" cy="1143000"/>
          </a:xfrm>
        </p:spPr>
        <p:txBody>
          <a:bodyPr/>
          <a:lstStyle/>
          <a:p>
            <a:r>
              <a:rPr lang="en-US" dirty="0">
                <a:effectLst/>
              </a:rPr>
              <a:t>Agenda</a:t>
            </a:r>
          </a:p>
        </p:txBody>
      </p:sp>
      <p:graphicFrame>
        <p:nvGraphicFramePr>
          <p:cNvPr id="5" name="Table 4">
            <a:extLst>
              <a:ext uri="{FF2B5EF4-FFF2-40B4-BE49-F238E27FC236}">
                <a16:creationId xmlns:a16="http://schemas.microsoft.com/office/drawing/2014/main" id="{5D7A978E-C7BE-4187-887A-DB6F1D4ECFC0}"/>
              </a:ext>
            </a:extLst>
          </p:cNvPr>
          <p:cNvGraphicFramePr>
            <a:graphicFrameLocks noGrp="1"/>
          </p:cNvGraphicFramePr>
          <p:nvPr>
            <p:extLst>
              <p:ext uri="{D42A27DB-BD31-4B8C-83A1-F6EECF244321}">
                <p14:modId xmlns:p14="http://schemas.microsoft.com/office/powerpoint/2010/main" val="1847272456"/>
              </p:ext>
            </p:extLst>
          </p:nvPr>
        </p:nvGraphicFramePr>
        <p:xfrm>
          <a:off x="276168" y="2247475"/>
          <a:ext cx="8591663" cy="2750461"/>
        </p:xfrm>
        <a:graphic>
          <a:graphicData uri="http://schemas.openxmlformats.org/drawingml/2006/table">
            <a:tbl>
              <a:tblPr firstRow="1" firstCol="1" bandRow="1">
                <a:tableStyleId>{5C22544A-7EE6-4342-B048-85BDC9FD1C3A}</a:tableStyleId>
              </a:tblPr>
              <a:tblGrid>
                <a:gridCol w="2474926">
                  <a:extLst>
                    <a:ext uri="{9D8B030D-6E8A-4147-A177-3AD203B41FA5}">
                      <a16:colId xmlns:a16="http://schemas.microsoft.com/office/drawing/2014/main" val="1956916499"/>
                    </a:ext>
                  </a:extLst>
                </a:gridCol>
                <a:gridCol w="4414616">
                  <a:extLst>
                    <a:ext uri="{9D8B030D-6E8A-4147-A177-3AD203B41FA5}">
                      <a16:colId xmlns:a16="http://schemas.microsoft.com/office/drawing/2014/main" val="914314184"/>
                    </a:ext>
                  </a:extLst>
                </a:gridCol>
                <a:gridCol w="1702121">
                  <a:extLst>
                    <a:ext uri="{9D8B030D-6E8A-4147-A177-3AD203B41FA5}">
                      <a16:colId xmlns:a16="http://schemas.microsoft.com/office/drawing/2014/main" val="514080719"/>
                    </a:ext>
                  </a:extLst>
                </a:gridCol>
              </a:tblGrid>
              <a:tr h="718326">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8:00 am – 9:00 am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rgbClr val="4472C4"/>
                    </a:solidFill>
                  </a:tcPr>
                </a:tc>
                <a:tc>
                  <a:txBody>
                    <a:bodyPr/>
                    <a:lstStyle/>
                    <a:p>
                      <a:pPr marL="0" marR="0">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Breakfast </a:t>
                      </a: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applicable)</a:t>
                      </a:r>
                      <a:endParaRPr lang="en-US" sz="1800" b="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rgbClr val="E9EBF5"/>
                    </a:solidFill>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E9EBF5"/>
                    </a:solidFill>
                  </a:tcPr>
                </a:tc>
                <a:extLst>
                  <a:ext uri="{0D108BD9-81ED-4DB2-BD59-A6C34878D82A}">
                    <a16:rowId xmlns:a16="http://schemas.microsoft.com/office/drawing/2014/main" val="1458069775"/>
                  </a:ext>
                </a:extLst>
              </a:tr>
              <a:tr h="516701">
                <a:tc>
                  <a:txBody>
                    <a:bodyPr/>
                    <a:lstStyle/>
                    <a:p>
                      <a:pPr marL="0" marR="0" algn="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9:00 am – 9:30 am</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Welcome / Agenda Overview / Questions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tcPr>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Presenter(s)</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84979892"/>
                  </a:ext>
                </a:extLst>
              </a:tr>
              <a:tr h="903030">
                <a:tc>
                  <a:txBody>
                    <a:bodyPr/>
                    <a:lstStyle/>
                    <a:p>
                      <a:pPr marL="0" marR="0" algn="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9:30 am – 10:30 am</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Collaborative Teams: Finalize Tools, Task, Rubric, and Exemplar Response for Cross-Group Review</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E9EBF5"/>
                    </a:solidFill>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Presenter(s)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35344057"/>
                  </a:ext>
                </a:extLst>
              </a:tr>
              <a:tr h="612404">
                <a:tc>
                  <a:txBody>
                    <a:bodyPr/>
                    <a:lstStyle/>
                    <a:p>
                      <a:pPr marL="0" marR="0" algn="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10:30 am – 12:00 pm</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4472C4"/>
                    </a:solidFill>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Cross-Group Review and Revision of Tools, Tasks, and Rubrics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Team Facilitators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5087515"/>
                  </a:ext>
                </a:extLst>
              </a:tr>
            </a:tbl>
          </a:graphicData>
        </a:graphic>
      </p:graphicFrame>
    </p:spTree>
    <p:extLst>
      <p:ext uri="{BB962C8B-B14F-4D97-AF65-F5344CB8AC3E}">
        <p14:creationId xmlns:p14="http://schemas.microsoft.com/office/powerpoint/2010/main" val="240424898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1"/>
          <p:cNvSpPr txBox="1">
            <a:spLocks/>
          </p:cNvSpPr>
          <p:nvPr/>
        </p:nvSpPr>
        <p:spPr>
          <a:xfrm>
            <a:off x="453189" y="1389888"/>
            <a:ext cx="8229600" cy="5852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Day 3 Afternoon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1"/>
          <p:cNvSpPr>
            <a:spLocks noGrp="1"/>
          </p:cNvSpPr>
          <p:nvPr>
            <p:ph type="title"/>
          </p:nvPr>
        </p:nvSpPr>
        <p:spPr>
          <a:xfrm>
            <a:off x="457200" y="274320"/>
            <a:ext cx="8229600" cy="1143000"/>
          </a:xfrm>
        </p:spPr>
        <p:txBody>
          <a:bodyPr vert="horz" lIns="91440" tIns="45720" rIns="91440" bIns="45720" rtlCol="0" anchor="ctr">
            <a:normAutofit/>
          </a:bodyPr>
          <a:lstStyle/>
          <a:p>
            <a:r>
              <a:rPr lang="en-US" dirty="0">
                <a:effectLst/>
              </a:rPr>
              <a:t>Agenda</a:t>
            </a:r>
          </a:p>
        </p:txBody>
      </p:sp>
      <p:graphicFrame>
        <p:nvGraphicFramePr>
          <p:cNvPr id="4" name="Table 3">
            <a:extLst>
              <a:ext uri="{FF2B5EF4-FFF2-40B4-BE49-F238E27FC236}">
                <a16:creationId xmlns:a16="http://schemas.microsoft.com/office/drawing/2014/main" id="{2151491D-C711-4F0A-8F1F-B51DC34ED800}"/>
              </a:ext>
            </a:extLst>
          </p:cNvPr>
          <p:cNvGraphicFramePr>
            <a:graphicFrameLocks noGrp="1"/>
          </p:cNvGraphicFramePr>
          <p:nvPr/>
        </p:nvGraphicFramePr>
        <p:xfrm>
          <a:off x="272157" y="1975105"/>
          <a:ext cx="8637066" cy="3840149"/>
        </p:xfrm>
        <a:graphic>
          <a:graphicData uri="http://schemas.openxmlformats.org/drawingml/2006/table">
            <a:tbl>
              <a:tblPr firstRow="1" firstCol="1" bandRow="1">
                <a:tableStyleId>{5C22544A-7EE6-4342-B048-85BDC9FD1C3A}</a:tableStyleId>
              </a:tblPr>
              <a:tblGrid>
                <a:gridCol w="2308078">
                  <a:extLst>
                    <a:ext uri="{9D8B030D-6E8A-4147-A177-3AD203B41FA5}">
                      <a16:colId xmlns:a16="http://schemas.microsoft.com/office/drawing/2014/main" val="1956916499"/>
                    </a:ext>
                  </a:extLst>
                </a:gridCol>
                <a:gridCol w="4617872">
                  <a:extLst>
                    <a:ext uri="{9D8B030D-6E8A-4147-A177-3AD203B41FA5}">
                      <a16:colId xmlns:a16="http://schemas.microsoft.com/office/drawing/2014/main" val="914314184"/>
                    </a:ext>
                  </a:extLst>
                </a:gridCol>
                <a:gridCol w="1711116">
                  <a:extLst>
                    <a:ext uri="{9D8B030D-6E8A-4147-A177-3AD203B41FA5}">
                      <a16:colId xmlns:a16="http://schemas.microsoft.com/office/drawing/2014/main" val="514080719"/>
                    </a:ext>
                  </a:extLst>
                </a:gridCol>
              </a:tblGrid>
              <a:tr h="603943">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12:00 pm – 1:00 pm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rgbClr val="4472C4"/>
                    </a:solidFill>
                  </a:tcPr>
                </a:tc>
                <a:tc>
                  <a:txBody>
                    <a:bodyPr/>
                    <a:lstStyle/>
                    <a:p>
                      <a:pPr marL="0" marR="0" algn="l" defTabSz="914400" rtl="0" eaLnBrk="1" latinLnBrk="0" hangingPunct="1">
                        <a:spcBef>
                          <a:spcPts val="0"/>
                        </a:spcBef>
                        <a:spcAft>
                          <a:spcPts val="0"/>
                        </a:spcAft>
                      </a:pPr>
                      <a:r>
                        <a:rPr lang="en-US" sz="1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Working Lunch / Collaborative Teams: Revision of Tools, Tasks, and Rubrics</a:t>
                      </a:r>
                      <a:endParaRPr lang="en-US" sz="1800" b="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rgbClr val="E9EBF5"/>
                    </a:solidFill>
                  </a:tcPr>
                </a:tc>
                <a:tc>
                  <a:txBody>
                    <a:bodyPr/>
                    <a:lstStyle/>
                    <a:p>
                      <a:pPr marL="0" marR="0" algn="l" defTabSz="914400" rtl="0" eaLnBrk="1" latinLnBrk="0" hangingPunct="1">
                        <a:spcBef>
                          <a:spcPts val="0"/>
                        </a:spcBef>
                        <a:spcAft>
                          <a:spcPts val="0"/>
                        </a:spcAft>
                      </a:pPr>
                      <a:r>
                        <a:rPr lang="en-US" sz="1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b="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E9EBF5"/>
                    </a:solidFill>
                  </a:tcPr>
                </a:tc>
                <a:extLst>
                  <a:ext uri="{0D108BD9-81ED-4DB2-BD59-A6C34878D82A}">
                    <a16:rowId xmlns:a16="http://schemas.microsoft.com/office/drawing/2014/main" val="1162570973"/>
                  </a:ext>
                </a:extLst>
              </a:tr>
              <a:tr h="605482">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1:00 pm – 2:30 pm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a:txBody>
                    <a:bodyPr/>
                    <a:lstStyle/>
                    <a:p>
                      <a:pPr marL="0" marR="0">
                        <a:spcBef>
                          <a:spcPts val="0"/>
                        </a:spcBef>
                        <a:spcAft>
                          <a:spcPts val="0"/>
                        </a:spcAft>
                      </a:pP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Collaborative Teams: Revision of Tools, Tasks, and Rubrics</a:t>
                      </a:r>
                      <a:endParaRPr lang="en-US" sz="1800" b="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a:spcBef>
                          <a:spcPts val="0"/>
                        </a:spcBef>
                        <a:spcAft>
                          <a:spcPts val="0"/>
                        </a:spcAft>
                      </a:pP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Team Facilitators</a:t>
                      </a:r>
                      <a:endParaRPr lang="en-US" sz="1800" b="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CFD5EA"/>
                    </a:solidFill>
                  </a:tcPr>
                </a:tc>
                <a:extLst>
                  <a:ext uri="{0D108BD9-81ED-4DB2-BD59-A6C34878D82A}">
                    <a16:rowId xmlns:a16="http://schemas.microsoft.com/office/drawing/2014/main" val="1458069775"/>
                  </a:ext>
                </a:extLst>
              </a:tr>
              <a:tr h="522497">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2:30 pm – 3:45 pm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Verification of Task Alignment Activity</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tcPr>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Team Facilitators</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84979892"/>
                  </a:ext>
                </a:extLst>
              </a:tr>
              <a:tr h="638692">
                <a:tc>
                  <a:txBody>
                    <a:bodyPr/>
                    <a:lstStyle/>
                    <a:p>
                      <a:pPr marL="0" marR="0" algn="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3:45 pm – 4:15 pm</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Group Share: Lessons Learned and Key Takeaways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CFD5EA"/>
                    </a:solidFill>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Team Facilitators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CFD5EA"/>
                    </a:solidFill>
                  </a:tcPr>
                </a:tc>
                <a:extLst>
                  <a:ext uri="{0D108BD9-81ED-4DB2-BD59-A6C34878D82A}">
                    <a16:rowId xmlns:a16="http://schemas.microsoft.com/office/drawing/2014/main" val="1035344057"/>
                  </a:ext>
                </a:extLst>
              </a:tr>
              <a:tr h="732908">
                <a:tc>
                  <a:txBody>
                    <a:bodyPr/>
                    <a:lstStyle/>
                    <a:p>
                      <a:pPr marL="0" marR="0" algn="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4:15 pm – 4:30 pm</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4472C4"/>
                    </a:solidFill>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Complete Meeting Evaluations </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Presenter(s)</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5087515"/>
                  </a:ext>
                </a:extLst>
              </a:tr>
              <a:tr h="736627">
                <a:tc>
                  <a:txBody>
                    <a:bodyPr/>
                    <a:lstStyle/>
                    <a:p>
                      <a:pPr marL="0" marR="0" algn="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4:30 pm</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Adjourn</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569960903"/>
                  </a:ext>
                </a:extLst>
              </a:tr>
            </a:tbl>
          </a:graphicData>
        </a:graphic>
      </p:graphicFrame>
    </p:spTree>
    <p:extLst>
      <p:ext uri="{BB962C8B-B14F-4D97-AF65-F5344CB8AC3E}">
        <p14:creationId xmlns:p14="http://schemas.microsoft.com/office/powerpoint/2010/main" val="217069701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179615" y="1709743"/>
            <a:ext cx="8330974" cy="2852737"/>
          </a:xfrm>
        </p:spPr>
        <p:txBody>
          <a:bodyPr>
            <a:normAutofit/>
          </a:bodyPr>
          <a:lstStyle/>
          <a:p>
            <a:pPr marL="1946275" algn="r"/>
            <a:r>
              <a:rPr lang="en-US" sz="3600" dirty="0">
                <a:effectLst/>
              </a:rPr>
              <a:t>Collaborative Teams: Finalize Tools, Task, Rubric, and Exemplar Responses for Cross-Group Review</a:t>
            </a:r>
            <a:endParaRPr lang="en-US" sz="2800" b="1" dirty="0">
              <a:solidFill>
                <a:srgbClr val="0070C0"/>
              </a:solidFill>
              <a:effectLst/>
            </a:endParaRPr>
          </a:p>
        </p:txBody>
      </p:sp>
      <p:sp>
        <p:nvSpPr>
          <p:cNvPr id="7" name="Subtitle 4">
            <a:extLst>
              <a:ext uri="{FF2B5EF4-FFF2-40B4-BE49-F238E27FC236}">
                <a16:creationId xmlns:a16="http://schemas.microsoft.com/office/drawing/2014/main" id="{5AA44839-D783-4FCE-8BFB-6BBE5192C40C}"/>
              </a:ext>
            </a:extLst>
          </p:cNvPr>
          <p:cNvSpPr txBox="1">
            <a:spLocks/>
          </p:cNvSpPr>
          <p:nvPr/>
        </p:nvSpPr>
        <p:spPr>
          <a:xfrm>
            <a:off x="3216502" y="4685022"/>
            <a:ext cx="5294086" cy="930192"/>
          </a:xfrm>
          <a:prstGeom prst="rect">
            <a:avLst/>
          </a:prstGeom>
        </p:spPr>
        <p:txBody>
          <a:bodyPr vert="horz" lIns="91440" tIns="45720" rIns="91440" bIns="45720" rtlCol="0">
            <a:norm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r"/>
            <a:r>
              <a:rPr lang="es-PR" sz="2400" dirty="0">
                <a:solidFill>
                  <a:schemeClr val="tx1"/>
                </a:solidFill>
              </a:rPr>
              <a:t>[</a:t>
            </a:r>
            <a:r>
              <a:rPr lang="es-PR" sz="2400" dirty="0" err="1">
                <a:solidFill>
                  <a:schemeClr val="tx1"/>
                </a:solidFill>
              </a:rPr>
              <a:t>Presenter</a:t>
            </a:r>
            <a:r>
              <a:rPr lang="es-PR" sz="2400" dirty="0">
                <a:solidFill>
                  <a:schemeClr val="tx1"/>
                </a:solidFill>
              </a:rPr>
              <a:t> </a:t>
            </a:r>
            <a:r>
              <a:rPr lang="es-PR" sz="2400" dirty="0" err="1">
                <a:solidFill>
                  <a:schemeClr val="tx1"/>
                </a:solidFill>
              </a:rPr>
              <a:t>Name</a:t>
            </a:r>
            <a:r>
              <a:rPr lang="es-PR" sz="2400" dirty="0">
                <a:solidFill>
                  <a:schemeClr val="tx1"/>
                </a:solidFill>
              </a:rPr>
              <a:t>(s)]</a:t>
            </a:r>
          </a:p>
          <a:p>
            <a:pPr algn="r"/>
            <a:r>
              <a:rPr lang="en-US" sz="2400" dirty="0">
                <a:solidFill>
                  <a:schemeClr val="tx1"/>
                </a:solidFill>
              </a:rPr>
              <a:t>9:30 a.m. – 10:30 a.m.</a:t>
            </a:r>
          </a:p>
        </p:txBody>
      </p:sp>
    </p:spTree>
    <p:extLst>
      <p:ext uri="{BB962C8B-B14F-4D97-AF65-F5344CB8AC3E}">
        <p14:creationId xmlns:p14="http://schemas.microsoft.com/office/powerpoint/2010/main" val="114103856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ECD0BF72-0C4D-44AB-AA6C-FD2587C5D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piece of paper&#10;&#10;Description automatically generated">
            <a:extLst>
              <a:ext uri="{FF2B5EF4-FFF2-40B4-BE49-F238E27FC236}">
                <a16:creationId xmlns:a16="http://schemas.microsoft.com/office/drawing/2014/main" id="{41B41930-457C-4000-BE48-AE462A85794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8466" r="12867" b="-1"/>
          <a:stretch/>
        </p:blipFill>
        <p:spPr>
          <a:xfrm>
            <a:off x="4572000" y="10"/>
            <a:ext cx="4572000" cy="6857990"/>
          </a:xfrm>
          <a:prstGeom prst="rect">
            <a:avLst/>
          </a:prstGeom>
        </p:spPr>
      </p:pic>
      <p:sp>
        <p:nvSpPr>
          <p:cNvPr id="18" name="Freeform 5">
            <a:extLst>
              <a:ext uri="{FF2B5EF4-FFF2-40B4-BE49-F238E27FC236}">
                <a16:creationId xmlns:a16="http://schemas.microsoft.com/office/drawing/2014/main" id="{5523C670-74D7-4ED8-BA51-B6FB65570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572000" y="1756600"/>
            <a:ext cx="810243"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BAEEE533-7CA5-4134-A14A-8575F66C6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66427" y="1357766"/>
            <a:ext cx="515816"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64B7817-E956-406B-A85B-5AEF36B1F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67935" y="1135060"/>
            <a:ext cx="307029"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92FC9C1F-8CBA-4083-8724-3735C556D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646" y="1124043"/>
            <a:ext cx="4578798"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C1B28F5E-5A60-4A6A-998B-1F2B48A6CC96}"/>
              </a:ext>
            </a:extLst>
          </p:cNvPr>
          <p:cNvSpPr txBox="1"/>
          <p:nvPr/>
        </p:nvSpPr>
        <p:spPr>
          <a:xfrm>
            <a:off x="1084451" y="1756600"/>
            <a:ext cx="3574697" cy="2862322"/>
          </a:xfrm>
          <a:prstGeom prst="rect">
            <a:avLst/>
          </a:prstGeom>
          <a:noFill/>
        </p:spPr>
        <p:txBody>
          <a:bodyPr wrap="square" rtlCol="0">
            <a:spAutoFit/>
          </a:bodyPr>
          <a:lstStyle/>
          <a:p>
            <a:pPr algn="ctr"/>
            <a:endParaRPr lang="en-US" sz="2400" dirty="0"/>
          </a:p>
          <a:p>
            <a:pPr algn="ctr"/>
            <a:r>
              <a:rPr lang="en-US" sz="2400" dirty="0"/>
              <a:t>Review and finalize your collaborative team’s tools, task, rubric, and exemplar responses for cross-group review</a:t>
            </a:r>
          </a:p>
          <a:p>
            <a:endParaRPr lang="en-US" dirty="0"/>
          </a:p>
          <a:p>
            <a:endParaRPr lang="en-US" dirty="0"/>
          </a:p>
        </p:txBody>
      </p:sp>
    </p:spTree>
    <p:extLst>
      <p:ext uri="{BB962C8B-B14F-4D97-AF65-F5344CB8AC3E}">
        <p14:creationId xmlns:p14="http://schemas.microsoft.com/office/powerpoint/2010/main" val="1424451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555172" y="1709743"/>
            <a:ext cx="9343571" cy="2852737"/>
          </a:xfrm>
        </p:spPr>
        <p:txBody>
          <a:bodyPr>
            <a:normAutofit/>
          </a:bodyPr>
          <a:lstStyle/>
          <a:p>
            <a:pPr marL="4229100" algn="r"/>
            <a:r>
              <a:rPr lang="en-US" sz="3600" dirty="0">
                <a:effectLst/>
              </a:rPr>
              <a:t>A Principled-Approach to Develop Classroom Science Assessment Tasks</a:t>
            </a:r>
            <a:endParaRPr lang="en-US" sz="3600" b="1" dirty="0">
              <a:solidFill>
                <a:srgbClr val="0070C0"/>
              </a:solidFill>
              <a:effectLst/>
            </a:endParaRPr>
          </a:p>
        </p:txBody>
      </p:sp>
      <p:sp>
        <p:nvSpPr>
          <p:cNvPr id="7" name="Subtitle 4">
            <a:extLst>
              <a:ext uri="{FF2B5EF4-FFF2-40B4-BE49-F238E27FC236}">
                <a16:creationId xmlns:a16="http://schemas.microsoft.com/office/drawing/2014/main" id="{5AA44839-D783-4FCE-8BFB-6BBE5192C40C}"/>
              </a:ext>
            </a:extLst>
          </p:cNvPr>
          <p:cNvSpPr txBox="1">
            <a:spLocks/>
          </p:cNvSpPr>
          <p:nvPr/>
        </p:nvSpPr>
        <p:spPr>
          <a:xfrm>
            <a:off x="4354512" y="4880965"/>
            <a:ext cx="4433888" cy="930192"/>
          </a:xfrm>
          <a:prstGeom prst="rect">
            <a:avLst/>
          </a:prstGeom>
        </p:spPr>
        <p:txBody>
          <a:bodyPr vert="horz" lIns="91440" tIns="45720" rIns="91440" bIns="45720" rtlCol="0">
            <a:norm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r">
              <a:spcBef>
                <a:spcPts val="0"/>
              </a:spcBef>
            </a:pPr>
            <a:r>
              <a:rPr lang="es-PR" sz="2400" dirty="0">
                <a:solidFill>
                  <a:schemeClr val="tx1"/>
                </a:solidFill>
              </a:rPr>
              <a:t>[</a:t>
            </a:r>
            <a:r>
              <a:rPr lang="es-PR" sz="2400" dirty="0" err="1">
                <a:solidFill>
                  <a:schemeClr val="tx1"/>
                </a:solidFill>
              </a:rPr>
              <a:t>Presenter</a:t>
            </a:r>
            <a:r>
              <a:rPr lang="es-PR" sz="2400" dirty="0">
                <a:solidFill>
                  <a:schemeClr val="tx1"/>
                </a:solidFill>
              </a:rPr>
              <a:t> </a:t>
            </a:r>
            <a:r>
              <a:rPr lang="es-PR" sz="2400" dirty="0" err="1">
                <a:solidFill>
                  <a:schemeClr val="tx1"/>
                </a:solidFill>
              </a:rPr>
              <a:t>Name</a:t>
            </a:r>
            <a:r>
              <a:rPr lang="es-PR" sz="2400" dirty="0">
                <a:solidFill>
                  <a:schemeClr val="tx1"/>
                </a:solidFill>
              </a:rPr>
              <a:t>(s)]</a:t>
            </a:r>
          </a:p>
          <a:p>
            <a:pPr lvl="0" algn="r">
              <a:defRPr/>
            </a:pPr>
            <a:r>
              <a:rPr lang="en-US" sz="2400" dirty="0">
                <a:solidFill>
                  <a:prstClr val="black"/>
                </a:solidFill>
              </a:rPr>
              <a:t>9:25 a.m. – 10:00 a.m.</a:t>
            </a:r>
          </a:p>
        </p:txBody>
      </p:sp>
    </p:spTree>
    <p:extLst>
      <p:ext uri="{BB962C8B-B14F-4D97-AF65-F5344CB8AC3E}">
        <p14:creationId xmlns:p14="http://schemas.microsoft.com/office/powerpoint/2010/main" val="346190025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363255" y="1709743"/>
            <a:ext cx="8147333" cy="2852737"/>
          </a:xfrm>
        </p:spPr>
        <p:txBody>
          <a:bodyPr>
            <a:normAutofit/>
          </a:bodyPr>
          <a:lstStyle/>
          <a:p>
            <a:pPr marL="1946275" algn="r"/>
            <a:r>
              <a:rPr lang="en-US" sz="3600" dirty="0">
                <a:effectLst/>
              </a:rPr>
              <a:t>Cross-Group Review of Tools, Tasks, and Rubrics</a:t>
            </a:r>
            <a:endParaRPr lang="en-US" sz="2800" b="1" dirty="0">
              <a:solidFill>
                <a:srgbClr val="0070C0"/>
              </a:solidFill>
              <a:effectLst/>
            </a:endParaRPr>
          </a:p>
        </p:txBody>
      </p:sp>
      <p:sp>
        <p:nvSpPr>
          <p:cNvPr id="7" name="Subtitle 4">
            <a:extLst>
              <a:ext uri="{FF2B5EF4-FFF2-40B4-BE49-F238E27FC236}">
                <a16:creationId xmlns:a16="http://schemas.microsoft.com/office/drawing/2014/main" id="{5AA44839-D783-4FCE-8BFB-6BBE5192C40C}"/>
              </a:ext>
            </a:extLst>
          </p:cNvPr>
          <p:cNvSpPr txBox="1">
            <a:spLocks/>
          </p:cNvSpPr>
          <p:nvPr/>
        </p:nvSpPr>
        <p:spPr>
          <a:xfrm>
            <a:off x="3216502" y="4685022"/>
            <a:ext cx="5294086" cy="930192"/>
          </a:xfrm>
          <a:prstGeom prst="rect">
            <a:avLst/>
          </a:prstGeom>
        </p:spPr>
        <p:txBody>
          <a:bodyPr vert="horz" lIns="91440" tIns="45720" rIns="91440" bIns="45720" rtlCol="0">
            <a:norm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r"/>
            <a:r>
              <a:rPr lang="es-PR" sz="2400" dirty="0">
                <a:solidFill>
                  <a:schemeClr val="tx1"/>
                </a:solidFill>
              </a:rPr>
              <a:t>[</a:t>
            </a:r>
            <a:r>
              <a:rPr lang="es-PR" sz="2400" dirty="0" err="1">
                <a:solidFill>
                  <a:schemeClr val="tx1"/>
                </a:solidFill>
              </a:rPr>
              <a:t>Presenter</a:t>
            </a:r>
            <a:r>
              <a:rPr lang="es-PR" sz="2400" dirty="0">
                <a:solidFill>
                  <a:schemeClr val="tx1"/>
                </a:solidFill>
              </a:rPr>
              <a:t> </a:t>
            </a:r>
            <a:r>
              <a:rPr lang="es-PR" sz="2400" dirty="0" err="1">
                <a:solidFill>
                  <a:schemeClr val="tx1"/>
                </a:solidFill>
              </a:rPr>
              <a:t>Name</a:t>
            </a:r>
            <a:r>
              <a:rPr lang="es-PR" sz="2400" dirty="0">
                <a:solidFill>
                  <a:schemeClr val="tx1"/>
                </a:solidFill>
              </a:rPr>
              <a:t>(s)]</a:t>
            </a:r>
          </a:p>
          <a:p>
            <a:pPr algn="r"/>
            <a:r>
              <a:rPr lang="en-US" sz="2400" dirty="0">
                <a:solidFill>
                  <a:schemeClr val="tx1"/>
                </a:solidFill>
              </a:rPr>
              <a:t>10:30 a.m. – 12:00 p.m.</a:t>
            </a:r>
          </a:p>
        </p:txBody>
      </p:sp>
    </p:spTree>
    <p:extLst>
      <p:ext uri="{BB962C8B-B14F-4D97-AF65-F5344CB8AC3E}">
        <p14:creationId xmlns:p14="http://schemas.microsoft.com/office/powerpoint/2010/main" val="141512483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48036-9103-4426-8270-6BC5089B9BC2}"/>
              </a:ext>
            </a:extLst>
          </p:cNvPr>
          <p:cNvSpPr>
            <a:spLocks noGrp="1"/>
          </p:cNvSpPr>
          <p:nvPr>
            <p:ph type="title"/>
          </p:nvPr>
        </p:nvSpPr>
        <p:spPr/>
        <p:txBody>
          <a:bodyPr/>
          <a:lstStyle/>
          <a:p>
            <a:r>
              <a:rPr lang="en-US" dirty="0">
                <a:effectLst/>
              </a:rPr>
              <a:t>Review Steps</a:t>
            </a:r>
          </a:p>
        </p:txBody>
      </p:sp>
      <p:sp>
        <p:nvSpPr>
          <p:cNvPr id="3" name="Content Placeholder 2">
            <a:extLst>
              <a:ext uri="{FF2B5EF4-FFF2-40B4-BE49-F238E27FC236}">
                <a16:creationId xmlns:a16="http://schemas.microsoft.com/office/drawing/2014/main" id="{2440375F-70B4-45CF-B1C5-EBA2943A95AB}"/>
              </a:ext>
            </a:extLst>
          </p:cNvPr>
          <p:cNvSpPr>
            <a:spLocks noGrp="1"/>
          </p:cNvSpPr>
          <p:nvPr>
            <p:ph idx="1"/>
          </p:nvPr>
        </p:nvSpPr>
        <p:spPr>
          <a:xfrm>
            <a:off x="457200" y="1417320"/>
            <a:ext cx="8229600" cy="4784118"/>
          </a:xfrm>
        </p:spPr>
        <p:txBody>
          <a:bodyPr>
            <a:normAutofit lnSpcReduction="10000"/>
          </a:bodyPr>
          <a:lstStyle/>
          <a:p>
            <a:pPr marL="457200" indent="-457200">
              <a:buFont typeface="+mj-lt"/>
              <a:buAutoNum type="arabicPeriod"/>
            </a:pPr>
            <a:r>
              <a:rPr lang="en-US" sz="2800" dirty="0"/>
              <a:t>Review the Unpacking Tool, Task Specifications Tool, task, rubric and exemplar responses at the other grade level (i.e., grade 5 reviews task for MS).</a:t>
            </a:r>
          </a:p>
          <a:p>
            <a:pPr marL="457200" indent="-457200">
              <a:buFont typeface="+mj-lt"/>
              <a:buAutoNum type="arabicPeriod"/>
            </a:pPr>
            <a:r>
              <a:rPr lang="en-US" sz="2800" dirty="0"/>
              <a:t>Using the task review worksheet, respond whether you strongly agree, agree, disagree, or strongly disagree with each statement as it pertains to each task.</a:t>
            </a:r>
          </a:p>
          <a:p>
            <a:pPr marL="457200" indent="-457200">
              <a:buFont typeface="+mj-lt"/>
              <a:buAutoNum type="arabicPeriod"/>
            </a:pPr>
            <a:r>
              <a:rPr lang="en-US" sz="2800" dirty="0"/>
              <a:t>Provide any additional feedback, notes, or guidance on the worksheets for each criterion.</a:t>
            </a:r>
          </a:p>
          <a:p>
            <a:pPr marL="457200" indent="-457200">
              <a:buFont typeface="+mj-lt"/>
              <a:buAutoNum type="arabicPeriod"/>
            </a:pPr>
            <a:r>
              <a:rPr lang="en-US" sz="2800" dirty="0"/>
              <a:t>Submit the worksheet to your group facilitator. </a:t>
            </a:r>
          </a:p>
          <a:p>
            <a:pPr marL="457200" indent="-457200">
              <a:buFont typeface="+mj-lt"/>
              <a:buAutoNum type="arabicPeriod"/>
            </a:pPr>
            <a:r>
              <a:rPr lang="en-US" sz="2800" dirty="0"/>
              <a:t>Facilitators will provide the completed worksheets to each group to use to revise its task.</a:t>
            </a:r>
          </a:p>
        </p:txBody>
      </p:sp>
    </p:spTree>
    <p:extLst>
      <p:ext uri="{BB962C8B-B14F-4D97-AF65-F5344CB8AC3E}">
        <p14:creationId xmlns:p14="http://schemas.microsoft.com/office/powerpoint/2010/main" val="19878597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5BCF-C9FC-498E-AFBE-5F6D4F564D00}"/>
              </a:ext>
            </a:extLst>
          </p:cNvPr>
          <p:cNvSpPr>
            <a:spLocks noGrp="1"/>
          </p:cNvSpPr>
          <p:nvPr>
            <p:ph type="title"/>
          </p:nvPr>
        </p:nvSpPr>
        <p:spPr/>
        <p:txBody>
          <a:bodyPr/>
          <a:lstStyle/>
          <a:p>
            <a:r>
              <a:rPr lang="en-US" dirty="0">
                <a:effectLst/>
              </a:rPr>
              <a:t>Review Criteria</a:t>
            </a:r>
          </a:p>
        </p:txBody>
      </p:sp>
      <p:sp>
        <p:nvSpPr>
          <p:cNvPr id="3" name="Content Placeholder 2">
            <a:extLst>
              <a:ext uri="{FF2B5EF4-FFF2-40B4-BE49-F238E27FC236}">
                <a16:creationId xmlns:a16="http://schemas.microsoft.com/office/drawing/2014/main" id="{1FDF8202-37F3-4EAB-A927-FB7DF328B7A7}"/>
              </a:ext>
            </a:extLst>
          </p:cNvPr>
          <p:cNvSpPr>
            <a:spLocks noGrp="1"/>
          </p:cNvSpPr>
          <p:nvPr>
            <p:ph idx="1"/>
          </p:nvPr>
        </p:nvSpPr>
        <p:spPr>
          <a:xfrm>
            <a:off x="457200" y="1417320"/>
            <a:ext cx="8229600" cy="4784118"/>
          </a:xfrm>
        </p:spPr>
        <p:txBody>
          <a:bodyPr>
            <a:normAutofit fontScale="92500" lnSpcReduction="10000"/>
          </a:bodyPr>
          <a:lstStyle/>
          <a:p>
            <a:pPr marL="228600" lvl="0" indent="-228600">
              <a:spcBef>
                <a:spcPts val="0"/>
              </a:spcBef>
              <a:spcAft>
                <a:spcPts val="600"/>
              </a:spcAft>
            </a:pPr>
            <a:r>
              <a:rPr lang="en-US" sz="2800" dirty="0"/>
              <a:t>Check each item to determine alignment to KSAs and task specifications</a:t>
            </a:r>
          </a:p>
          <a:p>
            <a:pPr marL="228600" lvl="0" indent="-228600">
              <a:spcBef>
                <a:spcPts val="0"/>
              </a:spcBef>
              <a:spcAft>
                <a:spcPts val="600"/>
              </a:spcAft>
            </a:pPr>
            <a:r>
              <a:rPr lang="en-US" sz="2800" dirty="0"/>
              <a:t>Check that the items require students to demonstrate understanding of the grade-appropriate elements of the SEPs, CCCs, and DCIs</a:t>
            </a:r>
          </a:p>
          <a:p>
            <a:pPr marL="228600" lvl="0" indent="-228600">
              <a:spcBef>
                <a:spcPts val="0"/>
              </a:spcBef>
              <a:spcAft>
                <a:spcPts val="600"/>
              </a:spcAft>
            </a:pPr>
            <a:r>
              <a:rPr lang="en-US" sz="2800" dirty="0"/>
              <a:t>Check that the items require students to use SEPs, CCC, and/or DCIs to interpret evidence and/or models to make, evaluate, support, and/or refute claims about a phenomenon or problem </a:t>
            </a:r>
          </a:p>
          <a:p>
            <a:pPr marL="228600" lvl="0" indent="-228600">
              <a:spcBef>
                <a:spcPts val="0"/>
              </a:spcBef>
              <a:spcAft>
                <a:spcPts val="600"/>
              </a:spcAft>
            </a:pPr>
            <a:r>
              <a:rPr lang="en-US" sz="2800" dirty="0"/>
              <a:t>Check prompts and scenarios in relation to equity and language issues</a:t>
            </a:r>
          </a:p>
          <a:p>
            <a:pPr marL="228600" lvl="0" indent="-228600">
              <a:spcBef>
                <a:spcPts val="0"/>
              </a:spcBef>
              <a:spcAft>
                <a:spcPts val="600"/>
              </a:spcAft>
            </a:pPr>
            <a:r>
              <a:rPr lang="en-US" sz="2800" dirty="0"/>
              <a:t>Check rubrics to ensure alignment to KSAs and task specifications</a:t>
            </a:r>
          </a:p>
        </p:txBody>
      </p:sp>
    </p:spTree>
    <p:extLst>
      <p:ext uri="{BB962C8B-B14F-4D97-AF65-F5344CB8AC3E}">
        <p14:creationId xmlns:p14="http://schemas.microsoft.com/office/powerpoint/2010/main" val="252678679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E0685F-7BA6-4C9C-985F-EDA463DC7D04}"/>
              </a:ext>
            </a:extLst>
          </p:cNvPr>
          <p:cNvSpPr>
            <a:spLocks noGrp="1"/>
          </p:cNvSpPr>
          <p:nvPr>
            <p:ph type="title"/>
          </p:nvPr>
        </p:nvSpPr>
        <p:spPr>
          <a:xfrm>
            <a:off x="457200" y="291465"/>
            <a:ext cx="8229600" cy="1143000"/>
          </a:xfrm>
        </p:spPr>
        <p:txBody>
          <a:bodyPr/>
          <a:lstStyle/>
          <a:p>
            <a:r>
              <a:rPr lang="en-US">
                <a:effectLst/>
              </a:rPr>
              <a:t>Review Worksheet</a:t>
            </a:r>
            <a:endParaRPr lang="en-US" dirty="0">
              <a:effectLst/>
            </a:endParaRPr>
          </a:p>
        </p:txBody>
      </p:sp>
      <p:pic>
        <p:nvPicPr>
          <p:cNvPr id="5" name="Picture 4">
            <a:extLst>
              <a:ext uri="{FF2B5EF4-FFF2-40B4-BE49-F238E27FC236}">
                <a16:creationId xmlns:a16="http://schemas.microsoft.com/office/drawing/2014/main" id="{3C4B5B09-9806-421E-88DD-F72AD1EF98E4}"/>
              </a:ext>
            </a:extLst>
          </p:cNvPr>
          <p:cNvPicPr>
            <a:picLocks noChangeAspect="1"/>
          </p:cNvPicPr>
          <p:nvPr/>
        </p:nvPicPr>
        <p:blipFill>
          <a:blip r:embed="rId3"/>
          <a:stretch>
            <a:fillRect/>
          </a:stretch>
        </p:blipFill>
        <p:spPr>
          <a:xfrm>
            <a:off x="700790" y="1067270"/>
            <a:ext cx="7742420" cy="5790730"/>
          </a:xfrm>
          <a:prstGeom prst="rect">
            <a:avLst/>
          </a:prstGeom>
        </p:spPr>
      </p:pic>
    </p:spTree>
    <p:extLst>
      <p:ext uri="{BB962C8B-B14F-4D97-AF65-F5344CB8AC3E}">
        <p14:creationId xmlns:p14="http://schemas.microsoft.com/office/powerpoint/2010/main" val="241830177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A1D89-D4EE-447A-BC83-4413FE291359}"/>
              </a:ext>
            </a:extLst>
          </p:cNvPr>
          <p:cNvSpPr>
            <a:spLocks noGrp="1"/>
          </p:cNvSpPr>
          <p:nvPr>
            <p:ph type="title"/>
          </p:nvPr>
        </p:nvSpPr>
        <p:spPr>
          <a:xfrm>
            <a:off x="488480" y="640081"/>
            <a:ext cx="2532887" cy="3681976"/>
          </a:xfrm>
          <a:noFill/>
        </p:spPr>
        <p:txBody>
          <a:bodyPr vert="horz" lIns="91440" tIns="45720" rIns="91440" bIns="45720" rtlCol="0" anchor="b">
            <a:normAutofit/>
          </a:bodyPr>
          <a:lstStyle/>
          <a:p>
            <a:pPr defTabSz="914400"/>
            <a:r>
              <a:rPr lang="en-US" sz="3800" dirty="0">
                <a:effectLst/>
              </a:rPr>
              <a:t>Working Lunch</a:t>
            </a:r>
          </a:p>
        </p:txBody>
      </p:sp>
      <p:sp>
        <p:nvSpPr>
          <p:cNvPr id="10" name="Content Placeholder 9">
            <a:extLst>
              <a:ext uri="{FF2B5EF4-FFF2-40B4-BE49-F238E27FC236}">
                <a16:creationId xmlns:a16="http://schemas.microsoft.com/office/drawing/2014/main" id="{A6B8B2F2-D833-426D-B07C-01DCABB403AB}"/>
              </a:ext>
            </a:extLst>
          </p:cNvPr>
          <p:cNvSpPr>
            <a:spLocks noGrp="1"/>
          </p:cNvSpPr>
          <p:nvPr>
            <p:ph idx="1"/>
          </p:nvPr>
        </p:nvSpPr>
        <p:spPr>
          <a:xfrm>
            <a:off x="488480" y="4460487"/>
            <a:ext cx="2532888" cy="1757433"/>
          </a:xfrm>
          <a:noFill/>
        </p:spPr>
        <p:txBody>
          <a:bodyPr vert="horz" lIns="91440" tIns="45720" rIns="91440" bIns="45720" rtlCol="0">
            <a:normAutofit/>
          </a:bodyPr>
          <a:lstStyle/>
          <a:p>
            <a:pPr marL="0" indent="0" defTabSz="914400">
              <a:spcBef>
                <a:spcPts val="1000"/>
              </a:spcBef>
              <a:buNone/>
            </a:pPr>
            <a:r>
              <a:rPr lang="en-US" sz="1900" dirty="0"/>
              <a:t>12:00 p.m. – 1:00 p.m.</a:t>
            </a:r>
          </a:p>
        </p:txBody>
      </p:sp>
      <p:pic>
        <p:nvPicPr>
          <p:cNvPr id="4" name="Picture 3">
            <a:extLst>
              <a:ext uri="{FF2B5EF4-FFF2-40B4-BE49-F238E27FC236}">
                <a16:creationId xmlns:a16="http://schemas.microsoft.com/office/drawing/2014/main" id="{2F637414-6466-4B66-865E-B24060A4892A}"/>
              </a:ext>
            </a:extLst>
          </p:cNvPr>
          <p:cNvPicPr>
            <a:picLocks noChangeAspect="1"/>
          </p:cNvPicPr>
          <p:nvPr/>
        </p:nvPicPr>
        <p:blipFill rotWithShape="1">
          <a:blip r:embed="rId3">
            <a:extLst>
              <a:ext uri="{28A0092B-C50C-407E-A947-70E740481C1C}">
                <a14:useLocalDpi xmlns:a14="http://schemas.microsoft.com/office/drawing/2010/main" val="0"/>
              </a:ext>
            </a:extLst>
          </a:blip>
          <a:srcRect r="44975" b="-1"/>
          <a:stretch/>
        </p:blipFill>
        <p:spPr>
          <a:xfrm>
            <a:off x="3490722" y="10"/>
            <a:ext cx="5653278" cy="6857990"/>
          </a:xfrm>
          <a:prstGeom prst="rect">
            <a:avLst/>
          </a:prstGeom>
        </p:spPr>
      </p:pic>
    </p:spTree>
    <p:extLst>
      <p:ext uri="{BB962C8B-B14F-4D97-AF65-F5344CB8AC3E}">
        <p14:creationId xmlns:p14="http://schemas.microsoft.com/office/powerpoint/2010/main" val="256481540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363255" y="1709743"/>
            <a:ext cx="8147333" cy="2852737"/>
          </a:xfrm>
        </p:spPr>
        <p:txBody>
          <a:bodyPr>
            <a:normAutofit/>
          </a:bodyPr>
          <a:lstStyle/>
          <a:p>
            <a:pPr marL="1946275" algn="r"/>
            <a:r>
              <a:rPr lang="en-US" sz="3600" dirty="0">
                <a:effectLst/>
              </a:rPr>
              <a:t>Collaborative Teams: Revision of Tools, Tasks, and Rubrics</a:t>
            </a:r>
            <a:endParaRPr lang="en-US" sz="2800" b="1" dirty="0">
              <a:solidFill>
                <a:srgbClr val="0070C0"/>
              </a:solidFill>
              <a:effectLst/>
            </a:endParaRPr>
          </a:p>
        </p:txBody>
      </p:sp>
      <p:sp>
        <p:nvSpPr>
          <p:cNvPr id="7" name="Subtitle 4">
            <a:extLst>
              <a:ext uri="{FF2B5EF4-FFF2-40B4-BE49-F238E27FC236}">
                <a16:creationId xmlns:a16="http://schemas.microsoft.com/office/drawing/2014/main" id="{5AA44839-D783-4FCE-8BFB-6BBE5192C40C}"/>
              </a:ext>
            </a:extLst>
          </p:cNvPr>
          <p:cNvSpPr txBox="1">
            <a:spLocks/>
          </p:cNvSpPr>
          <p:nvPr/>
        </p:nvSpPr>
        <p:spPr>
          <a:xfrm>
            <a:off x="3216502" y="4685022"/>
            <a:ext cx="5294086" cy="930192"/>
          </a:xfrm>
          <a:prstGeom prst="rect">
            <a:avLst/>
          </a:prstGeom>
        </p:spPr>
        <p:txBody>
          <a:bodyPr vert="horz" lIns="91440" tIns="45720" rIns="91440" bIns="45720" rtlCol="0">
            <a:norm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r"/>
            <a:r>
              <a:rPr lang="es-PR" sz="2400" dirty="0">
                <a:solidFill>
                  <a:schemeClr val="tx1"/>
                </a:solidFill>
              </a:rPr>
              <a:t>[</a:t>
            </a:r>
            <a:r>
              <a:rPr lang="es-PR" sz="2400" dirty="0" err="1">
                <a:solidFill>
                  <a:schemeClr val="tx1"/>
                </a:solidFill>
              </a:rPr>
              <a:t>Presenter</a:t>
            </a:r>
            <a:r>
              <a:rPr lang="es-PR" sz="2400" dirty="0">
                <a:solidFill>
                  <a:schemeClr val="tx1"/>
                </a:solidFill>
              </a:rPr>
              <a:t> </a:t>
            </a:r>
            <a:r>
              <a:rPr lang="es-PR" sz="2400" dirty="0" err="1">
                <a:solidFill>
                  <a:schemeClr val="tx1"/>
                </a:solidFill>
              </a:rPr>
              <a:t>Name</a:t>
            </a:r>
            <a:r>
              <a:rPr lang="es-PR" sz="2400" dirty="0">
                <a:solidFill>
                  <a:schemeClr val="tx1"/>
                </a:solidFill>
              </a:rPr>
              <a:t>(s)]</a:t>
            </a:r>
          </a:p>
          <a:p>
            <a:pPr algn="r"/>
            <a:r>
              <a:rPr lang="en-US" sz="2400" dirty="0">
                <a:solidFill>
                  <a:schemeClr val="tx1"/>
                </a:solidFill>
              </a:rPr>
              <a:t>1:00 p.m. – 2:30 p.m.</a:t>
            </a:r>
          </a:p>
        </p:txBody>
      </p:sp>
    </p:spTree>
    <p:extLst>
      <p:ext uri="{BB962C8B-B14F-4D97-AF65-F5344CB8AC3E}">
        <p14:creationId xmlns:p14="http://schemas.microsoft.com/office/powerpoint/2010/main" val="299284548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E9C5405-4A49-4E12-98FD-8966C1118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5B9823A-85C3-4837-8700-3D94F9B36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2926" y="0"/>
            <a:ext cx="591774" cy="6865831"/>
          </a:xfrm>
          <a:custGeom>
            <a:avLst/>
            <a:gdLst>
              <a:gd name="connsiteX0" fmla="*/ 2648 w 789032"/>
              <a:gd name="connsiteY0" fmla="*/ 0 h 6865831"/>
              <a:gd name="connsiteX1" fmla="*/ 789032 w 789032"/>
              <a:gd name="connsiteY1" fmla="*/ 0 h 6865831"/>
              <a:gd name="connsiteX2" fmla="*/ 789032 w 789032"/>
              <a:gd name="connsiteY2" fmla="*/ 1621639 h 6865831"/>
              <a:gd name="connsiteX3" fmla="*/ 789032 w 789032"/>
              <a:gd name="connsiteY3" fmla="*/ 1900580 h 6865831"/>
              <a:gd name="connsiteX4" fmla="*/ 789032 w 789032"/>
              <a:gd name="connsiteY4" fmla="*/ 6865831 h 6865831"/>
              <a:gd name="connsiteX5" fmla="*/ 0 w 789032"/>
              <a:gd name="connsiteY5" fmla="*/ 6399058 h 6865831"/>
              <a:gd name="connsiteX6" fmla="*/ 0 w 789032"/>
              <a:gd name="connsiteY6" fmla="*/ 1154866 h 6865831"/>
              <a:gd name="connsiteX7" fmla="*/ 2648 w 789032"/>
              <a:gd name="connsiteY7" fmla="*/ 1156433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032" h="6865831">
                <a:moveTo>
                  <a:pt x="2648" y="0"/>
                </a:moveTo>
                <a:lnTo>
                  <a:pt x="789032" y="0"/>
                </a:lnTo>
                <a:lnTo>
                  <a:pt x="789032" y="1621639"/>
                </a:lnTo>
                <a:lnTo>
                  <a:pt x="789032" y="1900580"/>
                </a:lnTo>
                <a:lnTo>
                  <a:pt x="789032" y="6865831"/>
                </a:lnTo>
                <a:lnTo>
                  <a:pt x="0" y="6399058"/>
                </a:lnTo>
                <a:lnTo>
                  <a:pt x="0" y="1154866"/>
                </a:lnTo>
                <a:lnTo>
                  <a:pt x="2648" y="115643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15" name="Freeform 7">
            <a:extLst>
              <a:ext uri="{FF2B5EF4-FFF2-40B4-BE49-F238E27FC236}">
                <a16:creationId xmlns:a16="http://schemas.microsoft.com/office/drawing/2014/main" id="{5BAFBDD6-35EA-4318-81BD-034C73032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262927" y="887217"/>
            <a:ext cx="361990"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17" name="Rectangle 16">
            <a:extLst>
              <a:ext uri="{FF2B5EF4-FFF2-40B4-BE49-F238E27FC236}">
                <a16:creationId xmlns:a16="http://schemas.microsoft.com/office/drawing/2014/main" id="{9668AFA7-0343-4462-B952-29775C02D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24061" cy="6150193"/>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384D8B08-AC0A-4ACB-B784-9B3AA1B4A99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2600" y="875753"/>
            <a:ext cx="5014558" cy="4889193"/>
          </a:xfrm>
          <a:prstGeom prst="rect">
            <a:avLst/>
          </a:prstGeom>
        </p:spPr>
      </p:pic>
      <p:sp>
        <p:nvSpPr>
          <p:cNvPr id="8" name="Rectangle 8">
            <a:extLst>
              <a:ext uri="{FF2B5EF4-FFF2-40B4-BE49-F238E27FC236}">
                <a16:creationId xmlns:a16="http://schemas.microsoft.com/office/drawing/2014/main" id="{FABAF75E-3794-4E38-AFE5-55C262447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53558" y="0"/>
            <a:ext cx="3288156" cy="68580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Title 5">
            <a:extLst>
              <a:ext uri="{FF2B5EF4-FFF2-40B4-BE49-F238E27FC236}">
                <a16:creationId xmlns:a16="http://schemas.microsoft.com/office/drawing/2014/main" id="{2302E5B8-2323-4D0F-8BB7-E7201B91BB2E}"/>
              </a:ext>
            </a:extLst>
          </p:cNvPr>
          <p:cNvSpPr>
            <a:spLocks noGrp="1"/>
          </p:cNvSpPr>
          <p:nvPr>
            <p:ph type="title"/>
          </p:nvPr>
        </p:nvSpPr>
        <p:spPr>
          <a:xfrm>
            <a:off x="6274946" y="1878307"/>
            <a:ext cx="2446521" cy="3101385"/>
          </a:xfrm>
        </p:spPr>
        <p:txBody>
          <a:bodyPr vert="horz" lIns="91440" tIns="45720" rIns="91440" bIns="45720" rtlCol="0" anchor="b">
            <a:noAutofit/>
          </a:bodyPr>
          <a:lstStyle/>
          <a:p>
            <a:pPr defTabSz="914400"/>
            <a:r>
              <a:rPr lang="en-US" sz="2400" b="0" dirty="0">
                <a:solidFill>
                  <a:srgbClr val="FFFFFF"/>
                </a:solidFill>
                <a:effectLst/>
                <a:latin typeface="+mn-lt"/>
              </a:rPr>
              <a:t>Review the peer feedback and revise your collaborative team’s tools, task, rubric, and exemplar responses</a:t>
            </a:r>
            <a:endParaRPr lang="en-US" sz="2400" b="0" kern="1200" dirty="0">
              <a:solidFill>
                <a:srgbClr val="FFFFFF"/>
              </a:solidFill>
              <a:latin typeface="+mn-lt"/>
              <a:ea typeface="+mj-ea"/>
              <a:cs typeface="+mj-cs"/>
            </a:endParaRPr>
          </a:p>
        </p:txBody>
      </p:sp>
      <p:sp>
        <p:nvSpPr>
          <p:cNvPr id="2" name="Slide Number Placeholder 1">
            <a:extLst>
              <a:ext uri="{FF2B5EF4-FFF2-40B4-BE49-F238E27FC236}">
                <a16:creationId xmlns:a16="http://schemas.microsoft.com/office/drawing/2014/main" id="{DC6E42EB-D082-4CF4-ACD4-70CDDA548F77}"/>
              </a:ext>
            </a:extLst>
          </p:cNvPr>
          <p:cNvSpPr>
            <a:spLocks noGrp="1"/>
          </p:cNvSpPr>
          <p:nvPr>
            <p:ph type="sldNum" sz="quarter" idx="12"/>
          </p:nvPr>
        </p:nvSpPr>
        <p:spPr>
          <a:xfrm>
            <a:off x="8032191" y="6382512"/>
            <a:ext cx="511734" cy="320040"/>
          </a:xfrm>
        </p:spPr>
        <p:txBody>
          <a:bodyPr vert="horz" lIns="91440" tIns="45720" rIns="91440" bIns="45720" rtlCol="0" anchor="ctr">
            <a:normAutofit/>
          </a:bodyPr>
          <a:lstStyle/>
          <a:p>
            <a:pPr algn="r" defTabSz="914400">
              <a:spcAft>
                <a:spcPts val="600"/>
              </a:spcAft>
            </a:pPr>
            <a:fld id="{E03FF4B5-3AA1-4192-B01D-6F2C6276B8E3}" type="slidenum">
              <a:rPr lang="en-US" sz="900">
                <a:solidFill>
                  <a:srgbClr val="FFFFFF"/>
                </a:solidFill>
              </a:rPr>
              <a:pPr algn="r" defTabSz="914400">
                <a:spcAft>
                  <a:spcPts val="600"/>
                </a:spcAft>
              </a:pPr>
              <a:t>126</a:t>
            </a:fld>
            <a:endParaRPr lang="en-US" sz="900">
              <a:solidFill>
                <a:srgbClr val="FFFFFF"/>
              </a:solidFill>
            </a:endParaRPr>
          </a:p>
        </p:txBody>
      </p:sp>
      <p:sp>
        <p:nvSpPr>
          <p:cNvPr id="5" name="TextBox 4">
            <a:extLst>
              <a:ext uri="{FF2B5EF4-FFF2-40B4-BE49-F238E27FC236}">
                <a16:creationId xmlns:a16="http://schemas.microsoft.com/office/drawing/2014/main" id="{4B9D38D0-0B2B-424D-B2A9-CEB117DED4AA}"/>
              </a:ext>
            </a:extLst>
          </p:cNvPr>
          <p:cNvSpPr txBox="1"/>
          <p:nvPr/>
        </p:nvSpPr>
        <p:spPr>
          <a:xfrm>
            <a:off x="144338" y="6515668"/>
            <a:ext cx="4427661" cy="253916"/>
          </a:xfrm>
          <a:prstGeom prst="rect">
            <a:avLst/>
          </a:prstGeom>
          <a:noFill/>
        </p:spPr>
        <p:txBody>
          <a:bodyPr wrap="square" rtlCol="0">
            <a:spAutoFit/>
          </a:bodyPr>
          <a:lstStyle/>
          <a:p>
            <a:pPr>
              <a:spcAft>
                <a:spcPts val="600"/>
              </a:spcAft>
            </a:pPr>
            <a:r>
              <a:rPr lang="en-US" sz="1050" dirty="0">
                <a:hlinkClick r:id="rId4" tooltip="https://meta.wikimedia.org/wiki/File:Noun_Project_revision_icon_1067088_cc.svg">
                  <a:extLst>
                    <a:ext uri="{A12FA001-AC4F-418D-AE19-62706E023703}">
                      <ahyp:hlinkClr xmlns:ahyp="http://schemas.microsoft.com/office/drawing/2018/hyperlinkcolor" val="tx"/>
                    </a:ext>
                  </a:extLst>
                </a:hlinkClick>
              </a:rPr>
              <a:t>This Photo</a:t>
            </a:r>
            <a:r>
              <a:rPr lang="en-US" sz="1050" dirty="0"/>
              <a:t> by Unknown Author is licensed under </a:t>
            </a:r>
            <a:r>
              <a:rPr lang="en-US" sz="1050" dirty="0">
                <a:hlinkClick r:id="rId5" tooltip="https://creativecommons.org/licenses/by-sa/3.0/">
                  <a:extLst>
                    <a:ext uri="{A12FA001-AC4F-418D-AE19-62706E023703}">
                      <ahyp:hlinkClr xmlns:ahyp="http://schemas.microsoft.com/office/drawing/2018/hyperlinkcolor" val="tx"/>
                    </a:ext>
                  </a:extLst>
                </a:hlinkClick>
              </a:rPr>
              <a:t>CC BY-SA</a:t>
            </a:r>
            <a:endParaRPr lang="en-US" sz="1050" dirty="0"/>
          </a:p>
        </p:txBody>
      </p:sp>
    </p:spTree>
    <p:extLst>
      <p:ext uri="{BB962C8B-B14F-4D97-AF65-F5344CB8AC3E}">
        <p14:creationId xmlns:p14="http://schemas.microsoft.com/office/powerpoint/2010/main" val="310929157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363255" y="1709743"/>
            <a:ext cx="8147333" cy="2852737"/>
          </a:xfrm>
        </p:spPr>
        <p:txBody>
          <a:bodyPr>
            <a:normAutofit/>
          </a:bodyPr>
          <a:lstStyle/>
          <a:p>
            <a:pPr marL="1946275" algn="r"/>
            <a:r>
              <a:rPr lang="en-US" sz="3600" dirty="0">
                <a:effectLst/>
              </a:rPr>
              <a:t>Verification of Task Alignment Activity</a:t>
            </a:r>
            <a:endParaRPr lang="en-US" sz="2800" b="1" dirty="0">
              <a:solidFill>
                <a:srgbClr val="0070C0"/>
              </a:solidFill>
              <a:effectLst/>
            </a:endParaRPr>
          </a:p>
        </p:txBody>
      </p:sp>
      <p:sp>
        <p:nvSpPr>
          <p:cNvPr id="7" name="Subtitle 4">
            <a:extLst>
              <a:ext uri="{FF2B5EF4-FFF2-40B4-BE49-F238E27FC236}">
                <a16:creationId xmlns:a16="http://schemas.microsoft.com/office/drawing/2014/main" id="{5AA44839-D783-4FCE-8BFB-6BBE5192C40C}"/>
              </a:ext>
            </a:extLst>
          </p:cNvPr>
          <p:cNvSpPr txBox="1">
            <a:spLocks/>
          </p:cNvSpPr>
          <p:nvPr/>
        </p:nvSpPr>
        <p:spPr>
          <a:xfrm>
            <a:off x="3216502" y="4685022"/>
            <a:ext cx="5294086" cy="930192"/>
          </a:xfrm>
          <a:prstGeom prst="rect">
            <a:avLst/>
          </a:prstGeom>
        </p:spPr>
        <p:txBody>
          <a:bodyPr vert="horz" lIns="91440" tIns="45720" rIns="91440" bIns="45720" rtlCol="0">
            <a:norm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r"/>
            <a:r>
              <a:rPr lang="es-PR" sz="2400" dirty="0">
                <a:solidFill>
                  <a:schemeClr val="tx1"/>
                </a:solidFill>
              </a:rPr>
              <a:t>[</a:t>
            </a:r>
            <a:r>
              <a:rPr lang="es-PR" sz="2400" dirty="0" err="1">
                <a:solidFill>
                  <a:schemeClr val="tx1"/>
                </a:solidFill>
              </a:rPr>
              <a:t>Presenter</a:t>
            </a:r>
            <a:r>
              <a:rPr lang="es-PR" sz="2400" dirty="0">
                <a:solidFill>
                  <a:schemeClr val="tx1"/>
                </a:solidFill>
              </a:rPr>
              <a:t> </a:t>
            </a:r>
            <a:r>
              <a:rPr lang="es-PR" sz="2400" dirty="0" err="1">
                <a:solidFill>
                  <a:schemeClr val="tx1"/>
                </a:solidFill>
              </a:rPr>
              <a:t>Name</a:t>
            </a:r>
            <a:r>
              <a:rPr lang="es-PR" sz="2400" dirty="0">
                <a:solidFill>
                  <a:schemeClr val="tx1"/>
                </a:solidFill>
              </a:rPr>
              <a:t>(s)]</a:t>
            </a:r>
          </a:p>
          <a:p>
            <a:pPr algn="r"/>
            <a:r>
              <a:rPr lang="en-US" sz="2400" dirty="0">
                <a:solidFill>
                  <a:schemeClr val="tx1"/>
                </a:solidFill>
              </a:rPr>
              <a:t>2:30 p.m. – 3:45 p.m.</a:t>
            </a:r>
          </a:p>
        </p:txBody>
      </p:sp>
    </p:spTree>
    <p:extLst>
      <p:ext uri="{BB962C8B-B14F-4D97-AF65-F5344CB8AC3E}">
        <p14:creationId xmlns:p14="http://schemas.microsoft.com/office/powerpoint/2010/main" val="249433006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BFE690-AB0A-40AF-A6EF-55FC5218E2D3}"/>
              </a:ext>
            </a:extLst>
          </p:cNvPr>
          <p:cNvSpPr>
            <a:spLocks noGrp="1"/>
          </p:cNvSpPr>
          <p:nvPr>
            <p:ph type="title"/>
          </p:nvPr>
        </p:nvSpPr>
        <p:spPr>
          <a:xfrm>
            <a:off x="457200" y="535577"/>
            <a:ext cx="8229600" cy="1143000"/>
          </a:xfrm>
        </p:spPr>
        <p:txBody>
          <a:bodyPr/>
          <a:lstStyle/>
          <a:p>
            <a:r>
              <a:rPr lang="en-US" dirty="0"/>
              <a:t>Verification of Alignment</a:t>
            </a:r>
          </a:p>
        </p:txBody>
      </p:sp>
      <p:sp>
        <p:nvSpPr>
          <p:cNvPr id="6" name="Content Placeholder 5">
            <a:extLst>
              <a:ext uri="{FF2B5EF4-FFF2-40B4-BE49-F238E27FC236}">
                <a16:creationId xmlns:a16="http://schemas.microsoft.com/office/drawing/2014/main" id="{88C4CFC3-773D-4DCD-9054-DA0A21EB0401}"/>
              </a:ext>
            </a:extLst>
          </p:cNvPr>
          <p:cNvSpPr>
            <a:spLocks noGrp="1"/>
          </p:cNvSpPr>
          <p:nvPr>
            <p:ph idx="1"/>
          </p:nvPr>
        </p:nvSpPr>
        <p:spPr>
          <a:xfrm>
            <a:off x="412866" y="1538305"/>
            <a:ext cx="8229600" cy="4784118"/>
          </a:xfrm>
        </p:spPr>
        <p:txBody>
          <a:bodyPr>
            <a:normAutofit/>
          </a:bodyPr>
          <a:lstStyle/>
          <a:p>
            <a:pPr marL="228600" indent="-228600"/>
            <a:r>
              <a:rPr lang="en-US" sz="2800" dirty="0"/>
              <a:t>Verify the alignment of the task to elements of the Unpacking Tool and Task Specifications Tool</a:t>
            </a:r>
          </a:p>
          <a:p>
            <a:pPr marL="228600" indent="-228600"/>
            <a:r>
              <a:rPr lang="en-US" sz="2800" dirty="0"/>
              <a:t>Examine and trace all of the features, components, and characteristics of the task to elicit student evidence back to the Unpacking and Task Specifications Tools for the selected KSA(s)</a:t>
            </a:r>
          </a:p>
          <a:p>
            <a:pPr marL="228600" indent="-228600"/>
            <a:r>
              <a:rPr lang="en-US" sz="2800" dirty="0"/>
              <a:t>Revise the task or possibly revise the design tools as appropriate</a:t>
            </a:r>
          </a:p>
          <a:p>
            <a:pPr marL="457200" lvl="1" indent="-228600">
              <a:spcBef>
                <a:spcPts val="0"/>
              </a:spcBef>
              <a:spcAft>
                <a:spcPts val="600"/>
              </a:spcAft>
            </a:pPr>
            <a:r>
              <a:rPr lang="en-US" sz="2500" dirty="0"/>
              <a:t>Remember, the work of developing the tools and task is intended to be an iterative process in which alignment is critical; this may require revision or modification to the tools or the task</a:t>
            </a:r>
          </a:p>
        </p:txBody>
      </p:sp>
    </p:spTree>
    <p:extLst>
      <p:ext uri="{BB962C8B-B14F-4D97-AF65-F5344CB8AC3E}">
        <p14:creationId xmlns:p14="http://schemas.microsoft.com/office/powerpoint/2010/main" val="396722915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21AAAA-9ACB-4BAC-86B7-44837C4BD3FA}"/>
              </a:ext>
            </a:extLst>
          </p:cNvPr>
          <p:cNvPicPr>
            <a:picLocks noChangeAspect="1"/>
          </p:cNvPicPr>
          <p:nvPr/>
        </p:nvPicPr>
        <p:blipFill rotWithShape="1">
          <a:blip r:embed="rId3"/>
          <a:srcRect t="4255"/>
          <a:stretch/>
        </p:blipFill>
        <p:spPr>
          <a:xfrm>
            <a:off x="382070" y="1233889"/>
            <a:ext cx="8379859" cy="5205470"/>
          </a:xfrm>
          <a:prstGeom prst="rect">
            <a:avLst/>
          </a:prstGeom>
        </p:spPr>
      </p:pic>
    </p:spTree>
    <p:extLst>
      <p:ext uri="{BB962C8B-B14F-4D97-AF65-F5344CB8AC3E}">
        <p14:creationId xmlns:p14="http://schemas.microsoft.com/office/powerpoint/2010/main" val="1929129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88138F6A-3605-E84B-9028-58B537B74B2A}"/>
              </a:ext>
            </a:extLst>
          </p:cNvPr>
          <p:cNvSpPr>
            <a:spLocks noGrp="1" noChangeArrowheads="1"/>
          </p:cNvSpPr>
          <p:nvPr>
            <p:ph type="title"/>
          </p:nvPr>
        </p:nvSpPr>
        <p:spPr>
          <a:xfrm>
            <a:off x="323850" y="318449"/>
            <a:ext cx="8229600" cy="1143000"/>
          </a:xfrm>
        </p:spPr>
        <p:txBody>
          <a:bodyPr>
            <a:normAutofit/>
          </a:bodyPr>
          <a:lstStyle/>
          <a:p>
            <a:pPr eaLnBrk="1" hangingPunct="1">
              <a:defRPr/>
            </a:pPr>
            <a:r>
              <a:rPr lang="en-US" b="1" dirty="0">
                <a:effectLst/>
              </a:rPr>
              <a:t>Assessment in the Service of Learning</a:t>
            </a:r>
          </a:p>
        </p:txBody>
      </p:sp>
      <p:sp>
        <p:nvSpPr>
          <p:cNvPr id="52227" name="Rectangle 3">
            <a:extLst>
              <a:ext uri="{FF2B5EF4-FFF2-40B4-BE49-F238E27FC236}">
                <a16:creationId xmlns:a16="http://schemas.microsoft.com/office/drawing/2014/main" id="{A5256E7B-A45F-4E48-A28D-DA7617208364}"/>
              </a:ext>
            </a:extLst>
          </p:cNvPr>
          <p:cNvSpPr>
            <a:spLocks noGrp="1" noChangeArrowheads="1"/>
          </p:cNvSpPr>
          <p:nvPr>
            <p:ph idx="1"/>
          </p:nvPr>
        </p:nvSpPr>
        <p:spPr>
          <a:xfrm>
            <a:off x="457200" y="1461449"/>
            <a:ext cx="8229600" cy="4784118"/>
          </a:xfrm>
        </p:spPr>
        <p:txBody>
          <a:bodyPr>
            <a:normAutofit/>
          </a:bodyPr>
          <a:lstStyle/>
          <a:p>
            <a:pPr marL="228600" indent="-228600">
              <a:lnSpc>
                <a:spcPct val="100000"/>
              </a:lnSpc>
              <a:spcBef>
                <a:spcPts val="0"/>
              </a:spcBef>
              <a:spcAft>
                <a:spcPts val="600"/>
              </a:spcAft>
            </a:pPr>
            <a:r>
              <a:rPr lang="en-US" altLang="en-US" sz="3200" dirty="0"/>
              <a:t>Assessment is the art and science of knowing what students</a:t>
            </a:r>
            <a:r>
              <a:rPr lang="en-US" altLang="ja-JP" sz="3200" dirty="0"/>
              <a:t> know.</a:t>
            </a:r>
          </a:p>
          <a:p>
            <a:pPr marL="228600" indent="-228600">
              <a:lnSpc>
                <a:spcPct val="100000"/>
              </a:lnSpc>
              <a:spcBef>
                <a:spcPts val="0"/>
              </a:spcBef>
              <a:spcAft>
                <a:spcPts val="600"/>
              </a:spcAft>
            </a:pPr>
            <a:r>
              <a:rPr lang="en-US" altLang="en-US" sz="3200" dirty="0"/>
              <a:t>Assessments provide </a:t>
            </a:r>
            <a:r>
              <a:rPr lang="ja-JP" altLang="en-US" sz="3200" dirty="0"/>
              <a:t>“</a:t>
            </a:r>
            <a:r>
              <a:rPr lang="en-US" altLang="ja-JP" sz="3200" dirty="0"/>
              <a:t>evidence</a:t>
            </a:r>
            <a:r>
              <a:rPr lang="ja-JP" altLang="en-US" sz="3200" dirty="0"/>
              <a:t>”</a:t>
            </a:r>
            <a:r>
              <a:rPr lang="en-US" altLang="ja-JP" sz="3200" dirty="0"/>
              <a:t> of students</a:t>
            </a:r>
            <a:r>
              <a:rPr lang="ja-JP" altLang="en-US" sz="3200" dirty="0"/>
              <a:t>’</a:t>
            </a:r>
            <a:r>
              <a:rPr lang="en-US" altLang="ja-JP" sz="3200" dirty="0"/>
              <a:t> knowledge, skills, and abilities (KSAs).</a:t>
            </a:r>
          </a:p>
          <a:p>
            <a:pPr marL="228600" indent="-228600">
              <a:lnSpc>
                <a:spcPct val="100000"/>
              </a:lnSpc>
              <a:spcBef>
                <a:spcPts val="0"/>
              </a:spcBef>
              <a:spcAft>
                <a:spcPts val="600"/>
              </a:spcAft>
            </a:pPr>
            <a:r>
              <a:rPr lang="en-US" altLang="en-US" sz="3200" dirty="0"/>
              <a:t>Evidence supports teacher </a:t>
            </a:r>
            <a:r>
              <a:rPr lang="ja-JP" altLang="en-US" sz="3200" dirty="0"/>
              <a:t>“</a:t>
            </a:r>
            <a:r>
              <a:rPr lang="en-US" altLang="ja-JP" sz="3200" dirty="0"/>
              <a:t>inferences</a:t>
            </a:r>
            <a:r>
              <a:rPr lang="ja-JP" altLang="en-US" sz="3200" dirty="0"/>
              <a:t>”</a:t>
            </a:r>
            <a:r>
              <a:rPr lang="en-US" altLang="ja-JP" sz="3200" dirty="0"/>
              <a:t> of what students know and can do.</a:t>
            </a:r>
          </a:p>
          <a:p>
            <a:pPr marL="228600" indent="-228600">
              <a:lnSpc>
                <a:spcPct val="100000"/>
              </a:lnSpc>
              <a:spcBef>
                <a:spcPts val="0"/>
              </a:spcBef>
              <a:spcAft>
                <a:spcPts val="600"/>
              </a:spcAft>
            </a:pPr>
            <a:r>
              <a:rPr lang="en-US" altLang="en-US" sz="3200" dirty="0"/>
              <a:t>Inferences guide and inform instruction.</a:t>
            </a:r>
          </a:p>
        </p:txBody>
      </p:sp>
    </p:spTree>
    <p:extLst>
      <p:ext uri="{BB962C8B-B14F-4D97-AF65-F5344CB8AC3E}">
        <p14:creationId xmlns:p14="http://schemas.microsoft.com/office/powerpoint/2010/main" val="398153823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363255" y="1709743"/>
            <a:ext cx="8147333" cy="2852737"/>
          </a:xfrm>
        </p:spPr>
        <p:txBody>
          <a:bodyPr>
            <a:normAutofit/>
          </a:bodyPr>
          <a:lstStyle/>
          <a:p>
            <a:pPr marL="1946275" algn="r"/>
            <a:r>
              <a:rPr lang="en-US" sz="3600" b="1" dirty="0">
                <a:solidFill>
                  <a:srgbClr val="0070C0"/>
                </a:solidFill>
                <a:effectLst/>
              </a:rPr>
              <a:t>Group Share: Lessons Learned and Key Takeaways</a:t>
            </a:r>
            <a:endParaRPr lang="en-US" sz="2800" b="1" dirty="0">
              <a:solidFill>
                <a:srgbClr val="0070C0"/>
              </a:solidFill>
              <a:effectLst/>
            </a:endParaRPr>
          </a:p>
        </p:txBody>
      </p:sp>
      <p:sp>
        <p:nvSpPr>
          <p:cNvPr id="7" name="Subtitle 4">
            <a:extLst>
              <a:ext uri="{FF2B5EF4-FFF2-40B4-BE49-F238E27FC236}">
                <a16:creationId xmlns:a16="http://schemas.microsoft.com/office/drawing/2014/main" id="{5AA44839-D783-4FCE-8BFB-6BBE5192C40C}"/>
              </a:ext>
            </a:extLst>
          </p:cNvPr>
          <p:cNvSpPr txBox="1">
            <a:spLocks/>
          </p:cNvSpPr>
          <p:nvPr/>
        </p:nvSpPr>
        <p:spPr>
          <a:xfrm>
            <a:off x="3216502" y="4685022"/>
            <a:ext cx="5294086" cy="930192"/>
          </a:xfrm>
          <a:prstGeom prst="rect">
            <a:avLst/>
          </a:prstGeom>
        </p:spPr>
        <p:txBody>
          <a:bodyPr vert="horz" lIns="91440" tIns="45720" rIns="91440" bIns="45720" rtlCol="0">
            <a:norm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r"/>
            <a:r>
              <a:rPr lang="es-PR" sz="2400" dirty="0">
                <a:solidFill>
                  <a:schemeClr val="tx1"/>
                </a:solidFill>
              </a:rPr>
              <a:t>[</a:t>
            </a:r>
            <a:r>
              <a:rPr lang="es-PR" sz="2400" dirty="0" err="1">
                <a:solidFill>
                  <a:schemeClr val="tx1"/>
                </a:solidFill>
              </a:rPr>
              <a:t>Presenter</a:t>
            </a:r>
            <a:r>
              <a:rPr lang="es-PR" sz="2400" dirty="0">
                <a:solidFill>
                  <a:schemeClr val="tx1"/>
                </a:solidFill>
              </a:rPr>
              <a:t> </a:t>
            </a:r>
            <a:r>
              <a:rPr lang="es-PR" sz="2400" dirty="0" err="1">
                <a:solidFill>
                  <a:schemeClr val="tx1"/>
                </a:solidFill>
              </a:rPr>
              <a:t>Name</a:t>
            </a:r>
            <a:r>
              <a:rPr lang="es-PR" sz="2400" dirty="0">
                <a:solidFill>
                  <a:schemeClr val="tx1"/>
                </a:solidFill>
              </a:rPr>
              <a:t>(s)]</a:t>
            </a:r>
          </a:p>
          <a:p>
            <a:pPr algn="r"/>
            <a:r>
              <a:rPr lang="en-US" sz="2400" dirty="0">
                <a:solidFill>
                  <a:schemeClr val="tx1"/>
                </a:solidFill>
              </a:rPr>
              <a:t>3:45 p.m. – 4:15 p.m.</a:t>
            </a:r>
          </a:p>
        </p:txBody>
      </p:sp>
    </p:spTree>
    <p:extLst>
      <p:ext uri="{BB962C8B-B14F-4D97-AF65-F5344CB8AC3E}">
        <p14:creationId xmlns:p14="http://schemas.microsoft.com/office/powerpoint/2010/main" val="24861308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9E62E-A441-42C8-965C-A17285BC5F11}"/>
              </a:ext>
            </a:extLst>
          </p:cNvPr>
          <p:cNvSpPr>
            <a:spLocks noGrp="1"/>
          </p:cNvSpPr>
          <p:nvPr>
            <p:ph type="title"/>
          </p:nvPr>
        </p:nvSpPr>
        <p:spPr>
          <a:xfrm>
            <a:off x="628650" y="365125"/>
            <a:ext cx="7886700" cy="1325563"/>
          </a:xfrm>
        </p:spPr>
        <p:txBody>
          <a:bodyPr>
            <a:normAutofit/>
          </a:bodyPr>
          <a:lstStyle/>
          <a:p>
            <a:r>
              <a:rPr lang="en-US" dirty="0">
                <a:effectLst/>
              </a:rPr>
              <a:t>Discussion</a:t>
            </a:r>
          </a:p>
        </p:txBody>
      </p:sp>
      <p:pic>
        <p:nvPicPr>
          <p:cNvPr id="6" name="Picture 5">
            <a:extLst>
              <a:ext uri="{FF2B5EF4-FFF2-40B4-BE49-F238E27FC236}">
                <a16:creationId xmlns:a16="http://schemas.microsoft.com/office/drawing/2014/main" id="{7C9EBA49-A661-43AD-97C5-B2168155E859}"/>
              </a:ext>
            </a:extLst>
          </p:cNvPr>
          <p:cNvPicPr>
            <a:picLocks noChangeAspect="1"/>
          </p:cNvPicPr>
          <p:nvPr/>
        </p:nvPicPr>
        <p:blipFill rotWithShape="1">
          <a:blip r:embed="rId3">
            <a:extLst>
              <a:ext uri="{28A0092B-C50C-407E-A947-70E740481C1C}">
                <a14:useLocalDpi xmlns:a14="http://schemas.microsoft.com/office/drawing/2010/main" val="0"/>
              </a:ext>
            </a:extLst>
          </a:blip>
          <a:srcRect l="4767" t="1292" r="5443" b="2"/>
          <a:stretch/>
        </p:blipFill>
        <p:spPr>
          <a:xfrm>
            <a:off x="4751615" y="1184191"/>
            <a:ext cx="3663289" cy="2688060"/>
          </a:xfrm>
          <a:prstGeom prst="rect">
            <a:avLst/>
          </a:prstGeom>
        </p:spPr>
      </p:pic>
      <p:graphicFrame>
        <p:nvGraphicFramePr>
          <p:cNvPr id="8" name="Content Placeholder 2">
            <a:extLst>
              <a:ext uri="{FF2B5EF4-FFF2-40B4-BE49-F238E27FC236}">
                <a16:creationId xmlns:a16="http://schemas.microsoft.com/office/drawing/2014/main" id="{F793A39B-1DD8-45F8-B94A-CB45F04A66E5}"/>
              </a:ext>
            </a:extLst>
          </p:cNvPr>
          <p:cNvGraphicFramePr>
            <a:graphicFrameLocks noGrp="1"/>
          </p:cNvGraphicFramePr>
          <p:nvPr>
            <p:ph idx="1"/>
            <p:extLst>
              <p:ext uri="{D42A27DB-BD31-4B8C-83A1-F6EECF244321}">
                <p14:modId xmlns:p14="http://schemas.microsoft.com/office/powerpoint/2010/main" val="2656826465"/>
              </p:ext>
            </p:extLst>
          </p:nvPr>
        </p:nvGraphicFramePr>
        <p:xfrm>
          <a:off x="187779" y="1453244"/>
          <a:ext cx="4563836" cy="47727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71DBAF41-FC24-42CB-B206-46FE9B17B109}"/>
              </a:ext>
            </a:extLst>
          </p:cNvPr>
          <p:cNvSpPr/>
          <p:nvPr/>
        </p:nvSpPr>
        <p:spPr>
          <a:xfrm>
            <a:off x="4751615" y="4016829"/>
            <a:ext cx="3543299" cy="2209121"/>
          </a:xfrm>
          <a:prstGeom prst="rect">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8481244-D195-402C-8FF7-BC5AC7CB580B}"/>
              </a:ext>
            </a:extLst>
          </p:cNvPr>
          <p:cNvSpPr txBox="1"/>
          <p:nvPr/>
        </p:nvSpPr>
        <p:spPr>
          <a:xfrm>
            <a:off x="1066800" y="1665642"/>
            <a:ext cx="2667000" cy="1938992"/>
          </a:xfrm>
          <a:prstGeom prst="rect">
            <a:avLst/>
          </a:prstGeom>
          <a:noFill/>
        </p:spPr>
        <p:txBody>
          <a:bodyPr wrap="square" rtlCol="0">
            <a:spAutoFit/>
          </a:bodyPr>
          <a:lstStyle/>
          <a:p>
            <a:r>
              <a:rPr lang="en-US" sz="2400" dirty="0"/>
              <a:t>What questions do you have about the tools and the task development process?</a:t>
            </a:r>
          </a:p>
        </p:txBody>
      </p:sp>
      <p:sp>
        <p:nvSpPr>
          <p:cNvPr id="7" name="TextBox 6">
            <a:extLst>
              <a:ext uri="{FF2B5EF4-FFF2-40B4-BE49-F238E27FC236}">
                <a16:creationId xmlns:a16="http://schemas.microsoft.com/office/drawing/2014/main" id="{024C04E5-0336-4AD1-9036-B8D932B89ACD}"/>
              </a:ext>
            </a:extLst>
          </p:cNvPr>
          <p:cNvSpPr txBox="1"/>
          <p:nvPr/>
        </p:nvSpPr>
        <p:spPr>
          <a:xfrm>
            <a:off x="1066800" y="4407528"/>
            <a:ext cx="2667000" cy="1569660"/>
          </a:xfrm>
          <a:prstGeom prst="rect">
            <a:avLst/>
          </a:prstGeom>
          <a:noFill/>
        </p:spPr>
        <p:txBody>
          <a:bodyPr wrap="square" rtlCol="0">
            <a:spAutoFit/>
          </a:bodyPr>
          <a:lstStyle/>
          <a:p>
            <a:r>
              <a:rPr lang="en-US" sz="2400" dirty="0"/>
              <a:t>What were particular challenges that you faced?</a:t>
            </a:r>
          </a:p>
        </p:txBody>
      </p:sp>
      <p:sp>
        <p:nvSpPr>
          <p:cNvPr id="9" name="TextBox 8">
            <a:extLst>
              <a:ext uri="{FF2B5EF4-FFF2-40B4-BE49-F238E27FC236}">
                <a16:creationId xmlns:a16="http://schemas.microsoft.com/office/drawing/2014/main" id="{6265280B-536D-4C6C-884C-227C5ED94118}"/>
              </a:ext>
            </a:extLst>
          </p:cNvPr>
          <p:cNvSpPr txBox="1"/>
          <p:nvPr/>
        </p:nvSpPr>
        <p:spPr>
          <a:xfrm>
            <a:off x="5189764" y="4521224"/>
            <a:ext cx="2667000" cy="1200329"/>
          </a:xfrm>
          <a:prstGeom prst="rect">
            <a:avLst/>
          </a:prstGeom>
          <a:noFill/>
        </p:spPr>
        <p:txBody>
          <a:bodyPr wrap="square" rtlCol="0">
            <a:spAutoFit/>
          </a:bodyPr>
          <a:lstStyle/>
          <a:p>
            <a:r>
              <a:rPr lang="en-US" sz="2400" dirty="0"/>
              <a:t>What benefits do you see from the process?</a:t>
            </a:r>
          </a:p>
        </p:txBody>
      </p:sp>
    </p:spTree>
    <p:extLst>
      <p:ext uri="{BB962C8B-B14F-4D97-AF65-F5344CB8AC3E}">
        <p14:creationId xmlns:p14="http://schemas.microsoft.com/office/powerpoint/2010/main" val="164667803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1514900" y="1709743"/>
            <a:ext cx="10025490" cy="2852737"/>
          </a:xfrm>
        </p:spPr>
        <p:txBody>
          <a:bodyPr>
            <a:normAutofit/>
          </a:bodyPr>
          <a:lstStyle/>
          <a:p>
            <a:pPr marL="3252788" algn="r"/>
            <a:br>
              <a:rPr lang="en-US" sz="4100" dirty="0">
                <a:effectLst/>
              </a:rPr>
            </a:br>
            <a:br>
              <a:rPr lang="en-US" sz="4100" dirty="0">
                <a:effectLst/>
              </a:rPr>
            </a:br>
            <a:r>
              <a:rPr lang="en-US" sz="4100" dirty="0">
                <a:effectLst/>
              </a:rPr>
              <a:t>Complete Meeting Evaluations</a:t>
            </a:r>
            <a:endParaRPr lang="en-US" sz="4000" b="1" dirty="0">
              <a:solidFill>
                <a:srgbClr val="0070C0"/>
              </a:solidFill>
              <a:effectLst/>
            </a:endParaRPr>
          </a:p>
        </p:txBody>
      </p:sp>
      <p:sp>
        <p:nvSpPr>
          <p:cNvPr id="7" name="Subtitle 4">
            <a:extLst>
              <a:ext uri="{FF2B5EF4-FFF2-40B4-BE49-F238E27FC236}">
                <a16:creationId xmlns:a16="http://schemas.microsoft.com/office/drawing/2014/main" id="{5AA44839-D783-4FCE-8BFB-6BBE5192C40C}"/>
              </a:ext>
            </a:extLst>
          </p:cNvPr>
          <p:cNvSpPr txBox="1">
            <a:spLocks/>
          </p:cNvSpPr>
          <p:nvPr/>
        </p:nvSpPr>
        <p:spPr>
          <a:xfrm>
            <a:off x="3216502" y="4815650"/>
            <a:ext cx="5294086" cy="930192"/>
          </a:xfrm>
          <a:prstGeom prst="rect">
            <a:avLst/>
          </a:prstGeom>
        </p:spPr>
        <p:txBody>
          <a:bodyPr vert="horz" lIns="91440" tIns="45720" rIns="91440" bIns="45720" rtlCol="0">
            <a:norm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r">
              <a:defRPr/>
            </a:pPr>
            <a:r>
              <a:rPr lang="es-PR" sz="2400" dirty="0">
                <a:solidFill>
                  <a:schemeClr val="tx1"/>
                </a:solidFill>
              </a:rPr>
              <a:t>[</a:t>
            </a:r>
            <a:r>
              <a:rPr lang="es-PR" sz="2400" dirty="0" err="1">
                <a:solidFill>
                  <a:schemeClr val="tx1"/>
                </a:solidFill>
              </a:rPr>
              <a:t>Presenter</a:t>
            </a:r>
            <a:r>
              <a:rPr lang="es-PR" sz="2400" dirty="0">
                <a:solidFill>
                  <a:schemeClr val="tx1"/>
                </a:solidFill>
              </a:rPr>
              <a:t> </a:t>
            </a:r>
            <a:r>
              <a:rPr lang="es-PR" sz="2400" dirty="0" err="1">
                <a:solidFill>
                  <a:schemeClr val="tx1"/>
                </a:solidFill>
              </a:rPr>
              <a:t>Name</a:t>
            </a:r>
            <a:r>
              <a:rPr lang="es-PR" sz="2400" dirty="0">
                <a:solidFill>
                  <a:schemeClr val="tx1"/>
                </a:solidFill>
              </a:rPr>
              <a:t>(s)]</a:t>
            </a:r>
          </a:p>
          <a:p>
            <a:pPr marL="0" marR="0" lvl="0" indent="0" algn="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2400" dirty="0">
                <a:solidFill>
                  <a:prstClr val="black"/>
                </a:solidFill>
                <a:latin typeface="Calibri" panose="020F0502020204030204"/>
              </a:rPr>
              <a:t>4:15 p.m. – 4:30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p.m.</a:t>
            </a:r>
          </a:p>
        </p:txBody>
      </p:sp>
    </p:spTree>
    <p:extLst>
      <p:ext uri="{BB962C8B-B14F-4D97-AF65-F5344CB8AC3E}">
        <p14:creationId xmlns:p14="http://schemas.microsoft.com/office/powerpoint/2010/main" val="177521841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16059C-3AD1-4038-8BC7-6F88182493B5}"/>
              </a:ext>
            </a:extLst>
          </p:cNvPr>
          <p:cNvSpPr>
            <a:spLocks noGrp="1"/>
          </p:cNvSpPr>
          <p:nvPr>
            <p:ph type="ctrTitle"/>
          </p:nvPr>
        </p:nvSpPr>
        <p:spPr>
          <a:xfrm>
            <a:off x="4804836" y="1636447"/>
            <a:ext cx="3854106" cy="3352473"/>
          </a:xfrm>
          <a:noFill/>
        </p:spPr>
        <p:txBody>
          <a:bodyPr>
            <a:normAutofit fontScale="90000"/>
          </a:bodyPr>
          <a:lstStyle/>
          <a:p>
            <a:r>
              <a:rPr lang="en-US" sz="1500" dirty="0">
                <a:latin typeface="+mn-lt"/>
              </a:rPr>
              <a:t>This presentation was developed with funding from the U.S. Department of Education under Enhanced Assessment Grants Program CFDA 84.368A. The contents do not necessarily represent the policy of the U.S. Department of Education, and no assumption of endorsement by the Federal government should be made. </a:t>
            </a:r>
            <a:br>
              <a:rPr lang="en-US" sz="1500" dirty="0">
                <a:latin typeface="+mn-lt"/>
              </a:rPr>
            </a:br>
            <a:br>
              <a:rPr lang="en-US" sz="1500" dirty="0">
                <a:latin typeface="+mn-lt"/>
              </a:rPr>
            </a:br>
            <a:r>
              <a:rPr lang="en-US" sz="1500" dirty="0">
                <a:latin typeface="+mn-lt"/>
              </a:rPr>
              <a:t>All rights reserved. Any or all portions of this document may be reproduced and distributed without prior permission, provided the source is cited as: Strengthening Claims-based Interpretations and Uses of Local and Large-scale Science Assessment Scores Project (SCILLSS). (2020). </a:t>
            </a:r>
            <a:r>
              <a:rPr lang="en-US" sz="1500" i="1" dirty="0">
                <a:latin typeface="+mn-lt"/>
              </a:rPr>
              <a:t>SCILLSS Classroom Science Assessment Workshop Presentation</a:t>
            </a:r>
            <a:r>
              <a:rPr lang="en-US" sz="1500" dirty="0">
                <a:latin typeface="+mn-lt"/>
              </a:rPr>
              <a:t>. Lincoln, NE: Nebraska Department of Education. </a:t>
            </a:r>
          </a:p>
        </p:txBody>
      </p:sp>
      <p:sp>
        <p:nvSpPr>
          <p:cNvPr id="10" name="Rectangle 9">
            <a:extLst>
              <a:ext uri="{FF2B5EF4-FFF2-40B4-BE49-F238E27FC236}">
                <a16:creationId xmlns:a16="http://schemas.microsoft.com/office/drawing/2014/main" id="{4913D8DA-B72B-46FB-9E5D-656A0EB0A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580687" cy="6861717"/>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6">
            <a:extLst>
              <a:ext uri="{FF2B5EF4-FFF2-40B4-BE49-F238E27FC236}">
                <a16:creationId xmlns:a16="http://schemas.microsoft.com/office/drawing/2014/main" id="{63CDDC8E-3FD0-4545-A664-7661835B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27674AB-96ED-4176-A5D8-A9CF8A17C84A}"/>
              </a:ext>
            </a:extLst>
          </p:cNvPr>
          <p:cNvPicPr>
            <a:picLocks noChangeAspect="1"/>
          </p:cNvPicPr>
          <p:nvPr/>
        </p:nvPicPr>
        <p:blipFill>
          <a:blip r:embed="rId3"/>
          <a:stretch>
            <a:fillRect/>
          </a:stretch>
        </p:blipFill>
        <p:spPr>
          <a:xfrm>
            <a:off x="724875" y="1869058"/>
            <a:ext cx="3127248" cy="3119862"/>
          </a:xfrm>
          <a:prstGeom prst="rect">
            <a:avLst/>
          </a:prstGeom>
          <a:effectLst/>
        </p:spPr>
      </p:pic>
    </p:spTree>
    <p:extLst>
      <p:ext uri="{BB962C8B-B14F-4D97-AF65-F5344CB8AC3E}">
        <p14:creationId xmlns:p14="http://schemas.microsoft.com/office/powerpoint/2010/main" val="952185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C0629E4-670E-7B41-9335-29524EB85C1E}"/>
              </a:ext>
            </a:extLst>
          </p:cNvPr>
          <p:cNvSpPr>
            <a:spLocks noGrp="1" noChangeArrowheads="1"/>
          </p:cNvSpPr>
          <p:nvPr>
            <p:ph type="title"/>
          </p:nvPr>
        </p:nvSpPr>
        <p:spPr/>
        <p:txBody>
          <a:bodyPr>
            <a:normAutofit/>
          </a:bodyPr>
          <a:lstStyle/>
          <a:p>
            <a:pPr eaLnBrk="1" hangingPunct="1">
              <a:defRPr/>
            </a:pPr>
            <a:r>
              <a:rPr lang="en-US" sz="3600" b="1" dirty="0">
                <a:effectLst/>
              </a:rPr>
              <a:t>Assessment, Standards, and Curriculum</a:t>
            </a:r>
          </a:p>
        </p:txBody>
      </p:sp>
      <p:pic>
        <p:nvPicPr>
          <p:cNvPr id="2" name="Picture 1">
            <a:extLst>
              <a:ext uri="{FF2B5EF4-FFF2-40B4-BE49-F238E27FC236}">
                <a16:creationId xmlns:a16="http://schemas.microsoft.com/office/drawing/2014/main" id="{130AECC3-DD57-4E6C-92D0-643D372D7569}"/>
              </a:ext>
            </a:extLst>
          </p:cNvPr>
          <p:cNvPicPr>
            <a:picLocks noChangeAspect="1"/>
          </p:cNvPicPr>
          <p:nvPr/>
        </p:nvPicPr>
        <p:blipFill>
          <a:blip r:embed="rId3"/>
          <a:stretch>
            <a:fillRect/>
          </a:stretch>
        </p:blipFill>
        <p:spPr>
          <a:xfrm>
            <a:off x="657914" y="1417320"/>
            <a:ext cx="7828171" cy="4674561"/>
          </a:xfrm>
          <a:prstGeom prst="rect">
            <a:avLst/>
          </a:prstGeom>
        </p:spPr>
      </p:pic>
    </p:spTree>
    <p:extLst>
      <p:ext uri="{BB962C8B-B14F-4D97-AF65-F5344CB8AC3E}">
        <p14:creationId xmlns:p14="http://schemas.microsoft.com/office/powerpoint/2010/main" val="3788158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C0629E4-670E-7B41-9335-29524EB85C1E}"/>
              </a:ext>
            </a:extLst>
          </p:cNvPr>
          <p:cNvSpPr>
            <a:spLocks noGrp="1" noChangeArrowheads="1"/>
          </p:cNvSpPr>
          <p:nvPr>
            <p:ph type="title"/>
          </p:nvPr>
        </p:nvSpPr>
        <p:spPr/>
        <p:txBody>
          <a:bodyPr>
            <a:normAutofit/>
          </a:bodyPr>
          <a:lstStyle/>
          <a:p>
            <a:pPr eaLnBrk="1" hangingPunct="1">
              <a:defRPr/>
            </a:pPr>
            <a:r>
              <a:rPr lang="en-US" sz="3600" b="1" dirty="0">
                <a:effectLst/>
              </a:rPr>
              <a:t>Assessment: A Process of Reasoning from Evidence</a:t>
            </a:r>
          </a:p>
        </p:txBody>
      </p:sp>
      <p:sp>
        <p:nvSpPr>
          <p:cNvPr id="23557" name="Text Box 5">
            <a:extLst>
              <a:ext uri="{FF2B5EF4-FFF2-40B4-BE49-F238E27FC236}">
                <a16:creationId xmlns:a16="http://schemas.microsoft.com/office/drawing/2014/main" id="{4D32C9D9-F7A6-D443-A391-53331225A3A1}"/>
              </a:ext>
            </a:extLst>
          </p:cNvPr>
          <p:cNvSpPr txBox="1">
            <a:spLocks noChangeArrowheads="1"/>
          </p:cNvSpPr>
          <p:nvPr/>
        </p:nvSpPr>
        <p:spPr bwMode="auto">
          <a:xfrm>
            <a:off x="457200" y="1857613"/>
            <a:ext cx="4114800" cy="3323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a:spcBef>
                <a:spcPct val="50000"/>
              </a:spcBef>
            </a:pPr>
            <a:r>
              <a:rPr lang="en-US" altLang="en-US" sz="2000" b="1" dirty="0">
                <a:latin typeface="+mn-lt"/>
              </a:rPr>
              <a:t>Cognition</a:t>
            </a:r>
            <a:r>
              <a:rPr lang="en-US" altLang="en-US" sz="2000" dirty="0">
                <a:latin typeface="+mn-lt"/>
              </a:rPr>
              <a:t> – model of how students represent knowledge</a:t>
            </a:r>
          </a:p>
          <a:p>
            <a:pPr>
              <a:spcBef>
                <a:spcPct val="50000"/>
              </a:spcBef>
            </a:pPr>
            <a:r>
              <a:rPr lang="en-US" altLang="en-US" sz="2000" b="1" dirty="0">
                <a:latin typeface="+mn-lt"/>
              </a:rPr>
              <a:t>Observations</a:t>
            </a:r>
            <a:r>
              <a:rPr lang="en-US" altLang="en-US" sz="2000" dirty="0">
                <a:latin typeface="+mn-lt"/>
              </a:rPr>
              <a:t> – tasks or situations that allow us to observe students</a:t>
            </a:r>
            <a:r>
              <a:rPr lang="ja-JP" altLang="en-US" sz="2000" dirty="0">
                <a:latin typeface="+mn-lt"/>
              </a:rPr>
              <a:t>’</a:t>
            </a:r>
            <a:r>
              <a:rPr lang="en-US" altLang="ja-JP" sz="2000" dirty="0">
                <a:latin typeface="+mn-lt"/>
              </a:rPr>
              <a:t> performance</a:t>
            </a:r>
          </a:p>
          <a:p>
            <a:pPr>
              <a:spcBef>
                <a:spcPct val="50000"/>
              </a:spcBef>
            </a:pPr>
            <a:r>
              <a:rPr lang="en-US" altLang="en-US" sz="2000" b="1" dirty="0">
                <a:latin typeface="+mn-lt"/>
              </a:rPr>
              <a:t>Interpretation</a:t>
            </a:r>
            <a:r>
              <a:rPr lang="en-US" altLang="en-US" sz="2000" dirty="0">
                <a:latin typeface="+mn-lt"/>
              </a:rPr>
              <a:t> – method of making sense of the data</a:t>
            </a:r>
          </a:p>
          <a:p>
            <a:pPr>
              <a:spcBef>
                <a:spcPct val="50000"/>
              </a:spcBef>
            </a:pPr>
            <a:r>
              <a:rPr lang="en-US" altLang="en-US" sz="2000" b="1" dirty="0">
                <a:latin typeface="+mn-lt"/>
              </a:rPr>
              <a:t>Inference</a:t>
            </a:r>
            <a:r>
              <a:rPr lang="en-US" altLang="en-US" sz="2000" dirty="0">
                <a:latin typeface="+mn-lt"/>
              </a:rPr>
              <a:t> – judging what students</a:t>
            </a:r>
            <a:r>
              <a:rPr lang="en-US" altLang="ja-JP" sz="2000" dirty="0">
                <a:latin typeface="+mn-lt"/>
              </a:rPr>
              <a:t> know and can do </a:t>
            </a:r>
            <a:endParaRPr lang="en-US" altLang="en-US" sz="1800" dirty="0">
              <a:latin typeface="+mn-lt"/>
            </a:endParaRPr>
          </a:p>
        </p:txBody>
      </p:sp>
      <p:sp>
        <p:nvSpPr>
          <p:cNvPr id="23559" name="AutoShape 7">
            <a:extLst>
              <a:ext uri="{FF2B5EF4-FFF2-40B4-BE49-F238E27FC236}">
                <a16:creationId xmlns:a16="http://schemas.microsoft.com/office/drawing/2014/main" id="{7133B11A-53D0-6F49-8C50-E98FDB44389E}"/>
              </a:ext>
            </a:extLst>
          </p:cNvPr>
          <p:cNvSpPr>
            <a:spLocks noChangeArrowheads="1"/>
          </p:cNvSpPr>
          <p:nvPr/>
        </p:nvSpPr>
        <p:spPr bwMode="auto">
          <a:xfrm>
            <a:off x="4648200" y="2895600"/>
            <a:ext cx="3810000" cy="2209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3560" name="Text Box 8">
            <a:extLst>
              <a:ext uri="{FF2B5EF4-FFF2-40B4-BE49-F238E27FC236}">
                <a16:creationId xmlns:a16="http://schemas.microsoft.com/office/drawing/2014/main" id="{9CDCC847-0FAD-4A45-B2BF-BBC2D1445E1A}"/>
              </a:ext>
            </a:extLst>
          </p:cNvPr>
          <p:cNvSpPr txBox="1">
            <a:spLocks noChangeArrowheads="1"/>
          </p:cNvSpPr>
          <p:nvPr/>
        </p:nvSpPr>
        <p:spPr bwMode="auto">
          <a:xfrm>
            <a:off x="5791200" y="2482850"/>
            <a:ext cx="15240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b="1" dirty="0">
                <a:ea typeface="ＭＳ Ｐゴシック" charset="0"/>
              </a:rPr>
              <a:t>Cognition</a:t>
            </a:r>
          </a:p>
        </p:txBody>
      </p:sp>
      <p:sp>
        <p:nvSpPr>
          <p:cNvPr id="23561" name="Text Box 9">
            <a:extLst>
              <a:ext uri="{FF2B5EF4-FFF2-40B4-BE49-F238E27FC236}">
                <a16:creationId xmlns:a16="http://schemas.microsoft.com/office/drawing/2014/main" id="{0D60DD27-FF24-0843-B663-41B8792D8836}"/>
              </a:ext>
            </a:extLst>
          </p:cNvPr>
          <p:cNvSpPr txBox="1">
            <a:spLocks noChangeArrowheads="1"/>
          </p:cNvSpPr>
          <p:nvPr/>
        </p:nvSpPr>
        <p:spPr bwMode="auto">
          <a:xfrm>
            <a:off x="3733800" y="5181600"/>
            <a:ext cx="17526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b="1" dirty="0">
                <a:ea typeface="ＭＳ Ｐゴシック" charset="0"/>
              </a:rPr>
              <a:t>Observations</a:t>
            </a:r>
          </a:p>
        </p:txBody>
      </p:sp>
      <p:sp>
        <p:nvSpPr>
          <p:cNvPr id="23562" name="Text Box 10">
            <a:extLst>
              <a:ext uri="{FF2B5EF4-FFF2-40B4-BE49-F238E27FC236}">
                <a16:creationId xmlns:a16="http://schemas.microsoft.com/office/drawing/2014/main" id="{C4D8ACB4-422E-714F-8E0A-EE4B6E7F9672}"/>
              </a:ext>
            </a:extLst>
          </p:cNvPr>
          <p:cNvSpPr txBox="1">
            <a:spLocks noChangeArrowheads="1"/>
          </p:cNvSpPr>
          <p:nvPr/>
        </p:nvSpPr>
        <p:spPr bwMode="auto">
          <a:xfrm>
            <a:off x="7275250" y="5226050"/>
            <a:ext cx="20574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b="1" dirty="0">
                <a:ea typeface="ＭＳ Ｐゴシック" charset="0"/>
              </a:rPr>
              <a:t>Interpretation</a:t>
            </a:r>
          </a:p>
        </p:txBody>
      </p:sp>
      <p:sp>
        <p:nvSpPr>
          <p:cNvPr id="23563" name="Oval 11">
            <a:extLst>
              <a:ext uri="{FF2B5EF4-FFF2-40B4-BE49-F238E27FC236}">
                <a16:creationId xmlns:a16="http://schemas.microsoft.com/office/drawing/2014/main" id="{910502E5-7AEE-0E47-AB30-CDA64398AF58}"/>
              </a:ext>
            </a:extLst>
          </p:cNvPr>
          <p:cNvSpPr>
            <a:spLocks noChangeArrowheads="1"/>
          </p:cNvSpPr>
          <p:nvPr/>
        </p:nvSpPr>
        <p:spPr bwMode="auto">
          <a:xfrm>
            <a:off x="5791200" y="3657600"/>
            <a:ext cx="1447800" cy="1295400"/>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ea typeface="ＭＳ Ｐゴシック" charset="0"/>
              </a:rPr>
              <a:t>Inferences</a:t>
            </a:r>
          </a:p>
        </p:txBody>
      </p:sp>
    </p:spTree>
    <p:extLst>
      <p:ext uri="{BB962C8B-B14F-4D97-AF65-F5344CB8AC3E}">
        <p14:creationId xmlns:p14="http://schemas.microsoft.com/office/powerpoint/2010/main" val="209613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F1986B7-4DF6-4A4B-980C-EE55C5C5ED2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15526"/>
            <a:ext cx="9144000" cy="6093619"/>
          </a:xfrm>
        </p:spPr>
      </p:pic>
      <p:sp>
        <p:nvSpPr>
          <p:cNvPr id="2" name="Title 1">
            <a:extLst>
              <a:ext uri="{FF2B5EF4-FFF2-40B4-BE49-F238E27FC236}">
                <a16:creationId xmlns:a16="http://schemas.microsoft.com/office/drawing/2014/main" id="{E0465554-7FEC-4C9E-A3E5-638CF0B7BF61}"/>
              </a:ext>
            </a:extLst>
          </p:cNvPr>
          <p:cNvSpPr>
            <a:spLocks noGrp="1"/>
          </p:cNvSpPr>
          <p:nvPr>
            <p:ph type="title"/>
          </p:nvPr>
        </p:nvSpPr>
        <p:spPr>
          <a:xfrm>
            <a:off x="1191718" y="1008838"/>
            <a:ext cx="8229600" cy="1143000"/>
          </a:xfrm>
        </p:spPr>
        <p:txBody>
          <a:bodyPr>
            <a:normAutofit/>
          </a:bodyPr>
          <a:lstStyle/>
          <a:p>
            <a:r>
              <a:rPr lang="en-US" sz="7200" dirty="0">
                <a:effectLst/>
              </a:rPr>
              <a:t>Coherence is Key</a:t>
            </a:r>
          </a:p>
        </p:txBody>
      </p:sp>
    </p:spTree>
    <p:extLst>
      <p:ext uri="{BB962C8B-B14F-4D97-AF65-F5344CB8AC3E}">
        <p14:creationId xmlns:p14="http://schemas.microsoft.com/office/powerpoint/2010/main" val="2817733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988B-09E8-4885-BCE0-B7FFDB21A733}"/>
              </a:ext>
            </a:extLst>
          </p:cNvPr>
          <p:cNvSpPr>
            <a:spLocks noGrp="1"/>
          </p:cNvSpPr>
          <p:nvPr>
            <p:ph type="title"/>
          </p:nvPr>
        </p:nvSpPr>
        <p:spPr>
          <a:xfrm>
            <a:off x="457200" y="274320"/>
            <a:ext cx="8229600" cy="1143000"/>
          </a:xfrm>
        </p:spPr>
        <p:txBody>
          <a:bodyPr vert="horz" lIns="91440" tIns="45720" rIns="91440" bIns="45720" rtlCol="0" anchor="ctr">
            <a:noAutofit/>
          </a:bodyPr>
          <a:lstStyle/>
          <a:p>
            <a:r>
              <a:rPr lang="en-US" sz="3600" dirty="0">
                <a:effectLst/>
              </a:rPr>
              <a:t>Principled-design Development Purpose</a:t>
            </a:r>
          </a:p>
        </p:txBody>
      </p:sp>
      <p:graphicFrame>
        <p:nvGraphicFramePr>
          <p:cNvPr id="4" name="Diagram 3">
            <a:extLst>
              <a:ext uri="{FF2B5EF4-FFF2-40B4-BE49-F238E27FC236}">
                <a16:creationId xmlns:a16="http://schemas.microsoft.com/office/drawing/2014/main" id="{8E8E8C6F-8F41-42EA-9D22-D01B2D563A01}"/>
              </a:ext>
            </a:extLst>
          </p:cNvPr>
          <p:cNvGraphicFramePr/>
          <p:nvPr>
            <p:extLst>
              <p:ext uri="{D42A27DB-BD31-4B8C-83A1-F6EECF244321}">
                <p14:modId xmlns:p14="http://schemas.microsoft.com/office/powerpoint/2010/main" val="4241002874"/>
              </p:ext>
            </p:extLst>
          </p:nvPr>
        </p:nvGraphicFramePr>
        <p:xfrm>
          <a:off x="411859" y="1112599"/>
          <a:ext cx="8229600" cy="2910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16">
            <a:extLst>
              <a:ext uri="{FF2B5EF4-FFF2-40B4-BE49-F238E27FC236}">
                <a16:creationId xmlns:a16="http://schemas.microsoft.com/office/drawing/2014/main" id="{F449C3BB-300D-4180-A768-8DD834CEA51D}"/>
              </a:ext>
            </a:extLst>
          </p:cNvPr>
          <p:cNvGraphicFramePr/>
          <p:nvPr>
            <p:extLst>
              <p:ext uri="{D42A27DB-BD31-4B8C-83A1-F6EECF244321}">
                <p14:modId xmlns:p14="http://schemas.microsoft.com/office/powerpoint/2010/main" val="3929120345"/>
              </p:ext>
            </p:extLst>
          </p:nvPr>
        </p:nvGraphicFramePr>
        <p:xfrm>
          <a:off x="462493" y="3818392"/>
          <a:ext cx="8229600" cy="29107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38659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81D29-89E0-4F67-AD11-A30CF0E7993C}"/>
              </a:ext>
            </a:extLst>
          </p:cNvPr>
          <p:cNvSpPr>
            <a:spLocks noGrp="1"/>
          </p:cNvSpPr>
          <p:nvPr>
            <p:ph type="title"/>
          </p:nvPr>
        </p:nvSpPr>
        <p:spPr/>
        <p:txBody>
          <a:bodyPr/>
          <a:lstStyle/>
          <a:p>
            <a:r>
              <a:rPr lang="en-US" dirty="0">
                <a:effectLst/>
              </a:rPr>
              <a:t>Evidence-Centered Design (ECD)</a:t>
            </a:r>
          </a:p>
        </p:txBody>
      </p:sp>
      <p:sp>
        <p:nvSpPr>
          <p:cNvPr id="3" name="Content Placeholder 2">
            <a:extLst>
              <a:ext uri="{FF2B5EF4-FFF2-40B4-BE49-F238E27FC236}">
                <a16:creationId xmlns:a16="http://schemas.microsoft.com/office/drawing/2014/main" id="{3F9F141D-B1BD-4878-8ED7-DC03C5B7129E}"/>
              </a:ext>
            </a:extLst>
          </p:cNvPr>
          <p:cNvSpPr>
            <a:spLocks noGrp="1"/>
          </p:cNvSpPr>
          <p:nvPr>
            <p:ph idx="1"/>
          </p:nvPr>
        </p:nvSpPr>
        <p:spPr>
          <a:xfrm>
            <a:off x="551544" y="1314451"/>
            <a:ext cx="8135256" cy="3018063"/>
          </a:xfrm>
        </p:spPr>
        <p:txBody>
          <a:bodyPr/>
          <a:lstStyle/>
          <a:p>
            <a:pPr marL="53975" indent="0">
              <a:spcAft>
                <a:spcPts val="1800"/>
              </a:spcAft>
              <a:buNone/>
            </a:pPr>
            <a:r>
              <a:rPr lang="en-US" sz="2400" dirty="0"/>
              <a:t>Formal, multiple-layered framework for assessment development based on Messick’s (1994) guiding questions: </a:t>
            </a:r>
          </a:p>
          <a:p>
            <a:pPr marL="228600" indent="-228600">
              <a:lnSpc>
                <a:spcPct val="80000"/>
              </a:lnSpc>
              <a:spcBef>
                <a:spcPts val="0"/>
              </a:spcBef>
              <a:spcAft>
                <a:spcPts val="600"/>
              </a:spcAft>
            </a:pPr>
            <a:r>
              <a:rPr lang="en-US" dirty="0"/>
              <a:t>What complex of knowledge, skills, or other attributes should be assessed? </a:t>
            </a:r>
          </a:p>
          <a:p>
            <a:pPr marL="228600" indent="-228600">
              <a:lnSpc>
                <a:spcPct val="80000"/>
              </a:lnSpc>
              <a:spcBef>
                <a:spcPts val="0"/>
              </a:spcBef>
              <a:spcAft>
                <a:spcPts val="600"/>
              </a:spcAft>
            </a:pPr>
            <a:r>
              <a:rPr lang="en-US" dirty="0"/>
              <a:t>What behaviors or performances should reveal those constructs? </a:t>
            </a:r>
          </a:p>
          <a:p>
            <a:pPr marL="228600" indent="-228600">
              <a:lnSpc>
                <a:spcPct val="80000"/>
              </a:lnSpc>
              <a:spcBef>
                <a:spcPts val="0"/>
              </a:spcBef>
              <a:spcAft>
                <a:spcPts val="600"/>
              </a:spcAft>
            </a:pPr>
            <a:r>
              <a:rPr lang="en-US" dirty="0"/>
              <a:t>What tasks or situations should elicit those behaviors? </a:t>
            </a:r>
          </a:p>
          <a:p>
            <a:endParaRPr lang="en-US" dirty="0"/>
          </a:p>
        </p:txBody>
      </p:sp>
      <p:graphicFrame>
        <p:nvGraphicFramePr>
          <p:cNvPr id="4" name="Object 2">
            <a:hlinkClick r:id="" action="ppaction://ole?verb=0"/>
            <a:extLst>
              <a:ext uri="{FF2B5EF4-FFF2-40B4-BE49-F238E27FC236}">
                <a16:creationId xmlns:a16="http://schemas.microsoft.com/office/drawing/2014/main" id="{AE7FD581-024F-4883-B297-C4002717FB6D}"/>
              </a:ext>
            </a:extLst>
          </p:cNvPr>
          <p:cNvGraphicFramePr>
            <a:graphicFrameLocks/>
          </p:cNvGraphicFramePr>
          <p:nvPr>
            <p:extLst>
              <p:ext uri="{D42A27DB-BD31-4B8C-83A1-F6EECF244321}">
                <p14:modId xmlns:p14="http://schemas.microsoft.com/office/powerpoint/2010/main" val="3034387546"/>
              </p:ext>
            </p:extLst>
          </p:nvPr>
        </p:nvGraphicFramePr>
        <p:xfrm>
          <a:off x="457200" y="3905249"/>
          <a:ext cx="8229600" cy="2321380"/>
        </p:xfrm>
        <a:graphic>
          <a:graphicData uri="http://schemas.openxmlformats.org/presentationml/2006/ole">
            <mc:AlternateContent xmlns:mc="http://schemas.openxmlformats.org/markup-compatibility/2006">
              <mc:Choice xmlns:v="urn:schemas-microsoft-com:vml" Requires="v">
                <p:oleObj spid="_x0000_s9637" name="Picture" r:id="rId4" imgW="5338233" imgH="1314450" progId="Word.Picture.8">
                  <p:embed/>
                </p:oleObj>
              </mc:Choice>
              <mc:Fallback>
                <p:oleObj name="Picture" r:id="rId4" imgW="5338233" imgH="1314450" progId="Word.Picture.8">
                  <p:embed/>
                  <p:pic>
                    <p:nvPicPr>
                      <p:cNvPr id="4" name="Object 2">
                        <a:hlinkClick r:id="" action="ppaction://ole?verb=0"/>
                        <a:extLst>
                          <a:ext uri="{FF2B5EF4-FFF2-40B4-BE49-F238E27FC236}">
                            <a16:creationId xmlns:a16="http://schemas.microsoft.com/office/drawing/2014/main" id="{AE7FD581-024F-4883-B297-C4002717FB6D}"/>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905249"/>
                        <a:ext cx="8229600" cy="2321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919268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AutoShape 4"/>
          <p:cNvSpPr>
            <a:spLocks noChangeAspect="1" noChangeArrowheads="1" noTextEdit="1"/>
          </p:cNvSpPr>
          <p:nvPr/>
        </p:nvSpPr>
        <p:spPr bwMode="auto">
          <a:xfrm>
            <a:off x="762000" y="381000"/>
            <a:ext cx="7696200" cy="6099175"/>
          </a:xfrm>
          <a:prstGeom prst="rect">
            <a:avLst/>
          </a:prstGeom>
          <a:noFill/>
          <a:ln w="9525">
            <a:noFill/>
            <a:miter lim="800000"/>
            <a:headEnd/>
            <a:tailEnd/>
          </a:ln>
        </p:spPr>
        <p:txBody>
          <a:bodyPr>
            <a:prstTxWarp prst="textNoShape">
              <a:avLst/>
            </a:prstTxWarp>
          </a:bodyPr>
          <a:lstStyle/>
          <a:p>
            <a:endParaRPr lang="en-US"/>
          </a:p>
        </p:txBody>
      </p:sp>
      <p:sp>
        <p:nvSpPr>
          <p:cNvPr id="5144" name="Rectangle 24"/>
          <p:cNvSpPr>
            <a:spLocks noChangeArrowheads="1"/>
          </p:cNvSpPr>
          <p:nvPr/>
        </p:nvSpPr>
        <p:spPr bwMode="auto">
          <a:xfrm>
            <a:off x="0" y="1204913"/>
            <a:ext cx="9144000" cy="0"/>
          </a:xfrm>
          <a:prstGeom prst="rect">
            <a:avLst/>
          </a:prstGeom>
          <a:noFill/>
          <a:ln w="12700">
            <a:noFill/>
            <a:miter lim="800000"/>
            <a:headEnd/>
            <a:tailEnd/>
          </a:ln>
          <a:effectLst/>
        </p:spPr>
        <p:txBody>
          <a:bodyPr wrap="none" anchor="ctr">
            <a:prstTxWarp prst="textNoShape">
              <a:avLst/>
            </a:prstTxWarp>
            <a:spAutoFit/>
          </a:bodyPr>
          <a:lstStyle/>
          <a:p>
            <a:endParaRPr lang="en-US"/>
          </a:p>
        </p:txBody>
      </p:sp>
      <p:sp>
        <p:nvSpPr>
          <p:cNvPr id="5145" name="Rectangle 25"/>
          <p:cNvSpPr>
            <a:spLocks noChangeArrowheads="1"/>
          </p:cNvSpPr>
          <p:nvPr/>
        </p:nvSpPr>
        <p:spPr bwMode="auto">
          <a:xfrm>
            <a:off x="0" y="1204913"/>
            <a:ext cx="9144000" cy="0"/>
          </a:xfrm>
          <a:prstGeom prst="rect">
            <a:avLst/>
          </a:prstGeom>
          <a:noFill/>
          <a:ln w="12700">
            <a:noFill/>
            <a:miter lim="800000"/>
            <a:headEnd/>
            <a:tailEnd/>
          </a:ln>
          <a:effectLst/>
        </p:spPr>
        <p:txBody>
          <a:bodyPr wrap="none" anchor="ctr">
            <a:prstTxWarp prst="textNoShape">
              <a:avLst/>
            </a:prstTxWarp>
            <a:spAutoFit/>
          </a:bodyPr>
          <a:lstStyle/>
          <a:p>
            <a:endParaRPr lang="en-US"/>
          </a:p>
        </p:txBody>
      </p:sp>
      <p:sp>
        <p:nvSpPr>
          <p:cNvPr id="5146" name="Rectangle 26"/>
          <p:cNvSpPr>
            <a:spLocks noChangeArrowheads="1"/>
          </p:cNvSpPr>
          <p:nvPr/>
        </p:nvSpPr>
        <p:spPr bwMode="auto">
          <a:xfrm>
            <a:off x="0" y="5653088"/>
            <a:ext cx="9144000" cy="0"/>
          </a:xfrm>
          <a:prstGeom prst="rect">
            <a:avLst/>
          </a:prstGeom>
          <a:noFill/>
          <a:ln w="12700">
            <a:noFill/>
            <a:miter lim="800000"/>
            <a:headEnd/>
            <a:tailEnd/>
          </a:ln>
          <a:effectLst/>
        </p:spPr>
        <p:txBody>
          <a:bodyPr wrap="none" anchor="ctr">
            <a:prstTxWarp prst="textNoShape">
              <a:avLst/>
            </a:prstTxWarp>
            <a:spAutoFit/>
          </a:bodyPr>
          <a:lstStyle/>
          <a:p>
            <a:endParaRPr lang="en-US"/>
          </a:p>
        </p:txBody>
      </p:sp>
      <p:pic>
        <p:nvPicPr>
          <p:cNvPr id="2" name="Picture 1">
            <a:extLst>
              <a:ext uri="{FF2B5EF4-FFF2-40B4-BE49-F238E27FC236}">
                <a16:creationId xmlns:a16="http://schemas.microsoft.com/office/drawing/2014/main" id="{EE2AFF05-6B4F-4077-AC84-15DF2258689B}"/>
              </a:ext>
            </a:extLst>
          </p:cNvPr>
          <p:cNvPicPr>
            <a:picLocks noChangeAspect="1"/>
          </p:cNvPicPr>
          <p:nvPr/>
        </p:nvPicPr>
        <p:blipFill>
          <a:blip r:embed="rId3"/>
          <a:stretch>
            <a:fillRect/>
          </a:stretch>
        </p:blipFill>
        <p:spPr>
          <a:xfrm>
            <a:off x="264802" y="377825"/>
            <a:ext cx="8614395" cy="6151397"/>
          </a:xfrm>
          <a:prstGeom prst="rect">
            <a:avLst/>
          </a:prstGeom>
        </p:spPr>
      </p:pic>
    </p:spTree>
    <p:extLst>
      <p:ext uri="{BB962C8B-B14F-4D97-AF65-F5344CB8AC3E}">
        <p14:creationId xmlns:p14="http://schemas.microsoft.com/office/powerpoint/2010/main" val="324961818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259567"/>
            <a:ext cx="8229600" cy="1143000"/>
          </a:xfrm>
        </p:spPr>
        <p:txBody>
          <a:bodyPr>
            <a:noAutofit/>
          </a:bodyPr>
          <a:lstStyle/>
          <a:p>
            <a:pPr algn="r"/>
            <a:r>
              <a:rPr lang="en-US" sz="3600" b="1" dirty="0">
                <a:solidFill>
                  <a:srgbClr val="0070C0"/>
                </a:solidFill>
                <a:effectLst/>
              </a:rPr>
              <a:t>Welcome and Introductions</a:t>
            </a:r>
          </a:p>
        </p:txBody>
      </p:sp>
      <p:sp>
        <p:nvSpPr>
          <p:cNvPr id="6" name="Subtitle 5"/>
          <p:cNvSpPr>
            <a:spLocks noGrp="1"/>
          </p:cNvSpPr>
          <p:nvPr>
            <p:ph idx="1"/>
          </p:nvPr>
        </p:nvSpPr>
        <p:spPr>
          <a:xfrm>
            <a:off x="457200" y="4792532"/>
            <a:ext cx="8229600" cy="1083833"/>
          </a:xfrm>
        </p:spPr>
        <p:txBody>
          <a:bodyPr>
            <a:normAutofit/>
          </a:bodyPr>
          <a:lstStyle/>
          <a:p>
            <a:pPr marL="0" indent="0" algn="r">
              <a:spcBef>
                <a:spcPts val="0"/>
              </a:spcBef>
              <a:buNone/>
            </a:pPr>
            <a:r>
              <a:rPr lang="es-PR" sz="2400" dirty="0"/>
              <a:t>[</a:t>
            </a:r>
            <a:r>
              <a:rPr lang="es-PR" sz="2400" dirty="0" err="1"/>
              <a:t>Presenter</a:t>
            </a:r>
            <a:r>
              <a:rPr lang="es-PR" sz="2400" dirty="0"/>
              <a:t> </a:t>
            </a:r>
            <a:r>
              <a:rPr lang="es-PR" sz="2400" dirty="0" err="1"/>
              <a:t>Name</a:t>
            </a:r>
            <a:r>
              <a:rPr lang="es-PR" sz="2400" dirty="0"/>
              <a:t>(s)]</a:t>
            </a:r>
          </a:p>
          <a:p>
            <a:pPr marL="0" indent="0" algn="r">
              <a:spcBef>
                <a:spcPts val="0"/>
              </a:spcBef>
              <a:buNone/>
            </a:pPr>
            <a:r>
              <a:rPr lang="es-PR" sz="2400" dirty="0"/>
              <a:t>9:00 a.m. – 9:15 a.m.</a:t>
            </a:r>
          </a:p>
        </p:txBody>
      </p:sp>
    </p:spTree>
    <p:extLst>
      <p:ext uri="{BB962C8B-B14F-4D97-AF65-F5344CB8AC3E}">
        <p14:creationId xmlns:p14="http://schemas.microsoft.com/office/powerpoint/2010/main" val="3961438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B9057-9B47-46D1-B145-D1D9F09E1540}"/>
              </a:ext>
            </a:extLst>
          </p:cNvPr>
          <p:cNvSpPr>
            <a:spLocks noGrp="1"/>
          </p:cNvSpPr>
          <p:nvPr>
            <p:ph type="title"/>
          </p:nvPr>
        </p:nvSpPr>
        <p:spPr>
          <a:xfrm>
            <a:off x="149510" y="165139"/>
            <a:ext cx="8229600" cy="1143000"/>
          </a:xfrm>
        </p:spPr>
        <p:txBody>
          <a:bodyPr/>
          <a:lstStyle/>
          <a:p>
            <a:r>
              <a:rPr lang="en-US" dirty="0"/>
              <a:t>ECD for Classroom-based Assessments</a:t>
            </a:r>
          </a:p>
        </p:txBody>
      </p:sp>
      <p:pic>
        <p:nvPicPr>
          <p:cNvPr id="5" name="Picture 4">
            <a:extLst>
              <a:ext uri="{FF2B5EF4-FFF2-40B4-BE49-F238E27FC236}">
                <a16:creationId xmlns:a16="http://schemas.microsoft.com/office/drawing/2014/main" id="{18F8A836-3B1C-400E-9DCA-B6BCFE414736}"/>
              </a:ext>
            </a:extLst>
          </p:cNvPr>
          <p:cNvPicPr>
            <a:picLocks noChangeAspect="1"/>
          </p:cNvPicPr>
          <p:nvPr/>
        </p:nvPicPr>
        <p:blipFill>
          <a:blip r:embed="rId3"/>
          <a:stretch>
            <a:fillRect/>
          </a:stretch>
        </p:blipFill>
        <p:spPr>
          <a:xfrm>
            <a:off x="149510" y="2348746"/>
            <a:ext cx="2788968" cy="2654328"/>
          </a:xfrm>
          <a:prstGeom prst="rect">
            <a:avLst/>
          </a:prstGeom>
        </p:spPr>
      </p:pic>
      <p:pic>
        <p:nvPicPr>
          <p:cNvPr id="6" name="Picture 5">
            <a:extLst>
              <a:ext uri="{FF2B5EF4-FFF2-40B4-BE49-F238E27FC236}">
                <a16:creationId xmlns:a16="http://schemas.microsoft.com/office/drawing/2014/main" id="{EC728DE8-2F6E-455D-AC07-26CA255A75D9}"/>
              </a:ext>
            </a:extLst>
          </p:cNvPr>
          <p:cNvPicPr>
            <a:picLocks noChangeAspect="1"/>
          </p:cNvPicPr>
          <p:nvPr/>
        </p:nvPicPr>
        <p:blipFill>
          <a:blip r:embed="rId4"/>
          <a:stretch>
            <a:fillRect/>
          </a:stretch>
        </p:blipFill>
        <p:spPr>
          <a:xfrm>
            <a:off x="2938478" y="2348746"/>
            <a:ext cx="3240457" cy="2654328"/>
          </a:xfrm>
          <a:prstGeom prst="rect">
            <a:avLst/>
          </a:prstGeom>
        </p:spPr>
      </p:pic>
      <p:pic>
        <p:nvPicPr>
          <p:cNvPr id="7" name="Content Placeholder 4">
            <a:extLst>
              <a:ext uri="{FF2B5EF4-FFF2-40B4-BE49-F238E27FC236}">
                <a16:creationId xmlns:a16="http://schemas.microsoft.com/office/drawing/2014/main" id="{F40D24A8-56B3-482F-AB12-C70E3D199C10}"/>
              </a:ext>
            </a:extLst>
          </p:cNvPr>
          <p:cNvPicPr>
            <a:picLocks noChangeAspect="1"/>
          </p:cNvPicPr>
          <p:nvPr/>
        </p:nvPicPr>
        <p:blipFill>
          <a:blip r:embed="rId5"/>
          <a:stretch>
            <a:fillRect/>
          </a:stretch>
        </p:blipFill>
        <p:spPr>
          <a:xfrm>
            <a:off x="6178935" y="2348746"/>
            <a:ext cx="2957959" cy="2654328"/>
          </a:xfrm>
          <a:prstGeom prst="rect">
            <a:avLst/>
          </a:prstGeom>
        </p:spPr>
      </p:pic>
    </p:spTree>
    <p:extLst>
      <p:ext uri="{BB962C8B-B14F-4D97-AF65-F5344CB8AC3E}">
        <p14:creationId xmlns:p14="http://schemas.microsoft.com/office/powerpoint/2010/main" val="1986319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9E1E8-6A46-4A37-9373-438EF3E484BD}"/>
              </a:ext>
            </a:extLst>
          </p:cNvPr>
          <p:cNvSpPr>
            <a:spLocks noGrp="1"/>
          </p:cNvSpPr>
          <p:nvPr>
            <p:ph type="title"/>
          </p:nvPr>
        </p:nvSpPr>
        <p:spPr/>
        <p:txBody>
          <a:bodyPr>
            <a:noAutofit/>
          </a:bodyPr>
          <a:lstStyle/>
          <a:p>
            <a:r>
              <a:rPr lang="en-US" sz="3200" dirty="0">
                <a:effectLst/>
              </a:rPr>
              <a:t>Benefits of a Principled Approach to Developing Classroom-based Assessments </a:t>
            </a:r>
            <a:br>
              <a:rPr lang="en-US" sz="3200" dirty="0">
                <a:effectLst/>
              </a:rPr>
            </a:br>
            <a:r>
              <a:rPr lang="en-US" sz="3200" dirty="0">
                <a:effectLst/>
              </a:rPr>
              <a:t>of Three-dimensional Science Learning</a:t>
            </a:r>
          </a:p>
        </p:txBody>
      </p:sp>
      <p:sp>
        <p:nvSpPr>
          <p:cNvPr id="3" name="Content Placeholder 2">
            <a:extLst>
              <a:ext uri="{FF2B5EF4-FFF2-40B4-BE49-F238E27FC236}">
                <a16:creationId xmlns:a16="http://schemas.microsoft.com/office/drawing/2014/main" id="{D802AE0E-BAD4-4E7D-BED2-806F113F1F3D}"/>
              </a:ext>
            </a:extLst>
          </p:cNvPr>
          <p:cNvSpPr>
            <a:spLocks noGrp="1"/>
          </p:cNvSpPr>
          <p:nvPr>
            <p:ph idx="1"/>
          </p:nvPr>
        </p:nvSpPr>
        <p:spPr/>
        <p:txBody>
          <a:bodyPr>
            <a:normAutofit/>
          </a:bodyPr>
          <a:lstStyle/>
          <a:p>
            <a:pPr marL="228600" indent="-228600">
              <a:lnSpc>
                <a:spcPct val="100000"/>
              </a:lnSpc>
              <a:spcBef>
                <a:spcPts val="0"/>
              </a:spcBef>
              <a:spcAft>
                <a:spcPts val="600"/>
              </a:spcAft>
            </a:pPr>
            <a:r>
              <a:rPr lang="en-US" sz="2800" dirty="0"/>
              <a:t>Highlights the intended outcomes of classroom-based assessment</a:t>
            </a:r>
          </a:p>
          <a:p>
            <a:pPr marL="228600" indent="-228600">
              <a:lnSpc>
                <a:spcPct val="100000"/>
              </a:lnSpc>
              <a:spcBef>
                <a:spcPts val="0"/>
              </a:spcBef>
              <a:spcAft>
                <a:spcPts val="600"/>
              </a:spcAft>
            </a:pPr>
            <a:r>
              <a:rPr lang="en-US" sz="2800" dirty="0"/>
              <a:t>Points to the connections among curriculum, instruction, and assessment, which are linked in a coherent system</a:t>
            </a:r>
          </a:p>
          <a:p>
            <a:pPr marL="228600" indent="-228600">
              <a:lnSpc>
                <a:spcPct val="100000"/>
              </a:lnSpc>
              <a:spcBef>
                <a:spcPts val="0"/>
              </a:spcBef>
              <a:spcAft>
                <a:spcPts val="600"/>
              </a:spcAft>
            </a:pPr>
            <a:r>
              <a:rPr lang="en-US" sz="2800" dirty="0"/>
              <a:t>Provides tools to accomplish the development of classroom-based assessment tasks and rubrics</a:t>
            </a:r>
          </a:p>
        </p:txBody>
      </p:sp>
    </p:spTree>
    <p:extLst>
      <p:ext uri="{BB962C8B-B14F-4D97-AF65-F5344CB8AC3E}">
        <p14:creationId xmlns:p14="http://schemas.microsoft.com/office/powerpoint/2010/main" val="1897846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B65BE-219D-46CD-A9E9-22EBC7F748B0}"/>
              </a:ext>
            </a:extLst>
          </p:cNvPr>
          <p:cNvSpPr>
            <a:spLocks noGrp="1"/>
          </p:cNvSpPr>
          <p:nvPr>
            <p:ph type="title"/>
          </p:nvPr>
        </p:nvSpPr>
        <p:spPr/>
        <p:txBody>
          <a:bodyPr>
            <a:normAutofit/>
          </a:bodyPr>
          <a:lstStyle/>
          <a:p>
            <a:r>
              <a:rPr lang="en-US" sz="3200" dirty="0">
                <a:effectLst/>
              </a:rPr>
              <a:t>Overview of the Principled-design Approach: Domain Analysis</a:t>
            </a:r>
          </a:p>
        </p:txBody>
      </p:sp>
      <p:sp>
        <p:nvSpPr>
          <p:cNvPr id="4" name="Content Placeholder 3">
            <a:extLst>
              <a:ext uri="{FF2B5EF4-FFF2-40B4-BE49-F238E27FC236}">
                <a16:creationId xmlns:a16="http://schemas.microsoft.com/office/drawing/2014/main" id="{522CE4DC-776A-414F-98AB-958D9AEF805D}"/>
              </a:ext>
            </a:extLst>
          </p:cNvPr>
          <p:cNvSpPr>
            <a:spLocks noGrp="1"/>
          </p:cNvSpPr>
          <p:nvPr>
            <p:ph sz="half" idx="2"/>
          </p:nvPr>
        </p:nvSpPr>
        <p:spPr>
          <a:xfrm>
            <a:off x="4679950" y="1945150"/>
            <a:ext cx="3886200" cy="4351338"/>
          </a:xfrm>
        </p:spPr>
        <p:txBody>
          <a:bodyPr/>
          <a:lstStyle/>
          <a:p>
            <a:pPr marL="228600" indent="-228600">
              <a:lnSpc>
                <a:spcPct val="80000"/>
              </a:lnSpc>
              <a:spcBef>
                <a:spcPts val="0"/>
              </a:spcBef>
              <a:spcAft>
                <a:spcPts val="600"/>
              </a:spcAft>
            </a:pPr>
            <a:r>
              <a:rPr lang="en-US" sz="2800" b="1" dirty="0"/>
              <a:t>Goal:</a:t>
            </a:r>
          </a:p>
          <a:p>
            <a:pPr marL="457200" lvl="1" indent="-228600">
              <a:lnSpc>
                <a:spcPct val="80000"/>
              </a:lnSpc>
              <a:spcBef>
                <a:spcPts val="0"/>
              </a:spcBef>
              <a:spcAft>
                <a:spcPts val="600"/>
              </a:spcAft>
            </a:pPr>
            <a:r>
              <a:rPr lang="en-US" sz="2400" dirty="0"/>
              <a:t>To obtain a deep understanding of the PE and its components</a:t>
            </a:r>
          </a:p>
          <a:p>
            <a:pPr marL="457200" lvl="1" indent="-228600">
              <a:lnSpc>
                <a:spcPct val="80000"/>
              </a:lnSpc>
              <a:spcBef>
                <a:spcPts val="0"/>
              </a:spcBef>
              <a:spcAft>
                <a:spcPts val="600"/>
              </a:spcAft>
            </a:pPr>
            <a:r>
              <a:rPr lang="en-US" sz="2400" dirty="0"/>
              <a:t>To provide information on how students engage with the different components</a:t>
            </a:r>
          </a:p>
          <a:p>
            <a:pPr marL="457200" lvl="1" indent="-228600">
              <a:lnSpc>
                <a:spcPct val="80000"/>
              </a:lnSpc>
              <a:spcBef>
                <a:spcPts val="0"/>
              </a:spcBef>
              <a:spcAft>
                <a:spcPts val="600"/>
              </a:spcAft>
            </a:pPr>
            <a:r>
              <a:rPr lang="en-US" sz="2400" dirty="0"/>
              <a:t>To provide information on the boundaries of student performance</a:t>
            </a:r>
          </a:p>
          <a:p>
            <a:endParaRPr lang="en-US" dirty="0"/>
          </a:p>
        </p:txBody>
      </p:sp>
      <p:pic>
        <p:nvPicPr>
          <p:cNvPr id="5" name="Picture 4">
            <a:extLst>
              <a:ext uri="{FF2B5EF4-FFF2-40B4-BE49-F238E27FC236}">
                <a16:creationId xmlns:a16="http://schemas.microsoft.com/office/drawing/2014/main" id="{67BF2407-F532-4F98-877B-C5A4B090106F}"/>
              </a:ext>
            </a:extLst>
          </p:cNvPr>
          <p:cNvPicPr>
            <a:picLocks noChangeAspect="1"/>
          </p:cNvPicPr>
          <p:nvPr/>
        </p:nvPicPr>
        <p:blipFill>
          <a:blip r:embed="rId3"/>
          <a:stretch>
            <a:fillRect/>
          </a:stretch>
        </p:blipFill>
        <p:spPr>
          <a:xfrm>
            <a:off x="842117" y="1961191"/>
            <a:ext cx="3248916" cy="3092071"/>
          </a:xfrm>
          <a:prstGeom prst="rect">
            <a:avLst/>
          </a:prstGeom>
        </p:spPr>
      </p:pic>
    </p:spTree>
    <p:extLst>
      <p:ext uri="{BB962C8B-B14F-4D97-AF65-F5344CB8AC3E}">
        <p14:creationId xmlns:p14="http://schemas.microsoft.com/office/powerpoint/2010/main" val="2224651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7C09-301E-4DDA-8E96-23C89E2FFB28}"/>
              </a:ext>
            </a:extLst>
          </p:cNvPr>
          <p:cNvSpPr>
            <a:spLocks noGrp="1"/>
          </p:cNvSpPr>
          <p:nvPr>
            <p:ph type="title"/>
          </p:nvPr>
        </p:nvSpPr>
        <p:spPr>
          <a:xfrm>
            <a:off x="457200" y="274320"/>
            <a:ext cx="8229600" cy="1325880"/>
          </a:xfrm>
        </p:spPr>
        <p:txBody>
          <a:bodyPr>
            <a:noAutofit/>
          </a:bodyPr>
          <a:lstStyle/>
          <a:p>
            <a:r>
              <a:rPr lang="en-US" sz="3200" dirty="0">
                <a:effectLst/>
              </a:rPr>
              <a:t>Overview of the Principled-design Approach: Domain Modeling and Conceptual Assessment Framework</a:t>
            </a:r>
          </a:p>
        </p:txBody>
      </p:sp>
      <p:sp>
        <p:nvSpPr>
          <p:cNvPr id="4" name="Content Placeholder 3">
            <a:extLst>
              <a:ext uri="{FF2B5EF4-FFF2-40B4-BE49-F238E27FC236}">
                <a16:creationId xmlns:a16="http://schemas.microsoft.com/office/drawing/2014/main" id="{FAE9AA50-E068-4AAD-9117-FAF6A5EF9052}"/>
              </a:ext>
            </a:extLst>
          </p:cNvPr>
          <p:cNvSpPr>
            <a:spLocks noGrp="1"/>
          </p:cNvSpPr>
          <p:nvPr>
            <p:ph sz="half" idx="2"/>
          </p:nvPr>
        </p:nvSpPr>
        <p:spPr>
          <a:xfrm>
            <a:off x="4572000" y="2126438"/>
            <a:ext cx="3886200" cy="4351338"/>
          </a:xfrm>
        </p:spPr>
        <p:txBody>
          <a:bodyPr/>
          <a:lstStyle/>
          <a:p>
            <a:pPr indent="-228600">
              <a:lnSpc>
                <a:spcPct val="80000"/>
              </a:lnSpc>
              <a:spcBef>
                <a:spcPts val="0"/>
              </a:spcBef>
              <a:spcAft>
                <a:spcPts val="600"/>
              </a:spcAft>
            </a:pPr>
            <a:r>
              <a:rPr lang="en-US" sz="2800" b="1" dirty="0"/>
              <a:t>Goal:</a:t>
            </a:r>
          </a:p>
          <a:p>
            <a:pPr marL="457200" lvl="1" indent="-228600">
              <a:lnSpc>
                <a:spcPct val="80000"/>
              </a:lnSpc>
              <a:spcBef>
                <a:spcPts val="0"/>
              </a:spcBef>
              <a:spcAft>
                <a:spcPts val="600"/>
              </a:spcAft>
            </a:pPr>
            <a:r>
              <a:rPr lang="en-US" sz="2400" dirty="0"/>
              <a:t>To clearly lay out the assessment argument</a:t>
            </a:r>
          </a:p>
          <a:p>
            <a:pPr marL="685800" lvl="2" indent="-228600">
              <a:lnSpc>
                <a:spcPct val="80000"/>
              </a:lnSpc>
              <a:spcBef>
                <a:spcPts val="0"/>
              </a:spcBef>
              <a:spcAft>
                <a:spcPts val="600"/>
              </a:spcAft>
            </a:pPr>
            <a:r>
              <a:rPr lang="en-US" sz="2000" dirty="0"/>
              <a:t>What will be covered?</a:t>
            </a:r>
          </a:p>
          <a:p>
            <a:pPr marL="685800" lvl="2" indent="-228600">
              <a:lnSpc>
                <a:spcPct val="80000"/>
              </a:lnSpc>
              <a:spcBef>
                <a:spcPts val="0"/>
              </a:spcBef>
              <a:spcAft>
                <a:spcPts val="600"/>
              </a:spcAft>
            </a:pPr>
            <a:r>
              <a:rPr lang="en-US" sz="2000" dirty="0"/>
              <a:t>What will not be covered?</a:t>
            </a:r>
          </a:p>
          <a:p>
            <a:pPr marL="685800" lvl="2" indent="-228600">
              <a:lnSpc>
                <a:spcPct val="80000"/>
              </a:lnSpc>
              <a:spcBef>
                <a:spcPts val="0"/>
              </a:spcBef>
              <a:spcAft>
                <a:spcPts val="600"/>
              </a:spcAft>
            </a:pPr>
            <a:r>
              <a:rPr lang="en-US" sz="2000" dirty="0"/>
              <a:t>How will students demonstrate their knowledge?</a:t>
            </a:r>
          </a:p>
          <a:p>
            <a:pPr marL="685800" lvl="2" indent="-228600">
              <a:lnSpc>
                <a:spcPct val="80000"/>
              </a:lnSpc>
              <a:spcBef>
                <a:spcPts val="0"/>
              </a:spcBef>
              <a:spcAft>
                <a:spcPts val="600"/>
              </a:spcAft>
            </a:pPr>
            <a:r>
              <a:rPr lang="en-US" sz="2000" dirty="0"/>
              <a:t>What do tasks look like?</a:t>
            </a:r>
          </a:p>
          <a:p>
            <a:endParaRPr lang="en-US" dirty="0"/>
          </a:p>
        </p:txBody>
      </p:sp>
      <p:pic>
        <p:nvPicPr>
          <p:cNvPr id="5" name="Picture 4">
            <a:extLst>
              <a:ext uri="{FF2B5EF4-FFF2-40B4-BE49-F238E27FC236}">
                <a16:creationId xmlns:a16="http://schemas.microsoft.com/office/drawing/2014/main" id="{B9A90872-F568-4D0A-848F-4568CA179E72}"/>
              </a:ext>
            </a:extLst>
          </p:cNvPr>
          <p:cNvPicPr>
            <a:picLocks noChangeAspect="1"/>
          </p:cNvPicPr>
          <p:nvPr/>
        </p:nvPicPr>
        <p:blipFill>
          <a:blip r:embed="rId3"/>
          <a:stretch>
            <a:fillRect/>
          </a:stretch>
        </p:blipFill>
        <p:spPr>
          <a:xfrm>
            <a:off x="685800" y="2126438"/>
            <a:ext cx="3445933" cy="2822638"/>
          </a:xfrm>
          <a:prstGeom prst="rect">
            <a:avLst/>
          </a:prstGeom>
        </p:spPr>
      </p:pic>
    </p:spTree>
    <p:extLst>
      <p:ext uri="{BB962C8B-B14F-4D97-AF65-F5344CB8AC3E}">
        <p14:creationId xmlns:p14="http://schemas.microsoft.com/office/powerpoint/2010/main" val="2007809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7C09-301E-4DDA-8E96-23C89E2FFB28}"/>
              </a:ext>
            </a:extLst>
          </p:cNvPr>
          <p:cNvSpPr>
            <a:spLocks noGrp="1"/>
          </p:cNvSpPr>
          <p:nvPr>
            <p:ph type="title"/>
          </p:nvPr>
        </p:nvSpPr>
        <p:spPr/>
        <p:txBody>
          <a:bodyPr>
            <a:normAutofit/>
          </a:bodyPr>
          <a:lstStyle/>
          <a:p>
            <a:r>
              <a:rPr lang="en-US" sz="3200" dirty="0">
                <a:effectLst/>
              </a:rPr>
              <a:t>Overview of the Principled-design Approach: Assessment Implementation</a:t>
            </a:r>
          </a:p>
        </p:txBody>
      </p:sp>
      <p:sp>
        <p:nvSpPr>
          <p:cNvPr id="4" name="Content Placeholder 3">
            <a:extLst>
              <a:ext uri="{FF2B5EF4-FFF2-40B4-BE49-F238E27FC236}">
                <a16:creationId xmlns:a16="http://schemas.microsoft.com/office/drawing/2014/main" id="{233066A4-45E6-4CF4-8A6D-C14E85878B35}"/>
              </a:ext>
            </a:extLst>
          </p:cNvPr>
          <p:cNvSpPr>
            <a:spLocks noGrp="1"/>
          </p:cNvSpPr>
          <p:nvPr>
            <p:ph sz="half" idx="2"/>
          </p:nvPr>
        </p:nvSpPr>
        <p:spPr>
          <a:xfrm>
            <a:off x="4572000" y="2650197"/>
            <a:ext cx="3886200" cy="1557603"/>
          </a:xfrm>
        </p:spPr>
        <p:txBody>
          <a:bodyPr/>
          <a:lstStyle/>
          <a:p>
            <a:pPr indent="-228600">
              <a:lnSpc>
                <a:spcPct val="80000"/>
              </a:lnSpc>
              <a:spcBef>
                <a:spcPts val="0"/>
              </a:spcBef>
              <a:spcAft>
                <a:spcPts val="600"/>
              </a:spcAft>
            </a:pPr>
            <a:r>
              <a:rPr lang="en-US" sz="2800" b="1" dirty="0"/>
              <a:t>Goal:</a:t>
            </a:r>
          </a:p>
          <a:p>
            <a:pPr marL="457200" lvl="1" indent="-228600">
              <a:lnSpc>
                <a:spcPct val="80000"/>
              </a:lnSpc>
              <a:spcBef>
                <a:spcPts val="0"/>
              </a:spcBef>
              <a:spcAft>
                <a:spcPts val="600"/>
              </a:spcAft>
            </a:pPr>
            <a:r>
              <a:rPr lang="en-US" sz="2400" dirty="0"/>
              <a:t>To develop tasks and rubrics that are aligned to the assessment argument</a:t>
            </a:r>
          </a:p>
          <a:p>
            <a:endParaRPr lang="en-US" dirty="0"/>
          </a:p>
        </p:txBody>
      </p:sp>
      <p:pic>
        <p:nvPicPr>
          <p:cNvPr id="6" name="Content Placeholder 4">
            <a:extLst>
              <a:ext uri="{FF2B5EF4-FFF2-40B4-BE49-F238E27FC236}">
                <a16:creationId xmlns:a16="http://schemas.microsoft.com/office/drawing/2014/main" id="{636797CB-EB19-4FF0-B598-6730053DC402}"/>
              </a:ext>
            </a:extLst>
          </p:cNvPr>
          <p:cNvPicPr>
            <a:picLocks noChangeAspect="1"/>
          </p:cNvPicPr>
          <p:nvPr/>
        </p:nvPicPr>
        <p:blipFill>
          <a:blip r:embed="rId3"/>
          <a:stretch>
            <a:fillRect/>
          </a:stretch>
        </p:blipFill>
        <p:spPr>
          <a:xfrm>
            <a:off x="685801" y="2195512"/>
            <a:ext cx="3049290" cy="2736284"/>
          </a:xfrm>
          <a:prstGeom prst="rect">
            <a:avLst/>
          </a:prstGeom>
        </p:spPr>
      </p:pic>
    </p:spTree>
    <p:extLst>
      <p:ext uri="{BB962C8B-B14F-4D97-AF65-F5344CB8AC3E}">
        <p14:creationId xmlns:p14="http://schemas.microsoft.com/office/powerpoint/2010/main" val="441030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Concluding Remarks</a:t>
            </a:r>
          </a:p>
        </p:txBody>
      </p:sp>
      <p:sp>
        <p:nvSpPr>
          <p:cNvPr id="3" name="Content Placeholder 2"/>
          <p:cNvSpPr>
            <a:spLocks noGrp="1"/>
          </p:cNvSpPr>
          <p:nvPr>
            <p:ph idx="1"/>
          </p:nvPr>
        </p:nvSpPr>
        <p:spPr>
          <a:xfrm>
            <a:off x="457200" y="1417320"/>
            <a:ext cx="8229600" cy="4784118"/>
          </a:xfrm>
        </p:spPr>
        <p:txBody>
          <a:bodyPr>
            <a:normAutofit/>
          </a:bodyPr>
          <a:lstStyle/>
          <a:p>
            <a:pPr marL="228600" indent="-228600">
              <a:lnSpc>
                <a:spcPct val="100000"/>
              </a:lnSpc>
              <a:spcBef>
                <a:spcPts val="0"/>
              </a:spcBef>
              <a:spcAft>
                <a:spcPts val="600"/>
              </a:spcAft>
            </a:pPr>
            <a:r>
              <a:rPr lang="en-US" sz="3200" dirty="0"/>
              <a:t>Iterative process</a:t>
            </a:r>
          </a:p>
          <a:p>
            <a:pPr marL="228600" indent="-228600">
              <a:lnSpc>
                <a:spcPct val="100000"/>
              </a:lnSpc>
              <a:spcBef>
                <a:spcPts val="0"/>
              </a:spcBef>
              <a:spcAft>
                <a:spcPts val="600"/>
              </a:spcAft>
            </a:pPr>
            <a:r>
              <a:rPr lang="en-US" sz="3200" dirty="0"/>
              <a:t>May seem like a lot of work in the beginning but can save time later</a:t>
            </a:r>
          </a:p>
          <a:p>
            <a:pPr marL="228600" indent="-228600">
              <a:lnSpc>
                <a:spcPct val="100000"/>
              </a:lnSpc>
              <a:spcBef>
                <a:spcPts val="0"/>
              </a:spcBef>
              <a:spcAft>
                <a:spcPts val="600"/>
              </a:spcAft>
            </a:pPr>
            <a:r>
              <a:rPr lang="en-US" sz="3200" dirty="0"/>
              <a:t>ECD does not specify the specifics of the fields; ECD is about the structure and the process</a:t>
            </a:r>
          </a:p>
          <a:p>
            <a:pPr marL="457200" lvl="1" indent="-228600">
              <a:lnSpc>
                <a:spcPct val="100000"/>
              </a:lnSpc>
              <a:spcBef>
                <a:spcPts val="0"/>
              </a:spcBef>
              <a:spcAft>
                <a:spcPts val="600"/>
              </a:spcAft>
            </a:pPr>
            <a:r>
              <a:rPr lang="en-US" sz="2800" dirty="0"/>
              <a:t>Part of following an ECD approach is to determine which process best fits the specific situation</a:t>
            </a:r>
          </a:p>
        </p:txBody>
      </p:sp>
    </p:spTree>
    <p:extLst>
      <p:ext uri="{BB962C8B-B14F-4D97-AF65-F5344CB8AC3E}">
        <p14:creationId xmlns:p14="http://schemas.microsoft.com/office/powerpoint/2010/main" val="1944226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05BA6-3560-45B9-B551-2C503317ECE1}"/>
              </a:ext>
            </a:extLst>
          </p:cNvPr>
          <p:cNvSpPr>
            <a:spLocks noGrp="1"/>
          </p:cNvSpPr>
          <p:nvPr>
            <p:ph type="title"/>
          </p:nvPr>
        </p:nvSpPr>
        <p:spPr/>
        <p:txBody>
          <a:bodyPr/>
          <a:lstStyle/>
          <a:p>
            <a:r>
              <a:rPr lang="en-US" dirty="0">
                <a:effectLst/>
              </a:rPr>
              <a:t>Comments and Questions</a:t>
            </a:r>
          </a:p>
        </p:txBody>
      </p:sp>
      <p:pic>
        <p:nvPicPr>
          <p:cNvPr id="4" name="Picture 3">
            <a:extLst>
              <a:ext uri="{FF2B5EF4-FFF2-40B4-BE49-F238E27FC236}">
                <a16:creationId xmlns:a16="http://schemas.microsoft.com/office/drawing/2014/main" id="{8272B1E4-C05D-4FE0-92CB-640F2ABA80E0}"/>
              </a:ext>
            </a:extLst>
          </p:cNvPr>
          <p:cNvPicPr>
            <a:picLocks noChangeAspect="1"/>
          </p:cNvPicPr>
          <p:nvPr/>
        </p:nvPicPr>
        <p:blipFill>
          <a:blip r:embed="rId3"/>
          <a:stretch>
            <a:fillRect/>
          </a:stretch>
        </p:blipFill>
        <p:spPr>
          <a:xfrm>
            <a:off x="1237132" y="1638080"/>
            <a:ext cx="6669735" cy="4097702"/>
          </a:xfrm>
          <a:prstGeom prst="rect">
            <a:avLst/>
          </a:prstGeom>
        </p:spPr>
      </p:pic>
    </p:spTree>
    <p:extLst>
      <p:ext uri="{BB962C8B-B14F-4D97-AF65-F5344CB8AC3E}">
        <p14:creationId xmlns:p14="http://schemas.microsoft.com/office/powerpoint/2010/main" val="2432808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30DA6-CF33-4D35-8421-895CD88453F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F4ECA52-8172-4E6C-B838-301B7210333F}"/>
              </a:ext>
            </a:extLst>
          </p:cNvPr>
          <p:cNvSpPr>
            <a:spLocks noGrp="1"/>
          </p:cNvSpPr>
          <p:nvPr>
            <p:ph idx="1"/>
          </p:nvPr>
        </p:nvSpPr>
        <p:spPr/>
        <p:txBody>
          <a:bodyPr>
            <a:normAutofit/>
          </a:bodyPr>
          <a:lstStyle/>
          <a:p>
            <a:pPr marL="457200" indent="-457200">
              <a:lnSpc>
                <a:spcPct val="100000"/>
              </a:lnSpc>
              <a:spcBef>
                <a:spcPts val="0"/>
              </a:spcBef>
              <a:spcAft>
                <a:spcPts val="600"/>
              </a:spcAft>
              <a:buNone/>
            </a:pPr>
            <a:r>
              <a:rPr lang="en-US" sz="2400" dirty="0"/>
              <a:t>Messick, S. (1994). The interplay of evidence and consequences in the validation of performance assessments. </a:t>
            </a:r>
            <a:r>
              <a:rPr lang="en-US" sz="2400" i="1" dirty="0"/>
              <a:t>Educational Researcher, 23</a:t>
            </a:r>
            <a:r>
              <a:rPr lang="en-US" sz="2400" dirty="0"/>
              <a:t>(2), 13-23.</a:t>
            </a:r>
          </a:p>
          <a:p>
            <a:pPr marL="457200" indent="-457200">
              <a:lnSpc>
                <a:spcPct val="100000"/>
              </a:lnSpc>
              <a:spcBef>
                <a:spcPts val="0"/>
              </a:spcBef>
              <a:spcAft>
                <a:spcPts val="600"/>
              </a:spcAft>
              <a:buNone/>
            </a:pPr>
            <a:r>
              <a:rPr lang="en-US" sz="2400" dirty="0" err="1"/>
              <a:t>Mislevy</a:t>
            </a:r>
            <a:r>
              <a:rPr lang="en-US" sz="2400" dirty="0"/>
              <a:t>, R. J., &amp; </a:t>
            </a:r>
            <a:r>
              <a:rPr lang="en-US" sz="2400" dirty="0" err="1"/>
              <a:t>Riconscente</a:t>
            </a:r>
            <a:r>
              <a:rPr lang="en-US" sz="2400" dirty="0"/>
              <a:t>, M. M. (2006). Evidence-centered assessment design: Layers, concepts, and terminology. In S. Downing &amp; T. </a:t>
            </a:r>
            <a:r>
              <a:rPr lang="en-US" sz="2400" dirty="0" err="1"/>
              <a:t>Haladyna</a:t>
            </a:r>
            <a:r>
              <a:rPr lang="en-US" sz="2400" dirty="0"/>
              <a:t> (Eds.), </a:t>
            </a:r>
            <a:r>
              <a:rPr lang="en-US" sz="2400" i="1" dirty="0"/>
              <a:t>Handbook of Test Development </a:t>
            </a:r>
            <a:r>
              <a:rPr lang="en-US" sz="2400" dirty="0"/>
              <a:t>(pp. 61-90). Mahwah, NJ: Erlbaum. </a:t>
            </a:r>
          </a:p>
        </p:txBody>
      </p:sp>
    </p:spTree>
    <p:extLst>
      <p:ext uri="{BB962C8B-B14F-4D97-AF65-F5344CB8AC3E}">
        <p14:creationId xmlns:p14="http://schemas.microsoft.com/office/powerpoint/2010/main" val="1806554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A1D89-D4EE-447A-BC83-4413FE291359}"/>
              </a:ext>
            </a:extLst>
          </p:cNvPr>
          <p:cNvSpPr>
            <a:spLocks noGrp="1"/>
          </p:cNvSpPr>
          <p:nvPr>
            <p:ph type="title"/>
          </p:nvPr>
        </p:nvSpPr>
        <p:spPr>
          <a:xfrm>
            <a:off x="488480" y="640081"/>
            <a:ext cx="2532887" cy="3681976"/>
          </a:xfrm>
          <a:noFill/>
        </p:spPr>
        <p:txBody>
          <a:bodyPr vert="horz" lIns="91440" tIns="45720" rIns="91440" bIns="45720" rtlCol="0" anchor="b">
            <a:normAutofit/>
          </a:bodyPr>
          <a:lstStyle/>
          <a:p>
            <a:r>
              <a:rPr lang="en-US" sz="3800" dirty="0">
                <a:effectLst/>
              </a:rPr>
              <a:t>Break</a:t>
            </a:r>
          </a:p>
        </p:txBody>
      </p:sp>
      <p:pic>
        <p:nvPicPr>
          <p:cNvPr id="8" name="Content Placeholder 4">
            <a:extLst>
              <a:ext uri="{FF2B5EF4-FFF2-40B4-BE49-F238E27FC236}">
                <a16:creationId xmlns:a16="http://schemas.microsoft.com/office/drawing/2014/main" id="{AEDA0F34-A0AC-4B19-9EEC-1EEF91CDFF06}"/>
              </a:ext>
            </a:extLst>
          </p:cNvPr>
          <p:cNvPicPr>
            <a:picLocks noChangeAspect="1"/>
          </p:cNvPicPr>
          <p:nvPr/>
        </p:nvPicPr>
        <p:blipFill rotWithShape="1">
          <a:blip r:embed="rId3">
            <a:extLst>
              <a:ext uri="{28A0092B-C50C-407E-A947-70E740481C1C}">
                <a14:useLocalDpi xmlns:a14="http://schemas.microsoft.com/office/drawing/2010/main" val="0"/>
              </a:ext>
            </a:extLst>
          </a:blip>
          <a:srcRect l="15354" r="29621" b="-1"/>
          <a:stretch/>
        </p:blipFill>
        <p:spPr>
          <a:xfrm>
            <a:off x="3490722" y="10"/>
            <a:ext cx="5653278" cy="6857990"/>
          </a:xfrm>
          <a:prstGeom prst="rect">
            <a:avLst/>
          </a:prstGeom>
        </p:spPr>
      </p:pic>
    </p:spTree>
    <p:extLst>
      <p:ext uri="{BB962C8B-B14F-4D97-AF65-F5344CB8AC3E}">
        <p14:creationId xmlns:p14="http://schemas.microsoft.com/office/powerpoint/2010/main" val="2956442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p:txBody>
          <a:bodyPr>
            <a:normAutofit/>
          </a:bodyPr>
          <a:lstStyle/>
          <a:p>
            <a:pPr marL="2743200" algn="r"/>
            <a:r>
              <a:rPr lang="en-US" sz="3600" dirty="0">
                <a:effectLst/>
              </a:rPr>
              <a:t>Overview of the Purpose and Development of an Unpacking Tool</a:t>
            </a:r>
            <a:endParaRPr lang="en-US" sz="3600" b="1" dirty="0">
              <a:solidFill>
                <a:srgbClr val="0070C0"/>
              </a:solidFill>
              <a:effectLst/>
            </a:endParaRPr>
          </a:p>
        </p:txBody>
      </p:sp>
      <p:sp>
        <p:nvSpPr>
          <p:cNvPr id="7" name="Subtitle 4">
            <a:extLst>
              <a:ext uri="{FF2B5EF4-FFF2-40B4-BE49-F238E27FC236}">
                <a16:creationId xmlns:a16="http://schemas.microsoft.com/office/drawing/2014/main" id="{5AA44839-D783-4FCE-8BFB-6BBE5192C40C}"/>
              </a:ext>
            </a:extLst>
          </p:cNvPr>
          <p:cNvSpPr txBox="1">
            <a:spLocks/>
          </p:cNvSpPr>
          <p:nvPr/>
        </p:nvSpPr>
        <p:spPr>
          <a:xfrm>
            <a:off x="2990335" y="4880965"/>
            <a:ext cx="5520253" cy="930192"/>
          </a:xfrm>
          <a:prstGeom prst="rect">
            <a:avLst/>
          </a:prstGeom>
        </p:spPr>
        <p:txBody>
          <a:bodyPr vert="horz" lIns="91440" tIns="45720" rIns="91440" bIns="45720" rtlCol="0">
            <a:norm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r">
              <a:spcBef>
                <a:spcPts val="0"/>
              </a:spcBef>
            </a:pPr>
            <a:r>
              <a:rPr lang="es-PR" sz="2400" dirty="0">
                <a:solidFill>
                  <a:schemeClr val="tx1"/>
                </a:solidFill>
              </a:rPr>
              <a:t>[</a:t>
            </a:r>
            <a:r>
              <a:rPr lang="es-PR" sz="2400" dirty="0" err="1">
                <a:solidFill>
                  <a:schemeClr val="tx1"/>
                </a:solidFill>
              </a:rPr>
              <a:t>Presenter</a:t>
            </a:r>
            <a:r>
              <a:rPr lang="es-PR" sz="2400" dirty="0">
                <a:solidFill>
                  <a:schemeClr val="tx1"/>
                </a:solidFill>
              </a:rPr>
              <a:t> </a:t>
            </a:r>
            <a:r>
              <a:rPr lang="es-PR" sz="2400" dirty="0" err="1">
                <a:solidFill>
                  <a:schemeClr val="tx1"/>
                </a:solidFill>
              </a:rPr>
              <a:t>Name</a:t>
            </a:r>
            <a:r>
              <a:rPr lang="es-PR" sz="2400" dirty="0">
                <a:solidFill>
                  <a:schemeClr val="tx1"/>
                </a:solidFill>
              </a:rPr>
              <a:t>(s)]</a:t>
            </a:r>
          </a:p>
          <a:p>
            <a:pPr marL="0" marR="0" lvl="0" indent="0" algn="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10:00 a.m. – 10:30 a.m.</a:t>
            </a:r>
          </a:p>
        </p:txBody>
      </p:sp>
    </p:spTree>
    <p:extLst>
      <p:ext uri="{BB962C8B-B14F-4D97-AF65-F5344CB8AC3E}">
        <p14:creationId xmlns:p14="http://schemas.microsoft.com/office/powerpoint/2010/main" val="2610227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87356" y="3259567"/>
            <a:ext cx="9874155" cy="1143000"/>
          </a:xfrm>
        </p:spPr>
        <p:txBody>
          <a:bodyPr>
            <a:noAutofit/>
          </a:bodyPr>
          <a:lstStyle/>
          <a:p>
            <a:pPr marL="3657600" algn="r"/>
            <a:r>
              <a:rPr lang="en-US" sz="3600" dirty="0">
                <a:effectLst/>
              </a:rPr>
              <a:t>Overview of Agenda and Workshop Goals</a:t>
            </a:r>
            <a:endParaRPr lang="en-US" sz="3600" b="1" dirty="0">
              <a:solidFill>
                <a:srgbClr val="0070C0"/>
              </a:solidFill>
              <a:effectLst/>
            </a:endParaRPr>
          </a:p>
        </p:txBody>
      </p:sp>
      <p:sp>
        <p:nvSpPr>
          <p:cNvPr id="6" name="Subtitle 5"/>
          <p:cNvSpPr>
            <a:spLocks noGrp="1"/>
          </p:cNvSpPr>
          <p:nvPr>
            <p:ph idx="1"/>
          </p:nvPr>
        </p:nvSpPr>
        <p:spPr>
          <a:xfrm>
            <a:off x="457200" y="4792532"/>
            <a:ext cx="8229600" cy="1083833"/>
          </a:xfrm>
        </p:spPr>
        <p:txBody>
          <a:bodyPr>
            <a:normAutofit/>
          </a:bodyPr>
          <a:lstStyle/>
          <a:p>
            <a:pPr marL="0" indent="0" algn="r">
              <a:spcBef>
                <a:spcPts val="0"/>
              </a:spcBef>
              <a:buNone/>
            </a:pPr>
            <a:r>
              <a:rPr lang="es-PR" sz="2400" dirty="0"/>
              <a:t>[</a:t>
            </a:r>
            <a:r>
              <a:rPr lang="es-PR" sz="2400" dirty="0" err="1"/>
              <a:t>Presenter</a:t>
            </a:r>
            <a:r>
              <a:rPr lang="es-PR" sz="2400" dirty="0"/>
              <a:t> </a:t>
            </a:r>
            <a:r>
              <a:rPr lang="es-PR" sz="2400" dirty="0" err="1"/>
              <a:t>Name</a:t>
            </a:r>
            <a:r>
              <a:rPr lang="es-PR" sz="2400" dirty="0"/>
              <a:t>(s)]</a:t>
            </a:r>
          </a:p>
          <a:p>
            <a:pPr marL="0" indent="0" algn="r">
              <a:spcBef>
                <a:spcPts val="0"/>
              </a:spcBef>
              <a:buNone/>
            </a:pPr>
            <a:r>
              <a:rPr lang="es-PR" sz="2400" dirty="0"/>
              <a:t>9:15 a.m. – 9:25 a.m.</a:t>
            </a:r>
          </a:p>
        </p:txBody>
      </p:sp>
    </p:spTree>
    <p:extLst>
      <p:ext uri="{BB962C8B-B14F-4D97-AF65-F5344CB8AC3E}">
        <p14:creationId xmlns:p14="http://schemas.microsoft.com/office/powerpoint/2010/main" val="4133420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931A52-5199-4B99-B71F-518C62CFC847}"/>
              </a:ext>
            </a:extLst>
          </p:cNvPr>
          <p:cNvSpPr>
            <a:spLocks noGrp="1"/>
          </p:cNvSpPr>
          <p:nvPr>
            <p:ph type="title"/>
          </p:nvPr>
        </p:nvSpPr>
        <p:spPr/>
        <p:txBody>
          <a:bodyPr>
            <a:normAutofit fontScale="90000"/>
          </a:bodyPr>
          <a:lstStyle/>
          <a:p>
            <a:r>
              <a:rPr lang="en-US" dirty="0">
                <a:effectLst/>
              </a:rPr>
              <a:t>Unpacking the Dimensions of a </a:t>
            </a:r>
            <a:br>
              <a:rPr lang="en-US" dirty="0">
                <a:effectLst/>
              </a:rPr>
            </a:br>
            <a:r>
              <a:rPr lang="en-US" dirty="0">
                <a:effectLst/>
              </a:rPr>
              <a:t>Performance Expectation</a:t>
            </a:r>
          </a:p>
        </p:txBody>
      </p:sp>
      <p:sp>
        <p:nvSpPr>
          <p:cNvPr id="6" name="Content Placeholder 5">
            <a:extLst>
              <a:ext uri="{FF2B5EF4-FFF2-40B4-BE49-F238E27FC236}">
                <a16:creationId xmlns:a16="http://schemas.microsoft.com/office/drawing/2014/main" id="{4EEF5912-E86F-4B5A-9257-DA33D3C130A0}"/>
              </a:ext>
            </a:extLst>
          </p:cNvPr>
          <p:cNvSpPr>
            <a:spLocks noGrp="1"/>
          </p:cNvSpPr>
          <p:nvPr>
            <p:ph idx="1"/>
          </p:nvPr>
        </p:nvSpPr>
        <p:spPr/>
        <p:txBody>
          <a:bodyPr>
            <a:normAutofit/>
          </a:bodyPr>
          <a:lstStyle/>
          <a:p>
            <a:pPr marL="228600" indent="-228600">
              <a:lnSpc>
                <a:spcPct val="100000"/>
              </a:lnSpc>
              <a:spcBef>
                <a:spcPts val="0"/>
              </a:spcBef>
              <a:spcAft>
                <a:spcPts val="600"/>
              </a:spcAft>
            </a:pPr>
            <a:r>
              <a:rPr lang="en-US" sz="2800" dirty="0"/>
              <a:t>Provides a clear focus for what is to be measured and helps educators to plan for assessment</a:t>
            </a:r>
          </a:p>
          <a:p>
            <a:pPr marL="228600" indent="-228600">
              <a:lnSpc>
                <a:spcPct val="100000"/>
              </a:lnSpc>
              <a:spcBef>
                <a:spcPts val="0"/>
              </a:spcBef>
              <a:spcAft>
                <a:spcPts val="600"/>
              </a:spcAft>
            </a:pPr>
            <a:r>
              <a:rPr lang="en-US" sz="2800" dirty="0"/>
              <a:t>Ensures educators who are designing NGSS-aligned tasks have a clear and deep understanding of each of the dimensions represented in a PE prior to beginning task development</a:t>
            </a:r>
          </a:p>
        </p:txBody>
      </p:sp>
    </p:spTree>
    <p:extLst>
      <p:ext uri="{BB962C8B-B14F-4D97-AF65-F5344CB8AC3E}">
        <p14:creationId xmlns:p14="http://schemas.microsoft.com/office/powerpoint/2010/main" val="2405135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9E1E8-6A46-4A37-9373-438EF3E484BD}"/>
              </a:ext>
            </a:extLst>
          </p:cNvPr>
          <p:cNvSpPr>
            <a:spLocks noGrp="1"/>
          </p:cNvSpPr>
          <p:nvPr>
            <p:ph type="title"/>
          </p:nvPr>
        </p:nvSpPr>
        <p:spPr/>
        <p:txBody>
          <a:bodyPr>
            <a:normAutofit fontScale="90000"/>
          </a:bodyPr>
          <a:lstStyle/>
          <a:p>
            <a:r>
              <a:rPr lang="en-US" dirty="0">
                <a:effectLst/>
              </a:rPr>
              <a:t>Unpacking the Dimensions of a </a:t>
            </a:r>
            <a:br>
              <a:rPr lang="en-US" dirty="0">
                <a:effectLst/>
              </a:rPr>
            </a:br>
            <a:r>
              <a:rPr lang="en-US" dirty="0">
                <a:effectLst/>
              </a:rPr>
              <a:t>Performance Expectation Tool </a:t>
            </a:r>
          </a:p>
        </p:txBody>
      </p:sp>
      <p:sp>
        <p:nvSpPr>
          <p:cNvPr id="3" name="Content Placeholder 2">
            <a:extLst>
              <a:ext uri="{FF2B5EF4-FFF2-40B4-BE49-F238E27FC236}">
                <a16:creationId xmlns:a16="http://schemas.microsoft.com/office/drawing/2014/main" id="{D802AE0E-BAD4-4E7D-BED2-806F113F1F3D}"/>
              </a:ext>
            </a:extLst>
          </p:cNvPr>
          <p:cNvSpPr>
            <a:spLocks noGrp="1"/>
          </p:cNvSpPr>
          <p:nvPr>
            <p:ph idx="1"/>
          </p:nvPr>
        </p:nvSpPr>
        <p:spPr>
          <a:xfrm>
            <a:off x="457200" y="1417320"/>
            <a:ext cx="8229600" cy="4947854"/>
          </a:xfrm>
        </p:spPr>
        <p:txBody>
          <a:bodyPr/>
          <a:lstStyle/>
          <a:p>
            <a:pPr marL="228600" indent="-228600">
              <a:lnSpc>
                <a:spcPct val="100000"/>
              </a:lnSpc>
              <a:spcBef>
                <a:spcPts val="0"/>
              </a:spcBef>
              <a:spcAft>
                <a:spcPts val="600"/>
              </a:spcAft>
            </a:pPr>
            <a:r>
              <a:rPr lang="en-US" sz="2800" dirty="0"/>
              <a:t>Provides guidance for unpacking a PE</a:t>
            </a:r>
          </a:p>
          <a:p>
            <a:pPr marL="228600" indent="-228600">
              <a:lnSpc>
                <a:spcPct val="100000"/>
              </a:lnSpc>
              <a:spcBef>
                <a:spcPts val="0"/>
              </a:spcBef>
              <a:spcAft>
                <a:spcPts val="600"/>
              </a:spcAft>
            </a:pPr>
            <a:r>
              <a:rPr lang="en-US" sz="2800" dirty="0"/>
              <a:t>Template for documenting unpacking</a:t>
            </a:r>
          </a:p>
          <a:p>
            <a:pPr marL="0" indent="0">
              <a:buNone/>
            </a:pPr>
            <a:endParaRPr lang="en-US" dirty="0"/>
          </a:p>
        </p:txBody>
      </p:sp>
      <p:pic>
        <p:nvPicPr>
          <p:cNvPr id="5" name="Picture 4">
            <a:extLst>
              <a:ext uri="{FF2B5EF4-FFF2-40B4-BE49-F238E27FC236}">
                <a16:creationId xmlns:a16="http://schemas.microsoft.com/office/drawing/2014/main" id="{89D7633E-7CE5-41F8-A823-2B4367C356E2}"/>
              </a:ext>
            </a:extLst>
          </p:cNvPr>
          <p:cNvPicPr>
            <a:picLocks noChangeAspect="1"/>
          </p:cNvPicPr>
          <p:nvPr/>
        </p:nvPicPr>
        <p:blipFill rotWithShape="1">
          <a:blip r:embed="rId3"/>
          <a:srcRect b="8990"/>
          <a:stretch/>
        </p:blipFill>
        <p:spPr>
          <a:xfrm>
            <a:off x="457200" y="2852523"/>
            <a:ext cx="7972979" cy="3283234"/>
          </a:xfrm>
          <a:prstGeom prst="rect">
            <a:avLst/>
          </a:prstGeom>
        </p:spPr>
      </p:pic>
    </p:spTree>
    <p:extLst>
      <p:ext uri="{BB962C8B-B14F-4D97-AF65-F5344CB8AC3E}">
        <p14:creationId xmlns:p14="http://schemas.microsoft.com/office/powerpoint/2010/main" val="1772026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74DA0-CE43-4B8E-8B6C-61F31BC81DB0}"/>
              </a:ext>
            </a:extLst>
          </p:cNvPr>
          <p:cNvSpPr>
            <a:spLocks noGrp="1"/>
          </p:cNvSpPr>
          <p:nvPr>
            <p:ph type="title"/>
          </p:nvPr>
        </p:nvSpPr>
        <p:spPr/>
        <p:txBody>
          <a:bodyPr/>
          <a:lstStyle/>
          <a:p>
            <a:r>
              <a:rPr lang="en-US" dirty="0">
                <a:effectLst/>
              </a:rPr>
              <a:t>Components of the Unpacking Tool</a:t>
            </a:r>
          </a:p>
        </p:txBody>
      </p:sp>
      <p:sp>
        <p:nvSpPr>
          <p:cNvPr id="3" name="Content Placeholder 2">
            <a:extLst>
              <a:ext uri="{FF2B5EF4-FFF2-40B4-BE49-F238E27FC236}">
                <a16:creationId xmlns:a16="http://schemas.microsoft.com/office/drawing/2014/main" id="{73ED1824-ED2E-4600-B505-7A8CDF9C26B5}"/>
              </a:ext>
            </a:extLst>
          </p:cNvPr>
          <p:cNvSpPr>
            <a:spLocks noGrp="1"/>
          </p:cNvSpPr>
          <p:nvPr>
            <p:ph idx="1"/>
          </p:nvPr>
        </p:nvSpPr>
        <p:spPr>
          <a:xfrm>
            <a:off x="457200" y="1417320"/>
            <a:ext cx="8229600" cy="4784118"/>
          </a:xfrm>
        </p:spPr>
        <p:txBody>
          <a:bodyPr>
            <a:normAutofit lnSpcReduction="10000"/>
          </a:bodyPr>
          <a:lstStyle/>
          <a:p>
            <a:pPr marL="228600" indent="-228600">
              <a:lnSpc>
                <a:spcPct val="110000"/>
              </a:lnSpc>
              <a:spcBef>
                <a:spcPts val="0"/>
              </a:spcBef>
              <a:spcAft>
                <a:spcPts val="600"/>
              </a:spcAft>
            </a:pPr>
            <a:r>
              <a:rPr lang="en-US" sz="2800" i="1" dirty="0"/>
              <a:t>Key aspects </a:t>
            </a:r>
            <a:r>
              <a:rPr lang="en-US" sz="2800" dirty="0"/>
              <a:t>are the underlying concepts that support each dimension of the PE and represent knowledge necessary for understanding or investigating more complex ideas and solving problems.</a:t>
            </a:r>
          </a:p>
          <a:p>
            <a:pPr marL="228600" indent="-228600">
              <a:lnSpc>
                <a:spcPct val="110000"/>
              </a:lnSpc>
              <a:spcBef>
                <a:spcPts val="0"/>
              </a:spcBef>
              <a:spcAft>
                <a:spcPts val="600"/>
              </a:spcAft>
            </a:pPr>
            <a:r>
              <a:rPr lang="en-US" sz="2800" i="1" dirty="0"/>
              <a:t>Prior knowledge</a:t>
            </a:r>
            <a:r>
              <a:rPr lang="en-US" sz="2800" dirty="0"/>
              <a:t> refers to the background knowledge that is expected of students to develop an understanding of the SEP and DCI.</a:t>
            </a:r>
          </a:p>
          <a:p>
            <a:pPr marL="228600" indent="-228600">
              <a:lnSpc>
                <a:spcPct val="110000"/>
              </a:lnSpc>
              <a:spcBef>
                <a:spcPts val="0"/>
              </a:spcBef>
              <a:spcAft>
                <a:spcPts val="600"/>
              </a:spcAft>
            </a:pPr>
            <a:r>
              <a:rPr lang="en-US" sz="2800" i="1" dirty="0"/>
              <a:t>Relationships between the CCC and the SEP </a:t>
            </a:r>
            <a:r>
              <a:rPr lang="en-US" sz="2800" dirty="0"/>
              <a:t>is included since when students are performing a SEP, they are often addressing one of the CCCs.</a:t>
            </a:r>
          </a:p>
        </p:txBody>
      </p:sp>
    </p:spTree>
    <p:extLst>
      <p:ext uri="{BB962C8B-B14F-4D97-AF65-F5344CB8AC3E}">
        <p14:creationId xmlns:p14="http://schemas.microsoft.com/office/powerpoint/2010/main" val="1683356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6EB1-C053-4F57-95DB-D66EFBB9C587}"/>
              </a:ext>
            </a:extLst>
          </p:cNvPr>
          <p:cNvSpPr>
            <a:spLocks noGrp="1"/>
          </p:cNvSpPr>
          <p:nvPr>
            <p:ph type="title"/>
          </p:nvPr>
        </p:nvSpPr>
        <p:spPr/>
        <p:txBody>
          <a:bodyPr>
            <a:normAutofit/>
          </a:bodyPr>
          <a:lstStyle/>
          <a:p>
            <a:r>
              <a:rPr lang="en-US" dirty="0">
                <a:effectLst/>
              </a:rPr>
              <a:t>Unpacking Tool for 5-PS1-1</a:t>
            </a:r>
          </a:p>
        </p:txBody>
      </p:sp>
      <p:graphicFrame>
        <p:nvGraphicFramePr>
          <p:cNvPr id="5" name="Table 4">
            <a:extLst>
              <a:ext uri="{FF2B5EF4-FFF2-40B4-BE49-F238E27FC236}">
                <a16:creationId xmlns:a16="http://schemas.microsoft.com/office/drawing/2014/main" id="{19DD2AC2-DDFD-4154-80E1-482B82984651}"/>
              </a:ext>
            </a:extLst>
          </p:cNvPr>
          <p:cNvGraphicFramePr>
            <a:graphicFrameLocks noGrp="1"/>
          </p:cNvGraphicFramePr>
          <p:nvPr>
            <p:extLst>
              <p:ext uri="{D42A27DB-BD31-4B8C-83A1-F6EECF244321}">
                <p14:modId xmlns:p14="http://schemas.microsoft.com/office/powerpoint/2010/main" val="3972596143"/>
              </p:ext>
            </p:extLst>
          </p:nvPr>
        </p:nvGraphicFramePr>
        <p:xfrm>
          <a:off x="337457" y="1244536"/>
          <a:ext cx="8469086" cy="5339144"/>
        </p:xfrm>
        <a:graphic>
          <a:graphicData uri="http://schemas.openxmlformats.org/drawingml/2006/table">
            <a:tbl>
              <a:tblPr firstRow="1" firstCol="1" bandRow="1"/>
              <a:tblGrid>
                <a:gridCol w="799351">
                  <a:extLst>
                    <a:ext uri="{9D8B030D-6E8A-4147-A177-3AD203B41FA5}">
                      <a16:colId xmlns:a16="http://schemas.microsoft.com/office/drawing/2014/main" val="1455344705"/>
                    </a:ext>
                  </a:extLst>
                </a:gridCol>
                <a:gridCol w="2539456">
                  <a:extLst>
                    <a:ext uri="{9D8B030D-6E8A-4147-A177-3AD203B41FA5}">
                      <a16:colId xmlns:a16="http://schemas.microsoft.com/office/drawing/2014/main" val="6152991"/>
                    </a:ext>
                  </a:extLst>
                </a:gridCol>
                <a:gridCol w="2741458">
                  <a:extLst>
                    <a:ext uri="{9D8B030D-6E8A-4147-A177-3AD203B41FA5}">
                      <a16:colId xmlns:a16="http://schemas.microsoft.com/office/drawing/2014/main" val="1384180883"/>
                    </a:ext>
                  </a:extLst>
                </a:gridCol>
                <a:gridCol w="2388821">
                  <a:extLst>
                    <a:ext uri="{9D8B030D-6E8A-4147-A177-3AD203B41FA5}">
                      <a16:colId xmlns:a16="http://schemas.microsoft.com/office/drawing/2014/main" val="3699351645"/>
                    </a:ext>
                  </a:extLst>
                </a:gridCol>
              </a:tblGrid>
              <a:tr h="130629">
                <a:tc gridSpan="4">
                  <a:txBody>
                    <a:bodyPr/>
                    <a:lstStyle/>
                    <a:p>
                      <a:pPr marL="0" marR="0">
                        <a:lnSpc>
                          <a:spcPct val="107000"/>
                        </a:lnSpc>
                        <a:spcBef>
                          <a:spcPts val="0"/>
                        </a:spcBef>
                        <a:spcAft>
                          <a:spcPts val="3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Grade: 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97856039"/>
                  </a:ext>
                </a:extLst>
              </a:tr>
              <a:tr h="590301">
                <a:tc gridSpan="4">
                  <a:txBody>
                    <a:bodyPr/>
                    <a:lstStyle/>
                    <a:p>
                      <a:pPr marL="0" marR="0">
                        <a:lnSpc>
                          <a:spcPct val="107000"/>
                        </a:lnSpc>
                        <a:spcBef>
                          <a:spcPts val="0"/>
                        </a:spcBef>
                        <a:spcAft>
                          <a:spcPts val="30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NGSS Performance Expectation: 5-PS1-1 </a:t>
                      </a:r>
                      <a:r>
                        <a:rPr lang="en-US" sz="14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Develop a model to describe that matter is made of particles too small to be seen.</a:t>
                      </a:r>
                      <a:r>
                        <a:rPr lang="en-US" sz="14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DD0000"/>
                          </a:solidFill>
                          <a:effectLst/>
                          <a:latin typeface="Calibri" panose="020F0502020204030204" pitchFamily="34" charset="0"/>
                          <a:ea typeface="Calibri" panose="020F0502020204030204" pitchFamily="34" charset="0"/>
                          <a:cs typeface="Calibri" panose="020F0502020204030204" pitchFamily="34" charset="0"/>
                        </a:rPr>
                        <a:t>[Clarification Statement: Examples of evidence supporting a model could include adding air to expand a basketball, compressing air in a syringe, dissolving sugar in water, and evaporating salt water.] [</a:t>
                      </a:r>
                      <a:r>
                        <a:rPr lang="en-US" sz="1400" i="1" dirty="0">
                          <a:solidFill>
                            <a:srgbClr val="DD0000"/>
                          </a:solidFill>
                          <a:effectLst/>
                          <a:latin typeface="Calibri" panose="020F0502020204030204" pitchFamily="34" charset="0"/>
                          <a:ea typeface="Calibri" panose="020F0502020204030204" pitchFamily="34" charset="0"/>
                          <a:cs typeface="Times New Roman" panose="02020603050405020304" pitchFamily="18" charset="0"/>
                        </a:rPr>
                        <a:t>Assessment Boundary: Assessment does not include the atomic-scale mechanism of evaporation and condensation or defining the unseen particles.</a:t>
                      </a:r>
                      <a:r>
                        <a:rPr lang="en-US" sz="1400" dirty="0">
                          <a:solidFill>
                            <a:srgbClr val="DD0000"/>
                          </a:solidFill>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96327685"/>
                  </a:ext>
                </a:extLst>
              </a:tr>
              <a:tr h="291857">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Science and Engineering Practices (SEP)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Disciplinary Core Ideas (DCI)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marL="0" marR="0" algn="ctr">
                        <a:lnSpc>
                          <a:spcPct val="107000"/>
                        </a:lnSpc>
                        <a:spcBef>
                          <a:spcPts val="0"/>
                        </a:spcBef>
                        <a:spcAft>
                          <a:spcPts val="30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Crosscutting Concepts (CCC)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528837224"/>
                  </a:ext>
                </a:extLst>
              </a:tr>
              <a:tr h="1933297">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Foundations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vert="vert27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SEP: Developing and Using Models</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Use models to describe phenomena.</a:t>
                      </a: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PS1.A: Structure and Properties of Matter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3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Matter of any type can be subdivided into particles that are too small to see, but even then, the matter still exists and can be detected by other means. A model showing that gases are made from matter particles that are too small to see and are moving freely around in space can explain many observations, including the inflation and shape of a balloon and the effects of air on larger particles or objects.</a:t>
                      </a: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CCC: Scale, Proportion, and Quantity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Natural objects exist from the very small to the immensely large.</a:t>
                      </a: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264511295"/>
                  </a:ext>
                </a:extLst>
              </a:tr>
            </a:tbl>
          </a:graphicData>
        </a:graphic>
      </p:graphicFrame>
    </p:spTree>
    <p:extLst>
      <p:ext uri="{BB962C8B-B14F-4D97-AF65-F5344CB8AC3E}">
        <p14:creationId xmlns:p14="http://schemas.microsoft.com/office/powerpoint/2010/main" val="3810937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6EB1-C053-4F57-95DB-D66EFBB9C587}"/>
              </a:ext>
            </a:extLst>
          </p:cNvPr>
          <p:cNvSpPr>
            <a:spLocks noGrp="1"/>
          </p:cNvSpPr>
          <p:nvPr>
            <p:ph type="title"/>
          </p:nvPr>
        </p:nvSpPr>
        <p:spPr/>
        <p:txBody>
          <a:bodyPr>
            <a:normAutofit/>
          </a:bodyPr>
          <a:lstStyle/>
          <a:p>
            <a:r>
              <a:rPr lang="en-US" dirty="0">
                <a:effectLst/>
              </a:rPr>
              <a:t>Unpacking Tool for 5-PS1-1</a:t>
            </a:r>
          </a:p>
        </p:txBody>
      </p:sp>
      <p:graphicFrame>
        <p:nvGraphicFramePr>
          <p:cNvPr id="5" name="Table 4">
            <a:extLst>
              <a:ext uri="{FF2B5EF4-FFF2-40B4-BE49-F238E27FC236}">
                <a16:creationId xmlns:a16="http://schemas.microsoft.com/office/drawing/2014/main" id="{19DD2AC2-DDFD-4154-80E1-482B82984651}"/>
              </a:ext>
            </a:extLst>
          </p:cNvPr>
          <p:cNvGraphicFramePr>
            <a:graphicFrameLocks noGrp="1"/>
          </p:cNvGraphicFramePr>
          <p:nvPr>
            <p:extLst>
              <p:ext uri="{D42A27DB-BD31-4B8C-83A1-F6EECF244321}">
                <p14:modId xmlns:p14="http://schemas.microsoft.com/office/powerpoint/2010/main" val="890977364"/>
              </p:ext>
            </p:extLst>
          </p:nvPr>
        </p:nvGraphicFramePr>
        <p:xfrm>
          <a:off x="615042" y="1273270"/>
          <a:ext cx="7913915" cy="5455319"/>
        </p:xfrm>
        <a:graphic>
          <a:graphicData uri="http://schemas.openxmlformats.org/drawingml/2006/table">
            <a:tbl>
              <a:tblPr firstRow="1" firstCol="1" bandRow="1"/>
              <a:tblGrid>
                <a:gridCol w="1786595">
                  <a:extLst>
                    <a:ext uri="{9D8B030D-6E8A-4147-A177-3AD203B41FA5}">
                      <a16:colId xmlns:a16="http://schemas.microsoft.com/office/drawing/2014/main" val="1455344705"/>
                    </a:ext>
                  </a:extLst>
                </a:gridCol>
                <a:gridCol w="6127320">
                  <a:extLst>
                    <a:ext uri="{9D8B030D-6E8A-4147-A177-3AD203B41FA5}">
                      <a16:colId xmlns:a16="http://schemas.microsoft.com/office/drawing/2014/main" val="1384180883"/>
                    </a:ext>
                  </a:extLst>
                </a:gridCol>
              </a:tblGrid>
              <a:tr h="206727">
                <a:tc gridSpan="2">
                  <a:txBody>
                    <a:bodyPr/>
                    <a:lstStyle/>
                    <a:p>
                      <a:pPr marL="0" marR="0">
                        <a:lnSpc>
                          <a:spcPct val="107000"/>
                        </a:lnSpc>
                        <a:spcBef>
                          <a:spcPts val="0"/>
                        </a:spcBef>
                        <a:spcAft>
                          <a:spcPts val="3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Grade: 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mpd="sng">
                      <a:noFill/>
                      <a:prstDash val="solid"/>
                    </a:lnL>
                  </a:tcPr>
                </a:tc>
                <a:extLst>
                  <a:ext uri="{0D108BD9-81ED-4DB2-BD59-A6C34878D82A}">
                    <a16:rowId xmlns:a16="http://schemas.microsoft.com/office/drawing/2014/main" val="897856039"/>
                  </a:ext>
                </a:extLst>
              </a:tr>
              <a:tr h="1071900">
                <a:tc gridSpan="2">
                  <a:txBody>
                    <a:bodyPr/>
                    <a:lstStyle/>
                    <a:p>
                      <a:pPr marL="0" marR="0">
                        <a:lnSpc>
                          <a:spcPct val="107000"/>
                        </a:lnSpc>
                        <a:spcBef>
                          <a:spcPts val="0"/>
                        </a:spcBef>
                        <a:spcAft>
                          <a:spcPts val="30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NGSS Performance Expectation: 5-PS1-1 </a:t>
                      </a:r>
                      <a:r>
                        <a:rPr lang="en-US" sz="14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Develop a model to describe that matter is made of particles too small to be seen.</a:t>
                      </a:r>
                      <a:r>
                        <a:rPr lang="en-US" sz="14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DD0000"/>
                          </a:solidFill>
                          <a:effectLst/>
                          <a:latin typeface="Calibri" panose="020F0502020204030204" pitchFamily="34" charset="0"/>
                          <a:ea typeface="Calibri" panose="020F0502020204030204" pitchFamily="34" charset="0"/>
                          <a:cs typeface="Calibri" panose="020F0502020204030204" pitchFamily="34" charset="0"/>
                        </a:rPr>
                        <a:t>[Clarification Statement: Examples of evidence supporting a model could include adding air to expand a basketball, compressing air in a syringe, dissolving sugar in water, and evaporating salt water.] [</a:t>
                      </a:r>
                      <a:r>
                        <a:rPr lang="en-US" sz="1400" i="1" dirty="0">
                          <a:solidFill>
                            <a:srgbClr val="DD0000"/>
                          </a:solidFill>
                          <a:effectLst/>
                          <a:latin typeface="Calibri" panose="020F0502020204030204" pitchFamily="34" charset="0"/>
                          <a:ea typeface="Calibri" panose="020F0502020204030204" pitchFamily="34" charset="0"/>
                          <a:cs typeface="Times New Roman" panose="02020603050405020304" pitchFamily="18" charset="0"/>
                        </a:rPr>
                        <a:t>Assessment Boundary: Assessment does not include the atomic-scale mechanism of evaporation and condensation or defining the unseen particles.</a:t>
                      </a:r>
                      <a:r>
                        <a:rPr lang="en-US" sz="1400" dirty="0">
                          <a:solidFill>
                            <a:srgbClr val="DD0000"/>
                          </a:solidFill>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mpd="sng">
                      <a:noFill/>
                      <a:prstDash val="solid"/>
                    </a:lnL>
                  </a:tcPr>
                </a:tc>
                <a:extLst>
                  <a:ext uri="{0D108BD9-81ED-4DB2-BD59-A6C34878D82A}">
                    <a16:rowId xmlns:a16="http://schemas.microsoft.com/office/drawing/2014/main" val="796327685"/>
                  </a:ext>
                </a:extLst>
              </a:tr>
              <a:tr h="206727">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Disciplinary Core Ideas (DCI)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B w="127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528837224"/>
                  </a:ext>
                </a:extLst>
              </a:tr>
              <a:tr h="1288193">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Foundations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PS1.A: Structure and Properties of Matter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3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Matter of any type can be subdivided into particles that are too small to see, but even then, the matter still exists and can be detected by other means. A model showing that gases are made from matter particles that are too small to see and are moving freely around in space can explain many observations, including the inflation and shape of a balloon and the effects of air on larger particles or objects.</a:t>
                      </a: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264511295"/>
                  </a:ext>
                </a:extLst>
              </a:tr>
              <a:tr h="1937073">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Key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Aspects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Everything around us (matter) is made up of particles that are too small to be seen.  </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Matter that cannot be seen can be detected in other ways.  </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Gas (air) has mass and takes up space.</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Gas (air) particles, which are too small to be seen, can affect larger particles and objects. </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Gas particles freely move around in space until they hit a material that keeps them from moving further, thus trapping the gas (e.g., air inflating a basketball, an expanding balloon).</a:t>
                      </a: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513807636"/>
                  </a:ext>
                </a:extLst>
              </a:tr>
              <a:tr h="483586">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Prior Knowledge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Matter is anything that occupies space and has mass. </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Matter can change in different ways.</a:t>
                      </a: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095336879"/>
                  </a:ext>
                </a:extLst>
              </a:tr>
            </a:tbl>
          </a:graphicData>
        </a:graphic>
      </p:graphicFrame>
    </p:spTree>
    <p:extLst>
      <p:ext uri="{BB962C8B-B14F-4D97-AF65-F5344CB8AC3E}">
        <p14:creationId xmlns:p14="http://schemas.microsoft.com/office/powerpoint/2010/main" val="385550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6EB1-C053-4F57-95DB-D66EFBB9C587}"/>
              </a:ext>
            </a:extLst>
          </p:cNvPr>
          <p:cNvSpPr>
            <a:spLocks noGrp="1"/>
          </p:cNvSpPr>
          <p:nvPr>
            <p:ph type="title"/>
          </p:nvPr>
        </p:nvSpPr>
        <p:spPr/>
        <p:txBody>
          <a:bodyPr>
            <a:normAutofit/>
          </a:bodyPr>
          <a:lstStyle/>
          <a:p>
            <a:r>
              <a:rPr lang="en-US" dirty="0">
                <a:effectLst/>
              </a:rPr>
              <a:t>Unpacking Tool for 5-PS1-1</a:t>
            </a:r>
          </a:p>
        </p:txBody>
      </p:sp>
      <p:graphicFrame>
        <p:nvGraphicFramePr>
          <p:cNvPr id="5" name="Table 4">
            <a:extLst>
              <a:ext uri="{FF2B5EF4-FFF2-40B4-BE49-F238E27FC236}">
                <a16:creationId xmlns:a16="http://schemas.microsoft.com/office/drawing/2014/main" id="{19DD2AC2-DDFD-4154-80E1-482B82984651}"/>
              </a:ext>
            </a:extLst>
          </p:cNvPr>
          <p:cNvGraphicFramePr>
            <a:graphicFrameLocks noGrp="1"/>
          </p:cNvGraphicFramePr>
          <p:nvPr>
            <p:extLst>
              <p:ext uri="{D42A27DB-BD31-4B8C-83A1-F6EECF244321}">
                <p14:modId xmlns:p14="http://schemas.microsoft.com/office/powerpoint/2010/main" val="3827392465"/>
              </p:ext>
            </p:extLst>
          </p:nvPr>
        </p:nvGraphicFramePr>
        <p:xfrm>
          <a:off x="457200" y="1263741"/>
          <a:ext cx="8229600" cy="5013683"/>
        </p:xfrm>
        <a:graphic>
          <a:graphicData uri="http://schemas.openxmlformats.org/drawingml/2006/table">
            <a:tbl>
              <a:tblPr firstRow="1" firstCol="1" bandRow="1"/>
              <a:tblGrid>
                <a:gridCol w="1970266">
                  <a:extLst>
                    <a:ext uri="{9D8B030D-6E8A-4147-A177-3AD203B41FA5}">
                      <a16:colId xmlns:a16="http://schemas.microsoft.com/office/drawing/2014/main" val="1455344705"/>
                    </a:ext>
                  </a:extLst>
                </a:gridCol>
                <a:gridCol w="6259334">
                  <a:extLst>
                    <a:ext uri="{9D8B030D-6E8A-4147-A177-3AD203B41FA5}">
                      <a16:colId xmlns:a16="http://schemas.microsoft.com/office/drawing/2014/main" val="6152991"/>
                    </a:ext>
                  </a:extLst>
                </a:gridCol>
              </a:tblGrid>
              <a:tr h="121933">
                <a:tc gridSpan="2">
                  <a:txBody>
                    <a:bodyPr/>
                    <a:lstStyle/>
                    <a:p>
                      <a:pPr marL="0" marR="0">
                        <a:lnSpc>
                          <a:spcPct val="107000"/>
                        </a:lnSpc>
                        <a:spcBef>
                          <a:spcPts val="0"/>
                        </a:spcBef>
                        <a:spcAft>
                          <a:spcPts val="3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Grade: 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897856039"/>
                  </a:ext>
                </a:extLst>
              </a:tr>
              <a:tr h="377057">
                <a:tc gridSpan="2">
                  <a:txBody>
                    <a:bodyPr/>
                    <a:lstStyle/>
                    <a:p>
                      <a:pPr marL="0" marR="0">
                        <a:lnSpc>
                          <a:spcPct val="107000"/>
                        </a:lnSpc>
                        <a:spcBef>
                          <a:spcPts val="0"/>
                        </a:spcBef>
                        <a:spcAft>
                          <a:spcPts val="30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NGSS Performance Expectation: 5-PS1-1 </a:t>
                      </a:r>
                      <a:r>
                        <a:rPr lang="en-US" sz="14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Develop a model to describe that matter is made of particles too small to be seen.</a:t>
                      </a:r>
                      <a:r>
                        <a:rPr lang="en-US" sz="14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DD0000"/>
                          </a:solidFill>
                          <a:effectLst/>
                          <a:latin typeface="Calibri" panose="020F0502020204030204" pitchFamily="34" charset="0"/>
                          <a:ea typeface="Calibri" panose="020F0502020204030204" pitchFamily="34" charset="0"/>
                          <a:cs typeface="Calibri" panose="020F0502020204030204" pitchFamily="34" charset="0"/>
                        </a:rPr>
                        <a:t>[Clarification Statement: Examples of evidence supporting a model could include adding air to expand a basketball, compressing air in a syringe, dissolving sugar in water, and evaporating salt water.] [</a:t>
                      </a:r>
                      <a:r>
                        <a:rPr lang="en-US" sz="1400" i="1" dirty="0">
                          <a:solidFill>
                            <a:srgbClr val="DD0000"/>
                          </a:solidFill>
                          <a:effectLst/>
                          <a:latin typeface="Calibri" panose="020F0502020204030204" pitchFamily="34" charset="0"/>
                          <a:ea typeface="Calibri" panose="020F0502020204030204" pitchFamily="34" charset="0"/>
                          <a:cs typeface="Times New Roman" panose="02020603050405020304" pitchFamily="18" charset="0"/>
                        </a:rPr>
                        <a:t>Assessment Boundary: Assessment does not include the atomic-scale mechanism of evaporation and condensation or defining the unseen particles.</a:t>
                      </a:r>
                      <a:r>
                        <a:rPr lang="en-US" sz="1400" dirty="0">
                          <a:solidFill>
                            <a:srgbClr val="DD0000"/>
                          </a:solidFill>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96327685"/>
                  </a:ext>
                </a:extLst>
              </a:tr>
              <a:tr h="216707">
                <a:tc>
                  <a:txBody>
                    <a:bodyPr/>
                    <a:lstStyle/>
                    <a:p>
                      <a:pPr marL="0" marR="0" algn="ct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Science and Engineering Practices (SEP)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528837224"/>
                  </a:ext>
                </a:extLst>
              </a:tr>
              <a:tr h="443516">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Foundations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SEP: Developing and Using Models</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Use models to describe phenomena.</a:t>
                      </a: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264511295"/>
                  </a:ext>
                </a:extLst>
              </a:tr>
              <a:tr h="1350748">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Key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Aspects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Identify components of the model.</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Use a model to reason about a phenomenon.</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Reason about the relationship of the different components of a model.</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Select and identify relevant aspects of a situation or phenomena to include in the model.</a:t>
                      </a: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513807636"/>
                  </a:ext>
                </a:extLst>
              </a:tr>
              <a:tr h="1350748">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Prior Knowledge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Knowledge that a model contains elements (observable and unobservable) that represent specific aspects of real-world phenomena</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Knowledge that models are used to help explain or predict phenomena</a:t>
                      </a: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095336879"/>
                  </a:ext>
                </a:extLst>
              </a:tr>
            </a:tbl>
          </a:graphicData>
        </a:graphic>
      </p:graphicFrame>
    </p:spTree>
    <p:extLst>
      <p:ext uri="{BB962C8B-B14F-4D97-AF65-F5344CB8AC3E}">
        <p14:creationId xmlns:p14="http://schemas.microsoft.com/office/powerpoint/2010/main" val="3959376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6EB1-C053-4F57-95DB-D66EFBB9C587}"/>
              </a:ext>
            </a:extLst>
          </p:cNvPr>
          <p:cNvSpPr>
            <a:spLocks noGrp="1"/>
          </p:cNvSpPr>
          <p:nvPr>
            <p:ph type="title"/>
          </p:nvPr>
        </p:nvSpPr>
        <p:spPr/>
        <p:txBody>
          <a:bodyPr>
            <a:normAutofit/>
          </a:bodyPr>
          <a:lstStyle/>
          <a:p>
            <a:r>
              <a:rPr lang="en-US" dirty="0">
                <a:effectLst/>
              </a:rPr>
              <a:t>Unpacking Tool for 5-PS1-1</a:t>
            </a:r>
          </a:p>
        </p:txBody>
      </p:sp>
      <p:graphicFrame>
        <p:nvGraphicFramePr>
          <p:cNvPr id="5" name="Table 4">
            <a:extLst>
              <a:ext uri="{FF2B5EF4-FFF2-40B4-BE49-F238E27FC236}">
                <a16:creationId xmlns:a16="http://schemas.microsoft.com/office/drawing/2014/main" id="{19DD2AC2-DDFD-4154-80E1-482B82984651}"/>
              </a:ext>
            </a:extLst>
          </p:cNvPr>
          <p:cNvGraphicFramePr>
            <a:graphicFrameLocks noGrp="1"/>
          </p:cNvGraphicFramePr>
          <p:nvPr>
            <p:extLst>
              <p:ext uri="{D42A27DB-BD31-4B8C-83A1-F6EECF244321}">
                <p14:modId xmlns:p14="http://schemas.microsoft.com/office/powerpoint/2010/main" val="3219697634"/>
              </p:ext>
            </p:extLst>
          </p:nvPr>
        </p:nvGraphicFramePr>
        <p:xfrm>
          <a:off x="457200" y="1263741"/>
          <a:ext cx="7990115" cy="5137351"/>
        </p:xfrm>
        <a:graphic>
          <a:graphicData uri="http://schemas.openxmlformats.org/drawingml/2006/table">
            <a:tbl>
              <a:tblPr firstRow="1" firstCol="1" bandRow="1"/>
              <a:tblGrid>
                <a:gridCol w="2003313">
                  <a:extLst>
                    <a:ext uri="{9D8B030D-6E8A-4147-A177-3AD203B41FA5}">
                      <a16:colId xmlns:a16="http://schemas.microsoft.com/office/drawing/2014/main" val="1455344705"/>
                    </a:ext>
                  </a:extLst>
                </a:gridCol>
                <a:gridCol w="5986802">
                  <a:extLst>
                    <a:ext uri="{9D8B030D-6E8A-4147-A177-3AD203B41FA5}">
                      <a16:colId xmlns:a16="http://schemas.microsoft.com/office/drawing/2014/main" val="3699351645"/>
                    </a:ext>
                  </a:extLst>
                </a:gridCol>
              </a:tblGrid>
              <a:tr h="141186">
                <a:tc gridSpan="2">
                  <a:txBody>
                    <a:bodyPr/>
                    <a:lstStyle/>
                    <a:p>
                      <a:pPr marL="0" marR="0">
                        <a:lnSpc>
                          <a:spcPct val="107000"/>
                        </a:lnSpc>
                        <a:spcBef>
                          <a:spcPts val="0"/>
                        </a:spcBef>
                        <a:spcAft>
                          <a:spcPts val="3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Grade: 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mpd="sng">
                      <a:noFill/>
                      <a:prstDash val="solid"/>
                    </a:lnL>
                  </a:tcPr>
                </a:tc>
                <a:extLst>
                  <a:ext uri="{0D108BD9-81ED-4DB2-BD59-A6C34878D82A}">
                    <a16:rowId xmlns:a16="http://schemas.microsoft.com/office/drawing/2014/main" val="897856039"/>
                  </a:ext>
                </a:extLst>
              </a:tr>
              <a:tr h="436499">
                <a:tc gridSpan="2">
                  <a:txBody>
                    <a:bodyPr/>
                    <a:lstStyle/>
                    <a:p>
                      <a:pPr marL="0" marR="0">
                        <a:lnSpc>
                          <a:spcPct val="107000"/>
                        </a:lnSpc>
                        <a:spcBef>
                          <a:spcPts val="0"/>
                        </a:spcBef>
                        <a:spcAft>
                          <a:spcPts val="30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NGSS Performance Expectation: 5-PS1-1 </a:t>
                      </a:r>
                      <a:r>
                        <a:rPr lang="en-US" sz="14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Develop a model to describe that matter is made of particles too small to be seen.</a:t>
                      </a:r>
                      <a:r>
                        <a:rPr lang="en-US" sz="14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DD0000"/>
                          </a:solidFill>
                          <a:effectLst/>
                          <a:latin typeface="Calibri" panose="020F0502020204030204" pitchFamily="34" charset="0"/>
                          <a:ea typeface="Calibri" panose="020F0502020204030204" pitchFamily="34" charset="0"/>
                          <a:cs typeface="Calibri" panose="020F0502020204030204" pitchFamily="34" charset="0"/>
                        </a:rPr>
                        <a:t>[Clarification Statement: Examples of evidence supporting a model could include adding air to expand a basketball, compressing air in a syringe, dissolving sugar in water, and evaporating salt water.] [</a:t>
                      </a:r>
                      <a:r>
                        <a:rPr lang="en-US" sz="1400" i="1" dirty="0">
                          <a:solidFill>
                            <a:srgbClr val="DD0000"/>
                          </a:solidFill>
                          <a:effectLst/>
                          <a:latin typeface="Calibri" panose="020F0502020204030204" pitchFamily="34" charset="0"/>
                          <a:ea typeface="Calibri" panose="020F0502020204030204" pitchFamily="34" charset="0"/>
                          <a:cs typeface="Times New Roman" panose="02020603050405020304" pitchFamily="18" charset="0"/>
                        </a:rPr>
                        <a:t>Assessment Boundary: Assessment does not include the atomic-scale mechanism of evaporation and condensation or defining the unseen particles.</a:t>
                      </a:r>
                      <a:r>
                        <a:rPr lang="en-US" sz="1400" dirty="0">
                          <a:solidFill>
                            <a:srgbClr val="DD0000"/>
                          </a:solidFill>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mpd="sng">
                      <a:noFill/>
                      <a:prstDash val="solid"/>
                    </a:lnL>
                  </a:tcPr>
                </a:tc>
                <a:extLst>
                  <a:ext uri="{0D108BD9-81ED-4DB2-BD59-A6C34878D82A}">
                    <a16:rowId xmlns:a16="http://schemas.microsoft.com/office/drawing/2014/main" val="796327685"/>
                  </a:ext>
                </a:extLst>
              </a:tr>
              <a:tr h="141186">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30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Crosscutting Concepts (CCC)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528837224"/>
                  </a:ext>
                </a:extLst>
              </a:tr>
              <a:tr h="566123">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Foundations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CCC: Scale, Proportion, and Quantity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Natural objects exist from the very small to the immensely large.</a:t>
                      </a: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264511295"/>
                  </a:ext>
                </a:extLst>
              </a:tr>
              <a:tr h="1581775">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Key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Aspects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Understand the units used to measure and compare quantities.</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Describe relationships between natural objects which vary in size (very small to the immensely large).</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Understanding of scale involves not only understanding systems and processes vary in size, time span, and energy, but also different mechanisms operate at different scales.</a:t>
                      </a: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513807636"/>
                  </a:ext>
                </a:extLst>
              </a:tr>
              <a:tr h="1390650">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Relationships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to SEPs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Models describe the scale of natural objects.</a:t>
                      </a:r>
                    </a:p>
                    <a:p>
                      <a:pPr marL="342900" marR="0" lvl="0" indent="-342900">
                        <a:lnSpc>
                          <a:spcPct val="107000"/>
                        </a:lnSpc>
                        <a:spcBef>
                          <a:spcPts val="0"/>
                        </a:spcBef>
                        <a:spcAft>
                          <a:spcPts val="3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Data analysis serves to demonstrate the relative magnitude of some properties or processes.</a:t>
                      </a:r>
                    </a:p>
                    <a:p>
                      <a:pPr marL="342900" marR="0" lvl="0" indent="-342900">
                        <a:lnSpc>
                          <a:spcPct val="107000"/>
                        </a:lnSpc>
                        <a:spcBef>
                          <a:spcPts val="0"/>
                        </a:spcBef>
                        <a:spcAft>
                          <a:spcPts val="3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Calculate proportions correctly and measure accurately for valid results.</a:t>
                      </a: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095336879"/>
                  </a:ext>
                </a:extLst>
              </a:tr>
            </a:tbl>
          </a:graphicData>
        </a:graphic>
      </p:graphicFrame>
    </p:spTree>
    <p:extLst>
      <p:ext uri="{BB962C8B-B14F-4D97-AF65-F5344CB8AC3E}">
        <p14:creationId xmlns:p14="http://schemas.microsoft.com/office/powerpoint/2010/main" val="2762967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B0C43-5939-48C9-8686-FF1630065C17}"/>
              </a:ext>
            </a:extLst>
          </p:cNvPr>
          <p:cNvSpPr>
            <a:spLocks noGrp="1"/>
          </p:cNvSpPr>
          <p:nvPr>
            <p:ph type="title"/>
          </p:nvPr>
        </p:nvSpPr>
        <p:spPr/>
        <p:txBody>
          <a:bodyPr/>
          <a:lstStyle/>
          <a:p>
            <a:r>
              <a:rPr lang="en-US" dirty="0">
                <a:effectLst/>
              </a:rPr>
              <a:t>Resources for Unpacking</a:t>
            </a:r>
          </a:p>
        </p:txBody>
      </p:sp>
      <p:sp>
        <p:nvSpPr>
          <p:cNvPr id="3" name="Content Placeholder 2">
            <a:extLst>
              <a:ext uri="{FF2B5EF4-FFF2-40B4-BE49-F238E27FC236}">
                <a16:creationId xmlns:a16="http://schemas.microsoft.com/office/drawing/2014/main" id="{6137EEBD-E626-4887-8846-57818488AE2B}"/>
              </a:ext>
            </a:extLst>
          </p:cNvPr>
          <p:cNvSpPr>
            <a:spLocks noGrp="1"/>
          </p:cNvSpPr>
          <p:nvPr>
            <p:ph idx="1"/>
          </p:nvPr>
        </p:nvSpPr>
        <p:spPr>
          <a:xfrm>
            <a:off x="457200" y="1417320"/>
            <a:ext cx="8229600" cy="4784118"/>
          </a:xfrm>
        </p:spPr>
        <p:txBody>
          <a:bodyPr/>
          <a:lstStyle/>
          <a:p>
            <a:pPr marL="228600" indent="-228600">
              <a:lnSpc>
                <a:spcPct val="100000"/>
              </a:lnSpc>
              <a:spcBef>
                <a:spcPts val="0"/>
              </a:spcBef>
              <a:spcAft>
                <a:spcPts val="600"/>
              </a:spcAft>
            </a:pPr>
            <a:r>
              <a:rPr lang="en-US" sz="2800" i="1" dirty="0"/>
              <a:t>A Framework for K-12 Science Education: Practices, Crosscutting Concepts, and Core Ideas </a:t>
            </a:r>
          </a:p>
          <a:p>
            <a:pPr marL="228600" indent="-228600">
              <a:lnSpc>
                <a:spcPct val="100000"/>
              </a:lnSpc>
              <a:spcBef>
                <a:spcPts val="0"/>
              </a:spcBef>
              <a:spcAft>
                <a:spcPts val="600"/>
              </a:spcAft>
            </a:pPr>
            <a:r>
              <a:rPr lang="en-US" sz="2800" dirty="0"/>
              <a:t>State Science Content Standards</a:t>
            </a:r>
          </a:p>
          <a:p>
            <a:pPr marL="228600" indent="-228600">
              <a:lnSpc>
                <a:spcPct val="100000"/>
              </a:lnSpc>
              <a:spcBef>
                <a:spcPts val="0"/>
              </a:spcBef>
              <a:spcAft>
                <a:spcPts val="600"/>
              </a:spcAft>
            </a:pPr>
            <a:r>
              <a:rPr lang="en-US" sz="2800" dirty="0"/>
              <a:t>The NGSS</a:t>
            </a:r>
          </a:p>
          <a:p>
            <a:pPr marL="228600" indent="-228600">
              <a:lnSpc>
                <a:spcPct val="100000"/>
              </a:lnSpc>
              <a:spcBef>
                <a:spcPts val="0"/>
              </a:spcBef>
              <a:spcAft>
                <a:spcPts val="600"/>
              </a:spcAft>
            </a:pPr>
            <a:r>
              <a:rPr lang="en-US" sz="2800" dirty="0"/>
              <a:t>NGSS Appendices E, F, and G</a:t>
            </a:r>
          </a:p>
          <a:p>
            <a:pPr marL="228600" indent="-228600">
              <a:lnSpc>
                <a:spcPct val="100000"/>
              </a:lnSpc>
              <a:spcBef>
                <a:spcPts val="0"/>
              </a:spcBef>
              <a:spcAft>
                <a:spcPts val="600"/>
              </a:spcAft>
            </a:pPr>
            <a:endParaRPr lang="en-US" sz="2800" dirty="0"/>
          </a:p>
          <a:p>
            <a:pPr marL="228600" indent="-228600">
              <a:lnSpc>
                <a:spcPct val="100000"/>
              </a:lnSpc>
              <a:spcBef>
                <a:spcPts val="0"/>
              </a:spcBef>
              <a:spcAft>
                <a:spcPts val="600"/>
              </a:spcAft>
            </a:pPr>
            <a:endParaRPr lang="en-US" sz="2800" dirty="0"/>
          </a:p>
          <a:p>
            <a:endParaRPr lang="en-US" dirty="0"/>
          </a:p>
        </p:txBody>
      </p:sp>
    </p:spTree>
    <p:extLst>
      <p:ext uri="{BB962C8B-B14F-4D97-AF65-F5344CB8AC3E}">
        <p14:creationId xmlns:p14="http://schemas.microsoft.com/office/powerpoint/2010/main" val="2967163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BBFE-7E17-4551-A576-DDB5166BB5C5}"/>
              </a:ext>
            </a:extLst>
          </p:cNvPr>
          <p:cNvSpPr>
            <a:spLocks noGrp="1"/>
          </p:cNvSpPr>
          <p:nvPr>
            <p:ph type="title"/>
          </p:nvPr>
        </p:nvSpPr>
        <p:spPr/>
        <p:txBody>
          <a:bodyPr/>
          <a:lstStyle/>
          <a:p>
            <a:r>
              <a:rPr lang="en-US" dirty="0">
                <a:effectLst/>
              </a:rPr>
              <a:t>Comments and Questions</a:t>
            </a:r>
          </a:p>
        </p:txBody>
      </p:sp>
      <p:pic>
        <p:nvPicPr>
          <p:cNvPr id="4" name="Picture 3">
            <a:extLst>
              <a:ext uri="{FF2B5EF4-FFF2-40B4-BE49-F238E27FC236}">
                <a16:creationId xmlns:a16="http://schemas.microsoft.com/office/drawing/2014/main" id="{134AC56E-E96A-482C-8E28-FF2698FDF222}"/>
              </a:ext>
            </a:extLst>
          </p:cNvPr>
          <p:cNvPicPr>
            <a:picLocks noChangeAspect="1"/>
          </p:cNvPicPr>
          <p:nvPr/>
        </p:nvPicPr>
        <p:blipFill>
          <a:blip r:embed="rId3"/>
          <a:stretch>
            <a:fillRect/>
          </a:stretch>
        </p:blipFill>
        <p:spPr>
          <a:xfrm>
            <a:off x="1560315" y="1578703"/>
            <a:ext cx="6023370" cy="3700593"/>
          </a:xfrm>
          <a:prstGeom prst="rect">
            <a:avLst/>
          </a:prstGeom>
        </p:spPr>
      </p:pic>
    </p:spTree>
    <p:extLst>
      <p:ext uri="{BB962C8B-B14F-4D97-AF65-F5344CB8AC3E}">
        <p14:creationId xmlns:p14="http://schemas.microsoft.com/office/powerpoint/2010/main" val="3316840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195943" y="1750084"/>
            <a:ext cx="8314645" cy="2852737"/>
          </a:xfrm>
        </p:spPr>
        <p:txBody>
          <a:bodyPr>
            <a:normAutofit/>
          </a:bodyPr>
          <a:lstStyle/>
          <a:p>
            <a:pPr marL="2293938" indent="-295275" algn="r"/>
            <a:r>
              <a:rPr lang="en-US" sz="3600" dirty="0">
                <a:effectLst/>
              </a:rPr>
              <a:t>Breakout Activity and Discussion: Unpacking Tool Activity</a:t>
            </a:r>
            <a:endParaRPr lang="en-US" sz="3600" b="1" dirty="0">
              <a:solidFill>
                <a:srgbClr val="0070C0"/>
              </a:solidFill>
              <a:effectLst/>
            </a:endParaRPr>
          </a:p>
        </p:txBody>
      </p:sp>
      <p:sp>
        <p:nvSpPr>
          <p:cNvPr id="7" name="Subtitle 4">
            <a:extLst>
              <a:ext uri="{FF2B5EF4-FFF2-40B4-BE49-F238E27FC236}">
                <a16:creationId xmlns:a16="http://schemas.microsoft.com/office/drawing/2014/main" id="{5AA44839-D783-4FCE-8BFB-6BBE5192C40C}"/>
              </a:ext>
            </a:extLst>
          </p:cNvPr>
          <p:cNvSpPr txBox="1">
            <a:spLocks/>
          </p:cNvSpPr>
          <p:nvPr/>
        </p:nvSpPr>
        <p:spPr>
          <a:xfrm>
            <a:off x="3216502" y="4772108"/>
            <a:ext cx="5294086" cy="930192"/>
          </a:xfrm>
          <a:prstGeom prst="rect">
            <a:avLst/>
          </a:prstGeom>
        </p:spPr>
        <p:txBody>
          <a:bodyPr vert="horz" lIns="91440" tIns="45720" rIns="91440" bIns="45720" rtlCol="0">
            <a:norm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r">
              <a:spcBef>
                <a:spcPts val="0"/>
              </a:spcBef>
            </a:pPr>
            <a:r>
              <a:rPr lang="es-PR" sz="2400" dirty="0">
                <a:solidFill>
                  <a:schemeClr val="tx1"/>
                </a:solidFill>
              </a:rPr>
              <a:t>[</a:t>
            </a:r>
            <a:r>
              <a:rPr lang="es-PR" sz="2400" dirty="0" err="1">
                <a:solidFill>
                  <a:schemeClr val="tx1"/>
                </a:solidFill>
              </a:rPr>
              <a:t>Presenter</a:t>
            </a:r>
            <a:r>
              <a:rPr lang="es-PR" sz="2400" dirty="0">
                <a:solidFill>
                  <a:schemeClr val="tx1"/>
                </a:solidFill>
              </a:rPr>
              <a:t> </a:t>
            </a:r>
            <a:r>
              <a:rPr lang="es-PR" sz="2400" dirty="0" err="1">
                <a:solidFill>
                  <a:schemeClr val="tx1"/>
                </a:solidFill>
              </a:rPr>
              <a:t>Name</a:t>
            </a:r>
            <a:r>
              <a:rPr lang="es-PR" sz="2400" dirty="0">
                <a:solidFill>
                  <a:schemeClr val="tx1"/>
                </a:solidFill>
              </a:rPr>
              <a:t>(s)]</a:t>
            </a:r>
          </a:p>
          <a:p>
            <a:pPr lvl="0" algn="r">
              <a:defRPr/>
            </a:pPr>
            <a:r>
              <a:rPr lang="en-US" sz="2400" dirty="0">
                <a:solidFill>
                  <a:prstClr val="black"/>
                </a:solidFill>
              </a:rPr>
              <a:t>10:30 a.m. – 11:30 a.m.</a:t>
            </a:r>
          </a:p>
        </p:txBody>
      </p:sp>
    </p:spTree>
    <p:extLst>
      <p:ext uri="{BB962C8B-B14F-4D97-AF65-F5344CB8AC3E}">
        <p14:creationId xmlns:p14="http://schemas.microsoft.com/office/powerpoint/2010/main" val="685913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55E8D-D58B-4B91-9789-8628D1A2B13A}"/>
              </a:ext>
            </a:extLst>
          </p:cNvPr>
          <p:cNvSpPr>
            <a:spLocks noGrp="1"/>
          </p:cNvSpPr>
          <p:nvPr>
            <p:ph type="title"/>
          </p:nvPr>
        </p:nvSpPr>
        <p:spPr>
          <a:xfrm>
            <a:off x="457200" y="274320"/>
            <a:ext cx="8321040" cy="1143000"/>
          </a:xfrm>
        </p:spPr>
        <p:txBody>
          <a:bodyPr vert="horz" lIns="91440" tIns="45720" rIns="91440" bIns="45720" rtlCol="0" anchor="ctr">
            <a:normAutofit/>
          </a:bodyPr>
          <a:lstStyle/>
          <a:p>
            <a:r>
              <a:rPr lang="en-US" sz="4000" b="1" dirty="0">
                <a:solidFill>
                  <a:srgbClr val="0070C0"/>
                </a:solidFill>
                <a:effectLst/>
              </a:rPr>
              <a:t>Educator Meeting Objectives</a:t>
            </a:r>
          </a:p>
        </p:txBody>
      </p:sp>
      <p:sp>
        <p:nvSpPr>
          <p:cNvPr id="3" name="Content Placeholder 2">
            <a:extLst>
              <a:ext uri="{FF2B5EF4-FFF2-40B4-BE49-F238E27FC236}">
                <a16:creationId xmlns:a16="http://schemas.microsoft.com/office/drawing/2014/main" id="{8368AD5D-C146-4DE9-AF98-022EDF3AD270}"/>
              </a:ext>
            </a:extLst>
          </p:cNvPr>
          <p:cNvSpPr>
            <a:spLocks noGrp="1"/>
          </p:cNvSpPr>
          <p:nvPr>
            <p:ph idx="1"/>
          </p:nvPr>
        </p:nvSpPr>
        <p:spPr>
          <a:xfrm>
            <a:off x="457200" y="1285461"/>
            <a:ext cx="8321040" cy="5436015"/>
          </a:xfrm>
        </p:spPr>
        <p:txBody>
          <a:bodyPr>
            <a:normAutofit lnSpcReduction="10000"/>
          </a:bodyPr>
          <a:lstStyle/>
          <a:p>
            <a:pPr>
              <a:lnSpc>
                <a:spcPct val="100000"/>
              </a:lnSpc>
              <a:spcBef>
                <a:spcPts val="0"/>
              </a:spcBef>
              <a:spcAft>
                <a:spcPts val="600"/>
              </a:spcAft>
            </a:pPr>
            <a:r>
              <a:rPr lang="en-US" sz="2000" dirty="0"/>
              <a:t>To develop a deeper understanding of classroom-based science assessments, their relationship to other forms of assessment, and their purposes and uses in a standards-based system of curriculum, instruction, and assessment</a:t>
            </a:r>
          </a:p>
          <a:p>
            <a:pPr>
              <a:lnSpc>
                <a:spcPct val="100000"/>
              </a:lnSpc>
              <a:spcBef>
                <a:spcPts val="0"/>
              </a:spcBef>
              <a:spcAft>
                <a:spcPts val="600"/>
              </a:spcAft>
            </a:pPr>
            <a:r>
              <a:rPr lang="en-US" sz="2000" dirty="0"/>
              <a:t>To develop an understanding of a principled-approach for developing three-dimensional tasks aligned to NGSS-like standards for use within classrooms </a:t>
            </a:r>
          </a:p>
          <a:p>
            <a:pPr>
              <a:lnSpc>
                <a:spcPct val="100000"/>
              </a:lnSpc>
              <a:spcBef>
                <a:spcPts val="0"/>
              </a:spcBef>
              <a:spcAft>
                <a:spcPts val="600"/>
              </a:spcAft>
            </a:pPr>
            <a:r>
              <a:rPr lang="en-US" sz="2000" dirty="0"/>
              <a:t>To collaborate to develop a classroom science assessment task, rubric and exemplar response(s) for your assigned grade or domain to support instruction, which includes:</a:t>
            </a:r>
          </a:p>
          <a:p>
            <a:pPr marL="457200" lvl="1">
              <a:lnSpc>
                <a:spcPct val="100000"/>
              </a:lnSpc>
              <a:spcBef>
                <a:spcPts val="0"/>
              </a:spcBef>
              <a:spcAft>
                <a:spcPts val="600"/>
              </a:spcAft>
              <a:buFont typeface="Calibri" panose="020F0502020204030204" pitchFamily="34" charset="0"/>
              <a:buChar char="–"/>
            </a:pPr>
            <a:r>
              <a:rPr lang="en-US" sz="1800" dirty="0"/>
              <a:t>Developing an understanding of the characteristics and features of high-quality assessment tasks</a:t>
            </a:r>
          </a:p>
          <a:p>
            <a:pPr marL="457200" lvl="1">
              <a:lnSpc>
                <a:spcPct val="100000"/>
              </a:lnSpc>
              <a:spcBef>
                <a:spcPts val="0"/>
              </a:spcBef>
              <a:spcAft>
                <a:spcPts val="600"/>
              </a:spcAft>
              <a:buFont typeface="Calibri" panose="020F0502020204030204" pitchFamily="34" charset="0"/>
              <a:buChar char="–"/>
            </a:pPr>
            <a:r>
              <a:rPr lang="en-US" sz="1800" dirty="0"/>
              <a:t>Unpacking and articulating the knowledge, skills, and abilities (KSAs) for measurement </a:t>
            </a:r>
          </a:p>
          <a:p>
            <a:pPr marL="457200" lvl="1">
              <a:lnSpc>
                <a:spcPct val="100000"/>
              </a:lnSpc>
              <a:spcBef>
                <a:spcPts val="0"/>
              </a:spcBef>
              <a:spcAft>
                <a:spcPts val="600"/>
              </a:spcAft>
              <a:buFont typeface="Calibri" panose="020F0502020204030204" pitchFamily="34" charset="0"/>
              <a:buChar char="–"/>
            </a:pPr>
            <a:r>
              <a:rPr lang="en-US" sz="1800" dirty="0"/>
              <a:t>Understanding assessment evidence and how it is elicited by an assessment task </a:t>
            </a:r>
          </a:p>
          <a:p>
            <a:pPr marL="457200" lvl="1">
              <a:lnSpc>
                <a:spcPct val="100000"/>
              </a:lnSpc>
              <a:spcBef>
                <a:spcPts val="0"/>
              </a:spcBef>
              <a:spcAft>
                <a:spcPts val="600"/>
              </a:spcAft>
              <a:buFont typeface="Calibri" panose="020F0502020204030204" pitchFamily="34" charset="0"/>
              <a:buChar char="–"/>
            </a:pPr>
            <a:r>
              <a:rPr lang="en-US" sz="1800" dirty="0"/>
              <a:t>Developing rubrics that support the identification, integration, and scoring of evidence</a:t>
            </a:r>
          </a:p>
          <a:p>
            <a:pPr marL="457200" lvl="1">
              <a:lnSpc>
                <a:spcPct val="100000"/>
              </a:lnSpc>
              <a:spcBef>
                <a:spcPts val="0"/>
              </a:spcBef>
              <a:spcAft>
                <a:spcPts val="600"/>
              </a:spcAft>
              <a:buFont typeface="Calibri" panose="020F0502020204030204" pitchFamily="34" charset="0"/>
              <a:buChar char="–"/>
            </a:pPr>
            <a:r>
              <a:rPr lang="en-US" sz="1800" dirty="0"/>
              <a:t>Evaluating the extent to which evidence in support of the targeted KSAs are elicited by an assessment task</a:t>
            </a:r>
          </a:p>
        </p:txBody>
      </p:sp>
    </p:spTree>
    <p:extLst>
      <p:ext uri="{BB962C8B-B14F-4D97-AF65-F5344CB8AC3E}">
        <p14:creationId xmlns:p14="http://schemas.microsoft.com/office/powerpoint/2010/main" val="1559734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F59-1072-41FD-86AC-C75B2CCB8321}"/>
              </a:ext>
            </a:extLst>
          </p:cNvPr>
          <p:cNvSpPr>
            <a:spLocks noGrp="1"/>
          </p:cNvSpPr>
          <p:nvPr>
            <p:ph type="title"/>
          </p:nvPr>
        </p:nvSpPr>
        <p:spPr>
          <a:xfrm>
            <a:off x="340659" y="287767"/>
            <a:ext cx="8229600" cy="1143000"/>
          </a:xfrm>
        </p:spPr>
        <p:txBody>
          <a:bodyPr>
            <a:noAutofit/>
          </a:bodyPr>
          <a:lstStyle/>
          <a:p>
            <a:r>
              <a:rPr lang="en-US" sz="3600" dirty="0"/>
              <a:t>Key Ideas for Completing the </a:t>
            </a:r>
            <a:br>
              <a:rPr lang="en-US" sz="3600" dirty="0"/>
            </a:br>
            <a:r>
              <a:rPr lang="en-US" sz="3600" dirty="0"/>
              <a:t>Unpacking Tool</a:t>
            </a:r>
            <a:endParaRPr lang="en-US" dirty="0"/>
          </a:p>
        </p:txBody>
      </p:sp>
      <p:sp>
        <p:nvSpPr>
          <p:cNvPr id="3" name="Content Placeholder 2">
            <a:extLst>
              <a:ext uri="{FF2B5EF4-FFF2-40B4-BE49-F238E27FC236}">
                <a16:creationId xmlns:a16="http://schemas.microsoft.com/office/drawing/2014/main" id="{A68F1EE5-F7B2-452E-B7A7-71AE4392B686}"/>
              </a:ext>
            </a:extLst>
          </p:cNvPr>
          <p:cNvSpPr>
            <a:spLocks noGrp="1"/>
          </p:cNvSpPr>
          <p:nvPr>
            <p:ph idx="1"/>
          </p:nvPr>
        </p:nvSpPr>
        <p:spPr/>
        <p:txBody>
          <a:bodyPr vert="horz" lIns="91440" tIns="45720" rIns="91440" bIns="45720" rtlCol="0" anchor="t">
            <a:normAutofit lnSpcReduction="10000"/>
          </a:bodyPr>
          <a:lstStyle/>
          <a:p>
            <a:pPr marL="228600" indent="-228600">
              <a:spcBef>
                <a:spcPts val="0"/>
              </a:spcBef>
              <a:spcAft>
                <a:spcPts val="600"/>
              </a:spcAft>
            </a:pPr>
            <a:r>
              <a:rPr lang="en-US" sz="2800" dirty="0"/>
              <a:t>Key Ideas</a:t>
            </a:r>
          </a:p>
          <a:p>
            <a:pPr marL="457200" lvl="1" indent="-228600">
              <a:spcBef>
                <a:spcPts val="0"/>
              </a:spcBef>
              <a:spcAft>
                <a:spcPts val="600"/>
              </a:spcAft>
            </a:pPr>
            <a:r>
              <a:rPr lang="en-US" sz="2400" dirty="0"/>
              <a:t>Unpacking the dimensions of each PE provides a clear focus for what is to be measured and helps teachers to plan for assessment.</a:t>
            </a:r>
          </a:p>
          <a:p>
            <a:pPr marL="457200" lvl="1" indent="-228600">
              <a:spcBef>
                <a:spcPts val="0"/>
              </a:spcBef>
              <a:spcAft>
                <a:spcPts val="600"/>
              </a:spcAft>
            </a:pPr>
            <a:r>
              <a:rPr lang="en-US" sz="2400" dirty="0"/>
              <a:t>The Unpacking Tool requires you to think critically about the three dimensions of the PEs and what they really mean. </a:t>
            </a:r>
          </a:p>
          <a:p>
            <a:pPr marL="457200" lvl="1" indent="-228600">
              <a:spcBef>
                <a:spcPts val="0"/>
              </a:spcBef>
              <a:spcAft>
                <a:spcPts val="600"/>
              </a:spcAft>
            </a:pPr>
            <a:r>
              <a:rPr lang="en-US" sz="2400" dirty="0"/>
              <a:t>The tool asks teachers to consider key aspects and prior knowledge of each dimension as well as the relationship between the CCC and SEP.</a:t>
            </a:r>
          </a:p>
          <a:p>
            <a:pPr marL="457200" lvl="1" indent="-228600">
              <a:spcBef>
                <a:spcPts val="0"/>
              </a:spcBef>
              <a:spcAft>
                <a:spcPts val="600"/>
              </a:spcAft>
            </a:pPr>
            <a:r>
              <a:rPr lang="en-US" sz="2400" dirty="0"/>
              <a:t>The Unpacking Tool can be a bit time intensive, but the benefit is that once you have done it, you have it. It remains a living document and can be used as a reference or resource that you could share within a building.</a:t>
            </a:r>
            <a:endParaRPr lang="en-US" sz="2800" dirty="0"/>
          </a:p>
          <a:p>
            <a:pPr marL="342891" lvl="1" indent="0">
              <a:buNone/>
            </a:pPr>
            <a:endParaRPr lang="en-US" sz="1500" dirty="0">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127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F59-1072-41FD-86AC-C75B2CCB8321}"/>
              </a:ext>
            </a:extLst>
          </p:cNvPr>
          <p:cNvSpPr>
            <a:spLocks noGrp="1"/>
          </p:cNvSpPr>
          <p:nvPr>
            <p:ph type="title"/>
          </p:nvPr>
        </p:nvSpPr>
        <p:spPr>
          <a:xfrm>
            <a:off x="340659" y="287767"/>
            <a:ext cx="8229600" cy="1143000"/>
          </a:xfrm>
        </p:spPr>
        <p:txBody>
          <a:bodyPr>
            <a:noAutofit/>
          </a:bodyPr>
          <a:lstStyle/>
          <a:p>
            <a:r>
              <a:rPr lang="en-US" sz="3600" dirty="0"/>
              <a:t>Guiding Questions for Completing the Unpacking Tool</a:t>
            </a:r>
            <a:endParaRPr lang="en-US" dirty="0"/>
          </a:p>
        </p:txBody>
      </p:sp>
      <p:sp>
        <p:nvSpPr>
          <p:cNvPr id="3" name="Content Placeholder 2">
            <a:extLst>
              <a:ext uri="{FF2B5EF4-FFF2-40B4-BE49-F238E27FC236}">
                <a16:creationId xmlns:a16="http://schemas.microsoft.com/office/drawing/2014/main" id="{A68F1EE5-F7B2-452E-B7A7-71AE4392B686}"/>
              </a:ext>
            </a:extLst>
          </p:cNvPr>
          <p:cNvSpPr>
            <a:spLocks noGrp="1"/>
          </p:cNvSpPr>
          <p:nvPr>
            <p:ph idx="1"/>
          </p:nvPr>
        </p:nvSpPr>
        <p:spPr/>
        <p:txBody>
          <a:bodyPr>
            <a:normAutofit/>
          </a:bodyPr>
          <a:lstStyle/>
          <a:p>
            <a:pPr marL="228600" indent="-228600">
              <a:lnSpc>
                <a:spcPct val="100000"/>
              </a:lnSpc>
              <a:spcBef>
                <a:spcPts val="0"/>
              </a:spcBef>
            </a:pPr>
            <a:r>
              <a:rPr lang="en-US" sz="2800" dirty="0"/>
              <a:t>How are the three dimensions interconnected in the PE? </a:t>
            </a:r>
          </a:p>
          <a:p>
            <a:pPr marL="228600" indent="-228600">
              <a:lnSpc>
                <a:spcPct val="100000"/>
              </a:lnSpc>
              <a:spcBef>
                <a:spcPts val="0"/>
              </a:spcBef>
            </a:pPr>
            <a:r>
              <a:rPr lang="en-US" sz="2800" dirty="0"/>
              <a:t>What are the skills that are associated with a PE?</a:t>
            </a:r>
          </a:p>
          <a:p>
            <a:pPr marL="228600" indent="-228600">
              <a:lnSpc>
                <a:spcPct val="100000"/>
              </a:lnSpc>
              <a:spcBef>
                <a:spcPts val="0"/>
              </a:spcBef>
            </a:pPr>
            <a:r>
              <a:rPr lang="en-US" sz="2800" dirty="0"/>
              <a:t>What science learning would you expect students to have acquired in previous grades/previous instruction with respect to the three dimensions of the assessed PE? </a:t>
            </a:r>
          </a:p>
          <a:p>
            <a:pPr marL="342891" lvl="1" indent="0">
              <a:buNone/>
            </a:pPr>
            <a:endParaRPr lang="en-US" sz="1500" dirty="0">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1274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F59-1072-41FD-86AC-C75B2CCB8321}"/>
              </a:ext>
            </a:extLst>
          </p:cNvPr>
          <p:cNvSpPr>
            <a:spLocks noGrp="1"/>
          </p:cNvSpPr>
          <p:nvPr>
            <p:ph type="title"/>
          </p:nvPr>
        </p:nvSpPr>
        <p:spPr/>
        <p:txBody>
          <a:bodyPr>
            <a:normAutofit/>
          </a:bodyPr>
          <a:lstStyle/>
          <a:p>
            <a:r>
              <a:rPr lang="en-US" sz="3600" dirty="0"/>
              <a:t>Strategies for Completing the Unpacking Tool </a:t>
            </a:r>
            <a:endParaRPr lang="en-US" sz="4800" dirty="0"/>
          </a:p>
        </p:txBody>
      </p:sp>
      <p:sp>
        <p:nvSpPr>
          <p:cNvPr id="3" name="Content Placeholder 2">
            <a:extLst>
              <a:ext uri="{FF2B5EF4-FFF2-40B4-BE49-F238E27FC236}">
                <a16:creationId xmlns:a16="http://schemas.microsoft.com/office/drawing/2014/main" id="{A68F1EE5-F7B2-452E-B7A7-71AE4392B686}"/>
              </a:ext>
            </a:extLst>
          </p:cNvPr>
          <p:cNvSpPr>
            <a:spLocks noGrp="1"/>
          </p:cNvSpPr>
          <p:nvPr>
            <p:ph idx="1"/>
          </p:nvPr>
        </p:nvSpPr>
        <p:spPr>
          <a:xfrm>
            <a:off x="457200" y="1572237"/>
            <a:ext cx="8229600" cy="4902704"/>
          </a:xfrm>
        </p:spPr>
        <p:txBody>
          <a:bodyPr>
            <a:normAutofit fontScale="92500" lnSpcReduction="20000"/>
          </a:bodyPr>
          <a:lstStyle/>
          <a:p>
            <a:pPr marL="228600" indent="-228600">
              <a:lnSpc>
                <a:spcPct val="100000"/>
              </a:lnSpc>
              <a:spcBef>
                <a:spcPts val="0"/>
              </a:spcBef>
              <a:spcAft>
                <a:spcPts val="600"/>
              </a:spcAft>
            </a:pPr>
            <a:r>
              <a:rPr lang="en-US" sz="2800" dirty="0"/>
              <a:t>Use the following strategies to complete the Unpacking Tool:</a:t>
            </a:r>
          </a:p>
          <a:p>
            <a:pPr marL="457200" lvl="1" indent="-228600">
              <a:lnSpc>
                <a:spcPct val="100000"/>
              </a:lnSpc>
              <a:spcBef>
                <a:spcPts val="0"/>
              </a:spcBef>
              <a:spcAft>
                <a:spcPts val="600"/>
              </a:spcAft>
            </a:pPr>
            <a:r>
              <a:rPr lang="en-US" sz="2400" dirty="0"/>
              <a:t>Use all of the suggested resources and your knowledge and experience</a:t>
            </a:r>
          </a:p>
          <a:p>
            <a:pPr marL="457200" lvl="1" indent="-228600">
              <a:lnSpc>
                <a:spcPct val="100000"/>
              </a:lnSpc>
              <a:spcBef>
                <a:spcPts val="0"/>
              </a:spcBef>
              <a:spcAft>
                <a:spcPts val="600"/>
              </a:spcAft>
            </a:pPr>
            <a:r>
              <a:rPr lang="en-US" sz="2400" dirty="0"/>
              <a:t>Divide out the CCCs, SEPs, and DCIs and ask what the expectations within those dimensions mean</a:t>
            </a:r>
          </a:p>
          <a:p>
            <a:pPr marL="457200" lvl="1" indent="-228600">
              <a:lnSpc>
                <a:spcPct val="100000"/>
              </a:lnSpc>
              <a:spcBef>
                <a:spcPts val="0"/>
              </a:spcBef>
              <a:spcAft>
                <a:spcPts val="600"/>
              </a:spcAft>
            </a:pPr>
            <a:r>
              <a:rPr lang="en-US" sz="2400" dirty="0"/>
              <a:t>Think about each dimension separately to ensure that when the dimensions are brought back together, they are all reflected in the assessment task</a:t>
            </a:r>
          </a:p>
          <a:p>
            <a:pPr marL="742950" lvl="2" indent="-285750">
              <a:lnSpc>
                <a:spcPct val="100000"/>
              </a:lnSpc>
              <a:spcBef>
                <a:spcPts val="0"/>
              </a:spcBef>
              <a:spcAft>
                <a:spcPts val="600"/>
              </a:spcAft>
              <a:buFont typeface="Wingdings" panose="05000000000000000000" pitchFamily="2" charset="2"/>
              <a:buChar char="§"/>
            </a:pPr>
            <a:r>
              <a:rPr lang="en-US" sz="1800" dirty="0"/>
              <a:t>The reason for doing this is to ensure that the resulting task focuses on all these dimensions and assesses students’ ability to apply their understanding of the dimensions to explain phenomena or solve problems. </a:t>
            </a:r>
          </a:p>
          <a:p>
            <a:pPr marL="457200" lvl="1" indent="-228600">
              <a:lnSpc>
                <a:spcPct val="100000"/>
              </a:lnSpc>
              <a:spcBef>
                <a:spcPts val="0"/>
              </a:spcBef>
              <a:spcAft>
                <a:spcPts val="600"/>
              </a:spcAft>
            </a:pPr>
            <a:r>
              <a:rPr lang="en-US" sz="2400" dirty="0"/>
              <a:t>Identify the critical key aspects within each of the three dimensions that are in the PE but are not entirely explicit</a:t>
            </a:r>
          </a:p>
          <a:p>
            <a:pPr marL="742950" lvl="2" indent="-285750">
              <a:lnSpc>
                <a:spcPct val="100000"/>
              </a:lnSpc>
              <a:spcBef>
                <a:spcPts val="0"/>
              </a:spcBef>
              <a:buFont typeface="Wingdings" panose="05000000000000000000" pitchFamily="2" charset="2"/>
              <a:buChar char="§"/>
            </a:pPr>
            <a:r>
              <a:rPr lang="en-US" sz="1800" dirty="0"/>
              <a:t>These are the underlying concepts that support each dimension of the PE and represent knowledge necessary for understanding or investigating more complex ideas and solving problems. </a:t>
            </a:r>
          </a:p>
        </p:txBody>
      </p:sp>
    </p:spTree>
    <p:extLst>
      <p:ext uri="{BB962C8B-B14F-4D97-AF65-F5344CB8AC3E}">
        <p14:creationId xmlns:p14="http://schemas.microsoft.com/office/powerpoint/2010/main" val="381055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F59-1072-41FD-86AC-C75B2CCB8321}"/>
              </a:ext>
            </a:extLst>
          </p:cNvPr>
          <p:cNvSpPr>
            <a:spLocks noGrp="1"/>
          </p:cNvSpPr>
          <p:nvPr>
            <p:ph type="title"/>
          </p:nvPr>
        </p:nvSpPr>
        <p:spPr/>
        <p:txBody>
          <a:bodyPr>
            <a:normAutofit fontScale="90000"/>
          </a:bodyPr>
          <a:lstStyle/>
          <a:p>
            <a:r>
              <a:rPr lang="en-US" dirty="0"/>
              <a:t>Strategies for Completing the Unpacking Tool, Cont.</a:t>
            </a:r>
          </a:p>
        </p:txBody>
      </p:sp>
      <p:sp>
        <p:nvSpPr>
          <p:cNvPr id="3" name="Content Placeholder 2">
            <a:extLst>
              <a:ext uri="{FF2B5EF4-FFF2-40B4-BE49-F238E27FC236}">
                <a16:creationId xmlns:a16="http://schemas.microsoft.com/office/drawing/2014/main" id="{A68F1EE5-F7B2-452E-B7A7-71AE4392B686}"/>
              </a:ext>
            </a:extLst>
          </p:cNvPr>
          <p:cNvSpPr>
            <a:spLocks noGrp="1"/>
          </p:cNvSpPr>
          <p:nvPr>
            <p:ph idx="1"/>
          </p:nvPr>
        </p:nvSpPr>
        <p:spPr/>
        <p:txBody>
          <a:bodyPr vert="horz" lIns="91440" tIns="45720" rIns="91440" bIns="45720" rtlCol="0" anchor="t">
            <a:normAutofit/>
          </a:bodyPr>
          <a:lstStyle/>
          <a:p>
            <a:pPr marL="228600" indent="-228600">
              <a:lnSpc>
                <a:spcPct val="100000"/>
              </a:lnSpc>
              <a:spcBef>
                <a:spcPts val="0"/>
              </a:spcBef>
              <a:spcAft>
                <a:spcPts val="600"/>
              </a:spcAft>
            </a:pPr>
            <a:r>
              <a:rPr lang="en-US" sz="2600" dirty="0"/>
              <a:t>Use the following strategies to complete the Unpacking Tool:</a:t>
            </a:r>
          </a:p>
          <a:p>
            <a:pPr marL="457200" lvl="1" indent="-228600">
              <a:lnSpc>
                <a:spcPct val="100000"/>
              </a:lnSpc>
              <a:spcBef>
                <a:spcPts val="0"/>
              </a:spcBef>
              <a:spcAft>
                <a:spcPts val="600"/>
              </a:spcAft>
            </a:pPr>
            <a:r>
              <a:rPr lang="en-US" sz="2000" dirty="0"/>
              <a:t>Consider the prior knowledge or the background knowledge that is expected of students to develop an understanding of the SEP and DCI</a:t>
            </a:r>
          </a:p>
          <a:p>
            <a:pPr marL="457200" lvl="1" indent="-228600">
              <a:lnSpc>
                <a:spcPct val="100000"/>
              </a:lnSpc>
              <a:spcBef>
                <a:spcPts val="0"/>
              </a:spcBef>
              <a:spcAft>
                <a:spcPts val="600"/>
              </a:spcAft>
            </a:pPr>
            <a:r>
              <a:rPr lang="en-US" sz="2000" dirty="0"/>
              <a:t>Consider the relationships between the CCC and the SEP. When students are performing a SEP, they are often addressing one of the CCCs. </a:t>
            </a:r>
          </a:p>
          <a:p>
            <a:pPr marL="742950" lvl="2" indent="-285750">
              <a:lnSpc>
                <a:spcPct val="100000"/>
              </a:lnSpc>
              <a:spcBef>
                <a:spcPts val="0"/>
              </a:spcBef>
              <a:spcAft>
                <a:spcPts val="600"/>
              </a:spcAft>
              <a:buFont typeface="Wingdings" panose="05000000000000000000" pitchFamily="2" charset="2"/>
              <a:buChar char="§"/>
            </a:pPr>
            <a:r>
              <a:rPr lang="en-US" sz="1800" dirty="0"/>
              <a:t>For example, the CCC Scale, Proportion, and Quantity is an essential consideration when deciding how to develop a model (SEP) to describe a phenomenon. </a:t>
            </a:r>
          </a:p>
        </p:txBody>
      </p:sp>
    </p:spTree>
    <p:extLst>
      <p:ext uri="{BB962C8B-B14F-4D97-AF65-F5344CB8AC3E}">
        <p14:creationId xmlns:p14="http://schemas.microsoft.com/office/powerpoint/2010/main" val="729205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2955" y="1122302"/>
            <a:ext cx="5370815" cy="5735697"/>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0325"/>
          <a:stretch/>
        </p:blipFill>
        <p:spPr>
          <a:xfrm flipH="1">
            <a:off x="0" y="1122301"/>
            <a:ext cx="9144000" cy="5750526"/>
          </a:xfrm>
          <a:prstGeom prst="rect">
            <a:avLst/>
          </a:prstGeom>
        </p:spPr>
      </p:pic>
      <p:sp>
        <p:nvSpPr>
          <p:cNvPr id="75"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441" y="1608355"/>
            <a:ext cx="4570559" cy="5249645"/>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descr="Image result for collaboration clip art">
            <a:extLst>
              <a:ext uri="{FF2B5EF4-FFF2-40B4-BE49-F238E27FC236}">
                <a16:creationId xmlns:a16="http://schemas.microsoft.com/office/drawing/2014/main" id="{4D9800D5-D958-4D9C-A8D6-439B95E4AD8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24681" y="3423406"/>
            <a:ext cx="3463967" cy="203345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792E0934-BB55-47B4-AB8A-94EF2330C171}"/>
              </a:ext>
            </a:extLst>
          </p:cNvPr>
          <p:cNvSpPr>
            <a:spLocks noGrp="1"/>
          </p:cNvSpPr>
          <p:nvPr>
            <p:ph type="title"/>
          </p:nvPr>
        </p:nvSpPr>
        <p:spPr/>
        <p:txBody>
          <a:bodyPr>
            <a:normAutofit fontScale="90000"/>
          </a:bodyPr>
          <a:lstStyle/>
          <a:p>
            <a:r>
              <a:rPr lang="en-US" dirty="0"/>
              <a:t>Unpacking Tool Discussion/Activity </a:t>
            </a:r>
            <a:br>
              <a:rPr lang="en-US" dirty="0"/>
            </a:br>
            <a:r>
              <a:rPr lang="en-US" dirty="0"/>
              <a:t>(45 minutes)</a:t>
            </a:r>
          </a:p>
        </p:txBody>
      </p:sp>
      <p:sp>
        <p:nvSpPr>
          <p:cNvPr id="10" name="Content Placeholder 2">
            <a:extLst>
              <a:ext uri="{FF2B5EF4-FFF2-40B4-BE49-F238E27FC236}">
                <a16:creationId xmlns:a16="http://schemas.microsoft.com/office/drawing/2014/main" id="{4243D719-D87A-442E-BF16-4CF3DFF0A115}"/>
              </a:ext>
            </a:extLst>
          </p:cNvPr>
          <p:cNvSpPr>
            <a:spLocks noGrp="1"/>
          </p:cNvSpPr>
          <p:nvPr>
            <p:ph idx="1"/>
          </p:nvPr>
        </p:nvSpPr>
        <p:spPr>
          <a:xfrm>
            <a:off x="295996" y="1406970"/>
            <a:ext cx="3942630" cy="5166360"/>
          </a:xfrm>
        </p:spPr>
        <p:txBody>
          <a:bodyPr>
            <a:noAutofit/>
          </a:bodyPr>
          <a:lstStyle/>
          <a:p>
            <a:pPr marL="228600" lvl="0" indent="-228600">
              <a:spcBef>
                <a:spcPts val="0"/>
              </a:spcBef>
              <a:spcAft>
                <a:spcPts val="600"/>
              </a:spcAft>
            </a:pPr>
            <a:r>
              <a:rPr lang="en-US" sz="1800" dirty="0">
                <a:solidFill>
                  <a:prstClr val="black"/>
                </a:solidFill>
              </a:rPr>
              <a:t>Access these grade or grade-band specific documents:</a:t>
            </a:r>
          </a:p>
          <a:p>
            <a:pPr marL="571491" lvl="1" indent="-228600">
              <a:spcBef>
                <a:spcPts val="0"/>
              </a:spcBef>
              <a:spcAft>
                <a:spcPts val="600"/>
              </a:spcAft>
            </a:pPr>
            <a:r>
              <a:rPr lang="en-US" sz="1600" dirty="0">
                <a:solidFill>
                  <a:prstClr val="black"/>
                </a:solidFill>
              </a:rPr>
              <a:t>Unpacking Tool Activity Directions</a:t>
            </a:r>
          </a:p>
          <a:p>
            <a:pPr marL="571491" lvl="1" indent="-228600">
              <a:spcBef>
                <a:spcPts val="0"/>
              </a:spcBef>
              <a:spcAft>
                <a:spcPts val="600"/>
              </a:spcAft>
            </a:pPr>
            <a:r>
              <a:rPr lang="en-US" sz="1600" dirty="0">
                <a:solidFill>
                  <a:prstClr val="black"/>
                </a:solidFill>
              </a:rPr>
              <a:t>Partially Completed Unpacking Tool</a:t>
            </a:r>
          </a:p>
          <a:p>
            <a:pPr marL="571491" lvl="1" indent="-228600">
              <a:spcBef>
                <a:spcPts val="0"/>
              </a:spcBef>
              <a:spcAft>
                <a:spcPts val="600"/>
              </a:spcAft>
            </a:pPr>
            <a:r>
              <a:rPr lang="en-US" sz="1600" i="1" dirty="0">
                <a:solidFill>
                  <a:prstClr val="black"/>
                </a:solidFill>
              </a:rPr>
              <a:t>SCILLSS Model Unpacking Tools </a:t>
            </a:r>
          </a:p>
          <a:p>
            <a:pPr marL="228600" lvl="0" indent="-228600">
              <a:spcBef>
                <a:spcPts val="0"/>
              </a:spcBef>
              <a:spcAft>
                <a:spcPts val="600"/>
              </a:spcAft>
            </a:pPr>
            <a:r>
              <a:rPr lang="en-US" sz="1800" dirty="0">
                <a:solidFill>
                  <a:prstClr val="black"/>
                </a:solidFill>
              </a:rPr>
              <a:t>Refer to slides 40-43 and review the </a:t>
            </a:r>
            <a:r>
              <a:rPr lang="en-US" sz="1800" i="1" dirty="0">
                <a:solidFill>
                  <a:prstClr val="black"/>
                </a:solidFill>
              </a:rPr>
              <a:t>SCILLSS Model Unpacking Tools </a:t>
            </a:r>
            <a:r>
              <a:rPr lang="en-US" sz="1800" dirty="0">
                <a:solidFill>
                  <a:prstClr val="black"/>
                </a:solidFill>
              </a:rPr>
              <a:t>to support your completion of the partially completed grade or grade band Unpacking Tool.</a:t>
            </a:r>
          </a:p>
          <a:p>
            <a:pPr marL="228600" lvl="0" indent="-228600">
              <a:spcBef>
                <a:spcPts val="0"/>
              </a:spcBef>
              <a:spcAft>
                <a:spcPts val="600"/>
              </a:spcAft>
            </a:pPr>
            <a:r>
              <a:rPr lang="en-US" sz="1800" dirty="0">
                <a:solidFill>
                  <a:prstClr val="black"/>
                </a:solidFill>
              </a:rPr>
              <a:t>Collaborate with teachers at your table to complete the Unpacking Tool for your grade or grade band.</a:t>
            </a:r>
          </a:p>
          <a:p>
            <a:pPr marL="228600" lvl="0" indent="-228600">
              <a:spcBef>
                <a:spcPts val="0"/>
              </a:spcBef>
              <a:spcAft>
                <a:spcPts val="600"/>
              </a:spcAft>
            </a:pPr>
            <a:r>
              <a:rPr lang="en-US" sz="1800" dirty="0">
                <a:solidFill>
                  <a:prstClr val="black"/>
                </a:solidFill>
              </a:rPr>
              <a:t>Sort the provided statements into the appropriate dimension and into the key aspect or prior knowledge sections.</a:t>
            </a:r>
          </a:p>
          <a:p>
            <a:pPr marL="228600" lvl="0" indent="-228600">
              <a:spcBef>
                <a:spcPts val="0"/>
              </a:spcBef>
              <a:spcAft>
                <a:spcPts val="600"/>
              </a:spcAft>
            </a:pPr>
            <a:r>
              <a:rPr lang="en-US" sz="1800" dirty="0">
                <a:solidFill>
                  <a:prstClr val="black"/>
                </a:solidFill>
              </a:rPr>
              <a:t>Review the completed Unpacking Tool with your facilitator.</a:t>
            </a:r>
          </a:p>
          <a:p>
            <a:pPr marL="0" lvl="0" indent="0">
              <a:buNone/>
            </a:pPr>
            <a:endParaRPr lang="en-US" sz="1800" dirty="0">
              <a:solidFill>
                <a:prstClr val="black"/>
              </a:solidFill>
            </a:endParaRPr>
          </a:p>
        </p:txBody>
      </p:sp>
    </p:spTree>
    <p:extLst>
      <p:ext uri="{BB962C8B-B14F-4D97-AF65-F5344CB8AC3E}">
        <p14:creationId xmlns:p14="http://schemas.microsoft.com/office/powerpoint/2010/main" val="20763517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BBFE-7E17-4551-A576-DDB5166BB5C5}"/>
              </a:ext>
            </a:extLst>
          </p:cNvPr>
          <p:cNvSpPr>
            <a:spLocks noGrp="1"/>
          </p:cNvSpPr>
          <p:nvPr>
            <p:ph type="title"/>
          </p:nvPr>
        </p:nvSpPr>
        <p:spPr/>
        <p:txBody>
          <a:bodyPr/>
          <a:lstStyle/>
          <a:p>
            <a:r>
              <a:rPr lang="en-US" dirty="0">
                <a:effectLst/>
              </a:rPr>
              <a:t>Comments and Questions</a:t>
            </a:r>
          </a:p>
        </p:txBody>
      </p:sp>
      <p:pic>
        <p:nvPicPr>
          <p:cNvPr id="4" name="Picture 3">
            <a:extLst>
              <a:ext uri="{FF2B5EF4-FFF2-40B4-BE49-F238E27FC236}">
                <a16:creationId xmlns:a16="http://schemas.microsoft.com/office/drawing/2014/main" id="{134AC56E-E96A-482C-8E28-FF2698FDF222}"/>
              </a:ext>
            </a:extLst>
          </p:cNvPr>
          <p:cNvPicPr>
            <a:picLocks noChangeAspect="1"/>
          </p:cNvPicPr>
          <p:nvPr/>
        </p:nvPicPr>
        <p:blipFill>
          <a:blip r:embed="rId3"/>
          <a:stretch>
            <a:fillRect/>
          </a:stretch>
        </p:blipFill>
        <p:spPr>
          <a:xfrm>
            <a:off x="1560315" y="1578703"/>
            <a:ext cx="6023370" cy="3700593"/>
          </a:xfrm>
          <a:prstGeom prst="rect">
            <a:avLst/>
          </a:prstGeom>
        </p:spPr>
      </p:pic>
    </p:spTree>
    <p:extLst>
      <p:ext uri="{BB962C8B-B14F-4D97-AF65-F5344CB8AC3E}">
        <p14:creationId xmlns:p14="http://schemas.microsoft.com/office/powerpoint/2010/main" val="15715848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A1D89-D4EE-447A-BC83-4413FE291359}"/>
              </a:ext>
            </a:extLst>
          </p:cNvPr>
          <p:cNvSpPr>
            <a:spLocks noGrp="1"/>
          </p:cNvSpPr>
          <p:nvPr>
            <p:ph type="title"/>
          </p:nvPr>
        </p:nvSpPr>
        <p:spPr>
          <a:xfrm>
            <a:off x="488480" y="640081"/>
            <a:ext cx="2532887" cy="3681976"/>
          </a:xfrm>
          <a:noFill/>
        </p:spPr>
        <p:txBody>
          <a:bodyPr vert="horz" lIns="91440" tIns="45720" rIns="91440" bIns="45720" rtlCol="0" anchor="b">
            <a:normAutofit/>
          </a:bodyPr>
          <a:lstStyle/>
          <a:p>
            <a:pPr defTabSz="914400"/>
            <a:r>
              <a:rPr lang="en-US" sz="3800" dirty="0">
                <a:effectLst/>
              </a:rPr>
              <a:t>Working </a:t>
            </a:r>
            <a:r>
              <a:rPr lang="en-US" sz="3800" dirty="0"/>
              <a:t>Lunch</a:t>
            </a:r>
            <a:endParaRPr lang="en-US" sz="3800" dirty="0">
              <a:effectLst/>
            </a:endParaRPr>
          </a:p>
        </p:txBody>
      </p:sp>
      <p:sp>
        <p:nvSpPr>
          <p:cNvPr id="10" name="Content Placeholder 9">
            <a:extLst>
              <a:ext uri="{FF2B5EF4-FFF2-40B4-BE49-F238E27FC236}">
                <a16:creationId xmlns:a16="http://schemas.microsoft.com/office/drawing/2014/main" id="{A6B8B2F2-D833-426D-B07C-01DCABB403AB}"/>
              </a:ext>
            </a:extLst>
          </p:cNvPr>
          <p:cNvSpPr>
            <a:spLocks noGrp="1"/>
          </p:cNvSpPr>
          <p:nvPr>
            <p:ph idx="1"/>
          </p:nvPr>
        </p:nvSpPr>
        <p:spPr>
          <a:xfrm>
            <a:off x="488480" y="4460487"/>
            <a:ext cx="2532888" cy="1757433"/>
          </a:xfrm>
          <a:noFill/>
        </p:spPr>
        <p:txBody>
          <a:bodyPr vert="horz" lIns="91440" tIns="45720" rIns="91440" bIns="45720" rtlCol="0">
            <a:normAutofit/>
          </a:bodyPr>
          <a:lstStyle/>
          <a:p>
            <a:pPr marL="0" indent="0" defTabSz="914400">
              <a:spcBef>
                <a:spcPts val="1000"/>
              </a:spcBef>
              <a:buNone/>
            </a:pPr>
            <a:r>
              <a:rPr lang="en-US" sz="1900" dirty="0"/>
              <a:t>11:30 a.m. – 12:30 p.m.</a:t>
            </a:r>
          </a:p>
        </p:txBody>
      </p:sp>
      <p:pic>
        <p:nvPicPr>
          <p:cNvPr id="9" name="Picture 8">
            <a:extLst>
              <a:ext uri="{FF2B5EF4-FFF2-40B4-BE49-F238E27FC236}">
                <a16:creationId xmlns:a16="http://schemas.microsoft.com/office/drawing/2014/main" id="{25FA60F1-377B-476A-853A-4F3AEFB54A52}"/>
              </a:ext>
            </a:extLst>
          </p:cNvPr>
          <p:cNvPicPr>
            <a:picLocks noChangeAspect="1"/>
          </p:cNvPicPr>
          <p:nvPr/>
        </p:nvPicPr>
        <p:blipFill rotWithShape="1">
          <a:blip r:embed="rId3">
            <a:extLst>
              <a:ext uri="{28A0092B-C50C-407E-A947-70E740481C1C}">
                <a14:useLocalDpi xmlns:a14="http://schemas.microsoft.com/office/drawing/2010/main" val="0"/>
              </a:ext>
            </a:extLst>
          </a:blip>
          <a:srcRect t="19026" r="-2" b="-2"/>
          <a:stretch/>
        </p:blipFill>
        <p:spPr>
          <a:xfrm>
            <a:off x="3490722" y="10"/>
            <a:ext cx="5653278" cy="6857990"/>
          </a:xfrm>
          <a:prstGeom prst="rect">
            <a:avLst/>
          </a:prstGeom>
        </p:spPr>
      </p:pic>
    </p:spTree>
    <p:extLst>
      <p:ext uri="{BB962C8B-B14F-4D97-AF65-F5344CB8AC3E}">
        <p14:creationId xmlns:p14="http://schemas.microsoft.com/office/powerpoint/2010/main" val="26658457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195943" y="1750084"/>
            <a:ext cx="8314645" cy="2852737"/>
          </a:xfrm>
        </p:spPr>
        <p:txBody>
          <a:bodyPr>
            <a:normAutofit/>
          </a:bodyPr>
          <a:lstStyle/>
          <a:p>
            <a:pPr marL="2293938" indent="-295275" algn="r"/>
            <a:r>
              <a:rPr lang="en-US" sz="3600" dirty="0">
                <a:effectLst/>
              </a:rPr>
              <a:t>Collaborative Teams: </a:t>
            </a:r>
            <a:br>
              <a:rPr lang="en-US" sz="3600" dirty="0">
                <a:effectLst/>
              </a:rPr>
            </a:br>
            <a:r>
              <a:rPr lang="en-US" sz="3600" dirty="0">
                <a:effectLst/>
              </a:rPr>
              <a:t>Unpacking Tool</a:t>
            </a:r>
            <a:endParaRPr lang="en-US" sz="3600" b="1" dirty="0">
              <a:solidFill>
                <a:srgbClr val="0070C0"/>
              </a:solidFill>
              <a:effectLst/>
            </a:endParaRPr>
          </a:p>
        </p:txBody>
      </p:sp>
      <p:sp>
        <p:nvSpPr>
          <p:cNvPr id="7" name="Subtitle 4">
            <a:extLst>
              <a:ext uri="{FF2B5EF4-FFF2-40B4-BE49-F238E27FC236}">
                <a16:creationId xmlns:a16="http://schemas.microsoft.com/office/drawing/2014/main" id="{5AA44839-D783-4FCE-8BFB-6BBE5192C40C}"/>
              </a:ext>
            </a:extLst>
          </p:cNvPr>
          <p:cNvSpPr txBox="1">
            <a:spLocks/>
          </p:cNvSpPr>
          <p:nvPr/>
        </p:nvSpPr>
        <p:spPr>
          <a:xfrm>
            <a:off x="3216502" y="4772108"/>
            <a:ext cx="5294086" cy="930192"/>
          </a:xfrm>
          <a:prstGeom prst="rect">
            <a:avLst/>
          </a:prstGeom>
        </p:spPr>
        <p:txBody>
          <a:bodyPr vert="horz" lIns="91440" tIns="45720" rIns="91440" bIns="45720" rtlCol="0">
            <a:norm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r">
              <a:spcBef>
                <a:spcPts val="0"/>
              </a:spcBef>
            </a:pPr>
            <a:r>
              <a:rPr lang="es-PR" sz="2400" dirty="0">
                <a:solidFill>
                  <a:schemeClr val="tx1"/>
                </a:solidFill>
              </a:rPr>
              <a:t>[</a:t>
            </a:r>
            <a:r>
              <a:rPr lang="es-PR" sz="2400" dirty="0" err="1">
                <a:solidFill>
                  <a:schemeClr val="tx1"/>
                </a:solidFill>
              </a:rPr>
              <a:t>Presenter</a:t>
            </a:r>
            <a:r>
              <a:rPr lang="es-PR" sz="2400" dirty="0">
                <a:solidFill>
                  <a:schemeClr val="tx1"/>
                </a:solidFill>
              </a:rPr>
              <a:t> </a:t>
            </a:r>
            <a:r>
              <a:rPr lang="es-PR" sz="2400" dirty="0" err="1">
                <a:solidFill>
                  <a:schemeClr val="tx1"/>
                </a:solidFill>
              </a:rPr>
              <a:t>Name</a:t>
            </a:r>
            <a:r>
              <a:rPr lang="es-PR" sz="2400" dirty="0">
                <a:solidFill>
                  <a:schemeClr val="tx1"/>
                </a:solidFill>
              </a:rPr>
              <a:t>(s)]</a:t>
            </a:r>
          </a:p>
          <a:p>
            <a:pPr lvl="0" algn="r">
              <a:defRPr/>
            </a:pPr>
            <a:r>
              <a:rPr lang="en-US" sz="2400" dirty="0">
                <a:solidFill>
                  <a:prstClr val="black"/>
                </a:solidFill>
              </a:rPr>
              <a:t>12:30 p.m. – 1:30 p.m.</a:t>
            </a:r>
          </a:p>
        </p:txBody>
      </p:sp>
    </p:spTree>
    <p:extLst>
      <p:ext uri="{BB962C8B-B14F-4D97-AF65-F5344CB8AC3E}">
        <p14:creationId xmlns:p14="http://schemas.microsoft.com/office/powerpoint/2010/main" val="2416729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5E8A2BA-3A7D-449F-B03E-C8817213C1F8}"/>
              </a:ext>
            </a:extLst>
          </p:cNvPr>
          <p:cNvSpPr txBox="1">
            <a:spLocks/>
          </p:cNvSpPr>
          <p:nvPr/>
        </p:nvSpPr>
        <p:spPr>
          <a:xfrm>
            <a:off x="457200" y="274320"/>
            <a:ext cx="8229600" cy="1143000"/>
          </a:xfrm>
          <a:prstGeom prst="rect">
            <a:avLst/>
          </a:prstGeom>
        </p:spPr>
        <p:txBody>
          <a:bodyPr anchor="ctr" anchorCtr="0"/>
          <a:lst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a:lstStyle>
          <a:p>
            <a:r>
              <a:rPr lang="en-US" dirty="0">
                <a:effectLst/>
              </a:rPr>
              <a:t>Unpacking Tool</a:t>
            </a:r>
          </a:p>
        </p:txBody>
      </p:sp>
      <p:pic>
        <p:nvPicPr>
          <p:cNvPr id="5" name="Picture 4">
            <a:extLst>
              <a:ext uri="{FF2B5EF4-FFF2-40B4-BE49-F238E27FC236}">
                <a16:creationId xmlns:a16="http://schemas.microsoft.com/office/drawing/2014/main" id="{816E5D0D-18DE-4337-AF03-8AB2D8F9A450}"/>
              </a:ext>
            </a:extLst>
          </p:cNvPr>
          <p:cNvPicPr>
            <a:picLocks noChangeAspect="1"/>
          </p:cNvPicPr>
          <p:nvPr/>
        </p:nvPicPr>
        <p:blipFill>
          <a:blip r:embed="rId3"/>
          <a:stretch>
            <a:fillRect/>
          </a:stretch>
        </p:blipFill>
        <p:spPr>
          <a:xfrm>
            <a:off x="371475" y="1080449"/>
            <a:ext cx="8401050" cy="5644201"/>
          </a:xfrm>
          <a:prstGeom prst="rect">
            <a:avLst/>
          </a:prstGeom>
        </p:spPr>
      </p:pic>
    </p:spTree>
    <p:extLst>
      <p:ext uri="{BB962C8B-B14F-4D97-AF65-F5344CB8AC3E}">
        <p14:creationId xmlns:p14="http://schemas.microsoft.com/office/powerpoint/2010/main" val="2125287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3150973" y="1833311"/>
            <a:ext cx="11661561" cy="2852737"/>
          </a:xfrm>
        </p:spPr>
        <p:txBody>
          <a:bodyPr>
            <a:normAutofit/>
          </a:bodyPr>
          <a:lstStyle/>
          <a:p>
            <a:pPr marL="3482975" algn="r"/>
            <a:r>
              <a:rPr lang="en-US" sz="3600" dirty="0">
                <a:effectLst/>
              </a:rPr>
              <a:t>Overview and Guided Activity: Purpose and Development of a Task Specifications Tool </a:t>
            </a:r>
            <a:br>
              <a:rPr lang="en-US" sz="3600" dirty="0">
                <a:effectLst/>
              </a:rPr>
            </a:br>
            <a:r>
              <a:rPr lang="en-US" sz="3600" dirty="0">
                <a:effectLst/>
              </a:rPr>
              <a:t>(Part 1 – Knowledge, Skills, and Abilities)</a:t>
            </a:r>
            <a:endParaRPr lang="en-US" sz="3600" b="1" dirty="0">
              <a:solidFill>
                <a:srgbClr val="0070C0"/>
              </a:solidFill>
              <a:effectLst/>
            </a:endParaRPr>
          </a:p>
        </p:txBody>
      </p:sp>
      <p:sp>
        <p:nvSpPr>
          <p:cNvPr id="7" name="Subtitle 4">
            <a:extLst>
              <a:ext uri="{FF2B5EF4-FFF2-40B4-BE49-F238E27FC236}">
                <a16:creationId xmlns:a16="http://schemas.microsoft.com/office/drawing/2014/main" id="{5AA44839-D783-4FCE-8BFB-6BBE5192C40C}"/>
              </a:ext>
            </a:extLst>
          </p:cNvPr>
          <p:cNvSpPr txBox="1">
            <a:spLocks/>
          </p:cNvSpPr>
          <p:nvPr/>
        </p:nvSpPr>
        <p:spPr>
          <a:xfrm>
            <a:off x="2940908" y="4880965"/>
            <a:ext cx="5569680" cy="930192"/>
          </a:xfrm>
          <a:prstGeom prst="rect">
            <a:avLst/>
          </a:prstGeom>
        </p:spPr>
        <p:txBody>
          <a:bodyPr vert="horz" lIns="91440" tIns="45720" rIns="91440" bIns="45720" rtlCol="0">
            <a:norm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r">
              <a:defRPr/>
            </a:pPr>
            <a:r>
              <a:rPr lang="es-PR" sz="2400" dirty="0">
                <a:solidFill>
                  <a:schemeClr val="tx1"/>
                </a:solidFill>
              </a:rPr>
              <a:t>[</a:t>
            </a:r>
            <a:r>
              <a:rPr lang="es-PR" sz="2400" dirty="0" err="1">
                <a:solidFill>
                  <a:schemeClr val="tx1"/>
                </a:solidFill>
              </a:rPr>
              <a:t>Presenter</a:t>
            </a:r>
            <a:r>
              <a:rPr lang="es-PR" sz="2400" dirty="0">
                <a:solidFill>
                  <a:schemeClr val="tx1"/>
                </a:solidFill>
              </a:rPr>
              <a:t> </a:t>
            </a:r>
            <a:r>
              <a:rPr lang="es-PR" sz="2400" dirty="0" err="1">
                <a:solidFill>
                  <a:schemeClr val="tx1"/>
                </a:solidFill>
              </a:rPr>
              <a:t>Name</a:t>
            </a:r>
            <a:r>
              <a:rPr lang="es-PR" sz="2400" dirty="0">
                <a:solidFill>
                  <a:schemeClr val="tx1"/>
                </a:solidFill>
              </a:rPr>
              <a:t>(s)]</a:t>
            </a:r>
          </a:p>
          <a:p>
            <a:pPr marL="0" marR="0" lvl="0" indent="0" algn="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1:30 p.m. – </a:t>
            </a:r>
            <a:r>
              <a:rPr lang="en-US" sz="2400" dirty="0">
                <a:solidFill>
                  <a:prstClr val="black"/>
                </a:solidFill>
                <a:latin typeface="Calibri" panose="020F0502020204030204"/>
              </a:rPr>
              <a:t>2</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:00 p.m.</a:t>
            </a:r>
          </a:p>
        </p:txBody>
      </p:sp>
    </p:spTree>
    <p:extLst>
      <p:ext uri="{BB962C8B-B14F-4D97-AF65-F5344CB8AC3E}">
        <p14:creationId xmlns:p14="http://schemas.microsoft.com/office/powerpoint/2010/main" val="931574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55E8D-D58B-4B91-9789-8628D1A2B13A}"/>
              </a:ext>
            </a:extLst>
          </p:cNvPr>
          <p:cNvSpPr>
            <a:spLocks noGrp="1"/>
          </p:cNvSpPr>
          <p:nvPr>
            <p:ph type="title"/>
          </p:nvPr>
        </p:nvSpPr>
        <p:spPr/>
        <p:txBody>
          <a:bodyPr vert="horz" lIns="91440" tIns="45720" rIns="91440" bIns="45720" rtlCol="0" anchor="ctr">
            <a:normAutofit/>
          </a:bodyPr>
          <a:lstStyle/>
          <a:p>
            <a:r>
              <a:rPr lang="en-US" sz="4000" b="1" dirty="0">
                <a:solidFill>
                  <a:srgbClr val="0070C0"/>
                </a:solidFill>
                <a:effectLst/>
              </a:rPr>
              <a:t>Meeting Activities</a:t>
            </a:r>
          </a:p>
        </p:txBody>
      </p:sp>
      <p:sp>
        <p:nvSpPr>
          <p:cNvPr id="3" name="Content Placeholder 2">
            <a:extLst>
              <a:ext uri="{FF2B5EF4-FFF2-40B4-BE49-F238E27FC236}">
                <a16:creationId xmlns:a16="http://schemas.microsoft.com/office/drawing/2014/main" id="{8368AD5D-C146-4DE9-AF98-022EDF3AD270}"/>
              </a:ext>
            </a:extLst>
          </p:cNvPr>
          <p:cNvSpPr>
            <a:spLocks noGrp="1"/>
          </p:cNvSpPr>
          <p:nvPr>
            <p:ph idx="1"/>
          </p:nvPr>
        </p:nvSpPr>
        <p:spPr/>
        <p:txBody>
          <a:bodyPr>
            <a:normAutofit lnSpcReduction="10000"/>
          </a:bodyPr>
          <a:lstStyle/>
          <a:p>
            <a:pPr lvl="0">
              <a:lnSpc>
                <a:spcPct val="100000"/>
              </a:lnSpc>
              <a:spcBef>
                <a:spcPts val="0"/>
              </a:spcBef>
              <a:spcAft>
                <a:spcPts val="600"/>
              </a:spcAft>
            </a:pPr>
            <a:r>
              <a:rPr lang="en-US" sz="2400" dirty="0"/>
              <a:t>Educators will, in groups, pick a performance expectation (PE) to work with</a:t>
            </a:r>
          </a:p>
          <a:p>
            <a:pPr lvl="0">
              <a:lnSpc>
                <a:spcPct val="100000"/>
              </a:lnSpc>
              <a:spcBef>
                <a:spcPts val="0"/>
              </a:spcBef>
              <a:spcAft>
                <a:spcPts val="600"/>
              </a:spcAft>
            </a:pPr>
            <a:r>
              <a:rPr lang="en-US" sz="2400" dirty="0"/>
              <a:t>For this PE, the group will:</a:t>
            </a:r>
          </a:p>
          <a:p>
            <a:pPr marL="457200" lvl="1">
              <a:lnSpc>
                <a:spcPct val="100000"/>
              </a:lnSpc>
              <a:spcBef>
                <a:spcPts val="0"/>
              </a:spcBef>
              <a:spcAft>
                <a:spcPts val="600"/>
              </a:spcAft>
              <a:buFont typeface="Calibri" panose="020F0502020204030204" pitchFamily="34" charset="0"/>
              <a:buChar char="–"/>
            </a:pPr>
            <a:r>
              <a:rPr lang="en-US" sz="2000" dirty="0"/>
              <a:t>Use a tool to unpack the PE and its corresponding dimensions in order to highlight the important aspects of the PE</a:t>
            </a:r>
          </a:p>
          <a:p>
            <a:pPr marL="457200" lvl="1">
              <a:lnSpc>
                <a:spcPct val="100000"/>
              </a:lnSpc>
              <a:spcBef>
                <a:spcPts val="0"/>
              </a:spcBef>
              <a:spcAft>
                <a:spcPts val="600"/>
              </a:spcAft>
              <a:buFont typeface="Calibri" panose="020F0502020204030204" pitchFamily="34" charset="0"/>
              <a:buChar char="–"/>
            </a:pPr>
            <a:r>
              <a:rPr lang="en-US" sz="2000" dirty="0"/>
              <a:t>Use a tool to develop guidance for the development of tasks and rubrics</a:t>
            </a:r>
          </a:p>
          <a:p>
            <a:pPr marL="457200" lvl="1">
              <a:lnSpc>
                <a:spcPct val="100000"/>
              </a:lnSpc>
              <a:spcBef>
                <a:spcPts val="0"/>
              </a:spcBef>
              <a:spcAft>
                <a:spcPts val="600"/>
              </a:spcAft>
              <a:buFont typeface="Calibri" panose="020F0502020204030204" pitchFamily="34" charset="0"/>
              <a:buChar char="–"/>
            </a:pPr>
            <a:r>
              <a:rPr lang="en-US" sz="2000" dirty="0"/>
              <a:t>Develop tasks and rubrics that will measure the target PE</a:t>
            </a:r>
          </a:p>
          <a:p>
            <a:pPr marL="457200" lvl="1">
              <a:lnSpc>
                <a:spcPct val="100000"/>
              </a:lnSpc>
              <a:spcBef>
                <a:spcPts val="0"/>
              </a:spcBef>
              <a:spcAft>
                <a:spcPts val="600"/>
              </a:spcAft>
              <a:buFont typeface="Calibri" panose="020F0502020204030204" pitchFamily="34" charset="0"/>
              <a:buChar char="–"/>
            </a:pPr>
            <a:r>
              <a:rPr lang="en-US" sz="2000" dirty="0"/>
              <a:t>Review and revise these tasks and rubrics</a:t>
            </a:r>
          </a:p>
          <a:p>
            <a:pPr>
              <a:lnSpc>
                <a:spcPct val="100000"/>
              </a:lnSpc>
              <a:spcBef>
                <a:spcPts val="0"/>
              </a:spcBef>
              <a:spcAft>
                <a:spcPts val="600"/>
              </a:spcAft>
            </a:pPr>
            <a:r>
              <a:rPr lang="en-US" sz="2400" dirty="0"/>
              <a:t>At the end of this meeting each group will produce:</a:t>
            </a:r>
          </a:p>
          <a:p>
            <a:pPr marL="457200" lvl="1">
              <a:lnSpc>
                <a:spcPct val="100000"/>
              </a:lnSpc>
              <a:spcBef>
                <a:spcPts val="0"/>
              </a:spcBef>
              <a:spcAft>
                <a:spcPts val="600"/>
              </a:spcAft>
              <a:buFont typeface="Calibri" panose="020F0502020204030204" pitchFamily="34" charset="0"/>
              <a:buChar char="–"/>
            </a:pPr>
            <a:r>
              <a:rPr lang="en-US" sz="2000" dirty="0"/>
              <a:t>A set of design documents</a:t>
            </a:r>
          </a:p>
          <a:p>
            <a:pPr marL="457200" lvl="1">
              <a:lnSpc>
                <a:spcPct val="100000"/>
              </a:lnSpc>
              <a:spcBef>
                <a:spcPts val="0"/>
              </a:spcBef>
              <a:spcAft>
                <a:spcPts val="600"/>
              </a:spcAft>
              <a:buFont typeface="Calibri" panose="020F0502020204030204" pitchFamily="34" charset="0"/>
              <a:buChar char="–"/>
            </a:pPr>
            <a:r>
              <a:rPr lang="en-US" sz="2000" dirty="0"/>
              <a:t>A rough draft of a task and scoring rubric(s)</a:t>
            </a:r>
          </a:p>
          <a:p>
            <a:pPr marL="457200" lvl="1">
              <a:lnSpc>
                <a:spcPct val="120000"/>
              </a:lnSpc>
              <a:spcBef>
                <a:spcPts val="0"/>
              </a:spcBef>
              <a:spcAft>
                <a:spcPts val="600"/>
              </a:spcAft>
              <a:buFont typeface="Symbol" panose="05050102010706020507" pitchFamily="18" charset="2"/>
              <a:buChar char="-"/>
            </a:pPr>
            <a:endParaRPr lang="en-US" sz="2000" dirty="0"/>
          </a:p>
        </p:txBody>
      </p:sp>
    </p:spTree>
    <p:extLst>
      <p:ext uri="{BB962C8B-B14F-4D97-AF65-F5344CB8AC3E}">
        <p14:creationId xmlns:p14="http://schemas.microsoft.com/office/powerpoint/2010/main" val="6045264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5B392F-0BAF-4556-BDE8-C4FB4160EC37}"/>
              </a:ext>
            </a:extLst>
          </p:cNvPr>
          <p:cNvSpPr>
            <a:spLocks noGrp="1"/>
          </p:cNvSpPr>
          <p:nvPr>
            <p:ph type="title"/>
          </p:nvPr>
        </p:nvSpPr>
        <p:spPr>
          <a:xfrm>
            <a:off x="333375" y="226695"/>
            <a:ext cx="8229600" cy="1143000"/>
          </a:xfrm>
        </p:spPr>
        <p:txBody>
          <a:bodyPr>
            <a:normAutofit fontScale="90000"/>
          </a:bodyPr>
          <a:lstStyle/>
          <a:p>
            <a:r>
              <a:rPr lang="en-US" dirty="0">
                <a:effectLst/>
              </a:rPr>
              <a:t>Identifying Assessment Task Specifications</a:t>
            </a:r>
          </a:p>
        </p:txBody>
      </p:sp>
      <p:sp>
        <p:nvSpPr>
          <p:cNvPr id="6" name="Content Placeholder 5">
            <a:extLst>
              <a:ext uri="{FF2B5EF4-FFF2-40B4-BE49-F238E27FC236}">
                <a16:creationId xmlns:a16="http://schemas.microsoft.com/office/drawing/2014/main" id="{23383351-F943-482F-B7C2-8B4440842768}"/>
              </a:ext>
            </a:extLst>
          </p:cNvPr>
          <p:cNvSpPr>
            <a:spLocks noGrp="1"/>
          </p:cNvSpPr>
          <p:nvPr>
            <p:ph idx="1"/>
          </p:nvPr>
        </p:nvSpPr>
        <p:spPr>
          <a:xfrm>
            <a:off x="457200" y="1369695"/>
            <a:ext cx="8229600" cy="4784118"/>
          </a:xfrm>
        </p:spPr>
        <p:txBody>
          <a:bodyPr>
            <a:normAutofit/>
          </a:bodyPr>
          <a:lstStyle/>
          <a:p>
            <a:pPr marL="228600" indent="-228600">
              <a:lnSpc>
                <a:spcPct val="100000"/>
              </a:lnSpc>
              <a:spcBef>
                <a:spcPts val="0"/>
              </a:spcBef>
              <a:spcAft>
                <a:spcPts val="600"/>
              </a:spcAft>
            </a:pPr>
            <a:r>
              <a:rPr lang="en-US" sz="2800" dirty="0"/>
              <a:t>Allows educators to translate the PE-specific unpacking of the three dimensions into assessment tasks</a:t>
            </a:r>
          </a:p>
          <a:p>
            <a:pPr marL="228600" indent="-228600">
              <a:lnSpc>
                <a:spcPct val="100000"/>
              </a:lnSpc>
              <a:spcBef>
                <a:spcPts val="0"/>
              </a:spcBef>
              <a:spcAft>
                <a:spcPts val="600"/>
              </a:spcAft>
            </a:pPr>
            <a:r>
              <a:rPr lang="en-US" sz="2800" dirty="0"/>
              <a:t>Allows educators to determine what counts as evidence for student learning</a:t>
            </a:r>
          </a:p>
          <a:p>
            <a:pPr marL="228600" indent="-228600">
              <a:lnSpc>
                <a:spcPct val="100000"/>
              </a:lnSpc>
              <a:spcBef>
                <a:spcPts val="0"/>
              </a:spcBef>
              <a:spcAft>
                <a:spcPts val="600"/>
              </a:spcAft>
            </a:pPr>
            <a:r>
              <a:rPr lang="en-US" sz="2800" dirty="0"/>
              <a:t>Helps educators develop assessment tasks that allow students opportunities to call upon, transfer, and apply learning that has occurred during instruction to new challenges, much the way a scientist or engineer would, in an assessment situation</a:t>
            </a:r>
          </a:p>
        </p:txBody>
      </p:sp>
    </p:spTree>
    <p:extLst>
      <p:ext uri="{BB962C8B-B14F-4D97-AF65-F5344CB8AC3E}">
        <p14:creationId xmlns:p14="http://schemas.microsoft.com/office/powerpoint/2010/main" val="12697471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9E1E8-6A46-4A37-9373-438EF3E484BD}"/>
              </a:ext>
            </a:extLst>
          </p:cNvPr>
          <p:cNvSpPr>
            <a:spLocks noGrp="1"/>
          </p:cNvSpPr>
          <p:nvPr>
            <p:ph type="title"/>
          </p:nvPr>
        </p:nvSpPr>
        <p:spPr>
          <a:xfrm>
            <a:off x="457200" y="274320"/>
            <a:ext cx="8229600" cy="1143000"/>
          </a:xfrm>
        </p:spPr>
        <p:txBody>
          <a:bodyPr>
            <a:normAutofit/>
          </a:bodyPr>
          <a:lstStyle/>
          <a:p>
            <a:r>
              <a:rPr lang="en-US" dirty="0">
                <a:effectLst/>
              </a:rPr>
              <a:t>Assessment Task Specifications Tool</a:t>
            </a:r>
          </a:p>
        </p:txBody>
      </p:sp>
      <p:sp>
        <p:nvSpPr>
          <p:cNvPr id="3" name="Content Placeholder 2">
            <a:extLst>
              <a:ext uri="{FF2B5EF4-FFF2-40B4-BE49-F238E27FC236}">
                <a16:creationId xmlns:a16="http://schemas.microsoft.com/office/drawing/2014/main" id="{D802AE0E-BAD4-4E7D-BED2-806F113F1F3D}"/>
              </a:ext>
            </a:extLst>
          </p:cNvPr>
          <p:cNvSpPr>
            <a:spLocks noGrp="1"/>
          </p:cNvSpPr>
          <p:nvPr>
            <p:ph idx="1"/>
          </p:nvPr>
        </p:nvSpPr>
        <p:spPr>
          <a:xfrm>
            <a:off x="457199" y="1417320"/>
            <a:ext cx="8229600" cy="4351338"/>
          </a:xfrm>
        </p:spPr>
        <p:txBody>
          <a:bodyPr>
            <a:normAutofit/>
          </a:bodyPr>
          <a:lstStyle/>
          <a:p>
            <a:pPr marL="228600" indent="-228600">
              <a:lnSpc>
                <a:spcPct val="100000"/>
              </a:lnSpc>
              <a:spcBef>
                <a:spcPts val="0"/>
              </a:spcBef>
              <a:spcAft>
                <a:spcPts val="600"/>
              </a:spcAft>
            </a:pPr>
            <a:r>
              <a:rPr lang="en-US" sz="2800" dirty="0"/>
              <a:t>Identifies key elements needed to be addressed by task developers to develop meaningful and interpretable assessment tasks</a:t>
            </a:r>
          </a:p>
          <a:p>
            <a:pPr marL="228600" indent="-228600">
              <a:lnSpc>
                <a:spcPct val="100000"/>
              </a:lnSpc>
              <a:spcBef>
                <a:spcPts val="0"/>
              </a:spcBef>
              <a:spcAft>
                <a:spcPts val="600"/>
              </a:spcAft>
            </a:pPr>
            <a:r>
              <a:rPr lang="en-US" sz="2800" dirty="0"/>
              <a:t>Template for documenting task specifications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84820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3B94A8B-480C-4A86-A0C8-BF25689C92C3}"/>
              </a:ext>
            </a:extLst>
          </p:cNvPr>
          <p:cNvPicPr>
            <a:picLocks noChangeAspect="1"/>
          </p:cNvPicPr>
          <p:nvPr/>
        </p:nvPicPr>
        <p:blipFill rotWithShape="1">
          <a:blip r:embed="rId3"/>
          <a:srcRect l="15704" t="25274" r="15070" b="6745"/>
          <a:stretch/>
        </p:blipFill>
        <p:spPr>
          <a:xfrm>
            <a:off x="457200" y="1223492"/>
            <a:ext cx="7367475" cy="4069725"/>
          </a:xfrm>
          <a:prstGeom prst="rect">
            <a:avLst/>
          </a:prstGeom>
        </p:spPr>
      </p:pic>
      <p:sp>
        <p:nvSpPr>
          <p:cNvPr id="3" name="Title 1">
            <a:extLst>
              <a:ext uri="{FF2B5EF4-FFF2-40B4-BE49-F238E27FC236}">
                <a16:creationId xmlns:a16="http://schemas.microsoft.com/office/drawing/2014/main" id="{5EA0063A-81A4-4B99-80E3-762F61AFF695}"/>
              </a:ext>
            </a:extLst>
          </p:cNvPr>
          <p:cNvSpPr txBox="1">
            <a:spLocks/>
          </p:cNvSpPr>
          <p:nvPr/>
        </p:nvSpPr>
        <p:spPr>
          <a:xfrm>
            <a:off x="457200" y="274320"/>
            <a:ext cx="8229600" cy="1143000"/>
          </a:xfrm>
          <a:prstGeom prst="rect">
            <a:avLst/>
          </a:prstGeom>
        </p:spPr>
        <p:txBody>
          <a:bodyPr anchor="ctr" anchorCtr="0">
            <a:normAutofit/>
          </a:bodyPr>
          <a:lst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a:lstStyle>
          <a:p>
            <a:r>
              <a:rPr lang="en-US" dirty="0">
                <a:effectLst/>
              </a:rPr>
              <a:t>Assessment Task Specifications Tool</a:t>
            </a:r>
          </a:p>
        </p:txBody>
      </p:sp>
      <p:grpSp>
        <p:nvGrpSpPr>
          <p:cNvPr id="16" name="Group 15">
            <a:extLst>
              <a:ext uri="{FF2B5EF4-FFF2-40B4-BE49-F238E27FC236}">
                <a16:creationId xmlns:a16="http://schemas.microsoft.com/office/drawing/2014/main" id="{12CDF84E-EFF2-48A3-9FEA-869451F151F0}"/>
              </a:ext>
            </a:extLst>
          </p:cNvPr>
          <p:cNvGrpSpPr/>
          <p:nvPr/>
        </p:nvGrpSpPr>
        <p:grpSpPr>
          <a:xfrm>
            <a:off x="4790803" y="2869437"/>
            <a:ext cx="4010297" cy="3246720"/>
            <a:chOff x="4577310" y="2628405"/>
            <a:chExt cx="4010297" cy="3175738"/>
          </a:xfrm>
        </p:grpSpPr>
        <p:sp>
          <p:nvSpPr>
            <p:cNvPr id="6" name="Callout: Left Arrow 5">
              <a:extLst>
                <a:ext uri="{FF2B5EF4-FFF2-40B4-BE49-F238E27FC236}">
                  <a16:creationId xmlns:a16="http://schemas.microsoft.com/office/drawing/2014/main" id="{72C81E68-2AA8-42C3-B3EB-B7D9C6997F96}"/>
                </a:ext>
              </a:extLst>
            </p:cNvPr>
            <p:cNvSpPr/>
            <p:nvPr/>
          </p:nvSpPr>
          <p:spPr>
            <a:xfrm>
              <a:off x="4577310" y="2628405"/>
              <a:ext cx="4010297" cy="3108543"/>
            </a:xfrm>
            <a:prstGeom prst="leftArrowCallout">
              <a:avLst>
                <a:gd name="adj1" fmla="val 24513"/>
                <a:gd name="adj2" fmla="val 20289"/>
                <a:gd name="adj3" fmla="val 7162"/>
                <a:gd name="adj4" fmla="val 8899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 name="TextBox 6">
              <a:extLst>
                <a:ext uri="{FF2B5EF4-FFF2-40B4-BE49-F238E27FC236}">
                  <a16:creationId xmlns:a16="http://schemas.microsoft.com/office/drawing/2014/main" id="{8A11B4E9-99C7-4BCE-8C4B-66C6CD3031AE}"/>
                </a:ext>
              </a:extLst>
            </p:cNvPr>
            <p:cNvSpPr txBox="1"/>
            <p:nvPr/>
          </p:nvSpPr>
          <p:spPr>
            <a:xfrm>
              <a:off x="5029211" y="2695600"/>
              <a:ext cx="3539327" cy="3108543"/>
            </a:xfrm>
            <a:prstGeom prst="rect">
              <a:avLst/>
            </a:prstGeom>
            <a:noFill/>
          </p:spPr>
          <p:txBody>
            <a:bodyPr wrap="square" rtlCol="0">
              <a:spAutoFit/>
            </a:bodyPr>
            <a:lstStyle/>
            <a:p>
              <a:pPr marL="285750" indent="-285750">
                <a:buFont typeface="Arial" panose="020B0604020202020204" pitchFamily="34" charset="0"/>
                <a:buChar char="•"/>
              </a:pPr>
              <a:r>
                <a:rPr lang="en-US" sz="1400" dirty="0"/>
                <a:t>Synthesize the </a:t>
              </a:r>
              <a:r>
                <a:rPr lang="en-US" sz="1400" b="1" dirty="0"/>
                <a:t>key aspects </a:t>
              </a:r>
              <a:r>
                <a:rPr lang="en-US" sz="1400" dirty="0"/>
                <a:t>of the dimensions, both independently and collectively, from the </a:t>
              </a:r>
              <a:r>
                <a:rPr lang="en-US" sz="1400" u="sng" dirty="0"/>
                <a:t>Unpacking Tool</a:t>
              </a:r>
              <a:r>
                <a:rPr lang="en-US" sz="1400" dirty="0"/>
                <a:t> to craft the KSA statements</a:t>
              </a:r>
            </a:p>
            <a:p>
              <a:pPr marL="285750" indent="-285750">
                <a:buFont typeface="Arial" panose="020B0604020202020204" pitchFamily="34" charset="0"/>
                <a:buChar char="•"/>
              </a:pPr>
              <a:r>
                <a:rPr lang="en-US" sz="1400" dirty="0"/>
                <a:t>The statements should represent a range of KSAs that collectively meet the expectations of the PE</a:t>
              </a:r>
            </a:p>
            <a:p>
              <a:pPr marL="285750" indent="-285750">
                <a:buFont typeface="Arial" panose="020B0604020202020204" pitchFamily="34" charset="0"/>
                <a:buChar char="•"/>
              </a:pPr>
              <a:r>
                <a:rPr lang="en-US" sz="1400" dirty="0"/>
                <a:t>Some KSAs might be more discrete, simplistic, and one-dimensional while others might be more comprehensive, complex, and multi-dimensional </a:t>
              </a:r>
            </a:p>
            <a:p>
              <a:pPr marL="285750" indent="-285750">
                <a:buFont typeface="Arial" panose="020B0604020202020204" pitchFamily="34" charset="0"/>
                <a:buChar char="•"/>
              </a:pPr>
              <a:r>
                <a:rPr lang="en-US" sz="1400" dirty="0"/>
                <a:t>Educators can select one or more KSAs from this “menu of options” for measurement by an assessment task </a:t>
              </a:r>
            </a:p>
          </p:txBody>
        </p:sp>
      </p:grpSp>
    </p:spTree>
    <p:extLst>
      <p:ext uri="{BB962C8B-B14F-4D97-AF65-F5344CB8AC3E}">
        <p14:creationId xmlns:p14="http://schemas.microsoft.com/office/powerpoint/2010/main" val="11298809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F59-1072-41FD-86AC-C75B2CCB8321}"/>
              </a:ext>
            </a:extLst>
          </p:cNvPr>
          <p:cNvSpPr>
            <a:spLocks noGrp="1"/>
          </p:cNvSpPr>
          <p:nvPr>
            <p:ph type="title"/>
          </p:nvPr>
        </p:nvSpPr>
        <p:spPr>
          <a:xfrm>
            <a:off x="340659" y="287767"/>
            <a:ext cx="8229600" cy="1143000"/>
          </a:xfrm>
        </p:spPr>
        <p:txBody>
          <a:bodyPr>
            <a:noAutofit/>
          </a:bodyPr>
          <a:lstStyle/>
          <a:p>
            <a:r>
              <a:rPr lang="en-US" sz="3600" dirty="0"/>
              <a:t>Guiding Questions for Completing the </a:t>
            </a:r>
            <a:br>
              <a:rPr lang="en-US" sz="3600" dirty="0"/>
            </a:br>
            <a:r>
              <a:rPr lang="en-US" sz="3600" dirty="0"/>
              <a:t>KSAs for the Task Specifications Tool</a:t>
            </a:r>
            <a:endParaRPr lang="en-US" dirty="0"/>
          </a:p>
        </p:txBody>
      </p:sp>
      <p:sp>
        <p:nvSpPr>
          <p:cNvPr id="3" name="Content Placeholder 2">
            <a:extLst>
              <a:ext uri="{FF2B5EF4-FFF2-40B4-BE49-F238E27FC236}">
                <a16:creationId xmlns:a16="http://schemas.microsoft.com/office/drawing/2014/main" id="{A68F1EE5-F7B2-452E-B7A7-71AE4392B686}"/>
              </a:ext>
            </a:extLst>
          </p:cNvPr>
          <p:cNvSpPr>
            <a:spLocks noGrp="1"/>
          </p:cNvSpPr>
          <p:nvPr>
            <p:ph idx="1"/>
          </p:nvPr>
        </p:nvSpPr>
        <p:spPr/>
        <p:txBody>
          <a:bodyPr>
            <a:normAutofit/>
          </a:bodyPr>
          <a:lstStyle/>
          <a:p>
            <a:pPr marL="228600" indent="-228600">
              <a:lnSpc>
                <a:spcPct val="100000"/>
              </a:lnSpc>
              <a:spcBef>
                <a:spcPts val="0"/>
              </a:spcBef>
            </a:pPr>
            <a:r>
              <a:rPr lang="en-US" sz="2800" dirty="0"/>
              <a:t>What ideas and skills are associated with a PE? </a:t>
            </a:r>
          </a:p>
          <a:p>
            <a:pPr marL="228600" indent="-228600">
              <a:lnSpc>
                <a:spcPct val="100000"/>
              </a:lnSpc>
              <a:spcBef>
                <a:spcPts val="0"/>
              </a:spcBef>
            </a:pPr>
            <a:r>
              <a:rPr lang="en-US" sz="2800" dirty="0"/>
              <a:t>What is that the task/items are intended to measure that will determine what the tasks should evidence the task will illicit?</a:t>
            </a:r>
          </a:p>
          <a:p>
            <a:pPr marL="228600" indent="-228600">
              <a:lnSpc>
                <a:spcPct val="100000"/>
              </a:lnSpc>
              <a:spcBef>
                <a:spcPts val="0"/>
              </a:spcBef>
            </a:pPr>
            <a:r>
              <a:rPr lang="en-US" sz="2800" dirty="0"/>
              <a:t>What KSAs are necessary for students to demonstrate in a task that reflect understanding of PE?</a:t>
            </a:r>
          </a:p>
          <a:p>
            <a:pPr marL="228600" indent="-228600">
              <a:lnSpc>
                <a:spcPct val="100000"/>
              </a:lnSpc>
              <a:spcBef>
                <a:spcPts val="0"/>
              </a:spcBef>
            </a:pPr>
            <a:r>
              <a:rPr lang="en-US" sz="2800" dirty="0"/>
              <a:t>Are the KSAs consistent with the expectation of the indicated PE/standard?</a:t>
            </a:r>
          </a:p>
          <a:p>
            <a:pPr marL="228600" indent="-228600">
              <a:lnSpc>
                <a:spcPct val="100000"/>
              </a:lnSpc>
              <a:spcBef>
                <a:spcPts val="0"/>
              </a:spcBef>
            </a:pPr>
            <a:r>
              <a:rPr lang="en-US" sz="2800" dirty="0"/>
              <a:t>Are the KSAs consistent with the key aspects indicated in the Unpacking Tool?</a:t>
            </a:r>
          </a:p>
          <a:p>
            <a:pPr marL="342891" lvl="1" indent="0">
              <a:buNone/>
            </a:pPr>
            <a:endParaRPr lang="en-US" sz="1500" dirty="0">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22613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F59-1072-41FD-86AC-C75B2CCB8321}"/>
              </a:ext>
            </a:extLst>
          </p:cNvPr>
          <p:cNvSpPr>
            <a:spLocks noGrp="1"/>
          </p:cNvSpPr>
          <p:nvPr>
            <p:ph type="title"/>
          </p:nvPr>
        </p:nvSpPr>
        <p:spPr/>
        <p:txBody>
          <a:bodyPr>
            <a:normAutofit/>
          </a:bodyPr>
          <a:lstStyle/>
          <a:p>
            <a:r>
              <a:rPr lang="en-US" sz="3600" dirty="0"/>
              <a:t>Strategies for Completing the KSAs for </a:t>
            </a:r>
            <a:br>
              <a:rPr lang="en-US" sz="3600" dirty="0"/>
            </a:br>
            <a:r>
              <a:rPr lang="en-US" sz="3600" dirty="0"/>
              <a:t>the Task Specifications Tool</a:t>
            </a:r>
            <a:endParaRPr lang="en-US" sz="4800" dirty="0"/>
          </a:p>
        </p:txBody>
      </p:sp>
      <p:sp>
        <p:nvSpPr>
          <p:cNvPr id="3" name="Content Placeholder 2">
            <a:extLst>
              <a:ext uri="{FF2B5EF4-FFF2-40B4-BE49-F238E27FC236}">
                <a16:creationId xmlns:a16="http://schemas.microsoft.com/office/drawing/2014/main" id="{A68F1EE5-F7B2-452E-B7A7-71AE4392B686}"/>
              </a:ext>
            </a:extLst>
          </p:cNvPr>
          <p:cNvSpPr>
            <a:spLocks noGrp="1"/>
          </p:cNvSpPr>
          <p:nvPr>
            <p:ph idx="1"/>
          </p:nvPr>
        </p:nvSpPr>
        <p:spPr>
          <a:xfrm>
            <a:off x="457200" y="1572237"/>
            <a:ext cx="8229600" cy="4902704"/>
          </a:xfrm>
        </p:spPr>
        <p:txBody>
          <a:bodyPr>
            <a:normAutofit lnSpcReduction="10000"/>
          </a:bodyPr>
          <a:lstStyle/>
          <a:p>
            <a:pPr marL="228600" indent="-228600">
              <a:lnSpc>
                <a:spcPct val="100000"/>
              </a:lnSpc>
              <a:spcBef>
                <a:spcPts val="0"/>
              </a:spcBef>
              <a:spcAft>
                <a:spcPts val="600"/>
              </a:spcAft>
            </a:pPr>
            <a:r>
              <a:rPr lang="en-US" sz="2800" dirty="0"/>
              <a:t>Use the following strategies to complete the Task Specifications Tool:</a:t>
            </a:r>
          </a:p>
          <a:p>
            <a:pPr marL="457200" lvl="1" indent="-228600">
              <a:lnSpc>
                <a:spcPct val="100000"/>
              </a:lnSpc>
              <a:spcBef>
                <a:spcPts val="0"/>
              </a:spcBef>
              <a:spcAft>
                <a:spcPts val="600"/>
              </a:spcAft>
            </a:pPr>
            <a:r>
              <a:rPr lang="en-US" sz="2400" dirty="0"/>
              <a:t>Consider the number of KSAs that are required to address the breadth and the dimensions represented in the PE/standard.</a:t>
            </a:r>
          </a:p>
          <a:p>
            <a:pPr marL="457200" lvl="1" indent="-228600">
              <a:lnSpc>
                <a:spcPct val="100000"/>
              </a:lnSpc>
              <a:spcBef>
                <a:spcPts val="0"/>
              </a:spcBef>
              <a:spcAft>
                <a:spcPts val="600"/>
              </a:spcAft>
            </a:pPr>
            <a:r>
              <a:rPr lang="en-US" sz="2400" dirty="0"/>
              <a:t>Consider if the specificity and range of the KSAs is sufficient to support the development of multiple tasks and items within a task.</a:t>
            </a:r>
          </a:p>
          <a:p>
            <a:pPr marL="457200" lvl="1" indent="-228600">
              <a:lnSpc>
                <a:spcPct val="100000"/>
              </a:lnSpc>
              <a:spcBef>
                <a:spcPts val="0"/>
              </a:spcBef>
              <a:spcAft>
                <a:spcPts val="600"/>
              </a:spcAft>
            </a:pPr>
            <a:r>
              <a:rPr lang="en-US" sz="2400" dirty="0"/>
              <a:t>Consider how the KSA(s) support the development and consideration for how students will demonstrate learning.</a:t>
            </a:r>
          </a:p>
          <a:p>
            <a:pPr marL="457200" lvl="1" indent="-228600">
              <a:lnSpc>
                <a:spcPct val="100000"/>
              </a:lnSpc>
              <a:spcBef>
                <a:spcPts val="0"/>
              </a:spcBef>
              <a:spcAft>
                <a:spcPts val="600"/>
              </a:spcAft>
            </a:pPr>
            <a:r>
              <a:rPr lang="en-US" sz="2400" dirty="0"/>
              <a:t>Consider how assessing the KSA(s) will elicit sufficient evidence of student learning to make appropriate inferences about that learning.</a:t>
            </a:r>
          </a:p>
          <a:p>
            <a:pPr marL="457200" lvl="1" indent="-228600">
              <a:lnSpc>
                <a:spcPct val="100000"/>
              </a:lnSpc>
              <a:spcBef>
                <a:spcPts val="0"/>
              </a:spcBef>
              <a:spcAft>
                <a:spcPts val="600"/>
              </a:spcAft>
            </a:pPr>
            <a:endParaRPr lang="en-US" sz="2400" dirty="0">
              <a:highlight>
                <a:srgbClr val="FFFF00"/>
              </a:highlight>
            </a:endParaRPr>
          </a:p>
        </p:txBody>
      </p:sp>
    </p:spTree>
    <p:extLst>
      <p:ext uri="{BB962C8B-B14F-4D97-AF65-F5344CB8AC3E}">
        <p14:creationId xmlns:p14="http://schemas.microsoft.com/office/powerpoint/2010/main" val="39259961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1272746" y="1709743"/>
            <a:ext cx="9783335" cy="2852737"/>
          </a:xfrm>
        </p:spPr>
        <p:txBody>
          <a:bodyPr>
            <a:normAutofit/>
          </a:bodyPr>
          <a:lstStyle/>
          <a:p>
            <a:pPr marL="2293938" indent="681038" algn="r"/>
            <a:r>
              <a:rPr lang="en-US" sz="3600" dirty="0">
                <a:effectLst/>
              </a:rPr>
              <a:t>Collaborative Teams: </a:t>
            </a:r>
            <a:br>
              <a:rPr lang="en-US" sz="3600" dirty="0">
                <a:effectLst/>
              </a:rPr>
            </a:br>
            <a:r>
              <a:rPr lang="en-US" sz="3600" dirty="0">
                <a:effectLst/>
              </a:rPr>
              <a:t>Develop Task Specifications Tool </a:t>
            </a:r>
            <a:br>
              <a:rPr lang="en-US" sz="3600" dirty="0">
                <a:effectLst/>
              </a:rPr>
            </a:br>
            <a:r>
              <a:rPr lang="en-US" sz="3600" dirty="0">
                <a:effectLst/>
              </a:rPr>
              <a:t>(Part 1 – Knowledge, Skills, and Abilities)</a:t>
            </a:r>
            <a:endParaRPr lang="en-US" sz="3600" b="1" dirty="0">
              <a:solidFill>
                <a:srgbClr val="0070C0"/>
              </a:solidFill>
              <a:effectLst/>
            </a:endParaRPr>
          </a:p>
        </p:txBody>
      </p:sp>
      <p:sp>
        <p:nvSpPr>
          <p:cNvPr id="7" name="Subtitle 4">
            <a:extLst>
              <a:ext uri="{FF2B5EF4-FFF2-40B4-BE49-F238E27FC236}">
                <a16:creationId xmlns:a16="http://schemas.microsoft.com/office/drawing/2014/main" id="{5AA44839-D783-4FCE-8BFB-6BBE5192C40C}"/>
              </a:ext>
            </a:extLst>
          </p:cNvPr>
          <p:cNvSpPr txBox="1">
            <a:spLocks/>
          </p:cNvSpPr>
          <p:nvPr/>
        </p:nvSpPr>
        <p:spPr>
          <a:xfrm>
            <a:off x="3216502" y="4772108"/>
            <a:ext cx="5294086" cy="930192"/>
          </a:xfrm>
          <a:prstGeom prst="rect">
            <a:avLst/>
          </a:prstGeom>
        </p:spPr>
        <p:txBody>
          <a:bodyPr vert="horz" lIns="91440" tIns="45720" rIns="91440" bIns="45720" rtlCol="0">
            <a:norm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r"/>
            <a:r>
              <a:rPr lang="es-PR" sz="2400" dirty="0">
                <a:solidFill>
                  <a:schemeClr val="tx1"/>
                </a:solidFill>
              </a:rPr>
              <a:t>[</a:t>
            </a:r>
            <a:r>
              <a:rPr lang="es-PR" sz="2400" dirty="0" err="1">
                <a:solidFill>
                  <a:schemeClr val="tx1"/>
                </a:solidFill>
              </a:rPr>
              <a:t>Presenter</a:t>
            </a:r>
            <a:r>
              <a:rPr lang="es-PR" sz="2400" dirty="0">
                <a:solidFill>
                  <a:schemeClr val="tx1"/>
                </a:solidFill>
              </a:rPr>
              <a:t> </a:t>
            </a:r>
            <a:r>
              <a:rPr lang="es-PR" sz="2400" dirty="0" err="1">
                <a:solidFill>
                  <a:schemeClr val="tx1"/>
                </a:solidFill>
              </a:rPr>
              <a:t>Name</a:t>
            </a:r>
            <a:r>
              <a:rPr lang="es-PR" sz="2400" dirty="0">
                <a:solidFill>
                  <a:schemeClr val="tx1"/>
                </a:solidFill>
              </a:rPr>
              <a:t>(s)]</a:t>
            </a:r>
          </a:p>
          <a:p>
            <a:pPr algn="r"/>
            <a:r>
              <a:rPr lang="en-US" sz="2400" dirty="0">
                <a:solidFill>
                  <a:schemeClr val="tx1"/>
                </a:solidFill>
              </a:rPr>
              <a:t>2:00 p.m. – 2:30 p.m.</a:t>
            </a:r>
          </a:p>
        </p:txBody>
      </p:sp>
    </p:spTree>
    <p:extLst>
      <p:ext uri="{BB962C8B-B14F-4D97-AF65-F5344CB8AC3E}">
        <p14:creationId xmlns:p14="http://schemas.microsoft.com/office/powerpoint/2010/main" val="910344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2955" y="1122302"/>
            <a:ext cx="5370815" cy="5735697"/>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3" name="Picture 72">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0325"/>
          <a:stretch/>
        </p:blipFill>
        <p:spPr>
          <a:xfrm flipH="1">
            <a:off x="0" y="1122301"/>
            <a:ext cx="9144000" cy="5750526"/>
          </a:xfrm>
          <a:prstGeom prst="rect">
            <a:avLst/>
          </a:prstGeom>
        </p:spPr>
      </p:pic>
      <p:sp>
        <p:nvSpPr>
          <p:cNvPr id="75"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441" y="1608355"/>
            <a:ext cx="4570559" cy="5249645"/>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0242" name="Picture 2" descr="Image result for collaboration clip art">
            <a:extLst>
              <a:ext uri="{FF2B5EF4-FFF2-40B4-BE49-F238E27FC236}">
                <a16:creationId xmlns:a16="http://schemas.microsoft.com/office/drawing/2014/main" id="{4D9800D5-D958-4D9C-A8D6-439B95E4AD8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24681" y="3423406"/>
            <a:ext cx="3463967" cy="203345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792E0934-BB55-47B4-AB8A-94EF2330C171}"/>
              </a:ext>
            </a:extLst>
          </p:cNvPr>
          <p:cNvSpPr>
            <a:spLocks noGrp="1"/>
          </p:cNvSpPr>
          <p:nvPr>
            <p:ph type="title"/>
          </p:nvPr>
        </p:nvSpPr>
        <p:spPr/>
        <p:txBody>
          <a:bodyPr/>
          <a:lstStyle/>
          <a:p>
            <a:r>
              <a:rPr lang="en-US" dirty="0"/>
              <a:t>Guided Activity</a:t>
            </a:r>
          </a:p>
        </p:txBody>
      </p:sp>
      <p:sp>
        <p:nvSpPr>
          <p:cNvPr id="10" name="Content Placeholder 2">
            <a:extLst>
              <a:ext uri="{FF2B5EF4-FFF2-40B4-BE49-F238E27FC236}">
                <a16:creationId xmlns:a16="http://schemas.microsoft.com/office/drawing/2014/main" id="{4243D719-D87A-442E-BF16-4CF3DFF0A115}"/>
              </a:ext>
            </a:extLst>
          </p:cNvPr>
          <p:cNvSpPr>
            <a:spLocks noGrp="1"/>
          </p:cNvSpPr>
          <p:nvPr>
            <p:ph idx="1"/>
          </p:nvPr>
        </p:nvSpPr>
        <p:spPr>
          <a:xfrm>
            <a:off x="457199" y="1417320"/>
            <a:ext cx="3509320" cy="5166360"/>
          </a:xfrm>
        </p:spPr>
        <p:txBody>
          <a:bodyPr>
            <a:normAutofit/>
          </a:bodyPr>
          <a:lstStyle/>
          <a:p>
            <a:pPr marL="228600" indent="-228600">
              <a:lnSpc>
                <a:spcPct val="100000"/>
              </a:lnSpc>
              <a:spcBef>
                <a:spcPts val="0"/>
              </a:spcBef>
              <a:spcAft>
                <a:spcPts val="600"/>
              </a:spcAft>
            </a:pPr>
            <a:r>
              <a:rPr lang="en-US" sz="2800" dirty="0"/>
              <a:t>In your collaborative teams, collectively brainstorm possible KSAs for a selected performance expectation.</a:t>
            </a:r>
          </a:p>
          <a:p>
            <a:pPr marL="228600" indent="-228600">
              <a:lnSpc>
                <a:spcPct val="100000"/>
              </a:lnSpc>
              <a:spcBef>
                <a:spcPts val="0"/>
              </a:spcBef>
              <a:spcAft>
                <a:spcPts val="600"/>
              </a:spcAft>
            </a:pPr>
            <a:r>
              <a:rPr lang="en-US" sz="2800" dirty="0"/>
              <a:t>Facilitators will provide guidance and will record ideas in the Task Specifications Tool.</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7510929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3150973" y="1833311"/>
            <a:ext cx="11661561" cy="2852737"/>
          </a:xfrm>
        </p:spPr>
        <p:txBody>
          <a:bodyPr>
            <a:normAutofit/>
          </a:bodyPr>
          <a:lstStyle/>
          <a:p>
            <a:pPr marL="3482975" algn="r"/>
            <a:r>
              <a:rPr lang="en-US" sz="3600" dirty="0">
                <a:effectLst/>
              </a:rPr>
              <a:t>Overview and Guided Activity: Purpose and Development of a Task Specifications Tool </a:t>
            </a:r>
            <a:br>
              <a:rPr lang="en-US" sz="3600" dirty="0">
                <a:effectLst/>
              </a:rPr>
            </a:br>
            <a:r>
              <a:rPr lang="en-US" sz="3600" dirty="0">
                <a:effectLst/>
              </a:rPr>
              <a:t>(Part 2 – Student Demonstrations of Learning and Work Products)</a:t>
            </a:r>
            <a:endParaRPr lang="en-US" sz="3600" b="1" dirty="0">
              <a:solidFill>
                <a:srgbClr val="0070C0"/>
              </a:solidFill>
              <a:effectLst/>
            </a:endParaRPr>
          </a:p>
        </p:txBody>
      </p:sp>
      <p:sp>
        <p:nvSpPr>
          <p:cNvPr id="7" name="Subtitle 4">
            <a:extLst>
              <a:ext uri="{FF2B5EF4-FFF2-40B4-BE49-F238E27FC236}">
                <a16:creationId xmlns:a16="http://schemas.microsoft.com/office/drawing/2014/main" id="{5AA44839-D783-4FCE-8BFB-6BBE5192C40C}"/>
              </a:ext>
            </a:extLst>
          </p:cNvPr>
          <p:cNvSpPr txBox="1">
            <a:spLocks/>
          </p:cNvSpPr>
          <p:nvPr/>
        </p:nvSpPr>
        <p:spPr>
          <a:xfrm>
            <a:off x="2829697" y="4880965"/>
            <a:ext cx="5680891" cy="930192"/>
          </a:xfrm>
          <a:prstGeom prst="rect">
            <a:avLst/>
          </a:prstGeom>
        </p:spPr>
        <p:txBody>
          <a:bodyPr vert="horz" lIns="91440" tIns="45720" rIns="91440" bIns="45720" rtlCol="0">
            <a:norm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r">
              <a:spcBef>
                <a:spcPts val="0"/>
              </a:spcBef>
            </a:pPr>
            <a:r>
              <a:rPr lang="es-PR" sz="2400" dirty="0">
                <a:solidFill>
                  <a:schemeClr val="tx1"/>
                </a:solidFill>
              </a:rPr>
              <a:t>[</a:t>
            </a:r>
            <a:r>
              <a:rPr lang="es-PR" sz="2400" dirty="0" err="1">
                <a:solidFill>
                  <a:schemeClr val="tx1"/>
                </a:solidFill>
              </a:rPr>
              <a:t>Presenter</a:t>
            </a:r>
            <a:r>
              <a:rPr lang="es-PR" sz="2400" dirty="0">
                <a:solidFill>
                  <a:schemeClr val="tx1"/>
                </a:solidFill>
              </a:rPr>
              <a:t> </a:t>
            </a:r>
            <a:r>
              <a:rPr lang="es-PR" sz="2400" dirty="0" err="1">
                <a:solidFill>
                  <a:schemeClr val="tx1"/>
                </a:solidFill>
              </a:rPr>
              <a:t>Name</a:t>
            </a:r>
            <a:r>
              <a:rPr lang="es-PR" sz="2400" dirty="0">
                <a:solidFill>
                  <a:schemeClr val="tx1"/>
                </a:solidFill>
              </a:rPr>
              <a:t>(s)]</a:t>
            </a:r>
          </a:p>
          <a:p>
            <a:pPr marL="0" marR="0" lvl="0" indent="0" algn="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2:30 p.m. – </a:t>
            </a:r>
            <a:r>
              <a:rPr lang="en-US" sz="2400" dirty="0">
                <a:solidFill>
                  <a:prstClr val="black"/>
                </a:solidFill>
                <a:latin typeface="Calibri" panose="020F0502020204030204"/>
              </a:rPr>
              <a:t>3</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:00 p.m.</a:t>
            </a:r>
          </a:p>
        </p:txBody>
      </p:sp>
    </p:spTree>
    <p:extLst>
      <p:ext uri="{BB962C8B-B14F-4D97-AF65-F5344CB8AC3E}">
        <p14:creationId xmlns:p14="http://schemas.microsoft.com/office/powerpoint/2010/main" val="32712405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377A609-0ADF-4220-8A57-9CECE34C9BE9}"/>
              </a:ext>
            </a:extLst>
          </p:cNvPr>
          <p:cNvSpPr txBox="1">
            <a:spLocks/>
          </p:cNvSpPr>
          <p:nvPr/>
        </p:nvSpPr>
        <p:spPr>
          <a:xfrm>
            <a:off x="457200" y="274320"/>
            <a:ext cx="8229600" cy="1143000"/>
          </a:xfrm>
          <a:prstGeom prst="rect">
            <a:avLst/>
          </a:prstGeom>
        </p:spPr>
        <p:txBody>
          <a:bodyPr anchor="ctr" anchorCtr="0">
            <a:normAutofit/>
          </a:bodyPr>
          <a:lst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a:lstStyle>
          <a:p>
            <a:r>
              <a:rPr lang="en-US" dirty="0">
                <a:effectLst/>
              </a:rPr>
              <a:t>Assessment Task Specifications Tool</a:t>
            </a:r>
          </a:p>
        </p:txBody>
      </p:sp>
      <p:pic>
        <p:nvPicPr>
          <p:cNvPr id="4" name="Picture 3">
            <a:extLst>
              <a:ext uri="{FF2B5EF4-FFF2-40B4-BE49-F238E27FC236}">
                <a16:creationId xmlns:a16="http://schemas.microsoft.com/office/drawing/2014/main" id="{697DE2E8-BE0D-4EC2-B7BF-A9C982F8B1B7}"/>
              </a:ext>
            </a:extLst>
          </p:cNvPr>
          <p:cNvPicPr>
            <a:picLocks noChangeAspect="1"/>
          </p:cNvPicPr>
          <p:nvPr/>
        </p:nvPicPr>
        <p:blipFill rotWithShape="1">
          <a:blip r:embed="rId3"/>
          <a:srcRect l="25096" t="26068" r="24519" b="5555"/>
          <a:stretch/>
        </p:blipFill>
        <p:spPr>
          <a:xfrm>
            <a:off x="457200" y="1417320"/>
            <a:ext cx="5961185" cy="4550523"/>
          </a:xfrm>
          <a:prstGeom prst="rect">
            <a:avLst/>
          </a:prstGeom>
        </p:spPr>
      </p:pic>
      <p:grpSp>
        <p:nvGrpSpPr>
          <p:cNvPr id="9" name="Group 8">
            <a:extLst>
              <a:ext uri="{FF2B5EF4-FFF2-40B4-BE49-F238E27FC236}">
                <a16:creationId xmlns:a16="http://schemas.microsoft.com/office/drawing/2014/main" id="{3522B94C-B216-4F14-AC8E-DD2032937977}"/>
              </a:ext>
            </a:extLst>
          </p:cNvPr>
          <p:cNvGrpSpPr/>
          <p:nvPr/>
        </p:nvGrpSpPr>
        <p:grpSpPr>
          <a:xfrm>
            <a:off x="4008286" y="1612676"/>
            <a:ext cx="4089429" cy="2479764"/>
            <a:chOff x="4008286" y="1202788"/>
            <a:chExt cx="4089429" cy="2479764"/>
          </a:xfrm>
        </p:grpSpPr>
        <p:sp>
          <p:nvSpPr>
            <p:cNvPr id="5" name="Callout: Left Arrow 4">
              <a:extLst>
                <a:ext uri="{FF2B5EF4-FFF2-40B4-BE49-F238E27FC236}">
                  <a16:creationId xmlns:a16="http://schemas.microsoft.com/office/drawing/2014/main" id="{D7917A17-CF0F-4D34-AAB0-0646A43A1A3C}"/>
                </a:ext>
              </a:extLst>
            </p:cNvPr>
            <p:cNvSpPr/>
            <p:nvPr/>
          </p:nvSpPr>
          <p:spPr>
            <a:xfrm>
              <a:off x="4008286" y="1202788"/>
              <a:ext cx="4089429" cy="2479764"/>
            </a:xfrm>
            <a:prstGeom prst="leftArrowCallout">
              <a:avLst>
                <a:gd name="adj1" fmla="val 29121"/>
                <a:gd name="adj2" fmla="val 22046"/>
                <a:gd name="adj3" fmla="val 7580"/>
                <a:gd name="adj4" fmla="val 8881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 name="TextBox 5">
              <a:extLst>
                <a:ext uri="{FF2B5EF4-FFF2-40B4-BE49-F238E27FC236}">
                  <a16:creationId xmlns:a16="http://schemas.microsoft.com/office/drawing/2014/main" id="{C523B6F4-1D3C-48E3-874E-23F3FEC04C59}"/>
                </a:ext>
              </a:extLst>
            </p:cNvPr>
            <p:cNvSpPr txBox="1"/>
            <p:nvPr/>
          </p:nvSpPr>
          <p:spPr>
            <a:xfrm>
              <a:off x="4571999" y="1220339"/>
              <a:ext cx="3525715" cy="2462213"/>
            </a:xfrm>
            <a:prstGeom prst="rect">
              <a:avLst/>
            </a:prstGeom>
            <a:noFill/>
          </p:spPr>
          <p:txBody>
            <a:bodyPr wrap="square" rtlCol="0">
              <a:spAutoFit/>
            </a:bodyPr>
            <a:lstStyle/>
            <a:p>
              <a:pPr marL="285750" indent="-285750">
                <a:buFont typeface="Arial" panose="020B0604020202020204" pitchFamily="34" charset="0"/>
                <a:buChar char="•"/>
              </a:pPr>
              <a:r>
                <a:rPr lang="en-US" sz="1400" dirty="0"/>
                <a:t>For each KSA, identify the types of performances that provide evidence that students have met the KSA </a:t>
              </a:r>
            </a:p>
            <a:p>
              <a:r>
                <a:rPr lang="en-US" sz="1400" b="1" dirty="0"/>
                <a:t>Example:</a:t>
              </a:r>
            </a:p>
            <a:p>
              <a:r>
                <a:rPr lang="en-US" sz="1400" dirty="0"/>
                <a:t>KSA1: Develop a model to describe matter.</a:t>
              </a:r>
            </a:p>
            <a:p>
              <a:pPr marL="285750" indent="-285750">
                <a:buFont typeface="Wingdings" panose="05000000000000000000" pitchFamily="2" charset="2"/>
                <a:buChar char="ü"/>
              </a:pPr>
              <a:r>
                <a:rPr lang="en-US" sz="1400" dirty="0"/>
                <a:t>Model accurately represents the observable phenomena.</a:t>
              </a:r>
            </a:p>
            <a:p>
              <a:pPr marL="285750" indent="-285750">
                <a:buFont typeface="Wingdings" panose="05000000000000000000" pitchFamily="2" charset="2"/>
                <a:buChar char="ü"/>
              </a:pPr>
              <a:r>
                <a:rPr lang="en-US" sz="1400" dirty="0"/>
                <a:t>Model accurately captures all mechanistic features of the observable phenomena.</a:t>
              </a:r>
            </a:p>
            <a:p>
              <a:pPr marL="285750" indent="-285750">
                <a:buFont typeface="Wingdings" panose="05000000000000000000" pitchFamily="2" charset="2"/>
                <a:buChar char="ü"/>
              </a:pPr>
              <a:r>
                <a:rPr lang="en-US" sz="1400" dirty="0"/>
                <a:t>Scale of model components is relevant to various objects, systems, and processes</a:t>
              </a:r>
            </a:p>
          </p:txBody>
        </p:sp>
      </p:grpSp>
      <p:grpSp>
        <p:nvGrpSpPr>
          <p:cNvPr id="10" name="Group 9">
            <a:extLst>
              <a:ext uri="{FF2B5EF4-FFF2-40B4-BE49-F238E27FC236}">
                <a16:creationId xmlns:a16="http://schemas.microsoft.com/office/drawing/2014/main" id="{44AC1B1A-29C4-4874-AAE9-4EAAFEE27614}"/>
              </a:ext>
            </a:extLst>
          </p:cNvPr>
          <p:cNvGrpSpPr/>
          <p:nvPr/>
        </p:nvGrpSpPr>
        <p:grpSpPr>
          <a:xfrm>
            <a:off x="4008286" y="4541147"/>
            <a:ext cx="4089429" cy="1815882"/>
            <a:chOff x="4008286" y="4541147"/>
            <a:chExt cx="4089429" cy="1815882"/>
          </a:xfrm>
        </p:grpSpPr>
        <p:sp>
          <p:nvSpPr>
            <p:cNvPr id="7" name="Callout: Left Arrow 6">
              <a:extLst>
                <a:ext uri="{FF2B5EF4-FFF2-40B4-BE49-F238E27FC236}">
                  <a16:creationId xmlns:a16="http://schemas.microsoft.com/office/drawing/2014/main" id="{08C11DFB-4652-49E1-A7C9-24F7D134804F}"/>
                </a:ext>
              </a:extLst>
            </p:cNvPr>
            <p:cNvSpPr/>
            <p:nvPr/>
          </p:nvSpPr>
          <p:spPr>
            <a:xfrm>
              <a:off x="4008286" y="4541147"/>
              <a:ext cx="4089429" cy="1815882"/>
            </a:xfrm>
            <a:prstGeom prst="leftArrowCallout">
              <a:avLst>
                <a:gd name="adj1" fmla="val 42535"/>
                <a:gd name="adj2" fmla="val 34648"/>
                <a:gd name="adj3" fmla="val 12807"/>
                <a:gd name="adj4" fmla="val 8934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 name="TextBox 7">
              <a:extLst>
                <a:ext uri="{FF2B5EF4-FFF2-40B4-BE49-F238E27FC236}">
                  <a16:creationId xmlns:a16="http://schemas.microsoft.com/office/drawing/2014/main" id="{6B676106-D044-4A61-B9E7-148351857F9B}"/>
                </a:ext>
              </a:extLst>
            </p:cNvPr>
            <p:cNvSpPr txBox="1"/>
            <p:nvPr/>
          </p:nvSpPr>
          <p:spPr>
            <a:xfrm>
              <a:off x="4483262" y="4558697"/>
              <a:ext cx="3614453"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t>Describe the work products (i.e., item types, situations, stimuli) that will allow students to fully demonstrate the KSA(s) </a:t>
              </a:r>
            </a:p>
            <a:p>
              <a:pPr marL="285750" indent="-285750">
                <a:buFont typeface="Arial" panose="020B0604020202020204" pitchFamily="34" charset="0"/>
                <a:buChar char="•"/>
              </a:pPr>
              <a:r>
                <a:rPr lang="en-US" sz="1400" dirty="0"/>
                <a:t>Educators can pick from this “menu of options” to select a work product or combination of work products appropriate for measuring the KSA(s)</a:t>
              </a:r>
            </a:p>
          </p:txBody>
        </p:sp>
      </p:grpSp>
      <p:pic>
        <p:nvPicPr>
          <p:cNvPr id="11" name="Picture 10">
            <a:extLst>
              <a:ext uri="{FF2B5EF4-FFF2-40B4-BE49-F238E27FC236}">
                <a16:creationId xmlns:a16="http://schemas.microsoft.com/office/drawing/2014/main" id="{E56CAF08-AA91-4504-84BB-415142978EED}"/>
              </a:ext>
            </a:extLst>
          </p:cNvPr>
          <p:cNvPicPr>
            <a:picLocks noChangeAspect="1"/>
          </p:cNvPicPr>
          <p:nvPr/>
        </p:nvPicPr>
        <p:blipFill rotWithShape="1">
          <a:blip r:embed="rId4"/>
          <a:srcRect l="15704" t="25274" r="15070" b="70688"/>
          <a:stretch/>
        </p:blipFill>
        <p:spPr>
          <a:xfrm>
            <a:off x="457200" y="1241041"/>
            <a:ext cx="5961185" cy="195582"/>
          </a:xfrm>
          <a:prstGeom prst="rect">
            <a:avLst/>
          </a:prstGeom>
        </p:spPr>
      </p:pic>
    </p:spTree>
    <p:extLst>
      <p:ext uri="{BB962C8B-B14F-4D97-AF65-F5344CB8AC3E}">
        <p14:creationId xmlns:p14="http://schemas.microsoft.com/office/powerpoint/2010/main" val="12335433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F59-1072-41FD-86AC-C75B2CCB8321}"/>
              </a:ext>
            </a:extLst>
          </p:cNvPr>
          <p:cNvSpPr>
            <a:spLocks noGrp="1"/>
          </p:cNvSpPr>
          <p:nvPr>
            <p:ph type="title"/>
          </p:nvPr>
        </p:nvSpPr>
        <p:spPr>
          <a:xfrm>
            <a:off x="340659" y="287767"/>
            <a:ext cx="8229600" cy="1143000"/>
          </a:xfrm>
        </p:spPr>
        <p:txBody>
          <a:bodyPr>
            <a:noAutofit/>
          </a:bodyPr>
          <a:lstStyle/>
          <a:p>
            <a:r>
              <a:rPr lang="en-US" sz="3600" dirty="0"/>
              <a:t>Guiding Questions for Completing the SDLs and WPs for the Task Specifications Tool</a:t>
            </a:r>
            <a:endParaRPr lang="en-US" dirty="0"/>
          </a:p>
        </p:txBody>
      </p:sp>
      <p:sp>
        <p:nvSpPr>
          <p:cNvPr id="3" name="Content Placeholder 2">
            <a:extLst>
              <a:ext uri="{FF2B5EF4-FFF2-40B4-BE49-F238E27FC236}">
                <a16:creationId xmlns:a16="http://schemas.microsoft.com/office/drawing/2014/main" id="{A68F1EE5-F7B2-452E-B7A7-71AE4392B686}"/>
              </a:ext>
            </a:extLst>
          </p:cNvPr>
          <p:cNvSpPr>
            <a:spLocks noGrp="1"/>
          </p:cNvSpPr>
          <p:nvPr>
            <p:ph idx="1"/>
          </p:nvPr>
        </p:nvSpPr>
        <p:spPr/>
        <p:txBody>
          <a:bodyPr>
            <a:normAutofit lnSpcReduction="10000"/>
          </a:bodyPr>
          <a:lstStyle/>
          <a:p>
            <a:pPr marL="228600" indent="-228600">
              <a:lnSpc>
                <a:spcPct val="100000"/>
              </a:lnSpc>
              <a:spcBef>
                <a:spcPts val="0"/>
              </a:spcBef>
            </a:pPr>
            <a:r>
              <a:rPr lang="en-US" sz="2700" dirty="0"/>
              <a:t>What types of performances will provide evidence that students have learned the KSA(s)?</a:t>
            </a:r>
          </a:p>
          <a:p>
            <a:pPr marL="228600" indent="-228600">
              <a:lnSpc>
                <a:spcPct val="100000"/>
              </a:lnSpc>
              <a:spcBef>
                <a:spcPts val="0"/>
              </a:spcBef>
            </a:pPr>
            <a:r>
              <a:rPr lang="en-US" sz="2700" dirty="0"/>
              <a:t>How will students demonstrate their learning? What type of responses or artifacts will students produce?</a:t>
            </a:r>
          </a:p>
          <a:p>
            <a:pPr marL="228600" indent="-228600">
              <a:lnSpc>
                <a:spcPct val="100000"/>
              </a:lnSpc>
              <a:spcBef>
                <a:spcPts val="0"/>
              </a:spcBef>
            </a:pPr>
            <a:r>
              <a:rPr lang="en-US" sz="2700" dirty="0"/>
              <a:t>What are the ways in which students will provide evidence of their learning?</a:t>
            </a:r>
          </a:p>
          <a:p>
            <a:pPr marL="228600" indent="-228600">
              <a:lnSpc>
                <a:spcPct val="100000"/>
              </a:lnSpc>
              <a:spcBef>
                <a:spcPts val="0"/>
              </a:spcBef>
            </a:pPr>
            <a:r>
              <a:rPr lang="en-US" sz="2700" dirty="0"/>
              <a:t>How does the evidence reflect the selected KSA(s)?</a:t>
            </a:r>
          </a:p>
          <a:p>
            <a:pPr marL="228600" indent="-228600">
              <a:lnSpc>
                <a:spcPct val="100000"/>
              </a:lnSpc>
              <a:spcBef>
                <a:spcPts val="0"/>
              </a:spcBef>
            </a:pPr>
            <a:r>
              <a:rPr lang="en-US" sz="2700" dirty="0"/>
              <a:t>What are the kinds of behaviors and performances that show what students should know and be able to do after instruction?</a:t>
            </a:r>
          </a:p>
          <a:p>
            <a:pPr marL="228600" indent="-228600">
              <a:lnSpc>
                <a:spcPct val="100000"/>
              </a:lnSpc>
              <a:spcBef>
                <a:spcPts val="0"/>
              </a:spcBef>
            </a:pPr>
            <a:r>
              <a:rPr lang="en-US" sz="2700" dirty="0"/>
              <a:t>What are the items, situations or stimuli that will elicit evidence of student learning?</a:t>
            </a:r>
          </a:p>
          <a:p>
            <a:pPr marL="457200" lvl="1" indent="-228600">
              <a:lnSpc>
                <a:spcPct val="100000"/>
              </a:lnSpc>
              <a:spcBef>
                <a:spcPts val="0"/>
              </a:spcBef>
            </a:pPr>
            <a:endParaRPr lang="en-US" sz="2400" dirty="0"/>
          </a:p>
          <a:p>
            <a:pPr marL="457200" lvl="1" indent="-228600">
              <a:lnSpc>
                <a:spcPct val="100000"/>
              </a:lnSpc>
              <a:spcBef>
                <a:spcPts val="0"/>
              </a:spcBef>
            </a:pPr>
            <a:endParaRPr lang="en-US" sz="2400" dirty="0">
              <a:highlight>
                <a:srgbClr val="FFFF00"/>
              </a:highlight>
            </a:endParaRPr>
          </a:p>
          <a:p>
            <a:pPr marL="342891" lvl="1" indent="0">
              <a:buNone/>
            </a:pPr>
            <a:endParaRPr lang="en-US" sz="1500" dirty="0">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4156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p>
            <a:r>
              <a:rPr lang="en-US">
                <a:effectLst/>
              </a:rPr>
              <a:t>Agenda</a:t>
            </a:r>
            <a:endParaRPr lang="en-US" dirty="0">
              <a:effectLst/>
            </a:endParaRPr>
          </a:p>
        </p:txBody>
      </p:sp>
      <p:sp>
        <p:nvSpPr>
          <p:cNvPr id="12" name="Content Placeholder 11"/>
          <p:cNvSpPr>
            <a:spLocks noGrp="1"/>
          </p:cNvSpPr>
          <p:nvPr>
            <p:ph idx="1"/>
          </p:nvPr>
        </p:nvSpPr>
        <p:spPr>
          <a:xfrm>
            <a:off x="457200" y="1380924"/>
            <a:ext cx="8229600" cy="585216"/>
          </a:xfrm>
        </p:spPr>
        <p:txBody>
          <a:bodyPr/>
          <a:lstStyle/>
          <a:p>
            <a:pPr marL="0" indent="0">
              <a:buNone/>
            </a:pPr>
            <a:r>
              <a:rPr lang="en-US" b="1"/>
              <a:t>Day 1 Morning</a:t>
            </a:r>
          </a:p>
          <a:p>
            <a:pPr marL="0" indent="0">
              <a:buNone/>
            </a:pPr>
            <a:endParaRPr lang="en-US" dirty="0"/>
          </a:p>
        </p:txBody>
      </p:sp>
      <p:graphicFrame>
        <p:nvGraphicFramePr>
          <p:cNvPr id="10" name="Table 9">
            <a:extLst>
              <a:ext uri="{FF2B5EF4-FFF2-40B4-BE49-F238E27FC236}">
                <a16:creationId xmlns:a16="http://schemas.microsoft.com/office/drawing/2014/main" id="{C60B631B-631E-4426-A1C1-A25D8B83D108}"/>
              </a:ext>
            </a:extLst>
          </p:cNvPr>
          <p:cNvGraphicFramePr>
            <a:graphicFrameLocks noGrp="1"/>
          </p:cNvGraphicFramePr>
          <p:nvPr>
            <p:extLst>
              <p:ext uri="{D42A27DB-BD31-4B8C-83A1-F6EECF244321}">
                <p14:modId xmlns:p14="http://schemas.microsoft.com/office/powerpoint/2010/main" val="2547996017"/>
              </p:ext>
            </p:extLst>
          </p:nvPr>
        </p:nvGraphicFramePr>
        <p:xfrm>
          <a:off x="338328" y="1865376"/>
          <a:ext cx="8496752" cy="3820470"/>
        </p:xfrm>
        <a:graphic>
          <a:graphicData uri="http://schemas.openxmlformats.org/drawingml/2006/table">
            <a:tbl>
              <a:tblPr firstRow="1" firstCol="1" bandRow="1">
                <a:tableStyleId>{5C22544A-7EE6-4342-B048-85BDC9FD1C3A}</a:tableStyleId>
              </a:tblPr>
              <a:tblGrid>
                <a:gridCol w="2339818">
                  <a:extLst>
                    <a:ext uri="{9D8B030D-6E8A-4147-A177-3AD203B41FA5}">
                      <a16:colId xmlns:a16="http://schemas.microsoft.com/office/drawing/2014/main" val="1956916499"/>
                    </a:ext>
                  </a:extLst>
                </a:gridCol>
                <a:gridCol w="4473616">
                  <a:extLst>
                    <a:ext uri="{9D8B030D-6E8A-4147-A177-3AD203B41FA5}">
                      <a16:colId xmlns:a16="http://schemas.microsoft.com/office/drawing/2014/main" val="914314184"/>
                    </a:ext>
                  </a:extLst>
                </a:gridCol>
                <a:gridCol w="1683318">
                  <a:extLst>
                    <a:ext uri="{9D8B030D-6E8A-4147-A177-3AD203B41FA5}">
                      <a16:colId xmlns:a16="http://schemas.microsoft.com/office/drawing/2014/main" val="514080719"/>
                    </a:ext>
                  </a:extLst>
                </a:gridCol>
              </a:tblGrid>
              <a:tr h="373214">
                <a:tc>
                  <a:txBody>
                    <a:bodyPr/>
                    <a:lstStyle/>
                    <a:p>
                      <a:pPr marL="0" marR="0" algn="r">
                        <a:spcBef>
                          <a:spcPts val="0"/>
                        </a:spcBef>
                        <a:spcAft>
                          <a:spcPts val="0"/>
                        </a:spcAft>
                      </a:pPr>
                      <a:r>
                        <a:rPr lang="en-US" sz="1800" dirty="0">
                          <a:solidFill>
                            <a:schemeClr val="bg1"/>
                          </a:solidFill>
                          <a:effectLst/>
                        </a:rPr>
                        <a:t>8:00 am – 9:00 am</a:t>
                      </a:r>
                      <a:endParaRPr lang="en-US" sz="1800" dirty="0">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rgbClr val="4472C4"/>
                    </a:solidFill>
                  </a:tcPr>
                </a:tc>
                <a:tc>
                  <a:txBody>
                    <a:bodyPr/>
                    <a:lstStyle/>
                    <a:p>
                      <a:pPr marL="0" marR="0">
                        <a:spcBef>
                          <a:spcPts val="0"/>
                        </a:spcBef>
                        <a:spcAft>
                          <a:spcPts val="0"/>
                        </a:spcAft>
                      </a:pPr>
                      <a:r>
                        <a:rPr lang="en-US" sz="1800" b="1" dirty="0">
                          <a:solidFill>
                            <a:schemeClr val="tx1"/>
                          </a:solidFill>
                          <a:effectLst/>
                        </a:rPr>
                        <a:t>Breakfast </a:t>
                      </a:r>
                      <a:r>
                        <a:rPr lang="en-US" sz="1800" b="0" dirty="0">
                          <a:solidFill>
                            <a:schemeClr val="tx1"/>
                          </a:solidFill>
                          <a:effectLst/>
                        </a:rPr>
                        <a:t>(if applicable)</a:t>
                      </a:r>
                      <a:endParaRPr lang="en-US" sz="1800" b="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rgbClr val="E9EBF5"/>
                    </a:solidFill>
                  </a:tcPr>
                </a:tc>
                <a:tc>
                  <a:txBody>
                    <a:bodyPr/>
                    <a:lstStyle/>
                    <a:p>
                      <a:pPr marL="0" marR="0">
                        <a:spcBef>
                          <a:spcPts val="0"/>
                        </a:spcBef>
                        <a:spcAft>
                          <a:spcPts val="0"/>
                        </a:spcAft>
                      </a:pPr>
                      <a:r>
                        <a:rPr lang="en-US" sz="1800" dirty="0">
                          <a:solidFill>
                            <a:schemeClr val="tx1"/>
                          </a:solidFill>
                          <a:effectLst/>
                        </a:rPr>
                        <a:t> </a:t>
                      </a:r>
                      <a:endParaRPr lang="en-US" sz="18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E9EBF5"/>
                    </a:solidFill>
                  </a:tcPr>
                </a:tc>
                <a:extLst>
                  <a:ext uri="{0D108BD9-81ED-4DB2-BD59-A6C34878D82A}">
                    <a16:rowId xmlns:a16="http://schemas.microsoft.com/office/drawing/2014/main" val="1458069775"/>
                  </a:ext>
                </a:extLst>
              </a:tr>
              <a:tr h="362327">
                <a:tc>
                  <a:txBody>
                    <a:bodyPr/>
                    <a:lstStyle/>
                    <a:p>
                      <a:pPr marL="0" marR="0" algn="r">
                        <a:spcBef>
                          <a:spcPts val="0"/>
                        </a:spcBef>
                        <a:spcAft>
                          <a:spcPts val="0"/>
                        </a:spcAft>
                      </a:pPr>
                      <a:r>
                        <a:rPr lang="en-US" sz="1800" dirty="0">
                          <a:effectLst/>
                        </a:rPr>
                        <a:t>9:00 am – 9:15 am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tcPr>
                </a:tc>
                <a:tc>
                  <a:txBody>
                    <a:bodyPr/>
                    <a:lstStyle/>
                    <a:p>
                      <a:pPr marL="0" marR="0">
                        <a:spcBef>
                          <a:spcPts val="0"/>
                        </a:spcBef>
                        <a:spcAft>
                          <a:spcPts val="0"/>
                        </a:spcAft>
                      </a:pPr>
                      <a:r>
                        <a:rPr lang="en-US" sz="1800" dirty="0">
                          <a:effectLst/>
                        </a:rPr>
                        <a:t>Welcome / Introductions </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tcPr>
                </a:tc>
                <a:tc>
                  <a:txBody>
                    <a:bodyPr/>
                    <a:lstStyle/>
                    <a:p>
                      <a:pPr marL="0" marR="0">
                        <a:spcBef>
                          <a:spcPts val="0"/>
                        </a:spcBef>
                        <a:spcAft>
                          <a:spcPts val="0"/>
                        </a:spcAft>
                      </a:pPr>
                      <a:r>
                        <a:rPr lang="en-US" sz="1800" dirty="0">
                          <a:effectLst/>
                        </a:rPr>
                        <a:t>Presenter(s)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84979892"/>
                  </a:ext>
                </a:extLst>
              </a:tr>
              <a:tr h="362327">
                <a:tc>
                  <a:txBody>
                    <a:bodyPr/>
                    <a:lstStyle/>
                    <a:p>
                      <a:pPr marL="0" marR="0" algn="r">
                        <a:spcBef>
                          <a:spcPts val="0"/>
                        </a:spcBef>
                        <a:spcAft>
                          <a:spcPts val="0"/>
                        </a:spcAft>
                      </a:pPr>
                      <a:r>
                        <a:rPr lang="en-US" sz="1800" dirty="0">
                          <a:effectLst/>
                        </a:rPr>
                        <a:t>9:15 am – 9:25 am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Overview of Agenda and Workshop Goals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E9EBF5"/>
                    </a:solidFill>
                  </a:tcPr>
                </a:tc>
                <a:tc>
                  <a:txBody>
                    <a:bodyPr/>
                    <a:lstStyle/>
                    <a:p>
                      <a:pPr marL="0" marR="0">
                        <a:spcBef>
                          <a:spcPts val="0"/>
                        </a:spcBef>
                        <a:spcAft>
                          <a:spcPts val="0"/>
                        </a:spcAft>
                      </a:pPr>
                      <a:r>
                        <a:rPr lang="en-US" sz="1800">
                          <a:effectLst/>
                        </a:rPr>
                        <a:t>Presenter(s)</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35344057"/>
                  </a:ext>
                </a:extLst>
              </a:tr>
              <a:tr h="724654">
                <a:tc>
                  <a:txBody>
                    <a:bodyPr/>
                    <a:lstStyle/>
                    <a:p>
                      <a:pPr marL="0" marR="0" algn="r">
                        <a:spcBef>
                          <a:spcPts val="0"/>
                        </a:spcBef>
                        <a:spcAft>
                          <a:spcPts val="0"/>
                        </a:spcAft>
                      </a:pPr>
                      <a:r>
                        <a:rPr lang="en-US" sz="1800" dirty="0">
                          <a:effectLst/>
                        </a:rPr>
                        <a:t>9:25 am – 10:00 am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4472C4"/>
                    </a:solidFill>
                  </a:tcPr>
                </a:tc>
                <a:tc>
                  <a:txBody>
                    <a:bodyPr/>
                    <a:lstStyle/>
                    <a:p>
                      <a:pPr marL="0" marR="0">
                        <a:spcBef>
                          <a:spcPts val="0"/>
                        </a:spcBef>
                        <a:spcAft>
                          <a:spcPts val="0"/>
                        </a:spcAft>
                      </a:pPr>
                      <a:r>
                        <a:rPr lang="en-US" sz="1800" dirty="0">
                          <a:effectLst/>
                        </a:rPr>
                        <a:t>A Principled-approach to Develop Classroom Science Assessment Tasks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Presenter(s)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5087515"/>
                  </a:ext>
                </a:extLst>
              </a:tr>
              <a:tr h="724654">
                <a:tc>
                  <a:txBody>
                    <a:bodyPr/>
                    <a:lstStyle/>
                    <a:p>
                      <a:pPr marL="0" marR="0" algn="r">
                        <a:spcBef>
                          <a:spcPts val="0"/>
                        </a:spcBef>
                        <a:spcAft>
                          <a:spcPts val="0"/>
                        </a:spcAft>
                      </a:pPr>
                      <a:r>
                        <a:rPr lang="en-US" sz="1800" dirty="0">
                          <a:effectLst/>
                        </a:rPr>
                        <a:t>10:00 am – 10:30 am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Overview of the Purpose and Development of an Unpacking Tool</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Presenter(s)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569960903"/>
                  </a:ext>
                </a:extLst>
              </a:tr>
              <a:tr h="435690">
                <a:tc>
                  <a:txBody>
                    <a:bodyPr/>
                    <a:lstStyle/>
                    <a:p>
                      <a:pPr marL="0" marR="0" algn="r">
                        <a:spcBef>
                          <a:spcPts val="0"/>
                        </a:spcBef>
                        <a:spcAft>
                          <a:spcPts val="0"/>
                        </a:spcAft>
                      </a:pPr>
                      <a:r>
                        <a:rPr lang="en-US" sz="1800">
                          <a:effectLst/>
                        </a:rPr>
                        <a:t>10:30 am – 11:30 am</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Breakout Activity and Discussion: Unpacking Tool Activity</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Team Facilitators</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1282110"/>
                  </a:ext>
                </a:extLst>
              </a:tr>
              <a:tr h="724654">
                <a:tc>
                  <a:txBody>
                    <a:bodyPr/>
                    <a:lstStyle/>
                    <a:p>
                      <a:pPr marL="0" marR="0" algn="r">
                        <a:spcBef>
                          <a:spcPts val="0"/>
                        </a:spcBef>
                        <a:spcAft>
                          <a:spcPts val="0"/>
                        </a:spcAft>
                      </a:pPr>
                      <a:r>
                        <a:rPr lang="en-US" sz="1800" dirty="0">
                          <a:effectLst/>
                        </a:rPr>
                        <a:t>11:30 am – 12:30 pm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effectLst/>
                        </a:rPr>
                        <a:t>Working Lunch </a:t>
                      </a:r>
                      <a:r>
                        <a:rPr lang="en-US" sz="1800" dirty="0">
                          <a:effectLst/>
                        </a:rPr>
                        <a:t>/ Collaborative Teams: Unpacking Tool Development</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 </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99166822"/>
                  </a:ext>
                </a:extLst>
              </a:tr>
            </a:tbl>
          </a:graphicData>
        </a:graphic>
      </p:graphicFrame>
    </p:spTree>
    <p:extLst>
      <p:ext uri="{BB962C8B-B14F-4D97-AF65-F5344CB8AC3E}">
        <p14:creationId xmlns:p14="http://schemas.microsoft.com/office/powerpoint/2010/main" val="21032686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F59-1072-41FD-86AC-C75B2CCB8321}"/>
              </a:ext>
            </a:extLst>
          </p:cNvPr>
          <p:cNvSpPr>
            <a:spLocks noGrp="1"/>
          </p:cNvSpPr>
          <p:nvPr>
            <p:ph type="title"/>
          </p:nvPr>
        </p:nvSpPr>
        <p:spPr>
          <a:xfrm>
            <a:off x="457200" y="274320"/>
            <a:ext cx="7991475" cy="1143000"/>
          </a:xfrm>
        </p:spPr>
        <p:txBody>
          <a:bodyPr>
            <a:normAutofit/>
          </a:bodyPr>
          <a:lstStyle/>
          <a:p>
            <a:r>
              <a:rPr lang="en-US" sz="3600" dirty="0"/>
              <a:t>Strategies for Completing the SDLs and WPs for the Task Specifications Tool</a:t>
            </a:r>
            <a:endParaRPr lang="en-US" sz="4800" dirty="0"/>
          </a:p>
        </p:txBody>
      </p:sp>
      <p:sp>
        <p:nvSpPr>
          <p:cNvPr id="3" name="Content Placeholder 2">
            <a:extLst>
              <a:ext uri="{FF2B5EF4-FFF2-40B4-BE49-F238E27FC236}">
                <a16:creationId xmlns:a16="http://schemas.microsoft.com/office/drawing/2014/main" id="{A68F1EE5-F7B2-452E-B7A7-71AE4392B686}"/>
              </a:ext>
            </a:extLst>
          </p:cNvPr>
          <p:cNvSpPr>
            <a:spLocks noGrp="1"/>
          </p:cNvSpPr>
          <p:nvPr>
            <p:ph idx="1"/>
          </p:nvPr>
        </p:nvSpPr>
        <p:spPr>
          <a:xfrm>
            <a:off x="457200" y="1572237"/>
            <a:ext cx="8229600" cy="4902704"/>
          </a:xfrm>
        </p:spPr>
        <p:txBody>
          <a:bodyPr>
            <a:normAutofit fontScale="70000" lnSpcReduction="20000"/>
          </a:bodyPr>
          <a:lstStyle/>
          <a:p>
            <a:pPr marL="228600" indent="-228600">
              <a:lnSpc>
                <a:spcPct val="100000"/>
              </a:lnSpc>
              <a:spcBef>
                <a:spcPts val="0"/>
              </a:spcBef>
              <a:spcAft>
                <a:spcPts val="600"/>
              </a:spcAft>
            </a:pPr>
            <a:r>
              <a:rPr lang="en-US" sz="2800" dirty="0"/>
              <a:t>Use the following strategies to complete the Task Specifications Tool:</a:t>
            </a:r>
          </a:p>
          <a:p>
            <a:pPr marL="457200" lvl="1" indent="-228600">
              <a:lnSpc>
                <a:spcPct val="100000"/>
              </a:lnSpc>
              <a:spcBef>
                <a:spcPts val="0"/>
              </a:spcBef>
              <a:spcAft>
                <a:spcPts val="600"/>
              </a:spcAft>
            </a:pPr>
            <a:r>
              <a:rPr lang="en-US" sz="2500" dirty="0"/>
              <a:t>Review the KSA element to gain a complete understanding of what is expected of students to demonstrate to provide evidence that they have learned one or more aspects of a PE.</a:t>
            </a:r>
          </a:p>
          <a:p>
            <a:pPr marL="457200" lvl="1" indent="-228600">
              <a:lnSpc>
                <a:spcPct val="100000"/>
              </a:lnSpc>
              <a:spcBef>
                <a:spcPts val="0"/>
              </a:spcBef>
              <a:spcAft>
                <a:spcPts val="600"/>
              </a:spcAft>
            </a:pPr>
            <a:r>
              <a:rPr lang="en-US" sz="2600" dirty="0"/>
              <a:t>Consider how the type of evidence elicited by the SDLs and WPs ensure that educators can make accurate inferences about student competencies. </a:t>
            </a:r>
          </a:p>
          <a:p>
            <a:pPr marL="457200" lvl="1" indent="-228600">
              <a:lnSpc>
                <a:spcPct val="100000"/>
              </a:lnSpc>
              <a:spcBef>
                <a:spcPts val="0"/>
              </a:spcBef>
              <a:spcAft>
                <a:spcPts val="600"/>
              </a:spcAft>
            </a:pPr>
            <a:r>
              <a:rPr lang="en-US" sz="2600" dirty="0"/>
              <a:t>Consider and evaluate the types and variation of the “vehicles” (i.e., work products) that are intended to contain observable evidence (e.g., a model, an argument, a description, a graph, a chart).</a:t>
            </a:r>
          </a:p>
          <a:p>
            <a:pPr marL="457200" lvl="1" indent="-228600">
              <a:lnSpc>
                <a:spcPct val="100000"/>
              </a:lnSpc>
              <a:spcBef>
                <a:spcPts val="0"/>
              </a:spcBef>
              <a:spcAft>
                <a:spcPts val="600"/>
              </a:spcAft>
            </a:pPr>
            <a:r>
              <a:rPr lang="en-US" sz="2600" dirty="0"/>
              <a:t>Consider how the SDLS and WPs with respect to the assessed KSA(s) will inform educator actions either to 1) continue with the instructional sequence as planned; or 2) adjust the design, delivery, and sequence of instruction. </a:t>
            </a:r>
          </a:p>
          <a:p>
            <a:pPr marL="457200" lvl="1" indent="-228600">
              <a:lnSpc>
                <a:spcPct val="100000"/>
              </a:lnSpc>
              <a:spcBef>
                <a:spcPts val="0"/>
              </a:spcBef>
              <a:spcAft>
                <a:spcPts val="600"/>
              </a:spcAft>
            </a:pPr>
            <a:r>
              <a:rPr lang="en-US" sz="2600" dirty="0"/>
              <a:t>Consider how the SDLs and WPs will inform instructional decisions made at the individual student level, for a small group of students, or at the class level. </a:t>
            </a:r>
          </a:p>
          <a:p>
            <a:pPr marL="457200" lvl="1" indent="-228600">
              <a:lnSpc>
                <a:spcPct val="100000"/>
              </a:lnSpc>
              <a:spcBef>
                <a:spcPts val="0"/>
              </a:spcBef>
              <a:spcAft>
                <a:spcPts val="600"/>
              </a:spcAft>
            </a:pPr>
            <a:r>
              <a:rPr lang="en-US" sz="2600" dirty="0"/>
              <a:t>Consider how the creation of the task is aligned to specific aspect(s) of the PE to be assessed and support the other design choices about what information is presented to a student, how it is presented, how the examinee interacts with the tasks, and how responses are provided. </a:t>
            </a:r>
            <a:endParaRPr lang="en-US" sz="2600" dirty="0">
              <a:highlight>
                <a:srgbClr val="FFFF00"/>
              </a:highlight>
            </a:endParaRPr>
          </a:p>
        </p:txBody>
      </p:sp>
    </p:spTree>
    <p:extLst>
      <p:ext uri="{BB962C8B-B14F-4D97-AF65-F5344CB8AC3E}">
        <p14:creationId xmlns:p14="http://schemas.microsoft.com/office/powerpoint/2010/main" val="24440114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395415" y="1709743"/>
            <a:ext cx="8906004" cy="2852737"/>
          </a:xfrm>
        </p:spPr>
        <p:txBody>
          <a:bodyPr>
            <a:normAutofit/>
          </a:bodyPr>
          <a:lstStyle/>
          <a:p>
            <a:pPr marL="2293938" indent="681038" algn="r"/>
            <a:r>
              <a:rPr lang="en-US" sz="3600" dirty="0">
                <a:effectLst/>
              </a:rPr>
              <a:t>Collaborative Teams: </a:t>
            </a:r>
            <a:br>
              <a:rPr lang="en-US" sz="3600" dirty="0">
                <a:effectLst/>
              </a:rPr>
            </a:br>
            <a:r>
              <a:rPr lang="en-US" sz="3600" dirty="0">
                <a:effectLst/>
              </a:rPr>
              <a:t>Develop Task Specifications Tool </a:t>
            </a:r>
            <a:br>
              <a:rPr lang="en-US" sz="3600" dirty="0">
                <a:effectLst/>
              </a:rPr>
            </a:br>
            <a:r>
              <a:rPr lang="en-US" sz="3600" dirty="0">
                <a:effectLst/>
              </a:rPr>
              <a:t>(Part 2 – Student Demonstrations of Learning and Work Products)</a:t>
            </a:r>
            <a:endParaRPr lang="en-US" sz="3600" b="1" dirty="0">
              <a:solidFill>
                <a:srgbClr val="0070C0"/>
              </a:solidFill>
              <a:effectLst/>
            </a:endParaRPr>
          </a:p>
        </p:txBody>
      </p:sp>
      <p:sp>
        <p:nvSpPr>
          <p:cNvPr id="7" name="Subtitle 4">
            <a:extLst>
              <a:ext uri="{FF2B5EF4-FFF2-40B4-BE49-F238E27FC236}">
                <a16:creationId xmlns:a16="http://schemas.microsoft.com/office/drawing/2014/main" id="{5AA44839-D783-4FCE-8BFB-6BBE5192C40C}"/>
              </a:ext>
            </a:extLst>
          </p:cNvPr>
          <p:cNvSpPr txBox="1">
            <a:spLocks/>
          </p:cNvSpPr>
          <p:nvPr/>
        </p:nvSpPr>
        <p:spPr>
          <a:xfrm>
            <a:off x="3216502" y="4772108"/>
            <a:ext cx="5294086" cy="930192"/>
          </a:xfrm>
          <a:prstGeom prst="rect">
            <a:avLst/>
          </a:prstGeom>
        </p:spPr>
        <p:txBody>
          <a:bodyPr vert="horz" lIns="91440" tIns="45720" rIns="91440" bIns="45720" rtlCol="0">
            <a:norm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r"/>
            <a:r>
              <a:rPr lang="es-PR" sz="2400" dirty="0">
                <a:solidFill>
                  <a:schemeClr val="tx1"/>
                </a:solidFill>
              </a:rPr>
              <a:t>[</a:t>
            </a:r>
            <a:r>
              <a:rPr lang="es-PR" sz="2400" dirty="0" err="1">
                <a:solidFill>
                  <a:schemeClr val="tx1"/>
                </a:solidFill>
              </a:rPr>
              <a:t>Presenter</a:t>
            </a:r>
            <a:r>
              <a:rPr lang="es-PR" sz="2400" dirty="0">
                <a:solidFill>
                  <a:schemeClr val="tx1"/>
                </a:solidFill>
              </a:rPr>
              <a:t> </a:t>
            </a:r>
            <a:r>
              <a:rPr lang="es-PR" sz="2400" dirty="0" err="1">
                <a:solidFill>
                  <a:schemeClr val="tx1"/>
                </a:solidFill>
              </a:rPr>
              <a:t>Name</a:t>
            </a:r>
            <a:r>
              <a:rPr lang="es-PR" sz="2400" dirty="0">
                <a:solidFill>
                  <a:schemeClr val="tx1"/>
                </a:solidFill>
              </a:rPr>
              <a:t>(s)]</a:t>
            </a:r>
          </a:p>
          <a:p>
            <a:pPr algn="r"/>
            <a:r>
              <a:rPr lang="en-US" sz="2400" dirty="0">
                <a:solidFill>
                  <a:schemeClr val="tx1"/>
                </a:solidFill>
              </a:rPr>
              <a:t>3:00 p.m. – 3:30 p.m.</a:t>
            </a:r>
          </a:p>
        </p:txBody>
      </p:sp>
    </p:spTree>
    <p:extLst>
      <p:ext uri="{BB962C8B-B14F-4D97-AF65-F5344CB8AC3E}">
        <p14:creationId xmlns:p14="http://schemas.microsoft.com/office/powerpoint/2010/main" val="42942908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2955" y="1122302"/>
            <a:ext cx="5370815" cy="5735697"/>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0325"/>
          <a:stretch/>
        </p:blipFill>
        <p:spPr>
          <a:xfrm flipH="1">
            <a:off x="0" y="1122301"/>
            <a:ext cx="9144000" cy="5750526"/>
          </a:xfrm>
          <a:prstGeom prst="rect">
            <a:avLst/>
          </a:prstGeom>
        </p:spPr>
      </p:pic>
      <p:sp>
        <p:nvSpPr>
          <p:cNvPr id="75"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441" y="1608355"/>
            <a:ext cx="4570559" cy="5249645"/>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descr="Image result for collaboration clip art">
            <a:extLst>
              <a:ext uri="{FF2B5EF4-FFF2-40B4-BE49-F238E27FC236}">
                <a16:creationId xmlns:a16="http://schemas.microsoft.com/office/drawing/2014/main" id="{4D9800D5-D958-4D9C-A8D6-439B95E4AD8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24681" y="3423406"/>
            <a:ext cx="3463967" cy="203345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792E0934-BB55-47B4-AB8A-94EF2330C171}"/>
              </a:ext>
            </a:extLst>
          </p:cNvPr>
          <p:cNvSpPr>
            <a:spLocks noGrp="1"/>
          </p:cNvSpPr>
          <p:nvPr>
            <p:ph type="title"/>
          </p:nvPr>
        </p:nvSpPr>
        <p:spPr/>
        <p:txBody>
          <a:bodyPr/>
          <a:lstStyle/>
          <a:p>
            <a:r>
              <a:rPr lang="en-US" dirty="0"/>
              <a:t>Guided Activity</a:t>
            </a:r>
          </a:p>
        </p:txBody>
      </p:sp>
      <p:sp>
        <p:nvSpPr>
          <p:cNvPr id="10" name="Content Placeholder 2">
            <a:extLst>
              <a:ext uri="{FF2B5EF4-FFF2-40B4-BE49-F238E27FC236}">
                <a16:creationId xmlns:a16="http://schemas.microsoft.com/office/drawing/2014/main" id="{4243D719-D87A-442E-BF16-4CF3DFF0A115}"/>
              </a:ext>
            </a:extLst>
          </p:cNvPr>
          <p:cNvSpPr>
            <a:spLocks noGrp="1"/>
          </p:cNvSpPr>
          <p:nvPr>
            <p:ph idx="1"/>
          </p:nvPr>
        </p:nvSpPr>
        <p:spPr>
          <a:xfrm>
            <a:off x="457199" y="1417320"/>
            <a:ext cx="3509320" cy="5166360"/>
          </a:xfrm>
        </p:spPr>
        <p:txBody>
          <a:bodyPr>
            <a:normAutofit fontScale="92500"/>
          </a:bodyPr>
          <a:lstStyle/>
          <a:p>
            <a:pPr marL="228600" indent="-228600">
              <a:lnSpc>
                <a:spcPct val="100000"/>
              </a:lnSpc>
              <a:spcBef>
                <a:spcPts val="0"/>
              </a:spcBef>
              <a:spcAft>
                <a:spcPts val="600"/>
              </a:spcAft>
            </a:pPr>
            <a:r>
              <a:rPr lang="en-US" sz="2800" dirty="0"/>
              <a:t>As a whole group, we will collectively brainstorm possible </a:t>
            </a:r>
            <a:r>
              <a:rPr lang="en-US" sz="2800" b="1" dirty="0"/>
              <a:t>Student Demonstrations of Learning </a:t>
            </a:r>
            <a:r>
              <a:rPr lang="en-US" sz="2800" dirty="0"/>
              <a:t>and </a:t>
            </a:r>
            <a:r>
              <a:rPr lang="en-US" sz="2800" b="1" dirty="0"/>
              <a:t>Work Products </a:t>
            </a:r>
            <a:r>
              <a:rPr lang="en-US" sz="2800" dirty="0"/>
              <a:t>for a selected performance expectation.</a:t>
            </a:r>
          </a:p>
          <a:p>
            <a:pPr marL="228600" indent="-228600">
              <a:lnSpc>
                <a:spcPct val="100000"/>
              </a:lnSpc>
              <a:spcBef>
                <a:spcPts val="0"/>
              </a:spcBef>
              <a:spcAft>
                <a:spcPts val="600"/>
              </a:spcAft>
            </a:pPr>
            <a:r>
              <a:rPr lang="en-US" sz="2800" dirty="0"/>
              <a:t>Facilitators will record ideas in the Task Specifications Tool.</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385773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3150973" y="1833311"/>
            <a:ext cx="11661561" cy="2852737"/>
          </a:xfrm>
        </p:spPr>
        <p:txBody>
          <a:bodyPr>
            <a:normAutofit/>
          </a:bodyPr>
          <a:lstStyle/>
          <a:p>
            <a:pPr marL="3482975" algn="r"/>
            <a:r>
              <a:rPr lang="en-US" sz="3600" dirty="0">
                <a:effectLst/>
              </a:rPr>
              <a:t>Overview and Guided Activity: Purpose and Development of a Task Specifications Tool </a:t>
            </a:r>
            <a:br>
              <a:rPr lang="en-US" sz="3600" dirty="0">
                <a:effectLst/>
              </a:rPr>
            </a:br>
            <a:r>
              <a:rPr lang="en-US" sz="3600" dirty="0">
                <a:effectLst/>
              </a:rPr>
              <a:t>(Part 3 – Task Features, Variable Features, and Assessment Boundaries)</a:t>
            </a:r>
            <a:endParaRPr lang="en-US" sz="3600" b="1" dirty="0">
              <a:solidFill>
                <a:srgbClr val="0070C0"/>
              </a:solidFill>
              <a:effectLst/>
            </a:endParaRPr>
          </a:p>
        </p:txBody>
      </p:sp>
      <p:sp>
        <p:nvSpPr>
          <p:cNvPr id="7" name="Subtitle 4">
            <a:extLst>
              <a:ext uri="{FF2B5EF4-FFF2-40B4-BE49-F238E27FC236}">
                <a16:creationId xmlns:a16="http://schemas.microsoft.com/office/drawing/2014/main" id="{5AA44839-D783-4FCE-8BFB-6BBE5192C40C}"/>
              </a:ext>
            </a:extLst>
          </p:cNvPr>
          <p:cNvSpPr txBox="1">
            <a:spLocks/>
          </p:cNvSpPr>
          <p:nvPr/>
        </p:nvSpPr>
        <p:spPr>
          <a:xfrm>
            <a:off x="2990335" y="4880965"/>
            <a:ext cx="5520253" cy="930192"/>
          </a:xfrm>
          <a:prstGeom prst="rect">
            <a:avLst/>
          </a:prstGeom>
        </p:spPr>
        <p:txBody>
          <a:bodyPr vert="horz" lIns="91440" tIns="45720" rIns="91440" bIns="45720" rtlCol="0">
            <a:norm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r">
              <a:spcBef>
                <a:spcPts val="0"/>
              </a:spcBef>
            </a:pPr>
            <a:r>
              <a:rPr lang="es-PR" sz="2400" dirty="0">
                <a:solidFill>
                  <a:schemeClr val="tx1"/>
                </a:solidFill>
              </a:rPr>
              <a:t>[</a:t>
            </a:r>
            <a:r>
              <a:rPr lang="es-PR" sz="2400" dirty="0" err="1">
                <a:solidFill>
                  <a:schemeClr val="tx1"/>
                </a:solidFill>
              </a:rPr>
              <a:t>Presenter</a:t>
            </a:r>
            <a:r>
              <a:rPr lang="es-PR" sz="2400" dirty="0">
                <a:solidFill>
                  <a:schemeClr val="tx1"/>
                </a:solidFill>
              </a:rPr>
              <a:t> </a:t>
            </a:r>
            <a:r>
              <a:rPr lang="es-PR" sz="2400" dirty="0" err="1">
                <a:solidFill>
                  <a:schemeClr val="tx1"/>
                </a:solidFill>
              </a:rPr>
              <a:t>Name</a:t>
            </a:r>
            <a:r>
              <a:rPr lang="es-PR" sz="2400" dirty="0">
                <a:solidFill>
                  <a:schemeClr val="tx1"/>
                </a:solidFill>
              </a:rPr>
              <a:t>(s)]</a:t>
            </a:r>
          </a:p>
          <a:p>
            <a:pPr marL="0" marR="0" lvl="0" indent="0" algn="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3:30 p.m. – </a:t>
            </a:r>
            <a:r>
              <a:rPr lang="en-US" sz="2400" dirty="0">
                <a:solidFill>
                  <a:prstClr val="black"/>
                </a:solidFill>
                <a:latin typeface="Calibri" panose="020F0502020204030204"/>
              </a:rPr>
              <a:t>4</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:00 p.m.</a:t>
            </a:r>
          </a:p>
        </p:txBody>
      </p:sp>
    </p:spTree>
    <p:extLst>
      <p:ext uri="{BB962C8B-B14F-4D97-AF65-F5344CB8AC3E}">
        <p14:creationId xmlns:p14="http://schemas.microsoft.com/office/powerpoint/2010/main" val="27699189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C321DE-0100-4B60-8DF1-D6EE79F5FDFB}"/>
              </a:ext>
            </a:extLst>
          </p:cNvPr>
          <p:cNvPicPr>
            <a:picLocks noChangeAspect="1"/>
          </p:cNvPicPr>
          <p:nvPr/>
        </p:nvPicPr>
        <p:blipFill rotWithShape="1">
          <a:blip r:embed="rId3"/>
          <a:srcRect l="26105" t="25377" r="25474" b="5744"/>
          <a:stretch/>
        </p:blipFill>
        <p:spPr>
          <a:xfrm>
            <a:off x="286177" y="1333793"/>
            <a:ext cx="6266048" cy="5013832"/>
          </a:xfrm>
          <a:prstGeom prst="rect">
            <a:avLst/>
          </a:prstGeom>
        </p:spPr>
      </p:pic>
      <p:sp>
        <p:nvSpPr>
          <p:cNvPr id="3" name="Title 1">
            <a:extLst>
              <a:ext uri="{FF2B5EF4-FFF2-40B4-BE49-F238E27FC236}">
                <a16:creationId xmlns:a16="http://schemas.microsoft.com/office/drawing/2014/main" id="{E377A609-0ADF-4220-8A57-9CECE34C9BE9}"/>
              </a:ext>
            </a:extLst>
          </p:cNvPr>
          <p:cNvSpPr txBox="1">
            <a:spLocks/>
          </p:cNvSpPr>
          <p:nvPr/>
        </p:nvSpPr>
        <p:spPr>
          <a:xfrm>
            <a:off x="457200" y="274320"/>
            <a:ext cx="8229600" cy="1143000"/>
          </a:xfrm>
          <a:prstGeom prst="rect">
            <a:avLst/>
          </a:prstGeom>
        </p:spPr>
        <p:txBody>
          <a:bodyPr anchor="ctr" anchorCtr="0">
            <a:normAutofit/>
          </a:bodyPr>
          <a:lst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a:lstStyle>
          <a:p>
            <a:r>
              <a:rPr lang="en-US" dirty="0">
                <a:effectLst/>
              </a:rPr>
              <a:t>Assessment Task Specifications Tool</a:t>
            </a:r>
          </a:p>
        </p:txBody>
      </p:sp>
      <p:grpSp>
        <p:nvGrpSpPr>
          <p:cNvPr id="11" name="Group 10">
            <a:extLst>
              <a:ext uri="{FF2B5EF4-FFF2-40B4-BE49-F238E27FC236}">
                <a16:creationId xmlns:a16="http://schemas.microsoft.com/office/drawing/2014/main" id="{1FE04D73-E606-4CBF-AE34-7915C6247BD3}"/>
              </a:ext>
            </a:extLst>
          </p:cNvPr>
          <p:cNvGrpSpPr/>
          <p:nvPr/>
        </p:nvGrpSpPr>
        <p:grpSpPr>
          <a:xfrm>
            <a:off x="4008286" y="1402026"/>
            <a:ext cx="4375317" cy="2259076"/>
            <a:chOff x="4008286" y="1202788"/>
            <a:chExt cx="4375317" cy="2259076"/>
          </a:xfrm>
        </p:grpSpPr>
        <p:sp>
          <p:nvSpPr>
            <p:cNvPr id="5" name="Callout: Left Arrow 4">
              <a:extLst>
                <a:ext uri="{FF2B5EF4-FFF2-40B4-BE49-F238E27FC236}">
                  <a16:creationId xmlns:a16="http://schemas.microsoft.com/office/drawing/2014/main" id="{D7917A17-CF0F-4D34-AAB0-0646A43A1A3C}"/>
                </a:ext>
              </a:extLst>
            </p:cNvPr>
            <p:cNvSpPr/>
            <p:nvPr/>
          </p:nvSpPr>
          <p:spPr>
            <a:xfrm>
              <a:off x="4008286" y="1202788"/>
              <a:ext cx="4375317" cy="2259076"/>
            </a:xfrm>
            <a:prstGeom prst="leftArrowCallout">
              <a:avLst>
                <a:gd name="adj1" fmla="val 31455"/>
                <a:gd name="adj2" fmla="val 26540"/>
                <a:gd name="adj3" fmla="val 10717"/>
                <a:gd name="adj4" fmla="val 8997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FAD83F9E-9143-4D51-A9D5-81F2763FB42C}"/>
                </a:ext>
              </a:extLst>
            </p:cNvPr>
            <p:cNvSpPr txBox="1"/>
            <p:nvPr/>
          </p:nvSpPr>
          <p:spPr>
            <a:xfrm>
              <a:off x="4485373" y="1215095"/>
              <a:ext cx="3898230" cy="2246769"/>
            </a:xfrm>
            <a:prstGeom prst="rect">
              <a:avLst/>
            </a:prstGeom>
            <a:noFill/>
          </p:spPr>
          <p:txBody>
            <a:bodyPr wrap="square" rtlCol="0">
              <a:spAutoFit/>
            </a:bodyPr>
            <a:lstStyle/>
            <a:p>
              <a:pPr marL="285750" indent="-285750">
                <a:buFont typeface="Arial" panose="020B0604020202020204" pitchFamily="34" charset="0"/>
                <a:buChar char="•"/>
              </a:pPr>
              <a:r>
                <a:rPr lang="en-US" sz="1400" dirty="0"/>
                <a:t>Determine the necessary features of the assessment tasks that would be necessary to appropriately measure one or more of the KSAs.</a:t>
              </a:r>
            </a:p>
            <a:p>
              <a:pPr marL="285750" indent="-285750">
                <a:buFont typeface="Arial" panose="020B0604020202020204" pitchFamily="34" charset="0"/>
                <a:buChar char="•"/>
              </a:pPr>
              <a:r>
                <a:rPr lang="en-US" sz="1400" dirty="0"/>
                <a:t>Task features can influence the design of the task in terms of structure, content, and complexity.</a:t>
              </a:r>
            </a:p>
            <a:p>
              <a:pPr marL="285750" indent="-285750">
                <a:buFont typeface="Arial" panose="020B0604020202020204" pitchFamily="34" charset="0"/>
                <a:buChar char="•"/>
              </a:pPr>
              <a:r>
                <a:rPr lang="en-US" sz="1400" dirty="0"/>
                <a:t>Educators can pick from this “menu of options” to select those features necessary for measuring the KSA(s).</a:t>
              </a:r>
            </a:p>
          </p:txBody>
        </p:sp>
      </p:grpSp>
      <p:grpSp>
        <p:nvGrpSpPr>
          <p:cNvPr id="12" name="Group 11">
            <a:extLst>
              <a:ext uri="{FF2B5EF4-FFF2-40B4-BE49-F238E27FC236}">
                <a16:creationId xmlns:a16="http://schemas.microsoft.com/office/drawing/2014/main" id="{2AC5938B-CEAF-4558-83DB-E3315AAD0FA8}"/>
              </a:ext>
            </a:extLst>
          </p:cNvPr>
          <p:cNvGrpSpPr/>
          <p:nvPr/>
        </p:nvGrpSpPr>
        <p:grpSpPr>
          <a:xfrm>
            <a:off x="4008286" y="3758893"/>
            <a:ext cx="4375317" cy="2498545"/>
            <a:chOff x="4008286" y="3730018"/>
            <a:chExt cx="4375317" cy="2469863"/>
          </a:xfrm>
        </p:grpSpPr>
        <p:sp>
          <p:nvSpPr>
            <p:cNvPr id="7" name="Callout: Left Arrow 6">
              <a:extLst>
                <a:ext uri="{FF2B5EF4-FFF2-40B4-BE49-F238E27FC236}">
                  <a16:creationId xmlns:a16="http://schemas.microsoft.com/office/drawing/2014/main" id="{08C11DFB-4652-49E1-A7C9-24F7D134804F}"/>
                </a:ext>
              </a:extLst>
            </p:cNvPr>
            <p:cNvSpPr/>
            <p:nvPr/>
          </p:nvSpPr>
          <p:spPr>
            <a:xfrm>
              <a:off x="4008286" y="3730018"/>
              <a:ext cx="4375317" cy="2469863"/>
            </a:xfrm>
            <a:prstGeom prst="leftArrowCallout">
              <a:avLst>
                <a:gd name="adj1" fmla="val 27310"/>
                <a:gd name="adj2" fmla="val 23089"/>
                <a:gd name="adj3" fmla="val 10250"/>
                <a:gd name="adj4" fmla="val 9003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0" name="TextBox 9">
              <a:extLst>
                <a:ext uri="{FF2B5EF4-FFF2-40B4-BE49-F238E27FC236}">
                  <a16:creationId xmlns:a16="http://schemas.microsoft.com/office/drawing/2014/main" id="{E6C1ACF8-061A-42AC-863A-642D4FC82B31}"/>
                </a:ext>
              </a:extLst>
            </p:cNvPr>
            <p:cNvSpPr txBox="1"/>
            <p:nvPr/>
          </p:nvSpPr>
          <p:spPr>
            <a:xfrm>
              <a:off x="4439735" y="3752969"/>
              <a:ext cx="3866867" cy="2446911"/>
            </a:xfrm>
            <a:prstGeom prst="rect">
              <a:avLst/>
            </a:prstGeom>
            <a:noFill/>
          </p:spPr>
          <p:txBody>
            <a:bodyPr wrap="square" rtlCol="0">
              <a:spAutoFit/>
            </a:bodyPr>
            <a:lstStyle/>
            <a:p>
              <a:pPr marL="285750" indent="-285750">
                <a:buFont typeface="Arial" panose="020B0604020202020204" pitchFamily="34" charset="0"/>
                <a:buChar char="•"/>
              </a:pPr>
              <a:r>
                <a:rPr lang="en-US" sz="1400" dirty="0"/>
                <a:t>Consider the range of KSAs related to the PE that could be measured by an assessment task. How might tasks </a:t>
              </a:r>
              <a:r>
                <a:rPr lang="en-US" sz="1400" b="1" dirty="0"/>
                <a:t>vary in complexity or focus </a:t>
              </a:r>
              <a:r>
                <a:rPr lang="en-US" sz="1400" dirty="0"/>
                <a:t>to address these different KSAs? How might tasks </a:t>
              </a:r>
              <a:r>
                <a:rPr lang="en-US" sz="1400" b="1" dirty="0"/>
                <a:t>vary to appropriately address characteristics of students</a:t>
              </a:r>
              <a:r>
                <a:rPr lang="en-US" sz="1400" dirty="0"/>
                <a:t>, including their interests, cultural identity, familiarity, and prior instruction? </a:t>
              </a:r>
            </a:p>
            <a:p>
              <a:pPr marL="285750" indent="-285750">
                <a:buFont typeface="Arial" panose="020B0604020202020204" pitchFamily="34" charset="0"/>
                <a:buChar char="•"/>
              </a:pPr>
              <a:r>
                <a:rPr lang="en-US" sz="1400" dirty="0"/>
                <a:t>Educators can pick from this “menu of options” to select features appropriate to the KSA(s) and the student population. </a:t>
              </a:r>
            </a:p>
          </p:txBody>
        </p:sp>
      </p:grpSp>
      <p:pic>
        <p:nvPicPr>
          <p:cNvPr id="13" name="Picture 12">
            <a:extLst>
              <a:ext uri="{FF2B5EF4-FFF2-40B4-BE49-F238E27FC236}">
                <a16:creationId xmlns:a16="http://schemas.microsoft.com/office/drawing/2014/main" id="{167AC227-A143-42F9-B107-FF6527A12738}"/>
              </a:ext>
            </a:extLst>
          </p:cNvPr>
          <p:cNvPicPr>
            <a:picLocks noChangeAspect="1"/>
          </p:cNvPicPr>
          <p:nvPr/>
        </p:nvPicPr>
        <p:blipFill rotWithShape="1">
          <a:blip r:embed="rId4"/>
          <a:srcRect l="15704" t="25274" r="15070" b="70688"/>
          <a:stretch/>
        </p:blipFill>
        <p:spPr>
          <a:xfrm>
            <a:off x="286177" y="1159854"/>
            <a:ext cx="6266048" cy="205584"/>
          </a:xfrm>
          <a:prstGeom prst="rect">
            <a:avLst/>
          </a:prstGeom>
        </p:spPr>
      </p:pic>
    </p:spTree>
    <p:extLst>
      <p:ext uri="{BB962C8B-B14F-4D97-AF65-F5344CB8AC3E}">
        <p14:creationId xmlns:p14="http://schemas.microsoft.com/office/powerpoint/2010/main" val="42827285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CB5E83-0801-42F7-A8C0-52A3019DDD00}"/>
              </a:ext>
            </a:extLst>
          </p:cNvPr>
          <p:cNvPicPr>
            <a:picLocks noChangeAspect="1"/>
          </p:cNvPicPr>
          <p:nvPr/>
        </p:nvPicPr>
        <p:blipFill rotWithShape="1">
          <a:blip r:embed="rId3"/>
          <a:srcRect l="26635" t="27658" r="25516" b="35761"/>
          <a:stretch/>
        </p:blipFill>
        <p:spPr>
          <a:xfrm>
            <a:off x="286177" y="1359623"/>
            <a:ext cx="6549935" cy="2816724"/>
          </a:xfrm>
          <a:prstGeom prst="rect">
            <a:avLst/>
          </a:prstGeom>
        </p:spPr>
      </p:pic>
      <p:sp>
        <p:nvSpPr>
          <p:cNvPr id="3" name="Title 1">
            <a:extLst>
              <a:ext uri="{FF2B5EF4-FFF2-40B4-BE49-F238E27FC236}">
                <a16:creationId xmlns:a16="http://schemas.microsoft.com/office/drawing/2014/main" id="{E377A609-0ADF-4220-8A57-9CECE34C9BE9}"/>
              </a:ext>
            </a:extLst>
          </p:cNvPr>
          <p:cNvSpPr txBox="1">
            <a:spLocks/>
          </p:cNvSpPr>
          <p:nvPr/>
        </p:nvSpPr>
        <p:spPr>
          <a:xfrm>
            <a:off x="457200" y="274320"/>
            <a:ext cx="8229600" cy="1143000"/>
          </a:xfrm>
          <a:prstGeom prst="rect">
            <a:avLst/>
          </a:prstGeom>
        </p:spPr>
        <p:txBody>
          <a:bodyPr anchor="ctr" anchorCtr="0">
            <a:normAutofit/>
          </a:bodyPr>
          <a:lst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a:lstStyle>
          <a:p>
            <a:r>
              <a:rPr lang="en-US" dirty="0">
                <a:effectLst/>
              </a:rPr>
              <a:t>Assessment Task Specifications Tool</a:t>
            </a:r>
          </a:p>
        </p:txBody>
      </p:sp>
      <p:grpSp>
        <p:nvGrpSpPr>
          <p:cNvPr id="11" name="Group 10">
            <a:extLst>
              <a:ext uri="{FF2B5EF4-FFF2-40B4-BE49-F238E27FC236}">
                <a16:creationId xmlns:a16="http://schemas.microsoft.com/office/drawing/2014/main" id="{1FE04D73-E606-4CBF-AE34-7915C6247BD3}"/>
              </a:ext>
            </a:extLst>
          </p:cNvPr>
          <p:cNvGrpSpPr/>
          <p:nvPr/>
        </p:nvGrpSpPr>
        <p:grpSpPr>
          <a:xfrm>
            <a:off x="4140173" y="1572356"/>
            <a:ext cx="2928842" cy="1394002"/>
            <a:chOff x="4008287" y="1202790"/>
            <a:chExt cx="2996482" cy="2092528"/>
          </a:xfrm>
        </p:grpSpPr>
        <p:sp>
          <p:nvSpPr>
            <p:cNvPr id="5" name="Callout: Left Arrow 4">
              <a:extLst>
                <a:ext uri="{FF2B5EF4-FFF2-40B4-BE49-F238E27FC236}">
                  <a16:creationId xmlns:a16="http://schemas.microsoft.com/office/drawing/2014/main" id="{D7917A17-CF0F-4D34-AAB0-0646A43A1A3C}"/>
                </a:ext>
              </a:extLst>
            </p:cNvPr>
            <p:cNvSpPr/>
            <p:nvPr/>
          </p:nvSpPr>
          <p:spPr>
            <a:xfrm>
              <a:off x="4008287" y="1202790"/>
              <a:ext cx="2996482" cy="2092528"/>
            </a:xfrm>
            <a:prstGeom prst="leftArrowCallout">
              <a:avLst>
                <a:gd name="adj1" fmla="val 34960"/>
                <a:gd name="adj2" fmla="val 26540"/>
                <a:gd name="adj3" fmla="val 10717"/>
                <a:gd name="adj4" fmla="val 8815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FAD83F9E-9143-4D51-A9D5-81F2763FB42C}"/>
                </a:ext>
              </a:extLst>
            </p:cNvPr>
            <p:cNvSpPr txBox="1"/>
            <p:nvPr/>
          </p:nvSpPr>
          <p:spPr>
            <a:xfrm>
              <a:off x="4361753" y="1216307"/>
              <a:ext cx="2623997" cy="2079007"/>
            </a:xfrm>
            <a:prstGeom prst="rect">
              <a:avLst/>
            </a:prstGeom>
            <a:noFill/>
          </p:spPr>
          <p:txBody>
            <a:bodyPr wrap="square" rtlCol="0">
              <a:spAutoFit/>
            </a:bodyPr>
            <a:lstStyle/>
            <a:p>
              <a:pPr marL="285750" indent="-285750">
                <a:buFont typeface="Arial" panose="020B0604020202020204" pitchFamily="34" charset="0"/>
                <a:buChar char="•"/>
              </a:pPr>
              <a:r>
                <a:rPr lang="en-US" sz="1400" dirty="0"/>
                <a:t>Determine the above grade-level ideas and skills for the KSAs/PE by referencing the above grade/band standards and NGSS Appendix F progressions charts.</a:t>
              </a:r>
            </a:p>
          </p:txBody>
        </p:sp>
      </p:grpSp>
      <p:pic>
        <p:nvPicPr>
          <p:cNvPr id="13" name="Picture 12">
            <a:extLst>
              <a:ext uri="{FF2B5EF4-FFF2-40B4-BE49-F238E27FC236}">
                <a16:creationId xmlns:a16="http://schemas.microsoft.com/office/drawing/2014/main" id="{6B467B8F-9D92-4DDB-AF51-F27E365E788C}"/>
              </a:ext>
            </a:extLst>
          </p:cNvPr>
          <p:cNvPicPr>
            <a:picLocks noChangeAspect="1"/>
          </p:cNvPicPr>
          <p:nvPr/>
        </p:nvPicPr>
        <p:blipFill rotWithShape="1">
          <a:blip r:embed="rId4"/>
          <a:srcRect l="15704" t="25274" r="15070" b="70688"/>
          <a:stretch/>
        </p:blipFill>
        <p:spPr>
          <a:xfrm>
            <a:off x="286177" y="1167724"/>
            <a:ext cx="6483900" cy="212732"/>
          </a:xfrm>
          <a:prstGeom prst="rect">
            <a:avLst/>
          </a:prstGeom>
        </p:spPr>
      </p:pic>
    </p:spTree>
    <p:extLst>
      <p:ext uri="{BB962C8B-B14F-4D97-AF65-F5344CB8AC3E}">
        <p14:creationId xmlns:p14="http://schemas.microsoft.com/office/powerpoint/2010/main" val="28276829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F59-1072-41FD-86AC-C75B2CCB8321}"/>
              </a:ext>
            </a:extLst>
          </p:cNvPr>
          <p:cNvSpPr>
            <a:spLocks noGrp="1"/>
          </p:cNvSpPr>
          <p:nvPr>
            <p:ph type="title"/>
          </p:nvPr>
        </p:nvSpPr>
        <p:spPr>
          <a:xfrm>
            <a:off x="340659" y="287767"/>
            <a:ext cx="8229600" cy="1143000"/>
          </a:xfrm>
        </p:spPr>
        <p:txBody>
          <a:bodyPr>
            <a:noAutofit/>
          </a:bodyPr>
          <a:lstStyle/>
          <a:p>
            <a:r>
              <a:rPr lang="en-US" sz="3600" dirty="0"/>
              <a:t>Guiding Questions for Completing the TFs, VFs, and ABs for the Task Specifications Tool</a:t>
            </a:r>
            <a:endParaRPr lang="en-US" dirty="0"/>
          </a:p>
        </p:txBody>
      </p:sp>
      <p:sp>
        <p:nvSpPr>
          <p:cNvPr id="3" name="Content Placeholder 2">
            <a:extLst>
              <a:ext uri="{FF2B5EF4-FFF2-40B4-BE49-F238E27FC236}">
                <a16:creationId xmlns:a16="http://schemas.microsoft.com/office/drawing/2014/main" id="{A68F1EE5-F7B2-452E-B7A7-71AE4392B686}"/>
              </a:ext>
            </a:extLst>
          </p:cNvPr>
          <p:cNvSpPr>
            <a:spLocks noGrp="1"/>
          </p:cNvSpPr>
          <p:nvPr>
            <p:ph idx="1"/>
          </p:nvPr>
        </p:nvSpPr>
        <p:spPr/>
        <p:txBody>
          <a:bodyPr>
            <a:normAutofit fontScale="70000" lnSpcReduction="20000"/>
          </a:bodyPr>
          <a:lstStyle/>
          <a:p>
            <a:pPr marL="228600" indent="-228600">
              <a:lnSpc>
                <a:spcPct val="100000"/>
              </a:lnSpc>
              <a:spcBef>
                <a:spcPts val="0"/>
              </a:spcBef>
              <a:spcAft>
                <a:spcPts val="600"/>
              </a:spcAft>
            </a:pPr>
            <a:r>
              <a:rPr lang="en-US" sz="3100" dirty="0"/>
              <a:t>What are the features of task situations that allow students to demonstrate the degree to which expectations have been met?</a:t>
            </a:r>
          </a:p>
          <a:p>
            <a:pPr marL="228600" indent="-228600">
              <a:lnSpc>
                <a:spcPct val="100000"/>
              </a:lnSpc>
              <a:spcBef>
                <a:spcPts val="0"/>
              </a:spcBef>
              <a:spcAft>
                <a:spcPts val="600"/>
              </a:spcAft>
            </a:pPr>
            <a:r>
              <a:rPr lang="en-US" sz="3100" dirty="0"/>
              <a:t>What features allow for a range of tasks to be developed at varying levels of complexity which in turn can affect the difficulty of the task?</a:t>
            </a:r>
          </a:p>
          <a:p>
            <a:pPr marL="228600" indent="-228600">
              <a:lnSpc>
                <a:spcPct val="100000"/>
              </a:lnSpc>
              <a:spcBef>
                <a:spcPts val="0"/>
              </a:spcBef>
              <a:spcAft>
                <a:spcPts val="600"/>
              </a:spcAft>
            </a:pPr>
            <a:r>
              <a:rPr lang="en-US" sz="3100" dirty="0"/>
              <a:t>What features allow for a variation in the focus of the task?</a:t>
            </a:r>
          </a:p>
          <a:p>
            <a:pPr marL="228600" indent="-228600">
              <a:lnSpc>
                <a:spcPct val="100000"/>
              </a:lnSpc>
              <a:spcBef>
                <a:spcPts val="0"/>
              </a:spcBef>
              <a:spcAft>
                <a:spcPts val="600"/>
              </a:spcAft>
            </a:pPr>
            <a:r>
              <a:rPr lang="en-US" sz="3100" dirty="0"/>
              <a:t>What are features of any assessment task that are required to appropriately measure one or more of the KSAs?</a:t>
            </a:r>
          </a:p>
          <a:p>
            <a:pPr marL="228600" indent="-228600">
              <a:lnSpc>
                <a:spcPct val="100000"/>
              </a:lnSpc>
              <a:spcBef>
                <a:spcPts val="0"/>
              </a:spcBef>
              <a:spcAft>
                <a:spcPts val="600"/>
              </a:spcAft>
            </a:pPr>
            <a:r>
              <a:rPr lang="en-US" sz="3100" dirty="0"/>
              <a:t>What type of information will be presented and what is the order of presentation?</a:t>
            </a:r>
          </a:p>
          <a:p>
            <a:pPr marL="228600" indent="-228600">
              <a:lnSpc>
                <a:spcPct val="100000"/>
              </a:lnSpc>
              <a:spcBef>
                <a:spcPts val="0"/>
              </a:spcBef>
              <a:spcAft>
                <a:spcPts val="600"/>
              </a:spcAft>
            </a:pPr>
            <a:r>
              <a:rPr lang="en-US" sz="3100" dirty="0"/>
              <a:t>What is fixed and what can vary?</a:t>
            </a:r>
          </a:p>
          <a:p>
            <a:pPr marL="228600" indent="-228600">
              <a:lnSpc>
                <a:spcPct val="100000"/>
              </a:lnSpc>
              <a:spcBef>
                <a:spcPts val="0"/>
              </a:spcBef>
              <a:spcAft>
                <a:spcPts val="600"/>
              </a:spcAft>
            </a:pPr>
            <a:r>
              <a:rPr lang="en-US" sz="3100" dirty="0"/>
              <a:t>What features should be included to address the characteristics of students such as their interests, familiarity, and provided instruction?</a:t>
            </a:r>
          </a:p>
          <a:p>
            <a:pPr marL="228600" indent="-228600">
              <a:lnSpc>
                <a:spcPct val="100000"/>
              </a:lnSpc>
              <a:spcBef>
                <a:spcPts val="0"/>
              </a:spcBef>
              <a:spcAft>
                <a:spcPts val="600"/>
              </a:spcAft>
            </a:pPr>
            <a:r>
              <a:rPr lang="en-US" sz="3100" dirty="0"/>
              <a:t>What information should not be assessed (i.e., related above grade-level ideas and skills)?</a:t>
            </a:r>
          </a:p>
          <a:p>
            <a:pPr marL="457200" lvl="1" indent="-228600">
              <a:lnSpc>
                <a:spcPct val="100000"/>
              </a:lnSpc>
              <a:spcBef>
                <a:spcPts val="0"/>
              </a:spcBef>
              <a:spcAft>
                <a:spcPts val="600"/>
              </a:spcAft>
            </a:pPr>
            <a:endParaRPr lang="en-US" sz="2400" dirty="0"/>
          </a:p>
          <a:p>
            <a:pPr marL="457200" lvl="1" indent="-228600">
              <a:lnSpc>
                <a:spcPct val="100000"/>
              </a:lnSpc>
              <a:spcBef>
                <a:spcPts val="0"/>
              </a:spcBef>
              <a:spcAft>
                <a:spcPts val="600"/>
              </a:spcAft>
            </a:pPr>
            <a:endParaRPr lang="en-US" sz="2400" dirty="0">
              <a:highlight>
                <a:srgbClr val="FFFF00"/>
              </a:highlight>
            </a:endParaRPr>
          </a:p>
          <a:p>
            <a:pPr marL="342891" lvl="1" indent="0">
              <a:buNone/>
            </a:pPr>
            <a:endParaRPr lang="en-US" sz="1500" dirty="0">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0148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F59-1072-41FD-86AC-C75B2CCB8321}"/>
              </a:ext>
            </a:extLst>
          </p:cNvPr>
          <p:cNvSpPr>
            <a:spLocks noGrp="1"/>
          </p:cNvSpPr>
          <p:nvPr>
            <p:ph type="title"/>
          </p:nvPr>
        </p:nvSpPr>
        <p:spPr/>
        <p:txBody>
          <a:bodyPr>
            <a:normAutofit/>
          </a:bodyPr>
          <a:lstStyle/>
          <a:p>
            <a:r>
              <a:rPr lang="en-US" sz="3600" dirty="0"/>
              <a:t>Strategies for Completing the TFs, VFs, and ABs for the Task Specifications Tool</a:t>
            </a:r>
            <a:endParaRPr lang="en-US" sz="4800" dirty="0"/>
          </a:p>
        </p:txBody>
      </p:sp>
      <p:sp>
        <p:nvSpPr>
          <p:cNvPr id="3" name="Content Placeholder 2">
            <a:extLst>
              <a:ext uri="{FF2B5EF4-FFF2-40B4-BE49-F238E27FC236}">
                <a16:creationId xmlns:a16="http://schemas.microsoft.com/office/drawing/2014/main" id="{A68F1EE5-F7B2-452E-B7A7-71AE4392B686}"/>
              </a:ext>
            </a:extLst>
          </p:cNvPr>
          <p:cNvSpPr>
            <a:spLocks noGrp="1"/>
          </p:cNvSpPr>
          <p:nvPr>
            <p:ph idx="1"/>
          </p:nvPr>
        </p:nvSpPr>
        <p:spPr>
          <a:xfrm>
            <a:off x="457200" y="1572237"/>
            <a:ext cx="8229600" cy="4902704"/>
          </a:xfrm>
        </p:spPr>
        <p:txBody>
          <a:bodyPr>
            <a:normAutofit fontScale="92500" lnSpcReduction="20000"/>
          </a:bodyPr>
          <a:lstStyle/>
          <a:p>
            <a:pPr marL="228600" indent="-228600">
              <a:lnSpc>
                <a:spcPct val="100000"/>
              </a:lnSpc>
              <a:spcBef>
                <a:spcPts val="0"/>
              </a:spcBef>
              <a:spcAft>
                <a:spcPts val="600"/>
              </a:spcAft>
            </a:pPr>
            <a:r>
              <a:rPr lang="en-US" sz="2800" dirty="0"/>
              <a:t>Use the following strategies to complete the Task Specifications Tool:</a:t>
            </a:r>
          </a:p>
          <a:p>
            <a:pPr marL="457200" lvl="1" indent="-228600">
              <a:lnSpc>
                <a:spcPct val="100000"/>
              </a:lnSpc>
              <a:spcBef>
                <a:spcPts val="0"/>
              </a:spcBef>
              <a:spcAft>
                <a:spcPts val="600"/>
              </a:spcAft>
            </a:pPr>
            <a:r>
              <a:rPr lang="en-US" sz="2200" dirty="0"/>
              <a:t>Consider the range and completeness of the task features from which the task writer selects to develop tasks that align to the KSA(s) targeted for assessment.</a:t>
            </a:r>
          </a:p>
          <a:p>
            <a:pPr marL="457200" lvl="1" indent="-228600">
              <a:lnSpc>
                <a:spcPct val="100000"/>
              </a:lnSpc>
              <a:spcBef>
                <a:spcPts val="0"/>
              </a:spcBef>
              <a:spcAft>
                <a:spcPts val="600"/>
              </a:spcAft>
            </a:pPr>
            <a:r>
              <a:rPr lang="en-US" sz="2200" dirty="0"/>
              <a:t>Consider how specific task features will be represented in a single question/task as each may not represent all the features listed.</a:t>
            </a:r>
          </a:p>
          <a:p>
            <a:pPr marL="457200" lvl="1" indent="-228600">
              <a:lnSpc>
                <a:spcPct val="100000"/>
              </a:lnSpc>
              <a:spcBef>
                <a:spcPts val="0"/>
              </a:spcBef>
              <a:spcAft>
                <a:spcPts val="600"/>
              </a:spcAft>
            </a:pPr>
            <a:r>
              <a:rPr lang="en-US" sz="2200" dirty="0"/>
              <a:t>Consider the combination of these elements to vary the complexity or focus of the item.</a:t>
            </a:r>
          </a:p>
          <a:p>
            <a:pPr marL="457200" lvl="1" indent="-228600">
              <a:lnSpc>
                <a:spcPct val="100000"/>
              </a:lnSpc>
              <a:spcBef>
                <a:spcPts val="0"/>
              </a:spcBef>
              <a:spcAft>
                <a:spcPts val="600"/>
              </a:spcAft>
            </a:pPr>
            <a:r>
              <a:rPr lang="en-US" sz="2200" dirty="0"/>
              <a:t>Consider the phenomenon or problem situation that will be included in a scenario or context.</a:t>
            </a:r>
          </a:p>
          <a:p>
            <a:pPr marL="457200" lvl="1" indent="-228600">
              <a:lnSpc>
                <a:spcPct val="100000"/>
              </a:lnSpc>
              <a:spcBef>
                <a:spcPts val="0"/>
              </a:spcBef>
              <a:spcAft>
                <a:spcPts val="600"/>
              </a:spcAft>
            </a:pPr>
            <a:r>
              <a:rPr lang="en-US" sz="2200" dirty="0"/>
              <a:t>Consider the reading level, the amount of reading, the use of graphics, symbols, and equations, etc.</a:t>
            </a:r>
          </a:p>
          <a:p>
            <a:pPr marL="457200" lvl="1" indent="-228600">
              <a:lnSpc>
                <a:spcPct val="100000"/>
              </a:lnSpc>
              <a:spcBef>
                <a:spcPts val="0"/>
              </a:spcBef>
              <a:spcAft>
                <a:spcPts val="600"/>
              </a:spcAft>
            </a:pPr>
            <a:r>
              <a:rPr lang="en-US" sz="2200" dirty="0"/>
              <a:t>Reference the “Clarification Statement” in the NGSS for the PE as appropriate.</a:t>
            </a:r>
          </a:p>
          <a:p>
            <a:pPr marL="457200" lvl="1" indent="-228600">
              <a:lnSpc>
                <a:spcPct val="100000"/>
              </a:lnSpc>
              <a:spcBef>
                <a:spcPts val="0"/>
              </a:spcBef>
              <a:spcAft>
                <a:spcPts val="600"/>
              </a:spcAft>
            </a:pPr>
            <a:r>
              <a:rPr lang="en-US" sz="2200" dirty="0"/>
              <a:t>Review the “Assessment Boundaries” in the NGSS/standards.</a:t>
            </a:r>
          </a:p>
          <a:p>
            <a:pPr marL="457200" lvl="1" indent="-228600">
              <a:lnSpc>
                <a:spcPct val="100000"/>
              </a:lnSpc>
              <a:spcBef>
                <a:spcPts val="0"/>
              </a:spcBef>
              <a:spcAft>
                <a:spcPts val="600"/>
              </a:spcAft>
            </a:pPr>
            <a:endParaRPr lang="en-US" sz="2400" dirty="0"/>
          </a:p>
          <a:p>
            <a:pPr marL="457200" lvl="1" indent="-228600">
              <a:lnSpc>
                <a:spcPct val="100000"/>
              </a:lnSpc>
              <a:spcBef>
                <a:spcPts val="0"/>
              </a:spcBef>
              <a:spcAft>
                <a:spcPts val="600"/>
              </a:spcAft>
            </a:pPr>
            <a:endParaRPr lang="en-US" sz="2400" dirty="0"/>
          </a:p>
          <a:p>
            <a:pPr marL="457200" lvl="1" indent="-228600">
              <a:lnSpc>
                <a:spcPct val="100000"/>
              </a:lnSpc>
              <a:spcBef>
                <a:spcPts val="0"/>
              </a:spcBef>
              <a:spcAft>
                <a:spcPts val="600"/>
              </a:spcAft>
            </a:pPr>
            <a:endParaRPr lang="en-US" sz="2400" dirty="0">
              <a:highlight>
                <a:srgbClr val="FFFF00"/>
              </a:highlight>
            </a:endParaRPr>
          </a:p>
        </p:txBody>
      </p:sp>
    </p:spTree>
    <p:extLst>
      <p:ext uri="{BB962C8B-B14F-4D97-AF65-F5344CB8AC3E}">
        <p14:creationId xmlns:p14="http://schemas.microsoft.com/office/powerpoint/2010/main" val="368335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926757" y="1709743"/>
            <a:ext cx="9437346" cy="2852737"/>
          </a:xfrm>
        </p:spPr>
        <p:txBody>
          <a:bodyPr>
            <a:normAutofit/>
          </a:bodyPr>
          <a:lstStyle/>
          <a:p>
            <a:pPr marL="2293938" indent="681038" algn="r"/>
            <a:r>
              <a:rPr lang="en-US" sz="3600" dirty="0">
                <a:effectLst/>
              </a:rPr>
              <a:t>Collaborative Teams: </a:t>
            </a:r>
            <a:br>
              <a:rPr lang="en-US" sz="3600" dirty="0">
                <a:effectLst/>
              </a:rPr>
            </a:br>
            <a:r>
              <a:rPr lang="en-US" sz="3600" dirty="0">
                <a:effectLst/>
              </a:rPr>
              <a:t>Develop Task Specifications Tool </a:t>
            </a:r>
            <a:br>
              <a:rPr lang="en-US" sz="3600" dirty="0">
                <a:effectLst/>
              </a:rPr>
            </a:br>
            <a:r>
              <a:rPr lang="en-US" sz="3600" dirty="0">
                <a:effectLst/>
              </a:rPr>
              <a:t>(Part 3 – Task Features, Variable Features, and Assessment Boundaries)</a:t>
            </a:r>
            <a:endParaRPr lang="en-US" sz="3600" b="1" dirty="0">
              <a:solidFill>
                <a:srgbClr val="0070C0"/>
              </a:solidFill>
              <a:effectLst/>
            </a:endParaRPr>
          </a:p>
        </p:txBody>
      </p:sp>
      <p:sp>
        <p:nvSpPr>
          <p:cNvPr id="7" name="Subtitle 4">
            <a:extLst>
              <a:ext uri="{FF2B5EF4-FFF2-40B4-BE49-F238E27FC236}">
                <a16:creationId xmlns:a16="http://schemas.microsoft.com/office/drawing/2014/main" id="{5AA44839-D783-4FCE-8BFB-6BBE5192C40C}"/>
              </a:ext>
            </a:extLst>
          </p:cNvPr>
          <p:cNvSpPr txBox="1">
            <a:spLocks/>
          </p:cNvSpPr>
          <p:nvPr/>
        </p:nvSpPr>
        <p:spPr>
          <a:xfrm>
            <a:off x="3216502" y="4772108"/>
            <a:ext cx="5294086" cy="930192"/>
          </a:xfrm>
          <a:prstGeom prst="rect">
            <a:avLst/>
          </a:prstGeom>
        </p:spPr>
        <p:txBody>
          <a:bodyPr vert="horz" lIns="91440" tIns="45720" rIns="91440" bIns="45720" rtlCol="0">
            <a:norm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r">
              <a:defRPr/>
            </a:pPr>
            <a:r>
              <a:rPr lang="es-PR" sz="2400" dirty="0">
                <a:solidFill>
                  <a:schemeClr val="tx1"/>
                </a:solidFill>
              </a:rPr>
              <a:t>[</a:t>
            </a:r>
            <a:r>
              <a:rPr lang="es-PR" sz="2400" dirty="0" err="1">
                <a:solidFill>
                  <a:schemeClr val="tx1"/>
                </a:solidFill>
              </a:rPr>
              <a:t>Presenter</a:t>
            </a:r>
            <a:r>
              <a:rPr lang="es-PR" sz="2400" dirty="0">
                <a:solidFill>
                  <a:schemeClr val="tx1"/>
                </a:solidFill>
              </a:rPr>
              <a:t> </a:t>
            </a:r>
            <a:r>
              <a:rPr lang="es-PR" sz="2400" dirty="0" err="1">
                <a:solidFill>
                  <a:schemeClr val="tx1"/>
                </a:solidFill>
              </a:rPr>
              <a:t>Name</a:t>
            </a:r>
            <a:r>
              <a:rPr lang="es-PR" sz="2400" dirty="0">
                <a:solidFill>
                  <a:schemeClr val="tx1"/>
                </a:solidFill>
              </a:rPr>
              <a:t>(s)]</a:t>
            </a:r>
          </a:p>
          <a:p>
            <a:pPr marL="0" marR="0" lvl="0" indent="0" algn="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4:00 p.m. – 4:30 p.m.</a:t>
            </a:r>
          </a:p>
        </p:txBody>
      </p:sp>
    </p:spTree>
    <p:extLst>
      <p:ext uri="{BB962C8B-B14F-4D97-AF65-F5344CB8AC3E}">
        <p14:creationId xmlns:p14="http://schemas.microsoft.com/office/powerpoint/2010/main" val="42002913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2955" y="1122302"/>
            <a:ext cx="5370815" cy="5735697"/>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0325"/>
          <a:stretch/>
        </p:blipFill>
        <p:spPr>
          <a:xfrm flipH="1">
            <a:off x="0" y="1122301"/>
            <a:ext cx="9144000" cy="5750526"/>
          </a:xfrm>
          <a:prstGeom prst="rect">
            <a:avLst/>
          </a:prstGeom>
        </p:spPr>
      </p:pic>
      <p:sp>
        <p:nvSpPr>
          <p:cNvPr id="75"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441" y="1608355"/>
            <a:ext cx="4570559" cy="5249645"/>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descr="Image result for collaboration clip art">
            <a:extLst>
              <a:ext uri="{FF2B5EF4-FFF2-40B4-BE49-F238E27FC236}">
                <a16:creationId xmlns:a16="http://schemas.microsoft.com/office/drawing/2014/main" id="{4D9800D5-D958-4D9C-A8D6-439B95E4AD8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24681" y="3423406"/>
            <a:ext cx="3463967" cy="203345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792E0934-BB55-47B4-AB8A-94EF2330C171}"/>
              </a:ext>
            </a:extLst>
          </p:cNvPr>
          <p:cNvSpPr>
            <a:spLocks noGrp="1"/>
          </p:cNvSpPr>
          <p:nvPr>
            <p:ph type="title"/>
          </p:nvPr>
        </p:nvSpPr>
        <p:spPr/>
        <p:txBody>
          <a:bodyPr/>
          <a:lstStyle/>
          <a:p>
            <a:r>
              <a:rPr lang="en-US" dirty="0"/>
              <a:t>Guided Activity</a:t>
            </a:r>
          </a:p>
        </p:txBody>
      </p:sp>
      <p:sp>
        <p:nvSpPr>
          <p:cNvPr id="10" name="Content Placeholder 2">
            <a:extLst>
              <a:ext uri="{FF2B5EF4-FFF2-40B4-BE49-F238E27FC236}">
                <a16:creationId xmlns:a16="http://schemas.microsoft.com/office/drawing/2014/main" id="{4243D719-D87A-442E-BF16-4CF3DFF0A115}"/>
              </a:ext>
            </a:extLst>
          </p:cNvPr>
          <p:cNvSpPr>
            <a:spLocks noGrp="1"/>
          </p:cNvSpPr>
          <p:nvPr>
            <p:ph idx="1"/>
          </p:nvPr>
        </p:nvSpPr>
        <p:spPr>
          <a:xfrm>
            <a:off x="457199" y="1417320"/>
            <a:ext cx="3509320" cy="5166360"/>
          </a:xfrm>
        </p:spPr>
        <p:txBody>
          <a:bodyPr>
            <a:normAutofit fontScale="92500"/>
          </a:bodyPr>
          <a:lstStyle/>
          <a:p>
            <a:pPr marL="228600" indent="-228600">
              <a:lnSpc>
                <a:spcPct val="100000"/>
              </a:lnSpc>
              <a:spcBef>
                <a:spcPts val="0"/>
              </a:spcBef>
              <a:spcAft>
                <a:spcPts val="600"/>
              </a:spcAft>
            </a:pPr>
            <a:r>
              <a:rPr lang="en-US" sz="2800" dirty="0"/>
              <a:t>As a whole group, we will collectively brainstorm possible </a:t>
            </a:r>
            <a:r>
              <a:rPr lang="en-US" sz="2800" b="1" dirty="0"/>
              <a:t>Task Features, Variable Features, </a:t>
            </a:r>
            <a:r>
              <a:rPr lang="en-US" sz="2800" dirty="0"/>
              <a:t>and </a:t>
            </a:r>
            <a:r>
              <a:rPr lang="en-US" sz="2800" b="1" dirty="0"/>
              <a:t>Assessment Boundaries </a:t>
            </a:r>
            <a:r>
              <a:rPr lang="en-US" sz="2800" dirty="0"/>
              <a:t>for a selected performance expectation.</a:t>
            </a:r>
          </a:p>
          <a:p>
            <a:pPr marL="228600" indent="-228600">
              <a:lnSpc>
                <a:spcPct val="100000"/>
              </a:lnSpc>
              <a:spcBef>
                <a:spcPts val="0"/>
              </a:spcBef>
              <a:spcAft>
                <a:spcPts val="600"/>
              </a:spcAft>
            </a:pPr>
            <a:r>
              <a:rPr lang="en-US" sz="2800" dirty="0"/>
              <a:t>Facilitators will record ideas in the Task Specifications Tool.</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3540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1"/>
          <p:cNvSpPr txBox="1">
            <a:spLocks/>
          </p:cNvSpPr>
          <p:nvPr/>
        </p:nvSpPr>
        <p:spPr>
          <a:xfrm>
            <a:off x="457200" y="1213186"/>
            <a:ext cx="8229600" cy="5876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Day 1 Afternoon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1"/>
          <p:cNvSpPr>
            <a:spLocks noGrp="1"/>
          </p:cNvSpPr>
          <p:nvPr>
            <p:ph type="title"/>
          </p:nvPr>
        </p:nvSpPr>
        <p:spPr>
          <a:xfrm>
            <a:off x="457200" y="274320"/>
            <a:ext cx="8229600" cy="1143000"/>
          </a:xfrm>
        </p:spPr>
        <p:txBody>
          <a:bodyPr/>
          <a:lstStyle/>
          <a:p>
            <a:r>
              <a:rPr lang="en-US" dirty="0">
                <a:effectLst/>
              </a:rPr>
              <a:t>Agenda</a:t>
            </a:r>
          </a:p>
        </p:txBody>
      </p:sp>
      <p:graphicFrame>
        <p:nvGraphicFramePr>
          <p:cNvPr id="4" name="Table 3">
            <a:extLst>
              <a:ext uri="{FF2B5EF4-FFF2-40B4-BE49-F238E27FC236}">
                <a16:creationId xmlns:a16="http://schemas.microsoft.com/office/drawing/2014/main" id="{D10EB519-3D35-48B9-AD41-C9A770207855}"/>
              </a:ext>
            </a:extLst>
          </p:cNvPr>
          <p:cNvGraphicFramePr>
            <a:graphicFrameLocks noGrp="1"/>
          </p:cNvGraphicFramePr>
          <p:nvPr>
            <p:extLst>
              <p:ext uri="{D42A27DB-BD31-4B8C-83A1-F6EECF244321}">
                <p14:modId xmlns:p14="http://schemas.microsoft.com/office/powerpoint/2010/main" val="3228725962"/>
              </p:ext>
            </p:extLst>
          </p:nvPr>
        </p:nvGraphicFramePr>
        <p:xfrm>
          <a:off x="185089" y="1800811"/>
          <a:ext cx="8773821" cy="4659779"/>
        </p:xfrm>
        <a:graphic>
          <a:graphicData uri="http://schemas.openxmlformats.org/drawingml/2006/table">
            <a:tbl>
              <a:tblPr firstRow="1" firstCol="1" bandRow="1">
                <a:tableStyleId>{5C22544A-7EE6-4342-B048-85BDC9FD1C3A}</a:tableStyleId>
              </a:tblPr>
              <a:tblGrid>
                <a:gridCol w="2064102">
                  <a:extLst>
                    <a:ext uri="{9D8B030D-6E8A-4147-A177-3AD203B41FA5}">
                      <a16:colId xmlns:a16="http://schemas.microsoft.com/office/drawing/2014/main" val="1956916499"/>
                    </a:ext>
                  </a:extLst>
                </a:gridCol>
                <a:gridCol w="4905632">
                  <a:extLst>
                    <a:ext uri="{9D8B030D-6E8A-4147-A177-3AD203B41FA5}">
                      <a16:colId xmlns:a16="http://schemas.microsoft.com/office/drawing/2014/main" val="914314184"/>
                    </a:ext>
                  </a:extLst>
                </a:gridCol>
                <a:gridCol w="1804087">
                  <a:extLst>
                    <a:ext uri="{9D8B030D-6E8A-4147-A177-3AD203B41FA5}">
                      <a16:colId xmlns:a16="http://schemas.microsoft.com/office/drawing/2014/main" val="514080719"/>
                    </a:ext>
                  </a:extLst>
                </a:gridCol>
              </a:tblGrid>
              <a:tr h="293035">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12:30 pm – 1:30 pm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rgbClr val="4472C4"/>
                    </a:solidFill>
                  </a:tcPr>
                </a:tc>
                <a:tc>
                  <a:txBody>
                    <a:bodyPr/>
                    <a:lstStyle/>
                    <a:p>
                      <a:pPr marL="0" marR="0">
                        <a:spcBef>
                          <a:spcPts val="0"/>
                        </a:spcBef>
                        <a:spcAft>
                          <a:spcPts val="0"/>
                        </a:spcAft>
                      </a:pP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Collaborative Teams: Unpacking Tool Development</a:t>
                      </a:r>
                      <a:endParaRPr lang="en-US" sz="1800" b="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rgbClr val="E9EBF5"/>
                    </a:solidFill>
                  </a:tcPr>
                </a:tc>
                <a:tc>
                  <a:txBody>
                    <a:bodyPr/>
                    <a:lstStyle/>
                    <a:p>
                      <a:pPr marL="0" marR="0">
                        <a:spcBef>
                          <a:spcPts val="0"/>
                        </a:spcBef>
                        <a:spcAft>
                          <a:spcPts val="0"/>
                        </a:spcAft>
                      </a:pP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Team Facilitators</a:t>
                      </a:r>
                      <a:endParaRPr lang="en-US" sz="1800" b="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E9EBF5"/>
                    </a:solidFill>
                  </a:tcPr>
                </a:tc>
                <a:extLst>
                  <a:ext uri="{0D108BD9-81ED-4DB2-BD59-A6C34878D82A}">
                    <a16:rowId xmlns:a16="http://schemas.microsoft.com/office/drawing/2014/main" val="1458069775"/>
                  </a:ext>
                </a:extLst>
              </a:tr>
              <a:tr h="704768">
                <a:tc>
                  <a:txBody>
                    <a:bodyPr/>
                    <a:lstStyle/>
                    <a:p>
                      <a:pPr marL="0" marR="0" algn="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1:30 pm – 2:00 pm</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Overview and Guided Activity: Purpose and Development of Task Specifications Tool (Part 1)</a:t>
                      </a:r>
                    </a:p>
                  </a:txBody>
                  <a:tcPr marL="68580" marR="68580" marT="0" marB="0">
                    <a:lnT w="12700" cap="flat" cmpd="sng" algn="ctr">
                      <a:solidFill>
                        <a:schemeClr val="bg1"/>
                      </a:solidFill>
                      <a:prstDash val="solid"/>
                      <a:round/>
                      <a:headEnd type="none" w="med" len="med"/>
                      <a:tailEnd type="none" w="med" len="med"/>
                    </a:lnT>
                  </a:tcPr>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Presenter(s)</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84979892"/>
                  </a:ext>
                </a:extLst>
              </a:tr>
              <a:tr h="255161">
                <a:tc>
                  <a:txBody>
                    <a:bodyPr/>
                    <a:lstStyle/>
                    <a:p>
                      <a:pPr marL="0" marR="0" algn="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2:00 pm – 2:30 pm</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Collaborative Teams: Develop Task Specifications Tool </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E9EBF5"/>
                    </a:solidFill>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Team Facilitators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35344057"/>
                  </a:ext>
                </a:extLst>
              </a:tr>
              <a:tr h="939690">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2:30 pm – 3:00 pm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4472C4"/>
                    </a:solidFill>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Overview and Guided Activity: Purpose and Development of Task Specifications Tool (Part 2)</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Presenter(s)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5087515"/>
                  </a:ext>
                </a:extLst>
              </a:tr>
              <a:tr h="255161">
                <a:tc>
                  <a:txBody>
                    <a:bodyPr/>
                    <a:lstStyle/>
                    <a:p>
                      <a:pPr marL="0" marR="0" algn="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3:00 pm – 3:30 pm</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Collaborative Teams: Develop Task Specifications Tool </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Team Facilitators</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569960903"/>
                  </a:ext>
                </a:extLst>
              </a:tr>
              <a:tr h="704768">
                <a:tc>
                  <a:txBody>
                    <a:bodyPr/>
                    <a:lstStyle/>
                    <a:p>
                      <a:pPr marL="0" marR="0" algn="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3:30 pm – 4:00 pm</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Overview and Guided Activity: Purpose and Development of Task Specifications Tool (Part 3)</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Presenter(s)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1282110"/>
                  </a:ext>
                </a:extLst>
              </a:tr>
              <a:tr h="0">
                <a:tc>
                  <a:txBody>
                    <a:bodyPr/>
                    <a:lstStyle/>
                    <a:p>
                      <a:pPr marL="0" marR="0" algn="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4:00 pm – 4:30 pm</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Collaborative Teams: Develop Task Specifications Tool </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Team Facilitators</a:t>
                      </a:r>
                    </a:p>
                  </a:txBody>
                  <a:tcPr marL="68580" marR="68580" marT="0" marB="0"/>
                </a:tc>
                <a:extLst>
                  <a:ext uri="{0D108BD9-81ED-4DB2-BD59-A6C34878D82A}">
                    <a16:rowId xmlns:a16="http://schemas.microsoft.com/office/drawing/2014/main" val="499166822"/>
                  </a:ext>
                </a:extLst>
              </a:tr>
              <a:tr h="371598">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4:30 – 4:45 pm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Group Share and Adjourn</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5125432"/>
                  </a:ext>
                </a:extLst>
              </a:tr>
            </a:tbl>
          </a:graphicData>
        </a:graphic>
      </p:graphicFrame>
    </p:spTree>
    <p:extLst>
      <p:ext uri="{BB962C8B-B14F-4D97-AF65-F5344CB8AC3E}">
        <p14:creationId xmlns:p14="http://schemas.microsoft.com/office/powerpoint/2010/main" val="13772694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p:txBody>
          <a:bodyPr>
            <a:normAutofit/>
          </a:bodyPr>
          <a:lstStyle/>
          <a:p>
            <a:pPr marL="4229100" algn="r"/>
            <a:r>
              <a:rPr lang="en-US" sz="3600" dirty="0">
                <a:effectLst/>
              </a:rPr>
              <a:t>Adjourn</a:t>
            </a:r>
            <a:endParaRPr lang="en-US" sz="2800" b="1" dirty="0">
              <a:solidFill>
                <a:srgbClr val="0070C0"/>
              </a:solidFill>
              <a:effectLst/>
            </a:endParaRPr>
          </a:p>
        </p:txBody>
      </p:sp>
      <p:sp>
        <p:nvSpPr>
          <p:cNvPr id="7" name="Subtitle 4">
            <a:extLst>
              <a:ext uri="{FF2B5EF4-FFF2-40B4-BE49-F238E27FC236}">
                <a16:creationId xmlns:a16="http://schemas.microsoft.com/office/drawing/2014/main" id="{5AA44839-D783-4FCE-8BFB-6BBE5192C40C}"/>
              </a:ext>
            </a:extLst>
          </p:cNvPr>
          <p:cNvSpPr txBox="1">
            <a:spLocks/>
          </p:cNvSpPr>
          <p:nvPr/>
        </p:nvSpPr>
        <p:spPr>
          <a:xfrm>
            <a:off x="3216502" y="4685022"/>
            <a:ext cx="5294086" cy="930192"/>
          </a:xfrm>
          <a:prstGeom prst="rect">
            <a:avLst/>
          </a:prstGeom>
        </p:spPr>
        <p:txBody>
          <a:bodyPr vert="horz" lIns="91440" tIns="45720" rIns="91440" bIns="45720" rtlCol="0">
            <a:norm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r"/>
            <a:r>
              <a:rPr lang="en-US" sz="2400" dirty="0">
                <a:solidFill>
                  <a:schemeClr val="tx1"/>
                </a:solidFill>
              </a:rPr>
              <a:t>4:30 p.m.</a:t>
            </a:r>
          </a:p>
          <a:p>
            <a:pPr marL="0" marR="0" lvl="0" indent="0" algn="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6994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8075" y="1165547"/>
            <a:ext cx="7549116" cy="1837513"/>
          </a:xfrm>
        </p:spPr>
        <p:txBody>
          <a:bodyPr>
            <a:noAutofit/>
          </a:bodyPr>
          <a:lstStyle/>
          <a:p>
            <a:r>
              <a:rPr lang="en-US" sz="3600" b="1" dirty="0">
                <a:solidFill>
                  <a:srgbClr val="0070C0"/>
                </a:solidFill>
              </a:rPr>
              <a:t>Strengthening Claims-based Interpretations and Uses of Local and Large-scale Science Assessment Scores</a:t>
            </a:r>
            <a:br>
              <a:rPr lang="en-US" sz="3600" b="1" dirty="0">
                <a:solidFill>
                  <a:srgbClr val="0070C0"/>
                </a:solidFill>
              </a:rPr>
            </a:br>
            <a:r>
              <a:rPr lang="en-US" sz="3600" b="1" dirty="0">
                <a:solidFill>
                  <a:srgbClr val="0070C0"/>
                </a:solidFill>
              </a:rPr>
              <a:t>(SCILLSS)</a:t>
            </a:r>
          </a:p>
        </p:txBody>
      </p:sp>
      <p:sp>
        <p:nvSpPr>
          <p:cNvPr id="3" name="Subtitle 2"/>
          <p:cNvSpPr>
            <a:spLocks noGrp="1"/>
          </p:cNvSpPr>
          <p:nvPr>
            <p:ph type="subTitle" idx="1"/>
          </p:nvPr>
        </p:nvSpPr>
        <p:spPr>
          <a:xfrm>
            <a:off x="1399220" y="4986134"/>
            <a:ext cx="6608311" cy="1091388"/>
          </a:xfrm>
        </p:spPr>
        <p:txBody>
          <a:bodyPr>
            <a:normAutofit fontScale="85000" lnSpcReduction="20000"/>
          </a:bodyPr>
          <a:lstStyle/>
          <a:p>
            <a:r>
              <a:rPr lang="en-US" sz="3100" dirty="0"/>
              <a:t>SCILLSS Classroom Science Assessment Workshop</a:t>
            </a:r>
          </a:p>
          <a:p>
            <a:r>
              <a:rPr lang="en-US" sz="2800" b="1" dirty="0"/>
              <a:t>DAY 2</a:t>
            </a:r>
          </a:p>
        </p:txBody>
      </p:sp>
      <p:pic>
        <p:nvPicPr>
          <p:cNvPr id="23" name="Picture 22"/>
          <p:cNvPicPr>
            <a:picLocks noChangeAspect="1"/>
          </p:cNvPicPr>
          <p:nvPr/>
        </p:nvPicPr>
        <p:blipFill>
          <a:blip r:embed="rId3"/>
          <a:stretch>
            <a:fillRect/>
          </a:stretch>
        </p:blipFill>
        <p:spPr>
          <a:xfrm>
            <a:off x="3823941" y="3165905"/>
            <a:ext cx="1517384" cy="1513800"/>
          </a:xfrm>
          <a:prstGeom prst="rect">
            <a:avLst/>
          </a:prstGeom>
        </p:spPr>
      </p:pic>
      <p:sp>
        <p:nvSpPr>
          <p:cNvPr id="5" name="Rectangle 4">
            <a:extLst>
              <a:ext uri="{FF2B5EF4-FFF2-40B4-BE49-F238E27FC236}">
                <a16:creationId xmlns:a16="http://schemas.microsoft.com/office/drawing/2014/main" id="{005F8D9C-78D9-4DEC-B4DB-21894CA665A8}"/>
              </a:ext>
            </a:extLst>
          </p:cNvPr>
          <p:cNvSpPr/>
          <p:nvPr/>
        </p:nvSpPr>
        <p:spPr>
          <a:xfrm>
            <a:off x="7378810" y="159026"/>
            <a:ext cx="1584463" cy="1179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94234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31299" y="3429000"/>
            <a:ext cx="5655501" cy="1143000"/>
          </a:xfrm>
        </p:spPr>
        <p:txBody>
          <a:bodyPr>
            <a:noAutofit/>
          </a:bodyPr>
          <a:lstStyle/>
          <a:p>
            <a:pPr algn="r"/>
            <a:r>
              <a:rPr lang="en-US" sz="3600" b="1" dirty="0">
                <a:solidFill>
                  <a:srgbClr val="0070C0"/>
                </a:solidFill>
                <a:effectLst/>
              </a:rPr>
              <a:t>Welcome, Agenda Overview, and Questions</a:t>
            </a:r>
          </a:p>
        </p:txBody>
      </p:sp>
      <p:sp>
        <p:nvSpPr>
          <p:cNvPr id="6" name="Subtitle 5"/>
          <p:cNvSpPr>
            <a:spLocks noGrp="1"/>
          </p:cNvSpPr>
          <p:nvPr>
            <p:ph idx="1"/>
          </p:nvPr>
        </p:nvSpPr>
        <p:spPr>
          <a:xfrm>
            <a:off x="457200" y="4451338"/>
            <a:ext cx="8229600" cy="1083833"/>
          </a:xfrm>
        </p:spPr>
        <p:txBody>
          <a:bodyPr>
            <a:noAutofit/>
          </a:bodyPr>
          <a:lstStyle/>
          <a:p>
            <a:pPr marL="0" indent="0" algn="r" defTabSz="685783">
              <a:lnSpc>
                <a:spcPct val="200000"/>
              </a:lnSpc>
              <a:spcBef>
                <a:spcPts val="0"/>
              </a:spcBef>
              <a:buNone/>
            </a:pPr>
            <a:r>
              <a:rPr lang="es-PR" sz="2400" dirty="0"/>
              <a:t>[</a:t>
            </a:r>
            <a:r>
              <a:rPr lang="es-PR" sz="2400" dirty="0" err="1"/>
              <a:t>Presenter</a:t>
            </a:r>
            <a:r>
              <a:rPr lang="es-PR" sz="2400" dirty="0"/>
              <a:t> </a:t>
            </a:r>
            <a:r>
              <a:rPr lang="es-PR" sz="2400" dirty="0" err="1"/>
              <a:t>Name</a:t>
            </a:r>
            <a:r>
              <a:rPr lang="es-PR" sz="2400" dirty="0"/>
              <a:t>(s)]</a:t>
            </a:r>
          </a:p>
          <a:p>
            <a:pPr marL="0" indent="0" algn="r" defTabSz="685783">
              <a:spcBef>
                <a:spcPts val="0"/>
              </a:spcBef>
              <a:buNone/>
            </a:pPr>
            <a:r>
              <a:rPr lang="es-PR" sz="2400" dirty="0"/>
              <a:t>9:00 a.m. – 9:30 a.m.</a:t>
            </a:r>
          </a:p>
        </p:txBody>
      </p:sp>
    </p:spTree>
    <p:extLst>
      <p:ext uri="{BB962C8B-B14F-4D97-AF65-F5344CB8AC3E}">
        <p14:creationId xmlns:p14="http://schemas.microsoft.com/office/powerpoint/2010/main" val="39839205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1"/>
          <p:cNvSpPr txBox="1">
            <a:spLocks/>
          </p:cNvSpPr>
          <p:nvPr/>
        </p:nvSpPr>
        <p:spPr>
          <a:xfrm>
            <a:off x="400050" y="1389885"/>
            <a:ext cx="8229600" cy="585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Day 2 Morning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p:cNvSpPr>
            <a:spLocks noGrp="1"/>
          </p:cNvSpPr>
          <p:nvPr>
            <p:ph type="title"/>
          </p:nvPr>
        </p:nvSpPr>
        <p:spPr>
          <a:xfrm>
            <a:off x="457200" y="274320"/>
            <a:ext cx="8229600" cy="1143000"/>
          </a:xfrm>
        </p:spPr>
        <p:txBody>
          <a:bodyPr/>
          <a:lstStyle/>
          <a:p>
            <a:r>
              <a:rPr lang="en-US" dirty="0">
                <a:effectLst/>
              </a:rPr>
              <a:t>Agenda</a:t>
            </a:r>
          </a:p>
        </p:txBody>
      </p:sp>
      <p:graphicFrame>
        <p:nvGraphicFramePr>
          <p:cNvPr id="4" name="Table 3">
            <a:extLst>
              <a:ext uri="{FF2B5EF4-FFF2-40B4-BE49-F238E27FC236}">
                <a16:creationId xmlns:a16="http://schemas.microsoft.com/office/drawing/2014/main" id="{1477B497-4F01-4B0B-9384-BCC874DFEB97}"/>
              </a:ext>
            </a:extLst>
          </p:cNvPr>
          <p:cNvGraphicFramePr>
            <a:graphicFrameLocks noGrp="1"/>
          </p:cNvGraphicFramePr>
          <p:nvPr>
            <p:extLst>
              <p:ext uri="{D42A27DB-BD31-4B8C-83A1-F6EECF244321}">
                <p14:modId xmlns:p14="http://schemas.microsoft.com/office/powerpoint/2010/main" val="430129328"/>
              </p:ext>
            </p:extLst>
          </p:nvPr>
        </p:nvGraphicFramePr>
        <p:xfrm>
          <a:off x="338327" y="2063035"/>
          <a:ext cx="8494387" cy="4143211"/>
        </p:xfrm>
        <a:graphic>
          <a:graphicData uri="http://schemas.openxmlformats.org/drawingml/2006/table">
            <a:tbl>
              <a:tblPr firstRow="1" firstCol="1" bandRow="1">
                <a:tableStyleId>{5C22544A-7EE6-4342-B048-85BDC9FD1C3A}</a:tableStyleId>
              </a:tblPr>
              <a:tblGrid>
                <a:gridCol w="2365962">
                  <a:extLst>
                    <a:ext uri="{9D8B030D-6E8A-4147-A177-3AD203B41FA5}">
                      <a16:colId xmlns:a16="http://schemas.microsoft.com/office/drawing/2014/main" val="1956916499"/>
                    </a:ext>
                  </a:extLst>
                </a:gridCol>
                <a:gridCol w="4445575">
                  <a:extLst>
                    <a:ext uri="{9D8B030D-6E8A-4147-A177-3AD203B41FA5}">
                      <a16:colId xmlns:a16="http://schemas.microsoft.com/office/drawing/2014/main" val="914314184"/>
                    </a:ext>
                  </a:extLst>
                </a:gridCol>
                <a:gridCol w="1682850">
                  <a:extLst>
                    <a:ext uri="{9D8B030D-6E8A-4147-A177-3AD203B41FA5}">
                      <a16:colId xmlns:a16="http://schemas.microsoft.com/office/drawing/2014/main" val="514080719"/>
                    </a:ext>
                  </a:extLst>
                </a:gridCol>
              </a:tblGrid>
              <a:tr h="520087">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8:00 am – 9:00 am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rgbClr val="4472C4"/>
                    </a:solidFill>
                  </a:tcPr>
                </a:tc>
                <a:tc>
                  <a:txBody>
                    <a:bodyPr/>
                    <a:lstStyle/>
                    <a:p>
                      <a:pPr marL="0" marR="0">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Breakfast </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applicable)</a:t>
                      </a:r>
                      <a:endParaRPr lang="en-US" sz="18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rgbClr val="E9EBF5"/>
                    </a:solidFill>
                  </a:tcPr>
                </a:tc>
                <a:tc>
                  <a:txBody>
                    <a:bodyPr/>
                    <a:lstStyle/>
                    <a:p>
                      <a:pPr marL="0"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E9EBF5"/>
                    </a:solidFill>
                  </a:tcPr>
                </a:tc>
                <a:extLst>
                  <a:ext uri="{0D108BD9-81ED-4DB2-BD59-A6C34878D82A}">
                    <a16:rowId xmlns:a16="http://schemas.microsoft.com/office/drawing/2014/main" val="1458069775"/>
                  </a:ext>
                </a:extLst>
              </a:tr>
              <a:tr h="638712">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9:00 am – 9:30 am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tcPr>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Welcome / Agenda Overview / Questions</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tcPr>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Presenter(s)</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84979892"/>
                  </a:ext>
                </a:extLst>
              </a:tr>
              <a:tr h="504915">
                <a:tc>
                  <a:txBody>
                    <a:bodyPr/>
                    <a:lstStyle/>
                    <a:p>
                      <a:pPr marL="0" marR="0" algn="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9:30 am – 10:00 am</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Overview of Task Development</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E9EBF5"/>
                    </a:solidFill>
                  </a:tcPr>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Presenter(s)</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35344057"/>
                  </a:ext>
                </a:extLst>
              </a:tr>
              <a:tr h="819012">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10:00 am – 11:00 am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4472C4"/>
                    </a:solidFill>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Breakout Activity and Discussion: Evaluation and Comparison of Grade 8 Science Tasks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Team Facilitators</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5087515"/>
                  </a:ext>
                </a:extLst>
              </a:tr>
              <a:tr h="664194">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11:00 am – 11:30 am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Collaborative Teams: Review of Example Task Ideas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Team Facilitators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69960903"/>
                  </a:ext>
                </a:extLst>
              </a:tr>
              <a:tr h="996291">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11:30 am – 12:30 pm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Working Lunch</a:t>
                      </a: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Collaborative Teams: Draft Task and Revisit Tools</a:t>
                      </a:r>
                      <a:endParaRPr lang="en-US" sz="1800" b="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b="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17385319"/>
                  </a:ext>
                </a:extLst>
              </a:tr>
            </a:tbl>
          </a:graphicData>
        </a:graphic>
      </p:graphicFrame>
    </p:spTree>
    <p:extLst>
      <p:ext uri="{BB962C8B-B14F-4D97-AF65-F5344CB8AC3E}">
        <p14:creationId xmlns:p14="http://schemas.microsoft.com/office/powerpoint/2010/main" val="38147816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1"/>
          <p:cNvSpPr txBox="1">
            <a:spLocks/>
          </p:cNvSpPr>
          <p:nvPr/>
        </p:nvSpPr>
        <p:spPr>
          <a:xfrm>
            <a:off x="453189" y="1389888"/>
            <a:ext cx="8229600" cy="5852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Day 2 Afternoon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1"/>
          <p:cNvSpPr>
            <a:spLocks noGrp="1"/>
          </p:cNvSpPr>
          <p:nvPr>
            <p:ph type="title"/>
          </p:nvPr>
        </p:nvSpPr>
        <p:spPr>
          <a:xfrm>
            <a:off x="457200" y="274320"/>
            <a:ext cx="8229600" cy="1143000"/>
          </a:xfrm>
        </p:spPr>
        <p:txBody>
          <a:bodyPr vert="horz" lIns="91440" tIns="45720" rIns="91440" bIns="45720" rtlCol="0" anchor="ctr">
            <a:normAutofit/>
          </a:bodyPr>
          <a:lstStyle/>
          <a:p>
            <a:r>
              <a:rPr lang="en-US" dirty="0">
                <a:effectLst/>
              </a:rPr>
              <a:t>Agenda</a:t>
            </a:r>
          </a:p>
        </p:txBody>
      </p:sp>
      <p:graphicFrame>
        <p:nvGraphicFramePr>
          <p:cNvPr id="7" name="Table 6">
            <a:extLst>
              <a:ext uri="{FF2B5EF4-FFF2-40B4-BE49-F238E27FC236}">
                <a16:creationId xmlns:a16="http://schemas.microsoft.com/office/drawing/2014/main" id="{E5F156D5-739B-49DB-9D50-D582473AF3E8}"/>
              </a:ext>
            </a:extLst>
          </p:cNvPr>
          <p:cNvGraphicFramePr>
            <a:graphicFrameLocks noGrp="1"/>
          </p:cNvGraphicFramePr>
          <p:nvPr>
            <p:extLst>
              <p:ext uri="{D42A27DB-BD31-4B8C-83A1-F6EECF244321}">
                <p14:modId xmlns:p14="http://schemas.microsoft.com/office/powerpoint/2010/main" val="3288565296"/>
              </p:ext>
            </p:extLst>
          </p:nvPr>
        </p:nvGraphicFramePr>
        <p:xfrm>
          <a:off x="395758" y="2179767"/>
          <a:ext cx="8344461" cy="3106717"/>
        </p:xfrm>
        <a:graphic>
          <a:graphicData uri="http://schemas.openxmlformats.org/drawingml/2006/table">
            <a:tbl>
              <a:tblPr firstRow="1" firstCol="1" bandRow="1">
                <a:tableStyleId>{5C22544A-7EE6-4342-B048-85BDC9FD1C3A}</a:tableStyleId>
              </a:tblPr>
              <a:tblGrid>
                <a:gridCol w="2288140">
                  <a:extLst>
                    <a:ext uri="{9D8B030D-6E8A-4147-A177-3AD203B41FA5}">
                      <a16:colId xmlns:a16="http://schemas.microsoft.com/office/drawing/2014/main" val="1956916499"/>
                    </a:ext>
                  </a:extLst>
                </a:gridCol>
                <a:gridCol w="4403174">
                  <a:extLst>
                    <a:ext uri="{9D8B030D-6E8A-4147-A177-3AD203B41FA5}">
                      <a16:colId xmlns:a16="http://schemas.microsoft.com/office/drawing/2014/main" val="914314184"/>
                    </a:ext>
                  </a:extLst>
                </a:gridCol>
                <a:gridCol w="1653147">
                  <a:extLst>
                    <a:ext uri="{9D8B030D-6E8A-4147-A177-3AD203B41FA5}">
                      <a16:colId xmlns:a16="http://schemas.microsoft.com/office/drawing/2014/main" val="514080719"/>
                    </a:ext>
                  </a:extLst>
                </a:gridCol>
              </a:tblGrid>
              <a:tr h="733939">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12:30 pm – 2:00 pm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rgbClr val="4472C4"/>
                    </a:solidFill>
                  </a:tcPr>
                </a:tc>
                <a:tc>
                  <a:txBody>
                    <a:bodyPr/>
                    <a:lstStyle/>
                    <a:p>
                      <a:pPr marL="0" marR="0">
                        <a:spcBef>
                          <a:spcPts val="0"/>
                        </a:spcBef>
                        <a:spcAft>
                          <a:spcPts val="0"/>
                        </a:spcAft>
                      </a:pP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Collaborative Teams: Draft Task and Revisit Tools</a:t>
                      </a:r>
                      <a:endParaRPr lang="en-US" sz="1800" b="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rgbClr val="E9EBF5"/>
                    </a:solidFill>
                  </a:tcPr>
                </a:tc>
                <a:tc>
                  <a:txBody>
                    <a:bodyPr/>
                    <a:lstStyle/>
                    <a:p>
                      <a:pPr marL="0" marR="0">
                        <a:spcBef>
                          <a:spcPts val="0"/>
                        </a:spcBef>
                        <a:spcAft>
                          <a:spcPts val="0"/>
                        </a:spcAft>
                      </a:pP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Team Facilitators</a:t>
                      </a:r>
                      <a:endParaRPr lang="en-US" sz="1800" b="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E9EBF5"/>
                    </a:solidFill>
                  </a:tcPr>
                </a:tc>
                <a:extLst>
                  <a:ext uri="{0D108BD9-81ED-4DB2-BD59-A6C34878D82A}">
                    <a16:rowId xmlns:a16="http://schemas.microsoft.com/office/drawing/2014/main" val="1458069775"/>
                  </a:ext>
                </a:extLst>
              </a:tr>
              <a:tr h="883891">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2:00 pm – 2:30 pm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Overview of Rubric and Exemplar Response Development</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tcPr>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Presenter(s)</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84979892"/>
                  </a:ext>
                </a:extLst>
              </a:tr>
              <a:tr h="733939">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2:30 pm – 4:15 pm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Collaborative Teams: Draft Rubric and Exemplar Response</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E9EBF5"/>
                    </a:solidFill>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Team Facilitators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35344057"/>
                  </a:ext>
                </a:extLst>
              </a:tr>
              <a:tr h="754948">
                <a:tc>
                  <a:txBody>
                    <a:bodyPr/>
                    <a:lstStyle/>
                    <a:p>
                      <a:pPr marL="0" marR="0" algn="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4:15 pm – 4:30 pm</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4472C4"/>
                    </a:solidFill>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Group Share and Adjourn</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Presenter(s)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5087515"/>
                  </a:ext>
                </a:extLst>
              </a:tr>
            </a:tbl>
          </a:graphicData>
        </a:graphic>
      </p:graphicFrame>
    </p:spTree>
    <p:extLst>
      <p:ext uri="{BB962C8B-B14F-4D97-AF65-F5344CB8AC3E}">
        <p14:creationId xmlns:p14="http://schemas.microsoft.com/office/powerpoint/2010/main" val="15054573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0" y="1709743"/>
            <a:ext cx="8510588" cy="2852737"/>
          </a:xfrm>
        </p:spPr>
        <p:txBody>
          <a:bodyPr>
            <a:normAutofit/>
          </a:bodyPr>
          <a:lstStyle/>
          <a:p>
            <a:pPr marL="2627313" algn="r"/>
            <a:r>
              <a:rPr lang="en-US" sz="3600" dirty="0">
                <a:effectLst/>
              </a:rPr>
              <a:t>Overview of Task Development</a:t>
            </a:r>
            <a:endParaRPr lang="en-US" sz="2400" b="1" dirty="0">
              <a:solidFill>
                <a:srgbClr val="0070C0"/>
              </a:solidFill>
              <a:effectLst/>
            </a:endParaRPr>
          </a:p>
        </p:txBody>
      </p:sp>
      <p:sp>
        <p:nvSpPr>
          <p:cNvPr id="7" name="Subtitle 4">
            <a:extLst>
              <a:ext uri="{FF2B5EF4-FFF2-40B4-BE49-F238E27FC236}">
                <a16:creationId xmlns:a16="http://schemas.microsoft.com/office/drawing/2014/main" id="{5AA44839-D783-4FCE-8BFB-6BBE5192C40C}"/>
              </a:ext>
            </a:extLst>
          </p:cNvPr>
          <p:cNvSpPr txBox="1">
            <a:spLocks/>
          </p:cNvSpPr>
          <p:nvPr/>
        </p:nvSpPr>
        <p:spPr>
          <a:xfrm>
            <a:off x="2496065" y="4757594"/>
            <a:ext cx="6014523" cy="930192"/>
          </a:xfrm>
          <a:prstGeom prst="rect">
            <a:avLst/>
          </a:prstGeom>
        </p:spPr>
        <p:txBody>
          <a:bodyPr vert="horz" lIns="91440" tIns="45720" rIns="91440" bIns="45720" rtlCol="0">
            <a:norm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r">
              <a:defRPr/>
            </a:pPr>
            <a:r>
              <a:rPr lang="es-PR" sz="2400" dirty="0">
                <a:solidFill>
                  <a:schemeClr val="tx1"/>
                </a:solidFill>
              </a:rPr>
              <a:t>[</a:t>
            </a:r>
            <a:r>
              <a:rPr lang="es-PR" sz="2400" dirty="0" err="1">
                <a:solidFill>
                  <a:schemeClr val="tx1"/>
                </a:solidFill>
              </a:rPr>
              <a:t>Presenter</a:t>
            </a:r>
            <a:r>
              <a:rPr lang="es-PR" sz="2400" dirty="0">
                <a:solidFill>
                  <a:schemeClr val="tx1"/>
                </a:solidFill>
              </a:rPr>
              <a:t> </a:t>
            </a:r>
            <a:r>
              <a:rPr lang="es-PR" sz="2400" dirty="0" err="1">
                <a:solidFill>
                  <a:schemeClr val="tx1"/>
                </a:solidFill>
              </a:rPr>
              <a:t>Name</a:t>
            </a:r>
            <a:r>
              <a:rPr lang="es-PR" sz="2400" dirty="0">
                <a:solidFill>
                  <a:schemeClr val="tx1"/>
                </a:solidFill>
              </a:rPr>
              <a:t>(s)]</a:t>
            </a:r>
          </a:p>
          <a:p>
            <a:pPr marL="0" marR="0" lvl="0" indent="0" algn="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9:30 </a:t>
            </a:r>
            <a:r>
              <a:rPr lang="en-US" sz="2400" dirty="0">
                <a:solidFill>
                  <a:prstClr val="black"/>
                </a:solidFill>
                <a:latin typeface="Calibri" panose="020F0502020204030204"/>
              </a:rPr>
              <a:t>a.m. – 10:00 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t>
            </a:r>
          </a:p>
        </p:txBody>
      </p:sp>
    </p:spTree>
    <p:extLst>
      <p:ext uri="{BB962C8B-B14F-4D97-AF65-F5344CB8AC3E}">
        <p14:creationId xmlns:p14="http://schemas.microsoft.com/office/powerpoint/2010/main" val="28573530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D94E10-A4ED-4F14-B5FE-D39BC329B33F}"/>
              </a:ext>
            </a:extLst>
          </p:cNvPr>
          <p:cNvSpPr>
            <a:spLocks noGrp="1"/>
          </p:cNvSpPr>
          <p:nvPr>
            <p:ph type="title"/>
          </p:nvPr>
        </p:nvSpPr>
        <p:spPr/>
        <p:txBody>
          <a:bodyPr/>
          <a:lstStyle/>
          <a:p>
            <a:r>
              <a:rPr lang="en-US" dirty="0">
                <a:effectLst/>
              </a:rPr>
              <a:t>Classroom-based Assessment Tasks</a:t>
            </a:r>
          </a:p>
        </p:txBody>
      </p:sp>
      <p:sp>
        <p:nvSpPr>
          <p:cNvPr id="6" name="Content Placeholder 5">
            <a:extLst>
              <a:ext uri="{FF2B5EF4-FFF2-40B4-BE49-F238E27FC236}">
                <a16:creationId xmlns:a16="http://schemas.microsoft.com/office/drawing/2014/main" id="{E9799C7F-F7F4-422F-B556-6C9F35165C09}"/>
              </a:ext>
            </a:extLst>
          </p:cNvPr>
          <p:cNvSpPr>
            <a:spLocks noGrp="1"/>
          </p:cNvSpPr>
          <p:nvPr>
            <p:ph idx="1"/>
          </p:nvPr>
        </p:nvSpPr>
        <p:spPr>
          <a:xfrm>
            <a:off x="457200" y="1417320"/>
            <a:ext cx="8229600" cy="4784118"/>
          </a:xfrm>
        </p:spPr>
        <p:txBody>
          <a:bodyPr>
            <a:normAutofit fontScale="92500" lnSpcReduction="20000"/>
          </a:bodyPr>
          <a:lstStyle/>
          <a:p>
            <a:pPr marL="228600" indent="-228600">
              <a:lnSpc>
                <a:spcPct val="100000"/>
              </a:lnSpc>
              <a:spcBef>
                <a:spcPts val="0"/>
              </a:spcBef>
              <a:spcAft>
                <a:spcPts val="600"/>
              </a:spcAft>
            </a:pPr>
            <a:r>
              <a:rPr lang="en-US" sz="2800" dirty="0"/>
              <a:t>Enable educators to get their fingers on the pulse of individual students, groups of students, and/or the entire class as to where they are in their science learning and collect evidence to ultimately inform instruction</a:t>
            </a:r>
          </a:p>
          <a:p>
            <a:pPr marL="228600" indent="-228600">
              <a:lnSpc>
                <a:spcPct val="100000"/>
              </a:lnSpc>
              <a:spcBef>
                <a:spcPts val="0"/>
              </a:spcBef>
              <a:spcAft>
                <a:spcPts val="600"/>
              </a:spcAft>
            </a:pPr>
            <a:r>
              <a:rPr lang="en-US" sz="2800" dirty="0"/>
              <a:t>Must elicit evidence related to students’ integration of knowledge of DCIs, engagement with SEPs, and facility with building connections across ideas </a:t>
            </a:r>
          </a:p>
          <a:p>
            <a:pPr marL="228600" indent="-228600">
              <a:lnSpc>
                <a:spcPct val="100000"/>
              </a:lnSpc>
              <a:spcBef>
                <a:spcPts val="0"/>
              </a:spcBef>
              <a:spcAft>
                <a:spcPts val="600"/>
              </a:spcAft>
            </a:pPr>
            <a:r>
              <a:rPr lang="en-US" sz="2800" dirty="0"/>
              <a:t>Provide an indication of the student’s current understanding of the selected KSAs as set forth in the Task Specifications Tool</a:t>
            </a:r>
          </a:p>
          <a:p>
            <a:pPr marL="228600" indent="-228600">
              <a:lnSpc>
                <a:spcPct val="100000"/>
              </a:lnSpc>
              <a:spcBef>
                <a:spcPts val="0"/>
              </a:spcBef>
              <a:spcAft>
                <a:spcPts val="600"/>
              </a:spcAft>
            </a:pPr>
            <a:r>
              <a:rPr lang="en-US" sz="2800" dirty="0"/>
              <a:t>May include multiple parts, questions, or prompts connected to a phenomenon or problem-solving context or event</a:t>
            </a:r>
          </a:p>
        </p:txBody>
      </p:sp>
    </p:spTree>
    <p:extLst>
      <p:ext uri="{BB962C8B-B14F-4D97-AF65-F5344CB8AC3E}">
        <p14:creationId xmlns:p14="http://schemas.microsoft.com/office/powerpoint/2010/main" val="9270411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96"/>
          <p:cNvSpPr txBox="1">
            <a:spLocks noGrp="1"/>
          </p:cNvSpPr>
          <p:nvPr>
            <p:ph type="title"/>
          </p:nvPr>
        </p:nvSpPr>
        <p:spPr>
          <a:prstGeom prst="rect">
            <a:avLst/>
          </a:prstGeom>
        </p:spPr>
        <p:txBody>
          <a:bodyPr spcFirstLastPara="1" wrap="square" lIns="91425" tIns="91425" rIns="91425" bIns="91425" anchor="ctr" anchorCtr="0">
            <a:spAutoFit/>
          </a:bodyPr>
          <a:lstStyle/>
          <a:p>
            <a:pPr marL="0" lvl="0" indent="0" algn="l">
              <a:lnSpc>
                <a:spcPct val="90000"/>
              </a:lnSpc>
              <a:spcBef>
                <a:spcPct val="0"/>
              </a:spcBef>
              <a:buSzPts val="2400"/>
            </a:pPr>
            <a:r>
              <a:rPr lang="en-US" sz="4000" b="1" dirty="0">
                <a:solidFill>
                  <a:srgbClr val="0070C0"/>
                </a:solidFill>
                <a:effectLst/>
                <a:latin typeface="+mj-lt"/>
                <a:ea typeface="+mj-ea"/>
                <a:cs typeface="+mj-cs"/>
              </a:rPr>
              <a:t>Criteria for Evaluating Tasks</a:t>
            </a:r>
            <a:endParaRPr sz="4000" b="1" dirty="0">
              <a:solidFill>
                <a:srgbClr val="0070C0"/>
              </a:solidFill>
              <a:effectLst/>
              <a:latin typeface="+mj-lt"/>
              <a:ea typeface="+mj-ea"/>
              <a:cs typeface="+mj-cs"/>
            </a:endParaRPr>
          </a:p>
        </p:txBody>
      </p:sp>
      <p:sp>
        <p:nvSpPr>
          <p:cNvPr id="10" name="Text Placeholder 2">
            <a:extLst>
              <a:ext uri="{FF2B5EF4-FFF2-40B4-BE49-F238E27FC236}">
                <a16:creationId xmlns:a16="http://schemas.microsoft.com/office/drawing/2014/main" id="{E4DB0983-3242-4CC7-B156-F7CEAD41F106}"/>
              </a:ext>
            </a:extLst>
          </p:cNvPr>
          <p:cNvSpPr>
            <a:spLocks noGrp="1"/>
          </p:cNvSpPr>
          <p:nvPr>
            <p:ph idx="1"/>
          </p:nvPr>
        </p:nvSpPr>
        <p:spPr/>
        <p:txBody>
          <a:bodyPr/>
          <a:lstStyle/>
          <a:p>
            <a:pPr marL="25400" indent="0">
              <a:buNone/>
            </a:pPr>
            <a:endParaRPr lang="en-US" sz="2000" dirty="0">
              <a:solidFill>
                <a:schemeClr val="tx1"/>
              </a:solidFill>
            </a:endParaRPr>
          </a:p>
          <a:p>
            <a:pPr marL="25400" indent="0" algn="ctr">
              <a:buNone/>
            </a:pPr>
            <a:r>
              <a:rPr lang="en-US" b="1" dirty="0">
                <a:solidFill>
                  <a:schemeClr val="tx1"/>
                </a:solidFill>
              </a:rPr>
              <a:t>Achieve Task Screener</a:t>
            </a:r>
          </a:p>
          <a:p>
            <a:pPr marL="25400" indent="0" algn="ctr">
              <a:buNone/>
            </a:pPr>
            <a:endParaRPr lang="en-US" b="1" dirty="0">
              <a:solidFill>
                <a:schemeClr val="tx1"/>
              </a:solidFill>
            </a:endParaRPr>
          </a:p>
          <a:p>
            <a:pPr marL="25400" indent="0" algn="ctr">
              <a:buNone/>
            </a:pPr>
            <a:endParaRPr lang="en-US" b="1" dirty="0">
              <a:solidFill>
                <a:schemeClr val="tx1"/>
              </a:solidFill>
            </a:endParaRPr>
          </a:p>
          <a:p>
            <a:pPr marL="25400" indent="0" algn="ctr">
              <a:buNone/>
            </a:pPr>
            <a:endParaRPr lang="en-US" b="1" dirty="0">
              <a:solidFill>
                <a:schemeClr val="tx1"/>
              </a:solidFill>
            </a:endParaRPr>
          </a:p>
        </p:txBody>
      </p:sp>
      <p:cxnSp>
        <p:nvCxnSpPr>
          <p:cNvPr id="704" name="Google Shape;704;p96"/>
          <p:cNvCxnSpPr>
            <a:stCxn id="705" idx="1"/>
          </p:cNvCxnSpPr>
          <p:nvPr/>
        </p:nvCxnSpPr>
        <p:spPr>
          <a:xfrm>
            <a:off x="491929" y="3852339"/>
            <a:ext cx="6957600" cy="75600"/>
          </a:xfrm>
          <a:prstGeom prst="straightConnector1">
            <a:avLst/>
          </a:prstGeom>
          <a:noFill/>
          <a:ln w="57150" cap="flat" cmpd="sng">
            <a:solidFill>
              <a:srgbClr val="F5821F"/>
            </a:solidFill>
            <a:prstDash val="solid"/>
            <a:miter lim="800000"/>
            <a:headEnd type="none" w="sm" len="sm"/>
            <a:tailEnd type="none" w="sm" len="sm"/>
          </a:ln>
        </p:spPr>
      </p:cxnSp>
      <p:sp>
        <p:nvSpPr>
          <p:cNvPr id="705" name="Google Shape;705;p96"/>
          <p:cNvSpPr/>
          <p:nvPr/>
        </p:nvSpPr>
        <p:spPr>
          <a:xfrm>
            <a:off x="491929" y="2935689"/>
            <a:ext cx="1828500" cy="1833300"/>
          </a:xfrm>
          <a:prstGeom prst="rect">
            <a:avLst/>
          </a:prstGeom>
          <a:solidFill>
            <a:srgbClr val="002060"/>
          </a:solidFill>
          <a:ln w="12700" cap="flat" cmpd="sng">
            <a:solidFill>
              <a:srgbClr val="31538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US" sz="2400" b="1" i="0" u="none" strike="noStrike" cap="none" dirty="0">
                <a:solidFill>
                  <a:schemeClr val="lt1"/>
                </a:solidFill>
                <a:latin typeface="Calibri"/>
                <a:ea typeface="Calibri"/>
                <a:cs typeface="Calibri"/>
                <a:sym typeface="Calibri"/>
              </a:rPr>
              <a:t>Phenomena- and problem- focused</a:t>
            </a:r>
            <a:endParaRPr sz="2400" b="1" i="0" u="none" strike="noStrike" cap="none" dirty="0">
              <a:solidFill>
                <a:srgbClr val="000000"/>
              </a:solidFill>
              <a:latin typeface="Arial"/>
              <a:ea typeface="Arial"/>
              <a:cs typeface="Arial"/>
              <a:sym typeface="Arial"/>
            </a:endParaRPr>
          </a:p>
        </p:txBody>
      </p:sp>
      <p:sp>
        <p:nvSpPr>
          <p:cNvPr id="706" name="Google Shape;706;p96"/>
          <p:cNvSpPr/>
          <p:nvPr/>
        </p:nvSpPr>
        <p:spPr>
          <a:xfrm>
            <a:off x="2544404" y="2935689"/>
            <a:ext cx="1828500" cy="1833300"/>
          </a:xfrm>
          <a:prstGeom prst="rect">
            <a:avLst/>
          </a:prstGeom>
          <a:solidFill>
            <a:srgbClr val="002060"/>
          </a:solidFill>
          <a:ln w="12700" cap="flat" cmpd="sng">
            <a:solidFill>
              <a:srgbClr val="31538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US" sz="2400" b="1" dirty="0">
                <a:solidFill>
                  <a:schemeClr val="lt1"/>
                </a:solidFill>
                <a:latin typeface="Calibri"/>
                <a:ea typeface="Calibri"/>
                <a:cs typeface="Calibri"/>
                <a:sym typeface="Calibri"/>
              </a:rPr>
              <a:t>Sense- making using the dimensions</a:t>
            </a:r>
            <a:endParaRPr sz="2400" b="1" i="0" u="none" strike="noStrike" cap="none" dirty="0">
              <a:solidFill>
                <a:srgbClr val="000000"/>
              </a:solidFill>
              <a:latin typeface="Arial"/>
              <a:ea typeface="Arial"/>
              <a:cs typeface="Arial"/>
              <a:sym typeface="Arial"/>
            </a:endParaRPr>
          </a:p>
        </p:txBody>
      </p:sp>
      <p:sp>
        <p:nvSpPr>
          <p:cNvPr id="707" name="Google Shape;707;p96"/>
          <p:cNvSpPr/>
          <p:nvPr/>
        </p:nvSpPr>
        <p:spPr>
          <a:xfrm>
            <a:off x="6858300" y="2935683"/>
            <a:ext cx="1828500" cy="1833300"/>
          </a:xfrm>
          <a:prstGeom prst="rect">
            <a:avLst/>
          </a:prstGeom>
          <a:solidFill>
            <a:srgbClr val="002060"/>
          </a:solidFill>
          <a:ln w="12700" cap="flat" cmpd="sng">
            <a:solidFill>
              <a:srgbClr val="31538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US" sz="2400" b="1" i="0" u="none" strike="noStrike" cap="none">
                <a:solidFill>
                  <a:schemeClr val="lt1"/>
                </a:solidFill>
                <a:latin typeface="Calibri"/>
                <a:ea typeface="Calibri"/>
                <a:cs typeface="Calibri"/>
                <a:sym typeface="Calibri"/>
              </a:rPr>
              <a:t>Right stakeholders, right information</a:t>
            </a:r>
            <a:endParaRPr sz="2400" b="1" i="0" u="none" strike="noStrike" cap="none">
              <a:solidFill>
                <a:srgbClr val="000000"/>
              </a:solidFill>
              <a:latin typeface="Arial"/>
              <a:ea typeface="Arial"/>
              <a:cs typeface="Arial"/>
              <a:sym typeface="Arial"/>
            </a:endParaRPr>
          </a:p>
        </p:txBody>
      </p:sp>
      <p:sp>
        <p:nvSpPr>
          <p:cNvPr id="708" name="Google Shape;708;p96"/>
          <p:cNvSpPr/>
          <p:nvPr/>
        </p:nvSpPr>
        <p:spPr>
          <a:xfrm>
            <a:off x="4701352" y="2935689"/>
            <a:ext cx="1828500" cy="1833300"/>
          </a:xfrm>
          <a:prstGeom prst="rect">
            <a:avLst/>
          </a:prstGeom>
          <a:solidFill>
            <a:srgbClr val="002060"/>
          </a:solidFill>
          <a:ln w="12700" cap="flat" cmpd="sng">
            <a:solidFill>
              <a:srgbClr val="31538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US" sz="2400" b="1" i="0" u="none" strike="noStrike" cap="none">
                <a:solidFill>
                  <a:schemeClr val="lt1"/>
                </a:solidFill>
                <a:latin typeface="Calibri"/>
                <a:ea typeface="Calibri"/>
                <a:cs typeface="Calibri"/>
                <a:sym typeface="Calibri"/>
              </a:rPr>
              <a:t>Equitable and fair to all students</a:t>
            </a:r>
            <a:endParaRPr sz="2400" b="1"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231D9EEC-4D92-4A5F-BB55-729E9A686900}"/>
              </a:ext>
            </a:extLst>
          </p:cNvPr>
          <p:cNvSpPr txBox="1"/>
          <p:nvPr/>
        </p:nvSpPr>
        <p:spPr>
          <a:xfrm>
            <a:off x="809349" y="2547592"/>
            <a:ext cx="1214179" cy="369332"/>
          </a:xfrm>
          <a:prstGeom prst="rect">
            <a:avLst/>
          </a:prstGeom>
          <a:noFill/>
        </p:spPr>
        <p:txBody>
          <a:bodyPr wrap="none" rtlCol="0">
            <a:spAutoFit/>
          </a:bodyPr>
          <a:lstStyle/>
          <a:p>
            <a:r>
              <a:rPr lang="en-US" b="1" dirty="0"/>
              <a:t>Criterion A</a:t>
            </a:r>
          </a:p>
        </p:txBody>
      </p:sp>
      <p:sp>
        <p:nvSpPr>
          <p:cNvPr id="12" name="TextBox 11">
            <a:extLst>
              <a:ext uri="{FF2B5EF4-FFF2-40B4-BE49-F238E27FC236}">
                <a16:creationId xmlns:a16="http://schemas.microsoft.com/office/drawing/2014/main" id="{834F8196-3944-4CBD-B281-D1A946477DD8}"/>
              </a:ext>
            </a:extLst>
          </p:cNvPr>
          <p:cNvSpPr txBox="1"/>
          <p:nvPr/>
        </p:nvSpPr>
        <p:spPr>
          <a:xfrm>
            <a:off x="2851564" y="2547592"/>
            <a:ext cx="1214179" cy="369332"/>
          </a:xfrm>
          <a:prstGeom prst="rect">
            <a:avLst/>
          </a:prstGeom>
          <a:noFill/>
        </p:spPr>
        <p:txBody>
          <a:bodyPr wrap="none" rtlCol="0">
            <a:spAutoFit/>
          </a:bodyPr>
          <a:lstStyle/>
          <a:p>
            <a:r>
              <a:rPr lang="en-US" b="1" dirty="0"/>
              <a:t>Criterion B</a:t>
            </a:r>
          </a:p>
        </p:txBody>
      </p:sp>
      <p:sp>
        <p:nvSpPr>
          <p:cNvPr id="13" name="TextBox 12">
            <a:extLst>
              <a:ext uri="{FF2B5EF4-FFF2-40B4-BE49-F238E27FC236}">
                <a16:creationId xmlns:a16="http://schemas.microsoft.com/office/drawing/2014/main" id="{9B0F666D-699A-4044-B976-BC96C184F60D}"/>
              </a:ext>
            </a:extLst>
          </p:cNvPr>
          <p:cNvSpPr txBox="1"/>
          <p:nvPr/>
        </p:nvSpPr>
        <p:spPr>
          <a:xfrm>
            <a:off x="5008512" y="2547592"/>
            <a:ext cx="1214179" cy="369332"/>
          </a:xfrm>
          <a:prstGeom prst="rect">
            <a:avLst/>
          </a:prstGeom>
          <a:noFill/>
        </p:spPr>
        <p:txBody>
          <a:bodyPr wrap="none" rtlCol="0">
            <a:spAutoFit/>
          </a:bodyPr>
          <a:lstStyle/>
          <a:p>
            <a:r>
              <a:rPr lang="en-US" b="1" dirty="0"/>
              <a:t>Criterion C</a:t>
            </a:r>
          </a:p>
        </p:txBody>
      </p:sp>
      <p:sp>
        <p:nvSpPr>
          <p:cNvPr id="14" name="TextBox 13">
            <a:extLst>
              <a:ext uri="{FF2B5EF4-FFF2-40B4-BE49-F238E27FC236}">
                <a16:creationId xmlns:a16="http://schemas.microsoft.com/office/drawing/2014/main" id="{96DB18F9-E57C-491F-81EC-BEDC2442502A}"/>
              </a:ext>
            </a:extLst>
          </p:cNvPr>
          <p:cNvSpPr txBox="1"/>
          <p:nvPr/>
        </p:nvSpPr>
        <p:spPr>
          <a:xfrm>
            <a:off x="7165460" y="2547592"/>
            <a:ext cx="1214179" cy="369332"/>
          </a:xfrm>
          <a:prstGeom prst="rect">
            <a:avLst/>
          </a:prstGeom>
          <a:noFill/>
        </p:spPr>
        <p:txBody>
          <a:bodyPr wrap="none" rtlCol="0">
            <a:spAutoFit/>
          </a:bodyPr>
          <a:lstStyle/>
          <a:p>
            <a:r>
              <a:rPr lang="en-US" b="1" dirty="0"/>
              <a:t>Criterion D</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F571B6-2C26-49C7-A8E1-D84506F8DB04}"/>
              </a:ext>
            </a:extLst>
          </p:cNvPr>
          <p:cNvPicPr>
            <a:picLocks noChangeAspect="1"/>
          </p:cNvPicPr>
          <p:nvPr/>
        </p:nvPicPr>
        <p:blipFill>
          <a:blip r:embed="rId3"/>
          <a:stretch>
            <a:fillRect/>
          </a:stretch>
        </p:blipFill>
        <p:spPr>
          <a:xfrm>
            <a:off x="228295" y="1417320"/>
            <a:ext cx="5324046" cy="4314312"/>
          </a:xfrm>
          <a:prstGeom prst="rect">
            <a:avLst/>
          </a:prstGeom>
        </p:spPr>
      </p:pic>
      <p:sp>
        <p:nvSpPr>
          <p:cNvPr id="2" name="Title 1">
            <a:extLst>
              <a:ext uri="{FF2B5EF4-FFF2-40B4-BE49-F238E27FC236}">
                <a16:creationId xmlns:a16="http://schemas.microsoft.com/office/drawing/2014/main" id="{1868F7D7-051C-4CA0-A2C1-B2AD2F403A3F}"/>
              </a:ext>
            </a:extLst>
          </p:cNvPr>
          <p:cNvSpPr>
            <a:spLocks noGrp="1"/>
          </p:cNvSpPr>
          <p:nvPr>
            <p:ph type="title"/>
          </p:nvPr>
        </p:nvSpPr>
        <p:spPr/>
        <p:txBody>
          <a:bodyPr/>
          <a:lstStyle/>
          <a:p>
            <a:r>
              <a:rPr lang="en-US" dirty="0">
                <a:effectLst/>
              </a:rPr>
              <a:t>Example Classroom-based Task</a:t>
            </a:r>
          </a:p>
        </p:txBody>
      </p:sp>
      <p:sp>
        <p:nvSpPr>
          <p:cNvPr id="6" name="Callout: Bent Line 5">
            <a:extLst>
              <a:ext uri="{FF2B5EF4-FFF2-40B4-BE49-F238E27FC236}">
                <a16:creationId xmlns:a16="http://schemas.microsoft.com/office/drawing/2014/main" id="{8E896A90-54FA-462C-A8BF-A327C3190E7F}"/>
              </a:ext>
            </a:extLst>
          </p:cNvPr>
          <p:cNvSpPr/>
          <p:nvPr/>
        </p:nvSpPr>
        <p:spPr>
          <a:xfrm>
            <a:off x="6089072" y="1242266"/>
            <a:ext cx="2597728" cy="491748"/>
          </a:xfrm>
          <a:prstGeom prst="borderCallout2">
            <a:avLst>
              <a:gd name="adj1" fmla="val 51150"/>
              <a:gd name="adj2" fmla="val -600"/>
              <a:gd name="adj3" fmla="val 52559"/>
              <a:gd name="adj4" fmla="val -17201"/>
              <a:gd name="adj5" fmla="val 56658"/>
              <a:gd name="adj6" fmla="val -542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Anticipatory set</a:t>
            </a:r>
          </a:p>
          <a:p>
            <a:pPr algn="ctr"/>
            <a:r>
              <a:rPr lang="en-US" sz="1350" dirty="0"/>
              <a:t>Reminder to student</a:t>
            </a:r>
          </a:p>
        </p:txBody>
      </p:sp>
      <p:sp>
        <p:nvSpPr>
          <p:cNvPr id="7" name="Callout: Bent Line 6">
            <a:extLst>
              <a:ext uri="{FF2B5EF4-FFF2-40B4-BE49-F238E27FC236}">
                <a16:creationId xmlns:a16="http://schemas.microsoft.com/office/drawing/2014/main" id="{8BB51378-DC2E-42AC-9BA1-6F43F536637D}"/>
              </a:ext>
            </a:extLst>
          </p:cNvPr>
          <p:cNvSpPr/>
          <p:nvPr/>
        </p:nvSpPr>
        <p:spPr>
          <a:xfrm>
            <a:off x="6089072" y="1914199"/>
            <a:ext cx="2597728" cy="347795"/>
          </a:xfrm>
          <a:prstGeom prst="borderCallout2">
            <a:avLst>
              <a:gd name="adj1" fmla="val 36676"/>
              <a:gd name="adj2" fmla="val -1667"/>
              <a:gd name="adj3" fmla="val 18750"/>
              <a:gd name="adj4" fmla="val -16667"/>
              <a:gd name="adj5" fmla="val 11914"/>
              <a:gd name="adj6" fmla="val -219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Task context/stimulus</a:t>
            </a:r>
          </a:p>
        </p:txBody>
      </p:sp>
      <p:sp>
        <p:nvSpPr>
          <p:cNvPr id="8" name="Callout: Bent Line 7">
            <a:extLst>
              <a:ext uri="{FF2B5EF4-FFF2-40B4-BE49-F238E27FC236}">
                <a16:creationId xmlns:a16="http://schemas.microsoft.com/office/drawing/2014/main" id="{15048728-45DF-477A-AF26-D9A6A051549C}"/>
              </a:ext>
            </a:extLst>
          </p:cNvPr>
          <p:cNvSpPr/>
          <p:nvPr/>
        </p:nvSpPr>
        <p:spPr>
          <a:xfrm>
            <a:off x="6134039" y="2701960"/>
            <a:ext cx="2597728" cy="568037"/>
          </a:xfrm>
          <a:prstGeom prst="borderCallout2">
            <a:avLst>
              <a:gd name="adj1" fmla="val 33384"/>
              <a:gd name="adj2" fmla="val -1666"/>
              <a:gd name="adj3" fmla="val 34604"/>
              <a:gd name="adj4" fmla="val -16934"/>
              <a:gd name="adj5" fmla="val -25241"/>
              <a:gd name="adj6" fmla="val -648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Prompt/question and student directions</a:t>
            </a:r>
          </a:p>
        </p:txBody>
      </p:sp>
      <p:sp>
        <p:nvSpPr>
          <p:cNvPr id="9" name="Callout: Bent Line 8">
            <a:extLst>
              <a:ext uri="{FF2B5EF4-FFF2-40B4-BE49-F238E27FC236}">
                <a16:creationId xmlns:a16="http://schemas.microsoft.com/office/drawing/2014/main" id="{7DAA2572-939C-488D-A07D-A63E38621B8D}"/>
              </a:ext>
            </a:extLst>
          </p:cNvPr>
          <p:cNvSpPr/>
          <p:nvPr/>
        </p:nvSpPr>
        <p:spPr>
          <a:xfrm>
            <a:off x="6134039" y="3984308"/>
            <a:ext cx="2597728" cy="347795"/>
          </a:xfrm>
          <a:prstGeom prst="borderCallout2">
            <a:avLst>
              <a:gd name="adj1" fmla="val 16758"/>
              <a:gd name="adj2" fmla="val -3800"/>
              <a:gd name="adj3" fmla="val 18750"/>
              <a:gd name="adj4" fmla="val -16667"/>
              <a:gd name="adj5" fmla="val 21770"/>
              <a:gd name="adj6" fmla="val -30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Provided model and key templates</a:t>
            </a:r>
          </a:p>
        </p:txBody>
      </p:sp>
      <p:sp>
        <p:nvSpPr>
          <p:cNvPr id="10" name="Callout: Bent Line 9">
            <a:extLst>
              <a:ext uri="{FF2B5EF4-FFF2-40B4-BE49-F238E27FC236}">
                <a16:creationId xmlns:a16="http://schemas.microsoft.com/office/drawing/2014/main" id="{B93D1643-E6E7-4E07-9807-78F07645D15F}"/>
              </a:ext>
            </a:extLst>
          </p:cNvPr>
          <p:cNvSpPr/>
          <p:nvPr/>
        </p:nvSpPr>
        <p:spPr>
          <a:xfrm>
            <a:off x="6134039" y="4906774"/>
            <a:ext cx="2597728" cy="568037"/>
          </a:xfrm>
          <a:prstGeom prst="borderCallout2">
            <a:avLst>
              <a:gd name="adj1" fmla="val 49238"/>
              <a:gd name="adj2" fmla="val -1933"/>
              <a:gd name="adj3" fmla="val 48019"/>
              <a:gd name="adj4" fmla="val -17734"/>
              <a:gd name="adj5" fmla="val 66673"/>
              <a:gd name="adj6" fmla="val -270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Prompt/question and student directions</a:t>
            </a:r>
          </a:p>
        </p:txBody>
      </p:sp>
      <p:sp>
        <p:nvSpPr>
          <p:cNvPr id="11" name="TextBox 10">
            <a:extLst>
              <a:ext uri="{FF2B5EF4-FFF2-40B4-BE49-F238E27FC236}">
                <a16:creationId xmlns:a16="http://schemas.microsoft.com/office/drawing/2014/main" id="{1D5E8F83-08D5-436F-A27D-0313251D3F9A}"/>
              </a:ext>
            </a:extLst>
          </p:cNvPr>
          <p:cNvSpPr txBox="1"/>
          <p:nvPr/>
        </p:nvSpPr>
        <p:spPr>
          <a:xfrm>
            <a:off x="4968268" y="5676374"/>
            <a:ext cx="290945" cy="300082"/>
          </a:xfrm>
          <a:prstGeom prst="rect">
            <a:avLst/>
          </a:prstGeom>
          <a:solidFill>
            <a:schemeClr val="bg1"/>
          </a:solidFill>
        </p:spPr>
        <p:txBody>
          <a:bodyPr wrap="square" rtlCol="0">
            <a:spAutoFit/>
          </a:bodyPr>
          <a:lstStyle/>
          <a:p>
            <a:endParaRPr lang="en-US" sz="1350" dirty="0"/>
          </a:p>
        </p:txBody>
      </p:sp>
    </p:spTree>
    <p:extLst>
      <p:ext uri="{BB962C8B-B14F-4D97-AF65-F5344CB8AC3E}">
        <p14:creationId xmlns:p14="http://schemas.microsoft.com/office/powerpoint/2010/main" val="19707465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DECB91-51C4-4E1F-846E-0451E7E9527D}"/>
              </a:ext>
            </a:extLst>
          </p:cNvPr>
          <p:cNvPicPr>
            <a:picLocks noChangeAspect="1"/>
          </p:cNvPicPr>
          <p:nvPr/>
        </p:nvPicPr>
        <p:blipFill rotWithShape="1">
          <a:blip r:embed="rId3"/>
          <a:srcRect l="1046" t="1205" r="1502"/>
          <a:stretch/>
        </p:blipFill>
        <p:spPr>
          <a:xfrm>
            <a:off x="241134" y="1241243"/>
            <a:ext cx="8681106" cy="5148199"/>
          </a:xfrm>
          <a:prstGeom prst="rect">
            <a:avLst/>
          </a:prstGeom>
        </p:spPr>
      </p:pic>
    </p:spTree>
    <p:extLst>
      <p:ext uri="{BB962C8B-B14F-4D97-AF65-F5344CB8AC3E}">
        <p14:creationId xmlns:p14="http://schemas.microsoft.com/office/powerpoint/2010/main" val="1058269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1"/>
          <p:cNvSpPr txBox="1">
            <a:spLocks/>
          </p:cNvSpPr>
          <p:nvPr/>
        </p:nvSpPr>
        <p:spPr>
          <a:xfrm>
            <a:off x="400050" y="1389885"/>
            <a:ext cx="8229600" cy="585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Day 2 Morning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p:cNvSpPr>
            <a:spLocks noGrp="1"/>
          </p:cNvSpPr>
          <p:nvPr>
            <p:ph type="title"/>
          </p:nvPr>
        </p:nvSpPr>
        <p:spPr>
          <a:xfrm>
            <a:off x="457200" y="274320"/>
            <a:ext cx="8229600" cy="1143000"/>
          </a:xfrm>
        </p:spPr>
        <p:txBody>
          <a:bodyPr/>
          <a:lstStyle/>
          <a:p>
            <a:r>
              <a:rPr lang="en-US" dirty="0">
                <a:effectLst/>
              </a:rPr>
              <a:t>Agenda</a:t>
            </a:r>
          </a:p>
        </p:txBody>
      </p:sp>
      <p:graphicFrame>
        <p:nvGraphicFramePr>
          <p:cNvPr id="4" name="Table 3">
            <a:extLst>
              <a:ext uri="{FF2B5EF4-FFF2-40B4-BE49-F238E27FC236}">
                <a16:creationId xmlns:a16="http://schemas.microsoft.com/office/drawing/2014/main" id="{1477B497-4F01-4B0B-9384-BCC874DFEB97}"/>
              </a:ext>
            </a:extLst>
          </p:cNvPr>
          <p:cNvGraphicFramePr>
            <a:graphicFrameLocks noGrp="1"/>
          </p:cNvGraphicFramePr>
          <p:nvPr>
            <p:extLst>
              <p:ext uri="{D42A27DB-BD31-4B8C-83A1-F6EECF244321}">
                <p14:modId xmlns:p14="http://schemas.microsoft.com/office/powerpoint/2010/main" val="186405726"/>
              </p:ext>
            </p:extLst>
          </p:nvPr>
        </p:nvGraphicFramePr>
        <p:xfrm>
          <a:off x="338327" y="2063035"/>
          <a:ext cx="8494387" cy="3945879"/>
        </p:xfrm>
        <a:graphic>
          <a:graphicData uri="http://schemas.openxmlformats.org/drawingml/2006/table">
            <a:tbl>
              <a:tblPr firstRow="1" firstCol="1" bandRow="1">
                <a:tableStyleId>{5C22544A-7EE6-4342-B048-85BDC9FD1C3A}</a:tableStyleId>
              </a:tblPr>
              <a:tblGrid>
                <a:gridCol w="2365962">
                  <a:extLst>
                    <a:ext uri="{9D8B030D-6E8A-4147-A177-3AD203B41FA5}">
                      <a16:colId xmlns:a16="http://schemas.microsoft.com/office/drawing/2014/main" val="1956916499"/>
                    </a:ext>
                  </a:extLst>
                </a:gridCol>
                <a:gridCol w="4445575">
                  <a:extLst>
                    <a:ext uri="{9D8B030D-6E8A-4147-A177-3AD203B41FA5}">
                      <a16:colId xmlns:a16="http://schemas.microsoft.com/office/drawing/2014/main" val="914314184"/>
                    </a:ext>
                  </a:extLst>
                </a:gridCol>
                <a:gridCol w="1682850">
                  <a:extLst>
                    <a:ext uri="{9D8B030D-6E8A-4147-A177-3AD203B41FA5}">
                      <a16:colId xmlns:a16="http://schemas.microsoft.com/office/drawing/2014/main" val="514080719"/>
                    </a:ext>
                  </a:extLst>
                </a:gridCol>
              </a:tblGrid>
              <a:tr h="520087">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8:00 am – 9:00 am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rgbClr val="4472C4"/>
                    </a:solidFill>
                  </a:tcPr>
                </a:tc>
                <a:tc>
                  <a:txBody>
                    <a:bodyPr/>
                    <a:lstStyle/>
                    <a:p>
                      <a:pPr marL="0" marR="0">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Breakfast </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applicable)</a:t>
                      </a:r>
                      <a:endParaRPr lang="en-US" sz="18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rgbClr val="E9EBF5"/>
                    </a:solidFill>
                  </a:tcPr>
                </a:tc>
                <a:tc>
                  <a:txBody>
                    <a:bodyPr/>
                    <a:lstStyle/>
                    <a:p>
                      <a:pPr marL="0"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E9EBF5"/>
                    </a:solidFill>
                  </a:tcPr>
                </a:tc>
                <a:extLst>
                  <a:ext uri="{0D108BD9-81ED-4DB2-BD59-A6C34878D82A}">
                    <a16:rowId xmlns:a16="http://schemas.microsoft.com/office/drawing/2014/main" val="1458069775"/>
                  </a:ext>
                </a:extLst>
              </a:tr>
              <a:tr h="638712">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9:00 am – 9:30 am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tcPr>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Welcome / Agenda Overview / Questions</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tcPr>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Presenter(s)</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84979892"/>
                  </a:ext>
                </a:extLst>
              </a:tr>
              <a:tr h="504915">
                <a:tc>
                  <a:txBody>
                    <a:bodyPr/>
                    <a:lstStyle/>
                    <a:p>
                      <a:pPr marL="0" marR="0" algn="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9:30 am – 10:00 am</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Overview of Task Development</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E9EBF5"/>
                    </a:solidFill>
                  </a:tcPr>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Presenter(s)</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35344057"/>
                  </a:ext>
                </a:extLst>
              </a:tr>
              <a:tr h="819012">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10:00 am – 11:00 am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4472C4"/>
                    </a:solidFill>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Breakout Activity and Discussion: Evaluation and Comparison of Grade 8 Science Tasks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Team Facilitators</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5087515"/>
                  </a:ext>
                </a:extLst>
              </a:tr>
              <a:tr h="664194">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11:00 am – 11:30 am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Collaborative Teams: Review of Example Task Ideas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Team Facilitators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69960903"/>
                  </a:ext>
                </a:extLst>
              </a:tr>
              <a:tr h="798959">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11:30 am – 12:30 pm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Working Lunch</a:t>
                      </a: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Collaborative Teams: Draft Task and Revisit Tools</a:t>
                      </a:r>
                      <a:endParaRPr lang="en-US" sz="1800" b="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b="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17385319"/>
                  </a:ext>
                </a:extLst>
              </a:tr>
            </a:tbl>
          </a:graphicData>
        </a:graphic>
      </p:graphicFrame>
    </p:spTree>
    <p:extLst>
      <p:ext uri="{BB962C8B-B14F-4D97-AF65-F5344CB8AC3E}">
        <p14:creationId xmlns:p14="http://schemas.microsoft.com/office/powerpoint/2010/main" val="26234213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D3B6B-079C-4B19-ABB3-338804DAC7AD}"/>
              </a:ext>
            </a:extLst>
          </p:cNvPr>
          <p:cNvSpPr>
            <a:spLocks noGrp="1"/>
          </p:cNvSpPr>
          <p:nvPr>
            <p:ph type="title"/>
          </p:nvPr>
        </p:nvSpPr>
        <p:spPr/>
        <p:txBody>
          <a:bodyPr/>
          <a:lstStyle/>
          <a:p>
            <a:r>
              <a:rPr lang="en-US" dirty="0">
                <a:effectLst/>
              </a:rPr>
              <a:t>Verification of Task Alignment </a:t>
            </a:r>
          </a:p>
        </p:txBody>
      </p:sp>
      <p:pic>
        <p:nvPicPr>
          <p:cNvPr id="4" name="Picture 3">
            <a:extLst>
              <a:ext uri="{FF2B5EF4-FFF2-40B4-BE49-F238E27FC236}">
                <a16:creationId xmlns:a16="http://schemas.microsoft.com/office/drawing/2014/main" id="{E5801717-64B6-4E1F-BFC3-988F616D7105}"/>
              </a:ext>
            </a:extLst>
          </p:cNvPr>
          <p:cNvPicPr>
            <a:picLocks noChangeAspect="1"/>
          </p:cNvPicPr>
          <p:nvPr/>
        </p:nvPicPr>
        <p:blipFill>
          <a:blip r:embed="rId3"/>
          <a:stretch>
            <a:fillRect/>
          </a:stretch>
        </p:blipFill>
        <p:spPr>
          <a:xfrm>
            <a:off x="214191" y="1228724"/>
            <a:ext cx="8715617" cy="4962526"/>
          </a:xfrm>
          <a:prstGeom prst="rect">
            <a:avLst/>
          </a:prstGeom>
        </p:spPr>
      </p:pic>
    </p:spTree>
    <p:extLst>
      <p:ext uri="{BB962C8B-B14F-4D97-AF65-F5344CB8AC3E}">
        <p14:creationId xmlns:p14="http://schemas.microsoft.com/office/powerpoint/2010/main" val="13201640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F59-1072-41FD-86AC-C75B2CCB8321}"/>
              </a:ext>
            </a:extLst>
          </p:cNvPr>
          <p:cNvSpPr>
            <a:spLocks noGrp="1"/>
          </p:cNvSpPr>
          <p:nvPr>
            <p:ph type="title"/>
          </p:nvPr>
        </p:nvSpPr>
        <p:spPr>
          <a:xfrm>
            <a:off x="340659" y="287767"/>
            <a:ext cx="8229600" cy="1143000"/>
          </a:xfrm>
        </p:spPr>
        <p:txBody>
          <a:bodyPr>
            <a:noAutofit/>
          </a:bodyPr>
          <a:lstStyle/>
          <a:p>
            <a:r>
              <a:rPr lang="en-US" sz="3600" dirty="0"/>
              <a:t>Guiding Questions for Development of the Classroom Assessment Task</a:t>
            </a:r>
            <a:endParaRPr lang="en-US" dirty="0"/>
          </a:p>
        </p:txBody>
      </p:sp>
      <p:sp>
        <p:nvSpPr>
          <p:cNvPr id="3" name="Content Placeholder 2">
            <a:extLst>
              <a:ext uri="{FF2B5EF4-FFF2-40B4-BE49-F238E27FC236}">
                <a16:creationId xmlns:a16="http://schemas.microsoft.com/office/drawing/2014/main" id="{A68F1EE5-F7B2-452E-B7A7-71AE4392B686}"/>
              </a:ext>
            </a:extLst>
          </p:cNvPr>
          <p:cNvSpPr>
            <a:spLocks noGrp="1"/>
          </p:cNvSpPr>
          <p:nvPr>
            <p:ph idx="1"/>
          </p:nvPr>
        </p:nvSpPr>
        <p:spPr/>
        <p:txBody>
          <a:bodyPr>
            <a:normAutofit fontScale="92500" lnSpcReduction="20000"/>
          </a:bodyPr>
          <a:lstStyle/>
          <a:p>
            <a:pPr marL="228600" indent="-228600">
              <a:lnSpc>
                <a:spcPct val="110000"/>
              </a:lnSpc>
              <a:spcBef>
                <a:spcPts val="0"/>
              </a:spcBef>
              <a:spcAft>
                <a:spcPts val="600"/>
              </a:spcAft>
            </a:pPr>
            <a:r>
              <a:rPr lang="en-US" sz="2700" dirty="0"/>
              <a:t>Based on the assessed KSA(s) and the required collection of student evidence, does the task include/need to include multiple parts, questions, or prompts connected to a phenomenon or problem-solving context or event?</a:t>
            </a:r>
          </a:p>
          <a:p>
            <a:pPr marL="228600" indent="-228600">
              <a:lnSpc>
                <a:spcPct val="110000"/>
              </a:lnSpc>
              <a:spcBef>
                <a:spcPts val="0"/>
              </a:spcBef>
              <a:spcAft>
                <a:spcPts val="600"/>
              </a:spcAft>
            </a:pPr>
            <a:r>
              <a:rPr lang="en-US" sz="2700" dirty="0"/>
              <a:t>How will students demonstrate their knowledge, skills and abilities?</a:t>
            </a:r>
          </a:p>
          <a:p>
            <a:pPr marL="228600" indent="-228600">
              <a:lnSpc>
                <a:spcPct val="110000"/>
              </a:lnSpc>
              <a:spcBef>
                <a:spcPts val="0"/>
              </a:spcBef>
              <a:spcAft>
                <a:spcPts val="600"/>
              </a:spcAft>
            </a:pPr>
            <a:r>
              <a:rPr lang="en-US" sz="2700" dirty="0"/>
              <a:t>What background information (anticipatory set) is necessary to remind the student of the scientific focus and gets the students to begin thinking about what the task is about and generating their prior knowledge?</a:t>
            </a:r>
          </a:p>
          <a:p>
            <a:pPr marL="228600" indent="-228600">
              <a:lnSpc>
                <a:spcPct val="110000"/>
              </a:lnSpc>
              <a:spcBef>
                <a:spcPts val="0"/>
              </a:spcBef>
              <a:spcAft>
                <a:spcPts val="600"/>
              </a:spcAft>
            </a:pPr>
            <a:r>
              <a:rPr lang="en-US" sz="2700" dirty="0"/>
              <a:t>What is an appropriate stimulus/context upon which the items within the task are based?  </a:t>
            </a:r>
          </a:p>
          <a:p>
            <a:pPr marL="342891" lvl="1" indent="0">
              <a:buNone/>
            </a:pPr>
            <a:endParaRPr lang="en-US" sz="1500" dirty="0">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52070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F59-1072-41FD-86AC-C75B2CCB8321}"/>
              </a:ext>
            </a:extLst>
          </p:cNvPr>
          <p:cNvSpPr>
            <a:spLocks noGrp="1"/>
          </p:cNvSpPr>
          <p:nvPr>
            <p:ph type="title"/>
          </p:nvPr>
        </p:nvSpPr>
        <p:spPr/>
        <p:txBody>
          <a:bodyPr>
            <a:normAutofit/>
          </a:bodyPr>
          <a:lstStyle/>
          <a:p>
            <a:r>
              <a:rPr lang="en-US" sz="3600" dirty="0"/>
              <a:t>Strategies for Development of the Classroom Assessment Task</a:t>
            </a:r>
            <a:endParaRPr lang="en-US" sz="4800" dirty="0"/>
          </a:p>
        </p:txBody>
      </p:sp>
      <p:sp>
        <p:nvSpPr>
          <p:cNvPr id="3" name="Content Placeholder 2">
            <a:extLst>
              <a:ext uri="{FF2B5EF4-FFF2-40B4-BE49-F238E27FC236}">
                <a16:creationId xmlns:a16="http://schemas.microsoft.com/office/drawing/2014/main" id="{A68F1EE5-F7B2-452E-B7A7-71AE4392B686}"/>
              </a:ext>
            </a:extLst>
          </p:cNvPr>
          <p:cNvSpPr>
            <a:spLocks noGrp="1"/>
          </p:cNvSpPr>
          <p:nvPr>
            <p:ph idx="1"/>
          </p:nvPr>
        </p:nvSpPr>
        <p:spPr>
          <a:xfrm>
            <a:off x="457200" y="1572237"/>
            <a:ext cx="8229600" cy="4902704"/>
          </a:xfrm>
        </p:spPr>
        <p:txBody>
          <a:bodyPr>
            <a:normAutofit fontScale="92500"/>
          </a:bodyPr>
          <a:lstStyle/>
          <a:p>
            <a:pPr lvl="0"/>
            <a:r>
              <a:rPr lang="en-US" sz="2800" dirty="0"/>
              <a:t>Use the following strategies to develop your classroom assessment task:</a:t>
            </a:r>
          </a:p>
          <a:p>
            <a:pPr marL="457200" lvl="1" indent="-228600">
              <a:lnSpc>
                <a:spcPct val="100000"/>
              </a:lnSpc>
              <a:spcBef>
                <a:spcPts val="0"/>
              </a:spcBef>
              <a:spcAft>
                <a:spcPts val="600"/>
              </a:spcAft>
            </a:pPr>
            <a:r>
              <a:rPr lang="en-US" sz="2400" dirty="0"/>
              <a:t>Integrate the information within and across the assessment development tools to design a task by considering and identifying:</a:t>
            </a:r>
          </a:p>
          <a:p>
            <a:pPr lvl="1">
              <a:buFont typeface="Wingdings" panose="05000000000000000000" pitchFamily="2" charset="2"/>
              <a:buChar char="§"/>
            </a:pPr>
            <a:r>
              <a:rPr lang="en-US" sz="2000" dirty="0"/>
              <a:t>The key aspects addressed by the SEP, DCI, and CCC (</a:t>
            </a:r>
            <a:r>
              <a:rPr lang="en-US" sz="2000" i="1" dirty="0"/>
              <a:t>Unpacking Tool</a:t>
            </a:r>
            <a:r>
              <a:rPr lang="en-US" sz="2000" dirty="0"/>
              <a:t>);</a:t>
            </a:r>
          </a:p>
          <a:p>
            <a:pPr lvl="1">
              <a:buFont typeface="Wingdings" panose="05000000000000000000" pitchFamily="2" charset="2"/>
              <a:buChar char="§"/>
            </a:pPr>
            <a:r>
              <a:rPr lang="en-US" sz="2000" dirty="0"/>
              <a:t>The elicited prior knowledge (</a:t>
            </a:r>
            <a:r>
              <a:rPr lang="en-US" sz="2000" i="1" dirty="0"/>
              <a:t>Unpacking Tool</a:t>
            </a:r>
            <a:r>
              <a:rPr lang="en-US" sz="2000" dirty="0"/>
              <a:t>);</a:t>
            </a:r>
          </a:p>
          <a:p>
            <a:pPr lvl="1">
              <a:buFont typeface="Wingdings" panose="05000000000000000000" pitchFamily="2" charset="2"/>
              <a:buChar char="§"/>
            </a:pPr>
            <a:r>
              <a:rPr lang="en-US" sz="2000" dirty="0"/>
              <a:t>The relationship between the identified CCC and the SEPs (</a:t>
            </a:r>
            <a:r>
              <a:rPr lang="en-US" sz="2000" i="1" dirty="0"/>
              <a:t>Unpacking Tool</a:t>
            </a:r>
            <a:r>
              <a:rPr lang="en-US" sz="2000" dirty="0"/>
              <a:t>);</a:t>
            </a:r>
          </a:p>
          <a:p>
            <a:pPr lvl="1">
              <a:buFont typeface="Wingdings" panose="05000000000000000000" pitchFamily="2" charset="2"/>
              <a:buChar char="§"/>
            </a:pPr>
            <a:r>
              <a:rPr lang="en-US" sz="2000" dirty="0"/>
              <a:t>The KSA(s) from which the task is developed (</a:t>
            </a:r>
            <a:r>
              <a:rPr lang="en-US" sz="2000" i="1" dirty="0"/>
              <a:t>Task Specifications Tool</a:t>
            </a:r>
            <a:r>
              <a:rPr lang="en-US" sz="2000" dirty="0"/>
              <a:t>);</a:t>
            </a:r>
          </a:p>
          <a:p>
            <a:pPr lvl="1">
              <a:buFont typeface="Wingdings" panose="05000000000000000000" pitchFamily="2" charset="2"/>
              <a:buChar char="§"/>
            </a:pPr>
            <a:r>
              <a:rPr lang="en-US" sz="2000" dirty="0"/>
              <a:t>The production of responses that allow students to demonstrate learning of the PE (</a:t>
            </a:r>
            <a:r>
              <a:rPr lang="en-US" sz="2000" i="1" dirty="0"/>
              <a:t>Task Specifications Tool</a:t>
            </a:r>
            <a:r>
              <a:rPr lang="en-US" sz="2000" dirty="0"/>
              <a:t>);</a:t>
            </a:r>
          </a:p>
          <a:p>
            <a:pPr lvl="1">
              <a:buFont typeface="Wingdings" panose="05000000000000000000" pitchFamily="2" charset="2"/>
              <a:buChar char="§"/>
            </a:pPr>
            <a:r>
              <a:rPr lang="en-US" sz="2000" dirty="0"/>
              <a:t>The attention to required task features (</a:t>
            </a:r>
            <a:r>
              <a:rPr lang="en-US" sz="2000" i="1" dirty="0"/>
              <a:t>Task Specifications Tool</a:t>
            </a:r>
            <a:r>
              <a:rPr lang="en-US" sz="2000" dirty="0"/>
              <a:t>); </a:t>
            </a:r>
          </a:p>
          <a:p>
            <a:pPr lvl="1">
              <a:buFont typeface="Wingdings" panose="05000000000000000000" pitchFamily="2" charset="2"/>
              <a:buChar char="§"/>
            </a:pPr>
            <a:r>
              <a:rPr lang="en-US" sz="2000" dirty="0"/>
              <a:t>The student evidence to be collected (</a:t>
            </a:r>
            <a:r>
              <a:rPr lang="en-US" sz="2000" i="1" dirty="0"/>
              <a:t>Classroom-based Assessment Task</a:t>
            </a:r>
            <a:r>
              <a:rPr lang="en-US" sz="2000" dirty="0"/>
              <a:t>); and </a:t>
            </a:r>
          </a:p>
          <a:p>
            <a:pPr lvl="1">
              <a:buFont typeface="Wingdings" panose="05000000000000000000" pitchFamily="2" charset="2"/>
              <a:buChar char="§"/>
            </a:pPr>
            <a:r>
              <a:rPr lang="en-US" sz="2000" dirty="0"/>
              <a:t>The full range of student understanding from low to high levels of competency.</a:t>
            </a:r>
          </a:p>
          <a:p>
            <a:pPr marL="228600" indent="-228600">
              <a:lnSpc>
                <a:spcPct val="100000"/>
              </a:lnSpc>
              <a:spcBef>
                <a:spcPts val="0"/>
              </a:spcBef>
              <a:spcAft>
                <a:spcPts val="600"/>
              </a:spcAft>
            </a:pPr>
            <a:endParaRPr lang="en-US" sz="2800" dirty="0"/>
          </a:p>
        </p:txBody>
      </p:sp>
    </p:spTree>
    <p:extLst>
      <p:ext uri="{BB962C8B-B14F-4D97-AF65-F5344CB8AC3E}">
        <p14:creationId xmlns:p14="http://schemas.microsoft.com/office/powerpoint/2010/main" val="36819991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F59-1072-41FD-86AC-C75B2CCB8321}"/>
              </a:ext>
            </a:extLst>
          </p:cNvPr>
          <p:cNvSpPr>
            <a:spLocks noGrp="1"/>
          </p:cNvSpPr>
          <p:nvPr>
            <p:ph type="title"/>
          </p:nvPr>
        </p:nvSpPr>
        <p:spPr/>
        <p:txBody>
          <a:bodyPr>
            <a:normAutofit/>
          </a:bodyPr>
          <a:lstStyle/>
          <a:p>
            <a:r>
              <a:rPr lang="en-US" sz="3600" dirty="0"/>
              <a:t>Strategies for Development of the Classroom Assessment Task, Cont.</a:t>
            </a:r>
            <a:endParaRPr lang="en-US" sz="4800" dirty="0"/>
          </a:p>
        </p:txBody>
      </p:sp>
      <p:sp>
        <p:nvSpPr>
          <p:cNvPr id="3" name="Content Placeholder 2">
            <a:extLst>
              <a:ext uri="{FF2B5EF4-FFF2-40B4-BE49-F238E27FC236}">
                <a16:creationId xmlns:a16="http://schemas.microsoft.com/office/drawing/2014/main" id="{A68F1EE5-F7B2-452E-B7A7-71AE4392B686}"/>
              </a:ext>
            </a:extLst>
          </p:cNvPr>
          <p:cNvSpPr>
            <a:spLocks noGrp="1"/>
          </p:cNvSpPr>
          <p:nvPr>
            <p:ph idx="1"/>
          </p:nvPr>
        </p:nvSpPr>
        <p:spPr>
          <a:xfrm>
            <a:off x="457200" y="1572237"/>
            <a:ext cx="8229600" cy="4902704"/>
          </a:xfrm>
        </p:spPr>
        <p:txBody>
          <a:bodyPr>
            <a:normAutofit fontScale="85000" lnSpcReduction="20000"/>
          </a:bodyPr>
          <a:lstStyle/>
          <a:p>
            <a:pPr marL="228600" indent="-228600">
              <a:lnSpc>
                <a:spcPct val="100000"/>
              </a:lnSpc>
              <a:spcBef>
                <a:spcPts val="0"/>
              </a:spcBef>
              <a:spcAft>
                <a:spcPts val="600"/>
              </a:spcAft>
            </a:pPr>
            <a:r>
              <a:rPr lang="en-US" sz="2800" dirty="0"/>
              <a:t>Use the following strategies to develop your classroom assessment task:</a:t>
            </a:r>
          </a:p>
          <a:p>
            <a:pPr marL="457200" lvl="1" indent="-228600">
              <a:lnSpc>
                <a:spcPct val="120000"/>
              </a:lnSpc>
              <a:spcBef>
                <a:spcPts val="0"/>
              </a:spcBef>
              <a:spcAft>
                <a:spcPts val="600"/>
              </a:spcAft>
            </a:pPr>
            <a:r>
              <a:rPr lang="en-US" sz="2400" dirty="0"/>
              <a:t>Confirm that the task includes a prompt and a question for the student to respond. In some cases, a model template is provided for the student, but is not required. This may be a place where educators do not want to provide a template because they want the student to come up with his or her own model. </a:t>
            </a:r>
          </a:p>
          <a:p>
            <a:pPr marL="457200" lvl="1" indent="-228600">
              <a:lnSpc>
                <a:spcPct val="120000"/>
              </a:lnSpc>
              <a:spcBef>
                <a:spcPts val="0"/>
              </a:spcBef>
              <a:spcAft>
                <a:spcPts val="600"/>
              </a:spcAft>
            </a:pPr>
            <a:r>
              <a:rPr lang="en-US" sz="2400" dirty="0"/>
              <a:t>Ensure task language is at- or below- grade level. Sometimes domain-specific language may be above grade-level, but if it is a term commonly used in classrooms and is one with which students are familiar, using this language might be appropriate to support science learning.</a:t>
            </a:r>
          </a:p>
          <a:p>
            <a:pPr marL="457200" lvl="1" indent="-228600">
              <a:lnSpc>
                <a:spcPct val="120000"/>
              </a:lnSpc>
              <a:spcBef>
                <a:spcPts val="0"/>
              </a:spcBef>
              <a:spcAft>
                <a:spcPts val="600"/>
              </a:spcAft>
            </a:pPr>
            <a:r>
              <a:rPr lang="en-US" sz="2400" dirty="0"/>
              <a:t>Remember that the “load” of the work should be carried by the student as they compete the task. These questions may result in variations in the amount and type of front-loading that is included in the task.</a:t>
            </a:r>
          </a:p>
        </p:txBody>
      </p:sp>
    </p:spTree>
    <p:extLst>
      <p:ext uri="{BB962C8B-B14F-4D97-AF65-F5344CB8AC3E}">
        <p14:creationId xmlns:p14="http://schemas.microsoft.com/office/powerpoint/2010/main" val="1815647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05BA6-3560-45B9-B551-2C503317ECE1}"/>
              </a:ext>
            </a:extLst>
          </p:cNvPr>
          <p:cNvSpPr>
            <a:spLocks noGrp="1"/>
          </p:cNvSpPr>
          <p:nvPr>
            <p:ph type="title"/>
          </p:nvPr>
        </p:nvSpPr>
        <p:spPr/>
        <p:txBody>
          <a:bodyPr/>
          <a:lstStyle/>
          <a:p>
            <a:r>
              <a:rPr lang="en-US" dirty="0">
                <a:effectLst/>
              </a:rPr>
              <a:t>Comments and Questions</a:t>
            </a:r>
          </a:p>
        </p:txBody>
      </p:sp>
      <p:pic>
        <p:nvPicPr>
          <p:cNvPr id="4" name="Picture 3">
            <a:extLst>
              <a:ext uri="{FF2B5EF4-FFF2-40B4-BE49-F238E27FC236}">
                <a16:creationId xmlns:a16="http://schemas.microsoft.com/office/drawing/2014/main" id="{8272B1E4-C05D-4FE0-92CB-640F2ABA80E0}"/>
              </a:ext>
            </a:extLst>
          </p:cNvPr>
          <p:cNvPicPr>
            <a:picLocks noChangeAspect="1"/>
          </p:cNvPicPr>
          <p:nvPr/>
        </p:nvPicPr>
        <p:blipFill>
          <a:blip r:embed="rId3"/>
          <a:stretch>
            <a:fillRect/>
          </a:stretch>
        </p:blipFill>
        <p:spPr>
          <a:xfrm>
            <a:off x="1237132" y="1638080"/>
            <a:ext cx="6669735" cy="4097702"/>
          </a:xfrm>
          <a:prstGeom prst="rect">
            <a:avLst/>
          </a:prstGeom>
        </p:spPr>
      </p:pic>
    </p:spTree>
    <p:extLst>
      <p:ext uri="{BB962C8B-B14F-4D97-AF65-F5344CB8AC3E}">
        <p14:creationId xmlns:p14="http://schemas.microsoft.com/office/powerpoint/2010/main" val="9235825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233916" y="1709743"/>
            <a:ext cx="8276672" cy="2852737"/>
          </a:xfrm>
        </p:spPr>
        <p:txBody>
          <a:bodyPr>
            <a:normAutofit/>
          </a:bodyPr>
          <a:lstStyle/>
          <a:p>
            <a:pPr marL="2627313" algn="r"/>
            <a:r>
              <a:rPr lang="en-US" sz="3600" dirty="0">
                <a:effectLst/>
              </a:rPr>
              <a:t>Breakout Activity and Discussion: Comparison of Grade 8 Science Tasks</a:t>
            </a:r>
            <a:endParaRPr lang="en-US" sz="2400" b="1" dirty="0">
              <a:solidFill>
                <a:srgbClr val="0070C0"/>
              </a:solidFill>
              <a:effectLst/>
            </a:endParaRPr>
          </a:p>
        </p:txBody>
      </p:sp>
      <p:sp>
        <p:nvSpPr>
          <p:cNvPr id="7" name="Subtitle 4">
            <a:extLst>
              <a:ext uri="{FF2B5EF4-FFF2-40B4-BE49-F238E27FC236}">
                <a16:creationId xmlns:a16="http://schemas.microsoft.com/office/drawing/2014/main" id="{5AA44839-D783-4FCE-8BFB-6BBE5192C40C}"/>
              </a:ext>
            </a:extLst>
          </p:cNvPr>
          <p:cNvSpPr txBox="1">
            <a:spLocks/>
          </p:cNvSpPr>
          <p:nvPr/>
        </p:nvSpPr>
        <p:spPr>
          <a:xfrm>
            <a:off x="3216502" y="4757594"/>
            <a:ext cx="5294086" cy="930192"/>
          </a:xfrm>
          <a:prstGeom prst="rect">
            <a:avLst/>
          </a:prstGeom>
        </p:spPr>
        <p:txBody>
          <a:bodyPr vert="horz" lIns="91440" tIns="45720" rIns="91440" bIns="45720" rtlCol="0">
            <a:norm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r">
              <a:defRPr/>
            </a:pPr>
            <a:r>
              <a:rPr lang="es-PR" sz="2400" dirty="0">
                <a:solidFill>
                  <a:schemeClr val="tx1"/>
                </a:solidFill>
              </a:rPr>
              <a:t>[</a:t>
            </a:r>
            <a:r>
              <a:rPr lang="es-PR" sz="2400" dirty="0" err="1">
                <a:solidFill>
                  <a:schemeClr val="tx1"/>
                </a:solidFill>
              </a:rPr>
              <a:t>Presenter</a:t>
            </a:r>
            <a:r>
              <a:rPr lang="es-PR" sz="2400" dirty="0">
                <a:solidFill>
                  <a:schemeClr val="tx1"/>
                </a:solidFill>
              </a:rPr>
              <a:t> </a:t>
            </a:r>
            <a:r>
              <a:rPr lang="es-PR" sz="2400" dirty="0" err="1">
                <a:solidFill>
                  <a:schemeClr val="tx1"/>
                </a:solidFill>
              </a:rPr>
              <a:t>Name</a:t>
            </a:r>
            <a:r>
              <a:rPr lang="es-PR" sz="2400" dirty="0">
                <a:solidFill>
                  <a:schemeClr val="tx1"/>
                </a:solidFill>
              </a:rPr>
              <a:t>(s)]</a:t>
            </a:r>
          </a:p>
          <a:p>
            <a:pPr marL="0" marR="0" lvl="0" indent="0" algn="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10:00 </a:t>
            </a:r>
            <a:r>
              <a:rPr lang="en-US" sz="2400" dirty="0">
                <a:solidFill>
                  <a:prstClr val="black"/>
                </a:solidFill>
                <a:latin typeface="Calibri" panose="020F0502020204030204"/>
              </a:rPr>
              <a:t>a.m. – 11:00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a.m.</a:t>
            </a:r>
          </a:p>
        </p:txBody>
      </p:sp>
    </p:spTree>
    <p:extLst>
      <p:ext uri="{BB962C8B-B14F-4D97-AF65-F5344CB8AC3E}">
        <p14:creationId xmlns:p14="http://schemas.microsoft.com/office/powerpoint/2010/main" val="39086165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2955" y="1122302"/>
            <a:ext cx="5370815" cy="5735697"/>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0325"/>
          <a:stretch/>
        </p:blipFill>
        <p:spPr>
          <a:xfrm flipH="1">
            <a:off x="0" y="1122301"/>
            <a:ext cx="9144000" cy="5750526"/>
          </a:xfrm>
          <a:prstGeom prst="rect">
            <a:avLst/>
          </a:prstGeom>
        </p:spPr>
      </p:pic>
      <p:sp>
        <p:nvSpPr>
          <p:cNvPr id="75"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441" y="1608355"/>
            <a:ext cx="4570559" cy="5249645"/>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descr="Image result for collaboration clip art">
            <a:extLst>
              <a:ext uri="{FF2B5EF4-FFF2-40B4-BE49-F238E27FC236}">
                <a16:creationId xmlns:a16="http://schemas.microsoft.com/office/drawing/2014/main" id="{4D9800D5-D958-4D9C-A8D6-439B95E4AD8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24681" y="3423406"/>
            <a:ext cx="3463967" cy="203345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792E0934-BB55-47B4-AB8A-94EF2330C171}"/>
              </a:ext>
            </a:extLst>
          </p:cNvPr>
          <p:cNvSpPr>
            <a:spLocks noGrp="1"/>
          </p:cNvSpPr>
          <p:nvPr>
            <p:ph type="title"/>
          </p:nvPr>
        </p:nvSpPr>
        <p:spPr/>
        <p:txBody>
          <a:bodyPr/>
          <a:lstStyle/>
          <a:p>
            <a:r>
              <a:rPr lang="en-US" dirty="0"/>
              <a:t>Activity/Discussion (60 minutes)</a:t>
            </a:r>
          </a:p>
        </p:txBody>
      </p:sp>
      <p:sp>
        <p:nvSpPr>
          <p:cNvPr id="10" name="Content Placeholder 2">
            <a:extLst>
              <a:ext uri="{FF2B5EF4-FFF2-40B4-BE49-F238E27FC236}">
                <a16:creationId xmlns:a16="http://schemas.microsoft.com/office/drawing/2014/main" id="{4243D719-D87A-442E-BF16-4CF3DFF0A115}"/>
              </a:ext>
            </a:extLst>
          </p:cNvPr>
          <p:cNvSpPr>
            <a:spLocks noGrp="1"/>
          </p:cNvSpPr>
          <p:nvPr>
            <p:ph idx="1"/>
          </p:nvPr>
        </p:nvSpPr>
        <p:spPr>
          <a:xfrm>
            <a:off x="452140" y="1417320"/>
            <a:ext cx="3866179" cy="5166360"/>
          </a:xfrm>
        </p:spPr>
        <p:txBody>
          <a:bodyPr vert="horz" lIns="91440" tIns="45720" rIns="91440" bIns="45720" rtlCol="0" anchor="t">
            <a:noAutofit/>
          </a:bodyPr>
          <a:lstStyle/>
          <a:p>
            <a:pPr marL="228600" indent="-228600">
              <a:spcBef>
                <a:spcPts val="0"/>
              </a:spcBef>
              <a:spcAft>
                <a:spcPts val="600"/>
              </a:spcAft>
              <a:buAutoNum type="arabicPeriod"/>
            </a:pPr>
            <a:r>
              <a:rPr lang="en-US" sz="1600" dirty="0">
                <a:cs typeface="Calibri"/>
              </a:rPr>
              <a:t>Review the SCILLSS Grade 8 Student Task and SCILLSS Grade 8 Task Administration Guide.</a:t>
            </a:r>
          </a:p>
          <a:p>
            <a:pPr marL="228600" indent="-228600">
              <a:spcBef>
                <a:spcPts val="0"/>
              </a:spcBef>
              <a:spcAft>
                <a:spcPts val="600"/>
              </a:spcAft>
              <a:buAutoNum type="arabicPeriod"/>
            </a:pPr>
            <a:r>
              <a:rPr lang="en-US" sz="1600" dirty="0">
                <a:cs typeface="Calibri"/>
              </a:rPr>
              <a:t>Review the Example Grade 8 Science Unit Quiz.</a:t>
            </a:r>
          </a:p>
          <a:p>
            <a:pPr marL="228600" indent="-228600">
              <a:spcBef>
                <a:spcPts val="0"/>
              </a:spcBef>
              <a:spcAft>
                <a:spcPts val="600"/>
              </a:spcAft>
              <a:buAutoNum type="arabicPeriod"/>
            </a:pPr>
            <a:r>
              <a:rPr lang="en-US" sz="1600" dirty="0"/>
              <a:t>Evaluate, compare, and contrast (i.e., similarities and differences) the two science assessments based on the presented criteria for high-quality science assessments:</a:t>
            </a:r>
            <a:endParaRPr lang="en-US" sz="1600" dirty="0">
              <a:cs typeface="Calibri"/>
            </a:endParaRPr>
          </a:p>
          <a:p>
            <a:pPr marL="457200" lvl="1" indent="-228600">
              <a:spcBef>
                <a:spcPts val="0"/>
              </a:spcBef>
              <a:spcAft>
                <a:spcPts val="600"/>
              </a:spcAft>
            </a:pPr>
            <a:r>
              <a:rPr lang="en-US" sz="1400" b="1" dirty="0">
                <a:cs typeface="Calibri"/>
              </a:rPr>
              <a:t>intentional design</a:t>
            </a:r>
          </a:p>
          <a:p>
            <a:pPr marL="457200" lvl="1" indent="-228600">
              <a:spcBef>
                <a:spcPts val="0"/>
              </a:spcBef>
              <a:spcAft>
                <a:spcPts val="600"/>
              </a:spcAft>
            </a:pPr>
            <a:r>
              <a:rPr lang="en-US" sz="1400" b="1" dirty="0">
                <a:cs typeface="Calibri"/>
              </a:rPr>
              <a:t>p</a:t>
            </a:r>
            <a:r>
              <a:rPr lang="en-US" sz="1400" b="1" dirty="0">
                <a:ea typeface="+mn-lt"/>
                <a:cs typeface="+mn-lt"/>
              </a:rPr>
              <a:t>henomena and problem-focused</a:t>
            </a:r>
            <a:endParaRPr lang="en-US" sz="1400" dirty="0">
              <a:ea typeface="+mn-lt"/>
              <a:cs typeface="+mn-lt"/>
            </a:endParaRPr>
          </a:p>
          <a:p>
            <a:pPr marL="457200" lvl="1" indent="-228600">
              <a:spcBef>
                <a:spcPts val="0"/>
              </a:spcBef>
              <a:spcAft>
                <a:spcPts val="600"/>
              </a:spcAft>
            </a:pPr>
            <a:r>
              <a:rPr lang="en-US" sz="1400" b="1" dirty="0">
                <a:cs typeface="Calibri"/>
              </a:rPr>
              <a:t>sensemaking using the dimensions</a:t>
            </a:r>
            <a:endParaRPr lang="en-US" sz="1400" dirty="0">
              <a:cs typeface="Calibri"/>
            </a:endParaRPr>
          </a:p>
          <a:p>
            <a:pPr marL="457200" lvl="1" indent="-228600">
              <a:spcBef>
                <a:spcPts val="0"/>
              </a:spcBef>
              <a:spcAft>
                <a:spcPts val="600"/>
              </a:spcAft>
            </a:pPr>
            <a:r>
              <a:rPr lang="en-US" sz="1400" b="1" dirty="0">
                <a:cs typeface="Calibri"/>
              </a:rPr>
              <a:t>equitable and fair</a:t>
            </a:r>
          </a:p>
          <a:p>
            <a:pPr marL="457200" lvl="1" indent="-228600">
              <a:spcBef>
                <a:spcPts val="0"/>
              </a:spcBef>
              <a:spcAft>
                <a:spcPts val="600"/>
              </a:spcAft>
            </a:pPr>
            <a:r>
              <a:rPr lang="en-US" sz="1400" b="1" dirty="0">
                <a:cs typeface="Calibri"/>
              </a:rPr>
              <a:t>right stakeholders, right information.</a:t>
            </a:r>
          </a:p>
          <a:p>
            <a:pPr marL="228600" indent="-228600">
              <a:spcBef>
                <a:spcPts val="0"/>
              </a:spcBef>
              <a:spcAft>
                <a:spcPts val="600"/>
              </a:spcAft>
              <a:buAutoNum type="arabicPeriod"/>
            </a:pPr>
            <a:r>
              <a:rPr lang="en-US" sz="1600" dirty="0">
                <a:cs typeface="Calibri"/>
              </a:rPr>
              <a:t>Record your observations on the provided Task Comparison Review Worksheet</a:t>
            </a:r>
          </a:p>
          <a:p>
            <a:pPr marL="228600" indent="-228600">
              <a:spcBef>
                <a:spcPts val="0"/>
              </a:spcBef>
              <a:spcAft>
                <a:spcPts val="600"/>
              </a:spcAft>
              <a:buAutoNum type="arabicPeriod"/>
            </a:pPr>
            <a:r>
              <a:rPr lang="en-US" sz="1600" dirty="0">
                <a:cs typeface="Calibri"/>
              </a:rPr>
              <a:t>Plan to share your responses with the larger group. </a:t>
            </a:r>
          </a:p>
          <a:p>
            <a:pPr marL="228600" indent="-228600">
              <a:spcBef>
                <a:spcPts val="0"/>
              </a:spcBef>
              <a:spcAft>
                <a:spcPts val="600"/>
              </a:spcAft>
            </a:pPr>
            <a:endParaRPr lang="en-US" sz="2000" dirty="0">
              <a:cs typeface="Calibri" panose="020F0502020204030204"/>
            </a:endParaRPr>
          </a:p>
        </p:txBody>
      </p:sp>
    </p:spTree>
    <p:extLst>
      <p:ext uri="{BB962C8B-B14F-4D97-AF65-F5344CB8AC3E}">
        <p14:creationId xmlns:p14="http://schemas.microsoft.com/office/powerpoint/2010/main" val="24012953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5BCF-C9FC-498E-AFBE-5F6D4F564D00}"/>
              </a:ext>
            </a:extLst>
          </p:cNvPr>
          <p:cNvSpPr>
            <a:spLocks noGrp="1"/>
          </p:cNvSpPr>
          <p:nvPr>
            <p:ph type="title"/>
          </p:nvPr>
        </p:nvSpPr>
        <p:spPr/>
        <p:txBody>
          <a:bodyPr/>
          <a:lstStyle/>
          <a:p>
            <a:r>
              <a:rPr lang="en-US" dirty="0">
                <a:effectLst/>
              </a:rPr>
              <a:t>Review Criteria</a:t>
            </a:r>
          </a:p>
        </p:txBody>
      </p:sp>
      <p:sp>
        <p:nvSpPr>
          <p:cNvPr id="3" name="Content Placeholder 2">
            <a:extLst>
              <a:ext uri="{FF2B5EF4-FFF2-40B4-BE49-F238E27FC236}">
                <a16:creationId xmlns:a16="http://schemas.microsoft.com/office/drawing/2014/main" id="{1FDF8202-37F3-4EAB-A927-FB7DF328B7A7}"/>
              </a:ext>
            </a:extLst>
          </p:cNvPr>
          <p:cNvSpPr>
            <a:spLocks noGrp="1"/>
          </p:cNvSpPr>
          <p:nvPr>
            <p:ph idx="1"/>
          </p:nvPr>
        </p:nvSpPr>
        <p:spPr>
          <a:xfrm>
            <a:off x="457200" y="1487658"/>
            <a:ext cx="8229600" cy="4784118"/>
          </a:xfrm>
        </p:spPr>
        <p:txBody>
          <a:bodyPr>
            <a:noAutofit/>
          </a:bodyPr>
          <a:lstStyle/>
          <a:p>
            <a:pPr marL="457200" lvl="0" indent="-457200">
              <a:spcBef>
                <a:spcPts val="0"/>
              </a:spcBef>
              <a:spcAft>
                <a:spcPts val="600"/>
              </a:spcAft>
              <a:buFont typeface="+mj-lt"/>
              <a:buAutoNum type="arabicPeriod"/>
            </a:pPr>
            <a:r>
              <a:rPr lang="en-US" sz="2400" dirty="0"/>
              <a:t>Do the items in the task reflect an intentional design based on the assessed knowledge, skills, and abilities?</a:t>
            </a:r>
          </a:p>
          <a:p>
            <a:pPr marL="457200" lvl="0" indent="-457200">
              <a:spcBef>
                <a:spcPts val="0"/>
              </a:spcBef>
              <a:spcAft>
                <a:spcPts val="600"/>
              </a:spcAft>
              <a:buFont typeface="+mj-lt"/>
              <a:buAutoNum type="arabicPeriod"/>
            </a:pPr>
            <a:r>
              <a:rPr lang="en-US" sz="2400" dirty="0"/>
              <a:t>Are the items in the task driven by a high-quality scenario that focuses on phenomena or problems?</a:t>
            </a:r>
          </a:p>
          <a:p>
            <a:pPr marL="457200" lvl="0" indent="-457200">
              <a:spcBef>
                <a:spcPts val="0"/>
              </a:spcBef>
              <a:spcAft>
                <a:spcPts val="600"/>
              </a:spcAft>
              <a:buFont typeface="+mj-lt"/>
              <a:buAutoNum type="arabicPeriod"/>
            </a:pPr>
            <a:r>
              <a:rPr lang="en-US" sz="2400" dirty="0"/>
              <a:t>Does completing the task require students to use reasoning and integration of the three dimensions (SEP, CCC, DCI)?</a:t>
            </a:r>
          </a:p>
          <a:p>
            <a:pPr marL="457200" lvl="0" indent="-457200">
              <a:spcBef>
                <a:spcPts val="0"/>
              </a:spcBef>
              <a:spcAft>
                <a:spcPts val="600"/>
              </a:spcAft>
              <a:buFont typeface="+mj-lt"/>
              <a:buAutoNum type="arabicPeriod"/>
            </a:pPr>
            <a:r>
              <a:rPr lang="en-US" sz="2400" dirty="0"/>
              <a:t>Are the items fair and equitable?</a:t>
            </a:r>
          </a:p>
          <a:p>
            <a:pPr marL="457200" lvl="0" indent="-457200">
              <a:spcBef>
                <a:spcPts val="0"/>
              </a:spcBef>
              <a:spcAft>
                <a:spcPts val="600"/>
              </a:spcAft>
              <a:buFont typeface="+mj-lt"/>
              <a:buAutoNum type="arabicPeriod"/>
            </a:pPr>
            <a:r>
              <a:rPr lang="en-US" sz="2400" dirty="0"/>
              <a:t>Do the items provide evidence/artifacts that can be used by educators to make inferences about student learning that in turn can inform adjustments to planning and instruction and provide feedback to students?</a:t>
            </a:r>
          </a:p>
        </p:txBody>
      </p:sp>
    </p:spTree>
    <p:extLst>
      <p:ext uri="{BB962C8B-B14F-4D97-AF65-F5344CB8AC3E}">
        <p14:creationId xmlns:p14="http://schemas.microsoft.com/office/powerpoint/2010/main" val="34716200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E0685F-7BA6-4C9C-985F-EDA463DC7D04}"/>
              </a:ext>
            </a:extLst>
          </p:cNvPr>
          <p:cNvSpPr>
            <a:spLocks noGrp="1"/>
          </p:cNvSpPr>
          <p:nvPr>
            <p:ph type="title"/>
          </p:nvPr>
        </p:nvSpPr>
        <p:spPr>
          <a:xfrm>
            <a:off x="457200" y="291465"/>
            <a:ext cx="8229600" cy="1143000"/>
          </a:xfrm>
        </p:spPr>
        <p:txBody>
          <a:bodyPr/>
          <a:lstStyle/>
          <a:p>
            <a:r>
              <a:rPr lang="en-US" dirty="0">
                <a:effectLst/>
              </a:rPr>
              <a:t>Task Comparison Review Worksheet</a:t>
            </a:r>
          </a:p>
        </p:txBody>
      </p:sp>
      <p:pic>
        <p:nvPicPr>
          <p:cNvPr id="5" name="Picture 4">
            <a:extLst>
              <a:ext uri="{FF2B5EF4-FFF2-40B4-BE49-F238E27FC236}">
                <a16:creationId xmlns:a16="http://schemas.microsoft.com/office/drawing/2014/main" id="{2BFA2C13-8F67-4004-8015-2741B9D185B6}"/>
              </a:ext>
            </a:extLst>
          </p:cNvPr>
          <p:cNvPicPr>
            <a:picLocks noChangeAspect="1"/>
          </p:cNvPicPr>
          <p:nvPr/>
        </p:nvPicPr>
        <p:blipFill>
          <a:blip r:embed="rId3"/>
          <a:stretch>
            <a:fillRect/>
          </a:stretch>
        </p:blipFill>
        <p:spPr>
          <a:xfrm>
            <a:off x="0" y="1573034"/>
            <a:ext cx="9144000" cy="4854931"/>
          </a:xfrm>
          <a:prstGeom prst="rect">
            <a:avLst/>
          </a:prstGeom>
        </p:spPr>
      </p:pic>
    </p:spTree>
    <p:extLst>
      <p:ext uri="{BB962C8B-B14F-4D97-AF65-F5344CB8AC3E}">
        <p14:creationId xmlns:p14="http://schemas.microsoft.com/office/powerpoint/2010/main" val="40790574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A1D89-D4EE-447A-BC83-4413FE291359}"/>
              </a:ext>
            </a:extLst>
          </p:cNvPr>
          <p:cNvSpPr>
            <a:spLocks noGrp="1"/>
          </p:cNvSpPr>
          <p:nvPr>
            <p:ph type="title"/>
          </p:nvPr>
        </p:nvSpPr>
        <p:spPr>
          <a:xfrm>
            <a:off x="488480" y="640081"/>
            <a:ext cx="2532887" cy="3681976"/>
          </a:xfrm>
          <a:noFill/>
        </p:spPr>
        <p:txBody>
          <a:bodyPr vert="horz" lIns="91440" tIns="45720" rIns="91440" bIns="45720" rtlCol="0" anchor="b">
            <a:normAutofit/>
          </a:bodyPr>
          <a:lstStyle/>
          <a:p>
            <a:pPr defTabSz="914400"/>
            <a:r>
              <a:rPr lang="en-US" sz="3800" dirty="0">
                <a:effectLst/>
              </a:rPr>
              <a:t>Break</a:t>
            </a:r>
          </a:p>
        </p:txBody>
      </p:sp>
      <p:pic>
        <p:nvPicPr>
          <p:cNvPr id="5" name="Picture 4">
            <a:extLst>
              <a:ext uri="{FF2B5EF4-FFF2-40B4-BE49-F238E27FC236}">
                <a16:creationId xmlns:a16="http://schemas.microsoft.com/office/drawing/2014/main" id="{E344EF0D-B5EE-4584-A008-CC282C961BBD}"/>
              </a:ext>
            </a:extLst>
          </p:cNvPr>
          <p:cNvPicPr>
            <a:picLocks noChangeAspect="1"/>
          </p:cNvPicPr>
          <p:nvPr/>
        </p:nvPicPr>
        <p:blipFill rotWithShape="1">
          <a:blip r:embed="rId3">
            <a:extLst>
              <a:ext uri="{28A0092B-C50C-407E-A947-70E740481C1C}">
                <a14:useLocalDpi xmlns:a14="http://schemas.microsoft.com/office/drawing/2010/main" val="0"/>
              </a:ext>
            </a:extLst>
          </a:blip>
          <a:srcRect l="21845" r="26634"/>
          <a:stretch/>
        </p:blipFill>
        <p:spPr>
          <a:xfrm>
            <a:off x="3490722" y="10"/>
            <a:ext cx="5653278" cy="6857990"/>
          </a:xfrm>
          <a:prstGeom prst="rect">
            <a:avLst/>
          </a:prstGeom>
        </p:spPr>
      </p:pic>
    </p:spTree>
    <p:extLst>
      <p:ext uri="{BB962C8B-B14F-4D97-AF65-F5344CB8AC3E}">
        <p14:creationId xmlns:p14="http://schemas.microsoft.com/office/powerpoint/2010/main" val="2331819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1"/>
          <p:cNvSpPr txBox="1">
            <a:spLocks/>
          </p:cNvSpPr>
          <p:nvPr/>
        </p:nvSpPr>
        <p:spPr>
          <a:xfrm>
            <a:off x="453189" y="1389888"/>
            <a:ext cx="8229600" cy="5852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Day 2 Afternoon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1"/>
          <p:cNvSpPr>
            <a:spLocks noGrp="1"/>
          </p:cNvSpPr>
          <p:nvPr>
            <p:ph type="title"/>
          </p:nvPr>
        </p:nvSpPr>
        <p:spPr>
          <a:xfrm>
            <a:off x="457200" y="274320"/>
            <a:ext cx="8229600" cy="1143000"/>
          </a:xfrm>
        </p:spPr>
        <p:txBody>
          <a:bodyPr vert="horz" lIns="91440" tIns="45720" rIns="91440" bIns="45720" rtlCol="0" anchor="ctr">
            <a:normAutofit/>
          </a:bodyPr>
          <a:lstStyle/>
          <a:p>
            <a:r>
              <a:rPr lang="en-US" dirty="0">
                <a:effectLst/>
              </a:rPr>
              <a:t>Agenda</a:t>
            </a:r>
          </a:p>
        </p:txBody>
      </p:sp>
      <p:graphicFrame>
        <p:nvGraphicFramePr>
          <p:cNvPr id="7" name="Table 6">
            <a:extLst>
              <a:ext uri="{FF2B5EF4-FFF2-40B4-BE49-F238E27FC236}">
                <a16:creationId xmlns:a16="http://schemas.microsoft.com/office/drawing/2014/main" id="{E5F156D5-739B-49DB-9D50-D582473AF3E8}"/>
              </a:ext>
            </a:extLst>
          </p:cNvPr>
          <p:cNvGraphicFramePr>
            <a:graphicFrameLocks noGrp="1"/>
          </p:cNvGraphicFramePr>
          <p:nvPr>
            <p:extLst>
              <p:ext uri="{D42A27DB-BD31-4B8C-83A1-F6EECF244321}">
                <p14:modId xmlns:p14="http://schemas.microsoft.com/office/powerpoint/2010/main" val="4258064511"/>
              </p:ext>
            </p:extLst>
          </p:nvPr>
        </p:nvGraphicFramePr>
        <p:xfrm>
          <a:off x="395758" y="2179767"/>
          <a:ext cx="8344461" cy="3106717"/>
        </p:xfrm>
        <a:graphic>
          <a:graphicData uri="http://schemas.openxmlformats.org/drawingml/2006/table">
            <a:tbl>
              <a:tblPr firstRow="1" firstCol="1" bandRow="1">
                <a:tableStyleId>{5C22544A-7EE6-4342-B048-85BDC9FD1C3A}</a:tableStyleId>
              </a:tblPr>
              <a:tblGrid>
                <a:gridCol w="2288140">
                  <a:extLst>
                    <a:ext uri="{9D8B030D-6E8A-4147-A177-3AD203B41FA5}">
                      <a16:colId xmlns:a16="http://schemas.microsoft.com/office/drawing/2014/main" val="1956916499"/>
                    </a:ext>
                  </a:extLst>
                </a:gridCol>
                <a:gridCol w="4403174">
                  <a:extLst>
                    <a:ext uri="{9D8B030D-6E8A-4147-A177-3AD203B41FA5}">
                      <a16:colId xmlns:a16="http://schemas.microsoft.com/office/drawing/2014/main" val="914314184"/>
                    </a:ext>
                  </a:extLst>
                </a:gridCol>
                <a:gridCol w="1653147">
                  <a:extLst>
                    <a:ext uri="{9D8B030D-6E8A-4147-A177-3AD203B41FA5}">
                      <a16:colId xmlns:a16="http://schemas.microsoft.com/office/drawing/2014/main" val="514080719"/>
                    </a:ext>
                  </a:extLst>
                </a:gridCol>
              </a:tblGrid>
              <a:tr h="733939">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12:30 pm – 2:00 pm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rgbClr val="4472C4"/>
                    </a:solidFill>
                  </a:tcPr>
                </a:tc>
                <a:tc>
                  <a:txBody>
                    <a:bodyPr/>
                    <a:lstStyle/>
                    <a:p>
                      <a:pPr marL="0" marR="0">
                        <a:spcBef>
                          <a:spcPts val="0"/>
                        </a:spcBef>
                        <a:spcAft>
                          <a:spcPts val="0"/>
                        </a:spcAft>
                      </a:pP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Collaborative Teams: Draft Task and Revisit Tools</a:t>
                      </a:r>
                      <a:endParaRPr lang="en-US" sz="1800" b="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rgbClr val="E9EBF5"/>
                    </a:solidFill>
                  </a:tcPr>
                </a:tc>
                <a:tc>
                  <a:txBody>
                    <a:bodyPr/>
                    <a:lstStyle/>
                    <a:p>
                      <a:pPr marL="0" marR="0">
                        <a:spcBef>
                          <a:spcPts val="0"/>
                        </a:spcBef>
                        <a:spcAft>
                          <a:spcPts val="0"/>
                        </a:spcAft>
                      </a:pP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Team Facilitators</a:t>
                      </a:r>
                      <a:endParaRPr lang="en-US" sz="1800" b="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E9EBF5"/>
                    </a:solidFill>
                  </a:tcPr>
                </a:tc>
                <a:extLst>
                  <a:ext uri="{0D108BD9-81ED-4DB2-BD59-A6C34878D82A}">
                    <a16:rowId xmlns:a16="http://schemas.microsoft.com/office/drawing/2014/main" val="1458069775"/>
                  </a:ext>
                </a:extLst>
              </a:tr>
              <a:tr h="883891">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2:00 pm – 2:30 pm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Overview of Rubric and Exemplar Response Development</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tcPr>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Presenter(s)</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84979892"/>
                  </a:ext>
                </a:extLst>
              </a:tr>
              <a:tr h="733939">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2:30 pm – 4:15 pm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Collaborative Teams: Draft Rubric and Exemplar Response</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E9EBF5"/>
                    </a:solidFill>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Team Facilitators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35344057"/>
                  </a:ext>
                </a:extLst>
              </a:tr>
              <a:tr h="754948">
                <a:tc>
                  <a:txBody>
                    <a:bodyPr/>
                    <a:lstStyle/>
                    <a:p>
                      <a:pPr marL="0" marR="0" algn="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4:15 pm – 4:30 pm</a:t>
                      </a:r>
                      <a:endParaRPr lang="en-US" sz="1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solidFill>
                      <a:srgbClr val="4472C4"/>
                    </a:solidFill>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Group Share and Adjourn</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Presenter(s)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5087515"/>
                  </a:ext>
                </a:extLst>
              </a:tr>
            </a:tbl>
          </a:graphicData>
        </a:graphic>
      </p:graphicFrame>
    </p:spTree>
    <p:extLst>
      <p:ext uri="{BB962C8B-B14F-4D97-AF65-F5344CB8AC3E}">
        <p14:creationId xmlns:p14="http://schemas.microsoft.com/office/powerpoint/2010/main" val="22261393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638827" y="1709743"/>
            <a:ext cx="7871761" cy="2852737"/>
          </a:xfrm>
        </p:spPr>
        <p:txBody>
          <a:bodyPr>
            <a:normAutofit/>
          </a:bodyPr>
          <a:lstStyle/>
          <a:p>
            <a:pPr marL="2743200" algn="r"/>
            <a:r>
              <a:rPr lang="en-US" sz="3600" dirty="0">
                <a:effectLst/>
              </a:rPr>
              <a:t>Collaborative Teams: Review Example Task Ideas</a:t>
            </a:r>
            <a:endParaRPr lang="en-US" sz="2800" b="1" dirty="0">
              <a:solidFill>
                <a:srgbClr val="0070C0"/>
              </a:solidFill>
              <a:effectLst/>
            </a:endParaRPr>
          </a:p>
        </p:txBody>
      </p:sp>
      <p:sp>
        <p:nvSpPr>
          <p:cNvPr id="7" name="Subtitle 4">
            <a:extLst>
              <a:ext uri="{FF2B5EF4-FFF2-40B4-BE49-F238E27FC236}">
                <a16:creationId xmlns:a16="http://schemas.microsoft.com/office/drawing/2014/main" id="{5AA44839-D783-4FCE-8BFB-6BBE5192C40C}"/>
              </a:ext>
            </a:extLst>
          </p:cNvPr>
          <p:cNvSpPr txBox="1">
            <a:spLocks/>
          </p:cNvSpPr>
          <p:nvPr/>
        </p:nvSpPr>
        <p:spPr>
          <a:xfrm>
            <a:off x="3216502" y="4685022"/>
            <a:ext cx="5294086" cy="930192"/>
          </a:xfrm>
          <a:prstGeom prst="rect">
            <a:avLst/>
          </a:prstGeom>
        </p:spPr>
        <p:txBody>
          <a:bodyPr vert="horz" lIns="91440" tIns="45720" rIns="91440" bIns="45720" rtlCol="0">
            <a:norm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r"/>
            <a:r>
              <a:rPr lang="es-PR" sz="2400" dirty="0">
                <a:solidFill>
                  <a:schemeClr val="tx1"/>
                </a:solidFill>
              </a:rPr>
              <a:t>[</a:t>
            </a:r>
            <a:r>
              <a:rPr lang="es-PR" sz="2400" dirty="0" err="1">
                <a:solidFill>
                  <a:schemeClr val="tx1"/>
                </a:solidFill>
              </a:rPr>
              <a:t>Presenter</a:t>
            </a:r>
            <a:r>
              <a:rPr lang="es-PR" sz="2400" dirty="0">
                <a:solidFill>
                  <a:schemeClr val="tx1"/>
                </a:solidFill>
              </a:rPr>
              <a:t> </a:t>
            </a:r>
            <a:r>
              <a:rPr lang="es-PR" sz="2400" dirty="0" err="1">
                <a:solidFill>
                  <a:schemeClr val="tx1"/>
                </a:solidFill>
              </a:rPr>
              <a:t>Name</a:t>
            </a:r>
            <a:r>
              <a:rPr lang="es-PR" sz="2400" dirty="0">
                <a:solidFill>
                  <a:schemeClr val="tx1"/>
                </a:solidFill>
              </a:rPr>
              <a:t>(s)]</a:t>
            </a:r>
          </a:p>
          <a:p>
            <a:pPr algn="r"/>
            <a:r>
              <a:rPr lang="en-US" sz="2400" dirty="0">
                <a:solidFill>
                  <a:schemeClr val="tx1"/>
                </a:solidFill>
              </a:rPr>
              <a:t>11:00 a.m. – 11:30 a.m.</a:t>
            </a:r>
          </a:p>
        </p:txBody>
      </p:sp>
    </p:spTree>
    <p:extLst>
      <p:ext uri="{BB962C8B-B14F-4D97-AF65-F5344CB8AC3E}">
        <p14:creationId xmlns:p14="http://schemas.microsoft.com/office/powerpoint/2010/main" val="690821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2955" y="1122302"/>
            <a:ext cx="5370815" cy="5735697"/>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0325"/>
          <a:stretch/>
        </p:blipFill>
        <p:spPr>
          <a:xfrm flipH="1">
            <a:off x="0" y="1122301"/>
            <a:ext cx="9144000" cy="5750526"/>
          </a:xfrm>
          <a:prstGeom prst="rect">
            <a:avLst/>
          </a:prstGeom>
        </p:spPr>
      </p:pic>
      <p:sp>
        <p:nvSpPr>
          <p:cNvPr id="75"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441" y="1608355"/>
            <a:ext cx="4570559" cy="5249645"/>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descr="Image result for collaboration clip art">
            <a:extLst>
              <a:ext uri="{FF2B5EF4-FFF2-40B4-BE49-F238E27FC236}">
                <a16:creationId xmlns:a16="http://schemas.microsoft.com/office/drawing/2014/main" id="{4D9800D5-D958-4D9C-A8D6-439B95E4AD8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24681" y="3423406"/>
            <a:ext cx="3463967" cy="203345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792E0934-BB55-47B4-AB8A-94EF2330C171}"/>
              </a:ext>
            </a:extLst>
          </p:cNvPr>
          <p:cNvSpPr>
            <a:spLocks noGrp="1"/>
          </p:cNvSpPr>
          <p:nvPr>
            <p:ph type="title"/>
          </p:nvPr>
        </p:nvSpPr>
        <p:spPr/>
        <p:txBody>
          <a:bodyPr/>
          <a:lstStyle/>
          <a:p>
            <a:r>
              <a:rPr lang="en-US" dirty="0"/>
              <a:t>Review Activity</a:t>
            </a:r>
          </a:p>
        </p:txBody>
      </p:sp>
      <p:sp>
        <p:nvSpPr>
          <p:cNvPr id="10" name="Content Placeholder 2">
            <a:extLst>
              <a:ext uri="{FF2B5EF4-FFF2-40B4-BE49-F238E27FC236}">
                <a16:creationId xmlns:a16="http://schemas.microsoft.com/office/drawing/2014/main" id="{4243D719-D87A-442E-BF16-4CF3DFF0A115}"/>
              </a:ext>
            </a:extLst>
          </p:cNvPr>
          <p:cNvSpPr>
            <a:spLocks noGrp="1"/>
          </p:cNvSpPr>
          <p:nvPr>
            <p:ph idx="1"/>
          </p:nvPr>
        </p:nvSpPr>
        <p:spPr>
          <a:xfrm>
            <a:off x="457199" y="1417320"/>
            <a:ext cx="3509320" cy="5166360"/>
          </a:xfrm>
        </p:spPr>
        <p:txBody>
          <a:bodyPr>
            <a:normAutofit fontScale="85000" lnSpcReduction="20000"/>
          </a:bodyPr>
          <a:lstStyle/>
          <a:p>
            <a:pPr marL="228600" indent="-228600">
              <a:lnSpc>
                <a:spcPct val="100000"/>
              </a:lnSpc>
              <a:spcBef>
                <a:spcPts val="0"/>
              </a:spcBef>
              <a:spcAft>
                <a:spcPts val="600"/>
              </a:spcAft>
            </a:pPr>
            <a:r>
              <a:rPr lang="en-US" sz="2800" dirty="0"/>
              <a:t>Review the example task ideas for your grade or grade band:</a:t>
            </a:r>
          </a:p>
          <a:p>
            <a:pPr marL="571491" lvl="1" indent="-228600">
              <a:lnSpc>
                <a:spcPct val="100000"/>
              </a:lnSpc>
              <a:spcBef>
                <a:spcPts val="0"/>
              </a:spcBef>
              <a:spcAft>
                <a:spcPts val="600"/>
              </a:spcAft>
            </a:pPr>
            <a:r>
              <a:rPr lang="en-US" sz="2500" b="1" dirty="0"/>
              <a:t>Grade 5: </a:t>
            </a:r>
            <a:r>
              <a:rPr lang="en-US" sz="2500" dirty="0"/>
              <a:t>5-ESS1-2</a:t>
            </a:r>
          </a:p>
          <a:p>
            <a:pPr marL="571491" lvl="1" indent="-228600">
              <a:lnSpc>
                <a:spcPct val="100000"/>
              </a:lnSpc>
              <a:spcBef>
                <a:spcPts val="0"/>
              </a:spcBef>
              <a:spcAft>
                <a:spcPts val="600"/>
              </a:spcAft>
            </a:pPr>
            <a:r>
              <a:rPr lang="en-US" sz="2500" b="1" dirty="0"/>
              <a:t>Middle School: </a:t>
            </a:r>
            <a:r>
              <a:rPr lang="en-US" sz="2500" dirty="0"/>
              <a:t>MS-PS3-1</a:t>
            </a:r>
          </a:p>
          <a:p>
            <a:pPr marL="571491" lvl="1" indent="-228600">
              <a:lnSpc>
                <a:spcPct val="100000"/>
              </a:lnSpc>
              <a:spcBef>
                <a:spcPts val="0"/>
              </a:spcBef>
              <a:spcAft>
                <a:spcPts val="600"/>
              </a:spcAft>
            </a:pPr>
            <a:r>
              <a:rPr lang="en-US" sz="2500" b="1" dirty="0"/>
              <a:t>High School: </a:t>
            </a:r>
            <a:r>
              <a:rPr lang="en-US" sz="2500" dirty="0"/>
              <a:t>HS-ESS2-5 &amp; HS-LS4-5</a:t>
            </a:r>
          </a:p>
          <a:p>
            <a:pPr marL="228600" indent="-228600">
              <a:lnSpc>
                <a:spcPct val="100000"/>
              </a:lnSpc>
              <a:spcBef>
                <a:spcPts val="0"/>
              </a:spcBef>
              <a:spcAft>
                <a:spcPts val="600"/>
              </a:spcAft>
            </a:pPr>
            <a:r>
              <a:rPr lang="en-US" sz="2800" dirty="0"/>
              <a:t>Consider the suggested phenomena, scenarios and contexts provided.</a:t>
            </a:r>
          </a:p>
          <a:p>
            <a:pPr marL="571491" lvl="1" indent="-228600">
              <a:lnSpc>
                <a:spcPct val="100000"/>
              </a:lnSpc>
              <a:spcBef>
                <a:spcPts val="0"/>
              </a:spcBef>
              <a:spcAft>
                <a:spcPts val="600"/>
              </a:spcAft>
            </a:pPr>
            <a:r>
              <a:rPr lang="en-US" sz="2500" dirty="0"/>
              <a:t>Do they require students to “sense-make” and figure out a problem?</a:t>
            </a:r>
          </a:p>
          <a:p>
            <a:pPr marL="571491" lvl="1" indent="-228600">
              <a:lnSpc>
                <a:spcPct val="100000"/>
              </a:lnSpc>
              <a:spcBef>
                <a:spcPts val="0"/>
              </a:spcBef>
              <a:spcAft>
                <a:spcPts val="600"/>
              </a:spcAft>
            </a:pPr>
            <a:r>
              <a:rPr lang="en-US" sz="2500" dirty="0"/>
              <a:t>Are they engaging, relevant, and accessible to a wide range of students? </a:t>
            </a:r>
          </a:p>
        </p:txBody>
      </p:sp>
    </p:spTree>
    <p:extLst>
      <p:ext uri="{BB962C8B-B14F-4D97-AF65-F5344CB8AC3E}">
        <p14:creationId xmlns:p14="http://schemas.microsoft.com/office/powerpoint/2010/main" val="39595062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9E62E-A441-42C8-965C-A17285BC5F11}"/>
              </a:ext>
            </a:extLst>
          </p:cNvPr>
          <p:cNvSpPr>
            <a:spLocks noGrp="1"/>
          </p:cNvSpPr>
          <p:nvPr>
            <p:ph type="title"/>
          </p:nvPr>
        </p:nvSpPr>
        <p:spPr>
          <a:xfrm>
            <a:off x="628650" y="365125"/>
            <a:ext cx="7886700" cy="1325563"/>
          </a:xfrm>
        </p:spPr>
        <p:txBody>
          <a:bodyPr>
            <a:normAutofit/>
          </a:bodyPr>
          <a:lstStyle/>
          <a:p>
            <a:r>
              <a:rPr lang="en-US" dirty="0">
                <a:effectLst/>
              </a:rPr>
              <a:t>Discussion</a:t>
            </a:r>
          </a:p>
        </p:txBody>
      </p:sp>
      <p:pic>
        <p:nvPicPr>
          <p:cNvPr id="6" name="Picture 5">
            <a:extLst>
              <a:ext uri="{FF2B5EF4-FFF2-40B4-BE49-F238E27FC236}">
                <a16:creationId xmlns:a16="http://schemas.microsoft.com/office/drawing/2014/main" id="{7C9EBA49-A661-43AD-97C5-B2168155E859}"/>
              </a:ext>
            </a:extLst>
          </p:cNvPr>
          <p:cNvPicPr>
            <a:picLocks noChangeAspect="1"/>
          </p:cNvPicPr>
          <p:nvPr/>
        </p:nvPicPr>
        <p:blipFill rotWithShape="1">
          <a:blip r:embed="rId3">
            <a:extLst>
              <a:ext uri="{28A0092B-C50C-407E-A947-70E740481C1C}">
                <a14:useLocalDpi xmlns:a14="http://schemas.microsoft.com/office/drawing/2010/main" val="0"/>
              </a:ext>
            </a:extLst>
          </a:blip>
          <a:srcRect l="4767" t="1292" r="5443" b="2"/>
          <a:stretch/>
        </p:blipFill>
        <p:spPr>
          <a:xfrm>
            <a:off x="4944864" y="2627409"/>
            <a:ext cx="3663289" cy="2688060"/>
          </a:xfrm>
          <a:prstGeom prst="rect">
            <a:avLst/>
          </a:prstGeom>
        </p:spPr>
      </p:pic>
      <p:sp>
        <p:nvSpPr>
          <p:cNvPr id="11" name="Freeform: Shape 10">
            <a:extLst>
              <a:ext uri="{FF2B5EF4-FFF2-40B4-BE49-F238E27FC236}">
                <a16:creationId xmlns:a16="http://schemas.microsoft.com/office/drawing/2014/main" id="{BA1826ED-655B-4D72-A3BC-74ADBAD1FC11}"/>
              </a:ext>
            </a:extLst>
          </p:cNvPr>
          <p:cNvSpPr/>
          <p:nvPr/>
        </p:nvSpPr>
        <p:spPr>
          <a:xfrm>
            <a:off x="724382" y="2871038"/>
            <a:ext cx="3668004" cy="2200802"/>
          </a:xfrm>
          <a:custGeom>
            <a:avLst/>
            <a:gdLst>
              <a:gd name="connsiteX0" fmla="*/ 0 w 3668004"/>
              <a:gd name="connsiteY0" fmla="*/ 0 h 2200802"/>
              <a:gd name="connsiteX1" fmla="*/ 3668004 w 3668004"/>
              <a:gd name="connsiteY1" fmla="*/ 0 h 2200802"/>
              <a:gd name="connsiteX2" fmla="*/ 3668004 w 3668004"/>
              <a:gd name="connsiteY2" fmla="*/ 2200802 h 2200802"/>
              <a:gd name="connsiteX3" fmla="*/ 0 w 3668004"/>
              <a:gd name="connsiteY3" fmla="*/ 2200802 h 2200802"/>
              <a:gd name="connsiteX4" fmla="*/ 0 w 3668004"/>
              <a:gd name="connsiteY4" fmla="*/ 0 h 2200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8004" h="2200802">
                <a:moveTo>
                  <a:pt x="0" y="0"/>
                </a:moveTo>
                <a:lnTo>
                  <a:pt x="3668004" y="0"/>
                </a:lnTo>
                <a:lnTo>
                  <a:pt x="3668004" y="2200802"/>
                </a:lnTo>
                <a:lnTo>
                  <a:pt x="0" y="2200802"/>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sp>
        <p:nvSpPr>
          <p:cNvPr id="4" name="TextBox 3">
            <a:extLst>
              <a:ext uri="{FF2B5EF4-FFF2-40B4-BE49-F238E27FC236}">
                <a16:creationId xmlns:a16="http://schemas.microsoft.com/office/drawing/2014/main" id="{F8481244-D195-402C-8FF7-BC5AC7CB580B}"/>
              </a:ext>
            </a:extLst>
          </p:cNvPr>
          <p:cNvSpPr txBox="1"/>
          <p:nvPr/>
        </p:nvSpPr>
        <p:spPr>
          <a:xfrm>
            <a:off x="933770" y="3429000"/>
            <a:ext cx="3249227" cy="1200329"/>
          </a:xfrm>
          <a:prstGeom prst="rect">
            <a:avLst/>
          </a:prstGeom>
          <a:noFill/>
        </p:spPr>
        <p:txBody>
          <a:bodyPr wrap="square" rtlCol="0">
            <a:spAutoFit/>
          </a:bodyPr>
          <a:lstStyle/>
          <a:p>
            <a:r>
              <a:rPr lang="en-US" sz="2400" dirty="0"/>
              <a:t>Are there any questions before we develop tasks?</a:t>
            </a:r>
          </a:p>
        </p:txBody>
      </p:sp>
    </p:spTree>
    <p:extLst>
      <p:ext uri="{BB962C8B-B14F-4D97-AF65-F5344CB8AC3E}">
        <p14:creationId xmlns:p14="http://schemas.microsoft.com/office/powerpoint/2010/main" val="29512116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A1D89-D4EE-447A-BC83-4413FE291359}"/>
              </a:ext>
            </a:extLst>
          </p:cNvPr>
          <p:cNvSpPr>
            <a:spLocks noGrp="1"/>
          </p:cNvSpPr>
          <p:nvPr>
            <p:ph type="title"/>
          </p:nvPr>
        </p:nvSpPr>
        <p:spPr>
          <a:xfrm>
            <a:off x="488480" y="640081"/>
            <a:ext cx="2532887" cy="3681976"/>
          </a:xfrm>
          <a:noFill/>
        </p:spPr>
        <p:txBody>
          <a:bodyPr vert="horz" lIns="91440" tIns="45720" rIns="91440" bIns="45720" rtlCol="0" anchor="b">
            <a:normAutofit/>
          </a:bodyPr>
          <a:lstStyle/>
          <a:p>
            <a:pPr defTabSz="914400"/>
            <a:r>
              <a:rPr lang="en-US" sz="3800" dirty="0">
                <a:effectLst/>
              </a:rPr>
              <a:t>Working Lunch</a:t>
            </a:r>
          </a:p>
        </p:txBody>
      </p:sp>
      <p:sp>
        <p:nvSpPr>
          <p:cNvPr id="10" name="Content Placeholder 9">
            <a:extLst>
              <a:ext uri="{FF2B5EF4-FFF2-40B4-BE49-F238E27FC236}">
                <a16:creationId xmlns:a16="http://schemas.microsoft.com/office/drawing/2014/main" id="{A6B8B2F2-D833-426D-B07C-01DCABB403AB}"/>
              </a:ext>
            </a:extLst>
          </p:cNvPr>
          <p:cNvSpPr>
            <a:spLocks noGrp="1"/>
          </p:cNvSpPr>
          <p:nvPr>
            <p:ph idx="1"/>
          </p:nvPr>
        </p:nvSpPr>
        <p:spPr>
          <a:xfrm>
            <a:off x="488480" y="4460486"/>
            <a:ext cx="2532888" cy="1757433"/>
          </a:xfrm>
          <a:noFill/>
        </p:spPr>
        <p:txBody>
          <a:bodyPr vert="horz" lIns="91440" tIns="45720" rIns="91440" bIns="45720" rtlCol="0">
            <a:normAutofit/>
          </a:bodyPr>
          <a:lstStyle/>
          <a:p>
            <a:pPr marL="0" indent="0" defTabSz="914400">
              <a:spcBef>
                <a:spcPts val="1000"/>
              </a:spcBef>
              <a:buNone/>
            </a:pPr>
            <a:r>
              <a:rPr lang="en-US" sz="1900" dirty="0"/>
              <a:t>11:30 a.m. – 12:30 p.m.</a:t>
            </a:r>
          </a:p>
        </p:txBody>
      </p:sp>
      <p:pic>
        <p:nvPicPr>
          <p:cNvPr id="4" name="Picture 3">
            <a:extLst>
              <a:ext uri="{FF2B5EF4-FFF2-40B4-BE49-F238E27FC236}">
                <a16:creationId xmlns:a16="http://schemas.microsoft.com/office/drawing/2014/main" id="{2F637414-6466-4B66-865E-B24060A4892A}"/>
              </a:ext>
            </a:extLst>
          </p:cNvPr>
          <p:cNvPicPr>
            <a:picLocks noChangeAspect="1"/>
          </p:cNvPicPr>
          <p:nvPr/>
        </p:nvPicPr>
        <p:blipFill rotWithShape="1">
          <a:blip r:embed="rId3">
            <a:extLst>
              <a:ext uri="{28A0092B-C50C-407E-A947-70E740481C1C}">
                <a14:useLocalDpi xmlns:a14="http://schemas.microsoft.com/office/drawing/2010/main" val="0"/>
              </a:ext>
            </a:extLst>
          </a:blip>
          <a:srcRect r="44975" b="-1"/>
          <a:stretch/>
        </p:blipFill>
        <p:spPr>
          <a:xfrm>
            <a:off x="3490722" y="10"/>
            <a:ext cx="5653278" cy="6857990"/>
          </a:xfrm>
          <a:prstGeom prst="rect">
            <a:avLst/>
          </a:prstGeom>
        </p:spPr>
      </p:pic>
    </p:spTree>
    <p:extLst>
      <p:ext uri="{BB962C8B-B14F-4D97-AF65-F5344CB8AC3E}">
        <p14:creationId xmlns:p14="http://schemas.microsoft.com/office/powerpoint/2010/main" val="10317932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1055076" y="1709743"/>
            <a:ext cx="7455511" cy="2852737"/>
          </a:xfrm>
        </p:spPr>
        <p:txBody>
          <a:bodyPr>
            <a:normAutofit/>
          </a:bodyPr>
          <a:lstStyle/>
          <a:p>
            <a:pPr marL="744538" algn="r">
              <a:tabLst>
                <a:tab pos="1604963" algn="l"/>
              </a:tabLst>
            </a:pPr>
            <a:r>
              <a:rPr lang="en-US" sz="3600" dirty="0">
                <a:effectLst/>
              </a:rPr>
              <a:t>Collaborative Teams: Draft Task </a:t>
            </a:r>
            <a:br>
              <a:rPr lang="en-US" sz="3600" dirty="0">
                <a:effectLst/>
              </a:rPr>
            </a:br>
            <a:r>
              <a:rPr lang="en-US" sz="3600" dirty="0">
                <a:effectLst/>
              </a:rPr>
              <a:t>and Revisit Tools</a:t>
            </a:r>
            <a:endParaRPr lang="en-US" sz="2800" b="1" dirty="0">
              <a:solidFill>
                <a:srgbClr val="0070C0"/>
              </a:solidFill>
              <a:effectLst/>
            </a:endParaRPr>
          </a:p>
        </p:txBody>
      </p:sp>
      <p:sp>
        <p:nvSpPr>
          <p:cNvPr id="7" name="Subtitle 4">
            <a:extLst>
              <a:ext uri="{FF2B5EF4-FFF2-40B4-BE49-F238E27FC236}">
                <a16:creationId xmlns:a16="http://schemas.microsoft.com/office/drawing/2014/main" id="{5AA44839-D783-4FCE-8BFB-6BBE5192C40C}"/>
              </a:ext>
            </a:extLst>
          </p:cNvPr>
          <p:cNvSpPr txBox="1">
            <a:spLocks/>
          </p:cNvSpPr>
          <p:nvPr/>
        </p:nvSpPr>
        <p:spPr>
          <a:xfrm>
            <a:off x="3216502" y="4685022"/>
            <a:ext cx="5294086" cy="930192"/>
          </a:xfrm>
          <a:prstGeom prst="rect">
            <a:avLst/>
          </a:prstGeom>
        </p:spPr>
        <p:txBody>
          <a:bodyPr vert="horz" lIns="91440" tIns="45720" rIns="91440" bIns="45720" rtlCol="0">
            <a:norm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r"/>
            <a:r>
              <a:rPr lang="es-PR" sz="2400" dirty="0">
                <a:solidFill>
                  <a:schemeClr val="tx1"/>
                </a:solidFill>
              </a:rPr>
              <a:t>[</a:t>
            </a:r>
            <a:r>
              <a:rPr lang="es-PR" sz="2400" dirty="0" err="1">
                <a:solidFill>
                  <a:schemeClr val="tx1"/>
                </a:solidFill>
              </a:rPr>
              <a:t>Presenter</a:t>
            </a:r>
            <a:r>
              <a:rPr lang="es-PR" sz="2400" dirty="0">
                <a:solidFill>
                  <a:schemeClr val="tx1"/>
                </a:solidFill>
              </a:rPr>
              <a:t> </a:t>
            </a:r>
            <a:r>
              <a:rPr lang="es-PR" sz="2400" dirty="0" err="1">
                <a:solidFill>
                  <a:schemeClr val="tx1"/>
                </a:solidFill>
              </a:rPr>
              <a:t>Name</a:t>
            </a:r>
            <a:r>
              <a:rPr lang="es-PR" sz="2400" dirty="0">
                <a:solidFill>
                  <a:schemeClr val="tx1"/>
                </a:solidFill>
              </a:rPr>
              <a:t>(s)]</a:t>
            </a:r>
          </a:p>
          <a:p>
            <a:pPr algn="r"/>
            <a:r>
              <a:rPr lang="en-US" sz="2400" dirty="0">
                <a:solidFill>
                  <a:schemeClr val="tx1"/>
                </a:solidFill>
              </a:rPr>
              <a:t>12:30 p.m. – 2:00 p.m.</a:t>
            </a:r>
          </a:p>
        </p:txBody>
      </p:sp>
    </p:spTree>
    <p:extLst>
      <p:ext uri="{BB962C8B-B14F-4D97-AF65-F5344CB8AC3E}">
        <p14:creationId xmlns:p14="http://schemas.microsoft.com/office/powerpoint/2010/main" val="16891966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2955" y="1122302"/>
            <a:ext cx="5370815" cy="5735697"/>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0325"/>
          <a:stretch/>
        </p:blipFill>
        <p:spPr>
          <a:xfrm flipH="1">
            <a:off x="0" y="1122301"/>
            <a:ext cx="9144000" cy="5750526"/>
          </a:xfrm>
          <a:prstGeom prst="rect">
            <a:avLst/>
          </a:prstGeom>
        </p:spPr>
      </p:pic>
      <p:sp>
        <p:nvSpPr>
          <p:cNvPr id="75"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441" y="1608355"/>
            <a:ext cx="4570559" cy="5249645"/>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descr="Image result for collaboration clip art">
            <a:extLst>
              <a:ext uri="{FF2B5EF4-FFF2-40B4-BE49-F238E27FC236}">
                <a16:creationId xmlns:a16="http://schemas.microsoft.com/office/drawing/2014/main" id="{4D9800D5-D958-4D9C-A8D6-439B95E4AD8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24681" y="3423406"/>
            <a:ext cx="3463967" cy="203345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792E0934-BB55-47B4-AB8A-94EF2330C171}"/>
              </a:ext>
            </a:extLst>
          </p:cNvPr>
          <p:cNvSpPr>
            <a:spLocks noGrp="1"/>
          </p:cNvSpPr>
          <p:nvPr>
            <p:ph type="title"/>
          </p:nvPr>
        </p:nvSpPr>
        <p:spPr/>
        <p:txBody>
          <a:bodyPr/>
          <a:lstStyle/>
          <a:p>
            <a:r>
              <a:rPr lang="en-US" dirty="0"/>
              <a:t>Draft and Review of Task Activity</a:t>
            </a:r>
          </a:p>
        </p:txBody>
      </p:sp>
      <p:sp>
        <p:nvSpPr>
          <p:cNvPr id="10" name="Content Placeholder 2">
            <a:extLst>
              <a:ext uri="{FF2B5EF4-FFF2-40B4-BE49-F238E27FC236}">
                <a16:creationId xmlns:a16="http://schemas.microsoft.com/office/drawing/2014/main" id="{4243D719-D87A-442E-BF16-4CF3DFF0A115}"/>
              </a:ext>
            </a:extLst>
          </p:cNvPr>
          <p:cNvSpPr>
            <a:spLocks noGrp="1"/>
          </p:cNvSpPr>
          <p:nvPr>
            <p:ph idx="1"/>
          </p:nvPr>
        </p:nvSpPr>
        <p:spPr>
          <a:xfrm>
            <a:off x="457199" y="1417320"/>
            <a:ext cx="3509320" cy="5166360"/>
          </a:xfrm>
        </p:spPr>
        <p:txBody>
          <a:bodyPr>
            <a:normAutofit fontScale="85000" lnSpcReduction="20000"/>
          </a:bodyPr>
          <a:lstStyle/>
          <a:p>
            <a:pPr marL="228600" indent="-228600">
              <a:lnSpc>
                <a:spcPct val="100000"/>
              </a:lnSpc>
              <a:spcBef>
                <a:spcPts val="0"/>
              </a:spcBef>
              <a:spcAft>
                <a:spcPts val="600"/>
              </a:spcAft>
            </a:pPr>
            <a:r>
              <a:rPr lang="en-US" sz="2800" dirty="0"/>
              <a:t>Utilize the Task Development Tool to draft the task.</a:t>
            </a:r>
          </a:p>
          <a:p>
            <a:pPr marL="228600" indent="-228600">
              <a:lnSpc>
                <a:spcPct val="100000"/>
              </a:lnSpc>
              <a:spcBef>
                <a:spcPts val="0"/>
              </a:spcBef>
              <a:spcAft>
                <a:spcPts val="600"/>
              </a:spcAft>
            </a:pPr>
            <a:r>
              <a:rPr lang="en-US" sz="2800" dirty="0"/>
              <a:t>Draft the task for your grade or grade band while reviewing your completed design tools.</a:t>
            </a:r>
          </a:p>
          <a:p>
            <a:pPr marL="228600" indent="-228600">
              <a:lnSpc>
                <a:spcPct val="100000"/>
              </a:lnSpc>
              <a:spcBef>
                <a:spcPts val="0"/>
              </a:spcBef>
              <a:spcAft>
                <a:spcPts val="600"/>
              </a:spcAft>
            </a:pPr>
            <a:r>
              <a:rPr lang="en-US" sz="2800" dirty="0"/>
              <a:t>Verify the task questions/items to elicit student evidence for the selected KSA(s) are aligned to the content of the Unpacking Tool and the Task Specifications Tool.</a:t>
            </a:r>
          </a:p>
          <a:p>
            <a:pPr marL="0" indent="0">
              <a:lnSpc>
                <a:spcPct val="100000"/>
              </a:lnSpc>
              <a:spcBef>
                <a:spcPts val="0"/>
              </a:spcBef>
              <a:spcAft>
                <a:spcPts val="600"/>
              </a:spcAft>
              <a:buNone/>
            </a:pPr>
            <a:endParaRPr lang="en-US" sz="2800" dirty="0"/>
          </a:p>
          <a:p>
            <a:pPr marL="571491" lvl="1" indent="-228600">
              <a:lnSpc>
                <a:spcPct val="100000"/>
              </a:lnSpc>
              <a:spcBef>
                <a:spcPts val="0"/>
              </a:spcBef>
              <a:spcAft>
                <a:spcPts val="600"/>
              </a:spcAft>
            </a:pPr>
            <a:endParaRPr lang="en-US" dirty="0"/>
          </a:p>
          <a:p>
            <a:pPr marL="0" indent="0">
              <a:buNone/>
            </a:pPr>
            <a:endParaRPr lang="en-US" dirty="0"/>
          </a:p>
        </p:txBody>
      </p:sp>
    </p:spTree>
    <p:extLst>
      <p:ext uri="{BB962C8B-B14F-4D97-AF65-F5344CB8AC3E}">
        <p14:creationId xmlns:p14="http://schemas.microsoft.com/office/powerpoint/2010/main" val="11522761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CE628752-1333-4B49-A31F-F2546F321558}"/>
              </a:ext>
            </a:extLst>
          </p:cNvPr>
          <p:cNvPicPr>
            <a:picLocks noChangeAspect="1"/>
          </p:cNvPicPr>
          <p:nvPr/>
        </p:nvPicPr>
        <p:blipFill rotWithShape="1">
          <a:blip r:embed="rId3"/>
          <a:srcRect r="1" b="31001"/>
          <a:stretch/>
        </p:blipFill>
        <p:spPr>
          <a:xfrm>
            <a:off x="20" y="10"/>
            <a:ext cx="9143980" cy="6857990"/>
          </a:xfrm>
          <a:prstGeom prst="rect">
            <a:avLst/>
          </a:prstGeom>
        </p:spPr>
      </p:pic>
    </p:spTree>
    <p:extLst>
      <p:ext uri="{BB962C8B-B14F-4D97-AF65-F5344CB8AC3E}">
        <p14:creationId xmlns:p14="http://schemas.microsoft.com/office/powerpoint/2010/main" val="32107740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p:txBody>
          <a:bodyPr>
            <a:normAutofit/>
          </a:bodyPr>
          <a:lstStyle/>
          <a:p>
            <a:pPr marL="744538" algn="r">
              <a:tabLst>
                <a:tab pos="1604963" algn="l"/>
              </a:tabLst>
            </a:pPr>
            <a:r>
              <a:rPr lang="en-US" sz="3600" dirty="0">
                <a:effectLst/>
              </a:rPr>
              <a:t>Overview of Rubric and Exemplar Response Development</a:t>
            </a:r>
            <a:endParaRPr lang="en-US" sz="2800" b="1" dirty="0">
              <a:solidFill>
                <a:srgbClr val="0070C0"/>
              </a:solidFill>
              <a:effectLst/>
            </a:endParaRPr>
          </a:p>
        </p:txBody>
      </p:sp>
      <p:sp>
        <p:nvSpPr>
          <p:cNvPr id="7" name="Subtitle 4">
            <a:extLst>
              <a:ext uri="{FF2B5EF4-FFF2-40B4-BE49-F238E27FC236}">
                <a16:creationId xmlns:a16="http://schemas.microsoft.com/office/drawing/2014/main" id="{5AA44839-D783-4FCE-8BFB-6BBE5192C40C}"/>
              </a:ext>
            </a:extLst>
          </p:cNvPr>
          <p:cNvSpPr txBox="1">
            <a:spLocks/>
          </p:cNvSpPr>
          <p:nvPr/>
        </p:nvSpPr>
        <p:spPr>
          <a:xfrm>
            <a:off x="3216502" y="4685022"/>
            <a:ext cx="5294086" cy="930192"/>
          </a:xfrm>
          <a:prstGeom prst="rect">
            <a:avLst/>
          </a:prstGeom>
        </p:spPr>
        <p:txBody>
          <a:bodyPr vert="horz" lIns="91440" tIns="45720" rIns="91440" bIns="45720" rtlCol="0">
            <a:norm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r"/>
            <a:r>
              <a:rPr lang="es-PR" sz="2400" dirty="0">
                <a:solidFill>
                  <a:schemeClr val="tx1"/>
                </a:solidFill>
              </a:rPr>
              <a:t>[</a:t>
            </a:r>
            <a:r>
              <a:rPr lang="es-PR" sz="2400" dirty="0" err="1">
                <a:solidFill>
                  <a:schemeClr val="tx1"/>
                </a:solidFill>
              </a:rPr>
              <a:t>Presenter</a:t>
            </a:r>
            <a:r>
              <a:rPr lang="es-PR" sz="2400" dirty="0">
                <a:solidFill>
                  <a:schemeClr val="tx1"/>
                </a:solidFill>
              </a:rPr>
              <a:t> </a:t>
            </a:r>
            <a:r>
              <a:rPr lang="es-PR" sz="2400" dirty="0" err="1">
                <a:solidFill>
                  <a:schemeClr val="tx1"/>
                </a:solidFill>
              </a:rPr>
              <a:t>Name</a:t>
            </a:r>
            <a:r>
              <a:rPr lang="es-PR" sz="2400" dirty="0">
                <a:solidFill>
                  <a:schemeClr val="tx1"/>
                </a:solidFill>
              </a:rPr>
              <a:t>(s)]</a:t>
            </a:r>
          </a:p>
          <a:p>
            <a:pPr algn="r"/>
            <a:r>
              <a:rPr lang="en-US" sz="2400" dirty="0">
                <a:solidFill>
                  <a:schemeClr val="tx1"/>
                </a:solidFill>
              </a:rPr>
              <a:t>2:00 p.m. – 2:30 p.m.</a:t>
            </a:r>
          </a:p>
        </p:txBody>
      </p:sp>
    </p:spTree>
    <p:extLst>
      <p:ext uri="{BB962C8B-B14F-4D97-AF65-F5344CB8AC3E}">
        <p14:creationId xmlns:p14="http://schemas.microsoft.com/office/powerpoint/2010/main" val="10796719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6D402-37CE-45EF-93BB-375083D30A6F}"/>
              </a:ext>
            </a:extLst>
          </p:cNvPr>
          <p:cNvSpPr>
            <a:spLocks noGrp="1"/>
          </p:cNvSpPr>
          <p:nvPr>
            <p:ph type="title"/>
          </p:nvPr>
        </p:nvSpPr>
        <p:spPr/>
        <p:txBody>
          <a:bodyPr/>
          <a:lstStyle/>
          <a:p>
            <a:r>
              <a:rPr lang="en-US" dirty="0">
                <a:effectLst/>
              </a:rPr>
              <a:t>Rubrics</a:t>
            </a:r>
          </a:p>
        </p:txBody>
      </p:sp>
      <p:sp>
        <p:nvSpPr>
          <p:cNvPr id="3" name="Content Placeholder 2">
            <a:extLst>
              <a:ext uri="{FF2B5EF4-FFF2-40B4-BE49-F238E27FC236}">
                <a16:creationId xmlns:a16="http://schemas.microsoft.com/office/drawing/2014/main" id="{8DC1E810-93E7-484C-B591-1ABBAEE48622}"/>
              </a:ext>
            </a:extLst>
          </p:cNvPr>
          <p:cNvSpPr>
            <a:spLocks noGrp="1"/>
          </p:cNvSpPr>
          <p:nvPr>
            <p:ph idx="1"/>
          </p:nvPr>
        </p:nvSpPr>
        <p:spPr>
          <a:xfrm>
            <a:off x="457200" y="1417320"/>
            <a:ext cx="8229600" cy="4784118"/>
          </a:xfrm>
        </p:spPr>
        <p:txBody>
          <a:bodyPr>
            <a:normAutofit/>
          </a:bodyPr>
          <a:lstStyle/>
          <a:p>
            <a:pPr marL="228600" indent="-228600">
              <a:lnSpc>
                <a:spcPct val="100000"/>
              </a:lnSpc>
              <a:spcBef>
                <a:spcPts val="0"/>
              </a:spcBef>
              <a:spcAft>
                <a:spcPts val="600"/>
              </a:spcAft>
            </a:pPr>
            <a:r>
              <a:rPr lang="en-US" sz="2800" dirty="0"/>
              <a:t>Define the criteria that educators use to interpret and evaluate student evidence of learning</a:t>
            </a:r>
          </a:p>
          <a:p>
            <a:pPr marL="228600" indent="-228600">
              <a:lnSpc>
                <a:spcPct val="100000"/>
              </a:lnSpc>
              <a:spcBef>
                <a:spcPts val="0"/>
              </a:spcBef>
              <a:spcAft>
                <a:spcPts val="600"/>
              </a:spcAft>
            </a:pPr>
            <a:r>
              <a:rPr lang="en-US" sz="2800" dirty="0"/>
              <a:t>Include descriptors for each question or prompt in the assessment task that describe the full range of student understanding from low to high levels of competency</a:t>
            </a:r>
          </a:p>
          <a:p>
            <a:pPr marL="228600" indent="-228600">
              <a:lnSpc>
                <a:spcPct val="100000"/>
              </a:lnSpc>
              <a:spcBef>
                <a:spcPts val="0"/>
              </a:spcBef>
              <a:spcAft>
                <a:spcPts val="600"/>
              </a:spcAft>
            </a:pPr>
            <a:r>
              <a:rPr lang="en-US" sz="2800" dirty="0"/>
              <a:t>The type of evidence gathered may vary from situation to situation</a:t>
            </a:r>
          </a:p>
        </p:txBody>
      </p:sp>
    </p:spTree>
    <p:extLst>
      <p:ext uri="{BB962C8B-B14F-4D97-AF65-F5344CB8AC3E}">
        <p14:creationId xmlns:p14="http://schemas.microsoft.com/office/powerpoint/2010/main" val="23316532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068A5-4B6B-41F2-B8AB-AAA226D2EE89}"/>
              </a:ext>
            </a:extLst>
          </p:cNvPr>
          <p:cNvSpPr>
            <a:spLocks noGrp="1"/>
          </p:cNvSpPr>
          <p:nvPr>
            <p:ph type="title"/>
          </p:nvPr>
        </p:nvSpPr>
        <p:spPr>
          <a:xfrm>
            <a:off x="257175" y="246628"/>
            <a:ext cx="8229600" cy="1143000"/>
          </a:xfrm>
        </p:spPr>
        <p:txBody>
          <a:bodyPr/>
          <a:lstStyle/>
          <a:p>
            <a:r>
              <a:rPr lang="en-US" dirty="0">
                <a:effectLst/>
              </a:rPr>
              <a:t>Example Classroom-based Task Rubric</a:t>
            </a:r>
          </a:p>
        </p:txBody>
      </p:sp>
      <p:cxnSp>
        <p:nvCxnSpPr>
          <p:cNvPr id="14" name="Straight Connector 13">
            <a:extLst>
              <a:ext uri="{FF2B5EF4-FFF2-40B4-BE49-F238E27FC236}">
                <a16:creationId xmlns:a16="http://schemas.microsoft.com/office/drawing/2014/main" id="{4F149E74-DA12-452E-9952-32C7720E3341}"/>
              </a:ext>
            </a:extLst>
          </p:cNvPr>
          <p:cNvCxnSpPr>
            <a:cxnSpLocks/>
          </p:cNvCxnSpPr>
          <p:nvPr/>
        </p:nvCxnSpPr>
        <p:spPr>
          <a:xfrm flipH="1">
            <a:off x="6842857" y="4636759"/>
            <a:ext cx="544306" cy="26817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7775FA6-99FC-4B94-9AD1-BF3D38859355}"/>
              </a:ext>
            </a:extLst>
          </p:cNvPr>
          <p:cNvPicPr>
            <a:picLocks noChangeAspect="1"/>
          </p:cNvPicPr>
          <p:nvPr/>
        </p:nvPicPr>
        <p:blipFill>
          <a:blip r:embed="rId3"/>
          <a:stretch>
            <a:fillRect/>
          </a:stretch>
        </p:blipFill>
        <p:spPr>
          <a:xfrm>
            <a:off x="0" y="2261263"/>
            <a:ext cx="7874098" cy="3053856"/>
          </a:xfrm>
          <a:prstGeom prst="rect">
            <a:avLst/>
          </a:prstGeom>
        </p:spPr>
      </p:pic>
      <p:sp>
        <p:nvSpPr>
          <p:cNvPr id="8" name="Callout: Bent Line 7">
            <a:extLst>
              <a:ext uri="{FF2B5EF4-FFF2-40B4-BE49-F238E27FC236}">
                <a16:creationId xmlns:a16="http://schemas.microsoft.com/office/drawing/2014/main" id="{EACACBB8-C5DF-4114-AEFC-FBF11FD37D9C}"/>
              </a:ext>
            </a:extLst>
          </p:cNvPr>
          <p:cNvSpPr/>
          <p:nvPr/>
        </p:nvSpPr>
        <p:spPr>
          <a:xfrm flipH="1">
            <a:off x="4413233" y="1408237"/>
            <a:ext cx="2159893" cy="588923"/>
          </a:xfrm>
          <a:prstGeom prst="borderCallout2">
            <a:avLst>
              <a:gd name="adj1" fmla="val 18750"/>
              <a:gd name="adj2" fmla="val -8333"/>
              <a:gd name="adj3" fmla="val 18750"/>
              <a:gd name="adj4" fmla="val -16667"/>
              <a:gd name="adj5" fmla="val 211870"/>
              <a:gd name="adj6" fmla="val -40740"/>
            </a:avLst>
          </a:prstGeom>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Student demonstration of knowledge, skill, and/or ability</a:t>
            </a:r>
          </a:p>
        </p:txBody>
      </p:sp>
      <p:sp>
        <p:nvSpPr>
          <p:cNvPr id="11" name="Callout: Bent Line 10">
            <a:extLst>
              <a:ext uri="{FF2B5EF4-FFF2-40B4-BE49-F238E27FC236}">
                <a16:creationId xmlns:a16="http://schemas.microsoft.com/office/drawing/2014/main" id="{093AA0D9-7EC8-4E35-8A2C-30EC51573F4F}"/>
              </a:ext>
            </a:extLst>
          </p:cNvPr>
          <p:cNvSpPr/>
          <p:nvPr/>
        </p:nvSpPr>
        <p:spPr>
          <a:xfrm rot="5400000">
            <a:off x="769376" y="3484342"/>
            <a:ext cx="555958" cy="1748875"/>
          </a:xfrm>
          <a:prstGeom prst="borderCallout2">
            <a:avLst>
              <a:gd name="adj1" fmla="val 51968"/>
              <a:gd name="adj2" fmla="val -5740"/>
              <a:gd name="adj3" fmla="val 58488"/>
              <a:gd name="adj4" fmla="val -19771"/>
              <a:gd name="adj5" fmla="val 58113"/>
              <a:gd name="adj6" fmla="val -82608"/>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350" dirty="0"/>
              <a:t>Statement of Student Expectation of Learning</a:t>
            </a:r>
          </a:p>
        </p:txBody>
      </p:sp>
      <p:sp>
        <p:nvSpPr>
          <p:cNvPr id="10" name="Callout: Bent Line 9">
            <a:extLst>
              <a:ext uri="{FF2B5EF4-FFF2-40B4-BE49-F238E27FC236}">
                <a16:creationId xmlns:a16="http://schemas.microsoft.com/office/drawing/2014/main" id="{331BDC71-6F16-4FE6-8012-2313EB72A98A}"/>
              </a:ext>
            </a:extLst>
          </p:cNvPr>
          <p:cNvSpPr/>
          <p:nvPr/>
        </p:nvSpPr>
        <p:spPr>
          <a:xfrm flipH="1">
            <a:off x="4143192" y="5580604"/>
            <a:ext cx="2096416" cy="822789"/>
          </a:xfrm>
          <a:prstGeom prst="borderCallout2">
            <a:avLst>
              <a:gd name="adj1" fmla="val 18750"/>
              <a:gd name="adj2" fmla="val -8333"/>
              <a:gd name="adj3" fmla="val 18750"/>
              <a:gd name="adj4" fmla="val -16667"/>
              <a:gd name="adj5" fmla="val -67537"/>
              <a:gd name="adj6" fmla="val -13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Evaluative criteria of student’s explanation of the model</a:t>
            </a:r>
          </a:p>
        </p:txBody>
      </p:sp>
      <p:sp>
        <p:nvSpPr>
          <p:cNvPr id="7" name="Callout: Bent Line 6">
            <a:extLst>
              <a:ext uri="{FF2B5EF4-FFF2-40B4-BE49-F238E27FC236}">
                <a16:creationId xmlns:a16="http://schemas.microsoft.com/office/drawing/2014/main" id="{8E3B7474-5A09-44F4-AEED-36A0C5BCCFB1}"/>
              </a:ext>
            </a:extLst>
          </p:cNvPr>
          <p:cNvSpPr/>
          <p:nvPr/>
        </p:nvSpPr>
        <p:spPr>
          <a:xfrm rot="10800000" flipV="1">
            <a:off x="601013" y="1706947"/>
            <a:ext cx="1595100" cy="299171"/>
          </a:xfrm>
          <a:prstGeom prst="borderCallout2">
            <a:avLst>
              <a:gd name="adj1" fmla="val 18750"/>
              <a:gd name="adj2" fmla="val -8333"/>
              <a:gd name="adj3" fmla="val 18750"/>
              <a:gd name="adj4" fmla="val -16667"/>
              <a:gd name="adj5" fmla="val 210306"/>
              <a:gd name="adj6" fmla="val -695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Rating scale</a:t>
            </a:r>
          </a:p>
        </p:txBody>
      </p:sp>
      <p:sp>
        <p:nvSpPr>
          <p:cNvPr id="9" name="Callout: Bent Line 8">
            <a:extLst>
              <a:ext uri="{FF2B5EF4-FFF2-40B4-BE49-F238E27FC236}">
                <a16:creationId xmlns:a16="http://schemas.microsoft.com/office/drawing/2014/main" id="{D1F32351-AEB9-4214-9BF4-CD8F67257FBB}"/>
              </a:ext>
            </a:extLst>
          </p:cNvPr>
          <p:cNvSpPr/>
          <p:nvPr/>
        </p:nvSpPr>
        <p:spPr>
          <a:xfrm flipH="1">
            <a:off x="6995679" y="5087474"/>
            <a:ext cx="1756837" cy="491748"/>
          </a:xfrm>
          <a:prstGeom prst="borderCallout2">
            <a:avLst>
              <a:gd name="adj1" fmla="val 18750"/>
              <a:gd name="adj2" fmla="val -8333"/>
              <a:gd name="adj3" fmla="val 18750"/>
              <a:gd name="adj4" fmla="val -16667"/>
              <a:gd name="adj5" fmla="val -315182"/>
              <a:gd name="adj6" fmla="val 563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Evaluative criteria of student’s model</a:t>
            </a:r>
          </a:p>
        </p:txBody>
      </p:sp>
      <p:cxnSp>
        <p:nvCxnSpPr>
          <p:cNvPr id="12" name="Straight Connector 11">
            <a:extLst>
              <a:ext uri="{FF2B5EF4-FFF2-40B4-BE49-F238E27FC236}">
                <a16:creationId xmlns:a16="http://schemas.microsoft.com/office/drawing/2014/main" id="{B1E2365F-03F2-4504-96AD-3660E628CB70}"/>
              </a:ext>
            </a:extLst>
          </p:cNvPr>
          <p:cNvCxnSpPr>
            <a:cxnSpLocks/>
          </p:cNvCxnSpPr>
          <p:nvPr/>
        </p:nvCxnSpPr>
        <p:spPr>
          <a:xfrm flipH="1" flipV="1">
            <a:off x="7662674" y="4224531"/>
            <a:ext cx="1308409" cy="862943"/>
          </a:xfrm>
          <a:prstGeom prst="line">
            <a:avLst/>
          </a:prstGeom>
          <a:ln w="9525">
            <a:solidFill>
              <a:srgbClr val="2F5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400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66791&quot;&gt;&lt;object type=&quot;3&quot; unique_id=&quot;66792&quot;&gt;&lt;property id=&quot;20148&quot; value=&quot;5&quot;/&gt;&lt;property id=&quot;20300&quot; value=&quot;Slide 1 - &amp;quot;Strengthening Claims-based Interpretations and Uses of Local and Large-scale Science Assessment Scores (SCILLSS)&amp;quot;&quot;/&gt;&lt;property id=&quot;20307&quot; value=&quot;257&quot;/&gt;&lt;/object&gt;&lt;object type=&quot;3&quot; unique_id=&quot;66793&quot;&gt;&lt;property id=&quot;20148&quot; value=&quot;5&quot;/&gt;&lt;property id=&quot;20300&quot; value=&quot;Slide 2 - &amp;quot;Welcome and Introductions&amp;quot;&quot;/&gt;&lt;property id=&quot;20307&quot; value=&quot;258&quot;/&gt;&lt;/object&gt;&lt;object type=&quot;3&quot; unique_id=&quot;66796&quot;&gt;&lt;property id=&quot;20148&quot; value=&quot;5&quot;/&gt;&lt;property id=&quot;20300&quot; value=&quot;Slide 6 - &amp;quot;Agenda&amp;quot;&quot;/&gt;&lt;property id=&quot;20307&quot; value=&quot;261&quot;/&gt;&lt;/object&gt;&lt;object type=&quot;3&quot; unique_id=&quot;66797&quot;&gt;&lt;property id=&quot;20148&quot; value=&quot;5&quot;/&gt;&lt;property id=&quot;20300&quot; value=&quot;Slide 7 - &amp;quot;Agenda&amp;quot;&quot;/&gt;&lt;property id=&quot;20307&quot; value=&quot;262&quot;/&gt;&lt;/object&gt;&lt;object type=&quot;3&quot; unique_id=&quot;66798&quot;&gt;&lt;property id=&quot;20148&quot; value=&quot;5&quot;/&gt;&lt;property id=&quot;20300&quot; value=&quot;Slide 8 - &amp;quot;Agenda&amp;quot;&quot;/&gt;&lt;property id=&quot;20307&quot; value=&quot;263&quot;/&gt;&lt;/object&gt;&lt;object type=&quot;3&quot; unique_id=&quot;66799&quot;&gt;&lt;property id=&quot;20148&quot; value=&quot;5&quot;/&gt;&lt;property id=&quot;20300&quot; value=&quot;Slide 9 - &amp;quot;Agenda&amp;quot;&quot;/&gt;&lt;property id=&quot;20307&quot; value=&quot;264&quot;/&gt;&lt;/object&gt;&lt;object type=&quot;3&quot; unique_id=&quot;67186&quot;&gt;&lt;property id=&quot;20148&quot; value=&quot;5&quot;/&gt;&lt;property id=&quot;20300&quot; value=&quot;Slide 46 - &amp;quot;Working Lunch&amp;quot;&quot;/&gt;&lt;property id=&quot;20307&quot; value=&quot;510&quot;/&gt;&lt;/object&gt;&lt;object type=&quot;3&quot; unique_id=&quot;67187&quot;&gt;&lt;property id=&quot;20148&quot; value=&quot;5&quot;/&gt;&lt;property id=&quot;20300&quot; value=&quot;Slide 29 - &amp;quot;Overview of the Purpose and Development of an Unpacking Tool&amp;quot;&quot;/&gt;&lt;property id=&quot;20307&quot; value=&quot;453&quot;/&gt;&lt;/object&gt;&lt;object type=&quot;3&quot; unique_id=&quot;67230&quot;&gt;&lt;property id=&quot;20148&quot; value=&quot;5&quot;/&gt;&lt;property id=&quot;20300&quot; value=&quot;Slide 75 - &amp;quot;Overview of Task Development&amp;quot;&quot;/&gt;&lt;property id=&quot;20307&quot; value=&quot;466&quot;/&gt;&lt;/object&gt;&lt;object type=&quot;3&quot; unique_id=&quot;70051&quot;&gt;&lt;property id=&quot;20148&quot; value=&quot;5&quot;/&gt;&lt;property id=&quot;20300&quot; value=&quot;Slide 3 - &amp;quot;Overview of Agenda and Workshop Goals&amp;quot;&quot;/&gt;&lt;property id=&quot;20307&quot; value=&quot;518&quot;/&gt;&lt;/object&gt;&lt;object type=&quot;3&quot; unique_id=&quot;71528&quot;&gt;&lt;property id=&quot;20148&quot; value=&quot;5&quot;/&gt;&lt;property id=&quot;20300&quot; value=&quot;Slide 49 - &amp;quot;Overview and Guided Activity: Purpose and Development of a Task Specifications Tool  (Part 1 – Knowledge, Skills, &quot;/&gt;&lt;property id=&quot;20307&quot; value=&quot;525&quot;/&gt;&lt;/object&gt;&lt;object type=&quot;3&quot; unique_id=&quot;72197&quot;&gt;&lt;property id=&quot;20148&quot; value=&quot;5&quot;/&gt;&lt;property id=&quot;20300&quot; value=&quot;Slide 70 - &amp;quot;Adjourn&amp;quot;&quot;/&gt;&lt;property id=&quot;20307&quot; value=&quot;529&quot;/&gt;&lt;/object&gt;&lt;object type=&quot;3&quot; unique_id=&quot;73345&quot;&gt;&lt;property id=&quot;20148&quot; value=&quot;5&quot;/&gt;&lt;property id=&quot;20300&quot; value=&quot;Slide 31 - &amp;quot;Unpacking the Dimensions of a  Performance Expectation Tool &amp;quot;&quot;/&gt;&lt;property id=&quot;20307&quot; value=&quot;543&quot;/&gt;&lt;/object&gt;&lt;object type=&quot;3&quot; unique_id=&quot;73346&quot;&gt;&lt;property id=&quot;20148&quot; value=&quot;5&quot;/&gt;&lt;property id=&quot;20300&quot; value=&quot;Slide 33 - &amp;quot;Unpacking Tool for 5-PS1-1&amp;quot;&quot;/&gt;&lt;property id=&quot;20307&quot; value=&quot;544&quot;/&gt;&lt;/object&gt;&lt;object type=&quot;3&quot; unique_id=&quot;73347&quot;&gt;&lt;property id=&quot;20148&quot; value=&quot;5&quot;/&gt;&lt;property id=&quot;20300&quot; value=&quot;Slide 51 - &amp;quot;Assessment Task Specifications Tool&amp;quot;&quot;/&gt;&lt;property id=&quot;20307&quot; value=&quot;545&quot;/&gt;&lt;/object&gt;&lt;object type=&quot;3&quot; unique_id=&quot;73564&quot;&gt;&lt;property id=&quot;20148&quot; value=&quot;5&quot;/&gt;&lt;property id=&quot;20300&quot; value=&quot;Slide 21 - &amp;quot;Benefits of a Principled Approach to Developing Classroom-based Assessments  of Three-dimensional Science Learning&quot;/&gt;&lt;property id=&quot;20307&quot; value=&quot;549&quot;/&gt;&lt;/object&gt;&lt;object type=&quot;3&quot; unique_id=&quot;73566&quot;&gt;&lt;property id=&quot;20148&quot; value=&quot;5&quot;/&gt;&lt;property id=&quot;20300&quot; value=&quot;Slide 26 - &amp;quot;Comments and Questions&amp;quot;&quot;/&gt;&lt;property id=&quot;20307&quot; value=&quot;551&quot;/&gt;&lt;/object&gt;&lt;object type=&quot;3&quot; unique_id=&quot;74238&quot;&gt;&lt;property id=&quot;20148&quot; value=&quot;5&quot;/&gt;&lt;property id=&quot;20300&quot; value=&quot;Slide 30 - &amp;quot;Unpacking the Dimensions of a  Performance Expectation&amp;quot;&quot;/&gt;&lt;property id=&quot;20307&quot; value=&quot;557&quot;/&gt;&lt;/object&gt;&lt;object type=&quot;3&quot; unique_id=&quot;74239&quot;&gt;&lt;property id=&quot;20148&quot; value=&quot;5&quot;/&gt;&lt;property id=&quot;20300&quot; value=&quot;Slide 32 - &amp;quot;Components of the Unpacking Tool&amp;quot;&quot;/&gt;&lt;property id=&quot;20307&quot; value=&quot;558&quot;/&gt;&lt;/object&gt;&lt;object type=&quot;3&quot; unique_id=&quot;74783&quot;&gt;&lt;property id=&quot;20148&quot; value=&quot;5&quot;/&gt;&lt;property id=&quot;20300&quot; value=&quot;Slide 37 - &amp;quot;Resources for Unpacking&amp;quot;&quot;/&gt;&lt;property id=&quot;20307&quot; value=&quot;559&quot;/&gt;&lt;/object&gt;&lt;object type=&quot;3&quot; unique_id=&quot;74785&quot;&gt;&lt;property id=&quot;20148&quot; value=&quot;5&quot;/&gt;&lt;property id=&quot;20300&quot; value=&quot;Slide 50 - &amp;quot;Identifying Assessment Task Specifications&amp;quot;&quot;/&gt;&lt;property id=&quot;20307&quot; value=&quot;561&quot;/&gt;&lt;/object&gt;&lt;object type=&quot;3&quot; unique_id=&quot;74786&quot;&gt;&lt;property id=&quot;20148&quot; value=&quot;5&quot;/&gt;&lt;property id=&quot;20300&quot; value=&quot;Slide 52&quot;/&gt;&lt;property id=&quot;20307&quot; value=&quot;562&quot;/&gt;&lt;/object&gt;&lt;object type=&quot;3&quot; unique_id=&quot;75861&quot;&gt;&lt;property id=&quot;20148&quot; value=&quot;5&quot;/&gt;&lt;property id=&quot;20300&quot; value=&quot;Slide 76 - &amp;quot;Classroom-based Assessment Tasks&amp;quot;&quot;/&gt;&lt;property id=&quot;20307&quot; value=&quot;572&quot;/&gt;&lt;/object&gt;&lt;object type=&quot;3&quot; unique_id=&quot;83757&quot;&gt;&lt;property id=&quot;20148&quot; value=&quot;5&quot;/&gt;&lt;property id=&quot;20300&quot; value=&quot;Slide 19&quot;/&gt;&lt;property id=&quot;20307&quot; value=&quot;603&quot;/&gt;&lt;/object&gt;&lt;object type=&quot;3&quot; unique_id=&quot;83758&quot;&gt;&lt;property id=&quot;20148&quot; value=&quot;5&quot;/&gt;&lt;property id=&quot;20300&quot; value=&quot;Slide 27 - &amp;quot;References&amp;quot;&quot;/&gt;&lt;property id=&quot;20307&quot; value=&quot;604&quot;/&gt;&lt;/object&gt;&lt;object type=&quot;3&quot; unique_id=&quot;84098&quot;&gt;&lt;property id=&quot;20148&quot; value=&quot;5&quot;/&gt;&lt;property id=&quot;20300&quot; value=&quot;Slide 25 - &amp;quot;Concluding Remarks&amp;quot;&quot;/&gt;&lt;property id=&quot;20307&quot; value=&quot;605&quot;/&gt;&lt;/object&gt;&lt;object type=&quot;3&quot; unique_id=&quot;84122&quot;&gt;&lt;property id=&quot;20148&quot; value=&quot;5&quot;/&gt;&lt;property id=&quot;20300&quot; value=&quot;Slide 18 - &amp;quot;Evidence-Centered Design (ECD)&amp;quot;&quot;/&gt;&lt;property id=&quot;20307&quot; value=&quot;606&quot;/&gt;&lt;/object&gt;&lt;object type=&quot;3&quot; unique_id=&quot;84123&quot;&gt;&lt;property id=&quot;20148&quot; value=&quot;5&quot;/&gt;&lt;property id=&quot;20300&quot; value=&quot;Slide 22 - &amp;quot;Overview of the Principled-design Approach: Domain Analysis&amp;quot;&quot;/&gt;&lt;property id=&quot;20307&quot; value=&quot;607&quot;/&gt;&lt;/object&gt;&lt;object type=&quot;3&quot; unique_id=&quot;84124&quot;&gt;&lt;property id=&quot;20148&quot; value=&quot;5&quot;/&gt;&lt;property id=&quot;20300&quot; value=&quot;Slide 23 - &amp;quot;Overview of the Principled-design Approach: Domain Modeling and Conceptual Assessment Framework&amp;quot;&quot;/&gt;&lt;property id=&quot;20307&quot; value=&quot;610&quot;/&gt;&lt;/object&gt;&lt;object type=&quot;3&quot; unique_id=&quot;84125&quot;&gt;&lt;property id=&quot;20148&quot; value=&quot;5&quot;/&gt;&lt;property id=&quot;20300&quot; value=&quot;Slide 24 - &amp;quot;Overview of the Principled-design Approach: Assessment Implementation&amp;quot;&quot;/&gt;&lt;property id=&quot;20307&quot; value=&quot;608&quot;/&gt;&lt;/object&gt;&lt;object type=&quot;3&quot; unique_id=&quot;84128&quot;&gt;&lt;property id=&quot;20148&quot; value=&quot;5&quot;/&gt;&lt;property id=&quot;20300&quot; value=&quot;Slide 34 - &amp;quot;Unpacking Tool for 5-PS1-1&amp;quot;&quot;/&gt;&lt;property id=&quot;20307&quot; value=&quot;616&quot;/&gt;&lt;/object&gt;&lt;object type=&quot;3&quot; unique_id=&quot;84129&quot;&gt;&lt;property id=&quot;20148&quot; value=&quot;5&quot;/&gt;&lt;property id=&quot;20300&quot; value=&quot;Slide 35 - &amp;quot;Unpacking Tool for 5-PS1-1&amp;quot;&quot;/&gt;&lt;property id=&quot;20307&quot; value=&quot;617&quot;/&gt;&lt;/object&gt;&lt;object type=&quot;3&quot; unique_id=&quot;84130&quot;&gt;&lt;property id=&quot;20148&quot; value=&quot;5&quot;/&gt;&lt;property id=&quot;20300&quot; value=&quot;Slide 36 - &amp;quot;Unpacking Tool for 5-PS1-1&amp;quot;&quot;/&gt;&lt;property id=&quot;20307&quot; value=&quot;618&quot;/&gt;&lt;/object&gt;&lt;object type=&quot;3&quot; unique_id=&quot;84885&quot;&gt;&lt;property id=&quot;20148&quot; value=&quot;5&quot;/&gt;&lt;property id=&quot;20300&quot; value=&quot;Slide 80 - &amp;quot;Verification of Task Alignment &amp;quot;&quot;/&gt;&lt;property id=&quot;20307&quot; value=&quot;640&quot;/&gt;&lt;/object&gt;&lt;object type=&quot;3&quot; unique_id=&quot;85526&quot;&gt;&lt;property id=&quot;20148&quot; value=&quot;5&quot;/&gt;&lt;property id=&quot;20300&quot; value=&quot;Slide 98 - &amp;quot;Rubrics&amp;quot;&quot;/&gt;&lt;property id=&quot;20307&quot; value=&quot;650&quot;/&gt;&lt;/object&gt;&lt;object type=&quot;3&quot; unique_id=&quot;85528&quot;&gt;&lt;property id=&quot;20148&quot; value=&quot;5&quot;/&gt;&lt;property id=&quot;20300&quot; value=&quot;Slide 102 - &amp;quot;Student Exemplars&amp;quot;&quot;/&gt;&lt;property id=&quot;20307&quot; value=&quot;652&quot;/&gt;&lt;/object&gt;&lt;object type=&quot;3&quot; unique_id=&quot;85529&quot;&gt;&lt;property id=&quot;20148&quot; value=&quot;5&quot;/&gt;&lt;property id=&quot;20300&quot; value=&quot;Slide 103 - &amp;quot;Student Exemplar: Model and Key&amp;quot;&quot;/&gt;&lt;property id=&quot;20307&quot; value=&quot;653&quot;/&gt;&lt;/object&gt;&lt;object type=&quot;3&quot; unique_id=&quot;85530&quot;&gt;&lt;property id=&quot;20148&quot; value=&quot;5&quot;/&gt;&lt;property id=&quot;20300&quot; value=&quot;Slide 104 - &amp;quot;Student Exemplar: Explanation&amp;quot;&quot;/&gt;&lt;property id=&quot;20307&quot; value=&quot;654&quot;/&gt;&lt;/object&gt;&lt;object type=&quot;3&quot; unique_id=&quot;92914&quot;&gt;&lt;property id=&quot;20148&quot; value=&quot;5&quot;/&gt;&lt;property id=&quot;20300&quot; value=&quot;Slide 122 - &amp;quot;Review Criteria&amp;quot;&quot;/&gt;&lt;property id=&quot;20307&quot; value=&quot;669&quot;/&gt;&lt;/object&gt;&lt;object type=&quot;3&quot; unique_id=&quot;94444&quot;&gt;&lt;property id=&quot;20148&quot; value=&quot;5&quot;/&gt;&lt;property id=&quot;20300&quot; value=&quot;Slide 65&quot;/&gt;&lt;property id=&quot;20307&quot; value=&quot;691&quot;/&gt;&lt;/object&gt;&lt;object type=&quot;3&quot; unique_id=&quot;98008&quot;&gt;&lt;property id=&quot;20148&quot; value=&quot;5&quot;/&gt;&lt;property id=&quot;20300&quot; value=&quot;Slide 4 - &amp;quot;Educator Meeting Objectives&amp;quot;&quot;/&gt;&lt;property id=&quot;20307&quot; value=&quot;259&quot;/&gt;&lt;/object&gt;&lt;object type=&quot;3&quot; unique_id=&quot;98009&quot;&gt;&lt;property id=&quot;20148&quot; value=&quot;5&quot;/&gt;&lt;property id=&quot;20300&quot; value=&quot;Slide 77 - &amp;quot;Criteria for Evaluating Tasks&amp;quot;&quot;/&gt;&lt;property id=&quot;20307&quot; value=&quot;884&quot;/&gt;&lt;/object&gt;&lt;object type=&quot;3&quot; unique_id=&quot;99222&quot;&gt;&lt;property id=&quot;20148&quot; value=&quot;5&quot;/&gt;&lt;property id=&quot;20300&quot; value=&quot;Slide 10 - &amp;quot;Agenda&amp;quot;&quot;/&gt;&lt;property id=&quot;20307&quot; value=&quot;887&quot;/&gt;&lt;/object&gt;&lt;object type=&quot;3&quot; unique_id=&quot;101865&quot;&gt;&lt;property id=&quot;20148&quot; value=&quot;5&quot;/&gt;&lt;property id=&quot;20300&quot; value=&quot;Slide 20 - &amp;quot;ECD for Classroom-based Assessments&amp;quot;&quot;/&gt;&lt;property id=&quot;20307&quot; value=&quot;891&quot;/&gt;&lt;/object&gt;&lt;object type=&quot;3&quot; unique_id=&quot;107007&quot;&gt;&lt;property id=&quot;20148&quot; value=&quot;5&quot;/&gt;&lt;property id=&quot;20300&quot; value=&quot;Slide 44 - &amp;quot;Unpacking Tool Discussion/Activity  (45 minutes)&amp;quot;&quot;/&gt;&lt;property id=&quot;20307&quot; value=&quot;897&quot;/&gt;&lt;/object&gt;&lt;object type=&quot;3&quot; unique_id=&quot;107017&quot;&gt;&lt;property id=&quot;20148&quot; value=&quot;5&quot;/&gt;&lt;property id=&quot;20300&quot; value=&quot;Slide 13 - &amp;quot;Assessment in the Service of Learning&amp;quot;&quot;/&gt;&lt;property id=&quot;20307&quot; value=&quot;297&quot;/&gt;&lt;/object&gt;&lt;object type=&quot;3&quot; unique_id=&quot;107018&quot;&gt;&lt;property id=&quot;20148&quot; value=&quot;5&quot;/&gt;&lt;property id=&quot;20300&quot; value=&quot;Slide 14 - &amp;quot;Assessment, Standards, and Curriculum&amp;quot;&quot;/&gt;&lt;property id=&quot;20307&quot; value=&quot;625&quot;/&gt;&lt;/object&gt;&lt;object type=&quot;3&quot; unique_id=&quot;107019&quot;&gt;&lt;property id=&quot;20148&quot; value=&quot;5&quot;/&gt;&lt;property id=&quot;20300&quot; value=&quot;Slide 15 - &amp;quot;Assessment: A Process of Reasoning from Evidence&amp;quot;&quot;/&gt;&lt;property id=&quot;20307&quot; value=&quot;952&quot;/&gt;&lt;/object&gt;&lt;object type=&quot;3&quot; unique_id=&quot;107020&quot;&gt;&lt;property id=&quot;20148&quot; value=&quot;5&quot;/&gt;&lt;property id=&quot;20300&quot; value=&quot;Slide 16 - &amp;quot;Coherence is Key&amp;quot;&quot;/&gt;&lt;property id=&quot;20307&quot; value=&quot;392&quot;/&gt;&lt;/object&gt;&lt;object type=&quot;3&quot; unique_id=&quot;107021&quot;&gt;&lt;property id=&quot;20148&quot; value=&quot;5&quot;/&gt;&lt;property id=&quot;20300&quot; value=&quot;Slide 17 - &amp;quot;Principled-design Development Purpose&amp;quot;&quot;/&gt;&lt;property id=&quot;20307&quot; value=&quot;914&quot;/&gt;&lt;/object&gt;&lt;object type=&quot;3&quot; unique_id=&quot;107022&quot;&gt;&lt;property id=&quot;20148&quot; value=&quot;5&quot;/&gt;&lt;property id=&quot;20300&quot; value=&quot;Slide 39 - &amp;quot;Breakout Activity and Discussion: Unpacking Tool Activity&amp;quot;&quot;/&gt;&lt;property id=&quot;20307&quot; value=&quot;922&quot;/&gt;&lt;/object&gt;&lt;object type=&quot;3&quot; unique_id=&quot;107024&quot;&gt;&lt;property id=&quot;20148&quot; value=&quot;5&quot;/&gt;&lt;property id=&quot;20300&quot; value=&quot;Slide 40 - &amp;quot;Key Ideas for Completing the  Unpacking Tool&amp;quot;&quot;/&gt;&lt;property id=&quot;20307&quot; value=&quot;924&quot;/&gt;&lt;/object&gt;&lt;object type=&quot;3&quot; unique_id=&quot;107025&quot;&gt;&lt;property id=&quot;20148&quot; value=&quot;5&quot;/&gt;&lt;property id=&quot;20300&quot; value=&quot;Slide 41 - &amp;quot;Guiding Questions for Completing the Unpacking Tool&amp;quot;&quot;/&gt;&lt;property id=&quot;20307&quot; value=&quot;925&quot;/&gt;&lt;/object&gt;&lt;object type=&quot;3&quot; unique_id=&quot;107026&quot;&gt;&lt;property id=&quot;20148&quot; value=&quot;5&quot;/&gt;&lt;property id=&quot;20300&quot; value=&quot;Slide 42 - &amp;quot;Strategies for Completing the Unpacking Tool &amp;quot;&quot;/&gt;&lt;property id=&quot;20307&quot; value=&quot;926&quot;/&gt;&lt;/object&gt;&lt;object type=&quot;3&quot; unique_id=&quot;107027&quot;&gt;&lt;property id=&quot;20148&quot; value=&quot;5&quot;/&gt;&lt;property id=&quot;20300&quot; value=&quot;Slide 43 - &amp;quot;Strategies for Completing the Unpacking Tool, Cont.&amp;quot;&quot;/&gt;&lt;property id=&quot;20307&quot; value=&quot;927&quot;/&gt;&lt;/object&gt;&lt;object type=&quot;3&quot; unique_id=&quot;107028&quot;&gt;&lt;property id=&quot;20148&quot; value=&quot;5&quot;/&gt;&lt;property id=&quot;20300&quot; value=&quot;Slide 45 - &amp;quot;Comments and Questions&amp;quot;&quot;/&gt;&lt;property id=&quot;20307&quot; value=&quot;929&quot;/&gt;&lt;/object&gt;&lt;object type=&quot;3&quot; unique_id=&quot;110303&quot;&gt;&lt;property id=&quot;20148&quot; value=&quot;5&quot;/&gt;&lt;property id=&quot;20300&quot; value=&quot;Slide 5 - &amp;quot;Meeting Activities&amp;quot;&quot;/&gt;&lt;property id=&quot;20307&quot; value=&quot;631&quot;/&gt;&lt;/object&gt;&lt;object type=&quot;3&quot; unique_id=&quot;110304&quot;&gt;&lt;property id=&quot;20148&quot; value=&quot;5&quot;/&gt;&lt;property id=&quot;20300&quot; value=&quot;Slide 11 - &amp;quot;Agenda&amp;quot;&quot;/&gt;&lt;property id=&quot;20307&quot; value=&quot;888&quot;/&gt;&lt;/object&gt;&lt;object type=&quot;3&quot; unique_id=&quot;110306&quot;&gt;&lt;property id=&quot;20148&quot; value=&quot;5&quot;/&gt;&lt;property id=&quot;20300&quot; value=&quot;Slide 28 - &amp;quot;Break&amp;quot;&quot;/&gt;&lt;property id=&quot;20307&quot; value=&quot;509&quot;/&gt;&lt;/object&gt;&lt;object type=&quot;3&quot; unique_id=&quot;110307&quot;&gt;&lt;property id=&quot;20148&quot; value=&quot;5&quot;/&gt;&lt;property id=&quot;20300&quot; value=&quot;Slide 12 - &amp;quot;A Principled-Approach to Develop Classroom Science Assessment Tasks&amp;quot;&quot;/&gt;&lt;property id=&quot;20307&quot; value=&quot;508&quot;/&gt;&lt;/object&gt;&lt;object type=&quot;3&quot; unique_id=&quot;110308&quot;&gt;&lt;property id=&quot;20148&quot; value=&quot;5&quot;/&gt;&lt;property id=&quot;20300&quot; value=&quot;Slide 38 - &amp;quot;Comments and Questions&amp;quot;&quot;/&gt;&lt;property id=&quot;20307&quot; value=&quot;355&quot;/&gt;&lt;/object&gt;&lt;object type=&quot;3&quot; unique_id=&quot;110312&quot;&gt;&lt;property id=&quot;20148&quot; value=&quot;5&quot;/&gt;&lt;property id=&quot;20300&quot; value=&quot;Slide 55 - &amp;quot;Collaborative Teams:  Develop Task Specifications Tool  (Part 1 – Knowledge, Skills, and Abilities)&amp;quot;&quot;/&gt;&lt;property id=&quot;20307&quot; value=&quot;869&quot;/&gt;&lt;/object&gt;&lt;object type=&quot;3&quot; unique_id=&quot;110313&quot;&gt;&lt;property id=&quot;20148&quot; value=&quot;5&quot;/&gt;&lt;property id=&quot;20300&quot; value=&quot;Slide 56 - &amp;quot;Guided Activity&amp;quot;&quot;/&gt;&lt;property id=&quot;20307&quot; value=&quot;866&quot;/&gt;&lt;/object&gt;&lt;object type=&quot;3&quot; unique_id=&quot;110314&quot;&gt;&lt;property id=&quot;20148&quot; value=&quot;5&quot;/&gt;&lt;property id=&quot;20300&quot; value=&quot;Slide 57 - &amp;quot;Overview and Guided Activity: Purpose and Development of a Task Specifications Tool  (Part 2 – Student Demonstrati&quot;/&gt;&lt;property id=&quot;20307&quot; value=&quot;874&quot;/&gt;&lt;/object&gt;&lt;object type=&quot;3&quot; unique_id=&quot;110315&quot;&gt;&lt;property id=&quot;20148&quot; value=&quot;5&quot;/&gt;&lt;property id=&quot;20300&quot; value=&quot;Slide 61 - &amp;quot;Collaborative Teams:  Develop Task Specifications Tool  (Part 2 – Student Demonstrations of Learning and Work Prod&quot;/&gt;&lt;property id=&quot;20307&quot; value=&quot;871&quot;/&gt;&lt;/object&gt;&lt;object type=&quot;3&quot; unique_id=&quot;110316&quot;&gt;&lt;property id=&quot;20148&quot; value=&quot;5&quot;/&gt;&lt;property id=&quot;20300&quot; value=&quot;Slide 62 - &amp;quot;Guided Activity&amp;quot;&quot;/&gt;&lt;property id=&quot;20307&quot; value=&quot;870&quot;/&gt;&lt;/object&gt;&lt;object type=&quot;3&quot; unique_id=&quot;110317&quot;&gt;&lt;property id=&quot;20148&quot; value=&quot;5&quot;/&gt;&lt;property id=&quot;20300&quot; value=&quot;Slide 63 - &amp;quot;Overview and Guided Activity: Purpose and Development of a Task Specifications Tool  (Part 3 – Task Features, Vari&quot;/&gt;&lt;property id=&quot;20307&quot; value=&quot;875&quot;/&gt;&lt;/object&gt;&lt;object type=&quot;3&quot; unique_id=&quot;110319&quot;&gt;&lt;property id=&quot;20148&quot; value=&quot;5&quot;/&gt;&lt;property id=&quot;20300&quot; value=&quot;Slide 68 - &amp;quot;Collaborative Teams:  Develop Task Specifications Tool  (Part 3 – Task Features, Variable Features, and Assessment&quot;/&gt;&lt;property id=&quot;20307&quot; value=&quot;873&quot;/&gt;&lt;/object&gt;&lt;object type=&quot;3&quot; unique_id=&quot;110320&quot;&gt;&lt;property id=&quot;20148&quot; value=&quot;5&quot;/&gt;&lt;property id=&quot;20300&quot; value=&quot;Slide 69 - &amp;quot;Guided Activity&amp;quot;&quot;/&gt;&lt;property id=&quot;20307&quot; value=&quot;872&quot;/&gt;&lt;/object&gt;&lt;object type=&quot;3&quot; unique_id=&quot;110321&quot;&gt;&lt;property id=&quot;20148&quot; value=&quot;5&quot;/&gt;&lt;property id=&quot;20300&quot; value=&quot;Slide 71 - &amp;quot;Strengthening Claims-based Interpretations and Uses of Local and Large-scale Science Assessment Scores (SCILLSS)&amp;quot;&quot;/&gt;&lt;property id=&quot;20307&quot; value=&quot;541&quot;/&gt;&lt;/object&gt;&lt;object type=&quot;3&quot; unique_id=&quot;110322&quot;&gt;&lt;property id=&quot;20148&quot; value=&quot;5&quot;/&gt;&lt;property id=&quot;20300&quot; value=&quot;Slide 72 - &amp;quot;Welcome, Agenda Overview, and Questions&amp;quot;&quot;/&gt;&lt;property id=&quot;20307&quot; value=&quot;683&quot;/&gt;&lt;/object&gt;&lt;object type=&quot;3&quot; unique_id=&quot;110325&quot;&gt;&lt;property id=&quot;20148&quot; value=&quot;5&quot;/&gt;&lt;property id=&quot;20300&quot; value=&quot;Slide 78 - &amp;quot;Example Classroom-based Task&amp;quot;&quot;/&gt;&lt;property id=&quot;20307&quot; value=&quot;649&quot;/&gt;&lt;/object&gt;&lt;object type=&quot;3&quot; unique_id=&quot;110326&quot;&gt;&lt;property id=&quot;20148&quot; value=&quot;5&quot;/&gt;&lt;property id=&quot;20300&quot; value=&quot;Slide 79&quot;/&gt;&lt;property id=&quot;20307&quot; value=&quot;656&quot;/&gt;&lt;/object&gt;&lt;object type=&quot;3&quot; unique_id=&quot;110327&quot;&gt;&lt;property id=&quot;20148&quot; value=&quot;5&quot;/&gt;&lt;property id=&quot;20300&quot; value=&quot;Slide 84 - &amp;quot;Comments and Questions&amp;quot;&quot;/&gt;&lt;property id=&quot;20307&quot; value=&quot;548&quot;/&gt;&lt;/object&gt;&lt;object type=&quot;3&quot; unique_id=&quot;110328&quot;&gt;&lt;property id=&quot;20148&quot; value=&quot;5&quot;/&gt;&lt;property id=&quot;20300&quot; value=&quot;Slide 85 - &amp;quot;Breakout Activity and Discussion: Comparison of Grade 8 Science Tasks&amp;quot;&quot;/&gt;&lt;property id=&quot;20307&quot; value=&quot;531&quot;/&gt;&lt;/object&gt;&lt;object type=&quot;3&quot; unique_id=&quot;110330&quot;&gt;&lt;property id=&quot;20148&quot; value=&quot;5&quot;/&gt;&lt;property id=&quot;20300&quot; value=&quot;Slide 87 - &amp;quot;Review Criteria&amp;quot;&quot;/&gt;&lt;property id=&quot;20307&quot; value=&quot;672&quot;/&gt;&lt;/object&gt;&lt;object type=&quot;3&quot; unique_id=&quot;110332&quot;&gt;&lt;property id=&quot;20148&quot; value=&quot;5&quot;/&gt;&lt;property id=&quot;20300&quot; value=&quot;Slide 92 - &amp;quot;Discussion&amp;quot;&quot;/&gt;&lt;property id=&quot;20307&quot; value=&quot;661&quot;/&gt;&lt;/object&gt;&lt;object type=&quot;3&quot; unique_id=&quot;110333&quot;&gt;&lt;property id=&quot;20148&quot; value=&quot;5&quot;/&gt;&lt;property id=&quot;20300&quot; value=&quot;Slide 89 - &amp;quot;Break&amp;quot;&quot;/&gt;&lt;property id=&quot;20307&quot; value=&quot;512&quot;/&gt;&lt;/object&gt;&lt;object type=&quot;3&quot; unique_id=&quot;110334&quot;&gt;&lt;property id=&quot;20148&quot; value=&quot;5&quot;/&gt;&lt;property id=&quot;20300&quot; value=&quot;Slide 90 - &amp;quot;Collaborative Teams: Review Example Task Ideas&amp;quot;&quot;/&gt;&lt;property id=&quot;20307&quot; value=&quot;532&quot;/&gt;&lt;/object&gt;&lt;object type=&quot;3&quot; unique_id=&quot;110336&quot;&gt;&lt;property id=&quot;20148&quot; value=&quot;5&quot;/&gt;&lt;property id=&quot;20300&quot; value=&quot;Slide 93 - &amp;quot;Working Lunch&amp;quot;&quot;/&gt;&lt;property id=&quot;20307&quot; value=&quot;513&quot;/&gt;&lt;/object&gt;&lt;object type=&quot;3&quot; unique_id=&quot;110337&quot;&gt;&lt;property id=&quot;20148&quot; value=&quot;5&quot;/&gt;&lt;property id=&quot;20300&quot; value=&quot;Slide 94 - &amp;quot;Collaborative Teams: Draft Task  and Revisit Tools&amp;quot;&quot;/&gt;&lt;property id=&quot;20307&quot; value=&quot;878&quot;/&gt;&lt;/object&gt;&lt;object type=&quot;3&quot; unique_id=&quot;110338&quot;&gt;&lt;property id=&quot;20148&quot; value=&quot;5&quot;/&gt;&lt;property id=&quot;20300&quot; value=&quot;Slide 97 - &amp;quot;Overview of Rubric and Exemplar Response Development&amp;quot;&quot;/&gt;&lt;property id=&quot;20307&quot; value=&quot;684&quot;/&gt;&lt;/object&gt;&lt;object type=&quot;3&quot; unique_id=&quot;110339&quot;&gt;&lt;property id=&quot;20148&quot; value=&quot;5&quot;/&gt;&lt;property id=&quot;20300&quot; value=&quot;Slide 107 - &amp;quot;Comments and Questions&amp;quot;&quot;/&gt;&lt;property id=&quot;20307&quot; value=&quot;686&quot;/&gt;&lt;/object&gt;&lt;object type=&quot;3&quot; unique_id=&quot;110340&quot;&gt;&lt;property id=&quot;20148&quot; value=&quot;5&quot;/&gt;&lt;property id=&quot;20300&quot; value=&quot;Slide 108 - &amp;quot;Collaborative Teams: Draft Rubric and Exemplar Response&amp;quot;&quot;/&gt;&lt;property id=&quot;20307&quot; value=&quot;687&quot;/&gt;&lt;/object&gt;&lt;object type=&quot;3&quot; unique_id=&quot;110341&quot;&gt;&lt;property id=&quot;20148&quot; value=&quot;5&quot;/&gt;&lt;property id=&quot;20300&quot; value=&quot;Slide 120 - &amp;quot;Cross-Group Review of Tools, Tasks, and Rubrics&amp;quot;&quot;/&gt;&lt;property id=&quot;20307&quot; value=&quot;534&quot;/&gt;&lt;/object&gt;&lt;object type=&quot;3&quot; unique_id=&quot;110342&quot;&gt;&lt;property id=&quot;20148&quot; value=&quot;5&quot;/&gt;&lt;property id=&quot;20300&quot; value=&quot;Slide 121 - &amp;quot;Review Steps&amp;quot;&quot;/&gt;&lt;property id=&quot;20307&quot; value=&quot;670&quot;/&gt;&lt;/object&gt;&lt;object type=&quot;3&quot; unique_id=&quot;110343&quot;&gt;&lt;property id=&quot;20148&quot; value=&quot;5&quot;/&gt;&lt;property id=&quot;20300&quot; value=&quot;Slide 123 - &amp;quot;Review Worksheet&amp;quot;&quot;/&gt;&lt;property id=&quot;20307&quot; value=&quot;633&quot;/&gt;&lt;/object&gt;&lt;object type=&quot;3&quot; unique_id=&quot;110345&quot;&gt;&lt;property id=&quot;20148&quot; value=&quot;5&quot;/&gt;&lt;property id=&quot;20300&quot; value=&quot;Slide 131 - &amp;quot;Discussion&amp;quot;&quot;/&gt;&lt;property id=&quot;20307&quot; value=&quot;623&quot;/&gt;&lt;/object&gt;&lt;object type=&quot;3&quot; unique_id=&quot;110346&quot;&gt;&lt;property id=&quot;20148&quot; value=&quot;5&quot;/&gt;&lt;property id=&quot;20300&quot; value=&quot;Slide 132 - &amp;quot;  Complete Meeting Evaluations&amp;quot;&quot;/&gt;&lt;property id=&quot;20307&quot; value=&quot;516&quot;/&gt;&lt;/object&gt;&lt;object type=&quot;3&quot; unique_id=&quot;110347&quot;&gt;&lt;property id=&quot;20148&quot; value=&quot;5&quot;/&gt;&lt;property id=&quot;20300&quot; value=&quot;Slide 133 - &amp;quot;This presentation was developed with funding from the U.S. Department of Education under Enhanced Assessment Gran&quot;/&gt;&lt;property id=&quot;20307&quot; value=&quot;880&quot;/&gt;&lt;/object&gt;&lt;object type=&quot;3&quot; unique_id=&quot;110349&quot;&gt;&lt;property id=&quot;20148&quot; value=&quot;5&quot;/&gt;&lt;property id=&quot;20300&quot; value=&quot;Slide 47 - &amp;quot;Collaborative Teams:  Unpacking Tool&amp;quot;&quot;/&gt;&lt;property id=&quot;20307&quot; value=&quot;966&quot;/&gt;&lt;/object&gt;&lt;object type=&quot;3&quot; unique_id=&quot;110350&quot;&gt;&lt;property id=&quot;20148&quot; value=&quot;5&quot;/&gt;&lt;property id=&quot;20300&quot; value=&quot;Slide 48&quot;/&gt;&lt;property id=&quot;20307&quot; value=&quot;959&quot;/&gt;&lt;/object&gt;&lt;object type=&quot;3&quot; unique_id=&quot;110351&quot;&gt;&lt;property id=&quot;20148&quot; value=&quot;5&quot;/&gt;&lt;property id=&quot;20300&quot; value=&quot;Slide 114 - &amp;quot;Strengthening Claims-based Interpretations and Uses of Local and Large-scale Science Assessment Scores (SCILLSS)&amp;quot;&quot;/&gt;&lt;property id=&quot;20307&quot; value=&quot;960&quot;/&gt;&lt;/object&gt;&lt;object type=&quot;3&quot; unique_id=&quot;110352&quot;&gt;&lt;property id=&quot;20148&quot; value=&quot;5&quot;/&gt;&lt;property id=&quot;20300&quot; value=&quot;Slide 115 - &amp;quot;Welcome, Agenda Overview, and Questions&amp;quot;&quot;/&gt;&lt;property id=&quot;20307&quot; value=&quot;961&quot;/&gt;&lt;/object&gt;&lt;object type=&quot;3&quot; unique_id=&quot;110356&quot;&gt;&lt;property id=&quot;20148&quot; value=&quot;5&quot;/&gt;&lt;property id=&quot;20300&quot; value=&quot;Slide 124 - &amp;quot;Working Lunch&amp;quot;&quot;/&gt;&lt;property id=&quot;20307&quot; value=&quot;965&quot;/&gt;&lt;/object&gt;&lt;object type=&quot;3&quot; unique_id=&quot;110696&quot;&gt;&lt;property id=&quot;20148&quot; value=&quot;5&quot;/&gt;&lt;property id=&quot;20300&quot; value=&quot;Slide 125 - &amp;quot;Collaborative Teams: Revision of Tools, Tasks, and Rubrics&amp;quot;&quot;/&gt;&lt;property id=&quot;20307&quot; value=&quot;967&quot;/&gt;&lt;/object&gt;&lt;object type=&quot;3&quot; unique_id=&quot;111262&quot;&gt;&lt;property id=&quot;20148&quot; value=&quot;5&quot;/&gt;&lt;property id=&quot;20300&quot; value=&quot;Slide 127 - &amp;quot;Verification of Task Alignment Activity&amp;quot;&quot;/&gt;&lt;property id=&quot;20307&quot; value=&quot;968&quot;/&gt;&lt;/object&gt;&lt;object type=&quot;3&quot; unique_id=&quot;111263&quot;&gt;&lt;property id=&quot;20148&quot; value=&quot;5&quot;/&gt;&lt;property id=&quot;20300&quot; value=&quot;Slide 130 - &amp;quot;Group Share: Lessons Learned and Key Takeaways&amp;quot;&quot;/&gt;&lt;property id=&quot;20307&quot; value=&quot;969&quot;/&gt;&lt;/object&gt;&lt;object type=&quot;3&quot; unique_id=&quot;113318&quot;&gt;&lt;property id=&quot;20148&quot; value=&quot;5&quot;/&gt;&lt;property id=&quot;20300&quot; value=&quot;Slide 129&quot;/&gt;&lt;property id=&quot;20307&quot; value=&quot;685&quot;/&gt;&lt;/object&gt;&lt;object type=&quot;3&quot; unique_id=&quot;113771&quot;&gt;&lt;property id=&quot;20148&quot; value=&quot;5&quot;/&gt;&lt;property id=&quot;20300&quot; value=&quot;Slide 109 - &amp;quot;Rubric Development&amp;quot;&quot;/&gt;&lt;property id=&quot;20307&quot; value=&quot;971&quot;/&gt;&lt;/object&gt;&lt;object type=&quot;3&quot; unique_id=&quot;113772&quot;&gt;&lt;property id=&quot;20148&quot; value=&quot;5&quot;/&gt;&lt;property id=&quot;20300&quot; value=&quot;Slide 113 - &amp;quot;Group Share and Adjourn&amp;quot;&quot;/&gt;&lt;property id=&quot;20307&quot; value=&quot;972&quot;/&gt;&lt;/object&gt;&lt;object type=&quot;3&quot; unique_id=&quot;114118&quot;&gt;&lt;property id=&quot;20148&quot; value=&quot;5&quot;/&gt;&lt;property id=&quot;20300&quot; value=&quot;Slide 118 - &amp;quot;Collaborative Teams: Finalize Tools, Task, Rubric, and Exemplar Responses for Cross-Group Review&amp;quot;&quot;/&gt;&lt;property id=&quot;20307&quot; value=&quot;973&quot;/&gt;&lt;/object&gt;&lt;object type=&quot;3&quot; unique_id=&quot;114595&quot;&gt;&lt;property id=&quot;20148&quot; value=&quot;5&quot;/&gt;&lt;property id=&quot;20300&quot; value=&quot;Slide 91 - &amp;quot;Review Activity&amp;quot;&quot;/&gt;&lt;property id=&quot;20307&quot; value=&quot;974&quot;/&gt;&lt;/object&gt;&lt;object type=&quot;3&quot; unique_id=&quot;115764&quot;&gt;&lt;property id=&quot;20148&quot; value=&quot;5&quot;/&gt;&lt;property id=&quot;20300&quot; value=&quot;Slide 86 - &amp;quot;Activity/Discussion (60 minutes)&amp;quot;&quot;/&gt;&lt;property id=&quot;20307&quot; value=&quot;976&quot;/&gt;&lt;/object&gt;&lt;object type=&quot;3&quot; unique_id=&quot;115765&quot;&gt;&lt;property id=&quot;20148&quot; value=&quot;5&quot;/&gt;&lt;property id=&quot;20300&quot; value=&quot;Slide 88 - &amp;quot;Task Comparison Review Worksheet&amp;quot;&quot;/&gt;&lt;property id=&quot;20307&quot; value=&quot;977&quot;/&gt;&lt;/object&gt;&lt;object type=&quot;3&quot; unique_id=&quot;115767&quot;&gt;&lt;property id=&quot;20148&quot; value=&quot;5&quot;/&gt;&lt;property id=&quot;20300&quot; value=&quot;Slide 95 - &amp;quot;Draft and Review of Task Activity&amp;quot;&quot;/&gt;&lt;property id=&quot;20307&quot; value=&quot;979&quot;/&gt;&lt;/object&gt;&lt;object type=&quot;3&quot; unique_id=&quot;115768&quot;&gt;&lt;property id=&quot;20148&quot; value=&quot;5&quot;/&gt;&lt;property id=&quot;20300&quot; value=&quot;Slide 110 - &amp;quot;Rubric Development&amp;quot;&quot;/&gt;&lt;property id=&quot;20307&quot; value=&quot;981&quot;/&gt;&lt;/object&gt;&lt;object type=&quot;3&quot; unique_id=&quot;115769&quot;&gt;&lt;property id=&quot;20148&quot; value=&quot;5&quot;/&gt;&lt;property id=&quot;20300&quot; value=&quot;Slide 111 - &amp;quot;Exemplar Development&amp;quot;&quot;/&gt;&lt;property id=&quot;20307&quot; value=&quot;980&quot;/&gt;&lt;/object&gt;&lt;object type=&quot;3&quot; unique_id=&quot;115770&quot;&gt;&lt;property id=&quot;20148&quot; value=&quot;5&quot;/&gt;&lt;property id=&quot;20300&quot; value=&quot;Slide 128 - &amp;quot;Verification of Alignment&amp;quot;&quot;/&gt;&lt;property id=&quot;20307&quot; value=&quot;982&quot;/&gt;&lt;/object&gt;&lt;object type=&quot;3&quot; unique_id=&quot;116135&quot;&gt;&lt;property id=&quot;20148&quot; value=&quot;5&quot;/&gt;&lt;property id=&quot;20300&quot; value=&quot;Slide 112&quot;/&gt;&lt;property id=&quot;20307&quot; value=&quot;983&quot;/&gt;&lt;/object&gt;&lt;object type=&quot;3&quot; unique_id=&quot;116990&quot;&gt;&lt;property id=&quot;20148&quot; value=&quot;5&quot;/&gt;&lt;property id=&quot;20300&quot; value=&quot;Slide 58&quot;/&gt;&lt;property id=&quot;20307&quot; value=&quot;984&quot;/&gt;&lt;/object&gt;&lt;object type=&quot;3&quot; unique_id=&quot;116991&quot;&gt;&lt;property id=&quot;20148&quot; value=&quot;5&quot;/&gt;&lt;property id=&quot;20300&quot; value=&quot;Slide 64&quot;/&gt;&lt;property id=&quot;20307&quot; value=&quot;985&quot;/&gt;&lt;/object&gt;&lt;object type=&quot;3&quot; unique_id=&quot;117484&quot;&gt;&lt;property id=&quot;20148&quot; value=&quot;5&quot;/&gt;&lt;property id=&quot;20300&quot; value=&quot;Slide 96&quot;/&gt;&lt;property id=&quot;20307&quot; value=&quot;986&quot;/&gt;&lt;/object&gt;&lt;object type=&quot;3&quot; unique_id=&quot;118966&quot;&gt;&lt;property id=&quot;20148&quot; value=&quot;5&quot;/&gt;&lt;property id=&quot;20300&quot; value=&quot;Slide 119&quot;/&gt;&lt;property id=&quot;20307&quot; value=&quot;991&quot;/&gt;&lt;/object&gt;&lt;object type=&quot;3&quot; unique_id=&quot;120636&quot;&gt;&lt;property id=&quot;20148&quot; value=&quot;5&quot;/&gt;&lt;property id=&quot;20300&quot; value=&quot;Slide 126 - &amp;quot;Review the peer feedback and revise your collaborative team’s tools, task, rubric, and exemplar responses&amp;quot;&quot;/&gt;&lt;property id=&quot;20307&quot; value=&quot;992&quot;/&gt;&lt;/object&gt;&lt;object type=&quot;3&quot; unique_id=&quot;120638&quot;&gt;&lt;property id=&quot;20148&quot; value=&quot;5&quot;/&gt;&lt;property id=&quot;20300&quot; value=&quot;Slide 53 - &amp;quot;Guiding Questions for Completing the  KSAs for the Task Specifications Tool&amp;quot;&quot;/&gt;&lt;property id=&quot;20307&quot; value=&quot;994&quot;/&gt;&lt;/object&gt;&lt;object type=&quot;3&quot; unique_id=&quot;120639&quot;&gt;&lt;property id=&quot;20148&quot; value=&quot;5&quot;/&gt;&lt;property id=&quot;20300&quot; value=&quot;Slide 54 - &amp;quot;Strategies for Completing the KSAs for  the Task Specifications Tool&amp;quot;&quot;/&gt;&lt;property id=&quot;20307&quot; value=&quot;995&quot;/&gt;&lt;/object&gt;&lt;object type=&quot;3&quot; unique_id=&quot;120640&quot;&gt;&lt;property id=&quot;20148&quot; value=&quot;5&quot;/&gt;&lt;property id=&quot;20300&quot; value=&quot;Slide 59 - &amp;quot;Guiding Questions for Completing the SDLs and WPs for the Task Specifications Tool&amp;quot;&quot;/&gt;&lt;property id=&quot;20307&quot; value=&quot;996&quot;/&gt;&lt;/object&gt;&lt;object type=&quot;3&quot; unique_id=&quot;120641&quot;&gt;&lt;property id=&quot;20148&quot; value=&quot;5&quot;/&gt;&lt;property id=&quot;20300&quot; value=&quot;Slide 60 - &amp;quot;Strategies for Completing the SDLs and WPs for the Task Specifications Tool&amp;quot;&quot;/&gt;&lt;property id=&quot;20307&quot; value=&quot;997&quot;/&gt;&lt;/object&gt;&lt;object type=&quot;3&quot; unique_id=&quot;120642&quot;&gt;&lt;property id=&quot;20148&quot; value=&quot;5&quot;/&gt;&lt;property id=&quot;20300&quot; value=&quot;Slide 66 - &amp;quot;Guiding Questions for Completing the TFs, VFs, and ABs for the Task Specifications Tool&amp;quot;&quot;/&gt;&lt;property id=&quot;20307&quot; value=&quot;998&quot;/&gt;&lt;/object&gt;&lt;object type=&quot;3&quot; unique_id=&quot;120643&quot;&gt;&lt;property id=&quot;20148&quot; value=&quot;5&quot;/&gt;&lt;property id=&quot;20300&quot; value=&quot;Slide 67 - &amp;quot;Strategies for Completing the TFs, VFs, and ABs for the Task Specifications Tool&amp;quot;&quot;/&gt;&lt;property id=&quot;20307&quot; value=&quot;999&quot;/&gt;&lt;/object&gt;&lt;object type=&quot;3&quot; unique_id=&quot;120644&quot;&gt;&lt;property id=&quot;20148&quot; value=&quot;5&quot;/&gt;&lt;property id=&quot;20300&quot; value=&quot;Slide 73 - &amp;quot;Agenda&amp;quot;&quot;/&gt;&lt;property id=&quot;20307&quot; value=&quot;1000&quot;/&gt;&lt;/object&gt;&lt;object type=&quot;3&quot; unique_id=&quot;120645&quot;&gt;&lt;property id=&quot;20148&quot; value=&quot;5&quot;/&gt;&lt;property id=&quot;20300&quot; value=&quot;Slide 74 - &amp;quot;Agenda&amp;quot;&quot;/&gt;&lt;property id=&quot;20307&quot; value=&quot;1001&quot;/&gt;&lt;/object&gt;&lt;object type=&quot;3&quot; unique_id=&quot;120646&quot;&gt;&lt;property id=&quot;20148&quot; value=&quot;5&quot;/&gt;&lt;property id=&quot;20300&quot; value=&quot;Slide 81 - &amp;quot;Guiding Questions for Development of the Classroom Assessment Task&amp;quot;&quot;/&gt;&lt;property id=&quot;20307&quot; value=&quot;1002&quot;/&gt;&lt;/object&gt;&lt;object type=&quot;3&quot; unique_id=&quot;120647&quot;&gt;&lt;property id=&quot;20148&quot; value=&quot;5&quot;/&gt;&lt;property id=&quot;20300&quot; value=&quot;Slide 82 - &amp;quot;Strategies for Development of the Classroom Assessment Task&amp;quot;&quot;/&gt;&lt;property id=&quot;20307&quot; value=&quot;1003&quot;/&gt;&lt;/object&gt;&lt;object type=&quot;3&quot; unique_id=&quot;120648&quot;&gt;&lt;property id=&quot;20148&quot; value=&quot;5&quot;/&gt;&lt;property id=&quot;20300&quot; value=&quot;Slide 83 - &amp;quot;Strategies for Development of the Classroom Assessment Task, Cont.&amp;quot;&quot;/&gt;&lt;property id=&quot;20307&quot; value=&quot;1004&quot;/&gt;&lt;/object&gt;&lt;object type=&quot;3&quot; unique_id=&quot;120649&quot;&gt;&lt;property id=&quot;20148&quot; value=&quot;5&quot;/&gt;&lt;property id=&quot;20300&quot; value=&quot;Slide 100 - &amp;quot;Guiding Questions for Development of the Task Rubric&amp;quot;&quot;/&gt;&lt;property id=&quot;20307&quot; value=&quot;1005&quot;/&gt;&lt;/object&gt;&lt;object type=&quot;3&quot; unique_id=&quot;120650&quot;&gt;&lt;property id=&quot;20148&quot; value=&quot;5&quot;/&gt;&lt;property id=&quot;20300&quot; value=&quot;Slide 101 - &amp;quot;Strategies for Development of the Task Rubric&amp;quot;&quot;/&gt;&lt;property id=&quot;20307&quot; value=&quot;1006&quot;/&gt;&lt;/object&gt;&lt;object type=&quot;3&quot; unique_id=&quot;120651&quot;&gt;&lt;property id=&quot;20148&quot; value=&quot;5&quot;/&gt;&lt;property id=&quot;20300&quot; value=&quot;Slide 105 - &amp;quot;Guiding Questions for Development of  the Student Exemplar&amp;quot;&quot;/&gt;&lt;property id=&quot;20307&quot; value=&quot;1007&quot;/&gt;&lt;/object&gt;&lt;object type=&quot;3&quot; unique_id=&quot;120652&quot;&gt;&lt;property id=&quot;20148&quot; value=&quot;5&quot;/&gt;&lt;property id=&quot;20300&quot; value=&quot;Slide 106 - &amp;quot;Strategies for Development of the  Student Exemplar&amp;quot;&quot;/&gt;&lt;property id=&quot;20307&quot; value=&quot;1008&quot;/&gt;&lt;/object&gt;&lt;object type=&quot;3&quot; unique_id=&quot;120653&quot;&gt;&lt;property id=&quot;20148&quot; value=&quot;5&quot;/&gt;&lt;property id=&quot;20300&quot; value=&quot;Slide 116 - &amp;quot;Agenda&amp;quot;&quot;/&gt;&lt;property id=&quot;20307&quot; value=&quot;1009&quot;/&gt;&lt;/object&gt;&lt;object type=&quot;3&quot; unique_id=&quot;120654&quot;&gt;&lt;property id=&quot;20148&quot; value=&quot;5&quot;/&gt;&lt;property id=&quot;20300&quot; value=&quot;Slide 117 - &amp;quot;Agenda&amp;quot;&quot;/&gt;&lt;property id=&quot;20307&quot; value=&quot;1010&quot;/&gt;&lt;/object&gt;&lt;object type=&quot;3&quot; unique_id=&quot;122552&quot;&gt;&lt;property id=&quot;20148&quot; value=&quot;5&quot;/&gt;&lt;property id=&quot;20300&quot; value=&quot;Slide 99 - &amp;quot;Example Classroom-based Task Rubric&amp;quot;&quot;/&gt;&lt;property id=&quot;20307&quot; value=&quot;1011&quot;/&gt;&lt;/object&gt;&lt;/object&gt;&lt;object type=&quot;8&quot; unique_id=&quot;67179&quot;&gt;&lt;/object&gt;&lt;/object&gt;&lt;/database&gt;"/>
  <p:tag name="SECTOMILLISECCONVERTED" val="1"/>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5105</TotalTime>
  <Words>19341</Words>
  <Application>Microsoft Office PowerPoint</Application>
  <PresentationFormat>On-screen Show (4:3)</PresentationFormat>
  <Paragraphs>1156</Paragraphs>
  <Slides>133</Slides>
  <Notes>133</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133</vt:i4>
      </vt:variant>
    </vt:vector>
  </HeadingPairs>
  <TitlesOfParts>
    <vt:vector size="144" baseType="lpstr">
      <vt:lpstr>Arial</vt:lpstr>
      <vt:lpstr>Calibri</vt:lpstr>
      <vt:lpstr>Calibri Light</vt:lpstr>
      <vt:lpstr>Symbol</vt:lpstr>
      <vt:lpstr>Tahoma</vt:lpstr>
      <vt:lpstr>Wingdings</vt:lpstr>
      <vt:lpstr>1_Office Theme</vt:lpstr>
      <vt:lpstr>2_Office Theme</vt:lpstr>
      <vt:lpstr>Custom Design</vt:lpstr>
      <vt:lpstr>1_Custom Design</vt:lpstr>
      <vt:lpstr>Picture</vt:lpstr>
      <vt:lpstr>Strengthening Claims-based Interpretations and Uses of Local and Large-scale Science Assessment Scores (SCILLSS)</vt:lpstr>
      <vt:lpstr>Welcome and Introductions</vt:lpstr>
      <vt:lpstr>Overview of Agenda and Workshop Goals</vt:lpstr>
      <vt:lpstr>Educator Meeting Objectives</vt:lpstr>
      <vt:lpstr>Meeting Activities</vt:lpstr>
      <vt:lpstr>Agenda</vt:lpstr>
      <vt:lpstr>Agenda</vt:lpstr>
      <vt:lpstr>Agenda</vt:lpstr>
      <vt:lpstr>Agenda</vt:lpstr>
      <vt:lpstr>Agenda</vt:lpstr>
      <vt:lpstr>Agenda</vt:lpstr>
      <vt:lpstr>A Principled-Approach to Develop Classroom Science Assessment Tasks</vt:lpstr>
      <vt:lpstr>Assessment in the Service of Learning</vt:lpstr>
      <vt:lpstr>Assessment, Standards, and Curriculum</vt:lpstr>
      <vt:lpstr>Assessment: A Process of Reasoning from Evidence</vt:lpstr>
      <vt:lpstr>Coherence is Key</vt:lpstr>
      <vt:lpstr>Principled-design Development Purpose</vt:lpstr>
      <vt:lpstr>Evidence-Centered Design (ECD)</vt:lpstr>
      <vt:lpstr>PowerPoint Presentation</vt:lpstr>
      <vt:lpstr>ECD for Classroom-based Assessments</vt:lpstr>
      <vt:lpstr>Benefits of a Principled Approach to Developing Classroom-based Assessments  of Three-dimensional Science Learning</vt:lpstr>
      <vt:lpstr>Overview of the Principled-design Approach: Domain Analysis</vt:lpstr>
      <vt:lpstr>Overview of the Principled-design Approach: Domain Modeling and Conceptual Assessment Framework</vt:lpstr>
      <vt:lpstr>Overview of the Principled-design Approach: Assessment Implementation</vt:lpstr>
      <vt:lpstr>Concluding Remarks</vt:lpstr>
      <vt:lpstr>Comments and Questions</vt:lpstr>
      <vt:lpstr>References</vt:lpstr>
      <vt:lpstr>Break</vt:lpstr>
      <vt:lpstr>Overview of the Purpose and Development of an Unpacking Tool</vt:lpstr>
      <vt:lpstr>Unpacking the Dimensions of a  Performance Expectation</vt:lpstr>
      <vt:lpstr>Unpacking the Dimensions of a  Performance Expectation Tool </vt:lpstr>
      <vt:lpstr>Components of the Unpacking Tool</vt:lpstr>
      <vt:lpstr>Unpacking Tool for 5-PS1-1</vt:lpstr>
      <vt:lpstr>Unpacking Tool for 5-PS1-1</vt:lpstr>
      <vt:lpstr>Unpacking Tool for 5-PS1-1</vt:lpstr>
      <vt:lpstr>Unpacking Tool for 5-PS1-1</vt:lpstr>
      <vt:lpstr>Resources for Unpacking</vt:lpstr>
      <vt:lpstr>Comments and Questions</vt:lpstr>
      <vt:lpstr>Breakout Activity and Discussion: Unpacking Tool Activity</vt:lpstr>
      <vt:lpstr>Key Ideas for Completing the  Unpacking Tool</vt:lpstr>
      <vt:lpstr>Guiding Questions for Completing the Unpacking Tool</vt:lpstr>
      <vt:lpstr>Strategies for Completing the Unpacking Tool </vt:lpstr>
      <vt:lpstr>Strategies for Completing the Unpacking Tool, Cont.</vt:lpstr>
      <vt:lpstr>Unpacking Tool Discussion/Activity  (45 minutes)</vt:lpstr>
      <vt:lpstr>Comments and Questions</vt:lpstr>
      <vt:lpstr>Working Lunch</vt:lpstr>
      <vt:lpstr>Collaborative Teams:  Unpacking Tool</vt:lpstr>
      <vt:lpstr>PowerPoint Presentation</vt:lpstr>
      <vt:lpstr>Overview and Guided Activity: Purpose and Development of a Task Specifications Tool  (Part 1 – Knowledge, Skills, and Abilities)</vt:lpstr>
      <vt:lpstr>Identifying Assessment Task Specifications</vt:lpstr>
      <vt:lpstr>Assessment Task Specifications Tool</vt:lpstr>
      <vt:lpstr>PowerPoint Presentation</vt:lpstr>
      <vt:lpstr>Guiding Questions for Completing the  KSAs for the Task Specifications Tool</vt:lpstr>
      <vt:lpstr>Strategies for Completing the KSAs for  the Task Specifications Tool</vt:lpstr>
      <vt:lpstr>Collaborative Teams:  Develop Task Specifications Tool  (Part 1 – Knowledge, Skills, and Abilities)</vt:lpstr>
      <vt:lpstr>Guided Activity</vt:lpstr>
      <vt:lpstr>Overview and Guided Activity: Purpose and Development of a Task Specifications Tool  (Part 2 – Student Demonstrations of Learning and Work Products)</vt:lpstr>
      <vt:lpstr>PowerPoint Presentation</vt:lpstr>
      <vt:lpstr>Guiding Questions for Completing the SDLs and WPs for the Task Specifications Tool</vt:lpstr>
      <vt:lpstr>Strategies for Completing the SDLs and WPs for the Task Specifications Tool</vt:lpstr>
      <vt:lpstr>Collaborative Teams:  Develop Task Specifications Tool  (Part 2 – Student Demonstrations of Learning and Work Products)</vt:lpstr>
      <vt:lpstr>Guided Activity</vt:lpstr>
      <vt:lpstr>Overview and Guided Activity: Purpose and Development of a Task Specifications Tool  (Part 3 – Task Features, Variable Features, and Assessment Boundaries)</vt:lpstr>
      <vt:lpstr>PowerPoint Presentation</vt:lpstr>
      <vt:lpstr>PowerPoint Presentation</vt:lpstr>
      <vt:lpstr>Guiding Questions for Completing the TFs, VFs, and ABs for the Task Specifications Tool</vt:lpstr>
      <vt:lpstr>Strategies for Completing the TFs, VFs, and ABs for the Task Specifications Tool</vt:lpstr>
      <vt:lpstr>Collaborative Teams:  Develop Task Specifications Tool  (Part 3 – Task Features, Variable Features, and Assessment Boundaries)</vt:lpstr>
      <vt:lpstr>Guided Activity</vt:lpstr>
      <vt:lpstr>Adjourn</vt:lpstr>
      <vt:lpstr>Strengthening Claims-based Interpretations and Uses of Local and Large-scale Science Assessment Scores (SCILLSS)</vt:lpstr>
      <vt:lpstr>Welcome, Agenda Overview, and Questions</vt:lpstr>
      <vt:lpstr>Agenda</vt:lpstr>
      <vt:lpstr>Agenda</vt:lpstr>
      <vt:lpstr>Overview of Task Development</vt:lpstr>
      <vt:lpstr>Classroom-based Assessment Tasks</vt:lpstr>
      <vt:lpstr>Criteria for Evaluating Tasks</vt:lpstr>
      <vt:lpstr>Example Classroom-based Task</vt:lpstr>
      <vt:lpstr>PowerPoint Presentation</vt:lpstr>
      <vt:lpstr>Verification of Task Alignment </vt:lpstr>
      <vt:lpstr>Guiding Questions for Development of the Classroom Assessment Task</vt:lpstr>
      <vt:lpstr>Strategies for Development of the Classroom Assessment Task</vt:lpstr>
      <vt:lpstr>Strategies for Development of the Classroom Assessment Task, Cont.</vt:lpstr>
      <vt:lpstr>Comments and Questions</vt:lpstr>
      <vt:lpstr>Breakout Activity and Discussion: Comparison of Grade 8 Science Tasks</vt:lpstr>
      <vt:lpstr>Activity/Discussion (60 minutes)</vt:lpstr>
      <vt:lpstr>Review Criteria</vt:lpstr>
      <vt:lpstr>Task Comparison Review Worksheet</vt:lpstr>
      <vt:lpstr>Break</vt:lpstr>
      <vt:lpstr>Collaborative Teams: Review Example Task Ideas</vt:lpstr>
      <vt:lpstr>Review Activity</vt:lpstr>
      <vt:lpstr>Discussion</vt:lpstr>
      <vt:lpstr>Working Lunch</vt:lpstr>
      <vt:lpstr>Collaborative Teams: Draft Task  and Revisit Tools</vt:lpstr>
      <vt:lpstr>Draft and Review of Task Activity</vt:lpstr>
      <vt:lpstr>PowerPoint Presentation</vt:lpstr>
      <vt:lpstr>Overview of Rubric and Exemplar Response Development</vt:lpstr>
      <vt:lpstr>Rubrics</vt:lpstr>
      <vt:lpstr>Example Classroom-based Task Rubric</vt:lpstr>
      <vt:lpstr>Guiding Questions for Development of the Task Rubric</vt:lpstr>
      <vt:lpstr>Strategies for Development of the Task Rubric</vt:lpstr>
      <vt:lpstr>Student Exemplars</vt:lpstr>
      <vt:lpstr>Student Exemplar: Model and Key</vt:lpstr>
      <vt:lpstr>Student Exemplar: Explanation</vt:lpstr>
      <vt:lpstr>Guiding Questions for Development of  the Student Exemplar</vt:lpstr>
      <vt:lpstr>Strategies for Development of the  Student Exemplar</vt:lpstr>
      <vt:lpstr>Comments and Questions</vt:lpstr>
      <vt:lpstr>Collaborative Teams: Draft Rubric and Exemplar Response</vt:lpstr>
      <vt:lpstr>Rubric Development</vt:lpstr>
      <vt:lpstr>Rubric Development</vt:lpstr>
      <vt:lpstr>Exemplar Development</vt:lpstr>
      <vt:lpstr>PowerPoint Presentation</vt:lpstr>
      <vt:lpstr>Group Share and Adjourn</vt:lpstr>
      <vt:lpstr>Strengthening Claims-based Interpretations and Uses of Local and Large-scale Science Assessment Scores (SCILLSS)</vt:lpstr>
      <vt:lpstr>Welcome, Agenda Overview, and Questions</vt:lpstr>
      <vt:lpstr>Agenda</vt:lpstr>
      <vt:lpstr>Agenda</vt:lpstr>
      <vt:lpstr>Collaborative Teams: Finalize Tools, Task, Rubric, and Exemplar Responses for Cross-Group Review</vt:lpstr>
      <vt:lpstr>PowerPoint Presentation</vt:lpstr>
      <vt:lpstr>Cross-Group Review of Tools, Tasks, and Rubrics</vt:lpstr>
      <vt:lpstr>Review Steps</vt:lpstr>
      <vt:lpstr>Review Criteria</vt:lpstr>
      <vt:lpstr>Review Worksheet</vt:lpstr>
      <vt:lpstr>Working Lunch</vt:lpstr>
      <vt:lpstr>Collaborative Teams: Revision of Tools, Tasks, and Rubrics</vt:lpstr>
      <vt:lpstr>Review the peer feedback and revise your collaborative team’s tools, task, rubric, and exemplar responses</vt:lpstr>
      <vt:lpstr>Verification of Task Alignment Activity</vt:lpstr>
      <vt:lpstr>Verification of Alignment</vt:lpstr>
      <vt:lpstr>PowerPoint Presentation</vt:lpstr>
      <vt:lpstr>Group Share: Lessons Learned and Key Takeaways</vt:lpstr>
      <vt:lpstr>Discussion</vt:lpstr>
      <vt:lpstr>  Complete Meeting Evaluations</vt:lpstr>
      <vt:lpstr>This presentation was developed with funding from the U.S. Department of Education under Enhanced Assessment Grants Program CFDA 84.368A. The contents do not necessarily represent the policy of the U.S. Department of Education, and no assumption of endorsement by the Federal government should be made.   All rights reserved. Any or all portions of this document may be reproduced and distributed without prior permission, provided the source is cited as: Strengthening Claims-based Interpretations and Uses of Local and Large-scale Science Assessment Scores Project (SCILLSS). (2020). SCILLSS Classroom Science Assessment Workshop Presentation. Lincoln, NE: Nebraska Department of Education.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Claims-based Interpretations and Uses of Local and Large-scale Science Assessment Scores (SCILLSS)</dc:title>
  <dc:creator>Kristina Harding</dc:creator>
  <cp:lastModifiedBy>Kristina Harding</cp:lastModifiedBy>
  <cp:revision>100</cp:revision>
  <cp:lastPrinted>2020-04-23T16:19:41Z</cp:lastPrinted>
  <dcterms:created xsi:type="dcterms:W3CDTF">2020-04-02T14:44:05Z</dcterms:created>
  <dcterms:modified xsi:type="dcterms:W3CDTF">2020-04-29T18:04:40Z</dcterms:modified>
</cp:coreProperties>
</file>