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3" r:id="rId5"/>
    <p:sldMasterId id="2147483763" r:id="rId6"/>
    <p:sldMasterId id="2147483789" r:id="rId7"/>
  </p:sldMasterIdLst>
  <p:notesMasterIdLst>
    <p:notesMasterId r:id="rId103"/>
  </p:notesMasterIdLst>
  <p:sldIdLst>
    <p:sldId id="257" r:id="rId8"/>
    <p:sldId id="453" r:id="rId9"/>
    <p:sldId id="542" r:id="rId10"/>
    <p:sldId id="544" r:id="rId11"/>
    <p:sldId id="543" r:id="rId12"/>
    <p:sldId id="546" r:id="rId13"/>
    <p:sldId id="547" r:id="rId14"/>
    <p:sldId id="1294" r:id="rId15"/>
    <p:sldId id="1327" r:id="rId16"/>
    <p:sldId id="1304" r:id="rId17"/>
    <p:sldId id="892" r:id="rId18"/>
    <p:sldId id="329" r:id="rId19"/>
    <p:sldId id="330" r:id="rId20"/>
    <p:sldId id="331" r:id="rId21"/>
    <p:sldId id="332" r:id="rId22"/>
    <p:sldId id="333" r:id="rId23"/>
    <p:sldId id="740" r:id="rId24"/>
    <p:sldId id="334" r:id="rId25"/>
    <p:sldId id="741" r:id="rId26"/>
    <p:sldId id="742" r:id="rId27"/>
    <p:sldId id="743" r:id="rId28"/>
    <p:sldId id="335" r:id="rId29"/>
    <p:sldId id="744" r:id="rId30"/>
    <p:sldId id="1305" r:id="rId31"/>
    <p:sldId id="577" r:id="rId32"/>
    <p:sldId id="732" r:id="rId33"/>
    <p:sldId id="675" r:id="rId34"/>
    <p:sldId id="735" r:id="rId35"/>
    <p:sldId id="344" r:id="rId36"/>
    <p:sldId id="522" r:id="rId37"/>
    <p:sldId id="804" r:id="rId38"/>
    <p:sldId id="808" r:id="rId39"/>
    <p:sldId id="894" r:id="rId40"/>
    <p:sldId id="895" r:id="rId41"/>
    <p:sldId id="812" r:id="rId42"/>
    <p:sldId id="813" r:id="rId43"/>
    <p:sldId id="814" r:id="rId44"/>
    <p:sldId id="815" r:id="rId45"/>
    <p:sldId id="897" r:id="rId46"/>
    <p:sldId id="554" r:id="rId47"/>
    <p:sldId id="817" r:id="rId48"/>
    <p:sldId id="818" r:id="rId49"/>
    <p:sldId id="819" r:id="rId50"/>
    <p:sldId id="820" r:id="rId51"/>
    <p:sldId id="821" r:id="rId52"/>
    <p:sldId id="1295" r:id="rId53"/>
    <p:sldId id="826" r:id="rId54"/>
    <p:sldId id="827" r:id="rId55"/>
    <p:sldId id="867" r:id="rId56"/>
    <p:sldId id="868" r:id="rId57"/>
    <p:sldId id="1296" r:id="rId58"/>
    <p:sldId id="835" r:id="rId59"/>
    <p:sldId id="836" r:id="rId60"/>
    <p:sldId id="837" r:id="rId61"/>
    <p:sldId id="847" r:id="rId62"/>
    <p:sldId id="533" r:id="rId63"/>
    <p:sldId id="1326" r:id="rId64"/>
    <p:sldId id="1319" r:id="rId65"/>
    <p:sldId id="1316" r:id="rId66"/>
    <p:sldId id="1317" r:id="rId67"/>
    <p:sldId id="1318" r:id="rId68"/>
    <p:sldId id="1309" r:id="rId69"/>
    <p:sldId id="616" r:id="rId70"/>
    <p:sldId id="617" r:id="rId71"/>
    <p:sldId id="618" r:id="rId72"/>
    <p:sldId id="559" r:id="rId73"/>
    <p:sldId id="1324" r:id="rId74"/>
    <p:sldId id="1320" r:id="rId75"/>
    <p:sldId id="1321" r:id="rId76"/>
    <p:sldId id="562" r:id="rId77"/>
    <p:sldId id="563" r:id="rId78"/>
    <p:sldId id="955" r:id="rId79"/>
    <p:sldId id="691" r:id="rId80"/>
    <p:sldId id="957" r:id="rId81"/>
    <p:sldId id="1325" r:id="rId82"/>
    <p:sldId id="839" r:id="rId83"/>
    <p:sldId id="649" r:id="rId84"/>
    <p:sldId id="1381" r:id="rId85"/>
    <p:sldId id="1382" r:id="rId86"/>
    <p:sldId id="1385" r:id="rId87"/>
    <p:sldId id="1387" r:id="rId88"/>
    <p:sldId id="1299" r:id="rId89"/>
    <p:sldId id="653" r:id="rId90"/>
    <p:sldId id="845" r:id="rId91"/>
    <p:sldId id="912" r:id="rId92"/>
    <p:sldId id="913" r:id="rId93"/>
    <p:sldId id="1315" r:id="rId94"/>
    <p:sldId id="916" r:id="rId95"/>
    <p:sldId id="917" r:id="rId96"/>
    <p:sldId id="914" r:id="rId97"/>
    <p:sldId id="1303" r:id="rId98"/>
    <p:sldId id="1328" r:id="rId99"/>
    <p:sldId id="447" r:id="rId100"/>
    <p:sldId id="448" r:id="rId101"/>
    <p:sldId id="449" r:id="rId102"/>
  </p:sldIdLst>
  <p:sldSz cx="9144000" cy="6858000" type="screen4x3"/>
  <p:notesSz cx="7023100" cy="9309100"/>
  <p:custDataLst>
    <p:tags r:id="rId10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62FFBF6-4559-4556-80FA-76B8B997E4FB}">
          <p14:sldIdLst>
            <p14:sldId id="257"/>
          </p14:sldIdLst>
        </p14:section>
        <p14:section name="SCILLSS Project Overview" id="{922C54C2-86CD-43D1-B9F4-D3ED1D90C212}">
          <p14:sldIdLst>
            <p14:sldId id="453"/>
            <p14:sldId id="542"/>
            <p14:sldId id="544"/>
            <p14:sldId id="543"/>
            <p14:sldId id="546"/>
            <p14:sldId id="547"/>
            <p14:sldId id="1294"/>
          </p14:sldIdLst>
        </p14:section>
        <p14:section name="Self Eval Protocols and Workbook" id="{DEC4808E-0514-45A8-BC1E-4CC823ECB9BF}">
          <p14:sldIdLst>
            <p14:sldId id="1327"/>
            <p14:sldId id="1304"/>
            <p14:sldId id="892"/>
            <p14:sldId id="329"/>
            <p14:sldId id="330"/>
            <p14:sldId id="331"/>
            <p14:sldId id="332"/>
            <p14:sldId id="333"/>
            <p14:sldId id="740"/>
            <p14:sldId id="334"/>
            <p14:sldId id="741"/>
            <p14:sldId id="742"/>
            <p14:sldId id="743"/>
            <p14:sldId id="335"/>
            <p14:sldId id="744"/>
            <p14:sldId id="1305"/>
            <p14:sldId id="577"/>
            <p14:sldId id="732"/>
            <p14:sldId id="675"/>
            <p14:sldId id="735"/>
            <p14:sldId id="344"/>
            <p14:sldId id="522"/>
          </p14:sldIdLst>
        </p14:section>
        <p14:section name="Overview of Principled Design" id="{DAE3C654-852F-4A17-92F3-A05CE4EC6CE6}">
          <p14:sldIdLst>
            <p14:sldId id="804"/>
            <p14:sldId id="808"/>
            <p14:sldId id="894"/>
            <p14:sldId id="895"/>
            <p14:sldId id="812"/>
            <p14:sldId id="813"/>
            <p14:sldId id="814"/>
            <p14:sldId id="815"/>
            <p14:sldId id="897"/>
            <p14:sldId id="554"/>
            <p14:sldId id="817"/>
            <p14:sldId id="818"/>
            <p14:sldId id="819"/>
            <p14:sldId id="820"/>
            <p14:sldId id="821"/>
            <p14:sldId id="1295"/>
            <p14:sldId id="826"/>
            <p14:sldId id="827"/>
            <p14:sldId id="867"/>
            <p14:sldId id="868"/>
            <p14:sldId id="1296"/>
            <p14:sldId id="835"/>
            <p14:sldId id="836"/>
            <p14:sldId id="837"/>
            <p14:sldId id="847"/>
            <p14:sldId id="533"/>
            <p14:sldId id="1326"/>
            <p14:sldId id="1319"/>
            <p14:sldId id="1316"/>
            <p14:sldId id="1317"/>
            <p14:sldId id="1318"/>
            <p14:sldId id="1309"/>
            <p14:sldId id="616"/>
            <p14:sldId id="617"/>
            <p14:sldId id="618"/>
            <p14:sldId id="559"/>
            <p14:sldId id="1324"/>
            <p14:sldId id="1320"/>
            <p14:sldId id="1321"/>
            <p14:sldId id="562"/>
            <p14:sldId id="563"/>
            <p14:sldId id="955"/>
            <p14:sldId id="691"/>
            <p14:sldId id="957"/>
            <p14:sldId id="1325"/>
            <p14:sldId id="839"/>
            <p14:sldId id="649"/>
            <p14:sldId id="1381"/>
            <p14:sldId id="1382"/>
            <p14:sldId id="1385"/>
            <p14:sldId id="1387"/>
            <p14:sldId id="1299"/>
            <p14:sldId id="653"/>
            <p14:sldId id="845"/>
            <p14:sldId id="912"/>
            <p14:sldId id="913"/>
            <p14:sldId id="1315"/>
            <p14:sldId id="916"/>
            <p14:sldId id="917"/>
            <p14:sldId id="914"/>
            <p14:sldId id="1303"/>
            <p14:sldId id="1328"/>
          </p14:sldIdLst>
        </p14:section>
        <p14:section name="References" id="{AADB95B8-BAC7-4AD2-8CE5-2D07A53E5A28}">
          <p14:sldIdLst>
            <p14:sldId id="447"/>
            <p14:sldId id="448"/>
            <p14:sldId id="4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rin Buchanan" initials="EB" lastIdx="31" clrIdx="6">
    <p:extLst>
      <p:ext uri="{19B8F6BF-5375-455C-9EA6-DF929625EA0E}">
        <p15:presenceInfo xmlns:p15="http://schemas.microsoft.com/office/powerpoint/2012/main" userId="S-1-12-1-1225061268-1259314294-1123882637-3585816099" providerId="AD"/>
      </p:ext>
    </p:extLst>
  </p:cmAuthor>
  <p:cmAuthor id="1" name="Erin Buchanan" initials="EB [2]" lastIdx="24" clrIdx="0">
    <p:extLst>
      <p:ext uri="{19B8F6BF-5375-455C-9EA6-DF929625EA0E}">
        <p15:presenceInfo xmlns:p15="http://schemas.microsoft.com/office/powerpoint/2012/main" userId="Erin Buchanan" providerId="None"/>
      </p:ext>
    </p:extLst>
  </p:cmAuthor>
  <p:cmAuthor id="8" name="Charlene Turner" initials="CT [2]" lastIdx="34" clrIdx="7">
    <p:extLst>
      <p:ext uri="{19B8F6BF-5375-455C-9EA6-DF929625EA0E}">
        <p15:presenceInfo xmlns:p15="http://schemas.microsoft.com/office/powerpoint/2012/main" userId="Charlene Turner" providerId="None"/>
      </p:ext>
    </p:extLst>
  </p:cmAuthor>
  <p:cmAuthor id="2" name="Kristina Harding" initials="KH" lastIdx="52" clrIdx="1">
    <p:extLst>
      <p:ext uri="{19B8F6BF-5375-455C-9EA6-DF929625EA0E}">
        <p15:presenceInfo xmlns:p15="http://schemas.microsoft.com/office/powerpoint/2012/main" userId="af6168e4d56be7f6" providerId="Windows Live"/>
      </p:ext>
    </p:extLst>
  </p:cmAuthor>
  <p:cmAuthor id="9" name="Ellen Forte" initials="EF" lastIdx="1" clrIdx="8">
    <p:extLst>
      <p:ext uri="{19B8F6BF-5375-455C-9EA6-DF929625EA0E}">
        <p15:presenceInfo xmlns:p15="http://schemas.microsoft.com/office/powerpoint/2012/main" userId="S-1-12-1-4001348032-1225226525-586916484-2855875471" providerId="AD"/>
      </p:ext>
    </p:extLst>
  </p:cmAuthor>
  <p:cmAuthor id="3" name="Liz Summers" initials="LS [2]" lastIdx="4" clrIdx="2">
    <p:extLst>
      <p:ext uri="{19B8F6BF-5375-455C-9EA6-DF929625EA0E}">
        <p15:presenceInfo xmlns:p15="http://schemas.microsoft.com/office/powerpoint/2012/main" userId="Liz Summers" providerId="None"/>
      </p:ext>
    </p:extLst>
  </p:cmAuthor>
  <p:cmAuthor id="10" name="Erin Buchanan" initials="EB [3]" lastIdx="1" clrIdx="9">
    <p:extLst>
      <p:ext uri="{19B8F6BF-5375-455C-9EA6-DF929625EA0E}">
        <p15:presenceInfo xmlns:p15="http://schemas.microsoft.com/office/powerpoint/2012/main" userId="S::ebuchanan@edcount.com::4904f394-9c76-4b0f-8d16-fd422336bbd5" providerId="AD"/>
      </p:ext>
    </p:extLst>
  </p:cmAuthor>
  <p:cmAuthor id="4" name="Charlene Turner" initials="CT" lastIdx="21"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7" clrIdx="5">
    <p:extLst>
      <p:ext uri="{19B8F6BF-5375-455C-9EA6-DF929625EA0E}">
        <p15:presenceInfo xmlns:p15="http://schemas.microsoft.com/office/powerpoint/2012/main" userId="Kristina Hard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B050"/>
    <a:srgbClr val="000000"/>
    <a:srgbClr val="71A6DB"/>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9474" autoAdjust="0"/>
  </p:normalViewPr>
  <p:slideViewPr>
    <p:cSldViewPr snapToGrid="0">
      <p:cViewPr varScale="1">
        <p:scale>
          <a:sx n="102" d="100"/>
          <a:sy n="102" d="100"/>
        </p:scale>
        <p:origin x="1878" y="102"/>
      </p:cViewPr>
      <p:guideLst/>
    </p:cSldViewPr>
  </p:slideViewPr>
  <p:notesTextViewPr>
    <p:cViewPr>
      <p:scale>
        <a:sx n="1" d="1"/>
        <a:sy n="1" d="1"/>
      </p:scale>
      <p:origin x="0" y="0"/>
    </p:cViewPr>
  </p:notesTextViewPr>
  <p:sorterViewPr>
    <p:cViewPr>
      <p:scale>
        <a:sx n="100" d="100"/>
        <a:sy n="100" d="100"/>
      </p:scale>
      <p:origin x="0" y="-15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viewProps" Target="viewProp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tableStyles" Target="tableStyle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78FE6-433F-4839-9163-7A4BA337C3F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4E082302-5417-4363-AFD9-11695CCA220A}">
      <dgm:prSet/>
      <dgm:spPr/>
      <dgm:t>
        <a:bodyPr/>
        <a:lstStyle/>
        <a:p>
          <a:r>
            <a:rPr lang="en-US" dirty="0"/>
            <a:t>Articulate</a:t>
          </a:r>
        </a:p>
      </dgm:t>
    </dgm:pt>
    <dgm:pt modelId="{9AE82DA7-A35D-4825-B4F5-311C1553A375}" type="parTrans" cxnId="{62466A06-A596-4017-A65B-2A51BFD8C889}">
      <dgm:prSet/>
      <dgm:spPr/>
      <dgm:t>
        <a:bodyPr/>
        <a:lstStyle/>
        <a:p>
          <a:endParaRPr lang="en-US"/>
        </a:p>
      </dgm:t>
    </dgm:pt>
    <dgm:pt modelId="{F065DF9F-84B9-493C-99C9-F2CFA932CE09}" type="sibTrans" cxnId="{62466A06-A596-4017-A65B-2A51BFD8C889}">
      <dgm:prSet/>
      <dgm:spPr/>
      <dgm:t>
        <a:bodyPr/>
        <a:lstStyle/>
        <a:p>
          <a:endParaRPr lang="en-US"/>
        </a:p>
      </dgm:t>
    </dgm:pt>
    <dgm:pt modelId="{82DBAF90-6494-411A-94DB-A8249441B167}">
      <dgm:prSet custT="1"/>
      <dgm:spPr/>
      <dgm:t>
        <a:bodyPr/>
        <a:lstStyle/>
        <a:p>
          <a:r>
            <a:rPr lang="en-US" sz="2000" dirty="0"/>
            <a:t>Articulate your current and planned needs for assessment scores and data</a:t>
          </a:r>
        </a:p>
      </dgm:t>
    </dgm:pt>
    <dgm:pt modelId="{90B29ADB-A218-4512-9D33-70ECB724EE1A}" type="parTrans" cxnId="{7D2BA7A3-5A6E-4740-A97B-08597778989C}">
      <dgm:prSet/>
      <dgm:spPr/>
      <dgm:t>
        <a:bodyPr/>
        <a:lstStyle/>
        <a:p>
          <a:endParaRPr lang="en-US"/>
        </a:p>
      </dgm:t>
    </dgm:pt>
    <dgm:pt modelId="{75AD557D-5338-4CC8-B405-EFE64AC02734}" type="sibTrans" cxnId="{7D2BA7A3-5A6E-4740-A97B-08597778989C}">
      <dgm:prSet/>
      <dgm:spPr/>
      <dgm:t>
        <a:bodyPr/>
        <a:lstStyle/>
        <a:p>
          <a:endParaRPr lang="en-US"/>
        </a:p>
      </dgm:t>
    </dgm:pt>
    <dgm:pt modelId="{9314B8A0-1E18-4499-96D7-1987D44F51FE}">
      <dgm:prSet/>
      <dgm:spPr/>
      <dgm:t>
        <a:bodyPr/>
        <a:lstStyle/>
        <a:p>
          <a:r>
            <a:rPr lang="en-US" dirty="0"/>
            <a:t>Identify</a:t>
          </a:r>
        </a:p>
      </dgm:t>
    </dgm:pt>
    <dgm:pt modelId="{335825C2-D7C0-400D-B6E7-398653ADA165}" type="parTrans" cxnId="{88C9AC6D-B4A8-4FEB-99E4-2346E08A6B9F}">
      <dgm:prSet/>
      <dgm:spPr/>
      <dgm:t>
        <a:bodyPr/>
        <a:lstStyle/>
        <a:p>
          <a:endParaRPr lang="en-US"/>
        </a:p>
      </dgm:t>
    </dgm:pt>
    <dgm:pt modelId="{FC0EEAE1-31BA-4B0F-8782-9270442BA2BE}" type="sibTrans" cxnId="{88C9AC6D-B4A8-4FEB-99E4-2346E08A6B9F}">
      <dgm:prSet/>
      <dgm:spPr/>
      <dgm:t>
        <a:bodyPr/>
        <a:lstStyle/>
        <a:p>
          <a:endParaRPr lang="en-US"/>
        </a:p>
      </dgm:t>
    </dgm:pt>
    <dgm:pt modelId="{70C73B32-2DDF-49F9-A97C-82969171998A}">
      <dgm:prSet custT="1"/>
      <dgm:spPr/>
      <dgm:t>
        <a:bodyPr/>
        <a:lstStyle/>
        <a:p>
          <a:r>
            <a:rPr lang="en-US" sz="2000" dirty="0"/>
            <a:t>Identify all current and planned assessments </a:t>
          </a:r>
        </a:p>
      </dgm:t>
    </dgm:pt>
    <dgm:pt modelId="{661DF85A-034A-4212-8ED8-F4D029CE116E}" type="parTrans" cxnId="{A912E210-AA2E-4ED6-98CE-C2C3833E192B}">
      <dgm:prSet/>
      <dgm:spPr/>
      <dgm:t>
        <a:bodyPr/>
        <a:lstStyle/>
        <a:p>
          <a:endParaRPr lang="en-US"/>
        </a:p>
      </dgm:t>
    </dgm:pt>
    <dgm:pt modelId="{63F7D54B-BFE7-4770-B699-356E2EA2E9EF}" type="sibTrans" cxnId="{A912E210-AA2E-4ED6-98CE-C2C3833E192B}">
      <dgm:prSet/>
      <dgm:spPr/>
      <dgm:t>
        <a:bodyPr/>
        <a:lstStyle/>
        <a:p>
          <a:endParaRPr lang="en-US"/>
        </a:p>
      </dgm:t>
    </dgm:pt>
    <dgm:pt modelId="{FA5114E4-964F-4550-9CE2-490B10C5E76C}">
      <dgm:prSet/>
      <dgm:spPr/>
      <dgm:t>
        <a:bodyPr/>
        <a:lstStyle/>
        <a:p>
          <a:r>
            <a:rPr lang="en-US" dirty="0"/>
            <a:t>Gather</a:t>
          </a:r>
        </a:p>
      </dgm:t>
    </dgm:pt>
    <dgm:pt modelId="{F41A00D1-A0C7-4D02-86E2-7D629CC6498F}" type="parTrans" cxnId="{BF099BCA-B3B6-4208-B6BE-2E16620DE42E}">
      <dgm:prSet/>
      <dgm:spPr/>
      <dgm:t>
        <a:bodyPr/>
        <a:lstStyle/>
        <a:p>
          <a:endParaRPr lang="en-US"/>
        </a:p>
      </dgm:t>
    </dgm:pt>
    <dgm:pt modelId="{E0FDD924-DA82-4439-AC32-518E2AA81316}" type="sibTrans" cxnId="{BF099BCA-B3B6-4208-B6BE-2E16620DE42E}">
      <dgm:prSet/>
      <dgm:spPr/>
      <dgm:t>
        <a:bodyPr/>
        <a:lstStyle/>
        <a:p>
          <a:endParaRPr lang="en-US"/>
        </a:p>
      </dgm:t>
    </dgm:pt>
    <dgm:pt modelId="{7E3F799E-74DC-42F3-8A4C-777A5662C6DA}">
      <dgm:prSet custT="1"/>
      <dgm:spPr/>
      <dgm:t>
        <a:bodyPr/>
        <a:lstStyle/>
        <a:p>
          <a:r>
            <a:rPr lang="en-US" sz="2000" dirty="0"/>
            <a:t>Gather and evaluate the evidence for each assessment</a:t>
          </a:r>
        </a:p>
      </dgm:t>
    </dgm:pt>
    <dgm:pt modelId="{6EA6106C-4704-4476-AB13-B17464A4D3A5}" type="parTrans" cxnId="{911A9C6F-3AF7-4E02-998F-C52968FFCB16}">
      <dgm:prSet/>
      <dgm:spPr/>
      <dgm:t>
        <a:bodyPr/>
        <a:lstStyle/>
        <a:p>
          <a:endParaRPr lang="en-US"/>
        </a:p>
      </dgm:t>
    </dgm:pt>
    <dgm:pt modelId="{CF5BDE11-5C23-4626-B601-F99EFB86396F}" type="sibTrans" cxnId="{911A9C6F-3AF7-4E02-998F-C52968FFCB16}">
      <dgm:prSet/>
      <dgm:spPr/>
      <dgm:t>
        <a:bodyPr/>
        <a:lstStyle/>
        <a:p>
          <a:endParaRPr lang="en-US"/>
        </a:p>
      </dgm:t>
    </dgm:pt>
    <dgm:pt modelId="{5B6829CA-88FB-42FA-8FC6-270435F0DC0F}">
      <dgm:prSet/>
      <dgm:spPr/>
      <dgm:t>
        <a:bodyPr/>
        <a:lstStyle/>
        <a:p>
          <a:r>
            <a:rPr lang="en-US" dirty="0"/>
            <a:t>Review</a:t>
          </a:r>
        </a:p>
      </dgm:t>
    </dgm:pt>
    <dgm:pt modelId="{043903E8-44DB-4E16-9518-ECFCA3F42459}" type="parTrans" cxnId="{2FFC7437-4D71-42C9-B0E6-F273793C09F5}">
      <dgm:prSet/>
      <dgm:spPr/>
      <dgm:t>
        <a:bodyPr/>
        <a:lstStyle/>
        <a:p>
          <a:endParaRPr lang="en-US"/>
        </a:p>
      </dgm:t>
    </dgm:pt>
    <dgm:pt modelId="{F4097F55-60C8-4458-9B9A-6A1F3D933375}" type="sibTrans" cxnId="{2FFC7437-4D71-42C9-B0E6-F273793C09F5}">
      <dgm:prSet/>
      <dgm:spPr/>
      <dgm:t>
        <a:bodyPr/>
        <a:lstStyle/>
        <a:p>
          <a:endParaRPr lang="en-US"/>
        </a:p>
      </dgm:t>
    </dgm:pt>
    <dgm:pt modelId="{0ED1B873-F201-4A54-8A26-3817E70A2A7D}">
      <dgm:prSet custT="1"/>
      <dgm:spPr/>
      <dgm:t>
        <a:bodyPr/>
        <a:lstStyle/>
        <a:p>
          <a:r>
            <a:rPr lang="en-US" sz="2000" dirty="0"/>
            <a:t>Review the evidence across assessments</a:t>
          </a:r>
        </a:p>
      </dgm:t>
    </dgm:pt>
    <dgm:pt modelId="{7CE3B670-557B-4809-ADDB-30281DD2ED8B}" type="parTrans" cxnId="{13C4C6C1-A341-42A8-9071-C427BEB45357}">
      <dgm:prSet/>
      <dgm:spPr/>
      <dgm:t>
        <a:bodyPr/>
        <a:lstStyle/>
        <a:p>
          <a:endParaRPr lang="en-US"/>
        </a:p>
      </dgm:t>
    </dgm:pt>
    <dgm:pt modelId="{B54687E8-EEDF-4C42-BF09-BCFD9EEA5F96}" type="sibTrans" cxnId="{13C4C6C1-A341-42A8-9071-C427BEB45357}">
      <dgm:prSet/>
      <dgm:spPr/>
      <dgm:t>
        <a:bodyPr/>
        <a:lstStyle/>
        <a:p>
          <a:endParaRPr lang="en-US"/>
        </a:p>
      </dgm:t>
    </dgm:pt>
    <dgm:pt modelId="{6BD0ED38-61C0-4D7E-81E1-4308C06A5974}" type="pres">
      <dgm:prSet presAssocID="{DE378FE6-433F-4839-9163-7A4BA337C3FB}" presName="Name0" presStyleCnt="0">
        <dgm:presLayoutVars>
          <dgm:dir/>
          <dgm:animLvl val="lvl"/>
          <dgm:resizeHandles val="exact"/>
        </dgm:presLayoutVars>
      </dgm:prSet>
      <dgm:spPr/>
    </dgm:pt>
    <dgm:pt modelId="{C450C2E4-6DED-47C1-81F7-5466DB22CE21}" type="pres">
      <dgm:prSet presAssocID="{5B6829CA-88FB-42FA-8FC6-270435F0DC0F}" presName="boxAndChildren" presStyleCnt="0"/>
      <dgm:spPr/>
    </dgm:pt>
    <dgm:pt modelId="{E538A45A-3F1E-4B00-9E0D-AF7EDBBB14ED}" type="pres">
      <dgm:prSet presAssocID="{5B6829CA-88FB-42FA-8FC6-270435F0DC0F}" presName="parentTextBox" presStyleLbl="alignNode1" presStyleIdx="0" presStyleCnt="4"/>
      <dgm:spPr/>
    </dgm:pt>
    <dgm:pt modelId="{FD362DCF-016B-4BEA-A9FA-E8CBBC29F797}" type="pres">
      <dgm:prSet presAssocID="{5B6829CA-88FB-42FA-8FC6-270435F0DC0F}" presName="descendantBox" presStyleLbl="bgAccFollowNode1" presStyleIdx="0" presStyleCnt="4"/>
      <dgm:spPr/>
    </dgm:pt>
    <dgm:pt modelId="{FEE91887-449C-47D5-AF58-2577473FCCC7}" type="pres">
      <dgm:prSet presAssocID="{E0FDD924-DA82-4439-AC32-518E2AA81316}" presName="sp" presStyleCnt="0"/>
      <dgm:spPr/>
    </dgm:pt>
    <dgm:pt modelId="{416DEEA3-52B9-46CE-8A2E-BCA462BBF064}" type="pres">
      <dgm:prSet presAssocID="{FA5114E4-964F-4550-9CE2-490B10C5E76C}" presName="arrowAndChildren" presStyleCnt="0"/>
      <dgm:spPr/>
    </dgm:pt>
    <dgm:pt modelId="{6B043396-CA31-4211-9D89-674FA22C7B10}" type="pres">
      <dgm:prSet presAssocID="{FA5114E4-964F-4550-9CE2-490B10C5E76C}" presName="parentTextArrow" presStyleLbl="node1" presStyleIdx="0" presStyleCnt="0"/>
      <dgm:spPr/>
    </dgm:pt>
    <dgm:pt modelId="{9B4C7BC6-8C29-4002-84BA-08D82A0549AC}" type="pres">
      <dgm:prSet presAssocID="{FA5114E4-964F-4550-9CE2-490B10C5E76C}" presName="arrow" presStyleLbl="alignNode1" presStyleIdx="1" presStyleCnt="4"/>
      <dgm:spPr/>
    </dgm:pt>
    <dgm:pt modelId="{F42C42CF-39FD-44E0-B521-E0C4D66DBBC0}" type="pres">
      <dgm:prSet presAssocID="{FA5114E4-964F-4550-9CE2-490B10C5E76C}" presName="descendantArrow" presStyleLbl="bgAccFollowNode1" presStyleIdx="1" presStyleCnt="4"/>
      <dgm:spPr/>
    </dgm:pt>
    <dgm:pt modelId="{2BDA1C54-6216-4926-896D-AADE77FFD295}" type="pres">
      <dgm:prSet presAssocID="{FC0EEAE1-31BA-4B0F-8782-9270442BA2BE}" presName="sp" presStyleCnt="0"/>
      <dgm:spPr/>
    </dgm:pt>
    <dgm:pt modelId="{9B32DE5B-E1A6-4B77-A5DF-D33A4F8A9A24}" type="pres">
      <dgm:prSet presAssocID="{9314B8A0-1E18-4499-96D7-1987D44F51FE}" presName="arrowAndChildren" presStyleCnt="0"/>
      <dgm:spPr/>
    </dgm:pt>
    <dgm:pt modelId="{AEEAEF9A-DF41-496D-B6DC-A8667903F226}" type="pres">
      <dgm:prSet presAssocID="{9314B8A0-1E18-4499-96D7-1987D44F51FE}" presName="parentTextArrow" presStyleLbl="node1" presStyleIdx="0" presStyleCnt="0"/>
      <dgm:spPr/>
    </dgm:pt>
    <dgm:pt modelId="{CB436C3D-54C7-447B-97B2-D068CB7E5626}" type="pres">
      <dgm:prSet presAssocID="{9314B8A0-1E18-4499-96D7-1987D44F51FE}" presName="arrow" presStyleLbl="alignNode1" presStyleIdx="2" presStyleCnt="4"/>
      <dgm:spPr/>
    </dgm:pt>
    <dgm:pt modelId="{10D06F70-E525-4D30-A144-CCBA72B303F8}" type="pres">
      <dgm:prSet presAssocID="{9314B8A0-1E18-4499-96D7-1987D44F51FE}" presName="descendantArrow" presStyleLbl="bgAccFollowNode1" presStyleIdx="2" presStyleCnt="4"/>
      <dgm:spPr/>
    </dgm:pt>
    <dgm:pt modelId="{39E4EC90-B56D-481F-9AB3-90324613E9F7}" type="pres">
      <dgm:prSet presAssocID="{F065DF9F-84B9-493C-99C9-F2CFA932CE09}" presName="sp" presStyleCnt="0"/>
      <dgm:spPr/>
    </dgm:pt>
    <dgm:pt modelId="{F6EF50E7-08A2-473C-84D6-60EF55712452}" type="pres">
      <dgm:prSet presAssocID="{4E082302-5417-4363-AFD9-11695CCA220A}" presName="arrowAndChildren" presStyleCnt="0"/>
      <dgm:spPr/>
    </dgm:pt>
    <dgm:pt modelId="{3F8E236C-D37E-4EF8-A640-EB3F2E4B654C}" type="pres">
      <dgm:prSet presAssocID="{4E082302-5417-4363-AFD9-11695CCA220A}" presName="parentTextArrow" presStyleLbl="node1" presStyleIdx="0" presStyleCnt="0"/>
      <dgm:spPr/>
    </dgm:pt>
    <dgm:pt modelId="{96042657-B118-4869-AA12-6231B99CE784}" type="pres">
      <dgm:prSet presAssocID="{4E082302-5417-4363-AFD9-11695CCA220A}" presName="arrow" presStyleLbl="alignNode1" presStyleIdx="3" presStyleCnt="4" custLinFactNeighborX="-2192" custLinFactNeighborY="-12089"/>
      <dgm:spPr/>
    </dgm:pt>
    <dgm:pt modelId="{57D6E591-B600-43AB-9C1A-0E3404982E75}" type="pres">
      <dgm:prSet presAssocID="{4E082302-5417-4363-AFD9-11695CCA220A}" presName="descendantArrow" presStyleLbl="bgAccFollowNode1" presStyleIdx="3" presStyleCnt="4"/>
      <dgm:spPr/>
    </dgm:pt>
  </dgm:ptLst>
  <dgm:cxnLst>
    <dgm:cxn modelId="{A7115D04-5E03-41DB-AFB4-65601CF14733}" type="presOf" srcId="{4E082302-5417-4363-AFD9-11695CCA220A}" destId="{96042657-B118-4869-AA12-6231B99CE784}" srcOrd="1" destOrd="0" presId="urn:microsoft.com/office/officeart/2016/7/layout/VerticalDownArrowProcess"/>
    <dgm:cxn modelId="{62466A06-A596-4017-A65B-2A51BFD8C889}" srcId="{DE378FE6-433F-4839-9163-7A4BA337C3FB}" destId="{4E082302-5417-4363-AFD9-11695CCA220A}" srcOrd="0" destOrd="0" parTransId="{9AE82DA7-A35D-4825-B4F5-311C1553A375}" sibTransId="{F065DF9F-84B9-493C-99C9-F2CFA932CE09}"/>
    <dgm:cxn modelId="{A912E210-AA2E-4ED6-98CE-C2C3833E192B}" srcId="{9314B8A0-1E18-4499-96D7-1987D44F51FE}" destId="{70C73B32-2DDF-49F9-A97C-82969171998A}" srcOrd="0" destOrd="0" parTransId="{661DF85A-034A-4212-8ED8-F4D029CE116E}" sibTransId="{63F7D54B-BFE7-4770-B699-356E2EA2E9EF}"/>
    <dgm:cxn modelId="{91C0C32B-EA02-4859-B798-A89713AB4DC8}" type="presOf" srcId="{7E3F799E-74DC-42F3-8A4C-777A5662C6DA}" destId="{F42C42CF-39FD-44E0-B521-E0C4D66DBBC0}" srcOrd="0" destOrd="0" presId="urn:microsoft.com/office/officeart/2016/7/layout/VerticalDownArrowProcess"/>
    <dgm:cxn modelId="{2FFC7437-4D71-42C9-B0E6-F273793C09F5}" srcId="{DE378FE6-433F-4839-9163-7A4BA337C3FB}" destId="{5B6829CA-88FB-42FA-8FC6-270435F0DC0F}" srcOrd="3" destOrd="0" parTransId="{043903E8-44DB-4E16-9518-ECFCA3F42459}" sibTransId="{F4097F55-60C8-4458-9B9A-6A1F3D933375}"/>
    <dgm:cxn modelId="{88C9AC6D-B4A8-4FEB-99E4-2346E08A6B9F}" srcId="{DE378FE6-433F-4839-9163-7A4BA337C3FB}" destId="{9314B8A0-1E18-4499-96D7-1987D44F51FE}" srcOrd="1" destOrd="0" parTransId="{335825C2-D7C0-400D-B6E7-398653ADA165}" sibTransId="{FC0EEAE1-31BA-4B0F-8782-9270442BA2BE}"/>
    <dgm:cxn modelId="{911A9C6F-3AF7-4E02-998F-C52968FFCB16}" srcId="{FA5114E4-964F-4550-9CE2-490B10C5E76C}" destId="{7E3F799E-74DC-42F3-8A4C-777A5662C6DA}" srcOrd="0" destOrd="0" parTransId="{6EA6106C-4704-4476-AB13-B17464A4D3A5}" sibTransId="{CF5BDE11-5C23-4626-B601-F99EFB86396F}"/>
    <dgm:cxn modelId="{194FB754-0253-45AD-9EDB-5C0878A5ABA6}" type="presOf" srcId="{FA5114E4-964F-4550-9CE2-490B10C5E76C}" destId="{6B043396-CA31-4211-9D89-674FA22C7B10}" srcOrd="0" destOrd="0" presId="urn:microsoft.com/office/officeart/2016/7/layout/VerticalDownArrowProcess"/>
    <dgm:cxn modelId="{C5CE1276-92C9-4E56-8326-C904730DA662}" type="presOf" srcId="{4E082302-5417-4363-AFD9-11695CCA220A}" destId="{3F8E236C-D37E-4EF8-A640-EB3F2E4B654C}" srcOrd="0" destOrd="0" presId="urn:microsoft.com/office/officeart/2016/7/layout/VerticalDownArrowProcess"/>
    <dgm:cxn modelId="{21DAFB81-B8CD-4729-B660-7BD6FAD91CDC}" type="presOf" srcId="{82DBAF90-6494-411A-94DB-A8249441B167}" destId="{57D6E591-B600-43AB-9C1A-0E3404982E75}" srcOrd="0" destOrd="0" presId="urn:microsoft.com/office/officeart/2016/7/layout/VerticalDownArrowProcess"/>
    <dgm:cxn modelId="{DB984388-1DDE-4E23-A676-9E48EF45CD6B}" type="presOf" srcId="{DE378FE6-433F-4839-9163-7A4BA337C3FB}" destId="{6BD0ED38-61C0-4D7E-81E1-4308C06A5974}" srcOrd="0" destOrd="0" presId="urn:microsoft.com/office/officeart/2016/7/layout/VerticalDownArrowProcess"/>
    <dgm:cxn modelId="{426BA4A3-06BE-497E-B503-3440C4A42C4C}" type="presOf" srcId="{70C73B32-2DDF-49F9-A97C-82969171998A}" destId="{10D06F70-E525-4D30-A144-CCBA72B303F8}" srcOrd="0" destOrd="0" presId="urn:microsoft.com/office/officeart/2016/7/layout/VerticalDownArrowProcess"/>
    <dgm:cxn modelId="{7D2BA7A3-5A6E-4740-A97B-08597778989C}" srcId="{4E082302-5417-4363-AFD9-11695CCA220A}" destId="{82DBAF90-6494-411A-94DB-A8249441B167}" srcOrd="0" destOrd="0" parTransId="{90B29ADB-A218-4512-9D33-70ECB724EE1A}" sibTransId="{75AD557D-5338-4CC8-B405-EFE64AC02734}"/>
    <dgm:cxn modelId="{0899EEB2-841F-4368-928F-2C7F7CD7020E}" type="presOf" srcId="{0ED1B873-F201-4A54-8A26-3817E70A2A7D}" destId="{FD362DCF-016B-4BEA-A9FA-E8CBBC29F797}" srcOrd="0" destOrd="0" presId="urn:microsoft.com/office/officeart/2016/7/layout/VerticalDownArrowProcess"/>
    <dgm:cxn modelId="{8DD319BA-F4B5-4FFC-AAFA-01F395954CE9}" type="presOf" srcId="{5B6829CA-88FB-42FA-8FC6-270435F0DC0F}" destId="{E538A45A-3F1E-4B00-9E0D-AF7EDBBB14ED}" srcOrd="0" destOrd="0" presId="urn:microsoft.com/office/officeart/2016/7/layout/VerticalDownArrowProcess"/>
    <dgm:cxn modelId="{13C4C6C1-A341-42A8-9071-C427BEB45357}" srcId="{5B6829CA-88FB-42FA-8FC6-270435F0DC0F}" destId="{0ED1B873-F201-4A54-8A26-3817E70A2A7D}" srcOrd="0" destOrd="0" parTransId="{7CE3B670-557B-4809-ADDB-30281DD2ED8B}" sibTransId="{B54687E8-EEDF-4C42-BF09-BCFD9EEA5F96}"/>
    <dgm:cxn modelId="{BF099BCA-B3B6-4208-B6BE-2E16620DE42E}" srcId="{DE378FE6-433F-4839-9163-7A4BA337C3FB}" destId="{FA5114E4-964F-4550-9CE2-490B10C5E76C}" srcOrd="2" destOrd="0" parTransId="{F41A00D1-A0C7-4D02-86E2-7D629CC6498F}" sibTransId="{E0FDD924-DA82-4439-AC32-518E2AA81316}"/>
    <dgm:cxn modelId="{BD72E3E4-F18C-4C8D-BB09-BA4898A9B974}" type="presOf" srcId="{9314B8A0-1E18-4499-96D7-1987D44F51FE}" destId="{AEEAEF9A-DF41-496D-B6DC-A8667903F226}" srcOrd="0" destOrd="0" presId="urn:microsoft.com/office/officeart/2016/7/layout/VerticalDownArrowProcess"/>
    <dgm:cxn modelId="{4D50BEEC-8AC4-4AEB-84A0-F5B9B3EA79F9}" type="presOf" srcId="{9314B8A0-1E18-4499-96D7-1987D44F51FE}" destId="{CB436C3D-54C7-447B-97B2-D068CB7E5626}" srcOrd="1" destOrd="0" presId="urn:microsoft.com/office/officeart/2016/7/layout/VerticalDownArrowProcess"/>
    <dgm:cxn modelId="{68D1CCF6-7FD1-4CB3-B371-F618850C4CE4}" type="presOf" srcId="{FA5114E4-964F-4550-9CE2-490B10C5E76C}" destId="{9B4C7BC6-8C29-4002-84BA-08D82A0549AC}" srcOrd="1" destOrd="0" presId="urn:microsoft.com/office/officeart/2016/7/layout/VerticalDownArrowProcess"/>
    <dgm:cxn modelId="{B00C6C53-4F85-4DBB-95DF-99FF5B4A6BF2}" type="presParOf" srcId="{6BD0ED38-61C0-4D7E-81E1-4308C06A5974}" destId="{C450C2E4-6DED-47C1-81F7-5466DB22CE21}" srcOrd="0" destOrd="0" presId="urn:microsoft.com/office/officeart/2016/7/layout/VerticalDownArrowProcess"/>
    <dgm:cxn modelId="{6095DB0D-31F6-4185-A1A2-A2284F44387B}" type="presParOf" srcId="{C450C2E4-6DED-47C1-81F7-5466DB22CE21}" destId="{E538A45A-3F1E-4B00-9E0D-AF7EDBBB14ED}" srcOrd="0" destOrd="0" presId="urn:microsoft.com/office/officeart/2016/7/layout/VerticalDownArrowProcess"/>
    <dgm:cxn modelId="{6EBB971D-0B42-4E12-8527-6D09C02AE6E3}" type="presParOf" srcId="{C450C2E4-6DED-47C1-81F7-5466DB22CE21}" destId="{FD362DCF-016B-4BEA-A9FA-E8CBBC29F797}" srcOrd="1" destOrd="0" presId="urn:microsoft.com/office/officeart/2016/7/layout/VerticalDownArrowProcess"/>
    <dgm:cxn modelId="{46AF72AD-141A-46B6-BC62-58940BF51DF7}" type="presParOf" srcId="{6BD0ED38-61C0-4D7E-81E1-4308C06A5974}" destId="{FEE91887-449C-47D5-AF58-2577473FCCC7}" srcOrd="1" destOrd="0" presId="urn:microsoft.com/office/officeart/2016/7/layout/VerticalDownArrowProcess"/>
    <dgm:cxn modelId="{66E550F5-0AAD-4E4B-A6FF-F17B104A5C4F}" type="presParOf" srcId="{6BD0ED38-61C0-4D7E-81E1-4308C06A5974}" destId="{416DEEA3-52B9-46CE-8A2E-BCA462BBF064}" srcOrd="2" destOrd="0" presId="urn:microsoft.com/office/officeart/2016/7/layout/VerticalDownArrowProcess"/>
    <dgm:cxn modelId="{908FB8F0-6BE8-47F9-BA7B-EB13732AD29F}" type="presParOf" srcId="{416DEEA3-52B9-46CE-8A2E-BCA462BBF064}" destId="{6B043396-CA31-4211-9D89-674FA22C7B10}" srcOrd="0" destOrd="0" presId="urn:microsoft.com/office/officeart/2016/7/layout/VerticalDownArrowProcess"/>
    <dgm:cxn modelId="{DC412229-E7F7-45FE-8F69-8E3AA1061690}" type="presParOf" srcId="{416DEEA3-52B9-46CE-8A2E-BCA462BBF064}" destId="{9B4C7BC6-8C29-4002-84BA-08D82A0549AC}" srcOrd="1" destOrd="0" presId="urn:microsoft.com/office/officeart/2016/7/layout/VerticalDownArrowProcess"/>
    <dgm:cxn modelId="{63CAF432-1F49-4485-A799-F6489C4393D2}" type="presParOf" srcId="{416DEEA3-52B9-46CE-8A2E-BCA462BBF064}" destId="{F42C42CF-39FD-44E0-B521-E0C4D66DBBC0}" srcOrd="2" destOrd="0" presId="urn:microsoft.com/office/officeart/2016/7/layout/VerticalDownArrowProcess"/>
    <dgm:cxn modelId="{38979B64-FAA3-49B6-B968-8674E4C2C6F0}" type="presParOf" srcId="{6BD0ED38-61C0-4D7E-81E1-4308C06A5974}" destId="{2BDA1C54-6216-4926-896D-AADE77FFD295}" srcOrd="3" destOrd="0" presId="urn:microsoft.com/office/officeart/2016/7/layout/VerticalDownArrowProcess"/>
    <dgm:cxn modelId="{5AE6F31D-03B4-4A2B-8CE8-7253AD628A52}" type="presParOf" srcId="{6BD0ED38-61C0-4D7E-81E1-4308C06A5974}" destId="{9B32DE5B-E1A6-4B77-A5DF-D33A4F8A9A24}" srcOrd="4" destOrd="0" presId="urn:microsoft.com/office/officeart/2016/7/layout/VerticalDownArrowProcess"/>
    <dgm:cxn modelId="{336AF809-52AC-44C3-860C-99D85954E375}" type="presParOf" srcId="{9B32DE5B-E1A6-4B77-A5DF-D33A4F8A9A24}" destId="{AEEAEF9A-DF41-496D-B6DC-A8667903F226}" srcOrd="0" destOrd="0" presId="urn:microsoft.com/office/officeart/2016/7/layout/VerticalDownArrowProcess"/>
    <dgm:cxn modelId="{C0788ADE-2668-46AD-96DB-D175A371AA4E}" type="presParOf" srcId="{9B32DE5B-E1A6-4B77-A5DF-D33A4F8A9A24}" destId="{CB436C3D-54C7-447B-97B2-D068CB7E5626}" srcOrd="1" destOrd="0" presId="urn:microsoft.com/office/officeart/2016/7/layout/VerticalDownArrowProcess"/>
    <dgm:cxn modelId="{9EF71253-A42B-4289-B74A-D189B30216E4}" type="presParOf" srcId="{9B32DE5B-E1A6-4B77-A5DF-D33A4F8A9A24}" destId="{10D06F70-E525-4D30-A144-CCBA72B303F8}" srcOrd="2" destOrd="0" presId="urn:microsoft.com/office/officeart/2016/7/layout/VerticalDownArrowProcess"/>
    <dgm:cxn modelId="{984E9319-CD0B-4416-90F0-B4541B609C45}" type="presParOf" srcId="{6BD0ED38-61C0-4D7E-81E1-4308C06A5974}" destId="{39E4EC90-B56D-481F-9AB3-90324613E9F7}" srcOrd="5" destOrd="0" presId="urn:microsoft.com/office/officeart/2016/7/layout/VerticalDownArrowProcess"/>
    <dgm:cxn modelId="{F49F27DE-8F7C-4995-87A9-F1D78BF49147}" type="presParOf" srcId="{6BD0ED38-61C0-4D7E-81E1-4308C06A5974}" destId="{F6EF50E7-08A2-473C-84D6-60EF55712452}" srcOrd="6" destOrd="0" presId="urn:microsoft.com/office/officeart/2016/7/layout/VerticalDownArrowProcess"/>
    <dgm:cxn modelId="{017A8B35-56F8-4BA7-9CB9-AC34668A1D88}" type="presParOf" srcId="{F6EF50E7-08A2-473C-84D6-60EF55712452}" destId="{3F8E236C-D37E-4EF8-A640-EB3F2E4B654C}" srcOrd="0" destOrd="0" presId="urn:microsoft.com/office/officeart/2016/7/layout/VerticalDownArrowProcess"/>
    <dgm:cxn modelId="{A6F2ACF2-1991-44BF-9FA1-440AB673A20F}" type="presParOf" srcId="{F6EF50E7-08A2-473C-84D6-60EF55712452}" destId="{96042657-B118-4869-AA12-6231B99CE784}" srcOrd="1" destOrd="0" presId="urn:microsoft.com/office/officeart/2016/7/layout/VerticalDownArrowProcess"/>
    <dgm:cxn modelId="{50E3A676-9CF5-4C67-9740-5D883331F2C1}" type="presParOf" srcId="{F6EF50E7-08A2-473C-84D6-60EF55712452}" destId="{57D6E591-B600-43AB-9C1A-0E3404982E7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C4E8E0E3-CCA8-40D9-AEFF-4044CF14CA32}">
      <dgm:prSet phldrT="[Text]" custT="1"/>
      <dgm:spPr>
        <a:solidFill>
          <a:srgbClr val="0070C0">
            <a:alpha val="42000"/>
          </a:srgbClr>
        </a:solidFill>
      </dgm:spPr>
      <dgm:t>
        <a:bodyPr/>
        <a:lstStyle/>
        <a:p>
          <a:pPr marL="228600" indent="-228600">
            <a:lnSpc>
              <a:spcPct val="100000"/>
            </a:lnSpc>
            <a:spcAft>
              <a:spcPts val="600"/>
            </a:spcAft>
          </a:pPr>
          <a:r>
            <a:rPr lang="en-US" sz="1600" dirty="0"/>
            <a:t>Design Patterns</a:t>
          </a:r>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CF90A661-8E98-4B77-BCDB-EC114D4FC4CF}">
      <dgm:prSet phldrT="[Text]" custT="1"/>
      <dgm:spPr>
        <a:solidFill>
          <a:srgbClr val="0070C0">
            <a:alpha val="42000"/>
          </a:srgbClr>
        </a:solidFill>
      </dgm:spPr>
      <dgm:t>
        <a:bodyPr/>
        <a:lstStyle/>
        <a:p>
          <a:pPr marL="228600" indent="-228600">
            <a:lnSpc>
              <a:spcPct val="100000"/>
            </a:lnSpc>
            <a:spcAft>
              <a:spcPts val="600"/>
            </a:spcAft>
          </a:pPr>
          <a:r>
            <a:rPr lang="en-US" sz="1600" dirty="0"/>
            <a:t>Task Templates</a:t>
          </a:r>
        </a:p>
      </dgm:t>
    </dgm:pt>
    <dgm:pt modelId="{3316A6D6-026C-43B7-ACDC-96CFEF054940}" type="parTrans" cxnId="{0BF01F91-4CFF-4B18-8F59-2C7F31320B32}">
      <dgm:prSet/>
      <dgm:spPr/>
      <dgm:t>
        <a:bodyPr/>
        <a:lstStyle/>
        <a:p>
          <a:endParaRPr lang="en-US"/>
        </a:p>
      </dgm:t>
    </dgm:pt>
    <dgm:pt modelId="{F77B130E-76EE-4BAC-829C-7F94E84CAF9A}" type="sibTrans" cxnId="{0BF01F91-4CFF-4B18-8F59-2C7F31320B32}">
      <dgm:prSet/>
      <dgm:spPr/>
      <dgm:t>
        <a:bodyPr/>
        <a:lstStyle/>
        <a:p>
          <a:endParaRPr lang="en-US"/>
        </a:p>
      </dgm:t>
    </dgm:pt>
    <dgm:pt modelId="{885A3E47-BCCD-47A4-93BA-B18D7E315146}">
      <dgm:prSet phldrT="[Text]" custT="1"/>
      <dgm:spPr>
        <a:solidFill>
          <a:srgbClr val="0070C0">
            <a:alpha val="42000"/>
          </a:srgbClr>
        </a:solidFill>
      </dgm:spPr>
      <dgm:t>
        <a:bodyPr/>
        <a:lstStyle/>
        <a:p>
          <a:pPr marL="228600" indent="-228600">
            <a:lnSpc>
              <a:spcPct val="100000"/>
            </a:lnSpc>
            <a:spcAft>
              <a:spcPts val="600"/>
            </a:spcAft>
          </a:pPr>
          <a:r>
            <a:rPr lang="en-US" sz="1600" dirty="0"/>
            <a:t>Task and Item Specifications</a:t>
          </a:r>
        </a:p>
      </dgm:t>
    </dgm:pt>
    <dgm:pt modelId="{A5D1904C-C836-46D9-9460-2CB41154B207}" type="parTrans" cxnId="{986EC92E-8B6D-4C9C-8B61-448CDAFE5BAD}">
      <dgm:prSet/>
      <dgm:spPr/>
      <dgm:t>
        <a:bodyPr/>
        <a:lstStyle/>
        <a:p>
          <a:endParaRPr lang="en-US"/>
        </a:p>
      </dgm:t>
    </dgm:pt>
    <dgm:pt modelId="{6080FE6D-D805-4CAA-B580-0A497B1995F9}" type="sibTrans" cxnId="{986EC92E-8B6D-4C9C-8B61-448CDAFE5BAD}">
      <dgm:prSet/>
      <dgm:spPr/>
      <dgm:t>
        <a:bodyPr/>
        <a:lstStyle/>
        <a:p>
          <a:endParaRPr lang="en-US"/>
        </a:p>
      </dgm:t>
    </dgm:pt>
    <dgm:pt modelId="{6C09BD69-26E6-4D5E-8C8E-4E8BA3E6757D}">
      <dgm:prSet phldrT="[Text]" custT="1"/>
      <dgm:spPr>
        <a:solidFill>
          <a:srgbClr val="0070C0"/>
        </a:solidFill>
      </dgm:spPr>
      <dgm:t>
        <a:bodyPr/>
        <a:lstStyle/>
        <a:p>
          <a:r>
            <a:rPr lang="en-US" sz="1200" dirty="0"/>
            <a:t>State Summative Assessment</a:t>
          </a:r>
        </a:p>
      </dgm:t>
    </dgm:pt>
    <dgm:pt modelId="{9EC8E16B-2E6E-4677-BA0C-A491974FF14E}" type="sibTrans" cxnId="{8E5A3460-60C1-4C4A-9786-D209217CB388}">
      <dgm:prSet/>
      <dgm:spPr/>
      <dgm:t>
        <a:bodyPr/>
        <a:lstStyle/>
        <a:p>
          <a:endParaRPr lang="en-US"/>
        </a:p>
      </dgm:t>
    </dgm:pt>
    <dgm:pt modelId="{29A5F841-9759-48F2-92B4-AB481F706243}" type="parTrans" cxnId="{8E5A3460-60C1-4C4A-9786-D209217CB388}">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16464" custLinFactNeighborX="2910" custLinFactNeighborY="22940">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dgm:presLayoutVars>
          <dgm:chMax val="1"/>
          <dgm:bulletEnabled val="1"/>
        </dgm:presLayoutVars>
      </dgm:prSet>
      <dgm:spPr/>
    </dgm:pt>
  </dgm:ptLst>
  <dgm:cxnLst>
    <dgm:cxn modelId="{986EC92E-8B6D-4C9C-8B61-448CDAFE5BAD}" srcId="{6C09BD69-26E6-4D5E-8C8E-4E8BA3E6757D}" destId="{885A3E47-BCCD-47A4-93BA-B18D7E315146}" srcOrd="2" destOrd="0" parTransId="{A5D1904C-C836-46D9-9460-2CB41154B207}" sibTransId="{6080FE6D-D805-4CAA-B580-0A497B1995F9}"/>
    <dgm:cxn modelId="{9843093F-233B-490E-AC3C-FE6E4F38714A}" type="presOf" srcId="{6C09BD69-26E6-4D5E-8C8E-4E8BA3E6757D}" destId="{950A1BB8-5D2E-4D4B-B195-E7341AE22A25}" srcOrd="0" destOrd="0"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0CB3BA74-6178-4320-B4C4-AFFDC7C85B3C}" type="presOf" srcId="{885A3E47-BCCD-47A4-93BA-B18D7E315146}" destId="{B96BBF54-FC3B-46AA-AFC4-09FD49F85E47}" srcOrd="0" destOrd="2" presId="urn:microsoft.com/office/officeart/2005/8/layout/hProcess6"/>
    <dgm:cxn modelId="{34A8C382-8E01-45BD-B9B7-0FF3E3C741AA}" type="presOf" srcId="{CF90A661-8E98-4B77-BCDB-EC114D4FC4CF}" destId="{13349800-2BD1-40C8-906C-CB6F6E99D6FB}" srcOrd="1" destOrd="1" presId="urn:microsoft.com/office/officeart/2005/8/layout/hProcess6"/>
    <dgm:cxn modelId="{0BF01F91-4CFF-4B18-8F59-2C7F31320B32}" srcId="{6C09BD69-26E6-4D5E-8C8E-4E8BA3E6757D}" destId="{CF90A661-8E98-4B77-BCDB-EC114D4FC4CF}" srcOrd="1" destOrd="0" parTransId="{3316A6D6-026C-43B7-ACDC-96CFEF054940}" sibTransId="{F77B130E-76EE-4BAC-829C-7F94E84CAF9A}"/>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869BB3B4-417A-4DEF-9B1B-FF75274B6E76}" type="presOf" srcId="{CF90A661-8E98-4B77-BCDB-EC114D4FC4CF}" destId="{B96BBF54-FC3B-46AA-AFC4-09FD49F85E47}" srcOrd="0" destOrd="1" presId="urn:microsoft.com/office/officeart/2005/8/layout/hProcess6"/>
    <dgm:cxn modelId="{E67236BA-AD42-4F41-A894-71B9236DDB0B}" type="presOf" srcId="{885A3E47-BCCD-47A4-93BA-B18D7E315146}" destId="{13349800-2BD1-40C8-906C-CB6F6E99D6FB}" srcOrd="1" destOrd="2" presId="urn:microsoft.com/office/officeart/2005/8/layout/hProcess6"/>
    <dgm:cxn modelId="{AB9424D6-EB66-469A-A410-41D13C00DAB4}" type="presOf" srcId="{C4E8E0E3-CCA8-40D9-AEFF-4044CF14CA32}" destId="{B96BBF54-FC3B-46AA-AFC4-09FD49F85E47}" srcOrd="0" destOrd="0" presId="urn:microsoft.com/office/officeart/2005/8/layout/hProcess6"/>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6C09BD69-26E6-4D5E-8C8E-4E8BA3E6757D}">
      <dgm:prSet phldrT="[Text]" custT="1"/>
      <dgm:spPr>
        <a:solidFill>
          <a:srgbClr val="00B050"/>
        </a:solidFill>
      </dgm:spPr>
      <dgm:t>
        <a:bodyPr/>
        <a:lstStyle/>
        <a:p>
          <a:r>
            <a:rPr lang="en-US" sz="1200" dirty="0"/>
            <a:t>Classroom-based Assessment</a:t>
          </a:r>
        </a:p>
      </dgm:t>
    </dgm:pt>
    <dgm:pt modelId="{29A5F841-9759-48F2-92B4-AB481F706243}" type="parTrans" cxnId="{8E5A3460-60C1-4C4A-9786-D209217CB388}">
      <dgm:prSet/>
      <dgm:spPr/>
      <dgm:t>
        <a:bodyPr/>
        <a:lstStyle/>
        <a:p>
          <a:endParaRPr lang="en-US"/>
        </a:p>
      </dgm:t>
    </dgm:pt>
    <dgm:pt modelId="{9EC8E16B-2E6E-4677-BA0C-A491974FF14E}" type="sibTrans" cxnId="{8E5A3460-60C1-4C4A-9786-D209217CB388}">
      <dgm:prSet/>
      <dgm:spPr/>
      <dgm:t>
        <a:bodyPr/>
        <a:lstStyle/>
        <a:p>
          <a:endParaRPr lang="en-US"/>
        </a:p>
      </dgm:t>
    </dgm:pt>
    <dgm:pt modelId="{C4E8E0E3-CCA8-40D9-AEFF-4044CF14CA32}">
      <dgm:prSet phldrT="[Text]" custT="1"/>
      <dgm:spPr>
        <a:solidFill>
          <a:srgbClr val="00B050">
            <a:alpha val="20000"/>
          </a:srgbClr>
        </a:solidFill>
      </dgm:spPr>
      <dgm:t>
        <a:bodyPr/>
        <a:lstStyle/>
        <a:p>
          <a:r>
            <a:rPr lang="en-US" sz="1600" dirty="0"/>
            <a:t>Task Specifications</a:t>
          </a:r>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D9A66992-9720-412C-B71F-BCD73C3EB49C}">
      <dgm:prSet phldrT="[Text]"/>
      <dgm:spPr>
        <a:solidFill>
          <a:srgbClr val="00B050">
            <a:alpha val="20000"/>
          </a:srgbClr>
        </a:solidFill>
      </dgm:spPr>
      <dgm:t>
        <a:bodyPr/>
        <a:lstStyle/>
        <a:p>
          <a:endParaRPr lang="en-US" sz="1500" dirty="0"/>
        </a:p>
      </dgm:t>
    </dgm:pt>
    <dgm:pt modelId="{F4AB609D-C86D-43C1-BD33-15D5C62BDC3F}" type="sibTrans" cxnId="{BC7E55AD-EA95-4DEA-8DEB-1B8984627012}">
      <dgm:prSet/>
      <dgm:spPr/>
      <dgm:t>
        <a:bodyPr/>
        <a:lstStyle/>
        <a:p>
          <a:endParaRPr lang="en-US"/>
        </a:p>
      </dgm:t>
    </dgm:pt>
    <dgm:pt modelId="{2E180E69-C2D6-4827-946D-A588F0F2D930}" type="parTrans" cxnId="{BC7E55AD-EA95-4DEA-8DEB-1B8984627012}">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24626" custLinFactNeighborX="5755" custLinFactNeighborY="-3750">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dgm:presLayoutVars>
          <dgm:chMax val="1"/>
          <dgm:bulletEnabled val="1"/>
        </dgm:presLayoutVars>
      </dgm:prSet>
      <dgm:spPr/>
    </dgm:pt>
  </dgm:ptLst>
  <dgm:cxnLst>
    <dgm:cxn modelId="{9843093F-233B-490E-AC3C-FE6E4F38714A}" type="presOf" srcId="{6C09BD69-26E6-4D5E-8C8E-4E8BA3E6757D}" destId="{950A1BB8-5D2E-4D4B-B195-E7341AE22A25}" srcOrd="0" destOrd="0" presId="urn:microsoft.com/office/officeart/2005/8/layout/hProcess6"/>
    <dgm:cxn modelId="{DC0B115D-E2BD-49C1-9001-11DDB428AF76}" type="presOf" srcId="{D9A66992-9720-412C-B71F-BCD73C3EB49C}" destId="{B96BBF54-FC3B-46AA-AFC4-09FD49F85E47}" srcOrd="0" destOrd="1"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59509258-B586-472A-A6B0-EFB549C2C7CE}" type="presOf" srcId="{D9A66992-9720-412C-B71F-BCD73C3EB49C}" destId="{13349800-2BD1-40C8-906C-CB6F6E99D6FB}" srcOrd="1" destOrd="1" presId="urn:microsoft.com/office/officeart/2005/8/layout/hProcess6"/>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BC7E55AD-EA95-4DEA-8DEB-1B8984627012}" srcId="{6C09BD69-26E6-4D5E-8C8E-4E8BA3E6757D}" destId="{D9A66992-9720-412C-B71F-BCD73C3EB49C}" srcOrd="1" destOrd="0" parTransId="{2E180E69-C2D6-4827-946D-A588F0F2D930}" sibTransId="{F4AB609D-C86D-43C1-BD33-15D5C62BDC3F}"/>
    <dgm:cxn modelId="{AB9424D6-EB66-469A-A410-41D13C00DAB4}" type="presOf" srcId="{C4E8E0E3-CCA8-40D9-AEFF-4044CF14CA32}" destId="{B96BBF54-FC3B-46AA-AFC4-09FD49F85E47}" srcOrd="0" destOrd="0" presId="urn:microsoft.com/office/officeart/2005/8/layout/hProcess6"/>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C4E8E0E3-CCA8-40D9-AEFF-4044CF14CA32}">
      <dgm:prSet phldrT="[Text]" custT="1"/>
      <dgm:spPr>
        <a:solidFill>
          <a:srgbClr val="0070C0">
            <a:alpha val="42000"/>
          </a:srgbClr>
        </a:solidFill>
      </dgm:spPr>
      <dgm:t>
        <a:bodyPr/>
        <a:lstStyle/>
        <a:p>
          <a:pPr marL="576263" indent="-293688">
            <a:lnSpc>
              <a:spcPct val="100000"/>
            </a:lnSpc>
            <a:spcAft>
              <a:spcPts val="600"/>
            </a:spcAft>
          </a:pPr>
          <a:r>
            <a:rPr lang="en-US" sz="1600" dirty="0">
              <a:solidFill>
                <a:prstClr val="black">
                  <a:hueOff val="0"/>
                  <a:satOff val="0"/>
                  <a:lumOff val="0"/>
                  <a:alphaOff val="0"/>
                </a:prstClr>
              </a:solidFill>
              <a:latin typeface="Calibri" panose="020F0502020204030204"/>
              <a:ea typeface="+mn-ea"/>
              <a:cs typeface="+mn-cs"/>
            </a:rPr>
            <a:t>State Summative Assessment Tasks </a:t>
          </a:r>
          <a:endParaRPr lang="en-US" sz="1600" dirty="0"/>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6C09BD69-26E6-4D5E-8C8E-4E8BA3E6757D}">
      <dgm:prSet phldrT="[Text]" custT="1"/>
      <dgm:spPr>
        <a:solidFill>
          <a:srgbClr val="0070C0"/>
        </a:solidFill>
      </dgm:spPr>
      <dgm:t>
        <a:bodyPr/>
        <a:lstStyle/>
        <a:p>
          <a:r>
            <a:rPr lang="en-US" sz="1200" dirty="0"/>
            <a:t>State Summative Assessment</a:t>
          </a:r>
        </a:p>
      </dgm:t>
    </dgm:pt>
    <dgm:pt modelId="{9EC8E16B-2E6E-4677-BA0C-A491974FF14E}" type="sibTrans" cxnId="{8E5A3460-60C1-4C4A-9786-D209217CB388}">
      <dgm:prSet/>
      <dgm:spPr/>
      <dgm:t>
        <a:bodyPr/>
        <a:lstStyle/>
        <a:p>
          <a:endParaRPr lang="en-US"/>
        </a:p>
      </dgm:t>
    </dgm:pt>
    <dgm:pt modelId="{29A5F841-9759-48F2-92B4-AB481F706243}" type="parTrans" cxnId="{8E5A3460-60C1-4C4A-9786-D209217CB388}">
      <dgm:prSet/>
      <dgm:spPr/>
      <dgm:t>
        <a:bodyPr/>
        <a:lstStyle/>
        <a:p>
          <a:endParaRPr lang="en-US"/>
        </a:p>
      </dgm:t>
    </dgm:pt>
    <dgm:pt modelId="{C5CEEDE4-EA4A-408D-8669-4799776071C9}">
      <dgm:prSet custT="1"/>
      <dgm:spPr/>
      <dgm:t>
        <a:bodyPr/>
        <a:lstStyle/>
        <a:p>
          <a:pPr marL="576263" indent="-293688">
            <a:lnSpc>
              <a:spcPct val="100000"/>
            </a:lnSpc>
            <a:spcAft>
              <a:spcPts val="600"/>
            </a:spcAft>
          </a:pPr>
          <a:r>
            <a:rPr lang="en-US" sz="1600" dirty="0">
              <a:solidFill>
                <a:prstClr val="black">
                  <a:hueOff val="0"/>
                  <a:satOff val="0"/>
                  <a:lumOff val="0"/>
                  <a:alphaOff val="0"/>
                </a:prstClr>
              </a:solidFill>
              <a:latin typeface="Calibri" panose="020F0502020204030204"/>
              <a:ea typeface="+mn-ea"/>
              <a:cs typeface="+mn-cs"/>
            </a:rPr>
            <a:t>Scoring Rubrics / Scoring Notes </a:t>
          </a:r>
        </a:p>
      </dgm:t>
    </dgm:pt>
    <dgm:pt modelId="{479A2B54-C9AD-493A-98A1-F9DD6A98CC64}" type="parTrans" cxnId="{7AB7BD3A-D54C-4C7B-BD4F-3231479C657D}">
      <dgm:prSet/>
      <dgm:spPr/>
      <dgm:t>
        <a:bodyPr/>
        <a:lstStyle/>
        <a:p>
          <a:endParaRPr lang="en-US"/>
        </a:p>
      </dgm:t>
    </dgm:pt>
    <dgm:pt modelId="{B3D40F4A-057A-49F2-AD36-E4B1E950018D}" type="sibTrans" cxnId="{7AB7BD3A-D54C-4C7B-BD4F-3231479C657D}">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30729">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custLinFactNeighborX="-8819" custLinFactNeighborY="3441">
        <dgm:presLayoutVars>
          <dgm:chMax val="1"/>
          <dgm:bulletEnabled val="1"/>
        </dgm:presLayoutVars>
      </dgm:prSet>
      <dgm:spPr/>
    </dgm:pt>
  </dgm:ptLst>
  <dgm:cxnLst>
    <dgm:cxn modelId="{7AB7BD3A-D54C-4C7B-BD4F-3231479C657D}" srcId="{6C09BD69-26E6-4D5E-8C8E-4E8BA3E6757D}" destId="{C5CEEDE4-EA4A-408D-8669-4799776071C9}" srcOrd="1" destOrd="0" parTransId="{479A2B54-C9AD-493A-98A1-F9DD6A98CC64}" sibTransId="{B3D40F4A-057A-49F2-AD36-E4B1E950018D}"/>
    <dgm:cxn modelId="{9843093F-233B-490E-AC3C-FE6E4F38714A}" type="presOf" srcId="{6C09BD69-26E6-4D5E-8C8E-4E8BA3E6757D}" destId="{950A1BB8-5D2E-4D4B-B195-E7341AE22A25}" srcOrd="0" destOrd="0"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4E4FB469-B892-4182-98A0-F49965048F3C}" type="presOf" srcId="{C5CEEDE4-EA4A-408D-8669-4799776071C9}" destId="{B96BBF54-FC3B-46AA-AFC4-09FD49F85E47}" srcOrd="0" destOrd="1" presId="urn:microsoft.com/office/officeart/2005/8/layout/hProcess6"/>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BD6A89B9-EE56-4D60-AC6E-3F169ECB65ED}" type="presOf" srcId="{C5CEEDE4-EA4A-408D-8669-4799776071C9}" destId="{13349800-2BD1-40C8-906C-CB6F6E99D6FB}" srcOrd="1" destOrd="1" presId="urn:microsoft.com/office/officeart/2005/8/layout/hProcess6"/>
    <dgm:cxn modelId="{AB9424D6-EB66-469A-A410-41D13C00DAB4}" type="presOf" srcId="{C4E8E0E3-CCA8-40D9-AEFF-4044CF14CA32}" destId="{B96BBF54-FC3B-46AA-AFC4-09FD49F85E47}" srcOrd="0" destOrd="0" presId="urn:microsoft.com/office/officeart/2005/8/layout/hProcess6"/>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6C09BD69-26E6-4D5E-8C8E-4E8BA3E6757D}">
      <dgm:prSet phldrT="[Text]" custT="1"/>
      <dgm:spPr>
        <a:solidFill>
          <a:srgbClr val="00B050"/>
        </a:solidFill>
      </dgm:spPr>
      <dgm:t>
        <a:bodyPr/>
        <a:lstStyle/>
        <a:p>
          <a:r>
            <a:rPr lang="en-US" sz="1200" dirty="0"/>
            <a:t>Classroom-based Assessment</a:t>
          </a:r>
        </a:p>
      </dgm:t>
    </dgm:pt>
    <dgm:pt modelId="{29A5F841-9759-48F2-92B4-AB481F706243}" type="parTrans" cxnId="{8E5A3460-60C1-4C4A-9786-D209217CB388}">
      <dgm:prSet/>
      <dgm:spPr/>
      <dgm:t>
        <a:bodyPr/>
        <a:lstStyle/>
        <a:p>
          <a:endParaRPr lang="en-US"/>
        </a:p>
      </dgm:t>
    </dgm:pt>
    <dgm:pt modelId="{9EC8E16B-2E6E-4677-BA0C-A491974FF14E}" type="sibTrans" cxnId="{8E5A3460-60C1-4C4A-9786-D209217CB388}">
      <dgm:prSet/>
      <dgm:spPr/>
      <dgm:t>
        <a:bodyPr/>
        <a:lstStyle/>
        <a:p>
          <a:endParaRPr lang="en-US"/>
        </a:p>
      </dgm:t>
    </dgm:pt>
    <dgm:pt modelId="{C4E8E0E3-CCA8-40D9-AEFF-4044CF14CA32}">
      <dgm:prSet phldrT="[Text]" custT="1"/>
      <dgm:spPr>
        <a:solidFill>
          <a:srgbClr val="00B050">
            <a:alpha val="20000"/>
          </a:srgbClr>
        </a:solidFill>
      </dgm:spPr>
      <dgm:t>
        <a:bodyPr/>
        <a:lstStyle/>
        <a:p>
          <a:pPr marL="228600" indent="-228600">
            <a:lnSpc>
              <a:spcPct val="100000"/>
            </a:lnSpc>
            <a:spcBef>
              <a:spcPts val="0"/>
            </a:spcBef>
            <a:spcAft>
              <a:spcPts val="600"/>
            </a:spcAft>
          </a:pPr>
          <a:r>
            <a:rPr lang="en-US" sz="1600" dirty="0"/>
            <a:t>Classroom-based Assessment Tasks</a:t>
          </a:r>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D9A66992-9720-412C-B71F-BCD73C3EB49C}">
      <dgm:prSet phldrT="[Text]"/>
      <dgm:spPr>
        <a:solidFill>
          <a:srgbClr val="00B050">
            <a:alpha val="20000"/>
          </a:srgbClr>
        </a:solidFill>
      </dgm:spPr>
      <dgm:t>
        <a:bodyPr/>
        <a:lstStyle/>
        <a:p>
          <a:pPr marL="114300" indent="0">
            <a:lnSpc>
              <a:spcPct val="90000"/>
            </a:lnSpc>
            <a:spcBef>
              <a:spcPct val="0"/>
            </a:spcBef>
            <a:spcAft>
              <a:spcPct val="15000"/>
            </a:spcAft>
          </a:pPr>
          <a:endParaRPr lang="en-US" sz="1500" dirty="0"/>
        </a:p>
      </dgm:t>
    </dgm:pt>
    <dgm:pt modelId="{F4AB609D-C86D-43C1-BD33-15D5C62BDC3F}" type="sibTrans" cxnId="{BC7E55AD-EA95-4DEA-8DEB-1B8984627012}">
      <dgm:prSet/>
      <dgm:spPr/>
      <dgm:t>
        <a:bodyPr/>
        <a:lstStyle/>
        <a:p>
          <a:endParaRPr lang="en-US"/>
        </a:p>
      </dgm:t>
    </dgm:pt>
    <dgm:pt modelId="{2E180E69-C2D6-4827-946D-A588F0F2D930}" type="parTrans" cxnId="{BC7E55AD-EA95-4DEA-8DEB-1B8984627012}">
      <dgm:prSet/>
      <dgm:spPr/>
      <dgm:t>
        <a:bodyPr/>
        <a:lstStyle/>
        <a:p>
          <a:endParaRPr lang="en-US"/>
        </a:p>
      </dgm:t>
    </dgm:pt>
    <dgm:pt modelId="{4FF90FA3-B0EC-4EE9-8773-4EED7E73722B}">
      <dgm:prSet custT="1"/>
      <dgm:spPr/>
      <dgm:t>
        <a:bodyPr/>
        <a:lstStyle/>
        <a:p>
          <a:pPr marL="228600" indent="-228600">
            <a:lnSpc>
              <a:spcPct val="100000"/>
            </a:lnSpc>
            <a:spcBef>
              <a:spcPts val="0"/>
            </a:spcBef>
            <a:spcAft>
              <a:spcPts val="600"/>
            </a:spcAft>
          </a:pPr>
          <a:r>
            <a:rPr lang="en-US" sz="1600" dirty="0"/>
            <a:t>Scoring Rubrics / Scoring Notes</a:t>
          </a:r>
        </a:p>
      </dgm:t>
    </dgm:pt>
    <dgm:pt modelId="{57AD1938-AA53-434D-84E8-95AAFDB20DA4}" type="parTrans" cxnId="{1D8EBE2B-E75F-482E-BC18-86FD2A953A80}">
      <dgm:prSet/>
      <dgm:spPr/>
      <dgm:t>
        <a:bodyPr/>
        <a:lstStyle/>
        <a:p>
          <a:endParaRPr lang="en-US"/>
        </a:p>
      </dgm:t>
    </dgm:pt>
    <dgm:pt modelId="{B1ED1B7A-321A-49E5-8EF1-DD6AB45AB0EB}" type="sibTrans" cxnId="{1D8EBE2B-E75F-482E-BC18-86FD2A953A80}">
      <dgm:prSet/>
      <dgm:spPr/>
      <dgm:t>
        <a:bodyPr/>
        <a:lstStyle/>
        <a:p>
          <a:endParaRPr lang="en-US"/>
        </a:p>
      </dgm:t>
    </dgm:pt>
    <dgm:pt modelId="{ECC862D6-B745-42E0-B641-F1507C61FE06}">
      <dgm:prSet phldrT="[Text]" custT="1"/>
      <dgm:spPr>
        <a:solidFill>
          <a:srgbClr val="00B050">
            <a:alpha val="20000"/>
          </a:srgbClr>
        </a:solidFill>
      </dgm:spPr>
      <dgm:t>
        <a:bodyPr/>
        <a:lstStyle/>
        <a:p>
          <a:pPr marL="228600" indent="-228600">
            <a:lnSpc>
              <a:spcPct val="100000"/>
            </a:lnSpc>
            <a:spcBef>
              <a:spcPts val="0"/>
            </a:spcBef>
            <a:spcAft>
              <a:spcPts val="600"/>
            </a:spcAft>
          </a:pPr>
          <a:endParaRPr lang="en-US" sz="1600" dirty="0"/>
        </a:p>
      </dgm:t>
    </dgm:pt>
    <dgm:pt modelId="{22556DE1-27FC-43D9-8733-C0C071DCA98C}" type="parTrans" cxnId="{E4047E8E-0EA6-4814-A348-6E780B3CC457}">
      <dgm:prSet/>
      <dgm:spPr/>
      <dgm:t>
        <a:bodyPr/>
        <a:lstStyle/>
        <a:p>
          <a:endParaRPr lang="en-US"/>
        </a:p>
      </dgm:t>
    </dgm:pt>
    <dgm:pt modelId="{83C96D41-6FDC-48DD-AFFA-A08EFEA7881A}" type="sibTrans" cxnId="{E4047E8E-0EA6-4814-A348-6E780B3CC457}">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18390" custLinFactNeighborX="5157" custLinFactNeighborY="4013">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dgm:presLayoutVars>
          <dgm:chMax val="1"/>
          <dgm:bulletEnabled val="1"/>
        </dgm:presLayoutVars>
      </dgm:prSet>
      <dgm:spPr/>
    </dgm:pt>
  </dgm:ptLst>
  <dgm:cxnLst>
    <dgm:cxn modelId="{1D8EBE2B-E75F-482E-BC18-86FD2A953A80}" srcId="{6C09BD69-26E6-4D5E-8C8E-4E8BA3E6757D}" destId="{4FF90FA3-B0EC-4EE9-8773-4EED7E73722B}" srcOrd="2" destOrd="0" parTransId="{57AD1938-AA53-434D-84E8-95AAFDB20DA4}" sibTransId="{B1ED1B7A-321A-49E5-8EF1-DD6AB45AB0EB}"/>
    <dgm:cxn modelId="{9843093F-233B-490E-AC3C-FE6E4F38714A}" type="presOf" srcId="{6C09BD69-26E6-4D5E-8C8E-4E8BA3E6757D}" destId="{950A1BB8-5D2E-4D4B-B195-E7341AE22A25}" srcOrd="0" destOrd="0" presId="urn:microsoft.com/office/officeart/2005/8/layout/hProcess6"/>
    <dgm:cxn modelId="{DC0B115D-E2BD-49C1-9001-11DDB428AF76}" type="presOf" srcId="{D9A66992-9720-412C-B71F-BCD73C3EB49C}" destId="{B96BBF54-FC3B-46AA-AFC4-09FD49F85E47}" srcOrd="0" destOrd="3"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F3FEF951-4B21-47CE-A25F-7301F28A2DB6}" type="presOf" srcId="{ECC862D6-B745-42E0-B641-F1507C61FE06}" destId="{13349800-2BD1-40C8-906C-CB6F6E99D6FB}" srcOrd="1" destOrd="0" presId="urn:microsoft.com/office/officeart/2005/8/layout/hProcess6"/>
    <dgm:cxn modelId="{4ED8F577-3B67-4491-87F9-9D6836DBD4C8}" type="presOf" srcId="{ECC862D6-B745-42E0-B641-F1507C61FE06}" destId="{B96BBF54-FC3B-46AA-AFC4-09FD49F85E47}" srcOrd="0" destOrd="0" presId="urn:microsoft.com/office/officeart/2005/8/layout/hProcess6"/>
    <dgm:cxn modelId="{59509258-B586-472A-A6B0-EFB549C2C7CE}" type="presOf" srcId="{D9A66992-9720-412C-B71F-BCD73C3EB49C}" destId="{13349800-2BD1-40C8-906C-CB6F6E99D6FB}" srcOrd="1" destOrd="3" presId="urn:microsoft.com/office/officeart/2005/8/layout/hProcess6"/>
    <dgm:cxn modelId="{D8CAD77C-FC9E-49CB-8419-4A5572119197}" type="presOf" srcId="{4FF90FA3-B0EC-4EE9-8773-4EED7E73722B}" destId="{B96BBF54-FC3B-46AA-AFC4-09FD49F85E47}" srcOrd="0" destOrd="2" presId="urn:microsoft.com/office/officeart/2005/8/layout/hProcess6"/>
    <dgm:cxn modelId="{E4047E8E-0EA6-4814-A348-6E780B3CC457}" srcId="{6C09BD69-26E6-4D5E-8C8E-4E8BA3E6757D}" destId="{ECC862D6-B745-42E0-B641-F1507C61FE06}" srcOrd="0" destOrd="0" parTransId="{22556DE1-27FC-43D9-8733-C0C071DCA98C}" sibTransId="{83C96D41-6FDC-48DD-AFFA-A08EFEA7881A}"/>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1" destOrd="0" parTransId="{A259A189-B8A6-4D5F-8EDA-86715F3EF563}" sibTransId="{7AA8C70E-FC25-42CA-9F08-EDD917BA36B0}"/>
    <dgm:cxn modelId="{BC7E55AD-EA95-4DEA-8DEB-1B8984627012}" srcId="{6C09BD69-26E6-4D5E-8C8E-4E8BA3E6757D}" destId="{D9A66992-9720-412C-B71F-BCD73C3EB49C}" srcOrd="3" destOrd="0" parTransId="{2E180E69-C2D6-4827-946D-A588F0F2D930}" sibTransId="{F4AB609D-C86D-43C1-BD33-15D5C62BDC3F}"/>
    <dgm:cxn modelId="{AB9424D6-EB66-469A-A410-41D13C00DAB4}" type="presOf" srcId="{C4E8E0E3-CCA8-40D9-AEFF-4044CF14CA32}" destId="{B96BBF54-FC3B-46AA-AFC4-09FD49F85E47}" srcOrd="0" destOrd="1" presId="urn:microsoft.com/office/officeart/2005/8/layout/hProcess6"/>
    <dgm:cxn modelId="{9D1209FB-1259-42C0-BE8D-2CBBBF864CCB}" type="presOf" srcId="{4FF90FA3-B0EC-4EE9-8773-4EED7E73722B}" destId="{13349800-2BD1-40C8-906C-CB6F6E99D6FB}" srcOrd="1" destOrd="2" presId="urn:microsoft.com/office/officeart/2005/8/layout/hProcess6"/>
    <dgm:cxn modelId="{D63FEDFD-438A-4339-9CAD-B41F2F9532AC}" type="presOf" srcId="{C4E8E0E3-CCA8-40D9-AEFF-4044CF14CA32}" destId="{13349800-2BD1-40C8-906C-CB6F6E99D6FB}" srcOrd="1" destOrd="1"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190FA44-EFD5-4E3A-AA60-DCD0D398297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Administration</a:t>
          </a:r>
        </a:p>
      </dgm:t>
    </dgm:pt>
    <dgm:pt modelId="{92DCD216-CB30-4DB7-8DB4-374B74C9896E}" type="parTrans" cxnId="{94BC8EB7-4755-438B-9CA0-E39E07E93E77}">
      <dgm:prSet/>
      <dgm:spPr/>
      <dgm:t>
        <a:bodyPr/>
        <a:lstStyle/>
        <a:p>
          <a:endParaRPr lang="en-US"/>
        </a:p>
      </dgm:t>
    </dgm:pt>
    <dgm:pt modelId="{E167BB8F-FB63-46EF-9D40-DF123E2604EA}" type="sibTrans" cxnId="{94BC8EB7-4755-438B-9CA0-E39E07E93E77}">
      <dgm:prSet/>
      <dgm:spPr/>
      <dgm:t>
        <a:bodyPr/>
        <a:lstStyle/>
        <a:p>
          <a:endParaRPr lang="en-US"/>
        </a:p>
      </dgm:t>
    </dgm:pt>
    <dgm:pt modelId="{5D09A988-D25A-4A6F-B3D9-B5C93BDE76F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Use of Scores</a:t>
          </a:r>
          <a:endParaRPr lang="en-US" dirty="0"/>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dgm:pt>
    <dgm:pt modelId="{2B9B5EB3-B756-4175-841F-B392DEE4DB6A}" type="pres">
      <dgm:prSet presAssocID="{5D09A988-D25A-4A6F-B3D9-B5C93BDE76F5}" presName="nodeFollowingNodes" presStyleLbl="node1" presStyleIdx="2" presStyleCnt="6">
        <dgm:presLayoutVars>
          <dgm:bulletEnabled val="1"/>
        </dgm:presLayoutVars>
      </dgm:prSet>
      <dgm:spPr/>
    </dgm:pt>
    <dgm:pt modelId="{9F89CDAF-E385-496C-BAE8-BF91BEED4594}" type="pres">
      <dgm:prSet presAssocID="{E179F79A-D22B-4D3E-9F90-0EE47B16151E}" presName="nodeFollowingNodes" presStyleLbl="node1" presStyleIdx="3" presStyleCnt="6">
        <dgm:presLayoutVars>
          <dgm:bulletEnabled val="1"/>
        </dgm:presLayoutVars>
      </dgm:prSet>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C4E8E0E3-CCA8-40D9-AEFF-4044CF14CA32}">
      <dgm:prSet phldrT="[Text]" custT="1"/>
      <dgm:spPr>
        <a:solidFill>
          <a:srgbClr val="0070C0">
            <a:alpha val="42000"/>
          </a:srgbClr>
        </a:solidFill>
      </dgm:spPr>
      <dgm:t>
        <a:bodyPr/>
        <a:lstStyle/>
        <a:p>
          <a:pPr marL="228600" indent="-228600">
            <a:lnSpc>
              <a:spcPct val="80000"/>
            </a:lnSpc>
            <a:spcAft>
              <a:spcPts val="600"/>
            </a:spcAft>
          </a:pPr>
          <a:r>
            <a:rPr lang="en-US" sz="1600" dirty="0"/>
            <a:t>Claim(s)</a:t>
          </a:r>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CF90A661-8E98-4B77-BCDB-EC114D4FC4CF}">
      <dgm:prSet phldrT="[Text]" custT="1"/>
      <dgm:spPr>
        <a:solidFill>
          <a:srgbClr val="0070C0">
            <a:alpha val="42000"/>
          </a:srgbClr>
        </a:solidFill>
      </dgm:spPr>
      <dgm:t>
        <a:bodyPr/>
        <a:lstStyle/>
        <a:p>
          <a:pPr marL="228600" indent="-228600">
            <a:lnSpc>
              <a:spcPct val="80000"/>
            </a:lnSpc>
            <a:spcAft>
              <a:spcPts val="600"/>
            </a:spcAft>
          </a:pPr>
          <a:r>
            <a:rPr lang="en-US" sz="1600" dirty="0"/>
            <a:t>Measurement Targets</a:t>
          </a:r>
        </a:p>
      </dgm:t>
    </dgm:pt>
    <dgm:pt modelId="{3316A6D6-026C-43B7-ACDC-96CFEF054940}" type="parTrans" cxnId="{0BF01F91-4CFF-4B18-8F59-2C7F31320B32}">
      <dgm:prSet/>
      <dgm:spPr/>
      <dgm:t>
        <a:bodyPr/>
        <a:lstStyle/>
        <a:p>
          <a:endParaRPr lang="en-US"/>
        </a:p>
      </dgm:t>
    </dgm:pt>
    <dgm:pt modelId="{F77B130E-76EE-4BAC-829C-7F94E84CAF9A}" type="sibTrans" cxnId="{0BF01F91-4CFF-4B18-8F59-2C7F31320B32}">
      <dgm:prSet/>
      <dgm:spPr/>
      <dgm:t>
        <a:bodyPr/>
        <a:lstStyle/>
        <a:p>
          <a:endParaRPr lang="en-US"/>
        </a:p>
      </dgm:t>
    </dgm:pt>
    <dgm:pt modelId="{4A1F720D-D919-422D-81AB-57AFB6FA6ED4}">
      <dgm:prSet phldrT="[Text]" custT="1"/>
      <dgm:spPr>
        <a:solidFill>
          <a:srgbClr val="0070C0">
            <a:alpha val="42000"/>
          </a:srgbClr>
        </a:solidFill>
      </dgm:spPr>
      <dgm:t>
        <a:bodyPr/>
        <a:lstStyle/>
        <a:p>
          <a:pPr marL="228600" indent="-228600">
            <a:lnSpc>
              <a:spcPct val="80000"/>
            </a:lnSpc>
            <a:spcAft>
              <a:spcPts val="600"/>
            </a:spcAft>
          </a:pPr>
          <a:r>
            <a:rPr lang="en-US" sz="1600" dirty="0"/>
            <a:t>Elaborated Dimensions</a:t>
          </a:r>
        </a:p>
      </dgm:t>
    </dgm:pt>
    <dgm:pt modelId="{CF219E5E-952C-4678-B67E-38CAA3559838}" type="parTrans" cxnId="{BADD43FA-40C0-4653-813B-B1F0EDE3066B}">
      <dgm:prSet/>
      <dgm:spPr/>
      <dgm:t>
        <a:bodyPr/>
        <a:lstStyle/>
        <a:p>
          <a:endParaRPr lang="en-US"/>
        </a:p>
      </dgm:t>
    </dgm:pt>
    <dgm:pt modelId="{0A9EB541-7039-4E06-B866-A8D331BF38B2}" type="sibTrans" cxnId="{BADD43FA-40C0-4653-813B-B1F0EDE3066B}">
      <dgm:prSet/>
      <dgm:spPr/>
      <dgm:t>
        <a:bodyPr/>
        <a:lstStyle/>
        <a:p>
          <a:endParaRPr lang="en-US"/>
        </a:p>
      </dgm:t>
    </dgm:pt>
    <dgm:pt modelId="{885A3E47-BCCD-47A4-93BA-B18D7E315146}">
      <dgm:prSet phldrT="[Text]" custT="1"/>
      <dgm:spPr>
        <a:solidFill>
          <a:srgbClr val="0070C0">
            <a:alpha val="42000"/>
          </a:srgbClr>
        </a:solidFill>
      </dgm:spPr>
      <dgm:t>
        <a:bodyPr/>
        <a:lstStyle/>
        <a:p>
          <a:pPr marL="228600" indent="-228600">
            <a:lnSpc>
              <a:spcPct val="80000"/>
            </a:lnSpc>
            <a:spcAft>
              <a:spcPts val="600"/>
            </a:spcAft>
          </a:pPr>
          <a:r>
            <a:rPr lang="en-US" sz="1600" dirty="0"/>
            <a:t>Integrated Dimension Maps</a:t>
          </a:r>
        </a:p>
      </dgm:t>
    </dgm:pt>
    <dgm:pt modelId="{A5D1904C-C836-46D9-9460-2CB41154B207}" type="parTrans" cxnId="{986EC92E-8B6D-4C9C-8B61-448CDAFE5BAD}">
      <dgm:prSet/>
      <dgm:spPr/>
      <dgm:t>
        <a:bodyPr/>
        <a:lstStyle/>
        <a:p>
          <a:endParaRPr lang="en-US"/>
        </a:p>
      </dgm:t>
    </dgm:pt>
    <dgm:pt modelId="{6080FE6D-D805-4CAA-B580-0A497B1995F9}" type="sibTrans" cxnId="{986EC92E-8B6D-4C9C-8B61-448CDAFE5BAD}">
      <dgm:prSet/>
      <dgm:spPr/>
      <dgm:t>
        <a:bodyPr/>
        <a:lstStyle/>
        <a:p>
          <a:endParaRPr lang="en-US"/>
        </a:p>
      </dgm:t>
    </dgm:pt>
    <dgm:pt modelId="{6C09BD69-26E6-4D5E-8C8E-4E8BA3E6757D}">
      <dgm:prSet phldrT="[Text]" custT="1"/>
      <dgm:spPr>
        <a:solidFill>
          <a:srgbClr val="0070C0"/>
        </a:solidFill>
      </dgm:spPr>
      <dgm:t>
        <a:bodyPr/>
        <a:lstStyle/>
        <a:p>
          <a:r>
            <a:rPr lang="en-US" sz="1200" dirty="0"/>
            <a:t>State Summative Assessment</a:t>
          </a:r>
        </a:p>
      </dgm:t>
    </dgm:pt>
    <dgm:pt modelId="{9EC8E16B-2E6E-4677-BA0C-A491974FF14E}" type="sibTrans" cxnId="{8E5A3460-60C1-4C4A-9786-D209217CB388}">
      <dgm:prSet/>
      <dgm:spPr/>
      <dgm:t>
        <a:bodyPr/>
        <a:lstStyle/>
        <a:p>
          <a:endParaRPr lang="en-US"/>
        </a:p>
      </dgm:t>
    </dgm:pt>
    <dgm:pt modelId="{29A5F841-9759-48F2-92B4-AB481F706243}" type="parTrans" cxnId="{8E5A3460-60C1-4C4A-9786-D209217CB388}">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28362" custLinFactNeighborX="10193">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dgm:presLayoutVars>
          <dgm:chMax val="1"/>
          <dgm:bulletEnabled val="1"/>
        </dgm:presLayoutVars>
      </dgm:prSet>
      <dgm:spPr/>
    </dgm:pt>
  </dgm:ptLst>
  <dgm:cxnLst>
    <dgm:cxn modelId="{986EC92E-8B6D-4C9C-8B61-448CDAFE5BAD}" srcId="{6C09BD69-26E6-4D5E-8C8E-4E8BA3E6757D}" destId="{885A3E47-BCCD-47A4-93BA-B18D7E315146}" srcOrd="3" destOrd="0" parTransId="{A5D1904C-C836-46D9-9460-2CB41154B207}" sibTransId="{6080FE6D-D805-4CAA-B580-0A497B1995F9}"/>
    <dgm:cxn modelId="{9843093F-233B-490E-AC3C-FE6E4F38714A}" type="presOf" srcId="{6C09BD69-26E6-4D5E-8C8E-4E8BA3E6757D}" destId="{950A1BB8-5D2E-4D4B-B195-E7341AE22A25}" srcOrd="0" destOrd="0"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0CB3BA74-6178-4320-B4C4-AFFDC7C85B3C}" type="presOf" srcId="{885A3E47-BCCD-47A4-93BA-B18D7E315146}" destId="{B96BBF54-FC3B-46AA-AFC4-09FD49F85E47}" srcOrd="0" destOrd="3" presId="urn:microsoft.com/office/officeart/2005/8/layout/hProcess6"/>
    <dgm:cxn modelId="{34A8C382-8E01-45BD-B9B7-0FF3E3C741AA}" type="presOf" srcId="{CF90A661-8E98-4B77-BCDB-EC114D4FC4CF}" destId="{13349800-2BD1-40C8-906C-CB6F6E99D6FB}" srcOrd="1" destOrd="1" presId="urn:microsoft.com/office/officeart/2005/8/layout/hProcess6"/>
    <dgm:cxn modelId="{0BF01F91-4CFF-4B18-8F59-2C7F31320B32}" srcId="{6C09BD69-26E6-4D5E-8C8E-4E8BA3E6757D}" destId="{CF90A661-8E98-4B77-BCDB-EC114D4FC4CF}" srcOrd="1" destOrd="0" parTransId="{3316A6D6-026C-43B7-ACDC-96CFEF054940}" sibTransId="{F77B130E-76EE-4BAC-829C-7F94E84CAF9A}"/>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869BB3B4-417A-4DEF-9B1B-FF75274B6E76}" type="presOf" srcId="{CF90A661-8E98-4B77-BCDB-EC114D4FC4CF}" destId="{B96BBF54-FC3B-46AA-AFC4-09FD49F85E47}" srcOrd="0" destOrd="1" presId="urn:microsoft.com/office/officeart/2005/8/layout/hProcess6"/>
    <dgm:cxn modelId="{E67236BA-AD42-4F41-A894-71B9236DDB0B}" type="presOf" srcId="{885A3E47-BCCD-47A4-93BA-B18D7E315146}" destId="{13349800-2BD1-40C8-906C-CB6F6E99D6FB}" srcOrd="1" destOrd="3" presId="urn:microsoft.com/office/officeart/2005/8/layout/hProcess6"/>
    <dgm:cxn modelId="{4238E5BE-21FD-405A-B64D-F52190506423}" type="presOf" srcId="{4A1F720D-D919-422D-81AB-57AFB6FA6ED4}" destId="{B96BBF54-FC3B-46AA-AFC4-09FD49F85E47}" srcOrd="0" destOrd="2" presId="urn:microsoft.com/office/officeart/2005/8/layout/hProcess6"/>
    <dgm:cxn modelId="{AB9424D6-EB66-469A-A410-41D13C00DAB4}" type="presOf" srcId="{C4E8E0E3-CCA8-40D9-AEFF-4044CF14CA32}" destId="{B96BBF54-FC3B-46AA-AFC4-09FD49F85E47}" srcOrd="0" destOrd="0" presId="urn:microsoft.com/office/officeart/2005/8/layout/hProcess6"/>
    <dgm:cxn modelId="{0953E5E7-85E1-4C86-9A65-3E007E103FD4}" type="presOf" srcId="{4A1F720D-D919-422D-81AB-57AFB6FA6ED4}" destId="{13349800-2BD1-40C8-906C-CB6F6E99D6FB}" srcOrd="1" destOrd="2" presId="urn:microsoft.com/office/officeart/2005/8/layout/hProcess6"/>
    <dgm:cxn modelId="{BADD43FA-40C0-4653-813B-B1F0EDE3066B}" srcId="{6C09BD69-26E6-4D5E-8C8E-4E8BA3E6757D}" destId="{4A1F720D-D919-422D-81AB-57AFB6FA6ED4}" srcOrd="2" destOrd="0" parTransId="{CF219E5E-952C-4678-B67E-38CAA3559838}" sibTransId="{0A9EB541-7039-4E06-B866-A8D331BF38B2}"/>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a:effectLst>
      <a:glow rad="228600">
        <a:schemeClr val="accent5">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Lst>
  <dgm:cxnLst>
    <dgm:cxn modelId="{55F28A99-E037-458C-AFE4-07CCF0F99EBB}" type="presOf" srcId="{EFC0BF4C-1631-40EE-8473-6E57FBCD0A6E}" destId="{DC193FD2-B34C-4E02-B76E-93876C0B0562}" srcOrd="0"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C4E8E0E3-CCA8-40D9-AEFF-4044CF14CA32}">
      <dgm:prSet phldrT="[Text]" custT="1"/>
      <dgm:spPr>
        <a:solidFill>
          <a:srgbClr val="0070C0">
            <a:alpha val="42000"/>
          </a:srgbClr>
        </a:solidFill>
      </dgm:spPr>
      <dgm:t>
        <a:bodyPr/>
        <a:lstStyle/>
        <a:p>
          <a:pPr marL="228600" indent="-228600">
            <a:lnSpc>
              <a:spcPct val="100000"/>
            </a:lnSpc>
            <a:spcAft>
              <a:spcPts val="600"/>
            </a:spcAft>
          </a:pPr>
          <a:r>
            <a:rPr lang="en-US" sz="1600" dirty="0"/>
            <a:t>Design Patterns</a:t>
          </a:r>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CF90A661-8E98-4B77-BCDB-EC114D4FC4CF}">
      <dgm:prSet phldrT="[Text]" custT="1"/>
      <dgm:spPr>
        <a:solidFill>
          <a:srgbClr val="0070C0">
            <a:alpha val="42000"/>
          </a:srgbClr>
        </a:solidFill>
      </dgm:spPr>
      <dgm:t>
        <a:bodyPr/>
        <a:lstStyle/>
        <a:p>
          <a:pPr marL="228600" indent="-228600">
            <a:lnSpc>
              <a:spcPct val="100000"/>
            </a:lnSpc>
            <a:spcAft>
              <a:spcPts val="600"/>
            </a:spcAft>
          </a:pPr>
          <a:r>
            <a:rPr lang="en-US" sz="1600" dirty="0"/>
            <a:t>Task Templates</a:t>
          </a:r>
        </a:p>
      </dgm:t>
    </dgm:pt>
    <dgm:pt modelId="{3316A6D6-026C-43B7-ACDC-96CFEF054940}" type="parTrans" cxnId="{0BF01F91-4CFF-4B18-8F59-2C7F31320B32}">
      <dgm:prSet/>
      <dgm:spPr/>
      <dgm:t>
        <a:bodyPr/>
        <a:lstStyle/>
        <a:p>
          <a:endParaRPr lang="en-US"/>
        </a:p>
      </dgm:t>
    </dgm:pt>
    <dgm:pt modelId="{F77B130E-76EE-4BAC-829C-7F94E84CAF9A}" type="sibTrans" cxnId="{0BF01F91-4CFF-4B18-8F59-2C7F31320B32}">
      <dgm:prSet/>
      <dgm:spPr/>
      <dgm:t>
        <a:bodyPr/>
        <a:lstStyle/>
        <a:p>
          <a:endParaRPr lang="en-US"/>
        </a:p>
      </dgm:t>
    </dgm:pt>
    <dgm:pt modelId="{885A3E47-BCCD-47A4-93BA-B18D7E315146}">
      <dgm:prSet phldrT="[Text]" custT="1"/>
      <dgm:spPr>
        <a:solidFill>
          <a:srgbClr val="0070C0">
            <a:alpha val="42000"/>
          </a:srgbClr>
        </a:solidFill>
      </dgm:spPr>
      <dgm:t>
        <a:bodyPr/>
        <a:lstStyle/>
        <a:p>
          <a:pPr marL="228600" indent="-228600">
            <a:lnSpc>
              <a:spcPct val="100000"/>
            </a:lnSpc>
            <a:spcAft>
              <a:spcPts val="600"/>
            </a:spcAft>
          </a:pPr>
          <a:r>
            <a:rPr lang="en-US" sz="1600" dirty="0"/>
            <a:t>Task and Item Specifications</a:t>
          </a:r>
        </a:p>
      </dgm:t>
    </dgm:pt>
    <dgm:pt modelId="{A5D1904C-C836-46D9-9460-2CB41154B207}" type="parTrans" cxnId="{986EC92E-8B6D-4C9C-8B61-448CDAFE5BAD}">
      <dgm:prSet/>
      <dgm:spPr/>
      <dgm:t>
        <a:bodyPr/>
        <a:lstStyle/>
        <a:p>
          <a:endParaRPr lang="en-US"/>
        </a:p>
      </dgm:t>
    </dgm:pt>
    <dgm:pt modelId="{6080FE6D-D805-4CAA-B580-0A497B1995F9}" type="sibTrans" cxnId="{986EC92E-8B6D-4C9C-8B61-448CDAFE5BAD}">
      <dgm:prSet/>
      <dgm:spPr/>
      <dgm:t>
        <a:bodyPr/>
        <a:lstStyle/>
        <a:p>
          <a:endParaRPr lang="en-US"/>
        </a:p>
      </dgm:t>
    </dgm:pt>
    <dgm:pt modelId="{6C09BD69-26E6-4D5E-8C8E-4E8BA3E6757D}">
      <dgm:prSet phldrT="[Text]" custT="1"/>
      <dgm:spPr>
        <a:solidFill>
          <a:srgbClr val="0070C0"/>
        </a:solidFill>
      </dgm:spPr>
      <dgm:t>
        <a:bodyPr/>
        <a:lstStyle/>
        <a:p>
          <a:r>
            <a:rPr lang="en-US" sz="1200" dirty="0"/>
            <a:t>State Summative Assessment</a:t>
          </a:r>
        </a:p>
      </dgm:t>
    </dgm:pt>
    <dgm:pt modelId="{9EC8E16B-2E6E-4677-BA0C-A491974FF14E}" type="sibTrans" cxnId="{8E5A3460-60C1-4C4A-9786-D209217CB388}">
      <dgm:prSet/>
      <dgm:spPr/>
      <dgm:t>
        <a:bodyPr/>
        <a:lstStyle/>
        <a:p>
          <a:endParaRPr lang="en-US"/>
        </a:p>
      </dgm:t>
    </dgm:pt>
    <dgm:pt modelId="{29A5F841-9759-48F2-92B4-AB481F706243}" type="parTrans" cxnId="{8E5A3460-60C1-4C4A-9786-D209217CB388}">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16464" custLinFactNeighborX="2910" custLinFactNeighborY="22940">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dgm:presLayoutVars>
          <dgm:chMax val="1"/>
          <dgm:bulletEnabled val="1"/>
        </dgm:presLayoutVars>
      </dgm:prSet>
      <dgm:spPr/>
    </dgm:pt>
  </dgm:ptLst>
  <dgm:cxnLst>
    <dgm:cxn modelId="{986EC92E-8B6D-4C9C-8B61-448CDAFE5BAD}" srcId="{6C09BD69-26E6-4D5E-8C8E-4E8BA3E6757D}" destId="{885A3E47-BCCD-47A4-93BA-B18D7E315146}" srcOrd="2" destOrd="0" parTransId="{A5D1904C-C836-46D9-9460-2CB41154B207}" sibTransId="{6080FE6D-D805-4CAA-B580-0A497B1995F9}"/>
    <dgm:cxn modelId="{9843093F-233B-490E-AC3C-FE6E4F38714A}" type="presOf" srcId="{6C09BD69-26E6-4D5E-8C8E-4E8BA3E6757D}" destId="{950A1BB8-5D2E-4D4B-B195-E7341AE22A25}" srcOrd="0" destOrd="0"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0CB3BA74-6178-4320-B4C4-AFFDC7C85B3C}" type="presOf" srcId="{885A3E47-BCCD-47A4-93BA-B18D7E315146}" destId="{B96BBF54-FC3B-46AA-AFC4-09FD49F85E47}" srcOrd="0" destOrd="2" presId="urn:microsoft.com/office/officeart/2005/8/layout/hProcess6"/>
    <dgm:cxn modelId="{34A8C382-8E01-45BD-B9B7-0FF3E3C741AA}" type="presOf" srcId="{CF90A661-8E98-4B77-BCDB-EC114D4FC4CF}" destId="{13349800-2BD1-40C8-906C-CB6F6E99D6FB}" srcOrd="1" destOrd="1" presId="urn:microsoft.com/office/officeart/2005/8/layout/hProcess6"/>
    <dgm:cxn modelId="{0BF01F91-4CFF-4B18-8F59-2C7F31320B32}" srcId="{6C09BD69-26E6-4D5E-8C8E-4E8BA3E6757D}" destId="{CF90A661-8E98-4B77-BCDB-EC114D4FC4CF}" srcOrd="1" destOrd="0" parTransId="{3316A6D6-026C-43B7-ACDC-96CFEF054940}" sibTransId="{F77B130E-76EE-4BAC-829C-7F94E84CAF9A}"/>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869BB3B4-417A-4DEF-9B1B-FF75274B6E76}" type="presOf" srcId="{CF90A661-8E98-4B77-BCDB-EC114D4FC4CF}" destId="{B96BBF54-FC3B-46AA-AFC4-09FD49F85E47}" srcOrd="0" destOrd="1" presId="urn:microsoft.com/office/officeart/2005/8/layout/hProcess6"/>
    <dgm:cxn modelId="{E67236BA-AD42-4F41-A894-71B9236DDB0B}" type="presOf" srcId="{885A3E47-BCCD-47A4-93BA-B18D7E315146}" destId="{13349800-2BD1-40C8-906C-CB6F6E99D6FB}" srcOrd="1" destOrd="2" presId="urn:microsoft.com/office/officeart/2005/8/layout/hProcess6"/>
    <dgm:cxn modelId="{AB9424D6-EB66-469A-A410-41D13C00DAB4}" type="presOf" srcId="{C4E8E0E3-CCA8-40D9-AEFF-4044CF14CA32}" destId="{B96BBF54-FC3B-46AA-AFC4-09FD49F85E47}" srcOrd="0" destOrd="0" presId="urn:microsoft.com/office/officeart/2005/8/layout/hProcess6"/>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C4E8E0E3-CCA8-40D9-AEFF-4044CF14CA32}">
      <dgm:prSet phldrT="[Text]" custT="1"/>
      <dgm:spPr>
        <a:solidFill>
          <a:srgbClr val="0070C0">
            <a:alpha val="42000"/>
          </a:srgbClr>
        </a:solidFill>
      </dgm:spPr>
      <dgm:t>
        <a:bodyPr/>
        <a:lstStyle/>
        <a:p>
          <a:pPr marL="576263" indent="-293688">
            <a:lnSpc>
              <a:spcPct val="100000"/>
            </a:lnSpc>
            <a:spcAft>
              <a:spcPts val="600"/>
            </a:spcAft>
          </a:pPr>
          <a:r>
            <a:rPr lang="en-US" sz="1600" dirty="0">
              <a:solidFill>
                <a:prstClr val="black">
                  <a:hueOff val="0"/>
                  <a:satOff val="0"/>
                  <a:lumOff val="0"/>
                  <a:alphaOff val="0"/>
                </a:prstClr>
              </a:solidFill>
              <a:latin typeface="Calibri" panose="020F0502020204030204"/>
              <a:ea typeface="+mn-ea"/>
              <a:cs typeface="+mn-cs"/>
            </a:rPr>
            <a:t>State Summative Assessment Tasks </a:t>
          </a:r>
          <a:endParaRPr lang="en-US" sz="1600" dirty="0"/>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6C09BD69-26E6-4D5E-8C8E-4E8BA3E6757D}">
      <dgm:prSet phldrT="[Text]" custT="1"/>
      <dgm:spPr>
        <a:solidFill>
          <a:srgbClr val="0070C0"/>
        </a:solidFill>
      </dgm:spPr>
      <dgm:t>
        <a:bodyPr/>
        <a:lstStyle/>
        <a:p>
          <a:r>
            <a:rPr lang="en-US" sz="1200" dirty="0"/>
            <a:t>State Summative Assessment</a:t>
          </a:r>
        </a:p>
      </dgm:t>
    </dgm:pt>
    <dgm:pt modelId="{9EC8E16B-2E6E-4677-BA0C-A491974FF14E}" type="sibTrans" cxnId="{8E5A3460-60C1-4C4A-9786-D209217CB388}">
      <dgm:prSet/>
      <dgm:spPr/>
      <dgm:t>
        <a:bodyPr/>
        <a:lstStyle/>
        <a:p>
          <a:endParaRPr lang="en-US"/>
        </a:p>
      </dgm:t>
    </dgm:pt>
    <dgm:pt modelId="{29A5F841-9759-48F2-92B4-AB481F706243}" type="parTrans" cxnId="{8E5A3460-60C1-4C4A-9786-D209217CB388}">
      <dgm:prSet/>
      <dgm:spPr/>
      <dgm:t>
        <a:bodyPr/>
        <a:lstStyle/>
        <a:p>
          <a:endParaRPr lang="en-US"/>
        </a:p>
      </dgm:t>
    </dgm:pt>
    <dgm:pt modelId="{C5CEEDE4-EA4A-408D-8669-4799776071C9}">
      <dgm:prSet custT="1"/>
      <dgm:spPr/>
      <dgm:t>
        <a:bodyPr/>
        <a:lstStyle/>
        <a:p>
          <a:pPr marL="576263" indent="-293688">
            <a:lnSpc>
              <a:spcPct val="100000"/>
            </a:lnSpc>
            <a:spcAft>
              <a:spcPts val="600"/>
            </a:spcAft>
          </a:pPr>
          <a:r>
            <a:rPr lang="en-US" sz="1600" dirty="0">
              <a:solidFill>
                <a:prstClr val="black">
                  <a:hueOff val="0"/>
                  <a:satOff val="0"/>
                  <a:lumOff val="0"/>
                  <a:alphaOff val="0"/>
                </a:prstClr>
              </a:solidFill>
              <a:latin typeface="Calibri" panose="020F0502020204030204"/>
              <a:ea typeface="+mn-ea"/>
              <a:cs typeface="+mn-cs"/>
            </a:rPr>
            <a:t>Scoring Rubrics / Scoring Notes </a:t>
          </a:r>
        </a:p>
      </dgm:t>
    </dgm:pt>
    <dgm:pt modelId="{479A2B54-C9AD-493A-98A1-F9DD6A98CC64}" type="parTrans" cxnId="{7AB7BD3A-D54C-4C7B-BD4F-3231479C657D}">
      <dgm:prSet/>
      <dgm:spPr/>
      <dgm:t>
        <a:bodyPr/>
        <a:lstStyle/>
        <a:p>
          <a:endParaRPr lang="en-US"/>
        </a:p>
      </dgm:t>
    </dgm:pt>
    <dgm:pt modelId="{B3D40F4A-057A-49F2-AD36-E4B1E950018D}" type="sibTrans" cxnId="{7AB7BD3A-D54C-4C7B-BD4F-3231479C657D}">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30729" custLinFactNeighborX="-3248">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custLinFactNeighborX="-8819" custLinFactNeighborY="3441">
        <dgm:presLayoutVars>
          <dgm:chMax val="1"/>
          <dgm:bulletEnabled val="1"/>
        </dgm:presLayoutVars>
      </dgm:prSet>
      <dgm:spPr/>
    </dgm:pt>
  </dgm:ptLst>
  <dgm:cxnLst>
    <dgm:cxn modelId="{7AB7BD3A-D54C-4C7B-BD4F-3231479C657D}" srcId="{6C09BD69-26E6-4D5E-8C8E-4E8BA3E6757D}" destId="{C5CEEDE4-EA4A-408D-8669-4799776071C9}" srcOrd="1" destOrd="0" parTransId="{479A2B54-C9AD-493A-98A1-F9DD6A98CC64}" sibTransId="{B3D40F4A-057A-49F2-AD36-E4B1E950018D}"/>
    <dgm:cxn modelId="{9843093F-233B-490E-AC3C-FE6E4F38714A}" type="presOf" srcId="{6C09BD69-26E6-4D5E-8C8E-4E8BA3E6757D}" destId="{950A1BB8-5D2E-4D4B-B195-E7341AE22A25}" srcOrd="0" destOrd="0"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4E4FB469-B892-4182-98A0-F49965048F3C}" type="presOf" srcId="{C5CEEDE4-EA4A-408D-8669-4799776071C9}" destId="{B96BBF54-FC3B-46AA-AFC4-09FD49F85E47}" srcOrd="0" destOrd="1" presId="urn:microsoft.com/office/officeart/2005/8/layout/hProcess6"/>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BD6A89B9-EE56-4D60-AC6E-3F169ECB65ED}" type="presOf" srcId="{C5CEEDE4-EA4A-408D-8669-4799776071C9}" destId="{13349800-2BD1-40C8-906C-CB6F6E99D6FB}" srcOrd="1" destOrd="1" presId="urn:microsoft.com/office/officeart/2005/8/layout/hProcess6"/>
    <dgm:cxn modelId="{AB9424D6-EB66-469A-A410-41D13C00DAB4}" type="presOf" srcId="{C4E8E0E3-CCA8-40D9-AEFF-4044CF14CA32}" destId="{B96BBF54-FC3B-46AA-AFC4-09FD49F85E47}" srcOrd="0" destOrd="0" presId="urn:microsoft.com/office/officeart/2005/8/layout/hProcess6"/>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901F6BC-7B1A-42F9-B055-C463D83F9CF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9FF50F7-B608-4886-9A05-BD223D1A3FDE}">
      <dgm:prSet phldrT="[Text]" custT="1"/>
      <dgm:spPr>
        <a:xfrm>
          <a:off x="1825060" y="77998"/>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dirty="0">
              <a:solidFill>
                <a:sysClr val="windowText" lastClr="000000">
                  <a:hueOff val="0"/>
                  <a:satOff val="0"/>
                  <a:lumOff val="0"/>
                  <a:alphaOff val="0"/>
                </a:sysClr>
              </a:solidFill>
              <a:latin typeface="Calibri" panose="020F0502020204030204"/>
              <a:ea typeface="+mn-ea"/>
              <a:cs typeface="+mn-cs"/>
            </a:rPr>
            <a:t>Grade 5 NGSS Topic Model</a:t>
          </a:r>
        </a:p>
      </dgm:t>
    </dgm:pt>
    <dgm:pt modelId="{48121A1E-40F0-4F05-9C0D-F300908740CA}" type="parTrans" cxnId="{96F7AAC7-A69E-4048-AA4B-A9F2B69A0F10}">
      <dgm:prSet/>
      <dgm:spPr/>
      <dgm:t>
        <a:bodyPr/>
        <a:lstStyle/>
        <a:p>
          <a:endParaRPr lang="en-US" sz="1000"/>
        </a:p>
      </dgm:t>
    </dgm:pt>
    <dgm:pt modelId="{187B2163-2B9C-4C8F-AF8A-27F9D0E5D9A6}" type="sibTrans" cxnId="{96F7AAC7-A69E-4048-AA4B-A9F2B69A0F10}">
      <dgm:prSet/>
      <dgm:spPr/>
      <dgm:t>
        <a:bodyPr/>
        <a:lstStyle/>
        <a:p>
          <a:endParaRPr lang="en-US" sz="1000"/>
        </a:p>
      </dgm:t>
    </dgm:pt>
    <dgm:pt modelId="{9623A341-F3C7-428D-A182-34EEDF1240E2}">
      <dgm:prSet phldrT="[Text]" custT="1"/>
      <dgm:spPr>
        <a:xfrm>
          <a:off x="2366036" y="750079"/>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Bundle 1 - Physical and Chemical Changes</a:t>
          </a:r>
        </a:p>
      </dgm:t>
    </dgm:pt>
    <dgm:pt modelId="{9864E869-0260-4F93-B877-19BD6C167BDD}" type="parTrans" cxnId="{B444DC48-5D11-43E5-831F-362C2A09490E}">
      <dgm:prSet/>
      <dgm:spPr>
        <a:xfrm>
          <a:off x="2648338" y="462332"/>
          <a:ext cx="1351367" cy="211121"/>
        </a:xfrm>
        <a:custGeom>
          <a:avLst/>
          <a:gdLst/>
          <a:ahLst/>
          <a:cxnLst/>
          <a:rect l="0" t="0" r="0" b="0"/>
          <a:pathLst>
            <a:path>
              <a:moveTo>
                <a:pt x="1351367" y="0"/>
              </a:moveTo>
              <a:lnTo>
                <a:pt x="1351367" y="143873"/>
              </a:lnTo>
              <a:lnTo>
                <a:pt x="0" y="143873"/>
              </a:lnTo>
              <a:lnTo>
                <a:pt x="0" y="21112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sz="1000"/>
        </a:p>
      </dgm:t>
    </dgm:pt>
    <dgm:pt modelId="{AE1F1A73-6DF2-430A-AC90-E7A37C46690A}" type="sibTrans" cxnId="{B444DC48-5D11-43E5-831F-362C2A09490E}">
      <dgm:prSet/>
      <dgm:spPr/>
      <dgm:t>
        <a:bodyPr/>
        <a:lstStyle/>
        <a:p>
          <a:endParaRPr lang="en-US" sz="1000"/>
        </a:p>
      </dgm:t>
    </dgm:pt>
    <dgm:pt modelId="{5CA89850-170F-4E65-8744-F96EA9DE88C7}">
      <dgm:prSet phldrT="[Text]" custT="1"/>
      <dgm:spPr>
        <a:xfrm>
          <a:off x="5068771" y="1422160"/>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5-ESS1-1</a:t>
          </a:r>
        </a:p>
        <a:p>
          <a:pPr>
            <a:buNone/>
          </a:pPr>
          <a:r>
            <a:rPr lang="en-US" sz="1000">
              <a:solidFill>
                <a:sysClr val="windowText" lastClr="000000">
                  <a:hueOff val="0"/>
                  <a:satOff val="0"/>
                  <a:lumOff val="0"/>
                  <a:alphaOff val="0"/>
                </a:sysClr>
              </a:solidFill>
              <a:latin typeface="Calibri" panose="020F0502020204030204"/>
              <a:ea typeface="+mn-ea"/>
              <a:cs typeface="+mn-cs"/>
            </a:rPr>
            <a:t>5-ESS1-2</a:t>
          </a:r>
        </a:p>
      </dgm:t>
    </dgm:pt>
    <dgm:pt modelId="{0F6B2166-AE75-4C4A-A6D0-90C84FE5129E}" type="parTrans" cxnId="{721E6A57-3514-4C69-9EC0-C4773BC92927}">
      <dgm:prSet/>
      <dgm:spPr>
        <a:xfrm>
          <a:off x="5305353" y="1134413"/>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B1D5D52E-7F1E-42E8-A1DF-AFE5B27B3792}" type="sibTrans" cxnId="{721E6A57-3514-4C69-9EC0-C4773BC92927}">
      <dgm:prSet/>
      <dgm:spPr/>
      <dgm:t>
        <a:bodyPr/>
        <a:lstStyle/>
        <a:p>
          <a:endParaRPr lang="en-US" sz="1000"/>
        </a:p>
      </dgm:t>
    </dgm:pt>
    <dgm:pt modelId="{0FE7CF61-C88D-42C3-B272-7FE3337A0214}">
      <dgm:prSet phldrT="[Text]" custT="1"/>
      <dgm:spPr>
        <a:xfrm>
          <a:off x="3253271" y="750079"/>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Bundle 2 - Matter and Energy in Ecosystems</a:t>
          </a:r>
        </a:p>
      </dgm:t>
    </dgm:pt>
    <dgm:pt modelId="{DA3CBA29-DFCF-4363-88DF-A77213DF4F44}" type="parTrans" cxnId="{6FD6A5AC-BBB5-4DBD-952F-9D8C8B4AF1EB}">
      <dgm:prSet/>
      <dgm:spPr>
        <a:xfrm>
          <a:off x="3535573" y="462332"/>
          <a:ext cx="464132" cy="211121"/>
        </a:xfrm>
        <a:custGeom>
          <a:avLst/>
          <a:gdLst/>
          <a:ahLst/>
          <a:cxnLst/>
          <a:rect l="0" t="0" r="0" b="0"/>
          <a:pathLst>
            <a:path>
              <a:moveTo>
                <a:pt x="464132" y="0"/>
              </a:moveTo>
              <a:lnTo>
                <a:pt x="464132" y="143873"/>
              </a:lnTo>
              <a:lnTo>
                <a:pt x="0" y="143873"/>
              </a:lnTo>
              <a:lnTo>
                <a:pt x="0" y="21112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sz="1000"/>
        </a:p>
      </dgm:t>
    </dgm:pt>
    <dgm:pt modelId="{7C67CAF9-274B-4F8E-B722-751CAF473E09}" type="sibTrans" cxnId="{6FD6A5AC-BBB5-4DBD-952F-9D8C8B4AF1EB}">
      <dgm:prSet/>
      <dgm:spPr/>
      <dgm:t>
        <a:bodyPr/>
        <a:lstStyle/>
        <a:p>
          <a:endParaRPr lang="en-US" sz="1000"/>
        </a:p>
      </dgm:t>
    </dgm:pt>
    <dgm:pt modelId="{87C83B44-CDE4-4FCF-A3C4-1BF9B2032504}">
      <dgm:prSet phldrT="[Text]" custT="1"/>
      <dgm:spPr>
        <a:xfrm>
          <a:off x="2366036" y="1422160"/>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5-PS1-1, 5-PS1-2</a:t>
          </a:r>
        </a:p>
        <a:p>
          <a:pPr>
            <a:buNone/>
          </a:pPr>
          <a:r>
            <a:rPr lang="en-US" sz="1000">
              <a:solidFill>
                <a:sysClr val="windowText" lastClr="000000">
                  <a:hueOff val="0"/>
                  <a:satOff val="0"/>
                  <a:lumOff val="0"/>
                  <a:alphaOff val="0"/>
                </a:sysClr>
              </a:solidFill>
              <a:latin typeface="Calibri" panose="020F0502020204030204"/>
              <a:ea typeface="+mn-ea"/>
              <a:cs typeface="+mn-cs"/>
            </a:rPr>
            <a:t>5-PS1-3, 5-PS1-4</a:t>
          </a:r>
        </a:p>
      </dgm:t>
    </dgm:pt>
    <dgm:pt modelId="{0424A7ED-E4EF-4549-8F99-54A859CFDED8}" type="parTrans" cxnId="{B6C59C7A-7C01-4DDD-A311-3B65726C5D41}">
      <dgm:prSet/>
      <dgm:spPr>
        <a:xfrm>
          <a:off x="2602618" y="1134413"/>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1048D97E-71A4-49E6-9A3F-6C7066BC4CAF}" type="sibTrans" cxnId="{B6C59C7A-7C01-4DDD-A311-3B65726C5D41}">
      <dgm:prSet/>
      <dgm:spPr/>
      <dgm:t>
        <a:bodyPr/>
        <a:lstStyle/>
        <a:p>
          <a:endParaRPr lang="en-US" sz="1000"/>
        </a:p>
      </dgm:t>
    </dgm:pt>
    <dgm:pt modelId="{2757AFF2-D0AE-4D9A-8AED-57119419FF3F}">
      <dgm:prSet phldrT="[Text]" custT="1"/>
      <dgm:spPr>
        <a:xfrm>
          <a:off x="5068771" y="750079"/>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Bundle 4 - Stars and the Solar System</a:t>
          </a:r>
        </a:p>
      </dgm:t>
    </dgm:pt>
    <dgm:pt modelId="{B7012B1E-74FB-49E5-BDF1-7E4A441E37CE}" type="parTrans" cxnId="{F5D5A762-D212-420D-AD39-2B1BAC76871B}">
      <dgm:prSet/>
      <dgm:spPr>
        <a:xfrm>
          <a:off x="3999706" y="462332"/>
          <a:ext cx="1351367" cy="211121"/>
        </a:xfrm>
        <a:custGeom>
          <a:avLst/>
          <a:gdLst/>
          <a:ahLst/>
          <a:cxnLst/>
          <a:rect l="0" t="0" r="0" b="0"/>
          <a:pathLst>
            <a:path>
              <a:moveTo>
                <a:pt x="0" y="0"/>
              </a:moveTo>
              <a:lnTo>
                <a:pt x="0" y="143873"/>
              </a:lnTo>
              <a:lnTo>
                <a:pt x="1351367" y="143873"/>
              </a:lnTo>
              <a:lnTo>
                <a:pt x="1351367" y="21112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sz="1000"/>
        </a:p>
      </dgm:t>
    </dgm:pt>
    <dgm:pt modelId="{D4BEA65F-FE20-4B2D-9B98-9E905EF3D281}" type="sibTrans" cxnId="{F5D5A762-D212-420D-AD39-2B1BAC76871B}">
      <dgm:prSet/>
      <dgm:spPr/>
      <dgm:t>
        <a:bodyPr/>
        <a:lstStyle/>
        <a:p>
          <a:endParaRPr lang="en-US" sz="1000"/>
        </a:p>
      </dgm:t>
    </dgm:pt>
    <dgm:pt modelId="{0DA56B19-953B-45F0-B309-A7715AB98C4D}">
      <dgm:prSet phldrT="[Text]" custT="1"/>
      <dgm:spPr>
        <a:xfrm>
          <a:off x="4140507" y="1422160"/>
          <a:ext cx="766948"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5-PS1-1, 5-PS2-1</a:t>
          </a:r>
        </a:p>
        <a:p>
          <a:pPr>
            <a:buNone/>
          </a:pPr>
          <a:r>
            <a:rPr lang="en-US" sz="1000">
              <a:solidFill>
                <a:sysClr val="windowText" lastClr="000000">
                  <a:hueOff val="0"/>
                  <a:satOff val="0"/>
                  <a:lumOff val="0"/>
                  <a:alphaOff val="0"/>
                </a:sysClr>
              </a:solidFill>
              <a:latin typeface="Calibri" panose="020F0502020204030204"/>
              <a:ea typeface="+mn-ea"/>
              <a:cs typeface="+mn-cs"/>
            </a:rPr>
            <a:t>5-ESS2-1, 5-ESS2-2</a:t>
          </a:r>
        </a:p>
        <a:p>
          <a:pPr>
            <a:buNone/>
          </a:pPr>
          <a:r>
            <a:rPr lang="en-US" sz="1000">
              <a:solidFill>
                <a:sysClr val="windowText" lastClr="000000">
                  <a:hueOff val="0"/>
                  <a:satOff val="0"/>
                  <a:lumOff val="0"/>
                  <a:alphaOff val="0"/>
                </a:sysClr>
              </a:solidFill>
              <a:latin typeface="Calibri" panose="020F0502020204030204"/>
              <a:ea typeface="+mn-ea"/>
              <a:cs typeface="+mn-cs"/>
            </a:rPr>
            <a:t>5-ESS3-1</a:t>
          </a:r>
        </a:p>
      </dgm:t>
    </dgm:pt>
    <dgm:pt modelId="{F5BC56F2-316F-4A10-8C6D-A73F60C642E1}" type="parTrans" cxnId="{E5414C41-1520-4C85-91BC-22632F1C5885}">
      <dgm:prSet/>
      <dgm:spPr>
        <a:xfrm>
          <a:off x="4397603" y="1134413"/>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948EFDA9-0F91-415E-AA80-43C71ABB0A9F}" type="sibTrans" cxnId="{E5414C41-1520-4C85-91BC-22632F1C5885}">
      <dgm:prSet/>
      <dgm:spPr/>
      <dgm:t>
        <a:bodyPr/>
        <a:lstStyle/>
        <a:p>
          <a:endParaRPr lang="en-US" sz="1000"/>
        </a:p>
      </dgm:t>
    </dgm:pt>
    <dgm:pt modelId="{F787A303-89FF-4ACC-BE64-C21F1A3C541B}">
      <dgm:prSet phldrT="[Text]" custT="1"/>
      <dgm:spPr>
        <a:xfrm>
          <a:off x="3253271" y="1422160"/>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5-PS1-1, 5-PS3-1</a:t>
          </a:r>
        </a:p>
        <a:p>
          <a:pPr>
            <a:buNone/>
          </a:pPr>
          <a:r>
            <a:rPr lang="en-US" sz="1000">
              <a:solidFill>
                <a:sysClr val="windowText" lastClr="000000">
                  <a:hueOff val="0"/>
                  <a:satOff val="0"/>
                  <a:lumOff val="0"/>
                  <a:alphaOff val="0"/>
                </a:sysClr>
              </a:solidFill>
              <a:latin typeface="Calibri" panose="020F0502020204030204"/>
              <a:ea typeface="+mn-ea"/>
              <a:cs typeface="+mn-cs"/>
            </a:rPr>
            <a:t>5-LS1-1, 5-LS2-1</a:t>
          </a:r>
        </a:p>
      </dgm:t>
    </dgm:pt>
    <dgm:pt modelId="{54FA5745-E840-4523-9FF7-5CEDF1CE9D8F}" type="sibTrans" cxnId="{E514B17A-3CA5-4BC1-9A93-0530D41935D4}">
      <dgm:prSet/>
      <dgm:spPr/>
      <dgm:t>
        <a:bodyPr/>
        <a:lstStyle/>
        <a:p>
          <a:endParaRPr lang="en-US" sz="1000"/>
        </a:p>
      </dgm:t>
    </dgm:pt>
    <dgm:pt modelId="{526E42A7-9D4C-436C-AA79-C35D3A01A88A}" type="parTrans" cxnId="{E514B17A-3CA5-4BC1-9A93-0530D41935D4}">
      <dgm:prSet/>
      <dgm:spPr>
        <a:xfrm>
          <a:off x="3489853" y="1134413"/>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132C2296-AC50-45F0-8135-3143FA04ABF8}">
      <dgm:prSet phldrT="[Text]" custT="1"/>
      <dgm:spPr>
        <a:xfrm>
          <a:off x="4161021" y="750079"/>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Bundle 3 - Earth's Major Systems</a:t>
          </a:r>
        </a:p>
      </dgm:t>
    </dgm:pt>
    <dgm:pt modelId="{9393AF3A-ABC5-4B45-971D-CF583B1E8D7A}" type="sibTrans" cxnId="{A78F6184-43BA-4C23-84A4-33ED7A0C3804}">
      <dgm:prSet/>
      <dgm:spPr/>
      <dgm:t>
        <a:bodyPr/>
        <a:lstStyle/>
        <a:p>
          <a:endParaRPr lang="en-US" sz="1000"/>
        </a:p>
      </dgm:t>
    </dgm:pt>
    <dgm:pt modelId="{C56F03D7-C17C-4A4E-BD78-5D7E946AA624}" type="parTrans" cxnId="{A78F6184-43BA-4C23-84A4-33ED7A0C3804}">
      <dgm:prSet/>
      <dgm:spPr>
        <a:xfrm>
          <a:off x="3999706" y="462332"/>
          <a:ext cx="443617" cy="211121"/>
        </a:xfrm>
        <a:custGeom>
          <a:avLst/>
          <a:gdLst/>
          <a:ahLst/>
          <a:cxnLst/>
          <a:rect l="0" t="0" r="0" b="0"/>
          <a:pathLst>
            <a:path>
              <a:moveTo>
                <a:pt x="0" y="0"/>
              </a:moveTo>
              <a:lnTo>
                <a:pt x="0" y="143873"/>
              </a:lnTo>
              <a:lnTo>
                <a:pt x="443617" y="143873"/>
              </a:lnTo>
              <a:lnTo>
                <a:pt x="443617" y="21112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sz="1000"/>
        </a:p>
      </dgm:t>
    </dgm:pt>
    <dgm:pt modelId="{5435847A-A8DD-475A-A7C6-E84850DD0DB0}">
      <dgm:prSet phldrT="[Text]" custT="1"/>
      <dgm:spPr>
        <a:xfrm>
          <a:off x="2366036" y="2094240"/>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Measurement Target 1</a:t>
          </a:r>
        </a:p>
      </dgm:t>
    </dgm:pt>
    <dgm:pt modelId="{EC103B8E-A20B-49B6-8457-AD67DB8773AA}" type="parTrans" cxnId="{81C4812B-C9DB-4B22-80B7-1859AD673E67}">
      <dgm:prSet/>
      <dgm:spPr>
        <a:xfrm>
          <a:off x="2602618" y="1806494"/>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C8C856EE-65DF-4651-B319-9DA458EFD195}" type="sibTrans" cxnId="{81C4812B-C9DB-4B22-80B7-1859AD673E67}">
      <dgm:prSet/>
      <dgm:spPr/>
      <dgm:t>
        <a:bodyPr/>
        <a:lstStyle/>
        <a:p>
          <a:endParaRPr lang="en-US" sz="1000"/>
        </a:p>
      </dgm:t>
    </dgm:pt>
    <dgm:pt modelId="{F4567FA5-08F6-499D-9101-DBFE87338EAB}">
      <dgm:prSet phldrT="[Text]" custT="1"/>
      <dgm:spPr>
        <a:xfrm>
          <a:off x="3253271" y="2094240"/>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Measurement Target 2</a:t>
          </a:r>
        </a:p>
      </dgm:t>
    </dgm:pt>
    <dgm:pt modelId="{7D45E65F-80B6-462C-B049-4F4C1C7B1B0B}" type="parTrans" cxnId="{CE43E3C9-0505-4579-AC36-BE1AA7F69A47}">
      <dgm:prSet/>
      <dgm:spPr>
        <a:xfrm>
          <a:off x="3489853" y="1806494"/>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94AEBC09-502B-4AAD-BCF8-32E1151D4437}" type="sibTrans" cxnId="{CE43E3C9-0505-4579-AC36-BE1AA7F69A47}">
      <dgm:prSet/>
      <dgm:spPr/>
      <dgm:t>
        <a:bodyPr/>
        <a:lstStyle/>
        <a:p>
          <a:endParaRPr lang="en-US" sz="1000"/>
        </a:p>
      </dgm:t>
    </dgm:pt>
    <dgm:pt modelId="{5B366C55-BF88-449A-9722-82D9388DC115}">
      <dgm:prSet phldrT="[Text]" custT="1"/>
      <dgm:spPr>
        <a:xfrm>
          <a:off x="4161021" y="2094240"/>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Measurement Target 3</a:t>
          </a:r>
        </a:p>
      </dgm:t>
    </dgm:pt>
    <dgm:pt modelId="{48B27085-505F-4EAE-A8D1-E47E02C8BC3F}" type="parTrans" cxnId="{04CF31E1-65F8-4968-89DB-293F3737EBB9}">
      <dgm:prSet/>
      <dgm:spPr>
        <a:xfrm>
          <a:off x="4397603" y="1806494"/>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C8F622D5-82FD-4D75-B735-1693EF0BF1C2}" type="sibTrans" cxnId="{04CF31E1-65F8-4968-89DB-293F3737EBB9}">
      <dgm:prSet/>
      <dgm:spPr/>
      <dgm:t>
        <a:bodyPr/>
        <a:lstStyle/>
        <a:p>
          <a:endParaRPr lang="en-US" sz="1000"/>
        </a:p>
      </dgm:t>
    </dgm:pt>
    <dgm:pt modelId="{F11E5E56-7CDB-42D4-912F-9A402E6377AD}">
      <dgm:prSet phldrT="[Text]" custT="1"/>
      <dgm:spPr>
        <a:xfrm>
          <a:off x="5068771" y="2094240"/>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Measurement Target 4</a:t>
          </a:r>
        </a:p>
      </dgm:t>
    </dgm:pt>
    <dgm:pt modelId="{793E3A52-1506-448E-88D8-6BA9B9C6F7C2}" type="parTrans" cxnId="{F0397F84-E7BE-443E-822F-C0C910AA9C7E}">
      <dgm:prSet/>
      <dgm:spPr>
        <a:xfrm>
          <a:off x="5305353" y="1806494"/>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96CDBF94-4120-42F6-BD16-42029FA8D0F1}" type="sibTrans" cxnId="{F0397F84-E7BE-443E-822F-C0C910AA9C7E}">
      <dgm:prSet/>
      <dgm:spPr/>
      <dgm:t>
        <a:bodyPr/>
        <a:lstStyle/>
        <a:p>
          <a:endParaRPr lang="en-US" sz="1000"/>
        </a:p>
      </dgm:t>
    </dgm:pt>
    <dgm:pt modelId="{A086B3BE-2DA7-405C-B13D-DC1BFE4EF5DD}">
      <dgm:prSet phldrT="[Text]" custT="1"/>
      <dgm:spPr>
        <a:xfrm>
          <a:off x="1035183" y="2766321"/>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Focal KSA 5.1a</a:t>
          </a:r>
        </a:p>
      </dgm:t>
    </dgm:pt>
    <dgm:pt modelId="{5ED81CAE-77D5-4635-A194-7E0A80647986}" type="parTrans" cxnId="{B4AA7BFF-9BEA-491A-A548-43533C1EF942}">
      <dgm:prSet/>
      <dgm:spPr>
        <a:xfrm>
          <a:off x="1317485" y="2478574"/>
          <a:ext cx="1330852" cy="211121"/>
        </a:xfrm>
        <a:custGeom>
          <a:avLst/>
          <a:gdLst/>
          <a:ahLst/>
          <a:cxnLst/>
          <a:rect l="0" t="0" r="0" b="0"/>
          <a:pathLst>
            <a:path>
              <a:moveTo>
                <a:pt x="1330852" y="0"/>
              </a:moveTo>
              <a:lnTo>
                <a:pt x="1330852" y="143873"/>
              </a:lnTo>
              <a:lnTo>
                <a:pt x="0" y="143873"/>
              </a:lnTo>
              <a:lnTo>
                <a:pt x="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7E5DE691-DC5E-41AD-9598-4374110A488F}" type="sibTrans" cxnId="{B4AA7BFF-9BEA-491A-A548-43533C1EF942}">
      <dgm:prSet/>
      <dgm:spPr/>
      <dgm:t>
        <a:bodyPr/>
        <a:lstStyle/>
        <a:p>
          <a:endParaRPr lang="en-US" sz="1000"/>
        </a:p>
      </dgm:t>
    </dgm:pt>
    <dgm:pt modelId="{0F5C2120-EFF5-427C-A957-10C59D48A7ED}">
      <dgm:prSet phldrT="[Text]" custT="1"/>
      <dgm:spPr>
        <a:xfrm>
          <a:off x="1922418" y="2766321"/>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Focal KSA 5.1b</a:t>
          </a:r>
        </a:p>
      </dgm:t>
    </dgm:pt>
    <dgm:pt modelId="{1729F092-1ED4-410E-951D-176708405E89}" type="parTrans" cxnId="{C9CB3A13-C87E-460B-A576-E7F4292A27A2}">
      <dgm:prSet/>
      <dgm:spPr>
        <a:xfrm>
          <a:off x="2204720" y="2478574"/>
          <a:ext cx="443617" cy="211121"/>
        </a:xfrm>
        <a:custGeom>
          <a:avLst/>
          <a:gdLst/>
          <a:ahLst/>
          <a:cxnLst/>
          <a:rect l="0" t="0" r="0" b="0"/>
          <a:pathLst>
            <a:path>
              <a:moveTo>
                <a:pt x="443617" y="0"/>
              </a:moveTo>
              <a:lnTo>
                <a:pt x="443617" y="143873"/>
              </a:lnTo>
              <a:lnTo>
                <a:pt x="0" y="143873"/>
              </a:lnTo>
              <a:lnTo>
                <a:pt x="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91712079-5150-4943-9C75-D97678F9911B}" type="sibTrans" cxnId="{C9CB3A13-C87E-460B-A576-E7F4292A27A2}">
      <dgm:prSet/>
      <dgm:spPr/>
      <dgm:t>
        <a:bodyPr/>
        <a:lstStyle/>
        <a:p>
          <a:endParaRPr lang="en-US" sz="1000"/>
        </a:p>
      </dgm:t>
    </dgm:pt>
    <dgm:pt modelId="{6C58D07A-B581-4D03-B569-70C0DC5096C8}">
      <dgm:prSet phldrT="[Text]" custT="1"/>
      <dgm:spPr>
        <a:xfrm>
          <a:off x="2809654" y="2766321"/>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Focal KSA 5.1c</a:t>
          </a:r>
        </a:p>
      </dgm:t>
    </dgm:pt>
    <dgm:pt modelId="{89EBC143-CF66-44F8-9ECF-7F0607607DCB}" type="parTrans" cxnId="{A2308BB2-F26F-4464-A2A0-B92AA8EE189D}">
      <dgm:prSet/>
      <dgm:spPr>
        <a:xfrm>
          <a:off x="2648338" y="2478574"/>
          <a:ext cx="443617" cy="211121"/>
        </a:xfrm>
        <a:custGeom>
          <a:avLst/>
          <a:gdLst/>
          <a:ahLst/>
          <a:cxnLst/>
          <a:rect l="0" t="0" r="0" b="0"/>
          <a:pathLst>
            <a:path>
              <a:moveTo>
                <a:pt x="0" y="0"/>
              </a:moveTo>
              <a:lnTo>
                <a:pt x="0" y="143873"/>
              </a:lnTo>
              <a:lnTo>
                <a:pt x="443617" y="143873"/>
              </a:lnTo>
              <a:lnTo>
                <a:pt x="443617"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8A296CFC-80D7-45FC-9C50-91F63328D27A}" type="sibTrans" cxnId="{A2308BB2-F26F-4464-A2A0-B92AA8EE189D}">
      <dgm:prSet/>
      <dgm:spPr/>
      <dgm:t>
        <a:bodyPr/>
        <a:lstStyle/>
        <a:p>
          <a:endParaRPr lang="en-US" sz="1000"/>
        </a:p>
      </dgm:t>
    </dgm:pt>
    <dgm:pt modelId="{83417B86-ECE8-49B3-9879-93E0738E1444}">
      <dgm:prSet phldrT="[Text]" custT="1"/>
      <dgm:spPr>
        <a:xfrm>
          <a:off x="3696889" y="2766321"/>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Focal KSA 5.1d</a:t>
          </a:r>
        </a:p>
      </dgm:t>
    </dgm:pt>
    <dgm:pt modelId="{439AD8CC-7FBC-4A41-8B2F-99946EEB085D}" type="parTrans" cxnId="{71DC48B3-A26B-4FAE-83D1-3F49C825475E}">
      <dgm:prSet/>
      <dgm:spPr>
        <a:xfrm>
          <a:off x="2648338" y="2478574"/>
          <a:ext cx="1330852" cy="211121"/>
        </a:xfrm>
        <a:custGeom>
          <a:avLst/>
          <a:gdLst/>
          <a:ahLst/>
          <a:cxnLst/>
          <a:rect l="0" t="0" r="0" b="0"/>
          <a:pathLst>
            <a:path>
              <a:moveTo>
                <a:pt x="0" y="0"/>
              </a:moveTo>
              <a:lnTo>
                <a:pt x="0" y="143873"/>
              </a:lnTo>
              <a:lnTo>
                <a:pt x="1330852" y="143873"/>
              </a:lnTo>
              <a:lnTo>
                <a:pt x="1330852"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6A22EB22-7366-40FB-A104-8DA04163A75D}" type="sibTrans" cxnId="{71DC48B3-A26B-4FAE-83D1-3F49C825475E}">
      <dgm:prSet/>
      <dgm:spPr/>
      <dgm:t>
        <a:bodyPr/>
        <a:lstStyle/>
        <a:p>
          <a:endParaRPr lang="en-US" sz="1000"/>
        </a:p>
      </dgm:t>
    </dgm:pt>
    <dgm:pt modelId="{611A23AB-54A4-4CA9-9383-B12B7FE1EF87}">
      <dgm:prSet phldrT="[Text]" custT="1"/>
      <dgm:spPr>
        <a:xfrm>
          <a:off x="1035183" y="3438402"/>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Task Sets</a:t>
          </a:r>
        </a:p>
      </dgm:t>
    </dgm:pt>
    <dgm:pt modelId="{AE2512A5-26B7-4B9E-B6C3-3BC65ECDB70D}" type="parTrans" cxnId="{8C112E2A-08BB-4D59-88BA-D6D92E8A1FC9}">
      <dgm:prSet/>
      <dgm:spPr>
        <a:xfrm>
          <a:off x="1271765" y="3150655"/>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26FCBAA5-5283-4CC1-8F7A-FF6049C2A804}" type="sibTrans" cxnId="{8C112E2A-08BB-4D59-88BA-D6D92E8A1FC9}">
      <dgm:prSet/>
      <dgm:spPr/>
      <dgm:t>
        <a:bodyPr/>
        <a:lstStyle/>
        <a:p>
          <a:endParaRPr lang="en-US" sz="1000"/>
        </a:p>
      </dgm:t>
    </dgm:pt>
    <dgm:pt modelId="{E250B03E-32EB-4116-9911-D82C64C297B3}">
      <dgm:prSet phldrT="[Text]" custT="1"/>
      <dgm:spPr>
        <a:xfrm>
          <a:off x="1922418" y="3438402"/>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Task Sets</a:t>
          </a:r>
        </a:p>
      </dgm:t>
    </dgm:pt>
    <dgm:pt modelId="{38451BE6-3B70-4AB5-88D6-723E377C2543}" type="parTrans" cxnId="{1B2FA5E5-2D3A-49A0-A124-C58B564BC835}">
      <dgm:prSet/>
      <dgm:spPr>
        <a:xfrm>
          <a:off x="2159000" y="3150655"/>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D21FDB25-CE3A-41F7-BFE1-4C069E664E9E}" type="sibTrans" cxnId="{1B2FA5E5-2D3A-49A0-A124-C58B564BC835}">
      <dgm:prSet/>
      <dgm:spPr/>
      <dgm:t>
        <a:bodyPr/>
        <a:lstStyle/>
        <a:p>
          <a:endParaRPr lang="en-US" sz="1000"/>
        </a:p>
      </dgm:t>
    </dgm:pt>
    <dgm:pt modelId="{50799B36-074B-42B0-A6B1-01DB8FA9BE8D}">
      <dgm:prSet phldrT="[Text]" custT="1"/>
      <dgm:spPr>
        <a:xfrm>
          <a:off x="2809654" y="3438402"/>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a:solidFill>
                <a:sysClr val="windowText" lastClr="000000">
                  <a:hueOff val="0"/>
                  <a:satOff val="0"/>
                  <a:lumOff val="0"/>
                  <a:alphaOff val="0"/>
                </a:sysClr>
              </a:solidFill>
              <a:latin typeface="Calibri" panose="020F0502020204030204"/>
              <a:ea typeface="+mn-ea"/>
              <a:cs typeface="+mn-cs"/>
            </a:rPr>
            <a:t>Task Sets</a:t>
          </a:r>
        </a:p>
      </dgm:t>
    </dgm:pt>
    <dgm:pt modelId="{C2A16EFC-D13C-47CE-92F7-A7715CE5D7C1}" type="parTrans" cxnId="{BB935DD6-626B-46F7-ADD1-9823D563C63B}">
      <dgm:prSet/>
      <dgm:spPr>
        <a:xfrm>
          <a:off x="3046236" y="3150655"/>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97963BA7-8587-4AD8-A4C0-58880A010177}" type="sibTrans" cxnId="{BB935DD6-626B-46F7-ADD1-9823D563C63B}">
      <dgm:prSet/>
      <dgm:spPr/>
      <dgm:t>
        <a:bodyPr/>
        <a:lstStyle/>
        <a:p>
          <a:endParaRPr lang="en-US" sz="1000"/>
        </a:p>
      </dgm:t>
    </dgm:pt>
    <dgm:pt modelId="{1F1FEB25-BE1A-44F8-B49E-FFD385E030F0}">
      <dgm:prSet phldrT="[Text]" custT="1"/>
      <dgm:spPr>
        <a:xfrm>
          <a:off x="3696889" y="3438402"/>
          <a:ext cx="725919"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endParaRPr lang="en-US" sz="1000">
            <a:solidFill>
              <a:sysClr val="windowText" lastClr="000000">
                <a:hueOff val="0"/>
                <a:satOff val="0"/>
                <a:lumOff val="0"/>
                <a:alphaOff val="0"/>
              </a:sysClr>
            </a:solidFill>
            <a:latin typeface="Calibri" panose="020F0502020204030204"/>
            <a:ea typeface="+mn-ea"/>
            <a:cs typeface="+mn-cs"/>
          </a:endParaRPr>
        </a:p>
        <a:p>
          <a:pPr>
            <a:buNone/>
          </a:pPr>
          <a:r>
            <a:rPr lang="en-US" sz="1000">
              <a:solidFill>
                <a:sysClr val="windowText" lastClr="000000">
                  <a:hueOff val="0"/>
                  <a:satOff val="0"/>
                  <a:lumOff val="0"/>
                  <a:alphaOff val="0"/>
                </a:sysClr>
              </a:solidFill>
              <a:latin typeface="Calibri" panose="020F0502020204030204"/>
              <a:ea typeface="+mn-ea"/>
              <a:cs typeface="+mn-cs"/>
            </a:rPr>
            <a:t>Task Sets</a:t>
          </a:r>
        </a:p>
        <a:p>
          <a:pPr>
            <a:buNone/>
          </a:pPr>
          <a:endParaRPr lang="en-US" sz="1000">
            <a:solidFill>
              <a:sysClr val="windowText" lastClr="000000">
                <a:hueOff val="0"/>
                <a:satOff val="0"/>
                <a:lumOff val="0"/>
                <a:alphaOff val="0"/>
              </a:sysClr>
            </a:solidFill>
            <a:latin typeface="Calibri" panose="020F0502020204030204"/>
            <a:ea typeface="+mn-ea"/>
            <a:cs typeface="+mn-cs"/>
          </a:endParaRPr>
        </a:p>
      </dgm:t>
    </dgm:pt>
    <dgm:pt modelId="{65BCC3DA-FB96-4FCF-BABE-4EC518695BF5}" type="parTrans" cxnId="{08BC483E-D09E-4BA8-8E46-7C00E6808436}">
      <dgm:prSet/>
      <dgm:spPr>
        <a:xfrm>
          <a:off x="3933471" y="3150655"/>
          <a:ext cx="91440" cy="211121"/>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sz="1000"/>
        </a:p>
      </dgm:t>
    </dgm:pt>
    <dgm:pt modelId="{367882CD-5523-40D4-A469-B964E1515B7F}" type="sibTrans" cxnId="{08BC483E-D09E-4BA8-8E46-7C00E6808436}">
      <dgm:prSet/>
      <dgm:spPr/>
      <dgm:t>
        <a:bodyPr/>
        <a:lstStyle/>
        <a:p>
          <a:endParaRPr lang="en-US" sz="1000"/>
        </a:p>
      </dgm:t>
    </dgm:pt>
    <dgm:pt modelId="{23DD5E58-621D-4E7B-B170-FCD6A50A2F34}">
      <dgm:prSet phldrT="[Text]" custT="1"/>
      <dgm:spPr>
        <a:xfrm>
          <a:off x="2712295" y="77998"/>
          <a:ext cx="2736136" cy="4609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000" b="1">
              <a:solidFill>
                <a:sysClr val="windowText" lastClr="000000">
                  <a:hueOff val="0"/>
                  <a:satOff val="0"/>
                  <a:lumOff val="0"/>
                  <a:alphaOff val="0"/>
                </a:sysClr>
              </a:solidFill>
              <a:latin typeface="Calibri" panose="020F0502020204030204"/>
              <a:ea typeface="+mn-ea"/>
              <a:cs typeface="+mn-cs"/>
            </a:rPr>
            <a:t>Grade 5 Claim</a:t>
          </a:r>
          <a:r>
            <a:rPr lang="en-US" sz="1000">
              <a:solidFill>
                <a:sysClr val="windowText" lastClr="000000">
                  <a:hueOff val="0"/>
                  <a:satOff val="0"/>
                  <a:lumOff val="0"/>
                  <a:alphaOff val="0"/>
                </a:sysClr>
              </a:solidFill>
              <a:latin typeface="Calibri" panose="020F0502020204030204"/>
              <a:ea typeface="+mn-ea"/>
              <a:cs typeface="+mn-cs"/>
            </a:rPr>
            <a:t>: Students demonstrate a sophisticated understanding of the core ideas and applications of practices and crosscutting concepts in the disciplines of science.</a:t>
          </a:r>
        </a:p>
      </dgm:t>
    </dgm:pt>
    <dgm:pt modelId="{A25254B2-153D-4119-B486-87046A482CEF}" type="parTrans" cxnId="{992CCEB7-21E4-42FF-82A7-A34E7CE34E39}">
      <dgm:prSet/>
      <dgm:spPr/>
      <dgm:t>
        <a:bodyPr/>
        <a:lstStyle/>
        <a:p>
          <a:endParaRPr lang="en-US" sz="1000"/>
        </a:p>
      </dgm:t>
    </dgm:pt>
    <dgm:pt modelId="{CFA2868E-0CEF-43E7-B59B-DF00FB95999E}" type="sibTrans" cxnId="{992CCEB7-21E4-42FF-82A7-A34E7CE34E39}">
      <dgm:prSet/>
      <dgm:spPr/>
      <dgm:t>
        <a:bodyPr/>
        <a:lstStyle/>
        <a:p>
          <a:endParaRPr lang="en-US" sz="1000"/>
        </a:p>
      </dgm:t>
    </dgm:pt>
    <dgm:pt modelId="{999748EE-8D49-48A7-B67E-EDBDC5A1AFAF}" type="pres">
      <dgm:prSet presAssocID="{B901F6BC-7B1A-42F9-B055-C463D83F9CFC}" presName="hierChild1" presStyleCnt="0">
        <dgm:presLayoutVars>
          <dgm:chPref val="1"/>
          <dgm:dir/>
          <dgm:animOne val="branch"/>
          <dgm:animLvl val="lvl"/>
          <dgm:resizeHandles/>
        </dgm:presLayoutVars>
      </dgm:prSet>
      <dgm:spPr/>
    </dgm:pt>
    <dgm:pt modelId="{71778BD5-513B-42E9-A5FC-E653387235FD}" type="pres">
      <dgm:prSet presAssocID="{09FF50F7-B608-4886-9A05-BD223D1A3FDE}" presName="hierRoot1" presStyleCnt="0"/>
      <dgm:spPr/>
    </dgm:pt>
    <dgm:pt modelId="{C9FD5770-3C0C-4532-811E-C4116D30ECB8}" type="pres">
      <dgm:prSet presAssocID="{09FF50F7-B608-4886-9A05-BD223D1A3FDE}" presName="composite" presStyleCnt="0"/>
      <dgm:spPr/>
    </dgm:pt>
    <dgm:pt modelId="{2079F46E-4F39-44CA-8E2C-DBABC0808135}" type="pres">
      <dgm:prSet presAssocID="{09FF50F7-B608-4886-9A05-BD223D1A3FDE}" presName="background" presStyleLbl="node0" presStyleIdx="0" presStyleCnt="2"/>
      <dgm:spPr>
        <a:xfrm>
          <a:off x="1744402" y="1373"/>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5952FC6-7CB9-496E-A235-AE4AC8057E7A}" type="pres">
      <dgm:prSet presAssocID="{09FF50F7-B608-4886-9A05-BD223D1A3FDE}" presName="text" presStyleLbl="fgAcc0" presStyleIdx="0" presStyleCnt="2">
        <dgm:presLayoutVars>
          <dgm:chPref val="3"/>
        </dgm:presLayoutVars>
      </dgm:prSet>
      <dgm:spPr/>
    </dgm:pt>
    <dgm:pt modelId="{2B8BF9AC-5B7B-465D-B266-824DB99F0A68}" type="pres">
      <dgm:prSet presAssocID="{09FF50F7-B608-4886-9A05-BD223D1A3FDE}" presName="hierChild2" presStyleCnt="0"/>
      <dgm:spPr/>
    </dgm:pt>
    <dgm:pt modelId="{258756F1-51AB-4F24-B45C-0EB763FA8BF1}" type="pres">
      <dgm:prSet presAssocID="{23DD5E58-621D-4E7B-B170-FCD6A50A2F34}" presName="hierRoot1" presStyleCnt="0"/>
      <dgm:spPr/>
    </dgm:pt>
    <dgm:pt modelId="{9984BAF3-6DEC-4991-A7F3-122479B7EAAB}" type="pres">
      <dgm:prSet presAssocID="{23DD5E58-621D-4E7B-B170-FCD6A50A2F34}" presName="composite" presStyleCnt="0"/>
      <dgm:spPr/>
    </dgm:pt>
    <dgm:pt modelId="{80F808AE-62E5-4B14-8795-16821D6DEEB1}" type="pres">
      <dgm:prSet presAssocID="{23DD5E58-621D-4E7B-B170-FCD6A50A2F34}" presName="background" presStyleLbl="node0" presStyleIdx="1" presStyleCnt="2"/>
      <dgm:spPr>
        <a:xfrm>
          <a:off x="2631637" y="1373"/>
          <a:ext cx="2736136"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4384987-72BD-475A-ADE5-8DE67AB59171}" type="pres">
      <dgm:prSet presAssocID="{23DD5E58-621D-4E7B-B170-FCD6A50A2F34}" presName="text" presStyleLbl="fgAcc0" presStyleIdx="1" presStyleCnt="2" custScaleX="376920">
        <dgm:presLayoutVars>
          <dgm:chPref val="3"/>
        </dgm:presLayoutVars>
      </dgm:prSet>
      <dgm:spPr/>
    </dgm:pt>
    <dgm:pt modelId="{F6E220C2-8CF6-457D-80AE-F8C396E0BB0F}" type="pres">
      <dgm:prSet presAssocID="{23DD5E58-621D-4E7B-B170-FCD6A50A2F34}" presName="hierChild2" presStyleCnt="0"/>
      <dgm:spPr/>
    </dgm:pt>
    <dgm:pt modelId="{87197F7E-E851-45AB-B554-2671C3716DEE}" type="pres">
      <dgm:prSet presAssocID="{9864E869-0260-4F93-B877-19BD6C167BDD}" presName="Name10" presStyleLbl="parChTrans1D2" presStyleIdx="0" presStyleCnt="4"/>
      <dgm:spPr/>
    </dgm:pt>
    <dgm:pt modelId="{2DDC2BFD-C32C-4B84-B807-63C116CDD38B}" type="pres">
      <dgm:prSet presAssocID="{9623A341-F3C7-428D-A182-34EEDF1240E2}" presName="hierRoot2" presStyleCnt="0"/>
      <dgm:spPr/>
    </dgm:pt>
    <dgm:pt modelId="{09A08E81-A58E-41F5-8C8E-AC79503DC492}" type="pres">
      <dgm:prSet presAssocID="{9623A341-F3C7-428D-A182-34EEDF1240E2}" presName="composite2" presStyleCnt="0"/>
      <dgm:spPr/>
    </dgm:pt>
    <dgm:pt modelId="{F085FE14-EE6D-456E-B7D2-7BB74F7A2691}" type="pres">
      <dgm:prSet presAssocID="{9623A341-F3C7-428D-A182-34EEDF1240E2}" presName="background2" presStyleLbl="node2" presStyleIdx="0" presStyleCnt="4"/>
      <dgm:spPr>
        <a:xfrm>
          <a:off x="2285378" y="673454"/>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181E5504-3A4B-4366-AB8D-47B438733B50}" type="pres">
      <dgm:prSet presAssocID="{9623A341-F3C7-428D-A182-34EEDF1240E2}" presName="text2" presStyleLbl="fgAcc2" presStyleIdx="0" presStyleCnt="4">
        <dgm:presLayoutVars>
          <dgm:chPref val="3"/>
        </dgm:presLayoutVars>
      </dgm:prSet>
      <dgm:spPr/>
    </dgm:pt>
    <dgm:pt modelId="{98395955-62F7-4AC5-B518-1ED076E61D72}" type="pres">
      <dgm:prSet presAssocID="{9623A341-F3C7-428D-A182-34EEDF1240E2}" presName="hierChild3" presStyleCnt="0"/>
      <dgm:spPr/>
    </dgm:pt>
    <dgm:pt modelId="{265BE725-A10F-4B85-9AD9-51325AD12964}" type="pres">
      <dgm:prSet presAssocID="{0424A7ED-E4EF-4549-8F99-54A859CFDED8}" presName="Name17" presStyleLbl="parChTrans1D3" presStyleIdx="0" presStyleCnt="4"/>
      <dgm:spPr/>
    </dgm:pt>
    <dgm:pt modelId="{C505257E-390E-4D9F-8844-EBD142AD81B4}" type="pres">
      <dgm:prSet presAssocID="{87C83B44-CDE4-4FCF-A3C4-1BF9B2032504}" presName="hierRoot3" presStyleCnt="0"/>
      <dgm:spPr/>
    </dgm:pt>
    <dgm:pt modelId="{3AD431D0-8A07-4B60-BDEA-0D4770873678}" type="pres">
      <dgm:prSet presAssocID="{87C83B44-CDE4-4FCF-A3C4-1BF9B2032504}" presName="composite3" presStyleCnt="0"/>
      <dgm:spPr/>
    </dgm:pt>
    <dgm:pt modelId="{89788E3D-1514-4D4F-BAAE-BD1E1EF2BAE4}" type="pres">
      <dgm:prSet presAssocID="{87C83B44-CDE4-4FCF-A3C4-1BF9B2032504}" presName="background3" presStyleLbl="node3" presStyleIdx="0" presStyleCnt="4"/>
      <dgm:spPr>
        <a:xfrm>
          <a:off x="2285378" y="1345535"/>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1C09ACB-71C2-4CC6-A145-0DD82DF5ABFD}" type="pres">
      <dgm:prSet presAssocID="{87C83B44-CDE4-4FCF-A3C4-1BF9B2032504}" presName="text3" presStyleLbl="fgAcc3" presStyleIdx="0" presStyleCnt="4">
        <dgm:presLayoutVars>
          <dgm:chPref val="3"/>
        </dgm:presLayoutVars>
      </dgm:prSet>
      <dgm:spPr/>
    </dgm:pt>
    <dgm:pt modelId="{49DC0E64-00B4-4465-9C79-3E47FECC5A9B}" type="pres">
      <dgm:prSet presAssocID="{87C83B44-CDE4-4FCF-A3C4-1BF9B2032504}" presName="hierChild4" presStyleCnt="0"/>
      <dgm:spPr/>
    </dgm:pt>
    <dgm:pt modelId="{A92596B1-D578-4383-A78A-EB9CE7928986}" type="pres">
      <dgm:prSet presAssocID="{EC103B8E-A20B-49B6-8457-AD67DB8773AA}" presName="Name23" presStyleLbl="parChTrans1D4" presStyleIdx="0" presStyleCnt="12"/>
      <dgm:spPr/>
    </dgm:pt>
    <dgm:pt modelId="{6C94DB9A-23EB-4283-8B52-65A6FF1AF6A7}" type="pres">
      <dgm:prSet presAssocID="{5435847A-A8DD-475A-A7C6-E84850DD0DB0}" presName="hierRoot4" presStyleCnt="0"/>
      <dgm:spPr/>
    </dgm:pt>
    <dgm:pt modelId="{23BBC43C-2D55-4FBF-98DD-64AD72D41641}" type="pres">
      <dgm:prSet presAssocID="{5435847A-A8DD-475A-A7C6-E84850DD0DB0}" presName="composite4" presStyleCnt="0"/>
      <dgm:spPr/>
    </dgm:pt>
    <dgm:pt modelId="{487DB692-58CA-492F-BE0E-8CE8B377A14F}" type="pres">
      <dgm:prSet presAssocID="{5435847A-A8DD-475A-A7C6-E84850DD0DB0}" presName="background4" presStyleLbl="node4" presStyleIdx="0" presStyleCnt="12"/>
      <dgm:spPr>
        <a:xfrm>
          <a:off x="2285378" y="2017615"/>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25F8F0A-CEAB-4E8E-AE91-5C496C97AC4A}" type="pres">
      <dgm:prSet presAssocID="{5435847A-A8DD-475A-A7C6-E84850DD0DB0}" presName="text4" presStyleLbl="fgAcc4" presStyleIdx="0" presStyleCnt="12">
        <dgm:presLayoutVars>
          <dgm:chPref val="3"/>
        </dgm:presLayoutVars>
      </dgm:prSet>
      <dgm:spPr/>
    </dgm:pt>
    <dgm:pt modelId="{8C93BA78-FADA-4578-B685-4A76C4224E0A}" type="pres">
      <dgm:prSet presAssocID="{5435847A-A8DD-475A-A7C6-E84850DD0DB0}" presName="hierChild5" presStyleCnt="0"/>
      <dgm:spPr/>
    </dgm:pt>
    <dgm:pt modelId="{67C635B3-13AB-4068-BB20-AE2CBE861DB6}" type="pres">
      <dgm:prSet presAssocID="{5ED81CAE-77D5-4635-A194-7E0A80647986}" presName="Name23" presStyleLbl="parChTrans1D4" presStyleIdx="1" presStyleCnt="12"/>
      <dgm:spPr/>
    </dgm:pt>
    <dgm:pt modelId="{3FD83EA0-5E03-452E-A8CA-193600DA70A1}" type="pres">
      <dgm:prSet presAssocID="{A086B3BE-2DA7-405C-B13D-DC1BFE4EF5DD}" presName="hierRoot4" presStyleCnt="0"/>
      <dgm:spPr/>
    </dgm:pt>
    <dgm:pt modelId="{0D3DDCF2-23A1-460D-9EF6-F940B3035536}" type="pres">
      <dgm:prSet presAssocID="{A086B3BE-2DA7-405C-B13D-DC1BFE4EF5DD}" presName="composite4" presStyleCnt="0"/>
      <dgm:spPr/>
    </dgm:pt>
    <dgm:pt modelId="{6992AEE9-CCF9-425F-A815-47B825BE7848}" type="pres">
      <dgm:prSet presAssocID="{A086B3BE-2DA7-405C-B13D-DC1BFE4EF5DD}" presName="background4" presStyleLbl="node4" presStyleIdx="1" presStyleCnt="12"/>
      <dgm:spPr>
        <a:xfrm>
          <a:off x="954525" y="2689696"/>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11FD9A0-0128-4F19-8FAD-666CC72609FD}" type="pres">
      <dgm:prSet presAssocID="{A086B3BE-2DA7-405C-B13D-DC1BFE4EF5DD}" presName="text4" presStyleLbl="fgAcc4" presStyleIdx="1" presStyleCnt="12">
        <dgm:presLayoutVars>
          <dgm:chPref val="3"/>
        </dgm:presLayoutVars>
      </dgm:prSet>
      <dgm:spPr/>
    </dgm:pt>
    <dgm:pt modelId="{F3C7FDD7-696F-4C9C-BD57-682B5E182968}" type="pres">
      <dgm:prSet presAssocID="{A086B3BE-2DA7-405C-B13D-DC1BFE4EF5DD}" presName="hierChild5" presStyleCnt="0"/>
      <dgm:spPr/>
    </dgm:pt>
    <dgm:pt modelId="{E8B1D84F-5575-497A-9FE0-7F38230A70B1}" type="pres">
      <dgm:prSet presAssocID="{AE2512A5-26B7-4B9E-B6C3-3BC65ECDB70D}" presName="Name23" presStyleLbl="parChTrans1D4" presStyleIdx="2" presStyleCnt="12"/>
      <dgm:spPr/>
    </dgm:pt>
    <dgm:pt modelId="{A9B4D17E-9D33-46F3-AC43-533A1C3429B8}" type="pres">
      <dgm:prSet presAssocID="{611A23AB-54A4-4CA9-9383-B12B7FE1EF87}" presName="hierRoot4" presStyleCnt="0"/>
      <dgm:spPr/>
    </dgm:pt>
    <dgm:pt modelId="{5ADBF96A-1730-4E56-B674-AD436DDAACD5}" type="pres">
      <dgm:prSet presAssocID="{611A23AB-54A4-4CA9-9383-B12B7FE1EF87}" presName="composite4" presStyleCnt="0"/>
      <dgm:spPr/>
    </dgm:pt>
    <dgm:pt modelId="{B2BD3371-B1A4-41C9-ACD6-C3497CF9B9D1}" type="pres">
      <dgm:prSet presAssocID="{611A23AB-54A4-4CA9-9383-B12B7FE1EF87}" presName="background4" presStyleLbl="node4" presStyleIdx="2" presStyleCnt="12"/>
      <dgm:spPr>
        <a:xfrm>
          <a:off x="954525" y="3361777"/>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16D5A99-A1AC-418A-85CA-9B4EE9480311}" type="pres">
      <dgm:prSet presAssocID="{611A23AB-54A4-4CA9-9383-B12B7FE1EF87}" presName="text4" presStyleLbl="fgAcc4" presStyleIdx="2" presStyleCnt="12">
        <dgm:presLayoutVars>
          <dgm:chPref val="3"/>
        </dgm:presLayoutVars>
      </dgm:prSet>
      <dgm:spPr/>
    </dgm:pt>
    <dgm:pt modelId="{18043B37-C338-4169-8E5E-4ABAD45B789E}" type="pres">
      <dgm:prSet presAssocID="{611A23AB-54A4-4CA9-9383-B12B7FE1EF87}" presName="hierChild5" presStyleCnt="0"/>
      <dgm:spPr/>
    </dgm:pt>
    <dgm:pt modelId="{5346691A-E6C5-4E30-A78E-5DB1090EA383}" type="pres">
      <dgm:prSet presAssocID="{1729F092-1ED4-410E-951D-176708405E89}" presName="Name23" presStyleLbl="parChTrans1D4" presStyleIdx="3" presStyleCnt="12"/>
      <dgm:spPr/>
    </dgm:pt>
    <dgm:pt modelId="{88A61DD3-DC83-4794-91CE-DA8294A386B7}" type="pres">
      <dgm:prSet presAssocID="{0F5C2120-EFF5-427C-A957-10C59D48A7ED}" presName="hierRoot4" presStyleCnt="0"/>
      <dgm:spPr/>
    </dgm:pt>
    <dgm:pt modelId="{BB475F59-41C3-4AEC-8970-25AD3678D2BA}" type="pres">
      <dgm:prSet presAssocID="{0F5C2120-EFF5-427C-A957-10C59D48A7ED}" presName="composite4" presStyleCnt="0"/>
      <dgm:spPr/>
    </dgm:pt>
    <dgm:pt modelId="{F46E6D72-20F3-4F72-A450-591B94FC0897}" type="pres">
      <dgm:prSet presAssocID="{0F5C2120-EFF5-427C-A957-10C59D48A7ED}" presName="background4" presStyleLbl="node4" presStyleIdx="3" presStyleCnt="12"/>
      <dgm:spPr>
        <a:xfrm>
          <a:off x="1841761" y="2689696"/>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FA0EDE9-EC8A-4A72-89CB-F8F1BDF3344F}" type="pres">
      <dgm:prSet presAssocID="{0F5C2120-EFF5-427C-A957-10C59D48A7ED}" presName="text4" presStyleLbl="fgAcc4" presStyleIdx="3" presStyleCnt="12">
        <dgm:presLayoutVars>
          <dgm:chPref val="3"/>
        </dgm:presLayoutVars>
      </dgm:prSet>
      <dgm:spPr/>
    </dgm:pt>
    <dgm:pt modelId="{BA9021AB-5B3D-4F0B-ADF8-553F4436963E}" type="pres">
      <dgm:prSet presAssocID="{0F5C2120-EFF5-427C-A957-10C59D48A7ED}" presName="hierChild5" presStyleCnt="0"/>
      <dgm:spPr/>
    </dgm:pt>
    <dgm:pt modelId="{66A9E903-E0B9-4F41-ABB9-A7B015FD7DE4}" type="pres">
      <dgm:prSet presAssocID="{38451BE6-3B70-4AB5-88D6-723E377C2543}" presName="Name23" presStyleLbl="parChTrans1D4" presStyleIdx="4" presStyleCnt="12"/>
      <dgm:spPr/>
    </dgm:pt>
    <dgm:pt modelId="{DED0B643-54E4-459E-84A6-0385FC04A4F2}" type="pres">
      <dgm:prSet presAssocID="{E250B03E-32EB-4116-9911-D82C64C297B3}" presName="hierRoot4" presStyleCnt="0"/>
      <dgm:spPr/>
    </dgm:pt>
    <dgm:pt modelId="{5878D123-0421-4455-A093-9C95F2BA40FC}" type="pres">
      <dgm:prSet presAssocID="{E250B03E-32EB-4116-9911-D82C64C297B3}" presName="composite4" presStyleCnt="0"/>
      <dgm:spPr/>
    </dgm:pt>
    <dgm:pt modelId="{1018B37E-A1E5-4EC0-87D9-1C2516EE5574}" type="pres">
      <dgm:prSet presAssocID="{E250B03E-32EB-4116-9911-D82C64C297B3}" presName="background4" presStyleLbl="node4" presStyleIdx="4" presStyleCnt="12"/>
      <dgm:spPr>
        <a:xfrm>
          <a:off x="1841761" y="3361777"/>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8F33223-9F6B-4A20-9A4D-692C70AA0F1B}" type="pres">
      <dgm:prSet presAssocID="{E250B03E-32EB-4116-9911-D82C64C297B3}" presName="text4" presStyleLbl="fgAcc4" presStyleIdx="4" presStyleCnt="12">
        <dgm:presLayoutVars>
          <dgm:chPref val="3"/>
        </dgm:presLayoutVars>
      </dgm:prSet>
      <dgm:spPr/>
    </dgm:pt>
    <dgm:pt modelId="{86A6ADBD-A755-4F8F-B4A4-D83B5E59C180}" type="pres">
      <dgm:prSet presAssocID="{E250B03E-32EB-4116-9911-D82C64C297B3}" presName="hierChild5" presStyleCnt="0"/>
      <dgm:spPr/>
    </dgm:pt>
    <dgm:pt modelId="{0971FE46-61B2-4254-8BAF-5C3401EB475F}" type="pres">
      <dgm:prSet presAssocID="{89EBC143-CF66-44F8-9ECF-7F0607607DCB}" presName="Name23" presStyleLbl="parChTrans1D4" presStyleIdx="5" presStyleCnt="12"/>
      <dgm:spPr/>
    </dgm:pt>
    <dgm:pt modelId="{67A97AAF-CAE8-48BB-9D3B-0FE8FB5DF743}" type="pres">
      <dgm:prSet presAssocID="{6C58D07A-B581-4D03-B569-70C0DC5096C8}" presName="hierRoot4" presStyleCnt="0"/>
      <dgm:spPr/>
    </dgm:pt>
    <dgm:pt modelId="{DFE0BCEE-24A1-4141-B1FD-0B1EA6DE12CA}" type="pres">
      <dgm:prSet presAssocID="{6C58D07A-B581-4D03-B569-70C0DC5096C8}" presName="composite4" presStyleCnt="0"/>
      <dgm:spPr/>
    </dgm:pt>
    <dgm:pt modelId="{ED15CF13-6E0A-44E6-8441-9C4F3C3830B4}" type="pres">
      <dgm:prSet presAssocID="{6C58D07A-B581-4D03-B569-70C0DC5096C8}" presName="background4" presStyleLbl="node4" presStyleIdx="5" presStyleCnt="12"/>
      <dgm:spPr>
        <a:xfrm>
          <a:off x="2728996" y="2689696"/>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94AC4152-D170-4F2C-9B1D-8883B5220A1C}" type="pres">
      <dgm:prSet presAssocID="{6C58D07A-B581-4D03-B569-70C0DC5096C8}" presName="text4" presStyleLbl="fgAcc4" presStyleIdx="5" presStyleCnt="12">
        <dgm:presLayoutVars>
          <dgm:chPref val="3"/>
        </dgm:presLayoutVars>
      </dgm:prSet>
      <dgm:spPr/>
    </dgm:pt>
    <dgm:pt modelId="{8382742D-5354-4D50-8380-1D61F7470109}" type="pres">
      <dgm:prSet presAssocID="{6C58D07A-B581-4D03-B569-70C0DC5096C8}" presName="hierChild5" presStyleCnt="0"/>
      <dgm:spPr/>
    </dgm:pt>
    <dgm:pt modelId="{5348EF6E-B124-49FA-A4A2-CCAA15AAB0A6}" type="pres">
      <dgm:prSet presAssocID="{C2A16EFC-D13C-47CE-92F7-A7715CE5D7C1}" presName="Name23" presStyleLbl="parChTrans1D4" presStyleIdx="6" presStyleCnt="12"/>
      <dgm:spPr/>
    </dgm:pt>
    <dgm:pt modelId="{E674F5DA-93C0-4328-9F76-C6322EA25A17}" type="pres">
      <dgm:prSet presAssocID="{50799B36-074B-42B0-A6B1-01DB8FA9BE8D}" presName="hierRoot4" presStyleCnt="0"/>
      <dgm:spPr/>
    </dgm:pt>
    <dgm:pt modelId="{52BA61E8-F760-4CAB-B768-0FBD8911D71B}" type="pres">
      <dgm:prSet presAssocID="{50799B36-074B-42B0-A6B1-01DB8FA9BE8D}" presName="composite4" presStyleCnt="0"/>
      <dgm:spPr/>
    </dgm:pt>
    <dgm:pt modelId="{ACD45548-2ED2-408C-8C89-FC51A40A1FCB}" type="pres">
      <dgm:prSet presAssocID="{50799B36-074B-42B0-A6B1-01DB8FA9BE8D}" presName="background4" presStyleLbl="node4" presStyleIdx="6" presStyleCnt="12"/>
      <dgm:spPr>
        <a:xfrm>
          <a:off x="2728996" y="3361777"/>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DD2B505-C41A-4461-9D46-6C39514D8E34}" type="pres">
      <dgm:prSet presAssocID="{50799B36-074B-42B0-A6B1-01DB8FA9BE8D}" presName="text4" presStyleLbl="fgAcc4" presStyleIdx="6" presStyleCnt="12">
        <dgm:presLayoutVars>
          <dgm:chPref val="3"/>
        </dgm:presLayoutVars>
      </dgm:prSet>
      <dgm:spPr/>
    </dgm:pt>
    <dgm:pt modelId="{CEEA1138-95E8-4052-93E8-2DEA57E9C094}" type="pres">
      <dgm:prSet presAssocID="{50799B36-074B-42B0-A6B1-01DB8FA9BE8D}" presName="hierChild5" presStyleCnt="0"/>
      <dgm:spPr/>
    </dgm:pt>
    <dgm:pt modelId="{BF88F2CB-BAB0-4A50-B601-69EFD74C6ECC}" type="pres">
      <dgm:prSet presAssocID="{439AD8CC-7FBC-4A41-8B2F-99946EEB085D}" presName="Name23" presStyleLbl="parChTrans1D4" presStyleIdx="7" presStyleCnt="12"/>
      <dgm:spPr/>
    </dgm:pt>
    <dgm:pt modelId="{EADE030B-28CF-4972-9DDE-3C2CAEBD5FB5}" type="pres">
      <dgm:prSet presAssocID="{83417B86-ECE8-49B3-9879-93E0738E1444}" presName="hierRoot4" presStyleCnt="0"/>
      <dgm:spPr/>
    </dgm:pt>
    <dgm:pt modelId="{20322199-5CD3-40E9-A64B-B2AECA4EEE06}" type="pres">
      <dgm:prSet presAssocID="{83417B86-ECE8-49B3-9879-93E0738E1444}" presName="composite4" presStyleCnt="0"/>
      <dgm:spPr/>
    </dgm:pt>
    <dgm:pt modelId="{4D3106C0-C01B-4489-B01E-C8A1D072DCB2}" type="pres">
      <dgm:prSet presAssocID="{83417B86-ECE8-49B3-9879-93E0738E1444}" presName="background4" presStyleLbl="node4" presStyleIdx="7" presStyleCnt="12"/>
      <dgm:spPr>
        <a:xfrm>
          <a:off x="3616231" y="2689696"/>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D21603C-DA4E-4939-A4CF-5389A748C55C}" type="pres">
      <dgm:prSet presAssocID="{83417B86-ECE8-49B3-9879-93E0738E1444}" presName="text4" presStyleLbl="fgAcc4" presStyleIdx="7" presStyleCnt="12">
        <dgm:presLayoutVars>
          <dgm:chPref val="3"/>
        </dgm:presLayoutVars>
      </dgm:prSet>
      <dgm:spPr/>
    </dgm:pt>
    <dgm:pt modelId="{DE3E49D1-9FD9-44A3-A4F1-9C628E508FB2}" type="pres">
      <dgm:prSet presAssocID="{83417B86-ECE8-49B3-9879-93E0738E1444}" presName="hierChild5" presStyleCnt="0"/>
      <dgm:spPr/>
    </dgm:pt>
    <dgm:pt modelId="{1850A301-2500-49E7-A0F5-13E3AC22EA69}" type="pres">
      <dgm:prSet presAssocID="{65BCC3DA-FB96-4FCF-BABE-4EC518695BF5}" presName="Name23" presStyleLbl="parChTrans1D4" presStyleIdx="8" presStyleCnt="12"/>
      <dgm:spPr/>
    </dgm:pt>
    <dgm:pt modelId="{3AAB666A-441E-4DA9-9199-CE62ABBB29DC}" type="pres">
      <dgm:prSet presAssocID="{1F1FEB25-BE1A-44F8-B49E-FFD385E030F0}" presName="hierRoot4" presStyleCnt="0"/>
      <dgm:spPr/>
    </dgm:pt>
    <dgm:pt modelId="{8ACE835D-271E-49F0-962E-1C0741F40FC4}" type="pres">
      <dgm:prSet presAssocID="{1F1FEB25-BE1A-44F8-B49E-FFD385E030F0}" presName="composite4" presStyleCnt="0"/>
      <dgm:spPr/>
    </dgm:pt>
    <dgm:pt modelId="{E9F0165F-4C22-4F96-9785-99BC9D6A45F5}" type="pres">
      <dgm:prSet presAssocID="{1F1FEB25-BE1A-44F8-B49E-FFD385E030F0}" presName="background4" presStyleLbl="node4" presStyleIdx="8" presStyleCnt="12"/>
      <dgm:spPr>
        <a:xfrm>
          <a:off x="3616231" y="3361777"/>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EA1F1E8-CC50-495F-A5B7-89DE475B002B}" type="pres">
      <dgm:prSet presAssocID="{1F1FEB25-BE1A-44F8-B49E-FFD385E030F0}" presName="text4" presStyleLbl="fgAcc4" presStyleIdx="8" presStyleCnt="12">
        <dgm:presLayoutVars>
          <dgm:chPref val="3"/>
        </dgm:presLayoutVars>
      </dgm:prSet>
      <dgm:spPr/>
    </dgm:pt>
    <dgm:pt modelId="{16AF4F06-4B74-429A-9963-C0F43596B21C}" type="pres">
      <dgm:prSet presAssocID="{1F1FEB25-BE1A-44F8-B49E-FFD385E030F0}" presName="hierChild5" presStyleCnt="0"/>
      <dgm:spPr/>
    </dgm:pt>
    <dgm:pt modelId="{974E34A6-EE33-4D8A-A9D1-64436D8DBF5F}" type="pres">
      <dgm:prSet presAssocID="{DA3CBA29-DFCF-4363-88DF-A77213DF4F44}" presName="Name10" presStyleLbl="parChTrans1D2" presStyleIdx="1" presStyleCnt="4"/>
      <dgm:spPr/>
    </dgm:pt>
    <dgm:pt modelId="{BD822F45-8192-45BA-A98A-314E81A7309D}" type="pres">
      <dgm:prSet presAssocID="{0FE7CF61-C88D-42C3-B272-7FE3337A0214}" presName="hierRoot2" presStyleCnt="0"/>
      <dgm:spPr/>
    </dgm:pt>
    <dgm:pt modelId="{3D63132D-AF05-4927-BE2E-5FE2C92DE1E6}" type="pres">
      <dgm:prSet presAssocID="{0FE7CF61-C88D-42C3-B272-7FE3337A0214}" presName="composite2" presStyleCnt="0"/>
      <dgm:spPr/>
    </dgm:pt>
    <dgm:pt modelId="{EF4F00D4-DC12-41A4-BD80-1F8C6334DEB5}" type="pres">
      <dgm:prSet presAssocID="{0FE7CF61-C88D-42C3-B272-7FE3337A0214}" presName="background2" presStyleLbl="node2" presStyleIdx="1" presStyleCnt="4"/>
      <dgm:spPr>
        <a:xfrm>
          <a:off x="3172614" y="673454"/>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63E6DA0-6339-42E0-8E3E-8EAB00E77641}" type="pres">
      <dgm:prSet presAssocID="{0FE7CF61-C88D-42C3-B272-7FE3337A0214}" presName="text2" presStyleLbl="fgAcc2" presStyleIdx="1" presStyleCnt="4">
        <dgm:presLayoutVars>
          <dgm:chPref val="3"/>
        </dgm:presLayoutVars>
      </dgm:prSet>
      <dgm:spPr/>
    </dgm:pt>
    <dgm:pt modelId="{E574D993-EA38-45CF-9B5C-6E5507733D37}" type="pres">
      <dgm:prSet presAssocID="{0FE7CF61-C88D-42C3-B272-7FE3337A0214}" presName="hierChild3" presStyleCnt="0"/>
      <dgm:spPr/>
    </dgm:pt>
    <dgm:pt modelId="{C2082378-1C8D-4AF8-BB24-B5C38F55BFFB}" type="pres">
      <dgm:prSet presAssocID="{526E42A7-9D4C-436C-AA79-C35D3A01A88A}" presName="Name17" presStyleLbl="parChTrans1D3" presStyleIdx="1" presStyleCnt="4"/>
      <dgm:spPr/>
    </dgm:pt>
    <dgm:pt modelId="{55ACE0E4-AF44-43A0-BB59-2EBD076E7BBA}" type="pres">
      <dgm:prSet presAssocID="{F787A303-89FF-4ACC-BE64-C21F1A3C541B}" presName="hierRoot3" presStyleCnt="0"/>
      <dgm:spPr/>
    </dgm:pt>
    <dgm:pt modelId="{31758C15-7F3C-4060-9693-428E38FB8A5F}" type="pres">
      <dgm:prSet presAssocID="{F787A303-89FF-4ACC-BE64-C21F1A3C541B}" presName="composite3" presStyleCnt="0"/>
      <dgm:spPr/>
    </dgm:pt>
    <dgm:pt modelId="{0D175F97-F931-44B2-9798-4A52D56E358D}" type="pres">
      <dgm:prSet presAssocID="{F787A303-89FF-4ACC-BE64-C21F1A3C541B}" presName="background3" presStyleLbl="node3" presStyleIdx="1" presStyleCnt="4"/>
      <dgm:spPr>
        <a:xfrm>
          <a:off x="3172614" y="1345535"/>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33EF7AD-940C-4871-9033-92B7937C9103}" type="pres">
      <dgm:prSet presAssocID="{F787A303-89FF-4ACC-BE64-C21F1A3C541B}" presName="text3" presStyleLbl="fgAcc3" presStyleIdx="1" presStyleCnt="4">
        <dgm:presLayoutVars>
          <dgm:chPref val="3"/>
        </dgm:presLayoutVars>
      </dgm:prSet>
      <dgm:spPr/>
    </dgm:pt>
    <dgm:pt modelId="{244A23E2-3CBB-4586-A498-4D98E999E4B0}" type="pres">
      <dgm:prSet presAssocID="{F787A303-89FF-4ACC-BE64-C21F1A3C541B}" presName="hierChild4" presStyleCnt="0"/>
      <dgm:spPr/>
    </dgm:pt>
    <dgm:pt modelId="{07A728CB-DB51-458E-836C-874BECB75E26}" type="pres">
      <dgm:prSet presAssocID="{7D45E65F-80B6-462C-B049-4F4C1C7B1B0B}" presName="Name23" presStyleLbl="parChTrans1D4" presStyleIdx="9" presStyleCnt="12"/>
      <dgm:spPr/>
    </dgm:pt>
    <dgm:pt modelId="{A5C5A2E6-22F5-434D-989C-CF2E7E1289D5}" type="pres">
      <dgm:prSet presAssocID="{F4567FA5-08F6-499D-9101-DBFE87338EAB}" presName="hierRoot4" presStyleCnt="0"/>
      <dgm:spPr/>
    </dgm:pt>
    <dgm:pt modelId="{6678A090-E657-41D8-A932-90979AC3874E}" type="pres">
      <dgm:prSet presAssocID="{F4567FA5-08F6-499D-9101-DBFE87338EAB}" presName="composite4" presStyleCnt="0"/>
      <dgm:spPr/>
    </dgm:pt>
    <dgm:pt modelId="{7F14EEB4-3D56-4E4F-A6E2-F8AFDED27E22}" type="pres">
      <dgm:prSet presAssocID="{F4567FA5-08F6-499D-9101-DBFE87338EAB}" presName="background4" presStyleLbl="node4" presStyleIdx="9" presStyleCnt="12"/>
      <dgm:spPr>
        <a:xfrm>
          <a:off x="3172614" y="2017615"/>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1FD4E6A5-BC9E-4B37-8A40-11920E0E7CBD}" type="pres">
      <dgm:prSet presAssocID="{F4567FA5-08F6-499D-9101-DBFE87338EAB}" presName="text4" presStyleLbl="fgAcc4" presStyleIdx="9" presStyleCnt="12">
        <dgm:presLayoutVars>
          <dgm:chPref val="3"/>
        </dgm:presLayoutVars>
      </dgm:prSet>
      <dgm:spPr/>
    </dgm:pt>
    <dgm:pt modelId="{B98FC73C-A53D-42F9-8BD2-E592C10204A8}" type="pres">
      <dgm:prSet presAssocID="{F4567FA5-08F6-499D-9101-DBFE87338EAB}" presName="hierChild5" presStyleCnt="0"/>
      <dgm:spPr/>
    </dgm:pt>
    <dgm:pt modelId="{F0FA5988-A5EF-44B6-9F7B-6E11C6BD1968}" type="pres">
      <dgm:prSet presAssocID="{C56F03D7-C17C-4A4E-BD78-5D7E946AA624}" presName="Name10" presStyleLbl="parChTrans1D2" presStyleIdx="2" presStyleCnt="4"/>
      <dgm:spPr/>
    </dgm:pt>
    <dgm:pt modelId="{420167B5-2F83-4D20-9E43-9F9069AD069C}" type="pres">
      <dgm:prSet presAssocID="{132C2296-AC50-45F0-8135-3143FA04ABF8}" presName="hierRoot2" presStyleCnt="0"/>
      <dgm:spPr/>
    </dgm:pt>
    <dgm:pt modelId="{5D2406DE-B6A1-48C9-A210-56B6CBBC7C63}" type="pres">
      <dgm:prSet presAssocID="{132C2296-AC50-45F0-8135-3143FA04ABF8}" presName="composite2" presStyleCnt="0"/>
      <dgm:spPr/>
    </dgm:pt>
    <dgm:pt modelId="{32014E3B-5CF3-45DF-96B5-5B3855D63605}" type="pres">
      <dgm:prSet presAssocID="{132C2296-AC50-45F0-8135-3143FA04ABF8}" presName="background2" presStyleLbl="node2" presStyleIdx="2" presStyleCnt="4"/>
      <dgm:spPr>
        <a:xfrm>
          <a:off x="4080363" y="673454"/>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A0082F3-3DC9-4463-B8CC-96927E5C3B49}" type="pres">
      <dgm:prSet presAssocID="{132C2296-AC50-45F0-8135-3143FA04ABF8}" presName="text2" presStyleLbl="fgAcc2" presStyleIdx="2" presStyleCnt="4">
        <dgm:presLayoutVars>
          <dgm:chPref val="3"/>
        </dgm:presLayoutVars>
      </dgm:prSet>
      <dgm:spPr/>
    </dgm:pt>
    <dgm:pt modelId="{12C28CD7-CEBE-42B0-ADE5-F7A9417D72A1}" type="pres">
      <dgm:prSet presAssocID="{132C2296-AC50-45F0-8135-3143FA04ABF8}" presName="hierChild3" presStyleCnt="0"/>
      <dgm:spPr/>
    </dgm:pt>
    <dgm:pt modelId="{758D1CCB-47BC-429E-B285-2D6E80D2560D}" type="pres">
      <dgm:prSet presAssocID="{F5BC56F2-316F-4A10-8C6D-A73F60C642E1}" presName="Name17" presStyleLbl="parChTrans1D3" presStyleIdx="2" presStyleCnt="4"/>
      <dgm:spPr/>
    </dgm:pt>
    <dgm:pt modelId="{0DD88807-82F6-4B9F-9912-4B598B751FB6}" type="pres">
      <dgm:prSet presAssocID="{0DA56B19-953B-45F0-B309-A7715AB98C4D}" presName="hierRoot3" presStyleCnt="0"/>
      <dgm:spPr/>
    </dgm:pt>
    <dgm:pt modelId="{F0CED12F-0D8B-434E-BCCC-6E889D0BDFE4}" type="pres">
      <dgm:prSet presAssocID="{0DA56B19-953B-45F0-B309-A7715AB98C4D}" presName="composite3" presStyleCnt="0"/>
      <dgm:spPr/>
    </dgm:pt>
    <dgm:pt modelId="{B6D5E12B-0035-4015-A241-699F6645DB20}" type="pres">
      <dgm:prSet presAssocID="{0DA56B19-953B-45F0-B309-A7715AB98C4D}" presName="background3" presStyleLbl="node3" presStyleIdx="2" presStyleCnt="4"/>
      <dgm:spPr>
        <a:xfrm>
          <a:off x="4059849" y="1345535"/>
          <a:ext cx="766948"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6E1C774-356F-497D-B41A-BCDB3668F8DE}" type="pres">
      <dgm:prSet presAssocID="{0DA56B19-953B-45F0-B309-A7715AB98C4D}" presName="text3" presStyleLbl="fgAcc3" presStyleIdx="2" presStyleCnt="4" custScaleX="111458">
        <dgm:presLayoutVars>
          <dgm:chPref val="3"/>
        </dgm:presLayoutVars>
      </dgm:prSet>
      <dgm:spPr/>
    </dgm:pt>
    <dgm:pt modelId="{6C8BAEE0-1D56-49AC-85EE-858E127170C7}" type="pres">
      <dgm:prSet presAssocID="{0DA56B19-953B-45F0-B309-A7715AB98C4D}" presName="hierChild4" presStyleCnt="0"/>
      <dgm:spPr/>
    </dgm:pt>
    <dgm:pt modelId="{9BF462F6-DF91-4FD9-B40D-D78FE335CD80}" type="pres">
      <dgm:prSet presAssocID="{48B27085-505F-4EAE-A8D1-E47E02C8BC3F}" presName="Name23" presStyleLbl="parChTrans1D4" presStyleIdx="10" presStyleCnt="12"/>
      <dgm:spPr/>
    </dgm:pt>
    <dgm:pt modelId="{2BBB0748-A65E-4932-A689-9073DFF301AC}" type="pres">
      <dgm:prSet presAssocID="{5B366C55-BF88-449A-9722-82D9388DC115}" presName="hierRoot4" presStyleCnt="0"/>
      <dgm:spPr/>
    </dgm:pt>
    <dgm:pt modelId="{CD80587D-990B-4E03-8C3A-12E3A2E97504}" type="pres">
      <dgm:prSet presAssocID="{5B366C55-BF88-449A-9722-82D9388DC115}" presName="composite4" presStyleCnt="0"/>
      <dgm:spPr/>
    </dgm:pt>
    <dgm:pt modelId="{CE1ACB5B-7B73-4AE5-82B6-E99DDECB4169}" type="pres">
      <dgm:prSet presAssocID="{5B366C55-BF88-449A-9722-82D9388DC115}" presName="background4" presStyleLbl="node4" presStyleIdx="10" presStyleCnt="12"/>
      <dgm:spPr>
        <a:xfrm>
          <a:off x="4080363" y="2017615"/>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7DD3A9D-51C0-4D1B-85BB-0717D8F98EC6}" type="pres">
      <dgm:prSet presAssocID="{5B366C55-BF88-449A-9722-82D9388DC115}" presName="text4" presStyleLbl="fgAcc4" presStyleIdx="10" presStyleCnt="12">
        <dgm:presLayoutVars>
          <dgm:chPref val="3"/>
        </dgm:presLayoutVars>
      </dgm:prSet>
      <dgm:spPr/>
    </dgm:pt>
    <dgm:pt modelId="{FCBEA5E5-BAE9-4E9A-8158-23CFA9AB1256}" type="pres">
      <dgm:prSet presAssocID="{5B366C55-BF88-449A-9722-82D9388DC115}" presName="hierChild5" presStyleCnt="0"/>
      <dgm:spPr/>
    </dgm:pt>
    <dgm:pt modelId="{40B360DE-A26A-41FE-A162-37ED25728BBC}" type="pres">
      <dgm:prSet presAssocID="{B7012B1E-74FB-49E5-BDF1-7E4A441E37CE}" presName="Name10" presStyleLbl="parChTrans1D2" presStyleIdx="3" presStyleCnt="4"/>
      <dgm:spPr/>
    </dgm:pt>
    <dgm:pt modelId="{4FAEA240-CFAC-4564-B219-D223296CA143}" type="pres">
      <dgm:prSet presAssocID="{2757AFF2-D0AE-4D9A-8AED-57119419FF3F}" presName="hierRoot2" presStyleCnt="0"/>
      <dgm:spPr/>
    </dgm:pt>
    <dgm:pt modelId="{1E89763D-D5A2-426A-9BE2-8D8145D92E4E}" type="pres">
      <dgm:prSet presAssocID="{2757AFF2-D0AE-4D9A-8AED-57119419FF3F}" presName="composite2" presStyleCnt="0"/>
      <dgm:spPr/>
    </dgm:pt>
    <dgm:pt modelId="{ABBA7438-1A47-4D8C-A854-B9CFC0D25EA7}" type="pres">
      <dgm:prSet presAssocID="{2757AFF2-D0AE-4D9A-8AED-57119419FF3F}" presName="background2" presStyleLbl="node2" presStyleIdx="3" presStyleCnt="4"/>
      <dgm:spPr>
        <a:xfrm>
          <a:off x="4988113" y="673454"/>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642FC68-F1F8-4045-B1A4-9B87E8D65949}" type="pres">
      <dgm:prSet presAssocID="{2757AFF2-D0AE-4D9A-8AED-57119419FF3F}" presName="text2" presStyleLbl="fgAcc2" presStyleIdx="3" presStyleCnt="4">
        <dgm:presLayoutVars>
          <dgm:chPref val="3"/>
        </dgm:presLayoutVars>
      </dgm:prSet>
      <dgm:spPr/>
    </dgm:pt>
    <dgm:pt modelId="{920D9668-727D-4494-AD4D-E4CD678C4D8F}" type="pres">
      <dgm:prSet presAssocID="{2757AFF2-D0AE-4D9A-8AED-57119419FF3F}" presName="hierChild3" presStyleCnt="0"/>
      <dgm:spPr/>
    </dgm:pt>
    <dgm:pt modelId="{94E6FE22-9954-493F-B46A-EB194F4C2731}" type="pres">
      <dgm:prSet presAssocID="{0F6B2166-AE75-4C4A-A6D0-90C84FE5129E}" presName="Name17" presStyleLbl="parChTrans1D3" presStyleIdx="3" presStyleCnt="4"/>
      <dgm:spPr/>
    </dgm:pt>
    <dgm:pt modelId="{2DCDAC24-8B68-4B5C-90C4-AB5742045B83}" type="pres">
      <dgm:prSet presAssocID="{5CA89850-170F-4E65-8744-F96EA9DE88C7}" presName="hierRoot3" presStyleCnt="0"/>
      <dgm:spPr/>
    </dgm:pt>
    <dgm:pt modelId="{67028D6E-2085-44D4-A44E-B9F08E05A06A}" type="pres">
      <dgm:prSet presAssocID="{5CA89850-170F-4E65-8744-F96EA9DE88C7}" presName="composite3" presStyleCnt="0"/>
      <dgm:spPr/>
    </dgm:pt>
    <dgm:pt modelId="{180500EF-9DE2-4F55-BAD9-14989B3AE996}" type="pres">
      <dgm:prSet presAssocID="{5CA89850-170F-4E65-8744-F96EA9DE88C7}" presName="background3" presStyleLbl="node3" presStyleIdx="3" presStyleCnt="4"/>
      <dgm:spPr>
        <a:xfrm>
          <a:off x="4988113" y="1345535"/>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E5BC35E-B773-4A7F-8326-28BF54295B85}" type="pres">
      <dgm:prSet presAssocID="{5CA89850-170F-4E65-8744-F96EA9DE88C7}" presName="text3" presStyleLbl="fgAcc3" presStyleIdx="3" presStyleCnt="4">
        <dgm:presLayoutVars>
          <dgm:chPref val="3"/>
        </dgm:presLayoutVars>
      </dgm:prSet>
      <dgm:spPr/>
    </dgm:pt>
    <dgm:pt modelId="{55ED53F0-41F5-4D65-B416-BB47FC94A62A}" type="pres">
      <dgm:prSet presAssocID="{5CA89850-170F-4E65-8744-F96EA9DE88C7}" presName="hierChild4" presStyleCnt="0"/>
      <dgm:spPr/>
    </dgm:pt>
    <dgm:pt modelId="{EBBFE8C9-24F9-49B0-9200-B505E072A766}" type="pres">
      <dgm:prSet presAssocID="{793E3A52-1506-448E-88D8-6BA9B9C6F7C2}" presName="Name23" presStyleLbl="parChTrans1D4" presStyleIdx="11" presStyleCnt="12"/>
      <dgm:spPr/>
    </dgm:pt>
    <dgm:pt modelId="{3D4C19F0-2C41-4E56-A857-5C73FBC84021}" type="pres">
      <dgm:prSet presAssocID="{F11E5E56-7CDB-42D4-912F-9A402E6377AD}" presName="hierRoot4" presStyleCnt="0"/>
      <dgm:spPr/>
    </dgm:pt>
    <dgm:pt modelId="{445B3578-5462-46AB-BB81-510B0F73222E}" type="pres">
      <dgm:prSet presAssocID="{F11E5E56-7CDB-42D4-912F-9A402E6377AD}" presName="composite4" presStyleCnt="0"/>
      <dgm:spPr/>
    </dgm:pt>
    <dgm:pt modelId="{36BF92BD-3736-4A92-B77E-2D5ADD2E9915}" type="pres">
      <dgm:prSet presAssocID="{F11E5E56-7CDB-42D4-912F-9A402E6377AD}" presName="background4" presStyleLbl="node4" presStyleIdx="11" presStyleCnt="12"/>
      <dgm:spPr>
        <a:xfrm>
          <a:off x="4988113" y="2017615"/>
          <a:ext cx="725919" cy="46095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ED742FF-2253-4195-B5F0-E3168BAFE8B2}" type="pres">
      <dgm:prSet presAssocID="{F11E5E56-7CDB-42D4-912F-9A402E6377AD}" presName="text4" presStyleLbl="fgAcc4" presStyleIdx="11" presStyleCnt="12">
        <dgm:presLayoutVars>
          <dgm:chPref val="3"/>
        </dgm:presLayoutVars>
      </dgm:prSet>
      <dgm:spPr/>
    </dgm:pt>
    <dgm:pt modelId="{49325F13-3E7D-4C3D-A2CE-926B47CA93C2}" type="pres">
      <dgm:prSet presAssocID="{F11E5E56-7CDB-42D4-912F-9A402E6377AD}" presName="hierChild5" presStyleCnt="0"/>
      <dgm:spPr/>
    </dgm:pt>
  </dgm:ptLst>
  <dgm:cxnLst>
    <dgm:cxn modelId="{858B650D-E394-446A-A8A8-2DA2D016B687}" type="presOf" srcId="{5435847A-A8DD-475A-A7C6-E84850DD0DB0}" destId="{E25F8F0A-CEAB-4E8E-AE91-5C496C97AC4A}" srcOrd="0" destOrd="0" presId="urn:microsoft.com/office/officeart/2005/8/layout/hierarchy1"/>
    <dgm:cxn modelId="{C9CB3A13-C87E-460B-A576-E7F4292A27A2}" srcId="{5435847A-A8DD-475A-A7C6-E84850DD0DB0}" destId="{0F5C2120-EFF5-427C-A957-10C59D48A7ED}" srcOrd="1" destOrd="0" parTransId="{1729F092-1ED4-410E-951D-176708405E89}" sibTransId="{91712079-5150-4943-9C75-D97678F9911B}"/>
    <dgm:cxn modelId="{C9B9991A-184A-4F2B-BD81-F06F6EFA682D}" type="presOf" srcId="{C56F03D7-C17C-4A4E-BD78-5D7E946AA624}" destId="{F0FA5988-A5EF-44B6-9F7B-6E11C6BD1968}" srcOrd="0" destOrd="0" presId="urn:microsoft.com/office/officeart/2005/8/layout/hierarchy1"/>
    <dgm:cxn modelId="{5B84541F-F23A-43C9-AA71-CFD73EEA70FA}" type="presOf" srcId="{65BCC3DA-FB96-4FCF-BABE-4EC518695BF5}" destId="{1850A301-2500-49E7-A0F5-13E3AC22EA69}" srcOrd="0" destOrd="0" presId="urn:microsoft.com/office/officeart/2005/8/layout/hierarchy1"/>
    <dgm:cxn modelId="{8C112E2A-08BB-4D59-88BA-D6D92E8A1FC9}" srcId="{A086B3BE-2DA7-405C-B13D-DC1BFE4EF5DD}" destId="{611A23AB-54A4-4CA9-9383-B12B7FE1EF87}" srcOrd="0" destOrd="0" parTransId="{AE2512A5-26B7-4B9E-B6C3-3BC65ECDB70D}" sibTransId="{26FCBAA5-5283-4CC1-8F7A-FF6049C2A804}"/>
    <dgm:cxn modelId="{E94D102B-C4AF-4E88-ACC9-4330C2842AE4}" type="presOf" srcId="{AE2512A5-26B7-4B9E-B6C3-3BC65ECDB70D}" destId="{E8B1D84F-5575-497A-9FE0-7F38230A70B1}" srcOrd="0" destOrd="0" presId="urn:microsoft.com/office/officeart/2005/8/layout/hierarchy1"/>
    <dgm:cxn modelId="{81C4812B-C9DB-4B22-80B7-1859AD673E67}" srcId="{87C83B44-CDE4-4FCF-A3C4-1BF9B2032504}" destId="{5435847A-A8DD-475A-A7C6-E84850DD0DB0}" srcOrd="0" destOrd="0" parTransId="{EC103B8E-A20B-49B6-8457-AD67DB8773AA}" sibTransId="{C8C856EE-65DF-4651-B319-9DA458EFD195}"/>
    <dgm:cxn modelId="{08BC483E-D09E-4BA8-8E46-7C00E6808436}" srcId="{83417B86-ECE8-49B3-9879-93E0738E1444}" destId="{1F1FEB25-BE1A-44F8-B49E-FFD385E030F0}" srcOrd="0" destOrd="0" parTransId="{65BCC3DA-FB96-4FCF-BABE-4EC518695BF5}" sibTransId="{367882CD-5523-40D4-A469-B964E1515B7F}"/>
    <dgm:cxn modelId="{DDFFBD3E-3200-4487-AC48-A31298DE4807}" type="presOf" srcId="{0F5C2120-EFF5-427C-A957-10C59D48A7ED}" destId="{7FA0EDE9-EC8A-4A72-89CB-F8F1BDF3344F}" srcOrd="0" destOrd="0" presId="urn:microsoft.com/office/officeart/2005/8/layout/hierarchy1"/>
    <dgm:cxn modelId="{5A59AD40-8310-4C27-9E76-059101871279}" type="presOf" srcId="{50799B36-074B-42B0-A6B1-01DB8FA9BE8D}" destId="{0DD2B505-C41A-4461-9D46-6C39514D8E34}" srcOrd="0" destOrd="0" presId="urn:microsoft.com/office/officeart/2005/8/layout/hierarchy1"/>
    <dgm:cxn modelId="{9E942B41-8EE6-4901-8E61-FC8E384FBDB3}" type="presOf" srcId="{0F6B2166-AE75-4C4A-A6D0-90C84FE5129E}" destId="{94E6FE22-9954-493F-B46A-EB194F4C2731}" srcOrd="0" destOrd="0" presId="urn:microsoft.com/office/officeart/2005/8/layout/hierarchy1"/>
    <dgm:cxn modelId="{BB343D61-1EC6-4986-B063-779C308C6348}" type="presOf" srcId="{5CA89850-170F-4E65-8744-F96EA9DE88C7}" destId="{0E5BC35E-B773-4A7F-8326-28BF54295B85}" srcOrd="0" destOrd="0" presId="urn:microsoft.com/office/officeart/2005/8/layout/hierarchy1"/>
    <dgm:cxn modelId="{E5414C41-1520-4C85-91BC-22632F1C5885}" srcId="{132C2296-AC50-45F0-8135-3143FA04ABF8}" destId="{0DA56B19-953B-45F0-B309-A7715AB98C4D}" srcOrd="0" destOrd="0" parTransId="{F5BC56F2-316F-4A10-8C6D-A73F60C642E1}" sibTransId="{948EFDA9-0F91-415E-AA80-43C71ABB0A9F}"/>
    <dgm:cxn modelId="{F5D5A762-D212-420D-AD39-2B1BAC76871B}" srcId="{23DD5E58-621D-4E7B-B170-FCD6A50A2F34}" destId="{2757AFF2-D0AE-4D9A-8AED-57119419FF3F}" srcOrd="3" destOrd="0" parTransId="{B7012B1E-74FB-49E5-BDF1-7E4A441E37CE}" sibTransId="{D4BEA65F-FE20-4B2D-9B98-9E905EF3D281}"/>
    <dgm:cxn modelId="{F3757B68-60D2-4FFE-AECC-264ACBE691B9}" type="presOf" srcId="{5ED81CAE-77D5-4635-A194-7E0A80647986}" destId="{67C635B3-13AB-4068-BB20-AE2CBE861DB6}" srcOrd="0" destOrd="0" presId="urn:microsoft.com/office/officeart/2005/8/layout/hierarchy1"/>
    <dgm:cxn modelId="{B444DC48-5D11-43E5-831F-362C2A09490E}" srcId="{23DD5E58-621D-4E7B-B170-FCD6A50A2F34}" destId="{9623A341-F3C7-428D-A182-34EEDF1240E2}" srcOrd="0" destOrd="0" parTransId="{9864E869-0260-4F93-B877-19BD6C167BDD}" sibTransId="{AE1F1A73-6DF2-430A-AC90-E7A37C46690A}"/>
    <dgm:cxn modelId="{99BBE26A-3252-4E0E-A01B-E0068D614E27}" type="presOf" srcId="{A086B3BE-2DA7-405C-B13D-DC1BFE4EF5DD}" destId="{611FD9A0-0128-4F19-8FAD-666CC72609FD}" srcOrd="0" destOrd="0" presId="urn:microsoft.com/office/officeart/2005/8/layout/hierarchy1"/>
    <dgm:cxn modelId="{48316453-F249-4633-B5FD-1F80CC3A749C}" type="presOf" srcId="{38451BE6-3B70-4AB5-88D6-723E377C2543}" destId="{66A9E903-E0B9-4F41-ABB9-A7B015FD7DE4}" srcOrd="0" destOrd="0" presId="urn:microsoft.com/office/officeart/2005/8/layout/hierarchy1"/>
    <dgm:cxn modelId="{F49E0456-72AC-45A1-A8B3-C336DC70C41C}" type="presOf" srcId="{793E3A52-1506-448E-88D8-6BA9B9C6F7C2}" destId="{EBBFE8C9-24F9-49B0-9200-B505E072A766}" srcOrd="0" destOrd="0" presId="urn:microsoft.com/office/officeart/2005/8/layout/hierarchy1"/>
    <dgm:cxn modelId="{EEBF5C76-409B-4337-81C8-A1D533E7F788}" type="presOf" srcId="{439AD8CC-7FBC-4A41-8B2F-99946EEB085D}" destId="{BF88F2CB-BAB0-4A50-B601-69EFD74C6ECC}" srcOrd="0" destOrd="0" presId="urn:microsoft.com/office/officeart/2005/8/layout/hierarchy1"/>
    <dgm:cxn modelId="{721E6A57-3514-4C69-9EC0-C4773BC92927}" srcId="{2757AFF2-D0AE-4D9A-8AED-57119419FF3F}" destId="{5CA89850-170F-4E65-8744-F96EA9DE88C7}" srcOrd="0" destOrd="0" parTransId="{0F6B2166-AE75-4C4A-A6D0-90C84FE5129E}" sibTransId="{B1D5D52E-7F1E-42E8-A1DF-AFE5B27B3792}"/>
    <dgm:cxn modelId="{C265BA77-2129-4100-A1F8-34271D9F4314}" type="presOf" srcId="{C2A16EFC-D13C-47CE-92F7-A7715CE5D7C1}" destId="{5348EF6E-B124-49FA-A4A2-CCAA15AAB0A6}" srcOrd="0" destOrd="0" presId="urn:microsoft.com/office/officeart/2005/8/layout/hierarchy1"/>
    <dgm:cxn modelId="{6B72337A-9F81-4CDF-BC82-64A876909044}" type="presOf" srcId="{526E42A7-9D4C-436C-AA79-C35D3A01A88A}" destId="{C2082378-1C8D-4AF8-BB24-B5C38F55BFFB}" srcOrd="0" destOrd="0" presId="urn:microsoft.com/office/officeart/2005/8/layout/hierarchy1"/>
    <dgm:cxn modelId="{B6C59C7A-7C01-4DDD-A311-3B65726C5D41}" srcId="{9623A341-F3C7-428D-A182-34EEDF1240E2}" destId="{87C83B44-CDE4-4FCF-A3C4-1BF9B2032504}" srcOrd="0" destOrd="0" parTransId="{0424A7ED-E4EF-4549-8F99-54A859CFDED8}" sibTransId="{1048D97E-71A4-49E6-9A3F-6C7066BC4CAF}"/>
    <dgm:cxn modelId="{E514B17A-3CA5-4BC1-9A93-0530D41935D4}" srcId="{0FE7CF61-C88D-42C3-B272-7FE3337A0214}" destId="{F787A303-89FF-4ACC-BE64-C21F1A3C541B}" srcOrd="0" destOrd="0" parTransId="{526E42A7-9D4C-436C-AA79-C35D3A01A88A}" sibTransId="{54FA5745-E840-4523-9FF7-5CEDF1CE9D8F}"/>
    <dgm:cxn modelId="{34A5D57D-B742-4069-9F38-3FF899BA516F}" type="presOf" srcId="{F11E5E56-7CDB-42D4-912F-9A402E6377AD}" destId="{FED742FF-2253-4195-B5F0-E3168BAFE8B2}" srcOrd="0" destOrd="0" presId="urn:microsoft.com/office/officeart/2005/8/layout/hierarchy1"/>
    <dgm:cxn modelId="{8446EC7E-C188-4112-8E85-248D58AAC3EF}" type="presOf" srcId="{DA3CBA29-DFCF-4363-88DF-A77213DF4F44}" destId="{974E34A6-EE33-4D8A-A9D1-64436D8DBF5F}" srcOrd="0" destOrd="0" presId="urn:microsoft.com/office/officeart/2005/8/layout/hierarchy1"/>
    <dgm:cxn modelId="{6B71C183-816F-40D5-9735-6D7C0F112F96}" type="presOf" srcId="{6C58D07A-B581-4D03-B569-70C0DC5096C8}" destId="{94AC4152-D170-4F2C-9B1D-8883B5220A1C}" srcOrd="0" destOrd="0" presId="urn:microsoft.com/office/officeart/2005/8/layout/hierarchy1"/>
    <dgm:cxn modelId="{A78F6184-43BA-4C23-84A4-33ED7A0C3804}" srcId="{23DD5E58-621D-4E7B-B170-FCD6A50A2F34}" destId="{132C2296-AC50-45F0-8135-3143FA04ABF8}" srcOrd="2" destOrd="0" parTransId="{C56F03D7-C17C-4A4E-BD78-5D7E946AA624}" sibTransId="{9393AF3A-ABC5-4B45-971D-CF583B1E8D7A}"/>
    <dgm:cxn modelId="{F0397F84-E7BE-443E-822F-C0C910AA9C7E}" srcId="{5CA89850-170F-4E65-8744-F96EA9DE88C7}" destId="{F11E5E56-7CDB-42D4-912F-9A402E6377AD}" srcOrd="0" destOrd="0" parTransId="{793E3A52-1506-448E-88D8-6BA9B9C6F7C2}" sibTransId="{96CDBF94-4120-42F6-BD16-42029FA8D0F1}"/>
    <dgm:cxn modelId="{A374F685-3470-4E7E-AE55-1348990CEED7}" type="presOf" srcId="{23DD5E58-621D-4E7B-B170-FCD6A50A2F34}" destId="{74384987-72BD-475A-ADE5-8DE67AB59171}" srcOrd="0" destOrd="0" presId="urn:microsoft.com/office/officeart/2005/8/layout/hierarchy1"/>
    <dgm:cxn modelId="{E840CE87-3156-428C-9157-CC5D2D3EFEA9}" type="presOf" srcId="{1F1FEB25-BE1A-44F8-B49E-FFD385E030F0}" destId="{5EA1F1E8-CC50-495F-A5B7-89DE475B002B}" srcOrd="0" destOrd="0" presId="urn:microsoft.com/office/officeart/2005/8/layout/hierarchy1"/>
    <dgm:cxn modelId="{C46A7F89-5499-4124-8837-F748C9CDABAF}" type="presOf" srcId="{E250B03E-32EB-4116-9911-D82C64C297B3}" destId="{F8F33223-9F6B-4A20-9A4D-692C70AA0F1B}" srcOrd="0" destOrd="0" presId="urn:microsoft.com/office/officeart/2005/8/layout/hierarchy1"/>
    <dgm:cxn modelId="{F6069F90-2F97-4BA3-9284-67E9A6B2EA85}" type="presOf" srcId="{B7012B1E-74FB-49E5-BDF1-7E4A441E37CE}" destId="{40B360DE-A26A-41FE-A162-37ED25728BBC}" srcOrd="0" destOrd="0" presId="urn:microsoft.com/office/officeart/2005/8/layout/hierarchy1"/>
    <dgm:cxn modelId="{12162B92-1FB0-41E0-84CD-1499DF952987}" type="presOf" srcId="{0FE7CF61-C88D-42C3-B272-7FE3337A0214}" destId="{263E6DA0-6339-42E0-8E3E-8EAB00E77641}" srcOrd="0" destOrd="0" presId="urn:microsoft.com/office/officeart/2005/8/layout/hierarchy1"/>
    <dgm:cxn modelId="{F217C899-5484-4B5B-B50C-4840047694B0}" type="presOf" srcId="{132C2296-AC50-45F0-8135-3143FA04ABF8}" destId="{4A0082F3-3DC9-4463-B8CC-96927E5C3B49}" srcOrd="0" destOrd="0" presId="urn:microsoft.com/office/officeart/2005/8/layout/hierarchy1"/>
    <dgm:cxn modelId="{6D63A4A3-F222-4924-9B74-D7B1FFFC60CC}" type="presOf" srcId="{9864E869-0260-4F93-B877-19BD6C167BDD}" destId="{87197F7E-E851-45AB-B554-2671C3716DEE}" srcOrd="0" destOrd="0" presId="urn:microsoft.com/office/officeart/2005/8/layout/hierarchy1"/>
    <dgm:cxn modelId="{C7EDA5A6-5480-46FE-96D8-5EA68C17AC81}" type="presOf" srcId="{89EBC143-CF66-44F8-9ECF-7F0607607DCB}" destId="{0971FE46-61B2-4254-8BAF-5C3401EB475F}" srcOrd="0" destOrd="0" presId="urn:microsoft.com/office/officeart/2005/8/layout/hierarchy1"/>
    <dgm:cxn modelId="{34715EA8-B2C1-4DFD-B5AE-F99C8550DB71}" type="presOf" srcId="{F787A303-89FF-4ACC-BE64-C21F1A3C541B}" destId="{333EF7AD-940C-4871-9033-92B7937C9103}" srcOrd="0" destOrd="0" presId="urn:microsoft.com/office/officeart/2005/8/layout/hierarchy1"/>
    <dgm:cxn modelId="{0670BFA8-E1AC-459C-B54D-EFFE68C31468}" type="presOf" srcId="{B901F6BC-7B1A-42F9-B055-C463D83F9CFC}" destId="{999748EE-8D49-48A7-B67E-EDBDC5A1AFAF}" srcOrd="0" destOrd="0" presId="urn:microsoft.com/office/officeart/2005/8/layout/hierarchy1"/>
    <dgm:cxn modelId="{78B405AC-EE47-4BD5-9A6E-6BF2A844F22B}" type="presOf" srcId="{7D45E65F-80B6-462C-B049-4F4C1C7B1B0B}" destId="{07A728CB-DB51-458E-836C-874BECB75E26}" srcOrd="0" destOrd="0" presId="urn:microsoft.com/office/officeart/2005/8/layout/hierarchy1"/>
    <dgm:cxn modelId="{6FD6A5AC-BBB5-4DBD-952F-9D8C8B4AF1EB}" srcId="{23DD5E58-621D-4E7B-B170-FCD6A50A2F34}" destId="{0FE7CF61-C88D-42C3-B272-7FE3337A0214}" srcOrd="1" destOrd="0" parTransId="{DA3CBA29-DFCF-4363-88DF-A77213DF4F44}" sibTransId="{7C67CAF9-274B-4F8E-B722-751CAF473E09}"/>
    <dgm:cxn modelId="{A2308BB2-F26F-4464-A2A0-B92AA8EE189D}" srcId="{5435847A-A8DD-475A-A7C6-E84850DD0DB0}" destId="{6C58D07A-B581-4D03-B569-70C0DC5096C8}" srcOrd="2" destOrd="0" parTransId="{89EBC143-CF66-44F8-9ECF-7F0607607DCB}" sibTransId="{8A296CFC-80D7-45FC-9C50-91F63328D27A}"/>
    <dgm:cxn modelId="{E9B49FB2-7492-4A29-B654-2F4F8016A0E3}" type="presOf" srcId="{F5BC56F2-316F-4A10-8C6D-A73F60C642E1}" destId="{758D1CCB-47BC-429E-B285-2D6E80D2560D}" srcOrd="0" destOrd="0" presId="urn:microsoft.com/office/officeart/2005/8/layout/hierarchy1"/>
    <dgm:cxn modelId="{71DC48B3-A26B-4FAE-83D1-3F49C825475E}" srcId="{5435847A-A8DD-475A-A7C6-E84850DD0DB0}" destId="{83417B86-ECE8-49B3-9879-93E0738E1444}" srcOrd="3" destOrd="0" parTransId="{439AD8CC-7FBC-4A41-8B2F-99946EEB085D}" sibTransId="{6A22EB22-7366-40FB-A104-8DA04163A75D}"/>
    <dgm:cxn modelId="{D937BEB7-DF74-4575-AD24-893442CF7BFA}" type="presOf" srcId="{EC103B8E-A20B-49B6-8457-AD67DB8773AA}" destId="{A92596B1-D578-4383-A78A-EB9CE7928986}" srcOrd="0" destOrd="0" presId="urn:microsoft.com/office/officeart/2005/8/layout/hierarchy1"/>
    <dgm:cxn modelId="{992CCEB7-21E4-42FF-82A7-A34E7CE34E39}" srcId="{B901F6BC-7B1A-42F9-B055-C463D83F9CFC}" destId="{23DD5E58-621D-4E7B-B170-FCD6A50A2F34}" srcOrd="1" destOrd="0" parTransId="{A25254B2-153D-4119-B486-87046A482CEF}" sibTransId="{CFA2868E-0CEF-43E7-B59B-DF00FB95999E}"/>
    <dgm:cxn modelId="{5BA5DABA-26A6-499E-8C87-B0890FCBAA1B}" type="presOf" srcId="{48B27085-505F-4EAE-A8D1-E47E02C8BC3F}" destId="{9BF462F6-DF91-4FD9-B40D-D78FE335CD80}" srcOrd="0" destOrd="0" presId="urn:microsoft.com/office/officeart/2005/8/layout/hierarchy1"/>
    <dgm:cxn modelId="{CFDFE1BE-FFEB-42F5-86C9-BF36C36D558E}" type="presOf" srcId="{5B366C55-BF88-449A-9722-82D9388DC115}" destId="{A7DD3A9D-51C0-4D1B-85BB-0717D8F98EC6}" srcOrd="0" destOrd="0" presId="urn:microsoft.com/office/officeart/2005/8/layout/hierarchy1"/>
    <dgm:cxn modelId="{031B2FC1-6439-4171-B226-A014AA954CB7}" type="presOf" srcId="{2757AFF2-D0AE-4D9A-8AED-57119419FF3F}" destId="{B642FC68-F1F8-4045-B1A4-9B87E8D65949}" srcOrd="0" destOrd="0" presId="urn:microsoft.com/office/officeart/2005/8/layout/hierarchy1"/>
    <dgm:cxn modelId="{E416A9C4-CB07-4338-A334-933542535C7E}" type="presOf" srcId="{0DA56B19-953B-45F0-B309-A7715AB98C4D}" destId="{56E1C774-356F-497D-B41A-BCDB3668F8DE}" srcOrd="0" destOrd="0" presId="urn:microsoft.com/office/officeart/2005/8/layout/hierarchy1"/>
    <dgm:cxn modelId="{96F7AAC7-A69E-4048-AA4B-A9F2B69A0F10}" srcId="{B901F6BC-7B1A-42F9-B055-C463D83F9CFC}" destId="{09FF50F7-B608-4886-9A05-BD223D1A3FDE}" srcOrd="0" destOrd="0" parTransId="{48121A1E-40F0-4F05-9C0D-F300908740CA}" sibTransId="{187B2163-2B9C-4C8F-AF8A-27F9D0E5D9A6}"/>
    <dgm:cxn modelId="{CE43E3C9-0505-4579-AC36-BE1AA7F69A47}" srcId="{F787A303-89FF-4ACC-BE64-C21F1A3C541B}" destId="{F4567FA5-08F6-499D-9101-DBFE87338EAB}" srcOrd="0" destOrd="0" parTransId="{7D45E65F-80B6-462C-B049-4F4C1C7B1B0B}" sibTransId="{94AEBC09-502B-4AAD-BCF8-32E1151D4437}"/>
    <dgm:cxn modelId="{CF81A5D5-3A35-411D-8219-C92F65DD6845}" type="presOf" srcId="{611A23AB-54A4-4CA9-9383-B12B7FE1EF87}" destId="{E16D5A99-A1AC-418A-85CA-9B4EE9480311}" srcOrd="0" destOrd="0" presId="urn:microsoft.com/office/officeart/2005/8/layout/hierarchy1"/>
    <dgm:cxn modelId="{BB935DD6-626B-46F7-ADD1-9823D563C63B}" srcId="{6C58D07A-B581-4D03-B569-70C0DC5096C8}" destId="{50799B36-074B-42B0-A6B1-01DB8FA9BE8D}" srcOrd="0" destOrd="0" parTransId="{C2A16EFC-D13C-47CE-92F7-A7715CE5D7C1}" sibTransId="{97963BA7-8587-4AD8-A4C0-58880A010177}"/>
    <dgm:cxn modelId="{F8781ADF-90C8-4A52-84AF-24F3E8EA27A3}" type="presOf" srcId="{83417B86-ECE8-49B3-9879-93E0738E1444}" destId="{FD21603C-DA4E-4939-A4CF-5389A748C55C}" srcOrd="0" destOrd="0" presId="urn:microsoft.com/office/officeart/2005/8/layout/hierarchy1"/>
    <dgm:cxn modelId="{04CF31E1-65F8-4968-89DB-293F3737EBB9}" srcId="{0DA56B19-953B-45F0-B309-A7715AB98C4D}" destId="{5B366C55-BF88-449A-9722-82D9388DC115}" srcOrd="0" destOrd="0" parTransId="{48B27085-505F-4EAE-A8D1-E47E02C8BC3F}" sibTransId="{C8F622D5-82FD-4D75-B735-1693EF0BF1C2}"/>
    <dgm:cxn modelId="{079E3DE5-DB23-4E6D-B3CC-2B2D7806042B}" type="presOf" srcId="{F4567FA5-08F6-499D-9101-DBFE87338EAB}" destId="{1FD4E6A5-BC9E-4B37-8A40-11920E0E7CBD}" srcOrd="0" destOrd="0" presId="urn:microsoft.com/office/officeart/2005/8/layout/hierarchy1"/>
    <dgm:cxn modelId="{1B2FA5E5-2D3A-49A0-A124-C58B564BC835}" srcId="{0F5C2120-EFF5-427C-A957-10C59D48A7ED}" destId="{E250B03E-32EB-4116-9911-D82C64C297B3}" srcOrd="0" destOrd="0" parTransId="{38451BE6-3B70-4AB5-88D6-723E377C2543}" sibTransId="{D21FDB25-CE3A-41F7-BFE1-4C069E664E9E}"/>
    <dgm:cxn modelId="{F4D37FE7-BF09-4845-8BBA-6A06D94489AE}" type="presOf" srcId="{1729F092-1ED4-410E-951D-176708405E89}" destId="{5346691A-E6C5-4E30-A78E-5DB1090EA383}" srcOrd="0" destOrd="0" presId="urn:microsoft.com/office/officeart/2005/8/layout/hierarchy1"/>
    <dgm:cxn modelId="{179150ED-EA2D-4EDD-8655-FB33C572A49A}" type="presOf" srcId="{87C83B44-CDE4-4FCF-A3C4-1BF9B2032504}" destId="{71C09ACB-71C2-4CC6-A145-0DD82DF5ABFD}" srcOrd="0" destOrd="0" presId="urn:microsoft.com/office/officeart/2005/8/layout/hierarchy1"/>
    <dgm:cxn modelId="{055D6AF4-AF6D-47AF-9BA3-5239D39FD800}" type="presOf" srcId="{9623A341-F3C7-428D-A182-34EEDF1240E2}" destId="{181E5504-3A4B-4366-AB8D-47B438733B50}" srcOrd="0" destOrd="0" presId="urn:microsoft.com/office/officeart/2005/8/layout/hierarchy1"/>
    <dgm:cxn modelId="{ACD87EF6-5F7E-48ED-9D95-B194A43ADDA9}" type="presOf" srcId="{0424A7ED-E4EF-4549-8F99-54A859CFDED8}" destId="{265BE725-A10F-4B85-9AD9-51325AD12964}" srcOrd="0" destOrd="0" presId="urn:microsoft.com/office/officeart/2005/8/layout/hierarchy1"/>
    <dgm:cxn modelId="{DAAF5CF8-FFC5-42EB-9B0C-B97507BDB89F}" type="presOf" srcId="{09FF50F7-B608-4886-9A05-BD223D1A3FDE}" destId="{05952FC6-7CB9-496E-A235-AE4AC8057E7A}" srcOrd="0" destOrd="0" presId="urn:microsoft.com/office/officeart/2005/8/layout/hierarchy1"/>
    <dgm:cxn modelId="{B4AA7BFF-9BEA-491A-A548-43533C1EF942}" srcId="{5435847A-A8DD-475A-A7C6-E84850DD0DB0}" destId="{A086B3BE-2DA7-405C-B13D-DC1BFE4EF5DD}" srcOrd="0" destOrd="0" parTransId="{5ED81CAE-77D5-4635-A194-7E0A80647986}" sibTransId="{7E5DE691-DC5E-41AD-9598-4374110A488F}"/>
    <dgm:cxn modelId="{D8899D7F-BA50-4DF1-8D31-0E54F6309A05}" type="presParOf" srcId="{999748EE-8D49-48A7-B67E-EDBDC5A1AFAF}" destId="{71778BD5-513B-42E9-A5FC-E653387235FD}" srcOrd="0" destOrd="0" presId="urn:microsoft.com/office/officeart/2005/8/layout/hierarchy1"/>
    <dgm:cxn modelId="{7FB02A38-5374-48FF-A2C8-F82CFE1FB4FD}" type="presParOf" srcId="{71778BD5-513B-42E9-A5FC-E653387235FD}" destId="{C9FD5770-3C0C-4532-811E-C4116D30ECB8}" srcOrd="0" destOrd="0" presId="urn:microsoft.com/office/officeart/2005/8/layout/hierarchy1"/>
    <dgm:cxn modelId="{BFE32A8E-3587-490C-B2D9-B750F2F98960}" type="presParOf" srcId="{C9FD5770-3C0C-4532-811E-C4116D30ECB8}" destId="{2079F46E-4F39-44CA-8E2C-DBABC0808135}" srcOrd="0" destOrd="0" presId="urn:microsoft.com/office/officeart/2005/8/layout/hierarchy1"/>
    <dgm:cxn modelId="{9DA10A97-5896-4D58-AADC-5F164C9EB60A}" type="presParOf" srcId="{C9FD5770-3C0C-4532-811E-C4116D30ECB8}" destId="{05952FC6-7CB9-496E-A235-AE4AC8057E7A}" srcOrd="1" destOrd="0" presId="urn:microsoft.com/office/officeart/2005/8/layout/hierarchy1"/>
    <dgm:cxn modelId="{CE569ABB-E616-4724-81B1-CEB91CD483BB}" type="presParOf" srcId="{71778BD5-513B-42E9-A5FC-E653387235FD}" destId="{2B8BF9AC-5B7B-465D-B266-824DB99F0A68}" srcOrd="1" destOrd="0" presId="urn:microsoft.com/office/officeart/2005/8/layout/hierarchy1"/>
    <dgm:cxn modelId="{702E08D9-09BE-4194-87DB-23D374200153}" type="presParOf" srcId="{999748EE-8D49-48A7-B67E-EDBDC5A1AFAF}" destId="{258756F1-51AB-4F24-B45C-0EB763FA8BF1}" srcOrd="1" destOrd="0" presId="urn:microsoft.com/office/officeart/2005/8/layout/hierarchy1"/>
    <dgm:cxn modelId="{6154141A-38E0-49F2-96DE-6983F6529B16}" type="presParOf" srcId="{258756F1-51AB-4F24-B45C-0EB763FA8BF1}" destId="{9984BAF3-6DEC-4991-A7F3-122479B7EAAB}" srcOrd="0" destOrd="0" presId="urn:microsoft.com/office/officeart/2005/8/layout/hierarchy1"/>
    <dgm:cxn modelId="{4D7688EF-D796-4166-BF3E-9B273285C09B}" type="presParOf" srcId="{9984BAF3-6DEC-4991-A7F3-122479B7EAAB}" destId="{80F808AE-62E5-4B14-8795-16821D6DEEB1}" srcOrd="0" destOrd="0" presId="urn:microsoft.com/office/officeart/2005/8/layout/hierarchy1"/>
    <dgm:cxn modelId="{0EF96E5E-CE13-4E25-B3A6-CB743ACB1DD9}" type="presParOf" srcId="{9984BAF3-6DEC-4991-A7F3-122479B7EAAB}" destId="{74384987-72BD-475A-ADE5-8DE67AB59171}" srcOrd="1" destOrd="0" presId="urn:microsoft.com/office/officeart/2005/8/layout/hierarchy1"/>
    <dgm:cxn modelId="{36810FEB-97FB-4504-9D3D-C2EEA0D4E6A5}" type="presParOf" srcId="{258756F1-51AB-4F24-B45C-0EB763FA8BF1}" destId="{F6E220C2-8CF6-457D-80AE-F8C396E0BB0F}" srcOrd="1" destOrd="0" presId="urn:microsoft.com/office/officeart/2005/8/layout/hierarchy1"/>
    <dgm:cxn modelId="{1D402336-6EE4-4189-8FD9-1DB50A5538EC}" type="presParOf" srcId="{F6E220C2-8CF6-457D-80AE-F8C396E0BB0F}" destId="{87197F7E-E851-45AB-B554-2671C3716DEE}" srcOrd="0" destOrd="0" presId="urn:microsoft.com/office/officeart/2005/8/layout/hierarchy1"/>
    <dgm:cxn modelId="{382372A5-FAD6-467D-A65E-3A6EF9DEEF6F}" type="presParOf" srcId="{F6E220C2-8CF6-457D-80AE-F8C396E0BB0F}" destId="{2DDC2BFD-C32C-4B84-B807-63C116CDD38B}" srcOrd="1" destOrd="0" presId="urn:microsoft.com/office/officeart/2005/8/layout/hierarchy1"/>
    <dgm:cxn modelId="{6F58CD72-AC62-4375-9BF6-9C1B1C131954}" type="presParOf" srcId="{2DDC2BFD-C32C-4B84-B807-63C116CDD38B}" destId="{09A08E81-A58E-41F5-8C8E-AC79503DC492}" srcOrd="0" destOrd="0" presId="urn:microsoft.com/office/officeart/2005/8/layout/hierarchy1"/>
    <dgm:cxn modelId="{871C0F34-01F7-425E-A935-DCD4F5E6F43E}" type="presParOf" srcId="{09A08E81-A58E-41F5-8C8E-AC79503DC492}" destId="{F085FE14-EE6D-456E-B7D2-7BB74F7A2691}" srcOrd="0" destOrd="0" presId="urn:microsoft.com/office/officeart/2005/8/layout/hierarchy1"/>
    <dgm:cxn modelId="{9CE8CC75-19EC-4062-ABA9-D30770BCF724}" type="presParOf" srcId="{09A08E81-A58E-41F5-8C8E-AC79503DC492}" destId="{181E5504-3A4B-4366-AB8D-47B438733B50}" srcOrd="1" destOrd="0" presId="urn:microsoft.com/office/officeart/2005/8/layout/hierarchy1"/>
    <dgm:cxn modelId="{8E46C69E-8DD3-45AC-BC55-2FDCBC8A081A}" type="presParOf" srcId="{2DDC2BFD-C32C-4B84-B807-63C116CDD38B}" destId="{98395955-62F7-4AC5-B518-1ED076E61D72}" srcOrd="1" destOrd="0" presId="urn:microsoft.com/office/officeart/2005/8/layout/hierarchy1"/>
    <dgm:cxn modelId="{4DBECA3D-3528-4BC2-BF36-67BEBAD04501}" type="presParOf" srcId="{98395955-62F7-4AC5-B518-1ED076E61D72}" destId="{265BE725-A10F-4B85-9AD9-51325AD12964}" srcOrd="0" destOrd="0" presId="urn:microsoft.com/office/officeart/2005/8/layout/hierarchy1"/>
    <dgm:cxn modelId="{093CA32F-ABBD-4907-BAEA-B0E55C460EF5}" type="presParOf" srcId="{98395955-62F7-4AC5-B518-1ED076E61D72}" destId="{C505257E-390E-4D9F-8844-EBD142AD81B4}" srcOrd="1" destOrd="0" presId="urn:microsoft.com/office/officeart/2005/8/layout/hierarchy1"/>
    <dgm:cxn modelId="{3AE3A71A-1308-4E5C-B72E-B774FB6FC382}" type="presParOf" srcId="{C505257E-390E-4D9F-8844-EBD142AD81B4}" destId="{3AD431D0-8A07-4B60-BDEA-0D4770873678}" srcOrd="0" destOrd="0" presId="urn:microsoft.com/office/officeart/2005/8/layout/hierarchy1"/>
    <dgm:cxn modelId="{A3C8F711-0254-4182-B5D4-4FDDF051F402}" type="presParOf" srcId="{3AD431D0-8A07-4B60-BDEA-0D4770873678}" destId="{89788E3D-1514-4D4F-BAAE-BD1E1EF2BAE4}" srcOrd="0" destOrd="0" presId="urn:microsoft.com/office/officeart/2005/8/layout/hierarchy1"/>
    <dgm:cxn modelId="{E75472F8-BF1D-432C-A952-96716DAA3FEC}" type="presParOf" srcId="{3AD431D0-8A07-4B60-BDEA-0D4770873678}" destId="{71C09ACB-71C2-4CC6-A145-0DD82DF5ABFD}" srcOrd="1" destOrd="0" presId="urn:microsoft.com/office/officeart/2005/8/layout/hierarchy1"/>
    <dgm:cxn modelId="{14D55EFA-68D5-48B2-8F55-F9AE64D41319}" type="presParOf" srcId="{C505257E-390E-4D9F-8844-EBD142AD81B4}" destId="{49DC0E64-00B4-4465-9C79-3E47FECC5A9B}" srcOrd="1" destOrd="0" presId="urn:microsoft.com/office/officeart/2005/8/layout/hierarchy1"/>
    <dgm:cxn modelId="{7E8FDD73-7BDF-4BCD-99FB-09E27370A8DC}" type="presParOf" srcId="{49DC0E64-00B4-4465-9C79-3E47FECC5A9B}" destId="{A92596B1-D578-4383-A78A-EB9CE7928986}" srcOrd="0" destOrd="0" presId="urn:microsoft.com/office/officeart/2005/8/layout/hierarchy1"/>
    <dgm:cxn modelId="{A06EE01B-E125-42CE-8EE8-61C2F1ADD5A6}" type="presParOf" srcId="{49DC0E64-00B4-4465-9C79-3E47FECC5A9B}" destId="{6C94DB9A-23EB-4283-8B52-65A6FF1AF6A7}" srcOrd="1" destOrd="0" presId="urn:microsoft.com/office/officeart/2005/8/layout/hierarchy1"/>
    <dgm:cxn modelId="{BF218D90-B693-49CB-AC80-DAD19CBE555B}" type="presParOf" srcId="{6C94DB9A-23EB-4283-8B52-65A6FF1AF6A7}" destId="{23BBC43C-2D55-4FBF-98DD-64AD72D41641}" srcOrd="0" destOrd="0" presId="urn:microsoft.com/office/officeart/2005/8/layout/hierarchy1"/>
    <dgm:cxn modelId="{26AA233C-F018-4EE7-A017-F4F96F486EC7}" type="presParOf" srcId="{23BBC43C-2D55-4FBF-98DD-64AD72D41641}" destId="{487DB692-58CA-492F-BE0E-8CE8B377A14F}" srcOrd="0" destOrd="0" presId="urn:microsoft.com/office/officeart/2005/8/layout/hierarchy1"/>
    <dgm:cxn modelId="{B7AC85A9-A03B-4E3A-9E9E-06411BB55A39}" type="presParOf" srcId="{23BBC43C-2D55-4FBF-98DD-64AD72D41641}" destId="{E25F8F0A-CEAB-4E8E-AE91-5C496C97AC4A}" srcOrd="1" destOrd="0" presId="urn:microsoft.com/office/officeart/2005/8/layout/hierarchy1"/>
    <dgm:cxn modelId="{57864514-9BBD-4116-AD55-C164B1E32CA7}" type="presParOf" srcId="{6C94DB9A-23EB-4283-8B52-65A6FF1AF6A7}" destId="{8C93BA78-FADA-4578-B685-4A76C4224E0A}" srcOrd="1" destOrd="0" presId="urn:microsoft.com/office/officeart/2005/8/layout/hierarchy1"/>
    <dgm:cxn modelId="{EF6742BA-10F7-4231-AC94-4F1CB9576884}" type="presParOf" srcId="{8C93BA78-FADA-4578-B685-4A76C4224E0A}" destId="{67C635B3-13AB-4068-BB20-AE2CBE861DB6}" srcOrd="0" destOrd="0" presId="urn:microsoft.com/office/officeart/2005/8/layout/hierarchy1"/>
    <dgm:cxn modelId="{898DBDA0-6AC2-4BDD-BA8A-0378D35AEE0A}" type="presParOf" srcId="{8C93BA78-FADA-4578-B685-4A76C4224E0A}" destId="{3FD83EA0-5E03-452E-A8CA-193600DA70A1}" srcOrd="1" destOrd="0" presId="urn:microsoft.com/office/officeart/2005/8/layout/hierarchy1"/>
    <dgm:cxn modelId="{33780C4B-C4F3-4F7D-81CB-C6D63790109A}" type="presParOf" srcId="{3FD83EA0-5E03-452E-A8CA-193600DA70A1}" destId="{0D3DDCF2-23A1-460D-9EF6-F940B3035536}" srcOrd="0" destOrd="0" presId="urn:microsoft.com/office/officeart/2005/8/layout/hierarchy1"/>
    <dgm:cxn modelId="{57E1A2E1-51B6-480E-B253-C83EDEE6C160}" type="presParOf" srcId="{0D3DDCF2-23A1-460D-9EF6-F940B3035536}" destId="{6992AEE9-CCF9-425F-A815-47B825BE7848}" srcOrd="0" destOrd="0" presId="urn:microsoft.com/office/officeart/2005/8/layout/hierarchy1"/>
    <dgm:cxn modelId="{7E4E3DC7-476C-4505-9D87-804D1092DAE4}" type="presParOf" srcId="{0D3DDCF2-23A1-460D-9EF6-F940B3035536}" destId="{611FD9A0-0128-4F19-8FAD-666CC72609FD}" srcOrd="1" destOrd="0" presId="urn:microsoft.com/office/officeart/2005/8/layout/hierarchy1"/>
    <dgm:cxn modelId="{D2E9EF6B-7988-424E-8C85-3367CC0CAE5A}" type="presParOf" srcId="{3FD83EA0-5E03-452E-A8CA-193600DA70A1}" destId="{F3C7FDD7-696F-4C9C-BD57-682B5E182968}" srcOrd="1" destOrd="0" presId="urn:microsoft.com/office/officeart/2005/8/layout/hierarchy1"/>
    <dgm:cxn modelId="{0BA69744-7E87-4491-A655-8C8B772E21CE}" type="presParOf" srcId="{F3C7FDD7-696F-4C9C-BD57-682B5E182968}" destId="{E8B1D84F-5575-497A-9FE0-7F38230A70B1}" srcOrd="0" destOrd="0" presId="urn:microsoft.com/office/officeart/2005/8/layout/hierarchy1"/>
    <dgm:cxn modelId="{23685800-2F64-4E1D-A836-64F1AFA43247}" type="presParOf" srcId="{F3C7FDD7-696F-4C9C-BD57-682B5E182968}" destId="{A9B4D17E-9D33-46F3-AC43-533A1C3429B8}" srcOrd="1" destOrd="0" presId="urn:microsoft.com/office/officeart/2005/8/layout/hierarchy1"/>
    <dgm:cxn modelId="{68348CE7-A980-4D0C-844A-2923B4E3B699}" type="presParOf" srcId="{A9B4D17E-9D33-46F3-AC43-533A1C3429B8}" destId="{5ADBF96A-1730-4E56-B674-AD436DDAACD5}" srcOrd="0" destOrd="0" presId="urn:microsoft.com/office/officeart/2005/8/layout/hierarchy1"/>
    <dgm:cxn modelId="{0AB274EC-44B8-42BC-B11E-93BD7F0180DF}" type="presParOf" srcId="{5ADBF96A-1730-4E56-B674-AD436DDAACD5}" destId="{B2BD3371-B1A4-41C9-ACD6-C3497CF9B9D1}" srcOrd="0" destOrd="0" presId="urn:microsoft.com/office/officeart/2005/8/layout/hierarchy1"/>
    <dgm:cxn modelId="{130C3BA0-7EAD-4788-B67E-2661B4EA9880}" type="presParOf" srcId="{5ADBF96A-1730-4E56-B674-AD436DDAACD5}" destId="{E16D5A99-A1AC-418A-85CA-9B4EE9480311}" srcOrd="1" destOrd="0" presId="urn:microsoft.com/office/officeart/2005/8/layout/hierarchy1"/>
    <dgm:cxn modelId="{1B4C26D7-1CA5-4619-943F-0A64C8C52A9E}" type="presParOf" srcId="{A9B4D17E-9D33-46F3-AC43-533A1C3429B8}" destId="{18043B37-C338-4169-8E5E-4ABAD45B789E}" srcOrd="1" destOrd="0" presId="urn:microsoft.com/office/officeart/2005/8/layout/hierarchy1"/>
    <dgm:cxn modelId="{5EA8F609-80DE-4DC6-B056-6C12D2565BCF}" type="presParOf" srcId="{8C93BA78-FADA-4578-B685-4A76C4224E0A}" destId="{5346691A-E6C5-4E30-A78E-5DB1090EA383}" srcOrd="2" destOrd="0" presId="urn:microsoft.com/office/officeart/2005/8/layout/hierarchy1"/>
    <dgm:cxn modelId="{F0B83A88-EC72-499A-907C-C9E948741D78}" type="presParOf" srcId="{8C93BA78-FADA-4578-B685-4A76C4224E0A}" destId="{88A61DD3-DC83-4794-91CE-DA8294A386B7}" srcOrd="3" destOrd="0" presId="urn:microsoft.com/office/officeart/2005/8/layout/hierarchy1"/>
    <dgm:cxn modelId="{F01E0121-F90F-46A7-B85E-9D079C38BA30}" type="presParOf" srcId="{88A61DD3-DC83-4794-91CE-DA8294A386B7}" destId="{BB475F59-41C3-4AEC-8970-25AD3678D2BA}" srcOrd="0" destOrd="0" presId="urn:microsoft.com/office/officeart/2005/8/layout/hierarchy1"/>
    <dgm:cxn modelId="{3138F128-A43D-4DA5-85C5-59F39EF8FABF}" type="presParOf" srcId="{BB475F59-41C3-4AEC-8970-25AD3678D2BA}" destId="{F46E6D72-20F3-4F72-A450-591B94FC0897}" srcOrd="0" destOrd="0" presId="urn:microsoft.com/office/officeart/2005/8/layout/hierarchy1"/>
    <dgm:cxn modelId="{AC19DA43-B934-4DA7-8278-6A992DCCFCEA}" type="presParOf" srcId="{BB475F59-41C3-4AEC-8970-25AD3678D2BA}" destId="{7FA0EDE9-EC8A-4A72-89CB-F8F1BDF3344F}" srcOrd="1" destOrd="0" presId="urn:microsoft.com/office/officeart/2005/8/layout/hierarchy1"/>
    <dgm:cxn modelId="{CAB4905E-2BF9-42E3-B972-0E07E226897B}" type="presParOf" srcId="{88A61DD3-DC83-4794-91CE-DA8294A386B7}" destId="{BA9021AB-5B3D-4F0B-ADF8-553F4436963E}" srcOrd="1" destOrd="0" presId="urn:microsoft.com/office/officeart/2005/8/layout/hierarchy1"/>
    <dgm:cxn modelId="{D8B3BE3F-9E78-459D-B7B9-ECA7F28E04E6}" type="presParOf" srcId="{BA9021AB-5B3D-4F0B-ADF8-553F4436963E}" destId="{66A9E903-E0B9-4F41-ABB9-A7B015FD7DE4}" srcOrd="0" destOrd="0" presId="urn:microsoft.com/office/officeart/2005/8/layout/hierarchy1"/>
    <dgm:cxn modelId="{387A6350-5F1A-4154-A6CB-8DACAA79C811}" type="presParOf" srcId="{BA9021AB-5B3D-4F0B-ADF8-553F4436963E}" destId="{DED0B643-54E4-459E-84A6-0385FC04A4F2}" srcOrd="1" destOrd="0" presId="urn:microsoft.com/office/officeart/2005/8/layout/hierarchy1"/>
    <dgm:cxn modelId="{C65D8BAC-4EE4-488F-8642-DE2A57725AA4}" type="presParOf" srcId="{DED0B643-54E4-459E-84A6-0385FC04A4F2}" destId="{5878D123-0421-4455-A093-9C95F2BA40FC}" srcOrd="0" destOrd="0" presId="urn:microsoft.com/office/officeart/2005/8/layout/hierarchy1"/>
    <dgm:cxn modelId="{55D2443D-34B4-4200-B025-6A63213B8152}" type="presParOf" srcId="{5878D123-0421-4455-A093-9C95F2BA40FC}" destId="{1018B37E-A1E5-4EC0-87D9-1C2516EE5574}" srcOrd="0" destOrd="0" presId="urn:microsoft.com/office/officeart/2005/8/layout/hierarchy1"/>
    <dgm:cxn modelId="{DB805A75-685C-448A-A114-724311A7E96C}" type="presParOf" srcId="{5878D123-0421-4455-A093-9C95F2BA40FC}" destId="{F8F33223-9F6B-4A20-9A4D-692C70AA0F1B}" srcOrd="1" destOrd="0" presId="urn:microsoft.com/office/officeart/2005/8/layout/hierarchy1"/>
    <dgm:cxn modelId="{97DFDE3B-07F4-4A2B-894F-0023E69EDD9D}" type="presParOf" srcId="{DED0B643-54E4-459E-84A6-0385FC04A4F2}" destId="{86A6ADBD-A755-4F8F-B4A4-D83B5E59C180}" srcOrd="1" destOrd="0" presId="urn:microsoft.com/office/officeart/2005/8/layout/hierarchy1"/>
    <dgm:cxn modelId="{B6F9EF78-18CC-47F3-9340-7DBA1D6AFBE2}" type="presParOf" srcId="{8C93BA78-FADA-4578-B685-4A76C4224E0A}" destId="{0971FE46-61B2-4254-8BAF-5C3401EB475F}" srcOrd="4" destOrd="0" presId="urn:microsoft.com/office/officeart/2005/8/layout/hierarchy1"/>
    <dgm:cxn modelId="{33DADBF2-6081-4BC1-9DB2-C872175D66D6}" type="presParOf" srcId="{8C93BA78-FADA-4578-B685-4A76C4224E0A}" destId="{67A97AAF-CAE8-48BB-9D3B-0FE8FB5DF743}" srcOrd="5" destOrd="0" presId="urn:microsoft.com/office/officeart/2005/8/layout/hierarchy1"/>
    <dgm:cxn modelId="{61F1F13D-9DC8-4B19-A213-57BB307F0F5A}" type="presParOf" srcId="{67A97AAF-CAE8-48BB-9D3B-0FE8FB5DF743}" destId="{DFE0BCEE-24A1-4141-B1FD-0B1EA6DE12CA}" srcOrd="0" destOrd="0" presId="urn:microsoft.com/office/officeart/2005/8/layout/hierarchy1"/>
    <dgm:cxn modelId="{76AABAD7-1F9E-4E25-82DD-D7257EBC8406}" type="presParOf" srcId="{DFE0BCEE-24A1-4141-B1FD-0B1EA6DE12CA}" destId="{ED15CF13-6E0A-44E6-8441-9C4F3C3830B4}" srcOrd="0" destOrd="0" presId="urn:microsoft.com/office/officeart/2005/8/layout/hierarchy1"/>
    <dgm:cxn modelId="{76D07AE9-09FC-4A35-B6E1-A8582EAA730A}" type="presParOf" srcId="{DFE0BCEE-24A1-4141-B1FD-0B1EA6DE12CA}" destId="{94AC4152-D170-4F2C-9B1D-8883B5220A1C}" srcOrd="1" destOrd="0" presId="urn:microsoft.com/office/officeart/2005/8/layout/hierarchy1"/>
    <dgm:cxn modelId="{A44157EA-55E9-46A0-8AE7-9C4416AF94D4}" type="presParOf" srcId="{67A97AAF-CAE8-48BB-9D3B-0FE8FB5DF743}" destId="{8382742D-5354-4D50-8380-1D61F7470109}" srcOrd="1" destOrd="0" presId="urn:microsoft.com/office/officeart/2005/8/layout/hierarchy1"/>
    <dgm:cxn modelId="{60630DF4-2C98-4F70-B728-7983C35EB55F}" type="presParOf" srcId="{8382742D-5354-4D50-8380-1D61F7470109}" destId="{5348EF6E-B124-49FA-A4A2-CCAA15AAB0A6}" srcOrd="0" destOrd="0" presId="urn:microsoft.com/office/officeart/2005/8/layout/hierarchy1"/>
    <dgm:cxn modelId="{94D2D4D2-3977-4D9D-A253-73317CCC9F2A}" type="presParOf" srcId="{8382742D-5354-4D50-8380-1D61F7470109}" destId="{E674F5DA-93C0-4328-9F76-C6322EA25A17}" srcOrd="1" destOrd="0" presId="urn:microsoft.com/office/officeart/2005/8/layout/hierarchy1"/>
    <dgm:cxn modelId="{61F52E10-B6EE-431F-B481-1F327D0ECD1D}" type="presParOf" srcId="{E674F5DA-93C0-4328-9F76-C6322EA25A17}" destId="{52BA61E8-F760-4CAB-B768-0FBD8911D71B}" srcOrd="0" destOrd="0" presId="urn:microsoft.com/office/officeart/2005/8/layout/hierarchy1"/>
    <dgm:cxn modelId="{E05DB6BE-3B67-4C6D-8AB7-770037703531}" type="presParOf" srcId="{52BA61E8-F760-4CAB-B768-0FBD8911D71B}" destId="{ACD45548-2ED2-408C-8C89-FC51A40A1FCB}" srcOrd="0" destOrd="0" presId="urn:microsoft.com/office/officeart/2005/8/layout/hierarchy1"/>
    <dgm:cxn modelId="{4E68AAAB-D8BE-4274-B592-F14AC1E7EE48}" type="presParOf" srcId="{52BA61E8-F760-4CAB-B768-0FBD8911D71B}" destId="{0DD2B505-C41A-4461-9D46-6C39514D8E34}" srcOrd="1" destOrd="0" presId="urn:microsoft.com/office/officeart/2005/8/layout/hierarchy1"/>
    <dgm:cxn modelId="{A9305FD7-5859-4867-BCF3-9F73326C7185}" type="presParOf" srcId="{E674F5DA-93C0-4328-9F76-C6322EA25A17}" destId="{CEEA1138-95E8-4052-93E8-2DEA57E9C094}" srcOrd="1" destOrd="0" presId="urn:microsoft.com/office/officeart/2005/8/layout/hierarchy1"/>
    <dgm:cxn modelId="{D9F8731F-9527-4933-9D4E-971C6E14005F}" type="presParOf" srcId="{8C93BA78-FADA-4578-B685-4A76C4224E0A}" destId="{BF88F2CB-BAB0-4A50-B601-69EFD74C6ECC}" srcOrd="6" destOrd="0" presId="urn:microsoft.com/office/officeart/2005/8/layout/hierarchy1"/>
    <dgm:cxn modelId="{ADB60D72-D34B-4A4D-B57A-128C29DAF63E}" type="presParOf" srcId="{8C93BA78-FADA-4578-B685-4A76C4224E0A}" destId="{EADE030B-28CF-4972-9DDE-3C2CAEBD5FB5}" srcOrd="7" destOrd="0" presId="urn:microsoft.com/office/officeart/2005/8/layout/hierarchy1"/>
    <dgm:cxn modelId="{4EAB2755-99D5-4EB5-B8C6-37FF72F5E540}" type="presParOf" srcId="{EADE030B-28CF-4972-9DDE-3C2CAEBD5FB5}" destId="{20322199-5CD3-40E9-A64B-B2AECA4EEE06}" srcOrd="0" destOrd="0" presId="urn:microsoft.com/office/officeart/2005/8/layout/hierarchy1"/>
    <dgm:cxn modelId="{23E953F1-9D74-447E-9FEA-4680EC080C7D}" type="presParOf" srcId="{20322199-5CD3-40E9-A64B-B2AECA4EEE06}" destId="{4D3106C0-C01B-4489-B01E-C8A1D072DCB2}" srcOrd="0" destOrd="0" presId="urn:microsoft.com/office/officeart/2005/8/layout/hierarchy1"/>
    <dgm:cxn modelId="{3FED52BB-303E-4BE4-A5BC-DFAA42769B05}" type="presParOf" srcId="{20322199-5CD3-40E9-A64B-B2AECA4EEE06}" destId="{FD21603C-DA4E-4939-A4CF-5389A748C55C}" srcOrd="1" destOrd="0" presId="urn:microsoft.com/office/officeart/2005/8/layout/hierarchy1"/>
    <dgm:cxn modelId="{5EFCAEC6-68D3-4633-AAEC-0AFED169652C}" type="presParOf" srcId="{EADE030B-28CF-4972-9DDE-3C2CAEBD5FB5}" destId="{DE3E49D1-9FD9-44A3-A4F1-9C628E508FB2}" srcOrd="1" destOrd="0" presId="urn:microsoft.com/office/officeart/2005/8/layout/hierarchy1"/>
    <dgm:cxn modelId="{66B4BB2B-B8EF-434E-9862-855E6C5CD262}" type="presParOf" srcId="{DE3E49D1-9FD9-44A3-A4F1-9C628E508FB2}" destId="{1850A301-2500-49E7-A0F5-13E3AC22EA69}" srcOrd="0" destOrd="0" presId="urn:microsoft.com/office/officeart/2005/8/layout/hierarchy1"/>
    <dgm:cxn modelId="{042C8354-BE1D-4B32-9B76-2BFD1DEB2893}" type="presParOf" srcId="{DE3E49D1-9FD9-44A3-A4F1-9C628E508FB2}" destId="{3AAB666A-441E-4DA9-9199-CE62ABBB29DC}" srcOrd="1" destOrd="0" presId="urn:microsoft.com/office/officeart/2005/8/layout/hierarchy1"/>
    <dgm:cxn modelId="{59FB6465-408C-45FF-B28F-7D6C9AA701C5}" type="presParOf" srcId="{3AAB666A-441E-4DA9-9199-CE62ABBB29DC}" destId="{8ACE835D-271E-49F0-962E-1C0741F40FC4}" srcOrd="0" destOrd="0" presId="urn:microsoft.com/office/officeart/2005/8/layout/hierarchy1"/>
    <dgm:cxn modelId="{22521969-58AD-4959-9F3F-A0FB16233840}" type="presParOf" srcId="{8ACE835D-271E-49F0-962E-1C0741F40FC4}" destId="{E9F0165F-4C22-4F96-9785-99BC9D6A45F5}" srcOrd="0" destOrd="0" presId="urn:microsoft.com/office/officeart/2005/8/layout/hierarchy1"/>
    <dgm:cxn modelId="{CB020208-20D3-407D-9A00-9459486C6AC4}" type="presParOf" srcId="{8ACE835D-271E-49F0-962E-1C0741F40FC4}" destId="{5EA1F1E8-CC50-495F-A5B7-89DE475B002B}" srcOrd="1" destOrd="0" presId="urn:microsoft.com/office/officeart/2005/8/layout/hierarchy1"/>
    <dgm:cxn modelId="{45DDD1CF-B366-4C24-857A-826D8AD5CF19}" type="presParOf" srcId="{3AAB666A-441E-4DA9-9199-CE62ABBB29DC}" destId="{16AF4F06-4B74-429A-9963-C0F43596B21C}" srcOrd="1" destOrd="0" presId="urn:microsoft.com/office/officeart/2005/8/layout/hierarchy1"/>
    <dgm:cxn modelId="{3BA96A63-BD11-4427-B702-E3C6577EC822}" type="presParOf" srcId="{F6E220C2-8CF6-457D-80AE-F8C396E0BB0F}" destId="{974E34A6-EE33-4D8A-A9D1-64436D8DBF5F}" srcOrd="2" destOrd="0" presId="urn:microsoft.com/office/officeart/2005/8/layout/hierarchy1"/>
    <dgm:cxn modelId="{A7CAE8A5-99B4-42C9-8FFD-CA967689A030}" type="presParOf" srcId="{F6E220C2-8CF6-457D-80AE-F8C396E0BB0F}" destId="{BD822F45-8192-45BA-A98A-314E81A7309D}" srcOrd="3" destOrd="0" presId="urn:microsoft.com/office/officeart/2005/8/layout/hierarchy1"/>
    <dgm:cxn modelId="{9B4A0089-85BD-4ADA-BE72-6C346CFB4664}" type="presParOf" srcId="{BD822F45-8192-45BA-A98A-314E81A7309D}" destId="{3D63132D-AF05-4927-BE2E-5FE2C92DE1E6}" srcOrd="0" destOrd="0" presId="urn:microsoft.com/office/officeart/2005/8/layout/hierarchy1"/>
    <dgm:cxn modelId="{987F7B8A-6DA8-4B05-8F7B-0F1D3931828C}" type="presParOf" srcId="{3D63132D-AF05-4927-BE2E-5FE2C92DE1E6}" destId="{EF4F00D4-DC12-41A4-BD80-1F8C6334DEB5}" srcOrd="0" destOrd="0" presId="urn:microsoft.com/office/officeart/2005/8/layout/hierarchy1"/>
    <dgm:cxn modelId="{B19A6927-F279-4CA0-A3DB-113C46BC8309}" type="presParOf" srcId="{3D63132D-AF05-4927-BE2E-5FE2C92DE1E6}" destId="{263E6DA0-6339-42E0-8E3E-8EAB00E77641}" srcOrd="1" destOrd="0" presId="urn:microsoft.com/office/officeart/2005/8/layout/hierarchy1"/>
    <dgm:cxn modelId="{0A89088C-CC83-467C-9833-8537549A19E7}" type="presParOf" srcId="{BD822F45-8192-45BA-A98A-314E81A7309D}" destId="{E574D993-EA38-45CF-9B5C-6E5507733D37}" srcOrd="1" destOrd="0" presId="urn:microsoft.com/office/officeart/2005/8/layout/hierarchy1"/>
    <dgm:cxn modelId="{FD1865AA-E7E6-45BA-B451-C15DBB9E4FCF}" type="presParOf" srcId="{E574D993-EA38-45CF-9B5C-6E5507733D37}" destId="{C2082378-1C8D-4AF8-BB24-B5C38F55BFFB}" srcOrd="0" destOrd="0" presId="urn:microsoft.com/office/officeart/2005/8/layout/hierarchy1"/>
    <dgm:cxn modelId="{C3661EFC-6057-4C21-AEAC-02F6A9519BDE}" type="presParOf" srcId="{E574D993-EA38-45CF-9B5C-6E5507733D37}" destId="{55ACE0E4-AF44-43A0-BB59-2EBD076E7BBA}" srcOrd="1" destOrd="0" presId="urn:microsoft.com/office/officeart/2005/8/layout/hierarchy1"/>
    <dgm:cxn modelId="{1A71DE6F-DB7F-498A-B534-0903BB551555}" type="presParOf" srcId="{55ACE0E4-AF44-43A0-BB59-2EBD076E7BBA}" destId="{31758C15-7F3C-4060-9693-428E38FB8A5F}" srcOrd="0" destOrd="0" presId="urn:microsoft.com/office/officeart/2005/8/layout/hierarchy1"/>
    <dgm:cxn modelId="{47DF8C7D-0152-44CF-B2FA-18C4364B5E95}" type="presParOf" srcId="{31758C15-7F3C-4060-9693-428E38FB8A5F}" destId="{0D175F97-F931-44B2-9798-4A52D56E358D}" srcOrd="0" destOrd="0" presId="urn:microsoft.com/office/officeart/2005/8/layout/hierarchy1"/>
    <dgm:cxn modelId="{56FB27B0-BCCE-4282-A216-ADC4F95B8D06}" type="presParOf" srcId="{31758C15-7F3C-4060-9693-428E38FB8A5F}" destId="{333EF7AD-940C-4871-9033-92B7937C9103}" srcOrd="1" destOrd="0" presId="urn:microsoft.com/office/officeart/2005/8/layout/hierarchy1"/>
    <dgm:cxn modelId="{0FE08525-8994-4ACB-B0E6-2CD0C9204DF9}" type="presParOf" srcId="{55ACE0E4-AF44-43A0-BB59-2EBD076E7BBA}" destId="{244A23E2-3CBB-4586-A498-4D98E999E4B0}" srcOrd="1" destOrd="0" presId="urn:microsoft.com/office/officeart/2005/8/layout/hierarchy1"/>
    <dgm:cxn modelId="{E49381C0-8F14-46D4-B9C0-285157CDA51A}" type="presParOf" srcId="{244A23E2-3CBB-4586-A498-4D98E999E4B0}" destId="{07A728CB-DB51-458E-836C-874BECB75E26}" srcOrd="0" destOrd="0" presId="urn:microsoft.com/office/officeart/2005/8/layout/hierarchy1"/>
    <dgm:cxn modelId="{3BE8A43C-56BA-4CFE-A673-E28CD4BBEFD8}" type="presParOf" srcId="{244A23E2-3CBB-4586-A498-4D98E999E4B0}" destId="{A5C5A2E6-22F5-434D-989C-CF2E7E1289D5}" srcOrd="1" destOrd="0" presId="urn:microsoft.com/office/officeart/2005/8/layout/hierarchy1"/>
    <dgm:cxn modelId="{E3C50172-D59F-47FB-8F9D-18EA55E122D3}" type="presParOf" srcId="{A5C5A2E6-22F5-434D-989C-CF2E7E1289D5}" destId="{6678A090-E657-41D8-A932-90979AC3874E}" srcOrd="0" destOrd="0" presId="urn:microsoft.com/office/officeart/2005/8/layout/hierarchy1"/>
    <dgm:cxn modelId="{4FCDC3D6-2BB1-4E85-A4F0-50D94503C2AC}" type="presParOf" srcId="{6678A090-E657-41D8-A932-90979AC3874E}" destId="{7F14EEB4-3D56-4E4F-A6E2-F8AFDED27E22}" srcOrd="0" destOrd="0" presId="urn:microsoft.com/office/officeart/2005/8/layout/hierarchy1"/>
    <dgm:cxn modelId="{BE90C7FF-F3E4-4EE0-A31A-535057962EF1}" type="presParOf" srcId="{6678A090-E657-41D8-A932-90979AC3874E}" destId="{1FD4E6A5-BC9E-4B37-8A40-11920E0E7CBD}" srcOrd="1" destOrd="0" presId="urn:microsoft.com/office/officeart/2005/8/layout/hierarchy1"/>
    <dgm:cxn modelId="{0A7F1A19-1CB2-4B09-9212-FAAE37C9DD68}" type="presParOf" srcId="{A5C5A2E6-22F5-434D-989C-CF2E7E1289D5}" destId="{B98FC73C-A53D-42F9-8BD2-E592C10204A8}" srcOrd="1" destOrd="0" presId="urn:microsoft.com/office/officeart/2005/8/layout/hierarchy1"/>
    <dgm:cxn modelId="{3C812AF6-F549-4F47-9836-FCF48A230E26}" type="presParOf" srcId="{F6E220C2-8CF6-457D-80AE-F8C396E0BB0F}" destId="{F0FA5988-A5EF-44B6-9F7B-6E11C6BD1968}" srcOrd="4" destOrd="0" presId="urn:microsoft.com/office/officeart/2005/8/layout/hierarchy1"/>
    <dgm:cxn modelId="{A53AF1B0-E951-43F8-9E9B-E2ECAE2FA6AD}" type="presParOf" srcId="{F6E220C2-8CF6-457D-80AE-F8C396E0BB0F}" destId="{420167B5-2F83-4D20-9E43-9F9069AD069C}" srcOrd="5" destOrd="0" presId="urn:microsoft.com/office/officeart/2005/8/layout/hierarchy1"/>
    <dgm:cxn modelId="{42A63519-FF05-40BC-98DA-7B832672B196}" type="presParOf" srcId="{420167B5-2F83-4D20-9E43-9F9069AD069C}" destId="{5D2406DE-B6A1-48C9-A210-56B6CBBC7C63}" srcOrd="0" destOrd="0" presId="urn:microsoft.com/office/officeart/2005/8/layout/hierarchy1"/>
    <dgm:cxn modelId="{357B05B7-661D-4E12-AFCE-7310AB6F7996}" type="presParOf" srcId="{5D2406DE-B6A1-48C9-A210-56B6CBBC7C63}" destId="{32014E3B-5CF3-45DF-96B5-5B3855D63605}" srcOrd="0" destOrd="0" presId="urn:microsoft.com/office/officeart/2005/8/layout/hierarchy1"/>
    <dgm:cxn modelId="{C36F75E5-7CC4-4BA0-82C0-35E95221D582}" type="presParOf" srcId="{5D2406DE-B6A1-48C9-A210-56B6CBBC7C63}" destId="{4A0082F3-3DC9-4463-B8CC-96927E5C3B49}" srcOrd="1" destOrd="0" presId="urn:microsoft.com/office/officeart/2005/8/layout/hierarchy1"/>
    <dgm:cxn modelId="{C68E0A36-8FF2-4D02-B7C6-EF3CD4B5D933}" type="presParOf" srcId="{420167B5-2F83-4D20-9E43-9F9069AD069C}" destId="{12C28CD7-CEBE-42B0-ADE5-F7A9417D72A1}" srcOrd="1" destOrd="0" presId="urn:microsoft.com/office/officeart/2005/8/layout/hierarchy1"/>
    <dgm:cxn modelId="{429AC126-8094-466B-9E5D-1D8280BC3512}" type="presParOf" srcId="{12C28CD7-CEBE-42B0-ADE5-F7A9417D72A1}" destId="{758D1CCB-47BC-429E-B285-2D6E80D2560D}" srcOrd="0" destOrd="0" presId="urn:microsoft.com/office/officeart/2005/8/layout/hierarchy1"/>
    <dgm:cxn modelId="{5E22AD84-1503-46CE-BB55-AE1A25D0C3A2}" type="presParOf" srcId="{12C28CD7-CEBE-42B0-ADE5-F7A9417D72A1}" destId="{0DD88807-82F6-4B9F-9912-4B598B751FB6}" srcOrd="1" destOrd="0" presId="urn:microsoft.com/office/officeart/2005/8/layout/hierarchy1"/>
    <dgm:cxn modelId="{AD44F1E2-1ECB-4C30-BF10-FB77391AEDAC}" type="presParOf" srcId="{0DD88807-82F6-4B9F-9912-4B598B751FB6}" destId="{F0CED12F-0D8B-434E-BCCC-6E889D0BDFE4}" srcOrd="0" destOrd="0" presId="urn:microsoft.com/office/officeart/2005/8/layout/hierarchy1"/>
    <dgm:cxn modelId="{992A283E-57F8-409B-A8A5-A553F08DE552}" type="presParOf" srcId="{F0CED12F-0D8B-434E-BCCC-6E889D0BDFE4}" destId="{B6D5E12B-0035-4015-A241-699F6645DB20}" srcOrd="0" destOrd="0" presId="urn:microsoft.com/office/officeart/2005/8/layout/hierarchy1"/>
    <dgm:cxn modelId="{B84169B9-2E0E-4FB6-8426-28B8257B7E15}" type="presParOf" srcId="{F0CED12F-0D8B-434E-BCCC-6E889D0BDFE4}" destId="{56E1C774-356F-497D-B41A-BCDB3668F8DE}" srcOrd="1" destOrd="0" presId="urn:microsoft.com/office/officeart/2005/8/layout/hierarchy1"/>
    <dgm:cxn modelId="{D9FC62E6-4BD6-48D5-9DFA-8E94C679A307}" type="presParOf" srcId="{0DD88807-82F6-4B9F-9912-4B598B751FB6}" destId="{6C8BAEE0-1D56-49AC-85EE-858E127170C7}" srcOrd="1" destOrd="0" presId="urn:microsoft.com/office/officeart/2005/8/layout/hierarchy1"/>
    <dgm:cxn modelId="{AD8954AD-A6C5-4D60-B6A2-4F6FA1201B5C}" type="presParOf" srcId="{6C8BAEE0-1D56-49AC-85EE-858E127170C7}" destId="{9BF462F6-DF91-4FD9-B40D-D78FE335CD80}" srcOrd="0" destOrd="0" presId="urn:microsoft.com/office/officeart/2005/8/layout/hierarchy1"/>
    <dgm:cxn modelId="{78B13C15-3D31-448B-99C3-730BA6337AAB}" type="presParOf" srcId="{6C8BAEE0-1D56-49AC-85EE-858E127170C7}" destId="{2BBB0748-A65E-4932-A689-9073DFF301AC}" srcOrd="1" destOrd="0" presId="urn:microsoft.com/office/officeart/2005/8/layout/hierarchy1"/>
    <dgm:cxn modelId="{D0C34F1C-6427-4EFA-B9A5-2D37434C5AC7}" type="presParOf" srcId="{2BBB0748-A65E-4932-A689-9073DFF301AC}" destId="{CD80587D-990B-4E03-8C3A-12E3A2E97504}" srcOrd="0" destOrd="0" presId="urn:microsoft.com/office/officeart/2005/8/layout/hierarchy1"/>
    <dgm:cxn modelId="{E2B71D67-AFC3-463B-BD71-92CEE647E64B}" type="presParOf" srcId="{CD80587D-990B-4E03-8C3A-12E3A2E97504}" destId="{CE1ACB5B-7B73-4AE5-82B6-E99DDECB4169}" srcOrd="0" destOrd="0" presId="urn:microsoft.com/office/officeart/2005/8/layout/hierarchy1"/>
    <dgm:cxn modelId="{1987F0B0-8432-445D-B953-3D46CC68224F}" type="presParOf" srcId="{CD80587D-990B-4E03-8C3A-12E3A2E97504}" destId="{A7DD3A9D-51C0-4D1B-85BB-0717D8F98EC6}" srcOrd="1" destOrd="0" presId="urn:microsoft.com/office/officeart/2005/8/layout/hierarchy1"/>
    <dgm:cxn modelId="{25CA9F7E-4F44-4518-AF75-695F5D1C7597}" type="presParOf" srcId="{2BBB0748-A65E-4932-A689-9073DFF301AC}" destId="{FCBEA5E5-BAE9-4E9A-8158-23CFA9AB1256}" srcOrd="1" destOrd="0" presId="urn:microsoft.com/office/officeart/2005/8/layout/hierarchy1"/>
    <dgm:cxn modelId="{0832C66A-F9EA-47D1-95AB-4BC0DDC693F2}" type="presParOf" srcId="{F6E220C2-8CF6-457D-80AE-F8C396E0BB0F}" destId="{40B360DE-A26A-41FE-A162-37ED25728BBC}" srcOrd="6" destOrd="0" presId="urn:microsoft.com/office/officeart/2005/8/layout/hierarchy1"/>
    <dgm:cxn modelId="{295EA94C-24A2-4CF6-A304-FA1C3FE0C6F6}" type="presParOf" srcId="{F6E220C2-8CF6-457D-80AE-F8C396E0BB0F}" destId="{4FAEA240-CFAC-4564-B219-D223296CA143}" srcOrd="7" destOrd="0" presId="urn:microsoft.com/office/officeart/2005/8/layout/hierarchy1"/>
    <dgm:cxn modelId="{C1733068-5795-4CF1-BB73-E248E7FD6AAD}" type="presParOf" srcId="{4FAEA240-CFAC-4564-B219-D223296CA143}" destId="{1E89763D-D5A2-426A-9BE2-8D8145D92E4E}" srcOrd="0" destOrd="0" presId="urn:microsoft.com/office/officeart/2005/8/layout/hierarchy1"/>
    <dgm:cxn modelId="{194A47B3-D211-4458-BB57-DEE7F880A79C}" type="presParOf" srcId="{1E89763D-D5A2-426A-9BE2-8D8145D92E4E}" destId="{ABBA7438-1A47-4D8C-A854-B9CFC0D25EA7}" srcOrd="0" destOrd="0" presId="urn:microsoft.com/office/officeart/2005/8/layout/hierarchy1"/>
    <dgm:cxn modelId="{0CE63BBD-F29B-4B16-98B7-26102CA41173}" type="presParOf" srcId="{1E89763D-D5A2-426A-9BE2-8D8145D92E4E}" destId="{B642FC68-F1F8-4045-B1A4-9B87E8D65949}" srcOrd="1" destOrd="0" presId="urn:microsoft.com/office/officeart/2005/8/layout/hierarchy1"/>
    <dgm:cxn modelId="{8447025B-837D-43EC-8970-BB64F085F3AD}" type="presParOf" srcId="{4FAEA240-CFAC-4564-B219-D223296CA143}" destId="{920D9668-727D-4494-AD4D-E4CD678C4D8F}" srcOrd="1" destOrd="0" presId="urn:microsoft.com/office/officeart/2005/8/layout/hierarchy1"/>
    <dgm:cxn modelId="{230A0CEB-3BE5-461D-8E25-50A30FAAB33D}" type="presParOf" srcId="{920D9668-727D-4494-AD4D-E4CD678C4D8F}" destId="{94E6FE22-9954-493F-B46A-EB194F4C2731}" srcOrd="0" destOrd="0" presId="urn:microsoft.com/office/officeart/2005/8/layout/hierarchy1"/>
    <dgm:cxn modelId="{5E26B2FD-42AA-413C-B3D4-D51CCBD63903}" type="presParOf" srcId="{920D9668-727D-4494-AD4D-E4CD678C4D8F}" destId="{2DCDAC24-8B68-4B5C-90C4-AB5742045B83}" srcOrd="1" destOrd="0" presId="urn:microsoft.com/office/officeart/2005/8/layout/hierarchy1"/>
    <dgm:cxn modelId="{DADF6F4C-3B30-4298-8A63-633A6CEF3C69}" type="presParOf" srcId="{2DCDAC24-8B68-4B5C-90C4-AB5742045B83}" destId="{67028D6E-2085-44D4-A44E-B9F08E05A06A}" srcOrd="0" destOrd="0" presId="urn:microsoft.com/office/officeart/2005/8/layout/hierarchy1"/>
    <dgm:cxn modelId="{520DEC5E-48F8-4D71-A0B6-2C28CF926F0D}" type="presParOf" srcId="{67028D6E-2085-44D4-A44E-B9F08E05A06A}" destId="{180500EF-9DE2-4F55-BAD9-14989B3AE996}" srcOrd="0" destOrd="0" presId="urn:microsoft.com/office/officeart/2005/8/layout/hierarchy1"/>
    <dgm:cxn modelId="{1EFCD5ED-7930-4678-9A9D-6AFE6C7311E0}" type="presParOf" srcId="{67028D6E-2085-44D4-A44E-B9F08E05A06A}" destId="{0E5BC35E-B773-4A7F-8326-28BF54295B85}" srcOrd="1" destOrd="0" presId="urn:microsoft.com/office/officeart/2005/8/layout/hierarchy1"/>
    <dgm:cxn modelId="{3B8B3871-ACE0-4A6A-9364-9FDD9E14F99C}" type="presParOf" srcId="{2DCDAC24-8B68-4B5C-90C4-AB5742045B83}" destId="{55ED53F0-41F5-4D65-B416-BB47FC94A62A}" srcOrd="1" destOrd="0" presId="urn:microsoft.com/office/officeart/2005/8/layout/hierarchy1"/>
    <dgm:cxn modelId="{54FAD6C6-423C-4CEE-9221-A50A0270BB65}" type="presParOf" srcId="{55ED53F0-41F5-4D65-B416-BB47FC94A62A}" destId="{EBBFE8C9-24F9-49B0-9200-B505E072A766}" srcOrd="0" destOrd="0" presId="urn:microsoft.com/office/officeart/2005/8/layout/hierarchy1"/>
    <dgm:cxn modelId="{2B18AAA8-0550-4DAD-9CAD-F290520C4FE1}" type="presParOf" srcId="{55ED53F0-41F5-4D65-B416-BB47FC94A62A}" destId="{3D4C19F0-2C41-4E56-A857-5C73FBC84021}" srcOrd="1" destOrd="0" presId="urn:microsoft.com/office/officeart/2005/8/layout/hierarchy1"/>
    <dgm:cxn modelId="{4A4D2880-E776-4D4D-87A5-62F0A3D54058}" type="presParOf" srcId="{3D4C19F0-2C41-4E56-A857-5C73FBC84021}" destId="{445B3578-5462-46AB-BB81-510B0F73222E}" srcOrd="0" destOrd="0" presId="urn:microsoft.com/office/officeart/2005/8/layout/hierarchy1"/>
    <dgm:cxn modelId="{3473F515-148F-47E2-AE3A-582A808C7869}" type="presParOf" srcId="{445B3578-5462-46AB-BB81-510B0F73222E}" destId="{36BF92BD-3736-4A92-B77E-2D5ADD2E9915}" srcOrd="0" destOrd="0" presId="urn:microsoft.com/office/officeart/2005/8/layout/hierarchy1"/>
    <dgm:cxn modelId="{DF5F9B51-F766-4EFD-86CB-0119B00BB626}" type="presParOf" srcId="{445B3578-5462-46AB-BB81-510B0F73222E}" destId="{FED742FF-2253-4195-B5F0-E3168BAFE8B2}" srcOrd="1" destOrd="0" presId="urn:microsoft.com/office/officeart/2005/8/layout/hierarchy1"/>
    <dgm:cxn modelId="{60CE65CB-AED6-40AC-9A96-21159BA338C0}" type="presParOf" srcId="{3D4C19F0-2C41-4E56-A857-5C73FBC84021}" destId="{49325F13-3E7D-4C3D-A2CE-926B47CA93C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C4E8E0E3-CCA8-40D9-AEFF-4044CF14CA32}">
      <dgm:prSet phldrT="[Text]" custT="1"/>
      <dgm:spPr>
        <a:solidFill>
          <a:srgbClr val="0070C0">
            <a:alpha val="42000"/>
          </a:srgbClr>
        </a:solidFill>
      </dgm:spPr>
      <dgm:t>
        <a:bodyPr/>
        <a:lstStyle/>
        <a:p>
          <a:pPr marL="228600" indent="-228600">
            <a:lnSpc>
              <a:spcPct val="80000"/>
            </a:lnSpc>
            <a:spcAft>
              <a:spcPts val="600"/>
            </a:spcAft>
          </a:pPr>
          <a:r>
            <a:rPr lang="en-US" sz="1600" dirty="0"/>
            <a:t>Claim(s)</a:t>
          </a:r>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CF90A661-8E98-4B77-BCDB-EC114D4FC4CF}">
      <dgm:prSet phldrT="[Text]" custT="1"/>
      <dgm:spPr>
        <a:solidFill>
          <a:srgbClr val="0070C0">
            <a:alpha val="42000"/>
          </a:srgbClr>
        </a:solidFill>
      </dgm:spPr>
      <dgm:t>
        <a:bodyPr/>
        <a:lstStyle/>
        <a:p>
          <a:pPr marL="228600" indent="-228600">
            <a:lnSpc>
              <a:spcPct val="80000"/>
            </a:lnSpc>
            <a:spcAft>
              <a:spcPts val="600"/>
            </a:spcAft>
          </a:pPr>
          <a:r>
            <a:rPr lang="en-US" sz="1600" dirty="0"/>
            <a:t>Measurement Targets</a:t>
          </a:r>
        </a:p>
      </dgm:t>
    </dgm:pt>
    <dgm:pt modelId="{3316A6D6-026C-43B7-ACDC-96CFEF054940}" type="parTrans" cxnId="{0BF01F91-4CFF-4B18-8F59-2C7F31320B32}">
      <dgm:prSet/>
      <dgm:spPr/>
      <dgm:t>
        <a:bodyPr/>
        <a:lstStyle/>
        <a:p>
          <a:endParaRPr lang="en-US"/>
        </a:p>
      </dgm:t>
    </dgm:pt>
    <dgm:pt modelId="{F77B130E-76EE-4BAC-829C-7F94E84CAF9A}" type="sibTrans" cxnId="{0BF01F91-4CFF-4B18-8F59-2C7F31320B32}">
      <dgm:prSet/>
      <dgm:spPr/>
      <dgm:t>
        <a:bodyPr/>
        <a:lstStyle/>
        <a:p>
          <a:endParaRPr lang="en-US"/>
        </a:p>
      </dgm:t>
    </dgm:pt>
    <dgm:pt modelId="{4A1F720D-D919-422D-81AB-57AFB6FA6ED4}">
      <dgm:prSet phldrT="[Text]" custT="1"/>
      <dgm:spPr>
        <a:solidFill>
          <a:srgbClr val="0070C0">
            <a:alpha val="42000"/>
          </a:srgbClr>
        </a:solidFill>
      </dgm:spPr>
      <dgm:t>
        <a:bodyPr/>
        <a:lstStyle/>
        <a:p>
          <a:pPr marL="228600" indent="-228600">
            <a:lnSpc>
              <a:spcPct val="80000"/>
            </a:lnSpc>
            <a:spcAft>
              <a:spcPts val="600"/>
            </a:spcAft>
          </a:pPr>
          <a:r>
            <a:rPr lang="en-US" sz="1600" dirty="0"/>
            <a:t>Elaborated Dimensions</a:t>
          </a:r>
        </a:p>
      </dgm:t>
    </dgm:pt>
    <dgm:pt modelId="{CF219E5E-952C-4678-B67E-38CAA3559838}" type="parTrans" cxnId="{BADD43FA-40C0-4653-813B-B1F0EDE3066B}">
      <dgm:prSet/>
      <dgm:spPr/>
      <dgm:t>
        <a:bodyPr/>
        <a:lstStyle/>
        <a:p>
          <a:endParaRPr lang="en-US"/>
        </a:p>
      </dgm:t>
    </dgm:pt>
    <dgm:pt modelId="{0A9EB541-7039-4E06-B866-A8D331BF38B2}" type="sibTrans" cxnId="{BADD43FA-40C0-4653-813B-B1F0EDE3066B}">
      <dgm:prSet/>
      <dgm:spPr/>
      <dgm:t>
        <a:bodyPr/>
        <a:lstStyle/>
        <a:p>
          <a:endParaRPr lang="en-US"/>
        </a:p>
      </dgm:t>
    </dgm:pt>
    <dgm:pt modelId="{885A3E47-BCCD-47A4-93BA-B18D7E315146}">
      <dgm:prSet phldrT="[Text]" custT="1"/>
      <dgm:spPr>
        <a:solidFill>
          <a:srgbClr val="0070C0">
            <a:alpha val="42000"/>
          </a:srgbClr>
        </a:solidFill>
      </dgm:spPr>
      <dgm:t>
        <a:bodyPr/>
        <a:lstStyle/>
        <a:p>
          <a:pPr marL="228600" indent="-228600">
            <a:lnSpc>
              <a:spcPct val="80000"/>
            </a:lnSpc>
            <a:spcAft>
              <a:spcPts val="600"/>
            </a:spcAft>
          </a:pPr>
          <a:r>
            <a:rPr lang="en-US" sz="1600" dirty="0"/>
            <a:t>Integrated Dimension Maps</a:t>
          </a:r>
        </a:p>
      </dgm:t>
    </dgm:pt>
    <dgm:pt modelId="{A5D1904C-C836-46D9-9460-2CB41154B207}" type="parTrans" cxnId="{986EC92E-8B6D-4C9C-8B61-448CDAFE5BAD}">
      <dgm:prSet/>
      <dgm:spPr/>
      <dgm:t>
        <a:bodyPr/>
        <a:lstStyle/>
        <a:p>
          <a:endParaRPr lang="en-US"/>
        </a:p>
      </dgm:t>
    </dgm:pt>
    <dgm:pt modelId="{6080FE6D-D805-4CAA-B580-0A497B1995F9}" type="sibTrans" cxnId="{986EC92E-8B6D-4C9C-8B61-448CDAFE5BAD}">
      <dgm:prSet/>
      <dgm:spPr/>
      <dgm:t>
        <a:bodyPr/>
        <a:lstStyle/>
        <a:p>
          <a:endParaRPr lang="en-US"/>
        </a:p>
      </dgm:t>
    </dgm:pt>
    <dgm:pt modelId="{6C09BD69-26E6-4D5E-8C8E-4E8BA3E6757D}">
      <dgm:prSet phldrT="[Text]" custT="1"/>
      <dgm:spPr>
        <a:solidFill>
          <a:srgbClr val="0070C0"/>
        </a:solidFill>
      </dgm:spPr>
      <dgm:t>
        <a:bodyPr/>
        <a:lstStyle/>
        <a:p>
          <a:r>
            <a:rPr lang="en-US" sz="1200" dirty="0"/>
            <a:t>State Summative Assessment</a:t>
          </a:r>
        </a:p>
      </dgm:t>
    </dgm:pt>
    <dgm:pt modelId="{9EC8E16B-2E6E-4677-BA0C-A491974FF14E}" type="sibTrans" cxnId="{8E5A3460-60C1-4C4A-9786-D209217CB388}">
      <dgm:prSet/>
      <dgm:spPr/>
      <dgm:t>
        <a:bodyPr/>
        <a:lstStyle/>
        <a:p>
          <a:endParaRPr lang="en-US"/>
        </a:p>
      </dgm:t>
    </dgm:pt>
    <dgm:pt modelId="{29A5F841-9759-48F2-92B4-AB481F706243}" type="parTrans" cxnId="{8E5A3460-60C1-4C4A-9786-D209217CB388}">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28362" custLinFactNeighborX="10193">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dgm:presLayoutVars>
          <dgm:chMax val="1"/>
          <dgm:bulletEnabled val="1"/>
        </dgm:presLayoutVars>
      </dgm:prSet>
      <dgm:spPr/>
    </dgm:pt>
  </dgm:ptLst>
  <dgm:cxnLst>
    <dgm:cxn modelId="{986EC92E-8B6D-4C9C-8B61-448CDAFE5BAD}" srcId="{6C09BD69-26E6-4D5E-8C8E-4E8BA3E6757D}" destId="{885A3E47-BCCD-47A4-93BA-B18D7E315146}" srcOrd="3" destOrd="0" parTransId="{A5D1904C-C836-46D9-9460-2CB41154B207}" sibTransId="{6080FE6D-D805-4CAA-B580-0A497B1995F9}"/>
    <dgm:cxn modelId="{9843093F-233B-490E-AC3C-FE6E4F38714A}" type="presOf" srcId="{6C09BD69-26E6-4D5E-8C8E-4E8BA3E6757D}" destId="{950A1BB8-5D2E-4D4B-B195-E7341AE22A25}" srcOrd="0" destOrd="0"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0CB3BA74-6178-4320-B4C4-AFFDC7C85B3C}" type="presOf" srcId="{885A3E47-BCCD-47A4-93BA-B18D7E315146}" destId="{B96BBF54-FC3B-46AA-AFC4-09FD49F85E47}" srcOrd="0" destOrd="3" presId="urn:microsoft.com/office/officeart/2005/8/layout/hProcess6"/>
    <dgm:cxn modelId="{34A8C382-8E01-45BD-B9B7-0FF3E3C741AA}" type="presOf" srcId="{CF90A661-8E98-4B77-BCDB-EC114D4FC4CF}" destId="{13349800-2BD1-40C8-906C-CB6F6E99D6FB}" srcOrd="1" destOrd="1" presId="urn:microsoft.com/office/officeart/2005/8/layout/hProcess6"/>
    <dgm:cxn modelId="{0BF01F91-4CFF-4B18-8F59-2C7F31320B32}" srcId="{6C09BD69-26E6-4D5E-8C8E-4E8BA3E6757D}" destId="{CF90A661-8E98-4B77-BCDB-EC114D4FC4CF}" srcOrd="1" destOrd="0" parTransId="{3316A6D6-026C-43B7-ACDC-96CFEF054940}" sibTransId="{F77B130E-76EE-4BAC-829C-7F94E84CAF9A}"/>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869BB3B4-417A-4DEF-9B1B-FF75274B6E76}" type="presOf" srcId="{CF90A661-8E98-4B77-BCDB-EC114D4FC4CF}" destId="{B96BBF54-FC3B-46AA-AFC4-09FD49F85E47}" srcOrd="0" destOrd="1" presId="urn:microsoft.com/office/officeart/2005/8/layout/hProcess6"/>
    <dgm:cxn modelId="{E67236BA-AD42-4F41-A894-71B9236DDB0B}" type="presOf" srcId="{885A3E47-BCCD-47A4-93BA-B18D7E315146}" destId="{13349800-2BD1-40C8-906C-CB6F6E99D6FB}" srcOrd="1" destOrd="3" presId="urn:microsoft.com/office/officeart/2005/8/layout/hProcess6"/>
    <dgm:cxn modelId="{4238E5BE-21FD-405A-B64D-F52190506423}" type="presOf" srcId="{4A1F720D-D919-422D-81AB-57AFB6FA6ED4}" destId="{B96BBF54-FC3B-46AA-AFC4-09FD49F85E47}" srcOrd="0" destOrd="2" presId="urn:microsoft.com/office/officeart/2005/8/layout/hProcess6"/>
    <dgm:cxn modelId="{AB9424D6-EB66-469A-A410-41D13C00DAB4}" type="presOf" srcId="{C4E8E0E3-CCA8-40D9-AEFF-4044CF14CA32}" destId="{B96BBF54-FC3B-46AA-AFC4-09FD49F85E47}" srcOrd="0" destOrd="0" presId="urn:microsoft.com/office/officeart/2005/8/layout/hProcess6"/>
    <dgm:cxn modelId="{0953E5E7-85E1-4C86-9A65-3E007E103FD4}" type="presOf" srcId="{4A1F720D-D919-422D-81AB-57AFB6FA6ED4}" destId="{13349800-2BD1-40C8-906C-CB6F6E99D6FB}" srcOrd="1" destOrd="2" presId="urn:microsoft.com/office/officeart/2005/8/layout/hProcess6"/>
    <dgm:cxn modelId="{BADD43FA-40C0-4653-813B-B1F0EDE3066B}" srcId="{6C09BD69-26E6-4D5E-8C8E-4E8BA3E6757D}" destId="{4A1F720D-D919-422D-81AB-57AFB6FA6ED4}" srcOrd="2" destOrd="0" parTransId="{CF219E5E-952C-4678-B67E-38CAA3559838}" sibTransId="{0A9EB541-7039-4E06-B866-A8D331BF38B2}"/>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FC0BF4C-1631-40EE-8473-6E57FBCD0A6E}" type="doc">
      <dgm:prSet loTypeId="urn:microsoft.com/office/officeart/2005/8/layout/hProcess6" loCatId="process" qsTypeId="urn:microsoft.com/office/officeart/2005/8/quickstyle/simple5" qsCatId="simple" csTypeId="urn:microsoft.com/office/officeart/2005/8/colors/accent1_2" csCatId="accent1" phldr="1"/>
      <dgm:spPr/>
      <dgm:t>
        <a:bodyPr/>
        <a:lstStyle/>
        <a:p>
          <a:endParaRPr lang="en-US"/>
        </a:p>
      </dgm:t>
    </dgm:pt>
    <dgm:pt modelId="{6C09BD69-26E6-4D5E-8C8E-4E8BA3E6757D}">
      <dgm:prSet phldrT="[Text]" custT="1"/>
      <dgm:spPr>
        <a:solidFill>
          <a:srgbClr val="00B050"/>
        </a:solidFill>
      </dgm:spPr>
      <dgm:t>
        <a:bodyPr/>
        <a:lstStyle/>
        <a:p>
          <a:r>
            <a:rPr lang="en-US" sz="1200" dirty="0"/>
            <a:t>Classroom-based Assessment</a:t>
          </a:r>
        </a:p>
      </dgm:t>
    </dgm:pt>
    <dgm:pt modelId="{29A5F841-9759-48F2-92B4-AB481F706243}" type="parTrans" cxnId="{8E5A3460-60C1-4C4A-9786-D209217CB388}">
      <dgm:prSet/>
      <dgm:spPr/>
      <dgm:t>
        <a:bodyPr/>
        <a:lstStyle/>
        <a:p>
          <a:endParaRPr lang="en-US"/>
        </a:p>
      </dgm:t>
    </dgm:pt>
    <dgm:pt modelId="{9EC8E16B-2E6E-4677-BA0C-A491974FF14E}" type="sibTrans" cxnId="{8E5A3460-60C1-4C4A-9786-D209217CB388}">
      <dgm:prSet/>
      <dgm:spPr/>
      <dgm:t>
        <a:bodyPr/>
        <a:lstStyle/>
        <a:p>
          <a:endParaRPr lang="en-US"/>
        </a:p>
      </dgm:t>
    </dgm:pt>
    <dgm:pt modelId="{C4E8E0E3-CCA8-40D9-AEFF-4044CF14CA32}">
      <dgm:prSet phldrT="[Text]" custT="1"/>
      <dgm:spPr>
        <a:solidFill>
          <a:srgbClr val="00B050">
            <a:alpha val="20000"/>
          </a:srgbClr>
        </a:solidFill>
      </dgm:spPr>
      <dgm:t>
        <a:bodyPr/>
        <a:lstStyle/>
        <a:p>
          <a:r>
            <a:rPr lang="en-US" sz="1600" dirty="0"/>
            <a:t>Unpacked Dimensions</a:t>
          </a:r>
        </a:p>
      </dgm:t>
    </dgm:pt>
    <dgm:pt modelId="{A259A189-B8A6-4D5F-8EDA-86715F3EF563}" type="parTrans" cxnId="{B74802A8-5A72-413A-8B66-A0D47592DFAE}">
      <dgm:prSet/>
      <dgm:spPr/>
      <dgm:t>
        <a:bodyPr/>
        <a:lstStyle/>
        <a:p>
          <a:endParaRPr lang="en-US"/>
        </a:p>
      </dgm:t>
    </dgm:pt>
    <dgm:pt modelId="{7AA8C70E-FC25-42CA-9F08-EDD917BA36B0}" type="sibTrans" cxnId="{B74802A8-5A72-413A-8B66-A0D47592DFAE}">
      <dgm:prSet/>
      <dgm:spPr/>
      <dgm:t>
        <a:bodyPr/>
        <a:lstStyle/>
        <a:p>
          <a:endParaRPr lang="en-US"/>
        </a:p>
      </dgm:t>
    </dgm:pt>
    <dgm:pt modelId="{D9A66992-9720-412C-B71F-BCD73C3EB49C}">
      <dgm:prSet phldrT="[Text]"/>
      <dgm:spPr>
        <a:solidFill>
          <a:srgbClr val="00B050">
            <a:alpha val="20000"/>
          </a:srgbClr>
        </a:solidFill>
      </dgm:spPr>
      <dgm:t>
        <a:bodyPr/>
        <a:lstStyle/>
        <a:p>
          <a:endParaRPr lang="en-US" sz="1500" dirty="0"/>
        </a:p>
      </dgm:t>
    </dgm:pt>
    <dgm:pt modelId="{F4AB609D-C86D-43C1-BD33-15D5C62BDC3F}" type="sibTrans" cxnId="{BC7E55AD-EA95-4DEA-8DEB-1B8984627012}">
      <dgm:prSet/>
      <dgm:spPr/>
      <dgm:t>
        <a:bodyPr/>
        <a:lstStyle/>
        <a:p>
          <a:endParaRPr lang="en-US"/>
        </a:p>
      </dgm:t>
    </dgm:pt>
    <dgm:pt modelId="{2E180E69-C2D6-4827-946D-A588F0F2D930}" type="parTrans" cxnId="{BC7E55AD-EA95-4DEA-8DEB-1B8984627012}">
      <dgm:prSet/>
      <dgm:spPr/>
      <dgm:t>
        <a:bodyPr/>
        <a:lstStyle/>
        <a:p>
          <a:endParaRPr lang="en-US"/>
        </a:p>
      </dgm:t>
    </dgm:pt>
    <dgm:pt modelId="{DC193FD2-B34C-4E02-B76E-93876C0B0562}" type="pres">
      <dgm:prSet presAssocID="{EFC0BF4C-1631-40EE-8473-6E57FBCD0A6E}" presName="theList" presStyleCnt="0">
        <dgm:presLayoutVars>
          <dgm:dir/>
          <dgm:animLvl val="lvl"/>
          <dgm:resizeHandles val="exact"/>
        </dgm:presLayoutVars>
      </dgm:prSet>
      <dgm:spPr/>
    </dgm:pt>
    <dgm:pt modelId="{E9E22BFD-05DF-4A91-8591-9CB4CABE68EC}" type="pres">
      <dgm:prSet presAssocID="{6C09BD69-26E6-4D5E-8C8E-4E8BA3E6757D}" presName="compNode" presStyleCnt="0"/>
      <dgm:spPr/>
    </dgm:pt>
    <dgm:pt modelId="{1FFAE4BA-B458-4561-928A-15AAB95C14FF}" type="pres">
      <dgm:prSet presAssocID="{6C09BD69-26E6-4D5E-8C8E-4E8BA3E6757D}" presName="noGeometry" presStyleCnt="0"/>
      <dgm:spPr/>
    </dgm:pt>
    <dgm:pt modelId="{B96BBF54-FC3B-46AA-AFC4-09FD49F85E47}" type="pres">
      <dgm:prSet presAssocID="{6C09BD69-26E6-4D5E-8C8E-4E8BA3E6757D}" presName="childTextVisible" presStyleLbl="bgAccFollowNode1" presStyleIdx="0" presStyleCnt="1" custScaleX="124626" custLinFactNeighborX="5755" custLinFactNeighborY="-3750">
        <dgm:presLayoutVars>
          <dgm:bulletEnabled val="1"/>
        </dgm:presLayoutVars>
      </dgm:prSet>
      <dgm:spPr/>
    </dgm:pt>
    <dgm:pt modelId="{13349800-2BD1-40C8-906C-CB6F6E99D6FB}" type="pres">
      <dgm:prSet presAssocID="{6C09BD69-26E6-4D5E-8C8E-4E8BA3E6757D}" presName="childTextHidden" presStyleLbl="bgAccFollowNode1" presStyleIdx="0" presStyleCnt="1"/>
      <dgm:spPr/>
    </dgm:pt>
    <dgm:pt modelId="{950A1BB8-5D2E-4D4B-B195-E7341AE22A25}" type="pres">
      <dgm:prSet presAssocID="{6C09BD69-26E6-4D5E-8C8E-4E8BA3E6757D}" presName="parentText" presStyleLbl="node1" presStyleIdx="0" presStyleCnt="1">
        <dgm:presLayoutVars>
          <dgm:chMax val="1"/>
          <dgm:bulletEnabled val="1"/>
        </dgm:presLayoutVars>
      </dgm:prSet>
      <dgm:spPr/>
    </dgm:pt>
  </dgm:ptLst>
  <dgm:cxnLst>
    <dgm:cxn modelId="{9843093F-233B-490E-AC3C-FE6E4F38714A}" type="presOf" srcId="{6C09BD69-26E6-4D5E-8C8E-4E8BA3E6757D}" destId="{950A1BB8-5D2E-4D4B-B195-E7341AE22A25}" srcOrd="0" destOrd="0" presId="urn:microsoft.com/office/officeart/2005/8/layout/hProcess6"/>
    <dgm:cxn modelId="{DC0B115D-E2BD-49C1-9001-11DDB428AF76}" type="presOf" srcId="{D9A66992-9720-412C-B71F-BCD73C3EB49C}" destId="{B96BBF54-FC3B-46AA-AFC4-09FD49F85E47}" srcOrd="0" destOrd="1" presId="urn:microsoft.com/office/officeart/2005/8/layout/hProcess6"/>
    <dgm:cxn modelId="{8E5A3460-60C1-4C4A-9786-D209217CB388}" srcId="{EFC0BF4C-1631-40EE-8473-6E57FBCD0A6E}" destId="{6C09BD69-26E6-4D5E-8C8E-4E8BA3E6757D}" srcOrd="0" destOrd="0" parTransId="{29A5F841-9759-48F2-92B4-AB481F706243}" sibTransId="{9EC8E16B-2E6E-4677-BA0C-A491974FF14E}"/>
    <dgm:cxn modelId="{59509258-B586-472A-A6B0-EFB549C2C7CE}" type="presOf" srcId="{D9A66992-9720-412C-B71F-BCD73C3EB49C}" destId="{13349800-2BD1-40C8-906C-CB6F6E99D6FB}" srcOrd="1" destOrd="1" presId="urn:microsoft.com/office/officeart/2005/8/layout/hProcess6"/>
    <dgm:cxn modelId="{55F28A99-E037-458C-AFE4-07CCF0F99EBB}" type="presOf" srcId="{EFC0BF4C-1631-40EE-8473-6E57FBCD0A6E}" destId="{DC193FD2-B34C-4E02-B76E-93876C0B0562}" srcOrd="0" destOrd="0" presId="urn:microsoft.com/office/officeart/2005/8/layout/hProcess6"/>
    <dgm:cxn modelId="{B74802A8-5A72-413A-8B66-A0D47592DFAE}" srcId="{6C09BD69-26E6-4D5E-8C8E-4E8BA3E6757D}" destId="{C4E8E0E3-CCA8-40D9-AEFF-4044CF14CA32}" srcOrd="0" destOrd="0" parTransId="{A259A189-B8A6-4D5F-8EDA-86715F3EF563}" sibTransId="{7AA8C70E-FC25-42CA-9F08-EDD917BA36B0}"/>
    <dgm:cxn modelId="{BC7E55AD-EA95-4DEA-8DEB-1B8984627012}" srcId="{6C09BD69-26E6-4D5E-8C8E-4E8BA3E6757D}" destId="{D9A66992-9720-412C-B71F-BCD73C3EB49C}" srcOrd="1" destOrd="0" parTransId="{2E180E69-C2D6-4827-946D-A588F0F2D930}" sibTransId="{F4AB609D-C86D-43C1-BD33-15D5C62BDC3F}"/>
    <dgm:cxn modelId="{AB9424D6-EB66-469A-A410-41D13C00DAB4}" type="presOf" srcId="{C4E8E0E3-CCA8-40D9-AEFF-4044CF14CA32}" destId="{B96BBF54-FC3B-46AA-AFC4-09FD49F85E47}" srcOrd="0" destOrd="0" presId="urn:microsoft.com/office/officeart/2005/8/layout/hProcess6"/>
    <dgm:cxn modelId="{D63FEDFD-438A-4339-9CAD-B41F2F9532AC}" type="presOf" srcId="{C4E8E0E3-CCA8-40D9-AEFF-4044CF14CA32}" destId="{13349800-2BD1-40C8-906C-CB6F6E99D6FB}" srcOrd="1" destOrd="0" presId="urn:microsoft.com/office/officeart/2005/8/layout/hProcess6"/>
    <dgm:cxn modelId="{C7E3E4C2-1E74-44DD-BC76-1FB5D1183C84}" type="presParOf" srcId="{DC193FD2-B34C-4E02-B76E-93876C0B0562}" destId="{E9E22BFD-05DF-4A91-8591-9CB4CABE68EC}" srcOrd="0" destOrd="0" presId="urn:microsoft.com/office/officeart/2005/8/layout/hProcess6"/>
    <dgm:cxn modelId="{CBDF4E35-24A5-46DD-ABB7-BF00869DDAC8}" type="presParOf" srcId="{E9E22BFD-05DF-4A91-8591-9CB4CABE68EC}" destId="{1FFAE4BA-B458-4561-928A-15AAB95C14FF}" srcOrd="0" destOrd="0" presId="urn:microsoft.com/office/officeart/2005/8/layout/hProcess6"/>
    <dgm:cxn modelId="{891A4332-DDEF-4122-B6B8-1134027FC996}" type="presParOf" srcId="{E9E22BFD-05DF-4A91-8591-9CB4CABE68EC}" destId="{B96BBF54-FC3B-46AA-AFC4-09FD49F85E47}" srcOrd="1" destOrd="0" presId="urn:microsoft.com/office/officeart/2005/8/layout/hProcess6"/>
    <dgm:cxn modelId="{414EC526-E278-4145-B6E1-13EDE7F6ED1C}" type="presParOf" srcId="{E9E22BFD-05DF-4A91-8591-9CB4CABE68EC}" destId="{13349800-2BD1-40C8-906C-CB6F6E99D6FB}" srcOrd="2" destOrd="0" presId="urn:microsoft.com/office/officeart/2005/8/layout/hProcess6"/>
    <dgm:cxn modelId="{DBFDF282-93BA-4E05-A95A-95215C9807C9}" type="presParOf" srcId="{E9E22BFD-05DF-4A91-8591-9CB4CABE68EC}" destId="{950A1BB8-5D2E-4D4B-B195-E7341AE22A25}"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8A45A-3F1E-4B00-9E0D-AF7EDBBB14ED}">
      <dsp:nvSpPr>
        <dsp:cNvPr id="0" name=""/>
        <dsp:cNvSpPr/>
      </dsp:nvSpPr>
      <dsp:spPr>
        <a:xfrm>
          <a:off x="0" y="3473986"/>
          <a:ext cx="2016125" cy="760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Review</a:t>
          </a:r>
        </a:p>
      </dsp:txBody>
      <dsp:txXfrm>
        <a:off x="0" y="3473986"/>
        <a:ext cx="2016125" cy="760023"/>
      </dsp:txXfrm>
    </dsp:sp>
    <dsp:sp modelId="{FD362DCF-016B-4BEA-A9FA-E8CBBC29F797}">
      <dsp:nvSpPr>
        <dsp:cNvPr id="0" name=""/>
        <dsp:cNvSpPr/>
      </dsp:nvSpPr>
      <dsp:spPr>
        <a:xfrm>
          <a:off x="2016124" y="3473986"/>
          <a:ext cx="6048375" cy="760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Review the evidence across assessments</a:t>
          </a:r>
        </a:p>
      </dsp:txBody>
      <dsp:txXfrm>
        <a:off x="2016124" y="3473986"/>
        <a:ext cx="6048375" cy="760023"/>
      </dsp:txXfrm>
    </dsp:sp>
    <dsp:sp modelId="{9B4C7BC6-8C29-4002-84BA-08D82A0549AC}">
      <dsp:nvSpPr>
        <dsp:cNvPr id="0" name=""/>
        <dsp:cNvSpPr/>
      </dsp:nvSpPr>
      <dsp:spPr>
        <a:xfrm rot="10800000">
          <a:off x="0" y="2316471"/>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Gather</a:t>
          </a:r>
        </a:p>
      </dsp:txBody>
      <dsp:txXfrm rot="-10800000">
        <a:off x="0" y="2316471"/>
        <a:ext cx="2016125" cy="759795"/>
      </dsp:txXfrm>
    </dsp:sp>
    <dsp:sp modelId="{F42C42CF-39FD-44E0-B521-E0C4D66DBBC0}">
      <dsp:nvSpPr>
        <dsp:cNvPr id="0" name=""/>
        <dsp:cNvSpPr/>
      </dsp:nvSpPr>
      <dsp:spPr>
        <a:xfrm>
          <a:off x="2016124" y="2316471"/>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Gather and evaluate the evidence for each assessment</a:t>
          </a:r>
        </a:p>
      </dsp:txBody>
      <dsp:txXfrm>
        <a:off x="2016124" y="2316471"/>
        <a:ext cx="6048375" cy="759795"/>
      </dsp:txXfrm>
    </dsp:sp>
    <dsp:sp modelId="{CB436C3D-54C7-447B-97B2-D068CB7E5626}">
      <dsp:nvSpPr>
        <dsp:cNvPr id="0" name=""/>
        <dsp:cNvSpPr/>
      </dsp:nvSpPr>
      <dsp:spPr>
        <a:xfrm rot="10800000">
          <a:off x="0" y="1158955"/>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Identify</a:t>
          </a:r>
        </a:p>
      </dsp:txBody>
      <dsp:txXfrm rot="-10800000">
        <a:off x="0" y="1158955"/>
        <a:ext cx="2016125" cy="759795"/>
      </dsp:txXfrm>
    </dsp:sp>
    <dsp:sp modelId="{10D06F70-E525-4D30-A144-CCBA72B303F8}">
      <dsp:nvSpPr>
        <dsp:cNvPr id="0" name=""/>
        <dsp:cNvSpPr/>
      </dsp:nvSpPr>
      <dsp:spPr>
        <a:xfrm>
          <a:off x="2016124" y="1158955"/>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all current and planned assessments </a:t>
          </a:r>
        </a:p>
      </dsp:txBody>
      <dsp:txXfrm>
        <a:off x="2016124" y="1158955"/>
        <a:ext cx="6048375" cy="759795"/>
      </dsp:txXfrm>
    </dsp:sp>
    <dsp:sp modelId="{96042657-B118-4869-AA12-6231B99CE784}">
      <dsp:nvSpPr>
        <dsp:cNvPr id="0" name=""/>
        <dsp:cNvSpPr/>
      </dsp:nvSpPr>
      <dsp:spPr>
        <a:xfrm rot="10800000">
          <a:off x="0" y="0"/>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Articulate</a:t>
          </a:r>
        </a:p>
      </dsp:txBody>
      <dsp:txXfrm rot="-10800000">
        <a:off x="0" y="0"/>
        <a:ext cx="2016125" cy="759795"/>
      </dsp:txXfrm>
    </dsp:sp>
    <dsp:sp modelId="{57D6E591-B600-43AB-9C1A-0E3404982E75}">
      <dsp:nvSpPr>
        <dsp:cNvPr id="0" name=""/>
        <dsp:cNvSpPr/>
      </dsp:nvSpPr>
      <dsp:spPr>
        <a:xfrm>
          <a:off x="2016124" y="1439"/>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Articulate your current and planned needs for assessment scores and data</a:t>
          </a:r>
        </a:p>
      </dsp:txBody>
      <dsp:txXfrm>
        <a:off x="2016124" y="1439"/>
        <a:ext cx="6048375" cy="759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941107" y="0"/>
          <a:ext cx="3336987" cy="2504591"/>
        </a:xfrm>
        <a:prstGeom prst="rightArrow">
          <a:avLst>
            <a:gd name="adj1" fmla="val 70000"/>
            <a:gd name="adj2" fmla="val 50000"/>
          </a:avLst>
        </a:prstGeom>
        <a:solidFill>
          <a:srgbClr val="0070C0">
            <a:alpha val="42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228600" lvl="1" indent="-228600" algn="l" defTabSz="711200">
            <a:lnSpc>
              <a:spcPct val="100000"/>
            </a:lnSpc>
            <a:spcBef>
              <a:spcPct val="0"/>
            </a:spcBef>
            <a:spcAft>
              <a:spcPts val="600"/>
            </a:spcAft>
            <a:buChar char="•"/>
          </a:pPr>
          <a:r>
            <a:rPr lang="en-US" sz="1600" kern="1200" dirty="0"/>
            <a:t>Design Patterns</a:t>
          </a:r>
        </a:p>
        <a:p>
          <a:pPr marL="228600" lvl="1" indent="-228600" algn="l" defTabSz="711200">
            <a:lnSpc>
              <a:spcPct val="100000"/>
            </a:lnSpc>
            <a:spcBef>
              <a:spcPct val="0"/>
            </a:spcBef>
            <a:spcAft>
              <a:spcPts val="600"/>
            </a:spcAft>
            <a:buChar char="•"/>
          </a:pPr>
          <a:r>
            <a:rPr lang="en-US" sz="1600" kern="1200" dirty="0"/>
            <a:t>Task Templates</a:t>
          </a:r>
        </a:p>
        <a:p>
          <a:pPr marL="228600" lvl="1" indent="-228600" algn="l" defTabSz="711200">
            <a:lnSpc>
              <a:spcPct val="100000"/>
            </a:lnSpc>
            <a:spcBef>
              <a:spcPct val="0"/>
            </a:spcBef>
            <a:spcAft>
              <a:spcPts val="600"/>
            </a:spcAft>
            <a:buChar char="•"/>
          </a:pPr>
          <a:r>
            <a:rPr lang="en-US" sz="1600" kern="1200" dirty="0"/>
            <a:t>Task and Item Specifications</a:t>
          </a:r>
        </a:p>
      </dsp:txBody>
      <dsp:txXfrm>
        <a:off x="1775354" y="375689"/>
        <a:ext cx="1626781" cy="1753213"/>
      </dsp:txXfrm>
    </dsp:sp>
    <dsp:sp modelId="{950A1BB8-5D2E-4D4B-B195-E7341AE22A25}">
      <dsp:nvSpPr>
        <dsp:cNvPr id="0" name=""/>
        <dsp:cNvSpPr/>
      </dsp:nvSpPr>
      <dsp:spPr>
        <a:xfrm>
          <a:off x="377283" y="535982"/>
          <a:ext cx="1432626" cy="1432626"/>
        </a:xfrm>
        <a:prstGeom prst="ellipse">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Summative Assessment</a:t>
          </a:r>
        </a:p>
      </dsp:txBody>
      <dsp:txXfrm>
        <a:off x="587086" y="745785"/>
        <a:ext cx="1013020" cy="10130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883693" y="0"/>
          <a:ext cx="3480344" cy="2441111"/>
        </a:xfrm>
        <a:prstGeom prst="rightArrow">
          <a:avLst>
            <a:gd name="adj1" fmla="val 70000"/>
            <a:gd name="adj2" fmla="val 50000"/>
          </a:avLst>
        </a:prstGeom>
        <a:solidFill>
          <a:srgbClr val="00B050">
            <a:alpha val="2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Task Specifications</a:t>
          </a:r>
        </a:p>
        <a:p>
          <a:pPr marL="114300" lvl="1" indent="-114300" algn="l" defTabSz="666750">
            <a:lnSpc>
              <a:spcPct val="90000"/>
            </a:lnSpc>
            <a:spcBef>
              <a:spcPct val="0"/>
            </a:spcBef>
            <a:spcAft>
              <a:spcPct val="15000"/>
            </a:spcAft>
            <a:buChar char="•"/>
          </a:pPr>
          <a:endParaRPr lang="en-US" sz="1500" kern="1200" dirty="0"/>
        </a:p>
      </dsp:txBody>
      <dsp:txXfrm>
        <a:off x="1753779" y="366167"/>
        <a:ext cx="1755869" cy="1708777"/>
      </dsp:txXfrm>
    </dsp:sp>
    <dsp:sp modelId="{950A1BB8-5D2E-4D4B-B195-E7341AE22A25}">
      <dsp:nvSpPr>
        <dsp:cNvPr id="0" name=""/>
        <dsp:cNvSpPr/>
      </dsp:nvSpPr>
      <dsp:spPr>
        <a:xfrm>
          <a:off x="368676" y="522397"/>
          <a:ext cx="1396315" cy="1396315"/>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Classroom-based Assessment</a:t>
          </a:r>
        </a:p>
      </dsp:txBody>
      <dsp:txXfrm>
        <a:off x="573162" y="726883"/>
        <a:ext cx="987343" cy="9873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625117" y="0"/>
          <a:ext cx="3926882" cy="2625729"/>
        </a:xfrm>
        <a:prstGeom prst="rightArrow">
          <a:avLst>
            <a:gd name="adj1" fmla="val 70000"/>
            <a:gd name="adj2" fmla="val 50000"/>
          </a:avLst>
        </a:prstGeom>
        <a:solidFill>
          <a:srgbClr val="0070C0">
            <a:alpha val="42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576263" lvl="1" indent="-293688" algn="l" defTabSz="711200">
            <a:lnSpc>
              <a:spcPct val="100000"/>
            </a:lnSpc>
            <a:spcBef>
              <a:spcPct val="0"/>
            </a:spcBef>
            <a:spcAft>
              <a:spcPts val="600"/>
            </a:spcAft>
            <a:buChar char="•"/>
          </a:pPr>
          <a:r>
            <a:rPr lang="en-US" sz="1600" kern="1200" dirty="0">
              <a:solidFill>
                <a:prstClr val="black">
                  <a:hueOff val="0"/>
                  <a:satOff val="0"/>
                  <a:lumOff val="0"/>
                  <a:alphaOff val="0"/>
                </a:prstClr>
              </a:solidFill>
              <a:latin typeface="Calibri" panose="020F0502020204030204"/>
              <a:ea typeface="+mn-ea"/>
              <a:cs typeface="+mn-cs"/>
            </a:rPr>
            <a:t>State Summative Assessment Tasks </a:t>
          </a:r>
          <a:endParaRPr lang="en-US" sz="1600" kern="1200" dirty="0"/>
        </a:p>
        <a:p>
          <a:pPr marL="576263" lvl="1" indent="-293688" algn="l" defTabSz="711200">
            <a:lnSpc>
              <a:spcPct val="100000"/>
            </a:lnSpc>
            <a:spcBef>
              <a:spcPct val="0"/>
            </a:spcBef>
            <a:spcAft>
              <a:spcPts val="600"/>
            </a:spcAft>
            <a:buChar char="•"/>
          </a:pPr>
          <a:r>
            <a:rPr lang="en-US" sz="1600" kern="1200" dirty="0">
              <a:solidFill>
                <a:prstClr val="black">
                  <a:hueOff val="0"/>
                  <a:satOff val="0"/>
                  <a:lumOff val="0"/>
                  <a:alphaOff val="0"/>
                </a:prstClr>
              </a:solidFill>
              <a:latin typeface="Calibri" panose="020F0502020204030204"/>
              <a:ea typeface="+mn-ea"/>
              <a:cs typeface="+mn-cs"/>
            </a:rPr>
            <a:t>Scoring Rubrics / Scoring Notes </a:t>
          </a:r>
        </a:p>
      </dsp:txBody>
      <dsp:txXfrm>
        <a:off x="1606838" y="393859"/>
        <a:ext cx="2026156" cy="1838011"/>
      </dsp:txXfrm>
    </dsp:sp>
    <dsp:sp modelId="{950A1BB8-5D2E-4D4B-B195-E7341AE22A25}">
      <dsp:nvSpPr>
        <dsp:cNvPr id="0" name=""/>
        <dsp:cNvSpPr/>
      </dsp:nvSpPr>
      <dsp:spPr>
        <a:xfrm>
          <a:off x="203229" y="613586"/>
          <a:ext cx="1501916" cy="1501916"/>
        </a:xfrm>
        <a:prstGeom prst="ellipse">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Summative Assessment</a:t>
          </a:r>
        </a:p>
      </dsp:txBody>
      <dsp:txXfrm>
        <a:off x="423180" y="833537"/>
        <a:ext cx="1062014" cy="10620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841383" y="0"/>
          <a:ext cx="3556239" cy="2625729"/>
        </a:xfrm>
        <a:prstGeom prst="rightArrow">
          <a:avLst>
            <a:gd name="adj1" fmla="val 70000"/>
            <a:gd name="adj2" fmla="val 50000"/>
          </a:avLst>
        </a:prstGeom>
        <a:solidFill>
          <a:srgbClr val="00B050">
            <a:alpha val="2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228600" lvl="1" indent="-228600" algn="l" defTabSz="711200">
            <a:lnSpc>
              <a:spcPct val="100000"/>
            </a:lnSpc>
            <a:spcBef>
              <a:spcPct val="0"/>
            </a:spcBef>
            <a:spcAft>
              <a:spcPts val="600"/>
            </a:spcAft>
            <a:buChar char="•"/>
          </a:pPr>
          <a:endParaRPr lang="en-US" sz="1600" kern="1200" dirty="0"/>
        </a:p>
        <a:p>
          <a:pPr marL="228600" lvl="1" indent="-228600" algn="l" defTabSz="711200">
            <a:lnSpc>
              <a:spcPct val="100000"/>
            </a:lnSpc>
            <a:spcBef>
              <a:spcPct val="0"/>
            </a:spcBef>
            <a:spcAft>
              <a:spcPts val="600"/>
            </a:spcAft>
            <a:buChar char="•"/>
          </a:pPr>
          <a:r>
            <a:rPr lang="en-US" sz="1600" kern="1200" dirty="0"/>
            <a:t>Classroom-based Assessment Tasks</a:t>
          </a:r>
        </a:p>
        <a:p>
          <a:pPr marL="228600" lvl="1" indent="-228600" algn="l" defTabSz="711200">
            <a:lnSpc>
              <a:spcPct val="100000"/>
            </a:lnSpc>
            <a:spcBef>
              <a:spcPct val="0"/>
            </a:spcBef>
            <a:spcAft>
              <a:spcPts val="600"/>
            </a:spcAft>
            <a:buChar char="•"/>
          </a:pPr>
          <a:r>
            <a:rPr lang="en-US" sz="1600" kern="1200" dirty="0"/>
            <a:t>Scoring Rubrics / Scoring Notes</a:t>
          </a:r>
        </a:p>
        <a:p>
          <a:pPr marL="114300" lvl="1" indent="0" algn="l" defTabSz="666750">
            <a:lnSpc>
              <a:spcPct val="90000"/>
            </a:lnSpc>
            <a:spcBef>
              <a:spcPct val="0"/>
            </a:spcBef>
            <a:spcAft>
              <a:spcPct val="15000"/>
            </a:spcAft>
            <a:buChar char="•"/>
          </a:pPr>
          <a:endParaRPr lang="en-US" sz="1500" kern="1200" dirty="0"/>
        </a:p>
      </dsp:txBody>
      <dsp:txXfrm>
        <a:off x="1730443" y="393859"/>
        <a:ext cx="1748174" cy="1838011"/>
      </dsp:txXfrm>
    </dsp:sp>
    <dsp:sp modelId="{950A1BB8-5D2E-4D4B-B195-E7341AE22A25}">
      <dsp:nvSpPr>
        <dsp:cNvPr id="0" name=""/>
        <dsp:cNvSpPr/>
      </dsp:nvSpPr>
      <dsp:spPr>
        <a:xfrm>
          <a:off x="211719" y="561906"/>
          <a:ext cx="1501916" cy="1501916"/>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Classroom-based Assessment</a:t>
          </a:r>
        </a:p>
      </dsp:txBody>
      <dsp:txXfrm>
        <a:off x="431670" y="781857"/>
        <a:ext cx="1062014" cy="106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796904" y="-4060"/>
          <a:ext cx="3696149" cy="3696149"/>
        </a:xfrm>
        <a:prstGeom prst="circularArrow">
          <a:avLst>
            <a:gd name="adj1" fmla="val 5274"/>
            <a:gd name="adj2" fmla="val 312630"/>
            <a:gd name="adj3" fmla="val 14286467"/>
            <a:gd name="adj4" fmla="val 17092963"/>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965653" y="1345"/>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 and Development</a:t>
          </a:r>
        </a:p>
      </dsp:txBody>
      <dsp:txXfrm>
        <a:off x="1998815" y="34507"/>
        <a:ext cx="1292327" cy="613001"/>
      </dsp:txXfrm>
    </dsp:sp>
    <dsp:sp modelId="{90C6C9FC-2220-4F11-A1BC-B99AB0747F16}">
      <dsp:nvSpPr>
        <dsp:cNvPr id="0" name=""/>
        <dsp:cNvSpPr/>
      </dsp:nvSpPr>
      <dsp:spPr>
        <a:xfrm>
          <a:off x="3264217" y="751071"/>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Administration</a:t>
          </a:r>
        </a:p>
      </dsp:txBody>
      <dsp:txXfrm>
        <a:off x="3297379" y="784233"/>
        <a:ext cx="1292327" cy="613001"/>
      </dsp:txXfrm>
    </dsp:sp>
    <dsp:sp modelId="{2B9B5EB3-B756-4175-841F-B392DEE4DB6A}">
      <dsp:nvSpPr>
        <dsp:cNvPr id="0" name=""/>
        <dsp:cNvSpPr/>
      </dsp:nvSpPr>
      <dsp:spPr>
        <a:xfrm>
          <a:off x="3264217" y="2250523"/>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Scoring</a:t>
          </a:r>
        </a:p>
      </dsp:txBody>
      <dsp:txXfrm>
        <a:off x="3297379" y="2283685"/>
        <a:ext cx="1292327" cy="613001"/>
      </dsp:txXfrm>
    </dsp:sp>
    <dsp:sp modelId="{9F89CDAF-E385-496C-BAE8-BF91BEED4594}">
      <dsp:nvSpPr>
        <dsp:cNvPr id="0" name=""/>
        <dsp:cNvSpPr/>
      </dsp:nvSpPr>
      <dsp:spPr>
        <a:xfrm>
          <a:off x="1965653" y="3000249"/>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Analysis</a:t>
          </a:r>
        </a:p>
      </dsp:txBody>
      <dsp:txXfrm>
        <a:off x="1998815" y="3033411"/>
        <a:ext cx="1292327" cy="613001"/>
      </dsp:txXfrm>
    </dsp:sp>
    <dsp:sp modelId="{4709908E-E3F8-4421-A186-ECB3377F7FB6}">
      <dsp:nvSpPr>
        <dsp:cNvPr id="0" name=""/>
        <dsp:cNvSpPr/>
      </dsp:nvSpPr>
      <dsp:spPr>
        <a:xfrm>
          <a:off x="667089" y="2250523"/>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Reporting</a:t>
          </a:r>
        </a:p>
      </dsp:txBody>
      <dsp:txXfrm>
        <a:off x="700251" y="2283685"/>
        <a:ext cx="1292327" cy="613001"/>
      </dsp:txXfrm>
    </dsp:sp>
    <dsp:sp modelId="{3063E5CF-87A8-44C4-BA6B-CF4435A789B9}">
      <dsp:nvSpPr>
        <dsp:cNvPr id="0" name=""/>
        <dsp:cNvSpPr/>
      </dsp:nvSpPr>
      <dsp:spPr>
        <a:xfrm>
          <a:off x="667089" y="751071"/>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Use of Scores</a:t>
          </a:r>
          <a:endParaRPr lang="en-US" sz="1500" kern="1200" dirty="0"/>
        </a:p>
      </dsp:txBody>
      <dsp:txXfrm>
        <a:off x="700251" y="784233"/>
        <a:ext cx="1292327" cy="613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894103" y="0"/>
          <a:ext cx="3677894" cy="2504591"/>
        </a:xfrm>
        <a:prstGeom prst="rightArrow">
          <a:avLst>
            <a:gd name="adj1" fmla="val 70000"/>
            <a:gd name="adj2" fmla="val 50000"/>
          </a:avLst>
        </a:prstGeom>
        <a:solidFill>
          <a:srgbClr val="0070C0">
            <a:alpha val="42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228600" lvl="1" indent="-228600" algn="l" defTabSz="711200">
            <a:lnSpc>
              <a:spcPct val="80000"/>
            </a:lnSpc>
            <a:spcBef>
              <a:spcPct val="0"/>
            </a:spcBef>
            <a:spcAft>
              <a:spcPts val="600"/>
            </a:spcAft>
            <a:buChar char="•"/>
          </a:pPr>
          <a:r>
            <a:rPr lang="en-US" sz="1600" kern="1200" dirty="0"/>
            <a:t>Claim(s)</a:t>
          </a:r>
        </a:p>
        <a:p>
          <a:pPr marL="228600" lvl="1" indent="-228600" algn="l" defTabSz="711200">
            <a:lnSpc>
              <a:spcPct val="80000"/>
            </a:lnSpc>
            <a:spcBef>
              <a:spcPct val="0"/>
            </a:spcBef>
            <a:spcAft>
              <a:spcPts val="600"/>
            </a:spcAft>
            <a:buChar char="•"/>
          </a:pPr>
          <a:r>
            <a:rPr lang="en-US" sz="1600" kern="1200" dirty="0"/>
            <a:t>Measurement Targets</a:t>
          </a:r>
        </a:p>
        <a:p>
          <a:pPr marL="228600" lvl="1" indent="-228600" algn="l" defTabSz="711200">
            <a:lnSpc>
              <a:spcPct val="80000"/>
            </a:lnSpc>
            <a:spcBef>
              <a:spcPct val="0"/>
            </a:spcBef>
            <a:spcAft>
              <a:spcPts val="600"/>
            </a:spcAft>
            <a:buChar char="•"/>
          </a:pPr>
          <a:r>
            <a:rPr lang="en-US" sz="1600" kern="1200" dirty="0"/>
            <a:t>Elaborated Dimensions</a:t>
          </a:r>
        </a:p>
        <a:p>
          <a:pPr marL="228600" lvl="1" indent="-228600" algn="l" defTabSz="711200">
            <a:lnSpc>
              <a:spcPct val="80000"/>
            </a:lnSpc>
            <a:spcBef>
              <a:spcPct val="0"/>
            </a:spcBef>
            <a:spcAft>
              <a:spcPts val="600"/>
            </a:spcAft>
            <a:buChar char="•"/>
          </a:pPr>
          <a:r>
            <a:rPr lang="en-US" sz="1600" kern="1200" dirty="0"/>
            <a:t>Integrated Dimension Maps</a:t>
          </a:r>
        </a:p>
      </dsp:txBody>
      <dsp:txXfrm>
        <a:off x="1813576" y="375689"/>
        <a:ext cx="1881814" cy="1753213"/>
      </dsp:txXfrm>
    </dsp:sp>
    <dsp:sp modelId="{950A1BB8-5D2E-4D4B-B195-E7341AE22A25}">
      <dsp:nvSpPr>
        <dsp:cNvPr id="0" name=""/>
        <dsp:cNvSpPr/>
      </dsp:nvSpPr>
      <dsp:spPr>
        <a:xfrm>
          <a:off x="292056" y="535982"/>
          <a:ext cx="1432626" cy="1432626"/>
        </a:xfrm>
        <a:prstGeom prst="ellipse">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Summative Assessment</a:t>
          </a:r>
        </a:p>
      </dsp:txBody>
      <dsp:txXfrm>
        <a:off x="501859" y="745785"/>
        <a:ext cx="1013020" cy="1013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941107" y="0"/>
          <a:ext cx="3336987" cy="2504591"/>
        </a:xfrm>
        <a:prstGeom prst="rightArrow">
          <a:avLst>
            <a:gd name="adj1" fmla="val 70000"/>
            <a:gd name="adj2" fmla="val 50000"/>
          </a:avLst>
        </a:prstGeom>
        <a:solidFill>
          <a:srgbClr val="0070C0">
            <a:alpha val="42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228600" lvl="1" indent="-228600" algn="l" defTabSz="711200">
            <a:lnSpc>
              <a:spcPct val="100000"/>
            </a:lnSpc>
            <a:spcBef>
              <a:spcPct val="0"/>
            </a:spcBef>
            <a:spcAft>
              <a:spcPts val="600"/>
            </a:spcAft>
            <a:buChar char="•"/>
          </a:pPr>
          <a:r>
            <a:rPr lang="en-US" sz="1600" kern="1200" dirty="0"/>
            <a:t>Design Patterns</a:t>
          </a:r>
        </a:p>
        <a:p>
          <a:pPr marL="228600" lvl="1" indent="-228600" algn="l" defTabSz="711200">
            <a:lnSpc>
              <a:spcPct val="100000"/>
            </a:lnSpc>
            <a:spcBef>
              <a:spcPct val="0"/>
            </a:spcBef>
            <a:spcAft>
              <a:spcPts val="600"/>
            </a:spcAft>
            <a:buChar char="•"/>
          </a:pPr>
          <a:r>
            <a:rPr lang="en-US" sz="1600" kern="1200" dirty="0"/>
            <a:t>Task Templates</a:t>
          </a:r>
        </a:p>
        <a:p>
          <a:pPr marL="228600" lvl="1" indent="-228600" algn="l" defTabSz="711200">
            <a:lnSpc>
              <a:spcPct val="100000"/>
            </a:lnSpc>
            <a:spcBef>
              <a:spcPct val="0"/>
            </a:spcBef>
            <a:spcAft>
              <a:spcPts val="600"/>
            </a:spcAft>
            <a:buChar char="•"/>
          </a:pPr>
          <a:r>
            <a:rPr lang="en-US" sz="1600" kern="1200" dirty="0"/>
            <a:t>Task and Item Specifications</a:t>
          </a:r>
        </a:p>
      </dsp:txBody>
      <dsp:txXfrm>
        <a:off x="1775354" y="375689"/>
        <a:ext cx="1626781" cy="1753213"/>
      </dsp:txXfrm>
    </dsp:sp>
    <dsp:sp modelId="{950A1BB8-5D2E-4D4B-B195-E7341AE22A25}">
      <dsp:nvSpPr>
        <dsp:cNvPr id="0" name=""/>
        <dsp:cNvSpPr/>
      </dsp:nvSpPr>
      <dsp:spPr>
        <a:xfrm>
          <a:off x="377283" y="535982"/>
          <a:ext cx="1432626" cy="1432626"/>
        </a:xfrm>
        <a:prstGeom prst="ellipse">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Summative Assessment</a:t>
          </a:r>
        </a:p>
      </dsp:txBody>
      <dsp:txXfrm>
        <a:off x="587086" y="745785"/>
        <a:ext cx="1013020" cy="1013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527553" y="0"/>
          <a:ext cx="3926882" cy="2625729"/>
        </a:xfrm>
        <a:prstGeom prst="rightArrow">
          <a:avLst>
            <a:gd name="adj1" fmla="val 70000"/>
            <a:gd name="adj2" fmla="val 50000"/>
          </a:avLst>
        </a:prstGeom>
        <a:solidFill>
          <a:srgbClr val="0070C0">
            <a:alpha val="42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576263" lvl="1" indent="-293688" algn="l" defTabSz="711200">
            <a:lnSpc>
              <a:spcPct val="100000"/>
            </a:lnSpc>
            <a:spcBef>
              <a:spcPct val="0"/>
            </a:spcBef>
            <a:spcAft>
              <a:spcPts val="600"/>
            </a:spcAft>
            <a:buChar char="•"/>
          </a:pPr>
          <a:r>
            <a:rPr lang="en-US" sz="1600" kern="1200" dirty="0">
              <a:solidFill>
                <a:prstClr val="black">
                  <a:hueOff val="0"/>
                  <a:satOff val="0"/>
                  <a:lumOff val="0"/>
                  <a:alphaOff val="0"/>
                </a:prstClr>
              </a:solidFill>
              <a:latin typeface="Calibri" panose="020F0502020204030204"/>
              <a:ea typeface="+mn-ea"/>
              <a:cs typeface="+mn-cs"/>
            </a:rPr>
            <a:t>State Summative Assessment Tasks </a:t>
          </a:r>
          <a:endParaRPr lang="en-US" sz="1600" kern="1200" dirty="0"/>
        </a:p>
        <a:p>
          <a:pPr marL="576263" lvl="1" indent="-293688" algn="l" defTabSz="711200">
            <a:lnSpc>
              <a:spcPct val="100000"/>
            </a:lnSpc>
            <a:spcBef>
              <a:spcPct val="0"/>
            </a:spcBef>
            <a:spcAft>
              <a:spcPts val="600"/>
            </a:spcAft>
            <a:buChar char="•"/>
          </a:pPr>
          <a:r>
            <a:rPr lang="en-US" sz="1600" kern="1200" dirty="0">
              <a:solidFill>
                <a:prstClr val="black">
                  <a:hueOff val="0"/>
                  <a:satOff val="0"/>
                  <a:lumOff val="0"/>
                  <a:alphaOff val="0"/>
                </a:prstClr>
              </a:solidFill>
              <a:latin typeface="Calibri" panose="020F0502020204030204"/>
              <a:ea typeface="+mn-ea"/>
              <a:cs typeface="+mn-cs"/>
            </a:rPr>
            <a:t>Scoring Rubrics / Scoring Notes </a:t>
          </a:r>
        </a:p>
      </dsp:txBody>
      <dsp:txXfrm>
        <a:off x="1509273" y="393859"/>
        <a:ext cx="2026156" cy="1838011"/>
      </dsp:txXfrm>
    </dsp:sp>
    <dsp:sp modelId="{950A1BB8-5D2E-4D4B-B195-E7341AE22A25}">
      <dsp:nvSpPr>
        <dsp:cNvPr id="0" name=""/>
        <dsp:cNvSpPr/>
      </dsp:nvSpPr>
      <dsp:spPr>
        <a:xfrm>
          <a:off x="203229" y="613586"/>
          <a:ext cx="1501916" cy="1501916"/>
        </a:xfrm>
        <a:prstGeom prst="ellipse">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Summative Assessment</a:t>
          </a:r>
        </a:p>
      </dsp:txBody>
      <dsp:txXfrm>
        <a:off x="423180" y="833537"/>
        <a:ext cx="1062014" cy="1062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E8C9-24F9-49B0-9200-B505E072A766}">
      <dsp:nvSpPr>
        <dsp:cNvPr id="0" name=""/>
        <dsp:cNvSpPr/>
      </dsp:nvSpPr>
      <dsp:spPr>
        <a:xfrm>
          <a:off x="6815759" y="2438378"/>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E6FE22-9954-493F-B46A-EB194F4C2731}">
      <dsp:nvSpPr>
        <dsp:cNvPr id="0" name=""/>
        <dsp:cNvSpPr/>
      </dsp:nvSpPr>
      <dsp:spPr>
        <a:xfrm>
          <a:off x="6815759" y="1531527"/>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360DE-A26A-41FE-A162-37ED25728BBC}">
      <dsp:nvSpPr>
        <dsp:cNvPr id="0" name=""/>
        <dsp:cNvSpPr/>
      </dsp:nvSpPr>
      <dsp:spPr>
        <a:xfrm>
          <a:off x="5009620" y="624677"/>
          <a:ext cx="1851858" cy="284870"/>
        </a:xfrm>
        <a:custGeom>
          <a:avLst/>
          <a:gdLst/>
          <a:ahLst/>
          <a:cxnLst/>
          <a:rect l="0" t="0" r="0" b="0"/>
          <a:pathLst>
            <a:path>
              <a:moveTo>
                <a:pt x="0" y="0"/>
              </a:moveTo>
              <a:lnTo>
                <a:pt x="0" y="143873"/>
              </a:lnTo>
              <a:lnTo>
                <a:pt x="1351367" y="143873"/>
              </a:lnTo>
              <a:lnTo>
                <a:pt x="1351367" y="21112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F462F6-DF91-4FD9-B40D-D78FE335CD80}">
      <dsp:nvSpPr>
        <dsp:cNvPr id="0" name=""/>
        <dsp:cNvSpPr/>
      </dsp:nvSpPr>
      <dsp:spPr>
        <a:xfrm>
          <a:off x="5562481" y="2438378"/>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8D1CCB-47BC-429E-B285-2D6E80D2560D}">
      <dsp:nvSpPr>
        <dsp:cNvPr id="0" name=""/>
        <dsp:cNvSpPr/>
      </dsp:nvSpPr>
      <dsp:spPr>
        <a:xfrm>
          <a:off x="5562481" y="1531527"/>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0FA5988-A5EF-44B6-9F7B-6E11C6BD1968}">
      <dsp:nvSpPr>
        <dsp:cNvPr id="0" name=""/>
        <dsp:cNvSpPr/>
      </dsp:nvSpPr>
      <dsp:spPr>
        <a:xfrm>
          <a:off x="5009620" y="624677"/>
          <a:ext cx="598581" cy="284870"/>
        </a:xfrm>
        <a:custGeom>
          <a:avLst/>
          <a:gdLst/>
          <a:ahLst/>
          <a:cxnLst/>
          <a:rect l="0" t="0" r="0" b="0"/>
          <a:pathLst>
            <a:path>
              <a:moveTo>
                <a:pt x="0" y="0"/>
              </a:moveTo>
              <a:lnTo>
                <a:pt x="0" y="143873"/>
              </a:lnTo>
              <a:lnTo>
                <a:pt x="443617" y="143873"/>
              </a:lnTo>
              <a:lnTo>
                <a:pt x="443617" y="21112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7A728CB-DB51-458E-836C-874BECB75E26}">
      <dsp:nvSpPr>
        <dsp:cNvPr id="0" name=""/>
        <dsp:cNvSpPr/>
      </dsp:nvSpPr>
      <dsp:spPr>
        <a:xfrm>
          <a:off x="4309204" y="2438378"/>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2082378-1C8D-4AF8-BB24-B5C38F55BFFB}">
      <dsp:nvSpPr>
        <dsp:cNvPr id="0" name=""/>
        <dsp:cNvSpPr/>
      </dsp:nvSpPr>
      <dsp:spPr>
        <a:xfrm>
          <a:off x="4309204" y="1531527"/>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74E34A6-EE33-4D8A-A9D1-64436D8DBF5F}">
      <dsp:nvSpPr>
        <dsp:cNvPr id="0" name=""/>
        <dsp:cNvSpPr/>
      </dsp:nvSpPr>
      <dsp:spPr>
        <a:xfrm>
          <a:off x="4354924" y="624677"/>
          <a:ext cx="654696" cy="284870"/>
        </a:xfrm>
        <a:custGeom>
          <a:avLst/>
          <a:gdLst/>
          <a:ahLst/>
          <a:cxnLst/>
          <a:rect l="0" t="0" r="0" b="0"/>
          <a:pathLst>
            <a:path>
              <a:moveTo>
                <a:pt x="464132" y="0"/>
              </a:moveTo>
              <a:lnTo>
                <a:pt x="464132" y="143873"/>
              </a:lnTo>
              <a:lnTo>
                <a:pt x="0" y="143873"/>
              </a:lnTo>
              <a:lnTo>
                <a:pt x="0" y="21112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50A301-2500-49E7-A0F5-13E3AC22EA69}">
      <dsp:nvSpPr>
        <dsp:cNvPr id="0" name=""/>
        <dsp:cNvSpPr/>
      </dsp:nvSpPr>
      <dsp:spPr>
        <a:xfrm>
          <a:off x="4907785" y="4252079"/>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F88F2CB-BAB0-4A50-B601-69EFD74C6ECC}">
      <dsp:nvSpPr>
        <dsp:cNvPr id="0" name=""/>
        <dsp:cNvSpPr/>
      </dsp:nvSpPr>
      <dsp:spPr>
        <a:xfrm>
          <a:off x="3157761" y="3345228"/>
          <a:ext cx="1795743" cy="284870"/>
        </a:xfrm>
        <a:custGeom>
          <a:avLst/>
          <a:gdLst/>
          <a:ahLst/>
          <a:cxnLst/>
          <a:rect l="0" t="0" r="0" b="0"/>
          <a:pathLst>
            <a:path>
              <a:moveTo>
                <a:pt x="0" y="0"/>
              </a:moveTo>
              <a:lnTo>
                <a:pt x="0" y="143873"/>
              </a:lnTo>
              <a:lnTo>
                <a:pt x="1330852" y="143873"/>
              </a:lnTo>
              <a:lnTo>
                <a:pt x="1330852"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348EF6E-B124-49FA-A4A2-CCAA15AAB0A6}">
      <dsp:nvSpPr>
        <dsp:cNvPr id="0" name=""/>
        <dsp:cNvSpPr/>
      </dsp:nvSpPr>
      <dsp:spPr>
        <a:xfrm>
          <a:off x="3710623" y="4252079"/>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971FE46-61B2-4254-8BAF-5C3401EB475F}">
      <dsp:nvSpPr>
        <dsp:cNvPr id="0" name=""/>
        <dsp:cNvSpPr/>
      </dsp:nvSpPr>
      <dsp:spPr>
        <a:xfrm>
          <a:off x="3157761" y="3345228"/>
          <a:ext cx="598581" cy="284870"/>
        </a:xfrm>
        <a:custGeom>
          <a:avLst/>
          <a:gdLst/>
          <a:ahLst/>
          <a:cxnLst/>
          <a:rect l="0" t="0" r="0" b="0"/>
          <a:pathLst>
            <a:path>
              <a:moveTo>
                <a:pt x="0" y="0"/>
              </a:moveTo>
              <a:lnTo>
                <a:pt x="0" y="143873"/>
              </a:lnTo>
              <a:lnTo>
                <a:pt x="443617" y="143873"/>
              </a:lnTo>
              <a:lnTo>
                <a:pt x="443617"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6A9E903-E0B9-4F41-ABB9-A7B015FD7DE4}">
      <dsp:nvSpPr>
        <dsp:cNvPr id="0" name=""/>
        <dsp:cNvSpPr/>
      </dsp:nvSpPr>
      <dsp:spPr>
        <a:xfrm>
          <a:off x="2513460" y="4252079"/>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346691A-E6C5-4E30-A78E-5DB1090EA383}">
      <dsp:nvSpPr>
        <dsp:cNvPr id="0" name=""/>
        <dsp:cNvSpPr/>
      </dsp:nvSpPr>
      <dsp:spPr>
        <a:xfrm>
          <a:off x="2559180" y="3345228"/>
          <a:ext cx="598581" cy="284870"/>
        </a:xfrm>
        <a:custGeom>
          <a:avLst/>
          <a:gdLst/>
          <a:ahLst/>
          <a:cxnLst/>
          <a:rect l="0" t="0" r="0" b="0"/>
          <a:pathLst>
            <a:path>
              <a:moveTo>
                <a:pt x="443617" y="0"/>
              </a:moveTo>
              <a:lnTo>
                <a:pt x="443617" y="143873"/>
              </a:lnTo>
              <a:lnTo>
                <a:pt x="0" y="143873"/>
              </a:lnTo>
              <a:lnTo>
                <a:pt x="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8B1D84F-5575-497A-9FE0-7F38230A70B1}">
      <dsp:nvSpPr>
        <dsp:cNvPr id="0" name=""/>
        <dsp:cNvSpPr/>
      </dsp:nvSpPr>
      <dsp:spPr>
        <a:xfrm>
          <a:off x="1316298" y="4252079"/>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7C635B3-13AB-4068-BB20-AE2CBE861DB6}">
      <dsp:nvSpPr>
        <dsp:cNvPr id="0" name=""/>
        <dsp:cNvSpPr/>
      </dsp:nvSpPr>
      <dsp:spPr>
        <a:xfrm>
          <a:off x="1362018" y="3345228"/>
          <a:ext cx="1795743" cy="284870"/>
        </a:xfrm>
        <a:custGeom>
          <a:avLst/>
          <a:gdLst/>
          <a:ahLst/>
          <a:cxnLst/>
          <a:rect l="0" t="0" r="0" b="0"/>
          <a:pathLst>
            <a:path>
              <a:moveTo>
                <a:pt x="1330852" y="0"/>
              </a:moveTo>
              <a:lnTo>
                <a:pt x="1330852" y="143873"/>
              </a:lnTo>
              <a:lnTo>
                <a:pt x="0" y="143873"/>
              </a:lnTo>
              <a:lnTo>
                <a:pt x="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92596B1-D578-4383-A78A-EB9CE7928986}">
      <dsp:nvSpPr>
        <dsp:cNvPr id="0" name=""/>
        <dsp:cNvSpPr/>
      </dsp:nvSpPr>
      <dsp:spPr>
        <a:xfrm>
          <a:off x="3112041" y="2438378"/>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65BE725-A10F-4B85-9AD9-51325AD12964}">
      <dsp:nvSpPr>
        <dsp:cNvPr id="0" name=""/>
        <dsp:cNvSpPr/>
      </dsp:nvSpPr>
      <dsp:spPr>
        <a:xfrm>
          <a:off x="3112041" y="1531527"/>
          <a:ext cx="91440" cy="284870"/>
        </a:xfrm>
        <a:custGeom>
          <a:avLst/>
          <a:gdLst/>
          <a:ahLst/>
          <a:cxnLst/>
          <a:rect l="0" t="0" r="0" b="0"/>
          <a:pathLst>
            <a:path>
              <a:moveTo>
                <a:pt x="45720" y="0"/>
              </a:moveTo>
              <a:lnTo>
                <a:pt x="45720" y="21112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7197F7E-E851-45AB-B554-2671C3716DEE}">
      <dsp:nvSpPr>
        <dsp:cNvPr id="0" name=""/>
        <dsp:cNvSpPr/>
      </dsp:nvSpPr>
      <dsp:spPr>
        <a:xfrm>
          <a:off x="3157761" y="624677"/>
          <a:ext cx="1851858" cy="284870"/>
        </a:xfrm>
        <a:custGeom>
          <a:avLst/>
          <a:gdLst/>
          <a:ahLst/>
          <a:cxnLst/>
          <a:rect l="0" t="0" r="0" b="0"/>
          <a:pathLst>
            <a:path>
              <a:moveTo>
                <a:pt x="1351367" y="0"/>
              </a:moveTo>
              <a:lnTo>
                <a:pt x="1351367" y="143873"/>
              </a:lnTo>
              <a:lnTo>
                <a:pt x="0" y="143873"/>
              </a:lnTo>
              <a:lnTo>
                <a:pt x="0" y="21112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079F46E-4F39-44CA-8E2C-DBABC0808135}">
      <dsp:nvSpPr>
        <dsp:cNvPr id="0" name=""/>
        <dsp:cNvSpPr/>
      </dsp:nvSpPr>
      <dsp:spPr>
        <a:xfrm>
          <a:off x="1966499" y="2697"/>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52FC6-7CB9-496E-A235-AE4AC8057E7A}">
      <dsp:nvSpPr>
        <dsp:cNvPr id="0" name=""/>
        <dsp:cNvSpPr/>
      </dsp:nvSpPr>
      <dsp:spPr>
        <a:xfrm>
          <a:off x="2075332" y="106088"/>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Calibri" panose="020F0502020204030204"/>
              <a:ea typeface="+mn-ea"/>
              <a:cs typeface="+mn-cs"/>
            </a:rPr>
            <a:t>Grade 5 NGSS Topic Model</a:t>
          </a:r>
        </a:p>
      </dsp:txBody>
      <dsp:txXfrm>
        <a:off x="2093549" y="124305"/>
        <a:ext cx="943062" cy="585546"/>
      </dsp:txXfrm>
    </dsp:sp>
    <dsp:sp modelId="{80F808AE-62E5-4B14-8795-16821D6DEEB1}">
      <dsp:nvSpPr>
        <dsp:cNvPr id="0" name=""/>
        <dsp:cNvSpPr/>
      </dsp:nvSpPr>
      <dsp:spPr>
        <a:xfrm>
          <a:off x="3163661" y="2697"/>
          <a:ext cx="3691917"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84987-72BD-475A-ADE5-8DE67AB59171}">
      <dsp:nvSpPr>
        <dsp:cNvPr id="0" name=""/>
        <dsp:cNvSpPr/>
      </dsp:nvSpPr>
      <dsp:spPr>
        <a:xfrm>
          <a:off x="3272494" y="106088"/>
          <a:ext cx="3691917"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ysClr val="windowText" lastClr="000000">
                  <a:hueOff val="0"/>
                  <a:satOff val="0"/>
                  <a:lumOff val="0"/>
                  <a:alphaOff val="0"/>
                </a:sysClr>
              </a:solidFill>
              <a:latin typeface="Calibri" panose="020F0502020204030204"/>
              <a:ea typeface="+mn-ea"/>
              <a:cs typeface="+mn-cs"/>
            </a:rPr>
            <a:t>Grade 5 Claim</a:t>
          </a:r>
          <a:r>
            <a:rPr lang="en-US" sz="1000" kern="1200">
              <a:solidFill>
                <a:sysClr val="windowText" lastClr="000000">
                  <a:hueOff val="0"/>
                  <a:satOff val="0"/>
                  <a:lumOff val="0"/>
                  <a:alphaOff val="0"/>
                </a:sysClr>
              </a:solidFill>
              <a:latin typeface="Calibri" panose="020F0502020204030204"/>
              <a:ea typeface="+mn-ea"/>
              <a:cs typeface="+mn-cs"/>
            </a:rPr>
            <a:t>: Students demonstrate a sophisticated understanding of the core ideas and applications of practices and crosscutting concepts in the disciplines of science.</a:t>
          </a:r>
        </a:p>
      </dsp:txBody>
      <dsp:txXfrm>
        <a:off x="3290711" y="124305"/>
        <a:ext cx="3655483" cy="585546"/>
      </dsp:txXfrm>
    </dsp:sp>
    <dsp:sp modelId="{F085FE14-EE6D-456E-B7D2-7BB74F7A2691}">
      <dsp:nvSpPr>
        <dsp:cNvPr id="0" name=""/>
        <dsp:cNvSpPr/>
      </dsp:nvSpPr>
      <dsp:spPr>
        <a:xfrm>
          <a:off x="2668013" y="909547"/>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E5504-3A4B-4366-AB8D-47B438733B50}">
      <dsp:nvSpPr>
        <dsp:cNvPr id="0" name=""/>
        <dsp:cNvSpPr/>
      </dsp:nvSpPr>
      <dsp:spPr>
        <a:xfrm>
          <a:off x="2776846" y="1012938"/>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Bundle 1 - Physical and Chemical Changes</a:t>
          </a:r>
        </a:p>
      </dsp:txBody>
      <dsp:txXfrm>
        <a:off x="2795063" y="1031155"/>
        <a:ext cx="943062" cy="585546"/>
      </dsp:txXfrm>
    </dsp:sp>
    <dsp:sp modelId="{89788E3D-1514-4D4F-BAAE-BD1E1EF2BAE4}">
      <dsp:nvSpPr>
        <dsp:cNvPr id="0" name=""/>
        <dsp:cNvSpPr/>
      </dsp:nvSpPr>
      <dsp:spPr>
        <a:xfrm>
          <a:off x="2668013" y="181639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09ACB-71C2-4CC6-A145-0DD82DF5ABFD}">
      <dsp:nvSpPr>
        <dsp:cNvPr id="0" name=""/>
        <dsp:cNvSpPr/>
      </dsp:nvSpPr>
      <dsp:spPr>
        <a:xfrm>
          <a:off x="2776846" y="1919789"/>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5-PS1-1, 5-PS1-2</a:t>
          </a:r>
        </a:p>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5-PS1-3, 5-PS1-4</a:t>
          </a:r>
        </a:p>
      </dsp:txBody>
      <dsp:txXfrm>
        <a:off x="2795063" y="1938006"/>
        <a:ext cx="943062" cy="585546"/>
      </dsp:txXfrm>
    </dsp:sp>
    <dsp:sp modelId="{487DB692-58CA-492F-BE0E-8CE8B377A14F}">
      <dsp:nvSpPr>
        <dsp:cNvPr id="0" name=""/>
        <dsp:cNvSpPr/>
      </dsp:nvSpPr>
      <dsp:spPr>
        <a:xfrm>
          <a:off x="2668013" y="272324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F8F0A-CEAB-4E8E-AE91-5C496C97AC4A}">
      <dsp:nvSpPr>
        <dsp:cNvPr id="0" name=""/>
        <dsp:cNvSpPr/>
      </dsp:nvSpPr>
      <dsp:spPr>
        <a:xfrm>
          <a:off x="2776846" y="2826639"/>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Measurement Target 1</a:t>
          </a:r>
        </a:p>
      </dsp:txBody>
      <dsp:txXfrm>
        <a:off x="2795063" y="2844856"/>
        <a:ext cx="943062" cy="585546"/>
      </dsp:txXfrm>
    </dsp:sp>
    <dsp:sp modelId="{6992AEE9-CCF9-425F-A815-47B825BE7848}">
      <dsp:nvSpPr>
        <dsp:cNvPr id="0" name=""/>
        <dsp:cNvSpPr/>
      </dsp:nvSpPr>
      <dsp:spPr>
        <a:xfrm>
          <a:off x="872270" y="363009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FD9A0-0128-4F19-8FAD-666CC72609FD}">
      <dsp:nvSpPr>
        <dsp:cNvPr id="0" name=""/>
        <dsp:cNvSpPr/>
      </dsp:nvSpPr>
      <dsp:spPr>
        <a:xfrm>
          <a:off x="981103" y="373349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Focal KSA 5.1a</a:t>
          </a:r>
        </a:p>
      </dsp:txBody>
      <dsp:txXfrm>
        <a:off x="999320" y="3751707"/>
        <a:ext cx="943062" cy="585546"/>
      </dsp:txXfrm>
    </dsp:sp>
    <dsp:sp modelId="{B2BD3371-B1A4-41C9-ACD6-C3497CF9B9D1}">
      <dsp:nvSpPr>
        <dsp:cNvPr id="0" name=""/>
        <dsp:cNvSpPr/>
      </dsp:nvSpPr>
      <dsp:spPr>
        <a:xfrm>
          <a:off x="872270" y="4536949"/>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D5A99-A1AC-418A-85CA-9B4EE9480311}">
      <dsp:nvSpPr>
        <dsp:cNvPr id="0" name=""/>
        <dsp:cNvSpPr/>
      </dsp:nvSpPr>
      <dsp:spPr>
        <a:xfrm>
          <a:off x="981103" y="464034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Task Sets</a:t>
          </a:r>
        </a:p>
      </dsp:txBody>
      <dsp:txXfrm>
        <a:off x="999320" y="4658557"/>
        <a:ext cx="943062" cy="585546"/>
      </dsp:txXfrm>
    </dsp:sp>
    <dsp:sp modelId="{F46E6D72-20F3-4F72-A450-591B94FC0897}">
      <dsp:nvSpPr>
        <dsp:cNvPr id="0" name=""/>
        <dsp:cNvSpPr/>
      </dsp:nvSpPr>
      <dsp:spPr>
        <a:xfrm>
          <a:off x="2069432" y="363009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0EDE9-EC8A-4A72-89CB-F8F1BDF3344F}">
      <dsp:nvSpPr>
        <dsp:cNvPr id="0" name=""/>
        <dsp:cNvSpPr/>
      </dsp:nvSpPr>
      <dsp:spPr>
        <a:xfrm>
          <a:off x="2178265" y="373349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Focal KSA 5.1b</a:t>
          </a:r>
        </a:p>
      </dsp:txBody>
      <dsp:txXfrm>
        <a:off x="2196482" y="3751707"/>
        <a:ext cx="943062" cy="585546"/>
      </dsp:txXfrm>
    </dsp:sp>
    <dsp:sp modelId="{1018B37E-A1E5-4EC0-87D9-1C2516EE5574}">
      <dsp:nvSpPr>
        <dsp:cNvPr id="0" name=""/>
        <dsp:cNvSpPr/>
      </dsp:nvSpPr>
      <dsp:spPr>
        <a:xfrm>
          <a:off x="2069432" y="4536949"/>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33223-9F6B-4A20-9A4D-692C70AA0F1B}">
      <dsp:nvSpPr>
        <dsp:cNvPr id="0" name=""/>
        <dsp:cNvSpPr/>
      </dsp:nvSpPr>
      <dsp:spPr>
        <a:xfrm>
          <a:off x="2178265" y="464034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Task Sets</a:t>
          </a:r>
        </a:p>
      </dsp:txBody>
      <dsp:txXfrm>
        <a:off x="2196482" y="4658557"/>
        <a:ext cx="943062" cy="585546"/>
      </dsp:txXfrm>
    </dsp:sp>
    <dsp:sp modelId="{ED15CF13-6E0A-44E6-8441-9C4F3C3830B4}">
      <dsp:nvSpPr>
        <dsp:cNvPr id="0" name=""/>
        <dsp:cNvSpPr/>
      </dsp:nvSpPr>
      <dsp:spPr>
        <a:xfrm>
          <a:off x="3266594" y="363009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C4152-D170-4F2C-9B1D-8883B5220A1C}">
      <dsp:nvSpPr>
        <dsp:cNvPr id="0" name=""/>
        <dsp:cNvSpPr/>
      </dsp:nvSpPr>
      <dsp:spPr>
        <a:xfrm>
          <a:off x="3375427" y="373349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Focal KSA 5.1c</a:t>
          </a:r>
        </a:p>
      </dsp:txBody>
      <dsp:txXfrm>
        <a:off x="3393644" y="3751707"/>
        <a:ext cx="943062" cy="585546"/>
      </dsp:txXfrm>
    </dsp:sp>
    <dsp:sp modelId="{ACD45548-2ED2-408C-8C89-FC51A40A1FCB}">
      <dsp:nvSpPr>
        <dsp:cNvPr id="0" name=""/>
        <dsp:cNvSpPr/>
      </dsp:nvSpPr>
      <dsp:spPr>
        <a:xfrm>
          <a:off x="3266594" y="4536949"/>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2B505-C41A-4461-9D46-6C39514D8E34}">
      <dsp:nvSpPr>
        <dsp:cNvPr id="0" name=""/>
        <dsp:cNvSpPr/>
      </dsp:nvSpPr>
      <dsp:spPr>
        <a:xfrm>
          <a:off x="3375427" y="464034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Task Sets</a:t>
          </a:r>
        </a:p>
      </dsp:txBody>
      <dsp:txXfrm>
        <a:off x="3393644" y="4658557"/>
        <a:ext cx="943062" cy="585546"/>
      </dsp:txXfrm>
    </dsp:sp>
    <dsp:sp modelId="{4D3106C0-C01B-4489-B01E-C8A1D072DCB2}">
      <dsp:nvSpPr>
        <dsp:cNvPr id="0" name=""/>
        <dsp:cNvSpPr/>
      </dsp:nvSpPr>
      <dsp:spPr>
        <a:xfrm>
          <a:off x="4463757" y="363009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1603C-DA4E-4939-A4CF-5389A748C55C}">
      <dsp:nvSpPr>
        <dsp:cNvPr id="0" name=""/>
        <dsp:cNvSpPr/>
      </dsp:nvSpPr>
      <dsp:spPr>
        <a:xfrm>
          <a:off x="4572590" y="373349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Focal KSA 5.1d</a:t>
          </a:r>
        </a:p>
      </dsp:txBody>
      <dsp:txXfrm>
        <a:off x="4590807" y="3751707"/>
        <a:ext cx="943062" cy="585546"/>
      </dsp:txXfrm>
    </dsp:sp>
    <dsp:sp modelId="{E9F0165F-4C22-4F96-9785-99BC9D6A45F5}">
      <dsp:nvSpPr>
        <dsp:cNvPr id="0" name=""/>
        <dsp:cNvSpPr/>
      </dsp:nvSpPr>
      <dsp:spPr>
        <a:xfrm>
          <a:off x="4463757" y="4536949"/>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1F1E8-CC50-495F-A5B7-89DE475B002B}">
      <dsp:nvSpPr>
        <dsp:cNvPr id="0" name=""/>
        <dsp:cNvSpPr/>
      </dsp:nvSpPr>
      <dsp:spPr>
        <a:xfrm>
          <a:off x="4572590" y="4640340"/>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Text" lastClr="000000">
                <a:hueOff val="0"/>
                <a:satOff val="0"/>
                <a:lumOff val="0"/>
                <a:alphaOff val="0"/>
              </a:sysClr>
            </a:solidFill>
            <a:latin typeface="Calibri" panose="020F0502020204030204"/>
            <a:ea typeface="+mn-ea"/>
            <a:cs typeface="+mn-cs"/>
          </a:endParaRPr>
        </a:p>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Task Sets</a:t>
          </a:r>
        </a:p>
        <a:p>
          <a:pPr marL="0" lvl="0" indent="0" algn="ctr" defTabSz="444500">
            <a:lnSpc>
              <a:spcPct val="90000"/>
            </a:lnSpc>
            <a:spcBef>
              <a:spcPct val="0"/>
            </a:spcBef>
            <a:spcAft>
              <a:spcPct val="35000"/>
            </a:spcAft>
            <a:buNone/>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4590807" y="4658557"/>
        <a:ext cx="943062" cy="585546"/>
      </dsp:txXfrm>
    </dsp:sp>
    <dsp:sp modelId="{EF4F00D4-DC12-41A4-BD80-1F8C6334DEB5}">
      <dsp:nvSpPr>
        <dsp:cNvPr id="0" name=""/>
        <dsp:cNvSpPr/>
      </dsp:nvSpPr>
      <dsp:spPr>
        <a:xfrm>
          <a:off x="3865176" y="909547"/>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E6DA0-6339-42E0-8E3E-8EAB00E77641}">
      <dsp:nvSpPr>
        <dsp:cNvPr id="0" name=""/>
        <dsp:cNvSpPr/>
      </dsp:nvSpPr>
      <dsp:spPr>
        <a:xfrm>
          <a:off x="3974008" y="1012938"/>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Bundle 2 - Matter and Energy in Ecosystems</a:t>
          </a:r>
        </a:p>
      </dsp:txBody>
      <dsp:txXfrm>
        <a:off x="3992225" y="1031155"/>
        <a:ext cx="943062" cy="585546"/>
      </dsp:txXfrm>
    </dsp:sp>
    <dsp:sp modelId="{0D175F97-F931-44B2-9798-4A52D56E358D}">
      <dsp:nvSpPr>
        <dsp:cNvPr id="0" name=""/>
        <dsp:cNvSpPr/>
      </dsp:nvSpPr>
      <dsp:spPr>
        <a:xfrm>
          <a:off x="3865176" y="181639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EF7AD-940C-4871-9033-92B7937C9103}">
      <dsp:nvSpPr>
        <dsp:cNvPr id="0" name=""/>
        <dsp:cNvSpPr/>
      </dsp:nvSpPr>
      <dsp:spPr>
        <a:xfrm>
          <a:off x="3974008" y="1919789"/>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5-PS1-1, 5-PS3-1</a:t>
          </a:r>
        </a:p>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5-LS1-1, 5-LS2-1</a:t>
          </a:r>
        </a:p>
      </dsp:txBody>
      <dsp:txXfrm>
        <a:off x="3992225" y="1938006"/>
        <a:ext cx="943062" cy="585546"/>
      </dsp:txXfrm>
    </dsp:sp>
    <dsp:sp modelId="{7F14EEB4-3D56-4E4F-A6E2-F8AFDED27E22}">
      <dsp:nvSpPr>
        <dsp:cNvPr id="0" name=""/>
        <dsp:cNvSpPr/>
      </dsp:nvSpPr>
      <dsp:spPr>
        <a:xfrm>
          <a:off x="3865176" y="272324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4E6A5-BC9E-4B37-8A40-11920E0E7CBD}">
      <dsp:nvSpPr>
        <dsp:cNvPr id="0" name=""/>
        <dsp:cNvSpPr/>
      </dsp:nvSpPr>
      <dsp:spPr>
        <a:xfrm>
          <a:off x="3974008" y="2826639"/>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Measurement Target 2</a:t>
          </a:r>
        </a:p>
      </dsp:txBody>
      <dsp:txXfrm>
        <a:off x="3992225" y="2844856"/>
        <a:ext cx="943062" cy="585546"/>
      </dsp:txXfrm>
    </dsp:sp>
    <dsp:sp modelId="{32014E3B-5CF3-45DF-96B5-5B3855D63605}">
      <dsp:nvSpPr>
        <dsp:cNvPr id="0" name=""/>
        <dsp:cNvSpPr/>
      </dsp:nvSpPr>
      <dsp:spPr>
        <a:xfrm>
          <a:off x="5118453" y="909547"/>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082F3-3DC9-4463-B8CC-96927E5C3B49}">
      <dsp:nvSpPr>
        <dsp:cNvPr id="0" name=""/>
        <dsp:cNvSpPr/>
      </dsp:nvSpPr>
      <dsp:spPr>
        <a:xfrm>
          <a:off x="5227286" y="1012938"/>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Bundle 3 - Earth's Major Systems</a:t>
          </a:r>
        </a:p>
      </dsp:txBody>
      <dsp:txXfrm>
        <a:off x="5245503" y="1031155"/>
        <a:ext cx="943062" cy="585546"/>
      </dsp:txXfrm>
    </dsp:sp>
    <dsp:sp modelId="{B6D5E12B-0035-4015-A241-699F6645DB20}">
      <dsp:nvSpPr>
        <dsp:cNvPr id="0" name=""/>
        <dsp:cNvSpPr/>
      </dsp:nvSpPr>
      <dsp:spPr>
        <a:xfrm>
          <a:off x="5062338" y="1816398"/>
          <a:ext cx="1091727"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1C774-356F-497D-B41A-BCDB3668F8DE}">
      <dsp:nvSpPr>
        <dsp:cNvPr id="0" name=""/>
        <dsp:cNvSpPr/>
      </dsp:nvSpPr>
      <dsp:spPr>
        <a:xfrm>
          <a:off x="5171171" y="1919789"/>
          <a:ext cx="1091727"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5-PS1-1, 5-PS2-1</a:t>
          </a:r>
        </a:p>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5-ESS2-1, 5-ESS2-2</a:t>
          </a:r>
        </a:p>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5-ESS3-1</a:t>
          </a:r>
        </a:p>
      </dsp:txBody>
      <dsp:txXfrm>
        <a:off x="5189388" y="1938006"/>
        <a:ext cx="1055293" cy="585546"/>
      </dsp:txXfrm>
    </dsp:sp>
    <dsp:sp modelId="{CE1ACB5B-7B73-4AE5-82B6-E99DDECB4169}">
      <dsp:nvSpPr>
        <dsp:cNvPr id="0" name=""/>
        <dsp:cNvSpPr/>
      </dsp:nvSpPr>
      <dsp:spPr>
        <a:xfrm>
          <a:off x="5118453" y="272324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D3A9D-51C0-4D1B-85BB-0717D8F98EC6}">
      <dsp:nvSpPr>
        <dsp:cNvPr id="0" name=""/>
        <dsp:cNvSpPr/>
      </dsp:nvSpPr>
      <dsp:spPr>
        <a:xfrm>
          <a:off x="5227286" y="2826639"/>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Measurement Target 3</a:t>
          </a:r>
        </a:p>
      </dsp:txBody>
      <dsp:txXfrm>
        <a:off x="5245503" y="2844856"/>
        <a:ext cx="943062" cy="585546"/>
      </dsp:txXfrm>
    </dsp:sp>
    <dsp:sp modelId="{ABBA7438-1A47-4D8C-A854-B9CFC0D25EA7}">
      <dsp:nvSpPr>
        <dsp:cNvPr id="0" name=""/>
        <dsp:cNvSpPr/>
      </dsp:nvSpPr>
      <dsp:spPr>
        <a:xfrm>
          <a:off x="6371731" y="909547"/>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2FC68-F1F8-4045-B1A4-9B87E8D65949}">
      <dsp:nvSpPr>
        <dsp:cNvPr id="0" name=""/>
        <dsp:cNvSpPr/>
      </dsp:nvSpPr>
      <dsp:spPr>
        <a:xfrm>
          <a:off x="6480564" y="1012938"/>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Bundle 4 - Stars and the Solar System</a:t>
          </a:r>
        </a:p>
      </dsp:txBody>
      <dsp:txXfrm>
        <a:off x="6498781" y="1031155"/>
        <a:ext cx="943062" cy="585546"/>
      </dsp:txXfrm>
    </dsp:sp>
    <dsp:sp modelId="{180500EF-9DE2-4F55-BAD9-14989B3AE996}">
      <dsp:nvSpPr>
        <dsp:cNvPr id="0" name=""/>
        <dsp:cNvSpPr/>
      </dsp:nvSpPr>
      <dsp:spPr>
        <a:xfrm>
          <a:off x="6371731" y="181639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5BC35E-B773-4A7F-8326-28BF54295B85}">
      <dsp:nvSpPr>
        <dsp:cNvPr id="0" name=""/>
        <dsp:cNvSpPr/>
      </dsp:nvSpPr>
      <dsp:spPr>
        <a:xfrm>
          <a:off x="6480564" y="1919789"/>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5-ESS1-1</a:t>
          </a:r>
        </a:p>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5-ESS1-2</a:t>
          </a:r>
        </a:p>
      </dsp:txBody>
      <dsp:txXfrm>
        <a:off x="6498781" y="1938006"/>
        <a:ext cx="943062" cy="585546"/>
      </dsp:txXfrm>
    </dsp:sp>
    <dsp:sp modelId="{36BF92BD-3736-4A92-B77E-2D5ADD2E9915}">
      <dsp:nvSpPr>
        <dsp:cNvPr id="0" name=""/>
        <dsp:cNvSpPr/>
      </dsp:nvSpPr>
      <dsp:spPr>
        <a:xfrm>
          <a:off x="6371731" y="2723248"/>
          <a:ext cx="979496" cy="62198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742FF-2253-4195-B5F0-E3168BAFE8B2}">
      <dsp:nvSpPr>
        <dsp:cNvPr id="0" name=""/>
        <dsp:cNvSpPr/>
      </dsp:nvSpPr>
      <dsp:spPr>
        <a:xfrm>
          <a:off x="6480564" y="2826639"/>
          <a:ext cx="979496" cy="6219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Text" lastClr="000000">
                  <a:hueOff val="0"/>
                  <a:satOff val="0"/>
                  <a:lumOff val="0"/>
                  <a:alphaOff val="0"/>
                </a:sysClr>
              </a:solidFill>
              <a:latin typeface="Calibri" panose="020F0502020204030204"/>
              <a:ea typeface="+mn-ea"/>
              <a:cs typeface="+mn-cs"/>
            </a:rPr>
            <a:t>Measurement Target 4</a:t>
          </a:r>
        </a:p>
      </dsp:txBody>
      <dsp:txXfrm>
        <a:off x="6498781" y="2844856"/>
        <a:ext cx="943062" cy="585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894103" y="0"/>
          <a:ext cx="3677894" cy="2504591"/>
        </a:xfrm>
        <a:prstGeom prst="rightArrow">
          <a:avLst>
            <a:gd name="adj1" fmla="val 70000"/>
            <a:gd name="adj2" fmla="val 50000"/>
          </a:avLst>
        </a:prstGeom>
        <a:solidFill>
          <a:srgbClr val="0070C0">
            <a:alpha val="42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228600" lvl="1" indent="-228600" algn="l" defTabSz="711200">
            <a:lnSpc>
              <a:spcPct val="80000"/>
            </a:lnSpc>
            <a:spcBef>
              <a:spcPct val="0"/>
            </a:spcBef>
            <a:spcAft>
              <a:spcPts val="600"/>
            </a:spcAft>
            <a:buChar char="•"/>
          </a:pPr>
          <a:r>
            <a:rPr lang="en-US" sz="1600" kern="1200" dirty="0"/>
            <a:t>Claim(s)</a:t>
          </a:r>
        </a:p>
        <a:p>
          <a:pPr marL="228600" lvl="1" indent="-228600" algn="l" defTabSz="711200">
            <a:lnSpc>
              <a:spcPct val="80000"/>
            </a:lnSpc>
            <a:spcBef>
              <a:spcPct val="0"/>
            </a:spcBef>
            <a:spcAft>
              <a:spcPts val="600"/>
            </a:spcAft>
            <a:buChar char="•"/>
          </a:pPr>
          <a:r>
            <a:rPr lang="en-US" sz="1600" kern="1200" dirty="0"/>
            <a:t>Measurement Targets</a:t>
          </a:r>
        </a:p>
        <a:p>
          <a:pPr marL="228600" lvl="1" indent="-228600" algn="l" defTabSz="711200">
            <a:lnSpc>
              <a:spcPct val="80000"/>
            </a:lnSpc>
            <a:spcBef>
              <a:spcPct val="0"/>
            </a:spcBef>
            <a:spcAft>
              <a:spcPts val="600"/>
            </a:spcAft>
            <a:buChar char="•"/>
          </a:pPr>
          <a:r>
            <a:rPr lang="en-US" sz="1600" kern="1200" dirty="0"/>
            <a:t>Elaborated Dimensions</a:t>
          </a:r>
        </a:p>
        <a:p>
          <a:pPr marL="228600" lvl="1" indent="-228600" algn="l" defTabSz="711200">
            <a:lnSpc>
              <a:spcPct val="80000"/>
            </a:lnSpc>
            <a:spcBef>
              <a:spcPct val="0"/>
            </a:spcBef>
            <a:spcAft>
              <a:spcPts val="600"/>
            </a:spcAft>
            <a:buChar char="•"/>
          </a:pPr>
          <a:r>
            <a:rPr lang="en-US" sz="1600" kern="1200" dirty="0"/>
            <a:t>Integrated Dimension Maps</a:t>
          </a:r>
        </a:p>
      </dsp:txBody>
      <dsp:txXfrm>
        <a:off x="1813576" y="375689"/>
        <a:ext cx="1881814" cy="1753213"/>
      </dsp:txXfrm>
    </dsp:sp>
    <dsp:sp modelId="{950A1BB8-5D2E-4D4B-B195-E7341AE22A25}">
      <dsp:nvSpPr>
        <dsp:cNvPr id="0" name=""/>
        <dsp:cNvSpPr/>
      </dsp:nvSpPr>
      <dsp:spPr>
        <a:xfrm>
          <a:off x="292056" y="535982"/>
          <a:ext cx="1432626" cy="1432626"/>
        </a:xfrm>
        <a:prstGeom prst="ellipse">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Summative Assessment</a:t>
          </a:r>
        </a:p>
      </dsp:txBody>
      <dsp:txXfrm>
        <a:off x="501859" y="745785"/>
        <a:ext cx="1013020" cy="1013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BBF54-FC3B-46AA-AFC4-09FD49F85E47}">
      <dsp:nvSpPr>
        <dsp:cNvPr id="0" name=""/>
        <dsp:cNvSpPr/>
      </dsp:nvSpPr>
      <dsp:spPr>
        <a:xfrm>
          <a:off x="883693" y="0"/>
          <a:ext cx="3480344" cy="2441111"/>
        </a:xfrm>
        <a:prstGeom prst="rightArrow">
          <a:avLst>
            <a:gd name="adj1" fmla="val 70000"/>
            <a:gd name="adj2" fmla="val 50000"/>
          </a:avLst>
        </a:prstGeom>
        <a:solidFill>
          <a:srgbClr val="00B050">
            <a:alpha val="2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Unpacked Dimensions</a:t>
          </a:r>
        </a:p>
        <a:p>
          <a:pPr marL="114300" lvl="1" indent="-114300" algn="l" defTabSz="666750">
            <a:lnSpc>
              <a:spcPct val="90000"/>
            </a:lnSpc>
            <a:spcBef>
              <a:spcPct val="0"/>
            </a:spcBef>
            <a:spcAft>
              <a:spcPct val="15000"/>
            </a:spcAft>
            <a:buChar char="•"/>
          </a:pPr>
          <a:endParaRPr lang="en-US" sz="1500" kern="1200" dirty="0"/>
        </a:p>
      </dsp:txBody>
      <dsp:txXfrm>
        <a:off x="1753779" y="366167"/>
        <a:ext cx="1755869" cy="1708777"/>
      </dsp:txXfrm>
    </dsp:sp>
    <dsp:sp modelId="{950A1BB8-5D2E-4D4B-B195-E7341AE22A25}">
      <dsp:nvSpPr>
        <dsp:cNvPr id="0" name=""/>
        <dsp:cNvSpPr/>
      </dsp:nvSpPr>
      <dsp:spPr>
        <a:xfrm>
          <a:off x="368676" y="522397"/>
          <a:ext cx="1396315" cy="1396315"/>
        </a:xfrm>
        <a:prstGeom prst="ellips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Classroom-based Assessment</a:t>
          </a:r>
        </a:p>
      </dsp:txBody>
      <dsp:txXfrm>
        <a:off x="573162" y="726883"/>
        <a:ext cx="987343" cy="98734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F581B24-9C7E-4078-95F2-CAF856590A0C}" type="datetimeFigureOut">
              <a:rPr lang="en-US" smtClean="0"/>
              <a:t>8/21/2020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1184275"/>
            <a:ext cx="4264025" cy="3197225"/>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defTabSz="933237">
              <a:defRPr/>
            </a:pPr>
            <a:r>
              <a:rPr lang="en-US" dirty="0">
                <a:solidFill>
                  <a:prstClr val="black"/>
                </a:solidFill>
                <a:latin typeface="Calibri" panose="020F0502020204030204"/>
              </a:rPr>
              <a:t>August 19, 2010</a:t>
            </a:r>
          </a:p>
        </p:txBody>
      </p:sp>
      <p:sp>
        <p:nvSpPr>
          <p:cNvPr id="5" name="Slide Number Placeholder 4"/>
          <p:cNvSpPr>
            <a:spLocks noGrp="1"/>
          </p:cNvSpPr>
          <p:nvPr>
            <p:ph type="sldNum" sz="quarter" idx="11"/>
          </p:nvPr>
        </p:nvSpPr>
        <p:spPr/>
        <p:txBody>
          <a:bodyPr/>
          <a:lstStyle/>
          <a:p>
            <a:pPr defTabSz="933237">
              <a:defRPr/>
            </a:pPr>
            <a:fld id="{F5ADEF72-CD73-48E2-AEFB-3B6C611F1A4A}" type="slidenum">
              <a:rPr lang="en-US">
                <a:solidFill>
                  <a:prstClr val="black"/>
                </a:solidFill>
                <a:latin typeface="Calibri" panose="020F0502020204030204"/>
              </a:rPr>
              <a:pPr defTabSz="933237">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1252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66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50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93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1184275"/>
            <a:ext cx="4264025" cy="3197225"/>
          </a:xfrm>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42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221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55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1184275"/>
            <a:ext cx="4264025" cy="3197225"/>
          </a:xfrm>
        </p:spPr>
      </p:sp>
      <p:sp>
        <p:nvSpPr>
          <p:cNvPr id="3" name="Notes Placeholder 2"/>
          <p:cNvSpPr>
            <a:spLocks noGrp="1"/>
          </p:cNvSpPr>
          <p:nvPr>
            <p:ph type="body" idx="1"/>
          </p:nvPr>
        </p:nvSpPr>
        <p:spPr/>
        <p:txBody>
          <a:bodyPr/>
          <a:lstStyle/>
          <a:p>
            <a:r>
              <a:rPr lang="en-US" dirty="0"/>
              <a:t>Ellen</a:t>
            </a:r>
          </a:p>
          <a:p>
            <a:endParaRPr lang="en-US" dirty="0"/>
          </a:p>
          <a:p>
            <a:r>
              <a:rPr lang="en-US" dirty="0"/>
              <a:t>Across the entire project, we will aim to keep these 4 fundamental validity questions in mind, using these to guide our process and deliverable development. We feel if we work to keep content coherence, comparability, accessibility and fairness, as well as consequences in mind throughout this project, then our products will be generalizable an usable to a wide variety of states and systems across the Nation. We are excited to work on this project with all of our partners and make available our lessons learned in re-envisioning science assessment.</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60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23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260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51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02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266c9d29d_2_17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7266c9d29d_2_17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Bill and Char</a:t>
            </a:r>
            <a:endParaRPr dirty="0"/>
          </a:p>
        </p:txBody>
      </p:sp>
      <p:sp>
        <p:nvSpPr>
          <p:cNvPr id="434" name="Google Shape;434;g7266c9d29d_2_17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3685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999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Construct Coherence: To what extent do the test scores reflect the knowledge and skills we’re intending to measure, for example, those defined in the academic content standards? </a:t>
            </a:r>
          </a:p>
          <a:p>
            <a:pPr defTabSz="933237">
              <a:defRPr/>
            </a:pPr>
            <a:endParaRPr lang="en-US" dirty="0"/>
          </a:p>
          <a:p>
            <a:pPr defTabSz="933237">
              <a:defRPr/>
            </a:pPr>
            <a:r>
              <a:rPr lang="en-US" dirty="0"/>
              <a:t>Comparability: To what extent are the test scores reliable and consistent in meaning across all forms, students, test sites, and time? </a:t>
            </a:r>
          </a:p>
          <a:p>
            <a:pPr defTabSz="933237">
              <a:defRPr/>
            </a:pPr>
            <a:endParaRPr lang="en-US" dirty="0"/>
          </a:p>
          <a:p>
            <a:pPr defTabSz="933237">
              <a:defRPr/>
            </a:pPr>
            <a:r>
              <a:rPr lang="en-US" dirty="0"/>
              <a:t>Fairness and Accessibility: To what extent does the test allow all students to demonstrate what they know and can do?</a:t>
            </a:r>
          </a:p>
          <a:p>
            <a:pPr defTabSz="933237">
              <a:defRPr/>
            </a:pPr>
            <a:endParaRPr lang="en-US" dirty="0"/>
          </a:p>
          <a:p>
            <a:pPr defTabSz="933237">
              <a:defRPr/>
            </a:pPr>
            <a:r>
              <a:rPr lang="en-US" dirty="0"/>
              <a:t>Consequences: To what extent are the test scores used appropriately to achieve specific goals? </a:t>
            </a:r>
          </a:p>
          <a:p>
            <a:pPr defTabSz="933237">
              <a:defRPr/>
            </a:pPr>
            <a:endParaRPr lang="en-US" dirty="0"/>
          </a:p>
          <a:p>
            <a:pPr defTabSz="933237">
              <a:defRPr/>
            </a:pPr>
            <a:endParaRPr lang="en-US" dirty="0"/>
          </a:p>
          <a:p>
            <a:pPr defTabSz="933237">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893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81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endParaRPr lang="en-US" dirty="0"/>
          </a:p>
          <a:p>
            <a:r>
              <a:rPr lang="en-US" dirty="0"/>
              <a:t>Examples of Construct Coherence Questions: </a:t>
            </a:r>
          </a:p>
          <a:p>
            <a:pPr marL="228600" indent="-228600">
              <a:lnSpc>
                <a:spcPct val="80000"/>
              </a:lnSpc>
              <a:spcBef>
                <a:spcPts val="0"/>
              </a:spcBef>
              <a:spcAft>
                <a:spcPts val="600"/>
              </a:spcAft>
              <a:buFont typeface="+mj-lt"/>
              <a:buAutoNum type="arabicPeriod"/>
            </a:pPr>
            <a:r>
              <a:rPr lang="en-US" sz="1200" dirty="0"/>
              <a:t>What are you intending to measure with this test? (What are the measurement targets?)</a:t>
            </a:r>
          </a:p>
          <a:p>
            <a:pPr marL="228600" indent="-228600">
              <a:lnSpc>
                <a:spcPct val="80000"/>
              </a:lnSpc>
              <a:spcBef>
                <a:spcPts val="0"/>
              </a:spcBef>
              <a:spcAft>
                <a:spcPts val="600"/>
              </a:spcAft>
              <a:buFont typeface="+mj-lt"/>
              <a:buAutoNum type="arabicPeriod"/>
            </a:pPr>
            <a:r>
              <a:rPr lang="en-US" sz="1200" dirty="0"/>
              <a:t>How was the assessment developed to measure these measurement targets? </a:t>
            </a:r>
          </a:p>
          <a:p>
            <a:pPr marL="228600" indent="-228600">
              <a:lnSpc>
                <a:spcPct val="80000"/>
              </a:lnSpc>
              <a:spcBef>
                <a:spcPts val="0"/>
              </a:spcBef>
              <a:spcAft>
                <a:spcPts val="600"/>
              </a:spcAft>
              <a:buFont typeface="+mj-lt"/>
              <a:buAutoNum type="arabicPeriod"/>
            </a:pPr>
            <a:r>
              <a:rPr lang="en-US" sz="1200" dirty="0"/>
              <a:t>How were items reviewed and evaluated during the development process to ensure they appropriately address the intended measurement targets and not other content, skills, or irrelevant student characteristics? </a:t>
            </a:r>
          </a:p>
          <a:p>
            <a:pPr marL="228600" indent="-228600">
              <a:lnSpc>
                <a:spcPct val="80000"/>
              </a:lnSpc>
              <a:spcBef>
                <a:spcPts val="0"/>
              </a:spcBef>
              <a:spcAft>
                <a:spcPts val="600"/>
              </a:spcAft>
              <a:buFont typeface="+mj-lt"/>
              <a:buAutoNum type="arabicPeriod"/>
            </a:pPr>
            <a:r>
              <a:rPr lang="en-US" sz="1200" dirty="0"/>
              <a:t>How are items scored in ways that allow students to demonstrate, and scorers to recognize and evaluate, their knowledge and skills? How are the scoring processes evaluated to ensure they accurately capture and assign value to students’ responses?</a:t>
            </a:r>
          </a:p>
          <a:p>
            <a:pPr marL="228600" indent="-228600">
              <a:lnSpc>
                <a:spcPct val="80000"/>
              </a:lnSpc>
              <a:spcBef>
                <a:spcPts val="0"/>
              </a:spcBef>
              <a:spcAft>
                <a:spcPts val="600"/>
              </a:spcAft>
              <a:buFont typeface="+mj-lt"/>
              <a:buAutoNum type="arabicPeriod"/>
            </a:pPr>
            <a:r>
              <a:rPr lang="en-US" sz="1200" dirty="0"/>
              <a:t>How are scores for individual items combined to yield a total test score? What evidence supports the meaning of this total score in relation to the measurement target(s)? How do items contribute to </a:t>
            </a:r>
            <a:r>
              <a:rPr lang="en-US" sz="1200" dirty="0" err="1"/>
              <a:t>subscores</a:t>
            </a:r>
            <a:r>
              <a:rPr lang="en-US" sz="1200" dirty="0"/>
              <a:t> and what evidence supports the meaning of these </a:t>
            </a:r>
            <a:r>
              <a:rPr lang="en-US" sz="1200" dirty="0" err="1"/>
              <a:t>subscores</a:t>
            </a:r>
            <a:r>
              <a:rPr lang="en-US" sz="1200" dirty="0"/>
              <a:t>?</a:t>
            </a:r>
          </a:p>
          <a:p>
            <a:pPr marL="228600" indent="-228600">
              <a:lnSpc>
                <a:spcPct val="80000"/>
              </a:lnSpc>
              <a:spcBef>
                <a:spcPts val="0"/>
              </a:spcBef>
              <a:spcAft>
                <a:spcPts val="600"/>
              </a:spcAft>
              <a:buFont typeface="+mj-lt"/>
              <a:buAutoNum type="arabicPeriod"/>
            </a:pPr>
            <a:r>
              <a:rPr lang="en-US" sz="1200" dirty="0"/>
              <a:t>What independent evidence supports the alignment of the assessment items and forms to the measurement targets?</a:t>
            </a:r>
          </a:p>
          <a:p>
            <a:pPr marL="228600" indent="-228600">
              <a:lnSpc>
                <a:spcPct val="80000"/>
              </a:lnSpc>
              <a:spcBef>
                <a:spcPts val="0"/>
              </a:spcBef>
              <a:spcAft>
                <a:spcPts val="600"/>
              </a:spcAft>
              <a:buFont typeface="+mj-lt"/>
              <a:buAutoNum type="arabicPeriod"/>
            </a:pPr>
            <a:r>
              <a:rPr lang="en-US" sz="1200" dirty="0"/>
              <a:t>How are scores reported in relation to the measurement targets? Do the reports provide adequate guidance for interpreting and using the scores?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671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a:p>
            <a:br>
              <a:rPr lang="en-US" dirty="0"/>
            </a:br>
            <a:r>
              <a:rPr lang="en-US" dirty="0"/>
              <a:t>Examples of Comparability Questions</a:t>
            </a:r>
          </a:p>
          <a:p>
            <a:pPr marL="228600" indent="-228600">
              <a:lnSpc>
                <a:spcPct val="80000"/>
              </a:lnSpc>
              <a:spcBef>
                <a:spcPts val="0"/>
              </a:spcBef>
              <a:spcAft>
                <a:spcPts val="600"/>
              </a:spcAft>
              <a:buFont typeface="+mj-lt"/>
              <a:buAutoNum type="arabicPeriod"/>
            </a:pPr>
            <a:r>
              <a:rPr lang="en-US" sz="1200" dirty="0"/>
              <a:t>How is the assessment designed to support comparability of scores across forms and formats?</a:t>
            </a:r>
          </a:p>
          <a:p>
            <a:pPr marL="228600" indent="-228600">
              <a:lnSpc>
                <a:spcPct val="80000"/>
              </a:lnSpc>
              <a:spcBef>
                <a:spcPts val="0"/>
              </a:spcBef>
              <a:spcAft>
                <a:spcPts val="600"/>
              </a:spcAft>
              <a:buFont typeface="+mj-lt"/>
              <a:buAutoNum type="arabicPeriod"/>
            </a:pPr>
            <a:r>
              <a:rPr lang="en-US" sz="1200" dirty="0"/>
              <a:t>How is the assessment designed and administered to support comparable score interpretations across students, sites (classrooms, schools, districts, states), and time?</a:t>
            </a:r>
          </a:p>
          <a:p>
            <a:pPr marL="228600" indent="-228600">
              <a:lnSpc>
                <a:spcPct val="80000"/>
              </a:lnSpc>
              <a:spcBef>
                <a:spcPts val="0"/>
              </a:spcBef>
              <a:spcAft>
                <a:spcPts val="600"/>
              </a:spcAft>
              <a:buFont typeface="+mj-lt"/>
              <a:buAutoNum type="arabicPeriod"/>
            </a:pPr>
            <a:r>
              <a:rPr lang="en-US" sz="1200" dirty="0"/>
              <a:t>How are student responses scored such that scores accurately reflect students’ knowledge and skills across variations in test forms, formats, sites, scorers, and time?</a:t>
            </a:r>
          </a:p>
          <a:p>
            <a:pPr marL="228600" indent="-228600">
              <a:lnSpc>
                <a:spcPct val="80000"/>
              </a:lnSpc>
              <a:spcBef>
                <a:spcPts val="0"/>
              </a:spcBef>
              <a:spcAft>
                <a:spcPts val="600"/>
              </a:spcAft>
              <a:buFont typeface="+mj-lt"/>
              <a:buAutoNum type="arabicPeriod"/>
            </a:pPr>
            <a:r>
              <a:rPr lang="en-US" sz="1200" dirty="0"/>
              <a:t>How are score scales created and test forms equated to support appropriate comparisons of scores across forms, formats, and time?</a:t>
            </a:r>
          </a:p>
          <a:p>
            <a:pPr marL="228600" indent="-228600">
              <a:lnSpc>
                <a:spcPct val="80000"/>
              </a:lnSpc>
              <a:spcBef>
                <a:spcPts val="0"/>
              </a:spcBef>
              <a:spcAft>
                <a:spcPts val="600"/>
              </a:spcAft>
              <a:buFont typeface="+mj-lt"/>
              <a:buAutoNum type="arabicPeriod"/>
            </a:pPr>
            <a:r>
              <a:rPr lang="en-US" sz="1200" dirty="0"/>
              <a:t>To what extent are different groups of students who take a test in different sites or at different times comparable?</a:t>
            </a:r>
          </a:p>
          <a:p>
            <a:pPr marL="228600" indent="-228600">
              <a:lnSpc>
                <a:spcPct val="80000"/>
              </a:lnSpc>
              <a:spcBef>
                <a:spcPts val="0"/>
              </a:spcBef>
              <a:spcAft>
                <a:spcPts val="600"/>
              </a:spcAft>
              <a:buFont typeface="+mj-lt"/>
              <a:buAutoNum type="arabicPeriod"/>
            </a:pPr>
            <a:r>
              <a:rPr lang="en-US" sz="1200" dirty="0"/>
              <a:t>How are scores reported in ways that support appropriate interpretations about comparability and disrupt inappropriate comparability interpretations?</a:t>
            </a:r>
          </a:p>
          <a:p>
            <a:pPr marL="228600" indent="-228600">
              <a:lnSpc>
                <a:spcPct val="80000"/>
              </a:lnSpc>
              <a:spcBef>
                <a:spcPts val="0"/>
              </a:spcBef>
              <a:spcAft>
                <a:spcPts val="600"/>
              </a:spcAft>
              <a:buFont typeface="+mj-lt"/>
              <a:buAutoNum type="arabicPeriod"/>
            </a:pPr>
            <a:r>
              <a:rPr lang="en-US" sz="1200" dirty="0"/>
              <a:t>What evidence supports the appropriate use of the scores in making comparisons across students, sites, forms, formats, and time?</a:t>
            </a:r>
          </a:p>
          <a:p>
            <a:endParaRPr lang="en-US" dirty="0"/>
          </a:p>
          <a:p>
            <a:r>
              <a:rPr lang="en-US" dirty="0"/>
              <a:t>Examples of Fairness and Accessibility Questions</a:t>
            </a:r>
          </a:p>
          <a:p>
            <a:pPr marL="228600" indent="-228600">
              <a:lnSpc>
                <a:spcPct val="80000"/>
              </a:lnSpc>
              <a:spcBef>
                <a:spcPts val="0"/>
              </a:spcBef>
              <a:spcAft>
                <a:spcPts val="600"/>
              </a:spcAft>
              <a:buFont typeface="+mj-lt"/>
              <a:buAutoNum type="arabicPeriod"/>
            </a:pPr>
            <a:r>
              <a:rPr lang="en-US" sz="1200" dirty="0"/>
              <a:t>How were the needs of all students addressed during assessment development? How were the assessment questions developed to ensure that scores reflect the intended measurement targets and not student characteristics or contexts that are irrelevant to the measurement targets?</a:t>
            </a:r>
          </a:p>
          <a:p>
            <a:pPr marL="228600" indent="-228600">
              <a:lnSpc>
                <a:spcPct val="80000"/>
              </a:lnSpc>
              <a:spcBef>
                <a:spcPts val="0"/>
              </a:spcBef>
              <a:spcAft>
                <a:spcPts val="600"/>
              </a:spcAft>
              <a:buFont typeface="+mj-lt"/>
              <a:buAutoNum type="arabicPeriod"/>
            </a:pPr>
            <a:r>
              <a:rPr lang="en-US" sz="1200" dirty="0"/>
              <a:t>How were the needs of students with disabilities addressed during assessment development?</a:t>
            </a:r>
          </a:p>
          <a:p>
            <a:pPr marL="228600" indent="-228600">
              <a:lnSpc>
                <a:spcPct val="80000"/>
              </a:lnSpc>
              <a:spcBef>
                <a:spcPts val="0"/>
              </a:spcBef>
              <a:spcAft>
                <a:spcPts val="600"/>
              </a:spcAft>
              <a:buFont typeface="+mj-lt"/>
              <a:buAutoNum type="arabicPeriod"/>
            </a:pPr>
            <a:r>
              <a:rPr lang="en-US" sz="1200" dirty="0"/>
              <a:t>How were the needs of English learners addressed during assessment development?</a:t>
            </a:r>
          </a:p>
          <a:p>
            <a:pPr marL="228600" indent="-228600">
              <a:lnSpc>
                <a:spcPct val="80000"/>
              </a:lnSpc>
              <a:spcBef>
                <a:spcPts val="0"/>
              </a:spcBef>
              <a:spcAft>
                <a:spcPts val="600"/>
              </a:spcAft>
              <a:buFont typeface="+mj-lt"/>
              <a:buAutoNum type="arabicPeriod"/>
            </a:pPr>
            <a:r>
              <a:rPr lang="en-US" sz="1200" dirty="0"/>
              <a:t>How are students with disabilities able to demonstrate their knowledge and skills through the availability and use of any necessary accommodations? What evidence supports the selection of accommodations as well as their use of these accommodations at the time of testing?</a:t>
            </a:r>
          </a:p>
          <a:p>
            <a:pPr marL="228600" indent="-228600">
              <a:lnSpc>
                <a:spcPct val="80000"/>
              </a:lnSpc>
              <a:spcBef>
                <a:spcPts val="0"/>
              </a:spcBef>
              <a:spcAft>
                <a:spcPts val="600"/>
              </a:spcAft>
              <a:buFont typeface="+mj-lt"/>
              <a:buAutoNum type="arabicPeriod"/>
            </a:pPr>
            <a:r>
              <a:rPr lang="en-US" sz="1200" dirty="0"/>
              <a:t>How are English learners able to demonstrate their knowledge and skills through the availability and use of any necessary accommodations? What evidence supports the selection of accommodations as well as their use of these accommodations at the time of testing?</a:t>
            </a:r>
          </a:p>
          <a:p>
            <a:pPr marL="228600" indent="-228600">
              <a:lnSpc>
                <a:spcPct val="80000"/>
              </a:lnSpc>
              <a:spcBef>
                <a:spcPts val="0"/>
              </a:spcBef>
              <a:spcAft>
                <a:spcPts val="600"/>
              </a:spcAft>
              <a:buFont typeface="+mj-lt"/>
              <a:buAutoNum type="arabicPeriod"/>
            </a:pPr>
            <a:r>
              <a:rPr lang="en-US" sz="1200" dirty="0"/>
              <a:t>How are students’ responses scored in ways that reflect only the construct-relevant aspects of those responses? What evidence supports the minimization of construct-irrelevant influences on students’ responses?</a:t>
            </a:r>
          </a:p>
          <a:p>
            <a:pPr marL="228600" indent="-228600">
              <a:lnSpc>
                <a:spcPct val="80000"/>
              </a:lnSpc>
              <a:spcBef>
                <a:spcPts val="0"/>
              </a:spcBef>
              <a:spcAft>
                <a:spcPts val="600"/>
              </a:spcAft>
              <a:buFont typeface="+mj-lt"/>
              <a:buAutoNum type="arabicPeriod"/>
            </a:pPr>
            <a:r>
              <a:rPr lang="en-US" sz="1200" dirty="0"/>
              <a:t>What evidence supports the interpretation and use of students’ scores in relation to their learning opportunities?</a:t>
            </a:r>
            <a:endParaRPr lang="en-US" sz="900" dirty="0"/>
          </a:p>
          <a:p>
            <a:endParaRPr lang="en-US" dirty="0"/>
          </a:p>
          <a:p>
            <a:r>
              <a:rPr lang="en-US" dirty="0"/>
              <a:t>Examples of Consequences Questions</a:t>
            </a:r>
          </a:p>
          <a:p>
            <a:pPr marL="228600" indent="-228600">
              <a:lnSpc>
                <a:spcPct val="80000"/>
              </a:lnSpc>
              <a:spcBef>
                <a:spcPts val="0"/>
              </a:spcBef>
              <a:spcAft>
                <a:spcPts val="600"/>
              </a:spcAft>
              <a:buFont typeface="+mj-lt"/>
              <a:buAutoNum type="arabicPeriod"/>
            </a:pPr>
            <a:r>
              <a:rPr lang="en-US" sz="1200" dirty="0"/>
              <a:t>Are the items and content of the test consistent with the standards being measured to ensure appropriate uses?</a:t>
            </a:r>
          </a:p>
          <a:p>
            <a:pPr marL="228600" indent="-228600">
              <a:lnSpc>
                <a:spcPct val="80000"/>
              </a:lnSpc>
              <a:spcBef>
                <a:spcPts val="0"/>
              </a:spcBef>
              <a:spcAft>
                <a:spcPts val="600"/>
              </a:spcAft>
              <a:buFont typeface="+mj-lt"/>
              <a:buAutoNum type="arabicPeriod"/>
            </a:pPr>
            <a:r>
              <a:rPr lang="en-US" sz="1200" dirty="0"/>
              <a:t>How is the assessment developed, administered, scored, and reported in ways that deter and limit instances of inappropriate uses by students, teachers, or administrators? What evidence supports the implementation and effectiveness of these efforts?</a:t>
            </a:r>
          </a:p>
          <a:p>
            <a:pPr marL="228600" indent="-228600">
              <a:lnSpc>
                <a:spcPct val="80000"/>
              </a:lnSpc>
              <a:spcBef>
                <a:spcPts val="0"/>
              </a:spcBef>
              <a:spcAft>
                <a:spcPts val="600"/>
              </a:spcAft>
              <a:buFont typeface="+mj-lt"/>
              <a:buAutoNum type="arabicPeriod"/>
            </a:pPr>
            <a:r>
              <a:rPr lang="en-US" sz="1200" dirty="0"/>
              <a:t>What evidence is available to support the use of test scores across the entire score scale and all performance levels?</a:t>
            </a:r>
          </a:p>
          <a:p>
            <a:pPr marL="228600" indent="-228600">
              <a:lnSpc>
                <a:spcPct val="80000"/>
              </a:lnSpc>
              <a:spcBef>
                <a:spcPts val="0"/>
              </a:spcBef>
              <a:spcAft>
                <a:spcPts val="600"/>
              </a:spcAft>
              <a:buFont typeface="+mj-lt"/>
              <a:buAutoNum type="arabicPeriod"/>
            </a:pPr>
            <a:r>
              <a:rPr lang="en-US" sz="1200" dirty="0"/>
              <a:t>How are the scores from the assessment intended to be used as described by the test developers and how are they used by your state or local district? How well do these uses align? If your state or local district is using test scores for purposes other than those for which the test developers intended, what evidence supports those uses?</a:t>
            </a:r>
          </a:p>
          <a:p>
            <a:pPr marL="228600" indent="-228600">
              <a:lnSpc>
                <a:spcPct val="80000"/>
              </a:lnSpc>
              <a:spcBef>
                <a:spcPts val="0"/>
              </a:spcBef>
              <a:spcAft>
                <a:spcPts val="600"/>
              </a:spcAft>
              <a:buFont typeface="+mj-lt"/>
              <a:buAutoNum type="arabicPeriod"/>
            </a:pPr>
            <a:r>
              <a:rPr lang="en-US" sz="1200" dirty="0"/>
              <a:t>If assessment scores are associated with recommendations for instruction or other interventions for individual students, groups of students, or the whole-class, what evidence supports such interpretations and uses of these scores? What tools and resources are available to educators for evaluating and implementing these recommendations?</a:t>
            </a:r>
          </a:p>
          <a:p>
            <a:pPr marL="228600" indent="-228600">
              <a:lnSpc>
                <a:spcPct val="80000"/>
              </a:lnSpc>
              <a:spcBef>
                <a:spcPts val="0"/>
              </a:spcBef>
              <a:spcAft>
                <a:spcPts val="600"/>
              </a:spcAft>
              <a:buFont typeface="+mj-lt"/>
              <a:buAutoNum type="arabicPeriod"/>
            </a:pPr>
            <a:r>
              <a:rPr lang="en-US" sz="1200" dirty="0"/>
              <a:t>If assessment scores are associated with high stakes decisions for teachers, administrators, schools, or other entities or individuals, what evidence supports such interpretations and uses of these scores?</a:t>
            </a:r>
          </a:p>
          <a:p>
            <a:pPr marL="228600" indent="-228600">
              <a:lnSpc>
                <a:spcPct val="80000"/>
              </a:lnSpc>
              <a:spcBef>
                <a:spcPts val="0"/>
              </a:spcBef>
              <a:spcAft>
                <a:spcPts val="600"/>
              </a:spcAft>
              <a:buFont typeface="+mj-lt"/>
              <a:buAutoNum type="arabicPeriod"/>
            </a:pPr>
            <a:r>
              <a:rPr lang="en-US" sz="1200" dirty="0"/>
              <a:t>How are scores reported to students and parents in ways that support their understanding of the scores and any associated recommendations or decisions?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11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Dais</a:t>
            </a:r>
          </a:p>
        </p:txBody>
      </p:sp>
      <p:sp>
        <p:nvSpPr>
          <p:cNvPr id="4" name="Slide Number Placeholder 3"/>
          <p:cNvSpPr>
            <a:spLocks noGrp="1"/>
          </p:cNvSpPr>
          <p:nvPr>
            <p:ph type="sldNum" sz="quarter" idx="10"/>
          </p:nvPr>
        </p:nvSpPr>
        <p:spPr/>
        <p:txBody>
          <a:bodyPr/>
          <a:lstStyle/>
          <a:p>
            <a:pPr defTabSz="466618">
              <a:defRPr/>
            </a:pPr>
            <a:fld id="{157F591F-48A8-46BF-9842-345A827D44AD}" type="slidenum">
              <a:rPr lang="en-US">
                <a:solidFill>
                  <a:prstClr val="black"/>
                </a:solidFill>
                <a:latin typeface="Calibri" panose="020F0502020204030204"/>
              </a:rPr>
              <a:pPr defTabSz="466618">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30346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1184275"/>
            <a:ext cx="4264025" cy="3197225"/>
          </a:xfrm>
        </p:spPr>
      </p:sp>
      <p:sp>
        <p:nvSpPr>
          <p:cNvPr id="3" name="Notes Placeholder 2"/>
          <p:cNvSpPr>
            <a:spLocks noGrp="1"/>
          </p:cNvSpPr>
          <p:nvPr>
            <p:ph type="body" idx="1"/>
          </p:nvPr>
        </p:nvSpPr>
        <p:spPr/>
        <p:txBody>
          <a:bodyPr/>
          <a:lstStyle/>
          <a:p>
            <a:pPr defTabSz="933237">
              <a:defRPr/>
            </a:pPr>
            <a:r>
              <a:rPr lang="en-US" dirty="0">
                <a:ea typeface="Times New Roman" panose="02020603050405020304" pitchFamily="18" charset="0"/>
              </a:rPr>
              <a:t>The Strengthening Claims-based Interpretations and Uses of Local and Large-scale Science Assessment Scores (SCILLSS) project is funded by the US Department of Education’s Enhanced Assessment Instruments Grant Program. As lead state and grantee, the Nebraska Department of Education is working in collaboration with two other state education agencies, Wyoming and Montana, along with four organizations, and a technical advisory panel of 10 experts that contribute an essential combination of expertise in principled-design, measurement, assessment literacy, and classroom practices to support the implementation of this project. </a:t>
            </a:r>
            <a:endParaRPr lang="en-US" sz="18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33237">
              <a:defRPr/>
            </a:pPr>
            <a:fld id="{2B60A32E-F626-4AA1-BBA1-9DAA8038CD10}" type="slidenum">
              <a:rPr lang="en-US">
                <a:solidFill>
                  <a:prstClr val="black"/>
                </a:solidFill>
                <a:latin typeface="Calibri" panose="020F0502020204030204"/>
              </a:rPr>
              <a:pPr defTabSz="93323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50350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2"/>
              </a:spcBef>
            </a:pPr>
            <a:r>
              <a:rPr lang="en-US" dirty="0"/>
              <a:t>In pursuing a new form of multi-dimensional science assessment, it is important to remember that assessment is a system composed of these three interconnected elements—cognition, observation, and interpretation—and that assessments function within a larger system of curriculum, instruction, and assessment. </a:t>
            </a:r>
          </a:p>
          <a:p>
            <a:pPr marL="174982" indent="-174982">
              <a:spcBef>
                <a:spcPts val="612"/>
              </a:spcBef>
              <a:buFont typeface="Arial" panose="020B0604020202020204" pitchFamily="34" charset="0"/>
              <a:buChar char="•"/>
            </a:pPr>
            <a:r>
              <a:rPr lang="en-US" dirty="0"/>
              <a:t>A model of how students represent knowledge and develop competence in the subject domain (cognition);</a:t>
            </a:r>
          </a:p>
          <a:p>
            <a:pPr marL="174982" indent="-174982">
              <a:spcBef>
                <a:spcPts val="612"/>
              </a:spcBef>
              <a:buFont typeface="Arial" panose="020B0604020202020204" pitchFamily="34" charset="0"/>
              <a:buChar char="•"/>
            </a:pPr>
            <a:r>
              <a:rPr lang="en-US" dirty="0"/>
              <a:t>Tasks or situations that allow one to observe students’ performance (observation);</a:t>
            </a:r>
          </a:p>
          <a:p>
            <a:pPr marL="174982" indent="-174982">
              <a:spcBef>
                <a:spcPts val="612"/>
              </a:spcBef>
              <a:buFont typeface="Arial" panose="020B0604020202020204" pitchFamily="34" charset="0"/>
              <a:buChar char="•"/>
            </a:pPr>
            <a:r>
              <a:rPr lang="en-US" dirty="0"/>
              <a:t>An interpretation method for drawing inferences from the performance evidence thus obtained (interpretation).</a:t>
            </a:r>
          </a:p>
          <a:p>
            <a:pPr defTabSz="933237">
              <a:buFont typeface="Arial" pitchFamily="34" charset="0"/>
              <a:buChar char="•"/>
              <a:defRPr/>
            </a:pPr>
            <a:r>
              <a:rPr lang="en-US" dirty="0"/>
              <a:t>The Assessment Triangle rests on cognition, defined as a “theory or set of beliefs about how students represent knowledge and develop competence in a subject domain” (National Research Council, 2001, p. 44). </a:t>
            </a:r>
          </a:p>
          <a:p>
            <a:pPr defTabSz="933237">
              <a:buFont typeface="Arial" pitchFamily="34" charset="0"/>
              <a:buChar char="•"/>
              <a:defRPr/>
            </a:pPr>
            <a:r>
              <a:rPr lang="en-US" dirty="0"/>
              <a:t>For the NGSS, the cognition to be assessed consists of the practices, the crosscutting concepts, and the disciplinary core ideas as they are integrated in the performance expectations.</a:t>
            </a:r>
          </a:p>
          <a:p>
            <a:pPr defTabSz="933237">
              <a:buFont typeface="Arial"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32</a:t>
            </a:fld>
            <a:endParaRPr lang="en-US"/>
          </a:p>
        </p:txBody>
      </p:sp>
    </p:spTree>
    <p:extLst>
      <p:ext uri="{BB962C8B-B14F-4D97-AF65-F5344CB8AC3E}">
        <p14:creationId xmlns:p14="http://schemas.microsoft.com/office/powerpoint/2010/main" val="116914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33</a:t>
            </a:fld>
            <a:endParaRPr lang="en-US"/>
          </a:p>
        </p:txBody>
      </p:sp>
    </p:spTree>
    <p:extLst>
      <p:ext uri="{BB962C8B-B14F-4D97-AF65-F5344CB8AC3E}">
        <p14:creationId xmlns:p14="http://schemas.microsoft.com/office/powerpoint/2010/main" val="3476184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34</a:t>
            </a:fld>
            <a:endParaRPr lang="en-US"/>
          </a:p>
        </p:txBody>
      </p:sp>
    </p:spTree>
    <p:extLst>
      <p:ext uri="{BB962C8B-B14F-4D97-AF65-F5344CB8AC3E}">
        <p14:creationId xmlns:p14="http://schemas.microsoft.com/office/powerpoint/2010/main" val="1938020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2"/>
              </a:spcBef>
            </a:pPr>
            <a:r>
              <a:rPr lang="en-US" dirty="0"/>
              <a:t>Radically changing one of these elements and not the others runs the risk of producing an incoherent system. All of the elements and how they interrelate must be considered together.</a:t>
            </a:r>
          </a:p>
          <a:p>
            <a:pPr>
              <a:spcBef>
                <a:spcPts val="612"/>
              </a:spcBef>
            </a:pPr>
            <a:r>
              <a:rPr lang="en-US" dirty="0"/>
              <a:t>Thus, designing an assessment is a process in which every decision should be considered in light of each of these three elements.</a:t>
            </a:r>
          </a:p>
          <a:p>
            <a:pPr>
              <a:spcBef>
                <a:spcPts val="612"/>
              </a:spcBef>
            </a:pPr>
            <a:r>
              <a:rPr lang="en-US" dirty="0"/>
              <a:t>The evidence-centered design approach, developed by </a:t>
            </a:r>
            <a:r>
              <a:rPr lang="en-US" dirty="0" err="1"/>
              <a:t>Mislevy</a:t>
            </a:r>
            <a:r>
              <a:rPr lang="en-US" dirty="0"/>
              <a:t> and colleagues (see, e.g., Almond et al., 2002; </a:t>
            </a:r>
            <a:r>
              <a:rPr lang="en-US" dirty="0" err="1"/>
              <a:t>Mislevy</a:t>
            </a:r>
            <a:r>
              <a:rPr lang="en-US" dirty="0"/>
              <a:t>, 2007; </a:t>
            </a:r>
            <a:r>
              <a:rPr lang="en-US" dirty="0" err="1"/>
              <a:t>Mislevy</a:t>
            </a:r>
            <a:r>
              <a:rPr lang="en-US" dirty="0"/>
              <a:t> et al., 2002; Steinberg et al., 2003), is one framework for developing assessments that takes into account the logic embedded in the assessment triangle and closely follows the evidentiary reasoning logic spelled out by the NRC assessment triangle.</a:t>
            </a:r>
          </a:p>
          <a:p>
            <a:endParaRPr lang="en-US" dirty="0"/>
          </a:p>
          <a:p>
            <a:pPr marL="174982" indent="-174982">
              <a:buFont typeface="Arial" panose="020B0604020202020204" pitchFamily="34" charset="0"/>
              <a:buChar char="•"/>
            </a:pPr>
            <a:r>
              <a:rPr lang="en-US" dirty="0"/>
              <a:t>Recall, evidence that test content reflects the concepts that were meant to be measured is one of the critical sources of information necessary to support valid interpretations of test scores (AERA, APA, and NCME, 2014). </a:t>
            </a:r>
          </a:p>
          <a:p>
            <a:pPr marL="174982" indent="-174982">
              <a:buFont typeface="Arial" panose="020B0604020202020204" pitchFamily="34" charset="0"/>
              <a:buChar char="•"/>
            </a:pPr>
            <a:r>
              <a:rPr lang="en-US" dirty="0"/>
              <a:t>Alignment is about coherent connections across various aspects within and across a system (Forte, 2013a, 2013b).</a:t>
            </a:r>
          </a:p>
        </p:txBody>
      </p:sp>
      <p:sp>
        <p:nvSpPr>
          <p:cNvPr id="4" name="Date Placeholder 3"/>
          <p:cNvSpPr>
            <a:spLocks noGrp="1"/>
          </p:cNvSpPr>
          <p:nvPr>
            <p:ph type="dt" idx="10"/>
          </p:nvPr>
        </p:nvSpPr>
        <p:spPr/>
        <p:txBody>
          <a:bodyPr/>
          <a:lstStyle/>
          <a:p>
            <a:pPr defTabSz="933237">
              <a:defRPr/>
            </a:pPr>
            <a:r>
              <a:rPr lang="en-US">
                <a:solidFill>
                  <a:prstClr val="black"/>
                </a:solidFill>
                <a:latin typeface="Calibri" panose="020F0502020204030204"/>
              </a:rPr>
              <a:t>August 19, 2010</a:t>
            </a:r>
          </a:p>
        </p:txBody>
      </p:sp>
      <p:sp>
        <p:nvSpPr>
          <p:cNvPr id="5" name="Slide Number Placeholder 4"/>
          <p:cNvSpPr>
            <a:spLocks noGrp="1"/>
          </p:cNvSpPr>
          <p:nvPr>
            <p:ph type="sldNum" sz="quarter" idx="11"/>
          </p:nvPr>
        </p:nvSpPr>
        <p:spPr/>
        <p:txBody>
          <a:bodyPr/>
          <a:lstStyle/>
          <a:p>
            <a:pPr defTabSz="933237">
              <a:defRPr/>
            </a:pPr>
            <a:fld id="{2DBE8CB6-50C0-41D5-A483-28721207C013}" type="slidenum">
              <a:rPr lang="en-US">
                <a:solidFill>
                  <a:prstClr val="black"/>
                </a:solidFill>
                <a:latin typeface="Calibri" panose="020F0502020204030204"/>
              </a:rPr>
              <a:pPr defTabSz="933237">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525256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srgbClr val="FF0000"/>
                </a:solidFill>
              </a:rPr>
              <a:t>The process is replicable and scalable</a:t>
            </a:r>
            <a:endParaRPr lang="en-US" dirty="0"/>
          </a:p>
        </p:txBody>
      </p:sp>
      <p:sp>
        <p:nvSpPr>
          <p:cNvPr id="4" name="Slide Number Placeholder 3"/>
          <p:cNvSpPr>
            <a:spLocks noGrp="1"/>
          </p:cNvSpPr>
          <p:nvPr>
            <p:ph type="sldNum" sz="quarter" idx="10"/>
          </p:nvPr>
        </p:nvSpPr>
        <p:spPr/>
        <p:txBody>
          <a:bodyPr/>
          <a:lstStyle/>
          <a:p>
            <a:pPr defTabSz="933237">
              <a:defRPr/>
            </a:pPr>
            <a:fld id="{2B60A32E-F626-4AA1-BBA1-9DAA8038CD10}" type="slidenum">
              <a:rPr lang="en-US">
                <a:solidFill>
                  <a:prstClr val="black"/>
                </a:solidFill>
                <a:latin typeface="Calibri" panose="020F0502020204030204"/>
              </a:rPr>
              <a:pPr defTabSz="93323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49199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2"/>
              </a:spcBef>
            </a:pPr>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37</a:t>
            </a:fld>
            <a:endParaRPr lang="en-US"/>
          </a:p>
        </p:txBody>
      </p:sp>
    </p:spTree>
    <p:extLst>
      <p:ext uri="{BB962C8B-B14F-4D97-AF65-F5344CB8AC3E}">
        <p14:creationId xmlns:p14="http://schemas.microsoft.com/office/powerpoint/2010/main" val="1383903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2311" y="4421823"/>
            <a:ext cx="5618479" cy="4189095"/>
          </a:xfrm>
          <a:prstGeom prst="rect">
            <a:avLst/>
          </a:prstGeom>
          <a:noFill/>
          <a:ln>
            <a:noFill/>
          </a:ln>
        </p:spPr>
        <p:txBody>
          <a:bodyPr lIns="93308" tIns="46641" rIns="93308" bIns="46641" anchor="t" anchorCtr="0">
            <a:noAutofit/>
          </a:bodyPr>
          <a:lstStyle/>
          <a:p>
            <a:r>
              <a:rPr lang="en-US" dirty="0"/>
              <a:t>This slide includes animation</a:t>
            </a:r>
          </a:p>
          <a:p>
            <a:pPr marL="174982" indent="-174982">
              <a:buFont typeface="Arial" panose="020B0604020202020204" pitchFamily="34" charset="0"/>
              <a:buChar char="•"/>
            </a:pPr>
            <a:r>
              <a:rPr lang="en-US" dirty="0"/>
              <a:t>The application of ECD is an iterative process and is</a:t>
            </a:r>
            <a:r>
              <a:rPr lang="en-US" baseline="0" dirty="0"/>
              <a:t> often thought of as layers.</a:t>
            </a:r>
          </a:p>
          <a:p>
            <a:pPr marL="174982" indent="-174982">
              <a:buFont typeface="Arial" panose="020B0604020202020204" pitchFamily="34" charset="0"/>
              <a:buChar char="•"/>
            </a:pPr>
            <a:r>
              <a:rPr lang="en-US" strike="noStrike" baseline="0" dirty="0"/>
              <a:t>Domain Analysis – lay out the domain of the assessment – look at research, standards, - NGSS, NAEP, NRC reports</a:t>
            </a:r>
          </a:p>
          <a:p>
            <a:pPr marL="174982" indent="-174982">
              <a:buFont typeface="Arial" panose="020B0604020202020204" pitchFamily="34" charset="0"/>
              <a:buChar char="•"/>
            </a:pPr>
            <a:r>
              <a:rPr lang="en-US" strike="noStrike" baseline="0" dirty="0"/>
              <a:t>Domain modeling – start narrowing the field down – what do you want to measure, at a high level what does measurement look like</a:t>
            </a:r>
          </a:p>
          <a:p>
            <a:pPr marL="174982" indent="-174982">
              <a:buFont typeface="Arial" panose="020B0604020202020204" pitchFamily="34" charset="0"/>
              <a:buChar char="•"/>
            </a:pPr>
            <a:r>
              <a:rPr lang="en-US" strike="noStrike" baseline="0" dirty="0"/>
              <a:t>CAF – start bringing in more specific constraints related to the assessment – format, time, how many and what type of activities or items do you want – what should they measure, </a:t>
            </a:r>
          </a:p>
          <a:p>
            <a:pPr marL="174982" indent="-174982">
              <a:buFont typeface="Arial" panose="020B0604020202020204" pitchFamily="34" charset="0"/>
              <a:buChar char="•"/>
            </a:pPr>
            <a:r>
              <a:rPr lang="en-US" strike="noStrike" baseline="0" dirty="0"/>
              <a:t>Assessment implementation – authoring tasks, finalizing rubrics, producing the test forms, or technological environment</a:t>
            </a:r>
          </a:p>
          <a:p>
            <a:pPr marL="174982" indent="-174982">
              <a:buFont typeface="Arial" panose="020B0604020202020204" pitchFamily="34" charset="0"/>
              <a:buChar char="•"/>
            </a:pPr>
            <a:r>
              <a:rPr lang="en-US" strike="noStrike" baseline="0" dirty="0"/>
              <a:t>Assessment Delivery – having students interact with the tasks.</a:t>
            </a:r>
          </a:p>
          <a:p>
            <a:endParaRPr lang="en-US" baseline="0" dirty="0"/>
          </a:p>
          <a:p>
            <a:r>
              <a:rPr lang="en-US" dirty="0"/>
              <a:t>ECD</a:t>
            </a:r>
            <a:r>
              <a:rPr lang="en-US" baseline="0" dirty="0"/>
              <a:t> often thought of as layers</a:t>
            </a:r>
          </a:p>
          <a:p>
            <a:r>
              <a:rPr lang="en-US" baseline="0" dirty="0"/>
              <a:t>Domain Analysis – lay out the domain of the assessment – look at research, standards, - NGSS, NAEP, NRC reports</a:t>
            </a:r>
          </a:p>
          <a:p>
            <a:r>
              <a:rPr lang="en-US" baseline="0" dirty="0"/>
              <a:t>Domain modeling – start narrowing the field down – what do you want to measure, at a high level what does measurement look like</a:t>
            </a:r>
          </a:p>
          <a:p>
            <a:r>
              <a:rPr lang="en-US" baseline="0" dirty="0"/>
              <a:t>CAF – start bringing in more specific constraints related to the assessment – format, time, how many and what type of activities or items do you want – what should they measure, </a:t>
            </a:r>
          </a:p>
          <a:p>
            <a:r>
              <a:rPr lang="en-US" baseline="0" dirty="0"/>
              <a:t>Assessment implementation – authoring tasks, finalizing rubrics, producing the test forms, or technological environment</a:t>
            </a:r>
          </a:p>
          <a:p>
            <a:r>
              <a:rPr lang="en-US" baseline="0" dirty="0"/>
              <a:t>Assessment Delivery – having students interact with the tasks.</a:t>
            </a:r>
          </a:p>
          <a:p>
            <a:endParaRPr lang="en-US" baseline="0" dirty="0"/>
          </a:p>
          <a:p>
            <a:r>
              <a:rPr lang="en-US" baseline="0" dirty="0"/>
              <a:t>A few key notes here:</a:t>
            </a:r>
          </a:p>
          <a:p>
            <a:pPr marL="233309" indent="-233309">
              <a:buAutoNum type="arabicParenR"/>
            </a:pPr>
            <a:r>
              <a:rPr lang="en-US" baseline="0" dirty="0"/>
              <a:t>These layers are not done in isolation</a:t>
            </a:r>
          </a:p>
          <a:p>
            <a:pPr marL="233309" indent="-233309">
              <a:buAutoNum type="arabicParenR"/>
            </a:pPr>
            <a:r>
              <a:rPr lang="en-US" baseline="0" dirty="0"/>
              <a:t>Many different people contribute at all layers of the process:  content experts, assessment experts, UDL experts, </a:t>
            </a:r>
          </a:p>
          <a:p>
            <a:pPr marL="233309" indent="-233309">
              <a:buAutoNum type="arabicParenR"/>
            </a:pPr>
            <a:r>
              <a:rPr lang="en-US" baseline="0" dirty="0"/>
              <a:t>Document, document, document</a:t>
            </a:r>
            <a:endParaRPr lang="en-US" dirty="0"/>
          </a:p>
        </p:txBody>
      </p:sp>
      <p:sp>
        <p:nvSpPr>
          <p:cNvPr id="128" name="Shape 12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defTabSz="933237">
              <a:buSzPct val="25000"/>
              <a:defRPr/>
            </a:pPr>
            <a:fld id="{00000000-1234-1234-1234-123412341234}" type="slidenum">
              <a:rPr lang="en-US">
                <a:solidFill>
                  <a:prstClr val="black"/>
                </a:solidFill>
                <a:latin typeface="Calibri"/>
                <a:ea typeface="Calibri"/>
                <a:cs typeface="Calibri"/>
                <a:sym typeface="Calibri"/>
              </a:rPr>
              <a:pPr defTabSz="933237">
                <a:buSzPct val="25000"/>
                <a:defRPr/>
              </a:pPr>
              <a:t>38</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45337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39</a:t>
            </a:fld>
            <a:endParaRPr lang="en-US"/>
          </a:p>
        </p:txBody>
      </p:sp>
    </p:spTree>
    <p:extLst>
      <p:ext uri="{BB962C8B-B14F-4D97-AF65-F5344CB8AC3E}">
        <p14:creationId xmlns:p14="http://schemas.microsoft.com/office/powerpoint/2010/main" val="3199905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goal of our project is to articulate a replicable and scalable principled-design process that state and local educators can use to develop three-dimensional science assessment tasks. </a:t>
            </a:r>
          </a:p>
          <a:p>
            <a:endParaRPr lang="en-US" dirty="0"/>
          </a:p>
          <a:p>
            <a:r>
              <a:rPr lang="en-US" dirty="0"/>
              <a:t>Not developing an assessment. Focus on “how” by articulating a clear design process, and providing sample materials that demonstrate the outcomes of that process. </a:t>
            </a:r>
          </a:p>
          <a:p>
            <a:endParaRPr lang="en-US" dirty="0"/>
          </a:p>
          <a:p>
            <a:r>
              <a:rPr lang="en-US" dirty="0"/>
              <a:t>Four key development phases (sample set of exemplary resources are provided in columns 2 and 3. State and classroom elements build from these same four phases, but you’ll notice that the classroom elements are less in number. Streamlined the design process to lessen the burden on teachers. We know they have constraints such as time and resources, so we tried to adapt the state process/tools to make the work more manageable and relevant to educators. </a:t>
            </a:r>
          </a:p>
          <a:p>
            <a:endParaRPr lang="en-US" dirty="0"/>
          </a:p>
          <a:p>
            <a:r>
              <a:rPr lang="en-US" dirty="0"/>
              <a:t>These materials are posted to the project website, and we’ll be taking a deeper dive into the process and the resulting resources throughout our two day meeting.</a:t>
            </a:r>
          </a:p>
        </p:txBody>
      </p:sp>
      <p:sp>
        <p:nvSpPr>
          <p:cNvPr id="4" name="Slide Number Placeholder 3"/>
          <p:cNvSpPr>
            <a:spLocks noGrp="1"/>
          </p:cNvSpPr>
          <p:nvPr>
            <p:ph type="sldNum" sz="quarter" idx="10"/>
          </p:nvPr>
        </p:nvSpPr>
        <p:spPr/>
        <p:txBody>
          <a:bodyPr/>
          <a:lstStyle/>
          <a:p>
            <a:pPr defTabSz="933237">
              <a:defRPr/>
            </a:pPr>
            <a:fld id="{2B60A32E-F626-4AA1-BBA1-9DAA8038CD10}" type="slidenum">
              <a:rPr lang="en-US">
                <a:solidFill>
                  <a:prstClr val="black"/>
                </a:solidFill>
                <a:latin typeface="Calibri" panose="020F0502020204030204"/>
              </a:rPr>
              <a:pPr defTabSz="933237">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4281978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41</a:t>
            </a:fld>
            <a:endParaRPr lang="en-US"/>
          </a:p>
        </p:txBody>
      </p:sp>
    </p:spTree>
    <p:extLst>
      <p:ext uri="{BB962C8B-B14F-4D97-AF65-F5344CB8AC3E}">
        <p14:creationId xmlns:p14="http://schemas.microsoft.com/office/powerpoint/2010/main" val="371596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1184275"/>
            <a:ext cx="4264025" cy="3197225"/>
          </a:xfrm>
        </p:spPr>
      </p:sp>
      <p:sp>
        <p:nvSpPr>
          <p:cNvPr id="3" name="Notes Placeholder 2"/>
          <p:cNvSpPr>
            <a:spLocks noGrp="1"/>
          </p:cNvSpPr>
          <p:nvPr>
            <p:ph type="body" idx="1"/>
          </p:nvPr>
        </p:nvSpPr>
        <p:spPr/>
        <p:txBody>
          <a:bodyPr>
            <a:normAutofit/>
          </a:bodyPr>
          <a:lstStyle/>
          <a:p>
            <a:r>
              <a:rPr lang="en-US" dirty="0"/>
              <a:t>SCILLSS has 3 overarching project goals. We intend to create a science assessment design model that establishes alignment with three-dimensional standards by eliciting common construct definitions that drive curriculum, instruction, and assessment; strengthen a shared knowledge base among stakeholders for using principled-design approaches to create and evaluate quality science assessments that generate meaningful and useful scores. We further intend to establish a way for states to connect statewide assessment results with local assessments and instruction in a coherent, standards-based system.</a:t>
            </a:r>
          </a:p>
          <a:p>
            <a:endParaRPr lang="en-US" dirty="0"/>
          </a:p>
          <a:p>
            <a:r>
              <a:rPr lang="en-US" dirty="0"/>
              <a:t>Each of our three states has a strong commitment to local assessment. As such, we hope to capitalize on that relationship between the local and statewide summative assessment systems to improve the way in which we vision science assessment. </a:t>
            </a:r>
          </a:p>
          <a:p>
            <a:endParaRPr lang="en-US" dirty="0"/>
          </a:p>
        </p:txBody>
      </p:sp>
      <p:sp>
        <p:nvSpPr>
          <p:cNvPr id="4" name="Date Placeholder 3"/>
          <p:cNvSpPr>
            <a:spLocks noGrp="1"/>
          </p:cNvSpPr>
          <p:nvPr>
            <p:ph type="dt" idx="10"/>
          </p:nvPr>
        </p:nvSpPr>
        <p:spPr/>
        <p:txBody>
          <a:bodyPr/>
          <a:lstStyle/>
          <a:p>
            <a:pPr defTabSz="933237">
              <a:defRPr/>
            </a:pPr>
            <a:r>
              <a:rPr lang="en-US" dirty="0">
                <a:solidFill>
                  <a:prstClr val="black"/>
                </a:solidFill>
                <a:latin typeface="Calibri" panose="020F0502020204030204"/>
              </a:rPr>
              <a:t>August 19, 2010</a:t>
            </a:r>
          </a:p>
        </p:txBody>
      </p:sp>
      <p:sp>
        <p:nvSpPr>
          <p:cNvPr id="5" name="Slide Number Placeholder 4"/>
          <p:cNvSpPr>
            <a:spLocks noGrp="1"/>
          </p:cNvSpPr>
          <p:nvPr>
            <p:ph type="sldNum" sz="quarter" idx="11"/>
          </p:nvPr>
        </p:nvSpPr>
        <p:spPr/>
        <p:txBody>
          <a:bodyPr/>
          <a:lstStyle/>
          <a:p>
            <a:pPr defTabSz="933237">
              <a:defRPr/>
            </a:pPr>
            <a:fld id="{F5ADEF72-CD73-48E2-AEFB-3B6C611F1A4A}" type="slidenum">
              <a:rPr lang="en-US">
                <a:solidFill>
                  <a:prstClr val="black"/>
                </a:solidFill>
                <a:latin typeface="Calibri" panose="020F0502020204030204"/>
              </a:rPr>
              <a:pPr defTabSz="933237">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4834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Bef>
                <a:spcPts val="612"/>
              </a:spcBef>
              <a:buFont typeface="Arial" panose="020B0604020202020204" pitchFamily="34" charset="0"/>
              <a:buChar char="•"/>
            </a:pPr>
            <a:r>
              <a:rPr lang="en-US" dirty="0"/>
              <a:t>An assessment argument can be represented by a claim about student learning that is supported by observable and defensible evidence relevant to the intended use of the assessment (Huff et al., 2010). </a:t>
            </a:r>
          </a:p>
          <a:p>
            <a:pPr marL="174982" indent="-174982">
              <a:spcBef>
                <a:spcPts val="612"/>
              </a:spcBef>
              <a:buFont typeface="Arial" panose="020B0604020202020204" pitchFamily="34" charset="0"/>
              <a:buChar char="•"/>
            </a:pPr>
            <a:r>
              <a:rPr lang="en-US" dirty="0"/>
              <a:t>A claim must be linked to the forms of evidence that would provide support for the claim.</a:t>
            </a:r>
          </a:p>
          <a:p>
            <a:pPr marL="174982" indent="-174982">
              <a:spcBef>
                <a:spcPts val="612"/>
              </a:spcBef>
              <a:buFont typeface="Arial" panose="020B0604020202020204" pitchFamily="34" charset="0"/>
              <a:buChar char="•"/>
            </a:pPr>
            <a:r>
              <a:rPr lang="en-US" dirty="0"/>
              <a:t>The question, “What </a:t>
            </a:r>
            <a:r>
              <a:rPr lang="en-US" i="1" dirty="0"/>
              <a:t>warrants</a:t>
            </a:r>
            <a:r>
              <a:rPr lang="en-US" dirty="0"/>
              <a:t> the claim?” must be explored.</a:t>
            </a:r>
          </a:p>
          <a:p>
            <a:endParaRPr lang="en-US" dirty="0"/>
          </a:p>
        </p:txBody>
      </p:sp>
      <p:sp>
        <p:nvSpPr>
          <p:cNvPr id="4" name="Date Placeholder 3"/>
          <p:cNvSpPr>
            <a:spLocks noGrp="1"/>
          </p:cNvSpPr>
          <p:nvPr>
            <p:ph type="dt" idx="10"/>
          </p:nvPr>
        </p:nvSpPr>
        <p:spPr/>
        <p:txBody>
          <a:bodyPr/>
          <a:lstStyle/>
          <a:p>
            <a:pPr defTabSz="933237">
              <a:defRPr/>
            </a:pPr>
            <a:r>
              <a:rPr lang="en-US">
                <a:solidFill>
                  <a:prstClr val="black"/>
                </a:solidFill>
                <a:latin typeface="Calibri" panose="020F0502020204030204"/>
              </a:rPr>
              <a:t>August 19, 2010</a:t>
            </a:r>
          </a:p>
        </p:txBody>
      </p:sp>
      <p:sp>
        <p:nvSpPr>
          <p:cNvPr id="5" name="Slide Number Placeholder 4"/>
          <p:cNvSpPr>
            <a:spLocks noGrp="1"/>
          </p:cNvSpPr>
          <p:nvPr>
            <p:ph type="sldNum" sz="quarter" idx="11"/>
          </p:nvPr>
        </p:nvSpPr>
        <p:spPr/>
        <p:txBody>
          <a:bodyPr/>
          <a:lstStyle/>
          <a:p>
            <a:pPr defTabSz="933237">
              <a:defRPr/>
            </a:pPr>
            <a:fld id="{2DBE8CB6-50C0-41D5-A483-28721207C013}" type="slidenum">
              <a:rPr lang="en-US">
                <a:solidFill>
                  <a:prstClr val="black"/>
                </a:solidFill>
                <a:latin typeface="Calibri" panose="020F0502020204030204"/>
              </a:rPr>
              <a:pPr defTabSz="933237">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62130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692150"/>
            <a:ext cx="4605338" cy="3454400"/>
          </a:xfrm>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t>Measurement targets are statements that provide descriptions of the performance defined in the claim. Measurement targets are grade specific and bundle specific.</a:t>
            </a:r>
          </a:p>
          <a:p>
            <a:pPr marL="174982" indent="-174982">
              <a:spcBef>
                <a:spcPts val="612"/>
              </a:spcBef>
              <a:buFont typeface="Arial" panose="020B0604020202020204" pitchFamily="34" charset="0"/>
              <a:buChar char="•"/>
            </a:pPr>
            <a:r>
              <a:rPr lang="en-US" dirty="0"/>
              <a:t>By writing the Measurement Targets in accordance with the NGSS Bundles, the summative assessment results will be consistent with the more detailed understanding of learning underlying classroom instruction and assessment. </a:t>
            </a:r>
          </a:p>
          <a:p>
            <a:pPr marL="174982" indent="-174982">
              <a:spcBef>
                <a:spcPts val="612"/>
              </a:spcBef>
              <a:buFont typeface="Arial" panose="020B0604020202020204" pitchFamily="34" charset="0"/>
              <a:buChar char="•"/>
            </a:pPr>
            <a:r>
              <a:rPr lang="en-US" dirty="0"/>
              <a:t>As long as the underlying models and targets of learning are consistent, the assessment results at different levels of the system will complement each other rather than promote conflicting goals for learning and contradictory judgments about student competence.</a:t>
            </a:r>
          </a:p>
          <a:p>
            <a:pPr marL="174982" indent="-174982" defTabSz="933237">
              <a:buFont typeface="Arial" panose="020B0604020202020204" pitchFamily="34" charset="0"/>
              <a:buChar char="•"/>
              <a:defRPr/>
            </a:pPr>
            <a:endParaRPr lang="en-US" dirty="0"/>
          </a:p>
          <a:p>
            <a:pPr marL="174982" indent="-174982" defTabSz="933237">
              <a:buFont typeface="Arial" panose="020B0604020202020204" pitchFamily="34" charset="0"/>
              <a:buChar char="•"/>
              <a:defRPr/>
            </a:pPr>
            <a:r>
              <a:rPr lang="en-US" dirty="0"/>
              <a:t>A </a:t>
            </a:r>
            <a:r>
              <a:rPr lang="en-US" b="1" dirty="0"/>
              <a:t>bundle</a:t>
            </a:r>
            <a:r>
              <a:rPr lang="en-US" dirty="0"/>
              <a:t> is a group of performance expectations that have been brought together to organize instruction. </a:t>
            </a:r>
          </a:p>
          <a:p>
            <a:pPr marL="174982" indent="-174982" defTabSz="933237">
              <a:buFont typeface="Arial" panose="020B0604020202020204" pitchFamily="34" charset="0"/>
              <a:buChar char="•"/>
              <a:defRPr/>
            </a:pPr>
            <a:r>
              <a:rPr lang="en-US" dirty="0"/>
              <a:t>The NGSS PEs are not intended to be taught or assessed one-at-a-time, or in isolation. </a:t>
            </a:r>
          </a:p>
          <a:p>
            <a:pPr marL="174982" indent="-174982" defTabSz="933237">
              <a:buFont typeface="Arial" panose="020B0604020202020204" pitchFamily="34" charset="0"/>
              <a:buChar char="•"/>
              <a:defRPr/>
            </a:pPr>
            <a:r>
              <a:rPr lang="en-US" dirty="0"/>
              <a:t>Therefore, one helpful approach to beginning the translation of the NGSS into curriculum and instruction is to “bundle” standards together, arranging them in groups for instruction. </a:t>
            </a:r>
          </a:p>
          <a:p>
            <a:pPr marL="174982" indent="-174982" defTabSz="933237">
              <a:buFont typeface="Arial" panose="020B0604020202020204" pitchFamily="34" charset="0"/>
              <a:buChar char="•"/>
              <a:defRPr/>
            </a:pPr>
            <a:r>
              <a:rPr lang="en-US" dirty="0"/>
              <a:t>Bundles of standards can be helpful to show connections between ideas, facilitate phenomenon-driven instruction, and promote efficient use of instructional time. </a:t>
            </a:r>
          </a:p>
        </p:txBody>
      </p:sp>
      <p:sp>
        <p:nvSpPr>
          <p:cNvPr id="4" name="Slide Number Placeholder 3"/>
          <p:cNvSpPr>
            <a:spLocks noGrp="1"/>
          </p:cNvSpPr>
          <p:nvPr>
            <p:ph type="sldNum" sz="quarter" idx="10"/>
          </p:nvPr>
        </p:nvSpPr>
        <p:spPr/>
        <p:txBody>
          <a:bodyPr/>
          <a:lstStyle/>
          <a:p>
            <a:pPr defTabSz="933237">
              <a:defRPr/>
            </a:pPr>
            <a:fld id="{FC559DF6-1A91-472C-A44B-8A0963A8C18B}" type="slidenum">
              <a:rPr lang="en-US">
                <a:solidFill>
                  <a:prstClr val="black"/>
                </a:solidFill>
                <a:latin typeface="Calibri" panose="020F0502020204030204"/>
              </a:rPr>
              <a:pPr defTabSz="933237">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69924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B60A32E-F626-4AA1-BBA1-9DAA8038CD10}" type="slidenum">
              <a:rPr lang="en-US">
                <a:solidFill>
                  <a:prstClr val="black"/>
                </a:solidFill>
                <a:latin typeface="Calibri" panose="020F0502020204030204"/>
              </a:rPr>
              <a:pPr defTabSz="933237">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469419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The maps are visual representations that describe the essential disciplinary core idea relationships and link them to aspects of the targeted crosscutting concepts and science practices (or to closely related crosscutting concepts and practices as identified by the unpacking process)</a:t>
            </a:r>
          </a:p>
        </p:txBody>
      </p:sp>
      <p:sp>
        <p:nvSpPr>
          <p:cNvPr id="4" name="Slide Number Placeholder 3"/>
          <p:cNvSpPr>
            <a:spLocks noGrp="1"/>
          </p:cNvSpPr>
          <p:nvPr>
            <p:ph type="sldNum" sz="quarter" idx="10"/>
          </p:nvPr>
        </p:nvSpPr>
        <p:spPr/>
        <p:txBody>
          <a:bodyPr/>
          <a:lstStyle/>
          <a:p>
            <a:pPr defTabSz="933237">
              <a:defRPr/>
            </a:pPr>
            <a:fld id="{2B60A32E-F626-4AA1-BBA1-9DAA8038CD10}" type="slidenum">
              <a:rPr lang="en-US">
                <a:solidFill>
                  <a:prstClr val="black"/>
                </a:solidFill>
                <a:latin typeface="Calibri" panose="020F0502020204030204"/>
              </a:rPr>
              <a:pPr defTabSz="933237">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3496253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46</a:t>
            </a:fld>
            <a:endParaRPr lang="en-US"/>
          </a:p>
        </p:txBody>
      </p:sp>
    </p:spTree>
    <p:extLst>
      <p:ext uri="{BB962C8B-B14F-4D97-AF65-F5344CB8AC3E}">
        <p14:creationId xmlns:p14="http://schemas.microsoft.com/office/powerpoint/2010/main" val="2100517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982" indent="-174982">
              <a:buFont typeface="Arial" panose="020B0604020202020204" pitchFamily="34" charset="0"/>
              <a:buChar char="•"/>
            </a:pPr>
            <a:r>
              <a:rPr lang="en-US" dirty="0"/>
              <a:t>The design patterns (DPs) describe task features that are necessary to elicit evidence of student proficiency.</a:t>
            </a:r>
          </a:p>
          <a:p>
            <a:pPr marL="174982" indent="-174982">
              <a:buFont typeface="Arial" panose="020B0604020202020204" pitchFamily="34" charset="0"/>
              <a:buChar char="•"/>
            </a:pPr>
            <a:r>
              <a:rPr lang="en-US" dirty="0"/>
              <a:t>The DPs:</a:t>
            </a:r>
          </a:p>
          <a:p>
            <a:pPr marL="466618" lvl="1"/>
            <a:r>
              <a:rPr lang="en-US" dirty="0"/>
              <a:t>1.  identify the focal knowledge, skills, and abilities (</a:t>
            </a:r>
            <a:r>
              <a:rPr lang="en-US" dirty="0" err="1"/>
              <a:t>fKSAs</a:t>
            </a:r>
            <a:r>
              <a:rPr lang="en-US" dirty="0"/>
              <a:t>) for each learning performance.</a:t>
            </a:r>
          </a:p>
          <a:p>
            <a:pPr marL="1166546" lvl="2" indent="-233309">
              <a:buFont typeface="Arial" panose="020B0604020202020204" pitchFamily="34" charset="0"/>
              <a:buAutoNum type="alphaLcPeriod"/>
            </a:pPr>
            <a:r>
              <a:rPr lang="en-US" dirty="0"/>
              <a:t>Specifically, they identify focal KSAs representing the specific performance constructs that are to be assessed</a:t>
            </a:r>
          </a:p>
          <a:p>
            <a:pPr marL="1166546" lvl="2" indent="-233309">
              <a:buFont typeface="Arial" panose="020B0604020202020204" pitchFamily="34" charset="0"/>
              <a:buAutoNum type="alphaLcPeriod"/>
            </a:pPr>
            <a:r>
              <a:rPr lang="en-US" dirty="0"/>
              <a:t>Additional KSAs are also identified that are needed to respond to the task,  but are not assessed by the task. </a:t>
            </a:r>
          </a:p>
          <a:p>
            <a:pPr marL="466618" lvl="1"/>
            <a:r>
              <a:rPr lang="en-US" dirty="0"/>
              <a:t>2.  Articulate the observations or evidence required to support an inference about the student’s knowledge and skills</a:t>
            </a:r>
          </a:p>
          <a:p>
            <a:pPr marL="466618" lvl="1"/>
            <a:r>
              <a:rPr lang="en-US" dirty="0"/>
              <a:t>3. Note that they do NOT provide a concrete design or implementation of an assessment task, rather the DP is the “roadmap” to development of the Task Template, that ultimately leads to defining the work products (the items or tasks), in light of the identified fKSAs, observations, and task features.</a:t>
            </a:r>
          </a:p>
        </p:txBody>
      </p:sp>
      <p:sp>
        <p:nvSpPr>
          <p:cNvPr id="4" name="Date Placeholder 3"/>
          <p:cNvSpPr>
            <a:spLocks noGrp="1"/>
          </p:cNvSpPr>
          <p:nvPr>
            <p:ph type="dt" idx="10"/>
          </p:nvPr>
        </p:nvSpPr>
        <p:spPr/>
        <p:txBody>
          <a:bodyPr/>
          <a:lstStyle/>
          <a:p>
            <a:pPr defTabSz="933237">
              <a:defRPr/>
            </a:pPr>
            <a:r>
              <a:rPr lang="en-US">
                <a:solidFill>
                  <a:prstClr val="black"/>
                </a:solidFill>
                <a:latin typeface="Calibri" panose="020F0502020204030204"/>
              </a:rPr>
              <a:t>August 19, 2010</a:t>
            </a:r>
          </a:p>
        </p:txBody>
      </p:sp>
      <p:sp>
        <p:nvSpPr>
          <p:cNvPr id="5" name="Slide Number Placeholder 4"/>
          <p:cNvSpPr>
            <a:spLocks noGrp="1"/>
          </p:cNvSpPr>
          <p:nvPr>
            <p:ph type="sldNum" sz="quarter" idx="11"/>
          </p:nvPr>
        </p:nvSpPr>
        <p:spPr/>
        <p:txBody>
          <a:bodyPr/>
          <a:lstStyle/>
          <a:p>
            <a:pPr defTabSz="933237">
              <a:defRPr/>
            </a:pPr>
            <a:fld id="{2DBE8CB6-50C0-41D5-A483-28721207C013}" type="slidenum">
              <a:rPr lang="en-US">
                <a:solidFill>
                  <a:prstClr val="black"/>
                </a:solidFill>
                <a:latin typeface="Calibri" panose="020F0502020204030204"/>
              </a:rPr>
              <a:pPr defTabSz="933237">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2203196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982" indent="-174982">
              <a:buFont typeface="Arial" panose="020B0604020202020204" pitchFamily="34" charset="0"/>
              <a:buChar char="•"/>
            </a:pPr>
            <a:r>
              <a:rPr lang="en-US" dirty="0"/>
              <a:t>The template level is still general enough that there can be multiple tasks that are generated from the same template.  </a:t>
            </a:r>
          </a:p>
          <a:p>
            <a:pPr marL="174982" indent="-174982">
              <a:buFont typeface="Arial" panose="020B0604020202020204" pitchFamily="34" charset="0"/>
              <a:buChar char="•"/>
            </a:pPr>
            <a:r>
              <a:rPr lang="en-US" dirty="0"/>
              <a:t>It provides a guide for how to generate tasks, as well as score them, but also specifies which variables can be changed while still providing information regarding the student model.  </a:t>
            </a:r>
          </a:p>
          <a:p>
            <a:pPr marL="174982" indent="-174982">
              <a:buFont typeface="Arial" panose="020B0604020202020204" pitchFamily="34" charset="0"/>
              <a:buChar char="•"/>
            </a:pPr>
            <a:r>
              <a:rPr lang="en-US" dirty="0"/>
              <a:t>Basically, it is not specific enough for an item or task specification, but item/task specifications may be obtained from the task template by making choices and filling in fields of the template.</a:t>
            </a:r>
          </a:p>
        </p:txBody>
      </p:sp>
      <p:sp>
        <p:nvSpPr>
          <p:cNvPr id="4" name="Slide Number Placeholder 3"/>
          <p:cNvSpPr>
            <a:spLocks noGrp="1"/>
          </p:cNvSpPr>
          <p:nvPr>
            <p:ph type="sldNum" sz="quarter" idx="10"/>
          </p:nvPr>
        </p:nvSpPr>
        <p:spPr/>
        <p:txBody>
          <a:bodyPr/>
          <a:lstStyle/>
          <a:p>
            <a:pPr defTabSz="933237">
              <a:defRPr/>
            </a:pPr>
            <a:fld id="{9C6794EF-0476-44AB-AE3A-92980281A195}" type="slidenum">
              <a:rPr lang="en-US">
                <a:solidFill>
                  <a:prstClr val="black"/>
                </a:solidFill>
                <a:latin typeface="Calibri"/>
              </a:rPr>
              <a:pPr defTabSz="933237">
                <a:defRPr/>
              </a:pPr>
              <a:t>48</a:t>
            </a:fld>
            <a:endParaRPr lang="en-US" dirty="0">
              <a:solidFill>
                <a:prstClr val="black"/>
              </a:solidFill>
              <a:latin typeface="Calibri"/>
            </a:endParaRPr>
          </a:p>
        </p:txBody>
      </p:sp>
    </p:spTree>
    <p:extLst>
      <p:ext uri="{BB962C8B-B14F-4D97-AF65-F5344CB8AC3E}">
        <p14:creationId xmlns:p14="http://schemas.microsoft.com/office/powerpoint/2010/main" val="1036313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49</a:t>
            </a:fld>
            <a:endParaRPr lang="en-US"/>
          </a:p>
        </p:txBody>
      </p:sp>
    </p:spTree>
    <p:extLst>
      <p:ext uri="{BB962C8B-B14F-4D97-AF65-F5344CB8AC3E}">
        <p14:creationId xmlns:p14="http://schemas.microsoft.com/office/powerpoint/2010/main" val="570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50</a:t>
            </a:fld>
            <a:endParaRPr lang="en-US"/>
          </a:p>
        </p:txBody>
      </p:sp>
    </p:spTree>
    <p:extLst>
      <p:ext uri="{BB962C8B-B14F-4D97-AF65-F5344CB8AC3E}">
        <p14:creationId xmlns:p14="http://schemas.microsoft.com/office/powerpoint/2010/main" val="730122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51</a:t>
            </a:fld>
            <a:endParaRPr lang="en-US"/>
          </a:p>
        </p:txBody>
      </p:sp>
    </p:spTree>
    <p:extLst>
      <p:ext uri="{BB962C8B-B14F-4D97-AF65-F5344CB8AC3E}">
        <p14:creationId xmlns:p14="http://schemas.microsoft.com/office/powerpoint/2010/main" val="267327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1184275"/>
            <a:ext cx="4264025" cy="3197225"/>
          </a:xfrm>
        </p:spPr>
      </p:sp>
      <p:sp>
        <p:nvSpPr>
          <p:cNvPr id="3" name="Notes Placeholder 2"/>
          <p:cNvSpPr>
            <a:spLocks noGrp="1"/>
          </p:cNvSpPr>
          <p:nvPr>
            <p:ph type="body" idx="1"/>
          </p:nvPr>
        </p:nvSpPr>
        <p:spPr/>
        <p:txBody>
          <a:bodyPr/>
          <a:lstStyle/>
          <a:p>
            <a:r>
              <a:rPr lang="en-US" dirty="0"/>
              <a:t>The SCILLSS project includes three partner states and four partner organizations. NE is the lead SCILLSS state along with MT and WY. edCount serves as the primary contractor to NE and the other organizations serve as subcontractors to edCount. </a:t>
            </a:r>
          </a:p>
          <a:p>
            <a:endParaRPr lang="en-US" dirty="0"/>
          </a:p>
          <a:p>
            <a:endParaRPr lang="en-US" dirty="0"/>
          </a:p>
        </p:txBody>
      </p:sp>
      <p:sp>
        <p:nvSpPr>
          <p:cNvPr id="4" name="Date Placeholder 3"/>
          <p:cNvSpPr>
            <a:spLocks noGrp="1"/>
          </p:cNvSpPr>
          <p:nvPr>
            <p:ph type="dt" idx="10"/>
          </p:nvPr>
        </p:nvSpPr>
        <p:spPr/>
        <p:txBody>
          <a:bodyPr/>
          <a:lstStyle/>
          <a:p>
            <a:pPr defTabSz="933237">
              <a:defRPr/>
            </a:pPr>
            <a:r>
              <a:rPr lang="en-US">
                <a:solidFill>
                  <a:prstClr val="black"/>
                </a:solidFill>
                <a:latin typeface="Calibri" panose="020F0502020204030204"/>
              </a:rPr>
              <a:t>August 19, 2010</a:t>
            </a: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33237">
              <a:defRPr/>
            </a:pPr>
            <a:fld id="{F5ADEF72-CD73-48E2-AEFB-3B6C611F1A4A}" type="slidenum">
              <a:rPr lang="en-US">
                <a:solidFill>
                  <a:prstClr val="black"/>
                </a:solidFill>
                <a:latin typeface="Calibri" panose="020F0502020204030204"/>
              </a:rPr>
              <a:pPr defTabSz="933237">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6629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52</a:t>
            </a:fld>
            <a:endParaRPr lang="en-US"/>
          </a:p>
        </p:txBody>
      </p:sp>
    </p:spTree>
    <p:extLst>
      <p:ext uri="{BB962C8B-B14F-4D97-AF65-F5344CB8AC3E}">
        <p14:creationId xmlns:p14="http://schemas.microsoft.com/office/powerpoint/2010/main" val="3824775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SCILLSS Conceptual Assessment Framework hierarchy is a pathway that entails multiple, interconnected components that leads to NGSS multi-dimensional task and item development. It can be used by task developers to understand the derivation of the content for the tasks and items. </a:t>
            </a:r>
          </a:p>
          <a:p>
            <a:endParaRPr lang="en-US" dirty="0"/>
          </a:p>
          <a:p>
            <a:r>
              <a:rPr lang="en-US" dirty="0"/>
              <a:t>The architecture of the SCILLSS Conceptual Assessment Framework hierarchy begins with a grade specific, “NGSS Topic Model.”</a:t>
            </a:r>
          </a:p>
          <a:p>
            <a:r>
              <a:rPr lang="en-US" dirty="0"/>
              <a:t> A bundle is a group of NGSS PEs arranged together to create the endpoints for units of instruction. </a:t>
            </a:r>
          </a:p>
          <a:p>
            <a:r>
              <a:rPr lang="en-US" dirty="0"/>
              <a:t>A grade-specific claim is derived from the complete set of bundles associated with a grade-specific topic model. </a:t>
            </a:r>
          </a:p>
          <a:p>
            <a:r>
              <a:rPr lang="en-US" dirty="0"/>
              <a:t>A measurement target is derived from the sum of a bundle’s PEs. </a:t>
            </a:r>
          </a:p>
          <a:p>
            <a:r>
              <a:rPr lang="en-US" dirty="0"/>
              <a:t>A set of grade-specific fKSAs are developed that align to the expectations of each measurement target. Together, the complete set of fKSAs (not shown) represents the competencies expected of students to develop as they progress towards mastery of each grade’s NGSS PEs.</a:t>
            </a:r>
          </a:p>
          <a:p>
            <a:r>
              <a:rPr lang="en-US" dirty="0"/>
              <a:t>Note a SCILLSS task specification is developed to address a single fKSA. Therefore, a set of task specifications needs to be written to address the breadth of each measurement target. Each task specification results in and is supported by item specifications, which address the aspects of a PE as related to the measurement target</a:t>
            </a:r>
          </a:p>
        </p:txBody>
      </p:sp>
      <p:sp>
        <p:nvSpPr>
          <p:cNvPr id="4" name="Slide Number Placeholder 3"/>
          <p:cNvSpPr>
            <a:spLocks noGrp="1"/>
          </p:cNvSpPr>
          <p:nvPr>
            <p:ph type="sldNum" sz="quarter" idx="5"/>
          </p:nvPr>
        </p:nvSpPr>
        <p:spPr/>
        <p:txBody>
          <a:bodyPr/>
          <a:lstStyle/>
          <a:p>
            <a:fld id="{157F591F-48A8-46BF-9842-345A827D44AD}" type="slidenum">
              <a:rPr lang="en-US" smtClean="0"/>
              <a:t>53</a:t>
            </a:fld>
            <a:endParaRPr lang="en-US"/>
          </a:p>
        </p:txBody>
      </p:sp>
    </p:spTree>
    <p:extLst>
      <p:ext uri="{BB962C8B-B14F-4D97-AF65-F5344CB8AC3E}">
        <p14:creationId xmlns:p14="http://schemas.microsoft.com/office/powerpoint/2010/main" val="761291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science assessment task map and sample grade 5 item were developed to show how the SCILLSS principled-design approach was used to develop a set of replicable assessment development tools, which can be scaled to address the unique characteristics and contexts of states’ assessment systems and how the SCILLSS assessment framework can be implemented for the purpose of development of NGSS-aligned large-scale summative assessment tasks.</a:t>
            </a:r>
          </a:p>
          <a:p>
            <a:endParaRPr lang="en-US" dirty="0"/>
          </a:p>
          <a:p>
            <a:r>
              <a:rPr lang="en-US" dirty="0"/>
              <a:t>The sample task map is developed to align with the grade 5 measurement target 1, “Students are able to investigate and interpret data to draw or support conclusions about the structure and properties of matter, including whether or not matter is conserved, and to identify materials and mixtures based upon their properties or results of a reaction”.</a:t>
            </a:r>
          </a:p>
          <a:p>
            <a:endParaRPr lang="en-US" dirty="0"/>
          </a:p>
          <a:p>
            <a:r>
              <a:rPr lang="en-US" dirty="0"/>
              <a:t>The task, when taken in its entirety, is intended to achieve multi-dimensional alignment to the targeted fKSA. Tasks, inclusive of all their associated items are intended to align at the PE and dimension (SEP, DCI, and CCC) levels. Tasks are also intended to align to one or more NGSS Evidence Statement(s) associated with the target PE(s). The NGSS Evidence Statements were written to describe student evidence at a single proficiency level and to cover a range of cognitive complexity. </a:t>
            </a:r>
          </a:p>
          <a:p>
            <a:endParaRPr lang="en-US" dirty="0"/>
          </a:p>
          <a:p>
            <a:r>
              <a:rPr lang="en-US" dirty="0"/>
              <a:t>An assessment task should be designed to assess students along a range of proficiency and across an appropriate range of cognitive complexity. The number of items associated with a task is dependent on the number and nature of the fKSAs and PEs it is written to measure. The number of dimensions addressed by each item also varies. Some of the items within the task may have multiple parts. This allows for more complex interactions and deeper thinking and allows for the demonstration of SEPs and CCCs by the student</a:t>
            </a:r>
          </a:p>
        </p:txBody>
      </p:sp>
      <p:sp>
        <p:nvSpPr>
          <p:cNvPr id="4" name="Slide Number Placeholder 3"/>
          <p:cNvSpPr>
            <a:spLocks noGrp="1"/>
          </p:cNvSpPr>
          <p:nvPr>
            <p:ph type="sldNum" sz="quarter" idx="5"/>
          </p:nvPr>
        </p:nvSpPr>
        <p:spPr/>
        <p:txBody>
          <a:bodyPr/>
          <a:lstStyle/>
          <a:p>
            <a:fld id="{157F591F-48A8-46BF-9842-345A827D44AD}" type="slidenum">
              <a:rPr lang="en-US" smtClean="0"/>
              <a:t>54</a:t>
            </a:fld>
            <a:endParaRPr lang="en-US"/>
          </a:p>
        </p:txBody>
      </p:sp>
    </p:spTree>
    <p:extLst>
      <p:ext uri="{BB962C8B-B14F-4D97-AF65-F5344CB8AC3E}">
        <p14:creationId xmlns:p14="http://schemas.microsoft.com/office/powerpoint/2010/main" val="3085259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982" indent="-174982" defTabSz="933237">
              <a:buFont typeface="Arial" panose="020B0604020202020204" pitchFamily="34" charset="0"/>
              <a:buChar char="•"/>
              <a:defRPr/>
            </a:pPr>
            <a:r>
              <a:rPr lang="en-US" dirty="0"/>
              <a:t>As we continue with the SCILLSS project we will further refine our understanding of the roles of alignment, elaborations, design patterns and task templates, as well as identify novel ways in which ECD can be leveraged, in helping improve the validity and efficiency of a three-dimensional, large-scale, science assessment development process. </a:t>
            </a:r>
          </a:p>
          <a:p>
            <a:endParaRPr lang="en-US" dirty="0"/>
          </a:p>
        </p:txBody>
      </p:sp>
      <p:sp>
        <p:nvSpPr>
          <p:cNvPr id="4" name="Slide Number Placeholder 3"/>
          <p:cNvSpPr>
            <a:spLocks noGrp="1"/>
          </p:cNvSpPr>
          <p:nvPr>
            <p:ph type="sldNum" sz="quarter" idx="10"/>
          </p:nvPr>
        </p:nvSpPr>
        <p:spPr/>
        <p:txBody>
          <a:bodyPr/>
          <a:lstStyle/>
          <a:p>
            <a:pPr defTabSz="933237">
              <a:defRPr/>
            </a:pPr>
            <a:fld id="{9C6794EF-0476-44AB-AE3A-92980281A195}" type="slidenum">
              <a:rPr lang="en-US">
                <a:solidFill>
                  <a:prstClr val="black"/>
                </a:solidFill>
                <a:latin typeface="Calibri"/>
              </a:rPr>
              <a:pPr defTabSz="933237">
                <a:defRPr/>
              </a:pPr>
              <a:t>55</a:t>
            </a:fld>
            <a:endParaRPr lang="en-US">
              <a:solidFill>
                <a:prstClr val="black"/>
              </a:solidFill>
              <a:latin typeface="Calibri"/>
            </a:endParaRPr>
          </a:p>
        </p:txBody>
      </p:sp>
    </p:spTree>
    <p:extLst>
      <p:ext uri="{BB962C8B-B14F-4D97-AF65-F5344CB8AC3E}">
        <p14:creationId xmlns:p14="http://schemas.microsoft.com/office/powerpoint/2010/main" val="576737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and Charlene</a:t>
            </a:r>
          </a:p>
        </p:txBody>
      </p:sp>
      <p:sp>
        <p:nvSpPr>
          <p:cNvPr id="4" name="Slide Number Placeholder 3"/>
          <p:cNvSpPr>
            <a:spLocks noGrp="1"/>
          </p:cNvSpPr>
          <p:nvPr>
            <p:ph type="sldNum" sz="quarter" idx="10"/>
          </p:nvPr>
        </p:nvSpPr>
        <p:spPr/>
        <p:txBody>
          <a:bodyPr/>
          <a:lstStyle/>
          <a:p>
            <a:pPr defTabSz="466618">
              <a:defRPr/>
            </a:pPr>
            <a:fld id="{157F591F-48A8-46BF-9842-345A827D44AD}" type="slidenum">
              <a:rPr lang="en-US">
                <a:solidFill>
                  <a:prstClr val="black"/>
                </a:solidFill>
                <a:latin typeface="Calibri" panose="020F0502020204030204"/>
              </a:rPr>
              <a:pPr defTabSz="466618">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2331112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endParaRPr lang="en-US" dirty="0"/>
          </a:p>
          <a:p>
            <a:r>
              <a:rPr lang="en-US" dirty="0"/>
              <a:t>Charlene – shift focus to explain how our large-scale work and design process translates for district-level and classroom use.</a:t>
            </a:r>
          </a:p>
        </p:txBody>
      </p:sp>
      <p:sp>
        <p:nvSpPr>
          <p:cNvPr id="4" name="Slide Number Placeholder 3"/>
          <p:cNvSpPr>
            <a:spLocks noGrp="1"/>
          </p:cNvSpPr>
          <p:nvPr>
            <p:ph type="sldNum" sz="quarter" idx="10"/>
          </p:nvPr>
        </p:nvSpPr>
        <p:spPr/>
        <p:txBody>
          <a:bodyPr/>
          <a:lstStyle/>
          <a:p>
            <a:pPr defTabSz="933237">
              <a:defRPr/>
            </a:pPr>
            <a:fld id="{2B60A32E-F626-4AA1-BBA1-9DAA8038CD10}" type="slidenum">
              <a:rPr lang="en-US">
                <a:solidFill>
                  <a:prstClr val="black"/>
                </a:solidFill>
                <a:latin typeface="Calibri" panose="020F0502020204030204"/>
              </a:rPr>
              <a:pPr defTabSz="933237">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9314861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1810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spcAft>
                <a:spcPts val="600"/>
              </a:spcAft>
            </a:pPr>
            <a:r>
              <a:rPr lang="en-US" sz="2800" dirty="0"/>
              <a:t>Key Ideas</a:t>
            </a:r>
          </a:p>
          <a:p>
            <a:pPr marL="457200" lvl="1" indent="-228600">
              <a:spcBef>
                <a:spcPts val="0"/>
              </a:spcBef>
              <a:spcAft>
                <a:spcPts val="600"/>
              </a:spcAft>
            </a:pPr>
            <a:r>
              <a:rPr lang="en-US" sz="2400" dirty="0"/>
              <a:t>Unpacking the dimensions of each PE provides a clear focus for what is to be measured and helps teachers to plan for assessment.</a:t>
            </a:r>
          </a:p>
          <a:p>
            <a:pPr marL="457200" lvl="1" indent="-228600">
              <a:spcBef>
                <a:spcPts val="0"/>
              </a:spcBef>
              <a:spcAft>
                <a:spcPts val="600"/>
              </a:spcAft>
            </a:pPr>
            <a:r>
              <a:rPr lang="en-US" sz="2400" dirty="0"/>
              <a:t>The unpacking tool requires you to think critically about the three dimensions of the PEs and what they really mean. </a:t>
            </a:r>
          </a:p>
          <a:p>
            <a:pPr marL="457200" lvl="1" indent="-228600">
              <a:spcBef>
                <a:spcPts val="0"/>
              </a:spcBef>
              <a:spcAft>
                <a:spcPts val="600"/>
              </a:spcAft>
            </a:pPr>
            <a:r>
              <a:rPr lang="en-US" sz="2400" dirty="0"/>
              <a:t>The Unpacking Tool can be a bit time intensive, but the benefit is that once you have done it, you have it. It remains a living document and can be used as a reference or resource that you could share within a building.</a:t>
            </a:r>
            <a:endParaRPr lang="en-US" sz="2800"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59</a:t>
            </a:fld>
            <a:endParaRPr lang="en-US"/>
          </a:p>
        </p:txBody>
      </p:sp>
    </p:spTree>
    <p:extLst>
      <p:ext uri="{BB962C8B-B14F-4D97-AF65-F5344CB8AC3E}">
        <p14:creationId xmlns:p14="http://schemas.microsoft.com/office/powerpoint/2010/main" val="2603054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60</a:t>
            </a:fld>
            <a:endParaRPr lang="en-US"/>
          </a:p>
        </p:txBody>
      </p:sp>
    </p:spTree>
    <p:extLst>
      <p:ext uri="{BB962C8B-B14F-4D97-AF65-F5344CB8AC3E}">
        <p14:creationId xmlns:p14="http://schemas.microsoft.com/office/powerpoint/2010/main" val="8193458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61</a:t>
            </a:fld>
            <a:endParaRPr lang="en-US"/>
          </a:p>
        </p:txBody>
      </p:sp>
    </p:spTree>
    <p:extLst>
      <p:ext uri="{BB962C8B-B14F-4D97-AF65-F5344CB8AC3E}">
        <p14:creationId xmlns:p14="http://schemas.microsoft.com/office/powerpoint/2010/main" val="232108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conceptually helps people to understand how our project outcomes are connected and how they help to build toward our goal of helping states and districts use principled-design to establish coherence within their standards-based system. This graphic displays a series of concentric circles. The dark blue center circle is representative of student learning in relation to the goals and expectations. Each additional circle as shown in the lighter blues moving outward show the various types of assessments that are used within the CIA system. Most proximal to student learning is formative assessment, which is embedded in the instructional flow and which educators can use to make immediate and ongoing adjustments to their teaching to improve student learning. Next you have your interim and benchmark assessments and then your annual assessments. While these assessments may serve different purposes and uses and are in some cases more distant from when learning takes place, the idea is that all these assessments in this system are based on common construct definitions and are complementary in their measurement of what we expect students to know and be able to do in a domain. </a:t>
            </a:r>
          </a:p>
        </p:txBody>
      </p:sp>
      <p:sp>
        <p:nvSpPr>
          <p:cNvPr id="4" name="Slide Number Placeholder 3"/>
          <p:cNvSpPr>
            <a:spLocks noGrp="1"/>
          </p:cNvSpPr>
          <p:nvPr>
            <p:ph type="sldNum" sz="quarter" idx="5"/>
          </p:nvPr>
        </p:nvSpPr>
        <p:spPr/>
        <p:txBody>
          <a:bodyPr/>
          <a:lstStyle/>
          <a:p>
            <a:fld id="{157F591F-48A8-46BF-9842-345A827D44AD}" type="slidenum">
              <a:rPr lang="en-US" smtClean="0"/>
              <a:t>6</a:t>
            </a:fld>
            <a:endParaRPr lang="en-US"/>
          </a:p>
        </p:txBody>
      </p:sp>
    </p:spTree>
    <p:extLst>
      <p:ext uri="{BB962C8B-B14F-4D97-AF65-F5344CB8AC3E}">
        <p14:creationId xmlns:p14="http://schemas.microsoft.com/office/powerpoint/2010/main" val="41313215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this particular task students are expected to develop a model to describe that matter is made up of particles too small to be seen. The NGSS PE is listed, which includes its clarification statement in red, and each of the dimensions associated with the PE are provided in the color-coded foundations boxes below the PE.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93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portion of the unpacking tool, we begin “teasing apart” the disciplinary core idea. Essentially, what you see is that the bullets unpack the DCI concepts from PS1.A.</a:t>
            </a:r>
            <a:r>
              <a:rPr lang="en-US" sz="1200" i="1" kern="1200" dirty="0">
                <a:solidFill>
                  <a:schemeClr val="tx1"/>
                </a:solidFill>
                <a:effectLst/>
                <a:latin typeface="+mn-lt"/>
                <a:ea typeface="+mn-ea"/>
                <a:cs typeface="+mn-cs"/>
              </a:rPr>
              <a:t> [Review bulleted list with participants.]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prior knowledge describes the DCI concepts students are expected to have from prior learning experiences to develop an understanding of the SEP and DCI. </a:t>
            </a:r>
            <a:r>
              <a:rPr lang="en-US" sz="1200" i="1" kern="1200" dirty="0">
                <a:solidFill>
                  <a:schemeClr val="tx1"/>
                </a:solidFill>
                <a:effectLst/>
                <a:latin typeface="+mn-lt"/>
                <a:ea typeface="+mn-ea"/>
                <a:cs typeface="+mn-cs"/>
              </a:rPr>
              <a:t>[Review bulleted list with participants.]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7003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portion of the unpacking tool, we begin “teasing apart” the science and engineering practice. Essentially, what you see is that the bullets unpack the practices from PS1.A. What you are doing in the key aspects area is answering “what does it mean” to develop a model? </a:t>
            </a:r>
            <a:r>
              <a:rPr lang="en-US" sz="1200" i="1" kern="1200" dirty="0">
                <a:solidFill>
                  <a:schemeClr val="tx1"/>
                </a:solidFill>
                <a:effectLst/>
                <a:latin typeface="+mn-lt"/>
                <a:ea typeface="+mn-ea"/>
                <a:cs typeface="+mn-cs"/>
              </a:rPr>
              <a:t>[Review bulleted list with participants.]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prior knowledge describes the prior knowledge students are expected to have from prior learning experiences to be able to, in this instance, understand how to develop a model. </a:t>
            </a:r>
            <a:r>
              <a:rPr lang="en-US" sz="1200" i="1" kern="1200" dirty="0">
                <a:solidFill>
                  <a:schemeClr val="tx1"/>
                </a:solidFill>
                <a:effectLst/>
                <a:latin typeface="+mn-lt"/>
                <a:ea typeface="+mn-ea"/>
                <a:cs typeface="+mn-cs"/>
              </a:rPr>
              <a:t>[Review bulleted list with participants.]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804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portion of the unpacking tool, we begin “teasing apart” the crosscutting concept. Essentially, what you see is that the bullets unpack the crosscutting concept from PS1.A. </a:t>
            </a:r>
            <a:r>
              <a:rPr lang="en-US" sz="1200" i="1" kern="1200" dirty="0">
                <a:solidFill>
                  <a:schemeClr val="tx1"/>
                </a:solidFill>
                <a:effectLst/>
                <a:latin typeface="+mn-lt"/>
                <a:ea typeface="+mn-ea"/>
                <a:cs typeface="+mn-cs"/>
              </a:rPr>
              <a:t>[Review bulleted list with participants.]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relationships to SEPs describes the connection between the CCC and the practice. The CCC Scale, Proportion, and Quantity is an essential consideration when deciding how to develop a model (SEP) to describe a phenomenon. To demonstrate their ability to develop a model, students understand . . . </a:t>
            </a:r>
            <a:r>
              <a:rPr lang="en-US" sz="1200" i="1" kern="1200" dirty="0">
                <a:solidFill>
                  <a:schemeClr val="tx1"/>
                </a:solidFill>
                <a:effectLst/>
                <a:latin typeface="+mn-lt"/>
                <a:ea typeface="+mn-ea"/>
                <a:cs typeface="+mn-cs"/>
              </a:rPr>
              <a:t>[Review bulleted list with participants.]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277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selection of resources to support unpacking the PEs to identify “Key Aspects” and “Prior Knowledge” includes the Framework, the NGSS, and NGSS Appendices E: Disciplinary Core Ideas, F: Science and Engineering Practices, and G: Crosscutting Concepts (i.e., progressions).</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[Walk participants through the NGSS appendices to illustrate the progressions charts and how they can be used to identify prior knowledge.]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2832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8368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68</a:t>
            </a:fld>
            <a:endParaRPr lang="en-US"/>
          </a:p>
        </p:txBody>
      </p:sp>
    </p:spTree>
    <p:extLst>
      <p:ext uri="{BB962C8B-B14F-4D97-AF65-F5344CB8AC3E}">
        <p14:creationId xmlns:p14="http://schemas.microsoft.com/office/powerpoint/2010/main" val="29413342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69</a:t>
            </a:fld>
            <a:endParaRPr lang="en-US"/>
          </a:p>
        </p:txBody>
      </p:sp>
    </p:spTree>
    <p:extLst>
      <p:ext uri="{BB962C8B-B14F-4D97-AF65-F5344CB8AC3E}">
        <p14:creationId xmlns:p14="http://schemas.microsoft.com/office/powerpoint/2010/main" val="39662772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Element: Performance Expectation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element is pretty straight-forward, and we already have it done, because we want to indicate the PE for which we are developing the task specifications tool. It might seem like a “mute” point, but we are always coming back to it. It is the focus of what we are doing. From a single task specifications tool, we can generate multiple tasks. The unpacking document that you worked on previously is like a palate of knowledge, skills, and abilities that you can select from to design tasks that measure exactly what you need to know during a point in time during your instruction. We want to make sure everything is aligned to the PE.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Element: Knowledge, Skills, and Abilities (KSAs)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are the Knowledge, skills, and abilities (KSAs). The purpose of the KSAs is to identify the focus of the PE. Each of these statements specifies what it is that students are expected to demonstrate to provide the evidence that they have learned one or more aspects of the PE. That PE is dense. Your unpacking documents are quite lengthy when you analyzed each of those dimensions. Therefore, when you develop the KSAs, they can go across multiple aspects of the PE, but they don’t all have to be at the level, or grain size, of the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NGSS-like standards present KSAs that we haven’t taught before. There is new content here that we need to understand well. When we break down a PE, we want to think about what KSAs (knowledge, skills, and abilities) are represented by the PE. </a:t>
            </a:r>
            <a:r>
              <a:rPr lang="en-US" sz="1200" b="1" kern="1200" dirty="0">
                <a:solidFill>
                  <a:schemeClr val="tx1"/>
                </a:solidFill>
                <a:effectLst/>
                <a:latin typeface="+mn-lt"/>
                <a:ea typeface="+mn-ea"/>
                <a:cs typeface="+mn-cs"/>
              </a:rPr>
              <a:t>KSAs are a combination of aspects of the PE that you can pull apart from the PE statement.</a:t>
            </a:r>
            <a:r>
              <a:rPr lang="en-US" sz="1200" kern="1200" dirty="0">
                <a:solidFill>
                  <a:schemeClr val="tx1"/>
                </a:solidFill>
                <a:effectLst/>
                <a:latin typeface="+mn-lt"/>
                <a:ea typeface="+mn-ea"/>
                <a:cs typeface="+mn-cs"/>
              </a:rPr>
              <a:t> One PE may have three to six KSAs depending on how dense or packed it is with respect to the DCI’s or the SEP or the CCCs; when you make decisions about those KSAs, it could be that your assessment task is just going to address a single KSA. Is it ever appropriate just to measure a DCI? Maybe it’s driven by what's in the PE; perhaps one KSA is more of a DCI, or maybe it’s across a couple of dimensions and includes a SEP or a CCC. The KSAs can be graduated. They can address </a:t>
            </a:r>
            <a:r>
              <a:rPr lang="en-US" sz="1200" b="1" kern="1200" dirty="0">
                <a:solidFill>
                  <a:schemeClr val="tx1"/>
                </a:solidFill>
                <a:effectLst/>
                <a:latin typeface="+mn-lt"/>
                <a:ea typeface="+mn-ea"/>
                <a:cs typeface="+mn-cs"/>
              </a:rPr>
              <a:t>an aspect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of </a:t>
            </a:r>
            <a:r>
              <a:rPr lang="en-US" sz="1200" kern="1200" dirty="0">
                <a:solidFill>
                  <a:schemeClr val="tx1"/>
                </a:solidFill>
                <a:effectLst/>
                <a:latin typeface="+mn-lt"/>
                <a:ea typeface="+mn-ea"/>
                <a:cs typeface="+mn-cs"/>
              </a:rPr>
              <a:t>the PE. As tasks become more graduated and complex, we would expect to see them address more KSAs and KSAs associated with that PE. These KSAs can be things that you measure midway through or even a quarter of the way through instruction just to make sure your students are on track. The KSAs are also your opportunity to put back together some aspects of the multiple dimensions that you teased apart in the unpacking. KSA is kind of like the “junior” PE and the demonstration is “what are they doing?”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KSAs might be more discrete; they may just look at a particular dimension rather than more than one dimension. You will select one or more KSAs from this menu of options for measurement by the assessment task. As we’ve said, this tool can be used to generate multiple tasks depending on what it is you need to know. Everything aligns back to the PE, but you will decide based on your instructional sequence, and the list of KSAs that are developed, what it is you want to measure at a particular time. All of the KSAs might vary in their complexity, whether it is descriptive or generative in terms of cognitive complexity, and you might focus on one KSA or more than one KSA when you develop your task. You are creating a palate or menu of options. Regardless of how you select them, we know that they are aligned to that PE. </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4937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next two elements of the task specifications tool, you’ll complete the Student Demonstration of Learning and Work Product.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Element: Student Demonstration of Learning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element, you’ll want to think carefully about the evidence students will need to demonstrate for each of the KSAs you’ve created. Create a list of what students should be able to do to demonstrate that they have met the KSAs. In this list, you’ll want to clearly define the qualities of student performance that constitute student evidence. For example, for KSA1: Develop a model to describe matter, students will need to demonstrate that they can 1) model accurately to represent the observable phenomena, 2) model accurately to capture all mechanistic features of the observable phenomena, and 3) show that the scale of the model components is relevant to the various objects, systems, and processes. </a:t>
            </a:r>
          </a:p>
          <a:p>
            <a:r>
              <a:rPr lang="en-US" sz="1200" kern="1200" dirty="0">
                <a:solidFill>
                  <a:schemeClr val="tx1"/>
                </a:solidFill>
                <a:effectLst/>
                <a:latin typeface="+mn-lt"/>
                <a:ea typeface="+mn-ea"/>
                <a:cs typeface="+mn-cs"/>
              </a:rPr>
              <a:t>To complete this section, focus on the evidence that will need to be produced by the tasks and the criteria that will need to be included in the scoring rubric to appropriately measure students’ performance of the KSAs.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Element: Work Product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work product, you’ll want to think about the “vehicles” that are intended to contain observable evidence. This could include item types, situations, or stimuli that will allow students to demonstrate their learning of the KSAs. Educators can pick from this “menu of options” to select a work product or combinations of work products appropriate for measuring the KSAs.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46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on this graphic a bit more, you can see our SCILLSS deliverables and how they relate to the model of assessment tied to student learning. Each color-coded section is representative of a different area or focus of our work. These resources very clearly align to and support our project goals articulated at the top of the graphic. We’ve completed or are currently working on all of these deliverables, and current drafts are posted to the project website. </a:t>
            </a:r>
          </a:p>
        </p:txBody>
      </p:sp>
      <p:sp>
        <p:nvSpPr>
          <p:cNvPr id="4" name="Slide Number Placeholder 3"/>
          <p:cNvSpPr>
            <a:spLocks noGrp="1"/>
          </p:cNvSpPr>
          <p:nvPr>
            <p:ph type="sldNum" sz="quarter" idx="5"/>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39559771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Element: Task Features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task features? These are necessary features of the assessment tasks that would be necessary to appropriately measure one or more of the KSAs. The task designer needs to be able to describe the features of the tasks that need to be evident in any of the products that students are creating and needs to make design decisions informed by the clarification statement in the NGSS PE, as appropriate. We want to ensure that when we are developing these tasks, we are not asking students to do things that exceed the expectation of the PE and we want to make sure too that the task features that we are building into these tasks allow us to determine what a student knows about the measured content; these features may also indicate to us what students do not know. It is important to note too that a single question within a task may not represent all the task features listed, so it is kind of an amalgam.  If you look across the KSAs and the student demonstration of learning and the work product, consider what task features would cover the range of those elements of your task specification. Keep in mind, however, that not all of them are applied to every task.</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Element: Aspects of an assessment task that can be varied to shift complexity or focus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element, “Aspects of an assessment task that can be varied to shift complexity or focus,” can be thought of in regard to the construction of a test. Generally, all standards, even with respect to the PEs, are not created equally and all items on a test are not created equally with respect to their complexity. By the nature of the standard, some skills or knowledge are more complex or less complex than others. Therefore, it is appropriate then based on what is being measured that the actual assessment has some variation in its complexity. When you are thinking about what it is you are going to measure, you can address that in this aspect or in this element or task feature. For example, to vary the complexity of a task, you can opt to provide a model to a student for revision, or you might require students to create their own model. You could also choose to vary the components of the model provided to the student to alter the complexity of the item.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641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Element: Assessment Boundaries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we will talk about assessment boundaries. It is not only important to think about what we are measuring, we also want to think about what is not assessed. With regard to the PEs, many of them have assessment boundaries. For this element, list the information that is not assessed (i.e., related above grade-level knowledge and skills). You may want to reference the “Assessment Boundary” in the NGSS for the PE as appropriate.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0259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selection of resources to support unpacking the PEs to identify “Key Aspects” and “Prior Knowledge” includes the Framework, the NGSS, and NGSS Appendices E: Disciplinary Core Ideas, F: Science and Engineering Practices, and G: Crosscutting Concepts (i.e., progressions).</a:t>
            </a:r>
            <a:r>
              <a:rPr lang="en-US" sz="1200" i="1"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9353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75</a:t>
            </a:fld>
            <a:endParaRPr lang="en-US"/>
          </a:p>
        </p:txBody>
      </p:sp>
    </p:spTree>
    <p:extLst>
      <p:ext uri="{BB962C8B-B14F-4D97-AF65-F5344CB8AC3E}">
        <p14:creationId xmlns:p14="http://schemas.microsoft.com/office/powerpoint/2010/main" val="37201054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065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793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next thing we will begin conceptualizing as we began to develop this task is the scoring rubric. </a:t>
            </a:r>
          </a:p>
          <a:p>
            <a:endParaRPr lang="en-US" sz="1300" dirty="0"/>
          </a:p>
          <a:p>
            <a:r>
              <a:rPr lang="en-US" sz="1300" dirty="0"/>
              <a:t>Will the task elicit a potential range of student responses that you can utilize to get good information? Sometimes evaluating the response to one multiple choice item with options A, B, C, D does not really tell you much as an educator about what students actually understand. </a:t>
            </a:r>
          </a:p>
          <a:p>
            <a:endParaRPr lang="en-US" sz="1300" dirty="0"/>
          </a:p>
          <a:p>
            <a:r>
              <a:rPr lang="en-US" sz="1300" dirty="0"/>
              <a:t>The goal of doing these classroom-based assessments along your instructional sequence is to get your finger on the pulse of what kids know and can do. Therefore, when designing these assessments it is important that there are enough criteria in the rubric to properly evaluate what students understand and where they still need support. The rubric makes this beneficial because educators have the ability to look across the rubric and see specific areas where students might be performing well or might be struggling. The rubric needs to allow an educator to be able to question and determine how to shape instructional decisions from the students’ performance.</a:t>
            </a:r>
          </a:p>
          <a:p>
            <a:endParaRPr lang="en-US" sz="1300" dirty="0"/>
          </a:p>
          <a:p>
            <a:r>
              <a:rPr lang="en-US" sz="1300" dirty="0"/>
              <a:t>Though the task of designing a rubric can seem daunting, remember that you have your tools. Look back at </a:t>
            </a:r>
            <a:r>
              <a:rPr lang="en-US" sz="1300"/>
              <a:t>your Unpacking Tool </a:t>
            </a:r>
            <a:r>
              <a:rPr lang="en-US" sz="1300" dirty="0"/>
              <a:t>and Task Specifications Tool. These are going to be key supports to inform your design of the rubric in such a way that it garners for you (and the students) the right information about that they know and can do. </a:t>
            </a:r>
          </a:p>
          <a:p>
            <a:endParaRPr lang="en-US" sz="1300" dirty="0"/>
          </a:p>
          <a:p>
            <a:r>
              <a:rPr lang="en-US" sz="1300" dirty="0"/>
              <a:t>The primary intention for these rubrics is not necessarily to grade or to provide an evaluation, but rather to assess where students are in their learning and understanding and decide what, how, and with whom differentiation is needed in instruction. This is not to say that this cannot be graded, but the intent is to encourage formative thinking.</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83E6B36-D1BF-4A9F-80E2-F6394CECE167}"/>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3304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1" dirty="0"/>
              <a:t>[Facilitators continue to guide grade level/band teams to develop the rubrics for their targeted PI using the guidance and example rubric in the presentation. Collaborative teams will populate the Rubric Development Tool Template. Facilitators will guide teams to consider revisions to the rubric as they work on its development. Participants begin drafting the rubric in their grade-level teams.]</a:t>
            </a:r>
            <a:endParaRPr lang="en-US" sz="1400" i="1" dirty="0"/>
          </a:p>
          <a:p>
            <a:pPr marL="241653">
              <a:spcAft>
                <a:spcPts val="634"/>
              </a:spcAft>
            </a:pPr>
            <a:endParaRPr lang="en-US" sz="13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34B0C18-3C02-4AA0-9EE7-56AE82C77996}"/>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4430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several different ways to craft or develop a rubric. Maybe a task has several items or questions. You could make a rubric that is used to score each question within a task. You could create a rubric that describes the full range of items and considers responses to the task as a whole. There are different types of rubrics that you could develop with different degrees of content and it has to do too with the intended purpose and use of your task. What is it that you want to understand about your students? </a:t>
            </a:r>
          </a:p>
          <a:p>
            <a:endParaRPr lang="en-US" sz="1300" dirty="0"/>
          </a:p>
          <a:p>
            <a:r>
              <a:rPr lang="en-US" sz="1300" dirty="0"/>
              <a:t>There are different types and degrees of evidence that you’ll need to think about as you are designing a rubric for your task. It is </a:t>
            </a:r>
            <a:r>
              <a:rPr lang="en-US" sz="1300" b="1" dirty="0"/>
              <a:t>not intended </a:t>
            </a:r>
            <a:r>
              <a:rPr lang="en-US" sz="1300" dirty="0"/>
              <a:t>that these rubrics are developed to provide a grade for students. They are designed to be tools for you as educators to determine how you might adapt or improve instruction. The numbers across the top of the rubric are really just intended to create different categories so you know which students completed the task according to the provided criteria. The intent of the categories are to help you categorize students to understand generally how your class is performing across those levels. This will allow you to differentiate your instruction based on how many students fall into each category indicated on the rubric. Where do I need to adjust my instruction in response to student performance of the criteria in the rubric?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18DC8770-0010-4362-9F40-4107564AA700}"/>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417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several different ways to craft or develop a rubric. Maybe a task has several items or questions. You could make a rubric that is used to score each question within a task. You could create a rubric that describes the full range of items and considers responses to the task as a whole. There are different types of rubrics that you could develop with different degrees of content and it has to do too with the intended purpose and use of your task. What is it that you want to understand about your students? </a:t>
            </a:r>
          </a:p>
          <a:p>
            <a:endParaRPr lang="en-US" sz="1300" dirty="0"/>
          </a:p>
          <a:p>
            <a:r>
              <a:rPr lang="en-US" sz="1300" dirty="0"/>
              <a:t>There are different types and degrees of evidence that you’ll need to think about as you are designing a rubric for your task. It is </a:t>
            </a:r>
            <a:r>
              <a:rPr lang="en-US" sz="1300" b="1" dirty="0"/>
              <a:t>not intended </a:t>
            </a:r>
            <a:r>
              <a:rPr lang="en-US" sz="1300" dirty="0"/>
              <a:t>that these rubrics are developed to provide a grade for students. They are designed to be tools for you as educators to determine how you might adapt or improve instruction. The numbers across the top of the rubric are really just intended to create different categories so you know which students completed the task according to the provided criteria. The intent of the categories are to help you categorize students to understand generally how your class is performing across those levels. This will allow you to differentiate your instruction based on how many students fall into each category indicated on the rubric. Where do I need to adjust my instruction in response to student performance of the criteria in the rubric?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18DC8770-0010-4362-9F40-4107564AA700}"/>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49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1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Creating student exemplars is an exercise to assess the grade-appropriateness of the task and to consider how a student at the targeted grade or age might respond. Student exemplars demonstrate examples of high-quality student performance. Exemplar responses should be considered age- and grade-appropriate. We want to make sure that a high-level response is scientifically accurate, complete and coherent, and consistent with the type of student evidence expected. A low-level response may include misconceptions, be incomplete, or not consistent with the type of evidence expected.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low-level response may include misconceptions, is incomplete, and is not consistent with the type of evidence expected.</a:t>
            </a:r>
          </a:p>
          <a:p>
            <a:endParaRPr lang="en-US" sz="1200" dirty="0"/>
          </a:p>
          <a:p>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80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572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0644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and Charlene</a:t>
            </a:r>
          </a:p>
        </p:txBody>
      </p:sp>
      <p:sp>
        <p:nvSpPr>
          <p:cNvPr id="4" name="Slide Number Placeholder 3"/>
          <p:cNvSpPr>
            <a:spLocks noGrp="1"/>
          </p:cNvSpPr>
          <p:nvPr>
            <p:ph type="sldNum" sz="quarter" idx="10"/>
          </p:nvPr>
        </p:nvSpPr>
        <p:spPr/>
        <p:txBody>
          <a:bodyPr/>
          <a:lstStyle/>
          <a:p>
            <a:pPr defTabSz="466618">
              <a:defRPr/>
            </a:pPr>
            <a:fld id="{157F591F-48A8-46BF-9842-345A827D44AD}" type="slidenum">
              <a:rPr lang="en-US">
                <a:solidFill>
                  <a:prstClr val="black"/>
                </a:solidFill>
                <a:latin typeface="Calibri" panose="020F0502020204030204"/>
              </a:rPr>
              <a:pPr defTabSz="466618">
                <a:defRPr/>
              </a:pPr>
              <a:t>85</a:t>
            </a:fld>
            <a:endParaRPr lang="en-US">
              <a:solidFill>
                <a:prstClr val="black"/>
              </a:solidFill>
              <a:latin typeface="Calibri" panose="020F0502020204030204"/>
            </a:endParaRPr>
          </a:p>
        </p:txBody>
      </p:sp>
    </p:spTree>
    <p:extLst>
      <p:ext uri="{BB962C8B-B14F-4D97-AF65-F5344CB8AC3E}">
        <p14:creationId xmlns:p14="http://schemas.microsoft.com/office/powerpoint/2010/main" val="2775779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1578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4716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B60A32E-F626-4AA1-BBA1-9DAA8038CD10}" type="slidenum">
              <a:rPr lang="en-US">
                <a:solidFill>
                  <a:prstClr val="black"/>
                </a:solidFill>
                <a:latin typeface="Calibri" panose="020F0502020204030204"/>
              </a:rPr>
              <a:pPr defTabSz="933237">
                <a:defRPr/>
              </a:pPr>
              <a:t>93</a:t>
            </a:fld>
            <a:endParaRPr lang="en-US">
              <a:solidFill>
                <a:prstClr val="black"/>
              </a:solidFill>
              <a:latin typeface="Calibri" panose="020F0502020204030204"/>
            </a:endParaRPr>
          </a:p>
        </p:txBody>
      </p:sp>
    </p:spTree>
    <p:extLst>
      <p:ext uri="{BB962C8B-B14F-4D97-AF65-F5344CB8AC3E}">
        <p14:creationId xmlns:p14="http://schemas.microsoft.com/office/powerpoint/2010/main" val="3143326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94</a:t>
            </a:fld>
            <a:endParaRPr lang="en-US"/>
          </a:p>
        </p:txBody>
      </p:sp>
    </p:spTree>
    <p:extLst>
      <p:ext uri="{BB962C8B-B14F-4D97-AF65-F5344CB8AC3E}">
        <p14:creationId xmlns:p14="http://schemas.microsoft.com/office/powerpoint/2010/main" val="35520362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3237">
              <a:defRPr/>
            </a:pPr>
            <a:r>
              <a:rPr lang="en-US">
                <a:solidFill>
                  <a:prstClr val="black"/>
                </a:solidFill>
                <a:latin typeface="Calibri" panose="020F0502020204030204"/>
              </a:rPr>
              <a:t>August 19, 2010</a:t>
            </a:r>
          </a:p>
        </p:txBody>
      </p:sp>
      <p:sp>
        <p:nvSpPr>
          <p:cNvPr id="5" name="Slide Number Placeholder 4"/>
          <p:cNvSpPr>
            <a:spLocks noGrp="1"/>
          </p:cNvSpPr>
          <p:nvPr>
            <p:ph type="sldNum" sz="quarter" idx="11"/>
          </p:nvPr>
        </p:nvSpPr>
        <p:spPr/>
        <p:txBody>
          <a:bodyPr/>
          <a:lstStyle/>
          <a:p>
            <a:pPr defTabSz="933237">
              <a:defRPr/>
            </a:pPr>
            <a:fld id="{2DBE8CB6-50C0-41D5-A483-28721207C013}" type="slidenum">
              <a:rPr lang="en-US">
                <a:solidFill>
                  <a:prstClr val="black"/>
                </a:solidFill>
                <a:latin typeface="Calibri" panose="020F0502020204030204"/>
              </a:rPr>
              <a:pPr defTabSz="933237">
                <a:defRPr/>
              </a:pPr>
              <a:t>95</a:t>
            </a:fld>
            <a:endParaRPr lang="en-US">
              <a:solidFill>
                <a:prstClr val="black"/>
              </a:solidFill>
              <a:latin typeface="Calibri" panose="020F0502020204030204"/>
            </a:endParaRPr>
          </a:p>
        </p:txBody>
      </p:sp>
    </p:spTree>
    <p:extLst>
      <p:ext uri="{BB962C8B-B14F-4D97-AF65-F5344CB8AC3E}">
        <p14:creationId xmlns:p14="http://schemas.microsoft.com/office/powerpoint/2010/main" val="209592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266c9d29d_2_17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7266c9d29d_2_17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Bill and Char</a:t>
            </a:r>
            <a:endParaRPr dirty="0"/>
          </a:p>
        </p:txBody>
      </p:sp>
      <p:sp>
        <p:nvSpPr>
          <p:cNvPr id="434" name="Google Shape;434;g7266c9d29d_2_17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8181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8/21/2020</a:t>
            </a:fld>
            <a:endParaRPr lang="en-US"/>
          </a:p>
        </p:txBody>
      </p:sp>
      <p:pic>
        <p:nvPicPr>
          <p:cNvPr id="7" name="Picture 6">
            <a:extLst>
              <a:ext uri="{FF2B5EF4-FFF2-40B4-BE49-F238E27FC236}">
                <a16:creationId xmlns:a16="http://schemas.microsoft.com/office/drawing/2014/main" id="{ECB22306-D99F-40BF-B84B-D9A0599B71C3}"/>
              </a:ext>
            </a:extLst>
          </p:cNvPr>
          <p:cNvPicPr>
            <a:picLocks noChangeAspect="1"/>
          </p:cNvPicPr>
          <p:nvPr userDrawn="1"/>
        </p:nvPicPr>
        <p:blipFill>
          <a:blip r:embed="rId2"/>
          <a:stretch>
            <a:fillRect/>
          </a:stretch>
        </p:blipFill>
        <p:spPr>
          <a:xfrm>
            <a:off x="8020426" y="185738"/>
            <a:ext cx="907177" cy="994142"/>
          </a:xfrm>
          <a:prstGeom prst="rect">
            <a:avLst/>
          </a:prstGeom>
        </p:spPr>
      </p:pic>
      <p:sp>
        <p:nvSpPr>
          <p:cNvPr id="8" name="Slide Number Placeholder 5">
            <a:extLst>
              <a:ext uri="{FF2B5EF4-FFF2-40B4-BE49-F238E27FC236}">
                <a16:creationId xmlns:a16="http://schemas.microsoft.com/office/drawing/2014/main" id="{7EE242A9-5D3C-4DB7-867D-BCF8DD699AD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6989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D7E569A1-E54F-469D-BF09-815853AC7A5A}"/>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107677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00BD75DE-726C-4728-AF8C-B02F40F9B37D}"/>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58356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8/21/2020</a:t>
            </a:fld>
            <a:endParaRPr lang="en-US"/>
          </a:p>
        </p:txBody>
      </p:sp>
      <p:sp>
        <p:nvSpPr>
          <p:cNvPr id="7" name="Slide Number Placeholder 5">
            <a:extLst>
              <a:ext uri="{FF2B5EF4-FFF2-40B4-BE49-F238E27FC236}">
                <a16:creationId xmlns:a16="http://schemas.microsoft.com/office/drawing/2014/main" id="{F5E368B7-6B36-4703-BBAA-20A09D34FBB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03261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lvl1pPr>
              <a:defRPr sz="4000" b="1">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43080" y="1461449"/>
            <a:ext cx="8243719" cy="4894899"/>
          </a:xfrm>
        </p:spPr>
        <p:txBody>
          <a:bodyPr/>
          <a:lstStyle>
            <a:lvl2pPr marL="685800" indent="-228600">
              <a:buFont typeface="Calibri" panose="020F0502020204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2A9DC8-C33A-416D-B9C2-4F16A8BB4FA5}" type="datetime1">
              <a:rPr lang="en-US" smtClean="0"/>
              <a:t>8/21/2020</a:t>
            </a:fld>
            <a:endParaRPr lang="en-US"/>
          </a:p>
        </p:txBody>
      </p:sp>
      <p:pic>
        <p:nvPicPr>
          <p:cNvPr id="10" name="Picture 9">
            <a:extLst>
              <a:ext uri="{FF2B5EF4-FFF2-40B4-BE49-F238E27FC236}">
                <a16:creationId xmlns:a16="http://schemas.microsoft.com/office/drawing/2014/main" id="{60625B38-7CE2-4019-8F72-B111515A95BA}"/>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BDF357C0-38C3-4CB6-A729-CE2621E3B60B}"/>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47643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8/21/2020</a:t>
            </a:fld>
            <a:endParaRPr lang="en-US"/>
          </a:p>
        </p:txBody>
      </p:sp>
      <p:sp>
        <p:nvSpPr>
          <p:cNvPr id="7" name="Slide Number Placeholder 5">
            <a:extLst>
              <a:ext uri="{FF2B5EF4-FFF2-40B4-BE49-F238E27FC236}">
                <a16:creationId xmlns:a16="http://schemas.microsoft.com/office/drawing/2014/main" id="{A3CD0548-438B-46D4-9E71-0EF16093C15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pic>
        <p:nvPicPr>
          <p:cNvPr id="6" name="Picture 5">
            <a:extLst>
              <a:ext uri="{FF2B5EF4-FFF2-40B4-BE49-F238E27FC236}">
                <a16:creationId xmlns:a16="http://schemas.microsoft.com/office/drawing/2014/main" id="{76914E5D-14A0-4947-B6B9-4974608FBFF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431775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8/21/2020</a:t>
            </a:fld>
            <a:endParaRPr lang="en-US"/>
          </a:p>
        </p:txBody>
      </p:sp>
      <p:pic>
        <p:nvPicPr>
          <p:cNvPr id="11" name="Picture 10">
            <a:extLst>
              <a:ext uri="{FF2B5EF4-FFF2-40B4-BE49-F238E27FC236}">
                <a16:creationId xmlns:a16="http://schemas.microsoft.com/office/drawing/2014/main" id="{4EBACBEB-CCA8-4DC4-AB4C-CE03E7BEB6DA}"/>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2" name="Slide Number Placeholder 5">
            <a:extLst>
              <a:ext uri="{FF2B5EF4-FFF2-40B4-BE49-F238E27FC236}">
                <a16:creationId xmlns:a16="http://schemas.microsoft.com/office/drawing/2014/main" id="{BAEA7573-4369-4F89-9CAD-6569B213E97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87774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8/21/2020</a:t>
            </a:fld>
            <a:endParaRPr lang="en-US"/>
          </a:p>
        </p:txBody>
      </p:sp>
      <p:sp>
        <p:nvSpPr>
          <p:cNvPr id="10" name="Slide Number Placeholder 5">
            <a:extLst>
              <a:ext uri="{FF2B5EF4-FFF2-40B4-BE49-F238E27FC236}">
                <a16:creationId xmlns:a16="http://schemas.microsoft.com/office/drawing/2014/main" id="{E61947FA-2E22-446B-B4A4-5EAA2FAC3C73}"/>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11" name="Picture 10">
            <a:extLst>
              <a:ext uri="{FF2B5EF4-FFF2-40B4-BE49-F238E27FC236}">
                <a16:creationId xmlns:a16="http://schemas.microsoft.com/office/drawing/2014/main" id="{2441E731-3C35-4D64-93D4-EEED8C2A1B69}"/>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72042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8/21/2020</a:t>
            </a:fld>
            <a:endParaRPr lang="en-US"/>
          </a:p>
        </p:txBody>
      </p:sp>
      <p:sp>
        <p:nvSpPr>
          <p:cNvPr id="6" name="Slide Number Placeholder 5">
            <a:extLst>
              <a:ext uri="{FF2B5EF4-FFF2-40B4-BE49-F238E27FC236}">
                <a16:creationId xmlns:a16="http://schemas.microsoft.com/office/drawing/2014/main" id="{917855E5-3A01-4893-85F4-3040C0A1771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5" name="Picture 4">
            <a:extLst>
              <a:ext uri="{FF2B5EF4-FFF2-40B4-BE49-F238E27FC236}">
                <a16:creationId xmlns:a16="http://schemas.microsoft.com/office/drawing/2014/main" id="{7B50F40E-3AB4-410E-8F0C-8CB4669A3C13}"/>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073431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8/21/2020</a:t>
            </a:fld>
            <a:endParaRPr lang="en-US"/>
          </a:p>
        </p:txBody>
      </p:sp>
      <p:pic>
        <p:nvPicPr>
          <p:cNvPr id="6" name="Picture 5">
            <a:extLst>
              <a:ext uri="{FF2B5EF4-FFF2-40B4-BE49-F238E27FC236}">
                <a16:creationId xmlns:a16="http://schemas.microsoft.com/office/drawing/2014/main" id="{62A40426-F4D9-45A6-9F4B-A96F31E2129D}"/>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5" name="Slide Number Placeholder 5">
            <a:extLst>
              <a:ext uri="{FF2B5EF4-FFF2-40B4-BE49-F238E27FC236}">
                <a16:creationId xmlns:a16="http://schemas.microsoft.com/office/drawing/2014/main" id="{A8B24F96-A67D-4A7B-8112-2CA5E0479DD3}"/>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65342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54416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lvl1pPr>
              <a:defRPr sz="4000" b="1">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417319"/>
            <a:ext cx="8229600" cy="4939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B82A0418-24AA-4BBF-A710-23C5E2FA53FD}"/>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76E1846D-1674-4B08-816D-5896014A0A8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819074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1022347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1653553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337919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8/21/2020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00326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8/21/2020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575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8/21/2020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753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8/21/2020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837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8/21/2020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97647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8/21/2020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8/21/2020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09601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7AC1EB02-84BD-4593-8563-42EF36AFD57F}"/>
              </a:ext>
            </a:extLst>
          </p:cNvPr>
          <p:cNvPicPr>
            <a:picLocks noChangeAspect="1"/>
          </p:cNvPicPr>
          <p:nvPr userDrawn="1"/>
        </p:nvPicPr>
        <p:blipFill>
          <a:blip r:embed="rId2"/>
          <a:stretch>
            <a:fillRect/>
          </a:stretch>
        </p:blipFill>
        <p:spPr>
          <a:xfrm>
            <a:off x="8020426" y="206758"/>
            <a:ext cx="907177" cy="994142"/>
          </a:xfrm>
          <a:prstGeom prst="rect">
            <a:avLst/>
          </a:prstGeom>
        </p:spPr>
      </p:pic>
    </p:spTree>
    <p:extLst>
      <p:ext uri="{BB962C8B-B14F-4D97-AF65-F5344CB8AC3E}">
        <p14:creationId xmlns:p14="http://schemas.microsoft.com/office/powerpoint/2010/main" val="3430702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8/21/2020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8/21/2020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8/21/2020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8/21/2020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90783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1523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8/21/2020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8/21/2020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9C87AE7-2BE7-453D-99D6-2C0E3FD2984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4207156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8/21/2020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8/21/2020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8/21/2020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8/21/2020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Slide Number Placeholder 5">
            <a:extLst>
              <a:ext uri="{FF2B5EF4-FFF2-40B4-BE49-F238E27FC236}">
                <a16:creationId xmlns:a16="http://schemas.microsoft.com/office/drawing/2014/main" id="{1D46FEED-503A-4698-9F82-146E6BE00B92}"/>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1635030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A9DC8-C33A-416D-B9C2-4F16A8BB4FA5}" type="datetime1">
              <a:rPr lang="en-US" smtClean="0"/>
              <a:t>8/21/2020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2071DB14-E438-40B5-9742-1940297A4090}"/>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C50769A9-1654-49D5-AB96-237D3DBE6AB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837931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8/21/2020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Slide Number Placeholder 5">
            <a:extLst>
              <a:ext uri="{FF2B5EF4-FFF2-40B4-BE49-F238E27FC236}">
                <a16:creationId xmlns:a16="http://schemas.microsoft.com/office/drawing/2014/main" id="{F7F87FCA-D6D1-499A-8FD1-CE92BDAA1A06}"/>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pic>
        <p:nvPicPr>
          <p:cNvPr id="8" name="Picture 7">
            <a:extLst>
              <a:ext uri="{FF2B5EF4-FFF2-40B4-BE49-F238E27FC236}">
                <a16:creationId xmlns:a16="http://schemas.microsoft.com/office/drawing/2014/main" id="{180F9B10-0E57-4CB5-893F-EA6825753EB6}"/>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94089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45459-2CA2-4742-939C-711AB53491B4}" type="slidenum">
              <a:rPr lang="en-US" smtClean="0"/>
              <a:t>‹#›</a:t>
            </a:fld>
            <a:endParaRPr lang="en-US"/>
          </a:p>
        </p:txBody>
      </p:sp>
      <p:pic>
        <p:nvPicPr>
          <p:cNvPr id="10" name="Picture 9">
            <a:extLst>
              <a:ext uri="{FF2B5EF4-FFF2-40B4-BE49-F238E27FC236}">
                <a16:creationId xmlns:a16="http://schemas.microsoft.com/office/drawing/2014/main" id="{D90EC7E6-2BA3-4A68-ABCE-623FB7A6206C}"/>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8658081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8/21/2020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pic>
        <p:nvPicPr>
          <p:cNvPr id="8" name="Picture 7">
            <a:extLst>
              <a:ext uri="{FF2B5EF4-FFF2-40B4-BE49-F238E27FC236}">
                <a16:creationId xmlns:a16="http://schemas.microsoft.com/office/drawing/2014/main" id="{2B716E97-6801-473A-9181-D2D5EFE27A5F}"/>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A5A79DCD-5663-4DD9-B786-AC2C6A5258C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683917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8/21/2020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
        <p:nvSpPr>
          <p:cNvPr id="10" name="Slide Number Placeholder 5">
            <a:extLst>
              <a:ext uri="{FF2B5EF4-FFF2-40B4-BE49-F238E27FC236}">
                <a16:creationId xmlns:a16="http://schemas.microsoft.com/office/drawing/2014/main" id="{4AF389FE-F5EA-4CC6-8DEE-8172010895E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11" name="Picture 10">
            <a:extLst>
              <a:ext uri="{FF2B5EF4-FFF2-40B4-BE49-F238E27FC236}">
                <a16:creationId xmlns:a16="http://schemas.microsoft.com/office/drawing/2014/main" id="{B4A74C7A-EA4F-4F4D-AF6D-C1E414F86A5E}"/>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842231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8/21/2020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6" name="Slide Number Placeholder 5">
            <a:extLst>
              <a:ext uri="{FF2B5EF4-FFF2-40B4-BE49-F238E27FC236}">
                <a16:creationId xmlns:a16="http://schemas.microsoft.com/office/drawing/2014/main" id="{B62000E5-EC81-48F7-9FFC-A93A37297746}"/>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7" name="Picture 6">
            <a:extLst>
              <a:ext uri="{FF2B5EF4-FFF2-40B4-BE49-F238E27FC236}">
                <a16:creationId xmlns:a16="http://schemas.microsoft.com/office/drawing/2014/main" id="{2C4E95DA-85E6-4D91-AAE7-E7CAD2B47356}"/>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121527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8/21/2020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00A01669-8F1A-475B-A025-8F8398CC1C31}"/>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D4AD4B8F-D840-4CFF-A726-2FEF91424BB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1118173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18460939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2406044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1475687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3000200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83"/>
        <p:cNvGrpSpPr/>
        <p:nvPr/>
      </p:nvGrpSpPr>
      <p:grpSpPr>
        <a:xfrm>
          <a:off x="0" y="0"/>
          <a:ext cx="0" cy="0"/>
          <a:chOff x="0" y="0"/>
          <a:chExt cx="0" cy="0"/>
        </a:xfrm>
      </p:grpSpPr>
      <p:sp>
        <p:nvSpPr>
          <p:cNvPr id="184" name="Google Shape;184;g7266c9d29d_2_100"/>
          <p:cNvSpPr txBox="1">
            <a:spLocks noGrp="1"/>
          </p:cNvSpPr>
          <p:nvPr>
            <p:ph type="title"/>
          </p:nvPr>
        </p:nvSpPr>
        <p:spPr>
          <a:xfrm>
            <a:off x="623888" y="1709743"/>
            <a:ext cx="78867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70C0"/>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5" name="Google Shape;185;g7266c9d29d_2_100"/>
          <p:cNvSpPr txBox="1">
            <a:spLocks noGrp="1"/>
          </p:cNvSpPr>
          <p:nvPr>
            <p:ph type="body" idx="1"/>
          </p:nvPr>
        </p:nvSpPr>
        <p:spPr>
          <a:xfrm>
            <a:off x="623888" y="4589468"/>
            <a:ext cx="78867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86" name="Google Shape;186;g7266c9d29d_2_100"/>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87" name="Google Shape;187;g7266c9d29d_2_100"/>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88" name="Google Shape;188;g7266c9d29d_2_100"/>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8" name="Picture 7">
            <a:extLst>
              <a:ext uri="{FF2B5EF4-FFF2-40B4-BE49-F238E27FC236}">
                <a16:creationId xmlns:a16="http://schemas.microsoft.com/office/drawing/2014/main" id="{644E07BE-F72F-4A5F-8197-6B9D323E305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996238" y="157943"/>
            <a:ext cx="1028700" cy="1025525"/>
          </a:xfrm>
          <a:prstGeom prst="rect">
            <a:avLst/>
          </a:prstGeom>
        </p:spPr>
      </p:pic>
    </p:spTree>
    <p:extLst>
      <p:ext uri="{BB962C8B-B14F-4D97-AF65-F5344CB8AC3E}">
        <p14:creationId xmlns:p14="http://schemas.microsoft.com/office/powerpoint/2010/main" val="2234497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5"/>
        <p:cNvGrpSpPr/>
        <p:nvPr/>
      </p:nvGrpSpPr>
      <p:grpSpPr>
        <a:xfrm>
          <a:off x="0" y="0"/>
          <a:ext cx="0" cy="0"/>
          <a:chOff x="0" y="0"/>
          <a:chExt cx="0" cy="0"/>
        </a:xfrm>
      </p:grpSpPr>
      <p:sp>
        <p:nvSpPr>
          <p:cNvPr id="196" name="Google Shape;196;g7266c9d29d_2_11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rgbClr val="0070C0"/>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g7266c9d29d_2_112"/>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198" name="Google Shape;198;g7266c9d29d_2_112"/>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99" name="Google Shape;199;g7266c9d29d_2_112"/>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00" name="Google Shape;200;g7266c9d29d_2_112"/>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37844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45459-2CA2-4742-939C-711AB53491B4}" type="slidenum">
              <a:rPr lang="en-US" smtClean="0"/>
              <a:t>‹#›</a:t>
            </a:fld>
            <a:endParaRPr lang="en-US"/>
          </a:p>
        </p:txBody>
      </p:sp>
      <p:pic>
        <p:nvPicPr>
          <p:cNvPr id="6" name="Picture 5">
            <a:extLst>
              <a:ext uri="{FF2B5EF4-FFF2-40B4-BE49-F238E27FC236}">
                <a16:creationId xmlns:a16="http://schemas.microsoft.com/office/drawing/2014/main" id="{BDCAE297-21BC-48C9-86B5-CC23A6BC6819}"/>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816905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1"/>
        <p:cNvGrpSpPr/>
        <p:nvPr/>
      </p:nvGrpSpPr>
      <p:grpSpPr>
        <a:xfrm>
          <a:off x="0" y="0"/>
          <a:ext cx="0" cy="0"/>
          <a:chOff x="0" y="0"/>
          <a:chExt cx="0" cy="0"/>
        </a:xfrm>
      </p:grpSpPr>
      <p:sp>
        <p:nvSpPr>
          <p:cNvPr id="202" name="Google Shape;202;g7266c9d29d_2_118"/>
          <p:cNvSpPr txBox="1">
            <a:spLocks noGrp="1"/>
          </p:cNvSpPr>
          <p:nvPr>
            <p:ph type="title"/>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70C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g7266c9d29d_2_118"/>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04" name="Google Shape;204;g7266c9d29d_2_118"/>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05" name="Google Shape;205;g7266c9d29d_2_118"/>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06" name="Google Shape;206;g7266c9d29d_2_118"/>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07" name="Google Shape;207;g7266c9d29d_2_118"/>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48976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7"/>
        <p:cNvGrpSpPr/>
        <p:nvPr/>
      </p:nvGrpSpPr>
      <p:grpSpPr>
        <a:xfrm>
          <a:off x="0" y="0"/>
          <a:ext cx="0" cy="0"/>
          <a:chOff x="0" y="0"/>
          <a:chExt cx="0" cy="0"/>
        </a:xfrm>
      </p:grpSpPr>
      <p:sp>
        <p:nvSpPr>
          <p:cNvPr id="218" name="Google Shape;218;g7266c9d29d_2_134"/>
          <p:cNvSpPr txBox="1">
            <a:spLocks noGrp="1"/>
          </p:cNvSpPr>
          <p:nvPr>
            <p:ph type="title"/>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70C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g7266c9d29d_2_134"/>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20" name="Google Shape;220;g7266c9d29d_2_134"/>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21" name="Google Shape;221;g7266c9d29d_2_134"/>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61883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26"/>
        <p:cNvGrpSpPr/>
        <p:nvPr/>
      </p:nvGrpSpPr>
      <p:grpSpPr>
        <a:xfrm>
          <a:off x="0" y="0"/>
          <a:ext cx="0" cy="0"/>
          <a:chOff x="0" y="0"/>
          <a:chExt cx="0" cy="0"/>
        </a:xfrm>
      </p:grpSpPr>
      <p:sp>
        <p:nvSpPr>
          <p:cNvPr id="227" name="Google Shape;227;g7266c9d29d_2_143"/>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70C0"/>
              </a:buClr>
              <a:buSzPts val="2400"/>
              <a:buFont typeface="Calibri"/>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g7266c9d29d_2_143"/>
          <p:cNvSpPr txBox="1">
            <a:spLocks noGrp="1"/>
          </p:cNvSpPr>
          <p:nvPr>
            <p:ph type="body" idx="1"/>
          </p:nvPr>
        </p:nvSpPr>
        <p:spPr>
          <a:xfrm>
            <a:off x="3887391" y="987430"/>
            <a:ext cx="4629300" cy="48735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229" name="Google Shape;229;g7266c9d29d_2_143"/>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230" name="Google Shape;230;g7266c9d29d_2_143"/>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31" name="Google Shape;231;g7266c9d29d_2_143"/>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32" name="Google Shape;232;g7266c9d29d_2_143"/>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568013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33"/>
        <p:cNvGrpSpPr/>
        <p:nvPr/>
      </p:nvGrpSpPr>
      <p:grpSpPr>
        <a:xfrm>
          <a:off x="0" y="0"/>
          <a:ext cx="0" cy="0"/>
          <a:chOff x="0" y="0"/>
          <a:chExt cx="0" cy="0"/>
        </a:xfrm>
      </p:grpSpPr>
      <p:sp>
        <p:nvSpPr>
          <p:cNvPr id="234" name="Google Shape;234;g7266c9d29d_2_15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70C0"/>
              </a:buClr>
              <a:buSzPts val="2400"/>
              <a:buFont typeface="Calibri"/>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g7266c9d29d_2_150"/>
          <p:cNvSpPr>
            <a:spLocks noGrp="1"/>
          </p:cNvSpPr>
          <p:nvPr>
            <p:ph type="pic" idx="2"/>
          </p:nvPr>
        </p:nvSpPr>
        <p:spPr>
          <a:xfrm>
            <a:off x="3887391" y="987430"/>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Calibri"/>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236" name="Google Shape;236;g7266c9d29d_2_15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237" name="Google Shape;237;g7266c9d29d_2_150"/>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38" name="Google Shape;238;g7266c9d29d_2_150"/>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39" name="Google Shape;239;g7266c9d29d_2_150"/>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394853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40"/>
        <p:cNvGrpSpPr/>
        <p:nvPr/>
      </p:nvGrpSpPr>
      <p:grpSpPr>
        <a:xfrm>
          <a:off x="0" y="0"/>
          <a:ext cx="0" cy="0"/>
          <a:chOff x="0" y="0"/>
          <a:chExt cx="0" cy="0"/>
        </a:xfrm>
      </p:grpSpPr>
      <p:sp>
        <p:nvSpPr>
          <p:cNvPr id="241" name="Google Shape;241;g7266c9d29d_2_157"/>
          <p:cNvSpPr txBox="1">
            <a:spLocks noGrp="1"/>
          </p:cNvSpPr>
          <p:nvPr>
            <p:ph type="title"/>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70C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2" name="Google Shape;242;g7266c9d29d_2_157"/>
          <p:cNvSpPr txBox="1">
            <a:spLocks noGrp="1"/>
          </p:cNvSpPr>
          <p:nvPr>
            <p:ph type="body" idx="1"/>
          </p:nvPr>
        </p:nvSpPr>
        <p:spPr>
          <a:xfrm rot="5400000">
            <a:off x="2179950" y="-150513"/>
            <a:ext cx="4784100" cy="8229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43" name="Google Shape;243;g7266c9d29d_2_157"/>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44" name="Google Shape;244;g7266c9d29d_2_157"/>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45" name="Google Shape;245;g7266c9d29d_2_157"/>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05353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46"/>
        <p:cNvGrpSpPr/>
        <p:nvPr/>
      </p:nvGrpSpPr>
      <p:grpSpPr>
        <a:xfrm>
          <a:off x="0" y="0"/>
          <a:ext cx="0" cy="0"/>
          <a:chOff x="0" y="0"/>
          <a:chExt cx="0" cy="0"/>
        </a:xfrm>
      </p:grpSpPr>
      <p:sp>
        <p:nvSpPr>
          <p:cNvPr id="247" name="Google Shape;247;g7266c9d29d_2_163"/>
          <p:cNvSpPr txBox="1">
            <a:spLocks noGrp="1"/>
          </p:cNvSpPr>
          <p:nvPr>
            <p:ph type="title"/>
          </p:nvPr>
        </p:nvSpPr>
        <p:spPr>
          <a:xfrm rot="5400000">
            <a:off x="4623601"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70C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8" name="Google Shape;248;g7266c9d29d_2_163"/>
          <p:cNvSpPr txBox="1">
            <a:spLocks noGrp="1"/>
          </p:cNvSpPr>
          <p:nvPr>
            <p:ph type="body" idx="1"/>
          </p:nvPr>
        </p:nvSpPr>
        <p:spPr>
          <a:xfrm rot="5400000">
            <a:off x="623027"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49" name="Google Shape;249;g7266c9d29d_2_163"/>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50" name="Google Shape;250;g7266c9d29d_2_163"/>
          <p:cNvSpPr txBox="1">
            <a:spLocks noGrp="1"/>
          </p:cNvSpPr>
          <p:nvPr>
            <p:ph type="ftr" idx="11"/>
          </p:nvPr>
        </p:nvSpPr>
        <p:spPr>
          <a:xfrm>
            <a:off x="3028950" y="6356355"/>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51" name="Google Shape;251;g7266c9d29d_2_163"/>
          <p:cNvSpPr txBox="1">
            <a:spLocks noGrp="1"/>
          </p:cNvSpPr>
          <p:nvPr>
            <p:ph type="sldNum" idx="12"/>
          </p:nvPr>
        </p:nvSpPr>
        <p:spPr>
          <a:xfrm>
            <a:off x="6457950" y="6356355"/>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85255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2"/>
        <p:cNvGrpSpPr/>
        <p:nvPr/>
      </p:nvGrpSpPr>
      <p:grpSpPr>
        <a:xfrm>
          <a:off x="0" y="0"/>
          <a:ext cx="0" cy="0"/>
          <a:chOff x="0" y="0"/>
          <a:chExt cx="0" cy="0"/>
        </a:xfrm>
      </p:grpSpPr>
      <p:sp>
        <p:nvSpPr>
          <p:cNvPr id="253" name="Google Shape;253;g7266c9d29d_2_169"/>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54" name="Google Shape;254;g7266c9d29d_2_16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76209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5"/>
        <p:cNvGrpSpPr/>
        <p:nvPr/>
      </p:nvGrpSpPr>
      <p:grpSpPr>
        <a:xfrm>
          <a:off x="0" y="0"/>
          <a:ext cx="0" cy="0"/>
          <a:chOff x="0" y="0"/>
          <a:chExt cx="0" cy="0"/>
        </a:xfrm>
      </p:grpSpPr>
      <p:sp>
        <p:nvSpPr>
          <p:cNvPr id="256" name="Google Shape;256;g7266c9d29d_2_17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algn="l" rtl="0">
              <a:lnSpc>
                <a:spcPct val="100000"/>
              </a:lnSpc>
              <a:spcBef>
                <a:spcPts val="0"/>
              </a:spcBef>
              <a:spcAft>
                <a:spcPts val="0"/>
              </a:spcAft>
              <a:buSzPts val="2800"/>
              <a:buFont typeface="Arial"/>
              <a:buNone/>
              <a:defRPr sz="1800"/>
            </a:lvl2pPr>
            <a:lvl3pPr lvl="2" algn="l" rtl="0">
              <a:lnSpc>
                <a:spcPct val="100000"/>
              </a:lnSpc>
              <a:spcBef>
                <a:spcPts val="0"/>
              </a:spcBef>
              <a:spcAft>
                <a:spcPts val="0"/>
              </a:spcAft>
              <a:buSzPts val="2800"/>
              <a:buFont typeface="Arial"/>
              <a:buNone/>
              <a:defRPr sz="1800"/>
            </a:lvl3pPr>
            <a:lvl4pPr lvl="3" algn="l" rtl="0">
              <a:lnSpc>
                <a:spcPct val="100000"/>
              </a:lnSpc>
              <a:spcBef>
                <a:spcPts val="0"/>
              </a:spcBef>
              <a:spcAft>
                <a:spcPts val="0"/>
              </a:spcAft>
              <a:buSzPts val="2800"/>
              <a:buFont typeface="Arial"/>
              <a:buNone/>
              <a:defRPr sz="1800"/>
            </a:lvl4pPr>
            <a:lvl5pPr lvl="4" algn="l" rtl="0">
              <a:lnSpc>
                <a:spcPct val="100000"/>
              </a:lnSpc>
              <a:spcBef>
                <a:spcPts val="0"/>
              </a:spcBef>
              <a:spcAft>
                <a:spcPts val="0"/>
              </a:spcAft>
              <a:buSzPts val="2800"/>
              <a:buFont typeface="Arial"/>
              <a:buNone/>
              <a:defRPr sz="1800"/>
            </a:lvl5pPr>
            <a:lvl6pPr lvl="5" algn="l" rtl="0">
              <a:lnSpc>
                <a:spcPct val="100000"/>
              </a:lnSpc>
              <a:spcBef>
                <a:spcPts val="0"/>
              </a:spcBef>
              <a:spcAft>
                <a:spcPts val="0"/>
              </a:spcAft>
              <a:buSzPts val="2800"/>
              <a:buFont typeface="Arial"/>
              <a:buNone/>
              <a:defRPr sz="1800"/>
            </a:lvl6pPr>
            <a:lvl7pPr lvl="6" algn="l" rtl="0">
              <a:lnSpc>
                <a:spcPct val="100000"/>
              </a:lnSpc>
              <a:spcBef>
                <a:spcPts val="0"/>
              </a:spcBef>
              <a:spcAft>
                <a:spcPts val="0"/>
              </a:spcAft>
              <a:buSzPts val="2800"/>
              <a:buFont typeface="Arial"/>
              <a:buNone/>
              <a:defRPr sz="1800"/>
            </a:lvl7pPr>
            <a:lvl8pPr lvl="7" algn="l" rtl="0">
              <a:lnSpc>
                <a:spcPct val="100000"/>
              </a:lnSpc>
              <a:spcBef>
                <a:spcPts val="0"/>
              </a:spcBef>
              <a:spcAft>
                <a:spcPts val="0"/>
              </a:spcAft>
              <a:buSzPts val="2800"/>
              <a:buFont typeface="Arial"/>
              <a:buNone/>
              <a:defRPr sz="1800"/>
            </a:lvl8pPr>
            <a:lvl9pPr lvl="8" algn="l" rtl="0">
              <a:lnSpc>
                <a:spcPct val="100000"/>
              </a:lnSpc>
              <a:spcBef>
                <a:spcPts val="0"/>
              </a:spcBef>
              <a:spcAft>
                <a:spcPts val="0"/>
              </a:spcAft>
              <a:buSzPts val="2800"/>
              <a:buFont typeface="Arial"/>
              <a:buNone/>
              <a:defRPr sz="1800"/>
            </a:lvl9pPr>
          </a:lstStyle>
          <a:p>
            <a:endParaRPr/>
          </a:p>
        </p:txBody>
      </p:sp>
      <p:sp>
        <p:nvSpPr>
          <p:cNvPr id="257" name="Google Shape;257;g7266c9d29d_2_172"/>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90000"/>
              </a:lnSpc>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58" name="Google Shape;258;g7266c9d29d_2_172"/>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90000"/>
              </a:lnSpc>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90000"/>
              </a:lnSpc>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259" name="Google Shape;259;g7266c9d29d_2_17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8A8992"/>
              </a:buClr>
              <a:buSzPts val="1200"/>
              <a:buFont typeface="Century Gothic"/>
              <a:buNone/>
              <a:defRPr sz="1200" b="0" i="0" u="none" strike="noStrike" cap="none">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11482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8/21/2020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614636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Tree>
    <p:extLst>
      <p:ext uri="{BB962C8B-B14F-4D97-AF65-F5344CB8AC3E}">
        <p14:creationId xmlns:p14="http://schemas.microsoft.com/office/powerpoint/2010/main" val="241147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45459-2CA2-4742-939C-711AB53491B4}" type="slidenum">
              <a:rPr lang="en-US" smtClean="0"/>
              <a:t>‹#›</a:t>
            </a:fld>
            <a:endParaRPr lang="en-US"/>
          </a:p>
        </p:txBody>
      </p:sp>
      <p:pic>
        <p:nvPicPr>
          <p:cNvPr id="5" name="Picture 4">
            <a:extLst>
              <a:ext uri="{FF2B5EF4-FFF2-40B4-BE49-F238E27FC236}">
                <a16:creationId xmlns:a16="http://schemas.microsoft.com/office/drawing/2014/main" id="{584D0BBC-6E1E-4088-B9C4-366A732D54B3}"/>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111196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37"/>
            <a:ext cx="8229600" cy="1143000"/>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pic>
        <p:nvPicPr>
          <p:cNvPr id="8" name="Picture 7">
            <a:extLst>
              <a:ext uri="{FF2B5EF4-FFF2-40B4-BE49-F238E27FC236}">
                <a16:creationId xmlns:a16="http://schemas.microsoft.com/office/drawing/2014/main" id="{50B39A3E-0AE8-41F8-9372-7F86657378BE}"/>
              </a:ext>
            </a:extLst>
          </p:cNvPr>
          <p:cNvPicPr>
            <a:picLocks noChangeAspect="1"/>
          </p:cNvPicPr>
          <p:nvPr userDrawn="1"/>
        </p:nvPicPr>
        <p:blipFill>
          <a:blip r:embed="rId2"/>
          <a:stretch>
            <a:fillRect/>
          </a:stretch>
        </p:blipFill>
        <p:spPr>
          <a:xfrm>
            <a:off x="7802217" y="136520"/>
            <a:ext cx="1232452" cy="1232452"/>
          </a:xfrm>
          <a:prstGeom prst="rect">
            <a:avLst/>
          </a:prstGeom>
        </p:spPr>
      </p:pic>
      <p:sp>
        <p:nvSpPr>
          <p:cNvPr id="10" name="Slide Number Placeholder 5">
            <a:extLst>
              <a:ext uri="{FF2B5EF4-FFF2-40B4-BE49-F238E27FC236}">
                <a16:creationId xmlns:a16="http://schemas.microsoft.com/office/drawing/2014/main" id="{41DFE31A-BF64-4F73-8619-B13FAA19B12D}"/>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119282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43F8B580-5574-4484-A4C3-C588EBD6032B}"/>
              </a:ext>
            </a:extLst>
          </p:cNvPr>
          <p:cNvPicPr>
            <a:picLocks noChangeAspect="1"/>
          </p:cNvPicPr>
          <p:nvPr userDrawn="1"/>
        </p:nvPicPr>
        <p:blipFill>
          <a:blip r:embed="rId2"/>
          <a:stretch>
            <a:fillRect/>
          </a:stretch>
        </p:blipFill>
        <p:spPr>
          <a:xfrm>
            <a:off x="7802217" y="136520"/>
            <a:ext cx="1232452" cy="1232452"/>
          </a:xfrm>
          <a:prstGeom prst="rect">
            <a:avLst/>
          </a:prstGeom>
        </p:spPr>
      </p:pic>
    </p:spTree>
    <p:extLst>
      <p:ext uri="{BB962C8B-B14F-4D97-AF65-F5344CB8AC3E}">
        <p14:creationId xmlns:p14="http://schemas.microsoft.com/office/powerpoint/2010/main" val="3151645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50BACB46-8133-41C3-89D6-D551CEDB974A}"/>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8744774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10" name="Picture 9">
            <a:extLst>
              <a:ext uri="{FF2B5EF4-FFF2-40B4-BE49-F238E27FC236}">
                <a16:creationId xmlns:a16="http://schemas.microsoft.com/office/drawing/2014/main" id="{82BCB19C-04ED-4F65-8556-46E74ED4C89F}"/>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1562102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6" name="Picture 5">
            <a:extLst>
              <a:ext uri="{FF2B5EF4-FFF2-40B4-BE49-F238E27FC236}">
                <a16:creationId xmlns:a16="http://schemas.microsoft.com/office/drawing/2014/main" id="{7A27148F-2E55-4308-AA9F-1F7FDED0FDD3}"/>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39577264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18360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70369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6046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78401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1099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512D5C1-3011-4467-AB64-62D260F8E91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5409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EDA7C612-84CB-45B3-8EC1-C185AC4BB6D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21093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emf"/><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8/21/2020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B2D4470C-51DF-4CE9-848E-AD45DBD41867}"/>
              </a:ext>
            </a:extLst>
          </p:cNvPr>
          <p:cNvPicPr>
            <a:picLocks noChangeAspect="1"/>
          </p:cNvPicPr>
          <p:nvPr userDrawn="1"/>
        </p:nvPicPr>
        <p:blipFill>
          <a:blip r:embed="rId13"/>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37722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8/21/2020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spTree>
    <p:extLst>
      <p:ext uri="{BB962C8B-B14F-4D97-AF65-F5344CB8AC3E}">
        <p14:creationId xmlns:p14="http://schemas.microsoft.com/office/powerpoint/2010/main" val="4011316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8/21/2020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 id="2147483722"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8/21/2020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8/21/2020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spTree>
    <p:extLst>
      <p:ext uri="{BB962C8B-B14F-4D97-AF65-F5344CB8AC3E}">
        <p14:creationId xmlns:p14="http://schemas.microsoft.com/office/powerpoint/2010/main" val="71640002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7266c9d29d_2_94"/>
          <p:cNvSpPr txBox="1">
            <a:spLocks noGrp="1"/>
          </p:cNvSpPr>
          <p:nvPr>
            <p:ph type="title"/>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70C0"/>
              </a:buClr>
              <a:buSzPts val="4000"/>
              <a:buFont typeface="Calibri"/>
              <a:buNone/>
              <a:defRPr sz="4000" b="1" i="0" u="none" strike="noStrike" cap="none">
                <a:solidFill>
                  <a:srgbClr val="0070C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9" name="Google Shape;179;g7266c9d29d_2_94"/>
          <p:cNvSpPr txBox="1">
            <a:spLocks noGrp="1"/>
          </p:cNvSpPr>
          <p:nvPr>
            <p:ph type="body" idx="1"/>
          </p:nvPr>
        </p:nvSpPr>
        <p:spPr>
          <a:xfrm>
            <a:off x="457200" y="1572237"/>
            <a:ext cx="8229600" cy="47841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0" name="Google Shape;180;g7266c9d29d_2_94"/>
          <p:cNvSpPr txBox="1">
            <a:spLocks noGrp="1"/>
          </p:cNvSpPr>
          <p:nvPr>
            <p:ph type="dt" idx="10"/>
          </p:nvPr>
        </p:nvSpPr>
        <p:spPr>
          <a:xfrm>
            <a:off x="628650" y="6356355"/>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81" name="Google Shape;181;g7266c9d29d_2_94"/>
          <p:cNvSpPr txBox="1"/>
          <p:nvPr/>
        </p:nvSpPr>
        <p:spPr>
          <a:xfrm>
            <a:off x="2686050" y="6356353"/>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Calibri"/>
                <a:ea typeface="Calibri"/>
                <a:cs typeface="Calibri"/>
                <a:sym typeface="Calibri"/>
              </a:rPr>
              <a:t>‹#›</a:t>
            </a:fld>
            <a:endParaRPr sz="900" b="0" i="0" u="none" strike="noStrike" cap="none" dirty="0">
              <a:solidFill>
                <a:srgbClr val="888888"/>
              </a:solidFill>
              <a:latin typeface="Calibri"/>
              <a:ea typeface="Calibri"/>
              <a:cs typeface="Calibri"/>
              <a:sym typeface="Calibri"/>
            </a:endParaRPr>
          </a:p>
        </p:txBody>
      </p:sp>
      <p:pic>
        <p:nvPicPr>
          <p:cNvPr id="182" name="Google Shape;182;g7266c9d29d_2_94"/>
          <p:cNvPicPr preferRelativeResize="0"/>
          <p:nvPr/>
        </p:nvPicPr>
        <p:blipFill rotWithShape="1">
          <a:blip r:embed="rId13">
            <a:alphaModFix/>
          </a:blip>
          <a:srcRect/>
          <a:stretch/>
        </p:blipFill>
        <p:spPr>
          <a:xfrm>
            <a:off x="8020426" y="185738"/>
            <a:ext cx="907177" cy="994142"/>
          </a:xfrm>
          <a:prstGeom prst="rect">
            <a:avLst/>
          </a:prstGeom>
          <a:noFill/>
          <a:ln>
            <a:noFill/>
          </a:ln>
        </p:spPr>
      </p:pic>
    </p:spTree>
    <p:extLst>
      <p:ext uri="{BB962C8B-B14F-4D97-AF65-F5344CB8AC3E}">
        <p14:creationId xmlns:p14="http://schemas.microsoft.com/office/powerpoint/2010/main" val="601651404"/>
      </p:ext>
    </p:extLst>
  </p:cSld>
  <p:clrMap bg1="lt1" tx1="dk1" bg2="dk2" tx2="lt2" accent1="accent1" accent2="accent2" accent3="accent3" accent4="accent4" accent5="accent5" accent6="accent6" hlink="hlink" folHlink="folHlink"/>
  <p:sldLayoutIdLst>
    <p:sldLayoutId id="2147483764" r:id="rId1"/>
    <p:sldLayoutId id="2147483766" r:id="rId2"/>
    <p:sldLayoutId id="2147483767" r:id="rId3"/>
    <p:sldLayoutId id="2147483769" r:id="rId4"/>
    <p:sldLayoutId id="2147483771" r:id="rId5"/>
    <p:sldLayoutId id="2147483772" r:id="rId6"/>
    <p:sldLayoutId id="2147483773" r:id="rId7"/>
    <p:sldLayoutId id="2147483774" r:id="rId8"/>
    <p:sldLayoutId id="2147483775" r:id="rId9"/>
    <p:sldLayoutId id="2147483776" r:id="rId10"/>
    <p:sldLayoutId id="214748380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13486689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56.xml"/><Relationship Id="rId1" Type="http://schemas.openxmlformats.org/officeDocument/2006/relationships/slideLayout" Target="../slideLayouts/slideLayout2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65.xml"/><Relationship Id="rId1" Type="http://schemas.openxmlformats.org/officeDocument/2006/relationships/slideLayout" Target="../slideLayouts/slideLayout2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73.xml"/><Relationship Id="rId1" Type="http://schemas.openxmlformats.org/officeDocument/2006/relationships/slideLayout" Target="../slideLayouts/slideLayout2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8.xml"/><Relationship Id="rId4" Type="http://schemas.openxmlformats.org/officeDocument/2006/relationships/hyperlink" Target="https://www.scillsspartners.org/scillss-resources/"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hyperlink" Target="mailto:lsummers@edCount.com" TargetMode="External"/><Relationship Id="rId7" Type="http://schemas.openxmlformats.org/officeDocument/2006/relationships/hyperlink" Target="mailto:rhonda.true@nebraska.gov" TargetMode="External"/><Relationship Id="rId2" Type="http://schemas.openxmlformats.org/officeDocument/2006/relationships/notesSlide" Target="../notesSlides/notesSlide85.xml"/><Relationship Id="rId1" Type="http://schemas.openxmlformats.org/officeDocument/2006/relationships/slideLayout" Target="../slideLayouts/slideLayout24.xml"/><Relationship Id="rId6" Type="http://schemas.openxmlformats.org/officeDocument/2006/relationships/hyperlink" Target="mailto:daisy.rutstein@sri.com" TargetMode="External"/><Relationship Id="rId5" Type="http://schemas.openxmlformats.org/officeDocument/2006/relationships/hyperlink" Target="mailto:cturner@edCount.com" TargetMode="External"/><Relationship Id="rId4" Type="http://schemas.openxmlformats.org/officeDocument/2006/relationships/hyperlink" Target="mailto:ebuchanan@edCount.com"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75" y="1165547"/>
            <a:ext cx="7549116" cy="1837513"/>
          </a:xfrm>
        </p:spPr>
        <p:txBody>
          <a:bodyPr>
            <a:noAutofit/>
          </a:bodyPr>
          <a:lstStyle/>
          <a:p>
            <a:r>
              <a:rPr lang="en-US" sz="3600" b="1" dirty="0">
                <a:solidFill>
                  <a:srgbClr val="0070C0"/>
                </a:solidFill>
              </a:rPr>
              <a:t>Strengthening Claims-based Interpretations and Uses of Local and Large-scale Science Assessment Scores</a:t>
            </a:r>
            <a:br>
              <a:rPr lang="en-US" sz="3600" b="1" dirty="0">
                <a:solidFill>
                  <a:srgbClr val="0070C0"/>
                </a:solidFill>
              </a:rPr>
            </a:br>
            <a:r>
              <a:rPr lang="en-US" sz="3600" b="1" dirty="0">
                <a:solidFill>
                  <a:srgbClr val="0070C0"/>
                </a:solidFill>
              </a:rPr>
              <a:t>(SCILLSS)</a:t>
            </a:r>
          </a:p>
        </p:txBody>
      </p:sp>
      <p:sp>
        <p:nvSpPr>
          <p:cNvPr id="3" name="Subtitle 2"/>
          <p:cNvSpPr>
            <a:spLocks noGrp="1"/>
          </p:cNvSpPr>
          <p:nvPr>
            <p:ph type="subTitle" idx="1"/>
          </p:nvPr>
        </p:nvSpPr>
        <p:spPr>
          <a:xfrm>
            <a:off x="1378245" y="4650658"/>
            <a:ext cx="6387509" cy="1539598"/>
          </a:xfrm>
        </p:spPr>
        <p:txBody>
          <a:bodyPr>
            <a:normAutofit fontScale="85000" lnSpcReduction="20000"/>
          </a:bodyPr>
          <a:lstStyle/>
          <a:p>
            <a:r>
              <a:rPr lang="en-US" b="1" dirty="0"/>
              <a:t>Advancing Multidimensional Science Assessment Design for Large-scale and Classroom Use</a:t>
            </a:r>
          </a:p>
          <a:p>
            <a:endParaRPr lang="en-US" b="1" dirty="0"/>
          </a:p>
          <a:p>
            <a:r>
              <a:rPr lang="en-US" sz="2200" dirty="0"/>
              <a:t>2020 NCME Annual Conference</a:t>
            </a:r>
          </a:p>
          <a:p>
            <a:r>
              <a:rPr lang="en-US" sz="2200" dirty="0"/>
              <a:t>August 21, 2020</a:t>
            </a:r>
          </a:p>
        </p:txBody>
      </p:sp>
      <p:pic>
        <p:nvPicPr>
          <p:cNvPr id="23" name="Picture 22"/>
          <p:cNvPicPr>
            <a:picLocks noChangeAspect="1"/>
          </p:cNvPicPr>
          <p:nvPr/>
        </p:nvPicPr>
        <p:blipFill>
          <a:blip r:embed="rId3"/>
          <a:stretch>
            <a:fillRect/>
          </a:stretch>
        </p:blipFill>
        <p:spPr>
          <a:xfrm>
            <a:off x="3898086" y="3062749"/>
            <a:ext cx="1347827" cy="1344643"/>
          </a:xfrm>
          <a:prstGeom prst="rect">
            <a:avLst/>
          </a:prstGeom>
        </p:spPr>
      </p:pic>
      <p:sp>
        <p:nvSpPr>
          <p:cNvPr id="5" name="Rectangle 4">
            <a:extLst>
              <a:ext uri="{FF2B5EF4-FFF2-40B4-BE49-F238E27FC236}">
                <a16:creationId xmlns:a16="http://schemas.microsoft.com/office/drawing/2014/main" id="{005F8D9C-78D9-4DEC-B4DB-21894CA665A8}"/>
              </a:ext>
            </a:extLst>
          </p:cNvPr>
          <p:cNvSpPr/>
          <p:nvPr/>
        </p:nvSpPr>
        <p:spPr>
          <a:xfrm>
            <a:off x="7378810" y="159026"/>
            <a:ext cx="1584463" cy="11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95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7266c9d29d_2_177"/>
          <p:cNvSpPr txBox="1">
            <a:spLocks noGrp="1"/>
          </p:cNvSpPr>
          <p:nvPr>
            <p:ph type="title"/>
          </p:nvPr>
        </p:nvSpPr>
        <p:spPr>
          <a:xfrm>
            <a:off x="-1815314" y="1853724"/>
            <a:ext cx="8917863" cy="3922500"/>
          </a:xfrm>
          <a:prstGeom prst="rect">
            <a:avLst/>
          </a:prstGeom>
          <a:noFill/>
          <a:ln>
            <a:noFill/>
          </a:ln>
        </p:spPr>
        <p:txBody>
          <a:bodyPr spcFirstLastPara="1" wrap="square" lIns="91425" tIns="45700" rIns="91425" bIns="45700" anchor="b" anchorCtr="0">
            <a:noAutofit/>
          </a:bodyPr>
          <a:lstStyle/>
          <a:p>
            <a:pPr marL="2743200" defTabSz="685783">
              <a:spcBef>
                <a:spcPct val="0"/>
              </a:spcBef>
              <a:buSzPts val="3600"/>
            </a:pPr>
            <a:r>
              <a:rPr lang="en-US" sz="3400" i="1" kern="1200" dirty="0">
                <a:solidFill>
                  <a:schemeClr val="bg1">
                    <a:lumMod val="50000"/>
                  </a:schemeClr>
                </a:solidFill>
                <a:latin typeface="Calibri Light" panose="020F0302020204030204" pitchFamily="34" charset="0"/>
                <a:ea typeface="+mj-ea"/>
                <a:cs typeface="Calibri Light" panose="020F0302020204030204" pitchFamily="34" charset="0"/>
              </a:rPr>
              <a:t>Overview of the Local and State Self-Evaluation Protocols</a:t>
            </a:r>
            <a:endParaRPr sz="3400" i="1" kern="1200" dirty="0">
              <a:solidFill>
                <a:schemeClr val="bg1">
                  <a:lumMod val="50000"/>
                </a:schemeClr>
              </a:solidFill>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319290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557E-1FF5-4C2C-8286-61EC9E2CC049}"/>
              </a:ext>
            </a:extLst>
          </p:cNvPr>
          <p:cNvSpPr>
            <a:spLocks noGrp="1"/>
          </p:cNvSpPr>
          <p:nvPr>
            <p:ph type="title"/>
          </p:nvPr>
        </p:nvSpPr>
        <p:spPr/>
        <p:txBody>
          <a:bodyPr vert="horz" lIns="91440" tIns="45720" rIns="91440" bIns="45720" rtlCol="0" anchor="ctr">
            <a:normAutofit/>
          </a:bodyPr>
          <a:lstStyle/>
          <a:p>
            <a:pPr defTabSz="685783"/>
            <a:r>
              <a:rPr lang="en-US" dirty="0">
                <a:effectLst/>
              </a:rPr>
              <a:t>Self-Evaluation Protocols Purpose</a:t>
            </a:r>
          </a:p>
        </p:txBody>
      </p:sp>
      <p:sp>
        <p:nvSpPr>
          <p:cNvPr id="6" name="Content Placeholder 2">
            <a:extLst>
              <a:ext uri="{FF2B5EF4-FFF2-40B4-BE49-F238E27FC236}">
                <a16:creationId xmlns:a16="http://schemas.microsoft.com/office/drawing/2014/main" id="{401E6F48-9654-4E5E-B37E-A8E546C029F3}"/>
              </a:ext>
            </a:extLst>
          </p:cNvPr>
          <p:cNvSpPr>
            <a:spLocks noGrp="1"/>
          </p:cNvSpPr>
          <p:nvPr>
            <p:ph idx="1"/>
          </p:nvPr>
        </p:nvSpPr>
        <p:spPr/>
        <p:txBody>
          <a:bodyPr/>
          <a:lstStyle/>
          <a:p>
            <a:pPr marL="0" indent="0">
              <a:buNone/>
            </a:pPr>
            <a:r>
              <a:rPr lang="en-US" sz="2400" b="0" dirty="0">
                <a:solidFill>
                  <a:schemeClr val="tx1">
                    <a:lumMod val="95000"/>
                    <a:lumOff val="5000"/>
                  </a:schemeClr>
                </a:solidFill>
                <a:latin typeface="+mn-lt"/>
              </a:rPr>
              <a:t>The </a:t>
            </a:r>
            <a:r>
              <a:rPr lang="en-US" sz="2400" b="0" dirty="0">
                <a:solidFill>
                  <a:srgbClr val="0070C0"/>
                </a:solidFill>
                <a:latin typeface="+mn-lt"/>
              </a:rPr>
              <a:t>l</a:t>
            </a:r>
            <a:r>
              <a:rPr lang="en-US" sz="2400" dirty="0">
                <a:solidFill>
                  <a:srgbClr val="0070C0"/>
                </a:solidFill>
                <a:latin typeface="+mn-lt"/>
              </a:rPr>
              <a:t>ocal and state self-evaluation protocols </a:t>
            </a:r>
            <a:r>
              <a:rPr lang="en-US" sz="2400" b="0" dirty="0">
                <a:solidFill>
                  <a:schemeClr val="tx1">
                    <a:lumMod val="95000"/>
                    <a:lumOff val="5000"/>
                  </a:schemeClr>
                </a:solidFill>
                <a:latin typeface="+mn-lt"/>
              </a:rPr>
              <a:t>are frameworks to support state and local educators in reflecting upon and evaluating the assessments they use. </a:t>
            </a:r>
          </a:p>
          <a:p>
            <a:endParaRPr lang="en-US" dirty="0"/>
          </a:p>
        </p:txBody>
      </p:sp>
      <p:graphicFrame>
        <p:nvGraphicFramePr>
          <p:cNvPr id="7" name="Table 6">
            <a:extLst>
              <a:ext uri="{FF2B5EF4-FFF2-40B4-BE49-F238E27FC236}">
                <a16:creationId xmlns:a16="http://schemas.microsoft.com/office/drawing/2014/main" id="{70034BE7-AE12-45EC-A3BD-36B824F4DB00}"/>
              </a:ext>
            </a:extLst>
          </p:cNvPr>
          <p:cNvGraphicFramePr>
            <a:graphicFrameLocks noGrp="1"/>
          </p:cNvGraphicFramePr>
          <p:nvPr/>
        </p:nvGraphicFramePr>
        <p:xfrm>
          <a:off x="457200" y="2590800"/>
          <a:ext cx="8115300" cy="3299110"/>
        </p:xfrm>
        <a:graphic>
          <a:graphicData uri="http://schemas.openxmlformats.org/drawingml/2006/table">
            <a:tbl>
              <a:tblPr firstRow="1" bandRow="1">
                <a:tableStyleId>{912C8C85-51F0-491E-9774-3900AFEF0FD7}</a:tableStyleId>
              </a:tblPr>
              <a:tblGrid>
                <a:gridCol w="4298699">
                  <a:extLst>
                    <a:ext uri="{9D8B030D-6E8A-4147-A177-3AD203B41FA5}">
                      <a16:colId xmlns:a16="http://schemas.microsoft.com/office/drawing/2014/main" val="3285132481"/>
                    </a:ext>
                  </a:extLst>
                </a:gridCol>
                <a:gridCol w="3816601">
                  <a:extLst>
                    <a:ext uri="{9D8B030D-6E8A-4147-A177-3AD203B41FA5}">
                      <a16:colId xmlns:a16="http://schemas.microsoft.com/office/drawing/2014/main" val="330051430"/>
                    </a:ext>
                  </a:extLst>
                </a:gridCol>
              </a:tblGrid>
              <a:tr h="411830">
                <a:tc>
                  <a:txBody>
                    <a:bodyPr/>
                    <a:lstStyle/>
                    <a:p>
                      <a:pPr algn="ctr"/>
                      <a:r>
                        <a:rPr kumimoji="0" lang="en-US" sz="2400" u="none" strike="noStrike" kern="1200" cap="none" spc="0" normalizeH="0" baseline="0" noProof="0" dirty="0">
                          <a:ln>
                            <a:noFill/>
                          </a:ln>
                          <a:effectLst/>
                          <a:uLnTx/>
                          <a:uFillTx/>
                        </a:rPr>
                        <a:t>Local or District </a:t>
                      </a:r>
                      <a:endParaRPr lang="en-US" sz="1050" dirty="0">
                        <a:solidFill>
                          <a:schemeClr val="tx1"/>
                        </a:solidFill>
                      </a:endParaRPr>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tc>
                  <a:txBody>
                    <a:bodyPr/>
                    <a:lstStyle/>
                    <a:p>
                      <a:pPr algn="ctr"/>
                      <a:r>
                        <a:rPr kumimoji="0" lang="en-US" sz="2400" u="none" strike="noStrike" kern="1200" cap="none" spc="0" normalizeH="0" baseline="0" noProof="0" dirty="0">
                          <a:ln>
                            <a:noFill/>
                          </a:ln>
                          <a:effectLst/>
                          <a:uLnTx/>
                          <a:uFillTx/>
                        </a:rPr>
                        <a:t>State</a:t>
                      </a:r>
                      <a:endParaRPr lang="en-US" sz="1050" dirty="0">
                        <a:solidFill>
                          <a:schemeClr val="tx1"/>
                        </a:solidFill>
                      </a:endParaRP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778859364"/>
                  </a:ext>
                </a:extLst>
              </a:tr>
              <a:tr h="2864770">
                <a:tc>
                  <a:txBody>
                    <a:bodyPr/>
                    <a:lstStyle/>
                    <a:p>
                      <a:pPr marL="228600" indent="-228600">
                        <a:buFont typeface="Arial" panose="020B0604020202020204" pitchFamily="34" charset="0"/>
                        <a:buChar char="•"/>
                      </a:pPr>
                      <a:r>
                        <a:rPr lang="en-US" sz="2000" dirty="0"/>
                        <a:t>Designed to focus on assessments that districts or schools require</a:t>
                      </a:r>
                    </a:p>
                    <a:p>
                      <a:pPr marL="228600" indent="-228600">
                        <a:buFont typeface="Arial" panose="020B0604020202020204" pitchFamily="34" charset="0"/>
                        <a:buChar char="•"/>
                      </a:pPr>
                      <a:r>
                        <a:rPr lang="en-US" sz="2000" dirty="0"/>
                        <a:t>Usually used for lower-stakes decisions</a:t>
                      </a:r>
                    </a:p>
                    <a:p>
                      <a:pPr marL="457200" lvl="1" indent="-228600">
                        <a:buFont typeface="Calibri" panose="020F0502020204030204" pitchFamily="34" charset="0"/>
                        <a:buChar char="–"/>
                      </a:pPr>
                      <a:r>
                        <a:rPr lang="en-US" sz="1900" dirty="0"/>
                        <a:t>Curriculum reviews</a:t>
                      </a:r>
                    </a:p>
                    <a:p>
                      <a:pPr marL="457200" lvl="1" indent="-228600">
                        <a:buFont typeface="Calibri" panose="020F0502020204030204" pitchFamily="34" charset="0"/>
                        <a:buChar char="–"/>
                      </a:pPr>
                      <a:r>
                        <a:rPr lang="en-US" sz="1900" dirty="0"/>
                        <a:t>Malleable instructional decisions</a:t>
                      </a:r>
                    </a:p>
                    <a:p>
                      <a:pPr marL="457200" lvl="1" indent="-228600">
                        <a:buFont typeface="Calibri" panose="020F0502020204030204" pitchFamily="34" charset="0"/>
                        <a:buChar char="–"/>
                      </a:pPr>
                      <a:r>
                        <a:rPr lang="en-US" sz="1900" dirty="0"/>
                        <a:t>Monitoring student progress proximally</a:t>
                      </a:r>
                    </a:p>
                    <a:p>
                      <a:endParaRPr lang="en-US" sz="1600" dirty="0"/>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28600" indent="-228600">
                        <a:buFont typeface="Arial" panose="020B0604020202020204" pitchFamily="34" charset="0"/>
                        <a:buChar char="•"/>
                      </a:pPr>
                      <a:r>
                        <a:rPr lang="en-US" sz="2000" dirty="0"/>
                        <a:t>Focused on large-scale assessments required statewide</a:t>
                      </a:r>
                    </a:p>
                    <a:p>
                      <a:pPr marL="228600" indent="-228600">
                        <a:buFont typeface="Arial" panose="020B0604020202020204" pitchFamily="34" charset="0"/>
                        <a:buChar char="•"/>
                      </a:pPr>
                      <a:r>
                        <a:rPr lang="en-US" sz="2000" dirty="0"/>
                        <a:t>Some assessments have high stakes</a:t>
                      </a:r>
                    </a:p>
                    <a:p>
                      <a:pPr marL="457200" lvl="1" indent="-228600">
                        <a:buFont typeface="Calibri" panose="020F0502020204030204" pitchFamily="34" charset="0"/>
                        <a:buChar char="–"/>
                      </a:pPr>
                      <a:r>
                        <a:rPr lang="en-US" sz="1900" dirty="0"/>
                        <a:t>Accountability for students</a:t>
                      </a:r>
                    </a:p>
                    <a:p>
                      <a:pPr marL="457200" lvl="1" indent="-228600">
                        <a:buFont typeface="Calibri" panose="020F0502020204030204" pitchFamily="34" charset="0"/>
                        <a:buChar char="–"/>
                      </a:pPr>
                      <a:r>
                        <a:rPr lang="en-US" sz="1900" dirty="0"/>
                        <a:t>Accountability for educators</a:t>
                      </a:r>
                    </a:p>
                    <a:p>
                      <a:pPr marL="457200" lvl="1" indent="-228600">
                        <a:buFont typeface="Calibri" panose="020F0502020204030204" pitchFamily="34" charset="0"/>
                        <a:buChar char="–"/>
                      </a:pPr>
                      <a:r>
                        <a:rPr lang="en-US" sz="1900" dirty="0"/>
                        <a:t>Accountability for schools, districts, programs</a:t>
                      </a: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871217485"/>
                  </a:ext>
                </a:extLst>
              </a:tr>
            </a:tbl>
          </a:graphicData>
        </a:graphic>
      </p:graphicFrame>
    </p:spTree>
    <p:extLst>
      <p:ext uri="{BB962C8B-B14F-4D97-AF65-F5344CB8AC3E}">
        <p14:creationId xmlns:p14="http://schemas.microsoft.com/office/powerpoint/2010/main" val="30269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CFEA-17AB-490F-95C6-557A269D8F36}"/>
              </a:ext>
            </a:extLst>
          </p:cNvPr>
          <p:cNvSpPr>
            <a:spLocks noGrp="1"/>
          </p:cNvSpPr>
          <p:nvPr>
            <p:ph type="title"/>
          </p:nvPr>
        </p:nvSpPr>
        <p:spPr/>
        <p:txBody>
          <a:bodyPr vert="horz" lIns="91440" tIns="45720" rIns="91440" bIns="45720" rtlCol="0" anchor="ctr">
            <a:normAutofit/>
          </a:bodyPr>
          <a:lstStyle/>
          <a:p>
            <a:r>
              <a:rPr lang="en-US" dirty="0">
                <a:effectLst/>
              </a:rPr>
              <a:t>Self-Evaluation Protocols Audience</a:t>
            </a:r>
          </a:p>
        </p:txBody>
      </p:sp>
      <p:graphicFrame>
        <p:nvGraphicFramePr>
          <p:cNvPr id="5" name="Content Placeholder 4">
            <a:extLst>
              <a:ext uri="{FF2B5EF4-FFF2-40B4-BE49-F238E27FC236}">
                <a16:creationId xmlns:a16="http://schemas.microsoft.com/office/drawing/2014/main" id="{47650908-5E92-4032-94EF-1B9C361988BE}"/>
              </a:ext>
            </a:extLst>
          </p:cNvPr>
          <p:cNvGraphicFramePr>
            <a:graphicFrameLocks/>
          </p:cNvGraphicFramePr>
          <p:nvPr/>
        </p:nvGraphicFramePr>
        <p:xfrm>
          <a:off x="457200" y="1417320"/>
          <a:ext cx="8229600" cy="509299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1368168784"/>
                    </a:ext>
                  </a:extLst>
                </a:gridCol>
              </a:tblGrid>
              <a:tr h="790686">
                <a:tc>
                  <a:txBody>
                    <a:bodyPr/>
                    <a:lstStyle/>
                    <a:p>
                      <a:r>
                        <a:rPr kumimoji="0" lang="en-US" sz="2600" b="0" i="0" u="none" strike="noStrike" kern="1200" cap="none" spc="0" normalizeH="0" baseline="0" noProof="0" dirty="0">
                          <a:ln>
                            <a:noFill/>
                          </a:ln>
                          <a:solidFill>
                            <a:srgbClr val="FFFFFF"/>
                          </a:solidFill>
                          <a:effectLst/>
                          <a:uLnTx/>
                          <a:uFillTx/>
                          <a:latin typeface="+mn-lt"/>
                          <a:ea typeface="+mn-ea"/>
                          <a:cs typeface="+mn-cs"/>
                        </a:rPr>
                        <a:t>The self-evaluation protocols are intended for a specific audience: </a:t>
                      </a:r>
                      <a:endParaRPr lang="en-US" sz="2600" dirty="0">
                        <a:solidFill>
                          <a:srgbClr val="FFFFFF"/>
                        </a:solidFill>
                      </a:endParaRPr>
                    </a:p>
                  </a:txBody>
                  <a:tcPr marL="64528" marR="64528" marT="34290" marB="34290">
                    <a:solidFill>
                      <a:srgbClr val="0070C0"/>
                    </a:solidFill>
                  </a:tcPr>
                </a:tc>
                <a:extLst>
                  <a:ext uri="{0D108BD9-81ED-4DB2-BD59-A6C34878D82A}">
                    <a16:rowId xmlns:a16="http://schemas.microsoft.com/office/drawing/2014/main" val="3359556074"/>
                  </a:ext>
                </a:extLst>
              </a:tr>
              <a:tr h="3085773">
                <a:tc>
                  <a:txBody>
                    <a:bodyPr/>
                    <a:lstStyle/>
                    <a:p>
                      <a:pPr marL="228600" marR="0" lvl="0" indent="-2286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t>State and district administrators who may be—</a:t>
                      </a:r>
                    </a:p>
                    <a:p>
                      <a:pPr marL="457200" marR="0" lvl="1" indent="-2286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Instructional leaders </a:t>
                      </a:r>
                    </a:p>
                    <a:p>
                      <a:pPr marL="457200" marR="0" lvl="1" indent="-2286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Content specialists</a:t>
                      </a:r>
                    </a:p>
                    <a:p>
                      <a:pPr marL="457200" marR="0" lvl="1" indent="-2286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Assessment specialists</a:t>
                      </a:r>
                    </a:p>
                    <a:p>
                      <a:pPr marL="457200" marR="0" lvl="1" indent="-228600" algn="l" defTabSz="914377"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sz="2000" dirty="0"/>
                        <a:t>Decision-makers regarding state or local assessments</a:t>
                      </a:r>
                    </a:p>
                    <a:p>
                      <a:pPr marL="228600" marR="0" lvl="0" indent="-22860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t>These educational leaders will strengthen their assessment literacy by building their knowledge base, understanding the nuances of validity and reliability, and applying their knowledge in the evaluation of their own systems.</a:t>
                      </a:r>
                    </a:p>
                  </a:txBody>
                  <a:tcPr marL="64528" marR="64528" marT="34290" marB="34290">
                    <a:noFill/>
                  </a:tcPr>
                </a:tc>
                <a:extLst>
                  <a:ext uri="{0D108BD9-81ED-4DB2-BD59-A6C34878D82A}">
                    <a16:rowId xmlns:a16="http://schemas.microsoft.com/office/drawing/2014/main" val="597099772"/>
                  </a:ext>
                </a:extLst>
              </a:tr>
              <a:tr h="73435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txBody>
                  <a:tcPr marL="64528" marR="64528" marT="34290" marB="34290">
                    <a:noFill/>
                  </a:tcPr>
                </a:tc>
                <a:extLst>
                  <a:ext uri="{0D108BD9-81ED-4DB2-BD59-A6C34878D82A}">
                    <a16:rowId xmlns:a16="http://schemas.microsoft.com/office/drawing/2014/main" val="263706276"/>
                  </a:ext>
                </a:extLst>
              </a:tr>
            </a:tbl>
          </a:graphicData>
        </a:graphic>
      </p:graphicFrame>
    </p:spTree>
    <p:extLst>
      <p:ext uri="{BB962C8B-B14F-4D97-AF65-F5344CB8AC3E}">
        <p14:creationId xmlns:p14="http://schemas.microsoft.com/office/powerpoint/2010/main" val="7889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vert="horz" lIns="91440" tIns="45720" rIns="91440" bIns="45720" rtlCol="0" anchor="ctr">
            <a:normAutofit/>
          </a:bodyPr>
          <a:lstStyle/>
          <a:p>
            <a:r>
              <a:rPr lang="en-US" dirty="0">
                <a:effectLst/>
              </a:rPr>
              <a:t>Self-Evaluation Protocols</a:t>
            </a:r>
          </a:p>
        </p:txBody>
      </p:sp>
      <p:sp>
        <p:nvSpPr>
          <p:cNvPr id="3" name="Content Placeholder 2">
            <a:extLst>
              <a:ext uri="{FF2B5EF4-FFF2-40B4-BE49-F238E27FC236}">
                <a16:creationId xmlns:a16="http://schemas.microsoft.com/office/drawing/2014/main" id="{F2972604-55B1-4BBC-8508-AE99A676CC38}"/>
              </a:ext>
            </a:extLst>
          </p:cNvPr>
          <p:cNvSpPr>
            <a:spLocks noGrp="1"/>
          </p:cNvSpPr>
          <p:nvPr>
            <p:ph idx="1"/>
          </p:nvPr>
        </p:nvSpPr>
        <p:spPr>
          <a:xfrm>
            <a:off x="457200" y="1417320"/>
            <a:ext cx="8229600" cy="4784118"/>
          </a:xfrm>
        </p:spPr>
        <p:txBody>
          <a:bodyPr>
            <a:normAutofit/>
          </a:bodyPr>
          <a:lstStyle/>
          <a:p>
            <a:pPr marL="0" indent="0">
              <a:spcBef>
                <a:spcPts val="900"/>
              </a:spcBef>
              <a:spcAft>
                <a:spcPts val="900"/>
              </a:spcAft>
              <a:buNone/>
            </a:pPr>
            <a:r>
              <a:rPr lang="en-US" sz="3200" b="1" dirty="0"/>
              <a:t>Goals and objectives</a:t>
            </a:r>
          </a:p>
          <a:p>
            <a:pPr marL="228600" lvl="1" indent="-228600">
              <a:lnSpc>
                <a:spcPct val="100000"/>
              </a:lnSpc>
              <a:spcBef>
                <a:spcPts val="0"/>
              </a:spcBef>
              <a:spcAft>
                <a:spcPts val="600"/>
              </a:spcAft>
              <a:buFont typeface="Arial" panose="020B0604020202020204" pitchFamily="34" charset="0"/>
              <a:buChar char="•"/>
            </a:pPr>
            <a:r>
              <a:rPr lang="en-US" sz="2800" dirty="0"/>
              <a:t>Identify intended use(s) of test scores</a:t>
            </a:r>
          </a:p>
          <a:p>
            <a:pPr marL="228600" lvl="1" indent="-228600">
              <a:lnSpc>
                <a:spcPct val="100000"/>
              </a:lnSpc>
              <a:spcBef>
                <a:spcPts val="0"/>
              </a:spcBef>
              <a:spcAft>
                <a:spcPts val="600"/>
              </a:spcAft>
              <a:buFont typeface="Arial" panose="020B0604020202020204" pitchFamily="34" charset="0"/>
              <a:buChar char="•"/>
            </a:pPr>
            <a:r>
              <a:rPr lang="en-US" sz="2800" dirty="0"/>
              <a:t>Foster an internal dialogue to clarify the goals and intended uses of an assessment program</a:t>
            </a:r>
          </a:p>
          <a:p>
            <a:pPr marL="228600" lvl="1" indent="-228600">
              <a:lnSpc>
                <a:spcPct val="100000"/>
              </a:lnSpc>
              <a:spcBef>
                <a:spcPts val="0"/>
              </a:spcBef>
              <a:spcAft>
                <a:spcPts val="600"/>
              </a:spcAft>
              <a:buFont typeface="Arial" panose="020B0604020202020204" pitchFamily="34" charset="0"/>
              <a:buChar char="•"/>
            </a:pPr>
            <a:r>
              <a:rPr lang="en-US" sz="2800" dirty="0"/>
              <a:t>Evaluate whether given test interpretations are appropriate</a:t>
            </a:r>
          </a:p>
          <a:p>
            <a:pPr marL="228600" lvl="1" indent="-228600">
              <a:lnSpc>
                <a:spcPct val="100000"/>
              </a:lnSpc>
              <a:spcBef>
                <a:spcPts val="0"/>
              </a:spcBef>
              <a:spcAft>
                <a:spcPts val="600"/>
              </a:spcAft>
              <a:buFont typeface="Arial" panose="020B0604020202020204" pitchFamily="34" charset="0"/>
              <a:buChar char="•"/>
            </a:pPr>
            <a:r>
              <a:rPr lang="en-US" sz="2800" dirty="0"/>
              <a:t>Identify gaps in assessment programs</a:t>
            </a:r>
          </a:p>
          <a:p>
            <a:pPr marL="228600" lvl="1" indent="-228600">
              <a:lnSpc>
                <a:spcPct val="100000"/>
              </a:lnSpc>
              <a:spcBef>
                <a:spcPts val="0"/>
              </a:spcBef>
              <a:spcAft>
                <a:spcPts val="600"/>
              </a:spcAft>
              <a:buFont typeface="Arial" panose="020B0604020202020204" pitchFamily="34" charset="0"/>
              <a:buChar char="•"/>
            </a:pPr>
            <a:r>
              <a:rPr lang="en-US" sz="2800" dirty="0"/>
              <a:t>Identify overlap across multiple assessment programs</a:t>
            </a:r>
          </a:p>
        </p:txBody>
      </p:sp>
    </p:spTree>
    <p:extLst>
      <p:ext uri="{BB962C8B-B14F-4D97-AF65-F5344CB8AC3E}">
        <p14:creationId xmlns:p14="http://schemas.microsoft.com/office/powerpoint/2010/main" val="231520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23CA-0970-45C5-8053-9E122D945245}"/>
              </a:ext>
            </a:extLst>
          </p:cNvPr>
          <p:cNvSpPr>
            <a:spLocks noGrp="1"/>
          </p:cNvSpPr>
          <p:nvPr>
            <p:ph type="title"/>
          </p:nvPr>
        </p:nvSpPr>
        <p:spPr/>
        <p:txBody>
          <a:bodyPr vert="horz" lIns="91440" tIns="45720" rIns="91440" bIns="45720" rtlCol="0" anchor="ctr">
            <a:normAutofit/>
          </a:bodyPr>
          <a:lstStyle/>
          <a:p>
            <a:r>
              <a:rPr lang="en-US" dirty="0">
                <a:effectLst/>
              </a:rPr>
              <a:t>Self-Evaluation Protocols Structure</a:t>
            </a:r>
          </a:p>
        </p:txBody>
      </p:sp>
      <p:graphicFrame>
        <p:nvGraphicFramePr>
          <p:cNvPr id="7" name="Content Placeholder 2"/>
          <p:cNvGraphicFramePr>
            <a:graphicFrameLocks noGrp="1"/>
          </p:cNvGraphicFramePr>
          <p:nvPr>
            <p:ph idx="1"/>
          </p:nvPr>
        </p:nvGraphicFramePr>
        <p:xfrm>
          <a:off x="457200" y="2120900"/>
          <a:ext cx="8064500" cy="423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F16A3F9-A9E6-4BD7-A846-0BA2E100D7B5}"/>
              </a:ext>
            </a:extLst>
          </p:cNvPr>
          <p:cNvSpPr/>
          <p:nvPr/>
        </p:nvSpPr>
        <p:spPr>
          <a:xfrm>
            <a:off x="457200" y="1417320"/>
            <a:ext cx="14055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4 Steps</a:t>
            </a:r>
          </a:p>
        </p:txBody>
      </p:sp>
    </p:spTree>
    <p:extLst>
      <p:ext uri="{BB962C8B-B14F-4D97-AF65-F5344CB8AC3E}">
        <p14:creationId xmlns:p14="http://schemas.microsoft.com/office/powerpoint/2010/main" val="274333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ACA2-CED2-4C31-BEEB-7183DA19B2B5}"/>
              </a:ext>
            </a:extLst>
          </p:cNvPr>
          <p:cNvSpPr>
            <a:spLocks noGrp="1"/>
          </p:cNvSpPr>
          <p:nvPr>
            <p:ph type="title"/>
          </p:nvPr>
        </p:nvSpPr>
        <p:spPr/>
        <p:txBody>
          <a:bodyPr vert="horz" lIns="91440" tIns="45720" rIns="91440" bIns="45720" rtlCol="0" anchor="ctr">
            <a:normAutofit/>
          </a:bodyPr>
          <a:lstStyle/>
          <a:p>
            <a:r>
              <a:rPr lang="en-US" dirty="0">
                <a:effectLst/>
              </a:rPr>
              <a:t>Articulate Current Needs</a:t>
            </a:r>
          </a:p>
        </p:txBody>
      </p:sp>
      <p:sp>
        <p:nvSpPr>
          <p:cNvPr id="3" name="Content Placeholder 2">
            <a:extLst>
              <a:ext uri="{FF2B5EF4-FFF2-40B4-BE49-F238E27FC236}">
                <a16:creationId xmlns:a16="http://schemas.microsoft.com/office/drawing/2014/main" id="{24F7B229-41DE-42BB-9393-6F340A1CB4CD}"/>
              </a:ext>
            </a:extLst>
          </p:cNvPr>
          <p:cNvSpPr>
            <a:spLocks noGrp="1"/>
          </p:cNvSpPr>
          <p:nvPr>
            <p:ph idx="1"/>
          </p:nvPr>
        </p:nvSpPr>
        <p:spPr>
          <a:xfrm>
            <a:off x="457200" y="1417320"/>
            <a:ext cx="8229600" cy="5034280"/>
          </a:xfrm>
        </p:spPr>
        <p:txBody>
          <a:bodyPr>
            <a:normAutofit fontScale="92500" lnSpcReduction="20000"/>
          </a:bodyPr>
          <a:lstStyle/>
          <a:p>
            <a:pPr marL="228600" indent="-228600">
              <a:lnSpc>
                <a:spcPct val="120000"/>
              </a:lnSpc>
              <a:spcBef>
                <a:spcPts val="0"/>
              </a:spcBef>
              <a:spcAft>
                <a:spcPts val="600"/>
              </a:spcAft>
            </a:pPr>
            <a:r>
              <a:rPr lang="en-US" sz="2800" dirty="0"/>
              <a:t>What is the purpose of the given assessment and how will it be used?</a:t>
            </a:r>
          </a:p>
          <a:p>
            <a:pPr marL="228600" indent="-228600">
              <a:lnSpc>
                <a:spcPct val="120000"/>
              </a:lnSpc>
              <a:spcBef>
                <a:spcPts val="0"/>
              </a:spcBef>
              <a:spcAft>
                <a:spcPts val="600"/>
              </a:spcAft>
            </a:pPr>
            <a:r>
              <a:rPr lang="en-US" sz="2800" dirty="0"/>
              <a:t>What are the stakes associated with your assessment?</a:t>
            </a:r>
          </a:p>
          <a:p>
            <a:pPr marL="457200" lvl="1" indent="-228600">
              <a:lnSpc>
                <a:spcPct val="120000"/>
              </a:lnSpc>
              <a:spcBef>
                <a:spcPts val="0"/>
              </a:spcBef>
              <a:spcAft>
                <a:spcPts val="600"/>
              </a:spcAft>
              <a:buFont typeface="Calibri" panose="020F0502020204030204" pitchFamily="34" charset="0"/>
              <a:buChar char="–"/>
            </a:pPr>
            <a:r>
              <a:rPr lang="en-US" sz="2400" dirty="0"/>
              <a:t>Low stakes – Instructional guidance</a:t>
            </a:r>
          </a:p>
          <a:p>
            <a:pPr marL="457200" lvl="1" indent="-228600">
              <a:lnSpc>
                <a:spcPct val="110000"/>
              </a:lnSpc>
              <a:spcBef>
                <a:spcPts val="0"/>
              </a:spcBef>
              <a:spcAft>
                <a:spcPts val="600"/>
              </a:spcAft>
              <a:buFont typeface="Calibri" panose="020F0502020204030204" pitchFamily="34" charset="0"/>
              <a:buChar char="–"/>
            </a:pPr>
            <a:r>
              <a:rPr lang="en-US" sz="2400" dirty="0"/>
              <a:t>High stakes – Evaluate programs or services</a:t>
            </a:r>
          </a:p>
          <a:p>
            <a:pPr marL="228600" indent="-228600">
              <a:lnSpc>
                <a:spcPct val="120000"/>
              </a:lnSpc>
              <a:spcBef>
                <a:spcPts val="0"/>
              </a:spcBef>
              <a:spcAft>
                <a:spcPts val="600"/>
              </a:spcAft>
            </a:pPr>
            <a:r>
              <a:rPr lang="en-US" sz="2800" dirty="0"/>
              <a:t>What questions are you trying to answer about student achievement?</a:t>
            </a:r>
          </a:p>
          <a:p>
            <a:pPr marL="228600" indent="-228600">
              <a:lnSpc>
                <a:spcPct val="120000"/>
              </a:lnSpc>
              <a:spcBef>
                <a:spcPts val="0"/>
              </a:spcBef>
              <a:spcAft>
                <a:spcPts val="600"/>
              </a:spcAft>
            </a:pPr>
            <a:r>
              <a:rPr lang="en-US" sz="2800" dirty="0"/>
              <a:t>What information is provided from your assessment and how does it address your questions about student achievement?</a:t>
            </a:r>
          </a:p>
          <a:p>
            <a:pPr marL="457200" lvl="1" indent="-228600">
              <a:lnSpc>
                <a:spcPct val="120000"/>
              </a:lnSpc>
              <a:spcBef>
                <a:spcPts val="0"/>
              </a:spcBef>
              <a:spcAft>
                <a:spcPts val="600"/>
              </a:spcAft>
              <a:buFont typeface="Calibri" panose="020F0502020204030204" pitchFamily="34" charset="0"/>
              <a:buChar char="–"/>
            </a:pPr>
            <a:r>
              <a:rPr lang="en-US" sz="2400" dirty="0"/>
              <a:t>Is there additional information that the assessment could provide to help address these questions?</a:t>
            </a:r>
          </a:p>
        </p:txBody>
      </p:sp>
    </p:spTree>
    <p:extLst>
      <p:ext uri="{BB962C8B-B14F-4D97-AF65-F5344CB8AC3E}">
        <p14:creationId xmlns:p14="http://schemas.microsoft.com/office/powerpoint/2010/main" val="409818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ACA2-CED2-4C31-BEEB-7183DA19B2B5}"/>
              </a:ext>
            </a:extLst>
          </p:cNvPr>
          <p:cNvSpPr>
            <a:spLocks noGrp="1"/>
          </p:cNvSpPr>
          <p:nvPr>
            <p:ph type="title"/>
          </p:nvPr>
        </p:nvSpPr>
        <p:spPr/>
        <p:txBody>
          <a:bodyPr vert="horz" lIns="91440" tIns="45720" rIns="91440" bIns="45720" rtlCol="0" anchor="ctr">
            <a:normAutofit/>
          </a:bodyPr>
          <a:lstStyle/>
          <a:p>
            <a:r>
              <a:rPr lang="en-US" dirty="0">
                <a:effectLst/>
              </a:rPr>
              <a:t>Identify Current Assessments</a:t>
            </a:r>
          </a:p>
        </p:txBody>
      </p:sp>
      <p:sp>
        <p:nvSpPr>
          <p:cNvPr id="3" name="Content Placeholder 2">
            <a:extLst>
              <a:ext uri="{FF2B5EF4-FFF2-40B4-BE49-F238E27FC236}">
                <a16:creationId xmlns:a16="http://schemas.microsoft.com/office/drawing/2014/main" id="{24F7B229-41DE-42BB-9393-6F340A1CB4CD}"/>
              </a:ext>
            </a:extLst>
          </p:cNvPr>
          <p:cNvSpPr>
            <a:spLocks noGrp="1"/>
          </p:cNvSpPr>
          <p:nvPr>
            <p:ph idx="1"/>
          </p:nvPr>
        </p:nvSpPr>
        <p:spPr>
          <a:xfrm>
            <a:off x="457200" y="1417320"/>
            <a:ext cx="8229600" cy="4784118"/>
          </a:xfrm>
        </p:spPr>
        <p:txBody>
          <a:bodyPr>
            <a:normAutofit/>
          </a:bodyPr>
          <a:lstStyle/>
          <a:p>
            <a:pPr marL="228600" indent="-228600">
              <a:lnSpc>
                <a:spcPct val="100000"/>
              </a:lnSpc>
              <a:spcBef>
                <a:spcPts val="0"/>
              </a:spcBef>
              <a:spcAft>
                <a:spcPts val="600"/>
              </a:spcAft>
            </a:pPr>
            <a:r>
              <a:rPr lang="en-US" sz="3200" dirty="0"/>
              <a:t>Gather all current and planned assessments</a:t>
            </a:r>
          </a:p>
          <a:p>
            <a:pPr marL="228600" indent="-228600">
              <a:lnSpc>
                <a:spcPct val="100000"/>
              </a:lnSpc>
              <a:spcBef>
                <a:spcPts val="0"/>
              </a:spcBef>
              <a:spcAft>
                <a:spcPts val="600"/>
              </a:spcAft>
            </a:pPr>
            <a:r>
              <a:rPr lang="en-US" sz="3200" dirty="0"/>
              <a:t>Assessments can be organized multiple ways</a:t>
            </a:r>
          </a:p>
          <a:p>
            <a:pPr marL="457200" lvl="1" indent="-228600">
              <a:lnSpc>
                <a:spcPct val="100000"/>
              </a:lnSpc>
              <a:spcBef>
                <a:spcPts val="0"/>
              </a:spcBef>
              <a:spcAft>
                <a:spcPts val="600"/>
              </a:spcAft>
              <a:buFont typeface="Calibri" panose="020F0502020204030204" pitchFamily="34" charset="0"/>
              <a:buChar char="–"/>
            </a:pPr>
            <a:r>
              <a:rPr lang="en-US" sz="2800" dirty="0"/>
              <a:t>All assessments within a grade level</a:t>
            </a:r>
          </a:p>
          <a:p>
            <a:pPr marL="457200" lvl="1" indent="-228600">
              <a:lnSpc>
                <a:spcPct val="100000"/>
              </a:lnSpc>
              <a:spcBef>
                <a:spcPts val="0"/>
              </a:spcBef>
              <a:spcAft>
                <a:spcPts val="600"/>
              </a:spcAft>
              <a:buFont typeface="Calibri" panose="020F0502020204030204" pitchFamily="34" charset="0"/>
              <a:buChar char="–"/>
            </a:pPr>
            <a:r>
              <a:rPr lang="en-US" sz="2800" dirty="0"/>
              <a:t>All assessments within a given content area</a:t>
            </a:r>
          </a:p>
          <a:p>
            <a:pPr marL="228600" indent="-228600">
              <a:lnSpc>
                <a:spcPct val="100000"/>
              </a:lnSpc>
              <a:spcBef>
                <a:spcPts val="0"/>
              </a:spcBef>
              <a:spcAft>
                <a:spcPts val="600"/>
              </a:spcAft>
            </a:pPr>
            <a:r>
              <a:rPr lang="en-US" sz="3200" dirty="0"/>
              <a:t>Identify areas where overlap in information has occurred</a:t>
            </a:r>
          </a:p>
          <a:p>
            <a:pPr marL="228600" indent="-228600">
              <a:lnSpc>
                <a:spcPct val="100000"/>
              </a:lnSpc>
              <a:spcBef>
                <a:spcPts val="0"/>
              </a:spcBef>
              <a:spcAft>
                <a:spcPts val="600"/>
              </a:spcAft>
            </a:pPr>
            <a:r>
              <a:rPr lang="en-US" sz="3200" dirty="0"/>
              <a:t>Identify areas where a gap appears to exist</a:t>
            </a:r>
          </a:p>
          <a:p>
            <a:pPr lvl="1"/>
            <a:endParaRPr lang="en-US" dirty="0"/>
          </a:p>
          <a:p>
            <a:pPr lvl="1"/>
            <a:endParaRPr lang="en-US" dirty="0"/>
          </a:p>
        </p:txBody>
      </p:sp>
    </p:spTree>
    <p:extLst>
      <p:ext uri="{BB962C8B-B14F-4D97-AF65-F5344CB8AC3E}">
        <p14:creationId xmlns:p14="http://schemas.microsoft.com/office/powerpoint/2010/main" val="2074874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4D2534-CCEC-4FE1-9823-95C1BEFE2472}"/>
              </a:ext>
            </a:extLst>
          </p:cNvPr>
          <p:cNvPicPr>
            <a:picLocks noGrp="1" noChangeAspect="1"/>
          </p:cNvPicPr>
          <p:nvPr>
            <p:ph idx="1"/>
          </p:nvPr>
        </p:nvPicPr>
        <p:blipFill rotWithShape="1">
          <a:blip r:embed="rId2"/>
          <a:srcRect l="8911" t="36658" r="59565" b="14275"/>
          <a:stretch/>
        </p:blipFill>
        <p:spPr>
          <a:xfrm>
            <a:off x="176165" y="1584532"/>
            <a:ext cx="8536488" cy="4093319"/>
          </a:xfrm>
          <a:prstGeom prst="rect">
            <a:avLst/>
          </a:prstGeom>
        </p:spPr>
      </p:pic>
    </p:spTree>
    <p:extLst>
      <p:ext uri="{BB962C8B-B14F-4D97-AF65-F5344CB8AC3E}">
        <p14:creationId xmlns:p14="http://schemas.microsoft.com/office/powerpoint/2010/main" val="125173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2868A89-8CB0-4F4F-A289-E03C084C39AD}"/>
              </a:ext>
            </a:extLst>
          </p:cNvPr>
          <p:cNvSpPr>
            <a:spLocks noGrp="1"/>
          </p:cNvSpPr>
          <p:nvPr/>
        </p:nvSpPr>
        <p:spPr>
          <a:xfrm>
            <a:off x="457200" y="1417320"/>
            <a:ext cx="5546035" cy="500888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Myriad Pro"/>
                <a:ea typeface="+mn-ea"/>
              </a:rPr>
              <a:t>FOUR FUNDAMENTAL VALIDITY QUESTIONS</a:t>
            </a:r>
          </a:p>
          <a:p>
            <a:pPr marL="228600" marR="0" lvl="0" indent="-228600"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assessment as designed capture the knowledge and skills defined in the target domain?</a:t>
            </a:r>
          </a:p>
          <a:p>
            <a:pPr marL="228600" marR="0" lvl="0" indent="-228600"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assessment as implemented yield scores that are comparable across students, sites, time, forms?</a:t>
            </a:r>
          </a:p>
          <a:p>
            <a:pPr marL="228600" marR="0" lvl="0" indent="-228600"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are students able to demonstrate what they know and can do in relation to the target knowledge and skills on the test in a manner that can be recognized and accurately scored?</a:t>
            </a:r>
          </a:p>
          <a:p>
            <a:pPr marL="228600" marR="0" lvl="0" indent="-2286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test yield information that can be and is used appropriately within a system to achieve specific goals?</a:t>
            </a:r>
          </a:p>
        </p:txBody>
      </p:sp>
      <p:sp>
        <p:nvSpPr>
          <p:cNvPr id="10" name="TextBox 9">
            <a:extLst>
              <a:ext uri="{FF2B5EF4-FFF2-40B4-BE49-F238E27FC236}">
                <a16:creationId xmlns:a16="http://schemas.microsoft.com/office/drawing/2014/main" id="{74694BEC-6BBE-44F8-A08E-5D4CFB08EB57}"/>
              </a:ext>
            </a:extLst>
          </p:cNvPr>
          <p:cNvSpPr txBox="1"/>
          <p:nvPr/>
        </p:nvSpPr>
        <p:spPr>
          <a:xfrm>
            <a:off x="6123664" y="2001660"/>
            <a:ext cx="2436693"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Construct Coherence</a:t>
            </a:r>
          </a:p>
        </p:txBody>
      </p:sp>
      <p:sp>
        <p:nvSpPr>
          <p:cNvPr id="11" name="TextBox 10">
            <a:extLst>
              <a:ext uri="{FF2B5EF4-FFF2-40B4-BE49-F238E27FC236}">
                <a16:creationId xmlns:a16="http://schemas.microsoft.com/office/drawing/2014/main" id="{6F6A4709-FA7F-4682-A8B9-CA76EF781861}"/>
              </a:ext>
            </a:extLst>
          </p:cNvPr>
          <p:cNvSpPr txBox="1"/>
          <p:nvPr/>
        </p:nvSpPr>
        <p:spPr>
          <a:xfrm>
            <a:off x="6125942" y="2955333"/>
            <a:ext cx="171329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Comparability</a:t>
            </a:r>
          </a:p>
        </p:txBody>
      </p:sp>
      <p:sp>
        <p:nvSpPr>
          <p:cNvPr id="12" name="TextBox 11">
            <a:extLst>
              <a:ext uri="{FF2B5EF4-FFF2-40B4-BE49-F238E27FC236}">
                <a16:creationId xmlns:a16="http://schemas.microsoft.com/office/drawing/2014/main" id="{A1ACA23E-0F7F-44C0-8D8A-EAB2739C8E76}"/>
              </a:ext>
            </a:extLst>
          </p:cNvPr>
          <p:cNvSpPr txBox="1"/>
          <p:nvPr/>
        </p:nvSpPr>
        <p:spPr>
          <a:xfrm>
            <a:off x="6123664" y="3836188"/>
            <a:ext cx="2864954" cy="64633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Fairness and Accessibility</a:t>
            </a:r>
          </a:p>
        </p:txBody>
      </p:sp>
      <p:sp>
        <p:nvSpPr>
          <p:cNvPr id="13" name="TextBox 12">
            <a:extLst>
              <a:ext uri="{FF2B5EF4-FFF2-40B4-BE49-F238E27FC236}">
                <a16:creationId xmlns:a16="http://schemas.microsoft.com/office/drawing/2014/main" id="{3D3FC53E-508B-4FDF-B927-91E4D66E3860}"/>
              </a:ext>
            </a:extLst>
          </p:cNvPr>
          <p:cNvSpPr txBox="1"/>
          <p:nvPr/>
        </p:nvSpPr>
        <p:spPr>
          <a:xfrm>
            <a:off x="6123664" y="4994042"/>
            <a:ext cx="171874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Consequences</a:t>
            </a:r>
          </a:p>
        </p:txBody>
      </p:sp>
      <p:sp>
        <p:nvSpPr>
          <p:cNvPr id="2" name="Title 1">
            <a:extLst>
              <a:ext uri="{FF2B5EF4-FFF2-40B4-BE49-F238E27FC236}">
                <a16:creationId xmlns:a16="http://schemas.microsoft.com/office/drawing/2014/main" id="{C148A683-EB62-4570-8F16-5C0E1BB250F3}"/>
              </a:ext>
            </a:extLst>
          </p:cNvPr>
          <p:cNvSpPr>
            <a:spLocks noGrp="1"/>
          </p:cNvSpPr>
          <p:nvPr>
            <p:ph type="title"/>
          </p:nvPr>
        </p:nvSpPr>
        <p:spPr/>
        <p:txBody>
          <a:bodyPr vert="horz" lIns="91440" tIns="45720" rIns="91440" bIns="45720" rtlCol="0" anchor="ctr">
            <a:normAutofit/>
          </a:bodyPr>
          <a:lstStyle/>
          <a:p>
            <a:r>
              <a:rPr lang="en-US" dirty="0">
                <a:effectLst/>
              </a:rPr>
              <a:t>Gather and Evaluate Validity Evidence</a:t>
            </a:r>
          </a:p>
        </p:txBody>
      </p:sp>
    </p:spTree>
    <p:extLst>
      <p:ext uri="{BB962C8B-B14F-4D97-AF65-F5344CB8AC3E}">
        <p14:creationId xmlns:p14="http://schemas.microsoft.com/office/powerpoint/2010/main" val="37501261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13B488E-F291-47D8-95AF-C239B48FC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78" y="652075"/>
            <a:ext cx="8916644" cy="5553850"/>
          </a:xfrm>
          <a:prstGeom prst="rect">
            <a:avLst/>
          </a:prstGeom>
        </p:spPr>
      </p:pic>
    </p:spTree>
    <p:extLst>
      <p:ext uri="{BB962C8B-B14F-4D97-AF65-F5344CB8AC3E}">
        <p14:creationId xmlns:p14="http://schemas.microsoft.com/office/powerpoint/2010/main" val="216770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2139043" y="4020457"/>
            <a:ext cx="10825843" cy="935400"/>
          </a:xfrm>
        </p:spPr>
        <p:txBody>
          <a:bodyPr vert="horz" lIns="91440" tIns="45720" rIns="91440" bIns="45720" rtlCol="0" anchor="ctr">
            <a:noAutofit/>
          </a:bodyPr>
          <a:lstStyle/>
          <a:p>
            <a:pPr marL="2743200" algn="r" defTabSz="914400"/>
            <a:r>
              <a:rPr lang="en-US" sz="3600" dirty="0">
                <a:effectLst/>
              </a:rPr>
              <a:t>SCILLSS Project Overview</a:t>
            </a: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457200" y="4754880"/>
            <a:ext cx="8229600" cy="1143000"/>
          </a:xfrm>
          <a:prstGeom prst="rect">
            <a:avLst/>
          </a:prstGeom>
        </p:spPr>
        <p:txBody>
          <a:bodyPr vert="horz" lIns="91440" tIns="45720" rIns="91440" bIns="45720" rtlCol="0" anchor="ctr" anchorCtr="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Liz Summers, Ph.D.</a:t>
            </a:r>
          </a:p>
          <a:p>
            <a:pPr lvl="0" algn="r">
              <a:defRPr/>
            </a:pPr>
            <a:r>
              <a:rPr lang="en-US" dirty="0"/>
              <a:t>Executive Vice President, edCount, LLC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22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3AB57383-B54D-48BF-B070-3BC7649BBD8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49" r="557"/>
          <a:stretch/>
        </p:blipFill>
        <p:spPr>
          <a:xfrm>
            <a:off x="1" y="0"/>
            <a:ext cx="9144000" cy="6309360"/>
          </a:xfrm>
        </p:spPr>
      </p:pic>
    </p:spTree>
    <p:extLst>
      <p:ext uri="{BB962C8B-B14F-4D97-AF65-F5344CB8AC3E}">
        <p14:creationId xmlns:p14="http://schemas.microsoft.com/office/powerpoint/2010/main" val="304990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74908B-A33D-4F9A-91B7-FFA2A6A97C3B}"/>
              </a:ext>
            </a:extLst>
          </p:cNvPr>
          <p:cNvPicPr>
            <a:picLocks noGrp="1" noChangeAspect="1"/>
          </p:cNvPicPr>
          <p:nvPr>
            <p:ph idx="1"/>
          </p:nvPr>
        </p:nvPicPr>
        <p:blipFill rotWithShape="1">
          <a:blip r:embed="rId3"/>
          <a:srcRect l="10280" t="26863" r="61296" b="20045"/>
          <a:stretch/>
        </p:blipFill>
        <p:spPr>
          <a:xfrm>
            <a:off x="183691" y="1317320"/>
            <a:ext cx="8776618" cy="5050465"/>
          </a:xfrm>
          <a:prstGeom prst="rect">
            <a:avLst/>
          </a:prstGeom>
        </p:spPr>
      </p:pic>
    </p:spTree>
    <p:extLst>
      <p:ext uri="{BB962C8B-B14F-4D97-AF65-F5344CB8AC3E}">
        <p14:creationId xmlns:p14="http://schemas.microsoft.com/office/powerpoint/2010/main" val="380602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7225-12C7-400F-AC31-5F83328B5960}"/>
              </a:ext>
            </a:extLst>
          </p:cNvPr>
          <p:cNvSpPr>
            <a:spLocks noGrp="1"/>
          </p:cNvSpPr>
          <p:nvPr>
            <p:ph type="title"/>
          </p:nvPr>
        </p:nvSpPr>
        <p:spPr/>
        <p:txBody>
          <a:bodyPr vert="horz" lIns="91440" tIns="45720" rIns="91440" bIns="45720" rtlCol="0" anchor="ctr">
            <a:normAutofit fontScale="90000"/>
          </a:bodyPr>
          <a:lstStyle/>
          <a:p>
            <a:r>
              <a:rPr lang="en-US" dirty="0">
                <a:effectLst/>
              </a:rPr>
              <a:t>Review and Evaluate your Current Assessment Program</a:t>
            </a:r>
          </a:p>
        </p:txBody>
      </p:sp>
      <p:sp>
        <p:nvSpPr>
          <p:cNvPr id="3" name="Content Placeholder 2">
            <a:extLst>
              <a:ext uri="{FF2B5EF4-FFF2-40B4-BE49-F238E27FC236}">
                <a16:creationId xmlns:a16="http://schemas.microsoft.com/office/drawing/2014/main" id="{200B959D-B60F-4878-9162-DB6D522CD29A}"/>
              </a:ext>
            </a:extLst>
          </p:cNvPr>
          <p:cNvSpPr>
            <a:spLocks noGrp="1"/>
          </p:cNvSpPr>
          <p:nvPr>
            <p:ph idx="1"/>
          </p:nvPr>
        </p:nvSpPr>
        <p:spPr/>
        <p:txBody>
          <a:bodyPr>
            <a:normAutofit/>
          </a:bodyPr>
          <a:lstStyle/>
          <a:p>
            <a:pPr marL="228600" indent="-228600">
              <a:lnSpc>
                <a:spcPct val="100000"/>
              </a:lnSpc>
              <a:spcBef>
                <a:spcPts val="0"/>
              </a:spcBef>
              <a:spcAft>
                <a:spcPts val="600"/>
              </a:spcAft>
            </a:pPr>
            <a:r>
              <a:rPr lang="en-US" sz="2800" dirty="0"/>
              <a:t>Review each assessment’s purpose and use</a:t>
            </a:r>
          </a:p>
          <a:p>
            <a:pPr marL="228600" indent="-228600">
              <a:lnSpc>
                <a:spcPct val="100000"/>
              </a:lnSpc>
              <a:spcBef>
                <a:spcPts val="0"/>
              </a:spcBef>
              <a:spcAft>
                <a:spcPts val="600"/>
              </a:spcAft>
            </a:pPr>
            <a:r>
              <a:rPr lang="en-US" sz="2800" dirty="0"/>
              <a:t>Identify areas with adequate evidence for test scores</a:t>
            </a:r>
          </a:p>
          <a:p>
            <a:pPr marL="228600" indent="-228600">
              <a:lnSpc>
                <a:spcPct val="100000"/>
              </a:lnSpc>
              <a:spcBef>
                <a:spcPts val="0"/>
              </a:spcBef>
              <a:spcAft>
                <a:spcPts val="600"/>
              </a:spcAft>
            </a:pPr>
            <a:r>
              <a:rPr lang="en-US" sz="2800" dirty="0"/>
              <a:t>Identify areas where the degree of data available is either incomplete or lacking</a:t>
            </a:r>
          </a:p>
          <a:p>
            <a:endParaRPr lang="en-US" dirty="0"/>
          </a:p>
          <a:p>
            <a:endParaRPr lang="en-US" dirty="0"/>
          </a:p>
        </p:txBody>
      </p:sp>
    </p:spTree>
    <p:extLst>
      <p:ext uri="{BB962C8B-B14F-4D97-AF65-F5344CB8AC3E}">
        <p14:creationId xmlns:p14="http://schemas.microsoft.com/office/powerpoint/2010/main" val="391860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D147E6-BA16-401D-9C3B-B27B85B528F9}"/>
              </a:ext>
            </a:extLst>
          </p:cNvPr>
          <p:cNvPicPr>
            <a:picLocks noGrp="1" noChangeAspect="1"/>
          </p:cNvPicPr>
          <p:nvPr>
            <p:ph idx="1"/>
          </p:nvPr>
        </p:nvPicPr>
        <p:blipFill rotWithShape="1">
          <a:blip r:embed="rId3"/>
          <a:srcRect l="11276" t="32767" r="61035" b="12842"/>
          <a:stretch/>
        </p:blipFill>
        <p:spPr>
          <a:xfrm>
            <a:off x="0" y="0"/>
            <a:ext cx="9160108" cy="5543550"/>
          </a:xfrm>
          <a:prstGeom prst="rect">
            <a:avLst/>
          </a:prstGeom>
        </p:spPr>
      </p:pic>
    </p:spTree>
    <p:extLst>
      <p:ext uri="{BB962C8B-B14F-4D97-AF65-F5344CB8AC3E}">
        <p14:creationId xmlns:p14="http://schemas.microsoft.com/office/powerpoint/2010/main" val="53824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7266c9d29d_2_177"/>
          <p:cNvSpPr txBox="1">
            <a:spLocks noGrp="1"/>
          </p:cNvSpPr>
          <p:nvPr>
            <p:ph type="title"/>
          </p:nvPr>
        </p:nvSpPr>
        <p:spPr>
          <a:xfrm>
            <a:off x="-1815314" y="1853724"/>
            <a:ext cx="8917863" cy="3922500"/>
          </a:xfrm>
          <a:prstGeom prst="rect">
            <a:avLst/>
          </a:prstGeom>
          <a:noFill/>
          <a:ln>
            <a:noFill/>
          </a:ln>
        </p:spPr>
        <p:txBody>
          <a:bodyPr spcFirstLastPara="1" wrap="square" lIns="91425" tIns="45700" rIns="91425" bIns="45700" anchor="b" anchorCtr="0">
            <a:noAutofit/>
          </a:bodyPr>
          <a:lstStyle/>
          <a:p>
            <a:pPr marL="2743200" defTabSz="685783">
              <a:spcBef>
                <a:spcPct val="0"/>
              </a:spcBef>
              <a:buSzPts val="3600"/>
            </a:pPr>
            <a:r>
              <a:rPr lang="en-US" sz="3400" i="1" kern="1200" dirty="0">
                <a:solidFill>
                  <a:schemeClr val="bg1">
                    <a:lumMod val="50000"/>
                  </a:schemeClr>
                </a:solidFill>
                <a:latin typeface="Calibri Light" panose="020F0302020204030204" pitchFamily="34" charset="0"/>
                <a:ea typeface="+mj-ea"/>
                <a:cs typeface="Calibri Light" panose="020F0302020204030204" pitchFamily="34" charset="0"/>
              </a:rPr>
              <a:t>Overview of the Digital Workbook on Educational Assessment Design and Evaluation </a:t>
            </a:r>
            <a:endParaRPr sz="3400" i="1" kern="1200" dirty="0">
              <a:solidFill>
                <a:schemeClr val="bg1">
                  <a:lumMod val="50000"/>
                </a:schemeClr>
              </a:solidFill>
              <a:latin typeface="Calibri Light" panose="020F0302020204030204" pitchFamily="34" charset="0"/>
              <a:ea typeface="+mj-ea"/>
              <a:cs typeface="Calibri Light" panose="020F0302020204030204" pitchFamily="34" charset="0"/>
            </a:endParaRPr>
          </a:p>
        </p:txBody>
      </p:sp>
    </p:spTree>
    <p:extLst>
      <p:ext uri="{BB962C8B-B14F-4D97-AF65-F5344CB8AC3E}">
        <p14:creationId xmlns:p14="http://schemas.microsoft.com/office/powerpoint/2010/main" val="124502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p:txBody>
          <a:bodyPr vert="horz" lIns="91440" tIns="45720" rIns="91440" bIns="45720" rtlCol="0" anchor="ctr">
            <a:normAutofit/>
          </a:bodyPr>
          <a:lstStyle/>
          <a:p>
            <a:r>
              <a:rPr lang="en-US" dirty="0">
                <a:effectLst/>
              </a:rPr>
              <a:t>Digital Workbook Purpose</a:t>
            </a:r>
          </a:p>
        </p:txBody>
      </p:sp>
      <p:sp>
        <p:nvSpPr>
          <p:cNvPr id="4" name="Content Placeholder 3">
            <a:extLst>
              <a:ext uri="{FF2B5EF4-FFF2-40B4-BE49-F238E27FC236}">
                <a16:creationId xmlns:a16="http://schemas.microsoft.com/office/drawing/2014/main" id="{AC84F498-5372-48ED-8899-E097F2509DCD}"/>
              </a:ext>
            </a:extLst>
          </p:cNvPr>
          <p:cNvSpPr>
            <a:spLocks noGrp="1"/>
          </p:cNvSpPr>
          <p:nvPr>
            <p:ph idx="1"/>
          </p:nvPr>
        </p:nvSpPr>
        <p:spPr>
          <a:xfrm>
            <a:off x="457200" y="1296012"/>
            <a:ext cx="8229600" cy="4784118"/>
          </a:xfrm>
        </p:spPr>
        <p:txBody>
          <a:bodyPr>
            <a:normAutofit fontScale="92500" lnSpcReduction="10000"/>
          </a:bodyPr>
          <a:lstStyle/>
          <a:p>
            <a:pPr marL="228600" lvl="0" indent="-228600" defTabSz="914377">
              <a:lnSpc>
                <a:spcPct val="110000"/>
              </a:lnSpc>
              <a:spcBef>
                <a:spcPts val="0"/>
              </a:spcBef>
              <a:spcAft>
                <a:spcPts val="600"/>
              </a:spcAft>
              <a:defRPr/>
            </a:pPr>
            <a:r>
              <a:rPr lang="en-US" sz="2800" dirty="0"/>
              <a:t>Inform state and local educators and other stakeholders on the purposes of assessments;</a:t>
            </a:r>
          </a:p>
          <a:p>
            <a:pPr marL="228600" lvl="0" indent="-228600" defTabSz="914377">
              <a:lnSpc>
                <a:spcPct val="110000"/>
              </a:lnSpc>
              <a:spcBef>
                <a:spcPts val="0"/>
              </a:spcBef>
              <a:spcAft>
                <a:spcPts val="600"/>
              </a:spcAft>
              <a:defRPr/>
            </a:pPr>
            <a:r>
              <a:rPr lang="en-US" sz="2800" dirty="0"/>
              <a:t>Ensure a common understanding of the purposes and uses of assessment scores, and how those purposes and uses guide decisions about test design and evaluation;</a:t>
            </a:r>
          </a:p>
          <a:p>
            <a:pPr marL="228600" lvl="0" indent="-228600" defTabSz="914377">
              <a:lnSpc>
                <a:spcPct val="110000"/>
              </a:lnSpc>
              <a:spcBef>
                <a:spcPts val="0"/>
              </a:spcBef>
              <a:spcAft>
                <a:spcPts val="600"/>
              </a:spcAft>
              <a:defRPr/>
            </a:pPr>
            <a:r>
              <a:rPr lang="en-US" sz="2800" dirty="0"/>
              <a:t>Complement the needs assessment by providing background information and resources for educators to grow their knowledge about foundational assessment topics; and</a:t>
            </a:r>
          </a:p>
          <a:p>
            <a:pPr marL="228600" lvl="0" indent="-228600" defTabSz="914377">
              <a:lnSpc>
                <a:spcPct val="110000"/>
              </a:lnSpc>
              <a:spcBef>
                <a:spcPts val="0"/>
              </a:spcBef>
              <a:spcAft>
                <a:spcPts val="600"/>
              </a:spcAft>
              <a:defRPr/>
            </a:pPr>
            <a:r>
              <a:rPr lang="en-US" sz="2800" dirty="0"/>
              <a:t>Address construct coherence, comparability, fairness and accessibility, and consequences.</a:t>
            </a:r>
            <a:endParaRPr lang="en-US" sz="1100" dirty="0"/>
          </a:p>
        </p:txBody>
      </p:sp>
    </p:spTree>
    <p:extLst>
      <p:ext uri="{BB962C8B-B14F-4D97-AF65-F5344CB8AC3E}">
        <p14:creationId xmlns:p14="http://schemas.microsoft.com/office/powerpoint/2010/main" val="328990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p:txBody>
          <a:bodyPr vert="horz" lIns="91440" tIns="45720" rIns="91440" bIns="45720" rtlCol="0" anchor="ctr">
            <a:normAutofit/>
          </a:bodyPr>
          <a:lstStyle/>
          <a:p>
            <a:r>
              <a:rPr lang="en-US" dirty="0">
                <a:effectLst/>
              </a:rPr>
              <a:t>Digital Workbook Audience</a:t>
            </a:r>
          </a:p>
        </p:txBody>
      </p:sp>
      <p:sp>
        <p:nvSpPr>
          <p:cNvPr id="4" name="Content Placeholder 3">
            <a:extLst>
              <a:ext uri="{FF2B5EF4-FFF2-40B4-BE49-F238E27FC236}">
                <a16:creationId xmlns:a16="http://schemas.microsoft.com/office/drawing/2014/main" id="{AC84F498-5372-48ED-8899-E097F2509DCD}"/>
              </a:ext>
            </a:extLst>
          </p:cNvPr>
          <p:cNvSpPr>
            <a:spLocks noGrp="1"/>
          </p:cNvSpPr>
          <p:nvPr>
            <p:ph idx="1"/>
          </p:nvPr>
        </p:nvSpPr>
        <p:spPr>
          <a:xfrm>
            <a:off x="457199" y="1296011"/>
            <a:ext cx="8410575" cy="5476263"/>
          </a:xfrm>
        </p:spPr>
        <p:txBody>
          <a:bodyPr>
            <a:normAutofit/>
          </a:bodyPr>
          <a:lstStyle/>
          <a:p>
            <a:pPr marL="228600" lvl="0" indent="-228600" defTabSz="914377">
              <a:lnSpc>
                <a:spcPct val="100000"/>
              </a:lnSpc>
              <a:spcBef>
                <a:spcPts val="600"/>
              </a:spcBef>
              <a:defRPr/>
            </a:pPr>
            <a:r>
              <a:rPr lang="en-US" sz="2800" dirty="0"/>
              <a:t>State and district administrators who may be—</a:t>
            </a:r>
          </a:p>
          <a:p>
            <a:pPr marL="457200" lvl="1" indent="-228600" defTabSz="914377">
              <a:lnSpc>
                <a:spcPct val="100000"/>
              </a:lnSpc>
              <a:spcBef>
                <a:spcPts val="600"/>
              </a:spcBef>
              <a:defRPr/>
            </a:pPr>
            <a:r>
              <a:rPr lang="en-US" sz="2400" dirty="0"/>
              <a:t>Instructional leaders </a:t>
            </a:r>
          </a:p>
          <a:p>
            <a:pPr marL="457200" lvl="1" indent="-228600" defTabSz="914377">
              <a:lnSpc>
                <a:spcPct val="100000"/>
              </a:lnSpc>
              <a:spcBef>
                <a:spcPts val="600"/>
              </a:spcBef>
              <a:defRPr/>
            </a:pPr>
            <a:r>
              <a:rPr lang="en-US" sz="2400" dirty="0"/>
              <a:t>Content specialists</a:t>
            </a:r>
          </a:p>
          <a:p>
            <a:pPr marL="457200" lvl="1" indent="-228600" defTabSz="914377">
              <a:lnSpc>
                <a:spcPct val="100000"/>
              </a:lnSpc>
              <a:spcBef>
                <a:spcPts val="600"/>
              </a:spcBef>
              <a:defRPr/>
            </a:pPr>
            <a:r>
              <a:rPr lang="en-US" sz="2400" dirty="0"/>
              <a:t>Assessment specialists</a:t>
            </a:r>
          </a:p>
          <a:p>
            <a:pPr marL="457200" lvl="1" indent="-228600" defTabSz="914377">
              <a:lnSpc>
                <a:spcPct val="100000"/>
              </a:lnSpc>
              <a:spcBef>
                <a:spcPts val="600"/>
              </a:spcBef>
              <a:defRPr/>
            </a:pPr>
            <a:r>
              <a:rPr lang="en-US" sz="2400" dirty="0"/>
              <a:t>Decision-makers regarding state or local assessments</a:t>
            </a:r>
          </a:p>
          <a:p>
            <a:pPr marL="457200" lvl="1" indent="-228600" defTabSz="914377">
              <a:lnSpc>
                <a:spcPct val="100000"/>
              </a:lnSpc>
              <a:spcBef>
                <a:spcPts val="600"/>
              </a:spcBef>
              <a:defRPr/>
            </a:pPr>
            <a:r>
              <a:rPr lang="en-US" sz="2400" dirty="0"/>
              <a:t>Responsible for implementing state and local self-evaluation protocols  </a:t>
            </a:r>
          </a:p>
          <a:p>
            <a:pPr marL="228600" lvl="0" indent="-228600" defTabSz="914377">
              <a:lnSpc>
                <a:spcPct val="100000"/>
              </a:lnSpc>
              <a:spcBef>
                <a:spcPts val="600"/>
              </a:spcBef>
              <a:defRPr/>
            </a:pPr>
            <a:r>
              <a:rPr lang="en-US" sz="2800" dirty="0"/>
              <a:t>These educational leaders will strengthen their assessment literacy by building their knowledge base, understanding the nuances of validity and reliability, and applying their knowledge in the evaluation of their own systems.</a:t>
            </a:r>
          </a:p>
        </p:txBody>
      </p:sp>
    </p:spTree>
    <p:extLst>
      <p:ext uri="{BB962C8B-B14F-4D97-AF65-F5344CB8AC3E}">
        <p14:creationId xmlns:p14="http://schemas.microsoft.com/office/powerpoint/2010/main" val="213162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DDFADBAF-0EAB-4469-AD99-B808C983B4A3}"/>
              </a:ext>
            </a:extLst>
          </p:cNvPr>
          <p:cNvSpPr/>
          <p:nvPr/>
        </p:nvSpPr>
        <p:spPr>
          <a:xfrm>
            <a:off x="2754272" y="2680176"/>
            <a:ext cx="1371600" cy="260604"/>
          </a:xfrm>
          <a:prstGeom prst="rightArrow">
            <a:avLst/>
          </a:prstGeom>
          <a:solidFill>
            <a:srgbClr val="3B4F8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3AA2A9DC-A5F6-44EE-916F-EC405E264AD2}"/>
              </a:ext>
            </a:extLst>
          </p:cNvPr>
          <p:cNvSpPr/>
          <p:nvPr/>
        </p:nvSpPr>
        <p:spPr>
          <a:xfrm>
            <a:off x="2754272" y="3634149"/>
            <a:ext cx="1371600" cy="273844"/>
          </a:xfrm>
          <a:prstGeom prst="rightArrow">
            <a:avLst/>
          </a:prstGeom>
          <a:solidFill>
            <a:srgbClr val="909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3AF2F1ED-05C4-4625-968E-721DAA749E1F}"/>
              </a:ext>
            </a:extLst>
          </p:cNvPr>
          <p:cNvSpPr/>
          <p:nvPr/>
        </p:nvSpPr>
        <p:spPr>
          <a:xfrm>
            <a:off x="2754272" y="4629448"/>
            <a:ext cx="1371600" cy="273844"/>
          </a:xfrm>
          <a:prstGeom prst="rightArrow">
            <a:avLst/>
          </a:prstGeom>
          <a:solidFill>
            <a:srgbClr val="4D8C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row: Right 35">
            <a:extLst>
              <a:ext uri="{FF2B5EF4-FFF2-40B4-BE49-F238E27FC236}">
                <a16:creationId xmlns:a16="http://schemas.microsoft.com/office/drawing/2014/main" id="{43750ED0-2331-4823-8917-5E97C928CCB0}"/>
              </a:ext>
            </a:extLst>
          </p:cNvPr>
          <p:cNvSpPr/>
          <p:nvPr/>
        </p:nvSpPr>
        <p:spPr>
          <a:xfrm>
            <a:off x="2754272" y="5625407"/>
            <a:ext cx="1371600" cy="273844"/>
          </a:xfrm>
          <a:prstGeom prst="rightArrow">
            <a:avLst/>
          </a:prstGeom>
          <a:solidFill>
            <a:srgbClr val="9AC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itle 5">
            <a:extLst>
              <a:ext uri="{FF2B5EF4-FFF2-40B4-BE49-F238E27FC236}">
                <a16:creationId xmlns:a16="http://schemas.microsoft.com/office/drawing/2014/main" id="{7A9BC087-D5CD-4605-8FBF-DFF568D880FE}"/>
              </a:ext>
            </a:extLst>
          </p:cNvPr>
          <p:cNvSpPr txBox="1">
            <a:spLocks/>
          </p:cNvSpPr>
          <p:nvPr/>
        </p:nvSpPr>
        <p:spPr>
          <a:xfrm>
            <a:off x="548640" y="1746756"/>
            <a:ext cx="3362325" cy="464947"/>
          </a:xfrm>
          <a:prstGeom prst="rect">
            <a:avLst/>
          </a:prstGeom>
        </p:spPr>
        <p:txBody>
          <a:bodyPr vert="horz" lIns="68580" tIns="34290" rIns="68580" bIns="3429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Validity Questions</a:t>
            </a:r>
          </a:p>
        </p:txBody>
      </p:sp>
      <p:grpSp>
        <p:nvGrpSpPr>
          <p:cNvPr id="23" name="Group 22">
            <a:extLst>
              <a:ext uri="{FF2B5EF4-FFF2-40B4-BE49-F238E27FC236}">
                <a16:creationId xmlns:a16="http://schemas.microsoft.com/office/drawing/2014/main" id="{24A67481-ABC6-472B-8197-F4342F3A0C95}"/>
              </a:ext>
            </a:extLst>
          </p:cNvPr>
          <p:cNvGrpSpPr/>
          <p:nvPr/>
        </p:nvGrpSpPr>
        <p:grpSpPr>
          <a:xfrm>
            <a:off x="4046268" y="2367330"/>
            <a:ext cx="5289958" cy="3680921"/>
            <a:chOff x="3355848" y="1746504"/>
            <a:chExt cx="6096000" cy="4064000"/>
          </a:xfrm>
        </p:grpSpPr>
        <p:sp>
          <p:nvSpPr>
            <p:cNvPr id="24" name="Oval 23">
              <a:extLst>
                <a:ext uri="{FF2B5EF4-FFF2-40B4-BE49-F238E27FC236}">
                  <a16:creationId xmlns:a16="http://schemas.microsoft.com/office/drawing/2014/main" id="{51E1CA68-4828-47BE-A5CD-6DC96E8D38CB}"/>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154305"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Validity</a:t>
              </a:r>
              <a:endParaRPr kumimoji="0" lang="en-US" sz="225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Diagram 24">
              <a:extLst>
                <a:ext uri="{FF2B5EF4-FFF2-40B4-BE49-F238E27FC236}">
                  <a16:creationId xmlns:a16="http://schemas.microsoft.com/office/drawing/2014/main" id="{FEE9EBE0-CE68-4614-BF7F-F89713148362}"/>
                </a:ext>
              </a:extLst>
            </p:cNvPr>
            <p:cNvGraphicFramePr/>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6" name="Freeform: Shape 25">
            <a:extLst>
              <a:ext uri="{FF2B5EF4-FFF2-40B4-BE49-F238E27FC236}">
                <a16:creationId xmlns:a16="http://schemas.microsoft.com/office/drawing/2014/main" id="{FAFCA769-FF1C-4A1C-BB2A-19A919F74831}"/>
              </a:ext>
            </a:extLst>
          </p:cNvPr>
          <p:cNvSpPr/>
          <p:nvPr/>
        </p:nvSpPr>
        <p:spPr>
          <a:xfrm>
            <a:off x="693176" y="2367330"/>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0"/>
              <a:satOff val="0"/>
              <a:lumOff val="0"/>
              <a:alphaOff val="0"/>
            </a:schemeClr>
          </a:effectRef>
          <a:fontRef idx="minor">
            <a:schemeClr val="lt1"/>
          </a:fontRef>
        </p:style>
        <p:txBody>
          <a:bodyPr spcFirstLastPara="0" vert="horz" wrap="square" lIns="54293" tIns="54293" rIns="54293" bIns="54293" numCol="1" spcCol="1270" anchor="ctr" anchorCtr="0">
            <a:noAutofit/>
          </a:bodyPr>
          <a:lstStyle/>
          <a:p>
            <a:pPr marL="0" marR="0" lvl="0" indent="0" algn="ctr" defTabSz="633413"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Construct Coherence</a:t>
            </a:r>
          </a:p>
        </p:txBody>
      </p:sp>
      <p:sp>
        <p:nvSpPr>
          <p:cNvPr id="27" name="Freeform: Shape 26">
            <a:extLst>
              <a:ext uri="{FF2B5EF4-FFF2-40B4-BE49-F238E27FC236}">
                <a16:creationId xmlns:a16="http://schemas.microsoft.com/office/drawing/2014/main" id="{62A21325-8EAA-4193-A35A-AA2E9D22E450}"/>
              </a:ext>
            </a:extLst>
          </p:cNvPr>
          <p:cNvSpPr/>
          <p:nvPr/>
        </p:nvSpPr>
        <p:spPr>
          <a:xfrm>
            <a:off x="693175" y="3362462"/>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9399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236519"/>
              <a:satOff val="-13281"/>
              <a:lumOff val="11454"/>
              <a:alphaOff val="0"/>
            </a:schemeClr>
          </a:effectRef>
          <a:fontRef idx="minor">
            <a:schemeClr val="lt1"/>
          </a:fontRef>
        </p:style>
        <p:txBody>
          <a:bodyPr spcFirstLastPara="0" vert="horz" wrap="square" lIns="54293" tIns="54293" rIns="54293" bIns="54293" numCol="1" spcCol="1270" anchor="ctr" anchorCtr="0">
            <a:noAutofit/>
          </a:bodyPr>
          <a:lstStyle/>
          <a:p>
            <a:pPr marL="0" marR="0" lvl="0" indent="0" algn="ctr" defTabSz="633413"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Comparability</a:t>
            </a:r>
          </a:p>
        </p:txBody>
      </p:sp>
      <p:sp>
        <p:nvSpPr>
          <p:cNvPr id="28" name="Freeform: Shape 27">
            <a:extLst>
              <a:ext uri="{FF2B5EF4-FFF2-40B4-BE49-F238E27FC236}">
                <a16:creationId xmlns:a16="http://schemas.microsoft.com/office/drawing/2014/main" id="{4F08DD65-26FD-427B-9504-3917AEA6A17B}"/>
              </a:ext>
            </a:extLst>
          </p:cNvPr>
          <p:cNvSpPr/>
          <p:nvPr/>
        </p:nvSpPr>
        <p:spPr>
          <a:xfrm>
            <a:off x="693174" y="4357594"/>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4C89E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473038"/>
              <a:satOff val="-26563"/>
              <a:lumOff val="22907"/>
              <a:alphaOff val="0"/>
            </a:schemeClr>
          </a:effectRef>
          <a:fontRef idx="minor">
            <a:schemeClr val="lt1"/>
          </a:fontRef>
        </p:style>
        <p:txBody>
          <a:bodyPr spcFirstLastPara="0" vert="horz" wrap="square" lIns="54293" tIns="54293" rIns="54293" bIns="54293" numCol="1" spcCol="1270" anchor="ctr" anchorCtr="0">
            <a:noAutofit/>
          </a:bodyPr>
          <a:lstStyle/>
          <a:p>
            <a:pPr marL="0" marR="0" lvl="0" indent="0" algn="ctr" defTabSz="633413"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Fairness &amp; Accessibility</a:t>
            </a:r>
          </a:p>
        </p:txBody>
      </p:sp>
      <p:sp>
        <p:nvSpPr>
          <p:cNvPr id="29" name="Freeform: Shape 28">
            <a:extLst>
              <a:ext uri="{FF2B5EF4-FFF2-40B4-BE49-F238E27FC236}">
                <a16:creationId xmlns:a16="http://schemas.microsoft.com/office/drawing/2014/main" id="{484B9D42-3DD1-4FDA-9345-78BB3DE9552A}"/>
              </a:ext>
            </a:extLst>
          </p:cNvPr>
          <p:cNvSpPr/>
          <p:nvPr/>
        </p:nvSpPr>
        <p:spPr>
          <a:xfrm>
            <a:off x="693174" y="5352725"/>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9DC7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709557"/>
              <a:satOff val="-39844"/>
              <a:lumOff val="34361"/>
              <a:alphaOff val="0"/>
            </a:schemeClr>
          </a:effectRef>
          <a:fontRef idx="minor">
            <a:schemeClr val="lt1"/>
          </a:fontRef>
        </p:style>
        <p:txBody>
          <a:bodyPr spcFirstLastPara="0" vert="horz" wrap="square" lIns="54293" tIns="54293" rIns="54293" bIns="54293" numCol="1" spcCol="1270" anchor="ctr" anchorCtr="0">
            <a:noAutofit/>
          </a:bodyPr>
          <a:lstStyle/>
          <a:p>
            <a:pPr marL="0" marR="0" lvl="0" indent="0" algn="ctr" defTabSz="633413"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Consequences</a:t>
            </a:r>
          </a:p>
        </p:txBody>
      </p:sp>
      <p:sp>
        <p:nvSpPr>
          <p:cNvPr id="16" name="Title 1">
            <a:extLst>
              <a:ext uri="{FF2B5EF4-FFF2-40B4-BE49-F238E27FC236}">
                <a16:creationId xmlns:a16="http://schemas.microsoft.com/office/drawing/2014/main" id="{9501DD1D-9F53-4806-90A4-0F968C556474}"/>
              </a:ext>
            </a:extLst>
          </p:cNvPr>
          <p:cNvSpPr>
            <a:spLocks noGrp="1"/>
          </p:cNvSpPr>
          <p:nvPr>
            <p:ph type="title"/>
          </p:nvPr>
        </p:nvSpPr>
        <p:spPr>
          <a:xfrm>
            <a:off x="548640" y="493652"/>
            <a:ext cx="8229600" cy="1143000"/>
          </a:xfrm>
        </p:spPr>
        <p:txBody>
          <a:bodyPr vert="horz" lIns="91440" tIns="45720" rIns="91440" bIns="45720" rtlCol="0" anchor="ctr">
            <a:normAutofit fontScale="90000"/>
          </a:bodyPr>
          <a:lstStyle/>
          <a:p>
            <a:r>
              <a:rPr lang="en-US" dirty="0">
                <a:effectLst/>
              </a:rPr>
              <a:t>Digital Workbook Series Organizing</a:t>
            </a:r>
            <a:br>
              <a:rPr lang="en-US" dirty="0">
                <a:effectLst/>
              </a:rPr>
            </a:br>
            <a:r>
              <a:rPr lang="en-US" dirty="0">
                <a:effectLst/>
              </a:rPr>
              <a:t>Principles</a:t>
            </a:r>
          </a:p>
        </p:txBody>
      </p:sp>
      <p:sp>
        <p:nvSpPr>
          <p:cNvPr id="17" name="Title 5">
            <a:extLst>
              <a:ext uri="{FF2B5EF4-FFF2-40B4-BE49-F238E27FC236}">
                <a16:creationId xmlns:a16="http://schemas.microsoft.com/office/drawing/2014/main" id="{ADFF3A1B-1948-4733-9948-07B3CCBB0D03}"/>
              </a:ext>
            </a:extLst>
          </p:cNvPr>
          <p:cNvSpPr txBox="1">
            <a:spLocks/>
          </p:cNvSpPr>
          <p:nvPr/>
        </p:nvSpPr>
        <p:spPr>
          <a:xfrm>
            <a:off x="4732133" y="1772993"/>
            <a:ext cx="4326142" cy="438710"/>
          </a:xfrm>
          <a:prstGeom prst="rect">
            <a:avLst/>
          </a:prstGeom>
        </p:spPr>
        <p:txBody>
          <a:bodyPr vert="horz" wrap="square" lIns="68580" tIns="34290" rIns="68580" bIns="3429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rPr>
              <a:t>Phases of the Test Life Cycle</a:t>
            </a:r>
          </a:p>
        </p:txBody>
      </p:sp>
    </p:spTree>
    <p:extLst>
      <p:ext uri="{BB962C8B-B14F-4D97-AF65-F5344CB8AC3E}">
        <p14:creationId xmlns:p14="http://schemas.microsoft.com/office/powerpoint/2010/main" val="293912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25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450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60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65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35" grpId="0" animBg="1"/>
      <p:bldP spid="36" grpId="0" animBg="1"/>
      <p:bldP spid="26"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408-220A-4597-B77B-5881A6157397}"/>
              </a:ext>
            </a:extLst>
          </p:cNvPr>
          <p:cNvSpPr>
            <a:spLocks noGrp="1"/>
          </p:cNvSpPr>
          <p:nvPr>
            <p:ph type="title"/>
          </p:nvPr>
        </p:nvSpPr>
        <p:spPr>
          <a:xfrm>
            <a:off x="548640" y="274319"/>
            <a:ext cx="8229600" cy="1143000"/>
          </a:xfrm>
        </p:spPr>
        <p:txBody>
          <a:bodyPr vert="horz" lIns="91440" tIns="45720" rIns="91440" bIns="45720" rtlCol="0" anchor="ctr">
            <a:normAutofit/>
          </a:bodyPr>
          <a:lstStyle/>
          <a:p>
            <a:r>
              <a:rPr lang="en-US" dirty="0">
                <a:effectLst/>
              </a:rPr>
              <a:t>Digital Workbook Series Chapters</a:t>
            </a:r>
          </a:p>
        </p:txBody>
      </p:sp>
      <p:graphicFrame>
        <p:nvGraphicFramePr>
          <p:cNvPr id="6" name="Table 5">
            <a:extLst>
              <a:ext uri="{FF2B5EF4-FFF2-40B4-BE49-F238E27FC236}">
                <a16:creationId xmlns:a16="http://schemas.microsoft.com/office/drawing/2014/main" id="{04FB88F5-F0CB-45A4-BE37-72B054EE91ED}"/>
              </a:ext>
            </a:extLst>
          </p:cNvPr>
          <p:cNvGraphicFramePr>
            <a:graphicFrameLocks noGrp="1"/>
          </p:cNvGraphicFramePr>
          <p:nvPr/>
        </p:nvGraphicFramePr>
        <p:xfrm>
          <a:off x="548640" y="1417319"/>
          <a:ext cx="8046720" cy="4703012"/>
        </p:xfrm>
        <a:graphic>
          <a:graphicData uri="http://schemas.openxmlformats.org/drawingml/2006/table">
            <a:tbl>
              <a:tblPr firstRow="1" bandRow="1">
                <a:tableStyleId>{5940675A-B579-460E-94D1-54222C63F5DA}</a:tableStyleId>
              </a:tblPr>
              <a:tblGrid>
                <a:gridCol w="1296488">
                  <a:extLst>
                    <a:ext uri="{9D8B030D-6E8A-4147-A177-3AD203B41FA5}">
                      <a16:colId xmlns:a16="http://schemas.microsoft.com/office/drawing/2014/main" val="3803171298"/>
                    </a:ext>
                  </a:extLst>
                </a:gridCol>
                <a:gridCol w="6750232">
                  <a:extLst>
                    <a:ext uri="{9D8B030D-6E8A-4147-A177-3AD203B41FA5}">
                      <a16:colId xmlns:a16="http://schemas.microsoft.com/office/drawing/2014/main" val="1899993650"/>
                    </a:ext>
                  </a:extLst>
                </a:gridCol>
              </a:tblGrid>
              <a:tr h="1123061">
                <a:tc>
                  <a:txBody>
                    <a:bodyPr/>
                    <a:lstStyle/>
                    <a:p>
                      <a:r>
                        <a:rPr lang="en-US" sz="2000" b="1" dirty="0"/>
                        <a:t>Chapter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Overview:</a:t>
                      </a:r>
                      <a:r>
                        <a:rPr lang="en-US" sz="2000" dirty="0"/>
                        <a:t> Definition of validity, validity evidence, and the assessment life cycle (design and development, administration, scoring, analysis, reporting, use of scores)</a:t>
                      </a:r>
                      <a:endParaRPr lang="en-US"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2353106"/>
                  </a:ext>
                </a:extLst>
              </a:tr>
              <a:tr h="1155537">
                <a:tc>
                  <a:txBody>
                    <a:bodyPr/>
                    <a:lstStyle/>
                    <a:p>
                      <a:r>
                        <a:rPr lang="en-US" sz="2000" b="1" dirty="0"/>
                        <a:t>Chapter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Construct Coherence:</a:t>
                      </a:r>
                      <a:r>
                        <a:rPr lang="en-US" sz="2000" dirty="0"/>
                        <a:t> </a:t>
                      </a:r>
                      <a:r>
                        <a:rPr lang="en-US" sz="2000" u="none" strike="noStrike" kern="1200" dirty="0">
                          <a:effectLst/>
                        </a:rPr>
                        <a:t>To what extent do the test scores reflect the knowledge and skills we’re intending to measure, for example, those defined in the academic content standards?</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691833"/>
                  </a:ext>
                </a:extLst>
              </a:tr>
              <a:tr h="803751">
                <a:tc>
                  <a:txBody>
                    <a:bodyPr/>
                    <a:lstStyle/>
                    <a:p>
                      <a:r>
                        <a:rPr lang="en-US" sz="2000" b="1" dirty="0"/>
                        <a:t>Chapter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Comparability:</a:t>
                      </a:r>
                      <a:r>
                        <a:rPr lang="en-US" sz="2000" dirty="0"/>
                        <a:t> </a:t>
                      </a:r>
                      <a:r>
                        <a:rPr lang="en-US" sz="2000" u="none" strike="noStrike" kern="1200" dirty="0">
                          <a:effectLst/>
                        </a:rPr>
                        <a:t>To what extent are the test scores reliable and consistent in meaning across all students, classes, and schools?</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515443"/>
                  </a:ext>
                </a:extLst>
              </a:tr>
              <a:tr h="816912">
                <a:tc>
                  <a:txBody>
                    <a:bodyPr/>
                    <a:lstStyle/>
                    <a:p>
                      <a:r>
                        <a:rPr lang="en-US" sz="2000" b="1" dirty="0"/>
                        <a:t>Chapter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Fairness and Accessibility:</a:t>
                      </a:r>
                      <a:r>
                        <a:rPr lang="en-US" sz="2000" dirty="0"/>
                        <a:t> </a:t>
                      </a:r>
                      <a:r>
                        <a:rPr lang="en-US" sz="2000" u="none" strike="noStrike" kern="1200" dirty="0">
                          <a:effectLst/>
                        </a:rPr>
                        <a:t>To what extent does the test allow all students to demonstrate what they know and can do?</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6724283"/>
                  </a:ext>
                </a:extLst>
              </a:tr>
              <a:tr h="803751">
                <a:tc>
                  <a:txBody>
                    <a:bodyPr/>
                    <a:lstStyle/>
                    <a:p>
                      <a:r>
                        <a:rPr lang="en-US" sz="2000" b="1" dirty="0"/>
                        <a:t>Chapter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Consequences:</a:t>
                      </a:r>
                      <a:r>
                        <a:rPr lang="en-US" sz="2000" dirty="0"/>
                        <a:t> </a:t>
                      </a:r>
                      <a:r>
                        <a:rPr lang="en-US" sz="2000" u="none" strike="noStrike" kern="1200" dirty="0">
                          <a:effectLst/>
                        </a:rPr>
                        <a:t>To what extent are the test scores used appropriately to achieve specific goals?</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1326569"/>
                  </a:ext>
                </a:extLst>
              </a:tr>
            </a:tbl>
          </a:graphicData>
        </a:graphic>
      </p:graphicFrame>
    </p:spTree>
    <p:extLst>
      <p:ext uri="{BB962C8B-B14F-4D97-AF65-F5344CB8AC3E}">
        <p14:creationId xmlns:p14="http://schemas.microsoft.com/office/powerpoint/2010/main" val="368905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EC6DC2-EC3D-4402-9820-B609383D48C4}"/>
              </a:ext>
            </a:extLst>
          </p:cNvPr>
          <p:cNvSpPr>
            <a:spLocks noGrp="1"/>
          </p:cNvSpPr>
          <p:nvPr>
            <p:ph type="title"/>
          </p:nvPr>
        </p:nvSpPr>
        <p:spPr/>
        <p:txBody>
          <a:bodyPr vert="horz" lIns="91440" tIns="45720" rIns="91440" bIns="45720" rtlCol="0" anchor="ctr">
            <a:normAutofit fontScale="90000"/>
          </a:bodyPr>
          <a:lstStyle/>
          <a:p>
            <a:r>
              <a:rPr lang="en-US" dirty="0">
                <a:effectLst/>
              </a:rPr>
              <a:t>Topics Covered in Chapters One and Two</a:t>
            </a:r>
          </a:p>
        </p:txBody>
      </p:sp>
      <p:sp>
        <p:nvSpPr>
          <p:cNvPr id="11" name="Content Placeholder 10">
            <a:extLst>
              <a:ext uri="{FF2B5EF4-FFF2-40B4-BE49-F238E27FC236}">
                <a16:creationId xmlns:a16="http://schemas.microsoft.com/office/drawing/2014/main" id="{ED746654-0D76-4784-8C03-13CFC2AADF74}"/>
              </a:ext>
            </a:extLst>
          </p:cNvPr>
          <p:cNvSpPr>
            <a:spLocks noGrp="1"/>
          </p:cNvSpPr>
          <p:nvPr>
            <p:ph idx="1"/>
          </p:nvPr>
        </p:nvSpPr>
        <p:spPr>
          <a:xfrm>
            <a:off x="457200" y="1417320"/>
            <a:ext cx="8229600" cy="5066558"/>
          </a:xfrm>
        </p:spPr>
        <p:txBody>
          <a:bodyPr>
            <a:normAutofit fontScale="70000" lnSpcReduction="20000"/>
          </a:bodyPr>
          <a:lstStyle/>
          <a:p>
            <a:pPr marL="0" indent="0">
              <a:spcBef>
                <a:spcPts val="600"/>
              </a:spcBef>
              <a:spcAft>
                <a:spcPts val="600"/>
              </a:spcAft>
              <a:buNone/>
            </a:pPr>
            <a:r>
              <a:rPr lang="en-US" sz="3100" b="1" i="1" dirty="0"/>
              <a:t>Purposes and Uses of Assessment Scores, Validity, Validity Questions</a:t>
            </a:r>
          </a:p>
          <a:p>
            <a:pPr marL="283464" indent="-283464" defTabSz="914377">
              <a:lnSpc>
                <a:spcPct val="120000"/>
              </a:lnSpc>
              <a:spcBef>
                <a:spcPts val="0"/>
              </a:spcBef>
              <a:defRPr/>
            </a:pPr>
            <a:r>
              <a:rPr lang="en-US" sz="2900" dirty="0"/>
              <a:t>Chapter 1.1: Assessment Purposes and Uses</a:t>
            </a:r>
          </a:p>
          <a:p>
            <a:pPr marL="283464" indent="-283464" defTabSz="914377">
              <a:lnSpc>
                <a:spcPct val="120000"/>
              </a:lnSpc>
              <a:spcBef>
                <a:spcPts val="0"/>
              </a:spcBef>
              <a:defRPr/>
            </a:pPr>
            <a:r>
              <a:rPr lang="en-US" sz="2900" dirty="0"/>
              <a:t>Chapter 1.2: Validity as the Key Principle of Assessment Quality</a:t>
            </a:r>
          </a:p>
          <a:p>
            <a:pPr marL="283464" indent="-283464" defTabSz="914377">
              <a:lnSpc>
                <a:spcPct val="120000"/>
              </a:lnSpc>
              <a:spcBef>
                <a:spcPts val="0"/>
              </a:spcBef>
              <a:defRPr/>
            </a:pPr>
            <a:r>
              <a:rPr lang="en-US" sz="2900" dirty="0"/>
              <a:t>Chapter 1.3: Four Validity Questions to Guide Assessment Development and Evaluation</a:t>
            </a:r>
          </a:p>
          <a:p>
            <a:pPr marL="594360" lvl="1" indent="-283464">
              <a:spcBef>
                <a:spcPts val="600"/>
              </a:spcBef>
            </a:pPr>
            <a:r>
              <a:rPr lang="en-US" sz="2600" i="1" dirty="0"/>
              <a:t>Construct Coherence</a:t>
            </a:r>
          </a:p>
          <a:p>
            <a:pPr marL="594360" lvl="1" indent="-283464">
              <a:spcBef>
                <a:spcPts val="600"/>
              </a:spcBef>
            </a:pPr>
            <a:r>
              <a:rPr lang="en-US" sz="2600" i="1" dirty="0"/>
              <a:t>Comparability</a:t>
            </a:r>
          </a:p>
          <a:p>
            <a:pPr marL="594360" lvl="1" indent="-283464">
              <a:spcBef>
                <a:spcPts val="600"/>
              </a:spcBef>
            </a:pPr>
            <a:r>
              <a:rPr lang="en-US" sz="2600" i="1" dirty="0"/>
              <a:t>Fairness and Accessibility</a:t>
            </a:r>
          </a:p>
          <a:p>
            <a:pPr marL="594360" lvl="1" indent="-283464">
              <a:spcBef>
                <a:spcPts val="600"/>
              </a:spcBef>
            </a:pPr>
            <a:r>
              <a:rPr lang="en-US" sz="2600" i="1" dirty="0"/>
              <a:t>Consequences</a:t>
            </a:r>
          </a:p>
          <a:p>
            <a:pPr marL="283464" indent="-283464" defTabSz="914377">
              <a:lnSpc>
                <a:spcPct val="120000"/>
              </a:lnSpc>
              <a:spcBef>
                <a:spcPts val="0"/>
              </a:spcBef>
              <a:defRPr/>
            </a:pPr>
            <a:r>
              <a:rPr lang="en-US" sz="2900" dirty="0"/>
              <a:t>Chapter 1.4: Summary and Next Steps</a:t>
            </a:r>
          </a:p>
          <a:p>
            <a:pPr marL="0" indent="0">
              <a:buNone/>
            </a:pPr>
            <a:endParaRPr lang="en-US" sz="2400" b="1" i="1" dirty="0">
              <a:latin typeface="Calibri" panose="020F0502020204030204" pitchFamily="34" charset="0"/>
              <a:ea typeface="Times New Roman" panose="02020603050405020304" pitchFamily="18" charset="0"/>
            </a:endParaRPr>
          </a:p>
          <a:p>
            <a:pPr marL="0" indent="0">
              <a:spcBef>
                <a:spcPts val="600"/>
              </a:spcBef>
              <a:spcAft>
                <a:spcPts val="600"/>
              </a:spcAft>
              <a:buNone/>
            </a:pPr>
            <a:r>
              <a:rPr lang="en-US" sz="3100" b="1" i="1" dirty="0"/>
              <a:t>Construct Coherence</a:t>
            </a:r>
          </a:p>
          <a:p>
            <a:pPr marL="283464" indent="-283464" defTabSz="914377">
              <a:lnSpc>
                <a:spcPct val="120000"/>
              </a:lnSpc>
              <a:spcBef>
                <a:spcPts val="0"/>
              </a:spcBef>
              <a:defRPr/>
            </a:pPr>
            <a:r>
              <a:rPr lang="en-US" sz="2900" dirty="0"/>
              <a:t>Chapter 2.1: Review of Key Concepts from Chapter 1</a:t>
            </a:r>
          </a:p>
          <a:p>
            <a:pPr marL="283464" indent="-283464" defTabSz="914377">
              <a:lnSpc>
                <a:spcPct val="120000"/>
              </a:lnSpc>
              <a:spcBef>
                <a:spcPts val="0"/>
              </a:spcBef>
              <a:defRPr/>
            </a:pPr>
            <a:r>
              <a:rPr lang="en-US" sz="2900" dirty="0"/>
              <a:t>Chapter 2.2: The Concept of Construct Coherence</a:t>
            </a:r>
          </a:p>
          <a:p>
            <a:pPr marL="283464" indent="-283464" defTabSz="914377">
              <a:lnSpc>
                <a:spcPct val="120000"/>
              </a:lnSpc>
              <a:spcBef>
                <a:spcPts val="0"/>
              </a:spcBef>
              <a:defRPr/>
            </a:pPr>
            <a:r>
              <a:rPr lang="en-US" sz="2900" dirty="0"/>
              <a:t>Chapter 2.3: Validity Questions Related to Construct Coherence</a:t>
            </a:r>
          </a:p>
          <a:p>
            <a:endParaRPr lang="en-US" sz="2400" dirty="0"/>
          </a:p>
          <a:p>
            <a:endParaRPr lang="en-US" sz="2400" b="1" dirty="0"/>
          </a:p>
          <a:p>
            <a:pPr lvl="0"/>
            <a:endParaRPr lang="en-US" sz="2400" dirty="0">
              <a:highlight>
                <a:srgbClr val="00FF00"/>
              </a:highlight>
            </a:endParaRPr>
          </a:p>
        </p:txBody>
      </p:sp>
    </p:spTree>
    <p:extLst>
      <p:ext uri="{BB962C8B-B14F-4D97-AF65-F5344CB8AC3E}">
        <p14:creationId xmlns:p14="http://schemas.microsoft.com/office/powerpoint/2010/main" val="138036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defTabSz="685783"/>
            <a:r>
              <a:rPr lang="en-US" dirty="0">
                <a:effectLst/>
              </a:rPr>
              <a:t>About SCILLSS</a:t>
            </a:r>
          </a:p>
        </p:txBody>
      </p:sp>
      <p:sp>
        <p:nvSpPr>
          <p:cNvPr id="3" name="Content Placeholder 2"/>
          <p:cNvSpPr>
            <a:spLocks noGrp="1"/>
          </p:cNvSpPr>
          <p:nvPr>
            <p:ph idx="1"/>
          </p:nvPr>
        </p:nvSpPr>
        <p:spPr>
          <a:xfrm>
            <a:off x="457200" y="1417320"/>
            <a:ext cx="8229600" cy="4864210"/>
          </a:xfrm>
        </p:spPr>
        <p:txBody>
          <a:bodyPr>
            <a:normAutofit lnSpcReduction="10000"/>
          </a:bodyPr>
          <a:lstStyle/>
          <a:p>
            <a:pPr>
              <a:lnSpc>
                <a:spcPct val="110000"/>
              </a:lnSpc>
              <a:spcBef>
                <a:spcPts val="0"/>
              </a:spcBef>
              <a:spcAft>
                <a:spcPts val="600"/>
              </a:spcAft>
            </a:pPr>
            <a:r>
              <a:rPr lang="en-US" sz="2800" b="1" dirty="0"/>
              <a:t>S</a:t>
            </a:r>
            <a:r>
              <a:rPr lang="en-US" sz="2800" dirty="0"/>
              <a:t>trengthening </a:t>
            </a:r>
            <a:r>
              <a:rPr lang="en-US" sz="2800" b="1" dirty="0"/>
              <a:t>C</a:t>
            </a:r>
            <a:r>
              <a:rPr lang="en-US" sz="2800" dirty="0"/>
              <a:t>laims-based </a:t>
            </a:r>
            <a:r>
              <a:rPr lang="en-US" sz="2800" b="1" dirty="0"/>
              <a:t>I</a:t>
            </a:r>
            <a:r>
              <a:rPr lang="en-US" sz="2800" dirty="0"/>
              <a:t>nterpretations and Uses of </a:t>
            </a:r>
            <a:r>
              <a:rPr lang="en-US" sz="2800" b="1" dirty="0"/>
              <a:t>L</a:t>
            </a:r>
            <a:r>
              <a:rPr lang="en-US" sz="2800" dirty="0"/>
              <a:t>ocal and </a:t>
            </a:r>
            <a:r>
              <a:rPr lang="en-US" sz="2800" b="1" dirty="0"/>
              <a:t>L</a:t>
            </a:r>
            <a:r>
              <a:rPr lang="en-US" sz="2800" dirty="0"/>
              <a:t>arge-scale </a:t>
            </a:r>
            <a:r>
              <a:rPr lang="en-US" sz="2800" b="1" dirty="0"/>
              <a:t>S</a:t>
            </a:r>
            <a:r>
              <a:rPr lang="en-US" sz="2800" dirty="0"/>
              <a:t>cience Assessment </a:t>
            </a:r>
            <a:r>
              <a:rPr lang="en-US" sz="2800" b="1" dirty="0"/>
              <a:t>S</a:t>
            </a:r>
            <a:r>
              <a:rPr lang="en-US" sz="2800" dirty="0"/>
              <a:t>cores</a:t>
            </a:r>
          </a:p>
          <a:p>
            <a:pPr>
              <a:lnSpc>
                <a:spcPct val="110000"/>
              </a:lnSpc>
              <a:spcBef>
                <a:spcPts val="0"/>
              </a:spcBef>
              <a:spcAft>
                <a:spcPts val="600"/>
              </a:spcAft>
            </a:pPr>
            <a:r>
              <a:rPr lang="en-US" sz="2800" dirty="0"/>
              <a:t>One of two projects funded by the US Department of Education’s Enhanced Assessment Instruments Grant Program (EAG), announced in December 2016</a:t>
            </a:r>
          </a:p>
          <a:p>
            <a:pPr>
              <a:lnSpc>
                <a:spcPct val="110000"/>
              </a:lnSpc>
              <a:spcBef>
                <a:spcPts val="0"/>
              </a:spcBef>
              <a:spcAft>
                <a:spcPts val="600"/>
              </a:spcAft>
            </a:pPr>
            <a:r>
              <a:rPr lang="en-US" sz="2800" dirty="0"/>
              <a:t>Four-year timeline (April 2017 – December 2020)</a:t>
            </a:r>
          </a:p>
          <a:p>
            <a:pPr>
              <a:lnSpc>
                <a:spcPct val="110000"/>
              </a:lnSpc>
              <a:spcBef>
                <a:spcPts val="0"/>
              </a:spcBef>
              <a:spcAft>
                <a:spcPts val="600"/>
              </a:spcAft>
            </a:pPr>
            <a:r>
              <a:rPr lang="en-US" sz="2800" dirty="0"/>
              <a:t>Collaborative partnership including three states, four organizations, and 10 expert panel members</a:t>
            </a:r>
          </a:p>
          <a:p>
            <a:pPr>
              <a:lnSpc>
                <a:spcPct val="110000"/>
              </a:lnSpc>
              <a:spcBef>
                <a:spcPts val="0"/>
              </a:spcBef>
              <a:spcAft>
                <a:spcPts val="600"/>
              </a:spcAft>
            </a:pPr>
            <a:r>
              <a:rPr lang="en-US" sz="2800" dirty="0"/>
              <a:t>Nebraska is the grantee and lead state; Montana and Wyoming are partner states</a:t>
            </a:r>
          </a:p>
          <a:p>
            <a:endParaRPr lang="en-US" dirty="0"/>
          </a:p>
          <a:p>
            <a:endParaRPr lang="en-US" dirty="0"/>
          </a:p>
        </p:txBody>
      </p:sp>
    </p:spTree>
    <p:extLst>
      <p:ext uri="{BB962C8B-B14F-4D97-AF65-F5344CB8AC3E}">
        <p14:creationId xmlns:p14="http://schemas.microsoft.com/office/powerpoint/2010/main" val="3738422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EC6DC2-EC3D-4402-9820-B609383D48C4}"/>
              </a:ext>
            </a:extLst>
          </p:cNvPr>
          <p:cNvSpPr>
            <a:spLocks noGrp="1"/>
          </p:cNvSpPr>
          <p:nvPr>
            <p:ph type="title"/>
          </p:nvPr>
        </p:nvSpPr>
        <p:spPr/>
        <p:txBody>
          <a:bodyPr vert="horz" lIns="91440" tIns="45720" rIns="91440" bIns="45720" rtlCol="0" anchor="ctr">
            <a:normAutofit/>
          </a:bodyPr>
          <a:lstStyle/>
          <a:p>
            <a:r>
              <a:rPr lang="en-US" sz="3200" dirty="0">
                <a:effectLst/>
              </a:rPr>
              <a:t>Topics Covered in Chapters Three through Five</a:t>
            </a:r>
          </a:p>
        </p:txBody>
      </p:sp>
      <p:sp>
        <p:nvSpPr>
          <p:cNvPr id="11" name="Content Placeholder 10">
            <a:extLst>
              <a:ext uri="{FF2B5EF4-FFF2-40B4-BE49-F238E27FC236}">
                <a16:creationId xmlns:a16="http://schemas.microsoft.com/office/drawing/2014/main" id="{ED746654-0D76-4784-8C03-13CFC2AADF74}"/>
              </a:ext>
            </a:extLst>
          </p:cNvPr>
          <p:cNvSpPr>
            <a:spLocks noGrp="1"/>
          </p:cNvSpPr>
          <p:nvPr>
            <p:ph idx="1"/>
          </p:nvPr>
        </p:nvSpPr>
        <p:spPr>
          <a:xfrm>
            <a:off x="457200" y="1270000"/>
            <a:ext cx="8229600" cy="5213878"/>
          </a:xfrm>
        </p:spPr>
        <p:txBody>
          <a:bodyPr>
            <a:normAutofit fontScale="85000" lnSpcReduction="20000"/>
          </a:bodyPr>
          <a:lstStyle/>
          <a:p>
            <a:pPr marL="0" indent="0">
              <a:spcBef>
                <a:spcPts val="600"/>
              </a:spcBef>
              <a:spcAft>
                <a:spcPts val="600"/>
              </a:spcAft>
              <a:buNone/>
            </a:pPr>
            <a:r>
              <a:rPr lang="en-US" sz="2600" b="1" i="1" dirty="0"/>
              <a:t>Comparability</a:t>
            </a:r>
          </a:p>
          <a:p>
            <a:pPr marL="283464" indent="-283464" defTabSz="914377">
              <a:lnSpc>
                <a:spcPct val="120000"/>
              </a:lnSpc>
              <a:spcBef>
                <a:spcPts val="0"/>
              </a:spcBef>
              <a:defRPr/>
            </a:pPr>
            <a:r>
              <a:rPr lang="en-US" sz="2300" dirty="0"/>
              <a:t>Chapter 3.1: Review of Key Concepts from Chapters 1 and 2</a:t>
            </a:r>
          </a:p>
          <a:p>
            <a:pPr marL="283464" indent="-283464" defTabSz="914377">
              <a:lnSpc>
                <a:spcPct val="120000"/>
              </a:lnSpc>
              <a:spcBef>
                <a:spcPts val="0"/>
              </a:spcBef>
              <a:defRPr/>
            </a:pPr>
            <a:r>
              <a:rPr lang="en-US" sz="2300" dirty="0"/>
              <a:t>Chapter 3.2: What is Comparability and Why is it Important?</a:t>
            </a:r>
          </a:p>
          <a:p>
            <a:pPr marL="283464" indent="-283464" defTabSz="914377">
              <a:lnSpc>
                <a:spcPct val="120000"/>
              </a:lnSpc>
              <a:spcBef>
                <a:spcPts val="0"/>
              </a:spcBef>
              <a:defRPr/>
            </a:pPr>
            <a:r>
              <a:rPr lang="en-US" sz="2300" dirty="0"/>
              <a:t>Chapter 3.3: What is Reliability/Precision and Why is it Important?</a:t>
            </a:r>
          </a:p>
          <a:p>
            <a:pPr marL="283464" indent="-283464" defTabSz="914377">
              <a:lnSpc>
                <a:spcPct val="120000"/>
              </a:lnSpc>
              <a:spcBef>
                <a:spcPts val="0"/>
              </a:spcBef>
              <a:defRPr/>
            </a:pPr>
            <a:r>
              <a:rPr lang="en-US" sz="2300" dirty="0"/>
              <a:t>Chapter 3.4: Validity Questions Related to Comparability and Reliability/Precision</a:t>
            </a:r>
          </a:p>
          <a:p>
            <a:pPr marL="283464" indent="-283464">
              <a:spcBef>
                <a:spcPts val="600"/>
              </a:spcBef>
            </a:pPr>
            <a:endParaRPr lang="en-US" sz="2400" b="1" i="1" dirty="0">
              <a:ea typeface="Times New Roman" panose="02020603050405020304" pitchFamily="18" charset="0"/>
            </a:endParaRPr>
          </a:p>
          <a:p>
            <a:pPr marL="0" indent="0">
              <a:spcBef>
                <a:spcPts val="600"/>
              </a:spcBef>
              <a:spcAft>
                <a:spcPts val="600"/>
              </a:spcAft>
              <a:buNone/>
            </a:pPr>
            <a:r>
              <a:rPr lang="en-US" sz="2600" b="1" i="1" dirty="0"/>
              <a:t>Fairness and Accessibility</a:t>
            </a:r>
          </a:p>
          <a:p>
            <a:pPr marL="283464" indent="-283464" defTabSz="914377">
              <a:lnSpc>
                <a:spcPct val="120000"/>
              </a:lnSpc>
              <a:spcBef>
                <a:spcPts val="0"/>
              </a:spcBef>
              <a:defRPr/>
            </a:pPr>
            <a:r>
              <a:rPr lang="en-US" sz="2400" dirty="0"/>
              <a:t>Chapter 4.1: Review of Key Concepts from Chapters 1, 2, and 3</a:t>
            </a:r>
          </a:p>
          <a:p>
            <a:pPr marL="283464" indent="-283464" defTabSz="914377">
              <a:lnSpc>
                <a:spcPct val="120000"/>
              </a:lnSpc>
              <a:spcBef>
                <a:spcPts val="0"/>
              </a:spcBef>
              <a:defRPr/>
            </a:pPr>
            <a:r>
              <a:rPr lang="en-US" sz="2400" dirty="0"/>
              <a:t>Chapter 4.2: What is Fairness and Accessibility and Why is it Important?</a:t>
            </a:r>
          </a:p>
          <a:p>
            <a:pPr marL="283464" indent="-283464" defTabSz="914377">
              <a:lnSpc>
                <a:spcPct val="120000"/>
              </a:lnSpc>
              <a:spcBef>
                <a:spcPts val="0"/>
              </a:spcBef>
              <a:defRPr/>
            </a:pPr>
            <a:r>
              <a:rPr lang="en-US" sz="2400" dirty="0"/>
              <a:t>Chapter 4.3: Validity Questions Related to Fairness and Accessibility</a:t>
            </a:r>
          </a:p>
          <a:p>
            <a:pPr marL="283464" indent="-283464">
              <a:spcBef>
                <a:spcPts val="600"/>
              </a:spcBef>
            </a:pPr>
            <a:endParaRPr lang="en-US" sz="2400" dirty="0"/>
          </a:p>
          <a:p>
            <a:pPr marL="0" indent="0">
              <a:spcBef>
                <a:spcPts val="600"/>
              </a:spcBef>
              <a:spcAft>
                <a:spcPts val="600"/>
              </a:spcAft>
              <a:buNone/>
            </a:pPr>
            <a:r>
              <a:rPr lang="en-US" sz="2600" b="1" i="1" dirty="0"/>
              <a:t>Consequences Associated with Testing</a:t>
            </a:r>
          </a:p>
          <a:p>
            <a:pPr marL="283464" indent="-283464" defTabSz="914377">
              <a:lnSpc>
                <a:spcPct val="120000"/>
              </a:lnSpc>
              <a:spcBef>
                <a:spcPts val="0"/>
              </a:spcBef>
              <a:defRPr/>
            </a:pPr>
            <a:r>
              <a:rPr lang="en-US" sz="2400" dirty="0"/>
              <a:t>Chapter 5.1: Review of Key Concepts from Chapters 1, 2, 3, and 4</a:t>
            </a:r>
          </a:p>
          <a:p>
            <a:pPr marL="283464" indent="-283464" defTabSz="914377">
              <a:lnSpc>
                <a:spcPct val="120000"/>
              </a:lnSpc>
              <a:spcBef>
                <a:spcPts val="0"/>
              </a:spcBef>
              <a:defRPr/>
            </a:pPr>
            <a:r>
              <a:rPr lang="en-US" sz="2400" dirty="0"/>
              <a:t>Chapter 5.2: Consequences Associated with Testing</a:t>
            </a:r>
          </a:p>
          <a:p>
            <a:pPr marL="283464" indent="-283464" defTabSz="914377">
              <a:lnSpc>
                <a:spcPct val="120000"/>
              </a:lnSpc>
              <a:spcBef>
                <a:spcPts val="0"/>
              </a:spcBef>
              <a:defRPr/>
            </a:pPr>
            <a:r>
              <a:rPr lang="en-US" sz="2400" dirty="0"/>
              <a:t>Chapter 5.3: Validity Questions Related to Consequences</a:t>
            </a:r>
          </a:p>
        </p:txBody>
      </p:sp>
    </p:spTree>
    <p:extLst>
      <p:ext uri="{BB962C8B-B14F-4D97-AF65-F5344CB8AC3E}">
        <p14:creationId xmlns:p14="http://schemas.microsoft.com/office/powerpoint/2010/main" val="3939091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544530" y="832480"/>
            <a:ext cx="8142270" cy="3922400"/>
          </a:xfrm>
        </p:spPr>
        <p:txBody>
          <a:bodyPr vert="horz" lIns="91440" tIns="45720" rIns="91440" bIns="45720" rtlCol="0" anchor="b" anchorCtr="0">
            <a:noAutofit/>
          </a:bodyPr>
          <a:lstStyle/>
          <a:p>
            <a:pPr marL="2743200" algn="r" defTabSz="914400"/>
            <a:r>
              <a:rPr lang="en-US" sz="3600" dirty="0">
                <a:effectLst/>
              </a:rPr>
              <a:t>Overview of the SCILLSS Principled-design Approach</a:t>
            </a:r>
          </a:p>
        </p:txBody>
      </p:sp>
      <p:sp>
        <p:nvSpPr>
          <p:cNvPr id="3" name="Subtitle 4">
            <a:extLst>
              <a:ext uri="{FF2B5EF4-FFF2-40B4-BE49-F238E27FC236}">
                <a16:creationId xmlns:a16="http://schemas.microsoft.com/office/drawing/2014/main" id="{E2247147-6085-4EEB-96CF-97134F7F66B5}"/>
              </a:ext>
            </a:extLst>
          </p:cNvPr>
          <p:cNvSpPr txBox="1">
            <a:spLocks/>
          </p:cNvSpPr>
          <p:nvPr/>
        </p:nvSpPr>
        <p:spPr>
          <a:xfrm>
            <a:off x="457200" y="4754880"/>
            <a:ext cx="8229600" cy="1143000"/>
          </a:xfrm>
          <a:prstGeom prst="rect">
            <a:avLst/>
          </a:prstGeom>
        </p:spPr>
        <p:txBody>
          <a:bodyPr vert="horz" lIns="91440" tIns="45720" rIns="91440" bIns="45720" rtlCol="0" anchor="ctr" anchorCtr="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Daisy Rutstein,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Ph.D</a:t>
            </a:r>
            <a:r>
              <a:rPr lang="en-US" sz="2400" dirty="0">
                <a:solidFill>
                  <a:prstClr val="black"/>
                </a:solidFill>
                <a:latin typeface="Calibri" panose="020F0502020204030204"/>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r">
              <a:defRPr/>
            </a:pPr>
            <a:r>
              <a:rPr lang="en-US" dirty="0"/>
              <a:t>Principal Researcher, Education Division, SRI International</a:t>
            </a:r>
            <a:endParaRPr lang="en-US" sz="3200" dirty="0">
              <a:solidFill>
                <a:prstClr val="black"/>
              </a:solidFill>
            </a:endParaRPr>
          </a:p>
        </p:txBody>
      </p:sp>
    </p:spTree>
    <p:extLst>
      <p:ext uri="{BB962C8B-B14F-4D97-AF65-F5344CB8AC3E}">
        <p14:creationId xmlns:p14="http://schemas.microsoft.com/office/powerpoint/2010/main" val="746771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0629E4-670E-7B41-9335-29524EB85C1E}"/>
              </a:ext>
            </a:extLst>
          </p:cNvPr>
          <p:cNvSpPr>
            <a:spLocks noGrp="1" noChangeArrowheads="1"/>
          </p:cNvSpPr>
          <p:nvPr>
            <p:ph type="title"/>
          </p:nvPr>
        </p:nvSpPr>
        <p:spPr/>
        <p:txBody>
          <a:bodyPr vert="horz" lIns="91440" tIns="45720" rIns="91440" bIns="45720" rtlCol="0" anchor="ctr">
            <a:normAutofit fontScale="90000"/>
          </a:bodyPr>
          <a:lstStyle/>
          <a:p>
            <a:r>
              <a:rPr lang="en-US" dirty="0">
                <a:effectLst/>
              </a:rPr>
              <a:t>Assessment: A Process of Reasoning </a:t>
            </a:r>
            <a:br>
              <a:rPr lang="en-US" dirty="0">
                <a:effectLst/>
              </a:rPr>
            </a:br>
            <a:r>
              <a:rPr lang="en-US" dirty="0">
                <a:effectLst/>
              </a:rPr>
              <a:t>from Evidence</a:t>
            </a:r>
          </a:p>
        </p:txBody>
      </p:sp>
      <p:sp>
        <p:nvSpPr>
          <p:cNvPr id="23557" name="Text Box 5">
            <a:extLst>
              <a:ext uri="{FF2B5EF4-FFF2-40B4-BE49-F238E27FC236}">
                <a16:creationId xmlns:a16="http://schemas.microsoft.com/office/drawing/2014/main" id="{4D32C9D9-F7A6-D443-A391-53331225A3A1}"/>
              </a:ext>
            </a:extLst>
          </p:cNvPr>
          <p:cNvSpPr txBox="1">
            <a:spLocks noChangeArrowheads="1"/>
          </p:cNvSpPr>
          <p:nvPr/>
        </p:nvSpPr>
        <p:spPr bwMode="auto">
          <a:xfrm>
            <a:off x="457200" y="1857613"/>
            <a:ext cx="4114800" cy="332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spcBef>
                <a:spcPct val="50000"/>
              </a:spcBef>
            </a:pPr>
            <a:r>
              <a:rPr lang="en-US" altLang="en-US" sz="2000" b="1" dirty="0">
                <a:latin typeface="+mn-lt"/>
              </a:rPr>
              <a:t>Cognition</a:t>
            </a:r>
            <a:r>
              <a:rPr lang="en-US" altLang="en-US" sz="2000" dirty="0">
                <a:latin typeface="+mn-lt"/>
              </a:rPr>
              <a:t>-model of how students represent knowledge</a:t>
            </a:r>
          </a:p>
          <a:p>
            <a:pPr>
              <a:spcBef>
                <a:spcPct val="50000"/>
              </a:spcBef>
            </a:pPr>
            <a:r>
              <a:rPr lang="en-US" altLang="en-US" sz="2000" b="1" dirty="0">
                <a:latin typeface="+mn-lt"/>
              </a:rPr>
              <a:t>Observations</a:t>
            </a:r>
            <a:r>
              <a:rPr lang="en-US" altLang="en-US" sz="2000" dirty="0">
                <a:latin typeface="+mn-lt"/>
              </a:rPr>
              <a:t>-tasks or situations that allow us to observe students</a:t>
            </a:r>
            <a:r>
              <a:rPr lang="ja-JP" altLang="en-US" sz="2000" dirty="0">
                <a:latin typeface="+mn-lt"/>
              </a:rPr>
              <a:t>’</a:t>
            </a:r>
            <a:r>
              <a:rPr lang="en-US" altLang="ja-JP" sz="2000" dirty="0">
                <a:latin typeface="+mn-lt"/>
              </a:rPr>
              <a:t> performance</a:t>
            </a:r>
          </a:p>
          <a:p>
            <a:pPr>
              <a:spcBef>
                <a:spcPct val="50000"/>
              </a:spcBef>
            </a:pPr>
            <a:r>
              <a:rPr lang="en-US" altLang="en-US" sz="2000" b="1" dirty="0">
                <a:latin typeface="+mn-lt"/>
              </a:rPr>
              <a:t>Interpretation</a:t>
            </a:r>
            <a:r>
              <a:rPr lang="en-US" altLang="en-US" sz="2000" dirty="0">
                <a:latin typeface="+mn-lt"/>
              </a:rPr>
              <a:t>-method of making sense of the data</a:t>
            </a:r>
          </a:p>
          <a:p>
            <a:pPr>
              <a:spcBef>
                <a:spcPct val="50000"/>
              </a:spcBef>
            </a:pPr>
            <a:r>
              <a:rPr lang="en-US" altLang="en-US" sz="2000" b="1" dirty="0">
                <a:latin typeface="+mn-lt"/>
              </a:rPr>
              <a:t>Inference</a:t>
            </a:r>
            <a:r>
              <a:rPr lang="en-US" altLang="en-US" sz="2000" dirty="0">
                <a:latin typeface="+mn-lt"/>
              </a:rPr>
              <a:t>-judging what students</a:t>
            </a:r>
            <a:r>
              <a:rPr lang="en-US" altLang="ja-JP" sz="2000" dirty="0">
                <a:latin typeface="+mn-lt"/>
              </a:rPr>
              <a:t> know and can do </a:t>
            </a:r>
            <a:endParaRPr lang="en-US" altLang="en-US" sz="1800" dirty="0">
              <a:latin typeface="+mn-lt"/>
            </a:endParaRPr>
          </a:p>
        </p:txBody>
      </p:sp>
      <p:sp>
        <p:nvSpPr>
          <p:cNvPr id="23559" name="AutoShape 7">
            <a:extLst>
              <a:ext uri="{FF2B5EF4-FFF2-40B4-BE49-F238E27FC236}">
                <a16:creationId xmlns:a16="http://schemas.microsoft.com/office/drawing/2014/main" id="{7133B11A-53D0-6F49-8C50-E98FDB44389E}"/>
              </a:ext>
            </a:extLst>
          </p:cNvPr>
          <p:cNvSpPr>
            <a:spLocks noChangeArrowheads="1"/>
          </p:cNvSpPr>
          <p:nvPr/>
        </p:nvSpPr>
        <p:spPr bwMode="auto">
          <a:xfrm>
            <a:off x="4648200" y="2895600"/>
            <a:ext cx="3810000" cy="2209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sp>
        <p:nvSpPr>
          <p:cNvPr id="23560" name="Text Box 8">
            <a:extLst>
              <a:ext uri="{FF2B5EF4-FFF2-40B4-BE49-F238E27FC236}">
                <a16:creationId xmlns:a16="http://schemas.microsoft.com/office/drawing/2014/main" id="{9CDCC847-0FAD-4A45-B2BF-BBC2D1445E1A}"/>
              </a:ext>
            </a:extLst>
          </p:cNvPr>
          <p:cNvSpPr txBox="1">
            <a:spLocks noChangeArrowheads="1"/>
          </p:cNvSpPr>
          <p:nvPr/>
        </p:nvSpPr>
        <p:spPr bwMode="auto">
          <a:xfrm>
            <a:off x="5791200" y="2482850"/>
            <a:ext cx="152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dirty="0">
                <a:ea typeface="ＭＳ Ｐゴシック" charset="0"/>
              </a:rPr>
              <a:t>Cognition</a:t>
            </a:r>
          </a:p>
        </p:txBody>
      </p:sp>
      <p:sp>
        <p:nvSpPr>
          <p:cNvPr id="23561" name="Text Box 9">
            <a:extLst>
              <a:ext uri="{FF2B5EF4-FFF2-40B4-BE49-F238E27FC236}">
                <a16:creationId xmlns:a16="http://schemas.microsoft.com/office/drawing/2014/main" id="{0D60DD27-FF24-0843-B663-41B8792D8836}"/>
              </a:ext>
            </a:extLst>
          </p:cNvPr>
          <p:cNvSpPr txBox="1">
            <a:spLocks noChangeArrowheads="1"/>
          </p:cNvSpPr>
          <p:nvPr/>
        </p:nvSpPr>
        <p:spPr bwMode="auto">
          <a:xfrm>
            <a:off x="3733800" y="5181600"/>
            <a:ext cx="1752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dirty="0">
                <a:ea typeface="ＭＳ Ｐゴシック" charset="0"/>
              </a:rPr>
              <a:t>Observations</a:t>
            </a:r>
          </a:p>
        </p:txBody>
      </p:sp>
      <p:sp>
        <p:nvSpPr>
          <p:cNvPr id="23562" name="Text Box 10">
            <a:extLst>
              <a:ext uri="{FF2B5EF4-FFF2-40B4-BE49-F238E27FC236}">
                <a16:creationId xmlns:a16="http://schemas.microsoft.com/office/drawing/2014/main" id="{C4D8ACB4-422E-714F-8E0A-EE4B6E7F9672}"/>
              </a:ext>
            </a:extLst>
          </p:cNvPr>
          <p:cNvSpPr txBox="1">
            <a:spLocks noChangeArrowheads="1"/>
          </p:cNvSpPr>
          <p:nvPr/>
        </p:nvSpPr>
        <p:spPr bwMode="auto">
          <a:xfrm>
            <a:off x="7275250" y="5226050"/>
            <a:ext cx="2057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dirty="0">
                <a:ea typeface="ＭＳ Ｐゴシック" charset="0"/>
              </a:rPr>
              <a:t>Interpretation</a:t>
            </a:r>
          </a:p>
        </p:txBody>
      </p:sp>
      <p:sp>
        <p:nvSpPr>
          <p:cNvPr id="23563" name="Oval 11">
            <a:extLst>
              <a:ext uri="{FF2B5EF4-FFF2-40B4-BE49-F238E27FC236}">
                <a16:creationId xmlns:a16="http://schemas.microsoft.com/office/drawing/2014/main" id="{910502E5-7AEE-0E47-AB30-CDA64398AF58}"/>
              </a:ext>
            </a:extLst>
          </p:cNvPr>
          <p:cNvSpPr>
            <a:spLocks noChangeArrowheads="1"/>
          </p:cNvSpPr>
          <p:nvPr/>
        </p:nvSpPr>
        <p:spPr bwMode="auto">
          <a:xfrm>
            <a:off x="5791200" y="3657600"/>
            <a:ext cx="1447800" cy="1295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ea typeface="ＭＳ Ｐゴシック" charset="0"/>
              </a:rPr>
              <a:t>Inferences</a:t>
            </a:r>
          </a:p>
        </p:txBody>
      </p:sp>
    </p:spTree>
    <p:extLst>
      <p:ext uri="{BB962C8B-B14F-4D97-AF65-F5344CB8AC3E}">
        <p14:creationId xmlns:p14="http://schemas.microsoft.com/office/powerpoint/2010/main" val="3333279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16FCC6-FECF-4509-A054-5F3E66164574}"/>
              </a:ext>
            </a:extLst>
          </p:cNvPr>
          <p:cNvSpPr/>
          <p:nvPr/>
        </p:nvSpPr>
        <p:spPr>
          <a:xfrm>
            <a:off x="32004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a:solidFill>
            <a:srgbClr val="8064A2">
              <a:tint val="40000"/>
              <a:hueOff val="0"/>
              <a:satOff val="0"/>
              <a:lumOff val="0"/>
              <a:alphaOff val="0"/>
            </a:srgbClr>
          </a:solidFill>
          <a:ln>
            <a:noFill/>
          </a:ln>
          <a:effectLst>
            <a:outerShdw blurRad="40000" dist="23000" dir="5400000" rotWithShape="0">
              <a:srgbClr val="000000">
                <a:alpha val="35000"/>
              </a:srgbClr>
            </a:outerShdw>
          </a:effectLst>
        </p:spPr>
        <p:txBody>
          <a:bodyPr spcFirstLastPara="0" vert="horz" wrap="square" lIns="129540" tIns="0" rIns="129540" bIns="457200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Then scores may reflect…</a:t>
            </a:r>
          </a:p>
        </p:txBody>
      </p:sp>
      <p:sp>
        <p:nvSpPr>
          <p:cNvPr id="6" name="Freeform: Shape 5">
            <a:extLst>
              <a:ext uri="{FF2B5EF4-FFF2-40B4-BE49-F238E27FC236}">
                <a16:creationId xmlns:a16="http://schemas.microsoft.com/office/drawing/2014/main" id="{1972F62F-19E8-40D1-8EB1-C3665666ECE0}"/>
              </a:ext>
            </a:extLst>
          </p:cNvPr>
          <p:cNvSpPr/>
          <p:nvPr/>
        </p:nvSpPr>
        <p:spPr>
          <a:xfrm>
            <a:off x="3466430" y="1660024"/>
            <a:ext cx="2128242" cy="1540070"/>
          </a:xfrm>
          <a:custGeom>
            <a:avLst/>
            <a:gdLst>
              <a:gd name="connsiteX0" fmla="*/ 0 w 2128242"/>
              <a:gd name="connsiteY0" fmla="*/ 154007 h 1540070"/>
              <a:gd name="connsiteX1" fmla="*/ 154007 w 2128242"/>
              <a:gd name="connsiteY1" fmla="*/ 0 h 1540070"/>
              <a:gd name="connsiteX2" fmla="*/ 1974235 w 2128242"/>
              <a:gd name="connsiteY2" fmla="*/ 0 h 1540070"/>
              <a:gd name="connsiteX3" fmla="*/ 2128242 w 2128242"/>
              <a:gd name="connsiteY3" fmla="*/ 154007 h 1540070"/>
              <a:gd name="connsiteX4" fmla="*/ 2128242 w 2128242"/>
              <a:gd name="connsiteY4" fmla="*/ 1386063 h 1540070"/>
              <a:gd name="connsiteX5" fmla="*/ 1974235 w 2128242"/>
              <a:gd name="connsiteY5" fmla="*/ 1540070 h 1540070"/>
              <a:gd name="connsiteX6" fmla="*/ 154007 w 2128242"/>
              <a:gd name="connsiteY6" fmla="*/ 1540070 h 1540070"/>
              <a:gd name="connsiteX7" fmla="*/ 0 w 2128242"/>
              <a:gd name="connsiteY7" fmla="*/ 1386063 h 1540070"/>
              <a:gd name="connsiteX8" fmla="*/ 0 w 2128242"/>
              <a:gd name="connsiteY8" fmla="*/ 154007 h 15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540070">
                <a:moveTo>
                  <a:pt x="0" y="154007"/>
                </a:moveTo>
                <a:cubicBezTo>
                  <a:pt x="0" y="68951"/>
                  <a:pt x="68951" y="0"/>
                  <a:pt x="154007" y="0"/>
                </a:cubicBezTo>
                <a:lnTo>
                  <a:pt x="1974235" y="0"/>
                </a:lnTo>
                <a:cubicBezTo>
                  <a:pt x="2059291" y="0"/>
                  <a:pt x="2128242" y="68951"/>
                  <a:pt x="2128242" y="154007"/>
                </a:cubicBezTo>
                <a:lnTo>
                  <a:pt x="2128242" y="1386063"/>
                </a:lnTo>
                <a:cubicBezTo>
                  <a:pt x="2128242" y="1471119"/>
                  <a:pt x="2059291" y="1540070"/>
                  <a:pt x="1974235" y="1540070"/>
                </a:cubicBezTo>
                <a:lnTo>
                  <a:pt x="154007" y="1540070"/>
                </a:lnTo>
                <a:cubicBezTo>
                  <a:pt x="68951" y="1540070"/>
                  <a:pt x="0" y="1471119"/>
                  <a:pt x="0" y="1386063"/>
                </a:cubicBezTo>
                <a:lnTo>
                  <a:pt x="0" y="154007"/>
                </a:lnTo>
                <a:close/>
              </a:path>
            </a:pathLst>
          </a:custGeom>
          <a:gradFill rotWithShape="1">
            <a:gsLst>
              <a:gs pos="0">
                <a:srgbClr val="8064A2">
                  <a:hueOff val="-558096"/>
                  <a:satOff val="3362"/>
                  <a:lumOff val="270"/>
                  <a:alphaOff val="0"/>
                  <a:shade val="51000"/>
                  <a:satMod val="130000"/>
                </a:srgbClr>
              </a:gs>
              <a:gs pos="80000">
                <a:srgbClr val="8064A2">
                  <a:hueOff val="-558096"/>
                  <a:satOff val="3362"/>
                  <a:lumOff val="270"/>
                  <a:alphaOff val="0"/>
                  <a:shade val="93000"/>
                  <a:satMod val="130000"/>
                </a:srgbClr>
              </a:gs>
              <a:gs pos="100000">
                <a:srgbClr val="8064A2">
                  <a:hueOff val="-558096"/>
                  <a:satOff val="3362"/>
                  <a:lumOff val="27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95907" tIns="83207" rIns="95907" bIns="83207"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rPr>
              <a:t>what students know and can do</a:t>
            </a:r>
          </a:p>
        </p:txBody>
      </p:sp>
      <p:sp>
        <p:nvSpPr>
          <p:cNvPr id="7" name="Freeform: Shape 6">
            <a:extLst>
              <a:ext uri="{FF2B5EF4-FFF2-40B4-BE49-F238E27FC236}">
                <a16:creationId xmlns:a16="http://schemas.microsoft.com/office/drawing/2014/main" id="{C6BF3F09-BBE2-4F8D-BFCB-410F6CAF9EE7}"/>
              </a:ext>
            </a:extLst>
          </p:cNvPr>
          <p:cNvSpPr/>
          <p:nvPr/>
        </p:nvSpPr>
        <p:spPr>
          <a:xfrm>
            <a:off x="3466430" y="4291278"/>
            <a:ext cx="2128242" cy="1540070"/>
          </a:xfrm>
          <a:custGeom>
            <a:avLst/>
            <a:gdLst>
              <a:gd name="connsiteX0" fmla="*/ 0 w 2128242"/>
              <a:gd name="connsiteY0" fmla="*/ 154007 h 1540070"/>
              <a:gd name="connsiteX1" fmla="*/ 154007 w 2128242"/>
              <a:gd name="connsiteY1" fmla="*/ 0 h 1540070"/>
              <a:gd name="connsiteX2" fmla="*/ 1974235 w 2128242"/>
              <a:gd name="connsiteY2" fmla="*/ 0 h 1540070"/>
              <a:gd name="connsiteX3" fmla="*/ 2128242 w 2128242"/>
              <a:gd name="connsiteY3" fmla="*/ 154007 h 1540070"/>
              <a:gd name="connsiteX4" fmla="*/ 2128242 w 2128242"/>
              <a:gd name="connsiteY4" fmla="*/ 1386063 h 1540070"/>
              <a:gd name="connsiteX5" fmla="*/ 1974235 w 2128242"/>
              <a:gd name="connsiteY5" fmla="*/ 1540070 h 1540070"/>
              <a:gd name="connsiteX6" fmla="*/ 154007 w 2128242"/>
              <a:gd name="connsiteY6" fmla="*/ 1540070 h 1540070"/>
              <a:gd name="connsiteX7" fmla="*/ 0 w 2128242"/>
              <a:gd name="connsiteY7" fmla="*/ 1386063 h 1540070"/>
              <a:gd name="connsiteX8" fmla="*/ 0 w 2128242"/>
              <a:gd name="connsiteY8" fmla="*/ 154007 h 15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540070">
                <a:moveTo>
                  <a:pt x="0" y="154007"/>
                </a:moveTo>
                <a:cubicBezTo>
                  <a:pt x="0" y="68951"/>
                  <a:pt x="68951" y="0"/>
                  <a:pt x="154007" y="0"/>
                </a:cubicBezTo>
                <a:lnTo>
                  <a:pt x="1974235" y="0"/>
                </a:lnTo>
                <a:cubicBezTo>
                  <a:pt x="2059291" y="0"/>
                  <a:pt x="2128242" y="68951"/>
                  <a:pt x="2128242" y="154007"/>
                </a:cubicBezTo>
                <a:lnTo>
                  <a:pt x="2128242" y="1386063"/>
                </a:lnTo>
                <a:cubicBezTo>
                  <a:pt x="2128242" y="1471119"/>
                  <a:pt x="2059291" y="1540070"/>
                  <a:pt x="1974235" y="1540070"/>
                </a:cubicBezTo>
                <a:lnTo>
                  <a:pt x="154007" y="1540070"/>
                </a:lnTo>
                <a:cubicBezTo>
                  <a:pt x="68951" y="1540070"/>
                  <a:pt x="0" y="1471119"/>
                  <a:pt x="0" y="1386063"/>
                </a:cubicBezTo>
                <a:lnTo>
                  <a:pt x="0" y="154007"/>
                </a:lnTo>
                <a:close/>
              </a:path>
            </a:pathLst>
          </a:custGeom>
          <a:gradFill rotWithShape="1">
            <a:gsLst>
              <a:gs pos="0">
                <a:srgbClr val="8064A2">
                  <a:hueOff val="-558096"/>
                  <a:satOff val="3362"/>
                  <a:lumOff val="270"/>
                  <a:alphaOff val="0"/>
                  <a:shade val="51000"/>
                  <a:satMod val="130000"/>
                </a:srgbClr>
              </a:gs>
              <a:gs pos="80000">
                <a:srgbClr val="8064A2">
                  <a:hueOff val="-558096"/>
                  <a:satOff val="3362"/>
                  <a:lumOff val="270"/>
                  <a:alphaOff val="0"/>
                  <a:shade val="93000"/>
                  <a:satMod val="130000"/>
                </a:srgbClr>
              </a:gs>
              <a:gs pos="100000">
                <a:srgbClr val="8064A2">
                  <a:hueOff val="-558096"/>
                  <a:satOff val="3362"/>
                  <a:lumOff val="27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95907" tIns="83207" rIns="95907" bIns="83207"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rPr>
              <a:t>what students have learned this year/ in this course; </a:t>
            </a:r>
          </a:p>
        </p:txBody>
      </p:sp>
      <p:sp>
        <p:nvSpPr>
          <p:cNvPr id="8" name="Freeform: Shape 7">
            <a:extLst>
              <a:ext uri="{FF2B5EF4-FFF2-40B4-BE49-F238E27FC236}">
                <a16:creationId xmlns:a16="http://schemas.microsoft.com/office/drawing/2014/main" id="{9C52DE2D-9D96-4E86-9DA0-6436ECCAC2CC}"/>
              </a:ext>
            </a:extLst>
          </p:cNvPr>
          <p:cNvSpPr/>
          <p:nvPr/>
        </p:nvSpPr>
        <p:spPr>
          <a:xfrm>
            <a:off x="6019800"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a:solidFill>
            <a:srgbClr val="8064A2">
              <a:tint val="40000"/>
              <a:hueOff val="0"/>
              <a:satOff val="0"/>
              <a:lumOff val="0"/>
              <a:alphaOff val="0"/>
            </a:srgbClr>
          </a:solidFill>
          <a:ln>
            <a:noFill/>
          </a:ln>
          <a:effectLst>
            <a:outerShdw blurRad="40000" dist="23000" dir="5400000" rotWithShape="0">
              <a:srgbClr val="000000">
                <a:alpha val="35000"/>
              </a:srgbClr>
            </a:outerShdw>
          </a:effectLst>
        </p:spPr>
        <p:txBody>
          <a:bodyPr spcFirstLastPara="0" vert="horz" wrap="square" lIns="129540" tIns="0" rIns="129540" bIns="457200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And may be used…</a:t>
            </a:r>
          </a:p>
        </p:txBody>
      </p:sp>
      <p:sp>
        <p:nvSpPr>
          <p:cNvPr id="9" name="Freeform: Shape 8">
            <a:extLst>
              <a:ext uri="{FF2B5EF4-FFF2-40B4-BE49-F238E27FC236}">
                <a16:creationId xmlns:a16="http://schemas.microsoft.com/office/drawing/2014/main" id="{80006271-D739-481F-83C6-8E87D8CF5E0C}"/>
              </a:ext>
            </a:extLst>
          </p:cNvPr>
          <p:cNvSpPr/>
          <p:nvPr/>
        </p:nvSpPr>
        <p:spPr>
          <a:xfrm>
            <a:off x="6285830" y="1660024"/>
            <a:ext cx="2128242" cy="1188720"/>
          </a:xfrm>
          <a:custGeom>
            <a:avLst/>
            <a:gdLst>
              <a:gd name="connsiteX0" fmla="*/ 0 w 2128242"/>
              <a:gd name="connsiteY0" fmla="*/ 100348 h 1003477"/>
              <a:gd name="connsiteX1" fmla="*/ 100348 w 2128242"/>
              <a:gd name="connsiteY1" fmla="*/ 0 h 1003477"/>
              <a:gd name="connsiteX2" fmla="*/ 2027894 w 2128242"/>
              <a:gd name="connsiteY2" fmla="*/ 0 h 1003477"/>
              <a:gd name="connsiteX3" fmla="*/ 2128242 w 2128242"/>
              <a:gd name="connsiteY3" fmla="*/ 100348 h 1003477"/>
              <a:gd name="connsiteX4" fmla="*/ 2128242 w 2128242"/>
              <a:gd name="connsiteY4" fmla="*/ 903129 h 1003477"/>
              <a:gd name="connsiteX5" fmla="*/ 2027894 w 2128242"/>
              <a:gd name="connsiteY5" fmla="*/ 1003477 h 1003477"/>
              <a:gd name="connsiteX6" fmla="*/ 100348 w 2128242"/>
              <a:gd name="connsiteY6" fmla="*/ 1003477 h 1003477"/>
              <a:gd name="connsiteX7" fmla="*/ 0 w 2128242"/>
              <a:gd name="connsiteY7" fmla="*/ 903129 h 1003477"/>
              <a:gd name="connsiteX8" fmla="*/ 0 w 2128242"/>
              <a:gd name="connsiteY8" fmla="*/ 100348 h 10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003477">
                <a:moveTo>
                  <a:pt x="0" y="100348"/>
                </a:moveTo>
                <a:cubicBezTo>
                  <a:pt x="0" y="44927"/>
                  <a:pt x="44927" y="0"/>
                  <a:pt x="100348" y="0"/>
                </a:cubicBezTo>
                <a:lnTo>
                  <a:pt x="2027894" y="0"/>
                </a:lnTo>
                <a:cubicBezTo>
                  <a:pt x="2083315" y="0"/>
                  <a:pt x="2128242" y="44927"/>
                  <a:pt x="2128242" y="100348"/>
                </a:cubicBezTo>
                <a:lnTo>
                  <a:pt x="2128242" y="903129"/>
                </a:lnTo>
                <a:cubicBezTo>
                  <a:pt x="2128242" y="958550"/>
                  <a:pt x="2083315" y="1003477"/>
                  <a:pt x="2027894" y="1003477"/>
                </a:cubicBezTo>
                <a:lnTo>
                  <a:pt x="100348" y="1003477"/>
                </a:lnTo>
                <a:cubicBezTo>
                  <a:pt x="44927" y="1003477"/>
                  <a:pt x="0" y="958550"/>
                  <a:pt x="0" y="903129"/>
                </a:cubicBezTo>
                <a:lnTo>
                  <a:pt x="0" y="100348"/>
                </a:lnTo>
                <a:close/>
              </a:path>
            </a:pathLst>
          </a:custGeom>
          <a:gradFill rotWithShape="1">
            <a:gsLst>
              <a:gs pos="0">
                <a:srgbClr val="8064A2">
                  <a:hueOff val="-1674289"/>
                  <a:satOff val="10087"/>
                  <a:lumOff val="809"/>
                  <a:alphaOff val="0"/>
                  <a:shade val="51000"/>
                  <a:satMod val="130000"/>
                </a:srgbClr>
              </a:gs>
              <a:gs pos="80000">
                <a:srgbClr val="8064A2">
                  <a:hueOff val="-1674289"/>
                  <a:satOff val="10087"/>
                  <a:lumOff val="809"/>
                  <a:alphaOff val="0"/>
                  <a:shade val="93000"/>
                  <a:satMod val="130000"/>
                </a:srgbClr>
              </a:gs>
              <a:gs pos="100000">
                <a:srgbClr val="8064A2">
                  <a:hueOff val="-1674289"/>
                  <a:satOff val="10087"/>
                  <a:lumOff val="8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75111" tIns="63681" rIns="75111" bIns="63681"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to build and deliver instruction aligned with academic expectations</a:t>
            </a:r>
          </a:p>
        </p:txBody>
      </p:sp>
      <p:sp>
        <p:nvSpPr>
          <p:cNvPr id="10" name="Freeform: Shape 9">
            <a:extLst>
              <a:ext uri="{FF2B5EF4-FFF2-40B4-BE49-F238E27FC236}">
                <a16:creationId xmlns:a16="http://schemas.microsoft.com/office/drawing/2014/main" id="{5BFD0BB7-CC90-4695-9D83-08966BF24153}"/>
              </a:ext>
            </a:extLst>
          </p:cNvPr>
          <p:cNvSpPr/>
          <p:nvPr/>
        </p:nvSpPr>
        <p:spPr>
          <a:xfrm>
            <a:off x="6285830" y="3138204"/>
            <a:ext cx="2128242" cy="1188720"/>
          </a:xfrm>
          <a:custGeom>
            <a:avLst/>
            <a:gdLst>
              <a:gd name="connsiteX0" fmla="*/ 0 w 2128242"/>
              <a:gd name="connsiteY0" fmla="*/ 100348 h 1003477"/>
              <a:gd name="connsiteX1" fmla="*/ 100348 w 2128242"/>
              <a:gd name="connsiteY1" fmla="*/ 0 h 1003477"/>
              <a:gd name="connsiteX2" fmla="*/ 2027894 w 2128242"/>
              <a:gd name="connsiteY2" fmla="*/ 0 h 1003477"/>
              <a:gd name="connsiteX3" fmla="*/ 2128242 w 2128242"/>
              <a:gd name="connsiteY3" fmla="*/ 100348 h 1003477"/>
              <a:gd name="connsiteX4" fmla="*/ 2128242 w 2128242"/>
              <a:gd name="connsiteY4" fmla="*/ 903129 h 1003477"/>
              <a:gd name="connsiteX5" fmla="*/ 2027894 w 2128242"/>
              <a:gd name="connsiteY5" fmla="*/ 1003477 h 1003477"/>
              <a:gd name="connsiteX6" fmla="*/ 100348 w 2128242"/>
              <a:gd name="connsiteY6" fmla="*/ 1003477 h 1003477"/>
              <a:gd name="connsiteX7" fmla="*/ 0 w 2128242"/>
              <a:gd name="connsiteY7" fmla="*/ 903129 h 1003477"/>
              <a:gd name="connsiteX8" fmla="*/ 0 w 2128242"/>
              <a:gd name="connsiteY8" fmla="*/ 100348 h 10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003477">
                <a:moveTo>
                  <a:pt x="0" y="100348"/>
                </a:moveTo>
                <a:cubicBezTo>
                  <a:pt x="0" y="44927"/>
                  <a:pt x="44927" y="0"/>
                  <a:pt x="100348" y="0"/>
                </a:cubicBezTo>
                <a:lnTo>
                  <a:pt x="2027894" y="0"/>
                </a:lnTo>
                <a:cubicBezTo>
                  <a:pt x="2083315" y="0"/>
                  <a:pt x="2128242" y="44927"/>
                  <a:pt x="2128242" y="100348"/>
                </a:cubicBezTo>
                <a:lnTo>
                  <a:pt x="2128242" y="903129"/>
                </a:lnTo>
                <a:cubicBezTo>
                  <a:pt x="2128242" y="958550"/>
                  <a:pt x="2083315" y="1003477"/>
                  <a:pt x="2027894" y="1003477"/>
                </a:cubicBezTo>
                <a:lnTo>
                  <a:pt x="100348" y="1003477"/>
                </a:lnTo>
                <a:cubicBezTo>
                  <a:pt x="44927" y="1003477"/>
                  <a:pt x="0" y="958550"/>
                  <a:pt x="0" y="903129"/>
                </a:cubicBezTo>
                <a:lnTo>
                  <a:pt x="0" y="100348"/>
                </a:lnTo>
                <a:close/>
              </a:path>
            </a:pathLst>
          </a:custGeom>
          <a:gradFill rotWithShape="1">
            <a:gsLst>
              <a:gs pos="0">
                <a:srgbClr val="8064A2">
                  <a:hueOff val="-1674289"/>
                  <a:satOff val="10087"/>
                  <a:lumOff val="809"/>
                  <a:alphaOff val="0"/>
                  <a:shade val="51000"/>
                  <a:satMod val="130000"/>
                </a:srgbClr>
              </a:gs>
              <a:gs pos="80000">
                <a:srgbClr val="8064A2">
                  <a:hueOff val="-1674289"/>
                  <a:satOff val="10087"/>
                  <a:lumOff val="809"/>
                  <a:alphaOff val="0"/>
                  <a:shade val="93000"/>
                  <a:satMod val="130000"/>
                </a:srgbClr>
              </a:gs>
              <a:gs pos="100000">
                <a:srgbClr val="8064A2">
                  <a:hueOff val="-1674289"/>
                  <a:satOff val="10087"/>
                  <a:lumOff val="80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75111" tIns="63681" rIns="75111" bIns="63681"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to monitor or track student progress</a:t>
            </a:r>
          </a:p>
        </p:txBody>
      </p:sp>
      <p:sp>
        <p:nvSpPr>
          <p:cNvPr id="11" name="Freeform: Shape 10">
            <a:extLst>
              <a:ext uri="{FF2B5EF4-FFF2-40B4-BE49-F238E27FC236}">
                <a16:creationId xmlns:a16="http://schemas.microsoft.com/office/drawing/2014/main" id="{BDCA6C4F-EDEC-4528-B19F-C3D0765CAEB4}"/>
              </a:ext>
            </a:extLst>
          </p:cNvPr>
          <p:cNvSpPr/>
          <p:nvPr/>
        </p:nvSpPr>
        <p:spPr>
          <a:xfrm>
            <a:off x="6285830" y="4642628"/>
            <a:ext cx="2128242" cy="1188720"/>
          </a:xfrm>
          <a:custGeom>
            <a:avLst/>
            <a:gdLst>
              <a:gd name="connsiteX0" fmla="*/ 0 w 2128242"/>
              <a:gd name="connsiteY0" fmla="*/ 100348 h 1003477"/>
              <a:gd name="connsiteX1" fmla="*/ 100348 w 2128242"/>
              <a:gd name="connsiteY1" fmla="*/ 0 h 1003477"/>
              <a:gd name="connsiteX2" fmla="*/ 2027894 w 2128242"/>
              <a:gd name="connsiteY2" fmla="*/ 0 h 1003477"/>
              <a:gd name="connsiteX3" fmla="*/ 2128242 w 2128242"/>
              <a:gd name="connsiteY3" fmla="*/ 100348 h 1003477"/>
              <a:gd name="connsiteX4" fmla="*/ 2128242 w 2128242"/>
              <a:gd name="connsiteY4" fmla="*/ 903129 h 1003477"/>
              <a:gd name="connsiteX5" fmla="*/ 2027894 w 2128242"/>
              <a:gd name="connsiteY5" fmla="*/ 1003477 h 1003477"/>
              <a:gd name="connsiteX6" fmla="*/ 100348 w 2128242"/>
              <a:gd name="connsiteY6" fmla="*/ 1003477 h 1003477"/>
              <a:gd name="connsiteX7" fmla="*/ 0 w 2128242"/>
              <a:gd name="connsiteY7" fmla="*/ 903129 h 1003477"/>
              <a:gd name="connsiteX8" fmla="*/ 0 w 2128242"/>
              <a:gd name="connsiteY8" fmla="*/ 100348 h 10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1003477">
                <a:moveTo>
                  <a:pt x="0" y="100348"/>
                </a:moveTo>
                <a:cubicBezTo>
                  <a:pt x="0" y="44927"/>
                  <a:pt x="44927" y="0"/>
                  <a:pt x="100348" y="0"/>
                </a:cubicBezTo>
                <a:lnTo>
                  <a:pt x="2027894" y="0"/>
                </a:lnTo>
                <a:cubicBezTo>
                  <a:pt x="2083315" y="0"/>
                  <a:pt x="2128242" y="44927"/>
                  <a:pt x="2128242" y="100348"/>
                </a:cubicBezTo>
                <a:lnTo>
                  <a:pt x="2128242" y="903129"/>
                </a:lnTo>
                <a:cubicBezTo>
                  <a:pt x="2128242" y="958550"/>
                  <a:pt x="2083315" y="1003477"/>
                  <a:pt x="2027894" y="1003477"/>
                </a:cubicBezTo>
                <a:lnTo>
                  <a:pt x="100348" y="1003477"/>
                </a:lnTo>
                <a:cubicBezTo>
                  <a:pt x="44927" y="1003477"/>
                  <a:pt x="0" y="958550"/>
                  <a:pt x="0" y="903129"/>
                </a:cubicBezTo>
                <a:lnTo>
                  <a:pt x="0" y="100348"/>
                </a:lnTo>
                <a:close/>
              </a:path>
            </a:pathLst>
          </a:custGeom>
          <a:gradFill rotWithShape="1">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75111" tIns="63681" rIns="75111" bIns="63681"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for school accountability decisions and program evaluation</a:t>
            </a:r>
          </a:p>
        </p:txBody>
      </p:sp>
      <p:sp>
        <p:nvSpPr>
          <p:cNvPr id="12" name="Freeform: Shape 11">
            <a:extLst>
              <a:ext uri="{FF2B5EF4-FFF2-40B4-BE49-F238E27FC236}">
                <a16:creationId xmlns:a16="http://schemas.microsoft.com/office/drawing/2014/main" id="{C3DE7DCD-F601-4955-8046-0CBB0E26C94C}"/>
              </a:ext>
            </a:extLst>
          </p:cNvPr>
          <p:cNvSpPr/>
          <p:nvPr/>
        </p:nvSpPr>
        <p:spPr>
          <a:xfrm>
            <a:off x="380758" y="368010"/>
            <a:ext cx="2660302" cy="5880390"/>
          </a:xfrm>
          <a:custGeom>
            <a:avLst/>
            <a:gdLst>
              <a:gd name="connsiteX0" fmla="*/ 0 w 2660302"/>
              <a:gd name="connsiteY0" fmla="*/ 266030 h 5107795"/>
              <a:gd name="connsiteX1" fmla="*/ 266030 w 2660302"/>
              <a:gd name="connsiteY1" fmla="*/ 0 h 5107795"/>
              <a:gd name="connsiteX2" fmla="*/ 2394272 w 2660302"/>
              <a:gd name="connsiteY2" fmla="*/ 0 h 5107795"/>
              <a:gd name="connsiteX3" fmla="*/ 2660302 w 2660302"/>
              <a:gd name="connsiteY3" fmla="*/ 266030 h 5107795"/>
              <a:gd name="connsiteX4" fmla="*/ 2660302 w 2660302"/>
              <a:gd name="connsiteY4" fmla="*/ 4841765 h 5107795"/>
              <a:gd name="connsiteX5" fmla="*/ 2394272 w 2660302"/>
              <a:gd name="connsiteY5" fmla="*/ 5107795 h 5107795"/>
              <a:gd name="connsiteX6" fmla="*/ 266030 w 2660302"/>
              <a:gd name="connsiteY6" fmla="*/ 5107795 h 5107795"/>
              <a:gd name="connsiteX7" fmla="*/ 0 w 2660302"/>
              <a:gd name="connsiteY7" fmla="*/ 4841765 h 5107795"/>
              <a:gd name="connsiteX8" fmla="*/ 0 w 2660302"/>
              <a:gd name="connsiteY8" fmla="*/ 266030 h 51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0302" h="5107795">
                <a:moveTo>
                  <a:pt x="0" y="266030"/>
                </a:moveTo>
                <a:cubicBezTo>
                  <a:pt x="0" y="119106"/>
                  <a:pt x="119106" y="0"/>
                  <a:pt x="266030" y="0"/>
                </a:cubicBezTo>
                <a:lnTo>
                  <a:pt x="2394272" y="0"/>
                </a:lnTo>
                <a:cubicBezTo>
                  <a:pt x="2541196" y="0"/>
                  <a:pt x="2660302" y="119106"/>
                  <a:pt x="2660302" y="266030"/>
                </a:cubicBezTo>
                <a:lnTo>
                  <a:pt x="2660302" y="4841765"/>
                </a:lnTo>
                <a:cubicBezTo>
                  <a:pt x="2660302" y="4988689"/>
                  <a:pt x="2541196" y="5107795"/>
                  <a:pt x="2394272" y="5107795"/>
                </a:cubicBezTo>
                <a:lnTo>
                  <a:pt x="266030" y="5107795"/>
                </a:lnTo>
                <a:cubicBezTo>
                  <a:pt x="119106" y="5107795"/>
                  <a:pt x="0" y="4988689"/>
                  <a:pt x="0" y="4841765"/>
                </a:cubicBezTo>
                <a:lnTo>
                  <a:pt x="0" y="266030"/>
                </a:lnTo>
                <a:close/>
              </a:path>
            </a:pathLst>
          </a:custGeom>
          <a:solidFill>
            <a:srgbClr val="8064A2">
              <a:tint val="40000"/>
              <a:hueOff val="0"/>
              <a:satOff val="0"/>
              <a:lumOff val="0"/>
              <a:alphaOff val="0"/>
            </a:srgbClr>
          </a:solidFill>
          <a:ln>
            <a:noFill/>
          </a:ln>
          <a:effectLst>
            <a:outerShdw blurRad="40000" dist="23000" dir="5400000" rotWithShape="0">
              <a:srgbClr val="000000">
                <a:alpha val="35000"/>
              </a:srgbClr>
            </a:outerShdw>
          </a:effectLst>
        </p:spPr>
        <p:txBody>
          <a:bodyPr spcFirstLastPara="0" vert="horz" wrap="square" lIns="129540" tIns="0" rIns="129540" bIns="484632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34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If</a:t>
            </a:r>
          </a:p>
        </p:txBody>
      </p:sp>
      <p:sp>
        <p:nvSpPr>
          <p:cNvPr id="13" name="Freeform: Shape 12">
            <a:extLst>
              <a:ext uri="{FF2B5EF4-FFF2-40B4-BE49-F238E27FC236}">
                <a16:creationId xmlns:a16="http://schemas.microsoft.com/office/drawing/2014/main" id="{B4B566EE-FE54-4246-A1EA-77AA89E4C79A}"/>
              </a:ext>
            </a:extLst>
          </p:cNvPr>
          <p:cNvSpPr/>
          <p:nvPr/>
        </p:nvSpPr>
        <p:spPr>
          <a:xfrm>
            <a:off x="646788" y="129540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a:gradFill rotWithShape="1">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67514" tIns="56084" rIns="67514" bIns="56084"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Constructs are well-defined</a:t>
            </a:r>
          </a:p>
        </p:txBody>
      </p:sp>
      <p:sp>
        <p:nvSpPr>
          <p:cNvPr id="14" name="Freeform: Shape 13">
            <a:extLst>
              <a:ext uri="{FF2B5EF4-FFF2-40B4-BE49-F238E27FC236}">
                <a16:creationId xmlns:a16="http://schemas.microsoft.com/office/drawing/2014/main" id="{F79DDF0B-71CE-4099-B2FE-9B16374E7BA3}"/>
              </a:ext>
            </a:extLst>
          </p:cNvPr>
          <p:cNvSpPr/>
          <p:nvPr/>
        </p:nvSpPr>
        <p:spPr>
          <a:xfrm>
            <a:off x="646788" y="253492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a:gradFill rotWithShape="1">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67514" tIns="56084" rIns="67514" bIns="56084"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Construct definitions are shared across the system</a:t>
            </a:r>
          </a:p>
        </p:txBody>
      </p:sp>
      <p:sp>
        <p:nvSpPr>
          <p:cNvPr id="15" name="Freeform: Shape 14">
            <a:extLst>
              <a:ext uri="{FF2B5EF4-FFF2-40B4-BE49-F238E27FC236}">
                <a16:creationId xmlns:a16="http://schemas.microsoft.com/office/drawing/2014/main" id="{C3A0392D-7E13-4D54-9CE6-AFC612F24321}"/>
              </a:ext>
            </a:extLst>
          </p:cNvPr>
          <p:cNvSpPr/>
          <p:nvPr/>
        </p:nvSpPr>
        <p:spPr>
          <a:xfrm>
            <a:off x="646788" y="377444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a:gradFill rotWithShape="1">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67514" tIns="56084" rIns="67514" bIns="56084"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The system is well-designed</a:t>
            </a:r>
          </a:p>
        </p:txBody>
      </p:sp>
      <p:sp>
        <p:nvSpPr>
          <p:cNvPr id="16" name="Freeform: Shape 15">
            <a:extLst>
              <a:ext uri="{FF2B5EF4-FFF2-40B4-BE49-F238E27FC236}">
                <a16:creationId xmlns:a16="http://schemas.microsoft.com/office/drawing/2014/main" id="{5C13BF2A-DF43-4CCF-B1CE-DD06AB66CA33}"/>
              </a:ext>
            </a:extLst>
          </p:cNvPr>
          <p:cNvSpPr/>
          <p:nvPr/>
        </p:nvSpPr>
        <p:spPr>
          <a:xfrm>
            <a:off x="646788" y="5013960"/>
            <a:ext cx="2128242" cy="1005840"/>
          </a:xfrm>
          <a:custGeom>
            <a:avLst/>
            <a:gdLst>
              <a:gd name="connsiteX0" fmla="*/ 0 w 2128242"/>
              <a:gd name="connsiteY0" fmla="*/ 74410 h 744096"/>
              <a:gd name="connsiteX1" fmla="*/ 74410 w 2128242"/>
              <a:gd name="connsiteY1" fmla="*/ 0 h 744096"/>
              <a:gd name="connsiteX2" fmla="*/ 2053832 w 2128242"/>
              <a:gd name="connsiteY2" fmla="*/ 0 h 744096"/>
              <a:gd name="connsiteX3" fmla="*/ 2128242 w 2128242"/>
              <a:gd name="connsiteY3" fmla="*/ 74410 h 744096"/>
              <a:gd name="connsiteX4" fmla="*/ 2128242 w 2128242"/>
              <a:gd name="connsiteY4" fmla="*/ 669686 h 744096"/>
              <a:gd name="connsiteX5" fmla="*/ 2053832 w 2128242"/>
              <a:gd name="connsiteY5" fmla="*/ 744096 h 744096"/>
              <a:gd name="connsiteX6" fmla="*/ 74410 w 2128242"/>
              <a:gd name="connsiteY6" fmla="*/ 744096 h 744096"/>
              <a:gd name="connsiteX7" fmla="*/ 0 w 2128242"/>
              <a:gd name="connsiteY7" fmla="*/ 669686 h 744096"/>
              <a:gd name="connsiteX8" fmla="*/ 0 w 2128242"/>
              <a:gd name="connsiteY8" fmla="*/ 74410 h 7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744096">
                <a:moveTo>
                  <a:pt x="0" y="74410"/>
                </a:moveTo>
                <a:cubicBezTo>
                  <a:pt x="0" y="33314"/>
                  <a:pt x="33314" y="0"/>
                  <a:pt x="74410" y="0"/>
                </a:cubicBezTo>
                <a:lnTo>
                  <a:pt x="2053832" y="0"/>
                </a:lnTo>
                <a:cubicBezTo>
                  <a:pt x="2094928" y="0"/>
                  <a:pt x="2128242" y="33314"/>
                  <a:pt x="2128242" y="74410"/>
                </a:cubicBezTo>
                <a:lnTo>
                  <a:pt x="2128242" y="669686"/>
                </a:lnTo>
                <a:cubicBezTo>
                  <a:pt x="2128242" y="710782"/>
                  <a:pt x="2094928" y="744096"/>
                  <a:pt x="2053832" y="744096"/>
                </a:cubicBezTo>
                <a:lnTo>
                  <a:pt x="74410" y="744096"/>
                </a:lnTo>
                <a:cubicBezTo>
                  <a:pt x="33314" y="744096"/>
                  <a:pt x="0" y="710782"/>
                  <a:pt x="0" y="669686"/>
                </a:cubicBezTo>
                <a:lnTo>
                  <a:pt x="0" y="74410"/>
                </a:lnTo>
                <a:close/>
              </a:path>
            </a:pathLst>
          </a:custGeom>
          <a:gradFill rotWithShape="1">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67514" tIns="56084" rIns="67514" bIns="56084"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The system is well-implemented</a:t>
            </a:r>
          </a:p>
        </p:txBody>
      </p:sp>
      <p:sp>
        <p:nvSpPr>
          <p:cNvPr id="17" name="TextBox 16">
            <a:extLst>
              <a:ext uri="{FF2B5EF4-FFF2-40B4-BE49-F238E27FC236}">
                <a16:creationId xmlns:a16="http://schemas.microsoft.com/office/drawing/2014/main" id="{FF8FAB1A-AFF1-47FA-950D-980D89C05846}"/>
              </a:ext>
            </a:extLst>
          </p:cNvPr>
          <p:cNvSpPr txBox="1"/>
          <p:nvPr/>
        </p:nvSpPr>
        <p:spPr>
          <a:xfrm>
            <a:off x="4337229" y="3504894"/>
            <a:ext cx="386644"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or</a:t>
            </a:r>
          </a:p>
        </p:txBody>
      </p:sp>
    </p:spTree>
    <p:extLst>
      <p:ext uri="{BB962C8B-B14F-4D97-AF65-F5344CB8AC3E}">
        <p14:creationId xmlns:p14="http://schemas.microsoft.com/office/powerpoint/2010/main" val="8358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6000"/>
                            </p:stCondLst>
                            <p:childTnLst>
                              <p:par>
                                <p:cTn id="21" presetID="10" presetClass="entr" presetSubtype="0" fill="hold" nodeType="afterEffect">
                                  <p:stCondLst>
                                    <p:cond delay="1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par>
                          <p:cTn id="24" fill="hold">
                            <p:stCondLst>
                              <p:cond delay="8000"/>
                            </p:stCondLst>
                            <p:childTnLst>
                              <p:par>
                                <p:cTn id="25" presetID="10" presetClass="entr" presetSubtype="0" fill="hold" grpId="0"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9500"/>
                            </p:stCondLst>
                            <p:childTnLst>
                              <p:par>
                                <p:cTn id="29" presetID="10" presetClass="entr" presetSubtype="0"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11000"/>
                            </p:stCondLst>
                            <p:childTnLst>
                              <p:par>
                                <p:cTn id="33" presetID="10" presetClass="entr" presetSubtype="0" fill="hold" grpId="0" nodeType="after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12500"/>
                            </p:stCondLst>
                            <p:childTnLst>
                              <p:par>
                                <p:cTn id="37" presetID="10" presetClass="entr" presetSubtype="0" fill="hold" nodeType="afterEffect">
                                  <p:stCondLst>
                                    <p:cond delay="150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par>
                          <p:cTn id="40" fill="hold">
                            <p:stCondLst>
                              <p:cond delay="14500"/>
                            </p:stCondLst>
                            <p:childTnLst>
                              <p:par>
                                <p:cTn id="41" presetID="10" presetClass="entr" presetSubtype="0" fill="hold" grpId="0" nodeType="afterEffect">
                                  <p:stCondLst>
                                    <p:cond delay="10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16000"/>
                            </p:stCondLst>
                            <p:childTnLst>
                              <p:par>
                                <p:cTn id="45" presetID="10" presetClass="entr" presetSubtype="0" fill="hold" grpId="0" nodeType="afterEffect">
                                  <p:stCondLst>
                                    <p:cond delay="10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17500"/>
                            </p:stCondLst>
                            <p:childTnLst>
                              <p:par>
                                <p:cTn id="49" presetID="10" presetClass="entr" presetSubtype="0" fill="hold" grpId="0" nodeType="afterEffect">
                                  <p:stCondLst>
                                    <p:cond delay="10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P spid="14" grpId="0" animBg="1"/>
      <p:bldP spid="15" grpId="0" animBg="1"/>
      <p:bldP spid="16"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8DCE-F04E-4C21-BFA5-E34FC20C56CD}"/>
              </a:ext>
            </a:extLst>
          </p:cNvPr>
          <p:cNvSpPr>
            <a:spLocks noGrp="1"/>
          </p:cNvSpPr>
          <p:nvPr>
            <p:ph type="title"/>
          </p:nvPr>
        </p:nvSpPr>
        <p:spPr/>
        <p:txBody>
          <a:bodyPr>
            <a:normAutofit fontScale="90000"/>
          </a:bodyPr>
          <a:lstStyle/>
          <a:p>
            <a:r>
              <a:rPr lang="en-US" dirty="0">
                <a:effectLst/>
              </a:rPr>
              <a:t>Standards-Based Assessment and Accountability Model</a:t>
            </a:r>
          </a:p>
        </p:txBody>
      </p:sp>
      <p:sp>
        <p:nvSpPr>
          <p:cNvPr id="23" name="Rectangle 22">
            <a:extLst>
              <a:ext uri="{FF2B5EF4-FFF2-40B4-BE49-F238E27FC236}">
                <a16:creationId xmlns:a16="http://schemas.microsoft.com/office/drawing/2014/main" id="{F359E8FF-3520-4343-B352-97778F41E20D}"/>
              </a:ext>
            </a:extLst>
          </p:cNvPr>
          <p:cNvSpPr/>
          <p:nvPr/>
        </p:nvSpPr>
        <p:spPr>
          <a:xfrm>
            <a:off x="6476889" y="1728860"/>
            <a:ext cx="1814923" cy="1962593"/>
          </a:xfrm>
          <a:prstGeom prst="rect">
            <a:avLst/>
          </a:prstGeom>
          <a:solidFill>
            <a:srgbClr val="9BBB59">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95907" tIns="83207" rIns="95907" bIns="83207"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A0507B31-C6BB-4A50-975C-FB934CEB7B38}"/>
              </a:ext>
            </a:extLst>
          </p:cNvPr>
          <p:cNvSpPr/>
          <p:nvPr/>
        </p:nvSpPr>
        <p:spPr>
          <a:xfrm>
            <a:off x="3586269" y="1728860"/>
            <a:ext cx="1814923" cy="1962593"/>
          </a:xfrm>
          <a:prstGeom prst="rect">
            <a:avLst/>
          </a:prstGeom>
          <a:solidFill>
            <a:srgbClr val="8064A2">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95907" tIns="83207" rIns="95907" bIns="83207"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3CDF70D4-1854-4311-AABE-FF6CC8884B54}"/>
              </a:ext>
            </a:extLst>
          </p:cNvPr>
          <p:cNvSpPr/>
          <p:nvPr/>
        </p:nvSpPr>
        <p:spPr>
          <a:xfrm>
            <a:off x="997705" y="1728860"/>
            <a:ext cx="1435458" cy="1962593"/>
          </a:xfrm>
          <a:prstGeom prst="rect">
            <a:avLst/>
          </a:prstGeom>
          <a:solidFill>
            <a:srgbClr val="4BACC6">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67514" tIns="56084" rIns="67514" bIns="56084"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Content Placeholder 2">
            <a:extLst>
              <a:ext uri="{FF2B5EF4-FFF2-40B4-BE49-F238E27FC236}">
                <a16:creationId xmlns:a16="http://schemas.microsoft.com/office/drawing/2014/main" id="{8CCA2FB1-2946-4D8A-B965-159BA4884C70}"/>
              </a:ext>
            </a:extLst>
          </p:cNvPr>
          <p:cNvSpPr txBox="1">
            <a:spLocks/>
          </p:cNvSpPr>
          <p:nvPr/>
        </p:nvSpPr>
        <p:spPr>
          <a:xfrm>
            <a:off x="664887" y="3966041"/>
            <a:ext cx="7140754" cy="453737"/>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Standards define expectations for student learning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8F8D5254-CE22-4458-A621-06DBE382169F}"/>
              </a:ext>
            </a:extLst>
          </p:cNvPr>
          <p:cNvSpPr/>
          <p:nvPr/>
        </p:nvSpPr>
        <p:spPr>
          <a:xfrm>
            <a:off x="971739" y="1977635"/>
            <a:ext cx="1385455" cy="53799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Content Standards</a:t>
            </a:r>
          </a:p>
        </p:txBody>
      </p:sp>
      <p:sp>
        <p:nvSpPr>
          <p:cNvPr id="28" name="Rectangle 27">
            <a:extLst>
              <a:ext uri="{FF2B5EF4-FFF2-40B4-BE49-F238E27FC236}">
                <a16:creationId xmlns:a16="http://schemas.microsoft.com/office/drawing/2014/main" id="{6D68F612-54F7-4C20-B5D1-4B7B8B39577F}"/>
              </a:ext>
            </a:extLst>
          </p:cNvPr>
          <p:cNvSpPr/>
          <p:nvPr/>
        </p:nvSpPr>
        <p:spPr>
          <a:xfrm>
            <a:off x="971739" y="2867772"/>
            <a:ext cx="1461424" cy="59531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Performance Standards</a:t>
            </a:r>
          </a:p>
        </p:txBody>
      </p:sp>
      <p:sp>
        <p:nvSpPr>
          <p:cNvPr id="29" name="Rectangle 28">
            <a:extLst>
              <a:ext uri="{FF2B5EF4-FFF2-40B4-BE49-F238E27FC236}">
                <a16:creationId xmlns:a16="http://schemas.microsoft.com/office/drawing/2014/main" id="{A55CBB91-605F-40E3-A69B-531A1BDCCB86}"/>
              </a:ext>
            </a:extLst>
          </p:cNvPr>
          <p:cNvSpPr/>
          <p:nvPr/>
        </p:nvSpPr>
        <p:spPr>
          <a:xfrm>
            <a:off x="3715143" y="1962414"/>
            <a:ext cx="1577340" cy="8229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Curriculum and Instruction</a:t>
            </a:r>
          </a:p>
        </p:txBody>
      </p:sp>
      <p:sp>
        <p:nvSpPr>
          <p:cNvPr id="30" name="Rectangle 29">
            <a:extLst>
              <a:ext uri="{FF2B5EF4-FFF2-40B4-BE49-F238E27FC236}">
                <a16:creationId xmlns:a16="http://schemas.microsoft.com/office/drawing/2014/main" id="{537920A0-1F3D-45D1-B6EC-0330943532EC}"/>
              </a:ext>
            </a:extLst>
          </p:cNvPr>
          <p:cNvSpPr/>
          <p:nvPr/>
        </p:nvSpPr>
        <p:spPr>
          <a:xfrm>
            <a:off x="3715143" y="2750838"/>
            <a:ext cx="1577340" cy="8229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Assessment</a:t>
            </a:r>
          </a:p>
        </p:txBody>
      </p:sp>
      <p:cxnSp>
        <p:nvCxnSpPr>
          <p:cNvPr id="31" name="Straight Arrow Connector 30">
            <a:extLst>
              <a:ext uri="{FF2B5EF4-FFF2-40B4-BE49-F238E27FC236}">
                <a16:creationId xmlns:a16="http://schemas.microsoft.com/office/drawing/2014/main" id="{AFCF0B16-447C-474F-9144-A71CEDE65139}"/>
              </a:ext>
            </a:extLst>
          </p:cNvPr>
          <p:cNvCxnSpPr>
            <a:cxnSpLocks/>
            <a:stCxn id="27" idx="2"/>
            <a:endCxn id="28" idx="0"/>
          </p:cNvCxnSpPr>
          <p:nvPr/>
        </p:nvCxnSpPr>
        <p:spPr>
          <a:xfrm>
            <a:off x="1664467" y="2515625"/>
            <a:ext cx="0" cy="352147"/>
          </a:xfrm>
          <a:prstGeom prst="straightConnector1">
            <a:avLst/>
          </a:prstGeom>
          <a:noFill/>
          <a:ln w="9525" cap="flat" cmpd="sng" algn="ctr">
            <a:solidFill>
              <a:srgbClr val="4F81BD">
                <a:shade val="95000"/>
                <a:satMod val="105000"/>
              </a:srgbClr>
            </a:solidFill>
            <a:prstDash val="solid"/>
            <a:headEnd type="triangle"/>
            <a:tailEnd type="triangle"/>
          </a:ln>
          <a:effectLst/>
        </p:spPr>
      </p:cxnSp>
      <p:cxnSp>
        <p:nvCxnSpPr>
          <p:cNvPr id="32" name="Straight Arrow Connector 31">
            <a:extLst>
              <a:ext uri="{FF2B5EF4-FFF2-40B4-BE49-F238E27FC236}">
                <a16:creationId xmlns:a16="http://schemas.microsoft.com/office/drawing/2014/main" id="{7AC40E0D-5089-42B8-8B6F-98EC14DADE66}"/>
              </a:ext>
            </a:extLst>
          </p:cNvPr>
          <p:cNvCxnSpPr>
            <a:cxnSpLocks/>
            <a:endCxn id="29" idx="1"/>
          </p:cNvCxnSpPr>
          <p:nvPr/>
        </p:nvCxnSpPr>
        <p:spPr>
          <a:xfrm flipV="1">
            <a:off x="1783795" y="2373894"/>
            <a:ext cx="1931348" cy="332816"/>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3" name="Straight Arrow Connector 32">
            <a:extLst>
              <a:ext uri="{FF2B5EF4-FFF2-40B4-BE49-F238E27FC236}">
                <a16:creationId xmlns:a16="http://schemas.microsoft.com/office/drawing/2014/main" id="{4054AFB4-8F6A-42BB-8010-FD87EF17428A}"/>
              </a:ext>
            </a:extLst>
          </p:cNvPr>
          <p:cNvCxnSpPr>
            <a:cxnSpLocks/>
            <a:endCxn id="30" idx="1"/>
          </p:cNvCxnSpPr>
          <p:nvPr/>
        </p:nvCxnSpPr>
        <p:spPr>
          <a:xfrm>
            <a:off x="1783795" y="2732964"/>
            <a:ext cx="1931348" cy="429354"/>
          </a:xfrm>
          <a:prstGeom prst="straightConnector1">
            <a:avLst/>
          </a:prstGeom>
          <a:noFill/>
          <a:ln w="9525" cap="flat" cmpd="sng" algn="ctr">
            <a:solidFill>
              <a:srgbClr val="4F81BD">
                <a:shade val="95000"/>
                <a:satMod val="105000"/>
              </a:srgbClr>
            </a:solidFill>
            <a:prstDash val="solid"/>
            <a:tailEnd type="triangle"/>
          </a:ln>
          <a:effectLst/>
        </p:spPr>
      </p:cxnSp>
      <p:sp>
        <p:nvSpPr>
          <p:cNvPr id="34" name="Rectangle 33">
            <a:extLst>
              <a:ext uri="{FF2B5EF4-FFF2-40B4-BE49-F238E27FC236}">
                <a16:creationId xmlns:a16="http://schemas.microsoft.com/office/drawing/2014/main" id="{94ECBC48-7853-4F00-A78D-53D8CF7AA38E}"/>
              </a:ext>
            </a:extLst>
          </p:cNvPr>
          <p:cNvSpPr/>
          <p:nvPr/>
        </p:nvSpPr>
        <p:spPr>
          <a:xfrm>
            <a:off x="6596216" y="2328038"/>
            <a:ext cx="1577340" cy="8229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Evaluation and Accountability</a:t>
            </a:r>
          </a:p>
        </p:txBody>
      </p:sp>
      <p:cxnSp>
        <p:nvCxnSpPr>
          <p:cNvPr id="35" name="Straight Arrow Connector 34">
            <a:extLst>
              <a:ext uri="{FF2B5EF4-FFF2-40B4-BE49-F238E27FC236}">
                <a16:creationId xmlns:a16="http://schemas.microsoft.com/office/drawing/2014/main" id="{66B213B0-7999-4708-83FF-349D69B3B98B}"/>
              </a:ext>
            </a:extLst>
          </p:cNvPr>
          <p:cNvCxnSpPr>
            <a:cxnSpLocks/>
            <a:stCxn id="30" idx="3"/>
            <a:endCxn id="34" idx="1"/>
          </p:cNvCxnSpPr>
          <p:nvPr/>
        </p:nvCxnSpPr>
        <p:spPr>
          <a:xfrm flipV="1">
            <a:off x="5292483" y="2739518"/>
            <a:ext cx="1303733" cy="42280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36" name="Straight Arrow Connector 35">
            <a:extLst>
              <a:ext uri="{FF2B5EF4-FFF2-40B4-BE49-F238E27FC236}">
                <a16:creationId xmlns:a16="http://schemas.microsoft.com/office/drawing/2014/main" id="{D77F054D-99A5-477F-B71E-763AA16AFB29}"/>
              </a:ext>
            </a:extLst>
          </p:cNvPr>
          <p:cNvCxnSpPr>
            <a:cxnSpLocks/>
            <a:stCxn id="34" idx="1"/>
            <a:endCxn id="29" idx="3"/>
          </p:cNvCxnSpPr>
          <p:nvPr/>
        </p:nvCxnSpPr>
        <p:spPr>
          <a:xfrm flipH="1" flipV="1">
            <a:off x="5292483" y="2373894"/>
            <a:ext cx="1303733" cy="365624"/>
          </a:xfrm>
          <a:prstGeom prst="straightConnector1">
            <a:avLst/>
          </a:prstGeom>
          <a:noFill/>
          <a:ln w="9525" cap="flat" cmpd="sng" algn="ctr">
            <a:solidFill>
              <a:srgbClr val="4F81BD">
                <a:shade val="95000"/>
                <a:satMod val="105000"/>
              </a:srgbClr>
            </a:solidFill>
            <a:prstDash val="solid"/>
            <a:tailEnd type="triangle"/>
          </a:ln>
          <a:effectLst/>
        </p:spPr>
      </p:cxnSp>
      <p:sp>
        <p:nvSpPr>
          <p:cNvPr id="37" name="Content Placeholder 2">
            <a:extLst>
              <a:ext uri="{FF2B5EF4-FFF2-40B4-BE49-F238E27FC236}">
                <a16:creationId xmlns:a16="http://schemas.microsoft.com/office/drawing/2014/main" id="{FAB82C16-7722-42DC-BACB-3E76C1635828}"/>
              </a:ext>
            </a:extLst>
          </p:cNvPr>
          <p:cNvSpPr txBox="1">
            <a:spLocks/>
          </p:cNvSpPr>
          <p:nvPr/>
        </p:nvSpPr>
        <p:spPr>
          <a:xfrm>
            <a:off x="664887" y="4390339"/>
            <a:ext cx="8335776" cy="45709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Curricula and assessments are interpretations of the standards</a:t>
            </a:r>
          </a:p>
        </p:txBody>
      </p:sp>
      <p:sp>
        <p:nvSpPr>
          <p:cNvPr id="38" name="Content Placeholder 2">
            <a:extLst>
              <a:ext uri="{FF2B5EF4-FFF2-40B4-BE49-F238E27FC236}">
                <a16:creationId xmlns:a16="http://schemas.microsoft.com/office/drawing/2014/main" id="{393695F0-57D6-4554-8880-4D4DB56720BA}"/>
              </a:ext>
            </a:extLst>
          </p:cNvPr>
          <p:cNvSpPr txBox="1">
            <a:spLocks/>
          </p:cNvSpPr>
          <p:nvPr/>
        </p:nvSpPr>
        <p:spPr>
          <a:xfrm>
            <a:off x="664887" y="5230066"/>
            <a:ext cx="7626925" cy="102707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Without clear alignment among standards, curricula, and assessment the model falls apart</a:t>
            </a:r>
          </a:p>
        </p:txBody>
      </p:sp>
      <p:sp>
        <p:nvSpPr>
          <p:cNvPr id="40" name="Content Placeholder 2">
            <a:extLst>
              <a:ext uri="{FF2B5EF4-FFF2-40B4-BE49-F238E27FC236}">
                <a16:creationId xmlns:a16="http://schemas.microsoft.com/office/drawing/2014/main" id="{50C56B4D-97FF-47F7-95AA-ED47373135A7}"/>
              </a:ext>
            </a:extLst>
          </p:cNvPr>
          <p:cNvSpPr txBox="1">
            <a:spLocks/>
          </p:cNvSpPr>
          <p:nvPr/>
        </p:nvSpPr>
        <p:spPr>
          <a:xfrm>
            <a:off x="664887" y="4817993"/>
            <a:ext cx="8335776" cy="45709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Evaluation and accountability rely on the meaning of scores</a:t>
            </a:r>
          </a:p>
        </p:txBody>
      </p:sp>
    </p:spTree>
    <p:extLst>
      <p:ext uri="{BB962C8B-B14F-4D97-AF65-F5344CB8AC3E}">
        <p14:creationId xmlns:p14="http://schemas.microsoft.com/office/powerpoint/2010/main" val="10263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250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250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4000"/>
                            </p:stCondLst>
                            <p:childTnLst>
                              <p:par>
                                <p:cTn id="24" presetID="22" presetClass="entr" presetSubtype="8" fill="hold" nodeType="afterEffect">
                                  <p:stCondLst>
                                    <p:cond delay="250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7000"/>
                            </p:stCondLst>
                            <p:childTnLst>
                              <p:par>
                                <p:cTn id="28" presetID="1" presetClass="entr" presetSubtype="0" fill="hold" grpId="0" nodeType="afterEffect">
                                  <p:stCondLst>
                                    <p:cond delay="1000"/>
                                  </p:stCondLst>
                                  <p:childTnLst>
                                    <p:set>
                                      <p:cBhvr>
                                        <p:cTn id="29" dur="1" fill="hold">
                                          <p:stCondLst>
                                            <p:cond delay="0"/>
                                          </p:stCondLst>
                                        </p:cTn>
                                        <p:tgtEl>
                                          <p:spTgt spid="34"/>
                                        </p:tgtEl>
                                        <p:attrNameLst>
                                          <p:attrName>style.visibility</p:attrName>
                                        </p:attrNameLst>
                                      </p:cBhvr>
                                      <p:to>
                                        <p:strVal val="visible"/>
                                      </p:to>
                                    </p:set>
                                  </p:childTnLst>
                                </p:cTn>
                              </p:par>
                            </p:childTnLst>
                          </p:cTn>
                        </p:par>
                        <p:par>
                          <p:cTn id="30" fill="hold">
                            <p:stCondLst>
                              <p:cond delay="8000"/>
                            </p:stCondLst>
                            <p:childTnLst>
                              <p:par>
                                <p:cTn id="31" presetID="22" presetClass="entr" presetSubtype="2" fill="hold" nodeType="afterEffect">
                                  <p:stCondLst>
                                    <p:cond delay="1000"/>
                                  </p:stCondLst>
                                  <p:childTnLst>
                                    <p:set>
                                      <p:cBhvr>
                                        <p:cTn id="32" dur="1" fill="hold">
                                          <p:stCondLst>
                                            <p:cond delay="0"/>
                                          </p:stCondLst>
                                        </p:cTn>
                                        <p:tgtEl>
                                          <p:spTgt spid="36"/>
                                        </p:tgtEl>
                                        <p:attrNameLst>
                                          <p:attrName>style.visibility</p:attrName>
                                        </p:attrNameLst>
                                      </p:cBhvr>
                                      <p:to>
                                        <p:strVal val="visible"/>
                                      </p:to>
                                    </p:set>
                                    <p:animEffect transition="in" filter="wipe(righ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par>
                                <p:cTn id="52" presetID="2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par>
                          <p:cTn id="59" fill="hold">
                            <p:stCondLst>
                              <p:cond delay="0"/>
                            </p:stCondLst>
                            <p:childTnLst>
                              <p:par>
                                <p:cTn id="60" presetID="2" presetClass="exit" presetSubtype="4" fill="hold" nodeType="afterEffect">
                                  <p:stCondLst>
                                    <p:cond delay="1000"/>
                                  </p:stCondLst>
                                  <p:childTnLst>
                                    <p:anim calcmode="lin" valueType="num">
                                      <p:cBhvr additive="base">
                                        <p:cTn id="61" dur="500"/>
                                        <p:tgtEl>
                                          <p:spTgt spid="32"/>
                                        </p:tgtEl>
                                        <p:attrNameLst>
                                          <p:attrName>ppt_x</p:attrName>
                                        </p:attrNameLst>
                                      </p:cBhvr>
                                      <p:tavLst>
                                        <p:tav tm="0">
                                          <p:val>
                                            <p:strVal val="ppt_x"/>
                                          </p:val>
                                        </p:tav>
                                        <p:tav tm="100000">
                                          <p:val>
                                            <p:strVal val="ppt_x"/>
                                          </p:val>
                                        </p:tav>
                                      </p:tavLst>
                                    </p:anim>
                                    <p:anim calcmode="lin" valueType="num">
                                      <p:cBhvr additive="base">
                                        <p:cTn id="62" dur="500"/>
                                        <p:tgtEl>
                                          <p:spTgt spid="32"/>
                                        </p:tgtEl>
                                        <p:attrNameLst>
                                          <p:attrName>ppt_y</p:attrName>
                                        </p:attrNameLst>
                                      </p:cBhvr>
                                      <p:tavLst>
                                        <p:tav tm="0">
                                          <p:val>
                                            <p:strVal val="ppt_y"/>
                                          </p:val>
                                        </p:tav>
                                        <p:tav tm="100000">
                                          <p:val>
                                            <p:strVal val="1+ppt_h/2"/>
                                          </p:val>
                                        </p:tav>
                                      </p:tavLst>
                                    </p:anim>
                                    <p:set>
                                      <p:cBhvr>
                                        <p:cTn id="63" dur="1" fill="hold">
                                          <p:stCondLst>
                                            <p:cond delay="499"/>
                                          </p:stCondLst>
                                        </p:cTn>
                                        <p:tgtEl>
                                          <p:spTgt spid="32"/>
                                        </p:tgtEl>
                                        <p:attrNameLst>
                                          <p:attrName>style.visibility</p:attrName>
                                        </p:attrNameLst>
                                      </p:cBhvr>
                                      <p:to>
                                        <p:strVal val="hidden"/>
                                      </p:to>
                                    </p:set>
                                  </p:childTnLst>
                                </p:cTn>
                              </p:par>
                              <p:par>
                                <p:cTn id="64" presetID="2" presetClass="exit" presetSubtype="4" fill="hold" nodeType="withEffect">
                                  <p:stCondLst>
                                    <p:cond delay="1000"/>
                                  </p:stCondLst>
                                  <p:childTnLst>
                                    <p:anim calcmode="lin" valueType="num">
                                      <p:cBhvr additive="base">
                                        <p:cTn id="65" dur="500"/>
                                        <p:tgtEl>
                                          <p:spTgt spid="33"/>
                                        </p:tgtEl>
                                        <p:attrNameLst>
                                          <p:attrName>ppt_x</p:attrName>
                                        </p:attrNameLst>
                                      </p:cBhvr>
                                      <p:tavLst>
                                        <p:tav tm="0">
                                          <p:val>
                                            <p:strVal val="ppt_x"/>
                                          </p:val>
                                        </p:tav>
                                        <p:tav tm="100000">
                                          <p:val>
                                            <p:strVal val="ppt_x"/>
                                          </p:val>
                                        </p:tav>
                                      </p:tavLst>
                                    </p:anim>
                                    <p:anim calcmode="lin" valueType="num">
                                      <p:cBhvr additive="base">
                                        <p:cTn id="66" dur="500"/>
                                        <p:tgtEl>
                                          <p:spTgt spid="33"/>
                                        </p:tgtEl>
                                        <p:attrNameLst>
                                          <p:attrName>ppt_y</p:attrName>
                                        </p:attrNameLst>
                                      </p:cBhvr>
                                      <p:tavLst>
                                        <p:tav tm="0">
                                          <p:val>
                                            <p:strVal val="ppt_y"/>
                                          </p:val>
                                        </p:tav>
                                        <p:tav tm="100000">
                                          <p:val>
                                            <p:strVal val="1+ppt_h/2"/>
                                          </p:val>
                                        </p:tav>
                                      </p:tavLst>
                                    </p:anim>
                                    <p:set>
                                      <p:cBhvr>
                                        <p:cTn id="67" dur="1" fill="hold">
                                          <p:stCondLst>
                                            <p:cond delay="499"/>
                                          </p:stCondLst>
                                        </p:cTn>
                                        <p:tgtEl>
                                          <p:spTgt spid="33"/>
                                        </p:tgtEl>
                                        <p:attrNameLst>
                                          <p:attrName>style.visibility</p:attrName>
                                        </p:attrNameLst>
                                      </p:cBhvr>
                                      <p:to>
                                        <p:strVal val="hidden"/>
                                      </p:to>
                                    </p:set>
                                  </p:childTnLst>
                                </p:cTn>
                              </p:par>
                              <p:par>
                                <p:cTn id="68" presetID="2" presetClass="exit" presetSubtype="4" fill="hold" nodeType="withEffect">
                                  <p:stCondLst>
                                    <p:cond delay="1000"/>
                                  </p:stCondLst>
                                  <p:childTnLst>
                                    <p:anim calcmode="lin" valueType="num">
                                      <p:cBhvr additive="base">
                                        <p:cTn id="69" dur="500"/>
                                        <p:tgtEl>
                                          <p:spTgt spid="35"/>
                                        </p:tgtEl>
                                        <p:attrNameLst>
                                          <p:attrName>ppt_x</p:attrName>
                                        </p:attrNameLst>
                                      </p:cBhvr>
                                      <p:tavLst>
                                        <p:tav tm="0">
                                          <p:val>
                                            <p:strVal val="ppt_x"/>
                                          </p:val>
                                        </p:tav>
                                        <p:tav tm="100000">
                                          <p:val>
                                            <p:strVal val="ppt_x"/>
                                          </p:val>
                                        </p:tav>
                                      </p:tavLst>
                                    </p:anim>
                                    <p:anim calcmode="lin" valueType="num">
                                      <p:cBhvr additive="base">
                                        <p:cTn id="70" dur="500"/>
                                        <p:tgtEl>
                                          <p:spTgt spid="35"/>
                                        </p:tgtEl>
                                        <p:attrNameLst>
                                          <p:attrName>ppt_y</p:attrName>
                                        </p:attrNameLst>
                                      </p:cBhvr>
                                      <p:tavLst>
                                        <p:tav tm="0">
                                          <p:val>
                                            <p:strVal val="ppt_y"/>
                                          </p:val>
                                        </p:tav>
                                        <p:tav tm="100000">
                                          <p:val>
                                            <p:strVal val="1+ppt_h/2"/>
                                          </p:val>
                                        </p:tav>
                                      </p:tavLst>
                                    </p:anim>
                                    <p:set>
                                      <p:cBhvr>
                                        <p:cTn id="71" dur="1" fill="hold">
                                          <p:stCondLst>
                                            <p:cond delay="499"/>
                                          </p:stCondLst>
                                        </p:cTn>
                                        <p:tgtEl>
                                          <p:spTgt spid="35"/>
                                        </p:tgtEl>
                                        <p:attrNameLst>
                                          <p:attrName>style.visibility</p:attrName>
                                        </p:attrNameLst>
                                      </p:cBhvr>
                                      <p:to>
                                        <p:strVal val="hidden"/>
                                      </p:to>
                                    </p:set>
                                  </p:childTnLst>
                                </p:cTn>
                              </p:par>
                              <p:par>
                                <p:cTn id="72" presetID="2" presetClass="exit" presetSubtype="4" fill="hold" nodeType="withEffect">
                                  <p:stCondLst>
                                    <p:cond delay="1000"/>
                                  </p:stCondLst>
                                  <p:childTnLst>
                                    <p:anim calcmode="lin" valueType="num">
                                      <p:cBhvr additive="base">
                                        <p:cTn id="73" dur="500"/>
                                        <p:tgtEl>
                                          <p:spTgt spid="36"/>
                                        </p:tgtEl>
                                        <p:attrNameLst>
                                          <p:attrName>ppt_x</p:attrName>
                                        </p:attrNameLst>
                                      </p:cBhvr>
                                      <p:tavLst>
                                        <p:tav tm="0">
                                          <p:val>
                                            <p:strVal val="ppt_x"/>
                                          </p:val>
                                        </p:tav>
                                        <p:tav tm="100000">
                                          <p:val>
                                            <p:strVal val="ppt_x"/>
                                          </p:val>
                                        </p:tav>
                                      </p:tavLst>
                                    </p:anim>
                                    <p:anim calcmode="lin" valueType="num">
                                      <p:cBhvr additive="base">
                                        <p:cTn id="74" dur="500"/>
                                        <p:tgtEl>
                                          <p:spTgt spid="36"/>
                                        </p:tgtEl>
                                        <p:attrNameLst>
                                          <p:attrName>ppt_y</p:attrName>
                                        </p:attrNameLst>
                                      </p:cBhvr>
                                      <p:tavLst>
                                        <p:tav tm="0">
                                          <p:val>
                                            <p:strVal val="ppt_y"/>
                                          </p:val>
                                        </p:tav>
                                        <p:tav tm="100000">
                                          <p:val>
                                            <p:strVal val="1+ppt_h/2"/>
                                          </p:val>
                                        </p:tav>
                                      </p:tavLst>
                                    </p:anim>
                                    <p:set>
                                      <p:cBhvr>
                                        <p:cTn id="75" dur="1" fill="hold">
                                          <p:stCondLst>
                                            <p:cond delay="499"/>
                                          </p:stCondLst>
                                        </p:cTn>
                                        <p:tgtEl>
                                          <p:spTgt spid="36"/>
                                        </p:tgtEl>
                                        <p:attrNameLst>
                                          <p:attrName>style.visibility</p:attrName>
                                        </p:attrNameLst>
                                      </p:cBhvr>
                                      <p:to>
                                        <p:strVal val="hidden"/>
                                      </p:to>
                                    </p:set>
                                  </p:childTnLst>
                                </p:cTn>
                              </p:par>
                            </p:childTnLst>
                          </p:cTn>
                        </p:par>
                        <p:par>
                          <p:cTn id="76" fill="hold">
                            <p:stCondLst>
                              <p:cond delay="1500"/>
                            </p:stCondLst>
                            <p:childTnLst>
                              <p:par>
                                <p:cTn id="77" presetID="10" presetClass="exit" presetSubtype="0" fill="hold" grpId="1" nodeType="after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par>
                          <p:cTn id="80" fill="hold">
                            <p:stCondLst>
                              <p:cond delay="2000"/>
                            </p:stCondLst>
                            <p:childTnLst>
                              <p:par>
                                <p:cTn id="81" presetID="10" presetClass="exit" presetSubtype="0" fill="hold" grpId="1" nodeType="after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par>
                          <p:cTn id="84" fill="hold">
                            <p:stCondLst>
                              <p:cond delay="2500"/>
                            </p:stCondLst>
                            <p:childTnLst>
                              <p:par>
                                <p:cTn id="85" presetID="10" presetClass="exit" presetSubtype="0" fill="hold" grpId="1" nodeType="after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6" grpId="0"/>
      <p:bldP spid="27" grpId="0"/>
      <p:bldP spid="28" grpId="0"/>
      <p:bldP spid="29" grpId="0" animBg="1"/>
      <p:bldP spid="30" grpId="0" animBg="1"/>
      <p:bldP spid="34" grpId="0" animBg="1"/>
      <p:bldP spid="34" grpId="1" animBg="1"/>
      <p:bldP spid="37" grpId="0"/>
      <p:bldP spid="38" grpId="0"/>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1986B7-4DF6-4A4B-980C-EE55C5C5ED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15526"/>
            <a:ext cx="9144000" cy="6093619"/>
          </a:xfrm>
        </p:spPr>
      </p:pic>
      <p:sp>
        <p:nvSpPr>
          <p:cNvPr id="2" name="Title 1">
            <a:extLst>
              <a:ext uri="{FF2B5EF4-FFF2-40B4-BE49-F238E27FC236}">
                <a16:creationId xmlns:a16="http://schemas.microsoft.com/office/drawing/2014/main" id="{E0465554-7FEC-4C9E-A3E5-638CF0B7BF61}"/>
              </a:ext>
            </a:extLst>
          </p:cNvPr>
          <p:cNvSpPr>
            <a:spLocks noGrp="1"/>
          </p:cNvSpPr>
          <p:nvPr>
            <p:ph type="title"/>
          </p:nvPr>
        </p:nvSpPr>
        <p:spPr>
          <a:xfrm>
            <a:off x="1191718" y="1008838"/>
            <a:ext cx="8229600" cy="1143000"/>
          </a:xfrm>
        </p:spPr>
        <p:txBody>
          <a:bodyPr>
            <a:normAutofit/>
          </a:bodyPr>
          <a:lstStyle/>
          <a:p>
            <a:r>
              <a:rPr lang="en-US" sz="7200" dirty="0">
                <a:effectLst/>
              </a:rPr>
              <a:t>Coherence is Key</a:t>
            </a:r>
          </a:p>
        </p:txBody>
      </p:sp>
    </p:spTree>
    <p:extLst>
      <p:ext uri="{BB962C8B-B14F-4D97-AF65-F5344CB8AC3E}">
        <p14:creationId xmlns:p14="http://schemas.microsoft.com/office/powerpoint/2010/main" val="1227031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88B-09E8-4885-BCE0-B7FFDB21A733}"/>
              </a:ext>
            </a:extLst>
          </p:cNvPr>
          <p:cNvSpPr>
            <a:spLocks noGrp="1"/>
          </p:cNvSpPr>
          <p:nvPr>
            <p:ph type="title"/>
          </p:nvPr>
        </p:nvSpPr>
        <p:spPr/>
        <p:txBody>
          <a:bodyPr vert="horz" lIns="91440" tIns="45720" rIns="91440" bIns="45720" rtlCol="0" anchor="ctr">
            <a:normAutofit/>
          </a:bodyPr>
          <a:lstStyle/>
          <a:p>
            <a:r>
              <a:rPr lang="en-US" sz="3600" dirty="0">
                <a:effectLst/>
              </a:rPr>
              <a:t>Principled-design Development Purpose</a:t>
            </a:r>
          </a:p>
        </p:txBody>
      </p:sp>
      <p:sp>
        <p:nvSpPr>
          <p:cNvPr id="3" name="Content Placeholder 2">
            <a:extLst>
              <a:ext uri="{FF2B5EF4-FFF2-40B4-BE49-F238E27FC236}">
                <a16:creationId xmlns:a16="http://schemas.microsoft.com/office/drawing/2014/main" id="{60531D75-83A4-4428-A73C-0A920D938B5B}"/>
              </a:ext>
            </a:extLst>
          </p:cNvPr>
          <p:cNvSpPr>
            <a:spLocks noGrp="1"/>
          </p:cNvSpPr>
          <p:nvPr>
            <p:ph idx="1"/>
          </p:nvPr>
        </p:nvSpPr>
        <p:spPr>
          <a:xfrm>
            <a:off x="457200" y="1417320"/>
            <a:ext cx="8229600" cy="4784118"/>
          </a:xfrm>
        </p:spPr>
        <p:txBody>
          <a:bodyPr>
            <a:normAutofit/>
          </a:bodyPr>
          <a:lstStyle/>
          <a:p>
            <a:pPr indent="-228600">
              <a:lnSpc>
                <a:spcPct val="80000"/>
              </a:lnSpc>
              <a:spcBef>
                <a:spcPts val="0"/>
              </a:spcBef>
              <a:spcAft>
                <a:spcPts val="600"/>
              </a:spcAft>
            </a:pPr>
            <a:r>
              <a:rPr lang="en-US" sz="2400" dirty="0"/>
              <a:t>What is a principled-design development process?</a:t>
            </a:r>
          </a:p>
          <a:p>
            <a:pPr marL="457200" lvl="1" indent="-228600">
              <a:lnSpc>
                <a:spcPct val="80000"/>
              </a:lnSpc>
              <a:spcBef>
                <a:spcPts val="0"/>
              </a:spcBef>
              <a:spcAft>
                <a:spcPts val="600"/>
              </a:spcAft>
            </a:pPr>
            <a:r>
              <a:rPr lang="en-US" sz="2100" dirty="0"/>
              <a:t>Guide to the development of a task that focuses the developer on the purpose of the assessment and the information required in order to design tasks that meet this purpose</a:t>
            </a:r>
          </a:p>
          <a:p>
            <a:pPr indent="-228600">
              <a:lnSpc>
                <a:spcPct val="80000"/>
              </a:lnSpc>
              <a:spcBef>
                <a:spcPts val="0"/>
              </a:spcBef>
              <a:spcAft>
                <a:spcPts val="600"/>
              </a:spcAft>
            </a:pPr>
            <a:r>
              <a:rPr lang="en-US" sz="2400" dirty="0"/>
              <a:t>Why do we use a principled-design development process?</a:t>
            </a:r>
          </a:p>
          <a:p>
            <a:pPr marL="457200" lvl="1" indent="-228600">
              <a:lnSpc>
                <a:spcPct val="80000"/>
              </a:lnSpc>
              <a:spcBef>
                <a:spcPts val="0"/>
              </a:spcBef>
              <a:spcAft>
                <a:spcPts val="600"/>
              </a:spcAft>
            </a:pPr>
            <a:r>
              <a:rPr lang="en-US" sz="2100" dirty="0"/>
              <a:t>Highlight the design decisions that need to be made in the process in order to develop tasks with valid and reliable inferences</a:t>
            </a:r>
          </a:p>
          <a:p>
            <a:pPr marL="457200" lvl="1" indent="-228600">
              <a:lnSpc>
                <a:spcPct val="80000"/>
              </a:lnSpc>
              <a:spcBef>
                <a:spcPts val="0"/>
              </a:spcBef>
              <a:spcAft>
                <a:spcPts val="600"/>
              </a:spcAft>
            </a:pPr>
            <a:r>
              <a:rPr lang="en-US" sz="2100" dirty="0"/>
              <a:t>Articulate a </a:t>
            </a:r>
            <a:r>
              <a:rPr lang="en-US" sz="2100" b="1" dirty="0">
                <a:solidFill>
                  <a:srgbClr val="0070C0"/>
                </a:solidFill>
              </a:rPr>
              <a:t>replicable and scalable design process </a:t>
            </a:r>
            <a:r>
              <a:rPr lang="en-US" sz="2100" dirty="0"/>
              <a:t>that states and other organizations can use to develop state summative and classroom-embedded three-dimensional science assessments</a:t>
            </a:r>
          </a:p>
          <a:p>
            <a:pPr indent="-228600">
              <a:lnSpc>
                <a:spcPct val="80000"/>
              </a:lnSpc>
              <a:spcBef>
                <a:spcPts val="0"/>
              </a:spcBef>
              <a:spcAft>
                <a:spcPts val="600"/>
              </a:spcAft>
            </a:pPr>
            <a:r>
              <a:rPr lang="en-US" sz="2400" dirty="0"/>
              <a:t>How have we used this process?</a:t>
            </a:r>
          </a:p>
          <a:p>
            <a:pPr marL="457200" lvl="1" indent="-228600">
              <a:lnSpc>
                <a:spcPct val="80000"/>
              </a:lnSpc>
              <a:spcBef>
                <a:spcPts val="0"/>
              </a:spcBef>
              <a:spcAft>
                <a:spcPts val="600"/>
              </a:spcAft>
            </a:pPr>
            <a:r>
              <a:rPr lang="en-US" sz="2100" dirty="0"/>
              <a:t>Developed a </a:t>
            </a:r>
            <a:r>
              <a:rPr lang="en-US" sz="2100" b="1" dirty="0">
                <a:solidFill>
                  <a:srgbClr val="0070C0"/>
                </a:solidFill>
              </a:rPr>
              <a:t>sample set of exemplary resources </a:t>
            </a:r>
            <a:r>
              <a:rPr lang="en-US" sz="2100" dirty="0"/>
              <a:t>to demonstrate the outcomes of the process for the development of state summative and classroom-embedded three-dimensional science assessments</a:t>
            </a:r>
          </a:p>
        </p:txBody>
      </p:sp>
    </p:spTree>
    <p:extLst>
      <p:ext uri="{BB962C8B-B14F-4D97-AF65-F5344CB8AC3E}">
        <p14:creationId xmlns:p14="http://schemas.microsoft.com/office/powerpoint/2010/main" val="1601590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1D29-89E0-4F67-AD11-A30CF0E7993C}"/>
              </a:ext>
            </a:extLst>
          </p:cNvPr>
          <p:cNvSpPr>
            <a:spLocks noGrp="1"/>
          </p:cNvSpPr>
          <p:nvPr>
            <p:ph type="title"/>
          </p:nvPr>
        </p:nvSpPr>
        <p:spPr>
          <a:xfrm>
            <a:off x="457200" y="204106"/>
            <a:ext cx="8229600" cy="1143000"/>
          </a:xfrm>
        </p:spPr>
        <p:txBody>
          <a:bodyPr vert="horz" lIns="91440" tIns="45720" rIns="91440" bIns="45720" rtlCol="0" anchor="ctr">
            <a:normAutofit/>
          </a:bodyPr>
          <a:lstStyle/>
          <a:p>
            <a:r>
              <a:rPr lang="en-US" dirty="0">
                <a:effectLst/>
              </a:rPr>
              <a:t>Evidence-Centered Design (ECD)</a:t>
            </a:r>
          </a:p>
        </p:txBody>
      </p:sp>
      <p:sp>
        <p:nvSpPr>
          <p:cNvPr id="3" name="Content Placeholder 2">
            <a:extLst>
              <a:ext uri="{FF2B5EF4-FFF2-40B4-BE49-F238E27FC236}">
                <a16:creationId xmlns:a16="http://schemas.microsoft.com/office/drawing/2014/main" id="{3F9F141D-B1BD-4878-8ED7-DC03C5B7129E}"/>
              </a:ext>
            </a:extLst>
          </p:cNvPr>
          <p:cNvSpPr>
            <a:spLocks noGrp="1"/>
          </p:cNvSpPr>
          <p:nvPr>
            <p:ph idx="1"/>
          </p:nvPr>
        </p:nvSpPr>
        <p:spPr>
          <a:xfrm>
            <a:off x="457200" y="1229390"/>
            <a:ext cx="8135256" cy="3018063"/>
          </a:xfrm>
        </p:spPr>
        <p:txBody>
          <a:bodyPr>
            <a:normAutofit/>
          </a:bodyPr>
          <a:lstStyle/>
          <a:p>
            <a:pPr marL="0" indent="0">
              <a:lnSpc>
                <a:spcPct val="80000"/>
              </a:lnSpc>
              <a:spcBef>
                <a:spcPts val="0"/>
              </a:spcBef>
              <a:spcAft>
                <a:spcPts val="600"/>
              </a:spcAft>
              <a:buNone/>
            </a:pPr>
            <a:r>
              <a:rPr lang="en-US" sz="2400" dirty="0"/>
              <a:t>Formal, multiple-layered framework for assessment development based on Messick’s (1994) guiding questions: </a:t>
            </a:r>
          </a:p>
          <a:p>
            <a:pPr marL="228600" indent="-228600">
              <a:lnSpc>
                <a:spcPct val="100000"/>
              </a:lnSpc>
              <a:spcBef>
                <a:spcPts val="0"/>
              </a:spcBef>
              <a:spcAft>
                <a:spcPts val="600"/>
              </a:spcAft>
            </a:pPr>
            <a:r>
              <a:rPr lang="en-US" dirty="0"/>
              <a:t>What complex</a:t>
            </a:r>
            <a:r>
              <a:rPr lang="en-US" dirty="0">
                <a:solidFill>
                  <a:srgbClr val="FF0000"/>
                </a:solidFill>
              </a:rPr>
              <a:t> </a:t>
            </a:r>
            <a:r>
              <a:rPr lang="en-US" dirty="0"/>
              <a:t>of knowledge, skills, or other attributes should be assessed? </a:t>
            </a:r>
          </a:p>
          <a:p>
            <a:pPr marL="228600" indent="-228600">
              <a:lnSpc>
                <a:spcPct val="100000"/>
              </a:lnSpc>
              <a:spcBef>
                <a:spcPts val="0"/>
              </a:spcBef>
              <a:spcAft>
                <a:spcPts val="600"/>
              </a:spcAft>
            </a:pPr>
            <a:r>
              <a:rPr lang="en-US" dirty="0"/>
              <a:t>What behaviors or performances should reveal those constructs? </a:t>
            </a:r>
          </a:p>
          <a:p>
            <a:pPr marL="228600" indent="-228600">
              <a:lnSpc>
                <a:spcPct val="100000"/>
              </a:lnSpc>
              <a:spcBef>
                <a:spcPts val="0"/>
              </a:spcBef>
              <a:spcAft>
                <a:spcPts val="600"/>
              </a:spcAft>
            </a:pPr>
            <a:r>
              <a:rPr lang="en-US" dirty="0"/>
              <a:t>What tasks or situations should elicit those behaviors? </a:t>
            </a:r>
          </a:p>
          <a:p>
            <a:endParaRPr lang="en-US" dirty="0"/>
          </a:p>
        </p:txBody>
      </p:sp>
      <p:graphicFrame>
        <p:nvGraphicFramePr>
          <p:cNvPr id="4" name="Object 2">
            <a:hlinkClick r:id="" action="ppaction://ole?verb=0"/>
            <a:extLst>
              <a:ext uri="{FF2B5EF4-FFF2-40B4-BE49-F238E27FC236}">
                <a16:creationId xmlns:a16="http://schemas.microsoft.com/office/drawing/2014/main" id="{AE7FD581-024F-4883-B297-C4002717FB6D}"/>
              </a:ext>
            </a:extLst>
          </p:cNvPr>
          <p:cNvGraphicFramePr>
            <a:graphicFrameLocks/>
          </p:cNvGraphicFramePr>
          <p:nvPr/>
        </p:nvGraphicFramePr>
        <p:xfrm>
          <a:off x="362856" y="3692434"/>
          <a:ext cx="8229600" cy="2321380"/>
        </p:xfrm>
        <a:graphic>
          <a:graphicData uri="http://schemas.openxmlformats.org/presentationml/2006/ole">
            <mc:AlternateContent xmlns:mc="http://schemas.openxmlformats.org/markup-compatibility/2006">
              <mc:Choice xmlns:v="urn:schemas-microsoft-com:vml" Requires="v">
                <p:oleObj spid="_x0000_s6407" name="Picture" r:id="rId4" imgW="5338233" imgH="1314450" progId="Word.Picture.8">
                  <p:embed/>
                </p:oleObj>
              </mc:Choice>
              <mc:Fallback>
                <p:oleObj name="Picture" r:id="rId4" imgW="5338233" imgH="1314450" progId="Word.Picture.8">
                  <p:embed/>
                  <p:pic>
                    <p:nvPicPr>
                      <p:cNvPr id="4" name="Object 2">
                        <a:hlinkClick r:id="" action="ppaction://ole?verb=0"/>
                        <a:extLst>
                          <a:ext uri="{FF2B5EF4-FFF2-40B4-BE49-F238E27FC236}">
                            <a16:creationId xmlns:a16="http://schemas.microsoft.com/office/drawing/2014/main" id="{AE7FD581-024F-4883-B297-C4002717FB6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856" y="3692434"/>
                        <a:ext cx="8229600" cy="2321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52040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0" name="Title 15">
            <a:extLst>
              <a:ext uri="{FF2B5EF4-FFF2-40B4-BE49-F238E27FC236}">
                <a16:creationId xmlns:a16="http://schemas.microsoft.com/office/drawing/2014/main" id="{48A87D36-5B01-40A9-94DE-2B91FC038830}"/>
              </a:ext>
            </a:extLst>
          </p:cNvPr>
          <p:cNvSpPr>
            <a:spLocks noGrp="1"/>
          </p:cNvSpPr>
          <p:nvPr>
            <p:ph type="title"/>
          </p:nvPr>
        </p:nvSpPr>
        <p:spPr>
          <a:xfrm>
            <a:off x="125809" y="416576"/>
            <a:ext cx="2421445" cy="5975860"/>
          </a:xfrm>
        </p:spPr>
        <p:txBody>
          <a:bodyPr vert="horz" lIns="91440" tIns="45720" rIns="91440" bIns="45720" rtlCol="0" anchor="ctr">
            <a:normAutofit/>
          </a:bodyPr>
          <a:lstStyle/>
          <a:p>
            <a:r>
              <a:rPr lang="en-US" dirty="0">
                <a:effectLst/>
              </a:rPr>
              <a:t>Iterative Five-phase Principled-design Process</a:t>
            </a:r>
          </a:p>
        </p:txBody>
      </p:sp>
      <p:pic>
        <p:nvPicPr>
          <p:cNvPr id="3" name="Picture 2">
            <a:extLst>
              <a:ext uri="{FF2B5EF4-FFF2-40B4-BE49-F238E27FC236}">
                <a16:creationId xmlns:a16="http://schemas.microsoft.com/office/drawing/2014/main" id="{42658661-7B0E-4873-BC2D-BDE47988DB63}"/>
              </a:ext>
            </a:extLst>
          </p:cNvPr>
          <p:cNvPicPr>
            <a:picLocks noChangeAspect="1"/>
          </p:cNvPicPr>
          <p:nvPr/>
        </p:nvPicPr>
        <p:blipFill rotWithShape="1">
          <a:blip r:embed="rId3"/>
          <a:srcRect b="80919"/>
          <a:stretch/>
        </p:blipFill>
        <p:spPr>
          <a:xfrm>
            <a:off x="2547253" y="114697"/>
            <a:ext cx="6596743" cy="1224245"/>
          </a:xfrm>
          <a:prstGeom prst="rect">
            <a:avLst/>
          </a:prstGeom>
        </p:spPr>
      </p:pic>
      <p:pic>
        <p:nvPicPr>
          <p:cNvPr id="87" name="Picture 86">
            <a:extLst>
              <a:ext uri="{FF2B5EF4-FFF2-40B4-BE49-F238E27FC236}">
                <a16:creationId xmlns:a16="http://schemas.microsoft.com/office/drawing/2014/main" id="{BE4E1284-C3F2-400F-B8EA-80C9987425CD}"/>
              </a:ext>
            </a:extLst>
          </p:cNvPr>
          <p:cNvPicPr>
            <a:picLocks noChangeAspect="1"/>
          </p:cNvPicPr>
          <p:nvPr/>
        </p:nvPicPr>
        <p:blipFill rotWithShape="1">
          <a:blip r:embed="rId3"/>
          <a:srcRect t="20439" b="60473"/>
          <a:stretch/>
        </p:blipFill>
        <p:spPr>
          <a:xfrm>
            <a:off x="2547256" y="1453242"/>
            <a:ext cx="6596743" cy="1224643"/>
          </a:xfrm>
          <a:prstGeom prst="rect">
            <a:avLst/>
          </a:prstGeom>
        </p:spPr>
      </p:pic>
      <p:pic>
        <p:nvPicPr>
          <p:cNvPr id="88" name="Picture 87">
            <a:extLst>
              <a:ext uri="{FF2B5EF4-FFF2-40B4-BE49-F238E27FC236}">
                <a16:creationId xmlns:a16="http://schemas.microsoft.com/office/drawing/2014/main" id="{49F12A5E-FB7C-4CE3-A3FC-9DD886A13EF9}"/>
              </a:ext>
            </a:extLst>
          </p:cNvPr>
          <p:cNvPicPr>
            <a:picLocks noChangeAspect="1"/>
          </p:cNvPicPr>
          <p:nvPr/>
        </p:nvPicPr>
        <p:blipFill rotWithShape="1">
          <a:blip r:embed="rId3"/>
          <a:srcRect t="39780" b="41132"/>
          <a:stretch/>
        </p:blipFill>
        <p:spPr>
          <a:xfrm>
            <a:off x="2547257" y="2792185"/>
            <a:ext cx="6596743" cy="1224642"/>
          </a:xfrm>
          <a:prstGeom prst="rect">
            <a:avLst/>
          </a:prstGeom>
        </p:spPr>
      </p:pic>
      <p:pic>
        <p:nvPicPr>
          <p:cNvPr id="90" name="Picture 89">
            <a:extLst>
              <a:ext uri="{FF2B5EF4-FFF2-40B4-BE49-F238E27FC236}">
                <a16:creationId xmlns:a16="http://schemas.microsoft.com/office/drawing/2014/main" id="{82D70F01-AEE3-4AEE-B090-9FC690CD43C6}"/>
              </a:ext>
            </a:extLst>
          </p:cNvPr>
          <p:cNvPicPr>
            <a:picLocks noChangeAspect="1"/>
          </p:cNvPicPr>
          <p:nvPr/>
        </p:nvPicPr>
        <p:blipFill rotWithShape="1">
          <a:blip r:embed="rId3"/>
          <a:srcRect t="81094"/>
          <a:stretch/>
        </p:blipFill>
        <p:spPr>
          <a:xfrm>
            <a:off x="2547254" y="5495771"/>
            <a:ext cx="6596743" cy="1213036"/>
          </a:xfrm>
          <a:prstGeom prst="rect">
            <a:avLst/>
          </a:prstGeom>
        </p:spPr>
      </p:pic>
      <p:pic>
        <p:nvPicPr>
          <p:cNvPr id="8" name="Picture 7">
            <a:extLst>
              <a:ext uri="{FF2B5EF4-FFF2-40B4-BE49-F238E27FC236}">
                <a16:creationId xmlns:a16="http://schemas.microsoft.com/office/drawing/2014/main" id="{0D6CF36C-65F8-441B-B505-74979E36FAD4}"/>
              </a:ext>
            </a:extLst>
          </p:cNvPr>
          <p:cNvPicPr>
            <a:picLocks noChangeAspect="1"/>
          </p:cNvPicPr>
          <p:nvPr/>
        </p:nvPicPr>
        <p:blipFill rotWithShape="1">
          <a:blip r:embed="rId4"/>
          <a:srcRect l="21976" t="60067" r="21395" b="19779"/>
          <a:stretch/>
        </p:blipFill>
        <p:spPr>
          <a:xfrm>
            <a:off x="2547254" y="4081650"/>
            <a:ext cx="6596743" cy="1349298"/>
          </a:xfrm>
          <a:prstGeom prst="rect">
            <a:avLst/>
          </a:prstGeom>
        </p:spPr>
      </p:pic>
    </p:spTree>
    <p:extLst>
      <p:ext uri="{BB962C8B-B14F-4D97-AF65-F5344CB8AC3E}">
        <p14:creationId xmlns:p14="http://schemas.microsoft.com/office/powerpoint/2010/main" val="34256585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0-#ppt_w/2"/>
                                          </p:val>
                                        </p:tav>
                                        <p:tav tm="100000">
                                          <p:val>
                                            <p:strVal val="#ppt_x"/>
                                          </p:val>
                                        </p:tav>
                                      </p:tavLst>
                                    </p:anim>
                                    <p:anim calcmode="lin" valueType="num">
                                      <p:cBhvr additive="base">
                                        <p:cTn id="14"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0-#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fill="hold"/>
                                        <p:tgtEl>
                                          <p:spTgt spid="90"/>
                                        </p:tgtEl>
                                        <p:attrNameLst>
                                          <p:attrName>ppt_x</p:attrName>
                                        </p:attrNameLst>
                                      </p:cBhvr>
                                      <p:tavLst>
                                        <p:tav tm="0">
                                          <p:val>
                                            <p:strVal val="0-#ppt_w/2"/>
                                          </p:val>
                                        </p:tav>
                                        <p:tav tm="100000">
                                          <p:val>
                                            <p:strVal val="#ppt_x"/>
                                          </p:val>
                                        </p:tav>
                                      </p:tavLst>
                                    </p:anim>
                                    <p:anim calcmode="lin" valueType="num">
                                      <p:cBhvr additive="base">
                                        <p:cTn id="32"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28A5-4242-4BAA-95C8-A12C2483B942}"/>
              </a:ext>
            </a:extLst>
          </p:cNvPr>
          <p:cNvSpPr>
            <a:spLocks noGrp="1"/>
          </p:cNvSpPr>
          <p:nvPr>
            <p:ph type="title"/>
          </p:nvPr>
        </p:nvSpPr>
        <p:spPr/>
        <p:txBody>
          <a:bodyPr/>
          <a:lstStyle/>
          <a:p>
            <a:r>
              <a:rPr lang="en-US" dirty="0">
                <a:effectLst/>
              </a:rPr>
              <a:t>Three Critical Design Phases</a:t>
            </a:r>
          </a:p>
        </p:txBody>
      </p:sp>
      <p:pic>
        <p:nvPicPr>
          <p:cNvPr id="5" name="Picture 4">
            <a:extLst>
              <a:ext uri="{FF2B5EF4-FFF2-40B4-BE49-F238E27FC236}">
                <a16:creationId xmlns:a16="http://schemas.microsoft.com/office/drawing/2014/main" id="{AAA18502-40CD-4679-B70F-5709D225CC3D}"/>
              </a:ext>
            </a:extLst>
          </p:cNvPr>
          <p:cNvPicPr>
            <a:picLocks noChangeAspect="1" noChangeArrowheads="1"/>
          </p:cNvPicPr>
          <p:nvPr/>
        </p:nvPicPr>
        <p:blipFill>
          <a:blip r:embed="rId3" cstate="print"/>
          <a:srcRect/>
          <a:stretch>
            <a:fillRect/>
          </a:stretch>
        </p:blipFill>
        <p:spPr>
          <a:xfrm>
            <a:off x="228600" y="1671683"/>
            <a:ext cx="8425895" cy="3962400"/>
          </a:xfrm>
          <a:prstGeom prst="rect">
            <a:avLst/>
          </a:prstGeom>
          <a:ln w="25400">
            <a:solidFill>
              <a:schemeClr val="bg1"/>
            </a:solidFill>
          </a:ln>
        </p:spPr>
      </p:pic>
      <p:sp>
        <p:nvSpPr>
          <p:cNvPr id="6" name="TextBox 5">
            <a:extLst>
              <a:ext uri="{FF2B5EF4-FFF2-40B4-BE49-F238E27FC236}">
                <a16:creationId xmlns:a16="http://schemas.microsoft.com/office/drawing/2014/main" id="{155BAC07-E3CF-421F-A99E-AE235325D9A1}"/>
              </a:ext>
            </a:extLst>
          </p:cNvPr>
          <p:cNvSpPr txBox="1"/>
          <p:nvPr/>
        </p:nvSpPr>
        <p:spPr>
          <a:xfrm>
            <a:off x="304800" y="5943600"/>
            <a:ext cx="3331297" cy="300082"/>
          </a:xfrm>
          <a:prstGeom prst="rect">
            <a:avLst/>
          </a:prstGeom>
          <a:noFill/>
        </p:spPr>
        <p:txBody>
          <a:bodyPr wrap="none" rtlCol="0">
            <a:spAutoFit/>
          </a:bodyPr>
          <a:lstStyle/>
          <a:p>
            <a:r>
              <a:rPr lang="en-US" sz="1350" dirty="0"/>
              <a:t>Adapted from Huff, Steinberg, &amp; Matts, 2010</a:t>
            </a:r>
          </a:p>
        </p:txBody>
      </p:sp>
      <p:sp>
        <p:nvSpPr>
          <p:cNvPr id="7" name="Flowchart: Document 6">
            <a:extLst>
              <a:ext uri="{FF2B5EF4-FFF2-40B4-BE49-F238E27FC236}">
                <a16:creationId xmlns:a16="http://schemas.microsoft.com/office/drawing/2014/main" id="{B0555E1E-1116-4919-832F-0E0CE2597E06}"/>
              </a:ext>
            </a:extLst>
          </p:cNvPr>
          <p:cNvSpPr/>
          <p:nvPr/>
        </p:nvSpPr>
        <p:spPr>
          <a:xfrm>
            <a:off x="3806346" y="2619073"/>
            <a:ext cx="1481328" cy="119281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37160" rtlCol="0" anchor="ctr"/>
          <a:lstStyle/>
          <a:p>
            <a:r>
              <a:rPr lang="en-US" sz="1400" dirty="0">
                <a:solidFill>
                  <a:schemeClr val="tx1"/>
                </a:solidFill>
              </a:rPr>
              <a:t>Articulation of how the construct should manifest in the assessment</a:t>
            </a:r>
          </a:p>
        </p:txBody>
      </p:sp>
      <p:sp>
        <p:nvSpPr>
          <p:cNvPr id="8" name="Flowchart: Document 7">
            <a:extLst>
              <a:ext uri="{FF2B5EF4-FFF2-40B4-BE49-F238E27FC236}">
                <a16:creationId xmlns:a16="http://schemas.microsoft.com/office/drawing/2014/main" id="{9E7671D7-8C11-4A7F-AE07-8F1ECC798CB2}"/>
              </a:ext>
            </a:extLst>
          </p:cNvPr>
          <p:cNvSpPr/>
          <p:nvPr/>
        </p:nvSpPr>
        <p:spPr>
          <a:xfrm>
            <a:off x="1045343" y="2619073"/>
            <a:ext cx="1481328" cy="119281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Representations of the three dimensions in the NGSS</a:t>
            </a:r>
          </a:p>
        </p:txBody>
      </p:sp>
      <p:sp>
        <p:nvSpPr>
          <p:cNvPr id="9" name="Flowchart: Document 8">
            <a:extLst>
              <a:ext uri="{FF2B5EF4-FFF2-40B4-BE49-F238E27FC236}">
                <a16:creationId xmlns:a16="http://schemas.microsoft.com/office/drawing/2014/main" id="{BAF26C14-357B-4D3D-9504-31FE2E9A8946}"/>
              </a:ext>
            </a:extLst>
          </p:cNvPr>
          <p:cNvSpPr/>
          <p:nvPr/>
        </p:nvSpPr>
        <p:spPr>
          <a:xfrm>
            <a:off x="6567349" y="2619073"/>
            <a:ext cx="1481328" cy="119281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r>
              <a:rPr lang="en-US" sz="1400" dirty="0">
                <a:solidFill>
                  <a:schemeClr val="tx1"/>
                </a:solidFill>
              </a:rPr>
              <a:t>Task models → items</a:t>
            </a:r>
          </a:p>
          <a:p>
            <a:endParaRPr lang="en-US" sz="1400" dirty="0">
              <a:solidFill>
                <a:schemeClr val="tx1"/>
              </a:solidFill>
            </a:endParaRPr>
          </a:p>
          <a:p>
            <a:r>
              <a:rPr lang="en-US" sz="1400" dirty="0">
                <a:solidFill>
                  <a:schemeClr val="tx1"/>
                </a:solidFill>
              </a:rPr>
              <a:t>Items → tests</a:t>
            </a:r>
          </a:p>
          <a:p>
            <a:endParaRPr lang="en-US" sz="1400" dirty="0">
              <a:solidFill>
                <a:schemeClr val="tx1"/>
              </a:solidFill>
            </a:endParaRPr>
          </a:p>
        </p:txBody>
      </p:sp>
    </p:spTree>
    <p:extLst>
      <p:ext uri="{BB962C8B-B14F-4D97-AF65-F5344CB8AC3E}">
        <p14:creationId xmlns:p14="http://schemas.microsoft.com/office/powerpoint/2010/main" val="81478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defTabSz="685783"/>
            <a:r>
              <a:rPr lang="en-US" dirty="0">
                <a:effectLst/>
              </a:rPr>
              <a:t>SCILLSS Project Goals</a:t>
            </a:r>
          </a:p>
        </p:txBody>
      </p:sp>
      <p:sp>
        <p:nvSpPr>
          <p:cNvPr id="3" name="Content Placeholder 2">
            <a:extLst>
              <a:ext uri="{FF2B5EF4-FFF2-40B4-BE49-F238E27FC236}">
                <a16:creationId xmlns:a16="http://schemas.microsoft.com/office/drawing/2014/main" id="{25F66A24-4585-4B8C-ADB3-FFE380EF00A7}"/>
              </a:ext>
            </a:extLst>
          </p:cNvPr>
          <p:cNvSpPr>
            <a:spLocks noGrp="1"/>
          </p:cNvSpPr>
          <p:nvPr>
            <p:ph idx="1"/>
          </p:nvPr>
        </p:nvSpPr>
        <p:spPr>
          <a:xfrm>
            <a:off x="443081" y="1417320"/>
            <a:ext cx="8243719" cy="4894899"/>
          </a:xfrm>
        </p:spPr>
        <p:txBody>
          <a:bodyPr>
            <a:normAutofit fontScale="92500" lnSpcReduction="20000"/>
          </a:bodyPr>
          <a:lstStyle/>
          <a:p>
            <a:pPr defTabSz="685800">
              <a:lnSpc>
                <a:spcPct val="120000"/>
              </a:lnSpc>
              <a:spcBef>
                <a:spcPts val="0"/>
              </a:spcBef>
              <a:spcAft>
                <a:spcPts val="600"/>
              </a:spcAft>
              <a:buSzPct val="100000"/>
              <a:defRPr/>
            </a:pPr>
            <a:r>
              <a:rPr lang="en-US" dirty="0"/>
              <a:t>Create a science assessment design model that </a:t>
            </a:r>
            <a:r>
              <a:rPr lang="en-US" b="1" dirty="0"/>
              <a:t>establishes alignment with three-dimensional science  standards by eliciting common construct definitions </a:t>
            </a:r>
            <a:r>
              <a:rPr lang="en-US" dirty="0"/>
              <a:t>that drive curriculum, instruction, and assessment</a:t>
            </a:r>
          </a:p>
          <a:p>
            <a:pPr lvl="0" defTabSz="685800">
              <a:lnSpc>
                <a:spcPct val="120000"/>
              </a:lnSpc>
              <a:spcBef>
                <a:spcPts val="0"/>
              </a:spcBef>
              <a:spcAft>
                <a:spcPts val="600"/>
              </a:spcAft>
              <a:buSzPct val="100000"/>
              <a:defRPr/>
            </a:pPr>
            <a:r>
              <a:rPr lang="en-US" dirty="0"/>
              <a:t>Strengthen a shared knowledge base among instruction and assessment stakeholders for using </a:t>
            </a:r>
            <a:r>
              <a:rPr lang="en-US" b="1" dirty="0"/>
              <a:t>principled-design approaches </a:t>
            </a:r>
            <a:r>
              <a:rPr lang="en-US" dirty="0"/>
              <a:t>to create and evaluate science assessments that </a:t>
            </a:r>
            <a:r>
              <a:rPr lang="en-US" b="1" dirty="0"/>
              <a:t>generate meaningful and useful scores</a:t>
            </a:r>
            <a:endParaRPr lang="en-US" dirty="0"/>
          </a:p>
          <a:p>
            <a:pPr lvl="0" defTabSz="685800">
              <a:lnSpc>
                <a:spcPct val="120000"/>
              </a:lnSpc>
              <a:spcBef>
                <a:spcPts val="0"/>
              </a:spcBef>
              <a:spcAft>
                <a:spcPts val="600"/>
              </a:spcAft>
              <a:buSzPct val="100000"/>
              <a:defRPr/>
            </a:pPr>
            <a:r>
              <a:rPr lang="en-US" dirty="0"/>
              <a:t>Establish a means for state and local educators to </a:t>
            </a:r>
            <a:r>
              <a:rPr lang="en-US" b="1" dirty="0"/>
              <a:t>connect statewide assessment results with local assessments and instruction</a:t>
            </a:r>
            <a:r>
              <a:rPr lang="en-US" dirty="0"/>
              <a:t> in a coherent, standards-based system</a:t>
            </a:r>
          </a:p>
          <a:p>
            <a:endParaRPr lang="en-US" dirty="0"/>
          </a:p>
        </p:txBody>
      </p:sp>
    </p:spTree>
    <p:extLst>
      <p:ext uri="{BB962C8B-B14F-4D97-AF65-F5344CB8AC3E}">
        <p14:creationId xmlns:p14="http://schemas.microsoft.com/office/powerpoint/2010/main" val="2685996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88B-09E8-4885-BCE0-B7FFDB21A733}"/>
              </a:ext>
            </a:extLst>
          </p:cNvPr>
          <p:cNvSpPr>
            <a:spLocks noGrp="1"/>
          </p:cNvSpPr>
          <p:nvPr>
            <p:ph type="title"/>
          </p:nvPr>
        </p:nvSpPr>
        <p:spPr/>
        <p:txBody>
          <a:bodyPr vert="horz" lIns="91440" tIns="45720" rIns="91440" bIns="45720" rtlCol="0" anchor="ctr">
            <a:normAutofit/>
          </a:bodyPr>
          <a:lstStyle/>
          <a:p>
            <a:r>
              <a:rPr lang="en-US" sz="3600" dirty="0">
                <a:effectLst/>
              </a:rPr>
              <a:t>Principled-design State Summative </a:t>
            </a:r>
            <a:br>
              <a:rPr lang="en-US" sz="3600" dirty="0">
                <a:effectLst/>
              </a:rPr>
            </a:br>
            <a:r>
              <a:rPr lang="en-US" sz="3600" dirty="0">
                <a:effectLst/>
              </a:rPr>
              <a:t>Phases and Elements</a:t>
            </a:r>
          </a:p>
        </p:txBody>
      </p:sp>
      <p:graphicFrame>
        <p:nvGraphicFramePr>
          <p:cNvPr id="4" name="Content Placeholder 7">
            <a:extLst>
              <a:ext uri="{FF2B5EF4-FFF2-40B4-BE49-F238E27FC236}">
                <a16:creationId xmlns:a16="http://schemas.microsoft.com/office/drawing/2014/main" id="{9E068689-48AE-4A68-A9A3-229D15C70A33}"/>
              </a:ext>
            </a:extLst>
          </p:cNvPr>
          <p:cNvGraphicFramePr>
            <a:graphicFrameLocks/>
          </p:cNvGraphicFramePr>
          <p:nvPr>
            <p:extLst>
              <p:ext uri="{D42A27DB-BD31-4B8C-83A1-F6EECF244321}">
                <p14:modId xmlns:p14="http://schemas.microsoft.com/office/powerpoint/2010/main" val="2447649736"/>
              </p:ext>
            </p:extLst>
          </p:nvPr>
        </p:nvGraphicFramePr>
        <p:xfrm>
          <a:off x="457200" y="1755788"/>
          <a:ext cx="5167146" cy="3917300"/>
        </p:xfrm>
        <a:graphic>
          <a:graphicData uri="http://schemas.openxmlformats.org/drawingml/2006/table">
            <a:tbl>
              <a:tblPr firstRow="1" bandRow="1">
                <a:tableStyleId>{5940675A-B579-460E-94D1-54222C63F5DA}</a:tableStyleId>
              </a:tblPr>
              <a:tblGrid>
                <a:gridCol w="1892855">
                  <a:extLst>
                    <a:ext uri="{9D8B030D-6E8A-4147-A177-3AD203B41FA5}">
                      <a16:colId xmlns:a16="http://schemas.microsoft.com/office/drawing/2014/main" val="3680486328"/>
                    </a:ext>
                  </a:extLst>
                </a:gridCol>
                <a:gridCol w="3274291">
                  <a:extLst>
                    <a:ext uri="{9D8B030D-6E8A-4147-A177-3AD203B41FA5}">
                      <a16:colId xmlns:a16="http://schemas.microsoft.com/office/drawing/2014/main" val="1914225468"/>
                    </a:ext>
                  </a:extLst>
                </a:gridCol>
              </a:tblGrid>
              <a:tr h="585871">
                <a:tc>
                  <a:txBody>
                    <a:bodyPr/>
                    <a:lstStyle/>
                    <a:p>
                      <a:r>
                        <a:rPr lang="en-US" sz="1600" b="1" dirty="0">
                          <a:latin typeface="Calibri" panose="020F0502020204030204" pitchFamily="34" charset="0"/>
                          <a:cs typeface="Calibri" panose="020F0502020204030204" pitchFamily="34" charset="0"/>
                        </a:rPr>
                        <a:t>Phase</a:t>
                      </a:r>
                    </a:p>
                  </a:txBody>
                  <a:tcPr>
                    <a:solidFill>
                      <a:schemeClr val="bg1">
                        <a:lumMod val="95000"/>
                      </a:schemeClr>
                    </a:solidFill>
                  </a:tcPr>
                </a:tc>
                <a:tc>
                  <a:txBody>
                    <a:bodyPr/>
                    <a:lstStyle/>
                    <a:p>
                      <a:r>
                        <a:rPr lang="en-US" sz="1600" b="1" dirty="0">
                          <a:latin typeface="Calibri" panose="020F0502020204030204" pitchFamily="34" charset="0"/>
                          <a:cs typeface="Calibri" panose="020F0502020204030204" pitchFamily="34" charset="0"/>
                        </a:rPr>
                        <a:t>State Summative Elements</a:t>
                      </a:r>
                    </a:p>
                    <a:p>
                      <a:r>
                        <a:rPr lang="en-US" sz="1600" b="1" dirty="0">
                          <a:latin typeface="Calibri" panose="020F0502020204030204" pitchFamily="34" charset="0"/>
                          <a:cs typeface="Calibri" panose="020F0502020204030204" pitchFamily="34" charset="0"/>
                        </a:rPr>
                        <a:t>(Grades 5, 8, 11)</a:t>
                      </a:r>
                    </a:p>
                  </a:txBody>
                  <a:tcPr>
                    <a:solidFill>
                      <a:schemeClr val="bg1">
                        <a:lumMod val="95000"/>
                      </a:schemeClr>
                    </a:solidFill>
                  </a:tcPr>
                </a:tc>
                <a:extLst>
                  <a:ext uri="{0D108BD9-81ED-4DB2-BD59-A6C34878D82A}">
                    <a16:rowId xmlns:a16="http://schemas.microsoft.com/office/drawing/2014/main" val="4257298125"/>
                  </a:ext>
                </a:extLst>
              </a:tr>
              <a:tr h="1325918">
                <a:tc>
                  <a:txBody>
                    <a:bodyPr/>
                    <a:lstStyle/>
                    <a:p>
                      <a:r>
                        <a:rPr lang="en-US" sz="1600" dirty="0">
                          <a:latin typeface="Calibri" panose="020F0502020204030204" pitchFamily="34" charset="0"/>
                          <a:cs typeface="Calibri" panose="020F0502020204030204" pitchFamily="34" charset="0"/>
                        </a:rPr>
                        <a:t>Domain Analysis</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Overall Claim</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Measurement Targets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Elaborated (Unpacked) Dimensions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Integrated Dimension Maps</a:t>
                      </a:r>
                    </a:p>
                  </a:txBody>
                  <a:tcPr/>
                </a:tc>
                <a:extLst>
                  <a:ext uri="{0D108BD9-81ED-4DB2-BD59-A6C34878D82A}">
                    <a16:rowId xmlns:a16="http://schemas.microsoft.com/office/drawing/2014/main" val="1992310162"/>
                  </a:ext>
                </a:extLst>
              </a:tr>
              <a:tr h="373664">
                <a:tc>
                  <a:txBody>
                    <a:bodyPr/>
                    <a:lstStyle/>
                    <a:p>
                      <a:r>
                        <a:rPr lang="en-US" sz="1600" dirty="0">
                          <a:latin typeface="Calibri" panose="020F0502020204030204" pitchFamily="34" charset="0"/>
                          <a:cs typeface="Calibri" panose="020F0502020204030204" pitchFamily="34" charset="0"/>
                        </a:rPr>
                        <a:t>Domain Modeling</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Design Patterns</a:t>
                      </a:r>
                    </a:p>
                  </a:txBody>
                  <a:tcPr/>
                </a:tc>
                <a:extLst>
                  <a:ext uri="{0D108BD9-81ED-4DB2-BD59-A6C34878D82A}">
                    <a16:rowId xmlns:a16="http://schemas.microsoft.com/office/drawing/2014/main" val="1570111992"/>
                  </a:ext>
                </a:extLst>
              </a:tr>
              <a:tr h="832553">
                <a:tc>
                  <a:txBody>
                    <a:bodyPr/>
                    <a:lstStyle/>
                    <a:p>
                      <a:r>
                        <a:rPr lang="en-US" sz="1600" dirty="0">
                          <a:latin typeface="Calibri" panose="020F0502020204030204" pitchFamily="34" charset="0"/>
                          <a:cs typeface="Calibri" panose="020F0502020204030204" pitchFamily="34" charset="0"/>
                        </a:rPr>
                        <a:t>Task Conceptualization</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Task Templates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Task Specifications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Item Specifications</a:t>
                      </a:r>
                    </a:p>
                  </a:txBody>
                  <a:tcPr/>
                </a:tc>
                <a:extLst>
                  <a:ext uri="{0D108BD9-81ED-4DB2-BD59-A6C34878D82A}">
                    <a16:rowId xmlns:a16="http://schemas.microsoft.com/office/drawing/2014/main" val="729241051"/>
                  </a:ext>
                </a:extLst>
              </a:tr>
              <a:tr h="799294">
                <a:tc>
                  <a:txBody>
                    <a:bodyPr/>
                    <a:lstStyle/>
                    <a:p>
                      <a:r>
                        <a:rPr lang="en-US" sz="1600" dirty="0">
                          <a:latin typeface="Calibri" panose="020F0502020204030204" pitchFamily="34" charset="0"/>
                          <a:cs typeface="Calibri" panose="020F0502020204030204" pitchFamily="34" charset="0"/>
                        </a:rPr>
                        <a:t>Assessment Development</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Tasks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Scoring Rubrics/Scoring Notes</a:t>
                      </a:r>
                    </a:p>
                  </a:txBody>
                  <a:tcPr/>
                </a:tc>
                <a:extLst>
                  <a:ext uri="{0D108BD9-81ED-4DB2-BD59-A6C34878D82A}">
                    <a16:rowId xmlns:a16="http://schemas.microsoft.com/office/drawing/2014/main" val="2244959922"/>
                  </a:ext>
                </a:extLst>
              </a:tr>
            </a:tbl>
          </a:graphicData>
        </a:graphic>
      </p:graphicFrame>
    </p:spTree>
    <p:extLst>
      <p:ext uri="{BB962C8B-B14F-4D97-AF65-F5344CB8AC3E}">
        <p14:creationId xmlns:p14="http://schemas.microsoft.com/office/powerpoint/2010/main" val="80285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A6F9-E352-41B8-BCD6-8427748DD477}"/>
              </a:ext>
            </a:extLst>
          </p:cNvPr>
          <p:cNvSpPr>
            <a:spLocks noGrp="1"/>
          </p:cNvSpPr>
          <p:nvPr>
            <p:ph type="title"/>
          </p:nvPr>
        </p:nvSpPr>
        <p:spPr/>
        <p:txBody>
          <a:bodyPr vert="horz" lIns="91440" tIns="45720" rIns="91440" bIns="45720" rtlCol="0" anchor="ctr">
            <a:normAutofit/>
          </a:bodyPr>
          <a:lstStyle/>
          <a:p>
            <a:r>
              <a:rPr lang="en-US" dirty="0">
                <a:effectLst/>
              </a:rPr>
              <a:t>Phase 1: Domain Analysis</a:t>
            </a:r>
          </a:p>
        </p:txBody>
      </p:sp>
      <p:graphicFrame>
        <p:nvGraphicFramePr>
          <p:cNvPr id="7" name="Content Placeholder 6">
            <a:extLst>
              <a:ext uri="{FF2B5EF4-FFF2-40B4-BE49-F238E27FC236}">
                <a16:creationId xmlns:a16="http://schemas.microsoft.com/office/drawing/2014/main" id="{2FEC39B0-9BB0-4DA8-B23D-83C1AA8D394B}"/>
              </a:ext>
            </a:extLst>
          </p:cNvPr>
          <p:cNvGraphicFramePr>
            <a:graphicFrameLocks noGrp="1"/>
          </p:cNvGraphicFramePr>
          <p:nvPr>
            <p:ph idx="1"/>
            <p:extLst>
              <p:ext uri="{D42A27DB-BD31-4B8C-83A1-F6EECF244321}">
                <p14:modId xmlns:p14="http://schemas.microsoft.com/office/powerpoint/2010/main" val="4172729677"/>
              </p:ext>
            </p:extLst>
          </p:nvPr>
        </p:nvGraphicFramePr>
        <p:xfrm>
          <a:off x="0" y="1828036"/>
          <a:ext cx="4571999" cy="250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ontent Placeholder 2">
            <a:extLst>
              <a:ext uri="{FF2B5EF4-FFF2-40B4-BE49-F238E27FC236}">
                <a16:creationId xmlns:a16="http://schemas.microsoft.com/office/drawing/2014/main" id="{1F95C2EF-BB85-425E-9986-0C4A7370C5B9}"/>
              </a:ext>
            </a:extLst>
          </p:cNvPr>
          <p:cNvSpPr txBox="1">
            <a:spLocks/>
          </p:cNvSpPr>
          <p:nvPr/>
        </p:nvSpPr>
        <p:spPr>
          <a:xfrm>
            <a:off x="4800601" y="1473162"/>
            <a:ext cx="4114799" cy="4894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Goal:</a:t>
            </a:r>
          </a:p>
          <a:p>
            <a:pPr marL="228600" lvl="1">
              <a:lnSpc>
                <a:spcPct val="100000"/>
              </a:lnSpc>
              <a:spcBef>
                <a:spcPts val="0"/>
              </a:spcBef>
              <a:spcAft>
                <a:spcPts val="600"/>
              </a:spcAft>
            </a:pPr>
            <a:r>
              <a:rPr lang="en-US" dirty="0"/>
              <a:t>To obtain a deep understanding of the performance expectation (PE) and its components</a:t>
            </a:r>
          </a:p>
          <a:p>
            <a:pPr marL="228600" lvl="1">
              <a:lnSpc>
                <a:spcPct val="100000"/>
              </a:lnSpc>
              <a:spcBef>
                <a:spcPts val="0"/>
              </a:spcBef>
              <a:spcAft>
                <a:spcPts val="600"/>
              </a:spcAft>
            </a:pPr>
            <a:r>
              <a:rPr lang="en-US" dirty="0"/>
              <a:t>To provide information on how students engage with the different components</a:t>
            </a:r>
          </a:p>
          <a:p>
            <a:pPr marL="228600" lvl="1">
              <a:lnSpc>
                <a:spcPct val="100000"/>
              </a:lnSpc>
              <a:spcBef>
                <a:spcPts val="0"/>
              </a:spcBef>
              <a:spcAft>
                <a:spcPts val="600"/>
              </a:spcAft>
            </a:pPr>
            <a:r>
              <a:rPr lang="en-US" dirty="0"/>
              <a:t>To provide information on the boundaries of student performance</a:t>
            </a:r>
          </a:p>
        </p:txBody>
      </p:sp>
      <p:sp>
        <p:nvSpPr>
          <p:cNvPr id="27" name="Rectangle 26">
            <a:extLst>
              <a:ext uri="{FF2B5EF4-FFF2-40B4-BE49-F238E27FC236}">
                <a16:creationId xmlns:a16="http://schemas.microsoft.com/office/drawing/2014/main" id="{40135C6D-5735-4A8D-884C-8E4C5B22DAA8}"/>
              </a:ext>
            </a:extLst>
          </p:cNvPr>
          <p:cNvSpPr/>
          <p:nvPr/>
        </p:nvSpPr>
        <p:spPr>
          <a:xfrm>
            <a:off x="800898" y="1470985"/>
            <a:ext cx="2643634" cy="523220"/>
          </a:xfrm>
          <a:prstGeom prst="rect">
            <a:avLst/>
          </a:prstGeom>
        </p:spPr>
        <p:txBody>
          <a:bodyPr wrap="square">
            <a:spAutoFit/>
          </a:bodyPr>
          <a:lstStyle/>
          <a:p>
            <a:r>
              <a:rPr lang="en-US" sz="2800" b="1" dirty="0"/>
              <a:t>Resources:</a:t>
            </a:r>
          </a:p>
        </p:txBody>
      </p:sp>
    </p:spTree>
    <p:extLst>
      <p:ext uri="{BB962C8B-B14F-4D97-AF65-F5344CB8AC3E}">
        <p14:creationId xmlns:p14="http://schemas.microsoft.com/office/powerpoint/2010/main" val="3718818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0970-8564-4FFA-A530-6AC3F69EFA7E}"/>
              </a:ext>
            </a:extLst>
          </p:cNvPr>
          <p:cNvSpPr>
            <a:spLocks noGrp="1"/>
          </p:cNvSpPr>
          <p:nvPr>
            <p:ph type="title"/>
          </p:nvPr>
        </p:nvSpPr>
        <p:spPr/>
        <p:txBody>
          <a:bodyPr vert="horz" lIns="91440" tIns="45720" rIns="91440" bIns="45720" rtlCol="0" anchor="ctr">
            <a:normAutofit/>
          </a:bodyPr>
          <a:lstStyle/>
          <a:p>
            <a:r>
              <a:rPr lang="en-US" dirty="0">
                <a:effectLst/>
              </a:rPr>
              <a:t>Claim</a:t>
            </a:r>
          </a:p>
        </p:txBody>
      </p:sp>
      <p:sp>
        <p:nvSpPr>
          <p:cNvPr id="3" name="Content Placeholder 2">
            <a:extLst>
              <a:ext uri="{FF2B5EF4-FFF2-40B4-BE49-F238E27FC236}">
                <a16:creationId xmlns:a16="http://schemas.microsoft.com/office/drawing/2014/main" id="{5B7C0DF2-B1F9-45DD-9275-1AA9EA653E8F}"/>
              </a:ext>
            </a:extLst>
          </p:cNvPr>
          <p:cNvSpPr>
            <a:spLocks noGrp="1"/>
          </p:cNvSpPr>
          <p:nvPr>
            <p:ph idx="1"/>
          </p:nvPr>
        </p:nvSpPr>
        <p:spPr>
          <a:xfrm>
            <a:off x="505666" y="1417320"/>
            <a:ext cx="8229600" cy="4784118"/>
          </a:xfrm>
        </p:spPr>
        <p:txBody>
          <a:bodyPr>
            <a:normAutofit/>
          </a:bodyPr>
          <a:lstStyle/>
          <a:p>
            <a:pPr marL="228600" indent="-228600">
              <a:lnSpc>
                <a:spcPct val="100000"/>
              </a:lnSpc>
              <a:spcBef>
                <a:spcPts val="600"/>
              </a:spcBef>
            </a:pPr>
            <a:r>
              <a:rPr lang="en-US" sz="3600" dirty="0"/>
              <a:t>Relates to expected student learning</a:t>
            </a:r>
          </a:p>
          <a:p>
            <a:pPr marL="228600" indent="-228600">
              <a:lnSpc>
                <a:spcPct val="100000"/>
              </a:lnSpc>
              <a:spcBef>
                <a:spcPts val="0"/>
              </a:spcBef>
              <a:spcAft>
                <a:spcPts val="600"/>
              </a:spcAft>
            </a:pPr>
            <a:r>
              <a:rPr lang="en-US" sz="3600" dirty="0"/>
              <a:t>Represents and supports an assessment argument  </a:t>
            </a:r>
          </a:p>
          <a:p>
            <a:pPr marL="228600" indent="-228600">
              <a:lnSpc>
                <a:spcPct val="100000"/>
              </a:lnSpc>
              <a:spcBef>
                <a:spcPts val="0"/>
              </a:spcBef>
              <a:spcAft>
                <a:spcPts val="600"/>
              </a:spcAft>
            </a:pPr>
            <a:r>
              <a:rPr lang="en-US" sz="3600" dirty="0"/>
              <a:t>Links to forms of evidence</a:t>
            </a:r>
          </a:p>
          <a:p>
            <a:pPr marL="228600" indent="-228600">
              <a:lnSpc>
                <a:spcPct val="100000"/>
              </a:lnSpc>
              <a:spcBef>
                <a:spcPts val="0"/>
              </a:spcBef>
              <a:spcAft>
                <a:spcPts val="600"/>
              </a:spcAft>
            </a:pPr>
            <a:r>
              <a:rPr lang="en-US" sz="3600" dirty="0"/>
              <a:t>Explores the question:</a:t>
            </a:r>
          </a:p>
          <a:p>
            <a:pPr>
              <a:spcBef>
                <a:spcPts val="600"/>
              </a:spcBef>
            </a:pPr>
            <a:endParaRPr lang="en-US" sz="3600" dirty="0"/>
          </a:p>
          <a:p>
            <a:pPr marL="0" indent="0" algn="ctr">
              <a:spcBef>
                <a:spcPts val="600"/>
              </a:spcBef>
              <a:buNone/>
            </a:pPr>
            <a:r>
              <a:rPr lang="en-US" sz="3600" dirty="0"/>
              <a:t>“What </a:t>
            </a:r>
            <a:r>
              <a:rPr lang="en-US" sz="3600" i="1" dirty="0"/>
              <a:t>warrants</a:t>
            </a:r>
            <a:r>
              <a:rPr lang="en-US" sz="3600" dirty="0"/>
              <a:t> the claim?”</a:t>
            </a:r>
          </a:p>
        </p:txBody>
      </p:sp>
      <p:graphicFrame>
        <p:nvGraphicFramePr>
          <p:cNvPr id="4" name="Content Placeholder 6">
            <a:extLst>
              <a:ext uri="{FF2B5EF4-FFF2-40B4-BE49-F238E27FC236}">
                <a16:creationId xmlns:a16="http://schemas.microsoft.com/office/drawing/2014/main" id="{854F0A76-D05F-4980-A421-4D04AAC01B59}"/>
              </a:ext>
            </a:extLst>
          </p:cNvPr>
          <p:cNvGraphicFramePr>
            <a:graphicFrameLocks/>
          </p:cNvGraphicFramePr>
          <p:nvPr/>
        </p:nvGraphicFramePr>
        <p:xfrm>
          <a:off x="6166884" y="5088433"/>
          <a:ext cx="3370521" cy="1495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9CDAE41E-595B-4C8D-820B-54A3633DDDBB}"/>
              </a:ext>
            </a:extLst>
          </p:cNvPr>
          <p:cNvGrpSpPr/>
          <p:nvPr/>
        </p:nvGrpSpPr>
        <p:grpSpPr>
          <a:xfrm>
            <a:off x="7881081" y="5695794"/>
            <a:ext cx="1000739" cy="1015208"/>
            <a:chOff x="541148" y="428356"/>
            <a:chExt cx="1144952" cy="1144952"/>
          </a:xfrm>
        </p:grpSpPr>
        <p:sp>
          <p:nvSpPr>
            <p:cNvPr id="9" name="Oval 8">
              <a:extLst>
                <a:ext uri="{FF2B5EF4-FFF2-40B4-BE49-F238E27FC236}">
                  <a16:creationId xmlns:a16="http://schemas.microsoft.com/office/drawing/2014/main" id="{D907AE3B-8143-4A56-AA32-08803A2CFA4C}"/>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210B68ED-53BC-4512-8093-EB25B59FF4C5}"/>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2431460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D3A9-5DDB-40AE-8414-69D3C4CFEB39}"/>
              </a:ext>
            </a:extLst>
          </p:cNvPr>
          <p:cNvSpPr>
            <a:spLocks noGrp="1"/>
          </p:cNvSpPr>
          <p:nvPr>
            <p:ph type="title"/>
          </p:nvPr>
        </p:nvSpPr>
        <p:spPr/>
        <p:txBody>
          <a:bodyPr vert="horz" lIns="91440" tIns="45720" rIns="91440" bIns="45720" rtlCol="0" anchor="ctr">
            <a:normAutofit/>
          </a:bodyPr>
          <a:lstStyle/>
          <a:p>
            <a:r>
              <a:rPr lang="en-US" dirty="0">
                <a:effectLst/>
              </a:rPr>
              <a:t>Measurement Targets</a:t>
            </a:r>
          </a:p>
        </p:txBody>
      </p:sp>
      <p:sp>
        <p:nvSpPr>
          <p:cNvPr id="3" name="Content Placeholder 2">
            <a:extLst>
              <a:ext uri="{FF2B5EF4-FFF2-40B4-BE49-F238E27FC236}">
                <a16:creationId xmlns:a16="http://schemas.microsoft.com/office/drawing/2014/main" id="{8DE9F93C-2246-474C-AD73-869173FAD60F}"/>
              </a:ext>
            </a:extLst>
          </p:cNvPr>
          <p:cNvSpPr>
            <a:spLocks noGrp="1"/>
          </p:cNvSpPr>
          <p:nvPr>
            <p:ph idx="1"/>
          </p:nvPr>
        </p:nvSpPr>
        <p:spPr>
          <a:xfrm>
            <a:off x="457200" y="1419279"/>
            <a:ext cx="8229600" cy="4784118"/>
          </a:xfrm>
        </p:spPr>
        <p:txBody>
          <a:bodyPr>
            <a:normAutofit fontScale="92500" lnSpcReduction="20000"/>
          </a:bodyPr>
          <a:lstStyle/>
          <a:p>
            <a:pPr marL="228600" indent="-228600">
              <a:lnSpc>
                <a:spcPct val="110000"/>
              </a:lnSpc>
              <a:spcBef>
                <a:spcPts val="0"/>
              </a:spcBef>
              <a:spcAft>
                <a:spcPts val="600"/>
              </a:spcAft>
            </a:pPr>
            <a:r>
              <a:rPr lang="en-US" sz="3200" dirty="0"/>
              <a:t>Statements that provide descriptions of the performance defined in the claim</a:t>
            </a:r>
          </a:p>
          <a:p>
            <a:pPr marL="228600" indent="-228600">
              <a:lnSpc>
                <a:spcPct val="110000"/>
              </a:lnSpc>
              <a:spcBef>
                <a:spcPts val="0"/>
              </a:spcBef>
              <a:spcAft>
                <a:spcPts val="600"/>
              </a:spcAft>
            </a:pPr>
            <a:r>
              <a:rPr lang="en-US" sz="3200" dirty="0"/>
              <a:t>Measurement targets are grade- and bundle-specific.</a:t>
            </a:r>
          </a:p>
          <a:p>
            <a:pPr marL="228600" indent="-228600">
              <a:lnSpc>
                <a:spcPct val="110000"/>
              </a:lnSpc>
              <a:spcBef>
                <a:spcPts val="0"/>
              </a:spcBef>
              <a:spcAft>
                <a:spcPts val="600"/>
              </a:spcAft>
            </a:pPr>
            <a:r>
              <a:rPr lang="en-US" sz="3200" dirty="0"/>
              <a:t>Contribute to consistent learning targets, coherent results, consistent judgments of competence, and curriculum, instruction, and assessment alignment</a:t>
            </a:r>
          </a:p>
          <a:p>
            <a:pPr marL="228600" indent="-228600">
              <a:lnSpc>
                <a:spcPct val="110000"/>
              </a:lnSpc>
              <a:spcBef>
                <a:spcPts val="0"/>
              </a:spcBef>
              <a:spcAft>
                <a:spcPts val="600"/>
              </a:spcAft>
            </a:pPr>
            <a:r>
              <a:rPr lang="en-US" sz="3200" dirty="0"/>
              <a:t>For SCILLSS, the </a:t>
            </a:r>
            <a:r>
              <a:rPr lang="en-US" sz="3200" i="1" dirty="0"/>
              <a:t>NGSS Example Bundles </a:t>
            </a:r>
            <a:r>
              <a:rPr lang="en-US" sz="3200" dirty="0"/>
              <a:t>were utilized as a way of organizing the standards for the development of the measurement targets.</a:t>
            </a:r>
          </a:p>
          <a:p>
            <a:pPr marL="0" indent="0">
              <a:buNone/>
            </a:pPr>
            <a:endParaRPr lang="en-US" dirty="0"/>
          </a:p>
        </p:txBody>
      </p:sp>
      <p:grpSp>
        <p:nvGrpSpPr>
          <p:cNvPr id="12" name="Group 11">
            <a:extLst>
              <a:ext uri="{FF2B5EF4-FFF2-40B4-BE49-F238E27FC236}">
                <a16:creationId xmlns:a16="http://schemas.microsoft.com/office/drawing/2014/main" id="{FC0D2DC1-F006-4D23-A5F6-5049CA9306AE}"/>
              </a:ext>
            </a:extLst>
          </p:cNvPr>
          <p:cNvGrpSpPr/>
          <p:nvPr/>
        </p:nvGrpSpPr>
        <p:grpSpPr>
          <a:xfrm>
            <a:off x="7881081" y="5695794"/>
            <a:ext cx="1000739" cy="1015208"/>
            <a:chOff x="541148" y="428356"/>
            <a:chExt cx="1144952" cy="1144952"/>
          </a:xfrm>
        </p:grpSpPr>
        <p:sp>
          <p:nvSpPr>
            <p:cNvPr id="13" name="Oval 12">
              <a:extLst>
                <a:ext uri="{FF2B5EF4-FFF2-40B4-BE49-F238E27FC236}">
                  <a16:creationId xmlns:a16="http://schemas.microsoft.com/office/drawing/2014/main" id="{ECC5B593-C453-497E-B11C-B576481C645C}"/>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0F981E93-C6A9-471F-9339-AA26650EE027}"/>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4024948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23A6-29BD-490A-B00F-43AE00B9DE77}"/>
              </a:ext>
            </a:extLst>
          </p:cNvPr>
          <p:cNvSpPr>
            <a:spLocks noGrp="1"/>
          </p:cNvSpPr>
          <p:nvPr>
            <p:ph type="title"/>
          </p:nvPr>
        </p:nvSpPr>
        <p:spPr/>
        <p:txBody>
          <a:bodyPr vert="horz" lIns="91440" tIns="45720" rIns="91440" bIns="45720" rtlCol="0" anchor="ctr">
            <a:normAutofit/>
          </a:bodyPr>
          <a:lstStyle/>
          <a:p>
            <a:r>
              <a:rPr lang="en-US" dirty="0">
                <a:effectLst/>
              </a:rPr>
              <a:t>Elaborated Dimensions</a:t>
            </a:r>
          </a:p>
        </p:txBody>
      </p:sp>
      <p:sp>
        <p:nvSpPr>
          <p:cNvPr id="3" name="Content Placeholder 2">
            <a:extLst>
              <a:ext uri="{FF2B5EF4-FFF2-40B4-BE49-F238E27FC236}">
                <a16:creationId xmlns:a16="http://schemas.microsoft.com/office/drawing/2014/main" id="{96D9D751-49D7-4A3E-8DA9-8B81AC59609D}"/>
              </a:ext>
            </a:extLst>
          </p:cNvPr>
          <p:cNvSpPr>
            <a:spLocks noGrp="1"/>
          </p:cNvSpPr>
          <p:nvPr>
            <p:ph idx="1"/>
          </p:nvPr>
        </p:nvSpPr>
        <p:spPr>
          <a:xfrm>
            <a:off x="457200" y="1417321"/>
            <a:ext cx="8243719" cy="4675136"/>
          </a:xfrm>
        </p:spPr>
        <p:txBody>
          <a:bodyPr>
            <a:normAutofit fontScale="92500" lnSpcReduction="20000"/>
          </a:bodyPr>
          <a:lstStyle/>
          <a:p>
            <a:pPr marL="228600" indent="-228600">
              <a:lnSpc>
                <a:spcPct val="100000"/>
              </a:lnSpc>
              <a:spcBef>
                <a:spcPts val="0"/>
              </a:spcBef>
              <a:spcAft>
                <a:spcPts val="600"/>
              </a:spcAft>
            </a:pPr>
            <a:r>
              <a:rPr lang="en-US" sz="3200" dirty="0"/>
              <a:t>Elaboration of the NGSS dimensions is completed during domain analysis in which:</a:t>
            </a:r>
          </a:p>
          <a:p>
            <a:pPr marL="457200" lvl="1" indent="-228600">
              <a:lnSpc>
                <a:spcPct val="100000"/>
              </a:lnSpc>
              <a:spcBef>
                <a:spcPts val="0"/>
              </a:spcBef>
              <a:spcAft>
                <a:spcPts val="600"/>
              </a:spcAft>
            </a:pPr>
            <a:r>
              <a:rPr lang="en-US" sz="2800" dirty="0"/>
              <a:t>Substantive information is gathered about the domain of interest that will have implications for assessment; and</a:t>
            </a:r>
          </a:p>
          <a:p>
            <a:pPr marL="457200" lvl="1" indent="-228600">
              <a:lnSpc>
                <a:spcPct val="100000"/>
              </a:lnSpc>
              <a:spcBef>
                <a:spcPts val="0"/>
              </a:spcBef>
              <a:spcAft>
                <a:spcPts val="600"/>
              </a:spcAft>
            </a:pPr>
            <a:r>
              <a:rPr lang="en-US" sz="2800" dirty="0"/>
              <a:t>The construction of learning performances are informed to describe the knowledge that students need to demonstrate as they progress toward achieving the measurement target expectations.</a:t>
            </a:r>
          </a:p>
          <a:p>
            <a:pPr marL="228600" lvl="1" indent="-228600">
              <a:lnSpc>
                <a:spcPct val="100000"/>
              </a:lnSpc>
              <a:spcBef>
                <a:spcPts val="0"/>
              </a:spcBef>
              <a:spcAft>
                <a:spcPts val="600"/>
              </a:spcAft>
              <a:buFont typeface="Arial" panose="020B0604020202020204" pitchFamily="34" charset="0"/>
              <a:buChar char="•"/>
            </a:pPr>
            <a:r>
              <a:rPr lang="en-US" sz="3200" dirty="0"/>
              <a:t>Elaborations articulate clear expectations, appropriate assessment boundaries, required background knowledge, and student challenges and misconceptions.</a:t>
            </a:r>
          </a:p>
        </p:txBody>
      </p:sp>
      <p:grpSp>
        <p:nvGrpSpPr>
          <p:cNvPr id="9" name="Group 8">
            <a:extLst>
              <a:ext uri="{FF2B5EF4-FFF2-40B4-BE49-F238E27FC236}">
                <a16:creationId xmlns:a16="http://schemas.microsoft.com/office/drawing/2014/main" id="{26404F92-B62E-4D7C-A6F4-72847F75690E}"/>
              </a:ext>
            </a:extLst>
          </p:cNvPr>
          <p:cNvGrpSpPr/>
          <p:nvPr/>
        </p:nvGrpSpPr>
        <p:grpSpPr>
          <a:xfrm>
            <a:off x="7881081" y="5695794"/>
            <a:ext cx="1000739" cy="1015208"/>
            <a:chOff x="541148" y="428356"/>
            <a:chExt cx="1144952" cy="1144952"/>
          </a:xfrm>
        </p:grpSpPr>
        <p:sp>
          <p:nvSpPr>
            <p:cNvPr id="10" name="Oval 9">
              <a:extLst>
                <a:ext uri="{FF2B5EF4-FFF2-40B4-BE49-F238E27FC236}">
                  <a16:creationId xmlns:a16="http://schemas.microsoft.com/office/drawing/2014/main" id="{A33E0D5C-14B5-4244-8B5B-EFBD06517B56}"/>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F9EA979F-4A0E-4F4E-A906-5824FE5362D4}"/>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487148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3116-23D4-4C49-8073-B9C0954169C7}"/>
              </a:ext>
            </a:extLst>
          </p:cNvPr>
          <p:cNvSpPr>
            <a:spLocks noGrp="1"/>
          </p:cNvSpPr>
          <p:nvPr>
            <p:ph type="title"/>
          </p:nvPr>
        </p:nvSpPr>
        <p:spPr>
          <a:xfrm>
            <a:off x="457200" y="274320"/>
            <a:ext cx="8229600" cy="1143000"/>
          </a:xfrm>
        </p:spPr>
        <p:txBody>
          <a:bodyPr vert="horz" lIns="91440" tIns="45720" rIns="91440" bIns="45720" rtlCol="0" anchor="ctr">
            <a:normAutofit/>
          </a:bodyPr>
          <a:lstStyle/>
          <a:p>
            <a:r>
              <a:rPr lang="en-US" dirty="0">
                <a:effectLst/>
              </a:rPr>
              <a:t>Integrated Dimension Maps</a:t>
            </a:r>
          </a:p>
        </p:txBody>
      </p:sp>
      <p:sp>
        <p:nvSpPr>
          <p:cNvPr id="3" name="Content Placeholder 2">
            <a:extLst>
              <a:ext uri="{FF2B5EF4-FFF2-40B4-BE49-F238E27FC236}">
                <a16:creationId xmlns:a16="http://schemas.microsoft.com/office/drawing/2014/main" id="{8C792883-B1A5-4C8E-AE6D-C654F48DAC7E}"/>
              </a:ext>
            </a:extLst>
          </p:cNvPr>
          <p:cNvSpPr>
            <a:spLocks noGrp="1"/>
          </p:cNvSpPr>
          <p:nvPr>
            <p:ph idx="1"/>
          </p:nvPr>
        </p:nvSpPr>
        <p:spPr>
          <a:xfrm>
            <a:off x="457200" y="1417320"/>
            <a:ext cx="8229600" cy="5116034"/>
          </a:xfrm>
        </p:spPr>
        <p:txBody>
          <a:bodyPr>
            <a:normAutofit/>
          </a:bodyPr>
          <a:lstStyle/>
          <a:p>
            <a:pPr marL="228600" indent="-228600">
              <a:lnSpc>
                <a:spcPct val="100000"/>
              </a:lnSpc>
              <a:spcBef>
                <a:spcPts val="0"/>
              </a:spcBef>
              <a:spcAft>
                <a:spcPts val="600"/>
              </a:spcAft>
            </a:pPr>
            <a:r>
              <a:rPr lang="en-US" sz="3200" dirty="0"/>
              <a:t>Integrated Dimension Maps are visual representations of the DCIs, SEPs, and CCCs.</a:t>
            </a:r>
          </a:p>
          <a:p>
            <a:pPr marL="457200" lvl="1" indent="-228600">
              <a:lnSpc>
                <a:spcPct val="100000"/>
              </a:lnSpc>
              <a:spcBef>
                <a:spcPts val="0"/>
              </a:spcBef>
              <a:spcAft>
                <a:spcPts val="600"/>
              </a:spcAft>
            </a:pPr>
            <a:r>
              <a:rPr lang="en-US" sz="2900" dirty="0"/>
              <a:t>Highlight how the different dimensions are integrated with each other</a:t>
            </a:r>
          </a:p>
          <a:p>
            <a:pPr marL="457200" lvl="1" indent="-228600">
              <a:lnSpc>
                <a:spcPct val="100000"/>
              </a:lnSpc>
              <a:spcBef>
                <a:spcPts val="0"/>
              </a:spcBef>
              <a:spcAft>
                <a:spcPts val="600"/>
              </a:spcAft>
            </a:pPr>
            <a:r>
              <a:rPr lang="en-US" sz="2900" dirty="0"/>
              <a:t>Highlight what pieces should be assessed together, and what pieces can be assessed separately</a:t>
            </a:r>
          </a:p>
        </p:txBody>
      </p:sp>
      <p:grpSp>
        <p:nvGrpSpPr>
          <p:cNvPr id="9" name="Group 8">
            <a:extLst>
              <a:ext uri="{FF2B5EF4-FFF2-40B4-BE49-F238E27FC236}">
                <a16:creationId xmlns:a16="http://schemas.microsoft.com/office/drawing/2014/main" id="{A04A95DE-8645-4A1B-8373-A5CD1CF95B5F}"/>
              </a:ext>
            </a:extLst>
          </p:cNvPr>
          <p:cNvGrpSpPr/>
          <p:nvPr/>
        </p:nvGrpSpPr>
        <p:grpSpPr>
          <a:xfrm>
            <a:off x="7881081" y="5695794"/>
            <a:ext cx="1000739" cy="1015208"/>
            <a:chOff x="541148" y="428356"/>
            <a:chExt cx="1144952" cy="1144952"/>
          </a:xfrm>
        </p:grpSpPr>
        <p:sp>
          <p:nvSpPr>
            <p:cNvPr id="10" name="Oval 9">
              <a:extLst>
                <a:ext uri="{FF2B5EF4-FFF2-40B4-BE49-F238E27FC236}">
                  <a16:creationId xmlns:a16="http://schemas.microsoft.com/office/drawing/2014/main" id="{2A5904B9-886E-47F9-B4C1-067967244F27}"/>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ABC03A8B-0F10-4784-A5F1-A72156672618}"/>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3105419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A6F9-E352-41B8-BCD6-8427748DD477}"/>
              </a:ext>
            </a:extLst>
          </p:cNvPr>
          <p:cNvSpPr>
            <a:spLocks noGrp="1"/>
          </p:cNvSpPr>
          <p:nvPr>
            <p:ph type="title"/>
          </p:nvPr>
        </p:nvSpPr>
        <p:spPr/>
        <p:txBody>
          <a:bodyPr vert="horz" lIns="91440" tIns="45720" rIns="91440" bIns="45720" rtlCol="0" anchor="ctr">
            <a:normAutofit fontScale="90000"/>
          </a:bodyPr>
          <a:lstStyle/>
          <a:p>
            <a:r>
              <a:rPr lang="en-US" dirty="0">
                <a:effectLst/>
              </a:rPr>
              <a:t>Phase 2: Domain Modeling and Phase 3: Conceptual Assessment Framework</a:t>
            </a:r>
          </a:p>
        </p:txBody>
      </p:sp>
      <p:sp>
        <p:nvSpPr>
          <p:cNvPr id="6" name="Content Placeholder 2">
            <a:extLst>
              <a:ext uri="{FF2B5EF4-FFF2-40B4-BE49-F238E27FC236}">
                <a16:creationId xmlns:a16="http://schemas.microsoft.com/office/drawing/2014/main" id="{7DD7DF17-10E4-4A92-9E53-741DCCDA20BA}"/>
              </a:ext>
            </a:extLst>
          </p:cNvPr>
          <p:cNvSpPr txBox="1">
            <a:spLocks/>
          </p:cNvSpPr>
          <p:nvPr/>
        </p:nvSpPr>
        <p:spPr>
          <a:xfrm>
            <a:off x="4571998" y="1467477"/>
            <a:ext cx="4402183" cy="4436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Goal:</a:t>
            </a:r>
          </a:p>
          <a:p>
            <a:pPr marL="228600" lvl="1">
              <a:spcBef>
                <a:spcPts val="0"/>
              </a:spcBef>
              <a:spcAft>
                <a:spcPts val="600"/>
              </a:spcAft>
            </a:pPr>
            <a:r>
              <a:rPr lang="en-US" sz="2800" dirty="0"/>
              <a:t>To clearly lay out the assessment argument</a:t>
            </a:r>
          </a:p>
          <a:p>
            <a:pPr marL="457200" lvl="2">
              <a:spcBef>
                <a:spcPts val="0"/>
              </a:spcBef>
              <a:spcAft>
                <a:spcPts val="600"/>
              </a:spcAft>
            </a:pPr>
            <a:r>
              <a:rPr lang="en-US" sz="2400" dirty="0"/>
              <a:t>What will be covered?</a:t>
            </a:r>
          </a:p>
          <a:p>
            <a:pPr marL="457200" lvl="2">
              <a:spcBef>
                <a:spcPts val="0"/>
              </a:spcBef>
              <a:spcAft>
                <a:spcPts val="600"/>
              </a:spcAft>
            </a:pPr>
            <a:r>
              <a:rPr lang="en-US" sz="2400" dirty="0"/>
              <a:t>What will not be covered?</a:t>
            </a:r>
          </a:p>
          <a:p>
            <a:pPr marL="457200" lvl="2">
              <a:spcBef>
                <a:spcPts val="0"/>
              </a:spcBef>
              <a:spcAft>
                <a:spcPts val="600"/>
              </a:spcAft>
            </a:pPr>
            <a:r>
              <a:rPr lang="en-US" sz="2400" dirty="0"/>
              <a:t>How will students demonstrate their knowledge?</a:t>
            </a:r>
          </a:p>
          <a:p>
            <a:pPr marL="457200" lvl="2">
              <a:spcBef>
                <a:spcPts val="0"/>
              </a:spcBef>
              <a:spcAft>
                <a:spcPts val="600"/>
              </a:spcAft>
            </a:pPr>
            <a:r>
              <a:rPr lang="en-US" sz="2400" dirty="0"/>
              <a:t>What do tasks look like?</a:t>
            </a:r>
          </a:p>
        </p:txBody>
      </p:sp>
      <p:sp>
        <p:nvSpPr>
          <p:cNvPr id="8" name="Rectangle 7">
            <a:extLst>
              <a:ext uri="{FF2B5EF4-FFF2-40B4-BE49-F238E27FC236}">
                <a16:creationId xmlns:a16="http://schemas.microsoft.com/office/drawing/2014/main" id="{81EB315E-5B3E-470E-98CB-A5323D207F12}"/>
              </a:ext>
            </a:extLst>
          </p:cNvPr>
          <p:cNvSpPr/>
          <p:nvPr/>
        </p:nvSpPr>
        <p:spPr>
          <a:xfrm>
            <a:off x="727636" y="1465300"/>
            <a:ext cx="1786964" cy="523220"/>
          </a:xfrm>
          <a:prstGeom prst="rect">
            <a:avLst/>
          </a:prstGeom>
        </p:spPr>
        <p:txBody>
          <a:bodyPr wrap="none">
            <a:spAutoFit/>
          </a:bodyPr>
          <a:lstStyle/>
          <a:p>
            <a:r>
              <a:rPr lang="en-US" sz="2800" b="1" dirty="0"/>
              <a:t>Resources:</a:t>
            </a:r>
          </a:p>
        </p:txBody>
      </p:sp>
      <p:graphicFrame>
        <p:nvGraphicFramePr>
          <p:cNvPr id="9" name="Content Placeholder 6">
            <a:extLst>
              <a:ext uri="{FF2B5EF4-FFF2-40B4-BE49-F238E27FC236}">
                <a16:creationId xmlns:a16="http://schemas.microsoft.com/office/drawing/2014/main" id="{029C4C64-5446-40C2-98BB-58E8ADE0FA8A}"/>
              </a:ext>
            </a:extLst>
          </p:cNvPr>
          <p:cNvGraphicFramePr>
            <a:graphicFrameLocks/>
          </p:cNvGraphicFramePr>
          <p:nvPr>
            <p:extLst>
              <p:ext uri="{D42A27DB-BD31-4B8C-83A1-F6EECF244321}">
                <p14:modId xmlns:p14="http://schemas.microsoft.com/office/powerpoint/2010/main" val="722400100"/>
              </p:ext>
            </p:extLst>
          </p:nvPr>
        </p:nvGraphicFramePr>
        <p:xfrm>
          <a:off x="0" y="1882363"/>
          <a:ext cx="4571999" cy="250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704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67A6-D357-4B07-9723-16F4553B1567}"/>
              </a:ext>
            </a:extLst>
          </p:cNvPr>
          <p:cNvSpPr>
            <a:spLocks noGrp="1"/>
          </p:cNvSpPr>
          <p:nvPr>
            <p:ph type="title"/>
          </p:nvPr>
        </p:nvSpPr>
        <p:spPr/>
        <p:txBody>
          <a:bodyPr vert="horz" lIns="91440" tIns="45720" rIns="91440" bIns="45720" rtlCol="0" anchor="ctr">
            <a:normAutofit/>
          </a:bodyPr>
          <a:lstStyle/>
          <a:p>
            <a:r>
              <a:rPr lang="en-US" dirty="0">
                <a:effectLst/>
              </a:rPr>
              <a:t>Design Patterns</a:t>
            </a:r>
          </a:p>
        </p:txBody>
      </p:sp>
      <p:sp>
        <p:nvSpPr>
          <p:cNvPr id="3" name="Content Placeholder 2">
            <a:extLst>
              <a:ext uri="{FF2B5EF4-FFF2-40B4-BE49-F238E27FC236}">
                <a16:creationId xmlns:a16="http://schemas.microsoft.com/office/drawing/2014/main" id="{C0C3D169-3441-499F-8063-7579F532BCC7}"/>
              </a:ext>
            </a:extLst>
          </p:cNvPr>
          <p:cNvSpPr>
            <a:spLocks noGrp="1"/>
          </p:cNvSpPr>
          <p:nvPr>
            <p:ph idx="1"/>
          </p:nvPr>
        </p:nvSpPr>
        <p:spPr>
          <a:xfrm>
            <a:off x="457200" y="1419279"/>
            <a:ext cx="8229600" cy="4784118"/>
          </a:xfrm>
        </p:spPr>
        <p:txBody>
          <a:bodyPr>
            <a:normAutofit fontScale="85000" lnSpcReduction="20000"/>
          </a:bodyPr>
          <a:lstStyle/>
          <a:p>
            <a:pPr marL="228600" indent="-228600">
              <a:lnSpc>
                <a:spcPct val="100000"/>
              </a:lnSpc>
              <a:spcBef>
                <a:spcPts val="0"/>
              </a:spcBef>
              <a:spcAft>
                <a:spcPts val="600"/>
              </a:spcAft>
            </a:pPr>
            <a:r>
              <a:rPr lang="en-US" sz="3200" dirty="0"/>
              <a:t>Before developing assessment tasks, a design pattern must be specified (</a:t>
            </a:r>
            <a:r>
              <a:rPr lang="en-US" sz="3200" dirty="0" err="1"/>
              <a:t>Mislevy</a:t>
            </a:r>
            <a:r>
              <a:rPr lang="en-US" sz="3200" dirty="0"/>
              <a:t> &amp; </a:t>
            </a:r>
            <a:r>
              <a:rPr lang="en-US" sz="3200" dirty="0" err="1"/>
              <a:t>Haertel</a:t>
            </a:r>
            <a:r>
              <a:rPr lang="en-US" sz="3200" dirty="0"/>
              <a:t>, 2006) for each learning performance. </a:t>
            </a:r>
          </a:p>
          <a:p>
            <a:pPr marL="228600" indent="-228600">
              <a:lnSpc>
                <a:spcPct val="100000"/>
              </a:lnSpc>
              <a:spcBef>
                <a:spcPts val="0"/>
              </a:spcBef>
              <a:spcAft>
                <a:spcPts val="600"/>
              </a:spcAft>
            </a:pPr>
            <a:r>
              <a:rPr lang="en-US" sz="3200" dirty="0"/>
              <a:t>The design patterns serve to complete the documentation of the assessment argument connecting task designs to performance expectations. </a:t>
            </a:r>
          </a:p>
          <a:p>
            <a:pPr marL="228600" indent="-228600">
              <a:lnSpc>
                <a:spcPct val="100000"/>
              </a:lnSpc>
              <a:spcBef>
                <a:spcPts val="0"/>
              </a:spcBef>
              <a:spcAft>
                <a:spcPts val="600"/>
              </a:spcAft>
            </a:pPr>
            <a:r>
              <a:rPr lang="en-US" sz="3200" dirty="0"/>
              <a:t>Identify:</a:t>
            </a:r>
          </a:p>
          <a:p>
            <a:pPr marL="457200" lvl="1" indent="-228600">
              <a:lnSpc>
                <a:spcPct val="100000"/>
              </a:lnSpc>
              <a:spcBef>
                <a:spcPts val="0"/>
              </a:spcBef>
              <a:spcAft>
                <a:spcPts val="600"/>
              </a:spcAft>
              <a:buFont typeface="Calibri" panose="020F0502020204030204" pitchFamily="34" charset="0"/>
              <a:buChar char="–"/>
            </a:pPr>
            <a:r>
              <a:rPr lang="en-US" sz="2800" dirty="0"/>
              <a:t>Focal knowledge, skills, and abilities (fKSAs)</a:t>
            </a:r>
          </a:p>
          <a:p>
            <a:pPr marL="457200" lvl="1" indent="-228600">
              <a:lnSpc>
                <a:spcPct val="100000"/>
              </a:lnSpc>
              <a:spcBef>
                <a:spcPts val="0"/>
              </a:spcBef>
              <a:spcAft>
                <a:spcPts val="600"/>
              </a:spcAft>
              <a:buFont typeface="Calibri" panose="020F0502020204030204" pitchFamily="34" charset="0"/>
              <a:buChar char="–"/>
            </a:pPr>
            <a:r>
              <a:rPr lang="en-US" sz="2800" dirty="0"/>
              <a:t>Observations (i.e., evidence) to support inference</a:t>
            </a:r>
          </a:p>
          <a:p>
            <a:pPr marL="457200" lvl="1" indent="-228600">
              <a:lnSpc>
                <a:spcPct val="100000"/>
              </a:lnSpc>
              <a:spcBef>
                <a:spcPts val="0"/>
              </a:spcBef>
              <a:spcAft>
                <a:spcPts val="600"/>
              </a:spcAft>
              <a:buFont typeface="Calibri" panose="020F0502020204030204" pitchFamily="34" charset="0"/>
              <a:buChar char="–"/>
            </a:pPr>
            <a:r>
              <a:rPr lang="en-US" sz="2800" dirty="0"/>
              <a:t>Features of task situations that elicit target KSAs</a:t>
            </a:r>
          </a:p>
          <a:p>
            <a:pPr marL="228600" indent="-228600">
              <a:lnSpc>
                <a:spcPct val="100000"/>
              </a:lnSpc>
              <a:spcBef>
                <a:spcPts val="0"/>
              </a:spcBef>
              <a:spcAft>
                <a:spcPts val="600"/>
              </a:spcAft>
            </a:pPr>
            <a:r>
              <a:rPr lang="en-US" sz="3200" dirty="0"/>
              <a:t>Guide planning for the key elements of the task models in the conceptual assessment framework</a:t>
            </a:r>
          </a:p>
        </p:txBody>
      </p:sp>
      <p:grpSp>
        <p:nvGrpSpPr>
          <p:cNvPr id="9" name="Group 8">
            <a:extLst>
              <a:ext uri="{FF2B5EF4-FFF2-40B4-BE49-F238E27FC236}">
                <a16:creationId xmlns:a16="http://schemas.microsoft.com/office/drawing/2014/main" id="{6DD7F1B4-5CDB-4A3A-86C6-7A5709C260E2}"/>
              </a:ext>
            </a:extLst>
          </p:cNvPr>
          <p:cNvGrpSpPr/>
          <p:nvPr/>
        </p:nvGrpSpPr>
        <p:grpSpPr>
          <a:xfrm>
            <a:off x="7881081" y="5695794"/>
            <a:ext cx="1000739" cy="1015208"/>
            <a:chOff x="541148" y="428356"/>
            <a:chExt cx="1144952" cy="1144952"/>
          </a:xfrm>
        </p:grpSpPr>
        <p:sp>
          <p:nvSpPr>
            <p:cNvPr id="10" name="Oval 9">
              <a:extLst>
                <a:ext uri="{FF2B5EF4-FFF2-40B4-BE49-F238E27FC236}">
                  <a16:creationId xmlns:a16="http://schemas.microsoft.com/office/drawing/2014/main" id="{EA4A4828-4B18-4407-B9C8-4E755FE84747}"/>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4D7AF1D2-3B52-465D-9768-ABFD1E8A8883}"/>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2636117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effectLst/>
              </a:rPr>
              <a:t>Task Template</a:t>
            </a:r>
          </a:p>
        </p:txBody>
      </p:sp>
      <p:sp>
        <p:nvSpPr>
          <p:cNvPr id="3" name="Content Placeholder 2"/>
          <p:cNvSpPr>
            <a:spLocks noGrp="1"/>
          </p:cNvSpPr>
          <p:nvPr>
            <p:ph idx="1"/>
          </p:nvPr>
        </p:nvSpPr>
        <p:spPr>
          <a:xfrm>
            <a:off x="457200" y="1397726"/>
            <a:ext cx="8243719" cy="4894899"/>
          </a:xfrm>
        </p:spPr>
        <p:txBody>
          <a:bodyPr>
            <a:normAutofit lnSpcReduction="10000"/>
          </a:bodyPr>
          <a:lstStyle/>
          <a:p>
            <a:pPr marL="228600" indent="-228600">
              <a:lnSpc>
                <a:spcPct val="100000"/>
              </a:lnSpc>
              <a:spcBef>
                <a:spcPts val="0"/>
              </a:spcBef>
              <a:spcAft>
                <a:spcPts val="600"/>
              </a:spcAft>
            </a:pPr>
            <a:r>
              <a:rPr lang="en-US" sz="2800" dirty="0"/>
              <a:t>The task template is a tool to support writing families of tasks that includes specific details of materials and task settings in the assessment implementation phase. </a:t>
            </a:r>
          </a:p>
          <a:p>
            <a:pPr marL="228600" indent="-228600">
              <a:lnSpc>
                <a:spcPct val="100000"/>
              </a:lnSpc>
              <a:spcBef>
                <a:spcPts val="0"/>
              </a:spcBef>
              <a:spcAft>
                <a:spcPts val="600"/>
              </a:spcAft>
            </a:pPr>
            <a:r>
              <a:rPr lang="en-US" sz="2800" dirty="0"/>
              <a:t>The contents:</a:t>
            </a:r>
          </a:p>
          <a:p>
            <a:pPr marL="457200" lvl="1" indent="-228600">
              <a:lnSpc>
                <a:spcPct val="100000"/>
              </a:lnSpc>
              <a:spcBef>
                <a:spcPts val="0"/>
              </a:spcBef>
              <a:spcAft>
                <a:spcPts val="600"/>
              </a:spcAft>
              <a:buFont typeface="Calibri" panose="020F0502020204030204" pitchFamily="34" charset="0"/>
              <a:buChar char="–"/>
            </a:pPr>
            <a:r>
              <a:rPr lang="en-US" sz="2400" dirty="0"/>
              <a:t>Are informed by the design pattern, </a:t>
            </a:r>
          </a:p>
          <a:p>
            <a:pPr marL="457200" lvl="1" indent="-228600">
              <a:lnSpc>
                <a:spcPct val="100000"/>
              </a:lnSpc>
              <a:spcBef>
                <a:spcPts val="0"/>
              </a:spcBef>
              <a:spcAft>
                <a:spcPts val="600"/>
              </a:spcAft>
              <a:buFont typeface="Calibri" panose="020F0502020204030204" pitchFamily="34" charset="0"/>
              <a:buChar char="–"/>
            </a:pPr>
            <a:r>
              <a:rPr lang="en-US" sz="2400" dirty="0"/>
              <a:t>Are used to inform task and item development, </a:t>
            </a:r>
          </a:p>
          <a:p>
            <a:pPr marL="457200" lvl="1" indent="-228600">
              <a:lnSpc>
                <a:spcPct val="100000"/>
              </a:lnSpc>
              <a:spcBef>
                <a:spcPts val="0"/>
              </a:spcBef>
              <a:spcAft>
                <a:spcPts val="600"/>
              </a:spcAft>
              <a:buFont typeface="Calibri" panose="020F0502020204030204" pitchFamily="34" charset="0"/>
              <a:buChar char="–"/>
            </a:pPr>
            <a:r>
              <a:rPr lang="en-US" sz="2400" dirty="0"/>
              <a:t>May differ for different needs and assessment development processes, </a:t>
            </a:r>
          </a:p>
          <a:p>
            <a:pPr marL="457200" lvl="1" indent="-228600">
              <a:lnSpc>
                <a:spcPct val="100000"/>
              </a:lnSpc>
              <a:spcBef>
                <a:spcPts val="0"/>
              </a:spcBef>
              <a:spcAft>
                <a:spcPts val="600"/>
              </a:spcAft>
              <a:buFont typeface="Calibri" panose="020F0502020204030204" pitchFamily="34" charset="0"/>
              <a:buChar char="–"/>
            </a:pPr>
            <a:r>
              <a:rPr lang="en-US" sz="2400" dirty="0"/>
              <a:t>Can vary with respect to specificity.</a:t>
            </a:r>
          </a:p>
          <a:p>
            <a:pPr marL="228600" indent="-228600">
              <a:lnSpc>
                <a:spcPct val="100000"/>
              </a:lnSpc>
              <a:spcBef>
                <a:spcPts val="0"/>
              </a:spcBef>
              <a:spcAft>
                <a:spcPts val="600"/>
              </a:spcAft>
            </a:pPr>
            <a:r>
              <a:rPr lang="en-US" sz="2800" dirty="0"/>
              <a:t>Allows for multiple items or tasks to be developed based on the template</a:t>
            </a:r>
          </a:p>
        </p:txBody>
      </p:sp>
      <p:grpSp>
        <p:nvGrpSpPr>
          <p:cNvPr id="10" name="Group 9">
            <a:extLst>
              <a:ext uri="{FF2B5EF4-FFF2-40B4-BE49-F238E27FC236}">
                <a16:creationId xmlns:a16="http://schemas.microsoft.com/office/drawing/2014/main" id="{9C8C3FDD-B3A3-4D4B-90CF-7658EAA510B0}"/>
              </a:ext>
            </a:extLst>
          </p:cNvPr>
          <p:cNvGrpSpPr/>
          <p:nvPr/>
        </p:nvGrpSpPr>
        <p:grpSpPr>
          <a:xfrm>
            <a:off x="7881081" y="5695794"/>
            <a:ext cx="1000739" cy="1015208"/>
            <a:chOff x="541148" y="428356"/>
            <a:chExt cx="1144952" cy="1144952"/>
          </a:xfrm>
        </p:grpSpPr>
        <p:sp>
          <p:nvSpPr>
            <p:cNvPr id="11" name="Oval 10">
              <a:extLst>
                <a:ext uri="{FF2B5EF4-FFF2-40B4-BE49-F238E27FC236}">
                  <a16:creationId xmlns:a16="http://schemas.microsoft.com/office/drawing/2014/main" id="{5BC9E498-8417-4024-87DF-7FAD8CA7CFF1}"/>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603167DF-919C-4BF8-8778-446A9586BE11}"/>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263983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BB97-5B92-4431-AE95-807CA16D5822}"/>
              </a:ext>
            </a:extLst>
          </p:cNvPr>
          <p:cNvSpPr>
            <a:spLocks noGrp="1"/>
          </p:cNvSpPr>
          <p:nvPr>
            <p:ph type="title"/>
          </p:nvPr>
        </p:nvSpPr>
        <p:spPr/>
        <p:txBody>
          <a:bodyPr/>
          <a:lstStyle/>
          <a:p>
            <a:r>
              <a:rPr lang="en-US" dirty="0">
                <a:effectLst/>
              </a:rPr>
              <a:t>Task Specifications</a:t>
            </a:r>
          </a:p>
        </p:txBody>
      </p:sp>
      <p:sp>
        <p:nvSpPr>
          <p:cNvPr id="3" name="Content Placeholder 2">
            <a:extLst>
              <a:ext uri="{FF2B5EF4-FFF2-40B4-BE49-F238E27FC236}">
                <a16:creationId xmlns:a16="http://schemas.microsoft.com/office/drawing/2014/main" id="{D755142B-F273-46E2-A6FF-5453FE96A733}"/>
              </a:ext>
            </a:extLst>
          </p:cNvPr>
          <p:cNvSpPr>
            <a:spLocks noGrp="1"/>
          </p:cNvSpPr>
          <p:nvPr>
            <p:ph idx="1"/>
          </p:nvPr>
        </p:nvSpPr>
        <p:spPr>
          <a:xfrm>
            <a:off x="457200" y="1313171"/>
            <a:ext cx="8229600" cy="4784118"/>
          </a:xfrm>
        </p:spPr>
        <p:txBody>
          <a:bodyPr>
            <a:normAutofit fontScale="77500" lnSpcReduction="20000"/>
          </a:bodyPr>
          <a:lstStyle/>
          <a:p>
            <a:pPr marL="228600" indent="-228600">
              <a:lnSpc>
                <a:spcPct val="110000"/>
              </a:lnSpc>
              <a:spcBef>
                <a:spcPts val="0"/>
              </a:spcBef>
              <a:spcAft>
                <a:spcPts val="600"/>
              </a:spcAft>
            </a:pPr>
            <a:r>
              <a:rPr lang="en-US" sz="2800" dirty="0"/>
              <a:t>The integration of Phase 2 and Phase 3 provides the rationale for the formulation and content of task specifications.</a:t>
            </a:r>
          </a:p>
          <a:p>
            <a:pPr marL="228600" indent="-228600">
              <a:lnSpc>
                <a:spcPct val="110000"/>
              </a:lnSpc>
              <a:spcBef>
                <a:spcPts val="0"/>
              </a:spcBef>
              <a:spcAft>
                <a:spcPts val="600"/>
              </a:spcAft>
            </a:pPr>
            <a:r>
              <a:rPr lang="en-US" sz="2800" dirty="0"/>
              <a:t>The task specifications define for task developers the key components of the task needed to ensure that the evidence of student learning collected and evaluated is consistent with the </a:t>
            </a:r>
            <a:r>
              <a:rPr lang="en-US" sz="2800" dirty="0" err="1"/>
              <a:t>fKSAs</a:t>
            </a:r>
            <a:r>
              <a:rPr lang="en-US" sz="2800" dirty="0"/>
              <a:t> represented by the PEs.</a:t>
            </a:r>
          </a:p>
          <a:p>
            <a:pPr marL="228600" indent="-228600">
              <a:lnSpc>
                <a:spcPct val="110000"/>
              </a:lnSpc>
              <a:spcBef>
                <a:spcPts val="0"/>
              </a:spcBef>
              <a:spcAft>
                <a:spcPts val="600"/>
              </a:spcAft>
            </a:pPr>
            <a:r>
              <a:rPr lang="en-US" sz="2800" dirty="0"/>
              <a:t>Identifies for a selected </a:t>
            </a:r>
            <a:r>
              <a:rPr lang="en-US" sz="2800" dirty="0" err="1"/>
              <a:t>fKSA</a:t>
            </a:r>
            <a:r>
              <a:rPr lang="en-US" sz="2800" dirty="0"/>
              <a:t>:</a:t>
            </a:r>
          </a:p>
          <a:p>
            <a:pPr marL="457200" lvl="1" indent="-228600">
              <a:lnSpc>
                <a:spcPct val="110000"/>
              </a:lnSpc>
              <a:spcBef>
                <a:spcPts val="0"/>
              </a:spcBef>
              <a:spcAft>
                <a:spcPts val="600"/>
              </a:spcAft>
            </a:pPr>
            <a:r>
              <a:rPr lang="en-US" sz="2400" dirty="0"/>
              <a:t>The decisions needed to be made to elicit evidence of student competency;</a:t>
            </a:r>
          </a:p>
          <a:p>
            <a:pPr marL="457200" lvl="1" indent="-228600">
              <a:lnSpc>
                <a:spcPct val="110000"/>
              </a:lnSpc>
              <a:spcBef>
                <a:spcPts val="0"/>
              </a:spcBef>
              <a:spcAft>
                <a:spcPts val="600"/>
              </a:spcAft>
            </a:pPr>
            <a:r>
              <a:rPr lang="en-US" sz="2400" dirty="0"/>
              <a:t>Variable features that inform design decisions to evoke that evidence;</a:t>
            </a:r>
          </a:p>
          <a:p>
            <a:pPr marL="457200" lvl="1" indent="-228600">
              <a:lnSpc>
                <a:spcPct val="110000"/>
              </a:lnSpc>
              <a:spcBef>
                <a:spcPts val="0"/>
              </a:spcBef>
              <a:spcAft>
                <a:spcPts val="600"/>
              </a:spcAft>
            </a:pPr>
            <a:r>
              <a:rPr lang="en-US" sz="2400" dirty="0"/>
              <a:t>Aspects of the assessment situation that may be varied; </a:t>
            </a:r>
          </a:p>
          <a:p>
            <a:pPr marL="457200" lvl="1" indent="-228600">
              <a:lnSpc>
                <a:spcPct val="110000"/>
              </a:lnSpc>
              <a:spcBef>
                <a:spcPts val="0"/>
              </a:spcBef>
              <a:spcAft>
                <a:spcPts val="600"/>
              </a:spcAft>
            </a:pPr>
            <a:r>
              <a:rPr lang="en-US" sz="2400" dirty="0"/>
              <a:t>The responses or artifacts the students will produce that, subsequently, will be used in the evaluation (scoring) procedures; and</a:t>
            </a:r>
          </a:p>
          <a:p>
            <a:pPr marL="457200" lvl="1" indent="-228600">
              <a:lnSpc>
                <a:spcPct val="110000"/>
              </a:lnSpc>
              <a:spcBef>
                <a:spcPts val="0"/>
              </a:spcBef>
              <a:spcAft>
                <a:spcPts val="600"/>
              </a:spcAft>
            </a:pPr>
            <a:r>
              <a:rPr lang="en-US" sz="2400" dirty="0"/>
              <a:t>The task context (i.e., phenomena, design problems</a:t>
            </a:r>
            <a:r>
              <a:rPr lang="en-US" dirty="0"/>
              <a:t>).</a:t>
            </a:r>
          </a:p>
        </p:txBody>
      </p:sp>
      <p:grpSp>
        <p:nvGrpSpPr>
          <p:cNvPr id="5" name="Group 4">
            <a:extLst>
              <a:ext uri="{FF2B5EF4-FFF2-40B4-BE49-F238E27FC236}">
                <a16:creationId xmlns:a16="http://schemas.microsoft.com/office/drawing/2014/main" id="{C001356D-F9BE-4910-BC5D-E4C11E60C5BD}"/>
              </a:ext>
            </a:extLst>
          </p:cNvPr>
          <p:cNvGrpSpPr/>
          <p:nvPr/>
        </p:nvGrpSpPr>
        <p:grpSpPr>
          <a:xfrm>
            <a:off x="7881081" y="5695794"/>
            <a:ext cx="1000739" cy="1015208"/>
            <a:chOff x="541148" y="428356"/>
            <a:chExt cx="1144952" cy="1144952"/>
          </a:xfrm>
        </p:grpSpPr>
        <p:sp>
          <p:nvSpPr>
            <p:cNvPr id="6" name="Oval 5">
              <a:extLst>
                <a:ext uri="{FF2B5EF4-FFF2-40B4-BE49-F238E27FC236}">
                  <a16:creationId xmlns:a16="http://schemas.microsoft.com/office/drawing/2014/main" id="{E1A20B4A-B423-4E12-9BC7-3A989A760DCF}"/>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003B9005-C068-42EA-8EEC-FC6DE0FD5E9C}"/>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415877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0" y="172686"/>
            <a:ext cx="8229600" cy="1143000"/>
          </a:xfrm>
        </p:spPr>
        <p:txBody>
          <a:bodyPr vert="horz" lIns="91440" tIns="45720" rIns="91440" bIns="45720" rtlCol="0" anchor="ctr">
            <a:noAutofit/>
          </a:bodyPr>
          <a:lstStyle/>
          <a:p>
            <a:pPr defTabSz="685783"/>
            <a:r>
              <a:rPr lang="en-US" sz="3600" dirty="0">
                <a:effectLst/>
              </a:rPr>
              <a:t>SCILLSS Partner States, Organizations, </a:t>
            </a:r>
            <a:br>
              <a:rPr lang="en-US" sz="3600" dirty="0">
                <a:effectLst/>
              </a:rPr>
            </a:br>
            <a:r>
              <a:rPr lang="en-US" sz="3600" dirty="0">
                <a:effectLst/>
              </a:rPr>
              <a:t>and Staff</a:t>
            </a:r>
          </a:p>
        </p:txBody>
      </p:sp>
      <p:sp>
        <p:nvSpPr>
          <p:cNvPr id="5" name="Content Placeholder 4"/>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751F06B7-3BC4-483B-8ACE-E47DE204798E}"/>
              </a:ext>
            </a:extLst>
          </p:cNvPr>
          <p:cNvPicPr>
            <a:picLocks noChangeAspect="1"/>
          </p:cNvPicPr>
          <p:nvPr/>
        </p:nvPicPr>
        <p:blipFill>
          <a:blip r:embed="rId3"/>
          <a:stretch>
            <a:fillRect/>
          </a:stretch>
        </p:blipFill>
        <p:spPr>
          <a:xfrm>
            <a:off x="323728" y="1417320"/>
            <a:ext cx="8496544" cy="5267994"/>
          </a:xfrm>
          <a:prstGeom prst="rect">
            <a:avLst/>
          </a:prstGeom>
        </p:spPr>
      </p:pic>
    </p:spTree>
    <p:extLst>
      <p:ext uri="{BB962C8B-B14F-4D97-AF65-F5344CB8AC3E}">
        <p14:creationId xmlns:p14="http://schemas.microsoft.com/office/powerpoint/2010/main" val="2088054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0A43-38FE-417D-808F-B1F223A1AE3A}"/>
              </a:ext>
            </a:extLst>
          </p:cNvPr>
          <p:cNvSpPr>
            <a:spLocks noGrp="1"/>
          </p:cNvSpPr>
          <p:nvPr>
            <p:ph type="title"/>
          </p:nvPr>
        </p:nvSpPr>
        <p:spPr/>
        <p:txBody>
          <a:bodyPr/>
          <a:lstStyle/>
          <a:p>
            <a:r>
              <a:rPr lang="en-US" dirty="0">
                <a:effectLst/>
              </a:rPr>
              <a:t>Item Specifications</a:t>
            </a:r>
          </a:p>
        </p:txBody>
      </p:sp>
      <p:sp>
        <p:nvSpPr>
          <p:cNvPr id="3" name="Content Placeholder 2">
            <a:extLst>
              <a:ext uri="{FF2B5EF4-FFF2-40B4-BE49-F238E27FC236}">
                <a16:creationId xmlns:a16="http://schemas.microsoft.com/office/drawing/2014/main" id="{0BDB37D0-C2CB-408B-8F5B-A3720444B927}"/>
              </a:ext>
            </a:extLst>
          </p:cNvPr>
          <p:cNvSpPr>
            <a:spLocks noGrp="1"/>
          </p:cNvSpPr>
          <p:nvPr>
            <p:ph idx="1"/>
          </p:nvPr>
        </p:nvSpPr>
        <p:spPr>
          <a:xfrm>
            <a:off x="457200" y="1419279"/>
            <a:ext cx="8229600" cy="4784118"/>
          </a:xfrm>
        </p:spPr>
        <p:txBody>
          <a:bodyPr>
            <a:normAutofit lnSpcReduction="10000"/>
          </a:bodyPr>
          <a:lstStyle/>
          <a:p>
            <a:pPr marL="228600" indent="-228600">
              <a:spcBef>
                <a:spcPts val="0"/>
              </a:spcBef>
              <a:spcAft>
                <a:spcPts val="600"/>
              </a:spcAft>
              <a:defRPr/>
            </a:pPr>
            <a:r>
              <a:rPr lang="en-US" sz="2400" dirty="0"/>
              <a:t>Utilization of the task and item specifications leads to a determination of the item-response formats required to elicit necessary evidence of student competency of the targeted </a:t>
            </a:r>
            <a:r>
              <a:rPr lang="en-US" sz="2400" dirty="0" err="1"/>
              <a:t>fKSA</a:t>
            </a:r>
            <a:r>
              <a:rPr lang="en-US" sz="2400" dirty="0"/>
              <a:t>.</a:t>
            </a:r>
          </a:p>
          <a:p>
            <a:pPr marL="228600" indent="-228600">
              <a:spcBef>
                <a:spcPts val="0"/>
              </a:spcBef>
              <a:spcAft>
                <a:spcPts val="600"/>
              </a:spcAft>
              <a:defRPr/>
            </a:pPr>
            <a:r>
              <a:rPr lang="en-US" sz="2400" dirty="0"/>
              <a:t>The item specifications provide information to create an item(s) that will provide some of the necessary evidence with respect to a selected </a:t>
            </a:r>
            <a:r>
              <a:rPr lang="en-US" sz="2400" dirty="0" err="1"/>
              <a:t>fKSA</a:t>
            </a:r>
            <a:r>
              <a:rPr lang="en-US" sz="2400" dirty="0"/>
              <a:t>.</a:t>
            </a:r>
          </a:p>
          <a:p>
            <a:pPr marL="228600" indent="-228600">
              <a:spcBef>
                <a:spcPts val="0"/>
              </a:spcBef>
              <a:spcAft>
                <a:spcPts val="600"/>
              </a:spcAft>
              <a:defRPr/>
            </a:pPr>
            <a:r>
              <a:rPr lang="en-US" sz="2400" dirty="0"/>
              <a:t>Identifies:</a:t>
            </a:r>
          </a:p>
          <a:p>
            <a:pPr marL="457200" lvl="1" indent="-228600">
              <a:spcBef>
                <a:spcPts val="0"/>
              </a:spcBef>
              <a:spcAft>
                <a:spcPts val="600"/>
              </a:spcAft>
            </a:pPr>
            <a:r>
              <a:rPr lang="en-US" sz="2000" dirty="0"/>
              <a:t>A rationale of what the student will do to demonstrate competency of a targeted </a:t>
            </a:r>
            <a:r>
              <a:rPr lang="en-US" sz="2000" dirty="0" err="1"/>
              <a:t>fKSA</a:t>
            </a:r>
            <a:r>
              <a:rPr lang="en-US" sz="2000" dirty="0"/>
              <a:t>;</a:t>
            </a:r>
          </a:p>
          <a:p>
            <a:pPr marL="457200" lvl="1" indent="-228600">
              <a:spcBef>
                <a:spcPts val="0"/>
              </a:spcBef>
              <a:spcAft>
                <a:spcPts val="600"/>
              </a:spcAft>
            </a:pPr>
            <a:r>
              <a:rPr lang="en-US" sz="2000" dirty="0"/>
              <a:t>Construct-relevant vocabulary;</a:t>
            </a:r>
          </a:p>
          <a:p>
            <a:pPr marL="457200" lvl="1" indent="-228600">
              <a:spcBef>
                <a:spcPts val="0"/>
              </a:spcBef>
              <a:spcAft>
                <a:spcPts val="600"/>
              </a:spcAft>
            </a:pPr>
            <a:r>
              <a:rPr lang="en-US" sz="2000" dirty="0"/>
              <a:t>Allowable stimulus materials (e.g., data tables, animation), item type, and  “model” stem; and</a:t>
            </a:r>
          </a:p>
          <a:p>
            <a:pPr marL="457200" lvl="1" indent="-228600">
              <a:spcBef>
                <a:spcPts val="0"/>
              </a:spcBef>
              <a:spcAft>
                <a:spcPts val="600"/>
              </a:spcAft>
            </a:pPr>
            <a:r>
              <a:rPr lang="en-US" sz="2000" dirty="0"/>
              <a:t>The nature of the response options (e.g., Distractors may include…).</a:t>
            </a:r>
          </a:p>
          <a:p>
            <a:endParaRPr lang="en-US" dirty="0"/>
          </a:p>
        </p:txBody>
      </p:sp>
      <p:grpSp>
        <p:nvGrpSpPr>
          <p:cNvPr id="5" name="Group 4">
            <a:extLst>
              <a:ext uri="{FF2B5EF4-FFF2-40B4-BE49-F238E27FC236}">
                <a16:creationId xmlns:a16="http://schemas.microsoft.com/office/drawing/2014/main" id="{AC8A8BAC-9CD6-45BF-BF3C-2F3E5AAA3587}"/>
              </a:ext>
            </a:extLst>
          </p:cNvPr>
          <p:cNvGrpSpPr/>
          <p:nvPr/>
        </p:nvGrpSpPr>
        <p:grpSpPr>
          <a:xfrm>
            <a:off x="7881081" y="5695794"/>
            <a:ext cx="1000739" cy="1015208"/>
            <a:chOff x="541148" y="428356"/>
            <a:chExt cx="1144952" cy="1144952"/>
          </a:xfrm>
        </p:grpSpPr>
        <p:sp>
          <p:nvSpPr>
            <p:cNvPr id="6" name="Oval 5">
              <a:extLst>
                <a:ext uri="{FF2B5EF4-FFF2-40B4-BE49-F238E27FC236}">
                  <a16:creationId xmlns:a16="http://schemas.microsoft.com/office/drawing/2014/main" id="{B57E46B3-DBB7-47F8-A589-BBCB7C78A6DE}"/>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3B9C5E9F-2D0E-4FB8-82D1-26561F6F4264}"/>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3567509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A6F9-E352-41B8-BCD6-8427748DD477}"/>
              </a:ext>
            </a:extLst>
          </p:cNvPr>
          <p:cNvSpPr>
            <a:spLocks noGrp="1"/>
          </p:cNvSpPr>
          <p:nvPr>
            <p:ph type="title"/>
          </p:nvPr>
        </p:nvSpPr>
        <p:spPr/>
        <p:txBody>
          <a:bodyPr vert="horz" lIns="91440" tIns="45720" rIns="91440" bIns="45720" rtlCol="0" anchor="ctr">
            <a:normAutofit/>
          </a:bodyPr>
          <a:lstStyle/>
          <a:p>
            <a:r>
              <a:rPr lang="en-US" dirty="0">
                <a:effectLst/>
              </a:rPr>
              <a:t>Phase 4: Assessment Development</a:t>
            </a:r>
          </a:p>
        </p:txBody>
      </p:sp>
      <p:sp>
        <p:nvSpPr>
          <p:cNvPr id="8" name="Content Placeholder 2">
            <a:extLst>
              <a:ext uri="{FF2B5EF4-FFF2-40B4-BE49-F238E27FC236}">
                <a16:creationId xmlns:a16="http://schemas.microsoft.com/office/drawing/2014/main" id="{3B6D4C67-D130-4F98-9468-10C5D5CF08F3}"/>
              </a:ext>
            </a:extLst>
          </p:cNvPr>
          <p:cNvSpPr txBox="1">
            <a:spLocks/>
          </p:cNvSpPr>
          <p:nvPr/>
        </p:nvSpPr>
        <p:spPr>
          <a:xfrm>
            <a:off x="4700999" y="1645920"/>
            <a:ext cx="4232365" cy="384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Goal:</a:t>
            </a:r>
          </a:p>
          <a:p>
            <a:pPr marL="228600" lvl="1">
              <a:lnSpc>
                <a:spcPct val="100000"/>
              </a:lnSpc>
              <a:spcBef>
                <a:spcPts val="0"/>
              </a:spcBef>
              <a:spcAft>
                <a:spcPts val="600"/>
              </a:spcAft>
            </a:pPr>
            <a:r>
              <a:rPr lang="en-US" sz="2600" dirty="0"/>
              <a:t>To develop tasks and rubrics that are aligned to the assessment argument</a:t>
            </a:r>
          </a:p>
          <a:p>
            <a:pPr marL="228600" lvl="1">
              <a:lnSpc>
                <a:spcPct val="100000"/>
              </a:lnSpc>
              <a:spcBef>
                <a:spcPts val="0"/>
              </a:spcBef>
              <a:spcAft>
                <a:spcPts val="600"/>
              </a:spcAft>
            </a:pPr>
            <a:r>
              <a:rPr lang="en-US" sz="2600" dirty="0"/>
              <a:t>To describe the evidence of student learning to be elicited by the tasks</a:t>
            </a:r>
          </a:p>
        </p:txBody>
      </p:sp>
      <p:sp>
        <p:nvSpPr>
          <p:cNvPr id="9" name="Rectangle 8">
            <a:extLst>
              <a:ext uri="{FF2B5EF4-FFF2-40B4-BE49-F238E27FC236}">
                <a16:creationId xmlns:a16="http://schemas.microsoft.com/office/drawing/2014/main" id="{F5AEAC58-F941-451D-B824-01B239D42692}"/>
              </a:ext>
            </a:extLst>
          </p:cNvPr>
          <p:cNvSpPr/>
          <p:nvPr/>
        </p:nvSpPr>
        <p:spPr>
          <a:xfrm>
            <a:off x="996724" y="1645920"/>
            <a:ext cx="1786964" cy="523220"/>
          </a:xfrm>
          <a:prstGeom prst="rect">
            <a:avLst/>
          </a:prstGeom>
        </p:spPr>
        <p:txBody>
          <a:bodyPr wrap="none">
            <a:spAutoFit/>
          </a:bodyPr>
          <a:lstStyle/>
          <a:p>
            <a:r>
              <a:rPr lang="en-US" sz="2800" b="1" dirty="0"/>
              <a:t>Resources:</a:t>
            </a:r>
          </a:p>
        </p:txBody>
      </p:sp>
      <p:graphicFrame>
        <p:nvGraphicFramePr>
          <p:cNvPr id="10" name="Content Placeholder 6">
            <a:extLst>
              <a:ext uri="{FF2B5EF4-FFF2-40B4-BE49-F238E27FC236}">
                <a16:creationId xmlns:a16="http://schemas.microsoft.com/office/drawing/2014/main" id="{6A878BBD-87B1-4E88-B73A-FB1AFBE9ADA0}"/>
              </a:ext>
            </a:extLst>
          </p:cNvPr>
          <p:cNvGraphicFramePr>
            <a:graphicFrameLocks/>
          </p:cNvGraphicFramePr>
          <p:nvPr>
            <p:extLst>
              <p:ext uri="{D42A27DB-BD31-4B8C-83A1-F6EECF244321}">
                <p14:modId xmlns:p14="http://schemas.microsoft.com/office/powerpoint/2010/main" val="394881259"/>
              </p:ext>
            </p:extLst>
          </p:nvPr>
        </p:nvGraphicFramePr>
        <p:xfrm>
          <a:off x="0" y="1908528"/>
          <a:ext cx="4887683" cy="2625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010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64432-322D-4CBB-9D8D-21068FFBFF86}"/>
              </a:ext>
            </a:extLst>
          </p:cNvPr>
          <p:cNvSpPr>
            <a:spLocks noGrp="1"/>
          </p:cNvSpPr>
          <p:nvPr>
            <p:ph type="title"/>
          </p:nvPr>
        </p:nvSpPr>
        <p:spPr>
          <a:xfrm>
            <a:off x="457200" y="354901"/>
            <a:ext cx="8229600" cy="1143000"/>
          </a:xfrm>
        </p:spPr>
        <p:txBody>
          <a:bodyPr vert="horz" lIns="91440" tIns="45720" rIns="91440" bIns="45720" rtlCol="0" anchor="ctr">
            <a:normAutofit/>
          </a:bodyPr>
          <a:lstStyle/>
          <a:p>
            <a:r>
              <a:rPr lang="en-US" dirty="0">
                <a:effectLst/>
              </a:rPr>
              <a:t>State Summative Assessment Tasks</a:t>
            </a:r>
          </a:p>
        </p:txBody>
      </p:sp>
      <p:sp>
        <p:nvSpPr>
          <p:cNvPr id="3" name="Content Placeholder 2">
            <a:extLst>
              <a:ext uri="{FF2B5EF4-FFF2-40B4-BE49-F238E27FC236}">
                <a16:creationId xmlns:a16="http://schemas.microsoft.com/office/drawing/2014/main" id="{FA72291A-BDD8-489D-A841-4066849E9BA0}"/>
              </a:ext>
            </a:extLst>
          </p:cNvPr>
          <p:cNvSpPr>
            <a:spLocks noGrp="1"/>
          </p:cNvSpPr>
          <p:nvPr>
            <p:ph idx="1"/>
          </p:nvPr>
        </p:nvSpPr>
        <p:spPr>
          <a:xfrm>
            <a:off x="457200" y="1497901"/>
            <a:ext cx="8229600" cy="4784118"/>
          </a:xfrm>
        </p:spPr>
        <p:txBody>
          <a:bodyPr>
            <a:normAutofit/>
          </a:bodyPr>
          <a:lstStyle/>
          <a:p>
            <a:pPr marL="228600" indent="-228600">
              <a:spcBef>
                <a:spcPts val="0"/>
              </a:spcBef>
              <a:spcAft>
                <a:spcPts val="600"/>
              </a:spcAft>
            </a:pPr>
            <a:r>
              <a:rPr lang="en-US" sz="2400" dirty="0"/>
              <a:t>A SCILLSS task is envisioned as a set of three or more items of varying types linked with a common stimulus.</a:t>
            </a:r>
          </a:p>
          <a:p>
            <a:pPr marL="228600" indent="-228600">
              <a:spcBef>
                <a:spcPts val="0"/>
              </a:spcBef>
              <a:spcAft>
                <a:spcPts val="600"/>
              </a:spcAft>
            </a:pPr>
            <a:r>
              <a:rPr lang="en-US" sz="2400" dirty="0"/>
              <a:t>A task stimulus consists of passages, graphs, models, figures, diagrams, data tables, etc. </a:t>
            </a:r>
          </a:p>
          <a:p>
            <a:pPr marL="228600" indent="-228600">
              <a:spcBef>
                <a:spcPts val="0"/>
              </a:spcBef>
              <a:spcAft>
                <a:spcPts val="600"/>
              </a:spcAft>
            </a:pPr>
            <a:r>
              <a:rPr lang="en-US" sz="2400" dirty="0"/>
              <a:t>The number of items associated with a task is dependent on the number and nature of the </a:t>
            </a:r>
            <a:r>
              <a:rPr lang="en-US" sz="2400" dirty="0" err="1"/>
              <a:t>fKSAs</a:t>
            </a:r>
            <a:r>
              <a:rPr lang="en-US" sz="2400" dirty="0"/>
              <a:t> and PEs it is written to measure. </a:t>
            </a:r>
          </a:p>
          <a:p>
            <a:pPr marL="228600" indent="-228600">
              <a:spcBef>
                <a:spcPts val="0"/>
              </a:spcBef>
              <a:spcAft>
                <a:spcPts val="600"/>
              </a:spcAft>
            </a:pPr>
            <a:r>
              <a:rPr lang="en-US" sz="2400" dirty="0"/>
              <a:t>The number of dimensions addressed by each item is also variable. </a:t>
            </a:r>
          </a:p>
          <a:p>
            <a:pPr marL="228600" indent="-228600">
              <a:spcBef>
                <a:spcPts val="0"/>
              </a:spcBef>
              <a:spcAft>
                <a:spcPts val="600"/>
              </a:spcAft>
            </a:pPr>
            <a:r>
              <a:rPr lang="en-US" sz="2400" dirty="0"/>
              <a:t>Tasks are designed to assess students along a range of proficiency and across an appropriate range of cognitive complexity.</a:t>
            </a:r>
          </a:p>
          <a:p>
            <a:endParaRPr lang="en-US" sz="2400" dirty="0"/>
          </a:p>
        </p:txBody>
      </p:sp>
      <p:grpSp>
        <p:nvGrpSpPr>
          <p:cNvPr id="7" name="Group 6">
            <a:extLst>
              <a:ext uri="{FF2B5EF4-FFF2-40B4-BE49-F238E27FC236}">
                <a16:creationId xmlns:a16="http://schemas.microsoft.com/office/drawing/2014/main" id="{4039FBA7-350A-454D-8039-D4C404E5F3B6}"/>
              </a:ext>
            </a:extLst>
          </p:cNvPr>
          <p:cNvGrpSpPr/>
          <p:nvPr/>
        </p:nvGrpSpPr>
        <p:grpSpPr>
          <a:xfrm>
            <a:off x="7881081" y="5695794"/>
            <a:ext cx="1000739" cy="1015208"/>
            <a:chOff x="541148" y="428356"/>
            <a:chExt cx="1144952" cy="1144952"/>
          </a:xfrm>
        </p:grpSpPr>
        <p:sp>
          <p:nvSpPr>
            <p:cNvPr id="8" name="Oval 7">
              <a:extLst>
                <a:ext uri="{FF2B5EF4-FFF2-40B4-BE49-F238E27FC236}">
                  <a16:creationId xmlns:a16="http://schemas.microsoft.com/office/drawing/2014/main" id="{E52DBDCC-78A1-4A9B-A8EC-3782A432ABF1}"/>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D32D7137-6145-4550-A16A-1CB165DB690C}"/>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3118944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A645-0E33-4FDB-B7C9-9363C8D353D5}"/>
              </a:ext>
            </a:extLst>
          </p:cNvPr>
          <p:cNvSpPr>
            <a:spLocks noGrp="1"/>
          </p:cNvSpPr>
          <p:nvPr>
            <p:ph type="title"/>
          </p:nvPr>
        </p:nvSpPr>
        <p:spPr>
          <a:xfrm>
            <a:off x="457200" y="274320"/>
            <a:ext cx="8229600" cy="1143000"/>
          </a:xfrm>
        </p:spPr>
        <p:txBody>
          <a:bodyPr vert="horz" lIns="91440" tIns="45720" rIns="91440" bIns="45720" rtlCol="0" anchor="ctr">
            <a:normAutofit fontScale="90000"/>
          </a:bodyPr>
          <a:lstStyle/>
          <a:p>
            <a:r>
              <a:rPr lang="en-US" dirty="0">
                <a:effectLst/>
              </a:rPr>
              <a:t>Grade 5 SCILLSS Conceptual Assessment Framework Hierarchy</a:t>
            </a:r>
          </a:p>
        </p:txBody>
      </p:sp>
      <p:graphicFrame>
        <p:nvGraphicFramePr>
          <p:cNvPr id="4" name="Diagram 3">
            <a:extLst>
              <a:ext uri="{FF2B5EF4-FFF2-40B4-BE49-F238E27FC236}">
                <a16:creationId xmlns:a16="http://schemas.microsoft.com/office/drawing/2014/main" id="{EBFCC286-A064-4098-A8CC-284CEED5CF09}"/>
              </a:ext>
            </a:extLst>
          </p:cNvPr>
          <p:cNvGraphicFramePr/>
          <p:nvPr/>
        </p:nvGraphicFramePr>
        <p:xfrm>
          <a:off x="157151" y="1318662"/>
          <a:ext cx="8332331" cy="5265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B818E84F-A453-4502-9FF2-7C4FF7052912}"/>
              </a:ext>
            </a:extLst>
          </p:cNvPr>
          <p:cNvGrpSpPr/>
          <p:nvPr/>
        </p:nvGrpSpPr>
        <p:grpSpPr>
          <a:xfrm>
            <a:off x="7881081" y="5695794"/>
            <a:ext cx="1000739" cy="1015208"/>
            <a:chOff x="541148" y="428356"/>
            <a:chExt cx="1144952" cy="1144952"/>
          </a:xfrm>
        </p:grpSpPr>
        <p:sp>
          <p:nvSpPr>
            <p:cNvPr id="14" name="Oval 13">
              <a:extLst>
                <a:ext uri="{FF2B5EF4-FFF2-40B4-BE49-F238E27FC236}">
                  <a16:creationId xmlns:a16="http://schemas.microsoft.com/office/drawing/2014/main" id="{2C421169-5A79-4685-98BC-D94CC6CD9178}"/>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B4A8389C-C0BB-416E-A8E2-D5E9EE4F2BC0}"/>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3001417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5CAA-F416-419C-9130-D27E3C8223D2}"/>
              </a:ext>
            </a:extLst>
          </p:cNvPr>
          <p:cNvSpPr>
            <a:spLocks noGrp="1"/>
          </p:cNvSpPr>
          <p:nvPr>
            <p:ph type="title"/>
          </p:nvPr>
        </p:nvSpPr>
        <p:spPr/>
        <p:txBody>
          <a:bodyPr vert="horz" lIns="91440" tIns="45720" rIns="91440" bIns="45720" rtlCol="0" anchor="ctr">
            <a:normAutofit/>
          </a:bodyPr>
          <a:lstStyle/>
          <a:p>
            <a:r>
              <a:rPr lang="en-US" dirty="0">
                <a:effectLst/>
              </a:rPr>
              <a:t>Sample Task Map</a:t>
            </a:r>
          </a:p>
        </p:txBody>
      </p:sp>
      <p:pic>
        <p:nvPicPr>
          <p:cNvPr id="14" name="Content Placeholder 13">
            <a:extLst>
              <a:ext uri="{FF2B5EF4-FFF2-40B4-BE49-F238E27FC236}">
                <a16:creationId xmlns:a16="http://schemas.microsoft.com/office/drawing/2014/main" id="{6416F447-4A10-4F2E-B932-2E5D79A4E1C9}"/>
              </a:ext>
            </a:extLst>
          </p:cNvPr>
          <p:cNvPicPr>
            <a:picLocks noGrp="1" noChangeAspect="1"/>
          </p:cNvPicPr>
          <p:nvPr>
            <p:ph idx="1"/>
          </p:nvPr>
        </p:nvPicPr>
        <p:blipFill rotWithShape="1">
          <a:blip r:embed="rId3"/>
          <a:srcRect l="6751" t="22090" r="57007" b="10925"/>
          <a:stretch/>
        </p:blipFill>
        <p:spPr>
          <a:xfrm>
            <a:off x="744280" y="1621890"/>
            <a:ext cx="7105241" cy="4045688"/>
          </a:xfrm>
          <a:prstGeom prst="rect">
            <a:avLst/>
          </a:prstGeom>
        </p:spPr>
      </p:pic>
      <p:grpSp>
        <p:nvGrpSpPr>
          <p:cNvPr id="7" name="Group 6">
            <a:extLst>
              <a:ext uri="{FF2B5EF4-FFF2-40B4-BE49-F238E27FC236}">
                <a16:creationId xmlns:a16="http://schemas.microsoft.com/office/drawing/2014/main" id="{2D00A5A0-3E09-4EA2-9D82-E9CDA5DF1B64}"/>
              </a:ext>
            </a:extLst>
          </p:cNvPr>
          <p:cNvGrpSpPr/>
          <p:nvPr/>
        </p:nvGrpSpPr>
        <p:grpSpPr>
          <a:xfrm>
            <a:off x="7881081" y="5695794"/>
            <a:ext cx="1000739" cy="1015208"/>
            <a:chOff x="541148" y="428356"/>
            <a:chExt cx="1144952" cy="1144952"/>
          </a:xfrm>
        </p:grpSpPr>
        <p:sp>
          <p:nvSpPr>
            <p:cNvPr id="8" name="Oval 7">
              <a:extLst>
                <a:ext uri="{FF2B5EF4-FFF2-40B4-BE49-F238E27FC236}">
                  <a16:creationId xmlns:a16="http://schemas.microsoft.com/office/drawing/2014/main" id="{DD834384-655D-4C34-B25A-73A6DD852869}"/>
                </a:ext>
              </a:extLst>
            </p:cNvPr>
            <p:cNvSpPr/>
            <p:nvPr/>
          </p:nvSpPr>
          <p:spPr>
            <a:xfrm>
              <a:off x="541148" y="428356"/>
              <a:ext cx="1144952" cy="1144952"/>
            </a:xfrm>
            <a:prstGeom prst="ellipse">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BC0E34AC-DAAD-4AB0-BBE7-746338A7F229}"/>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kern="1200" dirty="0"/>
                <a:t>State Summative Assessment</a:t>
              </a:r>
            </a:p>
          </p:txBody>
        </p:sp>
      </p:grpSp>
    </p:spTree>
    <p:extLst>
      <p:ext uri="{BB962C8B-B14F-4D97-AF65-F5344CB8AC3E}">
        <p14:creationId xmlns:p14="http://schemas.microsoft.com/office/powerpoint/2010/main" val="2090603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effectLst/>
              </a:rPr>
              <a:t>Concluding Remarks</a:t>
            </a:r>
          </a:p>
        </p:txBody>
      </p:sp>
      <p:sp>
        <p:nvSpPr>
          <p:cNvPr id="3" name="Content Placeholder 2"/>
          <p:cNvSpPr>
            <a:spLocks noGrp="1"/>
          </p:cNvSpPr>
          <p:nvPr>
            <p:ph idx="1"/>
          </p:nvPr>
        </p:nvSpPr>
        <p:spPr>
          <a:xfrm>
            <a:off x="457200" y="1272355"/>
            <a:ext cx="8243719" cy="4894899"/>
          </a:xfrm>
        </p:spPr>
        <p:txBody>
          <a:bodyPr>
            <a:noAutofit/>
          </a:bodyPr>
          <a:lstStyle/>
          <a:p>
            <a:pPr marL="228600" indent="-228600">
              <a:lnSpc>
                <a:spcPct val="100000"/>
              </a:lnSpc>
              <a:spcBef>
                <a:spcPts val="0"/>
              </a:spcBef>
              <a:spcAft>
                <a:spcPts val="600"/>
              </a:spcAft>
            </a:pPr>
            <a:r>
              <a:rPr lang="en-US" sz="2400" dirty="0"/>
              <a:t>Having common and explicit design patterns and task templates enhances the instructional validity of assessment as well as the evidentiary value of tasks. </a:t>
            </a:r>
          </a:p>
          <a:p>
            <a:pPr marL="228600" indent="-228600">
              <a:lnSpc>
                <a:spcPct val="100000"/>
              </a:lnSpc>
              <a:spcBef>
                <a:spcPts val="0"/>
              </a:spcBef>
              <a:spcAft>
                <a:spcPts val="600"/>
              </a:spcAft>
            </a:pPr>
            <a:r>
              <a:rPr lang="en-US" sz="2400" dirty="0"/>
              <a:t>Utilizing our principled-design process, item writers can see the tasks they create as addressing the same underlying science, in terms of common </a:t>
            </a:r>
            <a:r>
              <a:rPr lang="en-US" sz="2400" dirty="0" err="1"/>
              <a:t>fKSAs</a:t>
            </a:r>
            <a:r>
              <a:rPr lang="en-US" sz="2400" dirty="0"/>
              <a:t>, Characteristics Features of Tasks, and Potential Observable features of students’ performances. </a:t>
            </a:r>
          </a:p>
          <a:p>
            <a:pPr marL="228600" indent="-228600">
              <a:lnSpc>
                <a:spcPct val="100000"/>
              </a:lnSpc>
              <a:spcBef>
                <a:spcPts val="0"/>
              </a:spcBef>
              <a:spcAft>
                <a:spcPts val="600"/>
              </a:spcAft>
            </a:pPr>
            <a:r>
              <a:rPr lang="en-US" sz="2400" dirty="0"/>
              <a:t>Different choices about Additional KSAs, Variable Features of Tasks, and Work Products are required in order to meet the varying constraints and purposes of different assessment contexts. </a:t>
            </a:r>
          </a:p>
        </p:txBody>
      </p:sp>
    </p:spTree>
    <p:extLst>
      <p:ext uri="{BB962C8B-B14F-4D97-AF65-F5344CB8AC3E}">
        <p14:creationId xmlns:p14="http://schemas.microsoft.com/office/powerpoint/2010/main" val="3506000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130300" y="832480"/>
            <a:ext cx="9953463" cy="3922400"/>
          </a:xfrm>
        </p:spPr>
        <p:txBody>
          <a:bodyPr vert="horz" lIns="91440" tIns="45720" rIns="91440" bIns="45720" rtlCol="0" anchor="b" anchorCtr="0">
            <a:noAutofit/>
          </a:bodyPr>
          <a:lstStyle/>
          <a:p>
            <a:pPr marL="1882775" algn="r" defTabSz="914400"/>
            <a:r>
              <a:rPr lang="en-US" sz="3600" dirty="0">
                <a:effectLst/>
              </a:rPr>
              <a:t>Developing Classroom Science Assessment Tasks Using a Principled-design Approach</a:t>
            </a:r>
          </a:p>
        </p:txBody>
      </p:sp>
      <p:sp>
        <p:nvSpPr>
          <p:cNvPr id="3" name="Subtitle 4">
            <a:extLst>
              <a:ext uri="{FF2B5EF4-FFF2-40B4-BE49-F238E27FC236}">
                <a16:creationId xmlns:a16="http://schemas.microsoft.com/office/drawing/2014/main" id="{9FCD8687-AF95-4C7F-BC52-1169FC48C417}"/>
              </a:ext>
            </a:extLst>
          </p:cNvPr>
          <p:cNvSpPr txBox="1">
            <a:spLocks/>
          </p:cNvSpPr>
          <p:nvPr/>
        </p:nvSpPr>
        <p:spPr>
          <a:xfrm>
            <a:off x="457200" y="4754880"/>
            <a:ext cx="8229600" cy="1143000"/>
          </a:xfrm>
          <a:prstGeom prst="rect">
            <a:avLst/>
          </a:prstGeom>
        </p:spPr>
        <p:txBody>
          <a:bodyPr vert="horz" lIns="91440" tIns="45720" rIns="91440" bIns="45720" rtlCol="0" anchor="ctr" anchorCtr="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Charlene Turner, B.A.</a:t>
            </a:r>
          </a:p>
          <a:p>
            <a:pPr lvl="0" algn="r">
              <a:defRPr/>
            </a:pPr>
            <a:r>
              <a:rPr lang="en-US" dirty="0"/>
              <a:t>Senior Associate, edCount, LLC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137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88B-09E8-4885-BCE0-B7FFDB21A733}"/>
              </a:ext>
            </a:extLst>
          </p:cNvPr>
          <p:cNvSpPr>
            <a:spLocks noGrp="1"/>
          </p:cNvSpPr>
          <p:nvPr>
            <p:ph type="title"/>
          </p:nvPr>
        </p:nvSpPr>
        <p:spPr/>
        <p:txBody>
          <a:bodyPr vert="horz" lIns="91440" tIns="45720" rIns="91440" bIns="45720" rtlCol="0" anchor="ctr">
            <a:normAutofit fontScale="90000"/>
          </a:bodyPr>
          <a:lstStyle/>
          <a:p>
            <a:pPr defTabSz="685783">
              <a:spcBef>
                <a:spcPct val="0"/>
              </a:spcBef>
            </a:pPr>
            <a:r>
              <a:rPr lang="en-US" kern="1200" dirty="0">
                <a:latin typeface="Calibri Light" panose="020F0302020204030204" pitchFamily="34" charset="0"/>
                <a:ea typeface="+mj-ea"/>
                <a:cs typeface="Calibri Light" panose="020F0302020204030204" pitchFamily="34" charset="0"/>
              </a:rPr>
              <a:t>Principled-design State Summative and Classroom Phases and Elements</a:t>
            </a:r>
          </a:p>
        </p:txBody>
      </p:sp>
      <p:graphicFrame>
        <p:nvGraphicFramePr>
          <p:cNvPr id="5" name="Content Placeholder 7">
            <a:extLst>
              <a:ext uri="{FF2B5EF4-FFF2-40B4-BE49-F238E27FC236}">
                <a16:creationId xmlns:a16="http://schemas.microsoft.com/office/drawing/2014/main" id="{8DB102AB-C338-4B36-9038-8633C123F7E9}"/>
              </a:ext>
            </a:extLst>
          </p:cNvPr>
          <p:cNvGraphicFramePr>
            <a:graphicFrameLocks/>
          </p:cNvGraphicFramePr>
          <p:nvPr>
            <p:extLst>
              <p:ext uri="{D42A27DB-BD31-4B8C-83A1-F6EECF244321}">
                <p14:modId xmlns:p14="http://schemas.microsoft.com/office/powerpoint/2010/main" val="47328152"/>
              </p:ext>
            </p:extLst>
          </p:nvPr>
        </p:nvGraphicFramePr>
        <p:xfrm>
          <a:off x="457200" y="1755788"/>
          <a:ext cx="5167146" cy="3917300"/>
        </p:xfrm>
        <a:graphic>
          <a:graphicData uri="http://schemas.openxmlformats.org/drawingml/2006/table">
            <a:tbl>
              <a:tblPr firstRow="1" bandRow="1">
                <a:tableStyleId>{5940675A-B579-460E-94D1-54222C63F5DA}</a:tableStyleId>
              </a:tblPr>
              <a:tblGrid>
                <a:gridCol w="1892855">
                  <a:extLst>
                    <a:ext uri="{9D8B030D-6E8A-4147-A177-3AD203B41FA5}">
                      <a16:colId xmlns:a16="http://schemas.microsoft.com/office/drawing/2014/main" val="3680486328"/>
                    </a:ext>
                  </a:extLst>
                </a:gridCol>
                <a:gridCol w="3274291">
                  <a:extLst>
                    <a:ext uri="{9D8B030D-6E8A-4147-A177-3AD203B41FA5}">
                      <a16:colId xmlns:a16="http://schemas.microsoft.com/office/drawing/2014/main" val="1914225468"/>
                    </a:ext>
                  </a:extLst>
                </a:gridCol>
              </a:tblGrid>
              <a:tr h="585871">
                <a:tc>
                  <a:txBody>
                    <a:bodyPr/>
                    <a:lstStyle/>
                    <a:p>
                      <a:r>
                        <a:rPr lang="en-US" sz="1600" b="1" dirty="0">
                          <a:latin typeface="Calibri" panose="020F0502020204030204" pitchFamily="34" charset="0"/>
                          <a:cs typeface="Calibri" panose="020F0502020204030204" pitchFamily="34" charset="0"/>
                        </a:rPr>
                        <a:t>Phase</a:t>
                      </a:r>
                    </a:p>
                  </a:txBody>
                  <a:tcPr>
                    <a:solidFill>
                      <a:schemeClr val="bg1">
                        <a:lumMod val="95000"/>
                      </a:schemeClr>
                    </a:solidFill>
                  </a:tcPr>
                </a:tc>
                <a:tc>
                  <a:txBody>
                    <a:bodyPr/>
                    <a:lstStyle/>
                    <a:p>
                      <a:r>
                        <a:rPr lang="en-US" sz="1600" b="1" dirty="0">
                          <a:latin typeface="Calibri" panose="020F0502020204030204" pitchFamily="34" charset="0"/>
                          <a:cs typeface="Calibri" panose="020F0502020204030204" pitchFamily="34" charset="0"/>
                        </a:rPr>
                        <a:t>State Summative Elements</a:t>
                      </a:r>
                    </a:p>
                    <a:p>
                      <a:r>
                        <a:rPr lang="en-US" sz="1600" b="1" dirty="0">
                          <a:latin typeface="Calibri" panose="020F0502020204030204" pitchFamily="34" charset="0"/>
                          <a:cs typeface="Calibri" panose="020F0502020204030204" pitchFamily="34" charset="0"/>
                        </a:rPr>
                        <a:t>(Grades 5, 8, 11)</a:t>
                      </a:r>
                    </a:p>
                  </a:txBody>
                  <a:tcPr>
                    <a:solidFill>
                      <a:schemeClr val="bg1">
                        <a:lumMod val="95000"/>
                      </a:schemeClr>
                    </a:solidFill>
                  </a:tcPr>
                </a:tc>
                <a:extLst>
                  <a:ext uri="{0D108BD9-81ED-4DB2-BD59-A6C34878D82A}">
                    <a16:rowId xmlns:a16="http://schemas.microsoft.com/office/drawing/2014/main" val="4257298125"/>
                  </a:ext>
                </a:extLst>
              </a:tr>
              <a:tr h="1325918">
                <a:tc>
                  <a:txBody>
                    <a:bodyPr/>
                    <a:lstStyle/>
                    <a:p>
                      <a:r>
                        <a:rPr lang="en-US" sz="1600" dirty="0">
                          <a:latin typeface="Calibri" panose="020F0502020204030204" pitchFamily="34" charset="0"/>
                          <a:cs typeface="Calibri" panose="020F0502020204030204" pitchFamily="34" charset="0"/>
                        </a:rPr>
                        <a:t>Domain Analysis</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Overall Claim</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Measurement Targets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Elaborated (Unpacked) Dimensions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Integrated Dimension Maps</a:t>
                      </a:r>
                    </a:p>
                  </a:txBody>
                  <a:tcPr/>
                </a:tc>
                <a:extLst>
                  <a:ext uri="{0D108BD9-81ED-4DB2-BD59-A6C34878D82A}">
                    <a16:rowId xmlns:a16="http://schemas.microsoft.com/office/drawing/2014/main" val="1992310162"/>
                  </a:ext>
                </a:extLst>
              </a:tr>
              <a:tr h="373664">
                <a:tc>
                  <a:txBody>
                    <a:bodyPr/>
                    <a:lstStyle/>
                    <a:p>
                      <a:r>
                        <a:rPr lang="en-US" sz="1600" dirty="0">
                          <a:latin typeface="Calibri" panose="020F0502020204030204" pitchFamily="34" charset="0"/>
                          <a:cs typeface="Calibri" panose="020F0502020204030204" pitchFamily="34" charset="0"/>
                        </a:rPr>
                        <a:t>Domain Modeling</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Design Patterns</a:t>
                      </a:r>
                    </a:p>
                  </a:txBody>
                  <a:tcPr/>
                </a:tc>
                <a:extLst>
                  <a:ext uri="{0D108BD9-81ED-4DB2-BD59-A6C34878D82A}">
                    <a16:rowId xmlns:a16="http://schemas.microsoft.com/office/drawing/2014/main" val="1570111992"/>
                  </a:ext>
                </a:extLst>
              </a:tr>
              <a:tr h="832553">
                <a:tc>
                  <a:txBody>
                    <a:bodyPr/>
                    <a:lstStyle/>
                    <a:p>
                      <a:r>
                        <a:rPr lang="en-US" sz="1600" dirty="0">
                          <a:latin typeface="Calibri" panose="020F0502020204030204" pitchFamily="34" charset="0"/>
                          <a:cs typeface="Calibri" panose="020F0502020204030204" pitchFamily="34" charset="0"/>
                        </a:rPr>
                        <a:t>Task Conceptualization</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Task Templates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Task Specifications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Item Specifications</a:t>
                      </a:r>
                    </a:p>
                  </a:txBody>
                  <a:tcPr/>
                </a:tc>
                <a:extLst>
                  <a:ext uri="{0D108BD9-81ED-4DB2-BD59-A6C34878D82A}">
                    <a16:rowId xmlns:a16="http://schemas.microsoft.com/office/drawing/2014/main" val="729241051"/>
                  </a:ext>
                </a:extLst>
              </a:tr>
              <a:tr h="799294">
                <a:tc>
                  <a:txBody>
                    <a:bodyPr/>
                    <a:lstStyle/>
                    <a:p>
                      <a:r>
                        <a:rPr lang="en-US" sz="1600" dirty="0">
                          <a:latin typeface="Calibri" panose="020F0502020204030204" pitchFamily="34" charset="0"/>
                          <a:cs typeface="Calibri" panose="020F0502020204030204" pitchFamily="34" charset="0"/>
                        </a:rPr>
                        <a:t>Assessment Development</a:t>
                      </a:r>
                    </a:p>
                  </a:txBody>
                  <a:tcPr/>
                </a:tc>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Tasks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Scoring Rubrics/Scoring Notes</a:t>
                      </a:r>
                    </a:p>
                  </a:txBody>
                  <a:tcPr/>
                </a:tc>
                <a:extLst>
                  <a:ext uri="{0D108BD9-81ED-4DB2-BD59-A6C34878D82A}">
                    <a16:rowId xmlns:a16="http://schemas.microsoft.com/office/drawing/2014/main" val="2244959922"/>
                  </a:ext>
                </a:extLst>
              </a:tr>
            </a:tbl>
          </a:graphicData>
        </a:graphic>
      </p:graphicFrame>
      <p:graphicFrame>
        <p:nvGraphicFramePr>
          <p:cNvPr id="3" name="Table 2">
            <a:extLst>
              <a:ext uri="{FF2B5EF4-FFF2-40B4-BE49-F238E27FC236}">
                <a16:creationId xmlns:a16="http://schemas.microsoft.com/office/drawing/2014/main" id="{01D89CA2-2C98-4206-B61C-7450838C494E}"/>
              </a:ext>
            </a:extLst>
          </p:cNvPr>
          <p:cNvGraphicFramePr>
            <a:graphicFrameLocks noGrp="1"/>
          </p:cNvGraphicFramePr>
          <p:nvPr>
            <p:extLst>
              <p:ext uri="{D42A27DB-BD31-4B8C-83A1-F6EECF244321}">
                <p14:modId xmlns:p14="http://schemas.microsoft.com/office/powerpoint/2010/main" val="1426472879"/>
              </p:ext>
            </p:extLst>
          </p:nvPr>
        </p:nvGraphicFramePr>
        <p:xfrm>
          <a:off x="5624346" y="1755790"/>
          <a:ext cx="2987364" cy="3913490"/>
        </p:xfrm>
        <a:graphic>
          <a:graphicData uri="http://schemas.openxmlformats.org/drawingml/2006/table">
            <a:tbl>
              <a:tblPr firstRow="1" bandRow="1">
                <a:tableStyleId>{5940675A-B579-460E-94D1-54222C63F5DA}</a:tableStyleId>
              </a:tblPr>
              <a:tblGrid>
                <a:gridCol w="2987364">
                  <a:extLst>
                    <a:ext uri="{9D8B030D-6E8A-4147-A177-3AD203B41FA5}">
                      <a16:colId xmlns:a16="http://schemas.microsoft.com/office/drawing/2014/main" val="74529840"/>
                    </a:ext>
                  </a:extLst>
                </a:gridCol>
              </a:tblGrid>
              <a:tr h="581619">
                <a:tc>
                  <a:txBody>
                    <a:bodyPr/>
                    <a:lstStyle/>
                    <a:p>
                      <a:r>
                        <a:rPr lang="en-US" sz="1600" b="1" dirty="0">
                          <a:latin typeface="Calibri" panose="020F0502020204030204" pitchFamily="34" charset="0"/>
                          <a:cs typeface="Calibri" panose="020F0502020204030204" pitchFamily="34" charset="0"/>
                        </a:rPr>
                        <a:t>Classroom Elements </a:t>
                      </a:r>
                    </a:p>
                    <a:p>
                      <a:r>
                        <a:rPr lang="en-US" sz="1600" b="1" dirty="0">
                          <a:latin typeface="Calibri" panose="020F0502020204030204" pitchFamily="34" charset="0"/>
                          <a:cs typeface="Calibri" panose="020F0502020204030204" pitchFamily="34" charset="0"/>
                        </a:rPr>
                        <a:t>(Grades 5, 8, 11)</a:t>
                      </a:r>
                    </a:p>
                  </a:txBody>
                  <a:tcPr>
                    <a:solidFill>
                      <a:schemeClr val="bg1">
                        <a:lumMod val="95000"/>
                      </a:schemeClr>
                    </a:solidFill>
                  </a:tcPr>
                </a:tc>
                <a:extLst>
                  <a:ext uri="{0D108BD9-81ED-4DB2-BD59-A6C34878D82A}">
                    <a16:rowId xmlns:a16="http://schemas.microsoft.com/office/drawing/2014/main" val="2268673463"/>
                  </a:ext>
                </a:extLst>
              </a:tr>
              <a:tr h="1331621">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Unpacking Tool </a:t>
                      </a:r>
                    </a:p>
                  </a:txBody>
                  <a:tcPr/>
                </a:tc>
                <a:extLst>
                  <a:ext uri="{0D108BD9-81ED-4DB2-BD59-A6C34878D82A}">
                    <a16:rowId xmlns:a16="http://schemas.microsoft.com/office/drawing/2014/main" val="2370316047"/>
                  </a:ext>
                </a:extLst>
              </a:tr>
              <a:tr h="12001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alibri" panose="020F0502020204030204" pitchFamily="34" charset="0"/>
                          <a:cs typeface="Calibri" panose="020F0502020204030204" pitchFamily="34" charset="0"/>
                        </a:rPr>
                        <a:t>Task Specifications Tool</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94883894"/>
                  </a:ext>
                </a:extLst>
              </a:tr>
              <a:tr h="800100">
                <a:tc>
                  <a: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Tasks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Scoring Rubrics/Scoring Notes</a:t>
                      </a:r>
                    </a:p>
                  </a:txBody>
                  <a:tcPr/>
                </a:tc>
                <a:extLst>
                  <a:ext uri="{0D108BD9-81ED-4DB2-BD59-A6C34878D82A}">
                    <a16:rowId xmlns:a16="http://schemas.microsoft.com/office/drawing/2014/main" val="2290571127"/>
                  </a:ext>
                </a:extLst>
              </a:tr>
            </a:tbl>
          </a:graphicData>
        </a:graphic>
      </p:graphicFrame>
    </p:spTree>
    <p:extLst>
      <p:ext uri="{BB962C8B-B14F-4D97-AF65-F5344CB8AC3E}">
        <p14:creationId xmlns:p14="http://schemas.microsoft.com/office/powerpoint/2010/main" val="22756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A6F9-E352-41B8-BCD6-8427748DD477}"/>
              </a:ext>
            </a:extLst>
          </p:cNvPr>
          <p:cNvSpPr>
            <a:spLocks noGrp="1"/>
          </p:cNvSpPr>
          <p:nvPr>
            <p:ph type="title"/>
          </p:nvPr>
        </p:nvSpPr>
        <p:spPr/>
        <p:txBody>
          <a:bodyPr vert="horz" lIns="91440" tIns="45720" rIns="91440" bIns="45720" rtlCol="0" anchor="ctr">
            <a:normAutofit/>
          </a:bodyPr>
          <a:lstStyle/>
          <a:p>
            <a:r>
              <a:rPr lang="en-US" dirty="0">
                <a:effectLst/>
              </a:rPr>
              <a:t>Phase 1: Domain Analysis</a:t>
            </a:r>
          </a:p>
        </p:txBody>
      </p:sp>
      <p:graphicFrame>
        <p:nvGraphicFramePr>
          <p:cNvPr id="7" name="Content Placeholder 6">
            <a:extLst>
              <a:ext uri="{FF2B5EF4-FFF2-40B4-BE49-F238E27FC236}">
                <a16:creationId xmlns:a16="http://schemas.microsoft.com/office/drawing/2014/main" id="{2FEC39B0-9BB0-4DA8-B23D-83C1AA8D394B}"/>
              </a:ext>
            </a:extLst>
          </p:cNvPr>
          <p:cNvGraphicFramePr>
            <a:graphicFrameLocks noGrp="1"/>
          </p:cNvGraphicFramePr>
          <p:nvPr>
            <p:ph idx="1"/>
          </p:nvPr>
        </p:nvGraphicFramePr>
        <p:xfrm>
          <a:off x="0" y="1828036"/>
          <a:ext cx="4571999" cy="250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6">
            <a:extLst>
              <a:ext uri="{FF2B5EF4-FFF2-40B4-BE49-F238E27FC236}">
                <a16:creationId xmlns:a16="http://schemas.microsoft.com/office/drawing/2014/main" id="{5DC0FD53-5BF8-49BF-AA89-C88F66EB3959}"/>
              </a:ext>
            </a:extLst>
          </p:cNvPr>
          <p:cNvGraphicFramePr>
            <a:graphicFrameLocks/>
          </p:cNvGraphicFramePr>
          <p:nvPr/>
        </p:nvGraphicFramePr>
        <p:xfrm>
          <a:off x="2" y="4383410"/>
          <a:ext cx="4571998" cy="24411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Content Placeholder 2">
            <a:extLst>
              <a:ext uri="{FF2B5EF4-FFF2-40B4-BE49-F238E27FC236}">
                <a16:creationId xmlns:a16="http://schemas.microsoft.com/office/drawing/2014/main" id="{1F95C2EF-BB85-425E-9986-0C4A7370C5B9}"/>
              </a:ext>
            </a:extLst>
          </p:cNvPr>
          <p:cNvSpPr txBox="1">
            <a:spLocks/>
          </p:cNvSpPr>
          <p:nvPr/>
        </p:nvSpPr>
        <p:spPr>
          <a:xfrm>
            <a:off x="4800601" y="1473162"/>
            <a:ext cx="4114799" cy="4894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Goal:</a:t>
            </a:r>
          </a:p>
          <a:p>
            <a:pPr marL="228600" marR="0" lvl="1" indent="-22860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obtain a deep understanding of the performance expectation (PE) and its components</a:t>
            </a:r>
          </a:p>
          <a:p>
            <a:pPr marL="228600" marR="0" lvl="1" indent="-22860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provide information on how students engage with the different components</a:t>
            </a:r>
          </a:p>
          <a:p>
            <a:pPr marL="228600" marR="0" lvl="1" indent="-22860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provide information on the boundaries of student performance</a:t>
            </a:r>
          </a:p>
        </p:txBody>
      </p:sp>
      <p:sp>
        <p:nvSpPr>
          <p:cNvPr id="27" name="Rectangle 26">
            <a:extLst>
              <a:ext uri="{FF2B5EF4-FFF2-40B4-BE49-F238E27FC236}">
                <a16:creationId xmlns:a16="http://schemas.microsoft.com/office/drawing/2014/main" id="{40135C6D-5735-4A8D-884C-8E4C5B22DAA8}"/>
              </a:ext>
            </a:extLst>
          </p:cNvPr>
          <p:cNvSpPr/>
          <p:nvPr/>
        </p:nvSpPr>
        <p:spPr>
          <a:xfrm>
            <a:off x="800898" y="1470985"/>
            <a:ext cx="264363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Resources:</a:t>
            </a:r>
          </a:p>
        </p:txBody>
      </p:sp>
    </p:spTree>
    <p:extLst>
      <p:ext uri="{BB962C8B-B14F-4D97-AF65-F5344CB8AC3E}">
        <p14:creationId xmlns:p14="http://schemas.microsoft.com/office/powerpoint/2010/main" val="58158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007A-831C-4A08-964F-652C56389BA7}"/>
              </a:ext>
            </a:extLst>
          </p:cNvPr>
          <p:cNvSpPr>
            <a:spLocks noGrp="1"/>
          </p:cNvSpPr>
          <p:nvPr>
            <p:ph type="title"/>
          </p:nvPr>
        </p:nvSpPr>
        <p:spPr/>
        <p:txBody>
          <a:bodyPr vert="horz" lIns="91440" tIns="45720" rIns="91440" bIns="45720" rtlCol="0" anchor="ctr">
            <a:normAutofit/>
          </a:bodyPr>
          <a:lstStyle/>
          <a:p>
            <a:r>
              <a:rPr lang="en-US" dirty="0">
                <a:effectLst/>
                <a:latin typeface="Calibri Light" panose="020F0302020204030204" pitchFamily="34" charset="0"/>
                <a:cs typeface="Calibri Light" panose="020F0302020204030204" pitchFamily="34" charset="0"/>
              </a:rPr>
              <a:t>Unpacking the Dimensions</a:t>
            </a:r>
          </a:p>
        </p:txBody>
      </p:sp>
      <p:sp>
        <p:nvSpPr>
          <p:cNvPr id="3" name="Content Placeholder 2">
            <a:extLst>
              <a:ext uri="{FF2B5EF4-FFF2-40B4-BE49-F238E27FC236}">
                <a16:creationId xmlns:a16="http://schemas.microsoft.com/office/drawing/2014/main" id="{194E2D29-8BCE-4C62-B56B-F6AE9692FF71}"/>
              </a:ext>
            </a:extLst>
          </p:cNvPr>
          <p:cNvSpPr>
            <a:spLocks noGrp="1"/>
          </p:cNvSpPr>
          <p:nvPr>
            <p:ph idx="1"/>
          </p:nvPr>
        </p:nvSpPr>
        <p:spPr>
          <a:xfrm>
            <a:off x="457200" y="1417320"/>
            <a:ext cx="8229600" cy="4784118"/>
          </a:xfrm>
        </p:spPr>
        <p:txBody>
          <a:bodyPr/>
          <a:lstStyle/>
          <a:p>
            <a:pPr marL="228600" indent="-228600">
              <a:lnSpc>
                <a:spcPct val="100000"/>
              </a:lnSpc>
              <a:spcBef>
                <a:spcPts val="0"/>
              </a:spcBef>
              <a:spcAft>
                <a:spcPts val="600"/>
              </a:spcAft>
              <a:buSzPct val="100000"/>
            </a:pPr>
            <a:r>
              <a:rPr lang="en-US" sz="3200" dirty="0"/>
              <a:t>Provides a clear focus for what is to be measured and helps educators to plan for assessment</a:t>
            </a:r>
          </a:p>
          <a:p>
            <a:pPr marL="228600" indent="-228600">
              <a:lnSpc>
                <a:spcPct val="100000"/>
              </a:lnSpc>
              <a:spcBef>
                <a:spcPts val="0"/>
              </a:spcBef>
              <a:spcAft>
                <a:spcPts val="600"/>
              </a:spcAft>
              <a:buSzPct val="100000"/>
            </a:pPr>
            <a:r>
              <a:rPr lang="en-US" sz="3200" dirty="0"/>
              <a:t>Ensures educators who are designing NGSS-aligned tasks have a clear and deep understanding of each of the dimensions represented in a PE prior to beginning task development</a:t>
            </a:r>
          </a:p>
          <a:p>
            <a:endParaRPr lang="en-US" dirty="0"/>
          </a:p>
        </p:txBody>
      </p:sp>
      <p:grpSp>
        <p:nvGrpSpPr>
          <p:cNvPr id="9" name="Group 8">
            <a:extLst>
              <a:ext uri="{FF2B5EF4-FFF2-40B4-BE49-F238E27FC236}">
                <a16:creationId xmlns:a16="http://schemas.microsoft.com/office/drawing/2014/main" id="{8ABBCBD0-A3A4-4A5C-B60A-FA810433975B}"/>
              </a:ext>
            </a:extLst>
          </p:cNvPr>
          <p:cNvGrpSpPr/>
          <p:nvPr/>
        </p:nvGrpSpPr>
        <p:grpSpPr>
          <a:xfrm>
            <a:off x="7876936" y="5649495"/>
            <a:ext cx="1000739" cy="1015208"/>
            <a:chOff x="541148" y="428356"/>
            <a:chExt cx="1144952" cy="1144952"/>
          </a:xfrm>
        </p:grpSpPr>
        <p:sp>
          <p:nvSpPr>
            <p:cNvPr id="10" name="Oval 9">
              <a:extLst>
                <a:ext uri="{FF2B5EF4-FFF2-40B4-BE49-F238E27FC236}">
                  <a16:creationId xmlns:a16="http://schemas.microsoft.com/office/drawing/2014/main" id="{E2082CA3-2983-4AC6-8078-D163D461A8AD}"/>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1" name="Oval 4">
              <a:extLst>
                <a:ext uri="{FF2B5EF4-FFF2-40B4-BE49-F238E27FC236}">
                  <a16:creationId xmlns:a16="http://schemas.microsoft.com/office/drawing/2014/main" id="{3308F735-AF56-40A8-8735-951BC71208E6}"/>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21773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4DB49-61CB-4004-974F-0618CF95928E}"/>
              </a:ext>
            </a:extLst>
          </p:cNvPr>
          <p:cNvSpPr>
            <a:spLocks noGrp="1"/>
          </p:cNvSpPr>
          <p:nvPr>
            <p:ph type="title"/>
          </p:nvPr>
        </p:nvSpPr>
        <p:spPr>
          <a:xfrm>
            <a:off x="457200" y="274320"/>
            <a:ext cx="8229600" cy="1143000"/>
          </a:xfrm>
        </p:spPr>
        <p:txBody>
          <a:bodyPr>
            <a:normAutofit/>
          </a:bodyPr>
          <a:lstStyle/>
          <a:p>
            <a:r>
              <a:rPr lang="en-US" dirty="0">
                <a:effectLst/>
              </a:rPr>
              <a:t>Assessment of Student Learning</a:t>
            </a:r>
          </a:p>
        </p:txBody>
      </p:sp>
      <p:grpSp>
        <p:nvGrpSpPr>
          <p:cNvPr id="5" name="Group 4">
            <a:extLst>
              <a:ext uri="{FF2B5EF4-FFF2-40B4-BE49-F238E27FC236}">
                <a16:creationId xmlns:a16="http://schemas.microsoft.com/office/drawing/2014/main" id="{E29B8DE5-C306-4859-B6CD-2619884D073C}"/>
              </a:ext>
            </a:extLst>
          </p:cNvPr>
          <p:cNvGrpSpPr>
            <a:grpSpLocks noChangeAspect="1"/>
          </p:cNvGrpSpPr>
          <p:nvPr/>
        </p:nvGrpSpPr>
        <p:grpSpPr>
          <a:xfrm>
            <a:off x="104341" y="2107849"/>
            <a:ext cx="8935318" cy="3088991"/>
            <a:chOff x="863171" y="1970690"/>
            <a:chExt cx="6083554" cy="2103120"/>
          </a:xfrm>
        </p:grpSpPr>
        <p:sp>
          <p:nvSpPr>
            <p:cNvPr id="6" name="Oval 5">
              <a:extLst>
                <a:ext uri="{FF2B5EF4-FFF2-40B4-BE49-F238E27FC236}">
                  <a16:creationId xmlns:a16="http://schemas.microsoft.com/office/drawing/2014/main" id="{B568372B-F03D-41FB-A9A4-286961AF629C}"/>
                </a:ext>
              </a:extLst>
            </p:cNvPr>
            <p:cNvSpPr>
              <a:spLocks noChangeAspect="1"/>
            </p:cNvSpPr>
            <p:nvPr/>
          </p:nvSpPr>
          <p:spPr>
            <a:xfrm flipH="1">
              <a:off x="6610721" y="3448923"/>
              <a:ext cx="189025" cy="1890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Oval 6">
              <a:extLst>
                <a:ext uri="{FF2B5EF4-FFF2-40B4-BE49-F238E27FC236}">
                  <a16:creationId xmlns:a16="http://schemas.microsoft.com/office/drawing/2014/main" id="{230DA449-DE13-4F6F-ACA2-050A6FF948C4}"/>
                </a:ext>
              </a:extLst>
            </p:cNvPr>
            <p:cNvSpPr>
              <a:spLocks noChangeAspect="1"/>
            </p:cNvSpPr>
            <p:nvPr/>
          </p:nvSpPr>
          <p:spPr>
            <a:xfrm flipH="1">
              <a:off x="863171" y="1970690"/>
              <a:ext cx="2103120" cy="21031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Oval 7">
              <a:extLst>
                <a:ext uri="{FF2B5EF4-FFF2-40B4-BE49-F238E27FC236}">
                  <a16:creationId xmlns:a16="http://schemas.microsoft.com/office/drawing/2014/main" id="{5609650E-FDAE-4E94-8056-C0B626BD6D2D}"/>
                </a:ext>
              </a:extLst>
            </p:cNvPr>
            <p:cNvSpPr>
              <a:spLocks noChangeAspect="1"/>
            </p:cNvSpPr>
            <p:nvPr/>
          </p:nvSpPr>
          <p:spPr>
            <a:xfrm flipH="1">
              <a:off x="1000331" y="2107850"/>
              <a:ext cx="1828800" cy="18288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Oval 8">
              <a:extLst>
                <a:ext uri="{FF2B5EF4-FFF2-40B4-BE49-F238E27FC236}">
                  <a16:creationId xmlns:a16="http://schemas.microsoft.com/office/drawing/2014/main" id="{7F959E0C-E211-4579-BD72-0859C652A04E}"/>
                </a:ext>
              </a:extLst>
            </p:cNvPr>
            <p:cNvSpPr>
              <a:spLocks noChangeAspect="1"/>
            </p:cNvSpPr>
            <p:nvPr/>
          </p:nvSpPr>
          <p:spPr>
            <a:xfrm flipH="1">
              <a:off x="1139225" y="2246744"/>
              <a:ext cx="1551012" cy="155101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Oval 9">
              <a:extLst>
                <a:ext uri="{FF2B5EF4-FFF2-40B4-BE49-F238E27FC236}">
                  <a16:creationId xmlns:a16="http://schemas.microsoft.com/office/drawing/2014/main" id="{80E35B26-CE8C-4832-88AA-837D47FAE34A}"/>
                </a:ext>
              </a:extLst>
            </p:cNvPr>
            <p:cNvSpPr>
              <a:spLocks noChangeAspect="1"/>
            </p:cNvSpPr>
            <p:nvPr/>
          </p:nvSpPr>
          <p:spPr>
            <a:xfrm flipH="1">
              <a:off x="1557208" y="2664727"/>
              <a:ext cx="715046" cy="71504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Arrow: Pentagon 10">
              <a:extLst>
                <a:ext uri="{FF2B5EF4-FFF2-40B4-BE49-F238E27FC236}">
                  <a16:creationId xmlns:a16="http://schemas.microsoft.com/office/drawing/2014/main" id="{A8286E33-095E-4091-A3B8-4C69E0668632}"/>
                </a:ext>
              </a:extLst>
            </p:cNvPr>
            <p:cNvSpPr/>
            <p:nvPr/>
          </p:nvSpPr>
          <p:spPr>
            <a:xfrm>
              <a:off x="1640827" y="2880009"/>
              <a:ext cx="5256587" cy="284481"/>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89075" indent="-1489075"/>
              <a:r>
                <a:rPr lang="en-US" sz="1200" dirty="0">
                  <a:solidFill>
                    <a:schemeClr val="bg1"/>
                  </a:solidFill>
                </a:rPr>
                <a:t>Student learning in relation to goals and expectations</a:t>
              </a:r>
            </a:p>
          </p:txBody>
        </p:sp>
        <p:cxnSp>
          <p:nvCxnSpPr>
            <p:cNvPr id="12" name="Straight Connector 11">
              <a:extLst>
                <a:ext uri="{FF2B5EF4-FFF2-40B4-BE49-F238E27FC236}">
                  <a16:creationId xmlns:a16="http://schemas.microsoft.com/office/drawing/2014/main" id="{ADA9A1B8-C717-4CFD-94C6-851BADD4DA39}"/>
                </a:ext>
              </a:extLst>
            </p:cNvPr>
            <p:cNvCxnSpPr>
              <a:cxnSpLocks/>
            </p:cNvCxnSpPr>
            <p:nvPr/>
          </p:nvCxnSpPr>
          <p:spPr>
            <a:xfrm>
              <a:off x="2590319" y="2746543"/>
              <a:ext cx="4159337" cy="0"/>
            </a:xfrm>
            <a:prstGeom prst="line">
              <a:avLst/>
            </a:prstGeom>
            <a:ln w="60325">
              <a:solidFill>
                <a:srgbClr val="2E75B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286907-3892-40C8-B550-7D7FAF674E28}"/>
                </a:ext>
              </a:extLst>
            </p:cNvPr>
            <p:cNvSpPr txBox="1"/>
            <p:nvPr/>
          </p:nvSpPr>
          <p:spPr>
            <a:xfrm>
              <a:off x="2829131" y="2482015"/>
              <a:ext cx="4117594" cy="276999"/>
            </a:xfrm>
            <a:prstGeom prst="rect">
              <a:avLst/>
            </a:prstGeom>
            <a:noFill/>
          </p:spPr>
          <p:txBody>
            <a:bodyPr wrap="square" rtlCol="0">
              <a:spAutoFit/>
            </a:bodyPr>
            <a:lstStyle/>
            <a:p>
              <a:r>
                <a:rPr lang="en-US" sz="1200" dirty="0"/>
                <a:t>Formative assessment, embedded within instructional flow</a:t>
              </a:r>
            </a:p>
          </p:txBody>
        </p:sp>
        <p:sp>
          <p:nvSpPr>
            <p:cNvPr id="14" name="TextBox 13">
              <a:extLst>
                <a:ext uri="{FF2B5EF4-FFF2-40B4-BE49-F238E27FC236}">
                  <a16:creationId xmlns:a16="http://schemas.microsoft.com/office/drawing/2014/main" id="{C95307E3-9428-4219-AD57-CBAC62C0451C}"/>
                </a:ext>
              </a:extLst>
            </p:cNvPr>
            <p:cNvSpPr txBox="1"/>
            <p:nvPr/>
          </p:nvSpPr>
          <p:spPr>
            <a:xfrm>
              <a:off x="3150969" y="3203787"/>
              <a:ext cx="2528769" cy="276999"/>
            </a:xfrm>
            <a:prstGeom prst="rect">
              <a:avLst/>
            </a:prstGeom>
            <a:noFill/>
          </p:spPr>
          <p:txBody>
            <a:bodyPr wrap="none" rtlCol="0">
              <a:spAutoFit/>
            </a:bodyPr>
            <a:lstStyle/>
            <a:p>
              <a:r>
                <a:rPr lang="en-US" sz="1200" dirty="0"/>
                <a:t>Interim and benchmarks assessments</a:t>
              </a:r>
            </a:p>
          </p:txBody>
        </p:sp>
        <p:sp>
          <p:nvSpPr>
            <p:cNvPr id="15" name="TextBox 14">
              <a:extLst>
                <a:ext uri="{FF2B5EF4-FFF2-40B4-BE49-F238E27FC236}">
                  <a16:creationId xmlns:a16="http://schemas.microsoft.com/office/drawing/2014/main" id="{39E99150-7E8D-4343-A17B-35A250F6CA48}"/>
                </a:ext>
              </a:extLst>
            </p:cNvPr>
            <p:cNvSpPr txBox="1"/>
            <p:nvPr/>
          </p:nvSpPr>
          <p:spPr>
            <a:xfrm>
              <a:off x="5394069" y="3406111"/>
              <a:ext cx="1270556" cy="239347"/>
            </a:xfrm>
            <a:prstGeom prst="rect">
              <a:avLst/>
            </a:prstGeom>
            <a:noFill/>
          </p:spPr>
          <p:txBody>
            <a:bodyPr wrap="square" rtlCol="0">
              <a:spAutoFit/>
            </a:bodyPr>
            <a:lstStyle/>
            <a:p>
              <a:r>
                <a:rPr lang="en-US" sz="1200" dirty="0"/>
                <a:t>Annual assessments</a:t>
              </a:r>
            </a:p>
          </p:txBody>
        </p:sp>
        <p:sp>
          <p:nvSpPr>
            <p:cNvPr id="17" name="Oval 16">
              <a:extLst>
                <a:ext uri="{FF2B5EF4-FFF2-40B4-BE49-F238E27FC236}">
                  <a16:creationId xmlns:a16="http://schemas.microsoft.com/office/drawing/2014/main" id="{BAA96048-55B0-4245-A9F0-3D721A1F1E75}"/>
                </a:ext>
              </a:extLst>
            </p:cNvPr>
            <p:cNvSpPr>
              <a:spLocks noChangeAspect="1"/>
            </p:cNvSpPr>
            <p:nvPr/>
          </p:nvSpPr>
          <p:spPr>
            <a:xfrm>
              <a:off x="5985689" y="3284876"/>
              <a:ext cx="114821" cy="11482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Oval 17">
              <a:extLst>
                <a:ext uri="{FF2B5EF4-FFF2-40B4-BE49-F238E27FC236}">
                  <a16:creationId xmlns:a16="http://schemas.microsoft.com/office/drawing/2014/main" id="{7907259E-0396-4300-B2DA-4EA042BB8735}"/>
                </a:ext>
              </a:extLst>
            </p:cNvPr>
            <p:cNvSpPr>
              <a:spLocks noChangeAspect="1"/>
            </p:cNvSpPr>
            <p:nvPr/>
          </p:nvSpPr>
          <p:spPr>
            <a:xfrm>
              <a:off x="6647824" y="3284876"/>
              <a:ext cx="114821" cy="11482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22AD8C-BA44-4853-933F-64E495C30CBB}"/>
                </a:ext>
              </a:extLst>
            </p:cNvPr>
            <p:cNvSpPr>
              <a:spLocks noChangeAspect="1"/>
            </p:cNvSpPr>
            <p:nvPr/>
          </p:nvSpPr>
          <p:spPr>
            <a:xfrm>
              <a:off x="6316756" y="3284876"/>
              <a:ext cx="114821" cy="11482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7D6412B-A367-40F1-B3E8-1854DFF09FEE}"/>
                </a:ext>
              </a:extLst>
            </p:cNvPr>
            <p:cNvSpPr>
              <a:spLocks noChangeAspect="1"/>
            </p:cNvSpPr>
            <p:nvPr/>
          </p:nvSpPr>
          <p:spPr>
            <a:xfrm>
              <a:off x="5654622" y="3284876"/>
              <a:ext cx="114821" cy="11482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1DE30160-D9B4-487C-B1D9-1DF331098A39}"/>
                </a:ext>
              </a:extLst>
            </p:cNvPr>
            <p:cNvCxnSpPr>
              <a:cxnSpLocks/>
            </p:cNvCxnSpPr>
            <p:nvPr/>
          </p:nvCxnSpPr>
          <p:spPr>
            <a:xfrm>
              <a:off x="2690237" y="3334403"/>
              <a:ext cx="460732" cy="0"/>
            </a:xfrm>
            <a:prstGeom prst="line">
              <a:avLst/>
            </a:prstGeom>
            <a:ln w="60325">
              <a:solidFill>
                <a:srgbClr val="8FAAD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64608E-22F8-4658-87F8-CA8DEBF1983F}"/>
                </a:ext>
              </a:extLst>
            </p:cNvPr>
            <p:cNvCxnSpPr>
              <a:cxnSpLocks/>
            </p:cNvCxnSpPr>
            <p:nvPr/>
          </p:nvCxnSpPr>
          <p:spPr>
            <a:xfrm>
              <a:off x="2741653" y="3530411"/>
              <a:ext cx="2652416" cy="0"/>
            </a:xfrm>
            <a:prstGeom prst="line">
              <a:avLst/>
            </a:prstGeom>
            <a:ln w="60325">
              <a:solidFill>
                <a:srgbClr val="DAE3F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8354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E1E8-6A46-4A37-9373-438EF3E484BD}"/>
              </a:ext>
            </a:extLst>
          </p:cNvPr>
          <p:cNvSpPr>
            <a:spLocks noGrp="1"/>
          </p:cNvSpPr>
          <p:nvPr>
            <p:ph type="title"/>
          </p:nvPr>
        </p:nvSpPr>
        <p:spPr/>
        <p:txBody>
          <a:bodyPr vert="horz" lIns="91440" tIns="45720" rIns="91440" bIns="45720" rtlCol="0" anchor="ctr">
            <a:normAutofit fontScale="90000"/>
          </a:bodyPr>
          <a:lstStyle/>
          <a:p>
            <a:r>
              <a:rPr lang="en-US" dirty="0">
                <a:effectLst/>
                <a:latin typeface="Calibri Light" panose="020F0302020204030204" pitchFamily="34" charset="0"/>
                <a:cs typeface="Calibri Light" panose="020F0302020204030204" pitchFamily="34" charset="0"/>
              </a:rPr>
              <a:t>Unpacking the Dimensions of a </a:t>
            </a:r>
            <a:br>
              <a:rPr lang="en-US" dirty="0">
                <a:effectLst/>
                <a:latin typeface="Calibri Light" panose="020F0302020204030204" pitchFamily="34" charset="0"/>
                <a:cs typeface="Calibri Light" panose="020F0302020204030204" pitchFamily="34" charset="0"/>
              </a:rPr>
            </a:br>
            <a:r>
              <a:rPr lang="en-US" dirty="0">
                <a:effectLst/>
                <a:latin typeface="Calibri Light" panose="020F0302020204030204" pitchFamily="34" charset="0"/>
                <a:cs typeface="Calibri Light" panose="020F0302020204030204" pitchFamily="34" charset="0"/>
              </a:rPr>
              <a:t>Performance Expectation Tool </a:t>
            </a:r>
          </a:p>
        </p:txBody>
      </p:sp>
      <p:sp>
        <p:nvSpPr>
          <p:cNvPr id="3" name="Content Placeholder 2">
            <a:extLst>
              <a:ext uri="{FF2B5EF4-FFF2-40B4-BE49-F238E27FC236}">
                <a16:creationId xmlns:a16="http://schemas.microsoft.com/office/drawing/2014/main" id="{D802AE0E-BAD4-4E7D-BED2-806F113F1F3D}"/>
              </a:ext>
            </a:extLst>
          </p:cNvPr>
          <p:cNvSpPr>
            <a:spLocks noGrp="1"/>
          </p:cNvSpPr>
          <p:nvPr>
            <p:ph idx="1"/>
          </p:nvPr>
        </p:nvSpPr>
        <p:spPr>
          <a:xfrm>
            <a:off x="457200" y="1431222"/>
            <a:ext cx="8229600" cy="4947854"/>
          </a:xfrm>
        </p:spPr>
        <p:txBody>
          <a:bodyPr/>
          <a:lstStyle/>
          <a:p>
            <a:pPr marL="228600" indent="-228600">
              <a:lnSpc>
                <a:spcPct val="100000"/>
              </a:lnSpc>
              <a:spcBef>
                <a:spcPts val="0"/>
              </a:spcBef>
              <a:spcAft>
                <a:spcPts val="600"/>
              </a:spcAft>
              <a:buSzPct val="100000"/>
            </a:pPr>
            <a:r>
              <a:rPr lang="en-US" sz="2800" dirty="0"/>
              <a:t>Provides guidance for unpacking a PE</a:t>
            </a:r>
          </a:p>
          <a:p>
            <a:pPr marL="228600" indent="-228600">
              <a:lnSpc>
                <a:spcPct val="100000"/>
              </a:lnSpc>
              <a:spcBef>
                <a:spcPts val="0"/>
              </a:spcBef>
              <a:spcAft>
                <a:spcPts val="600"/>
              </a:spcAft>
              <a:buSzPct val="100000"/>
            </a:pPr>
            <a:r>
              <a:rPr lang="en-US" sz="2800" dirty="0"/>
              <a:t>Template for documenting unpacking</a:t>
            </a:r>
          </a:p>
          <a:p>
            <a:pPr marL="0" indent="0">
              <a:buNone/>
            </a:pPr>
            <a:endParaRPr lang="en-US" dirty="0"/>
          </a:p>
        </p:txBody>
      </p:sp>
      <p:pic>
        <p:nvPicPr>
          <p:cNvPr id="4" name="Picture 3">
            <a:extLst>
              <a:ext uri="{FF2B5EF4-FFF2-40B4-BE49-F238E27FC236}">
                <a16:creationId xmlns:a16="http://schemas.microsoft.com/office/drawing/2014/main" id="{D8D96020-34E2-4804-89D8-7FBBDB4DE70B}"/>
              </a:ext>
            </a:extLst>
          </p:cNvPr>
          <p:cNvPicPr>
            <a:picLocks noChangeAspect="1"/>
          </p:cNvPicPr>
          <p:nvPr/>
        </p:nvPicPr>
        <p:blipFill rotWithShape="1">
          <a:blip r:embed="rId3"/>
          <a:srcRect l="11098" t="38322" r="54937" b="16410"/>
          <a:stretch/>
        </p:blipFill>
        <p:spPr>
          <a:xfrm>
            <a:off x="457200" y="2526634"/>
            <a:ext cx="7968067" cy="3271534"/>
          </a:xfrm>
          <a:prstGeom prst="rect">
            <a:avLst/>
          </a:prstGeom>
        </p:spPr>
      </p:pic>
      <p:grpSp>
        <p:nvGrpSpPr>
          <p:cNvPr id="11" name="Group 10">
            <a:extLst>
              <a:ext uri="{FF2B5EF4-FFF2-40B4-BE49-F238E27FC236}">
                <a16:creationId xmlns:a16="http://schemas.microsoft.com/office/drawing/2014/main" id="{FB0BD234-3F92-4BD0-9B8F-8E78ADE86263}"/>
              </a:ext>
            </a:extLst>
          </p:cNvPr>
          <p:cNvGrpSpPr/>
          <p:nvPr/>
        </p:nvGrpSpPr>
        <p:grpSpPr>
          <a:xfrm>
            <a:off x="7876936" y="5649495"/>
            <a:ext cx="1000739" cy="1015208"/>
            <a:chOff x="541148" y="428356"/>
            <a:chExt cx="1144952" cy="1144952"/>
          </a:xfrm>
        </p:grpSpPr>
        <p:sp>
          <p:nvSpPr>
            <p:cNvPr id="12" name="Oval 11">
              <a:extLst>
                <a:ext uri="{FF2B5EF4-FFF2-40B4-BE49-F238E27FC236}">
                  <a16:creationId xmlns:a16="http://schemas.microsoft.com/office/drawing/2014/main" id="{A6D154D5-899E-4D4D-80D3-D311616FADE1}"/>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3" name="Oval 4">
              <a:extLst>
                <a:ext uri="{FF2B5EF4-FFF2-40B4-BE49-F238E27FC236}">
                  <a16:creationId xmlns:a16="http://schemas.microsoft.com/office/drawing/2014/main" id="{39A30128-66A0-478C-B582-1F3246EFFFDF}"/>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4032756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4DA0-CE43-4B8E-8B6C-61F31BC81DB0}"/>
              </a:ext>
            </a:extLst>
          </p:cNvPr>
          <p:cNvSpPr>
            <a:spLocks noGrp="1"/>
          </p:cNvSpPr>
          <p:nvPr>
            <p:ph type="title"/>
          </p:nvPr>
        </p:nvSpPr>
        <p:spPr/>
        <p:txBody>
          <a:bodyPr vert="horz" lIns="91440" tIns="45720" rIns="91440" bIns="45720" rtlCol="0" anchor="ctr">
            <a:noAutofit/>
          </a:bodyPr>
          <a:lstStyle/>
          <a:p>
            <a:pPr defTabSz="685783">
              <a:spcBef>
                <a:spcPct val="0"/>
              </a:spcBef>
            </a:pPr>
            <a:r>
              <a:rPr lang="en-US" kern="1200" dirty="0">
                <a:latin typeface="Calibri Light" panose="020F0302020204030204" pitchFamily="34" charset="0"/>
                <a:ea typeface="+mj-ea"/>
                <a:cs typeface="Calibri Light" panose="020F0302020204030204" pitchFamily="34" charset="0"/>
              </a:rPr>
              <a:t>Components of the Unpacking Tool</a:t>
            </a:r>
          </a:p>
        </p:txBody>
      </p:sp>
      <p:sp>
        <p:nvSpPr>
          <p:cNvPr id="3" name="Content Placeholder 2">
            <a:extLst>
              <a:ext uri="{FF2B5EF4-FFF2-40B4-BE49-F238E27FC236}">
                <a16:creationId xmlns:a16="http://schemas.microsoft.com/office/drawing/2014/main" id="{73ED1824-ED2E-4600-B505-7A8CDF9C26B5}"/>
              </a:ext>
            </a:extLst>
          </p:cNvPr>
          <p:cNvSpPr>
            <a:spLocks noGrp="1"/>
          </p:cNvSpPr>
          <p:nvPr>
            <p:ph idx="1"/>
          </p:nvPr>
        </p:nvSpPr>
        <p:spPr>
          <a:xfrm>
            <a:off x="457200" y="1417320"/>
            <a:ext cx="8229600" cy="4784118"/>
          </a:xfrm>
        </p:spPr>
        <p:txBody>
          <a:bodyPr>
            <a:normAutofit lnSpcReduction="10000"/>
          </a:bodyPr>
          <a:lstStyle/>
          <a:p>
            <a:pPr marL="228600" indent="-228600">
              <a:lnSpc>
                <a:spcPct val="110000"/>
              </a:lnSpc>
              <a:spcBef>
                <a:spcPts val="0"/>
              </a:spcBef>
              <a:spcAft>
                <a:spcPts val="600"/>
              </a:spcAft>
              <a:buSzPct val="100000"/>
            </a:pPr>
            <a:r>
              <a:rPr lang="en-US" sz="2800" i="1" dirty="0"/>
              <a:t>Key aspects </a:t>
            </a:r>
            <a:r>
              <a:rPr lang="en-US" sz="2800" dirty="0"/>
              <a:t>are the underlying concepts that support each dimension of the PE and represent knowledge necessary for understanding or investigating more complex ideas and solving problems.</a:t>
            </a:r>
          </a:p>
          <a:p>
            <a:pPr marL="228600" indent="-228600">
              <a:lnSpc>
                <a:spcPct val="110000"/>
              </a:lnSpc>
              <a:spcBef>
                <a:spcPts val="0"/>
              </a:spcBef>
              <a:spcAft>
                <a:spcPts val="600"/>
              </a:spcAft>
              <a:buSzPct val="100000"/>
            </a:pPr>
            <a:r>
              <a:rPr lang="en-US" sz="2800" i="1" dirty="0"/>
              <a:t>Prior knowledge</a:t>
            </a:r>
            <a:r>
              <a:rPr lang="en-US" sz="2800" dirty="0"/>
              <a:t> refers to the background knowledge that is expected of students to develop an understanding of the SEP and DCI.</a:t>
            </a:r>
          </a:p>
          <a:p>
            <a:pPr marL="228600" indent="-228600">
              <a:lnSpc>
                <a:spcPct val="110000"/>
              </a:lnSpc>
              <a:spcBef>
                <a:spcPts val="0"/>
              </a:spcBef>
              <a:spcAft>
                <a:spcPts val="600"/>
              </a:spcAft>
              <a:buSzPct val="100000"/>
            </a:pPr>
            <a:r>
              <a:rPr lang="en-US" sz="2800" i="1" dirty="0"/>
              <a:t>Relationships between the CCC and the SEP </a:t>
            </a:r>
            <a:r>
              <a:rPr lang="en-US" sz="2800" dirty="0"/>
              <a:t>is included since when students are performing a SEP, they are often addressing one of the CCCs.</a:t>
            </a:r>
          </a:p>
        </p:txBody>
      </p:sp>
      <p:grpSp>
        <p:nvGrpSpPr>
          <p:cNvPr id="9" name="Group 8">
            <a:extLst>
              <a:ext uri="{FF2B5EF4-FFF2-40B4-BE49-F238E27FC236}">
                <a16:creationId xmlns:a16="http://schemas.microsoft.com/office/drawing/2014/main" id="{06A9BA91-E063-4F62-847E-693560A6245C}"/>
              </a:ext>
            </a:extLst>
          </p:cNvPr>
          <p:cNvGrpSpPr/>
          <p:nvPr/>
        </p:nvGrpSpPr>
        <p:grpSpPr>
          <a:xfrm>
            <a:off x="7876936" y="5649495"/>
            <a:ext cx="1000739" cy="1015208"/>
            <a:chOff x="541148" y="428356"/>
            <a:chExt cx="1144952" cy="1144952"/>
          </a:xfrm>
        </p:grpSpPr>
        <p:sp>
          <p:nvSpPr>
            <p:cNvPr id="10" name="Oval 9">
              <a:extLst>
                <a:ext uri="{FF2B5EF4-FFF2-40B4-BE49-F238E27FC236}">
                  <a16:creationId xmlns:a16="http://schemas.microsoft.com/office/drawing/2014/main" id="{B373BD78-7136-4C4E-A294-AFAFCB69D773}"/>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1" name="Oval 4">
              <a:extLst>
                <a:ext uri="{FF2B5EF4-FFF2-40B4-BE49-F238E27FC236}">
                  <a16:creationId xmlns:a16="http://schemas.microsoft.com/office/drawing/2014/main" id="{BB7898E1-40BA-4EE5-9C7C-E31ADE0E96D8}"/>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1819119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nvGraphicFramePr>
        <p:xfrm>
          <a:off x="337457" y="1244536"/>
          <a:ext cx="8469086" cy="5339144"/>
        </p:xfrm>
        <a:graphic>
          <a:graphicData uri="http://schemas.openxmlformats.org/drawingml/2006/table">
            <a:tbl>
              <a:tblPr firstRow="1" firstCol="1" bandRow="1"/>
              <a:tblGrid>
                <a:gridCol w="799351">
                  <a:extLst>
                    <a:ext uri="{9D8B030D-6E8A-4147-A177-3AD203B41FA5}">
                      <a16:colId xmlns:a16="http://schemas.microsoft.com/office/drawing/2014/main" val="1455344705"/>
                    </a:ext>
                  </a:extLst>
                </a:gridCol>
                <a:gridCol w="2539456">
                  <a:extLst>
                    <a:ext uri="{9D8B030D-6E8A-4147-A177-3AD203B41FA5}">
                      <a16:colId xmlns:a16="http://schemas.microsoft.com/office/drawing/2014/main" val="6152991"/>
                    </a:ext>
                  </a:extLst>
                </a:gridCol>
                <a:gridCol w="2741458">
                  <a:extLst>
                    <a:ext uri="{9D8B030D-6E8A-4147-A177-3AD203B41FA5}">
                      <a16:colId xmlns:a16="http://schemas.microsoft.com/office/drawing/2014/main" val="1384180883"/>
                    </a:ext>
                  </a:extLst>
                </a:gridCol>
                <a:gridCol w="2388821">
                  <a:extLst>
                    <a:ext uri="{9D8B030D-6E8A-4147-A177-3AD203B41FA5}">
                      <a16:colId xmlns:a16="http://schemas.microsoft.com/office/drawing/2014/main" val="3699351645"/>
                    </a:ext>
                  </a:extLst>
                </a:gridCol>
              </a:tblGrid>
              <a:tr h="130629">
                <a:tc gridSpan="4">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7856039"/>
                  </a:ext>
                </a:extLst>
              </a:tr>
              <a:tr h="590301">
                <a:tc gridSpan="4">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6327685"/>
                  </a:ext>
                </a:extLst>
              </a:tr>
              <a:tr h="291857">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 and Engineering Practices (SEP)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Disciplinary Core Ideas (DCI)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3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Crosscutting Concepts (CCC)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528837224"/>
                  </a:ext>
                </a:extLst>
              </a:tr>
              <a:tr h="1933297">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vert="vert27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SEP: Developing and Using Models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Use models to describe phenomena.</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PS1.A: Structure and Properties of Matter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of any type can be subdivided into particles that are too small to see, but even then, the matter still exists and can be detected by other means. A model showing that gases are made from matter particles that are too small to see and are moving freely around in space can explain many observations, including the inflation and shape of a balloon and the effects of air on larger particles or objects.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CCC: Scale, Proportion, and Quantity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Natural objects exist from the very small to the immensely large.</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64511295"/>
                  </a:ext>
                </a:extLst>
              </a:tr>
            </a:tbl>
          </a:graphicData>
        </a:graphic>
      </p:graphicFrame>
    </p:spTree>
    <p:extLst>
      <p:ext uri="{BB962C8B-B14F-4D97-AF65-F5344CB8AC3E}">
        <p14:creationId xmlns:p14="http://schemas.microsoft.com/office/powerpoint/2010/main" val="3810937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nvGraphicFramePr>
        <p:xfrm>
          <a:off x="615042" y="1273270"/>
          <a:ext cx="7913915" cy="5455319"/>
        </p:xfrm>
        <a:graphic>
          <a:graphicData uri="http://schemas.openxmlformats.org/drawingml/2006/table">
            <a:tbl>
              <a:tblPr firstRow="1" firstCol="1" bandRow="1"/>
              <a:tblGrid>
                <a:gridCol w="1786595">
                  <a:extLst>
                    <a:ext uri="{9D8B030D-6E8A-4147-A177-3AD203B41FA5}">
                      <a16:colId xmlns:a16="http://schemas.microsoft.com/office/drawing/2014/main" val="1455344705"/>
                    </a:ext>
                  </a:extLst>
                </a:gridCol>
                <a:gridCol w="6127320">
                  <a:extLst>
                    <a:ext uri="{9D8B030D-6E8A-4147-A177-3AD203B41FA5}">
                      <a16:colId xmlns:a16="http://schemas.microsoft.com/office/drawing/2014/main" val="1384180883"/>
                    </a:ext>
                  </a:extLst>
                </a:gridCol>
              </a:tblGrid>
              <a:tr h="206727">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mpd="sng">
                      <a:noFill/>
                      <a:prstDash val="solid"/>
                    </a:lnL>
                  </a:tcPr>
                </a:tc>
                <a:extLst>
                  <a:ext uri="{0D108BD9-81ED-4DB2-BD59-A6C34878D82A}">
                    <a16:rowId xmlns:a16="http://schemas.microsoft.com/office/drawing/2014/main" val="897856039"/>
                  </a:ext>
                </a:extLst>
              </a:tr>
              <a:tr h="1071900">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extLst>
                  <a:ext uri="{0D108BD9-81ED-4DB2-BD59-A6C34878D82A}">
                    <a16:rowId xmlns:a16="http://schemas.microsoft.com/office/drawing/2014/main" val="796327685"/>
                  </a:ext>
                </a:extLst>
              </a:tr>
              <a:tr h="206727">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Disciplinary Core Ideas (DCI)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528837224"/>
                  </a:ext>
                </a:extLst>
              </a:tr>
              <a:tr h="1288193">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PS1.A: Structure and Properties of Matter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of any type can be subdivided into particles that are too small to see, but even then, the matter still exists and can be detected by other means. A model showing that gases are made from matter particles that are too small to see and are moving freely around in space can explain many observations, including the inflation and shape of a balloon and the effects of air on larger particles or objects.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264511295"/>
                  </a:ext>
                </a:extLst>
              </a:tr>
              <a:tr h="1937073">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Aspects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Everything around us (matter) is made up of particles that are too small to be seen.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that cannot be seen can be detected in other ways.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Gas (air) has mass and takes up space.</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Gas (air) particles, which are too small to be seen, can affect larger particles and objects.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Gas particles, which freely move around in space, until they hit a material that keeps them from moving further, thus trapping the gas (e.g., air inflating a basketball, an expanding balloon).</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513807636"/>
                  </a:ext>
                </a:extLst>
              </a:tr>
              <a:tr h="483586">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Prior Knowledge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is anything that occupies space and has mass. </a:t>
                      </a: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Matter can change in different ways.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95336879"/>
                  </a:ext>
                </a:extLst>
              </a:tr>
            </a:tbl>
          </a:graphicData>
        </a:graphic>
      </p:graphicFrame>
    </p:spTree>
    <p:extLst>
      <p:ext uri="{BB962C8B-B14F-4D97-AF65-F5344CB8AC3E}">
        <p14:creationId xmlns:p14="http://schemas.microsoft.com/office/powerpoint/2010/main" val="385550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nvGraphicFramePr>
        <p:xfrm>
          <a:off x="457200" y="1263741"/>
          <a:ext cx="8229600" cy="5013683"/>
        </p:xfrm>
        <a:graphic>
          <a:graphicData uri="http://schemas.openxmlformats.org/drawingml/2006/table">
            <a:tbl>
              <a:tblPr firstRow="1" firstCol="1" bandRow="1"/>
              <a:tblGrid>
                <a:gridCol w="1970266">
                  <a:extLst>
                    <a:ext uri="{9D8B030D-6E8A-4147-A177-3AD203B41FA5}">
                      <a16:colId xmlns:a16="http://schemas.microsoft.com/office/drawing/2014/main" val="1455344705"/>
                    </a:ext>
                  </a:extLst>
                </a:gridCol>
                <a:gridCol w="6259334">
                  <a:extLst>
                    <a:ext uri="{9D8B030D-6E8A-4147-A177-3AD203B41FA5}">
                      <a16:colId xmlns:a16="http://schemas.microsoft.com/office/drawing/2014/main" val="6152991"/>
                    </a:ext>
                  </a:extLst>
                </a:gridCol>
              </a:tblGrid>
              <a:tr h="121933">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897856039"/>
                  </a:ext>
                </a:extLst>
              </a:tr>
              <a:tr h="377057">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96327685"/>
                  </a:ext>
                </a:extLst>
              </a:tr>
              <a:tr h="216707">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 and Engineering Practices (SEP)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528837224"/>
                  </a:ext>
                </a:extLst>
              </a:tr>
              <a:tr h="443516">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SEP: Developing and Using Models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Use models to describe phenomena.</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64511295"/>
                  </a:ext>
                </a:extLst>
              </a:tr>
              <a:tr h="13507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Aspects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components of the model.</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Use a model to reason about a phenomenon.</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Reason about the relationship of the different components of a model.</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Select and identify relevant aspects of a situation or phenomena to include in the model.</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13807636"/>
                  </a:ext>
                </a:extLst>
              </a:tr>
              <a:tr h="13507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Prior Knowledge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Knowledge that a model contains elements (observable and unobservable) that represent specific aspects of real-world phenomena</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Knowledge that models are used to help explain or predict phenomena</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095336879"/>
                  </a:ext>
                </a:extLst>
              </a:tr>
            </a:tbl>
          </a:graphicData>
        </a:graphic>
      </p:graphicFrame>
    </p:spTree>
    <p:extLst>
      <p:ext uri="{BB962C8B-B14F-4D97-AF65-F5344CB8AC3E}">
        <p14:creationId xmlns:p14="http://schemas.microsoft.com/office/powerpoint/2010/main" val="3959376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6EB1-C053-4F57-95DB-D66EFBB9C587}"/>
              </a:ext>
            </a:extLst>
          </p:cNvPr>
          <p:cNvSpPr>
            <a:spLocks noGrp="1"/>
          </p:cNvSpPr>
          <p:nvPr>
            <p:ph type="title"/>
          </p:nvPr>
        </p:nvSpPr>
        <p:spPr/>
        <p:txBody>
          <a:bodyPr>
            <a:normAutofit/>
          </a:bodyPr>
          <a:lstStyle/>
          <a:p>
            <a:r>
              <a:rPr lang="en-US" dirty="0">
                <a:effectLst/>
              </a:rPr>
              <a:t>Unpacking Tool for 5-PS1-1</a:t>
            </a:r>
          </a:p>
        </p:txBody>
      </p:sp>
      <p:graphicFrame>
        <p:nvGraphicFramePr>
          <p:cNvPr id="5" name="Table 4">
            <a:extLst>
              <a:ext uri="{FF2B5EF4-FFF2-40B4-BE49-F238E27FC236}">
                <a16:creationId xmlns:a16="http://schemas.microsoft.com/office/drawing/2014/main" id="{19DD2AC2-DDFD-4154-80E1-482B82984651}"/>
              </a:ext>
            </a:extLst>
          </p:cNvPr>
          <p:cNvGraphicFramePr>
            <a:graphicFrameLocks noGrp="1"/>
          </p:cNvGraphicFramePr>
          <p:nvPr/>
        </p:nvGraphicFramePr>
        <p:xfrm>
          <a:off x="457200" y="1263741"/>
          <a:ext cx="7990115" cy="5137351"/>
        </p:xfrm>
        <a:graphic>
          <a:graphicData uri="http://schemas.openxmlformats.org/drawingml/2006/table">
            <a:tbl>
              <a:tblPr firstRow="1" firstCol="1" bandRow="1"/>
              <a:tblGrid>
                <a:gridCol w="2003313">
                  <a:extLst>
                    <a:ext uri="{9D8B030D-6E8A-4147-A177-3AD203B41FA5}">
                      <a16:colId xmlns:a16="http://schemas.microsoft.com/office/drawing/2014/main" val="1455344705"/>
                    </a:ext>
                  </a:extLst>
                </a:gridCol>
                <a:gridCol w="5986802">
                  <a:extLst>
                    <a:ext uri="{9D8B030D-6E8A-4147-A177-3AD203B41FA5}">
                      <a16:colId xmlns:a16="http://schemas.microsoft.com/office/drawing/2014/main" val="3699351645"/>
                    </a:ext>
                  </a:extLst>
                </a:gridCol>
              </a:tblGrid>
              <a:tr h="141186">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mpd="sng">
                      <a:noFill/>
                      <a:prstDash val="solid"/>
                    </a:lnL>
                  </a:tcPr>
                </a:tc>
                <a:extLst>
                  <a:ext uri="{0D108BD9-81ED-4DB2-BD59-A6C34878D82A}">
                    <a16:rowId xmlns:a16="http://schemas.microsoft.com/office/drawing/2014/main" val="897856039"/>
                  </a:ext>
                </a:extLst>
              </a:tr>
              <a:tr h="436499">
                <a:tc gridSpan="2">
                  <a:txBody>
                    <a:bodyPr/>
                    <a:lstStyle/>
                    <a:p>
                      <a:pPr marL="0" marR="0">
                        <a:lnSpc>
                          <a:spcPct val="107000"/>
                        </a:lnSpc>
                        <a:spcBef>
                          <a:spcPts val="0"/>
                        </a:spcBef>
                        <a:spcAft>
                          <a:spcPts val="3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NGSS Performance Expectation: 5-PS1-1 </a:t>
                      </a:r>
                      <a:r>
                        <a:rPr lang="en-US" sz="14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Develop a model to describe that matter is made of particles too small to be seen.</a:t>
                      </a:r>
                      <a:r>
                        <a:rPr lang="en-US" sz="14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[Clarification Statement: Examples of evidence supporting a model could include adding air to expand a basketball, compressing air in a syringe, dissolving sugar in water, and evaporating salt water.] [</a:t>
                      </a:r>
                      <a:r>
                        <a:rPr lang="en-US" sz="1400" i="1" dirty="0">
                          <a:solidFill>
                            <a:srgbClr val="DD0000"/>
                          </a:solidFill>
                          <a:effectLst/>
                          <a:latin typeface="Calibri" panose="020F0502020204030204" pitchFamily="34" charset="0"/>
                          <a:ea typeface="Calibri" panose="020F0502020204030204" pitchFamily="34" charset="0"/>
                          <a:cs typeface="Times New Roman" panose="02020603050405020304" pitchFamily="18" charset="0"/>
                        </a:rPr>
                        <a:t>Assessment Boundary: Assessment does not include the atomic-scale mechanism of evaporation and condensation or defining the unseen particles.</a:t>
                      </a:r>
                      <a:r>
                        <a:rPr lang="en-US" sz="1400" dirty="0">
                          <a:solidFill>
                            <a:srgbClr val="DD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mpd="sng">
                      <a:noFill/>
                      <a:prstDash val="solid"/>
                    </a:lnL>
                  </a:tcPr>
                </a:tc>
                <a:extLst>
                  <a:ext uri="{0D108BD9-81ED-4DB2-BD59-A6C34878D82A}">
                    <a16:rowId xmlns:a16="http://schemas.microsoft.com/office/drawing/2014/main" val="796327685"/>
                  </a:ext>
                </a:extLst>
              </a:tr>
              <a:tr h="141186">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3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Crosscutting Concepts (CCC)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528837224"/>
                  </a:ext>
                </a:extLst>
              </a:tr>
              <a:tr h="566123">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CCC: Scale, Proportion, and Quantity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Natural objects exist from the very small to the immensely large.</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64511295"/>
                  </a:ext>
                </a:extLst>
              </a:tr>
              <a:tr h="1581775">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Aspects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Understand the units used to measure and compare quantities.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Describe relationships between natural objects which vary in size (very small to the immensely large).</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Understanding of scale involves not only understanding systems and processes vary in size, time span, and energy, but also different mechanisms operate at different scales.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13807636"/>
                  </a:ext>
                </a:extLst>
              </a:tr>
              <a:tr h="139065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Relationships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to SEPs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Models describe the scale of natural objects.</a:t>
                      </a:r>
                    </a:p>
                    <a:p>
                      <a:pPr marL="342900" marR="0" lvl="0" indent="-342900">
                        <a:lnSpc>
                          <a:spcPct val="107000"/>
                        </a:lnSpc>
                        <a:spcBef>
                          <a:spcPts val="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Data analysis serves to demonstrate the relative magnitude of some properties or processes.</a:t>
                      </a:r>
                    </a:p>
                    <a:p>
                      <a:pPr marL="342900" marR="0" lvl="0" indent="-342900">
                        <a:lnSpc>
                          <a:spcPct val="107000"/>
                        </a:lnSpc>
                        <a:spcBef>
                          <a:spcPts val="0"/>
                        </a:spcBef>
                        <a:spcAft>
                          <a:spcPts val="3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Calculate proportions correctly and measure accurately for valid results.</a:t>
                      </a:r>
                    </a:p>
                  </a:txBody>
                  <a:tcPr marL="53875" marR="5387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95336879"/>
                  </a:ext>
                </a:extLst>
              </a:tr>
            </a:tbl>
          </a:graphicData>
        </a:graphic>
      </p:graphicFrame>
    </p:spTree>
    <p:extLst>
      <p:ext uri="{BB962C8B-B14F-4D97-AF65-F5344CB8AC3E}">
        <p14:creationId xmlns:p14="http://schemas.microsoft.com/office/powerpoint/2010/main" val="2762967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0C43-5939-48C9-8686-FF1630065C17}"/>
              </a:ext>
            </a:extLst>
          </p:cNvPr>
          <p:cNvSpPr>
            <a:spLocks noGrp="1"/>
          </p:cNvSpPr>
          <p:nvPr>
            <p:ph type="title"/>
          </p:nvPr>
        </p:nvSpPr>
        <p:spPr/>
        <p:txBody>
          <a:bodyPr/>
          <a:lstStyle/>
          <a:p>
            <a:r>
              <a:rPr lang="en-US" dirty="0">
                <a:effectLst/>
              </a:rPr>
              <a:t>Resources for Unpacking</a:t>
            </a:r>
          </a:p>
        </p:txBody>
      </p:sp>
      <p:sp>
        <p:nvSpPr>
          <p:cNvPr id="3" name="Content Placeholder 2">
            <a:extLst>
              <a:ext uri="{FF2B5EF4-FFF2-40B4-BE49-F238E27FC236}">
                <a16:creationId xmlns:a16="http://schemas.microsoft.com/office/drawing/2014/main" id="{6137EEBD-E626-4887-8846-57818488AE2B}"/>
              </a:ext>
            </a:extLst>
          </p:cNvPr>
          <p:cNvSpPr>
            <a:spLocks noGrp="1"/>
          </p:cNvSpPr>
          <p:nvPr>
            <p:ph idx="1"/>
          </p:nvPr>
        </p:nvSpPr>
        <p:spPr>
          <a:xfrm>
            <a:off x="457200" y="1417320"/>
            <a:ext cx="8229600" cy="4784118"/>
          </a:xfrm>
        </p:spPr>
        <p:txBody>
          <a:bodyPr/>
          <a:lstStyle/>
          <a:p>
            <a:pPr marL="228600" indent="-228600">
              <a:lnSpc>
                <a:spcPct val="100000"/>
              </a:lnSpc>
              <a:spcBef>
                <a:spcPts val="0"/>
              </a:spcBef>
              <a:spcAft>
                <a:spcPts val="600"/>
              </a:spcAft>
            </a:pPr>
            <a:r>
              <a:rPr lang="en-US" sz="2800" i="1" dirty="0"/>
              <a:t>A Framework for K-12 Science Education: Practices, Crosscutting Concepts, and Core Ideas </a:t>
            </a:r>
          </a:p>
          <a:p>
            <a:pPr marL="228600" indent="-228600">
              <a:lnSpc>
                <a:spcPct val="100000"/>
              </a:lnSpc>
              <a:spcBef>
                <a:spcPts val="0"/>
              </a:spcBef>
              <a:spcAft>
                <a:spcPts val="600"/>
              </a:spcAft>
            </a:pPr>
            <a:r>
              <a:rPr lang="en-US" sz="2800" dirty="0"/>
              <a:t>State Science Content Standards</a:t>
            </a:r>
          </a:p>
          <a:p>
            <a:pPr marL="228600" indent="-228600">
              <a:lnSpc>
                <a:spcPct val="100000"/>
              </a:lnSpc>
              <a:spcBef>
                <a:spcPts val="0"/>
              </a:spcBef>
              <a:spcAft>
                <a:spcPts val="600"/>
              </a:spcAft>
            </a:pPr>
            <a:r>
              <a:rPr lang="en-US" sz="2800" dirty="0"/>
              <a:t>The NGSS</a:t>
            </a:r>
          </a:p>
          <a:p>
            <a:pPr marL="228600" indent="-228600">
              <a:lnSpc>
                <a:spcPct val="100000"/>
              </a:lnSpc>
              <a:spcBef>
                <a:spcPts val="0"/>
              </a:spcBef>
              <a:spcAft>
                <a:spcPts val="600"/>
              </a:spcAft>
            </a:pPr>
            <a:r>
              <a:rPr lang="en-US" sz="2800" dirty="0"/>
              <a:t>NGSS Appendices E, F, and G</a:t>
            </a:r>
          </a:p>
          <a:p>
            <a:pPr marL="228600" indent="-228600">
              <a:lnSpc>
                <a:spcPct val="100000"/>
              </a:lnSpc>
              <a:spcBef>
                <a:spcPts val="0"/>
              </a:spcBef>
              <a:spcAft>
                <a:spcPts val="600"/>
              </a:spcAft>
            </a:pPr>
            <a:r>
              <a:rPr lang="en-US" sz="2800" dirty="0"/>
              <a:t>NGSS Evidence Statements</a:t>
            </a:r>
          </a:p>
          <a:p>
            <a:pPr marL="228600" indent="-228600">
              <a:lnSpc>
                <a:spcPct val="100000"/>
              </a:lnSpc>
              <a:spcBef>
                <a:spcPts val="0"/>
              </a:spcBef>
              <a:spcAft>
                <a:spcPts val="600"/>
              </a:spcAft>
            </a:pPr>
            <a:endParaRPr lang="en-US" sz="2800" dirty="0"/>
          </a:p>
          <a:p>
            <a:pPr marL="228600" indent="-228600">
              <a:lnSpc>
                <a:spcPct val="100000"/>
              </a:lnSpc>
              <a:spcBef>
                <a:spcPts val="0"/>
              </a:spcBef>
              <a:spcAft>
                <a:spcPts val="600"/>
              </a:spcAft>
            </a:pPr>
            <a:endParaRPr lang="en-US" sz="2800" dirty="0"/>
          </a:p>
          <a:p>
            <a:endParaRPr lang="en-US" dirty="0"/>
          </a:p>
        </p:txBody>
      </p:sp>
    </p:spTree>
    <p:extLst>
      <p:ext uri="{BB962C8B-B14F-4D97-AF65-F5344CB8AC3E}">
        <p14:creationId xmlns:p14="http://schemas.microsoft.com/office/powerpoint/2010/main" val="29671633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A6F9-E352-41B8-BCD6-8427748DD477}"/>
              </a:ext>
            </a:extLst>
          </p:cNvPr>
          <p:cNvSpPr>
            <a:spLocks noGrp="1"/>
          </p:cNvSpPr>
          <p:nvPr>
            <p:ph type="title"/>
          </p:nvPr>
        </p:nvSpPr>
        <p:spPr/>
        <p:txBody>
          <a:bodyPr vert="horz" lIns="91440" tIns="45720" rIns="91440" bIns="45720" rtlCol="0" anchor="ctr">
            <a:normAutofit fontScale="90000"/>
          </a:bodyPr>
          <a:lstStyle/>
          <a:p>
            <a:r>
              <a:rPr lang="en-US" dirty="0">
                <a:effectLst/>
              </a:rPr>
              <a:t>Phase 2: Domain Modeling and Phase 3: Conceptual Assessment Framework</a:t>
            </a:r>
          </a:p>
        </p:txBody>
      </p:sp>
      <p:sp>
        <p:nvSpPr>
          <p:cNvPr id="6" name="Content Placeholder 2">
            <a:extLst>
              <a:ext uri="{FF2B5EF4-FFF2-40B4-BE49-F238E27FC236}">
                <a16:creationId xmlns:a16="http://schemas.microsoft.com/office/drawing/2014/main" id="{7DD7DF17-10E4-4A92-9E53-741DCCDA20BA}"/>
              </a:ext>
            </a:extLst>
          </p:cNvPr>
          <p:cNvSpPr txBox="1">
            <a:spLocks/>
          </p:cNvSpPr>
          <p:nvPr/>
        </p:nvSpPr>
        <p:spPr>
          <a:xfrm>
            <a:off x="4571998" y="1467477"/>
            <a:ext cx="4402183" cy="4436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Goal:</a:t>
            </a:r>
          </a:p>
          <a:p>
            <a:pPr marL="228600" marR="0" lvl="1" indent="-228600" algn="l" defTabSz="914400" rtl="0" eaLnBrk="1" fontAlgn="auto" latinLnBrk="0" hangingPunct="1">
              <a:lnSpc>
                <a:spcPct val="90000"/>
              </a:lnSpc>
              <a:spcBef>
                <a:spcPts val="0"/>
              </a:spcBef>
              <a:spcAft>
                <a:spcPts val="600"/>
              </a:spcAft>
              <a:buClrTx/>
              <a:buSzTx/>
              <a:buFont typeface="Calibri" panose="020F050202020403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clearly lay out the assessment argument</a:t>
            </a:r>
          </a:p>
          <a:p>
            <a:pPr marL="4572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will be covered?</a:t>
            </a:r>
          </a:p>
          <a:p>
            <a:pPr marL="4572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will not be covered?</a:t>
            </a:r>
          </a:p>
          <a:p>
            <a:pPr marL="4572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will students demonstrate their knowledge?</a:t>
            </a:r>
          </a:p>
          <a:p>
            <a:pPr marL="4572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do tasks look like?</a:t>
            </a:r>
          </a:p>
        </p:txBody>
      </p:sp>
      <p:sp>
        <p:nvSpPr>
          <p:cNvPr id="8" name="Rectangle 7">
            <a:extLst>
              <a:ext uri="{FF2B5EF4-FFF2-40B4-BE49-F238E27FC236}">
                <a16:creationId xmlns:a16="http://schemas.microsoft.com/office/drawing/2014/main" id="{81EB315E-5B3E-470E-98CB-A5323D207F12}"/>
              </a:ext>
            </a:extLst>
          </p:cNvPr>
          <p:cNvSpPr/>
          <p:nvPr/>
        </p:nvSpPr>
        <p:spPr>
          <a:xfrm>
            <a:off x="727636" y="1465300"/>
            <a:ext cx="1786964"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Resources:</a:t>
            </a:r>
          </a:p>
        </p:txBody>
      </p:sp>
      <p:graphicFrame>
        <p:nvGraphicFramePr>
          <p:cNvPr id="9" name="Content Placeholder 6">
            <a:extLst>
              <a:ext uri="{FF2B5EF4-FFF2-40B4-BE49-F238E27FC236}">
                <a16:creationId xmlns:a16="http://schemas.microsoft.com/office/drawing/2014/main" id="{029C4C64-5446-40C2-98BB-58E8ADE0FA8A}"/>
              </a:ext>
            </a:extLst>
          </p:cNvPr>
          <p:cNvGraphicFramePr>
            <a:graphicFrameLocks/>
          </p:cNvGraphicFramePr>
          <p:nvPr/>
        </p:nvGraphicFramePr>
        <p:xfrm>
          <a:off x="0" y="1882363"/>
          <a:ext cx="4571999" cy="2504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6">
            <a:extLst>
              <a:ext uri="{FF2B5EF4-FFF2-40B4-BE49-F238E27FC236}">
                <a16:creationId xmlns:a16="http://schemas.microsoft.com/office/drawing/2014/main" id="{6A6B57C5-55AF-4C97-93AB-AE6D0ADFB2AC}"/>
              </a:ext>
            </a:extLst>
          </p:cNvPr>
          <p:cNvGraphicFramePr>
            <a:graphicFrameLocks/>
          </p:cNvGraphicFramePr>
          <p:nvPr/>
        </p:nvGraphicFramePr>
        <p:xfrm>
          <a:off x="0" y="4321634"/>
          <a:ext cx="4571998" cy="24411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5742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5B392F-0BAF-4556-BDE8-C4FB4160EC37}"/>
              </a:ext>
            </a:extLst>
          </p:cNvPr>
          <p:cNvSpPr>
            <a:spLocks noGrp="1"/>
          </p:cNvSpPr>
          <p:nvPr>
            <p:ph type="title"/>
          </p:nvPr>
        </p:nvSpPr>
        <p:spPr>
          <a:xfrm>
            <a:off x="299921" y="244113"/>
            <a:ext cx="8229600" cy="1143000"/>
          </a:xfrm>
        </p:spPr>
        <p:txBody>
          <a:bodyPr vert="horz" lIns="91440" tIns="45720" rIns="91440" bIns="45720" rtlCol="0" anchor="ctr">
            <a:normAutofit fontScale="90000"/>
          </a:bodyPr>
          <a:lstStyle/>
          <a:p>
            <a:r>
              <a:rPr lang="en-US" dirty="0">
                <a:effectLst/>
                <a:latin typeface="Calibri Light" panose="020F0302020204030204" pitchFamily="34" charset="0"/>
                <a:cs typeface="Calibri Light" panose="020F0302020204030204" pitchFamily="34" charset="0"/>
              </a:rPr>
              <a:t>Identifying Assessment Task Specifications</a:t>
            </a:r>
          </a:p>
        </p:txBody>
      </p:sp>
      <p:sp>
        <p:nvSpPr>
          <p:cNvPr id="6" name="Content Placeholder 5">
            <a:extLst>
              <a:ext uri="{FF2B5EF4-FFF2-40B4-BE49-F238E27FC236}">
                <a16:creationId xmlns:a16="http://schemas.microsoft.com/office/drawing/2014/main" id="{23383351-F943-482F-B7C2-8B4440842768}"/>
              </a:ext>
            </a:extLst>
          </p:cNvPr>
          <p:cNvSpPr>
            <a:spLocks noGrp="1"/>
          </p:cNvSpPr>
          <p:nvPr>
            <p:ph idx="1"/>
          </p:nvPr>
        </p:nvSpPr>
        <p:spPr>
          <a:xfrm>
            <a:off x="487402" y="1417221"/>
            <a:ext cx="8243719" cy="4499513"/>
          </a:xfrm>
        </p:spPr>
        <p:txBody>
          <a:bodyPr>
            <a:normAutofit lnSpcReduction="10000"/>
          </a:bodyPr>
          <a:lstStyle/>
          <a:p>
            <a:pPr marL="228600" indent="-228600">
              <a:lnSpc>
                <a:spcPct val="100000"/>
              </a:lnSpc>
              <a:spcBef>
                <a:spcPts val="0"/>
              </a:spcBef>
              <a:spcAft>
                <a:spcPts val="600"/>
              </a:spcAft>
              <a:buSzPct val="100000"/>
            </a:pPr>
            <a:r>
              <a:rPr lang="en-US" sz="2800" dirty="0"/>
              <a:t>Allows educators to translate the PE-specific unpacking of the three dimensions into assessment tasks</a:t>
            </a:r>
          </a:p>
          <a:p>
            <a:pPr marL="228600" indent="-228600">
              <a:lnSpc>
                <a:spcPct val="100000"/>
              </a:lnSpc>
              <a:spcBef>
                <a:spcPts val="0"/>
              </a:spcBef>
              <a:spcAft>
                <a:spcPts val="600"/>
              </a:spcAft>
              <a:buSzPct val="100000"/>
            </a:pPr>
            <a:r>
              <a:rPr lang="en-US" sz="2800" dirty="0"/>
              <a:t>Allows educators to determine what counts as evidence for student learning</a:t>
            </a:r>
          </a:p>
          <a:p>
            <a:pPr marL="228600" indent="-228600">
              <a:lnSpc>
                <a:spcPct val="100000"/>
              </a:lnSpc>
              <a:spcBef>
                <a:spcPts val="0"/>
              </a:spcBef>
              <a:spcAft>
                <a:spcPts val="600"/>
              </a:spcAft>
              <a:buSzPct val="100000"/>
            </a:pPr>
            <a:r>
              <a:rPr lang="en-US" sz="2800" dirty="0"/>
              <a:t>Helps educators develop assessment tasks that allow students opportunities to call upon, transfer, and apply learning that has occurred during instruction to new challenges, much the way a scientist or engineer would, in an assessment situation</a:t>
            </a:r>
          </a:p>
        </p:txBody>
      </p:sp>
      <p:grpSp>
        <p:nvGrpSpPr>
          <p:cNvPr id="10" name="Group 9">
            <a:extLst>
              <a:ext uri="{FF2B5EF4-FFF2-40B4-BE49-F238E27FC236}">
                <a16:creationId xmlns:a16="http://schemas.microsoft.com/office/drawing/2014/main" id="{251DD387-2727-43BD-BDC6-68C0CF562A7D}"/>
              </a:ext>
            </a:extLst>
          </p:cNvPr>
          <p:cNvGrpSpPr/>
          <p:nvPr/>
        </p:nvGrpSpPr>
        <p:grpSpPr>
          <a:xfrm>
            <a:off x="7876936" y="5649495"/>
            <a:ext cx="1000739" cy="1015208"/>
            <a:chOff x="541148" y="428356"/>
            <a:chExt cx="1144952" cy="1144952"/>
          </a:xfrm>
        </p:grpSpPr>
        <p:sp>
          <p:nvSpPr>
            <p:cNvPr id="11" name="Oval 10">
              <a:extLst>
                <a:ext uri="{FF2B5EF4-FFF2-40B4-BE49-F238E27FC236}">
                  <a16:creationId xmlns:a16="http://schemas.microsoft.com/office/drawing/2014/main" id="{676304EB-3550-4542-A69D-9E3D3CCDCE74}"/>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2" name="Oval 4">
              <a:extLst>
                <a:ext uri="{FF2B5EF4-FFF2-40B4-BE49-F238E27FC236}">
                  <a16:creationId xmlns:a16="http://schemas.microsoft.com/office/drawing/2014/main" id="{D60C216C-42EE-47BC-811A-2065A227F16C}"/>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39635553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E1E8-6A46-4A37-9373-438EF3E484BD}"/>
              </a:ext>
            </a:extLst>
          </p:cNvPr>
          <p:cNvSpPr>
            <a:spLocks noGrp="1"/>
          </p:cNvSpPr>
          <p:nvPr>
            <p:ph type="title"/>
          </p:nvPr>
        </p:nvSpPr>
        <p:spPr>
          <a:xfrm>
            <a:off x="457200" y="274320"/>
            <a:ext cx="8229600" cy="1143000"/>
          </a:xfrm>
        </p:spPr>
        <p:txBody>
          <a:bodyPr vert="horz" lIns="91440" tIns="45720" rIns="91440" bIns="45720" rtlCol="0" anchor="ctr">
            <a:normAutofit/>
          </a:bodyPr>
          <a:lstStyle/>
          <a:p>
            <a:r>
              <a:rPr lang="en-US" dirty="0">
                <a:effectLst/>
                <a:latin typeface="Calibri Light" panose="020F0302020204030204" pitchFamily="34" charset="0"/>
                <a:cs typeface="Calibri Light" panose="020F0302020204030204" pitchFamily="34" charset="0"/>
              </a:rPr>
              <a:t>Assessment Task Specifications Tool</a:t>
            </a:r>
          </a:p>
        </p:txBody>
      </p:sp>
      <p:sp>
        <p:nvSpPr>
          <p:cNvPr id="3" name="Content Placeholder 2">
            <a:extLst>
              <a:ext uri="{FF2B5EF4-FFF2-40B4-BE49-F238E27FC236}">
                <a16:creationId xmlns:a16="http://schemas.microsoft.com/office/drawing/2014/main" id="{D802AE0E-BAD4-4E7D-BED2-806F113F1F3D}"/>
              </a:ext>
            </a:extLst>
          </p:cNvPr>
          <p:cNvSpPr>
            <a:spLocks noGrp="1"/>
          </p:cNvSpPr>
          <p:nvPr>
            <p:ph idx="1"/>
          </p:nvPr>
        </p:nvSpPr>
        <p:spPr>
          <a:xfrm>
            <a:off x="457199" y="1417320"/>
            <a:ext cx="8229600" cy="4351338"/>
          </a:xfrm>
        </p:spPr>
        <p:txBody>
          <a:bodyPr>
            <a:normAutofit/>
          </a:bodyPr>
          <a:lstStyle/>
          <a:p>
            <a:pPr marL="228600" indent="-228600">
              <a:lnSpc>
                <a:spcPct val="100000"/>
              </a:lnSpc>
              <a:spcBef>
                <a:spcPts val="0"/>
              </a:spcBef>
              <a:spcAft>
                <a:spcPts val="600"/>
              </a:spcAft>
              <a:buSzPct val="100000"/>
            </a:pPr>
            <a:r>
              <a:rPr lang="en-US" sz="3200" dirty="0"/>
              <a:t>Identifies key elements needed to be addressed by task developers to develop meaningful and interpretable assessment tasks</a:t>
            </a:r>
          </a:p>
          <a:p>
            <a:pPr marL="228600" indent="-228600">
              <a:lnSpc>
                <a:spcPct val="100000"/>
              </a:lnSpc>
              <a:spcBef>
                <a:spcPts val="0"/>
              </a:spcBef>
              <a:spcAft>
                <a:spcPts val="600"/>
              </a:spcAft>
              <a:buSzPct val="100000"/>
            </a:pPr>
            <a:r>
              <a:rPr lang="en-US" sz="3200" dirty="0"/>
              <a:t>Template for documenting task specifications</a:t>
            </a:r>
          </a:p>
          <a:p>
            <a:pPr marL="0" indent="0">
              <a:buNone/>
            </a:pPr>
            <a:endParaRPr lang="en-US" dirty="0"/>
          </a:p>
          <a:p>
            <a:pPr marL="0" indent="0">
              <a:buNone/>
            </a:pPr>
            <a:endParaRPr lang="en-US" dirty="0"/>
          </a:p>
        </p:txBody>
      </p:sp>
      <p:grpSp>
        <p:nvGrpSpPr>
          <p:cNvPr id="8" name="Group 7">
            <a:extLst>
              <a:ext uri="{FF2B5EF4-FFF2-40B4-BE49-F238E27FC236}">
                <a16:creationId xmlns:a16="http://schemas.microsoft.com/office/drawing/2014/main" id="{51BDBEBE-A98D-45D8-A44A-B56223836F14}"/>
              </a:ext>
            </a:extLst>
          </p:cNvPr>
          <p:cNvGrpSpPr/>
          <p:nvPr/>
        </p:nvGrpSpPr>
        <p:grpSpPr>
          <a:xfrm>
            <a:off x="7876936" y="5649495"/>
            <a:ext cx="1000739" cy="1015208"/>
            <a:chOff x="541148" y="428356"/>
            <a:chExt cx="1144952" cy="1144952"/>
          </a:xfrm>
        </p:grpSpPr>
        <p:sp>
          <p:nvSpPr>
            <p:cNvPr id="9" name="Oval 8">
              <a:extLst>
                <a:ext uri="{FF2B5EF4-FFF2-40B4-BE49-F238E27FC236}">
                  <a16:creationId xmlns:a16="http://schemas.microsoft.com/office/drawing/2014/main" id="{B4FA33FD-E163-4DEB-82DE-5800C96DA3C5}"/>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0" name="Oval 4">
              <a:extLst>
                <a:ext uri="{FF2B5EF4-FFF2-40B4-BE49-F238E27FC236}">
                  <a16:creationId xmlns:a16="http://schemas.microsoft.com/office/drawing/2014/main" id="{1BDA4368-974B-4E97-9468-3239BD7049E1}"/>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363332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2BE6A2F6-4F11-4EF0-8D46-6A8F2E8AA836}"/>
              </a:ext>
            </a:extLst>
          </p:cNvPr>
          <p:cNvSpPr>
            <a:spLocks noChangeAspect="1"/>
          </p:cNvSpPr>
          <p:nvPr/>
        </p:nvSpPr>
        <p:spPr>
          <a:xfrm flipH="1">
            <a:off x="4407059" y="2427633"/>
            <a:ext cx="118872" cy="11887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36F4B81F-F0E0-4894-82E6-8B0A018593E6}"/>
              </a:ext>
            </a:extLst>
          </p:cNvPr>
          <p:cNvSpPr>
            <a:spLocks noChangeAspect="1"/>
          </p:cNvSpPr>
          <p:nvPr/>
        </p:nvSpPr>
        <p:spPr>
          <a:xfrm flipH="1">
            <a:off x="135790" y="1295843"/>
            <a:ext cx="1577340" cy="15773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240F5B8-E412-4794-AB01-FB2C464AC783}"/>
              </a:ext>
            </a:extLst>
          </p:cNvPr>
          <p:cNvSpPr>
            <a:spLocks noChangeAspect="1"/>
          </p:cNvSpPr>
          <p:nvPr/>
        </p:nvSpPr>
        <p:spPr>
          <a:xfrm flipH="1">
            <a:off x="238660" y="1398713"/>
            <a:ext cx="1371600" cy="1371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46F83950-C727-4803-8EAC-E5FBCA92FD81}"/>
              </a:ext>
            </a:extLst>
          </p:cNvPr>
          <p:cNvSpPr>
            <a:spLocks noChangeAspect="1"/>
          </p:cNvSpPr>
          <p:nvPr/>
        </p:nvSpPr>
        <p:spPr>
          <a:xfrm flipH="1">
            <a:off x="342831" y="1502884"/>
            <a:ext cx="1163259" cy="116325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38551D4E-2C7D-4E88-AB50-CB3780CB475E}"/>
              </a:ext>
            </a:extLst>
          </p:cNvPr>
          <p:cNvSpPr>
            <a:spLocks noChangeAspect="1"/>
          </p:cNvSpPr>
          <p:nvPr/>
        </p:nvSpPr>
        <p:spPr>
          <a:xfrm flipH="1">
            <a:off x="656318" y="1816371"/>
            <a:ext cx="536285" cy="53628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 Pentagon 6">
            <a:extLst>
              <a:ext uri="{FF2B5EF4-FFF2-40B4-BE49-F238E27FC236}">
                <a16:creationId xmlns:a16="http://schemas.microsoft.com/office/drawing/2014/main" id="{80DED21F-A1DE-43E8-BCA1-19734B07563C}"/>
              </a:ext>
            </a:extLst>
          </p:cNvPr>
          <p:cNvSpPr/>
          <p:nvPr/>
        </p:nvSpPr>
        <p:spPr>
          <a:xfrm>
            <a:off x="719032" y="1977833"/>
            <a:ext cx="7919236" cy="20574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6806" marR="0" lvl="0" indent="-1116806"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rPr>
              <a:t>Student learning in relation to goals and expectations</a:t>
            </a:r>
          </a:p>
        </p:txBody>
      </p:sp>
      <p:sp>
        <p:nvSpPr>
          <p:cNvPr id="13" name="TextBox 12">
            <a:extLst>
              <a:ext uri="{FF2B5EF4-FFF2-40B4-BE49-F238E27FC236}">
                <a16:creationId xmlns:a16="http://schemas.microsoft.com/office/drawing/2014/main" id="{51FCB6CE-E7A4-4F2F-AC66-EEE22441FFA0}"/>
              </a:ext>
            </a:extLst>
          </p:cNvPr>
          <p:cNvSpPr txBox="1"/>
          <p:nvPr/>
        </p:nvSpPr>
        <p:spPr>
          <a:xfrm>
            <a:off x="1802147" y="2220666"/>
            <a:ext cx="218200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Interim and other classroom assessments</a:t>
            </a:r>
          </a:p>
        </p:txBody>
      </p:sp>
      <p:sp>
        <p:nvSpPr>
          <p:cNvPr id="15" name="TextBox 14">
            <a:extLst>
              <a:ext uri="{FF2B5EF4-FFF2-40B4-BE49-F238E27FC236}">
                <a16:creationId xmlns:a16="http://schemas.microsoft.com/office/drawing/2014/main" id="{CF76F136-E253-44A3-B990-3CF257E4DEDA}"/>
              </a:ext>
            </a:extLst>
          </p:cNvPr>
          <p:cNvSpPr txBox="1"/>
          <p:nvPr/>
        </p:nvSpPr>
        <p:spPr>
          <a:xfrm>
            <a:off x="3320749" y="2354758"/>
            <a:ext cx="1157689"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Annual assessments</a:t>
            </a:r>
          </a:p>
        </p:txBody>
      </p:sp>
      <p:sp>
        <p:nvSpPr>
          <p:cNvPr id="83" name="Oval 82">
            <a:extLst>
              <a:ext uri="{FF2B5EF4-FFF2-40B4-BE49-F238E27FC236}">
                <a16:creationId xmlns:a16="http://schemas.microsoft.com/office/drawing/2014/main" id="{1C7AFA25-B79D-4818-A86D-91724C2EE073}"/>
              </a:ext>
            </a:extLst>
          </p:cNvPr>
          <p:cNvSpPr>
            <a:spLocks noChangeAspect="1"/>
          </p:cNvSpPr>
          <p:nvPr/>
        </p:nvSpPr>
        <p:spPr>
          <a:xfrm>
            <a:off x="4100230"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96C65249-EE91-4662-B7BB-4BE8793D25F4}"/>
              </a:ext>
            </a:extLst>
          </p:cNvPr>
          <p:cNvSpPr>
            <a:spLocks noChangeAspect="1"/>
          </p:cNvSpPr>
          <p:nvPr/>
        </p:nvSpPr>
        <p:spPr>
          <a:xfrm>
            <a:off x="4516702"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E6015B6B-539B-42EF-A35E-A2AA09A7A283}"/>
              </a:ext>
            </a:extLst>
          </p:cNvPr>
          <p:cNvSpPr>
            <a:spLocks noChangeAspect="1"/>
          </p:cNvSpPr>
          <p:nvPr/>
        </p:nvSpPr>
        <p:spPr>
          <a:xfrm>
            <a:off x="4308466"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5FA59577-F326-4C2C-8751-77DAF614D521}"/>
              </a:ext>
            </a:extLst>
          </p:cNvPr>
          <p:cNvSpPr>
            <a:spLocks noChangeAspect="1"/>
          </p:cNvSpPr>
          <p:nvPr/>
        </p:nvSpPr>
        <p:spPr>
          <a:xfrm>
            <a:off x="3891994" y="2281483"/>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7" name="Straight Connector 86">
            <a:extLst>
              <a:ext uri="{FF2B5EF4-FFF2-40B4-BE49-F238E27FC236}">
                <a16:creationId xmlns:a16="http://schemas.microsoft.com/office/drawing/2014/main" id="{ADEEA3FC-79BB-4837-9ABA-BA1487A51B25}"/>
              </a:ext>
            </a:extLst>
          </p:cNvPr>
          <p:cNvCxnSpPr>
            <a:cxnSpLocks/>
          </p:cNvCxnSpPr>
          <p:nvPr/>
        </p:nvCxnSpPr>
        <p:spPr>
          <a:xfrm>
            <a:off x="1506090" y="2318628"/>
            <a:ext cx="345549" cy="0"/>
          </a:xfrm>
          <a:prstGeom prst="line">
            <a:avLst/>
          </a:prstGeom>
          <a:ln w="60325">
            <a:solidFill>
              <a:srgbClr val="8FAADC"/>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A257578-2CCB-4594-A1F9-A00D7508234F}"/>
              </a:ext>
            </a:extLst>
          </p:cNvPr>
          <p:cNvCxnSpPr>
            <a:cxnSpLocks/>
          </p:cNvCxnSpPr>
          <p:nvPr/>
        </p:nvCxnSpPr>
        <p:spPr>
          <a:xfrm>
            <a:off x="1571289" y="2470586"/>
            <a:ext cx="1749460" cy="11540"/>
          </a:xfrm>
          <a:prstGeom prst="line">
            <a:avLst/>
          </a:prstGeom>
          <a:ln w="60325">
            <a:solidFill>
              <a:srgbClr val="DAE3F3"/>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91C04BA-7CE9-49FD-9480-8BFFC15145D8}"/>
              </a:ext>
            </a:extLst>
          </p:cNvPr>
          <p:cNvSpPr/>
          <p:nvPr/>
        </p:nvSpPr>
        <p:spPr>
          <a:xfrm>
            <a:off x="2495660" y="2556665"/>
            <a:ext cx="1988820" cy="2191405"/>
          </a:xfrm>
          <a:prstGeom prst="roundRect">
            <a:avLst/>
          </a:prstGeom>
          <a:solidFill>
            <a:srgbClr val="DAE3F3"/>
          </a:solidFill>
        </p:spPr>
        <p:txBody>
          <a:bodyPr wrap="square" lIns="68580" tIns="0" rtlCol="0">
            <a:spAutoFit/>
          </a:bodyPr>
          <a:lstStyle/>
          <a:p>
            <a:pPr marL="0" marR="0" lvl="1" indent="0" algn="ctr"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Guide to Developing</a:t>
            </a:r>
            <a:b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Three-Dimensional Science Tasks for</a:t>
            </a:r>
            <a:b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Large-Scale Assessments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Purpose: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To guide implementation of principled-approaches for developing three-dimensional tasks aligned to NGSS-like standards for large-scale science assessments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Audience: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State administrators; vendors</a:t>
            </a:r>
          </a:p>
          <a:p>
            <a:pPr marL="515541" marR="0" lvl="1" indent="-515541"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Format: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Guidebook; templates; tasks; exemplars</a:t>
            </a:r>
          </a:p>
        </p:txBody>
      </p:sp>
      <p:sp>
        <p:nvSpPr>
          <p:cNvPr id="25" name="Rectangle: Rounded Corners 24">
            <a:extLst>
              <a:ext uri="{FF2B5EF4-FFF2-40B4-BE49-F238E27FC236}">
                <a16:creationId xmlns:a16="http://schemas.microsoft.com/office/drawing/2014/main" id="{4AB0E405-2089-4151-9AAE-E775F82B5A0D}"/>
              </a:ext>
            </a:extLst>
          </p:cNvPr>
          <p:cNvSpPr/>
          <p:nvPr/>
        </p:nvSpPr>
        <p:spPr>
          <a:xfrm>
            <a:off x="4590123" y="2266141"/>
            <a:ext cx="1988820" cy="2071665"/>
          </a:xfrm>
          <a:prstGeom prst="roundRect">
            <a:avLst/>
          </a:prstGeom>
          <a:solidFill>
            <a:srgbClr val="8FAADC"/>
          </a:solidFill>
        </p:spPr>
        <p:txBody>
          <a:bodyPr wrap="square" lIns="68580" tIns="0" rtlCol="0">
            <a:spAutoFit/>
          </a:bodyPr>
          <a:lstStyle/>
          <a:p>
            <a:pPr marL="0" marR="0" lvl="1" indent="0" algn="ctr"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Guide to Developing</a:t>
            </a:r>
            <a:b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Three-Dimensional Science Tasks for Classroom Assessments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Purpose: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To guide implementation of principled-approaches for developing three-dimensional tasks aligned to NGSS-like standards for use within classrooms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Audience: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Local educators and administrators</a:t>
            </a:r>
          </a:p>
          <a:p>
            <a:pPr marL="515541" marR="0" lvl="1" indent="-515541"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Format: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Guidebook; templates; tasks; exemplars</a:t>
            </a:r>
          </a:p>
        </p:txBody>
      </p:sp>
      <p:sp>
        <p:nvSpPr>
          <p:cNvPr id="41" name="Rectangle: Rounded Corners 40">
            <a:extLst>
              <a:ext uri="{FF2B5EF4-FFF2-40B4-BE49-F238E27FC236}">
                <a16:creationId xmlns:a16="http://schemas.microsoft.com/office/drawing/2014/main" id="{1119EE64-0D0C-4347-B5DD-3F9D6D291609}"/>
              </a:ext>
            </a:extLst>
          </p:cNvPr>
          <p:cNvSpPr/>
          <p:nvPr/>
        </p:nvSpPr>
        <p:spPr>
          <a:xfrm>
            <a:off x="6705259" y="2266141"/>
            <a:ext cx="2039907" cy="2071665"/>
          </a:xfrm>
          <a:prstGeom prst="roundRect">
            <a:avLst/>
          </a:prstGeom>
          <a:solidFill>
            <a:srgbClr val="8FAADC"/>
          </a:solidFill>
        </p:spPr>
        <p:txBody>
          <a:bodyPr wrap="square" lIns="68580" tIns="0" rIns="0" rtlCol="0">
            <a:spAutoFit/>
          </a:bodyPr>
          <a:lstStyle/>
          <a:p>
            <a:pPr marL="0" marR="0" lvl="1" indent="0" algn="ctr"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Professional Learning Sessions on Using a Principled Approach to Designing Classroom Assessment Tasks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Purpose:</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To support local educators in applying principled-design in the development of classroom assessment tasks that link to curriculum and instruction</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Audience:</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Local educators and administrators</a:t>
            </a:r>
          </a:p>
          <a:p>
            <a:pPr marL="515541" marR="0" lvl="1" indent="-515541" algn="l"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Format: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Workbook; templates; PPT slides; guiding questions</a:t>
            </a:r>
          </a:p>
        </p:txBody>
      </p:sp>
      <p:sp>
        <p:nvSpPr>
          <p:cNvPr id="30" name="Rectangle 29">
            <a:extLst>
              <a:ext uri="{FF2B5EF4-FFF2-40B4-BE49-F238E27FC236}">
                <a16:creationId xmlns:a16="http://schemas.microsoft.com/office/drawing/2014/main" id="{8126DD61-6138-48B2-9F13-FA9671DF2982}"/>
              </a:ext>
            </a:extLst>
          </p:cNvPr>
          <p:cNvSpPr/>
          <p:nvPr/>
        </p:nvSpPr>
        <p:spPr>
          <a:xfrm>
            <a:off x="6500056" y="3250806"/>
            <a:ext cx="304619" cy="6858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FAADC"/>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F0796582-85A7-4DC5-A1B8-665776A62E77}"/>
              </a:ext>
            </a:extLst>
          </p:cNvPr>
          <p:cNvSpPr/>
          <p:nvPr/>
        </p:nvSpPr>
        <p:spPr>
          <a:xfrm>
            <a:off x="342831" y="3048155"/>
            <a:ext cx="2044822" cy="1668542"/>
          </a:xfrm>
          <a:prstGeom prst="roundRect">
            <a:avLst/>
          </a:prstGeom>
          <a:solidFill>
            <a:srgbClr val="DAE3F3"/>
          </a:solidFill>
        </p:spPr>
        <p:txBody>
          <a:bodyPr wrap="square" lIns="68580" tIns="0" rtlCol="0">
            <a:spAutoFit/>
          </a:bodyPr>
          <a:lstStyle/>
          <a:p>
            <a:pPr marL="0" marR="0" lvl="1" indent="0" algn="ctr"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 Principled-Design Approach to Creating PLDs and Building</a:t>
            </a:r>
            <a:b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Score Scales </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Purpose: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To explain how and why to develop PLDs and score scales using a principled-design approach</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Audience:</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State and local educators; vendors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Format: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White paper</a:t>
            </a:r>
          </a:p>
        </p:txBody>
      </p:sp>
      <p:sp>
        <p:nvSpPr>
          <p:cNvPr id="45" name="Rectangle 44">
            <a:extLst>
              <a:ext uri="{FF2B5EF4-FFF2-40B4-BE49-F238E27FC236}">
                <a16:creationId xmlns:a16="http://schemas.microsoft.com/office/drawing/2014/main" id="{076B89BB-6BDA-451E-BAF0-116E706F0F2D}"/>
              </a:ext>
            </a:extLst>
          </p:cNvPr>
          <p:cNvSpPr/>
          <p:nvPr/>
        </p:nvSpPr>
        <p:spPr>
          <a:xfrm>
            <a:off x="2319227" y="3831110"/>
            <a:ext cx="207804" cy="6858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FAADC"/>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E273204B-A5DF-4DC6-923E-5E70C1F65EAE}"/>
              </a:ext>
            </a:extLst>
          </p:cNvPr>
          <p:cNvSpPr/>
          <p:nvPr/>
        </p:nvSpPr>
        <p:spPr>
          <a:xfrm>
            <a:off x="6701254" y="4547071"/>
            <a:ext cx="1988820" cy="1528078"/>
          </a:xfrm>
          <a:prstGeom prst="roundRect">
            <a:avLst/>
          </a:prstGeom>
          <a:solidFill>
            <a:srgbClr val="B7D1E7"/>
          </a:solidFill>
        </p:spPr>
        <p:txBody>
          <a:bodyPr wrap="square" lIns="68580" tIns="0" rtlCol="0">
            <a:spAutoFit/>
          </a:bodyPr>
          <a:lstStyle/>
          <a:p>
            <a:pPr marL="0" marR="0" lvl="1" indent="0" algn="ctr"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Assessment Literacy Workbook</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Purpose: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To strengthen educators’ understanding of and ability to make good decisions about assessments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Audience:</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State and local educators; vendors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Format: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Digital workbook</a:t>
            </a:r>
          </a:p>
        </p:txBody>
      </p:sp>
      <p:sp>
        <p:nvSpPr>
          <p:cNvPr id="48" name="Rectangle: Rounded Corners 47">
            <a:extLst>
              <a:ext uri="{FF2B5EF4-FFF2-40B4-BE49-F238E27FC236}">
                <a16:creationId xmlns:a16="http://schemas.microsoft.com/office/drawing/2014/main" id="{7DE55928-72D6-4368-8FCC-88F8F5EE824C}"/>
              </a:ext>
            </a:extLst>
          </p:cNvPr>
          <p:cNvSpPr/>
          <p:nvPr/>
        </p:nvSpPr>
        <p:spPr>
          <a:xfrm>
            <a:off x="4631111" y="4547070"/>
            <a:ext cx="1955254" cy="1577737"/>
          </a:xfrm>
          <a:prstGeom prst="roundRect">
            <a:avLst/>
          </a:prstGeom>
          <a:solidFill>
            <a:srgbClr val="B7D1E7"/>
          </a:solidFill>
        </p:spPr>
        <p:txBody>
          <a:bodyPr wrap="square" lIns="68580" tIns="0" rtlCol="0">
            <a:spAutoFit/>
          </a:bodyPr>
          <a:lstStyle/>
          <a:p>
            <a:pPr marL="0" marR="0" lvl="1" indent="0" algn="ctr"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Self-Evaluation Protocols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Purpose: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To support educators in evaluating the quality of the assessments in their assessment systems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Audience:</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State and local educators; vendors</a:t>
            </a:r>
          </a:p>
          <a:p>
            <a:pPr marL="515541" marR="0" lvl="1" indent="-515541" algn="l" defTabSz="457200" rtl="0" eaLnBrk="1" fontAlgn="auto" latinLnBrk="0" hangingPunct="1">
              <a:lnSpc>
                <a:spcPct val="100000"/>
              </a:lnSpc>
              <a:spcBef>
                <a:spcPts val="0"/>
              </a:spcBef>
              <a:spcAft>
                <a:spcPts val="45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Format: 	</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Protocol</a:t>
            </a:r>
          </a:p>
          <a:p>
            <a:pPr marL="515541" marR="0" lvl="1" indent="-515541" algn="l" defTabSz="457200" rtl="0" eaLnBrk="1" fontAlgn="auto" latinLnBrk="0" hangingPunct="1">
              <a:lnSpc>
                <a:spcPct val="100000"/>
              </a:lnSpc>
              <a:spcBef>
                <a:spcPts val="0"/>
              </a:spcBef>
              <a:spcAft>
                <a:spcPts val="45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 Box 2">
            <a:extLst>
              <a:ext uri="{FF2B5EF4-FFF2-40B4-BE49-F238E27FC236}">
                <a16:creationId xmlns:a16="http://schemas.microsoft.com/office/drawing/2014/main" id="{A0F261BE-47DD-404B-8712-6FEE2D577A59}"/>
              </a:ext>
            </a:extLst>
          </p:cNvPr>
          <p:cNvSpPr txBox="1">
            <a:spLocks noChangeArrowheads="1"/>
          </p:cNvSpPr>
          <p:nvPr/>
        </p:nvSpPr>
        <p:spPr bwMode="auto">
          <a:xfrm>
            <a:off x="3753256" y="4893031"/>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prstClr val="white"/>
                </a:solidFill>
                <a:effectLst/>
                <a:uLnTx/>
                <a:uFillTx/>
                <a:latin typeface="Calibri" panose="020F0502020204030204"/>
                <a:ea typeface="+mn-ea"/>
                <a:cs typeface="+mn-cs"/>
              </a:rPr>
              <a:t>Stakeholders collaborate to effectively coordinate alignment of</a:t>
            </a:r>
            <a:br>
              <a:rPr kumimoji="0" lang="en-US" altLang="en-US" sz="675"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altLang="en-US" sz="675" b="0" i="0" u="none" strike="noStrike" kern="1200" cap="none" spc="0" normalizeH="0" baseline="0" noProof="0" dirty="0">
                <a:ln>
                  <a:noFill/>
                </a:ln>
                <a:solidFill>
                  <a:prstClr val="white"/>
                </a:solidFill>
                <a:effectLst/>
                <a:uLnTx/>
                <a:uFillTx/>
                <a:latin typeface="Calibri" panose="020F0502020204030204"/>
                <a:ea typeface="+mn-ea"/>
                <a:cs typeface="+mn-cs"/>
              </a:rPr>
              <a:t>C-I-A systems</a:t>
            </a:r>
          </a:p>
        </p:txBody>
      </p:sp>
      <p:sp>
        <p:nvSpPr>
          <p:cNvPr id="50" name="Text Box 11">
            <a:extLst>
              <a:ext uri="{FF2B5EF4-FFF2-40B4-BE49-F238E27FC236}">
                <a16:creationId xmlns:a16="http://schemas.microsoft.com/office/drawing/2014/main" id="{C2DCA4A5-FCDE-4445-B3D0-68773D60E37F}"/>
              </a:ext>
            </a:extLst>
          </p:cNvPr>
          <p:cNvSpPr txBox="1">
            <a:spLocks noChangeArrowheads="1"/>
          </p:cNvSpPr>
          <p:nvPr/>
        </p:nvSpPr>
        <p:spPr bwMode="auto">
          <a:xfrm>
            <a:off x="342831" y="4889972"/>
            <a:ext cx="806629"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489075" indent="-1489075">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prstClr val="white"/>
                </a:solidFill>
                <a:effectLst/>
                <a:uLnTx/>
                <a:uFillTx/>
                <a:latin typeface="Calibri" panose="020F0502020204030204"/>
                <a:ea typeface="+mn-ea"/>
                <a:cs typeface="+mn-cs"/>
              </a:rPr>
              <a:t>Assessment systems are developed such that they can inform improvements to curriculum and instruction</a:t>
            </a:r>
          </a:p>
        </p:txBody>
      </p:sp>
      <p:sp>
        <p:nvSpPr>
          <p:cNvPr id="51" name="Text Box 3">
            <a:extLst>
              <a:ext uri="{FF2B5EF4-FFF2-40B4-BE49-F238E27FC236}">
                <a16:creationId xmlns:a16="http://schemas.microsoft.com/office/drawing/2014/main" id="{46503863-7A88-488D-A017-C743397CAB57}"/>
              </a:ext>
            </a:extLst>
          </p:cNvPr>
          <p:cNvSpPr txBox="1">
            <a:spLocks noChangeArrowheads="1"/>
          </p:cNvSpPr>
          <p:nvPr/>
        </p:nvSpPr>
        <p:spPr bwMode="auto">
          <a:xfrm>
            <a:off x="1224716" y="4889972"/>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prstClr val="white"/>
                </a:solidFill>
                <a:effectLst/>
                <a:uLnTx/>
                <a:uFillTx/>
                <a:latin typeface="Calibri" panose="020F0502020204030204"/>
                <a:ea typeface="+mn-ea"/>
                <a:cs typeface="+mn-cs"/>
              </a:rPr>
              <a:t>Assessments are equitable, accessible, and culturally relevant for widest range of students</a:t>
            </a:r>
          </a:p>
        </p:txBody>
      </p:sp>
      <p:sp>
        <p:nvSpPr>
          <p:cNvPr id="52" name="Text Box 4">
            <a:extLst>
              <a:ext uri="{FF2B5EF4-FFF2-40B4-BE49-F238E27FC236}">
                <a16:creationId xmlns:a16="http://schemas.microsoft.com/office/drawing/2014/main" id="{47B9DF3C-80EA-44EC-A310-A94CF6AF659A}"/>
              </a:ext>
            </a:extLst>
          </p:cNvPr>
          <p:cNvSpPr txBox="1">
            <a:spLocks noChangeArrowheads="1"/>
          </p:cNvSpPr>
          <p:nvPr/>
        </p:nvSpPr>
        <p:spPr bwMode="auto">
          <a:xfrm>
            <a:off x="2883986" y="4889972"/>
            <a:ext cx="795281"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prstClr val="white"/>
                </a:solidFill>
                <a:effectLst/>
                <a:uLnTx/>
                <a:uFillTx/>
                <a:latin typeface="Calibri" panose="020F0502020204030204"/>
                <a:ea typeface="+mn-ea"/>
                <a:cs typeface="+mn-cs"/>
              </a:rPr>
              <a:t>State assessments connect coherently to local C-I-A in a way that provides comprehensive coverage of the standards</a:t>
            </a:r>
          </a:p>
        </p:txBody>
      </p:sp>
      <p:sp>
        <p:nvSpPr>
          <p:cNvPr id="53" name="Text Box 17">
            <a:extLst>
              <a:ext uri="{FF2B5EF4-FFF2-40B4-BE49-F238E27FC236}">
                <a16:creationId xmlns:a16="http://schemas.microsoft.com/office/drawing/2014/main" id="{22F98BE9-B42C-425B-8026-A886C56E8AD8}"/>
              </a:ext>
            </a:extLst>
          </p:cNvPr>
          <p:cNvSpPr txBox="1">
            <a:spLocks noChangeArrowheads="1"/>
          </p:cNvSpPr>
          <p:nvPr/>
        </p:nvSpPr>
        <p:spPr bwMode="auto">
          <a:xfrm>
            <a:off x="2054352" y="4889972"/>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prstClr val="white"/>
                </a:solidFill>
                <a:effectLst/>
                <a:uLnTx/>
                <a:uFillTx/>
                <a:latin typeface="Calibri" panose="020F0502020204030204"/>
                <a:ea typeface="+mn-ea"/>
                <a:cs typeface="+mn-cs"/>
              </a:rPr>
              <a:t>Educators use student performance data appropriately to monitor progress toward CCR and to inform teaching</a:t>
            </a:r>
          </a:p>
        </p:txBody>
      </p:sp>
      <p:sp>
        <p:nvSpPr>
          <p:cNvPr id="54" name="Rectangle 53">
            <a:extLst>
              <a:ext uri="{FF2B5EF4-FFF2-40B4-BE49-F238E27FC236}">
                <a16:creationId xmlns:a16="http://schemas.microsoft.com/office/drawing/2014/main" id="{0B21C1D1-2C28-4268-A5CA-457E7AA58877}"/>
              </a:ext>
            </a:extLst>
          </p:cNvPr>
          <p:cNvSpPr/>
          <p:nvPr/>
        </p:nvSpPr>
        <p:spPr>
          <a:xfrm>
            <a:off x="6508283" y="5232872"/>
            <a:ext cx="304619" cy="68580"/>
          </a:xfrm>
          <a:prstGeom prst="rect">
            <a:avLst/>
          </a:prstGeom>
          <a:solidFill>
            <a:srgbClr val="B7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8FAADC"/>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B5365A0-57BA-4C70-BB00-EC2217A93E66}"/>
              </a:ext>
            </a:extLst>
          </p:cNvPr>
          <p:cNvSpPr txBox="1"/>
          <p:nvPr/>
        </p:nvSpPr>
        <p:spPr>
          <a:xfrm>
            <a:off x="393775" y="4707020"/>
            <a:ext cx="284885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Theory of Action Principles</a:t>
            </a:r>
          </a:p>
        </p:txBody>
      </p:sp>
      <p:sp>
        <p:nvSpPr>
          <p:cNvPr id="59" name="TextBox 58">
            <a:extLst>
              <a:ext uri="{FF2B5EF4-FFF2-40B4-BE49-F238E27FC236}">
                <a16:creationId xmlns:a16="http://schemas.microsoft.com/office/drawing/2014/main" id="{F4101E84-B9AD-4C84-92D1-20ABC99729E0}"/>
              </a:ext>
            </a:extLst>
          </p:cNvPr>
          <p:cNvSpPr txBox="1"/>
          <p:nvPr/>
        </p:nvSpPr>
        <p:spPr>
          <a:xfrm>
            <a:off x="4555754" y="4361891"/>
            <a:ext cx="146820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Assessment Fundamentals</a:t>
            </a:r>
          </a:p>
        </p:txBody>
      </p:sp>
      <p:sp>
        <p:nvSpPr>
          <p:cNvPr id="43" name="Rectangle 42">
            <a:extLst>
              <a:ext uri="{FF2B5EF4-FFF2-40B4-BE49-F238E27FC236}">
                <a16:creationId xmlns:a16="http://schemas.microsoft.com/office/drawing/2014/main" id="{56046D6F-F61D-430E-BDF3-1B55E622C54A}"/>
              </a:ext>
            </a:extLst>
          </p:cNvPr>
          <p:cNvSpPr/>
          <p:nvPr/>
        </p:nvSpPr>
        <p:spPr>
          <a:xfrm>
            <a:off x="1595766" y="2563425"/>
            <a:ext cx="787395" cy="32900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538" b="1" i="0" u="none" strike="noStrike" kern="1200" cap="none" spc="0" normalizeH="0" baseline="0" noProof="0" dirty="0">
                <a:ln>
                  <a:noFill/>
                </a:ln>
                <a:solidFill>
                  <a:prstClr val="black"/>
                </a:solidFill>
                <a:effectLst/>
                <a:uLnTx/>
                <a:uFillTx/>
                <a:latin typeface="Calibri" panose="020F0502020204030204"/>
                <a:ea typeface="+mn-ea"/>
                <a:cs typeface="+mn-cs"/>
              </a:rPr>
              <a:t>SCILLSS</a:t>
            </a:r>
          </a:p>
        </p:txBody>
      </p:sp>
      <p:sp>
        <p:nvSpPr>
          <p:cNvPr id="68" name="Rectangle 1">
            <a:extLst>
              <a:ext uri="{FF2B5EF4-FFF2-40B4-BE49-F238E27FC236}">
                <a16:creationId xmlns:a16="http://schemas.microsoft.com/office/drawing/2014/main" id="{F1C4E28D-FC07-48A6-955A-5FB56741C12C}"/>
              </a:ext>
            </a:extLst>
          </p:cNvPr>
          <p:cNvSpPr>
            <a:spLocks noChangeArrowheads="1"/>
          </p:cNvSpPr>
          <p:nvPr/>
        </p:nvSpPr>
        <p:spPr bwMode="auto">
          <a:xfrm>
            <a:off x="5105724" y="1344746"/>
            <a:ext cx="3532544" cy="575131"/>
          </a:xfrm>
          <a:prstGeom prst="rect">
            <a:avLst/>
          </a:prstGeom>
          <a:noFill/>
          <a:ln w="12700">
            <a:noFill/>
            <a:miter lim="800000"/>
            <a:headEnd/>
            <a:tailEnd/>
          </a:ln>
        </p:spPr>
        <p:txBody>
          <a:bodyPr vert="horz" wrap="square" lIns="68580" tIns="0" rIns="68580" bIns="34290" numCol="1" anchor="t" anchorCtr="0" compatLnSpc="1">
            <a:prstTxWarp prst="textNoShape">
              <a:avLst/>
            </a:prstTxWarp>
          </a:bodyPr>
          <a:lstStyle/>
          <a:p>
            <a:pPr marL="0" marR="0" lvl="0" indent="0" algn="just" defTabSz="457200" rtl="0" eaLnBrk="0" fontAlgn="base" latinLnBrk="0" hangingPunct="0">
              <a:lnSpc>
                <a:spcPct val="100000"/>
              </a:lnSpc>
              <a:spcBef>
                <a:spcPts val="0"/>
              </a:spcBef>
              <a:spcAft>
                <a:spcPct val="0"/>
              </a:spcAft>
              <a:buClrTx/>
              <a:buSzTx/>
              <a:buFontTx/>
              <a:buNone/>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a:ea typeface="+mn-ea"/>
                <a:cs typeface="+mn-cs"/>
              </a:rPr>
              <a:t>SCILLSS Goal 2, Support Implementation of Principled-Design: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mn-cs"/>
              </a:rPr>
              <a:t>Strengthen the knowledge base and experience among stakeholders in using principled-design approaches to create and evaluate quality science assessments that generate meaningful and useful scores</a:t>
            </a:r>
          </a:p>
        </p:txBody>
      </p:sp>
      <p:sp>
        <p:nvSpPr>
          <p:cNvPr id="69" name="Rectangle 5">
            <a:extLst>
              <a:ext uri="{FF2B5EF4-FFF2-40B4-BE49-F238E27FC236}">
                <a16:creationId xmlns:a16="http://schemas.microsoft.com/office/drawing/2014/main" id="{92B69FDB-E397-4766-8FE9-2DB36D9C4CDB}"/>
              </a:ext>
            </a:extLst>
          </p:cNvPr>
          <p:cNvSpPr>
            <a:spLocks noChangeArrowheads="1"/>
          </p:cNvSpPr>
          <p:nvPr/>
        </p:nvSpPr>
        <p:spPr bwMode="auto">
          <a:xfrm>
            <a:off x="1802148" y="1344746"/>
            <a:ext cx="3096537" cy="575131"/>
          </a:xfrm>
          <a:prstGeom prst="rect">
            <a:avLst/>
          </a:prstGeom>
          <a:noFill/>
          <a:ln w="12700">
            <a:noFill/>
            <a:miter lim="800000"/>
            <a:headEnd/>
            <a:tailEnd/>
          </a:ln>
        </p:spPr>
        <p:txBody>
          <a:bodyPr vert="horz" wrap="square" lIns="68580" tIns="0" rIns="68580" bIns="34290" numCol="1" anchor="t" anchorCtr="0" compatLnSpc="1">
            <a:prstTxWarp prst="textNoShape">
              <a:avLst/>
            </a:prstTxWarp>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en-US" altLang="en-US" sz="900" b="1" i="0" u="none" strike="noStrike" kern="1200" cap="none" spc="0" normalizeH="0" baseline="0" noProof="0" dirty="0">
                <a:ln>
                  <a:noFill/>
                </a:ln>
                <a:solidFill>
                  <a:prstClr val="black"/>
                </a:solidFill>
                <a:effectLst/>
                <a:uLnTx/>
                <a:uFillTx/>
                <a:latin typeface="Calibri" panose="020F0502020204030204"/>
                <a:ea typeface="+mn-ea"/>
                <a:cs typeface="+mn-cs"/>
              </a:rPr>
              <a:t>SCILLSS Goal 1, Coherence: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mn-cs"/>
              </a:rPr>
              <a:t>Establish a means for states to strengthen the meaning of statewide science assessment results and to connect those results with local science curriculum, instruction, and assessment</a:t>
            </a:r>
          </a:p>
        </p:txBody>
      </p:sp>
      <p:sp>
        <p:nvSpPr>
          <p:cNvPr id="60" name="Rectangle 59">
            <a:extLst>
              <a:ext uri="{FF2B5EF4-FFF2-40B4-BE49-F238E27FC236}">
                <a16:creationId xmlns:a16="http://schemas.microsoft.com/office/drawing/2014/main" id="{0C30CD65-3C54-452C-8300-2E38A4514487}"/>
              </a:ext>
            </a:extLst>
          </p:cNvPr>
          <p:cNvSpPr/>
          <p:nvPr/>
        </p:nvSpPr>
        <p:spPr>
          <a:xfrm>
            <a:off x="1591101" y="2713048"/>
            <a:ext cx="796308"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resources</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EF5940C-11E9-4A6A-892F-6AD7B7E18A09}"/>
              </a:ext>
            </a:extLst>
          </p:cNvPr>
          <p:cNvSpPr>
            <a:spLocks noGrp="1"/>
          </p:cNvSpPr>
          <p:nvPr>
            <p:ph type="title"/>
          </p:nvPr>
        </p:nvSpPr>
        <p:spPr>
          <a:xfrm>
            <a:off x="457200" y="213371"/>
            <a:ext cx="8229600" cy="1143000"/>
          </a:xfrm>
        </p:spPr>
        <p:txBody>
          <a:bodyPr vert="horz" lIns="91440" tIns="45720" rIns="91440" bIns="45720" rtlCol="0" anchor="ctr">
            <a:normAutofit/>
          </a:bodyPr>
          <a:lstStyle/>
          <a:p>
            <a:r>
              <a:rPr lang="en-US" sz="3600" dirty="0">
                <a:effectLst/>
              </a:rPr>
              <a:t>SCILLSS Resources and Student Learning</a:t>
            </a:r>
          </a:p>
        </p:txBody>
      </p:sp>
    </p:spTree>
    <p:extLst>
      <p:ext uri="{BB962C8B-B14F-4D97-AF65-F5344CB8AC3E}">
        <p14:creationId xmlns:p14="http://schemas.microsoft.com/office/powerpoint/2010/main" val="3675079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B94A8B-480C-4A86-A0C8-BF25689C92C3}"/>
              </a:ext>
            </a:extLst>
          </p:cNvPr>
          <p:cNvPicPr>
            <a:picLocks noChangeAspect="1"/>
          </p:cNvPicPr>
          <p:nvPr/>
        </p:nvPicPr>
        <p:blipFill rotWithShape="1">
          <a:blip r:embed="rId3"/>
          <a:srcRect l="15704" t="25274" r="15070" b="6745"/>
          <a:stretch/>
        </p:blipFill>
        <p:spPr>
          <a:xfrm>
            <a:off x="266325" y="1565993"/>
            <a:ext cx="7930704" cy="4380848"/>
          </a:xfrm>
          <a:prstGeom prst="rect">
            <a:avLst/>
          </a:prstGeom>
        </p:spPr>
      </p:pic>
      <p:sp>
        <p:nvSpPr>
          <p:cNvPr id="3" name="Title 1">
            <a:extLst>
              <a:ext uri="{FF2B5EF4-FFF2-40B4-BE49-F238E27FC236}">
                <a16:creationId xmlns:a16="http://schemas.microsoft.com/office/drawing/2014/main" id="{5EA0063A-81A4-4B99-80E3-762F61AFF695}"/>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Light" panose="020F0302020204030204"/>
                <a:ea typeface="+mj-ea"/>
                <a:cs typeface="+mj-cs"/>
              </a:rPr>
              <a:t>Assessment Task Specifications Tool</a:t>
            </a:r>
          </a:p>
        </p:txBody>
      </p:sp>
      <p:grpSp>
        <p:nvGrpSpPr>
          <p:cNvPr id="9" name="Group 8">
            <a:extLst>
              <a:ext uri="{FF2B5EF4-FFF2-40B4-BE49-F238E27FC236}">
                <a16:creationId xmlns:a16="http://schemas.microsoft.com/office/drawing/2014/main" id="{2115E92E-B1CC-424E-9129-EA64F2D0EC56}"/>
              </a:ext>
            </a:extLst>
          </p:cNvPr>
          <p:cNvGrpSpPr/>
          <p:nvPr/>
        </p:nvGrpSpPr>
        <p:grpSpPr>
          <a:xfrm>
            <a:off x="7876936" y="5649495"/>
            <a:ext cx="1000739" cy="1015208"/>
            <a:chOff x="541148" y="428356"/>
            <a:chExt cx="1144952" cy="1144952"/>
          </a:xfrm>
        </p:grpSpPr>
        <p:sp>
          <p:nvSpPr>
            <p:cNvPr id="11" name="Oval 10">
              <a:extLst>
                <a:ext uri="{FF2B5EF4-FFF2-40B4-BE49-F238E27FC236}">
                  <a16:creationId xmlns:a16="http://schemas.microsoft.com/office/drawing/2014/main" id="{8C4FC11F-E4DD-4DB7-9FC3-7E3305016710}"/>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4" name="Oval 4">
              <a:extLst>
                <a:ext uri="{FF2B5EF4-FFF2-40B4-BE49-F238E27FC236}">
                  <a16:creationId xmlns:a16="http://schemas.microsoft.com/office/drawing/2014/main" id="{9A0BC52B-DF93-4639-92A4-398A16C6FF2D}"/>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1129880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77A609-0ADF-4220-8A57-9CECE34C9BE9}"/>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Light" panose="020F0302020204030204"/>
                <a:ea typeface="+mj-ea"/>
                <a:cs typeface="+mj-cs"/>
              </a:rPr>
              <a:t>Assessment Task Specifications Tool</a:t>
            </a:r>
          </a:p>
        </p:txBody>
      </p:sp>
      <p:pic>
        <p:nvPicPr>
          <p:cNvPr id="4" name="Picture 3">
            <a:extLst>
              <a:ext uri="{FF2B5EF4-FFF2-40B4-BE49-F238E27FC236}">
                <a16:creationId xmlns:a16="http://schemas.microsoft.com/office/drawing/2014/main" id="{697DE2E8-BE0D-4EC2-B7BF-A9C982F8B1B7}"/>
              </a:ext>
            </a:extLst>
          </p:cNvPr>
          <p:cNvPicPr>
            <a:picLocks noChangeAspect="1"/>
          </p:cNvPicPr>
          <p:nvPr/>
        </p:nvPicPr>
        <p:blipFill rotWithShape="1">
          <a:blip r:embed="rId3"/>
          <a:srcRect l="25096" t="26068" r="24519" b="5555"/>
          <a:stretch/>
        </p:blipFill>
        <p:spPr>
          <a:xfrm>
            <a:off x="457199" y="1417320"/>
            <a:ext cx="7092043" cy="5413774"/>
          </a:xfrm>
          <a:prstGeom prst="rect">
            <a:avLst/>
          </a:prstGeom>
        </p:spPr>
      </p:pic>
      <p:pic>
        <p:nvPicPr>
          <p:cNvPr id="11" name="Picture 10">
            <a:extLst>
              <a:ext uri="{FF2B5EF4-FFF2-40B4-BE49-F238E27FC236}">
                <a16:creationId xmlns:a16="http://schemas.microsoft.com/office/drawing/2014/main" id="{E56CAF08-AA91-4504-84BB-415142978EED}"/>
              </a:ext>
            </a:extLst>
          </p:cNvPr>
          <p:cNvPicPr>
            <a:picLocks noChangeAspect="1"/>
          </p:cNvPicPr>
          <p:nvPr/>
        </p:nvPicPr>
        <p:blipFill rotWithShape="1">
          <a:blip r:embed="rId4"/>
          <a:srcRect l="15704" t="25274" r="15070" b="70688"/>
          <a:stretch/>
        </p:blipFill>
        <p:spPr>
          <a:xfrm>
            <a:off x="457199" y="1211542"/>
            <a:ext cx="7092043" cy="232684"/>
          </a:xfrm>
          <a:prstGeom prst="rect">
            <a:avLst/>
          </a:prstGeom>
        </p:spPr>
      </p:pic>
      <p:grpSp>
        <p:nvGrpSpPr>
          <p:cNvPr id="12" name="Group 11">
            <a:extLst>
              <a:ext uri="{FF2B5EF4-FFF2-40B4-BE49-F238E27FC236}">
                <a16:creationId xmlns:a16="http://schemas.microsoft.com/office/drawing/2014/main" id="{6C9140C9-FC6F-43A7-ABA6-63581A00F89F}"/>
              </a:ext>
            </a:extLst>
          </p:cNvPr>
          <p:cNvGrpSpPr/>
          <p:nvPr/>
        </p:nvGrpSpPr>
        <p:grpSpPr>
          <a:xfrm>
            <a:off x="7876936" y="5649495"/>
            <a:ext cx="1000739" cy="1015208"/>
            <a:chOff x="541148" y="428356"/>
            <a:chExt cx="1144952" cy="1144952"/>
          </a:xfrm>
        </p:grpSpPr>
        <p:sp>
          <p:nvSpPr>
            <p:cNvPr id="13" name="Oval 12">
              <a:extLst>
                <a:ext uri="{FF2B5EF4-FFF2-40B4-BE49-F238E27FC236}">
                  <a16:creationId xmlns:a16="http://schemas.microsoft.com/office/drawing/2014/main" id="{713A19E8-1D4F-42CD-A446-6024FFC346D9}"/>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4" name="Oval 4">
              <a:extLst>
                <a:ext uri="{FF2B5EF4-FFF2-40B4-BE49-F238E27FC236}">
                  <a16:creationId xmlns:a16="http://schemas.microsoft.com/office/drawing/2014/main" id="{87640474-1782-48B5-AD81-6B75BFB3F64C}"/>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1749782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57D89D-4F1B-4961-BE0B-4F47D08C0FCC}"/>
              </a:ext>
            </a:extLst>
          </p:cNvPr>
          <p:cNvPicPr>
            <a:picLocks noChangeAspect="1"/>
          </p:cNvPicPr>
          <p:nvPr/>
        </p:nvPicPr>
        <p:blipFill>
          <a:blip r:embed="rId3"/>
          <a:stretch>
            <a:fillRect/>
          </a:stretch>
        </p:blipFill>
        <p:spPr>
          <a:xfrm>
            <a:off x="0" y="1068486"/>
            <a:ext cx="7666667" cy="5638095"/>
          </a:xfrm>
          <a:prstGeom prst="rect">
            <a:avLst/>
          </a:prstGeom>
        </p:spPr>
      </p:pic>
      <p:sp>
        <p:nvSpPr>
          <p:cNvPr id="3" name="Title 1">
            <a:extLst>
              <a:ext uri="{FF2B5EF4-FFF2-40B4-BE49-F238E27FC236}">
                <a16:creationId xmlns:a16="http://schemas.microsoft.com/office/drawing/2014/main" id="{E377A609-0ADF-4220-8A57-9CECE34C9BE9}"/>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Light" panose="020F0302020204030204"/>
                <a:ea typeface="+mj-ea"/>
                <a:cs typeface="+mj-cs"/>
              </a:rPr>
              <a:t>Assessment Task Specifications Tool</a:t>
            </a:r>
          </a:p>
        </p:txBody>
      </p:sp>
      <p:grpSp>
        <p:nvGrpSpPr>
          <p:cNvPr id="13" name="Group 12">
            <a:extLst>
              <a:ext uri="{FF2B5EF4-FFF2-40B4-BE49-F238E27FC236}">
                <a16:creationId xmlns:a16="http://schemas.microsoft.com/office/drawing/2014/main" id="{496BE100-D9A6-4B10-8EF1-5A803586652B}"/>
              </a:ext>
            </a:extLst>
          </p:cNvPr>
          <p:cNvGrpSpPr/>
          <p:nvPr/>
        </p:nvGrpSpPr>
        <p:grpSpPr>
          <a:xfrm>
            <a:off x="7876936" y="5649495"/>
            <a:ext cx="1000739" cy="1015208"/>
            <a:chOff x="541148" y="428356"/>
            <a:chExt cx="1144952" cy="1144952"/>
          </a:xfrm>
        </p:grpSpPr>
        <p:sp>
          <p:nvSpPr>
            <p:cNvPr id="14" name="Oval 13">
              <a:extLst>
                <a:ext uri="{FF2B5EF4-FFF2-40B4-BE49-F238E27FC236}">
                  <a16:creationId xmlns:a16="http://schemas.microsoft.com/office/drawing/2014/main" id="{94AEE886-75A3-4248-A959-39AA25405302}"/>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5" name="Oval 4">
              <a:extLst>
                <a:ext uri="{FF2B5EF4-FFF2-40B4-BE49-F238E27FC236}">
                  <a16:creationId xmlns:a16="http://schemas.microsoft.com/office/drawing/2014/main" id="{CE0121A7-49B4-402F-AFD3-6CFC197F07DE}"/>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2096745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CB5E83-0801-42F7-A8C0-52A3019DDD00}"/>
              </a:ext>
            </a:extLst>
          </p:cNvPr>
          <p:cNvPicPr>
            <a:picLocks noChangeAspect="1"/>
          </p:cNvPicPr>
          <p:nvPr/>
        </p:nvPicPr>
        <p:blipFill rotWithShape="1">
          <a:blip r:embed="rId3"/>
          <a:srcRect l="26635" t="27658" r="25516" b="35761"/>
          <a:stretch/>
        </p:blipFill>
        <p:spPr>
          <a:xfrm>
            <a:off x="286177" y="1795052"/>
            <a:ext cx="8698165" cy="3740546"/>
          </a:xfrm>
          <a:prstGeom prst="rect">
            <a:avLst/>
          </a:prstGeom>
        </p:spPr>
      </p:pic>
      <p:sp>
        <p:nvSpPr>
          <p:cNvPr id="3" name="Title 1">
            <a:extLst>
              <a:ext uri="{FF2B5EF4-FFF2-40B4-BE49-F238E27FC236}">
                <a16:creationId xmlns:a16="http://schemas.microsoft.com/office/drawing/2014/main" id="{E377A609-0ADF-4220-8A57-9CECE34C9BE9}"/>
              </a:ext>
            </a:extLst>
          </p:cNvPr>
          <p:cNvSpPr txBox="1">
            <a:spLocks/>
          </p:cNvSpPr>
          <p:nvPr/>
        </p:nvSpPr>
        <p:spPr>
          <a:xfrm>
            <a:off x="457200" y="274320"/>
            <a:ext cx="8229600" cy="1143000"/>
          </a:xfrm>
          <a:prstGeom prst="rect">
            <a:avLst/>
          </a:prstGeom>
        </p:spPr>
        <p:txBody>
          <a:bodyPr anchor="ctr" anchorCtr="0">
            <a:normAutofit/>
          </a:bodyPr>
          <a:lst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Light" panose="020F0302020204030204"/>
                <a:ea typeface="+mj-ea"/>
                <a:cs typeface="+mj-cs"/>
              </a:rPr>
              <a:t>Assessment Task Specifications Tool</a:t>
            </a:r>
          </a:p>
        </p:txBody>
      </p:sp>
      <p:pic>
        <p:nvPicPr>
          <p:cNvPr id="13" name="Picture 12">
            <a:extLst>
              <a:ext uri="{FF2B5EF4-FFF2-40B4-BE49-F238E27FC236}">
                <a16:creationId xmlns:a16="http://schemas.microsoft.com/office/drawing/2014/main" id="{6B467B8F-9D92-4DDB-AF51-F27E365E788C}"/>
              </a:ext>
            </a:extLst>
          </p:cNvPr>
          <p:cNvPicPr>
            <a:picLocks noChangeAspect="1"/>
          </p:cNvPicPr>
          <p:nvPr/>
        </p:nvPicPr>
        <p:blipFill rotWithShape="1">
          <a:blip r:embed="rId4"/>
          <a:srcRect l="15704" t="25274" r="15070" b="70688"/>
          <a:stretch/>
        </p:blipFill>
        <p:spPr>
          <a:xfrm>
            <a:off x="286177" y="1514146"/>
            <a:ext cx="8698166" cy="285380"/>
          </a:xfrm>
          <a:prstGeom prst="rect">
            <a:avLst/>
          </a:prstGeom>
        </p:spPr>
      </p:pic>
      <p:grpSp>
        <p:nvGrpSpPr>
          <p:cNvPr id="8" name="Group 7">
            <a:extLst>
              <a:ext uri="{FF2B5EF4-FFF2-40B4-BE49-F238E27FC236}">
                <a16:creationId xmlns:a16="http://schemas.microsoft.com/office/drawing/2014/main" id="{13AB3A77-1492-47B6-A222-D0A30A49D153}"/>
              </a:ext>
            </a:extLst>
          </p:cNvPr>
          <p:cNvGrpSpPr/>
          <p:nvPr/>
        </p:nvGrpSpPr>
        <p:grpSpPr>
          <a:xfrm>
            <a:off x="7876936" y="5649495"/>
            <a:ext cx="1000739" cy="1015208"/>
            <a:chOff x="541148" y="428356"/>
            <a:chExt cx="1144952" cy="1144952"/>
          </a:xfrm>
        </p:grpSpPr>
        <p:sp>
          <p:nvSpPr>
            <p:cNvPr id="10" name="Oval 9">
              <a:extLst>
                <a:ext uri="{FF2B5EF4-FFF2-40B4-BE49-F238E27FC236}">
                  <a16:creationId xmlns:a16="http://schemas.microsoft.com/office/drawing/2014/main" id="{5F817B58-C3FE-43EF-943A-27D3B618B044}"/>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2" name="Oval 4">
              <a:extLst>
                <a:ext uri="{FF2B5EF4-FFF2-40B4-BE49-F238E27FC236}">
                  <a16:creationId xmlns:a16="http://schemas.microsoft.com/office/drawing/2014/main" id="{98CF595D-BE26-4DE7-8CC7-907D4BFC43D9}"/>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000" kern="1200" dirty="0">
                  <a:solidFill>
                    <a:prstClr val="white"/>
                  </a:solidFill>
                  <a:latin typeface="Calibri" panose="020F0502020204030204"/>
                  <a:ea typeface="+mn-ea"/>
                  <a:cs typeface="+mn-cs"/>
                </a:rPr>
                <a:t>Classroom-based Assessment</a:t>
              </a:r>
            </a:p>
          </p:txBody>
        </p:sp>
      </p:grpSp>
    </p:spTree>
    <p:extLst>
      <p:ext uri="{BB962C8B-B14F-4D97-AF65-F5344CB8AC3E}">
        <p14:creationId xmlns:p14="http://schemas.microsoft.com/office/powerpoint/2010/main" val="28276829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0C43-5939-48C9-8686-FF1630065C17}"/>
              </a:ext>
            </a:extLst>
          </p:cNvPr>
          <p:cNvSpPr>
            <a:spLocks noGrp="1"/>
          </p:cNvSpPr>
          <p:nvPr>
            <p:ph type="title"/>
          </p:nvPr>
        </p:nvSpPr>
        <p:spPr/>
        <p:txBody>
          <a:bodyPr/>
          <a:lstStyle/>
          <a:p>
            <a:r>
              <a:rPr lang="en-US">
                <a:effectLst/>
              </a:rPr>
              <a:t>Resources for Task Specifications</a:t>
            </a:r>
            <a:endParaRPr lang="en-US" dirty="0">
              <a:effectLst/>
            </a:endParaRPr>
          </a:p>
        </p:txBody>
      </p:sp>
      <p:sp>
        <p:nvSpPr>
          <p:cNvPr id="3" name="Content Placeholder 2">
            <a:extLst>
              <a:ext uri="{FF2B5EF4-FFF2-40B4-BE49-F238E27FC236}">
                <a16:creationId xmlns:a16="http://schemas.microsoft.com/office/drawing/2014/main" id="{6137EEBD-E626-4887-8846-57818488AE2B}"/>
              </a:ext>
            </a:extLst>
          </p:cNvPr>
          <p:cNvSpPr>
            <a:spLocks noGrp="1"/>
          </p:cNvSpPr>
          <p:nvPr>
            <p:ph idx="1"/>
          </p:nvPr>
        </p:nvSpPr>
        <p:spPr>
          <a:xfrm>
            <a:off x="457200" y="1417320"/>
            <a:ext cx="8229600" cy="4784118"/>
          </a:xfrm>
        </p:spPr>
        <p:txBody>
          <a:bodyPr/>
          <a:lstStyle/>
          <a:p>
            <a:pPr marL="228600" indent="-228600">
              <a:lnSpc>
                <a:spcPct val="100000"/>
              </a:lnSpc>
              <a:spcBef>
                <a:spcPts val="0"/>
              </a:spcBef>
              <a:spcAft>
                <a:spcPts val="600"/>
              </a:spcAft>
            </a:pPr>
            <a:r>
              <a:rPr lang="en-US" sz="2800" i="1" dirty="0"/>
              <a:t>A Framework for K-12 Science Education: Practices, Crosscutting Concepts, and Core Ideas </a:t>
            </a:r>
          </a:p>
          <a:p>
            <a:pPr marL="228600" indent="-228600">
              <a:lnSpc>
                <a:spcPct val="100000"/>
              </a:lnSpc>
              <a:spcBef>
                <a:spcPts val="0"/>
              </a:spcBef>
              <a:spcAft>
                <a:spcPts val="600"/>
              </a:spcAft>
            </a:pPr>
            <a:r>
              <a:rPr lang="en-US" sz="2800" dirty="0"/>
              <a:t>State Science Content Standards</a:t>
            </a:r>
          </a:p>
          <a:p>
            <a:pPr marL="228600" indent="-228600">
              <a:lnSpc>
                <a:spcPct val="100000"/>
              </a:lnSpc>
              <a:spcBef>
                <a:spcPts val="0"/>
              </a:spcBef>
              <a:spcAft>
                <a:spcPts val="600"/>
              </a:spcAft>
            </a:pPr>
            <a:r>
              <a:rPr lang="en-US" sz="2800" dirty="0"/>
              <a:t>The NGSS</a:t>
            </a:r>
          </a:p>
          <a:p>
            <a:pPr marL="228600" indent="-228600">
              <a:lnSpc>
                <a:spcPct val="100000"/>
              </a:lnSpc>
              <a:spcBef>
                <a:spcPts val="0"/>
              </a:spcBef>
              <a:spcAft>
                <a:spcPts val="600"/>
              </a:spcAft>
            </a:pPr>
            <a:r>
              <a:rPr lang="en-US" sz="2800" dirty="0"/>
              <a:t>NGSS Appendices E, F, and G</a:t>
            </a:r>
          </a:p>
          <a:p>
            <a:pPr marL="228600" indent="-228600">
              <a:lnSpc>
                <a:spcPct val="100000"/>
              </a:lnSpc>
              <a:spcBef>
                <a:spcPts val="0"/>
              </a:spcBef>
              <a:spcAft>
                <a:spcPts val="600"/>
              </a:spcAft>
            </a:pPr>
            <a:r>
              <a:rPr lang="en-US" sz="2800" dirty="0"/>
              <a:t>NGSS Evidence Statements</a:t>
            </a:r>
          </a:p>
          <a:p>
            <a:pPr marL="228600" indent="-228600">
              <a:lnSpc>
                <a:spcPct val="100000"/>
              </a:lnSpc>
              <a:spcBef>
                <a:spcPts val="0"/>
              </a:spcBef>
              <a:spcAft>
                <a:spcPts val="600"/>
              </a:spcAft>
            </a:pPr>
            <a:endParaRPr lang="en-US" sz="2800" dirty="0"/>
          </a:p>
          <a:p>
            <a:pPr marL="228600" indent="-228600">
              <a:lnSpc>
                <a:spcPct val="100000"/>
              </a:lnSpc>
              <a:spcBef>
                <a:spcPts val="0"/>
              </a:spcBef>
              <a:spcAft>
                <a:spcPts val="600"/>
              </a:spcAft>
            </a:pPr>
            <a:endParaRPr lang="en-US" sz="2800" dirty="0"/>
          </a:p>
          <a:p>
            <a:endParaRPr lang="en-US" dirty="0"/>
          </a:p>
        </p:txBody>
      </p:sp>
    </p:spTree>
    <p:extLst>
      <p:ext uri="{BB962C8B-B14F-4D97-AF65-F5344CB8AC3E}">
        <p14:creationId xmlns:p14="http://schemas.microsoft.com/office/powerpoint/2010/main" val="357589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A6F9-E352-41B8-BCD6-8427748DD477}"/>
              </a:ext>
            </a:extLst>
          </p:cNvPr>
          <p:cNvSpPr>
            <a:spLocks noGrp="1"/>
          </p:cNvSpPr>
          <p:nvPr>
            <p:ph type="title"/>
          </p:nvPr>
        </p:nvSpPr>
        <p:spPr/>
        <p:txBody>
          <a:bodyPr vert="horz" lIns="91440" tIns="45720" rIns="91440" bIns="45720" rtlCol="0" anchor="ctr">
            <a:normAutofit/>
          </a:bodyPr>
          <a:lstStyle/>
          <a:p>
            <a:r>
              <a:rPr lang="en-US" dirty="0">
                <a:effectLst/>
              </a:rPr>
              <a:t>Phase 4: Assessment Development</a:t>
            </a:r>
          </a:p>
        </p:txBody>
      </p:sp>
      <p:sp>
        <p:nvSpPr>
          <p:cNvPr id="8" name="Content Placeholder 2">
            <a:extLst>
              <a:ext uri="{FF2B5EF4-FFF2-40B4-BE49-F238E27FC236}">
                <a16:creationId xmlns:a16="http://schemas.microsoft.com/office/drawing/2014/main" id="{3B6D4C67-D130-4F98-9468-10C5D5CF08F3}"/>
              </a:ext>
            </a:extLst>
          </p:cNvPr>
          <p:cNvSpPr txBox="1">
            <a:spLocks/>
          </p:cNvSpPr>
          <p:nvPr/>
        </p:nvSpPr>
        <p:spPr>
          <a:xfrm>
            <a:off x="4689568" y="1564628"/>
            <a:ext cx="4232365" cy="384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Goal:</a:t>
            </a:r>
          </a:p>
          <a:p>
            <a:pPr marL="228600" lvl="1">
              <a:lnSpc>
                <a:spcPct val="100000"/>
              </a:lnSpc>
              <a:spcBef>
                <a:spcPts val="0"/>
              </a:spcBef>
              <a:spcAft>
                <a:spcPts val="600"/>
              </a:spcAft>
            </a:pPr>
            <a:r>
              <a:rPr lang="en-US" sz="2600" dirty="0"/>
              <a:t>To develop tasks and rubrics that are aligned to the assessment argument</a:t>
            </a:r>
          </a:p>
          <a:p>
            <a:pPr marL="228600" lvl="1">
              <a:lnSpc>
                <a:spcPct val="100000"/>
              </a:lnSpc>
              <a:spcBef>
                <a:spcPts val="0"/>
              </a:spcBef>
              <a:spcAft>
                <a:spcPts val="600"/>
              </a:spcAft>
            </a:pPr>
            <a:r>
              <a:rPr lang="en-US" sz="2600" dirty="0"/>
              <a:t>To describe the evidence of student learning to be elicited by the tasks</a:t>
            </a:r>
          </a:p>
        </p:txBody>
      </p:sp>
      <p:sp>
        <p:nvSpPr>
          <p:cNvPr id="9" name="Rectangle 8">
            <a:extLst>
              <a:ext uri="{FF2B5EF4-FFF2-40B4-BE49-F238E27FC236}">
                <a16:creationId xmlns:a16="http://schemas.microsoft.com/office/drawing/2014/main" id="{F5AEAC58-F941-451D-B824-01B239D42692}"/>
              </a:ext>
            </a:extLst>
          </p:cNvPr>
          <p:cNvSpPr/>
          <p:nvPr/>
        </p:nvSpPr>
        <p:spPr>
          <a:xfrm>
            <a:off x="996723" y="1417320"/>
            <a:ext cx="1786964" cy="523220"/>
          </a:xfrm>
          <a:prstGeom prst="rect">
            <a:avLst/>
          </a:prstGeom>
        </p:spPr>
        <p:txBody>
          <a:bodyPr wrap="none">
            <a:spAutoFit/>
          </a:bodyPr>
          <a:lstStyle/>
          <a:p>
            <a:r>
              <a:rPr lang="en-US" sz="2800" b="1" dirty="0"/>
              <a:t>Resources:</a:t>
            </a:r>
          </a:p>
        </p:txBody>
      </p:sp>
      <p:graphicFrame>
        <p:nvGraphicFramePr>
          <p:cNvPr id="10" name="Content Placeholder 6">
            <a:extLst>
              <a:ext uri="{FF2B5EF4-FFF2-40B4-BE49-F238E27FC236}">
                <a16:creationId xmlns:a16="http://schemas.microsoft.com/office/drawing/2014/main" id="{6A878BBD-87B1-4E88-B73A-FB1AFBE9ADA0}"/>
              </a:ext>
            </a:extLst>
          </p:cNvPr>
          <p:cNvGraphicFramePr>
            <a:graphicFrameLocks/>
          </p:cNvGraphicFramePr>
          <p:nvPr/>
        </p:nvGraphicFramePr>
        <p:xfrm>
          <a:off x="-1" y="1679928"/>
          <a:ext cx="4887683" cy="2625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6">
            <a:extLst>
              <a:ext uri="{FF2B5EF4-FFF2-40B4-BE49-F238E27FC236}">
                <a16:creationId xmlns:a16="http://schemas.microsoft.com/office/drawing/2014/main" id="{1E87C4C3-17D1-493C-B775-1BB81D5AF42B}"/>
              </a:ext>
            </a:extLst>
          </p:cNvPr>
          <p:cNvGraphicFramePr>
            <a:graphicFrameLocks/>
          </p:cNvGraphicFramePr>
          <p:nvPr/>
        </p:nvGraphicFramePr>
        <p:xfrm>
          <a:off x="-1" y="4232271"/>
          <a:ext cx="4454435" cy="26257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881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D94E10-A4ED-4F14-B5FE-D39BC329B33F}"/>
              </a:ext>
            </a:extLst>
          </p:cNvPr>
          <p:cNvSpPr>
            <a:spLocks noGrp="1"/>
          </p:cNvSpPr>
          <p:nvPr>
            <p:ph type="title"/>
          </p:nvPr>
        </p:nvSpPr>
        <p:spPr/>
        <p:txBody>
          <a:bodyPr vert="horz" lIns="91440" tIns="45720" rIns="91440" bIns="45720" rtlCol="0" anchor="ctr">
            <a:normAutofit/>
          </a:bodyPr>
          <a:lstStyle/>
          <a:p>
            <a:r>
              <a:rPr lang="en-US" dirty="0">
                <a:effectLst/>
              </a:rPr>
              <a:t>Classroom-based Assessment Tasks</a:t>
            </a:r>
          </a:p>
        </p:txBody>
      </p:sp>
      <p:sp>
        <p:nvSpPr>
          <p:cNvPr id="6" name="Content Placeholder 5">
            <a:extLst>
              <a:ext uri="{FF2B5EF4-FFF2-40B4-BE49-F238E27FC236}">
                <a16:creationId xmlns:a16="http://schemas.microsoft.com/office/drawing/2014/main" id="{E9799C7F-F7F4-422F-B556-6C9F35165C09}"/>
              </a:ext>
            </a:extLst>
          </p:cNvPr>
          <p:cNvSpPr>
            <a:spLocks noGrp="1"/>
          </p:cNvSpPr>
          <p:nvPr>
            <p:ph idx="1"/>
          </p:nvPr>
        </p:nvSpPr>
        <p:spPr>
          <a:xfrm>
            <a:off x="457200" y="1417320"/>
            <a:ext cx="8229600" cy="4722223"/>
          </a:xfrm>
        </p:spPr>
        <p:txBody>
          <a:bodyPr>
            <a:normAutofit fontScale="92500" lnSpcReduction="20000"/>
          </a:bodyPr>
          <a:lstStyle/>
          <a:p>
            <a:pPr marL="228600" indent="-228600">
              <a:lnSpc>
                <a:spcPct val="100000"/>
              </a:lnSpc>
              <a:spcBef>
                <a:spcPts val="0"/>
              </a:spcBef>
              <a:spcAft>
                <a:spcPts val="600"/>
              </a:spcAft>
            </a:pPr>
            <a:r>
              <a:rPr lang="en-US" sz="2800" dirty="0"/>
              <a:t>Enable educators to get their fingers on the pulse of individual students, groups of students, and/or the entire class as to where they are in their science learning and collect evidence to ultimately inform instruction</a:t>
            </a:r>
          </a:p>
          <a:p>
            <a:pPr marL="228600" indent="-228600">
              <a:lnSpc>
                <a:spcPct val="100000"/>
              </a:lnSpc>
              <a:spcBef>
                <a:spcPts val="0"/>
              </a:spcBef>
              <a:spcAft>
                <a:spcPts val="600"/>
              </a:spcAft>
            </a:pPr>
            <a:r>
              <a:rPr lang="en-US" sz="2800" dirty="0"/>
              <a:t>Must elicit evidence related to students’ integration of knowledge of DCIs, engagement with SEPs, and facility with building connections across ideas </a:t>
            </a:r>
          </a:p>
          <a:p>
            <a:pPr marL="228600" indent="-228600">
              <a:lnSpc>
                <a:spcPct val="100000"/>
              </a:lnSpc>
              <a:spcBef>
                <a:spcPts val="0"/>
              </a:spcBef>
              <a:spcAft>
                <a:spcPts val="600"/>
              </a:spcAft>
            </a:pPr>
            <a:r>
              <a:rPr lang="en-US" sz="2800" dirty="0"/>
              <a:t>Provide an indication of students’ current understanding of the selected KSAs as set forth in the Task Specifications Tool</a:t>
            </a:r>
          </a:p>
          <a:p>
            <a:pPr marL="228600" indent="-228600">
              <a:lnSpc>
                <a:spcPct val="100000"/>
              </a:lnSpc>
              <a:spcBef>
                <a:spcPts val="0"/>
              </a:spcBef>
              <a:spcAft>
                <a:spcPts val="600"/>
              </a:spcAft>
            </a:pPr>
            <a:r>
              <a:rPr lang="en-US" sz="2800" dirty="0"/>
              <a:t>May include multiple parts, questions, or prompts connected to a phenomenon or problem-solving context or event</a:t>
            </a:r>
          </a:p>
        </p:txBody>
      </p:sp>
      <p:grpSp>
        <p:nvGrpSpPr>
          <p:cNvPr id="10" name="Group 9">
            <a:extLst>
              <a:ext uri="{FF2B5EF4-FFF2-40B4-BE49-F238E27FC236}">
                <a16:creationId xmlns:a16="http://schemas.microsoft.com/office/drawing/2014/main" id="{5045133E-1BCA-42B5-BE75-4DDD6FAFBC83}"/>
              </a:ext>
            </a:extLst>
          </p:cNvPr>
          <p:cNvGrpSpPr/>
          <p:nvPr/>
        </p:nvGrpSpPr>
        <p:grpSpPr>
          <a:xfrm>
            <a:off x="7876936" y="5649495"/>
            <a:ext cx="1000739" cy="1015208"/>
            <a:chOff x="541148" y="428356"/>
            <a:chExt cx="1144952" cy="1144952"/>
          </a:xfrm>
        </p:grpSpPr>
        <p:sp>
          <p:nvSpPr>
            <p:cNvPr id="11" name="Oval 10">
              <a:extLst>
                <a:ext uri="{FF2B5EF4-FFF2-40B4-BE49-F238E27FC236}">
                  <a16:creationId xmlns:a16="http://schemas.microsoft.com/office/drawing/2014/main" id="{ACB28D78-3A81-47BD-9BA8-600CC9E335CC}"/>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2" name="Oval 4">
              <a:extLst>
                <a:ext uri="{FF2B5EF4-FFF2-40B4-BE49-F238E27FC236}">
                  <a16:creationId xmlns:a16="http://schemas.microsoft.com/office/drawing/2014/main" id="{9185E11B-09FD-448A-8069-08D78C9D236D}"/>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Classroom-based Assessment</a:t>
              </a:r>
            </a:p>
          </p:txBody>
        </p:sp>
      </p:grpSp>
    </p:spTree>
    <p:extLst>
      <p:ext uri="{BB962C8B-B14F-4D97-AF65-F5344CB8AC3E}">
        <p14:creationId xmlns:p14="http://schemas.microsoft.com/office/powerpoint/2010/main" val="14291529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571B6-2C26-49C7-A8E1-D84506F8DB04}"/>
              </a:ext>
            </a:extLst>
          </p:cNvPr>
          <p:cNvPicPr>
            <a:picLocks noChangeAspect="1"/>
          </p:cNvPicPr>
          <p:nvPr/>
        </p:nvPicPr>
        <p:blipFill>
          <a:blip r:embed="rId3"/>
          <a:stretch>
            <a:fillRect/>
          </a:stretch>
        </p:blipFill>
        <p:spPr>
          <a:xfrm>
            <a:off x="228295" y="1417320"/>
            <a:ext cx="5324046" cy="4314312"/>
          </a:xfrm>
          <a:prstGeom prst="rect">
            <a:avLst/>
          </a:prstGeom>
        </p:spPr>
      </p:pic>
      <p:sp>
        <p:nvSpPr>
          <p:cNvPr id="2" name="Title 1">
            <a:extLst>
              <a:ext uri="{FF2B5EF4-FFF2-40B4-BE49-F238E27FC236}">
                <a16:creationId xmlns:a16="http://schemas.microsoft.com/office/drawing/2014/main" id="{1868F7D7-051C-4CA0-A2C1-B2AD2F403A3F}"/>
              </a:ext>
            </a:extLst>
          </p:cNvPr>
          <p:cNvSpPr>
            <a:spLocks noGrp="1"/>
          </p:cNvSpPr>
          <p:nvPr>
            <p:ph type="title"/>
          </p:nvPr>
        </p:nvSpPr>
        <p:spPr/>
        <p:txBody>
          <a:bodyPr/>
          <a:lstStyle/>
          <a:p>
            <a:r>
              <a:rPr lang="en-US" dirty="0">
                <a:effectLst/>
              </a:rPr>
              <a:t>Example Classroom-based Task</a:t>
            </a:r>
          </a:p>
        </p:txBody>
      </p:sp>
      <p:sp>
        <p:nvSpPr>
          <p:cNvPr id="6" name="Callout: Bent Line 5">
            <a:extLst>
              <a:ext uri="{FF2B5EF4-FFF2-40B4-BE49-F238E27FC236}">
                <a16:creationId xmlns:a16="http://schemas.microsoft.com/office/drawing/2014/main" id="{8E896A90-54FA-462C-A8BF-A327C3190E7F}"/>
              </a:ext>
            </a:extLst>
          </p:cNvPr>
          <p:cNvSpPr/>
          <p:nvPr/>
        </p:nvSpPr>
        <p:spPr>
          <a:xfrm>
            <a:off x="6089072" y="1242266"/>
            <a:ext cx="2597728" cy="491748"/>
          </a:xfrm>
          <a:prstGeom prst="borderCallout2">
            <a:avLst>
              <a:gd name="adj1" fmla="val 51150"/>
              <a:gd name="adj2" fmla="val -600"/>
              <a:gd name="adj3" fmla="val 52559"/>
              <a:gd name="adj4" fmla="val -17201"/>
              <a:gd name="adj5" fmla="val 56658"/>
              <a:gd name="adj6" fmla="val -54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Anticipatory set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Reminder to student</a:t>
            </a:r>
          </a:p>
        </p:txBody>
      </p:sp>
      <p:sp>
        <p:nvSpPr>
          <p:cNvPr id="7" name="Callout: Bent Line 6">
            <a:extLst>
              <a:ext uri="{FF2B5EF4-FFF2-40B4-BE49-F238E27FC236}">
                <a16:creationId xmlns:a16="http://schemas.microsoft.com/office/drawing/2014/main" id="{8BB51378-DC2E-42AC-9BA1-6F43F536637D}"/>
              </a:ext>
            </a:extLst>
          </p:cNvPr>
          <p:cNvSpPr/>
          <p:nvPr/>
        </p:nvSpPr>
        <p:spPr>
          <a:xfrm>
            <a:off x="6089072" y="1914199"/>
            <a:ext cx="2597728" cy="347795"/>
          </a:xfrm>
          <a:prstGeom prst="borderCallout2">
            <a:avLst>
              <a:gd name="adj1" fmla="val 36676"/>
              <a:gd name="adj2" fmla="val -1667"/>
              <a:gd name="adj3" fmla="val 18750"/>
              <a:gd name="adj4" fmla="val -16667"/>
              <a:gd name="adj5" fmla="val 11914"/>
              <a:gd name="adj6" fmla="val -21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Task context/stimulus</a:t>
            </a:r>
          </a:p>
        </p:txBody>
      </p:sp>
      <p:sp>
        <p:nvSpPr>
          <p:cNvPr id="8" name="Callout: Bent Line 7">
            <a:extLst>
              <a:ext uri="{FF2B5EF4-FFF2-40B4-BE49-F238E27FC236}">
                <a16:creationId xmlns:a16="http://schemas.microsoft.com/office/drawing/2014/main" id="{15048728-45DF-477A-AF26-D9A6A051549C}"/>
              </a:ext>
            </a:extLst>
          </p:cNvPr>
          <p:cNvSpPr/>
          <p:nvPr/>
        </p:nvSpPr>
        <p:spPr>
          <a:xfrm>
            <a:off x="6134039" y="2701960"/>
            <a:ext cx="2597728" cy="568037"/>
          </a:xfrm>
          <a:prstGeom prst="borderCallout2">
            <a:avLst>
              <a:gd name="adj1" fmla="val 33384"/>
              <a:gd name="adj2" fmla="val -1666"/>
              <a:gd name="adj3" fmla="val 34604"/>
              <a:gd name="adj4" fmla="val -16934"/>
              <a:gd name="adj5" fmla="val -25241"/>
              <a:gd name="adj6" fmla="val -64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Prompt/question and student directions</a:t>
            </a:r>
          </a:p>
        </p:txBody>
      </p:sp>
      <p:sp>
        <p:nvSpPr>
          <p:cNvPr id="9" name="Callout: Bent Line 8">
            <a:extLst>
              <a:ext uri="{FF2B5EF4-FFF2-40B4-BE49-F238E27FC236}">
                <a16:creationId xmlns:a16="http://schemas.microsoft.com/office/drawing/2014/main" id="{7DAA2572-939C-488D-A07D-A63E38621B8D}"/>
              </a:ext>
            </a:extLst>
          </p:cNvPr>
          <p:cNvSpPr/>
          <p:nvPr/>
        </p:nvSpPr>
        <p:spPr>
          <a:xfrm>
            <a:off x="6134039" y="3984308"/>
            <a:ext cx="2597728" cy="347795"/>
          </a:xfrm>
          <a:prstGeom prst="borderCallout2">
            <a:avLst>
              <a:gd name="adj1" fmla="val 16758"/>
              <a:gd name="adj2" fmla="val -3800"/>
              <a:gd name="adj3" fmla="val 18750"/>
              <a:gd name="adj4" fmla="val -16667"/>
              <a:gd name="adj5" fmla="val 21770"/>
              <a:gd name="adj6" fmla="val -3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Provided model and key templates</a:t>
            </a:r>
          </a:p>
        </p:txBody>
      </p:sp>
      <p:sp>
        <p:nvSpPr>
          <p:cNvPr id="10" name="Callout: Bent Line 9">
            <a:extLst>
              <a:ext uri="{FF2B5EF4-FFF2-40B4-BE49-F238E27FC236}">
                <a16:creationId xmlns:a16="http://schemas.microsoft.com/office/drawing/2014/main" id="{B93D1643-E6E7-4E07-9807-78F07645D15F}"/>
              </a:ext>
            </a:extLst>
          </p:cNvPr>
          <p:cNvSpPr/>
          <p:nvPr/>
        </p:nvSpPr>
        <p:spPr>
          <a:xfrm>
            <a:off x="6134039" y="4906774"/>
            <a:ext cx="2597728" cy="568037"/>
          </a:xfrm>
          <a:prstGeom prst="borderCallout2">
            <a:avLst>
              <a:gd name="adj1" fmla="val 49238"/>
              <a:gd name="adj2" fmla="val -1933"/>
              <a:gd name="adj3" fmla="val 48019"/>
              <a:gd name="adj4" fmla="val -17734"/>
              <a:gd name="adj5" fmla="val 66673"/>
              <a:gd name="adj6" fmla="val -27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rPr>
              <a:t>Prompt/question and student directions</a:t>
            </a:r>
          </a:p>
        </p:txBody>
      </p:sp>
      <p:sp>
        <p:nvSpPr>
          <p:cNvPr id="11" name="TextBox 10">
            <a:extLst>
              <a:ext uri="{FF2B5EF4-FFF2-40B4-BE49-F238E27FC236}">
                <a16:creationId xmlns:a16="http://schemas.microsoft.com/office/drawing/2014/main" id="{1D5E8F83-08D5-436F-A27D-0313251D3F9A}"/>
              </a:ext>
            </a:extLst>
          </p:cNvPr>
          <p:cNvSpPr txBox="1"/>
          <p:nvPr/>
        </p:nvSpPr>
        <p:spPr>
          <a:xfrm>
            <a:off x="4968268" y="5676374"/>
            <a:ext cx="290945" cy="30008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787C35B-81F3-454C-A0BE-9230CAFDAF56}"/>
              </a:ext>
            </a:extLst>
          </p:cNvPr>
          <p:cNvGrpSpPr/>
          <p:nvPr/>
        </p:nvGrpSpPr>
        <p:grpSpPr>
          <a:xfrm>
            <a:off x="7876936" y="5649495"/>
            <a:ext cx="1000739" cy="1015208"/>
            <a:chOff x="541148" y="428356"/>
            <a:chExt cx="1144952" cy="1144952"/>
          </a:xfrm>
        </p:grpSpPr>
        <p:sp>
          <p:nvSpPr>
            <p:cNvPr id="13" name="Oval 12">
              <a:extLst>
                <a:ext uri="{FF2B5EF4-FFF2-40B4-BE49-F238E27FC236}">
                  <a16:creationId xmlns:a16="http://schemas.microsoft.com/office/drawing/2014/main" id="{B286F7A9-61FF-4538-9B1F-F00F057DD583}"/>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4" name="Oval 4">
              <a:extLst>
                <a:ext uri="{FF2B5EF4-FFF2-40B4-BE49-F238E27FC236}">
                  <a16:creationId xmlns:a16="http://schemas.microsoft.com/office/drawing/2014/main" id="{71B2179C-B02F-4484-B8DD-7E2DCD74F865}"/>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Classroom-based Assessment</a:t>
              </a:r>
            </a:p>
          </p:txBody>
        </p:sp>
      </p:grpSp>
    </p:spTree>
    <p:extLst>
      <p:ext uri="{BB962C8B-B14F-4D97-AF65-F5344CB8AC3E}">
        <p14:creationId xmlns:p14="http://schemas.microsoft.com/office/powerpoint/2010/main" val="683035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D402-37CE-45EF-93BB-375083D30A6F}"/>
              </a:ext>
            </a:extLst>
          </p:cNvPr>
          <p:cNvSpPr>
            <a:spLocks noGrp="1"/>
          </p:cNvSpPr>
          <p:nvPr>
            <p:ph type="title"/>
          </p:nvPr>
        </p:nvSpPr>
        <p:spPr/>
        <p:txBody>
          <a:bodyPr/>
          <a:lstStyle/>
          <a:p>
            <a:r>
              <a:rPr lang="en-US" dirty="0">
                <a:effectLst/>
              </a:rPr>
              <a:t>Classroom-based Task Rubrics</a:t>
            </a:r>
          </a:p>
        </p:txBody>
      </p:sp>
      <p:sp>
        <p:nvSpPr>
          <p:cNvPr id="3" name="Content Placeholder 2">
            <a:extLst>
              <a:ext uri="{FF2B5EF4-FFF2-40B4-BE49-F238E27FC236}">
                <a16:creationId xmlns:a16="http://schemas.microsoft.com/office/drawing/2014/main" id="{8DC1E810-93E7-484C-B591-1ABBAEE48622}"/>
              </a:ext>
            </a:extLst>
          </p:cNvPr>
          <p:cNvSpPr>
            <a:spLocks noGrp="1"/>
          </p:cNvSpPr>
          <p:nvPr>
            <p:ph idx="1"/>
          </p:nvPr>
        </p:nvSpPr>
        <p:spPr>
          <a:xfrm>
            <a:off x="457200" y="1417320"/>
            <a:ext cx="7885522" cy="4937760"/>
          </a:xfrm>
        </p:spPr>
        <p:txBody>
          <a:bodyPr>
            <a:normAutofit fontScale="92500"/>
          </a:bodyPr>
          <a:lstStyle/>
          <a:p>
            <a:pPr marL="228600" indent="-228600">
              <a:lnSpc>
                <a:spcPct val="100000"/>
              </a:lnSpc>
              <a:spcBef>
                <a:spcPts val="0"/>
              </a:spcBef>
              <a:spcAft>
                <a:spcPts val="600"/>
              </a:spcAft>
            </a:pPr>
            <a:r>
              <a:rPr lang="en-US" sz="2400" dirty="0"/>
              <a:t>A tool to help educators get their fingers on the pulse of what kids know and can do along an implemented instructional pathway</a:t>
            </a:r>
          </a:p>
          <a:p>
            <a:pPr marL="228600" indent="-228600">
              <a:lnSpc>
                <a:spcPct val="100000"/>
              </a:lnSpc>
              <a:spcBef>
                <a:spcPts val="0"/>
              </a:spcBef>
              <a:spcAft>
                <a:spcPts val="600"/>
              </a:spcAft>
            </a:pPr>
            <a:r>
              <a:rPr lang="en-US" sz="2400" dirty="0"/>
              <a:t>Define the criteria that educators use to interpret and evaluate student evidence of learning to properly evaluate what students understand and where they still need support</a:t>
            </a:r>
          </a:p>
          <a:p>
            <a:pPr marL="228600" indent="-228600">
              <a:lnSpc>
                <a:spcPct val="100000"/>
              </a:lnSpc>
              <a:spcBef>
                <a:spcPts val="0"/>
              </a:spcBef>
              <a:spcAft>
                <a:spcPts val="600"/>
              </a:spcAft>
            </a:pPr>
            <a:r>
              <a:rPr lang="en-US" sz="2400" dirty="0"/>
              <a:t>Include descriptors for each prompt in the assessment task that describe the full range of student understanding from low to high levels of competency and to determine specific areas where students might be performing well or might be struggling</a:t>
            </a:r>
          </a:p>
          <a:p>
            <a:pPr marL="228600" indent="-228600">
              <a:lnSpc>
                <a:spcPct val="100000"/>
              </a:lnSpc>
              <a:spcBef>
                <a:spcPts val="0"/>
              </a:spcBef>
              <a:spcAft>
                <a:spcPts val="600"/>
              </a:spcAft>
            </a:pPr>
            <a:r>
              <a:rPr lang="en-US" sz="2400" dirty="0"/>
              <a:t>Allow educators to question and determine how to shape instructional decisions based on students’ performance to improve student learning</a:t>
            </a:r>
          </a:p>
        </p:txBody>
      </p:sp>
    </p:spTree>
    <p:extLst>
      <p:ext uri="{BB962C8B-B14F-4D97-AF65-F5344CB8AC3E}">
        <p14:creationId xmlns:p14="http://schemas.microsoft.com/office/powerpoint/2010/main" val="3780993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FE690-AB0A-40AF-A6EF-55FC5218E2D3}"/>
              </a:ext>
            </a:extLst>
          </p:cNvPr>
          <p:cNvSpPr>
            <a:spLocks noGrp="1"/>
          </p:cNvSpPr>
          <p:nvPr>
            <p:ph type="title"/>
          </p:nvPr>
        </p:nvSpPr>
        <p:spPr/>
        <p:txBody>
          <a:bodyPr>
            <a:normAutofit/>
          </a:bodyPr>
          <a:lstStyle/>
          <a:p>
            <a:r>
              <a:rPr lang="en-US" dirty="0">
                <a:effectLst/>
              </a:rPr>
              <a:t>Classroom-based Task Rubric</a:t>
            </a:r>
          </a:p>
        </p:txBody>
      </p:sp>
      <p:sp>
        <p:nvSpPr>
          <p:cNvPr id="6" name="Content Placeholder 5">
            <a:extLst>
              <a:ext uri="{FF2B5EF4-FFF2-40B4-BE49-F238E27FC236}">
                <a16:creationId xmlns:a16="http://schemas.microsoft.com/office/drawing/2014/main" id="{88C4CFC3-773D-4DCD-9054-DA0A21EB0401}"/>
              </a:ext>
            </a:extLst>
          </p:cNvPr>
          <p:cNvSpPr>
            <a:spLocks noGrp="1"/>
          </p:cNvSpPr>
          <p:nvPr>
            <p:ph idx="1"/>
          </p:nvPr>
        </p:nvSpPr>
        <p:spPr>
          <a:xfrm>
            <a:off x="457200" y="1417320"/>
            <a:ext cx="8083485" cy="4825842"/>
          </a:xfrm>
        </p:spPr>
        <p:txBody>
          <a:bodyPr>
            <a:normAutofit lnSpcReduction="10000"/>
          </a:bodyPr>
          <a:lstStyle/>
          <a:p>
            <a:pPr>
              <a:lnSpc>
                <a:spcPct val="100000"/>
              </a:lnSpc>
              <a:spcBef>
                <a:spcPts val="0"/>
              </a:spcBef>
              <a:spcAft>
                <a:spcPts val="450"/>
              </a:spcAft>
            </a:pPr>
            <a:r>
              <a:rPr lang="en-US" sz="2400" dirty="0"/>
              <a:t>Consider all ways in which student evidence of learning is collected in the task and ensure that each is represented in the rubric</a:t>
            </a:r>
          </a:p>
          <a:p>
            <a:pPr>
              <a:lnSpc>
                <a:spcPct val="100000"/>
              </a:lnSpc>
              <a:spcBef>
                <a:spcPts val="0"/>
              </a:spcBef>
              <a:spcAft>
                <a:spcPts val="450"/>
              </a:spcAft>
            </a:pPr>
            <a:r>
              <a:rPr lang="en-US" sz="2400" dirty="0"/>
              <a:t>Reflects/addresses the type of evidence gathered which will likely vary from prompt to prompt based on the assessed KSA(s)</a:t>
            </a:r>
          </a:p>
          <a:p>
            <a:pPr>
              <a:lnSpc>
                <a:spcPct val="100000"/>
              </a:lnSpc>
              <a:spcBef>
                <a:spcPts val="0"/>
              </a:spcBef>
              <a:spcAft>
                <a:spcPts val="450"/>
              </a:spcAft>
            </a:pPr>
            <a:r>
              <a:rPr lang="en-US" sz="2400" dirty="0"/>
              <a:t>Ensures that the full range of student understanding is represented based on the type of expected evidence from low to high levels of competency:</a:t>
            </a:r>
          </a:p>
          <a:p>
            <a:pPr marL="342900" lvl="1"/>
            <a:r>
              <a:rPr lang="en-US" sz="2000" dirty="0"/>
              <a:t>A high-level response is scientifically accurate, complete and coherent, and consistent with the type.</a:t>
            </a:r>
          </a:p>
          <a:p>
            <a:pPr marL="342900" lvl="1"/>
            <a:r>
              <a:rPr lang="en-US" sz="2000" dirty="0"/>
              <a:t>A low-level response may include misconceptions, is incomplete, and is not accurate.</a:t>
            </a:r>
          </a:p>
          <a:p>
            <a:pPr>
              <a:lnSpc>
                <a:spcPct val="100000"/>
              </a:lnSpc>
              <a:spcBef>
                <a:spcPts val="0"/>
              </a:spcBef>
              <a:spcAft>
                <a:spcPts val="450"/>
              </a:spcAft>
            </a:pPr>
            <a:r>
              <a:rPr lang="en-US" sz="2400" dirty="0"/>
              <a:t>Supports meaningful interpretability and utility by educators</a:t>
            </a:r>
          </a:p>
        </p:txBody>
      </p:sp>
    </p:spTree>
    <p:extLst>
      <p:ext uri="{BB962C8B-B14F-4D97-AF65-F5344CB8AC3E}">
        <p14:creationId xmlns:p14="http://schemas.microsoft.com/office/powerpoint/2010/main" val="25746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D7EF23D-346E-43F9-92AE-1F72AB5CD196}"/>
              </a:ext>
            </a:extLst>
          </p:cNvPr>
          <p:cNvPicPr>
            <a:picLocks noChangeAspect="1"/>
          </p:cNvPicPr>
          <p:nvPr/>
        </p:nvPicPr>
        <p:blipFill rotWithShape="1">
          <a:blip r:embed="rId2"/>
          <a:srcRect r="5438"/>
          <a:stretch/>
        </p:blipFill>
        <p:spPr>
          <a:xfrm>
            <a:off x="20" y="10"/>
            <a:ext cx="4571980" cy="6857990"/>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ADF65553-8A51-496C-B66C-B50183FD8DB7}"/>
              </a:ext>
            </a:extLst>
          </p:cNvPr>
          <p:cNvPicPr>
            <a:picLocks noChangeAspect="1"/>
          </p:cNvPicPr>
          <p:nvPr/>
        </p:nvPicPr>
        <p:blipFill rotWithShape="1">
          <a:blip r:embed="rId3"/>
          <a:srcRect r="2701"/>
          <a:stretch/>
        </p:blipFill>
        <p:spPr>
          <a:xfrm>
            <a:off x="4570857" y="10"/>
            <a:ext cx="4570857" cy="6857990"/>
          </a:xfrm>
          <a:prstGeom prst="rect">
            <a:avLst/>
          </a:prstGeom>
          <a:ln>
            <a:solidFill>
              <a:schemeClr val="accent1"/>
            </a:solidFill>
          </a:ln>
          <a:effectLst/>
        </p:spPr>
      </p:pic>
      <p:sp>
        <p:nvSpPr>
          <p:cNvPr id="7" name="Rectangle 6">
            <a:extLst>
              <a:ext uri="{FF2B5EF4-FFF2-40B4-BE49-F238E27FC236}">
                <a16:creationId xmlns:a16="http://schemas.microsoft.com/office/drawing/2014/main" id="{23EED57F-B2A2-42B6-976E-26C65B25E42A}"/>
              </a:ext>
            </a:extLst>
          </p:cNvPr>
          <p:cNvSpPr/>
          <p:nvPr/>
        </p:nvSpPr>
        <p:spPr>
          <a:xfrm>
            <a:off x="0" y="5566410"/>
            <a:ext cx="9141714" cy="7658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SCILLSS Resources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https://www.scillsspartners.org/scillss-resources/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7627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5B706B7-7592-45DB-B1E7-606962C1CA83}"/>
              </a:ext>
            </a:extLst>
          </p:cNvPr>
          <p:cNvGraphicFramePr>
            <a:graphicFrameLocks noGrp="1"/>
          </p:cNvGraphicFramePr>
          <p:nvPr>
            <p:extLst>
              <p:ext uri="{D42A27DB-BD31-4B8C-83A1-F6EECF244321}">
                <p14:modId xmlns:p14="http://schemas.microsoft.com/office/powerpoint/2010/main" val="2755551928"/>
              </p:ext>
            </p:extLst>
          </p:nvPr>
        </p:nvGraphicFramePr>
        <p:xfrm>
          <a:off x="822960" y="1827653"/>
          <a:ext cx="8100472" cy="4786476"/>
        </p:xfrm>
        <a:graphic>
          <a:graphicData uri="http://schemas.openxmlformats.org/drawingml/2006/table">
            <a:tbl>
              <a:tblPr firstRow="1" firstCol="1" bandRow="1"/>
              <a:tblGrid>
                <a:gridCol w="984277">
                  <a:extLst>
                    <a:ext uri="{9D8B030D-6E8A-4147-A177-3AD203B41FA5}">
                      <a16:colId xmlns:a16="http://schemas.microsoft.com/office/drawing/2014/main" val="4233989185"/>
                    </a:ext>
                  </a:extLst>
                </a:gridCol>
                <a:gridCol w="1880178">
                  <a:extLst>
                    <a:ext uri="{9D8B030D-6E8A-4147-A177-3AD203B41FA5}">
                      <a16:colId xmlns:a16="http://schemas.microsoft.com/office/drawing/2014/main" val="563237889"/>
                    </a:ext>
                  </a:extLst>
                </a:gridCol>
                <a:gridCol w="1794715">
                  <a:extLst>
                    <a:ext uri="{9D8B030D-6E8A-4147-A177-3AD203B41FA5}">
                      <a16:colId xmlns:a16="http://schemas.microsoft.com/office/drawing/2014/main" val="4143511399"/>
                    </a:ext>
                  </a:extLst>
                </a:gridCol>
                <a:gridCol w="1741630">
                  <a:extLst>
                    <a:ext uri="{9D8B030D-6E8A-4147-A177-3AD203B41FA5}">
                      <a16:colId xmlns:a16="http://schemas.microsoft.com/office/drawing/2014/main" val="3512990602"/>
                    </a:ext>
                  </a:extLst>
                </a:gridCol>
                <a:gridCol w="1699672">
                  <a:extLst>
                    <a:ext uri="{9D8B030D-6E8A-4147-A177-3AD203B41FA5}">
                      <a16:colId xmlns:a16="http://schemas.microsoft.com/office/drawing/2014/main" val="3914346743"/>
                    </a:ext>
                  </a:extLst>
                </a:gridCol>
              </a:tblGrid>
              <a:tr h="250191">
                <a:tc>
                  <a:txBody>
                    <a:bodyPr/>
                    <a:lstStyle/>
                    <a:p>
                      <a:pPr marL="0" marR="0" algn="ctr">
                        <a:spcBef>
                          <a:spcPts val="0"/>
                        </a:spcBef>
                        <a:spcAft>
                          <a:spcPts val="0"/>
                        </a:spcAft>
                      </a:pPr>
                      <a:r>
                        <a:rPr lang="en-US" sz="1400" b="1" dirty="0">
                          <a:solidFill>
                            <a:srgbClr val="FFFFFF"/>
                          </a:solidFill>
                          <a:effectLst/>
                          <a:latin typeface="+mn-lt"/>
                          <a:ea typeface="Century" panose="02040604050505020304" pitchFamily="18" charset="0"/>
                          <a:cs typeface="Arial" panose="020B0604020202020204" pitchFamily="34" charset="0"/>
                        </a:rPr>
                        <a:t>Prompt</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defTabSz="685783" rtl="0" eaLnBrk="1" latinLnBrk="0" hangingPunct="1">
                        <a:spcBef>
                          <a:spcPts val="0"/>
                        </a:spcBef>
                        <a:spcAft>
                          <a:spcPts val="0"/>
                        </a:spcAft>
                      </a:pPr>
                      <a:r>
                        <a:rPr lang="en-US" sz="1400" b="1" kern="1200" dirty="0">
                          <a:solidFill>
                            <a:srgbClr val="FFFFFF"/>
                          </a:solidFill>
                          <a:effectLst/>
                          <a:latin typeface="+mn-lt"/>
                          <a:ea typeface="Times New Roman" panose="02020603050405020304" pitchFamily="18" charset="0"/>
                          <a:cs typeface="Arial"/>
                        </a:rPr>
                        <a:t>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400" b="1" dirty="0">
                          <a:solidFill>
                            <a:srgbClr val="FFFFFF"/>
                          </a:solidFill>
                          <a:effectLst/>
                          <a:latin typeface="+mn-lt"/>
                          <a:ea typeface="Century" panose="02040604050505020304" pitchFamily="18" charset="0"/>
                          <a:cs typeface="Arial"/>
                        </a:rPr>
                        <a:t>1</a:t>
                      </a:r>
                      <a:endParaRPr lang="en-US" sz="1400" dirty="0">
                        <a:effectLst/>
                        <a:latin typeface="+mn-lt"/>
                        <a:ea typeface="Times New Roman" panose="02020603050405020304" pitchFamily="18" charset="0"/>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400" b="1" dirty="0">
                          <a:solidFill>
                            <a:srgbClr val="FFFFFF"/>
                          </a:solidFill>
                          <a:effectLst/>
                          <a:latin typeface="+mn-lt"/>
                          <a:ea typeface="Century" panose="02040604050505020304" pitchFamily="18" charset="0"/>
                          <a:cs typeface="Arial"/>
                        </a:rPr>
                        <a:t>2</a:t>
                      </a:r>
                      <a:endParaRPr lang="en-US" sz="1400" dirty="0">
                        <a:effectLst/>
                        <a:latin typeface="+mn-lt"/>
                        <a:ea typeface="Times New Roman" panose="02020603050405020304" pitchFamily="18" charset="0"/>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400" b="1" dirty="0">
                          <a:solidFill>
                            <a:srgbClr val="FFFFFF"/>
                          </a:solidFill>
                          <a:effectLst/>
                          <a:latin typeface="+mn-lt"/>
                          <a:ea typeface="Century" panose="02040604050505020304" pitchFamily="18" charset="0"/>
                          <a:cs typeface="Arial" panose="020B0604020202020204" pitchFamily="34" charset="0"/>
                        </a:rPr>
                        <a:t>3</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extLst>
                  <a:ext uri="{0D108BD9-81ED-4DB2-BD59-A6C34878D82A}">
                    <a16:rowId xmlns:a16="http://schemas.microsoft.com/office/drawing/2014/main" val="4277159540"/>
                  </a:ext>
                </a:extLst>
              </a:tr>
              <a:tr h="3179956">
                <a:tc>
                  <a:txBody>
                    <a:bodyPr/>
                    <a:lstStyle/>
                    <a:p>
                      <a:pPr marL="0" marR="0" algn="ctr">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 1</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cs typeface="Arial" panose="020B0604020202020204" pitchFamily="34" charset="0"/>
                        </a:rPr>
                        <a:t>No response or a response not related to the prompt (e.g., off topic; student writes, “I don’t know.”).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Model does not show two representations each with two different bulk matter and matter too small to see (particles) or representations in the correct position and scale relative to each other. The key is incorrect.</a:t>
                      </a:r>
                      <a:endParaRPr lang="en-US" sz="1400" dirty="0">
                        <a:effectLst/>
                        <a:latin typeface="+mn-lt"/>
                        <a:ea typeface="Times New Roman" panose="02020603050405020304" pitchFamily="18" charset="0"/>
                        <a:cs typeface="Arial" panose="020B0604020202020204" pitchFamily="34" charset="0"/>
                      </a:endParaRPr>
                    </a:p>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 </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Model shows a flawed connection between bulk matter and particles too small to be seen or a flawed connection between the representations’ correct position and scale relative to each other. The key is partially correct.</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Model shows two representations each with two different bulk matter and matter too small to be seen (particles) and shows representations in correct position and scale relative to each other. The key is correct.</a:t>
                      </a:r>
                      <a:endParaRPr lang="en-US" sz="1400" dirty="0">
                        <a:effectLst/>
                        <a:latin typeface="+mn-lt"/>
                        <a:ea typeface="Times New Roman" panose="02020603050405020304" pitchFamily="18" charset="0"/>
                        <a:cs typeface="Arial" panose="020B0604020202020204" pitchFamily="34" charset="0"/>
                      </a:endParaRPr>
                    </a:p>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 </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938898"/>
                  </a:ext>
                </a:extLst>
              </a:tr>
              <a:tr h="1356329">
                <a:tc>
                  <a:txBody>
                    <a:bodyPr/>
                    <a:lstStyle/>
                    <a:p>
                      <a:pPr algn="ctr"/>
                      <a:r>
                        <a:rPr lang="en-US" sz="1400" dirty="0">
                          <a:latin typeface="+mn-lt"/>
                        </a:rPr>
                        <a:t>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panose="02020603050405020304" pitchFamily="18" charset="0"/>
                          <a:cs typeface="Arial" panose="020B0604020202020204" pitchFamily="34" charset="0"/>
                        </a:rPr>
                        <a:t>No response or a response not related to the prompt (i.e., off topic; student writes, “I don’t know.”).</a:t>
                      </a:r>
                    </a:p>
                    <a:p>
                      <a:pPr marL="0" marR="0">
                        <a:spcBef>
                          <a:spcPts val="0"/>
                        </a:spcBef>
                        <a:spcAft>
                          <a:spcPts val="0"/>
                        </a:spcAft>
                      </a:pPr>
                      <a:endParaRPr lang="en-US" sz="14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The description is incorrect.</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a:rPr>
                        <a:t>The description is partially correct.</a:t>
                      </a:r>
                      <a:endParaRPr lang="en-US" sz="1400" dirty="0">
                        <a:effectLst/>
                        <a:latin typeface="+mn-lt"/>
                        <a:ea typeface="Times New Roman" panose="02020603050405020304" pitchFamily="18" charset="0"/>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The description is correct.</a:t>
                      </a:r>
                      <a:endParaRPr lang="en-US" sz="14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564098"/>
                  </a:ext>
                </a:extLst>
              </a:tr>
            </a:tbl>
          </a:graphicData>
        </a:graphic>
      </p:graphicFrame>
      <p:sp>
        <p:nvSpPr>
          <p:cNvPr id="2" name="Title 1">
            <a:extLst>
              <a:ext uri="{FF2B5EF4-FFF2-40B4-BE49-F238E27FC236}">
                <a16:creationId xmlns:a16="http://schemas.microsoft.com/office/drawing/2014/main" id="{F0B068A5-4B6B-41F2-B8AB-AAA226D2EE89}"/>
              </a:ext>
            </a:extLst>
          </p:cNvPr>
          <p:cNvSpPr>
            <a:spLocks noGrp="1"/>
          </p:cNvSpPr>
          <p:nvPr>
            <p:ph type="title"/>
          </p:nvPr>
        </p:nvSpPr>
        <p:spPr>
          <a:xfrm>
            <a:off x="202650" y="284389"/>
            <a:ext cx="7631023" cy="857250"/>
          </a:xfrm>
        </p:spPr>
        <p:txBody>
          <a:bodyPr>
            <a:noAutofit/>
          </a:bodyPr>
          <a:lstStyle/>
          <a:p>
            <a:r>
              <a:rPr lang="en-US" dirty="0">
                <a:effectLst/>
              </a:rPr>
              <a:t>Grade 5 Example Classroom-based Task Rubric</a:t>
            </a:r>
          </a:p>
        </p:txBody>
      </p:sp>
      <p:sp>
        <p:nvSpPr>
          <p:cNvPr id="10" name="Callout: Bent Line 9">
            <a:extLst>
              <a:ext uri="{FF2B5EF4-FFF2-40B4-BE49-F238E27FC236}">
                <a16:creationId xmlns:a16="http://schemas.microsoft.com/office/drawing/2014/main" id="{331BDC71-6F16-4FE6-8012-2313EB72A98A}"/>
              </a:ext>
            </a:extLst>
          </p:cNvPr>
          <p:cNvSpPr/>
          <p:nvPr/>
        </p:nvSpPr>
        <p:spPr>
          <a:xfrm flipH="1">
            <a:off x="4873196" y="6233225"/>
            <a:ext cx="2350565" cy="490441"/>
          </a:xfrm>
          <a:prstGeom prst="borderCallout2">
            <a:avLst>
              <a:gd name="adj1" fmla="val 18750"/>
              <a:gd name="adj2" fmla="val -8333"/>
              <a:gd name="adj3" fmla="val 18750"/>
              <a:gd name="adj4" fmla="val -16667"/>
              <a:gd name="adj5" fmla="val -68601"/>
              <a:gd name="adj6" fmla="val -33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200" dirty="0">
                <a:solidFill>
                  <a:prstClr val="white"/>
                </a:solidFill>
                <a:latin typeface="Calibri" panose="020F0502020204030204"/>
              </a:rPr>
              <a:t>Response criteria for student’s explanation of the model</a:t>
            </a:r>
          </a:p>
        </p:txBody>
      </p:sp>
      <p:sp>
        <p:nvSpPr>
          <p:cNvPr id="7" name="Callout: Bent Line 6">
            <a:extLst>
              <a:ext uri="{FF2B5EF4-FFF2-40B4-BE49-F238E27FC236}">
                <a16:creationId xmlns:a16="http://schemas.microsoft.com/office/drawing/2014/main" id="{8E3B7474-5A09-44F4-AEED-36A0C5BCCFB1}"/>
              </a:ext>
            </a:extLst>
          </p:cNvPr>
          <p:cNvSpPr/>
          <p:nvPr/>
        </p:nvSpPr>
        <p:spPr>
          <a:xfrm rot="10800000" flipV="1">
            <a:off x="3419998" y="1493738"/>
            <a:ext cx="1196325" cy="224378"/>
          </a:xfrm>
          <a:prstGeom prst="borderCallout2">
            <a:avLst>
              <a:gd name="adj1" fmla="val 18750"/>
              <a:gd name="adj2" fmla="val -8333"/>
              <a:gd name="adj3" fmla="val -78038"/>
              <a:gd name="adj4" fmla="val -17622"/>
              <a:gd name="adj5" fmla="val 122894"/>
              <a:gd name="adj6" fmla="val -4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200" dirty="0">
                <a:solidFill>
                  <a:prstClr val="white"/>
                </a:solidFill>
                <a:latin typeface="Calibri" panose="020F0502020204030204"/>
              </a:rPr>
              <a:t>Rating scale</a:t>
            </a:r>
          </a:p>
        </p:txBody>
      </p:sp>
      <p:sp>
        <p:nvSpPr>
          <p:cNvPr id="9" name="Callout: Bent Line 8">
            <a:extLst>
              <a:ext uri="{FF2B5EF4-FFF2-40B4-BE49-F238E27FC236}">
                <a16:creationId xmlns:a16="http://schemas.microsoft.com/office/drawing/2014/main" id="{D1F32351-AEB9-4214-9BF4-CD8F67257FBB}"/>
              </a:ext>
            </a:extLst>
          </p:cNvPr>
          <p:cNvSpPr/>
          <p:nvPr/>
        </p:nvSpPr>
        <p:spPr>
          <a:xfrm flipH="1">
            <a:off x="3560592" y="4757586"/>
            <a:ext cx="2022815" cy="461068"/>
          </a:xfrm>
          <a:prstGeom prst="borderCallout2">
            <a:avLst>
              <a:gd name="adj1" fmla="val 18750"/>
              <a:gd name="adj2" fmla="val -8333"/>
              <a:gd name="adj3" fmla="val 18750"/>
              <a:gd name="adj4" fmla="val -16667"/>
              <a:gd name="adj5" fmla="val -47183"/>
              <a:gd name="adj6" fmla="val -35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200" dirty="0">
                <a:solidFill>
                  <a:prstClr val="white"/>
                </a:solidFill>
                <a:latin typeface="Calibri" panose="020F0502020204030204"/>
              </a:rPr>
              <a:t>Response criteria for student’s model</a:t>
            </a:r>
          </a:p>
        </p:txBody>
      </p:sp>
      <p:sp>
        <p:nvSpPr>
          <p:cNvPr id="18" name="Callout: Bent Line 17">
            <a:extLst>
              <a:ext uri="{FF2B5EF4-FFF2-40B4-BE49-F238E27FC236}">
                <a16:creationId xmlns:a16="http://schemas.microsoft.com/office/drawing/2014/main" id="{9105F8DF-4F94-4AA9-8E94-472CFCF54B12}"/>
              </a:ext>
            </a:extLst>
          </p:cNvPr>
          <p:cNvSpPr/>
          <p:nvPr/>
        </p:nvSpPr>
        <p:spPr>
          <a:xfrm rot="5400000">
            <a:off x="422911" y="3634744"/>
            <a:ext cx="674368" cy="1360170"/>
          </a:xfrm>
          <a:prstGeom prst="borderCallout2">
            <a:avLst>
              <a:gd name="adj1" fmla="val -27662"/>
              <a:gd name="adj2" fmla="val -214216"/>
              <a:gd name="adj3" fmla="val -1009"/>
              <a:gd name="adj4" fmla="val 61522"/>
              <a:gd name="adj5" fmla="val -23961"/>
              <a:gd name="adj6" fmla="val 277579"/>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342900">
              <a:defRPr/>
            </a:pPr>
            <a:r>
              <a:rPr lang="en-US" sz="1200" dirty="0">
                <a:solidFill>
                  <a:prstClr val="white"/>
                </a:solidFill>
                <a:latin typeface="Calibri" panose="020F0502020204030204"/>
              </a:rPr>
              <a:t>Response criteria for each score point</a:t>
            </a:r>
          </a:p>
        </p:txBody>
      </p:sp>
    </p:spTree>
    <p:extLst>
      <p:ext uri="{BB962C8B-B14F-4D97-AF65-F5344CB8AC3E}">
        <p14:creationId xmlns:p14="http://schemas.microsoft.com/office/powerpoint/2010/main" val="36460190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5B706B7-7592-45DB-B1E7-606962C1CA83}"/>
              </a:ext>
            </a:extLst>
          </p:cNvPr>
          <p:cNvGraphicFramePr>
            <a:graphicFrameLocks noGrp="1"/>
          </p:cNvGraphicFramePr>
          <p:nvPr>
            <p:extLst>
              <p:ext uri="{D42A27DB-BD31-4B8C-83A1-F6EECF244321}">
                <p14:modId xmlns:p14="http://schemas.microsoft.com/office/powerpoint/2010/main" val="1942107988"/>
              </p:ext>
            </p:extLst>
          </p:nvPr>
        </p:nvGraphicFramePr>
        <p:xfrm>
          <a:off x="71684" y="1508980"/>
          <a:ext cx="9000632" cy="4450414"/>
        </p:xfrm>
        <a:graphic>
          <a:graphicData uri="http://schemas.openxmlformats.org/drawingml/2006/table">
            <a:tbl>
              <a:tblPr firstRow="1" firstCol="1" bandRow="1"/>
              <a:tblGrid>
                <a:gridCol w="2442753">
                  <a:extLst>
                    <a:ext uri="{9D8B030D-6E8A-4147-A177-3AD203B41FA5}">
                      <a16:colId xmlns:a16="http://schemas.microsoft.com/office/drawing/2014/main" val="4233989185"/>
                    </a:ext>
                  </a:extLst>
                </a:gridCol>
                <a:gridCol w="1483810">
                  <a:extLst>
                    <a:ext uri="{9D8B030D-6E8A-4147-A177-3AD203B41FA5}">
                      <a16:colId xmlns:a16="http://schemas.microsoft.com/office/drawing/2014/main" val="563237889"/>
                    </a:ext>
                  </a:extLst>
                </a:gridCol>
                <a:gridCol w="1631359">
                  <a:extLst>
                    <a:ext uri="{9D8B030D-6E8A-4147-A177-3AD203B41FA5}">
                      <a16:colId xmlns:a16="http://schemas.microsoft.com/office/drawing/2014/main" val="4143511399"/>
                    </a:ext>
                  </a:extLst>
                </a:gridCol>
                <a:gridCol w="1609144">
                  <a:extLst>
                    <a:ext uri="{9D8B030D-6E8A-4147-A177-3AD203B41FA5}">
                      <a16:colId xmlns:a16="http://schemas.microsoft.com/office/drawing/2014/main" val="3512990602"/>
                    </a:ext>
                  </a:extLst>
                </a:gridCol>
                <a:gridCol w="1833566">
                  <a:extLst>
                    <a:ext uri="{9D8B030D-6E8A-4147-A177-3AD203B41FA5}">
                      <a16:colId xmlns:a16="http://schemas.microsoft.com/office/drawing/2014/main" val="3914346743"/>
                    </a:ext>
                  </a:extLst>
                </a:gridCol>
              </a:tblGrid>
              <a:tr h="244174">
                <a:tc>
                  <a:txBody>
                    <a:bodyPr/>
                    <a:lstStyle/>
                    <a:p>
                      <a:pPr marL="0" marR="0" algn="ctr">
                        <a:spcBef>
                          <a:spcPts val="0"/>
                        </a:spcBef>
                        <a:spcAft>
                          <a:spcPts val="0"/>
                        </a:spcAft>
                      </a:pPr>
                      <a:r>
                        <a:rPr lang="en-US" sz="1200" b="1" dirty="0">
                          <a:solidFill>
                            <a:srgbClr val="FFFFFF"/>
                          </a:solidFill>
                          <a:effectLst/>
                          <a:latin typeface="+mn-lt"/>
                          <a:ea typeface="Times New Roman" panose="02020603050405020304" pitchFamily="18" charset="0"/>
                          <a:cs typeface="Arial" panose="020B0604020202020204" pitchFamily="34" charset="0"/>
                        </a:rPr>
                        <a:t>Dimension</a:t>
                      </a:r>
                      <a:endParaRPr lang="en-US" sz="1200" dirty="0">
                        <a:effectLst/>
                        <a:latin typeface="+mn-lt"/>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defTabSz="685783" rtl="0" eaLnBrk="1" latinLnBrk="0" hangingPunct="1">
                        <a:spcBef>
                          <a:spcPts val="0"/>
                        </a:spcBef>
                        <a:spcAft>
                          <a:spcPts val="0"/>
                        </a:spcAft>
                      </a:pPr>
                      <a:r>
                        <a:rPr lang="en-US" sz="1200" b="1" kern="1200" dirty="0">
                          <a:solidFill>
                            <a:srgbClr val="FFFFFF"/>
                          </a:solidFill>
                          <a:effectLst/>
                          <a:latin typeface="+mn-lt"/>
                          <a:ea typeface="Times New Roman" panose="02020603050405020304" pitchFamily="18" charset="0"/>
                          <a:cs typeface="Arial"/>
                        </a:rPr>
                        <a:t>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200" b="1" dirty="0">
                          <a:solidFill>
                            <a:srgbClr val="FFFFFF"/>
                          </a:solidFill>
                          <a:effectLst/>
                          <a:latin typeface="+mn-lt"/>
                          <a:ea typeface="Century" panose="02040604050505020304" pitchFamily="18" charset="0"/>
                          <a:cs typeface="Arial"/>
                        </a:rPr>
                        <a:t>1</a:t>
                      </a:r>
                      <a:endParaRPr lang="en-US" sz="1200" dirty="0">
                        <a:effectLst/>
                        <a:latin typeface="+mn-lt"/>
                        <a:ea typeface="Times New Roman" panose="02020603050405020304" pitchFamily="18" charset="0"/>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200" b="1" dirty="0">
                          <a:solidFill>
                            <a:srgbClr val="FFFFFF"/>
                          </a:solidFill>
                          <a:effectLst/>
                          <a:latin typeface="+mn-lt"/>
                          <a:ea typeface="Century" panose="02040604050505020304" pitchFamily="18" charset="0"/>
                          <a:cs typeface="Arial"/>
                        </a:rPr>
                        <a:t>2</a:t>
                      </a:r>
                      <a:endParaRPr lang="en-US" sz="1200" dirty="0">
                        <a:effectLst/>
                        <a:latin typeface="+mn-lt"/>
                        <a:ea typeface="Times New Roman" panose="02020603050405020304" pitchFamily="18" charset="0"/>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200" b="1" dirty="0">
                          <a:solidFill>
                            <a:srgbClr val="FFFFFF"/>
                          </a:solidFill>
                          <a:effectLst/>
                          <a:latin typeface="+mn-lt"/>
                          <a:ea typeface="Century" panose="02040604050505020304" pitchFamily="18" charset="0"/>
                          <a:cs typeface="Arial" panose="020B0604020202020204" pitchFamily="34" charset="0"/>
                        </a:rPr>
                        <a:t>3</a:t>
                      </a:r>
                      <a:endParaRPr lang="en-US" sz="1200" dirty="0">
                        <a:effectLst/>
                        <a:latin typeface="+mn-lt"/>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extLst>
                  <a:ext uri="{0D108BD9-81ED-4DB2-BD59-A6C34878D82A}">
                    <a16:rowId xmlns:a16="http://schemas.microsoft.com/office/drawing/2014/main" val="4277159540"/>
                  </a:ext>
                </a:extLst>
              </a:tr>
              <a:tr h="1508760">
                <a:tc>
                  <a:txBody>
                    <a:bodyPr/>
                    <a:lstStyle/>
                    <a:p>
                      <a:pPr marL="0" marR="0" algn="l">
                        <a:spcBef>
                          <a:spcPts val="0"/>
                        </a:spcBef>
                        <a:spcAft>
                          <a:spcPts val="0"/>
                        </a:spcAft>
                      </a:pPr>
                      <a:r>
                        <a:rPr lang="en-US" sz="1200" dirty="0">
                          <a:solidFill>
                            <a:srgbClr val="0070C0"/>
                          </a:solidFill>
                          <a:effectLst/>
                          <a:latin typeface="+mn-lt"/>
                          <a:ea typeface="Times New Roman" panose="02020603050405020304" pitchFamily="18" charset="0"/>
                          <a:cs typeface="Calibri" panose="020F0502020204030204" pitchFamily="34" charset="0"/>
                        </a:rPr>
                        <a:t>Develop and use a phenomena to describe a model</a:t>
                      </a:r>
                      <a:endParaRPr lang="en-US" sz="1200" dirty="0">
                        <a:solidFill>
                          <a:srgbClr val="0070C0"/>
                        </a:solidFill>
                        <a:effectLst/>
                        <a:latin typeface="+mn-lt"/>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cs typeface="Arial" panose="020B0604020202020204" pitchFamily="34" charset="0"/>
                        </a:rPr>
                        <a:t>No response or a response not related to the science and engineering practice.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Model does not make sense of the phenomena and does not indicate relationships between components.</a:t>
                      </a:r>
                      <a:endParaRPr lang="en-US" sz="12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cs typeface="Arial" panose="020B0604020202020204" pitchFamily="34" charset="0"/>
                        </a:rPr>
                        <a:t>Model describes the phenomenon, including a limited number of relevant components and describes some of the relationships between components.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dirty="0">
                          <a:solidFill>
                            <a:srgbClr val="000000"/>
                          </a:solidFill>
                          <a:effectLst/>
                          <a:latin typeface="+mn-lt"/>
                          <a:ea typeface="Times New Roman" panose="02020603050405020304" pitchFamily="18" charset="0"/>
                          <a:cs typeface="Calibri" panose="020F0502020204030204" pitchFamily="34" charset="0"/>
                        </a:rPr>
                        <a:t>Model makes sense of the phenomenon by describing relative components including sound waves, materials through which the waves are transmitted; the results of the interaction of the wave and the materials; and source of the wave. </a:t>
                      </a:r>
                      <a:endParaRPr lang="en-US" sz="12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938898"/>
                  </a:ext>
                </a:extLst>
              </a:tr>
              <a:tr h="1097280">
                <a:tc>
                  <a:txBody>
                    <a:bodyPr/>
                    <a:lstStyle/>
                    <a:p>
                      <a:pPr marL="0" marR="0" algn="l" defTabSz="685783" rtl="0" eaLnBrk="1" latinLnBrk="0" hangingPunct="1">
                        <a:spcBef>
                          <a:spcPts val="0"/>
                        </a:spcBef>
                        <a:spcAft>
                          <a:spcPts val="300"/>
                        </a:spcAft>
                      </a:pPr>
                      <a:r>
                        <a:rPr lang="en-US" sz="1200" kern="1200" dirty="0">
                          <a:solidFill>
                            <a:schemeClr val="accent6">
                              <a:lumMod val="75000"/>
                            </a:schemeClr>
                          </a:solidFill>
                          <a:effectLst/>
                          <a:latin typeface="+mn-lt"/>
                          <a:cs typeface="Calibri" panose="020F0502020204030204" pitchFamily="34" charset="0"/>
                        </a:rPr>
                        <a:t>Structures can be designed to serve particular functions by taking into account properties of different  materials, and how materials can be shaped and used.</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cs typeface="Arial" panose="020B0604020202020204" pitchFamily="34" charset="0"/>
                        </a:rPr>
                        <a:t>No response or a response not related to the crosscutting concepts.</a:t>
                      </a:r>
                    </a:p>
                    <a:p>
                      <a:pPr marL="0" marR="0">
                        <a:spcBef>
                          <a:spcPts val="0"/>
                        </a:spcBef>
                        <a:spcAft>
                          <a:spcPts val="0"/>
                        </a:spcAft>
                      </a:pPr>
                      <a:endParaRPr lang="en-US" sz="12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cs typeface="Arial" panose="020B0604020202020204" pitchFamily="34" charset="0"/>
                        </a:rPr>
                        <a:t>Model shows misunderstanding of the properties of the materials.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cs typeface="Calibri"/>
                        </a:rPr>
                        <a:t>Model is used to interpret part of the context.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cs typeface="Arial" panose="020B0604020202020204" pitchFamily="34" charset="0"/>
                        </a:rPr>
                        <a:t>Model is used to accurately describe why materials with certain properties are well-suited for particular functions.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564098"/>
                  </a:ext>
                </a:extLst>
              </a:tr>
              <a:tr h="822960">
                <a:tc>
                  <a:txBody>
                    <a:bodyPr/>
                    <a:lstStyle/>
                    <a:p>
                      <a:pPr marL="0" marR="0" algn="l" defTabSz="685783" rtl="0" eaLnBrk="1" latinLnBrk="0" hangingPunct="1">
                        <a:spcBef>
                          <a:spcPts val="0"/>
                        </a:spcBef>
                        <a:spcAft>
                          <a:spcPts val="0"/>
                        </a:spcAft>
                      </a:pPr>
                      <a:r>
                        <a:rPr lang="en-US" sz="1200" kern="1200" dirty="0">
                          <a:solidFill>
                            <a:schemeClr val="accent2">
                              <a:lumMod val="75000"/>
                            </a:schemeClr>
                          </a:solidFill>
                          <a:effectLst/>
                          <a:latin typeface="+mn-lt"/>
                          <a:ea typeface="+mn-ea"/>
                          <a:cs typeface="Calibri" panose="020F0502020204030204" pitchFamily="34" charset="0"/>
                        </a:rPr>
                        <a:t>A sound wave needs a medium through which it is transmitted.</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cs typeface="Arial" panose="020B0604020202020204" pitchFamily="34" charset="0"/>
                        </a:rPr>
                        <a:t>No response or a response not related to the disciplinary core idea.</a:t>
                      </a:r>
                    </a:p>
                    <a:p>
                      <a:pPr marL="0" marR="0">
                        <a:spcBef>
                          <a:spcPts val="0"/>
                        </a:spcBef>
                        <a:spcAft>
                          <a:spcPts val="0"/>
                        </a:spcAft>
                      </a:pPr>
                      <a:endParaRPr lang="en-US" sz="12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dirty="0">
                          <a:effectLst/>
                          <a:latin typeface="+mn-lt"/>
                          <a:ea typeface="Times New Roman" panose="02020603050405020304" pitchFamily="18" charset="0"/>
                          <a:cs typeface="Arial" panose="020B0604020202020204" pitchFamily="34" charset="0"/>
                        </a:rPr>
                        <a:t>Response includes major misunderstandings or show how sound travels or demonstrate little understanding of how sound travels.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cs typeface="Calibri"/>
                        </a:rPr>
                        <a:t>Response partially describes how sound travels.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mn-lt"/>
                          <a:ea typeface="Times New Roman" panose="02020603050405020304" pitchFamily="18" charset="0"/>
                          <a:cs typeface="Arial" panose="020B0604020202020204" pitchFamily="34" charset="0"/>
                        </a:rPr>
                        <a:t>Response accurately and fully describes how sound waves interact with different materials.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594120"/>
                  </a:ext>
                </a:extLst>
              </a:tr>
            </a:tbl>
          </a:graphicData>
        </a:graphic>
      </p:graphicFrame>
      <p:sp>
        <p:nvSpPr>
          <p:cNvPr id="2" name="Title 1">
            <a:extLst>
              <a:ext uri="{FF2B5EF4-FFF2-40B4-BE49-F238E27FC236}">
                <a16:creationId xmlns:a16="http://schemas.microsoft.com/office/drawing/2014/main" id="{F0B068A5-4B6B-41F2-B8AB-AAA226D2EE89}"/>
              </a:ext>
            </a:extLst>
          </p:cNvPr>
          <p:cNvSpPr>
            <a:spLocks noGrp="1"/>
          </p:cNvSpPr>
          <p:nvPr>
            <p:ph type="title"/>
          </p:nvPr>
        </p:nvSpPr>
        <p:spPr>
          <a:xfrm>
            <a:off x="449422" y="264094"/>
            <a:ext cx="7311903" cy="857250"/>
          </a:xfrm>
        </p:spPr>
        <p:txBody>
          <a:bodyPr>
            <a:noAutofit/>
          </a:bodyPr>
          <a:lstStyle/>
          <a:p>
            <a:r>
              <a:rPr lang="en-US" dirty="0">
                <a:effectLst/>
              </a:rPr>
              <a:t>Grade 8 Example Classroom-based Task Rubric</a:t>
            </a:r>
          </a:p>
        </p:txBody>
      </p:sp>
      <p:sp>
        <p:nvSpPr>
          <p:cNvPr id="10" name="Callout: Bent Line 9">
            <a:extLst>
              <a:ext uri="{FF2B5EF4-FFF2-40B4-BE49-F238E27FC236}">
                <a16:creationId xmlns:a16="http://schemas.microsoft.com/office/drawing/2014/main" id="{331BDC71-6F16-4FE6-8012-2313EB72A98A}"/>
              </a:ext>
            </a:extLst>
          </p:cNvPr>
          <p:cNvSpPr/>
          <p:nvPr/>
        </p:nvSpPr>
        <p:spPr>
          <a:xfrm flipH="1">
            <a:off x="5510796" y="5825046"/>
            <a:ext cx="2071525" cy="643130"/>
          </a:xfrm>
          <a:prstGeom prst="borderCallout2">
            <a:avLst>
              <a:gd name="adj1" fmla="val 46534"/>
              <a:gd name="adj2" fmla="val -544"/>
              <a:gd name="adj3" fmla="val 18750"/>
              <a:gd name="adj4" fmla="val -16667"/>
              <a:gd name="adj5" fmla="val -28140"/>
              <a:gd name="adj6" fmla="val -35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100" dirty="0">
                <a:solidFill>
                  <a:prstClr val="white"/>
                </a:solidFill>
                <a:latin typeface="Calibri" panose="020F0502020204030204"/>
              </a:rPr>
              <a:t>Response criteria for student explanation of model</a:t>
            </a:r>
          </a:p>
        </p:txBody>
      </p:sp>
      <p:sp>
        <p:nvSpPr>
          <p:cNvPr id="7" name="Callout: Bent Line 6">
            <a:extLst>
              <a:ext uri="{FF2B5EF4-FFF2-40B4-BE49-F238E27FC236}">
                <a16:creationId xmlns:a16="http://schemas.microsoft.com/office/drawing/2014/main" id="{8E3B7474-5A09-44F4-AEED-36A0C5BCCFB1}"/>
              </a:ext>
            </a:extLst>
          </p:cNvPr>
          <p:cNvSpPr/>
          <p:nvPr/>
        </p:nvSpPr>
        <p:spPr>
          <a:xfrm rot="10800000" flipV="1">
            <a:off x="560436" y="1966349"/>
            <a:ext cx="1196325" cy="224378"/>
          </a:xfrm>
          <a:prstGeom prst="borderCallout2">
            <a:avLst>
              <a:gd name="adj1" fmla="val 18750"/>
              <a:gd name="adj2" fmla="val -8333"/>
              <a:gd name="adj3" fmla="val 18750"/>
              <a:gd name="adj4" fmla="val -16667"/>
              <a:gd name="adj5" fmla="val -93698"/>
              <a:gd name="adj6" fmla="val -49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100" dirty="0">
                <a:solidFill>
                  <a:prstClr val="white"/>
                </a:solidFill>
                <a:latin typeface="Calibri" panose="020F0502020204030204"/>
              </a:rPr>
              <a:t>Rating scale</a:t>
            </a:r>
          </a:p>
        </p:txBody>
      </p:sp>
      <p:sp>
        <p:nvSpPr>
          <p:cNvPr id="9" name="Callout: Bent Line 8">
            <a:extLst>
              <a:ext uri="{FF2B5EF4-FFF2-40B4-BE49-F238E27FC236}">
                <a16:creationId xmlns:a16="http://schemas.microsoft.com/office/drawing/2014/main" id="{D1F32351-AEB9-4214-9BF4-CD8F67257FBB}"/>
              </a:ext>
            </a:extLst>
          </p:cNvPr>
          <p:cNvSpPr/>
          <p:nvPr/>
        </p:nvSpPr>
        <p:spPr>
          <a:xfrm flipH="1">
            <a:off x="3589020" y="2989514"/>
            <a:ext cx="1538924" cy="356971"/>
          </a:xfrm>
          <a:prstGeom prst="borderCallout2">
            <a:avLst>
              <a:gd name="adj1" fmla="val 235927"/>
              <a:gd name="adj2" fmla="val -31169"/>
              <a:gd name="adj3" fmla="val 47528"/>
              <a:gd name="adj4" fmla="val -3035"/>
              <a:gd name="adj5" fmla="val -90535"/>
              <a:gd name="adj6" fmla="val -30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100" dirty="0">
                <a:solidFill>
                  <a:prstClr val="white"/>
                </a:solidFill>
                <a:latin typeface="Calibri" panose="020F0502020204030204"/>
              </a:rPr>
              <a:t>Response criteria for student model</a:t>
            </a:r>
          </a:p>
        </p:txBody>
      </p:sp>
      <p:sp>
        <p:nvSpPr>
          <p:cNvPr id="18" name="Callout: Bent Line 17">
            <a:extLst>
              <a:ext uri="{FF2B5EF4-FFF2-40B4-BE49-F238E27FC236}">
                <a16:creationId xmlns:a16="http://schemas.microsoft.com/office/drawing/2014/main" id="{9105F8DF-4F94-4AA9-8E94-472CFCF54B12}"/>
              </a:ext>
            </a:extLst>
          </p:cNvPr>
          <p:cNvSpPr/>
          <p:nvPr/>
        </p:nvSpPr>
        <p:spPr>
          <a:xfrm rot="5400000">
            <a:off x="560996" y="5729947"/>
            <a:ext cx="468586" cy="1234167"/>
          </a:xfrm>
          <a:prstGeom prst="borderCallout2">
            <a:avLst>
              <a:gd name="adj1" fmla="val -88753"/>
              <a:gd name="adj2" fmla="val -596628"/>
              <a:gd name="adj3" fmla="val -1010"/>
              <a:gd name="adj4" fmla="val 27003"/>
              <a:gd name="adj5" fmla="val -87223"/>
              <a:gd name="adj6" fmla="val -59161"/>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342900">
              <a:defRPr/>
            </a:pPr>
            <a:r>
              <a:rPr lang="en-US" sz="1100" dirty="0">
                <a:solidFill>
                  <a:prstClr val="white"/>
                </a:solidFill>
                <a:latin typeface="Calibri" panose="020F0502020204030204"/>
              </a:rPr>
              <a:t>Response criteria for each score point</a:t>
            </a:r>
          </a:p>
        </p:txBody>
      </p:sp>
    </p:spTree>
    <p:extLst>
      <p:ext uri="{BB962C8B-B14F-4D97-AF65-F5344CB8AC3E}">
        <p14:creationId xmlns:p14="http://schemas.microsoft.com/office/powerpoint/2010/main" val="18046544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D3124-D711-4172-A068-EC8E07C5C1FA}"/>
              </a:ext>
            </a:extLst>
          </p:cNvPr>
          <p:cNvSpPr>
            <a:spLocks noGrp="1"/>
          </p:cNvSpPr>
          <p:nvPr>
            <p:ph type="title"/>
          </p:nvPr>
        </p:nvSpPr>
        <p:spPr>
          <a:xfrm>
            <a:off x="457200" y="151771"/>
            <a:ext cx="8229600" cy="1143000"/>
          </a:xfrm>
        </p:spPr>
        <p:txBody>
          <a:bodyPr/>
          <a:lstStyle/>
          <a:p>
            <a:r>
              <a:rPr lang="en-US" dirty="0">
                <a:effectLst/>
              </a:rPr>
              <a:t>Student Exemplars</a:t>
            </a:r>
          </a:p>
        </p:txBody>
      </p:sp>
      <p:sp>
        <p:nvSpPr>
          <p:cNvPr id="6" name="Content Placeholder 5">
            <a:extLst>
              <a:ext uri="{FF2B5EF4-FFF2-40B4-BE49-F238E27FC236}">
                <a16:creationId xmlns:a16="http://schemas.microsoft.com/office/drawing/2014/main" id="{2D86443A-8C14-4ED7-AAF4-0FD24769460E}"/>
              </a:ext>
            </a:extLst>
          </p:cNvPr>
          <p:cNvSpPr>
            <a:spLocks noGrp="1"/>
          </p:cNvSpPr>
          <p:nvPr>
            <p:ph idx="1"/>
          </p:nvPr>
        </p:nvSpPr>
        <p:spPr>
          <a:xfrm>
            <a:off x="457200" y="1294771"/>
            <a:ext cx="8064631" cy="5017887"/>
          </a:xfrm>
        </p:spPr>
        <p:txBody>
          <a:bodyPr>
            <a:normAutofit fontScale="92500"/>
          </a:bodyPr>
          <a:lstStyle/>
          <a:p>
            <a:pPr marL="228600" indent="-228600" defTabSz="514325">
              <a:lnSpc>
                <a:spcPct val="110000"/>
              </a:lnSpc>
              <a:spcBef>
                <a:spcPts val="0"/>
              </a:spcBef>
              <a:spcAft>
                <a:spcPts val="600"/>
              </a:spcAft>
            </a:pPr>
            <a:r>
              <a:rPr lang="en-US" sz="2400" dirty="0">
                <a:solidFill>
                  <a:prstClr val="black"/>
                </a:solidFill>
              </a:rPr>
              <a:t>A 3-point exemplar response is:</a:t>
            </a:r>
          </a:p>
          <a:p>
            <a:pPr marL="457200" lvl="1" indent="-228600" defTabSz="514325">
              <a:lnSpc>
                <a:spcPct val="110000"/>
              </a:lnSpc>
              <a:spcBef>
                <a:spcPts val="0"/>
              </a:spcBef>
              <a:spcAft>
                <a:spcPts val="600"/>
              </a:spcAft>
            </a:pPr>
            <a:r>
              <a:rPr lang="en-US" sz="2400" dirty="0">
                <a:solidFill>
                  <a:prstClr val="black"/>
                </a:solidFill>
              </a:rPr>
              <a:t>scientifically accurate</a:t>
            </a:r>
          </a:p>
          <a:p>
            <a:pPr marL="457200" lvl="1" indent="-228600" defTabSz="514325">
              <a:lnSpc>
                <a:spcPct val="110000"/>
              </a:lnSpc>
              <a:spcBef>
                <a:spcPts val="0"/>
              </a:spcBef>
              <a:spcAft>
                <a:spcPts val="600"/>
              </a:spcAft>
            </a:pPr>
            <a:r>
              <a:rPr lang="en-US" sz="2400" dirty="0">
                <a:solidFill>
                  <a:prstClr val="black"/>
                </a:solidFill>
              </a:rPr>
              <a:t>complete</a:t>
            </a:r>
          </a:p>
          <a:p>
            <a:pPr marL="457200" lvl="1" indent="-228600" defTabSz="514325">
              <a:lnSpc>
                <a:spcPct val="110000"/>
              </a:lnSpc>
              <a:spcBef>
                <a:spcPts val="0"/>
              </a:spcBef>
              <a:spcAft>
                <a:spcPts val="600"/>
              </a:spcAft>
            </a:pPr>
            <a:r>
              <a:rPr lang="en-US" sz="2400" dirty="0">
                <a:solidFill>
                  <a:prstClr val="black"/>
                </a:solidFill>
              </a:rPr>
              <a:t>coherent</a:t>
            </a:r>
          </a:p>
          <a:p>
            <a:pPr marL="457200" lvl="1" indent="-228600" defTabSz="514325">
              <a:lnSpc>
                <a:spcPct val="110000"/>
              </a:lnSpc>
              <a:spcBef>
                <a:spcPts val="0"/>
              </a:spcBef>
              <a:spcAft>
                <a:spcPts val="600"/>
              </a:spcAft>
            </a:pPr>
            <a:r>
              <a:rPr lang="en-US" sz="2400" dirty="0">
                <a:solidFill>
                  <a:prstClr val="black"/>
                </a:solidFill>
              </a:rPr>
              <a:t>consistent with the type of student evidence expected as described in the rubric</a:t>
            </a:r>
          </a:p>
          <a:p>
            <a:pPr marL="228600" indent="-228600" defTabSz="514325">
              <a:lnSpc>
                <a:spcPct val="110000"/>
              </a:lnSpc>
              <a:spcBef>
                <a:spcPts val="0"/>
              </a:spcBef>
              <a:spcAft>
                <a:spcPts val="600"/>
              </a:spcAft>
            </a:pPr>
            <a:r>
              <a:rPr lang="en-US" sz="2400" dirty="0">
                <a:solidFill>
                  <a:prstClr val="black"/>
                </a:solidFill>
              </a:rPr>
              <a:t>A 3-point exemplar response represents a high-quality response that provides evidence that students have demonstrated the knowledge, skills, and abilities (KSAs) assessed by the prompt.</a:t>
            </a:r>
          </a:p>
          <a:p>
            <a:pPr marL="228600" indent="-228600" defTabSz="514325">
              <a:lnSpc>
                <a:spcPct val="110000"/>
              </a:lnSpc>
              <a:spcBef>
                <a:spcPts val="0"/>
              </a:spcBef>
              <a:spcAft>
                <a:spcPts val="600"/>
              </a:spcAft>
            </a:pPr>
            <a:r>
              <a:rPr lang="en-US" sz="2400" dirty="0">
                <a:solidFill>
                  <a:prstClr val="black"/>
                </a:solidFill>
              </a:rPr>
              <a:t>A high-quality exemplar response supports the evaluation of the rubric, for example, by differentiating a score point of 3 from a score point of 2.</a:t>
            </a:r>
          </a:p>
        </p:txBody>
      </p:sp>
    </p:spTree>
    <p:extLst>
      <p:ext uri="{BB962C8B-B14F-4D97-AF65-F5344CB8AC3E}">
        <p14:creationId xmlns:p14="http://schemas.microsoft.com/office/powerpoint/2010/main" val="2629459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2114-9EBE-446F-AA3C-D07D91EB5FCB}"/>
              </a:ext>
            </a:extLst>
          </p:cNvPr>
          <p:cNvSpPr>
            <a:spLocks noGrp="1"/>
          </p:cNvSpPr>
          <p:nvPr>
            <p:ph type="title"/>
          </p:nvPr>
        </p:nvSpPr>
        <p:spPr/>
        <p:txBody>
          <a:bodyPr/>
          <a:lstStyle/>
          <a:p>
            <a:r>
              <a:rPr lang="en-US" dirty="0">
                <a:effectLst/>
              </a:rPr>
              <a:t>Student Exemplar: Model and Key</a:t>
            </a:r>
          </a:p>
        </p:txBody>
      </p:sp>
      <p:sp>
        <p:nvSpPr>
          <p:cNvPr id="49" name="Callout: Bent Line 48">
            <a:extLst>
              <a:ext uri="{FF2B5EF4-FFF2-40B4-BE49-F238E27FC236}">
                <a16:creationId xmlns:a16="http://schemas.microsoft.com/office/drawing/2014/main" id="{B5E8073E-6E3F-47B1-AE0B-67990DFCEBF5}"/>
              </a:ext>
            </a:extLst>
          </p:cNvPr>
          <p:cNvSpPr/>
          <p:nvPr/>
        </p:nvSpPr>
        <p:spPr>
          <a:xfrm>
            <a:off x="457200" y="1884144"/>
            <a:ext cx="2866519" cy="779074"/>
          </a:xfrm>
          <a:prstGeom prst="borderCallout2">
            <a:avLst>
              <a:gd name="adj1" fmla="val 101450"/>
              <a:gd name="adj2" fmla="val 45792"/>
              <a:gd name="adj3" fmla="val 126638"/>
              <a:gd name="adj4" fmla="val 26300"/>
              <a:gd name="adj5" fmla="val 152052"/>
              <a:gd name="adj6" fmla="val 21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Selects and identifies relevant aspects of the context in the model</a:t>
            </a:r>
          </a:p>
        </p:txBody>
      </p:sp>
      <p:sp>
        <p:nvSpPr>
          <p:cNvPr id="50" name="Callout: Bent Line 49">
            <a:extLst>
              <a:ext uri="{FF2B5EF4-FFF2-40B4-BE49-F238E27FC236}">
                <a16:creationId xmlns:a16="http://schemas.microsoft.com/office/drawing/2014/main" id="{4BC14390-5C69-4EA7-B3C4-A65ADEF78FC0}"/>
              </a:ext>
            </a:extLst>
          </p:cNvPr>
          <p:cNvSpPr/>
          <p:nvPr/>
        </p:nvSpPr>
        <p:spPr>
          <a:xfrm>
            <a:off x="3545898" y="1877163"/>
            <a:ext cx="3040221" cy="779074"/>
          </a:xfrm>
          <a:prstGeom prst="borderCallout2">
            <a:avLst>
              <a:gd name="adj1" fmla="val 103596"/>
              <a:gd name="adj2" fmla="val 33525"/>
              <a:gd name="adj3" fmla="val 123353"/>
              <a:gd name="adj4" fmla="val 11355"/>
              <a:gd name="adj5" fmla="val 148431"/>
              <a:gd name="adj6" fmla="val 4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Shows relationships between water and dissolved salt particles, which vary in size</a:t>
            </a:r>
          </a:p>
        </p:txBody>
      </p:sp>
      <p:sp>
        <p:nvSpPr>
          <p:cNvPr id="51" name="Callout: Bent Line 50">
            <a:extLst>
              <a:ext uri="{FF2B5EF4-FFF2-40B4-BE49-F238E27FC236}">
                <a16:creationId xmlns:a16="http://schemas.microsoft.com/office/drawing/2014/main" id="{1532FC89-845D-4441-8ED0-952E3D50E214}"/>
              </a:ext>
            </a:extLst>
          </p:cNvPr>
          <p:cNvSpPr/>
          <p:nvPr/>
        </p:nvSpPr>
        <p:spPr>
          <a:xfrm>
            <a:off x="6268925" y="4452712"/>
            <a:ext cx="2719442" cy="847413"/>
          </a:xfrm>
          <a:prstGeom prst="borderCallout2">
            <a:avLst>
              <a:gd name="adj1" fmla="val -3797"/>
              <a:gd name="adj2" fmla="val 32741"/>
              <a:gd name="adj3" fmla="val -27121"/>
              <a:gd name="adj4" fmla="val 23332"/>
              <a:gd name="adj5" fmla="val -43976"/>
              <a:gd name="adj6" fmla="val -8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Includes relevant components and labels to represent understanding of the system </a:t>
            </a:r>
          </a:p>
        </p:txBody>
      </p:sp>
      <p:pic>
        <p:nvPicPr>
          <p:cNvPr id="3" name="Picture 2">
            <a:extLst>
              <a:ext uri="{FF2B5EF4-FFF2-40B4-BE49-F238E27FC236}">
                <a16:creationId xmlns:a16="http://schemas.microsoft.com/office/drawing/2014/main" id="{7F15E1DB-1442-489B-A718-9E04ACFCF3DD}"/>
              </a:ext>
            </a:extLst>
          </p:cNvPr>
          <p:cNvPicPr>
            <a:picLocks noChangeAspect="1"/>
          </p:cNvPicPr>
          <p:nvPr/>
        </p:nvPicPr>
        <p:blipFill>
          <a:blip r:embed="rId3"/>
          <a:stretch>
            <a:fillRect/>
          </a:stretch>
        </p:blipFill>
        <p:spPr>
          <a:xfrm>
            <a:off x="155633" y="3244287"/>
            <a:ext cx="5914560" cy="2166034"/>
          </a:xfrm>
          <a:prstGeom prst="rect">
            <a:avLst/>
          </a:prstGeom>
        </p:spPr>
      </p:pic>
      <p:grpSp>
        <p:nvGrpSpPr>
          <p:cNvPr id="7" name="Group 6">
            <a:extLst>
              <a:ext uri="{FF2B5EF4-FFF2-40B4-BE49-F238E27FC236}">
                <a16:creationId xmlns:a16="http://schemas.microsoft.com/office/drawing/2014/main" id="{4B64EB08-BBC4-496C-8ABE-7CBCBF1E8A69}"/>
              </a:ext>
            </a:extLst>
          </p:cNvPr>
          <p:cNvGrpSpPr/>
          <p:nvPr/>
        </p:nvGrpSpPr>
        <p:grpSpPr>
          <a:xfrm>
            <a:off x="7876936" y="5649495"/>
            <a:ext cx="1000739" cy="1015208"/>
            <a:chOff x="541148" y="428356"/>
            <a:chExt cx="1144952" cy="1144952"/>
          </a:xfrm>
        </p:grpSpPr>
        <p:sp>
          <p:nvSpPr>
            <p:cNvPr id="8" name="Oval 7">
              <a:extLst>
                <a:ext uri="{FF2B5EF4-FFF2-40B4-BE49-F238E27FC236}">
                  <a16:creationId xmlns:a16="http://schemas.microsoft.com/office/drawing/2014/main" id="{1DE4D92A-360C-4A09-9C11-2008A4CA215C}"/>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9" name="Oval 4">
              <a:extLst>
                <a:ext uri="{FF2B5EF4-FFF2-40B4-BE49-F238E27FC236}">
                  <a16:creationId xmlns:a16="http://schemas.microsoft.com/office/drawing/2014/main" id="{8D6F7617-9FB9-4CCC-A067-2287EBEB3430}"/>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Classroom-based Assessment</a:t>
              </a:r>
            </a:p>
          </p:txBody>
        </p:sp>
      </p:grpSp>
    </p:spTree>
    <p:extLst>
      <p:ext uri="{BB962C8B-B14F-4D97-AF65-F5344CB8AC3E}">
        <p14:creationId xmlns:p14="http://schemas.microsoft.com/office/powerpoint/2010/main" val="1581437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2114-9EBE-446F-AA3C-D07D91EB5FCB}"/>
              </a:ext>
            </a:extLst>
          </p:cNvPr>
          <p:cNvSpPr>
            <a:spLocks noGrp="1"/>
          </p:cNvSpPr>
          <p:nvPr>
            <p:ph type="title"/>
          </p:nvPr>
        </p:nvSpPr>
        <p:spPr/>
        <p:txBody>
          <a:bodyPr vert="horz" lIns="91440" tIns="45720" rIns="91440" bIns="45720" rtlCol="0" anchor="ctr">
            <a:normAutofit/>
          </a:bodyPr>
          <a:lstStyle/>
          <a:p>
            <a:r>
              <a:rPr lang="en-US" dirty="0">
                <a:effectLst/>
              </a:rPr>
              <a:t>Student Exemplar: Explanation</a:t>
            </a:r>
          </a:p>
        </p:txBody>
      </p:sp>
      <p:sp>
        <p:nvSpPr>
          <p:cNvPr id="3" name="Content Placeholder 2">
            <a:extLst>
              <a:ext uri="{FF2B5EF4-FFF2-40B4-BE49-F238E27FC236}">
                <a16:creationId xmlns:a16="http://schemas.microsoft.com/office/drawing/2014/main" id="{6A39282A-F225-4A70-AE5D-2A8255191E18}"/>
              </a:ext>
            </a:extLst>
          </p:cNvPr>
          <p:cNvSpPr>
            <a:spLocks noGrp="1"/>
          </p:cNvSpPr>
          <p:nvPr>
            <p:ph idx="1"/>
          </p:nvPr>
        </p:nvSpPr>
        <p:spPr>
          <a:xfrm>
            <a:off x="457200" y="2025311"/>
            <a:ext cx="5006340" cy="2142769"/>
          </a:xfrm>
        </p:spPr>
        <p:txBody>
          <a:bodyPr>
            <a:normAutofit/>
          </a:bodyPr>
          <a:lstStyle/>
          <a:p>
            <a:pPr marL="0" indent="0">
              <a:buNone/>
            </a:pPr>
            <a:r>
              <a:rPr lang="en-US" sz="2400" dirty="0"/>
              <a:t>“The model shows that the salt particles dissolve. They break into smaller pieces after they are stirred into water. The salt particles are still in the water, but you can’t see them. That’s because they got so small.”</a:t>
            </a:r>
          </a:p>
        </p:txBody>
      </p:sp>
      <p:sp>
        <p:nvSpPr>
          <p:cNvPr id="7" name="Callout: Bent Line 6">
            <a:extLst>
              <a:ext uri="{FF2B5EF4-FFF2-40B4-BE49-F238E27FC236}">
                <a16:creationId xmlns:a16="http://schemas.microsoft.com/office/drawing/2014/main" id="{F75E5796-A75A-4444-9329-58A98F5582E6}"/>
              </a:ext>
            </a:extLst>
          </p:cNvPr>
          <p:cNvSpPr/>
          <p:nvPr/>
        </p:nvSpPr>
        <p:spPr>
          <a:xfrm>
            <a:off x="5436176" y="3761304"/>
            <a:ext cx="3250624" cy="1714262"/>
          </a:xfrm>
          <a:prstGeom prst="borderCallout2">
            <a:avLst>
              <a:gd name="adj1" fmla="val 54032"/>
              <a:gd name="adj2" fmla="val -1926"/>
              <a:gd name="adj3" fmla="val 54584"/>
              <a:gd name="adj4" fmla="val -19068"/>
              <a:gd name="adj5" fmla="val 31807"/>
              <a:gd name="adj6" fmla="val -49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ea typeface="+mn-ea"/>
                <a:cs typeface="+mn-cs"/>
              </a:rPr>
              <a:t>Uses the model to describe how matter composed of tiny particles too small to be seen can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ea typeface="+mn-ea"/>
                <a:cs typeface="+mn-cs"/>
              </a:rPr>
              <a:t>account for observable phenomena (e.g., salt dissolving into water). </a:t>
            </a:r>
          </a:p>
        </p:txBody>
      </p:sp>
      <p:grpSp>
        <p:nvGrpSpPr>
          <p:cNvPr id="10" name="Group 9">
            <a:extLst>
              <a:ext uri="{FF2B5EF4-FFF2-40B4-BE49-F238E27FC236}">
                <a16:creationId xmlns:a16="http://schemas.microsoft.com/office/drawing/2014/main" id="{0BCB2E24-4D5B-4C7F-84A2-0887723D6409}"/>
              </a:ext>
            </a:extLst>
          </p:cNvPr>
          <p:cNvGrpSpPr/>
          <p:nvPr/>
        </p:nvGrpSpPr>
        <p:grpSpPr>
          <a:xfrm>
            <a:off x="7876936" y="5649495"/>
            <a:ext cx="1000739" cy="1015208"/>
            <a:chOff x="541148" y="428356"/>
            <a:chExt cx="1144952" cy="1144952"/>
          </a:xfrm>
        </p:grpSpPr>
        <p:sp>
          <p:nvSpPr>
            <p:cNvPr id="11" name="Oval 10">
              <a:extLst>
                <a:ext uri="{FF2B5EF4-FFF2-40B4-BE49-F238E27FC236}">
                  <a16:creationId xmlns:a16="http://schemas.microsoft.com/office/drawing/2014/main" id="{C213129A-3D95-4E4F-A051-9999C6640E78}"/>
                </a:ext>
              </a:extLst>
            </p:cNvPr>
            <p:cNvSpPr/>
            <p:nvPr/>
          </p:nvSpPr>
          <p:spPr>
            <a:xfrm>
              <a:off x="541148" y="428356"/>
              <a:ext cx="1144952" cy="1144952"/>
            </a:xfrm>
            <a:prstGeom prst="ellipse">
              <a:avLst/>
            </a:prstGeom>
            <a:solidFill>
              <a:srgbClr val="00B050"/>
            </a:soli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2" name="Oval 4">
              <a:extLst>
                <a:ext uri="{FF2B5EF4-FFF2-40B4-BE49-F238E27FC236}">
                  <a16:creationId xmlns:a16="http://schemas.microsoft.com/office/drawing/2014/main" id="{911CB658-F9EC-4561-938A-A97501F10A08}"/>
                </a:ext>
              </a:extLst>
            </p:cNvPr>
            <p:cNvSpPr txBox="1"/>
            <p:nvPr/>
          </p:nvSpPr>
          <p:spPr>
            <a:xfrm>
              <a:off x="708822" y="596030"/>
              <a:ext cx="809604" cy="809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Classroom-based Assessment</a:t>
              </a:r>
            </a:p>
          </p:txBody>
        </p:sp>
      </p:grpSp>
    </p:spTree>
    <p:extLst>
      <p:ext uri="{BB962C8B-B14F-4D97-AF65-F5344CB8AC3E}">
        <p14:creationId xmlns:p14="http://schemas.microsoft.com/office/powerpoint/2010/main" val="7030795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1078787" y="832480"/>
            <a:ext cx="9901950" cy="3922400"/>
          </a:xfrm>
        </p:spPr>
        <p:txBody>
          <a:bodyPr vert="horz" lIns="91440" tIns="45720" rIns="91440" bIns="45720" rtlCol="0" anchor="b" anchorCtr="0">
            <a:noAutofit/>
          </a:bodyPr>
          <a:lstStyle/>
          <a:p>
            <a:pPr marL="2743200" algn="r" defTabSz="914400"/>
            <a:r>
              <a:rPr lang="en-US" sz="3600" dirty="0">
                <a:effectLst/>
              </a:rPr>
              <a:t>Principled Design from a State and Local Perspective</a:t>
            </a:r>
          </a:p>
        </p:txBody>
      </p:sp>
      <p:sp>
        <p:nvSpPr>
          <p:cNvPr id="3" name="Subtitle 4">
            <a:extLst>
              <a:ext uri="{FF2B5EF4-FFF2-40B4-BE49-F238E27FC236}">
                <a16:creationId xmlns:a16="http://schemas.microsoft.com/office/drawing/2014/main" id="{3C49A5D7-7634-48BB-AA78-765073A2F790}"/>
              </a:ext>
            </a:extLst>
          </p:cNvPr>
          <p:cNvSpPr txBox="1">
            <a:spLocks/>
          </p:cNvSpPr>
          <p:nvPr/>
        </p:nvSpPr>
        <p:spPr>
          <a:xfrm>
            <a:off x="457200" y="4754880"/>
            <a:ext cx="8229600" cy="1143000"/>
          </a:xfrm>
          <a:prstGeom prst="rect">
            <a:avLst/>
          </a:prstGeom>
        </p:spPr>
        <p:txBody>
          <a:bodyPr vert="horz" lIns="91440" tIns="45720" rIns="91440" bIns="45720" rtlCol="0" anchor="ctr" anchorCtr="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Rhonda True, M.A.</a:t>
            </a:r>
          </a:p>
          <a:p>
            <a:pPr lvl="0" algn="r">
              <a:defRPr/>
            </a:pPr>
            <a:r>
              <a:rPr lang="en-US" dirty="0"/>
              <a:t>Enhanced Assessment Grant Coordinator, Nebraska Department of Education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347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12C-01FF-4936-9A61-C5F74DF1E77C}"/>
              </a:ext>
            </a:extLst>
          </p:cNvPr>
          <p:cNvSpPr>
            <a:spLocks noGrp="1"/>
          </p:cNvSpPr>
          <p:nvPr>
            <p:ph type="title"/>
          </p:nvPr>
        </p:nvSpPr>
        <p:spPr/>
        <p:txBody>
          <a:bodyPr/>
          <a:lstStyle/>
          <a:p>
            <a:r>
              <a:rPr lang="en-US" dirty="0">
                <a:effectLst/>
              </a:rPr>
              <a:t>State Perspective – Nebraska </a:t>
            </a:r>
          </a:p>
        </p:txBody>
      </p:sp>
      <p:sp>
        <p:nvSpPr>
          <p:cNvPr id="3" name="Content Placeholder 2">
            <a:extLst>
              <a:ext uri="{FF2B5EF4-FFF2-40B4-BE49-F238E27FC236}">
                <a16:creationId xmlns:a16="http://schemas.microsoft.com/office/drawing/2014/main" id="{7EA76544-D0FF-4BD5-9678-BC38DAD9C84A}"/>
              </a:ext>
            </a:extLst>
          </p:cNvPr>
          <p:cNvSpPr>
            <a:spLocks noGrp="1"/>
          </p:cNvSpPr>
          <p:nvPr>
            <p:ph idx="1"/>
          </p:nvPr>
        </p:nvSpPr>
        <p:spPr>
          <a:xfrm>
            <a:off x="457200" y="1417320"/>
            <a:ext cx="8229600" cy="4784118"/>
          </a:xfrm>
        </p:spPr>
        <p:txBody>
          <a:bodyPr>
            <a:normAutofit/>
          </a:bodyPr>
          <a:lstStyle/>
          <a:p>
            <a:pPr marL="0" indent="0">
              <a:buNone/>
            </a:pPr>
            <a:r>
              <a:rPr lang="en-US" sz="2800" dirty="0"/>
              <a:t>Nebraska is utilizing the principled-design approach to develop science assessments in our system. </a:t>
            </a:r>
          </a:p>
          <a:p>
            <a:pPr marL="228600" indent="-228600">
              <a:spcBef>
                <a:spcPts val="0"/>
              </a:spcBef>
              <a:spcAft>
                <a:spcPts val="600"/>
              </a:spcAft>
            </a:pPr>
            <a:r>
              <a:rPr lang="en-US" sz="2200" dirty="0"/>
              <a:t>NE theory of action calls for curriculum, instruction, and assessment designed for Nebraska College and Career Ready Standards to be implemented systemically and systematically.</a:t>
            </a:r>
          </a:p>
          <a:p>
            <a:pPr marL="0" indent="0">
              <a:spcBef>
                <a:spcPts val="0"/>
              </a:spcBef>
              <a:spcAft>
                <a:spcPts val="600"/>
              </a:spcAft>
              <a:buNone/>
            </a:pPr>
            <a:endParaRPr lang="en-US" sz="1600" dirty="0"/>
          </a:p>
          <a:p>
            <a:pPr marL="0" indent="0">
              <a:spcBef>
                <a:spcPts val="0"/>
              </a:spcBef>
              <a:spcAft>
                <a:spcPts val="600"/>
              </a:spcAft>
              <a:buNone/>
            </a:pPr>
            <a:r>
              <a:rPr lang="en-US" sz="2400" dirty="0"/>
              <a:t>	Benefits:	</a:t>
            </a:r>
          </a:p>
          <a:p>
            <a:pPr lvl="2">
              <a:buFont typeface="Wingdings" panose="05000000000000000000" pitchFamily="2" charset="2"/>
              <a:buChar char="ü"/>
            </a:pPr>
            <a:r>
              <a:rPr lang="en-US" sz="2400" dirty="0"/>
              <a:t>provides coherence in science assessment system</a:t>
            </a:r>
          </a:p>
          <a:p>
            <a:pPr lvl="2">
              <a:buFont typeface="Wingdings" panose="05000000000000000000" pitchFamily="2" charset="2"/>
              <a:buChar char="ü"/>
            </a:pPr>
            <a:r>
              <a:rPr lang="en-US" sz="2400" dirty="0"/>
              <a:t>leads to instructional shifts by teachers</a:t>
            </a:r>
          </a:p>
          <a:p>
            <a:pPr lvl="2">
              <a:buFont typeface="Wingdings" panose="05000000000000000000" pitchFamily="2" charset="2"/>
              <a:buChar char="ü"/>
            </a:pPr>
            <a:r>
              <a:rPr lang="en-US" sz="2400" dirty="0"/>
              <a:t>grows assessment literacy of teachers </a:t>
            </a:r>
          </a:p>
          <a:p>
            <a:pPr lvl="2">
              <a:buFont typeface="Wingdings" panose="05000000000000000000" pitchFamily="2" charset="2"/>
              <a:buChar char="ü"/>
            </a:pPr>
            <a:r>
              <a:rPr lang="en-US" sz="2400" dirty="0"/>
              <a:t>results in valid high-quality tasks with meaningful scores</a:t>
            </a:r>
          </a:p>
          <a:p>
            <a:pPr marL="1142982" lvl="2" indent="-457200">
              <a:buFont typeface="+mj-lt"/>
              <a:buAutoNum type="arabicPeriod"/>
            </a:pPr>
            <a:endParaRPr lang="en-US" sz="2400" dirty="0"/>
          </a:p>
          <a:p>
            <a:pPr marL="0" indent="0">
              <a:buNone/>
            </a:pPr>
            <a:endParaRPr lang="en-US" sz="2800" dirty="0"/>
          </a:p>
          <a:p>
            <a:pPr marL="342891" lvl="1" indent="0">
              <a:buNone/>
            </a:pPr>
            <a:endParaRPr lang="en-US" sz="2800" dirty="0"/>
          </a:p>
        </p:txBody>
      </p:sp>
    </p:spTree>
    <p:extLst>
      <p:ext uri="{BB962C8B-B14F-4D97-AF65-F5344CB8AC3E}">
        <p14:creationId xmlns:p14="http://schemas.microsoft.com/office/powerpoint/2010/main" val="502413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effectLst/>
              </a:rPr>
              <a:t>Coherence in Our Assessment System</a:t>
            </a:r>
          </a:p>
        </p:txBody>
      </p:sp>
      <p:sp>
        <p:nvSpPr>
          <p:cNvPr id="3" name="Content Placeholder 2"/>
          <p:cNvSpPr>
            <a:spLocks noGrp="1"/>
          </p:cNvSpPr>
          <p:nvPr>
            <p:ph idx="1"/>
          </p:nvPr>
        </p:nvSpPr>
        <p:spPr/>
        <p:txBody>
          <a:bodyPr>
            <a:normAutofit/>
          </a:bodyPr>
          <a:lstStyle/>
          <a:p>
            <a:pPr marL="228600" indent="-228600">
              <a:spcBef>
                <a:spcPts val="0"/>
              </a:spcBef>
              <a:spcAft>
                <a:spcPts val="600"/>
              </a:spcAft>
            </a:pPr>
            <a:r>
              <a:rPr lang="en-US" sz="2800" dirty="0"/>
              <a:t>Using SCILLSS resources and doing professional learning across the state</a:t>
            </a:r>
          </a:p>
          <a:p>
            <a:pPr marL="457200" lvl="1" indent="-228600">
              <a:spcBef>
                <a:spcPts val="0"/>
              </a:spcBef>
              <a:spcAft>
                <a:spcPts val="600"/>
              </a:spcAft>
            </a:pPr>
            <a:r>
              <a:rPr lang="en-US" sz="2400" dirty="0"/>
              <a:t>Growing understanding of principled-design approach</a:t>
            </a:r>
          </a:p>
          <a:p>
            <a:pPr marL="457200" lvl="1" indent="-228600">
              <a:spcBef>
                <a:spcPts val="0"/>
              </a:spcBef>
              <a:spcAft>
                <a:spcPts val="600"/>
              </a:spcAft>
            </a:pPr>
            <a:r>
              <a:rPr lang="en-US" sz="2400" dirty="0"/>
              <a:t>Leading teachers to the instructional shifts</a:t>
            </a:r>
            <a:r>
              <a:rPr lang="en-US" sz="2100" dirty="0"/>
              <a:t>	</a:t>
            </a:r>
            <a:endParaRPr lang="en-US" sz="2400" dirty="0"/>
          </a:p>
          <a:p>
            <a:pPr marL="228600" indent="-228600">
              <a:spcBef>
                <a:spcPts val="0"/>
              </a:spcBef>
              <a:spcAft>
                <a:spcPts val="600"/>
              </a:spcAft>
            </a:pPr>
            <a:r>
              <a:rPr lang="en-US" sz="2800" dirty="0" err="1"/>
              <a:t>edCount</a:t>
            </a:r>
            <a:r>
              <a:rPr lang="en-US" sz="2800" dirty="0"/>
              <a:t> leading 2020 summer assessment development for formative tasks</a:t>
            </a:r>
          </a:p>
          <a:p>
            <a:pPr marL="457200" lvl="1" indent="-228600">
              <a:spcBef>
                <a:spcPts val="0"/>
              </a:spcBef>
              <a:spcAft>
                <a:spcPts val="600"/>
              </a:spcAft>
            </a:pPr>
            <a:r>
              <a:rPr lang="en-US" sz="2400" dirty="0"/>
              <a:t>Using tools and templates focused on PAD</a:t>
            </a:r>
          </a:p>
          <a:p>
            <a:pPr marL="457200" lvl="1" indent="-228600">
              <a:spcBef>
                <a:spcPts val="0"/>
              </a:spcBef>
              <a:spcAft>
                <a:spcPts val="600"/>
              </a:spcAft>
            </a:pPr>
            <a:r>
              <a:rPr lang="en-US" sz="2400" dirty="0"/>
              <a:t>NWEA and NDE collaborating and participating</a:t>
            </a:r>
          </a:p>
          <a:p>
            <a:pPr marL="228600" indent="-228600">
              <a:spcBef>
                <a:spcPts val="0"/>
              </a:spcBef>
              <a:spcAft>
                <a:spcPts val="600"/>
              </a:spcAft>
            </a:pPr>
            <a:r>
              <a:rPr lang="en-US" sz="2800" dirty="0"/>
              <a:t>Scale-up processes and procedures from summer 2020 workshops to the summative 2021 development workshops</a:t>
            </a:r>
          </a:p>
        </p:txBody>
      </p:sp>
    </p:spTree>
    <p:extLst>
      <p:ext uri="{BB962C8B-B14F-4D97-AF65-F5344CB8AC3E}">
        <p14:creationId xmlns:p14="http://schemas.microsoft.com/office/powerpoint/2010/main" val="2487512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12C-01FF-4936-9A61-C5F74DF1E77C}"/>
              </a:ext>
            </a:extLst>
          </p:cNvPr>
          <p:cNvSpPr>
            <a:spLocks noGrp="1"/>
          </p:cNvSpPr>
          <p:nvPr>
            <p:ph type="title"/>
          </p:nvPr>
        </p:nvSpPr>
        <p:spPr>
          <a:xfrm>
            <a:off x="345688" y="455674"/>
            <a:ext cx="8452624" cy="1108431"/>
          </a:xfrm>
        </p:spPr>
        <p:txBody>
          <a:bodyPr>
            <a:normAutofit fontScale="90000"/>
          </a:bodyPr>
          <a:lstStyle/>
          <a:p>
            <a:r>
              <a:rPr lang="en-US" dirty="0">
                <a:effectLst/>
              </a:rPr>
              <a:t>Professional</a:t>
            </a:r>
            <a:r>
              <a:rPr lang="en-US" sz="3200" dirty="0"/>
              <a:t> </a:t>
            </a:r>
            <a:r>
              <a:rPr lang="en-US" dirty="0">
                <a:effectLst/>
              </a:rPr>
              <a:t>Learning in Nebraska: </a:t>
            </a:r>
            <a:br>
              <a:rPr lang="en-US" dirty="0">
                <a:effectLst/>
              </a:rPr>
            </a:br>
            <a:r>
              <a:rPr lang="en-US" dirty="0">
                <a:effectLst/>
              </a:rPr>
              <a:t>Focus on Principled-Design</a:t>
            </a:r>
            <a:endParaRPr lang="en-US" sz="3600" dirty="0"/>
          </a:p>
        </p:txBody>
      </p:sp>
      <p:sp>
        <p:nvSpPr>
          <p:cNvPr id="3" name="Content Placeholder 2">
            <a:extLst>
              <a:ext uri="{FF2B5EF4-FFF2-40B4-BE49-F238E27FC236}">
                <a16:creationId xmlns:a16="http://schemas.microsoft.com/office/drawing/2014/main" id="{7EA76544-D0FF-4BD5-9678-BC38DAD9C84A}"/>
              </a:ext>
            </a:extLst>
          </p:cNvPr>
          <p:cNvSpPr>
            <a:spLocks noGrp="1"/>
          </p:cNvSpPr>
          <p:nvPr>
            <p:ph idx="1"/>
          </p:nvPr>
        </p:nvSpPr>
        <p:spPr>
          <a:xfrm>
            <a:off x="457200" y="1564105"/>
            <a:ext cx="8229600" cy="4792250"/>
          </a:xfrm>
        </p:spPr>
        <p:txBody>
          <a:bodyPr>
            <a:normAutofit/>
          </a:bodyPr>
          <a:lstStyle/>
          <a:p>
            <a:pPr marL="0" indent="0">
              <a:buNone/>
            </a:pPr>
            <a:r>
              <a:rPr lang="en-US" sz="2800" dirty="0"/>
              <a:t>Summer 2020 </a:t>
            </a:r>
          </a:p>
          <a:p>
            <a:pPr marL="228600" lvl="1" indent="-228600">
              <a:spcBef>
                <a:spcPts val="0"/>
              </a:spcBef>
              <a:spcAft>
                <a:spcPts val="600"/>
              </a:spcAft>
              <a:buFont typeface="Arial" panose="020B0604020202020204" pitchFamily="34" charset="0"/>
              <a:buChar char="•"/>
            </a:pPr>
            <a:r>
              <a:rPr lang="en-US" sz="2200" dirty="0"/>
              <a:t>Shift in focus from summative to formative classroom science assessment development due to pandemic </a:t>
            </a:r>
          </a:p>
          <a:p>
            <a:pPr marL="228600" lvl="1" indent="-228600">
              <a:spcBef>
                <a:spcPts val="0"/>
              </a:spcBef>
              <a:spcAft>
                <a:spcPts val="600"/>
              </a:spcAft>
              <a:buFont typeface="Arial" panose="020B0604020202020204" pitchFamily="34" charset="0"/>
              <a:buChar char="•"/>
            </a:pPr>
            <a:r>
              <a:rPr lang="en-US" sz="2200" dirty="0"/>
              <a:t>Teachers use principled-design approach, tools, and templates </a:t>
            </a:r>
          </a:p>
          <a:p>
            <a:pPr marL="228600" lvl="1" indent="-228600">
              <a:spcBef>
                <a:spcPts val="0"/>
              </a:spcBef>
              <a:spcAft>
                <a:spcPts val="600"/>
              </a:spcAft>
              <a:buFont typeface="Arial" panose="020B0604020202020204" pitchFamily="34" charset="0"/>
              <a:buChar char="•"/>
            </a:pPr>
            <a:r>
              <a:rPr lang="en-US" sz="2200" dirty="0"/>
              <a:t>Teachers develop 24 classroom tasks for both grade 5 and grade 8 that span the breadth of the NE science standards</a:t>
            </a:r>
          </a:p>
          <a:p>
            <a:pPr marL="342891" lvl="1" indent="0">
              <a:buNone/>
            </a:pPr>
            <a:endParaRPr lang="en-US" sz="1600" dirty="0"/>
          </a:p>
          <a:p>
            <a:pPr marL="0" indent="0">
              <a:buNone/>
            </a:pPr>
            <a:r>
              <a:rPr lang="en-US" sz="2800" dirty="0"/>
              <a:t>Summer 2021</a:t>
            </a:r>
          </a:p>
          <a:p>
            <a:pPr marL="228600" lvl="1" indent="-228600">
              <a:spcBef>
                <a:spcPts val="0"/>
              </a:spcBef>
              <a:spcAft>
                <a:spcPts val="600"/>
              </a:spcAft>
              <a:buFont typeface="Arial" panose="020B0604020202020204" pitchFamily="34" charset="0"/>
              <a:buChar char="•"/>
            </a:pPr>
            <a:r>
              <a:rPr lang="en-US" sz="2200" dirty="0"/>
              <a:t>Summative task development</a:t>
            </a:r>
          </a:p>
          <a:p>
            <a:pPr marL="228600" lvl="1" indent="-228600">
              <a:spcBef>
                <a:spcPts val="0"/>
              </a:spcBef>
              <a:spcAft>
                <a:spcPts val="600"/>
              </a:spcAft>
              <a:buFont typeface="Arial" panose="020B0604020202020204" pitchFamily="34" charset="0"/>
              <a:buChar char="•"/>
            </a:pPr>
            <a:r>
              <a:rPr lang="en-US" sz="2200" dirty="0"/>
              <a:t>Teachers utilize principled-design </a:t>
            </a:r>
          </a:p>
          <a:p>
            <a:pPr marL="228600" lvl="1" indent="-228600">
              <a:spcBef>
                <a:spcPts val="0"/>
              </a:spcBef>
              <a:spcAft>
                <a:spcPts val="600"/>
              </a:spcAft>
              <a:buFont typeface="Arial" panose="020B0604020202020204" pitchFamily="34" charset="0"/>
              <a:buChar char="•"/>
            </a:pPr>
            <a:r>
              <a:rPr lang="en-US" sz="2200" dirty="0"/>
              <a:t>Teachers are familiar with the process, tools, and templates from classroom formative workshops</a:t>
            </a:r>
          </a:p>
          <a:p>
            <a:pPr marL="342891" lvl="1" indent="0">
              <a:buNone/>
            </a:pPr>
            <a:endParaRPr lang="en-US" sz="2000" dirty="0"/>
          </a:p>
        </p:txBody>
      </p:sp>
    </p:spTree>
    <p:extLst>
      <p:ext uri="{BB962C8B-B14F-4D97-AF65-F5344CB8AC3E}">
        <p14:creationId xmlns:p14="http://schemas.microsoft.com/office/powerpoint/2010/main" val="30457505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12C-01FF-4936-9A61-C5F74DF1E77C}"/>
              </a:ext>
            </a:extLst>
          </p:cNvPr>
          <p:cNvSpPr>
            <a:spLocks noGrp="1"/>
          </p:cNvSpPr>
          <p:nvPr>
            <p:ph type="title"/>
          </p:nvPr>
        </p:nvSpPr>
        <p:spPr/>
        <p:txBody>
          <a:bodyPr/>
          <a:lstStyle/>
          <a:p>
            <a:r>
              <a:rPr lang="en-US" dirty="0">
                <a:effectLst/>
              </a:rPr>
              <a:t>Local Support for Principled-Design</a:t>
            </a:r>
          </a:p>
        </p:txBody>
      </p:sp>
      <p:sp>
        <p:nvSpPr>
          <p:cNvPr id="3" name="Content Placeholder 2">
            <a:extLst>
              <a:ext uri="{FF2B5EF4-FFF2-40B4-BE49-F238E27FC236}">
                <a16:creationId xmlns:a16="http://schemas.microsoft.com/office/drawing/2014/main" id="{7EA76544-D0FF-4BD5-9678-BC38DAD9C84A}"/>
              </a:ext>
            </a:extLst>
          </p:cNvPr>
          <p:cNvSpPr>
            <a:spLocks noGrp="1"/>
          </p:cNvSpPr>
          <p:nvPr>
            <p:ph idx="1"/>
          </p:nvPr>
        </p:nvSpPr>
        <p:spPr>
          <a:xfrm>
            <a:off x="457200" y="1417320"/>
            <a:ext cx="8229600" cy="4669126"/>
          </a:xfrm>
        </p:spPr>
        <p:txBody>
          <a:bodyPr>
            <a:normAutofit fontScale="92500"/>
          </a:bodyPr>
          <a:lstStyle/>
          <a:p>
            <a:pPr marL="0" indent="0">
              <a:buNone/>
            </a:pPr>
            <a:r>
              <a:rPr lang="en-US" sz="3600" dirty="0"/>
              <a:t>Local science teacher associations support and champion the process, tools, and templates. </a:t>
            </a:r>
          </a:p>
          <a:p>
            <a:pPr marL="0" indent="0">
              <a:buNone/>
            </a:pPr>
            <a:endParaRPr lang="en-US" sz="2000" dirty="0"/>
          </a:p>
          <a:p>
            <a:pPr marL="228600" lvl="1" indent="-228600">
              <a:spcBef>
                <a:spcPts val="0"/>
              </a:spcBef>
              <a:spcAft>
                <a:spcPts val="600"/>
              </a:spcAft>
              <a:buFont typeface="Arial" panose="020B0604020202020204" pitchFamily="34" charset="0"/>
              <a:buChar char="•"/>
            </a:pPr>
            <a:r>
              <a:rPr lang="en-US" sz="2800" dirty="0"/>
              <a:t>Nebraska Association of Teachers of Science (NATS)</a:t>
            </a:r>
          </a:p>
          <a:p>
            <a:pPr marL="457200" lvl="1" indent="-228600">
              <a:lnSpc>
                <a:spcPct val="100000"/>
              </a:lnSpc>
              <a:spcBef>
                <a:spcPts val="0"/>
              </a:spcBef>
              <a:spcAft>
                <a:spcPts val="600"/>
              </a:spcAft>
            </a:pPr>
            <a:r>
              <a:rPr lang="en-US" sz="2400" dirty="0"/>
              <a:t>Two-day pop-up workshop January 2019 </a:t>
            </a:r>
          </a:p>
          <a:p>
            <a:pPr marL="457200" lvl="1" indent="-228600">
              <a:lnSpc>
                <a:spcPct val="100000"/>
              </a:lnSpc>
              <a:spcBef>
                <a:spcPts val="0"/>
              </a:spcBef>
              <a:spcAft>
                <a:spcPts val="600"/>
              </a:spcAft>
            </a:pPr>
            <a:r>
              <a:rPr lang="en-US" sz="2400" dirty="0"/>
              <a:t>50 educators and professional developers</a:t>
            </a:r>
          </a:p>
          <a:p>
            <a:pPr marL="457200" lvl="1" indent="-228600">
              <a:lnSpc>
                <a:spcPct val="100000"/>
              </a:lnSpc>
              <a:spcBef>
                <a:spcPts val="0"/>
              </a:spcBef>
              <a:spcAft>
                <a:spcPts val="600"/>
              </a:spcAft>
            </a:pPr>
            <a:r>
              <a:rPr lang="en-US" sz="2400" dirty="0"/>
              <a:t>Classroom tasks developed at grade 5, 8 and HS Life and Earth Sciences</a:t>
            </a:r>
          </a:p>
          <a:p>
            <a:pPr marL="342891" lvl="1" indent="0">
              <a:buNone/>
            </a:pPr>
            <a:endParaRPr lang="en-US" sz="2000" dirty="0"/>
          </a:p>
          <a:p>
            <a:pPr marL="228600" indent="-228600">
              <a:spcBef>
                <a:spcPts val="0"/>
              </a:spcBef>
              <a:spcAft>
                <a:spcPts val="600"/>
              </a:spcAft>
            </a:pPr>
            <a:r>
              <a:rPr lang="en-US" sz="2800" dirty="0"/>
              <a:t>Nebraska Educational Service Units (ESUs) lead regional professional learning</a:t>
            </a:r>
          </a:p>
        </p:txBody>
      </p:sp>
    </p:spTree>
    <p:extLst>
      <p:ext uri="{BB962C8B-B14F-4D97-AF65-F5344CB8AC3E}">
        <p14:creationId xmlns:p14="http://schemas.microsoft.com/office/powerpoint/2010/main" val="16751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a:xfrm>
            <a:off x="-2139043" y="2103120"/>
            <a:ext cx="10825843" cy="2852737"/>
          </a:xfrm>
        </p:spPr>
        <p:txBody>
          <a:bodyPr vert="horz" lIns="91440" tIns="45720" rIns="91440" bIns="45720" rtlCol="0" anchor="ctr">
            <a:noAutofit/>
          </a:bodyPr>
          <a:lstStyle/>
          <a:p>
            <a:pPr marL="2743200" algn="r" defTabSz="914400"/>
            <a:r>
              <a:rPr lang="en-US" sz="3600" dirty="0">
                <a:effectLst/>
              </a:rPr>
              <a:t>Local and State Self-Evaluation Protocols, and Digital Workbook on Educational Assessment Design and Evaluation</a:t>
            </a: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457200" y="4754880"/>
            <a:ext cx="8229600" cy="1143000"/>
          </a:xfrm>
          <a:prstGeom prst="rect">
            <a:avLst/>
          </a:prstGeom>
        </p:spPr>
        <p:txBody>
          <a:bodyPr vert="horz" lIns="91440" tIns="45720" rIns="91440" bIns="45720" rtlCol="0" anchor="ctr" anchorCtr="0">
            <a:normAutofit/>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Erin Buchanan, M.A.</a:t>
            </a:r>
          </a:p>
          <a:p>
            <a:pPr marL="0" marR="0" lvl="0" indent="0" algn="r"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Senior Associate, edCount, LLC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4730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12C-01FF-4936-9A61-C5F74DF1E77C}"/>
              </a:ext>
            </a:extLst>
          </p:cNvPr>
          <p:cNvSpPr>
            <a:spLocks noGrp="1"/>
          </p:cNvSpPr>
          <p:nvPr>
            <p:ph type="title"/>
          </p:nvPr>
        </p:nvSpPr>
        <p:spPr/>
        <p:txBody>
          <a:bodyPr/>
          <a:lstStyle/>
          <a:p>
            <a:r>
              <a:rPr lang="en-US" dirty="0">
                <a:effectLst/>
              </a:rPr>
              <a:t>Classroom Pilot Tasks</a:t>
            </a:r>
          </a:p>
        </p:txBody>
      </p:sp>
      <p:sp>
        <p:nvSpPr>
          <p:cNvPr id="3" name="Content Placeholder 2">
            <a:extLst>
              <a:ext uri="{FF2B5EF4-FFF2-40B4-BE49-F238E27FC236}">
                <a16:creationId xmlns:a16="http://schemas.microsoft.com/office/drawing/2014/main" id="{7EA76544-D0FF-4BD5-9678-BC38DAD9C84A}"/>
              </a:ext>
            </a:extLst>
          </p:cNvPr>
          <p:cNvSpPr>
            <a:spLocks noGrp="1"/>
          </p:cNvSpPr>
          <p:nvPr>
            <p:ph idx="1"/>
          </p:nvPr>
        </p:nvSpPr>
        <p:spPr>
          <a:xfrm>
            <a:off x="457200" y="1417320"/>
            <a:ext cx="8229600" cy="4784118"/>
          </a:xfrm>
        </p:spPr>
        <p:txBody>
          <a:bodyPr/>
          <a:lstStyle/>
          <a:p>
            <a:pPr marL="0" indent="0">
              <a:buNone/>
            </a:pPr>
            <a:r>
              <a:rPr lang="en-US" sz="2800" dirty="0"/>
              <a:t>Teachers’ comments about the experience</a:t>
            </a:r>
          </a:p>
          <a:p>
            <a:pPr marL="228600" lvl="1" indent="-228600">
              <a:spcBef>
                <a:spcPts val="0"/>
              </a:spcBef>
              <a:spcAft>
                <a:spcPts val="600"/>
              </a:spcAft>
              <a:buFont typeface="Arial" panose="020B0604020202020204" pitchFamily="34" charset="0"/>
              <a:buChar char="•"/>
            </a:pPr>
            <a:r>
              <a:rPr lang="en-US" sz="2200" dirty="0"/>
              <a:t>The assessments were of great quality.</a:t>
            </a:r>
          </a:p>
          <a:p>
            <a:pPr marL="228600" lvl="1" indent="-228600">
              <a:spcBef>
                <a:spcPts val="0"/>
              </a:spcBef>
              <a:spcAft>
                <a:spcPts val="600"/>
              </a:spcAft>
              <a:buFont typeface="Arial" panose="020B0604020202020204" pitchFamily="34" charset="0"/>
              <a:buChar char="•"/>
            </a:pPr>
            <a:r>
              <a:rPr lang="en-US" sz="2200" dirty="0"/>
              <a:t>Writing a constructed response was hard for many of my students, so I need to provide more instruction and opportunities for my students to write in science.</a:t>
            </a:r>
          </a:p>
          <a:p>
            <a:pPr marL="228600" lvl="1" indent="-228600">
              <a:spcBef>
                <a:spcPts val="0"/>
              </a:spcBef>
              <a:spcAft>
                <a:spcPts val="600"/>
              </a:spcAft>
              <a:buFont typeface="Arial" panose="020B0604020202020204" pitchFamily="34" charset="0"/>
              <a:buChar char="•"/>
            </a:pPr>
            <a:r>
              <a:rPr lang="en-US" sz="2200" dirty="0"/>
              <a:t>I plan to use these results as a way to reteach the misconceptions I saw.</a:t>
            </a:r>
          </a:p>
          <a:p>
            <a:pPr marL="228600" lvl="1" indent="-228600">
              <a:spcBef>
                <a:spcPts val="0"/>
              </a:spcBef>
              <a:spcAft>
                <a:spcPts val="600"/>
              </a:spcAft>
              <a:buFont typeface="Arial" panose="020B0604020202020204" pitchFamily="34" charset="0"/>
              <a:buChar char="•"/>
            </a:pPr>
            <a:r>
              <a:rPr lang="en-US" sz="2200" dirty="0"/>
              <a:t>Time to learn this process is a factor. </a:t>
            </a:r>
          </a:p>
          <a:p>
            <a:pPr marL="228600" lvl="1" indent="-228600">
              <a:spcBef>
                <a:spcPts val="0"/>
              </a:spcBef>
              <a:spcAft>
                <a:spcPts val="600"/>
              </a:spcAft>
              <a:buFont typeface="Arial" panose="020B0604020202020204" pitchFamily="34" charset="0"/>
              <a:buChar char="•"/>
            </a:pPr>
            <a:r>
              <a:rPr lang="en-US" sz="2200" dirty="0"/>
              <a:t>I will be more deliberate about teaching students how to use claims/evidence/reasoning model of communication.</a:t>
            </a:r>
          </a:p>
          <a:p>
            <a:pPr marL="228600" lvl="1" indent="-228600">
              <a:spcBef>
                <a:spcPts val="0"/>
              </a:spcBef>
              <a:spcAft>
                <a:spcPts val="600"/>
              </a:spcAft>
              <a:buFont typeface="Arial" panose="020B0604020202020204" pitchFamily="34" charset="0"/>
              <a:buChar char="•"/>
            </a:pPr>
            <a:r>
              <a:rPr lang="en-US" sz="2200" dirty="0"/>
              <a:t>I will be more explicit about teaching 5th grade students how to respond to these type of prompts. </a:t>
            </a:r>
          </a:p>
          <a:p>
            <a:pPr marL="228600" lvl="1" indent="-228600">
              <a:spcBef>
                <a:spcPts val="0"/>
              </a:spcBef>
              <a:spcAft>
                <a:spcPts val="600"/>
              </a:spcAft>
              <a:buFont typeface="Arial" panose="020B0604020202020204" pitchFamily="34" charset="0"/>
              <a:buChar char="•"/>
            </a:pPr>
            <a:r>
              <a:rPr lang="en-US" sz="2200" dirty="0"/>
              <a:t>The writing was overwhelming to some students, so they gave up.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9278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vert="horz" lIns="91440" tIns="45720" rIns="91440" bIns="45720" rtlCol="0" anchor="ctr">
            <a:normAutofit/>
          </a:bodyPr>
          <a:lstStyle/>
          <a:p>
            <a:r>
              <a:rPr lang="en-US" dirty="0">
                <a:effectLst/>
              </a:rPr>
              <a:t>Comments and Questions</a:t>
            </a:r>
          </a:p>
        </p:txBody>
      </p:sp>
      <p:pic>
        <p:nvPicPr>
          <p:cNvPr id="4" name="Picture 3">
            <a:extLst>
              <a:ext uri="{FF2B5EF4-FFF2-40B4-BE49-F238E27FC236}">
                <a16:creationId xmlns:a16="http://schemas.microsoft.com/office/drawing/2014/main" id="{134AC56E-E96A-482C-8E28-FF2698FDF222}"/>
              </a:ext>
            </a:extLst>
          </p:cNvPr>
          <p:cNvPicPr>
            <a:picLocks noChangeAspect="1"/>
          </p:cNvPicPr>
          <p:nvPr/>
        </p:nvPicPr>
        <p:blipFill>
          <a:blip r:embed="rId3"/>
          <a:stretch>
            <a:fillRect/>
          </a:stretch>
        </p:blipFill>
        <p:spPr>
          <a:xfrm>
            <a:off x="1560315" y="1578703"/>
            <a:ext cx="6023370" cy="3700593"/>
          </a:xfrm>
          <a:prstGeom prst="rect">
            <a:avLst/>
          </a:prstGeom>
        </p:spPr>
      </p:pic>
    </p:spTree>
    <p:extLst>
      <p:ext uri="{BB962C8B-B14F-4D97-AF65-F5344CB8AC3E}">
        <p14:creationId xmlns:p14="http://schemas.microsoft.com/office/powerpoint/2010/main" val="41277344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BFE-7E17-4551-A576-DDB5166BB5C5}"/>
              </a:ext>
            </a:extLst>
          </p:cNvPr>
          <p:cNvSpPr>
            <a:spLocks noGrp="1"/>
          </p:cNvSpPr>
          <p:nvPr>
            <p:ph type="title"/>
          </p:nvPr>
        </p:nvSpPr>
        <p:spPr/>
        <p:txBody>
          <a:bodyPr vert="horz" lIns="91440" tIns="45720" rIns="91440" bIns="45720" rtlCol="0" anchor="ctr">
            <a:normAutofit/>
          </a:bodyPr>
          <a:lstStyle/>
          <a:p>
            <a:r>
              <a:rPr lang="en-US" dirty="0">
                <a:effectLst/>
              </a:rPr>
              <a:t>Contact Information</a:t>
            </a:r>
          </a:p>
        </p:txBody>
      </p:sp>
      <p:sp>
        <p:nvSpPr>
          <p:cNvPr id="5" name="Content Placeholder 2">
            <a:extLst>
              <a:ext uri="{FF2B5EF4-FFF2-40B4-BE49-F238E27FC236}">
                <a16:creationId xmlns:a16="http://schemas.microsoft.com/office/drawing/2014/main" id="{AD8B7F5F-36F5-4E22-892E-BAAD1AD13AFD}"/>
              </a:ext>
            </a:extLst>
          </p:cNvPr>
          <p:cNvSpPr>
            <a:spLocks noGrp="1"/>
          </p:cNvSpPr>
          <p:nvPr>
            <p:ph idx="1"/>
          </p:nvPr>
        </p:nvSpPr>
        <p:spPr>
          <a:xfrm>
            <a:off x="457201" y="1417319"/>
            <a:ext cx="3850848" cy="4757237"/>
          </a:xfrm>
        </p:spPr>
        <p:txBody>
          <a:bodyPr>
            <a:normAutofit lnSpcReduction="10000"/>
          </a:bodyPr>
          <a:lstStyle/>
          <a:p>
            <a:pPr marL="0" indent="0">
              <a:buNone/>
            </a:pPr>
            <a:r>
              <a:rPr lang="en-US" sz="1800" dirty="0"/>
              <a:t>Liz Summers, Ph.D.</a:t>
            </a:r>
          </a:p>
          <a:p>
            <a:pPr marL="0" indent="0">
              <a:buNone/>
            </a:pPr>
            <a:r>
              <a:rPr lang="en-US" sz="1800" dirty="0"/>
              <a:t>Executive Vice President</a:t>
            </a:r>
          </a:p>
          <a:p>
            <a:pPr marL="0" indent="0">
              <a:buNone/>
            </a:pPr>
            <a:r>
              <a:rPr lang="en-US" sz="1800" dirty="0"/>
              <a:t>edCount, LLC</a:t>
            </a:r>
          </a:p>
          <a:p>
            <a:pPr marL="0" indent="0">
              <a:buNone/>
            </a:pPr>
            <a:r>
              <a:rPr lang="en-US" sz="1800" dirty="0">
                <a:hlinkClick r:id="rId3"/>
              </a:rPr>
              <a:t>lsummers@edCount.com</a:t>
            </a:r>
            <a:r>
              <a:rPr lang="en-US" sz="1800" dirty="0"/>
              <a:t> </a:t>
            </a:r>
          </a:p>
          <a:p>
            <a:pPr marL="0" indent="0">
              <a:buNone/>
            </a:pPr>
            <a:endParaRPr lang="en-US" sz="1800" dirty="0">
              <a:solidFill>
                <a:prstClr val="black"/>
              </a:solidFill>
            </a:endParaRPr>
          </a:p>
          <a:p>
            <a:pPr marL="0" indent="0">
              <a:lnSpc>
                <a:spcPct val="100000"/>
              </a:lnSpc>
              <a:buNone/>
            </a:pPr>
            <a:r>
              <a:rPr lang="en-US" sz="1800" dirty="0"/>
              <a:t>Erin Buchanan, M.A.</a:t>
            </a:r>
          </a:p>
          <a:p>
            <a:pPr marL="0" indent="0">
              <a:lnSpc>
                <a:spcPct val="100000"/>
              </a:lnSpc>
              <a:buNone/>
            </a:pPr>
            <a:r>
              <a:rPr lang="en-US" sz="1800" dirty="0"/>
              <a:t>Senior Associate</a:t>
            </a:r>
          </a:p>
          <a:p>
            <a:pPr marL="0" indent="0">
              <a:lnSpc>
                <a:spcPct val="100000"/>
              </a:lnSpc>
              <a:buNone/>
            </a:pPr>
            <a:r>
              <a:rPr lang="en-US" sz="1800" dirty="0"/>
              <a:t>edCount, LLC</a:t>
            </a:r>
          </a:p>
          <a:p>
            <a:pPr marL="0" indent="0">
              <a:lnSpc>
                <a:spcPct val="100000"/>
              </a:lnSpc>
              <a:buNone/>
            </a:pPr>
            <a:r>
              <a:rPr lang="en-US" sz="1800" dirty="0">
                <a:solidFill>
                  <a:srgbClr val="0070C0"/>
                </a:solidFill>
                <a:hlinkClick r:id="rId4"/>
              </a:rPr>
              <a:t>ebuchanan@edCount.com</a:t>
            </a:r>
            <a:r>
              <a:rPr lang="en-US" sz="1800" dirty="0">
                <a:solidFill>
                  <a:srgbClr val="0070C0"/>
                </a:solidFill>
              </a:rPr>
              <a:t> </a:t>
            </a:r>
          </a:p>
          <a:p>
            <a:pPr marL="0" indent="0">
              <a:buNone/>
            </a:pPr>
            <a:endParaRPr lang="en-US" sz="1800" dirty="0"/>
          </a:p>
          <a:p>
            <a:pPr marL="0" indent="0">
              <a:buNone/>
            </a:pPr>
            <a:r>
              <a:rPr lang="en-US" sz="1800" dirty="0"/>
              <a:t>Charlene Turner, B.A.</a:t>
            </a:r>
          </a:p>
          <a:p>
            <a:pPr marL="0" indent="0">
              <a:buNone/>
            </a:pPr>
            <a:r>
              <a:rPr lang="en-US" sz="1800" dirty="0"/>
              <a:t>Senior Associate</a:t>
            </a:r>
          </a:p>
          <a:p>
            <a:pPr marL="0" indent="0">
              <a:buNone/>
            </a:pPr>
            <a:r>
              <a:rPr lang="en-US" sz="1800" dirty="0"/>
              <a:t>edCount, LLC</a:t>
            </a:r>
          </a:p>
          <a:p>
            <a:pPr marL="0" indent="0">
              <a:buNone/>
            </a:pPr>
            <a:r>
              <a:rPr lang="en-US" sz="1800" dirty="0">
                <a:hlinkClick r:id="rId5"/>
              </a:rPr>
              <a:t>cturner@edCount.com</a:t>
            </a:r>
            <a:r>
              <a:rPr lang="en-US" sz="1800" dirty="0"/>
              <a:t> </a:t>
            </a:r>
          </a:p>
          <a:p>
            <a:pPr marL="0" indent="0">
              <a:buNone/>
            </a:pPr>
            <a:endParaRPr lang="en-US" sz="2200" dirty="0"/>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60AD448E-6E31-4347-9F50-B8A32706862F}"/>
              </a:ext>
            </a:extLst>
          </p:cNvPr>
          <p:cNvSpPr txBox="1">
            <a:spLocks/>
          </p:cNvSpPr>
          <p:nvPr/>
        </p:nvSpPr>
        <p:spPr>
          <a:xfrm>
            <a:off x="4489515" y="1417318"/>
            <a:ext cx="4015819" cy="3173536"/>
          </a:xfrm>
          <a:prstGeom prst="rect">
            <a:avLst/>
          </a:prstGeom>
        </p:spPr>
        <p:txBody>
          <a:bodyPr vert="horz" lIns="91440" tIns="45720" rIns="91440" bIns="45720" rtlCol="0">
            <a:normAutofit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800" dirty="0"/>
              <a:t>Daisy Rutstein, Ph.D.</a:t>
            </a:r>
          </a:p>
          <a:p>
            <a:pPr marL="0" indent="0">
              <a:lnSpc>
                <a:spcPct val="100000"/>
              </a:lnSpc>
              <a:buNone/>
            </a:pPr>
            <a:r>
              <a:rPr lang="en-US" sz="1800" dirty="0"/>
              <a:t>Principal Researcher</a:t>
            </a:r>
          </a:p>
          <a:p>
            <a:pPr marL="0" indent="0">
              <a:lnSpc>
                <a:spcPct val="100000"/>
              </a:lnSpc>
              <a:buNone/>
            </a:pPr>
            <a:r>
              <a:rPr lang="en-US" sz="1800" dirty="0"/>
              <a:t>Education Division, SRI International</a:t>
            </a:r>
          </a:p>
          <a:p>
            <a:pPr marL="0" indent="0">
              <a:buNone/>
            </a:pPr>
            <a:r>
              <a:rPr lang="en-US" sz="1800" dirty="0">
                <a:solidFill>
                  <a:srgbClr val="0070C0"/>
                </a:solidFill>
                <a:hlinkClick r:id="rId6">
                  <a:extLst>
                    <a:ext uri="{A12FA001-AC4F-418D-AE19-62706E023703}">
                      <ahyp:hlinkClr xmlns:ahyp="http://schemas.microsoft.com/office/drawing/2018/hyperlinkcolor" val="tx"/>
                    </a:ext>
                  </a:extLst>
                </a:hlinkClick>
              </a:rPr>
              <a:t>daisy.rutstein@sri.com</a:t>
            </a:r>
            <a:endParaRPr lang="en-US" sz="1800" dirty="0">
              <a:solidFill>
                <a:srgbClr val="0070C0"/>
              </a:solidFill>
            </a:endParaRPr>
          </a:p>
          <a:p>
            <a:pPr marL="0" indent="0">
              <a:buNone/>
            </a:pPr>
            <a:endParaRPr lang="en-US" sz="1800" dirty="0">
              <a:solidFill>
                <a:prstClr val="black"/>
              </a:solidFill>
            </a:endParaRPr>
          </a:p>
          <a:p>
            <a:pPr marL="0" indent="0">
              <a:buNone/>
            </a:pPr>
            <a:r>
              <a:rPr lang="en-US" sz="1800" dirty="0">
                <a:solidFill>
                  <a:prstClr val="black"/>
                </a:solidFill>
              </a:rPr>
              <a:t>Rhonda True, M.A.</a:t>
            </a:r>
          </a:p>
          <a:p>
            <a:pPr marL="0" indent="0">
              <a:buNone/>
            </a:pPr>
            <a:r>
              <a:rPr lang="en-US" sz="1800" dirty="0">
                <a:solidFill>
                  <a:prstClr val="black"/>
                </a:solidFill>
              </a:rPr>
              <a:t>Enhanced Assessment Grant Coordinator</a:t>
            </a:r>
          </a:p>
          <a:p>
            <a:pPr marL="0" indent="0">
              <a:buNone/>
            </a:pPr>
            <a:r>
              <a:rPr lang="en-US" sz="1800" dirty="0">
                <a:solidFill>
                  <a:prstClr val="black"/>
                </a:solidFill>
              </a:rPr>
              <a:t>Nebraska Department of Education</a:t>
            </a:r>
          </a:p>
          <a:p>
            <a:pPr marL="0" indent="0">
              <a:buNone/>
            </a:pPr>
            <a:r>
              <a:rPr lang="en-US" sz="1800" dirty="0">
                <a:solidFill>
                  <a:srgbClr val="0070C0"/>
                </a:solidFill>
                <a:hlinkClick r:id="rId7">
                  <a:extLst>
                    <a:ext uri="{A12FA001-AC4F-418D-AE19-62706E023703}">
                      <ahyp:hlinkClr xmlns:ahyp="http://schemas.microsoft.com/office/drawing/2018/hyperlinkcolor" val="tx"/>
                    </a:ext>
                  </a:extLst>
                </a:hlinkClick>
              </a:rPr>
              <a:t>rhonda.true@nebraska.gov</a:t>
            </a:r>
            <a:r>
              <a:rPr lang="en-US" sz="1800" dirty="0">
                <a:solidFill>
                  <a:srgbClr val="0070C0"/>
                </a:solidFill>
              </a:rPr>
              <a:t> </a:t>
            </a:r>
          </a:p>
          <a:p>
            <a:pPr marL="0" indent="0">
              <a:buNone/>
            </a:pPr>
            <a:endParaRPr lang="en-US" sz="1400" dirty="0">
              <a:solidFill>
                <a:srgbClr val="0070C0"/>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133741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88CD9A-AD0A-4212-B9A6-E74C103D0817}"/>
              </a:ext>
            </a:extLst>
          </p:cNvPr>
          <p:cNvSpPr>
            <a:spLocks noGrp="1"/>
          </p:cNvSpPr>
          <p:nvPr>
            <p:ph type="title"/>
          </p:nvPr>
        </p:nvSpPr>
        <p:spPr/>
        <p:txBody>
          <a:bodyPr vert="horz" lIns="91440" tIns="45720" rIns="91440" bIns="45720" rtlCol="0" anchor="ctr">
            <a:normAutofit/>
          </a:bodyPr>
          <a:lstStyle/>
          <a:p>
            <a:pPr defTabSz="685783"/>
            <a:r>
              <a:rPr lang="en-US" dirty="0">
                <a:effectLst/>
              </a:rPr>
              <a:t>References</a:t>
            </a:r>
          </a:p>
        </p:txBody>
      </p:sp>
      <p:sp>
        <p:nvSpPr>
          <p:cNvPr id="4" name="Content Placeholder 3">
            <a:extLst>
              <a:ext uri="{FF2B5EF4-FFF2-40B4-BE49-F238E27FC236}">
                <a16:creationId xmlns:a16="http://schemas.microsoft.com/office/drawing/2014/main" id="{F1A36654-7109-4433-AA0C-288E95049E36}"/>
              </a:ext>
            </a:extLst>
          </p:cNvPr>
          <p:cNvSpPr>
            <a:spLocks noGrp="1"/>
          </p:cNvSpPr>
          <p:nvPr>
            <p:ph idx="1"/>
          </p:nvPr>
        </p:nvSpPr>
        <p:spPr>
          <a:xfrm>
            <a:off x="443081" y="1417320"/>
            <a:ext cx="8243719" cy="4894899"/>
          </a:xfrm>
        </p:spPr>
        <p:txBody>
          <a:bodyPr>
            <a:normAutofit/>
          </a:bodyPr>
          <a:lstStyle/>
          <a:p>
            <a:pPr marL="457200" indent="-457200">
              <a:spcBef>
                <a:spcPts val="600"/>
              </a:spcBef>
              <a:buNone/>
            </a:pPr>
            <a:r>
              <a:rPr lang="en-US" sz="1600" dirty="0"/>
              <a:t>Almond, R.G., Steinberg, L.S., &amp; </a:t>
            </a:r>
            <a:r>
              <a:rPr lang="en-US" sz="1600" dirty="0" err="1"/>
              <a:t>Mislevy</a:t>
            </a:r>
            <a:r>
              <a:rPr lang="en-US" sz="1600" dirty="0"/>
              <a:t>, R.J. (2002). Enhancing the design and delivery of assessment systems: A four-process architecture. </a:t>
            </a:r>
            <a:r>
              <a:rPr lang="en-US" sz="1600" i="1" dirty="0"/>
              <a:t>Journal of Technology, Learning, and Assessment, 1</a:t>
            </a:r>
            <a:r>
              <a:rPr lang="en-US" sz="1600" dirty="0"/>
              <a:t>(5).</a:t>
            </a:r>
          </a:p>
          <a:p>
            <a:pPr marL="457200" indent="-457200">
              <a:spcBef>
                <a:spcPts val="600"/>
              </a:spcBef>
              <a:buNone/>
            </a:pPr>
            <a:r>
              <a:rPr lang="en-US" sz="1600" dirty="0"/>
              <a:t>American Educational Research Association (AERA), the American Psychological Association (APA), and the National Council on Measurement in Education (NCME) Joint Committee on Standards for Educational and Psychological Testing. (2014). </a:t>
            </a:r>
            <a:r>
              <a:rPr lang="en-US" sz="1600" i="1" dirty="0"/>
              <a:t>Standards for educational and psychological testing</a:t>
            </a:r>
            <a:r>
              <a:rPr lang="en-US" sz="1600" dirty="0"/>
              <a:t>. Washington DC: AERA.</a:t>
            </a:r>
          </a:p>
          <a:p>
            <a:pPr marL="457200" indent="-457200">
              <a:spcBef>
                <a:spcPts val="600"/>
              </a:spcBef>
              <a:buNone/>
            </a:pPr>
            <a:r>
              <a:rPr lang="en-US" sz="1600" dirty="0"/>
              <a:t>Forte, E. (2013a)</a:t>
            </a:r>
            <a:r>
              <a:rPr lang="en-US" sz="1600" i="1" dirty="0"/>
              <a:t>. Re-conceptualizing alignment in the evidence-centered design context</a:t>
            </a:r>
            <a:r>
              <a:rPr lang="en-US" sz="1600" dirty="0"/>
              <a:t>. Paper presented at the Annual Meeting of the American Educational Research Association, San Francisco, CA.</a:t>
            </a:r>
          </a:p>
          <a:p>
            <a:pPr marL="457200" indent="-457200">
              <a:spcBef>
                <a:spcPts val="600"/>
              </a:spcBef>
              <a:buNone/>
            </a:pPr>
            <a:r>
              <a:rPr lang="en-US" sz="1600" dirty="0"/>
              <a:t>Forte, E. (2013b). </a:t>
            </a:r>
            <a:r>
              <a:rPr lang="en-US" sz="1600" i="1" dirty="0"/>
              <a:t>Evaluating alignment for assessments developed using evidence- centered design.</a:t>
            </a:r>
            <a:r>
              <a:rPr lang="en-US" sz="1600" dirty="0"/>
              <a:t> Paper presented at the Annual Meeting of the National Council on Measurement in Education, San Francisco, CA. </a:t>
            </a:r>
          </a:p>
          <a:p>
            <a:pPr marL="457200" indent="-457200">
              <a:lnSpc>
                <a:spcPct val="100000"/>
              </a:lnSpc>
              <a:spcBef>
                <a:spcPts val="600"/>
              </a:spcBef>
              <a:buNone/>
            </a:pPr>
            <a:r>
              <a:rPr lang="en-US" sz="1600" dirty="0"/>
              <a:t>Huff, K., Steinberg, L., &amp; Matts, T. (2010). The promises and challenges of implementing evidence-centered design in large-scale assessment. </a:t>
            </a:r>
            <a:r>
              <a:rPr lang="en-US" sz="1600" i="1" dirty="0"/>
              <a:t>Applied Measurement in Education, 23</a:t>
            </a:r>
            <a:r>
              <a:rPr lang="en-US" sz="1600" dirty="0"/>
              <a:t>(4), 310-324.</a:t>
            </a:r>
          </a:p>
          <a:p>
            <a:pPr marL="457200" indent="-457200">
              <a:spcBef>
                <a:spcPts val="600"/>
              </a:spcBef>
              <a:buNone/>
            </a:pPr>
            <a:r>
              <a:rPr lang="en-US" sz="1600" dirty="0"/>
              <a:t>Messick, S. (1994). The interplay of evidence and consequences in the validation of performance assessments. </a:t>
            </a:r>
            <a:r>
              <a:rPr lang="en-US" sz="1600" i="1" dirty="0"/>
              <a:t>Educational Researcher, 23</a:t>
            </a:r>
            <a:r>
              <a:rPr lang="en-US" sz="1600" dirty="0"/>
              <a:t>(2), 13-23.</a:t>
            </a:r>
          </a:p>
          <a:p>
            <a:pPr marL="0" indent="0">
              <a:buNone/>
            </a:pPr>
            <a:endParaRPr lang="en-US" sz="1800" dirty="0"/>
          </a:p>
          <a:p>
            <a:endParaRPr lang="en-US" dirty="0"/>
          </a:p>
        </p:txBody>
      </p:sp>
    </p:spTree>
    <p:extLst>
      <p:ext uri="{BB962C8B-B14F-4D97-AF65-F5344CB8AC3E}">
        <p14:creationId xmlns:p14="http://schemas.microsoft.com/office/powerpoint/2010/main" val="1250537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C7C-D0FD-4589-84F1-1B5EA47EA765}"/>
              </a:ext>
            </a:extLst>
          </p:cNvPr>
          <p:cNvSpPr>
            <a:spLocks noGrp="1"/>
          </p:cNvSpPr>
          <p:nvPr>
            <p:ph type="title"/>
          </p:nvPr>
        </p:nvSpPr>
        <p:spPr/>
        <p:txBody>
          <a:bodyPr vert="horz" lIns="91440" tIns="45720" rIns="91440" bIns="45720" rtlCol="0" anchor="ctr">
            <a:normAutofit/>
          </a:bodyPr>
          <a:lstStyle/>
          <a:p>
            <a:pPr defTabSz="685783"/>
            <a:r>
              <a:rPr lang="en-US" dirty="0">
                <a:effectLst/>
              </a:rPr>
              <a:t>References</a:t>
            </a:r>
          </a:p>
        </p:txBody>
      </p:sp>
      <p:sp>
        <p:nvSpPr>
          <p:cNvPr id="3" name="Content Placeholder 2">
            <a:extLst>
              <a:ext uri="{FF2B5EF4-FFF2-40B4-BE49-F238E27FC236}">
                <a16:creationId xmlns:a16="http://schemas.microsoft.com/office/drawing/2014/main" id="{D227C4B2-1F95-4727-871A-873D36735C59}"/>
              </a:ext>
            </a:extLst>
          </p:cNvPr>
          <p:cNvSpPr>
            <a:spLocks noGrp="1"/>
          </p:cNvSpPr>
          <p:nvPr>
            <p:ph idx="1"/>
          </p:nvPr>
        </p:nvSpPr>
        <p:spPr/>
        <p:txBody>
          <a:bodyPr>
            <a:normAutofit lnSpcReduction="10000"/>
          </a:bodyPr>
          <a:lstStyle/>
          <a:p>
            <a:pPr marL="457200" indent="-457200">
              <a:lnSpc>
                <a:spcPct val="100000"/>
              </a:lnSpc>
              <a:spcBef>
                <a:spcPts val="600"/>
              </a:spcBef>
              <a:buNone/>
            </a:pPr>
            <a:r>
              <a:rPr lang="en-US" sz="1600" dirty="0" err="1">
                <a:solidFill>
                  <a:prstClr val="black"/>
                </a:solidFill>
              </a:rPr>
              <a:t>Mislevy</a:t>
            </a:r>
            <a:r>
              <a:rPr lang="en-US" sz="1600" dirty="0">
                <a:solidFill>
                  <a:prstClr val="black"/>
                </a:solidFill>
              </a:rPr>
              <a:t> R. (2007). Validity by design. </a:t>
            </a:r>
            <a:r>
              <a:rPr lang="en-US" sz="1600" i="1" dirty="0">
                <a:solidFill>
                  <a:prstClr val="black"/>
                </a:solidFill>
              </a:rPr>
              <a:t>Educational Researcher</a:t>
            </a:r>
            <a:r>
              <a:rPr lang="en-US" sz="1600" dirty="0">
                <a:solidFill>
                  <a:prstClr val="black"/>
                </a:solidFill>
              </a:rPr>
              <a:t>, 36(8), 463-469.</a:t>
            </a:r>
          </a:p>
          <a:p>
            <a:pPr marL="457200" indent="-457200">
              <a:lnSpc>
                <a:spcPct val="100000"/>
              </a:lnSpc>
              <a:spcBef>
                <a:spcPts val="600"/>
              </a:spcBef>
              <a:buNone/>
            </a:pPr>
            <a:r>
              <a:rPr lang="en-US" sz="1600" dirty="0" err="1">
                <a:solidFill>
                  <a:prstClr val="black"/>
                </a:solidFill>
              </a:rPr>
              <a:t>Mislevy</a:t>
            </a:r>
            <a:r>
              <a:rPr lang="en-US" sz="1600" dirty="0">
                <a:solidFill>
                  <a:prstClr val="black"/>
                </a:solidFill>
              </a:rPr>
              <a:t>, R. J., &amp; </a:t>
            </a:r>
            <a:r>
              <a:rPr lang="en-US" sz="1600" dirty="0" err="1">
                <a:solidFill>
                  <a:prstClr val="black"/>
                </a:solidFill>
              </a:rPr>
              <a:t>Haertel</a:t>
            </a:r>
            <a:r>
              <a:rPr lang="en-US" sz="1600" dirty="0">
                <a:solidFill>
                  <a:prstClr val="black"/>
                </a:solidFill>
              </a:rPr>
              <a:t>, G. (2006). Implications of evidence-centered design for educational assessment. </a:t>
            </a:r>
            <a:r>
              <a:rPr lang="en-US" sz="1600" i="1" dirty="0">
                <a:solidFill>
                  <a:prstClr val="black"/>
                </a:solidFill>
              </a:rPr>
              <a:t>Educational Measurement: Issues and Practice, 25, </a:t>
            </a:r>
            <a:r>
              <a:rPr lang="en-US" sz="1600" dirty="0">
                <a:solidFill>
                  <a:prstClr val="black"/>
                </a:solidFill>
              </a:rPr>
              <a:t>6-20.</a:t>
            </a:r>
          </a:p>
          <a:p>
            <a:pPr marL="457200" indent="-457200">
              <a:lnSpc>
                <a:spcPct val="100000"/>
              </a:lnSpc>
              <a:spcBef>
                <a:spcPts val="600"/>
              </a:spcBef>
              <a:buNone/>
            </a:pPr>
            <a:r>
              <a:rPr lang="en-US" sz="1600" dirty="0" err="1">
                <a:solidFill>
                  <a:prstClr val="black"/>
                </a:solidFill>
              </a:rPr>
              <a:t>Mislevy</a:t>
            </a:r>
            <a:r>
              <a:rPr lang="en-US" sz="1600" dirty="0">
                <a:solidFill>
                  <a:prstClr val="black"/>
                </a:solidFill>
              </a:rPr>
              <a:t>, R.J., Steinberg, L.S., &amp; Almond, R.G. (2002). On the structure of educational assessments. </a:t>
            </a:r>
            <a:r>
              <a:rPr lang="en-US" sz="1600" i="1" dirty="0">
                <a:solidFill>
                  <a:prstClr val="black"/>
                </a:solidFill>
              </a:rPr>
              <a:t>Measurement: Interdisciplinary Research and Perspectives, 1,</a:t>
            </a:r>
            <a:r>
              <a:rPr lang="en-US" sz="1600" dirty="0">
                <a:solidFill>
                  <a:prstClr val="black"/>
                </a:solidFill>
              </a:rPr>
              <a:t> 3-67.</a:t>
            </a:r>
          </a:p>
          <a:p>
            <a:pPr marL="457200" indent="-457200">
              <a:spcBef>
                <a:spcPts val="600"/>
              </a:spcBef>
              <a:buNone/>
            </a:pPr>
            <a:r>
              <a:rPr lang="en-US" sz="1600" dirty="0"/>
              <a:t>NGSS Lead States. (2013). Appendix E – Progressions Within the Next Generation Science Standards.</a:t>
            </a:r>
            <a:r>
              <a:rPr lang="en-US" sz="1600" i="1" dirty="0"/>
              <a:t> Next Generation Science Standards: For States, By States. </a:t>
            </a:r>
            <a:r>
              <a:rPr lang="en-US" sz="1600" dirty="0"/>
              <a:t>Washington, DC: The National Academies Press.</a:t>
            </a:r>
          </a:p>
          <a:p>
            <a:pPr marL="457200" indent="-457200">
              <a:spcBef>
                <a:spcPts val="600"/>
              </a:spcBef>
              <a:buNone/>
            </a:pPr>
            <a:r>
              <a:rPr lang="en-US" sz="1600" dirty="0"/>
              <a:t>National Research Council. (2001). </a:t>
            </a:r>
            <a:r>
              <a:rPr lang="en-US" sz="1600" i="1" dirty="0"/>
              <a:t>Knowing what students know: The science and design of educational assessment</a:t>
            </a:r>
            <a:r>
              <a:rPr lang="en-US" sz="1600" dirty="0"/>
              <a:t>. Committee on the Foundations of Assessment. Pellegrino, J., </a:t>
            </a:r>
            <a:r>
              <a:rPr lang="en-US" sz="1600" dirty="0" err="1"/>
              <a:t>Chudowsky</a:t>
            </a:r>
            <a:r>
              <a:rPr lang="en-US" sz="1600" dirty="0"/>
              <a:t>, N., and Glaser, R., editors. Board on Testing and Assessment, Center for Education, Division of Behavioral and Social Sciences and Education. Washington DC: National Academy Press.</a:t>
            </a:r>
          </a:p>
          <a:p>
            <a:pPr marL="457200" indent="-457200">
              <a:spcBef>
                <a:spcPts val="600"/>
              </a:spcBef>
              <a:buNone/>
            </a:pPr>
            <a:r>
              <a:rPr lang="en-US" sz="1600" dirty="0">
                <a:solidFill>
                  <a:prstClr val="black"/>
                </a:solidFill>
              </a:rPr>
              <a:t>National Research Council. (2006). </a:t>
            </a:r>
            <a:r>
              <a:rPr lang="en-US" sz="1600" i="1" dirty="0">
                <a:solidFill>
                  <a:prstClr val="black"/>
                </a:solidFill>
              </a:rPr>
              <a:t>Systems for State Science Assessment.</a:t>
            </a:r>
            <a:r>
              <a:rPr lang="en-US" sz="1600" dirty="0">
                <a:solidFill>
                  <a:prstClr val="black"/>
                </a:solidFill>
              </a:rPr>
              <a:t> Committee on Test Design for K–12 Science Achievement. M.R. Wilson and M.W. </a:t>
            </a:r>
            <a:r>
              <a:rPr lang="en-US" sz="1600" dirty="0" err="1">
                <a:solidFill>
                  <a:prstClr val="black"/>
                </a:solidFill>
              </a:rPr>
              <a:t>Bertenthal</a:t>
            </a:r>
            <a:r>
              <a:rPr lang="en-US" sz="1600" dirty="0">
                <a:solidFill>
                  <a:prstClr val="black"/>
                </a:solidFill>
              </a:rPr>
              <a:t>, eds. Board on Testing and Assessment, Center for Education, Division of Behavioral and Social Sciences and Education. Washington, DC: The National Academies Press.</a:t>
            </a:r>
          </a:p>
          <a:p>
            <a:pPr marL="457200" indent="-457200">
              <a:buNone/>
            </a:pPr>
            <a:r>
              <a:rPr lang="en-US" sz="1600" dirty="0">
                <a:solidFill>
                  <a:prstClr val="black"/>
                </a:solidFill>
              </a:rPr>
              <a:t>National Research Council. (2012). </a:t>
            </a:r>
            <a:r>
              <a:rPr lang="en-US" sz="1600" i="1" dirty="0">
                <a:solidFill>
                  <a:prstClr val="black"/>
                </a:solidFill>
              </a:rPr>
              <a:t>A Framework for K-12 Science Education: Practices, Crosscutting Concepts, and Core Ideas. </a:t>
            </a:r>
            <a:r>
              <a:rPr lang="en-US" sz="1600" dirty="0">
                <a:solidFill>
                  <a:prstClr val="black"/>
                </a:solidFill>
              </a:rPr>
              <a:t>Committee on a Conceptual Framework for New K-12 Science Education Standards. Board on Science Education, Division of Behavioral and Social Sciences and Education, Washington, DC: The National Academies Press. </a:t>
            </a:r>
          </a:p>
          <a:p>
            <a:pPr marL="457200" indent="-457200">
              <a:buNone/>
            </a:pPr>
            <a:endParaRPr lang="en-US" sz="1600" dirty="0"/>
          </a:p>
          <a:p>
            <a:pPr marL="0" indent="0">
              <a:buNone/>
            </a:pPr>
            <a:endParaRPr lang="en-US" dirty="0"/>
          </a:p>
        </p:txBody>
      </p:sp>
    </p:spTree>
    <p:extLst>
      <p:ext uri="{BB962C8B-B14F-4D97-AF65-F5344CB8AC3E}">
        <p14:creationId xmlns:p14="http://schemas.microsoft.com/office/powerpoint/2010/main" val="29125752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D716-469C-4ED0-8A0C-4FD2F44AEE46}"/>
              </a:ext>
            </a:extLst>
          </p:cNvPr>
          <p:cNvSpPr>
            <a:spLocks noGrp="1"/>
          </p:cNvSpPr>
          <p:nvPr>
            <p:ph type="title"/>
          </p:nvPr>
        </p:nvSpPr>
        <p:spPr/>
        <p:txBody>
          <a:bodyPr vert="horz" lIns="91440" tIns="45720" rIns="91440" bIns="45720" rtlCol="0" anchor="ctr">
            <a:normAutofit/>
          </a:bodyPr>
          <a:lstStyle/>
          <a:p>
            <a:pPr defTabSz="685783"/>
            <a:r>
              <a:rPr lang="en-US" dirty="0">
                <a:effectLst/>
              </a:rPr>
              <a:t>References</a:t>
            </a:r>
          </a:p>
        </p:txBody>
      </p:sp>
      <p:sp>
        <p:nvSpPr>
          <p:cNvPr id="3" name="Content Placeholder 2">
            <a:extLst>
              <a:ext uri="{FF2B5EF4-FFF2-40B4-BE49-F238E27FC236}">
                <a16:creationId xmlns:a16="http://schemas.microsoft.com/office/drawing/2014/main" id="{B19BE3D7-D01C-4841-AFD7-B6F6119B1E69}"/>
              </a:ext>
            </a:extLst>
          </p:cNvPr>
          <p:cNvSpPr>
            <a:spLocks noGrp="1"/>
          </p:cNvSpPr>
          <p:nvPr>
            <p:ph idx="1"/>
          </p:nvPr>
        </p:nvSpPr>
        <p:spPr/>
        <p:txBody>
          <a:bodyPr>
            <a:normAutofit/>
          </a:bodyPr>
          <a:lstStyle/>
          <a:p>
            <a:pPr marL="457200" indent="-457200">
              <a:buNone/>
            </a:pPr>
            <a:r>
              <a:rPr lang="en-US" sz="1600" dirty="0">
                <a:solidFill>
                  <a:prstClr val="black"/>
                </a:solidFill>
              </a:rPr>
              <a:t>National Research Council. (2014).</a:t>
            </a:r>
            <a:r>
              <a:rPr lang="en-US" sz="1600" i="1" dirty="0">
                <a:solidFill>
                  <a:prstClr val="black"/>
                </a:solidFill>
              </a:rPr>
              <a:t> Developing Assessments for the Next generations o Science Standards. </a:t>
            </a:r>
            <a:r>
              <a:rPr lang="en-US" sz="1600" dirty="0">
                <a:solidFill>
                  <a:prstClr val="black"/>
                </a:solidFill>
              </a:rPr>
              <a:t>Committee on a Conceptual Framework for New K-12 Science Education Standards. Board on Science Education, Division of Behavioral and Social Sciences and Education, Washington, DC: The National Academies Press. </a:t>
            </a:r>
          </a:p>
          <a:p>
            <a:pPr marL="457200" indent="-457200">
              <a:buNone/>
            </a:pPr>
            <a:r>
              <a:rPr lang="en-US" sz="1600" dirty="0"/>
              <a:t>Pellegrino, J. W. (2018). </a:t>
            </a:r>
            <a:r>
              <a:rPr lang="en-US" sz="1600" i="1" dirty="0"/>
              <a:t>Assessing Science Learning: Some of the Complexities &amp; Challenges </a:t>
            </a:r>
            <a:r>
              <a:rPr lang="en-US" sz="1600" dirty="0"/>
              <a:t>[PowerPoint Slides]. </a:t>
            </a:r>
          </a:p>
          <a:p>
            <a:pPr marL="457200" indent="-457200">
              <a:buNone/>
            </a:pPr>
            <a:r>
              <a:rPr lang="en-US" sz="1600" dirty="0"/>
              <a:t>Steinberg, L. S., </a:t>
            </a:r>
            <a:r>
              <a:rPr lang="en-US" sz="1600" dirty="0" err="1"/>
              <a:t>Mislevy</a:t>
            </a:r>
            <a:r>
              <a:rPr lang="en-US" sz="1600" dirty="0"/>
              <a:t>, R. J., Almond, R. G., Baird, A. B., </a:t>
            </a:r>
            <a:r>
              <a:rPr lang="en-US" sz="1600" dirty="0" err="1"/>
              <a:t>Cahallan</a:t>
            </a:r>
            <a:r>
              <a:rPr lang="en-US" sz="1600" dirty="0"/>
              <a:t>, C., </a:t>
            </a:r>
            <a:r>
              <a:rPr lang="en-US" sz="1600" dirty="0" err="1"/>
              <a:t>DiBello</a:t>
            </a:r>
            <a:r>
              <a:rPr lang="en-US" sz="1600" dirty="0"/>
              <a:t>, L. V., et al. (2003). </a:t>
            </a:r>
            <a:r>
              <a:rPr lang="en-US" sz="1600" i="1" dirty="0"/>
              <a:t>Introduction to the Biomass project: An illustration of evidence-centered assessment design and delivery capability (CSE Technical Report 609)</a:t>
            </a:r>
            <a:r>
              <a:rPr lang="en-US" sz="1600" dirty="0"/>
              <a:t>. Los Angeles: National Center for Research on Evaluation, Standards, and Student Testing (CRESST), Center for the Study of Evaluation, UCLA. </a:t>
            </a:r>
          </a:p>
        </p:txBody>
      </p:sp>
    </p:spTree>
    <p:extLst>
      <p:ext uri="{BB962C8B-B14F-4D97-AF65-F5344CB8AC3E}">
        <p14:creationId xmlns:p14="http://schemas.microsoft.com/office/powerpoint/2010/main" val="1706244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66791&quot;&gt;&lt;object type=&quot;3&quot; unique_id=&quot;66792&quot;&gt;&lt;property id=&quot;20148&quot; value=&quot;5&quot;/&gt;&lt;property id=&quot;20300&quot; value=&quot;Slide 1 - &amp;quot;Strengthening Claims-based Interpretations and Uses of Local and Large-scale Science Assessment Scores (SCILLSS)&amp;quot;&quot;/&gt;&lt;property id=&quot;20307&quot; value=&quot;257&quot;/&gt;&lt;/object&gt;&lt;object type=&quot;3&quot; unique_id=&quot;66793&quot;&gt;&lt;property id=&quot;20148&quot; value=&quot;5&quot;/&gt;&lt;property id=&quot;20300&quot; value=&quot;Slide 2 - &amp;quot;Welcome/Meeting Objectives and Agenda&amp;quot;&quot;/&gt;&lt;property id=&quot;20307&quot; value=&quot;258&quot;/&gt;&lt;/object&gt;&lt;object type=&quot;3&quot; unique_id=&quot;66794&quot;&gt;&lt;property id=&quot;20148&quot; value=&quot;5&quot;/&gt;&lt;property id=&quot;20300&quot; value=&quot;Slide 3 - &amp;quot;Meeting Objectives&amp;quot;&quot;/&gt;&lt;property id=&quot;20307&quot; value=&quot;259&quot;/&gt;&lt;/object&gt;&lt;object type=&quot;3&quot; unique_id=&quot;66796&quot;&gt;&lt;property id=&quot;20148&quot; value=&quot;5&quot;/&gt;&lt;property id=&quot;20300&quot; value=&quot;Slide 4 - &amp;quot;Agenda&amp;quot;&quot;/&gt;&lt;property id=&quot;20307&quot; value=&quot;261&quot;/&gt;&lt;/object&gt;&lt;object type=&quot;3&quot; unique_id=&quot;66798&quot;&gt;&lt;property id=&quot;20148&quot; value=&quot;5&quot;/&gt;&lt;property id=&quot;20300&quot; value=&quot;Slide 5 - &amp;quot;Agenda&amp;quot;&quot;/&gt;&lt;property id=&quot;20307&quot; value=&quot;263&quot;/&gt;&lt;/object&gt;&lt;object type=&quot;3&quot; unique_id=&quot;66800&quot;&gt;&lt;property id=&quot;20148&quot; value=&quot;5&quot;/&gt;&lt;property id=&quot;20300&quot; value=&quot;Slide 7 - &amp;quot;Welcome SCILLSS Team!&amp;quot;&quot;/&gt;&lt;property id=&quot;20307&quot; value=&quot;265&quot;/&gt;&lt;/object&gt;&lt;object type=&quot;3&quot; unique_id=&quot;66836&quot;&gt;&lt;property id=&quot;20148&quot; value=&quot;5&quot;/&gt;&lt;property id=&quot;20300&quot; value=&quot;Slide 8 - &amp;quot; Project Goals, Responsibilities,  Deliverables, Status&amp;quot;&quot;/&gt;&lt;property id=&quot;20307&quot; value=&quot;301&quot;/&gt;&lt;/object&gt;&lt;object type=&quot;3&quot; unique_id=&quot;66841&quot;&gt;&lt;property id=&quot;20148&quot; value=&quot;5&quot;/&gt;&lt;property id=&quot;20300&quot; value=&quot;Slide 12 - &amp;quot;State Responsibilities&amp;quot;&quot;/&gt;&lt;property id=&quot;20307&quot; value=&quot;306&quot;/&gt;&lt;/object&gt;&lt;object type=&quot;3&quot; unique_id=&quot;66844&quot;&gt;&lt;property id=&quot;20148&quot; value=&quot;5&quot;/&gt;&lt;property id=&quot;20300&quot; value=&quot;Slide 13 - &amp;quot;Organizational Partner Responsibilities&amp;quot;&quot;/&gt;&lt;property id=&quot;20307&quot; value=&quot;309&quot;/&gt;&lt;/object&gt;&lt;object type=&quot;3&quot; unique_id=&quot;66848&quot;&gt;&lt;property id=&quot;20148&quot; value=&quot;5&quot;/&gt;&lt;property id=&quot;20300&quot; value=&quot;Slide 14 - &amp;quot;TAC Responsibilities&amp;quot;&quot;/&gt;&lt;property id=&quot;20307&quot; value=&quot;313&quot;/&gt;&lt;/object&gt;&lt;object type=&quot;3&quot; unique_id=&quot;66861&quot;&gt;&lt;property id=&quot;20148&quot; value=&quot;5&quot;/&gt;&lt;property id=&quot;20300&quot; value=&quot;Slide 86 - &amp;quot;Objectives&amp;quot;&quot;/&gt;&lt;property id=&quot;20307&quot; value=&quot;326&quot;/&gt;&lt;/object&gt;&lt;object type=&quot;3&quot; unique_id=&quot;66864&quot;&gt;&lt;property id=&quot;20148&quot; value=&quot;5&quot;/&gt;&lt;property id=&quot;20300&quot; value=&quot;Slide 90 - &amp;quot;Self-Evaluation Protocols Audience&amp;quot;&quot;/&gt;&lt;property id=&quot;20307&quot; value=&quot;329&quot;/&gt;&lt;/object&gt;&lt;object type=&quot;3&quot; unique_id=&quot;66865&quot;&gt;&lt;property id=&quot;20148&quot; value=&quot;5&quot;/&gt;&lt;property id=&quot;20300&quot; value=&quot;Slide 91 - &amp;quot;Self-Evaluation Protocols&amp;quot;&quot;/&gt;&lt;property id=&quot;20307&quot; value=&quot;330&quot;/&gt;&lt;/object&gt;&lt;object type=&quot;3&quot; unique_id=&quot;66866&quot;&gt;&lt;property id=&quot;20148&quot; value=&quot;5&quot;/&gt;&lt;property id=&quot;20300&quot; value=&quot;Slide 92 - &amp;quot;Self-Evaluation Protocols Structure&amp;quot;&quot;/&gt;&lt;property id=&quot;20307&quot; value=&quot;331&quot;/&gt;&lt;/object&gt;&lt;object type=&quot;3&quot; unique_id=&quot;66867&quot;&gt;&lt;property id=&quot;20148&quot; value=&quot;5&quot;/&gt;&lt;property id=&quot;20300&quot; value=&quot;Slide 93 - &amp;quot;Articulate Current Needs&amp;quot;&quot;/&gt;&lt;property id=&quot;20307&quot; value=&quot;332&quot;/&gt;&lt;/object&gt;&lt;object type=&quot;3&quot; unique_id=&quot;66868&quot;&gt;&lt;property id=&quot;20148&quot; value=&quot;5&quot;/&gt;&lt;property id=&quot;20300&quot; value=&quot;Slide 94 - &amp;quot;Identify Current Assessments&amp;quot;&quot;/&gt;&lt;property id=&quot;20307&quot; value=&quot;333&quot;/&gt;&lt;/object&gt;&lt;object type=&quot;3&quot; unique_id=&quot;66869&quot;&gt;&lt;property id=&quot;20148&quot; value=&quot;5&quot;/&gt;&lt;property id=&quot;20300&quot; value=&quot;Slide 96 - &amp;quot;Gather and Evaluate Validity Evidence&amp;quot;&quot;/&gt;&lt;property id=&quot;20307&quot; value=&quot;334&quot;/&gt;&lt;/object&gt;&lt;object type=&quot;3&quot; unique_id=&quot;66870&quot;&gt;&lt;property id=&quot;20148&quot; value=&quot;5&quot;/&gt;&lt;property id=&quot;20300&quot; value=&quot;Slide 100 - &amp;quot;Review and Evaluate your Current Assessment Program&amp;quot;&quot;/&gt;&lt;property id=&quot;20307&quot; value=&quot;335&quot;/&gt;&lt;/object&gt;&lt;object type=&quot;3&quot; unique_id=&quot;66879&quot;&gt;&lt;property id=&quot;20148&quot; value=&quot;5&quot;/&gt;&lt;property id=&quot;20300&quot; value=&quot;Slide 107 - &amp;quot;Topics Covered in Chapters One and Two&amp;quot;&quot;/&gt;&lt;property id=&quot;20307&quot; value=&quot;344&quot;/&gt;&lt;/object&gt;&lt;object type=&quot;3&quot; unique_id=&quot;66890&quot;&gt;&lt;property id=&quot;20148&quot; value=&quot;5&quot;/&gt;&lt;property id=&quot;20300&quot; value=&quot;Slide 113 - &amp;quot;Comments and Questions&amp;quot;&quot;/&gt;&lt;property id=&quot;20307&quot; value=&quot;355&quot;/&gt;&lt;/object&gt;&lt;object type=&quot;3&quot; unique_id=&quot;66954&quot;&gt;&lt;property id=&quot;20148&quot; value=&quot;5&quot;/&gt;&lt;property id=&quot;20300&quot; value=&quot;Slide 220 - &amp;quot;References&amp;quot;&quot;/&gt;&lt;property id=&quot;20307&quot; value=&quot;447&quot;/&gt;&lt;/object&gt;&lt;object type=&quot;3&quot; unique_id=&quot;66955&quot;&gt;&lt;property id=&quot;20148&quot; value=&quot;5&quot;/&gt;&lt;property id=&quot;20300&quot; value=&quot;Slide 221 - &amp;quot;References&amp;quot;&quot;/&gt;&lt;property id=&quot;20307&quot; value=&quot;448&quot;/&gt;&lt;/object&gt;&lt;object type=&quot;3&quot; unique_id=&quot;66956&quot;&gt;&lt;property id=&quot;20148&quot; value=&quot;5&quot;/&gt;&lt;property id=&quot;20300&quot; value=&quot;Slide 222 - &amp;quot;References&amp;quot;&quot;/&gt;&lt;property id=&quot;20307&quot; value=&quot;449&quot;/&gt;&lt;/object&gt;&lt;object type=&quot;3&quot; unique_id=&quot;67181&quot;&gt;&lt;property id=&quot;20148&quot; value=&quot;5&quot;/&gt;&lt;property id=&quot;20300&quot; value=&quot;Slide 6 - &amp;quot;Activity:  Getting Reacquainted  with the SCILLSS Team&amp;quot;&quot;/&gt;&lt;property id=&quot;20307&quot; value=&quot;451&quot;/&gt;&lt;/object&gt;&lt;object type=&quot;3&quot; unique_id=&quot;67182&quot;&gt;&lt;property id=&quot;20148&quot; value=&quot;5&quot;/&gt;&lt;property id=&quot;20300&quot; value=&quot;Slide 31 - &amp;quot;Comments and Questions&amp;quot;&quot;/&gt;&lt;property id=&quot;20307&quot; value=&quot;452&quot;/&gt;&lt;/object&gt;&lt;object type=&quot;3&quot; unique_id=&quot;67183&quot;&gt;&lt;property id=&quot;20148&quot; value=&quot;5&quot;/&gt;&lt;property id=&quot;20300&quot; value=&quot;Slide 32 - &amp;quot;Break&amp;quot;&quot;/&gt;&lt;property id=&quot;20307&quot; value=&quot;509&quot;/&gt;&lt;/object&gt;&lt;object type=&quot;3&quot; unique_id=&quot;67185&quot;&gt;&lt;property id=&quot;20148&quot; value=&quot;5&quot;/&gt;&lt;property id=&quot;20300&quot; value=&quot;Slide 33 - &amp;quot;State Presentation:  Nebraska&amp;quot;&quot;/&gt;&lt;property id=&quot;20307&quot; value=&quot;508&quot;/&gt;&lt;/object&gt;&lt;object type=&quot;3&quot; unique_id=&quot;67186&quot;&gt;&lt;property id=&quot;20148&quot; value=&quot;5&quot;/&gt;&lt;property id=&quot;20300&quot; value=&quot;Slide 84 - &amp;quot;Lunch&amp;quot;&quot;/&gt;&lt;property id=&quot;20307&quot; value=&quot;510&quot;/&gt;&lt;/object&gt;&lt;object type=&quot;3&quot; unique_id=&quot;67187&quot;&gt;&lt;property id=&quot;20148&quot; value=&quot;5&quot;/&gt;&lt;property id=&quot;20300&quot; value=&quot;Slide 85 - &amp;quot;Local and State Self-Evaluation Protocols and Digital Workbook on Educational Assessment Design and Evaluation&amp;quot;&quot;/&gt;&lt;property id=&quot;20307&quot; value=&quot;453&quot;/&gt;&lt;/object&gt;&lt;object type=&quot;3&quot; unique_id=&quot;67188&quot;&gt;&lt;property id=&quot;20148&quot; value=&quot;5&quot;/&gt;&lt;property id=&quot;20300&quot; value=&quot;Slide 88 - &amp;quot;Overview of the Local and State Self-Evaluation Protocols&amp;quot;&quot;/&gt;&lt;property id=&quot;20307&quot; value=&quot;454&quot;/&gt;&lt;/object&gt;&lt;object type=&quot;3&quot; unique_id=&quot;67189&quot;&gt;&lt;property id=&quot;20148&quot; value=&quot;5&quot;/&gt;&lt;property id=&quot;20300&quot; value=&quot;Slide 87 - &amp;quot;Setting the Stage: Post-Presentation Discussion Question&amp;quot;&quot;/&gt;&lt;property id=&quot;20307&quot; value=&quot;456&quot;/&gt;&lt;/object&gt;&lt;object type=&quot;3&quot; unique_id=&quot;67190&quot;&gt;&lt;property id=&quot;20148&quot; value=&quot;5&quot;/&gt;&lt;property id=&quot;20300&quot; value=&quot;Slide 102 - &amp;quot;Overview of the Digital Workbook on Educational Assessment Design and Evaluation &amp;quot;&quot;/&gt;&lt;property id=&quot;20307&quot; value=&quot;455&quot;/&gt;&lt;/object&gt;&lt;object type=&quot;3&quot; unique_id=&quot;67197&quot;&gt;&lt;property id=&quot;20148&quot; value=&quot;5&quot;/&gt;&lt;property id=&quot;20300&quot; value=&quot;Slide 127 - &amp;quot;Break&amp;quot;&quot;/&gt;&lt;property id=&quot;20307&quot; value=&quot;511&quot;/&gt;&lt;/object&gt;&lt;object type=&quot;3&quot; unique_id=&quot;67199&quot;&gt;&lt;property id=&quot;20148&quot; value=&quot;5&quot;/&gt;&lt;property id=&quot;20300&quot; value=&quot;Slide 129 - &amp;quot;Setting the Stage: Post-Presentation Discussion Questions&amp;quot;&quot;/&gt;&lt;property id=&quot;20307&quot; value=&quot;459&quot;/&gt;&lt;/object&gt;&lt;object type=&quot;3&quot; unique_id=&quot;67225&quot;&gt;&lt;property id=&quot;20148&quot; value=&quot;5&quot;/&gt;&lt;property id=&quot;20300&quot; value=&quot;Slide 147 - &amp;quot;Strengthening Claims-based Interpretations and Uses of Local and Large-scale Science Assessment Scores (SCILLSS)&amp;quot;&quot;/&gt;&lt;property id=&quot;20307&quot; value=&quot;471&quot;/&gt;&lt;/object&gt;&lt;object type=&quot;3&quot; unique_id=&quot;67226&quot;&gt;&lt;property id=&quot;20148&quot; value=&quot;5&quot;/&gt;&lt;property id=&quot;20300&quot; value=&quot;Slide 148 - &amp;quot;Recap and Reflections  from Day 1&amp;quot;&quot;/&gt;&lt;property id=&quot;20307&quot; value=&quot;515&quot;/&gt;&lt;/object&gt;&lt;object type=&quot;3&quot; unique_id=&quot;67229&quot;&gt;&lt;property id=&quot;20148&quot; value=&quot;5&quot;/&gt;&lt;property id=&quot;20300&quot; value=&quot;Slide 187 - &amp;quot;Break&amp;quot;&quot;/&gt;&lt;property id=&quot;20307&quot; value=&quot;512&quot;/&gt;&lt;/object&gt;&lt;object type=&quot;3&quot; unique_id=&quot;67232&quot;&gt;&lt;property id=&quot;20148&quot; value=&quot;5&quot;/&gt;&lt;property id=&quot;20300&quot; value=&quot;Slide 190 - &amp;quot;Lunch&amp;quot;&quot;/&gt;&lt;property id=&quot;20307&quot; value=&quot;513&quot;/&gt;&lt;/object&gt;&lt;object type=&quot;3&quot; unique_id=&quot;67233&quot;&gt;&lt;property id=&quot;20148&quot; value=&quot;5&quot;/&gt;&lt;property id=&quot;20300&quot; value=&quot;Slide 215 - &amp;quot;Challenges and Recommendations for Applying the SCILLSS Resources in Partner States&amp;quot;&quot;/&gt;&lt;property id=&quot;20307&quot; value=&quot;467&quot;/&gt;&lt;/object&gt;&lt;object type=&quot;3&quot; unique_id=&quot;67234&quot;&gt;&lt;property id=&quot;20148&quot; value=&quot;5&quot;/&gt;&lt;property id=&quot;20300&quot; value=&quot;Slide 216 - &amp;quot;Discussion&amp;quot;&quot;/&gt;&lt;property id=&quot;20307&quot; value=&quot;472&quot;/&gt;&lt;/object&gt;&lt;object type=&quot;3&quot; unique_id=&quot;67235&quot;&gt;&lt;property id=&quot;20148&quot; value=&quot;5&quot;/&gt;&lt;property id=&quot;20300&quot; value=&quot;Slide 214 - &amp;quot;Break&amp;quot;&quot;/&gt;&lt;property id=&quot;20307&quot; value=&quot;514&quot;/&gt;&lt;/object&gt;&lt;object type=&quot;3&quot; unique_id=&quot;67935&quot;&gt;&lt;property id=&quot;20148&quot; value=&quot;5&quot;/&gt;&lt;property id=&quot;20300&quot; value=&quot;Slide 83 - &amp;quot;Opportunity for Questions about State Contexts&amp;quot;&quot;/&gt;&lt;property id=&quot;20307&quot; value=&quot;517&quot;/&gt;&lt;/object&gt;&lt;object type=&quot;3&quot; unique_id=&quot;73559&quot;&gt;&lt;property id=&quot;20148&quot; value=&quot;5&quot;/&gt;&lt;property id=&quot;20300&quot; value=&quot;Slide 29 - &amp;quot;Performance Level Descriptor  White Paper Development Progress&amp;quot;&quot;/&gt;&lt;property id=&quot;20307&quot; value=&quot;521&quot;/&gt;&lt;/object&gt;&lt;object type=&quot;3&quot; unique_id=&quot;74677&quot;&gt;&lt;property id=&quot;20148&quot; value=&quot;5&quot;/&gt;&lt;property id=&quot;20300&quot; value=&quot;Slide 108 - &amp;quot;Topics Covered in Chapters Three through Five&amp;quot;&quot;/&gt;&lt;property id=&quot;20307&quot; value=&quot;522&quot;/&gt;&lt;/object&gt;&lt;object type=&quot;3&quot; unique_id=&quot;75548&quot;&gt;&lt;property id=&quot;20148&quot; value=&quot;5&quot;/&gt;&lt;property id=&quot;20300&quot; value=&quot;Slide 114 - &amp;quot;Discussion&amp;quot;&quot;/&gt;&lt;property id=&quot;20307&quot; value=&quot;523&quot;/&gt;&lt;/object&gt;&lt;object type=&quot;3&quot; unique_id=&quot;76249&quot;&gt;&lt;property id=&quot;20148&quot; value=&quot;5&quot;/&gt;&lt;property id=&quot;20300&quot; value=&quot;Slide 128 - &amp;quot;The Role of Performance Level Descriptors (PLDs) for Establishing Meaningful and Useful Reporting Scales in a Pri&quot;/&gt;&lt;property id=&quot;20307&quot; value=&quot;524&quot;/&gt;&lt;/object&gt;&lt;object type=&quot;3&quot; unique_id=&quot;76250&quot;&gt;&lt;property id=&quot;20148&quot; value=&quot;5&quot;/&gt;&lt;property id=&quot;20300&quot; value=&quot;Slide 131 - &amp;quot;Upfront Recommendations&amp;quot;&quot;/&gt;&lt;property id=&quot;20307&quot; value=&quot;525&quot;/&gt;&lt;/object&gt;&lt;object type=&quot;3&quot; unique_id=&quot;77854&quot;&gt;&lt;property id=&quot;20148&quot; value=&quot;5&quot;/&gt;&lt;property id=&quot;20300&quot; value=&quot;Slide 145 - &amp;quot;PLDs, Reporting Scales, and Standard Setting in the Context of Next Generation Three-dimensional Science Assessme&quot;/&gt;&lt;property id=&quot;20307&quot; value=&quot;529&quot;/&gt;&lt;/object&gt;&lt;object type=&quot;3&quot; unique_id=&quot;77855&quot;&gt;&lt;property id=&quot;20148&quot; value=&quot;5&quot;/&gt;&lt;property id=&quot;20300&quot; value=&quot;Slide 146 - &amp;quot;Discussion&amp;quot;&quot;/&gt;&lt;property id=&quot;20307&quot; value=&quot;528&quot;/&gt;&lt;/object&gt;&lt;object type=&quot;3&quot; unique_id=&quot;78763&quot;&gt;&lt;property id=&quot;20148&quot; value=&quot;5&quot;/&gt;&lt;property id=&quot;20300&quot; value=&quot;Slide 188 - &amp;quot;Discussion&amp;quot;&quot;/&gt;&lt;property id=&quot;20307&quot; value=&quot;530&quot;/&gt;&lt;/object&gt;&lt;object type=&quot;3&quot; unique_id=&quot;80046&quot;&gt;&lt;property id=&quot;20148&quot; value=&quot;5&quot;/&gt;&lt;property id=&quot;20300&quot; value=&quot;Slide 189&quot;/&gt;&lt;property id=&quot;20307&quot; value=&quot;536&quot;/&gt;&lt;/object&gt;&lt;object type=&quot;3&quot; unique_id=&quot;80048&quot;&gt;&lt;property id=&quot;20148&quot; value=&quot;5&quot;/&gt;&lt;property id=&quot;20300&quot; value=&quot;Slide 191 - &amp;quot;Piloting and Evaluating Tasks and Student Artifacts with Local Educators&amp;quot;&quot;/&gt;&lt;property id=&quot;20307&quot; value=&quot;533&quot;/&gt;&lt;/object&gt;&lt;object type=&quot;3&quot; unique_id=&quot;80050&quot;&gt;&lt;property id=&quot;20148&quot; value=&quot;5&quot;/&gt;&lt;property id=&quot;20300&quot; value=&quot;Slide 213 - &amp;quot;Discussion&amp;quot;&quot;/&gt;&lt;property id=&quot;20307&quot; value=&quot;537&quot;/&gt;&lt;/object&gt;&lt;object type=&quot;3&quot; unique_id=&quot;80800&quot;&gt;&lt;property id=&quot;20148&quot; value=&quot;5&quot;/&gt;&lt;property id=&quot;20300&quot; value=&quot;Slide 217 - &amp;quot;Looking Ahead with State and National Contexts in Mind / Opportunities for Dissemination &amp;quot;&quot;/&gt;&lt;property id=&quot;20307&quot; value=&quot;538&quot;/&gt;&lt;/object&gt;&lt;object type=&quot;3&quot; unique_id=&quot;80801&quot;&gt;&lt;property id=&quot;20148&quot; value=&quot;5&quot;/&gt;&lt;property id=&quot;20300&quot; value=&quot;Slide 218 - &amp;quot;Discussion&amp;quot;&quot;/&gt;&lt;property id=&quot;20307&quot; value=&quot;539&quot;/&gt;&lt;/object&gt;&lt;object type=&quot;3&quot; unique_id=&quot;84461&quot;&gt;&lt;property id=&quot;20148&quot; value=&quot;5&quot;/&gt;&lt;property id=&quot;20300&quot; value=&quot;Slide 9 - &amp;quot;About SCILLSS&amp;quot;&quot;/&gt;&lt;property id=&quot;20307&quot; value=&quot;542&quot;/&gt;&lt;/object&gt;&lt;object type=&quot;3&quot; unique_id=&quot;84462&quot;&gt;&lt;property id=&quot;20148&quot; value=&quot;5&quot;/&gt;&lt;property id=&quot;20300&quot; value=&quot;Slide 11 - &amp;quot;SCILLSS Partner States, Organizations,  and Staff&amp;quot;&quot;/&gt;&lt;property id=&quot;20307&quot; value=&quot;543&quot;/&gt;&lt;/object&gt;&lt;object type=&quot;3&quot; unique_id=&quot;84463&quot;&gt;&lt;property id=&quot;20148&quot; value=&quot;5&quot;/&gt;&lt;property id=&quot;20300&quot; value=&quot;Slide 10 - &amp;quot;SCILLSS Project Goals&amp;quot;&quot;/&gt;&lt;property id=&quot;20307&quot; value=&quot;544&quot;/&gt;&lt;/object&gt;&lt;object type=&quot;3&quot; unique_id=&quot;84464&quot;&gt;&lt;property id=&quot;20148&quot; value=&quot;5&quot;/&gt;&lt;property id=&quot;20300&quot; value=&quot;Slide 15 - &amp;quot;Project Deliverables&amp;quot;&quot;/&gt;&lt;property id=&quot;20307&quot; value=&quot;545&quot;/&gt;&lt;/object&gt;&lt;object type=&quot;3&quot; unique_id=&quot;84465&quot;&gt;&lt;property id=&quot;20148&quot; value=&quot;5&quot;/&gt;&lt;property id=&quot;20300&quot; value=&quot;Slide 16 - &amp;quot;Assessment of Student Learning&amp;quot;&quot;/&gt;&lt;property id=&quot;20307&quot; value=&quot;546&quot;/&gt;&lt;/object&gt;&lt;object type=&quot;3&quot; unique_id=&quot;84466&quot;&gt;&lt;property id=&quot;20148&quot; value=&quot;5&quot;/&gt;&lt;property id=&quot;20300&quot; value=&quot;Slide 17 - &amp;quot;SCILLSS Resources and Student Learning&amp;quot;&quot;/&gt;&lt;property id=&quot;20307&quot; value=&quot;547&quot;/&gt;&lt;/object&gt;&lt;object type=&quot;3&quot; unique_id=&quot;84467&quot;&gt;&lt;property id=&quot;20148&quot; value=&quot;5&quot;/&gt;&lt;property id=&quot;20300&quot; value=&quot;Slide 18 - &amp;quot;Theory of Action Purpose&amp;quot;&quot;/&gt;&lt;property id=&quot;20307&quot; value=&quot;548&quot;/&gt;&lt;/object&gt;&lt;object type=&quot;3&quot; unique_id=&quot;84468&quot;&gt;&lt;property id=&quot;20148&quot; value=&quot;5&quot;/&gt;&lt;property id=&quot;20300&quot; value=&quot;Slide 19 - &amp;quot;Theory of Action Progress&amp;quot;&quot;/&gt;&lt;property id=&quot;20307&quot; value=&quot;549&quot;/&gt;&lt;/object&gt;&lt;object type=&quot;3&quot; unique_id=&quot;84469&quot;&gt;&lt;property id=&quot;20148&quot; value=&quot;5&quot;/&gt;&lt;property id=&quot;20300&quot; value=&quot;Slide 20 - &amp;quot;Self-Evaluation Protocols Purpose&amp;quot;&quot;/&gt;&lt;property id=&quot;20307&quot; value=&quot;550&quot;/&gt;&lt;/object&gt;&lt;object type=&quot;3&quot; unique_id=&quot;84470&quot;&gt;&lt;property id=&quot;20148&quot; value=&quot;5&quot;/&gt;&lt;property id=&quot;20300&quot; value=&quot;Slide 21 - &amp;quot;Self-Evaluation Protocols Progress&amp;quot;&quot;/&gt;&lt;property id=&quot;20307&quot; value=&quot;551&quot;/&gt;&lt;/object&gt;&lt;object type=&quot;3&quot; unique_id=&quot;84471&quot;&gt;&lt;property id=&quot;20148&quot; value=&quot;5&quot;/&gt;&lt;property id=&quot;20300&quot; value=&quot;Slide 22 - &amp;quot;Digital Workbook Purpose&amp;quot;&quot;/&gt;&lt;property id=&quot;20307&quot; value=&quot;552&quot;/&gt;&lt;/object&gt;&lt;object type=&quot;3&quot; unique_id=&quot;84472&quot;&gt;&lt;property id=&quot;20148&quot; value=&quot;5&quot;/&gt;&lt;property id=&quot;20300&quot; value=&quot;Slide 23 - &amp;quot;Digital Workbook Progress&amp;quot;&quot;/&gt;&lt;property id=&quot;20307&quot; value=&quot;553&quot;/&gt;&lt;/object&gt;&lt;object type=&quot;3&quot; unique_id=&quot;84473&quot;&gt;&lt;property id=&quot;20148&quot; value=&quot;5&quot;/&gt;&lt;property id=&quot;20300&quot; value=&quot;Slide 24 - &amp;quot;Principled-design Development Purpose&amp;quot;&quot;/&gt;&lt;property id=&quot;20307&quot; value=&quot;554&quot;/&gt;&lt;/object&gt;&lt;object type=&quot;3&quot; unique_id=&quot;88539&quot;&gt;&lt;property id=&quot;20148&quot; value=&quot;5&quot;/&gt;&lt;property id=&quot;20300&quot; value=&quot;Slide 27 - &amp;quot;Professional Learning Sessions and Pilot Study Progress&amp;quot;&quot;/&gt;&lt;property id=&quot;20307&quot; value=&quot;562&quot;/&gt;&lt;/object&gt;&lt;object type=&quot;3&quot; unique_id=&quot;90357&quot;&gt;&lt;property id=&quot;20148&quot; value=&quot;5&quot;/&gt;&lt;property id=&quot;20300&quot; value=&quot;Slide 130 - &amp;quot;Performance Level Descriptors&amp;quot;&quot;/&gt;&lt;property id=&quot;20307&quot; value=&quot;566&quot;/&gt;&lt;/object&gt;&lt;object type=&quot;3&quot; unique_id=&quot;90359&quot;&gt;&lt;property id=&quot;20148&quot; value=&quot;5&quot;/&gt;&lt;property id=&quot;20300&quot; value=&quot;Slide 135 - &amp;quot;Traditional Perspectives and Strategies  for Developing PLDs&amp;quot;&quot;/&gt;&lt;property id=&quot;20307&quot; value=&quot;567&quot;/&gt;&lt;/object&gt;&lt;object type=&quot;3&quot; unique_id=&quot;90360&quot;&gt;&lt;property id=&quot;20148&quot; value=&quot;5&quot;/&gt;&lt;property id=&quot;20300&quot; value=&quot;Slide 136 - &amp;quot;Challenges of Traditional Perspectives&amp;quot;&quot;/&gt;&lt;property id=&quot;20307&quot; value=&quot;568&quot;/&gt;&lt;/object&gt;&lt;object type=&quot;3&quot; unique_id=&quot;90361&quot;&gt;&lt;property id=&quot;20148&quot; value=&quot;5&quot;/&gt;&lt;property id=&quot;20300&quot; value=&quot;Slide 137 - &amp;quot;Systems Integration: Toward an Understanding of the NGSS Score Scales&amp;quot;&quot;/&gt;&lt;property id=&quot;20307&quot; value=&quot;564&quot;/&gt;&lt;/object&gt;&lt;object type=&quot;3&quot; unique_id=&quot;90362&quot;&gt;&lt;property id=&quot;20148&quot; value=&quot;5&quot;/&gt;&lt;property id=&quot;20300&quot; value=&quot;Slide 138 - &amp;quot;Moving Forward&amp;quot;&quot;/&gt;&lt;property id=&quot;20307&quot; value=&quot;565&quot;/&gt;&lt;/object&gt;&lt;object type=&quot;3&quot; unique_id=&quot;91575&quot;&gt;&lt;property id=&quot;20148&quot; value=&quot;5&quot;/&gt;&lt;property id=&quot;20300&quot; value=&quot;Slide 28 - &amp;quot;Performance Level Descriptor White Paper Development Purpose&amp;quot;&quot;/&gt;&lt;property id=&quot;20307&quot; value=&quot;866&quot;/&gt;&lt;/object&gt;&lt;object type=&quot;3&quot; unique_id=&quot;91576&quot;&gt;&lt;property id=&quot;20148&quot; value=&quot;5&quot;/&gt;&lt;property id=&quot;20300&quot; value=&quot;Slide 30 - &amp;quot;SCILLSS Resources&amp;quot;&quot;/&gt;&lt;property id=&quot;20307&quot; value=&quot;865&quot;/&gt;&lt;/object&gt;&lt;object type=&quot;3&quot; unique_id=&quot;91577&quot;&gt;&lt;property id=&quot;20148&quot; value=&quot;5&quot;/&gt;&lt;property id=&quot;20300&quot; value=&quot;Slide 95&quot;/&gt;&lt;property id=&quot;20307&quot; value=&quot;740&quot;/&gt;&lt;/object&gt;&lt;object type=&quot;3&quot; unique_id=&quot;91578&quot;&gt;&lt;property id=&quot;20148&quot; value=&quot;5&quot;/&gt;&lt;property id=&quot;20300&quot; value=&quot;Slide 97&quot;/&gt;&lt;property id=&quot;20307&quot; value=&quot;741&quot;/&gt;&lt;/object&gt;&lt;object type=&quot;3&quot; unique_id=&quot;91579&quot;&gt;&lt;property id=&quot;20148&quot; value=&quot;5&quot;/&gt;&lt;property id=&quot;20300&quot; value=&quot;Slide 98&quot;/&gt;&lt;property id=&quot;20307&quot; value=&quot;742&quot;/&gt;&lt;/object&gt;&lt;object type=&quot;3&quot; unique_id=&quot;91580&quot;&gt;&lt;property id=&quot;20148&quot; value=&quot;5&quot;/&gt;&lt;property id=&quot;20300&quot; value=&quot;Slide 99&quot;/&gt;&lt;property id=&quot;20307&quot; value=&quot;743&quot;/&gt;&lt;/object&gt;&lt;object type=&quot;3&quot; unique_id=&quot;91581&quot;&gt;&lt;property id=&quot;20148&quot; value=&quot;5&quot;/&gt;&lt;property id=&quot;20300&quot; value=&quot;Slide 101&quot;/&gt;&lt;property id=&quot;20307&quot; value=&quot;744&quot;/&gt;&lt;/object&gt;&lt;object type=&quot;3&quot; unique_id=&quot;91582&quot;&gt;&lt;property id=&quot;20148&quot; value=&quot;5&quot;/&gt;&lt;property id=&quot;20300&quot; value=&quot;Slide 103 - &amp;quot;Digital Workbook Purpose&amp;quot;&quot;/&gt;&lt;property id=&quot;20307&quot; value=&quot;577&quot;/&gt;&lt;/object&gt;&lt;object type=&quot;3&quot; unique_id=&quot;91583&quot;&gt;&lt;property id=&quot;20148&quot; value=&quot;5&quot;/&gt;&lt;property id=&quot;20300&quot; value=&quot;Slide 104 - &amp;quot;Digital Workbook Audience&amp;quot;&quot;/&gt;&lt;property id=&quot;20307&quot; value=&quot;732&quot;/&gt;&lt;/object&gt;&lt;object type=&quot;3&quot; unique_id=&quot;91585&quot;&gt;&lt;property id=&quot;20148&quot; value=&quot;5&quot;/&gt;&lt;property id=&quot;20300&quot; value=&quot;Slide 105 - &amp;quot;Digital Workbook Series Organizing Principles&amp;quot;&quot;/&gt;&lt;property id=&quot;20307&quot; value=&quot;675&quot;/&gt;&lt;/object&gt;&lt;object type=&quot;3&quot; unique_id=&quot;91587&quot;&gt;&lt;property id=&quot;20148&quot; value=&quot;5&quot;/&gt;&lt;property id=&quot;20300&quot; value=&quot;Slide 106 - &amp;quot;Digital Workbook Series Chapters&amp;quot;&quot;/&gt;&lt;property id=&quot;20307&quot; value=&quot;735&quot;/&gt;&lt;/object&gt;&lt;object type=&quot;3&quot; unique_id=&quot;91588&quot;&gt;&lt;property id=&quot;20148&quot; value=&quot;5&quot;/&gt;&lt;property id=&quot;20300&quot; value=&quot;Slide 109 - &amp;quot;Examples of Construct Coherence Questions&amp;quot;&quot;/&gt;&lt;property id=&quot;20307&quot; value=&quot;736&quot;/&gt;&lt;/object&gt;&lt;object type=&quot;3&quot; unique_id=&quot;91589&quot;&gt;&lt;property id=&quot;20148&quot; value=&quot;5&quot;/&gt;&lt;property id=&quot;20300&quot; value=&quot;Slide 110 - &amp;quot;Examples of Comparability Questions&amp;quot;&quot;/&gt;&lt;property id=&quot;20307&quot; value=&quot;737&quot;/&gt;&lt;/object&gt;&lt;object type=&quot;3&quot; unique_id=&quot;91590&quot;&gt;&lt;property id=&quot;20148&quot; value=&quot;5&quot;/&gt;&lt;property id=&quot;20300&quot; value=&quot;Slide 111 - &amp;quot;Examples of Fairness &amp;amp; Accessibility Questions&amp;quot;&quot;/&gt;&lt;property id=&quot;20307&quot; value=&quot;738&quot;/&gt;&lt;/object&gt;&lt;object type=&quot;3&quot; unique_id=&quot;91591&quot;&gt;&lt;property id=&quot;20148&quot; value=&quot;5&quot;/&gt;&lt;property id=&quot;20300&quot; value=&quot;Slide 112 - &amp;quot;Examples of Consequences Questions&amp;quot;&quot;/&gt;&lt;property id=&quot;20307&quot; value=&quot;739&quot;/&gt;&lt;/object&gt;&lt;object type=&quot;3&quot; unique_id=&quot;91592&quot;&gt;&lt;property id=&quot;20148&quot; value=&quot;5&quot;/&gt;&lt;property id=&quot;20300&quot; value=&quot;Slide 34 - &amp;quot;Nebraska’s Proposed&amp;#x0D;Science Assessment System&amp;quot;&quot;/&gt;&lt;property id=&quot;20307&quot; value=&quot;779&quot;/&gt;&lt;/object&gt;&lt;object type=&quot;3&quot; unique_id=&quot;91593&quot;&gt;&lt;property id=&quot;20148&quot; value=&quot;5&quot;/&gt;&lt;property id=&quot;20300&quot; value=&quot;Slide 35&quot;/&gt;&lt;property id=&quot;20307&quot; value=&quot;780&quot;/&gt;&lt;/object&gt;&lt;object type=&quot;3&quot; unique_id=&quot;91594&quot;&gt;&lt;property id=&quot;20148&quot; value=&quot;5&quot;/&gt;&lt;property id=&quot;20300&quot; value=&quot;Slide 36 - &amp;quot;Implementation Plan &amp;quot;&quot;/&gt;&lt;property id=&quot;20307&quot; value=&quot;518&quot;/&gt;&lt;/object&gt;&lt;object type=&quot;3&quot; unique_id=&quot;91595&quot;&gt;&lt;property id=&quot;20148&quot; value=&quot;5&quot;/&gt;&lt;property id=&quot;20300&quot; value=&quot;Slide 37 - &amp;quot;Implementation Plan&amp;quot;&quot;/&gt;&lt;property id=&quot;20307&quot; value=&quot;781&quot;/&gt;&lt;/object&gt;&lt;object type=&quot;3&quot; unique_id=&quot;91596&quot;&gt;&lt;property id=&quot;20148&quot; value=&quot;5&quot;/&gt;&lt;property id=&quot;20300&quot; value=&quot;Slide 38 - &amp;quot;Professional Learning for Teachers &amp;quot;&quot;/&gt;&lt;property id=&quot;20307&quot; value=&quot;782&quot;/&gt;&lt;/object&gt;&lt;object type=&quot;3&quot; unique_id=&quot;91597&quot;&gt;&lt;property id=&quot;20148&quot; value=&quot;5&quot;/&gt;&lt;property id=&quot;20300&quot; value=&quot;Slide 39&quot;/&gt;&lt;property id=&quot;20307&quot; value=&quot;783&quot;/&gt;&lt;/object&gt;&lt;object type=&quot;3&quot; unique_id=&quot;91598&quot;&gt;&lt;property id=&quot;20148&quot; value=&quot;5&quot;/&gt;&lt;property id=&quot;20300&quot; value=&quot;Slide 40 - &amp;quot;Development Timeline&amp;quot;&quot;/&gt;&lt;property id=&quot;20307&quot; value=&quot;784&quot;/&gt;&lt;/object&gt;&lt;object type=&quot;3&quot; unique_id=&quot;91599&quot;&gt;&lt;property id=&quot;20148&quot; value=&quot;5&quot;/&gt;&lt;property id=&quot;20300&quot; value=&quot;Slide 41 - &amp;quot;Waiver &amp;quot;&quot;/&gt;&lt;property id=&quot;20307&quot; value=&quot;785&quot;/&gt;&lt;/object&gt;&lt;object type=&quot;3&quot; unique_id=&quot;91600&quot;&gt;&lt;property id=&quot;20148&quot; value=&quot;5&quot;/&gt;&lt;property id=&quot;20300&quot; value=&quot;Slide 42&quot;/&gt;&lt;property id=&quot;20307&quot; value=&quot;786&quot;/&gt;&lt;/object&gt;&lt;object type=&quot;3&quot; unique_id=&quot;91601&quot;&gt;&lt;property id=&quot;20148&quot; value=&quot;5&quot;/&gt;&lt;property id=&quot;20300&quot; value=&quot;Slide 43 - &amp;quot;Theory of Action&amp;quot;&quot;/&gt;&lt;property id=&quot;20307&quot; value=&quot;787&quot;/&gt;&lt;/object&gt;&lt;object type=&quot;3&quot; unique_id=&quot;91602&quot;&gt;&lt;property id=&quot;20148&quot; value=&quot;5&quot;/&gt;&lt;property id=&quot;20300&quot; value=&quot;Slide 44 - &amp;quot;Nebraska’s Claims&amp;quot;&quot;/&gt;&lt;property id=&quot;20307&quot; value=&quot;788&quot;/&gt;&lt;/object&gt;&lt;object type=&quot;3&quot; unique_id=&quot;91603&quot;&gt;&lt;property id=&quot;20148&quot; value=&quot;5&quot;/&gt;&lt;property id=&quot;20300&quot; value=&quot;Slide 45&quot;/&gt;&lt;property id=&quot;20307&quot; value=&quot;789&quot;/&gt;&lt;/object&gt;&lt;object type=&quot;3&quot; unique_id=&quot;91604&quot;&gt;&lt;property id=&quot;20148&quot; value=&quot;5&quot;/&gt;&lt;property id=&quot;20300&quot; value=&quot;Slide 46 - &amp;quot;Features to Maintain Consistency &amp;quot;&quot;/&gt;&lt;property id=&quot;20307&quot; value=&quot;790&quot;/&gt;&lt;/object&gt;&lt;object type=&quot;3&quot; unique_id=&quot;91605&quot;&gt;&lt;property id=&quot;20148&quot; value=&quot;5&quot;/&gt;&lt;property id=&quot;20300&quot; value=&quot;Slide 47 - &amp;quot;Goals for Student Learning&amp;quot;&quot;/&gt;&lt;property id=&quot;20307&quot; value=&quot;516&quot;/&gt;&lt;/object&gt;&lt;object type=&quot;3&quot; unique_id=&quot;91606&quot;&gt;&lt;property id=&quot;20148&quot; value=&quot;5&quot;/&gt;&lt;property id=&quot;20300&quot; value=&quot;Slide 48 - &amp;quot;How do we develop an assessment system that supports our instructional shifts?&amp;quot;&quot;/&gt;&lt;property id=&quot;20307&quot; value=&quot;791&quot;/&gt;&lt;/object&gt;&lt;object type=&quot;3&quot; unique_id=&quot;91607&quot;&gt;&lt;property id=&quot;20148&quot; value=&quot;5&quot;/&gt;&lt;property id=&quot;20300&quot; value=&quot;Slide 49&quot;/&gt;&lt;property id=&quot;20307&quot; value=&quot;792&quot;/&gt;&lt;/object&gt;&lt;object type=&quot;3&quot; unique_id=&quot;91608&quot;&gt;&lt;property id=&quot;20148&quot; value=&quot;5&quot;/&gt;&lt;property id=&quot;20300&quot; value=&quot;Slide 50 - &amp;quot;Potential Constraints&amp;quot;&quot;/&gt;&lt;property id=&quot;20307&quot; value=&quot;793&quot;/&gt;&lt;/object&gt;&lt;object type=&quot;3&quot; unique_id=&quot;91609&quot;&gt;&lt;property id=&quot;20148&quot; value=&quot;5&quot;/&gt;&lt;property id=&quot;20300&quot; value=&quot;Slide 51 - &amp;quot;&amp;amp;#x09;Achievement Level Descriptors&amp;quot;&quot;/&gt;&lt;property id=&quot;20307&quot; value=&quot;794&quot;/&gt;&lt;/object&gt;&lt;object type=&quot;3&quot; unique_id=&quot;91610&quot;&gt;&lt;property id=&quot;20148&quot; value=&quot;5&quot;/&gt;&lt;property id=&quot;20300&quot; value=&quot;Slide 52 - &amp;quot;How is Evidence-Centered Design (ECD) informing our assessment development? &amp;quot;&quot;/&gt;&lt;property id=&quot;20307&quot; value=&quot;795&quot;/&gt;&lt;/object&gt;&lt;object type=&quot;3&quot; unique_id=&quot;91611&quot;&gt;&lt;property id=&quot;20148&quot; value=&quot;5&quot;/&gt;&lt;property id=&quot;20300&quot; value=&quot;Slide 53 - &amp;quot;6 Key Steps in ECD (modified for NE)&amp;quot;&quot;/&gt;&lt;property id=&quot;20307&quot; value=&quot;796&quot;/&gt;&lt;/object&gt;&lt;object type=&quot;3&quot; unique_id=&quot;91612&quot;&gt;&lt;property id=&quot;20148&quot; value=&quot;5&quot;/&gt;&lt;property id=&quot;20300&quot; value=&quot;Slide 54 - &amp;quot;6 Key Steps in ECD (modified for NE)&amp;quot;&quot;/&gt;&lt;property id=&quot;20307&quot; value=&quot;526&quot;/&gt;&lt;/object&gt;&lt;object type=&quot;3&quot; unique_id=&quot;91613&quot;&gt;&lt;property id=&quot;20148&quot; value=&quot;5&quot;/&gt;&lt;property id=&quot;20300&quot; value=&quot;Slide 55 - &amp;quot;6 Key Steps in ECD (modified for NE)&amp;quot;&quot;/&gt;&lt;property id=&quot;20307&quot; value=&quot;797&quot;/&gt;&lt;/object&gt;&lt;object type=&quot;3&quot; unique_id=&quot;91614&quot;&gt;&lt;property id=&quot;20148&quot; value=&quot;5&quot;/&gt;&lt;property id=&quot;20300&quot; value=&quot;Slide 56&quot;/&gt;&lt;property id=&quot;20307&quot; value=&quot;798&quot;/&gt;&lt;/object&gt;&lt;object type=&quot;3&quot; unique_id=&quot;91615&quot;&gt;&lt;property id=&quot;20148&quot; value=&quot;5&quot;/&gt;&lt;property id=&quot;20300&quot; value=&quot;Slide 57 - &amp;quot;Issues at the State Level&amp;quot;&quot;/&gt;&lt;property id=&quot;20307&quot; value=&quot;799&quot;/&gt;&lt;/object&gt;&lt;object type=&quot;3&quot; unique_id=&quot;91616&quot;&gt;&lt;property id=&quot;20148&quot; value=&quot;5&quot;/&gt;&lt;property id=&quot;20300&quot; value=&quot;Slide 58&quot;/&gt;&lt;property id=&quot;20307&quot; value=&quot;800&quot;/&gt;&lt;/object&gt;&lt;object type=&quot;3&quot; unique_id=&quot;91617&quot;&gt;&lt;property id=&quot;20148&quot; value=&quot;5&quot;/&gt;&lt;property id=&quot;20300&quot; value=&quot;Slide 59 - &amp;quot;Systems Paradigm Shift &amp;quot;&quot;/&gt;&lt;property id=&quot;20307&quot; value=&quot;801&quot;/&gt;&lt;/object&gt;&lt;object type=&quot;3&quot; unique_id=&quot;91618&quot;&gt;&lt;property id=&quot;20148&quot; value=&quot;5&quot;/&gt;&lt;property id=&quot;20300&quot; value=&quot;Slide 60 - &amp;quot;State Presentation:  Montana&amp;quot;&quot;/&gt;&lt;property id=&quot;20307&quot; value=&quot;869&quot;/&gt;&lt;/object&gt;&lt;object type=&quot;3&quot; unique_id=&quot;91619&quot;&gt;&lt;property id=&quot;20148&quot; value=&quot;5&quot;/&gt;&lt;property id=&quot;20300&quot; value=&quot;Slide 61&quot;/&gt;&lt;property id=&quot;20307&quot; value=&quot;875&quot;/&gt;&lt;/object&gt;&lt;object type=&quot;3&quot; unique_id=&quot;91620&quot;&gt;&lt;property id=&quot;20148&quot; value=&quot;5&quot;/&gt;&lt;property id=&quot;20300&quot; value=&quot;Slide 62&quot;/&gt;&lt;property id=&quot;20307&quot; value=&quot;870&quot;/&gt;&lt;/object&gt;&lt;object type=&quot;3&quot; unique_id=&quot;91621&quot;&gt;&lt;property id=&quot;20148&quot; value=&quot;5&quot;/&gt;&lt;property id=&quot;20300&quot; value=&quot;Slide 63&quot;/&gt;&lt;property id=&quot;20307&quot; value=&quot;876&quot;/&gt;&lt;/object&gt;&lt;object type=&quot;3&quot; unique_id=&quot;91622&quot;&gt;&lt;property id=&quot;20148&quot; value=&quot;5&quot;/&gt;&lt;property id=&quot;20300&quot; value=&quot;Slide 64&quot;/&gt;&lt;property id=&quot;20307&quot; value=&quot;871&quot;/&gt;&lt;/object&gt;&lt;object type=&quot;3&quot; unique_id=&quot;91623&quot;&gt;&lt;property id=&quot;20148&quot; value=&quot;5&quot;/&gt;&lt;property id=&quot;20300&quot; value=&quot;Slide 65&quot;/&gt;&lt;property id=&quot;20307&quot; value=&quot;877&quot;/&gt;&lt;/object&gt;&lt;object type=&quot;3&quot; unique_id=&quot;91624&quot;&gt;&lt;property id=&quot;20148&quot; value=&quot;5&quot;/&gt;&lt;property id=&quot;20300&quot; value=&quot;Slide 66 - &amp;quot;Implementation of Principled-Design&amp;quot;&quot;/&gt;&lt;property id=&quot;20307&quot; value=&quot;872&quot;/&gt;&lt;/object&gt;&lt;object type=&quot;3&quot; unique_id=&quot;91625&quot;&gt;&lt;property id=&quot;20148&quot; value=&quot;5&quot;/&gt;&lt;property id=&quot;20300&quot; value=&quot;Slide 67&quot;/&gt;&lt;property id=&quot;20307&quot; value=&quot;878&quot;/&gt;&lt;/object&gt;&lt;object type=&quot;3&quot; unique_id=&quot;91626&quot;&gt;&lt;property id=&quot;20148&quot; value=&quot;5&quot;/&gt;&lt;property id=&quot;20300&quot; value=&quot;Slide 68&quot;/&gt;&lt;property id=&quot;20307&quot; value=&quot;256&quot;/&gt;&lt;/object&gt;&lt;object type=&quot;3&quot; unique_id=&quot;91627&quot;&gt;&lt;property id=&quot;20148&quot; value=&quot;5&quot;/&gt;&lt;property id=&quot;20300&quot; value=&quot;Slide 69&quot;/&gt;&lt;property id=&quot;20307&quot; value=&quot;879&quot;/&gt;&lt;/object&gt;&lt;object type=&quot;3&quot; unique_id=&quot;91628&quot;&gt;&lt;property id=&quot;20148&quot; value=&quot;5&quot;/&gt;&lt;property id=&quot;20300&quot; value=&quot;Slide 70 - &amp;quot;Issues at the Local Level&amp;quot;&quot;/&gt;&lt;property id=&quot;20307&quot; value=&quot;873&quot;/&gt;&lt;/object&gt;&lt;object type=&quot;3&quot; unique_id=&quot;91629&quot;&gt;&lt;property id=&quot;20148&quot; value=&quot;5&quot;/&gt;&lt;property id=&quot;20300&quot; value=&quot;Slide 71 - &amp;quot;State Presentation:  Wyoming&amp;quot;&quot;/&gt;&lt;property id=&quot;20307&quot; value=&quot;874&quot;/&gt;&lt;/object&gt;&lt;object type=&quot;3&quot; unique_id=&quot;91631&quot;&gt;&lt;property id=&quot;20148&quot; value=&quot;5&quot;/&gt;&lt;property id=&quot;20300&quot; value=&quot;Slide 132 - &amp;quot;A Scenario and Some Questions&amp;quot;&quot;/&gt;&lt;property id=&quot;20307&quot; value=&quot;276&quot;/&gt;&lt;/object&gt;&lt;object type=&quot;3&quot; unique_id=&quot;91632&quot;&gt;&lt;property id=&quot;20148&quot; value=&quot;5&quot;/&gt;&lt;property id=&quot;20300&quot; value=&quot;Slide 133 - &amp;quot;The Meaningfulness of a Score Scale&amp;quot;&quot;/&gt;&lt;property id=&quot;20307&quot; value=&quot;775&quot;/&gt;&lt;/object&gt;&lt;object type=&quot;3&quot; unique_id=&quot;91633&quot;&gt;&lt;property id=&quot;20148&quot; value=&quot;5&quot;/&gt;&lt;property id=&quot;20300&quot; value=&quot;Slide 134 - &amp;quot;Score Meaningfulness (continued)&amp;quot;&quot;/&gt;&lt;property id=&quot;20307&quot; value=&quot;776&quot;/&gt;&lt;/object&gt;&lt;object type=&quot;3&quot; unique_id=&quot;91634&quot;&gt;&lt;property id=&quot;20148&quot; value=&quot;5&quot;/&gt;&lt;property id=&quot;20300&quot; value=&quot;Slide 139 - &amp;quot;A Progression of Evidence Expectations&amp;quot;&quot;/&gt;&lt;property id=&quot;20307&quot; value=&quot;777&quot;/&gt;&lt;/object&gt;&lt;object type=&quot;3&quot; unique_id=&quot;91635&quot;&gt;&lt;property id=&quot;20148&quot; value=&quot;5&quot;/&gt;&lt;property id=&quot;20300&quot; value=&quot;Slide 140 - &amp;quot;Properties of the PLDs&amp;quot;&quot;/&gt;&lt;property id=&quot;20307&quot; value=&quot;579&quot;/&gt;&lt;/object&gt;&lt;object type=&quot;3&quot; unique_id=&quot;91636&quot;&gt;&lt;property id=&quot;20148&quot; value=&quot;5&quot;/&gt;&lt;property id=&quot;20300&quot; value=&quot;Slide 141 - &amp;quot;From a Construct Map to a Task Model Map…a NEW Way to Blueprint a Test&amp;quot;&quot;/&gt;&lt;property id=&quot;20307&quot; value=&quot;778&quot;/&gt;&lt;/object&gt;&lt;object type=&quot;3&quot; unique_id=&quot;91637&quot;&gt;&lt;property id=&quot;20148&quot; value=&quot;5&quot;/&gt;&lt;property id=&quot;20300&quot; value=&quot;Slide 142 - &amp;quot;Five Key Questions with Suggested Answers&amp;quot;&quot;/&gt;&lt;property id=&quot;20307&quot; value=&quot;578&quot;/&gt;&lt;/object&gt;&lt;object type=&quot;3&quot; unique_id=&quot;91638&quot;&gt;&lt;property id=&quot;20148&quot; value=&quot;5&quot;/&gt;&lt;property id=&quot;20300&quot; value=&quot;Slide 115 - &amp;quot;Overview of the SCILLSS Principled-design Approach&amp;quot;&quot;/&gt;&lt;property id=&quot;20307&quot; value=&quot;804&quot;/&gt;&lt;/object&gt;&lt;object type=&quot;3&quot; unique_id=&quot;91639&quot;&gt;&lt;property id=&quot;20148&quot; value=&quot;5&quot;/&gt;&lt;property id=&quot;20300&quot; value=&quot;Slide 150 - &amp;quot;Setting the Stage: Post-Presentation Discussion Questions&amp;quot;&quot;/&gt;&lt;property id=&quot;20307&quot; value=&quot;805&quot;/&gt;&lt;/object&gt;&lt;object type=&quot;3&quot; unique_id=&quot;91640&quot;&gt;&lt;property id=&quot;20148&quot; value=&quot;5&quot;/&gt;&lt;property id=&quot;20300&quot; value=&quot;Slide 151 - &amp;quot;Setting the Stage: Post-Presentation Discussion Questions&amp;quot;&quot;/&gt;&lt;property id=&quot;20307&quot; value=&quot;806&quot;/&gt;&lt;/object&gt;&lt;object type=&quot;3&quot; unique_id=&quot;91641&quot;&gt;&lt;property id=&quot;20148&quot; value=&quot;5&quot;/&gt;&lt;property id=&quot;20300&quot; value=&quot;Slide 152 - &amp;quot;Objectives&amp;quot;&quot;/&gt;&lt;property id=&quot;20307&quot; value=&quot;807&quot;/&gt;&lt;/object&gt;&lt;object type=&quot;3&quot; unique_id=&quot;91642&quot;&gt;&lt;property id=&quot;20148&quot; value=&quot;5&quot;/&gt;&lt;property id=&quot;20300&quot; value=&quot;Slide 116 - &amp;quot;Assessment: A Process of Reasoning  from Evidence&amp;quot;&quot;/&gt;&lt;property id=&quot;20307&quot; value=&quot;808&quot;/&gt;&lt;/object&gt;&lt;object type=&quot;3&quot; unique_id=&quot;91643&quot;&gt;&lt;property id=&quot;20148&quot; value=&quot;5&quot;/&gt;&lt;property id=&quot;20300&quot; value=&quot;Slide 117 - &amp;quot;Coherence is Key&amp;quot;&quot;/&gt;&lt;property id=&quot;20307&quot; value=&quot;812&quot;/&gt;&lt;/object&gt;&lt;object type=&quot;3&quot; unique_id=&quot;91644&quot;&gt;&lt;property id=&quot;20148&quot; value=&quot;5&quot;/&gt;&lt;property id=&quot;20300&quot; value=&quot;Slide 120 - &amp;quot;Principled-design Development Purpose&amp;quot;&quot;/&gt;&lt;property id=&quot;20307&quot; value=&quot;813&quot;/&gt;&lt;/object&gt;&lt;object type=&quot;3&quot; unique_id=&quot;91645&quot;&gt;&lt;property id=&quot;20148&quot; value=&quot;5&quot;/&gt;&lt;property id=&quot;20300&quot; value=&quot;Slide 121 - &amp;quot;Evidence-Centered Design (ECD)&amp;quot;&quot;/&gt;&lt;property id=&quot;20307&quot; value=&quot;814&quot;/&gt;&lt;/object&gt;&lt;object type=&quot;3&quot; unique_id=&quot;91646&quot;&gt;&lt;property id=&quot;20148&quot; value=&quot;5&quot;/&gt;&lt;property id=&quot;20300&quot; value=&quot;Slide 122 - &amp;quot;Iterative Five-phase Principled-design Process&amp;quot;&quot;/&gt;&lt;property id=&quot;20307&quot; value=&quot;815&quot;/&gt;&lt;/object&gt;&lt;object type=&quot;3&quot; unique_id=&quot;91647&quot;&gt;&lt;property id=&quot;20148&quot; value=&quot;5&quot;/&gt;&lt;property id=&quot;20300&quot; value=&quot;Slide 124 - &amp;quot;Principled-design Resources for State and Local Use&amp;quot;&quot;/&gt;&lt;property id=&quot;20307&quot; value=&quot;816&quot;/&gt;&lt;/object&gt;&lt;object type=&quot;3&quot; unique_id=&quot;91648&quot;&gt;&lt;property id=&quot;20148&quot; value=&quot;5&quot;/&gt;&lt;property id=&quot;20300&quot; value=&quot;Slide 154 - &amp;quot;Phase 1: Domain Analysis&amp;quot;&quot;/&gt;&lt;property id=&quot;20307&quot; value=&quot;817&quot;/&gt;&lt;/object&gt;&lt;object type=&quot;3&quot; unique_id=&quot;91649&quot;&gt;&lt;property id=&quot;20148&quot; value=&quot;5&quot;/&gt;&lt;property id=&quot;20300&quot; value=&quot;Slide 155 - &amp;quot;Claim&amp;quot;&quot;/&gt;&lt;property id=&quot;20307&quot; value=&quot;818&quot;/&gt;&lt;/object&gt;&lt;object type=&quot;3&quot; unique_id=&quot;91650&quot;&gt;&lt;property id=&quot;20148&quot; value=&quot;5&quot;/&gt;&lt;property id=&quot;20300&quot; value=&quot;Slide 156 - &amp;quot;Measurement Targets&amp;quot;&quot;/&gt;&lt;property id=&quot;20307&quot; value=&quot;819&quot;/&gt;&lt;/object&gt;&lt;object type=&quot;3&quot; unique_id=&quot;91651&quot;&gt;&lt;property id=&quot;20148&quot; value=&quot;5&quot;/&gt;&lt;property id=&quot;20300&quot; value=&quot;Slide 157 - &amp;quot;Elaborated Dimensions&amp;quot;&quot;/&gt;&lt;property id=&quot;20307&quot; value=&quot;820&quot;/&gt;&lt;/object&gt;&lt;object type=&quot;3&quot; unique_id=&quot;91652&quot;&gt;&lt;property id=&quot;20148&quot; value=&quot;5&quot;/&gt;&lt;property id=&quot;20300&quot; value=&quot;Slide 158 - &amp;quot;Integrated Dimension Maps&amp;quot;&quot;/&gt;&lt;property id=&quot;20307&quot; value=&quot;821&quot;/&gt;&lt;/object&gt;&lt;object type=&quot;3&quot; unique_id=&quot;91653&quot;&gt;&lt;property id=&quot;20148&quot; value=&quot;5&quot;/&gt;&lt;property id=&quot;20300&quot; value=&quot;Slide 159 - &amp;quot;Unpacking the Dimensions&amp;quot;&quot;/&gt;&lt;property id=&quot;20307&quot; value=&quot;822&quot;/&gt;&lt;/object&gt;&lt;object type=&quot;3&quot; unique_id=&quot;91654&quot;&gt;&lt;property id=&quot;20148&quot; value=&quot;5&quot;/&gt;&lt;property id=&quot;20300&quot; value=&quot;Slide 160 - &amp;quot;Unpacking the Dimensions of a  Performance Expectation Tool &amp;quot;&quot;/&gt;&lt;property id=&quot;20307&quot; value=&quot;823&quot;/&gt;&lt;/object&gt;&lt;object type=&quot;3&quot; unique_id=&quot;91655&quot;&gt;&lt;property id=&quot;20148&quot; value=&quot;5&quot;/&gt;&lt;property id=&quot;20300&quot; value=&quot;Slide 161 - &amp;quot;Components of the Unpacking Tool&amp;quot;&quot;/&gt;&lt;property id=&quot;20307&quot; value=&quot;824&quot;/&gt;&lt;/object&gt;&lt;object type=&quot;3&quot; unique_id=&quot;91656&quot;&gt;&lt;property id=&quot;20148&quot; value=&quot;5&quot;/&gt;&lt;property id=&quot;20300&quot; value=&quot;Slide 162 - &amp;quot;Phase 2: Domain Modeling and Phase 3: Conceptual Assessment Framework&amp;quot;&quot;/&gt;&lt;property id=&quot;20307&quot; value=&quot;825&quot;/&gt;&lt;/object&gt;&lt;object type=&quot;3&quot; unique_id=&quot;91657&quot;&gt;&lt;property id=&quot;20148&quot; value=&quot;5&quot;/&gt;&lt;property id=&quot;20300&quot; value=&quot;Slide 163 - &amp;quot;Design Patterns&amp;quot;&quot;/&gt;&lt;property id=&quot;20307&quot; value=&quot;826&quot;/&gt;&lt;/object&gt;&lt;object type=&quot;3&quot; unique_id=&quot;91658&quot;&gt;&lt;property id=&quot;20148&quot; value=&quot;5&quot;/&gt;&lt;property id=&quot;20300&quot; value=&quot;Slide 164 - &amp;quot;Task Template&amp;quot;&quot;/&gt;&lt;property id=&quot;20307&quot; value=&quot;827&quot;/&gt;&lt;/object&gt;&lt;object type=&quot;3&quot; unique_id=&quot;91659&quot;&gt;&lt;property id=&quot;20148&quot; value=&quot;5&quot;/&gt;&lt;property id=&quot;20300&quot; value=&quot;Slide 165 - &amp;quot;Task Specifications&amp;quot;&quot;/&gt;&lt;property id=&quot;20307&quot; value=&quot;867&quot;/&gt;&lt;/object&gt;&lt;object type=&quot;3&quot; unique_id=&quot;91660&quot;&gt;&lt;property id=&quot;20148&quot; value=&quot;5&quot;/&gt;&lt;property id=&quot;20300&quot; value=&quot;Slide 166 - &amp;quot;Task Specifications&amp;quot;&quot;/&gt;&lt;property id=&quot;20307&quot; value=&quot;828&quot;/&gt;&lt;/object&gt;&lt;object type=&quot;3&quot; unique_id=&quot;91661&quot;&gt;&lt;property id=&quot;20148&quot; value=&quot;5&quot;/&gt;&lt;property id=&quot;20300&quot; value=&quot;Slide 167 - &amp;quot;Item Specifications&amp;quot;&quot;/&gt;&lt;property id=&quot;20307&quot; value=&quot;868&quot;/&gt;&lt;/object&gt;&lt;object type=&quot;3&quot; unique_id=&quot;91662&quot;&gt;&lt;property id=&quot;20148&quot; value=&quot;5&quot;/&gt;&lt;property id=&quot;20300&quot; value=&quot;Slide 168 - &amp;quot;Item Specifications&amp;quot;&quot;/&gt;&lt;property id=&quot;20307&quot; value=&quot;829&quot;/&gt;&lt;/object&gt;&lt;object type=&quot;3&quot; unique_id=&quot;91663&quot;&gt;&lt;property id=&quot;20148&quot; value=&quot;5&quot;/&gt;&lt;property id=&quot;20300&quot; value=&quot;Slide 169 - &amp;quot;Identifying Assessment Task Specifications&amp;quot;&quot;/&gt;&lt;property id=&quot;20307&quot; value=&quot;830&quot;/&gt;&lt;/object&gt;&lt;object type=&quot;3&quot; unique_id=&quot;91664&quot;&gt;&lt;property id=&quot;20148&quot; value=&quot;5&quot;/&gt;&lt;property id=&quot;20300&quot; value=&quot;Slide 170 - &amp;quot;Assessment Task Specifications Tool&amp;quot;&quot;/&gt;&lt;property id=&quot;20307&quot; value=&quot;831&quot;/&gt;&lt;/object&gt;&lt;object type=&quot;3&quot; unique_id=&quot;91665&quot;&gt;&lt;property id=&quot;20148&quot; value=&quot;5&quot;/&gt;&lt;property id=&quot;20300&quot; value=&quot;Slide 171&quot;/&gt;&lt;property id=&quot;20307&quot; value=&quot;832&quot;/&gt;&lt;/object&gt;&lt;object type=&quot;3&quot; unique_id=&quot;91666&quot;&gt;&lt;property id=&quot;20148&quot; value=&quot;5&quot;/&gt;&lt;property id=&quot;20300&quot; value=&quot;Slide 172&quot;/&gt;&lt;property id=&quot;20307&quot; value=&quot;833&quot;/&gt;&lt;/object&gt;&lt;object type=&quot;3&quot; unique_id=&quot;91667&quot;&gt;&lt;property id=&quot;20148&quot; value=&quot;5&quot;/&gt;&lt;property id=&quot;20300&quot; value=&quot;Slide 173 - &amp;quot;Phase 4: Assessment Development&amp;quot;&quot;/&gt;&lt;property id=&quot;20307&quot; value=&quot;834&quot;/&gt;&lt;/object&gt;&lt;object type=&quot;3&quot; unique_id=&quot;91668&quot;&gt;&lt;property id=&quot;20148&quot; value=&quot;5&quot;/&gt;&lt;property id=&quot;20300&quot; value=&quot;Slide 174 - &amp;quot;State Summative Assessment Tasks&amp;quot;&quot;/&gt;&lt;property id=&quot;20307&quot; value=&quot;835&quot;/&gt;&lt;/object&gt;&lt;object type=&quot;3&quot; unique_id=&quot;91669&quot;&gt;&lt;property id=&quot;20148&quot; value=&quot;5&quot;/&gt;&lt;property id=&quot;20300&quot; value=&quot;Slide 175 - &amp;quot;Grade 5 SCILLSS Conceptual Assessment Framework Hierarchy&amp;quot;&quot;/&gt;&lt;property id=&quot;20307&quot; value=&quot;836&quot;/&gt;&lt;/object&gt;&lt;object type=&quot;3&quot; unique_id=&quot;91670&quot;&gt;&lt;property id=&quot;20148&quot; value=&quot;5&quot;/&gt;&lt;property id=&quot;20300&quot; value=&quot;Slide 176 - &amp;quot;Sample Task Map&amp;quot;&quot;/&gt;&lt;property id=&quot;20307&quot; value=&quot;837&quot;/&gt;&lt;/object&gt;&lt;object type=&quot;3&quot; unique_id=&quot;91671&quot;&gt;&lt;property id=&quot;20148&quot; value=&quot;5&quot;/&gt;&lt;property id=&quot;20300&quot; value=&quot;Slide 177 - &amp;quot;Sample Item and Scoring Notes&amp;quot;&quot;/&gt;&lt;property id=&quot;20307&quot; value=&quot;838&quot;/&gt;&lt;/object&gt;&lt;object type=&quot;3&quot; unique_id=&quot;91672&quot;&gt;&lt;property id=&quot;20148&quot; value=&quot;5&quot;/&gt;&lt;property id=&quot;20300&quot; value=&quot;Slide 178 - &amp;quot;Classroom-based Assessment Tasks&amp;quot;&quot;/&gt;&lt;property id=&quot;20307&quot; value=&quot;839&quot;/&gt;&lt;/object&gt;&lt;object type=&quot;3&quot; unique_id=&quot;91673&quot;&gt;&lt;property id=&quot;20148&quot; value=&quot;5&quot;/&gt;&lt;property id=&quot;20300&quot; value=&quot;Slide 179 - &amp;quot;Example Classroom-based Task&amp;quot;&quot;/&gt;&lt;property id=&quot;20307&quot; value=&quot;649&quot;/&gt;&lt;/object&gt;&lt;object type=&quot;3&quot; unique_id=&quot;91674&quot;&gt;&lt;property id=&quot;20148&quot; value=&quot;5&quot;/&gt;&lt;property id=&quot;20300&quot; value=&quot;Slide 180 - &amp;quot;Rubrics&amp;quot;&quot;/&gt;&lt;property id=&quot;20307&quot; value=&quot;841&quot;/&gt;&lt;/object&gt;&lt;object type=&quot;3&quot; unique_id=&quot;91675&quot;&gt;&lt;property id=&quot;20148&quot; value=&quot;5&quot;/&gt;&lt;property id=&quot;20300&quot; value=&quot;Slide 181 - &amp;quot;Example Classroom-based Task Rubric&amp;quot;&quot;/&gt;&lt;property id=&quot;20307&quot; value=&quot;651&quot;/&gt;&lt;/object&gt;&lt;object type=&quot;3&quot; unique_id=&quot;91676&quot;&gt;&lt;property id=&quot;20148&quot; value=&quot;5&quot;/&gt;&lt;property id=&quot;20300&quot; value=&quot;Slide 182 - &amp;quot;Student Exemplars&amp;quot;&quot;/&gt;&lt;property id=&quot;20307&quot; value=&quot;843&quot;/&gt;&lt;/object&gt;&lt;object type=&quot;3&quot; unique_id=&quot;91677&quot;&gt;&lt;property id=&quot;20148&quot; value=&quot;5&quot;/&gt;&lt;property id=&quot;20300&quot; value=&quot;Slide 183 - &amp;quot;Student Exemplar: Model and Key&amp;quot;&quot;/&gt;&lt;property id=&quot;20307&quot; value=&quot;653&quot;/&gt;&lt;/object&gt;&lt;object type=&quot;3&quot; unique_id=&quot;91678&quot;&gt;&lt;property id=&quot;20148&quot; value=&quot;5&quot;/&gt;&lt;property id=&quot;20300&quot; value=&quot;Slide 184 - &amp;quot;Student Exemplar: Explanation&amp;quot;&quot;/&gt;&lt;property id=&quot;20307&quot; value=&quot;845&quot;/&gt;&lt;/object&gt;&lt;object type=&quot;3&quot; unique_id=&quot;91679&quot;&gt;&lt;property id=&quot;20148&quot; value=&quot;5&quot;/&gt;&lt;property id=&quot;20300&quot; value=&quot;Slide 126 - &amp;quot;Benefits of Principled Design for  Classroom-Based Assessment&amp;quot;&quot;/&gt;&lt;property id=&quot;20307&quot; value=&quot;846&quot;/&gt;&lt;/object&gt;&lt;object type=&quot;3&quot; unique_id=&quot;91680&quot;&gt;&lt;property id=&quot;20148&quot; value=&quot;5&quot;/&gt;&lt;property id=&quot;20300&quot; value=&quot;Slide 185 - &amp;quot;Concluding Remarks&amp;quot;&quot;/&gt;&lt;property id=&quot;20307&quot; value=&quot;847&quot;/&gt;&lt;/object&gt;&lt;object type=&quot;3&quot; unique_id=&quot;91681&quot;&gt;&lt;property id=&quot;20148&quot; value=&quot;5&quot;/&gt;&lt;property id=&quot;20300&quot; value=&quot;Slide 186 - &amp;quot;Comments and Questions&amp;quot;&quot;/&gt;&lt;property id=&quot;20307&quot; value=&quot;848&quot;/&gt;&lt;/object&gt;&lt;object type=&quot;3&quot; unique_id=&quot;91682&quot;&gt;&lt;property id=&quot;20148&quot; value=&quot;5&quot;/&gt;&lt;property id=&quot;20300&quot; value=&quot;Slide 192 - &amp;quot;Setting the Stage: Post-Presentation Discussion Questions&amp;quot;&quot;/&gt;&lt;property id=&quot;20307&quot; value=&quot;849&quot;/&gt;&lt;/object&gt;&lt;object type=&quot;3&quot; unique_id=&quot;91683&quot;&gt;&lt;property id=&quot;20148&quot; value=&quot;5&quot;/&gt;&lt;property id=&quot;20300&quot; value=&quot;Slide 194 - &amp;quot;Workshop Goals&amp;quot;&quot;/&gt;&lt;property id=&quot;20307&quot; value=&quot;850&quot;/&gt;&lt;/object&gt;&lt;object type=&quot;3&quot; unique_id=&quot;91684&quot;&gt;&lt;property id=&quot;20148&quot; value=&quot;5&quot;/&gt;&lt;property id=&quot;20300&quot; value=&quot;Slide 195 - &amp;quot;Workshop Goals&amp;quot;&quot;/&gt;&lt;property id=&quot;20307&quot; value=&quot;851&quot;/&gt;&lt;/object&gt;&lt;object type=&quot;3&quot; unique_id=&quot;91686&quot;&gt;&lt;property id=&quot;20148&quot; value=&quot;5&quot;/&gt;&lt;property id=&quot;20300&quot; value=&quot;Slide 200 - &amp;quot;Post-Workshop Survey Questions&amp;quot;&quot;/&gt;&lt;property id=&quot;20307&quot; value=&quot;853&quot;/&gt;&lt;/object&gt;&lt;object type=&quot;3&quot; unique_id=&quot;91692&quot;&gt;&lt;property id=&quot;20148&quot; value=&quot;5&quot;/&gt;&lt;property id=&quot;20300&quot; value=&quot;Slide 208 - &amp;quot;Pilot Purpose&amp;quot;&quot;/&gt;&lt;property id=&quot;20307&quot; value=&quot;859&quot;/&gt;&lt;/object&gt;&lt;object type=&quot;3&quot; unique_id=&quot;91693&quot;&gt;&lt;property id=&quot;20148&quot; value=&quot;5&quot;/&gt;&lt;property id=&quot;20300&quot; value=&quot;Slide 209 - &amp;quot;Pilot Questions (Draft)&amp;quot;&quot;/&gt;&lt;property id=&quot;20307&quot; value=&quot;860&quot;/&gt;&lt;/object&gt;&lt;object type=&quot;3&quot; unique_id=&quot;91694&quot;&gt;&lt;property id=&quot;20148&quot; value=&quot;5&quot;/&gt;&lt;property id=&quot;20300&quot; value=&quot;Slide 210 - &amp;quot;Pilot Questions (Draft)&amp;quot;&quot;/&gt;&lt;property id=&quot;20307&quot; value=&quot;861&quot;/&gt;&lt;/object&gt;&lt;object type=&quot;3&quot; unique_id=&quot;91695&quot;&gt;&lt;property id=&quot;20148&quot; value=&quot;5&quot;/&gt;&lt;property id=&quot;20300&quot; value=&quot;Slide 211 - &amp;quot;Pilot Activities (Draft)&amp;quot;&quot;/&gt;&lt;property id=&quot;20307&quot; value=&quot;862&quot;/&gt;&lt;/object&gt;&lt;object type=&quot;3&quot; unique_id=&quot;91697&quot;&gt;&lt;property id=&quot;20148&quot; value=&quot;5&quot;/&gt;&lt;property id=&quot;20300&quot; value=&quot;Slide 212 - &amp;quot;Comments and Questions&amp;quot;&quot;/&gt;&lt;property id=&quot;20307&quot; value=&quot;864&quot;/&gt;&lt;/object&gt;&lt;object type=&quot;3&quot; unique_id=&quot;96194&quot;&gt;&lt;property id=&quot;20148&quot; value=&quot;5&quot;/&gt;&lt;property id=&quot;20300&quot; value=&quot;Slide 72 - &amp;quot;Wyoming Department of Education&amp;quot;&quot;/&gt;&lt;property id=&quot;20307&quot; value=&quot;881&quot;/&gt;&lt;/object&gt;&lt;object type=&quot;3&quot; unique_id=&quot;96195&quot;&gt;&lt;property id=&quot;20148&quot; value=&quot;5&quot;/&gt;&lt;property id=&quot;20300&quot; value=&quot;Slide 73&quot;/&gt;&lt;property id=&quot;20307&quot; value=&quot;882&quot;/&gt;&lt;/object&gt;&lt;object type=&quot;3&quot; unique_id=&quot;96196&quot;&gt;&lt;property id=&quot;20148&quot; value=&quot;5&quot;/&gt;&lt;property id=&quot;20300&quot; value=&quot;Slide 74 - &amp;quot;District Implementation Status&amp;quot;&quot;/&gt;&lt;property id=&quot;20307&quot; value=&quot;883&quot;/&gt;&lt;/object&gt;&lt;object type=&quot;3&quot; unique_id=&quot;96197&quot;&gt;&lt;property id=&quot;20148&quot; value=&quot;5&quot;/&gt;&lt;property id=&quot;20300&quot; value=&quot;Slide 75 - &amp;quot;District Implementation Status&amp;quot;&quot;/&gt;&lt;property id=&quot;20307&quot; value=&quot;884&quot;/&gt;&lt;/object&gt;&lt;object type=&quot;3&quot; unique_id=&quot;96198&quot;&gt;&lt;property id=&quot;20148&quot; value=&quot;5&quot;/&gt;&lt;property id=&quot;20300&quot; value=&quot;Slide 76 - &amp;quot;District Implementation Status&amp;quot;&quot;/&gt;&lt;property id=&quot;20307&quot; value=&quot;885&quot;/&gt;&lt;/object&gt;&lt;object type=&quot;3&quot; unique_id=&quot;96199&quot;&gt;&lt;property id=&quot;20148&quot; value=&quot;5&quot;/&gt;&lt;property id=&quot;20300&quot; value=&quot;Slide 77 - &amp;quot;District Implementation Status&amp;quot;&quot;/&gt;&lt;property id=&quot;20307&quot; value=&quot;886&quot;/&gt;&lt;/object&gt;&lt;object type=&quot;3&quot; unique_id=&quot;96200&quot;&gt;&lt;property id=&quot;20148&quot; value=&quot;5&quot;/&gt;&lt;property id=&quot;20300&quot; value=&quot;Slide 78 - &amp;quot;Supporting District Implementation&amp;quot;&quot;/&gt;&lt;property id=&quot;20307&quot; value=&quot;887&quot;/&gt;&lt;/object&gt;&lt;object type=&quot;3&quot; unique_id=&quot;96201&quot;&gt;&lt;property id=&quot;20148&quot; value=&quot;5&quot;/&gt;&lt;property id=&quot;20300&quot; value=&quot;Slide 79&quot;/&gt;&lt;property id=&quot;20307&quot; value=&quot;888&quot;/&gt;&lt;/object&gt;&lt;object type=&quot;3&quot; unique_id=&quot;96202&quot;&gt;&lt;property id=&quot;20148&quot; value=&quot;5&quot;/&gt;&lt;property id=&quot;20300&quot; value=&quot;Slide 80 - &amp;quot;Summative Assessment&amp;quot;&quot;/&gt;&lt;property id=&quot;20307&quot; value=&quot;889&quot;/&gt;&lt;/object&gt;&lt;object type=&quot;3&quot; unique_id=&quot;96203&quot;&gt;&lt;property id=&quot;20148&quot; value=&quot;5&quot;/&gt;&lt;property id=&quot;20300&quot; value=&quot;Slide 81&quot;/&gt;&lt;property id=&quot;20307&quot; value=&quot;890&quot;/&gt;&lt;/object&gt;&lt;object type=&quot;3&quot; unique_id=&quot;96204&quot;&gt;&lt;property id=&quot;20148&quot; value=&quot;5&quot;/&gt;&lt;property id=&quot;20300&quot; value=&quot;Slide 82 - &amp;quot;Issues&amp;quot;&quot;/&gt;&lt;property id=&quot;20307&quot; value=&quot;891&quot;/&gt;&lt;/object&gt;&lt;object type=&quot;3&quot; unique_id=&quot;96206&quot;&gt;&lt;property id=&quot;20148&quot; value=&quot;5&quot;/&gt;&lt;property id=&quot;20300&quot; value=&quot;Slide 89 - &amp;quot;Self-Evaluation Protocols Purpose&amp;quot;&quot;/&gt;&lt;property id=&quot;20307&quot; value=&quot;892&quot;/&gt;&lt;/object&gt;&lt;object type=&quot;3&quot; unique_id=&quot;96207&quot;&gt;&lt;property id=&quot;20148&quot; value=&quot;5&quot;/&gt;&lt;property id=&quot;20300&quot; value=&quot;Slide 118&quot;/&gt;&lt;property id=&quot;20307&quot; value=&quot;894&quot;/&gt;&lt;/object&gt;&lt;object type=&quot;3&quot; unique_id=&quot;96208&quot;&gt;&lt;property id=&quot;20148&quot; value=&quot;5&quot;/&gt;&lt;property id=&quot;20300&quot; value=&quot;Slide 119 - &amp;quot;Standards-Based Assessment and Accountability Model&amp;quot;&quot;/&gt;&lt;property id=&quot;20307&quot; value=&quot;895&quot;/&gt;&lt;/object&gt;&lt;object type=&quot;3&quot; unique_id=&quot;96209&quot;&gt;&lt;property id=&quot;20148&quot; value=&quot;5&quot;/&gt;&lt;property id=&quot;20300&quot; value=&quot;Slide 123 - &amp;quot;Three Critical Design Phases&amp;quot;&quot;/&gt;&lt;property id=&quot;20307&quot; value=&quot;897&quot;/&gt;&lt;/object&gt;&lt;object type=&quot;3&quot; unique_id=&quot;96210&quot;&gt;&lt;property id=&quot;20148&quot; value=&quot;5&quot;/&gt;&lt;property id=&quot;20300&quot; value=&quot;Slide 125 - &amp;quot;Benefits of Principled-Design for Large-Scale Assessment&amp;quot;&quot;/&gt;&lt;property id=&quot;20307&quot; value=&quot;896&quot;/&gt;&lt;/object&gt;&lt;object type=&quot;3&quot; unique_id=&quot;96211&quot;&gt;&lt;property id=&quot;20148&quot; value=&quot;5&quot;/&gt;&lt;property id=&quot;20300&quot; value=&quot;Slide 143 - &amp;quot;Comments and Questions&amp;quot;&quot;/&gt;&lt;property id=&quot;20307&quot; value=&quot;898&quot;/&gt;&lt;/object&gt;&lt;object type=&quot;3&quot; unique_id=&quot;96212&quot;&gt;&lt;property id=&quot;20148&quot; value=&quot;5&quot;/&gt;&lt;property id=&quot;20300&quot; value=&quot;Slide 144 - &amp;quot;Overview of PLD Development Process in Nebraska&amp;quot;&quot;/&gt;&lt;property id=&quot;20307&quot; value=&quot;912&quot;/&gt;&lt;/object&gt;&lt;object type=&quot;3&quot; unique_id=&quot;96213&quot;&gt;&lt;property id=&quot;20148&quot; value=&quot;5&quot;/&gt;&lt;property id=&quot;20300&quot; value=&quot;Slide 149 - &amp;quot;Developing State Summative and Classroom-based Science Assessment Tasks Using a Principled-design Approach&amp;quot;&quot;/&gt;&lt;property id=&quot;20307&quot; value=&quot;899&quot;/&gt;&lt;/object&gt;&lt;object type=&quot;3&quot; unique_id=&quot;96214&quot;&gt;&lt;property id=&quot;20148&quot; value=&quot;5&quot;/&gt;&lt;property id=&quot;20300&quot; value=&quot;Slide 153 - &amp;quot;Iterative Five-phase Principled-design Process&amp;quot;&quot;/&gt;&lt;property id=&quot;20307&quot; value=&quot;900&quot;/&gt;&lt;/object&gt;&lt;object type=&quot;3&quot; unique_id=&quot;96215&quot;&gt;&lt;property id=&quot;20148&quot; value=&quot;5&quot;/&gt;&lt;property id=&quot;20300&quot; value=&quot;Slide 193 - &amp;quot;SCILLSS Classroom Science Assessment Development Workshops &amp;quot;&quot;/&gt;&lt;property id=&quot;20307&quot; value=&quot;901&quot;/&gt;&lt;/object&gt;&lt;object type=&quot;3&quot; unique_id=&quot;96216&quot;&gt;&lt;property id=&quot;20148&quot; value=&quot;5&quot;/&gt;&lt;property id=&quot;20300&quot; value=&quot;Slide 196 - &amp;quot;Workshop Outcomes&amp;quot;&quot;/&gt;&lt;property id=&quot;20307&quot; value=&quot;631&quot;/&gt;&lt;/object&gt;&lt;object type=&quot;3&quot; unique_id=&quot;96217&quot;&gt;&lt;property id=&quot;20148&quot; value=&quot;5&quot;/&gt;&lt;property id=&quot;20300&quot; value=&quot;Slide 197&quot;/&gt;&lt;property id=&quot;20307&quot; value=&quot;902&quot;/&gt;&lt;/object&gt;&lt;object type=&quot;3&quot; unique_id=&quot;96218&quot;&gt;&lt;property id=&quot;20148&quot; value=&quot;5&quot;/&gt;&lt;property id=&quot;20300&quot; value=&quot;Slide 198&quot;/&gt;&lt;property id=&quot;20307&quot; value=&quot;903&quot;/&gt;&lt;/object&gt;&lt;object type=&quot;3&quot; unique_id=&quot;96219&quot;&gt;&lt;property id=&quot;20148&quot; value=&quot;5&quot;/&gt;&lt;property id=&quot;20300&quot; value=&quot;Slide 199&quot;/&gt;&lt;property id=&quot;20307&quot; value=&quot;904&quot;/&gt;&lt;/object&gt;&lt;object type=&quot;3&quot; unique_id=&quot;96220&quot;&gt;&lt;property id=&quot;20148&quot; value=&quot;5&quot;/&gt;&lt;property id=&quot;20300&quot; value=&quot;Slide 201 - &amp;quot;Nebraska Survey Results&amp;quot;&quot;/&gt;&lt;property id=&quot;20307&quot; value=&quot;905&quot;/&gt;&lt;/object&gt;&lt;object type=&quot;3&quot; unique_id=&quot;96221&quot;&gt;&lt;property id=&quot;20148&quot; value=&quot;5&quot;/&gt;&lt;property id=&quot;20300&quot; value=&quot;Slide 202 - &amp;quot;Nebraska Survey Results&amp;quot;&quot;/&gt;&lt;property id=&quot;20307&quot; value=&quot;906&quot;/&gt;&lt;/object&gt;&lt;object type=&quot;3&quot; unique_id=&quot;96222&quot;&gt;&lt;property id=&quot;20148&quot; value=&quot;5&quot;/&gt;&lt;property id=&quot;20300&quot; value=&quot;Slide 203 - &amp;quot;Nebraska Survey Results&amp;quot;&quot;/&gt;&lt;property id=&quot;20307&quot; value=&quot;907&quot;/&gt;&lt;/object&gt;&lt;object type=&quot;3&quot; unique_id=&quot;96223&quot;&gt;&lt;property id=&quot;20148&quot; value=&quot;5&quot;/&gt;&lt;property id=&quot;20300&quot; value=&quot;Slide 204 - &amp;quot;Nebraska Survey Results&amp;quot;&quot;/&gt;&lt;property id=&quot;20307&quot; value=&quot;908&quot;/&gt;&lt;/object&gt;&lt;object type=&quot;3&quot; unique_id=&quot;96224&quot;&gt;&lt;property id=&quot;20148&quot; value=&quot;5&quot;/&gt;&lt;property id=&quot;20300&quot; value=&quot;Slide 205 - &amp;quot;Nebraska Survey Results&amp;quot;&quot;/&gt;&lt;property id=&quot;20307&quot; value=&quot;909&quot;/&gt;&lt;/object&gt;&lt;object type=&quot;3&quot; unique_id=&quot;96225&quot;&gt;&lt;property id=&quot;20148&quot; value=&quot;5&quot;/&gt;&lt;property id=&quot;20300&quot; value=&quot;Slide 206 - &amp;quot;Nebraska Survey Results&amp;quot;&quot;/&gt;&lt;property id=&quot;20307&quot; value=&quot;910&quot;/&gt;&lt;/object&gt;&lt;object type=&quot;3&quot; unique_id=&quot;96226&quot;&gt;&lt;property id=&quot;20148&quot; value=&quot;5&quot;/&gt;&lt;property id=&quot;20300&quot; value=&quot;Slide 207 - &amp;quot;Nebraska Survey Results&amp;quot;&quot;/&gt;&lt;property id=&quot;20307&quot; value=&quot;911&quot;/&gt;&lt;/object&gt;&lt;object type=&quot;3&quot; unique_id=&quot;96227&quot;&gt;&lt;property id=&quot;20148&quot; value=&quot;5&quot;/&gt;&lt;property id=&quot;20300&quot; value=&quot;Slide 219 - &amp;quot;Catch Up, Summary, and Next Steps&amp;quot;&quot;/&gt;&lt;property id=&quot;20307&quot; value=&quot;893&quot;/&gt;&lt;/object&gt;&lt;object type=&quot;3&quot; unique_id=&quot;98932&quot;&gt;&lt;property id=&quot;20148&quot; value=&quot;5&quot;/&gt;&lt;property id=&quot;20300&quot; value=&quot;Slide 25 - &amp;quot;Principled-design State Summative Resources Development Progress&amp;quot;&quot;/&gt;&lt;property id=&quot;20307&quot; value=&quot;913&quot;/&gt;&lt;/object&gt;&lt;object type=&quot;3&quot; unique_id=&quot;98933&quot;&gt;&lt;property id=&quot;20148&quot; value=&quot;5&quot;/&gt;&lt;property id=&quot;20300&quot; value=&quot;Slide 26 - &amp;quot;Principled-design Classroom-based Resources Development Progress&amp;quot;&quot;/&gt;&lt;property id=&quot;20307&quot; value=&quot;914&quot;/&gt;&lt;/object&gt;&lt;/object&gt;&lt;object type=&quot;8&quot; unique_id=&quot;67179&quot;&gt;&lt;/object&gt;&lt;/object&gt;&lt;/database&gt;"/>
  <p:tag name="SECTOMILLISECCONVERTED"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16266</TotalTime>
  <Words>14008</Words>
  <Application>Microsoft Office PowerPoint</Application>
  <PresentationFormat>On-screen Show (4:3)</PresentationFormat>
  <Paragraphs>1092</Paragraphs>
  <Slides>95</Slides>
  <Notes>88</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95</vt:i4>
      </vt:variant>
    </vt:vector>
  </HeadingPairs>
  <TitlesOfParts>
    <vt:vector size="110" baseType="lpstr">
      <vt:lpstr>Arial</vt:lpstr>
      <vt:lpstr>Calibri</vt:lpstr>
      <vt:lpstr>Calibri Light</vt:lpstr>
      <vt:lpstr>Century Gothic</vt:lpstr>
      <vt:lpstr>Myriad Pro</vt:lpstr>
      <vt:lpstr>Symbol</vt:lpstr>
      <vt:lpstr>Wingdings</vt:lpstr>
      <vt:lpstr>1_Office Theme</vt:lpstr>
      <vt:lpstr>2_Office Theme</vt:lpstr>
      <vt:lpstr>Custom Design</vt:lpstr>
      <vt:lpstr>1_Custom Design</vt:lpstr>
      <vt:lpstr>Office Theme</vt:lpstr>
      <vt:lpstr>4_Custom Design</vt:lpstr>
      <vt:lpstr>2_Custom Design</vt:lpstr>
      <vt:lpstr>Picture</vt:lpstr>
      <vt:lpstr>Strengthening Claims-based Interpretations and Uses of Local and Large-scale Science Assessment Scores (SCILLSS)</vt:lpstr>
      <vt:lpstr>SCILLSS Project Overview</vt:lpstr>
      <vt:lpstr>About SCILLSS</vt:lpstr>
      <vt:lpstr>SCILLSS Project Goals</vt:lpstr>
      <vt:lpstr>SCILLSS Partner States, Organizations,  and Staff</vt:lpstr>
      <vt:lpstr>Assessment of Student Learning</vt:lpstr>
      <vt:lpstr>SCILLSS Resources and Student Learning</vt:lpstr>
      <vt:lpstr>PowerPoint Presentation</vt:lpstr>
      <vt:lpstr>Local and State Self-Evaluation Protocols, and Digital Workbook on Educational Assessment Design and Evaluation</vt:lpstr>
      <vt:lpstr>Overview of the Local and State Self-Evaluation Protocols</vt:lpstr>
      <vt:lpstr>Self-Evaluation Protocols Purpose</vt:lpstr>
      <vt:lpstr>Self-Evaluation Protocols Audience</vt:lpstr>
      <vt:lpstr>Self-Evaluation Protocols</vt:lpstr>
      <vt:lpstr>Self-Evaluation Protocols Structure</vt:lpstr>
      <vt:lpstr>Articulate Current Needs</vt:lpstr>
      <vt:lpstr>Identify Current Assessments</vt:lpstr>
      <vt:lpstr>PowerPoint Presentation</vt:lpstr>
      <vt:lpstr>Gather and Evaluate Validity Evidence</vt:lpstr>
      <vt:lpstr>PowerPoint Presentation</vt:lpstr>
      <vt:lpstr>PowerPoint Presentation</vt:lpstr>
      <vt:lpstr>PowerPoint Presentation</vt:lpstr>
      <vt:lpstr>Review and Evaluate your Current Assessment Program</vt:lpstr>
      <vt:lpstr>PowerPoint Presentation</vt:lpstr>
      <vt:lpstr>Overview of the Digital Workbook on Educational Assessment Design and Evaluation </vt:lpstr>
      <vt:lpstr>Digital Workbook Purpose</vt:lpstr>
      <vt:lpstr>Digital Workbook Audience</vt:lpstr>
      <vt:lpstr>Digital Workbook Series Organizing Principles</vt:lpstr>
      <vt:lpstr>Digital Workbook Series Chapters</vt:lpstr>
      <vt:lpstr>Topics Covered in Chapters One and Two</vt:lpstr>
      <vt:lpstr>Topics Covered in Chapters Three through Five</vt:lpstr>
      <vt:lpstr>Overview of the SCILLSS Principled-design Approach</vt:lpstr>
      <vt:lpstr>Assessment: A Process of Reasoning  from Evidence</vt:lpstr>
      <vt:lpstr>PowerPoint Presentation</vt:lpstr>
      <vt:lpstr>Standards-Based Assessment and Accountability Model</vt:lpstr>
      <vt:lpstr>Coherence is Key</vt:lpstr>
      <vt:lpstr>Principled-design Development Purpose</vt:lpstr>
      <vt:lpstr>Evidence-Centered Design (ECD)</vt:lpstr>
      <vt:lpstr>Iterative Five-phase Principled-design Process</vt:lpstr>
      <vt:lpstr>Three Critical Design Phases</vt:lpstr>
      <vt:lpstr>Principled-design State Summative  Phases and Elements</vt:lpstr>
      <vt:lpstr>Phase 1: Domain Analysis</vt:lpstr>
      <vt:lpstr>Claim</vt:lpstr>
      <vt:lpstr>Measurement Targets</vt:lpstr>
      <vt:lpstr>Elaborated Dimensions</vt:lpstr>
      <vt:lpstr>Integrated Dimension Maps</vt:lpstr>
      <vt:lpstr>Phase 2: Domain Modeling and Phase 3: Conceptual Assessment Framework</vt:lpstr>
      <vt:lpstr>Design Patterns</vt:lpstr>
      <vt:lpstr>Task Template</vt:lpstr>
      <vt:lpstr>Task Specifications</vt:lpstr>
      <vt:lpstr>Item Specifications</vt:lpstr>
      <vt:lpstr>Phase 4: Assessment Development</vt:lpstr>
      <vt:lpstr>State Summative Assessment Tasks</vt:lpstr>
      <vt:lpstr>Grade 5 SCILLSS Conceptual Assessment Framework Hierarchy</vt:lpstr>
      <vt:lpstr>Sample Task Map</vt:lpstr>
      <vt:lpstr>Concluding Remarks</vt:lpstr>
      <vt:lpstr>Developing Classroom Science Assessment Tasks Using a Principled-design Approach</vt:lpstr>
      <vt:lpstr>Principled-design State Summative and Classroom Phases and Elements</vt:lpstr>
      <vt:lpstr>Phase 1: Domain Analysis</vt:lpstr>
      <vt:lpstr>Unpacking the Dimensions</vt:lpstr>
      <vt:lpstr>Unpacking the Dimensions of a  Performance Expectation Tool </vt:lpstr>
      <vt:lpstr>Components of the Unpacking Tool</vt:lpstr>
      <vt:lpstr>Unpacking Tool for 5-PS1-1</vt:lpstr>
      <vt:lpstr>Unpacking Tool for 5-PS1-1</vt:lpstr>
      <vt:lpstr>Unpacking Tool for 5-PS1-1</vt:lpstr>
      <vt:lpstr>Unpacking Tool for 5-PS1-1</vt:lpstr>
      <vt:lpstr>Resources for Unpacking</vt:lpstr>
      <vt:lpstr>Phase 2: Domain Modeling and Phase 3: Conceptual Assessment Framework</vt:lpstr>
      <vt:lpstr>Identifying Assessment Task Specifications</vt:lpstr>
      <vt:lpstr>Assessment Task Specifications Tool</vt:lpstr>
      <vt:lpstr>PowerPoint Presentation</vt:lpstr>
      <vt:lpstr>PowerPoint Presentation</vt:lpstr>
      <vt:lpstr>PowerPoint Presentation</vt:lpstr>
      <vt:lpstr>PowerPoint Presentation</vt:lpstr>
      <vt:lpstr>Resources for Task Specifications</vt:lpstr>
      <vt:lpstr>Phase 4: Assessment Development</vt:lpstr>
      <vt:lpstr>Classroom-based Assessment Tasks</vt:lpstr>
      <vt:lpstr>Example Classroom-based Task</vt:lpstr>
      <vt:lpstr>Classroom-based Task Rubrics</vt:lpstr>
      <vt:lpstr>Classroom-based Task Rubric</vt:lpstr>
      <vt:lpstr>Grade 5 Example Classroom-based Task Rubric</vt:lpstr>
      <vt:lpstr>Grade 8 Example Classroom-based Task Rubric</vt:lpstr>
      <vt:lpstr>Student Exemplars</vt:lpstr>
      <vt:lpstr>Student Exemplar: Model and Key</vt:lpstr>
      <vt:lpstr>Student Exemplar: Explanation</vt:lpstr>
      <vt:lpstr>Principled Design from a State and Local Perspective</vt:lpstr>
      <vt:lpstr>State Perspective – Nebraska </vt:lpstr>
      <vt:lpstr>Coherence in Our Assessment System</vt:lpstr>
      <vt:lpstr>Professional Learning in Nebraska:  Focus on Principled-Design</vt:lpstr>
      <vt:lpstr>Local Support for Principled-Design</vt:lpstr>
      <vt:lpstr>Classroom Pilot Tasks</vt:lpstr>
      <vt:lpstr>Comments and Questions</vt:lpstr>
      <vt:lpstr>Contact Information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Claims-based Interpretations and Uses of Local and Large-scale Science Assessment Scores (SCILLSS)</dc:title>
  <dc:creator>Erin Buchanan</dc:creator>
  <cp:lastModifiedBy>Erin Buchanan</cp:lastModifiedBy>
  <cp:revision>404</cp:revision>
  <cp:lastPrinted>2019-06-18T20:01:10Z</cp:lastPrinted>
  <dcterms:created xsi:type="dcterms:W3CDTF">2019-05-08T17:10:00Z</dcterms:created>
  <dcterms:modified xsi:type="dcterms:W3CDTF">2020-08-21T16:43:05Z</dcterms:modified>
</cp:coreProperties>
</file>