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1.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notesSlides/notesSlide2.xml" ContentType="application/vnd.openxmlformats-officedocument.presentationml.notesSlide+xml"/>
  <Override PartName="/ppt/tags/tag136.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7.xml" ContentType="application/vnd.openxmlformats-officedocument.presentationml.tags+xml"/>
  <Override PartName="/ppt/notesSlides/notesSlide4.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5.xml" ContentType="application/vnd.openxmlformats-officedocument.presentationml.notesSlide+xml"/>
  <Override PartName="/ppt/tags/tag141.xml" ContentType="application/vnd.openxmlformats-officedocument.presentationml.tags+xml"/>
  <Override PartName="/ppt/notesSlides/notesSlide6.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notesSlides/notesSlide7.xml" ContentType="application/vnd.openxmlformats-officedocument.presentationml.notesSlide+xml"/>
  <Override PartName="/ppt/tags/tag144.xml" ContentType="application/vnd.openxmlformats-officedocument.presentationml.tags+xml"/>
  <Override PartName="/ppt/notesSlides/notesSlide8.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notesSlides/notesSlide9.xml" ContentType="application/vnd.openxmlformats-officedocument.presentationml.notesSlide+xml"/>
  <Override PartName="/ppt/tags/tag147.xml" ContentType="application/vnd.openxmlformats-officedocument.presentationml.tags+xml"/>
  <Override PartName="/ppt/notesSlides/notesSlide10.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47" r:id="rId3"/>
    <p:sldMasterId id="2147483761" r:id="rId4"/>
    <p:sldMasterId id="2147483773" r:id="rId5"/>
  </p:sldMasterIdLst>
  <p:notesMasterIdLst>
    <p:notesMasterId r:id="rId17"/>
  </p:notesMasterIdLst>
  <p:handoutMasterIdLst>
    <p:handoutMasterId r:id="rId18"/>
  </p:handoutMasterIdLst>
  <p:sldIdLst>
    <p:sldId id="1432" r:id="rId6"/>
    <p:sldId id="1441" r:id="rId7"/>
    <p:sldId id="731" r:id="rId8"/>
    <p:sldId id="1522" r:id="rId9"/>
    <p:sldId id="1442" r:id="rId10"/>
    <p:sldId id="1443" r:id="rId11"/>
    <p:sldId id="557" r:id="rId12"/>
    <p:sldId id="1491" r:id="rId13"/>
    <p:sldId id="1492" r:id="rId14"/>
    <p:sldId id="1529" r:id="rId15"/>
    <p:sldId id="1493" r:id="rId16"/>
  </p:sldIdLst>
  <p:sldSz cx="9144000" cy="6858000" type="screen4x3"/>
  <p:notesSz cx="7315200" cy="96012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ule 2.1.1" id="{7BAB4DC5-7C23-42E9-BD84-208ECE3E7C8E}">
          <p14:sldIdLst>
            <p14:sldId id="1432"/>
            <p14:sldId id="1441"/>
            <p14:sldId id="731"/>
            <p14:sldId id="1522"/>
            <p14:sldId id="1442"/>
            <p14:sldId id="1443"/>
            <p14:sldId id="557"/>
            <p14:sldId id="1491"/>
            <p14:sldId id="1492"/>
            <p14:sldId id="1529"/>
            <p14:sldId id="149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Buchanan" initials="EB [2]" lastIdx="24" clrIdx="0">
    <p:extLst>
      <p:ext uri="{19B8F6BF-5375-455C-9EA6-DF929625EA0E}">
        <p15:presenceInfo xmlns:p15="http://schemas.microsoft.com/office/powerpoint/2012/main" userId="Erin Buchanan" providerId="None"/>
      </p:ext>
    </p:extLst>
  </p:cmAuthor>
  <p:cmAuthor id="2" name="Kristina Harding" initials="KH" lastIdx="119" clrIdx="1">
    <p:extLst>
      <p:ext uri="{19B8F6BF-5375-455C-9EA6-DF929625EA0E}">
        <p15:presenceInfo xmlns:p15="http://schemas.microsoft.com/office/powerpoint/2012/main" userId="af6168e4d56be7f6" providerId="Windows Live"/>
      </p:ext>
    </p:extLst>
  </p:cmAuthor>
  <p:cmAuthor id="3" name="Liz Summers" initials="LS [2]" lastIdx="4" clrIdx="2">
    <p:extLst>
      <p:ext uri="{19B8F6BF-5375-455C-9EA6-DF929625EA0E}">
        <p15:presenceInfo xmlns:p15="http://schemas.microsoft.com/office/powerpoint/2012/main" userId="Liz Summers" providerId="None"/>
      </p:ext>
    </p:extLst>
  </p:cmAuthor>
  <p:cmAuthor id="4" name="Charlene Turner" initials="CT" lastIdx="68" clrIdx="3">
    <p:extLst>
      <p:ext uri="{19B8F6BF-5375-455C-9EA6-DF929625EA0E}">
        <p15:presenceInfo xmlns:p15="http://schemas.microsoft.com/office/powerpoint/2012/main" userId="1bc6227a4b987bd7" providerId="Windows Live"/>
      </p:ext>
    </p:extLst>
  </p:cmAuthor>
  <p:cmAuthor id="5" name="Bill Herrera" initials="BH" lastIdx="21" clrIdx="4">
    <p:extLst>
      <p:ext uri="{19B8F6BF-5375-455C-9EA6-DF929625EA0E}">
        <p15:presenceInfo xmlns:p15="http://schemas.microsoft.com/office/powerpoint/2012/main" userId="b4817bb515c926f2" providerId="Windows Live"/>
      </p:ext>
    </p:extLst>
  </p:cmAuthor>
  <p:cmAuthor id="6" name="Kristina Harding" initials="KH [2]" lastIdx="13" clrIdx="5">
    <p:extLst>
      <p:ext uri="{19B8F6BF-5375-455C-9EA6-DF929625EA0E}">
        <p15:presenceInfo xmlns:p15="http://schemas.microsoft.com/office/powerpoint/2012/main" userId="Kristina Harding" providerId="None"/>
      </p:ext>
    </p:extLst>
  </p:cmAuthor>
  <p:cmAuthor id="7" name="Charlene Turner" initials="CT [2]" lastIdx="1" clrIdx="6">
    <p:extLst>
      <p:ext uri="{19B8F6BF-5375-455C-9EA6-DF929625EA0E}">
        <p15:presenceInfo xmlns:p15="http://schemas.microsoft.com/office/powerpoint/2012/main" userId="Charlene Turner" providerId="None"/>
      </p:ext>
    </p:extLst>
  </p:cmAuthor>
  <p:cmAuthor id="8" name="Erin Buchanan" initials="EB" lastIdx="25" clrIdx="7">
    <p:extLst>
      <p:ext uri="{19B8F6BF-5375-455C-9EA6-DF929625EA0E}">
        <p15:presenceInfo xmlns:p15="http://schemas.microsoft.com/office/powerpoint/2012/main" userId="S-1-12-1-1225061268-1259314294-1123882637-3585816099" providerId="AD"/>
      </p:ext>
    </p:extLst>
  </p:cmAuthor>
  <p:cmAuthor id="9" name="True, Rhonda" initials="TR" lastIdx="8" clrIdx="8">
    <p:extLst>
      <p:ext uri="{19B8F6BF-5375-455C-9EA6-DF929625EA0E}">
        <p15:presenceInfo xmlns:p15="http://schemas.microsoft.com/office/powerpoint/2012/main" userId="True, Rhonda" providerId="None"/>
      </p:ext>
    </p:extLst>
  </p:cmAuthor>
  <p:cmAuthor id="10" name="Erin Buchanan" initials="EB [3]" lastIdx="84" clrIdx="9">
    <p:extLst>
      <p:ext uri="{19B8F6BF-5375-455C-9EA6-DF929625EA0E}">
        <p15:presenceInfo xmlns:p15="http://schemas.microsoft.com/office/powerpoint/2012/main" userId="S::ebuchanan@edcount.com::4904f394-9c76-4b0f-8d16-fd422336bbd5" providerId="AD"/>
      </p:ext>
    </p:extLst>
  </p:cmAuthor>
  <p:cmAuthor id="11" name="Erin Buchanan" initials="EB [4]" lastIdx="88" clrIdx="10">
    <p:extLst>
      <p:ext uri="{19B8F6BF-5375-455C-9EA6-DF929625EA0E}">
        <p15:presenceInfo xmlns:p15="http://schemas.microsoft.com/office/powerpoint/2012/main" userId="urgiTeXn6zAt00t4YbUcIT0sQaL2E9nlEbNE/Xivm3Q=" providerId="None"/>
      </p:ext>
    </p:extLst>
  </p:cmAuthor>
  <p:cmAuthor id="12" name="Charlene Turner" initials="CT [3]" lastIdx="49" clrIdx="11">
    <p:extLst>
      <p:ext uri="{19B8F6BF-5375-455C-9EA6-DF929625EA0E}">
        <p15:presenceInfo xmlns:p15="http://schemas.microsoft.com/office/powerpoint/2012/main" userId="NLxGGSMXYcyWdoDrmIPMImzKbqgEJ0SYFABzA8ITm9Q=" providerId="None"/>
      </p:ext>
    </p:extLst>
  </p:cmAuthor>
  <p:cmAuthor id="13" name="Kristina Harding" initials="KH [3]" lastIdx="7" clrIdx="12">
    <p:extLst>
      <p:ext uri="{19B8F6BF-5375-455C-9EA6-DF929625EA0E}">
        <p15:presenceInfo xmlns:p15="http://schemas.microsoft.com/office/powerpoint/2012/main" userId="eLrO6yeuWe8K30H4CYzFCNxU02/IskLYOpsls/dwbR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E9EBF5"/>
    <a:srgbClr val="4472C4"/>
    <a:srgbClr val="FFAE00"/>
    <a:srgbClr val="2F528F"/>
    <a:srgbClr val="CC66FF"/>
    <a:srgbClr val="99CCFF"/>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76968" autoAdjust="0"/>
  </p:normalViewPr>
  <p:slideViewPr>
    <p:cSldViewPr snapToGrid="0">
      <p:cViewPr varScale="1">
        <p:scale>
          <a:sx n="48" d="100"/>
          <a:sy n="48" d="100"/>
        </p:scale>
        <p:origin x="1636" y="36"/>
      </p:cViewPr>
      <p:guideLst/>
    </p:cSldViewPr>
  </p:slideViewPr>
  <p:outlineViewPr>
    <p:cViewPr>
      <p:scale>
        <a:sx n="33" d="100"/>
        <a:sy n="33" d="100"/>
      </p:scale>
      <p:origin x="0" y="-2676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8" d="100"/>
          <a:sy n="48" d="100"/>
        </p:scale>
        <p:origin x="2684"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a Harding" userId="eLrO6yeuWe8K30H4CYzFCNxU02/IskLYOpsls/dwbRw=" providerId="None" clId="Web-{21E32C33-9D17-42A6-B36B-2F01C2AA5AD4}"/>
    <pc:docChg chg="modSld">
      <pc:chgData name="Kristina Harding" userId="eLrO6yeuWe8K30H4CYzFCNxU02/IskLYOpsls/dwbRw=" providerId="None" clId="Web-{21E32C33-9D17-42A6-B36B-2F01C2AA5AD4}" dt="2020-10-14T12:59:47.257" v="1"/>
      <pc:docMkLst>
        <pc:docMk/>
      </pc:docMkLst>
      <pc:sldChg chg="modNotes">
        <pc:chgData name="Kristina Harding" userId="eLrO6yeuWe8K30H4CYzFCNxU02/IskLYOpsls/dwbRw=" providerId="None" clId="Web-{21E32C33-9D17-42A6-B36B-2F01C2AA5AD4}" dt="2020-10-14T12:59:47.257" v="1"/>
        <pc:sldMkLst>
          <pc:docMk/>
          <pc:sldMk cId="3849430062" sldId="144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EEC8AA-71AD-4540-9D23-3FCA2048F286}" type="doc">
      <dgm:prSet loTypeId="urn:microsoft.com/office/officeart/2009/layout/CircleArrowProcess" loCatId="cycle" qsTypeId="urn:microsoft.com/office/officeart/2005/8/quickstyle/simple1" qsCatId="simple" csTypeId="urn:microsoft.com/office/officeart/2005/8/colors/colorful3" csCatId="colorful" phldr="1"/>
      <dgm:spPr/>
      <dgm:t>
        <a:bodyPr/>
        <a:lstStyle/>
        <a:p>
          <a:endParaRPr lang="en-US"/>
        </a:p>
      </dgm:t>
    </dgm:pt>
    <dgm:pt modelId="{5D27FFF9-409C-4A79-A399-FCA821CB7B42}">
      <dgm:prSet phldrT="[Text]" custT="1"/>
      <dgm:spPr>
        <a:xfrm>
          <a:off x="2076755" y="539859"/>
          <a:ext cx="832221" cy="416067"/>
        </a:xfrm>
        <a:prstGeom prst="rect">
          <a:avLst/>
        </a:prstGeom>
        <a:noFill/>
        <a:ln>
          <a:noFill/>
        </a:ln>
        <a:effectLst/>
      </dgm:spPr>
      <dgm:t>
        <a:bodyPr/>
        <a:lstStyle/>
        <a:p>
          <a:pPr>
            <a:buNone/>
          </a:pPr>
          <a:r>
            <a:rPr lang="en-US" sz="1600" dirty="0">
              <a:solidFill>
                <a:sysClr val="windowText" lastClr="000000">
                  <a:hueOff val="0"/>
                  <a:satOff val="0"/>
                  <a:lumOff val="0"/>
                  <a:alphaOff val="0"/>
                </a:sysClr>
              </a:solidFill>
              <a:latin typeface="Calibri"/>
              <a:ea typeface="+mn-ea"/>
              <a:cs typeface="+mn-cs"/>
            </a:rPr>
            <a:t>Next Generation Science Standards</a:t>
          </a:r>
        </a:p>
      </dgm:t>
    </dgm:pt>
    <dgm:pt modelId="{06952450-E82B-4EFB-B70C-2E7646ADD29F}" type="parTrans" cxnId="{8F542E02-81D1-4FC6-9D7C-10CA270772E1}">
      <dgm:prSet/>
      <dgm:spPr/>
      <dgm:t>
        <a:bodyPr/>
        <a:lstStyle/>
        <a:p>
          <a:endParaRPr lang="en-US"/>
        </a:p>
      </dgm:t>
    </dgm:pt>
    <dgm:pt modelId="{3C278253-8155-4CD6-B63D-C9C4704D6406}" type="sibTrans" cxnId="{8F542E02-81D1-4FC6-9D7C-10CA270772E1}">
      <dgm:prSet/>
      <dgm:spPr/>
      <dgm:t>
        <a:bodyPr/>
        <a:lstStyle/>
        <a:p>
          <a:endParaRPr lang="en-US"/>
        </a:p>
      </dgm:t>
    </dgm:pt>
    <dgm:pt modelId="{ADF1D02D-BB34-4DFA-B15B-F891CFD35CD4}">
      <dgm:prSet phldrT="[Text]" custT="1"/>
      <dgm:spPr>
        <a:xfrm>
          <a:off x="1660784" y="1398494"/>
          <a:ext cx="832221" cy="416067"/>
        </a:xfrm>
        <a:prstGeom prst="rect">
          <a:avLst/>
        </a:prstGeom>
        <a:noFill/>
        <a:ln>
          <a:noFill/>
        </a:ln>
        <a:effectLst/>
      </dgm:spPr>
      <dgm:t>
        <a:bodyPr/>
        <a:lstStyle/>
        <a:p>
          <a:pPr>
            <a:buNone/>
          </a:pPr>
          <a:r>
            <a:rPr lang="en-US" sz="1600" dirty="0">
              <a:solidFill>
                <a:sysClr val="windowText" lastClr="000000">
                  <a:hueOff val="0"/>
                  <a:satOff val="0"/>
                  <a:lumOff val="0"/>
                  <a:alphaOff val="0"/>
                </a:sysClr>
              </a:solidFill>
              <a:latin typeface="Calibri"/>
              <a:ea typeface="+mn-ea"/>
              <a:cs typeface="+mn-cs"/>
            </a:rPr>
            <a:t>Unpacking the Dimensions</a:t>
          </a:r>
        </a:p>
      </dgm:t>
    </dgm:pt>
    <dgm:pt modelId="{CABE2B28-594F-4438-8734-BB860423721D}" type="parTrans" cxnId="{623309C8-79BE-4652-90BB-3D43332C3FDF}">
      <dgm:prSet/>
      <dgm:spPr/>
      <dgm:t>
        <a:bodyPr/>
        <a:lstStyle/>
        <a:p>
          <a:endParaRPr lang="en-US"/>
        </a:p>
      </dgm:t>
    </dgm:pt>
    <dgm:pt modelId="{894623DA-430E-4C76-AFDA-931F75F9DF76}" type="sibTrans" cxnId="{623309C8-79BE-4652-90BB-3D43332C3FDF}">
      <dgm:prSet/>
      <dgm:spPr/>
      <dgm:t>
        <a:bodyPr/>
        <a:lstStyle/>
        <a:p>
          <a:endParaRPr lang="en-US"/>
        </a:p>
      </dgm:t>
    </dgm:pt>
    <dgm:pt modelId="{0EDBE3EF-A341-456E-B613-8B2928531C5A}" type="pres">
      <dgm:prSet presAssocID="{B1EEC8AA-71AD-4540-9D23-3FCA2048F286}" presName="Name0" presStyleCnt="0">
        <dgm:presLayoutVars>
          <dgm:chMax val="7"/>
          <dgm:chPref val="7"/>
          <dgm:dir/>
          <dgm:animLvl val="lvl"/>
        </dgm:presLayoutVars>
      </dgm:prSet>
      <dgm:spPr/>
    </dgm:pt>
    <dgm:pt modelId="{632995E5-C2DB-4E95-B8CE-CBCB3BAA398B}" type="pres">
      <dgm:prSet presAssocID="{5D27FFF9-409C-4A79-A399-FCA821CB7B42}" presName="Accent1" presStyleCnt="0"/>
      <dgm:spPr/>
    </dgm:pt>
    <dgm:pt modelId="{1E5BEC72-72CD-4B73-A37E-4B4372657D4C}" type="pres">
      <dgm:prSet presAssocID="{5D27FFF9-409C-4A79-A399-FCA821CB7B42}" presName="Accent" presStyleLbl="node1" presStyleIdx="0" presStyleCnt="2"/>
      <dgm:spPr>
        <a:xfrm>
          <a:off x="1747503" y="0"/>
          <a:ext cx="1491285" cy="1491436"/>
        </a:xfrm>
        <a:prstGeom prst="circularArrow">
          <a:avLst>
            <a:gd name="adj1" fmla="val 10980"/>
            <a:gd name="adj2" fmla="val 1142322"/>
            <a:gd name="adj3" fmla="val 4500000"/>
            <a:gd name="adj4" fmla="val 10800000"/>
            <a:gd name="adj5" fmla="val 12500"/>
          </a:avLst>
        </a:prstGeom>
        <a:solidFill>
          <a:schemeClr val="accent1">
            <a:lumMod val="40000"/>
            <a:lumOff val="60000"/>
          </a:schemeClr>
        </a:solidFill>
        <a:ln w="25400" cap="flat" cmpd="sng" algn="ctr">
          <a:solidFill>
            <a:sysClr val="window" lastClr="FFFFFF">
              <a:hueOff val="0"/>
              <a:satOff val="0"/>
              <a:lumOff val="0"/>
              <a:alphaOff val="0"/>
            </a:sysClr>
          </a:solidFill>
          <a:prstDash val="solid"/>
        </a:ln>
        <a:effectLst/>
      </dgm:spPr>
    </dgm:pt>
    <dgm:pt modelId="{AB0F659E-F97D-4AFE-B45C-CC73CBD4E72A}" type="pres">
      <dgm:prSet presAssocID="{5D27FFF9-409C-4A79-A399-FCA821CB7B42}" presName="Parent1" presStyleLbl="revTx" presStyleIdx="0" presStyleCnt="2" custLinFactNeighborX="-57" custLinFactNeighborY="-14268">
        <dgm:presLayoutVars>
          <dgm:chMax val="1"/>
          <dgm:chPref val="1"/>
          <dgm:bulletEnabled val="1"/>
        </dgm:presLayoutVars>
      </dgm:prSet>
      <dgm:spPr/>
    </dgm:pt>
    <dgm:pt modelId="{9B667C3E-FBF9-40B8-A93C-F24D76A4A206}" type="pres">
      <dgm:prSet presAssocID="{ADF1D02D-BB34-4DFA-B15B-F891CFD35CD4}" presName="Accent2" presStyleCnt="0"/>
      <dgm:spPr/>
    </dgm:pt>
    <dgm:pt modelId="{8945C9EE-2A8F-4635-B25A-549BE29CC569}" type="pres">
      <dgm:prSet presAssocID="{ADF1D02D-BB34-4DFA-B15B-F891CFD35CD4}" presName="Accent" presStyleLbl="node1" presStyleIdx="1" presStyleCnt="2"/>
      <dgm:spPr>
        <a:xfrm>
          <a:off x="1333211" y="857052"/>
          <a:ext cx="1491285" cy="1491436"/>
        </a:xfrm>
        <a:prstGeom prst="leftCircularArrow">
          <a:avLst>
            <a:gd name="adj1" fmla="val 10980"/>
            <a:gd name="adj2" fmla="val 1142322"/>
            <a:gd name="adj3" fmla="val 6300000"/>
            <a:gd name="adj4" fmla="val 18900000"/>
            <a:gd name="adj5" fmla="val 12500"/>
          </a:avLst>
        </a:prstGeom>
        <a:solidFill>
          <a:schemeClr val="accent1">
            <a:lumMod val="60000"/>
            <a:lumOff val="40000"/>
          </a:schemeClr>
        </a:solidFill>
        <a:ln w="25400" cap="flat" cmpd="sng" algn="ctr">
          <a:solidFill>
            <a:sysClr val="window" lastClr="FFFFFF">
              <a:hueOff val="0"/>
              <a:satOff val="0"/>
              <a:lumOff val="0"/>
              <a:alphaOff val="0"/>
            </a:sysClr>
          </a:solidFill>
          <a:prstDash val="solid"/>
        </a:ln>
        <a:effectLst/>
      </dgm:spPr>
    </dgm:pt>
    <dgm:pt modelId="{27A98E75-2C05-4438-A5C2-0775BFF57FAD}" type="pres">
      <dgm:prSet presAssocID="{ADF1D02D-BB34-4DFA-B15B-F891CFD35CD4}" presName="Parent2" presStyleLbl="revTx" presStyleIdx="1" presStyleCnt="2" custScaleX="139019" custScaleY="133152" custLinFactNeighborX="32289" custLinFactNeighborY="5232">
        <dgm:presLayoutVars>
          <dgm:chMax val="1"/>
          <dgm:chPref val="1"/>
          <dgm:bulletEnabled val="1"/>
        </dgm:presLayoutVars>
      </dgm:prSet>
      <dgm:spPr/>
    </dgm:pt>
  </dgm:ptLst>
  <dgm:cxnLst>
    <dgm:cxn modelId="{8F542E02-81D1-4FC6-9D7C-10CA270772E1}" srcId="{B1EEC8AA-71AD-4540-9D23-3FCA2048F286}" destId="{5D27FFF9-409C-4A79-A399-FCA821CB7B42}" srcOrd="0" destOrd="0" parTransId="{06952450-E82B-4EFB-B70C-2E7646ADD29F}" sibTransId="{3C278253-8155-4CD6-B63D-C9C4704D6406}"/>
    <dgm:cxn modelId="{5B9A754B-F595-4D71-B551-E84D20910C3D}" type="presOf" srcId="{5D27FFF9-409C-4A79-A399-FCA821CB7B42}" destId="{AB0F659E-F97D-4AFE-B45C-CC73CBD4E72A}" srcOrd="0" destOrd="0" presId="urn:microsoft.com/office/officeart/2009/layout/CircleArrowProcess"/>
    <dgm:cxn modelId="{F438AC8D-DFCA-4DE9-9118-D57CD2C741DF}" type="presOf" srcId="{ADF1D02D-BB34-4DFA-B15B-F891CFD35CD4}" destId="{27A98E75-2C05-4438-A5C2-0775BFF57FAD}" srcOrd="0" destOrd="0" presId="urn:microsoft.com/office/officeart/2009/layout/CircleArrowProcess"/>
    <dgm:cxn modelId="{954FE18F-72C9-43F0-B706-67053A23AF1F}" type="presOf" srcId="{B1EEC8AA-71AD-4540-9D23-3FCA2048F286}" destId="{0EDBE3EF-A341-456E-B613-8B2928531C5A}" srcOrd="0" destOrd="0" presId="urn:microsoft.com/office/officeart/2009/layout/CircleArrowProcess"/>
    <dgm:cxn modelId="{623309C8-79BE-4652-90BB-3D43332C3FDF}" srcId="{B1EEC8AA-71AD-4540-9D23-3FCA2048F286}" destId="{ADF1D02D-BB34-4DFA-B15B-F891CFD35CD4}" srcOrd="1" destOrd="0" parTransId="{CABE2B28-594F-4438-8734-BB860423721D}" sibTransId="{894623DA-430E-4C76-AFDA-931F75F9DF76}"/>
    <dgm:cxn modelId="{FB38C46E-E391-4CB8-B645-E389B35E1DB5}" type="presParOf" srcId="{0EDBE3EF-A341-456E-B613-8B2928531C5A}" destId="{632995E5-C2DB-4E95-B8CE-CBCB3BAA398B}" srcOrd="0" destOrd="0" presId="urn:microsoft.com/office/officeart/2009/layout/CircleArrowProcess"/>
    <dgm:cxn modelId="{1CD8865E-C0D0-42BD-A017-95EC60CED71D}" type="presParOf" srcId="{632995E5-C2DB-4E95-B8CE-CBCB3BAA398B}" destId="{1E5BEC72-72CD-4B73-A37E-4B4372657D4C}" srcOrd="0" destOrd="0" presId="urn:microsoft.com/office/officeart/2009/layout/CircleArrowProcess"/>
    <dgm:cxn modelId="{7715D231-109A-4592-A5CF-591926B4C9E3}" type="presParOf" srcId="{0EDBE3EF-A341-456E-B613-8B2928531C5A}" destId="{AB0F659E-F97D-4AFE-B45C-CC73CBD4E72A}" srcOrd="1" destOrd="0" presId="urn:microsoft.com/office/officeart/2009/layout/CircleArrowProcess"/>
    <dgm:cxn modelId="{EADAA630-B0DE-4FA0-9316-6ED614F275F3}" type="presParOf" srcId="{0EDBE3EF-A341-456E-B613-8B2928531C5A}" destId="{9B667C3E-FBF9-40B8-A93C-F24D76A4A206}" srcOrd="2" destOrd="0" presId="urn:microsoft.com/office/officeart/2009/layout/CircleArrowProcess"/>
    <dgm:cxn modelId="{47CDE023-800F-4FFC-8C4F-DC0F5768A3F4}" type="presParOf" srcId="{9B667C3E-FBF9-40B8-A93C-F24D76A4A206}" destId="{8945C9EE-2A8F-4635-B25A-549BE29CC569}" srcOrd="0" destOrd="0" presId="urn:microsoft.com/office/officeart/2009/layout/CircleArrowProcess"/>
    <dgm:cxn modelId="{B6181F95-20DB-4019-BC2F-F2124C73E79A}" type="presParOf" srcId="{0EDBE3EF-A341-456E-B613-8B2928531C5A}" destId="{27A98E75-2C05-4438-A5C2-0775BFF57FAD}" srcOrd="3"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BEC72-72CD-4B73-A37E-4B4372657D4C}">
      <dsp:nvSpPr>
        <dsp:cNvPr id="0" name=""/>
        <dsp:cNvSpPr/>
      </dsp:nvSpPr>
      <dsp:spPr>
        <a:xfrm>
          <a:off x="1452528" y="220411"/>
          <a:ext cx="2873942" cy="2874024"/>
        </a:xfrm>
        <a:prstGeom prst="circularArrow">
          <a:avLst>
            <a:gd name="adj1" fmla="val 10980"/>
            <a:gd name="adj2" fmla="val 1142322"/>
            <a:gd name="adj3" fmla="val 4500000"/>
            <a:gd name="adj4" fmla="val 10800000"/>
            <a:gd name="adj5" fmla="val 12500"/>
          </a:avLst>
        </a:prstGeom>
        <a:solidFill>
          <a:schemeClr val="accent1">
            <a:lumMod val="40000"/>
            <a:lumOff val="6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0F659E-F97D-4AFE-B45C-CC73CBD4E72A}">
      <dsp:nvSpPr>
        <dsp:cNvPr id="0" name=""/>
        <dsp:cNvSpPr/>
      </dsp:nvSpPr>
      <dsp:spPr>
        <a:xfrm>
          <a:off x="2086350" y="1146549"/>
          <a:ext cx="1603433" cy="801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hueOff val="0"/>
                  <a:satOff val="0"/>
                  <a:lumOff val="0"/>
                  <a:alphaOff val="0"/>
                </a:sysClr>
              </a:solidFill>
              <a:latin typeface="Calibri"/>
              <a:ea typeface="+mn-ea"/>
              <a:cs typeface="+mn-cs"/>
            </a:rPr>
            <a:t>Next Generation Science Standards</a:t>
          </a:r>
        </a:p>
      </dsp:txBody>
      <dsp:txXfrm>
        <a:off x="2086350" y="1146549"/>
        <a:ext cx="1603433" cy="801622"/>
      </dsp:txXfrm>
    </dsp:sp>
    <dsp:sp modelId="{8945C9EE-2A8F-4635-B25A-549BE29CC569}">
      <dsp:nvSpPr>
        <dsp:cNvPr id="0" name=""/>
        <dsp:cNvSpPr/>
      </dsp:nvSpPr>
      <dsp:spPr>
        <a:xfrm>
          <a:off x="859278" y="2062547"/>
          <a:ext cx="2468935" cy="2469979"/>
        </a:xfrm>
        <a:prstGeom prst="leftCircularArrow">
          <a:avLst>
            <a:gd name="adj1" fmla="val 10980"/>
            <a:gd name="adj2" fmla="val 1142322"/>
            <a:gd name="adj3" fmla="val 6300000"/>
            <a:gd name="adj4" fmla="val 18900000"/>
            <a:gd name="adj5" fmla="val 12500"/>
          </a:avLst>
        </a:prstGeom>
        <a:solidFill>
          <a:schemeClr val="accent1">
            <a:lumMod val="60000"/>
            <a:lumOff val="4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A98E75-2C05-4438-A5C2-0775BFF57FAD}">
      <dsp:nvSpPr>
        <dsp:cNvPr id="0" name=""/>
        <dsp:cNvSpPr/>
      </dsp:nvSpPr>
      <dsp:spPr>
        <a:xfrm>
          <a:off x="1490457" y="2824547"/>
          <a:ext cx="2229077" cy="1067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hueOff val="0"/>
                  <a:satOff val="0"/>
                  <a:lumOff val="0"/>
                  <a:alphaOff val="0"/>
                </a:sysClr>
              </a:solidFill>
              <a:latin typeface="Calibri"/>
              <a:ea typeface="+mn-ea"/>
              <a:cs typeface="+mn-cs"/>
            </a:rPr>
            <a:t>Unpacking the Dimensions</a:t>
          </a:r>
        </a:p>
      </dsp:txBody>
      <dsp:txXfrm>
        <a:off x="1490457" y="2824547"/>
        <a:ext cx="2229077" cy="1067375"/>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7434C8-5A19-F64B-8F11-4405E1ED3E2F}"/>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A7C98A3B-E5DE-5742-8D35-B933E31460B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Footer Placeholder 3">
            <a:extLst>
              <a:ext uri="{FF2B5EF4-FFF2-40B4-BE49-F238E27FC236}">
                <a16:creationId xmlns:a16="http://schemas.microsoft.com/office/drawing/2014/main" id="{40675432-BE12-654A-A284-B94DC2DBE5D7}"/>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B106D9D9-562A-4D43-B513-97D5A1404C05}"/>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E2737DBD-F625-1340-A0CF-6A352F8AE5E3}" type="slidenum">
              <a:rPr lang="en-US" smtClean="0"/>
              <a:t>‹#›</a:t>
            </a:fld>
            <a:endParaRPr lang="en-US"/>
          </a:p>
        </p:txBody>
      </p:sp>
    </p:spTree>
    <p:extLst>
      <p:ext uri="{BB962C8B-B14F-4D97-AF65-F5344CB8AC3E}">
        <p14:creationId xmlns:p14="http://schemas.microsoft.com/office/powerpoint/2010/main" val="196344817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57F591F-48A8-46BF-9842-345A827D44AD}" type="slidenum">
              <a:rPr lang="en-US" smtClean="0"/>
              <a:t>‹#›</a:t>
            </a:fld>
            <a:endParaRPr lang="en-US"/>
          </a:p>
        </p:txBody>
      </p:sp>
    </p:spTree>
    <p:extLst>
      <p:ext uri="{BB962C8B-B14F-4D97-AF65-F5344CB8AC3E}">
        <p14:creationId xmlns:p14="http://schemas.microsoft.com/office/powerpoint/2010/main" val="143781665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222375"/>
            <a:ext cx="4397375" cy="3297238"/>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Welcome to the second of four chapters in a digital workbook on designing high-quality three-dimensional science assessment tasks for classroom use. This workbook is intended to help educators design and evaluate high-quality classroom science assessment tasks that provide meaningful information about what students know and can do in science.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digital workbook was developed by edCount, LLC, under the US Department of Education’s Enhanced Assessment Grants Program, CFDA 84.368A.</a:t>
            </a:r>
          </a:p>
          <a:p>
            <a:endParaRPr lang="en-US" dirty="0"/>
          </a:p>
        </p:txBody>
      </p:sp>
      <p:sp>
        <p:nvSpPr>
          <p:cNvPr id="4" name="Date Placeholder 3"/>
          <p:cNvSpPr>
            <a:spLocks noGrp="1"/>
          </p:cNvSpPr>
          <p:nvPr>
            <p:ph type="dt" idx="10"/>
          </p:nvPr>
        </p:nvSpPr>
        <p:spPr/>
        <p:txBody>
          <a:bodyPr/>
          <a:lstStyle/>
          <a:p>
            <a:pPr defTabSz="966612">
              <a:defRPr/>
            </a:pPr>
            <a:endParaRPr lang="en-US" dirty="0">
              <a:solidFill>
                <a:prstClr val="black"/>
              </a:solidFill>
              <a:latin typeface="Calibri" panose="020F0502020204030204"/>
            </a:endParaRPr>
          </a:p>
        </p:txBody>
      </p:sp>
      <p:sp>
        <p:nvSpPr>
          <p:cNvPr id="5" name="Slide Number Placeholder 4"/>
          <p:cNvSpPr>
            <a:spLocks noGrp="1"/>
          </p:cNvSpPr>
          <p:nvPr>
            <p:ph type="sldNum" sz="quarter" idx="11"/>
          </p:nvPr>
        </p:nvSpPr>
        <p:spPr/>
        <p:txBody>
          <a:bodyPr/>
          <a:lstStyle/>
          <a:p>
            <a:pPr defTabSz="966612">
              <a:defRPr/>
            </a:pPr>
            <a:fld id="{F5ADEF72-CD73-48E2-AEFB-3B6C611F1A4A}" type="slidenum">
              <a:rPr lang="en-US">
                <a:solidFill>
                  <a:prstClr val="black"/>
                </a:solidFill>
                <a:latin typeface="Calibri" panose="020F0502020204030204"/>
              </a:rPr>
              <a:pPr defTabSz="966612">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33341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10</a:t>
            </a:fld>
            <a:endParaRPr lang="en-US"/>
          </a:p>
        </p:txBody>
      </p:sp>
    </p:spTree>
    <p:extLst>
      <p:ext uri="{BB962C8B-B14F-4D97-AF65-F5344CB8AC3E}">
        <p14:creationId xmlns:p14="http://schemas.microsoft.com/office/powerpoint/2010/main" val="1172569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11</a:t>
            </a:fld>
            <a:endParaRPr lang="en-US"/>
          </a:p>
        </p:txBody>
      </p:sp>
    </p:spTree>
    <p:extLst>
      <p:ext uri="{BB962C8B-B14F-4D97-AF65-F5344CB8AC3E}">
        <p14:creationId xmlns:p14="http://schemas.microsoft.com/office/powerpoint/2010/main" val="1614854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Chapter 2 of this workbook includes a series of six modules. Together, these six modules provide an in-depth exploration of the first phase of principled assessment design: development of the unpacking tool. In this chapter, we describe how to systematically unpack a performance expectation or indicator into its multiple components to develop a clear and deep understanding of each dimension and the boundaries of what can be assessed. We provide opportunities for you to engage in interactive activities and explore and use our design template to complete your own unpacking of a three-dimensional science standard.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begin this chapter with Module 2.1. In this module, we provide a brief orientation to the Next Generation Science Standards and describe the purposes for unpacking the NGSS dimensions. In later modules, we describe the elements of the unpacking tool and offer resources, key strategies, and guiding questions for completing the unpacking process.</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84FB6E72-05B9-443C-8E06-4C0DF83A450C}"/>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0822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this module, you begin your journey into the first phase of principled assessment design. By understanding the structure of the Next Generation Science Standards and how these standards have shifted the nature of science teaching and learning, and by recognizing the purpose for unpacking the dimensions of the NGSS as a key step in a principled assessment design process, you will be well-equipped to begin developing your own high-quality classroom assessment tasks that provide meaningful information about students’ science learning.</a:t>
            </a: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August 19, 2010</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DEF72-CD73-48E2-AEFB-3B6C611F1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6557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short video, “An Introduction To The NGSS,” provides an overview of the three dimensions of the Next Generation Science Standards. Listen for what has motivated the development of these three-dimensional science standards and how they have shifted the nature of science teaching and learning. Please pause the presentation to view the short video. A link to the video is provided in the Web Links pod.</a:t>
            </a:r>
          </a:p>
          <a:p>
            <a:pPr marL="171450" indent="-171450"/>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EB9B64-E398-44F5-B9F0-6D14FC3710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0458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Teaching the dimensions in isolation will no longer work. In the service of deeper understanding and more sophisticated science learning, instruction must be based on standards that promote the integration and application of knowledge of disciplinary core ideas and crosscutting concepts while engaging in a science or engineering practice.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Performance expectation, or PE, refers to statements that describe activities and outcomes that students are expected to achieve in order to demonstrate their ability to understand and apply the knowledge described in the disciplinary core ideas. They specify what students should know, understand, and be able to do and illustrate how students engage in a science practice to develop a better understanding of the essential knowledge.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PEs set the learning goals for students but do not describe how students get there. They do not dictate curriculum or how to teach, nor do they dictate the materials or resources used to guide instruction. Rather, the PEs are three-dimensional learning expectations that provide the link between curriculum, instruction, and assessment. They represent what educators aim to teach students, and what students should be able to do by the end of instruction.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appropriate learning experiences aligned to the PEs, students’ conceptual knowledge increases in depth and sophistication, as does their use of the practices.</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114E32-5160-4EBF-82AC-6364BD41BDDE}" type="slidenum">
              <a:rPr lang="en-US" smtClean="0"/>
              <a:t>5</a:t>
            </a:fld>
            <a:endParaRPr lang="en-US"/>
          </a:p>
        </p:txBody>
      </p:sp>
    </p:spTree>
    <p:extLst>
      <p:ext uri="{BB962C8B-B14F-4D97-AF65-F5344CB8AC3E}">
        <p14:creationId xmlns:p14="http://schemas.microsoft.com/office/powerpoint/2010/main" val="19922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NGSS performance expectations incorporate three important dimensions—science and engineering practices, disciplinary core ideas, and crosscutting concepts. Together, these dimensions promote classroom learning experiences that help students stimulate interest in and develop a cohesive understanding of science over time. Students actively engage in the practices to deepen their understanding of crosscutting concepts and disciplinary core ideas.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take a closer look at each dimension: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science and engineering practices allow students to apply their knowledge of crosscutting concepts and disciplinary core ideas through inquiry, investigation, design, and development. The practical application of these practices helps students understand the relevance and importance of science, technology, engineering, and mathematics, or STEM, to real-world challenges.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disciplinary core ideas are the key ideas that have widespread significance and impact on the four science and engineering disciplines. These core ideas anchor K–12 curriculum, instruction, and assessment in the foundational elements of science and engineering.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crosscutting concepts encourage students to make connections between four science and engineering disciplines—Life Sciences, Physical Sciences, Earth and Space Sciences, and Engineering, Technology and Applications of Science—and develop a scientifically-based worldview. These concepts are applicable across all four disciplines and include, for example, cause and effect, proportion and quantity, and energy and matter.</a:t>
            </a:r>
          </a:p>
          <a:p>
            <a:pPr fontAlgn="base"/>
            <a:endParaRPr lang="en-US" sz="1200" b="0" i="0" kern="1200" dirty="0">
              <a:solidFill>
                <a:schemeClr val="tx1"/>
              </a:solidFill>
              <a:effectLst/>
              <a:latin typeface="+mn-lt"/>
              <a:ea typeface="+mn-ea"/>
              <a:cs typeface="+mn-cs"/>
            </a:endParaRPr>
          </a:p>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6</a:t>
            </a:fld>
            <a:endParaRPr lang="en-US"/>
          </a:p>
        </p:txBody>
      </p:sp>
    </p:spTree>
    <p:extLst>
      <p:ext uri="{BB962C8B-B14F-4D97-AF65-F5344CB8AC3E}">
        <p14:creationId xmlns:p14="http://schemas.microsoft.com/office/powerpoint/2010/main" val="2425792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Educators need to have a clear vision for which science PEs, or indicators, they will teach and assess and a deep understanding of the nature, complexity, and sophistication of the three-dimensional PEs. An unpacking tool is a design tool that provides a clear focus for what is to be measured and what constitutes evidence of student learning. It helps educators obtain a deep understanding of the PE and its measurable aspects prior to task development.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unpacking tool also helps educators describe the boundaries of student performance. By boundaries, we mean the foundational prior knowledge or performances that students should have attained in a previous grade, as well as the advanced knowledge or performances that fall outside the boundaries of the PE for the targeted grade level or span.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determining the measurable aspects of each dimension of the PE, as well as the boundaries of student performance, educators gain an understanding of what constitutes evidence of student learning and the types of tasks that need to be developed to illustrate that learning. As a result, they can design tasks that effectively measure students’ deeper and more sophisticated science understandings and practices.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Just as we might find the area of a cube by determining the area of each square and adding them together, we explicate the PE by breaking it into its components, knowing that to reach our end goal of designing coherent, NGSS-aligned curriculum, instruction, and assessment requires that we combine those components in an integrated way. By pulling the dimensions apart, we better understand the expectations for student learning, how the dimensions are interconnected, and how they must be integrated into high-quality three-dimensional instruction.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Unpacking informs the design and content of tasks by providing a clear focus of what is to be measured and not measured within and across the three dimensions.  </a:t>
            </a:r>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7</a:t>
            </a:fld>
            <a:endParaRPr lang="en-US"/>
          </a:p>
        </p:txBody>
      </p:sp>
      <p:sp>
        <p:nvSpPr>
          <p:cNvPr id="6" name="Date Placeholder 5">
            <a:extLst>
              <a:ext uri="{FF2B5EF4-FFF2-40B4-BE49-F238E27FC236}">
                <a16:creationId xmlns:a16="http://schemas.microsoft.com/office/drawing/2014/main" id="{295B6EE9-8D77-42CD-A481-62546EF46B1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046876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Finally, we offer additional resources that may be helpful to anyone interested in learning more about the concepts presented in this module. A glossary of terms and our reference list follow. </a:t>
            </a:r>
          </a:p>
          <a:p>
            <a:endParaRPr lang="en-US" sz="1200" kern="1200" dirty="0">
              <a:solidFill>
                <a:schemeClr val="tx1"/>
              </a:solidFill>
              <a:effectLst/>
              <a:latin typeface="+mn-lt"/>
              <a:ea typeface="+mn-ea"/>
              <a:cs typeface="+mn-cs"/>
            </a:endParaRPr>
          </a:p>
          <a:p>
            <a:r>
              <a:rPr lang="en-US" dirty="0"/>
              <a:t>Thank you for your engagement in this second chapter of the SCILLSS </a:t>
            </a:r>
            <a:r>
              <a:rPr lang="en-US" sz="1200" dirty="0">
                <a:solidFill>
                  <a:sysClr val="windowText" lastClr="000000"/>
                </a:solidFill>
              </a:rPr>
              <a:t>digital workbook on designing high quality three-dimensional science assessment tasks for classroom use. </a:t>
            </a:r>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8</a:t>
            </a:fld>
            <a:endParaRPr lang="en-US"/>
          </a:p>
        </p:txBody>
      </p:sp>
    </p:spTree>
    <p:extLst>
      <p:ext uri="{BB962C8B-B14F-4D97-AF65-F5344CB8AC3E}">
        <p14:creationId xmlns:p14="http://schemas.microsoft.com/office/powerpoint/2010/main" val="3044528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9</a:t>
            </a:fld>
            <a:endParaRPr lang="en-US"/>
          </a:p>
        </p:txBody>
      </p:sp>
    </p:spTree>
    <p:extLst>
      <p:ext uri="{BB962C8B-B14F-4D97-AF65-F5344CB8AC3E}">
        <p14:creationId xmlns:p14="http://schemas.microsoft.com/office/powerpoint/2010/main" val="1986719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3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3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Master" Target="../slideMasters/slideMaster3.xml"/><Relationship Id="rId5" Type="http://schemas.openxmlformats.org/officeDocument/2006/relationships/tags" Target="../tags/tag45.xml"/><Relationship Id="rId4" Type="http://schemas.openxmlformats.org/officeDocument/2006/relationships/tags" Target="../tags/tag44.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Master" Target="../slideMasters/slideMaster3.xml"/><Relationship Id="rId5" Type="http://schemas.openxmlformats.org/officeDocument/2006/relationships/tags" Target="../tags/tag50.xml"/><Relationship Id="rId4" Type="http://schemas.openxmlformats.org/officeDocument/2006/relationships/tags" Target="../tags/tag49.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slideMaster" Target="../slideMasters/slideMaster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slideMaster" Target="../slideMasters/slideMaster3.xml"/><Relationship Id="rId4" Type="http://schemas.openxmlformats.org/officeDocument/2006/relationships/tags" Target="../tags/tag60.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3.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2.jpeg"/><Relationship Id="rId5" Type="http://schemas.openxmlformats.org/officeDocument/2006/relationships/slideMaster" Target="../slideMasters/slideMaster3.xml"/><Relationship Id="rId4" Type="http://schemas.openxmlformats.org/officeDocument/2006/relationships/tags" Target="../tags/tag67.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3.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2.jpeg"/><Relationship Id="rId5" Type="http://schemas.openxmlformats.org/officeDocument/2006/relationships/slideMaster" Target="../slideMasters/slideMaster3.xml"/><Relationship Id="rId4" Type="http://schemas.openxmlformats.org/officeDocument/2006/relationships/tags" Target="../tags/tag7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Master" Target="../slideMasters/slideMaster4.xml"/><Relationship Id="rId5" Type="http://schemas.openxmlformats.org/officeDocument/2006/relationships/tags" Target="../tags/tag81.xml"/><Relationship Id="rId4" Type="http://schemas.openxmlformats.org/officeDocument/2006/relationships/tags" Target="../tags/tag80.xml"/></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Master" Target="../slideMasters/slideMaster4.xml"/><Relationship Id="rId5" Type="http://schemas.openxmlformats.org/officeDocument/2006/relationships/tags" Target="../tags/tag86.xml"/><Relationship Id="rId4" Type="http://schemas.openxmlformats.org/officeDocument/2006/relationships/tags" Target="../tags/tag85.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slideMaster" Target="../slideMasters/slideMaster4.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Master" Target="../slideMasters/slideMaster4.xml"/><Relationship Id="rId4" Type="http://schemas.openxmlformats.org/officeDocument/2006/relationships/tags" Target="../tags/tag96.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slideMaster" Target="../slideMasters/slideMaster4.xml"/><Relationship Id="rId4" Type="http://schemas.openxmlformats.org/officeDocument/2006/relationships/tags" Target="../tags/tag10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6.xml"/><Relationship Id="rId1" Type="http://schemas.openxmlformats.org/officeDocument/2006/relationships/tags" Target="../tags/tag105.xml"/><Relationship Id="rId4" Type="http://schemas.openxmlformats.org/officeDocument/2006/relationships/image" Target="../media/image2.jpeg"/></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image" Target="../media/image2.jpeg"/></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slideMaster" Target="../slideMasters/slideMaster5.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slideMaster" Target="../slideMasters/slideMaster5.xml"/><Relationship Id="rId4" Type="http://schemas.openxmlformats.org/officeDocument/2006/relationships/tags" Target="../tags/tag118.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4"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slideMaster" Target="../slideMasters/slideMaster1.xml"/><Relationship Id="rId4" Type="http://schemas.openxmlformats.org/officeDocument/2006/relationships/tags" Target="../tags/tag23.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3.png"/><Relationship Id="rId5" Type="http://schemas.openxmlformats.org/officeDocument/2006/relationships/slideMaster" Target="../slideMasters/slideMaster5.xml"/><Relationship Id="rId4" Type="http://schemas.openxmlformats.org/officeDocument/2006/relationships/tags" Target="../tags/tag125.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image" Target="../media/image3.png"/><Relationship Id="rId5" Type="http://schemas.openxmlformats.org/officeDocument/2006/relationships/slideMaster" Target="../slideMasters/slideMaster5.xml"/><Relationship Id="rId4" Type="http://schemas.openxmlformats.org/officeDocument/2006/relationships/tags" Target="../tags/tag12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2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3900326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6CD14146-74BB-4B6F-A36D-9F01F7E1CE75}" type="datetime1">
              <a:rPr lang="en-US" smtClean="0"/>
              <a:t>10/26/2020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01182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1C951C5B-331A-4F9C-9E09-F23B22D6F85C}" type="datetime1">
              <a:rPr lang="en-US" smtClean="0"/>
              <a:t>10/26/2020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0874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2"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2"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3"/>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9912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2"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2"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3"/>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1543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20173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10/26/2020</a:t>
            </a:fld>
            <a:endParaRPr lang="en-US"/>
          </a:p>
        </p:txBody>
      </p:sp>
      <p:sp>
        <p:nvSpPr>
          <p:cNvPr id="6" name="Slide Number Placeholder 5"/>
          <p:cNvSpPr>
            <a:spLocks noGrp="1"/>
          </p:cNvSpPr>
          <p:nvPr>
            <p:ph type="sldNum" sz="quarter" idx="12"/>
          </p:nvPr>
        </p:nvSpPr>
        <p:spPr>
          <a:xfrm>
            <a:off x="2686050" y="6356353"/>
            <a:ext cx="2057400" cy="365125"/>
          </a:xfrm>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2D3A8C44-27F7-4A13-8718-C2E72536111A}"/>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2929408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A8029114-9F5A-41C9-8E85-939BE025AD60}"/>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1197689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10/26/2020</a:t>
            </a:fld>
            <a:endParaRPr lang="en-US"/>
          </a:p>
        </p:txBody>
      </p:sp>
      <p:pic>
        <p:nvPicPr>
          <p:cNvPr id="8" name="Picture 7">
            <a:extLst>
              <a:ext uri="{FF2B5EF4-FFF2-40B4-BE49-F238E27FC236}">
                <a16:creationId xmlns:a16="http://schemas.microsoft.com/office/drawing/2014/main" id="{7BE28DAF-C776-413E-9D7A-DC070C2D0797}"/>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9" name="Slide Number Placeholder 5">
            <a:extLst>
              <a:ext uri="{FF2B5EF4-FFF2-40B4-BE49-F238E27FC236}">
                <a16:creationId xmlns:a16="http://schemas.microsoft.com/office/drawing/2014/main" id="{231174D3-3A75-4464-9A13-E967F8A202E9}"/>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2797650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10/26/2020</a:t>
            </a:fld>
            <a:endParaRPr lang="en-US"/>
          </a:p>
        </p:txBody>
      </p:sp>
      <p:pic>
        <p:nvPicPr>
          <p:cNvPr id="10" name="Picture 9">
            <a:extLst>
              <a:ext uri="{FF2B5EF4-FFF2-40B4-BE49-F238E27FC236}">
                <a16:creationId xmlns:a16="http://schemas.microsoft.com/office/drawing/2014/main" id="{468521CC-0653-471A-8678-7848FD8319A5}"/>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11" name="Slide Number Placeholder 5">
            <a:extLst>
              <a:ext uri="{FF2B5EF4-FFF2-40B4-BE49-F238E27FC236}">
                <a16:creationId xmlns:a16="http://schemas.microsoft.com/office/drawing/2014/main" id="{3C690621-5EEB-4EEA-A956-8EB54C7FCA27}"/>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3845943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10/26/2020</a:t>
            </a:fld>
            <a:endParaRPr lang="en-US"/>
          </a:p>
        </p:txBody>
      </p:sp>
      <p:pic>
        <p:nvPicPr>
          <p:cNvPr id="7" name="Picture 6">
            <a:extLst>
              <a:ext uri="{FF2B5EF4-FFF2-40B4-BE49-F238E27FC236}">
                <a16:creationId xmlns:a16="http://schemas.microsoft.com/office/drawing/2014/main" id="{E1200C6F-C6E0-4C6A-A05F-500C06508E5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F56CE4EA-7D48-4DA6-964D-30A4D42554F1}"/>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7293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3"/>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285753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10/26/2020</a:t>
            </a:fld>
            <a:endParaRPr lang="en-US"/>
          </a:p>
        </p:txBody>
      </p:sp>
      <p:pic>
        <p:nvPicPr>
          <p:cNvPr id="5" name="Picture 4">
            <a:extLst>
              <a:ext uri="{FF2B5EF4-FFF2-40B4-BE49-F238E27FC236}">
                <a16:creationId xmlns:a16="http://schemas.microsoft.com/office/drawing/2014/main" id="{3A0A970E-9633-4688-A1E7-472D18543E4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6" name="Slide Number Placeholder 5">
            <a:extLst>
              <a:ext uri="{FF2B5EF4-FFF2-40B4-BE49-F238E27FC236}">
                <a16:creationId xmlns:a16="http://schemas.microsoft.com/office/drawing/2014/main" id="{02F14652-5346-455A-B18E-172B819A4560}"/>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2784234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2738625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713031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4170402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1068928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10/26/2020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969867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10/26/2020</a:t>
            </a:fld>
            <a:endParaRPr lang="en-US" dirty="0"/>
          </a:p>
        </p:txBody>
      </p:sp>
      <p:sp>
        <p:nvSpPr>
          <p:cNvPr id="5" name="Footer Placeholder 4"/>
          <p:cNvSpPr>
            <a:spLocks noGrp="1"/>
          </p:cNvSpPr>
          <p:nvPr>
            <p:ph type="ftr" sz="quarter" idx="11"/>
            <p:custDataLst>
              <p:tags r:id="rId4"/>
            </p:custDataLst>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896758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5"/>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70"/>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10/26/2020</a:t>
            </a:fld>
            <a:endParaRPr lang="en-US" dirty="0"/>
          </a:p>
        </p:txBody>
      </p:sp>
      <p:sp>
        <p:nvSpPr>
          <p:cNvPr id="5" name="Footer Placeholder 4"/>
          <p:cNvSpPr>
            <a:spLocks noGrp="1"/>
          </p:cNvSpPr>
          <p:nvPr>
            <p:ph type="ftr" sz="quarter" idx="11"/>
            <p:custDataLst>
              <p:tags r:id="rId4"/>
            </p:custDataLst>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853108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10/26/2020</a:t>
            </a:fld>
            <a:endParaRPr lang="en-US" dirty="0"/>
          </a:p>
        </p:txBody>
      </p:sp>
      <p:sp>
        <p:nvSpPr>
          <p:cNvPr id="6" name="Footer Placeholder 5"/>
          <p:cNvSpPr>
            <a:spLocks noGrp="1"/>
          </p:cNvSpPr>
          <p:nvPr>
            <p:ph type="ftr" sz="quarter" idx="11"/>
            <p:custDataLst>
              <p:tags r:id="rId5"/>
            </p:custDataLst>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128262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10/26/2020</a:t>
            </a:fld>
            <a:endParaRPr lang="en-US" dirty="0"/>
          </a:p>
        </p:txBody>
      </p:sp>
      <p:sp>
        <p:nvSpPr>
          <p:cNvPr id="8" name="Footer Placeholder 7"/>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88104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3"/>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54753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10/26/2020</a:t>
            </a:fld>
            <a:endParaRPr lang="en-US" dirty="0"/>
          </a:p>
        </p:txBody>
      </p:sp>
      <p:sp>
        <p:nvSpPr>
          <p:cNvPr id="4" name="Footer Placeholder 3"/>
          <p:cNvSpPr>
            <a:spLocks noGrp="1"/>
          </p:cNvSpPr>
          <p:nvPr>
            <p:ph type="ftr" sz="quarter" idx="11"/>
            <p:custDataLst>
              <p:tags r:id="rId3"/>
            </p:custDataLst>
          </p:nvPr>
        </p:nvSpPr>
        <p:spPr>
          <a:xfrm>
            <a:off x="3028950" y="6356357"/>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997088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821DBD4A-9EC5-4AE0-BC39-7C3098D1776E}" type="datetime1">
              <a:rPr lang="en-US" smtClean="0"/>
              <a:t>10/26/2020</a:t>
            </a:fld>
            <a:endParaRPr lang="en-US" dirty="0"/>
          </a:p>
        </p:txBody>
      </p:sp>
      <p:sp>
        <p:nvSpPr>
          <p:cNvPr id="3" name="Footer Placeholder 2"/>
          <p:cNvSpPr>
            <a:spLocks noGrp="1"/>
          </p:cNvSpPr>
          <p:nvPr>
            <p:ph type="ftr" sz="quarter" idx="11"/>
            <p:custDataLst>
              <p:tags r:id="rId2"/>
            </p:custDataLst>
          </p:nvPr>
        </p:nvSpPr>
        <p:spPr>
          <a:xfrm>
            <a:off x="3028950" y="6356357"/>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3"/>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220138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10/26/2020</a:t>
            </a:fld>
            <a:endParaRPr lang="en-US" dirty="0"/>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7816047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10/26/2020</a:t>
            </a:fld>
            <a:endParaRPr lang="en-US" dirty="0"/>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2105878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10/26/2020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157946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10/26/2020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444292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solidFill>
          <a:schemeClr val="bg1"/>
        </a:solidFill>
        <a:effectLst/>
      </p:bgPr>
    </p:bg>
    <p:spTree>
      <p:nvGrpSpPr>
        <p:cNvPr id="1" name=""/>
        <p:cNvGrpSpPr/>
        <p:nvPr/>
      </p:nvGrpSpPr>
      <p:grpSpPr>
        <a:xfrm>
          <a:off x="0" y="0"/>
          <a:ext cx="0" cy="0"/>
          <a:chOff x="0" y="0"/>
          <a:chExt cx="0" cy="0"/>
        </a:xfrm>
      </p:grpSpPr>
      <p:pic>
        <p:nvPicPr>
          <p:cNvPr id="34818" name="Picture 2" descr="https://edcountmicrosoftonlinecom-1.sharepoint.microsoftonline.com/Internal_Resources/edCount%20Style%20Resources/edCount%20Logo%20(tiny).jpg"/>
          <p:cNvPicPr>
            <a:picLocks noChangeAspect="1" noChangeArrowheads="1"/>
          </p:cNvPicPr>
          <p:nvPr/>
        </p:nvPicPr>
        <p:blipFill>
          <a:blip r:embed="rId6" cstate="print"/>
          <a:srcRect t="16326" r="17612" b="18368"/>
          <a:stretch>
            <a:fillRect/>
          </a:stretch>
        </p:blipFill>
        <p:spPr bwMode="auto">
          <a:xfrm>
            <a:off x="7955280" y="6446520"/>
            <a:ext cx="1051560" cy="304800"/>
          </a:xfrm>
          <a:prstGeom prst="rect">
            <a:avLst/>
          </a:prstGeom>
          <a:noFill/>
        </p:spPr>
      </p:pic>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9"/>
            <a:ext cx="2133600" cy="365125"/>
          </a:xfr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7"/>
          <a:srcRect l="61300" t="35555" r="17850" b="26045"/>
          <a:stretch/>
        </p:blipFill>
        <p:spPr>
          <a:xfrm>
            <a:off x="8091313"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3"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5"/>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68094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pic>
        <p:nvPicPr>
          <p:cNvPr id="34818" name="Picture 2" descr="https://edcountmicrosoftonlinecom-1.sharepoint.microsoftonline.com/Internal_Resources/edCount%20Style%20Resources/edCount%20Logo%20(tiny).jpg"/>
          <p:cNvPicPr>
            <a:picLocks noChangeAspect="1" noChangeArrowheads="1"/>
          </p:cNvPicPr>
          <p:nvPr/>
        </p:nvPicPr>
        <p:blipFill>
          <a:blip r:embed="rId6" cstate="print"/>
          <a:srcRect t="16326" r="17612" b="18368"/>
          <a:stretch>
            <a:fillRect/>
          </a:stretch>
        </p:blipFill>
        <p:spPr bwMode="auto">
          <a:xfrm>
            <a:off x="7955280" y="6446520"/>
            <a:ext cx="1051560" cy="304800"/>
          </a:xfrm>
          <a:prstGeom prst="rect">
            <a:avLst/>
          </a:prstGeom>
          <a:noFill/>
        </p:spPr>
      </p:pic>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9"/>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7"/>
          <a:srcRect l="61300" t="35555" r="17850" b="26045"/>
          <a:stretch/>
        </p:blipFill>
        <p:spPr>
          <a:xfrm>
            <a:off x="8091313"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3"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5"/>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86428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10/26/2020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847850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10/26/2020</a:t>
            </a:fld>
            <a:endParaRPr lang="en-US" dirty="0"/>
          </a:p>
        </p:txBody>
      </p:sp>
      <p:sp>
        <p:nvSpPr>
          <p:cNvPr id="5" name="Footer Placeholder 4"/>
          <p:cNvSpPr>
            <a:spLocks noGrp="1"/>
          </p:cNvSpPr>
          <p:nvPr>
            <p:ph type="ftr" sz="quarter" idx="11"/>
            <p:custDataLst>
              <p:tags r:id="rId4"/>
            </p:custDataLst>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95825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a:t>Click to edit Master title style</a:t>
            </a:r>
          </a:p>
        </p:txBody>
      </p:sp>
      <p:sp>
        <p:nvSpPr>
          <p:cNvPr id="3" name="Content Placeholder 2"/>
          <p:cNvSpPr>
            <a:spLocks noGrp="1"/>
          </p:cNvSpPr>
          <p:nvPr>
            <p:ph sz="half" idx="1"/>
            <p:custDataLst>
              <p:tags r:id="rId3"/>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4"/>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5"/>
            </p:custDataLst>
          </p:nvPr>
        </p:nvSpPr>
        <p:spPr>
          <a:xfrm>
            <a:off x="628650" y="6356355"/>
            <a:ext cx="2057400" cy="365125"/>
          </a:xfrm>
          <a:prstGeom prst="rect">
            <a:avLst/>
          </a:prstGeom>
        </p:spPr>
        <p:txBody>
          <a:bodyPr/>
          <a:lstStyle/>
          <a:p>
            <a:fld id="{6876DD28-957A-4C0B-B4F8-87FDEABDDA23}" type="datetime1">
              <a:rPr lang="en-US" smtClean="0"/>
              <a:t>10/26/2020</a:t>
            </a:fld>
            <a:endParaRPr lang="en-US" dirty="0"/>
          </a:p>
        </p:txBody>
      </p:sp>
      <p:sp>
        <p:nvSpPr>
          <p:cNvPr id="6" name="Footer Placeholder 5"/>
          <p:cNvSpPr>
            <a:spLocks noGrp="1"/>
          </p:cNvSpPr>
          <p:nvPr>
            <p:ph type="ftr" sz="quarter" idx="11"/>
            <p:custDataLst>
              <p:tags r:id="rId6"/>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7"/>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483737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10/26/2020</a:t>
            </a:fld>
            <a:endParaRPr lang="en-US" dirty="0"/>
          </a:p>
        </p:txBody>
      </p:sp>
      <p:sp>
        <p:nvSpPr>
          <p:cNvPr id="5" name="Footer Placeholder 4"/>
          <p:cNvSpPr>
            <a:spLocks noGrp="1"/>
          </p:cNvSpPr>
          <p:nvPr>
            <p:ph type="ftr" sz="quarter" idx="11"/>
            <p:custDataLst>
              <p:tags r:id="rId4"/>
            </p:custDataLst>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8509517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10/26/2020</a:t>
            </a:fld>
            <a:endParaRPr lang="en-US" dirty="0"/>
          </a:p>
        </p:txBody>
      </p:sp>
      <p:sp>
        <p:nvSpPr>
          <p:cNvPr id="6" name="Footer Placeholder 5"/>
          <p:cNvSpPr>
            <a:spLocks noGrp="1"/>
          </p:cNvSpPr>
          <p:nvPr>
            <p:ph type="ftr" sz="quarter" idx="11"/>
            <p:custDataLst>
              <p:tags r:id="rId5"/>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105012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10/26/2020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9314661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10/26/2020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595521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821DBD4A-9EC5-4AE0-BC39-7C3098D1776E}" type="datetime1">
              <a:rPr lang="en-US" smtClean="0"/>
              <a:t>10/26/2020</a:t>
            </a:fld>
            <a:endParaRPr lang="en-US" dirty="0"/>
          </a:p>
        </p:txBody>
      </p:sp>
      <p:sp>
        <p:nvSpPr>
          <p:cNvPr id="3" name="Footer Placeholder 2"/>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36487848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10/26/2020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9921529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10/26/2020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25619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10/26/2020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718459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10/26/2020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1184585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378678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D79039AF-D442-49B4-B8DA-D31D57E3EE6F}" type="datetime1">
              <a:rPr lang="en-US" smtClean="0"/>
              <a:t>10/26/2020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34976470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4" cstate="print"/>
          <a:srcRect t="16326" r="17612" b="18368"/>
          <a:stretch>
            <a:fillRect/>
          </a:stretch>
        </p:blipFill>
        <p:spPr bwMode="auto">
          <a:xfrm>
            <a:off x="7955280" y="6446520"/>
            <a:ext cx="1051560" cy="304800"/>
          </a:xfrm>
          <a:prstGeom prst="rect">
            <a:avLst/>
          </a:prstGeom>
          <a:noFill/>
        </p:spPr>
      </p:pic>
    </p:spTree>
    <p:extLst>
      <p:ext uri="{BB962C8B-B14F-4D97-AF65-F5344CB8AC3E}">
        <p14:creationId xmlns:p14="http://schemas.microsoft.com/office/powerpoint/2010/main" val="16963281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4" cstate="print"/>
          <a:srcRect t="16326" r="17612" b="18368"/>
          <a:stretch>
            <a:fillRect/>
          </a:stretch>
        </p:blipFill>
        <p:spPr bwMode="auto">
          <a:xfrm>
            <a:off x="7955280" y="6446520"/>
            <a:ext cx="1051560" cy="304800"/>
          </a:xfrm>
          <a:prstGeom prst="rect">
            <a:avLst/>
          </a:prstGeom>
          <a:noFill/>
        </p:spPr>
      </p:pic>
    </p:spTree>
    <p:extLst>
      <p:ext uri="{BB962C8B-B14F-4D97-AF65-F5344CB8AC3E}">
        <p14:creationId xmlns:p14="http://schemas.microsoft.com/office/powerpoint/2010/main" val="29713526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a:xfrm>
            <a:off x="628650" y="6356355"/>
            <a:ext cx="2057400" cy="365125"/>
          </a:xfrm>
          <a:prstGeom prst="rect">
            <a:avLst/>
          </a:prstGeom>
        </p:spPr>
        <p:txBody>
          <a:bodyPr/>
          <a:lstStyle/>
          <a:p>
            <a:fld id="{6876DD28-957A-4C0B-B4F8-87FDEABDDA23}" type="datetime1">
              <a:rPr lang="en-US" smtClean="0"/>
              <a:t>10/26/2020</a:t>
            </a:fld>
            <a:endParaRPr lang="en-US" dirty="0"/>
          </a:p>
        </p:txBody>
      </p:sp>
      <p:sp>
        <p:nvSpPr>
          <p:cNvPr id="6" name="Footer Placeholder 5"/>
          <p:cNvSpPr>
            <a:spLocks noGrp="1"/>
          </p:cNvSpPr>
          <p:nvPr>
            <p:ph type="ftr" sz="quarter" idx="11"/>
            <p:custDataLst>
              <p:tags r:id="rId5"/>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404677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D79039AF-D442-49B4-B8DA-D31D57E3EE6F}" type="datetime1">
              <a:rPr lang="en-US" smtClean="0"/>
              <a:t>10/26/2020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7901569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0" y="6356355"/>
            <a:ext cx="2057400" cy="365125"/>
          </a:xfrm>
          <a:prstGeom prst="rect">
            <a:avLst/>
          </a:prstGeom>
        </p:spPr>
        <p:txBody>
          <a:bodyPr/>
          <a:lstStyle/>
          <a:p>
            <a:fld id="{9FE5DCCD-82FD-4BD7-AF3E-550A281065EC}" type="datetime1">
              <a:rPr lang="en-US" smtClean="0"/>
              <a:t>10/26/2020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1546804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a:xfrm>
            <a:off x="628650" y="6356355"/>
            <a:ext cx="2057400" cy="365125"/>
          </a:xfrm>
          <a:prstGeom prst="rect">
            <a:avLst/>
          </a:prstGeom>
        </p:spPr>
        <p:txBody>
          <a:bodyPr/>
          <a:lstStyle/>
          <a:p>
            <a:fld id="{821DBD4A-9EC5-4AE0-BC39-7C3098D1776E}" type="datetime1">
              <a:rPr lang="en-US" smtClean="0"/>
              <a:t>10/26/2020</a:t>
            </a:fld>
            <a:endParaRPr lang="en-US" dirty="0"/>
          </a:p>
        </p:txBody>
      </p:sp>
      <p:sp>
        <p:nvSpPr>
          <p:cNvPr id="3" name="Footer Placeholder 2"/>
          <p:cNvSpPr>
            <a:spLocks noGrp="1"/>
          </p:cNvSpPr>
          <p:nvPr>
            <p:ph type="ftr" sz="quarter" idx="11"/>
            <p:custDataLst>
              <p:tags r:id="rId2"/>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3"/>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6568453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43C5846E-FA70-4A92-8C20-57CFB591D22C}" type="datetime1">
              <a:rPr lang="en-US" smtClean="0"/>
              <a:t>10/26/2020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0783170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3D81CDD6-F69F-4030-90BA-1A42D8E1A7C9}" type="datetime1">
              <a:rPr lang="en-US" smtClean="0"/>
              <a:t>10/26/2020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9165878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6CD14146-74BB-4B6F-A36D-9F01F7E1CE75}" type="datetime1">
              <a:rPr lang="en-US" smtClean="0"/>
              <a:t>10/26/2020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356380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1C951C5B-331A-4F9C-9E09-F23B22D6F85C}" type="datetime1">
              <a:rPr lang="en-US" smtClean="0"/>
              <a:t>10/26/2020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039083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0" y="6356355"/>
            <a:ext cx="2057400" cy="365125"/>
          </a:xfrm>
          <a:prstGeom prst="rect">
            <a:avLst/>
          </a:prstGeom>
        </p:spPr>
        <p:txBody>
          <a:bodyPr/>
          <a:lstStyle/>
          <a:p>
            <a:fld id="{9FE5DCCD-82FD-4BD7-AF3E-550A281065EC}" type="datetime1">
              <a:rPr lang="en-US" smtClean="0"/>
              <a:t>10/26/2020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355546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2"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2"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3"/>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99204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2"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2"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3"/>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45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a:xfrm>
            <a:off x="628650" y="6356355"/>
            <a:ext cx="2057400" cy="365125"/>
          </a:xfrm>
          <a:prstGeom prst="rect">
            <a:avLst/>
          </a:prstGeom>
        </p:spPr>
        <p:txBody>
          <a:bodyPr/>
          <a:lstStyle/>
          <a:p>
            <a:fld id="{821DBD4A-9EC5-4AE0-BC39-7C3098D1776E}" type="datetime1">
              <a:rPr lang="en-US" smtClean="0"/>
              <a:t>10/26/2020</a:t>
            </a:fld>
            <a:endParaRPr lang="en-US" dirty="0"/>
          </a:p>
        </p:txBody>
      </p:sp>
      <p:sp>
        <p:nvSpPr>
          <p:cNvPr id="3" name="Footer Placeholder 2"/>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pic>
        <p:nvPicPr>
          <p:cNvPr id="5" name="Picture 2" descr="https://edcountmicrosoftonlinecom-1.sharepoint.microsoftonline.com/Internal_Resources/edCount%20Style%20Resources/edCount%20Logo%20(tiny).jpg">
            <a:extLst>
              <a:ext uri="{FF2B5EF4-FFF2-40B4-BE49-F238E27FC236}">
                <a16:creationId xmlns:a16="http://schemas.microsoft.com/office/drawing/2014/main" id="{36BAB1EE-B0CC-4112-8DBC-B695443E7FBE}"/>
              </a:ext>
            </a:extLst>
          </p:cNvPr>
          <p:cNvPicPr>
            <a:picLocks noChangeAspect="1" noChangeArrowheads="1"/>
          </p:cNvPicPr>
          <p:nvPr userDrawn="1"/>
        </p:nvPicPr>
        <p:blipFill>
          <a:blip r:embed="rId6"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409601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43C5846E-FA70-4A92-8C20-57CFB591D22C}" type="datetime1">
              <a:rPr lang="en-US" smtClean="0"/>
              <a:t>10/26/2020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60439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3D81CDD6-F69F-4030-90BA-1A42D8E1A7C9}" type="datetime1">
              <a:rPr lang="en-US" smtClean="0"/>
              <a:t>10/26/2020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617849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ags" Target="../tags/tag39.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ags" Target="../tags/tag38.xml"/><Relationship Id="rId2" Type="http://schemas.openxmlformats.org/officeDocument/2006/relationships/slideLayout" Target="../slideLayouts/slideLayout26.xml"/><Relationship Id="rId16" Type="http://schemas.openxmlformats.org/officeDocument/2006/relationships/tags" Target="../tags/tag37.xml"/><Relationship Id="rId20" Type="http://schemas.openxmlformats.org/officeDocument/2006/relationships/image" Target="../media/image1.e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ags" Target="../tags/tag36.xml"/><Relationship Id="rId10" Type="http://schemas.openxmlformats.org/officeDocument/2006/relationships/slideLayout" Target="../slideLayouts/slideLayout34.xml"/><Relationship Id="rId19" Type="http://schemas.openxmlformats.org/officeDocument/2006/relationships/tags" Target="../tags/tag40.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ags" Target="../tags/tag72.xml"/><Relationship Id="rId18" Type="http://schemas.openxmlformats.org/officeDocument/2006/relationships/image" Target="../media/image1.emf"/><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17" Type="http://schemas.openxmlformats.org/officeDocument/2006/relationships/tags" Target="../tags/tag76.xml"/><Relationship Id="rId2" Type="http://schemas.openxmlformats.org/officeDocument/2006/relationships/slideLayout" Target="../slideLayouts/slideLayout39.xml"/><Relationship Id="rId16" Type="http://schemas.openxmlformats.org/officeDocument/2006/relationships/tags" Target="../tags/tag75.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ags" Target="../tags/tag74.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ags" Target="../tags/tag7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tags" Target="../tags/tag10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ags" Target="../tags/tag103.xml"/><Relationship Id="rId2" Type="http://schemas.openxmlformats.org/officeDocument/2006/relationships/slideLayout" Target="../slideLayouts/slideLayout50.xml"/><Relationship Id="rId16" Type="http://schemas.openxmlformats.org/officeDocument/2006/relationships/tags" Target="../tags/tag102.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tags" Target="../tags/tag101.xml"/><Relationship Id="rId10" Type="http://schemas.openxmlformats.org/officeDocument/2006/relationships/slideLayout" Target="../slideLayouts/slideLayout58.xml"/><Relationship Id="rId19" Type="http://schemas.openxmlformats.org/officeDocument/2006/relationships/image" Target="../media/image1.emf"/><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5"/>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6"/>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7"/>
            </p:custDataLst>
          </p:nvPr>
        </p:nvPicPr>
        <p:blipFill>
          <a:blip r:embed="rId19"/>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8"/>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32643220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32" r:id="rId12"/>
    <p:sldLayoutId id="2147483746" r:id="rId13"/>
  </p:sldLayoutIdLst>
  <p:hf hdr="0" ftr="0" dt="0"/>
  <p:txStyles>
    <p:title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10/26/2020</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3FF4B5-3AA1-4192-B01D-6F2C6276B8E3}" type="slidenum">
              <a:rPr lang="en-US" smtClean="0"/>
              <a:t>‹#›</a:t>
            </a:fld>
            <a:endParaRPr lang="en-US"/>
          </a:p>
        </p:txBody>
      </p:sp>
    </p:spTree>
    <p:extLst>
      <p:ext uri="{BB962C8B-B14F-4D97-AF65-F5344CB8AC3E}">
        <p14:creationId xmlns:p14="http://schemas.microsoft.com/office/powerpoint/2010/main" val="5132551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783"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5"/>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6"/>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7"/>
            </p:custDataLst>
          </p:nvPr>
        </p:nvSpPr>
        <p:spPr>
          <a:xfrm>
            <a:off x="628650" y="6356357"/>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10/26/2020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8"/>
            </p:custDataLst>
          </p:nvPr>
        </p:nvPicPr>
        <p:blipFill>
          <a:blip r:embed="rId20"/>
          <a:stretch>
            <a:fillRect/>
          </a:stretch>
        </p:blipFill>
        <p:spPr>
          <a:xfrm>
            <a:off x="7981689" y="230192"/>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9"/>
            </p:custDataLst>
          </p:nvPr>
        </p:nvSpPr>
        <p:spPr>
          <a:xfrm>
            <a:off x="2686050" y="635635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245949031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4"/>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5"/>
            </p:custDataLst>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10/26/2020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7"/>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111776580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5"/>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6"/>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7"/>
            </p:custDataLst>
          </p:nvPr>
        </p:nvPicPr>
        <p:blipFill>
          <a:blip r:embed="rId19"/>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8"/>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427302418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Lst>
  <p:hf hdr="0" ftr="0" dt="0"/>
  <p:txStyles>
    <p:title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image" Target="../media/image4.emf"/><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3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7.xml"/></Relationships>
</file>

<file path=ppt/slides/_rels/slide11.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6.xml"/><Relationship Id="rId1" Type="http://schemas.openxmlformats.org/officeDocument/2006/relationships/tags" Target="../tags/tag13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37.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40.xml"/><Relationship Id="rId7" Type="http://schemas.openxmlformats.org/officeDocument/2006/relationships/image" Target="../media/image10.sv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image" Target="../media/image9.png"/><Relationship Id="rId5" Type="http://schemas.openxmlformats.org/officeDocument/2006/relationships/notesSlide" Target="../notesSlides/notesSlide5.xml"/><Relationship Id="rId4" Type="http://schemas.openxmlformats.org/officeDocument/2006/relationships/slideLayout" Target="../slideLayouts/slideLayout12.xml"/><Relationship Id="rId9"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4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3.xml"/><Relationship Id="rId1" Type="http://schemas.openxmlformats.org/officeDocument/2006/relationships/tags" Target="../tags/tag142.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44.xml"/><Relationship Id="rId5" Type="http://schemas.openxmlformats.org/officeDocument/2006/relationships/image" Target="../media/image2.jpe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6.xml"/><Relationship Id="rId1" Type="http://schemas.openxmlformats.org/officeDocument/2006/relationships/tags" Target="../tags/tag145.xml"/><Relationship Id="rId5" Type="http://schemas.openxmlformats.org/officeDocument/2006/relationships/image" Target="../media/image1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4991099" y="640081"/>
            <a:ext cx="3672839" cy="3538217"/>
          </a:xfrm>
          <a:noFill/>
        </p:spPr>
        <p:txBody>
          <a:bodyPr vert="horz" lIns="91440" tIns="45720" rIns="91440" bIns="45720" rtlCol="0">
            <a:normAutofit/>
          </a:bodyPr>
          <a:lstStyle/>
          <a:p>
            <a:pPr algn="l"/>
            <a:r>
              <a:rPr lang="en-US" sz="3800" dirty="0">
                <a:effectLst/>
              </a:rPr>
              <a:t>Designing High-Quality Three-Dimensional Science Assessments for Classroom Use</a:t>
            </a:r>
          </a:p>
        </p:txBody>
      </p:sp>
      <p:sp>
        <p:nvSpPr>
          <p:cNvPr id="3" name="Subtitle 2"/>
          <p:cNvSpPr>
            <a:spLocks noGrp="1"/>
          </p:cNvSpPr>
          <p:nvPr>
            <p:ph type="subTitle" idx="1"/>
            <p:custDataLst>
              <p:tags r:id="rId3"/>
            </p:custDataLst>
          </p:nvPr>
        </p:nvSpPr>
        <p:spPr>
          <a:xfrm>
            <a:off x="4991099" y="4660903"/>
            <a:ext cx="3672840" cy="1557017"/>
          </a:xfrm>
          <a:noFill/>
        </p:spPr>
        <p:txBody>
          <a:bodyPr vert="horz" lIns="91440" tIns="45720" rIns="91440" bIns="45720" rtlCol="0" anchor="t">
            <a:normAutofit/>
          </a:bodyPr>
          <a:lstStyle/>
          <a:p>
            <a:pPr algn="l"/>
            <a:r>
              <a:rPr lang="en-US" b="1" dirty="0"/>
              <a:t>Chapter 2: Unpacking the NGSS Performance Expectations</a:t>
            </a:r>
            <a:endParaRPr lang="en-US" b="1" dirty="0">
              <a:cs typeface="Calibri"/>
            </a:endParaRPr>
          </a:p>
          <a:p>
            <a:pPr algn="l"/>
            <a:r>
              <a:rPr lang="en-US" b="1" dirty="0">
                <a:cs typeface="Calibri"/>
              </a:rPr>
              <a:t>Module 2.1: Overview of the Purpose of Unpacking </a:t>
            </a:r>
          </a:p>
        </p:txBody>
      </p:sp>
      <p:sp>
        <p:nvSpPr>
          <p:cNvPr id="28" name="Rectangle 2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custDataLst>
              <p:tags r:id="rId4"/>
            </p:custDataLst>
          </p:nvPr>
        </p:nvPicPr>
        <p:blipFill>
          <a:blip r:embed="rId7"/>
          <a:stretch>
            <a:fillRect/>
          </a:stretch>
        </p:blipFill>
        <p:spPr>
          <a:xfrm>
            <a:off x="724875" y="1870738"/>
            <a:ext cx="3127248" cy="3116501"/>
          </a:xfrm>
          <a:prstGeom prst="rect">
            <a:avLst/>
          </a:prstGeom>
          <a:effectLst/>
        </p:spPr>
      </p:pic>
      <p:cxnSp>
        <p:nvCxnSpPr>
          <p:cNvPr id="32" name="Straight Connector 3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8FC7FDB-F0C0-47E6-A336-1954C6C5ED36}"/>
              </a:ext>
            </a:extLst>
          </p:cNvPr>
          <p:cNvSpPr/>
          <p:nvPr/>
        </p:nvSpPr>
        <p:spPr>
          <a:xfrm>
            <a:off x="7943161" y="94745"/>
            <a:ext cx="1131190" cy="808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40860EA-F9CC-4608-8721-07EABCA9D0D2}"/>
              </a:ext>
            </a:extLst>
          </p:cNvPr>
          <p:cNvSpPr/>
          <p:nvPr/>
        </p:nvSpPr>
        <p:spPr>
          <a:xfrm>
            <a:off x="8095561" y="247145"/>
            <a:ext cx="978790" cy="952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C7E9C1B-0A66-45ED-A75C-1A8B85BDF77B}"/>
              </a:ext>
            </a:extLst>
          </p:cNvPr>
          <p:cNvSpPr/>
          <p:nvPr/>
        </p:nvSpPr>
        <p:spPr>
          <a:xfrm>
            <a:off x="4580686" y="6157297"/>
            <a:ext cx="4554627" cy="700704"/>
          </a:xfrm>
          <a:prstGeom prst="rect">
            <a:avLst/>
          </a:prstGeom>
          <a:solidFill>
            <a:schemeClr val="bg1">
              <a:alpha val="50000"/>
            </a:schemeClr>
          </a:solidFill>
          <a:ln>
            <a:solidFill>
              <a:schemeClr val="bg1"/>
            </a:solidFill>
          </a:ln>
        </p:spPr>
        <p:txBody>
          <a:bodyPr wrap="square">
            <a:noAutofit/>
          </a:bodyPr>
          <a:lstStyle/>
          <a:p>
            <a:pPr lvl="0" algn="ctr" defTabSz="914400">
              <a:spcBef>
                <a:spcPct val="20000"/>
              </a:spcBef>
              <a:defRPr/>
            </a:pPr>
            <a:r>
              <a:rPr lang="en-US" sz="1000" dirty="0">
                <a:solidFill>
                  <a:sysClr val="windowText" lastClr="000000"/>
                </a:solidFill>
              </a:rPr>
              <a:t>This digital workbook on designing high quality three-dimensional science assessment tasks for classroom use was developed by edCount, LLC, under</a:t>
            </a:r>
            <a:br>
              <a:rPr lang="en-US" sz="1000" dirty="0">
                <a:solidFill>
                  <a:sysClr val="windowText" lastClr="000000"/>
                </a:solidFill>
              </a:rPr>
            </a:br>
            <a:r>
              <a:rPr lang="en-US" sz="1000" dirty="0">
                <a:solidFill>
                  <a:sysClr val="windowText" lastClr="000000"/>
                </a:solidFill>
              </a:rPr>
              <a:t>Enhanced Assessment Grants Program, CFDA 84.368A.</a:t>
            </a:r>
          </a:p>
        </p:txBody>
      </p:sp>
    </p:spTree>
    <p:custDataLst>
      <p:tags r:id="rId1"/>
    </p:custDataLst>
    <p:extLst>
      <p:ext uri="{BB962C8B-B14F-4D97-AF65-F5344CB8AC3E}">
        <p14:creationId xmlns:p14="http://schemas.microsoft.com/office/powerpoint/2010/main" val="1576102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B2FF3-C211-4C60-A51C-AEA6DEF30018}"/>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43A37BC2-2189-4045-94F0-9673B346051C}"/>
              </a:ext>
            </a:extLst>
          </p:cNvPr>
          <p:cNvSpPr>
            <a:spLocks noGrp="1"/>
          </p:cNvSpPr>
          <p:nvPr>
            <p:ph idx="1"/>
          </p:nvPr>
        </p:nvSpPr>
        <p:spPr>
          <a:xfrm>
            <a:off x="457200" y="1417320"/>
            <a:ext cx="8229600" cy="4784118"/>
          </a:xfrm>
        </p:spPr>
        <p:txBody>
          <a:bodyPr/>
          <a:lstStyle/>
          <a:p>
            <a:pPr marL="0" indent="0">
              <a:buNone/>
            </a:pPr>
            <a:r>
              <a:rPr lang="en-US" sz="2200" dirty="0"/>
              <a:t>In the Web Links pod, you can find the following resources:</a:t>
            </a:r>
          </a:p>
          <a:p>
            <a:r>
              <a:rPr lang="en-US" sz="2200" dirty="0"/>
              <a:t>An Introduction To The NGSS Created by Steve </a:t>
            </a:r>
            <a:r>
              <a:rPr lang="en-US" sz="2200" dirty="0" err="1"/>
              <a:t>Figurelli</a:t>
            </a:r>
            <a:endParaRPr lang="en-US" sz="2200" dirty="0"/>
          </a:p>
          <a:p>
            <a:r>
              <a:rPr lang="en-US" sz="2200" dirty="0"/>
              <a:t>A Framework for K-12 Science Education</a:t>
            </a:r>
          </a:p>
          <a:p>
            <a:r>
              <a:rPr lang="en-US" sz="2200" dirty="0"/>
              <a:t>Next Generation Science Standards</a:t>
            </a:r>
          </a:p>
        </p:txBody>
      </p:sp>
    </p:spTree>
    <p:custDataLst>
      <p:tags r:id="rId1"/>
    </p:custDataLst>
    <p:extLst>
      <p:ext uri="{BB962C8B-B14F-4D97-AF65-F5344CB8AC3E}">
        <p14:creationId xmlns:p14="http://schemas.microsoft.com/office/powerpoint/2010/main" val="3601316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457200" y="274638"/>
            <a:ext cx="8229600" cy="1143000"/>
          </a:xfrm>
        </p:spPr>
        <p:txBody>
          <a:bodyPr/>
          <a:lstStyle/>
          <a:p>
            <a:r>
              <a:rPr lang="en-US" b="1" dirty="0"/>
              <a:t>References</a:t>
            </a:r>
          </a:p>
        </p:txBody>
      </p:sp>
      <p:sp>
        <p:nvSpPr>
          <p:cNvPr id="5" name="Content Placeholder 4"/>
          <p:cNvSpPr>
            <a:spLocks noGrp="1"/>
          </p:cNvSpPr>
          <p:nvPr>
            <p:ph idx="1"/>
            <p:custDataLst>
              <p:tags r:id="rId3"/>
            </p:custDataLst>
          </p:nvPr>
        </p:nvSpPr>
        <p:spPr>
          <a:xfrm>
            <a:off x="457200" y="1295400"/>
            <a:ext cx="8229600" cy="4830763"/>
          </a:xfrm>
        </p:spPr>
        <p:txBody>
          <a:bodyPr>
            <a:normAutofit/>
          </a:bodyPr>
          <a:lstStyle/>
          <a:p>
            <a:pPr marL="457200" indent="-457200">
              <a:buNone/>
            </a:pPr>
            <a:r>
              <a:rPr lang="en-US" sz="1600" dirty="0"/>
              <a:t>National Research Council. (2012). </a:t>
            </a:r>
            <a:r>
              <a:rPr lang="en-US" sz="1600" i="1" dirty="0"/>
              <a:t>A Framework for K-12 Science Education: Practices, Crosscutting Concepts, and Core Ideas</a:t>
            </a:r>
            <a:r>
              <a:rPr lang="en-US" sz="1600" dirty="0"/>
              <a:t>. Washington, DC: The National Academies Press. https://doi.org/10.17226/13165.</a:t>
            </a:r>
          </a:p>
          <a:p>
            <a:pPr marL="457200" indent="-457200">
              <a:buNone/>
            </a:pPr>
            <a:endParaRPr lang="en-US" sz="1800" dirty="0"/>
          </a:p>
        </p:txBody>
      </p:sp>
    </p:spTree>
    <p:custDataLst>
      <p:tags r:id="rId1"/>
    </p:custDataLst>
    <p:extLst>
      <p:ext uri="{BB962C8B-B14F-4D97-AF65-F5344CB8AC3E}">
        <p14:creationId xmlns:p14="http://schemas.microsoft.com/office/powerpoint/2010/main" val="4029331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C021D5A-181D-4678-9DDE-10E2E0277665}"/>
              </a:ext>
            </a:extLst>
          </p:cNvPr>
          <p:cNvSpPr>
            <a:spLocks noGrp="1"/>
          </p:cNvSpPr>
          <p:nvPr>
            <p:ph type="title"/>
            <p:custDataLst>
              <p:tags r:id="rId2"/>
            </p:custDataLst>
          </p:nvPr>
        </p:nvSpPr>
        <p:spPr>
          <a:xfrm>
            <a:off x="5101147" y="3132021"/>
            <a:ext cx="3604497" cy="1297115"/>
          </a:xfrm>
        </p:spPr>
        <p:txBody>
          <a:bodyPr vert="horz" lIns="91440" tIns="45720" rIns="91440" bIns="45720" rtlCol="0" anchor="t">
            <a:normAutofit fontScale="90000"/>
          </a:bodyPr>
          <a:lstStyle/>
          <a:p>
            <a:pPr defTabSz="914400"/>
            <a:r>
              <a:rPr lang="en-US" sz="4000" dirty="0">
                <a:effectLst/>
              </a:rPr>
              <a:t>Module 2.1:</a:t>
            </a:r>
            <a:br>
              <a:rPr lang="en-US" sz="4000" dirty="0">
                <a:effectLst/>
              </a:rPr>
            </a:br>
            <a:r>
              <a:rPr lang="en-US" sz="4000" dirty="0">
                <a:effectLst/>
                <a:cs typeface="Calibri Light"/>
              </a:rPr>
              <a:t>Overview of the Purpose of </a:t>
            </a:r>
            <a:r>
              <a:rPr lang="en-US" sz="4000">
                <a:effectLst/>
                <a:cs typeface="Calibri Light"/>
              </a:rPr>
              <a:t>Unpacking</a:t>
            </a:r>
            <a:endParaRPr lang="en-US" sz="4000" dirty="0">
              <a:effectLst/>
              <a:cs typeface="Calibri Light"/>
            </a:endParaRPr>
          </a:p>
        </p:txBody>
      </p:sp>
      <p:grpSp>
        <p:nvGrpSpPr>
          <p:cNvPr id="28" name="Group 27">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5977"/>
            <a:ext cx="4679005" cy="6863979"/>
            <a:chOff x="305" y="-5977"/>
            <a:chExt cx="6238675" cy="6863979"/>
          </a:xfrm>
        </p:grpSpPr>
        <p:sp>
          <p:nvSpPr>
            <p:cNvPr id="29" name="Freeform: Shape 28">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descr="A close up of a sign&#10;&#10;Description automatically generated">
            <a:extLst>
              <a:ext uri="{FF2B5EF4-FFF2-40B4-BE49-F238E27FC236}">
                <a16:creationId xmlns:a16="http://schemas.microsoft.com/office/drawing/2014/main" id="{BDAAE262-1C2B-4E07-A2CE-5D05DDA9CE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738" y="2105875"/>
            <a:ext cx="3333750" cy="3333750"/>
          </a:xfrm>
          <a:prstGeom prst="rect">
            <a:avLst/>
          </a:prstGeom>
        </p:spPr>
      </p:pic>
      <p:pic>
        <p:nvPicPr>
          <p:cNvPr id="10" name="Picture 2" descr="https://edcountmicrosoftonlinecom-1.sharepoint.microsoftonline.com/Internal_Resources/edCount%20Style%20Resources/edCount%20Logo%20(tiny).jpg">
            <a:extLst>
              <a:ext uri="{FF2B5EF4-FFF2-40B4-BE49-F238E27FC236}">
                <a16:creationId xmlns:a16="http://schemas.microsoft.com/office/drawing/2014/main" id="{40FEAE03-BA1B-4C6A-AF7A-FF9417F0F7B8}"/>
              </a:ext>
            </a:extLst>
          </p:cNvPr>
          <p:cNvPicPr>
            <a:picLocks noChangeAspect="1" noChangeArrowheads="1"/>
          </p:cNvPicPr>
          <p:nvPr/>
        </p:nvPicPr>
        <p:blipFill>
          <a:blip r:embed="rId6" cstate="print"/>
          <a:srcRect t="16326" r="17612" b="18368"/>
          <a:stretch>
            <a:fillRect/>
          </a:stretch>
        </p:blipFill>
        <p:spPr bwMode="auto">
          <a:xfrm>
            <a:off x="7955280" y="6446520"/>
            <a:ext cx="1051560" cy="304800"/>
          </a:xfrm>
          <a:prstGeom prst="rect">
            <a:avLst/>
          </a:prstGeom>
          <a:noFill/>
        </p:spPr>
      </p:pic>
      <p:sp>
        <p:nvSpPr>
          <p:cNvPr id="11" name="TextBox 10">
            <a:extLst>
              <a:ext uri="{FF2B5EF4-FFF2-40B4-BE49-F238E27FC236}">
                <a16:creationId xmlns:a16="http://schemas.microsoft.com/office/drawing/2014/main" id="{9530C3F8-3EDC-4DCC-B3A0-3E1C4332DB1E}"/>
              </a:ext>
            </a:extLst>
          </p:cNvPr>
          <p:cNvSpPr txBox="1"/>
          <p:nvPr/>
        </p:nvSpPr>
        <p:spPr>
          <a:xfrm>
            <a:off x="4517720" y="6421195"/>
            <a:ext cx="242374" cy="230832"/>
          </a:xfrm>
          <a:prstGeom prst="rect">
            <a:avLst/>
          </a:prstGeom>
          <a:noFill/>
        </p:spPr>
        <p:txBody>
          <a:bodyPr wrap="none" rtlCol="0">
            <a:spAutoFit/>
          </a:bodyPr>
          <a:lstStyle/>
          <a:p>
            <a:r>
              <a:rPr lang="en-US" sz="900" dirty="0"/>
              <a:t>2</a:t>
            </a:r>
          </a:p>
        </p:txBody>
      </p:sp>
    </p:spTree>
    <p:custDataLst>
      <p:tags r:id="rId1"/>
    </p:custDataLst>
    <p:extLst>
      <p:ext uri="{BB962C8B-B14F-4D97-AF65-F5344CB8AC3E}">
        <p14:creationId xmlns:p14="http://schemas.microsoft.com/office/powerpoint/2010/main" val="3849430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vert="horz" lIns="91440" tIns="45720" rIns="91440" bIns="45720" rtlCol="0" anchor="ctr">
            <a:noAutofit/>
          </a:bodyPr>
          <a:lstStyle/>
          <a:p>
            <a:r>
              <a:rPr lang="en-US" dirty="0">
                <a:solidFill>
                  <a:srgbClr val="0070C0"/>
                </a:solidFill>
              </a:rPr>
              <a:t>Module 2.1 Outcomes</a:t>
            </a:r>
          </a:p>
        </p:txBody>
      </p:sp>
      <p:graphicFrame>
        <p:nvGraphicFramePr>
          <p:cNvPr id="18" name="Diagram 17">
            <a:extLst>
              <a:ext uri="{FF2B5EF4-FFF2-40B4-BE49-F238E27FC236}">
                <a16:creationId xmlns:a16="http://schemas.microsoft.com/office/drawing/2014/main" id="{BEF06ED7-AD8B-499D-A756-2FA76010B972}"/>
              </a:ext>
            </a:extLst>
          </p:cNvPr>
          <p:cNvGraphicFramePr/>
          <p:nvPr>
            <p:extLst>
              <p:ext uri="{D42A27DB-BD31-4B8C-83A1-F6EECF244321}">
                <p14:modId xmlns:p14="http://schemas.microsoft.com/office/powerpoint/2010/main" val="2027016718"/>
              </p:ext>
            </p:extLst>
          </p:nvPr>
        </p:nvGraphicFramePr>
        <p:xfrm>
          <a:off x="1929153" y="1229851"/>
          <a:ext cx="5185749" cy="4752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Rectangle 18">
            <a:extLst>
              <a:ext uri="{FF2B5EF4-FFF2-40B4-BE49-F238E27FC236}">
                <a16:creationId xmlns:a16="http://schemas.microsoft.com/office/drawing/2014/main" id="{2999C2E0-927E-4FBB-97B3-7FFACA79D808}"/>
              </a:ext>
            </a:extLst>
          </p:cNvPr>
          <p:cNvSpPr/>
          <p:nvPr/>
        </p:nvSpPr>
        <p:spPr>
          <a:xfrm>
            <a:off x="6130292" y="1229851"/>
            <a:ext cx="2846216" cy="2800767"/>
          </a:xfrm>
          <a:prstGeom prst="rect">
            <a:avLst/>
          </a:prstGeom>
          <a:noFill/>
          <a:ln>
            <a:noFill/>
          </a:ln>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4472C4">
                    <a:lumMod val="60000"/>
                    <a:lumOff val="40000"/>
                  </a:srgbClr>
                </a:solidFill>
                <a:effectLst/>
                <a:uLnTx/>
                <a:uFillTx/>
                <a:latin typeface="Calibri" panose="020F0502020204030204"/>
                <a:ea typeface="+mn-ea"/>
                <a:cs typeface="+mn-cs"/>
              </a:rPr>
              <a:t>Next Generation Science Standards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Arial"/>
              </a:rPr>
              <a:t>To review the Next Generation Science Standards and the three dimensions: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Arial"/>
              </a:rPr>
              <a:t>Science and Engineering Practices (SEPs)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Arial"/>
              </a:rPr>
              <a:t>Disciplinary Core Ideas (DCIs)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Arial"/>
              </a:rPr>
              <a:t>Crosscutting Concepts (CCCs)</a:t>
            </a:r>
          </a:p>
        </p:txBody>
      </p:sp>
      <p:sp>
        <p:nvSpPr>
          <p:cNvPr id="20" name="Rectangle 19">
            <a:extLst>
              <a:ext uri="{FF2B5EF4-FFF2-40B4-BE49-F238E27FC236}">
                <a16:creationId xmlns:a16="http://schemas.microsoft.com/office/drawing/2014/main" id="{59D168F0-2DA7-4833-AC6A-7A459EC65ABE}"/>
              </a:ext>
            </a:extLst>
          </p:cNvPr>
          <p:cNvSpPr/>
          <p:nvPr/>
        </p:nvSpPr>
        <p:spPr>
          <a:xfrm>
            <a:off x="115242" y="3429000"/>
            <a:ext cx="2846216" cy="3385542"/>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2E75B6"/>
                </a:solidFill>
                <a:effectLst/>
                <a:uLnTx/>
                <a:uFillTx/>
                <a:latin typeface="Calibri" panose="020F0502020204030204"/>
                <a:ea typeface="+mn-ea"/>
                <a:cs typeface="+mn-cs"/>
              </a:rPr>
              <a:t>Unpacking</a:t>
            </a:r>
            <a:r>
              <a:rPr kumimoji="0" lang="en-US" sz="2000" b="1" i="0" u="none" strike="noStrike" kern="0" cap="none" spc="0" normalizeH="0" baseline="0" noProof="0" dirty="0">
                <a:ln>
                  <a:noFill/>
                </a:ln>
                <a:solidFill>
                  <a:srgbClr val="5B9BD5">
                    <a:lumMod val="75000"/>
                  </a:srgbClr>
                </a:solidFill>
                <a:effectLst/>
                <a:uLnTx/>
                <a:uFillTx/>
                <a:latin typeface="Calibri" panose="020F0502020204030204"/>
                <a:ea typeface="+mn-ea"/>
                <a:cs typeface="+mn-cs"/>
              </a:rPr>
              <a:t> the Dimensions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 comprehend the purpose of unpacking the dimensions of a performance expectation and how it facilitates deeper understanding of each dimension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a:p>
            <a:pPr marL="283464" marR="0" lvl="0" indent="-28346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6" name="Picture 2" descr="https://edcountmicrosoftonlinecom-1.sharepoint.microsoftonline.com/Internal_Resources/edCount%20Style%20Resources/edCount%20Logo%20(tiny).jpg">
            <a:extLst>
              <a:ext uri="{FF2B5EF4-FFF2-40B4-BE49-F238E27FC236}">
                <a16:creationId xmlns:a16="http://schemas.microsoft.com/office/drawing/2014/main" id="{C5ABFFB6-15C2-4622-971D-999E4DA8333E}"/>
              </a:ext>
            </a:extLst>
          </p:cNvPr>
          <p:cNvPicPr>
            <a:picLocks noChangeAspect="1" noChangeArrowheads="1"/>
          </p:cNvPicPr>
          <p:nvPr/>
        </p:nvPicPr>
        <p:blipFill>
          <a:blip r:embed="rId9"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219210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graphicEl>
                                              <a:dgm id="{1E5BEC72-72CD-4B73-A37E-4B4372657D4C}"/>
                                            </p:graphicEl>
                                          </p:spTgt>
                                        </p:tgtEl>
                                        <p:attrNameLst>
                                          <p:attrName>style.visibility</p:attrName>
                                        </p:attrNameLst>
                                      </p:cBhvr>
                                      <p:to>
                                        <p:strVal val="visible"/>
                                      </p:to>
                                    </p:set>
                                    <p:animEffect transition="in" filter="wipe(up)">
                                      <p:cBhvr>
                                        <p:cTn id="7" dur="500"/>
                                        <p:tgtEl>
                                          <p:spTgt spid="18">
                                            <p:graphicEl>
                                              <a:dgm id="{1E5BEC72-72CD-4B73-A37E-4B4372657D4C}"/>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graphicEl>
                                              <a:dgm id="{AB0F659E-F97D-4AFE-B45C-CC73CBD4E72A}"/>
                                            </p:graphicEl>
                                          </p:spTgt>
                                        </p:tgtEl>
                                        <p:attrNameLst>
                                          <p:attrName>style.visibility</p:attrName>
                                        </p:attrNameLst>
                                      </p:cBhvr>
                                      <p:to>
                                        <p:strVal val="visible"/>
                                      </p:to>
                                    </p:set>
                                    <p:animEffect transition="in" filter="wipe(up)">
                                      <p:cBhvr>
                                        <p:cTn id="10" dur="500"/>
                                        <p:tgtEl>
                                          <p:spTgt spid="18">
                                            <p:graphicEl>
                                              <a:dgm id="{AB0F659E-F97D-4AFE-B45C-CC73CBD4E72A}"/>
                                            </p:graphicEl>
                                          </p:spTgt>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
                                            <p:graphicEl>
                                              <a:dgm id="{8945C9EE-2A8F-4635-B25A-549BE29CC569}"/>
                                            </p:graphicEl>
                                          </p:spTgt>
                                        </p:tgtEl>
                                        <p:attrNameLst>
                                          <p:attrName>style.visibility</p:attrName>
                                        </p:attrNameLst>
                                      </p:cBhvr>
                                      <p:to>
                                        <p:strVal val="visible"/>
                                      </p:to>
                                    </p:set>
                                    <p:animEffect transition="in" filter="wipe(up)">
                                      <p:cBhvr>
                                        <p:cTn id="17" dur="500"/>
                                        <p:tgtEl>
                                          <p:spTgt spid="18">
                                            <p:graphicEl>
                                              <a:dgm id="{8945C9EE-2A8F-4635-B25A-549BE29CC569}"/>
                                            </p:graphic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8">
                                            <p:graphicEl>
                                              <a:dgm id="{27A98E75-2C05-4438-A5C2-0775BFF57FAD}"/>
                                            </p:graphicEl>
                                          </p:spTgt>
                                        </p:tgtEl>
                                        <p:attrNameLst>
                                          <p:attrName>style.visibility</p:attrName>
                                        </p:attrNameLst>
                                      </p:cBhvr>
                                      <p:to>
                                        <p:strVal val="visible"/>
                                      </p:to>
                                    </p:set>
                                    <p:animEffect transition="in" filter="wipe(up)">
                                      <p:cBhvr>
                                        <p:cTn id="20" dur="500"/>
                                        <p:tgtEl>
                                          <p:spTgt spid="18">
                                            <p:graphicEl>
                                              <a:dgm id="{27A98E75-2C05-4438-A5C2-0775BFF57FAD}"/>
                                            </p:graphicEl>
                                          </p:spTgt>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Dgm bld="one"/>
        </p:bldSub>
      </p:bldGraphic>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sign&#10;&#10;Description automatically generated">
            <a:extLst>
              <a:ext uri="{FF2B5EF4-FFF2-40B4-BE49-F238E27FC236}">
                <a16:creationId xmlns:a16="http://schemas.microsoft.com/office/drawing/2014/main" id="{9E8F2FF8-5DA9-4C64-A80A-537ED5DDDE0A}"/>
              </a:ext>
            </a:extLst>
          </p:cNvPr>
          <p:cNvPicPr>
            <a:picLocks noChangeAspect="1"/>
          </p:cNvPicPr>
          <p:nvPr/>
        </p:nvPicPr>
        <p:blipFill rotWithShape="1">
          <a:blip r:embed="rId4">
            <a:extLst>
              <a:ext uri="{28A0092B-C50C-407E-A947-70E740481C1C}">
                <a14:useLocalDpi xmlns:a14="http://schemas.microsoft.com/office/drawing/2010/main" val="0"/>
              </a:ext>
            </a:extLst>
          </a:blip>
          <a:srcRect l="-2494" t="14860" r="-2" b="32205"/>
          <a:stretch/>
        </p:blipFill>
        <p:spPr>
          <a:xfrm>
            <a:off x="3765551" y="28252"/>
            <a:ext cx="5618479" cy="2901686"/>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sp useBgFill="1">
        <p:nvSpPr>
          <p:cNvPr id="77" name="Freeform: Shape 76">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Freeform: Shape 78">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ACC4E1D-E7D4-4A43-900C-7728F5D31275}"/>
              </a:ext>
            </a:extLst>
          </p:cNvPr>
          <p:cNvSpPr>
            <a:spLocks noGrp="1"/>
          </p:cNvSpPr>
          <p:nvPr>
            <p:ph type="title"/>
          </p:nvPr>
        </p:nvSpPr>
        <p:spPr>
          <a:xfrm>
            <a:off x="169721" y="638277"/>
            <a:ext cx="4721062" cy="1393494"/>
          </a:xfrm>
        </p:spPr>
        <p:txBody>
          <a:bodyPr vert="horz" lIns="91440" tIns="45720" rIns="91440" bIns="45720" rtlCol="0" anchor="ctr">
            <a:noAutofit/>
          </a:bodyPr>
          <a:lstStyle/>
          <a:p>
            <a:pPr defTabSz="914400"/>
            <a:r>
              <a:rPr lang="en-US" sz="3000" dirty="0">
                <a:cs typeface="+mj-cs"/>
              </a:rPr>
              <a:t>An Introduction </a:t>
            </a:r>
            <a:br>
              <a:rPr lang="en-US" sz="3000" dirty="0">
                <a:cs typeface="+mj-cs"/>
              </a:rPr>
            </a:br>
            <a:r>
              <a:rPr lang="en-US" sz="3000" dirty="0">
                <a:cs typeface="+mj-cs"/>
              </a:rPr>
              <a:t>To The NGSS</a:t>
            </a:r>
            <a:br>
              <a:rPr lang="en-US" sz="3000" dirty="0">
                <a:cs typeface="+mj-cs"/>
              </a:rPr>
            </a:br>
            <a:r>
              <a:rPr lang="en-US" sz="3000" dirty="0">
                <a:solidFill>
                  <a:schemeClr val="tx1"/>
                </a:solidFill>
                <a:cs typeface="+mj-cs"/>
              </a:rPr>
              <a:t>Created by Steve </a:t>
            </a:r>
            <a:r>
              <a:rPr lang="en-US" sz="3000" dirty="0" err="1">
                <a:solidFill>
                  <a:schemeClr val="tx1"/>
                </a:solidFill>
                <a:cs typeface="+mj-cs"/>
              </a:rPr>
              <a:t>Figurelli</a:t>
            </a:r>
            <a:endParaRPr lang="en-US" sz="3000" kern="1200" dirty="0">
              <a:solidFill>
                <a:schemeClr val="tx1"/>
              </a:solidFill>
              <a:cs typeface="+mj-cs"/>
            </a:endParaRPr>
          </a:p>
        </p:txBody>
      </p:sp>
      <p:sp>
        <p:nvSpPr>
          <p:cNvPr id="81" name="Rectangle 80">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3" name="Rectangle 8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peech Bubble: Oval 7">
            <a:extLst>
              <a:ext uri="{FF2B5EF4-FFF2-40B4-BE49-F238E27FC236}">
                <a16:creationId xmlns:a16="http://schemas.microsoft.com/office/drawing/2014/main" id="{588DBD4E-7E6E-457E-84E4-F8CEFD023621}"/>
              </a:ext>
            </a:extLst>
          </p:cNvPr>
          <p:cNvSpPr/>
          <p:nvPr/>
        </p:nvSpPr>
        <p:spPr>
          <a:xfrm>
            <a:off x="169721" y="2633785"/>
            <a:ext cx="4239059" cy="2422052"/>
          </a:xfrm>
          <a:prstGeom prst="wedgeEllipseCallout">
            <a:avLst>
              <a:gd name="adj1" fmla="val 50679"/>
              <a:gd name="adj2" fmla="val -60229"/>
            </a:avLst>
          </a:prstGeom>
          <a:solidFill>
            <a:srgbClr val="E9EBF5"/>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fontScale="92500"/>
          </a:bodyPr>
          <a:lstStyle/>
          <a:p>
            <a:pPr lvl="0" algn="ctr" defTabSz="914400">
              <a:lnSpc>
                <a:spcPct val="90000"/>
              </a:lnSpc>
              <a:spcAft>
                <a:spcPts val="600"/>
              </a:spcAft>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Pause the presentation and view the video, </a:t>
            </a:r>
            <a:r>
              <a:rPr lang="en-US" sz="2400" dirty="0">
                <a:solidFill>
                  <a:prstClr val="black"/>
                </a:solidFill>
              </a:rPr>
              <a:t>“An Introduction To The NGSS”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the Web Links pod!</a:t>
            </a:r>
          </a:p>
        </p:txBody>
      </p:sp>
      <p:pic>
        <p:nvPicPr>
          <p:cNvPr id="1026" name="Picture 2">
            <a:extLst>
              <a:ext uri="{FF2B5EF4-FFF2-40B4-BE49-F238E27FC236}">
                <a16:creationId xmlns:a16="http://schemas.microsoft.com/office/drawing/2014/main" id="{6E6EB42F-5AC6-407B-8BCC-D3FB09901E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3922815" y="3391146"/>
            <a:ext cx="5221185" cy="3481716"/>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88C6855-0224-445E-B4E7-506D4F6E84CA}"/>
              </a:ext>
            </a:extLst>
          </p:cNvPr>
          <p:cNvSpPr/>
          <p:nvPr/>
        </p:nvSpPr>
        <p:spPr>
          <a:xfrm>
            <a:off x="4308108" y="6355115"/>
            <a:ext cx="4782970" cy="481881"/>
          </a:xfrm>
          <a:prstGeom prst="rect">
            <a:avLst/>
          </a:prstGeom>
          <a:noFill/>
          <a:ln>
            <a:noFill/>
          </a:ln>
        </p:spPr>
        <p:txBody>
          <a:bodyPr wrap="square">
            <a:noAutofit/>
          </a:bodyPr>
          <a:lstStyle/>
          <a:p>
            <a:pPr lvl="0" algn="r">
              <a:spcAft>
                <a:spcPts val="600"/>
              </a:spcAft>
            </a:pPr>
            <a:r>
              <a:rPr lang="en-US" sz="1200" dirty="0">
                <a:solidFill>
                  <a:schemeClr val="bg1"/>
                </a:solidFill>
              </a:rPr>
              <a:t>"Rubik cube" by </a:t>
            </a:r>
            <a:r>
              <a:rPr lang="en-US" sz="1200" dirty="0" err="1">
                <a:solidFill>
                  <a:schemeClr val="bg1"/>
                </a:solidFill>
              </a:rPr>
              <a:t>theilr</a:t>
            </a:r>
            <a:r>
              <a:rPr lang="en-US" sz="1200" dirty="0">
                <a:solidFill>
                  <a:schemeClr val="bg1"/>
                </a:solidFill>
              </a:rPr>
              <a:t> is licensed with CC BY-SA 2.0 (https://creativecommons.org/licenses/by-sa/2.0/).</a:t>
            </a:r>
            <a:endParaRPr kumimoji="0" lang="en-US" sz="500" b="0" i="0" u="none" strike="noStrike" kern="1200" cap="none" spc="0" normalizeH="0" baseline="0" noProof="0" dirty="0">
              <a:ln>
                <a:noFill/>
              </a:ln>
              <a:solidFill>
                <a:schemeClr val="bg1"/>
              </a:solidFill>
              <a:effectLst/>
              <a:uLnTx/>
              <a:uFillTx/>
              <a:latin typeface="Calibri" panose="020F0502020204030204"/>
            </a:endParaRPr>
          </a:p>
        </p:txBody>
      </p:sp>
      <p:pic>
        <p:nvPicPr>
          <p:cNvPr id="3" name="Picture 2">
            <a:extLst>
              <a:ext uri="{FF2B5EF4-FFF2-40B4-BE49-F238E27FC236}">
                <a16:creationId xmlns:a16="http://schemas.microsoft.com/office/drawing/2014/main" id="{57AE3BE4-3205-46EA-9763-14E94CB4A1DE}"/>
              </a:ext>
            </a:extLst>
          </p:cNvPr>
          <p:cNvPicPr>
            <a:picLocks noChangeAspect="1"/>
          </p:cNvPicPr>
          <p:nvPr/>
        </p:nvPicPr>
        <p:blipFill>
          <a:blip r:embed="rId6"/>
          <a:stretch>
            <a:fillRect/>
          </a:stretch>
        </p:blipFill>
        <p:spPr>
          <a:xfrm>
            <a:off x="169721" y="5472763"/>
            <a:ext cx="3898357" cy="991568"/>
          </a:xfrm>
          <a:prstGeom prst="rect">
            <a:avLst/>
          </a:prstGeom>
        </p:spPr>
      </p:pic>
    </p:spTree>
    <p:custDataLst>
      <p:tags r:id="rId1"/>
    </p:custDataLst>
    <p:extLst>
      <p:ext uri="{BB962C8B-B14F-4D97-AF65-F5344CB8AC3E}">
        <p14:creationId xmlns:p14="http://schemas.microsoft.com/office/powerpoint/2010/main" val="2292020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45741-E19F-452A-B331-C5E01996C176}"/>
              </a:ext>
            </a:extLst>
          </p:cNvPr>
          <p:cNvSpPr>
            <a:spLocks noGrp="1"/>
          </p:cNvSpPr>
          <p:nvPr>
            <p:ph type="title"/>
            <p:custDataLst>
              <p:tags r:id="rId2"/>
            </p:custDataLst>
          </p:nvPr>
        </p:nvSpPr>
        <p:spPr>
          <a:xfrm>
            <a:off x="292100" y="210820"/>
            <a:ext cx="8229600" cy="1143000"/>
          </a:xfrm>
        </p:spPr>
        <p:txBody>
          <a:bodyPr vert="horz" lIns="91440" tIns="45720" rIns="91440" bIns="45720" rtlCol="0" anchor="ctr">
            <a:normAutofit fontScale="90000"/>
          </a:bodyPr>
          <a:lstStyle/>
          <a:p>
            <a:r>
              <a:rPr lang="en-US" dirty="0">
                <a:effectLst/>
              </a:rPr>
              <a:t>Defining Terms: Performance Expectation</a:t>
            </a:r>
            <a:endParaRPr lang="en-US" dirty="0">
              <a:effectLst/>
              <a:cs typeface="Calibri Light"/>
            </a:endParaRPr>
          </a:p>
        </p:txBody>
      </p:sp>
      <p:sp>
        <p:nvSpPr>
          <p:cNvPr id="4" name="Content Placeholder 3">
            <a:extLst>
              <a:ext uri="{FF2B5EF4-FFF2-40B4-BE49-F238E27FC236}">
                <a16:creationId xmlns:a16="http://schemas.microsoft.com/office/drawing/2014/main" id="{B17FBD07-BDD7-477F-B054-DF3B0A5B02EC}"/>
              </a:ext>
            </a:extLst>
          </p:cNvPr>
          <p:cNvSpPr>
            <a:spLocks noGrp="1"/>
          </p:cNvSpPr>
          <p:nvPr>
            <p:ph idx="1"/>
            <p:custDataLst>
              <p:tags r:id="rId3"/>
            </p:custDataLst>
          </p:nvPr>
        </p:nvSpPr>
        <p:spPr>
          <a:xfrm>
            <a:off x="1226975" y="1417638"/>
            <a:ext cx="5760690" cy="4557593"/>
          </a:xfrm>
        </p:spPr>
        <p:txBody>
          <a:bodyPr vert="horz" lIns="91440" tIns="45720" rIns="91440" bIns="45720" rtlCol="0" anchor="t">
            <a:noAutofit/>
          </a:bodyPr>
          <a:lstStyle/>
          <a:p>
            <a:pPr marL="0" indent="0">
              <a:buNone/>
            </a:pPr>
            <a:r>
              <a:rPr lang="en-US" sz="2200" dirty="0"/>
              <a:t>Performance expectation (PE) refers to statements that describe activities and outcomes that students are expected to achieve in order to demonstrate their ability to understand and apply the knowledge described in the disciplinary core ideas.</a:t>
            </a:r>
          </a:p>
          <a:p>
            <a:pPr marL="0" indent="0">
              <a:buNone/>
            </a:pPr>
            <a:r>
              <a:rPr lang="en-US" sz="2200" dirty="0"/>
              <a:t>They specify what students should know, understand, and be able to do and illustrate how students engage in science practices to develop a better understanding of the essential knowledge.</a:t>
            </a:r>
          </a:p>
          <a:p>
            <a:pPr marL="0" indent="0">
              <a:buNone/>
            </a:pPr>
            <a:r>
              <a:rPr lang="en-US" sz="2200" dirty="0"/>
              <a:t>The performance expectations set the learning goals for students, but do not describe how students get there.</a:t>
            </a:r>
            <a:endParaRPr lang="en-US" sz="2200" dirty="0">
              <a:cs typeface="Calibri"/>
            </a:endParaRPr>
          </a:p>
        </p:txBody>
      </p:sp>
      <p:grpSp>
        <p:nvGrpSpPr>
          <p:cNvPr id="8" name="Group 7">
            <a:extLst>
              <a:ext uri="{FF2B5EF4-FFF2-40B4-BE49-F238E27FC236}">
                <a16:creationId xmlns:a16="http://schemas.microsoft.com/office/drawing/2014/main" id="{6A53931A-4B7E-433D-BF5B-F1611E627F91}"/>
              </a:ext>
            </a:extLst>
          </p:cNvPr>
          <p:cNvGrpSpPr/>
          <p:nvPr/>
        </p:nvGrpSpPr>
        <p:grpSpPr>
          <a:xfrm>
            <a:off x="233849" y="1458490"/>
            <a:ext cx="914400" cy="914400"/>
            <a:chOff x="175533" y="1330194"/>
            <a:chExt cx="914400" cy="914400"/>
          </a:xfrm>
        </p:grpSpPr>
        <p:pic>
          <p:nvPicPr>
            <p:cNvPr id="6" name="Graphic 16" descr="Lightbulb">
              <a:extLst>
                <a:ext uri="{FF2B5EF4-FFF2-40B4-BE49-F238E27FC236}">
                  <a16:creationId xmlns:a16="http://schemas.microsoft.com/office/drawing/2014/main" id="{7C233597-AEE3-461D-AA0B-10C0780A66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4260" y="1408921"/>
              <a:ext cx="751115" cy="774441"/>
            </a:xfrm>
            <a:prstGeom prst="rect">
              <a:avLst/>
            </a:prstGeom>
          </p:spPr>
        </p:pic>
        <p:sp>
          <p:nvSpPr>
            <p:cNvPr id="7" name="Oval 6">
              <a:extLst>
                <a:ext uri="{FF2B5EF4-FFF2-40B4-BE49-F238E27FC236}">
                  <a16:creationId xmlns:a16="http://schemas.microsoft.com/office/drawing/2014/main" id="{291FADD1-1F68-4E50-9F2F-0FB492407AE9}"/>
                </a:ext>
              </a:extLst>
            </p:cNvPr>
            <p:cNvSpPr/>
            <p:nvPr/>
          </p:nvSpPr>
          <p:spPr>
            <a:xfrm>
              <a:off x="175533" y="1330194"/>
              <a:ext cx="914400" cy="91440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pic>
        <p:nvPicPr>
          <p:cNvPr id="5" name="Picture 8">
            <a:extLst>
              <a:ext uri="{FF2B5EF4-FFF2-40B4-BE49-F238E27FC236}">
                <a16:creationId xmlns:a16="http://schemas.microsoft.com/office/drawing/2014/main" id="{A03CFA1D-17B8-4386-8A9D-88E57F3B2E9B}"/>
              </a:ext>
            </a:extLst>
          </p:cNvPr>
          <p:cNvPicPr>
            <a:picLocks noChangeAspect="1"/>
          </p:cNvPicPr>
          <p:nvPr/>
        </p:nvPicPr>
        <p:blipFill>
          <a:blip r:embed="rId8"/>
          <a:stretch>
            <a:fillRect/>
          </a:stretch>
        </p:blipFill>
        <p:spPr>
          <a:xfrm>
            <a:off x="7072223" y="1617468"/>
            <a:ext cx="2071777" cy="4157932"/>
          </a:xfrm>
          <a:prstGeom prst="rect">
            <a:avLst/>
          </a:prstGeom>
        </p:spPr>
      </p:pic>
      <p:sp>
        <p:nvSpPr>
          <p:cNvPr id="10" name="TextBox 9">
            <a:extLst>
              <a:ext uri="{FF2B5EF4-FFF2-40B4-BE49-F238E27FC236}">
                <a16:creationId xmlns:a16="http://schemas.microsoft.com/office/drawing/2014/main" id="{E83A4FC4-9CA7-41DF-9DE9-A4F30770A48B}"/>
              </a:ext>
            </a:extLst>
          </p:cNvPr>
          <p:cNvSpPr txBox="1"/>
          <p:nvPr/>
        </p:nvSpPr>
        <p:spPr>
          <a:xfrm>
            <a:off x="1226975" y="5775400"/>
            <a:ext cx="41234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(National Research Council, 2012, p. 218) </a:t>
            </a:r>
            <a:r>
              <a:rPr lang="en-US" dirty="0">
                <a:cs typeface="Calibri"/>
              </a:rPr>
              <a:t>​</a:t>
            </a:r>
            <a:endParaRPr lang="en-US" dirty="0"/>
          </a:p>
        </p:txBody>
      </p:sp>
      <p:pic>
        <p:nvPicPr>
          <p:cNvPr id="9" name="Picture 2" descr="https://edcountmicrosoftonlinecom-1.sharepoint.microsoftonline.com/Internal_Resources/edCount%20Style%20Resources/edCount%20Logo%20(tiny).jpg">
            <a:extLst>
              <a:ext uri="{FF2B5EF4-FFF2-40B4-BE49-F238E27FC236}">
                <a16:creationId xmlns:a16="http://schemas.microsoft.com/office/drawing/2014/main" id="{0E2DF0AE-E152-4F74-9959-5C8EC17312CB}"/>
              </a:ext>
            </a:extLst>
          </p:cNvPr>
          <p:cNvPicPr>
            <a:picLocks noChangeAspect="1" noChangeArrowheads="1"/>
          </p:cNvPicPr>
          <p:nvPr/>
        </p:nvPicPr>
        <p:blipFill>
          <a:blip r:embed="rId9"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2203375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A picture containing umbrella&#10;&#10;Description automatically generated">
            <a:extLst>
              <a:ext uri="{FF2B5EF4-FFF2-40B4-BE49-F238E27FC236}">
                <a16:creationId xmlns:a16="http://schemas.microsoft.com/office/drawing/2014/main" id="{6DFA27F1-EE3B-4BC7-80C2-045289376D16}"/>
              </a:ext>
            </a:extLst>
          </p:cNvPr>
          <p:cNvPicPr>
            <a:picLocks noChangeAspect="1"/>
          </p:cNvPicPr>
          <p:nvPr/>
        </p:nvPicPr>
        <p:blipFill>
          <a:blip r:embed="rId4"/>
          <a:stretch>
            <a:fillRect/>
          </a:stretch>
        </p:blipFill>
        <p:spPr>
          <a:xfrm>
            <a:off x="1781176" y="1315342"/>
            <a:ext cx="5134314" cy="5134314"/>
          </a:xfrm>
          <a:prstGeom prst="rect">
            <a:avLst/>
          </a:prstGeom>
        </p:spPr>
      </p:pic>
      <p:sp>
        <p:nvSpPr>
          <p:cNvPr id="2" name="Title 1">
            <a:extLst>
              <a:ext uri="{FF2B5EF4-FFF2-40B4-BE49-F238E27FC236}">
                <a16:creationId xmlns:a16="http://schemas.microsoft.com/office/drawing/2014/main" id="{5C040A10-C58C-4F8F-AED4-0AD3910EB252}"/>
              </a:ext>
            </a:extLst>
          </p:cNvPr>
          <p:cNvSpPr>
            <a:spLocks noGrp="1"/>
          </p:cNvSpPr>
          <p:nvPr>
            <p:ph type="title"/>
          </p:nvPr>
        </p:nvSpPr>
        <p:spPr/>
        <p:txBody>
          <a:bodyPr/>
          <a:lstStyle/>
          <a:p>
            <a:r>
              <a:rPr lang="en-US" dirty="0">
                <a:cs typeface="Calibri Light"/>
              </a:rPr>
              <a:t>The Three Dimensions</a:t>
            </a:r>
            <a:endParaRPr lang="en-US" dirty="0"/>
          </a:p>
        </p:txBody>
      </p:sp>
      <p:sp>
        <p:nvSpPr>
          <p:cNvPr id="7" name="TextBox 6">
            <a:extLst>
              <a:ext uri="{FF2B5EF4-FFF2-40B4-BE49-F238E27FC236}">
                <a16:creationId xmlns:a16="http://schemas.microsoft.com/office/drawing/2014/main" id="{81AE9D30-4CEE-4740-85A5-43AC18D5809C}"/>
              </a:ext>
            </a:extLst>
          </p:cNvPr>
          <p:cNvSpPr txBox="1"/>
          <p:nvPr/>
        </p:nvSpPr>
        <p:spPr>
          <a:xfrm>
            <a:off x="473592" y="3175269"/>
            <a:ext cx="2139599" cy="1516437"/>
          </a:xfrm>
          <a:prstGeom prst="homePlat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Describe behaviors scientists and engineers engage in</a:t>
            </a:r>
          </a:p>
        </p:txBody>
      </p:sp>
      <p:sp>
        <p:nvSpPr>
          <p:cNvPr id="11" name="TextBox 10">
            <a:extLst>
              <a:ext uri="{FF2B5EF4-FFF2-40B4-BE49-F238E27FC236}">
                <a16:creationId xmlns:a16="http://schemas.microsoft.com/office/drawing/2014/main" id="{DC57F618-290F-458A-84C5-2E35DBA0AD46}"/>
              </a:ext>
            </a:extLst>
          </p:cNvPr>
          <p:cNvSpPr txBox="1"/>
          <p:nvPr/>
        </p:nvSpPr>
        <p:spPr>
          <a:xfrm flipH="1">
            <a:off x="5682003" y="2090923"/>
            <a:ext cx="2119142" cy="1200329"/>
          </a:xfrm>
          <a:prstGeom prst="homePlate">
            <a:avLst/>
          </a:prstGeom>
          <a:ln>
            <a:solidFill>
              <a:srgbClr val="FFAE0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t>Describe core ideas in the science disciplines</a:t>
            </a:r>
          </a:p>
        </p:txBody>
      </p:sp>
      <p:sp>
        <p:nvSpPr>
          <p:cNvPr id="12" name="TextBox 11">
            <a:extLst>
              <a:ext uri="{FF2B5EF4-FFF2-40B4-BE49-F238E27FC236}">
                <a16:creationId xmlns:a16="http://schemas.microsoft.com/office/drawing/2014/main" id="{CCF07CE4-9470-499E-82CE-A41FCD13BD1E}"/>
              </a:ext>
            </a:extLst>
          </p:cNvPr>
          <p:cNvSpPr txBox="1"/>
          <p:nvPr/>
        </p:nvSpPr>
        <p:spPr>
          <a:xfrm flipH="1">
            <a:off x="5761984" y="4411927"/>
            <a:ext cx="2192709" cy="1477328"/>
          </a:xfrm>
          <a:prstGeom prst="homePlat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t>Describe concepts linking the different disciplines of science</a:t>
            </a:r>
          </a:p>
        </p:txBody>
      </p:sp>
    </p:spTree>
    <p:custDataLst>
      <p:tags r:id="rId1"/>
    </p:custDataLst>
    <p:extLst>
      <p:ext uri="{BB962C8B-B14F-4D97-AF65-F5344CB8AC3E}">
        <p14:creationId xmlns:p14="http://schemas.microsoft.com/office/powerpoint/2010/main" val="3766976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931A52-5199-4B99-B71F-518C62CFC847}"/>
              </a:ext>
            </a:extLst>
          </p:cNvPr>
          <p:cNvSpPr>
            <a:spLocks noGrp="1"/>
          </p:cNvSpPr>
          <p:nvPr>
            <p:ph type="title"/>
            <p:custDataLst>
              <p:tags r:id="rId2"/>
            </p:custDataLst>
          </p:nvPr>
        </p:nvSpPr>
        <p:spPr/>
        <p:txBody>
          <a:bodyPr>
            <a:normAutofit fontScale="90000"/>
          </a:bodyPr>
          <a:lstStyle/>
          <a:p>
            <a:r>
              <a:rPr lang="en-US" dirty="0"/>
              <a:t>Why unpack the</a:t>
            </a:r>
            <a:r>
              <a:rPr lang="en-US" dirty="0">
                <a:effectLst/>
              </a:rPr>
              <a:t> </a:t>
            </a:r>
            <a:r>
              <a:rPr lang="en-US" dirty="0"/>
              <a:t>dimensions of a performance expectation?</a:t>
            </a:r>
            <a:endParaRPr lang="en-US" dirty="0">
              <a:effectLst/>
              <a:cs typeface="Calibri Light"/>
            </a:endParaRPr>
          </a:p>
        </p:txBody>
      </p:sp>
      <p:sp>
        <p:nvSpPr>
          <p:cNvPr id="4" name="Rectangle 3">
            <a:extLst>
              <a:ext uri="{FF2B5EF4-FFF2-40B4-BE49-F238E27FC236}">
                <a16:creationId xmlns:a16="http://schemas.microsoft.com/office/drawing/2014/main" id="{E3ACDDCB-1FFD-4C77-BC6D-F0938EECBD5D}"/>
              </a:ext>
            </a:extLst>
          </p:cNvPr>
          <p:cNvSpPr/>
          <p:nvPr/>
        </p:nvSpPr>
        <p:spPr>
          <a:xfrm>
            <a:off x="2445139" y="4112977"/>
            <a:ext cx="2126861" cy="19459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1600" dirty="0">
                <a:solidFill>
                  <a:schemeClr val="tx1"/>
                </a:solidFill>
              </a:rPr>
              <a:t>To design tasks that effectively measure students’ deeper and more sophisticated science understandings and practices</a:t>
            </a:r>
          </a:p>
        </p:txBody>
      </p:sp>
      <p:sp>
        <p:nvSpPr>
          <p:cNvPr id="7" name="Rectangle 6">
            <a:extLst>
              <a:ext uri="{FF2B5EF4-FFF2-40B4-BE49-F238E27FC236}">
                <a16:creationId xmlns:a16="http://schemas.microsoft.com/office/drawing/2014/main" id="{1D74354A-5F02-49F4-AA71-E35D987A5A1F}"/>
              </a:ext>
            </a:extLst>
          </p:cNvPr>
          <p:cNvSpPr/>
          <p:nvPr/>
        </p:nvSpPr>
        <p:spPr>
          <a:xfrm>
            <a:off x="2445140" y="1905917"/>
            <a:ext cx="2126862" cy="189637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indent="-228600">
              <a:lnSpc>
                <a:spcPct val="100000"/>
              </a:lnSpc>
              <a:spcBef>
                <a:spcPts val="0"/>
              </a:spcBef>
              <a:spcAft>
                <a:spcPts val="600"/>
              </a:spcAft>
            </a:pPr>
            <a:r>
              <a:rPr lang="en-US" sz="1600" dirty="0">
                <a:solidFill>
                  <a:schemeClr val="tx1"/>
                </a:solidFill>
              </a:rPr>
              <a:t>To provide a clear focus for what is to be measured and what constitutes evidence of student learning</a:t>
            </a:r>
          </a:p>
        </p:txBody>
      </p:sp>
      <p:sp>
        <p:nvSpPr>
          <p:cNvPr id="8" name="Rectangle 7">
            <a:extLst>
              <a:ext uri="{FF2B5EF4-FFF2-40B4-BE49-F238E27FC236}">
                <a16:creationId xmlns:a16="http://schemas.microsoft.com/office/drawing/2014/main" id="{A29EE14A-1362-48B4-91D9-AB3AFE91B42F}"/>
              </a:ext>
            </a:extLst>
          </p:cNvPr>
          <p:cNvSpPr/>
          <p:nvPr/>
        </p:nvSpPr>
        <p:spPr>
          <a:xfrm>
            <a:off x="4715300" y="4112977"/>
            <a:ext cx="2126861" cy="19459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r>
              <a:rPr lang="en-US" sz="1600" dirty="0">
                <a:solidFill>
                  <a:schemeClr val="tx1"/>
                </a:solidFill>
              </a:rPr>
              <a:t>To plan and implement a coherent system of curriculum, instruction and assessment</a:t>
            </a:r>
          </a:p>
        </p:txBody>
      </p:sp>
      <p:sp>
        <p:nvSpPr>
          <p:cNvPr id="9" name="Rectangle 8">
            <a:extLst>
              <a:ext uri="{FF2B5EF4-FFF2-40B4-BE49-F238E27FC236}">
                <a16:creationId xmlns:a16="http://schemas.microsoft.com/office/drawing/2014/main" id="{9D9FE389-A37E-4765-98A1-317B490F2410}"/>
              </a:ext>
            </a:extLst>
          </p:cNvPr>
          <p:cNvSpPr/>
          <p:nvPr/>
        </p:nvSpPr>
        <p:spPr>
          <a:xfrm>
            <a:off x="4715300" y="1905917"/>
            <a:ext cx="2126862" cy="188251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r>
              <a:rPr lang="en-US" sz="1600">
                <a:solidFill>
                  <a:schemeClr val="tx1"/>
                </a:solidFill>
              </a:rPr>
              <a:t>To provide information on the boundaries of student performance</a:t>
            </a:r>
            <a:endParaRPr lang="en-US" sz="1600" dirty="0">
              <a:solidFill>
                <a:schemeClr val="tx1"/>
              </a:solidFill>
            </a:endParaRPr>
          </a:p>
        </p:txBody>
      </p:sp>
      <p:sp>
        <p:nvSpPr>
          <p:cNvPr id="12" name="Cube 11">
            <a:extLst>
              <a:ext uri="{FF2B5EF4-FFF2-40B4-BE49-F238E27FC236}">
                <a16:creationId xmlns:a16="http://schemas.microsoft.com/office/drawing/2014/main" id="{3000428F-9124-434F-8CA5-7493EC080A78}"/>
              </a:ext>
            </a:extLst>
          </p:cNvPr>
          <p:cNvSpPr/>
          <p:nvPr/>
        </p:nvSpPr>
        <p:spPr>
          <a:xfrm>
            <a:off x="2107763" y="1708324"/>
            <a:ext cx="4928473" cy="4565952"/>
          </a:xfrm>
          <a:prstGeom prst="cub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b="1" dirty="0">
                <a:solidFill>
                  <a:schemeClr val="tx1"/>
                </a:solidFill>
              </a:rPr>
              <a:t>Unpacking the PE informs the design of a task</a:t>
            </a:r>
          </a:p>
        </p:txBody>
      </p:sp>
    </p:spTree>
    <p:custDataLst>
      <p:tags r:id="rId1"/>
    </p:custDataLst>
    <p:extLst>
      <p:ext uri="{BB962C8B-B14F-4D97-AF65-F5344CB8AC3E}">
        <p14:creationId xmlns:p14="http://schemas.microsoft.com/office/powerpoint/2010/main" val="240513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1"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1"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xit" presetSubtype="0" fill="hold" grpId="0" nodeType="clickEffect">
                                  <p:stCondLst>
                                    <p:cond delay="0"/>
                                  </p:stCondLst>
                                  <p:childTnLst>
                                    <p:anim calcmode="lin" valueType="num">
                                      <p:cBhvr>
                                        <p:cTn id="26" dur="1000"/>
                                        <p:tgtEl>
                                          <p:spTgt spid="7"/>
                                        </p:tgtEl>
                                        <p:attrNameLst>
                                          <p:attrName>ppt_w</p:attrName>
                                        </p:attrNameLst>
                                      </p:cBhvr>
                                      <p:tavLst>
                                        <p:tav tm="0">
                                          <p:val>
                                            <p:strVal val="ppt_w"/>
                                          </p:val>
                                        </p:tav>
                                        <p:tav tm="100000">
                                          <p:val>
                                            <p:fltVal val="0"/>
                                          </p:val>
                                        </p:tav>
                                      </p:tavLst>
                                    </p:anim>
                                    <p:anim calcmode="lin" valueType="num">
                                      <p:cBhvr>
                                        <p:cTn id="27" dur="1000"/>
                                        <p:tgtEl>
                                          <p:spTgt spid="7"/>
                                        </p:tgtEl>
                                        <p:attrNameLst>
                                          <p:attrName>ppt_h</p:attrName>
                                        </p:attrNameLst>
                                      </p:cBhvr>
                                      <p:tavLst>
                                        <p:tav tm="0">
                                          <p:val>
                                            <p:strVal val="ppt_h"/>
                                          </p:val>
                                        </p:tav>
                                        <p:tav tm="100000">
                                          <p:val>
                                            <p:fltVal val="0"/>
                                          </p:val>
                                        </p:tav>
                                      </p:tavLst>
                                    </p:anim>
                                    <p:anim calcmode="lin" valueType="num">
                                      <p:cBhvr>
                                        <p:cTn id="28" dur="1000"/>
                                        <p:tgtEl>
                                          <p:spTgt spid="7"/>
                                        </p:tgtEl>
                                        <p:attrNameLst>
                                          <p:attrName>style.rotation</p:attrName>
                                        </p:attrNameLst>
                                      </p:cBhvr>
                                      <p:tavLst>
                                        <p:tav tm="0">
                                          <p:val>
                                            <p:fltVal val="0"/>
                                          </p:val>
                                        </p:tav>
                                        <p:tav tm="100000">
                                          <p:val>
                                            <p:fltVal val="90"/>
                                          </p:val>
                                        </p:tav>
                                      </p:tavLst>
                                    </p:anim>
                                    <p:animEffect transition="out" filter="fade">
                                      <p:cBhvr>
                                        <p:cTn id="29" dur="1000"/>
                                        <p:tgtEl>
                                          <p:spTgt spid="7"/>
                                        </p:tgtEl>
                                      </p:cBhvr>
                                    </p:animEffect>
                                    <p:set>
                                      <p:cBhvr>
                                        <p:cTn id="30" dur="1" fill="hold">
                                          <p:stCondLst>
                                            <p:cond delay="999"/>
                                          </p:stCondLst>
                                        </p:cTn>
                                        <p:tgtEl>
                                          <p:spTgt spid="7"/>
                                        </p:tgtEl>
                                        <p:attrNameLst>
                                          <p:attrName>style.visibility</p:attrName>
                                        </p:attrNameLst>
                                      </p:cBhvr>
                                      <p:to>
                                        <p:strVal val="hidden"/>
                                      </p:to>
                                    </p:set>
                                  </p:childTnLst>
                                </p:cTn>
                              </p:par>
                              <p:par>
                                <p:cTn id="31" presetID="31" presetClass="exit" presetSubtype="0" fill="hold" grpId="0" nodeType="withEffect">
                                  <p:stCondLst>
                                    <p:cond delay="0"/>
                                  </p:stCondLst>
                                  <p:childTnLst>
                                    <p:anim calcmode="lin" valueType="num">
                                      <p:cBhvr>
                                        <p:cTn id="32" dur="1000"/>
                                        <p:tgtEl>
                                          <p:spTgt spid="9"/>
                                        </p:tgtEl>
                                        <p:attrNameLst>
                                          <p:attrName>ppt_w</p:attrName>
                                        </p:attrNameLst>
                                      </p:cBhvr>
                                      <p:tavLst>
                                        <p:tav tm="0">
                                          <p:val>
                                            <p:strVal val="ppt_w"/>
                                          </p:val>
                                        </p:tav>
                                        <p:tav tm="100000">
                                          <p:val>
                                            <p:fltVal val="0"/>
                                          </p:val>
                                        </p:tav>
                                      </p:tavLst>
                                    </p:anim>
                                    <p:anim calcmode="lin" valueType="num">
                                      <p:cBhvr>
                                        <p:cTn id="33" dur="1000"/>
                                        <p:tgtEl>
                                          <p:spTgt spid="9"/>
                                        </p:tgtEl>
                                        <p:attrNameLst>
                                          <p:attrName>ppt_h</p:attrName>
                                        </p:attrNameLst>
                                      </p:cBhvr>
                                      <p:tavLst>
                                        <p:tav tm="0">
                                          <p:val>
                                            <p:strVal val="ppt_h"/>
                                          </p:val>
                                        </p:tav>
                                        <p:tav tm="100000">
                                          <p:val>
                                            <p:fltVal val="0"/>
                                          </p:val>
                                        </p:tav>
                                      </p:tavLst>
                                    </p:anim>
                                    <p:anim calcmode="lin" valueType="num">
                                      <p:cBhvr>
                                        <p:cTn id="34" dur="1000"/>
                                        <p:tgtEl>
                                          <p:spTgt spid="9"/>
                                        </p:tgtEl>
                                        <p:attrNameLst>
                                          <p:attrName>style.rotation</p:attrName>
                                        </p:attrNameLst>
                                      </p:cBhvr>
                                      <p:tavLst>
                                        <p:tav tm="0">
                                          <p:val>
                                            <p:fltVal val="0"/>
                                          </p:val>
                                        </p:tav>
                                        <p:tav tm="100000">
                                          <p:val>
                                            <p:fltVal val="90"/>
                                          </p:val>
                                        </p:tav>
                                      </p:tavLst>
                                    </p:anim>
                                    <p:animEffect transition="out" filter="fade">
                                      <p:cBhvr>
                                        <p:cTn id="35" dur="1000"/>
                                        <p:tgtEl>
                                          <p:spTgt spid="9"/>
                                        </p:tgtEl>
                                      </p:cBhvr>
                                    </p:animEffect>
                                    <p:set>
                                      <p:cBhvr>
                                        <p:cTn id="36" dur="1" fill="hold">
                                          <p:stCondLst>
                                            <p:cond delay="999"/>
                                          </p:stCondLst>
                                        </p:cTn>
                                        <p:tgtEl>
                                          <p:spTgt spid="9"/>
                                        </p:tgtEl>
                                        <p:attrNameLst>
                                          <p:attrName>style.visibility</p:attrName>
                                        </p:attrNameLst>
                                      </p:cBhvr>
                                      <p:to>
                                        <p:strVal val="hidden"/>
                                      </p:to>
                                    </p:set>
                                  </p:childTnLst>
                                </p:cTn>
                              </p:par>
                              <p:par>
                                <p:cTn id="37" presetID="31" presetClass="exit" presetSubtype="0" fill="hold" grpId="0" nodeType="withEffect">
                                  <p:stCondLst>
                                    <p:cond delay="0"/>
                                  </p:stCondLst>
                                  <p:childTnLst>
                                    <p:anim calcmode="lin" valueType="num">
                                      <p:cBhvr>
                                        <p:cTn id="38" dur="1000"/>
                                        <p:tgtEl>
                                          <p:spTgt spid="4"/>
                                        </p:tgtEl>
                                        <p:attrNameLst>
                                          <p:attrName>ppt_w</p:attrName>
                                        </p:attrNameLst>
                                      </p:cBhvr>
                                      <p:tavLst>
                                        <p:tav tm="0">
                                          <p:val>
                                            <p:strVal val="ppt_w"/>
                                          </p:val>
                                        </p:tav>
                                        <p:tav tm="100000">
                                          <p:val>
                                            <p:fltVal val="0"/>
                                          </p:val>
                                        </p:tav>
                                      </p:tavLst>
                                    </p:anim>
                                    <p:anim calcmode="lin" valueType="num">
                                      <p:cBhvr>
                                        <p:cTn id="39" dur="1000"/>
                                        <p:tgtEl>
                                          <p:spTgt spid="4"/>
                                        </p:tgtEl>
                                        <p:attrNameLst>
                                          <p:attrName>ppt_h</p:attrName>
                                        </p:attrNameLst>
                                      </p:cBhvr>
                                      <p:tavLst>
                                        <p:tav tm="0">
                                          <p:val>
                                            <p:strVal val="ppt_h"/>
                                          </p:val>
                                        </p:tav>
                                        <p:tav tm="100000">
                                          <p:val>
                                            <p:fltVal val="0"/>
                                          </p:val>
                                        </p:tav>
                                      </p:tavLst>
                                    </p:anim>
                                    <p:anim calcmode="lin" valueType="num">
                                      <p:cBhvr>
                                        <p:cTn id="40" dur="1000"/>
                                        <p:tgtEl>
                                          <p:spTgt spid="4"/>
                                        </p:tgtEl>
                                        <p:attrNameLst>
                                          <p:attrName>style.rotation</p:attrName>
                                        </p:attrNameLst>
                                      </p:cBhvr>
                                      <p:tavLst>
                                        <p:tav tm="0">
                                          <p:val>
                                            <p:fltVal val="0"/>
                                          </p:val>
                                        </p:tav>
                                        <p:tav tm="100000">
                                          <p:val>
                                            <p:fltVal val="90"/>
                                          </p:val>
                                        </p:tav>
                                      </p:tavLst>
                                    </p:anim>
                                    <p:animEffect transition="out" filter="fade">
                                      <p:cBhvr>
                                        <p:cTn id="41" dur="1000"/>
                                        <p:tgtEl>
                                          <p:spTgt spid="4"/>
                                        </p:tgtEl>
                                      </p:cBhvr>
                                    </p:animEffect>
                                    <p:set>
                                      <p:cBhvr>
                                        <p:cTn id="42" dur="1" fill="hold">
                                          <p:stCondLst>
                                            <p:cond delay="999"/>
                                          </p:stCondLst>
                                        </p:cTn>
                                        <p:tgtEl>
                                          <p:spTgt spid="4"/>
                                        </p:tgtEl>
                                        <p:attrNameLst>
                                          <p:attrName>style.visibility</p:attrName>
                                        </p:attrNameLst>
                                      </p:cBhvr>
                                      <p:to>
                                        <p:strVal val="hidden"/>
                                      </p:to>
                                    </p:set>
                                  </p:childTnLst>
                                </p:cTn>
                              </p:par>
                              <p:par>
                                <p:cTn id="43" presetID="31" presetClass="exit" presetSubtype="0" fill="hold" grpId="0" nodeType="withEffect">
                                  <p:stCondLst>
                                    <p:cond delay="0"/>
                                  </p:stCondLst>
                                  <p:childTnLst>
                                    <p:anim calcmode="lin" valueType="num">
                                      <p:cBhvr>
                                        <p:cTn id="44" dur="1000"/>
                                        <p:tgtEl>
                                          <p:spTgt spid="8"/>
                                        </p:tgtEl>
                                        <p:attrNameLst>
                                          <p:attrName>ppt_w</p:attrName>
                                        </p:attrNameLst>
                                      </p:cBhvr>
                                      <p:tavLst>
                                        <p:tav tm="0">
                                          <p:val>
                                            <p:strVal val="ppt_w"/>
                                          </p:val>
                                        </p:tav>
                                        <p:tav tm="100000">
                                          <p:val>
                                            <p:fltVal val="0"/>
                                          </p:val>
                                        </p:tav>
                                      </p:tavLst>
                                    </p:anim>
                                    <p:anim calcmode="lin" valueType="num">
                                      <p:cBhvr>
                                        <p:cTn id="45" dur="1000"/>
                                        <p:tgtEl>
                                          <p:spTgt spid="8"/>
                                        </p:tgtEl>
                                        <p:attrNameLst>
                                          <p:attrName>ppt_h</p:attrName>
                                        </p:attrNameLst>
                                      </p:cBhvr>
                                      <p:tavLst>
                                        <p:tav tm="0">
                                          <p:val>
                                            <p:strVal val="ppt_h"/>
                                          </p:val>
                                        </p:tav>
                                        <p:tav tm="100000">
                                          <p:val>
                                            <p:fltVal val="0"/>
                                          </p:val>
                                        </p:tav>
                                      </p:tavLst>
                                    </p:anim>
                                    <p:anim calcmode="lin" valueType="num">
                                      <p:cBhvr>
                                        <p:cTn id="46" dur="1000"/>
                                        <p:tgtEl>
                                          <p:spTgt spid="8"/>
                                        </p:tgtEl>
                                        <p:attrNameLst>
                                          <p:attrName>style.rotation</p:attrName>
                                        </p:attrNameLst>
                                      </p:cBhvr>
                                      <p:tavLst>
                                        <p:tav tm="0">
                                          <p:val>
                                            <p:fltVal val="0"/>
                                          </p:val>
                                        </p:tav>
                                        <p:tav tm="100000">
                                          <p:val>
                                            <p:fltVal val="90"/>
                                          </p:val>
                                        </p:tav>
                                      </p:tavLst>
                                    </p:anim>
                                    <p:animEffect transition="out" filter="fade">
                                      <p:cBhvr>
                                        <p:cTn id="47" dur="1000"/>
                                        <p:tgtEl>
                                          <p:spTgt spid="8"/>
                                        </p:tgtEl>
                                      </p:cBhvr>
                                    </p:animEffect>
                                    <p:set>
                                      <p:cBhvr>
                                        <p:cTn id="48" dur="1" fill="hold">
                                          <p:stCondLst>
                                            <p:cond delay="999"/>
                                          </p:stCondLst>
                                        </p:cTn>
                                        <p:tgtEl>
                                          <p:spTgt spid="8"/>
                                        </p:tgtEl>
                                        <p:attrNameLst>
                                          <p:attrName>style.visibility</p:attrName>
                                        </p:attrNameLst>
                                      </p:cBhvr>
                                      <p:to>
                                        <p:strVal val="hidden"/>
                                      </p:to>
                                    </p:set>
                                  </p:childTnLst>
                                </p:cTn>
                              </p:par>
                              <p:par>
                                <p:cTn id="49" presetID="31"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1000" fill="hold"/>
                                        <p:tgtEl>
                                          <p:spTgt spid="12"/>
                                        </p:tgtEl>
                                        <p:attrNameLst>
                                          <p:attrName>ppt_w</p:attrName>
                                        </p:attrNameLst>
                                      </p:cBhvr>
                                      <p:tavLst>
                                        <p:tav tm="0">
                                          <p:val>
                                            <p:fltVal val="0"/>
                                          </p:val>
                                        </p:tav>
                                        <p:tav tm="100000">
                                          <p:val>
                                            <p:strVal val="#ppt_w"/>
                                          </p:val>
                                        </p:tav>
                                      </p:tavLst>
                                    </p:anim>
                                    <p:anim calcmode="lin" valueType="num">
                                      <p:cBhvr>
                                        <p:cTn id="52" dur="1000" fill="hold"/>
                                        <p:tgtEl>
                                          <p:spTgt spid="12"/>
                                        </p:tgtEl>
                                        <p:attrNameLst>
                                          <p:attrName>ppt_h</p:attrName>
                                        </p:attrNameLst>
                                      </p:cBhvr>
                                      <p:tavLst>
                                        <p:tav tm="0">
                                          <p:val>
                                            <p:fltVal val="0"/>
                                          </p:val>
                                        </p:tav>
                                        <p:tav tm="100000">
                                          <p:val>
                                            <p:strVal val="#ppt_h"/>
                                          </p:val>
                                        </p:tav>
                                      </p:tavLst>
                                    </p:anim>
                                    <p:anim calcmode="lin" valueType="num">
                                      <p:cBhvr>
                                        <p:cTn id="53" dur="1000" fill="hold"/>
                                        <p:tgtEl>
                                          <p:spTgt spid="12"/>
                                        </p:tgtEl>
                                        <p:attrNameLst>
                                          <p:attrName>style.rotation</p:attrName>
                                        </p:attrNameLst>
                                      </p:cBhvr>
                                      <p:tavLst>
                                        <p:tav tm="0">
                                          <p:val>
                                            <p:fltVal val="90"/>
                                          </p:val>
                                        </p:tav>
                                        <p:tav tm="100000">
                                          <p:val>
                                            <p:fltVal val="0"/>
                                          </p:val>
                                        </p:tav>
                                      </p:tavLst>
                                    </p:anim>
                                    <p:animEffect transition="in" filter="fade">
                                      <p:cBhvr>
                                        <p:cTn id="5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8" grpId="0" animBg="1"/>
      <p:bldP spid="8" grpId="1" animBg="1"/>
      <p:bldP spid="9" grpId="0" animBg="1"/>
      <p:bldP spid="9" grpId="1"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ecorative image">
            <a:extLst>
              <a:ext uri="{FF2B5EF4-FFF2-40B4-BE49-F238E27FC236}">
                <a16:creationId xmlns:a16="http://schemas.microsoft.com/office/drawing/2014/main" id="{C2B01ACE-F4CD-432F-90D6-E7B2B96DB4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222" r="1" b="1"/>
          <a:stretch/>
        </p:blipFill>
        <p:spPr>
          <a:xfrm>
            <a:off x="3357230" y="595421"/>
            <a:ext cx="5786770" cy="5658438"/>
          </a:xfrm>
          <a:prstGeom prst="rect">
            <a:avLst/>
          </a:prstGeom>
        </p:spPr>
      </p:pic>
      <p:sp>
        <p:nvSpPr>
          <p:cNvPr id="2" name="Title 1">
            <a:extLst>
              <a:ext uri="{FF2B5EF4-FFF2-40B4-BE49-F238E27FC236}">
                <a16:creationId xmlns:a16="http://schemas.microsoft.com/office/drawing/2014/main" id="{0AC61FBE-2EE9-4BE1-BCA3-FE012EC06995}"/>
              </a:ext>
            </a:extLst>
          </p:cNvPr>
          <p:cNvSpPr>
            <a:spLocks noGrp="1"/>
          </p:cNvSpPr>
          <p:nvPr>
            <p:ph type="title"/>
          </p:nvPr>
        </p:nvSpPr>
        <p:spPr>
          <a:xfrm>
            <a:off x="603363" y="2546823"/>
            <a:ext cx="2961201" cy="2383844"/>
          </a:xfrm>
        </p:spPr>
        <p:txBody>
          <a:bodyPr vert="horz" lIns="91440" tIns="45720" rIns="91440" bIns="45720" rtlCol="0" anchor="t">
            <a:normAutofit/>
          </a:bodyPr>
          <a:lstStyle/>
          <a:p>
            <a:pPr defTabSz="914400"/>
            <a:r>
              <a:rPr lang="en-US" sz="3800" dirty="0">
                <a:effectLst/>
                <a:cs typeface="+mj-cs"/>
              </a:rPr>
              <a:t>Resources and Additional Information</a:t>
            </a:r>
          </a:p>
        </p:txBody>
      </p:sp>
      <p:pic>
        <p:nvPicPr>
          <p:cNvPr id="9" name="Picture 2" descr="https://edcountmicrosoftonlinecom-1.sharepoint.microsoftonline.com/Internal_Resources/edCount%20Style%20Resources/edCount%20Logo%20(tiny).jpg">
            <a:extLst>
              <a:ext uri="{FF2B5EF4-FFF2-40B4-BE49-F238E27FC236}">
                <a16:creationId xmlns:a16="http://schemas.microsoft.com/office/drawing/2014/main" id="{49AFAC83-811C-4959-9DC7-30E3230157A7}"/>
              </a:ext>
            </a:extLst>
          </p:cNvPr>
          <p:cNvPicPr>
            <a:picLocks noChangeAspect="1" noChangeArrowheads="1"/>
          </p:cNvPicPr>
          <p:nvPr/>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3851928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b="1" dirty="0"/>
              <a:t>SCILLSS Glossary</a:t>
            </a:r>
          </a:p>
        </p:txBody>
      </p:sp>
      <p:sp>
        <p:nvSpPr>
          <p:cNvPr id="3" name="Content Placeholder 2">
            <a:extLst>
              <a:ext uri="{FF2B5EF4-FFF2-40B4-BE49-F238E27FC236}">
                <a16:creationId xmlns:a16="http://schemas.microsoft.com/office/drawing/2014/main" id="{B2C54412-1272-4BE5-8E5D-0354EFB07A76}"/>
              </a:ext>
            </a:extLst>
          </p:cNvPr>
          <p:cNvSpPr>
            <a:spLocks noGrp="1"/>
          </p:cNvSpPr>
          <p:nvPr>
            <p:ph idx="1"/>
          </p:nvPr>
        </p:nvSpPr>
        <p:spPr/>
        <p:txBody>
          <a:bodyPr/>
          <a:lstStyle/>
          <a:p>
            <a:pPr marL="0" indent="0">
              <a:buNone/>
            </a:pPr>
            <a:r>
              <a:rPr lang="en-US" dirty="0"/>
              <a:t>Please refer to the SCILLSS Glossary for operational definitions of terms used.</a:t>
            </a:r>
          </a:p>
        </p:txBody>
      </p:sp>
      <p:pic>
        <p:nvPicPr>
          <p:cNvPr id="5" name="Picture 4">
            <a:extLst>
              <a:ext uri="{FF2B5EF4-FFF2-40B4-BE49-F238E27FC236}">
                <a16:creationId xmlns:a16="http://schemas.microsoft.com/office/drawing/2014/main" id="{A1308967-4100-49EB-8237-21996AD2BE34}"/>
              </a:ext>
            </a:extLst>
          </p:cNvPr>
          <p:cNvPicPr>
            <a:picLocks noChangeAspect="1"/>
          </p:cNvPicPr>
          <p:nvPr/>
        </p:nvPicPr>
        <p:blipFill rotWithShape="1">
          <a:blip r:embed="rId5"/>
          <a:srcRect r="1579" b="4498"/>
          <a:stretch/>
        </p:blipFill>
        <p:spPr>
          <a:xfrm>
            <a:off x="544830" y="2309883"/>
            <a:ext cx="8054340" cy="4422387"/>
          </a:xfrm>
          <a:prstGeom prst="rect">
            <a:avLst/>
          </a:prstGeom>
        </p:spPr>
      </p:pic>
    </p:spTree>
    <p:custDataLst>
      <p:tags r:id="rId1"/>
    </p:custDataLst>
    <p:extLst>
      <p:ext uri="{BB962C8B-B14F-4D97-AF65-F5344CB8AC3E}">
        <p14:creationId xmlns:p14="http://schemas.microsoft.com/office/powerpoint/2010/main" val="42379532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PERSISTENCEDATA" val="MMPROD_UIPERSISTENCEDATA"/>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ARTICULATE_DESIGN_ID_1_OFFICE THEME" val="ziWcPjrb"/>
  <p:tag name="ARTICULATE_DESIGN_ID_CUSTOM DESIGN" val="aJ3ONOeP"/>
  <p:tag name="ARTICULATE_SLIDE_THUMBNAIL_REFRESH" val="1"/>
  <p:tag name="ARTICULATE_SLIDE_COUNT" val="11"/>
  <p:tag name="ARTICULATE_PROJECT_OPEN" val="0"/>
  <p:tag name="MMPROD_UIDATA" val="&lt;database version=&quot;11.0&quot;&gt;&lt;object type=&quot;1&quot; unique_id=&quot;10001&quot;&gt;&lt;property id=&quot;20141&quot; value=&quot;Workshop Presentation (1)&quot;/&gt;&lt;property id=&quot;20148&quot; value=&quot;5&quot;/&gt;&lt;property id=&quot;20184&quot; value=&quot;7&quot;/&gt;&lt;property id=&quot;20191&quot; value=&quot;SCILLSS&quot;/&gt;&lt;property id=&quot;20192&quot; value=&quot;scillss.adobeconnect.com&quot;/&gt;&lt;property id=&quot;20250&quot; value=&quot;6&quot;/&gt;&lt;property id=&quot;20251&quot; value=&quot;0&quot;/&gt;&lt;property id=&quot;20259&quot; value=&quot;0&quot;/&gt;&lt;property id=&quot;20262&quot; value=&quot;2062453173&quot;/&gt;&lt;property id=&quot;20263&quot; value=&quot;1&quot;/&gt;&lt;property id=&quot;20264&quot; value=&quot;3&quot;/&gt;&lt;object type=&quot;2&quot; unique_id=&quot;66791&quot;&gt;&lt;object type=&quot;3&quot; unique_id=&quot;74238&quot;&gt;&lt;property id=&quot;20148&quot; value=&quot;5&quot;/&gt;&lt;property id=&quot;20300&quot; value=&quot;Slide 7 - &amp;quot;Why unpack the dimensions of a performance expectation?&amp;quot;&quot;/&gt;&lt;property id=&quot;20307&quot; value=&quot;557&quot;/&gt;&lt;property id=&quot;20309&quot; value=&quot;-1&quot;/&gt;&lt;/object&gt;&lt;object type=&quot;3&quot; unique_id=&quot;153376&quot;&gt;&lt;property id=&quot;20148&quot; value=&quot;5&quot;/&gt;&lt;property id=&quot;20300&quot; value=&quot;Slide 1 - &amp;quot;Designing High-Quality Three-Dimensional Science Assessments for Classroom Use&amp;quot;&quot;/&gt;&lt;property id=&quot;20307&quot; value=&quot;1432&quot;/&gt;&lt;/object&gt;&lt;object type=&quot;3&quot; unique_id=&quot;153377&quot;&gt;&lt;property id=&quot;20148&quot; value=&quot;5&quot;/&gt;&lt;property id=&quot;20300&quot; value=&quot;Slide 2 - &amp;quot;Module 2.1: Overview of the Purpose of Unpacking&amp;quot;&quot;/&gt;&lt;property id=&quot;20307&quot; value=&quot;1441&quot;/&gt;&lt;/object&gt;&lt;object type=&quot;3&quot; unique_id=&quot;153378&quot;&gt;&lt;property id=&quot;20148&quot; value=&quot;5&quot;/&gt;&lt;property id=&quot;20300&quot; value=&quot;Slide 3 - &amp;quot;Module 2.1 Outcomes&amp;quot;&quot;/&gt;&lt;property id=&quot;20307&quot; value=&quot;731&quot;/&gt;&lt;/object&gt;&lt;object type=&quot;3&quot; unique_id=&quot;153380&quot;&gt;&lt;property id=&quot;20148&quot; value=&quot;5&quot;/&gt;&lt;property id=&quot;20300&quot; value=&quot;Slide 5 - &amp;quot;Defining Terms: Performance Expectation&amp;quot;&quot;/&gt;&lt;property id=&quot;20307&quot; value=&quot;1442&quot;/&gt;&lt;/object&gt;&lt;object type=&quot;3&quot; unique_id=&quot;153381&quot;&gt;&lt;property id=&quot;20148&quot; value=&quot;5&quot;/&gt;&lt;property id=&quot;20300&quot; value=&quot;Slide 6 - &amp;quot;The Three Dimensions&amp;quot;&quot;/&gt;&lt;property id=&quot;20307&quot; value=&quot;1443&quot;/&gt;&lt;/object&gt;&lt;object type=&quot;3&quot; unique_id=&quot;153382&quot;&gt;&lt;property id=&quot;20148&quot; value=&quot;5&quot;/&gt;&lt;property id=&quot;20300&quot; value=&quot;Slide 8 - &amp;quot;Resources and Additional Information&amp;quot;&quot;/&gt;&lt;property id=&quot;20307&quot; value=&quot;1491&quot;/&gt;&lt;/object&gt;&lt;object type=&quot;3&quot; unique_id=&quot;153383&quot;&gt;&lt;property id=&quot;20148&quot; value=&quot;5&quot;/&gt;&lt;property id=&quot;20300&quot; value=&quot;Slide 9 - &amp;quot;SCILLSS Glossary&amp;quot;&quot;/&gt;&lt;property id=&quot;20307&quot; value=&quot;1492&quot;/&gt;&lt;/object&gt;&lt;object type=&quot;3&quot; unique_id=&quot;153384&quot;&gt;&lt;property id=&quot;20148&quot; value=&quot;5&quot;/&gt;&lt;property id=&quot;20300&quot; value=&quot;Slide 11 - &amp;quot;References&amp;quot;&quot;/&gt;&lt;property id=&quot;20307&quot; value=&quot;1493&quot;/&gt;&lt;/object&gt;&lt;object type=&quot;3&quot; unique_id=&quot;158315&quot;&gt;&lt;property id=&quot;20148&quot; value=&quot;5&quot;/&gt;&lt;property id=&quot;20300&quot; value=&quot;Slide 4 - &amp;quot;An Introduction  To The NGSS Created by Steve Figurelli&amp;quot;&quot;/&gt;&lt;property id=&quot;20307&quot; value=&quot;1522&quot;/&gt;&lt;/object&gt;&lt;object type=&quot;3&quot; unique_id=&quot;159060&quot;&gt;&lt;property id=&quot;20148&quot; value=&quot;5&quot;/&gt;&lt;property id=&quot;20300&quot; value=&quot;Slide 10 - &amp;quot;Resources&amp;quot;&quot;/&gt;&lt;property id=&quot;20307&quot; value=&quot;1529&quot;/&gt;&lt;/object&gt;&lt;/object&gt;&lt;object type=&quot;8&quot; unique_id=&quot;67179&quot;&gt;&lt;/object&gt;&lt;object type=&quot;4&quot; unique_id=&quot;124503&quot;&gt;&lt;/object&gt;&lt;object type=&quot;10&quot; unique_id=&quot;124504&quot;&gt;&lt;object type=&quot;11&quot; unique_id=&quot;124505&quot;&gt;&lt;/object&gt;&lt;object type=&quot;12&quot; unique_id=&quot;124896&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HTML_SHAPEINFO" val="&lt;SlideThumbPath val=&quot;Slide1.PNG&quot;/&gt;"/>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0F84B71B-B208-4A6E-B502-6FC3CFE05B75}_1.png&quot;/&gt;&lt;left val=&quot;84&quot;/&gt;&lt;top val=&quot;82&quot;/&gt;&lt;width val=&quot;793&quot;/&gt;&lt;height val=&quot;257&quot;/&gt;&lt;hasText val=&quot;1&quot;/&gt;&lt;/Image&gt;&lt;/ThreeDShapeInfo&gt;"/>
  <p:tag name="PRESENTER_SHAPETEXTINFO" val="&lt;ShapeTextInfo&gt;&lt;TableIndex row=&quot;-1&quot; col=&quot;-1&quot;&gt;&lt;linesCount val=&quot;4&quot;/&gt;&lt;lineCharCount val=&quot;27&quot;/&gt;&lt;lineCharCount val=&quot;38&quot;/&gt;&lt;lineCharCount val=&quot;38&quot;/&gt;&lt;lineCharCount val=&quot;9&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AA8250A5-1F84-41AB-91C9-F2BDEC21549E}_1.png&quot;/&gt;&lt;left val=&quot;143&quot;/&gt;&lt;top val=&quot;510&quot;/&gt;&lt;width val=&quot;710&quot;/&gt;&lt;height val=&quot;133&quot;/&gt;&lt;hasText val=&quot;1&quot;/&gt;&lt;/Image&gt;&lt;/ThreeDShapeInfo&gt;"/>
  <p:tag name="PRESENTER_SHAPETEXTINFO" val="&lt;ShapeTextInfo&gt;&lt;TableIndex row=&quot;-1&quot; col=&quot;-1&quot;&gt;&lt;linesCount val=&quot;2&quot;/&gt;&lt;lineCharCount val=&quot;37&quot;/&gt;&lt;lineCharCount val=&quot;8&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HTML_AUTOSHAPE_INFO" val="&lt;ThreeDShapeInfo&gt;&lt;uuid val=&quot;{E97D058E-6A5E-41CF-B86B-09AD2751348F}&quot;/&gt;&lt;isInvalidForFieldText val=&quot;0&quot;/&gt;&lt;Image&gt;&lt;filename val=&quot;C:\Users\KRISTI~1\AppData\Local\Temp\PR\data\asimages\{E97D058E-6A5E-41CF-B86B-09AD2751348F}.png&quot;/&gt;&lt;left val=&quot;400&quot;/&gt;&lt;top val=&quot;331&quot;/&gt;&lt;width val=&quot;160&quot;/&gt;&lt;height val=&quot;160&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HTML_SHAPEINFO" val="&lt;SlideThumbPath val=&quot;Slide9.PNG&quot;/&gt;"/>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BA94B542-861A-4787-BFDD-9F56A72884AC}_9.png&quot;/&gt;&lt;left val=&quot;-58&quot;/&gt;&lt;top val=&quot;178&quot;/&gt;&lt;width val=&quot;1011&quot;/&gt;&lt;height val=&quot;324&quot;/&gt;&lt;hasText val=&quot;1&quot;/&gt;&lt;/Image&gt;&lt;/ThreeDShapeInfo&gt;"/>
  <p:tag name="PRESENTER_SHAPETEXTINFO" val="&lt;ShapeTextInfo&gt;&lt;TableIndex row=&quot;-1&quot; col=&quot;-1&quot;&gt;&lt;linesCount val=&quot;3&quot;/&gt;&lt;lineCharCount val=&quot;25&quot;/&gt;&lt;lineCharCount val=&quot;26&quot;/&gt;&lt;lineCharCount val=&quot;16&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khard\AppData\Local\Temp\PR\data\asimages\{70646278-5001-4BCA-90A4-041507050B64}_5.png&quot;/&gt;&lt;left val=&quot;16&quot;/&gt;&lt;top val=&quot;21&quot;/&gt;&lt;width val=&quot;668&quot;/&gt;&lt;height val=&quot;98&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4&quot;/&gt;&lt;lineCharCount val=&quot;79&quot;/&gt;&lt;lineCharCount val=&quot;79&quot;/&gt;&lt;lineCharCount val=&quot;19&quot;/&gt;&lt;/TableIndex&gt;&lt;/ShapeTextInfo&gt;"/>
  <p:tag name="HTML_SHAPEINFO" val="&lt;ThreeDShapeInfo&gt;&lt;uuid val=&quot;&quot;/&gt;&lt;isInvalidForFieldText val=&quot;0&quot;/&gt;&lt;Image&gt;&lt;filename val=&quot;C:\Users\khard\AppData\Local\Temp\PR\data\asimages\{F20376F3-D729-4D0B-99B8-603EB7D33475}_5.png&quot;/&gt;&lt;left val=&quot;30&quot;/&gt;&lt;top val=&quot;137&quot;/&gt;&lt;width val=&quot;661&quot;/&gt;&lt;height val=&quot;291&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HTML_SHAPEINFO" val="&lt;SlideThumbPath val=&quot;Slide21.PNG&quot;/&gt;"/>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AA07D628-F969-4F0A-97F4-561252AAF785}_21.png&quot;/&gt;&lt;left val=&quot;28&quot;/&gt;&lt;top val=&quot;16&quot;/&gt;&lt;width val=&quot;884&quot;/&gt;&lt;height val=&quot;154&quot;/&gt;&lt;hasText val=&quot;1&quot;/&gt;&lt;/Image&gt;&lt;/ThreeDShapeInfo&gt;"/>
  <p:tag name="PRESENTER_SHAPETEXTINFO" val="&lt;ShapeTextInfo&gt;&lt;TableIndex row=&quot;-1&quot; col=&quot;-1&quot;&gt;&lt;linesCount val=&quot;2&quot;/&gt;&lt;lineCharCount val=&quot;31&quot;/&gt;&lt;lineCharCount val=&quot;23&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HTML_SHAPEINFO" val="&lt;SlideThumbPath val=&quot;Slide58.PNG&quot;/&gt;"/>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khard\AppData\Local\Temp\PR\data\asimages\{A4EB2AF7-4D77-453D-9875-B6E1ECD4D96D}_58.png&quot;/&gt;&lt;left val=&quot;16&quot;/&gt;&lt;top val=&quot;21&quot;/&gt;&lt;width val=&quot;668&quot;/&gt;&lt;height val=&quot;98&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HTML_SHAPEINFO" val="&lt;SlideThumbPath val=&quot;Slide60.PNG&quot;/&gt;"/>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khard\AppData\Local\Temp\PR\data\asimages\{8332EC09-6587-4E38-9E19-E1FF2F6681E2}_60.png&quot;/&gt;&lt;left val=&quot;16&quot;/&gt;&lt;top val=&quot;21&quot;/&gt;&lt;width val=&quot;668&quot;/&gt;&lt;height val=&quot;98&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7&quot;/&gt;&lt;lineCharCount val=&quot;72&quot;/&gt;&lt;lineCharCount val=&quot;79&quot;/&gt;&lt;lineCharCount val=&quot;76&quot;/&gt;&lt;lineCharCount val=&quot;43&quot;/&gt;&lt;lineCharCount val=&quot;1&quot;/&gt;&lt;lineCharCount val=&quot;76&quot;/&gt;&lt;lineCharCount val=&quot;31&quot;/&gt;&lt;/TableIndex&gt;&lt;/ShapeTextInfo&gt;"/>
  <p:tag name="HTML_SHAPEINFO" val="&lt;ThreeDShapeInfo&gt;&lt;uuid val=&quot;&quot;/&gt;&lt;isInvalidForFieldText val=&quot;0&quot;/&gt;&lt;Image&gt;&lt;filename val=&quot;C:\Users\khard\AppData\Local\Temp\PR\data\asimages\{7483FDA4-6CB3-49CA-A80D-7EC0A8EE1C68}_60.png&quot;/&gt;&lt;left val=&quot;31&quot;/&gt;&lt;top val=&quot;99&quot;/&gt;&lt;width val=&quot;652&quot;/&gt;&lt;height val=&quot;383&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1547</TotalTime>
  <Words>1771</Words>
  <Application>Microsoft Office PowerPoint</Application>
  <PresentationFormat>On-screen Show (4:3)</PresentationFormat>
  <Paragraphs>93</Paragraphs>
  <Slides>11</Slides>
  <Notes>11</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11</vt:i4>
      </vt:variant>
    </vt:vector>
  </HeadingPairs>
  <TitlesOfParts>
    <vt:vector size="19" baseType="lpstr">
      <vt:lpstr>Arial</vt:lpstr>
      <vt:lpstr>Calibri</vt:lpstr>
      <vt:lpstr>Calibri Light</vt:lpstr>
      <vt:lpstr>Custom Design</vt:lpstr>
      <vt:lpstr>1_Custom Design</vt:lpstr>
      <vt:lpstr>2_Custom Design</vt:lpstr>
      <vt:lpstr>3_Custom Design</vt:lpstr>
      <vt:lpstr>4_Custom Design</vt:lpstr>
      <vt:lpstr>Designing High-Quality Three-Dimensional Science Assessments for Classroom Use</vt:lpstr>
      <vt:lpstr>Module 2.1: Overview of the Purpose of Unpacking</vt:lpstr>
      <vt:lpstr>Module 2.1 Outcomes</vt:lpstr>
      <vt:lpstr>An Introduction  To The NGSS Created by Steve Figurelli</vt:lpstr>
      <vt:lpstr>Defining Terms: Performance Expectation</vt:lpstr>
      <vt:lpstr>The Three Dimensions</vt:lpstr>
      <vt:lpstr>Why unpack the dimensions of a performance expectation?</vt:lpstr>
      <vt:lpstr>Resources and Additional Information</vt:lpstr>
      <vt:lpstr>SCILLSS Glossary</vt:lpstr>
      <vt:lpstr>Resources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High Quality Three-Dimensional Science Assessments for Classroom Use</dc:title>
  <dc:creator>Erin Buchanan</dc:creator>
  <cp:lastModifiedBy>Kristina Harding</cp:lastModifiedBy>
  <cp:revision>74</cp:revision>
  <dcterms:created xsi:type="dcterms:W3CDTF">2020-10-12T21:59:28Z</dcterms:created>
  <dcterms:modified xsi:type="dcterms:W3CDTF">2020-10-26T17:44:13Z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FE44D30E-4D9F-4A42-97CE-104E2A8F6802</vt:lpwstr>
  </property>
  <property fmtid="{D5CDD505-2E9C-101B-9397-08002B2CF9AE}" pid="3" name="ArticulatePath">
    <vt:lpwstr>Utilizing a Principled Assessment Design for Classroom Science Assessments_KH Working DraftEB (10)</vt:lpwstr>
  </property>
</Properties>
</file>