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2.xml" ContentType="application/vnd.openxmlformats-officedocument.presentationml.notesSlide+xml"/>
  <Override PartName="/ppt/tags/tag16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3.xml" ContentType="application/vnd.openxmlformats-officedocument.presentationml.tags+xml"/>
  <Override PartName="/ppt/notesSlides/notesSlide4.xml" ContentType="application/vnd.openxmlformats-officedocument.presentationml.notesSlide+xml"/>
  <Override PartName="/ppt/tags/tag164.xml" ContentType="application/vnd.openxmlformats-officedocument.presentationml.tags+xml"/>
  <Override PartName="/ppt/notesSlides/notesSlide5.xml" ContentType="application/vnd.openxmlformats-officedocument.presentationml.notesSlide+xml"/>
  <Override PartName="/ppt/tags/tag165.xml" ContentType="application/vnd.openxmlformats-officedocument.presentationml.tags+xml"/>
  <Override PartName="/ppt/notesSlides/notesSlide6.xml" ContentType="application/vnd.openxmlformats-officedocument.presentationml.notesSlide+xml"/>
  <Override PartName="/ppt/tags/tag166.xml" ContentType="application/vnd.openxmlformats-officedocument.presentationml.tags+xml"/>
  <Override PartName="/ppt/notesSlides/notesSlide7.xml" ContentType="application/vnd.openxmlformats-officedocument.presentationml.notesSlide+xml"/>
  <Override PartName="/ppt/comments/comment1.xml" ContentType="application/vnd.openxmlformats-officedocument.presentationml.comments+xml"/>
  <Override PartName="/ppt/tags/tag167.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8.xml" ContentType="application/vnd.openxmlformats-officedocument.presentationml.tags+xml"/>
  <Override PartName="/ppt/notesSlides/notesSlide9.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10.xml" ContentType="application/vnd.openxmlformats-officedocument.presentationml.notesSlide+xml"/>
  <Override PartName="/ppt/tags/tag171.xml" ContentType="application/vnd.openxmlformats-officedocument.presentationml.tags+xml"/>
  <Override PartName="/ppt/notesSlides/notesSlide11.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 id="2147483787" r:id="rId6"/>
  </p:sldMasterIdLst>
  <p:notesMasterIdLst>
    <p:notesMasterId r:id="rId19"/>
  </p:notesMasterIdLst>
  <p:handoutMasterIdLst>
    <p:handoutMasterId r:id="rId20"/>
  </p:handoutMasterIdLst>
  <p:sldIdLst>
    <p:sldId id="1446" r:id="rId7"/>
    <p:sldId id="1447" r:id="rId8"/>
    <p:sldId id="732" r:id="rId9"/>
    <p:sldId id="1345" r:id="rId10"/>
    <p:sldId id="1449" r:id="rId11"/>
    <p:sldId id="1536" r:id="rId12"/>
    <p:sldId id="1481" r:id="rId13"/>
    <p:sldId id="1482" r:id="rId14"/>
    <p:sldId id="1497" r:id="rId15"/>
    <p:sldId id="1498" r:id="rId16"/>
    <p:sldId id="1533" r:id="rId17"/>
    <p:sldId id="1499" r:id="rId18"/>
  </p:sldIdLst>
  <p:sldSz cx="9144000" cy="6858000" type="screen4x3"/>
  <p:notesSz cx="7315200" cy="96012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2.1.3" id="{897B0555-8E39-44D1-BFF1-B29AC4146654}">
          <p14:sldIdLst>
            <p14:sldId id="1446"/>
            <p14:sldId id="1447"/>
            <p14:sldId id="732"/>
            <p14:sldId id="1345"/>
            <p14:sldId id="1449"/>
            <p14:sldId id="1536"/>
            <p14:sldId id="1481"/>
            <p14:sldId id="1482"/>
            <p14:sldId id="1497"/>
            <p14:sldId id="1498"/>
            <p14:sldId id="1533"/>
            <p14:sldId id="14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24"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68"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85"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49"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E9EBF5"/>
    <a:srgbClr val="4472C4"/>
    <a:srgbClr val="FFAE00"/>
    <a:srgbClr val="2F528F"/>
    <a:srgbClr val="CC66FF"/>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55" autoAdjust="0"/>
    <p:restoredTop sz="72385" autoAdjust="0"/>
  </p:normalViewPr>
  <p:slideViewPr>
    <p:cSldViewPr snapToGrid="0">
      <p:cViewPr varScale="1">
        <p:scale>
          <a:sx n="48" d="100"/>
          <a:sy n="48" d="100"/>
        </p:scale>
        <p:origin x="1580" y="36"/>
      </p:cViewPr>
      <p:guideLst/>
    </p:cSldViewPr>
  </p:slideViewPr>
  <p:outlineViewPr>
    <p:cViewPr>
      <p:scale>
        <a:sx n="33" d="100"/>
        <a:sy n="33" d="100"/>
      </p:scale>
      <p:origin x="0" y="-2676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0-23T12:47:50.793" idx="122">
    <p:pos x="1505" y="1481"/>
    <p:text>middle school for consistency</p:text>
    <p:extLst>
      <p:ext uri="{C676402C-5697-4E1C-873F-D02D1690AC5C}">
        <p15:threadingInfo xmlns:p15="http://schemas.microsoft.com/office/powerpoint/2012/main" timeZoneBias="24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custT="1"/>
      <dgm:spPr>
        <a:xfrm>
          <a:off x="2076755" y="539859"/>
          <a:ext cx="832221" cy="416067"/>
        </a:xfrm>
        <a:prstGeom prst="rect">
          <a:avLst/>
        </a:prstGeom>
        <a:noFill/>
        <a:ln>
          <a:noFill/>
        </a:ln>
        <a:effectLst/>
      </dgm:spPr>
      <dgm:t>
        <a:bodyPr/>
        <a:lstStyle/>
        <a:p>
          <a:pPr>
            <a:buNone/>
          </a:pPr>
          <a:r>
            <a:rPr lang="en-US" sz="2000" dirty="0">
              <a:solidFill>
                <a:sysClr val="windowText" lastClr="000000">
                  <a:hueOff val="0"/>
                  <a:satOff val="0"/>
                  <a:lumOff val="0"/>
                  <a:alphaOff val="0"/>
                </a:sysClr>
              </a:solidFill>
              <a:latin typeface="Calibri"/>
              <a:ea typeface="+mn-ea"/>
              <a:cs typeface="+mn-cs"/>
            </a:rPr>
            <a:t>Unpacking Tool Template</a:t>
          </a:r>
        </a:p>
      </dgm:t>
    </dgm:pt>
    <dgm:pt modelId="{06952450-E82B-4EFB-B70C-2E7646ADD29F}" type="parTrans" cxnId="{8F542E02-81D1-4FC6-9D7C-10CA270772E1}">
      <dgm:prSet/>
      <dgm:spPr/>
      <dgm:t>
        <a:bodyPr/>
        <a:lstStyle/>
        <a:p>
          <a:endParaRPr lang="en-US"/>
        </a:p>
      </dgm:t>
    </dgm:pt>
    <dgm:pt modelId="{3C278253-8155-4CD6-B63D-C9C4704D6406}" type="sibTrans" cxnId="{8F542E02-81D1-4FC6-9D7C-10CA270772E1}">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1"/>
      <dgm:spPr>
        <a:xfrm>
          <a:off x="1747503" y="0"/>
          <a:ext cx="1491285" cy="1491436"/>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ln>
        <a:effectLst/>
      </dgm:spPr>
    </dgm:pt>
    <dgm:pt modelId="{AB0F659E-F97D-4AFE-B45C-CC73CBD4E72A}" type="pres">
      <dgm:prSet presAssocID="{5D27FFF9-409C-4A79-A399-FCA821CB7B42}" presName="Parent1" presStyleLbl="revTx" presStyleIdx="0" presStyleCnt="1" custLinFactNeighborX="-57" custLinFactNeighborY="3509">
        <dgm:presLayoutVars>
          <dgm:chMax val="1"/>
          <dgm:chPref val="1"/>
          <dgm:bulletEnabled val="1"/>
        </dgm:presLayoutVars>
      </dgm:prSet>
      <dgm:spPr/>
    </dgm:pt>
  </dgm:ptLst>
  <dgm:cxnLst>
    <dgm:cxn modelId="{8F542E02-81D1-4FC6-9D7C-10CA270772E1}" srcId="{B1EEC8AA-71AD-4540-9D23-3FCA2048F286}" destId="{5D27FFF9-409C-4A79-A399-FCA821CB7B42}" srcOrd="0" destOrd="0" parTransId="{06952450-E82B-4EFB-B70C-2E7646ADD29F}" sibTransId="{3C278253-8155-4CD6-B63D-C9C4704D6406}"/>
    <dgm:cxn modelId="{5B9A754B-F595-4D71-B551-E84D20910C3D}" type="presOf" srcId="{5D27FFF9-409C-4A79-A399-FCA821CB7B42}" destId="{AB0F659E-F97D-4AFE-B45C-CC73CBD4E72A}"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D0B24-B7D7-4BF1-B261-BD6F8A45B93E}" type="doc">
      <dgm:prSet loTypeId="urn:microsoft.com/office/officeart/2018/2/layout/IconVerticalSolidList" loCatId="icon" qsTypeId="urn:microsoft.com/office/officeart/2005/8/quickstyle/simple5" qsCatId="simple" csTypeId="urn:microsoft.com/office/officeart/2005/8/colors/colorful5" csCatId="colorful" phldr="1"/>
      <dgm:spPr/>
      <dgm:t>
        <a:bodyPr/>
        <a:lstStyle/>
        <a:p>
          <a:endParaRPr lang="en-US"/>
        </a:p>
      </dgm:t>
    </dgm:pt>
    <dgm:pt modelId="{92D6F9DD-8884-42BC-8326-C31DD5C6337F}">
      <dgm:prSet/>
      <dgm:spPr/>
      <dgm:t>
        <a:bodyPr/>
        <a:lstStyle/>
        <a:p>
          <a:pPr>
            <a:lnSpc>
              <a:spcPct val="100000"/>
            </a:lnSpc>
          </a:pPr>
          <a:r>
            <a:rPr lang="en-US" dirty="0"/>
            <a:t>The unpacking process becomes easier with practice.</a:t>
          </a:r>
        </a:p>
      </dgm:t>
    </dgm:pt>
    <dgm:pt modelId="{219E58CE-AA8C-487B-9257-E9C2C30FE790}" type="parTrans" cxnId="{054E4587-7CA4-4992-96B8-67352856FF92}">
      <dgm:prSet/>
      <dgm:spPr/>
      <dgm:t>
        <a:bodyPr/>
        <a:lstStyle/>
        <a:p>
          <a:endParaRPr lang="en-US"/>
        </a:p>
      </dgm:t>
    </dgm:pt>
    <dgm:pt modelId="{831257A0-312A-4CE5-98E5-63B257262A24}" type="sibTrans" cxnId="{054E4587-7CA4-4992-96B8-67352856FF92}">
      <dgm:prSet/>
      <dgm:spPr/>
      <dgm:t>
        <a:bodyPr/>
        <a:lstStyle/>
        <a:p>
          <a:endParaRPr lang="en-US"/>
        </a:p>
      </dgm:t>
    </dgm:pt>
    <dgm:pt modelId="{3405E0D5-85BA-403D-811A-E3444B8AFED4}">
      <dgm:prSet/>
      <dgm:spPr/>
      <dgm:t>
        <a:bodyPr/>
        <a:lstStyle/>
        <a:p>
          <a:pPr>
            <a:lnSpc>
              <a:spcPct val="100000"/>
            </a:lnSpc>
          </a:pPr>
          <a:r>
            <a:rPr lang="en-US" dirty="0"/>
            <a:t>Once you’ve identified key aspects and prior knowledge required for DCI, SEP, and CCC dimensions; those can be used to create a variety of science tasks aligned to the targeted PE.</a:t>
          </a:r>
        </a:p>
      </dgm:t>
    </dgm:pt>
    <dgm:pt modelId="{725773A2-FBB4-4BE1-8B47-ABEB1A31EFAE}" type="parTrans" cxnId="{B206E751-BDDB-4E11-8F83-6C5DDFE45907}">
      <dgm:prSet/>
      <dgm:spPr/>
      <dgm:t>
        <a:bodyPr/>
        <a:lstStyle/>
        <a:p>
          <a:endParaRPr lang="en-US"/>
        </a:p>
      </dgm:t>
    </dgm:pt>
    <dgm:pt modelId="{4AD3A7AA-BB6D-4410-9919-1BC698136FBE}" type="sibTrans" cxnId="{B206E751-BDDB-4E11-8F83-6C5DDFE45907}">
      <dgm:prSet/>
      <dgm:spPr/>
      <dgm:t>
        <a:bodyPr/>
        <a:lstStyle/>
        <a:p>
          <a:endParaRPr lang="en-US"/>
        </a:p>
      </dgm:t>
    </dgm:pt>
    <dgm:pt modelId="{CAB3A54D-672D-49BA-90D3-41F6700B2635}" type="pres">
      <dgm:prSet presAssocID="{8CED0B24-B7D7-4BF1-B261-BD6F8A45B93E}" presName="root" presStyleCnt="0">
        <dgm:presLayoutVars>
          <dgm:dir/>
          <dgm:resizeHandles val="exact"/>
        </dgm:presLayoutVars>
      </dgm:prSet>
      <dgm:spPr/>
    </dgm:pt>
    <dgm:pt modelId="{1AD4476D-071E-4CCA-B7FF-22399579C254}" type="pres">
      <dgm:prSet presAssocID="{92D6F9DD-8884-42BC-8326-C31DD5C6337F}" presName="compNode" presStyleCnt="0"/>
      <dgm:spPr/>
    </dgm:pt>
    <dgm:pt modelId="{B5E3D0B6-915E-4DC4-902B-FECF58FD6828}" type="pres">
      <dgm:prSet presAssocID="{92D6F9DD-8884-42BC-8326-C31DD5C6337F}" presName="bgRect" presStyleLbl="bgShp" presStyleIdx="0" presStyleCnt="2"/>
      <dgm:spPr/>
    </dgm:pt>
    <dgm:pt modelId="{1D49D5C9-5B0C-4882-8D93-B1566A422B58}" type="pres">
      <dgm:prSet presAssocID="{92D6F9DD-8884-42BC-8326-C31DD5C633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E7E5A10A-A87B-43CF-8075-B1BC98DFDD20}" type="pres">
      <dgm:prSet presAssocID="{92D6F9DD-8884-42BC-8326-C31DD5C6337F}" presName="spaceRect" presStyleCnt="0"/>
      <dgm:spPr/>
    </dgm:pt>
    <dgm:pt modelId="{AA4299F9-18EF-4D00-9FB9-0614C1143A5C}" type="pres">
      <dgm:prSet presAssocID="{92D6F9DD-8884-42BC-8326-C31DD5C6337F}" presName="parTx" presStyleLbl="revTx" presStyleIdx="0" presStyleCnt="2">
        <dgm:presLayoutVars>
          <dgm:chMax val="0"/>
          <dgm:chPref val="0"/>
        </dgm:presLayoutVars>
      </dgm:prSet>
      <dgm:spPr/>
    </dgm:pt>
    <dgm:pt modelId="{116C069E-1309-4CC9-BB42-92BC42E0180C}" type="pres">
      <dgm:prSet presAssocID="{831257A0-312A-4CE5-98E5-63B257262A24}" presName="sibTrans" presStyleCnt="0"/>
      <dgm:spPr/>
    </dgm:pt>
    <dgm:pt modelId="{AB5384A5-76AB-46E2-A180-33760E9A0BD5}" type="pres">
      <dgm:prSet presAssocID="{3405E0D5-85BA-403D-811A-E3444B8AFED4}" presName="compNode" presStyleCnt="0"/>
      <dgm:spPr/>
    </dgm:pt>
    <dgm:pt modelId="{0AB3E95E-20C4-4CCE-82B3-A00A391679D8}" type="pres">
      <dgm:prSet presAssocID="{3405E0D5-85BA-403D-811A-E3444B8AFED4}" presName="bgRect" presStyleLbl="bgShp" presStyleIdx="1" presStyleCnt="2"/>
      <dgm:spPr/>
    </dgm:pt>
    <dgm:pt modelId="{7567C537-4971-4BD0-9B65-7890E1AB5352}" type="pres">
      <dgm:prSet presAssocID="{3405E0D5-85BA-403D-811A-E3444B8AFE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uzzle"/>
        </a:ext>
      </dgm:extLst>
    </dgm:pt>
    <dgm:pt modelId="{4CE29539-804A-4BB1-B049-953AD1B884B1}" type="pres">
      <dgm:prSet presAssocID="{3405E0D5-85BA-403D-811A-E3444B8AFED4}" presName="spaceRect" presStyleCnt="0"/>
      <dgm:spPr/>
    </dgm:pt>
    <dgm:pt modelId="{89773E4D-2E57-41C9-AC83-484182102ED1}" type="pres">
      <dgm:prSet presAssocID="{3405E0D5-85BA-403D-811A-E3444B8AFED4}" presName="parTx" presStyleLbl="revTx" presStyleIdx="1" presStyleCnt="2">
        <dgm:presLayoutVars>
          <dgm:chMax val="0"/>
          <dgm:chPref val="0"/>
        </dgm:presLayoutVars>
      </dgm:prSet>
      <dgm:spPr/>
    </dgm:pt>
  </dgm:ptLst>
  <dgm:cxnLst>
    <dgm:cxn modelId="{5EC9B20C-E2D8-471A-B1F4-4AA0DAB3E6D8}" type="presOf" srcId="{8CED0B24-B7D7-4BF1-B261-BD6F8A45B93E}" destId="{CAB3A54D-672D-49BA-90D3-41F6700B2635}" srcOrd="0" destOrd="0" presId="urn:microsoft.com/office/officeart/2018/2/layout/IconVerticalSolidList"/>
    <dgm:cxn modelId="{B206E751-BDDB-4E11-8F83-6C5DDFE45907}" srcId="{8CED0B24-B7D7-4BF1-B261-BD6F8A45B93E}" destId="{3405E0D5-85BA-403D-811A-E3444B8AFED4}" srcOrd="1" destOrd="0" parTransId="{725773A2-FBB4-4BE1-8B47-ABEB1A31EFAE}" sibTransId="{4AD3A7AA-BB6D-4410-9919-1BC698136FBE}"/>
    <dgm:cxn modelId="{054E4587-7CA4-4992-96B8-67352856FF92}" srcId="{8CED0B24-B7D7-4BF1-B261-BD6F8A45B93E}" destId="{92D6F9DD-8884-42BC-8326-C31DD5C6337F}" srcOrd="0" destOrd="0" parTransId="{219E58CE-AA8C-487B-9257-E9C2C30FE790}" sibTransId="{831257A0-312A-4CE5-98E5-63B257262A24}"/>
    <dgm:cxn modelId="{D94536B7-51FD-4B94-8DC2-E41AD76E507F}" type="presOf" srcId="{92D6F9DD-8884-42BC-8326-C31DD5C6337F}" destId="{AA4299F9-18EF-4D00-9FB9-0614C1143A5C}" srcOrd="0" destOrd="0" presId="urn:microsoft.com/office/officeart/2018/2/layout/IconVerticalSolidList"/>
    <dgm:cxn modelId="{91178CEA-0190-4AEC-89EC-BA1CF7DA2FF0}" type="presOf" srcId="{3405E0D5-85BA-403D-811A-E3444B8AFED4}" destId="{89773E4D-2E57-41C9-AC83-484182102ED1}" srcOrd="0" destOrd="0" presId="urn:microsoft.com/office/officeart/2018/2/layout/IconVerticalSolidList"/>
    <dgm:cxn modelId="{6EACC8E9-83A8-4C77-AE37-45E451DE146C}" type="presParOf" srcId="{CAB3A54D-672D-49BA-90D3-41F6700B2635}" destId="{1AD4476D-071E-4CCA-B7FF-22399579C254}" srcOrd="0" destOrd="0" presId="urn:microsoft.com/office/officeart/2018/2/layout/IconVerticalSolidList"/>
    <dgm:cxn modelId="{6C95B571-CC76-45F8-86FC-075F2C136243}" type="presParOf" srcId="{1AD4476D-071E-4CCA-B7FF-22399579C254}" destId="{B5E3D0B6-915E-4DC4-902B-FECF58FD6828}" srcOrd="0" destOrd="0" presId="urn:microsoft.com/office/officeart/2018/2/layout/IconVerticalSolidList"/>
    <dgm:cxn modelId="{44E54419-6197-45F9-A69F-B38870E93C88}" type="presParOf" srcId="{1AD4476D-071E-4CCA-B7FF-22399579C254}" destId="{1D49D5C9-5B0C-4882-8D93-B1566A422B58}" srcOrd="1" destOrd="0" presId="urn:microsoft.com/office/officeart/2018/2/layout/IconVerticalSolidList"/>
    <dgm:cxn modelId="{455EBE90-EBB0-42CE-888A-9D7C94A4078F}" type="presParOf" srcId="{1AD4476D-071E-4CCA-B7FF-22399579C254}" destId="{E7E5A10A-A87B-43CF-8075-B1BC98DFDD20}" srcOrd="2" destOrd="0" presId="urn:microsoft.com/office/officeart/2018/2/layout/IconVerticalSolidList"/>
    <dgm:cxn modelId="{B920DB57-2B67-4C10-8F44-44C19B51C6CC}" type="presParOf" srcId="{1AD4476D-071E-4CCA-B7FF-22399579C254}" destId="{AA4299F9-18EF-4D00-9FB9-0614C1143A5C}" srcOrd="3" destOrd="0" presId="urn:microsoft.com/office/officeart/2018/2/layout/IconVerticalSolidList"/>
    <dgm:cxn modelId="{624AC987-C012-4E6C-9E01-686E851DE5D1}" type="presParOf" srcId="{CAB3A54D-672D-49BA-90D3-41F6700B2635}" destId="{116C069E-1309-4CC9-BB42-92BC42E0180C}" srcOrd="1" destOrd="0" presId="urn:microsoft.com/office/officeart/2018/2/layout/IconVerticalSolidList"/>
    <dgm:cxn modelId="{F9C65E89-317E-4C61-9509-3B4D6918C0E3}" type="presParOf" srcId="{CAB3A54D-672D-49BA-90D3-41F6700B2635}" destId="{AB5384A5-76AB-46E2-A180-33760E9A0BD5}" srcOrd="2" destOrd="0" presId="urn:microsoft.com/office/officeart/2018/2/layout/IconVerticalSolidList"/>
    <dgm:cxn modelId="{C1C01FAF-38A6-4DE8-B1AD-5C1E45F6E3FC}" type="presParOf" srcId="{AB5384A5-76AB-46E2-A180-33760E9A0BD5}" destId="{0AB3E95E-20C4-4CCE-82B3-A00A391679D8}" srcOrd="0" destOrd="0" presId="urn:microsoft.com/office/officeart/2018/2/layout/IconVerticalSolidList"/>
    <dgm:cxn modelId="{B0848C18-0C93-4559-B943-52361BC00645}" type="presParOf" srcId="{AB5384A5-76AB-46E2-A180-33760E9A0BD5}" destId="{7567C537-4971-4BD0-9B65-7890E1AB5352}" srcOrd="1" destOrd="0" presId="urn:microsoft.com/office/officeart/2018/2/layout/IconVerticalSolidList"/>
    <dgm:cxn modelId="{DDB79241-3071-4BEF-BB67-02986FC03B5F}" type="presParOf" srcId="{AB5384A5-76AB-46E2-A180-33760E9A0BD5}" destId="{4CE29539-804A-4BB1-B049-953AD1B884B1}" srcOrd="2" destOrd="0" presId="urn:microsoft.com/office/officeart/2018/2/layout/IconVerticalSolidList"/>
    <dgm:cxn modelId="{C8346938-7E0D-451C-9CF6-7E19433B8A79}" type="presParOf" srcId="{AB5384A5-76AB-46E2-A180-33760E9A0BD5}" destId="{89773E4D-2E57-41C9-AC83-484182102ED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993309" y="712133"/>
          <a:ext cx="3309619" cy="3310356"/>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1723137" y="1942879"/>
          <a:ext cx="1846798" cy="923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libri"/>
              <a:ea typeface="+mn-ea"/>
              <a:cs typeface="+mn-cs"/>
            </a:rPr>
            <a:t>Unpacking Tool Template</a:t>
          </a:r>
        </a:p>
      </dsp:txBody>
      <dsp:txXfrm>
        <a:off x="1723137" y="1942879"/>
        <a:ext cx="1846798" cy="923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3D0B6-915E-4DC4-902B-FECF58FD6828}">
      <dsp:nvSpPr>
        <dsp:cNvPr id="0" name=""/>
        <dsp:cNvSpPr/>
      </dsp:nvSpPr>
      <dsp:spPr>
        <a:xfrm>
          <a:off x="0" y="777259"/>
          <a:ext cx="8229600" cy="143494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D49D5C9-5B0C-4882-8D93-B1566A422B58}">
      <dsp:nvSpPr>
        <dsp:cNvPr id="0" name=""/>
        <dsp:cNvSpPr/>
      </dsp:nvSpPr>
      <dsp:spPr>
        <a:xfrm>
          <a:off x="434069" y="1100121"/>
          <a:ext cx="789217" cy="7892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A4299F9-18EF-4D00-9FB9-0614C1143A5C}">
      <dsp:nvSpPr>
        <dsp:cNvPr id="0" name=""/>
        <dsp:cNvSpPr/>
      </dsp:nvSpPr>
      <dsp:spPr>
        <a:xfrm>
          <a:off x="1657356" y="777259"/>
          <a:ext cx="6572243" cy="143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65" tIns="151865" rIns="151865" bIns="151865" numCol="1" spcCol="1270" anchor="ctr" anchorCtr="0">
          <a:noAutofit/>
        </a:bodyPr>
        <a:lstStyle/>
        <a:p>
          <a:pPr marL="0" lvl="0" indent="0" algn="l" defTabSz="844550">
            <a:lnSpc>
              <a:spcPct val="100000"/>
            </a:lnSpc>
            <a:spcBef>
              <a:spcPct val="0"/>
            </a:spcBef>
            <a:spcAft>
              <a:spcPct val="35000"/>
            </a:spcAft>
            <a:buNone/>
          </a:pPr>
          <a:r>
            <a:rPr lang="en-US" sz="1900" kern="1200" dirty="0"/>
            <a:t>The unpacking process becomes easier with practice.</a:t>
          </a:r>
        </a:p>
      </dsp:txBody>
      <dsp:txXfrm>
        <a:off x="1657356" y="777259"/>
        <a:ext cx="6572243" cy="1434941"/>
      </dsp:txXfrm>
    </dsp:sp>
    <dsp:sp modelId="{0AB3E95E-20C4-4CCE-82B3-A00A391679D8}">
      <dsp:nvSpPr>
        <dsp:cNvPr id="0" name=""/>
        <dsp:cNvSpPr/>
      </dsp:nvSpPr>
      <dsp:spPr>
        <a:xfrm>
          <a:off x="0" y="2570936"/>
          <a:ext cx="8229600" cy="143494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567C537-4971-4BD0-9B65-7890E1AB5352}">
      <dsp:nvSpPr>
        <dsp:cNvPr id="0" name=""/>
        <dsp:cNvSpPr/>
      </dsp:nvSpPr>
      <dsp:spPr>
        <a:xfrm>
          <a:off x="434069" y="2893797"/>
          <a:ext cx="789217" cy="7892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773E4D-2E57-41C9-AC83-484182102ED1}">
      <dsp:nvSpPr>
        <dsp:cNvPr id="0" name=""/>
        <dsp:cNvSpPr/>
      </dsp:nvSpPr>
      <dsp:spPr>
        <a:xfrm>
          <a:off x="1657356" y="2570936"/>
          <a:ext cx="6572243" cy="143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65" tIns="151865" rIns="151865" bIns="151865" numCol="1" spcCol="1270" anchor="ctr" anchorCtr="0">
          <a:noAutofit/>
        </a:bodyPr>
        <a:lstStyle/>
        <a:p>
          <a:pPr marL="0" lvl="0" indent="0" algn="l" defTabSz="844550">
            <a:lnSpc>
              <a:spcPct val="100000"/>
            </a:lnSpc>
            <a:spcBef>
              <a:spcPct val="0"/>
            </a:spcBef>
            <a:spcAft>
              <a:spcPct val="35000"/>
            </a:spcAft>
            <a:buNone/>
          </a:pPr>
          <a:r>
            <a:rPr lang="en-US" sz="1900" kern="1200" dirty="0"/>
            <a:t>Once you’ve identified key aspects and prior knowledge required for DCI, SEP, and CCC dimensions; those can be used to create a variety of science tasks aligned to the targeted PE.</a:t>
          </a:r>
        </a:p>
      </dsp:txBody>
      <dsp:txXfrm>
        <a:off x="1657356" y="2570936"/>
        <a:ext cx="6572243" cy="143494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2375"/>
            <a:ext cx="4394200" cy="3297238"/>
          </a:xfrm>
        </p:spPr>
      </p:sp>
      <p:sp>
        <p:nvSpPr>
          <p:cNvPr id="3" name="Notes Placeholder 2"/>
          <p:cNvSpPr>
            <a:spLocks noGrp="1"/>
          </p:cNvSpPr>
          <p:nvPr>
            <p:ph type="body" idx="1"/>
          </p:nvPr>
        </p:nvSpPr>
        <p:spPr/>
        <p:txBody>
          <a:bodyPr>
            <a:normAutofit/>
          </a:bodyPr>
          <a:lstStyle/>
          <a:p>
            <a:r>
              <a:rPr lang="en-US" dirty="0"/>
              <a:t>Welcome to the second of four chapters in a digital workbook on designing high quality three-dimensional science assessment tasks for classroom use. This workbook is intended to help educators design and evaluate high-quality classroom science assessment tasks that provide meaningful information about what students know and can do in science. </a:t>
            </a:r>
          </a:p>
          <a:p>
            <a:endParaRPr lang="en-US" dirty="0"/>
          </a:p>
          <a:p>
            <a:r>
              <a:rPr lang="en-US" dirty="0"/>
              <a:t>This digital workbook was developed by edCount, LLC, under the US Department of Education’s Enhanced Assessment Grants Program, CFDA 84.368A.</a:t>
            </a:r>
          </a:p>
          <a:p>
            <a:endParaRPr lang="en-US" dirty="0"/>
          </a:p>
        </p:txBody>
      </p:sp>
      <p:sp>
        <p:nvSpPr>
          <p:cNvPr id="4" name="Date Placeholder 3"/>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2543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10</a:t>
            </a:fld>
            <a:endParaRPr lang="en-US"/>
          </a:p>
        </p:txBody>
      </p:sp>
    </p:spTree>
    <p:extLst>
      <p:ext uri="{BB962C8B-B14F-4D97-AF65-F5344CB8AC3E}">
        <p14:creationId xmlns:p14="http://schemas.microsoft.com/office/powerpoint/2010/main" val="660169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922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12</a:t>
            </a:fld>
            <a:endParaRPr lang="en-US"/>
          </a:p>
        </p:txBody>
      </p:sp>
    </p:spTree>
    <p:extLst>
      <p:ext uri="{BB962C8B-B14F-4D97-AF65-F5344CB8AC3E}">
        <p14:creationId xmlns:p14="http://schemas.microsoft.com/office/powerpoint/2010/main" val="36350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lang="en-US" dirty="0"/>
              <a:t>Chapter 2 of this workbook includes a series of six modules. Together, these six modules provide an in-depth exploration of the first phase of principled assessment design: development of the unpacking tool. In this chapter, we describe how to systematically unpack a performance expectation, or indicator, into its multiple components to develop a clear and deep understanding of each dimension and the boundaries of what can be assessed. We provide opportunities for you to engage in interactive activities and explore and use our design template to complete your own unpacking of a three-dimensional science standard. </a:t>
            </a:r>
          </a:p>
          <a:p>
            <a:pPr marR="0" lvl="0">
              <a:spcBef>
                <a:spcPts val="0"/>
              </a:spcBef>
              <a:spcAft>
                <a:spcPts val="600"/>
              </a:spcAft>
              <a:buFont typeface="Symbol" panose="05050102010706020507" pitchFamily="18" charset="2"/>
              <a:buNone/>
            </a:pPr>
            <a:endParaRPr lang="en-US" dirty="0"/>
          </a:p>
          <a:p>
            <a:pPr marR="0" lvl="0">
              <a:spcBef>
                <a:spcPts val="0"/>
              </a:spcBef>
              <a:spcAft>
                <a:spcPts val="600"/>
              </a:spcAft>
              <a:buFont typeface="Symbol" panose="05050102010706020507" pitchFamily="18" charset="2"/>
              <a:buNone/>
            </a:pPr>
            <a:r>
              <a:rPr lang="en-US" dirty="0"/>
              <a:t>In this module, we invite you to engage in a guided activity to distinguish between the various elements of an unpacking tool. By completing this activity, our hope is that you will be more deeply grounded in the elements of the tool and, thus, better prepared to complete your own unpacking tool. In later modules, we provide resources, key strategies, and guiding questions to support the unpacking process.</a:t>
            </a:r>
          </a:p>
          <a:p>
            <a:pPr marR="0" lvl="0">
              <a:spcBef>
                <a:spcPts val="0"/>
              </a:spcBef>
              <a:spcAft>
                <a:spcPts val="600"/>
              </a:spcAft>
              <a:buFont typeface="Symbol" panose="05050102010706020507" pitchFamily="18" charset="2"/>
              <a:buNone/>
            </a:pPr>
            <a:endParaRPr lang="en-US" b="1" dirty="0">
              <a:latin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30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4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this guided activity, we will examine statements from a completed grade 5 unpacking tool. For each statement, we will identify whether it refers to the practice, disciplinary core idea, or crosscutting concept. Once we’ve identified the appropriate dimension, we will then consider whether the statement reflects a key aspect of the performance expectation, a prior knowledge expectation, or a relationship between the CCC and SEP. This activity is designed to help you become better acquainted with and grounded in the three dimensions and the various elements of the unpacking tool.</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08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activity, we focus on the grade 5 performance expectation, </a:t>
            </a:r>
            <a:r>
              <a:rPr lang="en-US" i="1" dirty="0"/>
              <a:t>5-ESS1-2: Represent data in graphical displays to reveal patterns of daily changes in the length and direction of shadows, day and night, and the seasonal appearance of some stars in the night sky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algn="l">
              <a:lnSpc>
                <a:spcPct val="107000"/>
              </a:lnSpc>
              <a:spcBef>
                <a:spcPts val="0"/>
              </a:spcBef>
              <a:spcAft>
                <a:spcPts val="300"/>
              </a:spcAft>
            </a:pPr>
            <a:r>
              <a:rPr lang="en-US" dirty="0"/>
              <a:t>If you reference the Foundations for this PE, you will notice that for the SEP, we focus on Analyzing and Interpreting Data. This practice requires students to “</a:t>
            </a:r>
            <a:r>
              <a:rPr lang="en-US" i="1" dirty="0"/>
              <a:t>represent data in graphical displays (bar graphs, pictographs, and/or pie charts) to reveal patterns that indicate relationships</a:t>
            </a:r>
            <a:r>
              <a:rPr lang="en-US" dirty="0"/>
              <a:t>.” </a:t>
            </a:r>
          </a:p>
          <a:p>
            <a:pPr marL="0" marR="0" algn="l">
              <a:lnSpc>
                <a:spcPct val="107000"/>
              </a:lnSpc>
              <a:spcBef>
                <a:spcPts val="0"/>
              </a:spcBef>
              <a:spcAft>
                <a:spcPts val="300"/>
              </a:spcAft>
            </a:pPr>
            <a:endParaRPr lang="en-US" dirty="0"/>
          </a:p>
          <a:p>
            <a:pPr marL="0" marR="0" algn="l">
              <a:lnSpc>
                <a:spcPct val="107000"/>
              </a:lnSpc>
              <a:spcBef>
                <a:spcPts val="0"/>
              </a:spcBef>
              <a:spcAft>
                <a:spcPts val="300"/>
              </a:spcAft>
            </a:pPr>
            <a:r>
              <a:rPr lang="en-US" dirty="0"/>
              <a:t>For the DCI, we refer to </a:t>
            </a:r>
            <a:r>
              <a:rPr lang="en-US" i="1" dirty="0"/>
              <a:t>ESS1.B: Earth and the Solar System</a:t>
            </a:r>
            <a:r>
              <a:rPr lang="en-US" dirty="0"/>
              <a:t>. This core idea states, “</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orbits of Earth around the sun and of the moon around Earth, together with the rotation of Earth about an axis between its North and South poles, cause observable patterns. These include day and night; daily changes in the length and direction of shadows; and different positions of the sun, moon, and stars at different times of the day, month, and year.”</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Finally, the crosscutting concept is Patterns. At grade 5, students must understand that “</a:t>
            </a:r>
            <a:r>
              <a:rPr lang="en-US" i="1" dirty="0"/>
              <a:t>similarities and differences in patterns can be used to sort, classify, communicate, and analyze simple rates of change for natural phenomena</a:t>
            </a:r>
            <a:r>
              <a:rPr lang="en-US" dirty="0"/>
              <a:t>.”</a:t>
            </a:r>
          </a:p>
          <a:p>
            <a:endParaRPr lang="en-US" dirty="0"/>
          </a:p>
          <a:p>
            <a:r>
              <a:rPr lang="en-US" dirty="0"/>
              <a:t>Before we begin our sorting activity, take a moment to consider the intersections of these dimensions. How might students use the practice to demonstrate their understanding of the DCI? How does the crosscutting concept provide a common thread, or theme, that links the dimensions together? </a:t>
            </a:r>
          </a:p>
          <a:p>
            <a:endParaRPr lang="en-US" dirty="0"/>
          </a:p>
          <a:p>
            <a:r>
              <a:rPr lang="en-US" dirty="0"/>
              <a:t>Also consider each dimension separately. What are students expected to know and be able to do to demonstrate their understanding of the SEP, DCI, and CCC? What prior knowledge should they bring forward from previous learning experiences? </a:t>
            </a:r>
          </a:p>
          <a:p>
            <a:endParaRPr lang="en-US" dirty="0"/>
          </a:p>
          <a:p>
            <a:r>
              <a:rPr lang="en-US" dirty="0"/>
              <a:t>Please pause the presentation to consider these questions. We invite you to refer to the </a:t>
            </a:r>
            <a:r>
              <a:rPr lang="en-US" i="1" dirty="0"/>
              <a:t>Framework</a:t>
            </a:r>
            <a:r>
              <a:rPr lang="en-US" dirty="0"/>
              <a:t>, NGSS, and NGSS appendices in the Resources pod for additional information about this performance expectation. When you feel well-oriented to the PE and its dimensions, resume the presentation to begin the activity.</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4</a:t>
            </a:fld>
            <a:endParaRPr lang="en-US"/>
          </a:p>
        </p:txBody>
      </p:sp>
    </p:spTree>
    <p:extLst>
      <p:ext uri="{BB962C8B-B14F-4D97-AF65-F5344CB8AC3E}">
        <p14:creationId xmlns:p14="http://schemas.microsoft.com/office/powerpoint/2010/main" val="241181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dirty="0"/>
              <a:t>Now that you are well acquainted with the performance expectation and its three dimensions, let’s begin our activity by sorting elements of the unpacking tool.</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5</a:t>
            </a:fld>
            <a:endParaRPr lang="en-US"/>
          </a:p>
        </p:txBody>
      </p:sp>
    </p:spTree>
    <p:extLst>
      <p:ext uri="{BB962C8B-B14F-4D97-AF65-F5344CB8AC3E}">
        <p14:creationId xmlns:p14="http://schemas.microsoft.com/office/powerpoint/2010/main" val="330784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dirty="0"/>
              <a:t>As discussed earlier, the unpacking tool is a design tool that helps educators gain a deep understanding of the dimensions of the PE and identify its assessable components. In addition, unpacking a PE provides a clear focus for instruction and helps educators establish coherence between curriculum, instruction, and assessment. </a:t>
            </a:r>
          </a:p>
          <a:p>
            <a:endParaRPr lang="en-US" dirty="0"/>
          </a:p>
          <a:p>
            <a:r>
              <a:rPr lang="en-US" dirty="0"/>
              <a:t>In this guided activity, you will consider how to unpack the grade 5 PE: </a:t>
            </a:r>
            <a:r>
              <a:rPr lang="en-US" sz="1200" b="0" i="1" dirty="0">
                <a:effectLst/>
                <a:latin typeface="Calibri" panose="020F0502020204030204" pitchFamily="34" charset="0"/>
                <a:ea typeface="Calibri" panose="020F0502020204030204" pitchFamily="34" charset="0"/>
                <a:cs typeface="Times New Roman" panose="02020603050405020304" pitchFamily="18" charset="0"/>
              </a:rPr>
              <a:t>ESS1-2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Represent data in graphical displays to reveal patterns of daily changes in the length and direction of shadows, day and night, and the seasonal appearance of some stars in the night sky</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dirty="0"/>
              <a:t> You will analyze and sort several statements to determine where they belong in the unpacking tool. For each statement, you will first determine the dimension to which it aligns. Then, you will determine which element it represents, whether it is a key aspect, prior knowledge, or a relationship between the CCC and SEP.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walk through the steps to complete this guided activity, take a moment to review this partially completed unpacking tool. Review the indicated DCI, SEP, and CCC as identified in the NGSS foundation boxes for the selected grade 5 PE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Then, read and consider the placement of the statements in the unpacking tool</a:t>
            </a:r>
            <a:r>
              <a:rPr lang="en-US" dirty="0"/>
              <a:t>. Begin to think about the relationship of each statement to the PE, the dimensions, and the elements of the unpacking tool. </a:t>
            </a:r>
          </a:p>
          <a:p>
            <a:endParaRPr lang="en-US" dirty="0"/>
          </a:p>
          <a:p>
            <a:r>
              <a:rPr lang="en-US" dirty="0"/>
              <a:t>Alright. Let’s walk through an example of the steps to complete this guided activity. Multiple statements will appear one at a time at the bottom of the screen. First, consider to which dimension it aligns</a:t>
            </a:r>
            <a:r>
              <a:rPr lang="en-US" b="0" dirty="0">
                <a:cs typeface="Calibri"/>
              </a:rPr>
              <a:t>—</a:t>
            </a:r>
            <a:r>
              <a:rPr lang="en-US" dirty="0">
                <a:sym typeface="Symbol" panose="05050102010706020507" pitchFamily="18" charset="2"/>
              </a:rPr>
              <a:t>the DCI, the SEP, or the CCC</a:t>
            </a:r>
            <a:r>
              <a:rPr lang="en-US" dirty="0"/>
              <a:t>. Next, consider whether the statement reflects a </a:t>
            </a:r>
            <a:r>
              <a:rPr lang="en-US" dirty="0">
                <a:sym typeface="Symbol" panose="05050102010706020507" pitchFamily="18" charset="2"/>
              </a:rPr>
              <a:t>key aspect, prior knowledge, or relationship between the CCC and SEP. You will be prompted to repeat these steps for each presented statement.</a:t>
            </a:r>
            <a:endParaRPr lang="en-US" dirty="0"/>
          </a:p>
          <a:p>
            <a:endParaRPr lang="en-US" dirty="0"/>
          </a:p>
          <a:p>
            <a:r>
              <a:rPr lang="en-US" dirty="0"/>
              <a:t>A brief pause is provided between each step to allow time for you to consider each statement. If you need additional time, please pause and resume the presentation as needed. Thanks!</a:t>
            </a:r>
          </a:p>
          <a:p>
            <a:endParaRPr lang="en-US" dirty="0">
              <a:sym typeface="Symbol" panose="05050102010706020507" pitchFamily="18" charset="2"/>
            </a:endParaRPr>
          </a:p>
          <a:p>
            <a:r>
              <a:rPr lang="en-US" dirty="0">
                <a:sym typeface="Symbol" panose="05050102010706020507" pitchFamily="18" charset="2"/>
              </a:rPr>
              <a:t>Let’s get started. </a:t>
            </a:r>
          </a:p>
          <a:p>
            <a:endParaRPr lang="en-US" dirty="0">
              <a:sym typeface="Symbol" panose="05050102010706020507" pitchFamily="18" charset="2"/>
            </a:endParaRPr>
          </a:p>
          <a:p>
            <a:r>
              <a:rPr lang="en-US" dirty="0">
                <a:sym typeface="Symbol" panose="05050102010706020507" pitchFamily="18" charset="2"/>
              </a:rPr>
              <a:t>Here is the first statement: </a:t>
            </a:r>
            <a:r>
              <a:rPr lang="en-US" i="1" dirty="0">
                <a:sym typeface="Symbol" panose="05050102010706020507" pitchFamily="18" charset="2"/>
              </a:rPr>
              <a:t>There are patterns in the rising and setting of the sun and the moon</a:t>
            </a:r>
            <a:r>
              <a:rPr lang="en-US" dirty="0">
                <a:sym typeface="Symbol" panose="05050102010706020507" pitchFamily="18" charset="2"/>
              </a:rPr>
              <a:t>. DCI, SEP, or CCC? This statement relates to the DCI dimension, Earth and the Solar System.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prior knowledge.</a:t>
            </a:r>
          </a:p>
          <a:p>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Here is the next statement: </a:t>
            </a:r>
            <a:r>
              <a:rPr lang="en-US" i="1" dirty="0">
                <a:sym typeface="Symbol" panose="05050102010706020507" pitchFamily="18" charset="2"/>
              </a:rPr>
              <a:t>Use data tables to describe patterns that show relationships</a:t>
            </a:r>
            <a:r>
              <a:rPr lang="en-US" dirty="0">
                <a:sym typeface="Symbol" panose="05050102010706020507" pitchFamily="18" charset="2"/>
              </a:rPr>
              <a:t>. DCI, SEP, or CCC? This statement relates to the SEP dimension, Analyzing and Interpreting Data.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key aspect.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Here is the next statement: </a:t>
            </a:r>
            <a:r>
              <a:rPr lang="en-US" i="1" dirty="0">
                <a:sym typeface="Symbol" panose="05050102010706020507" pitchFamily="18" charset="2"/>
              </a:rPr>
              <a:t>As the seasons change, so do the patterns of stars in the night sky</a:t>
            </a:r>
            <a:r>
              <a:rPr lang="en-US" dirty="0">
                <a:sym typeface="Symbol" panose="05050102010706020507" pitchFamily="18" charset="2"/>
              </a:rPr>
              <a:t>. DCI, SEP, or CCC? This statement relates to the DCI dimension, Earth and the Solar System.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key aspect.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Here is another statement: </a:t>
            </a:r>
            <a:r>
              <a:rPr lang="en-US" i="1" dirty="0">
                <a:sym typeface="Symbol" panose="05050102010706020507" pitchFamily="18" charset="2"/>
              </a:rPr>
              <a:t>Use and share pictures, drawings, and/or writings of observations</a:t>
            </a:r>
            <a:r>
              <a:rPr lang="en-US" dirty="0">
                <a:sym typeface="Symbol" panose="05050102010706020507" pitchFamily="18" charset="2"/>
              </a:rPr>
              <a:t>. DCI, SEP, or CCC? This statement relates to the SEP dimension, Analyzing and Interpreting Data.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prior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Here is the next statement: </a:t>
            </a:r>
            <a:r>
              <a:rPr lang="en-US" i="1" dirty="0">
                <a:sym typeface="Symbol" panose="05050102010706020507" pitchFamily="18" charset="2"/>
              </a:rPr>
              <a:t>Patterns in the natural and human designed world can be observed, used to describe phenomena, and used as evidence</a:t>
            </a:r>
            <a:r>
              <a:rPr lang="en-US" dirty="0">
                <a:sym typeface="Symbol" panose="05050102010706020507" pitchFamily="18" charset="2"/>
              </a:rPr>
              <a:t>.  DCI, SEP, or CCC? This statement relates to the CCC dimension, Patterns.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relationship between the CCC and SEP.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Here is the next statement: </a:t>
            </a:r>
            <a:r>
              <a:rPr lang="en-US" i="1" dirty="0">
                <a:sym typeface="Symbol" panose="05050102010706020507" pitchFamily="18" charset="2"/>
              </a:rPr>
              <a:t>Seasonal temperature relates to the amount of daylight Earth receives at different times of the year</a:t>
            </a:r>
            <a:r>
              <a:rPr lang="en-US" dirty="0">
                <a:sym typeface="Symbol" panose="05050102010706020507" pitchFamily="18" charset="2"/>
              </a:rPr>
              <a:t>.  DCI, SEP, or CCC? This statement relates to the DCI dimension, Earth and the Solar System.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prior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Here is the next statement: </a:t>
            </a:r>
            <a:r>
              <a:rPr lang="en-US" i="1" dirty="0">
                <a:sym typeface="Symbol" panose="05050102010706020507" pitchFamily="18" charset="2"/>
              </a:rPr>
              <a:t>Similarities in patterns can be used to analyze simple rates of change (natural phenomena and designed products)</a:t>
            </a:r>
            <a:r>
              <a:rPr lang="en-US" dirty="0">
                <a:sym typeface="Symbol" panose="05050102010706020507" pitchFamily="18" charset="2"/>
              </a:rPr>
              <a:t>.  DCI, SEP, or CCC? This statement relates to the CCC dimension, Patterns.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key aspect.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Here is the next statement: </a:t>
            </a:r>
            <a:r>
              <a:rPr lang="en-US" i="1" dirty="0">
                <a:sym typeface="Symbol" panose="05050102010706020507" pitchFamily="18" charset="2"/>
              </a:rPr>
              <a:t>Analyze data to make predictions</a:t>
            </a:r>
            <a:r>
              <a:rPr lang="en-US" dirty="0">
                <a:sym typeface="Symbol" panose="05050102010706020507" pitchFamily="18" charset="2"/>
              </a:rPr>
              <a:t>. DCI, SEP, or CCC? This statement relates to the SEP dimension, Analyzing and Interpreting Data.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prior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Here is another statement: </a:t>
            </a:r>
            <a:r>
              <a:rPr lang="en-US" i="1" dirty="0">
                <a:sym typeface="Symbol" panose="05050102010706020507" pitchFamily="18" charset="2"/>
              </a:rPr>
              <a:t>Identify patterns in data</a:t>
            </a:r>
            <a:r>
              <a:rPr lang="en-US" dirty="0">
                <a:sym typeface="Symbol" panose="05050102010706020507" pitchFamily="18" charset="2"/>
              </a:rPr>
              <a:t>. DCI, SEP, or CCC? This statement relates to the CCC dimension, Patterns.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relationship between the CCC and SEP.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Here is another statement: </a:t>
            </a:r>
            <a:r>
              <a:rPr lang="en-US" i="1" dirty="0">
                <a:sym typeface="Symbol" panose="05050102010706020507" pitchFamily="18" charset="2"/>
              </a:rPr>
              <a:t>The stars in the sky change as the Earth’s position changes in relation to the sun</a:t>
            </a:r>
            <a:r>
              <a:rPr lang="en-US" dirty="0">
                <a:sym typeface="Symbol" panose="05050102010706020507" pitchFamily="18" charset="2"/>
              </a:rPr>
              <a:t>. DCI, SEP, or CCC? This statement relates to the DCI dimension, Earth and the Solar System.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key aspect.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Consider this statement: </a:t>
            </a:r>
            <a:r>
              <a:rPr lang="en-US" i="1" dirty="0">
                <a:sym typeface="Symbol" panose="05050102010706020507" pitchFamily="18" charset="2"/>
              </a:rPr>
              <a:t>Represent data in various graphic displays (bar graphs, pictographs, and/or pie graphs</a:t>
            </a:r>
            <a:r>
              <a:rPr lang="en-US" dirty="0">
                <a:sym typeface="Symbol" panose="05050102010706020507" pitchFamily="18" charset="2"/>
              </a:rPr>
              <a:t>). DCI, SEP, or CCC? This statement relates to the SEP, Analyzing and Interpreting Data.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key aspect.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Consider another statement: </a:t>
            </a:r>
            <a:r>
              <a:rPr lang="en-US" i="1" dirty="0">
                <a:sym typeface="Symbol" panose="05050102010706020507" pitchFamily="18" charset="2"/>
              </a:rPr>
              <a:t>Use mathematics to analyze data</a:t>
            </a:r>
            <a:r>
              <a:rPr lang="en-US" dirty="0">
                <a:sym typeface="Symbol" panose="05050102010706020507" pitchFamily="18" charset="2"/>
              </a:rPr>
              <a:t>. DCI, SEP, or CCC? This statement relates to the SEP, Analyzing and Interpreting Data.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key aspect.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Here is another statement for your consideration: </a:t>
            </a:r>
            <a:r>
              <a:rPr lang="en-US" i="1" dirty="0">
                <a:sym typeface="Symbol" panose="05050102010706020507" pitchFamily="18" charset="2"/>
              </a:rPr>
              <a:t>Use observations (firsthand or from media) to describe patterns and/or relationships in the natural and designed world(s) to answer scientific questions and solve problems</a:t>
            </a:r>
            <a:r>
              <a:rPr lang="en-US" dirty="0">
                <a:sym typeface="Symbol" panose="05050102010706020507" pitchFamily="18" charset="2"/>
              </a:rPr>
              <a:t>. DCI, SEP, or CCC? This statement relates to the SEP, Analyzing and Interpreting Data.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prior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Here is another statement for your consideration: </a:t>
            </a:r>
            <a:r>
              <a:rPr lang="en-US" i="1" dirty="0">
                <a:sym typeface="Symbol" panose="05050102010706020507" pitchFamily="18" charset="2"/>
              </a:rPr>
              <a:t>Represent data in tables</a:t>
            </a:r>
            <a:r>
              <a:rPr lang="en-US" i="0" dirty="0">
                <a:sym typeface="Symbol" panose="05050102010706020507" pitchFamily="18" charset="2"/>
              </a:rPr>
              <a:t>.</a:t>
            </a:r>
            <a:r>
              <a:rPr lang="en-US" i="1" dirty="0">
                <a:sym typeface="Symbol" panose="05050102010706020507" pitchFamily="18" charset="2"/>
              </a:rPr>
              <a:t> </a:t>
            </a:r>
            <a:r>
              <a:rPr lang="en-US" dirty="0">
                <a:sym typeface="Symbol" panose="05050102010706020507" pitchFamily="18" charset="2"/>
              </a:rPr>
              <a:t>DCI, SEP, or CCC? This statement relates to the SEP, Analyzing and Interpreting Data.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key aspect.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Here is another statement for your consideration: </a:t>
            </a:r>
            <a:r>
              <a:rPr lang="en-US" i="1" dirty="0">
                <a:sym typeface="Symbol" panose="05050102010706020507" pitchFamily="18" charset="2"/>
              </a:rPr>
              <a:t>Similarities in patterns can be used to classify simple rates of change (natural phenomena and designed products).</a:t>
            </a:r>
            <a:r>
              <a:rPr lang="en-US" dirty="0">
                <a:sym typeface="Symbol" panose="05050102010706020507" pitchFamily="18" charset="2"/>
              </a:rPr>
              <a:t>DCI, SEP, or CCC? This statement relates to the CCC, Patterns.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key aspect.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Here is the last statement: </a:t>
            </a:r>
            <a:r>
              <a:rPr lang="en-US" i="1" dirty="0">
                <a:sym typeface="Symbol" panose="05050102010706020507" pitchFamily="18" charset="2"/>
              </a:rPr>
              <a:t>As Earth moves around the sun and rotates on its axis, changes such as the movement of shadows can be observed. </a:t>
            </a:r>
            <a:r>
              <a:rPr lang="en-US" dirty="0">
                <a:sym typeface="Symbol" panose="05050102010706020507" pitchFamily="18" charset="2"/>
              </a:rPr>
              <a:t>DCI, SEP, or CCC? This statement relates to the DCI, Earth and the Solar System. Which element</a:t>
            </a:r>
            <a:r>
              <a:rPr lang="en-US" b="0" dirty="0">
                <a:cs typeface="Calibri"/>
              </a:rPr>
              <a:t>—</a:t>
            </a:r>
            <a:r>
              <a:rPr lang="en-US" dirty="0">
                <a:sym typeface="Symbol" panose="05050102010706020507" pitchFamily="18" charset="2"/>
              </a:rPr>
              <a:t>key aspect, prior knowledge, or relationship between the CCC and SEP? This statement relates to the element key aspect.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Yes! You have completed this guided activity to strengthen your understanding of the unpacking tool and to effectively distinguish between the dimensions and the elements of the tool.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Symbol" panose="05050102010706020507" pitchFamily="18" charset="2"/>
            </a:endParaRPr>
          </a:p>
          <a:p>
            <a:endParaRPr lang="en-US" dirty="0">
              <a:sym typeface="Symbol" panose="05050102010706020507" pitchFamily="18" charset="2"/>
            </a:endParaRPr>
          </a:p>
          <a:p>
            <a:endParaRPr lang="en-US" dirty="0">
              <a:sym typeface="Symbol" panose="05050102010706020507" pitchFamily="18" charset="2"/>
            </a:endParaRPr>
          </a:p>
          <a:p>
            <a:endParaRPr lang="en-US" dirty="0">
              <a:sym typeface="Symbol" panose="05050102010706020507" pitchFamily="18" charset="2"/>
            </a:endParaRP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6</a:t>
            </a:fld>
            <a:endParaRPr lang="en-US"/>
          </a:p>
        </p:txBody>
      </p:sp>
    </p:spTree>
    <p:extLst>
      <p:ext uri="{BB962C8B-B14F-4D97-AF65-F5344CB8AC3E}">
        <p14:creationId xmlns:p14="http://schemas.microsoft.com/office/powerpoint/2010/main" val="57221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ready for additional practice analyzing and sorting statements of an unpacking tool? If so, you’re in luck! Additional sorting activities at the elementary, middle, and high school grade bands are available for download in the Resources pod. We encourage you to complete these activities independently, with a partner, or with a group of colleagues.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7</a:t>
            </a:fld>
            <a:endParaRPr lang="en-US"/>
          </a:p>
        </p:txBody>
      </p:sp>
    </p:spTree>
    <p:extLst>
      <p:ext uri="{BB962C8B-B14F-4D97-AF65-F5344CB8AC3E}">
        <p14:creationId xmlns:p14="http://schemas.microsoft.com/office/powerpoint/2010/main" val="2470972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Unpacking the dimensions of a PE is hard work, but the good news is that with more practice it becomes easier and you begin to create content that can be reused or modified to create a variety of science tasks aligned to the targeted 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you have a deeper grounding in the three dimensions and can distinguish between the elements of the unpacking tool, you are nearly ready to give the unpacking process a try! Before you get started, however, we invite you to complete Module 2.4, Resources for Unpacking, where we explore the resources available and explain how they provide information to support the unpacking process. </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8</a:t>
            </a:fld>
            <a:endParaRPr lang="en-US"/>
          </a:p>
        </p:txBody>
      </p:sp>
    </p:spTree>
    <p:extLst>
      <p:ext uri="{BB962C8B-B14F-4D97-AF65-F5344CB8AC3E}">
        <p14:creationId xmlns:p14="http://schemas.microsoft.com/office/powerpoint/2010/main" val="185844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we offer additional resources that may be helpful to anyone interested in learning more about the concepts presented in this module. A glossary of terms and our reference list follow. </a:t>
            </a:r>
          </a:p>
          <a:p>
            <a:endParaRPr lang="en-US" sz="1200" kern="1200" dirty="0">
              <a:solidFill>
                <a:schemeClr val="tx1"/>
              </a:solidFill>
              <a:effectLst/>
              <a:latin typeface="+mn-lt"/>
              <a:ea typeface="+mn-ea"/>
              <a:cs typeface="+mn-cs"/>
            </a:endParaRPr>
          </a:p>
          <a:p>
            <a:r>
              <a:rPr lang="en-US" dirty="0"/>
              <a:t>Thank you for your engagement in this second chapter of the SCILLSS </a:t>
            </a:r>
            <a:r>
              <a:rPr lang="en-US" sz="1200" dirty="0">
                <a:solidFill>
                  <a:sysClr val="windowText" lastClr="000000"/>
                </a:solidFill>
              </a:rPr>
              <a:t>digital workbook on designing high quality three-dimensional science assessment tasks for classroom use. </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9</a:t>
            </a:fld>
            <a:endParaRPr lang="en-US"/>
          </a:p>
        </p:txBody>
      </p:sp>
    </p:spTree>
    <p:extLst>
      <p:ext uri="{BB962C8B-B14F-4D97-AF65-F5344CB8AC3E}">
        <p14:creationId xmlns:p14="http://schemas.microsoft.com/office/powerpoint/2010/main" val="279132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3.xml"/><Relationship Id="rId5" Type="http://schemas.openxmlformats.org/officeDocument/2006/relationships/tags" Target="../tags/tag41.xml"/><Relationship Id="rId4" Type="http://schemas.openxmlformats.org/officeDocument/2006/relationships/tags" Target="../tags/tag4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3.xml"/><Relationship Id="rId5" Type="http://schemas.openxmlformats.org/officeDocument/2006/relationships/tags" Target="../tags/tag46.xml"/><Relationship Id="rId4" Type="http://schemas.openxmlformats.org/officeDocument/2006/relationships/tags" Target="../tags/tag4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3.xml"/><Relationship Id="rId4"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4.xml"/><Relationship Id="rId5" Type="http://schemas.openxmlformats.org/officeDocument/2006/relationships/tags" Target="../tags/tag77.xml"/><Relationship Id="rId4" Type="http://schemas.openxmlformats.org/officeDocument/2006/relationships/tags" Target="../tags/tag76.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4.xml"/><Relationship Id="rId5" Type="http://schemas.openxmlformats.org/officeDocument/2006/relationships/tags" Target="../tags/tag82.xml"/><Relationship Id="rId4" Type="http://schemas.openxmlformats.org/officeDocument/2006/relationships/tags" Target="../tags/tag81.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4.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4.xml"/><Relationship Id="rId4" Type="http://schemas.openxmlformats.org/officeDocument/2006/relationships/tags" Target="../tags/tag92.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4.xml"/><Relationship Id="rId4" Type="http://schemas.openxmlformats.org/officeDocument/2006/relationships/tags" Target="../tags/tag9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2.jpeg"/></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5.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Master" Target="../slideMasters/slideMaster5.xml"/><Relationship Id="rId4" Type="http://schemas.openxmlformats.org/officeDocument/2006/relationships/tags" Target="../tags/tag114.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2.jpeg"/><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2.jpeg"/><Relationship Id="rId4"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3.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slideMaster" Target="../slideMasters/slideMaster6.xml"/><Relationship Id="rId4" Type="http://schemas.openxmlformats.org/officeDocument/2006/relationships/tags" Target="../tags/tag147.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2.jpeg"/><Relationship Id="rId5" Type="http://schemas.openxmlformats.org/officeDocument/2006/relationships/slideMaster" Target="../slideMasters/slideMaster6.xml"/><Relationship Id="rId4" Type="http://schemas.openxmlformats.org/officeDocument/2006/relationships/tags" Target="../tags/tag15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3.png"/><Relationship Id="rId5" Type="http://schemas.openxmlformats.org/officeDocument/2006/relationships/slideMaster" Target="../slideMasters/slideMaster6.xml"/><Relationship Id="rId4" Type="http://schemas.openxmlformats.org/officeDocument/2006/relationships/tags" Target="../tags/tag15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10/26/2020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10/26/2020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10/26/2020</a:t>
            </a:fld>
            <a:endParaRPr lang="en-US"/>
          </a:p>
        </p:txBody>
      </p:sp>
      <p:sp>
        <p:nvSpPr>
          <p:cNvPr id="6" name="Slide Number Placeholder 5"/>
          <p:cNvSpPr>
            <a:spLocks noGrp="1"/>
          </p:cNvSpPr>
          <p:nvPr>
            <p:ph type="sldNum" sz="quarter" idx="12"/>
          </p:nvPr>
        </p:nvSpPr>
        <p:spPr>
          <a:xfrm>
            <a:off x="2686051" y="6356354"/>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1"/>
            <a:ext cx="1067323"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2"/>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9" y="4589467"/>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1"/>
            <a:ext cx="1067323"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10/26/2020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1"/>
            <a:ext cx="1067323"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10/26/2020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1"/>
            <a:ext cx="1067323"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10/26/2020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10/26/2020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1"/>
            <a:ext cx="1067323"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9"/>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9"/>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10/26/2020</a:t>
            </a:fld>
            <a:endParaRPr lang="en-US" dirty="0"/>
          </a:p>
        </p:txBody>
      </p:sp>
      <p:sp>
        <p:nvSpPr>
          <p:cNvPr id="5" name="Footer Placeholder 4"/>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10/26/2020</a:t>
            </a:fld>
            <a:endParaRPr lang="en-US" dirty="0"/>
          </a:p>
        </p:txBody>
      </p:sp>
      <p:sp>
        <p:nvSpPr>
          <p:cNvPr id="5" name="Footer Placeholder 4"/>
          <p:cNvSpPr>
            <a:spLocks noGrp="1"/>
          </p:cNvSpPr>
          <p:nvPr>
            <p:ph type="ftr" sz="quarter" idx="11"/>
            <p:custDataLst>
              <p:tags r:id="rId4"/>
            </p:custDataLst>
          </p:nvPr>
        </p:nvSpPr>
        <p:spPr>
          <a:xfrm>
            <a:off x="3028951" y="6356358"/>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6"/>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71"/>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10/26/2020</a:t>
            </a:fld>
            <a:endParaRPr lang="en-US" dirty="0"/>
          </a:p>
        </p:txBody>
      </p:sp>
      <p:sp>
        <p:nvSpPr>
          <p:cNvPr id="5" name="Footer Placeholder 4"/>
          <p:cNvSpPr>
            <a:spLocks noGrp="1"/>
          </p:cNvSpPr>
          <p:nvPr>
            <p:ph type="ftr" sz="quarter" idx="11"/>
            <p:custDataLst>
              <p:tags r:id="rId4"/>
            </p:custDataLst>
          </p:nvPr>
        </p:nvSpPr>
        <p:spPr>
          <a:xfrm>
            <a:off x="3028951" y="6356358"/>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10/26/2020</a:t>
            </a:fld>
            <a:endParaRPr lang="en-US" dirty="0"/>
          </a:p>
        </p:txBody>
      </p:sp>
      <p:sp>
        <p:nvSpPr>
          <p:cNvPr id="6" name="Footer Placeholder 5"/>
          <p:cNvSpPr>
            <a:spLocks noGrp="1"/>
          </p:cNvSpPr>
          <p:nvPr>
            <p:ph type="ftr" sz="quarter" idx="11"/>
            <p:custDataLst>
              <p:tags r:id="rId5"/>
            </p:custDataLst>
          </p:nvPr>
        </p:nvSpPr>
        <p:spPr>
          <a:xfrm>
            <a:off x="3028951" y="6356358"/>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10/26/2020</a:t>
            </a:fld>
            <a:endParaRPr lang="en-US" dirty="0"/>
          </a:p>
        </p:txBody>
      </p:sp>
      <p:sp>
        <p:nvSpPr>
          <p:cNvPr id="8" name="Footer Placeholder 7"/>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10/26/2020</a:t>
            </a:fld>
            <a:endParaRPr lang="en-US" dirty="0"/>
          </a:p>
        </p:txBody>
      </p:sp>
      <p:sp>
        <p:nvSpPr>
          <p:cNvPr id="4" name="Footer Placeholder 3"/>
          <p:cNvSpPr>
            <a:spLocks noGrp="1"/>
          </p:cNvSpPr>
          <p:nvPr>
            <p:ph type="ftr" sz="quarter" idx="11"/>
            <p:custDataLst>
              <p:tags r:id="rId3"/>
            </p:custDataLst>
          </p:nvPr>
        </p:nvSpPr>
        <p:spPr>
          <a:xfrm>
            <a:off x="3028951" y="6356358"/>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10/26/2020</a:t>
            </a:fld>
            <a:endParaRPr lang="en-US" dirty="0"/>
          </a:p>
        </p:txBody>
      </p:sp>
      <p:sp>
        <p:nvSpPr>
          <p:cNvPr id="3" name="Footer Placeholder 2"/>
          <p:cNvSpPr>
            <a:spLocks noGrp="1"/>
          </p:cNvSpPr>
          <p:nvPr>
            <p:ph type="ftr" sz="quarter" idx="11"/>
            <p:custDataLst>
              <p:tags r:id="rId2"/>
            </p:custDataLst>
          </p:nvPr>
        </p:nvSpPr>
        <p:spPr>
          <a:xfrm>
            <a:off x="3028951" y="6356358"/>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3"/>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10/26/2020</a:t>
            </a:fld>
            <a:endParaRPr lang="en-US" dirty="0"/>
          </a:p>
        </p:txBody>
      </p:sp>
      <p:sp>
        <p:nvSpPr>
          <p:cNvPr id="6" name="Footer Placeholder 5"/>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3"/>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10/26/2020</a:t>
            </a:fld>
            <a:endParaRPr lang="en-US" dirty="0"/>
          </a:p>
        </p:txBody>
      </p:sp>
      <p:sp>
        <p:nvSpPr>
          <p:cNvPr id="6" name="Footer Placeholder 5"/>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10/26/2020</a:t>
            </a:fld>
            <a:endParaRPr lang="en-US" dirty="0"/>
          </a:p>
        </p:txBody>
      </p:sp>
      <p:sp>
        <p:nvSpPr>
          <p:cNvPr id="5" name="Footer Placeholder 4"/>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10/26/2020</a:t>
            </a:fld>
            <a:endParaRPr lang="en-US" dirty="0"/>
          </a:p>
        </p:txBody>
      </p:sp>
      <p:sp>
        <p:nvSpPr>
          <p:cNvPr id="5" name="Footer Placeholder 4"/>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60"/>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4"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4"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6"/>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6809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60"/>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4"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4"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6"/>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10/26/2020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10/26/2020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10/26/2020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1" y="6356356"/>
            <a:ext cx="2057400" cy="365125"/>
          </a:xfrm>
          <a:prstGeom prst="rect">
            <a:avLst/>
          </a:prstGeom>
        </p:spPr>
        <p:txBody>
          <a:bodyPr/>
          <a:lstStyle/>
          <a:p>
            <a:fld id="{6876DD28-957A-4C0B-B4F8-87FDEABDDA23}" type="datetime1">
              <a:rPr lang="en-US" smtClean="0"/>
              <a:t>10/26/2020</a:t>
            </a:fld>
            <a:endParaRPr lang="en-US" dirty="0"/>
          </a:p>
        </p:txBody>
      </p:sp>
      <p:sp>
        <p:nvSpPr>
          <p:cNvPr id="6" name="Footer Placeholder 5"/>
          <p:cNvSpPr>
            <a:spLocks noGrp="1"/>
          </p:cNvSpPr>
          <p:nvPr>
            <p:ph type="ftr" sz="quarter" idx="11"/>
            <p:custDataLst>
              <p:tags r:id="rId6"/>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10/26/2020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10/26/2020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10/26/2020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10/26/2020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10/26/2020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10/26/2020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10/26/2020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10/26/2020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10/26/2020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1" y="6356356"/>
            <a:ext cx="2057400" cy="365125"/>
          </a:xfrm>
          <a:prstGeom prst="rect">
            <a:avLst/>
          </a:prstGeom>
        </p:spPr>
        <p:txBody>
          <a:bodyPr/>
          <a:lstStyle/>
          <a:p>
            <a:fld id="{6876DD28-957A-4C0B-B4F8-87FDEABDDA23}" type="datetime1">
              <a:rPr lang="en-US" smtClean="0"/>
              <a:t>10/26/2020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10/26/2020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10/26/2020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1" y="6356356"/>
            <a:ext cx="2057400" cy="365125"/>
          </a:xfrm>
          <a:prstGeom prst="rect">
            <a:avLst/>
          </a:prstGeom>
        </p:spPr>
        <p:txBody>
          <a:bodyPr/>
          <a:lstStyle/>
          <a:p>
            <a:fld id="{821DBD4A-9EC5-4AE0-BC39-7C3098D1776E}" type="datetime1">
              <a:rPr lang="en-US" smtClean="0"/>
              <a:t>10/26/2020</a:t>
            </a:fld>
            <a:endParaRPr lang="en-US" dirty="0"/>
          </a:p>
        </p:txBody>
      </p:sp>
      <p:sp>
        <p:nvSpPr>
          <p:cNvPr id="3" name="Footer Placeholder 2"/>
          <p:cNvSpPr>
            <a:spLocks noGrp="1"/>
          </p:cNvSpPr>
          <p:nvPr>
            <p:ph type="ftr" sz="quarter" idx="11"/>
            <p:custDataLst>
              <p:tags r:id="rId2"/>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10/26/2020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10/26/2020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10/26/2020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10/26/2020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992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10/26/2020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727664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578560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2292554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10/26/2020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25956828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10/26/2020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23769307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10/26/2020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98056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10/26/2020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495769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10/26/2020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936588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10/26/2020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5290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1" y="6356356"/>
            <a:ext cx="2057400" cy="365125"/>
          </a:xfrm>
          <a:prstGeom prst="rect">
            <a:avLst/>
          </a:prstGeom>
        </p:spPr>
        <p:txBody>
          <a:bodyPr/>
          <a:lstStyle/>
          <a:p>
            <a:fld id="{821DBD4A-9EC5-4AE0-BC39-7C3098D1776E}" type="datetime1">
              <a:rPr lang="en-US" smtClean="0"/>
              <a:t>10/26/2020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10/26/2020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6657993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10/26/2020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6777680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158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10/26/2020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10/26/2020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ags" Target="../tags/tag3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4.xml"/><Relationship Id="rId2" Type="http://schemas.openxmlformats.org/officeDocument/2006/relationships/slideLayout" Target="../slideLayouts/slideLayout25.xml"/><Relationship Id="rId16" Type="http://schemas.openxmlformats.org/officeDocument/2006/relationships/tags" Target="../tags/tag33.xml"/><Relationship Id="rId20" Type="http://schemas.openxmlformats.org/officeDocument/2006/relationships/image" Target="../media/image1.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2.xml"/><Relationship Id="rId10" Type="http://schemas.openxmlformats.org/officeDocument/2006/relationships/slideLayout" Target="../slideLayouts/slideLayout33.xml"/><Relationship Id="rId19" Type="http://schemas.openxmlformats.org/officeDocument/2006/relationships/tags" Target="../tags/tag3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68.xml"/><Relationship Id="rId18" Type="http://schemas.openxmlformats.org/officeDocument/2006/relationships/image" Target="../media/image1.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tags" Target="../tags/tag72.xml"/><Relationship Id="rId2" Type="http://schemas.openxmlformats.org/officeDocument/2006/relationships/slideLayout" Target="../slideLayouts/slideLayout38.xml"/><Relationship Id="rId16" Type="http://schemas.openxmlformats.org/officeDocument/2006/relationships/tags" Target="../tags/tag71.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ags" Target="../tags/tag70.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ags" Target="../tags/tag10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ags" Target="../tags/tag99.xml"/><Relationship Id="rId2" Type="http://schemas.openxmlformats.org/officeDocument/2006/relationships/slideLayout" Target="../slideLayouts/slideLayout49.xml"/><Relationship Id="rId16" Type="http://schemas.openxmlformats.org/officeDocument/2006/relationships/tags" Target="../tags/tag9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ags" Target="../tags/tag97.xml"/><Relationship Id="rId10" Type="http://schemas.openxmlformats.org/officeDocument/2006/relationships/slideLayout" Target="../slideLayouts/slideLayout57.xml"/><Relationship Id="rId19" Type="http://schemas.openxmlformats.org/officeDocument/2006/relationships/image" Target="../media/image1.emf"/><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18" Type="http://schemas.openxmlformats.org/officeDocument/2006/relationships/image" Target="../media/image1.emf"/><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ags" Target="../tags/tag129.xml"/><Relationship Id="rId2" Type="http://schemas.openxmlformats.org/officeDocument/2006/relationships/slideLayout" Target="../slideLayouts/slideLayout62.xml"/><Relationship Id="rId16" Type="http://schemas.openxmlformats.org/officeDocument/2006/relationships/tags" Target="../tags/tag128.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ags" Target="../tags/tag127.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ags" Target="../tags/tag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1" y="6356354"/>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10/26/2020</a:t>
            </a:fld>
            <a:endParaRPr lang="en-US"/>
          </a:p>
        </p:txBody>
      </p:sp>
      <p:sp>
        <p:nvSpPr>
          <p:cNvPr id="5" name="Footer Placeholder 4"/>
          <p:cNvSpPr>
            <a:spLocks noGrp="1"/>
          </p:cNvSpPr>
          <p:nvPr>
            <p:ph type="ftr" sz="quarter" idx="3"/>
          </p:nvPr>
        </p:nvSpPr>
        <p:spPr>
          <a:xfrm>
            <a:off x="3028951" y="6356354"/>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4"/>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66"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7"/>
            </p:custDataLst>
          </p:nvPr>
        </p:nvSpPr>
        <p:spPr>
          <a:xfrm>
            <a:off x="628651" y="6356358"/>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10/26/2020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8"/>
            </p:custDataLst>
          </p:nvPr>
        </p:nvPicPr>
        <p:blipFill>
          <a:blip r:embed="rId20"/>
          <a:stretch>
            <a:fillRect/>
          </a:stretch>
        </p:blipFill>
        <p:spPr>
          <a:xfrm>
            <a:off x="7981689" y="230193"/>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9"/>
            </p:custDataLst>
          </p:nvPr>
        </p:nvSpPr>
        <p:spPr>
          <a:xfrm>
            <a:off x="2686051" y="635635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1"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10/26/2020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8"/>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284269079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00"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4.emf"/><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5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12.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5.xml"/><Relationship Id="rId1" Type="http://schemas.openxmlformats.org/officeDocument/2006/relationships/tags" Target="../tags/tag16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64.xml"/><Relationship Id="rId6" Type="http://schemas.openxmlformats.org/officeDocument/2006/relationships/image" Target="../media/image2.jpe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6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66.xml"/><Relationship Id="rId6" Type="http://schemas.openxmlformats.org/officeDocument/2006/relationships/comments" Target="../comments/comment1.xml"/><Relationship Id="rId5" Type="http://schemas.openxmlformats.org/officeDocument/2006/relationships/image" Target="../media/image9.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6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68.xml"/><Relationship Id="rId5" Type="http://schemas.openxmlformats.org/officeDocument/2006/relationships/image" Target="../media/image2.jpe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101" y="640082"/>
            <a:ext cx="3672839" cy="3538217"/>
          </a:xfrm>
          <a:noFill/>
        </p:spPr>
        <p:txBody>
          <a:bodyPr vert="horz" lIns="91440" tIns="45720" rIns="91440" bIns="45720" rtlCol="0" anchor="b">
            <a:normAutofit/>
          </a:bodyPr>
          <a:lstStyle/>
          <a:p>
            <a:pPr algn="l"/>
            <a:r>
              <a:rPr lang="en-US" sz="3800" dirty="0"/>
              <a:t>Designing High-Quality Three-Dimensional Science Assessments for Classroom Use</a:t>
            </a:r>
          </a:p>
        </p:txBody>
      </p:sp>
      <p:sp>
        <p:nvSpPr>
          <p:cNvPr id="3" name="Subtitle 2"/>
          <p:cNvSpPr>
            <a:spLocks noGrp="1"/>
          </p:cNvSpPr>
          <p:nvPr>
            <p:ph type="subTitle" idx="1"/>
            <p:custDataLst>
              <p:tags r:id="rId3"/>
            </p:custDataLst>
          </p:nvPr>
        </p:nvSpPr>
        <p:spPr>
          <a:xfrm>
            <a:off x="4991099" y="4660905"/>
            <a:ext cx="3672840" cy="1557017"/>
          </a:xfrm>
          <a:noFill/>
        </p:spPr>
        <p:txBody>
          <a:bodyPr vert="horz" lIns="91440" tIns="45720" rIns="91440" bIns="45720" rtlCol="0" anchor="t">
            <a:normAutofit/>
          </a:bodyPr>
          <a:lstStyle/>
          <a:p>
            <a:pPr algn="l"/>
            <a:r>
              <a:rPr lang="en-US" b="1" dirty="0"/>
              <a:t>Chapter 2: Unpacking the NGSS Performance Expectations</a:t>
            </a:r>
            <a:endParaRPr lang="en-US" b="1" dirty="0">
              <a:cs typeface="Calibri"/>
            </a:endParaRPr>
          </a:p>
          <a:p>
            <a:pPr algn="l"/>
            <a:r>
              <a:rPr lang="en-US" b="1" dirty="0">
                <a:cs typeface="Calibri"/>
              </a:rPr>
              <a:t>Module 2.3: Guided Activity: Sorting Elements of an Unpacking Tool</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7" y="640080"/>
            <a:ext cx="3606883" cy="557781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pic>
        <p:nvPicPr>
          <p:cNvPr id="23" name="Picture 22"/>
          <p:cNvPicPr>
            <a:picLocks noChangeAspect="1"/>
          </p:cNvPicPr>
          <p:nvPr>
            <p:custDataLst>
              <p:tags r:id="rId4"/>
            </p:custDataLst>
          </p:nvPr>
        </p:nvPicPr>
        <p:blipFill>
          <a:blip r:embed="rId7"/>
          <a:stretch>
            <a:fillRect/>
          </a:stretch>
        </p:blipFill>
        <p:spPr>
          <a:xfrm>
            <a:off x="724875" y="1870739"/>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C7E9C1B-0A66-45ED-A75C-1A8B85BDF77B}"/>
              </a:ext>
            </a:extLst>
          </p:cNvPr>
          <p:cNvSpPr/>
          <p:nvPr/>
        </p:nvSpPr>
        <p:spPr>
          <a:xfrm>
            <a:off x="4572001" y="6157297"/>
            <a:ext cx="4563313" cy="700704"/>
          </a:xfrm>
          <a:prstGeom prst="rect">
            <a:avLst/>
          </a:prstGeom>
          <a:solidFill>
            <a:schemeClr val="bg1">
              <a:alpha val="50000"/>
            </a:schemeClr>
          </a:solidFill>
          <a:ln>
            <a:solidFill>
              <a:schemeClr val="bg1"/>
            </a:solidFill>
          </a:ln>
        </p:spPr>
        <p:txBody>
          <a:bodyPr wrap="square">
            <a:noAutofit/>
          </a:bodyPr>
          <a:lstStyle/>
          <a:p>
            <a:pPr algn="ctr" defTabSz="914377">
              <a:spcBef>
                <a:spcPct val="20000"/>
              </a:spcBef>
              <a:defRPr/>
            </a:pPr>
            <a:r>
              <a:rPr lang="en-US" sz="1000" dirty="0">
                <a:solidFill>
                  <a:sysClr val="windowText" lastClr="000000"/>
                </a:solidFill>
              </a:rPr>
              <a:t>This digital workbook on designing high quality three-dimensional science assessment tasks for classroom use was developed by edCount, LLC, under</a:t>
            </a:r>
            <a:br>
              <a:rPr lang="en-US" sz="1000" dirty="0">
                <a:solidFill>
                  <a:sysClr val="windowText" lastClr="000000"/>
                </a:solidFill>
              </a:rPr>
            </a:br>
            <a:r>
              <a:rPr lang="en-US" sz="1000" dirty="0">
                <a:solidFill>
                  <a:sysClr val="windowText" lastClr="000000"/>
                </a:solidFill>
              </a:rPr>
              <a:t>Enhanced Assessment Grants Program, CFDA 84.368A.</a:t>
            </a:r>
          </a:p>
        </p:txBody>
      </p:sp>
      <p:sp>
        <p:nvSpPr>
          <p:cNvPr id="6" name="Rectangle 5">
            <a:extLst>
              <a:ext uri="{FF2B5EF4-FFF2-40B4-BE49-F238E27FC236}">
                <a16:creationId xmlns:a16="http://schemas.microsoft.com/office/drawing/2014/main" id="{48FC7FDB-F0C0-47E6-A336-1954C6C5ED36}"/>
              </a:ext>
            </a:extLst>
          </p:cNvPr>
          <p:cNvSpPr/>
          <p:nvPr/>
        </p:nvSpPr>
        <p:spPr>
          <a:xfrm>
            <a:off x="7943162" y="94746"/>
            <a:ext cx="1131191" cy="808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0860EA-F9CC-4608-8721-07EABCA9D0D2}"/>
              </a:ext>
            </a:extLst>
          </p:cNvPr>
          <p:cNvSpPr/>
          <p:nvPr/>
        </p:nvSpPr>
        <p:spPr>
          <a:xfrm>
            <a:off x="8095562" y="247146"/>
            <a:ext cx="978791" cy="952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6002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pPr marL="0" indent="0">
              <a:buNone/>
            </a:pPr>
            <a:r>
              <a:rPr lang="en-US" dirty="0"/>
              <a:t>Please refer to the SCILLSS Glossary for operational definitions of terms used.</a:t>
            </a:r>
          </a:p>
        </p:txBody>
      </p:sp>
      <p:pic>
        <p:nvPicPr>
          <p:cNvPr id="6" name="Picture 5">
            <a:extLst>
              <a:ext uri="{FF2B5EF4-FFF2-40B4-BE49-F238E27FC236}">
                <a16:creationId xmlns:a16="http://schemas.microsoft.com/office/drawing/2014/main" id="{624B9D18-57F6-49AB-8DFC-860CD5574EF1}"/>
              </a:ext>
            </a:extLst>
          </p:cNvPr>
          <p:cNvPicPr>
            <a:picLocks noChangeAspect="1"/>
          </p:cNvPicPr>
          <p:nvPr/>
        </p:nvPicPr>
        <p:blipFill rotWithShape="1">
          <a:blip r:embed="rId5"/>
          <a:srcRect r="1532"/>
          <a:stretch/>
        </p:blipFill>
        <p:spPr>
          <a:xfrm>
            <a:off x="520261" y="2156912"/>
            <a:ext cx="8103477" cy="4573072"/>
          </a:xfrm>
          <a:prstGeom prst="rect">
            <a:avLst/>
          </a:prstGeom>
        </p:spPr>
      </p:pic>
    </p:spTree>
    <p:custDataLst>
      <p:tags r:id="rId1"/>
    </p:custDataLst>
    <p:extLst>
      <p:ext uri="{BB962C8B-B14F-4D97-AF65-F5344CB8AC3E}">
        <p14:creationId xmlns:p14="http://schemas.microsoft.com/office/powerpoint/2010/main" val="410021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2FF3-C211-4C60-A51C-AEA6DEF3001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3A37BC2-2189-4045-94F0-9673B346051C}"/>
              </a:ext>
            </a:extLst>
          </p:cNvPr>
          <p:cNvSpPr>
            <a:spLocks noGrp="1"/>
          </p:cNvSpPr>
          <p:nvPr>
            <p:ph idx="1"/>
          </p:nvPr>
        </p:nvSpPr>
        <p:spPr/>
        <p:txBody>
          <a:bodyPr>
            <a:normAutofit lnSpcReduction="10000"/>
          </a:bodyPr>
          <a:lstStyle/>
          <a:p>
            <a:pPr marL="0" indent="0">
              <a:buNone/>
            </a:pPr>
            <a:r>
              <a:rPr lang="en-US" sz="2200" dirty="0"/>
              <a:t>In the Web Links pod, you can find the following resources:</a:t>
            </a:r>
          </a:p>
          <a:p>
            <a:r>
              <a:rPr lang="en-US" sz="2200" dirty="0"/>
              <a:t>A Framework for K-12 Science Education</a:t>
            </a:r>
          </a:p>
          <a:p>
            <a:r>
              <a:rPr lang="en-US" sz="2200" dirty="0"/>
              <a:t>Next Generation Science Standards</a:t>
            </a:r>
          </a:p>
          <a:p>
            <a:r>
              <a:rPr lang="en-US" sz="2200" dirty="0"/>
              <a:t>Appendix E: Disciplinary Core Idea Progressions</a:t>
            </a:r>
          </a:p>
          <a:p>
            <a:r>
              <a:rPr lang="en-US" sz="2200" dirty="0"/>
              <a:t>Appendix F: Science and Engineering Practices </a:t>
            </a:r>
          </a:p>
          <a:p>
            <a:r>
              <a:rPr lang="en-US" sz="2200" dirty="0"/>
              <a:t>Appendix G: Crosscutting Concepts</a:t>
            </a:r>
          </a:p>
          <a:p>
            <a:endParaRPr lang="en-US" sz="2200" dirty="0"/>
          </a:p>
          <a:p>
            <a:pPr marL="0" indent="0">
              <a:buNone/>
            </a:pPr>
            <a:r>
              <a:rPr lang="en-US" sz="2200" dirty="0"/>
              <a:t>In the Resources pod, you can find the following resources:</a:t>
            </a:r>
          </a:p>
          <a:p>
            <a:r>
              <a:rPr lang="en-US" sz="2200" dirty="0"/>
              <a:t>Activity directions (5-PS1-2, MS-PS3-1, HS-ESS2-5, HS-LS4-5)</a:t>
            </a:r>
          </a:p>
          <a:p>
            <a:r>
              <a:rPr lang="en-US" sz="2200" dirty="0"/>
              <a:t>Partially completed unpacking tools </a:t>
            </a:r>
          </a:p>
          <a:p>
            <a:pPr marL="0" indent="0">
              <a:spcBef>
                <a:spcPts val="0"/>
              </a:spcBef>
              <a:buNone/>
            </a:pPr>
            <a:r>
              <a:rPr lang="en-US" sz="2200" dirty="0"/>
              <a:t>   (5-PS1-2, MS-PS3-1, HS-ESS2-5, HS-LS4-5)</a:t>
            </a:r>
          </a:p>
          <a:p>
            <a:r>
              <a:rPr lang="en-US" sz="2200" dirty="0"/>
              <a:t>Completed unpacking tools—activity answers </a:t>
            </a:r>
          </a:p>
          <a:p>
            <a:pPr marL="0" indent="0">
              <a:spcBef>
                <a:spcPts val="0"/>
              </a:spcBef>
              <a:buNone/>
            </a:pPr>
            <a:r>
              <a:rPr lang="en-US" sz="2200" dirty="0"/>
              <a:t>   (5-PS1-2, MS-PS3-1, HS-ESS2-5, HS-LS4-5)</a:t>
            </a:r>
          </a:p>
          <a:p>
            <a:endParaRPr lang="en-US" sz="2200" dirty="0"/>
          </a:p>
        </p:txBody>
      </p:sp>
    </p:spTree>
    <p:custDataLst>
      <p:tags r:id="rId1"/>
    </p:custDataLst>
    <p:extLst>
      <p:ext uri="{BB962C8B-B14F-4D97-AF65-F5344CB8AC3E}">
        <p14:creationId xmlns:p14="http://schemas.microsoft.com/office/powerpoint/2010/main" val="393707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9"/>
            <a:ext cx="8229600" cy="1143000"/>
          </a:xfrm>
        </p:spPr>
        <p:txBody>
          <a:bodyPr/>
          <a:lstStyle/>
          <a:p>
            <a:r>
              <a:rPr lang="en-US" b="1" dirty="0"/>
              <a:t>References</a:t>
            </a:r>
          </a:p>
        </p:txBody>
      </p:sp>
      <p:sp>
        <p:nvSpPr>
          <p:cNvPr id="5" name="Content Placeholder 4"/>
          <p:cNvSpPr>
            <a:spLocks noGrp="1"/>
          </p:cNvSpPr>
          <p:nvPr>
            <p:ph idx="1"/>
            <p:custDataLst>
              <p:tags r:id="rId3"/>
            </p:custDataLst>
          </p:nvPr>
        </p:nvSpPr>
        <p:spPr>
          <a:xfrm>
            <a:off x="457200" y="1295401"/>
            <a:ext cx="8229600" cy="4830763"/>
          </a:xfrm>
        </p:spPr>
        <p:txBody>
          <a:bodyPr>
            <a:normAutofit/>
          </a:bodyPr>
          <a:lstStyle/>
          <a:p>
            <a:pPr marL="457189" indent="-457189">
              <a:buNone/>
            </a:pPr>
            <a:r>
              <a:rPr lang="en-US" sz="2000" dirty="0"/>
              <a:t>NGSS Lead States. (2013). </a:t>
            </a:r>
            <a:r>
              <a:rPr lang="en-US" sz="2000" i="1" dirty="0"/>
              <a:t>Next Generation Science Standards: For States, By States. Washington DC</a:t>
            </a:r>
            <a:r>
              <a:rPr lang="en-US" sz="2000" dirty="0"/>
              <a:t>: The National Academies Press. </a:t>
            </a:r>
            <a:endParaRPr lang="en-US" sz="1800" dirty="0"/>
          </a:p>
        </p:txBody>
      </p:sp>
    </p:spTree>
    <p:custDataLst>
      <p:tags r:id="rId1"/>
    </p:custDataLst>
    <p:extLst>
      <p:ext uri="{BB962C8B-B14F-4D97-AF65-F5344CB8AC3E}">
        <p14:creationId xmlns:p14="http://schemas.microsoft.com/office/powerpoint/2010/main" val="144146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5216245" y="3426956"/>
            <a:ext cx="3604497" cy="1297115"/>
          </a:xfrm>
        </p:spPr>
        <p:txBody>
          <a:bodyPr vert="horz" lIns="91440" tIns="45720" rIns="91440" bIns="45720" rtlCol="0" anchor="t">
            <a:normAutofit fontScale="90000"/>
          </a:bodyPr>
          <a:lstStyle/>
          <a:p>
            <a:pPr defTabSz="914377"/>
            <a:r>
              <a:rPr lang="en-US" sz="4000" dirty="0"/>
              <a:t>Module </a:t>
            </a:r>
            <a:r>
              <a:rPr lang="en-US" sz="4000"/>
              <a:t>2.3: Guided Activity: Sorting the </a:t>
            </a:r>
            <a:r>
              <a:rPr lang="en-US" sz="4000" dirty="0"/>
              <a:t>Elements</a:t>
            </a:r>
            <a:r>
              <a:rPr lang="en-US" sz="4000"/>
              <a:t> of an Unpacking </a:t>
            </a:r>
            <a:r>
              <a:rPr lang="en-US" sz="4000" dirty="0"/>
              <a:t>Tool</a:t>
            </a: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Graphic 1" descr="Puzzle pieces">
            <a:extLst>
              <a:ext uri="{FF2B5EF4-FFF2-40B4-BE49-F238E27FC236}">
                <a16:creationId xmlns:a16="http://schemas.microsoft.com/office/drawing/2014/main" id="{A265E288-52C6-4CC0-9213-D8D38E069AED}"/>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664" y="2763595"/>
            <a:ext cx="2954851" cy="2954851"/>
          </a:xfrm>
          <a:prstGeom prst="rect">
            <a:avLst/>
          </a:prstGeom>
        </p:spPr>
      </p:pic>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06623D6D-EF9E-4538-969E-69A93DFF5210}"/>
              </a:ext>
            </a:extLst>
          </p:cNvPr>
          <p:cNvPicPr>
            <a:picLocks noChangeAspect="1" noChangeArrowheads="1"/>
          </p:cNvPicPr>
          <p:nvPr/>
        </p:nvPicPr>
        <p:blipFill>
          <a:blip r:embed="rId7" cstate="print"/>
          <a:srcRect t="16326" r="17612" b="18368"/>
          <a:stretch>
            <a:fillRect/>
          </a:stretch>
        </p:blipFill>
        <p:spPr bwMode="auto">
          <a:xfrm>
            <a:off x="7955280" y="6446520"/>
            <a:ext cx="1051560" cy="304800"/>
          </a:xfrm>
          <a:prstGeom prst="rect">
            <a:avLst/>
          </a:prstGeom>
          <a:noFill/>
        </p:spPr>
      </p:pic>
      <p:sp>
        <p:nvSpPr>
          <p:cNvPr id="11" name="TextBox 10">
            <a:extLst>
              <a:ext uri="{FF2B5EF4-FFF2-40B4-BE49-F238E27FC236}">
                <a16:creationId xmlns:a16="http://schemas.microsoft.com/office/drawing/2014/main" id="{D659512D-7B20-4B5E-BE9A-134C7ADA1B0E}"/>
              </a:ext>
            </a:extLst>
          </p:cNvPr>
          <p:cNvSpPr txBox="1"/>
          <p:nvPr/>
        </p:nvSpPr>
        <p:spPr>
          <a:xfrm>
            <a:off x="4517720" y="6421195"/>
            <a:ext cx="242374" cy="230832"/>
          </a:xfrm>
          <a:prstGeom prst="rect">
            <a:avLst/>
          </a:prstGeom>
          <a:noFill/>
        </p:spPr>
        <p:txBody>
          <a:bodyPr wrap="none" rtlCol="0">
            <a:spAutoFit/>
          </a:bodyPr>
          <a:lstStyle/>
          <a:p>
            <a:r>
              <a:rPr lang="en-US" sz="900" dirty="0"/>
              <a:t>2</a:t>
            </a:r>
          </a:p>
        </p:txBody>
      </p:sp>
    </p:spTree>
    <p:custDataLst>
      <p:tags r:id="rId1"/>
    </p:custDataLst>
    <p:extLst>
      <p:ext uri="{BB962C8B-B14F-4D97-AF65-F5344CB8AC3E}">
        <p14:creationId xmlns:p14="http://schemas.microsoft.com/office/powerpoint/2010/main" val="81193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solidFill>
                  <a:srgbClr val="0070C0"/>
                </a:solidFill>
              </a:rPr>
              <a:t>Module 2.3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ext uri="{D42A27DB-BD31-4B8C-83A1-F6EECF244321}">
                <p14:modId xmlns:p14="http://schemas.microsoft.com/office/powerpoint/2010/main" val="4294096339"/>
              </p:ext>
            </p:extLst>
          </p:nvPr>
        </p:nvGraphicFramePr>
        <p:xfrm>
          <a:off x="1771482" y="1229851"/>
          <a:ext cx="5296239" cy="47346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2999C2E0-927E-4FBB-97B3-7FFACA79D808}"/>
              </a:ext>
            </a:extLst>
          </p:cNvPr>
          <p:cNvSpPr/>
          <p:nvPr/>
        </p:nvSpPr>
        <p:spPr>
          <a:xfrm>
            <a:off x="6096205" y="2105562"/>
            <a:ext cx="2552631" cy="3477875"/>
          </a:xfrm>
          <a:prstGeom prst="rect">
            <a:avLst/>
          </a:prstGeom>
          <a:noFill/>
          <a:ln>
            <a:noFill/>
          </a:ln>
        </p:spPr>
        <p:txBody>
          <a:bodyPr wrap="square" lIns="91440" tIns="45720" rIns="91440" bIns="45720" anchor="t">
            <a:spAutoFit/>
          </a:bodyPr>
          <a:lstStyle/>
          <a:p>
            <a:pPr defTabSz="914377">
              <a:defRPr/>
            </a:pPr>
            <a:r>
              <a:rPr lang="en-US" sz="2000" b="1" kern="0" dirty="0">
                <a:solidFill>
                  <a:srgbClr val="4472C4">
                    <a:lumMod val="60000"/>
                    <a:lumOff val="40000"/>
                  </a:srgbClr>
                </a:solidFill>
                <a:latin typeface="Calibri" panose="020F0502020204030204"/>
              </a:rPr>
              <a:t>Unpacking Tool Template</a:t>
            </a:r>
          </a:p>
          <a:p>
            <a:pPr defTabSz="914377">
              <a:defRPr/>
            </a:pPr>
            <a:r>
              <a:rPr lang="en-US" dirty="0">
                <a:solidFill>
                  <a:prstClr val="black"/>
                </a:solidFill>
                <a:latin typeface="Calibri"/>
                <a:ea typeface="Calibri" panose="020F0502020204030204" pitchFamily="34" charset="0"/>
                <a:cs typeface="Arial"/>
              </a:rPr>
              <a:t>To </a:t>
            </a:r>
            <a:r>
              <a:rPr lang="en-US" dirty="0">
                <a:solidFill>
                  <a:prstClr val="black"/>
                </a:solidFill>
                <a:ea typeface="Calibri" panose="020F0502020204030204" pitchFamily="34" charset="0"/>
                <a:cs typeface="Arial"/>
              </a:rPr>
              <a:t>promote deeper understanding of the elements of the unpacking tool and to  provide a practice opportunity to differentiate key aspects and prior knowledge associated with each dimension</a:t>
            </a:r>
          </a:p>
        </p:txBody>
      </p:sp>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439A9740-F872-46D6-BD9C-7D0C5978F41C}"/>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44171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1E5BEC72-72CD-4B73-A37E-4B4372657D4C}"/>
                                            </p:graphicEl>
                                          </p:spTgt>
                                        </p:tgtEl>
                                        <p:attrNameLst>
                                          <p:attrName>style.visibility</p:attrName>
                                        </p:attrNameLst>
                                      </p:cBhvr>
                                      <p:to>
                                        <p:strVal val="visible"/>
                                      </p:to>
                                    </p:set>
                                    <p:animEffect transition="in" filter="wipe(up)">
                                      <p:cBhvr>
                                        <p:cTn id="7" dur="500"/>
                                        <p:tgtEl>
                                          <p:spTgt spid="1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B0F659E-F97D-4AFE-B45C-CC73CBD4E72A}"/>
                                            </p:graphicEl>
                                          </p:spTgt>
                                        </p:tgtEl>
                                        <p:attrNameLst>
                                          <p:attrName>style.visibility</p:attrName>
                                        </p:attrNameLst>
                                      </p:cBhvr>
                                      <p:to>
                                        <p:strVal val="visible"/>
                                      </p:to>
                                    </p:set>
                                    <p:animEffect transition="in" filter="wipe(up)">
                                      <p:cBhvr>
                                        <p:cTn id="10" dur="500"/>
                                        <p:tgtEl>
                                          <p:spTgt spid="1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DC57-D1F9-4494-981A-416A8795F000}"/>
              </a:ext>
            </a:extLst>
          </p:cNvPr>
          <p:cNvSpPr>
            <a:spLocks noGrp="1"/>
          </p:cNvSpPr>
          <p:nvPr>
            <p:ph type="title"/>
          </p:nvPr>
        </p:nvSpPr>
        <p:spPr/>
        <p:txBody>
          <a:bodyPr/>
          <a:lstStyle/>
          <a:p>
            <a:r>
              <a:rPr lang="en-US" b="0" dirty="0"/>
              <a:t>Unpacking Tool for 5-ESS1-2</a:t>
            </a:r>
          </a:p>
        </p:txBody>
      </p:sp>
      <p:graphicFrame>
        <p:nvGraphicFramePr>
          <p:cNvPr id="5" name="Table 4">
            <a:extLst>
              <a:ext uri="{FF2B5EF4-FFF2-40B4-BE49-F238E27FC236}">
                <a16:creationId xmlns:a16="http://schemas.microsoft.com/office/drawing/2014/main" id="{70747B4A-7387-4B54-9D2F-11A8BE63D4D1}"/>
              </a:ext>
            </a:extLst>
          </p:cNvPr>
          <p:cNvGraphicFramePr>
            <a:graphicFrameLocks noGrp="1"/>
          </p:cNvGraphicFramePr>
          <p:nvPr>
            <p:extLst>
              <p:ext uri="{D42A27DB-BD31-4B8C-83A1-F6EECF244321}">
                <p14:modId xmlns:p14="http://schemas.microsoft.com/office/powerpoint/2010/main" val="3484513214"/>
              </p:ext>
            </p:extLst>
          </p:nvPr>
        </p:nvGraphicFramePr>
        <p:xfrm>
          <a:off x="372535" y="1417322"/>
          <a:ext cx="8398932" cy="5136543"/>
        </p:xfrm>
        <a:graphic>
          <a:graphicData uri="http://schemas.openxmlformats.org/drawingml/2006/table">
            <a:tbl>
              <a:tblPr firstRow="1" firstCol="1" bandRow="1"/>
              <a:tblGrid>
                <a:gridCol w="758835">
                  <a:extLst>
                    <a:ext uri="{9D8B030D-6E8A-4147-A177-3AD203B41FA5}">
                      <a16:colId xmlns:a16="http://schemas.microsoft.com/office/drawing/2014/main" val="2994887601"/>
                    </a:ext>
                  </a:extLst>
                </a:gridCol>
                <a:gridCol w="2546699">
                  <a:extLst>
                    <a:ext uri="{9D8B030D-6E8A-4147-A177-3AD203B41FA5}">
                      <a16:colId xmlns:a16="http://schemas.microsoft.com/office/drawing/2014/main" val="4102647173"/>
                    </a:ext>
                  </a:extLst>
                </a:gridCol>
                <a:gridCol w="2546699">
                  <a:extLst>
                    <a:ext uri="{9D8B030D-6E8A-4147-A177-3AD203B41FA5}">
                      <a16:colId xmlns:a16="http://schemas.microsoft.com/office/drawing/2014/main" val="536035651"/>
                    </a:ext>
                  </a:extLst>
                </a:gridCol>
                <a:gridCol w="2546699">
                  <a:extLst>
                    <a:ext uri="{9D8B030D-6E8A-4147-A177-3AD203B41FA5}">
                      <a16:colId xmlns:a16="http://schemas.microsoft.com/office/drawing/2014/main" val="3972612021"/>
                    </a:ext>
                  </a:extLst>
                </a:gridCol>
              </a:tblGrid>
              <a:tr h="252892">
                <a:tc gridSpan="2">
                  <a:txBody>
                    <a:bodyPr/>
                    <a:lstStyle/>
                    <a:p>
                      <a:pPr marL="0" marR="0" algn="l">
                        <a:lnSpc>
                          <a:spcPct val="107000"/>
                        </a:lnSpc>
                        <a:spcBef>
                          <a:spcPts val="0"/>
                        </a:spcBef>
                        <a:spcAft>
                          <a:spcPts val="80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Grade:</a:t>
                      </a:r>
                      <a:r>
                        <a:rPr lang="en-US"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a:lnSpc>
                          <a:spcPct val="107000"/>
                        </a:lnSpc>
                        <a:spcBef>
                          <a:spcPts val="0"/>
                        </a:spcBef>
                        <a:spcAft>
                          <a:spcPts val="30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30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24425795"/>
                  </a:ext>
                </a:extLst>
              </a:tr>
              <a:tr h="517531">
                <a:tc gridSpan="4">
                  <a:txBody>
                    <a:bodyPr/>
                    <a:lstStyle/>
                    <a:p>
                      <a:pPr marL="0" marR="0" algn="l">
                        <a:lnSpc>
                          <a:spcPct val="107000"/>
                        </a:lnSpc>
                        <a:spcBef>
                          <a:spcPts val="0"/>
                        </a:spcBef>
                        <a:spcAft>
                          <a:spcPts val="80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NGSS PE: ESS1-2 </a:t>
                      </a:r>
                      <a:r>
                        <a:rPr lang="en-US" sz="1500" dirty="0">
                          <a:effectLst/>
                          <a:latin typeface="Calibri" panose="020F0502020204030204" pitchFamily="34" charset="0"/>
                          <a:ea typeface="Calibri" panose="020F0502020204030204" pitchFamily="34" charset="0"/>
                          <a:cs typeface="Times New Roman" panose="02020603050405020304" pitchFamily="18" charset="0"/>
                        </a:rPr>
                        <a:t>Represent data in graphical displays to reveal patterns of daily changes in the length and direction of shadows, day and night, and the seasonal appearance of some stars in the night sky.</a:t>
                      </a:r>
                    </a:p>
                  </a:txBody>
                  <a:tcPr marL="40836" marR="408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5575234"/>
                  </a:ext>
                </a:extLst>
              </a:tr>
              <a:tr h="517531">
                <a:tc rowSpan="2">
                  <a:txBody>
                    <a:bodyPr/>
                    <a:lstStyle/>
                    <a:p>
                      <a:pPr marL="0" marR="0" lvl="0" indent="0" algn="ctr" defTabSz="685783" rtl="0" eaLnBrk="1" fontAlgn="auto" latinLnBrk="0" hangingPunct="1">
                        <a:lnSpc>
                          <a:spcPct val="107000"/>
                        </a:lnSpc>
                        <a:spcBef>
                          <a:spcPts val="0"/>
                        </a:spcBef>
                        <a:spcAft>
                          <a:spcPts val="800"/>
                        </a:spcAft>
                        <a:buClrTx/>
                        <a:buSzTx/>
                        <a:buFontTx/>
                        <a:buNone/>
                        <a:tabLst/>
                        <a:defRP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Foundations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Science and Engineering Practices (SEP)</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300"/>
                        </a:spcAft>
                      </a:pPr>
                      <a:r>
                        <a:rPr lang="en-US"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Disciplinary Core Ideas (DCI)</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300"/>
                        </a:spcAft>
                      </a:pPr>
                      <a:r>
                        <a:rPr lang="en-US"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Crosscutting Concepts (CCC)</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2359219254"/>
                  </a:ext>
                </a:extLst>
              </a:tr>
              <a:tr h="3848589">
                <a:tc vMerge="1">
                  <a:txBody>
                    <a:bodyPr/>
                    <a:lstStyle/>
                    <a:p>
                      <a:endParaRPr lang="en-US"/>
                    </a:p>
                  </a:txBody>
                  <a:tcPr/>
                </a:tc>
                <a:tc>
                  <a:txBody>
                    <a:bodyPr/>
                    <a:lstStyle/>
                    <a:p>
                      <a:pPr marL="0" marR="0" algn="l">
                        <a:lnSpc>
                          <a:spcPct val="107000"/>
                        </a:lnSpc>
                        <a:spcBef>
                          <a:spcPts val="0"/>
                        </a:spcBef>
                        <a:spcAft>
                          <a:spcPts val="300"/>
                        </a:spcAft>
                      </a:pPr>
                      <a:r>
                        <a:rPr lang="en-US"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SEP:</a:t>
                      </a: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Analyzing and Interpreting Data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30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Represent data in graphical displays (bar graphs, pictographs and/or pie charts) to reveal patterns that indicate relationships.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lnSpc>
                          <a:spcPct val="107000"/>
                        </a:lnSpc>
                        <a:spcBef>
                          <a:spcPts val="0"/>
                        </a:spcBef>
                        <a:spcAft>
                          <a:spcPts val="300"/>
                        </a:spcAft>
                      </a:pPr>
                      <a:r>
                        <a:rPr lang="en-US"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DCI:</a:t>
                      </a: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ESS1.B: Earth and the Solar System</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30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orbits of Earth around the sun and of the moon around Earth, together with the rotation of Earth about an axis between its North and South poles, cause observable patterns. These include day and night; daily changes in the length and direction of shadows; and different positions of the sun, moon, and stars at different times of the day, month, and year.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l">
                        <a:lnSpc>
                          <a:spcPct val="107000"/>
                        </a:lnSpc>
                        <a:spcBef>
                          <a:spcPts val="0"/>
                        </a:spcBef>
                        <a:spcAft>
                          <a:spcPts val="300"/>
                        </a:spcAft>
                      </a:pPr>
                      <a:r>
                        <a:rPr lang="en-US"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CCC:</a:t>
                      </a: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Patterns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30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Similarities and differences in patterns can be used to sort, classify, communicate and analyze simple rates of change for natural phenomena.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30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2804455805"/>
                  </a:ext>
                </a:extLst>
              </a:tr>
            </a:tbl>
          </a:graphicData>
        </a:graphic>
      </p:graphicFrame>
    </p:spTree>
    <p:custDataLst>
      <p:tags r:id="rId1"/>
    </p:custDataLst>
    <p:extLst>
      <p:ext uri="{BB962C8B-B14F-4D97-AF65-F5344CB8AC3E}">
        <p14:creationId xmlns:p14="http://schemas.microsoft.com/office/powerpoint/2010/main" val="315257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809556" y="2531473"/>
            <a:ext cx="3928849" cy="2001433"/>
          </a:xfrm>
        </p:spPr>
        <p:txBody>
          <a:bodyPr vert="horz" lIns="91440" tIns="45720" rIns="91440" bIns="45720" rtlCol="0" anchor="ctr">
            <a:normAutofit/>
          </a:bodyPr>
          <a:lstStyle/>
          <a:p>
            <a:r>
              <a:rPr lang="en-US" sz="4000" dirty="0"/>
              <a:t>Sorting Elements of the Unpacking Tool</a:t>
            </a:r>
          </a:p>
        </p:txBody>
      </p:sp>
      <p:sp>
        <p:nvSpPr>
          <p:cNvPr id="13" name="Freeform: Shape 12">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2778" y="851519"/>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Magnifying glass">
            <a:extLst>
              <a:ext uri="{FF2B5EF4-FFF2-40B4-BE49-F238E27FC236}">
                <a16:creationId xmlns:a16="http://schemas.microsoft.com/office/drawing/2014/main" id="{8B86B4FC-89DA-4B91-BB69-3BD510F48C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8627" y="2531473"/>
            <a:ext cx="2413000" cy="2413000"/>
          </a:xfrm>
          <a:prstGeom prst="rect">
            <a:avLst/>
          </a:prstGeom>
        </p:spPr>
      </p:pic>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69530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5D78B5F-715E-4579-A514-D3346B5E0AA2}"/>
              </a:ext>
            </a:extLst>
          </p:cNvPr>
          <p:cNvGraphicFramePr>
            <a:graphicFrameLocks noGrp="1"/>
          </p:cNvGraphicFramePr>
          <p:nvPr/>
        </p:nvGraphicFramePr>
        <p:xfrm>
          <a:off x="0" y="0"/>
          <a:ext cx="9144001" cy="6858000"/>
        </p:xfrm>
        <a:graphic>
          <a:graphicData uri="http://schemas.openxmlformats.org/drawingml/2006/table">
            <a:tbl>
              <a:tblPr firstRow="1" bandRow="1">
                <a:tableStyleId>{5940675A-B579-460E-94D1-54222C63F5DA}</a:tableStyleId>
              </a:tblPr>
              <a:tblGrid>
                <a:gridCol w="1214985">
                  <a:extLst>
                    <a:ext uri="{9D8B030D-6E8A-4147-A177-3AD203B41FA5}">
                      <a16:colId xmlns:a16="http://schemas.microsoft.com/office/drawing/2014/main" val="4177232620"/>
                    </a:ext>
                  </a:extLst>
                </a:gridCol>
                <a:gridCol w="2739796">
                  <a:extLst>
                    <a:ext uri="{9D8B030D-6E8A-4147-A177-3AD203B41FA5}">
                      <a16:colId xmlns:a16="http://schemas.microsoft.com/office/drawing/2014/main" val="3193162625"/>
                    </a:ext>
                  </a:extLst>
                </a:gridCol>
                <a:gridCol w="2591785">
                  <a:extLst>
                    <a:ext uri="{9D8B030D-6E8A-4147-A177-3AD203B41FA5}">
                      <a16:colId xmlns:a16="http://schemas.microsoft.com/office/drawing/2014/main" val="238324360"/>
                    </a:ext>
                  </a:extLst>
                </a:gridCol>
                <a:gridCol w="2597435">
                  <a:extLst>
                    <a:ext uri="{9D8B030D-6E8A-4147-A177-3AD203B41FA5}">
                      <a16:colId xmlns:a16="http://schemas.microsoft.com/office/drawing/2014/main" val="728830319"/>
                    </a:ext>
                  </a:extLst>
                </a:gridCol>
              </a:tblGrid>
              <a:tr h="461732">
                <a:tc rowSpan="2">
                  <a:txBody>
                    <a:bodyPr/>
                    <a:lstStyle/>
                    <a:p>
                      <a:pPr algn="r"/>
                      <a:r>
                        <a:rPr lang="en-US" sz="1200" b="1" dirty="0">
                          <a:effectLst/>
                          <a:latin typeface="Calibri" panose="020F0502020204030204" pitchFamily="34" charset="0"/>
                          <a:ea typeface="Calibri" panose="020F0502020204030204" pitchFamily="34" charset="0"/>
                          <a:cs typeface="Times New Roman" panose="02020603050405020304" pitchFamily="18" charset="0"/>
                        </a:rPr>
                        <a:t>NGSS PE:</a:t>
                      </a:r>
                    </a:p>
                  </a:txBody>
                  <a:tcPr/>
                </a:tc>
                <a:tc gridSpan="3">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ESS1-2 </a:t>
                      </a:r>
                      <a:r>
                        <a:rPr lang="en-US" sz="1200" dirty="0">
                          <a:effectLst/>
                          <a:latin typeface="Calibri" panose="020F0502020204030204" pitchFamily="34" charset="0"/>
                          <a:ea typeface="Calibri" panose="020F0502020204030204" pitchFamily="34" charset="0"/>
                          <a:cs typeface="Times New Roman" panose="02020603050405020304" pitchFamily="18" charset="0"/>
                        </a:rPr>
                        <a:t>Represent data in graphical displays to reveal patterns of daily changes in the length and direction of shadows, day and night, and the seasonal appearance of some stars in the night sky.</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a:solidFill>
                      <a:schemeClr val="bg1"/>
                    </a:solidFill>
                  </a:tcPr>
                </a:tc>
                <a:tc hMerge="1">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FF9933"/>
                    </a:solidFill>
                  </a:tcPr>
                </a:tc>
                <a:tc hMerge="1">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92D050"/>
                    </a:solidFill>
                  </a:tcPr>
                </a:tc>
                <a:extLst>
                  <a:ext uri="{0D108BD9-81ED-4DB2-BD59-A6C34878D82A}">
                    <a16:rowId xmlns:a16="http://schemas.microsoft.com/office/drawing/2014/main" val="1848219773"/>
                  </a:ext>
                </a:extLst>
              </a:tr>
              <a:tr h="296650">
                <a:tc vMerge="1">
                  <a:txBody>
                    <a:bodyPr/>
                    <a:lstStyle/>
                    <a:p>
                      <a:endParaRPr lang="en-US" sz="1300" dirty="0"/>
                    </a:p>
                  </a:txBody>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latin typeface="+mn-lt"/>
                          <a:ea typeface="Calibri" panose="020F0502020204030204" pitchFamily="34" charset="0"/>
                          <a:cs typeface="Times New Roman" panose="02020603050405020304" pitchFamily="18" charset="0"/>
                        </a:rPr>
                        <a:t>SEP: Analyzing and Interpreting Data</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a:solidFill>
                      <a:schemeClr val="accent1">
                        <a:lumMod val="75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latin typeface="+mn-lt"/>
                          <a:ea typeface="Calibri" panose="020F0502020204030204" pitchFamily="34" charset="0"/>
                          <a:cs typeface="Times New Roman" panose="02020603050405020304" pitchFamily="18" charset="0"/>
                        </a:rPr>
                        <a:t>DCI: Earth &amp; the Solar System</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a:solidFill>
                      <a:srgbClr val="FF9933"/>
                    </a:solidFill>
                  </a:tcPr>
                </a:tc>
                <a:tc>
                  <a:txBody>
                    <a:bodyPr/>
                    <a:lstStyle/>
                    <a:p>
                      <a:pPr algn="ctr"/>
                      <a:r>
                        <a:rPr lang="en-US" sz="1200" b="1" dirty="0">
                          <a:solidFill>
                            <a:schemeClr val="bg1"/>
                          </a:solidFill>
                          <a:latin typeface="+mn-lt"/>
                        </a:rPr>
                        <a:t>CCC: </a:t>
                      </a:r>
                      <a:r>
                        <a:rPr lang="en-US" sz="1200" b="1" dirty="0">
                          <a:solidFill>
                            <a:schemeClr val="bg1"/>
                          </a:solidFill>
                          <a:effectLst/>
                          <a:latin typeface="+mn-lt"/>
                          <a:ea typeface="Calibri" panose="020F0502020204030204" pitchFamily="34" charset="0"/>
                          <a:cs typeface="Times New Roman" panose="02020603050405020304" pitchFamily="18" charset="0"/>
                        </a:rPr>
                        <a:t>Patterns</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a:solidFill>
                      <a:srgbClr val="92D050"/>
                    </a:solidFill>
                  </a:tcPr>
                </a:tc>
                <a:extLst>
                  <a:ext uri="{0D108BD9-81ED-4DB2-BD59-A6C34878D82A}">
                    <a16:rowId xmlns:a16="http://schemas.microsoft.com/office/drawing/2014/main" val="3800226073"/>
                  </a:ext>
                </a:extLst>
              </a:tr>
              <a:tr h="2294705">
                <a:tc>
                  <a:txBody>
                    <a:bodyPr/>
                    <a:lstStyle/>
                    <a:p>
                      <a:r>
                        <a:rPr lang="en-US" sz="1300" b="1" dirty="0"/>
                        <a:t>Key Aspect</a:t>
                      </a:r>
                    </a:p>
                  </a:txBody>
                  <a:tcPr/>
                </a:tc>
                <a:tc>
                  <a:txBody>
                    <a:bodyPr/>
                    <a:lstStyle/>
                    <a:p>
                      <a:pPr marL="283464" lvl="0" indent="-283464">
                        <a:lnSpc>
                          <a:spcPct val="100000"/>
                        </a:lnSpc>
                        <a:spcAft>
                          <a:spcPts val="0"/>
                        </a:spcAft>
                        <a:buFont typeface="Symbol" panose="05050102010706020507" pitchFamily="18" charset="2"/>
                        <a:buChar char=""/>
                      </a:pPr>
                      <a:r>
                        <a:rPr lang="en-US" sz="1000" dirty="0">
                          <a:solidFill>
                            <a:srgbClr val="000000"/>
                          </a:solidFill>
                          <a:latin typeface="+mn-lt"/>
                          <a:ea typeface="Calibri" panose="020F0502020204030204" pitchFamily="34" charset="0"/>
                          <a:cs typeface="Times New Roman" panose="02020603050405020304" pitchFamily="18" charset="0"/>
                        </a:rPr>
                        <a:t>Organize data.</a:t>
                      </a:r>
                      <a:endParaRPr lang="en-US" sz="1000" dirty="0">
                        <a:latin typeface="+mn-lt"/>
                        <a:ea typeface="Calibri" panose="020F0502020204030204" pitchFamily="34" charset="0"/>
                        <a:cs typeface="Times New Roman" panose="02020603050405020304" pitchFamily="18" charset="0"/>
                      </a:endParaRPr>
                    </a:p>
                    <a:p>
                      <a:pPr marL="283464" lvl="0" indent="-283464">
                        <a:lnSpc>
                          <a:spcPct val="100000"/>
                        </a:lnSpc>
                        <a:spcAft>
                          <a:spcPts val="0"/>
                        </a:spcAft>
                        <a:buFont typeface="Symbol" panose="05050102010706020507" pitchFamily="18" charset="2"/>
                        <a:buChar char=""/>
                      </a:pPr>
                      <a:r>
                        <a:rPr lang="en-US" sz="1000" dirty="0">
                          <a:solidFill>
                            <a:srgbClr val="000000"/>
                          </a:solidFill>
                          <a:latin typeface="+mn-lt"/>
                          <a:ea typeface="Calibri" panose="020F0502020204030204" pitchFamily="34" charset="0"/>
                          <a:cs typeface="Times New Roman" panose="02020603050405020304" pitchFamily="18" charset="0"/>
                        </a:rPr>
                        <a:t>Analyze data to make sense of phenomena.</a:t>
                      </a:r>
                      <a:endParaRPr lang="en-US" sz="1000" dirty="0">
                        <a:latin typeface="+mn-lt"/>
                        <a:ea typeface="Calibri" panose="020F0502020204030204" pitchFamily="34" charset="0"/>
                        <a:cs typeface="Times New Roman" panose="02020603050405020304" pitchFamily="18" charset="0"/>
                      </a:endParaRPr>
                    </a:p>
                    <a:p>
                      <a:pPr marL="0" marR="0" lvl="0" indent="0" algn="ctr" defTabSz="685783" rtl="0" eaLnBrk="1" fontAlgn="auto" latinLnBrk="0" hangingPunct="1">
                        <a:lnSpc>
                          <a:spcPct val="100000"/>
                        </a:lnSpc>
                        <a:spcBef>
                          <a:spcPts val="0"/>
                        </a:spcBef>
                        <a:spcAft>
                          <a:spcPts val="0"/>
                        </a:spcAft>
                        <a:buClrTx/>
                        <a:buSzTx/>
                        <a:buFontTx/>
                        <a:buNone/>
                        <a:tabLst/>
                        <a:defRPr/>
                      </a:pPr>
                      <a:endParaRPr lang="en-US" sz="1000" dirty="0">
                        <a:effectLst/>
                        <a:latin typeface="+mn-lt"/>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285750" lvl="0" indent="-285750">
                        <a:lnSpc>
                          <a:spcPct val="107000"/>
                        </a:lnSpc>
                        <a:spcAft>
                          <a:spcPts val="0"/>
                        </a:spcAft>
                        <a:buFont typeface="Arial" panose="020B0604020202020204" pitchFamily="34" charset="0"/>
                        <a:buChar char="•"/>
                        <a:tabLst>
                          <a:tab pos="6916738" algn="l"/>
                        </a:tabLst>
                      </a:pPr>
                      <a:r>
                        <a:rPr lang="en-US" sz="1000" dirty="0">
                          <a:solidFill>
                            <a:srgbClr val="000000"/>
                          </a:solidFill>
                          <a:latin typeface="+mn-lt"/>
                          <a:ea typeface="Calibri" panose="020F0502020204030204" pitchFamily="34" charset="0"/>
                          <a:cs typeface="Times New Roman" panose="02020603050405020304" pitchFamily="18" charset="0"/>
                        </a:rPr>
                        <a:t>As Earth moves around the sun and rotates on its axis, changes such as patterns of night and day can be observed.</a:t>
                      </a:r>
                    </a:p>
                    <a:p>
                      <a:pPr marL="285750" lvl="0" indent="-285750">
                        <a:lnSpc>
                          <a:spcPct val="107000"/>
                        </a:lnSpc>
                        <a:spcAft>
                          <a:spcPts val="0"/>
                        </a:spcAft>
                        <a:buFont typeface="Arial" panose="020B0604020202020204" pitchFamily="34" charset="0"/>
                        <a:buChar char="•"/>
                      </a:pPr>
                      <a:r>
                        <a:rPr lang="en-US" sz="1000" dirty="0">
                          <a:solidFill>
                            <a:srgbClr val="000000"/>
                          </a:solidFill>
                          <a:latin typeface="+mn-lt"/>
                          <a:ea typeface="Calibri" panose="020F0502020204030204" pitchFamily="34" charset="0"/>
                          <a:cs typeface="Times New Roman" panose="02020603050405020304" pitchFamily="18" charset="0"/>
                        </a:rPr>
                        <a:t>There are daily changes in the length of day and night.</a:t>
                      </a:r>
                      <a:endParaRPr lang="en-US" sz="1000" dirty="0">
                        <a:effectLst/>
                        <a:latin typeface="+mn-lt"/>
                        <a:ea typeface="Calibri" panose="020F0502020204030204" pitchFamily="34" charset="0"/>
                        <a:cs typeface="Times New Roman" panose="02020603050405020304" pitchFamily="18" charset="0"/>
                      </a:endParaRPr>
                    </a:p>
                    <a:p>
                      <a:pPr marL="0" marR="0" lvl="0" indent="0" algn="ctr" defTabSz="685783"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342900" lvl="0" indent="-342900">
                        <a:lnSpc>
                          <a:spcPct val="107000"/>
                        </a:lnSpc>
                        <a:spcAft>
                          <a:spcPts val="300"/>
                        </a:spcAft>
                        <a:buFont typeface="Symbol" panose="05050102010706020507" pitchFamily="18" charset="2"/>
                        <a:buChar char=""/>
                      </a:pPr>
                      <a:r>
                        <a:rPr lang="en-US" sz="1000" dirty="0">
                          <a:solidFill>
                            <a:srgbClr val="000000"/>
                          </a:solidFill>
                          <a:latin typeface="+mn-lt"/>
                          <a:ea typeface="Calibri" panose="020F0502020204030204" pitchFamily="34" charset="0"/>
                          <a:cs typeface="Times New Roman" panose="02020603050405020304" pitchFamily="18" charset="0"/>
                        </a:rPr>
                        <a:t>Similarities in patterns can be used to sort simple rates of change (natural phenomena and designed products).</a:t>
                      </a:r>
                    </a:p>
                    <a:p>
                      <a:pPr marL="342900" lvl="0" indent="-342900">
                        <a:lnSpc>
                          <a:spcPct val="107000"/>
                        </a:lnSpc>
                        <a:spcAft>
                          <a:spcPts val="300"/>
                        </a:spcAft>
                        <a:buFont typeface="Symbol" panose="05050102010706020507" pitchFamily="18" charset="2"/>
                        <a:buChar char=""/>
                      </a:pPr>
                      <a:r>
                        <a:rPr lang="en-US" sz="1000" dirty="0">
                          <a:solidFill>
                            <a:srgbClr val="000000"/>
                          </a:solidFill>
                          <a:latin typeface="+mn-lt"/>
                          <a:ea typeface="Calibri" panose="020F0502020204030204" pitchFamily="34" charset="0"/>
                          <a:cs typeface="Times New Roman" panose="02020603050405020304" pitchFamily="18" charset="0"/>
                        </a:rPr>
                        <a:t>Differences in patterns can be used to classify simple rates of change (natural phenomena and designed products).</a:t>
                      </a:r>
                    </a:p>
                    <a:p>
                      <a:pPr marL="0" marR="0" lvl="0" indent="0" algn="ctr" defTabSz="685783"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726973384"/>
                  </a:ext>
                </a:extLst>
              </a:tr>
              <a:tr h="1967998">
                <a:tc>
                  <a:txBody>
                    <a:bodyPr/>
                    <a:lstStyle/>
                    <a:p>
                      <a:r>
                        <a:rPr lang="en-US" sz="1300" b="1" dirty="0"/>
                        <a:t>Prior Knowledge</a:t>
                      </a:r>
                    </a:p>
                  </a:txBody>
                  <a:tcPr/>
                </a:tc>
                <a:tc>
                  <a:txBody>
                    <a:bodyPr/>
                    <a:lstStyle/>
                    <a:p>
                      <a:pPr marL="283464" marR="0" lvl="0" indent="-283464" algn="l">
                        <a:lnSpc>
                          <a:spcPct val="100000"/>
                        </a:lnSpc>
                        <a:spcBef>
                          <a:spcPts val="0"/>
                        </a:spcBef>
                        <a:spcAft>
                          <a:spcPts val="0"/>
                        </a:spcAft>
                        <a:buFont typeface="Symbol" panose="05050102010706020507" pitchFamily="18" charset="2"/>
                        <a:buChar char=""/>
                      </a:pPr>
                      <a:r>
                        <a:rPr lang="en-US" sz="1000" dirty="0">
                          <a:effectLst/>
                          <a:latin typeface="+mn-lt"/>
                          <a:ea typeface="Calibri" panose="020F0502020204030204" pitchFamily="34" charset="0"/>
                          <a:cs typeface="Times New Roman" panose="02020603050405020304" pitchFamily="18" charset="0"/>
                        </a:rPr>
                        <a:t>Record information (observations, thoughts, and ideas).</a:t>
                      </a:r>
                    </a:p>
                    <a:p>
                      <a:pPr marL="283464" marR="0" lvl="0" indent="-283464" algn="l">
                        <a:lnSpc>
                          <a:spcPct val="100000"/>
                        </a:lnSpc>
                        <a:spcBef>
                          <a:spcPts val="0"/>
                        </a:spcBef>
                        <a:spcAft>
                          <a:spcPts val="0"/>
                        </a:spcAft>
                        <a:buFont typeface="Symbol" panose="05050102010706020507" pitchFamily="18" charset="2"/>
                        <a:buChar char=""/>
                      </a:pPr>
                      <a:r>
                        <a:rPr lang="en-US" sz="1000" dirty="0">
                          <a:effectLst/>
                          <a:latin typeface="+mn-lt"/>
                          <a:ea typeface="Calibri" panose="020F0502020204030204" pitchFamily="34" charset="0"/>
                          <a:cs typeface="Times New Roman" panose="02020603050405020304" pitchFamily="18" charset="0"/>
                        </a:rPr>
                        <a:t>Analyze data.</a:t>
                      </a:r>
                    </a:p>
                    <a:p>
                      <a:endParaRPr lang="en-US" sz="1000" dirty="0"/>
                    </a:p>
                  </a:txBody>
                  <a:tcPr>
                    <a:solidFill>
                      <a:schemeClr val="bg1"/>
                    </a:solidFill>
                  </a:tcPr>
                </a:tc>
                <a:tc>
                  <a:txBody>
                    <a:bodyPr/>
                    <a:lstStyle/>
                    <a:p>
                      <a:pPr marL="285750" marR="0" lvl="0" indent="-285750" algn="l">
                        <a:lnSpc>
                          <a:spcPct val="107000"/>
                        </a:lnSpc>
                        <a:spcBef>
                          <a:spcPts val="0"/>
                        </a:spcBef>
                        <a:spcAft>
                          <a:spcPts val="0"/>
                        </a:spcAft>
                        <a:buFont typeface="Arial" panose="020B0604020202020204" pitchFamily="34" charset="0"/>
                        <a:buChar char="•"/>
                      </a:pPr>
                      <a:r>
                        <a:rPr lang="en-US" sz="1000" dirty="0">
                          <a:effectLst/>
                          <a:latin typeface="+mn-lt"/>
                          <a:ea typeface="Calibri" panose="020F0502020204030204" pitchFamily="34" charset="0"/>
                          <a:cs typeface="Times New Roman" panose="02020603050405020304" pitchFamily="18" charset="0"/>
                        </a:rPr>
                        <a:t>At different times of the year there are different amounts of daylight. </a:t>
                      </a:r>
                    </a:p>
                    <a:p>
                      <a:pPr marL="285750" marR="0" lvl="0" indent="-285750" algn="l" defTabSz="685766"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Stars other than our sun appear in the sky.</a:t>
                      </a:r>
                      <a:endParaRPr lang="en-US" sz="1000"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a:p>
                      <a:pPr marL="285750" marR="0" lvl="0" indent="-285750" algn="l">
                        <a:lnSpc>
                          <a:spcPct val="107000"/>
                        </a:lnSpc>
                        <a:spcBef>
                          <a:spcPts val="0"/>
                        </a:spcBef>
                        <a:spcAft>
                          <a:spcPts val="0"/>
                        </a:spcAft>
                        <a:buFont typeface="Arial" panose="020B0604020202020204" pitchFamily="34" charset="0"/>
                        <a:buChar char="•"/>
                      </a:pPr>
                      <a:endParaRPr lang="en-US" sz="1000" dirty="0">
                        <a:effectLst/>
                        <a:latin typeface="+mn-lt"/>
                        <a:ea typeface="Calibri" panose="020F0502020204030204" pitchFamily="34" charset="0"/>
                        <a:cs typeface="Times New Roman" panose="02020603050405020304" pitchFamily="18" charset="0"/>
                      </a:endParaRPr>
                    </a:p>
                    <a:p>
                      <a:endParaRPr lang="en-US" sz="1000" dirty="0"/>
                    </a:p>
                  </a:txBody>
                  <a:tcPr>
                    <a:solidFill>
                      <a:schemeClr val="bg1"/>
                    </a:solidFill>
                  </a:tcPr>
                </a:tc>
                <a:tc>
                  <a:txBody>
                    <a:bodyPr/>
                    <a:lstStyle/>
                    <a:p>
                      <a:endParaRPr lang="en-US" sz="1000" dirty="0"/>
                    </a:p>
                  </a:txBody>
                  <a:tcPr>
                    <a:pattFill prst="wdUpDiag">
                      <a:fgClr>
                        <a:schemeClr val="tx2">
                          <a:lumMod val="60000"/>
                          <a:lumOff val="40000"/>
                        </a:schemeClr>
                      </a:fgClr>
                      <a:bgClr>
                        <a:schemeClr val="bg1"/>
                      </a:bgClr>
                    </a:pattFill>
                  </a:tcPr>
                </a:tc>
                <a:extLst>
                  <a:ext uri="{0D108BD9-81ED-4DB2-BD59-A6C34878D82A}">
                    <a16:rowId xmlns:a16="http://schemas.microsoft.com/office/drawing/2014/main" val="1977407220"/>
                  </a:ext>
                </a:extLst>
              </a:tr>
              <a:tr h="1836915">
                <a:tc>
                  <a:txBody>
                    <a:bodyPr/>
                    <a:lstStyle/>
                    <a:p>
                      <a:r>
                        <a:rPr lang="en-US" sz="1300" b="1" dirty="0"/>
                        <a:t>Relationship between CCC and SEP</a:t>
                      </a:r>
                    </a:p>
                  </a:txBody>
                  <a:tcPr/>
                </a:tc>
                <a:tc>
                  <a:txBody>
                    <a:bodyPr/>
                    <a:lstStyle/>
                    <a:p>
                      <a:endParaRPr lang="en-US" sz="1300" dirty="0"/>
                    </a:p>
                  </a:txBody>
                  <a:tcPr>
                    <a:lnR w="12700" cap="flat" cmpd="sng" algn="ctr">
                      <a:noFill/>
                      <a:prstDash val="solid"/>
                      <a:round/>
                      <a:headEnd type="none" w="med" len="med"/>
                      <a:tailEnd type="none" w="med" len="med"/>
                    </a:lnR>
                    <a:pattFill prst="wdUpDiag">
                      <a:fgClr>
                        <a:schemeClr val="tx2">
                          <a:lumMod val="60000"/>
                          <a:lumOff val="40000"/>
                        </a:schemeClr>
                      </a:fgClr>
                      <a:bgClr>
                        <a:schemeClr val="bg1"/>
                      </a:bgClr>
                    </a:pattFill>
                  </a:tcPr>
                </a:tc>
                <a:tc>
                  <a:txBody>
                    <a:bodyPr/>
                    <a:lstStyle/>
                    <a:p>
                      <a:endParaRPr lang="en-US" sz="1300" dirty="0"/>
                    </a:p>
                  </a:txBody>
                  <a:tcPr>
                    <a:lnL w="12700" cap="flat" cmpd="sng" algn="ctr">
                      <a:noFill/>
                      <a:prstDash val="solid"/>
                      <a:round/>
                      <a:headEnd type="none" w="med" len="med"/>
                      <a:tailEnd type="none" w="med" len="med"/>
                    </a:lnL>
                    <a:pattFill prst="wdUpDiag">
                      <a:fgClr>
                        <a:schemeClr val="tx2">
                          <a:lumMod val="60000"/>
                          <a:lumOff val="40000"/>
                        </a:schemeClr>
                      </a:fgClr>
                      <a:bgClr>
                        <a:schemeClr val="bg1"/>
                      </a:bgClr>
                    </a:pattFill>
                  </a:tcPr>
                </a:tc>
                <a:tc>
                  <a:txBody>
                    <a:bodyPr/>
                    <a:lstStyle/>
                    <a:p>
                      <a:pPr marL="342900" marR="0" lvl="0" indent="-342900" algn="l">
                        <a:lnSpc>
                          <a:spcPct val="107000"/>
                        </a:lnSpc>
                        <a:spcBef>
                          <a:spcPts val="0"/>
                        </a:spcBef>
                        <a:spcAft>
                          <a:spcPts val="300"/>
                        </a:spcAft>
                        <a:buFont typeface="Symbol" panose="05050102010706020507" pitchFamily="18" charset="2"/>
                        <a:buChar char=""/>
                      </a:pPr>
                      <a:r>
                        <a:rPr lang="en-US" sz="1000" dirty="0">
                          <a:effectLst/>
                          <a:latin typeface="+mn-lt"/>
                          <a:ea typeface="Calibri" panose="020F0502020204030204" pitchFamily="34" charset="0"/>
                          <a:cs typeface="Times New Roman" panose="02020603050405020304" pitchFamily="18" charset="0"/>
                        </a:rPr>
                        <a:t>Recognizing patterns in data.</a:t>
                      </a:r>
                    </a:p>
                    <a:p>
                      <a:pPr marL="342900" marR="0" lvl="0" indent="-342900" algn="l">
                        <a:lnSpc>
                          <a:spcPct val="107000"/>
                        </a:lnSpc>
                        <a:spcBef>
                          <a:spcPts val="0"/>
                        </a:spcBef>
                        <a:spcAft>
                          <a:spcPts val="300"/>
                        </a:spcAft>
                        <a:buFont typeface="Symbol" panose="05050102010706020507" pitchFamily="18" charset="2"/>
                        <a:buChar char=""/>
                      </a:pPr>
                      <a:r>
                        <a:rPr lang="en-US" sz="1000" dirty="0">
                          <a:effectLst/>
                          <a:latin typeface="+mn-lt"/>
                          <a:ea typeface="Calibri" panose="020F0502020204030204" pitchFamily="34" charset="0"/>
                          <a:cs typeface="Times New Roman" panose="02020603050405020304" pitchFamily="18" charset="0"/>
                        </a:rPr>
                        <a:t>Use observations to describe patterns and/or relationships in the natural and designed world(s) in order to answer scientific questions and solve problems.</a:t>
                      </a:r>
                      <a:endParaRPr lang="en-US" sz="1000" dirty="0">
                        <a:solidFill>
                          <a:srgbClr val="000000"/>
                        </a:solidFill>
                        <a:latin typeface="+mn-lt"/>
                        <a:ea typeface="Calibri" panose="020F0502020204030204" pitchFamily="34" charset="0"/>
                        <a:cs typeface="Times New Roman" panose="02020603050405020304" pitchFamily="18" charset="0"/>
                      </a:endParaRPr>
                    </a:p>
                    <a:p>
                      <a:endParaRPr lang="en-US" sz="1300" dirty="0"/>
                    </a:p>
                  </a:txBody>
                  <a:tcPr>
                    <a:solidFill>
                      <a:schemeClr val="bg1"/>
                    </a:solidFill>
                  </a:tcPr>
                </a:tc>
                <a:extLst>
                  <a:ext uri="{0D108BD9-81ED-4DB2-BD59-A6C34878D82A}">
                    <a16:rowId xmlns:a16="http://schemas.microsoft.com/office/drawing/2014/main" val="3365984433"/>
                  </a:ext>
                </a:extLst>
              </a:tr>
            </a:tbl>
          </a:graphicData>
        </a:graphic>
      </p:graphicFrame>
      <p:sp>
        <p:nvSpPr>
          <p:cNvPr id="5" name="TextBox 4">
            <a:extLst>
              <a:ext uri="{FF2B5EF4-FFF2-40B4-BE49-F238E27FC236}">
                <a16:creationId xmlns:a16="http://schemas.microsoft.com/office/drawing/2014/main" id="{8123DE63-B366-44D9-AED9-8A037CA6DBB9}"/>
              </a:ext>
            </a:extLst>
          </p:cNvPr>
          <p:cNvSpPr txBox="1"/>
          <p:nvPr/>
        </p:nvSpPr>
        <p:spPr>
          <a:xfrm>
            <a:off x="2004404" y="5718048"/>
            <a:ext cx="3954416" cy="646331"/>
          </a:xfrm>
          <a:prstGeom prst="rect">
            <a:avLst/>
          </a:prstGeom>
          <a:solidFill>
            <a:schemeClr val="bg1"/>
          </a:solidFill>
          <a:ln w="38100">
            <a:noFill/>
          </a:ln>
        </p:spPr>
        <p:txBody>
          <a:bodyPr wrap="square" rtlCol="0">
            <a:spAutoFit/>
          </a:bodyPr>
          <a:lstStyle/>
          <a:p>
            <a:r>
              <a:rPr lang="en-US" dirty="0">
                <a:ea typeface="Calibri" panose="020F0502020204030204" pitchFamily="34" charset="0"/>
                <a:cs typeface="Times New Roman" panose="02020603050405020304" pitchFamily="18" charset="0"/>
              </a:rPr>
              <a:t>There are patterns in the rising and setting of the sun and the moon.</a:t>
            </a:r>
          </a:p>
        </p:txBody>
      </p:sp>
      <p:sp>
        <p:nvSpPr>
          <p:cNvPr id="6" name="TextBox 5">
            <a:extLst>
              <a:ext uri="{FF2B5EF4-FFF2-40B4-BE49-F238E27FC236}">
                <a16:creationId xmlns:a16="http://schemas.microsoft.com/office/drawing/2014/main" id="{F536514F-199E-4D87-8914-9AEB8AE6BBA2}"/>
              </a:ext>
            </a:extLst>
          </p:cNvPr>
          <p:cNvSpPr txBox="1"/>
          <p:nvPr/>
        </p:nvSpPr>
        <p:spPr>
          <a:xfrm>
            <a:off x="1963127" y="5722606"/>
            <a:ext cx="3995693" cy="646331"/>
          </a:xfrm>
          <a:prstGeom prst="rect">
            <a:avLst/>
          </a:prstGeom>
          <a:solidFill>
            <a:schemeClr val="bg1"/>
          </a:solidFill>
          <a:ln w="38100">
            <a:solidFill>
              <a:srgbClr val="FF9933"/>
            </a:solidFill>
          </a:ln>
        </p:spPr>
        <p:txBody>
          <a:bodyPr wrap="square" rtlCol="0">
            <a:spAutoFit/>
          </a:bodyPr>
          <a:lstStyle/>
          <a:p>
            <a:r>
              <a:rPr lang="en-US" dirty="0">
                <a:ea typeface="Calibri" panose="020F0502020204030204" pitchFamily="34" charset="0"/>
                <a:cs typeface="Times New Roman" panose="02020603050405020304" pitchFamily="18" charset="0"/>
              </a:rPr>
              <a:t>There are patterns in the rising and setting of the sun and the moon.</a:t>
            </a:r>
          </a:p>
        </p:txBody>
      </p:sp>
      <p:sp>
        <p:nvSpPr>
          <p:cNvPr id="9" name="TextBox 8">
            <a:extLst>
              <a:ext uri="{FF2B5EF4-FFF2-40B4-BE49-F238E27FC236}">
                <a16:creationId xmlns:a16="http://schemas.microsoft.com/office/drawing/2014/main" id="{7229E61F-197A-46E6-A0C0-96F1C6A01D6D}"/>
              </a:ext>
            </a:extLst>
          </p:cNvPr>
          <p:cNvSpPr txBox="1"/>
          <p:nvPr/>
        </p:nvSpPr>
        <p:spPr>
          <a:xfrm>
            <a:off x="1994548" y="5729462"/>
            <a:ext cx="3987035" cy="646331"/>
          </a:xfrm>
          <a:prstGeom prst="rect">
            <a:avLst/>
          </a:prstGeom>
          <a:solidFill>
            <a:schemeClr val="bg1"/>
          </a:solidFill>
        </p:spPr>
        <p:txBody>
          <a:bodyPr wrap="square" rtlCol="0">
            <a:spAutoFit/>
          </a:bodyPr>
          <a:lstStyle/>
          <a:p>
            <a:r>
              <a:rPr lang="en-US" dirty="0">
                <a:solidFill>
                  <a:prstClr val="black"/>
                </a:solidFill>
              </a:rPr>
              <a:t>Use data tables to describe patterns that show relationships.</a:t>
            </a:r>
          </a:p>
        </p:txBody>
      </p:sp>
      <p:sp>
        <p:nvSpPr>
          <p:cNvPr id="10" name="TextBox 9">
            <a:extLst>
              <a:ext uri="{FF2B5EF4-FFF2-40B4-BE49-F238E27FC236}">
                <a16:creationId xmlns:a16="http://schemas.microsoft.com/office/drawing/2014/main" id="{5775FBF2-1B8E-4EB3-994F-9B1BCB335074}"/>
              </a:ext>
            </a:extLst>
          </p:cNvPr>
          <p:cNvSpPr txBox="1"/>
          <p:nvPr/>
        </p:nvSpPr>
        <p:spPr>
          <a:xfrm>
            <a:off x="2004404" y="5708249"/>
            <a:ext cx="3970396" cy="646331"/>
          </a:xfrm>
          <a:prstGeom prst="rect">
            <a:avLst/>
          </a:prstGeom>
          <a:solidFill>
            <a:schemeClr val="bg1"/>
          </a:solidFill>
          <a:ln w="38100">
            <a:solidFill>
              <a:schemeClr val="accent1">
                <a:lumMod val="75000"/>
              </a:schemeClr>
            </a:solidFill>
          </a:ln>
        </p:spPr>
        <p:txBody>
          <a:bodyPr wrap="square" rtlCol="0">
            <a:spAutoFit/>
          </a:bodyPr>
          <a:lstStyle/>
          <a:p>
            <a:r>
              <a:rPr lang="en-US" dirty="0">
                <a:solidFill>
                  <a:prstClr val="black"/>
                </a:solidFill>
              </a:rPr>
              <a:t>Use data tables to describe patterns that show relationships.</a:t>
            </a:r>
          </a:p>
        </p:txBody>
      </p:sp>
      <p:sp>
        <p:nvSpPr>
          <p:cNvPr id="12" name="TextBox 11">
            <a:extLst>
              <a:ext uri="{FF2B5EF4-FFF2-40B4-BE49-F238E27FC236}">
                <a16:creationId xmlns:a16="http://schemas.microsoft.com/office/drawing/2014/main" id="{DC35727A-9C93-4331-BD84-9FA9E4BB3380}"/>
              </a:ext>
            </a:extLst>
          </p:cNvPr>
          <p:cNvSpPr txBox="1"/>
          <p:nvPr/>
        </p:nvSpPr>
        <p:spPr>
          <a:xfrm>
            <a:off x="1982487" y="5701674"/>
            <a:ext cx="3995693" cy="646331"/>
          </a:xfrm>
          <a:prstGeom prst="rect">
            <a:avLst/>
          </a:prstGeom>
          <a:solidFill>
            <a:schemeClr val="bg1"/>
          </a:solidFill>
        </p:spPr>
        <p:txBody>
          <a:bodyPr wrap="square" rtlCol="0">
            <a:spAutoFit/>
          </a:bodyPr>
          <a:lstStyle/>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As the seasons change, so do the patterns of stars in the night sky.</a:t>
            </a:r>
            <a:endParaRPr lang="en-US"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177799F0-095C-4C74-B5F9-85BCEB4C2FF0}"/>
              </a:ext>
            </a:extLst>
          </p:cNvPr>
          <p:cNvSpPr txBox="1"/>
          <p:nvPr/>
        </p:nvSpPr>
        <p:spPr>
          <a:xfrm>
            <a:off x="1988606" y="5728125"/>
            <a:ext cx="3972954" cy="646331"/>
          </a:xfrm>
          <a:prstGeom prst="rect">
            <a:avLst/>
          </a:prstGeom>
          <a:solidFill>
            <a:schemeClr val="bg1"/>
          </a:solidFill>
          <a:ln w="38100">
            <a:solidFill>
              <a:srgbClr val="FF9933"/>
            </a:solidFill>
          </a:ln>
        </p:spPr>
        <p:txBody>
          <a:bodyPr wrap="square" rtlCol="0">
            <a:spAutoFit/>
          </a:bodyPr>
          <a:lstStyle/>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As the seasons change, so do the patterns of stars in the night sky.</a:t>
            </a:r>
            <a:endParaRPr lang="en-US"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E3D330F0-8506-4FD0-8DBB-BC5E323A39C7}"/>
              </a:ext>
            </a:extLst>
          </p:cNvPr>
          <p:cNvSpPr txBox="1"/>
          <p:nvPr/>
        </p:nvSpPr>
        <p:spPr>
          <a:xfrm>
            <a:off x="1953079" y="5634451"/>
            <a:ext cx="4023027" cy="646330"/>
          </a:xfrm>
          <a:prstGeom prst="rect">
            <a:avLst/>
          </a:prstGeom>
          <a:solidFill>
            <a:schemeClr val="bg1"/>
          </a:solidFill>
        </p:spPr>
        <p:txBody>
          <a:bodyPr wrap="square" rtlCol="0">
            <a:spAutoFit/>
          </a:bodyPr>
          <a:lstStyle/>
          <a:p>
            <a:r>
              <a:rPr lang="en-US" dirty="0">
                <a:solidFill>
                  <a:prstClr val="black"/>
                </a:solidFill>
              </a:rPr>
              <a:t>Use and share pictures, drawings, and/or writings of observations.</a:t>
            </a:r>
          </a:p>
        </p:txBody>
      </p:sp>
      <p:sp>
        <p:nvSpPr>
          <p:cNvPr id="15" name="TextBox 14">
            <a:extLst>
              <a:ext uri="{FF2B5EF4-FFF2-40B4-BE49-F238E27FC236}">
                <a16:creationId xmlns:a16="http://schemas.microsoft.com/office/drawing/2014/main" id="{5FD82F44-3DF1-4450-B3FC-5AD84619AC6A}"/>
              </a:ext>
            </a:extLst>
          </p:cNvPr>
          <p:cNvSpPr txBox="1"/>
          <p:nvPr/>
        </p:nvSpPr>
        <p:spPr>
          <a:xfrm>
            <a:off x="1991487" y="5661387"/>
            <a:ext cx="3981612" cy="646330"/>
          </a:xfrm>
          <a:prstGeom prst="rect">
            <a:avLst/>
          </a:prstGeom>
          <a:solidFill>
            <a:schemeClr val="bg1"/>
          </a:solidFill>
          <a:ln w="38100">
            <a:solidFill>
              <a:schemeClr val="accent1">
                <a:lumMod val="75000"/>
              </a:schemeClr>
            </a:solidFill>
          </a:ln>
        </p:spPr>
        <p:txBody>
          <a:bodyPr wrap="square" rtlCol="0">
            <a:spAutoFit/>
          </a:bodyPr>
          <a:lstStyle/>
          <a:p>
            <a:r>
              <a:rPr lang="en-US" dirty="0">
                <a:solidFill>
                  <a:prstClr val="black"/>
                </a:solidFill>
              </a:rPr>
              <a:t>Use and share pictures, drawings, and/or writings of observations.</a:t>
            </a:r>
          </a:p>
        </p:txBody>
      </p:sp>
      <p:sp>
        <p:nvSpPr>
          <p:cNvPr id="16" name="TextBox 15">
            <a:extLst>
              <a:ext uri="{FF2B5EF4-FFF2-40B4-BE49-F238E27FC236}">
                <a16:creationId xmlns:a16="http://schemas.microsoft.com/office/drawing/2014/main" id="{9513C5C2-E282-4662-9186-FFEE8B90CBC6}"/>
              </a:ext>
            </a:extLst>
          </p:cNvPr>
          <p:cNvSpPr txBox="1"/>
          <p:nvPr/>
        </p:nvSpPr>
        <p:spPr>
          <a:xfrm>
            <a:off x="1981903" y="5357451"/>
            <a:ext cx="3999338" cy="1200329"/>
          </a:xfrm>
          <a:prstGeom prst="rect">
            <a:avLst/>
          </a:prstGeom>
          <a:solidFill>
            <a:schemeClr val="bg1"/>
          </a:solidFill>
        </p:spPr>
        <p:txBody>
          <a:bodyPr wrap="square" rtlCol="0">
            <a:spAutoFit/>
          </a:bodyPr>
          <a:lstStyle/>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Patterns in the natural and human designed world can be observed, used to describe phenomena, and used as evidence.</a:t>
            </a:r>
            <a:endParaRPr lang="en-US"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A4EFB3A3-219F-4E1D-8727-EF80E7542174}"/>
              </a:ext>
            </a:extLst>
          </p:cNvPr>
          <p:cNvSpPr txBox="1"/>
          <p:nvPr/>
        </p:nvSpPr>
        <p:spPr>
          <a:xfrm>
            <a:off x="1990630" y="5369295"/>
            <a:ext cx="3968361" cy="1200329"/>
          </a:xfrm>
          <a:prstGeom prst="rect">
            <a:avLst/>
          </a:prstGeom>
          <a:solidFill>
            <a:schemeClr val="bg1"/>
          </a:solidFill>
          <a:ln w="38100">
            <a:solidFill>
              <a:srgbClr val="92D050"/>
            </a:solidFill>
          </a:ln>
        </p:spPr>
        <p:txBody>
          <a:bodyPr wrap="square" rtlCol="0">
            <a:spAutoFit/>
          </a:bodyPr>
          <a:lstStyle/>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Patterns in the natural and human designed world can be observed, used to describe phenomena, and used as evidence.</a:t>
            </a:r>
            <a:endParaRPr lang="en-US"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p:txBody>
      </p:sp>
      <p:sp>
        <p:nvSpPr>
          <p:cNvPr id="18" name="TextBox 17">
            <a:extLst>
              <a:ext uri="{FF2B5EF4-FFF2-40B4-BE49-F238E27FC236}">
                <a16:creationId xmlns:a16="http://schemas.microsoft.com/office/drawing/2014/main" id="{7F588A6E-587A-461C-AC93-246CB51F8DA1}"/>
              </a:ext>
            </a:extLst>
          </p:cNvPr>
          <p:cNvSpPr txBox="1"/>
          <p:nvPr/>
        </p:nvSpPr>
        <p:spPr>
          <a:xfrm>
            <a:off x="1966050" y="5507794"/>
            <a:ext cx="3968361" cy="923330"/>
          </a:xfrm>
          <a:prstGeom prst="rect">
            <a:avLst/>
          </a:prstGeom>
          <a:solidFill>
            <a:schemeClr val="bg1"/>
          </a:solidFill>
        </p:spPr>
        <p:txBody>
          <a:bodyPr wrap="square" rtlCol="0">
            <a:spAutoFit/>
          </a:bodyPr>
          <a:lstStyle/>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Seasonal temperature relate to the amount of daylight Earth receives at different times of the year. </a:t>
            </a:r>
            <a:endParaRPr lang="en-US"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B64995E0-54B9-4C8E-995A-2AA6B1BA5EF4}"/>
              </a:ext>
            </a:extLst>
          </p:cNvPr>
          <p:cNvSpPr txBox="1"/>
          <p:nvPr/>
        </p:nvSpPr>
        <p:spPr>
          <a:xfrm>
            <a:off x="1988597" y="5516733"/>
            <a:ext cx="3974987" cy="923330"/>
          </a:xfrm>
          <a:prstGeom prst="rect">
            <a:avLst/>
          </a:prstGeom>
          <a:solidFill>
            <a:schemeClr val="bg1"/>
          </a:solidFill>
          <a:ln w="38100">
            <a:solidFill>
              <a:srgbClr val="FF9933"/>
            </a:solidFill>
          </a:ln>
        </p:spPr>
        <p:txBody>
          <a:bodyPr wrap="square" rtlCol="0">
            <a:spAutoFit/>
          </a:bodyPr>
          <a:lstStyle/>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Seasonal temperature relates to the amount of daylight Earth receives at different times of the year. </a:t>
            </a:r>
            <a:endParaRPr lang="en-US"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p:txBody>
      </p:sp>
      <p:sp>
        <p:nvSpPr>
          <p:cNvPr id="20" name="TextBox 19">
            <a:extLst>
              <a:ext uri="{FF2B5EF4-FFF2-40B4-BE49-F238E27FC236}">
                <a16:creationId xmlns:a16="http://schemas.microsoft.com/office/drawing/2014/main" id="{3CBEAD4B-389A-4A2D-BD8F-F46FC08AFC5C}"/>
              </a:ext>
            </a:extLst>
          </p:cNvPr>
          <p:cNvSpPr txBox="1"/>
          <p:nvPr/>
        </p:nvSpPr>
        <p:spPr>
          <a:xfrm>
            <a:off x="1973407" y="5482930"/>
            <a:ext cx="4011366" cy="968278"/>
          </a:xfrm>
          <a:prstGeom prst="rect">
            <a:avLst/>
          </a:prstGeom>
          <a:solidFill>
            <a:schemeClr val="bg1"/>
          </a:solidFill>
        </p:spPr>
        <p:txBody>
          <a:bodyPr wrap="square" rtlCol="0">
            <a:spAutoFit/>
          </a:bodyPr>
          <a:lstStyle/>
          <a:p>
            <a:pPr defTabSz="342891">
              <a:lnSpc>
                <a:spcPct val="107000"/>
              </a:lnSpc>
              <a:spcAft>
                <a:spcPts val="225"/>
              </a:spcAft>
              <a:defRP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Similarities in patterns can be used to analyze simple rates of change (natural phenomena and designed products).</a:t>
            </a:r>
            <a:endParaRPr lang="en-US" dirty="0">
              <a:solidFill>
                <a:prstClr val="black"/>
              </a:solidFill>
            </a:endParaRPr>
          </a:p>
        </p:txBody>
      </p:sp>
      <p:sp>
        <p:nvSpPr>
          <p:cNvPr id="21" name="TextBox 20">
            <a:extLst>
              <a:ext uri="{FF2B5EF4-FFF2-40B4-BE49-F238E27FC236}">
                <a16:creationId xmlns:a16="http://schemas.microsoft.com/office/drawing/2014/main" id="{58AA81CE-C79A-4763-8624-C9D2858DA369}"/>
              </a:ext>
            </a:extLst>
          </p:cNvPr>
          <p:cNvSpPr txBox="1"/>
          <p:nvPr/>
        </p:nvSpPr>
        <p:spPr>
          <a:xfrm>
            <a:off x="1978220" y="5482930"/>
            <a:ext cx="3975817" cy="968278"/>
          </a:xfrm>
          <a:prstGeom prst="rect">
            <a:avLst/>
          </a:prstGeom>
          <a:solidFill>
            <a:schemeClr val="bg1"/>
          </a:solidFill>
          <a:ln w="38100">
            <a:solidFill>
              <a:srgbClr val="92D050"/>
            </a:solidFill>
          </a:ln>
        </p:spPr>
        <p:txBody>
          <a:bodyPr wrap="square" rtlCol="0">
            <a:spAutoFit/>
          </a:bodyPr>
          <a:lstStyle/>
          <a:p>
            <a:pPr defTabSz="342891">
              <a:lnSpc>
                <a:spcPct val="107000"/>
              </a:lnSpc>
              <a:spcAft>
                <a:spcPts val="225"/>
              </a:spcAft>
              <a:defRP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Similarities in patterns can be used to analyze simple rates of change (natural phenomena and designed products).</a:t>
            </a:r>
            <a:endParaRPr lang="en-US" dirty="0">
              <a:solidFill>
                <a:prstClr val="black"/>
              </a:solidFill>
            </a:endParaRPr>
          </a:p>
        </p:txBody>
      </p:sp>
      <p:sp>
        <p:nvSpPr>
          <p:cNvPr id="22" name="TextBox 21">
            <a:extLst>
              <a:ext uri="{FF2B5EF4-FFF2-40B4-BE49-F238E27FC236}">
                <a16:creationId xmlns:a16="http://schemas.microsoft.com/office/drawing/2014/main" id="{826FF80D-85C9-4122-A09B-5B9B7DDEBD52}"/>
              </a:ext>
            </a:extLst>
          </p:cNvPr>
          <p:cNvSpPr txBox="1"/>
          <p:nvPr/>
        </p:nvSpPr>
        <p:spPr>
          <a:xfrm>
            <a:off x="1971574" y="5780069"/>
            <a:ext cx="3995693" cy="369332"/>
          </a:xfrm>
          <a:prstGeom prst="rect">
            <a:avLst/>
          </a:prstGeom>
          <a:solidFill>
            <a:schemeClr val="bg1"/>
          </a:solidFill>
        </p:spPr>
        <p:txBody>
          <a:bodyPr wrap="square" rtlCol="0">
            <a:spAutoFit/>
          </a:bodyPr>
          <a:lstStyle/>
          <a:p>
            <a:r>
              <a:rPr lang="en-US" dirty="0">
                <a:solidFill>
                  <a:prstClr val="black"/>
                </a:solidFill>
              </a:rPr>
              <a:t>Analyze data to make predictions.</a:t>
            </a:r>
          </a:p>
        </p:txBody>
      </p:sp>
      <p:sp>
        <p:nvSpPr>
          <p:cNvPr id="23" name="TextBox 22">
            <a:extLst>
              <a:ext uri="{FF2B5EF4-FFF2-40B4-BE49-F238E27FC236}">
                <a16:creationId xmlns:a16="http://schemas.microsoft.com/office/drawing/2014/main" id="{CEB8A6B4-A432-42B1-AB7D-43B61615C225}"/>
              </a:ext>
            </a:extLst>
          </p:cNvPr>
          <p:cNvSpPr txBox="1"/>
          <p:nvPr/>
        </p:nvSpPr>
        <p:spPr>
          <a:xfrm>
            <a:off x="1980489" y="5787898"/>
            <a:ext cx="3965047" cy="369332"/>
          </a:xfrm>
          <a:prstGeom prst="rect">
            <a:avLst/>
          </a:prstGeom>
          <a:solidFill>
            <a:schemeClr val="bg1"/>
          </a:solidFill>
          <a:ln w="38100">
            <a:solidFill>
              <a:schemeClr val="accent1">
                <a:lumMod val="75000"/>
              </a:schemeClr>
            </a:solidFill>
          </a:ln>
        </p:spPr>
        <p:txBody>
          <a:bodyPr wrap="square" rtlCol="0">
            <a:spAutoFit/>
          </a:bodyPr>
          <a:lstStyle/>
          <a:p>
            <a:r>
              <a:rPr lang="en-US" dirty="0">
                <a:solidFill>
                  <a:prstClr val="black"/>
                </a:solidFill>
              </a:rPr>
              <a:t>Analyze data to make predictions.</a:t>
            </a:r>
          </a:p>
        </p:txBody>
      </p:sp>
      <p:sp>
        <p:nvSpPr>
          <p:cNvPr id="24" name="TextBox 23">
            <a:extLst>
              <a:ext uri="{FF2B5EF4-FFF2-40B4-BE49-F238E27FC236}">
                <a16:creationId xmlns:a16="http://schemas.microsoft.com/office/drawing/2014/main" id="{880ACCC9-A754-4BBE-8237-FCBA622C62BF}"/>
              </a:ext>
            </a:extLst>
          </p:cNvPr>
          <p:cNvSpPr txBox="1"/>
          <p:nvPr/>
        </p:nvSpPr>
        <p:spPr>
          <a:xfrm>
            <a:off x="1978967" y="5796030"/>
            <a:ext cx="3968361" cy="369332"/>
          </a:xfrm>
          <a:prstGeom prst="rect">
            <a:avLst/>
          </a:prstGeom>
          <a:solidFill>
            <a:schemeClr val="bg1"/>
          </a:solidFill>
        </p:spPr>
        <p:txBody>
          <a:bodyPr wrap="square" rtlCol="0">
            <a:spAutoFit/>
          </a:bodyPr>
          <a:lstStyle/>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Identify patterns in data.</a:t>
            </a:r>
            <a:endParaRPr lang="en-US"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p:txBody>
      </p:sp>
      <p:sp>
        <p:nvSpPr>
          <p:cNvPr id="25" name="TextBox 24">
            <a:extLst>
              <a:ext uri="{FF2B5EF4-FFF2-40B4-BE49-F238E27FC236}">
                <a16:creationId xmlns:a16="http://schemas.microsoft.com/office/drawing/2014/main" id="{C56B88CC-2DB9-4BE8-8149-2D9ED10866BE}"/>
              </a:ext>
            </a:extLst>
          </p:cNvPr>
          <p:cNvSpPr txBox="1"/>
          <p:nvPr/>
        </p:nvSpPr>
        <p:spPr>
          <a:xfrm>
            <a:off x="1973974" y="5771702"/>
            <a:ext cx="3987414" cy="369332"/>
          </a:xfrm>
          <a:prstGeom prst="rect">
            <a:avLst/>
          </a:prstGeom>
          <a:solidFill>
            <a:schemeClr val="bg1"/>
          </a:solidFill>
          <a:ln w="38100">
            <a:solidFill>
              <a:srgbClr val="92D050"/>
            </a:solidFill>
          </a:ln>
        </p:spPr>
        <p:txBody>
          <a:bodyPr wrap="square" rtlCol="0">
            <a:spAutoFit/>
          </a:bodyPr>
          <a:lstStyle/>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Identify patterns in data.</a:t>
            </a:r>
            <a:endParaRPr lang="en-US"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p:txBody>
      </p:sp>
      <p:sp>
        <p:nvSpPr>
          <p:cNvPr id="26" name="TextBox 25">
            <a:extLst>
              <a:ext uri="{FF2B5EF4-FFF2-40B4-BE49-F238E27FC236}">
                <a16:creationId xmlns:a16="http://schemas.microsoft.com/office/drawing/2014/main" id="{CD9D7CC8-4AD5-4DC1-A1AC-DDF4A40E888B}"/>
              </a:ext>
            </a:extLst>
          </p:cNvPr>
          <p:cNvSpPr txBox="1"/>
          <p:nvPr/>
        </p:nvSpPr>
        <p:spPr>
          <a:xfrm>
            <a:off x="1969704" y="5689542"/>
            <a:ext cx="4011366" cy="646331"/>
          </a:xfrm>
          <a:prstGeom prst="rect">
            <a:avLst/>
          </a:prstGeom>
          <a:solidFill>
            <a:schemeClr val="bg1"/>
          </a:solidFill>
        </p:spPr>
        <p:txBody>
          <a:bodyPr wrap="square" rtlCol="0">
            <a:spAutoFit/>
          </a:bodyPr>
          <a:lstStyle/>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The stars in the sky change as the Earth’s position changes in relation to the sun.</a:t>
            </a:r>
            <a:endParaRPr lang="en-US" dirty="0">
              <a:solidFill>
                <a:prstClr val="black"/>
              </a:solidFill>
            </a:endParaRPr>
          </a:p>
        </p:txBody>
      </p:sp>
      <p:sp>
        <p:nvSpPr>
          <p:cNvPr id="27" name="TextBox 26">
            <a:extLst>
              <a:ext uri="{FF2B5EF4-FFF2-40B4-BE49-F238E27FC236}">
                <a16:creationId xmlns:a16="http://schemas.microsoft.com/office/drawing/2014/main" id="{4FF2A5F8-B5D3-4657-8CB8-AABF6CCB80EC}"/>
              </a:ext>
            </a:extLst>
          </p:cNvPr>
          <p:cNvSpPr txBox="1"/>
          <p:nvPr/>
        </p:nvSpPr>
        <p:spPr>
          <a:xfrm>
            <a:off x="2006468" y="5647918"/>
            <a:ext cx="3965049" cy="646331"/>
          </a:xfrm>
          <a:prstGeom prst="rect">
            <a:avLst/>
          </a:prstGeom>
          <a:solidFill>
            <a:schemeClr val="bg1"/>
          </a:solidFill>
          <a:ln w="38100">
            <a:solidFill>
              <a:srgbClr val="FF9933"/>
            </a:solidFill>
          </a:ln>
        </p:spPr>
        <p:txBody>
          <a:bodyPr wrap="square" rtlCol="0">
            <a:spAutoFit/>
          </a:bodyPr>
          <a:lstStyle/>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The stars in the sky change as the Earth’s position changes in relation to the sun.</a:t>
            </a:r>
            <a:endParaRPr lang="en-US" dirty="0">
              <a:solidFill>
                <a:prstClr val="black"/>
              </a:solidFill>
            </a:endParaRPr>
          </a:p>
        </p:txBody>
      </p:sp>
      <p:sp>
        <p:nvSpPr>
          <p:cNvPr id="28" name="TextBox 27">
            <a:extLst>
              <a:ext uri="{FF2B5EF4-FFF2-40B4-BE49-F238E27FC236}">
                <a16:creationId xmlns:a16="http://schemas.microsoft.com/office/drawing/2014/main" id="{DBEAA349-095D-46FF-B25E-6227F3D354CC}"/>
              </a:ext>
            </a:extLst>
          </p:cNvPr>
          <p:cNvSpPr txBox="1"/>
          <p:nvPr/>
        </p:nvSpPr>
        <p:spPr>
          <a:xfrm>
            <a:off x="1964961" y="5569749"/>
            <a:ext cx="3995692" cy="923330"/>
          </a:xfrm>
          <a:prstGeom prst="rect">
            <a:avLst/>
          </a:prstGeom>
          <a:solidFill>
            <a:schemeClr val="bg1"/>
          </a:solidFill>
        </p:spPr>
        <p:txBody>
          <a:bodyPr wrap="square" rtlCol="0">
            <a:spAutoFit/>
          </a:bodyPr>
          <a:lstStyle/>
          <a:p>
            <a:r>
              <a:rPr lang="en-US" dirty="0">
                <a:solidFill>
                  <a:prstClr val="black"/>
                </a:solidFill>
              </a:rPr>
              <a:t>Represent data in various graphic displays (bar graphs, pictographs and/or pie graphs).</a:t>
            </a:r>
          </a:p>
        </p:txBody>
      </p:sp>
      <p:sp>
        <p:nvSpPr>
          <p:cNvPr id="29" name="TextBox 28">
            <a:extLst>
              <a:ext uri="{FF2B5EF4-FFF2-40B4-BE49-F238E27FC236}">
                <a16:creationId xmlns:a16="http://schemas.microsoft.com/office/drawing/2014/main" id="{BB6F2C2A-3551-4E0E-A04F-94A1DFC625A0}"/>
              </a:ext>
            </a:extLst>
          </p:cNvPr>
          <p:cNvSpPr txBox="1"/>
          <p:nvPr/>
        </p:nvSpPr>
        <p:spPr>
          <a:xfrm>
            <a:off x="2001969" y="5579548"/>
            <a:ext cx="3958373" cy="923330"/>
          </a:xfrm>
          <a:prstGeom prst="rect">
            <a:avLst/>
          </a:prstGeom>
          <a:solidFill>
            <a:schemeClr val="bg1"/>
          </a:solidFill>
          <a:ln w="38100">
            <a:solidFill>
              <a:schemeClr val="accent1">
                <a:lumMod val="75000"/>
              </a:schemeClr>
            </a:solidFill>
          </a:ln>
        </p:spPr>
        <p:txBody>
          <a:bodyPr wrap="square" rtlCol="0">
            <a:spAutoFit/>
          </a:bodyPr>
          <a:lstStyle/>
          <a:p>
            <a:r>
              <a:rPr lang="en-US" dirty="0">
                <a:solidFill>
                  <a:prstClr val="black"/>
                </a:solidFill>
              </a:rPr>
              <a:t>Represent data in various graphic displays (bar graphs, pictographs and/or pie graphs).</a:t>
            </a:r>
          </a:p>
        </p:txBody>
      </p:sp>
      <p:sp>
        <p:nvSpPr>
          <p:cNvPr id="30" name="TextBox 29">
            <a:extLst>
              <a:ext uri="{FF2B5EF4-FFF2-40B4-BE49-F238E27FC236}">
                <a16:creationId xmlns:a16="http://schemas.microsoft.com/office/drawing/2014/main" id="{A769D06D-6A45-4471-8B4B-66C7EA785C48}"/>
              </a:ext>
            </a:extLst>
          </p:cNvPr>
          <p:cNvSpPr txBox="1"/>
          <p:nvPr/>
        </p:nvSpPr>
        <p:spPr>
          <a:xfrm>
            <a:off x="1976842" y="5823234"/>
            <a:ext cx="3995693" cy="369332"/>
          </a:xfrm>
          <a:prstGeom prst="rect">
            <a:avLst/>
          </a:prstGeom>
          <a:solidFill>
            <a:schemeClr val="bg1"/>
          </a:solidFill>
        </p:spPr>
        <p:txBody>
          <a:bodyPr wrap="square" rtlCol="0">
            <a:spAutoFit/>
          </a:bodyPr>
          <a:lstStyle/>
          <a:p>
            <a:r>
              <a:rPr lang="en-US" dirty="0">
                <a:solidFill>
                  <a:prstClr val="black"/>
                </a:solidFill>
              </a:rPr>
              <a:t>Use mathematics to analyze data.</a:t>
            </a:r>
          </a:p>
        </p:txBody>
      </p:sp>
      <p:sp>
        <p:nvSpPr>
          <p:cNvPr id="31" name="TextBox 30">
            <a:extLst>
              <a:ext uri="{FF2B5EF4-FFF2-40B4-BE49-F238E27FC236}">
                <a16:creationId xmlns:a16="http://schemas.microsoft.com/office/drawing/2014/main" id="{BDEA5C6E-67CA-4E78-AB91-6B9D3286CC72}"/>
              </a:ext>
            </a:extLst>
          </p:cNvPr>
          <p:cNvSpPr txBox="1"/>
          <p:nvPr/>
        </p:nvSpPr>
        <p:spPr>
          <a:xfrm>
            <a:off x="1995221" y="5839820"/>
            <a:ext cx="3961738" cy="369332"/>
          </a:xfrm>
          <a:prstGeom prst="rect">
            <a:avLst/>
          </a:prstGeom>
          <a:solidFill>
            <a:schemeClr val="bg1"/>
          </a:solidFill>
          <a:ln w="38100">
            <a:solidFill>
              <a:schemeClr val="accent1">
                <a:lumMod val="75000"/>
              </a:schemeClr>
            </a:solidFill>
          </a:ln>
        </p:spPr>
        <p:txBody>
          <a:bodyPr wrap="square" rtlCol="0">
            <a:spAutoFit/>
          </a:bodyPr>
          <a:lstStyle/>
          <a:p>
            <a:r>
              <a:rPr lang="en-US" dirty="0">
                <a:solidFill>
                  <a:prstClr val="black"/>
                </a:solidFill>
              </a:rPr>
              <a:t>Use mathematics to analyze data.</a:t>
            </a:r>
          </a:p>
        </p:txBody>
      </p:sp>
      <p:sp>
        <p:nvSpPr>
          <p:cNvPr id="32" name="TextBox 31">
            <a:extLst>
              <a:ext uri="{FF2B5EF4-FFF2-40B4-BE49-F238E27FC236}">
                <a16:creationId xmlns:a16="http://schemas.microsoft.com/office/drawing/2014/main" id="{160DF156-3BE8-4AEC-AF72-E0BEE3011820}"/>
              </a:ext>
            </a:extLst>
          </p:cNvPr>
          <p:cNvSpPr txBox="1"/>
          <p:nvPr/>
        </p:nvSpPr>
        <p:spPr>
          <a:xfrm>
            <a:off x="1974485" y="5242032"/>
            <a:ext cx="3973075" cy="1477328"/>
          </a:xfrm>
          <a:prstGeom prst="rect">
            <a:avLst/>
          </a:prstGeom>
          <a:solidFill>
            <a:schemeClr val="bg1"/>
          </a:solidFill>
        </p:spPr>
        <p:txBody>
          <a:bodyPr wrap="square" rtlCol="0">
            <a:spAutoFit/>
          </a:bodyPr>
          <a:lstStyle/>
          <a:p>
            <a:r>
              <a:rPr lang="en-US" dirty="0">
                <a:solidFill>
                  <a:prstClr val="black"/>
                </a:solidFill>
              </a:rPr>
              <a:t>Use observations (firsthand or from media) to describe patterns and/or relationships in the natural and designed world(s) to answer scientific questions and solve problems.</a:t>
            </a:r>
          </a:p>
        </p:txBody>
      </p:sp>
      <p:sp>
        <p:nvSpPr>
          <p:cNvPr id="33" name="TextBox 32">
            <a:extLst>
              <a:ext uri="{FF2B5EF4-FFF2-40B4-BE49-F238E27FC236}">
                <a16:creationId xmlns:a16="http://schemas.microsoft.com/office/drawing/2014/main" id="{12B93486-73AB-423F-B881-60A93DA27FF2}"/>
              </a:ext>
            </a:extLst>
          </p:cNvPr>
          <p:cNvSpPr txBox="1"/>
          <p:nvPr/>
        </p:nvSpPr>
        <p:spPr>
          <a:xfrm>
            <a:off x="1971079" y="5269236"/>
            <a:ext cx="3958302" cy="1477328"/>
          </a:xfrm>
          <a:prstGeom prst="rect">
            <a:avLst/>
          </a:prstGeom>
          <a:solidFill>
            <a:schemeClr val="bg1"/>
          </a:solidFill>
          <a:ln w="38100">
            <a:solidFill>
              <a:schemeClr val="accent1">
                <a:lumMod val="75000"/>
              </a:schemeClr>
            </a:solidFill>
          </a:ln>
        </p:spPr>
        <p:txBody>
          <a:bodyPr wrap="square" rtlCol="0">
            <a:spAutoFit/>
          </a:bodyPr>
          <a:lstStyle/>
          <a:p>
            <a:r>
              <a:rPr lang="en-US" dirty="0">
                <a:solidFill>
                  <a:prstClr val="black"/>
                </a:solidFill>
              </a:rPr>
              <a:t>Use observations (firsthand or from media) to describe patterns and/or relationships in the natural and designed world(s) to answer scientific questions and solve problems.</a:t>
            </a:r>
          </a:p>
        </p:txBody>
      </p:sp>
      <p:sp>
        <p:nvSpPr>
          <p:cNvPr id="34" name="TextBox 33">
            <a:extLst>
              <a:ext uri="{FF2B5EF4-FFF2-40B4-BE49-F238E27FC236}">
                <a16:creationId xmlns:a16="http://schemas.microsoft.com/office/drawing/2014/main" id="{52447D55-0FEC-4FC8-8E1A-4425EFE873FE}"/>
              </a:ext>
            </a:extLst>
          </p:cNvPr>
          <p:cNvSpPr txBox="1"/>
          <p:nvPr/>
        </p:nvSpPr>
        <p:spPr>
          <a:xfrm>
            <a:off x="1991282" y="5832964"/>
            <a:ext cx="3958302" cy="369332"/>
          </a:xfrm>
          <a:prstGeom prst="rect">
            <a:avLst/>
          </a:prstGeom>
          <a:solidFill>
            <a:schemeClr val="bg1"/>
          </a:solidFill>
        </p:spPr>
        <p:txBody>
          <a:bodyPr wrap="square" rtlCol="0">
            <a:spAutoFit/>
          </a:bodyPr>
          <a:lstStyle/>
          <a:p>
            <a:r>
              <a:rPr lang="en-US" dirty="0">
                <a:solidFill>
                  <a:prstClr val="black"/>
                </a:solidFill>
              </a:rPr>
              <a:t>Represent data in tables.</a:t>
            </a:r>
          </a:p>
        </p:txBody>
      </p:sp>
      <p:sp>
        <p:nvSpPr>
          <p:cNvPr id="35" name="TextBox 34">
            <a:extLst>
              <a:ext uri="{FF2B5EF4-FFF2-40B4-BE49-F238E27FC236}">
                <a16:creationId xmlns:a16="http://schemas.microsoft.com/office/drawing/2014/main" id="{C1A5CDD6-60C0-46CD-8391-B85D7A92C0BA}"/>
              </a:ext>
            </a:extLst>
          </p:cNvPr>
          <p:cNvSpPr txBox="1"/>
          <p:nvPr/>
        </p:nvSpPr>
        <p:spPr>
          <a:xfrm>
            <a:off x="1981339" y="5831421"/>
            <a:ext cx="3961738" cy="369332"/>
          </a:xfrm>
          <a:prstGeom prst="rect">
            <a:avLst/>
          </a:prstGeom>
          <a:solidFill>
            <a:schemeClr val="bg1"/>
          </a:solidFill>
          <a:ln w="38100">
            <a:solidFill>
              <a:schemeClr val="accent1">
                <a:lumMod val="75000"/>
              </a:schemeClr>
            </a:solidFill>
          </a:ln>
        </p:spPr>
        <p:txBody>
          <a:bodyPr wrap="square" rtlCol="0">
            <a:spAutoFit/>
          </a:bodyPr>
          <a:lstStyle/>
          <a:p>
            <a:r>
              <a:rPr lang="en-US" dirty="0">
                <a:solidFill>
                  <a:prstClr val="black"/>
                </a:solidFill>
              </a:rPr>
              <a:t>Represent data in tables.</a:t>
            </a:r>
          </a:p>
        </p:txBody>
      </p:sp>
      <p:sp>
        <p:nvSpPr>
          <p:cNvPr id="36" name="TextBox 35">
            <a:extLst>
              <a:ext uri="{FF2B5EF4-FFF2-40B4-BE49-F238E27FC236}">
                <a16:creationId xmlns:a16="http://schemas.microsoft.com/office/drawing/2014/main" id="{84DE832C-0DBF-4AB1-9EA3-CB54B644B465}"/>
              </a:ext>
            </a:extLst>
          </p:cNvPr>
          <p:cNvSpPr txBox="1"/>
          <p:nvPr/>
        </p:nvSpPr>
        <p:spPr>
          <a:xfrm>
            <a:off x="1960120" y="5542545"/>
            <a:ext cx="3946906" cy="923330"/>
          </a:xfrm>
          <a:prstGeom prst="rect">
            <a:avLst/>
          </a:prstGeom>
          <a:solidFill>
            <a:schemeClr val="bg1"/>
          </a:solidFill>
        </p:spPr>
        <p:txBody>
          <a:bodyPr wrap="square" rtlCol="0">
            <a:spAutoFit/>
          </a:bodyPr>
          <a:lstStyle/>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Similarities in patterns can be used to classify simple rates of change (natural phenomena and designed products).</a:t>
            </a:r>
            <a:endParaRPr lang="en-US" dirty="0">
              <a:solidFill>
                <a:prstClr val="black"/>
              </a:solidFill>
            </a:endParaRPr>
          </a:p>
        </p:txBody>
      </p:sp>
      <p:sp>
        <p:nvSpPr>
          <p:cNvPr id="37" name="TextBox 36">
            <a:extLst>
              <a:ext uri="{FF2B5EF4-FFF2-40B4-BE49-F238E27FC236}">
                <a16:creationId xmlns:a16="http://schemas.microsoft.com/office/drawing/2014/main" id="{203C2755-813D-4DC0-BF64-D44785A20108}"/>
              </a:ext>
            </a:extLst>
          </p:cNvPr>
          <p:cNvSpPr txBox="1"/>
          <p:nvPr/>
        </p:nvSpPr>
        <p:spPr>
          <a:xfrm>
            <a:off x="1976407" y="5552344"/>
            <a:ext cx="3947460" cy="923330"/>
          </a:xfrm>
          <a:prstGeom prst="rect">
            <a:avLst/>
          </a:prstGeom>
          <a:solidFill>
            <a:schemeClr val="bg1"/>
          </a:solidFill>
          <a:ln w="38100">
            <a:solidFill>
              <a:srgbClr val="92D050"/>
            </a:solidFill>
          </a:ln>
        </p:spPr>
        <p:txBody>
          <a:bodyPr wrap="square" rtlCol="0">
            <a:spAutoFit/>
          </a:bodyPr>
          <a:lstStyle/>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Similarities in patterns can be used to classify simple rates of change (natural phenomena and designed products).</a:t>
            </a:r>
            <a:endParaRPr lang="en-US" dirty="0">
              <a:solidFill>
                <a:prstClr val="black"/>
              </a:solidFill>
            </a:endParaRPr>
          </a:p>
        </p:txBody>
      </p:sp>
      <p:sp>
        <p:nvSpPr>
          <p:cNvPr id="38" name="TextBox 37">
            <a:extLst>
              <a:ext uri="{FF2B5EF4-FFF2-40B4-BE49-F238E27FC236}">
                <a16:creationId xmlns:a16="http://schemas.microsoft.com/office/drawing/2014/main" id="{16FE6EC2-AA8B-482A-9F67-3780A200FA6D}"/>
              </a:ext>
            </a:extLst>
          </p:cNvPr>
          <p:cNvSpPr txBox="1"/>
          <p:nvPr/>
        </p:nvSpPr>
        <p:spPr>
          <a:xfrm>
            <a:off x="1967245" y="5561047"/>
            <a:ext cx="3958301" cy="923330"/>
          </a:xfrm>
          <a:prstGeom prst="rect">
            <a:avLst/>
          </a:prstGeom>
          <a:solidFill>
            <a:schemeClr val="bg1"/>
          </a:solidFill>
        </p:spPr>
        <p:txBody>
          <a:bodyPr wrap="square" rtlCol="0">
            <a:spAutoFit/>
          </a:bodyPr>
          <a:lstStyle/>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As Earth moves around the sun and rotates on its axis, changes such as the movement of shadows can be observed.</a:t>
            </a:r>
            <a:endParaRPr lang="en-US"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p:txBody>
      </p:sp>
      <p:sp>
        <p:nvSpPr>
          <p:cNvPr id="39" name="TextBox 38">
            <a:extLst>
              <a:ext uri="{FF2B5EF4-FFF2-40B4-BE49-F238E27FC236}">
                <a16:creationId xmlns:a16="http://schemas.microsoft.com/office/drawing/2014/main" id="{1EC26337-D6E9-4261-A413-AB355C250917}"/>
              </a:ext>
            </a:extLst>
          </p:cNvPr>
          <p:cNvSpPr txBox="1"/>
          <p:nvPr/>
        </p:nvSpPr>
        <p:spPr>
          <a:xfrm>
            <a:off x="1978625" y="5597198"/>
            <a:ext cx="3981254" cy="923330"/>
          </a:xfrm>
          <a:prstGeom prst="rect">
            <a:avLst/>
          </a:prstGeom>
          <a:solidFill>
            <a:schemeClr val="bg1"/>
          </a:solidFill>
          <a:ln w="38100">
            <a:solidFill>
              <a:srgbClr val="FF9933"/>
            </a:solidFill>
          </a:ln>
        </p:spPr>
        <p:txBody>
          <a:bodyPr wrap="square" rtlCol="0">
            <a:spAutoFit/>
          </a:bodyPr>
          <a:lstStyle/>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As Earth moves around the sun and rotates on its axis, changes such as the movement of shadows can be observed.</a:t>
            </a:r>
            <a:endParaRPr lang="en-US"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7431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26" presetClass="emph" presetSubtype="0" fill="hold" grpId="0" nodeType="with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3" nodeType="clickEffect">
                                  <p:stCondLst>
                                    <p:cond delay="0"/>
                                  </p:stCondLst>
                                  <p:childTnLst>
                                    <p:animMotion origin="layout" path="M 2.77778E-7 -1.48148E-6 L 0.13872 -0.30509 " pathEditMode="relative" rAng="0" ptsTypes="AA">
                                      <p:cBhvr>
                                        <p:cTn id="19" dur="2000" fill="hold"/>
                                        <p:tgtEl>
                                          <p:spTgt spid="6"/>
                                        </p:tgtEl>
                                        <p:attrNameLst>
                                          <p:attrName>ppt_x</p:attrName>
                                          <p:attrName>ppt_y</p:attrName>
                                        </p:attrNameLst>
                                      </p:cBhvr>
                                      <p:rCtr x="6927" y="-15255"/>
                                    </p:animMotion>
                                  </p:childTnLst>
                                </p:cTn>
                              </p:par>
                              <p:par>
                                <p:cTn id="20" presetID="6" presetClass="emph" presetSubtype="0" fill="hold" grpId="2" nodeType="withEffect">
                                  <p:stCondLst>
                                    <p:cond delay="0"/>
                                  </p:stCondLst>
                                  <p:childTnLst>
                                    <p:animScale>
                                      <p:cBhvr>
                                        <p:cTn id="21" dur="2000" fill="hold"/>
                                        <p:tgtEl>
                                          <p:spTgt spid="6"/>
                                        </p:tgtEl>
                                      </p:cBhvr>
                                      <p:by x="50000" y="50000"/>
                                    </p:animScale>
                                  </p:childTnLst>
                                </p:cTn>
                              </p:par>
                              <p:par>
                                <p:cTn id="22" presetID="1" presetClass="exit" presetSubtype="0" fill="hold" grpId="1" nodeType="withEffect">
                                  <p:stCondLst>
                                    <p:cond delay="0"/>
                                  </p:stCondLst>
                                  <p:childTnLst>
                                    <p:set>
                                      <p:cBhvr>
                                        <p:cTn id="23" dur="1" fill="hold">
                                          <p:stCondLst>
                                            <p:cond delay="0"/>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26" presetClass="emph" presetSubtype="0" fill="hold" grpId="3" nodeType="withEffect">
                                  <p:stCondLst>
                                    <p:cond delay="0"/>
                                  </p:stCondLst>
                                  <p:childTnLst>
                                    <p:animEffect transition="out" filter="fade">
                                      <p:cBhvr>
                                        <p:cTn id="35" dur="500" tmFilter="0, 0; .2, .5; .8, .5; 1, 0"/>
                                        <p:tgtEl>
                                          <p:spTgt spid="10"/>
                                        </p:tgtEl>
                                      </p:cBhvr>
                                    </p:animEffect>
                                    <p:animScale>
                                      <p:cBhvr>
                                        <p:cTn id="36" dur="250" autoRev="1" fill="hold"/>
                                        <p:tgtEl>
                                          <p:spTgt spid="10"/>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1" nodeType="clickEffect">
                                  <p:stCondLst>
                                    <p:cond delay="0"/>
                                  </p:stCondLst>
                                  <p:childTnLst>
                                    <p:animScale>
                                      <p:cBhvr>
                                        <p:cTn id="40" dur="2000" fill="hold"/>
                                        <p:tgtEl>
                                          <p:spTgt spid="10"/>
                                        </p:tgtEl>
                                      </p:cBhvr>
                                      <p:by x="50000" y="50000"/>
                                    </p:animScale>
                                  </p:childTnLst>
                                </p:cTn>
                              </p:par>
                              <p:par>
                                <p:cTn id="41" presetID="42" presetClass="path" presetSubtype="0" accel="50000" decel="50000" fill="hold" grpId="2" nodeType="withEffect">
                                  <p:stCondLst>
                                    <p:cond delay="0"/>
                                  </p:stCondLst>
                                  <p:childTnLst>
                                    <p:animMotion origin="layout" path="M -0.00972 0.05879 L -0.16024 -0.6794 " pathEditMode="relative" rAng="0" ptsTypes="AA">
                                      <p:cBhvr>
                                        <p:cTn id="42" dur="2000" fill="hold"/>
                                        <p:tgtEl>
                                          <p:spTgt spid="10"/>
                                        </p:tgtEl>
                                        <p:attrNameLst>
                                          <p:attrName>ppt_x</p:attrName>
                                          <p:attrName>ppt_y</p:attrName>
                                        </p:attrNameLst>
                                      </p:cBhvr>
                                      <p:rCtr x="-7535" y="-36921"/>
                                    </p:animMotion>
                                  </p:childTnLst>
                                </p:cTn>
                              </p:par>
                              <p:par>
                                <p:cTn id="43" presetID="1" presetClass="exit"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26" presetClass="emph" presetSubtype="0" fill="hold" grpId="1" nodeType="withEffect">
                                  <p:stCondLst>
                                    <p:cond delay="0"/>
                                  </p:stCondLst>
                                  <p:childTnLst>
                                    <p:animEffect transition="out" filter="fade">
                                      <p:cBhvr>
                                        <p:cTn id="56" dur="500" tmFilter="0, 0; .2, .5; .8, .5; 1, 0"/>
                                        <p:tgtEl>
                                          <p:spTgt spid="13"/>
                                        </p:tgtEl>
                                      </p:cBhvr>
                                    </p:animEffect>
                                    <p:animScale>
                                      <p:cBhvr>
                                        <p:cTn id="57" dur="250" autoRev="1" fill="hold"/>
                                        <p:tgtEl>
                                          <p:spTgt spid="13"/>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grpId="3" nodeType="clickEffect">
                                  <p:stCondLst>
                                    <p:cond delay="0"/>
                                  </p:stCondLst>
                                  <p:childTnLst>
                                    <p:animScale>
                                      <p:cBhvr>
                                        <p:cTn id="61" dur="2000" fill="hold"/>
                                        <p:tgtEl>
                                          <p:spTgt spid="13"/>
                                        </p:tgtEl>
                                      </p:cBhvr>
                                      <p:by x="50000" y="50000"/>
                                    </p:animScale>
                                  </p:childTnLst>
                                </p:cTn>
                              </p:par>
                              <p:par>
                                <p:cTn id="62" presetID="42" presetClass="path" presetSubtype="0" accel="50000" decel="50000" fill="hold" grpId="2" nodeType="withEffect">
                                  <p:stCondLst>
                                    <p:cond delay="0"/>
                                  </p:stCondLst>
                                  <p:childTnLst>
                                    <p:animMotion origin="layout" path="M -2.22222E-6 4.07407E-6 L 0.13368 -0.59862 " pathEditMode="relative" rAng="0" ptsTypes="AA">
                                      <p:cBhvr>
                                        <p:cTn id="63" dur="2000" fill="hold"/>
                                        <p:tgtEl>
                                          <p:spTgt spid="13"/>
                                        </p:tgtEl>
                                        <p:attrNameLst>
                                          <p:attrName>ppt_x</p:attrName>
                                          <p:attrName>ppt_y</p:attrName>
                                        </p:attrNameLst>
                                      </p:cBhvr>
                                      <p:rCtr x="6684" y="-29931"/>
                                    </p:animMotion>
                                  </p:childTnLst>
                                </p:cTn>
                              </p:par>
                              <p:par>
                                <p:cTn id="64" presetID="1" presetClass="exit" presetSubtype="0" fill="hold" grpId="1" nodeType="withEffect">
                                  <p:stCondLst>
                                    <p:cond delay="0"/>
                                  </p:stCondLst>
                                  <p:childTnLst>
                                    <p:set>
                                      <p:cBhvr>
                                        <p:cTn id="65" dur="1" fill="hold">
                                          <p:stCondLst>
                                            <p:cond delay="0"/>
                                          </p:stCondLst>
                                        </p:cTn>
                                        <p:tgtEl>
                                          <p:spTgt spid="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ppt_x"/>
                                          </p:val>
                                        </p:tav>
                                        <p:tav tm="100000">
                                          <p:val>
                                            <p:strVal val="#ppt_x"/>
                                          </p:val>
                                        </p:tav>
                                      </p:tavLst>
                                    </p:anim>
                                    <p:anim calcmode="lin" valueType="num">
                                      <p:cBhvr additive="base">
                                        <p:cTn id="7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childTnLst>
                                </p:cTn>
                              </p:par>
                              <p:par>
                                <p:cTn id="76" presetID="26" presetClass="emph" presetSubtype="0" fill="hold" grpId="1" nodeType="withEffect">
                                  <p:stCondLst>
                                    <p:cond delay="0"/>
                                  </p:stCondLst>
                                  <p:childTnLst>
                                    <p:animEffect transition="out" filter="fade">
                                      <p:cBhvr>
                                        <p:cTn id="77" dur="500" tmFilter="0, 0; .2, .5; .8, .5; 1, 0"/>
                                        <p:tgtEl>
                                          <p:spTgt spid="15"/>
                                        </p:tgtEl>
                                      </p:cBhvr>
                                    </p:animEffect>
                                    <p:animScale>
                                      <p:cBhvr>
                                        <p:cTn id="78" dur="250" autoRev="1" fill="hold"/>
                                        <p:tgtEl>
                                          <p:spTgt spid="15"/>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6" presetClass="emph" presetSubtype="0" fill="hold" grpId="2" nodeType="clickEffect">
                                  <p:stCondLst>
                                    <p:cond delay="0"/>
                                  </p:stCondLst>
                                  <p:childTnLst>
                                    <p:animScale>
                                      <p:cBhvr>
                                        <p:cTn id="82" dur="2000" fill="hold"/>
                                        <p:tgtEl>
                                          <p:spTgt spid="15"/>
                                        </p:tgtEl>
                                      </p:cBhvr>
                                      <p:by x="50000" y="50000"/>
                                    </p:animScale>
                                  </p:childTnLst>
                                </p:cTn>
                              </p:par>
                              <p:par>
                                <p:cTn id="83" presetID="42" presetClass="path" presetSubtype="0" accel="50000" decel="50000" fill="hold" grpId="3" nodeType="withEffect">
                                  <p:stCondLst>
                                    <p:cond delay="0"/>
                                  </p:stCondLst>
                                  <p:childTnLst>
                                    <p:animMotion origin="layout" path="M 3.33333E-6 -3.7037E-6 L -0.15521 -0.31967 " pathEditMode="relative" rAng="0" ptsTypes="AA">
                                      <p:cBhvr>
                                        <p:cTn id="84" dur="2000" fill="hold"/>
                                        <p:tgtEl>
                                          <p:spTgt spid="15"/>
                                        </p:tgtEl>
                                        <p:attrNameLst>
                                          <p:attrName>ppt_x</p:attrName>
                                          <p:attrName>ppt_y</p:attrName>
                                        </p:attrNameLst>
                                      </p:cBhvr>
                                      <p:rCtr x="-7760" y="-15995"/>
                                    </p:animMotion>
                                  </p:childTnLst>
                                </p:cTn>
                              </p:par>
                              <p:par>
                                <p:cTn id="85" presetID="1" presetClass="exit" presetSubtype="0" fill="hold" grpId="1" nodeType="withEffect">
                                  <p:stCondLst>
                                    <p:cond delay="0"/>
                                  </p:stCondLst>
                                  <p:childTnLst>
                                    <p:set>
                                      <p:cBhvr>
                                        <p:cTn id="86" dur="1" fill="hold">
                                          <p:stCondLst>
                                            <p:cond delay="0"/>
                                          </p:stCondLst>
                                        </p:cTn>
                                        <p:tgtEl>
                                          <p:spTgt spid="1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childTnLst>
                                </p:cTn>
                              </p:par>
                              <p:par>
                                <p:cTn id="97" presetID="26" presetClass="emph" presetSubtype="0" fill="hold" grpId="1" nodeType="withEffect">
                                  <p:stCondLst>
                                    <p:cond delay="0"/>
                                  </p:stCondLst>
                                  <p:childTnLst>
                                    <p:animEffect transition="out" filter="fade">
                                      <p:cBhvr>
                                        <p:cTn id="98" dur="500" tmFilter="0, 0; .2, .5; .8, .5; 1, 0"/>
                                        <p:tgtEl>
                                          <p:spTgt spid="17"/>
                                        </p:tgtEl>
                                      </p:cBhvr>
                                    </p:animEffect>
                                    <p:animScale>
                                      <p:cBhvr>
                                        <p:cTn id="99" dur="250" autoRev="1" fill="hold"/>
                                        <p:tgtEl>
                                          <p:spTgt spid="17"/>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6" presetClass="emph" presetSubtype="0" fill="hold" grpId="2" nodeType="clickEffect">
                                  <p:stCondLst>
                                    <p:cond delay="0"/>
                                  </p:stCondLst>
                                  <p:childTnLst>
                                    <p:animScale>
                                      <p:cBhvr>
                                        <p:cTn id="103" dur="2000" fill="hold"/>
                                        <p:tgtEl>
                                          <p:spTgt spid="17"/>
                                        </p:tgtEl>
                                      </p:cBhvr>
                                      <p:by x="50000" y="50000"/>
                                    </p:animScale>
                                  </p:childTnLst>
                                </p:cTn>
                              </p:par>
                              <p:par>
                                <p:cTn id="104" presetID="42" presetClass="path" presetSubtype="0" accel="50000" decel="50000" fill="hold" grpId="3" nodeType="withEffect">
                                  <p:stCondLst>
                                    <p:cond delay="0"/>
                                  </p:stCondLst>
                                  <p:childTnLst>
                                    <p:animMotion origin="layout" path="M -2.22222E-6 -3.7037E-7 L 0.4257 0.03982 " pathEditMode="relative" rAng="0" ptsTypes="AA">
                                      <p:cBhvr>
                                        <p:cTn id="105" dur="2000" fill="hold"/>
                                        <p:tgtEl>
                                          <p:spTgt spid="17"/>
                                        </p:tgtEl>
                                        <p:attrNameLst>
                                          <p:attrName>ppt_x</p:attrName>
                                          <p:attrName>ppt_y</p:attrName>
                                        </p:attrNameLst>
                                      </p:cBhvr>
                                      <p:rCtr x="21285" y="1991"/>
                                    </p:animMotion>
                                  </p:childTnLst>
                                </p:cTn>
                              </p:par>
                              <p:par>
                                <p:cTn id="106" presetID="1" presetClass="exit" presetSubtype="0" fill="hold" grpId="1" nodeType="withEffect">
                                  <p:stCondLst>
                                    <p:cond delay="0"/>
                                  </p:stCondLst>
                                  <p:childTnLst>
                                    <p:set>
                                      <p:cBhvr>
                                        <p:cTn id="107" dur="1" fill="hold">
                                          <p:stCondLst>
                                            <p:cond delay="0"/>
                                          </p:stCondLst>
                                        </p:cTn>
                                        <p:tgtEl>
                                          <p:spTgt spid="1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ppt_x"/>
                                          </p:val>
                                        </p:tav>
                                        <p:tav tm="100000">
                                          <p:val>
                                            <p:strVal val="#ppt_x"/>
                                          </p:val>
                                        </p:tav>
                                      </p:tavLst>
                                    </p:anim>
                                    <p:anim calcmode="lin" valueType="num">
                                      <p:cBhvr additive="base">
                                        <p:cTn id="1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3" nodeType="clickEffect">
                                  <p:stCondLst>
                                    <p:cond delay="0"/>
                                  </p:stCondLst>
                                  <p:childTnLst>
                                    <p:set>
                                      <p:cBhvr>
                                        <p:cTn id="117" dur="1" fill="hold">
                                          <p:stCondLst>
                                            <p:cond delay="0"/>
                                          </p:stCondLst>
                                        </p:cTn>
                                        <p:tgtEl>
                                          <p:spTgt spid="19"/>
                                        </p:tgtEl>
                                        <p:attrNameLst>
                                          <p:attrName>style.visibility</p:attrName>
                                        </p:attrNameLst>
                                      </p:cBhvr>
                                      <p:to>
                                        <p:strVal val="visible"/>
                                      </p:to>
                                    </p:set>
                                  </p:childTnLst>
                                </p:cTn>
                              </p:par>
                              <p:par>
                                <p:cTn id="118" presetID="26" presetClass="emph" presetSubtype="0" fill="hold" grpId="0" nodeType="withEffect">
                                  <p:stCondLst>
                                    <p:cond delay="0"/>
                                  </p:stCondLst>
                                  <p:childTnLst>
                                    <p:animEffect transition="out" filter="fade">
                                      <p:cBhvr>
                                        <p:cTn id="119" dur="500" tmFilter="0, 0; .2, .5; .8, .5; 1, 0"/>
                                        <p:tgtEl>
                                          <p:spTgt spid="19"/>
                                        </p:tgtEl>
                                      </p:cBhvr>
                                    </p:animEffect>
                                    <p:animScale>
                                      <p:cBhvr>
                                        <p:cTn id="120" dur="250" autoRev="1" fill="hold"/>
                                        <p:tgtEl>
                                          <p:spTgt spid="19"/>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6" presetClass="emph" presetSubtype="0" fill="hold" grpId="1" nodeType="clickEffect">
                                  <p:stCondLst>
                                    <p:cond delay="0"/>
                                  </p:stCondLst>
                                  <p:childTnLst>
                                    <p:animScale>
                                      <p:cBhvr>
                                        <p:cTn id="124" dur="2000" fill="hold"/>
                                        <p:tgtEl>
                                          <p:spTgt spid="19"/>
                                        </p:tgtEl>
                                      </p:cBhvr>
                                      <p:by x="50000" y="50000"/>
                                    </p:animScale>
                                  </p:childTnLst>
                                </p:cTn>
                              </p:par>
                              <p:par>
                                <p:cTn id="125" presetID="42" presetClass="path" presetSubtype="0" accel="50000" decel="50000" fill="hold" grpId="2" nodeType="withEffect">
                                  <p:stCondLst>
                                    <p:cond delay="0"/>
                                  </p:stCondLst>
                                  <p:childTnLst>
                                    <p:animMotion origin="layout" path="M 4.16667E-6 7.40741E-7 L 0.13593 -0.22732 " pathEditMode="relative" rAng="0" ptsTypes="AA">
                                      <p:cBhvr>
                                        <p:cTn id="126" dur="2000" fill="hold"/>
                                        <p:tgtEl>
                                          <p:spTgt spid="19"/>
                                        </p:tgtEl>
                                        <p:attrNameLst>
                                          <p:attrName>ppt_x</p:attrName>
                                          <p:attrName>ppt_y</p:attrName>
                                        </p:attrNameLst>
                                      </p:cBhvr>
                                      <p:rCtr x="6788" y="-11366"/>
                                    </p:animMotion>
                                  </p:childTnLst>
                                </p:cTn>
                              </p:par>
                              <p:par>
                                <p:cTn id="127" presetID="1" presetClass="exit" presetSubtype="0" fill="hold" grpId="1" nodeType="withEffect">
                                  <p:stCondLst>
                                    <p:cond delay="0"/>
                                  </p:stCondLst>
                                  <p:childTnLst>
                                    <p:set>
                                      <p:cBhvr>
                                        <p:cTn id="128" dur="1" fill="hold">
                                          <p:stCondLst>
                                            <p:cond delay="0"/>
                                          </p:stCondLst>
                                        </p:cTn>
                                        <p:tgtEl>
                                          <p:spTgt spid="18"/>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 calcmode="lin" valueType="num">
                                      <p:cBhvr additive="base">
                                        <p:cTn id="133" dur="500" fill="hold"/>
                                        <p:tgtEl>
                                          <p:spTgt spid="20"/>
                                        </p:tgtEl>
                                        <p:attrNameLst>
                                          <p:attrName>ppt_x</p:attrName>
                                        </p:attrNameLst>
                                      </p:cBhvr>
                                      <p:tavLst>
                                        <p:tav tm="0">
                                          <p:val>
                                            <p:strVal val="#ppt_x"/>
                                          </p:val>
                                        </p:tav>
                                        <p:tav tm="100000">
                                          <p:val>
                                            <p:strVal val="#ppt_x"/>
                                          </p:val>
                                        </p:tav>
                                      </p:tavLst>
                                    </p:anim>
                                    <p:anim calcmode="lin" valueType="num">
                                      <p:cBhvr additive="base">
                                        <p:cTn id="1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1"/>
                                        </p:tgtEl>
                                        <p:attrNameLst>
                                          <p:attrName>style.visibility</p:attrName>
                                        </p:attrNameLst>
                                      </p:cBhvr>
                                      <p:to>
                                        <p:strVal val="visible"/>
                                      </p:to>
                                    </p:set>
                                  </p:childTnLst>
                                </p:cTn>
                              </p:par>
                              <p:par>
                                <p:cTn id="139" presetID="26" presetClass="emph" presetSubtype="0" fill="hold" grpId="1" nodeType="withEffect">
                                  <p:stCondLst>
                                    <p:cond delay="0"/>
                                  </p:stCondLst>
                                  <p:childTnLst>
                                    <p:animEffect transition="out" filter="fade">
                                      <p:cBhvr>
                                        <p:cTn id="140" dur="500" tmFilter="0, 0; .2, .5; .8, .5; 1, 0"/>
                                        <p:tgtEl>
                                          <p:spTgt spid="21"/>
                                        </p:tgtEl>
                                      </p:cBhvr>
                                    </p:animEffect>
                                    <p:animScale>
                                      <p:cBhvr>
                                        <p:cTn id="141" dur="250" autoRev="1" fill="hold"/>
                                        <p:tgtEl>
                                          <p:spTgt spid="21"/>
                                        </p:tgtEl>
                                      </p:cBhvr>
                                      <p:by x="105000" y="105000"/>
                                    </p:animScale>
                                  </p:childTnLst>
                                </p:cTn>
                              </p:par>
                            </p:childTnLst>
                          </p:cTn>
                        </p:par>
                      </p:childTnLst>
                    </p:cTn>
                  </p:par>
                  <p:par>
                    <p:cTn id="142" fill="hold">
                      <p:stCondLst>
                        <p:cond delay="indefinite"/>
                      </p:stCondLst>
                      <p:childTnLst>
                        <p:par>
                          <p:cTn id="143" fill="hold">
                            <p:stCondLst>
                              <p:cond delay="0"/>
                            </p:stCondLst>
                            <p:childTnLst>
                              <p:par>
                                <p:cTn id="144" presetID="6" presetClass="emph" presetSubtype="0" fill="hold" grpId="2" nodeType="clickEffect">
                                  <p:stCondLst>
                                    <p:cond delay="0"/>
                                  </p:stCondLst>
                                  <p:childTnLst>
                                    <p:animScale>
                                      <p:cBhvr>
                                        <p:cTn id="145" dur="2000" fill="hold"/>
                                        <p:tgtEl>
                                          <p:spTgt spid="21"/>
                                        </p:tgtEl>
                                      </p:cBhvr>
                                      <p:by x="50000" y="50000"/>
                                    </p:animScale>
                                  </p:childTnLst>
                                </p:cTn>
                              </p:par>
                              <p:par>
                                <p:cTn id="146" presetID="42" presetClass="path" presetSubtype="0" accel="50000" decel="50000" fill="hold" grpId="3" nodeType="withEffect">
                                  <p:stCondLst>
                                    <p:cond delay="0"/>
                                  </p:stCondLst>
                                  <p:childTnLst>
                                    <p:animMotion origin="layout" path="M -5.55556E-7 1.11111E-6 L 0.42986 -0.56736 " pathEditMode="relative" rAng="0" ptsTypes="AA">
                                      <p:cBhvr>
                                        <p:cTn id="147" dur="2000" fill="hold"/>
                                        <p:tgtEl>
                                          <p:spTgt spid="21"/>
                                        </p:tgtEl>
                                        <p:attrNameLst>
                                          <p:attrName>ppt_x</p:attrName>
                                          <p:attrName>ppt_y</p:attrName>
                                        </p:attrNameLst>
                                      </p:cBhvr>
                                      <p:rCtr x="21493" y="-28380"/>
                                    </p:animMotion>
                                  </p:childTnLst>
                                </p:cTn>
                              </p:par>
                              <p:par>
                                <p:cTn id="148" presetID="1" presetClass="exit" presetSubtype="0" fill="hold" grpId="1" nodeType="withEffect">
                                  <p:stCondLst>
                                    <p:cond delay="0"/>
                                  </p:stCondLst>
                                  <p:childTnLst>
                                    <p:set>
                                      <p:cBhvr>
                                        <p:cTn id="149" dur="1" fill="hold">
                                          <p:stCondLst>
                                            <p:cond delay="0"/>
                                          </p:stCondLst>
                                        </p:cTn>
                                        <p:tgtEl>
                                          <p:spTgt spid="20"/>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grpId="0" nodeType="clickEffect">
                                  <p:stCondLst>
                                    <p:cond delay="0"/>
                                  </p:stCondLst>
                                  <p:childTnLst>
                                    <p:set>
                                      <p:cBhvr>
                                        <p:cTn id="153" dur="1" fill="hold">
                                          <p:stCondLst>
                                            <p:cond delay="0"/>
                                          </p:stCondLst>
                                        </p:cTn>
                                        <p:tgtEl>
                                          <p:spTgt spid="22"/>
                                        </p:tgtEl>
                                        <p:attrNameLst>
                                          <p:attrName>style.visibility</p:attrName>
                                        </p:attrNameLst>
                                      </p:cBhvr>
                                      <p:to>
                                        <p:strVal val="visible"/>
                                      </p:to>
                                    </p:set>
                                    <p:anim calcmode="lin" valueType="num">
                                      <p:cBhvr additive="base">
                                        <p:cTn id="154" dur="500" fill="hold"/>
                                        <p:tgtEl>
                                          <p:spTgt spid="22"/>
                                        </p:tgtEl>
                                        <p:attrNameLst>
                                          <p:attrName>ppt_x</p:attrName>
                                        </p:attrNameLst>
                                      </p:cBhvr>
                                      <p:tavLst>
                                        <p:tav tm="0">
                                          <p:val>
                                            <p:strVal val="#ppt_x"/>
                                          </p:val>
                                        </p:tav>
                                        <p:tav tm="100000">
                                          <p:val>
                                            <p:strVal val="#ppt_x"/>
                                          </p:val>
                                        </p:tav>
                                      </p:tavLst>
                                    </p:anim>
                                    <p:anim calcmode="lin" valueType="num">
                                      <p:cBhvr additive="base">
                                        <p:cTn id="1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23"/>
                                        </p:tgtEl>
                                        <p:attrNameLst>
                                          <p:attrName>style.visibility</p:attrName>
                                        </p:attrNameLst>
                                      </p:cBhvr>
                                      <p:to>
                                        <p:strVal val="visible"/>
                                      </p:to>
                                    </p:set>
                                  </p:childTnLst>
                                </p:cTn>
                              </p:par>
                              <p:par>
                                <p:cTn id="160" presetID="26" presetClass="emph" presetSubtype="0" fill="hold" grpId="1" nodeType="withEffect">
                                  <p:stCondLst>
                                    <p:cond delay="0"/>
                                  </p:stCondLst>
                                  <p:childTnLst>
                                    <p:animEffect transition="out" filter="fade">
                                      <p:cBhvr>
                                        <p:cTn id="161" dur="500" tmFilter="0, 0; .2, .5; .8, .5; 1, 0"/>
                                        <p:tgtEl>
                                          <p:spTgt spid="23"/>
                                        </p:tgtEl>
                                      </p:cBhvr>
                                    </p:animEffect>
                                    <p:animScale>
                                      <p:cBhvr>
                                        <p:cTn id="162" dur="250" autoRev="1" fill="hold"/>
                                        <p:tgtEl>
                                          <p:spTgt spid="23"/>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6" presetClass="emph" presetSubtype="0" fill="hold" grpId="2" nodeType="clickEffect">
                                  <p:stCondLst>
                                    <p:cond delay="0"/>
                                  </p:stCondLst>
                                  <p:childTnLst>
                                    <p:animScale>
                                      <p:cBhvr>
                                        <p:cTn id="166" dur="2000" fill="hold"/>
                                        <p:tgtEl>
                                          <p:spTgt spid="23"/>
                                        </p:tgtEl>
                                      </p:cBhvr>
                                      <p:by x="50000" y="50000"/>
                                    </p:animScale>
                                  </p:childTnLst>
                                </p:cTn>
                              </p:par>
                              <p:par>
                                <p:cTn id="167" presetID="42" presetClass="path" presetSubtype="0" accel="50000" decel="50000" fill="hold" grpId="3" nodeType="withEffect">
                                  <p:stCondLst>
                                    <p:cond delay="0"/>
                                  </p:stCondLst>
                                  <p:childTnLst>
                                    <p:animMotion origin="layout" path="M -3.33333E-6 -3.33333E-6 L -0.15416 -0.26944 " pathEditMode="relative" rAng="0" ptsTypes="AA">
                                      <p:cBhvr>
                                        <p:cTn id="168" dur="2000" fill="hold"/>
                                        <p:tgtEl>
                                          <p:spTgt spid="23"/>
                                        </p:tgtEl>
                                        <p:attrNameLst>
                                          <p:attrName>ppt_x</p:attrName>
                                          <p:attrName>ppt_y</p:attrName>
                                        </p:attrNameLst>
                                      </p:cBhvr>
                                      <p:rCtr x="-7708" y="-13472"/>
                                    </p:animMotion>
                                  </p:childTnLst>
                                </p:cTn>
                              </p:par>
                              <p:par>
                                <p:cTn id="169" presetID="1" presetClass="exit" presetSubtype="0" fill="hold" grpId="1" nodeType="withEffect">
                                  <p:stCondLst>
                                    <p:cond delay="0"/>
                                  </p:stCondLst>
                                  <p:childTnLst>
                                    <p:set>
                                      <p:cBhvr>
                                        <p:cTn id="170" dur="1" fill="hold">
                                          <p:stCondLst>
                                            <p:cond delay="0"/>
                                          </p:stCondLst>
                                        </p:cTn>
                                        <p:tgtEl>
                                          <p:spTgt spid="22"/>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24"/>
                                        </p:tgtEl>
                                        <p:attrNameLst>
                                          <p:attrName>style.visibility</p:attrName>
                                        </p:attrNameLst>
                                      </p:cBhvr>
                                      <p:to>
                                        <p:strVal val="visible"/>
                                      </p:to>
                                    </p:set>
                                    <p:anim calcmode="lin" valueType="num">
                                      <p:cBhvr additive="base">
                                        <p:cTn id="175" dur="500" fill="hold"/>
                                        <p:tgtEl>
                                          <p:spTgt spid="24"/>
                                        </p:tgtEl>
                                        <p:attrNameLst>
                                          <p:attrName>ppt_x</p:attrName>
                                        </p:attrNameLst>
                                      </p:cBhvr>
                                      <p:tavLst>
                                        <p:tav tm="0">
                                          <p:val>
                                            <p:strVal val="#ppt_x"/>
                                          </p:val>
                                        </p:tav>
                                        <p:tav tm="100000">
                                          <p:val>
                                            <p:strVal val="#ppt_x"/>
                                          </p:val>
                                        </p:tav>
                                      </p:tavLst>
                                    </p:anim>
                                    <p:anim calcmode="lin" valueType="num">
                                      <p:cBhvr additive="base">
                                        <p:cTn id="17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25"/>
                                        </p:tgtEl>
                                        <p:attrNameLst>
                                          <p:attrName>style.visibility</p:attrName>
                                        </p:attrNameLst>
                                      </p:cBhvr>
                                      <p:to>
                                        <p:strVal val="visible"/>
                                      </p:to>
                                    </p:set>
                                  </p:childTnLst>
                                </p:cTn>
                              </p:par>
                              <p:par>
                                <p:cTn id="181" presetID="26" presetClass="emph" presetSubtype="0" fill="hold" grpId="1" nodeType="withEffect">
                                  <p:stCondLst>
                                    <p:cond delay="0"/>
                                  </p:stCondLst>
                                  <p:childTnLst>
                                    <p:animEffect transition="out" filter="fade">
                                      <p:cBhvr>
                                        <p:cTn id="182" dur="500" tmFilter="0, 0; .2, .5; .8, .5; 1, 0"/>
                                        <p:tgtEl>
                                          <p:spTgt spid="25"/>
                                        </p:tgtEl>
                                      </p:cBhvr>
                                    </p:animEffect>
                                    <p:animScale>
                                      <p:cBhvr>
                                        <p:cTn id="183" dur="250" autoRev="1" fill="hold"/>
                                        <p:tgtEl>
                                          <p:spTgt spid="25"/>
                                        </p:tgtEl>
                                      </p:cBhvr>
                                      <p:by x="105000" y="105000"/>
                                    </p:animScale>
                                  </p:childTnLst>
                                </p:cTn>
                              </p:par>
                            </p:childTnLst>
                          </p:cTn>
                        </p:par>
                      </p:childTnLst>
                    </p:cTn>
                  </p:par>
                  <p:par>
                    <p:cTn id="184" fill="hold">
                      <p:stCondLst>
                        <p:cond delay="indefinite"/>
                      </p:stCondLst>
                      <p:childTnLst>
                        <p:par>
                          <p:cTn id="185" fill="hold">
                            <p:stCondLst>
                              <p:cond delay="0"/>
                            </p:stCondLst>
                            <p:childTnLst>
                              <p:par>
                                <p:cTn id="186" presetID="6" presetClass="emph" presetSubtype="0" fill="hold" grpId="2" nodeType="clickEffect">
                                  <p:stCondLst>
                                    <p:cond delay="0"/>
                                  </p:stCondLst>
                                  <p:childTnLst>
                                    <p:animScale>
                                      <p:cBhvr>
                                        <p:cTn id="187" dur="2000" fill="hold"/>
                                        <p:tgtEl>
                                          <p:spTgt spid="25"/>
                                        </p:tgtEl>
                                      </p:cBhvr>
                                      <p:by x="50000" y="50000"/>
                                    </p:animScale>
                                  </p:childTnLst>
                                </p:cTn>
                              </p:par>
                              <p:par>
                                <p:cTn id="188" presetID="42" presetClass="path" presetSubtype="0" accel="50000" decel="50000" fill="hold" grpId="3" nodeType="withEffect">
                                  <p:stCondLst>
                                    <p:cond delay="0"/>
                                  </p:stCondLst>
                                  <p:childTnLst>
                                    <p:animMotion origin="layout" path="M -4.16667E-6 1.48148E-6 L 0.42657 0.10787 " pathEditMode="relative" rAng="0" ptsTypes="AA">
                                      <p:cBhvr>
                                        <p:cTn id="189" dur="2000" fill="hold"/>
                                        <p:tgtEl>
                                          <p:spTgt spid="25"/>
                                        </p:tgtEl>
                                        <p:attrNameLst>
                                          <p:attrName>ppt_x</p:attrName>
                                          <p:attrName>ppt_y</p:attrName>
                                        </p:attrNameLst>
                                      </p:cBhvr>
                                      <p:rCtr x="21319" y="5394"/>
                                    </p:animMotion>
                                  </p:childTnLst>
                                </p:cTn>
                              </p:par>
                              <p:par>
                                <p:cTn id="190" presetID="1" presetClass="exit" presetSubtype="0" fill="hold" grpId="1" nodeType="withEffect">
                                  <p:stCondLst>
                                    <p:cond delay="0"/>
                                  </p:stCondLst>
                                  <p:childTnLst>
                                    <p:set>
                                      <p:cBhvr>
                                        <p:cTn id="191" dur="1" fill="hold">
                                          <p:stCondLst>
                                            <p:cond delay="0"/>
                                          </p:stCondLst>
                                        </p:cTn>
                                        <p:tgtEl>
                                          <p:spTgt spid="24"/>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2" presetClass="entr" presetSubtype="4" fill="hold" grpId="0" nodeType="clickEffect">
                                  <p:stCondLst>
                                    <p:cond delay="0"/>
                                  </p:stCondLst>
                                  <p:childTnLst>
                                    <p:set>
                                      <p:cBhvr>
                                        <p:cTn id="195" dur="1" fill="hold">
                                          <p:stCondLst>
                                            <p:cond delay="0"/>
                                          </p:stCondLst>
                                        </p:cTn>
                                        <p:tgtEl>
                                          <p:spTgt spid="26"/>
                                        </p:tgtEl>
                                        <p:attrNameLst>
                                          <p:attrName>style.visibility</p:attrName>
                                        </p:attrNameLst>
                                      </p:cBhvr>
                                      <p:to>
                                        <p:strVal val="visible"/>
                                      </p:to>
                                    </p:set>
                                    <p:anim calcmode="lin" valueType="num">
                                      <p:cBhvr additive="base">
                                        <p:cTn id="196" dur="500" fill="hold"/>
                                        <p:tgtEl>
                                          <p:spTgt spid="26"/>
                                        </p:tgtEl>
                                        <p:attrNameLst>
                                          <p:attrName>ppt_x</p:attrName>
                                        </p:attrNameLst>
                                      </p:cBhvr>
                                      <p:tavLst>
                                        <p:tav tm="0">
                                          <p:val>
                                            <p:strVal val="#ppt_x"/>
                                          </p:val>
                                        </p:tav>
                                        <p:tav tm="100000">
                                          <p:val>
                                            <p:strVal val="#ppt_x"/>
                                          </p:val>
                                        </p:tav>
                                      </p:tavLst>
                                    </p:anim>
                                    <p:anim calcmode="lin" valueType="num">
                                      <p:cBhvr additive="base">
                                        <p:cTn id="19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27"/>
                                        </p:tgtEl>
                                        <p:attrNameLst>
                                          <p:attrName>style.visibility</p:attrName>
                                        </p:attrNameLst>
                                      </p:cBhvr>
                                      <p:to>
                                        <p:strVal val="visible"/>
                                      </p:to>
                                    </p:set>
                                  </p:childTnLst>
                                </p:cTn>
                              </p:par>
                              <p:par>
                                <p:cTn id="202" presetID="26" presetClass="emph" presetSubtype="0" fill="hold" grpId="1" nodeType="withEffect">
                                  <p:stCondLst>
                                    <p:cond delay="0"/>
                                  </p:stCondLst>
                                  <p:childTnLst>
                                    <p:animEffect transition="out" filter="fade">
                                      <p:cBhvr>
                                        <p:cTn id="203" dur="500" tmFilter="0, 0; .2, .5; .8, .5; 1, 0"/>
                                        <p:tgtEl>
                                          <p:spTgt spid="27"/>
                                        </p:tgtEl>
                                      </p:cBhvr>
                                    </p:animEffect>
                                    <p:animScale>
                                      <p:cBhvr>
                                        <p:cTn id="204" dur="250" autoRev="1" fill="hold"/>
                                        <p:tgtEl>
                                          <p:spTgt spid="27"/>
                                        </p:tgtEl>
                                      </p:cBhvr>
                                      <p:by x="105000" y="105000"/>
                                    </p:animScale>
                                  </p:childTnLst>
                                </p:cTn>
                              </p:par>
                            </p:childTnLst>
                          </p:cTn>
                        </p:par>
                      </p:childTnLst>
                    </p:cTn>
                  </p:par>
                  <p:par>
                    <p:cTn id="205" fill="hold">
                      <p:stCondLst>
                        <p:cond delay="indefinite"/>
                      </p:stCondLst>
                      <p:childTnLst>
                        <p:par>
                          <p:cTn id="206" fill="hold">
                            <p:stCondLst>
                              <p:cond delay="0"/>
                            </p:stCondLst>
                            <p:childTnLst>
                              <p:par>
                                <p:cTn id="207" presetID="6" presetClass="emph" presetSubtype="0" fill="hold" grpId="2" nodeType="clickEffect">
                                  <p:stCondLst>
                                    <p:cond delay="0"/>
                                  </p:stCondLst>
                                  <p:childTnLst>
                                    <p:animScale>
                                      <p:cBhvr>
                                        <p:cTn id="208" dur="2000" fill="hold"/>
                                        <p:tgtEl>
                                          <p:spTgt spid="27"/>
                                        </p:tgtEl>
                                      </p:cBhvr>
                                      <p:by x="50000" y="50000"/>
                                    </p:animScale>
                                  </p:childTnLst>
                                </p:cTn>
                              </p:par>
                              <p:par>
                                <p:cTn id="209" presetID="42" presetClass="path" presetSubtype="0" accel="50000" decel="50000" fill="hold" grpId="3" nodeType="withEffect">
                                  <p:stCondLst>
                                    <p:cond delay="0"/>
                                  </p:stCondLst>
                                  <p:childTnLst>
                                    <p:animMotion origin="layout" path="M 5.55556E-7 -1.85185E-6 L 0.13073 -0.5331 " pathEditMode="relative" rAng="0" ptsTypes="AA">
                                      <p:cBhvr>
                                        <p:cTn id="210" dur="2000" fill="hold"/>
                                        <p:tgtEl>
                                          <p:spTgt spid="27"/>
                                        </p:tgtEl>
                                        <p:attrNameLst>
                                          <p:attrName>ppt_x</p:attrName>
                                          <p:attrName>ppt_y</p:attrName>
                                        </p:attrNameLst>
                                      </p:cBhvr>
                                      <p:rCtr x="6528" y="-26667"/>
                                    </p:animMotion>
                                  </p:childTnLst>
                                </p:cTn>
                              </p:par>
                              <p:par>
                                <p:cTn id="211" presetID="1" presetClass="exit" presetSubtype="0" fill="hold" grpId="1" nodeType="withEffect">
                                  <p:stCondLst>
                                    <p:cond delay="0"/>
                                  </p:stCondLst>
                                  <p:childTnLst>
                                    <p:set>
                                      <p:cBhvr>
                                        <p:cTn id="212" dur="1" fill="hold">
                                          <p:stCondLst>
                                            <p:cond delay="0"/>
                                          </p:stCondLst>
                                        </p:cTn>
                                        <p:tgtEl>
                                          <p:spTgt spid="26"/>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28"/>
                                        </p:tgtEl>
                                        <p:attrNameLst>
                                          <p:attrName>style.visibility</p:attrName>
                                        </p:attrNameLst>
                                      </p:cBhvr>
                                      <p:to>
                                        <p:strVal val="visible"/>
                                      </p:to>
                                    </p:set>
                                    <p:anim calcmode="lin" valueType="num">
                                      <p:cBhvr additive="base">
                                        <p:cTn id="217" dur="500" fill="hold"/>
                                        <p:tgtEl>
                                          <p:spTgt spid="28"/>
                                        </p:tgtEl>
                                        <p:attrNameLst>
                                          <p:attrName>ppt_x</p:attrName>
                                        </p:attrNameLst>
                                      </p:cBhvr>
                                      <p:tavLst>
                                        <p:tav tm="0">
                                          <p:val>
                                            <p:strVal val="#ppt_x"/>
                                          </p:val>
                                        </p:tav>
                                        <p:tav tm="100000">
                                          <p:val>
                                            <p:strVal val="#ppt_x"/>
                                          </p:val>
                                        </p:tav>
                                      </p:tavLst>
                                    </p:anim>
                                    <p:anim calcmode="lin" valueType="num">
                                      <p:cBhvr additive="base">
                                        <p:cTn id="2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29"/>
                                        </p:tgtEl>
                                        <p:attrNameLst>
                                          <p:attrName>style.visibility</p:attrName>
                                        </p:attrNameLst>
                                      </p:cBhvr>
                                      <p:to>
                                        <p:strVal val="visible"/>
                                      </p:to>
                                    </p:set>
                                  </p:childTnLst>
                                </p:cTn>
                              </p:par>
                              <p:par>
                                <p:cTn id="223" presetID="26" presetClass="emph" presetSubtype="0" fill="hold" grpId="1" nodeType="withEffect">
                                  <p:stCondLst>
                                    <p:cond delay="0"/>
                                  </p:stCondLst>
                                  <p:childTnLst>
                                    <p:animEffect transition="out" filter="fade">
                                      <p:cBhvr>
                                        <p:cTn id="224" dur="500" tmFilter="0, 0; .2, .5; .8, .5; 1, 0"/>
                                        <p:tgtEl>
                                          <p:spTgt spid="29"/>
                                        </p:tgtEl>
                                      </p:cBhvr>
                                    </p:animEffect>
                                    <p:animScale>
                                      <p:cBhvr>
                                        <p:cTn id="225" dur="250" autoRev="1" fill="hold"/>
                                        <p:tgtEl>
                                          <p:spTgt spid="29"/>
                                        </p:tgtEl>
                                      </p:cBhvr>
                                      <p:by x="105000" y="105000"/>
                                    </p:animScale>
                                  </p:childTnLst>
                                </p:cTn>
                              </p:par>
                            </p:childTnLst>
                          </p:cTn>
                        </p:par>
                      </p:childTnLst>
                    </p:cTn>
                  </p:par>
                  <p:par>
                    <p:cTn id="226" fill="hold">
                      <p:stCondLst>
                        <p:cond delay="indefinite"/>
                      </p:stCondLst>
                      <p:childTnLst>
                        <p:par>
                          <p:cTn id="227" fill="hold">
                            <p:stCondLst>
                              <p:cond delay="0"/>
                            </p:stCondLst>
                            <p:childTnLst>
                              <p:par>
                                <p:cTn id="228" presetID="6" presetClass="emph" presetSubtype="0" fill="hold" grpId="2" nodeType="clickEffect">
                                  <p:stCondLst>
                                    <p:cond delay="0"/>
                                  </p:stCondLst>
                                  <p:childTnLst>
                                    <p:animScale>
                                      <p:cBhvr>
                                        <p:cTn id="229" dur="2000" fill="hold"/>
                                        <p:tgtEl>
                                          <p:spTgt spid="29"/>
                                        </p:tgtEl>
                                      </p:cBhvr>
                                      <p:by x="50000" y="50000"/>
                                    </p:animScale>
                                  </p:childTnLst>
                                </p:cTn>
                              </p:par>
                              <p:par>
                                <p:cTn id="230" presetID="42" presetClass="path" presetSubtype="0" accel="50000" decel="50000" fill="hold" grpId="3" nodeType="withEffect">
                                  <p:stCondLst>
                                    <p:cond delay="0"/>
                                  </p:stCondLst>
                                  <p:childTnLst>
                                    <p:animMotion origin="layout" path="M 3.33333E-6 0.01389 L -0.15834 -0.61273 " pathEditMode="relative" rAng="0" ptsTypes="AA">
                                      <p:cBhvr>
                                        <p:cTn id="231" dur="2000" fill="hold"/>
                                        <p:tgtEl>
                                          <p:spTgt spid="29"/>
                                        </p:tgtEl>
                                        <p:attrNameLst>
                                          <p:attrName>ppt_x</p:attrName>
                                          <p:attrName>ppt_y</p:attrName>
                                        </p:attrNameLst>
                                      </p:cBhvr>
                                      <p:rCtr x="-7917" y="-31343"/>
                                    </p:animMotion>
                                  </p:childTnLst>
                                </p:cTn>
                              </p:par>
                              <p:par>
                                <p:cTn id="232" presetID="1" presetClass="exit" presetSubtype="0" fill="hold" grpId="1" nodeType="withEffect">
                                  <p:stCondLst>
                                    <p:cond delay="0"/>
                                  </p:stCondLst>
                                  <p:childTnLst>
                                    <p:set>
                                      <p:cBhvr>
                                        <p:cTn id="233" dur="1" fill="hold">
                                          <p:stCondLst>
                                            <p:cond delay="0"/>
                                          </p:stCondLst>
                                        </p:cTn>
                                        <p:tgtEl>
                                          <p:spTgt spid="28"/>
                                        </p:tgtEl>
                                        <p:attrNameLst>
                                          <p:attrName>style.visibility</p:attrName>
                                        </p:attrNameLst>
                                      </p:cBhvr>
                                      <p:to>
                                        <p:strVal val="hidden"/>
                                      </p:to>
                                    </p:set>
                                  </p:childTnLst>
                                </p:cTn>
                              </p:par>
                            </p:childTnLst>
                          </p:cTn>
                        </p:par>
                      </p:childTnLst>
                    </p:cTn>
                  </p:par>
                  <p:par>
                    <p:cTn id="234" fill="hold">
                      <p:stCondLst>
                        <p:cond delay="indefinite"/>
                      </p:stCondLst>
                      <p:childTnLst>
                        <p:par>
                          <p:cTn id="235" fill="hold">
                            <p:stCondLst>
                              <p:cond delay="0"/>
                            </p:stCondLst>
                            <p:childTnLst>
                              <p:par>
                                <p:cTn id="236" presetID="2" presetClass="entr" presetSubtype="4" fill="hold" grpId="0" nodeType="clickEffect">
                                  <p:stCondLst>
                                    <p:cond delay="0"/>
                                  </p:stCondLst>
                                  <p:childTnLst>
                                    <p:set>
                                      <p:cBhvr>
                                        <p:cTn id="237" dur="1" fill="hold">
                                          <p:stCondLst>
                                            <p:cond delay="0"/>
                                          </p:stCondLst>
                                        </p:cTn>
                                        <p:tgtEl>
                                          <p:spTgt spid="30"/>
                                        </p:tgtEl>
                                        <p:attrNameLst>
                                          <p:attrName>style.visibility</p:attrName>
                                        </p:attrNameLst>
                                      </p:cBhvr>
                                      <p:to>
                                        <p:strVal val="visible"/>
                                      </p:to>
                                    </p:set>
                                    <p:anim calcmode="lin" valueType="num">
                                      <p:cBhvr additive="base">
                                        <p:cTn id="238" dur="500" fill="hold"/>
                                        <p:tgtEl>
                                          <p:spTgt spid="30"/>
                                        </p:tgtEl>
                                        <p:attrNameLst>
                                          <p:attrName>ppt_x</p:attrName>
                                        </p:attrNameLst>
                                      </p:cBhvr>
                                      <p:tavLst>
                                        <p:tav tm="0">
                                          <p:val>
                                            <p:strVal val="#ppt_x"/>
                                          </p:val>
                                        </p:tav>
                                        <p:tav tm="100000">
                                          <p:val>
                                            <p:strVal val="#ppt_x"/>
                                          </p:val>
                                        </p:tav>
                                      </p:tavLst>
                                    </p:anim>
                                    <p:anim calcmode="lin" valueType="num">
                                      <p:cBhvr additive="base">
                                        <p:cTn id="23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31"/>
                                        </p:tgtEl>
                                        <p:attrNameLst>
                                          <p:attrName>style.visibility</p:attrName>
                                        </p:attrNameLst>
                                      </p:cBhvr>
                                      <p:to>
                                        <p:strVal val="visible"/>
                                      </p:to>
                                    </p:set>
                                  </p:childTnLst>
                                </p:cTn>
                              </p:par>
                              <p:par>
                                <p:cTn id="244" presetID="26" presetClass="emph" presetSubtype="0" fill="hold" grpId="1" nodeType="withEffect">
                                  <p:stCondLst>
                                    <p:cond delay="0"/>
                                  </p:stCondLst>
                                  <p:childTnLst>
                                    <p:animEffect transition="out" filter="fade">
                                      <p:cBhvr>
                                        <p:cTn id="245" dur="500" tmFilter="0, 0; .2, .5; .8, .5; 1, 0"/>
                                        <p:tgtEl>
                                          <p:spTgt spid="31"/>
                                        </p:tgtEl>
                                      </p:cBhvr>
                                    </p:animEffect>
                                    <p:animScale>
                                      <p:cBhvr>
                                        <p:cTn id="246" dur="250" autoRev="1" fill="hold"/>
                                        <p:tgtEl>
                                          <p:spTgt spid="31"/>
                                        </p:tgtEl>
                                      </p:cBhvr>
                                      <p:by x="105000" y="105000"/>
                                    </p:animScale>
                                  </p:childTnLst>
                                </p:cTn>
                              </p:par>
                            </p:childTnLst>
                          </p:cTn>
                        </p:par>
                      </p:childTnLst>
                    </p:cTn>
                  </p:par>
                  <p:par>
                    <p:cTn id="247" fill="hold">
                      <p:stCondLst>
                        <p:cond delay="indefinite"/>
                      </p:stCondLst>
                      <p:childTnLst>
                        <p:par>
                          <p:cTn id="248" fill="hold">
                            <p:stCondLst>
                              <p:cond delay="0"/>
                            </p:stCondLst>
                            <p:childTnLst>
                              <p:par>
                                <p:cTn id="249" presetID="6" presetClass="emph" presetSubtype="0" fill="hold" grpId="2" nodeType="clickEffect">
                                  <p:stCondLst>
                                    <p:cond delay="0"/>
                                  </p:stCondLst>
                                  <p:childTnLst>
                                    <p:animScale>
                                      <p:cBhvr>
                                        <p:cTn id="250" dur="2000" fill="hold"/>
                                        <p:tgtEl>
                                          <p:spTgt spid="31"/>
                                        </p:tgtEl>
                                      </p:cBhvr>
                                      <p:by x="50000" y="50000"/>
                                    </p:animScale>
                                  </p:childTnLst>
                                </p:cTn>
                              </p:par>
                              <p:par>
                                <p:cTn id="251" presetID="42" presetClass="path" presetSubtype="0" accel="50000" decel="50000" fill="hold" grpId="3" nodeType="withEffect">
                                  <p:stCondLst>
                                    <p:cond delay="0"/>
                                  </p:stCondLst>
                                  <p:childTnLst>
                                    <p:animMotion origin="layout" path="M -2.22222E-6 -2.22222E-6 L -0.15764 -0.55069 " pathEditMode="relative" rAng="0" ptsTypes="AA">
                                      <p:cBhvr>
                                        <p:cTn id="252" dur="2000" fill="hold"/>
                                        <p:tgtEl>
                                          <p:spTgt spid="31"/>
                                        </p:tgtEl>
                                        <p:attrNameLst>
                                          <p:attrName>ppt_x</p:attrName>
                                          <p:attrName>ppt_y</p:attrName>
                                        </p:attrNameLst>
                                      </p:cBhvr>
                                      <p:rCtr x="-7882" y="-27546"/>
                                    </p:animMotion>
                                  </p:childTnLst>
                                </p:cTn>
                              </p:par>
                              <p:par>
                                <p:cTn id="253" presetID="1" presetClass="exit" presetSubtype="0" fill="hold" grpId="1" nodeType="withEffect">
                                  <p:stCondLst>
                                    <p:cond delay="0"/>
                                  </p:stCondLst>
                                  <p:childTnLst>
                                    <p:set>
                                      <p:cBhvr>
                                        <p:cTn id="254" dur="1" fill="hold">
                                          <p:stCondLst>
                                            <p:cond delay="0"/>
                                          </p:stCondLst>
                                        </p:cTn>
                                        <p:tgtEl>
                                          <p:spTgt spid="30"/>
                                        </p:tgtEl>
                                        <p:attrNameLst>
                                          <p:attrName>style.visibility</p:attrName>
                                        </p:attrNameLst>
                                      </p:cBhvr>
                                      <p:to>
                                        <p:strVal val="hidden"/>
                                      </p:to>
                                    </p:set>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32"/>
                                        </p:tgtEl>
                                        <p:attrNameLst>
                                          <p:attrName>style.visibility</p:attrName>
                                        </p:attrNameLst>
                                      </p:cBhvr>
                                      <p:to>
                                        <p:strVal val="visible"/>
                                      </p:to>
                                    </p:set>
                                    <p:anim calcmode="lin" valueType="num">
                                      <p:cBhvr additive="base">
                                        <p:cTn id="259" dur="500" fill="hold"/>
                                        <p:tgtEl>
                                          <p:spTgt spid="32"/>
                                        </p:tgtEl>
                                        <p:attrNameLst>
                                          <p:attrName>ppt_x</p:attrName>
                                        </p:attrNameLst>
                                      </p:cBhvr>
                                      <p:tavLst>
                                        <p:tav tm="0">
                                          <p:val>
                                            <p:strVal val="#ppt_x"/>
                                          </p:val>
                                        </p:tav>
                                        <p:tav tm="100000">
                                          <p:val>
                                            <p:strVal val="#ppt_x"/>
                                          </p:val>
                                        </p:tav>
                                      </p:tavLst>
                                    </p:anim>
                                    <p:anim calcmode="lin" valueType="num">
                                      <p:cBhvr additive="base">
                                        <p:cTn id="26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0" nodeType="clickEffect">
                                  <p:stCondLst>
                                    <p:cond delay="0"/>
                                  </p:stCondLst>
                                  <p:childTnLst>
                                    <p:set>
                                      <p:cBhvr>
                                        <p:cTn id="264" dur="1" fill="hold">
                                          <p:stCondLst>
                                            <p:cond delay="0"/>
                                          </p:stCondLst>
                                        </p:cTn>
                                        <p:tgtEl>
                                          <p:spTgt spid="33"/>
                                        </p:tgtEl>
                                        <p:attrNameLst>
                                          <p:attrName>style.visibility</p:attrName>
                                        </p:attrNameLst>
                                      </p:cBhvr>
                                      <p:to>
                                        <p:strVal val="visible"/>
                                      </p:to>
                                    </p:set>
                                  </p:childTnLst>
                                </p:cTn>
                              </p:par>
                              <p:par>
                                <p:cTn id="265" presetID="26" presetClass="emph" presetSubtype="0" fill="hold" grpId="1" nodeType="withEffect">
                                  <p:stCondLst>
                                    <p:cond delay="0"/>
                                  </p:stCondLst>
                                  <p:childTnLst>
                                    <p:animEffect transition="out" filter="fade">
                                      <p:cBhvr>
                                        <p:cTn id="266" dur="500" tmFilter="0, 0; .2, .5; .8, .5; 1, 0"/>
                                        <p:tgtEl>
                                          <p:spTgt spid="33"/>
                                        </p:tgtEl>
                                      </p:cBhvr>
                                    </p:animEffect>
                                    <p:animScale>
                                      <p:cBhvr>
                                        <p:cTn id="267" dur="250" autoRev="1" fill="hold"/>
                                        <p:tgtEl>
                                          <p:spTgt spid="33"/>
                                        </p:tgtEl>
                                      </p:cBhvr>
                                      <p:by x="105000" y="105000"/>
                                    </p:animScale>
                                  </p:childTnLst>
                                </p:cTn>
                              </p:par>
                            </p:childTnLst>
                          </p:cTn>
                        </p:par>
                      </p:childTnLst>
                    </p:cTn>
                  </p:par>
                  <p:par>
                    <p:cTn id="268" fill="hold">
                      <p:stCondLst>
                        <p:cond delay="indefinite"/>
                      </p:stCondLst>
                      <p:childTnLst>
                        <p:par>
                          <p:cTn id="269" fill="hold">
                            <p:stCondLst>
                              <p:cond delay="0"/>
                            </p:stCondLst>
                            <p:childTnLst>
                              <p:par>
                                <p:cTn id="270" presetID="6" presetClass="emph" presetSubtype="0" fill="hold" grpId="2" nodeType="clickEffect">
                                  <p:stCondLst>
                                    <p:cond delay="0"/>
                                  </p:stCondLst>
                                  <p:childTnLst>
                                    <p:animScale>
                                      <p:cBhvr>
                                        <p:cTn id="271" dur="2000" fill="hold"/>
                                        <p:tgtEl>
                                          <p:spTgt spid="33"/>
                                        </p:tgtEl>
                                      </p:cBhvr>
                                      <p:by x="50000" y="50000"/>
                                    </p:animScale>
                                  </p:childTnLst>
                                </p:cTn>
                              </p:par>
                              <p:par>
                                <p:cTn id="272" presetID="42" presetClass="path" presetSubtype="0" accel="50000" decel="50000" fill="hold" grpId="3" nodeType="withEffect">
                                  <p:stCondLst>
                                    <p:cond delay="0"/>
                                  </p:stCondLst>
                                  <p:childTnLst>
                                    <p:animMotion origin="layout" path="M -4.44444E-6 4.07407E-6 L -0.15277 -0.19954 " pathEditMode="relative" rAng="0" ptsTypes="AA">
                                      <p:cBhvr>
                                        <p:cTn id="273" dur="2000" fill="hold"/>
                                        <p:tgtEl>
                                          <p:spTgt spid="33"/>
                                        </p:tgtEl>
                                        <p:attrNameLst>
                                          <p:attrName>ppt_x</p:attrName>
                                          <p:attrName>ppt_y</p:attrName>
                                        </p:attrNameLst>
                                      </p:cBhvr>
                                      <p:rCtr x="-7639" y="-9977"/>
                                    </p:animMotion>
                                  </p:childTnLst>
                                </p:cTn>
                              </p:par>
                              <p:par>
                                <p:cTn id="274" presetID="1" presetClass="exit" presetSubtype="0" fill="hold" grpId="1" nodeType="withEffect">
                                  <p:stCondLst>
                                    <p:cond delay="0"/>
                                  </p:stCondLst>
                                  <p:childTnLst>
                                    <p:set>
                                      <p:cBhvr>
                                        <p:cTn id="275" dur="1" fill="hold">
                                          <p:stCondLst>
                                            <p:cond delay="0"/>
                                          </p:stCondLst>
                                        </p:cTn>
                                        <p:tgtEl>
                                          <p:spTgt spid="32"/>
                                        </p:tgtEl>
                                        <p:attrNameLst>
                                          <p:attrName>style.visibility</p:attrName>
                                        </p:attrNameLst>
                                      </p:cBhvr>
                                      <p:to>
                                        <p:strVal val="hidden"/>
                                      </p:to>
                                    </p:set>
                                  </p:childTnLst>
                                </p:cTn>
                              </p:par>
                            </p:childTnLst>
                          </p:cTn>
                        </p:par>
                      </p:childTnLst>
                    </p:cTn>
                  </p:par>
                  <p:par>
                    <p:cTn id="276" fill="hold">
                      <p:stCondLst>
                        <p:cond delay="indefinite"/>
                      </p:stCondLst>
                      <p:childTnLst>
                        <p:par>
                          <p:cTn id="277" fill="hold">
                            <p:stCondLst>
                              <p:cond delay="0"/>
                            </p:stCondLst>
                            <p:childTnLst>
                              <p:par>
                                <p:cTn id="278" presetID="2" presetClass="entr" presetSubtype="4" fill="hold" grpId="0" nodeType="clickEffect">
                                  <p:stCondLst>
                                    <p:cond delay="0"/>
                                  </p:stCondLst>
                                  <p:childTnLst>
                                    <p:set>
                                      <p:cBhvr>
                                        <p:cTn id="279" dur="1" fill="hold">
                                          <p:stCondLst>
                                            <p:cond delay="0"/>
                                          </p:stCondLst>
                                        </p:cTn>
                                        <p:tgtEl>
                                          <p:spTgt spid="34"/>
                                        </p:tgtEl>
                                        <p:attrNameLst>
                                          <p:attrName>style.visibility</p:attrName>
                                        </p:attrNameLst>
                                      </p:cBhvr>
                                      <p:to>
                                        <p:strVal val="visible"/>
                                      </p:to>
                                    </p:set>
                                    <p:anim calcmode="lin" valueType="num">
                                      <p:cBhvr additive="base">
                                        <p:cTn id="280" dur="500" fill="hold"/>
                                        <p:tgtEl>
                                          <p:spTgt spid="34"/>
                                        </p:tgtEl>
                                        <p:attrNameLst>
                                          <p:attrName>ppt_x</p:attrName>
                                        </p:attrNameLst>
                                      </p:cBhvr>
                                      <p:tavLst>
                                        <p:tav tm="0">
                                          <p:val>
                                            <p:strVal val="#ppt_x"/>
                                          </p:val>
                                        </p:tav>
                                        <p:tav tm="100000">
                                          <p:val>
                                            <p:strVal val="#ppt_x"/>
                                          </p:val>
                                        </p:tav>
                                      </p:tavLst>
                                    </p:anim>
                                    <p:anim calcmode="lin" valueType="num">
                                      <p:cBhvr additive="base">
                                        <p:cTn id="28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82" fill="hold">
                      <p:stCondLst>
                        <p:cond delay="indefinite"/>
                      </p:stCondLst>
                      <p:childTnLst>
                        <p:par>
                          <p:cTn id="283" fill="hold">
                            <p:stCondLst>
                              <p:cond delay="0"/>
                            </p:stCondLst>
                            <p:childTnLst>
                              <p:par>
                                <p:cTn id="284" presetID="1" presetClass="entr" presetSubtype="0" fill="hold" grpId="0" nodeType="clickEffect">
                                  <p:stCondLst>
                                    <p:cond delay="0"/>
                                  </p:stCondLst>
                                  <p:childTnLst>
                                    <p:set>
                                      <p:cBhvr>
                                        <p:cTn id="285" dur="1" fill="hold">
                                          <p:stCondLst>
                                            <p:cond delay="0"/>
                                          </p:stCondLst>
                                        </p:cTn>
                                        <p:tgtEl>
                                          <p:spTgt spid="35"/>
                                        </p:tgtEl>
                                        <p:attrNameLst>
                                          <p:attrName>style.visibility</p:attrName>
                                        </p:attrNameLst>
                                      </p:cBhvr>
                                      <p:to>
                                        <p:strVal val="visible"/>
                                      </p:to>
                                    </p:set>
                                  </p:childTnLst>
                                </p:cTn>
                              </p:par>
                              <p:par>
                                <p:cTn id="286" presetID="26" presetClass="emph" presetSubtype="0" fill="hold" grpId="1" nodeType="withEffect">
                                  <p:stCondLst>
                                    <p:cond delay="0"/>
                                  </p:stCondLst>
                                  <p:childTnLst>
                                    <p:animEffect transition="out" filter="fade">
                                      <p:cBhvr>
                                        <p:cTn id="287" dur="500" tmFilter="0, 0; .2, .5; .8, .5; 1, 0"/>
                                        <p:tgtEl>
                                          <p:spTgt spid="35"/>
                                        </p:tgtEl>
                                      </p:cBhvr>
                                    </p:animEffect>
                                    <p:animScale>
                                      <p:cBhvr>
                                        <p:cTn id="288" dur="250" autoRev="1" fill="hold"/>
                                        <p:tgtEl>
                                          <p:spTgt spid="35"/>
                                        </p:tgtEl>
                                      </p:cBhvr>
                                      <p:by x="105000" y="105000"/>
                                    </p:animScale>
                                  </p:childTnLst>
                                </p:cTn>
                              </p:par>
                            </p:childTnLst>
                          </p:cTn>
                        </p:par>
                      </p:childTnLst>
                    </p:cTn>
                  </p:par>
                  <p:par>
                    <p:cTn id="289" fill="hold">
                      <p:stCondLst>
                        <p:cond delay="indefinite"/>
                      </p:stCondLst>
                      <p:childTnLst>
                        <p:par>
                          <p:cTn id="290" fill="hold">
                            <p:stCondLst>
                              <p:cond delay="0"/>
                            </p:stCondLst>
                            <p:childTnLst>
                              <p:par>
                                <p:cTn id="291" presetID="6" presetClass="emph" presetSubtype="0" fill="hold" grpId="2" nodeType="clickEffect">
                                  <p:stCondLst>
                                    <p:cond delay="0"/>
                                  </p:stCondLst>
                                  <p:childTnLst>
                                    <p:animScale>
                                      <p:cBhvr>
                                        <p:cTn id="292" dur="2000" fill="hold"/>
                                        <p:tgtEl>
                                          <p:spTgt spid="35"/>
                                        </p:tgtEl>
                                      </p:cBhvr>
                                      <p:by x="50000" y="50000"/>
                                    </p:animScale>
                                  </p:childTnLst>
                                </p:cTn>
                              </p:par>
                              <p:par>
                                <p:cTn id="293" presetID="42" presetClass="path" presetSubtype="0" accel="50000" decel="50000" fill="hold" grpId="3" nodeType="withEffect">
                                  <p:stCondLst>
                                    <p:cond delay="0"/>
                                  </p:stCondLst>
                                  <p:childTnLst>
                                    <p:animMotion origin="layout" path="M -3.33333E-6 -3.33333E-6 L -0.15625 -0.50764 " pathEditMode="relative" rAng="0" ptsTypes="AA">
                                      <p:cBhvr>
                                        <p:cTn id="294" dur="2000" fill="hold"/>
                                        <p:tgtEl>
                                          <p:spTgt spid="35"/>
                                        </p:tgtEl>
                                        <p:attrNameLst>
                                          <p:attrName>ppt_x</p:attrName>
                                          <p:attrName>ppt_y</p:attrName>
                                        </p:attrNameLst>
                                      </p:cBhvr>
                                      <p:rCtr x="-7813" y="-25394"/>
                                    </p:animMotion>
                                  </p:childTnLst>
                                </p:cTn>
                              </p:par>
                              <p:par>
                                <p:cTn id="295" presetID="1" presetClass="exit" presetSubtype="0" fill="hold" grpId="1" nodeType="withEffect">
                                  <p:stCondLst>
                                    <p:cond delay="0"/>
                                  </p:stCondLst>
                                  <p:childTnLst>
                                    <p:set>
                                      <p:cBhvr>
                                        <p:cTn id="296" dur="1" fill="hold">
                                          <p:stCondLst>
                                            <p:cond delay="0"/>
                                          </p:stCondLst>
                                        </p:cTn>
                                        <p:tgtEl>
                                          <p:spTgt spid="34"/>
                                        </p:tgtEl>
                                        <p:attrNameLst>
                                          <p:attrName>style.visibility</p:attrName>
                                        </p:attrNameLst>
                                      </p:cBhvr>
                                      <p:to>
                                        <p:strVal val="hidden"/>
                                      </p:to>
                                    </p:set>
                                  </p:childTnLst>
                                </p:cTn>
                              </p:par>
                            </p:childTnLst>
                          </p:cTn>
                        </p:par>
                      </p:childTnLst>
                    </p:cTn>
                  </p:par>
                  <p:par>
                    <p:cTn id="297" fill="hold">
                      <p:stCondLst>
                        <p:cond delay="indefinite"/>
                      </p:stCondLst>
                      <p:childTnLst>
                        <p:par>
                          <p:cTn id="298" fill="hold">
                            <p:stCondLst>
                              <p:cond delay="0"/>
                            </p:stCondLst>
                            <p:childTnLst>
                              <p:par>
                                <p:cTn id="299" presetID="2" presetClass="entr" presetSubtype="4" fill="hold" grpId="0" nodeType="clickEffect">
                                  <p:stCondLst>
                                    <p:cond delay="0"/>
                                  </p:stCondLst>
                                  <p:childTnLst>
                                    <p:set>
                                      <p:cBhvr>
                                        <p:cTn id="300" dur="1" fill="hold">
                                          <p:stCondLst>
                                            <p:cond delay="0"/>
                                          </p:stCondLst>
                                        </p:cTn>
                                        <p:tgtEl>
                                          <p:spTgt spid="36"/>
                                        </p:tgtEl>
                                        <p:attrNameLst>
                                          <p:attrName>style.visibility</p:attrName>
                                        </p:attrNameLst>
                                      </p:cBhvr>
                                      <p:to>
                                        <p:strVal val="visible"/>
                                      </p:to>
                                    </p:set>
                                    <p:anim calcmode="lin" valueType="num">
                                      <p:cBhvr additive="base">
                                        <p:cTn id="301" dur="500" fill="hold"/>
                                        <p:tgtEl>
                                          <p:spTgt spid="36"/>
                                        </p:tgtEl>
                                        <p:attrNameLst>
                                          <p:attrName>ppt_x</p:attrName>
                                        </p:attrNameLst>
                                      </p:cBhvr>
                                      <p:tavLst>
                                        <p:tav tm="0">
                                          <p:val>
                                            <p:strVal val="#ppt_x"/>
                                          </p:val>
                                        </p:tav>
                                        <p:tav tm="100000">
                                          <p:val>
                                            <p:strVal val="#ppt_x"/>
                                          </p:val>
                                        </p:tav>
                                      </p:tavLst>
                                    </p:anim>
                                    <p:anim calcmode="lin" valueType="num">
                                      <p:cBhvr additive="base">
                                        <p:cTn id="30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03" fill="hold">
                      <p:stCondLst>
                        <p:cond delay="indefinite"/>
                      </p:stCondLst>
                      <p:childTnLst>
                        <p:par>
                          <p:cTn id="304" fill="hold">
                            <p:stCondLst>
                              <p:cond delay="0"/>
                            </p:stCondLst>
                            <p:childTnLst>
                              <p:par>
                                <p:cTn id="305" presetID="1" presetClass="entr" presetSubtype="0" fill="hold" grpId="0" nodeType="clickEffect">
                                  <p:stCondLst>
                                    <p:cond delay="0"/>
                                  </p:stCondLst>
                                  <p:childTnLst>
                                    <p:set>
                                      <p:cBhvr>
                                        <p:cTn id="306" dur="1" fill="hold">
                                          <p:stCondLst>
                                            <p:cond delay="0"/>
                                          </p:stCondLst>
                                        </p:cTn>
                                        <p:tgtEl>
                                          <p:spTgt spid="37"/>
                                        </p:tgtEl>
                                        <p:attrNameLst>
                                          <p:attrName>style.visibility</p:attrName>
                                        </p:attrNameLst>
                                      </p:cBhvr>
                                      <p:to>
                                        <p:strVal val="visible"/>
                                      </p:to>
                                    </p:set>
                                  </p:childTnLst>
                                </p:cTn>
                              </p:par>
                              <p:par>
                                <p:cTn id="307" presetID="26" presetClass="emph" presetSubtype="0" fill="hold" grpId="1" nodeType="withEffect">
                                  <p:stCondLst>
                                    <p:cond delay="0"/>
                                  </p:stCondLst>
                                  <p:childTnLst>
                                    <p:animEffect transition="out" filter="fade">
                                      <p:cBhvr>
                                        <p:cTn id="308" dur="500" tmFilter="0, 0; .2, .5; .8, .5; 1, 0"/>
                                        <p:tgtEl>
                                          <p:spTgt spid="37"/>
                                        </p:tgtEl>
                                      </p:cBhvr>
                                    </p:animEffect>
                                    <p:animScale>
                                      <p:cBhvr>
                                        <p:cTn id="309" dur="250" autoRev="1" fill="hold"/>
                                        <p:tgtEl>
                                          <p:spTgt spid="37"/>
                                        </p:tgtEl>
                                      </p:cBhvr>
                                      <p:by x="105000" y="105000"/>
                                    </p:animScale>
                                  </p:childTnLst>
                                </p:cTn>
                              </p:par>
                            </p:childTnLst>
                          </p:cTn>
                        </p:par>
                      </p:childTnLst>
                    </p:cTn>
                  </p:par>
                  <p:par>
                    <p:cTn id="310" fill="hold">
                      <p:stCondLst>
                        <p:cond delay="indefinite"/>
                      </p:stCondLst>
                      <p:childTnLst>
                        <p:par>
                          <p:cTn id="311" fill="hold">
                            <p:stCondLst>
                              <p:cond delay="0"/>
                            </p:stCondLst>
                            <p:childTnLst>
                              <p:par>
                                <p:cTn id="312" presetID="6" presetClass="emph" presetSubtype="0" fill="hold" grpId="2" nodeType="clickEffect">
                                  <p:stCondLst>
                                    <p:cond delay="0"/>
                                  </p:stCondLst>
                                  <p:childTnLst>
                                    <p:animScale>
                                      <p:cBhvr>
                                        <p:cTn id="313" dur="2000" fill="hold"/>
                                        <p:tgtEl>
                                          <p:spTgt spid="37"/>
                                        </p:tgtEl>
                                      </p:cBhvr>
                                      <p:by x="50000" y="50000"/>
                                    </p:animScale>
                                  </p:childTnLst>
                                </p:cTn>
                              </p:par>
                              <p:par>
                                <p:cTn id="314" presetID="42" presetClass="path" presetSubtype="0" accel="50000" decel="50000" fill="hold" grpId="3" nodeType="withEffect">
                                  <p:stCondLst>
                                    <p:cond delay="0"/>
                                  </p:stCondLst>
                                  <p:childTnLst>
                                    <p:animMotion origin="layout" path="M -4.44444E-6 -1.85185E-6 L 0.43282 -0.49491 " pathEditMode="relative" rAng="0" ptsTypes="AA">
                                      <p:cBhvr>
                                        <p:cTn id="315" dur="2000" fill="hold"/>
                                        <p:tgtEl>
                                          <p:spTgt spid="37"/>
                                        </p:tgtEl>
                                        <p:attrNameLst>
                                          <p:attrName>ppt_x</p:attrName>
                                          <p:attrName>ppt_y</p:attrName>
                                        </p:attrNameLst>
                                      </p:cBhvr>
                                      <p:rCtr x="21632" y="-24745"/>
                                    </p:animMotion>
                                  </p:childTnLst>
                                </p:cTn>
                              </p:par>
                              <p:par>
                                <p:cTn id="316" presetID="1" presetClass="exit" presetSubtype="0" fill="hold" grpId="1" nodeType="withEffect">
                                  <p:stCondLst>
                                    <p:cond delay="0"/>
                                  </p:stCondLst>
                                  <p:childTnLst>
                                    <p:set>
                                      <p:cBhvr>
                                        <p:cTn id="317" dur="1" fill="hold">
                                          <p:stCondLst>
                                            <p:cond delay="0"/>
                                          </p:stCondLst>
                                        </p:cTn>
                                        <p:tgtEl>
                                          <p:spTgt spid="36"/>
                                        </p:tgtEl>
                                        <p:attrNameLst>
                                          <p:attrName>style.visibility</p:attrName>
                                        </p:attrNameLst>
                                      </p:cBhvr>
                                      <p:to>
                                        <p:strVal val="hidden"/>
                                      </p:to>
                                    </p:set>
                                  </p:childTnLst>
                                </p:cTn>
                              </p:par>
                            </p:childTnLst>
                          </p:cTn>
                        </p:par>
                      </p:childTnLst>
                    </p:cTn>
                  </p:par>
                  <p:par>
                    <p:cTn id="318" fill="hold">
                      <p:stCondLst>
                        <p:cond delay="indefinite"/>
                      </p:stCondLst>
                      <p:childTnLst>
                        <p:par>
                          <p:cTn id="319" fill="hold">
                            <p:stCondLst>
                              <p:cond delay="0"/>
                            </p:stCondLst>
                            <p:childTnLst>
                              <p:par>
                                <p:cTn id="320" presetID="2" presetClass="entr" presetSubtype="4" fill="hold" grpId="0" nodeType="clickEffect">
                                  <p:stCondLst>
                                    <p:cond delay="0"/>
                                  </p:stCondLst>
                                  <p:childTnLst>
                                    <p:set>
                                      <p:cBhvr>
                                        <p:cTn id="321" dur="1" fill="hold">
                                          <p:stCondLst>
                                            <p:cond delay="0"/>
                                          </p:stCondLst>
                                        </p:cTn>
                                        <p:tgtEl>
                                          <p:spTgt spid="38"/>
                                        </p:tgtEl>
                                        <p:attrNameLst>
                                          <p:attrName>style.visibility</p:attrName>
                                        </p:attrNameLst>
                                      </p:cBhvr>
                                      <p:to>
                                        <p:strVal val="visible"/>
                                      </p:to>
                                    </p:set>
                                    <p:anim calcmode="lin" valueType="num">
                                      <p:cBhvr additive="base">
                                        <p:cTn id="322" dur="500" fill="hold"/>
                                        <p:tgtEl>
                                          <p:spTgt spid="38"/>
                                        </p:tgtEl>
                                        <p:attrNameLst>
                                          <p:attrName>ppt_x</p:attrName>
                                        </p:attrNameLst>
                                      </p:cBhvr>
                                      <p:tavLst>
                                        <p:tav tm="0">
                                          <p:val>
                                            <p:strVal val="#ppt_x"/>
                                          </p:val>
                                        </p:tav>
                                        <p:tav tm="100000">
                                          <p:val>
                                            <p:strVal val="#ppt_x"/>
                                          </p:val>
                                        </p:tav>
                                      </p:tavLst>
                                    </p:anim>
                                    <p:anim calcmode="lin" valueType="num">
                                      <p:cBhvr additive="base">
                                        <p:cTn id="3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24" fill="hold">
                      <p:stCondLst>
                        <p:cond delay="indefinite"/>
                      </p:stCondLst>
                      <p:childTnLst>
                        <p:par>
                          <p:cTn id="325" fill="hold">
                            <p:stCondLst>
                              <p:cond delay="0"/>
                            </p:stCondLst>
                            <p:childTnLst>
                              <p:par>
                                <p:cTn id="326" presetID="1" presetClass="entr" presetSubtype="0" fill="hold" grpId="0" nodeType="clickEffect">
                                  <p:stCondLst>
                                    <p:cond delay="0"/>
                                  </p:stCondLst>
                                  <p:childTnLst>
                                    <p:set>
                                      <p:cBhvr>
                                        <p:cTn id="327" dur="1" fill="hold">
                                          <p:stCondLst>
                                            <p:cond delay="0"/>
                                          </p:stCondLst>
                                        </p:cTn>
                                        <p:tgtEl>
                                          <p:spTgt spid="39"/>
                                        </p:tgtEl>
                                        <p:attrNameLst>
                                          <p:attrName>style.visibility</p:attrName>
                                        </p:attrNameLst>
                                      </p:cBhvr>
                                      <p:to>
                                        <p:strVal val="visible"/>
                                      </p:to>
                                    </p:set>
                                  </p:childTnLst>
                                </p:cTn>
                              </p:par>
                              <p:par>
                                <p:cTn id="328" presetID="26" presetClass="emph" presetSubtype="0" fill="hold" grpId="1" nodeType="withEffect">
                                  <p:stCondLst>
                                    <p:cond delay="0"/>
                                  </p:stCondLst>
                                  <p:childTnLst>
                                    <p:animEffect transition="out" filter="fade">
                                      <p:cBhvr>
                                        <p:cTn id="329" dur="500" tmFilter="0, 0; .2, .5; .8, .5; 1, 0"/>
                                        <p:tgtEl>
                                          <p:spTgt spid="39"/>
                                        </p:tgtEl>
                                      </p:cBhvr>
                                    </p:animEffect>
                                    <p:animScale>
                                      <p:cBhvr>
                                        <p:cTn id="330" dur="250" autoRev="1" fill="hold"/>
                                        <p:tgtEl>
                                          <p:spTgt spid="39"/>
                                        </p:tgtEl>
                                      </p:cBhvr>
                                      <p:by x="105000" y="105000"/>
                                    </p:animScale>
                                  </p:childTnLst>
                                </p:cTn>
                              </p:par>
                            </p:childTnLst>
                          </p:cTn>
                        </p:par>
                      </p:childTnLst>
                    </p:cTn>
                  </p:par>
                  <p:par>
                    <p:cTn id="331" fill="hold">
                      <p:stCondLst>
                        <p:cond delay="indefinite"/>
                      </p:stCondLst>
                      <p:childTnLst>
                        <p:par>
                          <p:cTn id="332" fill="hold">
                            <p:stCondLst>
                              <p:cond delay="0"/>
                            </p:stCondLst>
                            <p:childTnLst>
                              <p:par>
                                <p:cTn id="333" presetID="6" presetClass="emph" presetSubtype="0" fill="hold" grpId="2" nodeType="clickEffect">
                                  <p:stCondLst>
                                    <p:cond delay="0"/>
                                  </p:stCondLst>
                                  <p:childTnLst>
                                    <p:animScale>
                                      <p:cBhvr>
                                        <p:cTn id="334" dur="2000" fill="hold"/>
                                        <p:tgtEl>
                                          <p:spTgt spid="39"/>
                                        </p:tgtEl>
                                      </p:cBhvr>
                                      <p:by x="50000" y="50000"/>
                                    </p:animScale>
                                  </p:childTnLst>
                                </p:cTn>
                              </p:par>
                              <p:par>
                                <p:cTn id="335" presetID="42" presetClass="path" presetSubtype="0" accel="50000" decel="50000" fill="hold" grpId="3" nodeType="withEffect">
                                  <p:stCondLst>
                                    <p:cond delay="0"/>
                                  </p:stCondLst>
                                  <p:childTnLst>
                                    <p:animMotion origin="layout" path="M -2.77778E-7 2.22222E-6 L 0.13403 -0.47778 " pathEditMode="relative" rAng="0" ptsTypes="AA">
                                      <p:cBhvr>
                                        <p:cTn id="336" dur="2000" fill="hold"/>
                                        <p:tgtEl>
                                          <p:spTgt spid="39"/>
                                        </p:tgtEl>
                                        <p:attrNameLst>
                                          <p:attrName>ppt_x</p:attrName>
                                          <p:attrName>ppt_y</p:attrName>
                                        </p:attrNameLst>
                                      </p:cBhvr>
                                      <p:rCtr x="6701" y="-23889"/>
                                    </p:animMotion>
                                  </p:childTnLst>
                                </p:cTn>
                              </p:par>
                              <p:par>
                                <p:cTn id="337" presetID="1" presetClass="exit" presetSubtype="0" fill="hold" grpId="1" nodeType="withEffect">
                                  <p:stCondLst>
                                    <p:cond delay="0"/>
                                  </p:stCondLst>
                                  <p:childTnLst>
                                    <p:set>
                                      <p:cBhvr>
                                        <p:cTn id="338"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6" grpId="2" animBg="1"/>
      <p:bldP spid="6" grpId="3" animBg="1"/>
      <p:bldP spid="9" grpId="0" animBg="1"/>
      <p:bldP spid="9" grpId="1" animBg="1"/>
      <p:bldP spid="10" grpId="0" animBg="1"/>
      <p:bldP spid="10" grpId="1" animBg="1"/>
      <p:bldP spid="10" grpId="2" animBg="1"/>
      <p:bldP spid="10" grpId="3" animBg="1"/>
      <p:bldP spid="12" grpId="0" animBg="1"/>
      <p:bldP spid="12" grpId="1" animBg="1"/>
      <p:bldP spid="13" grpId="0" animBg="1"/>
      <p:bldP spid="13" grpId="1" animBg="1"/>
      <p:bldP spid="13" grpId="2" animBg="1"/>
      <p:bldP spid="13" grpId="3" animBg="1"/>
      <p:bldP spid="14" grpId="0" animBg="1"/>
      <p:bldP spid="14" grpId="1" animBg="1"/>
      <p:bldP spid="15" grpId="0" animBg="1"/>
      <p:bldP spid="15" grpId="1" animBg="1"/>
      <p:bldP spid="15" grpId="2" animBg="1"/>
      <p:bldP spid="15" grpId="3" animBg="1"/>
      <p:bldP spid="16" grpId="0" animBg="1"/>
      <p:bldP spid="16" grpId="1" animBg="1"/>
      <p:bldP spid="17" grpId="0" animBg="1"/>
      <p:bldP spid="17" grpId="1" animBg="1"/>
      <p:bldP spid="17" grpId="2" animBg="1"/>
      <p:bldP spid="17" grpId="3" animBg="1"/>
      <p:bldP spid="18" grpId="0" animBg="1"/>
      <p:bldP spid="18" grpId="1" animBg="1"/>
      <p:bldP spid="19" grpId="0" animBg="1"/>
      <p:bldP spid="19" grpId="1" animBg="1"/>
      <p:bldP spid="19" grpId="2" animBg="1"/>
      <p:bldP spid="19" grpId="3" animBg="1"/>
      <p:bldP spid="20" grpId="0" animBg="1"/>
      <p:bldP spid="20" grpId="1" animBg="1"/>
      <p:bldP spid="21" grpId="0" animBg="1"/>
      <p:bldP spid="21" grpId="1" animBg="1"/>
      <p:bldP spid="21" grpId="2" animBg="1"/>
      <p:bldP spid="21" grpId="3" animBg="1"/>
      <p:bldP spid="22" grpId="0" animBg="1"/>
      <p:bldP spid="22" grpId="1" animBg="1"/>
      <p:bldP spid="23" grpId="0" animBg="1"/>
      <p:bldP spid="23" grpId="1" animBg="1"/>
      <p:bldP spid="23" grpId="2" animBg="1"/>
      <p:bldP spid="23" grpId="3" animBg="1"/>
      <p:bldP spid="24" grpId="0" animBg="1"/>
      <p:bldP spid="24" grpId="1" animBg="1"/>
      <p:bldP spid="25" grpId="0" animBg="1"/>
      <p:bldP spid="25" grpId="1" animBg="1"/>
      <p:bldP spid="25" grpId="2" animBg="1"/>
      <p:bldP spid="25" grpId="3" animBg="1"/>
      <p:bldP spid="26" grpId="0" animBg="1"/>
      <p:bldP spid="26" grpId="1" animBg="1"/>
      <p:bldP spid="27" grpId="0" animBg="1"/>
      <p:bldP spid="27" grpId="1" animBg="1"/>
      <p:bldP spid="27" grpId="2" animBg="1"/>
      <p:bldP spid="27" grpId="3" animBg="1"/>
      <p:bldP spid="28" grpId="0" animBg="1"/>
      <p:bldP spid="28" grpId="1" animBg="1"/>
      <p:bldP spid="29" grpId="0" animBg="1"/>
      <p:bldP spid="29" grpId="1" animBg="1"/>
      <p:bldP spid="29" grpId="2" animBg="1"/>
      <p:bldP spid="29" grpId="3" animBg="1"/>
      <p:bldP spid="30" grpId="0" animBg="1"/>
      <p:bldP spid="30" grpId="1" animBg="1"/>
      <p:bldP spid="31" grpId="0" animBg="1"/>
      <p:bldP spid="31" grpId="1" animBg="1"/>
      <p:bldP spid="31" grpId="2" animBg="1"/>
      <p:bldP spid="31" grpId="3" animBg="1"/>
      <p:bldP spid="32" grpId="0" animBg="1"/>
      <p:bldP spid="32" grpId="1" animBg="1"/>
      <p:bldP spid="33" grpId="0" animBg="1"/>
      <p:bldP spid="33" grpId="1" animBg="1"/>
      <p:bldP spid="33" grpId="2" animBg="1"/>
      <p:bldP spid="33" grpId="3" animBg="1"/>
      <p:bldP spid="34" grpId="0" animBg="1"/>
      <p:bldP spid="34" grpId="1" animBg="1"/>
      <p:bldP spid="35" grpId="0" animBg="1"/>
      <p:bldP spid="35" grpId="1" animBg="1"/>
      <p:bldP spid="35" grpId="2" animBg="1"/>
      <p:bldP spid="35" grpId="3" animBg="1"/>
      <p:bldP spid="36" grpId="0" animBg="1"/>
      <p:bldP spid="36" grpId="1" animBg="1"/>
      <p:bldP spid="37" grpId="0" animBg="1"/>
      <p:bldP spid="37" grpId="1" animBg="1"/>
      <p:bldP spid="37" grpId="2" animBg="1"/>
      <p:bldP spid="37" grpId="3" animBg="1"/>
      <p:bldP spid="38" grpId="0" animBg="1"/>
      <p:bldP spid="38" grpId="1" animBg="1"/>
      <p:bldP spid="39" grpId="0" animBg="1"/>
      <p:bldP spid="39" grpId="1" animBg="1"/>
      <p:bldP spid="39" grpId="2" animBg="1"/>
      <p:bldP spid="39"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1D55E221-2CF0-4AF7-BADE-C0D2CBB3AAED}"/>
              </a:ext>
            </a:extLst>
          </p:cNvPr>
          <p:cNvPicPr>
            <a:picLocks noChangeAspect="1" noChangeArrowheads="1"/>
          </p:cNvPicPr>
          <p:nvPr/>
        </p:nvPicPr>
        <p:blipFill>
          <a:blip r:embed="rId4" cstate="print"/>
          <a:srcRect t="16326" r="17612" b="18368"/>
          <a:stretch>
            <a:fillRect/>
          </a:stretch>
        </p:blipFill>
        <p:spPr bwMode="auto">
          <a:xfrm>
            <a:off x="7955280" y="6446520"/>
            <a:ext cx="1051560" cy="304800"/>
          </a:xfrm>
          <a:prstGeom prst="rect">
            <a:avLst/>
          </a:prstGeom>
          <a:noFill/>
        </p:spPr>
      </p:pic>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xcitat, Persoana, Fericit, Tineri, Femeie, Joy">
            <a:extLst>
              <a:ext uri="{FF2B5EF4-FFF2-40B4-BE49-F238E27FC236}">
                <a16:creationId xmlns:a16="http://schemas.microsoft.com/office/drawing/2014/main" id="{E5D5386A-CB8D-4CDA-8A36-86F6E9E03A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65" r="31209" b="9091"/>
          <a:stretch/>
        </p:blipFill>
        <p:spPr bwMode="auto">
          <a:xfrm>
            <a:off x="2642616" y="10"/>
            <a:ext cx="6501384" cy="6857991"/>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A5D2B83-8AB1-4A2A-A092-40E847F720BB}"/>
              </a:ext>
            </a:extLst>
          </p:cNvPr>
          <p:cNvSpPr/>
          <p:nvPr/>
        </p:nvSpPr>
        <p:spPr>
          <a:xfrm>
            <a:off x="358485" y="1122363"/>
            <a:ext cx="3017520" cy="3204135"/>
          </a:xfrm>
          <a:prstGeom prst="rect">
            <a:avLst/>
          </a:prstGeom>
        </p:spPr>
        <p:txBody>
          <a:bodyPr vert="horz" lIns="91440" tIns="45720" rIns="91440" bIns="45720" rtlCol="0" anchor="b">
            <a:normAutofit lnSpcReduction="10000"/>
          </a:bodyPr>
          <a:lstStyle/>
          <a:p>
            <a:pPr defTabSz="914377">
              <a:lnSpc>
                <a:spcPct val="90000"/>
              </a:lnSpc>
              <a:spcBef>
                <a:spcPct val="0"/>
              </a:spcBef>
              <a:spcAft>
                <a:spcPts val="600"/>
              </a:spcAft>
            </a:pPr>
            <a:r>
              <a:rPr lang="en-US" sz="2600" dirty="0">
                <a:ea typeface="+mj-ea"/>
                <a:cs typeface="+mj-cs"/>
              </a:rPr>
              <a:t>You can practice unpacking another PE for grade 5, middle school, or high school by completing the independent sorting activities provided in the Resources pod!</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1"/>
            <a:ext cx="146304" cy="528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1"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4135422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A34B-FB6B-4466-BBEC-A8E771BDD93C}"/>
              </a:ext>
            </a:extLst>
          </p:cNvPr>
          <p:cNvSpPr>
            <a:spLocks noGrp="1"/>
          </p:cNvSpPr>
          <p:nvPr>
            <p:ph type="title"/>
          </p:nvPr>
        </p:nvSpPr>
        <p:spPr/>
        <p:txBody>
          <a:bodyPr vert="horz" lIns="91440" tIns="45720" rIns="91440" bIns="45720" rtlCol="0" anchor="ctr">
            <a:normAutofit/>
          </a:bodyPr>
          <a:lstStyle/>
          <a:p>
            <a:r>
              <a:rPr lang="en-US" sz="3200"/>
              <a:t>Concluding Remarks</a:t>
            </a:r>
            <a:endParaRPr lang="en-US" sz="3200" dirty="0"/>
          </a:p>
        </p:txBody>
      </p:sp>
      <p:graphicFrame>
        <p:nvGraphicFramePr>
          <p:cNvPr id="12" name="Content Placeholder 6">
            <a:extLst>
              <a:ext uri="{FF2B5EF4-FFF2-40B4-BE49-F238E27FC236}">
                <a16:creationId xmlns:a16="http://schemas.microsoft.com/office/drawing/2014/main" id="{B151A667-DE01-4B0E-873B-339ECF178928}"/>
              </a:ext>
            </a:extLst>
          </p:cNvPr>
          <p:cNvGraphicFramePr>
            <a:graphicFrameLocks noGrp="1"/>
          </p:cNvGraphicFramePr>
          <p:nvPr>
            <p:ph idx="1"/>
            <p:extLst>
              <p:ext uri="{D42A27DB-BD31-4B8C-83A1-F6EECF244321}">
                <p14:modId xmlns:p14="http://schemas.microsoft.com/office/powerpoint/2010/main" val="1451890860"/>
              </p:ext>
            </p:extLst>
          </p:nvPr>
        </p:nvGraphicFramePr>
        <p:xfrm>
          <a:off x="457200" y="1417640"/>
          <a:ext cx="8229600" cy="4783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9708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29" y="595422"/>
            <a:ext cx="5786771" cy="5658439"/>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5" y="2546823"/>
            <a:ext cx="2961201" cy="2383844"/>
          </a:xfrm>
        </p:spPr>
        <p:txBody>
          <a:bodyPr vert="horz" lIns="91440" tIns="45720" rIns="91440" bIns="45720" rtlCol="0" anchor="t">
            <a:normAutofit/>
          </a:bodyPr>
          <a:lstStyle/>
          <a:p>
            <a:pPr defTabSz="914377"/>
            <a:r>
              <a:rPr lang="en-US" sz="3800" dirty="0">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210825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SLIDE_THUMBNAIL_REFRESH" val="1"/>
  <p:tag name="ARTICULATE_SLIDE_COUNT" val="12"/>
  <p:tag name="MMPROD_UIDATA" val="&lt;database version=&quot;11.0&quot;&gt;&lt;object type=&quot;1&quot; unique_id=&quot;10001&quot;&gt;&lt;property id=&quot;20141&quot; value=&quot;Workshop Presentation (1)&quot;/&gt;&lt;property id=&quot;20148&quot; value=&quot;5&quot;/&gt;&lt;property id=&quot;20184&quot; value=&quot;7&quot;/&gt;&lt;property id=&quot;20191&quot; value=&quot;SCILLSS&quot;/&gt;&lt;property id=&quot;20192&quot; value=&quot;scillss.adobeconnect.com&quot;/&gt;&lt;property id=&quot;20250&quot; value=&quot;6&quot;/&gt;&lt;property id=&quot;20251&quot; value=&quot;0&quot;/&gt;&lt;property id=&quot;20259&quot; value=&quot;0&quot;/&gt;&lt;property id=&quot;20262&quot; value=&quot;2062453173&quot;/&gt;&lt;property id=&quot;20263&quot; value=&quot;1&quot;/&gt;&lt;property id=&quot;20264&quot; value=&quot;3&quot;/&gt;&lt;object type=&quot;2&quot; unique_id=&quot;66791&quot;&gt;&lt;object type=&quot;3&quot; unique_id=&quot;145097&quot;&gt;&lt;property id=&quot;20148&quot; value=&quot;5&quot;/&gt;&lt;property id=&quot;20300&quot; value=&quot;Slide 4 - &amp;quot;Unpacking Tool for 5-ESS1-2&amp;quot;&quot;/&gt;&lt;property id=&quot;20307&quot; value=&quot;1345&quot;/&gt;&lt;/object&gt;&lt;object type=&quot;3&quot; unique_id=&quot;153397&quot;&gt;&lt;property id=&quot;20148&quot; value=&quot;5&quot;/&gt;&lt;property id=&quot;20300&quot; value=&quot;Slide 1 - &amp;quot;Designing High-Quality Three-Dimensional Science Assessments for Classroom Use&amp;quot;&quot;/&gt;&lt;property id=&quot;20307&quot; value=&quot;1446&quot;/&gt;&lt;/object&gt;&lt;object type=&quot;3&quot; unique_id=&quot;153398&quot;&gt;&lt;property id=&quot;20148&quot; value=&quot;5&quot;/&gt;&lt;property id=&quot;20300&quot; value=&quot;Slide 2 - &amp;quot;Module 2.3: Guided Activity: Sorting the Elements of an Unpacking Tool&amp;quot;&quot;/&gt;&lt;property id=&quot;20307&quot; value=&quot;1447&quot;/&gt;&lt;/object&gt;&lt;object type=&quot;3&quot; unique_id=&quot;153399&quot;&gt;&lt;property id=&quot;20148&quot; value=&quot;5&quot;/&gt;&lt;property id=&quot;20300&quot; value=&quot;Slide 3 - &amp;quot;Module 2.3 Outcomes&amp;quot;&quot;/&gt;&lt;property id=&quot;20307&quot; value=&quot;732&quot;/&gt;&lt;/object&gt;&lt;object type=&quot;3&quot; unique_id=&quot;153401&quot;&gt;&lt;property id=&quot;20148&quot; value=&quot;5&quot;/&gt;&lt;property id=&quot;20300&quot; value=&quot;Slide 5 - &amp;quot;Sorting Elements of the Unpacking Tool&amp;quot;&quot;/&gt;&lt;property id=&quot;20307&quot; value=&quot;1449&quot;/&gt;&lt;/object&gt;&lt;object type=&quot;3&quot; unique_id=&quot;153406&quot;&gt;&lt;property id=&quot;20148&quot; value=&quot;5&quot;/&gt;&lt;property id=&quot;20300&quot; value=&quot;Slide 7&quot;/&gt;&lt;property id=&quot;20307&quot; value=&quot;1481&quot;/&gt;&lt;/object&gt;&lt;object type=&quot;3&quot; unique_id=&quot;153407&quot;&gt;&lt;property id=&quot;20148&quot; value=&quot;5&quot;/&gt;&lt;property id=&quot;20300&quot; value=&quot;Slide 8 - &amp;quot;Concluding Remarks&amp;quot;&quot;/&gt;&lt;property id=&quot;20307&quot; value=&quot;1482&quot;/&gt;&lt;/object&gt;&lt;object type=&quot;3&quot; unique_id=&quot;153408&quot;&gt;&lt;property id=&quot;20148&quot; value=&quot;5&quot;/&gt;&lt;property id=&quot;20300&quot; value=&quot;Slide 9 - &amp;quot;Resources and Additional Information&amp;quot;&quot;/&gt;&lt;property id=&quot;20307&quot; value=&quot;1497&quot;/&gt;&lt;/object&gt;&lt;object type=&quot;3&quot; unique_id=&quot;153409&quot;&gt;&lt;property id=&quot;20148&quot; value=&quot;5&quot;/&gt;&lt;property id=&quot;20300&quot; value=&quot;Slide 10 - &amp;quot;SCILLSS Glossary&amp;quot;&quot;/&gt;&lt;property id=&quot;20307&quot; value=&quot;1498&quot;/&gt;&lt;/object&gt;&lt;object type=&quot;3&quot; unique_id=&quot;153410&quot;&gt;&lt;property id=&quot;20148&quot; value=&quot;5&quot;/&gt;&lt;property id=&quot;20300&quot; value=&quot;Slide 12 - &amp;quot;References&amp;quot;&quot;/&gt;&lt;property id=&quot;20307&quot; value=&quot;1499&quot;/&gt;&lt;/object&gt;&lt;object type=&quot;3&quot; unique_id=&quot;163724&quot;&gt;&lt;property id=&quot;20148&quot; value=&quot;5&quot;/&gt;&lt;property id=&quot;20300&quot; value=&quot;Slide 11 - &amp;quot;Resources&amp;quot;&quot;/&gt;&lt;property id=&quot;20307&quot; value=&quot;1533&quot;/&gt;&lt;/object&gt;&lt;object type=&quot;3&quot; unique_id=&quot;166611&quot;&gt;&lt;property id=&quot;20148&quot; value=&quot;5&quot;/&gt;&lt;property id=&quot;20300&quot; value=&quot;Slide 6&quot;/&gt;&lt;property id=&quot;20307&quot; value=&quot;1536&quot;/&gt;&lt;/object&gt;&lt;/object&gt;&lt;object type=&quot;8&quot; unique_id=&quot;67179&quot;&gt;&lt;/object&gt;&lt;object type=&quot;4&quot; unique_id=&quot;124503&quot;&gt;&lt;/object&gt;&lt;object type=&quot;10&quot; unique_id=&quot;124504&quot;&gt;&lt;object type=&quot;11&quot; unique_id=&quot;124505&quot;&gt;&lt;/object&gt;&lt;object type=&quot;12&quot; unique_id=&quot;124896&quot;&gt;&lt;/objec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3141</TotalTime>
  <Words>3758</Words>
  <Application>Microsoft Office PowerPoint</Application>
  <PresentationFormat>On-screen Show (4:3)</PresentationFormat>
  <Paragraphs>195</Paragraphs>
  <Slides>12</Slides>
  <Notes>12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12</vt:i4>
      </vt:variant>
    </vt:vector>
  </HeadingPairs>
  <TitlesOfParts>
    <vt:vector size="22" baseType="lpstr">
      <vt:lpstr>Arial</vt:lpstr>
      <vt:lpstr>Calibri</vt:lpstr>
      <vt:lpstr>Calibri Light</vt:lpstr>
      <vt:lpstr>Symbol</vt:lpstr>
      <vt:lpstr>Custom Design</vt:lpstr>
      <vt:lpstr>1_Custom Design</vt:lpstr>
      <vt:lpstr>2_Custom Design</vt:lpstr>
      <vt:lpstr>3_Custom Design</vt:lpstr>
      <vt:lpstr>4_Custom Design</vt:lpstr>
      <vt:lpstr>5_Custom Design</vt:lpstr>
      <vt:lpstr>Designing High-Quality Three-Dimensional Science Assessments for Classroom Use</vt:lpstr>
      <vt:lpstr>Module 2.3: Guided Activity: Sorting the Elements of an Unpacking Tool</vt:lpstr>
      <vt:lpstr>Module 2.3 Outcomes</vt:lpstr>
      <vt:lpstr>Unpacking Tool for 5-ESS1-2</vt:lpstr>
      <vt:lpstr>Sorting Elements of the Unpacking Tool</vt:lpstr>
      <vt:lpstr>PowerPoint Presentation</vt:lpstr>
      <vt:lpstr>PowerPoint Presentation</vt:lpstr>
      <vt:lpstr>Concluding Remarks</vt:lpstr>
      <vt:lpstr>Resources and Additional Information</vt:lpstr>
      <vt:lpstr>SCILLSS Glossary</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Erin Buchanan</dc:creator>
  <cp:lastModifiedBy>Erin Buchanan</cp:lastModifiedBy>
  <cp:revision>89</cp:revision>
  <dcterms:created xsi:type="dcterms:W3CDTF">2020-10-12T21:59:28Z</dcterms:created>
  <dcterms:modified xsi:type="dcterms:W3CDTF">2020-10-27T01:18:52Z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33561C91-9484-40BD-86BE-05608BAA5C8A</vt:lpwstr>
  </property>
  <property fmtid="{D5CDD505-2E9C-101B-9397-08002B2CF9AE}" pid="3" name="ArticulatePath">
    <vt:lpwstr>Utilizing a Principled Assessment Design for Classroom Science Assessments_KH Working DraftEB</vt:lpwstr>
  </property>
</Properties>
</file>