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2.xml" ContentType="application/vnd.openxmlformats-officedocument.presentationml.notesSlide+xml"/>
  <Override PartName="/ppt/tags/tag16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3.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4.xml" ContentType="application/vnd.openxmlformats-officedocument.presentationml.tags+xml"/>
  <Override PartName="/ppt/notesSlides/notesSlide5.xml" ContentType="application/vnd.openxmlformats-officedocument.presentationml.notesSlide+xml"/>
  <Override PartName="/ppt/tags/tag165.xml" ContentType="application/vnd.openxmlformats-officedocument.presentationml.tags+xml"/>
  <Override PartName="/ppt/notesSlides/notesSlide6.xml" ContentType="application/vnd.openxmlformats-officedocument.presentationml.notesSlide+xml"/>
  <Override PartName="/ppt/tags/tag166.xml" ContentType="application/vnd.openxmlformats-officedocument.presentationml.tags+xml"/>
  <Override PartName="/ppt/notesSlides/notesSlide7.xml" ContentType="application/vnd.openxmlformats-officedocument.presentationml.notesSlide+xml"/>
  <Override PartName="/ppt/tags/tag167.xml" ContentType="application/vnd.openxmlformats-officedocument.presentationml.tags+xml"/>
  <Override PartName="/ppt/notesSlides/notesSlide8.xml" ContentType="application/vnd.openxmlformats-officedocument.presentationml.notesSlide+xml"/>
  <Override PartName="/ppt/tags/tag168.xml" ContentType="application/vnd.openxmlformats-officedocument.presentationml.tags+xml"/>
  <Override PartName="/ppt/notesSlides/notesSlide9.xml" ContentType="application/vnd.openxmlformats-officedocument.presentationml.notesSlide+xml"/>
  <Override PartName="/ppt/tags/tag169.xml" ContentType="application/vnd.openxmlformats-officedocument.presentationml.tags+xml"/>
  <Override PartName="/ppt/notesSlides/notesSlide10.xml" ContentType="application/vnd.openxmlformats-officedocument.presentationml.notesSlide+xml"/>
  <Override PartName="/ppt/tags/tag170.xml" ContentType="application/vnd.openxmlformats-officedocument.presentationml.tags+xml"/>
  <Override PartName="/ppt/notesSlides/notesSlide11.xml" ContentType="application/vnd.openxmlformats-officedocument.presentationml.notesSlide+xml"/>
  <Override PartName="/ppt/tags/tag171.xml" ContentType="application/vnd.openxmlformats-officedocument.presentationml.tags+xml"/>
  <Override PartName="/ppt/notesSlides/notesSlide12.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13.xml" ContentType="application/vnd.openxmlformats-officedocument.presentationml.notesSlide+xml"/>
  <Override PartName="/ppt/tags/tag174.xml" ContentType="application/vnd.openxmlformats-officedocument.presentationml.tags+xml"/>
  <Override PartName="/ppt/notesSlides/notesSlide14.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Lst>
  <p:notesMasterIdLst>
    <p:notesMasterId r:id="rId23"/>
  </p:notesMasterIdLst>
  <p:handoutMasterIdLst>
    <p:handoutMasterId r:id="rId24"/>
  </p:handoutMasterIdLst>
  <p:sldIdLst>
    <p:sldId id="1460" r:id="rId8"/>
    <p:sldId id="1459" r:id="rId9"/>
    <p:sldId id="734" r:id="rId10"/>
    <p:sldId id="1393" r:id="rId11"/>
    <p:sldId id="1534" r:id="rId12"/>
    <p:sldId id="1537" r:id="rId13"/>
    <p:sldId id="1538" r:id="rId14"/>
    <p:sldId id="1464" r:id="rId15"/>
    <p:sldId id="1401" r:id="rId16"/>
    <p:sldId id="1535" r:id="rId17"/>
    <p:sldId id="1536" r:id="rId18"/>
    <p:sldId id="1500" r:id="rId19"/>
    <p:sldId id="1501" r:id="rId20"/>
    <p:sldId id="1539" r:id="rId21"/>
    <p:sldId id="1502" r:id="rId22"/>
  </p:sldIdLst>
  <p:sldSz cx="9144000" cy="6858000" type="screen4x3"/>
  <p:notesSz cx="7315200" cy="96012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2.2.1" id="{79BC8202-13E9-458E-81E2-65611A9310F3}">
          <p14:sldIdLst>
            <p14:sldId id="1460"/>
            <p14:sldId id="1459"/>
            <p14:sldId id="734"/>
            <p14:sldId id="1393"/>
            <p14:sldId id="1534"/>
            <p14:sldId id="1537"/>
            <p14:sldId id="1538"/>
            <p14:sldId id="1464"/>
            <p14:sldId id="1401"/>
            <p14:sldId id="1535"/>
            <p14:sldId id="1536"/>
            <p14:sldId id="1500"/>
            <p14:sldId id="1501"/>
            <p14:sldId id="1539"/>
            <p14:sldId id="15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20"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89"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112"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AE00"/>
    <a:srgbClr val="4472C4"/>
    <a:srgbClr val="E9EBF5"/>
    <a:srgbClr val="2F528F"/>
    <a:srgbClr val="CC66F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82" autoAdjust="0"/>
    <p:restoredTop sz="43860" autoAdjust="0"/>
  </p:normalViewPr>
  <p:slideViewPr>
    <p:cSldViewPr snapToGrid="0">
      <p:cViewPr varScale="1">
        <p:scale>
          <a:sx n="46" d="100"/>
          <a:sy n="46" d="100"/>
        </p:scale>
        <p:origin x="2994" y="60"/>
      </p:cViewPr>
      <p:guideLst/>
    </p:cSldViewPr>
  </p:slideViewPr>
  <p:outlineViewPr>
    <p:cViewPr>
      <p:scale>
        <a:sx n="33" d="100"/>
        <a:sy n="33" d="100"/>
      </p:scale>
      <p:origin x="0" y="-2676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2000" dirty="0">
              <a:solidFill>
                <a:sysClr val="windowText" lastClr="000000">
                  <a:hueOff val="0"/>
                  <a:satOff val="0"/>
                  <a:lumOff val="0"/>
                  <a:alphaOff val="0"/>
                </a:sysClr>
              </a:solidFill>
              <a:latin typeface="Calibri"/>
              <a:ea typeface="+mn-ea"/>
              <a:cs typeface="+mn-cs"/>
            </a:rPr>
            <a:t>Overview of Resources</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1"/>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1" custLinFactNeighborX="-672" custLinFactNeighborY="15010">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95327-AA39-41C7-9249-AA23F2B75577}"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50DD64EE-DD14-4860-864D-036EB0EC0292}">
      <dgm:prSet phldrT="[Text]" custT="1"/>
      <dgm:spPr/>
      <dgm:t>
        <a:bodyPr/>
        <a:lstStyle/>
        <a:p>
          <a:r>
            <a:rPr lang="en-US" sz="3200" dirty="0"/>
            <a:t>Professional Expertise</a:t>
          </a:r>
        </a:p>
      </dgm:t>
    </dgm:pt>
    <dgm:pt modelId="{02BAA1BD-05B8-49B0-BA4A-997D03D02EDE}" type="parTrans" cxnId="{D37BB23A-08AD-4CF3-82B8-08F21889BAD3}">
      <dgm:prSet/>
      <dgm:spPr/>
      <dgm:t>
        <a:bodyPr/>
        <a:lstStyle/>
        <a:p>
          <a:endParaRPr lang="en-US" sz="2000"/>
        </a:p>
      </dgm:t>
    </dgm:pt>
    <dgm:pt modelId="{14B9E374-4621-4CA7-8F3D-3BD7E08B0C76}" type="sibTrans" cxnId="{D37BB23A-08AD-4CF3-82B8-08F21889BAD3}">
      <dgm:prSet/>
      <dgm:spPr/>
      <dgm:t>
        <a:bodyPr/>
        <a:lstStyle/>
        <a:p>
          <a:endParaRPr lang="en-US" sz="2000"/>
        </a:p>
      </dgm:t>
    </dgm:pt>
    <dgm:pt modelId="{4D1BFA62-D266-42C0-9231-A4525E75074D}">
      <dgm:prSet phldrT="[Text]" custT="1"/>
      <dgm:spPr/>
      <dgm:t>
        <a:bodyPr/>
        <a:lstStyle/>
        <a:p>
          <a:r>
            <a:rPr lang="en-US" sz="3200" b="0" dirty="0"/>
            <a:t>NGSS Evidence Statements</a:t>
          </a:r>
        </a:p>
      </dgm:t>
    </dgm:pt>
    <dgm:pt modelId="{B03855A4-31ED-40A5-9FA7-A229CD53A2A1}" type="parTrans" cxnId="{A3EF8D99-3CCE-491F-B8C0-D856A5D782AD}">
      <dgm:prSet/>
      <dgm:spPr/>
      <dgm:t>
        <a:bodyPr/>
        <a:lstStyle/>
        <a:p>
          <a:endParaRPr lang="en-US" sz="2000"/>
        </a:p>
      </dgm:t>
    </dgm:pt>
    <dgm:pt modelId="{C8D3B769-AD0F-4E6E-A677-8E03260DD565}" type="sibTrans" cxnId="{A3EF8D99-3CCE-491F-B8C0-D856A5D782AD}">
      <dgm:prSet/>
      <dgm:spPr/>
      <dgm:t>
        <a:bodyPr/>
        <a:lstStyle/>
        <a:p>
          <a:endParaRPr lang="en-US" sz="2000"/>
        </a:p>
      </dgm:t>
    </dgm:pt>
    <dgm:pt modelId="{5FCC1C60-8314-4B72-B3C5-BCEF9794F775}">
      <dgm:prSet phldr="0" custT="1"/>
      <dgm:spPr/>
      <dgm:t>
        <a:bodyPr/>
        <a:lstStyle/>
        <a:p>
          <a:pPr rtl="0"/>
          <a:r>
            <a:rPr lang="en-US" sz="3200" b="0" dirty="0"/>
            <a:t>NGSS/State Science Standards</a:t>
          </a:r>
          <a:endParaRPr lang="en-US" sz="3200" b="0" dirty="0">
            <a:latin typeface="Calibri Light" panose="020F0302020204030204"/>
          </a:endParaRPr>
        </a:p>
      </dgm:t>
    </dgm:pt>
    <dgm:pt modelId="{0EDF4270-E57E-44B7-B990-C663B7C25B4B}" type="parTrans" cxnId="{02383118-DA63-4889-B6AB-56E3C20866B5}">
      <dgm:prSet/>
      <dgm:spPr/>
      <dgm:t>
        <a:bodyPr/>
        <a:lstStyle/>
        <a:p>
          <a:endParaRPr lang="en-US"/>
        </a:p>
      </dgm:t>
    </dgm:pt>
    <dgm:pt modelId="{8FBFB645-E0A2-4B78-8758-BE582FCE6D44}" type="sibTrans" cxnId="{02383118-DA63-4889-B6AB-56E3C20866B5}">
      <dgm:prSet/>
      <dgm:spPr/>
      <dgm:t>
        <a:bodyPr/>
        <a:lstStyle/>
        <a:p>
          <a:endParaRPr lang="en-US"/>
        </a:p>
      </dgm:t>
    </dgm:pt>
    <dgm:pt modelId="{D383E0CB-665B-46EB-8C41-81D792169DEA}">
      <dgm:prSet phldrT="[Text]" custT="1"/>
      <dgm:spPr/>
      <dgm:t>
        <a:bodyPr/>
        <a:lstStyle/>
        <a:p>
          <a:r>
            <a:rPr lang="en-US" sz="3200" dirty="0"/>
            <a:t>A Framework for K-12 Science Education</a:t>
          </a:r>
        </a:p>
      </dgm:t>
    </dgm:pt>
    <dgm:pt modelId="{5152658C-6834-4EF0-8A58-4EC484F0BB0A}" type="parTrans" cxnId="{CBE96C6D-32C7-4EF4-8B3C-6117B85DB955}">
      <dgm:prSet/>
      <dgm:spPr/>
      <dgm:t>
        <a:bodyPr/>
        <a:lstStyle/>
        <a:p>
          <a:endParaRPr lang="en-US"/>
        </a:p>
      </dgm:t>
    </dgm:pt>
    <dgm:pt modelId="{DC7A61A1-249C-48D5-A3CE-569922783D10}" type="sibTrans" cxnId="{CBE96C6D-32C7-4EF4-8B3C-6117B85DB955}">
      <dgm:prSet/>
      <dgm:spPr/>
      <dgm:t>
        <a:bodyPr/>
        <a:lstStyle/>
        <a:p>
          <a:endParaRPr lang="en-US"/>
        </a:p>
      </dgm:t>
    </dgm:pt>
    <dgm:pt modelId="{C3CAC42D-EC70-414D-8BDB-D805A6239543}">
      <dgm:prSet phldr="0" custT="1"/>
      <dgm:spPr/>
      <dgm:t>
        <a:bodyPr/>
        <a:lstStyle/>
        <a:p>
          <a:r>
            <a:rPr lang="en-US" sz="3200" b="0" dirty="0">
              <a:latin typeface="Calibri" panose="020F0502020204030204" pitchFamily="34" charset="0"/>
              <a:cs typeface="Calibri" panose="020F0502020204030204" pitchFamily="34" charset="0"/>
            </a:rPr>
            <a:t>NGSS Progressions (the Appendices)</a:t>
          </a:r>
          <a:endParaRPr lang="en-US" sz="3200" b="0" dirty="0"/>
        </a:p>
      </dgm:t>
    </dgm:pt>
    <dgm:pt modelId="{BE80D610-6494-4E64-9CE3-A91C47B47896}" type="parTrans" cxnId="{9E269086-B780-4711-804F-0039588900E2}">
      <dgm:prSet/>
      <dgm:spPr/>
      <dgm:t>
        <a:bodyPr/>
        <a:lstStyle/>
        <a:p>
          <a:endParaRPr lang="en-US"/>
        </a:p>
      </dgm:t>
    </dgm:pt>
    <dgm:pt modelId="{24746EEE-6C4E-4760-B93B-A84FD26673DD}" type="sibTrans" cxnId="{9E269086-B780-4711-804F-0039588900E2}">
      <dgm:prSet/>
      <dgm:spPr/>
      <dgm:t>
        <a:bodyPr/>
        <a:lstStyle/>
        <a:p>
          <a:endParaRPr lang="en-US"/>
        </a:p>
      </dgm:t>
    </dgm:pt>
    <dgm:pt modelId="{A752E164-3B84-471F-B06E-9F7058E270D0}" type="pres">
      <dgm:prSet presAssocID="{2AD95327-AA39-41C7-9249-AA23F2B75577}" presName="Name0" presStyleCnt="0">
        <dgm:presLayoutVars>
          <dgm:chMax val="7"/>
          <dgm:chPref val="7"/>
          <dgm:dir/>
        </dgm:presLayoutVars>
      </dgm:prSet>
      <dgm:spPr/>
    </dgm:pt>
    <dgm:pt modelId="{9ACEFF95-0088-4509-922A-638EC8C03325}" type="pres">
      <dgm:prSet presAssocID="{2AD95327-AA39-41C7-9249-AA23F2B75577}" presName="Name1" presStyleCnt="0"/>
      <dgm:spPr/>
    </dgm:pt>
    <dgm:pt modelId="{C9176EEF-3D79-4C63-9F00-22E5B5769DF1}" type="pres">
      <dgm:prSet presAssocID="{2AD95327-AA39-41C7-9249-AA23F2B75577}" presName="cycle" presStyleCnt="0"/>
      <dgm:spPr/>
    </dgm:pt>
    <dgm:pt modelId="{9554479E-EF3F-4936-AA7A-6CE8068D38F5}" type="pres">
      <dgm:prSet presAssocID="{2AD95327-AA39-41C7-9249-AA23F2B75577}" presName="srcNode" presStyleLbl="node1" presStyleIdx="0" presStyleCnt="5"/>
      <dgm:spPr/>
    </dgm:pt>
    <dgm:pt modelId="{2ECFAE5B-E61D-4F9F-83C9-D310CE85DAF7}" type="pres">
      <dgm:prSet presAssocID="{2AD95327-AA39-41C7-9249-AA23F2B75577}" presName="conn" presStyleLbl="parChTrans1D2" presStyleIdx="0" presStyleCnt="1"/>
      <dgm:spPr/>
    </dgm:pt>
    <dgm:pt modelId="{445B09A7-C93C-40BD-9E18-A6B00BEFBB21}" type="pres">
      <dgm:prSet presAssocID="{2AD95327-AA39-41C7-9249-AA23F2B75577}" presName="extraNode" presStyleLbl="node1" presStyleIdx="0" presStyleCnt="5"/>
      <dgm:spPr/>
    </dgm:pt>
    <dgm:pt modelId="{25E067BD-7E95-4F5E-ABFD-C9E26E8DBF0C}" type="pres">
      <dgm:prSet presAssocID="{2AD95327-AA39-41C7-9249-AA23F2B75577}" presName="dstNode" presStyleLbl="node1" presStyleIdx="0" presStyleCnt="5"/>
      <dgm:spPr/>
    </dgm:pt>
    <dgm:pt modelId="{C2BAA781-3737-41FC-B72F-05EBA31CCDC9}" type="pres">
      <dgm:prSet presAssocID="{50DD64EE-DD14-4860-864D-036EB0EC0292}" presName="text_1" presStyleLbl="node1" presStyleIdx="0" presStyleCnt="5">
        <dgm:presLayoutVars>
          <dgm:bulletEnabled val="1"/>
        </dgm:presLayoutVars>
      </dgm:prSet>
      <dgm:spPr/>
    </dgm:pt>
    <dgm:pt modelId="{C5829658-A0AD-45A3-BC3C-CE30C172AE95}" type="pres">
      <dgm:prSet presAssocID="{50DD64EE-DD14-4860-864D-036EB0EC0292}" presName="accent_1" presStyleCnt="0"/>
      <dgm:spPr/>
    </dgm:pt>
    <dgm:pt modelId="{B991CA2C-CED7-495D-91D4-DC95B9222136}" type="pres">
      <dgm:prSet presAssocID="{50DD64EE-DD14-4860-864D-036EB0EC0292}" presName="accentRepeatNode" presStyleLbl="solidFgAcc1" presStyleIdx="0" presStyleCnt="5"/>
      <dgm:spPr/>
    </dgm:pt>
    <dgm:pt modelId="{A25F4F51-0338-4FA0-B9AA-F51CA01E8DA6}" type="pres">
      <dgm:prSet presAssocID="{D383E0CB-665B-46EB-8C41-81D792169DEA}" presName="text_2" presStyleLbl="node1" presStyleIdx="1" presStyleCnt="5">
        <dgm:presLayoutVars>
          <dgm:bulletEnabled val="1"/>
        </dgm:presLayoutVars>
      </dgm:prSet>
      <dgm:spPr/>
    </dgm:pt>
    <dgm:pt modelId="{3EA7A823-4EE4-4309-9AAC-5BE1310E09B2}" type="pres">
      <dgm:prSet presAssocID="{D383E0CB-665B-46EB-8C41-81D792169DEA}" presName="accent_2" presStyleCnt="0"/>
      <dgm:spPr/>
    </dgm:pt>
    <dgm:pt modelId="{824E8599-F472-48F6-B034-6F25FC0DFAD9}" type="pres">
      <dgm:prSet presAssocID="{D383E0CB-665B-46EB-8C41-81D792169DEA}" presName="accentRepeatNode" presStyleLbl="solidFgAcc1" presStyleIdx="1" presStyleCnt="5"/>
      <dgm:spPr/>
    </dgm:pt>
    <dgm:pt modelId="{581240AD-F468-43AB-9A49-1A2F8BAF0490}" type="pres">
      <dgm:prSet presAssocID="{5FCC1C60-8314-4B72-B3C5-BCEF9794F775}" presName="text_3" presStyleLbl="node1" presStyleIdx="2" presStyleCnt="5">
        <dgm:presLayoutVars>
          <dgm:bulletEnabled val="1"/>
        </dgm:presLayoutVars>
      </dgm:prSet>
      <dgm:spPr/>
    </dgm:pt>
    <dgm:pt modelId="{EBDC38B1-A199-4FDF-96C6-6E86B0F39D41}" type="pres">
      <dgm:prSet presAssocID="{5FCC1C60-8314-4B72-B3C5-BCEF9794F775}" presName="accent_3" presStyleCnt="0"/>
      <dgm:spPr/>
    </dgm:pt>
    <dgm:pt modelId="{B681AF2A-38BA-4E25-8707-9E694D556EC6}" type="pres">
      <dgm:prSet presAssocID="{5FCC1C60-8314-4B72-B3C5-BCEF9794F775}" presName="accentRepeatNode" presStyleLbl="solidFgAcc1" presStyleIdx="2" presStyleCnt="5"/>
      <dgm:spPr/>
    </dgm:pt>
    <dgm:pt modelId="{7C7C30FF-383F-4F94-8C6D-AA84D09033D5}" type="pres">
      <dgm:prSet presAssocID="{4D1BFA62-D266-42C0-9231-A4525E75074D}" presName="text_4" presStyleLbl="node1" presStyleIdx="3" presStyleCnt="5">
        <dgm:presLayoutVars>
          <dgm:bulletEnabled val="1"/>
        </dgm:presLayoutVars>
      </dgm:prSet>
      <dgm:spPr/>
    </dgm:pt>
    <dgm:pt modelId="{008055BA-B10D-40C2-8E77-6B9C18709DDB}" type="pres">
      <dgm:prSet presAssocID="{4D1BFA62-D266-42C0-9231-A4525E75074D}" presName="accent_4" presStyleCnt="0"/>
      <dgm:spPr/>
    </dgm:pt>
    <dgm:pt modelId="{762B3E38-3E2A-4C05-B37F-66A9AAF1BD7D}" type="pres">
      <dgm:prSet presAssocID="{4D1BFA62-D266-42C0-9231-A4525E75074D}" presName="accentRepeatNode" presStyleLbl="solidFgAcc1" presStyleIdx="3" presStyleCnt="5"/>
      <dgm:spPr/>
    </dgm:pt>
    <dgm:pt modelId="{248A2ACA-EC1B-459D-97AB-E8B1396593FE}" type="pres">
      <dgm:prSet presAssocID="{C3CAC42D-EC70-414D-8BDB-D805A6239543}" presName="text_5" presStyleLbl="node1" presStyleIdx="4" presStyleCnt="5">
        <dgm:presLayoutVars>
          <dgm:bulletEnabled val="1"/>
        </dgm:presLayoutVars>
      </dgm:prSet>
      <dgm:spPr/>
    </dgm:pt>
    <dgm:pt modelId="{7B23F29F-BF56-4C3F-B91E-5265C8A0798C}" type="pres">
      <dgm:prSet presAssocID="{C3CAC42D-EC70-414D-8BDB-D805A6239543}" presName="accent_5" presStyleCnt="0"/>
      <dgm:spPr/>
    </dgm:pt>
    <dgm:pt modelId="{D8C0C3C6-E6FC-4D4C-B53D-721C7AAA07B4}" type="pres">
      <dgm:prSet presAssocID="{C3CAC42D-EC70-414D-8BDB-D805A6239543}" presName="accentRepeatNode" presStyleLbl="solidFgAcc1" presStyleIdx="4" presStyleCnt="5"/>
      <dgm:spPr/>
    </dgm:pt>
  </dgm:ptLst>
  <dgm:cxnLst>
    <dgm:cxn modelId="{02383118-DA63-4889-B6AB-56E3C20866B5}" srcId="{2AD95327-AA39-41C7-9249-AA23F2B75577}" destId="{5FCC1C60-8314-4B72-B3C5-BCEF9794F775}" srcOrd="2" destOrd="0" parTransId="{0EDF4270-E57E-44B7-B990-C663B7C25B4B}" sibTransId="{8FBFB645-E0A2-4B78-8758-BE582FCE6D44}"/>
    <dgm:cxn modelId="{02132220-F68C-4A54-B3AC-F94FF28ABFE4}" type="presOf" srcId="{D383E0CB-665B-46EB-8C41-81D792169DEA}" destId="{A25F4F51-0338-4FA0-B9AA-F51CA01E8DA6}" srcOrd="0" destOrd="0" presId="urn:microsoft.com/office/officeart/2008/layout/VerticalCurvedList"/>
    <dgm:cxn modelId="{D37BB23A-08AD-4CF3-82B8-08F21889BAD3}" srcId="{2AD95327-AA39-41C7-9249-AA23F2B75577}" destId="{50DD64EE-DD14-4860-864D-036EB0EC0292}" srcOrd="0" destOrd="0" parTransId="{02BAA1BD-05B8-49B0-BA4A-997D03D02EDE}" sibTransId="{14B9E374-4621-4CA7-8F3D-3BD7E08B0C76}"/>
    <dgm:cxn modelId="{CBE96C6D-32C7-4EF4-8B3C-6117B85DB955}" srcId="{2AD95327-AA39-41C7-9249-AA23F2B75577}" destId="{D383E0CB-665B-46EB-8C41-81D792169DEA}" srcOrd="1" destOrd="0" parTransId="{5152658C-6834-4EF0-8A58-4EC484F0BB0A}" sibTransId="{DC7A61A1-249C-48D5-A3CE-569922783D10}"/>
    <dgm:cxn modelId="{1960594F-FD98-4C87-8157-D0CCB044C49F}" type="presOf" srcId="{4D1BFA62-D266-42C0-9231-A4525E75074D}" destId="{7C7C30FF-383F-4F94-8C6D-AA84D09033D5}" srcOrd="0" destOrd="0" presId="urn:microsoft.com/office/officeart/2008/layout/VerticalCurvedList"/>
    <dgm:cxn modelId="{9E269086-B780-4711-804F-0039588900E2}" srcId="{2AD95327-AA39-41C7-9249-AA23F2B75577}" destId="{C3CAC42D-EC70-414D-8BDB-D805A6239543}" srcOrd="4" destOrd="0" parTransId="{BE80D610-6494-4E64-9CE3-A91C47B47896}" sibTransId="{24746EEE-6C4E-4760-B93B-A84FD26673DD}"/>
    <dgm:cxn modelId="{A036A48F-EDD4-4997-A533-543F50CE258E}" type="presOf" srcId="{C3CAC42D-EC70-414D-8BDB-D805A6239543}" destId="{248A2ACA-EC1B-459D-97AB-E8B1396593FE}" srcOrd="0" destOrd="0" presId="urn:microsoft.com/office/officeart/2008/layout/VerticalCurvedList"/>
    <dgm:cxn modelId="{84AD0593-0DC9-4B4D-8A66-AB79EA69EF6E}" type="presOf" srcId="{5FCC1C60-8314-4B72-B3C5-BCEF9794F775}" destId="{581240AD-F468-43AB-9A49-1A2F8BAF0490}" srcOrd="0" destOrd="0" presId="urn:microsoft.com/office/officeart/2008/layout/VerticalCurvedList"/>
    <dgm:cxn modelId="{A3EF8D99-3CCE-491F-B8C0-D856A5D782AD}" srcId="{2AD95327-AA39-41C7-9249-AA23F2B75577}" destId="{4D1BFA62-D266-42C0-9231-A4525E75074D}" srcOrd="3" destOrd="0" parTransId="{B03855A4-31ED-40A5-9FA7-A229CD53A2A1}" sibTransId="{C8D3B769-AD0F-4E6E-A677-8E03260DD565}"/>
    <dgm:cxn modelId="{09A36DAA-ADFA-4D6E-B960-4298B15F64AA}" type="presOf" srcId="{2AD95327-AA39-41C7-9249-AA23F2B75577}" destId="{A752E164-3B84-471F-B06E-9F7058E270D0}" srcOrd="0" destOrd="0" presId="urn:microsoft.com/office/officeart/2008/layout/VerticalCurvedList"/>
    <dgm:cxn modelId="{FA371EF0-8843-4785-B232-AF463C74E450}" type="presOf" srcId="{50DD64EE-DD14-4860-864D-036EB0EC0292}" destId="{C2BAA781-3737-41FC-B72F-05EBA31CCDC9}" srcOrd="0" destOrd="0" presId="urn:microsoft.com/office/officeart/2008/layout/VerticalCurvedList"/>
    <dgm:cxn modelId="{E4C230F1-FBA6-4E61-A9D2-05764354F3B0}" type="presOf" srcId="{14B9E374-4621-4CA7-8F3D-3BD7E08B0C76}" destId="{2ECFAE5B-E61D-4F9F-83C9-D310CE85DAF7}" srcOrd="0" destOrd="0" presId="urn:microsoft.com/office/officeart/2008/layout/VerticalCurvedList"/>
    <dgm:cxn modelId="{5A0CA89F-2924-4BB9-BA5E-F7FC67B6D4A7}" type="presParOf" srcId="{A752E164-3B84-471F-B06E-9F7058E270D0}" destId="{9ACEFF95-0088-4509-922A-638EC8C03325}" srcOrd="0" destOrd="0" presId="urn:microsoft.com/office/officeart/2008/layout/VerticalCurvedList"/>
    <dgm:cxn modelId="{748AF384-BFB4-4488-8C3A-01BF5933D9A6}" type="presParOf" srcId="{9ACEFF95-0088-4509-922A-638EC8C03325}" destId="{C9176EEF-3D79-4C63-9F00-22E5B5769DF1}" srcOrd="0" destOrd="0" presId="urn:microsoft.com/office/officeart/2008/layout/VerticalCurvedList"/>
    <dgm:cxn modelId="{5BEF7401-9D4A-449D-8584-53367AC543BA}" type="presParOf" srcId="{C9176EEF-3D79-4C63-9F00-22E5B5769DF1}" destId="{9554479E-EF3F-4936-AA7A-6CE8068D38F5}" srcOrd="0" destOrd="0" presId="urn:microsoft.com/office/officeart/2008/layout/VerticalCurvedList"/>
    <dgm:cxn modelId="{03F92F32-E04A-42ED-8BE9-0645CC22707D}" type="presParOf" srcId="{C9176EEF-3D79-4C63-9F00-22E5B5769DF1}" destId="{2ECFAE5B-E61D-4F9F-83C9-D310CE85DAF7}" srcOrd="1" destOrd="0" presId="urn:microsoft.com/office/officeart/2008/layout/VerticalCurvedList"/>
    <dgm:cxn modelId="{1B5BC005-528D-4762-9FA2-E7A77B3338F1}" type="presParOf" srcId="{C9176EEF-3D79-4C63-9F00-22E5B5769DF1}" destId="{445B09A7-C93C-40BD-9E18-A6B00BEFBB21}" srcOrd="2" destOrd="0" presId="urn:microsoft.com/office/officeart/2008/layout/VerticalCurvedList"/>
    <dgm:cxn modelId="{79D649A5-1EAB-4014-89D7-45C5AAFB24F2}" type="presParOf" srcId="{C9176EEF-3D79-4C63-9F00-22E5B5769DF1}" destId="{25E067BD-7E95-4F5E-ABFD-C9E26E8DBF0C}" srcOrd="3" destOrd="0" presId="urn:microsoft.com/office/officeart/2008/layout/VerticalCurvedList"/>
    <dgm:cxn modelId="{DEBA5480-F9B7-48AD-8E51-8E478833B655}" type="presParOf" srcId="{9ACEFF95-0088-4509-922A-638EC8C03325}" destId="{C2BAA781-3737-41FC-B72F-05EBA31CCDC9}" srcOrd="1" destOrd="0" presId="urn:microsoft.com/office/officeart/2008/layout/VerticalCurvedList"/>
    <dgm:cxn modelId="{688614DB-2B9D-467F-AD91-90E989E6A4AC}" type="presParOf" srcId="{9ACEFF95-0088-4509-922A-638EC8C03325}" destId="{C5829658-A0AD-45A3-BC3C-CE30C172AE95}" srcOrd="2" destOrd="0" presId="urn:microsoft.com/office/officeart/2008/layout/VerticalCurvedList"/>
    <dgm:cxn modelId="{8CB23301-6514-4BFD-8B51-EDFD771FD4B0}" type="presParOf" srcId="{C5829658-A0AD-45A3-BC3C-CE30C172AE95}" destId="{B991CA2C-CED7-495D-91D4-DC95B9222136}" srcOrd="0" destOrd="0" presId="urn:microsoft.com/office/officeart/2008/layout/VerticalCurvedList"/>
    <dgm:cxn modelId="{DC6C05C7-7C14-4C5A-889F-C73AA133BB37}" type="presParOf" srcId="{9ACEFF95-0088-4509-922A-638EC8C03325}" destId="{A25F4F51-0338-4FA0-B9AA-F51CA01E8DA6}" srcOrd="3" destOrd="0" presId="urn:microsoft.com/office/officeart/2008/layout/VerticalCurvedList"/>
    <dgm:cxn modelId="{240C70A2-AACA-4CD9-9D4F-C66089ECCD84}" type="presParOf" srcId="{9ACEFF95-0088-4509-922A-638EC8C03325}" destId="{3EA7A823-4EE4-4309-9AAC-5BE1310E09B2}" srcOrd="4" destOrd="0" presId="urn:microsoft.com/office/officeart/2008/layout/VerticalCurvedList"/>
    <dgm:cxn modelId="{3CE8A5A7-A22C-4D02-91BC-21E1A0449654}" type="presParOf" srcId="{3EA7A823-4EE4-4309-9AAC-5BE1310E09B2}" destId="{824E8599-F472-48F6-B034-6F25FC0DFAD9}" srcOrd="0" destOrd="0" presId="urn:microsoft.com/office/officeart/2008/layout/VerticalCurvedList"/>
    <dgm:cxn modelId="{F6632294-632A-4F8A-8088-29FB49F0DA68}" type="presParOf" srcId="{9ACEFF95-0088-4509-922A-638EC8C03325}" destId="{581240AD-F468-43AB-9A49-1A2F8BAF0490}" srcOrd="5" destOrd="0" presId="urn:microsoft.com/office/officeart/2008/layout/VerticalCurvedList"/>
    <dgm:cxn modelId="{99DC2C02-4DFA-451A-B4DA-48A1D3FB7590}" type="presParOf" srcId="{9ACEFF95-0088-4509-922A-638EC8C03325}" destId="{EBDC38B1-A199-4FDF-96C6-6E86B0F39D41}" srcOrd="6" destOrd="0" presId="urn:microsoft.com/office/officeart/2008/layout/VerticalCurvedList"/>
    <dgm:cxn modelId="{EFE09236-9EF3-49F8-90EE-814CFC5BCED6}" type="presParOf" srcId="{EBDC38B1-A199-4FDF-96C6-6E86B0F39D41}" destId="{B681AF2A-38BA-4E25-8707-9E694D556EC6}" srcOrd="0" destOrd="0" presId="urn:microsoft.com/office/officeart/2008/layout/VerticalCurvedList"/>
    <dgm:cxn modelId="{16D3DAD9-92FF-47C8-9000-709F4CDA1149}" type="presParOf" srcId="{9ACEFF95-0088-4509-922A-638EC8C03325}" destId="{7C7C30FF-383F-4F94-8C6D-AA84D09033D5}" srcOrd="7" destOrd="0" presId="urn:microsoft.com/office/officeart/2008/layout/VerticalCurvedList"/>
    <dgm:cxn modelId="{122BE57F-8CF1-46D1-83E1-AFA61C6A79F6}" type="presParOf" srcId="{9ACEFF95-0088-4509-922A-638EC8C03325}" destId="{008055BA-B10D-40C2-8E77-6B9C18709DDB}" srcOrd="8" destOrd="0" presId="urn:microsoft.com/office/officeart/2008/layout/VerticalCurvedList"/>
    <dgm:cxn modelId="{B71D564B-3F4C-4DB6-A4F2-E298CA2B783D}" type="presParOf" srcId="{008055BA-B10D-40C2-8E77-6B9C18709DDB}" destId="{762B3E38-3E2A-4C05-B37F-66A9AAF1BD7D}" srcOrd="0" destOrd="0" presId="urn:microsoft.com/office/officeart/2008/layout/VerticalCurvedList"/>
    <dgm:cxn modelId="{004C029B-1DC5-4A29-A065-4036FCDC2B69}" type="presParOf" srcId="{9ACEFF95-0088-4509-922A-638EC8C03325}" destId="{248A2ACA-EC1B-459D-97AB-E8B1396593FE}" srcOrd="9" destOrd="0" presId="urn:microsoft.com/office/officeart/2008/layout/VerticalCurvedList"/>
    <dgm:cxn modelId="{8E460974-B2AE-4A41-A49D-5CF82C038750}" type="presParOf" srcId="{9ACEFF95-0088-4509-922A-638EC8C03325}" destId="{7B23F29F-BF56-4C3F-B91E-5265C8A0798C}" srcOrd="10" destOrd="0" presId="urn:microsoft.com/office/officeart/2008/layout/VerticalCurvedList"/>
    <dgm:cxn modelId="{7B82498A-A43C-4B86-8B15-C402AE64A624}" type="presParOf" srcId="{7B23F29F-BF56-4C3F-B91E-5265C8A0798C}" destId="{D8C0C3C6-E6FC-4D4C-B53D-721C7AAA07B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026077" y="1011647"/>
          <a:ext cx="3418800" cy="3419561"/>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1768249" y="2392681"/>
          <a:ext cx="1907722" cy="95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Overview of Resources</a:t>
          </a:r>
        </a:p>
      </dsp:txBody>
      <dsp:txXfrm>
        <a:off x="1768249" y="2392681"/>
        <a:ext cx="1907722" cy="953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FAE5B-E61D-4F9F-83C9-D310CE85DAF7}">
      <dsp:nvSpPr>
        <dsp:cNvPr id="0" name=""/>
        <dsp:cNvSpPr/>
      </dsp:nvSpPr>
      <dsp:spPr>
        <a:xfrm>
          <a:off x="-5864516" y="-897509"/>
          <a:ext cx="6981699" cy="6981699"/>
        </a:xfrm>
        <a:prstGeom prst="blockArc">
          <a:avLst>
            <a:gd name="adj1" fmla="val 18900000"/>
            <a:gd name="adj2" fmla="val 2700000"/>
            <a:gd name="adj3" fmla="val 309"/>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AA781-3737-41FC-B72F-05EBA31CCDC9}">
      <dsp:nvSpPr>
        <dsp:cNvPr id="0" name=""/>
        <dsp:cNvSpPr/>
      </dsp:nvSpPr>
      <dsp:spPr>
        <a:xfrm>
          <a:off x="488280" y="324063"/>
          <a:ext cx="7836843" cy="648542"/>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781"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Professional Expertise</a:t>
          </a:r>
        </a:p>
      </dsp:txBody>
      <dsp:txXfrm>
        <a:off x="488280" y="324063"/>
        <a:ext cx="7836843" cy="648542"/>
      </dsp:txXfrm>
    </dsp:sp>
    <dsp:sp modelId="{B991CA2C-CED7-495D-91D4-DC95B9222136}">
      <dsp:nvSpPr>
        <dsp:cNvPr id="0" name=""/>
        <dsp:cNvSpPr/>
      </dsp:nvSpPr>
      <dsp:spPr>
        <a:xfrm>
          <a:off x="82941" y="242996"/>
          <a:ext cx="810678" cy="81067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F4F51-0338-4FA0-B9AA-F51CA01E8DA6}">
      <dsp:nvSpPr>
        <dsp:cNvPr id="0" name=""/>
        <dsp:cNvSpPr/>
      </dsp:nvSpPr>
      <dsp:spPr>
        <a:xfrm>
          <a:off x="953007" y="1296566"/>
          <a:ext cx="7372116" cy="648542"/>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781"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A Framework for K-12 Science Education</a:t>
          </a:r>
        </a:p>
      </dsp:txBody>
      <dsp:txXfrm>
        <a:off x="953007" y="1296566"/>
        <a:ext cx="7372116" cy="648542"/>
      </dsp:txXfrm>
    </dsp:sp>
    <dsp:sp modelId="{824E8599-F472-48F6-B034-6F25FC0DFAD9}">
      <dsp:nvSpPr>
        <dsp:cNvPr id="0" name=""/>
        <dsp:cNvSpPr/>
      </dsp:nvSpPr>
      <dsp:spPr>
        <a:xfrm>
          <a:off x="547668" y="1215498"/>
          <a:ext cx="810678" cy="81067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581240AD-F468-43AB-9A49-1A2F8BAF0490}">
      <dsp:nvSpPr>
        <dsp:cNvPr id="0" name=""/>
        <dsp:cNvSpPr/>
      </dsp:nvSpPr>
      <dsp:spPr>
        <a:xfrm>
          <a:off x="1095641" y="2269069"/>
          <a:ext cx="7229482" cy="648542"/>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781" tIns="81280" rIns="81280" bIns="81280" numCol="1" spcCol="1270" anchor="ctr" anchorCtr="0">
          <a:noAutofit/>
        </a:bodyPr>
        <a:lstStyle/>
        <a:p>
          <a:pPr marL="0" lvl="0" indent="0" algn="l" defTabSz="1422400" rtl="0">
            <a:lnSpc>
              <a:spcPct val="90000"/>
            </a:lnSpc>
            <a:spcBef>
              <a:spcPct val="0"/>
            </a:spcBef>
            <a:spcAft>
              <a:spcPct val="35000"/>
            </a:spcAft>
            <a:buNone/>
          </a:pPr>
          <a:r>
            <a:rPr lang="en-US" sz="3200" b="0" kern="1200" dirty="0"/>
            <a:t>NGSS/State Science Standards</a:t>
          </a:r>
          <a:endParaRPr lang="en-US" sz="3200" b="0" kern="1200" dirty="0">
            <a:latin typeface="Calibri Light" panose="020F0302020204030204"/>
          </a:endParaRPr>
        </a:p>
      </dsp:txBody>
      <dsp:txXfrm>
        <a:off x="1095641" y="2269069"/>
        <a:ext cx="7229482" cy="648542"/>
      </dsp:txXfrm>
    </dsp:sp>
    <dsp:sp modelId="{B681AF2A-38BA-4E25-8707-9E694D556EC6}">
      <dsp:nvSpPr>
        <dsp:cNvPr id="0" name=""/>
        <dsp:cNvSpPr/>
      </dsp:nvSpPr>
      <dsp:spPr>
        <a:xfrm>
          <a:off x="690301" y="2188001"/>
          <a:ext cx="810678" cy="81067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7C7C30FF-383F-4F94-8C6D-AA84D09033D5}">
      <dsp:nvSpPr>
        <dsp:cNvPr id="0" name=""/>
        <dsp:cNvSpPr/>
      </dsp:nvSpPr>
      <dsp:spPr>
        <a:xfrm>
          <a:off x="953007" y="3241571"/>
          <a:ext cx="7372116" cy="648542"/>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781"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kern="1200" dirty="0"/>
            <a:t>NGSS Evidence Statements</a:t>
          </a:r>
        </a:p>
      </dsp:txBody>
      <dsp:txXfrm>
        <a:off x="953007" y="3241571"/>
        <a:ext cx="7372116" cy="648542"/>
      </dsp:txXfrm>
    </dsp:sp>
    <dsp:sp modelId="{762B3E38-3E2A-4C05-B37F-66A9AAF1BD7D}">
      <dsp:nvSpPr>
        <dsp:cNvPr id="0" name=""/>
        <dsp:cNvSpPr/>
      </dsp:nvSpPr>
      <dsp:spPr>
        <a:xfrm>
          <a:off x="547668" y="3160504"/>
          <a:ext cx="810678" cy="81067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248A2ACA-EC1B-459D-97AB-E8B1396593FE}">
      <dsp:nvSpPr>
        <dsp:cNvPr id="0" name=""/>
        <dsp:cNvSpPr/>
      </dsp:nvSpPr>
      <dsp:spPr>
        <a:xfrm>
          <a:off x="488280" y="4214074"/>
          <a:ext cx="7836843" cy="648542"/>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781"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kern="1200" dirty="0">
              <a:latin typeface="Calibri" panose="020F0502020204030204" pitchFamily="34" charset="0"/>
              <a:cs typeface="Calibri" panose="020F0502020204030204" pitchFamily="34" charset="0"/>
            </a:rPr>
            <a:t>NGSS Progressions (the Appendices)</a:t>
          </a:r>
          <a:endParaRPr lang="en-US" sz="3200" b="0" kern="1200" dirty="0"/>
        </a:p>
      </dsp:txBody>
      <dsp:txXfrm>
        <a:off x="488280" y="4214074"/>
        <a:ext cx="7836843" cy="648542"/>
      </dsp:txXfrm>
    </dsp:sp>
    <dsp:sp modelId="{D8C0C3C6-E6FC-4D4C-B53D-721C7AAA07B4}">
      <dsp:nvSpPr>
        <dsp:cNvPr id="0" name=""/>
        <dsp:cNvSpPr/>
      </dsp:nvSpPr>
      <dsp:spPr>
        <a:xfrm>
          <a:off x="82941" y="4133006"/>
          <a:ext cx="810678" cy="810678"/>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2375"/>
            <a:ext cx="4394200"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second of four chapters in a digital workbook on designing high-quality three-dimensional science assessment tasks for classroom use. This workbook is intended to help educators design and evaluate high-quality classroom science assessment tasks that provide meaningful information about what students know and can do in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91033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specifies that each performance expectation must combine a relevant practice of science or engineering with a disciplinary core idea and crosscutting concept appropriate for students of the designated grade level. Engaging in the practices of science helps students understand how scientific knowledge develops and can lead students to an appreciation of the range of approaches that are used to investigate, model, and explain the world as scientists and engineers would.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Appendix F. Science and Engineering Practices includes the eight practices of science and engineering that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identifies as essential for all students to learn. It describes how grade band expectations expand on the previous grade band’s experiences and progress to build a more sophisticated understanding of the SEP.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 excerpt from Appendix F specific to </a:t>
            </a:r>
            <a:r>
              <a:rPr lang="en-US" sz="1200" i="1" kern="1200" dirty="0">
                <a:solidFill>
                  <a:schemeClr val="tx1"/>
                </a:solidFill>
                <a:effectLst/>
                <a:latin typeface="+mn-lt"/>
                <a:ea typeface="+mn-ea"/>
                <a:cs typeface="+mn-cs"/>
              </a:rPr>
              <a:t>Developing and Using Models </a:t>
            </a:r>
            <a:r>
              <a:rPr lang="en-US" sz="1200" kern="1200" dirty="0">
                <a:solidFill>
                  <a:schemeClr val="tx1"/>
                </a:solidFill>
                <a:effectLst/>
                <a:latin typeface="+mn-lt"/>
                <a:ea typeface="+mn-ea"/>
                <a:cs typeface="+mn-cs"/>
              </a:rPr>
              <a:t>for the PE, MS-ESS1-1. Cross-referenced with the progression of understanding for this SEP in the </a:t>
            </a:r>
            <a:r>
              <a:rPr lang="en-US" sz="1200" i="1" kern="1200" dirty="0">
                <a:solidFill>
                  <a:schemeClr val="tx1"/>
                </a:solidFill>
                <a:effectLst/>
                <a:latin typeface="+mn-lt"/>
                <a:ea typeface="+mn-ea"/>
                <a:cs typeface="+mn-cs"/>
              </a:rPr>
              <a:t>Framework, </a:t>
            </a:r>
            <a:r>
              <a:rPr lang="en-US" sz="1200" kern="1200" dirty="0">
                <a:solidFill>
                  <a:schemeClr val="tx1"/>
                </a:solidFill>
                <a:effectLst/>
                <a:latin typeface="+mn-lt"/>
                <a:ea typeface="+mn-ea"/>
                <a:cs typeface="+mn-cs"/>
              </a:rPr>
              <a:t>students in grades 6–8 should be using more sophisticated types of models, which is highly dependent on prior knowledge and skills and on their understanding of the system being modeled. This will lead students to develop a level of facility in constructing and applying appropriate models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NRC, 2012, pp. 58-59). Note as compared to grades 3–5, where students are building and revising simple models and using models to represent events and design solutions, in grades 6–8, students are developing, using, and revising models to describe, test, and predict more </a:t>
            </a:r>
            <a:r>
              <a:rPr lang="en-US" sz="1200" i="1" kern="1200" dirty="0">
                <a:solidFill>
                  <a:schemeClr val="tx1"/>
                </a:solidFill>
                <a:effectLst/>
                <a:latin typeface="+mn-lt"/>
                <a:ea typeface="+mn-ea"/>
                <a:cs typeface="+mn-cs"/>
              </a:rPr>
              <a:t>abstract</a:t>
            </a:r>
            <a:r>
              <a:rPr lang="en-US" sz="1200" kern="1200" dirty="0">
                <a:solidFill>
                  <a:schemeClr val="tx1"/>
                </a:solidFill>
                <a:effectLst/>
                <a:latin typeface="+mn-lt"/>
                <a:ea typeface="+mn-ea"/>
                <a:cs typeface="+mn-cs"/>
              </a:rPr>
              <a:t> phenomena and design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unpack your selected PE, you can rely on Appendix F to help identify the key aspects, prior knowledge, and boundaries for assessment by looking carefully within and across the grade band progressions. For example, the progression at the 3–5 grade band provides information that should be considered prior knowledge for grades 6–8 students. Similarly, the progression at grades 9–12 provides ideas for what could be considered advanced knowledge or understanding and outside of the boundaries for assessment for grades 6–8 students.</a:t>
            </a:r>
            <a:endParaRPr lang="en-US" dirty="0"/>
          </a:p>
          <a:p>
            <a:endParaRPr lang="en-US" dirty="0"/>
          </a:p>
          <a:p>
            <a:r>
              <a:rPr lang="en-US" dirty="0"/>
              <a:t>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10</a:t>
            </a:fld>
            <a:endParaRPr lang="en-US"/>
          </a:p>
        </p:txBody>
      </p:sp>
    </p:spTree>
    <p:extLst>
      <p:ext uri="{BB962C8B-B14F-4D97-AF65-F5344CB8AC3E}">
        <p14:creationId xmlns:p14="http://schemas.microsoft.com/office/powerpoint/2010/main" val="192723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Crosscutting concepts have value because they provide students with connections and intellectual tools that are related across the differing areas of disciplinary content and can enrich their application of practices and their understanding of core ideas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NRC, 2012, p. 233). They bridge disciplinary boundaries, uniting core ideas throughout the fields of science and engineering.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Appendix G. Crosscutting Concepts provides a brief summary of how each crosscutting concept increases in complexity and sophistication across the grades as envisioned in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and provides examples of PEs to illustrate how these concepts play out in the NGSS.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 excerpt from Appendix G specific to </a:t>
            </a:r>
            <a:r>
              <a:rPr lang="en-US" sz="1200" i="1" kern="1200" dirty="0">
                <a:solidFill>
                  <a:schemeClr val="tx1"/>
                </a:solidFill>
                <a:effectLst/>
                <a:latin typeface="+mn-lt"/>
                <a:ea typeface="+mn-ea"/>
                <a:cs typeface="+mn-cs"/>
              </a:rPr>
              <a:t>Patterns, </a:t>
            </a:r>
            <a:r>
              <a:rPr lang="en-US" sz="1200" kern="1200" dirty="0">
                <a:solidFill>
                  <a:schemeClr val="tx1"/>
                </a:solidFill>
                <a:effectLst/>
                <a:latin typeface="+mn-lt"/>
                <a:ea typeface="+mn-ea"/>
                <a:cs typeface="+mn-cs"/>
              </a:rPr>
              <a:t>which is highlighted for the PE, MS-ESS1-1. For each grade band, the way students observe and use patterns becomes increasingly sophisticated. Cross-referenced with the progression of understanding for this CCC in the </a:t>
            </a:r>
            <a:r>
              <a:rPr lang="en-US" sz="1200" i="1" kern="1200" dirty="0">
                <a:solidFill>
                  <a:schemeClr val="tx1"/>
                </a:solidFill>
                <a:effectLst/>
                <a:latin typeface="+mn-lt"/>
                <a:ea typeface="+mn-ea"/>
                <a:cs typeface="+mn-cs"/>
              </a:rPr>
              <a:t>Framework, </a:t>
            </a:r>
            <a:r>
              <a:rPr lang="en-US" sz="1200" kern="1200" dirty="0">
                <a:solidFill>
                  <a:schemeClr val="tx1"/>
                </a:solidFill>
                <a:effectLst/>
                <a:latin typeface="+mn-lt"/>
                <a:ea typeface="+mn-ea"/>
                <a:cs typeface="+mn-cs"/>
              </a:rPr>
              <a:t>students in grades 6–8 relate patterns to microscopic and atomic-level structure; for example, they may note that chemical molecules contain particular ratios of different atoms. This more sophisticated understanding of patterns is born out of earlier learning in which students in upper elementary grades are analyzing patterns in rate of change, such as the growth rate of plants under different conditions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NRC, 2012, pp. 86-87).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unpack your selected PE, you can rely on Appendix G to help identify the key aspects, prior knowledge, and boundaries for assessment by looking carefully within and across the grade band progressions. Again, the progression at the 3–5 grade band provides information that should be considered prior knowledge for grades 6–8 students. Similarly, the progression at grades 9–12 provides ideas for what could be considered advanced knowledge or understanding and outside of the boundaries for assessment for grades 6–8 students.</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18132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second chapter of the SCILLSS digital workbook on designing high-quality three-dimensional science assessment tasks for classroom use.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12</a:t>
            </a:fld>
            <a:endParaRPr lang="en-US"/>
          </a:p>
        </p:txBody>
      </p:sp>
    </p:spTree>
    <p:extLst>
      <p:ext uri="{BB962C8B-B14F-4D97-AF65-F5344CB8AC3E}">
        <p14:creationId xmlns:p14="http://schemas.microsoft.com/office/powerpoint/2010/main" val="1195152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13</a:t>
            </a:fld>
            <a:endParaRPr lang="en-US"/>
          </a:p>
        </p:txBody>
      </p:sp>
    </p:spTree>
    <p:extLst>
      <p:ext uri="{BB962C8B-B14F-4D97-AF65-F5344CB8AC3E}">
        <p14:creationId xmlns:p14="http://schemas.microsoft.com/office/powerpoint/2010/main" val="52888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198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15</a:t>
            </a:fld>
            <a:endParaRPr lang="en-US"/>
          </a:p>
        </p:txBody>
      </p:sp>
    </p:spTree>
    <p:extLst>
      <p:ext uri="{BB962C8B-B14F-4D97-AF65-F5344CB8AC3E}">
        <p14:creationId xmlns:p14="http://schemas.microsoft.com/office/powerpoint/2010/main" val="421085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2 of this workbook includes a series of six modules. Together, these six modules provide an in-depth exploration of the first phase of principled assessment design: development of the unpacking tool. In this chapter, we describe how to systematically unpack a performance expectation or indicator into its multiple components to develop a clear and deep understanding of each dimension and the boundaries of what can be assessed. We provide opportunities for you to engage in interactive activities and explore and use our design template to complete your own unpacking of a three-dimensional science standard.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module, Module 2.4, we present and describe the resources available to support the unpacking process. In later modules, Modules 2.5 and 2.6, we provide specific guidance for completing the unpacking tool and offer an interactive activity to evaluate the quality of an existing unpacking tool and to illustrate the importance and benefits of reviewing and continually refining the tool. </a:t>
            </a:r>
          </a:p>
          <a:p>
            <a:pPr marR="0" lvl="0">
              <a:spcBef>
                <a:spcPts val="0"/>
              </a:spcBef>
              <a:spcAft>
                <a:spcPts val="600"/>
              </a:spcAft>
              <a:buFont typeface="Symbol" panose="05050102010706020507" pitchFamily="18" charset="2"/>
              <a:buNone/>
            </a:pPr>
            <a:endParaRPr lang="en-US" dirty="0"/>
          </a:p>
          <a:p>
            <a:pPr marR="0" lvl="0">
              <a:spcBef>
                <a:spcPts val="0"/>
              </a:spcBef>
              <a:spcAft>
                <a:spcPts val="600"/>
              </a:spcAft>
              <a:buFont typeface="Symbol" panose="05050102010706020507" pitchFamily="18" charset="2"/>
              <a:buNone/>
            </a:pPr>
            <a:endParaRPr lang="en-US" dirty="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1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Module 2.4, we review key resources for unpacking a performance expectation, or indicator, and discuss how you can use your professional expertise as a science educator along with each of these resources to assist in the completion of an unpacking tool.</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01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Various resources are available to assist you with the unpacking process. We provide these resources in the Web Links pod and Resources pod for your reference during or following your completion of this module.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your professional expertise is invaluable. You are likely already well-versed in the NGSS or your state science standards, and you have first-hand experience implementing curriculum and instruction aligned to those standards. You also have a deep understanding of your students. You can bring to bear past experiences, including your observations of students’ knowledge, skills, and abilities before, during, and after instruction and your knowledge of how students learn science and acquire understanding over time. This experience will be helpful for defining the key aspects and prior knowledge of each dimension as well as the relationships between the CCC and SEP for the targeted PE.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it’s important to note that in addition to your expertise as an educator, you also have a wealth of information at your fingertips to assist with unpacking. As we take a closer look at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and the NGSS PEs, evidence statements, and progressions, you’ll see how these resources can serve as the foundation for unpacking. There is no need to reinvent the wheel or to rely solely on your professional expertise when engaging in this work. Rather, our intent is to demonstrate how you can use your professional expertise in combination with these existing resources. Your scientific knowledge and your experience as a science educator and documentation such as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and the NGSS PEs, evidence statements, and progressions can together provide useful information to support your unpacking.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first look at the</a:t>
            </a:r>
            <a:r>
              <a:rPr lang="en-US" sz="1200" i="1" kern="1200" dirty="0">
                <a:solidFill>
                  <a:schemeClr val="tx1"/>
                </a:solidFill>
                <a:effectLst/>
                <a:latin typeface="+mn-lt"/>
                <a:ea typeface="+mn-ea"/>
                <a:cs typeface="+mn-cs"/>
              </a:rPr>
              <a:t> Framework</a:t>
            </a:r>
            <a:r>
              <a:rPr lang="en-US" sz="1200" kern="1200" dirty="0">
                <a:solidFill>
                  <a:schemeClr val="tx1"/>
                </a:solidFill>
                <a:effectLst/>
                <a:latin typeface="+mn-lt"/>
                <a:ea typeface="+mn-ea"/>
                <a:cs typeface="+mn-cs"/>
              </a:rPr>
              <a:t> as a resource for building on your knowledge and expertise as it relates to the NGSS and how it is a critical resource that supports the development of the unpacking tool.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4</a:t>
            </a:fld>
            <a:endParaRPr lang="en-US"/>
          </a:p>
        </p:txBody>
      </p:sp>
    </p:spTree>
    <p:extLst>
      <p:ext uri="{BB962C8B-B14F-4D97-AF65-F5344CB8AC3E}">
        <p14:creationId xmlns:p14="http://schemas.microsoft.com/office/powerpoint/2010/main" val="36064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 Framework for K–12 Science Education</a:t>
            </a:r>
            <a:r>
              <a:rPr lang="en-US" sz="1200" kern="1200" dirty="0">
                <a:solidFill>
                  <a:schemeClr val="tx1"/>
                </a:solidFill>
                <a:effectLst/>
                <a:latin typeface="+mn-lt"/>
                <a:ea typeface="+mn-ea"/>
                <a:cs typeface="+mn-cs"/>
              </a:rPr>
              <a:t> represents the initial step in a process to create new standards in K–12 science education—a common set of Next Generation Science Standards. This framework builds on the strong foundation of previous studies that sought to identify and describe the major ideas for K–12 science education.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highlights the power of integrating the ideas of science with engagement in the practices of science and is designed to build students’ proficiency and appreciation for science throughout a K–12 educational experience.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overarching goal of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is to ensure that by the end of 12th grade, all students have some appreciation of the beauty and wonder of science; possess sufficient knowledge of science and engineering to engage in public discussions on related issues; are careful consumers of scientific and technological information related to their everyday lives; are able to continue to learn about science outside school; and have the skills to enter careers of their choice, including (but not limited to) careers in science, engineering, and technology.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two of the </a:t>
            </a:r>
            <a:r>
              <a:rPr lang="en-US" sz="1200" i="1" kern="1200" dirty="0">
                <a:solidFill>
                  <a:schemeClr val="tx1"/>
                </a:solidFill>
                <a:effectLst/>
                <a:latin typeface="+mn-lt"/>
                <a:ea typeface="+mn-ea"/>
                <a:cs typeface="+mn-cs"/>
              </a:rPr>
              <a:t>Framework </a:t>
            </a:r>
            <a:r>
              <a:rPr lang="en-US" sz="1200" kern="1200" dirty="0">
                <a:solidFill>
                  <a:schemeClr val="tx1"/>
                </a:solidFill>
                <a:effectLst/>
                <a:latin typeface="+mn-lt"/>
                <a:ea typeface="+mn-ea"/>
                <a:cs typeface="+mn-cs"/>
              </a:rPr>
              <a:t>explicates the dimensions—the SEPs, CCCs, and the disciplinary-related DCIs—by stressing the importance of developing students’ knowledge related to the dimensions, including detailed descriptions of each of the eight practices, the seven CCCs, and their value across the sciences and in engineering, and the DCIs organized by the disciplines of Life Sciences, Physical Sciences, Earth and Space Sciences, and Engineering, Technology and Applications of Science. In addition, part two of the </a:t>
            </a:r>
            <a:r>
              <a:rPr lang="en-US" sz="1200" i="1" kern="1200" dirty="0">
                <a:solidFill>
                  <a:schemeClr val="tx1"/>
                </a:solidFill>
                <a:effectLst/>
                <a:latin typeface="+mn-lt"/>
                <a:ea typeface="+mn-ea"/>
                <a:cs typeface="+mn-cs"/>
              </a:rPr>
              <a:t>Framework </a:t>
            </a:r>
            <a:r>
              <a:rPr lang="en-US" sz="1200" kern="1200" dirty="0">
                <a:solidFill>
                  <a:schemeClr val="tx1"/>
                </a:solidFill>
                <a:effectLst/>
                <a:latin typeface="+mn-lt"/>
                <a:ea typeface="+mn-ea"/>
                <a:cs typeface="+mn-cs"/>
              </a:rPr>
              <a:t>also describes grade 12 goals, the progression of the dimensions across K–12, or grade-band endpoints.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purposes, as we explore the multiple resources that will support your efforts to develop an unpacking tool and to highlight examples from these resources, we focus on a middle school NGSS PE, </a:t>
            </a:r>
            <a:r>
              <a:rPr lang="en-US" sz="1200" i="1" kern="1200" dirty="0">
                <a:solidFill>
                  <a:schemeClr val="tx1"/>
                </a:solidFill>
                <a:effectLst/>
                <a:latin typeface="+mn-lt"/>
                <a:ea typeface="+mn-ea"/>
                <a:cs typeface="+mn-cs"/>
              </a:rPr>
              <a:t>MS-ESS1-1: Develop and use a model of the Earth-sun-moon system to describe the cyclic patterns of lunar phases, eclipses of the sun and moon, and seasons.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the information provided in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related to the SEP, </a:t>
            </a:r>
            <a:r>
              <a:rPr lang="en-US" sz="1200" i="1" kern="1200" dirty="0">
                <a:solidFill>
                  <a:schemeClr val="tx1"/>
                </a:solidFill>
                <a:effectLst/>
                <a:latin typeface="+mn-lt"/>
                <a:ea typeface="+mn-ea"/>
                <a:cs typeface="+mn-cs"/>
              </a:rPr>
              <a:t>Developing and Using Models, </a:t>
            </a:r>
            <a:r>
              <a:rPr lang="en-US" sz="1200" kern="1200" dirty="0">
                <a:solidFill>
                  <a:schemeClr val="tx1"/>
                </a:solidFill>
                <a:effectLst/>
                <a:latin typeface="+mn-lt"/>
                <a:ea typeface="+mn-ea"/>
                <a:cs typeface="+mn-cs"/>
              </a:rPr>
              <a:t>as it pertains to MS-ESS1-1.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defines and describes how conceptual models allow scientists and engineers to better visualize and understand a phenomenon under investigation to develop a possible solution to a design problem.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also includes the goals related to this SEP, which are to be met by grade 12, and how modeling progresses from the earliest grades.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Related to </a:t>
            </a:r>
            <a:r>
              <a:rPr lang="en-US" sz="1200" i="1" kern="1200" dirty="0">
                <a:solidFill>
                  <a:schemeClr val="tx1"/>
                </a:solidFill>
                <a:effectLst/>
                <a:latin typeface="+mn-lt"/>
                <a:ea typeface="+mn-ea"/>
                <a:cs typeface="+mn-cs"/>
              </a:rPr>
              <a:t>Patterns</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provides a definition and examples of the crosscutting concept followed by a description of the progression beginning with young children through the upper elementary grades to middle and high school.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then followed by the DCIs, organized by discipline. We feature </a:t>
            </a:r>
            <a:r>
              <a:rPr lang="en-US" sz="1200" i="1" kern="1200" dirty="0">
                <a:solidFill>
                  <a:schemeClr val="tx1"/>
                </a:solidFill>
                <a:effectLst/>
                <a:latin typeface="+mn-lt"/>
                <a:ea typeface="+mn-ea"/>
                <a:cs typeface="+mn-cs"/>
              </a:rPr>
              <a:t>Earth and Space Science</a:t>
            </a:r>
            <a:r>
              <a:rPr lang="en-US" sz="1200" kern="1200" dirty="0">
                <a:solidFill>
                  <a:schemeClr val="tx1"/>
                </a:solidFill>
                <a:effectLst/>
                <a:latin typeface="+mn-lt"/>
                <a:ea typeface="+mn-ea"/>
                <a:cs typeface="+mn-cs"/>
              </a:rPr>
              <a:t>, ESS1.A and ESS1.B, as it relates to the PE MS-ESS1-1.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describes the core ideas and how they progress across grade levels as grade band endpoints.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take a deeper dive into the architecture of the NGSS standards and how the NGSS appendices will support the development of the unpacking tool using the same middle school PE, MS-ESS1-1.</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5</a:t>
            </a:fld>
            <a:endParaRPr lang="en-US"/>
          </a:p>
        </p:txBody>
      </p:sp>
    </p:spTree>
    <p:extLst>
      <p:ext uri="{BB962C8B-B14F-4D97-AF65-F5344CB8AC3E}">
        <p14:creationId xmlns:p14="http://schemas.microsoft.com/office/powerpoint/2010/main" val="424974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beginning of the NGSS development process, to eliminate potential redundancy, seek an appropriate grain size, and seek natural connections among the DCIs identified within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the writers arranged the DCIs into topics around which to develop the standards.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topical arrangement includes the foundation boxes, which indicate the related DCIs, SEPs, and CCCs, which address the set of PEs related to </a:t>
            </a:r>
            <a:r>
              <a:rPr lang="en-US" sz="1200" i="1" kern="1200" dirty="0">
                <a:solidFill>
                  <a:schemeClr val="tx1"/>
                </a:solidFill>
                <a:effectLst/>
                <a:latin typeface="+mn-lt"/>
                <a:ea typeface="+mn-ea"/>
                <a:cs typeface="+mn-cs"/>
              </a:rPr>
              <a:t>Space Systems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pause the presentation to review the set of PEs and each PE’s corresponding statements in the foundation boxes. Note the statements specific to MS-ESS1-1 are circled and that in some instances, a statement may be associated with more than one PE, for example, as shown for the SEP, </a:t>
            </a:r>
            <a:r>
              <a:rPr lang="en-US" sz="1200" i="1" kern="1200" dirty="0">
                <a:solidFill>
                  <a:schemeClr val="tx1"/>
                </a:solidFill>
                <a:effectLst/>
                <a:latin typeface="+mn-lt"/>
                <a:ea typeface="+mn-ea"/>
                <a:cs typeface="+mn-cs"/>
              </a:rPr>
              <a:t>Developing and Using Models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shown here, states may have created NGSS-aligned science standards and organized the content of standards using unique formatting, coding systems, and organization of the content.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pause the presentation to review these three examples of state NGSS-aligned science standards. Consider your state’s science standards and how they may be similar or different in their formatting, coding system, and organization as compared to the NGSS. </a:t>
            </a:r>
          </a:p>
          <a:p>
            <a:endParaRPr lang="en-US" i="0"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6</a:t>
            </a:fld>
            <a:endParaRPr lang="en-US"/>
          </a:p>
        </p:txBody>
      </p:sp>
    </p:spTree>
    <p:extLst>
      <p:ext uri="{BB962C8B-B14F-4D97-AF65-F5344CB8AC3E}">
        <p14:creationId xmlns:p14="http://schemas.microsoft.com/office/powerpoint/2010/main" val="134474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next two slides, we examine another helpful resource for unpacking: the NGSS Evidence Statements. This slide shows the PE MS-ESS1-1 and its dimensions for which a set of evidence statements are provided. Before we review the evidence statements for this PE on the next slide, let’s get further oriented to the PE and its dimensions.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 given sub-idea related to a topic, in this instance, </a:t>
            </a:r>
            <a:r>
              <a:rPr lang="en-US" sz="1200" i="1" kern="1200" dirty="0">
                <a:solidFill>
                  <a:schemeClr val="tx1"/>
                </a:solidFill>
                <a:effectLst/>
                <a:latin typeface="+mn-lt"/>
                <a:ea typeface="+mn-ea"/>
                <a:cs typeface="+mn-cs"/>
              </a:rPr>
              <a:t>Earth’s Place in the Universe, </a:t>
            </a:r>
            <a:r>
              <a:rPr lang="en-US" sz="1200" kern="1200" dirty="0">
                <a:solidFill>
                  <a:schemeClr val="tx1"/>
                </a:solidFill>
                <a:effectLst/>
                <a:latin typeface="+mn-lt"/>
                <a:ea typeface="+mn-ea"/>
                <a:cs typeface="+mn-cs"/>
              </a:rPr>
              <a:t>a single PE is indicated. The PE is stated in the context of what students can do to demonstrate understanding. This is followed by the foundation boxes, which identify the specific SEP, DCI or DCIs, and CCC aligned to this PE.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pause the presentation to review this PE and the content in the foundation boxes. Resume the presentation when you are ready to advance to the next slide and see the evidence statements for this PE.</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7</a:t>
            </a:fld>
            <a:endParaRPr lang="en-US"/>
          </a:p>
        </p:txBody>
      </p:sp>
    </p:spTree>
    <p:extLst>
      <p:ext uri="{BB962C8B-B14F-4D97-AF65-F5344CB8AC3E}">
        <p14:creationId xmlns:p14="http://schemas.microsoft.com/office/powerpoint/2010/main" val="253751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NGSS Evidence Statements provide educators with additional detail on what students should know and be able to do to demonstrate understanding of a PE. The evidence statements are observable and measurable components that articulate how students can use the practice to demonstrate their understanding of the DCI, or DCIs, through the lens of the CCC, and thus, demonstrate proficiency on each PE. The evidence statements do this by clarifying: 1) how the three dimensions could be assessed together, rather than in independent units; 2) the underlying knowledge required for each DCI; 3) the detailed approaches to science and engineering practices; and 4) how crosscutting concepts might be used to deepen content- and practice-driven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science and engineering practices are used as the organizing structure for the evidence statements. Keep in mind that this does not mean that the practices are more important than the other dimensions. The proper integration of practices makes students’ thinking visible and provides an avenue for students to demonstrate full proficiency in a practice.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the evidence statements are not created to be used as curriculum, nor prescribe the context through which the PEs are taught and assessed, or the sequence of PEs during instruction.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shows a sample of the evidence statements for the PE, MS-ESS1-1. The full set of evidence statements for this PE is available in the Web Links pod. Please pause the presentation to access and familiarize yourself with the evidence statements for this PE. How are the dimensions represented and organized within the evidence statements? How do the evidence statements explicate the components of the model and the relationships and connections that demonstrate the observable features of student performance?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137307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shift gears and look at an additional set of resources, the NGSS appendices. We begin with an excerpt from Appendix E. Disciplinary Core Idea Progressions.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describes the progression of disciplinary core ideas in the grade band endpoints. These grade band endpoints reflect an increase in students’ understanding of the disciplinary core ideas as they progress from one grade band to the next. Some of the sub-ideas within the disciplinary core ideas overlap significantly. You will notice there is not always a clear division between those ideas, so several progressions are divided among more than one sub-idea.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Earth Space Science Progression, the 6–8 grade band includes two sub-ideas: </a:t>
            </a:r>
            <a:r>
              <a:rPr lang="en-US" sz="1200" i="1" kern="1200" dirty="0">
                <a:solidFill>
                  <a:schemeClr val="tx1"/>
                </a:solidFill>
                <a:effectLst/>
                <a:latin typeface="+mn-lt"/>
                <a:ea typeface="+mn-ea"/>
                <a:cs typeface="+mn-cs"/>
              </a:rPr>
              <a:t>ESS1.A: The universe and its stars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ESS1.B: Earth and the solar system</a:t>
            </a:r>
            <a:r>
              <a:rPr lang="en-US" sz="1200" kern="1200" dirty="0">
                <a:solidFill>
                  <a:schemeClr val="tx1"/>
                </a:solidFill>
                <a:effectLst/>
                <a:latin typeface="+mn-lt"/>
                <a:ea typeface="+mn-ea"/>
                <a:cs typeface="+mn-cs"/>
              </a:rPr>
              <a:t>. They build on knowledge acquired at the 3–5 grade band that </a:t>
            </a:r>
            <a:r>
              <a:rPr lang="en-US" sz="1200" i="1" kern="1200" dirty="0">
                <a:solidFill>
                  <a:schemeClr val="tx1"/>
                </a:solidFill>
                <a:effectLst/>
                <a:latin typeface="+mn-lt"/>
                <a:ea typeface="+mn-ea"/>
                <a:cs typeface="+mn-cs"/>
              </a:rPr>
              <a:t>the sun is a star that appears larger and brighter than other stars because it is closer, stars range greatly in size and distance from the Earth and that this can explain their relative brightness,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the Earth’s orbit and rotation and the orbit of the moon around the Earth cause observable patterns </a:t>
            </a:r>
            <a:r>
              <a:rPr lang="en-US" sz="1200" kern="1200" dirty="0">
                <a:solidFill>
                  <a:schemeClr val="tx1"/>
                </a:solidFill>
                <a:effectLst/>
                <a:latin typeface="+mn-lt"/>
                <a:ea typeface="+mn-ea"/>
                <a:cs typeface="+mn-cs"/>
              </a:rPr>
              <a:t>(the</a:t>
            </a:r>
            <a:r>
              <a:rPr lang="en-US" sz="1200" i="1" kern="1200" dirty="0">
                <a:solidFill>
                  <a:schemeClr val="tx1"/>
                </a:solidFill>
                <a:effectLst/>
                <a:latin typeface="+mn-lt"/>
                <a:ea typeface="+mn-ea"/>
                <a:cs typeface="+mn-cs"/>
              </a:rPr>
              <a:t> Framework, </a:t>
            </a:r>
            <a:r>
              <a:rPr lang="en-US" sz="1200" kern="1200" dirty="0">
                <a:solidFill>
                  <a:schemeClr val="tx1"/>
                </a:solidFill>
                <a:effectLst/>
                <a:latin typeface="+mn-lt"/>
                <a:ea typeface="+mn-ea"/>
                <a:cs typeface="+mn-cs"/>
              </a:rPr>
              <a:t>NRC, 2012, p. 174). At the end of the 6–8 grade band, we want students to have a more sophisticated understanding of the solar system, including that </a:t>
            </a:r>
            <a:r>
              <a:rPr lang="en-US" sz="1200" i="1" kern="1200" dirty="0">
                <a:solidFill>
                  <a:schemeClr val="tx1"/>
                </a:solidFill>
                <a:effectLst/>
                <a:latin typeface="+mn-lt"/>
                <a:ea typeface="+mn-ea"/>
                <a:cs typeface="+mn-cs"/>
              </a:rPr>
              <a:t>patterns of the apparent motion of the sun, the moon, and stars in the sky can be observed, described, predicted, and explained with models </a:t>
            </a:r>
            <a:r>
              <a:rPr lang="en-US" sz="1200" kern="1200" dirty="0">
                <a:solidFill>
                  <a:schemeClr val="tx1"/>
                </a:solidFill>
                <a:effectLst/>
                <a:latin typeface="+mn-lt"/>
                <a:ea typeface="+mn-ea"/>
                <a:cs typeface="+mn-cs"/>
              </a:rPr>
              <a:t>(the</a:t>
            </a:r>
            <a:r>
              <a:rPr lang="en-US" sz="1200" i="1" kern="1200" dirty="0">
                <a:solidFill>
                  <a:schemeClr val="tx1"/>
                </a:solidFill>
                <a:effectLst/>
                <a:latin typeface="+mn-lt"/>
                <a:ea typeface="+mn-ea"/>
                <a:cs typeface="+mn-cs"/>
              </a:rPr>
              <a:t> Framework, </a:t>
            </a:r>
            <a:r>
              <a:rPr lang="en-US" sz="1200" kern="1200" dirty="0">
                <a:solidFill>
                  <a:schemeClr val="tx1"/>
                </a:solidFill>
                <a:effectLst/>
                <a:latin typeface="+mn-lt"/>
                <a:ea typeface="+mn-ea"/>
                <a:cs typeface="+mn-cs"/>
              </a:rPr>
              <a:t>NRC, 2012, p. 174), that Earth and its solar system, consisting of the</a:t>
            </a:r>
            <a:r>
              <a:rPr lang="en-US" sz="1200" i="1" kern="1200" dirty="0">
                <a:solidFill>
                  <a:schemeClr val="tx1"/>
                </a:solidFill>
                <a:effectLst/>
                <a:latin typeface="+mn-lt"/>
                <a:ea typeface="+mn-ea"/>
                <a:cs typeface="+mn-cs"/>
              </a:rPr>
              <a:t> sun and a collection of objects that are held in orbit around the sun by its gravitational pull on them </a:t>
            </a:r>
            <a:r>
              <a:rPr lang="en-US" sz="1200" kern="1200" dirty="0">
                <a:solidFill>
                  <a:schemeClr val="tx1"/>
                </a:solidFill>
                <a:effectLst/>
                <a:latin typeface="+mn-lt"/>
                <a:ea typeface="+mn-ea"/>
                <a:cs typeface="+mn-cs"/>
              </a:rPr>
              <a:t>(the</a:t>
            </a:r>
            <a:r>
              <a:rPr lang="en-US" sz="1200" i="1" kern="1200" dirty="0">
                <a:solidFill>
                  <a:schemeClr val="tx1"/>
                </a:solidFill>
                <a:effectLst/>
                <a:latin typeface="+mn-lt"/>
                <a:ea typeface="+mn-ea"/>
                <a:cs typeface="+mn-cs"/>
              </a:rPr>
              <a:t> Framework, </a:t>
            </a:r>
            <a:r>
              <a:rPr lang="en-US" sz="1200" kern="1200" dirty="0">
                <a:solidFill>
                  <a:schemeClr val="tx1"/>
                </a:solidFill>
                <a:effectLst/>
                <a:latin typeface="+mn-lt"/>
                <a:ea typeface="+mn-ea"/>
                <a:cs typeface="+mn-cs"/>
              </a:rPr>
              <a:t>NRC, 2012, p. 176),</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part of the Milky Way Galaxy, and that this model of the solar system can </a:t>
            </a:r>
            <a:r>
              <a:rPr lang="en-US" sz="1200" i="1" kern="1200" dirty="0">
                <a:solidFill>
                  <a:schemeClr val="tx1"/>
                </a:solidFill>
                <a:effectLst/>
                <a:latin typeface="+mn-lt"/>
                <a:ea typeface="+mn-ea"/>
                <a:cs typeface="+mn-cs"/>
              </a:rPr>
              <a:t>explain tides, eclipses of the sun and the moon, and the motion of the planets in the sky relative to the stars</a:t>
            </a:r>
            <a:r>
              <a:rPr lang="en-US" sz="1200" kern="1200" dirty="0">
                <a:solidFill>
                  <a:schemeClr val="tx1"/>
                </a:solidFill>
                <a:effectLst/>
                <a:latin typeface="+mn-lt"/>
                <a:ea typeface="+mn-ea"/>
                <a:cs typeface="+mn-cs"/>
              </a:rPr>
              <a:t> (the</a:t>
            </a:r>
            <a:r>
              <a:rPr lang="en-US" sz="1200" i="1" kern="1200" dirty="0">
                <a:solidFill>
                  <a:schemeClr val="tx1"/>
                </a:solidFill>
                <a:effectLst/>
                <a:latin typeface="+mn-lt"/>
                <a:ea typeface="+mn-ea"/>
                <a:cs typeface="+mn-cs"/>
              </a:rPr>
              <a:t> Framework, </a:t>
            </a:r>
            <a:r>
              <a:rPr lang="en-US" sz="1200" kern="1200" dirty="0">
                <a:solidFill>
                  <a:schemeClr val="tx1"/>
                </a:solidFill>
                <a:effectLst/>
                <a:latin typeface="+mn-lt"/>
                <a:ea typeface="+mn-ea"/>
                <a:cs typeface="+mn-cs"/>
              </a:rPr>
              <a:t>NRC, 2012, p. 174).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unpack your selected PE, you can rely on Appendix E to help identify the key aspects, prior knowledge, and boundaries for assessment by looking carefully within and across the grade band progressions. For example, the progression at the 3–5 grade band provides information that should be considered prior knowledge for grades 6–8 students. Similarly, the progression at grades 9–12 provides ideas for what could be considered advanced knowledge or understanding and outside of the boundaries for assessment for grades 6–8 students.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i="0" kern="1200" dirty="0">
                <a:solidFill>
                  <a:schemeClr val="tx1"/>
                </a:solidFill>
                <a:effectLst/>
                <a:latin typeface="+mn-lt"/>
                <a:ea typeface="+mn-ea"/>
                <a:cs typeface="+mn-cs"/>
              </a:rPr>
              <a:t>intent </a:t>
            </a:r>
            <a:r>
              <a:rPr lang="en-US" sz="1200" kern="1200" dirty="0">
                <a:solidFill>
                  <a:schemeClr val="tx1"/>
                </a:solidFill>
                <a:effectLst/>
                <a:latin typeface="+mn-lt"/>
                <a:ea typeface="+mn-ea"/>
                <a:cs typeface="+mn-cs"/>
              </a:rPr>
              <a:t>of the DCI progressions is not to promote separating the DCIs from the other two dimensions. Similarly, by engaging in the unpacking of a PE, we are not promoting teaching and assessing student learning of one dimension, separate from the other two. Our intent is instead to explicate the PE by breaking it into its components, knowing that to reach our end goal of designing coherent, NGSS-aligned curriculum, instruction, and assessment requires that we combine those components in an integrated way. By pulling the dimensions apart, we better understand the expectations for student learning, how the dimensions are interconnected, and how they must be integrated into high-quality three-dimensional instruction and assessment tasks. Unpacking informs the design and content of tasks by providing a clear focus of what is to be measured and not measured within and across the three dimensions</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37081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4.xml"/><Relationship Id="rId5" Type="http://schemas.openxmlformats.org/officeDocument/2006/relationships/tags" Target="../tags/tag77.xml"/><Relationship Id="rId4" Type="http://schemas.openxmlformats.org/officeDocument/2006/relationships/tags" Target="../tags/tag7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4.xml"/><Relationship Id="rId4" Type="http://schemas.openxmlformats.org/officeDocument/2006/relationships/tags" Target="../tags/tag9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5.xml"/><Relationship Id="rId4" Type="http://schemas.openxmlformats.org/officeDocument/2006/relationships/tags" Target="../tags/tag11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2.jpeg"/><Relationship Id="rId4"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43.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Master" Target="../slideMasters/slideMaster6.xml"/><Relationship Id="rId4" Type="http://schemas.openxmlformats.org/officeDocument/2006/relationships/tags" Target="../tags/tag14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jpeg"/><Relationship Id="rId5" Type="http://schemas.openxmlformats.org/officeDocument/2006/relationships/slideMaster" Target="../slideMasters/slideMaster6.xml"/><Relationship Id="rId4" Type="http://schemas.openxmlformats.org/officeDocument/2006/relationships/tags" Target="../tags/tag15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3.png"/><Relationship Id="rId5" Type="http://schemas.openxmlformats.org/officeDocument/2006/relationships/slideMaster" Target="../slideMasters/slideMaster6.xml"/><Relationship Id="rId4" Type="http://schemas.openxmlformats.org/officeDocument/2006/relationships/tags" Target="../tags/tag15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10/29/2020</a:t>
            </a:fld>
            <a:endParaRPr lang="en-US"/>
          </a:p>
        </p:txBody>
      </p:sp>
      <p:sp>
        <p:nvSpPr>
          <p:cNvPr id="6" name="Slide Number Placeholder 5"/>
          <p:cNvSpPr>
            <a:spLocks noGrp="1"/>
          </p:cNvSpPr>
          <p:nvPr>
            <p:ph type="sldNum" sz="quarter" idx="12"/>
          </p:nvPr>
        </p:nvSpPr>
        <p:spPr>
          <a:xfrm>
            <a:off x="2686051" y="6356354"/>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1"/>
            <a:ext cx="1067323"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9" y="4589467"/>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1"/>
            <a:ext cx="1067323"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10/29/2020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10/29/2020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10/29/2020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10/29/2020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1"/>
            <a:ext cx="1067323"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10/29/2020</a:t>
            </a:fld>
            <a:endParaRPr lang="en-US" dirty="0"/>
          </a:p>
        </p:txBody>
      </p:sp>
      <p:sp>
        <p:nvSpPr>
          <p:cNvPr id="5" name="Footer Placeholder 4"/>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10/29/2020</a:t>
            </a:fld>
            <a:endParaRPr lang="en-US" dirty="0"/>
          </a:p>
        </p:txBody>
      </p:sp>
      <p:sp>
        <p:nvSpPr>
          <p:cNvPr id="5" name="Footer Placeholder 4"/>
          <p:cNvSpPr>
            <a:spLocks noGrp="1"/>
          </p:cNvSpPr>
          <p:nvPr>
            <p:ph type="ftr" sz="quarter" idx="11"/>
            <p:custDataLst>
              <p:tags r:id="rId4"/>
            </p:custDataLst>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6"/>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71"/>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10/29/2020</a:t>
            </a:fld>
            <a:endParaRPr lang="en-US" dirty="0"/>
          </a:p>
        </p:txBody>
      </p:sp>
      <p:sp>
        <p:nvSpPr>
          <p:cNvPr id="5" name="Footer Placeholder 4"/>
          <p:cNvSpPr>
            <a:spLocks noGrp="1"/>
          </p:cNvSpPr>
          <p:nvPr>
            <p:ph type="ftr" sz="quarter" idx="11"/>
            <p:custDataLst>
              <p:tags r:id="rId4"/>
            </p:custDataLst>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5"/>
            </p:custDataLst>
          </p:nvPr>
        </p:nvSpPr>
        <p:spPr>
          <a:xfrm>
            <a:off x="3028951" y="6356358"/>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1" y="6356358"/>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2"/>
            </p:custDataLst>
          </p:nvPr>
        </p:nvSpPr>
        <p:spPr>
          <a:xfrm>
            <a:off x="3028951" y="6356358"/>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3"/>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3"/>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1" y="6356358"/>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8"/>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60"/>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4"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4"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6"/>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809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60"/>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4"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4"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6"/>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10/29/2020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10/29/2020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1" y="6356356"/>
            <a:ext cx="2057400" cy="365125"/>
          </a:xfrm>
          <a:prstGeom prst="rect">
            <a:avLst/>
          </a:prstGeom>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1" y="6356356"/>
            <a:ext cx="2057400" cy="365125"/>
          </a:xfrm>
          <a:prstGeom prst="rect">
            <a:avLst/>
          </a:prstGeom>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2"/>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92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727664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578560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229255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10/29/2020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2595682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10/29/2020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2376930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10/29/2020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9805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495769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936588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5290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10/29/2020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10/29/2020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665799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10/29/2020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677768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15850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Tree>
    <p:extLst>
      <p:ext uri="{BB962C8B-B14F-4D97-AF65-F5344CB8AC3E}">
        <p14:creationId xmlns:p14="http://schemas.microsoft.com/office/powerpoint/2010/main" val="74989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137"/>
            <a:ext cx="8229600" cy="1143000"/>
          </a:xfr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pic>
        <p:nvPicPr>
          <p:cNvPr id="8" name="Picture 7">
            <a:extLst>
              <a:ext uri="{FF2B5EF4-FFF2-40B4-BE49-F238E27FC236}">
                <a16:creationId xmlns:a16="http://schemas.microsoft.com/office/drawing/2014/main" id="{50B39A3E-0AE8-41F8-9372-7F86657378BE}"/>
              </a:ext>
            </a:extLst>
          </p:cNvPr>
          <p:cNvPicPr>
            <a:picLocks noChangeAspect="1"/>
          </p:cNvPicPr>
          <p:nvPr userDrawn="1"/>
        </p:nvPicPr>
        <p:blipFill>
          <a:blip r:embed="rId2"/>
          <a:stretch>
            <a:fillRect/>
          </a:stretch>
        </p:blipFill>
        <p:spPr>
          <a:xfrm>
            <a:off x="7802217" y="136520"/>
            <a:ext cx="1232452" cy="1232452"/>
          </a:xfrm>
          <a:prstGeom prst="rect">
            <a:avLst/>
          </a:prstGeom>
        </p:spPr>
      </p:pic>
      <p:sp>
        <p:nvSpPr>
          <p:cNvPr id="10" name="Slide Number Placeholder 5">
            <a:extLst>
              <a:ext uri="{FF2B5EF4-FFF2-40B4-BE49-F238E27FC236}">
                <a16:creationId xmlns:a16="http://schemas.microsoft.com/office/drawing/2014/main" id="{41DFE31A-BF64-4F73-8619-B13FAA19B12D}"/>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5707303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8" name="Picture 7">
            <a:extLst>
              <a:ext uri="{FF2B5EF4-FFF2-40B4-BE49-F238E27FC236}">
                <a16:creationId xmlns:a16="http://schemas.microsoft.com/office/drawing/2014/main" id="{43F8B580-5574-4484-A4C3-C588EBD6032B}"/>
              </a:ext>
            </a:extLst>
          </p:cNvPr>
          <p:cNvPicPr>
            <a:picLocks noChangeAspect="1"/>
          </p:cNvPicPr>
          <p:nvPr userDrawn="1"/>
        </p:nvPicPr>
        <p:blipFill>
          <a:blip r:embed="rId2"/>
          <a:stretch>
            <a:fillRect/>
          </a:stretch>
        </p:blipFill>
        <p:spPr>
          <a:xfrm>
            <a:off x="7802217" y="136520"/>
            <a:ext cx="1232452" cy="1232452"/>
          </a:xfrm>
          <a:prstGeom prst="rect">
            <a:avLst/>
          </a:prstGeom>
        </p:spPr>
      </p:pic>
    </p:spTree>
    <p:extLst>
      <p:ext uri="{BB962C8B-B14F-4D97-AF65-F5344CB8AC3E}">
        <p14:creationId xmlns:p14="http://schemas.microsoft.com/office/powerpoint/2010/main" val="161407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8" name="Picture 7">
            <a:extLst>
              <a:ext uri="{FF2B5EF4-FFF2-40B4-BE49-F238E27FC236}">
                <a16:creationId xmlns:a16="http://schemas.microsoft.com/office/drawing/2014/main" id="{50BACB46-8133-41C3-89D6-D551CEDB974A}"/>
              </a:ext>
            </a:extLst>
          </p:cNvPr>
          <p:cNvPicPr>
            <a:picLocks noChangeAspect="1"/>
          </p:cNvPicPr>
          <p:nvPr userDrawn="1"/>
        </p:nvPicPr>
        <p:blipFill>
          <a:blip r:embed="rId2"/>
          <a:stretch>
            <a:fillRect/>
          </a:stretch>
        </p:blipFill>
        <p:spPr>
          <a:xfrm>
            <a:off x="7911548" y="136520"/>
            <a:ext cx="1232452" cy="1232452"/>
          </a:xfrm>
          <a:prstGeom prst="rect">
            <a:avLst/>
          </a:prstGeom>
        </p:spPr>
      </p:pic>
    </p:spTree>
    <p:extLst>
      <p:ext uri="{BB962C8B-B14F-4D97-AF65-F5344CB8AC3E}">
        <p14:creationId xmlns:p14="http://schemas.microsoft.com/office/powerpoint/2010/main" val="2116887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10" name="Picture 9">
            <a:extLst>
              <a:ext uri="{FF2B5EF4-FFF2-40B4-BE49-F238E27FC236}">
                <a16:creationId xmlns:a16="http://schemas.microsoft.com/office/drawing/2014/main" id="{82BCB19C-04ED-4F65-8556-46E74ED4C89F}"/>
              </a:ext>
            </a:extLst>
          </p:cNvPr>
          <p:cNvPicPr>
            <a:picLocks noChangeAspect="1"/>
          </p:cNvPicPr>
          <p:nvPr userDrawn="1"/>
        </p:nvPicPr>
        <p:blipFill>
          <a:blip r:embed="rId2"/>
          <a:stretch>
            <a:fillRect/>
          </a:stretch>
        </p:blipFill>
        <p:spPr>
          <a:xfrm>
            <a:off x="7911548" y="136520"/>
            <a:ext cx="1232452" cy="1232452"/>
          </a:xfrm>
          <a:prstGeom prst="rect">
            <a:avLst/>
          </a:prstGeom>
        </p:spPr>
      </p:pic>
    </p:spTree>
    <p:extLst>
      <p:ext uri="{BB962C8B-B14F-4D97-AF65-F5344CB8AC3E}">
        <p14:creationId xmlns:p14="http://schemas.microsoft.com/office/powerpoint/2010/main" val="37232833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pic>
        <p:nvPicPr>
          <p:cNvPr id="6" name="Picture 5">
            <a:extLst>
              <a:ext uri="{FF2B5EF4-FFF2-40B4-BE49-F238E27FC236}">
                <a16:creationId xmlns:a16="http://schemas.microsoft.com/office/drawing/2014/main" id="{7A27148F-2E55-4308-AA9F-1F7FDED0FDD3}"/>
              </a:ext>
            </a:extLst>
          </p:cNvPr>
          <p:cNvPicPr>
            <a:picLocks noChangeAspect="1"/>
          </p:cNvPicPr>
          <p:nvPr userDrawn="1"/>
        </p:nvPicPr>
        <p:blipFill>
          <a:blip r:embed="rId2"/>
          <a:stretch>
            <a:fillRect/>
          </a:stretch>
        </p:blipFill>
        <p:spPr>
          <a:xfrm>
            <a:off x="7911548" y="136520"/>
            <a:ext cx="1232452" cy="1232452"/>
          </a:xfrm>
          <a:prstGeom prst="rect">
            <a:avLst/>
          </a:prstGeom>
        </p:spPr>
      </p:pic>
    </p:spTree>
    <p:extLst>
      <p:ext uri="{BB962C8B-B14F-4D97-AF65-F5344CB8AC3E}">
        <p14:creationId xmlns:p14="http://schemas.microsoft.com/office/powerpoint/2010/main" val="18139834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4325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92340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29540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392244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8704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10/29/2020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3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4.xml"/><Relationship Id="rId2" Type="http://schemas.openxmlformats.org/officeDocument/2006/relationships/slideLayout" Target="../slideLayouts/slideLayout25.xml"/><Relationship Id="rId16" Type="http://schemas.openxmlformats.org/officeDocument/2006/relationships/tags" Target="../tags/tag33.xml"/><Relationship Id="rId20"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2.xml"/><Relationship Id="rId10" Type="http://schemas.openxmlformats.org/officeDocument/2006/relationships/slideLayout" Target="../slideLayouts/slideLayout33.xml"/><Relationship Id="rId19" Type="http://schemas.openxmlformats.org/officeDocument/2006/relationships/tags" Target="../tags/tag3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68.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tags" Target="../tags/tag72.xml"/><Relationship Id="rId2" Type="http://schemas.openxmlformats.org/officeDocument/2006/relationships/slideLayout" Target="../slideLayouts/slideLayout38.xml"/><Relationship Id="rId16" Type="http://schemas.openxmlformats.org/officeDocument/2006/relationships/tags" Target="../tags/tag71.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70.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10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99.xml"/><Relationship Id="rId2" Type="http://schemas.openxmlformats.org/officeDocument/2006/relationships/slideLayout" Target="../slideLayouts/slideLayout49.xml"/><Relationship Id="rId16" Type="http://schemas.openxmlformats.org/officeDocument/2006/relationships/tags" Target="../tags/tag9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97.xml"/><Relationship Id="rId10" Type="http://schemas.openxmlformats.org/officeDocument/2006/relationships/slideLayout" Target="../slideLayouts/slideLayout57.xml"/><Relationship Id="rId19"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1.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ags" Target="../tags/tag129.xml"/><Relationship Id="rId2" Type="http://schemas.openxmlformats.org/officeDocument/2006/relationships/slideLayout" Target="../slideLayouts/slideLayout62.xml"/><Relationship Id="rId16" Type="http://schemas.openxmlformats.org/officeDocument/2006/relationships/tags" Target="../tags/tag128.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ags" Target="../tags/tag127.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1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635635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10/29/2020</a:t>
            </a:fld>
            <a:endParaRPr lang="en-US"/>
          </a:p>
        </p:txBody>
      </p:sp>
      <p:sp>
        <p:nvSpPr>
          <p:cNvPr id="5" name="Footer Placeholder 4"/>
          <p:cNvSpPr>
            <a:spLocks noGrp="1"/>
          </p:cNvSpPr>
          <p:nvPr>
            <p:ph type="ftr" sz="quarter" idx="3"/>
          </p:nvPr>
        </p:nvSpPr>
        <p:spPr>
          <a:xfrm>
            <a:off x="3028951" y="635635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66"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628651" y="6356358"/>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10/29/2020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8"/>
            </p:custDataLst>
          </p:nvPr>
        </p:nvPicPr>
        <p:blipFill>
          <a:blip r:embed="rId20"/>
          <a:stretch>
            <a:fillRect/>
          </a:stretch>
        </p:blipFill>
        <p:spPr>
          <a:xfrm>
            <a:off x="7981689" y="230193"/>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9"/>
            </p:custDataLst>
          </p:nvPr>
        </p:nvSpPr>
        <p:spPr>
          <a:xfrm>
            <a:off x="2686051" y="635635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10/29/2020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84269079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0"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3"/>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61766165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5.emf"/><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5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9.xml"/><Relationship Id="rId5" Type="http://schemas.openxmlformats.org/officeDocument/2006/relationships/image" Target="../media/image21.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71.xml"/><Relationship Id="rId5" Type="http://schemas.openxmlformats.org/officeDocument/2006/relationships/image" Target="../media/image2.jpe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2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15.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6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6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6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8.xml"/><Relationship Id="rId5" Type="http://schemas.openxmlformats.org/officeDocument/2006/relationships/image" Target="../media/image2.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101" y="640082"/>
            <a:ext cx="3672839" cy="3538217"/>
          </a:xfrm>
          <a:noFill/>
        </p:spPr>
        <p:txBody>
          <a:bodyPr vert="horz" lIns="91440" tIns="45720" rIns="91440" bIns="45720" rtlCol="0" anchor="b">
            <a:normAutofit/>
          </a:bodyPr>
          <a:lstStyle/>
          <a:p>
            <a:pPr algn="l"/>
            <a:r>
              <a:rPr lang="en-US" sz="3800" dirty="0"/>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5"/>
            <a:ext cx="3672840" cy="1557017"/>
          </a:xfrm>
          <a:noFill/>
        </p:spPr>
        <p:txBody>
          <a:bodyPr vert="horz" lIns="91440" tIns="45720" rIns="91440" bIns="45720" rtlCol="0" anchor="t">
            <a:normAutofit/>
          </a:bodyPr>
          <a:lstStyle/>
          <a:p>
            <a:pPr algn="l"/>
            <a:r>
              <a:rPr lang="en-US" b="1" dirty="0"/>
              <a:t>Chapter 2: Unpacking the NGSS Performance Expectations</a:t>
            </a:r>
            <a:endParaRPr lang="en-US" b="1" dirty="0">
              <a:cs typeface="Calibri"/>
            </a:endParaRPr>
          </a:p>
          <a:p>
            <a:pPr algn="l"/>
            <a:r>
              <a:rPr lang="en-US" b="1" dirty="0">
                <a:cs typeface="Calibri"/>
              </a:rPr>
              <a:t>Module </a:t>
            </a:r>
            <a:r>
              <a:rPr lang="en-US" b="1">
                <a:cs typeface="Calibri"/>
              </a:rPr>
              <a:t>2.4</a:t>
            </a:r>
            <a:r>
              <a:rPr lang="en-US" b="1" dirty="0">
                <a:cs typeface="Calibri"/>
              </a:rPr>
              <a:t>: Resources for Unpacking</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7" y="640080"/>
            <a:ext cx="3606883" cy="557781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pic>
        <p:nvPicPr>
          <p:cNvPr id="23" name="Picture 22"/>
          <p:cNvPicPr>
            <a:picLocks noChangeAspect="1"/>
          </p:cNvPicPr>
          <p:nvPr>
            <p:custDataLst>
              <p:tags r:id="rId4"/>
            </p:custDataLst>
          </p:nvPr>
        </p:nvPicPr>
        <p:blipFill>
          <a:blip r:embed="rId7"/>
          <a:stretch>
            <a:fillRect/>
          </a:stretch>
        </p:blipFill>
        <p:spPr>
          <a:xfrm>
            <a:off x="724875" y="1870739"/>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80687" y="6126229"/>
            <a:ext cx="4563313" cy="700704"/>
          </a:xfrm>
          <a:prstGeom prst="rect">
            <a:avLst/>
          </a:prstGeom>
          <a:solidFill>
            <a:schemeClr val="bg1">
              <a:alpha val="50000"/>
            </a:schemeClr>
          </a:solidFill>
          <a:ln>
            <a:solidFill>
              <a:schemeClr val="bg1"/>
            </a:solidFill>
          </a:ln>
        </p:spPr>
        <p:txBody>
          <a:bodyPr wrap="square">
            <a:noAutofit/>
          </a:bodyPr>
          <a:lstStyle/>
          <a:p>
            <a:pPr algn="ctr" defTabSz="914377">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2" y="94746"/>
            <a:ext cx="1131191" cy="808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2" y="247146"/>
            <a:ext cx="978791" cy="952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778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F64F-CBE5-4471-9222-9DBF172D2F11}"/>
              </a:ext>
            </a:extLst>
          </p:cNvPr>
          <p:cNvSpPr>
            <a:spLocks noGrp="1"/>
          </p:cNvSpPr>
          <p:nvPr>
            <p:ph type="title"/>
          </p:nvPr>
        </p:nvSpPr>
        <p:spPr>
          <a:xfrm>
            <a:off x="313510" y="85426"/>
            <a:ext cx="8229600" cy="1143000"/>
          </a:xfrm>
        </p:spPr>
        <p:txBody>
          <a:bodyPr>
            <a:normAutofit/>
          </a:bodyPr>
          <a:lstStyle/>
          <a:p>
            <a:r>
              <a:rPr lang="en-US" sz="3200" dirty="0"/>
              <a:t>Appendix F. Science and Engineering Practices</a:t>
            </a:r>
          </a:p>
        </p:txBody>
      </p:sp>
      <p:pic>
        <p:nvPicPr>
          <p:cNvPr id="4" name="Picture 2" descr="https://edcountmicrosoftonlinecom-1.sharepoint.microsoftonline.com/Internal_Resources/edCount%20Style%20Resources/edCount%20Logo%20(tiny).jpg">
            <a:extLst>
              <a:ext uri="{FF2B5EF4-FFF2-40B4-BE49-F238E27FC236}">
                <a16:creationId xmlns:a16="http://schemas.microsoft.com/office/drawing/2014/main" id="{C7927A2B-DF74-408A-899F-5F6D8A5957A8}"/>
              </a:ext>
            </a:extLst>
          </p:cNvPr>
          <p:cNvPicPr>
            <a:picLocks noChangeAspect="1" noChangeArrowheads="1"/>
          </p:cNvPicPr>
          <p:nvPr/>
        </p:nvPicPr>
        <p:blipFill>
          <a:blip r:embed="rId4" cstate="print"/>
          <a:srcRect t="16326" r="17612" b="18368"/>
          <a:stretch>
            <a:fillRect/>
          </a:stretch>
        </p:blipFill>
        <p:spPr bwMode="auto">
          <a:xfrm>
            <a:off x="7955280" y="6446520"/>
            <a:ext cx="1051560" cy="304800"/>
          </a:xfrm>
          <a:prstGeom prst="rect">
            <a:avLst/>
          </a:prstGeom>
          <a:noFill/>
        </p:spPr>
      </p:pic>
      <p:sp>
        <p:nvSpPr>
          <p:cNvPr id="6" name="Title 1">
            <a:extLst>
              <a:ext uri="{FF2B5EF4-FFF2-40B4-BE49-F238E27FC236}">
                <a16:creationId xmlns:a16="http://schemas.microsoft.com/office/drawing/2014/main" id="{16DF36D2-768C-49CF-A4D0-BFF6E0B6579A}"/>
              </a:ext>
            </a:extLst>
          </p:cNvPr>
          <p:cNvSpPr txBox="1">
            <a:spLocks/>
          </p:cNvSpPr>
          <p:nvPr/>
        </p:nvSpPr>
        <p:spPr>
          <a:xfrm>
            <a:off x="1463040" y="85426"/>
            <a:ext cx="8229600" cy="1143000"/>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endParaRPr lang="en-US" sz="3200" dirty="0"/>
          </a:p>
        </p:txBody>
      </p:sp>
      <p:pic>
        <p:nvPicPr>
          <p:cNvPr id="3" name="Picture 2">
            <a:extLst>
              <a:ext uri="{FF2B5EF4-FFF2-40B4-BE49-F238E27FC236}">
                <a16:creationId xmlns:a16="http://schemas.microsoft.com/office/drawing/2014/main" id="{EA119610-FEE1-4C88-B1F4-A1119C2894D2}"/>
              </a:ext>
            </a:extLst>
          </p:cNvPr>
          <p:cNvPicPr>
            <a:picLocks noChangeAspect="1"/>
          </p:cNvPicPr>
          <p:nvPr/>
        </p:nvPicPr>
        <p:blipFill>
          <a:blip r:embed="rId5"/>
          <a:stretch>
            <a:fillRect/>
          </a:stretch>
        </p:blipFill>
        <p:spPr>
          <a:xfrm>
            <a:off x="944388" y="1450578"/>
            <a:ext cx="7255224" cy="5025019"/>
          </a:xfrm>
          <a:prstGeom prst="rect">
            <a:avLst/>
          </a:prstGeom>
        </p:spPr>
      </p:pic>
      <p:sp>
        <p:nvSpPr>
          <p:cNvPr id="5" name="TextBox 4">
            <a:extLst>
              <a:ext uri="{FF2B5EF4-FFF2-40B4-BE49-F238E27FC236}">
                <a16:creationId xmlns:a16="http://schemas.microsoft.com/office/drawing/2014/main" id="{040FCE42-62B8-4986-8633-3945B726A3EB}"/>
              </a:ext>
            </a:extLst>
          </p:cNvPr>
          <p:cNvSpPr txBox="1"/>
          <p:nvPr/>
        </p:nvSpPr>
        <p:spPr>
          <a:xfrm>
            <a:off x="1224474" y="919161"/>
            <a:ext cx="6891468" cy="461665"/>
          </a:xfrm>
          <a:prstGeom prst="rect">
            <a:avLst/>
          </a:prstGeom>
          <a:noFill/>
        </p:spPr>
        <p:txBody>
          <a:bodyPr wrap="square" rtlCol="0">
            <a:spAutoFit/>
          </a:bodyPr>
          <a:lstStyle/>
          <a:p>
            <a:pPr algn="ctr"/>
            <a:r>
              <a:rPr lang="en-US" sz="2400" b="1" dirty="0"/>
              <a:t>Practice 2 Developing and Using Models</a:t>
            </a:r>
          </a:p>
        </p:txBody>
      </p:sp>
      <p:sp>
        <p:nvSpPr>
          <p:cNvPr id="7" name="Rectangle 6">
            <a:extLst>
              <a:ext uri="{FF2B5EF4-FFF2-40B4-BE49-F238E27FC236}">
                <a16:creationId xmlns:a16="http://schemas.microsoft.com/office/drawing/2014/main" id="{D817E82F-909D-4C53-8436-63120ED45A71}"/>
              </a:ext>
            </a:extLst>
          </p:cNvPr>
          <p:cNvSpPr/>
          <p:nvPr/>
        </p:nvSpPr>
        <p:spPr>
          <a:xfrm>
            <a:off x="4478550" y="1552576"/>
            <a:ext cx="1775012" cy="4819649"/>
          </a:xfrm>
          <a:prstGeom prst="rect">
            <a:avLst/>
          </a:prstGeom>
          <a:solidFill>
            <a:schemeClr val="accent1">
              <a:alpha val="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3067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F64F-CBE5-4471-9222-9DBF172D2F11}"/>
              </a:ext>
            </a:extLst>
          </p:cNvPr>
          <p:cNvSpPr>
            <a:spLocks noGrp="1"/>
          </p:cNvSpPr>
          <p:nvPr>
            <p:ph type="title"/>
          </p:nvPr>
        </p:nvSpPr>
        <p:spPr>
          <a:xfrm>
            <a:off x="313510" y="85426"/>
            <a:ext cx="8229600" cy="1143000"/>
          </a:xfrm>
        </p:spPr>
        <p:txBody>
          <a:bodyPr>
            <a:normAutofit/>
          </a:bodyPr>
          <a:lstStyle/>
          <a:p>
            <a:r>
              <a:rPr lang="en-US" sz="3200" dirty="0"/>
              <a:t>Appendix G. Crosscutting Concepts</a:t>
            </a:r>
          </a:p>
        </p:txBody>
      </p:sp>
      <p:pic>
        <p:nvPicPr>
          <p:cNvPr id="4" name="Picture 2" descr="https://edcountmicrosoftonlinecom-1.sharepoint.microsoftonline.com/Internal_Resources/edCount%20Style%20Resources/edCount%20Logo%20(tiny).jpg">
            <a:extLst>
              <a:ext uri="{FF2B5EF4-FFF2-40B4-BE49-F238E27FC236}">
                <a16:creationId xmlns:a16="http://schemas.microsoft.com/office/drawing/2014/main" id="{C7927A2B-DF74-408A-899F-5F6D8A5957A8}"/>
              </a:ext>
            </a:extLst>
          </p:cNvPr>
          <p:cNvPicPr>
            <a:picLocks noChangeAspect="1" noChangeArrowheads="1"/>
          </p:cNvPicPr>
          <p:nvPr/>
        </p:nvPicPr>
        <p:blipFill>
          <a:blip r:embed="rId4" cstate="print"/>
          <a:srcRect t="16326" r="17612" b="18368"/>
          <a:stretch>
            <a:fillRect/>
          </a:stretch>
        </p:blipFill>
        <p:spPr bwMode="auto">
          <a:xfrm>
            <a:off x="7955280" y="6446520"/>
            <a:ext cx="1051560" cy="304800"/>
          </a:xfrm>
          <a:prstGeom prst="rect">
            <a:avLst/>
          </a:prstGeom>
          <a:noFill/>
        </p:spPr>
      </p:pic>
      <p:sp>
        <p:nvSpPr>
          <p:cNvPr id="6" name="Title 1">
            <a:extLst>
              <a:ext uri="{FF2B5EF4-FFF2-40B4-BE49-F238E27FC236}">
                <a16:creationId xmlns:a16="http://schemas.microsoft.com/office/drawing/2014/main" id="{16DF36D2-768C-49CF-A4D0-BFF6E0B6579A}"/>
              </a:ext>
            </a:extLst>
          </p:cNvPr>
          <p:cNvSpPr txBox="1">
            <a:spLocks/>
          </p:cNvSpPr>
          <p:nvPr/>
        </p:nvSpPr>
        <p:spPr>
          <a:xfrm>
            <a:off x="1479369" y="47326"/>
            <a:ext cx="8229600" cy="1143000"/>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endParaRPr lang="en-US" sz="3200" dirty="0"/>
          </a:p>
        </p:txBody>
      </p:sp>
      <p:pic>
        <p:nvPicPr>
          <p:cNvPr id="3" name="Picture 2">
            <a:extLst>
              <a:ext uri="{FF2B5EF4-FFF2-40B4-BE49-F238E27FC236}">
                <a16:creationId xmlns:a16="http://schemas.microsoft.com/office/drawing/2014/main" id="{4D44AF36-BBE0-4CDB-AB01-9DB1F80AF4DC}"/>
              </a:ext>
            </a:extLst>
          </p:cNvPr>
          <p:cNvPicPr>
            <a:picLocks noChangeAspect="1"/>
          </p:cNvPicPr>
          <p:nvPr/>
        </p:nvPicPr>
        <p:blipFill>
          <a:blip r:embed="rId5"/>
          <a:stretch>
            <a:fillRect/>
          </a:stretch>
        </p:blipFill>
        <p:spPr>
          <a:xfrm>
            <a:off x="1000844" y="1426390"/>
            <a:ext cx="6954915" cy="3097667"/>
          </a:xfrm>
          <a:prstGeom prst="rect">
            <a:avLst/>
          </a:prstGeom>
        </p:spPr>
      </p:pic>
      <p:sp>
        <p:nvSpPr>
          <p:cNvPr id="8" name="TextBox 7">
            <a:extLst>
              <a:ext uri="{FF2B5EF4-FFF2-40B4-BE49-F238E27FC236}">
                <a16:creationId xmlns:a16="http://schemas.microsoft.com/office/drawing/2014/main" id="{AF46F8EA-6876-404A-8036-21004CC83320}"/>
              </a:ext>
            </a:extLst>
          </p:cNvPr>
          <p:cNvSpPr txBox="1"/>
          <p:nvPr/>
        </p:nvSpPr>
        <p:spPr>
          <a:xfrm>
            <a:off x="1251688" y="1035693"/>
            <a:ext cx="6891468" cy="461665"/>
          </a:xfrm>
          <a:prstGeom prst="rect">
            <a:avLst/>
          </a:prstGeom>
          <a:noFill/>
        </p:spPr>
        <p:txBody>
          <a:bodyPr wrap="square" rtlCol="0">
            <a:spAutoFit/>
          </a:bodyPr>
          <a:lstStyle/>
          <a:p>
            <a:pPr algn="ctr"/>
            <a:r>
              <a:rPr lang="en-US" sz="2400" b="1" dirty="0"/>
              <a:t>CCC 1. Patterns</a:t>
            </a:r>
          </a:p>
        </p:txBody>
      </p:sp>
      <p:pic>
        <p:nvPicPr>
          <p:cNvPr id="9" name="Picture 8">
            <a:extLst>
              <a:ext uri="{FF2B5EF4-FFF2-40B4-BE49-F238E27FC236}">
                <a16:creationId xmlns:a16="http://schemas.microsoft.com/office/drawing/2014/main" id="{BEEFD5D2-D71D-4A43-B880-B93203CD4FD1}"/>
              </a:ext>
            </a:extLst>
          </p:cNvPr>
          <p:cNvPicPr>
            <a:picLocks noChangeAspect="1"/>
          </p:cNvPicPr>
          <p:nvPr/>
        </p:nvPicPr>
        <p:blipFill>
          <a:blip r:embed="rId6"/>
          <a:stretch>
            <a:fillRect/>
          </a:stretch>
        </p:blipFill>
        <p:spPr>
          <a:xfrm>
            <a:off x="1061626" y="4465917"/>
            <a:ext cx="6870082" cy="1613698"/>
          </a:xfrm>
          <a:prstGeom prst="rect">
            <a:avLst/>
          </a:prstGeom>
        </p:spPr>
      </p:pic>
      <p:sp>
        <p:nvSpPr>
          <p:cNvPr id="10" name="Rectangle 9">
            <a:extLst>
              <a:ext uri="{FF2B5EF4-FFF2-40B4-BE49-F238E27FC236}">
                <a16:creationId xmlns:a16="http://schemas.microsoft.com/office/drawing/2014/main" id="{8CF7F280-8456-4C2B-A2BE-0E0F7D311CE3}"/>
              </a:ext>
            </a:extLst>
          </p:cNvPr>
          <p:cNvSpPr/>
          <p:nvPr/>
        </p:nvSpPr>
        <p:spPr>
          <a:xfrm>
            <a:off x="1061626" y="3257550"/>
            <a:ext cx="6808783" cy="1172937"/>
          </a:xfrm>
          <a:prstGeom prst="rect">
            <a:avLst/>
          </a:prstGeom>
          <a:noFill/>
          <a:ln w="28575">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11317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29" y="595422"/>
            <a:ext cx="5786771" cy="5658439"/>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5" y="2546823"/>
            <a:ext cx="2961201" cy="2383844"/>
          </a:xfrm>
        </p:spPr>
        <p:txBody>
          <a:bodyPr vert="horz" lIns="91440" tIns="45720" rIns="91440" bIns="45720" rtlCol="0" anchor="t">
            <a:normAutofit/>
          </a:bodyPr>
          <a:lstStyle/>
          <a:p>
            <a:pPr defTabSz="914377"/>
            <a:r>
              <a:rPr lang="en-US" sz="3800" dirty="0">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519621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6" name="Picture 5">
            <a:extLst>
              <a:ext uri="{FF2B5EF4-FFF2-40B4-BE49-F238E27FC236}">
                <a16:creationId xmlns:a16="http://schemas.microsoft.com/office/drawing/2014/main" id="{1E3138E9-72AC-411D-B46D-43D830475FCC}"/>
              </a:ext>
            </a:extLst>
          </p:cNvPr>
          <p:cNvPicPr>
            <a:picLocks noChangeAspect="1"/>
          </p:cNvPicPr>
          <p:nvPr/>
        </p:nvPicPr>
        <p:blipFill rotWithShape="1">
          <a:blip r:embed="rId5"/>
          <a:srcRect b="3920"/>
          <a:stretch/>
        </p:blipFill>
        <p:spPr>
          <a:xfrm>
            <a:off x="666605" y="2251861"/>
            <a:ext cx="7810789" cy="4331819"/>
          </a:xfrm>
          <a:prstGeom prst="rect">
            <a:avLst/>
          </a:prstGeom>
        </p:spPr>
      </p:pic>
    </p:spTree>
    <p:custDataLst>
      <p:tags r:id="rId1"/>
    </p:custDataLst>
    <p:extLst>
      <p:ext uri="{BB962C8B-B14F-4D97-AF65-F5344CB8AC3E}">
        <p14:creationId xmlns:p14="http://schemas.microsoft.com/office/powerpoint/2010/main" val="227005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p:txBody>
          <a:bodyPr>
            <a:normAutofit/>
          </a:bodyPr>
          <a:lstStyle/>
          <a:p>
            <a:pPr marL="0" indent="0">
              <a:buNone/>
            </a:pPr>
            <a:r>
              <a:rPr lang="en-US" sz="2200" dirty="0"/>
              <a:t>In the Web Links pod, you can find the following resources:</a:t>
            </a:r>
          </a:p>
          <a:p>
            <a:r>
              <a:rPr lang="en-US" sz="2200" dirty="0"/>
              <a:t>A Framework for K-12 Science Education</a:t>
            </a:r>
          </a:p>
          <a:p>
            <a:r>
              <a:rPr lang="en-US" sz="2200" dirty="0"/>
              <a:t>Next Generation Science Standards</a:t>
            </a:r>
          </a:p>
          <a:p>
            <a:r>
              <a:rPr lang="en-US" sz="2200" dirty="0"/>
              <a:t>NGSS Evidence Statements</a:t>
            </a:r>
          </a:p>
          <a:p>
            <a:r>
              <a:rPr lang="en-US" sz="2200" dirty="0"/>
              <a:t>MS-ESS1-1 Evidence Statements</a:t>
            </a:r>
          </a:p>
          <a:p>
            <a:r>
              <a:rPr lang="en-US" sz="2200" dirty="0"/>
              <a:t>Appendix E: Disciplinary Core Idea Progressions</a:t>
            </a:r>
          </a:p>
          <a:p>
            <a:r>
              <a:rPr lang="en-US" sz="2200" dirty="0"/>
              <a:t>Appendix F: Science and Engineering Practices </a:t>
            </a:r>
          </a:p>
          <a:p>
            <a:r>
              <a:rPr lang="en-US" sz="2200" dirty="0"/>
              <a:t>Appendix G: Crosscutting Concepts</a:t>
            </a:r>
          </a:p>
          <a:p>
            <a:endParaRPr lang="en-US" sz="2200" dirty="0"/>
          </a:p>
          <a:p>
            <a:pPr marL="0" indent="0">
              <a:buNone/>
            </a:pPr>
            <a:r>
              <a:rPr lang="en-US" sz="2200" dirty="0"/>
              <a:t>In the Resources pod, you can find the following resources:</a:t>
            </a:r>
          </a:p>
          <a:p>
            <a:r>
              <a:rPr lang="en-US" sz="2200" dirty="0"/>
              <a:t>NGSS Topic Arrangements of the Next Generation Science Standards</a:t>
            </a:r>
          </a:p>
          <a:p>
            <a:endParaRPr lang="en-US" sz="2200" dirty="0"/>
          </a:p>
        </p:txBody>
      </p:sp>
    </p:spTree>
    <p:custDataLst>
      <p:tags r:id="rId1"/>
    </p:custDataLst>
    <p:extLst>
      <p:ext uri="{BB962C8B-B14F-4D97-AF65-F5344CB8AC3E}">
        <p14:creationId xmlns:p14="http://schemas.microsoft.com/office/powerpoint/2010/main" val="233438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9"/>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1"/>
            <a:ext cx="8229600" cy="4830763"/>
          </a:xfrm>
        </p:spPr>
        <p:txBody>
          <a:bodyPr>
            <a:normAutofit/>
          </a:bodyPr>
          <a:lstStyle/>
          <a:p>
            <a:pPr marL="457189" indent="-457189">
              <a:buNone/>
            </a:pPr>
            <a:r>
              <a:rPr lang="en-US" sz="2000" dirty="0"/>
              <a:t>National Research Council. (2012). </a:t>
            </a:r>
            <a:r>
              <a:rPr lang="en-US" sz="2000" i="1" dirty="0"/>
              <a:t>A Framework for K-12 Science Education: Practices, Crosscutting Concepts, and Core Ideas</a:t>
            </a:r>
            <a:r>
              <a:rPr lang="en-US" sz="2000" dirty="0"/>
              <a:t>. Washington, DC: The National Academies  Press. https://doi.org/10.17226/13165.</a:t>
            </a:r>
            <a:endParaRPr lang="en-US" sz="1800" dirty="0"/>
          </a:p>
          <a:p>
            <a:pPr marL="457189" indent="-457189">
              <a:buNone/>
            </a:pPr>
            <a:endParaRPr lang="en-US" sz="2000" dirty="0"/>
          </a:p>
          <a:p>
            <a:pPr marL="457189" indent="-457189">
              <a:buNone/>
            </a:pPr>
            <a:endParaRPr lang="en-US" sz="1800" dirty="0"/>
          </a:p>
        </p:txBody>
      </p:sp>
    </p:spTree>
    <p:custDataLst>
      <p:tags r:id="rId1"/>
    </p:custDataLst>
    <p:extLst>
      <p:ext uri="{BB962C8B-B14F-4D97-AF65-F5344CB8AC3E}">
        <p14:creationId xmlns:p14="http://schemas.microsoft.com/office/powerpoint/2010/main" val="299676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216245" y="3833356"/>
            <a:ext cx="3604497" cy="1297115"/>
          </a:xfrm>
        </p:spPr>
        <p:txBody>
          <a:bodyPr vert="horz" lIns="91440" tIns="45720" rIns="91440" bIns="45720" rtlCol="0" anchor="t">
            <a:normAutofit fontScale="90000"/>
          </a:bodyPr>
          <a:lstStyle/>
          <a:p>
            <a:pPr defTabSz="914377"/>
            <a:r>
              <a:rPr lang="en-US" sz="4000" dirty="0"/>
              <a:t>Module 2.4: </a:t>
            </a:r>
            <a:r>
              <a:rPr lang="en-US" sz="4000"/>
              <a:t>Resources for </a:t>
            </a:r>
            <a:r>
              <a:rPr lang="en-US" sz="4000" dirty="0"/>
              <a:t>Unpacking</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16" descr="Design">
            <a:extLst>
              <a:ext uri="{FF2B5EF4-FFF2-40B4-BE49-F238E27FC236}">
                <a16:creationId xmlns:a16="http://schemas.microsoft.com/office/drawing/2014/main" id="{FB54F8E4-DBC0-44F0-A6D8-75E08A2BB4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942" y="2957801"/>
            <a:ext cx="2831327" cy="2831327"/>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A611F1AD-677A-4D43-B2AD-ABCDDA7C9B1C}"/>
              </a:ext>
            </a:extLst>
          </p:cNvPr>
          <p:cNvPicPr>
            <a:picLocks noChangeAspect="1" noChangeArrowheads="1"/>
          </p:cNvPicPr>
          <p:nvPr/>
        </p:nvPicPr>
        <p:blipFill>
          <a:blip r:embed="rId7" cstate="print"/>
          <a:srcRect t="16326" r="17612" b="18368"/>
          <a:stretch>
            <a:fillRect/>
          </a:stretch>
        </p:blipFill>
        <p:spPr bwMode="auto">
          <a:xfrm>
            <a:off x="7955280" y="6471572"/>
            <a:ext cx="1051560" cy="304800"/>
          </a:xfrm>
          <a:prstGeom prst="rect">
            <a:avLst/>
          </a:prstGeom>
          <a:noFill/>
        </p:spPr>
      </p:pic>
    </p:spTree>
    <p:custDataLst>
      <p:tags r:id="rId1"/>
    </p:custDataLst>
    <p:extLst>
      <p:ext uri="{BB962C8B-B14F-4D97-AF65-F5344CB8AC3E}">
        <p14:creationId xmlns:p14="http://schemas.microsoft.com/office/powerpoint/2010/main" val="112106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2.4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2148521609"/>
              </p:ext>
            </p:extLst>
          </p:nvPr>
        </p:nvGraphicFramePr>
        <p:xfrm>
          <a:off x="-396723" y="845820"/>
          <a:ext cx="5470956" cy="5442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4289362" y="2259197"/>
            <a:ext cx="4397438" cy="2616101"/>
          </a:xfrm>
          <a:prstGeom prst="rect">
            <a:avLst/>
          </a:prstGeom>
          <a:noFill/>
          <a:ln>
            <a:noFill/>
          </a:ln>
        </p:spPr>
        <p:txBody>
          <a:bodyPr wrap="square" lIns="91440" tIns="45720" rIns="91440" bIns="45720" anchor="t">
            <a:spAutoFit/>
          </a:bodyPr>
          <a:lstStyle/>
          <a:p>
            <a:pPr defTabSz="914377">
              <a:defRPr/>
            </a:pPr>
            <a:r>
              <a:rPr lang="en-US" sz="2000" b="1" kern="0" dirty="0">
                <a:solidFill>
                  <a:srgbClr val="4472C4">
                    <a:lumMod val="60000"/>
                    <a:lumOff val="40000"/>
                  </a:srgbClr>
                </a:solidFill>
                <a:latin typeface="Calibri" panose="020F0502020204030204"/>
              </a:rPr>
              <a:t>Overview of Resources</a:t>
            </a:r>
          </a:p>
          <a:p>
            <a:pPr defTabSz="914377">
              <a:defRPr/>
            </a:pPr>
            <a:r>
              <a:rPr lang="en-US" dirty="0">
                <a:solidFill>
                  <a:prstClr val="black"/>
                </a:solidFill>
                <a:latin typeface="Calibri"/>
                <a:ea typeface="Calibri" panose="020F0502020204030204" pitchFamily="34" charset="0"/>
                <a:cs typeface="Arial"/>
              </a:rPr>
              <a:t>To develop an understanding of the key resources for unpacking three-dimensional science standards, including:</a:t>
            </a:r>
          </a:p>
          <a:p>
            <a:pPr marL="285744" indent="-285744" defTabSz="914377">
              <a:buFont typeface="Arial" panose="020B0604020202020204" pitchFamily="34" charset="0"/>
              <a:buChar char="•"/>
              <a:defRPr/>
            </a:pPr>
            <a:r>
              <a:rPr lang="en-US" dirty="0">
                <a:solidFill>
                  <a:prstClr val="black"/>
                </a:solidFill>
                <a:latin typeface="Calibri"/>
                <a:ea typeface="Calibri" panose="020F0502020204030204" pitchFamily="34" charset="0"/>
                <a:cs typeface="Arial"/>
              </a:rPr>
              <a:t>Professional Expertise</a:t>
            </a:r>
          </a:p>
          <a:p>
            <a:pPr marL="285744" indent="-285744" defTabSz="914377">
              <a:buFont typeface="Arial" panose="020B0604020202020204" pitchFamily="34" charset="0"/>
              <a:buChar char="•"/>
              <a:defRPr/>
            </a:pPr>
            <a:r>
              <a:rPr lang="en-US" dirty="0">
                <a:solidFill>
                  <a:prstClr val="black"/>
                </a:solidFill>
                <a:latin typeface="Calibri"/>
                <a:ea typeface="Calibri" panose="020F0502020204030204" pitchFamily="34" charset="0"/>
                <a:cs typeface="Arial"/>
              </a:rPr>
              <a:t>A Framework for K-12 Science Education</a:t>
            </a:r>
          </a:p>
          <a:p>
            <a:pPr marL="285744" indent="-285744" defTabSz="914377">
              <a:buFont typeface="Arial" panose="020B0604020202020204" pitchFamily="34" charset="0"/>
              <a:buChar char="•"/>
              <a:defRPr/>
            </a:pPr>
            <a:r>
              <a:rPr lang="en-US" dirty="0">
                <a:solidFill>
                  <a:prstClr val="black"/>
                </a:solidFill>
                <a:latin typeface="Calibri"/>
                <a:ea typeface="Calibri" panose="020F0502020204030204" pitchFamily="34" charset="0"/>
                <a:cs typeface="Arial"/>
              </a:rPr>
              <a:t>NGSS/State Science Standards</a:t>
            </a:r>
          </a:p>
          <a:p>
            <a:pPr marL="285744" indent="-285744" defTabSz="914377">
              <a:buFont typeface="Arial" panose="020B0604020202020204" pitchFamily="34" charset="0"/>
              <a:buChar char="•"/>
              <a:defRPr/>
            </a:pPr>
            <a:r>
              <a:rPr lang="en-US" dirty="0">
                <a:solidFill>
                  <a:prstClr val="black"/>
                </a:solidFill>
                <a:latin typeface="Calibri"/>
                <a:ea typeface="Calibri" panose="020F0502020204030204" pitchFamily="34" charset="0"/>
                <a:cs typeface="Arial"/>
              </a:rPr>
              <a:t>Progressions</a:t>
            </a:r>
          </a:p>
          <a:p>
            <a:pPr marL="285744" indent="-285744" defTabSz="914377">
              <a:buFont typeface="Arial" panose="020B0604020202020204" pitchFamily="34" charset="0"/>
              <a:buChar char="•"/>
              <a:defRPr/>
            </a:pPr>
            <a:r>
              <a:rPr lang="en-US" dirty="0">
                <a:solidFill>
                  <a:prstClr val="black"/>
                </a:solidFill>
                <a:latin typeface="Calibri"/>
                <a:ea typeface="Calibri" panose="020F0502020204030204" pitchFamily="34" charset="0"/>
                <a:cs typeface="Arial"/>
              </a:rPr>
              <a:t>Evidence Statements</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F6252F2F-95F4-41D0-A2F5-073265A90E4B}"/>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02739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FD27-CA20-40C6-8CC3-70352A2A9B2B}"/>
              </a:ext>
            </a:extLst>
          </p:cNvPr>
          <p:cNvSpPr>
            <a:spLocks noGrp="1"/>
          </p:cNvSpPr>
          <p:nvPr>
            <p:ph type="title"/>
          </p:nvPr>
        </p:nvSpPr>
        <p:spPr/>
        <p:txBody>
          <a:bodyPr/>
          <a:lstStyle/>
          <a:p>
            <a:r>
              <a:rPr lang="en-US" dirty="0">
                <a:cs typeface="Calibri Light"/>
              </a:rPr>
              <a:t>Resources for Unpacking</a:t>
            </a:r>
            <a:endParaRPr lang="en-US" dirty="0"/>
          </a:p>
        </p:txBody>
      </p:sp>
      <p:graphicFrame>
        <p:nvGraphicFramePr>
          <p:cNvPr id="6" name="Diagram 5">
            <a:extLst>
              <a:ext uri="{FF2B5EF4-FFF2-40B4-BE49-F238E27FC236}">
                <a16:creationId xmlns:a16="http://schemas.microsoft.com/office/drawing/2014/main" id="{7011F7A9-CF4E-4E63-8019-8B3F975A245C}"/>
              </a:ext>
            </a:extLst>
          </p:cNvPr>
          <p:cNvGraphicFramePr/>
          <p:nvPr>
            <p:extLst>
              <p:ext uri="{D42A27DB-BD31-4B8C-83A1-F6EECF244321}">
                <p14:modId xmlns:p14="http://schemas.microsoft.com/office/powerpoint/2010/main" val="3480273179"/>
              </p:ext>
            </p:extLst>
          </p:nvPr>
        </p:nvGraphicFramePr>
        <p:xfrm>
          <a:off x="457200" y="1397001"/>
          <a:ext cx="8398042" cy="5186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3241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D469-6F26-4D70-BFF8-6878B593800D}"/>
              </a:ext>
            </a:extLst>
          </p:cNvPr>
          <p:cNvSpPr>
            <a:spLocks noGrp="1"/>
          </p:cNvSpPr>
          <p:nvPr>
            <p:ph type="title"/>
          </p:nvPr>
        </p:nvSpPr>
        <p:spPr/>
        <p:txBody>
          <a:bodyPr>
            <a:normAutofit/>
          </a:bodyPr>
          <a:lstStyle/>
          <a:p>
            <a:r>
              <a:rPr lang="en-US" sz="3600" dirty="0"/>
              <a:t>A Framework for K-12 Science Education</a:t>
            </a:r>
          </a:p>
        </p:txBody>
      </p:sp>
      <p:pic>
        <p:nvPicPr>
          <p:cNvPr id="7" name="Content Placeholder 6">
            <a:extLst>
              <a:ext uri="{FF2B5EF4-FFF2-40B4-BE49-F238E27FC236}">
                <a16:creationId xmlns:a16="http://schemas.microsoft.com/office/drawing/2014/main" id="{BF443E98-23F6-45A0-ACC1-D55915A210A1}"/>
              </a:ext>
            </a:extLst>
          </p:cNvPr>
          <p:cNvPicPr>
            <a:picLocks noGrp="1" noChangeAspect="1"/>
          </p:cNvPicPr>
          <p:nvPr>
            <p:ph idx="1"/>
          </p:nvPr>
        </p:nvPicPr>
        <p:blipFill rotWithShape="1">
          <a:blip r:embed="rId4"/>
          <a:srcRect l="33876" t="78653" r="24465" b="7410"/>
          <a:stretch/>
        </p:blipFill>
        <p:spPr>
          <a:xfrm>
            <a:off x="460231" y="2915173"/>
            <a:ext cx="3818020" cy="705768"/>
          </a:xfrm>
          <a:prstGeom prst="rect">
            <a:avLst/>
          </a:prstGeom>
        </p:spPr>
      </p:pic>
      <p:pic>
        <p:nvPicPr>
          <p:cNvPr id="6" name="Picture 5">
            <a:extLst>
              <a:ext uri="{FF2B5EF4-FFF2-40B4-BE49-F238E27FC236}">
                <a16:creationId xmlns:a16="http://schemas.microsoft.com/office/drawing/2014/main" id="{60E1D600-3B5D-4DC0-BDE1-402870E02FC9}"/>
              </a:ext>
            </a:extLst>
          </p:cNvPr>
          <p:cNvPicPr>
            <a:picLocks noChangeAspect="1"/>
          </p:cNvPicPr>
          <p:nvPr/>
        </p:nvPicPr>
        <p:blipFill rotWithShape="1">
          <a:blip r:embed="rId4"/>
          <a:srcRect l="29123" t="18109" r="23859" b="53976"/>
          <a:stretch/>
        </p:blipFill>
        <p:spPr>
          <a:xfrm>
            <a:off x="201026" y="1524494"/>
            <a:ext cx="4363454" cy="1435769"/>
          </a:xfrm>
          <a:prstGeom prst="rect">
            <a:avLst/>
          </a:prstGeom>
        </p:spPr>
      </p:pic>
      <p:sp>
        <p:nvSpPr>
          <p:cNvPr id="8" name="Arrow: Right 7">
            <a:extLst>
              <a:ext uri="{FF2B5EF4-FFF2-40B4-BE49-F238E27FC236}">
                <a16:creationId xmlns:a16="http://schemas.microsoft.com/office/drawing/2014/main" id="{532D0831-9212-48B8-904A-CD213AD94FD8}"/>
              </a:ext>
            </a:extLst>
          </p:cNvPr>
          <p:cNvSpPr/>
          <p:nvPr/>
        </p:nvSpPr>
        <p:spPr>
          <a:xfrm>
            <a:off x="289781" y="1607533"/>
            <a:ext cx="4270687" cy="657532"/>
          </a:xfrm>
          <a:prstGeom prst="rightArrow">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 name="Arrow: Right 8">
            <a:extLst>
              <a:ext uri="{FF2B5EF4-FFF2-40B4-BE49-F238E27FC236}">
                <a16:creationId xmlns:a16="http://schemas.microsoft.com/office/drawing/2014/main" id="{B8648CCA-BE38-4D89-A097-ED9949925E64}"/>
              </a:ext>
            </a:extLst>
          </p:cNvPr>
          <p:cNvSpPr/>
          <p:nvPr/>
        </p:nvSpPr>
        <p:spPr>
          <a:xfrm>
            <a:off x="291787" y="1926500"/>
            <a:ext cx="4270687" cy="629731"/>
          </a:xfrm>
          <a:prstGeom prst="rightArrow">
            <a:avLst>
              <a:gd name="adj1" fmla="val 50000"/>
              <a:gd name="adj2" fmla="val 4756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Arrow: Right 9">
            <a:extLst>
              <a:ext uri="{FF2B5EF4-FFF2-40B4-BE49-F238E27FC236}">
                <a16:creationId xmlns:a16="http://schemas.microsoft.com/office/drawing/2014/main" id="{260CE6BB-78EB-4BAE-9B0D-CDE1B8BD686F}"/>
              </a:ext>
            </a:extLst>
          </p:cNvPr>
          <p:cNvSpPr/>
          <p:nvPr/>
        </p:nvSpPr>
        <p:spPr>
          <a:xfrm>
            <a:off x="291788" y="2242378"/>
            <a:ext cx="4270687" cy="1534310"/>
          </a:xfrm>
          <a:prstGeom prst="rightArrow">
            <a:avLst>
              <a:gd name="adj1" fmla="val 78314"/>
              <a:gd name="adj2" fmla="val 20035"/>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11" name="Picture 10">
            <a:extLst>
              <a:ext uri="{FF2B5EF4-FFF2-40B4-BE49-F238E27FC236}">
                <a16:creationId xmlns:a16="http://schemas.microsoft.com/office/drawing/2014/main" id="{92F61504-1C4F-4D73-A80A-A1BA51434200}"/>
              </a:ext>
            </a:extLst>
          </p:cNvPr>
          <p:cNvPicPr>
            <a:picLocks noChangeAspect="1"/>
          </p:cNvPicPr>
          <p:nvPr/>
        </p:nvPicPr>
        <p:blipFill>
          <a:blip r:embed="rId5"/>
          <a:stretch>
            <a:fillRect/>
          </a:stretch>
        </p:blipFill>
        <p:spPr>
          <a:xfrm>
            <a:off x="5047524" y="4792625"/>
            <a:ext cx="3477077" cy="1455137"/>
          </a:xfrm>
          <a:prstGeom prst="rect">
            <a:avLst/>
          </a:prstGeom>
          <a:ln>
            <a:solidFill>
              <a:srgbClr val="0070C0"/>
            </a:solidFill>
          </a:ln>
        </p:spPr>
      </p:pic>
      <p:pic>
        <p:nvPicPr>
          <p:cNvPr id="17" name="Picture 16">
            <a:extLst>
              <a:ext uri="{FF2B5EF4-FFF2-40B4-BE49-F238E27FC236}">
                <a16:creationId xmlns:a16="http://schemas.microsoft.com/office/drawing/2014/main" id="{6A4AA07B-20FC-4B89-BBE3-3121CDA586E4}"/>
              </a:ext>
            </a:extLst>
          </p:cNvPr>
          <p:cNvPicPr>
            <a:picLocks noChangeAspect="1"/>
          </p:cNvPicPr>
          <p:nvPr/>
        </p:nvPicPr>
        <p:blipFill>
          <a:blip r:embed="rId6"/>
          <a:stretch>
            <a:fillRect/>
          </a:stretch>
        </p:blipFill>
        <p:spPr>
          <a:xfrm>
            <a:off x="596353" y="3906295"/>
            <a:ext cx="3477077" cy="2341467"/>
          </a:xfrm>
          <a:prstGeom prst="rect">
            <a:avLst/>
          </a:prstGeom>
          <a:ln>
            <a:solidFill>
              <a:srgbClr val="0070C0"/>
            </a:solidFill>
          </a:ln>
        </p:spPr>
      </p:pic>
      <p:pic>
        <p:nvPicPr>
          <p:cNvPr id="18" name="Picture 17">
            <a:extLst>
              <a:ext uri="{FF2B5EF4-FFF2-40B4-BE49-F238E27FC236}">
                <a16:creationId xmlns:a16="http://schemas.microsoft.com/office/drawing/2014/main" id="{DDA96266-E91D-4318-84C5-B7BC42E77711}"/>
              </a:ext>
            </a:extLst>
          </p:cNvPr>
          <p:cNvPicPr>
            <a:picLocks noChangeAspect="1"/>
          </p:cNvPicPr>
          <p:nvPr/>
        </p:nvPicPr>
        <p:blipFill>
          <a:blip r:embed="rId7"/>
          <a:stretch>
            <a:fillRect/>
          </a:stretch>
        </p:blipFill>
        <p:spPr>
          <a:xfrm>
            <a:off x="4806387" y="2241365"/>
            <a:ext cx="3959350" cy="3369283"/>
          </a:xfrm>
          <a:prstGeom prst="rect">
            <a:avLst/>
          </a:prstGeom>
          <a:ln>
            <a:solidFill>
              <a:srgbClr val="FFAE00"/>
            </a:solidFill>
          </a:ln>
        </p:spPr>
      </p:pic>
      <p:pic>
        <p:nvPicPr>
          <p:cNvPr id="20" name="Picture 19">
            <a:extLst>
              <a:ext uri="{FF2B5EF4-FFF2-40B4-BE49-F238E27FC236}">
                <a16:creationId xmlns:a16="http://schemas.microsoft.com/office/drawing/2014/main" id="{864B3D1B-8533-4107-B1D2-0964A0A252E8}"/>
              </a:ext>
            </a:extLst>
          </p:cNvPr>
          <p:cNvPicPr>
            <a:picLocks noChangeAspect="1"/>
          </p:cNvPicPr>
          <p:nvPr/>
        </p:nvPicPr>
        <p:blipFill>
          <a:blip r:embed="rId8"/>
          <a:stretch>
            <a:fillRect/>
          </a:stretch>
        </p:blipFill>
        <p:spPr>
          <a:xfrm>
            <a:off x="4878831" y="1899201"/>
            <a:ext cx="3814462" cy="2391243"/>
          </a:xfrm>
          <a:prstGeom prst="rect">
            <a:avLst/>
          </a:prstGeom>
          <a:ln>
            <a:solidFill>
              <a:schemeClr val="accent6">
                <a:lumMod val="60000"/>
                <a:lumOff val="40000"/>
              </a:schemeClr>
            </a:solidFill>
          </a:ln>
        </p:spPr>
      </p:pic>
      <p:pic>
        <p:nvPicPr>
          <p:cNvPr id="3" name="Picture 2">
            <a:extLst>
              <a:ext uri="{FF2B5EF4-FFF2-40B4-BE49-F238E27FC236}">
                <a16:creationId xmlns:a16="http://schemas.microsoft.com/office/drawing/2014/main" id="{55223A79-2B86-40FD-821B-71730A6A6D52}"/>
              </a:ext>
            </a:extLst>
          </p:cNvPr>
          <p:cNvPicPr>
            <a:picLocks noChangeAspect="1"/>
          </p:cNvPicPr>
          <p:nvPr/>
        </p:nvPicPr>
        <p:blipFill>
          <a:blip r:embed="rId9"/>
          <a:stretch>
            <a:fillRect/>
          </a:stretch>
        </p:blipFill>
        <p:spPr>
          <a:xfrm>
            <a:off x="4705864" y="1706434"/>
            <a:ext cx="4160396" cy="2776778"/>
          </a:xfrm>
          <a:prstGeom prst="rect">
            <a:avLst/>
          </a:prstGeom>
          <a:ln>
            <a:solidFill>
              <a:schemeClr val="accent5">
                <a:lumMod val="75000"/>
              </a:schemeClr>
            </a:solidFill>
          </a:ln>
        </p:spPr>
      </p:pic>
    </p:spTree>
    <p:custDataLst>
      <p:tags r:id="rId1"/>
    </p:custDataLst>
    <p:extLst>
      <p:ext uri="{BB962C8B-B14F-4D97-AF65-F5344CB8AC3E}">
        <p14:creationId xmlns:p14="http://schemas.microsoft.com/office/powerpoint/2010/main" val="188115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1+ppt_w/2"/>
                                          </p:val>
                                        </p:tav>
                                      </p:tavLst>
                                    </p:anim>
                                    <p:anim calcmode="lin" valueType="num">
                                      <p:cBhvr additive="base">
                                        <p:cTn id="25" dur="500"/>
                                        <p:tgtEl>
                                          <p:spTgt spid="8"/>
                                        </p:tgtEl>
                                        <p:attrNameLst>
                                          <p:attrName>ppt_y</p:attrName>
                                        </p:attrNameLst>
                                      </p:cBhvr>
                                      <p:tavLst>
                                        <p:tav tm="0">
                                          <p:val>
                                            <p:strVal val="ppt_y"/>
                                          </p:val>
                                        </p:tav>
                                        <p:tav tm="100000">
                                          <p:val>
                                            <p:strVal val="ppt_y"/>
                                          </p:val>
                                        </p:tav>
                                      </p:tavLst>
                                    </p:anim>
                                    <p:set>
                                      <p:cBhvr>
                                        <p:cTn id="26" dur="1" fill="hold">
                                          <p:stCondLst>
                                            <p:cond delay="499"/>
                                          </p:stCondLst>
                                        </p:cTn>
                                        <p:tgtEl>
                                          <p:spTgt spid="8"/>
                                        </p:tgtEl>
                                        <p:attrNameLst>
                                          <p:attrName>style.visibility</p:attrName>
                                        </p:attrNameLst>
                                      </p:cBhvr>
                                      <p:to>
                                        <p:strVal val="hidden"/>
                                      </p:to>
                                    </p:set>
                                  </p:childTnLst>
                                </p:cTn>
                              </p:par>
                              <p:par>
                                <p:cTn id="27" presetID="2" presetClass="exit" presetSubtype="2" fill="hold" nodeType="withEffect">
                                  <p:stCondLst>
                                    <p:cond delay="0"/>
                                  </p:stCondLst>
                                  <p:childTnLst>
                                    <p:anim calcmode="lin" valueType="num">
                                      <p:cBhvr additive="base">
                                        <p:cTn id="28" dur="500"/>
                                        <p:tgtEl>
                                          <p:spTgt spid="3"/>
                                        </p:tgtEl>
                                        <p:attrNameLst>
                                          <p:attrName>ppt_x</p:attrName>
                                        </p:attrNameLst>
                                      </p:cBhvr>
                                      <p:tavLst>
                                        <p:tav tm="0">
                                          <p:val>
                                            <p:strVal val="ppt_x"/>
                                          </p:val>
                                        </p:tav>
                                        <p:tav tm="100000">
                                          <p:val>
                                            <p:strVal val="1+ppt_w/2"/>
                                          </p:val>
                                        </p:tav>
                                      </p:tavLst>
                                    </p:anim>
                                    <p:anim calcmode="lin" valueType="num">
                                      <p:cBhvr additive="base">
                                        <p:cTn id="29" dur="500"/>
                                        <p:tgtEl>
                                          <p:spTgt spid="3"/>
                                        </p:tgtEl>
                                        <p:attrNameLst>
                                          <p:attrName>ppt_y</p:attrName>
                                        </p:attrNameLst>
                                      </p:cBhvr>
                                      <p:tavLst>
                                        <p:tav tm="0">
                                          <p:val>
                                            <p:strVal val="ppt_y"/>
                                          </p:val>
                                        </p:tav>
                                        <p:tav tm="100000">
                                          <p:val>
                                            <p:strVal val="ppt_y"/>
                                          </p:val>
                                        </p:tav>
                                      </p:tavLst>
                                    </p:anim>
                                    <p:set>
                                      <p:cBhvr>
                                        <p:cTn id="30" dur="1" fill="hold">
                                          <p:stCondLst>
                                            <p:cond delay="499"/>
                                          </p:stCondLst>
                                        </p:cTn>
                                        <p:tgtEl>
                                          <p:spTgt spid="3"/>
                                        </p:tgtEl>
                                        <p:attrNameLst>
                                          <p:attrName>style.visibility</p:attrName>
                                        </p:attrNameLst>
                                      </p:cBhvr>
                                      <p:to>
                                        <p:strVal val="hidden"/>
                                      </p:to>
                                    </p:set>
                                  </p:childTnLst>
                                </p:cTn>
                              </p:par>
                              <p:par>
                                <p:cTn id="31" presetID="2" presetClass="exit" presetSubtype="2" fill="hold" nodeType="withEffect">
                                  <p:stCondLst>
                                    <p:cond delay="0"/>
                                  </p:stCondLst>
                                  <p:childTnLst>
                                    <p:anim calcmode="lin" valueType="num">
                                      <p:cBhvr additive="base">
                                        <p:cTn id="32" dur="500"/>
                                        <p:tgtEl>
                                          <p:spTgt spid="17"/>
                                        </p:tgtEl>
                                        <p:attrNameLst>
                                          <p:attrName>ppt_x</p:attrName>
                                        </p:attrNameLst>
                                      </p:cBhvr>
                                      <p:tavLst>
                                        <p:tav tm="0">
                                          <p:val>
                                            <p:strVal val="ppt_x"/>
                                          </p:val>
                                        </p:tav>
                                        <p:tav tm="100000">
                                          <p:val>
                                            <p:strVal val="1+ppt_w/2"/>
                                          </p:val>
                                        </p:tav>
                                      </p:tavLst>
                                    </p:anim>
                                    <p:anim calcmode="lin" valueType="num">
                                      <p:cBhvr additive="base">
                                        <p:cTn id="33" dur="500"/>
                                        <p:tgtEl>
                                          <p:spTgt spid="17"/>
                                        </p:tgtEl>
                                        <p:attrNameLst>
                                          <p:attrName>ppt_y</p:attrName>
                                        </p:attrNameLst>
                                      </p:cBhvr>
                                      <p:tavLst>
                                        <p:tav tm="0">
                                          <p:val>
                                            <p:strVal val="ppt_y"/>
                                          </p:val>
                                        </p:tav>
                                        <p:tav tm="100000">
                                          <p:val>
                                            <p:strVal val="ppt_y"/>
                                          </p:val>
                                        </p:tav>
                                      </p:tavLst>
                                    </p:anim>
                                    <p:set>
                                      <p:cBhvr>
                                        <p:cTn id="34" dur="1" fill="hold">
                                          <p:stCondLst>
                                            <p:cond delay="499"/>
                                          </p:stCondLst>
                                        </p:cTn>
                                        <p:tgtEl>
                                          <p:spTgt spid="17"/>
                                        </p:tgtEl>
                                        <p:attrNameLst>
                                          <p:attrName>style.visibility</p:attrName>
                                        </p:attrNameLst>
                                      </p:cBhvr>
                                      <p:to>
                                        <p:strVal val="hidden"/>
                                      </p:to>
                                    </p:set>
                                  </p:childTnLst>
                                </p:cTn>
                              </p:par>
                              <p:par>
                                <p:cTn id="35" presetID="2" presetClass="exit" presetSubtype="2" fill="hold" nodeType="with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1+ppt_w/2"/>
                                          </p:val>
                                        </p:tav>
                                      </p:tavLst>
                                    </p:anim>
                                    <p:anim calcmode="lin" valueType="num">
                                      <p:cBhvr additive="base">
                                        <p:cTn id="37" dur="500"/>
                                        <p:tgtEl>
                                          <p:spTgt spid="11"/>
                                        </p:tgtEl>
                                        <p:attrNameLst>
                                          <p:attrName>ppt_y</p:attrName>
                                        </p:attrNameLst>
                                      </p:cBhvr>
                                      <p:tavLst>
                                        <p:tav tm="0">
                                          <p:val>
                                            <p:strVal val="ppt_y"/>
                                          </p:val>
                                        </p:tav>
                                        <p:tav tm="100000">
                                          <p:val>
                                            <p:strVal val="ppt_y"/>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2" fill="hold" nodeType="clickEffect">
                                  <p:stCondLst>
                                    <p:cond delay="0"/>
                                  </p:stCondLst>
                                  <p:childTnLst>
                                    <p:anim calcmode="lin" valueType="num">
                                      <p:cBhvr additive="base">
                                        <p:cTn id="52" dur="500"/>
                                        <p:tgtEl>
                                          <p:spTgt spid="20"/>
                                        </p:tgtEl>
                                        <p:attrNameLst>
                                          <p:attrName>ppt_x</p:attrName>
                                        </p:attrNameLst>
                                      </p:cBhvr>
                                      <p:tavLst>
                                        <p:tav tm="0">
                                          <p:val>
                                            <p:strVal val="ppt_x"/>
                                          </p:val>
                                        </p:tav>
                                        <p:tav tm="100000">
                                          <p:val>
                                            <p:strVal val="1+ppt_w/2"/>
                                          </p:val>
                                        </p:tav>
                                      </p:tavLst>
                                    </p:anim>
                                    <p:anim calcmode="lin" valueType="num">
                                      <p:cBhvr additive="base">
                                        <p:cTn id="53" dur="500"/>
                                        <p:tgtEl>
                                          <p:spTgt spid="20"/>
                                        </p:tgtEl>
                                        <p:attrNameLst>
                                          <p:attrName>ppt_y</p:attrName>
                                        </p:attrNameLst>
                                      </p:cBhvr>
                                      <p:tavLst>
                                        <p:tav tm="0">
                                          <p:val>
                                            <p:strVal val="ppt_y"/>
                                          </p:val>
                                        </p:tav>
                                        <p:tav tm="100000">
                                          <p:val>
                                            <p:strVal val="ppt_y"/>
                                          </p:val>
                                        </p:tav>
                                      </p:tavLst>
                                    </p:anim>
                                    <p:set>
                                      <p:cBhvr>
                                        <p:cTn id="54" dur="1" fill="hold">
                                          <p:stCondLst>
                                            <p:cond delay="499"/>
                                          </p:stCondLst>
                                        </p:cTn>
                                        <p:tgtEl>
                                          <p:spTgt spid="20"/>
                                        </p:tgtEl>
                                        <p:attrNameLst>
                                          <p:attrName>style.visibility</p:attrName>
                                        </p:attrNameLst>
                                      </p:cBhvr>
                                      <p:to>
                                        <p:strVal val="hidden"/>
                                      </p:to>
                                    </p:set>
                                  </p:childTnLst>
                                </p:cTn>
                              </p:par>
                              <p:par>
                                <p:cTn id="55" presetID="2" presetClass="exit" presetSubtype="2" fill="hold" grpId="1" nodeType="with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1+ppt_w/2"/>
                                          </p:val>
                                        </p:tav>
                                      </p:tavLst>
                                    </p:anim>
                                    <p:anim calcmode="lin" valueType="num">
                                      <p:cBhvr additive="base">
                                        <p:cTn id="57" dur="500"/>
                                        <p:tgtEl>
                                          <p:spTgt spid="9"/>
                                        </p:tgtEl>
                                        <p:attrNameLst>
                                          <p:attrName>ppt_y</p:attrName>
                                        </p:attrNameLst>
                                      </p:cBhvr>
                                      <p:tavLst>
                                        <p:tav tm="0">
                                          <p:val>
                                            <p:strVal val="ppt_y"/>
                                          </p:val>
                                        </p:tav>
                                        <p:tav tm="100000">
                                          <p:val>
                                            <p:strVal val="ppt_y"/>
                                          </p:val>
                                        </p:tav>
                                      </p:tavLst>
                                    </p:anim>
                                    <p:set>
                                      <p:cBhvr>
                                        <p:cTn id="58" dur="1" fill="hold">
                                          <p:stCondLst>
                                            <p:cond delay="499"/>
                                          </p:stCondLst>
                                        </p:cTn>
                                        <p:tgtEl>
                                          <p:spTgt spid="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62FC-AFBB-4A85-988A-BAC6C2C1E5D6}"/>
              </a:ext>
            </a:extLst>
          </p:cNvPr>
          <p:cNvSpPr>
            <a:spLocks noGrp="1"/>
          </p:cNvSpPr>
          <p:nvPr>
            <p:ph type="title"/>
          </p:nvPr>
        </p:nvSpPr>
        <p:spPr>
          <a:xfrm>
            <a:off x="236082" y="274320"/>
            <a:ext cx="8229600" cy="1143000"/>
          </a:xfrm>
        </p:spPr>
        <p:txBody>
          <a:bodyPr>
            <a:normAutofit fontScale="90000"/>
          </a:bodyPr>
          <a:lstStyle/>
          <a:p>
            <a:r>
              <a:rPr lang="en-US" dirty="0"/>
              <a:t>Topic Arrangements of the NGSS Standards</a:t>
            </a:r>
          </a:p>
        </p:txBody>
      </p:sp>
      <p:pic>
        <p:nvPicPr>
          <p:cNvPr id="4" name="Picture 3">
            <a:extLst>
              <a:ext uri="{FF2B5EF4-FFF2-40B4-BE49-F238E27FC236}">
                <a16:creationId xmlns:a16="http://schemas.microsoft.com/office/drawing/2014/main" id="{71BEE4D0-6AA8-4717-AAC0-C90D00D424BF}"/>
              </a:ext>
            </a:extLst>
          </p:cNvPr>
          <p:cNvPicPr>
            <a:picLocks noChangeAspect="1"/>
          </p:cNvPicPr>
          <p:nvPr/>
        </p:nvPicPr>
        <p:blipFill rotWithShape="1">
          <a:blip r:embed="rId4"/>
          <a:srcRect b="17189"/>
          <a:stretch/>
        </p:blipFill>
        <p:spPr>
          <a:xfrm>
            <a:off x="503506" y="1028983"/>
            <a:ext cx="8131665" cy="5342406"/>
          </a:xfrm>
          <a:prstGeom prst="rect">
            <a:avLst/>
          </a:prstGeom>
        </p:spPr>
      </p:pic>
      <p:sp>
        <p:nvSpPr>
          <p:cNvPr id="5" name="Rectangle 4">
            <a:extLst>
              <a:ext uri="{FF2B5EF4-FFF2-40B4-BE49-F238E27FC236}">
                <a16:creationId xmlns:a16="http://schemas.microsoft.com/office/drawing/2014/main" id="{0EE5EF62-973B-4F28-9138-33A7AAE40F48}"/>
              </a:ext>
            </a:extLst>
          </p:cNvPr>
          <p:cNvSpPr/>
          <p:nvPr/>
        </p:nvSpPr>
        <p:spPr>
          <a:xfrm>
            <a:off x="628153" y="1615848"/>
            <a:ext cx="7837529" cy="284514"/>
          </a:xfrm>
          <a:prstGeom prst="rect">
            <a:avLst/>
          </a:prstGeom>
          <a:noFill/>
          <a:ln w="28575">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dirty="0"/>
          </a:p>
        </p:txBody>
      </p:sp>
      <p:sp>
        <p:nvSpPr>
          <p:cNvPr id="6" name="Rectangle: Rounded Corners 5">
            <a:extLst>
              <a:ext uri="{FF2B5EF4-FFF2-40B4-BE49-F238E27FC236}">
                <a16:creationId xmlns:a16="http://schemas.microsoft.com/office/drawing/2014/main" id="{AECE05A2-9F16-41DB-AF81-0B54C2C350C0}"/>
              </a:ext>
            </a:extLst>
          </p:cNvPr>
          <p:cNvSpPr/>
          <p:nvPr/>
        </p:nvSpPr>
        <p:spPr>
          <a:xfrm>
            <a:off x="628152" y="4111819"/>
            <a:ext cx="2011681" cy="340911"/>
          </a:xfrm>
          <a:prstGeom prst="roundRect">
            <a:avLst/>
          </a:prstGeom>
          <a:solidFill>
            <a:schemeClr val="accent1">
              <a:alpha val="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 name="Rectangle: Rounded Corners 6">
            <a:extLst>
              <a:ext uri="{FF2B5EF4-FFF2-40B4-BE49-F238E27FC236}">
                <a16:creationId xmlns:a16="http://schemas.microsoft.com/office/drawing/2014/main" id="{1ADAAF3E-A41A-40B3-9620-D59E0EAD3DE9}"/>
              </a:ext>
            </a:extLst>
          </p:cNvPr>
          <p:cNvSpPr/>
          <p:nvPr/>
        </p:nvSpPr>
        <p:spPr>
          <a:xfrm>
            <a:off x="2907256" y="3522528"/>
            <a:ext cx="3111057" cy="589291"/>
          </a:xfrm>
          <a:prstGeom prst="roundRect">
            <a:avLst/>
          </a:prstGeom>
          <a:solidFill>
            <a:schemeClr val="accent1">
              <a:alpha val="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Rectangle: Rounded Corners 7">
            <a:extLst>
              <a:ext uri="{FF2B5EF4-FFF2-40B4-BE49-F238E27FC236}">
                <a16:creationId xmlns:a16="http://schemas.microsoft.com/office/drawing/2014/main" id="{F3BA19B2-BB9F-4D0F-B76D-CD20A0F56D70}"/>
              </a:ext>
            </a:extLst>
          </p:cNvPr>
          <p:cNvSpPr/>
          <p:nvPr/>
        </p:nvSpPr>
        <p:spPr>
          <a:xfrm>
            <a:off x="6018313" y="3522528"/>
            <a:ext cx="2533336" cy="461075"/>
          </a:xfrm>
          <a:prstGeom prst="roundRect">
            <a:avLst/>
          </a:prstGeom>
          <a:solidFill>
            <a:schemeClr val="accent1">
              <a:alpha val="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 name="Rectangle: Rounded Corners 8">
            <a:extLst>
              <a:ext uri="{FF2B5EF4-FFF2-40B4-BE49-F238E27FC236}">
                <a16:creationId xmlns:a16="http://schemas.microsoft.com/office/drawing/2014/main" id="{E229DC61-1BA6-4776-B3B9-5BB0D4FE3B44}"/>
              </a:ext>
            </a:extLst>
          </p:cNvPr>
          <p:cNvSpPr/>
          <p:nvPr/>
        </p:nvSpPr>
        <p:spPr>
          <a:xfrm>
            <a:off x="2907256" y="4866483"/>
            <a:ext cx="3111058" cy="750515"/>
          </a:xfrm>
          <a:prstGeom prst="roundRect">
            <a:avLst/>
          </a:prstGeom>
          <a:solidFill>
            <a:schemeClr val="accent1">
              <a:alpha val="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0" name="Group 9">
            <a:extLst>
              <a:ext uri="{FF2B5EF4-FFF2-40B4-BE49-F238E27FC236}">
                <a16:creationId xmlns:a16="http://schemas.microsoft.com/office/drawing/2014/main" id="{9E1535D7-C01C-4BC1-8753-A8679EFF2340}"/>
              </a:ext>
            </a:extLst>
          </p:cNvPr>
          <p:cNvGrpSpPr/>
          <p:nvPr/>
        </p:nvGrpSpPr>
        <p:grpSpPr>
          <a:xfrm>
            <a:off x="454538" y="3311652"/>
            <a:ext cx="8229600" cy="2676525"/>
            <a:chOff x="647700" y="3228975"/>
            <a:chExt cx="8229600" cy="2676525"/>
          </a:xfrm>
        </p:grpSpPr>
        <p:sp>
          <p:nvSpPr>
            <p:cNvPr id="11" name="Rectangle 10">
              <a:extLst>
                <a:ext uri="{FF2B5EF4-FFF2-40B4-BE49-F238E27FC236}">
                  <a16:creationId xmlns:a16="http://schemas.microsoft.com/office/drawing/2014/main" id="{1D6D26DD-957A-44AE-A98A-341759FF1661}"/>
                </a:ext>
              </a:extLst>
            </p:cNvPr>
            <p:cNvSpPr/>
            <p:nvPr/>
          </p:nvSpPr>
          <p:spPr>
            <a:xfrm>
              <a:off x="647700" y="3228975"/>
              <a:ext cx="8229600" cy="267652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grpSp>
          <p:nvGrpSpPr>
            <p:cNvPr id="12" name="Group 11">
              <a:extLst>
                <a:ext uri="{FF2B5EF4-FFF2-40B4-BE49-F238E27FC236}">
                  <a16:creationId xmlns:a16="http://schemas.microsoft.com/office/drawing/2014/main" id="{BC50EED9-98F0-4858-B42E-D9B163C834D4}"/>
                </a:ext>
              </a:extLst>
            </p:cNvPr>
            <p:cNvGrpSpPr/>
            <p:nvPr/>
          </p:nvGrpSpPr>
          <p:grpSpPr>
            <a:xfrm>
              <a:off x="761999" y="3438886"/>
              <a:ext cx="8006811" cy="2356958"/>
              <a:chOff x="761999" y="3438886"/>
              <a:chExt cx="8006811" cy="2356958"/>
            </a:xfrm>
            <a:solidFill>
              <a:schemeClr val="bg1"/>
            </a:solidFill>
          </p:grpSpPr>
          <p:pic>
            <p:nvPicPr>
              <p:cNvPr id="13" name="Picture 7">
                <a:extLst>
                  <a:ext uri="{FF2B5EF4-FFF2-40B4-BE49-F238E27FC236}">
                    <a16:creationId xmlns:a16="http://schemas.microsoft.com/office/drawing/2014/main" id="{16B1C193-E3AD-4D31-A3BC-58DE213A33EF}"/>
                  </a:ext>
                </a:extLst>
              </p:cNvPr>
              <p:cNvPicPr>
                <a:picLocks noChangeAspect="1"/>
              </p:cNvPicPr>
              <p:nvPr/>
            </p:nvPicPr>
            <p:blipFill>
              <a:blip r:embed="rId5"/>
              <a:stretch>
                <a:fillRect/>
              </a:stretch>
            </p:blipFill>
            <p:spPr>
              <a:xfrm>
                <a:off x="761999" y="3438886"/>
                <a:ext cx="8006811" cy="407788"/>
              </a:xfrm>
              <a:prstGeom prst="rect">
                <a:avLst/>
              </a:prstGeom>
              <a:grpFill/>
            </p:spPr>
          </p:pic>
          <p:pic>
            <p:nvPicPr>
              <p:cNvPr id="14" name="Picture 8" descr="A close up of a screen&#10;&#10;Description automatically generated">
                <a:extLst>
                  <a:ext uri="{FF2B5EF4-FFF2-40B4-BE49-F238E27FC236}">
                    <a16:creationId xmlns:a16="http://schemas.microsoft.com/office/drawing/2014/main" id="{51D14823-02FE-4727-B030-70F01B26A56D}"/>
                  </a:ext>
                </a:extLst>
              </p:cNvPr>
              <p:cNvPicPr>
                <a:picLocks noChangeAspect="1"/>
              </p:cNvPicPr>
              <p:nvPr/>
            </p:nvPicPr>
            <p:blipFill>
              <a:blip r:embed="rId6"/>
              <a:stretch>
                <a:fillRect/>
              </a:stretch>
            </p:blipFill>
            <p:spPr>
              <a:xfrm>
                <a:off x="918569" y="4000372"/>
                <a:ext cx="7411452" cy="654400"/>
              </a:xfrm>
              <a:prstGeom prst="rect">
                <a:avLst/>
              </a:prstGeom>
              <a:grpFill/>
            </p:spPr>
          </p:pic>
          <p:pic>
            <p:nvPicPr>
              <p:cNvPr id="15" name="Picture 9" descr="A picture containing table&#10;&#10;Description automatically generated">
                <a:extLst>
                  <a:ext uri="{FF2B5EF4-FFF2-40B4-BE49-F238E27FC236}">
                    <a16:creationId xmlns:a16="http://schemas.microsoft.com/office/drawing/2014/main" id="{DC3D173B-DC07-4154-9919-B373518FE3D0}"/>
                  </a:ext>
                </a:extLst>
              </p:cNvPr>
              <p:cNvPicPr>
                <a:picLocks noChangeAspect="1"/>
              </p:cNvPicPr>
              <p:nvPr/>
            </p:nvPicPr>
            <p:blipFill>
              <a:blip r:embed="rId7"/>
              <a:stretch>
                <a:fillRect/>
              </a:stretch>
            </p:blipFill>
            <p:spPr>
              <a:xfrm>
                <a:off x="918569" y="4711947"/>
                <a:ext cx="3199241" cy="1083897"/>
              </a:xfrm>
              <a:prstGeom prst="rect">
                <a:avLst/>
              </a:prstGeom>
              <a:grpFill/>
            </p:spPr>
          </p:pic>
        </p:grpSp>
      </p:grpSp>
    </p:spTree>
    <p:custDataLst>
      <p:tags r:id="rId1"/>
    </p:custDataLst>
    <p:extLst>
      <p:ext uri="{BB962C8B-B14F-4D97-AF65-F5344CB8AC3E}">
        <p14:creationId xmlns:p14="http://schemas.microsoft.com/office/powerpoint/2010/main" val="30019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4FCF-EBA2-4205-B391-9FD78481EA01}"/>
              </a:ext>
            </a:extLst>
          </p:cNvPr>
          <p:cNvSpPr>
            <a:spLocks noGrp="1"/>
          </p:cNvSpPr>
          <p:nvPr>
            <p:ph type="title"/>
          </p:nvPr>
        </p:nvSpPr>
        <p:spPr/>
        <p:txBody>
          <a:bodyPr/>
          <a:lstStyle/>
          <a:p>
            <a:r>
              <a:rPr lang="en-US" dirty="0"/>
              <a:t>NGSS Evidence Statements</a:t>
            </a:r>
          </a:p>
        </p:txBody>
      </p:sp>
      <p:pic>
        <p:nvPicPr>
          <p:cNvPr id="4" name="Picture 3">
            <a:extLst>
              <a:ext uri="{FF2B5EF4-FFF2-40B4-BE49-F238E27FC236}">
                <a16:creationId xmlns:a16="http://schemas.microsoft.com/office/drawing/2014/main" id="{682C2CD3-77F5-467B-9E8F-600FB114C1F9}"/>
              </a:ext>
            </a:extLst>
          </p:cNvPr>
          <p:cNvPicPr>
            <a:picLocks noChangeAspect="1"/>
          </p:cNvPicPr>
          <p:nvPr/>
        </p:nvPicPr>
        <p:blipFill rotWithShape="1">
          <a:blip r:embed="rId4"/>
          <a:srcRect t="458"/>
          <a:stretch/>
        </p:blipFill>
        <p:spPr>
          <a:xfrm>
            <a:off x="866589" y="1266825"/>
            <a:ext cx="7515412" cy="5394293"/>
          </a:xfrm>
          <a:prstGeom prst="rect">
            <a:avLst/>
          </a:prstGeom>
        </p:spPr>
      </p:pic>
    </p:spTree>
    <p:custDataLst>
      <p:tags r:id="rId1"/>
    </p:custDataLst>
    <p:extLst>
      <p:ext uri="{BB962C8B-B14F-4D97-AF65-F5344CB8AC3E}">
        <p14:creationId xmlns:p14="http://schemas.microsoft.com/office/powerpoint/2010/main" val="404213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3F27-DA21-4EFD-8CC7-058AF68176FB}"/>
              </a:ext>
            </a:extLst>
          </p:cNvPr>
          <p:cNvSpPr>
            <a:spLocks noGrp="1"/>
          </p:cNvSpPr>
          <p:nvPr>
            <p:ph type="title"/>
          </p:nvPr>
        </p:nvSpPr>
        <p:spPr/>
        <p:txBody>
          <a:bodyPr/>
          <a:lstStyle/>
          <a:p>
            <a:r>
              <a:rPr lang="en-US" dirty="0">
                <a:cs typeface="Calibri Light"/>
              </a:rPr>
              <a:t>NGSS Evidence Statements</a:t>
            </a:r>
            <a:endParaRPr lang="en-US" dirty="0"/>
          </a:p>
        </p:txBody>
      </p:sp>
      <p:pic>
        <p:nvPicPr>
          <p:cNvPr id="5" name="Picture 5" descr="A screenshot of a cell phone&#10;&#10;Description automatically generated">
            <a:extLst>
              <a:ext uri="{FF2B5EF4-FFF2-40B4-BE49-F238E27FC236}">
                <a16:creationId xmlns:a16="http://schemas.microsoft.com/office/drawing/2014/main" id="{F5DF8907-6B5F-4DFF-9E37-B613FCAC4718}"/>
              </a:ext>
            </a:extLst>
          </p:cNvPr>
          <p:cNvPicPr>
            <a:picLocks noChangeAspect="1"/>
          </p:cNvPicPr>
          <p:nvPr/>
        </p:nvPicPr>
        <p:blipFill>
          <a:blip r:embed="rId4"/>
          <a:stretch>
            <a:fillRect/>
          </a:stretch>
        </p:blipFill>
        <p:spPr>
          <a:xfrm>
            <a:off x="264695" y="1292043"/>
            <a:ext cx="8614611" cy="5055968"/>
          </a:xfrm>
          <a:prstGeom prst="rect">
            <a:avLst/>
          </a:prstGeom>
        </p:spPr>
      </p:pic>
    </p:spTree>
    <p:custDataLst>
      <p:tags r:id="rId1"/>
    </p:custDataLst>
    <p:extLst>
      <p:ext uri="{BB962C8B-B14F-4D97-AF65-F5344CB8AC3E}">
        <p14:creationId xmlns:p14="http://schemas.microsoft.com/office/powerpoint/2010/main" val="210304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00A4D93-C4C3-48B2-A859-FFAC14DF5A34}"/>
              </a:ext>
            </a:extLst>
          </p:cNvPr>
          <p:cNvGrpSpPr/>
          <p:nvPr/>
        </p:nvGrpSpPr>
        <p:grpSpPr>
          <a:xfrm>
            <a:off x="137160" y="-2284064"/>
            <a:ext cx="8950474" cy="8804626"/>
            <a:chOff x="398378" y="914400"/>
            <a:chExt cx="8264434" cy="8046074"/>
          </a:xfrm>
        </p:grpSpPr>
        <p:pic>
          <p:nvPicPr>
            <p:cNvPr id="5" name="Picture 4">
              <a:extLst>
                <a:ext uri="{FF2B5EF4-FFF2-40B4-BE49-F238E27FC236}">
                  <a16:creationId xmlns:a16="http://schemas.microsoft.com/office/drawing/2014/main" id="{7D0C7BBA-D748-4BD4-94DF-0CFC925D4ED8}"/>
                </a:ext>
              </a:extLst>
            </p:cNvPr>
            <p:cNvPicPr>
              <a:picLocks noChangeAspect="1"/>
            </p:cNvPicPr>
            <p:nvPr/>
          </p:nvPicPr>
          <p:blipFill rotWithShape="1">
            <a:blip r:embed="rId4"/>
            <a:srcRect l="420" t="7448" b="13966"/>
            <a:stretch/>
          </p:blipFill>
          <p:spPr>
            <a:xfrm>
              <a:off x="398378" y="4190831"/>
              <a:ext cx="8264434" cy="4769643"/>
            </a:xfrm>
            <a:prstGeom prst="rect">
              <a:avLst/>
            </a:prstGeom>
          </p:spPr>
        </p:pic>
        <p:sp>
          <p:nvSpPr>
            <p:cNvPr id="3" name="Rectangle 2">
              <a:extLst>
                <a:ext uri="{FF2B5EF4-FFF2-40B4-BE49-F238E27FC236}">
                  <a16:creationId xmlns:a16="http://schemas.microsoft.com/office/drawing/2014/main" id="{959BC2E6-A763-45B4-8AF0-4F3C1295661A}"/>
                </a:ext>
              </a:extLst>
            </p:cNvPr>
            <p:cNvSpPr/>
            <p:nvPr/>
          </p:nvSpPr>
          <p:spPr>
            <a:xfrm>
              <a:off x="879566" y="914400"/>
              <a:ext cx="1158240" cy="314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2" name="Title 1">
            <a:extLst>
              <a:ext uri="{FF2B5EF4-FFF2-40B4-BE49-F238E27FC236}">
                <a16:creationId xmlns:a16="http://schemas.microsoft.com/office/drawing/2014/main" id="{1FDEF64F-CBE5-4471-9222-9DBF172D2F11}"/>
              </a:ext>
            </a:extLst>
          </p:cNvPr>
          <p:cNvSpPr>
            <a:spLocks noGrp="1"/>
          </p:cNvSpPr>
          <p:nvPr>
            <p:ph type="title"/>
          </p:nvPr>
        </p:nvSpPr>
        <p:spPr>
          <a:xfrm>
            <a:off x="313510" y="85426"/>
            <a:ext cx="8229600" cy="1143000"/>
          </a:xfrm>
        </p:spPr>
        <p:txBody>
          <a:bodyPr>
            <a:normAutofit/>
          </a:bodyPr>
          <a:lstStyle/>
          <a:p>
            <a:r>
              <a:rPr lang="en-US" sz="3200" dirty="0"/>
              <a:t>Appendix E. Disciplinary Core Idea Progressions</a:t>
            </a:r>
          </a:p>
        </p:txBody>
      </p:sp>
      <p:pic>
        <p:nvPicPr>
          <p:cNvPr id="4" name="Picture 2" descr="https://edcountmicrosoftonlinecom-1.sharepoint.microsoftonline.com/Internal_Resources/edCount%20Style%20Resources/edCount%20Logo%20(tiny).jpg">
            <a:extLst>
              <a:ext uri="{FF2B5EF4-FFF2-40B4-BE49-F238E27FC236}">
                <a16:creationId xmlns:a16="http://schemas.microsoft.com/office/drawing/2014/main" id="{C7927A2B-DF74-408A-899F-5F6D8A5957A8}"/>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6" name="Title 1">
            <a:extLst>
              <a:ext uri="{FF2B5EF4-FFF2-40B4-BE49-F238E27FC236}">
                <a16:creationId xmlns:a16="http://schemas.microsoft.com/office/drawing/2014/main" id="{16DF36D2-768C-49CF-A4D0-BFF6E0B6579A}"/>
              </a:ext>
            </a:extLst>
          </p:cNvPr>
          <p:cNvSpPr txBox="1">
            <a:spLocks/>
          </p:cNvSpPr>
          <p:nvPr/>
        </p:nvSpPr>
        <p:spPr>
          <a:xfrm>
            <a:off x="1472717" y="62541"/>
            <a:ext cx="8229600" cy="1143000"/>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endParaRPr lang="en-US" sz="3200" dirty="0"/>
          </a:p>
        </p:txBody>
      </p:sp>
      <p:sp>
        <p:nvSpPr>
          <p:cNvPr id="8" name="Rectangle 7">
            <a:extLst>
              <a:ext uri="{FF2B5EF4-FFF2-40B4-BE49-F238E27FC236}">
                <a16:creationId xmlns:a16="http://schemas.microsoft.com/office/drawing/2014/main" id="{2C3D866C-5B74-4162-98B5-7FFBC979EE3F}"/>
              </a:ext>
            </a:extLst>
          </p:cNvPr>
          <p:cNvSpPr/>
          <p:nvPr/>
        </p:nvSpPr>
        <p:spPr>
          <a:xfrm>
            <a:off x="607181" y="1838130"/>
            <a:ext cx="7929638" cy="1925907"/>
          </a:xfrm>
          <a:prstGeom prst="rect">
            <a:avLst/>
          </a:prstGeom>
          <a:noFill/>
          <a:ln w="28575">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800" dirty="0"/>
          </a:p>
        </p:txBody>
      </p:sp>
      <p:sp>
        <p:nvSpPr>
          <p:cNvPr id="11" name="TextBox 10">
            <a:extLst>
              <a:ext uri="{FF2B5EF4-FFF2-40B4-BE49-F238E27FC236}">
                <a16:creationId xmlns:a16="http://schemas.microsoft.com/office/drawing/2014/main" id="{0CFF51BC-A7BE-4205-8583-03DB4F189182}"/>
              </a:ext>
            </a:extLst>
          </p:cNvPr>
          <p:cNvSpPr txBox="1"/>
          <p:nvPr/>
        </p:nvSpPr>
        <p:spPr>
          <a:xfrm>
            <a:off x="607181" y="1272419"/>
            <a:ext cx="1052286" cy="193524"/>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395133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SLIDE_COUNT" val="15"/>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48141&quot;&gt;&lt;property id=&quot;20148&quot; value=&quot;5&quot;/&gt;&lt;property id=&quot;20300&quot; value=&quot;Slide 4 - &amp;quot;Resources for Unpacking&amp;quot;&quot;/&gt;&lt;property id=&quot;20307&quot; value=&quot;1393&quot;/&gt;&lt;/object&gt;&lt;object type=&quot;3&quot; unique_id=&quot;148909&quot;&gt;&lt;property id=&quot;20148&quot; value=&quot;5&quot;/&gt;&lt;property id=&quot;20300&quot; value=&quot;Slide 9 - &amp;quot;Appendix E. Disciplinary Core Idea Progressions&amp;quot;&quot;/&gt;&lt;property id=&quot;20307&quot; value=&quot;1401&quot;/&gt;&lt;/object&gt;&lt;object type=&quot;3&quot; unique_id=&quot;153411&quot;&gt;&lt;property id=&quot;20148&quot; value=&quot;5&quot;/&gt;&lt;property id=&quot;20300&quot; value=&quot;Slide 1 - &amp;quot;Designing High-Quality Three-Dimensional Science Assessments for Classroom Use&amp;quot;&quot;/&gt;&lt;property id=&quot;20307&quot; value=&quot;1460&quot;/&gt;&lt;/object&gt;&lt;object type=&quot;3&quot; unique_id=&quot;153412&quot;&gt;&lt;property id=&quot;20148&quot; value=&quot;5&quot;/&gt;&lt;property id=&quot;20300&quot; value=&quot;Slide 2 - &amp;quot;Module 2.4: Resources for Unpacking&amp;quot;&quot;/&gt;&lt;property id=&quot;20307&quot; value=&quot;1459&quot;/&gt;&lt;/object&gt;&lt;object type=&quot;3&quot; unique_id=&quot;153413&quot;&gt;&lt;property id=&quot;20148&quot; value=&quot;5&quot;/&gt;&lt;property id=&quot;20300&quot; value=&quot;Slide 3 - &amp;quot;Module 2.4 Outcomes&amp;quot;&quot;/&gt;&lt;property id=&quot;20307&quot; value=&quot;734&quot;/&gt;&lt;/object&gt;&lt;object type=&quot;3&quot; unique_id=&quot;153415&quot;&gt;&lt;property id=&quot;20148&quot; value=&quot;5&quot;/&gt;&lt;property id=&quot;20300&quot; value=&quot;Slide 8 - &amp;quot;NGSS Evidence Statements&amp;quot;&quot;/&gt;&lt;property id=&quot;20307&quot; value=&quot;1464&quot;/&gt;&lt;/object&gt;&lt;object type=&quot;3&quot; unique_id=&quot;153416&quot;&gt;&lt;property id=&quot;20148&quot; value=&quot;5&quot;/&gt;&lt;property id=&quot;20300&quot; value=&quot;Slide 12 - &amp;quot;Resources and Additional Information&amp;quot;&quot;/&gt;&lt;property id=&quot;20307&quot; value=&quot;1500&quot;/&gt;&lt;/object&gt;&lt;object type=&quot;3&quot; unique_id=&quot;153417&quot;&gt;&lt;property id=&quot;20148&quot; value=&quot;5&quot;/&gt;&lt;property id=&quot;20300&quot; value=&quot;Slide 13 - &amp;quot;SCILLSS Glossary&amp;quot;&quot;/&gt;&lt;property id=&quot;20307&quot; value=&quot;1501&quot;/&gt;&lt;/object&gt;&lt;object type=&quot;3&quot; unique_id=&quot;153418&quot;&gt;&lt;property id=&quot;20148&quot; value=&quot;5&quot;/&gt;&lt;property id=&quot;20300&quot; value=&quot;Slide 15 - &amp;quot;References&amp;quot;&quot;/&gt;&lt;property id=&quot;20307&quot; value=&quot;1502&quot;/&gt;&lt;/object&gt;&lt;object type=&quot;3&quot; unique_id=&quot;163895&quot;&gt;&lt;property id=&quot;20148&quot; value=&quot;5&quot;/&gt;&lt;property id=&quot;20300&quot; value=&quot;Slide 5 - &amp;quot;A Framework for K-12 Science Education&amp;quot;&quot;/&gt;&lt;property id=&quot;20307&quot; value=&quot;1534&quot;/&gt;&lt;/object&gt;&lt;object type=&quot;3&quot; unique_id=&quot;163896&quot;&gt;&lt;property id=&quot;20148&quot; value=&quot;5&quot;/&gt;&lt;property id=&quot;20300&quot; value=&quot;Slide 6 - &amp;quot;Topic Arrangements of the NGSS Standards&amp;quot;&quot;/&gt;&lt;property id=&quot;20307&quot; value=&quot;1537&quot;/&gt;&lt;/object&gt;&lt;object type=&quot;3&quot; unique_id=&quot;163897&quot;&gt;&lt;property id=&quot;20148&quot; value=&quot;5&quot;/&gt;&lt;property id=&quot;20300&quot; value=&quot;Slide 7 - &amp;quot;NGSS Evidence Statements&amp;quot;&quot;/&gt;&lt;property id=&quot;20307&quot; value=&quot;1538&quot;/&gt;&lt;/object&gt;&lt;object type=&quot;3&quot; unique_id=&quot;163898&quot;&gt;&lt;property id=&quot;20148&quot; value=&quot;5&quot;/&gt;&lt;property id=&quot;20300&quot; value=&quot;Slide 10 - &amp;quot;Appendix F. Science and Engineering Practices&amp;quot;&quot;/&gt;&lt;property id=&quot;20307&quot; value=&quot;1535&quot;/&gt;&lt;/object&gt;&lt;object type=&quot;3&quot; unique_id=&quot;163899&quot;&gt;&lt;property id=&quot;20148&quot; value=&quot;5&quot;/&gt;&lt;property id=&quot;20300&quot; value=&quot;Slide 11 - &amp;quot;Appendix G. Crosscutting Concepts&amp;quot;&quot;/&gt;&lt;property id=&quot;20307&quot; value=&quot;1536&quot;/&gt;&lt;/object&gt;&lt;object type=&quot;3&quot; unique_id=&quot;163900&quot;&gt;&lt;property id=&quot;20148&quot; value=&quot;5&quot;/&gt;&lt;property id=&quot;20300&quot; value=&quot;Slide 14 - &amp;quot;Resources&amp;quot;&quot;/&gt;&lt;property id=&quot;20307&quot; value=&quot;1539&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5357</TotalTime>
  <Words>3595</Words>
  <Application>Microsoft Office PowerPoint</Application>
  <PresentationFormat>On-screen Show (4:3)</PresentationFormat>
  <Paragraphs>138</Paragraphs>
  <Slides>15</Slides>
  <Notes>15</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15</vt:i4>
      </vt:variant>
    </vt:vector>
  </HeadingPairs>
  <TitlesOfParts>
    <vt:vector size="26" baseType="lpstr">
      <vt:lpstr>Arial</vt:lpstr>
      <vt:lpstr>Calibri</vt:lpstr>
      <vt:lpstr>Calibri Light</vt:lpstr>
      <vt:lpstr>Symbol</vt:lpstr>
      <vt:lpstr>Custom Design</vt:lpstr>
      <vt:lpstr>1_Custom Design</vt:lpstr>
      <vt:lpstr>2_Custom Design</vt:lpstr>
      <vt:lpstr>3_Custom Design</vt:lpstr>
      <vt:lpstr>4_Custom Design</vt:lpstr>
      <vt:lpstr>5_Custom Design</vt:lpstr>
      <vt:lpstr>6_Custom Design</vt:lpstr>
      <vt:lpstr>Designing High-Quality Three-Dimensional Science Assessments for Classroom Use</vt:lpstr>
      <vt:lpstr>Module 2.4: Resources for Unpacking</vt:lpstr>
      <vt:lpstr>Module 2.4 Outcomes</vt:lpstr>
      <vt:lpstr>Resources for Unpacking</vt:lpstr>
      <vt:lpstr>A Framework for K-12 Science Education</vt:lpstr>
      <vt:lpstr>Topic Arrangements of the NGSS Standards</vt:lpstr>
      <vt:lpstr>NGSS Evidence Statements</vt:lpstr>
      <vt:lpstr>NGSS Evidence Statements</vt:lpstr>
      <vt:lpstr>Appendix E. Disciplinary Core Idea Progressions</vt:lpstr>
      <vt:lpstr>Appendix F. Science and Engineering Practices</vt:lpstr>
      <vt:lpstr>Appendix G. Crosscutting Concepts</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Erin Buchanan</dc:creator>
  <cp:lastModifiedBy>Kristina Harding</cp:lastModifiedBy>
  <cp:revision>251</cp:revision>
  <dcterms:created xsi:type="dcterms:W3CDTF">2020-10-12T21:59:28Z</dcterms:created>
  <dcterms:modified xsi:type="dcterms:W3CDTF">2020-10-29T15:44:47Z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33561C91-9484-40BD-86BE-05608BAA5C8A</vt:lpwstr>
  </property>
  <property fmtid="{D5CDD505-2E9C-101B-9397-08002B2CF9AE}" pid="3" name="ArticulatePath">
    <vt:lpwstr>Utilizing a Principled Assessment Design for Classroom Science Assessments_KH Working DraftEB</vt:lpwstr>
  </property>
</Properties>
</file>