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xml" ContentType="application/vnd.openxmlformats-officedocument.presentationml.notesSlide+xml"/>
  <Override PartName="/ppt/tags/tag136.xml" ContentType="application/vnd.openxmlformats-officedocument.presentationml.tags+xml"/>
  <Override PartName="/ppt/notesSlides/notesSlide5.xml" ContentType="application/vnd.openxmlformats-officedocument.presentationml.notesSlide+xml"/>
  <Override PartName="/ppt/tags/tag137.xml" ContentType="application/vnd.openxmlformats-officedocument.presentationml.tags+xml"/>
  <Override PartName="/ppt/notesSlides/notesSlide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8.xml" ContentType="application/vnd.openxmlformats-officedocument.presentationml.notesSlide+xml"/>
  <Override PartName="/ppt/tags/tag144.xml" ContentType="application/vnd.openxmlformats-officedocument.presentationml.tags+xml"/>
  <Override PartName="/ppt/notesSlides/notesSlide9.xml" ContentType="application/vnd.openxmlformats-officedocument.presentationml.notesSlide+xml"/>
  <Override PartName="/ppt/tags/tag145.xml" ContentType="application/vnd.openxmlformats-officedocument.presentationml.tags+xml"/>
  <Override PartName="/ppt/notesSlides/notesSlide10.xml" ContentType="application/vnd.openxmlformats-officedocument.presentationml.notesSlide+xml"/>
  <Override PartName="/ppt/tags/tag146.xml" ContentType="application/vnd.openxmlformats-officedocument.presentationml.tags+xml"/>
  <Override PartName="/ppt/notesSlides/notesSlide11.xml" ContentType="application/vnd.openxmlformats-officedocument.presentationml.notesSlide+xml"/>
  <Override PartName="/ppt/tags/tag147.xml" ContentType="application/vnd.openxmlformats-officedocument.presentationml.tags+xml"/>
  <Override PartName="/ppt/notesSlides/notesSlide12.xml" ContentType="application/vnd.openxmlformats-officedocument.presentationml.notesSlide+xml"/>
  <Override PartName="/ppt/tags/tag148.xml" ContentType="application/vnd.openxmlformats-officedocument.presentationml.tags+xml"/>
  <Override PartName="/ppt/notesSlides/notesSlide13.xml" ContentType="application/vnd.openxmlformats-officedocument.presentationml.notesSlide+xml"/>
  <Override PartName="/ppt/tags/tag149.xml" ContentType="application/vnd.openxmlformats-officedocument.presentationml.tags+xml"/>
  <Override PartName="/ppt/notesSlides/notesSlide14.xml" ContentType="application/vnd.openxmlformats-officedocument.presentationml.notesSlide+xml"/>
  <Override PartName="/ppt/tags/tag150.xml" ContentType="application/vnd.openxmlformats-officedocument.presentationml.tags+xml"/>
  <Override PartName="/ppt/notesSlides/notesSlide15.xml" ContentType="application/vnd.openxmlformats-officedocument.presentationml.notesSlide+xml"/>
  <Override PartName="/ppt/tags/tag151.xml" ContentType="application/vnd.openxmlformats-officedocument.presentationml.tags+xml"/>
  <Override PartName="/ppt/notesSlides/notesSlide1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17.xml" ContentType="application/vnd.openxmlformats-officedocument.presentationml.notesSlide+xml"/>
  <Override PartName="/ppt/tags/tag154.xml" ContentType="application/vnd.openxmlformats-officedocument.presentationml.tags+xml"/>
  <Override PartName="/ppt/notesSlides/notesSlide18.xml" ContentType="application/vnd.openxmlformats-officedocument.presentationml.notesSlide+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notesSlides/notesSlide20.xml" ContentType="application/vnd.openxmlformats-officedocument.presentationml.notesSlide+xml"/>
  <Override PartName="/ppt/tags/tag157.xml" ContentType="application/vnd.openxmlformats-officedocument.presentationml.tags+xml"/>
  <Override PartName="/ppt/notesSlides/notesSlide21.xml" ContentType="application/vnd.openxmlformats-officedocument.presentationml.notesSlide+xml"/>
  <Override PartName="/ppt/tags/tag158.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notesSlides/notesSlide23.xml" ContentType="application/vnd.openxmlformats-officedocument.presentationml.notesSlide+xml"/>
  <Override PartName="/ppt/tags/tag160.xml" ContentType="application/vnd.openxmlformats-officedocument.presentationml.tags+xml"/>
  <Override PartName="/ppt/notesSlides/notesSlide24.xml" ContentType="application/vnd.openxmlformats-officedocument.presentationml.notesSlide+xml"/>
  <Override PartName="/ppt/tags/tag161.xml" ContentType="application/vnd.openxmlformats-officedocument.presentationml.tags+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2.xml" ContentType="application/vnd.openxmlformats-officedocument.presentationml.tags+xml"/>
  <Override PartName="/ppt/notesSlides/notesSlide2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27.xml" ContentType="application/vnd.openxmlformats-officedocument.presentationml.notesSlide+xml"/>
  <Override PartName="/ppt/tags/tag165.xml" ContentType="application/vnd.openxmlformats-officedocument.presentationml.tags+xml"/>
  <Override PartName="/ppt/notesSlides/notesSlide28.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47" r:id="rId4"/>
    <p:sldMasterId id="2147483761" r:id="rId5"/>
    <p:sldMasterId id="2147483773" r:id="rId6"/>
  </p:sldMasterIdLst>
  <p:notesMasterIdLst>
    <p:notesMasterId r:id="rId37"/>
  </p:notesMasterIdLst>
  <p:handoutMasterIdLst>
    <p:handoutMasterId r:id="rId38"/>
  </p:handoutMasterIdLst>
  <p:sldIdLst>
    <p:sldId id="1413" r:id="rId7"/>
    <p:sldId id="1389" r:id="rId8"/>
    <p:sldId id="728" r:id="rId9"/>
    <p:sldId id="297" r:id="rId10"/>
    <p:sldId id="298" r:id="rId11"/>
    <p:sldId id="709" r:id="rId12"/>
    <p:sldId id="1414" r:id="rId13"/>
    <p:sldId id="1424" r:id="rId14"/>
    <p:sldId id="1411" r:id="rId15"/>
    <p:sldId id="387" r:id="rId16"/>
    <p:sldId id="1509" r:id="rId17"/>
    <p:sldId id="291" r:id="rId18"/>
    <p:sldId id="744" r:id="rId19"/>
    <p:sldId id="776" r:id="rId20"/>
    <p:sldId id="448" r:id="rId21"/>
    <p:sldId id="1512" r:id="rId22"/>
    <p:sldId id="625" r:id="rId23"/>
    <p:sldId id="1516" r:id="rId24"/>
    <p:sldId id="1407" r:id="rId25"/>
    <p:sldId id="546" r:id="rId26"/>
    <p:sldId id="1408" r:id="rId27"/>
    <p:sldId id="276" r:id="rId28"/>
    <p:sldId id="612" r:id="rId29"/>
    <p:sldId id="1468" r:id="rId30"/>
    <p:sldId id="1402" r:id="rId31"/>
    <p:sldId id="1485" r:id="rId32"/>
    <p:sldId id="749" r:id="rId33"/>
    <p:sldId id="1517" r:id="rId34"/>
    <p:sldId id="751" r:id="rId35"/>
    <p:sldId id="1518" r:id="rId36"/>
  </p:sldIdLst>
  <p:sldSz cx="9144000" cy="6858000" type="screen4x3"/>
  <p:notesSz cx="7315200" cy="96012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1" id="{144FB4D0-AC58-43EB-81F2-E8FAC0ABFDD1}">
          <p14:sldIdLst>
            <p14:sldId id="1413"/>
            <p14:sldId id="1389"/>
            <p14:sldId id="728"/>
            <p14:sldId id="297"/>
            <p14:sldId id="298"/>
            <p14:sldId id="709"/>
            <p14:sldId id="1414"/>
            <p14:sldId id="1424"/>
            <p14:sldId id="1411"/>
            <p14:sldId id="387"/>
            <p14:sldId id="1509"/>
            <p14:sldId id="291"/>
            <p14:sldId id="744"/>
            <p14:sldId id="776"/>
            <p14:sldId id="448"/>
            <p14:sldId id="1512"/>
            <p14:sldId id="625"/>
            <p14:sldId id="1516"/>
            <p14:sldId id="1407"/>
            <p14:sldId id="546"/>
            <p14:sldId id="1408"/>
            <p14:sldId id="276"/>
            <p14:sldId id="612"/>
            <p14:sldId id="1468"/>
            <p14:sldId id="1402"/>
            <p14:sldId id="1485"/>
            <p14:sldId id="749"/>
            <p14:sldId id="1517"/>
            <p14:sldId id="751"/>
            <p14:sldId id="15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09"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6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54"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4472C4"/>
    <a:srgbClr val="FFAE00"/>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B0515C-CA54-4647-92B8-D80D63D94A01}" v="2" dt="2020-10-02T16:39:59.539"/>
    <p1510:client id="{8C5B0F86-57EF-4345-A4A5-624B33F17AA7}" v="1" dt="2020-10-02T16:47:51.08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8" autoAdjust="0"/>
    <p:restoredTop sz="77203" autoAdjust="0"/>
  </p:normalViewPr>
  <p:slideViewPr>
    <p:cSldViewPr snapToGrid="0">
      <p:cViewPr varScale="1">
        <p:scale>
          <a:sx n="84" d="100"/>
          <a:sy n="84" d="100"/>
        </p:scale>
        <p:origin x="1218" y="90"/>
      </p:cViewPr>
      <p:guideLst/>
    </p:cSldViewPr>
  </p:slideViewPr>
  <p:outlineViewPr>
    <p:cViewPr>
      <p:scale>
        <a:sx n="33" d="100"/>
        <a:sy n="33" d="100"/>
      </p:scale>
      <p:origin x="0" y="-26760"/>
    </p:cViewPr>
  </p:outlineViewPr>
  <p:notesTextViewPr>
    <p:cViewPr>
      <p:scale>
        <a:sx n="1" d="1"/>
        <a:sy n="1" d="1"/>
      </p:scale>
      <p:origin x="0" y="-2616"/>
    </p:cViewPr>
  </p:notesTextViewPr>
  <p:sorterViewPr>
    <p:cViewPr>
      <p:scale>
        <a:sx n="100" d="100"/>
        <a:sy n="100" d="100"/>
      </p:scale>
      <p:origin x="0" y="-426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Turner" userId="NLxGGSMXYcyWdoDrmIPMImzKbqgEJ0SYFABzA8ITm9Q=" providerId="None" clId="Web-{7DB0515C-CA54-4647-92B8-D80D63D94A01}"/>
    <pc:docChg chg="modSld">
      <pc:chgData name="Charlene Turner" userId="NLxGGSMXYcyWdoDrmIPMImzKbqgEJ0SYFABzA8ITm9Q=" providerId="None" clId="Web-{7DB0515C-CA54-4647-92B8-D80D63D94A01}" dt="2020-10-02T16:39:59.539" v="1" actId="1076"/>
      <pc:docMkLst>
        <pc:docMk/>
      </pc:docMkLst>
      <pc:sldChg chg="modSp">
        <pc:chgData name="Charlene Turner" userId="NLxGGSMXYcyWdoDrmIPMImzKbqgEJ0SYFABzA8ITm9Q=" providerId="None" clId="Web-{7DB0515C-CA54-4647-92B8-D80D63D94A01}" dt="2020-10-02T16:39:59.539" v="1" actId="1076"/>
        <pc:sldMkLst>
          <pc:docMk/>
          <pc:sldMk cId="884998354" sldId="1413"/>
        </pc:sldMkLst>
        <pc:spChg chg="mod">
          <ac:chgData name="Charlene Turner" userId="NLxGGSMXYcyWdoDrmIPMImzKbqgEJ0SYFABzA8ITm9Q=" providerId="None" clId="Web-{7DB0515C-CA54-4647-92B8-D80D63D94A01}" dt="2020-10-02T16:39:59.539" v="1" actId="1076"/>
          <ac:spMkLst>
            <pc:docMk/>
            <pc:sldMk cId="884998354" sldId="1413"/>
            <ac:spMk id="3" creationId="{00000000-0000-0000-0000-000000000000}"/>
          </ac:spMkLst>
        </pc:spChg>
      </pc:sldChg>
    </pc:docChg>
  </pc:docChgLst>
  <pc:docChgLst>
    <pc:chgData name="Charlene Turner" userId="NLxGGSMXYcyWdoDrmIPMImzKbqgEJ0SYFABzA8ITm9Q=" providerId="None" clId="Web-{8C5B0F86-57EF-4345-A4A5-624B33F17AA7}"/>
    <pc:docChg chg="modSld">
      <pc:chgData name="Charlene Turner" userId="NLxGGSMXYcyWdoDrmIPMImzKbqgEJ0SYFABzA8ITm9Q=" providerId="None" clId="Web-{8C5B0F86-57EF-4345-A4A5-624B33F17AA7}" dt="2020-10-02T16:47:51.085" v="0" actId="1076"/>
      <pc:docMkLst>
        <pc:docMk/>
      </pc:docMkLst>
      <pc:sldChg chg="modSp">
        <pc:chgData name="Charlene Turner" userId="NLxGGSMXYcyWdoDrmIPMImzKbqgEJ0SYFABzA8ITm9Q=" providerId="None" clId="Web-{8C5B0F86-57EF-4345-A4A5-624B33F17AA7}" dt="2020-10-02T16:47:51.085" v="0" actId="1076"/>
        <pc:sldMkLst>
          <pc:docMk/>
          <pc:sldMk cId="884998354" sldId="1413"/>
        </pc:sldMkLst>
        <pc:spChg chg="mod">
          <ac:chgData name="Charlene Turner" userId="NLxGGSMXYcyWdoDrmIPMImzKbqgEJ0SYFABzA8ITm9Q=" providerId="None" clId="Web-{8C5B0F86-57EF-4345-A4A5-624B33F17AA7}" dt="2020-10-02T16:47:51.085" v="0" actId="1076"/>
          <ac:spMkLst>
            <pc:docMk/>
            <pc:sldMk cId="884998354" sldId="1413"/>
            <ac:spMk id="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Assessments</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ADF1D02D-BB34-4DFA-B15B-F891CFD35CD4}">
      <dgm:prSet phldrT="[Text]" custT="1"/>
      <dgm:spPr>
        <a:xfrm>
          <a:off x="1660784" y="1398494"/>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NGSS</a:t>
          </a:r>
        </a:p>
      </dgm:t>
    </dgm:pt>
    <dgm:pt modelId="{CABE2B28-594F-4438-8734-BB860423721D}" type="parTrans" cxnId="{623309C8-79BE-4652-90BB-3D43332C3FDF}">
      <dgm:prSet/>
      <dgm:spPr/>
      <dgm:t>
        <a:bodyPr/>
        <a:lstStyle/>
        <a:p>
          <a:endParaRPr lang="en-US"/>
        </a:p>
      </dgm:t>
    </dgm:pt>
    <dgm:pt modelId="{894623DA-430E-4C76-AFDA-931F75F9DF76}" type="sibTrans" cxnId="{623309C8-79BE-4652-90BB-3D43332C3FDF}">
      <dgm:prSet/>
      <dgm:spPr/>
      <dgm:t>
        <a:bodyPr/>
        <a:lstStyle/>
        <a:p>
          <a:endParaRPr lang="en-US"/>
        </a:p>
      </dgm:t>
    </dgm:pt>
    <dgm:pt modelId="{BFC249B7-4297-4AA1-A140-55EFD5409B42}">
      <dgm:prSet phldrT="[Text]" custT="1"/>
      <dgm:spPr>
        <a:xfrm>
          <a:off x="2076755" y="2257128"/>
          <a:ext cx="832221" cy="416067"/>
        </a:xfrm>
        <a:prstGeom prst="rect">
          <a:avLst/>
        </a:prstGeom>
        <a:noFill/>
        <a:ln>
          <a:noFill/>
        </a:ln>
        <a:effectLst/>
      </dgm:spPr>
      <dgm:t>
        <a:bodyPr/>
        <a:lstStyle/>
        <a:p>
          <a:pPr>
            <a:lnSpc>
              <a:spcPct val="100000"/>
            </a:lnSpc>
            <a:spcAft>
              <a:spcPts val="0"/>
            </a:spcAft>
            <a:buNone/>
          </a:pPr>
          <a:r>
            <a:rPr lang="en-US" sz="1600" dirty="0">
              <a:solidFill>
                <a:sysClr val="windowText" lastClr="000000">
                  <a:hueOff val="0"/>
                  <a:satOff val="0"/>
                  <a:lumOff val="0"/>
                  <a:alphaOff val="0"/>
                </a:sysClr>
              </a:solidFill>
              <a:latin typeface="Calibri"/>
              <a:ea typeface="+mn-ea"/>
              <a:cs typeface="+mn-cs"/>
            </a:rPr>
            <a:t>Creating Meaningful</a:t>
          </a:r>
        </a:p>
        <a:p>
          <a:pPr>
            <a:lnSpc>
              <a:spcPct val="100000"/>
            </a:lnSpc>
            <a:spcAft>
              <a:spcPts val="0"/>
            </a:spcAft>
            <a:buNone/>
          </a:pPr>
          <a:r>
            <a:rPr lang="en-US" sz="1600" dirty="0">
              <a:solidFill>
                <a:sysClr val="windowText" lastClr="000000">
                  <a:hueOff val="0"/>
                  <a:satOff val="0"/>
                  <a:lumOff val="0"/>
                  <a:alphaOff val="0"/>
                </a:sysClr>
              </a:solidFill>
              <a:latin typeface="Calibri"/>
              <a:ea typeface="+mn-ea"/>
              <a:cs typeface="+mn-cs"/>
            </a:rPr>
            <a:t>Tasks </a:t>
          </a:r>
        </a:p>
      </dgm:t>
    </dgm:pt>
    <dgm:pt modelId="{B02AFDAA-3D62-4846-9C28-8C7909AFC68D}" type="parTrans" cxnId="{6CCAE384-1782-4636-8D00-AD0F077C09EF}">
      <dgm:prSet/>
      <dgm:spPr/>
      <dgm:t>
        <a:bodyPr/>
        <a:lstStyle/>
        <a:p>
          <a:endParaRPr lang="en-US"/>
        </a:p>
      </dgm:t>
    </dgm:pt>
    <dgm:pt modelId="{2F239A54-0341-4171-A057-31B4BCAF77E3}" type="sibTrans" cxnId="{6CCAE384-1782-4636-8D00-AD0F077C09EF}">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3"/>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3" custLinFactNeighborX="-57" custLinFactNeighborY="-14268">
        <dgm:presLayoutVars>
          <dgm:chMax val="1"/>
          <dgm:chPref val="1"/>
          <dgm:bulletEnabled val="1"/>
        </dgm:presLayoutVars>
      </dgm:prSet>
      <dgm:spPr/>
    </dgm:pt>
    <dgm:pt modelId="{9B667C3E-FBF9-40B8-A93C-F24D76A4A206}" type="pres">
      <dgm:prSet presAssocID="{ADF1D02D-BB34-4DFA-B15B-F891CFD35CD4}" presName="Accent2" presStyleCnt="0"/>
      <dgm:spPr/>
    </dgm:pt>
    <dgm:pt modelId="{8945C9EE-2A8F-4635-B25A-549BE29CC569}" type="pres">
      <dgm:prSet presAssocID="{ADF1D02D-BB34-4DFA-B15B-F891CFD35CD4}" presName="Accent" presStyleLbl="node1" presStyleIdx="1" presStyleCnt="3"/>
      <dgm:spPr>
        <a:xfrm>
          <a:off x="1333211" y="857052"/>
          <a:ext cx="1491285" cy="1491436"/>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pt>
    <dgm:pt modelId="{27A98E75-2C05-4438-A5C2-0775BFF57FAD}" type="pres">
      <dgm:prSet presAssocID="{ADF1D02D-BB34-4DFA-B15B-F891CFD35CD4}" presName="Parent2" presStyleLbl="revTx" presStyleIdx="1" presStyleCnt="3" custScaleX="139019" custScaleY="133152" custLinFactNeighborX="5466" custLinFactNeighborY="3572">
        <dgm:presLayoutVars>
          <dgm:chMax val="1"/>
          <dgm:chPref val="1"/>
          <dgm:bulletEnabled val="1"/>
        </dgm:presLayoutVars>
      </dgm:prSet>
      <dgm:spPr/>
    </dgm:pt>
    <dgm:pt modelId="{3A558975-5350-42B1-BE4B-4F5FC62A62FE}" type="pres">
      <dgm:prSet presAssocID="{BFC249B7-4297-4AA1-A140-55EFD5409B42}" presName="Accent3" presStyleCnt="0"/>
      <dgm:spPr/>
    </dgm:pt>
    <dgm:pt modelId="{FE542FC2-909C-4B09-B3BB-A49EF76CACDF}" type="pres">
      <dgm:prSet presAssocID="{BFC249B7-4297-4AA1-A140-55EFD5409B42}" presName="Accent" presStyleLbl="node1" presStyleIdx="2" presStyleCnt="3" custScaleX="114560" custScaleY="114321"/>
      <dgm:spPr>
        <a:xfrm>
          <a:off x="1747503" y="1717268"/>
          <a:ext cx="1491285" cy="1491436"/>
        </a:xfrm>
        <a:prstGeom prst="circularArrow">
          <a:avLst>
            <a:gd name="adj1" fmla="val 10980"/>
            <a:gd name="adj2" fmla="val 1142322"/>
            <a:gd name="adj3" fmla="val 4500000"/>
            <a:gd name="adj4" fmla="val 13500000"/>
            <a:gd name="adj5" fmla="val 12500"/>
          </a:avLst>
        </a:prstGeom>
        <a:solidFill>
          <a:schemeClr val="accent1">
            <a:lumMod val="75000"/>
          </a:schemeClr>
        </a:solidFill>
        <a:ln w="25400" cap="flat" cmpd="sng" algn="ctr">
          <a:solidFill>
            <a:sysClr val="window" lastClr="FFFFFF">
              <a:hueOff val="0"/>
              <a:satOff val="0"/>
              <a:lumOff val="0"/>
              <a:alphaOff val="0"/>
            </a:sysClr>
          </a:solidFill>
          <a:prstDash val="solid"/>
        </a:ln>
        <a:effectLst/>
      </dgm:spPr>
    </dgm:pt>
    <dgm:pt modelId="{D47426F2-81A5-47DA-B714-8F572D500AED}" type="pres">
      <dgm:prSet presAssocID="{BFC249B7-4297-4AA1-A140-55EFD5409B42}" presName="Parent3" presStyleLbl="revTx" presStyleIdx="2" presStyleCnt="3">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B8AAF562-34BF-47A1-B455-A314547F796A}" type="presOf" srcId="{BFC249B7-4297-4AA1-A140-55EFD5409B42}" destId="{D47426F2-81A5-47DA-B714-8F572D500AED}" srcOrd="0" destOrd="0" presId="urn:microsoft.com/office/officeart/2009/layout/CircleArrowProcess"/>
    <dgm:cxn modelId="{5B9A754B-F595-4D71-B551-E84D20910C3D}" type="presOf" srcId="{5D27FFF9-409C-4A79-A399-FCA821CB7B42}" destId="{AB0F659E-F97D-4AFE-B45C-CC73CBD4E72A}" srcOrd="0" destOrd="0" presId="urn:microsoft.com/office/officeart/2009/layout/CircleArrowProcess"/>
    <dgm:cxn modelId="{6CCAE384-1782-4636-8D00-AD0F077C09EF}" srcId="{B1EEC8AA-71AD-4540-9D23-3FCA2048F286}" destId="{BFC249B7-4297-4AA1-A140-55EFD5409B42}" srcOrd="2" destOrd="0" parTransId="{B02AFDAA-3D62-4846-9C28-8C7909AFC68D}" sibTransId="{2F239A54-0341-4171-A057-31B4BCAF77E3}"/>
    <dgm:cxn modelId="{F438AC8D-DFCA-4DE9-9118-D57CD2C741DF}" type="presOf" srcId="{ADF1D02D-BB34-4DFA-B15B-F891CFD35CD4}" destId="{27A98E75-2C05-4438-A5C2-0775BFF57FAD}"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623309C8-79BE-4652-90BB-3D43332C3FDF}" srcId="{B1EEC8AA-71AD-4540-9D23-3FCA2048F286}" destId="{ADF1D02D-BB34-4DFA-B15B-F891CFD35CD4}" srcOrd="1" destOrd="0" parTransId="{CABE2B28-594F-4438-8734-BB860423721D}" sibTransId="{894623DA-430E-4C76-AFDA-931F75F9DF76}"/>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EADAA630-B0DE-4FA0-9316-6ED614F275F3}" type="presParOf" srcId="{0EDBE3EF-A341-456E-B613-8B2928531C5A}" destId="{9B667C3E-FBF9-40B8-A93C-F24D76A4A206}" srcOrd="2" destOrd="0" presId="urn:microsoft.com/office/officeart/2009/layout/CircleArrowProcess"/>
    <dgm:cxn modelId="{47CDE023-800F-4FFC-8C4F-DC0F5768A3F4}" type="presParOf" srcId="{9B667C3E-FBF9-40B8-A93C-F24D76A4A206}" destId="{8945C9EE-2A8F-4635-B25A-549BE29CC569}" srcOrd="0" destOrd="0" presId="urn:microsoft.com/office/officeart/2009/layout/CircleArrowProcess"/>
    <dgm:cxn modelId="{B6181F95-20DB-4019-BC2F-F2124C73E79A}" type="presParOf" srcId="{0EDBE3EF-A341-456E-B613-8B2928531C5A}" destId="{27A98E75-2C05-4438-A5C2-0775BFF57FAD}" srcOrd="3" destOrd="0" presId="urn:microsoft.com/office/officeart/2009/layout/CircleArrowProcess"/>
    <dgm:cxn modelId="{1B9D42B4-B539-449D-B474-90B4A0402728}" type="presParOf" srcId="{0EDBE3EF-A341-456E-B613-8B2928531C5A}" destId="{3A558975-5350-42B1-BE4B-4F5FC62A62FE}" srcOrd="4" destOrd="0" presId="urn:microsoft.com/office/officeart/2009/layout/CircleArrowProcess"/>
    <dgm:cxn modelId="{936C5B9D-35A6-4BE5-8C94-9EFBD580F964}" type="presParOf" srcId="{3A558975-5350-42B1-BE4B-4F5FC62A62FE}" destId="{FE542FC2-909C-4B09-B3BB-A49EF76CACDF}" srcOrd="0" destOrd="0" presId="urn:microsoft.com/office/officeart/2009/layout/CircleArrowProcess"/>
    <dgm:cxn modelId="{F1E1A8E7-F9AD-4B19-9ACD-B6ED96B79065}" type="presParOf" srcId="{0EDBE3EF-A341-456E-B613-8B2928531C5A}" destId="{D47426F2-81A5-47DA-B714-8F572D500AED}"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D0B24-B7D7-4BF1-B261-BD6F8A45B93E}" type="doc">
      <dgm:prSet loTypeId="urn:microsoft.com/office/officeart/2018/2/layout/IconVerticalSolidList" loCatId="icon" qsTypeId="urn:microsoft.com/office/officeart/2005/8/quickstyle/simple5" qsCatId="simple" csTypeId="urn:microsoft.com/office/officeart/2005/8/colors/colorful5" csCatId="colorful" phldr="1"/>
      <dgm:spPr/>
      <dgm:t>
        <a:bodyPr/>
        <a:lstStyle/>
        <a:p>
          <a:endParaRPr lang="en-US"/>
        </a:p>
      </dgm:t>
    </dgm:pt>
    <dgm:pt modelId="{92D6F9DD-8884-42BC-8326-C31DD5C6337F}">
      <dgm:prSet/>
      <dgm:spPr/>
      <dgm:t>
        <a:bodyPr/>
        <a:lstStyle/>
        <a:p>
          <a:pPr>
            <a:lnSpc>
              <a:spcPct val="100000"/>
            </a:lnSpc>
          </a:pPr>
          <a:r>
            <a:rPr lang="en-US" dirty="0"/>
            <a:t>Assessment is most useful if there is alignment between curriculum, instruction, and assessment.</a:t>
          </a:r>
        </a:p>
      </dgm:t>
    </dgm:pt>
    <dgm:pt modelId="{219E58CE-AA8C-487B-9257-E9C2C30FE790}" type="parTrans" cxnId="{054E4587-7CA4-4992-96B8-67352856FF92}">
      <dgm:prSet/>
      <dgm:spPr/>
      <dgm:t>
        <a:bodyPr/>
        <a:lstStyle/>
        <a:p>
          <a:endParaRPr lang="en-US"/>
        </a:p>
      </dgm:t>
    </dgm:pt>
    <dgm:pt modelId="{831257A0-312A-4CE5-98E5-63B257262A24}" type="sibTrans" cxnId="{054E4587-7CA4-4992-96B8-67352856FF92}">
      <dgm:prSet/>
      <dgm:spPr/>
      <dgm:t>
        <a:bodyPr/>
        <a:lstStyle/>
        <a:p>
          <a:endParaRPr lang="en-US"/>
        </a:p>
      </dgm:t>
    </dgm:pt>
    <dgm:pt modelId="{3405E0D5-85BA-403D-811A-E3444B8AFED4}">
      <dgm:prSet/>
      <dgm:spPr/>
      <dgm:t>
        <a:bodyPr/>
        <a:lstStyle/>
        <a:p>
          <a:pPr>
            <a:lnSpc>
              <a:spcPct val="100000"/>
            </a:lnSpc>
          </a:pPr>
          <a:r>
            <a:rPr lang="en-US"/>
            <a:t>Different assessments have different purposes.</a:t>
          </a:r>
        </a:p>
      </dgm:t>
    </dgm:pt>
    <dgm:pt modelId="{725773A2-FBB4-4BE1-8B47-ABEB1A31EFAE}" type="parTrans" cxnId="{B206E751-BDDB-4E11-8F83-6C5DDFE45907}">
      <dgm:prSet/>
      <dgm:spPr/>
      <dgm:t>
        <a:bodyPr/>
        <a:lstStyle/>
        <a:p>
          <a:endParaRPr lang="en-US"/>
        </a:p>
      </dgm:t>
    </dgm:pt>
    <dgm:pt modelId="{4AD3A7AA-BB6D-4410-9919-1BC698136FBE}" type="sibTrans" cxnId="{B206E751-BDDB-4E11-8F83-6C5DDFE45907}">
      <dgm:prSet/>
      <dgm:spPr/>
      <dgm:t>
        <a:bodyPr/>
        <a:lstStyle/>
        <a:p>
          <a:endParaRPr lang="en-US"/>
        </a:p>
      </dgm:t>
    </dgm:pt>
    <dgm:pt modelId="{8A1C76EE-C09E-4B4A-99AE-18BAE2464048}">
      <dgm:prSet/>
      <dgm:spPr/>
      <dgm:t>
        <a:bodyPr/>
        <a:lstStyle/>
        <a:p>
          <a:pPr>
            <a:lnSpc>
              <a:spcPct val="100000"/>
            </a:lnSpc>
          </a:pPr>
          <a:r>
            <a:rPr lang="en-US"/>
            <a:t>It is important to think critically about the assessment before deciding if it is appropriate to use.</a:t>
          </a:r>
        </a:p>
      </dgm:t>
    </dgm:pt>
    <dgm:pt modelId="{25C59873-47E2-4C7C-B6CC-1BEF94AA7E63}" type="parTrans" cxnId="{F1A1EAD0-E34C-47BD-9894-921C0BDDDDC5}">
      <dgm:prSet/>
      <dgm:spPr/>
      <dgm:t>
        <a:bodyPr/>
        <a:lstStyle/>
        <a:p>
          <a:endParaRPr lang="en-US"/>
        </a:p>
      </dgm:t>
    </dgm:pt>
    <dgm:pt modelId="{8F9F8549-0D7C-400E-96C4-50055D674759}" type="sibTrans" cxnId="{F1A1EAD0-E34C-47BD-9894-921C0BDDDDC5}">
      <dgm:prSet/>
      <dgm:spPr/>
      <dgm:t>
        <a:bodyPr/>
        <a:lstStyle/>
        <a:p>
          <a:endParaRPr lang="en-US"/>
        </a:p>
      </dgm:t>
    </dgm:pt>
    <dgm:pt modelId="{CAB3A54D-672D-49BA-90D3-41F6700B2635}" type="pres">
      <dgm:prSet presAssocID="{8CED0B24-B7D7-4BF1-B261-BD6F8A45B93E}" presName="root" presStyleCnt="0">
        <dgm:presLayoutVars>
          <dgm:dir/>
          <dgm:resizeHandles val="exact"/>
        </dgm:presLayoutVars>
      </dgm:prSet>
      <dgm:spPr/>
    </dgm:pt>
    <dgm:pt modelId="{1AD4476D-071E-4CCA-B7FF-22399579C254}" type="pres">
      <dgm:prSet presAssocID="{92D6F9DD-8884-42BC-8326-C31DD5C6337F}" presName="compNode" presStyleCnt="0"/>
      <dgm:spPr/>
    </dgm:pt>
    <dgm:pt modelId="{B5E3D0B6-915E-4DC4-902B-FECF58FD6828}" type="pres">
      <dgm:prSet presAssocID="{92D6F9DD-8884-42BC-8326-C31DD5C6337F}" presName="bgRect" presStyleLbl="bgShp" presStyleIdx="0" presStyleCnt="3"/>
      <dgm:spPr/>
    </dgm:pt>
    <dgm:pt modelId="{1D49D5C9-5B0C-4882-8D93-B1566A422B58}" type="pres">
      <dgm:prSet presAssocID="{92D6F9DD-8884-42BC-8326-C31DD5C633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E7E5A10A-A87B-43CF-8075-B1BC98DFDD20}" type="pres">
      <dgm:prSet presAssocID="{92D6F9DD-8884-42BC-8326-C31DD5C6337F}" presName="spaceRect" presStyleCnt="0"/>
      <dgm:spPr/>
    </dgm:pt>
    <dgm:pt modelId="{AA4299F9-18EF-4D00-9FB9-0614C1143A5C}" type="pres">
      <dgm:prSet presAssocID="{92D6F9DD-8884-42BC-8326-C31DD5C6337F}" presName="parTx" presStyleLbl="revTx" presStyleIdx="0" presStyleCnt="3">
        <dgm:presLayoutVars>
          <dgm:chMax val="0"/>
          <dgm:chPref val="0"/>
        </dgm:presLayoutVars>
      </dgm:prSet>
      <dgm:spPr/>
    </dgm:pt>
    <dgm:pt modelId="{116C069E-1309-4CC9-BB42-92BC42E0180C}" type="pres">
      <dgm:prSet presAssocID="{831257A0-312A-4CE5-98E5-63B257262A24}" presName="sibTrans" presStyleCnt="0"/>
      <dgm:spPr/>
    </dgm:pt>
    <dgm:pt modelId="{AB5384A5-76AB-46E2-A180-33760E9A0BD5}" type="pres">
      <dgm:prSet presAssocID="{3405E0D5-85BA-403D-811A-E3444B8AFED4}" presName="compNode" presStyleCnt="0"/>
      <dgm:spPr/>
    </dgm:pt>
    <dgm:pt modelId="{0AB3E95E-20C4-4CCE-82B3-A00A391679D8}" type="pres">
      <dgm:prSet presAssocID="{3405E0D5-85BA-403D-811A-E3444B8AFED4}" presName="bgRect" presStyleLbl="bgShp" presStyleIdx="1" presStyleCnt="3"/>
      <dgm:spPr/>
    </dgm:pt>
    <dgm:pt modelId="{7567C537-4971-4BD0-9B65-7890E1AB5352}" type="pres">
      <dgm:prSet presAssocID="{3405E0D5-85BA-403D-811A-E3444B8AFE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uzzle"/>
        </a:ext>
      </dgm:extLst>
    </dgm:pt>
    <dgm:pt modelId="{4CE29539-804A-4BB1-B049-953AD1B884B1}" type="pres">
      <dgm:prSet presAssocID="{3405E0D5-85BA-403D-811A-E3444B8AFED4}" presName="spaceRect" presStyleCnt="0"/>
      <dgm:spPr/>
    </dgm:pt>
    <dgm:pt modelId="{89773E4D-2E57-41C9-AC83-484182102ED1}" type="pres">
      <dgm:prSet presAssocID="{3405E0D5-85BA-403D-811A-E3444B8AFED4}" presName="parTx" presStyleLbl="revTx" presStyleIdx="1" presStyleCnt="3">
        <dgm:presLayoutVars>
          <dgm:chMax val="0"/>
          <dgm:chPref val="0"/>
        </dgm:presLayoutVars>
      </dgm:prSet>
      <dgm:spPr/>
    </dgm:pt>
    <dgm:pt modelId="{312D68EB-187A-4DE7-9594-5E4F00B3C314}" type="pres">
      <dgm:prSet presAssocID="{4AD3A7AA-BB6D-4410-9919-1BC698136FBE}" presName="sibTrans" presStyleCnt="0"/>
      <dgm:spPr/>
    </dgm:pt>
    <dgm:pt modelId="{5F1CA85E-D551-4792-8C2A-46E0EF636504}" type="pres">
      <dgm:prSet presAssocID="{8A1C76EE-C09E-4B4A-99AE-18BAE2464048}" presName="compNode" presStyleCnt="0"/>
      <dgm:spPr/>
    </dgm:pt>
    <dgm:pt modelId="{75521D06-2F90-4A07-A940-21C8A84D2D92}" type="pres">
      <dgm:prSet presAssocID="{8A1C76EE-C09E-4B4A-99AE-18BAE2464048}" presName="bgRect" presStyleLbl="bgShp" presStyleIdx="2" presStyleCnt="3"/>
      <dgm:spPr/>
    </dgm:pt>
    <dgm:pt modelId="{B5EA76FA-88C3-450E-8576-391D44496964}" type="pres">
      <dgm:prSet presAssocID="{8A1C76EE-C09E-4B4A-99AE-18BAE24640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BF5F2FCB-6D88-4BC7-9892-15B916601CD0}" type="pres">
      <dgm:prSet presAssocID="{8A1C76EE-C09E-4B4A-99AE-18BAE2464048}" presName="spaceRect" presStyleCnt="0"/>
      <dgm:spPr/>
    </dgm:pt>
    <dgm:pt modelId="{157E9F59-02C8-479D-A59D-4BB92CAA174F}" type="pres">
      <dgm:prSet presAssocID="{8A1C76EE-C09E-4B4A-99AE-18BAE2464048}" presName="parTx" presStyleLbl="revTx" presStyleIdx="2" presStyleCnt="3">
        <dgm:presLayoutVars>
          <dgm:chMax val="0"/>
          <dgm:chPref val="0"/>
        </dgm:presLayoutVars>
      </dgm:prSet>
      <dgm:spPr/>
    </dgm:pt>
  </dgm:ptLst>
  <dgm:cxnLst>
    <dgm:cxn modelId="{5EC9B20C-E2D8-471A-B1F4-4AA0DAB3E6D8}" type="presOf" srcId="{8CED0B24-B7D7-4BF1-B261-BD6F8A45B93E}" destId="{CAB3A54D-672D-49BA-90D3-41F6700B2635}" srcOrd="0" destOrd="0" presId="urn:microsoft.com/office/officeart/2018/2/layout/IconVerticalSolidList"/>
    <dgm:cxn modelId="{B206E751-BDDB-4E11-8F83-6C5DDFE45907}" srcId="{8CED0B24-B7D7-4BF1-B261-BD6F8A45B93E}" destId="{3405E0D5-85BA-403D-811A-E3444B8AFED4}" srcOrd="1" destOrd="0" parTransId="{725773A2-FBB4-4BE1-8B47-ABEB1A31EFAE}" sibTransId="{4AD3A7AA-BB6D-4410-9919-1BC698136FBE}"/>
    <dgm:cxn modelId="{054E4587-7CA4-4992-96B8-67352856FF92}" srcId="{8CED0B24-B7D7-4BF1-B261-BD6F8A45B93E}" destId="{92D6F9DD-8884-42BC-8326-C31DD5C6337F}" srcOrd="0" destOrd="0" parTransId="{219E58CE-AA8C-487B-9257-E9C2C30FE790}" sibTransId="{831257A0-312A-4CE5-98E5-63B257262A24}"/>
    <dgm:cxn modelId="{D94536B7-51FD-4B94-8DC2-E41AD76E507F}" type="presOf" srcId="{92D6F9DD-8884-42BC-8326-C31DD5C6337F}" destId="{AA4299F9-18EF-4D00-9FB9-0614C1143A5C}" srcOrd="0" destOrd="0" presId="urn:microsoft.com/office/officeart/2018/2/layout/IconVerticalSolidList"/>
    <dgm:cxn modelId="{F1A1EAD0-E34C-47BD-9894-921C0BDDDDC5}" srcId="{8CED0B24-B7D7-4BF1-B261-BD6F8A45B93E}" destId="{8A1C76EE-C09E-4B4A-99AE-18BAE2464048}" srcOrd="2" destOrd="0" parTransId="{25C59873-47E2-4C7C-B6CC-1BEF94AA7E63}" sibTransId="{8F9F8549-0D7C-400E-96C4-50055D674759}"/>
    <dgm:cxn modelId="{91178CEA-0190-4AEC-89EC-BA1CF7DA2FF0}" type="presOf" srcId="{3405E0D5-85BA-403D-811A-E3444B8AFED4}" destId="{89773E4D-2E57-41C9-AC83-484182102ED1}" srcOrd="0" destOrd="0" presId="urn:microsoft.com/office/officeart/2018/2/layout/IconVerticalSolidList"/>
    <dgm:cxn modelId="{A047ECFD-C754-462C-BB12-4EDD4EFD0F56}" type="presOf" srcId="{8A1C76EE-C09E-4B4A-99AE-18BAE2464048}" destId="{157E9F59-02C8-479D-A59D-4BB92CAA174F}" srcOrd="0" destOrd="0" presId="urn:microsoft.com/office/officeart/2018/2/layout/IconVerticalSolidList"/>
    <dgm:cxn modelId="{6EACC8E9-83A8-4C77-AE37-45E451DE146C}" type="presParOf" srcId="{CAB3A54D-672D-49BA-90D3-41F6700B2635}" destId="{1AD4476D-071E-4CCA-B7FF-22399579C254}" srcOrd="0" destOrd="0" presId="urn:microsoft.com/office/officeart/2018/2/layout/IconVerticalSolidList"/>
    <dgm:cxn modelId="{6C95B571-CC76-45F8-86FC-075F2C136243}" type="presParOf" srcId="{1AD4476D-071E-4CCA-B7FF-22399579C254}" destId="{B5E3D0B6-915E-4DC4-902B-FECF58FD6828}" srcOrd="0" destOrd="0" presId="urn:microsoft.com/office/officeart/2018/2/layout/IconVerticalSolidList"/>
    <dgm:cxn modelId="{44E54419-6197-45F9-A69F-B38870E93C88}" type="presParOf" srcId="{1AD4476D-071E-4CCA-B7FF-22399579C254}" destId="{1D49D5C9-5B0C-4882-8D93-B1566A422B58}" srcOrd="1" destOrd="0" presId="urn:microsoft.com/office/officeart/2018/2/layout/IconVerticalSolidList"/>
    <dgm:cxn modelId="{455EBE90-EBB0-42CE-888A-9D7C94A4078F}" type="presParOf" srcId="{1AD4476D-071E-4CCA-B7FF-22399579C254}" destId="{E7E5A10A-A87B-43CF-8075-B1BC98DFDD20}" srcOrd="2" destOrd="0" presId="urn:microsoft.com/office/officeart/2018/2/layout/IconVerticalSolidList"/>
    <dgm:cxn modelId="{B920DB57-2B67-4C10-8F44-44C19B51C6CC}" type="presParOf" srcId="{1AD4476D-071E-4CCA-B7FF-22399579C254}" destId="{AA4299F9-18EF-4D00-9FB9-0614C1143A5C}" srcOrd="3" destOrd="0" presId="urn:microsoft.com/office/officeart/2018/2/layout/IconVerticalSolidList"/>
    <dgm:cxn modelId="{624AC987-C012-4E6C-9E01-686E851DE5D1}" type="presParOf" srcId="{CAB3A54D-672D-49BA-90D3-41F6700B2635}" destId="{116C069E-1309-4CC9-BB42-92BC42E0180C}" srcOrd="1" destOrd="0" presId="urn:microsoft.com/office/officeart/2018/2/layout/IconVerticalSolidList"/>
    <dgm:cxn modelId="{F9C65E89-317E-4C61-9509-3B4D6918C0E3}" type="presParOf" srcId="{CAB3A54D-672D-49BA-90D3-41F6700B2635}" destId="{AB5384A5-76AB-46E2-A180-33760E9A0BD5}" srcOrd="2" destOrd="0" presId="urn:microsoft.com/office/officeart/2018/2/layout/IconVerticalSolidList"/>
    <dgm:cxn modelId="{C1C01FAF-38A6-4DE8-B1AD-5C1E45F6E3FC}" type="presParOf" srcId="{AB5384A5-76AB-46E2-A180-33760E9A0BD5}" destId="{0AB3E95E-20C4-4CCE-82B3-A00A391679D8}" srcOrd="0" destOrd="0" presId="urn:microsoft.com/office/officeart/2018/2/layout/IconVerticalSolidList"/>
    <dgm:cxn modelId="{B0848C18-0C93-4559-B943-52361BC00645}" type="presParOf" srcId="{AB5384A5-76AB-46E2-A180-33760E9A0BD5}" destId="{7567C537-4971-4BD0-9B65-7890E1AB5352}" srcOrd="1" destOrd="0" presId="urn:microsoft.com/office/officeart/2018/2/layout/IconVerticalSolidList"/>
    <dgm:cxn modelId="{DDB79241-3071-4BEF-BB67-02986FC03B5F}" type="presParOf" srcId="{AB5384A5-76AB-46E2-A180-33760E9A0BD5}" destId="{4CE29539-804A-4BB1-B049-953AD1B884B1}" srcOrd="2" destOrd="0" presId="urn:microsoft.com/office/officeart/2018/2/layout/IconVerticalSolidList"/>
    <dgm:cxn modelId="{C8346938-7E0D-451C-9CF6-7E19433B8A79}" type="presParOf" srcId="{AB5384A5-76AB-46E2-A180-33760E9A0BD5}" destId="{89773E4D-2E57-41C9-AC83-484182102ED1}" srcOrd="3" destOrd="0" presId="urn:microsoft.com/office/officeart/2018/2/layout/IconVerticalSolidList"/>
    <dgm:cxn modelId="{C0885625-770A-4080-8C9E-BD60DF8DA6BE}" type="presParOf" srcId="{CAB3A54D-672D-49BA-90D3-41F6700B2635}" destId="{312D68EB-187A-4DE7-9594-5E4F00B3C314}" srcOrd="3" destOrd="0" presId="urn:microsoft.com/office/officeart/2018/2/layout/IconVerticalSolidList"/>
    <dgm:cxn modelId="{1B1DF0AA-CF8C-4904-8976-DDC762BC73AC}" type="presParOf" srcId="{CAB3A54D-672D-49BA-90D3-41F6700B2635}" destId="{5F1CA85E-D551-4792-8C2A-46E0EF636504}" srcOrd="4" destOrd="0" presId="urn:microsoft.com/office/officeart/2018/2/layout/IconVerticalSolidList"/>
    <dgm:cxn modelId="{1439771B-A4C3-480A-ABAC-77A7010D4AB4}" type="presParOf" srcId="{5F1CA85E-D551-4792-8C2A-46E0EF636504}" destId="{75521D06-2F90-4A07-A940-21C8A84D2D92}" srcOrd="0" destOrd="0" presId="urn:microsoft.com/office/officeart/2018/2/layout/IconVerticalSolidList"/>
    <dgm:cxn modelId="{D95B3D2B-20B9-475B-B1BF-23E6FC366236}" type="presParOf" srcId="{5F1CA85E-D551-4792-8C2A-46E0EF636504}" destId="{B5EA76FA-88C3-450E-8576-391D44496964}" srcOrd="1" destOrd="0" presId="urn:microsoft.com/office/officeart/2018/2/layout/IconVerticalSolidList"/>
    <dgm:cxn modelId="{BE7DD8B7-C5A0-44AD-A04E-6F34D9F63440}" type="presParOf" srcId="{5F1CA85E-D551-4792-8C2A-46E0EF636504}" destId="{BF5F2FCB-6D88-4BC7-9892-15B916601CD0}" srcOrd="2" destOrd="0" presId="urn:microsoft.com/office/officeart/2018/2/layout/IconVerticalSolidList"/>
    <dgm:cxn modelId="{00778844-216D-454F-B8F5-521142CDBDC5}" type="presParOf" srcId="{5F1CA85E-D551-4792-8C2A-46E0EF636504}" destId="{157E9F59-02C8-479D-A59D-4BB92CAA174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711774" y="-66351"/>
          <a:ext cx="2156226" cy="2156555"/>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187688" y="626772"/>
          <a:ext cx="1198173" cy="59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Assessments</a:t>
          </a:r>
        </a:p>
      </dsp:txBody>
      <dsp:txXfrm>
        <a:off x="2187688" y="626772"/>
        <a:ext cx="1198173" cy="598943"/>
      </dsp:txXfrm>
    </dsp:sp>
    <dsp:sp modelId="{8945C9EE-2A8F-4635-B25A-549BE29CC569}">
      <dsp:nvSpPr>
        <dsp:cNvPr id="0" name=""/>
        <dsp:cNvSpPr/>
      </dsp:nvSpPr>
      <dsp:spPr>
        <a:xfrm>
          <a:off x="1112890" y="1172748"/>
          <a:ext cx="2156226" cy="2156555"/>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98E75-2C05-4438-A5C2-0775BFF57FAD}">
      <dsp:nvSpPr>
        <dsp:cNvPr id="0" name=""/>
        <dsp:cNvSpPr/>
      </dsp:nvSpPr>
      <dsp:spPr>
        <a:xfrm>
          <a:off x="1423651" y="1880611"/>
          <a:ext cx="1665689" cy="797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NGSS</a:t>
          </a:r>
        </a:p>
      </dsp:txBody>
      <dsp:txXfrm>
        <a:off x="1423651" y="1880611"/>
        <a:ext cx="1665689" cy="797505"/>
      </dsp:txXfrm>
    </dsp:sp>
    <dsp:sp modelId="{FE542FC2-909C-4B09-B3BB-A49EF76CACDF}">
      <dsp:nvSpPr>
        <dsp:cNvPr id="0" name=""/>
        <dsp:cNvSpPr/>
      </dsp:nvSpPr>
      <dsp:spPr>
        <a:xfrm>
          <a:off x="1730377" y="2427425"/>
          <a:ext cx="2122261" cy="2118683"/>
        </a:xfrm>
        <a:prstGeom prst="circularArrow">
          <a:avLst>
            <a:gd name="adj1" fmla="val 10980"/>
            <a:gd name="adj2" fmla="val 1142322"/>
            <a:gd name="adj3" fmla="val 4500000"/>
            <a:gd name="adj4" fmla="val 13500000"/>
            <a:gd name="adj5" fmla="val 12500"/>
          </a:avLst>
        </a:prstGeom>
        <a:solidFill>
          <a:schemeClr val="accent1">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426F2-81A5-47DA-B714-8F572D500AED}">
      <dsp:nvSpPr>
        <dsp:cNvPr id="0" name=""/>
        <dsp:cNvSpPr/>
      </dsp:nvSpPr>
      <dsp:spPr>
        <a:xfrm>
          <a:off x="2191206" y="3206558"/>
          <a:ext cx="1198173" cy="598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kern="1200" dirty="0">
              <a:solidFill>
                <a:sysClr val="windowText" lastClr="000000">
                  <a:hueOff val="0"/>
                  <a:satOff val="0"/>
                  <a:lumOff val="0"/>
                  <a:alphaOff val="0"/>
                </a:sysClr>
              </a:solidFill>
              <a:latin typeface="Calibri"/>
              <a:ea typeface="+mn-ea"/>
              <a:cs typeface="+mn-cs"/>
            </a:rPr>
            <a:t>Creating Meaningful</a:t>
          </a:r>
        </a:p>
        <a:p>
          <a:pPr marL="0" lvl="0" indent="0" algn="ctr" defTabSz="711200">
            <a:lnSpc>
              <a:spcPct val="100000"/>
            </a:lnSpc>
            <a:spcBef>
              <a:spcPct val="0"/>
            </a:spcBef>
            <a:spcAft>
              <a:spcPts val="0"/>
            </a:spcAft>
            <a:buNone/>
          </a:pPr>
          <a:r>
            <a:rPr lang="en-US" sz="1600" kern="1200" dirty="0">
              <a:solidFill>
                <a:sysClr val="windowText" lastClr="000000">
                  <a:hueOff val="0"/>
                  <a:satOff val="0"/>
                  <a:lumOff val="0"/>
                  <a:alphaOff val="0"/>
                </a:sysClr>
              </a:solidFill>
              <a:latin typeface="Calibri"/>
              <a:ea typeface="+mn-ea"/>
              <a:cs typeface="+mn-cs"/>
            </a:rPr>
            <a:t>Tasks </a:t>
          </a:r>
        </a:p>
      </dsp:txBody>
      <dsp:txXfrm>
        <a:off x="2191206" y="3206558"/>
        <a:ext cx="1198173" cy="598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3D0B6-915E-4DC4-902B-FECF58FD6828}">
      <dsp:nvSpPr>
        <dsp:cNvPr id="0" name=""/>
        <dsp:cNvSpPr/>
      </dsp:nvSpPr>
      <dsp:spPr>
        <a:xfrm>
          <a:off x="0" y="583"/>
          <a:ext cx="8229600" cy="13662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49D5C9-5B0C-4882-8D93-B1566A422B58}">
      <dsp:nvSpPr>
        <dsp:cNvPr id="0" name=""/>
        <dsp:cNvSpPr/>
      </dsp:nvSpPr>
      <dsp:spPr>
        <a:xfrm>
          <a:off x="413298" y="307996"/>
          <a:ext cx="751452" cy="751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4299F9-18EF-4D00-9FB9-0614C1143A5C}">
      <dsp:nvSpPr>
        <dsp:cNvPr id="0" name=""/>
        <dsp:cNvSpPr/>
      </dsp:nvSpPr>
      <dsp:spPr>
        <a:xfrm>
          <a:off x="1578049" y="583"/>
          <a:ext cx="6651550" cy="136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98" tIns="144598" rIns="144598" bIns="144598" numCol="1" spcCol="1270" anchor="ctr" anchorCtr="0">
          <a:noAutofit/>
        </a:bodyPr>
        <a:lstStyle/>
        <a:p>
          <a:pPr marL="0" lvl="0" indent="0" algn="l" defTabSz="1022350">
            <a:lnSpc>
              <a:spcPct val="100000"/>
            </a:lnSpc>
            <a:spcBef>
              <a:spcPct val="0"/>
            </a:spcBef>
            <a:spcAft>
              <a:spcPct val="35000"/>
            </a:spcAft>
            <a:buNone/>
          </a:pPr>
          <a:r>
            <a:rPr lang="en-US" sz="2300" kern="1200" dirty="0"/>
            <a:t>Assessment is most useful if there is alignment between curriculum, instruction, and assessment.</a:t>
          </a:r>
        </a:p>
      </dsp:txBody>
      <dsp:txXfrm>
        <a:off x="1578049" y="583"/>
        <a:ext cx="6651550" cy="1366276"/>
      </dsp:txXfrm>
    </dsp:sp>
    <dsp:sp modelId="{0AB3E95E-20C4-4CCE-82B3-A00A391679D8}">
      <dsp:nvSpPr>
        <dsp:cNvPr id="0" name=""/>
        <dsp:cNvSpPr/>
      </dsp:nvSpPr>
      <dsp:spPr>
        <a:xfrm>
          <a:off x="0" y="1708430"/>
          <a:ext cx="8229600" cy="13662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567C537-4971-4BD0-9B65-7890E1AB5352}">
      <dsp:nvSpPr>
        <dsp:cNvPr id="0" name=""/>
        <dsp:cNvSpPr/>
      </dsp:nvSpPr>
      <dsp:spPr>
        <a:xfrm>
          <a:off x="413298" y="2015842"/>
          <a:ext cx="751452" cy="751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773E4D-2E57-41C9-AC83-484182102ED1}">
      <dsp:nvSpPr>
        <dsp:cNvPr id="0" name=""/>
        <dsp:cNvSpPr/>
      </dsp:nvSpPr>
      <dsp:spPr>
        <a:xfrm>
          <a:off x="1578049" y="1708430"/>
          <a:ext cx="6651550" cy="136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98" tIns="144598" rIns="144598" bIns="144598" numCol="1" spcCol="1270" anchor="ctr" anchorCtr="0">
          <a:noAutofit/>
        </a:bodyPr>
        <a:lstStyle/>
        <a:p>
          <a:pPr marL="0" lvl="0" indent="0" algn="l" defTabSz="1022350">
            <a:lnSpc>
              <a:spcPct val="100000"/>
            </a:lnSpc>
            <a:spcBef>
              <a:spcPct val="0"/>
            </a:spcBef>
            <a:spcAft>
              <a:spcPct val="35000"/>
            </a:spcAft>
            <a:buNone/>
          </a:pPr>
          <a:r>
            <a:rPr lang="en-US" sz="2300" kern="1200"/>
            <a:t>Different assessments have different purposes.</a:t>
          </a:r>
        </a:p>
      </dsp:txBody>
      <dsp:txXfrm>
        <a:off x="1578049" y="1708430"/>
        <a:ext cx="6651550" cy="1366276"/>
      </dsp:txXfrm>
    </dsp:sp>
    <dsp:sp modelId="{75521D06-2F90-4A07-A940-21C8A84D2D92}">
      <dsp:nvSpPr>
        <dsp:cNvPr id="0" name=""/>
        <dsp:cNvSpPr/>
      </dsp:nvSpPr>
      <dsp:spPr>
        <a:xfrm>
          <a:off x="0" y="3416276"/>
          <a:ext cx="8229600" cy="13662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EA76FA-88C3-450E-8576-391D44496964}">
      <dsp:nvSpPr>
        <dsp:cNvPr id="0" name=""/>
        <dsp:cNvSpPr/>
      </dsp:nvSpPr>
      <dsp:spPr>
        <a:xfrm>
          <a:off x="413298" y="3723688"/>
          <a:ext cx="751452" cy="7514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57E9F59-02C8-479D-A59D-4BB92CAA174F}">
      <dsp:nvSpPr>
        <dsp:cNvPr id="0" name=""/>
        <dsp:cNvSpPr/>
      </dsp:nvSpPr>
      <dsp:spPr>
        <a:xfrm>
          <a:off x="1578049" y="3416276"/>
          <a:ext cx="6651550" cy="1366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598" tIns="144598" rIns="144598" bIns="144598" numCol="1" spcCol="1270" anchor="ctr" anchorCtr="0">
          <a:noAutofit/>
        </a:bodyPr>
        <a:lstStyle/>
        <a:p>
          <a:pPr marL="0" lvl="0" indent="0" algn="l" defTabSz="1022350">
            <a:lnSpc>
              <a:spcPct val="100000"/>
            </a:lnSpc>
            <a:spcBef>
              <a:spcPct val="0"/>
            </a:spcBef>
            <a:spcAft>
              <a:spcPct val="35000"/>
            </a:spcAft>
            <a:buNone/>
          </a:pPr>
          <a:r>
            <a:rPr lang="en-US" sz="2300" kern="1200"/>
            <a:t>It is important to think critically about the assessment before deciding if it is appropriate to use.</a:t>
          </a:r>
        </a:p>
      </dsp:txBody>
      <dsp:txXfrm>
        <a:off x="1578049" y="3416276"/>
        <a:ext cx="6651550" cy="136627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udlguidelines.cast.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xtgenscience.org/framework-k-12-science-educ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first of four chapters in a digital workbook on designing high-quality three-dimensional science assessment tasks for classroom use. This workbook is intended to help educators design and evaluate tasks that provide meaningful information about what students know and can do in science.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3556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313EE593-AAA7-4B82-A19E-68C81F9ABE23}"/>
              </a:ext>
            </a:extLst>
          </p:cNvPr>
          <p:cNvSpPr>
            <a:spLocks noGrp="1" noRot="1" noChangeAspect="1"/>
          </p:cNvSpPr>
          <p:nvPr>
            <p:ph type="sldImg"/>
          </p:nvPr>
        </p:nvSpPr>
        <p:spPr>
          <a:xfrm>
            <a:off x="1276350" y="679450"/>
            <a:ext cx="4524375" cy="3394075"/>
          </a:xfrm>
          <a:ln/>
        </p:spPr>
      </p:sp>
      <p:sp>
        <p:nvSpPr>
          <p:cNvPr id="147458" name="Notes Placeholder 2">
            <a:extLst>
              <a:ext uri="{FF2B5EF4-FFF2-40B4-BE49-F238E27FC236}">
                <a16:creationId xmlns:a16="http://schemas.microsoft.com/office/drawing/2014/main" id="{65DF05D1-0CA8-4104-BA5B-E065AE5B18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So what is challenging in assessing science learning based on the performance expectations of the NGSS or your state’s three-dimensional science standards or indicators? The new vision for K-12 science education calls for engaging students in three-dimensional learning and, thus, requires us to use new ways to assess this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have shared, phenomena and design problems play a key role in the NGSS. These have traditionally been a missing piece in science education, which too often has focused on teaching general knowledge or facts that students can have difficulty applying to real-world contexts. Learning to explain phenomena and solve problems are central reasons why students need to engage in the three dimensions of the NGSS during instruction. Now, measuring science understanding is more than measuring content knowledge.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Meaningful measurement of increased and more in-depth understanding of these complex, three-dimensional standards over the course of students’ K-12 educational experience requires that assessment tasks, and the evidence of learning they elicit, demonstrate students’ ability to use and apply knowledge through the integration of the three dimensions of science understanding.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tasks must ask students to apply knowledge of disciplinary core ideas and crosscutting concepts while engaging in a science or engineering practice. And students will need multiple and varied assessment opportunities to demonstrate their science learning on specific performance expectations, standards, or indicators for a given grade.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refer to the interactive glossary for definitions of Disciplinary Core Ideas, or DCIs, Crosscutting Concepts, or CCCs, and Science and Engineering Practices, or SEPs.</a:t>
            </a:r>
            <a:endParaRPr lang="en-US" altLang="en-US" dirty="0">
              <a:solidFill>
                <a:srgbClr val="FF0000"/>
              </a:solidFill>
              <a:latin typeface="Arial" panose="020B0604020202020204" pitchFamily="34" charset="0"/>
              <a:ea typeface="ＭＳ Ｐゴシック" panose="020B0600070205080204" pitchFamily="34" charset="-128"/>
              <a:cs typeface="Arial"/>
            </a:endParaRPr>
          </a:p>
        </p:txBody>
      </p:sp>
      <p:sp>
        <p:nvSpPr>
          <p:cNvPr id="147459" name="Slide Number Placeholder 3">
            <a:extLst>
              <a:ext uri="{FF2B5EF4-FFF2-40B4-BE49-F238E27FC236}">
                <a16:creationId xmlns:a16="http://schemas.microsoft.com/office/drawing/2014/main" id="{3C855432-D6CF-4A07-8A03-A12B821E85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EB5D5AEB-56D3-4CB3-8070-119D8BF1F73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45839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are expected to achieve in order to demonstrate their ability to understand and apply the knowledge described in the disciplinary core ideas.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specify what students should know, understand, and be able to do and illustrate how students engage in science practices to develop a better understanding of the essential knowledge.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PEs increase in sophistication across the grades. PEs at the higher grades reflect deeper understanding, more highly developed practices, and more complex reasoning (The Framework, p. 228). Thus, with appropriate learning experiences aligned to the PEs, students’ conceptual knowledge increases in depth and sophistication as does their use of the practices</a:t>
            </a:r>
            <a:endParaRPr lang="en-US" dirty="0">
              <a:cs typeface="Calibri"/>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162613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along every student’s educational pathway, beginning in kindergarten and extending through high school, you—educators—are a critical component of an educational system that works to achieve improved student outcomes for every student.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educators, you impact student learning, bringing your expertise, knowledge, practices, and experience to bear in each and every teaching and learning opportunity you share with your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educators, you facilitate students’ progression of science learning by building on their existing knowledge and by being “learner centered.”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understand that you must teach for understanding, rather than retrieval. You see all students as capable of learning and value their ability to transfer that learning to new experiences and contexts.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valued by your students, their families and guardians, your fellow colleagues, and your communities.</a:t>
            </a:r>
          </a:p>
          <a:p>
            <a:pPr>
              <a:lnSpc>
                <a:spcPct val="100000"/>
              </a:lnSpc>
              <a:spcBef>
                <a:spcPts val="0"/>
              </a:spcBef>
              <a:spcAft>
                <a:spcPts val="600"/>
              </a:spcAft>
            </a:pPr>
            <a:endParaRPr lang="en-US" altLang="en-US" sz="1200" dirty="0">
              <a:cs typeface="Calibri"/>
            </a:endParaRP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12</a:t>
            </a:fld>
            <a:endParaRPr lang="en-US"/>
          </a:p>
        </p:txBody>
      </p:sp>
    </p:spTree>
    <p:extLst>
      <p:ext uri="{BB962C8B-B14F-4D97-AF65-F5344CB8AC3E}">
        <p14:creationId xmlns:p14="http://schemas.microsoft.com/office/powerpoint/2010/main" val="427989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rich science education has the potential to capture students’ sense of wonder about the world and to spark their desire to continue learning about science throughout their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suggests that personal interest, experience, and enthusiasm—critical to children’s learning of science at school or in other settings—may also be linked to later educational and career choices (The Framework, 27-30).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increasing recognition that the diverse customs and orientations that members of different cultural communities bring both to formal and to informal science learning contexts are assets on which to build—both for the benefit of the student and ultimately of science 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researchers have documented that children reared in rural agricultural communities, who experience intense and regular interactions with plants and animals, develop more sophisticated understanding of ecology and biological species than do urban and suburban children of the same age (The Framework, 31-33).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Equity in science education requires that all students are provided with fair and equal opportunities to learn science and become engaged in science and engineering practices; with access to quality space, equipment, and teachers to support and motivate that learning and engagement; and adequate time spent on science.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the issue of connecting to students’ interests and experiences is particularly important for broadening participation in science.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9EB9B64-E398-44F5-B9F0-6D14FC3710B6}" type="slidenum">
              <a:rPr lang="en-US" smtClean="0"/>
              <a:t>13</a:t>
            </a:fld>
            <a:endParaRPr lang="en-US"/>
          </a:p>
        </p:txBody>
      </p:sp>
    </p:spTree>
    <p:extLst>
      <p:ext uri="{BB962C8B-B14F-4D97-AF65-F5344CB8AC3E}">
        <p14:creationId xmlns:p14="http://schemas.microsoft.com/office/powerpoint/2010/main" val="381982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Creating equity in science education can be supported by the exploration of inclusive teaching and learning opportunities for students.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Inclusion is not a place, but rather a systemic approach to uniquely addressing student learning and social engagement within the same instructional frameworks and settings designed for the whole school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Given that research has delineated benefits for all students when inclusive practices are employed within classrooms, it is our work as educators to investigate and implement educational contexts and strategies, techniques, curricula, and assessment methods that support effective inclusion and benefit all </a:t>
            </a:r>
            <a:r>
              <a:rPr lang="en-US" sz="1200" kern="1200">
                <a:solidFill>
                  <a:schemeClr val="tx1"/>
                </a:solidFill>
                <a:effectLst/>
                <a:latin typeface="+mn-lt"/>
                <a:ea typeface="+mn-ea"/>
                <a:cs typeface="+mn-cs"/>
              </a:rPr>
              <a:t>learners (National </a:t>
            </a:r>
            <a:r>
              <a:rPr lang="en-US" sz="1200" kern="1200" dirty="0">
                <a:solidFill>
                  <a:schemeClr val="tx1"/>
                </a:solidFill>
                <a:effectLst/>
                <a:latin typeface="+mn-lt"/>
                <a:ea typeface="+mn-ea"/>
                <a:cs typeface="+mn-cs"/>
              </a:rPr>
              <a:t>Council on Disabilities, 2018).</a:t>
            </a:r>
            <a:endParaRPr lang="en-US" dirty="0">
              <a:cs typeface="Calibri"/>
            </a:endParaRPr>
          </a:p>
        </p:txBody>
      </p:sp>
      <p:sp>
        <p:nvSpPr>
          <p:cNvPr id="4" name="Slide Number Placeholder 3"/>
          <p:cNvSpPr>
            <a:spLocks noGrp="1"/>
          </p:cNvSpPr>
          <p:nvPr>
            <p:ph type="sldNum" sz="quarter" idx="5"/>
          </p:nvPr>
        </p:nvSpPr>
        <p:spPr/>
        <p:txBody>
          <a:bodyPr/>
          <a:lstStyle/>
          <a:p>
            <a:fld id="{09EB9B64-E398-44F5-B9F0-6D14FC3710B6}" type="slidenum">
              <a:rPr lang="en-US" smtClean="0"/>
              <a:t>14</a:t>
            </a:fld>
            <a:endParaRPr lang="en-US"/>
          </a:p>
        </p:txBody>
      </p:sp>
    </p:spTree>
    <p:extLst>
      <p:ext uri="{BB962C8B-B14F-4D97-AF65-F5344CB8AC3E}">
        <p14:creationId xmlns:p14="http://schemas.microsoft.com/office/powerpoint/2010/main" val="218858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Equitable opportunities in science education are promoted through Universal Design for Learning (UDL). In fact, “universal design” is a phrase borrowed from architecture referring to accessibility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as a building must be accessible to all persons regardless of any physical limitations, assessments must be accessible to as many students as possible, regardless of any special needs. Just as wheelchair ramps are built into curbs and doorknobs have been replaced by levers, we need to provide instruction and create assessments that are as free from barriers as possible and allow all students to demonstrate what they know and can 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three principles of UDL presented here emphasize the importance of creating a variety of ways to engage and motivate students to learn, providing multiple ways to present information, and allowing students to interact in different ways with materials. Consider how you may incorporate these principles into teaching and learning opportunities and assessments to promote equity and to allow all students to demonstrate what they know and can do </a:t>
            </a:r>
            <a:r>
              <a:rPr lang="en-US" sz="1200" u="none" strike="noStrike" kern="1200" dirty="0">
                <a:solidFill>
                  <a:schemeClr val="tx1"/>
                </a:solidFill>
                <a:effectLst/>
                <a:latin typeface="+mn-lt"/>
                <a:ea typeface="+mn-ea"/>
                <a:cs typeface="+mn-cs"/>
                <a:hlinkClick r:id="rId3"/>
              </a:rPr>
              <a:t>(http://udlguidelines.cast.org/</a:t>
            </a:r>
            <a:r>
              <a:rPr lang="en-US" sz="1200" kern="1200" dirty="0">
                <a:solidFill>
                  <a:schemeClr val="tx1"/>
                </a:solidFill>
                <a:effectLst/>
                <a:latin typeface="+mn-lt"/>
                <a:ea typeface="+mn-ea"/>
                <a:cs typeface="+mn-cs"/>
              </a:rPr>
              <a:t>).</a:t>
            </a:r>
            <a:r>
              <a:rPr lang="en-US" dirty="0"/>
              <a:t> </a:t>
            </a:r>
            <a:endParaRPr lang="en-US" dirty="0">
              <a:cs typeface="Calibri"/>
            </a:endParaRPr>
          </a:p>
          <a:p>
            <a:endParaRPr lang="en-US" altLang="en-US" dirty="0">
              <a:cs typeface="Calibri"/>
            </a:endParaRPr>
          </a:p>
        </p:txBody>
      </p:sp>
      <p:sp>
        <p:nvSpPr>
          <p:cNvPr id="4" name="Slide Number Placeholder 3"/>
          <p:cNvSpPr>
            <a:spLocks noGrp="1"/>
          </p:cNvSpPr>
          <p:nvPr>
            <p:ph type="sldNum" sz="quarter" idx="10"/>
          </p:nvPr>
        </p:nvSpPr>
        <p:spPr/>
        <p:txBody>
          <a:bodyPr/>
          <a:lstStyle/>
          <a:p>
            <a:fld id="{6A1535E7-0D56-4181-A206-D013A09D6E1B}" type="slidenum">
              <a:rPr lang="en-US" smtClean="0"/>
              <a:t>15</a:t>
            </a:fld>
            <a:endParaRPr lang="en-US" dirty="0"/>
          </a:p>
        </p:txBody>
      </p:sp>
    </p:spTree>
    <p:extLst>
      <p:ext uri="{BB962C8B-B14F-4D97-AF65-F5344CB8AC3E}">
        <p14:creationId xmlns:p14="http://schemas.microsoft.com/office/powerpoint/2010/main" val="415927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Having addressed the role of the educator, we now turn to the equally essential role of the learner. Learning is a “constructive” process that is active and not passive. Students arrive with prior knowledge, and often with an incomplete understanding of the science content. In addition, students arrive with different interests, identities, and perspectives that contribute to diverse scientific understanding and problem-solving.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benefit from instruction, learners need to gain an understanding of what they know, what they don’t know, and where they may have misconceptions. Knowing what you know and what you don’t know is key. Every learner’s view of his or her own knowledge and abilities is central to acquiring new and more sophisticated understandings related to science.</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47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model of learning can serve as a unifying element—a nucleus—that brings coherence to curriculum, instruction, and assessment. This cohesive function is a crucial one because educational assessment does not exist in isolation but must be aligned with curriculum and instruction if it is to support improved learning outcomes. Coherence is at risk if the assessment does not address the topics that are included in the instruction, and consequently, does not provide results that reflect how students are doing in relation to these topics.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if students are not doing well on assessments because of material that is not a goal of the curriculum, or if teachers have to spend time focusing on material that is not relevant in order to support their students in doing well on assessments, then these assessments are not helpful to teachers and can, in fact, detract from student learning by taking time away from instruction.</a:t>
            </a:r>
          </a:p>
        </p:txBody>
      </p:sp>
      <p:sp>
        <p:nvSpPr>
          <p:cNvPr id="4" name="Slide Number Placeholder 3"/>
          <p:cNvSpPr>
            <a:spLocks noGrp="1"/>
          </p:cNvSpPr>
          <p:nvPr>
            <p:ph type="sldNum" sz="quarter" idx="5"/>
          </p:nvPr>
        </p:nvSpPr>
        <p:spPr/>
        <p:txBody>
          <a:bodyPr/>
          <a:lstStyle/>
          <a:p>
            <a:fld id="{157F591F-48A8-46BF-9842-345A827D44AD}" type="slidenum">
              <a:rPr lang="en-US" smtClean="0"/>
              <a:t>17</a:t>
            </a:fld>
            <a:endParaRPr lang="en-US"/>
          </a:p>
        </p:txBody>
      </p:sp>
      <p:sp>
        <p:nvSpPr>
          <p:cNvPr id="6" name="Date Placeholder 5">
            <a:extLst>
              <a:ext uri="{FF2B5EF4-FFF2-40B4-BE49-F238E27FC236}">
                <a16:creationId xmlns:a16="http://schemas.microsoft.com/office/drawing/2014/main" id="{77174209-977E-4517-886F-0810D570B7E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8358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Curriculum, Instruction, and Assessment Triangle rests on cognition, defined as a “theory or set of beliefs about how students represent knowledge and develop competence in a subject domain” (National Research Council, 2001, p. 44).</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For the NGSS, the cognition to be assessed consists of the practices, the crosscutting concepts, and the disciplinary core ideas as they are integrated in the performance expectations.</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Over the past several decades, powerful insights have been gained into how students represent knowledge and develop competence in specific domains, as well as how tasks and situations can be designed to provide evidence for inferences about what students know and can do across a full range of performance.</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Educators must design and implement a coherent system of curriculum, instruction, and assessment that is built from the same model and expectations for teaching and learning.</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In pursuing a new form of multi-dimensional science assessment, it is important to remember that assessment is a system composed of three interconnected elements—cognition, observation, and interpretation—and that assessments function within a larger system of curriculum, instruction, and assessment.</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Cognition vertex is a link between assessment, curriculum, and instruction. It represents what educators aim to teach students, and it guides the focus of the curriculum materials and assessments.</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Observations, which include assessment tasks along with the criteria for evaluating students’ responses, must be carefully designed to elicit the knowledge and cognitive processes defined in the model of student learning. The design and selection of the tasks need to be tightly linked to the specific inferences about student learning that the assessment is intended to support. For the Observation vertex, educators determine what tests will be developed, how the tests will be administered, and how the tests will be scored.</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third vertex of the triangle is Interpretation, meaning the methods and tools educators use to reason from the observations that have been collected. It focuses on what educators do with the observed evidence, whether it is engaging students in the assessment process, informing next steps for instruction, adapting curriculum, or assigning grades.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12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b="0" dirty="0" err="1"/>
              <a:t>Rad</a:t>
            </a:r>
            <a:r>
              <a:rPr lang="en-US" sz="1200" dirty="0" err="1">
                <a:effectLst/>
                <a:latin typeface="Calibri" panose="020F0502020204030204" pitchFamily="34" charset="0"/>
                <a:ea typeface="Times New Roman" panose="02020603050405020304" pitchFamily="18" charset="0"/>
                <a:cs typeface="Arial" panose="020B0604020202020204" pitchFamily="34" charset="0"/>
              </a:rPr>
              <a:t>Radically</a:t>
            </a:r>
            <a:r>
              <a:rPr lang="en-US" sz="1200" dirty="0">
                <a:effectLst/>
                <a:latin typeface="Calibri" panose="020F0502020204030204" pitchFamily="34" charset="0"/>
                <a:ea typeface="Times New Roman" panose="02020603050405020304" pitchFamily="18" charset="0"/>
                <a:cs typeface="Arial" panose="020B0604020202020204" pitchFamily="34" charset="0"/>
              </a:rPr>
              <a:t> changing one of these elements and not the others runs the risk of producing an incoherent system. All of the elements and how they interrelate must be considered together. Thus, designing an assessment is a process in which every decision should be considered in light of each of these three elements.</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Evidence-Centered Design (ECD) approach, developed by </a:t>
            </a:r>
            <a:r>
              <a:rPr lang="en-US" sz="1200" dirty="0" err="1">
                <a:effectLst/>
                <a:latin typeface="Calibri" panose="020F0502020204030204" pitchFamily="34" charset="0"/>
                <a:ea typeface="Times New Roman" panose="02020603050405020304" pitchFamily="18" charset="0"/>
                <a:cs typeface="Arial" panose="020B0604020202020204" pitchFamily="34" charset="0"/>
              </a:rPr>
              <a:t>Mislevy</a:t>
            </a:r>
            <a:r>
              <a:rPr lang="en-US" sz="1200" dirty="0">
                <a:effectLst/>
                <a:latin typeface="Calibri" panose="020F0502020204030204" pitchFamily="34" charset="0"/>
                <a:ea typeface="Times New Roman" panose="02020603050405020304" pitchFamily="18" charset="0"/>
                <a:cs typeface="Arial" panose="020B0604020202020204" pitchFamily="34" charset="0"/>
              </a:rPr>
              <a:t> and colleagues (see, e.g., Almond et al., 2002; </a:t>
            </a:r>
            <a:r>
              <a:rPr lang="en-US" sz="1200" dirty="0" err="1">
                <a:effectLst/>
                <a:latin typeface="Calibri" panose="020F0502020204030204" pitchFamily="34" charset="0"/>
                <a:ea typeface="Times New Roman" panose="02020603050405020304" pitchFamily="18" charset="0"/>
                <a:cs typeface="Arial" panose="020B0604020202020204" pitchFamily="34" charset="0"/>
              </a:rPr>
              <a:t>Mislevy</a:t>
            </a:r>
            <a:r>
              <a:rPr lang="en-US" sz="1200" dirty="0">
                <a:effectLst/>
                <a:latin typeface="Calibri" panose="020F0502020204030204" pitchFamily="34" charset="0"/>
                <a:ea typeface="Times New Roman" panose="02020603050405020304" pitchFamily="18" charset="0"/>
                <a:cs typeface="Arial" panose="020B0604020202020204" pitchFamily="34" charset="0"/>
              </a:rPr>
              <a:t>, 2007; </a:t>
            </a:r>
            <a:r>
              <a:rPr lang="en-US" sz="1200" dirty="0" err="1">
                <a:effectLst/>
                <a:latin typeface="Calibri" panose="020F0502020204030204" pitchFamily="34" charset="0"/>
                <a:ea typeface="Times New Roman" panose="02020603050405020304" pitchFamily="18" charset="0"/>
                <a:cs typeface="Arial" panose="020B0604020202020204" pitchFamily="34" charset="0"/>
              </a:rPr>
              <a:t>Mislevy</a:t>
            </a:r>
            <a:r>
              <a:rPr lang="en-US" sz="1200" dirty="0">
                <a:effectLst/>
                <a:latin typeface="Calibri" panose="020F0502020204030204" pitchFamily="34" charset="0"/>
                <a:ea typeface="Times New Roman" panose="02020603050405020304" pitchFamily="18" charset="0"/>
                <a:cs typeface="Arial" panose="020B0604020202020204" pitchFamily="34" charset="0"/>
              </a:rPr>
              <a:t> et al., 2002; Steinberg et al., 2003), is one framework for developing assessments that takes into account the logic embedded in the assessment triangle and closely follows the evidentiary reasoning logic spelled out by the National Research Council (NRC) assessment triangle.</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Recall, evidence that tests reflect the concepts that were meant to be measured, is one of the critical sources of information necessary to support valid interpretations of test scores (AERA, APA, and NCME, 2014). Alignment is about coherent connections across various aspects within and across a system (Forte, 2013a, 2013b).</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BE8CB6-50C0-41D5-A483-28721207C0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8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1 of this workbook includes a series of three modules. Module 1.1 focuses on classroom-based assessments, their relationship to other forms of assessment, and their purposes and uses in a standards-based system of curriculum, instruction, and assessment. Modules 1.2 and 1.3 introduce principled-assessment design, a backward design approach for developing three-dimensional tasks aligned to the Next Generation Science Standards (NGSS) for use within classrooms.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these Chapter 1 modules, we lay the groundwork for educators to engage in intentional assessment design by considering the purposes and uses of classroom assessments and the types of tasks and situations that elicit evidence that supports meaningful interpretations of students’ science learning.</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6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learning is the goal; it’s at the center of a coherent system of aligned standards, curriculum, instruction, and assessment.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graphic displays a series of concentric circles. The dark blue center circle is representative of student learning in relation to the goals and expectations. Each additional circle, as shown in the lighter blues moving outward, represents the various types of assessments that are used within the curriculum, instruction, and assessment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proximal to student learning is formative assessment, which is embedded in the instructional flow and which educators can use to make immediate and ongoing adjustments to their teaching to improve student learning. Next, you have your interim and benchmark assessments and then your annual assessments. These assessments may serve different purposes and uses and are, in some cases, more distant from when learning takes place. The key idea here is that all these assessments in this system are based on common student learning outcomes and are complementary in their measurement of what we expect students to know and be able to do.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32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is a focus on classroom assessment necessary? Think about your own views of assessment, particularly formative assessment in the classroom. How do you view assessment? What assessment practices do you use? Please pause the presentation and reflect on these questions individually or with colleagues.</a:t>
            </a:r>
          </a:p>
          <a:p>
            <a:endParaRPr lang="en-US" dirty="0"/>
          </a:p>
          <a:p>
            <a:endParaRPr lang="en-US" dirty="0"/>
          </a:p>
        </p:txBody>
      </p:sp>
      <p:sp>
        <p:nvSpPr>
          <p:cNvPr id="4" name="Slide Number Placeholder 3"/>
          <p:cNvSpPr>
            <a:spLocks noGrp="1"/>
          </p:cNvSpPr>
          <p:nvPr>
            <p:ph type="sldNum" sz="quarter" idx="5"/>
          </p:nvPr>
        </p:nvSpPr>
        <p:spPr/>
        <p:txBody>
          <a:bodyPr/>
          <a:lstStyle/>
          <a:p>
            <a:fld id="{157F591F-48A8-46BF-9842-345A827D44AD}" type="slidenum">
              <a:rPr lang="en-US" smtClean="0"/>
              <a:t>21</a:t>
            </a:fld>
            <a:endParaRPr lang="en-US"/>
          </a:p>
        </p:txBody>
      </p:sp>
    </p:spTree>
    <p:extLst>
      <p:ext uri="{BB962C8B-B14F-4D97-AF65-F5344CB8AC3E}">
        <p14:creationId xmlns:p14="http://schemas.microsoft.com/office/powerpoint/2010/main" val="311009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Classroom assessments can provide information at a finer grain level for individual students by allowing educators to focus on students’ current understandings of specific DCIs, CCCs, and SEPs or integration of the dimensions at varying levels. At the class level, classroom formative assessments can help educators identify any patterns or trends that emerge with regard to students’ demonstrated knowledge, skills, and abilities or misconceptions related to the standard/performance expectation. Based on these observed patterns or trends, educators can consider how to adjust instruction to address students’ learning needs.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09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very first step in designing or adopting an assessment is to establish a clear purpose for doing so. Teachers may pose questions to take stock of what students already know at the beginning of a lesson or to determine whether students fully understand a concept or need additional instruction. A district or a state may require students to take specific tests for the purpose of monitoring achievement as part of its accountability system or to provide teachers with information meant to inform classroom instruction. To understand our purposes for assessment, we must consider what it is we want to know, when we need to know it, and what we will do with the information the test provides.</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Is our purpose to gain an understanding of what students are struggling with? Is it to determine if students have learned the material?</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Is it to compare students? Is it to assign a grade?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Calibri" panose="020F0502020204030204" pitchFamily="34" charset="0"/>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Is it to help figure out what the next steps should be in terms of instruction?</a:t>
            </a:r>
          </a:p>
          <a:p>
            <a:pPr marL="342900" marR="0" lvl="0" indent="-342900">
              <a:spcBef>
                <a:spcPts val="0"/>
              </a:spcBef>
              <a:spcAft>
                <a:spcPts val="1200"/>
              </a:spcAft>
              <a:buFont typeface="Calibri" panose="020F0502020204030204" pitchFamily="34" charset="0"/>
              <a:buChar char="•"/>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Once we understand the purpose of the assessment, we can determine the timing for the assessment.</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Should the assessment be administered before instruction? In the middle of instruction or after a series of lessons? Or perhaps after instruction at the end of an instructional unit or quarter?</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Another key consideration for intentional assessment design is determining what types of evidence need to be collected. What aspects of students engaging in the task would allow us to say something about the student and how well do these aspects reflect student understanding?</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For example, if an educator wants to determine students’ ability to design a solution to an everyday problem, what is the best way to gather that evidence? Is it using a series of multiple-choice items? Is it the accuracy of the response? Is it students’ ability to create a model or demonstration? Is it their ability to explain and support their ideas? Or is it how quickly they can create a solution? The design of the task, when it is administered, and the types of evidence it provides need to ultimately support the educators’ purpose for giving the assessment.</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7F591F-48A8-46BF-9842-345A827D44AD}" type="slidenum">
              <a:rPr lang="en-US" smtClean="0"/>
              <a:t>23</a:t>
            </a:fld>
            <a:endParaRPr lang="en-US"/>
          </a:p>
        </p:txBody>
      </p:sp>
    </p:spTree>
    <p:extLst>
      <p:ext uri="{BB962C8B-B14F-4D97-AF65-F5344CB8AC3E}">
        <p14:creationId xmlns:p14="http://schemas.microsoft.com/office/powerpoint/2010/main" val="257202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Educators must consider what constitutes “good enough” evidence of what students know and can do, and how to use the evidence to make decisions. What if you wanted to gather information on a student’s ability to swim? If all you know about a student is that she is able to identify different swimming strokes, would you consider that student able to swim? Would that be enough proof for you to let her go in water?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Maybe. Knowing that a student can identify swimming strokes might make you more comfortable with allowing her to swim but having observed her swim previously or knowing that she is on the swim team might make you more confident in your decision.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That’s the thing about evidence, you might always be gathering it, but to truly know the degree to which students understand a concept, you need to make sure you are gathering the right evidence in the right way for what you want to know.</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24</a:t>
            </a:fld>
            <a:endParaRPr lang="en-US"/>
          </a:p>
        </p:txBody>
      </p:sp>
    </p:spTree>
    <p:extLst>
      <p:ext uri="{BB962C8B-B14F-4D97-AF65-F5344CB8AC3E}">
        <p14:creationId xmlns:p14="http://schemas.microsoft.com/office/powerpoint/2010/main" val="296605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in this module we focus on assessment, we have attempted to highlight the critical role that curriculum and instruction play in the development of students’ knowledge and skills as well as the interconnections between curriculum, instruction, and assessment. This is especially true for formative assessment as it interacts with curriculum and instruction at the closest level, providing feedback on the acquisition of the learning goals and areas where instructional practices might be improved.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key takeaway from this module is the understanding that different assessments have different purposes, and it is important to think critically about an assessment before deciding if it is appropriate to use. Educators must consider: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Intentional assessment design requires close attention to the alignment among student learning outcomes, curriculum, instruction, and assessment and the purposes that define why we assess. Always ask yourself, is the purpose of the assessment task appropriate for the situation? What will I learn about my students from using this task and how does this align to what I have been teaching? Is the evidence enough to support the claims about the student? And, are there any other explanations for why a student might not do well on this task?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Module 1.2, we will explore how to design three-dimensional classroom science tasks to address the vision of The Framework and the NGSS and to support educators in shifting their curriculum, instruction, and assessment practices to improve student learning outcomes in science.</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25</a:t>
            </a:fld>
            <a:endParaRPr lang="en-US"/>
          </a:p>
        </p:txBody>
      </p:sp>
    </p:spTree>
    <p:extLst>
      <p:ext uri="{BB962C8B-B14F-4D97-AF65-F5344CB8AC3E}">
        <p14:creationId xmlns:p14="http://schemas.microsoft.com/office/powerpoint/2010/main" val="37220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first chapter of the SCILLSS digital workbook on designing high-quality three-dimensional science assessment tasks for classroom use.</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26</a:t>
            </a:fld>
            <a:endParaRPr lang="en-US"/>
          </a:p>
        </p:txBody>
      </p:sp>
    </p:spTree>
    <p:extLst>
      <p:ext uri="{BB962C8B-B14F-4D97-AF65-F5344CB8AC3E}">
        <p14:creationId xmlns:p14="http://schemas.microsoft.com/office/powerpoint/2010/main" val="215501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27</a:t>
            </a:fld>
            <a:endParaRPr lang="en-US"/>
          </a:p>
        </p:txBody>
      </p:sp>
    </p:spTree>
    <p:extLst>
      <p:ext uri="{BB962C8B-B14F-4D97-AF65-F5344CB8AC3E}">
        <p14:creationId xmlns:p14="http://schemas.microsoft.com/office/powerpoint/2010/main" val="3504785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28</a:t>
            </a:fld>
            <a:endParaRPr lang="en-US"/>
          </a:p>
        </p:txBody>
      </p:sp>
    </p:spTree>
    <p:extLst>
      <p:ext uri="{BB962C8B-B14F-4D97-AF65-F5344CB8AC3E}">
        <p14:creationId xmlns:p14="http://schemas.microsoft.com/office/powerpoint/2010/main" val="2363018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29</a:t>
            </a:fld>
            <a:endParaRPr lang="en-US"/>
          </a:p>
        </p:txBody>
      </p:sp>
    </p:spTree>
    <p:extLst>
      <p:ext uri="{BB962C8B-B14F-4D97-AF65-F5344CB8AC3E}">
        <p14:creationId xmlns:p14="http://schemas.microsoft.com/office/powerpoint/2010/main" val="155407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closer look at the outcomes associated with Module 1.1. Assessment in the Service of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Teachers’ assessment of student learning—what they know and can do—is integral to teaching every day. This module begins with an introduction to the purposes and uses of three-dimensional science classroom-based assessments, their relationship to other forms of assessment, and their role in a standards-based system of curriculum, instruction, and assessment.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we also explore the challenges and complexities of the Next Generation Science Standards, or NGSS, from which many state standards are based, and why they call for new and innovative approaches to assessment design.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introduce a novel way of thinking about assessment design that begins with the end goals, or student learning outcomes, in mind, and works backward to consider the types of tasks and situations that will provide meaningful evidence about students’ learning of three-dimensional science standards.</a:t>
            </a:r>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96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30</a:t>
            </a:fld>
            <a:endParaRPr lang="en-US"/>
          </a:p>
        </p:txBody>
      </p:sp>
    </p:spTree>
    <p:extLst>
      <p:ext uri="{BB962C8B-B14F-4D97-AF65-F5344CB8AC3E}">
        <p14:creationId xmlns:p14="http://schemas.microsoft.com/office/powerpoint/2010/main" val="185098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Assessment as the art and science of knowing what students know is a radically new idea. We must begin thinking about assessment design and uses in the service of learning. To do this well, we need to understand the role of assessments in the curriculum and instruction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educators, we assess to guide and inform instruction; if we find out through the process of instruction that students aren’t learning key concepts or ideas, then we need to go back and help them develop that understanding.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Assessments must also help us recognize how students develop their understanding. We cannot see what our students are thinking. Therefore, we depend upon behavioral evidence—what they say, do, and produce—to give us information about internal processes. In this way, we can make students’ thinking visible in order to identify misconceptions and to address them through instruction.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give an assessment, what we are looking for as a result of the activity is evidence of students’ knowledge, skills, and abilities. By eliciting and interpreting this evidence, we can make inferences about the depth of students’ understanding of the assessed topic and make judgments or inferences that guide and inform our instruction.</a:t>
            </a:r>
          </a:p>
          <a:p>
            <a:endParaRPr lang="en-US" dirty="0">
              <a:cs typeface="Calibri"/>
            </a:endParaRPr>
          </a:p>
        </p:txBody>
      </p:sp>
      <p:sp>
        <p:nvSpPr>
          <p:cNvPr id="4" name="Slide Number Placeholder 3"/>
          <p:cNvSpPr>
            <a:spLocks noGrp="1"/>
          </p:cNvSpPr>
          <p:nvPr>
            <p:ph type="sldNum" sz="quarter" idx="5"/>
          </p:nvPr>
        </p:nvSpPr>
        <p:spPr/>
        <p:txBody>
          <a:bodyPr/>
          <a:lstStyle/>
          <a:p>
            <a:fld id="{157F591F-48A8-46BF-9842-345A827D44AD}" type="slidenum">
              <a:rPr lang="en-US" smtClean="0"/>
              <a:t>4</a:t>
            </a:fld>
            <a:endParaRPr lang="en-US"/>
          </a:p>
        </p:txBody>
      </p:sp>
      <p:sp>
        <p:nvSpPr>
          <p:cNvPr id="6" name="Date Placeholder 5">
            <a:extLst>
              <a:ext uri="{FF2B5EF4-FFF2-40B4-BE49-F238E27FC236}">
                <a16:creationId xmlns:a16="http://schemas.microsoft.com/office/drawing/2014/main" id="{827A22A6-F265-455C-B9BA-A161F101720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9527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approach new learning with complex, but often incomplete, views of the world. To help students grasp new concepts and build more sophisticated understandings over time, we must acknowledge that their current views of the world may be incomplete and provide opportunities for students to engage in new learning of complex science ideas.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students’ thinking is made visible through teaching, learning, and assessing, teachers can begin to better understand students’ previous knowledge, depth of understanding, areas of incomplete understanding, and potential misconceptions.</a:t>
            </a:r>
          </a:p>
          <a:p>
            <a:endParaRPr lang="en-US" dirty="0">
              <a:cs typeface="Calibri"/>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133488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learning of science is similar for all learners, whether students or scientists or engineers: in order to learn science, you need to do the work of science. Science is both a body of knowledge and an engagement in scientific practice to develop and gradually increase understanding of science and the world we live in.</a:t>
            </a:r>
          </a:p>
          <a:p>
            <a:pPr marL="0" marR="0" algn="just">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Our students are naturally curious—they love to explore and ask why. Through exploration and problem solving, students start developing ideas about how the world works. In the science classroom, a carefully chosen phenomenon or engineering design problem can drive student inquiry and exploration. Each can serve as an anchor for exploring science.</a:t>
            </a:r>
          </a:p>
          <a:p>
            <a:pPr marL="0" marR="0" algn="just">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Simply defined, natural phenomena are observable events that occur in the universe. Engineering design problems are born out of meeting human needs and wants and require refining and designing solutions, such as creating objects, processes, and systems, to address those needs and wants. Students can use their science knowledge to explain or predict phenomena or provide possible solutions to engineering design problems—just the way scientists and engineers would!</a:t>
            </a:r>
          </a:p>
          <a:p>
            <a:pPr marL="0" marR="0" algn="just">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lgn="just">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phenomenon or design problem is selected based on the topic of the standard and intended outcomes of instruction, and should be observable, interesting, complex, and relevant. This careful selection helps students make sense of the science and their ability to explain it in the context of the phenomenon or design problem.</a:t>
            </a:r>
          </a:p>
          <a:p>
            <a:pPr marL="0" marR="0" algn="just">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r>
              <a:rPr lang="en-US" sz="1200" dirty="0">
                <a:effectLst/>
                <a:latin typeface="Calibri" panose="020F0502020204030204" pitchFamily="34" charset="0"/>
                <a:ea typeface="Times New Roman" panose="02020603050405020304" pitchFamily="18" charset="0"/>
                <a:cs typeface="Arial" panose="020B0604020202020204" pitchFamily="34" charset="0"/>
              </a:rPr>
              <a:t>This short video, “The Amazing Triple Spiral,” is an example of a phenomenon that could invoke the question, “What’s happening and why?” Good questioning leads to purposeful exploration—the doing of science—which leads to our common goal of increasing students’ understanding of science. Please pause the presentation to view the short video.</a:t>
            </a:r>
            <a:endParaRPr lang="en-US" dirty="0">
              <a:cs typeface="Calibri"/>
            </a:endParaRPr>
          </a:p>
        </p:txBody>
      </p:sp>
      <p:sp>
        <p:nvSpPr>
          <p:cNvPr id="4" name="Slide Number Placeholder 3"/>
          <p:cNvSpPr>
            <a:spLocks noGrp="1"/>
          </p:cNvSpPr>
          <p:nvPr>
            <p:ph type="sldNum" sz="quarter" idx="5"/>
          </p:nvPr>
        </p:nvSpPr>
        <p:spPr/>
        <p:txBody>
          <a:bodyPr/>
          <a:lstStyle/>
          <a:p>
            <a:fld id="{09EB9B64-E398-44F5-B9F0-6D14FC3710B6}" type="slidenum">
              <a:rPr lang="en-US" smtClean="0"/>
              <a:t>6</a:t>
            </a:fld>
            <a:endParaRPr lang="en-US"/>
          </a:p>
        </p:txBody>
      </p:sp>
    </p:spTree>
    <p:extLst>
      <p:ext uri="{BB962C8B-B14F-4D97-AF65-F5344CB8AC3E}">
        <p14:creationId xmlns:p14="http://schemas.microsoft.com/office/powerpoint/2010/main" val="280282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chapters, we will clarify the terms we’ll be using. First, when we refer to “educators,” we mean people who support student learning. They may work in classrooms, in administration at the school, local, state, or higher education level, or provide direct or indirect supports for those who work in classrooms or administration. Note that the “lightbulb” icon indicates a term that is found in the digital glossary to promote a fuller understanding of the presented content.</a:t>
            </a:r>
            <a:endParaRPr lang="en-US" sz="1400" dirty="0">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7</a:t>
            </a:fld>
            <a:endParaRPr lang="en-US"/>
          </a:p>
        </p:txBody>
      </p:sp>
    </p:spTree>
    <p:extLst>
      <p:ext uri="{BB962C8B-B14F-4D97-AF65-F5344CB8AC3E}">
        <p14:creationId xmlns:p14="http://schemas.microsoft.com/office/powerpoint/2010/main" val="423911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use the term “evidence” to describe the information gathered from an assessment that can be interpreted and used to make judgments about students’ knowledge or competency.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truly know the degree to which students understand a concept, educators must make sure they are gathering the right evidence in the right way for what they want to know or understand about their students.</a:t>
            </a:r>
          </a:p>
        </p:txBody>
      </p:sp>
      <p:sp>
        <p:nvSpPr>
          <p:cNvPr id="4" name="Slide Number Placeholder 3"/>
          <p:cNvSpPr>
            <a:spLocks noGrp="1"/>
          </p:cNvSpPr>
          <p:nvPr>
            <p:ph type="sldNum" sz="quarter" idx="10"/>
          </p:nvPr>
        </p:nvSpPr>
        <p:spPr/>
        <p:txBody>
          <a:bodyPr/>
          <a:lstStyle/>
          <a:p>
            <a:fld id="{5F114E32-5160-4EBF-82AC-6364BD41BDDE}" type="slidenum">
              <a:rPr lang="en-US" smtClean="0"/>
              <a:t>8</a:t>
            </a:fld>
            <a:endParaRPr lang="en-US"/>
          </a:p>
        </p:txBody>
      </p:sp>
    </p:spTree>
    <p:extLst>
      <p:ext uri="{BB962C8B-B14F-4D97-AF65-F5344CB8AC3E}">
        <p14:creationId xmlns:p14="http://schemas.microsoft.com/office/powerpoint/2010/main" val="136395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Arial" panose="020B0604020202020204" pitchFamily="34" charset="0"/>
              </a:rPr>
              <a:t>As</a:t>
            </a:r>
            <a:r>
              <a:rPr lang="en-US" sz="1200" spc="-1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edu</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be</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x</a:t>
            </a:r>
            <a:r>
              <a:rPr lang="en-US" sz="1200" spc="5" dirty="0">
                <a:effectLst/>
                <a:latin typeface="Calibri" panose="020F0502020204030204" pitchFamily="34" charset="0"/>
                <a:ea typeface="Calibri" panose="020F0502020204030204" pitchFamily="34" charset="0"/>
                <a:cs typeface="Arial" panose="020B0604020202020204" pitchFamily="34" charset="0"/>
              </a:rPr>
              <a:t>pe</a:t>
            </a:r>
            <a:r>
              <a:rPr lang="en-US" sz="1200" spc="-5" dirty="0">
                <a:effectLst/>
                <a:latin typeface="Calibri" panose="020F0502020204030204" pitchFamily="34" charset="0"/>
                <a:ea typeface="Calibri" panose="020F0502020204030204" pitchFamily="34" charset="0"/>
                <a:cs typeface="Arial" panose="020B0604020202020204" pitchFamily="34" charset="0"/>
              </a:rPr>
              <a:t>ct</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spc="-25" dirty="0">
                <a:effectLst/>
                <a:latin typeface="Calibri" panose="020F0502020204030204" pitchFamily="34" charset="0"/>
                <a:ea typeface="Calibri" panose="020F0502020204030204" pitchFamily="34" charset="0"/>
                <a:cs typeface="Arial" panose="020B0604020202020204" pitchFamily="34" charset="0"/>
              </a:rPr>
              <a:t>a</a:t>
            </a:r>
            <a:r>
              <a:rPr lang="en-US" sz="1200" spc="-15" dirty="0">
                <a:effectLst/>
                <a:latin typeface="Calibri" panose="020F0502020204030204" pitchFamily="34" charset="0"/>
                <a:ea typeface="Calibri" panose="020F0502020204030204" pitchFamily="34" charset="0"/>
                <a:cs typeface="Arial" panose="020B0604020202020204" pitchFamily="34" charset="0"/>
              </a:rPr>
              <a:t>v</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ed</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9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40" dirty="0">
                <a:effectLst/>
                <a:latin typeface="Calibri" panose="020F0502020204030204" pitchFamily="34" charset="0"/>
                <a:ea typeface="Calibri" panose="020F0502020204030204" pitchFamily="34" charset="0"/>
                <a:cs typeface="Arial" panose="020B0604020202020204" pitchFamily="34" charset="0"/>
              </a:rPr>
              <a:t>k</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re</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y</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vi</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x</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5" dirty="0">
                <a:effectLst/>
                <a:latin typeface="Calibri" panose="020F0502020204030204" pitchFamily="34" charset="0"/>
                <a:ea typeface="Calibri" panose="020F0502020204030204" pitchFamily="34" charset="0"/>
                <a:cs typeface="Arial" panose="020B0604020202020204" pitchFamily="34" charset="0"/>
              </a:rPr>
              <a:t>ene</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5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y</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he</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spc="-25" dirty="0">
                <a:effectLst/>
                <a:latin typeface="Calibri" panose="020F0502020204030204" pitchFamily="34" charset="0"/>
                <a:ea typeface="Calibri" panose="020F0502020204030204" pitchFamily="34" charset="0"/>
                <a:cs typeface="Arial" panose="020B0604020202020204" pitchFamily="34" charset="0"/>
              </a:rPr>
              <a:t>a</a:t>
            </a:r>
            <a:r>
              <a:rPr lang="en-US" sz="1200" spc="-15" dirty="0">
                <a:effectLst/>
                <a:latin typeface="Calibri" panose="020F0502020204030204" pitchFamily="34" charset="0"/>
                <a:ea typeface="Calibri" panose="020F0502020204030204" pitchFamily="34" charset="0"/>
                <a:cs typeface="Arial" panose="020B0604020202020204" pitchFamily="34" charset="0"/>
              </a:rPr>
              <a:t>v</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ft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5" dirty="0">
                <a:effectLst/>
                <a:latin typeface="Calibri" panose="020F0502020204030204" pitchFamily="34" charset="0"/>
                <a:ea typeface="Calibri" panose="020F0502020204030204" pitchFamily="34" charset="0"/>
                <a:cs typeface="Arial" panose="020B0604020202020204" pitchFamily="34" charset="0"/>
              </a:rPr>
              <a:t>cc</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ed</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ivi</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85" dirty="0">
                <a:effectLst/>
                <a:latin typeface="Calibri" panose="020F0502020204030204" pitchFamily="34" charset="0"/>
                <a:ea typeface="Calibri" panose="020F0502020204030204" pitchFamily="34" charset="0"/>
                <a:cs typeface="Arial" panose="020B0604020202020204" pitchFamily="34" charset="0"/>
              </a:rPr>
              <a:t>y</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’ll</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rt</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v</a:t>
            </a:r>
            <a:r>
              <a:rPr lang="en-US" sz="1200" dirty="0">
                <a:effectLst/>
                <a:latin typeface="Calibri" panose="020F0502020204030204" pitchFamily="34" charset="0"/>
                <a:ea typeface="Calibri" panose="020F0502020204030204" pitchFamily="34" charset="0"/>
                <a:cs typeface="Arial" panose="020B0604020202020204" pitchFamily="34" charset="0"/>
              </a:rPr>
              <a:t>ari</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dirty="0">
                <a:effectLst/>
                <a:latin typeface="Calibri" panose="020F0502020204030204" pitchFamily="34" charset="0"/>
                <a:ea typeface="Calibri" panose="020F0502020204030204" pitchFamily="34" charset="0"/>
                <a:cs typeface="Arial" panose="020B0604020202020204" pitchFamily="34" charset="0"/>
              </a:rPr>
              <a:t>ill</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ar</a:t>
            </a:r>
            <a:r>
              <a:rPr lang="en-US" sz="1200" spc="40"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lari</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dirty="0">
                <a:effectLst/>
                <a:latin typeface="Calibri" panose="020F0502020204030204" pitchFamily="34" charset="0"/>
                <a:ea typeface="Calibri" panose="020F0502020204030204" pitchFamily="34" charset="0"/>
                <a:cs typeface="Arial" panose="020B0604020202020204" pitchFamily="34" charset="0"/>
              </a:rPr>
              <a:t>y</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Calibri" panose="020F0502020204030204" pitchFamily="34" charset="0"/>
                <a:cs typeface="Arial" panose="020B0604020202020204" pitchFamily="34" charset="0"/>
              </a:rPr>
              <a:t>se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ft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po</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all</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edu</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spc="-25" dirty="0">
                <a:effectLst/>
                <a:latin typeface="Calibri" panose="020F0502020204030204" pitchFamily="34" charset="0"/>
                <a:ea typeface="Calibri" panose="020F0502020204030204" pitchFamily="34" charset="0"/>
                <a:cs typeface="Arial" panose="020B0604020202020204" pitchFamily="34" charset="0"/>
              </a:rPr>
              <a:t>a</a:t>
            </a:r>
            <a:r>
              <a:rPr lang="en-US" sz="1200" spc="-15" dirty="0">
                <a:effectLst/>
                <a:latin typeface="Calibri" panose="020F0502020204030204" pitchFamily="34" charset="0"/>
                <a:ea typeface="Calibri" panose="020F0502020204030204" pitchFamily="34" charset="0"/>
                <a:cs typeface="Arial" panose="020B0604020202020204" pitchFamily="34" charset="0"/>
              </a:rPr>
              <a:t>v</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dee</a:t>
            </a:r>
            <a:r>
              <a:rPr lang="en-US" sz="1200" dirty="0">
                <a:effectLst/>
                <a:latin typeface="Calibri" panose="020F0502020204030204" pitchFamily="34" charset="0"/>
                <a:ea typeface="Calibri" panose="020F0502020204030204" pitchFamily="34" charset="0"/>
                <a:cs typeface="Arial" panose="020B0604020202020204" pitchFamily="34" charset="0"/>
              </a:rPr>
              <a:t>p</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unde</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f</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Calibri" panose="020F0502020204030204" pitchFamily="34" charset="0"/>
                <a:cs typeface="Arial" panose="020B0604020202020204" pitchFamily="34" charset="0"/>
              </a:rPr>
              <a:t>se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ee</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im</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dirty="0">
                <a:effectLst/>
                <a:latin typeface="Calibri" panose="020F0502020204030204" pitchFamily="34" charset="0"/>
                <a:ea typeface="Calibri" panose="020F0502020204030204" pitchFamily="34" charset="0"/>
                <a:cs typeface="Arial" panose="020B0604020202020204" pitchFamily="34" charset="0"/>
              </a:rPr>
              <a:t>si</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al</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im</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dirty="0">
                <a:effectLst/>
                <a:latin typeface="Calibri" panose="020F0502020204030204" pitchFamily="34" charset="0"/>
                <a:ea typeface="Calibri" panose="020F0502020204030204" pitchFamily="34" charset="0"/>
                <a:cs typeface="Arial" panose="020B0604020202020204" pitchFamily="34" charset="0"/>
              </a:rPr>
              <a:t>li</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40" dirty="0">
                <a:effectLst/>
                <a:latin typeface="Calibri" panose="020F0502020204030204" pitchFamily="34" charset="0"/>
                <a:ea typeface="Calibri" panose="020F0502020204030204" pitchFamily="34" charset="0"/>
                <a:cs typeface="Arial" panose="020B0604020202020204" pitchFamily="34" charset="0"/>
              </a:rPr>
              <a:t>t</a:t>
            </a:r>
            <a:r>
              <a:rPr lang="en-US" sz="1200" spc="-70"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si</a:t>
            </a:r>
            <a:r>
              <a:rPr lang="en-US" sz="1200" spc="5" dirty="0">
                <a:effectLst/>
                <a:latin typeface="Calibri" panose="020F0502020204030204" pitchFamily="34" charset="0"/>
                <a:ea typeface="Calibri" panose="020F0502020204030204" pitchFamily="34" charset="0"/>
                <a:cs typeface="Arial" panose="020B0604020202020204" pitchFamily="34" charset="0"/>
              </a:rPr>
              <a:t>de</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Provide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performance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expectations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integrate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practices,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ideas,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crosscutting concepts.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Previous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standards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Provide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separate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list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content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processes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students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should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know</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able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 do.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Previous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standards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p>
          <a:p>
            <a:pPr marL="342900" marR="0" lvl="0" indent="-342900">
              <a:spcBef>
                <a:spcPts val="0"/>
              </a:spcBef>
              <a:spcAft>
                <a:spcPts val="1200"/>
              </a:spcAft>
              <a:buFont typeface="Symbol" panose="05050102010706020507" pitchFamily="18" charset="2"/>
              <a:buChar char=""/>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ep</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5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w</a:t>
            </a:r>
            <a:r>
              <a:rPr lang="en-US" sz="1200" dirty="0">
                <a:effectLst/>
                <a:latin typeface="Calibri" panose="020F0502020204030204" pitchFamily="34" charset="0"/>
                <a:ea typeface="Calibri" panose="020F0502020204030204" pitchFamily="34" charset="0"/>
                <a:cs typeface="Arial" panose="020B0604020202020204" pitchFamily="34" charset="0"/>
              </a:rPr>
              <a:t>ill</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spc="-15" dirty="0">
                <a:effectLst/>
                <a:latin typeface="Calibri" panose="020F0502020204030204" pitchFamily="34" charset="0"/>
                <a:ea typeface="Calibri" panose="020F0502020204030204" pitchFamily="34" charset="0"/>
                <a:cs typeface="Arial" panose="020B0604020202020204" pitchFamily="34" charset="0"/>
              </a:rPr>
              <a:t>g</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k</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15"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vi</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f</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deepe</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unde</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20"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spc="-1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7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e s</a:t>
            </a:r>
            <a:r>
              <a:rPr lang="en-US" sz="1200" spc="5" dirty="0">
                <a:effectLst/>
                <a:latin typeface="Calibri" panose="020F0502020204030204" pitchFamily="34" charset="0"/>
                <a:ea typeface="Calibri" panose="020F0502020204030204" pitchFamily="34" charset="0"/>
                <a:cs typeface="Arial" panose="020B0604020202020204" pitchFamily="34" charset="0"/>
              </a:rPr>
              <a:t>oph</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0" dirty="0">
                <a:effectLst/>
                <a:latin typeface="Calibri" panose="020F0502020204030204" pitchFamily="34" charset="0"/>
                <a:ea typeface="Calibri" panose="020F0502020204030204" pitchFamily="34" charset="0"/>
                <a:cs typeface="Arial" panose="020B0604020202020204" pitchFamily="34" charset="0"/>
              </a:rPr>
              <a:t>g</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dirty="0">
                <a:effectLst/>
                <a:latin typeface="Calibri" panose="020F0502020204030204" pitchFamily="34" charset="0"/>
                <a:ea typeface="Calibri" panose="020F0502020204030204" pitchFamily="34" charset="0"/>
                <a:cs typeface="Arial" panose="020B0604020202020204" pitchFamily="34" charset="0"/>
              </a:rPr>
              <a:t>as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dirty="0">
                <a:effectLst/>
                <a:latin typeface="Calibri" panose="020F0502020204030204" pitchFamily="34" charset="0"/>
                <a:ea typeface="Calibri" panose="020F0502020204030204" pitchFamily="34" charset="0"/>
                <a:cs typeface="Arial" panose="020B0604020202020204" pitchFamily="34" charset="0"/>
              </a:rPr>
              <a:t>t </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pp</a:t>
            </a:r>
            <a:r>
              <a:rPr lang="en-US" sz="1200" dirty="0">
                <a:effectLst/>
                <a:latin typeface="Calibri" panose="020F0502020204030204" pitchFamily="34" charset="0"/>
                <a:ea typeface="Calibri" panose="020F0502020204030204" pitchFamily="34" charset="0"/>
                <a:cs typeface="Arial" panose="020B0604020202020204" pitchFamily="34" charset="0"/>
              </a:rPr>
              <a:t>li</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5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f</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k</a:t>
            </a:r>
            <a:r>
              <a:rPr lang="en-US" sz="1200" spc="5" dirty="0">
                <a:effectLst/>
                <a:latin typeface="Calibri" panose="020F0502020204030204" pitchFamily="34" charset="0"/>
                <a:ea typeface="Calibri" panose="020F0502020204030204" pitchFamily="34" charset="0"/>
                <a:cs typeface="Arial" panose="020B0604020202020204" pitchFamily="34" charset="0"/>
              </a:rPr>
              <a:t>no</a:t>
            </a:r>
            <a:r>
              <a:rPr lang="en-US" sz="1200" spc="-5" dirty="0">
                <a:effectLst/>
                <a:latin typeface="Calibri" panose="020F0502020204030204" pitchFamily="34" charset="0"/>
                <a:ea typeface="Calibri" panose="020F0502020204030204" pitchFamily="34" charset="0"/>
                <a:cs typeface="Arial" panose="020B0604020202020204" pitchFamily="34" charset="0"/>
              </a:rPr>
              <a:t>w</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ed</a:t>
            </a:r>
            <a:r>
              <a:rPr lang="en-US" sz="1200" spc="-15" dirty="0">
                <a:effectLst/>
                <a:latin typeface="Calibri" panose="020F0502020204030204" pitchFamily="34" charset="0"/>
                <a:ea typeface="Calibri" panose="020F0502020204030204" pitchFamily="34" charset="0"/>
                <a:cs typeface="Arial" panose="020B0604020202020204" pitchFamily="34" charset="0"/>
              </a:rPr>
              <a:t>g</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f</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dirty="0">
                <a:effectLst/>
                <a:latin typeface="Calibri" panose="020F0502020204030204" pitchFamily="34" charset="0"/>
                <a:ea typeface="Calibri" panose="020F0502020204030204" pitchFamily="34" charset="0"/>
                <a:cs typeface="Arial" panose="020B0604020202020204" pitchFamily="34" charset="0"/>
              </a:rPr>
              <a:t>li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ary</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de</a:t>
            </a:r>
            <a:r>
              <a:rPr lang="en-US" sz="1200" dirty="0">
                <a:effectLst/>
                <a:latin typeface="Calibri" panose="020F0502020204030204" pitchFamily="34" charset="0"/>
                <a:ea typeface="Calibri" panose="020F0502020204030204" pitchFamily="34" charset="0"/>
                <a:cs typeface="Arial" panose="020B0604020202020204" pitchFamily="34" charset="0"/>
              </a:rPr>
              <a:t>as 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ss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ept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ile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25" dirty="0">
                <a:effectLst/>
                <a:latin typeface="Calibri" panose="020F0502020204030204" pitchFamily="34" charset="0"/>
                <a:ea typeface="Calibri" panose="020F0502020204030204" pitchFamily="34" charset="0"/>
                <a:cs typeface="Arial" panose="020B0604020202020204" pitchFamily="34" charset="0"/>
              </a:rPr>
              <a:t>g</a:t>
            </a:r>
            <a:r>
              <a:rPr lang="en-US" sz="1200" dirty="0">
                <a:effectLst/>
                <a:latin typeface="Calibri" panose="020F0502020204030204" pitchFamily="34" charset="0"/>
                <a:ea typeface="Calibri" panose="020F0502020204030204" pitchFamily="34" charset="0"/>
                <a:cs typeface="Arial" panose="020B0604020202020204" pitchFamily="34" charset="0"/>
              </a:rPr>
              <a:t>agi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dirty="0">
                <a:effectLst/>
                <a:latin typeface="Calibri" panose="020F0502020204030204" pitchFamily="34" charset="0"/>
                <a:ea typeface="Calibri" panose="020F0502020204030204" pitchFamily="34" charset="0"/>
                <a:cs typeface="Arial" panose="020B0604020202020204" pitchFamily="34" charset="0"/>
              </a:rPr>
              <a:t>gi</a:t>
            </a:r>
            <a:r>
              <a:rPr lang="en-US" sz="1200" spc="5" dirty="0">
                <a:effectLst/>
                <a:latin typeface="Calibri" panose="020F0502020204030204" pitchFamily="34" charset="0"/>
                <a:ea typeface="Calibri" panose="020F0502020204030204" pitchFamily="34" charset="0"/>
                <a:cs typeface="Arial" panose="020B0604020202020204" pitchFamily="34" charset="0"/>
              </a:rPr>
              <a:t>nee</a:t>
            </a:r>
            <a:r>
              <a:rPr lang="en-US" sz="1200" dirty="0">
                <a:effectLst/>
                <a:latin typeface="Calibri" panose="020F0502020204030204" pitchFamily="34" charset="0"/>
                <a:ea typeface="Calibri" panose="020F0502020204030204" pitchFamily="34" charset="0"/>
                <a:cs typeface="Arial" panose="020B0604020202020204" pitchFamily="34" charset="0"/>
              </a:rPr>
              <a:t>ri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7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x</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dirty="0">
                <a:effectLst/>
                <a:latin typeface="Calibri" panose="020F0502020204030204" pitchFamily="34" charset="0"/>
                <a:ea typeface="Calibri" panose="020F0502020204030204" pitchFamily="34" charset="0"/>
                <a:cs typeface="Arial" panose="020B0604020202020204" pitchFamily="34" charset="0"/>
              </a:rPr>
              <a:t>as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mar</a:t>
            </a:r>
            <a:r>
              <a:rPr lang="en-US" sz="1200" spc="-20" dirty="0">
                <a:effectLst/>
                <a:latin typeface="Calibri" panose="020F0502020204030204" pitchFamily="34" charset="0"/>
                <a:ea typeface="Calibri" panose="020F0502020204030204" pitchFamily="34" charset="0"/>
                <a:cs typeface="Arial" panose="020B0604020202020204" pitchFamily="34" charset="0"/>
              </a:rPr>
              <a:t>k</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Li</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y</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a:t>
            </a:r>
            <a:r>
              <a:rPr lang="en-US" sz="1200" spc="5" dirty="0">
                <a:effectLst/>
                <a:latin typeface="Calibri" panose="020F0502020204030204" pitchFamily="34" charset="0"/>
                <a:ea typeface="Calibri" panose="020F0502020204030204" pitchFamily="34" charset="0"/>
                <a:cs typeface="Arial" panose="020B0604020202020204" pitchFamily="34" charset="0"/>
              </a:rPr>
              <a:t>1993</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1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al</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du</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 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a:t>
            </a:r>
            <a:r>
              <a:rPr lang="en-US" sz="1200" spc="5" dirty="0">
                <a:effectLst/>
                <a:latin typeface="Calibri" panose="020F0502020204030204" pitchFamily="34" charset="0"/>
                <a:ea typeface="Calibri" panose="020F0502020204030204" pitchFamily="34" charset="0"/>
                <a:cs typeface="Arial" panose="020B0604020202020204" pitchFamily="34" charset="0"/>
              </a:rPr>
              <a:t>1996</a:t>
            </a:r>
            <a:r>
              <a:rPr lang="en-US" sz="1200" spc="-5"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vi</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GSS?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dirty="0">
                <a:effectLst/>
                <a:latin typeface="Calibri" panose="020F0502020204030204" pitchFamily="34" charset="0"/>
                <a:ea typeface="Calibri" panose="020F0502020204030204" pitchFamily="34" charset="0"/>
                <a:cs typeface="Arial" panose="020B0604020202020204" pitchFamily="34" charset="0"/>
              </a:rPr>
              <a:t>as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F</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am</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rk</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K</a:t>
            </a:r>
            <a:r>
              <a:rPr lang="en-US" sz="1200" spc="5" dirty="0">
                <a:effectLst/>
                <a:latin typeface="Calibri" panose="020F0502020204030204" pitchFamily="34" charset="0"/>
                <a:ea typeface="Calibri" panose="020F0502020204030204" pitchFamily="34" charset="0"/>
                <a:cs typeface="Arial" panose="020B0604020202020204" pitchFamily="34" charset="0"/>
              </a:rPr>
              <a:t>-1</a:t>
            </a:r>
            <a:r>
              <a:rPr lang="en-US" sz="1200" dirty="0">
                <a:effectLst/>
                <a:latin typeface="Calibri" panose="020F0502020204030204" pitchFamily="34" charset="0"/>
                <a:ea typeface="Calibri" panose="020F0502020204030204" pitchFamily="34" charset="0"/>
                <a:cs typeface="Arial" panose="020B0604020202020204" pitchFamily="34" charset="0"/>
              </a:rPr>
              <a:t>2</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du</a:t>
            </a:r>
            <a:r>
              <a:rPr lang="en-US" sz="1200" spc="-15" dirty="0">
                <a:effectLst/>
                <a:latin typeface="Calibri" panose="020F0502020204030204" pitchFamily="34" charset="0"/>
                <a:ea typeface="Calibri" panose="020F0502020204030204" pitchFamily="34" charset="0"/>
                <a:cs typeface="Arial" panose="020B0604020202020204" pitchFamily="34" charset="0"/>
              </a:rPr>
              <a:t>c</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vi</a:t>
            </a:r>
            <a:r>
              <a:rPr lang="en-US" sz="1200" spc="5" dirty="0">
                <a:effectLst/>
                <a:latin typeface="Calibri" panose="020F0502020204030204" pitchFamily="34" charset="0"/>
                <a:ea typeface="Calibri" panose="020F0502020204030204" pitchFamily="34" charset="0"/>
                <a:cs typeface="Arial" panose="020B0604020202020204" pitchFamily="34" charset="0"/>
              </a:rPr>
              <a:t>ou</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GSS?</a:t>
            </a:r>
          </a:p>
          <a:p>
            <a:pPr marL="342900" marR="0" lvl="0" indent="-342900">
              <a:spcBef>
                <a:spcPts val="0"/>
              </a:spcBef>
              <a:spcAft>
                <a:spcPts val="1200"/>
              </a:spcAft>
              <a:buFont typeface="Symbol" panose="05050102010706020507" pitchFamily="18" charset="2"/>
              <a:buChar char=""/>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arl</a:t>
            </a:r>
            <a:r>
              <a:rPr lang="en-US" sz="1200" spc="-85" dirty="0">
                <a:effectLst/>
                <a:latin typeface="Calibri" panose="020F0502020204030204" pitchFamily="34" charset="0"/>
                <a:ea typeface="Calibri" panose="020F0502020204030204" pitchFamily="34" charset="0"/>
                <a:cs typeface="Arial" panose="020B0604020202020204" pitchFamily="34" charset="0"/>
              </a:rPr>
              <a:t>y</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lli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visi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f</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Calibri" panose="020F0502020204030204" pitchFamily="34" charset="0"/>
                <a:cs typeface="Arial" panose="020B0604020202020204" pitchFamily="34" charset="0"/>
              </a:rPr>
              <a:t>al </a:t>
            </a:r>
            <a:r>
              <a:rPr lang="en-US" sz="1200" spc="-3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h</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oun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il</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15"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1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oun</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al</a:t>
            </a:r>
            <a:r>
              <a:rPr lang="en-US" sz="1200" spc="-7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epo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of</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re</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o</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0" dirty="0">
                <a:effectLst/>
                <a:latin typeface="Calibri" panose="020F0502020204030204" pitchFamily="34" charset="0"/>
                <a:ea typeface="Calibri" panose="020F0502020204030204" pitchFamily="34" charset="0"/>
                <a:cs typeface="Arial" panose="020B0604020202020204" pitchFamily="34" charset="0"/>
              </a:rPr>
              <a:t>“</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 F</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dirty="0">
                <a:effectLst/>
                <a:latin typeface="Calibri" panose="020F0502020204030204" pitchFamily="34" charset="0"/>
                <a:ea typeface="Calibri" panose="020F0502020204030204" pitchFamily="34" charset="0"/>
                <a:cs typeface="Arial" panose="020B0604020202020204" pitchFamily="34" charset="0"/>
              </a:rPr>
              <a:t>am</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k</a:t>
            </a:r>
            <a:r>
              <a:rPr lang="en-US" sz="1200" spc="-85" dirty="0">
                <a:effectLst/>
                <a:latin typeface="Calibri" panose="020F0502020204030204" pitchFamily="34" charset="0"/>
                <a:ea typeface="Calibri" panose="020F0502020204030204" pitchFamily="34" charset="0"/>
                <a:cs typeface="Arial" panose="020B0604020202020204" pitchFamily="34" charset="0"/>
              </a:rPr>
              <a:t>,</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v</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ly</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20"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m</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arli</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ben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mar</a:t>
            </a:r>
            <a:r>
              <a:rPr lang="en-US" sz="1200" spc="-20" dirty="0">
                <a:effectLst/>
                <a:latin typeface="Calibri" panose="020F0502020204030204" pitchFamily="34" charset="0"/>
                <a:ea typeface="Calibri" panose="020F0502020204030204" pitchFamily="34" charset="0"/>
                <a:cs typeface="Arial" panose="020B0604020202020204" pitchFamily="34" charset="0"/>
              </a:rPr>
              <a:t>k</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It</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p</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vi</a:t>
            </a:r>
            <a:r>
              <a:rPr lang="en-US" sz="1200" spc="5" dirty="0">
                <a:effectLst/>
                <a:latin typeface="Calibri" panose="020F0502020204030204" pitchFamily="34" charset="0"/>
                <a:ea typeface="Calibri" panose="020F0502020204030204" pitchFamily="34" charset="0"/>
                <a:cs typeface="Arial" panose="020B0604020202020204" pitchFamily="34" charset="0"/>
              </a:rPr>
              <a:t>de</a:t>
            </a:r>
            <a:r>
              <a:rPr lang="en-US" sz="1200" dirty="0">
                <a:effectLst/>
                <a:latin typeface="Calibri" panose="020F0502020204030204" pitchFamily="34" charset="0"/>
                <a:ea typeface="Calibri" panose="020F0502020204030204" pitchFamily="34" charset="0"/>
                <a:cs typeface="Arial" panose="020B0604020202020204" pitchFamily="34" charset="0"/>
              </a:rPr>
              <a:t>s a</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ound</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vi</a:t>
            </a:r>
            <a:r>
              <a:rPr lang="en-US" sz="1200" spc="5" dirty="0">
                <a:effectLst/>
                <a:latin typeface="Calibri" panose="020F0502020204030204" pitchFamily="34" charset="0"/>
                <a:ea typeface="Calibri" panose="020F0502020204030204" pitchFamily="34" charset="0"/>
                <a:cs typeface="Arial" panose="020B0604020202020204" pitchFamily="34" charset="0"/>
              </a:rPr>
              <a:t>den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b</a:t>
            </a:r>
            <a:r>
              <a:rPr lang="en-US" sz="1200" dirty="0">
                <a:effectLst/>
                <a:latin typeface="Calibri" panose="020F0502020204030204" pitchFamily="34" charset="0"/>
                <a:ea typeface="Calibri" panose="020F0502020204030204" pitchFamily="34" charset="0"/>
                <a:cs typeface="Arial" panose="020B0604020202020204" pitchFamily="34" charset="0"/>
              </a:rPr>
              <a:t>as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d</a:t>
            </a:r>
            <a:r>
              <a:rPr lang="en-US" sz="1200" spc="-5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oun</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nd</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d</a:t>
            </a:r>
            <a:r>
              <a:rPr lang="en-US" sz="1200" spc="-2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w</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3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u</a:t>
            </a:r>
            <a:r>
              <a:rPr lang="en-US" sz="1200" dirty="0">
                <a:effectLst/>
                <a:latin typeface="Calibri" panose="020F0502020204030204" pitchFamily="34" charset="0"/>
                <a:ea typeface="Calibri" panose="020F0502020204030204" pitchFamily="34" charset="0"/>
                <a:cs typeface="Arial" panose="020B0604020202020204" pitchFamily="34" charset="0"/>
              </a:rPr>
              <a:t>r</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t</a:t>
            </a:r>
            <a:r>
              <a:rPr lang="en-US" sz="1200" spc="-6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dirty="0">
                <a:effectLst/>
                <a:latin typeface="Calibri" panose="020F0502020204030204" pitchFamily="34" charset="0"/>
                <a:ea typeface="Calibri" panose="020F0502020204030204" pitchFamily="34" charset="0"/>
                <a:cs typeface="Arial" panose="020B0604020202020204" pitchFamily="34" charset="0"/>
              </a:rPr>
              <a:t>ic </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h</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ud</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g</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10" dirty="0">
                <a:effectLst/>
                <a:latin typeface="Calibri" panose="020F0502020204030204" pitchFamily="34" charset="0"/>
                <a:ea typeface="Calibri" panose="020F0502020204030204" pitchFamily="34" charset="0"/>
                <a:cs typeface="Arial" panose="020B0604020202020204" pitchFamily="34" charset="0"/>
              </a:rPr>
              <a:t>r</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h</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o</a:t>
            </a:r>
            <a:r>
              <a:rPr lang="en-US" sz="1200" dirty="0">
                <a:effectLst/>
                <a:latin typeface="Calibri" panose="020F0502020204030204" pitchFamily="34" charset="0"/>
                <a:ea typeface="Calibri" panose="020F0502020204030204" pitchFamily="34" charset="0"/>
                <a:cs typeface="Arial" panose="020B0604020202020204" pitchFamily="34" charset="0"/>
              </a:rPr>
              <a:t>n</a:t>
            </a:r>
            <a:r>
              <a:rPr lang="en-US" sz="1200" spc="-3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20" dirty="0">
                <a:effectLst/>
                <a:latin typeface="Calibri" panose="020F0502020204030204" pitchFamily="34" charset="0"/>
                <a:ea typeface="Calibri" panose="020F0502020204030204" pitchFamily="34" charset="0"/>
                <a:cs typeface="Arial" panose="020B0604020202020204" pitchFamily="34" charset="0"/>
              </a:rPr>
              <a:t>w</a:t>
            </a:r>
            <a:r>
              <a:rPr lang="en-US" sz="1200" spc="-25" dirty="0">
                <a:effectLst/>
                <a:latin typeface="Calibri" panose="020F0502020204030204" pitchFamily="34" charset="0"/>
                <a:ea typeface="Calibri" panose="020F0502020204030204" pitchFamily="34" charset="0"/>
                <a:cs typeface="Arial" panose="020B0604020202020204" pitchFamily="34" charset="0"/>
              </a:rPr>
              <a:t>a</a:t>
            </a:r>
            <a:r>
              <a:rPr lang="en-US" sz="1200" spc="-15" dirty="0">
                <a:effectLst/>
                <a:latin typeface="Calibri" panose="020F0502020204030204" pitchFamily="34" charset="0"/>
                <a:ea typeface="Calibri" panose="020F0502020204030204" pitchFamily="34" charset="0"/>
                <a:cs typeface="Arial" panose="020B0604020202020204" pitchFamily="34" charset="0"/>
              </a:rPr>
              <a:t>y</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tude</a:t>
            </a:r>
            <a:r>
              <a:rPr lang="en-US" sz="1200" spc="-5" dirty="0">
                <a:effectLst/>
                <a:latin typeface="Calibri" panose="020F0502020204030204" pitchFamily="34" charset="0"/>
                <a:ea typeface="Calibri" panose="020F0502020204030204" pitchFamily="34" charset="0"/>
                <a:cs typeface="Arial" panose="020B0604020202020204" pitchFamily="34" charset="0"/>
              </a:rPr>
              <a:t>nt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arn</a:t>
            </a:r>
            <a:r>
              <a:rPr lang="en-US" sz="1200" spc="-4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0"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spc="-20" dirty="0">
                <a:effectLst/>
                <a:latin typeface="Calibri" panose="020F0502020204030204" pitchFamily="34" charset="0"/>
                <a:ea typeface="Calibri" panose="020F0502020204030204" pitchFamily="34" charset="0"/>
                <a:cs typeface="Arial" panose="020B0604020202020204" pitchFamily="34" charset="0"/>
              </a:rPr>
              <a:t>f</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15" dirty="0">
                <a:effectLst/>
                <a:latin typeface="Calibri" panose="020F0502020204030204" pitchFamily="34" charset="0"/>
                <a:ea typeface="Calibri" panose="020F0502020204030204" pitchFamily="34" charset="0"/>
                <a:cs typeface="Arial" panose="020B0604020202020204" pitchFamily="34" charset="0"/>
              </a:rPr>
              <a:t>v</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l</a:t>
            </a:r>
            <a:r>
              <a:rPr lang="en-US" sz="1200" spc="-85" dirty="0">
                <a:effectLst/>
                <a:latin typeface="Calibri" panose="020F0502020204030204" pitchFamily="34" charset="0"/>
                <a:ea typeface="Calibri" panose="020F0502020204030204" pitchFamily="34" charset="0"/>
                <a:cs typeface="Arial" panose="020B0604020202020204" pitchFamily="34" charset="0"/>
              </a:rPr>
              <a:t>y</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dirty="0">
                <a:effectLst/>
                <a:latin typeface="Calibri" panose="020F0502020204030204" pitchFamily="34" charset="0"/>
                <a:ea typeface="Calibri" panose="020F0502020204030204" pitchFamily="34" charset="0"/>
                <a:cs typeface="Arial" panose="020B0604020202020204" pitchFamily="34" charset="0"/>
              </a:rPr>
              <a:t>d i</a:t>
            </a:r>
            <a:r>
              <a:rPr lang="en-US" sz="1200" spc="5" dirty="0">
                <a:effectLst/>
                <a:latin typeface="Calibri" panose="020F0502020204030204" pitchFamily="34" charset="0"/>
                <a:ea typeface="Calibri" panose="020F0502020204030204" pitchFamily="34" charset="0"/>
                <a:cs typeface="Arial" panose="020B0604020202020204" pitchFamily="34" charset="0"/>
              </a:rPr>
              <a:t>de</a:t>
            </a:r>
            <a:r>
              <a:rPr lang="en-US" sz="1200" spc="-5" dirty="0">
                <a:effectLst/>
                <a:latin typeface="Calibri" panose="020F0502020204030204" pitchFamily="34" charset="0"/>
                <a:ea typeface="Calibri" panose="020F0502020204030204" pitchFamily="34" charset="0"/>
                <a:cs typeface="Arial" panose="020B0604020202020204" pitchFamily="34" charset="0"/>
              </a:rPr>
              <a:t>n</a:t>
            </a:r>
            <a:r>
              <a:rPr lang="en-US" sz="1200" spc="5" dirty="0">
                <a:effectLst/>
                <a:latin typeface="Calibri" panose="020F0502020204030204" pitchFamily="34" charset="0"/>
                <a:ea typeface="Calibri" panose="020F0502020204030204" pitchFamily="34" charset="0"/>
                <a:cs typeface="Arial" panose="020B0604020202020204" pitchFamily="34" charset="0"/>
              </a:rPr>
              <a:t>t</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f</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6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th</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45"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i</a:t>
            </a:r>
            <a:r>
              <a:rPr lang="en-US" sz="1200" spc="5" dirty="0">
                <a:effectLst/>
                <a:latin typeface="Calibri" panose="020F0502020204030204" pitchFamily="34" charset="0"/>
                <a:ea typeface="Calibri" panose="020F0502020204030204" pitchFamily="34" charset="0"/>
                <a:cs typeface="Arial" panose="020B0604020202020204" pitchFamily="34" charset="0"/>
              </a:rPr>
              <a:t>en</a:t>
            </a:r>
            <a:r>
              <a:rPr lang="en-US" sz="1200" spc="-5" dirty="0">
                <a:effectLst/>
                <a:latin typeface="Calibri" panose="020F0502020204030204" pitchFamily="34" charset="0"/>
                <a:ea typeface="Calibri" panose="020F0502020204030204" pitchFamily="34" charset="0"/>
                <a:cs typeface="Arial" panose="020B0604020202020204" pitchFamily="34" charset="0"/>
              </a:rPr>
              <a:t>c</a:t>
            </a:r>
            <a:r>
              <a:rPr lang="en-US" sz="1200" dirty="0">
                <a:effectLst/>
                <a:latin typeface="Calibri" panose="020F0502020204030204" pitchFamily="34" charset="0"/>
                <a:ea typeface="Calibri" panose="020F0502020204030204" pitchFamily="34" charset="0"/>
                <a:cs typeface="Arial" panose="020B0604020202020204" pitchFamily="34" charset="0"/>
              </a:rPr>
              <a:t>e</a:t>
            </a:r>
            <a:r>
              <a:rPr lang="en-US" sz="1200" spc="-1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all</a:t>
            </a:r>
            <a:r>
              <a:rPr lang="en-US" sz="1200" spc="-25"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k</a:t>
            </a:r>
            <a:r>
              <a:rPr lang="en-US" sz="1200" spc="5" dirty="0">
                <a:effectLst/>
                <a:latin typeface="Calibri" panose="020F0502020204030204" pitchFamily="34" charset="0"/>
                <a:ea typeface="Calibri" panose="020F0502020204030204" pitchFamily="34" charset="0"/>
                <a:cs typeface="Arial" panose="020B0604020202020204" pitchFamily="34" charset="0"/>
              </a:rPr>
              <a:t>-1</a:t>
            </a:r>
            <a:r>
              <a:rPr lang="en-US" sz="1200" dirty="0">
                <a:effectLst/>
                <a:latin typeface="Calibri" panose="020F0502020204030204" pitchFamily="34" charset="0"/>
                <a:ea typeface="Calibri" panose="020F0502020204030204" pitchFamily="34" charset="0"/>
                <a:cs typeface="Arial" panose="020B0604020202020204" pitchFamily="34" charset="0"/>
              </a:rPr>
              <a:t>2</a:t>
            </a:r>
            <a:r>
              <a:rPr lang="en-US" sz="1200" spc="-2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15"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tude</a:t>
            </a:r>
            <a:r>
              <a:rPr lang="en-US" sz="1200" spc="-5" dirty="0">
                <a:effectLst/>
                <a:latin typeface="Calibri" panose="020F0502020204030204" pitchFamily="34" charset="0"/>
                <a:ea typeface="Calibri" panose="020F0502020204030204" pitchFamily="34" charset="0"/>
                <a:cs typeface="Arial" panose="020B0604020202020204" pitchFamily="34" charset="0"/>
              </a:rPr>
              <a:t>nt</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a:t>
            </a:r>
            <a:r>
              <a:rPr lang="en-US" sz="1200" spc="5" dirty="0">
                <a:effectLst/>
                <a:latin typeface="Calibri" panose="020F0502020204030204" pitchFamily="34" charset="0"/>
                <a:ea typeface="Calibri" panose="020F0502020204030204" pitchFamily="34" charset="0"/>
                <a:cs typeface="Arial" panose="020B0604020202020204" pitchFamily="34" charset="0"/>
              </a:rPr>
              <a:t>hou</a:t>
            </a:r>
            <a:r>
              <a:rPr lang="en-US" sz="1200" dirty="0">
                <a:effectLst/>
                <a:latin typeface="Calibri" panose="020F0502020204030204" pitchFamily="34" charset="0"/>
                <a:ea typeface="Calibri" panose="020F0502020204030204" pitchFamily="34" charset="0"/>
                <a:cs typeface="Arial" panose="020B0604020202020204" pitchFamily="34" charset="0"/>
              </a:rPr>
              <a:t>ld </a:t>
            </a:r>
            <a:r>
              <a:rPr lang="en-US" sz="1200" spc="-5" dirty="0">
                <a:effectLst/>
                <a:latin typeface="Calibri" panose="020F0502020204030204" pitchFamily="34" charset="0"/>
                <a:ea typeface="Calibri" panose="020F0502020204030204" pitchFamily="34" charset="0"/>
                <a:cs typeface="Arial" panose="020B0604020202020204" pitchFamily="34" charset="0"/>
              </a:rPr>
              <a:t>k</a:t>
            </a:r>
            <a:r>
              <a:rPr lang="en-US" sz="1200" spc="5" dirty="0">
                <a:effectLst/>
                <a:latin typeface="Calibri" panose="020F0502020204030204" pitchFamily="34" charset="0"/>
                <a:ea typeface="Calibri" panose="020F0502020204030204" pitchFamily="34" charset="0"/>
                <a:cs typeface="Arial" panose="020B0604020202020204" pitchFamily="34" charset="0"/>
              </a:rPr>
              <a:t>no</a:t>
            </a:r>
            <a:r>
              <a:rPr lang="en-US" sz="1200" spc="-80" dirty="0">
                <a:effectLst/>
                <a:latin typeface="Calibri" panose="020F0502020204030204" pitchFamily="34" charset="0"/>
                <a:ea typeface="Calibri" panose="020F0502020204030204" pitchFamily="34" charset="0"/>
                <a:cs typeface="Arial" panose="020B0604020202020204" pitchFamily="34" charset="0"/>
              </a:rPr>
              <a:t>w</a:t>
            </a:r>
            <a:r>
              <a:rPr lang="en-US" sz="1200" dirty="0">
                <a:effectLst/>
                <a:latin typeface="Calibri" panose="020F0502020204030204" pitchFamily="34" charset="0"/>
                <a:ea typeface="Calibri" panose="020F0502020204030204" pitchFamily="34" charset="0"/>
                <a:cs typeface="Arial" panose="020B0604020202020204" pitchFamily="34" charset="0"/>
              </a:rPr>
              <a:t>.</a:t>
            </a:r>
            <a:r>
              <a:rPr lang="en-US" sz="1200" spc="250" dirty="0">
                <a:effectLst/>
                <a:latin typeface="Calibri" panose="020F0502020204030204" pitchFamily="34" charset="0"/>
                <a:ea typeface="Times New Roman" panose="02020603050405020304" pitchFamily="18" charset="0"/>
                <a:cs typeface="Arial" panose="020B0604020202020204" pitchFamily="34" charset="0"/>
              </a:rPr>
              <a:t> </a:t>
            </a:r>
            <a:r>
              <a:rPr lang="en-US" sz="1200" spc="-5" dirty="0">
                <a:effectLst/>
                <a:latin typeface="Calibri" panose="020F0502020204030204" pitchFamily="34" charset="0"/>
                <a:ea typeface="Calibri" panose="020F0502020204030204" pitchFamily="34" charset="0"/>
                <a:cs typeface="Arial" panose="020B0604020202020204" pitchFamily="34" charset="0"/>
              </a:rPr>
              <a:t>(</a:t>
            </a:r>
            <a:r>
              <a:rPr lang="en-US" sz="1200" u="sng" spc="-5" dirty="0">
                <a:solidFill>
                  <a:srgbClr val="0562C1"/>
                </a:solidFill>
                <a:effectLst/>
                <a:uFill>
                  <a:solidFill>
                    <a:srgbClr val="0462C0"/>
                  </a:solidFill>
                </a:uFill>
                <a:latin typeface="Calibri" panose="020F0502020204030204" pitchFamily="34" charset="0"/>
                <a:ea typeface="Calibri" panose="020F0502020204030204" pitchFamily="34" charset="0"/>
                <a:cs typeface="Arial" panose="020B0604020202020204" pitchFamily="34" charset="0"/>
              </a:rPr>
              <a:t>ht</a:t>
            </a:r>
            <a:r>
              <a:rPr lang="en-US" sz="1200" u="sng" spc="5" dirty="0">
                <a:solidFill>
                  <a:srgbClr val="0562C1"/>
                </a:solidFill>
                <a:effectLst/>
                <a:uFill>
                  <a:solidFill>
                    <a:srgbClr val="0462C0"/>
                  </a:solidFill>
                </a:uFill>
                <a:latin typeface="Calibri" panose="020F0502020204030204" pitchFamily="34" charset="0"/>
                <a:ea typeface="Calibri" panose="020F0502020204030204" pitchFamily="34" charset="0"/>
                <a:cs typeface="Arial" panose="020B0604020202020204" pitchFamily="34" charset="0"/>
              </a:rPr>
              <a:t>t</a:t>
            </a:r>
            <a:r>
              <a:rPr lang="en-US" sz="1200" u="sng" spc="-5" dirty="0">
                <a:solidFill>
                  <a:srgbClr val="0562C1"/>
                </a:solidFill>
                <a:effectLst/>
                <a:uFill>
                  <a:solidFill>
                    <a:srgbClr val="0462C0"/>
                  </a:solidFill>
                </a:uFill>
                <a:latin typeface="Calibri" panose="020F0502020204030204" pitchFamily="34" charset="0"/>
                <a:ea typeface="Calibri" panose="020F0502020204030204" pitchFamily="34" charset="0"/>
                <a:cs typeface="Arial" panose="020B0604020202020204" pitchFamily="34" charset="0"/>
              </a:rPr>
              <a:t>p</a:t>
            </a:r>
            <a:r>
              <a:rPr lang="en-US" sz="1200" u="sng" dirty="0">
                <a:solidFill>
                  <a:srgbClr val="0562C1"/>
                </a:solidFill>
                <a:effectLst/>
                <a:uFill>
                  <a:solidFill>
                    <a:srgbClr val="0462C0"/>
                  </a:solidFill>
                </a:uFill>
                <a:latin typeface="Calibri" panose="020F0502020204030204" pitchFamily="34" charset="0"/>
                <a:ea typeface="Calibri" panose="020F0502020204030204" pitchFamily="34" charset="0"/>
                <a:cs typeface="Arial" panose="020B0604020202020204" pitchFamily="34" charset="0"/>
              </a:rPr>
              <a:t>s</a:t>
            </a:r>
            <a:r>
              <a:rPr lang="en-US" sz="1200" u="sng" spc="5" dirty="0">
                <a:solidFill>
                  <a:srgbClr val="0562C1"/>
                </a:solidFill>
                <a:effectLst/>
                <a:uFill>
                  <a:solidFill>
                    <a:srgbClr val="0462C0"/>
                  </a:solidFill>
                </a:uFill>
                <a:latin typeface="Calibri" panose="020F0502020204030204" pitchFamily="34" charset="0"/>
                <a:ea typeface="Calibri" panose="020F0502020204030204" pitchFamily="34" charset="0"/>
                <a:cs typeface="Arial" panose="020B0604020202020204" pitchFamily="34" charset="0"/>
              </a:rPr>
              <a:t>:/</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a:t>
            </a:r>
            <a:r>
              <a:rPr lang="en-US" sz="1200" u="sng" spc="-8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t>
            </a:r>
            <a:r>
              <a:rPr lang="en-US" sz="1200" u="sng" spc="-1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x</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t>
            </a:r>
            <a:r>
              <a:rPr lang="en-US" sz="1200" u="sng" spc="-1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lang="en-US" sz="1200" u="sng" spc="-1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a:t>
            </a:r>
            <a:r>
              <a:rPr lang="en-US" sz="1200" u="sng" spc="4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t>
            </a:r>
            <a:r>
              <a:rPr lang="en-US" sz="1200" u="sng" spc="-2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am</a:t>
            </a:r>
            <a:r>
              <a:rPr lang="en-US" sz="1200" u="sng" spc="-1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a:t>
            </a:r>
            <a:r>
              <a:rPr lang="en-US" sz="1200" u="sng" spc="-2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-12-</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e-e</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du</a:t>
            </a:r>
            <a:r>
              <a:rPr lang="en-US" sz="1200" u="sng" spc="-1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
            </a:r>
            <a:r>
              <a:rPr lang="en-US" sz="1200" u="sng" spc="-10"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a:t>
            </a:r>
            <a:r>
              <a:rPr lang="en-US" sz="1200" u="sng" spc="5"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a:t>
            </a:r>
            <a:r>
              <a:rPr lang="en-US" sz="1200" u="sng" dirty="0">
                <a:solidFill>
                  <a:srgbClr val="0562C1"/>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a:t>
            </a:r>
            <a:r>
              <a:rPr lang="en-US" sz="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Arial" panose="020B0604020202020204" pitchFamily="34" charset="0"/>
              </a:rPr>
              <a:t>Here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next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two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statements: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Designed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assessed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real-world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context.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Previous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standards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Often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assessed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with</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multiple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choice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questions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emphasized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definitions.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Previous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 standards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p>
          <a:p>
            <a:pPr marL="342900" marR="0" lvl="0" indent="-342900">
              <a:spcBef>
                <a:spcPts val="0"/>
              </a:spcBef>
              <a:spcAft>
                <a:spcPts val="1200"/>
              </a:spcAft>
              <a:buFont typeface="Symbol" panose="05050102010706020507" pitchFamily="18" charset="2"/>
              <a:buChar char=""/>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Calibri" panose="020F0502020204030204" pitchFamily="34" charset="0"/>
                <a:cs typeface="Arial" panose="020B0604020202020204" pitchFamily="34" charset="0"/>
              </a:rPr>
              <a:t>Assessment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service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science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learning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based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keeping with</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vision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Framework</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requires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much</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more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than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twenty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multiple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choice questions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rely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rote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memory.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assessments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must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utilize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meaningful</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 relevant,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real-world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context,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only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need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look</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world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around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 experience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wonder,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phenomena,</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design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challenges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define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those contexts.</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Arial" panose="020B0604020202020204" pitchFamily="34" charset="0"/>
              </a:rPr>
              <a:t>Here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last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two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statements: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Engineering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integrated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with</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science.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Previous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standards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Engineering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often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excluded.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Previous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standards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p>
          <a:p>
            <a:pPr marL="342900" marR="0" lvl="0" indent="-342900">
              <a:spcBef>
                <a:spcPts val="0"/>
              </a:spcBef>
              <a:spcAft>
                <a:spcPts val="1200"/>
              </a:spcAft>
              <a:buFont typeface="Symbol" panose="05050102010706020507" pitchFamily="18" charset="2"/>
              <a:buChar char=""/>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r>
              <a:rPr lang="en-US" sz="1200" dirty="0">
                <a:effectLst/>
                <a:latin typeface="Calibri" panose="020F0502020204030204" pitchFamily="34" charset="0"/>
                <a:ea typeface="Calibri" panose="020F0502020204030204" pitchFamily="34" charset="0"/>
                <a:cs typeface="Arial" panose="020B0604020202020204" pitchFamily="34" charset="0"/>
              </a:rPr>
              <a:t>You’ve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got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Integration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key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has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benefit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getting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students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actively engaged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“doing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the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science!”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Each</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NGSS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performance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expectation</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combines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 science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engineering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practice,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disciplinary</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core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idea,</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crosscutting</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concept into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single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statement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of</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what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is</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to</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taught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and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assessed</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at</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a</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grade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level</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or grade</a:t>
            </a:r>
            <a:r>
              <a:rPr lang="en-US" sz="1200" dirty="0">
                <a:effectLst/>
                <a:latin typeface="Calibri" panose="020F0502020204030204" pitchFamily="34" charset="0"/>
                <a:ea typeface="Times New Roman" panose="02020603050405020304" pitchFamily="18" charset="0"/>
                <a:cs typeface="Arial" panose="020B0604020202020204" pitchFamily="34" charset="0"/>
              </a:rPr>
              <a:t> </a:t>
            </a:r>
            <a:r>
              <a:rPr lang="en-US" sz="1200" dirty="0">
                <a:effectLst/>
                <a:latin typeface="Calibri" panose="020F0502020204030204" pitchFamily="34" charset="0"/>
                <a:ea typeface="Calibri" panose="020F0502020204030204" pitchFamily="34" charset="0"/>
                <a:cs typeface="Arial" panose="020B0604020202020204" pitchFamily="34" charset="0"/>
              </a:rPr>
              <a:t>band</a:t>
            </a:r>
            <a:endParaRPr lang="en-US" dirty="0">
              <a:cs typeface="Calibri"/>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63797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4.xml"/><Relationship Id="rId5" Type="http://schemas.openxmlformats.org/officeDocument/2006/relationships/tags" Target="../tags/tag41.xml"/><Relationship Id="rId4"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4.xml"/><Relationship Id="rId5" Type="http://schemas.openxmlformats.org/officeDocument/2006/relationships/tags" Target="../tags/tag46.xml"/><Relationship Id="rId4" Type="http://schemas.openxmlformats.org/officeDocument/2006/relationships/tags" Target="../tags/tag4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4.xml"/><Relationship Id="rId4" Type="http://schemas.openxmlformats.org/officeDocument/2006/relationships/tags" Target="../tags/tag56.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4.xml"/><Relationship Id="rId4" Type="http://schemas.openxmlformats.org/officeDocument/2006/relationships/tags" Target="../tags/tag63.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4.xml"/><Relationship Id="rId4" Type="http://schemas.openxmlformats.org/officeDocument/2006/relationships/tags" Target="../tags/tag6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5.xml"/><Relationship Id="rId5" Type="http://schemas.openxmlformats.org/officeDocument/2006/relationships/tags" Target="../tags/tag77.xml"/><Relationship Id="rId4" Type="http://schemas.openxmlformats.org/officeDocument/2006/relationships/tags" Target="../tags/tag7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5.xml"/><Relationship Id="rId5" Type="http://schemas.openxmlformats.org/officeDocument/2006/relationships/tags" Target="../tags/tag82.xml"/><Relationship Id="rId4" Type="http://schemas.openxmlformats.org/officeDocument/2006/relationships/tags" Target="../tags/tag8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5.xml"/><Relationship Id="rId4" Type="http://schemas.openxmlformats.org/officeDocument/2006/relationships/tags" Target="../tags/tag92.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5.xml"/><Relationship Id="rId4" Type="http://schemas.openxmlformats.org/officeDocument/2006/relationships/tags" Target="../tags/tag9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6.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6.xml"/><Relationship Id="rId4" Type="http://schemas.openxmlformats.org/officeDocument/2006/relationships/tags" Target="../tags/tag114.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12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6.xml"/><Relationship Id="rId4" Type="http://schemas.openxmlformats.org/officeDocument/2006/relationships/tags" Target="../tags/tag1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10/2/2020</a:t>
            </a:fld>
            <a:endParaRPr lang="en-US"/>
          </a:p>
        </p:txBody>
      </p:sp>
      <p:sp>
        <p:nvSpPr>
          <p:cNvPr id="7" name="Slide Number Placeholder 5">
            <a:extLst>
              <a:ext uri="{FF2B5EF4-FFF2-40B4-BE49-F238E27FC236}">
                <a16:creationId xmlns:a16="http://schemas.microsoft.com/office/drawing/2014/main" id="{F5E368B7-6B36-4703-BBAA-20A09D34FBB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64156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43080" y="1461449"/>
            <a:ext cx="8243719" cy="4894899"/>
          </a:xfrm>
        </p:spPr>
        <p:txBody>
          <a:bodyPr/>
          <a:lstStyle>
            <a:lvl2pPr marL="685800" indent="-228600">
              <a:buFont typeface="Calibri" panose="020F0502020204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2A9DC8-C33A-416D-B9C2-4F16A8BB4FA5}" type="datetime1">
              <a:rPr lang="en-US" smtClean="0"/>
              <a:t>10/2/2020</a:t>
            </a:fld>
            <a:endParaRPr lang="en-US"/>
          </a:p>
        </p:txBody>
      </p:sp>
      <p:pic>
        <p:nvPicPr>
          <p:cNvPr id="10" name="Picture 9">
            <a:extLst>
              <a:ext uri="{FF2B5EF4-FFF2-40B4-BE49-F238E27FC236}">
                <a16:creationId xmlns:a16="http://schemas.microsoft.com/office/drawing/2014/main" id="{60625B38-7CE2-4019-8F72-B111515A95BA}"/>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BDF357C0-38C3-4CB6-A729-CE2621E3B60B}"/>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441316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10/2/2020</a:t>
            </a:fld>
            <a:endParaRPr lang="en-US"/>
          </a:p>
        </p:txBody>
      </p:sp>
      <p:sp>
        <p:nvSpPr>
          <p:cNvPr id="7" name="Slide Number Placeholder 5">
            <a:extLst>
              <a:ext uri="{FF2B5EF4-FFF2-40B4-BE49-F238E27FC236}">
                <a16:creationId xmlns:a16="http://schemas.microsoft.com/office/drawing/2014/main" id="{A3CD0548-438B-46D4-9E71-0EF16093C15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pic>
        <p:nvPicPr>
          <p:cNvPr id="6" name="Picture 5">
            <a:extLst>
              <a:ext uri="{FF2B5EF4-FFF2-40B4-BE49-F238E27FC236}">
                <a16:creationId xmlns:a16="http://schemas.microsoft.com/office/drawing/2014/main" id="{76914E5D-14A0-4947-B6B9-4974608FBFF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911709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10/2/2020</a:t>
            </a:fld>
            <a:endParaRPr lang="en-US"/>
          </a:p>
        </p:txBody>
      </p:sp>
      <p:pic>
        <p:nvPicPr>
          <p:cNvPr id="11" name="Picture 10">
            <a:extLst>
              <a:ext uri="{FF2B5EF4-FFF2-40B4-BE49-F238E27FC236}">
                <a16:creationId xmlns:a16="http://schemas.microsoft.com/office/drawing/2014/main" id="{4EBACBEB-CCA8-4DC4-AB4C-CE03E7BEB6DA}"/>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2" name="Slide Number Placeholder 5">
            <a:extLst>
              <a:ext uri="{FF2B5EF4-FFF2-40B4-BE49-F238E27FC236}">
                <a16:creationId xmlns:a16="http://schemas.microsoft.com/office/drawing/2014/main" id="{BAEA7573-4369-4F89-9CAD-6569B213E97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984707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10/2/2020</a:t>
            </a:fld>
            <a:endParaRPr lang="en-US"/>
          </a:p>
        </p:txBody>
      </p:sp>
      <p:sp>
        <p:nvSpPr>
          <p:cNvPr id="10" name="Slide Number Placeholder 5">
            <a:extLst>
              <a:ext uri="{FF2B5EF4-FFF2-40B4-BE49-F238E27FC236}">
                <a16:creationId xmlns:a16="http://schemas.microsoft.com/office/drawing/2014/main" id="{E61947FA-2E22-446B-B4A4-5EAA2FAC3C73}"/>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11" name="Picture 10">
            <a:extLst>
              <a:ext uri="{FF2B5EF4-FFF2-40B4-BE49-F238E27FC236}">
                <a16:creationId xmlns:a16="http://schemas.microsoft.com/office/drawing/2014/main" id="{2441E731-3C35-4D64-93D4-EEED8C2A1B69}"/>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7619593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10/2/2020</a:t>
            </a:fld>
            <a:endParaRPr lang="en-US"/>
          </a:p>
        </p:txBody>
      </p:sp>
      <p:sp>
        <p:nvSpPr>
          <p:cNvPr id="6" name="Slide Number Placeholder 5">
            <a:extLst>
              <a:ext uri="{FF2B5EF4-FFF2-40B4-BE49-F238E27FC236}">
                <a16:creationId xmlns:a16="http://schemas.microsoft.com/office/drawing/2014/main" id="{917855E5-3A01-4893-85F4-3040C0A17718}"/>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pic>
        <p:nvPicPr>
          <p:cNvPr id="5" name="Picture 4">
            <a:extLst>
              <a:ext uri="{FF2B5EF4-FFF2-40B4-BE49-F238E27FC236}">
                <a16:creationId xmlns:a16="http://schemas.microsoft.com/office/drawing/2014/main" id="{7B50F40E-3AB4-410E-8F0C-8CB4669A3C13}"/>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8939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10/2/2020</a:t>
            </a:fld>
            <a:endParaRPr lang="en-US"/>
          </a:p>
        </p:txBody>
      </p:sp>
      <p:pic>
        <p:nvPicPr>
          <p:cNvPr id="6" name="Picture 5">
            <a:extLst>
              <a:ext uri="{FF2B5EF4-FFF2-40B4-BE49-F238E27FC236}">
                <a16:creationId xmlns:a16="http://schemas.microsoft.com/office/drawing/2014/main" id="{62A40426-F4D9-45A6-9F4B-A96F31E2129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5" name="Slide Number Placeholder 5">
            <a:extLst>
              <a:ext uri="{FF2B5EF4-FFF2-40B4-BE49-F238E27FC236}">
                <a16:creationId xmlns:a16="http://schemas.microsoft.com/office/drawing/2014/main" id="{A8B24F96-A67D-4A7B-8112-2CA5E0479DD3}"/>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262662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264627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1051228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2248805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spTree>
    <p:extLst>
      <p:ext uri="{BB962C8B-B14F-4D97-AF65-F5344CB8AC3E}">
        <p14:creationId xmlns:p14="http://schemas.microsoft.com/office/powerpoint/2010/main" val="3476516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ags" Target="../tags/tag3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ags" Target="../tags/tag34.xml"/><Relationship Id="rId2" Type="http://schemas.openxmlformats.org/officeDocument/2006/relationships/slideLayout" Target="../slideLayouts/slideLayout36.xml"/><Relationship Id="rId16" Type="http://schemas.openxmlformats.org/officeDocument/2006/relationships/tags" Target="../tags/tag33.xml"/><Relationship Id="rId20" Type="http://schemas.openxmlformats.org/officeDocument/2006/relationships/image" Target="../media/image1.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32.xml"/><Relationship Id="rId10" Type="http://schemas.openxmlformats.org/officeDocument/2006/relationships/slideLayout" Target="../slideLayouts/slideLayout44.xml"/><Relationship Id="rId19" Type="http://schemas.openxmlformats.org/officeDocument/2006/relationships/tags" Target="../tags/tag36.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tags" Target="../tags/tag72.xml"/><Relationship Id="rId2" Type="http://schemas.openxmlformats.org/officeDocument/2006/relationships/slideLayout" Target="../slideLayouts/slideLayout49.xml"/><Relationship Id="rId16" Type="http://schemas.openxmlformats.org/officeDocument/2006/relationships/tags" Target="../tags/tag71.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70.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ags" Target="../tags/tag100.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ags" Target="../tags/tag99.xml"/><Relationship Id="rId2" Type="http://schemas.openxmlformats.org/officeDocument/2006/relationships/slideLayout" Target="../slideLayouts/slideLayout60.xml"/><Relationship Id="rId16" Type="http://schemas.openxmlformats.org/officeDocument/2006/relationships/tags" Target="../tags/tag9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97.xml"/><Relationship Id="rId10" Type="http://schemas.openxmlformats.org/officeDocument/2006/relationships/slideLayout" Target="../slideLayouts/slideLayout68.xml"/><Relationship Id="rId19" Type="http://schemas.openxmlformats.org/officeDocument/2006/relationships/image" Target="../media/image1.emf"/><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10/2/2020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spTree>
    <p:extLst>
      <p:ext uri="{BB962C8B-B14F-4D97-AF65-F5344CB8AC3E}">
        <p14:creationId xmlns:p14="http://schemas.microsoft.com/office/powerpoint/2010/main" val="37724549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4.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tags" Target="../tags/tag145.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6.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8.xml"/><Relationship Id="rId5" Type="http://schemas.openxmlformats.org/officeDocument/2006/relationships/image" Target="../media/image2.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creativecommons.org/licenses/by/3.0/" TargetMode="External"/><Relationship Id="rId2" Type="http://schemas.openxmlformats.org/officeDocument/2006/relationships/slideLayout" Target="../slideLayouts/slideLayout4.xml"/><Relationship Id="rId1" Type="http://schemas.openxmlformats.org/officeDocument/2006/relationships/tags" Target="../tags/tag149.xml"/><Relationship Id="rId6" Type="http://schemas.openxmlformats.org/officeDocument/2006/relationships/hyperlink" Target="https://mesh.tghn.org/articles/engaging-science-conference-report/"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6.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notesSlide" Target="../notesSlides/notesSlide16.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51.xml"/><Relationship Id="rId6" Type="http://schemas.openxmlformats.org/officeDocument/2006/relationships/image" Target="../media/image19.jpeg"/><Relationship Id="rId5" Type="http://schemas.openxmlformats.org/officeDocument/2006/relationships/hyperlink" Target="http://coolcatteacher.blogspot.com/2013/05/engage-students-supercharge-learning.html" TargetMode="External"/><Relationship Id="rId4" Type="http://schemas.openxmlformats.org/officeDocument/2006/relationships/image" Target="../media/image18.jpg"/><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2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5.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158.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9.xml"/><Relationship Id="rId6" Type="http://schemas.openxmlformats.org/officeDocument/2006/relationships/image" Target="../media/image2.jpeg"/><Relationship Id="rId5" Type="http://schemas.openxmlformats.org/officeDocument/2006/relationships/hyperlink" Target="https://arushedjoke.wordpress.com/2015/03/15/penn-and-teller-bull-episode-1-talking-to-the-dead/" TargetMode="Externa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60.xml"/><Relationship Id="rId5" Type="http://schemas.openxmlformats.org/officeDocument/2006/relationships/image" Target="../media/image26.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6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62.xml"/><Relationship Id="rId6" Type="http://schemas.openxmlformats.org/officeDocument/2006/relationships/image" Target="../media/image2.jpeg"/><Relationship Id="rId5" Type="http://schemas.openxmlformats.org/officeDocument/2006/relationships/image" Target="../media/image34.png"/><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3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29.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hyperlink" Target="https://doi.org/10.3102/0013189X07311660" TargetMode="Externa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hyperlink" Target="http://www.jtla.org/" TargetMode="Externa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3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hyperlink" Target="https://ngss.nsta.org/compare-the-standards.aspx" TargetMode="External"/><Relationship Id="rId3" Type="http://schemas.openxmlformats.org/officeDocument/2006/relationships/tags" Target="../tags/tag171.xml"/><Relationship Id="rId7" Type="http://schemas.openxmlformats.org/officeDocument/2006/relationships/hyperlink" Target="https://doi.org/10.17226/13165" TargetMode="Externa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hyperlink" Target="https://doi.org/10.17226/10019" TargetMode="Externa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0.xml"/><Relationship Id="rId7" Type="http://schemas.openxmlformats.org/officeDocument/2006/relationships/image" Target="../media/image11.sv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0.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3.xml"/><Relationship Id="rId7" Type="http://schemas.openxmlformats.org/officeDocument/2006/relationships/image" Target="../media/image11.sv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0.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4.xml"/><Relationship Id="rId4" Type="http://schemas.openxmlformats.org/officeDocument/2006/relationships/hyperlink" Target="https://ngss.nsta.org/compare-the-standard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527553"/>
            <a:ext cx="3672840" cy="1557017"/>
          </a:xfrm>
          <a:noFill/>
        </p:spPr>
        <p:txBody>
          <a:bodyPr vert="horz" lIns="91440" tIns="45720" rIns="91440" bIns="45720" rtlCol="0" anchor="t">
            <a:normAutofit/>
          </a:bodyPr>
          <a:lstStyle/>
          <a:p>
            <a:pPr algn="l"/>
            <a:r>
              <a:rPr lang="en-US" b="1" dirty="0"/>
              <a:t>Chapter 1: Introduction to Principled Assessment Design</a:t>
            </a:r>
          </a:p>
          <a:p>
            <a:pPr algn="l"/>
            <a:r>
              <a:rPr lang="en-US" b="1" dirty="0">
                <a:cs typeface="Calibri"/>
              </a:rPr>
              <a:t>Module 1.1: Assessment in the Service of Student Learning</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695825" y="6157297"/>
            <a:ext cx="4439488"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499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a:extLst>
              <a:ext uri="{FF2B5EF4-FFF2-40B4-BE49-F238E27FC236}">
                <a16:creationId xmlns:a16="http://schemas.microsoft.com/office/drawing/2014/main" id="{EDB60531-45B4-43C2-9B88-92A974BAB3E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altLang="en-US" sz="4000" dirty="0"/>
              <a:t>What is reall</a:t>
            </a:r>
            <a:r>
              <a:rPr lang="en-US" altLang="en-US" dirty="0"/>
              <a:t>y </a:t>
            </a:r>
            <a:r>
              <a:rPr lang="en-US" altLang="en-US" sz="4000" dirty="0"/>
              <a:t>challenging in assessing science learning?</a:t>
            </a:r>
          </a:p>
        </p:txBody>
      </p:sp>
      <p:pic>
        <p:nvPicPr>
          <p:cNvPr id="146435" name="Picture 6">
            <a:extLst>
              <a:ext uri="{FF2B5EF4-FFF2-40B4-BE49-F238E27FC236}">
                <a16:creationId xmlns:a16="http://schemas.microsoft.com/office/drawing/2014/main" id="{9BE25A6D-9C21-4D29-8415-76B98340D3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224" y="1719265"/>
            <a:ext cx="2032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6" name="Picture 2" descr="image.png">
            <a:extLst>
              <a:ext uri="{FF2B5EF4-FFF2-40B4-BE49-F238E27FC236}">
                <a16:creationId xmlns:a16="http://schemas.microsoft.com/office/drawing/2014/main" id="{516F6356-42B2-4BAE-8C1A-B800F0BB94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652" y="4950869"/>
            <a:ext cx="27162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Rectangle 2">
            <a:extLst>
              <a:ext uri="{FF2B5EF4-FFF2-40B4-BE49-F238E27FC236}">
                <a16:creationId xmlns:a16="http://schemas.microsoft.com/office/drawing/2014/main" id="{3DDA6344-18C5-4D31-A18F-2DF0A2056538}"/>
              </a:ext>
            </a:extLst>
          </p:cNvPr>
          <p:cNvSpPr/>
          <p:nvPr/>
        </p:nvSpPr>
        <p:spPr>
          <a:xfrm>
            <a:off x="2986991" y="1404851"/>
            <a:ext cx="5699809" cy="5324535"/>
          </a:xfrm>
          <a:prstGeom prst="rect">
            <a:avLst/>
          </a:prstGeom>
        </p:spPr>
        <p:txBody>
          <a:bodyPr wrap="square">
            <a:spAutoFit/>
          </a:bodyPr>
          <a:lstStyle/>
          <a:p>
            <a:pPr marL="283464" marR="0" lvl="0" indent="-283464" algn="l" defTabSz="914400" rtl="0" eaLnBrk="1" fontAlgn="auto" latinLnBrk="0" hangingPunct="1">
              <a:lnSpc>
                <a:spcPct val="100000"/>
              </a:lnSpc>
              <a:spcBef>
                <a:spcPts val="600"/>
              </a:spcBef>
              <a:spcAft>
                <a:spcPts val="0"/>
              </a:spcAft>
              <a:buClrTx/>
              <a:buSzTx/>
              <a:buFontTx/>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Focus on explaining phenomena or designing solutions to problems</a:t>
            </a:r>
          </a:p>
          <a:p>
            <a:pPr marL="283464" marR="0" lvl="0" indent="-283464" algn="l" defTabSz="914400" rtl="0" eaLnBrk="1" fontAlgn="auto" latinLnBrk="0" hangingPunct="1">
              <a:lnSpc>
                <a:spcPct val="100000"/>
              </a:lnSpc>
              <a:spcBef>
                <a:spcPts val="600"/>
              </a:spcBef>
              <a:spcAft>
                <a:spcPts val="0"/>
              </a:spcAft>
              <a:buClrTx/>
              <a:buSzTx/>
              <a:buFontTx/>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Emphasis on three-dimensional learning</a:t>
            </a:r>
          </a:p>
          <a:p>
            <a:pPr marL="594360" marR="0" lvl="1" indent="-283464"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Disciplinary core ideas (DCIs)</a:t>
            </a:r>
          </a:p>
          <a:p>
            <a:pPr marL="594360" marR="0" lvl="1" indent="-283464"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Crosscutting concepts (CCCs)</a:t>
            </a:r>
          </a:p>
          <a:p>
            <a:pPr marL="594360" marR="0" lvl="1" indent="-283464"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Scientific and engineering practices (SEPs)</a:t>
            </a:r>
          </a:p>
          <a:p>
            <a:pPr marL="283464" marR="0" lvl="0" indent="-283464" algn="l" defTabSz="914400" rtl="0" eaLnBrk="1" fontAlgn="auto" latinLnBrk="0" hangingPunct="1">
              <a:lnSpc>
                <a:spcPct val="100000"/>
              </a:lnSpc>
              <a:spcBef>
                <a:spcPts val="600"/>
              </a:spcBef>
              <a:spcAft>
                <a:spcPts val="0"/>
              </a:spcAft>
              <a:buClrTx/>
              <a:buSzTx/>
              <a:buFontTx/>
              <a:buAutoNum type="arabicPeriod"/>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Expression of standards as performance expectations that integrate the three dimensions</a:t>
            </a:r>
          </a:p>
          <a:p>
            <a:pPr marL="344488" marR="0" lvl="0" algn="l" defTabSz="914400" rtl="0" eaLnBrk="1" fontAlgn="auto" latinLnBrk="0" hangingPunct="1">
              <a:lnSpc>
                <a:spcPct val="100000"/>
              </a:lnSpc>
              <a:spcBef>
                <a:spcPts val="600"/>
              </a:spcBef>
              <a:spcAft>
                <a:spcPts val="0"/>
              </a:spcAft>
              <a:buClrTx/>
              <a:buSzTx/>
              <a:tabLst/>
              <a:defRPr/>
            </a:pPr>
            <a:r>
              <a:rPr kumimoji="0" lang="en-US" altLang="en-US" b="0" i="0" u="none" strike="noStrike" kern="1200" cap="none" spc="0" normalizeH="0" baseline="0" noProof="0" dirty="0">
                <a:ln>
                  <a:noFill/>
                </a:ln>
                <a:solidFill>
                  <a:prstClr val="black"/>
                </a:solidFill>
                <a:effectLst/>
                <a:uLnTx/>
                <a:uFillTx/>
                <a:latin typeface="Calibri" panose="020F0502020204030204"/>
                <a:ea typeface="+mn-ea"/>
                <a:cs typeface="+mn-cs"/>
              </a:rPr>
              <a:t>(Adapted from Pellegrino, 2018)</a:t>
            </a:r>
          </a:p>
        </p:txBody>
      </p:sp>
      <p:grpSp>
        <p:nvGrpSpPr>
          <p:cNvPr id="7" name="Group 6">
            <a:extLst>
              <a:ext uri="{FF2B5EF4-FFF2-40B4-BE49-F238E27FC236}">
                <a16:creationId xmlns:a16="http://schemas.microsoft.com/office/drawing/2014/main" id="{007F95F3-2EF3-4147-856F-5A440871EAD6}"/>
              </a:ext>
            </a:extLst>
          </p:cNvPr>
          <p:cNvGrpSpPr/>
          <p:nvPr/>
        </p:nvGrpSpPr>
        <p:grpSpPr>
          <a:xfrm>
            <a:off x="7455866" y="3268665"/>
            <a:ext cx="914400" cy="914400"/>
            <a:chOff x="175533" y="1330194"/>
            <a:chExt cx="914400" cy="914400"/>
          </a:xfrm>
        </p:grpSpPr>
        <p:pic>
          <p:nvPicPr>
            <p:cNvPr id="8" name="Graphic 16" descr="Lightbulb">
              <a:extLst>
                <a:ext uri="{FF2B5EF4-FFF2-40B4-BE49-F238E27FC236}">
                  <a16:creationId xmlns:a16="http://schemas.microsoft.com/office/drawing/2014/main" id="{9F627F3B-4BDE-4B4A-9ED5-EAD43CBBBD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260" y="1408921"/>
              <a:ext cx="751115" cy="774441"/>
            </a:xfrm>
            <a:prstGeom prst="rect">
              <a:avLst/>
            </a:prstGeom>
          </p:spPr>
        </p:pic>
        <p:sp>
          <p:nvSpPr>
            <p:cNvPr id="9" name="Oval 8">
              <a:extLst>
                <a:ext uri="{FF2B5EF4-FFF2-40B4-BE49-F238E27FC236}">
                  <a16:creationId xmlns:a16="http://schemas.microsoft.com/office/drawing/2014/main" id="{9FEF859C-2EB2-40EA-822B-A9097EDA2472}"/>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custDataLst>
      <p:tags r:id="rId1"/>
    </p:custDataLst>
    <p:extLst>
      <p:ext uri="{BB962C8B-B14F-4D97-AF65-F5344CB8AC3E}">
        <p14:creationId xmlns:p14="http://schemas.microsoft.com/office/powerpoint/2010/main" val="21674495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CABD-C76C-4FD9-A596-48AFD3947D99}"/>
              </a:ext>
            </a:extLst>
          </p:cNvPr>
          <p:cNvSpPr>
            <a:spLocks noGrp="1"/>
          </p:cNvSpPr>
          <p:nvPr>
            <p:ph type="title"/>
          </p:nvPr>
        </p:nvSpPr>
        <p:spPr/>
        <p:txBody>
          <a:bodyPr>
            <a:normAutofit fontScale="90000"/>
          </a:bodyPr>
          <a:lstStyle/>
          <a:p>
            <a:r>
              <a:rPr lang="en-US" dirty="0"/>
              <a:t>Defining Terms: Performance Expectation</a:t>
            </a:r>
          </a:p>
        </p:txBody>
      </p:sp>
      <p:sp>
        <p:nvSpPr>
          <p:cNvPr id="3" name="Content Placeholder 2">
            <a:extLst>
              <a:ext uri="{FF2B5EF4-FFF2-40B4-BE49-F238E27FC236}">
                <a16:creationId xmlns:a16="http://schemas.microsoft.com/office/drawing/2014/main" id="{85A6A260-BEDE-467F-8ED7-859DF5FDE6DC}"/>
              </a:ext>
            </a:extLst>
          </p:cNvPr>
          <p:cNvSpPr>
            <a:spLocks noGrp="1"/>
          </p:cNvSpPr>
          <p:nvPr>
            <p:ph idx="1"/>
          </p:nvPr>
        </p:nvSpPr>
        <p:spPr>
          <a:xfrm>
            <a:off x="1447900" y="1416657"/>
            <a:ext cx="7238900" cy="4811495"/>
          </a:xfrm>
        </p:spPr>
        <p:txBody>
          <a:bodyPr vert="horz" lIns="91440" tIns="45720" rIns="91440" bIns="45720" rtlCol="0" anchor="t">
            <a:normAutofit lnSpcReduction="10000"/>
          </a:bodyPr>
          <a:lstStyle/>
          <a:p>
            <a:pPr marL="0" indent="0">
              <a:buNone/>
            </a:pPr>
            <a:r>
              <a:rPr lang="en-US" sz="2800" dirty="0">
                <a:ea typeface="+mn-lt"/>
                <a:cs typeface="+mn-lt"/>
              </a:rPr>
              <a:t>Performance expectation (PE) refers to statements that describe activities and outcomes that students are expected to achieve in order to demonstrate their ability to understand and apply the knowledge described in the disciplinary core ideas.</a:t>
            </a:r>
          </a:p>
          <a:p>
            <a:pPr marL="0" indent="0">
              <a:buNone/>
            </a:pPr>
            <a:endParaRPr lang="en-US" sz="2800" dirty="0">
              <a:ea typeface="+mn-lt"/>
              <a:cs typeface="+mn-lt"/>
            </a:endParaRPr>
          </a:p>
          <a:p>
            <a:pPr marL="0" indent="0">
              <a:buNone/>
            </a:pPr>
            <a:r>
              <a:rPr lang="en-US" sz="2800" dirty="0">
                <a:ea typeface="+mn-lt"/>
                <a:cs typeface="+mn-lt"/>
              </a:rPr>
              <a:t>They specify what students should know, understand, and be able to do and illustrate how students engage in science practices to develop a better understanding of the essential knowledge.</a:t>
            </a:r>
            <a:r>
              <a:rPr lang="en-US" b="1" dirty="0">
                <a:cs typeface="Calibri"/>
              </a:rPr>
              <a:t> </a:t>
            </a:r>
          </a:p>
          <a:p>
            <a:pPr marL="0" indent="0">
              <a:buNone/>
            </a:pPr>
            <a:r>
              <a:rPr lang="en-US" sz="2000" dirty="0">
                <a:cs typeface="Calibri"/>
              </a:rPr>
              <a:t>(National Research Council, 2012, p. 218)</a:t>
            </a:r>
            <a:endParaRPr lang="en-US" sz="2400" dirty="0">
              <a:cs typeface="Calibri" panose="020F0502020204030204"/>
            </a:endParaRPr>
          </a:p>
          <a:p>
            <a:pPr marL="0" indent="0">
              <a:buNone/>
            </a:pPr>
            <a:endParaRPr lang="en-US" b="1" dirty="0">
              <a:cs typeface="Calibri"/>
            </a:endParaRPr>
          </a:p>
        </p:txBody>
      </p:sp>
      <p:grpSp>
        <p:nvGrpSpPr>
          <p:cNvPr id="6" name="Group 5">
            <a:extLst>
              <a:ext uri="{FF2B5EF4-FFF2-40B4-BE49-F238E27FC236}">
                <a16:creationId xmlns:a16="http://schemas.microsoft.com/office/drawing/2014/main" id="{98ADB383-64E5-45E0-A2DF-C2702D30029E}"/>
              </a:ext>
            </a:extLst>
          </p:cNvPr>
          <p:cNvGrpSpPr/>
          <p:nvPr/>
        </p:nvGrpSpPr>
        <p:grpSpPr>
          <a:xfrm>
            <a:off x="457200" y="1383840"/>
            <a:ext cx="914400" cy="914400"/>
            <a:chOff x="175533" y="1330194"/>
            <a:chExt cx="914400" cy="914400"/>
          </a:xfrm>
        </p:grpSpPr>
        <p:pic>
          <p:nvPicPr>
            <p:cNvPr id="7" name="Graphic 16" descr="Lightbulb">
              <a:extLst>
                <a:ext uri="{FF2B5EF4-FFF2-40B4-BE49-F238E27FC236}">
                  <a16:creationId xmlns:a16="http://schemas.microsoft.com/office/drawing/2014/main" id="{14F6B037-6D68-4F9F-BAB6-F10825EED9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260" y="1408921"/>
              <a:ext cx="751115" cy="774441"/>
            </a:xfrm>
            <a:prstGeom prst="rect">
              <a:avLst/>
            </a:prstGeom>
          </p:spPr>
        </p:pic>
        <p:sp>
          <p:nvSpPr>
            <p:cNvPr id="8" name="Oval 7">
              <a:extLst>
                <a:ext uri="{FF2B5EF4-FFF2-40B4-BE49-F238E27FC236}">
                  <a16:creationId xmlns:a16="http://schemas.microsoft.com/office/drawing/2014/main" id="{DB262312-4478-44C7-B647-4E5627749468}"/>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Tree>
    <p:custDataLst>
      <p:tags r:id="rId1"/>
    </p:custDataLst>
    <p:extLst>
      <p:ext uri="{BB962C8B-B14F-4D97-AF65-F5344CB8AC3E}">
        <p14:creationId xmlns:p14="http://schemas.microsoft.com/office/powerpoint/2010/main" val="415055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F169A04-20F3-684F-8E14-48CA2DC55425}"/>
              </a:ext>
            </a:extLst>
          </p:cNvPr>
          <p:cNvSpPr>
            <a:spLocks noGrp="1" noChangeArrowheads="1"/>
          </p:cNvSpPr>
          <p:nvPr>
            <p:ph type="title"/>
          </p:nvPr>
        </p:nvSpPr>
        <p:spPr/>
        <p:txBody>
          <a:bodyPr>
            <a:normAutofit/>
          </a:bodyPr>
          <a:lstStyle/>
          <a:p>
            <a:pPr eaLnBrk="1" hangingPunct="1">
              <a:defRPr/>
            </a:pPr>
            <a:r>
              <a:rPr lang="en-US" b="1" dirty="0">
                <a:effectLst/>
              </a:rPr>
              <a:t>The Role of Educators</a:t>
            </a:r>
          </a:p>
        </p:txBody>
      </p:sp>
      <p:pic>
        <p:nvPicPr>
          <p:cNvPr id="3" name="Picture 2" descr="A picture containing drawing&#10;&#10;Description automatically generated">
            <a:extLst>
              <a:ext uri="{FF2B5EF4-FFF2-40B4-BE49-F238E27FC236}">
                <a16:creationId xmlns:a16="http://schemas.microsoft.com/office/drawing/2014/main" id="{A000B0DB-83CB-493A-866F-55800D3028C4}"/>
              </a:ext>
            </a:extLst>
          </p:cNvPr>
          <p:cNvPicPr>
            <a:picLocks noChangeAspect="1"/>
          </p:cNvPicPr>
          <p:nvPr/>
        </p:nvPicPr>
        <p:blipFill rotWithShape="1">
          <a:blip r:embed="rId4">
            <a:extLst>
              <a:ext uri="{28A0092B-C50C-407E-A947-70E740481C1C}">
                <a14:useLocalDpi xmlns:a14="http://schemas.microsoft.com/office/drawing/2010/main" val="0"/>
              </a:ext>
            </a:extLst>
          </a:blip>
          <a:srcRect l="7131" t="53867" r="9338" b="-1"/>
          <a:stretch/>
        </p:blipFill>
        <p:spPr>
          <a:xfrm>
            <a:off x="327804" y="2110489"/>
            <a:ext cx="8488392" cy="2637021"/>
          </a:xfrm>
          <a:prstGeom prst="rect">
            <a:avLst/>
          </a:prstGeom>
        </p:spPr>
      </p:pic>
    </p:spTree>
    <p:custDataLst>
      <p:tags r:id="rId1"/>
    </p:custDataLst>
    <p:extLst>
      <p:ext uri="{BB962C8B-B14F-4D97-AF65-F5344CB8AC3E}">
        <p14:creationId xmlns:p14="http://schemas.microsoft.com/office/powerpoint/2010/main" val="374389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E9AB-B3E7-4CB6-9D9F-92A1A4185298}"/>
              </a:ext>
            </a:extLst>
          </p:cNvPr>
          <p:cNvSpPr>
            <a:spLocks noGrp="1"/>
          </p:cNvSpPr>
          <p:nvPr>
            <p:ph type="title"/>
          </p:nvPr>
        </p:nvSpPr>
        <p:spPr>
          <a:xfrm>
            <a:off x="143906" y="3760571"/>
            <a:ext cx="2468166" cy="2452687"/>
          </a:xfrm>
        </p:spPr>
        <p:txBody>
          <a:bodyPr vert="horz" lIns="91440" tIns="45720" rIns="91440" bIns="45720" rtlCol="0" anchor="ctr">
            <a:noAutofit/>
          </a:bodyPr>
          <a:lstStyle/>
          <a:p>
            <a:pPr>
              <a:defRPr/>
            </a:pPr>
            <a:r>
              <a:rPr lang="en-US" sz="3200" dirty="0">
                <a:effectLst/>
              </a:rPr>
              <a:t>High-Quality Teaching and Learning Opportunities in Science Education</a:t>
            </a:r>
          </a:p>
        </p:txBody>
      </p:sp>
      <p:pic>
        <p:nvPicPr>
          <p:cNvPr id="4" name="Picture 3" descr="A group of people sitting at a table with a birthday cake&#10;&#10;Description automatically generated">
            <a:extLst>
              <a:ext uri="{FF2B5EF4-FFF2-40B4-BE49-F238E27FC236}">
                <a16:creationId xmlns:a16="http://schemas.microsoft.com/office/drawing/2014/main" id="{F1CC46AA-6171-4D75-8E59-BCA1747596F7}"/>
              </a:ext>
            </a:extLst>
          </p:cNvPr>
          <p:cNvPicPr>
            <a:picLocks noChangeAspect="1"/>
          </p:cNvPicPr>
          <p:nvPr/>
        </p:nvPicPr>
        <p:blipFill rotWithShape="1">
          <a:blip r:embed="rId4"/>
          <a:srcRect t="16178" b="23926"/>
          <a:stretch/>
        </p:blipFill>
        <p:spPr>
          <a:xfrm>
            <a:off x="-784" y="3806"/>
            <a:ext cx="9142499" cy="348234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EA649E0-EBA2-4A89-AE87-DE725623B1C9}"/>
              </a:ext>
            </a:extLst>
          </p:cNvPr>
          <p:cNvSpPr>
            <a:spLocks noGrp="1"/>
          </p:cNvSpPr>
          <p:nvPr>
            <p:ph sz="half" idx="1"/>
          </p:nvPr>
        </p:nvSpPr>
        <p:spPr>
          <a:xfrm>
            <a:off x="2965644" y="3760571"/>
            <a:ext cx="5890289" cy="2705102"/>
          </a:xfrm>
        </p:spPr>
        <p:txBody>
          <a:bodyPr vert="horz" lIns="91440" tIns="45720" rIns="91440" bIns="45720" rtlCol="0" anchor="ctr">
            <a:normAutofit fontScale="85000" lnSpcReduction="20000"/>
          </a:bodyPr>
          <a:lstStyle/>
          <a:p>
            <a:pPr marL="228600" indent="-228600" defTabSz="914400">
              <a:spcBef>
                <a:spcPts val="0"/>
              </a:spcBef>
              <a:spcAft>
                <a:spcPts val="600"/>
              </a:spcAft>
            </a:pPr>
            <a:r>
              <a:rPr lang="en-US" sz="2300" dirty="0"/>
              <a:t>Have the potential to capture students’ sense of wonder about the world</a:t>
            </a:r>
          </a:p>
          <a:p>
            <a:pPr marL="228600" indent="-228600" defTabSz="914400">
              <a:spcBef>
                <a:spcPts val="0"/>
              </a:spcBef>
              <a:spcAft>
                <a:spcPts val="600"/>
              </a:spcAft>
            </a:pPr>
            <a:r>
              <a:rPr lang="en-US" sz="2300" dirty="0"/>
              <a:t>Need to connect to students’ interests and experiences</a:t>
            </a:r>
          </a:p>
          <a:p>
            <a:pPr marL="228600" indent="-228600" defTabSz="914400">
              <a:spcBef>
                <a:spcPts val="0"/>
              </a:spcBef>
              <a:spcAft>
                <a:spcPts val="600"/>
              </a:spcAft>
            </a:pPr>
            <a:r>
              <a:rPr lang="en-US" sz="2300" dirty="0"/>
              <a:t>Frame instruction around students’ questioning that “hooks” and engages them, e.g., “Why is the sky blue?”</a:t>
            </a:r>
            <a:endParaRPr lang="en-US" sz="2300" dirty="0">
              <a:cs typeface="Calibri" panose="020F0502020204030204"/>
            </a:endParaRPr>
          </a:p>
          <a:p>
            <a:pPr marL="228600" indent="-228600" defTabSz="914400">
              <a:spcBef>
                <a:spcPts val="0"/>
              </a:spcBef>
              <a:spcAft>
                <a:spcPts val="600"/>
              </a:spcAft>
            </a:pPr>
            <a:r>
              <a:rPr lang="en-US" sz="2400" dirty="0"/>
              <a:t>Acknowledge students’ diverse backgrounds, interests, and cultural communities</a:t>
            </a:r>
          </a:p>
          <a:p>
            <a:pPr marL="228600" indent="-228600" defTabSz="914400">
              <a:spcBef>
                <a:spcPts val="0"/>
              </a:spcBef>
              <a:spcAft>
                <a:spcPts val="600"/>
              </a:spcAft>
            </a:pPr>
            <a:r>
              <a:rPr lang="en-US" sz="2400" dirty="0"/>
              <a:t>Provide equitable opportunities to learn science</a:t>
            </a:r>
          </a:p>
          <a:p>
            <a:pPr marL="0" indent="-228600" defTabSz="914400"/>
            <a:endParaRPr lang="en-US" sz="1600" dirty="0"/>
          </a:p>
        </p:txBody>
      </p:sp>
      <p:sp>
        <p:nvSpPr>
          <p:cNvPr id="6" name="Rectangle 5">
            <a:extLst>
              <a:ext uri="{FF2B5EF4-FFF2-40B4-BE49-F238E27FC236}">
                <a16:creationId xmlns:a16="http://schemas.microsoft.com/office/drawing/2014/main" id="{42F159FF-5427-4EF8-8910-CE1A49BF7A30}"/>
              </a:ext>
            </a:extLst>
          </p:cNvPr>
          <p:cNvSpPr/>
          <p:nvPr/>
        </p:nvSpPr>
        <p:spPr>
          <a:xfrm rot="10800000" flipV="1">
            <a:off x="-137140" y="6225360"/>
            <a:ext cx="9143980" cy="291553"/>
          </a:xfrm>
          <a:prstGeom prst="rect">
            <a:avLst/>
          </a:prstGeom>
          <a:noFill/>
          <a:ln>
            <a:noFill/>
          </a:ln>
        </p:spPr>
        <p:txBody>
          <a:bodyPr wrap="square" lIns="91440" tIns="45720" rIns="91440" bIns="45720" anchor="t">
            <a:noAutofit/>
          </a:bodyPr>
          <a:lstStyle/>
          <a:p>
            <a:pPr algn="ctr">
              <a:spcAft>
                <a:spcPts val="600"/>
              </a:spcAft>
            </a:pPr>
            <a:r>
              <a:rPr lang="en-US" sz="1300" dirty="0"/>
              <a:t>(National Research Council, 2012</a:t>
            </a:r>
            <a:r>
              <a:rPr lang="en-US" sz="1300" dirty="0">
                <a:solidFill>
                  <a:srgbClr val="000000"/>
                </a:solidFill>
              </a:rPr>
              <a:t>)</a:t>
            </a:r>
            <a:r>
              <a:rPr lang="en-US" sz="1300" dirty="0">
                <a:solidFill>
                  <a:srgbClr val="FFFFFF"/>
                </a:solidFill>
              </a:rPr>
              <a:t>)</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DDBDE978-2D44-4F25-A4CE-492C042E7742}"/>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13" name="TextBox 12">
            <a:extLst>
              <a:ext uri="{FF2B5EF4-FFF2-40B4-BE49-F238E27FC236}">
                <a16:creationId xmlns:a16="http://schemas.microsoft.com/office/drawing/2014/main" id="{7C3B2707-9C09-4170-944C-0399A151C125}"/>
              </a:ext>
            </a:extLst>
          </p:cNvPr>
          <p:cNvSpPr txBox="1"/>
          <p:nvPr/>
        </p:nvSpPr>
        <p:spPr>
          <a:xfrm>
            <a:off x="780536" y="3323967"/>
            <a:ext cx="783006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000000"/>
                </a:solidFill>
                <a:latin typeface="Calibri"/>
                <a:ea typeface="Source Sans Pro"/>
                <a:cs typeface="Calibri"/>
              </a:rPr>
              <a:t>"karo + </a:t>
            </a:r>
            <a:r>
              <a:rPr lang="en-US" sz="800" dirty="0" err="1">
                <a:solidFill>
                  <a:srgbClr val="000000"/>
                </a:solidFill>
                <a:latin typeface="Calibri"/>
                <a:ea typeface="Source Sans Pro"/>
                <a:cs typeface="Calibri"/>
              </a:rPr>
              <a:t>palmolive</a:t>
            </a:r>
            <a:r>
              <a:rPr lang="en-US" sz="800" dirty="0">
                <a:solidFill>
                  <a:srgbClr val="000000"/>
                </a:solidFill>
                <a:latin typeface="Calibri"/>
                <a:ea typeface="Source Sans Pro"/>
                <a:cs typeface="Calibri"/>
              </a:rPr>
              <a:t> + </a:t>
            </a:r>
            <a:r>
              <a:rPr lang="en-US" sz="800" dirty="0" err="1">
                <a:solidFill>
                  <a:srgbClr val="000000"/>
                </a:solidFill>
                <a:latin typeface="Calibri"/>
                <a:ea typeface="Source Sans Pro"/>
                <a:cs typeface="Calibri"/>
              </a:rPr>
              <a:t>wesson</a:t>
            </a:r>
            <a:r>
              <a:rPr lang="en-US" sz="800" dirty="0">
                <a:solidFill>
                  <a:srgbClr val="000000"/>
                </a:solidFill>
                <a:latin typeface="Calibri"/>
                <a:ea typeface="Source Sans Pro"/>
                <a:cs typeface="Calibri"/>
              </a:rPr>
              <a:t> = messy science fun" by </a:t>
            </a:r>
            <a:r>
              <a:rPr lang="en-US" sz="800" dirty="0" err="1">
                <a:solidFill>
                  <a:srgbClr val="000000"/>
                </a:solidFill>
                <a:latin typeface="Calibri"/>
                <a:ea typeface="Source Sans Pro"/>
                <a:cs typeface="Calibri"/>
              </a:rPr>
              <a:t>woodleywonderworks</a:t>
            </a:r>
            <a:r>
              <a:rPr lang="en-US" sz="800" dirty="0">
                <a:solidFill>
                  <a:srgbClr val="000000"/>
                </a:solidFill>
                <a:latin typeface="Calibri"/>
                <a:ea typeface="Source Sans Pro"/>
                <a:cs typeface="Calibri"/>
              </a:rPr>
              <a:t> is licensed with CC BY 2.0 ( https://creativecommons.org/licenses/by/2.0/).</a:t>
            </a:r>
            <a:endParaRPr lang="en-US" sz="800" dirty="0">
              <a:solidFill>
                <a:srgbClr val="000000"/>
              </a:solidFill>
              <a:latin typeface="Calibri"/>
              <a:cs typeface="Calibri"/>
            </a:endParaRPr>
          </a:p>
        </p:txBody>
      </p:sp>
    </p:spTree>
    <p:custDataLst>
      <p:tags r:id="rId1"/>
    </p:custDataLst>
    <p:extLst>
      <p:ext uri="{BB962C8B-B14F-4D97-AF65-F5344CB8AC3E}">
        <p14:creationId xmlns:p14="http://schemas.microsoft.com/office/powerpoint/2010/main" val="188462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udents read in a classroom">
            <a:extLst>
              <a:ext uri="{FF2B5EF4-FFF2-40B4-BE49-F238E27FC236}">
                <a16:creationId xmlns:a16="http://schemas.microsoft.com/office/drawing/2014/main" id="{C75AB5F9-6DDA-4418-81FE-6492C07599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91" r="-2" b="-2"/>
          <a:stretch/>
        </p:blipFill>
        <p:spPr bwMode="auto">
          <a:xfrm>
            <a:off x="3662268" y="10"/>
            <a:ext cx="5481732" cy="3492998"/>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A group of people sitting at a table&#10;&#10;Description automatically generated">
            <a:extLst>
              <a:ext uri="{FF2B5EF4-FFF2-40B4-BE49-F238E27FC236}">
                <a16:creationId xmlns:a16="http://schemas.microsoft.com/office/drawing/2014/main" id="{3C7B1C82-7E0D-4A27-818E-0D1C3486EAF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 b="8034"/>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2DC41B8-7F0C-46F6-AFDA-CAAA6113B233}"/>
              </a:ext>
            </a:extLst>
          </p:cNvPr>
          <p:cNvSpPr>
            <a:spLocks noGrp="1"/>
          </p:cNvSpPr>
          <p:nvPr>
            <p:ph type="title"/>
          </p:nvPr>
        </p:nvSpPr>
        <p:spPr>
          <a:xfrm>
            <a:off x="336042" y="859536"/>
            <a:ext cx="3624601" cy="1243584"/>
          </a:xfrm>
        </p:spPr>
        <p:txBody>
          <a:bodyPr vert="horz" lIns="91440" tIns="45720" rIns="91440" bIns="45720" rtlCol="0" anchor="ctr">
            <a:noAutofit/>
          </a:bodyPr>
          <a:lstStyle/>
          <a:p>
            <a:pPr defTabSz="914400"/>
            <a:r>
              <a:rPr lang="en-US" sz="3400" dirty="0"/>
              <a:t>Inclusive Opportunities in Science Education</a:t>
            </a:r>
          </a:p>
        </p:txBody>
      </p:sp>
      <p:sp>
        <p:nvSpPr>
          <p:cNvPr id="77" name="Rectangle 7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1007535-723A-4D45-BA0A-CBD631038CB1}"/>
              </a:ext>
            </a:extLst>
          </p:cNvPr>
          <p:cNvSpPr>
            <a:spLocks noGrp="1"/>
          </p:cNvSpPr>
          <p:nvPr>
            <p:ph sz="half" idx="1"/>
          </p:nvPr>
        </p:nvSpPr>
        <p:spPr>
          <a:xfrm>
            <a:off x="336042" y="2512611"/>
            <a:ext cx="3624602" cy="4127046"/>
          </a:xfrm>
        </p:spPr>
        <p:txBody>
          <a:bodyPr vert="horz" lIns="91440" tIns="45720" rIns="91440" bIns="45720" rtlCol="0">
            <a:normAutofit fontScale="92500" lnSpcReduction="10000"/>
          </a:bodyPr>
          <a:lstStyle/>
          <a:p>
            <a:pPr marL="228600" indent="-228600" defTabSz="914400">
              <a:spcBef>
                <a:spcPts val="0"/>
              </a:spcBef>
              <a:spcAft>
                <a:spcPts val="600"/>
              </a:spcAft>
            </a:pPr>
            <a:r>
              <a:rPr lang="en-US" sz="2000" dirty="0"/>
              <a:t>Allow educators to investigate and implement educational contexts and strategies that support effective inclusion including:</a:t>
            </a:r>
          </a:p>
          <a:p>
            <a:pPr marL="457200" lvl="1" indent="-228600" defTabSz="914400">
              <a:spcBef>
                <a:spcPts val="0"/>
              </a:spcBef>
              <a:spcAft>
                <a:spcPts val="600"/>
              </a:spcAft>
              <a:buFont typeface="Calibri" panose="020F0502020204030204" pitchFamily="34" charset="0"/>
              <a:buChar char="‒"/>
            </a:pPr>
            <a:r>
              <a:rPr lang="en-US" sz="2000" dirty="0"/>
              <a:t>flexible groupings </a:t>
            </a:r>
          </a:p>
          <a:p>
            <a:pPr marL="457200" lvl="1" indent="-228600" defTabSz="914400">
              <a:spcBef>
                <a:spcPts val="0"/>
              </a:spcBef>
              <a:spcAft>
                <a:spcPts val="600"/>
              </a:spcAft>
              <a:buFont typeface="Calibri" panose="020F0502020204030204" pitchFamily="34" charset="0"/>
              <a:buChar char="‒"/>
            </a:pPr>
            <a:r>
              <a:rPr lang="en-US" sz="2000" dirty="0"/>
              <a:t>research-based techniques</a:t>
            </a:r>
          </a:p>
          <a:p>
            <a:pPr marL="457200" lvl="1" indent="-228600" defTabSz="914400">
              <a:spcBef>
                <a:spcPts val="0"/>
              </a:spcBef>
              <a:spcAft>
                <a:spcPts val="600"/>
              </a:spcAft>
              <a:buFont typeface="Calibri" panose="020F0502020204030204" pitchFamily="34" charset="0"/>
              <a:buChar char="‒"/>
            </a:pPr>
            <a:r>
              <a:rPr lang="en-US" sz="2000" dirty="0"/>
              <a:t>relevant curricula</a:t>
            </a:r>
          </a:p>
          <a:p>
            <a:pPr marL="457200" lvl="1" indent="-228600" defTabSz="914400">
              <a:spcBef>
                <a:spcPts val="0"/>
              </a:spcBef>
              <a:spcAft>
                <a:spcPts val="600"/>
              </a:spcAft>
              <a:buFont typeface="Calibri" panose="020F0502020204030204" pitchFamily="34" charset="0"/>
              <a:buChar char="‒"/>
            </a:pPr>
            <a:r>
              <a:rPr lang="en-US" sz="2000" dirty="0"/>
              <a:t>varied assessment methods</a:t>
            </a:r>
          </a:p>
          <a:p>
            <a:pPr marL="228600" indent="-228600" defTabSz="914400">
              <a:spcBef>
                <a:spcPts val="0"/>
              </a:spcBef>
              <a:spcAft>
                <a:spcPts val="600"/>
              </a:spcAft>
            </a:pPr>
            <a:r>
              <a:rPr lang="en-US" sz="2000" dirty="0"/>
              <a:t>Facilitate academic and social success of students both with and without disabilities</a:t>
            </a:r>
          </a:p>
          <a:p>
            <a:pPr marL="228600" indent="-228600" defTabSz="914400">
              <a:spcBef>
                <a:spcPts val="0"/>
              </a:spcBef>
              <a:spcAft>
                <a:spcPts val="600"/>
              </a:spcAft>
            </a:pPr>
            <a:r>
              <a:rPr lang="en-US" sz="2000" dirty="0"/>
              <a:t>Result in meaningful learning outcomes</a:t>
            </a:r>
          </a:p>
          <a:p>
            <a:pPr indent="-228600" defTabSz="914400"/>
            <a:endParaRPr lang="en-US" sz="1600" dirty="0"/>
          </a:p>
        </p:txBody>
      </p:sp>
      <p:sp>
        <p:nvSpPr>
          <p:cNvPr id="8" name="TextBox 7">
            <a:extLst>
              <a:ext uri="{FF2B5EF4-FFF2-40B4-BE49-F238E27FC236}">
                <a16:creationId xmlns:a16="http://schemas.microsoft.com/office/drawing/2014/main" id="{D0F04744-0FDE-4CDD-B3AC-A4CB0D66105D}"/>
              </a:ext>
            </a:extLst>
          </p:cNvPr>
          <p:cNvSpPr txBox="1"/>
          <p:nvPr/>
        </p:nvSpPr>
        <p:spPr>
          <a:xfrm>
            <a:off x="6942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11" name="Rectangle 6">
            <a:extLst>
              <a:ext uri="{FF2B5EF4-FFF2-40B4-BE49-F238E27FC236}">
                <a16:creationId xmlns:a16="http://schemas.microsoft.com/office/drawing/2014/main" id="{5D29126B-BDE9-455E-AC2D-4F5263BD65A0}"/>
              </a:ext>
            </a:extLst>
          </p:cNvPr>
          <p:cNvSpPr>
            <a:spLocks noChangeArrowheads="1"/>
          </p:cNvSpPr>
          <p:nvPr/>
        </p:nvSpPr>
        <p:spPr bwMode="auto">
          <a:xfrm>
            <a:off x="4572000" y="2877887"/>
            <a:ext cx="2377257"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mn-lt"/>
              </a:rPr>
              <a:t>"Students read in a classroom" by World Bank Photo Collection is licensed with CC BY-NC-ND 2.0 (https://creativecommons.org/licenses/by-nc-nd/2.0/)</a:t>
            </a:r>
            <a:br>
              <a:rPr kumimoji="0" lang="en-US" altLang="en-US" sz="800" b="0" i="0" u="none" strike="noStrike" cap="none" normalizeH="0" baseline="0" dirty="0">
                <a:ln>
                  <a:noFill/>
                </a:ln>
                <a:solidFill>
                  <a:schemeClr val="bg1"/>
                </a:solidFill>
                <a:effectLst/>
                <a:latin typeface="+mn-lt"/>
              </a:rPr>
            </a:br>
            <a:endParaRPr kumimoji="0" lang="en-US" altLang="en-US" sz="800" b="0" i="0" u="none" strike="noStrike" cap="none" normalizeH="0" baseline="0" dirty="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0521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543050"/>
            <a:ext cx="6172200" cy="4286250"/>
          </a:xfrm>
        </p:spPr>
        <p:txBody>
          <a:bodyPr/>
          <a:lstStyle/>
          <a:p>
            <a:pPr marL="0" indent="0">
              <a:buNone/>
            </a:pPr>
            <a:endParaRPr lang="en-US" sz="1500" dirty="0"/>
          </a:p>
          <a:p>
            <a:pPr lvl="1"/>
            <a:endParaRPr lang="en-US" i="1" dirty="0"/>
          </a:p>
        </p:txBody>
      </p:sp>
      <p:sp>
        <p:nvSpPr>
          <p:cNvPr id="4" name="Title 3"/>
          <p:cNvSpPr>
            <a:spLocks noGrp="1"/>
          </p:cNvSpPr>
          <p:nvPr>
            <p:ph type="title"/>
          </p:nvPr>
        </p:nvSpPr>
        <p:spPr/>
        <p:txBody>
          <a:bodyPr>
            <a:normAutofit/>
          </a:bodyPr>
          <a:lstStyle/>
          <a:p>
            <a:pPr>
              <a:defRPr/>
            </a:pPr>
            <a:r>
              <a:rPr lang="en-US" sz="3600" dirty="0"/>
              <a:t>Universal Design for Learning (UDL)</a:t>
            </a:r>
          </a:p>
        </p:txBody>
      </p:sp>
      <p:sp>
        <p:nvSpPr>
          <p:cNvPr id="12" name="Isosceles Triangle 11">
            <a:extLst>
              <a:ext uri="{FF2B5EF4-FFF2-40B4-BE49-F238E27FC236}">
                <a16:creationId xmlns:a16="http://schemas.microsoft.com/office/drawing/2014/main" id="{80DBBFE9-611D-4280-890C-7192DB94DD47}"/>
              </a:ext>
            </a:extLst>
          </p:cNvPr>
          <p:cNvSpPr/>
          <p:nvPr/>
        </p:nvSpPr>
        <p:spPr>
          <a:xfrm>
            <a:off x="927805" y="1285875"/>
            <a:ext cx="4800600" cy="4800600"/>
          </a:xfrm>
          <a:prstGeom prst="triangl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C6E59497-AD19-43A5-B170-C0DC6F223FFD}"/>
              </a:ext>
            </a:extLst>
          </p:cNvPr>
          <p:cNvSpPr/>
          <p:nvPr/>
        </p:nvSpPr>
        <p:spPr>
          <a:xfrm>
            <a:off x="1525768" y="3022966"/>
            <a:ext cx="6516968" cy="1326416"/>
          </a:xfrm>
          <a:custGeom>
            <a:avLst/>
            <a:gdLst>
              <a:gd name="connsiteX0" fmla="*/ 0 w 6615913"/>
              <a:gd name="connsiteY0" fmla="*/ 221074 h 1326416"/>
              <a:gd name="connsiteX1" fmla="*/ 221074 w 6615913"/>
              <a:gd name="connsiteY1" fmla="*/ 0 h 1326416"/>
              <a:gd name="connsiteX2" fmla="*/ 6394839 w 6615913"/>
              <a:gd name="connsiteY2" fmla="*/ 0 h 1326416"/>
              <a:gd name="connsiteX3" fmla="*/ 6615913 w 6615913"/>
              <a:gd name="connsiteY3" fmla="*/ 221074 h 1326416"/>
              <a:gd name="connsiteX4" fmla="*/ 6615913 w 6615913"/>
              <a:gd name="connsiteY4" fmla="*/ 1105342 h 1326416"/>
              <a:gd name="connsiteX5" fmla="*/ 6394839 w 6615913"/>
              <a:gd name="connsiteY5" fmla="*/ 1326416 h 1326416"/>
              <a:gd name="connsiteX6" fmla="*/ 221074 w 6615913"/>
              <a:gd name="connsiteY6" fmla="*/ 1326416 h 1326416"/>
              <a:gd name="connsiteX7" fmla="*/ 0 w 6615913"/>
              <a:gd name="connsiteY7" fmla="*/ 1105342 h 1326416"/>
              <a:gd name="connsiteX8" fmla="*/ 0 w 6615913"/>
              <a:gd name="connsiteY8" fmla="*/ 221074 h 13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5913" h="1326416">
                <a:moveTo>
                  <a:pt x="0" y="221074"/>
                </a:moveTo>
                <a:cubicBezTo>
                  <a:pt x="0" y="98978"/>
                  <a:pt x="98978" y="0"/>
                  <a:pt x="221074" y="0"/>
                </a:cubicBezTo>
                <a:lnTo>
                  <a:pt x="6394839" y="0"/>
                </a:lnTo>
                <a:cubicBezTo>
                  <a:pt x="6516935" y="0"/>
                  <a:pt x="6615913" y="98978"/>
                  <a:pt x="6615913" y="221074"/>
                </a:cubicBezTo>
                <a:lnTo>
                  <a:pt x="6615913" y="1105342"/>
                </a:lnTo>
                <a:cubicBezTo>
                  <a:pt x="6615913" y="1227438"/>
                  <a:pt x="6516935" y="1326416"/>
                  <a:pt x="6394839" y="1326416"/>
                </a:cubicBezTo>
                <a:lnTo>
                  <a:pt x="221074" y="1326416"/>
                </a:lnTo>
                <a:cubicBezTo>
                  <a:pt x="98978" y="1326416"/>
                  <a:pt x="0" y="1227438"/>
                  <a:pt x="0" y="1105342"/>
                </a:cubicBezTo>
                <a:lnTo>
                  <a:pt x="0" y="221074"/>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330" tIns="133330" rIns="133330" bIns="133330" numCol="1" spcCol="1270" anchor="ctr" anchorCtr="0">
            <a:noAutofit/>
          </a:bodyPr>
          <a:lstStyle/>
          <a:p>
            <a:pPr marL="0" lvl="0" indent="0" algn="ctr" defTabSz="800100">
              <a:lnSpc>
                <a:spcPct val="90000"/>
              </a:lnSpc>
              <a:spcBef>
                <a:spcPct val="0"/>
              </a:spcBef>
              <a:spcAft>
                <a:spcPct val="35000"/>
              </a:spcAft>
              <a:buNone/>
            </a:pPr>
            <a:r>
              <a:rPr lang="en-US" sz="1800" b="1" kern="1200" dirty="0"/>
              <a:t>Multiple Means of Representation</a:t>
            </a:r>
            <a:r>
              <a:rPr lang="en-US" sz="1800" kern="1200" dirty="0"/>
              <a:t>: </a:t>
            </a:r>
          </a:p>
          <a:p>
            <a:pPr marL="0" lvl="0" indent="0" algn="ctr" defTabSz="800100">
              <a:lnSpc>
                <a:spcPct val="90000"/>
              </a:lnSpc>
              <a:spcBef>
                <a:spcPct val="0"/>
              </a:spcBef>
              <a:spcAft>
                <a:spcPct val="35000"/>
              </a:spcAft>
              <a:buNone/>
            </a:pPr>
            <a:r>
              <a:rPr lang="en-US" sz="1800" kern="1200" dirty="0"/>
              <a:t>presenting information in a variety of ways and formats to address the needs of different types of learners </a:t>
            </a:r>
          </a:p>
        </p:txBody>
      </p:sp>
      <p:sp>
        <p:nvSpPr>
          <p:cNvPr id="14" name="Freeform: Shape 13">
            <a:extLst>
              <a:ext uri="{FF2B5EF4-FFF2-40B4-BE49-F238E27FC236}">
                <a16:creationId xmlns:a16="http://schemas.microsoft.com/office/drawing/2014/main" id="{992B0CF4-A5F5-4E9B-9AA9-6227DF03277A}"/>
              </a:ext>
            </a:extLst>
          </p:cNvPr>
          <p:cNvSpPr/>
          <p:nvPr/>
        </p:nvSpPr>
        <p:spPr>
          <a:xfrm>
            <a:off x="1489324" y="1543050"/>
            <a:ext cx="6553411" cy="1335337"/>
          </a:xfrm>
          <a:custGeom>
            <a:avLst/>
            <a:gdLst>
              <a:gd name="connsiteX0" fmla="*/ 0 w 6553411"/>
              <a:gd name="connsiteY0" fmla="*/ 222561 h 1335337"/>
              <a:gd name="connsiteX1" fmla="*/ 222561 w 6553411"/>
              <a:gd name="connsiteY1" fmla="*/ 0 h 1335337"/>
              <a:gd name="connsiteX2" fmla="*/ 6330850 w 6553411"/>
              <a:gd name="connsiteY2" fmla="*/ 0 h 1335337"/>
              <a:gd name="connsiteX3" fmla="*/ 6553411 w 6553411"/>
              <a:gd name="connsiteY3" fmla="*/ 222561 h 1335337"/>
              <a:gd name="connsiteX4" fmla="*/ 6553411 w 6553411"/>
              <a:gd name="connsiteY4" fmla="*/ 1112776 h 1335337"/>
              <a:gd name="connsiteX5" fmla="*/ 6330850 w 6553411"/>
              <a:gd name="connsiteY5" fmla="*/ 1335337 h 1335337"/>
              <a:gd name="connsiteX6" fmla="*/ 222561 w 6553411"/>
              <a:gd name="connsiteY6" fmla="*/ 1335337 h 1335337"/>
              <a:gd name="connsiteX7" fmla="*/ 0 w 6553411"/>
              <a:gd name="connsiteY7" fmla="*/ 1112776 h 1335337"/>
              <a:gd name="connsiteX8" fmla="*/ 0 w 6553411"/>
              <a:gd name="connsiteY8" fmla="*/ 222561 h 133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3411" h="1335337">
                <a:moveTo>
                  <a:pt x="0" y="222561"/>
                </a:moveTo>
                <a:cubicBezTo>
                  <a:pt x="0" y="99644"/>
                  <a:pt x="99644" y="0"/>
                  <a:pt x="222561" y="0"/>
                </a:cubicBezTo>
                <a:lnTo>
                  <a:pt x="6330850" y="0"/>
                </a:lnTo>
                <a:cubicBezTo>
                  <a:pt x="6453767" y="0"/>
                  <a:pt x="6553411" y="99644"/>
                  <a:pt x="6553411" y="222561"/>
                </a:cubicBezTo>
                <a:lnTo>
                  <a:pt x="6553411" y="1112776"/>
                </a:lnTo>
                <a:cubicBezTo>
                  <a:pt x="6553411" y="1235693"/>
                  <a:pt x="6453767" y="1335337"/>
                  <a:pt x="6330850" y="1335337"/>
                </a:cubicBezTo>
                <a:lnTo>
                  <a:pt x="222561" y="1335337"/>
                </a:lnTo>
                <a:cubicBezTo>
                  <a:pt x="99644" y="1335337"/>
                  <a:pt x="0" y="1235693"/>
                  <a:pt x="0" y="1112776"/>
                </a:cubicBezTo>
                <a:lnTo>
                  <a:pt x="0" y="222561"/>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3766" tIns="133766" rIns="133766" bIns="133766" numCol="1" spcCol="1270" anchor="ctr" anchorCtr="0">
            <a:noAutofit/>
          </a:bodyPr>
          <a:lstStyle/>
          <a:p>
            <a:pPr marL="0" lvl="0" indent="0" algn="ctr" defTabSz="800100">
              <a:lnSpc>
                <a:spcPct val="90000"/>
              </a:lnSpc>
              <a:spcBef>
                <a:spcPct val="0"/>
              </a:spcBef>
              <a:spcAft>
                <a:spcPct val="35000"/>
              </a:spcAft>
              <a:buNone/>
            </a:pPr>
            <a:r>
              <a:rPr lang="en-US" sz="1800" b="1" kern="1200" dirty="0"/>
              <a:t>Multiple Means of Action and Expression</a:t>
            </a:r>
            <a:r>
              <a:rPr lang="en-US" sz="1800" kern="1200" dirty="0"/>
              <a:t>:</a:t>
            </a:r>
          </a:p>
          <a:p>
            <a:pPr marL="0" lvl="0" indent="0" algn="ctr" defTabSz="800100">
              <a:lnSpc>
                <a:spcPct val="90000"/>
              </a:lnSpc>
              <a:spcBef>
                <a:spcPct val="0"/>
              </a:spcBef>
              <a:spcAft>
                <a:spcPct val="35000"/>
              </a:spcAft>
              <a:buNone/>
            </a:pPr>
            <a:r>
              <a:rPr lang="en-US" sz="1800" kern="1200" dirty="0"/>
              <a:t>providing a variety of ways for students to interact with the instructional materials to show what they have learned and demonstrate understanding </a:t>
            </a:r>
          </a:p>
        </p:txBody>
      </p:sp>
      <p:sp>
        <p:nvSpPr>
          <p:cNvPr id="15" name="Freeform: Shape 14">
            <a:extLst>
              <a:ext uri="{FF2B5EF4-FFF2-40B4-BE49-F238E27FC236}">
                <a16:creationId xmlns:a16="http://schemas.microsoft.com/office/drawing/2014/main" id="{40523828-85D0-423C-842C-2659527B0606}"/>
              </a:ext>
            </a:extLst>
          </p:cNvPr>
          <p:cNvSpPr/>
          <p:nvPr/>
        </p:nvSpPr>
        <p:spPr>
          <a:xfrm>
            <a:off x="1525768" y="4475112"/>
            <a:ext cx="6516968" cy="1114827"/>
          </a:xfrm>
          <a:custGeom>
            <a:avLst/>
            <a:gdLst>
              <a:gd name="connsiteX0" fmla="*/ 0 w 6655791"/>
              <a:gd name="connsiteY0" fmla="*/ 185808 h 1114827"/>
              <a:gd name="connsiteX1" fmla="*/ 185808 w 6655791"/>
              <a:gd name="connsiteY1" fmla="*/ 0 h 1114827"/>
              <a:gd name="connsiteX2" fmla="*/ 6469983 w 6655791"/>
              <a:gd name="connsiteY2" fmla="*/ 0 h 1114827"/>
              <a:gd name="connsiteX3" fmla="*/ 6655791 w 6655791"/>
              <a:gd name="connsiteY3" fmla="*/ 185808 h 1114827"/>
              <a:gd name="connsiteX4" fmla="*/ 6655791 w 6655791"/>
              <a:gd name="connsiteY4" fmla="*/ 929019 h 1114827"/>
              <a:gd name="connsiteX5" fmla="*/ 6469983 w 6655791"/>
              <a:gd name="connsiteY5" fmla="*/ 1114827 h 1114827"/>
              <a:gd name="connsiteX6" fmla="*/ 185808 w 6655791"/>
              <a:gd name="connsiteY6" fmla="*/ 1114827 h 1114827"/>
              <a:gd name="connsiteX7" fmla="*/ 0 w 6655791"/>
              <a:gd name="connsiteY7" fmla="*/ 929019 h 1114827"/>
              <a:gd name="connsiteX8" fmla="*/ 0 w 6655791"/>
              <a:gd name="connsiteY8" fmla="*/ 185808 h 111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5791" h="1114827">
                <a:moveTo>
                  <a:pt x="0" y="185808"/>
                </a:moveTo>
                <a:cubicBezTo>
                  <a:pt x="0" y="83189"/>
                  <a:pt x="83189" y="0"/>
                  <a:pt x="185808" y="0"/>
                </a:cubicBezTo>
                <a:lnTo>
                  <a:pt x="6469983" y="0"/>
                </a:lnTo>
                <a:cubicBezTo>
                  <a:pt x="6572602" y="0"/>
                  <a:pt x="6655791" y="83189"/>
                  <a:pt x="6655791" y="185808"/>
                </a:cubicBezTo>
                <a:lnTo>
                  <a:pt x="6655791" y="929019"/>
                </a:lnTo>
                <a:cubicBezTo>
                  <a:pt x="6655791" y="1031638"/>
                  <a:pt x="6572602" y="1114827"/>
                  <a:pt x="6469983" y="1114827"/>
                </a:cubicBezTo>
                <a:lnTo>
                  <a:pt x="185808" y="1114827"/>
                </a:lnTo>
                <a:cubicBezTo>
                  <a:pt x="83189" y="1114827"/>
                  <a:pt x="0" y="1031638"/>
                  <a:pt x="0" y="929019"/>
                </a:cubicBezTo>
                <a:lnTo>
                  <a:pt x="0" y="185808"/>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001" tIns="123001" rIns="123001" bIns="123001" numCol="1" spcCol="1270" anchor="ctr" anchorCtr="0">
            <a:noAutofit/>
          </a:bodyPr>
          <a:lstStyle/>
          <a:p>
            <a:pPr marL="0" lvl="0" indent="0" algn="ctr" defTabSz="800100">
              <a:lnSpc>
                <a:spcPct val="90000"/>
              </a:lnSpc>
              <a:spcBef>
                <a:spcPct val="0"/>
              </a:spcBef>
              <a:spcAft>
                <a:spcPct val="35000"/>
              </a:spcAft>
              <a:buNone/>
            </a:pPr>
            <a:r>
              <a:rPr lang="en-US" sz="1800" b="1" kern="1200" dirty="0"/>
              <a:t>Multiple Means of Engagement: </a:t>
            </a:r>
          </a:p>
          <a:p>
            <a:pPr marL="0" lvl="0" indent="0" algn="ctr" defTabSz="800100">
              <a:lnSpc>
                <a:spcPct val="90000"/>
              </a:lnSpc>
              <a:spcBef>
                <a:spcPct val="0"/>
              </a:spcBef>
              <a:spcAft>
                <a:spcPct val="35000"/>
              </a:spcAft>
              <a:buNone/>
            </a:pPr>
            <a:r>
              <a:rPr lang="en-US" sz="1800" kern="1200" dirty="0"/>
              <a:t>providing a variety of ways to engage and motivate students to learn</a:t>
            </a:r>
          </a:p>
        </p:txBody>
      </p:sp>
      <p:sp>
        <p:nvSpPr>
          <p:cNvPr id="5" name="TextBox 4"/>
          <p:cNvSpPr txBox="1"/>
          <p:nvPr/>
        </p:nvSpPr>
        <p:spPr>
          <a:xfrm>
            <a:off x="2057400" y="5576813"/>
            <a:ext cx="2514600" cy="646331"/>
          </a:xfrm>
          <a:prstGeom prst="rect">
            <a:avLst/>
          </a:prstGeom>
          <a:noFill/>
        </p:spPr>
        <p:txBody>
          <a:bodyPr wrap="square" rtlCol="0">
            <a:spAutoFit/>
          </a:bodyPr>
          <a:lstStyle/>
          <a:p>
            <a:pPr algn="ctr"/>
            <a:r>
              <a:rPr lang="en-US" sz="3600" dirty="0">
                <a:latin typeface="Aharoni" panose="020B0604020202020204" pitchFamily="2" charset="-79"/>
                <a:cs typeface="Aharoni" panose="020B0604020202020204" pitchFamily="2" charset="-79"/>
              </a:rPr>
              <a:t>UDL</a:t>
            </a:r>
          </a:p>
        </p:txBody>
      </p:sp>
    </p:spTree>
    <p:custDataLst>
      <p:tags r:id="rId1"/>
    </p:custDataLst>
    <p:extLst>
      <p:ext uri="{BB962C8B-B14F-4D97-AF65-F5344CB8AC3E}">
        <p14:creationId xmlns:p14="http://schemas.microsoft.com/office/powerpoint/2010/main" val="7528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B71030-99A0-4E09-B481-48D2F96751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13260" y="3591418"/>
            <a:ext cx="3893056" cy="2595370"/>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6" name="Picture 5" descr="A group of people sitting at a beach&#10;&#10;Description automatically generated">
            <a:extLst>
              <a:ext uri="{FF2B5EF4-FFF2-40B4-BE49-F238E27FC236}">
                <a16:creationId xmlns:a16="http://schemas.microsoft.com/office/drawing/2014/main" id="{C9B02944-A94E-4167-ABB4-DA7864612874}"/>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9638" r="27955" b="-1"/>
          <a:stretch/>
        </p:blipFill>
        <p:spPr>
          <a:xfrm>
            <a:off x="3055804" y="1"/>
            <a:ext cx="2981584" cy="3189088"/>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2052" name="Picture 4" descr="Increasing the Participation of Students with Disabilities in Science,  Technology, Engineering, and Mathematics: Lessons Learned and Resources  from NSF's RDE Projects | DO-IT">
            <a:extLst>
              <a:ext uri="{FF2B5EF4-FFF2-40B4-BE49-F238E27FC236}">
                <a16:creationId xmlns:a16="http://schemas.microsoft.com/office/drawing/2014/main" id="{20D68B25-8E11-4663-9A56-283C569156CE}"/>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41993" r="8870"/>
          <a:stretch/>
        </p:blipFill>
        <p:spPr bwMode="auto">
          <a:xfrm>
            <a:off x="6177318" y="1"/>
            <a:ext cx="2966682" cy="4015007"/>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7" name="Rectangle 2">
            <a:extLst>
              <a:ext uri="{FF2B5EF4-FFF2-40B4-BE49-F238E27FC236}">
                <a16:creationId xmlns:a16="http://schemas.microsoft.com/office/drawing/2014/main" id="{F8EDA9F8-7B2C-4807-A52F-3E66471F14A1}"/>
              </a:ext>
            </a:extLst>
          </p:cNvPr>
          <p:cNvSpPr>
            <a:spLocks noGrp="1" noChangeArrowheads="1"/>
          </p:cNvSpPr>
          <p:nvPr>
            <p:ph type="title"/>
          </p:nvPr>
        </p:nvSpPr>
        <p:spPr>
          <a:xfrm>
            <a:off x="4222886" y="5016759"/>
            <a:ext cx="4460244" cy="1143000"/>
          </a:xfrm>
        </p:spPr>
        <p:txBody>
          <a:bodyPr vert="horz" lIns="91440" tIns="45720" rIns="91440" bIns="45720" rtlCol="0" anchor="t">
            <a:normAutofit/>
          </a:bodyPr>
          <a:lstStyle/>
          <a:p>
            <a:pPr defTabSz="914400">
              <a:defRPr/>
            </a:pPr>
            <a:r>
              <a:rPr lang="en-US" sz="3600" dirty="0"/>
              <a:t>The Role of the Learner</a:t>
            </a:r>
          </a:p>
        </p:txBody>
      </p:sp>
      <p:sp>
        <p:nvSpPr>
          <p:cNvPr id="32" name="TextBox 31">
            <a:extLst>
              <a:ext uri="{FF2B5EF4-FFF2-40B4-BE49-F238E27FC236}">
                <a16:creationId xmlns:a16="http://schemas.microsoft.com/office/drawing/2014/main" id="{6A629881-D1AD-4594-9C6D-6B4E2E89F38D}"/>
              </a:ext>
            </a:extLst>
          </p:cNvPr>
          <p:cNvSpPr txBox="1"/>
          <p:nvPr/>
        </p:nvSpPr>
        <p:spPr>
          <a:xfrm>
            <a:off x="7196988" y="4062537"/>
            <a:ext cx="15165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Courtesy of the University of Washington </a:t>
            </a:r>
            <a:r>
              <a:rPr kumimoji="0" lang="en-US" sz="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Copyright © 2013</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C9B9FA13-B0B8-49ED-8E90-2D9BDA13B5EC}"/>
              </a:ext>
            </a:extLst>
          </p:cNvPr>
          <p:cNvSpPr txBox="1"/>
          <p:nvPr/>
        </p:nvSpPr>
        <p:spPr>
          <a:xfrm>
            <a:off x="3418050" y="3266582"/>
            <a:ext cx="23078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Science for Fun" by </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Denali National Park and Preserve is licensed under CC BY 2.0 (</a:t>
            </a:r>
            <a:r>
              <a:rPr kumimoji="0" lang="en-US" sz="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https://creativecommons.org/licenses/by/2.0/</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2" name="TextBox 11">
            <a:extLst>
              <a:ext uri="{FF2B5EF4-FFF2-40B4-BE49-F238E27FC236}">
                <a16:creationId xmlns:a16="http://schemas.microsoft.com/office/drawing/2014/main" id="{AD1F991A-0555-4F30-B845-5C6CA97D851E}"/>
              </a:ext>
            </a:extLst>
          </p:cNvPr>
          <p:cNvSpPr txBox="1"/>
          <p:nvPr/>
        </p:nvSpPr>
        <p:spPr>
          <a:xfrm>
            <a:off x="67033" y="6177631"/>
            <a:ext cx="389305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5" tooltip="http://coolcatteacher.blogspot.com/2013/05/engage-students-supercharge-learning.html"/>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8"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 descr="https://edcountmicrosoftonlinecom-1.sharepoint.microsoftonline.com/Internal_Resources/edCount%20Style%20Resources/edCount%20Logo%20(tiny).jpg">
            <a:extLst>
              <a:ext uri="{FF2B5EF4-FFF2-40B4-BE49-F238E27FC236}">
                <a16:creationId xmlns:a16="http://schemas.microsoft.com/office/drawing/2014/main" id="{635E7C15-9684-4090-9D0B-E7E173A2C82F}"/>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97644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C0629E4-670E-7B41-9335-29524EB85C1E}"/>
              </a:ext>
            </a:extLst>
          </p:cNvPr>
          <p:cNvSpPr>
            <a:spLocks noGrp="1" noChangeArrowheads="1"/>
          </p:cNvSpPr>
          <p:nvPr>
            <p:ph type="title"/>
            <p:custDataLst>
              <p:tags r:id="rId2"/>
            </p:custDataLst>
          </p:nvPr>
        </p:nvSpPr>
        <p:spPr/>
        <p:txBody>
          <a:bodyPr>
            <a:normAutofit/>
          </a:bodyPr>
          <a:lstStyle/>
          <a:p>
            <a:pPr eaLnBrk="1" hangingPunct="1">
              <a:defRPr/>
            </a:pPr>
            <a:r>
              <a:rPr lang="en-US" sz="3600" b="1" dirty="0">
                <a:effectLst/>
              </a:rPr>
              <a:t>Assessment, Standards, and Curriculum</a:t>
            </a:r>
          </a:p>
        </p:txBody>
      </p:sp>
      <p:pic>
        <p:nvPicPr>
          <p:cNvPr id="2" name="Picture 1">
            <a:extLst>
              <a:ext uri="{FF2B5EF4-FFF2-40B4-BE49-F238E27FC236}">
                <a16:creationId xmlns:a16="http://schemas.microsoft.com/office/drawing/2014/main" id="{130AECC3-DD57-4E6C-92D0-643D372D7569}"/>
              </a:ext>
            </a:extLst>
          </p:cNvPr>
          <p:cNvPicPr>
            <a:picLocks noChangeAspect="1"/>
          </p:cNvPicPr>
          <p:nvPr/>
        </p:nvPicPr>
        <p:blipFill>
          <a:blip r:embed="rId5"/>
          <a:stretch>
            <a:fillRect/>
          </a:stretch>
        </p:blipFill>
        <p:spPr>
          <a:xfrm>
            <a:off x="657914" y="1417320"/>
            <a:ext cx="7828171" cy="4674561"/>
          </a:xfrm>
          <a:prstGeom prst="rect">
            <a:avLst/>
          </a:prstGeom>
        </p:spPr>
      </p:pic>
    </p:spTree>
    <p:custDataLst>
      <p:tags r:id="rId1"/>
    </p:custDataLst>
    <p:extLst>
      <p:ext uri="{BB962C8B-B14F-4D97-AF65-F5344CB8AC3E}">
        <p14:creationId xmlns:p14="http://schemas.microsoft.com/office/powerpoint/2010/main" val="378815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F074300F-87DA-4679-ADCE-96E1BC532AC1}"/>
              </a:ext>
            </a:extLst>
          </p:cNvPr>
          <p:cNvSpPr>
            <a:spLocks noChangeArrowheads="1"/>
          </p:cNvSpPr>
          <p:nvPr/>
        </p:nvSpPr>
        <p:spPr bwMode="auto">
          <a:xfrm>
            <a:off x="2109875" y="3046171"/>
            <a:ext cx="4483272" cy="2215634"/>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
        <p:nvSpPr>
          <p:cNvPr id="2" name="Title 1">
            <a:extLst>
              <a:ext uri="{FF2B5EF4-FFF2-40B4-BE49-F238E27FC236}">
                <a16:creationId xmlns:a16="http://schemas.microsoft.com/office/drawing/2014/main" id="{8D10BDEE-3C48-4EE6-A30E-DA58F142998F}"/>
              </a:ext>
            </a:extLst>
          </p:cNvPr>
          <p:cNvSpPr>
            <a:spLocks noGrp="1"/>
          </p:cNvSpPr>
          <p:nvPr>
            <p:ph type="title"/>
          </p:nvPr>
        </p:nvSpPr>
        <p:spPr/>
        <p:txBody>
          <a:bodyPr>
            <a:normAutofit fontScale="90000"/>
          </a:bodyPr>
          <a:lstStyle/>
          <a:p>
            <a:r>
              <a:rPr lang="en-US" dirty="0"/>
              <a:t>Assessment: A Process of Reasoning </a:t>
            </a:r>
            <a:br>
              <a:rPr lang="en-US" dirty="0"/>
            </a:br>
            <a:r>
              <a:rPr lang="en-US" dirty="0"/>
              <a:t>from Evidence</a:t>
            </a:r>
          </a:p>
        </p:txBody>
      </p:sp>
      <p:sp>
        <p:nvSpPr>
          <p:cNvPr id="7" name="Text Box 6">
            <a:extLst>
              <a:ext uri="{FF2B5EF4-FFF2-40B4-BE49-F238E27FC236}">
                <a16:creationId xmlns:a16="http://schemas.microsoft.com/office/drawing/2014/main" id="{21A07AC3-51BC-445E-9CB0-B5FE1DDD3231}"/>
              </a:ext>
            </a:extLst>
          </p:cNvPr>
          <p:cNvSpPr txBox="1">
            <a:spLocks noChangeArrowheads="1"/>
          </p:cNvSpPr>
          <p:nvPr/>
        </p:nvSpPr>
        <p:spPr bwMode="auto">
          <a:xfrm>
            <a:off x="1301416" y="5400283"/>
            <a:ext cx="2057896" cy="419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Curriculum</a:t>
            </a:r>
          </a:p>
        </p:txBody>
      </p:sp>
      <p:sp>
        <p:nvSpPr>
          <p:cNvPr id="8" name="Text Box 7">
            <a:extLst>
              <a:ext uri="{FF2B5EF4-FFF2-40B4-BE49-F238E27FC236}">
                <a16:creationId xmlns:a16="http://schemas.microsoft.com/office/drawing/2014/main" id="{FD282792-3F10-4865-8F87-705F29084CC2}"/>
              </a:ext>
            </a:extLst>
          </p:cNvPr>
          <p:cNvSpPr txBox="1">
            <a:spLocks noChangeArrowheads="1"/>
          </p:cNvSpPr>
          <p:nvPr/>
        </p:nvSpPr>
        <p:spPr bwMode="auto">
          <a:xfrm>
            <a:off x="5637696" y="5464338"/>
            <a:ext cx="2204888" cy="419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Instruction</a:t>
            </a:r>
          </a:p>
        </p:txBody>
      </p:sp>
      <p:sp>
        <p:nvSpPr>
          <p:cNvPr id="9" name="Line 8">
            <a:extLst>
              <a:ext uri="{FF2B5EF4-FFF2-40B4-BE49-F238E27FC236}">
                <a16:creationId xmlns:a16="http://schemas.microsoft.com/office/drawing/2014/main" id="{F3678430-7AE8-4FEC-9E4F-A5BD07C22817}"/>
              </a:ext>
            </a:extLst>
          </p:cNvPr>
          <p:cNvSpPr>
            <a:spLocks noChangeShapeType="1"/>
          </p:cNvSpPr>
          <p:nvPr/>
        </p:nvSpPr>
        <p:spPr bwMode="auto">
          <a:xfrm flipH="1">
            <a:off x="1889386" y="3046171"/>
            <a:ext cx="2131392" cy="2077157"/>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
        <p:nvSpPr>
          <p:cNvPr id="10" name="Line 9">
            <a:extLst>
              <a:ext uri="{FF2B5EF4-FFF2-40B4-BE49-F238E27FC236}">
                <a16:creationId xmlns:a16="http://schemas.microsoft.com/office/drawing/2014/main" id="{ED661E0D-2933-4BA9-98CE-309116A80853}"/>
              </a:ext>
            </a:extLst>
          </p:cNvPr>
          <p:cNvSpPr>
            <a:spLocks noChangeShapeType="1"/>
          </p:cNvSpPr>
          <p:nvPr/>
        </p:nvSpPr>
        <p:spPr bwMode="auto">
          <a:xfrm>
            <a:off x="4682244" y="3040693"/>
            <a:ext cx="2057896" cy="2007919"/>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
        <p:nvSpPr>
          <p:cNvPr id="11" name="Line 10">
            <a:extLst>
              <a:ext uri="{FF2B5EF4-FFF2-40B4-BE49-F238E27FC236}">
                <a16:creationId xmlns:a16="http://schemas.microsoft.com/office/drawing/2014/main" id="{5EC9F83D-CC8A-4EA0-9D68-E2215E7B7EFB}"/>
              </a:ext>
            </a:extLst>
          </p:cNvPr>
          <p:cNvSpPr>
            <a:spLocks noChangeShapeType="1"/>
          </p:cNvSpPr>
          <p:nvPr/>
        </p:nvSpPr>
        <p:spPr bwMode="auto">
          <a:xfrm>
            <a:off x="2697845" y="5469520"/>
            <a:ext cx="3031721" cy="295"/>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
        <p:nvSpPr>
          <p:cNvPr id="12" name="Oval 11">
            <a:extLst>
              <a:ext uri="{FF2B5EF4-FFF2-40B4-BE49-F238E27FC236}">
                <a16:creationId xmlns:a16="http://schemas.microsoft.com/office/drawing/2014/main" id="{CC6EAC2C-47F9-4CB9-88E9-0BDDBAC2F72D}"/>
              </a:ext>
            </a:extLst>
          </p:cNvPr>
          <p:cNvSpPr>
            <a:spLocks noChangeArrowheads="1"/>
          </p:cNvSpPr>
          <p:nvPr/>
        </p:nvSpPr>
        <p:spPr bwMode="auto">
          <a:xfrm>
            <a:off x="3726793" y="3877034"/>
            <a:ext cx="1322933" cy="117705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charset="0"/>
              <a:ea typeface="ＭＳ Ｐゴシック" charset="0"/>
              <a:cs typeface="+mn-cs"/>
            </a:endParaRPr>
          </a:p>
        </p:txBody>
      </p:sp>
      <p:sp>
        <p:nvSpPr>
          <p:cNvPr id="13" name="Text Box 12">
            <a:extLst>
              <a:ext uri="{FF2B5EF4-FFF2-40B4-BE49-F238E27FC236}">
                <a16:creationId xmlns:a16="http://schemas.microsoft.com/office/drawing/2014/main" id="{02773263-10CB-428A-8D93-17632CBAE27B}"/>
              </a:ext>
            </a:extLst>
          </p:cNvPr>
          <p:cNvSpPr txBox="1">
            <a:spLocks noChangeArrowheads="1"/>
          </p:cNvSpPr>
          <p:nvPr/>
        </p:nvSpPr>
        <p:spPr bwMode="auto">
          <a:xfrm>
            <a:off x="3767605" y="4005352"/>
            <a:ext cx="1249437"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Cognition: Theory of Learning &amp; Knowing</a:t>
            </a:r>
          </a:p>
        </p:txBody>
      </p:sp>
      <p:sp>
        <p:nvSpPr>
          <p:cNvPr id="14" name="Line 13">
            <a:extLst>
              <a:ext uri="{FF2B5EF4-FFF2-40B4-BE49-F238E27FC236}">
                <a16:creationId xmlns:a16="http://schemas.microsoft.com/office/drawing/2014/main" id="{686057DF-8261-4B2D-BA73-7B4952E553C1}"/>
              </a:ext>
            </a:extLst>
          </p:cNvPr>
          <p:cNvSpPr>
            <a:spLocks noChangeShapeType="1"/>
          </p:cNvSpPr>
          <p:nvPr/>
        </p:nvSpPr>
        <p:spPr bwMode="auto">
          <a:xfrm flipH="1" flipV="1">
            <a:off x="4351511" y="3253887"/>
            <a:ext cx="0" cy="62314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
        <p:nvSpPr>
          <p:cNvPr id="15" name="Line 14">
            <a:extLst>
              <a:ext uri="{FF2B5EF4-FFF2-40B4-BE49-F238E27FC236}">
                <a16:creationId xmlns:a16="http://schemas.microsoft.com/office/drawing/2014/main" id="{82BEE803-3F8B-4912-8580-D892B5E58FC2}"/>
              </a:ext>
            </a:extLst>
          </p:cNvPr>
          <p:cNvSpPr>
            <a:spLocks noChangeShapeType="1"/>
          </p:cNvSpPr>
          <p:nvPr/>
        </p:nvSpPr>
        <p:spPr bwMode="auto">
          <a:xfrm flipH="1">
            <a:off x="2403860" y="4638658"/>
            <a:ext cx="1322933" cy="48467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
        <p:nvSpPr>
          <p:cNvPr id="16" name="Line 15">
            <a:extLst>
              <a:ext uri="{FF2B5EF4-FFF2-40B4-BE49-F238E27FC236}">
                <a16:creationId xmlns:a16="http://schemas.microsoft.com/office/drawing/2014/main" id="{7C15BD75-146A-4CCB-87BA-D40172554500}"/>
              </a:ext>
            </a:extLst>
          </p:cNvPr>
          <p:cNvSpPr>
            <a:spLocks noChangeShapeType="1"/>
          </p:cNvSpPr>
          <p:nvPr/>
        </p:nvSpPr>
        <p:spPr bwMode="auto">
          <a:xfrm>
            <a:off x="5012977" y="4638658"/>
            <a:ext cx="1286186" cy="48467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grpSp>
        <p:nvGrpSpPr>
          <p:cNvPr id="6" name="Group 5">
            <a:extLst>
              <a:ext uri="{FF2B5EF4-FFF2-40B4-BE49-F238E27FC236}">
                <a16:creationId xmlns:a16="http://schemas.microsoft.com/office/drawing/2014/main" id="{7312E8DA-59BD-4536-91DA-8500C29529A9}"/>
              </a:ext>
            </a:extLst>
          </p:cNvPr>
          <p:cNvGrpSpPr/>
          <p:nvPr/>
        </p:nvGrpSpPr>
        <p:grpSpPr>
          <a:xfrm>
            <a:off x="1324150" y="1588164"/>
            <a:ext cx="6100190" cy="1178419"/>
            <a:chOff x="1301416" y="1649081"/>
            <a:chExt cx="6100190" cy="1178419"/>
          </a:xfrm>
        </p:grpSpPr>
        <p:sp>
          <p:nvSpPr>
            <p:cNvPr id="21" name="Oval 20">
              <a:extLst>
                <a:ext uri="{FF2B5EF4-FFF2-40B4-BE49-F238E27FC236}">
                  <a16:creationId xmlns:a16="http://schemas.microsoft.com/office/drawing/2014/main" id="{D977A958-819F-41B5-BC94-CDD389838E6F}"/>
                </a:ext>
              </a:extLst>
            </p:cNvPr>
            <p:cNvSpPr>
              <a:spLocks noChangeArrowheads="1"/>
            </p:cNvSpPr>
            <p:nvPr/>
          </p:nvSpPr>
          <p:spPr bwMode="auto">
            <a:xfrm>
              <a:off x="1301416" y="1649081"/>
              <a:ext cx="1322933" cy="117705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ＭＳ Ｐゴシック" charset="0"/>
                </a:rPr>
                <a:t>Observation: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ea typeface="ＭＳ Ｐゴシック" charset="0"/>
                </a:rPr>
                <a:t>o</a:t>
              </a:r>
              <a:r>
                <a:rPr lang="en-US" sz="1200" noProof="0" dirty="0" err="1">
                  <a:solidFill>
                    <a:prstClr val="black"/>
                  </a:solidFill>
                  <a:ea typeface="ＭＳ Ｐゴシック" charset="0"/>
                </a:rPr>
                <a:t>bserving</a:t>
              </a:r>
              <a:r>
                <a:rPr lang="en-US" sz="1200" noProof="0" dirty="0">
                  <a:solidFill>
                    <a:prstClr val="black"/>
                  </a:solidFill>
                  <a:ea typeface="ＭＳ Ｐゴシック"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ea typeface="ＭＳ Ｐゴシック" charset="0"/>
                </a:rPr>
                <a:t>s</a:t>
              </a:r>
              <a:r>
                <a:rPr kumimoji="0" lang="en-US" sz="1200" b="0" i="0" u="none" strike="noStrike" kern="1200" cap="none" spc="0" normalizeH="0" baseline="0" dirty="0">
                  <a:ln>
                    <a:noFill/>
                  </a:ln>
                  <a:solidFill>
                    <a:prstClr val="black"/>
                  </a:solidFill>
                  <a:effectLst/>
                  <a:uLnTx/>
                  <a:uFillTx/>
                  <a:ea typeface="ＭＳ Ｐゴシック" charset="0"/>
                </a:rPr>
                <a:t>tudent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ea typeface="ＭＳ Ｐゴシック" charset="0"/>
                </a:rPr>
                <a:t>p</a:t>
              </a:r>
              <a:r>
                <a:rPr lang="en-US" sz="1200" noProof="0" dirty="0" err="1">
                  <a:solidFill>
                    <a:prstClr val="black"/>
                  </a:solidFill>
                  <a:ea typeface="ＭＳ Ｐゴシック" charset="0"/>
                </a:rPr>
                <a:t>erformanc</a:t>
              </a:r>
              <a:r>
                <a:rPr lang="en-US" sz="1200" dirty="0">
                  <a:solidFill>
                    <a:prstClr val="black"/>
                  </a:solidFill>
                  <a:ea typeface="ＭＳ Ｐゴシック" charset="0"/>
                </a:rPr>
                <a:t>e</a:t>
              </a:r>
              <a:endParaRPr kumimoji="0" lang="en-US" sz="1200" b="0" i="0" u="none" strike="noStrike" kern="1200" cap="none" spc="0" normalizeH="0" baseline="0" noProof="0" dirty="0">
                <a:ln>
                  <a:noFill/>
                </a:ln>
                <a:solidFill>
                  <a:prstClr val="black"/>
                </a:solidFill>
                <a:effectLst/>
                <a:uLnTx/>
                <a:uFillTx/>
                <a:ea typeface="ＭＳ Ｐゴシック" charset="0"/>
              </a:endParaRPr>
            </a:p>
          </p:txBody>
        </p:sp>
        <p:sp>
          <p:nvSpPr>
            <p:cNvPr id="22" name="Oval 21">
              <a:extLst>
                <a:ext uri="{FF2B5EF4-FFF2-40B4-BE49-F238E27FC236}">
                  <a16:creationId xmlns:a16="http://schemas.microsoft.com/office/drawing/2014/main" id="{52B5B196-0B3C-40C8-80BD-9B063F37B906}"/>
                </a:ext>
              </a:extLst>
            </p:cNvPr>
            <p:cNvSpPr>
              <a:spLocks noChangeArrowheads="1"/>
            </p:cNvSpPr>
            <p:nvPr/>
          </p:nvSpPr>
          <p:spPr bwMode="auto">
            <a:xfrm>
              <a:off x="6078673" y="1650444"/>
              <a:ext cx="1322933" cy="117705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ＭＳ Ｐゴシック" charset="0"/>
                  <a:cs typeface="+mn-cs"/>
                </a:rPr>
                <a:t>Interpretation:</a:t>
              </a:r>
              <a:r>
                <a:rPr kumimoji="0" lang="en-US" sz="1200" b="1" i="0" u="none" strike="noStrike" kern="1200" cap="none" spc="0" normalizeH="0" noProof="0" dirty="0">
                  <a:ln>
                    <a:noFill/>
                  </a:ln>
                  <a:solidFill>
                    <a:prstClr val="black"/>
                  </a:solidFill>
                  <a:effectLst/>
                  <a:uLnTx/>
                  <a:uFillTx/>
                  <a:ea typeface="ＭＳ Ｐゴシック" charset="0"/>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a:ln>
                    <a:noFill/>
                  </a:ln>
                  <a:solidFill>
                    <a:prstClr val="black"/>
                  </a:solidFill>
                  <a:effectLst/>
                  <a:uLnTx/>
                  <a:uFillTx/>
                  <a:ea typeface="ＭＳ Ｐゴシック" charset="0"/>
                  <a:cs typeface="+mn-cs"/>
                </a:rPr>
                <a:t>making sense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a:ln>
                    <a:noFill/>
                  </a:ln>
                  <a:solidFill>
                    <a:prstClr val="black"/>
                  </a:solidFill>
                  <a:effectLst/>
                  <a:uLnTx/>
                  <a:uFillTx/>
                  <a:ea typeface="ＭＳ Ｐゴシック" charset="0"/>
                  <a:cs typeface="+mn-cs"/>
                </a:rPr>
                <a:t>of the data</a:t>
              </a:r>
              <a:endParaRPr kumimoji="0" lang="en-US" sz="1200" b="0" i="0" u="none" strike="noStrike" kern="1200" cap="none" spc="0" normalizeH="0" baseline="0" noProof="0" dirty="0">
                <a:ln>
                  <a:noFill/>
                </a:ln>
                <a:solidFill>
                  <a:prstClr val="black"/>
                </a:solidFill>
                <a:effectLst/>
                <a:uLnTx/>
                <a:uFillTx/>
                <a:ea typeface="ＭＳ Ｐゴシック" charset="0"/>
                <a:cs typeface="+mn-cs"/>
              </a:endParaRPr>
            </a:p>
          </p:txBody>
        </p:sp>
      </p:grpSp>
      <p:sp>
        <p:nvSpPr>
          <p:cNvPr id="28" name="Rectangle 27">
            <a:extLst>
              <a:ext uri="{FF2B5EF4-FFF2-40B4-BE49-F238E27FC236}">
                <a16:creationId xmlns:a16="http://schemas.microsoft.com/office/drawing/2014/main" id="{D8614E57-D2F0-408B-9D5A-A16796CDCE97}"/>
              </a:ext>
            </a:extLst>
          </p:cNvPr>
          <p:cNvSpPr/>
          <p:nvPr/>
        </p:nvSpPr>
        <p:spPr>
          <a:xfrm>
            <a:off x="1324150" y="5953064"/>
            <a:ext cx="62655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yriad Pro"/>
              </a:rPr>
              <a:t>“Knowing What Students Know” (KWSK) assessment triangle with the Curriculum, Instruction, and Assessment (CIA) Triangle,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Arial" pitchFamily="34" charset="0"/>
              </a:rPr>
              <a:t>National Research Council, 2001.</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yriad Pro"/>
            </a:endParaRPr>
          </a:p>
        </p:txBody>
      </p:sp>
      <p:sp>
        <p:nvSpPr>
          <p:cNvPr id="29" name="Text Box 7">
            <a:extLst>
              <a:ext uri="{FF2B5EF4-FFF2-40B4-BE49-F238E27FC236}">
                <a16:creationId xmlns:a16="http://schemas.microsoft.com/office/drawing/2014/main" id="{E2ECF9A2-7E12-4616-81F6-84EAD7FADBC8}"/>
              </a:ext>
            </a:extLst>
          </p:cNvPr>
          <p:cNvSpPr txBox="1">
            <a:spLocks noChangeArrowheads="1"/>
          </p:cNvSpPr>
          <p:nvPr/>
        </p:nvSpPr>
        <p:spPr bwMode="auto">
          <a:xfrm>
            <a:off x="3531189" y="2411410"/>
            <a:ext cx="220488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Assessment</a:t>
            </a:r>
          </a:p>
        </p:txBody>
      </p:sp>
      <p:sp>
        <p:nvSpPr>
          <p:cNvPr id="30" name="Oval 29">
            <a:extLst>
              <a:ext uri="{FF2B5EF4-FFF2-40B4-BE49-F238E27FC236}">
                <a16:creationId xmlns:a16="http://schemas.microsoft.com/office/drawing/2014/main" id="{3751D82D-003E-47F7-B7F4-EB677EF756E3}"/>
              </a:ext>
            </a:extLst>
          </p:cNvPr>
          <p:cNvSpPr>
            <a:spLocks noChangeArrowheads="1"/>
          </p:cNvSpPr>
          <p:nvPr/>
        </p:nvSpPr>
        <p:spPr bwMode="auto">
          <a:xfrm>
            <a:off x="3729158" y="3890517"/>
            <a:ext cx="1322933" cy="117705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charset="0"/>
              <a:ea typeface="ＭＳ Ｐゴシック" charset="0"/>
              <a:cs typeface="+mn-cs"/>
            </a:endParaRPr>
          </a:p>
        </p:txBody>
      </p:sp>
      <p:sp>
        <p:nvSpPr>
          <p:cNvPr id="31" name="Text Box 12">
            <a:extLst>
              <a:ext uri="{FF2B5EF4-FFF2-40B4-BE49-F238E27FC236}">
                <a16:creationId xmlns:a16="http://schemas.microsoft.com/office/drawing/2014/main" id="{BFEF2CF0-384F-4B05-8158-1457FD81ADA1}"/>
              </a:ext>
            </a:extLst>
          </p:cNvPr>
          <p:cNvSpPr txBox="1">
            <a:spLocks noChangeArrowheads="1"/>
          </p:cNvSpPr>
          <p:nvPr/>
        </p:nvSpPr>
        <p:spPr bwMode="auto">
          <a:xfrm>
            <a:off x="3787336" y="4033160"/>
            <a:ext cx="124943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Cognition: </a:t>
            </a:r>
            <a:r>
              <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Theory of Learning &amp; Knowing</a:t>
            </a:r>
          </a:p>
        </p:txBody>
      </p:sp>
      <p:sp>
        <p:nvSpPr>
          <p:cNvPr id="19" name="AutoShape 3">
            <a:extLst>
              <a:ext uri="{FF2B5EF4-FFF2-40B4-BE49-F238E27FC236}">
                <a16:creationId xmlns:a16="http://schemas.microsoft.com/office/drawing/2014/main" id="{0959EB36-39A7-438E-AD9D-F129ADCAF8DB}"/>
              </a:ext>
            </a:extLst>
          </p:cNvPr>
          <p:cNvSpPr>
            <a:spLocks noGrp="1" noChangeArrowheads="1"/>
          </p:cNvSpPr>
          <p:nvPr>
            <p:ph idx="1"/>
          </p:nvPr>
        </p:nvSpPr>
        <p:spPr bwMode="auto">
          <a:xfrm>
            <a:off x="2697845" y="2267745"/>
            <a:ext cx="3352800" cy="1600200"/>
          </a:xfrm>
          <a:prstGeom prst="flowChartMerge">
            <a:avLst/>
          </a:prstGeom>
          <a:solidFill>
            <a:schemeClr val="accent1">
              <a:lumMod val="60000"/>
              <a:lumOff val="40000"/>
            </a:schemeClr>
          </a:solidFill>
          <a:ln w="38100">
            <a:solidFill>
              <a:schemeClr val="tx1"/>
            </a:solidFill>
            <a:miter lim="800000"/>
            <a:headEnd/>
            <a:tailEnd/>
          </a:ln>
        </p:spPr>
        <p:txBody>
          <a:bodyPr wrap="none" anchor="ctr"/>
          <a:lstStyle/>
          <a:p>
            <a:pPr algn="ctr">
              <a:buNone/>
            </a:pPr>
            <a:r>
              <a:rPr lang="en-US" sz="2400" dirty="0"/>
              <a:t>Assessment</a:t>
            </a:r>
          </a:p>
        </p:txBody>
      </p:sp>
    </p:spTree>
    <p:custDataLst>
      <p:tags r:id="rId1"/>
    </p:custDataLst>
    <p:extLst>
      <p:ext uri="{BB962C8B-B14F-4D97-AF65-F5344CB8AC3E}">
        <p14:creationId xmlns:p14="http://schemas.microsoft.com/office/powerpoint/2010/main" val="25670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5554-7FEC-4C9E-A3E5-638CF0B7BF61}"/>
              </a:ext>
            </a:extLst>
          </p:cNvPr>
          <p:cNvSpPr>
            <a:spLocks noGrp="1"/>
          </p:cNvSpPr>
          <p:nvPr>
            <p:ph type="title"/>
          </p:nvPr>
        </p:nvSpPr>
        <p:spPr>
          <a:xfrm>
            <a:off x="1191718" y="1008838"/>
            <a:ext cx="8229600" cy="1143000"/>
          </a:xfrm>
        </p:spPr>
        <p:txBody>
          <a:bodyPr>
            <a:normAutofit/>
          </a:bodyPr>
          <a:lstStyle/>
          <a:p>
            <a:r>
              <a:rPr lang="en-US" sz="7200" dirty="0">
                <a:effectLst/>
              </a:rPr>
              <a:t>Coherence is Key</a:t>
            </a:r>
          </a:p>
        </p:txBody>
      </p:sp>
      <p:pic>
        <p:nvPicPr>
          <p:cNvPr id="5" name="Content Placeholder 4">
            <a:extLst>
              <a:ext uri="{FF2B5EF4-FFF2-40B4-BE49-F238E27FC236}">
                <a16:creationId xmlns:a16="http://schemas.microsoft.com/office/drawing/2014/main" id="{3F1986B7-4DF6-4A4B-980C-EE55C5C5ED2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5840" b="12927"/>
          <a:stretch/>
        </p:blipFill>
        <p:spPr>
          <a:xfrm>
            <a:off x="0" y="2151838"/>
            <a:ext cx="9144000" cy="4340646"/>
          </a:xfrm>
        </p:spPr>
      </p:pic>
    </p:spTree>
    <p:custDataLst>
      <p:tags r:id="rId1"/>
    </p:custDataLst>
    <p:extLst>
      <p:ext uri="{BB962C8B-B14F-4D97-AF65-F5344CB8AC3E}">
        <p14:creationId xmlns:p14="http://schemas.microsoft.com/office/powerpoint/2010/main" val="197819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4942996" y="4267832"/>
            <a:ext cx="3604497" cy="1297115"/>
          </a:xfrm>
        </p:spPr>
        <p:txBody>
          <a:bodyPr vert="horz" lIns="91440" tIns="45720" rIns="91440" bIns="45720" rtlCol="0" anchor="t">
            <a:normAutofit fontScale="90000"/>
          </a:bodyPr>
          <a:lstStyle/>
          <a:p>
            <a:pPr defTabSz="914400"/>
            <a:r>
              <a:rPr lang="en-US" sz="4000" dirty="0">
                <a:effectLst/>
              </a:rPr>
              <a:t>Module 1.1:</a:t>
            </a:r>
            <a:br>
              <a:rPr lang="en-US" sz="4000" dirty="0">
                <a:effectLst/>
              </a:rPr>
            </a:br>
            <a:r>
              <a:rPr lang="en-US" sz="4000" dirty="0">
                <a:effectLst/>
              </a:rPr>
              <a:t>Assessment in the Service of Learning</a:t>
            </a:r>
          </a:p>
        </p:txBody>
      </p:sp>
      <p:pic>
        <p:nvPicPr>
          <p:cNvPr id="19" name="Graphic 18" descr="Head with Gears">
            <a:extLst>
              <a:ext uri="{FF2B5EF4-FFF2-40B4-BE49-F238E27FC236}">
                <a16:creationId xmlns:a16="http://schemas.microsoft.com/office/drawing/2014/main" id="{D5F47AE3-C4FF-44BF-8DA7-E113B468D6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E9188F1C-FF51-4CA5-909D-84BAD1F247D8}"/>
              </a:ext>
            </a:extLst>
          </p:cNvPr>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2" name="TextBox 1">
            <a:extLst>
              <a:ext uri="{FF2B5EF4-FFF2-40B4-BE49-F238E27FC236}">
                <a16:creationId xmlns:a16="http://schemas.microsoft.com/office/drawing/2014/main" id="{DF658006-26A8-4259-828D-6E5088FCD4B4}"/>
              </a:ext>
            </a:extLst>
          </p:cNvPr>
          <p:cNvSpPr txBox="1"/>
          <p:nvPr/>
        </p:nvSpPr>
        <p:spPr>
          <a:xfrm>
            <a:off x="4517720" y="6421195"/>
            <a:ext cx="242374" cy="230832"/>
          </a:xfrm>
          <a:prstGeom prst="rect">
            <a:avLst/>
          </a:prstGeom>
          <a:noFill/>
        </p:spPr>
        <p:txBody>
          <a:bodyPr wrap="none" rtlCol="0">
            <a:spAutoFit/>
          </a:bodyPr>
          <a:lstStyle/>
          <a:p>
            <a:r>
              <a:rPr lang="en-US" sz="900" dirty="0"/>
              <a:t>2</a:t>
            </a:r>
          </a:p>
        </p:txBody>
      </p:sp>
    </p:spTree>
    <p:custDataLst>
      <p:tags r:id="rId1"/>
    </p:custDataLst>
    <p:extLst>
      <p:ext uri="{BB962C8B-B14F-4D97-AF65-F5344CB8AC3E}">
        <p14:creationId xmlns:p14="http://schemas.microsoft.com/office/powerpoint/2010/main" val="339698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4DB49-61CB-4004-974F-0618CF95928E}"/>
              </a:ext>
            </a:extLst>
          </p:cNvPr>
          <p:cNvSpPr>
            <a:spLocks noGrp="1"/>
          </p:cNvSpPr>
          <p:nvPr>
            <p:ph type="title"/>
          </p:nvPr>
        </p:nvSpPr>
        <p:spPr/>
        <p:txBody>
          <a:bodyPr>
            <a:normAutofit fontScale="90000"/>
          </a:bodyPr>
          <a:lstStyle/>
          <a:p>
            <a:r>
              <a:rPr lang="en-US" dirty="0">
                <a:effectLst/>
              </a:rPr>
              <a:t>Assessments in Proximity to Student Learning </a:t>
            </a:r>
          </a:p>
        </p:txBody>
      </p:sp>
      <p:pic>
        <p:nvPicPr>
          <p:cNvPr id="3" name="Picture 2">
            <a:extLst>
              <a:ext uri="{FF2B5EF4-FFF2-40B4-BE49-F238E27FC236}">
                <a16:creationId xmlns:a16="http://schemas.microsoft.com/office/drawing/2014/main" id="{18B14486-A39B-47CA-B2A3-257BAE274605}"/>
              </a:ext>
            </a:extLst>
          </p:cNvPr>
          <p:cNvPicPr>
            <a:picLocks noChangeAspect="1"/>
          </p:cNvPicPr>
          <p:nvPr/>
        </p:nvPicPr>
        <p:blipFill>
          <a:blip r:embed="rId4"/>
          <a:stretch>
            <a:fillRect/>
          </a:stretch>
        </p:blipFill>
        <p:spPr>
          <a:xfrm>
            <a:off x="105333" y="1881381"/>
            <a:ext cx="8933333" cy="3095238"/>
          </a:xfrm>
          <a:prstGeom prst="rect">
            <a:avLst/>
          </a:prstGeom>
        </p:spPr>
      </p:pic>
    </p:spTree>
    <p:custDataLst>
      <p:tags r:id="rId1"/>
    </p:custDataLst>
    <p:extLst>
      <p:ext uri="{BB962C8B-B14F-4D97-AF65-F5344CB8AC3E}">
        <p14:creationId xmlns:p14="http://schemas.microsoft.com/office/powerpoint/2010/main" val="338835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FE3D4D-AB8A-B44F-A262-BA7C4B1BDD5F}"/>
              </a:ext>
            </a:extLst>
          </p:cNvPr>
          <p:cNvSpPr>
            <a:spLocks noGrp="1" noChangeArrowheads="1"/>
          </p:cNvSpPr>
          <p:nvPr>
            <p:ph type="title"/>
          </p:nvPr>
        </p:nvSpPr>
        <p:spPr/>
        <p:txBody>
          <a:bodyPr>
            <a:normAutofit fontScale="90000"/>
          </a:bodyPr>
          <a:lstStyle/>
          <a:p>
            <a:br>
              <a:rPr lang="en-US" altLang="en-US" sz="3200" b="1" dirty="0">
                <a:effectLst/>
              </a:rPr>
            </a:br>
            <a:br>
              <a:rPr lang="en-US" altLang="en-US" sz="3200" b="1" dirty="0">
                <a:effectLst/>
              </a:rPr>
            </a:br>
            <a:br>
              <a:rPr lang="en-US" altLang="en-US" sz="3200" b="1" dirty="0">
                <a:effectLst/>
              </a:rPr>
            </a:br>
            <a:r>
              <a:rPr lang="en-US" altLang="en-US" dirty="0">
                <a:effectLst/>
              </a:rPr>
              <a:t>Why Focus on Classroom Formative Assessment?</a:t>
            </a:r>
            <a:br>
              <a:rPr lang="en-US" altLang="en-US" sz="3200" b="1" dirty="0">
                <a:effectLst/>
              </a:rPr>
            </a:br>
            <a:br>
              <a:rPr lang="en-US" altLang="en-US" sz="3200" b="1" dirty="0">
                <a:effectLst/>
              </a:rPr>
            </a:br>
            <a:br>
              <a:rPr lang="en-US" altLang="en-US" sz="3200" dirty="0">
                <a:effectLst/>
              </a:rPr>
            </a:br>
            <a:r>
              <a:rPr lang="en-US" altLang="en-US" sz="3200" dirty="0">
                <a:effectLst/>
              </a:rPr>
              <a:t> </a:t>
            </a:r>
            <a:endParaRPr lang="en-US" altLang="en-US" sz="3200" b="1" dirty="0">
              <a:effectLst/>
            </a:endParaRPr>
          </a:p>
        </p:txBody>
      </p:sp>
      <p:pic>
        <p:nvPicPr>
          <p:cNvPr id="4" name="Picture 3" descr="A woman thinks about the question “how was this test designed and developed to measure the intended content and skill expectations in ways that allow all students to demonstrate those expectations?” Underneath is text that reads &quot;Start with Universal Design...&quot;&#10;">
            <a:extLst>
              <a:ext uri="{FF2B5EF4-FFF2-40B4-BE49-F238E27FC236}">
                <a16:creationId xmlns:a16="http://schemas.microsoft.com/office/drawing/2014/main" id="{9893441F-058F-46FB-8210-EBE4A20E8872}"/>
              </a:ext>
            </a:extLst>
          </p:cNvPr>
          <p:cNvPicPr>
            <a:picLocks noChangeAspect="1"/>
          </p:cNvPicPr>
          <p:nvPr/>
        </p:nvPicPr>
        <p:blipFill rotWithShape="1">
          <a:blip r:embed="rId4"/>
          <a:srcRect t="59999" r="61053" b="1"/>
          <a:stretch/>
        </p:blipFill>
        <p:spPr>
          <a:xfrm>
            <a:off x="0" y="4114801"/>
            <a:ext cx="3561347" cy="2743200"/>
          </a:xfrm>
          <a:prstGeom prst="rect">
            <a:avLst/>
          </a:prstGeom>
        </p:spPr>
      </p:pic>
      <p:sp>
        <p:nvSpPr>
          <p:cNvPr id="3" name="Oval 2">
            <a:extLst>
              <a:ext uri="{FF2B5EF4-FFF2-40B4-BE49-F238E27FC236}">
                <a16:creationId xmlns:a16="http://schemas.microsoft.com/office/drawing/2014/main" id="{5A47F78E-DF7A-4BE4-B1F4-19668A0462D8}"/>
              </a:ext>
            </a:extLst>
          </p:cNvPr>
          <p:cNvSpPr/>
          <p:nvPr/>
        </p:nvSpPr>
        <p:spPr>
          <a:xfrm>
            <a:off x="3304563" y="5178003"/>
            <a:ext cx="591032" cy="521339"/>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sp>
        <p:nvSpPr>
          <p:cNvPr id="5" name="Cloud 4">
            <a:extLst>
              <a:ext uri="{FF2B5EF4-FFF2-40B4-BE49-F238E27FC236}">
                <a16:creationId xmlns:a16="http://schemas.microsoft.com/office/drawing/2014/main" id="{1B504C55-9608-4364-B3B6-AF1DFFE2872C}"/>
              </a:ext>
            </a:extLst>
          </p:cNvPr>
          <p:cNvSpPr/>
          <p:nvPr/>
        </p:nvSpPr>
        <p:spPr>
          <a:xfrm>
            <a:off x="3561347" y="1402882"/>
            <a:ext cx="5329990" cy="3378668"/>
          </a:xfrm>
          <a:prstGeom prst="cloud">
            <a:avLst/>
          </a:prstGeom>
          <a:ln w="38100"/>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sz="2800" dirty="0"/>
              <a:t>How do you view assessment? </a:t>
            </a:r>
          </a:p>
          <a:p>
            <a:pPr algn="ctr"/>
            <a:r>
              <a:rPr lang="en-US" sz="2800" dirty="0"/>
              <a:t>What assessment practices do you use?</a:t>
            </a:r>
          </a:p>
        </p:txBody>
      </p:sp>
      <p:sp>
        <p:nvSpPr>
          <p:cNvPr id="8" name="Oval 7">
            <a:extLst>
              <a:ext uri="{FF2B5EF4-FFF2-40B4-BE49-F238E27FC236}">
                <a16:creationId xmlns:a16="http://schemas.microsoft.com/office/drawing/2014/main" id="{962A1D05-2C24-4858-9FDF-A303DEE9565A}"/>
              </a:ext>
            </a:extLst>
          </p:cNvPr>
          <p:cNvSpPr/>
          <p:nvPr/>
        </p:nvSpPr>
        <p:spPr>
          <a:xfrm>
            <a:off x="3790770" y="4469970"/>
            <a:ext cx="836443" cy="700903"/>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363886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EFE3D4D-AB8A-B44F-A262-BA7C4B1BDD5F}"/>
              </a:ext>
            </a:extLst>
          </p:cNvPr>
          <p:cNvSpPr>
            <a:spLocks noGrp="1" noChangeArrowheads="1"/>
          </p:cNvSpPr>
          <p:nvPr>
            <p:ph type="title"/>
          </p:nvPr>
        </p:nvSpPr>
        <p:spPr/>
        <p:txBody>
          <a:bodyPr>
            <a:normAutofit fontScale="90000"/>
          </a:bodyPr>
          <a:lstStyle/>
          <a:p>
            <a:br>
              <a:rPr lang="en-US" altLang="en-US" sz="3200" b="1" dirty="0">
                <a:effectLst/>
              </a:rPr>
            </a:br>
            <a:br>
              <a:rPr lang="en-US" altLang="en-US" sz="3200" b="1" dirty="0">
                <a:effectLst/>
              </a:rPr>
            </a:br>
            <a:br>
              <a:rPr lang="en-US" altLang="en-US" sz="3200" b="1" dirty="0">
                <a:effectLst/>
              </a:rPr>
            </a:br>
            <a:r>
              <a:rPr lang="en-US" altLang="en-US" dirty="0">
                <a:effectLst/>
              </a:rPr>
              <a:t>Why Focus on Classroom Formative Assessment?</a:t>
            </a:r>
            <a:br>
              <a:rPr lang="en-US" altLang="en-US" sz="3200" b="1" dirty="0">
                <a:effectLst/>
              </a:rPr>
            </a:br>
            <a:br>
              <a:rPr lang="en-US" altLang="en-US" sz="3200" b="1" dirty="0">
                <a:effectLst/>
              </a:rPr>
            </a:br>
            <a:br>
              <a:rPr lang="en-US" altLang="en-US" sz="3200" dirty="0">
                <a:effectLst/>
              </a:rPr>
            </a:br>
            <a:r>
              <a:rPr lang="en-US" altLang="en-US" sz="3200" dirty="0">
                <a:effectLst/>
              </a:rPr>
              <a:t> </a:t>
            </a:r>
            <a:endParaRPr lang="en-US" altLang="en-US" sz="3200" b="1" dirty="0">
              <a:effectLst/>
            </a:endParaRPr>
          </a:p>
        </p:txBody>
      </p:sp>
      <p:sp>
        <p:nvSpPr>
          <p:cNvPr id="30723" name="Rectangle 3">
            <a:extLst>
              <a:ext uri="{FF2B5EF4-FFF2-40B4-BE49-F238E27FC236}">
                <a16:creationId xmlns:a16="http://schemas.microsoft.com/office/drawing/2014/main" id="{78BF916C-0C20-874B-AABF-F67AC02FC4F3}"/>
              </a:ext>
            </a:extLst>
          </p:cNvPr>
          <p:cNvSpPr>
            <a:spLocks noGrp="1" noChangeArrowheads="1"/>
          </p:cNvSpPr>
          <p:nvPr>
            <p:ph idx="1"/>
          </p:nvPr>
        </p:nvSpPr>
        <p:spPr/>
        <p:txBody>
          <a:bodyPr>
            <a:normAutofit/>
          </a:bodyPr>
          <a:lstStyle/>
          <a:p>
            <a:pPr>
              <a:lnSpc>
                <a:spcPct val="100000"/>
              </a:lnSpc>
              <a:spcBef>
                <a:spcPts val="0"/>
              </a:spcBef>
              <a:spcAft>
                <a:spcPts val="600"/>
              </a:spcAft>
              <a:defRPr/>
            </a:pPr>
            <a:r>
              <a:rPr lang="en-US" dirty="0"/>
              <a:t>As instruction is occurring, teachers need information to evaluate whether their teaching strategies are working.</a:t>
            </a:r>
          </a:p>
          <a:p>
            <a:pPr>
              <a:lnSpc>
                <a:spcPct val="100000"/>
              </a:lnSpc>
              <a:spcBef>
                <a:spcPts val="0"/>
              </a:spcBef>
              <a:spcAft>
                <a:spcPts val="600"/>
              </a:spcAft>
              <a:defRPr/>
            </a:pPr>
            <a:r>
              <a:rPr lang="en-US" dirty="0"/>
              <a:t>They also need information about the current understanding of individual students and groups of students so they can identify the most appropriate next steps for instruction.</a:t>
            </a:r>
          </a:p>
          <a:p>
            <a:pPr>
              <a:lnSpc>
                <a:spcPct val="100000"/>
              </a:lnSpc>
              <a:spcBef>
                <a:spcPts val="0"/>
              </a:spcBef>
              <a:spcAft>
                <a:spcPts val="600"/>
              </a:spcAft>
              <a:defRPr/>
            </a:pPr>
            <a:r>
              <a:rPr lang="en-US" dirty="0"/>
              <a:t>Students need feedback to monitor their own learning success and to know how to improve.</a:t>
            </a:r>
          </a:p>
        </p:txBody>
      </p:sp>
      <p:pic>
        <p:nvPicPr>
          <p:cNvPr id="4" name="Picture 2" descr="https://edcountmicrosoftonlinecom-1.sharepoint.microsoftonline.com/Internal_Resources/edCount%20Style%20Resources/edCount%20Logo%20(tiny).jpg">
            <a:extLst>
              <a:ext uri="{FF2B5EF4-FFF2-40B4-BE49-F238E27FC236}">
                <a16:creationId xmlns:a16="http://schemas.microsoft.com/office/drawing/2014/main" id="{52583BF3-A7AA-4198-9416-053E4F2C18CD}"/>
              </a:ext>
            </a:extLst>
          </p:cNvPr>
          <p:cNvPicPr>
            <a:picLocks noChangeAspect="1" noChangeArrowheads="1"/>
          </p:cNvPicPr>
          <p:nvPr/>
        </p:nvPicPr>
        <p:blipFill>
          <a:blip r:embed="rId4" cstate="print"/>
          <a:srcRect t="16326" r="17612" b="18368"/>
          <a:stretch>
            <a:fillRect/>
          </a:stretch>
        </p:blipFill>
        <p:spPr bwMode="auto">
          <a:xfrm>
            <a:off x="7955280" y="6471572"/>
            <a:ext cx="1051560" cy="304800"/>
          </a:xfrm>
          <a:prstGeom prst="rect">
            <a:avLst/>
          </a:prstGeom>
          <a:noFill/>
        </p:spPr>
      </p:pic>
    </p:spTree>
    <p:custDataLst>
      <p:tags r:id="rId1"/>
    </p:custDataLst>
    <p:extLst>
      <p:ext uri="{BB962C8B-B14F-4D97-AF65-F5344CB8AC3E}">
        <p14:creationId xmlns:p14="http://schemas.microsoft.com/office/powerpoint/2010/main" val="356682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Picture of a dart board and darts.">
            <a:extLst>
              <a:ext uri="{FF2B5EF4-FFF2-40B4-BE49-F238E27FC236}">
                <a16:creationId xmlns:a16="http://schemas.microsoft.com/office/drawing/2014/main" id="{8F0EA9F7-19EB-4E47-A756-61BC65B47FD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7697" r="19851" b="1394"/>
          <a:stretch/>
        </p:blipFill>
        <p:spPr>
          <a:xfrm>
            <a:off x="3788060" y="1208282"/>
            <a:ext cx="5355940" cy="5649717"/>
          </a:xfrm>
          <a:prstGeom prst="rect">
            <a:avLst/>
          </a:prstGeom>
        </p:spPr>
      </p:pic>
      <p:sp>
        <p:nvSpPr>
          <p:cNvPr id="2" name="Title 1">
            <a:extLst>
              <a:ext uri="{FF2B5EF4-FFF2-40B4-BE49-F238E27FC236}">
                <a16:creationId xmlns:a16="http://schemas.microsoft.com/office/drawing/2014/main" id="{030C8CEC-C5F3-4C53-B819-787E2BB8706A}"/>
              </a:ext>
            </a:extLst>
          </p:cNvPr>
          <p:cNvSpPr>
            <a:spLocks noGrp="1"/>
          </p:cNvSpPr>
          <p:nvPr>
            <p:ph type="title"/>
          </p:nvPr>
        </p:nvSpPr>
        <p:spPr>
          <a:xfrm>
            <a:off x="138991" y="209048"/>
            <a:ext cx="7286377" cy="999235"/>
          </a:xfrm>
        </p:spPr>
        <p:txBody>
          <a:bodyPr anchor="b">
            <a:normAutofit/>
          </a:bodyPr>
          <a:lstStyle/>
          <a:p>
            <a:r>
              <a:rPr lang="en-US" sz="3600" dirty="0">
                <a:effectLst/>
              </a:rPr>
              <a:t>Intentional Design</a:t>
            </a:r>
          </a:p>
        </p:txBody>
      </p:sp>
      <p:sp>
        <p:nvSpPr>
          <p:cNvPr id="3" name="Content Placeholder 2">
            <a:extLst>
              <a:ext uri="{FF2B5EF4-FFF2-40B4-BE49-F238E27FC236}">
                <a16:creationId xmlns:a16="http://schemas.microsoft.com/office/drawing/2014/main" id="{0FE82F1F-85FE-4B2D-A6D1-A73AA63417D6}"/>
              </a:ext>
            </a:extLst>
          </p:cNvPr>
          <p:cNvSpPr>
            <a:spLocks noGrp="1"/>
          </p:cNvSpPr>
          <p:nvPr>
            <p:ph idx="1"/>
          </p:nvPr>
        </p:nvSpPr>
        <p:spPr>
          <a:xfrm>
            <a:off x="278320" y="2718054"/>
            <a:ext cx="2579180" cy="3207258"/>
          </a:xfrm>
        </p:spPr>
        <p:txBody>
          <a:bodyPr anchor="t">
            <a:normAutofit/>
          </a:bodyPr>
          <a:lstStyle/>
          <a:p>
            <a:pPr>
              <a:spcBef>
                <a:spcPts val="0"/>
              </a:spcBef>
              <a:spcAft>
                <a:spcPts val="600"/>
              </a:spcAft>
            </a:pPr>
            <a:endParaRPr lang="en-US" sz="1500"/>
          </a:p>
          <a:p>
            <a:pPr>
              <a:spcBef>
                <a:spcPts val="0"/>
              </a:spcBef>
              <a:spcAft>
                <a:spcPts val="600"/>
              </a:spcAft>
            </a:pPr>
            <a:endParaRPr lang="en-US" sz="1500"/>
          </a:p>
        </p:txBody>
      </p:sp>
      <p:sp>
        <p:nvSpPr>
          <p:cNvPr id="13" name="Rectangle 12">
            <a:extLst>
              <a:ext uri="{FF2B5EF4-FFF2-40B4-BE49-F238E27FC236}">
                <a16:creationId xmlns:a16="http://schemas.microsoft.com/office/drawing/2014/main" id="{60975138-8FB9-4DCD-85D2-4A6D031579BF}"/>
              </a:ext>
            </a:extLst>
          </p:cNvPr>
          <p:cNvSpPr/>
          <p:nvPr/>
        </p:nvSpPr>
        <p:spPr>
          <a:xfrm>
            <a:off x="278320" y="1468833"/>
            <a:ext cx="3836480" cy="4247317"/>
          </a:xfrm>
          <a:prstGeom prst="rect">
            <a:avLst/>
          </a:prstGeom>
        </p:spPr>
        <p:txBody>
          <a:bodyPr wrap="square">
            <a:spAutoFit/>
          </a:bodyPr>
          <a:lstStyle/>
          <a:p>
            <a:pPr defTabSz="685783">
              <a:spcAft>
                <a:spcPts val="600"/>
              </a:spcAft>
              <a:defRPr/>
            </a:pPr>
            <a:r>
              <a:rPr lang="en-US" sz="2000" b="1" dirty="0"/>
              <a:t>Assessment Purposes</a:t>
            </a:r>
          </a:p>
          <a:p>
            <a:pPr marL="285750" lvl="0" indent="-285750" defTabSz="685783">
              <a:spcAft>
                <a:spcPts val="600"/>
              </a:spcAft>
              <a:buFont typeface="Wingdings" panose="05000000000000000000" pitchFamily="2" charset="2"/>
              <a:buChar char="ü"/>
              <a:defRPr/>
            </a:pPr>
            <a:r>
              <a:rPr lang="en-US" sz="2000" dirty="0"/>
              <a:t>What do we hope to learn from the assessment?</a:t>
            </a:r>
          </a:p>
          <a:p>
            <a:pPr marL="285750" lvl="0" indent="-285750" defTabSz="685783">
              <a:spcAft>
                <a:spcPts val="1200"/>
              </a:spcAft>
              <a:buFont typeface="Wingdings" panose="05000000000000000000" pitchFamily="2" charset="2"/>
              <a:buChar char="ü"/>
              <a:defRPr/>
            </a:pPr>
            <a:r>
              <a:rPr lang="en-US" sz="2000" dirty="0"/>
              <a:t>How does this help us determine when to assess?</a:t>
            </a:r>
          </a:p>
          <a:p>
            <a:pPr lvl="0" defTabSz="685783">
              <a:spcAft>
                <a:spcPts val="600"/>
              </a:spcAft>
              <a:defRPr/>
            </a:pPr>
            <a:r>
              <a:rPr lang="en-US" sz="2000" b="1" dirty="0"/>
              <a:t>Assessment Evidence</a:t>
            </a:r>
          </a:p>
          <a:p>
            <a:pPr marL="285750" lvl="0" indent="-285750">
              <a:spcAft>
                <a:spcPts val="600"/>
              </a:spcAft>
              <a:buFont typeface="Wingdings" panose="05000000000000000000" pitchFamily="2" charset="2"/>
              <a:buChar char="ü"/>
            </a:pPr>
            <a:r>
              <a:rPr lang="en-US" sz="2000" dirty="0"/>
              <a:t>What aspect of students engaging in the task allows me to say something about the student?</a:t>
            </a:r>
          </a:p>
          <a:p>
            <a:pPr marL="285750" lvl="0" indent="-285750" defTabSz="685783">
              <a:spcAft>
                <a:spcPts val="600"/>
              </a:spcAft>
              <a:buFont typeface="Wingdings" panose="05000000000000000000" pitchFamily="2" charset="2"/>
              <a:buChar char="ü"/>
              <a:defRPr/>
            </a:pPr>
            <a:r>
              <a:rPr lang="en-US" sz="2000" dirty="0"/>
              <a:t>How and/or why does this aspect reflect on the student?</a:t>
            </a: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543A348D-0878-4F41-BA43-52D0EAB492F7}"/>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29725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86FC05-6D85-4989-B0F8-F9CB05898F04}"/>
              </a:ext>
            </a:extLst>
          </p:cNvPr>
          <p:cNvSpPr>
            <a:spLocks noGrp="1"/>
          </p:cNvSpPr>
          <p:nvPr>
            <p:ph type="title"/>
          </p:nvPr>
        </p:nvSpPr>
        <p:spPr>
          <a:xfrm>
            <a:off x="6115050" y="640081"/>
            <a:ext cx="2548888" cy="5255364"/>
          </a:xfrm>
        </p:spPr>
        <p:txBody>
          <a:bodyPr vert="horz" lIns="91440" tIns="45720" rIns="91440" bIns="45720" rtlCol="0">
            <a:normAutofit/>
          </a:bodyPr>
          <a:lstStyle/>
          <a:p>
            <a:r>
              <a:rPr lang="en-US" sz="4200" dirty="0">
                <a:effectLst/>
              </a:rPr>
              <a:t>Reasoning from Evidence</a:t>
            </a:r>
          </a:p>
        </p:txBody>
      </p:sp>
      <p:sp>
        <p:nvSpPr>
          <p:cNvPr id="16" name="Rectangle 15">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56" y="484632"/>
            <a:ext cx="49458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7F73F7-8FB7-48CF-98DC-4EC73BB9FCCA}"/>
              </a:ext>
            </a:extLst>
          </p:cNvPr>
          <p:cNvSpPr txBox="1"/>
          <p:nvPr/>
        </p:nvSpPr>
        <p:spPr>
          <a:xfrm>
            <a:off x="5814694" y="4508500"/>
            <a:ext cx="3149599" cy="1015663"/>
          </a:xfrm>
          <a:prstGeom prst="rect">
            <a:avLst/>
          </a:prstGeom>
          <a:noFill/>
        </p:spPr>
        <p:txBody>
          <a:bodyPr wrap="square" rtlCol="0">
            <a:spAutoFit/>
          </a:bodyPr>
          <a:lstStyle/>
          <a:p>
            <a:pPr algn="ctr">
              <a:spcAft>
                <a:spcPts val="600"/>
              </a:spcAft>
            </a:pPr>
            <a:r>
              <a:rPr lang="en-US" sz="2000" i="1" dirty="0"/>
              <a:t>What constitutes “good enough” evidence of what students know and can do?</a:t>
            </a:r>
            <a:endParaRPr lang="en-US" sz="2000" i="1"/>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E3B39B01-288A-4EA9-9815-7EA4BFF20AC6}"/>
              </a:ext>
            </a:extLst>
          </p:cNvPr>
          <p:cNvPicPr>
            <a:picLocks noChangeAspect="1" noChangeArrowheads="1"/>
          </p:cNvPicPr>
          <p:nvPr/>
        </p:nvPicPr>
        <p:blipFill>
          <a:blip r:embed="rId4" cstate="print"/>
          <a:srcRect t="16326" r="17612" b="18368"/>
          <a:stretch>
            <a:fillRect/>
          </a:stretch>
        </p:blipFill>
        <p:spPr bwMode="auto">
          <a:xfrm>
            <a:off x="7955280" y="6459046"/>
            <a:ext cx="1051560" cy="304800"/>
          </a:xfrm>
          <a:prstGeom prst="rect">
            <a:avLst/>
          </a:prstGeom>
          <a:noFill/>
        </p:spPr>
      </p:pic>
      <p:pic>
        <p:nvPicPr>
          <p:cNvPr id="4" name="Picture 3">
            <a:extLst>
              <a:ext uri="{FF2B5EF4-FFF2-40B4-BE49-F238E27FC236}">
                <a16:creationId xmlns:a16="http://schemas.microsoft.com/office/drawing/2014/main" id="{4061880C-4280-48BB-B4FE-88B144EE6398}"/>
              </a:ext>
            </a:extLst>
          </p:cNvPr>
          <p:cNvPicPr>
            <a:picLocks noChangeAspect="1"/>
          </p:cNvPicPr>
          <p:nvPr/>
        </p:nvPicPr>
        <p:blipFill>
          <a:blip r:embed="rId5"/>
          <a:stretch>
            <a:fillRect/>
          </a:stretch>
        </p:blipFill>
        <p:spPr>
          <a:xfrm>
            <a:off x="1152410" y="1392320"/>
            <a:ext cx="3352381" cy="3923809"/>
          </a:xfrm>
          <a:prstGeom prst="rect">
            <a:avLst/>
          </a:prstGeom>
        </p:spPr>
      </p:pic>
    </p:spTree>
    <p:custDataLst>
      <p:tags r:id="rId1"/>
    </p:custDataLst>
    <p:extLst>
      <p:ext uri="{BB962C8B-B14F-4D97-AF65-F5344CB8AC3E}">
        <p14:creationId xmlns:p14="http://schemas.microsoft.com/office/powerpoint/2010/main" val="28578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A34B-FB6B-4466-BBEC-A8E771BDD93C}"/>
              </a:ext>
            </a:extLst>
          </p:cNvPr>
          <p:cNvSpPr>
            <a:spLocks noGrp="1"/>
          </p:cNvSpPr>
          <p:nvPr>
            <p:ph type="title"/>
          </p:nvPr>
        </p:nvSpPr>
        <p:spPr/>
        <p:txBody>
          <a:bodyPr vert="horz" lIns="91440" tIns="45720" rIns="91440" bIns="45720" rtlCol="0" anchor="ctr">
            <a:normAutofit/>
          </a:bodyPr>
          <a:lstStyle/>
          <a:p>
            <a:r>
              <a:rPr lang="en-US" sz="3600" dirty="0">
                <a:effectLst/>
              </a:rPr>
              <a:t>Concluding Remarks</a:t>
            </a:r>
          </a:p>
        </p:txBody>
      </p:sp>
      <p:graphicFrame>
        <p:nvGraphicFramePr>
          <p:cNvPr id="12" name="Content Placeholder 6">
            <a:extLst>
              <a:ext uri="{FF2B5EF4-FFF2-40B4-BE49-F238E27FC236}">
                <a16:creationId xmlns:a16="http://schemas.microsoft.com/office/drawing/2014/main" id="{B151A667-DE01-4B0E-873B-339ECF178928}"/>
              </a:ext>
            </a:extLst>
          </p:cNvPr>
          <p:cNvGraphicFramePr>
            <a:graphicFrameLocks noGrp="1"/>
          </p:cNvGraphicFramePr>
          <p:nvPr>
            <p:ph idx="1"/>
            <p:extLst>
              <p:ext uri="{D42A27DB-BD31-4B8C-83A1-F6EECF244321}">
                <p14:modId xmlns:p14="http://schemas.microsoft.com/office/powerpoint/2010/main" val="1030893293"/>
              </p:ext>
            </p:extLst>
          </p:nvPr>
        </p:nvGraphicFramePr>
        <p:xfrm>
          <a:off x="457200" y="1417638"/>
          <a:ext cx="8229600" cy="4783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6508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pic>
        <p:nvPicPr>
          <p:cNvPr id="17" name="Picture 16">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rcRect r="14729"/>
          <a:stretch>
            <a:fillRect/>
          </a:stretch>
        </p:blipFill>
        <p:spPr>
          <a:xfrm>
            <a:off x="2599660" y="550975"/>
            <a:ext cx="6544340"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79486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5" name="Picture 4">
            <a:extLst>
              <a:ext uri="{FF2B5EF4-FFF2-40B4-BE49-F238E27FC236}">
                <a16:creationId xmlns:a16="http://schemas.microsoft.com/office/drawing/2014/main" id="{96D2F0F4-FA8C-481A-B33E-76BDEC80495B}"/>
              </a:ext>
            </a:extLst>
          </p:cNvPr>
          <p:cNvPicPr>
            <a:picLocks noChangeAspect="1"/>
          </p:cNvPicPr>
          <p:nvPr/>
        </p:nvPicPr>
        <p:blipFill>
          <a:blip r:embed="rId5"/>
          <a:stretch>
            <a:fillRect/>
          </a:stretch>
        </p:blipFill>
        <p:spPr>
          <a:xfrm>
            <a:off x="800100" y="2307878"/>
            <a:ext cx="7326866" cy="4203394"/>
          </a:xfrm>
          <a:prstGeom prst="rect">
            <a:avLst/>
          </a:prstGeom>
        </p:spPr>
      </p:pic>
    </p:spTree>
    <p:custDataLst>
      <p:tags r:id="rId1"/>
    </p:custDataLst>
    <p:extLst>
      <p:ext uri="{BB962C8B-B14F-4D97-AF65-F5344CB8AC3E}">
        <p14:creationId xmlns:p14="http://schemas.microsoft.com/office/powerpoint/2010/main" val="264431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Web Links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lstStyle/>
          <a:p>
            <a:pPr marL="0" indent="0">
              <a:buNone/>
            </a:pPr>
            <a:r>
              <a:rPr lang="en-US" sz="2200" dirty="0"/>
              <a:t>In the web links pod, you can find the following resources:</a:t>
            </a:r>
          </a:p>
          <a:p>
            <a:r>
              <a:rPr lang="en-US" sz="2000" dirty="0"/>
              <a:t>“THE AMAZING TRIPLE SPIRAL (15,000 DOMINOES)” </a:t>
            </a:r>
          </a:p>
          <a:p>
            <a:r>
              <a:rPr lang="en-US" sz="2000" dirty="0"/>
              <a:t>A Framework for K-12 Science Education  </a:t>
            </a:r>
          </a:p>
          <a:p>
            <a:r>
              <a:rPr lang="en-US" sz="2000" dirty="0"/>
              <a:t>Next Generation Science Standards</a:t>
            </a:r>
          </a:p>
          <a:p>
            <a:r>
              <a:rPr lang="en-US" sz="2000" dirty="0"/>
              <a:t>Universal Design for Learning Guidelines</a:t>
            </a:r>
          </a:p>
        </p:txBody>
      </p:sp>
    </p:spTree>
    <p:custDataLst>
      <p:tags r:id="rId1"/>
    </p:custDataLst>
    <p:extLst>
      <p:ext uri="{BB962C8B-B14F-4D97-AF65-F5344CB8AC3E}">
        <p14:creationId xmlns:p14="http://schemas.microsoft.com/office/powerpoint/2010/main" val="8827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417638"/>
            <a:ext cx="8229600" cy="4830763"/>
          </a:xfrm>
        </p:spPr>
        <p:txBody>
          <a:bodyPr vert="horz" lIns="91440" tIns="45720" rIns="91440" bIns="45720" rtlCol="0" anchor="t">
            <a:noAutofit/>
          </a:bodyPr>
          <a:lstStyle/>
          <a:p>
            <a:pPr marL="170815" indent="-170815">
              <a:buNone/>
            </a:pPr>
            <a:r>
              <a:rPr lang="en-US" sz="1600" dirty="0"/>
              <a:t>Almond, R. G., Steinberg, L. S., &amp; </a:t>
            </a:r>
            <a:r>
              <a:rPr lang="en-US" sz="1600" dirty="0" err="1"/>
              <a:t>Mislevy</a:t>
            </a:r>
            <a:r>
              <a:rPr lang="en-US" sz="1600" dirty="0"/>
              <a:t>, R. J. (2002). Enhancing the design and delivery of assessment systems: A four-process architecture. </a:t>
            </a:r>
            <a:r>
              <a:rPr lang="en-US" sz="1600" i="1" dirty="0"/>
              <a:t>Journal of Technology, Learning, and Assessment, 1</a:t>
            </a:r>
            <a:r>
              <a:rPr lang="en-US" sz="1600" dirty="0"/>
              <a:t>(5). Retrieved from </a:t>
            </a:r>
            <a:r>
              <a:rPr lang="en-US" sz="1600" u="sng" dirty="0">
                <a:hlinkClick r:id="rId6"/>
              </a:rPr>
              <a:t>http://www.jtla.org</a:t>
            </a:r>
            <a:r>
              <a:rPr lang="en-US" sz="1600" dirty="0"/>
              <a:t> ​</a:t>
            </a:r>
          </a:p>
          <a:p>
            <a:pPr marL="173736" indent="-457200" fontAlgn="base">
              <a:buNone/>
            </a:pPr>
            <a:r>
              <a:rPr lang="en-US" sz="1600" dirty="0"/>
              <a:t>American Educational Research Association (AERA), the American Psychological Association (APA), and the National Council on Measurement in Education (NCME) Joint Committee on Standards for Educational and Psychological Testing. (2014). </a:t>
            </a:r>
            <a:r>
              <a:rPr lang="en-US" sz="1600" i="1" dirty="0"/>
              <a:t>Standards for educational and psychological testing</a:t>
            </a:r>
            <a:r>
              <a:rPr lang="en-US" sz="1600" dirty="0"/>
              <a:t>. Washington DC: AERA.​</a:t>
            </a:r>
          </a:p>
          <a:p>
            <a:pPr marL="173736" indent="-457200" fontAlgn="base">
              <a:buNone/>
            </a:pPr>
            <a:r>
              <a:rPr lang="en-US" sz="1600" dirty="0"/>
              <a:t>Forte, E. (2013a)</a:t>
            </a:r>
            <a:r>
              <a:rPr lang="en-US" sz="1600" i="1" dirty="0"/>
              <a:t>. Re-conceptualizing alignment in the evidence-centered design context</a:t>
            </a:r>
            <a:r>
              <a:rPr lang="en-US" sz="1600" dirty="0"/>
              <a:t>. Paper presented at the Annual Meeting of the American Educational Research Association, San Francisco, CA.​</a:t>
            </a:r>
          </a:p>
          <a:p>
            <a:pPr marL="173736" indent="-457200" fontAlgn="base">
              <a:buNone/>
            </a:pPr>
            <a:r>
              <a:rPr lang="en-US" sz="1600" dirty="0"/>
              <a:t>Forte, E. (2013b). </a:t>
            </a:r>
            <a:r>
              <a:rPr lang="en-US" sz="1600" i="1" dirty="0"/>
              <a:t>Evaluating alignment for assessments developed using evidence- centered design.</a:t>
            </a:r>
            <a:r>
              <a:rPr lang="en-US" sz="1600" dirty="0"/>
              <a:t> Paper presented at the Annual Meeting of the National Council on Measurement in Education, San Francisco, CA. </a:t>
            </a:r>
          </a:p>
          <a:p>
            <a:pPr marL="170815" indent="-170815">
              <a:buNone/>
            </a:pPr>
            <a:r>
              <a:rPr lang="en-US" sz="1600" dirty="0" err="1"/>
              <a:t>Mislevy</a:t>
            </a:r>
            <a:r>
              <a:rPr lang="en-US" sz="1600" dirty="0"/>
              <a:t>, R. J. (2007). Validity by Design. </a:t>
            </a:r>
            <a:r>
              <a:rPr lang="en-US" sz="1600" i="1" dirty="0"/>
              <a:t>Educational Researcher</a:t>
            </a:r>
            <a:r>
              <a:rPr lang="en-US" sz="1600" dirty="0"/>
              <a:t>, </a:t>
            </a:r>
            <a:r>
              <a:rPr lang="en-US" sz="1600" i="1" dirty="0"/>
              <a:t>36</a:t>
            </a:r>
            <a:r>
              <a:rPr lang="en-US" sz="1600" dirty="0"/>
              <a:t>(8), 463 469. </a:t>
            </a:r>
            <a:r>
              <a:rPr lang="en-US" sz="1600" dirty="0">
                <a:hlinkClick r:id="rId7"/>
              </a:rPr>
              <a:t>https://doi.org/10.3102/0013189X07311660</a:t>
            </a:r>
            <a:r>
              <a:rPr lang="en-US" sz="1600" dirty="0"/>
              <a:t>.</a:t>
            </a:r>
          </a:p>
          <a:p>
            <a:pPr marL="170815" indent="-170815">
              <a:buNone/>
            </a:pPr>
            <a:r>
              <a:rPr lang="en-US" sz="1600" dirty="0" err="1"/>
              <a:t>Mislevy</a:t>
            </a:r>
            <a:r>
              <a:rPr lang="en-US" sz="1600" dirty="0"/>
              <a:t>, R.J., Steinberg, L.S., &amp; Almond, R.G. (2002). On the structure of educational assessments. Measurement: </a:t>
            </a:r>
            <a:r>
              <a:rPr lang="en-US" sz="1600" i="1" dirty="0"/>
              <a:t>Interdisciplinary Research and Perspectives, 1</a:t>
            </a:r>
            <a:r>
              <a:rPr lang="en-US" sz="1600" dirty="0"/>
              <a:t>, 3-67. </a:t>
            </a:r>
          </a:p>
        </p:txBody>
      </p:sp>
    </p:spTree>
    <p:custDataLst>
      <p:tags r:id="rId1"/>
    </p:custDataLst>
    <p:extLst>
      <p:ext uri="{BB962C8B-B14F-4D97-AF65-F5344CB8AC3E}">
        <p14:creationId xmlns:p14="http://schemas.microsoft.com/office/powerpoint/2010/main" val="64262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t>Module 1.1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4103722453"/>
              </p:ext>
            </p:extLst>
          </p:nvPr>
        </p:nvGraphicFramePr>
        <p:xfrm>
          <a:off x="1852954" y="1229851"/>
          <a:ext cx="4980892" cy="4479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5747916" y="658351"/>
            <a:ext cx="3197064" cy="2893100"/>
          </a:xfrm>
          <a:prstGeom prst="rect">
            <a:avLst/>
          </a:prstGeom>
          <a:noFill/>
          <a:ln>
            <a:noFill/>
          </a:ln>
        </p:spPr>
        <p:txBody>
          <a:bodyPr wrap="square" lIns="91440" tIns="45720" rIns="91440" bIns="45720" anchor="t">
            <a:spAutoFit/>
          </a:bodyPr>
          <a:lstStyle/>
          <a:p>
            <a:pPr lvl="0" defTabSz="914400">
              <a:defRPr/>
            </a:pPr>
            <a:r>
              <a:rPr lang="en-US" sz="2000" b="1" kern="0" dirty="0">
                <a:solidFill>
                  <a:schemeClr val="accent1">
                    <a:lumMod val="60000"/>
                    <a:lumOff val="40000"/>
                  </a:schemeClr>
                </a:solidFill>
              </a:rPr>
              <a:t>Assessments</a:t>
            </a:r>
          </a:p>
          <a:p>
            <a:r>
              <a:rPr lang="en-US" dirty="0">
                <a:latin typeface="Calibri"/>
                <a:ea typeface="Calibri" panose="020F0502020204030204" pitchFamily="34" charset="0"/>
                <a:cs typeface="Arial"/>
              </a:rPr>
              <a:t>To develop a deeper understanding of three-dimensional classroom-based science assessments, their relationship to other forms of assessment, and their purposes and uses in a standards-based system of curriculum, instruction, and assessment</a:t>
            </a:r>
          </a:p>
        </p:txBody>
      </p:sp>
      <p:sp>
        <p:nvSpPr>
          <p:cNvPr id="20" name="Rectangle 19">
            <a:extLst>
              <a:ext uri="{FF2B5EF4-FFF2-40B4-BE49-F238E27FC236}">
                <a16:creationId xmlns:a16="http://schemas.microsoft.com/office/drawing/2014/main" id="{59D168F0-2DA7-4833-AC6A-7A459EC65ABE}"/>
              </a:ext>
            </a:extLst>
          </p:cNvPr>
          <p:cNvSpPr/>
          <p:nvPr/>
        </p:nvSpPr>
        <p:spPr>
          <a:xfrm>
            <a:off x="97823" y="2503199"/>
            <a:ext cx="3029690" cy="3108543"/>
          </a:xfrm>
          <a:prstGeom prst="rect">
            <a:avLst/>
          </a:prstGeom>
          <a:ln>
            <a:noFill/>
          </a:ln>
        </p:spPr>
        <p:txBody>
          <a:bodyPr wrap="square">
            <a:spAutoFit/>
          </a:bodyPr>
          <a:lstStyle/>
          <a:p>
            <a:pPr marL="346075" lvl="0" indent="-346075" defTabSz="914400">
              <a:defRPr/>
            </a:pPr>
            <a:r>
              <a:rPr lang="en-US" sz="2000" b="1" kern="0" dirty="0">
                <a:solidFill>
                  <a:schemeClr val="accent5">
                    <a:lumMod val="75000"/>
                  </a:schemeClr>
                </a:solidFill>
              </a:rPr>
              <a:t>Next Generation Science</a:t>
            </a:r>
          </a:p>
          <a:p>
            <a:pPr marL="346075" lvl="0" indent="-346075" defTabSz="914400">
              <a:defRPr/>
            </a:pPr>
            <a:r>
              <a:rPr lang="en-US" sz="2000" b="1" kern="0" dirty="0">
                <a:solidFill>
                  <a:schemeClr val="accent5">
                    <a:lumMod val="75000"/>
                  </a:schemeClr>
                </a:solidFill>
              </a:rPr>
              <a:t>Standards</a:t>
            </a:r>
          </a:p>
          <a:p>
            <a:r>
              <a:rPr lang="en-US" dirty="0"/>
              <a:t>To understand the challenges and complexities of the Next Generation Science Standards and why they call for new and innovative approaches to assessment design</a:t>
            </a:r>
          </a:p>
          <a:p>
            <a:pPr>
              <a:defRPr/>
            </a:pPr>
            <a:endParaRPr lang="en-US" sz="1600" kern="0" dirty="0">
              <a:solidFill>
                <a:sysClr val="windowText" lastClr="000000"/>
              </a:solidFill>
            </a:endParaRPr>
          </a:p>
          <a:p>
            <a:pPr marR="0" defTabSz="914400" fontAlgn="auto">
              <a:lnSpc>
                <a:spcPct val="100000"/>
              </a:lnSpc>
              <a:spcBef>
                <a:spcPts val="0"/>
              </a:spcBef>
              <a:spcAft>
                <a:spcPts val="0"/>
              </a:spcAft>
              <a:buClrTx/>
              <a:buSzTx/>
              <a:tabLst/>
              <a:defRPr/>
            </a:pPr>
            <a:endParaRPr lang="en-US" sz="1600" kern="0" dirty="0">
              <a:solidFill>
                <a:sysClr val="windowText" lastClr="000000"/>
              </a:solidFill>
            </a:endParaRPr>
          </a:p>
          <a:p>
            <a:pPr marL="283464" marR="0" indent="-283464" defTabSz="914400" fontAlgn="auto">
              <a:lnSpc>
                <a:spcPct val="100000"/>
              </a:lnSpc>
              <a:spcBef>
                <a:spcPts val="0"/>
              </a:spcBef>
              <a:spcAft>
                <a:spcPts val="0"/>
              </a:spcAft>
              <a:buClrTx/>
              <a:buSzTx/>
              <a:buFont typeface="Arial" panose="020B0604020202020204" pitchFamily="34" charset="0"/>
              <a:buChar char="•"/>
              <a:tabLst/>
              <a:defRPr/>
            </a:pPr>
            <a:endParaRPr lang="en-US" sz="1600" kern="0" dirty="0">
              <a:solidFill>
                <a:sysClr val="windowText" lastClr="000000"/>
              </a:solidFill>
            </a:endParaRPr>
          </a:p>
        </p:txBody>
      </p:sp>
      <p:sp>
        <p:nvSpPr>
          <p:cNvPr id="21" name="Rectangle 20">
            <a:extLst>
              <a:ext uri="{FF2B5EF4-FFF2-40B4-BE49-F238E27FC236}">
                <a16:creationId xmlns:a16="http://schemas.microsoft.com/office/drawing/2014/main" id="{F0D41AD8-A8D5-43DC-9CF3-2664E8CC2188}"/>
              </a:ext>
            </a:extLst>
          </p:cNvPr>
          <p:cNvSpPr/>
          <p:nvPr/>
        </p:nvSpPr>
        <p:spPr>
          <a:xfrm>
            <a:off x="5743697" y="3657124"/>
            <a:ext cx="3400303" cy="3200876"/>
          </a:xfrm>
          <a:prstGeom prst="rect">
            <a:avLst/>
          </a:prstGeom>
        </p:spPr>
        <p:txBody>
          <a:bodyPr wrap="square" lIns="91440" tIns="45720" rIns="91440" bIns="45720" anchor="t">
            <a:spAutoFit/>
          </a:bodyPr>
          <a:lstStyle/>
          <a:p>
            <a:pPr marL="346075" lvl="0" indent="-346075" defTabSz="914400">
              <a:defRPr/>
            </a:pPr>
            <a:r>
              <a:rPr lang="en-US" sz="2000" b="1" kern="0" dirty="0">
                <a:solidFill>
                  <a:schemeClr val="accent1">
                    <a:lumMod val="75000"/>
                  </a:schemeClr>
                </a:solidFill>
              </a:rPr>
              <a:t>Creating Meaningful Tasks</a:t>
            </a:r>
          </a:p>
          <a:p>
            <a:pPr indent="-346075">
              <a:defRPr/>
            </a:pPr>
            <a:r>
              <a:rPr lang="en-US" dirty="0"/>
              <a:t>To introduce a novel way of thinking about assessment design that begins with the end goals (student learning outcomes) in mind and works backwards to consider the types of tasks and situations that will provide meaningful evidence about students’ science learning</a:t>
            </a:r>
            <a:endParaRPr lang="en-US" dirty="0">
              <a:cs typeface="Calibri"/>
            </a:endParaRPr>
          </a:p>
          <a:p>
            <a:pPr marL="346075" lvl="0" indent="-346075" defTabSz="914400">
              <a:defRPr/>
            </a:pPr>
            <a:endParaRPr lang="en-US" sz="2000" b="1" kern="0" dirty="0">
              <a:solidFill>
                <a:schemeClr val="accent1">
                  <a:lumMod val="75000"/>
                </a:schemeClr>
              </a:solidFill>
            </a:endParaRPr>
          </a:p>
        </p:txBody>
      </p:sp>
    </p:spTree>
    <p:custDataLst>
      <p:tags r:id="rId1"/>
    </p:custDataLst>
    <p:extLst>
      <p:ext uri="{BB962C8B-B14F-4D97-AF65-F5344CB8AC3E}">
        <p14:creationId xmlns:p14="http://schemas.microsoft.com/office/powerpoint/2010/main" val="29392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8945C9EE-2A8F-4635-B25A-549BE29CC569}"/>
                                            </p:graphicEl>
                                          </p:spTgt>
                                        </p:tgtEl>
                                        <p:attrNameLst>
                                          <p:attrName>style.visibility</p:attrName>
                                        </p:attrNameLst>
                                      </p:cBhvr>
                                      <p:to>
                                        <p:strVal val="visible"/>
                                      </p:to>
                                    </p:set>
                                    <p:animEffect transition="in" filter="wipe(up)">
                                      <p:cBhvr>
                                        <p:cTn id="17" dur="500"/>
                                        <p:tgtEl>
                                          <p:spTgt spid="18">
                                            <p:graphicEl>
                                              <a:dgm id="{8945C9EE-2A8F-4635-B25A-549BE29CC569}"/>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27A98E75-2C05-4438-A5C2-0775BFF57FAD}"/>
                                            </p:graphicEl>
                                          </p:spTgt>
                                        </p:tgtEl>
                                        <p:attrNameLst>
                                          <p:attrName>style.visibility</p:attrName>
                                        </p:attrNameLst>
                                      </p:cBhvr>
                                      <p:to>
                                        <p:strVal val="visible"/>
                                      </p:to>
                                    </p:set>
                                    <p:animEffect transition="in" filter="wipe(up)">
                                      <p:cBhvr>
                                        <p:cTn id="20" dur="500"/>
                                        <p:tgtEl>
                                          <p:spTgt spid="18">
                                            <p:graphicEl>
                                              <a:dgm id="{27A98E75-2C05-4438-A5C2-0775BFF57FAD}"/>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graphicEl>
                                              <a:dgm id="{FE542FC2-909C-4B09-B3BB-A49EF76CACDF}"/>
                                            </p:graphicEl>
                                          </p:spTgt>
                                        </p:tgtEl>
                                        <p:attrNameLst>
                                          <p:attrName>style.visibility</p:attrName>
                                        </p:attrNameLst>
                                      </p:cBhvr>
                                      <p:to>
                                        <p:strVal val="visible"/>
                                      </p:to>
                                    </p:set>
                                    <p:animEffect transition="in" filter="wipe(up)">
                                      <p:cBhvr>
                                        <p:cTn id="27" dur="500"/>
                                        <p:tgtEl>
                                          <p:spTgt spid="18">
                                            <p:graphicEl>
                                              <a:dgm id="{FE542FC2-909C-4B09-B3BB-A49EF76CACDF}"/>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8">
                                            <p:graphicEl>
                                              <a:dgm id="{D47426F2-81A5-47DA-B714-8F572D500AED}"/>
                                            </p:graphicEl>
                                          </p:spTgt>
                                        </p:tgtEl>
                                        <p:attrNameLst>
                                          <p:attrName>style.visibility</p:attrName>
                                        </p:attrNameLst>
                                      </p:cBhvr>
                                      <p:to>
                                        <p:strVal val="visible"/>
                                      </p:to>
                                    </p:set>
                                    <p:animEffect transition="in" filter="wipe(up)">
                                      <p:cBhvr>
                                        <p:cTn id="30" dur="500"/>
                                        <p:tgtEl>
                                          <p:spTgt spid="18">
                                            <p:graphicEl>
                                              <a:dgm id="{D47426F2-81A5-47DA-B714-8F572D500AED}"/>
                                            </p:graphic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417638"/>
            <a:ext cx="8229600" cy="4830763"/>
          </a:xfrm>
        </p:spPr>
        <p:txBody>
          <a:bodyPr vert="horz" lIns="91440" tIns="45720" rIns="91440" bIns="45720" rtlCol="0" anchor="t">
            <a:noAutofit/>
          </a:bodyPr>
          <a:lstStyle/>
          <a:p>
            <a:pPr marL="170815" indent="-170815">
              <a:buNone/>
            </a:pPr>
            <a:r>
              <a:rPr lang="en-US" sz="1600" dirty="0">
                <a:solidFill>
                  <a:prstClr val="black"/>
                </a:solidFill>
                <a:cs typeface="Myriad Pro"/>
              </a:rPr>
              <a:t>National Council on Disabilities. (2018). (IDEA Series). </a:t>
            </a:r>
            <a:r>
              <a:rPr lang="en-US" sz="1600" i="1" dirty="0">
                <a:solidFill>
                  <a:prstClr val="black"/>
                </a:solidFill>
                <a:cs typeface="Myriad Pro"/>
              </a:rPr>
              <a:t>The Segregation of Students with Disabilities. </a:t>
            </a:r>
            <a:r>
              <a:rPr lang="en-US" sz="1600" dirty="0">
                <a:solidFill>
                  <a:prstClr val="black"/>
                </a:solidFill>
                <a:cs typeface="Myriad Pro"/>
              </a:rPr>
              <a:t>Washington, DC: Author.</a:t>
            </a:r>
            <a:r>
              <a:rPr lang="en-US" sz="1600" i="1" dirty="0">
                <a:solidFill>
                  <a:prstClr val="black"/>
                </a:solidFill>
                <a:cs typeface="Myriad Pro"/>
              </a:rPr>
              <a:t> </a:t>
            </a:r>
            <a:endParaRPr lang="en-US" sz="1600" dirty="0">
              <a:solidFill>
                <a:prstClr val="black"/>
              </a:solidFill>
              <a:cs typeface="Myriad Pro"/>
            </a:endParaRPr>
          </a:p>
          <a:p>
            <a:pPr marL="170815" indent="-170815">
              <a:buNone/>
            </a:pPr>
            <a:r>
              <a:rPr lang="en-US" sz="1600" dirty="0">
                <a:ea typeface="+mn-lt"/>
                <a:cs typeface="+mn-lt"/>
              </a:rPr>
              <a:t>National Research Council. (2001). </a:t>
            </a:r>
            <a:r>
              <a:rPr lang="en-US" sz="1600" i="1" dirty="0">
                <a:ea typeface="+mn-lt"/>
                <a:cs typeface="+mn-lt"/>
              </a:rPr>
              <a:t>Knowing What Students Know: The Science and Design of Educational Assessment</a:t>
            </a:r>
            <a:r>
              <a:rPr lang="en-US" sz="1600" dirty="0">
                <a:ea typeface="+mn-lt"/>
                <a:cs typeface="+mn-lt"/>
              </a:rPr>
              <a:t>. Washington, DC: The National Academies Press. </a:t>
            </a:r>
            <a:r>
              <a:rPr lang="en-US" sz="1600" dirty="0">
                <a:ea typeface="+mn-lt"/>
                <a:cs typeface="+mn-lt"/>
                <a:hlinkClick r:id="rId6"/>
              </a:rPr>
              <a:t>https://doi.org/10.17226/10019</a:t>
            </a:r>
            <a:r>
              <a:rPr lang="en-US" sz="1600" dirty="0">
                <a:ea typeface="+mn-lt"/>
                <a:cs typeface="+mn-lt"/>
              </a:rPr>
              <a:t>.</a:t>
            </a:r>
            <a:endParaRPr lang="en-US" sz="1600" dirty="0">
              <a:cs typeface="Calibri" panose="020F0502020204030204"/>
            </a:endParaRPr>
          </a:p>
          <a:p>
            <a:pPr marL="170815" indent="-170815">
              <a:buNone/>
            </a:pPr>
            <a:r>
              <a:rPr lang="en-US" sz="1600" dirty="0">
                <a:ea typeface="+mn-lt"/>
                <a:cs typeface="+mn-lt"/>
              </a:rPr>
              <a:t>National Research Council. (2012). </a:t>
            </a:r>
            <a:r>
              <a:rPr lang="en-US" sz="1600" i="1" dirty="0">
                <a:ea typeface="+mn-lt"/>
                <a:cs typeface="+mn-lt"/>
              </a:rPr>
              <a:t>A Framework for K-12 Science Education: Practices, Crosscutting Concepts, and Core Ideas. </a:t>
            </a:r>
            <a:r>
              <a:rPr lang="en-US" sz="1600" dirty="0">
                <a:ea typeface="+mn-lt"/>
                <a:cs typeface="+mn-lt"/>
              </a:rPr>
              <a:t>Washington, DC: The National Academies Press. </a:t>
            </a:r>
            <a:r>
              <a:rPr lang="en-US" sz="1600" dirty="0">
                <a:ea typeface="+mn-lt"/>
                <a:cs typeface="+mn-lt"/>
                <a:hlinkClick r:id="rId7"/>
              </a:rPr>
              <a:t>https://doi.org/10.17226/13165</a:t>
            </a:r>
            <a:r>
              <a:rPr lang="en-US" sz="1600" dirty="0">
                <a:ea typeface="+mn-lt"/>
                <a:cs typeface="+mn-lt"/>
              </a:rPr>
              <a:t>.</a:t>
            </a:r>
          </a:p>
          <a:p>
            <a:pPr marL="170815" indent="-170815">
              <a:buNone/>
            </a:pPr>
            <a:r>
              <a:rPr lang="en-US" sz="1600" dirty="0">
                <a:ea typeface="+mn-lt"/>
                <a:cs typeface="+mn-lt"/>
              </a:rPr>
              <a:t>National Science Teaching Association. (n.d.). </a:t>
            </a:r>
            <a:r>
              <a:rPr lang="en-US" sz="1600" i="1" dirty="0">
                <a:ea typeface="+mn-lt"/>
                <a:cs typeface="+mn-lt"/>
              </a:rPr>
              <a:t>Compare NGSS to Existing State Standards</a:t>
            </a:r>
            <a:r>
              <a:rPr lang="en-US" sz="1600" dirty="0">
                <a:ea typeface="+mn-lt"/>
                <a:cs typeface="+mn-lt"/>
              </a:rPr>
              <a:t>. Retrieved from </a:t>
            </a:r>
            <a:r>
              <a:rPr lang="en-US" sz="1600" dirty="0">
                <a:ea typeface="+mn-lt"/>
                <a:cs typeface="+mn-lt"/>
                <a:hlinkClick r:id="rId8"/>
              </a:rPr>
              <a:t>https://ngss.nsta.org/compare-the-standards.aspx</a:t>
            </a:r>
            <a:r>
              <a:rPr lang="en-US" sz="1600" dirty="0">
                <a:ea typeface="+mn-lt"/>
                <a:cs typeface="+mn-lt"/>
              </a:rPr>
              <a:t>.</a:t>
            </a:r>
          </a:p>
          <a:p>
            <a:pPr marL="170815" indent="-170815">
              <a:lnSpc>
                <a:spcPct val="100000"/>
              </a:lnSpc>
              <a:buNone/>
            </a:pPr>
            <a:r>
              <a:rPr lang="en-US" sz="1600" dirty="0">
                <a:ea typeface="+mn-lt"/>
                <a:cs typeface="+mn-lt"/>
              </a:rPr>
              <a:t>NGSS Lead States. (2013). Next Generation Science Standards: For States, By States. Washington DC: The National Academies Press. </a:t>
            </a:r>
          </a:p>
          <a:p>
            <a:pPr marL="170815" indent="-170815">
              <a:buNone/>
            </a:pPr>
            <a:r>
              <a:rPr lang="en-US" sz="1600" dirty="0">
                <a:ea typeface="+mn-lt"/>
                <a:cs typeface="+mn-lt"/>
              </a:rPr>
              <a:t>Pellegrino, J. W. (2018). </a:t>
            </a:r>
            <a:r>
              <a:rPr lang="en-US" sz="1600" i="1" dirty="0">
                <a:ea typeface="+mn-lt"/>
                <a:cs typeface="+mn-lt"/>
              </a:rPr>
              <a:t>Assessing Science Learning: Some of the Complexities &amp; Challenges </a:t>
            </a:r>
            <a:r>
              <a:rPr lang="en-US" sz="1600" dirty="0">
                <a:ea typeface="+mn-lt"/>
                <a:cs typeface="+mn-lt"/>
              </a:rPr>
              <a:t>[PowerPoint Slides]. </a:t>
            </a:r>
          </a:p>
          <a:p>
            <a:pPr marL="170815" indent="-170815">
              <a:buNone/>
            </a:pPr>
            <a:r>
              <a:rPr lang="en-US" sz="1600" dirty="0"/>
              <a:t>Steinberg, L.S., </a:t>
            </a:r>
            <a:r>
              <a:rPr lang="en-US" sz="1600" dirty="0" err="1"/>
              <a:t>Mislevy</a:t>
            </a:r>
            <a:r>
              <a:rPr lang="en-US" sz="1600" dirty="0"/>
              <a:t>, R.J., Almond, R.G., Baird, A.B., </a:t>
            </a:r>
            <a:r>
              <a:rPr lang="en-US" sz="1600" dirty="0" err="1"/>
              <a:t>Cahallan</a:t>
            </a:r>
            <a:r>
              <a:rPr lang="en-US" sz="1600" dirty="0"/>
              <a:t>, C., </a:t>
            </a:r>
            <a:r>
              <a:rPr lang="en-US" sz="1600" dirty="0" err="1"/>
              <a:t>DiBello</a:t>
            </a:r>
            <a:r>
              <a:rPr lang="en-US" sz="1600" dirty="0"/>
              <a:t>, L.V., </a:t>
            </a:r>
            <a:r>
              <a:rPr lang="en-US" sz="1600" dirty="0" err="1"/>
              <a:t>Senturk</a:t>
            </a:r>
            <a:r>
              <a:rPr lang="en-US" sz="1600" dirty="0"/>
              <a:t>, D., Yan, D., </a:t>
            </a:r>
            <a:r>
              <a:rPr lang="en-US" sz="1600" dirty="0" err="1"/>
              <a:t>Chernick</a:t>
            </a:r>
            <a:r>
              <a:rPr lang="en-US" sz="1600" dirty="0"/>
              <a:t>, H., &amp; </a:t>
            </a:r>
            <a:r>
              <a:rPr lang="en-US" sz="1600" dirty="0" err="1"/>
              <a:t>Kindfield</a:t>
            </a:r>
            <a:r>
              <a:rPr lang="en-US" sz="1600" dirty="0"/>
              <a:t>, A.C.H. (2003). </a:t>
            </a:r>
            <a:r>
              <a:rPr lang="en-US" sz="1600" i="1" dirty="0"/>
              <a:t>Introduction to the Biomass project: An illustration of evidence-centered assessment design and delivery capability</a:t>
            </a:r>
            <a:r>
              <a:rPr lang="en-US" sz="1600" dirty="0"/>
              <a:t>. CSE Technical Report. Los Angeles: UCLA Center for the Study of Evaluation.</a:t>
            </a:r>
            <a:endParaRPr lang="en-US" sz="1600" dirty="0">
              <a:cs typeface="Calibri" panose="020F0502020204030204"/>
            </a:endParaRPr>
          </a:p>
        </p:txBody>
      </p:sp>
    </p:spTree>
    <p:custDataLst>
      <p:tags r:id="rId1"/>
    </p:custDataLst>
    <p:extLst>
      <p:ext uri="{BB962C8B-B14F-4D97-AF65-F5344CB8AC3E}">
        <p14:creationId xmlns:p14="http://schemas.microsoft.com/office/powerpoint/2010/main" val="153691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8138F6A-3605-E84B-9028-58B537B74B2A}"/>
              </a:ext>
            </a:extLst>
          </p:cNvPr>
          <p:cNvSpPr>
            <a:spLocks noGrp="1" noChangeArrowheads="1"/>
          </p:cNvSpPr>
          <p:nvPr>
            <p:ph type="title"/>
            <p:custDataLst>
              <p:tags r:id="rId2"/>
            </p:custDataLst>
          </p:nvPr>
        </p:nvSpPr>
        <p:spPr>
          <a:xfrm>
            <a:off x="323850" y="318449"/>
            <a:ext cx="8229600" cy="1143000"/>
          </a:xfrm>
        </p:spPr>
        <p:txBody>
          <a:bodyPr vert="horz" lIns="91440" tIns="45720" rIns="91440" bIns="45720" rtlCol="0" anchor="ctr">
            <a:normAutofit/>
          </a:bodyPr>
          <a:lstStyle/>
          <a:p>
            <a:r>
              <a:rPr lang="en-US" dirty="0"/>
              <a:t>Assessment in the Service of Learning</a:t>
            </a:r>
          </a:p>
        </p:txBody>
      </p:sp>
      <p:sp>
        <p:nvSpPr>
          <p:cNvPr id="52227" name="Rectangle 3">
            <a:extLst>
              <a:ext uri="{FF2B5EF4-FFF2-40B4-BE49-F238E27FC236}">
                <a16:creationId xmlns:a16="http://schemas.microsoft.com/office/drawing/2014/main" id="{A5256E7B-A45F-4E48-A28D-DA7617208364}"/>
              </a:ext>
            </a:extLst>
          </p:cNvPr>
          <p:cNvSpPr>
            <a:spLocks noGrp="1" noChangeArrowheads="1"/>
          </p:cNvSpPr>
          <p:nvPr>
            <p:ph idx="1"/>
            <p:custDataLst>
              <p:tags r:id="rId3"/>
            </p:custDataLst>
          </p:nvPr>
        </p:nvSpPr>
        <p:spPr>
          <a:xfrm>
            <a:off x="457200" y="1461449"/>
            <a:ext cx="8229600" cy="4784118"/>
          </a:xfrm>
        </p:spPr>
        <p:txBody>
          <a:bodyPr>
            <a:normAutofit/>
          </a:bodyPr>
          <a:lstStyle/>
          <a:p>
            <a:pPr marL="228600" indent="-228600">
              <a:lnSpc>
                <a:spcPct val="100000"/>
              </a:lnSpc>
              <a:spcBef>
                <a:spcPts val="0"/>
              </a:spcBef>
              <a:spcAft>
                <a:spcPts val="600"/>
              </a:spcAft>
            </a:pPr>
            <a:r>
              <a:rPr lang="en-US" altLang="en-US" sz="3200" dirty="0"/>
              <a:t>Assessment is the art and science of knowing what students</a:t>
            </a:r>
            <a:r>
              <a:rPr lang="en-US" altLang="ja-JP" sz="3200" dirty="0"/>
              <a:t> know.</a:t>
            </a:r>
          </a:p>
          <a:p>
            <a:pPr marL="228600" indent="-228600">
              <a:lnSpc>
                <a:spcPct val="100000"/>
              </a:lnSpc>
              <a:spcBef>
                <a:spcPts val="0"/>
              </a:spcBef>
              <a:spcAft>
                <a:spcPts val="600"/>
              </a:spcAft>
            </a:pPr>
            <a:r>
              <a:rPr lang="en-US" altLang="en-US" sz="3200" dirty="0"/>
              <a:t>Assessments provide </a:t>
            </a:r>
            <a:r>
              <a:rPr lang="ja-JP" altLang="en-US" sz="3200" dirty="0"/>
              <a:t>“</a:t>
            </a:r>
            <a:r>
              <a:rPr lang="en-US" altLang="ja-JP" sz="3200" dirty="0"/>
              <a:t>evidence</a:t>
            </a:r>
            <a:r>
              <a:rPr lang="ja-JP" altLang="en-US" sz="3200" dirty="0"/>
              <a:t>”</a:t>
            </a:r>
            <a:r>
              <a:rPr lang="en-US" altLang="ja-JP" sz="3200" dirty="0"/>
              <a:t> of students</a:t>
            </a:r>
            <a:r>
              <a:rPr lang="ja-JP" altLang="en-US" sz="3200" dirty="0"/>
              <a:t>’</a:t>
            </a:r>
            <a:r>
              <a:rPr lang="en-US" altLang="ja-JP" sz="3200" dirty="0"/>
              <a:t> knowledge, skills, and abilities (KSAs).</a:t>
            </a:r>
          </a:p>
          <a:p>
            <a:pPr marL="228600" indent="-228600">
              <a:lnSpc>
                <a:spcPct val="100000"/>
              </a:lnSpc>
              <a:spcBef>
                <a:spcPts val="0"/>
              </a:spcBef>
              <a:spcAft>
                <a:spcPts val="600"/>
              </a:spcAft>
            </a:pPr>
            <a:r>
              <a:rPr lang="en-US" altLang="en-US" sz="3200" dirty="0"/>
              <a:t>Evidence supports teacher </a:t>
            </a:r>
            <a:r>
              <a:rPr lang="ja-JP" altLang="en-US" sz="3200" dirty="0"/>
              <a:t>“</a:t>
            </a:r>
            <a:r>
              <a:rPr lang="en-US" altLang="ja-JP" sz="3200" dirty="0"/>
              <a:t>inferences</a:t>
            </a:r>
            <a:r>
              <a:rPr lang="ja-JP" altLang="en-US" sz="3200" dirty="0"/>
              <a:t>”</a:t>
            </a:r>
            <a:r>
              <a:rPr lang="en-US" altLang="ja-JP" sz="3200" dirty="0"/>
              <a:t> of what students know and can do.</a:t>
            </a:r>
          </a:p>
          <a:p>
            <a:pPr marL="228600" indent="-228600">
              <a:lnSpc>
                <a:spcPct val="100000"/>
              </a:lnSpc>
              <a:spcBef>
                <a:spcPts val="0"/>
              </a:spcBef>
              <a:spcAft>
                <a:spcPts val="600"/>
              </a:spcAft>
            </a:pPr>
            <a:r>
              <a:rPr lang="en-US" altLang="en-US" sz="3200" dirty="0"/>
              <a:t>Inferences guide and inform instruction.</a:t>
            </a:r>
          </a:p>
        </p:txBody>
      </p:sp>
    </p:spTree>
    <p:custDataLst>
      <p:tags r:id="rId1"/>
    </p:custDataLst>
    <p:extLst>
      <p:ext uri="{BB962C8B-B14F-4D97-AF65-F5344CB8AC3E}">
        <p14:creationId xmlns:p14="http://schemas.microsoft.com/office/powerpoint/2010/main" val="398153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576FF73-76B8-194A-B23F-CE3E0DACAB67}"/>
              </a:ext>
            </a:extLst>
          </p:cNvPr>
          <p:cNvSpPr>
            <a:spLocks noGrp="1" noChangeArrowheads="1"/>
          </p:cNvSpPr>
          <p:nvPr>
            <p:ph type="title"/>
          </p:nvPr>
        </p:nvSpPr>
        <p:spPr/>
        <p:txBody>
          <a:bodyPr>
            <a:normAutofit/>
          </a:bodyPr>
          <a:lstStyle/>
          <a:p>
            <a:pPr eaLnBrk="1" hangingPunct="1"/>
            <a:r>
              <a:rPr lang="en-US" altLang="en-US" b="1" dirty="0">
                <a:effectLst/>
              </a:rPr>
              <a:t>Making Students</a:t>
            </a:r>
            <a:r>
              <a:rPr lang="ja-JP" altLang="en-US" b="1" dirty="0">
                <a:effectLst/>
              </a:rPr>
              <a:t>’</a:t>
            </a:r>
            <a:r>
              <a:rPr lang="en-US" altLang="ja-JP" b="1" dirty="0">
                <a:effectLst/>
              </a:rPr>
              <a:t> Thinking Visible</a:t>
            </a:r>
            <a:endParaRPr lang="en-US" altLang="en-US" b="1" dirty="0">
              <a:effectLst/>
            </a:endParaRPr>
          </a:p>
        </p:txBody>
      </p:sp>
      <p:sp>
        <p:nvSpPr>
          <p:cNvPr id="53251" name="Rectangle 3">
            <a:extLst>
              <a:ext uri="{FF2B5EF4-FFF2-40B4-BE49-F238E27FC236}">
                <a16:creationId xmlns:a16="http://schemas.microsoft.com/office/drawing/2014/main" id="{9B798A2C-3398-BD4F-97FF-CDC890CA46E5}"/>
              </a:ext>
            </a:extLst>
          </p:cNvPr>
          <p:cNvSpPr>
            <a:spLocks noGrp="1" noChangeArrowheads="1"/>
          </p:cNvSpPr>
          <p:nvPr>
            <p:ph idx="1"/>
          </p:nvPr>
        </p:nvSpPr>
        <p:spPr/>
        <p:txBody>
          <a:bodyPr>
            <a:normAutofit/>
          </a:bodyPr>
          <a:lstStyle/>
          <a:p>
            <a:pPr marL="228600" indent="-228600">
              <a:lnSpc>
                <a:spcPct val="100000"/>
              </a:lnSpc>
              <a:spcBef>
                <a:spcPts val="0"/>
              </a:spcBef>
              <a:spcAft>
                <a:spcPts val="600"/>
              </a:spcAft>
            </a:pPr>
            <a:r>
              <a:rPr lang="en-US" altLang="en-US" sz="3200" dirty="0"/>
              <a:t>Students approach new learning with complex, but often incomplete, views of the world.</a:t>
            </a:r>
          </a:p>
          <a:p>
            <a:pPr marL="228600" indent="-228600">
              <a:lnSpc>
                <a:spcPct val="100000"/>
              </a:lnSpc>
              <a:spcBef>
                <a:spcPts val="0"/>
              </a:spcBef>
              <a:spcAft>
                <a:spcPts val="600"/>
              </a:spcAft>
            </a:pPr>
            <a:r>
              <a:rPr lang="en-US" altLang="en-US" sz="3200" dirty="0"/>
              <a:t>If this initial understanding is not engaged, they often fail to grasp new concepts.</a:t>
            </a:r>
          </a:p>
          <a:p>
            <a:pPr marL="228600" indent="-228600">
              <a:lnSpc>
                <a:spcPct val="100000"/>
              </a:lnSpc>
              <a:spcBef>
                <a:spcPts val="0"/>
              </a:spcBef>
              <a:spcAft>
                <a:spcPts val="600"/>
              </a:spcAft>
            </a:pPr>
            <a:r>
              <a:rPr lang="en-US" altLang="en-US" sz="3200" dirty="0"/>
              <a:t>Teachers need to </a:t>
            </a:r>
            <a:r>
              <a:rPr lang="ja-JP" altLang="en-US" sz="3200" dirty="0"/>
              <a:t>“</a:t>
            </a:r>
            <a:r>
              <a:rPr lang="en-US" altLang="ja-JP" sz="3200" dirty="0"/>
              <a:t>make visible</a:t>
            </a:r>
            <a:r>
              <a:rPr lang="ja-JP" altLang="en-US" sz="3200" dirty="0"/>
              <a:t>”</a:t>
            </a:r>
            <a:r>
              <a:rPr lang="en-US" altLang="ja-JP" sz="3200" dirty="0"/>
              <a:t> students</a:t>
            </a:r>
            <a:r>
              <a:rPr lang="ja-JP" altLang="en-US" sz="3200" dirty="0"/>
              <a:t>’</a:t>
            </a:r>
            <a:r>
              <a:rPr lang="en-US" altLang="ja-JP" sz="3200" dirty="0"/>
              <a:t> pre-existing knowledge and incomplete understanding.</a:t>
            </a:r>
            <a:endParaRPr lang="en-US" altLang="en-US" sz="3200" dirty="0"/>
          </a:p>
        </p:txBody>
      </p:sp>
    </p:spTree>
    <p:custDataLst>
      <p:tags r:id="rId1"/>
    </p:custDataLst>
    <p:extLst>
      <p:ext uri="{BB962C8B-B14F-4D97-AF65-F5344CB8AC3E}">
        <p14:creationId xmlns:p14="http://schemas.microsoft.com/office/powerpoint/2010/main" val="283086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9E8F2FF8-5DA9-4C64-A80A-537ED5DDDE0A}"/>
              </a:ext>
            </a:extLst>
          </p:cNvPr>
          <p:cNvPicPr>
            <a:picLocks noChangeAspect="1"/>
          </p:cNvPicPr>
          <p:nvPr/>
        </p:nvPicPr>
        <p:blipFill rotWithShape="1">
          <a:blip r:embed="rId4">
            <a:extLst>
              <a:ext uri="{28A0092B-C50C-407E-A947-70E740481C1C}">
                <a14:useLocalDpi xmlns:a14="http://schemas.microsoft.com/office/drawing/2010/main" val="0"/>
              </a:ext>
            </a:extLst>
          </a:blip>
          <a:srcRect l="-2494" t="14860" r="-2" b="32205"/>
          <a:stretch/>
        </p:blipFill>
        <p:spPr>
          <a:xfrm>
            <a:off x="3765551" y="28252"/>
            <a:ext cx="5618479" cy="290168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ACC4E1D-E7D4-4A43-900C-7728F5D31275}"/>
              </a:ext>
            </a:extLst>
          </p:cNvPr>
          <p:cNvSpPr>
            <a:spLocks noGrp="1"/>
          </p:cNvSpPr>
          <p:nvPr>
            <p:ph type="title"/>
          </p:nvPr>
        </p:nvSpPr>
        <p:spPr>
          <a:xfrm>
            <a:off x="275674" y="603956"/>
            <a:ext cx="4133766" cy="1243584"/>
          </a:xfrm>
        </p:spPr>
        <p:txBody>
          <a:bodyPr vert="horz" lIns="91440" tIns="45720" rIns="91440" bIns="45720" rtlCol="0" anchor="ctr">
            <a:noAutofit/>
          </a:bodyPr>
          <a:lstStyle/>
          <a:p>
            <a:pPr defTabSz="914400"/>
            <a:r>
              <a:rPr lang="en-US" sz="3000" kern="1200" dirty="0">
                <a:latin typeface="+mj-lt"/>
                <a:ea typeface="+mj-ea"/>
                <a:cs typeface="+mj-cs"/>
              </a:rPr>
              <a:t>Science is </a:t>
            </a:r>
            <a:r>
              <a:rPr lang="en-US" sz="3000" i="1" kern="1200" dirty="0">
                <a:latin typeface="+mj-lt"/>
                <a:ea typeface="+mj-ea"/>
                <a:cs typeface="+mj-cs"/>
              </a:rPr>
              <a:t>exploring</a:t>
            </a:r>
            <a:r>
              <a:rPr lang="en-US" sz="3000" kern="1200" dirty="0">
                <a:latin typeface="+mj-lt"/>
                <a:ea typeface="+mj-ea"/>
                <a:cs typeface="+mj-cs"/>
              </a:rPr>
              <a:t> and then </a:t>
            </a:r>
            <a:r>
              <a:rPr lang="en-US" sz="3000" i="1" kern="1200" dirty="0">
                <a:latin typeface="+mj-lt"/>
                <a:ea typeface="+mj-ea"/>
                <a:cs typeface="+mj-cs"/>
              </a:rPr>
              <a:t>explaining: </a:t>
            </a:r>
            <a:br>
              <a:rPr lang="en-US" sz="3000" i="1" kern="1200" dirty="0">
                <a:latin typeface="+mj-lt"/>
                <a:ea typeface="+mj-ea"/>
                <a:cs typeface="+mj-cs"/>
              </a:rPr>
            </a:br>
            <a:r>
              <a:rPr lang="en-US" sz="3000" kern="1200" dirty="0">
                <a:latin typeface="+mj-lt"/>
                <a:ea typeface="+mj-ea"/>
                <a:cs typeface="+mj-cs"/>
              </a:rPr>
              <a:t>The Amazing Triple Spiral – What’s happening?</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A88C6855-0224-445E-B4E7-506D4F6E84CA}"/>
              </a:ext>
            </a:extLst>
          </p:cNvPr>
          <p:cNvSpPr/>
          <p:nvPr/>
        </p:nvSpPr>
        <p:spPr>
          <a:xfrm>
            <a:off x="3633858" y="6722561"/>
            <a:ext cx="5510142" cy="178192"/>
          </a:xfrm>
          <a:prstGeom prst="rect">
            <a:avLst/>
          </a:prstGeom>
          <a:solidFill>
            <a:srgbClr val="000000">
              <a:alpha val="50000"/>
            </a:srgbClr>
          </a:solidFill>
          <a:ln>
            <a:noFill/>
          </a:ln>
        </p:spPr>
        <p:txBody>
          <a:bodyPr wrap="square">
            <a:noAutofit/>
          </a:bodyPr>
          <a:lstStyle/>
          <a:p>
            <a:pPr algn="ctr">
              <a:spcAft>
                <a:spcPts val="600"/>
              </a:spcAft>
            </a:pPr>
            <a:r>
              <a:rPr lang="en-US" sz="800" dirty="0">
                <a:solidFill>
                  <a:srgbClr val="FFFFFF"/>
                </a:solidFill>
              </a:rPr>
              <a:t>"Domino Spiral" by Fractured Pixel is licensed with CC BY-NC-SA 2.0 (https://creativecommons.org/licenses/by-nc-sa/2.0/)</a:t>
            </a:r>
          </a:p>
        </p:txBody>
      </p:sp>
      <p:pic>
        <p:nvPicPr>
          <p:cNvPr id="24" name="Picture 23">
            <a:extLst>
              <a:ext uri="{FF2B5EF4-FFF2-40B4-BE49-F238E27FC236}">
                <a16:creationId xmlns:a16="http://schemas.microsoft.com/office/drawing/2014/main" id="{CA8930E2-5ABB-46E9-B156-573469071F5C}"/>
              </a:ext>
            </a:extLst>
          </p:cNvPr>
          <p:cNvPicPr>
            <a:picLocks noChangeAspect="1"/>
          </p:cNvPicPr>
          <p:nvPr/>
        </p:nvPicPr>
        <p:blipFill rotWithShape="1">
          <a:blip r:embed="rId5"/>
          <a:srcRect l="1588" t="5882" r="13562"/>
          <a:stretch/>
        </p:blipFill>
        <p:spPr>
          <a:xfrm>
            <a:off x="0" y="5223976"/>
            <a:ext cx="4578503" cy="774488"/>
          </a:xfrm>
          <a:prstGeom prst="rect">
            <a:avLst/>
          </a:prstGeom>
        </p:spPr>
      </p:pic>
      <p:pic>
        <p:nvPicPr>
          <p:cNvPr id="1026" name="Picture 2" descr="Domino Spiral">
            <a:extLst>
              <a:ext uri="{FF2B5EF4-FFF2-40B4-BE49-F238E27FC236}">
                <a16:creationId xmlns:a16="http://schemas.microsoft.com/office/drawing/2014/main" id="{6E6EB42F-5AC6-407B-8BCC-D3FB09901E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761" r="16605" b="-2"/>
          <a:stretch/>
        </p:blipFill>
        <p:spPr bwMode="auto">
          <a:xfrm>
            <a:off x="4012830" y="3353104"/>
            <a:ext cx="514742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588DBD4E-7E6E-457E-84E4-F8CEFD023621}"/>
              </a:ext>
            </a:extLst>
          </p:cNvPr>
          <p:cNvSpPr/>
          <p:nvPr/>
        </p:nvSpPr>
        <p:spPr>
          <a:xfrm>
            <a:off x="-24647" y="2725202"/>
            <a:ext cx="4239059" cy="2422052"/>
          </a:xfrm>
          <a:prstGeom prst="wedgeEllipseCallout">
            <a:avLst>
              <a:gd name="adj1" fmla="val 62543"/>
              <a:gd name="adj2" fmla="val -61173"/>
            </a:avLst>
          </a:prstGeom>
          <a:solidFill>
            <a:srgbClr val="E9EBF5"/>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10000"/>
          </a:bodyPr>
          <a:lstStyle/>
          <a:p>
            <a:pPr algn="ctr" defTabSz="914400">
              <a:lnSpc>
                <a:spcPct val="90000"/>
              </a:lnSpc>
              <a:spcAft>
                <a:spcPts val="600"/>
              </a:spcAft>
            </a:pPr>
            <a:r>
              <a:rPr lang="en-US" sz="2400" dirty="0">
                <a:solidFill>
                  <a:schemeClr val="tx1"/>
                </a:solidFill>
              </a:rPr>
              <a:t>Pause the presentation and view the video, “THE AMAZING TRIPLE SPIRAL (15,000 DOMINOES)” in the Web Links pod!</a:t>
            </a:r>
          </a:p>
        </p:txBody>
      </p:sp>
    </p:spTree>
    <p:custDataLst>
      <p:tags r:id="rId1"/>
    </p:custDataLst>
    <p:extLst>
      <p:ext uri="{BB962C8B-B14F-4D97-AF65-F5344CB8AC3E}">
        <p14:creationId xmlns:p14="http://schemas.microsoft.com/office/powerpoint/2010/main" val="329174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Educators</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365768" y="1572237"/>
            <a:ext cx="7321031" cy="4784118"/>
          </a:xfrm>
        </p:spPr>
        <p:txBody>
          <a:bodyPr vert="horz" lIns="91440" tIns="45720" rIns="91440" bIns="45720" rtlCol="0">
            <a:normAutofit/>
          </a:bodyPr>
          <a:lstStyle/>
          <a:p>
            <a:pPr marL="0" indent="0">
              <a:spcBef>
                <a:spcPts val="600"/>
              </a:spcBef>
              <a:buNone/>
            </a:pPr>
            <a:r>
              <a:rPr lang="en-US" sz="2800" dirty="0"/>
              <a:t>Educators are those people who support student learning. They may work in classrooms, in administration at the school, local, state, or higher education level, or provide direct or indirect supports for those who work in classrooms or administration.</a:t>
            </a:r>
          </a:p>
        </p:txBody>
      </p:sp>
      <p:grpSp>
        <p:nvGrpSpPr>
          <p:cNvPr id="3" name="Group 2">
            <a:extLst>
              <a:ext uri="{FF2B5EF4-FFF2-40B4-BE49-F238E27FC236}">
                <a16:creationId xmlns:a16="http://schemas.microsoft.com/office/drawing/2014/main" id="{21EF608C-86AE-4539-A222-D702E326CDA5}"/>
              </a:ext>
            </a:extLst>
          </p:cNvPr>
          <p:cNvGrpSpPr/>
          <p:nvPr/>
        </p:nvGrpSpPr>
        <p:grpSpPr>
          <a:xfrm>
            <a:off x="457200" y="1417320"/>
            <a:ext cx="914400" cy="914400"/>
            <a:chOff x="175533" y="1330194"/>
            <a:chExt cx="914400" cy="914400"/>
          </a:xfrm>
        </p:grpSpPr>
        <p:pic>
          <p:nvPicPr>
            <p:cNvPr id="6" name="Graphic 16" descr="Lightbulb">
              <a:extLst>
                <a:ext uri="{FF2B5EF4-FFF2-40B4-BE49-F238E27FC236}">
                  <a16:creationId xmlns:a16="http://schemas.microsoft.com/office/drawing/2014/main" id="{BBD9704E-5702-4AEA-8856-ED859AECFF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A3C1CE19-90BB-47BD-B8E9-C384FD5D8D81}"/>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8295FD43-D6DC-4A2E-BF95-8DF9BA488BCB}"/>
              </a:ext>
            </a:extLst>
          </p:cNvPr>
          <p:cNvPicPr>
            <a:picLocks noChangeAspect="1" noChangeArrowheads="1"/>
          </p:cNvPicPr>
          <p:nvPr/>
        </p:nvPicPr>
        <p:blipFill>
          <a:blip r:embed="rId8"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86552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Evidence</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341994" y="1572237"/>
            <a:ext cx="7344805" cy="4784118"/>
          </a:xfrm>
        </p:spPr>
        <p:txBody>
          <a:bodyPr vert="horz" lIns="91440" tIns="45720" rIns="91440" bIns="45720" rtlCol="0" anchor="t">
            <a:normAutofit/>
          </a:bodyPr>
          <a:lstStyle/>
          <a:p>
            <a:pPr marL="0" indent="0">
              <a:spcBef>
                <a:spcPts val="600"/>
              </a:spcBef>
              <a:buNone/>
            </a:pPr>
            <a:r>
              <a:rPr lang="en-US" sz="2800" dirty="0">
                <a:ea typeface="+mn-lt"/>
                <a:cs typeface="+mn-lt"/>
              </a:rPr>
              <a:t>Evidence is the information gathered from an assessment that can be interpreted and used to make inferences about students’ knowledge or competency.</a:t>
            </a:r>
            <a:endParaRPr lang="en-US" dirty="0">
              <a:ea typeface="+mn-lt"/>
              <a:cs typeface="+mn-lt"/>
            </a:endParaRPr>
          </a:p>
          <a:p>
            <a:pPr marL="0" indent="0">
              <a:spcBef>
                <a:spcPts val="600"/>
              </a:spcBef>
              <a:buNone/>
            </a:pPr>
            <a:endParaRPr lang="en-US" sz="2800" dirty="0">
              <a:ea typeface="+mn-lt"/>
              <a:cs typeface="+mn-lt"/>
            </a:endParaRPr>
          </a:p>
          <a:p>
            <a:pPr marL="0" indent="0">
              <a:spcBef>
                <a:spcPts val="600"/>
              </a:spcBef>
              <a:buNone/>
            </a:pPr>
            <a:r>
              <a:rPr lang="en-US" sz="2800" dirty="0">
                <a:ea typeface="+mn-lt"/>
                <a:cs typeface="+mn-lt"/>
              </a:rPr>
              <a:t>To truly know the degree to which students understand a concept, educators must make sure they are gathering the right evidence in the right way for what they want to know or understand about their students.</a:t>
            </a:r>
            <a:endParaRPr lang="en-US" dirty="0">
              <a:ea typeface="+mn-lt"/>
              <a:cs typeface="+mn-lt"/>
            </a:endParaRPr>
          </a:p>
        </p:txBody>
      </p:sp>
      <p:grpSp>
        <p:nvGrpSpPr>
          <p:cNvPr id="3" name="Group 2">
            <a:extLst>
              <a:ext uri="{FF2B5EF4-FFF2-40B4-BE49-F238E27FC236}">
                <a16:creationId xmlns:a16="http://schemas.microsoft.com/office/drawing/2014/main" id="{5388BE60-3E1C-4211-A37F-E060C845425F}"/>
              </a:ext>
            </a:extLst>
          </p:cNvPr>
          <p:cNvGrpSpPr/>
          <p:nvPr/>
        </p:nvGrpSpPr>
        <p:grpSpPr>
          <a:xfrm>
            <a:off x="348868" y="1429735"/>
            <a:ext cx="914400" cy="914400"/>
            <a:chOff x="175533" y="1287062"/>
            <a:chExt cx="914400" cy="914400"/>
          </a:xfrm>
        </p:grpSpPr>
        <p:pic>
          <p:nvPicPr>
            <p:cNvPr id="6" name="Graphic 16" descr="Lightbulb">
              <a:extLst>
                <a:ext uri="{FF2B5EF4-FFF2-40B4-BE49-F238E27FC236}">
                  <a16:creationId xmlns:a16="http://schemas.microsoft.com/office/drawing/2014/main" id="{D2872E64-C29B-4030-ADF1-C612D1DC11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9DA559CB-1C8A-4DED-A169-56A7083CEAE3}"/>
                </a:ext>
              </a:extLst>
            </p:cNvPr>
            <p:cNvSpPr/>
            <p:nvPr/>
          </p:nvSpPr>
          <p:spPr>
            <a:xfrm>
              <a:off x="175533" y="1287062"/>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92D11186-9B99-4E72-9ABA-546A27076E69}"/>
              </a:ext>
            </a:extLst>
          </p:cNvPr>
          <p:cNvPicPr>
            <a:picLocks noChangeAspect="1" noChangeArrowheads="1"/>
          </p:cNvPicPr>
          <p:nvPr/>
        </p:nvPicPr>
        <p:blipFill>
          <a:blip r:embed="rId8"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1560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8ED11B5-2F2C-4165-AF48-7FDD8F1DEB9C}"/>
              </a:ext>
            </a:extLst>
          </p:cNvPr>
          <p:cNvSpPr/>
          <p:nvPr/>
        </p:nvSpPr>
        <p:spPr>
          <a:xfrm>
            <a:off x="201530" y="1961908"/>
            <a:ext cx="4370470" cy="43838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4" name="Rectangle 33">
            <a:extLst>
              <a:ext uri="{FF2B5EF4-FFF2-40B4-BE49-F238E27FC236}">
                <a16:creationId xmlns:a16="http://schemas.microsoft.com/office/drawing/2014/main" id="{2C43989A-D5DC-4EFC-921B-575C34F83DBC}"/>
              </a:ext>
            </a:extLst>
          </p:cNvPr>
          <p:cNvSpPr/>
          <p:nvPr/>
        </p:nvSpPr>
        <p:spPr>
          <a:xfrm>
            <a:off x="4572000" y="1964886"/>
            <a:ext cx="4370470" cy="43838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0" name="Arrow: Striped Right 19">
            <a:extLst>
              <a:ext uri="{FF2B5EF4-FFF2-40B4-BE49-F238E27FC236}">
                <a16:creationId xmlns:a16="http://schemas.microsoft.com/office/drawing/2014/main" id="{6D9CBEDB-2273-4A5F-BA70-CEF49B9F0548}"/>
              </a:ext>
            </a:extLst>
          </p:cNvPr>
          <p:cNvSpPr/>
          <p:nvPr/>
        </p:nvSpPr>
        <p:spPr>
          <a:xfrm>
            <a:off x="4234314" y="3208680"/>
            <a:ext cx="675372" cy="1781169"/>
          </a:xfrm>
          <a:prstGeom prst="stripedRightArrow">
            <a:avLst>
              <a:gd name="adj1" fmla="val 50000"/>
              <a:gd name="adj2" fmla="val 50000"/>
            </a:avLst>
          </a:prstGeom>
          <a:gradFill flip="none" rotWithShape="1">
            <a:gsLst>
              <a:gs pos="0">
                <a:schemeClr val="accent1">
                  <a:lumMod val="20000"/>
                  <a:lumOff val="80000"/>
                </a:schemeClr>
              </a:gs>
              <a:gs pos="46000">
                <a:schemeClr val="accent1">
                  <a:lumMod val="40000"/>
                  <a:lumOff val="60000"/>
                </a:schemeClr>
              </a:gs>
              <a:gs pos="100000">
                <a:schemeClr val="accent1">
                  <a:lumMod val="60000"/>
                  <a:lumOff val="40000"/>
                </a:schemeClr>
              </a:gs>
            </a:gsLst>
            <a:lin ang="2700000" scaled="1"/>
            <a:tileRect/>
          </a:gra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 name="Title 1">
            <a:extLst>
              <a:ext uri="{FF2B5EF4-FFF2-40B4-BE49-F238E27FC236}">
                <a16:creationId xmlns:a16="http://schemas.microsoft.com/office/drawing/2014/main" id="{4D77A82F-F81F-4074-8380-C6D2B54C07C4}"/>
              </a:ext>
            </a:extLst>
          </p:cNvPr>
          <p:cNvSpPr>
            <a:spLocks noGrp="1"/>
          </p:cNvSpPr>
          <p:nvPr>
            <p:ph type="title"/>
          </p:nvPr>
        </p:nvSpPr>
        <p:spPr>
          <a:xfrm>
            <a:off x="201530" y="169126"/>
            <a:ext cx="8229600" cy="1143000"/>
          </a:xfrm>
        </p:spPr>
        <p:txBody>
          <a:bodyPr>
            <a:normAutofit/>
          </a:bodyPr>
          <a:lstStyle/>
          <a:p>
            <a:r>
              <a:rPr lang="en-US" sz="3600" dirty="0"/>
              <a:t>Assessment in the Context of the NGSS</a:t>
            </a:r>
          </a:p>
        </p:txBody>
      </p:sp>
      <p:graphicFrame>
        <p:nvGraphicFramePr>
          <p:cNvPr id="15" name="Table 15">
            <a:extLst>
              <a:ext uri="{FF2B5EF4-FFF2-40B4-BE49-F238E27FC236}">
                <a16:creationId xmlns:a16="http://schemas.microsoft.com/office/drawing/2014/main" id="{27428A15-3C65-4CCD-B0C5-D459610FAEE9}"/>
              </a:ext>
            </a:extLst>
          </p:cNvPr>
          <p:cNvGraphicFramePr>
            <a:graphicFrameLocks noGrp="1"/>
          </p:cNvGraphicFramePr>
          <p:nvPr>
            <p:ph idx="1"/>
            <p:extLst>
              <p:ext uri="{D42A27DB-BD31-4B8C-83A1-F6EECF244321}">
                <p14:modId xmlns:p14="http://schemas.microsoft.com/office/powerpoint/2010/main" val="1228875074"/>
              </p:ext>
            </p:extLst>
          </p:nvPr>
        </p:nvGraphicFramePr>
        <p:xfrm>
          <a:off x="348915" y="1571623"/>
          <a:ext cx="4114800" cy="552847"/>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596717002"/>
                    </a:ext>
                  </a:extLst>
                </a:gridCol>
              </a:tblGrid>
              <a:tr h="552847">
                <a:tc>
                  <a:txBody>
                    <a:bodyPr/>
                    <a:lstStyle/>
                    <a:p>
                      <a:pPr algn="ctr"/>
                      <a:r>
                        <a:rPr lang="en-US" sz="1800" b="1" dirty="0"/>
                        <a:t>Previous State Standards</a:t>
                      </a:r>
                    </a:p>
                  </a:txBody>
                  <a:tcPr/>
                </a:tc>
                <a:extLst>
                  <a:ext uri="{0D108BD9-81ED-4DB2-BD59-A6C34878D82A}">
                    <a16:rowId xmlns:a16="http://schemas.microsoft.com/office/drawing/2014/main" val="3065715961"/>
                  </a:ext>
                </a:extLst>
              </a:tr>
            </a:tbl>
          </a:graphicData>
        </a:graphic>
      </p:graphicFrame>
      <p:graphicFrame>
        <p:nvGraphicFramePr>
          <p:cNvPr id="17" name="Table 15">
            <a:extLst>
              <a:ext uri="{FF2B5EF4-FFF2-40B4-BE49-F238E27FC236}">
                <a16:creationId xmlns:a16="http://schemas.microsoft.com/office/drawing/2014/main" id="{5DD78693-CEFE-4564-8C55-71E8E21269E4}"/>
              </a:ext>
            </a:extLst>
          </p:cNvPr>
          <p:cNvGraphicFramePr>
            <a:graphicFrameLocks/>
          </p:cNvGraphicFramePr>
          <p:nvPr>
            <p:extLst>
              <p:ext uri="{D42A27DB-BD31-4B8C-83A1-F6EECF244321}">
                <p14:modId xmlns:p14="http://schemas.microsoft.com/office/powerpoint/2010/main" val="2100779068"/>
              </p:ext>
            </p:extLst>
          </p:nvPr>
        </p:nvGraphicFramePr>
        <p:xfrm>
          <a:off x="4791577" y="1571623"/>
          <a:ext cx="4114800" cy="36576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596717002"/>
                    </a:ext>
                  </a:extLst>
                </a:gridCol>
              </a:tblGrid>
              <a:tr h="0">
                <a:tc>
                  <a:txBody>
                    <a:bodyPr/>
                    <a:lstStyle/>
                    <a:p>
                      <a:pPr algn="ctr"/>
                      <a:r>
                        <a:rPr lang="en-US" sz="1800" b="1" dirty="0"/>
                        <a:t>Next Generation Science Standards</a:t>
                      </a:r>
                    </a:p>
                  </a:txBody>
                  <a:tcPr/>
                </a:tc>
                <a:extLst>
                  <a:ext uri="{0D108BD9-81ED-4DB2-BD59-A6C34878D82A}">
                    <a16:rowId xmlns:a16="http://schemas.microsoft.com/office/drawing/2014/main" val="3065715961"/>
                  </a:ext>
                </a:extLst>
              </a:tr>
            </a:tbl>
          </a:graphicData>
        </a:graphic>
      </p:graphicFrame>
      <p:sp>
        <p:nvSpPr>
          <p:cNvPr id="18" name="Rectangle 17">
            <a:extLst>
              <a:ext uri="{FF2B5EF4-FFF2-40B4-BE49-F238E27FC236}">
                <a16:creationId xmlns:a16="http://schemas.microsoft.com/office/drawing/2014/main" id="{34836B41-E91C-4D6F-A992-09B7B497D816}"/>
              </a:ext>
            </a:extLst>
          </p:cNvPr>
          <p:cNvSpPr/>
          <p:nvPr/>
        </p:nvSpPr>
        <p:spPr>
          <a:xfrm>
            <a:off x="181018" y="6522558"/>
            <a:ext cx="8229599" cy="307777"/>
          </a:xfrm>
          <a:prstGeom prst="rect">
            <a:avLst/>
          </a:prstGeom>
        </p:spPr>
        <p:txBody>
          <a:bodyPr wrap="square">
            <a:spAutoFit/>
          </a:bodyPr>
          <a:lstStyle/>
          <a:p>
            <a:r>
              <a:rPr lang="en-US" sz="1400" dirty="0"/>
              <a:t>Retrieved from the National Science Teaching Association: </a:t>
            </a:r>
            <a:r>
              <a:rPr lang="en-US" sz="1400" dirty="0">
                <a:hlinkClick r:id="rId4"/>
              </a:rPr>
              <a:t>https://ngss.nsta.org/compare-the-standards.aspx</a:t>
            </a:r>
            <a:r>
              <a:rPr lang="en-US" sz="1400" dirty="0"/>
              <a:t> </a:t>
            </a:r>
          </a:p>
        </p:txBody>
      </p:sp>
      <p:sp>
        <p:nvSpPr>
          <p:cNvPr id="21" name="Rectangle 20">
            <a:extLst>
              <a:ext uri="{FF2B5EF4-FFF2-40B4-BE49-F238E27FC236}">
                <a16:creationId xmlns:a16="http://schemas.microsoft.com/office/drawing/2014/main" id="{74EADDD5-5000-4850-8A21-09B72988CA89}"/>
              </a:ext>
            </a:extLst>
          </p:cNvPr>
          <p:cNvSpPr/>
          <p:nvPr/>
        </p:nvSpPr>
        <p:spPr>
          <a:xfrm>
            <a:off x="2188643" y="5286377"/>
            <a:ext cx="4214350" cy="830997"/>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Provide separate list of content and processes that students should know and be able to do</a:t>
            </a:r>
          </a:p>
        </p:txBody>
      </p:sp>
      <p:sp>
        <p:nvSpPr>
          <p:cNvPr id="22" name="Rectangle 21">
            <a:extLst>
              <a:ext uri="{FF2B5EF4-FFF2-40B4-BE49-F238E27FC236}">
                <a16:creationId xmlns:a16="http://schemas.microsoft.com/office/drawing/2014/main" id="{41F3066A-1415-47A1-BB0A-1D13C35820DB}"/>
              </a:ext>
            </a:extLst>
          </p:cNvPr>
          <p:cNvSpPr/>
          <p:nvPr/>
        </p:nvSpPr>
        <p:spPr>
          <a:xfrm>
            <a:off x="2188643" y="4342818"/>
            <a:ext cx="4214350" cy="830997"/>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Provide performance expectations that integrate practices, core ideas, and crosscutting concepts</a:t>
            </a:r>
          </a:p>
        </p:txBody>
      </p:sp>
      <p:sp>
        <p:nvSpPr>
          <p:cNvPr id="23" name="Rectangle 22">
            <a:extLst>
              <a:ext uri="{FF2B5EF4-FFF2-40B4-BE49-F238E27FC236}">
                <a16:creationId xmlns:a16="http://schemas.microsoft.com/office/drawing/2014/main" id="{37AA3B0C-63B9-4E58-9E3A-6FF69958192F}"/>
              </a:ext>
            </a:extLst>
          </p:cNvPr>
          <p:cNvSpPr/>
          <p:nvPr/>
        </p:nvSpPr>
        <p:spPr>
          <a:xfrm>
            <a:off x="2188643" y="4336864"/>
            <a:ext cx="4214350" cy="830997"/>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Based on the Benchmarks for Science Literacy (1993) and the National Science Education Standards (1996)</a:t>
            </a:r>
          </a:p>
        </p:txBody>
      </p:sp>
      <p:sp>
        <p:nvSpPr>
          <p:cNvPr id="24" name="Rectangle 23">
            <a:extLst>
              <a:ext uri="{FF2B5EF4-FFF2-40B4-BE49-F238E27FC236}">
                <a16:creationId xmlns:a16="http://schemas.microsoft.com/office/drawing/2014/main" id="{7F39B568-E639-4343-9DCB-94C76FAF1098}"/>
              </a:ext>
            </a:extLst>
          </p:cNvPr>
          <p:cNvSpPr/>
          <p:nvPr/>
        </p:nvSpPr>
        <p:spPr>
          <a:xfrm>
            <a:off x="2188643" y="5286377"/>
            <a:ext cx="4214350" cy="584775"/>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Based on the Framework for K-12 Science Education (2012)</a:t>
            </a:r>
          </a:p>
        </p:txBody>
      </p:sp>
      <p:sp>
        <p:nvSpPr>
          <p:cNvPr id="25" name="Rectangle 24">
            <a:extLst>
              <a:ext uri="{FF2B5EF4-FFF2-40B4-BE49-F238E27FC236}">
                <a16:creationId xmlns:a16="http://schemas.microsoft.com/office/drawing/2014/main" id="{C5F4D13A-DA30-4D47-B34F-7294BBCCC723}"/>
              </a:ext>
            </a:extLst>
          </p:cNvPr>
          <p:cNvSpPr/>
          <p:nvPr/>
        </p:nvSpPr>
        <p:spPr>
          <a:xfrm>
            <a:off x="2188643" y="5281373"/>
            <a:ext cx="4214350" cy="584775"/>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Often assessed with multiple choice questions that emphasized definitions</a:t>
            </a:r>
          </a:p>
        </p:txBody>
      </p:sp>
      <p:sp>
        <p:nvSpPr>
          <p:cNvPr id="26" name="Rectangle 25">
            <a:extLst>
              <a:ext uri="{FF2B5EF4-FFF2-40B4-BE49-F238E27FC236}">
                <a16:creationId xmlns:a16="http://schemas.microsoft.com/office/drawing/2014/main" id="{861623BD-1559-4188-99E7-C6587C46E791}"/>
              </a:ext>
            </a:extLst>
          </p:cNvPr>
          <p:cNvSpPr/>
          <p:nvPr/>
        </p:nvSpPr>
        <p:spPr>
          <a:xfrm>
            <a:off x="2188643" y="4584574"/>
            <a:ext cx="4214350" cy="584775"/>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Designed to be assessed in real-world contexts</a:t>
            </a:r>
          </a:p>
        </p:txBody>
      </p:sp>
      <p:sp>
        <p:nvSpPr>
          <p:cNvPr id="27" name="Rectangle 26">
            <a:extLst>
              <a:ext uri="{FF2B5EF4-FFF2-40B4-BE49-F238E27FC236}">
                <a16:creationId xmlns:a16="http://schemas.microsoft.com/office/drawing/2014/main" id="{BA6C328F-F33A-4BAD-9624-68CD71F1343E}"/>
              </a:ext>
            </a:extLst>
          </p:cNvPr>
          <p:cNvSpPr/>
          <p:nvPr/>
        </p:nvSpPr>
        <p:spPr>
          <a:xfrm>
            <a:off x="2188643" y="5283400"/>
            <a:ext cx="4214350" cy="338554"/>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Engineering often excluded</a:t>
            </a:r>
          </a:p>
        </p:txBody>
      </p:sp>
      <p:sp>
        <p:nvSpPr>
          <p:cNvPr id="28" name="Rectangle 27">
            <a:extLst>
              <a:ext uri="{FF2B5EF4-FFF2-40B4-BE49-F238E27FC236}">
                <a16:creationId xmlns:a16="http://schemas.microsoft.com/office/drawing/2014/main" id="{AAA87FAD-4E98-43A5-86C5-979B68FD153E}"/>
              </a:ext>
            </a:extLst>
          </p:cNvPr>
          <p:cNvSpPr/>
          <p:nvPr/>
        </p:nvSpPr>
        <p:spPr>
          <a:xfrm>
            <a:off x="2188643" y="4836750"/>
            <a:ext cx="4214350" cy="338554"/>
          </a:xfrm>
          <a:prstGeom prst="rect">
            <a:avLst/>
          </a:prstGeom>
          <a:solidFill>
            <a:schemeClr val="bg1"/>
          </a:solidFill>
          <a:ln>
            <a:solidFill>
              <a:srgbClr val="4472C4"/>
            </a:solidFill>
          </a:ln>
        </p:spPr>
        <p:txBody>
          <a:bodyPr wrap="square">
            <a:spAutoFit/>
          </a:bodyPr>
          <a:lstStyle/>
          <a:p>
            <a:pPr marL="285750" indent="-285750">
              <a:buFont typeface="Arial" panose="020B0604020202020204" pitchFamily="34" charset="0"/>
              <a:buChar char="•"/>
            </a:pPr>
            <a:r>
              <a:rPr lang="en-US" sz="1600" dirty="0"/>
              <a:t>Engineering integrated with science</a:t>
            </a:r>
          </a:p>
        </p:txBody>
      </p:sp>
      <p:sp>
        <p:nvSpPr>
          <p:cNvPr id="35" name="Rectangle 34">
            <a:extLst>
              <a:ext uri="{FF2B5EF4-FFF2-40B4-BE49-F238E27FC236}">
                <a16:creationId xmlns:a16="http://schemas.microsoft.com/office/drawing/2014/main" id="{DCD91263-B0A0-4A41-97FA-E44047BA43D9}"/>
              </a:ext>
            </a:extLst>
          </p:cNvPr>
          <p:cNvSpPr/>
          <p:nvPr/>
        </p:nvSpPr>
        <p:spPr>
          <a:xfrm>
            <a:off x="312823" y="1155693"/>
            <a:ext cx="7068478" cy="400110"/>
          </a:xfrm>
          <a:prstGeom prst="rect">
            <a:avLst/>
          </a:prstGeom>
        </p:spPr>
        <p:txBody>
          <a:bodyPr wrap="square">
            <a:spAutoFit/>
          </a:bodyPr>
          <a:lstStyle/>
          <a:p>
            <a:r>
              <a:rPr lang="en-US" sz="2000" b="1" dirty="0"/>
              <a:t>How Have Expectations for Science Learning Shifted?</a:t>
            </a:r>
          </a:p>
        </p:txBody>
      </p:sp>
    </p:spTree>
    <p:custDataLst>
      <p:tags r:id="rId1"/>
    </p:custDataLst>
    <p:extLst>
      <p:ext uri="{BB962C8B-B14F-4D97-AF65-F5344CB8AC3E}">
        <p14:creationId xmlns:p14="http://schemas.microsoft.com/office/powerpoint/2010/main" val="3333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0184 -0.0081 L 0.26875 -0.32778 " pathEditMode="relative" rAng="0" ptsTypes="AA">
                                      <p:cBhvr>
                                        <p:cTn id="12" dur="2000" fill="hold"/>
                                        <p:tgtEl>
                                          <p:spTgt spid="22"/>
                                        </p:tgtEl>
                                        <p:attrNameLst>
                                          <p:attrName>ppt_x</p:attrName>
                                          <p:attrName>ppt_y</p:attrName>
                                        </p:attrNameLst>
                                      </p:cBhvr>
                                      <p:rCtr x="12517" y="-1599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1.66667E-6 0 L -0.21076 -0.46667 " pathEditMode="relative" rAng="0" ptsTypes="AA">
                                      <p:cBhvr>
                                        <p:cTn id="16" dur="2000" fill="hold"/>
                                        <p:tgtEl>
                                          <p:spTgt spid="21"/>
                                        </p:tgtEl>
                                        <p:attrNameLst>
                                          <p:attrName>ppt_x</p:attrName>
                                          <p:attrName>ppt_y</p:attrName>
                                        </p:attrNameLst>
                                      </p:cBhvr>
                                      <p:rCtr x="-10538" y="-23333"/>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0.04202 0.1632 L -0.20712 -0.19398 " pathEditMode="relative" rAng="0" ptsTypes="AA">
                                      <p:cBhvr>
                                        <p:cTn id="26" dur="2000" fill="hold"/>
                                        <p:tgtEl>
                                          <p:spTgt spid="23"/>
                                        </p:tgtEl>
                                        <p:attrNameLst>
                                          <p:attrName>ppt_x</p:attrName>
                                          <p:attrName>ppt_y</p:attrName>
                                        </p:attrNameLst>
                                      </p:cBhvr>
                                      <p:rCtr x="-12465" y="-1787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0.00052 0.01504 L 0.26875 -0.32987 " pathEditMode="relative" rAng="0" ptsTypes="AA">
                                      <p:cBhvr>
                                        <p:cTn id="30" dur="2000" fill="hold"/>
                                        <p:tgtEl>
                                          <p:spTgt spid="24"/>
                                        </p:tgtEl>
                                        <p:attrNameLst>
                                          <p:attrName>ppt_x</p:attrName>
                                          <p:attrName>ppt_y</p:attrName>
                                        </p:attrNameLst>
                                      </p:cBhvr>
                                      <p:rCtr x="13403" y="-17245"/>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1.66667E-6 -1.11111E-6 L 0.26875 -0.09421 " pathEditMode="relative" rAng="0" ptsTypes="AA">
                                      <p:cBhvr>
                                        <p:cTn id="40" dur="2000" fill="hold"/>
                                        <p:tgtEl>
                                          <p:spTgt spid="26"/>
                                        </p:tgtEl>
                                        <p:attrNameLst>
                                          <p:attrName>ppt_x</p:attrName>
                                          <p:attrName>ppt_y</p:attrName>
                                        </p:attrNameLst>
                                      </p:cBhvr>
                                      <p:rCtr x="13438" y="-4722"/>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1" nodeType="clickEffect">
                                  <p:stCondLst>
                                    <p:cond delay="0"/>
                                  </p:stCondLst>
                                  <p:childTnLst>
                                    <p:animMotion origin="layout" path="M -0.00173 0.03519 L -0.20712 -0.19398 " pathEditMode="relative" rAng="0" ptsTypes="AA">
                                      <p:cBhvr>
                                        <p:cTn id="44" dur="2000" fill="hold"/>
                                        <p:tgtEl>
                                          <p:spTgt spid="25"/>
                                        </p:tgtEl>
                                        <p:attrNameLst>
                                          <p:attrName>ppt_x</p:attrName>
                                          <p:attrName>ppt_y</p:attrName>
                                        </p:attrNameLst>
                                      </p:cBhvr>
                                      <p:rCtr x="-10278" y="-11458"/>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0.00191 0.02083 L 0.26875 -0.03704 " pathEditMode="relative" rAng="0" ptsTypes="AA">
                                      <p:cBhvr>
                                        <p:cTn id="54" dur="2000" fill="hold"/>
                                        <p:tgtEl>
                                          <p:spTgt spid="28"/>
                                        </p:tgtEl>
                                        <p:attrNameLst>
                                          <p:attrName>ppt_x</p:attrName>
                                          <p:attrName>ppt_y</p:attrName>
                                        </p:attrNameLst>
                                      </p:cBhvr>
                                      <p:rCtr x="13524" y="-2894"/>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1.66667E-6 2.59259E-6 L -0.20712 -0.09769 " pathEditMode="relative" rAng="0" ptsTypes="AA">
                                      <p:cBhvr>
                                        <p:cTn id="58" dur="2000" fill="hold"/>
                                        <p:tgtEl>
                                          <p:spTgt spid="27"/>
                                        </p:tgtEl>
                                        <p:attrNameLst>
                                          <p:attrName>ppt_x</p:attrName>
                                          <p:attrName>ppt_y</p:attrName>
                                        </p:attrNameLst>
                                      </p:cBhvr>
                                      <p:rCtr x="-10365" y="-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SLIDE_COUNT" val="30"/>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07017&quot;&gt;&lt;property id=&quot;20148&quot; value=&quot;5&quot;/&gt;&lt;property id=&quot;20300&quot; value=&quot;Slide 4 - &amp;quot;Assessment in the Service of Learning&amp;quot;&quot;/&gt;&lt;property id=&quot;20307&quot; value=&quot;297&quot;/&gt;&lt;property id=&quot;20309&quot; value=&quot;-1&quot;/&gt;&lt;/object&gt;&lt;object type=&quot;3&quot; unique_id=&quot;107018&quot;&gt;&lt;property id=&quot;20148&quot; value=&quot;5&quot;/&gt;&lt;property id=&quot;20300&quot; value=&quot;Slide 17 - &amp;quot;Assessment, Standards, and Curriculum&amp;quot;&quot;/&gt;&lt;property id=&quot;20307&quot; value=&quot;625&quot;/&gt;&lt;property id=&quot;20309&quot; value=&quot;-1&quot;/&gt;&lt;/object&gt;&lt;object type=&quot;3&quot; unique_id=&quot;127599&quot;&gt;&lt;property id=&quot;20148&quot; value=&quot;5&quot;/&gt;&lt;property id=&quot;20300&quot; value=&quot;Slide 22 - &amp;quot;   Why Focus on Classroom Formative Assessment?    &amp;quot;&quot;/&gt;&lt;property id=&quot;20307&quot; value=&quot;276&quot;/&gt;&lt;/object&gt;&lt;object type=&quot;3&quot; unique_id=&quot;147512&quot;&gt;&lt;property id=&quot;20148&quot; value=&quot;5&quot;/&gt;&lt;property id=&quot;20300&quot; value=&quot;Slide 2 - &amp;quot;Module 1.1: Assessment in the Service of Learning&amp;quot;&quot;/&gt;&lt;property id=&quot;20307&quot; value=&quot;1389&quot;/&gt;&lt;/object&gt;&lt;object type=&quot;3&quot; unique_id=&quot;149543&quot;&gt;&lt;property id=&quot;20148&quot; value=&quot;5&quot;/&gt;&lt;property id=&quot;20300&quot; value=&quot;Slide 25 - &amp;quot;Concluding Remarks&amp;quot;&quot;/&gt;&lt;property id=&quot;20307&quot; value=&quot;1402&quot;/&gt;&lt;/object&gt;&lt;object type=&quot;3&quot; unique_id=&quot;150430&quot;&gt;&lt;property id=&quot;20148&quot; value=&quot;5&quot;/&gt;&lt;property id=&quot;20300&quot; value=&quot;Slide 20 - &amp;quot;Assessments in Proximity to Student Learning &amp;quot;&quot;/&gt;&lt;property id=&quot;20307&quot; value=&quot;546&quot;/&gt;&lt;/object&gt;&lt;object type=&quot;3&quot; unique_id=&quot;153331&quot;&gt;&lt;property id=&quot;20148&quot; value=&quot;5&quot;/&gt;&lt;property id=&quot;20300&quot; value=&quot;Slide 1 - &amp;quot;Designing High-Quality Three-Dimensional Science Assessments for Classroom Use&amp;quot;&quot;/&gt;&lt;property id=&quot;20307&quot; value=&quot;1413&quot;/&gt;&lt;/object&gt;&lt;object type=&quot;3&quot; unique_id=&quot;153332&quot;&gt;&lt;property id=&quot;20148&quot; value=&quot;5&quot;/&gt;&lt;property id=&quot;20300&quot; value=&quot;Slide 3 - &amp;quot;Module 1.1 Outcomes&amp;quot;&quot;/&gt;&lt;property id=&quot;20307&quot; value=&quot;728&quot;/&gt;&lt;/object&gt;&lt;object type=&quot;3&quot; unique_id=&quot;153333&quot;&gt;&lt;property id=&quot;20148&quot; value=&quot;5&quot;/&gt;&lt;property id=&quot;20300&quot; value=&quot;Slide 5 - &amp;quot;Making Students’ Thinking Visible&amp;quot;&quot;/&gt;&lt;property id=&quot;20307&quot; value=&quot;298&quot;/&gt;&lt;/object&gt;&lt;object type=&quot;3&quot; unique_id=&quot;153334&quot;&gt;&lt;property id=&quot;20148&quot; value=&quot;5&quot;/&gt;&lt;property id=&quot;20300&quot; value=&quot;Slide 6 - &amp;quot;Science is exploring and then explaining:  The Amazing Triple Spiral – What’s happening?&amp;quot;&quot;/&gt;&lt;property id=&quot;20307&quot; value=&quot;709&quot;/&gt;&lt;/object&gt;&lt;object type=&quot;3&quot; unique_id=&quot;153335&quot;&gt;&lt;property id=&quot;20148&quot; value=&quot;5&quot;/&gt;&lt;property id=&quot;20300&quot; value=&quot;Slide 7 - &amp;quot;Defining Terms: Educators&amp;quot;&quot;/&gt;&lt;property id=&quot;20307&quot; value=&quot;1414&quot;/&gt;&lt;/object&gt;&lt;object type=&quot;3&quot; unique_id=&quot;153336&quot;&gt;&lt;property id=&quot;20148&quot; value=&quot;5&quot;/&gt;&lt;property id=&quot;20300&quot; value=&quot;Slide 8 - &amp;quot;Defining Terms: Evidence&amp;quot;&quot;/&gt;&lt;property id=&quot;20307&quot; value=&quot;1424&quot;/&gt;&lt;/object&gt;&lt;object type=&quot;3&quot; unique_id=&quot;153337&quot;&gt;&lt;property id=&quot;20148&quot; value=&quot;5&quot;/&gt;&lt;property id=&quot;20300&quot; value=&quot;Slide 9 - &amp;quot;Assessment in the Context of the NGSS&amp;quot;&quot;/&gt;&lt;property id=&quot;20307&quot; value=&quot;1411&quot;/&gt;&lt;/object&gt;&lt;object type=&quot;3&quot; unique_id=&quot;153338&quot;&gt;&lt;property id=&quot;20148&quot; value=&quot;5&quot;/&gt;&lt;property id=&quot;20300&quot; value=&quot;Slide 10 - &amp;quot;What is really challenging in assessing science learning?&amp;quot;&quot;/&gt;&lt;property id=&quot;20307&quot; value=&quot;387&quot;/&gt;&lt;/object&gt;&lt;object type=&quot;3&quot; unique_id=&quot;153339&quot;&gt;&lt;property id=&quot;20148&quot; value=&quot;5&quot;/&gt;&lt;property id=&quot;20300&quot; value=&quot;Slide 11 - &amp;quot;Defining Terms: Performance Expectation&amp;quot;&quot;/&gt;&lt;property id=&quot;20307&quot; value=&quot;1509&quot;/&gt;&lt;/object&gt;&lt;object type=&quot;3&quot; unique_id=&quot;153340&quot;&gt;&lt;property id=&quot;20148&quot; value=&quot;5&quot;/&gt;&lt;property id=&quot;20300&quot; value=&quot;Slide 12 - &amp;quot;The Role of Educators&amp;quot;&quot;/&gt;&lt;property id=&quot;20307&quot; value=&quot;291&quot;/&gt;&lt;/object&gt;&lt;object type=&quot;3&quot; unique_id=&quot;153341&quot;&gt;&lt;property id=&quot;20148&quot; value=&quot;5&quot;/&gt;&lt;property id=&quot;20300&quot; value=&quot;Slide 13 - &amp;quot;High-Quality Teaching and Learning Opportunities in Science Education&amp;quot;&quot;/&gt;&lt;property id=&quot;20307&quot; value=&quot;744&quot;/&gt;&lt;/object&gt;&lt;object type=&quot;3&quot; unique_id=&quot;153342&quot;&gt;&lt;property id=&quot;20148&quot; value=&quot;5&quot;/&gt;&lt;property id=&quot;20300&quot; value=&quot;Slide 14 - &amp;quot;Inclusive Opportunities in Science Education&amp;quot;&quot;/&gt;&lt;property id=&quot;20307&quot; value=&quot;776&quot;/&gt;&lt;/object&gt;&lt;object type=&quot;3&quot; unique_id=&quot;153343&quot;&gt;&lt;property id=&quot;20148&quot; value=&quot;5&quot;/&gt;&lt;property id=&quot;20300&quot; value=&quot;Slide 15 - &amp;quot;Universal Design for Learning (UDL)&amp;quot;&quot;/&gt;&lt;property id=&quot;20307&quot; value=&quot;448&quot;/&gt;&lt;/object&gt;&lt;object type=&quot;3&quot; unique_id=&quot;153346&quot;&gt;&lt;property id=&quot;20148&quot; value=&quot;5&quot;/&gt;&lt;property id=&quot;20300&quot; value=&quot;Slide 19 - &amp;quot;Coherence is Key&amp;quot;&quot;/&gt;&lt;property id=&quot;20307&quot; value=&quot;1407&quot;/&gt;&lt;/object&gt;&lt;object type=&quot;3&quot; unique_id=&quot;153347&quot;&gt;&lt;property id=&quot;20148&quot; value=&quot;5&quot;/&gt;&lt;property id=&quot;20300&quot; value=&quot;Slide 21 - &amp;quot;   Why Focus on Classroom Formative Assessment?    &amp;quot;&quot;/&gt;&lt;property id=&quot;20307&quot; value=&quot;1408&quot;/&gt;&lt;/object&gt;&lt;object type=&quot;3&quot; unique_id=&quot;153348&quot;&gt;&lt;property id=&quot;20148&quot; value=&quot;5&quot;/&gt;&lt;property id=&quot;20300&quot; value=&quot;Slide 23 - &amp;quot;Intentional Design&amp;quot;&quot;/&gt;&lt;property id=&quot;20307&quot; value=&quot;612&quot;/&gt;&lt;/object&gt;&lt;object type=&quot;3&quot; unique_id=&quot;153349&quot;&gt;&lt;property id=&quot;20148&quot; value=&quot;5&quot;/&gt;&lt;property id=&quot;20300&quot; value=&quot;Slide 24 - &amp;quot;Reasoning from Evidence&amp;quot;&quot;/&gt;&lt;property id=&quot;20307&quot; value=&quot;1468&quot;/&gt;&lt;/object&gt;&lt;object type=&quot;3&quot; unique_id=&quot;153350&quot;&gt;&lt;property id=&quot;20148&quot; value=&quot;5&quot;/&gt;&lt;property id=&quot;20300&quot; value=&quot;Slide 26 - &amp;quot;Resources and Additional Information&amp;quot;&quot;/&gt;&lt;property id=&quot;20307&quot; value=&quot;1485&quot;/&gt;&lt;/object&gt;&lt;object type=&quot;3&quot; unique_id=&quot;153351&quot;&gt;&lt;property id=&quot;20148&quot; value=&quot;5&quot;/&gt;&lt;property id=&quot;20300&quot; value=&quot;Slide 27 - &amp;quot;SCILLSS Glossary&amp;quot;&quot;/&gt;&lt;property id=&quot;20307&quot; value=&quot;749&quot;/&gt;&lt;/object&gt;&lt;object type=&quot;3&quot; unique_id=&quot;153352&quot;&gt;&lt;property id=&quot;20148&quot; value=&quot;5&quot;/&gt;&lt;property id=&quot;20300&quot; value=&quot;Slide 29 - &amp;quot;References&amp;quot;&quot;/&gt;&lt;property id=&quot;20307&quot; value=&quot;751&quot;/&gt;&lt;/object&gt;&lt;object type=&quot;3&quot; unique_id=&quot;153763&quot;&gt;&lt;property id=&quot;20148&quot; value=&quot;5&quot;/&gt;&lt;property id=&quot;20300&quot; value=&quot;Slide 16 - &amp;quot;The Role of the Learner&amp;quot;&quot;/&gt;&lt;property id=&quot;20307&quot; value=&quot;1512&quot;/&gt;&lt;/object&gt;&lt;object type=&quot;3&quot; unique_id=&quot;154935&quot;&gt;&lt;property id=&quot;20148&quot; value=&quot;5&quot;/&gt;&lt;property id=&quot;20300&quot; value=&quot;Slide 18 - &amp;quot;Assessment: A Process of Reasoning  from Evidence&amp;quot;&quot;/&gt;&lt;property id=&quot;20307&quot; value=&quot;1516&quot;/&gt;&lt;/object&gt;&lt;object type=&quot;3&quot; unique_id=&quot;154936&quot;&gt;&lt;property id=&quot;20148&quot; value=&quot;5&quot;/&gt;&lt;property id=&quot;20300&quot; value=&quot;Slide 28 - &amp;quot;Web Links&amp;quot;&quot;/&gt;&lt;property id=&quot;20307&quot; value=&quot;1517&quot;/&gt;&lt;/object&gt;&lt;object type=&quot;3&quot; unique_id=&quot;155257&quot;&gt;&lt;property id=&quot;20148&quot; value=&quot;5&quot;/&gt;&lt;property id=&quot;20300&quot; value=&quot;Slide 30 - &amp;quot;References&amp;quot;&quot;/&gt;&lt;property id=&quot;20307&quot; value=&quot;1518&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706976EA-1365-4363-B7C7-2DBE6E15AC5C}_3.png&quot;/&gt;&lt;left val=&quot;10&quot;/&gt;&lt;top val=&quot;32&quot;/&gt;&lt;width val=&quot;887&quot;/&gt;&lt;height val=&quot;122&quot;/&gt;&lt;hasText val=&quot;1&quot;/&gt;&lt;/Image&gt;&lt;/ThreeDShapeInfo&gt;"/>
  <p:tag name="PRESENTER_SHAPETEXTINFO" val="&lt;ShapeTextInfo&gt;&lt;TableIndex row=&quot;-1&quot; col=&quot;-1&quot;&gt;&lt;linesCount val=&quot;1&quot;/&gt;&lt;lineCharCount val=&quot;37&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8025CA91-5F15-4CA3-90AC-81517C5FB42B}_3.png&quot;/&gt;&lt;left val=&quot;33&quot;/&gt;&lt;top val=&quot;144&quot;/&gt;&lt;width val=&quot;879&quot;/&gt;&lt;height val=&quot;511&quot;/&gt;&lt;hasText val=&quot;1&quot;/&gt;&lt;/Image&gt;&lt;/ThreeDShapeInfo&gt;"/>
  <p:tag name="PRESENTER_SHAPETEXTINFO" val="&lt;ShapeTextInfo&gt;&lt;TableIndex row=&quot;-1&quot; col=&quot;-1&quot;&gt;&lt;linesCount val=&quot;7&quot;/&gt;&lt;lineCharCount val=&quot;45&quot;/&gt;&lt;lineCharCount val=&quot;20&quot;/&gt;&lt;lineCharCount val=&quot;44&quot;/&gt;&lt;lineCharCount val=&quot;41&quot;/&gt;&lt;lineCharCount val=&quot;42&quot;/&gt;&lt;lineCharCount val=&quot;31&quot;/&gt;&lt;lineCharCount val=&quot;4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C2F894D1-635F-42E4-B239-9C3ED0A1B266}_4.png&quot;/&gt;&lt;left val=&quot;28&quot;/&gt;&lt;top val=&quot;28&quot;/&gt;&lt;width val=&quot;884&quot;/&gt;&lt;height val=&quot;121&quot;/&gt;&lt;hasText val=&quot;1&quot;/&gt;&lt;/Image&gt;&lt;/ThreeDShapeInfo&gt;"/>
  <p:tag name="PRESENTER_SHAPETEXTINFO" val="&lt;ShapeTextInfo&gt;&lt;TableIndex row=&quot;-1&quot; col=&quot;-1&quot;&gt;&lt;linesCount val=&quot;1&quot;/&gt;&lt;lineCharCount val=&quot;37&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6915</Words>
  <Application>Microsoft Office PowerPoint</Application>
  <PresentationFormat>On-screen Show (4:3)</PresentationFormat>
  <Paragraphs>356</Paragraphs>
  <Slides>30</Slides>
  <Notes>30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30</vt:i4>
      </vt:variant>
    </vt:vector>
  </HeadingPairs>
  <TitlesOfParts>
    <vt:vector size="43" baseType="lpstr">
      <vt:lpstr>Aharoni</vt:lpstr>
      <vt:lpstr>Arial</vt:lpstr>
      <vt:lpstr>Calibri</vt:lpstr>
      <vt:lpstr>Calibri Light</vt:lpstr>
      <vt:lpstr>Symbol</vt:lpstr>
      <vt:lpstr>Verdana</vt:lpstr>
      <vt:lpstr>Wingdings</vt:lpstr>
      <vt:lpstr>Custom Design</vt:lpstr>
      <vt:lpstr>1_Custom Design</vt:lpstr>
      <vt:lpstr>2_Office Theme</vt:lpstr>
      <vt:lpstr>2_Custom Design</vt:lpstr>
      <vt:lpstr>3_Custom Design</vt:lpstr>
      <vt:lpstr>4_Custom Design</vt:lpstr>
      <vt:lpstr>Designing High-Quality Three-Dimensional Science Assessments for Classroom Use</vt:lpstr>
      <vt:lpstr>Module 1.1: Assessment in the Service of Learning</vt:lpstr>
      <vt:lpstr>Module 1.1 Outcomes</vt:lpstr>
      <vt:lpstr>Assessment in the Service of Learning</vt:lpstr>
      <vt:lpstr>Making Students’ Thinking Visible</vt:lpstr>
      <vt:lpstr>Science is exploring and then explaining:  The Amazing Triple Spiral – What’s happening?</vt:lpstr>
      <vt:lpstr>Defining Terms: Educators</vt:lpstr>
      <vt:lpstr>Defining Terms: Evidence</vt:lpstr>
      <vt:lpstr>Assessment in the Context of the NGSS</vt:lpstr>
      <vt:lpstr>What is really challenging in assessing science learning?</vt:lpstr>
      <vt:lpstr>Defining Terms: Performance Expectation</vt:lpstr>
      <vt:lpstr>The Role of Educators</vt:lpstr>
      <vt:lpstr>High-Quality Teaching and Learning Opportunities in Science Education</vt:lpstr>
      <vt:lpstr>Inclusive Opportunities in Science Education</vt:lpstr>
      <vt:lpstr>Universal Design for Learning (UDL)</vt:lpstr>
      <vt:lpstr>The Role of the Learner</vt:lpstr>
      <vt:lpstr>Assessment, Standards, and Curriculum</vt:lpstr>
      <vt:lpstr>Assessment: A Process of Reasoning  from Evidence</vt:lpstr>
      <vt:lpstr>Coherence is Key</vt:lpstr>
      <vt:lpstr>Assessments in Proximity to Student Learning </vt:lpstr>
      <vt:lpstr>   Why Focus on Classroom Formative Assessment?    </vt:lpstr>
      <vt:lpstr>   Why Focus on Classroom Formative Assessment?    </vt:lpstr>
      <vt:lpstr>Intentional Design</vt:lpstr>
      <vt:lpstr>Reasoning from Evidence</vt:lpstr>
      <vt:lpstr>Concluding Remarks</vt:lpstr>
      <vt:lpstr>Resources and Additional Information</vt:lpstr>
      <vt:lpstr>SCILLSS Glossary</vt:lpstr>
      <vt:lpstr>Web Links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Kristina Harding</cp:lastModifiedBy>
  <cp:revision>183</cp:revision>
  <cp:lastPrinted>2020-10-01T17:12:04Z</cp:lastPrinted>
  <dcterms:created xsi:type="dcterms:W3CDTF">2020-09-28T18:24:22Z</dcterms:created>
  <dcterms:modified xsi:type="dcterms:W3CDTF">2020-10-03T01:42:48Z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973288C2-8077-4AFD-A712-1C18E49CD6BC</vt:lpwstr>
  </property>
  <property fmtid="{D5CDD505-2E9C-101B-9397-08002B2CF9AE}" pid="3" name="ArticulatePath">
    <vt:lpwstr>Utilizing a Principled Assessment Design for Classroom Science Assessments_KH Working DraftEB</vt:lpwstr>
  </property>
</Properties>
</file>