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1.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notesSlides/notesSlide2.xml" ContentType="application/vnd.openxmlformats-officedocument.presentationml.notesSlide+xml"/>
  <Override PartName="/ppt/tags/tag13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4.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notesSlides/notesSlide5.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43.xml" ContentType="application/vnd.openxmlformats-officedocument.presentationml.tags+xml"/>
  <Override PartName="/ppt/tags/tag144.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45.xml" ContentType="application/vnd.openxmlformats-officedocument.presentationml.tags+xml"/>
  <Override PartName="/ppt/notesSlides/notesSlide8.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9.xml" ContentType="application/vnd.openxmlformats-officedocument.presentationml.notesSlide+xml"/>
  <Override PartName="/ppt/tags/tag150.xml" ContentType="application/vnd.openxmlformats-officedocument.presentationml.tags+xml"/>
  <Override PartName="/ppt/notesSlides/notesSlide10.xml" ContentType="application/vnd.openxmlformats-officedocument.presentationml.notesSlide+xml"/>
  <Override PartName="/ppt/tags/tag151.xml" ContentType="application/vnd.openxmlformats-officedocument.presentationml.tags+xml"/>
  <Override PartName="/ppt/notesSlides/notesSlide11.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notesSlides/notesSlide12.xml" ContentType="application/vnd.openxmlformats-officedocument.presentationml.notesSlide+xml"/>
  <Override PartName="/ppt/tags/tag154.xml" ContentType="application/vnd.openxmlformats-officedocument.presentationml.tags+xml"/>
  <Override PartName="/ppt/notesSlides/notesSlide13.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Lst>
  <p:notesMasterIdLst>
    <p:notesMasterId r:id="rId20"/>
  </p:notesMasterIdLst>
  <p:handoutMasterIdLst>
    <p:handoutMasterId r:id="rId21"/>
  </p:handoutMasterIdLst>
  <p:sldIdLst>
    <p:sldId id="1422" r:id="rId6"/>
    <p:sldId id="1423" r:id="rId7"/>
    <p:sldId id="729" r:id="rId8"/>
    <p:sldId id="1425" r:id="rId9"/>
    <p:sldId id="1426" r:id="rId10"/>
    <p:sldId id="914" r:id="rId11"/>
    <p:sldId id="549" r:id="rId12"/>
    <p:sldId id="1403" r:id="rId13"/>
    <p:sldId id="1518" r:id="rId14"/>
    <p:sldId id="1427" r:id="rId15"/>
    <p:sldId id="1486" r:id="rId16"/>
    <p:sldId id="1487" r:id="rId17"/>
    <p:sldId id="1517" r:id="rId18"/>
    <p:sldId id="1488" r:id="rId19"/>
  </p:sldIdLst>
  <p:sldSz cx="9144000" cy="6858000" type="screen4x3"/>
  <p:notesSz cx="7315200" cy="96012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1.2" id="{220910A1-3493-4784-9A5E-AD5080AA67AC}">
          <p14:sldIdLst>
            <p14:sldId id="1422"/>
            <p14:sldId id="1423"/>
            <p14:sldId id="729"/>
            <p14:sldId id="1425"/>
            <p14:sldId id="1426"/>
            <p14:sldId id="914"/>
            <p14:sldId id="549"/>
            <p14:sldId id="1403"/>
            <p14:sldId id="1518"/>
            <p14:sldId id="1427"/>
            <p14:sldId id="1486"/>
            <p14:sldId id="1487"/>
            <p14:sldId id="1517"/>
            <p14:sldId id="148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09"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68"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56"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49"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BF5"/>
    <a:srgbClr val="4472C4"/>
    <a:srgbClr val="FFAE00"/>
    <a:srgbClr val="2F528F"/>
    <a:srgbClr val="CC66FF"/>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D38594-4067-4981-9407-02C08EEF54F4}" v="4" dt="2020-10-02T13:23:01.261"/>
  </p1510:revLst>
</p1510:revInfo>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58" autoAdjust="0"/>
    <p:restoredTop sz="67685" autoAdjust="0"/>
  </p:normalViewPr>
  <p:slideViewPr>
    <p:cSldViewPr snapToGrid="0">
      <p:cViewPr varScale="1">
        <p:scale>
          <a:sx n="42" d="100"/>
          <a:sy n="42" d="100"/>
        </p:scale>
        <p:origin x="1736" y="36"/>
      </p:cViewPr>
      <p:guideLst/>
    </p:cSldViewPr>
  </p:slideViewPr>
  <p:outlineViewPr>
    <p:cViewPr>
      <p:scale>
        <a:sx n="33" d="100"/>
        <a:sy n="33" d="100"/>
      </p:scale>
      <p:origin x="0" y="-2676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na Harding" userId="eLrO6yeuWe8K30H4CYzFCNxU02/IskLYOpsls/dwbRw=" providerId="None" clId="Web-{D3D38594-4067-4981-9407-02C08EEF54F4}"/>
    <pc:docChg chg="modSld">
      <pc:chgData name="Kristina Harding" userId="eLrO6yeuWe8K30H4CYzFCNxU02/IskLYOpsls/dwbRw=" providerId="None" clId="Web-{D3D38594-4067-4981-9407-02C08EEF54F4}" dt="2020-10-02T13:23:00.745" v="2" actId="20577"/>
      <pc:docMkLst>
        <pc:docMk/>
      </pc:docMkLst>
      <pc:sldChg chg="modSp">
        <pc:chgData name="Kristina Harding" userId="eLrO6yeuWe8K30H4CYzFCNxU02/IskLYOpsls/dwbRw=" providerId="None" clId="Web-{D3D38594-4067-4981-9407-02C08EEF54F4}" dt="2020-10-02T13:22:59.401" v="1" actId="20577"/>
        <pc:sldMkLst>
          <pc:docMk/>
          <pc:sldMk cId="1638108674" sldId="1423"/>
        </pc:sldMkLst>
        <pc:spChg chg="mod">
          <ac:chgData name="Kristina Harding" userId="eLrO6yeuWe8K30H4CYzFCNxU02/IskLYOpsls/dwbRw=" providerId="None" clId="Web-{D3D38594-4067-4981-9407-02C08EEF54F4}" dt="2020-10-02T13:22:59.401" v="1" actId="20577"/>
          <ac:spMkLst>
            <pc:docMk/>
            <pc:sldMk cId="1638108674" sldId="1423"/>
            <ac:spMk id="11" creationId="{AD999B95-9F4B-45CB-84DD-4E4BF8F0ED5C}"/>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ADF1D02D-BB34-4DFA-B15B-F891CFD35CD4}">
      <dgm:prSet phldrT="[Text]" custT="1"/>
      <dgm:spPr>
        <a:xfrm>
          <a:off x="1660784" y="1398494"/>
          <a:ext cx="832221" cy="416067"/>
        </a:xfrm>
        <a:noFill/>
        <a:ln>
          <a:noFill/>
        </a:ln>
        <a:effectLst/>
      </dgm:spPr>
      <dgm:t>
        <a:bodyPr/>
        <a:lstStyle/>
        <a:p>
          <a:pPr>
            <a:spcAft>
              <a:spcPts val="0"/>
            </a:spcAft>
            <a:buNone/>
          </a:pPr>
          <a:r>
            <a:rPr lang="en-US" sz="1600" dirty="0">
              <a:solidFill>
                <a:sysClr val="windowText" lastClr="000000">
                  <a:hueOff val="0"/>
                  <a:satOff val="0"/>
                  <a:lumOff val="0"/>
                  <a:alphaOff val="0"/>
                </a:sysClr>
              </a:solidFill>
              <a:latin typeface="Calibri"/>
              <a:ea typeface="+mn-ea"/>
              <a:cs typeface="+mn-cs"/>
            </a:rPr>
            <a:t>Principled Assessment Design</a:t>
          </a:r>
          <a:endParaRPr lang="en-US" sz="1600" dirty="0"/>
        </a:p>
      </dgm:t>
    </dgm:pt>
    <dgm:pt modelId="{CABE2B28-594F-4438-8734-BB860423721D}" type="parTrans" cxnId="{623309C8-79BE-4652-90BB-3D43332C3FDF}">
      <dgm:prSet/>
      <dgm:spPr/>
      <dgm:t>
        <a:bodyPr/>
        <a:lstStyle/>
        <a:p>
          <a:endParaRPr lang="en-US"/>
        </a:p>
      </dgm:t>
    </dgm:pt>
    <dgm:pt modelId="{894623DA-430E-4C76-AFDA-931F75F9DF76}" type="sibTrans" cxnId="{623309C8-79BE-4652-90BB-3D43332C3FDF}">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BB86E1B3-6603-490D-A049-4914512B7B9C}" type="pres">
      <dgm:prSet presAssocID="{ADF1D02D-BB34-4DFA-B15B-F891CFD35CD4}" presName="Accent1" presStyleCnt="0"/>
      <dgm:spPr/>
    </dgm:pt>
    <dgm:pt modelId="{8945C9EE-2A8F-4635-B25A-549BE29CC569}" type="pres">
      <dgm:prSet presAssocID="{ADF1D02D-BB34-4DFA-B15B-F891CFD35CD4}" presName="Accent" presStyleLbl="node1" presStyleIdx="0" presStyleCnt="1"/>
      <dgm:spPr>
        <a:xfrm>
          <a:off x="1333211" y="857052"/>
          <a:ext cx="1491285" cy="1491436"/>
        </a:xfrm>
        <a:prstGeom prst="leftCircularArrow">
          <a:avLst>
            <a:gd name="adj1" fmla="val 10980"/>
            <a:gd name="adj2" fmla="val 1142322"/>
            <a:gd name="adj3" fmla="val 6300000"/>
            <a:gd name="adj4" fmla="val 18900000"/>
            <a:gd name="adj5" fmla="val 12500"/>
          </a:avLst>
        </a:prstGeom>
        <a:solidFill>
          <a:schemeClr val="accent1">
            <a:lumMod val="60000"/>
            <a:lumOff val="40000"/>
          </a:schemeClr>
        </a:solidFill>
        <a:ln w="25400" cap="flat" cmpd="sng" algn="ctr">
          <a:solidFill>
            <a:sysClr val="window" lastClr="FFFFFF">
              <a:hueOff val="0"/>
              <a:satOff val="0"/>
              <a:lumOff val="0"/>
              <a:alphaOff val="0"/>
            </a:sysClr>
          </a:solidFill>
          <a:prstDash val="solid"/>
        </a:ln>
        <a:effectLst/>
      </dgm:spPr>
    </dgm:pt>
    <dgm:pt modelId="{1C570AE5-113E-4645-898B-F6251B2D3E7F}" type="pres">
      <dgm:prSet presAssocID="{ADF1D02D-BB34-4DFA-B15B-F891CFD35CD4}" presName="Parent1" presStyleLbl="revTx" presStyleIdx="0" presStyleCnt="1">
        <dgm:presLayoutVars>
          <dgm:chMax val="1"/>
          <dgm:chPref val="1"/>
          <dgm:bulletEnabled val="1"/>
        </dgm:presLayoutVars>
      </dgm:prSet>
      <dgm:spPr>
        <a:prstGeom prst="rect">
          <a:avLst/>
        </a:prstGeom>
      </dgm:spPr>
    </dgm:pt>
  </dgm:ptLst>
  <dgm:cxnLst>
    <dgm:cxn modelId="{954FE18F-72C9-43F0-B706-67053A23AF1F}" type="presOf" srcId="{B1EEC8AA-71AD-4540-9D23-3FCA2048F286}" destId="{0EDBE3EF-A341-456E-B613-8B2928531C5A}" srcOrd="0" destOrd="0" presId="urn:microsoft.com/office/officeart/2009/layout/CircleArrowProcess"/>
    <dgm:cxn modelId="{A0CAD493-A19A-435A-88A0-EE8FB025F6FA}" type="presOf" srcId="{ADF1D02D-BB34-4DFA-B15B-F891CFD35CD4}" destId="{1C570AE5-113E-4645-898B-F6251B2D3E7F}" srcOrd="0" destOrd="0" presId="urn:microsoft.com/office/officeart/2009/layout/CircleArrowProcess"/>
    <dgm:cxn modelId="{623309C8-79BE-4652-90BB-3D43332C3FDF}" srcId="{B1EEC8AA-71AD-4540-9D23-3FCA2048F286}" destId="{ADF1D02D-BB34-4DFA-B15B-F891CFD35CD4}" srcOrd="0" destOrd="0" parTransId="{CABE2B28-594F-4438-8734-BB860423721D}" sibTransId="{894623DA-430E-4C76-AFDA-931F75F9DF76}"/>
    <dgm:cxn modelId="{81D4491D-B96B-443A-8F3C-9096569E344F}" type="presParOf" srcId="{0EDBE3EF-A341-456E-B613-8B2928531C5A}" destId="{BB86E1B3-6603-490D-A049-4914512B7B9C}" srcOrd="0" destOrd="0" presId="urn:microsoft.com/office/officeart/2009/layout/CircleArrowProcess"/>
    <dgm:cxn modelId="{29F79B76-88B5-41B0-BA99-D435B9E66001}" type="presParOf" srcId="{BB86E1B3-6603-490D-A049-4914512B7B9C}" destId="{8945C9EE-2A8F-4635-B25A-549BE29CC569}" srcOrd="0" destOrd="0" presId="urn:microsoft.com/office/officeart/2009/layout/CircleArrowProcess"/>
    <dgm:cxn modelId="{B2290494-BB08-4C55-BB01-503F9CC69084}" type="presParOf" srcId="{0EDBE3EF-A341-456E-B613-8B2928531C5A}" destId="{1C570AE5-113E-4645-898B-F6251B2D3E7F}" srcOrd="1"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99B082-1ADB-42AD-BCFD-4BC37123E53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A1AF9BA-12A2-4826-959B-ED27DC4965A1}">
      <dgm:prSet phldrT="[Text]" custT="1"/>
      <dgm:spPr/>
      <dgm:t>
        <a:bodyPr/>
        <a:lstStyle/>
        <a:p>
          <a:r>
            <a:rPr lang="en-US" sz="2400" dirty="0"/>
            <a:t>What is a principled-design development process?</a:t>
          </a:r>
        </a:p>
      </dgm:t>
    </dgm:pt>
    <dgm:pt modelId="{7C77DD6F-E953-4781-929A-8D0CED060500}" type="parTrans" cxnId="{25BC4B7C-DCF9-4700-BD86-4FBA60A6E396}">
      <dgm:prSet/>
      <dgm:spPr/>
      <dgm:t>
        <a:bodyPr/>
        <a:lstStyle/>
        <a:p>
          <a:endParaRPr lang="en-US"/>
        </a:p>
      </dgm:t>
    </dgm:pt>
    <dgm:pt modelId="{B42CC7FF-1B0F-4DE0-903F-B6C029F56198}" type="sibTrans" cxnId="{25BC4B7C-DCF9-4700-BD86-4FBA60A6E396}">
      <dgm:prSet/>
      <dgm:spPr/>
      <dgm:t>
        <a:bodyPr/>
        <a:lstStyle/>
        <a:p>
          <a:endParaRPr lang="en-US"/>
        </a:p>
      </dgm:t>
    </dgm:pt>
    <dgm:pt modelId="{EA344795-93DA-4E0B-BFEF-8E3C29027CA0}">
      <dgm:prSet phldrT="[Text]" custT="1"/>
      <dgm:spPr/>
      <dgm:t>
        <a:bodyPr/>
        <a:lstStyle/>
        <a:p>
          <a:r>
            <a:rPr lang="en-US" sz="2000" dirty="0"/>
            <a:t>A guide to the development of a task that focuses the developer on the purpose of the assessment and the information required in order to design tasks that meet that purpose</a:t>
          </a:r>
        </a:p>
      </dgm:t>
    </dgm:pt>
    <dgm:pt modelId="{55D6D1AB-FD05-40F8-BE80-5DB630596F37}" type="parTrans" cxnId="{4DFA1BA3-1D04-4D54-B831-93F13BC3B813}">
      <dgm:prSet/>
      <dgm:spPr/>
      <dgm:t>
        <a:bodyPr/>
        <a:lstStyle/>
        <a:p>
          <a:endParaRPr lang="en-US"/>
        </a:p>
      </dgm:t>
    </dgm:pt>
    <dgm:pt modelId="{2F6B6821-742D-4A48-93D0-DCCECEF5DCE7}" type="sibTrans" cxnId="{4DFA1BA3-1D04-4D54-B831-93F13BC3B813}">
      <dgm:prSet/>
      <dgm:spPr/>
      <dgm:t>
        <a:bodyPr/>
        <a:lstStyle/>
        <a:p>
          <a:endParaRPr lang="en-US"/>
        </a:p>
      </dgm:t>
    </dgm:pt>
    <dgm:pt modelId="{F4441CBB-362D-439A-B25F-E7E1FEFD4A21}" type="pres">
      <dgm:prSet presAssocID="{0699B082-1ADB-42AD-BCFD-4BC37123E537}" presName="diagram" presStyleCnt="0">
        <dgm:presLayoutVars>
          <dgm:chPref val="1"/>
          <dgm:dir/>
          <dgm:animOne val="branch"/>
          <dgm:animLvl val="lvl"/>
          <dgm:resizeHandles/>
        </dgm:presLayoutVars>
      </dgm:prSet>
      <dgm:spPr/>
    </dgm:pt>
    <dgm:pt modelId="{DA5B54F6-FD61-4820-ABE8-1F8D8A35F932}" type="pres">
      <dgm:prSet presAssocID="{0A1AF9BA-12A2-4826-959B-ED27DC4965A1}" presName="root" presStyleCnt="0"/>
      <dgm:spPr/>
    </dgm:pt>
    <dgm:pt modelId="{B975FCDB-95BF-4BBE-876E-AC88A7517B55}" type="pres">
      <dgm:prSet presAssocID="{0A1AF9BA-12A2-4826-959B-ED27DC4965A1}" presName="rootComposite" presStyleCnt="0"/>
      <dgm:spPr/>
    </dgm:pt>
    <dgm:pt modelId="{5028388A-6A7D-4650-B53D-5F40F431C81B}" type="pres">
      <dgm:prSet presAssocID="{0A1AF9BA-12A2-4826-959B-ED27DC4965A1}" presName="rootText" presStyleLbl="node1" presStyleIdx="0" presStyleCnt="1" custScaleX="172837" custScaleY="87132"/>
      <dgm:spPr/>
    </dgm:pt>
    <dgm:pt modelId="{A291476E-109D-44BC-933C-04047C0B69E5}" type="pres">
      <dgm:prSet presAssocID="{0A1AF9BA-12A2-4826-959B-ED27DC4965A1}" presName="rootConnector" presStyleLbl="node1" presStyleIdx="0" presStyleCnt="1"/>
      <dgm:spPr/>
    </dgm:pt>
    <dgm:pt modelId="{D61D8348-184F-4835-A723-80FD0CD98640}" type="pres">
      <dgm:prSet presAssocID="{0A1AF9BA-12A2-4826-959B-ED27DC4965A1}" presName="childShape" presStyleCnt="0"/>
      <dgm:spPr/>
    </dgm:pt>
    <dgm:pt modelId="{7C2530C3-3B16-47C4-8FBF-FE301933368B}" type="pres">
      <dgm:prSet presAssocID="{55D6D1AB-FD05-40F8-BE80-5DB630596F37}" presName="Name13" presStyleLbl="parChTrans1D2" presStyleIdx="0" presStyleCnt="1"/>
      <dgm:spPr/>
    </dgm:pt>
    <dgm:pt modelId="{696934B0-534E-4498-BCD5-2387C582C163}" type="pres">
      <dgm:prSet presAssocID="{EA344795-93DA-4E0B-BFEF-8E3C29027CA0}" presName="childText" presStyleLbl="bgAcc1" presStyleIdx="0" presStyleCnt="1" custScaleX="411986" custScaleY="91676">
        <dgm:presLayoutVars>
          <dgm:bulletEnabled val="1"/>
        </dgm:presLayoutVars>
      </dgm:prSet>
      <dgm:spPr/>
    </dgm:pt>
  </dgm:ptLst>
  <dgm:cxnLst>
    <dgm:cxn modelId="{3C7A9207-A79F-4AB8-8F83-0C82D986EDC6}" type="presOf" srcId="{0699B082-1ADB-42AD-BCFD-4BC37123E537}" destId="{F4441CBB-362D-439A-B25F-E7E1FEFD4A21}" srcOrd="0" destOrd="0" presId="urn:microsoft.com/office/officeart/2005/8/layout/hierarchy3"/>
    <dgm:cxn modelId="{B1DBE668-16A5-416F-986D-6AF7946A3707}" type="presOf" srcId="{0A1AF9BA-12A2-4826-959B-ED27DC4965A1}" destId="{5028388A-6A7D-4650-B53D-5F40F431C81B}" srcOrd="0" destOrd="0" presId="urn:microsoft.com/office/officeart/2005/8/layout/hierarchy3"/>
    <dgm:cxn modelId="{DC3A3F7C-4538-4472-A028-71D17AC558D7}" type="presOf" srcId="{0A1AF9BA-12A2-4826-959B-ED27DC4965A1}" destId="{A291476E-109D-44BC-933C-04047C0B69E5}" srcOrd="1" destOrd="0" presId="urn:microsoft.com/office/officeart/2005/8/layout/hierarchy3"/>
    <dgm:cxn modelId="{25BC4B7C-DCF9-4700-BD86-4FBA60A6E396}" srcId="{0699B082-1ADB-42AD-BCFD-4BC37123E537}" destId="{0A1AF9BA-12A2-4826-959B-ED27DC4965A1}" srcOrd="0" destOrd="0" parTransId="{7C77DD6F-E953-4781-929A-8D0CED060500}" sibTransId="{B42CC7FF-1B0F-4DE0-903F-B6C029F56198}"/>
    <dgm:cxn modelId="{379DDB97-F7EE-43BC-90F5-E665CCEE5570}" type="presOf" srcId="{EA344795-93DA-4E0B-BFEF-8E3C29027CA0}" destId="{696934B0-534E-4498-BCD5-2387C582C163}" srcOrd="0" destOrd="0" presId="urn:microsoft.com/office/officeart/2005/8/layout/hierarchy3"/>
    <dgm:cxn modelId="{4DFA1BA3-1D04-4D54-B831-93F13BC3B813}" srcId="{0A1AF9BA-12A2-4826-959B-ED27DC4965A1}" destId="{EA344795-93DA-4E0B-BFEF-8E3C29027CA0}" srcOrd="0" destOrd="0" parTransId="{55D6D1AB-FD05-40F8-BE80-5DB630596F37}" sibTransId="{2F6B6821-742D-4A48-93D0-DCCECEF5DCE7}"/>
    <dgm:cxn modelId="{3C4626F9-EDDE-40E3-99CD-FE7EA32A191B}" type="presOf" srcId="{55D6D1AB-FD05-40F8-BE80-5DB630596F37}" destId="{7C2530C3-3B16-47C4-8FBF-FE301933368B}" srcOrd="0" destOrd="0" presId="urn:microsoft.com/office/officeart/2005/8/layout/hierarchy3"/>
    <dgm:cxn modelId="{35ACE556-414E-4ADC-9F2E-333F59800B1C}" type="presParOf" srcId="{F4441CBB-362D-439A-B25F-E7E1FEFD4A21}" destId="{DA5B54F6-FD61-4820-ABE8-1F8D8A35F932}" srcOrd="0" destOrd="0" presId="urn:microsoft.com/office/officeart/2005/8/layout/hierarchy3"/>
    <dgm:cxn modelId="{CA071E16-C383-4C26-A361-C5370695397E}" type="presParOf" srcId="{DA5B54F6-FD61-4820-ABE8-1F8D8A35F932}" destId="{B975FCDB-95BF-4BBE-876E-AC88A7517B55}" srcOrd="0" destOrd="0" presId="urn:microsoft.com/office/officeart/2005/8/layout/hierarchy3"/>
    <dgm:cxn modelId="{145A85B8-85C8-42FA-A7D3-C7CB1EB74A5D}" type="presParOf" srcId="{B975FCDB-95BF-4BBE-876E-AC88A7517B55}" destId="{5028388A-6A7D-4650-B53D-5F40F431C81B}" srcOrd="0" destOrd="0" presId="urn:microsoft.com/office/officeart/2005/8/layout/hierarchy3"/>
    <dgm:cxn modelId="{F86DDAB5-21EF-42D0-8D5D-5A613C33659C}" type="presParOf" srcId="{B975FCDB-95BF-4BBE-876E-AC88A7517B55}" destId="{A291476E-109D-44BC-933C-04047C0B69E5}" srcOrd="1" destOrd="0" presId="urn:microsoft.com/office/officeart/2005/8/layout/hierarchy3"/>
    <dgm:cxn modelId="{FE4C5A8C-3750-4397-815C-68BFEC53A5C4}" type="presParOf" srcId="{DA5B54F6-FD61-4820-ABE8-1F8D8A35F932}" destId="{D61D8348-184F-4835-A723-80FD0CD98640}" srcOrd="1" destOrd="0" presId="urn:microsoft.com/office/officeart/2005/8/layout/hierarchy3"/>
    <dgm:cxn modelId="{F1199A8E-4284-4849-930F-000894D15CF2}" type="presParOf" srcId="{D61D8348-184F-4835-A723-80FD0CD98640}" destId="{7C2530C3-3B16-47C4-8FBF-FE301933368B}" srcOrd="0" destOrd="0" presId="urn:microsoft.com/office/officeart/2005/8/layout/hierarchy3"/>
    <dgm:cxn modelId="{ACE15831-50A8-489B-8C55-31A75AE753C0}" type="presParOf" srcId="{D61D8348-184F-4835-A723-80FD0CD98640}" destId="{696934B0-534E-4498-BCD5-2387C582C163}"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99B082-1ADB-42AD-BCFD-4BC37123E53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0A1AF9BA-12A2-4826-959B-ED27DC4965A1}">
      <dgm:prSet phldrT="[Text]"/>
      <dgm:spPr/>
      <dgm:t>
        <a:bodyPr/>
        <a:lstStyle/>
        <a:p>
          <a:r>
            <a:rPr lang="en-US" dirty="0"/>
            <a:t>Why do we use a principled-design development process?</a:t>
          </a:r>
        </a:p>
      </dgm:t>
    </dgm:pt>
    <dgm:pt modelId="{7C77DD6F-E953-4781-929A-8D0CED060500}" type="parTrans" cxnId="{25BC4B7C-DCF9-4700-BD86-4FBA60A6E396}">
      <dgm:prSet/>
      <dgm:spPr/>
      <dgm:t>
        <a:bodyPr/>
        <a:lstStyle/>
        <a:p>
          <a:endParaRPr lang="en-US"/>
        </a:p>
      </dgm:t>
    </dgm:pt>
    <dgm:pt modelId="{B42CC7FF-1B0F-4DE0-903F-B6C029F56198}" type="sibTrans" cxnId="{25BC4B7C-DCF9-4700-BD86-4FBA60A6E396}">
      <dgm:prSet/>
      <dgm:spPr/>
      <dgm:t>
        <a:bodyPr/>
        <a:lstStyle/>
        <a:p>
          <a:endParaRPr lang="en-US"/>
        </a:p>
      </dgm:t>
    </dgm:pt>
    <dgm:pt modelId="{EA344795-93DA-4E0B-BFEF-8E3C29027CA0}">
      <dgm:prSet phldrT="[Text]" custT="1"/>
      <dgm:spPr/>
      <dgm:t>
        <a:bodyPr/>
        <a:lstStyle/>
        <a:p>
          <a:r>
            <a:rPr lang="en-US" sz="2000" dirty="0"/>
            <a:t>To highlight the design decisions that need to be made in the process in order to develop tasks that support valid and meaningful interpretations about what students know and can do in science</a:t>
          </a:r>
        </a:p>
      </dgm:t>
    </dgm:pt>
    <dgm:pt modelId="{55D6D1AB-FD05-40F8-BE80-5DB630596F37}" type="parTrans" cxnId="{4DFA1BA3-1D04-4D54-B831-93F13BC3B813}">
      <dgm:prSet/>
      <dgm:spPr/>
      <dgm:t>
        <a:bodyPr/>
        <a:lstStyle/>
        <a:p>
          <a:endParaRPr lang="en-US"/>
        </a:p>
      </dgm:t>
    </dgm:pt>
    <dgm:pt modelId="{2F6B6821-742D-4A48-93D0-DCCECEF5DCE7}" type="sibTrans" cxnId="{4DFA1BA3-1D04-4D54-B831-93F13BC3B813}">
      <dgm:prSet/>
      <dgm:spPr/>
      <dgm:t>
        <a:bodyPr/>
        <a:lstStyle/>
        <a:p>
          <a:endParaRPr lang="en-US"/>
        </a:p>
      </dgm:t>
    </dgm:pt>
    <dgm:pt modelId="{F4441CBB-362D-439A-B25F-E7E1FEFD4A21}" type="pres">
      <dgm:prSet presAssocID="{0699B082-1ADB-42AD-BCFD-4BC37123E537}" presName="diagram" presStyleCnt="0">
        <dgm:presLayoutVars>
          <dgm:chPref val="1"/>
          <dgm:dir/>
          <dgm:animOne val="branch"/>
          <dgm:animLvl val="lvl"/>
          <dgm:resizeHandles/>
        </dgm:presLayoutVars>
      </dgm:prSet>
      <dgm:spPr/>
    </dgm:pt>
    <dgm:pt modelId="{DA5B54F6-FD61-4820-ABE8-1F8D8A35F932}" type="pres">
      <dgm:prSet presAssocID="{0A1AF9BA-12A2-4826-959B-ED27DC4965A1}" presName="root" presStyleCnt="0"/>
      <dgm:spPr/>
    </dgm:pt>
    <dgm:pt modelId="{B975FCDB-95BF-4BBE-876E-AC88A7517B55}" type="pres">
      <dgm:prSet presAssocID="{0A1AF9BA-12A2-4826-959B-ED27DC4965A1}" presName="rootComposite" presStyleCnt="0"/>
      <dgm:spPr/>
    </dgm:pt>
    <dgm:pt modelId="{5028388A-6A7D-4650-B53D-5F40F431C81B}" type="pres">
      <dgm:prSet presAssocID="{0A1AF9BA-12A2-4826-959B-ED27DC4965A1}" presName="rootText" presStyleLbl="node1" presStyleIdx="0" presStyleCnt="1" custScaleX="172837" custScaleY="99003"/>
      <dgm:spPr/>
    </dgm:pt>
    <dgm:pt modelId="{A291476E-109D-44BC-933C-04047C0B69E5}" type="pres">
      <dgm:prSet presAssocID="{0A1AF9BA-12A2-4826-959B-ED27DC4965A1}" presName="rootConnector" presStyleLbl="node1" presStyleIdx="0" presStyleCnt="1"/>
      <dgm:spPr/>
    </dgm:pt>
    <dgm:pt modelId="{D61D8348-184F-4835-A723-80FD0CD98640}" type="pres">
      <dgm:prSet presAssocID="{0A1AF9BA-12A2-4826-959B-ED27DC4965A1}" presName="childShape" presStyleCnt="0"/>
      <dgm:spPr/>
    </dgm:pt>
    <dgm:pt modelId="{7C2530C3-3B16-47C4-8FBF-FE301933368B}" type="pres">
      <dgm:prSet presAssocID="{55D6D1AB-FD05-40F8-BE80-5DB630596F37}" presName="Name13" presStyleLbl="parChTrans1D2" presStyleIdx="0" presStyleCnt="1"/>
      <dgm:spPr/>
    </dgm:pt>
    <dgm:pt modelId="{696934B0-534E-4498-BCD5-2387C582C163}" type="pres">
      <dgm:prSet presAssocID="{EA344795-93DA-4E0B-BFEF-8E3C29027CA0}" presName="childText" presStyleLbl="bgAcc1" presStyleIdx="0" presStyleCnt="1" custScaleX="411986" custScaleY="94440">
        <dgm:presLayoutVars>
          <dgm:bulletEnabled val="1"/>
        </dgm:presLayoutVars>
      </dgm:prSet>
      <dgm:spPr/>
    </dgm:pt>
  </dgm:ptLst>
  <dgm:cxnLst>
    <dgm:cxn modelId="{3C7A9207-A79F-4AB8-8F83-0C82D986EDC6}" type="presOf" srcId="{0699B082-1ADB-42AD-BCFD-4BC37123E537}" destId="{F4441CBB-362D-439A-B25F-E7E1FEFD4A21}" srcOrd="0" destOrd="0" presId="urn:microsoft.com/office/officeart/2005/8/layout/hierarchy3"/>
    <dgm:cxn modelId="{B1DBE668-16A5-416F-986D-6AF7946A3707}" type="presOf" srcId="{0A1AF9BA-12A2-4826-959B-ED27DC4965A1}" destId="{5028388A-6A7D-4650-B53D-5F40F431C81B}" srcOrd="0" destOrd="0" presId="urn:microsoft.com/office/officeart/2005/8/layout/hierarchy3"/>
    <dgm:cxn modelId="{DC3A3F7C-4538-4472-A028-71D17AC558D7}" type="presOf" srcId="{0A1AF9BA-12A2-4826-959B-ED27DC4965A1}" destId="{A291476E-109D-44BC-933C-04047C0B69E5}" srcOrd="1" destOrd="0" presId="urn:microsoft.com/office/officeart/2005/8/layout/hierarchy3"/>
    <dgm:cxn modelId="{25BC4B7C-DCF9-4700-BD86-4FBA60A6E396}" srcId="{0699B082-1ADB-42AD-BCFD-4BC37123E537}" destId="{0A1AF9BA-12A2-4826-959B-ED27DC4965A1}" srcOrd="0" destOrd="0" parTransId="{7C77DD6F-E953-4781-929A-8D0CED060500}" sibTransId="{B42CC7FF-1B0F-4DE0-903F-B6C029F56198}"/>
    <dgm:cxn modelId="{379DDB97-F7EE-43BC-90F5-E665CCEE5570}" type="presOf" srcId="{EA344795-93DA-4E0B-BFEF-8E3C29027CA0}" destId="{696934B0-534E-4498-BCD5-2387C582C163}" srcOrd="0" destOrd="0" presId="urn:microsoft.com/office/officeart/2005/8/layout/hierarchy3"/>
    <dgm:cxn modelId="{4DFA1BA3-1D04-4D54-B831-93F13BC3B813}" srcId="{0A1AF9BA-12A2-4826-959B-ED27DC4965A1}" destId="{EA344795-93DA-4E0B-BFEF-8E3C29027CA0}" srcOrd="0" destOrd="0" parTransId="{55D6D1AB-FD05-40F8-BE80-5DB630596F37}" sibTransId="{2F6B6821-742D-4A48-93D0-DCCECEF5DCE7}"/>
    <dgm:cxn modelId="{3C4626F9-EDDE-40E3-99CD-FE7EA32A191B}" type="presOf" srcId="{55D6D1AB-FD05-40F8-BE80-5DB630596F37}" destId="{7C2530C3-3B16-47C4-8FBF-FE301933368B}" srcOrd="0" destOrd="0" presId="urn:microsoft.com/office/officeart/2005/8/layout/hierarchy3"/>
    <dgm:cxn modelId="{35ACE556-414E-4ADC-9F2E-333F59800B1C}" type="presParOf" srcId="{F4441CBB-362D-439A-B25F-E7E1FEFD4A21}" destId="{DA5B54F6-FD61-4820-ABE8-1F8D8A35F932}" srcOrd="0" destOrd="0" presId="urn:microsoft.com/office/officeart/2005/8/layout/hierarchy3"/>
    <dgm:cxn modelId="{CA071E16-C383-4C26-A361-C5370695397E}" type="presParOf" srcId="{DA5B54F6-FD61-4820-ABE8-1F8D8A35F932}" destId="{B975FCDB-95BF-4BBE-876E-AC88A7517B55}" srcOrd="0" destOrd="0" presId="urn:microsoft.com/office/officeart/2005/8/layout/hierarchy3"/>
    <dgm:cxn modelId="{145A85B8-85C8-42FA-A7D3-C7CB1EB74A5D}" type="presParOf" srcId="{B975FCDB-95BF-4BBE-876E-AC88A7517B55}" destId="{5028388A-6A7D-4650-B53D-5F40F431C81B}" srcOrd="0" destOrd="0" presId="urn:microsoft.com/office/officeart/2005/8/layout/hierarchy3"/>
    <dgm:cxn modelId="{F86DDAB5-21EF-42D0-8D5D-5A613C33659C}" type="presParOf" srcId="{B975FCDB-95BF-4BBE-876E-AC88A7517B55}" destId="{A291476E-109D-44BC-933C-04047C0B69E5}" srcOrd="1" destOrd="0" presId="urn:microsoft.com/office/officeart/2005/8/layout/hierarchy3"/>
    <dgm:cxn modelId="{FE4C5A8C-3750-4397-815C-68BFEC53A5C4}" type="presParOf" srcId="{DA5B54F6-FD61-4820-ABE8-1F8D8A35F932}" destId="{D61D8348-184F-4835-A723-80FD0CD98640}" srcOrd="1" destOrd="0" presId="urn:microsoft.com/office/officeart/2005/8/layout/hierarchy3"/>
    <dgm:cxn modelId="{F1199A8E-4284-4849-930F-000894D15CF2}" type="presParOf" srcId="{D61D8348-184F-4835-A723-80FD0CD98640}" destId="{7C2530C3-3B16-47C4-8FBF-FE301933368B}" srcOrd="0" destOrd="0" presId="urn:microsoft.com/office/officeart/2005/8/layout/hierarchy3"/>
    <dgm:cxn modelId="{ACE15831-50A8-489B-8C55-31A75AE753C0}" type="presParOf" srcId="{D61D8348-184F-4835-A723-80FD0CD98640}" destId="{696934B0-534E-4498-BCD5-2387C582C163}"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3561417-C2A2-45FA-9339-363DD837B8FD}" type="doc">
      <dgm:prSet loTypeId="urn:microsoft.com/office/officeart/2005/8/layout/vList3" loCatId="list" qsTypeId="urn:microsoft.com/office/officeart/2005/8/quickstyle/simple5" qsCatId="simple" csTypeId="urn:microsoft.com/office/officeart/2005/8/colors/accent1_2" csCatId="accent1" phldr="1"/>
      <dgm:spPr/>
    </dgm:pt>
    <dgm:pt modelId="{6D952721-06EF-4214-94BC-C080D6011863}">
      <dgm:prSet phldrT="[Text]"/>
      <dgm:spPr/>
      <dgm:t>
        <a:bodyPr/>
        <a:lstStyle/>
        <a:p>
          <a:r>
            <a:rPr lang="en-US" dirty="0"/>
            <a:t>Highlights the intended outcomes of classroom-based assessment</a:t>
          </a:r>
        </a:p>
      </dgm:t>
    </dgm:pt>
    <dgm:pt modelId="{E69DA82D-6CDB-42EE-A34A-7959A30CBC66}" type="parTrans" cxnId="{68A5C0F1-3098-4428-97A4-28C28C7ED40C}">
      <dgm:prSet/>
      <dgm:spPr/>
      <dgm:t>
        <a:bodyPr/>
        <a:lstStyle/>
        <a:p>
          <a:endParaRPr lang="en-US"/>
        </a:p>
      </dgm:t>
    </dgm:pt>
    <dgm:pt modelId="{BCA7909D-9566-4A51-9F1F-15D64C76F388}" type="sibTrans" cxnId="{68A5C0F1-3098-4428-97A4-28C28C7ED40C}">
      <dgm:prSet/>
      <dgm:spPr/>
      <dgm:t>
        <a:bodyPr/>
        <a:lstStyle/>
        <a:p>
          <a:endParaRPr lang="en-US"/>
        </a:p>
      </dgm:t>
    </dgm:pt>
    <dgm:pt modelId="{72450FCC-5AAF-4E57-B428-E17B1878D209}">
      <dgm:prSet phldrT="[Text]"/>
      <dgm:spPr/>
      <dgm:t>
        <a:bodyPr/>
        <a:lstStyle/>
        <a:p>
          <a:r>
            <a:rPr lang="en-US" dirty="0"/>
            <a:t>Points to the connections among curriculum, instruction, and assessment, which are linked in a coherent system</a:t>
          </a:r>
        </a:p>
      </dgm:t>
    </dgm:pt>
    <dgm:pt modelId="{754977D4-8908-4F62-BDCB-8B90BC044685}" type="parTrans" cxnId="{AC3F4F26-D4AE-4F7E-8B13-63F17896E90F}">
      <dgm:prSet/>
      <dgm:spPr/>
      <dgm:t>
        <a:bodyPr/>
        <a:lstStyle/>
        <a:p>
          <a:endParaRPr lang="en-US"/>
        </a:p>
      </dgm:t>
    </dgm:pt>
    <dgm:pt modelId="{18662AA1-445F-4B94-8D74-FD2C226C5665}" type="sibTrans" cxnId="{AC3F4F26-D4AE-4F7E-8B13-63F17896E90F}">
      <dgm:prSet/>
      <dgm:spPr/>
      <dgm:t>
        <a:bodyPr/>
        <a:lstStyle/>
        <a:p>
          <a:endParaRPr lang="en-US"/>
        </a:p>
      </dgm:t>
    </dgm:pt>
    <dgm:pt modelId="{DC6630ED-6C33-4F43-A59A-38C49E29E67A}">
      <dgm:prSet phldrT="[Text]"/>
      <dgm:spPr/>
      <dgm:t>
        <a:bodyPr/>
        <a:lstStyle/>
        <a:p>
          <a:r>
            <a:rPr lang="en-US" dirty="0"/>
            <a:t>Provides tools to accomplish the development of classroom-based assessment tasks and rubrics</a:t>
          </a:r>
        </a:p>
      </dgm:t>
    </dgm:pt>
    <dgm:pt modelId="{DB768ACE-A728-4248-988D-C6F05F93337A}" type="parTrans" cxnId="{BB09FD11-B0D4-498F-B4AC-25F85CA0762F}">
      <dgm:prSet/>
      <dgm:spPr/>
      <dgm:t>
        <a:bodyPr/>
        <a:lstStyle/>
        <a:p>
          <a:endParaRPr lang="en-US"/>
        </a:p>
      </dgm:t>
    </dgm:pt>
    <dgm:pt modelId="{CEE89BD5-E386-489A-9B55-371F84BC5796}" type="sibTrans" cxnId="{BB09FD11-B0D4-498F-B4AC-25F85CA0762F}">
      <dgm:prSet/>
      <dgm:spPr/>
      <dgm:t>
        <a:bodyPr/>
        <a:lstStyle/>
        <a:p>
          <a:endParaRPr lang="en-US"/>
        </a:p>
      </dgm:t>
    </dgm:pt>
    <dgm:pt modelId="{6B331933-5F47-4A94-9BC6-9BC9B764761E}" type="pres">
      <dgm:prSet presAssocID="{93561417-C2A2-45FA-9339-363DD837B8FD}" presName="linearFlow" presStyleCnt="0">
        <dgm:presLayoutVars>
          <dgm:dir/>
          <dgm:resizeHandles val="exact"/>
        </dgm:presLayoutVars>
      </dgm:prSet>
      <dgm:spPr/>
    </dgm:pt>
    <dgm:pt modelId="{DDCC0E6F-FAFB-48C7-8BF8-BBDAA41C0EA7}" type="pres">
      <dgm:prSet presAssocID="{6D952721-06EF-4214-94BC-C080D6011863}" presName="composite" presStyleCnt="0"/>
      <dgm:spPr/>
    </dgm:pt>
    <dgm:pt modelId="{4B927304-E8EA-4115-A196-A39E3973C615}" type="pres">
      <dgm:prSet presAssocID="{6D952721-06EF-4214-94BC-C080D6011863}"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pward trend"/>
        </a:ext>
      </dgm:extLst>
    </dgm:pt>
    <dgm:pt modelId="{45411FCD-457D-4A82-BDE8-BD87ABDA1076}" type="pres">
      <dgm:prSet presAssocID="{6D952721-06EF-4214-94BC-C080D6011863}" presName="txShp" presStyleLbl="node1" presStyleIdx="0" presStyleCnt="3">
        <dgm:presLayoutVars>
          <dgm:bulletEnabled val="1"/>
        </dgm:presLayoutVars>
      </dgm:prSet>
      <dgm:spPr/>
    </dgm:pt>
    <dgm:pt modelId="{A6ADA866-5621-461F-A64C-FADDBB6DE0E9}" type="pres">
      <dgm:prSet presAssocID="{BCA7909D-9566-4A51-9F1F-15D64C76F388}" presName="spacing" presStyleCnt="0"/>
      <dgm:spPr/>
    </dgm:pt>
    <dgm:pt modelId="{6108D693-1494-4398-8E44-3C45866B417B}" type="pres">
      <dgm:prSet presAssocID="{72450FCC-5AAF-4E57-B428-E17B1878D209}" presName="composite" presStyleCnt="0"/>
      <dgm:spPr/>
    </dgm:pt>
    <dgm:pt modelId="{48644A9D-A9CB-42AE-95D7-9BEB6D36B6D8}" type="pres">
      <dgm:prSet presAssocID="{72450FCC-5AAF-4E57-B428-E17B1878D209}"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Venn diagram"/>
        </a:ext>
      </dgm:extLst>
    </dgm:pt>
    <dgm:pt modelId="{33C05675-8F0D-458D-A90F-01DE9616D4E5}" type="pres">
      <dgm:prSet presAssocID="{72450FCC-5AAF-4E57-B428-E17B1878D209}" presName="txShp" presStyleLbl="node1" presStyleIdx="1" presStyleCnt="3">
        <dgm:presLayoutVars>
          <dgm:bulletEnabled val="1"/>
        </dgm:presLayoutVars>
      </dgm:prSet>
      <dgm:spPr/>
    </dgm:pt>
    <dgm:pt modelId="{9D738B66-F193-494A-8CC4-9C583266C500}" type="pres">
      <dgm:prSet presAssocID="{18662AA1-445F-4B94-8D74-FD2C226C5665}" presName="spacing" presStyleCnt="0"/>
      <dgm:spPr/>
    </dgm:pt>
    <dgm:pt modelId="{A49D0BE9-14BC-4CF5-972C-44F9FD6DF5B2}" type="pres">
      <dgm:prSet presAssocID="{DC6630ED-6C33-4F43-A59A-38C49E29E67A}" presName="composite" presStyleCnt="0"/>
      <dgm:spPr/>
    </dgm:pt>
    <dgm:pt modelId="{58CF7FD1-CE9F-445F-B77E-8B7698223AEC}" type="pres">
      <dgm:prSet presAssocID="{DC6630ED-6C33-4F43-A59A-38C49E29E67A}"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Tools"/>
        </a:ext>
      </dgm:extLst>
    </dgm:pt>
    <dgm:pt modelId="{5A2080C8-16C6-439C-883B-5C90F058BBC5}" type="pres">
      <dgm:prSet presAssocID="{DC6630ED-6C33-4F43-A59A-38C49E29E67A}" presName="txShp" presStyleLbl="node1" presStyleIdx="2" presStyleCnt="3">
        <dgm:presLayoutVars>
          <dgm:bulletEnabled val="1"/>
        </dgm:presLayoutVars>
      </dgm:prSet>
      <dgm:spPr/>
    </dgm:pt>
  </dgm:ptLst>
  <dgm:cxnLst>
    <dgm:cxn modelId="{BB09FD11-B0D4-498F-B4AC-25F85CA0762F}" srcId="{93561417-C2A2-45FA-9339-363DD837B8FD}" destId="{DC6630ED-6C33-4F43-A59A-38C49E29E67A}" srcOrd="2" destOrd="0" parTransId="{DB768ACE-A728-4248-988D-C6F05F93337A}" sibTransId="{CEE89BD5-E386-489A-9B55-371F84BC5796}"/>
    <dgm:cxn modelId="{7155FC20-C5B0-46F1-9BFC-9AFD4313D13F}" type="presOf" srcId="{72450FCC-5AAF-4E57-B428-E17B1878D209}" destId="{33C05675-8F0D-458D-A90F-01DE9616D4E5}" srcOrd="0" destOrd="0" presId="urn:microsoft.com/office/officeart/2005/8/layout/vList3"/>
    <dgm:cxn modelId="{AC3F4F26-D4AE-4F7E-8B13-63F17896E90F}" srcId="{93561417-C2A2-45FA-9339-363DD837B8FD}" destId="{72450FCC-5AAF-4E57-B428-E17B1878D209}" srcOrd="1" destOrd="0" parTransId="{754977D4-8908-4F62-BDCB-8B90BC044685}" sibTransId="{18662AA1-445F-4B94-8D74-FD2C226C5665}"/>
    <dgm:cxn modelId="{8DF7BE8B-47D4-4338-A251-F6F37CE54A0B}" type="presOf" srcId="{6D952721-06EF-4214-94BC-C080D6011863}" destId="{45411FCD-457D-4A82-BDE8-BD87ABDA1076}" srcOrd="0" destOrd="0" presId="urn:microsoft.com/office/officeart/2005/8/layout/vList3"/>
    <dgm:cxn modelId="{3309F7B6-795B-4FD4-9F79-FA4183AF4C13}" type="presOf" srcId="{DC6630ED-6C33-4F43-A59A-38C49E29E67A}" destId="{5A2080C8-16C6-439C-883B-5C90F058BBC5}" srcOrd="0" destOrd="0" presId="urn:microsoft.com/office/officeart/2005/8/layout/vList3"/>
    <dgm:cxn modelId="{FD33FDBA-A32C-4F55-82FB-68A5DE115C6F}" type="presOf" srcId="{93561417-C2A2-45FA-9339-363DD837B8FD}" destId="{6B331933-5F47-4A94-9BC6-9BC9B764761E}" srcOrd="0" destOrd="0" presId="urn:microsoft.com/office/officeart/2005/8/layout/vList3"/>
    <dgm:cxn modelId="{68A5C0F1-3098-4428-97A4-28C28C7ED40C}" srcId="{93561417-C2A2-45FA-9339-363DD837B8FD}" destId="{6D952721-06EF-4214-94BC-C080D6011863}" srcOrd="0" destOrd="0" parTransId="{E69DA82D-6CDB-42EE-A34A-7959A30CBC66}" sibTransId="{BCA7909D-9566-4A51-9F1F-15D64C76F388}"/>
    <dgm:cxn modelId="{FC300181-50D8-4DC4-AC47-49216769F926}" type="presParOf" srcId="{6B331933-5F47-4A94-9BC6-9BC9B764761E}" destId="{DDCC0E6F-FAFB-48C7-8BF8-BBDAA41C0EA7}" srcOrd="0" destOrd="0" presId="urn:microsoft.com/office/officeart/2005/8/layout/vList3"/>
    <dgm:cxn modelId="{5B545C4E-EA5C-48AE-AAEA-7B6A1C9C8108}" type="presParOf" srcId="{DDCC0E6F-FAFB-48C7-8BF8-BBDAA41C0EA7}" destId="{4B927304-E8EA-4115-A196-A39E3973C615}" srcOrd="0" destOrd="0" presId="urn:microsoft.com/office/officeart/2005/8/layout/vList3"/>
    <dgm:cxn modelId="{3F8B6C88-99EB-4400-A4A1-21D9949D104B}" type="presParOf" srcId="{DDCC0E6F-FAFB-48C7-8BF8-BBDAA41C0EA7}" destId="{45411FCD-457D-4A82-BDE8-BD87ABDA1076}" srcOrd="1" destOrd="0" presId="urn:microsoft.com/office/officeart/2005/8/layout/vList3"/>
    <dgm:cxn modelId="{053571D0-6E00-4234-9BE3-1E83C7D1D1F9}" type="presParOf" srcId="{6B331933-5F47-4A94-9BC6-9BC9B764761E}" destId="{A6ADA866-5621-461F-A64C-FADDBB6DE0E9}" srcOrd="1" destOrd="0" presId="urn:microsoft.com/office/officeart/2005/8/layout/vList3"/>
    <dgm:cxn modelId="{300C49F2-9F68-4A6F-A1F7-A09F320D5EA3}" type="presParOf" srcId="{6B331933-5F47-4A94-9BC6-9BC9B764761E}" destId="{6108D693-1494-4398-8E44-3C45866B417B}" srcOrd="2" destOrd="0" presId="urn:microsoft.com/office/officeart/2005/8/layout/vList3"/>
    <dgm:cxn modelId="{177F9744-FD7F-42C8-BF0B-68DF03D7CE6E}" type="presParOf" srcId="{6108D693-1494-4398-8E44-3C45866B417B}" destId="{48644A9D-A9CB-42AE-95D7-9BEB6D36B6D8}" srcOrd="0" destOrd="0" presId="urn:microsoft.com/office/officeart/2005/8/layout/vList3"/>
    <dgm:cxn modelId="{98DC9C06-AFA9-4870-8907-FABF3F166511}" type="presParOf" srcId="{6108D693-1494-4398-8E44-3C45866B417B}" destId="{33C05675-8F0D-458D-A90F-01DE9616D4E5}" srcOrd="1" destOrd="0" presId="urn:microsoft.com/office/officeart/2005/8/layout/vList3"/>
    <dgm:cxn modelId="{E58E8DF3-78A6-4A97-BB10-8303D939BAFA}" type="presParOf" srcId="{6B331933-5F47-4A94-9BC6-9BC9B764761E}" destId="{9D738B66-F193-494A-8CC4-9C583266C500}" srcOrd="3" destOrd="0" presId="urn:microsoft.com/office/officeart/2005/8/layout/vList3"/>
    <dgm:cxn modelId="{34788C78-1BA1-4274-B339-323638A797A4}" type="presParOf" srcId="{6B331933-5F47-4A94-9BC6-9BC9B764761E}" destId="{A49D0BE9-14BC-4CF5-972C-44F9FD6DF5B2}" srcOrd="4" destOrd="0" presId="urn:microsoft.com/office/officeart/2005/8/layout/vList3"/>
    <dgm:cxn modelId="{F7EC3BEF-41A2-4E1F-B5E8-14159B6685A6}" type="presParOf" srcId="{A49D0BE9-14BC-4CF5-972C-44F9FD6DF5B2}" destId="{58CF7FD1-CE9F-445F-B77E-8B7698223AEC}" srcOrd="0" destOrd="0" presId="urn:microsoft.com/office/officeart/2005/8/layout/vList3"/>
    <dgm:cxn modelId="{0F3344C5-0D15-46E5-894B-A84EE1BE5D40}" type="presParOf" srcId="{A49D0BE9-14BC-4CF5-972C-44F9FD6DF5B2}" destId="{5A2080C8-16C6-439C-883B-5C90F058BBC5}"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5C9EE-2A8F-4635-B25A-549BE29CC569}">
      <dsp:nvSpPr>
        <dsp:cNvPr id="0" name=""/>
        <dsp:cNvSpPr/>
      </dsp:nvSpPr>
      <dsp:spPr>
        <a:xfrm>
          <a:off x="995678" y="924823"/>
          <a:ext cx="3317511" cy="3318249"/>
        </a:xfrm>
        <a:prstGeom prst="leftCircularArrow">
          <a:avLst>
            <a:gd name="adj1" fmla="val 10980"/>
            <a:gd name="adj2" fmla="val 1142322"/>
            <a:gd name="adj3" fmla="val 6300000"/>
            <a:gd name="adj4" fmla="val 18900000"/>
            <a:gd name="adj5" fmla="val 12500"/>
          </a:avLst>
        </a:prstGeom>
        <a:solidFill>
          <a:schemeClr val="accent1">
            <a:lumMod val="60000"/>
            <a:lumOff val="4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570AE5-113E-4645-898B-F6251B2D3E7F}">
      <dsp:nvSpPr>
        <dsp:cNvPr id="0" name=""/>
        <dsp:cNvSpPr/>
      </dsp:nvSpPr>
      <dsp:spPr>
        <a:xfrm>
          <a:off x="1728301" y="2126030"/>
          <a:ext cx="1851202" cy="925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ts val="0"/>
            </a:spcAft>
            <a:buNone/>
          </a:pPr>
          <a:r>
            <a:rPr lang="en-US" sz="1600" kern="1200" dirty="0">
              <a:solidFill>
                <a:sysClr val="windowText" lastClr="000000">
                  <a:hueOff val="0"/>
                  <a:satOff val="0"/>
                  <a:lumOff val="0"/>
                  <a:alphaOff val="0"/>
                </a:sysClr>
              </a:solidFill>
              <a:latin typeface="Calibri"/>
              <a:ea typeface="+mn-ea"/>
              <a:cs typeface="+mn-cs"/>
            </a:rPr>
            <a:t>Principled Assessment Design</a:t>
          </a:r>
          <a:endParaRPr lang="en-US" sz="1600" kern="1200" dirty="0"/>
        </a:p>
      </dsp:txBody>
      <dsp:txXfrm>
        <a:off x="1728301" y="2126030"/>
        <a:ext cx="1851202" cy="9254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8388A-6A7D-4650-B53D-5F40F431C81B}">
      <dsp:nvSpPr>
        <dsp:cNvPr id="0" name=""/>
        <dsp:cNvSpPr/>
      </dsp:nvSpPr>
      <dsp:spPr>
        <a:xfrm>
          <a:off x="2897" y="304722"/>
          <a:ext cx="3903209" cy="9838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What is a principled-design development process?</a:t>
          </a:r>
        </a:p>
      </dsp:txBody>
      <dsp:txXfrm>
        <a:off x="31713" y="333538"/>
        <a:ext cx="3845577" cy="926226"/>
      </dsp:txXfrm>
    </dsp:sp>
    <dsp:sp modelId="{7C2530C3-3B16-47C4-8FBF-FE301933368B}">
      <dsp:nvSpPr>
        <dsp:cNvPr id="0" name=""/>
        <dsp:cNvSpPr/>
      </dsp:nvSpPr>
      <dsp:spPr>
        <a:xfrm>
          <a:off x="393218" y="1288581"/>
          <a:ext cx="390320" cy="799873"/>
        </a:xfrm>
        <a:custGeom>
          <a:avLst/>
          <a:gdLst/>
          <a:ahLst/>
          <a:cxnLst/>
          <a:rect l="0" t="0" r="0" b="0"/>
          <a:pathLst>
            <a:path>
              <a:moveTo>
                <a:pt x="0" y="0"/>
              </a:moveTo>
              <a:lnTo>
                <a:pt x="0" y="799873"/>
              </a:lnTo>
              <a:lnTo>
                <a:pt x="390320" y="79987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6934B0-534E-4498-BCD5-2387C582C163}">
      <dsp:nvSpPr>
        <dsp:cNvPr id="0" name=""/>
        <dsp:cNvSpPr/>
      </dsp:nvSpPr>
      <dsp:spPr>
        <a:xfrm>
          <a:off x="783539" y="1570870"/>
          <a:ext cx="7443163" cy="103516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A guide to the development of a task that focuses the developer on the purpose of the assessment and the information required in order to design tasks that meet that purpose</a:t>
          </a:r>
        </a:p>
      </dsp:txBody>
      <dsp:txXfrm>
        <a:off x="813858" y="1601189"/>
        <a:ext cx="7382525" cy="9745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28388A-6A7D-4650-B53D-5F40F431C81B}">
      <dsp:nvSpPr>
        <dsp:cNvPr id="0" name=""/>
        <dsp:cNvSpPr/>
      </dsp:nvSpPr>
      <dsp:spPr>
        <a:xfrm>
          <a:off x="2897" y="222096"/>
          <a:ext cx="3903209" cy="11179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Why do we use a principled-design development process?</a:t>
          </a:r>
        </a:p>
      </dsp:txBody>
      <dsp:txXfrm>
        <a:off x="35639" y="254838"/>
        <a:ext cx="3837725" cy="1052417"/>
      </dsp:txXfrm>
    </dsp:sp>
    <dsp:sp modelId="{7C2530C3-3B16-47C4-8FBF-FE301933368B}">
      <dsp:nvSpPr>
        <dsp:cNvPr id="0" name=""/>
        <dsp:cNvSpPr/>
      </dsp:nvSpPr>
      <dsp:spPr>
        <a:xfrm>
          <a:off x="393218" y="1339997"/>
          <a:ext cx="390320" cy="815478"/>
        </a:xfrm>
        <a:custGeom>
          <a:avLst/>
          <a:gdLst/>
          <a:ahLst/>
          <a:cxnLst/>
          <a:rect l="0" t="0" r="0" b="0"/>
          <a:pathLst>
            <a:path>
              <a:moveTo>
                <a:pt x="0" y="0"/>
              </a:moveTo>
              <a:lnTo>
                <a:pt x="0" y="815478"/>
              </a:lnTo>
              <a:lnTo>
                <a:pt x="390320" y="81547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6934B0-534E-4498-BCD5-2387C582C163}">
      <dsp:nvSpPr>
        <dsp:cNvPr id="0" name=""/>
        <dsp:cNvSpPr/>
      </dsp:nvSpPr>
      <dsp:spPr>
        <a:xfrm>
          <a:off x="783539" y="1622287"/>
          <a:ext cx="7443163" cy="10663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To highlight the design decisions that need to be made in the process in order to develop tasks that support valid and meaningful interpretations about what students know and can do in science</a:t>
          </a:r>
        </a:p>
      </dsp:txBody>
      <dsp:txXfrm>
        <a:off x="814772" y="1653520"/>
        <a:ext cx="7380697" cy="10039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11FCD-457D-4A82-BDE8-BD87ABDA1076}">
      <dsp:nvSpPr>
        <dsp:cNvPr id="0" name=""/>
        <dsp:cNvSpPr/>
      </dsp:nvSpPr>
      <dsp:spPr>
        <a:xfrm rot="10800000">
          <a:off x="1303273" y="1895"/>
          <a:ext cx="4053840" cy="112877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7757"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Highlights the intended outcomes of classroom-based assessment</a:t>
          </a:r>
        </a:p>
      </dsp:txBody>
      <dsp:txXfrm rot="10800000">
        <a:off x="1585466" y="1895"/>
        <a:ext cx="3771647" cy="1128772"/>
      </dsp:txXfrm>
    </dsp:sp>
    <dsp:sp modelId="{4B927304-E8EA-4115-A196-A39E3973C615}">
      <dsp:nvSpPr>
        <dsp:cNvPr id="0" name=""/>
        <dsp:cNvSpPr/>
      </dsp:nvSpPr>
      <dsp:spPr>
        <a:xfrm>
          <a:off x="738886" y="1895"/>
          <a:ext cx="1128772" cy="112877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33C05675-8F0D-458D-A90F-01DE9616D4E5}">
      <dsp:nvSpPr>
        <dsp:cNvPr id="0" name=""/>
        <dsp:cNvSpPr/>
      </dsp:nvSpPr>
      <dsp:spPr>
        <a:xfrm rot="10800000">
          <a:off x="1303273" y="1467613"/>
          <a:ext cx="4053840" cy="112877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7757"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Points to the connections among curriculum, instruction, and assessment, which are linked in a coherent system</a:t>
          </a:r>
        </a:p>
      </dsp:txBody>
      <dsp:txXfrm rot="10800000">
        <a:off x="1585466" y="1467613"/>
        <a:ext cx="3771647" cy="1128772"/>
      </dsp:txXfrm>
    </dsp:sp>
    <dsp:sp modelId="{48644A9D-A9CB-42AE-95D7-9BEB6D36B6D8}">
      <dsp:nvSpPr>
        <dsp:cNvPr id="0" name=""/>
        <dsp:cNvSpPr/>
      </dsp:nvSpPr>
      <dsp:spPr>
        <a:xfrm>
          <a:off x="738886" y="1467613"/>
          <a:ext cx="1128772" cy="112877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5A2080C8-16C6-439C-883B-5C90F058BBC5}">
      <dsp:nvSpPr>
        <dsp:cNvPr id="0" name=""/>
        <dsp:cNvSpPr/>
      </dsp:nvSpPr>
      <dsp:spPr>
        <a:xfrm rot="10800000">
          <a:off x="1303273" y="2933332"/>
          <a:ext cx="4053840" cy="1128772"/>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7757" tIns="64770" rIns="120904"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Provides tools to accomplish the development of classroom-based assessment tasks and rubrics</a:t>
          </a:r>
        </a:p>
      </dsp:txBody>
      <dsp:txXfrm rot="10800000">
        <a:off x="1585466" y="2933332"/>
        <a:ext cx="3771647" cy="1128772"/>
      </dsp:txXfrm>
    </dsp:sp>
    <dsp:sp modelId="{58CF7FD1-CE9F-445F-B77E-8B7698223AEC}">
      <dsp:nvSpPr>
        <dsp:cNvPr id="0" name=""/>
        <dsp:cNvSpPr/>
      </dsp:nvSpPr>
      <dsp:spPr>
        <a:xfrm>
          <a:off x="738886" y="2933332"/>
          <a:ext cx="1128772" cy="1128772"/>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4638" y="1222375"/>
            <a:ext cx="4397375" cy="3297238"/>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Welcome to the first of four chapters in a digital workbook on designing high-quality three-dimensional science assessment tasks for classroom use. This workbook is intended to help educators design and evaluate high-quality classroom science assessment tasks that provide meaningful information about what students know and can do in science.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digital workbook was developed by edCount, LLC, under the US Department of Education’s Enhanced Assessment Grants Program, CFDA 84.368A.</a:t>
            </a:r>
          </a:p>
        </p:txBody>
      </p:sp>
      <p:sp>
        <p:nvSpPr>
          <p:cNvPr id="4" name="Date Placeholder 3"/>
          <p:cNvSpPr>
            <a:spLocks noGrp="1"/>
          </p:cNvSpPr>
          <p:nvPr>
            <p:ph type="dt" idx="10"/>
          </p:nvPr>
        </p:nvSpPr>
        <p:spPr/>
        <p:txBody>
          <a:bodyPr/>
          <a:lstStyle/>
          <a:p>
            <a:pPr defTabSz="966612">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66612">
              <a:defRPr/>
            </a:pPr>
            <a:fld id="{F5ADEF72-CD73-48E2-AEFB-3B6C611F1A4A}" type="slidenum">
              <a:rPr lang="en-US">
                <a:solidFill>
                  <a:prstClr val="black"/>
                </a:solidFill>
                <a:latin typeface="Calibri" panose="020F0502020204030204"/>
              </a:rPr>
              <a:pPr defTabSz="966612">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40965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Times New Roman" panose="02020603050405020304" pitchFamily="18" charset="0"/>
                <a:cs typeface="Arial" panose="020B0604020202020204" pitchFamily="34" charset="0"/>
              </a:rPr>
              <a:t>In this closing activity, consider yourself a writer, recording on paper an example of a teaching, learning, and assessment experience you might encounter as an educator which would enable you to get your finger on the pulse of your students’ learning along an instruction pathway.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Times New Roman" panose="02020603050405020304" pitchFamily="18" charset="0"/>
                <a:cs typeface="Arial" panose="020B0604020202020204" pitchFamily="34" charset="0"/>
              </a:rPr>
              <a:t>Think about a science topic you teach. Are there specific challenges that students typically encounter when exploring the topic? Are those challenges due to the complexity of the topic, or a misconception or a gap in prior knowledge or understanding?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Times New Roman" panose="02020603050405020304" pitchFamily="18" charset="0"/>
                <a:cs typeface="Arial" panose="020B0604020202020204" pitchFamily="34" charset="0"/>
              </a:rPr>
              <a:t>Then, consider how you might identify and address those challenges throughout the course of your instructional sequence. What knowledge, skills, and abilities would you want to measure? What work products—</a:t>
            </a:r>
            <a:r>
              <a:rPr lang="en-US" sz="1200" kern="1200" dirty="0">
                <a:solidFill>
                  <a:schemeClr val="tx1"/>
                </a:solidFill>
                <a:effectLst/>
                <a:latin typeface="+mn-lt"/>
                <a:ea typeface="+mn-ea"/>
                <a:cs typeface="+mn-cs"/>
              </a:rPr>
              <a:t>what students actually say, do, or make to produce evidence</a:t>
            </a:r>
            <a:r>
              <a:rPr lang="en-US" sz="1200" dirty="0">
                <a:latin typeface="Calibri" panose="020F0502020204030204" pitchFamily="34" charset="0"/>
                <a:ea typeface="Times New Roman" panose="02020603050405020304" pitchFamily="18" charset="0"/>
                <a:cs typeface="Arial" panose="020B0604020202020204" pitchFamily="34" charset="0"/>
              </a:rPr>
              <a:t>—would provide the necessary evidence for evaluating student learning? How might you design your assessment tasks with appropriate task features to promote accessibility and engagement for your students? Perhaps it is through the selection of an engaging and culturally-relevant phenomenon or design problem, or by ensuring that all terminology and science concepts are grade-appropriate and presented clearly and accurately; or perhaps it is by offering students multiple ways to show what they know and can do, whether it is through a written response, oral presentation, or demonstration.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Calibri" panose="020F0502020204030204" pitchFamily="34" charset="0"/>
                <a:ea typeface="Times New Roman" panose="02020603050405020304" pitchFamily="18" charset="0"/>
                <a:cs typeface="Arial" panose="020B0604020202020204" pitchFamily="34" charset="0"/>
              </a:rPr>
              <a:t>Please pause the presentation and consider what this teaching, learning, and assessment experience might look like. If you are completing this module with colleagues, we encourage you to share and discuss your stories together. In the resources pod, download the Teaching to Assessing Activity worksheet to document your thinking.</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10</a:t>
            </a:fld>
            <a:endParaRPr lang="en-US"/>
          </a:p>
        </p:txBody>
      </p:sp>
    </p:spTree>
    <p:extLst>
      <p:ext uri="{BB962C8B-B14F-4D97-AF65-F5344CB8AC3E}">
        <p14:creationId xmlns:p14="http://schemas.microsoft.com/office/powerpoint/2010/main" val="3953394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Finally, we offer additional resources that may be helpful to anyone interested in learning more about the concepts presented in this module. A glossary of terms and our reference list follow. </a:t>
            </a:r>
          </a:p>
          <a:p>
            <a:endParaRPr lang="en-US" sz="1200" kern="1200" dirty="0">
              <a:solidFill>
                <a:schemeClr val="tx1"/>
              </a:solidFill>
              <a:effectLst/>
              <a:latin typeface="+mn-lt"/>
              <a:ea typeface="+mn-ea"/>
              <a:cs typeface="+mn-cs"/>
            </a:endParaRPr>
          </a:p>
          <a:p>
            <a:r>
              <a:rPr lang="en-US" dirty="0"/>
              <a:t>Thank you for your engagement in this first chapter of the SCILLSS </a:t>
            </a:r>
            <a:r>
              <a:rPr lang="en-US" sz="1200" dirty="0">
                <a:solidFill>
                  <a:sysClr val="windowText" lastClr="000000"/>
                </a:solidFill>
              </a:rPr>
              <a:t>digital workbook on designing high quality three-dimensional science assessment tasks for classroom use. </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11</a:t>
            </a:fld>
            <a:endParaRPr lang="en-US"/>
          </a:p>
        </p:txBody>
      </p:sp>
    </p:spTree>
    <p:extLst>
      <p:ext uri="{BB962C8B-B14F-4D97-AF65-F5344CB8AC3E}">
        <p14:creationId xmlns:p14="http://schemas.microsoft.com/office/powerpoint/2010/main" val="3071916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12</a:t>
            </a:fld>
            <a:endParaRPr lang="en-US"/>
          </a:p>
        </p:txBody>
      </p:sp>
    </p:spTree>
    <p:extLst>
      <p:ext uri="{BB962C8B-B14F-4D97-AF65-F5344CB8AC3E}">
        <p14:creationId xmlns:p14="http://schemas.microsoft.com/office/powerpoint/2010/main" val="1642564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3018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14</a:t>
            </a:fld>
            <a:endParaRPr lang="en-US"/>
          </a:p>
        </p:txBody>
      </p:sp>
    </p:spTree>
    <p:extLst>
      <p:ext uri="{BB962C8B-B14F-4D97-AF65-F5344CB8AC3E}">
        <p14:creationId xmlns:p14="http://schemas.microsoft.com/office/powerpoint/2010/main" val="123783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Chapter 1 of this workbook includes a series of three modules. Module 1.1 focuses on classroom-based assessments, their relationship to other forms of assessment, and their purposes and uses in a standards-based system of curriculum, instruction, and assessment. Modules 1.2 and 1.3 introduce principled-assessment design, a backward design approach for developing three-dimensional tasks aligned to the Next Generation Science Standards (NGSS) for use within classrooms.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these Chapter 1 modules, we lay the groundwork for educators to engage in intentional assessment design by considering the purposes and uses of classroom assessments and the types of tasks and situations that elicit evidence that supports meaningful interpretations of students’ science learning.</a:t>
            </a: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5654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take a closer look at the outcomes associated with Module 1.2. What is Principled Assessment Design and Why Use It?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new vision for K-12 science education calls for engaging students in three-dimensional learning and, thus, requires us to use new ways to assess this learning. Meaningful measurement of increased and more in-depth understanding of these complex, three-dimensional standards over the course of students’ K-12 educational experience requires that assessment tasks ask students to apply knowledge of disciplinary core ideas and crosscutting concepts while engaging in a science or engineering practice.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module begins with an introduction to principled assessment design and the reasons and benefits for using it to design and evaluate classroom science assessment.</a:t>
            </a:r>
          </a:p>
          <a:p>
            <a:pPr>
              <a:defRPr/>
            </a:pPr>
            <a:endParaRPr lang="en-US" dirty="0"/>
          </a:p>
          <a:p>
            <a:pPr>
              <a:defRPr/>
            </a:pPr>
            <a:endParaRPr lang="en-US" dirty="0"/>
          </a:p>
          <a:p>
            <a:pPr>
              <a:defRPr/>
            </a:pPr>
            <a:endParaRPr lang="en-US" dirty="0">
              <a:cs typeface="Calibri"/>
            </a:endParaRPr>
          </a:p>
          <a:p>
            <a:pPr>
              <a:defRPr/>
            </a:pPr>
            <a:endParaRPr lang="en-US" dirty="0">
              <a:cs typeface="Calibri"/>
            </a:endParaRPr>
          </a:p>
          <a:p>
            <a:pPr>
              <a:defRPr/>
            </a:pPr>
            <a:endParaRPr lang="en-US" b="1" dirty="0">
              <a:cs typeface="Calibri"/>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00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A construct is the concept or characteristic that a test is designed to measure. In education settings, the constructs of most interest have to do with content knowledge and skills or personal or social characteristics that often relate to academic performance. We cannot directly observe these constructs and must present students with opportunities</a:t>
            </a:r>
            <a:r>
              <a:rPr lang="en-US" sz="1200" dirty="0">
                <a:effectLst/>
                <a:latin typeface="Calibri" panose="020F0502020204030204" pitchFamily="34" charset="0"/>
                <a:ea typeface="Times New Roman" panose="02020603050405020304" pitchFamily="18" charset="0"/>
                <a:cs typeface="Calibri" panose="020F0502020204030204" pitchFamily="34" charset="0"/>
              </a:rPr>
              <a:t>—</a:t>
            </a:r>
            <a:r>
              <a:rPr lang="en-US" sz="1200" dirty="0">
                <a:effectLst/>
                <a:latin typeface="Calibri" panose="020F0502020204030204" pitchFamily="34" charset="0"/>
                <a:ea typeface="Times New Roman" panose="02020603050405020304" pitchFamily="18" charset="0"/>
                <a:cs typeface="Arial" panose="020B0604020202020204" pitchFamily="34" charset="0"/>
              </a:rPr>
              <a:t>such as tests</a:t>
            </a:r>
            <a:r>
              <a:rPr lang="en-US" sz="1200" dirty="0">
                <a:effectLst/>
                <a:latin typeface="Calibri" panose="020F0502020204030204" pitchFamily="34" charset="0"/>
                <a:ea typeface="Times New Roman" panose="02020603050405020304" pitchFamily="18" charset="0"/>
                <a:cs typeface="Calibri" panose="020F0502020204030204" pitchFamily="34" charset="0"/>
              </a:rPr>
              <a:t>—</a:t>
            </a:r>
            <a:r>
              <a:rPr lang="en-US" sz="1200" dirty="0">
                <a:effectLst/>
                <a:latin typeface="Calibri" panose="020F0502020204030204" pitchFamily="34" charset="0"/>
                <a:ea typeface="Times New Roman" panose="02020603050405020304" pitchFamily="18" charset="0"/>
                <a:cs typeface="Arial" panose="020B0604020202020204" pitchFamily="34" charset="0"/>
              </a:rPr>
              <a:t>when we can observe them demonstrate their knowledge and skills. If well-designed and well-implemented, tests can provide samples of performance that reflect the underlying constructs that are our real targets in education.</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In science, for example, constructs that an educator might measure through assessment include students’ ability to model energy transfer in chemical reactions, analyze mathematical representations to explain phenomena or describe complex patterns of the changes and the movement of water and what determines those patterns</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4</a:t>
            </a:fld>
            <a:endParaRPr lang="en-US"/>
          </a:p>
        </p:txBody>
      </p:sp>
    </p:spTree>
    <p:extLst>
      <p:ext uri="{BB962C8B-B14F-4D97-AF65-F5344CB8AC3E}">
        <p14:creationId xmlns:p14="http://schemas.microsoft.com/office/powerpoint/2010/main" val="1413293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Validity is the cornerstone concept in testing, and its meaning in this area is essentially the same as what is found in the dictionary:</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i="1" dirty="0">
                <a:effectLst/>
                <a:latin typeface="Calibri" panose="020F0502020204030204" pitchFamily="34" charset="0"/>
                <a:ea typeface="Times New Roman" panose="02020603050405020304" pitchFamily="18" charset="0"/>
                <a:cs typeface="Arial" panose="020B0604020202020204" pitchFamily="34" charset="0"/>
              </a:rPr>
              <a:t>The quality of being logically or factually sound; soundness or cogency.</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i="1" dirty="0">
                <a:effectLst/>
                <a:latin typeface="Calibri" panose="020F0502020204030204" pitchFamily="34" charset="0"/>
                <a:ea typeface="Times New Roman" panose="02020603050405020304" pitchFamily="18" charset="0"/>
                <a:cs typeface="Arial" panose="020B0604020202020204" pitchFamily="34" charset="0"/>
              </a:rPr>
              <a:t>No test can be valid in and of itself. Validity depends on the strength of the evidence regarding what a test measures and how its scores can be interpreted and used.</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We create tests to elicit samples of what students know and can do and then make interpretations based on those samples. What a score on the test means depends on how well the test was designed and administered and on the quality of how students’ responses were scored, analyzed, and reported.</a:t>
            </a:r>
          </a:p>
          <a:p>
            <a:pPr marL="0" marR="0">
              <a:spcBef>
                <a:spcPts val="0"/>
              </a:spcBef>
              <a:spcAft>
                <a:spcPts val="1200"/>
              </a:spcAft>
            </a:pP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200" dirty="0">
                <a:effectLst/>
                <a:latin typeface="Calibri" panose="020F0502020204030204" pitchFamily="34" charset="0"/>
                <a:ea typeface="Times New Roman" panose="02020603050405020304" pitchFamily="18" charset="0"/>
                <a:cs typeface="Arial" panose="020B0604020202020204" pitchFamily="34" charset="0"/>
              </a:rPr>
              <a:t>What may be surprising to some is that assessment validity relates to assessment scores, not to the assessments themselves. Assessment scores may support valid interpretations and uses, but a test itself cannot be inherently valid or invalid</a:t>
            </a:r>
            <a:endParaRPr lang="en-US" sz="1100" dirty="0">
              <a:effectLst/>
              <a:latin typeface="Calibri" panose="020F0502020204030204" pitchFamily="34" charset="0"/>
              <a:ea typeface="Times New Roman" panose="02020603050405020304" pitchFamily="18" charset="0"/>
              <a:cs typeface="Arial" panose="020B0604020202020204" pitchFamily="34" charset="0"/>
            </a:endParaRPr>
          </a:p>
          <a:p>
            <a:pPr>
              <a:spcAft>
                <a:spcPts val="1269"/>
              </a:spcAft>
            </a:pPr>
            <a:endParaRPr lang="en-US" sz="1400" dirty="0">
              <a:latin typeface="Calibri" panose="020F0502020204030204" pitchFamily="34" charset="0"/>
              <a:ea typeface="Times New Roman" panose="02020603050405020304" pitchFamily="18" charset="0"/>
              <a:cs typeface="Calibri"/>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5</a:t>
            </a:fld>
            <a:endParaRPr lang="en-US"/>
          </a:p>
        </p:txBody>
      </p:sp>
    </p:spTree>
    <p:extLst>
      <p:ext uri="{BB962C8B-B14F-4D97-AF65-F5344CB8AC3E}">
        <p14:creationId xmlns:p14="http://schemas.microsoft.com/office/powerpoint/2010/main" val="3494907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Principled design is a disciplined approach aimed at designing assessment systems while keeping in mind the inferences end users wish to make based on test scores. If assessment information is expected to have value and usefulness for educators, then early in the design phase, assessment developers must have a clear sense of how the test scores will be used to support inferences about teaching and learning. Principled design is an approach to constructing assessments that ensures the evidence, and interpretations of evidence from the assessment, align with and support the intended student learning outcomes, purposes, and uses of the assessment.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Using a principled-design approach for the assessment development process helps ensure that the assessment yields valid and reliable results. Because this approach to development centers around the assessment purpose and intended use of scores, alignment and accessibility are built into the assessment from the beginning. Principled design focuses on the end goal and uses for the assessment and supports educators in designing tasks that are accessible and engaging to a wide range of students</a:t>
            </a:r>
          </a:p>
          <a:p>
            <a:endParaRPr lang="en-US" dirty="0"/>
          </a:p>
        </p:txBody>
      </p:sp>
      <p:sp>
        <p:nvSpPr>
          <p:cNvPr id="4" name="Slide Number Placeholder 3"/>
          <p:cNvSpPr>
            <a:spLocks noGrp="1"/>
          </p:cNvSpPr>
          <p:nvPr>
            <p:ph type="sldNum" sz="quarter" idx="10"/>
          </p:nvPr>
        </p:nvSpPr>
        <p:spPr/>
        <p:txBody>
          <a:bodyPr/>
          <a:lstStyle/>
          <a:p>
            <a:pPr defTabSz="966612">
              <a:defRPr/>
            </a:pPr>
            <a:fld id="{2B60A32E-F626-4AA1-BBA1-9DAA8038CD10}" type="slidenum">
              <a:rPr lang="en-US">
                <a:solidFill>
                  <a:prstClr val="black"/>
                </a:solidFill>
                <a:latin typeface="Calibri" panose="020F0502020204030204"/>
              </a:rPr>
              <a:pPr defTabSz="966612">
                <a:defRPr/>
              </a:pPr>
              <a:t>6</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06D91B16-7E00-4CBC-94AA-86ECCF70CC1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973039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 principled approach helps link your assessment to your curriculum and instruction, which is important. Having a process of thinking about what you want to know about students can help build coherence. It is important to focus on what it is you really want to get out of the classroom assessments and what tools you would 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goal is to think critically about the domain and what you’re trying to measure and then work your way through the task. This helps you think about the outcomes and what you are trying to measure. This helps you not only think about what you want to assess, but also what you want to teach. This process can benefit both assessment and instruction.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57F591F-48A8-46BF-9842-345A827D44AD}"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Date Placeholder 5">
            <a:extLst>
              <a:ext uri="{FF2B5EF4-FFF2-40B4-BE49-F238E27FC236}">
                <a16:creationId xmlns:a16="http://schemas.microsoft.com/office/drawing/2014/main" id="{BE050355-B130-415B-A0CD-707125FC8C34}"/>
              </a:ext>
            </a:extLst>
          </p:cNvPr>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481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Utilizing a principled-design process begins with a clear intent or purpose for assessing. This process helps educators clearly define the purpose for the assessment, the construct, or the knowledge, skills, and other attributes we aim to measure, as well as when the assessments can be administered along the instructional sequence.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Another benefit to principled design is that we consider the behaviors or performances that will elicit evidence to reveal those constructs, which contributes to the meaning and validity of assessment scores. What is it during the teaching and learning experience that signals the need for more “evidence” of students’ learning and what would that evidence look like? We must define the “what,” the “why,” the “when,” and the “how” for assessment—what standard is being taught, why student learning needs to be measured, when to assess student learning during the instructional sequence, what evidence needs to be gathered and interpreted, and how the results will be used.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Further, the process provides flexibility. Tasks can be intentionally designed to measure students’ knowledge and skills in ways that promote accessibility and engagement and to address a wide range of learner characteristics, needs, and understandings. When we consider how tasks should be designed, we must carefully select the features of the assessment tasks that would be necessary to appropriately measure one or more of the learning outcomes. The task features can influence the design of the task in terms of structure, content, and complexity.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Finally, teachers can use and reuse a common set of design tools to create a variety of tasks for a variety of purposes. The design templates provide a menu of options from which educators can choose to design their tasks. By selecting appropriate task features and work products, educators can create sets of tasks that vary in focus and complexity, and that can serve a range of purposes and uses along the instructional pathway as students build their understanding of a topic over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Module 1.3, we will begin to explore the four phases of principled assessment design and discuss the tools, templates, and resources associated with each phase.</a:t>
            </a: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8</a:t>
            </a:fld>
            <a:endParaRPr lang="en-US"/>
          </a:p>
        </p:txBody>
      </p:sp>
    </p:spTree>
    <p:extLst>
      <p:ext uri="{BB962C8B-B14F-4D97-AF65-F5344CB8AC3E}">
        <p14:creationId xmlns:p14="http://schemas.microsoft.com/office/powerpoint/2010/main" val="790532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 task designers, we make a number of decisions based on what we understand about the standard or indicator, and what we know about the evidence that must be produced by students to demonstrate their learning of that standard or indicator. We must consider the key elements of a task that are going to promote student engagement, ensure accessibility, and provide interpretable evidence. Here we highlight and define two of these key elements: task features and work products.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Task features are features of assessment tasks that would be necessary to appropriately measure what students have learned. The task features can influence the design of the task in terms of structure, content, and complexity.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Work products are the vehicles (e.g., a model, an argument, a description, a graph, a chart) that contain observable evidence of what students say, do, or make to produce evidence of their learning</a:t>
            </a:r>
            <a:endParaRPr lang="en-US" sz="1400" dirty="0">
              <a:latin typeface="Calibri" panose="020F0502020204030204" pitchFamily="34" charset="0"/>
              <a:ea typeface="Times New Roman" panose="02020603050405020304" pitchFamily="18" charset="0"/>
              <a:cs typeface="Calibri"/>
            </a:endParaRPr>
          </a:p>
          <a:p>
            <a:pPr>
              <a:spcAft>
                <a:spcPts val="1269"/>
              </a:spcAft>
            </a:pPr>
            <a:endParaRPr lang="en-US" sz="1400" dirty="0">
              <a:latin typeface="Calibri" panose="020F0502020204030204" pitchFamily="34" charset="0"/>
              <a:ea typeface="Times New Roman" panose="02020603050405020304" pitchFamily="18" charset="0"/>
              <a:cs typeface="Calibri"/>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9</a:t>
            </a:fld>
            <a:endParaRPr lang="en-US"/>
          </a:p>
        </p:txBody>
      </p:sp>
    </p:spTree>
    <p:extLst>
      <p:ext uri="{BB962C8B-B14F-4D97-AF65-F5344CB8AC3E}">
        <p14:creationId xmlns:p14="http://schemas.microsoft.com/office/powerpoint/2010/main" val="21590577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3.xml"/><Relationship Id="rId5" Type="http://schemas.openxmlformats.org/officeDocument/2006/relationships/tags" Target="../tags/tag41.xml"/><Relationship Id="rId4" Type="http://schemas.openxmlformats.org/officeDocument/2006/relationships/tags" Target="../tags/tag4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3.xml"/><Relationship Id="rId5" Type="http://schemas.openxmlformats.org/officeDocument/2006/relationships/tags" Target="../tags/tag46.xml"/><Relationship Id="rId4"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3.xml"/><Relationship Id="rId4"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3.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66.xml"/><Relationship Id="rId7" Type="http://schemas.openxmlformats.org/officeDocument/2006/relationships/image" Target="../media/image3.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4.xml"/><Relationship Id="rId5" Type="http://schemas.openxmlformats.org/officeDocument/2006/relationships/tags" Target="../tags/tag77.xml"/><Relationship Id="rId4" Type="http://schemas.openxmlformats.org/officeDocument/2006/relationships/tags" Target="../tags/tag76.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slideMaster" Target="../slideMasters/slideMaster4.xml"/><Relationship Id="rId5" Type="http://schemas.openxmlformats.org/officeDocument/2006/relationships/tags" Target="../tags/tag82.xml"/><Relationship Id="rId4" Type="http://schemas.openxmlformats.org/officeDocument/2006/relationships/tags" Target="../tags/tag81.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85.xml"/><Relationship Id="rId7" Type="http://schemas.openxmlformats.org/officeDocument/2006/relationships/slideMaster" Target="../slideMasters/slideMaster4.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4.xml"/><Relationship Id="rId4" Type="http://schemas.openxmlformats.org/officeDocument/2006/relationships/tags" Target="../tags/tag92.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5" Type="http://schemas.openxmlformats.org/officeDocument/2006/relationships/slideMaster" Target="../slideMasters/slideMaster4.xml"/><Relationship Id="rId4" Type="http://schemas.openxmlformats.org/officeDocument/2006/relationships/tags" Target="../tags/tag9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image" Target="../media/image2.jpeg"/></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slideMaster" Target="../slideMasters/slideMaster5.xml"/><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Master" Target="../slideMasters/slideMaster5.xml"/><Relationship Id="rId4" Type="http://schemas.openxmlformats.org/officeDocument/2006/relationships/tags" Target="../tags/tag114.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4"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10/2/2020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10/2/2020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10/2/2020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10/2/2020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10/2/2020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10/2/2020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10/2/2020</a:t>
            </a:fld>
            <a:endParaRPr lang="en-US" dirty="0"/>
          </a:p>
        </p:txBody>
      </p:sp>
      <p:sp>
        <p:nvSpPr>
          <p:cNvPr id="6" name="Footer Placeholder 5"/>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10/2/2020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10/2/2020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56809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10/2/2020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10/2/2020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10/2/2020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10/2/2020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10/2/2020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10/2/2020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10/2/2020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10/2/2020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10/2/2020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10/2/2020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10/2/2020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10/2/2020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10/2/2020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6992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10/2/2020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10/2/2020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10/2/2020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tags" Target="../tags/tag35.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4.xml"/><Relationship Id="rId2" Type="http://schemas.openxmlformats.org/officeDocument/2006/relationships/slideLayout" Target="../slideLayouts/slideLayout25.xml"/><Relationship Id="rId16" Type="http://schemas.openxmlformats.org/officeDocument/2006/relationships/tags" Target="../tags/tag33.xml"/><Relationship Id="rId20" Type="http://schemas.openxmlformats.org/officeDocument/2006/relationships/image" Target="../media/image1.emf"/><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2.xml"/><Relationship Id="rId10" Type="http://schemas.openxmlformats.org/officeDocument/2006/relationships/slideLayout" Target="../slideLayouts/slideLayout33.xml"/><Relationship Id="rId19" Type="http://schemas.openxmlformats.org/officeDocument/2006/relationships/tags" Target="../tags/tag3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68.xml"/><Relationship Id="rId18" Type="http://schemas.openxmlformats.org/officeDocument/2006/relationships/image" Target="../media/image1.emf"/><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17" Type="http://schemas.openxmlformats.org/officeDocument/2006/relationships/tags" Target="../tags/tag72.xml"/><Relationship Id="rId2" Type="http://schemas.openxmlformats.org/officeDocument/2006/relationships/slideLayout" Target="../slideLayouts/slideLayout38.xml"/><Relationship Id="rId16" Type="http://schemas.openxmlformats.org/officeDocument/2006/relationships/tags" Target="../tags/tag71.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tags" Target="../tags/tag70.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ags" Target="../tags/tag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ags" Target="../tags/tag10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tags" Target="../tags/tag99.xml"/><Relationship Id="rId2" Type="http://schemas.openxmlformats.org/officeDocument/2006/relationships/slideLayout" Target="../slideLayouts/slideLayout49.xml"/><Relationship Id="rId16" Type="http://schemas.openxmlformats.org/officeDocument/2006/relationships/tags" Target="../tags/tag98.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ags" Target="../tags/tag97.xml"/><Relationship Id="rId10" Type="http://schemas.openxmlformats.org/officeDocument/2006/relationships/slideLayout" Target="../slideLayouts/slideLayout57.xml"/><Relationship Id="rId19" Type="http://schemas.openxmlformats.org/officeDocument/2006/relationships/image" Target="../media/image1.emf"/><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7"/>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8"/>
            </p:custDataLst>
          </p:nvPr>
        </p:nvPicPr>
        <p:blipFill>
          <a:blip r:embed="rId20"/>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9"/>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10/2/2020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5"/>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6"/>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8"/>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4.em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2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5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51.xml"/><Relationship Id="rId5" Type="http://schemas.openxmlformats.org/officeDocument/2006/relationships/image" Target="../media/image2.jpe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 Id="rId5" Type="http://schemas.openxmlformats.org/officeDocument/2006/relationships/image" Target="../media/image17.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4.xml"/></Relationships>
</file>

<file path=ppt/slides/_rels/slide14.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5.xml"/><Relationship Id="rId1" Type="http://schemas.openxmlformats.org/officeDocument/2006/relationships/tags" Target="../tags/tag13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35.xml"/><Relationship Id="rId7" Type="http://schemas.openxmlformats.org/officeDocument/2006/relationships/image" Target="../media/image7.sv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6.png"/><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138.xml"/><Relationship Id="rId7" Type="http://schemas.openxmlformats.org/officeDocument/2006/relationships/image" Target="../media/image6.pn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8.png"/><Relationship Id="rId5" Type="http://schemas.openxmlformats.org/officeDocument/2006/relationships/notesSlide" Target="../notesSlides/notesSlide5.xml"/><Relationship Id="rId4" Type="http://schemas.openxmlformats.org/officeDocument/2006/relationships/slideLayout" Target="../slideLayouts/slideLayout2.xml"/><Relationship Id="rId9"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tags" Target="../tags/tag14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tags" Target="../tags/tag140.xml"/><Relationship Id="rId16" Type="http://schemas.microsoft.com/office/2007/relationships/diagramDrawing" Target="../diagrams/drawing3.xml"/><Relationship Id="rId1" Type="http://schemas.openxmlformats.org/officeDocument/2006/relationships/tags" Target="../tags/tag139.xml"/><Relationship Id="rId6" Type="http://schemas.openxmlformats.org/officeDocument/2006/relationships/notesSlide" Target="../notesSlides/notesSlide6.xml"/><Relationship Id="rId11" Type="http://schemas.microsoft.com/office/2007/relationships/diagramDrawing" Target="../diagrams/drawing2.xml"/><Relationship Id="rId5" Type="http://schemas.openxmlformats.org/officeDocument/2006/relationships/slideLayout" Target="../slideLayouts/slideLayout2.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tags" Target="../tags/tag142.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2.xml"/><Relationship Id="rId7" Type="http://schemas.openxmlformats.org/officeDocument/2006/relationships/diagramQuickStyle" Target="../diagrams/quickStyle4.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5.jpeg"/><Relationship Id="rId4" Type="http://schemas.openxmlformats.org/officeDocument/2006/relationships/notesSlide" Target="../notesSlides/notesSlide7.xml"/><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5.xml"/></Relationships>
</file>

<file path=ppt/slides/_rels/slide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tags" Target="../tags/tag148.xml"/><Relationship Id="rId7" Type="http://schemas.openxmlformats.org/officeDocument/2006/relationships/image" Target="../media/image6.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49.xml"/><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099" y="640081"/>
            <a:ext cx="3672839" cy="3538217"/>
          </a:xfrm>
          <a:noFill/>
        </p:spPr>
        <p:txBody>
          <a:bodyPr vert="horz" lIns="91440" tIns="45720" rIns="91440" bIns="45720" rtlCol="0">
            <a:normAutofit/>
          </a:bodyPr>
          <a:lstStyle/>
          <a:p>
            <a:pPr algn="l"/>
            <a:r>
              <a:rPr lang="en-US" sz="3800" dirty="0">
                <a:effectLst/>
              </a:rPr>
              <a:t>Designing High-Quality Three-Dimensional Science Assessments for Classroom Use</a:t>
            </a:r>
          </a:p>
        </p:txBody>
      </p:sp>
      <p:sp>
        <p:nvSpPr>
          <p:cNvPr id="3" name="Subtitle 2"/>
          <p:cNvSpPr>
            <a:spLocks noGrp="1"/>
          </p:cNvSpPr>
          <p:nvPr>
            <p:ph type="subTitle" idx="1"/>
            <p:custDataLst>
              <p:tags r:id="rId3"/>
            </p:custDataLst>
          </p:nvPr>
        </p:nvSpPr>
        <p:spPr>
          <a:xfrm>
            <a:off x="4991099" y="4660903"/>
            <a:ext cx="3672840" cy="1557017"/>
          </a:xfrm>
          <a:noFill/>
        </p:spPr>
        <p:txBody>
          <a:bodyPr vert="horz" lIns="91440" tIns="45720" rIns="91440" bIns="45720" rtlCol="0" anchor="t">
            <a:normAutofit/>
          </a:bodyPr>
          <a:lstStyle/>
          <a:p>
            <a:pPr algn="l"/>
            <a:r>
              <a:rPr lang="en-US" b="1" dirty="0"/>
              <a:t>Chapter 1: Introduction to Principled Assessment Design</a:t>
            </a:r>
          </a:p>
          <a:p>
            <a:pPr algn="l"/>
            <a:r>
              <a:rPr lang="en-US" b="1" dirty="0">
                <a:cs typeface="Calibri"/>
              </a:rPr>
              <a:t>Module 1.2: What is Principled Assessment Design and Why Use It?</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7"/>
          <a:stretch>
            <a:fillRect/>
          </a:stretch>
        </p:blipFill>
        <p:spPr>
          <a:xfrm>
            <a:off x="724875" y="1870738"/>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DC7E9C1B-0A66-45ED-A75C-1A8B85BDF77B}"/>
              </a:ext>
            </a:extLst>
          </p:cNvPr>
          <p:cNvSpPr/>
          <p:nvPr/>
        </p:nvSpPr>
        <p:spPr>
          <a:xfrm>
            <a:off x="4572000" y="6157297"/>
            <a:ext cx="4563313" cy="700704"/>
          </a:xfrm>
          <a:prstGeom prst="rect">
            <a:avLst/>
          </a:prstGeom>
          <a:solidFill>
            <a:schemeClr val="bg1">
              <a:alpha val="50000"/>
            </a:schemeClr>
          </a:solidFill>
          <a:ln>
            <a:solidFill>
              <a:schemeClr val="bg1"/>
            </a:solidFill>
          </a:ln>
        </p:spPr>
        <p:txBody>
          <a:bodyPr wrap="square">
            <a:noAutofit/>
          </a:bodyPr>
          <a:lstStyle/>
          <a:p>
            <a:pPr lvl="0" algn="ctr" defTabSz="914400">
              <a:spcBef>
                <a:spcPct val="20000"/>
              </a:spcBef>
              <a:defRPr/>
            </a:pPr>
            <a:r>
              <a:rPr lang="en-US" sz="1000" dirty="0">
                <a:solidFill>
                  <a:sysClr val="windowText" lastClr="000000"/>
                </a:solidFill>
              </a:rPr>
              <a:t>This digital workbook on designing high quality three-dimensional science assessment tasks for classroom use was developed by edCount, LLC, under</a:t>
            </a:r>
            <a:br>
              <a:rPr lang="en-US" sz="1000" dirty="0">
                <a:solidFill>
                  <a:sysClr val="windowText" lastClr="000000"/>
                </a:solidFill>
              </a:rPr>
            </a:br>
            <a:r>
              <a:rPr lang="en-US" sz="1000" dirty="0">
                <a:solidFill>
                  <a:sysClr val="windowText" lastClr="000000"/>
                </a:solidFill>
              </a:rPr>
              <a:t>Enhanced Assessment Grants Program, CFDA 84.368A.</a:t>
            </a:r>
          </a:p>
        </p:txBody>
      </p:sp>
      <p:sp>
        <p:nvSpPr>
          <p:cNvPr id="6" name="Rectangle 5">
            <a:extLst>
              <a:ext uri="{FF2B5EF4-FFF2-40B4-BE49-F238E27FC236}">
                <a16:creationId xmlns:a16="http://schemas.microsoft.com/office/drawing/2014/main" id="{48FC7FDB-F0C0-47E6-A336-1954C6C5ED36}"/>
              </a:ext>
            </a:extLst>
          </p:cNvPr>
          <p:cNvSpPr/>
          <p:nvPr/>
        </p:nvSpPr>
        <p:spPr>
          <a:xfrm>
            <a:off x="7943161" y="94745"/>
            <a:ext cx="1131190" cy="80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40860EA-F9CC-4608-8721-07EABCA9D0D2}"/>
              </a:ext>
            </a:extLst>
          </p:cNvPr>
          <p:cNvSpPr/>
          <p:nvPr/>
        </p:nvSpPr>
        <p:spPr>
          <a:xfrm>
            <a:off x="8095561" y="247145"/>
            <a:ext cx="978790" cy="95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35191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FF24B-F083-4B8F-B495-666F2A8759E4}"/>
              </a:ext>
            </a:extLst>
          </p:cNvPr>
          <p:cNvSpPr>
            <a:spLocks noGrp="1"/>
          </p:cNvSpPr>
          <p:nvPr>
            <p:ph type="title"/>
          </p:nvPr>
        </p:nvSpPr>
        <p:spPr>
          <a:xfrm>
            <a:off x="274493" y="94788"/>
            <a:ext cx="8229600" cy="1143000"/>
          </a:xfrm>
        </p:spPr>
        <p:txBody>
          <a:bodyPr>
            <a:normAutofit fontScale="90000"/>
          </a:bodyPr>
          <a:lstStyle/>
          <a:p>
            <a:r>
              <a:rPr lang="en-US" dirty="0">
                <a:cs typeface="Calibri Light"/>
              </a:rPr>
              <a:t>Teaching </a:t>
            </a:r>
            <a:r>
              <a:rPr lang="en-US" dirty="0"/>
              <a:t>to Assessing – A </a:t>
            </a:r>
            <a:r>
              <a:rPr lang="en-US" dirty="0">
                <a:cs typeface="Calibri Light"/>
              </a:rPr>
              <a:t>Closing Activity</a:t>
            </a:r>
            <a:endParaRPr lang="en-US" dirty="0"/>
          </a:p>
        </p:txBody>
      </p:sp>
      <p:sp>
        <p:nvSpPr>
          <p:cNvPr id="6" name="Rectangle 5">
            <a:extLst>
              <a:ext uri="{FF2B5EF4-FFF2-40B4-BE49-F238E27FC236}">
                <a16:creationId xmlns:a16="http://schemas.microsoft.com/office/drawing/2014/main" id="{1C755C91-5A44-4099-AE96-ECF2CBF76E19}"/>
              </a:ext>
            </a:extLst>
          </p:cNvPr>
          <p:cNvSpPr/>
          <p:nvPr/>
        </p:nvSpPr>
        <p:spPr>
          <a:xfrm>
            <a:off x="142875" y="906479"/>
            <a:ext cx="8858250" cy="6324808"/>
          </a:xfrm>
          <a:prstGeom prst="rect">
            <a:avLst/>
          </a:prstGeom>
        </p:spPr>
        <p:txBody>
          <a:bodyPr wrap="square" lIns="91440" tIns="45720" rIns="91440" bIns="45720" anchor="t">
            <a:spAutoFit/>
          </a:bodyPr>
          <a:lstStyle/>
          <a:p>
            <a:r>
              <a:rPr lang="en-US" sz="1400" dirty="0">
                <a:latin typeface="Calibri"/>
                <a:ea typeface="Times New Roman" panose="02020603050405020304" pitchFamily="18" charset="0"/>
                <a:cs typeface="Arial"/>
              </a:rPr>
              <a:t>                                                                     _________________________________</a:t>
            </a:r>
            <a:endParaRPr lang="en-US" sz="1100" dirty="0">
              <a:latin typeface="Calibri"/>
              <a:ea typeface="Times New Roman" panose="02020603050405020304" pitchFamily="18" charset="0"/>
              <a:cs typeface="Arial"/>
            </a:endParaRPr>
          </a:p>
          <a:p>
            <a:r>
              <a:rPr lang="en-US" sz="1200" dirty="0">
                <a:latin typeface="Calibri"/>
                <a:ea typeface="Times New Roman" panose="02020603050405020304" pitchFamily="18" charset="0"/>
                <a:cs typeface="Arial"/>
              </a:rPr>
              <a:t>                                                                                                                         [</a:t>
            </a:r>
            <a:r>
              <a:rPr lang="en-US" sz="1200" i="1" dirty="0">
                <a:latin typeface="Calibri"/>
                <a:ea typeface="Times New Roman" panose="02020603050405020304" pitchFamily="18" charset="0"/>
                <a:cs typeface="Arial"/>
              </a:rPr>
              <a:t>Title]</a:t>
            </a:r>
            <a:endParaRPr lang="en-US" sz="1200" dirty="0">
              <a:latin typeface="Calibri"/>
              <a:ea typeface="Times New Roman" panose="02020603050405020304" pitchFamily="18" charset="0"/>
              <a:cs typeface="Arial"/>
            </a:endParaRPr>
          </a:p>
          <a:p>
            <a:r>
              <a:rPr lang="en-US" sz="1400" dirty="0">
                <a:latin typeface="Calibri"/>
                <a:ea typeface="Times New Roman" panose="02020603050405020304" pitchFamily="18" charset="0"/>
                <a:cs typeface="Arial"/>
              </a:rPr>
              <a:t> During the school year, I teach my ________________students about ____________________________________</a:t>
            </a:r>
            <a:endParaRPr lang="en-US" sz="1100" dirty="0">
              <a:latin typeface="Calibri" panose="020F0502020204030204" pitchFamily="34" charset="0"/>
              <a:ea typeface="Times New Roman" panose="02020603050405020304" pitchFamily="18" charset="0"/>
              <a:cs typeface="Arial" panose="020B0604020202020204" pitchFamily="34" charset="0"/>
            </a:endParaRPr>
          </a:p>
          <a:p>
            <a:pPr>
              <a:spcAft>
                <a:spcPts val="600"/>
              </a:spcAft>
            </a:pPr>
            <a:r>
              <a:rPr lang="en-US" sz="1400" dirty="0">
                <a:latin typeface="Calibri"/>
                <a:ea typeface="Times New Roman" panose="02020603050405020304" pitchFamily="18" charset="0"/>
                <a:cs typeface="Arial"/>
              </a:rPr>
              <a:t>                                                                </a:t>
            </a:r>
            <a:r>
              <a:rPr lang="en-US" sz="1200" dirty="0">
                <a:latin typeface="Calibri"/>
                <a:ea typeface="Times New Roman" panose="02020603050405020304" pitchFamily="18" charset="0"/>
                <a:cs typeface="Arial"/>
              </a:rPr>
              <a:t> [</a:t>
            </a:r>
            <a:r>
              <a:rPr lang="en-US" sz="1200" i="1" dirty="0">
                <a:latin typeface="Calibri"/>
                <a:ea typeface="Times New Roman" panose="02020603050405020304" pitchFamily="18" charset="0"/>
                <a:cs typeface="Arial"/>
              </a:rPr>
              <a:t>grade level</a:t>
            </a:r>
            <a:r>
              <a:rPr lang="en-US" sz="1200" dirty="0">
                <a:latin typeface="Calibri"/>
                <a:ea typeface="Times New Roman" panose="02020603050405020304" pitchFamily="18" charset="0"/>
                <a:cs typeface="Arial"/>
              </a:rPr>
              <a:t>]                                                                                   </a:t>
            </a:r>
            <a:r>
              <a:rPr lang="en-US" sz="1200" dirty="0">
                <a:latin typeface="Calibri"/>
                <a:ea typeface="Times New Roman" panose="02020603050405020304" pitchFamily="18" charset="0"/>
                <a:cs typeface="Calibri"/>
              </a:rPr>
              <a:t>   [</a:t>
            </a:r>
            <a:r>
              <a:rPr lang="en-US" sz="1200" i="1" dirty="0">
                <a:latin typeface="Calibri"/>
                <a:ea typeface="Times New Roman" panose="02020603050405020304" pitchFamily="18" charset="0"/>
                <a:cs typeface="Calibri"/>
              </a:rPr>
              <a:t>science topic</a:t>
            </a:r>
            <a:r>
              <a:rPr lang="en-US" sz="1200" dirty="0">
                <a:latin typeface="Calibri"/>
                <a:ea typeface="Times New Roman" panose="02020603050405020304" pitchFamily="18" charset="0"/>
                <a:cs typeface="Calibri"/>
              </a:rPr>
              <a:t>]</a:t>
            </a:r>
            <a:endParaRPr lang="en-US" sz="1100" dirty="0">
              <a:latin typeface="Calibri" panose="020F0502020204030204" pitchFamily="34" charset="0"/>
              <a:ea typeface="Times New Roman" panose="02020603050405020304" pitchFamily="18" charset="0"/>
              <a:cs typeface="Arial" panose="020B0604020202020204" pitchFamily="34" charset="0"/>
            </a:endParaRPr>
          </a:p>
          <a:p>
            <a:r>
              <a:rPr lang="en-US" sz="1400" dirty="0">
                <a:latin typeface="Calibri"/>
                <a:ea typeface="Times New Roman" panose="02020603050405020304" pitchFamily="18" charset="0"/>
                <a:cs typeface="Arial"/>
              </a:rPr>
              <a:t>____________________________________________.  Often, my students have challenges with_______________</a:t>
            </a:r>
            <a:endParaRPr lang="en-US" sz="1100" dirty="0">
              <a:latin typeface="Calibri" panose="020F0502020204030204" pitchFamily="34" charset="0"/>
              <a:ea typeface="Times New Roman" panose="02020603050405020304" pitchFamily="18" charset="0"/>
              <a:cs typeface="Arial" panose="020B0604020202020204" pitchFamily="34" charset="0"/>
            </a:endParaRPr>
          </a:p>
          <a:p>
            <a:pPr>
              <a:spcAft>
                <a:spcPts val="600"/>
              </a:spcAft>
            </a:pPr>
            <a:r>
              <a:rPr lang="en-US" sz="1400" dirty="0">
                <a:latin typeface="Calibri"/>
                <a:ea typeface="Times New Roman" panose="02020603050405020304" pitchFamily="18" charset="0"/>
                <a:cs typeface="Arial"/>
              </a:rPr>
              <a:t>         </a:t>
            </a:r>
            <a:endParaRPr lang="en-US" sz="1200" dirty="0">
              <a:latin typeface="Calibri" panose="020F0502020204030204" pitchFamily="34" charset="0"/>
              <a:ea typeface="Times New Roman" panose="02020603050405020304" pitchFamily="18" charset="0"/>
              <a:cs typeface="Arial" panose="020B0604020202020204" pitchFamily="34" charset="0"/>
            </a:endParaRPr>
          </a:p>
          <a:p>
            <a:r>
              <a:rPr lang="en-US" sz="1400" dirty="0">
                <a:latin typeface="Calibri"/>
                <a:ea typeface="Times New Roman" panose="02020603050405020304" pitchFamily="18" charset="0"/>
                <a:cs typeface="Arial"/>
              </a:rPr>
              <a:t>______________________________________________________________________________________________.</a:t>
            </a:r>
            <a:endParaRPr lang="en-US" sz="1100" dirty="0">
              <a:latin typeface="Calibri"/>
              <a:ea typeface="Times New Roman" panose="02020603050405020304" pitchFamily="18" charset="0"/>
              <a:cs typeface="Arial"/>
            </a:endParaRPr>
          </a:p>
          <a:p>
            <a:r>
              <a:rPr lang="en-US" sz="1400" dirty="0">
                <a:latin typeface="Calibri"/>
                <a:ea typeface="Times New Roman" panose="02020603050405020304" pitchFamily="18" charset="0"/>
                <a:cs typeface="Arial"/>
              </a:rPr>
              <a:t>                                                      </a:t>
            </a:r>
            <a:r>
              <a:rPr lang="en-US" sz="1200" dirty="0">
                <a:latin typeface="Calibri"/>
                <a:ea typeface="Times New Roman" panose="02020603050405020304" pitchFamily="18" charset="0"/>
                <a:cs typeface="Arial"/>
              </a:rPr>
              <a:t>[</a:t>
            </a:r>
            <a:r>
              <a:rPr lang="en-US" sz="1200" i="1" dirty="0">
                <a:latin typeface="Calibri"/>
                <a:ea typeface="Times New Roman" panose="02020603050405020304" pitchFamily="18" charset="0"/>
                <a:cs typeface="Arial"/>
              </a:rPr>
              <a:t>misunderstanding, misconception, lack of knowledge</a:t>
            </a:r>
            <a:r>
              <a:rPr lang="en-US" sz="1200" dirty="0">
                <a:latin typeface="Calibri"/>
                <a:ea typeface="Times New Roman" panose="02020603050405020304" pitchFamily="18" charset="0"/>
                <a:cs typeface="Arial"/>
              </a:rPr>
              <a:t>]</a:t>
            </a:r>
            <a:endParaRPr lang="en-US" sz="1100" dirty="0">
              <a:latin typeface="Calibri"/>
              <a:ea typeface="Times New Roman" panose="02020603050405020304" pitchFamily="18" charset="0"/>
              <a:cs typeface="Arial"/>
            </a:endParaRPr>
          </a:p>
          <a:p>
            <a:endParaRPr lang="en-US" sz="1100" dirty="0">
              <a:latin typeface="Calibri" panose="020F0502020204030204" pitchFamily="34" charset="0"/>
              <a:ea typeface="Times New Roman" panose="02020603050405020304" pitchFamily="18" charset="0"/>
              <a:cs typeface="Arial" panose="020B0604020202020204" pitchFamily="34" charset="0"/>
            </a:endParaRPr>
          </a:p>
          <a:p>
            <a:r>
              <a:rPr lang="en-US" sz="1400" dirty="0">
                <a:latin typeface="Calibri"/>
                <a:ea typeface="Times New Roman" panose="02020603050405020304" pitchFamily="18" charset="0"/>
                <a:cs typeface="Arial"/>
              </a:rPr>
              <a:t>I want to understand how well my students __________________________________________________________.</a:t>
            </a:r>
            <a:endParaRPr lang="en-US" sz="1100" dirty="0">
              <a:latin typeface="Calibri" panose="020F0502020204030204" pitchFamily="34" charset="0"/>
              <a:ea typeface="Times New Roman" panose="02020603050405020304" pitchFamily="18" charset="0"/>
              <a:cs typeface="Arial" panose="020B0604020202020204" pitchFamily="34" charset="0"/>
            </a:endParaRPr>
          </a:p>
          <a:p>
            <a:r>
              <a:rPr lang="en-US" sz="1400" dirty="0">
                <a:latin typeface="Calibri"/>
                <a:ea typeface="Times New Roman" panose="02020603050405020304" pitchFamily="18" charset="0"/>
                <a:cs typeface="Arial"/>
              </a:rPr>
              <a:t>                                                                                     [</a:t>
            </a:r>
            <a:r>
              <a:rPr lang="en-US" sz="1200" i="1" dirty="0">
                <a:latin typeface="Calibri"/>
                <a:ea typeface="Times New Roman" panose="02020603050405020304" pitchFamily="18" charset="0"/>
                <a:cs typeface="Arial"/>
              </a:rPr>
              <a:t>purpose of assessment; knowledge, skills, abilities to measure</a:t>
            </a:r>
            <a:r>
              <a:rPr lang="en-US" sz="1200" dirty="0">
                <a:latin typeface="Calibri"/>
                <a:ea typeface="Times New Roman" panose="02020603050405020304" pitchFamily="18" charset="0"/>
                <a:cs typeface="Arial"/>
              </a:rPr>
              <a:t>]</a:t>
            </a:r>
            <a:endParaRPr lang="en-US" sz="1100" dirty="0">
              <a:latin typeface="Calibri" panose="020F0502020204030204" pitchFamily="34" charset="0"/>
              <a:ea typeface="Times New Roman" panose="02020603050405020304" pitchFamily="18" charset="0"/>
              <a:cs typeface="Arial" panose="020B0604020202020204" pitchFamily="34" charset="0"/>
            </a:endParaRPr>
          </a:p>
          <a:p>
            <a:r>
              <a:rPr lang="en-US" sz="1400" dirty="0">
                <a:latin typeface="Calibri"/>
                <a:ea typeface="Times New Roman" panose="02020603050405020304" pitchFamily="18" charset="0"/>
                <a:cs typeface="Arial"/>
              </a:rPr>
              <a:t>I could ask students to complete  ________________________________________________________________   or </a:t>
            </a:r>
            <a:endParaRPr lang="en-US" sz="1100" dirty="0">
              <a:latin typeface="Calibri"/>
              <a:ea typeface="Times New Roman" panose="02020603050405020304" pitchFamily="18" charset="0"/>
              <a:cs typeface="Arial"/>
            </a:endParaRPr>
          </a:p>
          <a:p>
            <a:r>
              <a:rPr lang="en-US" sz="1400" dirty="0">
                <a:latin typeface="Calibri" panose="020F0502020204030204" pitchFamily="34" charset="0"/>
                <a:ea typeface="Times New Roman" panose="02020603050405020304" pitchFamily="18" charset="0"/>
                <a:cs typeface="Arial" panose="020B0604020202020204" pitchFamily="34" charset="0"/>
              </a:rPr>
              <a:t>                                                                  </a:t>
            </a:r>
            <a:r>
              <a:rPr lang="en-US" sz="1200" dirty="0">
                <a:latin typeface="Calibri" panose="020F0502020204030204" pitchFamily="34" charset="0"/>
                <a:ea typeface="Times New Roman" panose="02020603050405020304" pitchFamily="18" charset="0"/>
                <a:cs typeface="Arial" panose="020B0604020202020204" pitchFamily="34" charset="0"/>
              </a:rPr>
              <a:t> [</a:t>
            </a:r>
            <a:r>
              <a:rPr lang="en-US" sz="1200" i="1" dirty="0">
                <a:latin typeface="Calibri" panose="020F0502020204030204" pitchFamily="34" charset="0"/>
                <a:ea typeface="Times New Roman" panose="02020603050405020304" pitchFamily="18" charset="0"/>
                <a:cs typeface="Arial" panose="020B0604020202020204" pitchFamily="34" charset="0"/>
              </a:rPr>
              <a:t>work product(s)</a:t>
            </a:r>
            <a:r>
              <a:rPr lang="en-US" sz="1200" dirty="0">
                <a:latin typeface="Calibri" panose="020F0502020204030204" pitchFamily="34" charset="0"/>
                <a:ea typeface="Times New Roman" panose="02020603050405020304" pitchFamily="18" charset="0"/>
                <a:cs typeface="Arial" panose="020B0604020202020204" pitchFamily="34" charset="0"/>
              </a:rPr>
              <a:t>]</a:t>
            </a:r>
            <a:endParaRPr lang="en-US" sz="1100" dirty="0">
              <a:latin typeface="Calibri" panose="020F0502020204030204" pitchFamily="34" charset="0"/>
              <a:ea typeface="Times New Roman" panose="02020603050405020304" pitchFamily="18" charset="0"/>
              <a:cs typeface="Arial" panose="020B0604020202020204" pitchFamily="34" charset="0"/>
            </a:endParaRPr>
          </a:p>
          <a:p>
            <a:r>
              <a:rPr lang="en-US" sz="1400" dirty="0">
                <a:latin typeface="Calibri"/>
                <a:ea typeface="Times New Roman" panose="02020603050405020304" pitchFamily="18" charset="0"/>
                <a:cs typeface="Arial"/>
              </a:rPr>
              <a:t>______________________________________________________________to gain evidence about what they know. </a:t>
            </a:r>
            <a:endParaRPr lang="en-US" sz="1100" dirty="0">
              <a:latin typeface="Calibri"/>
              <a:ea typeface="Times New Roman" panose="02020603050405020304" pitchFamily="18" charset="0"/>
              <a:cs typeface="Arial"/>
            </a:endParaRPr>
          </a:p>
          <a:p>
            <a:endParaRPr lang="en-US" sz="1100" dirty="0">
              <a:latin typeface="Calibri" panose="020F0502020204030204" pitchFamily="34" charset="0"/>
              <a:ea typeface="Times New Roman" panose="02020603050405020304" pitchFamily="18" charset="0"/>
              <a:cs typeface="Arial" panose="020B0604020202020204" pitchFamily="34" charset="0"/>
            </a:endParaRPr>
          </a:p>
          <a:p>
            <a:r>
              <a:rPr lang="en-US" sz="1400" dirty="0">
                <a:latin typeface="Calibri"/>
                <a:ea typeface="Times New Roman" panose="02020603050405020304" pitchFamily="18" charset="0"/>
                <a:cs typeface="Arial"/>
              </a:rPr>
              <a:t>I would administer this assessment_________________________________________________________________</a:t>
            </a:r>
          </a:p>
          <a:p>
            <a:r>
              <a:rPr lang="en-US" sz="1400" dirty="0">
                <a:latin typeface="Calibri"/>
                <a:cs typeface="Calibri"/>
              </a:rPr>
              <a:t>                                                                    </a:t>
            </a:r>
            <a:r>
              <a:rPr lang="en-US" sz="1200" dirty="0">
                <a:latin typeface="Calibri"/>
                <a:cs typeface="Calibri"/>
              </a:rPr>
              <a:t>               [</a:t>
            </a:r>
            <a:r>
              <a:rPr lang="en-US" sz="1200" i="1" dirty="0">
                <a:latin typeface="Calibri"/>
                <a:cs typeface="Calibri"/>
              </a:rPr>
              <a:t>e.g., before, during, or after an instructional unit</a:t>
            </a:r>
            <a:r>
              <a:rPr lang="en-US" sz="1200" dirty="0">
                <a:latin typeface="Calibri"/>
                <a:cs typeface="Calibri"/>
              </a:rPr>
              <a:t>]</a:t>
            </a:r>
            <a:endParaRPr lang="en-US" sz="1200" dirty="0"/>
          </a:p>
          <a:p>
            <a:r>
              <a:rPr lang="en-US" sz="1400" dirty="0">
                <a:latin typeface="Calibri"/>
                <a:ea typeface="Times New Roman" panose="02020603050405020304" pitchFamily="18" charset="0"/>
                <a:cs typeface="Arial"/>
              </a:rPr>
              <a:t>                  </a:t>
            </a:r>
          </a:p>
          <a:p>
            <a:r>
              <a:rPr lang="en-US" sz="1400" dirty="0">
                <a:latin typeface="Calibri"/>
                <a:ea typeface="Times New Roman" panose="02020603050405020304" pitchFamily="18" charset="0"/>
                <a:cs typeface="Arial"/>
              </a:rPr>
              <a:t>To ensure that all of my students can show what they know and can do, I can design the task to include </a:t>
            </a:r>
            <a:endParaRPr lang="en-US" sz="1100" dirty="0">
              <a:latin typeface="Calibri" panose="020F0502020204030204" pitchFamily="34" charset="0"/>
              <a:ea typeface="Times New Roman" panose="02020603050405020304" pitchFamily="18" charset="0"/>
              <a:cs typeface="Arial" panose="020B0604020202020204" pitchFamily="34" charset="0"/>
            </a:endParaRPr>
          </a:p>
          <a:p>
            <a:endParaRPr lang="en-US" sz="1400" dirty="0">
              <a:latin typeface="Calibri"/>
              <a:ea typeface="Times New Roman" panose="02020603050405020304" pitchFamily="18" charset="0"/>
              <a:cs typeface="Arial"/>
            </a:endParaRPr>
          </a:p>
          <a:p>
            <a:r>
              <a:rPr lang="en-US" sz="1400" dirty="0">
                <a:latin typeface="Calibri"/>
                <a:ea typeface="Times New Roman" panose="02020603050405020304" pitchFamily="18" charset="0"/>
                <a:cs typeface="Arial"/>
              </a:rPr>
              <a:t>______________________________________________________________________________________________.</a:t>
            </a:r>
            <a:endParaRPr lang="en-US" sz="1100" dirty="0">
              <a:latin typeface="Calibri" panose="020F0502020204030204" pitchFamily="34" charset="0"/>
              <a:ea typeface="Times New Roman" panose="02020603050405020304" pitchFamily="18" charset="0"/>
              <a:cs typeface="Arial" panose="020B0604020202020204" pitchFamily="34" charset="0"/>
            </a:endParaRPr>
          </a:p>
          <a:p>
            <a:r>
              <a:rPr lang="en-US" sz="1400" dirty="0">
                <a:latin typeface="Calibri"/>
                <a:ea typeface="Times New Roman" panose="02020603050405020304" pitchFamily="18" charset="0"/>
                <a:cs typeface="Arial"/>
              </a:rPr>
              <a:t>                                                                                         [</a:t>
            </a:r>
            <a:r>
              <a:rPr lang="en-US" sz="1200" i="1" dirty="0">
                <a:latin typeface="Calibri"/>
                <a:ea typeface="Times New Roman" panose="02020603050405020304" pitchFamily="18" charset="0"/>
                <a:cs typeface="Arial"/>
              </a:rPr>
              <a:t>task features</a:t>
            </a:r>
            <a:r>
              <a:rPr lang="en-US" sz="1200" dirty="0">
                <a:latin typeface="Calibri"/>
                <a:ea typeface="Times New Roman" panose="02020603050405020304" pitchFamily="18" charset="0"/>
                <a:cs typeface="Arial"/>
              </a:rPr>
              <a:t>]</a:t>
            </a:r>
            <a:endParaRPr lang="en-US" sz="1100" dirty="0">
              <a:latin typeface="Calibri"/>
              <a:ea typeface="Times New Roman" panose="02020603050405020304" pitchFamily="18" charset="0"/>
              <a:cs typeface="Arial"/>
            </a:endParaRPr>
          </a:p>
          <a:p>
            <a:endParaRPr lang="en-US" sz="1100" dirty="0">
              <a:latin typeface="Calibri" panose="020F0502020204030204" pitchFamily="34" charset="0"/>
              <a:ea typeface="Times New Roman" panose="02020603050405020304" pitchFamily="18" charset="0"/>
              <a:cs typeface="Arial" panose="020B0604020202020204" pitchFamily="34" charset="0"/>
            </a:endParaRPr>
          </a:p>
          <a:p>
            <a:r>
              <a:rPr lang="en-US" sz="1400" dirty="0">
                <a:latin typeface="Calibri"/>
                <a:ea typeface="Times New Roman" panose="02020603050405020304" pitchFamily="18" charset="0"/>
                <a:cs typeface="Arial"/>
              </a:rPr>
              <a:t>Based on the evaluation of the evidence, if shows that students lack understanding of the topic, I could adjust my </a:t>
            </a:r>
            <a:endParaRPr lang="en-US" sz="1100" dirty="0">
              <a:latin typeface="Calibri" panose="020F0502020204030204" pitchFamily="34" charset="0"/>
              <a:ea typeface="Times New Roman" panose="02020603050405020304" pitchFamily="18" charset="0"/>
              <a:cs typeface="Arial" panose="020B0604020202020204" pitchFamily="34" charset="0"/>
            </a:endParaRPr>
          </a:p>
          <a:p>
            <a:endParaRPr lang="en-US" sz="1400" dirty="0">
              <a:latin typeface="Calibri"/>
              <a:ea typeface="Times New Roman" panose="02020603050405020304" pitchFamily="18" charset="0"/>
              <a:cs typeface="Arial"/>
            </a:endParaRPr>
          </a:p>
          <a:p>
            <a:r>
              <a:rPr lang="en-US" sz="1400" dirty="0">
                <a:latin typeface="Calibri"/>
                <a:ea typeface="Times New Roman" panose="02020603050405020304" pitchFamily="18" charset="0"/>
                <a:cs typeface="Arial"/>
              </a:rPr>
              <a:t>instruction by __________________________________________________________________________________.</a:t>
            </a:r>
            <a:endParaRPr lang="en-US" sz="1100" dirty="0">
              <a:latin typeface="Calibri" panose="020F0502020204030204" pitchFamily="34" charset="0"/>
              <a:ea typeface="Times New Roman" panose="02020603050405020304" pitchFamily="18" charset="0"/>
              <a:cs typeface="Arial" panose="020B0604020202020204" pitchFamily="34" charset="0"/>
            </a:endParaRPr>
          </a:p>
          <a:p>
            <a:r>
              <a:rPr lang="en-US" sz="1000" dirty="0">
                <a:latin typeface="Calibri"/>
                <a:ea typeface="Times New Roman" panose="02020603050405020304" pitchFamily="18" charset="0"/>
                <a:cs typeface="Arial"/>
              </a:rPr>
              <a:t>                                                                                                </a:t>
            </a:r>
            <a:r>
              <a:rPr lang="en-US" sz="1400" dirty="0">
                <a:latin typeface="Calibri"/>
                <a:ea typeface="Times New Roman" panose="02020603050405020304" pitchFamily="18" charset="0"/>
                <a:cs typeface="Arial"/>
              </a:rPr>
              <a:t>[</a:t>
            </a:r>
            <a:r>
              <a:rPr lang="en-US" sz="1200" i="1" dirty="0">
                <a:latin typeface="Calibri"/>
                <a:ea typeface="Times New Roman" panose="02020603050405020304" pitchFamily="18" charset="0"/>
                <a:cs typeface="Arial"/>
              </a:rPr>
              <a:t>adaptation, modification, different method or materials</a:t>
            </a:r>
            <a:r>
              <a:rPr lang="en-US" sz="1200" dirty="0">
                <a:latin typeface="Calibri"/>
                <a:ea typeface="Times New Roman" panose="02020603050405020304" pitchFamily="18" charset="0"/>
                <a:cs typeface="Arial"/>
              </a:rPr>
              <a:t>]</a:t>
            </a:r>
            <a:endParaRPr lang="en-US" sz="1100" dirty="0">
              <a:latin typeface="Calibri" panose="020F0502020204030204" pitchFamily="34" charset="0"/>
              <a:ea typeface="Times New Roman" panose="02020603050405020304" pitchFamily="18" charset="0"/>
              <a:cs typeface="Arial" panose="020B0604020202020204" pitchFamily="34" charset="0"/>
            </a:endParaRPr>
          </a:p>
          <a:p>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Tree>
    <p:custDataLst>
      <p:tags r:id="rId1"/>
    </p:custDataLst>
    <p:extLst>
      <p:ext uri="{BB962C8B-B14F-4D97-AF65-F5344CB8AC3E}">
        <p14:creationId xmlns:p14="http://schemas.microsoft.com/office/powerpoint/2010/main" val="3798744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003343" y="249382"/>
            <a:ext cx="6140657" cy="6004477"/>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300616" y="2525308"/>
            <a:ext cx="2961201" cy="2383844"/>
          </a:xfrm>
        </p:spPr>
        <p:txBody>
          <a:bodyPr vert="horz" lIns="91440" tIns="45720" rIns="91440" bIns="45720" rtlCol="0" anchor="t">
            <a:normAutofit/>
          </a:bodyPr>
          <a:lstStyle/>
          <a:p>
            <a:pPr defTabSz="914400"/>
            <a:r>
              <a:rPr lang="en-US" sz="3800" dirty="0">
                <a:effectLst/>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3794778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dirty="0"/>
              <a:t>Please refer to the SCILLSS Glossary for operational definitions of terms used.</a:t>
            </a:r>
          </a:p>
        </p:txBody>
      </p:sp>
      <p:pic>
        <p:nvPicPr>
          <p:cNvPr id="4" name="Picture 3">
            <a:extLst>
              <a:ext uri="{FF2B5EF4-FFF2-40B4-BE49-F238E27FC236}">
                <a16:creationId xmlns:a16="http://schemas.microsoft.com/office/drawing/2014/main" id="{9B7847E7-71C5-4BA8-AC4B-01C58E8EB900}"/>
              </a:ext>
            </a:extLst>
          </p:cNvPr>
          <p:cNvPicPr>
            <a:picLocks noChangeAspect="1"/>
          </p:cNvPicPr>
          <p:nvPr/>
        </p:nvPicPr>
        <p:blipFill rotWithShape="1">
          <a:blip r:embed="rId5"/>
          <a:srcRect r="1285"/>
          <a:stretch/>
        </p:blipFill>
        <p:spPr>
          <a:xfrm>
            <a:off x="914399" y="2179917"/>
            <a:ext cx="7315201" cy="4176438"/>
          </a:xfrm>
          <a:prstGeom prst="rect">
            <a:avLst/>
          </a:prstGeom>
        </p:spPr>
      </p:pic>
    </p:spTree>
    <p:custDataLst>
      <p:tags r:id="rId1"/>
    </p:custDataLst>
    <p:extLst>
      <p:ext uri="{BB962C8B-B14F-4D97-AF65-F5344CB8AC3E}">
        <p14:creationId xmlns:p14="http://schemas.microsoft.com/office/powerpoint/2010/main" val="317715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B2FF3-C211-4C60-A51C-AEA6DEF30018}"/>
              </a:ext>
            </a:extLst>
          </p:cNvPr>
          <p:cNvSpPr>
            <a:spLocks noGrp="1"/>
          </p:cNvSpPr>
          <p:nvPr>
            <p:ph type="title"/>
          </p:nvPr>
        </p:nvSpPr>
        <p:spPr/>
        <p:txBody>
          <a:bodyPr/>
          <a:lstStyle/>
          <a:p>
            <a:r>
              <a:rPr lang="en-US" dirty="0"/>
              <a:t>Web Links</a:t>
            </a:r>
          </a:p>
        </p:txBody>
      </p:sp>
      <p:sp>
        <p:nvSpPr>
          <p:cNvPr id="3" name="Content Placeholder 2">
            <a:extLst>
              <a:ext uri="{FF2B5EF4-FFF2-40B4-BE49-F238E27FC236}">
                <a16:creationId xmlns:a16="http://schemas.microsoft.com/office/drawing/2014/main" id="{43A37BC2-2189-4045-94F0-9673B346051C}"/>
              </a:ext>
            </a:extLst>
          </p:cNvPr>
          <p:cNvSpPr>
            <a:spLocks noGrp="1"/>
          </p:cNvSpPr>
          <p:nvPr>
            <p:ph idx="1"/>
          </p:nvPr>
        </p:nvSpPr>
        <p:spPr/>
        <p:txBody>
          <a:bodyPr/>
          <a:lstStyle/>
          <a:p>
            <a:pPr marL="0" indent="0">
              <a:buNone/>
            </a:pPr>
            <a:r>
              <a:rPr lang="en-US" sz="2200" dirty="0"/>
              <a:t>In the web links pod, you can find the following resources:</a:t>
            </a:r>
          </a:p>
          <a:p>
            <a:r>
              <a:rPr lang="en-US" sz="2000" dirty="0"/>
              <a:t>A Framework for K-12 Science Education  </a:t>
            </a:r>
          </a:p>
          <a:p>
            <a:r>
              <a:rPr lang="en-US" sz="2000" dirty="0"/>
              <a:t>Next Generation Science Standards</a:t>
            </a:r>
          </a:p>
        </p:txBody>
      </p:sp>
    </p:spTree>
    <p:custDataLst>
      <p:tags r:id="rId1"/>
    </p:custDataLst>
    <p:extLst>
      <p:ext uri="{BB962C8B-B14F-4D97-AF65-F5344CB8AC3E}">
        <p14:creationId xmlns:p14="http://schemas.microsoft.com/office/powerpoint/2010/main" val="88272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a:lstStyle/>
          <a:p>
            <a:r>
              <a:rPr lang="en-US" b="1" dirty="0"/>
              <a:t>References</a:t>
            </a:r>
          </a:p>
        </p:txBody>
      </p:sp>
      <p:sp>
        <p:nvSpPr>
          <p:cNvPr id="5" name="Content Placeholder 4"/>
          <p:cNvSpPr>
            <a:spLocks noGrp="1"/>
          </p:cNvSpPr>
          <p:nvPr>
            <p:ph idx="1"/>
            <p:custDataLst>
              <p:tags r:id="rId3"/>
            </p:custDataLst>
          </p:nvPr>
        </p:nvSpPr>
        <p:spPr>
          <a:xfrm>
            <a:off x="457200" y="1295400"/>
            <a:ext cx="8229600" cy="4830763"/>
          </a:xfrm>
        </p:spPr>
        <p:txBody>
          <a:bodyPr>
            <a:normAutofit/>
          </a:bodyPr>
          <a:lstStyle/>
          <a:p>
            <a:pPr marL="457200" indent="-457200">
              <a:buNone/>
            </a:pPr>
            <a:r>
              <a:rPr lang="en-US" sz="2000" dirty="0"/>
              <a:t>Oxford English Dictionary. (n.d.). Validity. In </a:t>
            </a:r>
            <a:r>
              <a:rPr lang="en-US" sz="2000" i="1" dirty="0"/>
              <a:t>oed.com dictionary</a:t>
            </a:r>
            <a:r>
              <a:rPr lang="en-US" sz="2000" dirty="0"/>
              <a:t>.  Retrieved January 22, 2018.</a:t>
            </a:r>
            <a:endParaRPr lang="en-US" sz="1800" dirty="0"/>
          </a:p>
        </p:txBody>
      </p:sp>
    </p:spTree>
    <p:custDataLst>
      <p:tags r:id="rId1"/>
    </p:custDataLst>
    <p:extLst>
      <p:ext uri="{BB962C8B-B14F-4D97-AF65-F5344CB8AC3E}">
        <p14:creationId xmlns:p14="http://schemas.microsoft.com/office/powerpoint/2010/main" val="2560094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5001312" y="3707995"/>
            <a:ext cx="3604497" cy="1297115"/>
          </a:xfrm>
        </p:spPr>
        <p:txBody>
          <a:bodyPr vert="horz" lIns="91440" tIns="45720" rIns="91440" bIns="45720" rtlCol="0" anchor="t">
            <a:normAutofit fontScale="90000"/>
          </a:bodyPr>
          <a:lstStyle/>
          <a:p>
            <a:pPr defTabSz="914400"/>
            <a:r>
              <a:rPr lang="en-US" sz="4000" dirty="0">
                <a:effectLst/>
              </a:rPr>
              <a:t>Module 1.2:</a:t>
            </a:r>
            <a:br>
              <a:rPr lang="en-US" sz="4000" dirty="0">
                <a:effectLst/>
              </a:rPr>
            </a:br>
            <a:r>
              <a:rPr lang="en-US" sz="4000" dirty="0">
                <a:effectLst/>
              </a:rPr>
              <a:t>What is Principled Assessment Design and Why Use It?</a:t>
            </a: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 name="Picture 1" descr="A close up of a sign&#10;&#10;Description automatically generated">
            <a:extLst>
              <a:ext uri="{FF2B5EF4-FFF2-40B4-BE49-F238E27FC236}">
                <a16:creationId xmlns:a16="http://schemas.microsoft.com/office/drawing/2014/main" id="{D874B11E-EA2C-4616-8B2A-401B6A4FB3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796" y="2503359"/>
            <a:ext cx="3335364" cy="3335364"/>
          </a:xfrm>
          <a:prstGeom prst="rect">
            <a:avLst/>
          </a:prstGeom>
        </p:spPr>
      </p:pic>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654E583F-C7C3-4544-AD43-A63A3C0BE5D6}"/>
              </a:ext>
            </a:extLst>
          </p:cNvPr>
          <p:cNvPicPr>
            <a:picLocks noChangeAspect="1" noChangeArrowheads="1"/>
          </p:cNvPicPr>
          <p:nvPr/>
        </p:nvPicPr>
        <p:blipFill>
          <a:blip r:embed="rId6" cstate="print"/>
          <a:srcRect t="16326" r="17612" b="18368"/>
          <a:stretch>
            <a:fillRect/>
          </a:stretch>
        </p:blipFill>
        <p:spPr bwMode="auto">
          <a:xfrm>
            <a:off x="7955280" y="6459046"/>
            <a:ext cx="1051560" cy="304800"/>
          </a:xfrm>
          <a:prstGeom prst="rect">
            <a:avLst/>
          </a:prstGeom>
          <a:noFill/>
        </p:spPr>
      </p:pic>
      <p:sp>
        <p:nvSpPr>
          <p:cNvPr id="11" name="TextBox 10">
            <a:extLst>
              <a:ext uri="{FF2B5EF4-FFF2-40B4-BE49-F238E27FC236}">
                <a16:creationId xmlns:a16="http://schemas.microsoft.com/office/drawing/2014/main" id="{AD999B95-9F4B-45CB-84DD-4E4BF8F0ED5C}"/>
              </a:ext>
            </a:extLst>
          </p:cNvPr>
          <p:cNvSpPr txBox="1"/>
          <p:nvPr/>
        </p:nvSpPr>
        <p:spPr>
          <a:xfrm>
            <a:off x="4517720" y="6421195"/>
            <a:ext cx="242374" cy="230832"/>
          </a:xfrm>
          <a:prstGeom prst="rect">
            <a:avLst/>
          </a:prstGeom>
          <a:noFill/>
        </p:spPr>
        <p:txBody>
          <a:bodyPr wrap="none" lIns="91440" tIns="45720" rIns="91440" bIns="45720" rtlCol="0" anchor="t">
            <a:spAutoFit/>
          </a:bodyPr>
          <a:lstStyle/>
          <a:p>
            <a:r>
              <a:rPr lang="en-US" sz="900" dirty="0"/>
              <a:t>2</a:t>
            </a:r>
            <a:endParaRPr lang="en-US" dirty="0"/>
          </a:p>
        </p:txBody>
      </p:sp>
    </p:spTree>
    <p:custDataLst>
      <p:tags r:id="rId1"/>
    </p:custDataLst>
    <p:extLst>
      <p:ext uri="{BB962C8B-B14F-4D97-AF65-F5344CB8AC3E}">
        <p14:creationId xmlns:p14="http://schemas.microsoft.com/office/powerpoint/2010/main" val="163810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solidFill>
                  <a:srgbClr val="0070C0"/>
                </a:solidFill>
              </a:rPr>
              <a:t>Module 1.2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2199517749"/>
              </p:ext>
            </p:extLst>
          </p:nvPr>
        </p:nvGraphicFramePr>
        <p:xfrm>
          <a:off x="3694186" y="1136258"/>
          <a:ext cx="5308868" cy="51678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0" name="Rectangle 19">
            <a:extLst>
              <a:ext uri="{FF2B5EF4-FFF2-40B4-BE49-F238E27FC236}">
                <a16:creationId xmlns:a16="http://schemas.microsoft.com/office/drawing/2014/main" id="{59D168F0-2DA7-4833-AC6A-7A459EC65ABE}"/>
              </a:ext>
            </a:extLst>
          </p:cNvPr>
          <p:cNvSpPr/>
          <p:nvPr/>
        </p:nvSpPr>
        <p:spPr>
          <a:xfrm>
            <a:off x="1341491" y="2226384"/>
            <a:ext cx="2871800" cy="3046988"/>
          </a:xfrm>
          <a:prstGeom prst="rect">
            <a:avLst/>
          </a:prstGeom>
          <a:ln>
            <a:no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E75B6"/>
                </a:solidFill>
                <a:effectLst/>
                <a:uLnTx/>
                <a:uFillTx/>
                <a:latin typeface="Calibri" panose="020F0502020204030204"/>
                <a:ea typeface="+mn-ea"/>
                <a:cs typeface="+mn-cs"/>
              </a:rPr>
              <a:t>Principled Assessment Design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develop an understanding of principled assessment design and the reasons and benefits for using it to develop three-dimensional science tasks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a:p>
            <a:pPr marL="283464" marR="0" lvl="0" indent="-28346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8981084B-66AA-480B-B884-7E642318838E}"/>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906271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8945C9EE-2A8F-4635-B25A-549BE29CC569}"/>
                                            </p:graphicEl>
                                          </p:spTgt>
                                        </p:tgtEl>
                                        <p:attrNameLst>
                                          <p:attrName>style.visibility</p:attrName>
                                        </p:attrNameLst>
                                      </p:cBhvr>
                                      <p:to>
                                        <p:strVal val="visible"/>
                                      </p:to>
                                    </p:set>
                                    <p:animEffect transition="in" filter="wipe(up)">
                                      <p:cBhvr>
                                        <p:cTn id="7" dur="500"/>
                                        <p:tgtEl>
                                          <p:spTgt spid="18">
                                            <p:graphicEl>
                                              <a:dgm id="{8945C9EE-2A8F-4635-B25A-549BE29CC569}"/>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1C570AE5-113E-4645-898B-F6251B2D3E7F}"/>
                                            </p:graphicEl>
                                          </p:spTgt>
                                        </p:tgtEl>
                                        <p:attrNameLst>
                                          <p:attrName>style.visibility</p:attrName>
                                        </p:attrNameLst>
                                      </p:cBhvr>
                                      <p:to>
                                        <p:strVal val="visible"/>
                                      </p:to>
                                    </p:set>
                                    <p:animEffect transition="in" filter="wipe(up)">
                                      <p:cBhvr>
                                        <p:cTn id="10" dur="500"/>
                                        <p:tgtEl>
                                          <p:spTgt spid="18">
                                            <p:graphicEl>
                                              <a:dgm id="{1C570AE5-113E-4645-898B-F6251B2D3E7F}"/>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p:txBody>
          <a:bodyPr vert="horz" lIns="91440" tIns="45720" rIns="91440" bIns="45720" rtlCol="0" anchor="ctr">
            <a:normAutofit/>
          </a:bodyPr>
          <a:lstStyle/>
          <a:p>
            <a:r>
              <a:rPr lang="en-US" dirty="0">
                <a:effectLst/>
              </a:rPr>
              <a:t>Defining Terms: Construct</a:t>
            </a:r>
          </a:p>
        </p:txBody>
      </p:sp>
      <p:sp>
        <p:nvSpPr>
          <p:cNvPr id="4" name="Content Placeholder 3">
            <a:extLst>
              <a:ext uri="{FF2B5EF4-FFF2-40B4-BE49-F238E27FC236}">
                <a16:creationId xmlns:a16="http://schemas.microsoft.com/office/drawing/2014/main" id="{B17FBD07-BDD7-477F-B054-DF3B0A5B02EC}"/>
              </a:ext>
            </a:extLst>
          </p:cNvPr>
          <p:cNvSpPr>
            <a:spLocks noGrp="1"/>
          </p:cNvSpPr>
          <p:nvPr>
            <p:ph idx="1"/>
            <p:custDataLst>
              <p:tags r:id="rId3"/>
            </p:custDataLst>
          </p:nvPr>
        </p:nvSpPr>
        <p:spPr>
          <a:xfrm>
            <a:off x="1395456" y="1572237"/>
            <a:ext cx="7291343" cy="4784118"/>
          </a:xfrm>
        </p:spPr>
        <p:txBody>
          <a:bodyPr vert="horz" lIns="91440" tIns="45720" rIns="91440" bIns="45720" rtlCol="0" anchor="t">
            <a:normAutofit/>
          </a:bodyPr>
          <a:lstStyle/>
          <a:p>
            <a:pPr marL="0" indent="0">
              <a:spcBef>
                <a:spcPts val="600"/>
              </a:spcBef>
              <a:buFont typeface="Arial" panose="020B0604020202020204" pitchFamily="34" charset="0"/>
              <a:buNone/>
            </a:pPr>
            <a:r>
              <a:rPr lang="en-US" sz="2800" dirty="0"/>
              <a:t>Construct is</a:t>
            </a:r>
            <a:r>
              <a:rPr lang="en-US" sz="2800" dirty="0">
                <a:ea typeface="+mn-lt"/>
                <a:cs typeface="+mn-lt"/>
              </a:rPr>
              <a:t> the concept or characteristic that a test is designed to measure.</a:t>
            </a:r>
            <a:endParaRPr lang="en-US" sz="2800" dirty="0">
              <a:cs typeface="Calibri"/>
            </a:endParaRPr>
          </a:p>
          <a:p>
            <a:pPr marL="0" indent="0">
              <a:spcBef>
                <a:spcPts val="600"/>
              </a:spcBef>
              <a:buNone/>
            </a:pPr>
            <a:endParaRPr lang="en-US" sz="2800" dirty="0">
              <a:cs typeface="Calibri"/>
            </a:endParaRPr>
          </a:p>
        </p:txBody>
      </p:sp>
      <p:sp>
        <p:nvSpPr>
          <p:cNvPr id="7" name="TextBox 6">
            <a:extLst>
              <a:ext uri="{FF2B5EF4-FFF2-40B4-BE49-F238E27FC236}">
                <a16:creationId xmlns:a16="http://schemas.microsoft.com/office/drawing/2014/main" id="{8C2494AE-B2E4-4D56-9058-AA09A542C846}"/>
              </a:ext>
            </a:extLst>
          </p:cNvPr>
          <p:cNvSpPr txBox="1"/>
          <p:nvPr/>
        </p:nvSpPr>
        <p:spPr>
          <a:xfrm>
            <a:off x="1974215" y="3071154"/>
            <a:ext cx="347032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7030A0"/>
                </a:solidFill>
              </a:rPr>
              <a:t>Skills in modeling energy transfer in chemical reactions</a:t>
            </a:r>
            <a:endParaRPr lang="en-US" sz="2000" dirty="0">
              <a:solidFill>
                <a:srgbClr val="7030A0"/>
              </a:solidFill>
              <a:cs typeface="Calibri"/>
            </a:endParaRPr>
          </a:p>
        </p:txBody>
      </p:sp>
      <p:sp>
        <p:nvSpPr>
          <p:cNvPr id="8" name="TextBox 7">
            <a:extLst>
              <a:ext uri="{FF2B5EF4-FFF2-40B4-BE49-F238E27FC236}">
                <a16:creationId xmlns:a16="http://schemas.microsoft.com/office/drawing/2014/main" id="{48E7B364-138C-4455-845D-4693E86F1A3A}"/>
              </a:ext>
            </a:extLst>
          </p:cNvPr>
          <p:cNvSpPr txBox="1"/>
          <p:nvPr/>
        </p:nvSpPr>
        <p:spPr>
          <a:xfrm>
            <a:off x="684419" y="515080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002060"/>
                </a:solidFill>
                <a:cs typeface="Calibri"/>
              </a:rPr>
              <a:t>Phonemic awareness</a:t>
            </a:r>
          </a:p>
        </p:txBody>
      </p:sp>
      <p:sp>
        <p:nvSpPr>
          <p:cNvPr id="9" name="TextBox 8">
            <a:extLst>
              <a:ext uri="{FF2B5EF4-FFF2-40B4-BE49-F238E27FC236}">
                <a16:creationId xmlns:a16="http://schemas.microsoft.com/office/drawing/2014/main" id="{5F1D5502-3263-4500-A95B-61857235775E}"/>
              </a:ext>
            </a:extLst>
          </p:cNvPr>
          <p:cNvSpPr txBox="1"/>
          <p:nvPr/>
        </p:nvSpPr>
        <p:spPr>
          <a:xfrm>
            <a:off x="3298026" y="4710919"/>
            <a:ext cx="484872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4472C4"/>
                </a:solidFill>
                <a:cs typeface="Calibri"/>
              </a:rPr>
              <a:t>Description of complex patterns of the changes and the movement of water and what determines those patterns</a:t>
            </a:r>
          </a:p>
        </p:txBody>
      </p:sp>
      <p:sp>
        <p:nvSpPr>
          <p:cNvPr id="10" name="TextBox 9">
            <a:extLst>
              <a:ext uri="{FF2B5EF4-FFF2-40B4-BE49-F238E27FC236}">
                <a16:creationId xmlns:a16="http://schemas.microsoft.com/office/drawing/2014/main" id="{9EE862D9-D676-4A62-9A13-4E160A45EF13}"/>
              </a:ext>
            </a:extLst>
          </p:cNvPr>
          <p:cNvSpPr txBox="1"/>
          <p:nvPr/>
        </p:nvSpPr>
        <p:spPr>
          <a:xfrm>
            <a:off x="5488274" y="2994783"/>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4472C4"/>
                </a:solidFill>
                <a:cs typeface="Calibri"/>
              </a:rPr>
              <a:t>Three-digit subtraction skills, end of grade 3</a:t>
            </a:r>
          </a:p>
        </p:txBody>
      </p:sp>
      <p:sp>
        <p:nvSpPr>
          <p:cNvPr id="11" name="TextBox 10">
            <a:extLst>
              <a:ext uri="{FF2B5EF4-FFF2-40B4-BE49-F238E27FC236}">
                <a16:creationId xmlns:a16="http://schemas.microsoft.com/office/drawing/2014/main" id="{1274E0CC-D114-4E09-9FC2-18CDF6213FD9}"/>
              </a:ext>
            </a:extLst>
          </p:cNvPr>
          <p:cNvSpPr txBox="1"/>
          <p:nvPr/>
        </p:nvSpPr>
        <p:spPr>
          <a:xfrm>
            <a:off x="1305447" y="3823178"/>
            <a:ext cx="289217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2F528F"/>
                </a:solidFill>
                <a:cs typeface="Calibri"/>
              </a:rPr>
              <a:t>Analysis of mathematical representations to explain phenomena</a:t>
            </a:r>
          </a:p>
        </p:txBody>
      </p:sp>
      <p:sp>
        <p:nvSpPr>
          <p:cNvPr id="12" name="TextBox 11">
            <a:extLst>
              <a:ext uri="{FF2B5EF4-FFF2-40B4-BE49-F238E27FC236}">
                <a16:creationId xmlns:a16="http://schemas.microsoft.com/office/drawing/2014/main" id="{DA0078D3-529C-44A9-80F8-D61DC8DCEBAD}"/>
              </a:ext>
            </a:extLst>
          </p:cNvPr>
          <p:cNvSpPr txBox="1"/>
          <p:nvPr/>
        </p:nvSpPr>
        <p:spPr>
          <a:xfrm>
            <a:off x="5050457" y="3849338"/>
            <a:ext cx="2743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CC66FF"/>
                </a:solidFill>
                <a:cs typeface="Calibri"/>
              </a:rPr>
              <a:t>Comprehension of text presented in Unit 6</a:t>
            </a:r>
          </a:p>
        </p:txBody>
      </p:sp>
      <p:grpSp>
        <p:nvGrpSpPr>
          <p:cNvPr id="18" name="Group 17">
            <a:extLst>
              <a:ext uri="{FF2B5EF4-FFF2-40B4-BE49-F238E27FC236}">
                <a16:creationId xmlns:a16="http://schemas.microsoft.com/office/drawing/2014/main" id="{25FD0DEF-71C7-49D1-8230-1BCF22B06FB4}"/>
              </a:ext>
            </a:extLst>
          </p:cNvPr>
          <p:cNvGrpSpPr/>
          <p:nvPr/>
        </p:nvGrpSpPr>
        <p:grpSpPr>
          <a:xfrm>
            <a:off x="486888" y="1509755"/>
            <a:ext cx="914400" cy="914400"/>
            <a:chOff x="175533" y="1330194"/>
            <a:chExt cx="914400" cy="914400"/>
          </a:xfrm>
        </p:grpSpPr>
        <p:pic>
          <p:nvPicPr>
            <p:cNvPr id="16" name="Graphic 16" descr="Lightbulb">
              <a:extLst>
                <a:ext uri="{FF2B5EF4-FFF2-40B4-BE49-F238E27FC236}">
                  <a16:creationId xmlns:a16="http://schemas.microsoft.com/office/drawing/2014/main" id="{5E7DA0C8-33F3-4ACC-BA13-AA4F57BAFD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4260" y="1408921"/>
              <a:ext cx="751115" cy="774441"/>
            </a:xfrm>
            <a:prstGeom prst="rect">
              <a:avLst/>
            </a:prstGeom>
          </p:spPr>
        </p:pic>
        <p:sp>
          <p:nvSpPr>
            <p:cNvPr id="17" name="Oval 16">
              <a:extLst>
                <a:ext uri="{FF2B5EF4-FFF2-40B4-BE49-F238E27FC236}">
                  <a16:creationId xmlns:a16="http://schemas.microsoft.com/office/drawing/2014/main" id="{DAD22AEE-1C4B-47F5-A352-6CEE75F4FCB6}"/>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19" name="Cloud 18">
            <a:extLst>
              <a:ext uri="{FF2B5EF4-FFF2-40B4-BE49-F238E27FC236}">
                <a16:creationId xmlns:a16="http://schemas.microsoft.com/office/drawing/2014/main" id="{20995746-376C-437D-B247-4BBE667DADBD}"/>
              </a:ext>
            </a:extLst>
          </p:cNvPr>
          <p:cNvSpPr/>
          <p:nvPr/>
        </p:nvSpPr>
        <p:spPr>
          <a:xfrm>
            <a:off x="254261" y="2323321"/>
            <a:ext cx="8784964" cy="4267979"/>
          </a:xfrm>
          <a:prstGeom prst="cloud">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pic>
        <p:nvPicPr>
          <p:cNvPr id="14" name="Picture 2" descr="https://edcountmicrosoftonlinecom-1.sharepoint.microsoftonline.com/Internal_Resources/edCount%20Style%20Resources/edCount%20Logo%20(tiny).jpg">
            <a:extLst>
              <a:ext uri="{FF2B5EF4-FFF2-40B4-BE49-F238E27FC236}">
                <a16:creationId xmlns:a16="http://schemas.microsoft.com/office/drawing/2014/main" id="{73292D45-81DD-42EE-81FB-5C575FB52D69}"/>
              </a:ext>
            </a:extLst>
          </p:cNvPr>
          <p:cNvPicPr>
            <a:picLocks noChangeAspect="1" noChangeArrowheads="1"/>
          </p:cNvPicPr>
          <p:nvPr/>
        </p:nvPicPr>
        <p:blipFill>
          <a:blip r:embed="rId8"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472126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p:txBody>
          <a:bodyPr vert="horz" lIns="91440" tIns="45720" rIns="91440" bIns="45720" rtlCol="0" anchor="ctr">
            <a:normAutofit/>
          </a:bodyPr>
          <a:lstStyle/>
          <a:p>
            <a:r>
              <a:rPr lang="en-US" dirty="0">
                <a:effectLst/>
              </a:rPr>
              <a:t>Defining Terms: Validity</a:t>
            </a:r>
            <a:endParaRPr lang="en-US" dirty="0">
              <a:effectLst/>
              <a:cs typeface="Calibri Light"/>
            </a:endParaRPr>
          </a:p>
        </p:txBody>
      </p:sp>
      <p:sp>
        <p:nvSpPr>
          <p:cNvPr id="4" name="Content Placeholder 3">
            <a:extLst>
              <a:ext uri="{FF2B5EF4-FFF2-40B4-BE49-F238E27FC236}">
                <a16:creationId xmlns:a16="http://schemas.microsoft.com/office/drawing/2014/main" id="{B17FBD07-BDD7-477F-B054-DF3B0A5B02EC}"/>
              </a:ext>
            </a:extLst>
          </p:cNvPr>
          <p:cNvSpPr>
            <a:spLocks noGrp="1"/>
          </p:cNvSpPr>
          <p:nvPr>
            <p:ph idx="1"/>
            <p:custDataLst>
              <p:tags r:id="rId3"/>
            </p:custDataLst>
          </p:nvPr>
        </p:nvSpPr>
        <p:spPr>
          <a:xfrm>
            <a:off x="1450327" y="1478586"/>
            <a:ext cx="7263118" cy="1175241"/>
          </a:xfrm>
        </p:spPr>
        <p:txBody>
          <a:bodyPr vert="horz" lIns="91440" tIns="45720" rIns="91440" bIns="45720" rtlCol="0" anchor="t">
            <a:normAutofit fontScale="92500" lnSpcReduction="20000"/>
          </a:bodyPr>
          <a:lstStyle/>
          <a:p>
            <a:pPr marL="0" indent="0">
              <a:spcBef>
                <a:spcPts val="600"/>
              </a:spcBef>
              <a:buNone/>
            </a:pPr>
            <a:r>
              <a:rPr lang="en-US" sz="3200" dirty="0"/>
              <a:t>Validity, by definition, is the quality of being logically or factually sound; soundness or cogency </a:t>
            </a:r>
          </a:p>
          <a:p>
            <a:pPr marL="170815" indent="-170815">
              <a:buNone/>
            </a:pPr>
            <a:endParaRPr lang="en-US" sz="3200" i="1" dirty="0">
              <a:cs typeface="Calibri" panose="020F0502020204030204"/>
            </a:endParaRPr>
          </a:p>
          <a:p>
            <a:pPr marL="0" indent="0">
              <a:spcBef>
                <a:spcPts val="600"/>
              </a:spcBef>
              <a:buNone/>
            </a:pPr>
            <a:endParaRPr lang="en-US" sz="3200" dirty="0">
              <a:cs typeface="Calibri" panose="020F0502020204030204"/>
            </a:endParaRPr>
          </a:p>
        </p:txBody>
      </p:sp>
      <p:pic>
        <p:nvPicPr>
          <p:cNvPr id="5" name="Picture 5" descr="A picture containing photo, holding, person, person&#10;&#10;Description automatically generated">
            <a:extLst>
              <a:ext uri="{FF2B5EF4-FFF2-40B4-BE49-F238E27FC236}">
                <a16:creationId xmlns:a16="http://schemas.microsoft.com/office/drawing/2014/main" id="{7C30BB9E-4193-4B97-A04E-9212FD0350A7}"/>
              </a:ext>
            </a:extLst>
          </p:cNvPr>
          <p:cNvPicPr>
            <a:picLocks noChangeAspect="1"/>
          </p:cNvPicPr>
          <p:nvPr/>
        </p:nvPicPr>
        <p:blipFill rotWithShape="1">
          <a:blip r:embed="rId6"/>
          <a:srcRect l="6596" r="425" b="6497"/>
          <a:stretch/>
        </p:blipFill>
        <p:spPr>
          <a:xfrm>
            <a:off x="2160610" y="2521343"/>
            <a:ext cx="4822779" cy="3640793"/>
          </a:xfrm>
          <a:prstGeom prst="rect">
            <a:avLst/>
          </a:prstGeom>
        </p:spPr>
      </p:pic>
      <p:sp>
        <p:nvSpPr>
          <p:cNvPr id="6" name="TextBox 5">
            <a:extLst>
              <a:ext uri="{FF2B5EF4-FFF2-40B4-BE49-F238E27FC236}">
                <a16:creationId xmlns:a16="http://schemas.microsoft.com/office/drawing/2014/main" id="{FDFF48BE-FACF-4851-83EE-CE1DA4693BA2}"/>
              </a:ext>
            </a:extLst>
          </p:cNvPr>
          <p:cNvSpPr txBox="1"/>
          <p:nvPr/>
        </p:nvSpPr>
        <p:spPr>
          <a:xfrm>
            <a:off x="253042" y="6162136"/>
            <a:ext cx="454036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(Oxford English Dictionary, 2018)</a:t>
            </a:r>
            <a:r>
              <a:rPr lang="en-US" dirty="0">
                <a:cs typeface="Calibri"/>
              </a:rPr>
              <a:t>​</a:t>
            </a:r>
            <a:endParaRPr lang="en-US" dirty="0"/>
          </a:p>
        </p:txBody>
      </p:sp>
      <p:grpSp>
        <p:nvGrpSpPr>
          <p:cNvPr id="10" name="Group 9">
            <a:extLst>
              <a:ext uri="{FF2B5EF4-FFF2-40B4-BE49-F238E27FC236}">
                <a16:creationId xmlns:a16="http://schemas.microsoft.com/office/drawing/2014/main" id="{5C6998B0-0BAC-4C54-ADC3-83F9E2D7CD30}"/>
              </a:ext>
            </a:extLst>
          </p:cNvPr>
          <p:cNvGrpSpPr/>
          <p:nvPr/>
        </p:nvGrpSpPr>
        <p:grpSpPr>
          <a:xfrm>
            <a:off x="457200" y="1484408"/>
            <a:ext cx="914400" cy="914400"/>
            <a:chOff x="175533" y="1330194"/>
            <a:chExt cx="914400" cy="914400"/>
          </a:xfrm>
        </p:grpSpPr>
        <p:pic>
          <p:nvPicPr>
            <p:cNvPr id="8" name="Graphic 16" descr="Lightbulb">
              <a:extLst>
                <a:ext uri="{FF2B5EF4-FFF2-40B4-BE49-F238E27FC236}">
                  <a16:creationId xmlns:a16="http://schemas.microsoft.com/office/drawing/2014/main" id="{B06079CD-B837-43EE-8862-9C55FC2E36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260" y="1408921"/>
              <a:ext cx="751115" cy="774441"/>
            </a:xfrm>
            <a:prstGeom prst="rect">
              <a:avLst/>
            </a:prstGeom>
          </p:spPr>
        </p:pic>
        <p:sp>
          <p:nvSpPr>
            <p:cNvPr id="9" name="Oval 8">
              <a:extLst>
                <a:ext uri="{FF2B5EF4-FFF2-40B4-BE49-F238E27FC236}">
                  <a16:creationId xmlns:a16="http://schemas.microsoft.com/office/drawing/2014/main" id="{3DBE3068-95E1-4B7B-975F-3E29660F8D12}"/>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pic>
        <p:nvPicPr>
          <p:cNvPr id="11" name="Picture 2" descr="https://edcountmicrosoftonlinecom-1.sharepoint.microsoftonline.com/Internal_Resources/edCount%20Style%20Resources/edCount%20Logo%20(tiny).jpg">
            <a:extLst>
              <a:ext uri="{FF2B5EF4-FFF2-40B4-BE49-F238E27FC236}">
                <a16:creationId xmlns:a16="http://schemas.microsoft.com/office/drawing/2014/main" id="{35F95363-62F5-4A62-9E6B-7CBFCF628D7B}"/>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315512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988B-09E8-4885-BCE0-B7FFDB21A733}"/>
              </a:ext>
            </a:extLst>
          </p:cNvPr>
          <p:cNvSpPr>
            <a:spLocks noGrp="1"/>
          </p:cNvSpPr>
          <p:nvPr>
            <p:ph type="title"/>
            <p:custDataLst>
              <p:tags r:id="rId2"/>
            </p:custDataLst>
          </p:nvPr>
        </p:nvSpPr>
        <p:spPr/>
        <p:txBody>
          <a:bodyPr vert="horz" lIns="91440" tIns="45720" rIns="91440" bIns="45720" rtlCol="0" anchor="ctr">
            <a:noAutofit/>
          </a:bodyPr>
          <a:lstStyle/>
          <a:p>
            <a:r>
              <a:rPr lang="en-US" sz="3600" dirty="0">
                <a:effectLst/>
              </a:rPr>
              <a:t>Principled-design Development Purpose</a:t>
            </a:r>
          </a:p>
        </p:txBody>
      </p:sp>
      <p:graphicFrame>
        <p:nvGraphicFramePr>
          <p:cNvPr id="4" name="Diagram 3">
            <a:extLst>
              <a:ext uri="{FF2B5EF4-FFF2-40B4-BE49-F238E27FC236}">
                <a16:creationId xmlns:a16="http://schemas.microsoft.com/office/drawing/2014/main" id="{8E8E8C6F-8F41-42EA-9D22-D01B2D563A01}"/>
              </a:ext>
            </a:extLst>
          </p:cNvPr>
          <p:cNvGraphicFramePr/>
          <p:nvPr>
            <p:custDataLst>
              <p:tags r:id="rId3"/>
            </p:custDataLst>
            <p:extLst>
              <p:ext uri="{D42A27DB-BD31-4B8C-83A1-F6EECF244321}">
                <p14:modId xmlns:p14="http://schemas.microsoft.com/office/powerpoint/2010/main" val="3956826163"/>
              </p:ext>
            </p:extLst>
          </p:nvPr>
        </p:nvGraphicFramePr>
        <p:xfrm>
          <a:off x="411859" y="1112599"/>
          <a:ext cx="8229600" cy="29107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7" name="Diagram 16">
            <a:extLst>
              <a:ext uri="{FF2B5EF4-FFF2-40B4-BE49-F238E27FC236}">
                <a16:creationId xmlns:a16="http://schemas.microsoft.com/office/drawing/2014/main" id="{F449C3BB-300D-4180-A768-8DD834CEA51D}"/>
              </a:ext>
            </a:extLst>
          </p:cNvPr>
          <p:cNvGraphicFramePr/>
          <p:nvPr>
            <p:custDataLst>
              <p:tags r:id="rId4"/>
            </p:custDataLst>
            <p:extLst>
              <p:ext uri="{D42A27DB-BD31-4B8C-83A1-F6EECF244321}">
                <p14:modId xmlns:p14="http://schemas.microsoft.com/office/powerpoint/2010/main" val="2609021223"/>
              </p:ext>
            </p:extLst>
          </p:nvPr>
        </p:nvGraphicFramePr>
        <p:xfrm>
          <a:off x="457200" y="3672919"/>
          <a:ext cx="8229600" cy="291076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ustDataLst>
      <p:tags r:id="rId1"/>
    </p:custDataLst>
    <p:extLst>
      <p:ext uri="{BB962C8B-B14F-4D97-AF65-F5344CB8AC3E}">
        <p14:creationId xmlns:p14="http://schemas.microsoft.com/office/powerpoint/2010/main" val="303865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E1E8-6A46-4A37-9373-438EF3E484BD}"/>
              </a:ext>
            </a:extLst>
          </p:cNvPr>
          <p:cNvSpPr>
            <a:spLocks noGrp="1"/>
          </p:cNvSpPr>
          <p:nvPr>
            <p:ph type="title"/>
            <p:custDataLst>
              <p:tags r:id="rId2"/>
            </p:custDataLst>
          </p:nvPr>
        </p:nvSpPr>
        <p:spPr/>
        <p:txBody>
          <a:bodyPr>
            <a:noAutofit/>
          </a:bodyPr>
          <a:lstStyle/>
          <a:p>
            <a:r>
              <a:rPr lang="en-US" sz="3200" dirty="0"/>
              <a:t>Why Use Principled Design</a:t>
            </a:r>
            <a:r>
              <a:rPr lang="en-US" sz="3200" dirty="0">
                <a:effectLst/>
              </a:rPr>
              <a:t> to </a:t>
            </a:r>
            <a:br>
              <a:rPr lang="en-US" sz="3200" dirty="0"/>
            </a:br>
            <a:r>
              <a:rPr lang="en-US" sz="3200" dirty="0"/>
              <a:t>Develop</a:t>
            </a:r>
            <a:r>
              <a:rPr lang="en-US" sz="3200" dirty="0">
                <a:effectLst/>
              </a:rPr>
              <a:t> Classroom-based Assessments </a:t>
            </a:r>
            <a:br>
              <a:rPr lang="en-US" sz="3200" dirty="0">
                <a:effectLst/>
              </a:rPr>
            </a:br>
            <a:r>
              <a:rPr lang="en-US" sz="3200" dirty="0">
                <a:effectLst/>
              </a:rPr>
              <a:t>of Three-dimensional Science Learning</a:t>
            </a:r>
            <a:r>
              <a:rPr lang="en-US" sz="3200" dirty="0"/>
              <a:t>?</a:t>
            </a:r>
            <a:endParaRPr lang="en-US" sz="3200" dirty="0">
              <a:effectLst/>
            </a:endParaRPr>
          </a:p>
        </p:txBody>
      </p:sp>
      <p:graphicFrame>
        <p:nvGraphicFramePr>
          <p:cNvPr id="4" name="Diagram 3">
            <a:extLst>
              <a:ext uri="{FF2B5EF4-FFF2-40B4-BE49-F238E27FC236}">
                <a16:creationId xmlns:a16="http://schemas.microsoft.com/office/drawing/2014/main" id="{FC44E85D-1C7F-46A3-BF76-D9BEE8415AE4}"/>
              </a:ext>
            </a:extLst>
          </p:cNvPr>
          <p:cNvGraphicFramePr/>
          <p:nvPr>
            <p:extLst>
              <p:ext uri="{D42A27DB-BD31-4B8C-83A1-F6EECF244321}">
                <p14:modId xmlns:p14="http://schemas.microsoft.com/office/powerpoint/2010/main" val="2682636534"/>
              </p:ext>
            </p:extLst>
          </p:nvPr>
        </p:nvGraphicFramePr>
        <p:xfrm>
          <a:off x="2590800" y="1980820"/>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26" name="Picture 2" descr="Întrebare, Semn De Întrebare, Răspuns, Simbol">
            <a:extLst>
              <a:ext uri="{FF2B5EF4-FFF2-40B4-BE49-F238E27FC236}">
                <a16:creationId xmlns:a16="http://schemas.microsoft.com/office/drawing/2014/main" id="{A949CC9F-F1C6-485D-A763-5A68198178F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0611" r="10878"/>
          <a:stretch/>
        </p:blipFill>
        <p:spPr bwMode="auto">
          <a:xfrm>
            <a:off x="0" y="2951317"/>
            <a:ext cx="2676525" cy="390668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5929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A34B-FB6B-4466-BBEC-A8E771BDD93C}"/>
              </a:ext>
            </a:extLst>
          </p:cNvPr>
          <p:cNvSpPr>
            <a:spLocks noGrp="1"/>
          </p:cNvSpPr>
          <p:nvPr>
            <p:ph type="title"/>
          </p:nvPr>
        </p:nvSpPr>
        <p:spPr>
          <a:xfrm>
            <a:off x="299049" y="202433"/>
            <a:ext cx="8229600" cy="1143000"/>
          </a:xfrm>
        </p:spPr>
        <p:txBody>
          <a:bodyPr>
            <a:normAutofit/>
          </a:bodyPr>
          <a:lstStyle/>
          <a:p>
            <a:r>
              <a:rPr lang="en-US" dirty="0"/>
              <a:t>Benefits to Principled Design</a:t>
            </a:r>
          </a:p>
        </p:txBody>
      </p:sp>
      <p:sp>
        <p:nvSpPr>
          <p:cNvPr id="5" name="Content Placeholder 4">
            <a:extLst>
              <a:ext uri="{FF2B5EF4-FFF2-40B4-BE49-F238E27FC236}">
                <a16:creationId xmlns:a16="http://schemas.microsoft.com/office/drawing/2014/main" id="{2652A0F4-210A-46D8-9B28-24011120310B}"/>
              </a:ext>
            </a:extLst>
          </p:cNvPr>
          <p:cNvSpPr>
            <a:spLocks noGrp="1"/>
          </p:cNvSpPr>
          <p:nvPr>
            <p:ph idx="1"/>
          </p:nvPr>
        </p:nvSpPr>
        <p:spPr>
          <a:xfrm>
            <a:off x="457200" y="1352204"/>
            <a:ext cx="8229600" cy="769181"/>
          </a:xfrm>
        </p:spPr>
        <p:txBody>
          <a:bodyPr>
            <a:normAutofit/>
          </a:bodyPr>
          <a:lstStyle/>
          <a:p>
            <a:pPr marL="0" indent="0">
              <a:buNone/>
            </a:pPr>
            <a:r>
              <a:rPr lang="en-US" sz="3600" dirty="0"/>
              <a:t>A principled-design approach</a:t>
            </a:r>
          </a:p>
        </p:txBody>
      </p:sp>
      <p:sp>
        <p:nvSpPr>
          <p:cNvPr id="8" name="Freeform: Shape 7">
            <a:extLst>
              <a:ext uri="{FF2B5EF4-FFF2-40B4-BE49-F238E27FC236}">
                <a16:creationId xmlns:a16="http://schemas.microsoft.com/office/drawing/2014/main" id="{469A20B7-5EF2-4049-8100-843A76897D73}"/>
              </a:ext>
            </a:extLst>
          </p:cNvPr>
          <p:cNvSpPr/>
          <p:nvPr/>
        </p:nvSpPr>
        <p:spPr>
          <a:xfrm>
            <a:off x="4751719" y="2116230"/>
            <a:ext cx="3236707" cy="1942024"/>
          </a:xfrm>
          <a:custGeom>
            <a:avLst/>
            <a:gdLst>
              <a:gd name="connsiteX0" fmla="*/ 0 w 3236707"/>
              <a:gd name="connsiteY0" fmla="*/ 0 h 1942024"/>
              <a:gd name="connsiteX1" fmla="*/ 3236707 w 3236707"/>
              <a:gd name="connsiteY1" fmla="*/ 0 h 1942024"/>
              <a:gd name="connsiteX2" fmla="*/ 3236707 w 3236707"/>
              <a:gd name="connsiteY2" fmla="*/ 1942024 h 1942024"/>
              <a:gd name="connsiteX3" fmla="*/ 0 w 3236707"/>
              <a:gd name="connsiteY3" fmla="*/ 1942024 h 1942024"/>
              <a:gd name="connsiteX4" fmla="*/ 0 w 3236707"/>
              <a:gd name="connsiteY4" fmla="*/ 0 h 194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707" h="1942024">
                <a:moveTo>
                  <a:pt x="0" y="0"/>
                </a:moveTo>
                <a:lnTo>
                  <a:pt x="3236707" y="0"/>
                </a:lnTo>
                <a:lnTo>
                  <a:pt x="3236707" y="1942024"/>
                </a:lnTo>
                <a:lnTo>
                  <a:pt x="0" y="1942024"/>
                </a:lnTo>
                <a:lnTo>
                  <a:pt x="0" y="0"/>
                </a:lnTo>
                <a:close/>
              </a:path>
            </a:pathLst>
          </a:custGeom>
          <a:ln/>
        </p:spPr>
        <p:style>
          <a:lnRef idx="2">
            <a:schemeClr val="accent3"/>
          </a:lnRef>
          <a:fillRef idx="1">
            <a:schemeClr val="lt1"/>
          </a:fillRef>
          <a:effectRef idx="0">
            <a:schemeClr val="accent3"/>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rgbClr val="000000"/>
                </a:solidFill>
              </a:rPr>
              <a:t>Ensures validity</a:t>
            </a:r>
            <a:endParaRPr lang="en-US" sz="2800" kern="1200" dirty="0">
              <a:solidFill>
                <a:srgbClr val="000000"/>
              </a:solidFill>
            </a:endParaRPr>
          </a:p>
        </p:txBody>
      </p:sp>
      <p:sp>
        <p:nvSpPr>
          <p:cNvPr id="9" name="Freeform: Shape 8">
            <a:extLst>
              <a:ext uri="{FF2B5EF4-FFF2-40B4-BE49-F238E27FC236}">
                <a16:creationId xmlns:a16="http://schemas.microsoft.com/office/drawing/2014/main" id="{B09D96B8-96C0-464C-9675-8E0323C85E22}"/>
              </a:ext>
            </a:extLst>
          </p:cNvPr>
          <p:cNvSpPr/>
          <p:nvPr/>
        </p:nvSpPr>
        <p:spPr>
          <a:xfrm>
            <a:off x="1180928" y="4379403"/>
            <a:ext cx="3236707" cy="1942024"/>
          </a:xfrm>
          <a:custGeom>
            <a:avLst/>
            <a:gdLst>
              <a:gd name="connsiteX0" fmla="*/ 0 w 3236707"/>
              <a:gd name="connsiteY0" fmla="*/ 0 h 1942024"/>
              <a:gd name="connsiteX1" fmla="*/ 3236707 w 3236707"/>
              <a:gd name="connsiteY1" fmla="*/ 0 h 1942024"/>
              <a:gd name="connsiteX2" fmla="*/ 3236707 w 3236707"/>
              <a:gd name="connsiteY2" fmla="*/ 1942024 h 1942024"/>
              <a:gd name="connsiteX3" fmla="*/ 0 w 3236707"/>
              <a:gd name="connsiteY3" fmla="*/ 1942024 h 1942024"/>
              <a:gd name="connsiteX4" fmla="*/ 0 w 3236707"/>
              <a:gd name="connsiteY4" fmla="*/ 0 h 194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707" h="1942024">
                <a:moveTo>
                  <a:pt x="0" y="0"/>
                </a:moveTo>
                <a:lnTo>
                  <a:pt x="3236707" y="0"/>
                </a:lnTo>
                <a:lnTo>
                  <a:pt x="3236707" y="1942024"/>
                </a:lnTo>
                <a:lnTo>
                  <a:pt x="0" y="1942024"/>
                </a:lnTo>
                <a:lnTo>
                  <a:pt x="0" y="0"/>
                </a:lnTo>
                <a:close/>
              </a:path>
            </a:pathLst>
          </a:custGeom>
          <a:ln/>
        </p:spPr>
        <p:style>
          <a:lnRef idx="2">
            <a:schemeClr val="accent6"/>
          </a:lnRef>
          <a:fillRef idx="1">
            <a:schemeClr val="lt1"/>
          </a:fillRef>
          <a:effectRef idx="0">
            <a:schemeClr val="accent6"/>
          </a:effectRef>
          <a:fontRef idx="minor">
            <a:schemeClr val="dk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en-US" sz="2800" dirty="0">
                <a:solidFill>
                  <a:schemeClr val="tx1"/>
                </a:solidFill>
                <a:cs typeface="Calibri"/>
              </a:rPr>
              <a:t>Promotes accessibility for all students</a:t>
            </a:r>
            <a:endParaRPr lang="en-US" sz="2800" kern="1200" dirty="0">
              <a:solidFill>
                <a:schemeClr val="tx1"/>
              </a:solidFill>
              <a:cs typeface="Calibri"/>
            </a:endParaRPr>
          </a:p>
        </p:txBody>
      </p:sp>
      <p:sp>
        <p:nvSpPr>
          <p:cNvPr id="10" name="Freeform: Shape 9">
            <a:extLst>
              <a:ext uri="{FF2B5EF4-FFF2-40B4-BE49-F238E27FC236}">
                <a16:creationId xmlns:a16="http://schemas.microsoft.com/office/drawing/2014/main" id="{5ECCA23A-764C-4602-9650-B3B7AC65AB4A}"/>
              </a:ext>
            </a:extLst>
          </p:cNvPr>
          <p:cNvSpPr/>
          <p:nvPr/>
        </p:nvSpPr>
        <p:spPr>
          <a:xfrm>
            <a:off x="1186134" y="2109943"/>
            <a:ext cx="3236707" cy="1942024"/>
          </a:xfrm>
          <a:custGeom>
            <a:avLst/>
            <a:gdLst>
              <a:gd name="connsiteX0" fmla="*/ 0 w 3236707"/>
              <a:gd name="connsiteY0" fmla="*/ 0 h 1942024"/>
              <a:gd name="connsiteX1" fmla="*/ 3236707 w 3236707"/>
              <a:gd name="connsiteY1" fmla="*/ 0 h 1942024"/>
              <a:gd name="connsiteX2" fmla="*/ 3236707 w 3236707"/>
              <a:gd name="connsiteY2" fmla="*/ 1942024 h 1942024"/>
              <a:gd name="connsiteX3" fmla="*/ 0 w 3236707"/>
              <a:gd name="connsiteY3" fmla="*/ 1942024 h 1942024"/>
              <a:gd name="connsiteX4" fmla="*/ 0 w 3236707"/>
              <a:gd name="connsiteY4" fmla="*/ 0 h 194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707" h="1942024">
                <a:moveTo>
                  <a:pt x="0" y="0"/>
                </a:moveTo>
                <a:lnTo>
                  <a:pt x="3236707" y="0"/>
                </a:lnTo>
                <a:lnTo>
                  <a:pt x="3236707" y="1942024"/>
                </a:lnTo>
                <a:lnTo>
                  <a:pt x="0" y="1942024"/>
                </a:lnTo>
                <a:lnTo>
                  <a:pt x="0" y="0"/>
                </a:lnTo>
                <a:close/>
              </a:path>
            </a:pathLst>
          </a:custGeom>
          <a:ln/>
        </p:spPr>
        <p:style>
          <a:lnRef idx="2">
            <a:schemeClr val="accent5"/>
          </a:lnRef>
          <a:fillRef idx="1">
            <a:schemeClr val="lt1"/>
          </a:fillRef>
          <a:effectRef idx="0">
            <a:schemeClr val="accent5"/>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Helps clearly define the construct </a:t>
            </a:r>
          </a:p>
        </p:txBody>
      </p:sp>
      <p:sp>
        <p:nvSpPr>
          <p:cNvPr id="11" name="Freeform: Shape 10">
            <a:extLst>
              <a:ext uri="{FF2B5EF4-FFF2-40B4-BE49-F238E27FC236}">
                <a16:creationId xmlns:a16="http://schemas.microsoft.com/office/drawing/2014/main" id="{431A7595-27CC-46B8-AC4F-D23C879CCA0B}"/>
              </a:ext>
            </a:extLst>
          </p:cNvPr>
          <p:cNvSpPr/>
          <p:nvPr/>
        </p:nvSpPr>
        <p:spPr>
          <a:xfrm>
            <a:off x="4746513" y="4387853"/>
            <a:ext cx="3236707" cy="1942024"/>
          </a:xfrm>
          <a:custGeom>
            <a:avLst/>
            <a:gdLst>
              <a:gd name="connsiteX0" fmla="*/ 0 w 3236707"/>
              <a:gd name="connsiteY0" fmla="*/ 0 h 1942024"/>
              <a:gd name="connsiteX1" fmla="*/ 3236707 w 3236707"/>
              <a:gd name="connsiteY1" fmla="*/ 0 h 1942024"/>
              <a:gd name="connsiteX2" fmla="*/ 3236707 w 3236707"/>
              <a:gd name="connsiteY2" fmla="*/ 1942024 h 1942024"/>
              <a:gd name="connsiteX3" fmla="*/ 0 w 3236707"/>
              <a:gd name="connsiteY3" fmla="*/ 1942024 h 1942024"/>
              <a:gd name="connsiteX4" fmla="*/ 0 w 3236707"/>
              <a:gd name="connsiteY4" fmla="*/ 0 h 194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707" h="1942024">
                <a:moveTo>
                  <a:pt x="0" y="0"/>
                </a:moveTo>
                <a:lnTo>
                  <a:pt x="3236707" y="0"/>
                </a:lnTo>
                <a:lnTo>
                  <a:pt x="3236707" y="1942024"/>
                </a:lnTo>
                <a:lnTo>
                  <a:pt x="0" y="1942024"/>
                </a:lnTo>
                <a:lnTo>
                  <a:pt x="0" y="0"/>
                </a:lnTo>
                <a:close/>
              </a:path>
            </a:pathLst>
          </a:custGeom>
          <a:ln/>
        </p:spPr>
        <p:style>
          <a:lnRef idx="2">
            <a:schemeClr val="accent1"/>
          </a:lnRef>
          <a:fillRef idx="1">
            <a:schemeClr val="lt1"/>
          </a:fillRef>
          <a:effectRef idx="0">
            <a:schemeClr val="accent1"/>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rgbClr val="000000"/>
                </a:solidFill>
              </a:rPr>
              <a:t>Is reusable </a:t>
            </a:r>
          </a:p>
        </p:txBody>
      </p:sp>
      <p:sp>
        <p:nvSpPr>
          <p:cNvPr id="3" name="Freeform: Shape 2">
            <a:extLst>
              <a:ext uri="{FF2B5EF4-FFF2-40B4-BE49-F238E27FC236}">
                <a16:creationId xmlns:a16="http://schemas.microsoft.com/office/drawing/2014/main" id="{59D15690-4C8F-49C2-8277-951F52B4BEA5}"/>
              </a:ext>
            </a:extLst>
          </p:cNvPr>
          <p:cNvSpPr/>
          <p:nvPr/>
        </p:nvSpPr>
        <p:spPr>
          <a:xfrm>
            <a:off x="1186134" y="2103172"/>
            <a:ext cx="3236707" cy="1942024"/>
          </a:xfrm>
          <a:custGeom>
            <a:avLst/>
            <a:gdLst>
              <a:gd name="connsiteX0" fmla="*/ 0 w 3236707"/>
              <a:gd name="connsiteY0" fmla="*/ 0 h 1942024"/>
              <a:gd name="connsiteX1" fmla="*/ 3236707 w 3236707"/>
              <a:gd name="connsiteY1" fmla="*/ 0 h 1942024"/>
              <a:gd name="connsiteX2" fmla="*/ 3236707 w 3236707"/>
              <a:gd name="connsiteY2" fmla="*/ 1942024 h 1942024"/>
              <a:gd name="connsiteX3" fmla="*/ 0 w 3236707"/>
              <a:gd name="connsiteY3" fmla="*/ 1942024 h 1942024"/>
              <a:gd name="connsiteX4" fmla="*/ 0 w 3236707"/>
              <a:gd name="connsiteY4" fmla="*/ 0 h 194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707" h="1942024">
                <a:moveTo>
                  <a:pt x="0" y="0"/>
                </a:moveTo>
                <a:lnTo>
                  <a:pt x="3236707" y="0"/>
                </a:lnTo>
                <a:lnTo>
                  <a:pt x="3236707" y="1942024"/>
                </a:lnTo>
                <a:lnTo>
                  <a:pt x="0" y="1942024"/>
                </a:lnTo>
                <a:lnTo>
                  <a:pt x="0" y="0"/>
                </a:lnTo>
                <a:close/>
              </a:path>
            </a:pathLst>
          </a:custGeom>
          <a:ln/>
        </p:spPr>
        <p:style>
          <a:lnRef idx="1">
            <a:schemeClr val="accent5"/>
          </a:lnRef>
          <a:fillRef idx="2">
            <a:schemeClr val="accent5"/>
          </a:fillRef>
          <a:effectRef idx="1">
            <a:schemeClr val="accent5"/>
          </a:effectRef>
          <a:fontRef idx="minor">
            <a:schemeClr val="dk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en-US" dirty="0">
                <a:solidFill>
                  <a:schemeClr val="tx1"/>
                </a:solidFill>
              </a:rPr>
              <a:t>Begins with defining the purpose for the assessment and the knowledge, skills, and other attributes to assess, and when assessments can be administered along the instructional sequence</a:t>
            </a:r>
            <a:endParaRPr lang="en-US" kern="1200" dirty="0">
              <a:solidFill>
                <a:schemeClr val="tx1"/>
              </a:solidFill>
              <a:cs typeface="Calibri"/>
            </a:endParaRPr>
          </a:p>
        </p:txBody>
      </p:sp>
      <p:sp>
        <p:nvSpPr>
          <p:cNvPr id="4" name="Freeform: Shape 3">
            <a:extLst>
              <a:ext uri="{FF2B5EF4-FFF2-40B4-BE49-F238E27FC236}">
                <a16:creationId xmlns:a16="http://schemas.microsoft.com/office/drawing/2014/main" id="{23843418-BEE6-4A09-8B6D-FDFD6FB08D06}"/>
              </a:ext>
            </a:extLst>
          </p:cNvPr>
          <p:cNvSpPr/>
          <p:nvPr/>
        </p:nvSpPr>
        <p:spPr>
          <a:xfrm>
            <a:off x="1186134" y="4387853"/>
            <a:ext cx="3236707" cy="1942024"/>
          </a:xfrm>
          <a:custGeom>
            <a:avLst/>
            <a:gdLst>
              <a:gd name="connsiteX0" fmla="*/ 0 w 3236707"/>
              <a:gd name="connsiteY0" fmla="*/ 0 h 1942024"/>
              <a:gd name="connsiteX1" fmla="*/ 3236707 w 3236707"/>
              <a:gd name="connsiteY1" fmla="*/ 0 h 1942024"/>
              <a:gd name="connsiteX2" fmla="*/ 3236707 w 3236707"/>
              <a:gd name="connsiteY2" fmla="*/ 1942024 h 1942024"/>
              <a:gd name="connsiteX3" fmla="*/ 0 w 3236707"/>
              <a:gd name="connsiteY3" fmla="*/ 1942024 h 1942024"/>
              <a:gd name="connsiteX4" fmla="*/ 0 w 3236707"/>
              <a:gd name="connsiteY4" fmla="*/ 0 h 194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707" h="1942024">
                <a:moveTo>
                  <a:pt x="0" y="0"/>
                </a:moveTo>
                <a:lnTo>
                  <a:pt x="3236707" y="0"/>
                </a:lnTo>
                <a:lnTo>
                  <a:pt x="3236707" y="1942024"/>
                </a:lnTo>
                <a:lnTo>
                  <a:pt x="0" y="1942024"/>
                </a:lnTo>
                <a:lnTo>
                  <a:pt x="0" y="0"/>
                </a:lnTo>
                <a:close/>
              </a:path>
            </a:pathLst>
          </a:custGeom>
          <a:ln/>
        </p:spPr>
        <p:style>
          <a:lnRef idx="1">
            <a:schemeClr val="accent6"/>
          </a:lnRef>
          <a:fillRef idx="2">
            <a:schemeClr val="accent6"/>
          </a:fillRef>
          <a:effectRef idx="1">
            <a:schemeClr val="accent6"/>
          </a:effectRef>
          <a:fontRef idx="minor">
            <a:schemeClr val="dk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en-US" dirty="0">
                <a:latin typeface="Calibri"/>
              </a:rPr>
              <a:t>Provides flexibility by considering how tasks might be designed to provide access and engagement for a range of learner characteristics and needs</a:t>
            </a:r>
            <a:endParaRPr lang="en-US" dirty="0">
              <a:cs typeface="Calibri"/>
            </a:endParaRPr>
          </a:p>
        </p:txBody>
      </p:sp>
      <p:sp>
        <p:nvSpPr>
          <p:cNvPr id="6" name="Freeform: Shape 5">
            <a:extLst>
              <a:ext uri="{FF2B5EF4-FFF2-40B4-BE49-F238E27FC236}">
                <a16:creationId xmlns:a16="http://schemas.microsoft.com/office/drawing/2014/main" id="{71A7486F-AC1F-4A81-9B25-816DBBB04803}"/>
              </a:ext>
            </a:extLst>
          </p:cNvPr>
          <p:cNvSpPr/>
          <p:nvPr/>
        </p:nvSpPr>
        <p:spPr>
          <a:xfrm>
            <a:off x="4751719" y="4375927"/>
            <a:ext cx="3236707" cy="1942024"/>
          </a:xfrm>
          <a:custGeom>
            <a:avLst/>
            <a:gdLst>
              <a:gd name="connsiteX0" fmla="*/ 0 w 3236707"/>
              <a:gd name="connsiteY0" fmla="*/ 0 h 1942024"/>
              <a:gd name="connsiteX1" fmla="*/ 3236707 w 3236707"/>
              <a:gd name="connsiteY1" fmla="*/ 0 h 1942024"/>
              <a:gd name="connsiteX2" fmla="*/ 3236707 w 3236707"/>
              <a:gd name="connsiteY2" fmla="*/ 1942024 h 1942024"/>
              <a:gd name="connsiteX3" fmla="*/ 0 w 3236707"/>
              <a:gd name="connsiteY3" fmla="*/ 1942024 h 1942024"/>
              <a:gd name="connsiteX4" fmla="*/ 0 w 3236707"/>
              <a:gd name="connsiteY4" fmla="*/ 0 h 194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707" h="1942024">
                <a:moveTo>
                  <a:pt x="0" y="0"/>
                </a:moveTo>
                <a:lnTo>
                  <a:pt x="3236707" y="0"/>
                </a:lnTo>
                <a:lnTo>
                  <a:pt x="3236707" y="1942024"/>
                </a:lnTo>
                <a:lnTo>
                  <a:pt x="0" y="1942024"/>
                </a:lnTo>
                <a:lnTo>
                  <a:pt x="0" y="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en-US" dirty="0">
                <a:solidFill>
                  <a:schemeClr val="tx1"/>
                </a:solidFill>
              </a:rPr>
              <a:t>Establishes reusable design templates that educators can use to create a variety of tasks that vary in purpose and complexity</a:t>
            </a:r>
            <a:endParaRPr lang="en-US" kern="1200" dirty="0">
              <a:solidFill>
                <a:schemeClr val="tx1"/>
              </a:solidFill>
              <a:cs typeface="Calibri"/>
            </a:endParaRPr>
          </a:p>
        </p:txBody>
      </p:sp>
      <p:sp>
        <p:nvSpPr>
          <p:cNvPr id="7" name="Freeform: Shape 6">
            <a:extLst>
              <a:ext uri="{FF2B5EF4-FFF2-40B4-BE49-F238E27FC236}">
                <a16:creationId xmlns:a16="http://schemas.microsoft.com/office/drawing/2014/main" id="{00EDE959-472A-4527-8B5A-BA0724800191}"/>
              </a:ext>
            </a:extLst>
          </p:cNvPr>
          <p:cNvSpPr/>
          <p:nvPr/>
        </p:nvSpPr>
        <p:spPr>
          <a:xfrm>
            <a:off x="4746513" y="2118453"/>
            <a:ext cx="3236707" cy="1942024"/>
          </a:xfrm>
          <a:custGeom>
            <a:avLst/>
            <a:gdLst>
              <a:gd name="connsiteX0" fmla="*/ 0 w 3236707"/>
              <a:gd name="connsiteY0" fmla="*/ 0 h 1942024"/>
              <a:gd name="connsiteX1" fmla="*/ 3236707 w 3236707"/>
              <a:gd name="connsiteY1" fmla="*/ 0 h 1942024"/>
              <a:gd name="connsiteX2" fmla="*/ 3236707 w 3236707"/>
              <a:gd name="connsiteY2" fmla="*/ 1942024 h 1942024"/>
              <a:gd name="connsiteX3" fmla="*/ 0 w 3236707"/>
              <a:gd name="connsiteY3" fmla="*/ 1942024 h 1942024"/>
              <a:gd name="connsiteX4" fmla="*/ 0 w 3236707"/>
              <a:gd name="connsiteY4" fmla="*/ 0 h 1942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6707" h="1942024">
                <a:moveTo>
                  <a:pt x="0" y="0"/>
                </a:moveTo>
                <a:lnTo>
                  <a:pt x="3236707" y="0"/>
                </a:lnTo>
                <a:lnTo>
                  <a:pt x="3236707" y="1942024"/>
                </a:lnTo>
                <a:lnTo>
                  <a:pt x="0" y="1942024"/>
                </a:lnTo>
                <a:lnTo>
                  <a:pt x="0" y="0"/>
                </a:lnTo>
                <a:close/>
              </a:path>
            </a:pathLst>
          </a:custGeom>
          <a:ln/>
        </p:spPr>
        <p:style>
          <a:lnRef idx="1">
            <a:schemeClr val="accent3"/>
          </a:lnRef>
          <a:fillRef idx="2">
            <a:schemeClr val="accent3"/>
          </a:fillRef>
          <a:effectRef idx="1">
            <a:schemeClr val="accent3"/>
          </a:effectRef>
          <a:fontRef idx="minor">
            <a:schemeClr val="dk1"/>
          </a:fontRef>
        </p:style>
        <p:txBody>
          <a:bodyPr spcFirstLastPara="0" vert="horz" wrap="square" lIns="106680" tIns="106680" rIns="106680" bIns="106680" numCol="1" spcCol="1270" anchor="ctr" anchorCtr="0">
            <a:noAutofit/>
          </a:bodyPr>
          <a:lstStyle/>
          <a:p>
            <a:pPr algn="ctr" defTabSz="1244600">
              <a:lnSpc>
                <a:spcPct val="90000"/>
              </a:lnSpc>
              <a:spcBef>
                <a:spcPct val="0"/>
              </a:spcBef>
              <a:spcAft>
                <a:spcPct val="35000"/>
              </a:spcAft>
            </a:pPr>
            <a:r>
              <a:rPr lang="en-US" dirty="0">
                <a:cs typeface="Calibri"/>
              </a:rPr>
              <a:t>Considers the behaviors or performances that will elicit evidence to reveal those constructs, which contributes to the meaning and validity of assessment scores</a:t>
            </a:r>
          </a:p>
        </p:txBody>
      </p:sp>
    </p:spTree>
    <p:custDataLst>
      <p:tags r:id="rId1"/>
    </p:custDataLst>
    <p:extLst>
      <p:ext uri="{BB962C8B-B14F-4D97-AF65-F5344CB8AC3E}">
        <p14:creationId xmlns:p14="http://schemas.microsoft.com/office/powerpoint/2010/main" val="290195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ppt_w</p:attrName>
                                        </p:attrNameLst>
                                      </p:cBhvr>
                                      <p:tavLst>
                                        <p:tav tm="0">
                                          <p:val>
                                            <p:fltVal val="0"/>
                                          </p:val>
                                        </p:tav>
                                        <p:tav tm="100000">
                                          <p:val>
                                            <p:strVal val="#ppt_w"/>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style.rotation</p:attrName>
                                        </p:attrNameLst>
                                      </p:cBhvr>
                                      <p:tavLst>
                                        <p:tav tm="0">
                                          <p:val>
                                            <p:fltVal val="90"/>
                                          </p:val>
                                        </p:tav>
                                        <p:tav tm="100000">
                                          <p:val>
                                            <p:fltVal val="0"/>
                                          </p:val>
                                        </p:tav>
                                      </p:tavLst>
                                    </p:anim>
                                    <p:animEffect transition="in" filter="fade">
                                      <p:cBhvr>
                                        <p:cTn id="26" dur="1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p:txBody>
          <a:bodyPr vert="horz" lIns="91440" tIns="45720" rIns="91440" bIns="45720" rtlCol="0" anchor="ctr">
            <a:normAutofit fontScale="90000"/>
          </a:bodyPr>
          <a:lstStyle/>
          <a:p>
            <a:r>
              <a:rPr lang="en-US" dirty="0">
                <a:effectLst/>
              </a:rPr>
              <a:t>Defining Terms: Task Features and Work Products</a:t>
            </a:r>
            <a:endParaRPr lang="en-US" dirty="0">
              <a:effectLst/>
              <a:cs typeface="Calibri Light"/>
            </a:endParaRPr>
          </a:p>
        </p:txBody>
      </p:sp>
      <p:sp>
        <p:nvSpPr>
          <p:cNvPr id="4" name="Content Placeholder 3">
            <a:extLst>
              <a:ext uri="{FF2B5EF4-FFF2-40B4-BE49-F238E27FC236}">
                <a16:creationId xmlns:a16="http://schemas.microsoft.com/office/drawing/2014/main" id="{B17FBD07-BDD7-477F-B054-DF3B0A5B02EC}"/>
              </a:ext>
            </a:extLst>
          </p:cNvPr>
          <p:cNvSpPr>
            <a:spLocks noGrp="1"/>
          </p:cNvSpPr>
          <p:nvPr>
            <p:ph idx="1"/>
            <p:custDataLst>
              <p:tags r:id="rId3"/>
            </p:custDataLst>
          </p:nvPr>
        </p:nvSpPr>
        <p:spPr>
          <a:xfrm>
            <a:off x="1450327" y="1478586"/>
            <a:ext cx="7263118" cy="2604683"/>
          </a:xfrm>
        </p:spPr>
        <p:txBody>
          <a:bodyPr vert="horz" lIns="91440" tIns="45720" rIns="91440" bIns="45720" rtlCol="0" anchor="t">
            <a:normAutofit lnSpcReduction="10000"/>
          </a:bodyPr>
          <a:lstStyle/>
          <a:p>
            <a:pPr marL="0" indent="0">
              <a:spcBef>
                <a:spcPts val="600"/>
              </a:spcBef>
              <a:buNone/>
            </a:pPr>
            <a:r>
              <a:rPr lang="en-US" sz="3200" dirty="0"/>
              <a:t>Task features are features of assessment tasks that would be necessary to appropriately measure what students have learned. The task features can influence the design of the task in terms of structure, content, and complexity. </a:t>
            </a:r>
          </a:p>
          <a:p>
            <a:pPr marL="170815" indent="-170815">
              <a:buNone/>
            </a:pPr>
            <a:endParaRPr lang="en-US" sz="3200" i="1" dirty="0">
              <a:cs typeface="Calibri" panose="020F0502020204030204"/>
            </a:endParaRPr>
          </a:p>
          <a:p>
            <a:pPr marL="0" indent="0">
              <a:spcBef>
                <a:spcPts val="600"/>
              </a:spcBef>
              <a:buNone/>
            </a:pPr>
            <a:endParaRPr lang="en-US" sz="3200" dirty="0">
              <a:cs typeface="Calibri" panose="020F0502020204030204"/>
            </a:endParaRPr>
          </a:p>
        </p:txBody>
      </p:sp>
      <p:grpSp>
        <p:nvGrpSpPr>
          <p:cNvPr id="10" name="Group 9">
            <a:extLst>
              <a:ext uri="{FF2B5EF4-FFF2-40B4-BE49-F238E27FC236}">
                <a16:creationId xmlns:a16="http://schemas.microsoft.com/office/drawing/2014/main" id="{5C6998B0-0BAC-4C54-ADC3-83F9E2D7CD30}"/>
              </a:ext>
            </a:extLst>
          </p:cNvPr>
          <p:cNvGrpSpPr/>
          <p:nvPr/>
        </p:nvGrpSpPr>
        <p:grpSpPr>
          <a:xfrm>
            <a:off x="457200" y="1484408"/>
            <a:ext cx="914400" cy="914400"/>
            <a:chOff x="175533" y="1330194"/>
            <a:chExt cx="914400" cy="914400"/>
          </a:xfrm>
        </p:grpSpPr>
        <p:pic>
          <p:nvPicPr>
            <p:cNvPr id="8" name="Graphic 16" descr="Lightbulb">
              <a:extLst>
                <a:ext uri="{FF2B5EF4-FFF2-40B4-BE49-F238E27FC236}">
                  <a16:creationId xmlns:a16="http://schemas.microsoft.com/office/drawing/2014/main" id="{B06079CD-B837-43EE-8862-9C55FC2E36A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260" y="1408921"/>
              <a:ext cx="751115" cy="774441"/>
            </a:xfrm>
            <a:prstGeom prst="rect">
              <a:avLst/>
            </a:prstGeom>
          </p:spPr>
        </p:pic>
        <p:sp>
          <p:nvSpPr>
            <p:cNvPr id="9" name="Oval 8">
              <a:extLst>
                <a:ext uri="{FF2B5EF4-FFF2-40B4-BE49-F238E27FC236}">
                  <a16:creationId xmlns:a16="http://schemas.microsoft.com/office/drawing/2014/main" id="{3DBE3068-95E1-4B7B-975F-3E29660F8D12}"/>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pic>
        <p:nvPicPr>
          <p:cNvPr id="11" name="Picture 2" descr="https://edcountmicrosoftonlinecom-1.sharepoint.microsoftonline.com/Internal_Resources/edCount%20Style%20Resources/edCount%20Logo%20(tiny).jpg">
            <a:extLst>
              <a:ext uri="{FF2B5EF4-FFF2-40B4-BE49-F238E27FC236}">
                <a16:creationId xmlns:a16="http://schemas.microsoft.com/office/drawing/2014/main" id="{35F95363-62F5-4A62-9E6B-7CBFCF628D7B}"/>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grpSp>
        <p:nvGrpSpPr>
          <p:cNvPr id="12" name="Group 11">
            <a:extLst>
              <a:ext uri="{FF2B5EF4-FFF2-40B4-BE49-F238E27FC236}">
                <a16:creationId xmlns:a16="http://schemas.microsoft.com/office/drawing/2014/main" id="{05E73A79-B2A8-49A4-8F95-AB29AEEA3D00}"/>
              </a:ext>
            </a:extLst>
          </p:cNvPr>
          <p:cNvGrpSpPr/>
          <p:nvPr/>
        </p:nvGrpSpPr>
        <p:grpSpPr>
          <a:xfrm>
            <a:off x="457200" y="4250869"/>
            <a:ext cx="914400" cy="914400"/>
            <a:chOff x="175533" y="1330194"/>
            <a:chExt cx="914400" cy="914400"/>
          </a:xfrm>
        </p:grpSpPr>
        <p:pic>
          <p:nvPicPr>
            <p:cNvPr id="13" name="Graphic 16" descr="Lightbulb">
              <a:extLst>
                <a:ext uri="{FF2B5EF4-FFF2-40B4-BE49-F238E27FC236}">
                  <a16:creationId xmlns:a16="http://schemas.microsoft.com/office/drawing/2014/main" id="{272EFFFE-0977-43F0-9E0F-9EE1C46E1E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260" y="1408921"/>
              <a:ext cx="751115" cy="774441"/>
            </a:xfrm>
            <a:prstGeom prst="rect">
              <a:avLst/>
            </a:prstGeom>
          </p:spPr>
        </p:pic>
        <p:sp>
          <p:nvSpPr>
            <p:cNvPr id="14" name="Oval 13">
              <a:extLst>
                <a:ext uri="{FF2B5EF4-FFF2-40B4-BE49-F238E27FC236}">
                  <a16:creationId xmlns:a16="http://schemas.microsoft.com/office/drawing/2014/main" id="{2BEF5EA0-1A58-4250-8906-D0E50BA4F51A}"/>
                </a:ext>
              </a:extLst>
            </p:cNvPr>
            <p:cNvSpPr/>
            <p:nvPr/>
          </p:nvSpPr>
          <p:spPr>
            <a:xfrm>
              <a:off x="175533" y="1330194"/>
              <a:ext cx="914400" cy="914400"/>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p>
          </p:txBody>
        </p:sp>
      </p:grpSp>
      <p:sp>
        <p:nvSpPr>
          <p:cNvPr id="15" name="Content Placeholder 3">
            <a:extLst>
              <a:ext uri="{FF2B5EF4-FFF2-40B4-BE49-F238E27FC236}">
                <a16:creationId xmlns:a16="http://schemas.microsoft.com/office/drawing/2014/main" id="{D94333FE-0F63-4543-9913-D28901A50B78}"/>
              </a:ext>
            </a:extLst>
          </p:cNvPr>
          <p:cNvSpPr txBox="1">
            <a:spLocks/>
          </p:cNvSpPr>
          <p:nvPr>
            <p:custDataLst>
              <p:tags r:id="rId4"/>
            </p:custDataLst>
          </p:nvPr>
        </p:nvSpPr>
        <p:spPr>
          <a:xfrm>
            <a:off x="1450327" y="4250869"/>
            <a:ext cx="7355470" cy="2604683"/>
          </a:xfrm>
          <a:prstGeom prst="rect">
            <a:avLst/>
          </a:prstGeom>
        </p:spPr>
        <p:txBody>
          <a:bodyPr vert="horz" lIns="91440" tIns="45720" rIns="91440" bIns="45720" rtlCol="0" anchor="t">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600"/>
              </a:spcBef>
              <a:buNone/>
            </a:pPr>
            <a:r>
              <a:rPr lang="en-US" sz="3200" dirty="0"/>
              <a:t>Work products are the vehicles (e.g., a model, an argument, a description, a graph, a chart) that contain observable evidence of what students say, do, or make to produce evidence of their learning.</a:t>
            </a:r>
          </a:p>
          <a:p>
            <a:pPr marL="170815" indent="-170815">
              <a:buFont typeface="Arial" panose="020B0604020202020204" pitchFamily="34" charset="0"/>
              <a:buNone/>
            </a:pPr>
            <a:endParaRPr lang="en-US" sz="3200" i="1" dirty="0">
              <a:cs typeface="Calibri" panose="020F0502020204030204"/>
            </a:endParaRPr>
          </a:p>
          <a:p>
            <a:pPr marL="0" indent="0">
              <a:spcBef>
                <a:spcPts val="600"/>
              </a:spcBef>
              <a:buFont typeface="Arial" panose="020B0604020202020204" pitchFamily="34" charset="0"/>
              <a:buNone/>
            </a:pPr>
            <a:endParaRPr lang="en-US" sz="3200" dirty="0">
              <a:cs typeface="Calibri" panose="020F0502020204030204"/>
            </a:endParaRPr>
          </a:p>
        </p:txBody>
      </p:sp>
    </p:spTree>
    <p:custDataLst>
      <p:tags r:id="rId1"/>
    </p:custDataLst>
    <p:extLst>
      <p:ext uri="{BB962C8B-B14F-4D97-AF65-F5344CB8AC3E}">
        <p14:creationId xmlns:p14="http://schemas.microsoft.com/office/powerpoint/2010/main" val="718984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SLIDE_THUMBNAIL_REFRESH" val="1"/>
  <p:tag name="ARTICULATE_PROJECT_OPEN" val="0"/>
  <p:tag name="ARTICULATE_SLIDE_COUNT" val="14"/>
  <p:tag name="MMPROD_UIDATA" val="&lt;database version=&quot;11.0&quot;&gt;&lt;object type=&quot;1&quot; unique_id=&quot;10001&quot;&gt;&lt;property id=&quot;20141&quot; value=&quot;Workshop Presentation (1)&quot;/&gt;&lt;property id=&quot;20148&quot; value=&quot;5&quot;/&gt;&lt;property id=&quot;20184&quot; value=&quot;7&quot;/&gt;&lt;property id=&quot;20191&quot; value=&quot;SCILLSS&quot;/&gt;&lt;property id=&quot;20192&quot; value=&quot;scillss.adobeconnect.com&quot;/&gt;&lt;property id=&quot;20250&quot; value=&quot;6&quot;/&gt;&lt;property id=&quot;20251&quot; value=&quot;0&quot;/&gt;&lt;property id=&quot;20259&quot; value=&quot;0&quot;/&gt;&lt;property id=&quot;20262&quot; value=&quot;2062453173&quot;/&gt;&lt;property id=&quot;20263&quot; value=&quot;1&quot;/&gt;&lt;property id=&quot;20264&quot; value=&quot;3&quot;/&gt;&lt;object type=&quot;2&quot; unique_id=&quot;66791&quot;&gt;&lt;object type=&quot;3&quot; unique_id=&quot;73564&quot;&gt;&lt;property id=&quot;20148&quot; value=&quot;5&quot;/&gt;&lt;property id=&quot;20300&quot; value=&quot;Slide 7 - &amp;quot;Why Use Principled Design to  Develop Classroom-based Assessments  of Three-dimensional Science Learning?&amp;quot;&quot;/&gt;&lt;property id=&quot;20307&quot; value=&quot;549&quot;/&gt;&lt;property id=&quot;20309&quot; value=&quot;-1&quot;/&gt;&lt;/object&gt;&lt;object type=&quot;3&quot; unique_id=&quot;107021&quot;&gt;&lt;property id=&quot;20148&quot; value=&quot;5&quot;/&gt;&lt;property id=&quot;20300&quot; value=&quot;Slide 6 - &amp;quot;Principled-design Development Purpose&amp;quot;&quot;/&gt;&lt;property id=&quot;20307&quot; value=&quot;914&quot;/&gt;&lt;property id=&quot;20309&quot; value=&quot;-1&quot;/&gt;&lt;/object&gt;&lt;object type=&quot;3&quot; unique_id=&quot;149544&quot;&gt;&lt;property id=&quot;20148&quot; value=&quot;5&quot;/&gt;&lt;property id=&quot;20300&quot; value=&quot;Slide 8 - &amp;quot;Benefits to Principled Design&amp;quot;&quot;/&gt;&lt;property id=&quot;20307&quot; value=&quot;1403&quot;/&gt;&lt;/object&gt;&lt;object type=&quot;3&quot; unique_id=&quot;153353&quot;&gt;&lt;property id=&quot;20148&quot; value=&quot;5&quot;/&gt;&lt;property id=&quot;20300&quot; value=&quot;Slide 1 - &amp;quot;Designing High-Quality Three-Dimensional Science Assessments for Classroom Use&amp;quot;&quot;/&gt;&lt;property id=&quot;20307&quot; value=&quot;1422&quot;/&gt;&lt;/object&gt;&lt;object type=&quot;3&quot; unique_id=&quot;153354&quot;&gt;&lt;property id=&quot;20148&quot; value=&quot;5&quot;/&gt;&lt;property id=&quot;20300&quot; value=&quot;Slide 2 - &amp;quot;Module 1.2: What is Principled Assessment Design and Why Use It?&amp;quot;&quot;/&gt;&lt;property id=&quot;20307&quot; value=&quot;1423&quot;/&gt;&lt;/object&gt;&lt;object type=&quot;3&quot; unique_id=&quot;153355&quot;&gt;&lt;property id=&quot;20148&quot; value=&quot;5&quot;/&gt;&lt;property id=&quot;20300&quot; value=&quot;Slide 3 - &amp;quot;Module 1.2 Outcomes&amp;quot;&quot;/&gt;&lt;property id=&quot;20307&quot; value=&quot;729&quot;/&gt;&lt;/object&gt;&lt;object type=&quot;3&quot; unique_id=&quot;153356&quot;&gt;&lt;property id=&quot;20148&quot; value=&quot;5&quot;/&gt;&lt;property id=&quot;20300&quot; value=&quot;Slide 4 - &amp;quot;Defining Terms: Construct&amp;quot;&quot;/&gt;&lt;property id=&quot;20307&quot; value=&quot;1425&quot;/&gt;&lt;/object&gt;&lt;object type=&quot;3&quot; unique_id=&quot;153357&quot;&gt;&lt;property id=&quot;20148&quot; value=&quot;5&quot;/&gt;&lt;property id=&quot;20300&quot; value=&quot;Slide 5 - &amp;quot;Defining Terms: Validity&amp;quot;&quot;/&gt;&lt;property id=&quot;20307&quot; value=&quot;1426&quot;/&gt;&lt;/object&gt;&lt;object type=&quot;3&quot; unique_id=&quot;153358&quot;&gt;&lt;property id=&quot;20148&quot; value=&quot;5&quot;/&gt;&lt;property id=&quot;20300&quot; value=&quot;Slide 10 - &amp;quot;Teaching to Assessing – A Closing Activity&amp;quot;&quot;/&gt;&lt;property id=&quot;20307&quot; value=&quot;1427&quot;/&gt;&lt;/object&gt;&lt;object type=&quot;3&quot; unique_id=&quot;153359&quot;&gt;&lt;property id=&quot;20148&quot; value=&quot;5&quot;/&gt;&lt;property id=&quot;20300&quot; value=&quot;Slide 11 - &amp;quot;Resources and Additional Information&amp;quot;&quot;/&gt;&lt;property id=&quot;20307&quot; value=&quot;1486&quot;/&gt;&lt;/object&gt;&lt;object type=&quot;3&quot; unique_id=&quot;153360&quot;&gt;&lt;property id=&quot;20148&quot; value=&quot;5&quot;/&gt;&lt;property id=&quot;20300&quot; value=&quot;Slide 12 - &amp;quot;SCILLSS Glossary&amp;quot;&quot;/&gt;&lt;property id=&quot;20307&quot; value=&quot;1487&quot;/&gt;&lt;/object&gt;&lt;object type=&quot;3&quot; unique_id=&quot;153361&quot;&gt;&lt;property id=&quot;20148&quot; value=&quot;5&quot;/&gt;&lt;property id=&quot;20300&quot; value=&quot;Slide 14 - &amp;quot;References&amp;quot;&quot;/&gt;&lt;property id=&quot;20307&quot; value=&quot;1488&quot;/&gt;&lt;/object&gt;&lt;object type=&quot;3&quot; unique_id=&quot;154937&quot;&gt;&lt;property id=&quot;20148&quot; value=&quot;5&quot;/&gt;&lt;property id=&quot;20300&quot; value=&quot;Slide 9 - &amp;quot;Defining Terms: Task Features and Work Products&amp;quot;&quot;/&gt;&lt;property id=&quot;20307&quot; value=&quot;1518&quot;/&gt;&lt;/object&gt;&lt;object type=&quot;3&quot; unique_id=&quot;154981&quot;&gt;&lt;property id=&quot;20148&quot; value=&quot;5&quot;/&gt;&lt;property id=&quot;20300&quot; value=&quot;Slide 13 - &amp;quot;Web Links&amp;quot;&quot;/&gt;&lt;property id=&quot;20307&quot; value=&quot;1517&quot;/&gt;&lt;/object&gt;&lt;/object&gt;&lt;object type=&quot;8&quot; unique_id=&quot;67179&quot;&gt;&lt;/object&gt;&lt;object type=&quot;4&quot; unique_id=&quot;124503&quot;&gt;&lt;/object&gt;&lt;object type=&quot;10&quot; unique_id=&quot;124504&quot;&gt;&lt;object type=&quot;11&quot; unique_id=&quot;124505&quot;&gt;&lt;/object&gt;&lt;object type=&quot;12&quot; unique_id=&quot;124896&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26.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27.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3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3.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9&quot;/&gt;&lt;lineCharCount val=&quot;79&quot;/&gt;&lt;lineCharCount val=&quot;19&quot;/&gt;&lt;/TableIndex&gt;&lt;/ShapeTextInfo&gt;"/>
  <p:tag name="HTML_SHAPEINFO" val="&lt;ThreeDShapeInfo&gt;&lt;uuid val=&quot;&quot;/&gt;&lt;isInvalidForFieldText val=&quot;0&quot;/&gt;&lt;Image&gt;&lt;filename val=&quot;C:\Users\khard\AppData\Local\Temp\PR\data\asimages\{F20376F3-D729-4D0B-99B8-603EB7D33475}_5.png&quot;/&gt;&lt;left val=&quot;30&quot;/&gt;&lt;top val=&quot;137&quot;/&gt;&lt;width val=&quot;661&quot;/&gt;&lt;height val=&quot;291&quot;/&gt;&lt;hasText val=&quot;1&quot;/&gt;&lt;/Image&gt;&lt;/ThreeDShapeInfo&gt;"/>
</p:tagLst>
</file>

<file path=ppt/tags/tag136.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9&quot;/&gt;&lt;lineCharCount val=&quot;79&quot;/&gt;&lt;lineCharCount val=&quot;19&quot;/&gt;&lt;/TableIndex&gt;&lt;/ShapeTextInfo&gt;"/>
  <p:tag name="HTML_SHAPEINFO" val="&lt;ThreeDShapeInfo&gt;&lt;uuid val=&quot;&quot;/&gt;&lt;isInvalidForFieldText val=&quot;0&quot;/&gt;&lt;Image&gt;&lt;filename val=&quot;C:\Users\khard\AppData\Local\Temp\PR\data\asimages\{F20376F3-D729-4D0B-99B8-603EB7D33475}_5.png&quot;/&gt;&lt;left val=&quot;30&quot;/&gt;&lt;top val=&quot;137&quot;/&gt;&lt;width val=&quot;661&quot;/&gt;&lt;height val=&quot;291&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C6E59928-E938-4D26-999A-5F447B300147}_8.png&quot;/&gt;&lt;left val=&quot;28&quot;/&gt;&lt;top val=&quot;28&quot;/&gt;&lt;width val=&quot;884&quot;/&gt;&lt;height val=&quot;121&quot;/&gt;&lt;hasText val=&quot;1&quot;/&gt;&lt;/Image&gt;&lt;/ThreeDShapeInfo&gt;"/>
  <p:tag name="PRESENTER_SHAPETEXTINFO" val="&lt;ShapeTextInfo&gt;&lt;TableIndex row=&quot;-1&quot; col=&quot;-1&quot;&gt;&lt;linesCount val=&quot;1&quot;/&gt;&lt;lineCharCount val=&quot;37&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INFO" val="&lt;ThreeDShapeInfo&gt;&lt;uuid val=&quot;{BC25EF6E-C702-4EE4-8B5F-8336707CBC83}&quot;/&gt;&lt;isInvalidForFieldText val=&quot;0&quot;/&gt;&lt;Image&gt;&lt;filename val=&quot;C:\Users\KRISTI~1\AppData\Local\Temp\PR\data\asimages\{BC25EF6E-C702-4EE4-8B5F-8336707CBC83}_8.png&quot;/&gt;&lt;left val=&quot;42&quot;/&gt;&lt;top val=&quot;116&quot;/&gt;&lt;width val=&quot;870&quot;/&gt;&lt;height val=&quot;306&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C08D458-819D-469F-BCB3-BF0780E448CB}&quot;/&gt;&lt;isInvalidForFieldText val=&quot;0&quot;/&gt;&lt;Image&gt;&lt;filename val=&quot;C:\Users\KRISTI~1\AppData\Local\Temp\PR\data\asimages\{3C08D458-819D-469F-BCB3-BF0780E448CB}_8.png&quot;/&gt;&lt;left val=&quot;41&quot;/&gt;&lt;top val=&quot;400&quot;/&gt;&lt;width val=&quot;876&quot;/&gt;&lt;height val=&quot;306&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E4D70891-8616-4B97-B2D0-FE04CAE5DDB5}_13.png&quot;/&gt;&lt;left val=&quot;31&quot;/&gt;&lt;top val=&quot;1&quot;/&gt;&lt;width val=&quot;881&quot;/&gt;&lt;height val=&quot;183&quot;/&gt;&lt;hasText val=&quot;1&quot;/&gt;&lt;/Image&gt;&lt;/ThreeDShapeInfo&gt;"/>
  <p:tag name="PRESENTER_SHAPETEXTINFO" val="&lt;ShapeTextInfo&gt;&lt;TableIndex row=&quot;-1&quot; col=&quot;-1&quot;&gt;&lt;linesCount val=&quot;3&quot;/&gt;&lt;lineCharCount val=&quot;48&quot;/&gt;&lt;lineCharCount val=&quot;29&quot;/&gt;&lt;lineCharCount val=&quot;37&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6.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 name="ARTICULATE_SLIDE_THUMBNAIL_REFRESH" val="1"/>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9&quot;/&gt;&lt;lineCharCount val=&quot;79&quot;/&gt;&lt;lineCharCount val=&quot;19&quot;/&gt;&lt;/TableIndex&gt;&lt;/ShapeTextInfo&gt;"/>
  <p:tag name="HTML_SHAPEINFO" val="&lt;ThreeDShapeInfo&gt;&lt;uuid val=&quot;&quot;/&gt;&lt;isInvalidForFieldText val=&quot;0&quot;/&gt;&lt;Image&gt;&lt;filename val=&quot;C:\Users\khard\AppData\Local\Temp\PR\data\asimages\{F20376F3-D729-4D0B-99B8-603EB7D33475}_5.png&quot;/&gt;&lt;left val=&quot;30&quot;/&gt;&lt;top val=&quot;137&quot;/&gt;&lt;width val=&quot;661&quot;/&gt;&lt;height val=&quot;291&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9&quot;/&gt;&lt;lineCharCount val=&quot;79&quot;/&gt;&lt;lineCharCount val=&quot;19&quot;/&gt;&lt;/TableIndex&gt;&lt;/ShapeTextInfo&gt;"/>
  <p:tag name="HTML_SHAPEINFO" val="&lt;ThreeDShapeInfo&gt;&lt;uuid val=&quot;&quot;/&gt;&lt;isInvalidForFieldText val=&quot;0&quot;/&gt;&lt;Image&gt;&lt;filename val=&quot;C:\Users\khard\AppData\Local\Temp\PR\data\asimages\{F20376F3-D729-4D0B-99B8-603EB7D33475}_5.png&quot;/&gt;&lt;left val=&quot;30&quot;/&gt;&lt;top val=&quot;137&quot;/&gt;&lt;width val=&quot;661&quot;/&gt;&lt;height val=&quot;291&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2.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5.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3378</Words>
  <Application>Microsoft Office PowerPoint</Application>
  <PresentationFormat>On-screen Show (4:3)</PresentationFormat>
  <Paragraphs>152</Paragraphs>
  <Slides>14</Slides>
  <Notes>14</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14</vt:i4>
      </vt:variant>
    </vt:vector>
  </HeadingPairs>
  <TitlesOfParts>
    <vt:vector size="22" baseType="lpstr">
      <vt:lpstr>Arial</vt:lpstr>
      <vt:lpstr>Calibri</vt:lpstr>
      <vt:lpstr>Calibri Light</vt:lpstr>
      <vt:lpstr>Custom Design</vt:lpstr>
      <vt:lpstr>1_Custom Design</vt:lpstr>
      <vt:lpstr>2_Custom Design</vt:lpstr>
      <vt:lpstr>3_Custom Design</vt:lpstr>
      <vt:lpstr>4_Custom Design</vt:lpstr>
      <vt:lpstr>Designing High-Quality Three-Dimensional Science Assessments for Classroom Use</vt:lpstr>
      <vt:lpstr>Module 1.2: What is Principled Assessment Design and Why Use It?</vt:lpstr>
      <vt:lpstr>Module 1.2 Outcomes</vt:lpstr>
      <vt:lpstr>Defining Terms: Construct</vt:lpstr>
      <vt:lpstr>Defining Terms: Validity</vt:lpstr>
      <vt:lpstr>Principled-design Development Purpose</vt:lpstr>
      <vt:lpstr>Why Use Principled Design to  Develop Classroom-based Assessments  of Three-dimensional Science Learning?</vt:lpstr>
      <vt:lpstr>Benefits to Principled Design</vt:lpstr>
      <vt:lpstr>Defining Terms: Task Features and Work Products</vt:lpstr>
      <vt:lpstr>Teaching to Assessing – A Closing Activity</vt:lpstr>
      <vt:lpstr>Resources and Additional Information</vt:lpstr>
      <vt:lpstr>SCILLSS Glossary</vt:lpstr>
      <vt:lpstr>Web Links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Kristina Harding</dc:creator>
  <cp:lastModifiedBy>Kristina Harding</cp:lastModifiedBy>
  <cp:revision>187</cp:revision>
  <cp:lastPrinted>2020-10-01T20:19:26Z</cp:lastPrinted>
  <dcterms:created xsi:type="dcterms:W3CDTF">2020-09-28T18:24:22Z</dcterms:created>
  <dcterms:modified xsi:type="dcterms:W3CDTF">2020-10-02T23:35:32Z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973288C2-8077-4AFD-A712-1C18E49CD6BC</vt:lpwstr>
  </property>
  <property fmtid="{D5CDD505-2E9C-101B-9397-08002B2CF9AE}" pid="3" name="ArticulatePath">
    <vt:lpwstr>Utilizing a Principled Assessment Design for Classroom Science Assessments_KH Working DraftEB</vt:lpwstr>
  </property>
</Properties>
</file>