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2.xml" ContentType="application/vnd.openxmlformats-officedocument.presentationml.notesSlide+xml"/>
  <Override PartName="/ppt/tags/tag196.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xml" ContentType="application/vnd.openxmlformats-officedocument.presentationml.notesSlide+xml"/>
  <Override PartName="/ppt/tags/tag201.xml" ContentType="application/vnd.openxmlformats-officedocument.presentationml.tags+xml"/>
  <Override PartName="/ppt/notesSlides/notesSlide5.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6.xml" ContentType="application/vnd.openxmlformats-officedocument.presentationml.notesSlide+xml"/>
  <Override PartName="/ppt/tags/tag204.xml" ContentType="application/vnd.openxmlformats-officedocument.presentationml.tags+xml"/>
  <Override PartName="/ppt/notesSlides/notesSlide7.xml" ContentType="application/vnd.openxmlformats-officedocument.presentationml.notesSlide+xml"/>
  <Override PartName="/ppt/tags/tag205.xml" ContentType="application/vnd.openxmlformats-officedocument.presentationml.tags+xml"/>
  <Override PartName="/ppt/notesSlides/notesSlide8.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9.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0.xml" ContentType="application/vnd.openxmlformats-officedocument.presentationml.notesSlide+xml"/>
  <Override PartName="/ppt/tags/tag213.xml" ContentType="application/vnd.openxmlformats-officedocument.presentationml.tags+xml"/>
  <Override PartName="/ppt/notesSlides/notesSlide11.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notesSlides/notesSlide12.xml" ContentType="application/vnd.openxmlformats-officedocument.presentationml.notesSlide+xml"/>
  <Override PartName="/ppt/tags/tag216.xml" ContentType="application/vnd.openxmlformats-officedocument.presentationml.tags+xml"/>
  <Override PartName="/ppt/notesSlides/notesSlide13.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Lst>
  <p:notesMasterIdLst>
    <p:notesMasterId r:id="rId23"/>
  </p:notesMasterIdLst>
  <p:handoutMasterIdLst>
    <p:handoutMasterId r:id="rId24"/>
  </p:handoutMasterIdLst>
  <p:sldIdLst>
    <p:sldId id="1432" r:id="rId9"/>
    <p:sldId id="1441" r:id="rId10"/>
    <p:sldId id="731" r:id="rId11"/>
    <p:sldId id="1442" r:id="rId12"/>
    <p:sldId id="1522" r:id="rId13"/>
    <p:sldId id="1565" r:id="rId14"/>
    <p:sldId id="1526" r:id="rId15"/>
    <p:sldId id="1569" r:id="rId16"/>
    <p:sldId id="1567" r:id="rId17"/>
    <p:sldId id="1571" r:id="rId18"/>
    <p:sldId id="1491" r:id="rId19"/>
    <p:sldId id="1492" r:id="rId20"/>
    <p:sldId id="1527" r:id="rId21"/>
    <p:sldId id="1493" r:id="rId22"/>
  </p:sldIdLst>
  <p:sldSz cx="9144000" cy="6858000" type="screen4x3"/>
  <p:notesSz cx="7315200" cy="96012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3.1" id="{7BAB4DC5-7C23-42E9-BD84-208ECE3E7C8E}">
          <p14:sldIdLst>
            <p14:sldId id="1432"/>
            <p14:sldId id="1441"/>
            <p14:sldId id="731"/>
            <p14:sldId id="1442"/>
            <p14:sldId id="1522"/>
            <p14:sldId id="1565"/>
            <p14:sldId id="1526"/>
            <p14:sldId id="1569"/>
            <p14:sldId id="1567"/>
            <p14:sldId id="1571"/>
            <p14:sldId id="1491"/>
            <p14:sldId id="1492"/>
            <p14:sldId id="1527"/>
            <p14:sldId id="14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14"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74"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86"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9EBF5"/>
    <a:srgbClr val="4472C4"/>
    <a:srgbClr val="FFAE00"/>
    <a:srgbClr val="2F528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10" autoAdjust="0"/>
    <p:restoredTop sz="88124" autoAdjust="0"/>
  </p:normalViewPr>
  <p:slideViewPr>
    <p:cSldViewPr snapToGrid="0">
      <p:cViewPr varScale="1">
        <p:scale>
          <a:sx n="59" d="100"/>
          <a:sy n="59" d="100"/>
        </p:scale>
        <p:origin x="120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98"/>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The Role of Sensemaking</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9EF56A78-17BD-4322-9888-F509E07C050B}">
      <dgm:prSet phldrT="[Text]" custT="1"/>
      <dgm:spPr>
        <a:xfrm>
          <a:off x="2076755" y="539859"/>
          <a:ext cx="832221" cy="416067"/>
        </a:xfr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Developing Task Specifications</a:t>
          </a:r>
        </a:p>
      </dgm:t>
    </dgm:pt>
    <dgm:pt modelId="{E92739EE-4449-4B89-B4AF-72AEB28C9657}" type="parTrans" cxnId="{65B2A5E9-6F71-4B8C-B301-7232E2C0BC6F}">
      <dgm:prSet/>
      <dgm:spPr/>
      <dgm:t>
        <a:bodyPr/>
        <a:lstStyle/>
        <a:p>
          <a:endParaRPr lang="en-US"/>
        </a:p>
      </dgm:t>
    </dgm:pt>
    <dgm:pt modelId="{9F46B5F6-D2FF-40F4-A98E-A15D09350344}" type="sibTrans" cxnId="{65B2A5E9-6F71-4B8C-B301-7232E2C0BC6F}">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2"/>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2" custLinFactNeighborX="1888" custLinFactNeighborY="6425">
        <dgm:presLayoutVars>
          <dgm:chMax val="1"/>
          <dgm:chPref val="1"/>
          <dgm:bulletEnabled val="1"/>
        </dgm:presLayoutVars>
      </dgm:prSet>
      <dgm:spPr/>
    </dgm:pt>
    <dgm:pt modelId="{BE55775C-C28F-4EF9-B079-A7B2B74BE426}" type="pres">
      <dgm:prSet presAssocID="{9EF56A78-17BD-4322-9888-F509E07C050B}" presName="Accent2" presStyleCnt="0"/>
      <dgm:spPr/>
    </dgm:pt>
    <dgm:pt modelId="{21390618-E7FD-4509-AA9D-AE428EA07941}" type="pres">
      <dgm:prSet presAssocID="{9EF56A78-17BD-4322-9888-F509E07C050B}" presName="Accent" presStyleLbl="node1" presStyleIdx="1" presStyleCnt="2"/>
      <dgm:spPr>
        <a:solidFill>
          <a:schemeClr val="accent1">
            <a:lumMod val="75000"/>
          </a:schemeClr>
        </a:solidFill>
        <a:ln>
          <a:solidFill>
            <a:schemeClr val="accent1">
              <a:lumMod val="75000"/>
            </a:schemeClr>
          </a:solidFill>
        </a:ln>
      </dgm:spPr>
    </dgm:pt>
    <dgm:pt modelId="{D97E931B-E80B-41C2-9F60-C7381E222817}" type="pres">
      <dgm:prSet presAssocID="{9EF56A78-17BD-4322-9888-F509E07C050B}" presName="Parent2" presStyleLbl="revTx" presStyleIdx="1" presStyleCnt="2">
        <dgm:presLayoutVars>
          <dgm:chMax val="1"/>
          <dgm:chPref val="1"/>
          <dgm:bulletEnabled val="1"/>
        </dgm:presLayoutVars>
      </dgm:prSet>
      <dgm:spPr>
        <a:prstGeom prst="rect">
          <a:avLst/>
        </a:prstGeom>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2F3BA185-628D-4768-A411-403261096544}" type="presOf" srcId="{9EF56A78-17BD-4322-9888-F509E07C050B}" destId="{D97E931B-E80B-41C2-9F60-C7381E222817}"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65B2A5E9-6F71-4B8C-B301-7232E2C0BC6F}" srcId="{B1EEC8AA-71AD-4540-9D23-3FCA2048F286}" destId="{9EF56A78-17BD-4322-9888-F509E07C050B}" srcOrd="1" destOrd="0" parTransId="{E92739EE-4449-4B89-B4AF-72AEB28C9657}" sibTransId="{9F46B5F6-D2FF-40F4-A98E-A15D09350344}"/>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5A7E5888-FE71-41F0-B4A2-1E3ADF3FC2A0}" type="presParOf" srcId="{0EDBE3EF-A341-456E-B613-8B2928531C5A}" destId="{BE55775C-C28F-4EF9-B079-A7B2B74BE426}" srcOrd="2" destOrd="0" presId="urn:microsoft.com/office/officeart/2009/layout/CircleArrowProcess"/>
    <dgm:cxn modelId="{8BDFE623-7730-4630-ADF8-1CA2428AE350}" type="presParOf" srcId="{BE55775C-C28F-4EF9-B079-A7B2B74BE426}" destId="{21390618-E7FD-4509-AA9D-AE428EA07941}" srcOrd="0" destOrd="0" presId="urn:microsoft.com/office/officeart/2009/layout/CircleArrowProcess"/>
    <dgm:cxn modelId="{1D7AB9E2-6629-4F7E-BBD0-30FF838AE423}" type="presParOf" srcId="{0EDBE3EF-A341-456E-B613-8B2928531C5A}" destId="{D97E931B-E80B-41C2-9F60-C7381E222817}"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452528" y="220411"/>
          <a:ext cx="2873942" cy="2874024"/>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2117536" y="1312429"/>
          <a:ext cx="1603433" cy="80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The Role of Sensemaking</a:t>
          </a:r>
        </a:p>
      </dsp:txBody>
      <dsp:txXfrm>
        <a:off x="2117536" y="1312429"/>
        <a:ext cx="1603433" cy="801622"/>
      </dsp:txXfrm>
    </dsp:sp>
    <dsp:sp modelId="{21390618-E7FD-4509-AA9D-AE428EA07941}">
      <dsp:nvSpPr>
        <dsp:cNvPr id="0" name=""/>
        <dsp:cNvSpPr/>
      </dsp:nvSpPr>
      <dsp:spPr>
        <a:xfrm>
          <a:off x="859278" y="2062547"/>
          <a:ext cx="2468935" cy="2469979"/>
        </a:xfrm>
        <a:prstGeom prst="blockArc">
          <a:avLst>
            <a:gd name="adj1" fmla="val 0"/>
            <a:gd name="adj2" fmla="val 18900000"/>
            <a:gd name="adj3" fmla="val 1274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E931B-E80B-41C2-9F60-C7381E222817}">
      <dsp:nvSpPr>
        <dsp:cNvPr id="0" name=""/>
        <dsp:cNvSpPr/>
      </dsp:nvSpPr>
      <dsp:spPr>
        <a:xfrm>
          <a:off x="1285547" y="2915483"/>
          <a:ext cx="1603433" cy="80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Developing Task Specifications</a:t>
          </a:r>
        </a:p>
      </dsp:txBody>
      <dsp:txXfrm>
        <a:off x="1285547" y="2915483"/>
        <a:ext cx="1603433" cy="80162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third of four chapters in a digital workbook on designing high-quality three-dimensional science assessment tasks for classroom use. This workbook is intended to help educators design and evaluate tasks that provide meaningful information about what students know and can do in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334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task specifications tool is a design tool that allows educators to translate the PE-specific unpacking of the three dimensions into assessment tasks and determine what counts as evidence for student learning. The task specifications tool is intended to help educators develop assessment tasks that allow students opportunities to call upon, transfer, and apply learning that has occurred during instruction to new challenges, much the way a scientist or engineer would, in an assessment situation. The task specifications tool enables you to define “the how” of assessment by considering the evidence requirements and how they shape the design of assessment tasks for students to demonstrate what they have learned.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the instructional sequence and which components of the PE(s) have been taught, educators can determine when to assess and what to assess. These decisions are born out of observing students during science investigations, monitoring student-generated questions and problem-solving strategies, and determining when student evidence is needed to inform the direction of the instructional sequence. To create a task, you must define the aspect(s) of the PE to be assessed and make design choices about what information is presented to a student, how it is presented, how the student interacts with the tasks, and how responses are provided.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next module, Module 3.2, we will engage more deeply in the elements of the task specifications tool and how they relate to what is being measured. We will walk you through a model task specifications tool and provide additional completed samples across grade bands so that you can understand the outcomes of this phase of the process.</a:t>
            </a:r>
          </a:p>
          <a:p>
            <a:br>
              <a:rPr lang="en-US" sz="120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61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third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304452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12</a:t>
            </a:fld>
            <a:endParaRPr lang="en-US"/>
          </a:p>
        </p:txBody>
      </p:sp>
    </p:spTree>
    <p:extLst>
      <p:ext uri="{BB962C8B-B14F-4D97-AF65-F5344CB8AC3E}">
        <p14:creationId xmlns:p14="http://schemas.microsoft.com/office/powerpoint/2010/main" val="198671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13</a:t>
            </a:fld>
            <a:endParaRPr lang="en-US"/>
          </a:p>
        </p:txBody>
      </p:sp>
    </p:spTree>
    <p:extLst>
      <p:ext uri="{BB962C8B-B14F-4D97-AF65-F5344CB8AC3E}">
        <p14:creationId xmlns:p14="http://schemas.microsoft.com/office/powerpoint/2010/main" val="261015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14</a:t>
            </a:fld>
            <a:endParaRPr lang="en-US"/>
          </a:p>
        </p:txBody>
      </p:sp>
    </p:spTree>
    <p:extLst>
      <p:ext uri="{BB962C8B-B14F-4D97-AF65-F5344CB8AC3E}">
        <p14:creationId xmlns:p14="http://schemas.microsoft.com/office/powerpoint/2010/main" val="161485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3 of this workbook includes a series of six modules. Together these six modules provide an in-depth exploration of the second phase of principled assessment design: development of the task specifications tool. In this chapter, we focus on translating the unpacking of the three dimensions of a specific performance expectation, or indicator, into assessment tasks using a task specifications tool. We provide opportunities for you to engage in interactive activities and explore and use our design template to complete your own task specifications tool for a three-dimensional standard.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begin this chapter with Module 3.1. In this module, we provide an orientation to the role of sensemaking in three-dimensional science tasks to explain and investigate phenomena and engineering design problems. We also share the purpose and benefits of completing a task specifications tool. In later modules, we offer completed task specifications tools at the elementary, middle, and high school grade bands to illustrate the outcomes of the process as well as resources, key strategies, and guiding questions for completing a task specifications tool.</a:t>
            </a:r>
          </a:p>
          <a:p>
            <a:pPr marR="0" lvl="0">
              <a:spcBef>
                <a:spcPts val="0"/>
              </a:spcBef>
              <a:spcAft>
                <a:spcPts val="600"/>
              </a:spcAft>
              <a:buFont typeface="Symbol" panose="05050102010706020507" pitchFamily="18"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82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module, Module 3.1, we begin to think about the second phase of principled assessment design by understanding the role of sensemaking in considering what we want to say about students and how specific features of tasks can help to elicit the right evidence to support those claims. We explain how the development of a task specifications tool can offer a palette, or menu, of design options to choose from during task development. This process is a key step in a principled assessment design process and will equip you with the information you need to develop high-quality classroom assessment tasks that provide meaningful information about students’ science learning.</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55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Phenomena and engineering design problems are the contexts or lens by which all students should be given the opportunity to explore and demonstrate what they know and can do in science. Phenomena are observable events that occur in the universe and that we can use our science knowledge to explain or predict. Engineering design problems are complex problems that reflect real-world human needs. Designing solutions to these problems requires a systematic process that involves defining the problem, then generating, testing, and improving solutions.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short video, “Scientific Phenomenon and Sensemaking,” explores how scientific phenomenon and sensemaking can be used to drive inquiry for instruction. While viewing the video, think about the role of phenomena and sensemaking in your science instruction. What role do they currently have in your assessment practices? Consider why phenomena and sensemaking are important elements for designing instruction and assessment that meet the vision for K–12 science education espoused in the National Research Council’s (NRC) </a:t>
            </a:r>
            <a:r>
              <a:rPr lang="en-US" sz="1200" i="1" kern="1200" dirty="0">
                <a:solidFill>
                  <a:schemeClr val="tx1"/>
                </a:solidFill>
                <a:effectLst/>
                <a:latin typeface="+mn-lt"/>
                <a:ea typeface="+mn-ea"/>
                <a:cs typeface="+mn-cs"/>
              </a:rPr>
              <a:t>A Framework for K-12 Science Education</a:t>
            </a:r>
            <a:r>
              <a:rPr lang="en-US" sz="1200" kern="1200" dirty="0">
                <a:solidFill>
                  <a:schemeClr val="tx1"/>
                </a:solidFill>
                <a:effectLst/>
                <a:latin typeface="+mn-lt"/>
                <a:ea typeface="+mn-ea"/>
                <a:cs typeface="+mn-cs"/>
              </a:rPr>
              <a:t> (Framework; NRC, 2012).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view the short video. A link to the video is provided in the Web Links pod.</a:t>
            </a:r>
          </a:p>
          <a:p>
            <a:pPr marL="171450" indent="-171450"/>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EB9B64-E398-44F5-B9F0-6D14FC3710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45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Quality science education includes both learning how scientific knowledge is acquired and how scientific explanations are developed, as well as how science is utilized, in particular through the engineering design process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p. 201).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are two short videos by Paul Andersen from Bozeman Science that explore the interdependence of science, engineering, and technology and the role of the engineering design process in science education. While viewing the videos, consider how you demonstrate these connections between science and engineering in your classroom. Consider how your students apply their scientific knowledge to engage in systematic and iterative approaches to designing objects, processes, and systems to meet human needs and wants.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pause the presentation to view these short videos. Links to the videos are provided in the Web Links pod.</a:t>
            </a:r>
          </a:p>
          <a:p>
            <a:pPr marL="171450" indent="-171450"/>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EB9B64-E398-44F5-B9F0-6D14FC3710B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21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model of student learning that educators use in curriculum and instruction should be the </a:t>
            </a:r>
            <a:r>
              <a:rPr lang="en-US" sz="1200" b="1" kern="1200" dirty="0">
                <a:solidFill>
                  <a:schemeClr val="tx1"/>
                </a:solidFill>
                <a:effectLst/>
                <a:latin typeface="+mn-lt"/>
                <a:ea typeface="+mn-ea"/>
                <a:cs typeface="+mn-cs"/>
              </a:rPr>
              <a:t>SAME</a:t>
            </a:r>
            <a:r>
              <a:rPr lang="en-US" sz="1200" kern="1200" dirty="0">
                <a:solidFill>
                  <a:schemeClr val="tx1"/>
                </a:solidFill>
                <a:effectLst/>
                <a:latin typeface="+mn-lt"/>
                <a:ea typeface="+mn-ea"/>
                <a:cs typeface="+mn-cs"/>
              </a:rPr>
              <a:t> model used for classroom formative assessments and summative end-of-unit/course assessments. Both instruction and assessment should provide opportunities for students to apply their developing science knowledge to explain phenomena or design solutions to real-world problems. If the design of instruction is organized around phenomena and design solutions, the development and design of a formative assessment have to be closely aligned to instruction. Thus, scenario-based tasks must address the set of scientific phenomena studied in the classroom.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phenomena or design problems introduced in classroom assessments have to be carefully chosen to provide a context in which students become engaged. These phenomena or design problems provide a mechanism for students to apply and explain the science ideas they are observing and learning or to create solutions as </a:t>
            </a:r>
            <a:r>
              <a:rPr lang="en-US" sz="1200" i="1" kern="1200" dirty="0">
                <a:solidFill>
                  <a:schemeClr val="tx1"/>
                </a:solidFill>
                <a:effectLst/>
                <a:latin typeface="+mn-lt"/>
                <a:ea typeface="+mn-ea"/>
                <a:cs typeface="+mn-cs"/>
              </a:rPr>
              <a:t>evidence</a:t>
            </a:r>
            <a:r>
              <a:rPr lang="en-US" sz="1200" kern="1200" dirty="0">
                <a:solidFill>
                  <a:schemeClr val="tx1"/>
                </a:solidFill>
                <a:effectLst/>
                <a:latin typeface="+mn-lt"/>
                <a:ea typeface="+mn-ea"/>
                <a:cs typeface="+mn-cs"/>
              </a:rPr>
              <a:t> of their science learning.</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7</a:t>
            </a:fld>
            <a:endParaRPr lang="en-US"/>
          </a:p>
        </p:txBody>
      </p:sp>
    </p:spTree>
    <p:extLst>
      <p:ext uri="{BB962C8B-B14F-4D97-AF65-F5344CB8AC3E}">
        <p14:creationId xmlns:p14="http://schemas.microsoft.com/office/powerpoint/2010/main" val="967977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reflect on where we are in our journey to principled assessment design. First, congratulations for completing chapters 1 and 2 of this digital workbook on designing high-quality three-dimensional science assessment tasks for classroom use. At this point in the process, you have likely completed your in-depth exploration of the first phase of principled assessment design: development of the unpacking tool. Hopefully, you have completed your own unpacking tool by systematically unpacking a performance expectation, or indicator, into its multiple components to develop a clear and deep understanding of each dimension and the boundaries of what can be assessed.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now ready to embark on the next phase of principled assessment design, development of the task specifications tool. In this chapter, we will consider the many possible ways the construct could be measured. What are the possible things you want to say about your students? What evidence needs to be gathered? How will students demonstrate their learning? What work products will they produce? What are the characteristic features of tasks? In this phase, the task designer is still not thinking about this in the context of a particular task but is developing a palette of design options and task features that can be used to assess the construct in a variety of ways.</a:t>
            </a:r>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353562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begin with a definition of a task specifications tool. The task specifications tool is a fillable template that provides key design considerations for the task writer that are needed to develop purposeful assessment tasks. This tool, which is the basis for task development, flows directly from the unpacking tool, which provides further guidance on the interpretation of the three dimensions of a PE and how they can be assessed.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create a task, the task writer must define the aspect(s) of the PE to be assessed and make design choices about what information is presented to a student, how it is measured, how the student interacts with the tasks, and how responses are provided.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87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3.xml"/><Relationship Id="rId5" Type="http://schemas.openxmlformats.org/officeDocument/2006/relationships/tags" Target="../tags/tag45.xml"/><Relationship Id="rId4" Type="http://schemas.openxmlformats.org/officeDocument/2006/relationships/tags" Target="../tags/tag4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3.xml"/><Relationship Id="rId5" Type="http://schemas.openxmlformats.org/officeDocument/2006/relationships/tags" Target="../tags/tag50.xml"/><Relationship Id="rId4" Type="http://schemas.openxmlformats.org/officeDocument/2006/relationships/tags" Target="../tags/tag4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3.xml"/><Relationship Id="rId4" Type="http://schemas.openxmlformats.org/officeDocument/2006/relationships/tags" Target="../tags/tag6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7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4.xml"/><Relationship Id="rId5" Type="http://schemas.openxmlformats.org/officeDocument/2006/relationships/tags" Target="../tags/tag81.xml"/><Relationship Id="rId4" Type="http://schemas.openxmlformats.org/officeDocument/2006/relationships/tags" Target="../tags/tag8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4.xml"/><Relationship Id="rId5" Type="http://schemas.openxmlformats.org/officeDocument/2006/relationships/tags" Target="../tags/tag86.xml"/><Relationship Id="rId4" Type="http://schemas.openxmlformats.org/officeDocument/2006/relationships/tags" Target="../tags/tag85.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slideMaster" Target="../slideMasters/slideMaster4.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4.xml"/><Relationship Id="rId4" Type="http://schemas.openxmlformats.org/officeDocument/2006/relationships/tags" Target="../tags/tag96.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Master" Target="../slideMasters/slideMaster4.xml"/><Relationship Id="rId4" Type="http://schemas.openxmlformats.org/officeDocument/2006/relationships/tags" Target="../tags/tag10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slideMaster" Target="../slideMasters/slideMaster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slideMaster" Target="../slideMasters/slideMaster5.xml"/><Relationship Id="rId4" Type="http://schemas.openxmlformats.org/officeDocument/2006/relationships/tags" Target="../tags/tag118.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47.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Master" Target="../slideMasters/slideMaster7.xml"/><Relationship Id="rId4" Type="http://schemas.openxmlformats.org/officeDocument/2006/relationships/tags" Target="../tags/tag15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5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5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Master" Target="../slideMasters/slideMaster8.xml"/><Relationship Id="rId5" Type="http://schemas.openxmlformats.org/officeDocument/2006/relationships/tags" Target="../tags/tag169.xml"/><Relationship Id="rId4" Type="http://schemas.openxmlformats.org/officeDocument/2006/relationships/tags" Target="../tags/tag168.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slideMaster" Target="../slideMasters/slideMaster8.xml"/><Relationship Id="rId5" Type="http://schemas.openxmlformats.org/officeDocument/2006/relationships/tags" Target="../tags/tag174.xml"/><Relationship Id="rId4" Type="http://schemas.openxmlformats.org/officeDocument/2006/relationships/tags" Target="../tags/tag173.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slideMaster" Target="../slideMasters/slideMaster8.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slideMaster" Target="../slideMasters/slideMaster8.xml"/><Relationship Id="rId4" Type="http://schemas.openxmlformats.org/officeDocument/2006/relationships/tags" Target="../tags/tag18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5" Type="http://schemas.openxmlformats.org/officeDocument/2006/relationships/slideMaster" Target="../slideMasters/slideMaster8.xml"/><Relationship Id="rId4" Type="http://schemas.openxmlformats.org/officeDocument/2006/relationships/tags" Target="../tags/tag18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custDataLst>
      <p:tags r:id="rId1"/>
    </p:custDataLst>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
        <p:nvSpPr>
          <p:cNvPr id="5" name="Slide Number Placeholder 5">
            <a:extLst>
              <a:ext uri="{FF2B5EF4-FFF2-40B4-BE49-F238E27FC236}">
                <a16:creationId xmlns:a16="http://schemas.microsoft.com/office/drawing/2014/main" id="{3177FB05-3169-4280-8562-02184E1624CC}"/>
              </a:ext>
            </a:extLst>
          </p:cNvPr>
          <p:cNvSpPr txBox="1">
            <a:spLocks/>
          </p:cNvSpPr>
          <p:nvPr userDrawn="1">
            <p:custDataLst>
              <p:tags r:id="rId4"/>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09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92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Date Placeholder 2"/>
          <p:cNvSpPr>
            <a:spLocks noGrp="1"/>
          </p:cNvSpPr>
          <p:nvPr>
            <p:ph type="dt" sz="half" idx="10"/>
            <p:custDataLst>
              <p:tags r:id="rId3"/>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39.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8.xml"/><Relationship Id="rId2" Type="http://schemas.openxmlformats.org/officeDocument/2006/relationships/slideLayout" Target="../slideLayouts/slideLayout25.xml"/><Relationship Id="rId16" Type="http://schemas.openxmlformats.org/officeDocument/2006/relationships/tags" Target="../tags/tag37.xml"/><Relationship Id="rId20"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6.xml"/><Relationship Id="rId10" Type="http://schemas.openxmlformats.org/officeDocument/2006/relationships/slideLayout" Target="../slideLayouts/slideLayout33.xml"/><Relationship Id="rId19" Type="http://schemas.openxmlformats.org/officeDocument/2006/relationships/tags" Target="../tags/tag40.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72.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tags" Target="../tags/tag76.xml"/><Relationship Id="rId2" Type="http://schemas.openxmlformats.org/officeDocument/2006/relationships/slideLayout" Target="../slideLayouts/slideLayout38.xml"/><Relationship Id="rId16" Type="http://schemas.openxmlformats.org/officeDocument/2006/relationships/tags" Target="../tags/tag7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7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10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103.xml"/><Relationship Id="rId2" Type="http://schemas.openxmlformats.org/officeDocument/2006/relationships/slideLayout" Target="../slideLayouts/slideLayout49.xml"/><Relationship Id="rId16" Type="http://schemas.openxmlformats.org/officeDocument/2006/relationships/tags" Target="../tags/tag102.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101.xml"/><Relationship Id="rId10" Type="http://schemas.openxmlformats.org/officeDocument/2006/relationships/slideLayout" Target="../slideLayouts/slideLayout57.xml"/><Relationship Id="rId19"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1.emf"/><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ags" Target="../tags/tag133.xml"/><Relationship Id="rId2" Type="http://schemas.openxmlformats.org/officeDocument/2006/relationships/slideLayout" Target="../slideLayouts/slideLayout75.xml"/><Relationship Id="rId16" Type="http://schemas.openxmlformats.org/officeDocument/2006/relationships/tags" Target="../tags/tag13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ags" Target="../tags/tag131.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ags" Target="../tags/tag1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ags" Target="../tags/tag160.xml"/><Relationship Id="rId18" Type="http://schemas.openxmlformats.org/officeDocument/2006/relationships/image" Target="../media/image1.emf"/><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17" Type="http://schemas.openxmlformats.org/officeDocument/2006/relationships/tags" Target="../tags/tag164.xml"/><Relationship Id="rId2" Type="http://schemas.openxmlformats.org/officeDocument/2006/relationships/slideLayout" Target="../slideLayouts/slideLayout87.xml"/><Relationship Id="rId16" Type="http://schemas.openxmlformats.org/officeDocument/2006/relationships/tags" Target="../tags/tag163.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ags" Target="../tags/tag162.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ags" Target="../tags/tag1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custDataLst>
      <p:tags r:id="rId14"/>
    </p:custDataLst>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4.emf"/><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92.xml"/></Relationships>
</file>

<file path=ppt/slides/_rels/slide10.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9.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2.jpeg"/><Relationship Id="rId5" Type="http://schemas.openxmlformats.org/officeDocument/2006/relationships/notesSlide" Target="../notesSlides/notesSlide10.xml"/><Relationship Id="rId4"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13.xml"/><Relationship Id="rId5" Type="http://schemas.openxmlformats.org/officeDocument/2006/relationships/image" Target="../media/image2.jpe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4.xml.rels><?xml version="1.0" encoding="UTF-8" standalone="yes"?>
<Relationships xmlns="http://schemas.openxmlformats.org/package/2006/relationships"><Relationship Id="rId8" Type="http://schemas.openxmlformats.org/officeDocument/2006/relationships/hyperlink" Target="https://www.nextgenscience.org/glossary" TargetMode="External"/><Relationship Id="rId3" Type="http://schemas.openxmlformats.org/officeDocument/2006/relationships/tags" Target="../tags/tag219.xml"/><Relationship Id="rId7" Type="http://schemas.openxmlformats.org/officeDocument/2006/relationships/hyperlink" Target="https://ngss.nsta.org/practices.aspx?id=6" TargetMode="Externa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hyperlink" Target="https://doi.org/10.17226/13165" TargetMode="Externa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5.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9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99.xml"/><Relationship Id="rId7" Type="http://schemas.openxmlformats.org/officeDocument/2006/relationships/image" Target="../media/image6.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4.xml"/><Relationship Id="rId11" Type="http://schemas.openxmlformats.org/officeDocument/2006/relationships/image" Target="../media/image9.jpeg"/><Relationship Id="rId5" Type="http://schemas.openxmlformats.org/officeDocument/2006/relationships/slideLayout" Target="../slideLayouts/slideLayout59.xml"/><Relationship Id="rId10" Type="http://schemas.openxmlformats.org/officeDocument/2006/relationships/image" Target="../media/image8.jpeg"/><Relationship Id="rId4" Type="http://schemas.openxmlformats.org/officeDocument/2006/relationships/tags" Target="../tags/tag200.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hyperlink" Target="https://creativecommons.org/licenses/by-sa/3.0/" TargetMode="External"/><Relationship Id="rId2" Type="http://schemas.openxmlformats.org/officeDocument/2006/relationships/slideLayout" Target="../slideLayouts/slideLayout49.xml"/><Relationship Id="rId1" Type="http://schemas.openxmlformats.org/officeDocument/2006/relationships/tags" Target="../tags/tag201.xml"/><Relationship Id="rId6" Type="http://schemas.openxmlformats.org/officeDocument/2006/relationships/hyperlink" Target="https://commons.wikimedia.org/wiki/Commons:Featured_pictures/Natural_phenomena" TargetMode="Externa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49.xml"/><Relationship Id="rId7" Type="http://schemas.openxmlformats.org/officeDocument/2006/relationships/image" Target="../media/image13.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hyperlink" Target="https://pixabay.com/ro/photos/macrocomand%C4%83-cogwheel-unelte-motor-1452987/" TargetMode="Externa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208.xml"/><Relationship Id="rId7" Type="http://schemas.openxmlformats.org/officeDocument/2006/relationships/image" Target="../media/image6.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notesSlide" Target="../notesSlides/notesSlide9.xml"/><Relationship Id="rId5" Type="http://schemas.openxmlformats.org/officeDocument/2006/relationships/slideLayout" Target="../slideLayouts/slideLayout35.xml"/><Relationship Id="rId10" Type="http://schemas.openxmlformats.org/officeDocument/2006/relationships/image" Target="../media/image18.png"/><Relationship Id="rId4" Type="http://schemas.openxmlformats.org/officeDocument/2006/relationships/tags" Target="../tags/tag209.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a:effectLst/>
              </a:rPr>
              <a:t>Designing High- 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3: Development of the Task Specifications Tool</a:t>
            </a:r>
            <a:endParaRPr lang="en-US" b="1" dirty="0">
              <a:cs typeface="Calibri"/>
            </a:endParaRPr>
          </a:p>
          <a:p>
            <a:pPr algn="l"/>
            <a:r>
              <a:rPr lang="en-US" b="1" dirty="0">
                <a:cs typeface="Calibri"/>
              </a:rPr>
              <a:t>Module 3.1: Overview of the Purpose of the Task Specifications Tool </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7E9C1B-0A66-45ED-A75C-1A8B85BDF77B}"/>
              </a:ext>
            </a:extLst>
          </p:cNvPr>
          <p:cNvSpPr/>
          <p:nvPr/>
        </p:nvSpPr>
        <p:spPr>
          <a:xfrm>
            <a:off x="4580686" y="6157297"/>
            <a:ext cx="4554627"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Tree>
    <p:custDataLst>
      <p:tags r:id="rId1"/>
    </p:custDataLst>
    <p:extLst>
      <p:ext uri="{BB962C8B-B14F-4D97-AF65-F5344CB8AC3E}">
        <p14:creationId xmlns:p14="http://schemas.microsoft.com/office/powerpoint/2010/main" val="15761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a:xfrm>
            <a:off x="186922" y="186245"/>
            <a:ext cx="8229600" cy="1143000"/>
          </a:xfrm>
        </p:spPr>
        <p:txBody>
          <a:bodyPr vert="horz" lIns="91440" tIns="45720" rIns="91440" bIns="45720" rtlCol="0" anchor="ctr">
            <a:normAutofit/>
          </a:bodyPr>
          <a:lstStyle/>
          <a:p>
            <a:r>
              <a:rPr lang="en-US" sz="3800" dirty="0">
                <a:effectLst/>
              </a:rPr>
              <a:t>Why Develop a Task Specifications Tool?</a:t>
            </a:r>
            <a:endParaRPr lang="en-US" sz="3800" dirty="0">
              <a:effectLst/>
              <a:cs typeface="Calibri Light"/>
            </a:endParaRP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0E2DF0AE-E152-4F74-9959-5C8EC17312CB}"/>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pic>
        <p:nvPicPr>
          <p:cNvPr id="6146" name="Picture 2" descr="Tablă, Tablă Albă, Gol, Prezentare, Bord, Alb, Afaceri">
            <a:extLst>
              <a:ext uri="{FF2B5EF4-FFF2-40B4-BE49-F238E27FC236}">
                <a16:creationId xmlns:a16="http://schemas.microsoft.com/office/drawing/2014/main" id="{EBAA890E-5CFE-4A31-93F4-EE61562C4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3975" y="1160831"/>
            <a:ext cx="6472617" cy="569716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FBC9F2D8-3A2A-4C15-B327-47C525EAA487}"/>
              </a:ext>
            </a:extLst>
          </p:cNvPr>
          <p:cNvSpPr/>
          <p:nvPr/>
        </p:nvSpPr>
        <p:spPr>
          <a:xfrm>
            <a:off x="1376656" y="1497658"/>
            <a:ext cx="6047253" cy="3539430"/>
          </a:xfrm>
          <a:prstGeom prst="rect">
            <a:avLst/>
          </a:prstGeom>
        </p:spPr>
        <p:txBody>
          <a:bodyPr wrap="square">
            <a:spAutoFit/>
          </a:bodyPr>
          <a:lstStyle/>
          <a:p>
            <a:pPr marL="285750" indent="-285750">
              <a:lnSpc>
                <a:spcPct val="100000"/>
              </a:lnSpc>
              <a:spcBef>
                <a:spcPts val="0"/>
              </a:spcBef>
              <a:spcAft>
                <a:spcPts val="600"/>
              </a:spcAft>
              <a:buFont typeface="Wingdings" panose="05000000000000000000" pitchFamily="2" charset="2"/>
              <a:buChar char="q"/>
            </a:pPr>
            <a:r>
              <a:rPr lang="en-US" sz="1700" dirty="0"/>
              <a:t>To translate the PE-specific unpacking of the three dimensions into assessment tasks</a:t>
            </a:r>
          </a:p>
          <a:p>
            <a:pPr marL="285750" indent="-285750">
              <a:lnSpc>
                <a:spcPct val="100000"/>
              </a:lnSpc>
              <a:spcBef>
                <a:spcPts val="0"/>
              </a:spcBef>
              <a:spcAft>
                <a:spcPts val="600"/>
              </a:spcAft>
              <a:buFont typeface="Wingdings" panose="05000000000000000000" pitchFamily="2" charset="2"/>
              <a:buChar char="q"/>
            </a:pPr>
            <a:r>
              <a:rPr lang="en-US" sz="1700" dirty="0"/>
              <a:t>To determine what counts as evidence for student learning</a:t>
            </a:r>
          </a:p>
          <a:p>
            <a:pPr marL="285750" indent="-285750">
              <a:lnSpc>
                <a:spcPct val="100000"/>
              </a:lnSpc>
              <a:spcBef>
                <a:spcPts val="0"/>
              </a:spcBef>
              <a:spcAft>
                <a:spcPts val="600"/>
              </a:spcAft>
              <a:buFont typeface="Wingdings" panose="05000000000000000000" pitchFamily="2" charset="2"/>
              <a:buChar char="q"/>
            </a:pPr>
            <a:r>
              <a:rPr lang="en-US" sz="1700" dirty="0"/>
              <a:t>To develop assessment tasks that allow students opportunities to call upon, transfer, and apply learning that has occurred during instruction to new challenges, much the way a scientist or engineer would, in an assessment situation</a:t>
            </a:r>
          </a:p>
          <a:p>
            <a:pPr marL="285750" indent="-285750">
              <a:lnSpc>
                <a:spcPct val="100000"/>
              </a:lnSpc>
              <a:spcBef>
                <a:spcPts val="0"/>
              </a:spcBef>
              <a:spcAft>
                <a:spcPts val="600"/>
              </a:spcAft>
              <a:buFont typeface="Wingdings" panose="05000000000000000000" pitchFamily="2" charset="2"/>
              <a:buChar char="q"/>
            </a:pPr>
            <a:r>
              <a:rPr lang="en-US" sz="1700" dirty="0"/>
              <a:t>To identify key elements needed to be addressed by task developers to develop meaningful and interpretable assessment tasks</a:t>
            </a:r>
          </a:p>
          <a:p>
            <a:pPr marL="285750" indent="-285750">
              <a:lnSpc>
                <a:spcPct val="100000"/>
              </a:lnSpc>
              <a:spcBef>
                <a:spcPts val="0"/>
              </a:spcBef>
              <a:spcAft>
                <a:spcPts val="600"/>
              </a:spcAft>
              <a:buFont typeface="Wingdings" panose="05000000000000000000" pitchFamily="2" charset="2"/>
              <a:buChar char="q"/>
            </a:pPr>
            <a:r>
              <a:rPr lang="en-US" sz="1700" dirty="0"/>
              <a:t>To document detailed task specifications for current and future use</a:t>
            </a:r>
          </a:p>
        </p:txBody>
      </p:sp>
      <p:sp>
        <p:nvSpPr>
          <p:cNvPr id="6" name="Slide Number Placeholder 5">
            <a:extLst>
              <a:ext uri="{FF2B5EF4-FFF2-40B4-BE49-F238E27FC236}">
                <a16:creationId xmlns:a16="http://schemas.microsoft.com/office/drawing/2014/main" id="{A5F2F127-21EB-410A-9D1E-F0C1008EFBBD}"/>
              </a:ext>
            </a:extLst>
          </p:cNvPr>
          <p:cNvSpPr txBox="1">
            <a:spLocks/>
          </p:cNvSpPr>
          <p:nvPr>
            <p:custDataLst>
              <p:tags r:id="rId3"/>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10</a:t>
            </a:fld>
            <a:endParaRPr lang="en-US" dirty="0"/>
          </a:p>
        </p:txBody>
      </p:sp>
    </p:spTree>
    <p:custDataLst>
      <p:tags r:id="rId1"/>
    </p:custDataLst>
    <p:extLst>
      <p:ext uri="{BB962C8B-B14F-4D97-AF65-F5344CB8AC3E}">
        <p14:creationId xmlns:p14="http://schemas.microsoft.com/office/powerpoint/2010/main" val="219560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978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3" name="Rectangle 2">
            <a:extLst>
              <a:ext uri="{FF2B5EF4-FFF2-40B4-BE49-F238E27FC236}">
                <a16:creationId xmlns:a16="http://schemas.microsoft.com/office/drawing/2014/main" id="{D955E81C-516B-4A47-95ED-9E48B70C7628}"/>
              </a:ext>
            </a:extLst>
          </p:cNvPr>
          <p:cNvSpPr/>
          <p:nvPr/>
        </p:nvSpPr>
        <p:spPr>
          <a:xfrm>
            <a:off x="7717134" y="130629"/>
            <a:ext cx="1426866" cy="7033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385192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SCILLSS Glossary</a:t>
            </a:r>
            <a:endParaRPr lang="en-US" dirty="0"/>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a:t>Please refer to the SCILLSS Glossary for operational definitions of terms used.</a:t>
            </a:r>
            <a:endParaRPr lang="en-US" dirty="0"/>
          </a:p>
        </p:txBody>
      </p:sp>
      <p:pic>
        <p:nvPicPr>
          <p:cNvPr id="4" name="Picture 3">
            <a:extLst>
              <a:ext uri="{FF2B5EF4-FFF2-40B4-BE49-F238E27FC236}">
                <a16:creationId xmlns:a16="http://schemas.microsoft.com/office/drawing/2014/main" id="{67FE26EE-A714-4BD0-882D-484876A7C61C}"/>
              </a:ext>
            </a:extLst>
          </p:cNvPr>
          <p:cNvPicPr>
            <a:picLocks noChangeAspect="1"/>
          </p:cNvPicPr>
          <p:nvPr/>
        </p:nvPicPr>
        <p:blipFill rotWithShape="1">
          <a:blip r:embed="rId5"/>
          <a:srcRect b="2856"/>
          <a:stretch/>
        </p:blipFill>
        <p:spPr>
          <a:xfrm>
            <a:off x="457200" y="2227093"/>
            <a:ext cx="8229600" cy="4630907"/>
          </a:xfrm>
          <a:prstGeom prst="rect">
            <a:avLst/>
          </a:prstGeom>
        </p:spPr>
      </p:pic>
    </p:spTree>
    <p:custDataLst>
      <p:tags r:id="rId1"/>
    </p:custDataLst>
    <p:extLst>
      <p:ext uri="{BB962C8B-B14F-4D97-AF65-F5344CB8AC3E}">
        <p14:creationId xmlns:p14="http://schemas.microsoft.com/office/powerpoint/2010/main" val="423795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C9E-B269-422E-A21C-F60715D5672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1F410B-FF18-41D9-9A47-085F9593728A}"/>
              </a:ext>
            </a:extLst>
          </p:cNvPr>
          <p:cNvSpPr>
            <a:spLocks noGrp="1"/>
          </p:cNvSpPr>
          <p:nvPr>
            <p:ph idx="1"/>
          </p:nvPr>
        </p:nvSpPr>
        <p:spPr/>
        <p:txBody>
          <a:bodyPr/>
          <a:lstStyle/>
          <a:p>
            <a:pPr marL="0" indent="0">
              <a:buNone/>
            </a:pPr>
            <a:r>
              <a:rPr lang="en-US" sz="2000" dirty="0"/>
              <a:t>In the Web Links pod, you can find the following resources:</a:t>
            </a:r>
          </a:p>
          <a:p>
            <a:r>
              <a:rPr lang="en-US" sz="2000" dirty="0">
                <a:solidFill>
                  <a:prstClr val="black"/>
                </a:solidFill>
              </a:rPr>
              <a:t>Scientific Phenomenon and Sensemaking,</a:t>
            </a:r>
            <a:r>
              <a:rPr lang="en-US" sz="2000" dirty="0"/>
              <a:t> by Paul Andersen</a:t>
            </a:r>
          </a:p>
          <a:p>
            <a:r>
              <a:rPr lang="en-US" sz="2000" dirty="0">
                <a:solidFill>
                  <a:prstClr val="black"/>
                </a:solidFill>
              </a:rPr>
              <a:t>ETS2A – Interdependence of Science, Engineering and Technology, by Paul Andersen</a:t>
            </a:r>
          </a:p>
          <a:p>
            <a:r>
              <a:rPr lang="en-US" sz="2000" dirty="0">
                <a:solidFill>
                  <a:prstClr val="black"/>
                </a:solidFill>
              </a:rPr>
              <a:t>ETS1A – Defining and Delimiting Engineering Problems, by Paul Andersen</a:t>
            </a:r>
            <a:endParaRPr lang="en-US" sz="2000" dirty="0"/>
          </a:p>
          <a:p>
            <a:r>
              <a:rPr lang="en-US" sz="2000" dirty="0"/>
              <a:t>A Framework for K-12 Science Education</a:t>
            </a:r>
          </a:p>
          <a:p>
            <a:r>
              <a:rPr lang="en-US" sz="2000" dirty="0"/>
              <a:t>Next Generation Science Standards</a:t>
            </a:r>
          </a:p>
        </p:txBody>
      </p:sp>
    </p:spTree>
    <p:custDataLst>
      <p:tags r:id="rId1"/>
    </p:custDataLst>
    <p:extLst>
      <p:ext uri="{BB962C8B-B14F-4D97-AF65-F5344CB8AC3E}">
        <p14:creationId xmlns:p14="http://schemas.microsoft.com/office/powerpoint/2010/main" val="145547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200" indent="-457200">
              <a:buNone/>
            </a:pPr>
            <a:r>
              <a:rPr lang="en-US" sz="2400" dirty="0"/>
              <a:t>National Research Council. (2012). </a:t>
            </a:r>
            <a:r>
              <a:rPr lang="en-US" sz="2400" i="1" dirty="0"/>
              <a:t>A Framework for K-12 Science Education: Practices, Crosscutting Concepts, and Core Ideas</a:t>
            </a:r>
            <a:r>
              <a:rPr lang="en-US" sz="2400" dirty="0"/>
              <a:t>. Washington, DC: The National Academies Press. </a:t>
            </a:r>
            <a:r>
              <a:rPr lang="en-US" sz="2400" dirty="0">
                <a:hlinkClick r:id="rId6"/>
              </a:rPr>
              <a:t>https://doi.org/10.17226/13165</a:t>
            </a:r>
            <a:r>
              <a:rPr lang="en-US" sz="2400" dirty="0"/>
              <a:t>.</a:t>
            </a:r>
          </a:p>
          <a:p>
            <a:pPr marL="457200" indent="-457200">
              <a:buNone/>
            </a:pPr>
            <a:r>
              <a:rPr lang="en-US" sz="2400" dirty="0"/>
              <a:t>National Science Teaching Association. (n.d.). Science and Engineering Practice of Constructing Explanations and Designing Solutions. Retrieved from </a:t>
            </a:r>
            <a:r>
              <a:rPr lang="en-US" sz="2400" dirty="0">
                <a:hlinkClick r:id="rId7"/>
              </a:rPr>
              <a:t>https://ngss.nsta.org/practices.aspx?id=6</a:t>
            </a:r>
            <a:endParaRPr lang="en-US" sz="2400" dirty="0"/>
          </a:p>
          <a:p>
            <a:pPr marL="457200" indent="-457200">
              <a:buNone/>
            </a:pPr>
            <a:r>
              <a:rPr lang="en-US" sz="2400" dirty="0"/>
              <a:t>NGSS Lead States. (2013). Glossary. Retrieved from </a:t>
            </a:r>
            <a:r>
              <a:rPr lang="en-US" sz="2400" dirty="0">
                <a:hlinkClick r:id="rId8"/>
              </a:rPr>
              <a:t>https://www.nextgenscience.org/glossary</a:t>
            </a:r>
            <a:r>
              <a:rPr lang="en-US" sz="2400" dirty="0"/>
              <a:t>.</a:t>
            </a:r>
          </a:p>
          <a:p>
            <a:pPr marL="457200" indent="-457200">
              <a:buNone/>
            </a:pPr>
            <a:endParaRPr lang="en-US" dirty="0"/>
          </a:p>
          <a:p>
            <a:pPr marL="457200" indent="-457200">
              <a:buNone/>
            </a:pPr>
            <a:endParaRPr lang="en-US" dirty="0"/>
          </a:p>
          <a:p>
            <a:pPr marL="457200" indent="-457200">
              <a:buNone/>
            </a:pPr>
            <a:endParaRPr lang="en-US" sz="1800" dirty="0"/>
          </a:p>
        </p:txBody>
      </p:sp>
    </p:spTree>
    <p:custDataLst>
      <p:tags r:id="rId1"/>
    </p:custDataLst>
    <p:extLst>
      <p:ext uri="{BB962C8B-B14F-4D97-AF65-F5344CB8AC3E}">
        <p14:creationId xmlns:p14="http://schemas.microsoft.com/office/powerpoint/2010/main" val="402933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101147" y="3132021"/>
            <a:ext cx="3604497" cy="1297115"/>
          </a:xfrm>
        </p:spPr>
        <p:txBody>
          <a:bodyPr vert="horz" lIns="91440" tIns="45720" rIns="91440" bIns="45720" rtlCol="0" anchor="t">
            <a:normAutofit fontScale="90000"/>
          </a:bodyPr>
          <a:lstStyle/>
          <a:p>
            <a:pPr defTabSz="914400"/>
            <a:r>
              <a:rPr lang="en-US" sz="4000" dirty="0">
                <a:effectLst/>
              </a:rPr>
              <a:t>Module 3.1:</a:t>
            </a:r>
            <a:br>
              <a:rPr lang="en-US" sz="4000" dirty="0">
                <a:effectLst/>
              </a:rPr>
            </a:br>
            <a:r>
              <a:rPr lang="en-US" sz="4000" dirty="0">
                <a:effectLst/>
                <a:cs typeface="Calibri Light"/>
              </a:rPr>
              <a:t>Overview of the Purpose of Developing Task Specifications</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40FEAE03-BA1B-4C6A-AF7A-FF9417F0F7B8}"/>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pic>
        <p:nvPicPr>
          <p:cNvPr id="7" name="Picture 6" descr="Icon&#10;&#10;Description automatically generated">
            <a:extLst>
              <a:ext uri="{FF2B5EF4-FFF2-40B4-BE49-F238E27FC236}">
                <a16:creationId xmlns:a16="http://schemas.microsoft.com/office/drawing/2014/main" id="{59CF86B1-3115-4E6B-95C9-6AB08B0153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485" y="2578158"/>
            <a:ext cx="3210636" cy="3210636"/>
          </a:xfrm>
          <a:prstGeom prst="rect">
            <a:avLst/>
          </a:prstGeom>
        </p:spPr>
      </p:pic>
      <p:sp>
        <p:nvSpPr>
          <p:cNvPr id="11" name="Slide Number Placeholder 5">
            <a:extLst>
              <a:ext uri="{FF2B5EF4-FFF2-40B4-BE49-F238E27FC236}">
                <a16:creationId xmlns:a16="http://schemas.microsoft.com/office/drawing/2014/main" id="{4EC317F2-8EA4-4EBF-947C-695A20D28EB0}"/>
              </a:ext>
            </a:extLst>
          </p:cNvPr>
          <p:cNvSpPr txBox="1">
            <a:spLocks/>
          </p:cNvSpPr>
          <p:nvPr>
            <p:custDataLst>
              <p:tags r:id="rId3"/>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2</a:t>
            </a:fld>
            <a:endParaRPr lang="en-US" dirty="0"/>
          </a:p>
        </p:txBody>
      </p:sp>
    </p:spTree>
    <p:custDataLst>
      <p:tags r:id="rId1"/>
    </p:custDataLst>
    <p:extLst>
      <p:ext uri="{BB962C8B-B14F-4D97-AF65-F5344CB8AC3E}">
        <p14:creationId xmlns:p14="http://schemas.microsoft.com/office/powerpoint/2010/main" val="384943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3.1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3749013399"/>
              </p:ext>
            </p:extLst>
          </p:nvPr>
        </p:nvGraphicFramePr>
        <p:xfrm>
          <a:off x="1979125" y="1268177"/>
          <a:ext cx="5185749" cy="4752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6217079" y="1614544"/>
            <a:ext cx="2846216" cy="2062103"/>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noProof="0" dirty="0">
                <a:solidFill>
                  <a:srgbClr val="4472C4">
                    <a:lumMod val="60000"/>
                    <a:lumOff val="40000"/>
                  </a:srgbClr>
                </a:solidFill>
                <a:latin typeface="Calibri" panose="020F0502020204030204"/>
              </a:rPr>
              <a:t>The Role of Sensemaking</a:t>
            </a:r>
            <a:endParaRPr kumimoji="0" lang="en-US" sz="2000" b="1" i="0" u="none" strike="noStrike" kern="0" cap="none" spc="0" normalizeH="0" baseline="0" noProof="0" dirty="0">
              <a:ln>
                <a:noFill/>
              </a:ln>
              <a:solidFill>
                <a:srgbClr val="4472C4">
                  <a:lumMod val="60000"/>
                  <a:lumOff val="4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understand the role of sensemaking to explain phenomena and design solutions to problems</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 in NGSS-aligned curriculum, instruction, and assessment</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C5ABFFB6-15C2-4622-971D-999E4DA8333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
        <p:nvSpPr>
          <p:cNvPr id="8" name="Rectangle 7">
            <a:extLst>
              <a:ext uri="{FF2B5EF4-FFF2-40B4-BE49-F238E27FC236}">
                <a16:creationId xmlns:a16="http://schemas.microsoft.com/office/drawing/2014/main" id="{3622CFE3-8AE0-4B08-AD5A-5A95C48AA042}"/>
              </a:ext>
            </a:extLst>
          </p:cNvPr>
          <p:cNvSpPr/>
          <p:nvPr/>
        </p:nvSpPr>
        <p:spPr>
          <a:xfrm>
            <a:off x="137160" y="4353639"/>
            <a:ext cx="2846216" cy="2092881"/>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noProof="0" dirty="0">
                <a:solidFill>
                  <a:schemeClr val="accent1">
                    <a:lumMod val="75000"/>
                  </a:schemeClr>
                </a:solidFill>
                <a:latin typeface="Calibri" panose="020F0502020204030204"/>
              </a:rPr>
              <a:t>Developing Task Specifications</a:t>
            </a:r>
            <a:endParaRPr kumimoji="0" lang="en-US" sz="2000" b="1" i="0" u="none" strike="noStrike" kern="0" cap="none" spc="0" normalizeH="0" baseline="0" noProof="0" dirty="0">
              <a:ln>
                <a:noFill/>
              </a:ln>
              <a:solidFill>
                <a:schemeClr val="accent1">
                  <a:lumMod val="75000"/>
                </a:schemeClr>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review the purpose and benefits</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 of a task specifications tool template in the principled assessment design process</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spTree>
    <p:custDataLst>
      <p:tags r:id="rId1"/>
    </p:custDataLst>
    <p:extLst>
      <p:ext uri="{BB962C8B-B14F-4D97-AF65-F5344CB8AC3E}">
        <p14:creationId xmlns:p14="http://schemas.microsoft.com/office/powerpoint/2010/main" val="21921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graphicEl>
                                              <a:dgm id="{21390618-E7FD-4509-AA9D-AE428EA07941}"/>
                                            </p:graphicEl>
                                          </p:spTgt>
                                        </p:tgtEl>
                                        <p:attrNameLst>
                                          <p:attrName>style.visibility</p:attrName>
                                        </p:attrNameLst>
                                      </p:cBhvr>
                                      <p:to>
                                        <p:strVal val="visible"/>
                                      </p:to>
                                    </p:set>
                                    <p:animEffect transition="in" filter="wipe(up)">
                                      <p:cBhvr>
                                        <p:cTn id="17" dur="500"/>
                                        <p:tgtEl>
                                          <p:spTgt spid="18">
                                            <p:graphicEl>
                                              <a:dgm id="{21390618-E7FD-4509-AA9D-AE428EA07941}"/>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graphicEl>
                                              <a:dgm id="{D97E931B-E80B-41C2-9F60-C7381E222817}"/>
                                            </p:graphicEl>
                                          </p:spTgt>
                                        </p:tgtEl>
                                        <p:attrNameLst>
                                          <p:attrName>style.visibility</p:attrName>
                                        </p:attrNameLst>
                                      </p:cBhvr>
                                      <p:to>
                                        <p:strVal val="visible"/>
                                      </p:to>
                                    </p:set>
                                    <p:animEffect transition="in" filter="wipe(up)">
                                      <p:cBhvr>
                                        <p:cTn id="20" dur="500"/>
                                        <p:tgtEl>
                                          <p:spTgt spid="18">
                                            <p:graphicEl>
                                              <a:dgm id="{D97E931B-E80B-41C2-9F60-C7381E222817}"/>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a:xfrm>
            <a:off x="292100" y="210820"/>
            <a:ext cx="8229600" cy="1143000"/>
          </a:xfrm>
        </p:spPr>
        <p:txBody>
          <a:bodyPr vert="horz" lIns="91440" tIns="45720" rIns="91440" bIns="45720" rtlCol="0" anchor="ctr">
            <a:normAutofit fontScale="90000"/>
          </a:bodyPr>
          <a:lstStyle/>
          <a:p>
            <a:r>
              <a:rPr lang="en-US" dirty="0">
                <a:effectLst/>
              </a:rPr>
              <a:t>Defining Terms: Phenomena </a:t>
            </a:r>
            <a:br>
              <a:rPr lang="en-US" dirty="0">
                <a:effectLst/>
              </a:rPr>
            </a:br>
            <a:r>
              <a:rPr lang="en-US" dirty="0">
                <a:effectLst/>
              </a:rPr>
              <a:t>&amp; Designing Solutions</a:t>
            </a:r>
            <a:endParaRPr lang="en-US" dirty="0">
              <a:effectLst/>
              <a:cs typeface="Calibri Light"/>
            </a:endParaRP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401638" y="1715504"/>
            <a:ext cx="5071082" cy="1292662"/>
          </a:xfrm>
        </p:spPr>
        <p:txBody>
          <a:bodyPr vert="horz" lIns="91440" tIns="45720" rIns="91440" bIns="45720" rtlCol="0" anchor="t">
            <a:noAutofit/>
          </a:bodyPr>
          <a:lstStyle/>
          <a:p>
            <a:pPr marL="0" indent="0">
              <a:buNone/>
            </a:pPr>
            <a:r>
              <a:rPr lang="en-US" sz="2200" b="1" dirty="0">
                <a:solidFill>
                  <a:srgbClr val="0070C0"/>
                </a:solidFill>
              </a:rPr>
              <a:t>Phenomena</a:t>
            </a:r>
            <a:r>
              <a:rPr lang="en-US" sz="2200" dirty="0"/>
              <a:t> </a:t>
            </a:r>
            <a:r>
              <a:rPr lang="en-US" sz="2200" dirty="0">
                <a:solidFill>
                  <a:srgbClr val="262626"/>
                </a:solidFill>
              </a:rPr>
              <a:t>are observable events that occur in the universe and that we can use our science knowledge to explain or predict (NGSS Lead States, 2013).  </a:t>
            </a:r>
          </a:p>
          <a:p>
            <a:pPr marL="0" indent="0">
              <a:buNone/>
            </a:pPr>
            <a:endParaRPr lang="en-US" sz="2200" dirty="0"/>
          </a:p>
          <a:p>
            <a:pPr marL="0" indent="0">
              <a:buNone/>
            </a:pPr>
            <a:endParaRPr lang="en-US" sz="2200" dirty="0"/>
          </a:p>
        </p:txBody>
      </p:sp>
      <p:grpSp>
        <p:nvGrpSpPr>
          <p:cNvPr id="8" name="Group 7">
            <a:extLst>
              <a:ext uri="{FF2B5EF4-FFF2-40B4-BE49-F238E27FC236}">
                <a16:creationId xmlns:a16="http://schemas.microsoft.com/office/drawing/2014/main" id="{6A53931A-4B7E-433D-BF5B-F1611E627F91}"/>
              </a:ext>
            </a:extLst>
          </p:cNvPr>
          <p:cNvGrpSpPr/>
          <p:nvPr/>
        </p:nvGrpSpPr>
        <p:grpSpPr>
          <a:xfrm>
            <a:off x="410183" y="1715504"/>
            <a:ext cx="914400" cy="914400"/>
            <a:chOff x="175533" y="1330194"/>
            <a:chExt cx="914400" cy="914400"/>
          </a:xfrm>
        </p:grpSpPr>
        <p:pic>
          <p:nvPicPr>
            <p:cNvPr id="6" name="Graphic 16" descr="Lightbulb">
              <a:extLst>
                <a:ext uri="{FF2B5EF4-FFF2-40B4-BE49-F238E27FC236}">
                  <a16:creationId xmlns:a16="http://schemas.microsoft.com/office/drawing/2014/main" id="{7C233597-AEE3-461D-AA0B-10C0780A6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7" name="Oval 6">
              <a:extLst>
                <a:ext uri="{FF2B5EF4-FFF2-40B4-BE49-F238E27FC236}">
                  <a16:creationId xmlns:a16="http://schemas.microsoft.com/office/drawing/2014/main" id="{291FADD1-1F68-4E50-9F2F-0FB492407AE9}"/>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0E2DF0AE-E152-4F74-9959-5C8EC17312CB}"/>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
        <p:nvSpPr>
          <p:cNvPr id="13" name="Rectangle 12">
            <a:extLst>
              <a:ext uri="{FF2B5EF4-FFF2-40B4-BE49-F238E27FC236}">
                <a16:creationId xmlns:a16="http://schemas.microsoft.com/office/drawing/2014/main" id="{5E062C2B-05CB-4D0E-8D05-E3F0B4064641}"/>
              </a:ext>
            </a:extLst>
          </p:cNvPr>
          <p:cNvSpPr/>
          <p:nvPr/>
        </p:nvSpPr>
        <p:spPr>
          <a:xfrm>
            <a:off x="3463131" y="4023510"/>
            <a:ext cx="5847538" cy="2462213"/>
          </a:xfrm>
          <a:prstGeom prst="rect">
            <a:avLst/>
          </a:prstGeom>
        </p:spPr>
        <p:txBody>
          <a:bodyPr wrap="square" lIns="91440" tIns="45720" rIns="91440" bIns="45720" anchor="t">
            <a:spAutoFit/>
          </a:bodyPr>
          <a:lstStyle/>
          <a:p>
            <a:r>
              <a:rPr lang="en-US" sz="2200" b="1" dirty="0">
                <a:solidFill>
                  <a:srgbClr val="0070C0"/>
                </a:solidFill>
              </a:rPr>
              <a:t>Engineering Design Problems </a:t>
            </a:r>
            <a:r>
              <a:rPr lang="en-US" sz="2200" dirty="0">
                <a:solidFill>
                  <a:srgbClr val="262626"/>
                </a:solidFill>
              </a:rPr>
              <a:t>are complex problems that reflect real-world human needs. </a:t>
            </a:r>
          </a:p>
          <a:p>
            <a:endParaRPr lang="en-US" sz="2200" dirty="0">
              <a:solidFill>
                <a:srgbClr val="262626"/>
              </a:solidFill>
            </a:endParaRPr>
          </a:p>
          <a:p>
            <a:r>
              <a:rPr lang="en-US" sz="2200" dirty="0">
                <a:solidFill>
                  <a:srgbClr val="262626"/>
                </a:solidFill>
              </a:rPr>
              <a:t>Designing solutions to problems is a systematic process that involves defining the problem, then generating, testing, and improving solutions (NSTA, n.d.). </a:t>
            </a:r>
            <a:endParaRPr lang="en-US" sz="2200" dirty="0"/>
          </a:p>
        </p:txBody>
      </p:sp>
      <p:grpSp>
        <p:nvGrpSpPr>
          <p:cNvPr id="16" name="Group 15">
            <a:extLst>
              <a:ext uri="{FF2B5EF4-FFF2-40B4-BE49-F238E27FC236}">
                <a16:creationId xmlns:a16="http://schemas.microsoft.com/office/drawing/2014/main" id="{DF606CAB-13A3-40D1-AE70-39B8C15047E7}"/>
              </a:ext>
            </a:extLst>
          </p:cNvPr>
          <p:cNvGrpSpPr/>
          <p:nvPr/>
        </p:nvGrpSpPr>
        <p:grpSpPr>
          <a:xfrm>
            <a:off x="2422342" y="4024983"/>
            <a:ext cx="914400" cy="914400"/>
            <a:chOff x="175533" y="1330194"/>
            <a:chExt cx="914400" cy="914400"/>
          </a:xfrm>
        </p:grpSpPr>
        <p:pic>
          <p:nvPicPr>
            <p:cNvPr id="17" name="Graphic 16" descr="Lightbulb">
              <a:extLst>
                <a:ext uri="{FF2B5EF4-FFF2-40B4-BE49-F238E27FC236}">
                  <a16:creationId xmlns:a16="http://schemas.microsoft.com/office/drawing/2014/main" id="{6CE9DA82-5095-4627-9DF2-0448FB2919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18" name="Oval 17">
              <a:extLst>
                <a:ext uri="{FF2B5EF4-FFF2-40B4-BE49-F238E27FC236}">
                  <a16:creationId xmlns:a16="http://schemas.microsoft.com/office/drawing/2014/main" id="{C70171CB-E65E-45AC-9EC8-7659D6C0C325}"/>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054" name="Picture 6" descr="science fair: what puts the 'pop' in popcorn">
            <a:extLst>
              <a:ext uri="{FF2B5EF4-FFF2-40B4-BE49-F238E27FC236}">
                <a16:creationId xmlns:a16="http://schemas.microsoft.com/office/drawing/2014/main" id="{6EA96F7C-89A7-462E-B78C-8BDEBE2A8D2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9595" r="19942"/>
          <a:stretch/>
        </p:blipFill>
        <p:spPr bwMode="auto">
          <a:xfrm>
            <a:off x="7006975" y="-45914"/>
            <a:ext cx="2137025" cy="35228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0769C3B-019F-4BA6-AAE4-DFB72145778F}"/>
              </a:ext>
            </a:extLst>
          </p:cNvPr>
          <p:cNvSpPr/>
          <p:nvPr/>
        </p:nvSpPr>
        <p:spPr>
          <a:xfrm>
            <a:off x="7006975" y="3500958"/>
            <a:ext cx="2517035" cy="338554"/>
          </a:xfrm>
          <a:prstGeom prst="rect">
            <a:avLst/>
          </a:prstGeom>
        </p:spPr>
        <p:txBody>
          <a:bodyPr wrap="square">
            <a:spAutoFit/>
          </a:bodyPr>
          <a:lstStyle/>
          <a:p>
            <a:r>
              <a:rPr lang="en-US" sz="800" dirty="0"/>
              <a:t>"science fair: what puts the 'pop' in popcorn" by </a:t>
            </a:r>
            <a:r>
              <a:rPr lang="en-US" sz="800" dirty="0" err="1"/>
              <a:t>woodleywonderworks</a:t>
            </a:r>
            <a:r>
              <a:rPr lang="en-US" sz="800" dirty="0"/>
              <a:t> is licensed with CC BY 2.0. </a:t>
            </a:r>
          </a:p>
        </p:txBody>
      </p:sp>
      <p:pic>
        <p:nvPicPr>
          <p:cNvPr id="27" name="Picture 26" descr="science fair,curious,education,free pictures, free photos, free images, royalty free, free illustrations, public domain">
            <a:extLst>
              <a:ext uri="{FF2B5EF4-FFF2-40B4-BE49-F238E27FC236}">
                <a16:creationId xmlns:a16="http://schemas.microsoft.com/office/drawing/2014/main" id="{24A2F341-1A78-4F40-A87B-D993526CF88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6393" t="-552" r="13115" b="552"/>
          <a:stretch/>
        </p:blipFill>
        <p:spPr bwMode="auto">
          <a:xfrm>
            <a:off x="0" y="3552277"/>
            <a:ext cx="2267923" cy="33057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032568-803D-433D-9612-730198E3FA3F}"/>
              </a:ext>
            </a:extLst>
          </p:cNvPr>
          <p:cNvSpPr/>
          <p:nvPr/>
        </p:nvSpPr>
        <p:spPr>
          <a:xfrm>
            <a:off x="28030" y="6499394"/>
            <a:ext cx="2149434" cy="338554"/>
          </a:xfrm>
          <a:prstGeom prst="rect">
            <a:avLst/>
          </a:prstGeom>
        </p:spPr>
        <p:txBody>
          <a:bodyPr wrap="square">
            <a:spAutoFit/>
          </a:bodyPr>
          <a:lstStyle/>
          <a:p>
            <a:r>
              <a:rPr lang="en-US" sz="800" dirty="0">
                <a:solidFill>
                  <a:schemeClr val="bg1"/>
                </a:solidFill>
              </a:rPr>
              <a:t>echitabil-știință-curios-educaţie-648905 is licensed under </a:t>
            </a:r>
            <a:r>
              <a:rPr lang="en-US" sz="800" dirty="0" err="1">
                <a:solidFill>
                  <a:schemeClr val="bg1"/>
                </a:solidFill>
              </a:rPr>
              <a:t>Pixabay</a:t>
            </a:r>
            <a:r>
              <a:rPr lang="en-US" sz="800" dirty="0">
                <a:solidFill>
                  <a:schemeClr val="bg1"/>
                </a:solidFill>
              </a:rPr>
              <a:t>.</a:t>
            </a:r>
          </a:p>
        </p:txBody>
      </p:sp>
      <p:sp>
        <p:nvSpPr>
          <p:cNvPr id="19" name="Slide Number Placeholder 5">
            <a:extLst>
              <a:ext uri="{FF2B5EF4-FFF2-40B4-BE49-F238E27FC236}">
                <a16:creationId xmlns:a16="http://schemas.microsoft.com/office/drawing/2014/main" id="{DCBC1B14-351B-4EC1-833B-E14FF201B7A0}"/>
              </a:ext>
            </a:extLst>
          </p:cNvPr>
          <p:cNvSpPr txBox="1">
            <a:spLocks/>
          </p:cNvSpPr>
          <p:nvPr>
            <p:custDataLst>
              <p:tags r:id="rId4"/>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4</a:t>
            </a:fld>
            <a:endParaRPr lang="en-US" dirty="0"/>
          </a:p>
        </p:txBody>
      </p:sp>
    </p:spTree>
    <p:custDataLst>
      <p:tags r:id="rId1"/>
    </p:custDataLst>
    <p:extLst>
      <p:ext uri="{BB962C8B-B14F-4D97-AF65-F5344CB8AC3E}">
        <p14:creationId xmlns:p14="http://schemas.microsoft.com/office/powerpoint/2010/main" val="220337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9E8F2FF8-5DA9-4C64-A80A-537ED5DDDE0A}"/>
              </a:ext>
            </a:extLst>
          </p:cNvPr>
          <p:cNvPicPr>
            <a:picLocks noChangeAspect="1"/>
          </p:cNvPicPr>
          <p:nvPr/>
        </p:nvPicPr>
        <p:blipFill rotWithShape="1">
          <a:blip r:embed="rId4">
            <a:extLst>
              <a:ext uri="{28A0092B-C50C-407E-A947-70E740481C1C}">
                <a14:useLocalDpi xmlns:a14="http://schemas.microsoft.com/office/drawing/2010/main" val="0"/>
              </a:ext>
            </a:extLst>
          </a:blip>
          <a:srcRect l="-2494" t="14860" r="-2" b="32205"/>
          <a:stretch/>
        </p:blipFill>
        <p:spPr>
          <a:xfrm>
            <a:off x="4196625" y="0"/>
            <a:ext cx="5618479" cy="2901686"/>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2" name="Title 1">
            <a:extLst>
              <a:ext uri="{FF2B5EF4-FFF2-40B4-BE49-F238E27FC236}">
                <a16:creationId xmlns:a16="http://schemas.microsoft.com/office/drawing/2014/main" id="{9ACC4E1D-E7D4-4A43-900C-7728F5D31275}"/>
              </a:ext>
            </a:extLst>
          </p:cNvPr>
          <p:cNvSpPr>
            <a:spLocks noGrp="1"/>
          </p:cNvSpPr>
          <p:nvPr>
            <p:ph type="title"/>
          </p:nvPr>
        </p:nvSpPr>
        <p:spPr>
          <a:xfrm>
            <a:off x="169721" y="638277"/>
            <a:ext cx="4721062" cy="1393494"/>
          </a:xfrm>
        </p:spPr>
        <p:txBody>
          <a:bodyPr vert="horz" lIns="91440" tIns="45720" rIns="91440" bIns="45720" rtlCol="0" anchor="ctr">
            <a:noAutofit/>
          </a:bodyPr>
          <a:lstStyle/>
          <a:p>
            <a:pPr defTabSz="914400"/>
            <a:r>
              <a:rPr lang="en-US" sz="3000" dirty="0">
                <a:cs typeface="+mj-cs"/>
              </a:rPr>
              <a:t>Scientific Phenomenon and Sensemaking — </a:t>
            </a:r>
            <a:r>
              <a:rPr lang="en-US" sz="3000" dirty="0">
                <a:solidFill>
                  <a:schemeClr val="tx1"/>
                </a:solidFill>
                <a:cs typeface="+mj-cs"/>
              </a:rPr>
              <a:t>Paul Andersen, Bozeman Science</a:t>
            </a:r>
            <a:endParaRPr lang="en-US" sz="3000" kern="1200" dirty="0">
              <a:solidFill>
                <a:schemeClr val="tx1"/>
              </a:solidFill>
              <a:cs typeface="+mj-cs"/>
            </a:endParaRPr>
          </a:p>
        </p:txBody>
      </p:sp>
      <p:sp>
        <p:nvSpPr>
          <p:cNvPr id="8" name="Speech Bubble: Oval 7">
            <a:extLst>
              <a:ext uri="{FF2B5EF4-FFF2-40B4-BE49-F238E27FC236}">
                <a16:creationId xmlns:a16="http://schemas.microsoft.com/office/drawing/2014/main" id="{588DBD4E-7E6E-457E-84E4-F8CEFD023621}"/>
              </a:ext>
            </a:extLst>
          </p:cNvPr>
          <p:cNvSpPr/>
          <p:nvPr/>
        </p:nvSpPr>
        <p:spPr>
          <a:xfrm>
            <a:off x="169721" y="2633785"/>
            <a:ext cx="4239059" cy="2422052"/>
          </a:xfrm>
          <a:prstGeom prst="wedgeEllipseCallout">
            <a:avLst>
              <a:gd name="adj1" fmla="val 50679"/>
              <a:gd name="adj2" fmla="val -60229"/>
            </a:avLst>
          </a:prstGeom>
          <a:solidFill>
            <a:srgbClr val="E9EBF5"/>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p>
            <a:pPr lvl="0" algn="ctr" defTabSz="914400">
              <a:lnSpc>
                <a:spcPct val="90000"/>
              </a:lnSpc>
              <a:spcAft>
                <a:spcPts val="600"/>
              </a:spcAft>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Pause the presentation and view the video, “</a:t>
            </a:r>
            <a:r>
              <a:rPr lang="en-US" sz="2400" dirty="0">
                <a:solidFill>
                  <a:prstClr val="black"/>
                </a:solidFill>
              </a:rPr>
              <a:t>Scientific Phenomenon and Sensemaking”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Web Links pod!</a:t>
            </a:r>
          </a:p>
        </p:txBody>
      </p:sp>
      <p:pic>
        <p:nvPicPr>
          <p:cNvPr id="1026" name="Picture 2">
            <a:extLst>
              <a:ext uri="{FF2B5EF4-FFF2-40B4-BE49-F238E27FC236}">
                <a16:creationId xmlns:a16="http://schemas.microsoft.com/office/drawing/2014/main" id="{6E6EB42F-5AC6-407B-8BCC-D3FB09901EBE}"/>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bwMode="auto">
          <a:xfrm>
            <a:off x="3922815" y="3169635"/>
            <a:ext cx="5221185" cy="348079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500DD5-E774-4A26-AE80-8821E7DE1B68}"/>
              </a:ext>
            </a:extLst>
          </p:cNvPr>
          <p:cNvSpPr txBox="1"/>
          <p:nvPr/>
        </p:nvSpPr>
        <p:spPr>
          <a:xfrm>
            <a:off x="3964198" y="6650425"/>
            <a:ext cx="5221185" cy="230832"/>
          </a:xfrm>
          <a:prstGeom prst="rect">
            <a:avLst/>
          </a:prstGeom>
          <a:noFill/>
        </p:spPr>
        <p:txBody>
          <a:bodyPr wrap="square" rtlCol="0">
            <a:spAutoFit/>
          </a:bodyPr>
          <a:lstStyle/>
          <a:p>
            <a:r>
              <a:rPr lang="en-US" sz="900" dirty="0">
                <a:hlinkClick r:id="rId6" tooltip="https://commons.wikimedia.org/wiki/Commons:Featured_pictures/Natural_phenomena"/>
              </a:rPr>
              <a:t>This Photo</a:t>
            </a:r>
            <a:r>
              <a:rPr lang="en-US" sz="900" dirty="0"/>
              <a:t> by Unknown Author is licensed under </a:t>
            </a:r>
            <a:r>
              <a:rPr lang="en-US" sz="900" dirty="0">
                <a:hlinkClick r:id="rId7" tooltip="https://creativecommons.org/licenses/by-sa/3.0/"/>
              </a:rPr>
              <a:t>CC BY-SA</a:t>
            </a:r>
            <a:endParaRPr lang="en-US" sz="900" dirty="0"/>
          </a:p>
        </p:txBody>
      </p:sp>
      <p:pic>
        <p:nvPicPr>
          <p:cNvPr id="6" name="Picture 5">
            <a:extLst>
              <a:ext uri="{FF2B5EF4-FFF2-40B4-BE49-F238E27FC236}">
                <a16:creationId xmlns:a16="http://schemas.microsoft.com/office/drawing/2014/main" id="{B96AD308-3132-4308-ABE4-5DB22ED2E75F}"/>
              </a:ext>
            </a:extLst>
          </p:cNvPr>
          <p:cNvPicPr>
            <a:picLocks noChangeAspect="1"/>
          </p:cNvPicPr>
          <p:nvPr/>
        </p:nvPicPr>
        <p:blipFill>
          <a:blip r:embed="rId8"/>
          <a:stretch>
            <a:fillRect/>
          </a:stretch>
        </p:blipFill>
        <p:spPr>
          <a:xfrm>
            <a:off x="257961" y="5323786"/>
            <a:ext cx="3706237" cy="1152686"/>
          </a:xfrm>
          <a:prstGeom prst="rect">
            <a:avLst/>
          </a:prstGeom>
        </p:spPr>
      </p:pic>
    </p:spTree>
    <p:custDataLst>
      <p:tags r:id="rId1"/>
    </p:custDataLst>
    <p:extLst>
      <p:ext uri="{BB962C8B-B14F-4D97-AF65-F5344CB8AC3E}">
        <p14:creationId xmlns:p14="http://schemas.microsoft.com/office/powerpoint/2010/main" val="229202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9E8F2FF8-5DA9-4C64-A80A-537ED5DDDE0A}"/>
              </a:ext>
            </a:extLst>
          </p:cNvPr>
          <p:cNvPicPr>
            <a:picLocks noChangeAspect="1"/>
          </p:cNvPicPr>
          <p:nvPr/>
        </p:nvPicPr>
        <p:blipFill rotWithShape="1">
          <a:blip r:embed="rId5">
            <a:extLst>
              <a:ext uri="{28A0092B-C50C-407E-A947-70E740481C1C}">
                <a14:useLocalDpi xmlns:a14="http://schemas.microsoft.com/office/drawing/2010/main" val="0"/>
              </a:ext>
            </a:extLst>
          </a:blip>
          <a:srcRect l="-2494" t="14860" r="-2" b="32205"/>
          <a:stretch/>
        </p:blipFill>
        <p:spPr>
          <a:xfrm>
            <a:off x="4209688" y="132755"/>
            <a:ext cx="5618479" cy="2901686"/>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2" name="Title 1">
            <a:extLst>
              <a:ext uri="{FF2B5EF4-FFF2-40B4-BE49-F238E27FC236}">
                <a16:creationId xmlns:a16="http://schemas.microsoft.com/office/drawing/2014/main" id="{9ACC4E1D-E7D4-4A43-900C-7728F5D31275}"/>
              </a:ext>
            </a:extLst>
          </p:cNvPr>
          <p:cNvSpPr>
            <a:spLocks noGrp="1"/>
          </p:cNvSpPr>
          <p:nvPr>
            <p:ph type="title"/>
          </p:nvPr>
        </p:nvSpPr>
        <p:spPr>
          <a:xfrm>
            <a:off x="169721" y="638277"/>
            <a:ext cx="4898668" cy="1393494"/>
          </a:xfrm>
        </p:spPr>
        <p:txBody>
          <a:bodyPr vert="horz" lIns="91440" tIns="45720" rIns="91440" bIns="45720" rtlCol="0" anchor="ctr">
            <a:noAutofit/>
          </a:bodyPr>
          <a:lstStyle/>
          <a:p>
            <a:pPr defTabSz="914400"/>
            <a:r>
              <a:rPr lang="en-US" sz="3000" dirty="0">
                <a:cs typeface="+mj-cs"/>
              </a:rPr>
              <a:t>Engineering Design Problems—</a:t>
            </a:r>
            <a:r>
              <a:rPr lang="en-US" sz="3000" dirty="0">
                <a:solidFill>
                  <a:schemeClr val="tx1"/>
                </a:solidFill>
                <a:cs typeface="+mj-cs"/>
              </a:rPr>
              <a:t>Paul Andersen, Bozeman Science</a:t>
            </a:r>
            <a:endParaRPr lang="en-US" sz="3000" kern="1200" dirty="0">
              <a:solidFill>
                <a:schemeClr val="tx1"/>
              </a:solidFill>
              <a:cs typeface="+mj-cs"/>
            </a:endParaRPr>
          </a:p>
        </p:txBody>
      </p:sp>
      <p:sp>
        <p:nvSpPr>
          <p:cNvPr id="8" name="Speech Bubble: Oval 7">
            <a:extLst>
              <a:ext uri="{FF2B5EF4-FFF2-40B4-BE49-F238E27FC236}">
                <a16:creationId xmlns:a16="http://schemas.microsoft.com/office/drawing/2014/main" id="{588DBD4E-7E6E-457E-84E4-F8CEFD023621}"/>
              </a:ext>
            </a:extLst>
          </p:cNvPr>
          <p:cNvSpPr/>
          <p:nvPr/>
        </p:nvSpPr>
        <p:spPr>
          <a:xfrm>
            <a:off x="127325" y="2351581"/>
            <a:ext cx="4616125" cy="2422052"/>
          </a:xfrm>
          <a:prstGeom prst="wedgeEllipseCallout">
            <a:avLst>
              <a:gd name="adj1" fmla="val 50679"/>
              <a:gd name="adj2" fmla="val -60229"/>
            </a:avLst>
          </a:prstGeom>
          <a:solidFill>
            <a:srgbClr val="E9EBF5"/>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algn="ctr" defTabSz="914400">
              <a:lnSpc>
                <a:spcPct val="90000"/>
              </a:lnSpc>
              <a:spcAft>
                <a:spcPts val="600"/>
              </a:spcAft>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Pause the presentation and view the two </a:t>
            </a:r>
            <a:r>
              <a:rPr lang="en-US" dirty="0">
                <a:solidFill>
                  <a:prstClr val="black"/>
                </a:solidFill>
                <a:latin typeface="Calibri" panose="020F0502020204030204"/>
              </a:rPr>
              <a:t>videos, “ETS2A - Interdependence of Science, Engineering and Technology,” and “ETS1A - Defining and Delimiting Engineering Problems”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 the Web Links pod!</a:t>
            </a:r>
          </a:p>
        </p:txBody>
      </p:sp>
      <p:sp>
        <p:nvSpPr>
          <p:cNvPr id="4" name="TextBox 3">
            <a:extLst>
              <a:ext uri="{FF2B5EF4-FFF2-40B4-BE49-F238E27FC236}">
                <a16:creationId xmlns:a16="http://schemas.microsoft.com/office/drawing/2014/main" id="{69500DD5-E774-4A26-AE80-8821E7DE1B68}"/>
              </a:ext>
            </a:extLst>
          </p:cNvPr>
          <p:cNvSpPr txBox="1"/>
          <p:nvPr/>
        </p:nvSpPr>
        <p:spPr>
          <a:xfrm>
            <a:off x="4743450" y="6437161"/>
            <a:ext cx="3108960" cy="230832"/>
          </a:xfrm>
          <a:prstGeom prst="rect">
            <a:avLst/>
          </a:prstGeom>
          <a:noFill/>
        </p:spPr>
        <p:txBody>
          <a:bodyPr wrap="square" rtlCol="0">
            <a:spAutoFit/>
          </a:bodyPr>
          <a:lstStyle/>
          <a:p>
            <a:r>
              <a:rPr lang="en-US" sz="900" dirty="0">
                <a:hlinkClick r:id="rId6" tooltip="https://commons.wikimedia.org/wiki/Commons:Featured_pictures/Natural_phenomena"/>
              </a:rPr>
              <a:t>This </a:t>
            </a:r>
            <a:r>
              <a:rPr lang="en-US" sz="900" dirty="0" err="1">
                <a:hlinkClick r:id="rId6" tooltip="https://commons.wikimedia.org/wiki/Commons:Featured_pictures/Natural_phenomena"/>
              </a:rPr>
              <a:t>Pixabay</a:t>
            </a:r>
            <a:r>
              <a:rPr lang="en-US" sz="900" dirty="0">
                <a:hlinkClick r:id="rId6" tooltip="https://commons.wikimedia.org/wiki/Commons:Featured_pictures/Natural_phenomena"/>
              </a:rPr>
              <a:t> photo </a:t>
            </a:r>
            <a:r>
              <a:rPr lang="en-US" sz="900" dirty="0"/>
              <a:t>by </a:t>
            </a:r>
            <a:r>
              <a:rPr lang="en-US" sz="900" dirty="0" err="1"/>
              <a:t>Pavlofox</a:t>
            </a:r>
            <a:r>
              <a:rPr lang="en-US" sz="900" dirty="0"/>
              <a:t> is free for commercial use. </a:t>
            </a:r>
          </a:p>
        </p:txBody>
      </p:sp>
      <p:sp>
        <p:nvSpPr>
          <p:cNvPr id="9" name="Slide Number Placeholder 5">
            <a:extLst>
              <a:ext uri="{FF2B5EF4-FFF2-40B4-BE49-F238E27FC236}">
                <a16:creationId xmlns:a16="http://schemas.microsoft.com/office/drawing/2014/main" id="{4299C033-7D98-4DEC-9774-89026D797E49}"/>
              </a:ext>
            </a:extLst>
          </p:cNvPr>
          <p:cNvSpPr txBox="1">
            <a:spLocks/>
          </p:cNvSpPr>
          <p:nvPr>
            <p:custDataLst>
              <p:tags r:id="rId2"/>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6</a:t>
            </a:fld>
            <a:endParaRPr lang="en-US" dirty="0"/>
          </a:p>
        </p:txBody>
      </p:sp>
      <p:pic>
        <p:nvPicPr>
          <p:cNvPr id="7" name="Picture 6">
            <a:extLst>
              <a:ext uri="{FF2B5EF4-FFF2-40B4-BE49-F238E27FC236}">
                <a16:creationId xmlns:a16="http://schemas.microsoft.com/office/drawing/2014/main" id="{248BD6B9-04D4-4B68-A9FA-67F703FEDA29}"/>
              </a:ext>
            </a:extLst>
          </p:cNvPr>
          <p:cNvPicPr>
            <a:picLocks noChangeAspect="1"/>
          </p:cNvPicPr>
          <p:nvPr/>
        </p:nvPicPr>
        <p:blipFill>
          <a:blip r:embed="rId7"/>
          <a:stretch>
            <a:fillRect/>
          </a:stretch>
        </p:blipFill>
        <p:spPr>
          <a:xfrm>
            <a:off x="351266" y="4874296"/>
            <a:ext cx="3858422" cy="1638529"/>
          </a:xfrm>
          <a:prstGeom prst="rect">
            <a:avLst/>
          </a:prstGeom>
        </p:spPr>
      </p:pic>
      <p:pic>
        <p:nvPicPr>
          <p:cNvPr id="10" name="Picture 2" descr="Macrocomandă, Cogwheel, Unelte, Motor">
            <a:extLst>
              <a:ext uri="{FF2B5EF4-FFF2-40B4-BE49-F238E27FC236}">
                <a16:creationId xmlns:a16="http://schemas.microsoft.com/office/drawing/2014/main" id="{354BE4DE-DB46-42B4-8FE9-5D1464F63D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688" y="3163589"/>
            <a:ext cx="4934312" cy="322008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168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6FA1-91C8-4818-A13C-C411042FAF20}"/>
              </a:ext>
            </a:extLst>
          </p:cNvPr>
          <p:cNvSpPr>
            <a:spLocks noGrp="1"/>
          </p:cNvSpPr>
          <p:nvPr>
            <p:ph type="title"/>
          </p:nvPr>
        </p:nvSpPr>
        <p:spPr>
          <a:xfrm>
            <a:off x="2713220" y="828957"/>
            <a:ext cx="6554448" cy="1286160"/>
          </a:xfrm>
        </p:spPr>
        <p:txBody>
          <a:bodyPr anchor="b">
            <a:normAutofit/>
          </a:bodyPr>
          <a:lstStyle/>
          <a:p>
            <a:pPr algn="ctr"/>
            <a:r>
              <a:rPr lang="en-US" sz="2800" dirty="0"/>
              <a:t>The Role of Sensemaking</a:t>
            </a:r>
          </a:p>
        </p:txBody>
      </p:sp>
      <p:sp>
        <p:nvSpPr>
          <p:cNvPr id="3" name="Content Placeholder 2">
            <a:extLst>
              <a:ext uri="{FF2B5EF4-FFF2-40B4-BE49-F238E27FC236}">
                <a16:creationId xmlns:a16="http://schemas.microsoft.com/office/drawing/2014/main" id="{D0C7B59D-5C61-4EC7-9C42-8FF4CCC5B03B}"/>
              </a:ext>
            </a:extLst>
          </p:cNvPr>
          <p:cNvSpPr>
            <a:spLocks noGrp="1"/>
          </p:cNvSpPr>
          <p:nvPr>
            <p:ph idx="1"/>
          </p:nvPr>
        </p:nvSpPr>
        <p:spPr>
          <a:xfrm>
            <a:off x="2908093" y="2314807"/>
            <a:ext cx="6011056" cy="4419600"/>
          </a:xfrm>
        </p:spPr>
        <p:txBody>
          <a:bodyPr>
            <a:normAutofit fontScale="92500" lnSpcReduction="10000"/>
          </a:bodyPr>
          <a:lstStyle/>
          <a:p>
            <a:pPr marL="228600" indent="-228600">
              <a:spcBef>
                <a:spcPts val="0"/>
              </a:spcBef>
              <a:spcAft>
                <a:spcPts val="600"/>
              </a:spcAft>
            </a:pPr>
            <a:r>
              <a:rPr lang="en-US" sz="2000" dirty="0"/>
              <a:t>Students should be able to apply the scientific ideas in appropriate contexts to explain natural phenomena or design solutions to problems that may have several acceptable solutions. </a:t>
            </a:r>
          </a:p>
          <a:p>
            <a:pPr marL="228600" indent="-228600">
              <a:spcBef>
                <a:spcPts val="0"/>
              </a:spcBef>
              <a:spcAft>
                <a:spcPts val="600"/>
              </a:spcAft>
            </a:pPr>
            <a:r>
              <a:rPr lang="en-US" sz="2000" dirty="0"/>
              <a:t>Students should be able to construct evidence-based arguments that support these ideas or that refute alternate and commonly held naïve conceptions. </a:t>
            </a:r>
          </a:p>
          <a:p>
            <a:pPr marL="228600" indent="-228600">
              <a:spcBef>
                <a:spcPts val="0"/>
              </a:spcBef>
              <a:spcAft>
                <a:spcPts val="600"/>
              </a:spcAft>
            </a:pPr>
            <a:r>
              <a:rPr lang="en-US" sz="2000" dirty="0"/>
              <a:t>Assessments should provide opportunities for students to apply their developing science knowledge to explain phenomena or design solutions to real-world problems. </a:t>
            </a:r>
          </a:p>
          <a:p>
            <a:pPr marL="228600" indent="-228600">
              <a:spcBef>
                <a:spcPts val="0"/>
              </a:spcBef>
              <a:spcAft>
                <a:spcPts val="600"/>
              </a:spcAft>
            </a:pPr>
            <a:r>
              <a:rPr lang="en-US" sz="2000" dirty="0"/>
              <a:t>If the design of instruction is organized around phenomena and design problems, the development and design of a formative assessment has to be closely aligned to instruction.</a:t>
            </a:r>
          </a:p>
          <a:p>
            <a:pPr marL="228600" indent="-228600">
              <a:spcBef>
                <a:spcPts val="0"/>
              </a:spcBef>
              <a:spcAft>
                <a:spcPts val="600"/>
              </a:spcAft>
            </a:pPr>
            <a:r>
              <a:rPr lang="en-US" sz="2000" dirty="0"/>
              <a:t>Scenario-based tasks must address the set of scientific phenomena/design problems studied in the classroom.</a:t>
            </a:r>
            <a:endParaRPr lang="en-US" sz="1600" dirty="0"/>
          </a:p>
        </p:txBody>
      </p:sp>
      <p:pic>
        <p:nvPicPr>
          <p:cNvPr id="31" name="Picture 30">
            <a:extLst>
              <a:ext uri="{FF2B5EF4-FFF2-40B4-BE49-F238E27FC236}">
                <a16:creationId xmlns:a16="http://schemas.microsoft.com/office/drawing/2014/main" id="{E2564081-6248-4692-972B-0BD69E462B5A}"/>
              </a:ext>
            </a:extLst>
          </p:cNvPr>
          <p:cNvPicPr>
            <a:picLocks noChangeAspect="1"/>
          </p:cNvPicPr>
          <p:nvPr/>
        </p:nvPicPr>
        <p:blipFill rotWithShape="1">
          <a:blip r:embed="rId4"/>
          <a:srcRect l="56539" r="14078"/>
          <a:stretch/>
        </p:blipFill>
        <p:spPr>
          <a:xfrm>
            <a:off x="20" y="10"/>
            <a:ext cx="2908072" cy="6857990"/>
          </a:xfrm>
          <a:prstGeom prst="rect">
            <a:avLst/>
          </a:prstGeom>
          <a:effectLst/>
        </p:spPr>
      </p:pic>
      <p:cxnSp>
        <p:nvCxnSpPr>
          <p:cNvPr id="35" name="Straight Connector 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953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9785-4866-49F5-889A-0FD5DF8B0A7C}"/>
              </a:ext>
            </a:extLst>
          </p:cNvPr>
          <p:cNvSpPr>
            <a:spLocks noGrp="1"/>
          </p:cNvSpPr>
          <p:nvPr>
            <p:ph type="title"/>
          </p:nvPr>
        </p:nvSpPr>
        <p:spPr/>
        <p:txBody>
          <a:bodyPr vert="horz" lIns="91440" tIns="45720" rIns="91440" bIns="45720" rtlCol="0" anchor="ctr">
            <a:normAutofit/>
          </a:bodyPr>
          <a:lstStyle/>
          <a:p>
            <a:r>
              <a:rPr lang="en-US" dirty="0"/>
              <a:t>Continuing the Journey . . .</a:t>
            </a:r>
          </a:p>
        </p:txBody>
      </p:sp>
      <p:pic>
        <p:nvPicPr>
          <p:cNvPr id="3074" name="Picture 2" descr="Alpinist, Munţi, Călătorie, Singur, Aventura, Rutier">
            <a:extLst>
              <a:ext uri="{FF2B5EF4-FFF2-40B4-BE49-F238E27FC236}">
                <a16:creationId xmlns:a16="http://schemas.microsoft.com/office/drawing/2014/main" id="{8347A7EF-DA41-44CA-9603-6502B6A9A7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9763"/>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4C67E104-A1B2-4EA3-9BC7-2C3209D18DD5}"/>
              </a:ext>
            </a:extLst>
          </p:cNvPr>
          <p:cNvSpPr/>
          <p:nvPr/>
        </p:nvSpPr>
        <p:spPr>
          <a:xfrm>
            <a:off x="1941856" y="1284268"/>
            <a:ext cx="5570220" cy="265073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D0096E56-A469-4BA8-9672-3F9440E8F2DD}"/>
              </a:ext>
            </a:extLst>
          </p:cNvPr>
          <p:cNvSpPr/>
          <p:nvPr/>
        </p:nvSpPr>
        <p:spPr>
          <a:xfrm>
            <a:off x="1672432" y="2079487"/>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lvl="0" indent="0" algn="ctr" defTabSz="844550">
              <a:lnSpc>
                <a:spcPct val="90000"/>
              </a:lnSpc>
              <a:spcBef>
                <a:spcPct val="0"/>
              </a:spcBef>
              <a:spcAft>
                <a:spcPct val="35000"/>
              </a:spcAft>
              <a:buNone/>
            </a:pPr>
            <a:r>
              <a:rPr lang="en-US" sz="1900" kern="1200" dirty="0"/>
              <a:t>Phase 1: Unpacking Tool</a:t>
            </a:r>
          </a:p>
        </p:txBody>
      </p:sp>
      <p:sp>
        <p:nvSpPr>
          <p:cNvPr id="9" name="Freeform: Shape 8">
            <a:extLst>
              <a:ext uri="{FF2B5EF4-FFF2-40B4-BE49-F238E27FC236}">
                <a16:creationId xmlns:a16="http://schemas.microsoft.com/office/drawing/2014/main" id="{C36056B4-4764-4A08-B972-FF1F78EECB11}"/>
              </a:ext>
            </a:extLst>
          </p:cNvPr>
          <p:cNvSpPr/>
          <p:nvPr/>
        </p:nvSpPr>
        <p:spPr>
          <a:xfrm>
            <a:off x="3743986" y="2079487"/>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lvl="0" indent="0" algn="ctr" defTabSz="844550">
              <a:lnSpc>
                <a:spcPct val="90000"/>
              </a:lnSpc>
              <a:spcBef>
                <a:spcPct val="0"/>
              </a:spcBef>
              <a:spcAft>
                <a:spcPct val="35000"/>
              </a:spcAft>
              <a:buNone/>
            </a:pPr>
            <a:r>
              <a:rPr lang="en-US" sz="1900" kern="1200" dirty="0"/>
              <a:t>Phase 2: Task Specifications Tool</a:t>
            </a:r>
          </a:p>
        </p:txBody>
      </p:sp>
      <p:sp>
        <p:nvSpPr>
          <p:cNvPr id="10" name="Freeform: Shape 9">
            <a:extLst>
              <a:ext uri="{FF2B5EF4-FFF2-40B4-BE49-F238E27FC236}">
                <a16:creationId xmlns:a16="http://schemas.microsoft.com/office/drawing/2014/main" id="{2052111D-E612-4B14-BC6F-6AAE211181C2}"/>
              </a:ext>
            </a:extLst>
          </p:cNvPr>
          <p:cNvSpPr/>
          <p:nvPr/>
        </p:nvSpPr>
        <p:spPr>
          <a:xfrm>
            <a:off x="5815540" y="2079487"/>
            <a:ext cx="1965960" cy="1060293"/>
          </a:xfrm>
          <a:custGeom>
            <a:avLst/>
            <a:gdLst>
              <a:gd name="connsiteX0" fmla="*/ 0 w 1965960"/>
              <a:gd name="connsiteY0" fmla="*/ 176719 h 1060293"/>
              <a:gd name="connsiteX1" fmla="*/ 176719 w 1965960"/>
              <a:gd name="connsiteY1" fmla="*/ 0 h 1060293"/>
              <a:gd name="connsiteX2" fmla="*/ 1789241 w 1965960"/>
              <a:gd name="connsiteY2" fmla="*/ 0 h 1060293"/>
              <a:gd name="connsiteX3" fmla="*/ 1965960 w 1965960"/>
              <a:gd name="connsiteY3" fmla="*/ 176719 h 1060293"/>
              <a:gd name="connsiteX4" fmla="*/ 1965960 w 1965960"/>
              <a:gd name="connsiteY4" fmla="*/ 883574 h 1060293"/>
              <a:gd name="connsiteX5" fmla="*/ 1789241 w 1965960"/>
              <a:gd name="connsiteY5" fmla="*/ 1060293 h 1060293"/>
              <a:gd name="connsiteX6" fmla="*/ 176719 w 1965960"/>
              <a:gd name="connsiteY6" fmla="*/ 1060293 h 1060293"/>
              <a:gd name="connsiteX7" fmla="*/ 0 w 1965960"/>
              <a:gd name="connsiteY7" fmla="*/ 883574 h 1060293"/>
              <a:gd name="connsiteX8" fmla="*/ 0 w 1965960"/>
              <a:gd name="connsiteY8" fmla="*/ 176719 h 106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960" h="1060293">
                <a:moveTo>
                  <a:pt x="0" y="176719"/>
                </a:moveTo>
                <a:cubicBezTo>
                  <a:pt x="0" y="79120"/>
                  <a:pt x="79120" y="0"/>
                  <a:pt x="176719" y="0"/>
                </a:cubicBezTo>
                <a:lnTo>
                  <a:pt x="1789241" y="0"/>
                </a:lnTo>
                <a:cubicBezTo>
                  <a:pt x="1886840" y="0"/>
                  <a:pt x="1965960" y="79120"/>
                  <a:pt x="1965960" y="176719"/>
                </a:cubicBezTo>
                <a:lnTo>
                  <a:pt x="1965960" y="883574"/>
                </a:lnTo>
                <a:cubicBezTo>
                  <a:pt x="1965960" y="981173"/>
                  <a:pt x="1886840" y="1060293"/>
                  <a:pt x="1789241" y="1060293"/>
                </a:cubicBezTo>
                <a:lnTo>
                  <a:pt x="176719" y="1060293"/>
                </a:lnTo>
                <a:cubicBezTo>
                  <a:pt x="79120" y="1060293"/>
                  <a:pt x="0" y="981173"/>
                  <a:pt x="0" y="883574"/>
                </a:cubicBezTo>
                <a:lnTo>
                  <a:pt x="0" y="1767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4149" tIns="124149" rIns="124149" bIns="124149" numCol="1" spcCol="1270" anchor="ctr" anchorCtr="0">
            <a:noAutofit/>
          </a:bodyPr>
          <a:lstStyle/>
          <a:p>
            <a:pPr marL="0" lvl="0" indent="0" algn="ctr" defTabSz="844550">
              <a:lnSpc>
                <a:spcPct val="90000"/>
              </a:lnSpc>
              <a:spcBef>
                <a:spcPct val="0"/>
              </a:spcBef>
              <a:spcAft>
                <a:spcPct val="35000"/>
              </a:spcAft>
              <a:buNone/>
            </a:pPr>
            <a:r>
              <a:rPr lang="en-US" sz="1900" kern="1200" dirty="0"/>
              <a:t>Phase 3: Task, Rubric, and Exemplars</a:t>
            </a:r>
          </a:p>
        </p:txBody>
      </p:sp>
      <p:sp>
        <p:nvSpPr>
          <p:cNvPr id="6" name="Title 1">
            <a:extLst>
              <a:ext uri="{FF2B5EF4-FFF2-40B4-BE49-F238E27FC236}">
                <a16:creationId xmlns:a16="http://schemas.microsoft.com/office/drawing/2014/main" id="{00A774BD-55E0-4614-A36E-E9FFC101C602}"/>
              </a:ext>
            </a:extLst>
          </p:cNvPr>
          <p:cNvSpPr txBox="1">
            <a:spLocks/>
          </p:cNvSpPr>
          <p:nvPr/>
        </p:nvSpPr>
        <p:spPr>
          <a:xfrm>
            <a:off x="2151668" y="3935001"/>
            <a:ext cx="8229600" cy="1143000"/>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to Principled Assessment Design</a:t>
            </a:r>
          </a:p>
        </p:txBody>
      </p:sp>
      <p:pic>
        <p:nvPicPr>
          <p:cNvPr id="3076" name="Picture 4" descr="Premiul, Panglică, Rozetă, Albastru">
            <a:extLst>
              <a:ext uri="{FF2B5EF4-FFF2-40B4-BE49-F238E27FC236}">
                <a16:creationId xmlns:a16="http://schemas.microsoft.com/office/drawing/2014/main" id="{93F93F76-2083-491B-BF6F-C3BDC7428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979" y="1937526"/>
            <a:ext cx="733717" cy="13442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16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100" fill="hold">
                                          <p:stCondLst>
                                            <p:cond delay="0"/>
                                          </p:stCondLst>
                                        </p:cTn>
                                        <p:tgtEl>
                                          <p:spTgt spid="3076"/>
                                        </p:tgtEl>
                                        <p:attrNameLst>
                                          <p:attrName>r</p:attrName>
                                        </p:attrNameLst>
                                      </p:cBhvr>
                                    </p:animRot>
                                    <p:animRot by="-240000">
                                      <p:cBhvr>
                                        <p:cTn id="9" dur="200" fill="hold">
                                          <p:stCondLst>
                                            <p:cond delay="200"/>
                                          </p:stCondLst>
                                        </p:cTn>
                                        <p:tgtEl>
                                          <p:spTgt spid="3076"/>
                                        </p:tgtEl>
                                        <p:attrNameLst>
                                          <p:attrName>r</p:attrName>
                                        </p:attrNameLst>
                                      </p:cBhvr>
                                    </p:animRot>
                                    <p:animRot by="240000">
                                      <p:cBhvr>
                                        <p:cTn id="10" dur="200" fill="hold">
                                          <p:stCondLst>
                                            <p:cond delay="400"/>
                                          </p:stCondLst>
                                        </p:cTn>
                                        <p:tgtEl>
                                          <p:spTgt spid="3076"/>
                                        </p:tgtEl>
                                        <p:attrNameLst>
                                          <p:attrName>r</p:attrName>
                                        </p:attrNameLst>
                                      </p:cBhvr>
                                    </p:animRot>
                                    <p:animRot by="-240000">
                                      <p:cBhvr>
                                        <p:cTn id="11" dur="200" fill="hold">
                                          <p:stCondLst>
                                            <p:cond delay="600"/>
                                          </p:stCondLst>
                                        </p:cTn>
                                        <p:tgtEl>
                                          <p:spTgt spid="3076"/>
                                        </p:tgtEl>
                                        <p:attrNameLst>
                                          <p:attrName>r</p:attrName>
                                        </p:attrNameLst>
                                      </p:cBhvr>
                                    </p:animRot>
                                    <p:animRot by="120000">
                                      <p:cBhvr>
                                        <p:cTn id="12" dur="200" fill="hold">
                                          <p:stCondLst>
                                            <p:cond delay="800"/>
                                          </p:stCondLst>
                                        </p:cTn>
                                        <p:tgtEl>
                                          <p:spTgt spid="3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a:xfrm>
            <a:off x="292100" y="210820"/>
            <a:ext cx="8229600" cy="1143000"/>
          </a:xfrm>
        </p:spPr>
        <p:txBody>
          <a:bodyPr vert="horz" lIns="91440" tIns="45720" rIns="91440" bIns="45720" rtlCol="0" anchor="ctr">
            <a:normAutofit/>
          </a:bodyPr>
          <a:lstStyle/>
          <a:p>
            <a:r>
              <a:rPr lang="en-US" dirty="0">
                <a:effectLst/>
              </a:rPr>
              <a:t>What is a Task Specifications Tool?</a:t>
            </a:r>
            <a:endParaRPr lang="en-US" dirty="0">
              <a:effectLst/>
              <a:cs typeface="Calibri Light"/>
            </a:endParaRPr>
          </a:p>
        </p:txBody>
      </p:sp>
      <p:grpSp>
        <p:nvGrpSpPr>
          <p:cNvPr id="8" name="Group 7">
            <a:extLst>
              <a:ext uri="{FF2B5EF4-FFF2-40B4-BE49-F238E27FC236}">
                <a16:creationId xmlns:a16="http://schemas.microsoft.com/office/drawing/2014/main" id="{6A53931A-4B7E-433D-BF5B-F1611E627F91}"/>
              </a:ext>
            </a:extLst>
          </p:cNvPr>
          <p:cNvGrpSpPr/>
          <p:nvPr/>
        </p:nvGrpSpPr>
        <p:grpSpPr>
          <a:xfrm>
            <a:off x="233849" y="1458490"/>
            <a:ext cx="914400" cy="914400"/>
            <a:chOff x="175533" y="1330194"/>
            <a:chExt cx="914400" cy="914400"/>
          </a:xfrm>
        </p:grpSpPr>
        <p:pic>
          <p:nvPicPr>
            <p:cNvPr id="6" name="Graphic 16" descr="Lightbulb">
              <a:extLst>
                <a:ext uri="{FF2B5EF4-FFF2-40B4-BE49-F238E27FC236}">
                  <a16:creationId xmlns:a16="http://schemas.microsoft.com/office/drawing/2014/main" id="{7C233597-AEE3-461D-AA0B-10C0780A6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7" name="Oval 6">
              <a:extLst>
                <a:ext uri="{FF2B5EF4-FFF2-40B4-BE49-F238E27FC236}">
                  <a16:creationId xmlns:a16="http://schemas.microsoft.com/office/drawing/2014/main" id="{291FADD1-1F68-4E50-9F2F-0FB492407AE9}"/>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0E2DF0AE-E152-4F74-9959-5C8EC17312CB}"/>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
        <p:nvSpPr>
          <p:cNvPr id="19" name="Content Placeholder 3">
            <a:extLst>
              <a:ext uri="{FF2B5EF4-FFF2-40B4-BE49-F238E27FC236}">
                <a16:creationId xmlns:a16="http://schemas.microsoft.com/office/drawing/2014/main" id="{BF630B0C-F298-4E40-98C8-CF4F7EEB248C}"/>
              </a:ext>
            </a:extLst>
          </p:cNvPr>
          <p:cNvSpPr>
            <a:spLocks noGrp="1"/>
          </p:cNvSpPr>
          <p:nvPr>
            <p:ph idx="1"/>
            <p:custDataLst>
              <p:tags r:id="rId3"/>
            </p:custDataLst>
          </p:nvPr>
        </p:nvSpPr>
        <p:spPr>
          <a:xfrm>
            <a:off x="1284731" y="1458490"/>
            <a:ext cx="7016788" cy="2262100"/>
          </a:xfrm>
        </p:spPr>
        <p:txBody>
          <a:bodyPr vert="horz" lIns="91440" tIns="45720" rIns="91440" bIns="45720" rtlCol="0" anchor="t">
            <a:noAutofit/>
          </a:bodyPr>
          <a:lstStyle/>
          <a:p>
            <a:pPr marL="0" indent="0">
              <a:buNone/>
            </a:pPr>
            <a:r>
              <a:rPr lang="en-US" sz="2400" dirty="0"/>
              <a:t>To create a task, the task writer must define the aspect(s) of the PE to be assessed and make design choices about what information is presented to a student, how it is presented, how the student interacts with the tasks, and how responses are provided. </a:t>
            </a:r>
          </a:p>
          <a:p>
            <a:pPr marL="0" indent="0">
              <a:buNone/>
            </a:pPr>
            <a:endParaRPr lang="en-US" sz="2400" dirty="0"/>
          </a:p>
          <a:p>
            <a:pPr marL="0" indent="0">
              <a:buNone/>
            </a:pPr>
            <a:endParaRPr lang="en-US" sz="2200" dirty="0"/>
          </a:p>
        </p:txBody>
      </p:sp>
      <p:pic>
        <p:nvPicPr>
          <p:cNvPr id="4098" name="Picture 2" descr="Femeie, Inginer, Locul De Muncă, Lucrător, Doamnă">
            <a:extLst>
              <a:ext uri="{FF2B5EF4-FFF2-40B4-BE49-F238E27FC236}">
                <a16:creationId xmlns:a16="http://schemas.microsoft.com/office/drawing/2014/main" id="{9BAAC50E-8E9C-40AE-89BB-35628426D3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6316" y="3187640"/>
            <a:ext cx="2684888" cy="30252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669E100-346D-46DB-9B90-322E142EA3F9}"/>
              </a:ext>
            </a:extLst>
          </p:cNvPr>
          <p:cNvSpPr/>
          <p:nvPr/>
        </p:nvSpPr>
        <p:spPr>
          <a:xfrm>
            <a:off x="1284731" y="3629814"/>
            <a:ext cx="4572000" cy="1938992"/>
          </a:xfrm>
          <a:prstGeom prst="rect">
            <a:avLst/>
          </a:prstGeom>
        </p:spPr>
        <p:txBody>
          <a:bodyPr>
            <a:spAutoFit/>
          </a:bodyPr>
          <a:lstStyle/>
          <a:p>
            <a:r>
              <a:rPr lang="en-US" sz="2400" dirty="0"/>
              <a:t>The </a:t>
            </a:r>
            <a:r>
              <a:rPr lang="en-US" sz="2400" dirty="0">
                <a:solidFill>
                  <a:srgbClr val="0070C0"/>
                </a:solidFill>
              </a:rPr>
              <a:t>Task Specifications Tool </a:t>
            </a:r>
            <a:r>
              <a:rPr lang="en-US" sz="2400" dirty="0"/>
              <a:t>is a fillable template that provides key design considerations for the task writer that are needed to develop purposeful assessment tasks.</a:t>
            </a:r>
          </a:p>
        </p:txBody>
      </p:sp>
      <p:sp>
        <p:nvSpPr>
          <p:cNvPr id="10" name="Slide Number Placeholder 5">
            <a:extLst>
              <a:ext uri="{FF2B5EF4-FFF2-40B4-BE49-F238E27FC236}">
                <a16:creationId xmlns:a16="http://schemas.microsoft.com/office/drawing/2014/main" id="{85C970CB-EE6F-4504-A5EA-DBF132D4424D}"/>
              </a:ext>
            </a:extLst>
          </p:cNvPr>
          <p:cNvSpPr txBox="1">
            <a:spLocks/>
          </p:cNvSpPr>
          <p:nvPr>
            <p:custDataLst>
              <p:tags r:id="rId4"/>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9</a:t>
            </a:fld>
            <a:endParaRPr lang="en-US" dirty="0"/>
          </a:p>
        </p:txBody>
      </p:sp>
    </p:spTree>
    <p:custDataLst>
      <p:tags r:id="rId1"/>
    </p:custDataLst>
    <p:extLst>
      <p:ext uri="{BB962C8B-B14F-4D97-AF65-F5344CB8AC3E}">
        <p14:creationId xmlns:p14="http://schemas.microsoft.com/office/powerpoint/2010/main" val="3818177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DESIGN_ID_7_CUSTOM DESIGN" val="RkHjvXJf"/>
  <p:tag name="ARTICULATE_DESIGN_ID_2_CUSTOM DESIGN" val="ODG1pAzN"/>
  <p:tag name="ARTICULATE_SLIDE_COUNT" val="14"/>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53376&quot;&gt;&lt;property id=&quot;20148&quot; value=&quot;5&quot;/&gt;&lt;property id=&quot;20300&quot; value=&quot;Slide 1 - &amp;quot;Designing High- Quality Three-Dimensional Science Assessments for Classroom Use&amp;quot;&quot;/&gt;&lt;property id=&quot;20307&quot; value=&quot;1432&quot;/&gt;&lt;/object&gt;&lt;object type=&quot;3&quot; unique_id=&quot;153377&quot;&gt;&lt;property id=&quot;20148&quot; value=&quot;5&quot;/&gt;&lt;property id=&quot;20300&quot; value=&quot;Slide 2 - &amp;quot;Module 3.1: Overview of the Purpose of Developing Task Specifications&amp;quot;&quot;/&gt;&lt;property id=&quot;20307&quot; value=&quot;1441&quot;/&gt;&lt;/object&gt;&lt;object type=&quot;3&quot; unique_id=&quot;153378&quot;&gt;&lt;property id=&quot;20148&quot; value=&quot;5&quot;/&gt;&lt;property id=&quot;20300&quot; value=&quot;Slide 3 - &amp;quot;Module 3.1 Outcomes&amp;quot;&quot;/&gt;&lt;property id=&quot;20307&quot; value=&quot;731&quot;/&gt;&lt;/object&gt;&lt;object type=&quot;3&quot; unique_id=&quot;153382&quot;&gt;&lt;property id=&quot;20148&quot; value=&quot;5&quot;/&gt;&lt;property id=&quot;20300&quot; value=&quot;Slide 11 - &amp;quot;Resources and Additional Information&amp;quot;&quot;/&gt;&lt;property id=&quot;20307&quot; value=&quot;1491&quot;/&gt;&lt;/object&gt;&lt;object type=&quot;3&quot; unique_id=&quot;153383&quot;&gt;&lt;property id=&quot;20148&quot; value=&quot;5&quot;/&gt;&lt;property id=&quot;20300&quot; value=&quot;Slide 12 - &amp;quot;SCILLSS Glossary&amp;quot;&quot;/&gt;&lt;property id=&quot;20307&quot; value=&quot;1492&quot;/&gt;&lt;/object&gt;&lt;object type=&quot;3&quot; unique_id=&quot;153384&quot;&gt;&lt;property id=&quot;20148&quot; value=&quot;5&quot;/&gt;&lt;property id=&quot;20300&quot; value=&quot;Slide 14 - &amp;quot;References&amp;quot;&quot;/&gt;&lt;property id=&quot;20307&quot; value=&quot;1493&quot;/&gt;&lt;/object&gt;&lt;object type=&quot;3&quot; unique_id=&quot;162867&quot;&gt;&lt;property id=&quot;20148&quot; value=&quot;5&quot;/&gt;&lt;property id=&quot;20300&quot; value=&quot;Slide 7 - &amp;quot;The Role of Sensemaking&amp;quot;&quot;/&gt;&lt;property id=&quot;20307&quot; value=&quot;1526&quot;/&gt;&lt;/object&gt;&lt;object type=&quot;3&quot; unique_id=&quot;163919&quot;&gt;&lt;property id=&quot;20148&quot; value=&quot;5&quot;/&gt;&lt;property id=&quot;20300&quot; value=&quot;Slide 13 - &amp;quot;Resources&amp;quot;&quot;/&gt;&lt;property id=&quot;20307&quot; value=&quot;1527&quot;/&gt;&lt;/object&gt;&lt;object type=&quot;3&quot; unique_id=&quot;164980&quot;&gt;&lt;property id=&quot;20148&quot; value=&quot;5&quot;/&gt;&lt;property id=&quot;20300&quot; value=&quot;Slide 4 - &amp;quot;Defining Terms: Phenomena  &amp;amp; Designing Solutions&amp;quot;&quot;/&gt;&lt;property id=&quot;20307&quot; value=&quot;1442&quot;/&gt;&lt;/object&gt;&lt;object type=&quot;3&quot; unique_id=&quot;164981&quot;&gt;&lt;property id=&quot;20148&quot; value=&quot;5&quot;/&gt;&lt;property id=&quot;20300&quot; value=&quot;Slide 5 - &amp;quot;Scientific Phenomenon and Sensemaking — Paul Andersen, Bozeman Science&amp;quot;&quot;/&gt;&lt;property id=&quot;20307&quot; value=&quot;1522&quot;/&gt;&lt;/object&gt;&lt;object type=&quot;3&quot; unique_id=&quot;171155&quot;&gt;&lt;property id=&quot;20148&quot; value=&quot;5&quot;/&gt;&lt;property id=&quot;20300&quot; value=&quot;Slide 6 - &amp;quot;Engineering Design Problems—Paul Andersen, Bozeman Science&amp;quot;&quot;/&gt;&lt;property id=&quot;20307&quot; value=&quot;1565&quot;/&gt;&lt;/object&gt;&lt;object type=&quot;3&quot; unique_id=&quot;171157&quot;&gt;&lt;property id=&quot;20148&quot; value=&quot;5&quot;/&gt;&lt;property id=&quot;20300&quot; value=&quot;Slide 8 - &amp;quot;Continuing the Journey . . .&amp;quot;&quot;/&gt;&lt;property id=&quot;20307&quot; value=&quot;1569&quot;/&gt;&lt;/object&gt;&lt;object type=&quot;3&quot; unique_id=&quot;171158&quot;&gt;&lt;property id=&quot;20148&quot; value=&quot;5&quot;/&gt;&lt;property id=&quot;20300&quot; value=&quot;Slide 9 - &amp;quot;What is a Task Specifications Tool?&amp;quot;&quot;/&gt;&lt;property id=&quot;20307&quot; value=&quot;1567&quot;/&gt;&lt;/object&gt;&lt;object type=&quot;3&quot; unique_id=&quot;171159&quot;&gt;&lt;property id=&quot;20148&quot; value=&quot;5&quot;/&gt;&lt;property id=&quot;20300&quot; value=&quot;Slide 10 - &amp;quot;Why Develop a Task Specifications Tool?&amp;quot;&quot;/&gt;&lt;property id=&quot;20307&quot; value=&quot;1571&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4579</TotalTime>
  <Words>2475</Words>
  <Application>Microsoft Office PowerPoint</Application>
  <PresentationFormat>On-screen Show (4:3)</PresentationFormat>
  <Paragraphs>114</Paragraphs>
  <Slides>14</Slides>
  <Notes>14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14</vt:i4>
      </vt:variant>
    </vt:vector>
  </HeadingPairs>
  <TitlesOfParts>
    <vt:vector size="28" baseType="lpstr">
      <vt:lpstr>Arial</vt:lpstr>
      <vt:lpstr>Calibri</vt:lpstr>
      <vt:lpstr>Calibri Light</vt:lpstr>
      <vt:lpstr>Century Gothic</vt:lpstr>
      <vt:lpstr>Symbol</vt:lpstr>
      <vt:lpstr>Wingdings</vt:lpstr>
      <vt:lpstr>Custom Design</vt:lpstr>
      <vt:lpstr>1_Custom Design</vt:lpstr>
      <vt:lpstr>2_Custom Design</vt:lpstr>
      <vt:lpstr>3_Custom Design</vt:lpstr>
      <vt:lpstr>4_Custom Design</vt:lpstr>
      <vt:lpstr>5_Custom Design</vt:lpstr>
      <vt:lpstr>6_Custom Design</vt:lpstr>
      <vt:lpstr>7_Custom Design</vt:lpstr>
      <vt:lpstr>Designing High- Quality Three-Dimensional Science Assessments for Classroom Use</vt:lpstr>
      <vt:lpstr>Module 3.1: Overview of the Purpose of Developing Task Specifications</vt:lpstr>
      <vt:lpstr>Module 3.1 Outcomes</vt:lpstr>
      <vt:lpstr>Defining Terms: Phenomena  &amp; Designing Solutions</vt:lpstr>
      <vt:lpstr>Scientific Phenomenon and Sensemaking — Paul Andersen, Bozeman Science</vt:lpstr>
      <vt:lpstr>Engineering Design Problems—Paul Andersen, Bozeman Science</vt:lpstr>
      <vt:lpstr>The Role of Sensemaking</vt:lpstr>
      <vt:lpstr>Continuing the Journey . . .</vt:lpstr>
      <vt:lpstr>What is a Task Specifications Tool?</vt:lpstr>
      <vt:lpstr>Why Develop a Task Specifications Tool?</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Kristina Harding</dc:creator>
  <cp:lastModifiedBy>Erin Buchanan</cp:lastModifiedBy>
  <cp:revision>175</cp:revision>
  <dcterms:created xsi:type="dcterms:W3CDTF">2020-10-24T16:00:54Z</dcterms:created>
  <dcterms:modified xsi:type="dcterms:W3CDTF">2020-12-01T21:06:11Z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793E1FD2-C99B-46FF-88F8-5D2321552A10</vt:lpwstr>
  </property>
  <property fmtid="{D5CDD505-2E9C-101B-9397-08002B2CF9AE}" pid="3" name="ArticulatePath">
    <vt:lpwstr>Utilizing a Principled Assessment Design for Classroom Science Assessments_KH_10-5 (Chapter 3)</vt:lpwstr>
  </property>
</Properties>
</file>