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xml" ContentType="application/vnd.openxmlformats-officedocument.presentationml.notesSlide+xml"/>
  <Override PartName="/ppt/tags/tag18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0.xml" ContentType="application/vnd.openxmlformats-officedocument.presentationml.tags+xml"/>
  <Override PartName="/ppt/notesSlides/notesSlide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6.xml" ContentType="application/vnd.openxmlformats-officedocument.presentationml.notesSlide+xml"/>
  <Override PartName="/ppt/tags/tag195.xml" ContentType="application/vnd.openxmlformats-officedocument.presentationml.tags+xml"/>
  <Override PartName="/ppt/notesSlides/notesSlide7.xml" ContentType="application/vnd.openxmlformats-officedocument.presentationml.notesSlide+xml"/>
  <Override PartName="/ppt/tags/tag196.xml" ContentType="application/vnd.openxmlformats-officedocument.presentationml.tags+xml"/>
  <Override PartName="/ppt/notesSlides/notesSlide8.xml" ContentType="application/vnd.openxmlformats-officedocument.presentationml.notesSlide+xml"/>
  <Override PartName="/ppt/tags/tag197.xml" ContentType="application/vnd.openxmlformats-officedocument.presentationml.tags+xml"/>
  <Override PartName="/ppt/notesSlides/notesSlide9.xml" ContentType="application/vnd.openxmlformats-officedocument.presentationml.notesSlide+xml"/>
  <Override PartName="/ppt/tags/tag198.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9.xml" ContentType="application/vnd.openxmlformats-officedocument.presentationml.tags+xml"/>
  <Override PartName="/ppt/notesSlides/notesSlide1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12.xml" ContentType="application/vnd.openxmlformats-officedocument.presentationml.notesSlide+xml"/>
  <Override PartName="/ppt/tags/tag202.xml" ContentType="application/vnd.openxmlformats-officedocument.presentationml.tags+xml"/>
  <Override PartName="/ppt/notesSlides/notesSlide1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Lst>
  <p:notesMasterIdLst>
    <p:notesMasterId r:id="rId23"/>
  </p:notesMasterIdLst>
  <p:handoutMasterIdLst>
    <p:handoutMasterId r:id="rId24"/>
  </p:handoutMasterIdLst>
  <p:sldIdLst>
    <p:sldId id="1444" r:id="rId9"/>
    <p:sldId id="1445" r:id="rId10"/>
    <p:sldId id="733" r:id="rId11"/>
    <p:sldId id="1520" r:id="rId12"/>
    <p:sldId id="563" r:id="rId13"/>
    <p:sldId id="955" r:id="rId14"/>
    <p:sldId id="1521" r:id="rId15"/>
    <p:sldId id="1472" r:id="rId16"/>
    <p:sldId id="1573" r:id="rId17"/>
    <p:sldId id="1473" r:id="rId18"/>
    <p:sldId id="1494" r:id="rId19"/>
    <p:sldId id="1495" r:id="rId20"/>
    <p:sldId id="1530" r:id="rId21"/>
    <p:sldId id="1496" r:id="rId22"/>
  </p:sldIdLst>
  <p:sldSz cx="9144000" cy="6858000" type="screen4x3"/>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3.2" id="{2FD323E7-17FE-419D-BC53-8F74D3530F18}">
          <p14:sldIdLst>
            <p14:sldId id="1444"/>
            <p14:sldId id="1445"/>
            <p14:sldId id="733"/>
            <p14:sldId id="1520"/>
            <p14:sldId id="563"/>
            <p14:sldId id="955"/>
            <p14:sldId id="1521"/>
            <p14:sldId id="1472"/>
            <p14:sldId id="1573"/>
            <p14:sldId id="1473"/>
            <p14:sldId id="1494"/>
            <p14:sldId id="1495"/>
            <p14:sldId id="1530"/>
            <p14:sldId id="14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5"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74"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88"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9EBF5"/>
    <a:srgbClr val="4472C4"/>
    <a:srgbClr val="FFAE00"/>
    <a:srgbClr val="2F528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2" autoAdjust="0"/>
    <p:restoredTop sz="64160" autoAdjust="0"/>
  </p:normalViewPr>
  <p:slideViewPr>
    <p:cSldViewPr snapToGrid="0">
      <p:cViewPr varScale="1">
        <p:scale>
          <a:sx n="43" d="100"/>
          <a:sy n="43" d="100"/>
        </p:scale>
        <p:origin x="160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spcAft>
              <a:spcPts val="0"/>
            </a:spcAft>
            <a:buNone/>
          </a:pPr>
          <a:r>
            <a:rPr lang="en-US" sz="1800" dirty="0">
              <a:solidFill>
                <a:sysClr val="windowText" lastClr="000000">
                  <a:hueOff val="0"/>
                  <a:satOff val="0"/>
                  <a:lumOff val="0"/>
                  <a:alphaOff val="0"/>
                </a:sysClr>
              </a:solidFill>
              <a:latin typeface="Calibri"/>
              <a:ea typeface="+mn-ea"/>
              <a:cs typeface="+mn-cs"/>
            </a:rPr>
            <a:t>Task Specifications </a:t>
          </a:r>
        </a:p>
        <a:p>
          <a:pPr>
            <a:spcAft>
              <a:spcPct val="35000"/>
            </a:spcAft>
            <a:buNone/>
          </a:pPr>
          <a:r>
            <a:rPr lang="en-US" sz="1800" dirty="0">
              <a:solidFill>
                <a:sysClr val="windowText" lastClr="000000">
                  <a:hueOff val="0"/>
                  <a:satOff val="0"/>
                  <a:lumOff val="0"/>
                  <a:alphaOff val="0"/>
                </a:sysClr>
              </a:solidFill>
              <a:latin typeface="Calibri"/>
              <a:ea typeface="+mn-ea"/>
              <a:cs typeface="+mn-cs"/>
            </a:rPr>
            <a:t>Tool Template</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rgbClr val="B4C7E7"/>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LinFactNeighborX="459" custLinFactNeighborY="15450">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D0B24-B7D7-4BF1-B261-BD6F8A45B93E}"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92D6F9DD-8884-42BC-8326-C31DD5C6337F}">
      <dgm:prSet/>
      <dgm:spPr/>
      <dgm:t>
        <a:bodyPr/>
        <a:lstStyle/>
        <a:p>
          <a:pPr>
            <a:lnSpc>
              <a:spcPct val="100000"/>
            </a:lnSpc>
          </a:pPr>
          <a:r>
            <a:rPr lang="en-US" dirty="0">
              <a:ea typeface="+mn-lt"/>
              <a:cs typeface="+mn-lt"/>
            </a:rPr>
            <a:t>The task specifications tool provides a palette of options for determining what students know and can do.</a:t>
          </a:r>
          <a:endParaRPr lang="en-US" dirty="0"/>
        </a:p>
      </dgm:t>
    </dgm:pt>
    <dgm:pt modelId="{219E58CE-AA8C-487B-9257-E9C2C30FE790}" type="parTrans" cxnId="{054E4587-7CA4-4992-96B8-67352856FF92}">
      <dgm:prSet/>
      <dgm:spPr/>
      <dgm:t>
        <a:bodyPr/>
        <a:lstStyle/>
        <a:p>
          <a:endParaRPr lang="en-US"/>
        </a:p>
      </dgm:t>
    </dgm:pt>
    <dgm:pt modelId="{831257A0-312A-4CE5-98E5-63B257262A24}" type="sibTrans" cxnId="{054E4587-7CA4-4992-96B8-67352856FF92}">
      <dgm:prSet/>
      <dgm:spPr/>
      <dgm:t>
        <a:bodyPr/>
        <a:lstStyle/>
        <a:p>
          <a:endParaRPr lang="en-US"/>
        </a:p>
      </dgm:t>
    </dgm:pt>
    <dgm:pt modelId="{3405E0D5-85BA-403D-811A-E3444B8AFED4}">
      <dgm:prSet/>
      <dgm:spPr/>
      <dgm:t>
        <a:bodyPr/>
        <a:lstStyle/>
        <a:p>
          <a:pPr>
            <a:lnSpc>
              <a:spcPct val="100000"/>
            </a:lnSpc>
          </a:pPr>
          <a:r>
            <a:rPr lang="en-US" dirty="0">
              <a:ea typeface="+mn-lt"/>
              <a:cs typeface="+mn-lt"/>
            </a:rPr>
            <a:t>The task specifications tool requires you to think about the possible ways you can uncover evidence of student performance.</a:t>
          </a:r>
          <a:endParaRPr lang="en-US" dirty="0"/>
        </a:p>
      </dgm:t>
    </dgm:pt>
    <dgm:pt modelId="{725773A2-FBB4-4BE1-8B47-ABEB1A31EFAE}" type="parTrans" cxnId="{B206E751-BDDB-4E11-8F83-6C5DDFE45907}">
      <dgm:prSet/>
      <dgm:spPr/>
      <dgm:t>
        <a:bodyPr/>
        <a:lstStyle/>
        <a:p>
          <a:endParaRPr lang="en-US"/>
        </a:p>
      </dgm:t>
    </dgm:pt>
    <dgm:pt modelId="{4AD3A7AA-BB6D-4410-9919-1BC698136FBE}" type="sibTrans" cxnId="{B206E751-BDDB-4E11-8F83-6C5DDFE45907}">
      <dgm:prSet/>
      <dgm:spPr/>
      <dgm:t>
        <a:bodyPr/>
        <a:lstStyle/>
        <a:p>
          <a:endParaRPr lang="en-US"/>
        </a:p>
      </dgm:t>
    </dgm:pt>
    <dgm:pt modelId="{8A1C76EE-C09E-4B4A-99AE-18BAE2464048}">
      <dgm:prSet/>
      <dgm:spPr/>
      <dgm:t>
        <a:bodyPr/>
        <a:lstStyle/>
        <a:p>
          <a:pPr>
            <a:lnSpc>
              <a:spcPct val="100000"/>
            </a:lnSpc>
          </a:pPr>
          <a:r>
            <a:rPr lang="en-US" dirty="0">
              <a:ea typeface="+mn-lt"/>
              <a:cs typeface="+mn-lt"/>
            </a:rPr>
            <a:t>The inherent choice and flexibility of the task specifications tool and variable features allow educators to develop tasks that vary in complexity, focus, and sophistication.</a:t>
          </a:r>
          <a:endParaRPr lang="en-US" dirty="0"/>
        </a:p>
      </dgm:t>
    </dgm:pt>
    <dgm:pt modelId="{25C59873-47E2-4C7C-B6CC-1BEF94AA7E63}" type="parTrans" cxnId="{F1A1EAD0-E34C-47BD-9894-921C0BDDDDC5}">
      <dgm:prSet/>
      <dgm:spPr/>
      <dgm:t>
        <a:bodyPr/>
        <a:lstStyle/>
        <a:p>
          <a:endParaRPr lang="en-US"/>
        </a:p>
      </dgm:t>
    </dgm:pt>
    <dgm:pt modelId="{8F9F8549-0D7C-400E-96C4-50055D674759}" type="sibTrans" cxnId="{F1A1EAD0-E34C-47BD-9894-921C0BDDDDC5}">
      <dgm:prSet/>
      <dgm:spPr/>
      <dgm:t>
        <a:bodyPr/>
        <a:lstStyle/>
        <a:p>
          <a:endParaRPr lang="en-US"/>
        </a:p>
      </dgm:t>
    </dgm:pt>
    <dgm:pt modelId="{70DCB9DB-C388-41D8-806B-F353E87E6A55}">
      <dgm:prSet/>
      <dgm:spPr/>
      <dgm:t>
        <a:bodyPr/>
        <a:lstStyle/>
        <a:p>
          <a:pPr>
            <a:lnSpc>
              <a:spcPct val="100000"/>
            </a:lnSpc>
          </a:pPr>
          <a:r>
            <a:rPr lang="en-US" dirty="0">
              <a:ea typeface="+mn-lt"/>
              <a:cs typeface="+mn-lt"/>
            </a:rPr>
            <a:t>The same task specifications tool can be used to create multiple tasks that measure the same or different knowledge, skills, and abilities.</a:t>
          </a:r>
          <a:endParaRPr lang="en-US" dirty="0"/>
        </a:p>
      </dgm:t>
    </dgm:pt>
    <dgm:pt modelId="{697D2D20-CC9A-41C7-8067-D364F4C192B7}" type="parTrans" cxnId="{4BFC3328-517E-4068-A9E8-69C111C7E058}">
      <dgm:prSet/>
      <dgm:spPr/>
      <dgm:t>
        <a:bodyPr/>
        <a:lstStyle/>
        <a:p>
          <a:endParaRPr lang="en-US"/>
        </a:p>
      </dgm:t>
    </dgm:pt>
    <dgm:pt modelId="{B1964811-65EC-48E8-930D-2814C2D0A673}" type="sibTrans" cxnId="{4BFC3328-517E-4068-A9E8-69C111C7E058}">
      <dgm:prSet/>
      <dgm:spPr/>
      <dgm:t>
        <a:bodyPr/>
        <a:lstStyle/>
        <a:p>
          <a:endParaRPr lang="en-US"/>
        </a:p>
      </dgm:t>
    </dgm:pt>
    <dgm:pt modelId="{4A2AEA9D-2E9D-4158-A36C-F0E77B5EF761}">
      <dgm:prSet/>
      <dgm:spPr/>
      <dgm:t>
        <a:bodyPr/>
        <a:lstStyle/>
        <a:p>
          <a:pPr>
            <a:lnSpc>
              <a:spcPct val="100000"/>
            </a:lnSpc>
          </a:pPr>
          <a:r>
            <a:rPr lang="en-US" dirty="0"/>
            <a:t>Your task specifications tool should be continually refined and revised.</a:t>
          </a:r>
        </a:p>
      </dgm:t>
    </dgm:pt>
    <dgm:pt modelId="{881FFFEB-8EE3-4877-8803-48A921A8F2CD}" type="parTrans" cxnId="{649F7BC7-37E5-4E0A-9B1D-1D3EE21AFA6F}">
      <dgm:prSet/>
      <dgm:spPr/>
      <dgm:t>
        <a:bodyPr/>
        <a:lstStyle/>
        <a:p>
          <a:endParaRPr lang="en-US"/>
        </a:p>
      </dgm:t>
    </dgm:pt>
    <dgm:pt modelId="{FF48754F-5D45-45D9-9C19-69BBAA0DED7C}" type="sibTrans" cxnId="{649F7BC7-37E5-4E0A-9B1D-1D3EE21AFA6F}">
      <dgm:prSet/>
      <dgm:spPr/>
      <dgm:t>
        <a:bodyPr/>
        <a:lstStyle/>
        <a:p>
          <a:endParaRPr lang="en-US"/>
        </a:p>
      </dgm:t>
    </dgm:pt>
    <dgm:pt modelId="{CAB3A54D-672D-49BA-90D3-41F6700B2635}" type="pres">
      <dgm:prSet presAssocID="{8CED0B24-B7D7-4BF1-B261-BD6F8A45B93E}" presName="root" presStyleCnt="0">
        <dgm:presLayoutVars>
          <dgm:dir/>
          <dgm:resizeHandles val="exact"/>
        </dgm:presLayoutVars>
      </dgm:prSet>
      <dgm:spPr/>
    </dgm:pt>
    <dgm:pt modelId="{1AD4476D-071E-4CCA-B7FF-22399579C254}" type="pres">
      <dgm:prSet presAssocID="{92D6F9DD-8884-42BC-8326-C31DD5C6337F}" presName="compNode" presStyleCnt="0"/>
      <dgm:spPr/>
    </dgm:pt>
    <dgm:pt modelId="{B5E3D0B6-915E-4DC4-902B-FECF58FD6828}" type="pres">
      <dgm:prSet presAssocID="{92D6F9DD-8884-42BC-8326-C31DD5C6337F}" presName="bgRect" presStyleLbl="bgShp" presStyleIdx="0" presStyleCnt="5"/>
      <dgm:spPr/>
    </dgm:pt>
    <dgm:pt modelId="{1D49D5C9-5B0C-4882-8D93-B1566A422B58}" type="pres">
      <dgm:prSet presAssocID="{92D6F9DD-8884-42BC-8326-C31DD5C6337F}"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ecision chart"/>
        </a:ext>
      </dgm:extLst>
    </dgm:pt>
    <dgm:pt modelId="{E7E5A10A-A87B-43CF-8075-B1BC98DFDD20}" type="pres">
      <dgm:prSet presAssocID="{92D6F9DD-8884-42BC-8326-C31DD5C6337F}" presName="spaceRect" presStyleCnt="0"/>
      <dgm:spPr/>
    </dgm:pt>
    <dgm:pt modelId="{AA4299F9-18EF-4D00-9FB9-0614C1143A5C}" type="pres">
      <dgm:prSet presAssocID="{92D6F9DD-8884-42BC-8326-C31DD5C6337F}" presName="parTx" presStyleLbl="revTx" presStyleIdx="0" presStyleCnt="5">
        <dgm:presLayoutVars>
          <dgm:chMax val="0"/>
          <dgm:chPref val="0"/>
        </dgm:presLayoutVars>
      </dgm:prSet>
      <dgm:spPr/>
    </dgm:pt>
    <dgm:pt modelId="{116C069E-1309-4CC9-BB42-92BC42E0180C}" type="pres">
      <dgm:prSet presAssocID="{831257A0-312A-4CE5-98E5-63B257262A24}" presName="sibTrans" presStyleCnt="0"/>
      <dgm:spPr/>
    </dgm:pt>
    <dgm:pt modelId="{AB5384A5-76AB-46E2-A180-33760E9A0BD5}" type="pres">
      <dgm:prSet presAssocID="{3405E0D5-85BA-403D-811A-E3444B8AFED4}" presName="compNode" presStyleCnt="0"/>
      <dgm:spPr/>
    </dgm:pt>
    <dgm:pt modelId="{0AB3E95E-20C4-4CCE-82B3-A00A391679D8}" type="pres">
      <dgm:prSet presAssocID="{3405E0D5-85BA-403D-811A-E3444B8AFED4}" presName="bgRect" presStyleLbl="bgShp" presStyleIdx="1" presStyleCnt="5"/>
      <dgm:spPr/>
    </dgm:pt>
    <dgm:pt modelId="{7567C537-4971-4BD0-9B65-7890E1AB5352}" type="pres">
      <dgm:prSet presAssocID="{3405E0D5-85BA-403D-811A-E3444B8AFE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4CE29539-804A-4BB1-B049-953AD1B884B1}" type="pres">
      <dgm:prSet presAssocID="{3405E0D5-85BA-403D-811A-E3444B8AFED4}" presName="spaceRect" presStyleCnt="0"/>
      <dgm:spPr/>
    </dgm:pt>
    <dgm:pt modelId="{89773E4D-2E57-41C9-AC83-484182102ED1}" type="pres">
      <dgm:prSet presAssocID="{3405E0D5-85BA-403D-811A-E3444B8AFED4}" presName="parTx" presStyleLbl="revTx" presStyleIdx="1" presStyleCnt="5">
        <dgm:presLayoutVars>
          <dgm:chMax val="0"/>
          <dgm:chPref val="0"/>
        </dgm:presLayoutVars>
      </dgm:prSet>
      <dgm:spPr/>
    </dgm:pt>
    <dgm:pt modelId="{312D68EB-187A-4DE7-9594-5E4F00B3C314}" type="pres">
      <dgm:prSet presAssocID="{4AD3A7AA-BB6D-4410-9919-1BC698136FBE}" presName="sibTrans" presStyleCnt="0"/>
      <dgm:spPr/>
    </dgm:pt>
    <dgm:pt modelId="{5F1CA85E-D551-4792-8C2A-46E0EF636504}" type="pres">
      <dgm:prSet presAssocID="{8A1C76EE-C09E-4B4A-99AE-18BAE2464048}" presName="compNode" presStyleCnt="0"/>
      <dgm:spPr/>
    </dgm:pt>
    <dgm:pt modelId="{75521D06-2F90-4A07-A940-21C8A84D2D92}" type="pres">
      <dgm:prSet presAssocID="{8A1C76EE-C09E-4B4A-99AE-18BAE2464048}" presName="bgRect" presStyleLbl="bgShp" presStyleIdx="2" presStyleCnt="5"/>
      <dgm:spPr/>
    </dgm:pt>
    <dgm:pt modelId="{B5EA76FA-88C3-450E-8576-391D44496964}" type="pres">
      <dgm:prSet presAssocID="{8A1C76EE-C09E-4B4A-99AE-18BAE246404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F5F2FCB-6D88-4BC7-9892-15B916601CD0}" type="pres">
      <dgm:prSet presAssocID="{8A1C76EE-C09E-4B4A-99AE-18BAE2464048}" presName="spaceRect" presStyleCnt="0"/>
      <dgm:spPr/>
    </dgm:pt>
    <dgm:pt modelId="{157E9F59-02C8-479D-A59D-4BB92CAA174F}" type="pres">
      <dgm:prSet presAssocID="{8A1C76EE-C09E-4B4A-99AE-18BAE2464048}" presName="parTx" presStyleLbl="revTx" presStyleIdx="2" presStyleCnt="5">
        <dgm:presLayoutVars>
          <dgm:chMax val="0"/>
          <dgm:chPref val="0"/>
        </dgm:presLayoutVars>
      </dgm:prSet>
      <dgm:spPr/>
    </dgm:pt>
    <dgm:pt modelId="{684597C3-6E37-4FEA-BCCE-9983FD2C2864}" type="pres">
      <dgm:prSet presAssocID="{8F9F8549-0D7C-400E-96C4-50055D674759}" presName="sibTrans" presStyleCnt="0"/>
      <dgm:spPr/>
    </dgm:pt>
    <dgm:pt modelId="{F16FF50C-CD69-4988-8072-CC332F1AAA50}" type="pres">
      <dgm:prSet presAssocID="{70DCB9DB-C388-41D8-806B-F353E87E6A55}" presName="compNode" presStyleCnt="0"/>
      <dgm:spPr/>
    </dgm:pt>
    <dgm:pt modelId="{561F4D2D-CE42-465E-AA75-2D6FC0B52331}" type="pres">
      <dgm:prSet presAssocID="{70DCB9DB-C388-41D8-806B-F353E87E6A55}" presName="bgRect" presStyleLbl="bgShp" presStyleIdx="3" presStyleCnt="5"/>
      <dgm:spPr/>
    </dgm:pt>
    <dgm:pt modelId="{B9976047-2C3D-4981-864E-C53E2B061FB4}" type="pres">
      <dgm:prSet presAssocID="{70DCB9DB-C388-41D8-806B-F353E87E6A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folder"/>
        </a:ext>
      </dgm:extLst>
    </dgm:pt>
    <dgm:pt modelId="{844829AB-8C10-4EA7-B51E-E1502A88F869}" type="pres">
      <dgm:prSet presAssocID="{70DCB9DB-C388-41D8-806B-F353E87E6A55}" presName="spaceRect" presStyleCnt="0"/>
      <dgm:spPr/>
    </dgm:pt>
    <dgm:pt modelId="{11911609-D874-498D-893F-9A4C62FEAB41}" type="pres">
      <dgm:prSet presAssocID="{70DCB9DB-C388-41D8-806B-F353E87E6A55}" presName="parTx" presStyleLbl="revTx" presStyleIdx="3" presStyleCnt="5">
        <dgm:presLayoutVars>
          <dgm:chMax val="0"/>
          <dgm:chPref val="0"/>
        </dgm:presLayoutVars>
      </dgm:prSet>
      <dgm:spPr/>
    </dgm:pt>
    <dgm:pt modelId="{32000CB5-95B4-43A2-AF36-DAEF0F6A7EC2}" type="pres">
      <dgm:prSet presAssocID="{B1964811-65EC-48E8-930D-2814C2D0A673}" presName="sibTrans" presStyleCnt="0"/>
      <dgm:spPr/>
    </dgm:pt>
    <dgm:pt modelId="{9331C900-7CF4-4C27-B650-617989A747ED}" type="pres">
      <dgm:prSet presAssocID="{4A2AEA9D-2E9D-4158-A36C-F0E77B5EF761}" presName="compNode" presStyleCnt="0"/>
      <dgm:spPr/>
    </dgm:pt>
    <dgm:pt modelId="{FD719170-B99C-4A94-8528-523B95C16335}" type="pres">
      <dgm:prSet presAssocID="{4A2AEA9D-2E9D-4158-A36C-F0E77B5EF761}" presName="bgRect" presStyleLbl="bgShp" presStyleIdx="4" presStyleCnt="5"/>
      <dgm:spPr/>
    </dgm:pt>
    <dgm:pt modelId="{240021B2-8D05-4C1B-B5ED-E109705B8FEA}" type="pres">
      <dgm:prSet presAssocID="{4A2AEA9D-2E9D-4158-A36C-F0E77B5EF76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ols"/>
        </a:ext>
      </dgm:extLst>
    </dgm:pt>
    <dgm:pt modelId="{559DAF7E-87DA-434F-8C7B-C626E28226D5}" type="pres">
      <dgm:prSet presAssocID="{4A2AEA9D-2E9D-4158-A36C-F0E77B5EF761}" presName="spaceRect" presStyleCnt="0"/>
      <dgm:spPr/>
    </dgm:pt>
    <dgm:pt modelId="{D05466B4-6FE0-4B44-96BD-AFCFFA9A52E7}" type="pres">
      <dgm:prSet presAssocID="{4A2AEA9D-2E9D-4158-A36C-F0E77B5EF761}" presName="parTx" presStyleLbl="revTx" presStyleIdx="4" presStyleCnt="5">
        <dgm:presLayoutVars>
          <dgm:chMax val="0"/>
          <dgm:chPref val="0"/>
        </dgm:presLayoutVars>
      </dgm:prSet>
      <dgm:spPr/>
    </dgm:pt>
  </dgm:ptLst>
  <dgm:cxnLst>
    <dgm:cxn modelId="{DA90240F-13AE-4171-9D9A-8C28738F5E41}" type="presOf" srcId="{92D6F9DD-8884-42BC-8326-C31DD5C6337F}" destId="{AA4299F9-18EF-4D00-9FB9-0614C1143A5C}" srcOrd="0" destOrd="0" presId="urn:microsoft.com/office/officeart/2018/2/layout/IconVerticalSolidList"/>
    <dgm:cxn modelId="{4BFC3328-517E-4068-A9E8-69C111C7E058}" srcId="{8CED0B24-B7D7-4BF1-B261-BD6F8A45B93E}" destId="{70DCB9DB-C388-41D8-806B-F353E87E6A55}" srcOrd="3" destOrd="0" parTransId="{697D2D20-CC9A-41C7-8067-D364F4C192B7}" sibTransId="{B1964811-65EC-48E8-930D-2814C2D0A673}"/>
    <dgm:cxn modelId="{A7E94D6F-736E-45F2-8386-F574C6B4B5A3}" type="presOf" srcId="{3405E0D5-85BA-403D-811A-E3444B8AFED4}" destId="{89773E4D-2E57-41C9-AC83-484182102ED1}" srcOrd="0" destOrd="0" presId="urn:microsoft.com/office/officeart/2018/2/layout/IconVerticalSolidList"/>
    <dgm:cxn modelId="{B206E751-BDDB-4E11-8F83-6C5DDFE45907}" srcId="{8CED0B24-B7D7-4BF1-B261-BD6F8A45B93E}" destId="{3405E0D5-85BA-403D-811A-E3444B8AFED4}" srcOrd="1" destOrd="0" parTransId="{725773A2-FBB4-4BE1-8B47-ABEB1A31EFAE}" sibTransId="{4AD3A7AA-BB6D-4410-9919-1BC698136FBE}"/>
    <dgm:cxn modelId="{2CBDE175-3BCF-494F-83FC-4C9A87DE7335}" type="presOf" srcId="{70DCB9DB-C388-41D8-806B-F353E87E6A55}" destId="{11911609-D874-498D-893F-9A4C62FEAB41}" srcOrd="0" destOrd="0" presId="urn:microsoft.com/office/officeart/2018/2/layout/IconVerticalSolidList"/>
    <dgm:cxn modelId="{6C83EB77-ADCC-4F64-AEF4-34A8855A9B5F}" type="presOf" srcId="{8A1C76EE-C09E-4B4A-99AE-18BAE2464048}" destId="{157E9F59-02C8-479D-A59D-4BB92CAA174F}" srcOrd="0" destOrd="0" presId="urn:microsoft.com/office/officeart/2018/2/layout/IconVerticalSolidList"/>
    <dgm:cxn modelId="{E548B278-0C00-48FF-AF47-F08AC68FCED7}" type="presOf" srcId="{4A2AEA9D-2E9D-4158-A36C-F0E77B5EF761}" destId="{D05466B4-6FE0-4B44-96BD-AFCFFA9A52E7}" srcOrd="0" destOrd="0" presId="urn:microsoft.com/office/officeart/2018/2/layout/IconVerticalSolidList"/>
    <dgm:cxn modelId="{054E4587-7CA4-4992-96B8-67352856FF92}" srcId="{8CED0B24-B7D7-4BF1-B261-BD6F8A45B93E}" destId="{92D6F9DD-8884-42BC-8326-C31DD5C6337F}" srcOrd="0" destOrd="0" parTransId="{219E58CE-AA8C-487B-9257-E9C2C30FE790}" sibTransId="{831257A0-312A-4CE5-98E5-63B257262A24}"/>
    <dgm:cxn modelId="{53650493-52F8-4216-8D6B-E0E510ED8FE8}" type="presOf" srcId="{8CED0B24-B7D7-4BF1-B261-BD6F8A45B93E}" destId="{CAB3A54D-672D-49BA-90D3-41F6700B2635}" srcOrd="0" destOrd="0" presId="urn:microsoft.com/office/officeart/2018/2/layout/IconVerticalSolidList"/>
    <dgm:cxn modelId="{649F7BC7-37E5-4E0A-9B1D-1D3EE21AFA6F}" srcId="{8CED0B24-B7D7-4BF1-B261-BD6F8A45B93E}" destId="{4A2AEA9D-2E9D-4158-A36C-F0E77B5EF761}" srcOrd="4" destOrd="0" parTransId="{881FFFEB-8EE3-4877-8803-48A921A8F2CD}" sibTransId="{FF48754F-5D45-45D9-9C19-69BBAA0DED7C}"/>
    <dgm:cxn modelId="{F1A1EAD0-E34C-47BD-9894-921C0BDDDDC5}" srcId="{8CED0B24-B7D7-4BF1-B261-BD6F8A45B93E}" destId="{8A1C76EE-C09E-4B4A-99AE-18BAE2464048}" srcOrd="2" destOrd="0" parTransId="{25C59873-47E2-4C7C-B6CC-1BEF94AA7E63}" sibTransId="{8F9F8549-0D7C-400E-96C4-50055D674759}"/>
    <dgm:cxn modelId="{C8F06D94-109B-48D6-AFBD-1D8D36631037}" type="presParOf" srcId="{CAB3A54D-672D-49BA-90D3-41F6700B2635}" destId="{1AD4476D-071E-4CCA-B7FF-22399579C254}" srcOrd="0" destOrd="0" presId="urn:microsoft.com/office/officeart/2018/2/layout/IconVerticalSolidList"/>
    <dgm:cxn modelId="{77584E86-0A91-4C30-A35D-91A72C1B717D}" type="presParOf" srcId="{1AD4476D-071E-4CCA-B7FF-22399579C254}" destId="{B5E3D0B6-915E-4DC4-902B-FECF58FD6828}" srcOrd="0" destOrd="0" presId="urn:microsoft.com/office/officeart/2018/2/layout/IconVerticalSolidList"/>
    <dgm:cxn modelId="{9BC2EFE8-1AAA-44F0-8F49-DC1620BBDE7A}" type="presParOf" srcId="{1AD4476D-071E-4CCA-B7FF-22399579C254}" destId="{1D49D5C9-5B0C-4882-8D93-B1566A422B58}" srcOrd="1" destOrd="0" presId="urn:microsoft.com/office/officeart/2018/2/layout/IconVerticalSolidList"/>
    <dgm:cxn modelId="{3DF44FCD-5930-4BE2-8823-32FCAF80B855}" type="presParOf" srcId="{1AD4476D-071E-4CCA-B7FF-22399579C254}" destId="{E7E5A10A-A87B-43CF-8075-B1BC98DFDD20}" srcOrd="2" destOrd="0" presId="urn:microsoft.com/office/officeart/2018/2/layout/IconVerticalSolidList"/>
    <dgm:cxn modelId="{6D7602FA-168D-481D-9D1C-4AD86027D870}" type="presParOf" srcId="{1AD4476D-071E-4CCA-B7FF-22399579C254}" destId="{AA4299F9-18EF-4D00-9FB9-0614C1143A5C}" srcOrd="3" destOrd="0" presId="urn:microsoft.com/office/officeart/2018/2/layout/IconVerticalSolidList"/>
    <dgm:cxn modelId="{E5E72A63-C62C-442C-8ADC-D45BF9DC5687}" type="presParOf" srcId="{CAB3A54D-672D-49BA-90D3-41F6700B2635}" destId="{116C069E-1309-4CC9-BB42-92BC42E0180C}" srcOrd="1" destOrd="0" presId="urn:microsoft.com/office/officeart/2018/2/layout/IconVerticalSolidList"/>
    <dgm:cxn modelId="{4DED3208-1393-41EF-A43B-77FC591066A8}" type="presParOf" srcId="{CAB3A54D-672D-49BA-90D3-41F6700B2635}" destId="{AB5384A5-76AB-46E2-A180-33760E9A0BD5}" srcOrd="2" destOrd="0" presId="urn:microsoft.com/office/officeart/2018/2/layout/IconVerticalSolidList"/>
    <dgm:cxn modelId="{EDA6DCF4-7874-48F8-B3D9-6B61DB43A8F6}" type="presParOf" srcId="{AB5384A5-76AB-46E2-A180-33760E9A0BD5}" destId="{0AB3E95E-20C4-4CCE-82B3-A00A391679D8}" srcOrd="0" destOrd="0" presId="urn:microsoft.com/office/officeart/2018/2/layout/IconVerticalSolidList"/>
    <dgm:cxn modelId="{CD659397-C65F-4264-844F-DA1AB9216675}" type="presParOf" srcId="{AB5384A5-76AB-46E2-A180-33760E9A0BD5}" destId="{7567C537-4971-4BD0-9B65-7890E1AB5352}" srcOrd="1" destOrd="0" presId="urn:microsoft.com/office/officeart/2018/2/layout/IconVerticalSolidList"/>
    <dgm:cxn modelId="{186A02A3-E7EC-48FE-945C-C6BB13A723CB}" type="presParOf" srcId="{AB5384A5-76AB-46E2-A180-33760E9A0BD5}" destId="{4CE29539-804A-4BB1-B049-953AD1B884B1}" srcOrd="2" destOrd="0" presId="urn:microsoft.com/office/officeart/2018/2/layout/IconVerticalSolidList"/>
    <dgm:cxn modelId="{939CA0E9-750F-4BF1-85C8-7D1BBA6579F0}" type="presParOf" srcId="{AB5384A5-76AB-46E2-A180-33760E9A0BD5}" destId="{89773E4D-2E57-41C9-AC83-484182102ED1}" srcOrd="3" destOrd="0" presId="urn:microsoft.com/office/officeart/2018/2/layout/IconVerticalSolidList"/>
    <dgm:cxn modelId="{ADAAD795-2A1F-4992-A03C-B3BC9BE54272}" type="presParOf" srcId="{CAB3A54D-672D-49BA-90D3-41F6700B2635}" destId="{312D68EB-187A-4DE7-9594-5E4F00B3C314}" srcOrd="3" destOrd="0" presId="urn:microsoft.com/office/officeart/2018/2/layout/IconVerticalSolidList"/>
    <dgm:cxn modelId="{2D776DA0-F7A4-4082-AAEF-1FBE8D00DAFB}" type="presParOf" srcId="{CAB3A54D-672D-49BA-90D3-41F6700B2635}" destId="{5F1CA85E-D551-4792-8C2A-46E0EF636504}" srcOrd="4" destOrd="0" presId="urn:microsoft.com/office/officeart/2018/2/layout/IconVerticalSolidList"/>
    <dgm:cxn modelId="{A14A2D57-165A-4FF2-AD18-6F29471A2BD7}" type="presParOf" srcId="{5F1CA85E-D551-4792-8C2A-46E0EF636504}" destId="{75521D06-2F90-4A07-A940-21C8A84D2D92}" srcOrd="0" destOrd="0" presId="urn:microsoft.com/office/officeart/2018/2/layout/IconVerticalSolidList"/>
    <dgm:cxn modelId="{46D86474-1307-4C66-A80E-33FF2F69388C}" type="presParOf" srcId="{5F1CA85E-D551-4792-8C2A-46E0EF636504}" destId="{B5EA76FA-88C3-450E-8576-391D44496964}" srcOrd="1" destOrd="0" presId="urn:microsoft.com/office/officeart/2018/2/layout/IconVerticalSolidList"/>
    <dgm:cxn modelId="{75872194-7156-4D26-A202-BDF8BC6003C9}" type="presParOf" srcId="{5F1CA85E-D551-4792-8C2A-46E0EF636504}" destId="{BF5F2FCB-6D88-4BC7-9892-15B916601CD0}" srcOrd="2" destOrd="0" presId="urn:microsoft.com/office/officeart/2018/2/layout/IconVerticalSolidList"/>
    <dgm:cxn modelId="{FEFA6DB2-8C5B-4CC1-BCA6-45389C1BA642}" type="presParOf" srcId="{5F1CA85E-D551-4792-8C2A-46E0EF636504}" destId="{157E9F59-02C8-479D-A59D-4BB92CAA174F}" srcOrd="3" destOrd="0" presId="urn:microsoft.com/office/officeart/2018/2/layout/IconVerticalSolidList"/>
    <dgm:cxn modelId="{C06AA1F4-C0C9-45BB-AA9D-96489C3971A5}" type="presParOf" srcId="{CAB3A54D-672D-49BA-90D3-41F6700B2635}" destId="{684597C3-6E37-4FEA-BCCE-9983FD2C2864}" srcOrd="5" destOrd="0" presId="urn:microsoft.com/office/officeart/2018/2/layout/IconVerticalSolidList"/>
    <dgm:cxn modelId="{908BAD6F-8E13-45C0-8A7F-A40705221DDF}" type="presParOf" srcId="{CAB3A54D-672D-49BA-90D3-41F6700B2635}" destId="{F16FF50C-CD69-4988-8072-CC332F1AAA50}" srcOrd="6" destOrd="0" presId="urn:microsoft.com/office/officeart/2018/2/layout/IconVerticalSolidList"/>
    <dgm:cxn modelId="{55D2DA22-B713-4A32-9FBE-DFA12572345F}" type="presParOf" srcId="{F16FF50C-CD69-4988-8072-CC332F1AAA50}" destId="{561F4D2D-CE42-465E-AA75-2D6FC0B52331}" srcOrd="0" destOrd="0" presId="urn:microsoft.com/office/officeart/2018/2/layout/IconVerticalSolidList"/>
    <dgm:cxn modelId="{5696C691-46E6-434F-B7A3-1508E1D79792}" type="presParOf" srcId="{F16FF50C-CD69-4988-8072-CC332F1AAA50}" destId="{B9976047-2C3D-4981-864E-C53E2B061FB4}" srcOrd="1" destOrd="0" presId="urn:microsoft.com/office/officeart/2018/2/layout/IconVerticalSolidList"/>
    <dgm:cxn modelId="{FE6E5D7F-A005-4B94-8A89-00956F46D691}" type="presParOf" srcId="{F16FF50C-CD69-4988-8072-CC332F1AAA50}" destId="{844829AB-8C10-4EA7-B51E-E1502A88F869}" srcOrd="2" destOrd="0" presId="urn:microsoft.com/office/officeart/2018/2/layout/IconVerticalSolidList"/>
    <dgm:cxn modelId="{0F9AAE84-7C22-41D7-8E81-A6AD67C093CB}" type="presParOf" srcId="{F16FF50C-CD69-4988-8072-CC332F1AAA50}" destId="{11911609-D874-498D-893F-9A4C62FEAB41}" srcOrd="3" destOrd="0" presId="urn:microsoft.com/office/officeart/2018/2/layout/IconVerticalSolidList"/>
    <dgm:cxn modelId="{312A54D3-8848-4322-A42B-ABD18B1B5CE9}" type="presParOf" srcId="{CAB3A54D-672D-49BA-90D3-41F6700B2635}" destId="{32000CB5-95B4-43A2-AF36-DAEF0F6A7EC2}" srcOrd="7" destOrd="0" presId="urn:microsoft.com/office/officeart/2018/2/layout/IconVerticalSolidList"/>
    <dgm:cxn modelId="{CC5B0E80-2ECF-4B62-81F3-20930D820645}" type="presParOf" srcId="{CAB3A54D-672D-49BA-90D3-41F6700B2635}" destId="{9331C900-7CF4-4C27-B650-617989A747ED}" srcOrd="8" destOrd="0" presId="urn:microsoft.com/office/officeart/2018/2/layout/IconVerticalSolidList"/>
    <dgm:cxn modelId="{0907256D-F193-4518-9766-BFF2EC7B5828}" type="presParOf" srcId="{9331C900-7CF4-4C27-B650-617989A747ED}" destId="{FD719170-B99C-4A94-8528-523B95C16335}" srcOrd="0" destOrd="0" presId="urn:microsoft.com/office/officeart/2018/2/layout/IconVerticalSolidList"/>
    <dgm:cxn modelId="{03575B3B-3E4F-4F1B-99FC-41FB01641A5C}" type="presParOf" srcId="{9331C900-7CF4-4C27-B650-617989A747ED}" destId="{240021B2-8D05-4C1B-B5ED-E109705B8FEA}" srcOrd="1" destOrd="0" presId="urn:microsoft.com/office/officeart/2018/2/layout/IconVerticalSolidList"/>
    <dgm:cxn modelId="{0789B78E-63A9-4102-B9E2-CCF432B2C7B5}" type="presParOf" srcId="{9331C900-7CF4-4C27-B650-617989A747ED}" destId="{559DAF7E-87DA-434F-8C7B-C626E28226D5}" srcOrd="2" destOrd="0" presId="urn:microsoft.com/office/officeart/2018/2/layout/IconVerticalSolidList"/>
    <dgm:cxn modelId="{9C591158-F8A5-492F-896E-D8165E5E2B33}" type="presParOf" srcId="{9331C900-7CF4-4C27-B650-617989A747ED}" destId="{D05466B4-6FE0-4B44-96BD-AFCFFA9A52E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221030" y="790661"/>
          <a:ext cx="4068365" cy="4069270"/>
        </a:xfrm>
        <a:prstGeom prst="circularArrow">
          <a:avLst>
            <a:gd name="adj1" fmla="val 10980"/>
            <a:gd name="adj2" fmla="val 1142322"/>
            <a:gd name="adj3" fmla="val 4500000"/>
            <a:gd name="adj4" fmla="val 10800000"/>
            <a:gd name="adj5" fmla="val 12500"/>
          </a:avLst>
        </a:prstGeom>
        <a:solidFill>
          <a:srgbClr val="B4C7E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129889" y="2439082"/>
          <a:ext cx="2270185" cy="1134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ysClr val="windowText" lastClr="000000">
                  <a:hueOff val="0"/>
                  <a:satOff val="0"/>
                  <a:lumOff val="0"/>
                  <a:alphaOff val="0"/>
                </a:sysClr>
              </a:solidFill>
              <a:latin typeface="Calibri"/>
              <a:ea typeface="+mn-ea"/>
              <a:cs typeface="+mn-cs"/>
            </a:rPr>
            <a:t>Task Specifications </a:t>
          </a:r>
        </a:p>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a:ea typeface="+mn-ea"/>
              <a:cs typeface="+mn-cs"/>
            </a:rPr>
            <a:t>Tool Template</a:t>
          </a:r>
        </a:p>
      </dsp:txBody>
      <dsp:txXfrm>
        <a:off x="2129889" y="2439082"/>
        <a:ext cx="2270185" cy="1134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3D0B6-915E-4DC4-902B-FECF58FD6828}">
      <dsp:nvSpPr>
        <dsp:cNvPr id="0" name=""/>
        <dsp:cNvSpPr/>
      </dsp:nvSpPr>
      <dsp:spPr>
        <a:xfrm>
          <a:off x="0" y="3736"/>
          <a:ext cx="8229600" cy="79594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49D5C9-5B0C-4882-8D93-B1566A422B58}">
      <dsp:nvSpPr>
        <dsp:cNvPr id="0" name=""/>
        <dsp:cNvSpPr/>
      </dsp:nvSpPr>
      <dsp:spPr>
        <a:xfrm>
          <a:off x="240773" y="182824"/>
          <a:ext cx="437769" cy="43776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4299F9-18EF-4D00-9FB9-0614C1143A5C}">
      <dsp:nvSpPr>
        <dsp:cNvPr id="0" name=""/>
        <dsp:cNvSpPr/>
      </dsp:nvSpPr>
      <dsp:spPr>
        <a:xfrm>
          <a:off x="919315" y="3736"/>
          <a:ext cx="7310284" cy="79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37" tIns="84237" rIns="84237" bIns="84237"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rPr>
            <a:t>The task specifications tool provides a palette of options for determining what students know and can do.</a:t>
          </a:r>
          <a:endParaRPr lang="en-US" sz="1600" kern="1200" dirty="0"/>
        </a:p>
      </dsp:txBody>
      <dsp:txXfrm>
        <a:off x="919315" y="3736"/>
        <a:ext cx="7310284" cy="795943"/>
      </dsp:txXfrm>
    </dsp:sp>
    <dsp:sp modelId="{0AB3E95E-20C4-4CCE-82B3-A00A391679D8}">
      <dsp:nvSpPr>
        <dsp:cNvPr id="0" name=""/>
        <dsp:cNvSpPr/>
      </dsp:nvSpPr>
      <dsp:spPr>
        <a:xfrm>
          <a:off x="0" y="998666"/>
          <a:ext cx="8229600" cy="79594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67C537-4971-4BD0-9B65-7890E1AB5352}">
      <dsp:nvSpPr>
        <dsp:cNvPr id="0" name=""/>
        <dsp:cNvSpPr/>
      </dsp:nvSpPr>
      <dsp:spPr>
        <a:xfrm>
          <a:off x="240773" y="1177754"/>
          <a:ext cx="437769" cy="437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773E4D-2E57-41C9-AC83-484182102ED1}">
      <dsp:nvSpPr>
        <dsp:cNvPr id="0" name=""/>
        <dsp:cNvSpPr/>
      </dsp:nvSpPr>
      <dsp:spPr>
        <a:xfrm>
          <a:off x="919315" y="998666"/>
          <a:ext cx="7310284" cy="79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37" tIns="84237" rIns="84237" bIns="84237"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rPr>
            <a:t>The task specifications tool requires you to think about the possible ways you can uncover evidence of student performance.</a:t>
          </a:r>
          <a:endParaRPr lang="en-US" sz="1600" kern="1200" dirty="0"/>
        </a:p>
      </dsp:txBody>
      <dsp:txXfrm>
        <a:off x="919315" y="998666"/>
        <a:ext cx="7310284" cy="795943"/>
      </dsp:txXfrm>
    </dsp:sp>
    <dsp:sp modelId="{75521D06-2F90-4A07-A940-21C8A84D2D92}">
      <dsp:nvSpPr>
        <dsp:cNvPr id="0" name=""/>
        <dsp:cNvSpPr/>
      </dsp:nvSpPr>
      <dsp:spPr>
        <a:xfrm>
          <a:off x="0" y="1993596"/>
          <a:ext cx="8229600" cy="79594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EA76FA-88C3-450E-8576-391D44496964}">
      <dsp:nvSpPr>
        <dsp:cNvPr id="0" name=""/>
        <dsp:cNvSpPr/>
      </dsp:nvSpPr>
      <dsp:spPr>
        <a:xfrm>
          <a:off x="240773" y="2172683"/>
          <a:ext cx="437769" cy="437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7E9F59-02C8-479D-A59D-4BB92CAA174F}">
      <dsp:nvSpPr>
        <dsp:cNvPr id="0" name=""/>
        <dsp:cNvSpPr/>
      </dsp:nvSpPr>
      <dsp:spPr>
        <a:xfrm>
          <a:off x="919315" y="1993596"/>
          <a:ext cx="7310284" cy="79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37" tIns="84237" rIns="84237" bIns="84237"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rPr>
            <a:t>The inherent choice and flexibility of the task specifications tool and variable features allow educators to develop tasks that vary in complexity, focus, and sophistication.</a:t>
          </a:r>
          <a:endParaRPr lang="en-US" sz="1600" kern="1200" dirty="0"/>
        </a:p>
      </dsp:txBody>
      <dsp:txXfrm>
        <a:off x="919315" y="1993596"/>
        <a:ext cx="7310284" cy="795943"/>
      </dsp:txXfrm>
    </dsp:sp>
    <dsp:sp modelId="{561F4D2D-CE42-465E-AA75-2D6FC0B52331}">
      <dsp:nvSpPr>
        <dsp:cNvPr id="0" name=""/>
        <dsp:cNvSpPr/>
      </dsp:nvSpPr>
      <dsp:spPr>
        <a:xfrm>
          <a:off x="0" y="2988526"/>
          <a:ext cx="8229600" cy="79594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976047-2C3D-4981-864E-C53E2B061FB4}">
      <dsp:nvSpPr>
        <dsp:cNvPr id="0" name=""/>
        <dsp:cNvSpPr/>
      </dsp:nvSpPr>
      <dsp:spPr>
        <a:xfrm>
          <a:off x="240773" y="3167613"/>
          <a:ext cx="437769" cy="4377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911609-D874-498D-893F-9A4C62FEAB41}">
      <dsp:nvSpPr>
        <dsp:cNvPr id="0" name=""/>
        <dsp:cNvSpPr/>
      </dsp:nvSpPr>
      <dsp:spPr>
        <a:xfrm>
          <a:off x="919315" y="2988526"/>
          <a:ext cx="7310284" cy="79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37" tIns="84237" rIns="84237" bIns="84237"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rPr>
            <a:t>The same task specifications tool can be used to create multiple tasks that measure the same or different knowledge, skills, and abilities.</a:t>
          </a:r>
          <a:endParaRPr lang="en-US" sz="1600" kern="1200" dirty="0"/>
        </a:p>
      </dsp:txBody>
      <dsp:txXfrm>
        <a:off x="919315" y="2988526"/>
        <a:ext cx="7310284" cy="795943"/>
      </dsp:txXfrm>
    </dsp:sp>
    <dsp:sp modelId="{FD719170-B99C-4A94-8528-523B95C16335}">
      <dsp:nvSpPr>
        <dsp:cNvPr id="0" name=""/>
        <dsp:cNvSpPr/>
      </dsp:nvSpPr>
      <dsp:spPr>
        <a:xfrm>
          <a:off x="0" y="3983456"/>
          <a:ext cx="8229600" cy="79594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0021B2-8D05-4C1B-B5ED-E109705B8FEA}">
      <dsp:nvSpPr>
        <dsp:cNvPr id="0" name=""/>
        <dsp:cNvSpPr/>
      </dsp:nvSpPr>
      <dsp:spPr>
        <a:xfrm>
          <a:off x="240773" y="4162543"/>
          <a:ext cx="437769" cy="4377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5466B4-6FE0-4B44-96BD-AFCFFA9A52E7}">
      <dsp:nvSpPr>
        <dsp:cNvPr id="0" name=""/>
        <dsp:cNvSpPr/>
      </dsp:nvSpPr>
      <dsp:spPr>
        <a:xfrm>
          <a:off x="919315" y="3983456"/>
          <a:ext cx="7310284" cy="79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37" tIns="84237" rIns="84237" bIns="84237" numCol="1" spcCol="1270" anchor="ctr" anchorCtr="0">
          <a:noAutofit/>
        </a:bodyPr>
        <a:lstStyle/>
        <a:p>
          <a:pPr marL="0" lvl="0" indent="0" algn="l" defTabSz="711200">
            <a:lnSpc>
              <a:spcPct val="100000"/>
            </a:lnSpc>
            <a:spcBef>
              <a:spcPct val="0"/>
            </a:spcBef>
            <a:spcAft>
              <a:spcPct val="35000"/>
            </a:spcAft>
            <a:buNone/>
          </a:pPr>
          <a:r>
            <a:rPr lang="en-US" sz="1600" kern="1200" dirty="0"/>
            <a:t>Your task specifications tool should be continually refined and revised.</a:t>
          </a:r>
        </a:p>
      </dsp:txBody>
      <dsp:txXfrm>
        <a:off x="919315" y="3983456"/>
        <a:ext cx="7310284" cy="79594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third of four chapters in a digital workbook on designing high-quality three-dimensional science assessment tasks for classroom use. This workbook is intended to help educators design and evaluate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a:p>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8123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the unpacking tool, the task specifications tool can be a bit time-intensive, but it has long-lasting benefits. It remains a living, foundational document that can be used within a classroom, building, or district to create a suite of assessment tasks aligned to a performance expectation. Individual classroom educators or teams of educators collaborating in the design of common building or district assessments can revisit and refine the task specifications tool over time as they further reflect on and understand what students are expected to know and be able to do in science. Regardless of who uses the tool and for what purpose, it provides a means for educators to translate the PE-specific unpacking of the three dimensions into assessment tasks and to determine what counts as evidence for student learning. The task specifications tool provides an important set of considerations for the task designer when developing classroom-based assessment tasks.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moment to read and reflect on these concluding remarks. Think about how the elements of the task specifications tool provide a menu of options that a task writer could select from to design a variety of tasks that align to a PE but range in complexity, focus, or sophistication. Consider why engaging in the development of a task specifications tool is an important and useful phase in the principled-design process and how the tool contributes to the design of high-quality, multi-dimensional classroom assessment tasks.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module, Module 3.3, we offer a guided activity to engage more deeply in the elements of the task specifications tool. We will examine a series of statements from a completed task specifications tool and sort the statements into the appropriate element of the tool. This activity will provide practice differentiating between the various elements of the tool, including the KSAs, student demonstrations of learning, work products, task features, aspects of the assessment task that can be varied to shift complexity or focus, and assessment boundaries.</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308392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dirty="0"/>
              <a:t>Thank you for your engagement in this third chapter of the SCILLSS </a:t>
            </a:r>
            <a:r>
              <a:rPr lang="en-US" sz="1200" dirty="0">
                <a:solidFill>
                  <a:sysClr val="windowText" lastClr="000000"/>
                </a:solidFill>
              </a:rPr>
              <a:t>digital workbook on designing high quality three-dimensional science assessment tasks for classroom use.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353105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366196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416282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14</a:t>
            </a:fld>
            <a:endParaRPr lang="en-US"/>
          </a:p>
        </p:txBody>
      </p:sp>
    </p:spTree>
    <p:extLst>
      <p:ext uri="{BB962C8B-B14F-4D97-AF65-F5344CB8AC3E}">
        <p14:creationId xmlns:p14="http://schemas.microsoft.com/office/powerpoint/2010/main" val="38198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3 of this workbook includes a series of six modules. Together these six modules provide an in-depth exploration of the second phase of principled assessment design: development of the task specifications tool. In this chapter, we focus on translating the unpacking of the three dimensions of a specific performance expectation, or indicator, into assessment tasks using a task specifications tool. We provide opportunities for you to engage in interactive activities and explore and use our design template to complete your own task specifications tool for a three-dimensional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Module 3.2, we articulate the process for engaging in intentional assessment design by considering the elements of the task specifications tool. We also begin to consider the situations that will elicit evidence to support meaningful interpretations of students’ science learning. In later modules, we offer resources, key strategies, and guiding questions for completing a task specifications tool.</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54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Module 3.2, our intent is to help you more deeply understand and distinguish between the various components of the task specifications tool so that you can recognize these elements and understand how they relate to task development and what is being measured. We will walk you through a model task specifications tool and provide additional completed samples across grade bands so that you can understand the outcomes of the process.</a:t>
            </a:r>
            <a:br>
              <a:rPr lang="en-US" sz="1200" kern="1200" dirty="0">
                <a:solidFill>
                  <a:schemeClr val="tx1"/>
                </a:solidFill>
                <a:effectLst/>
                <a:latin typeface="+mn-lt"/>
                <a:ea typeface="+mn-ea"/>
                <a:cs typeface="+mn-cs"/>
              </a:rPr>
            </a:br>
            <a:endParaRPr lang="en-US" b="0"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begin development of the task specifications tool, we must translate the key aspects and prior knowledge of the three dimensions of a PE from the unpacking tool into a palette of design choices. Intentional design choices define what information is presented to a student, how it is presented, how the student interacts with the tasks, and how responses are provided. Let’s explore the types and nature of these design choices by reviewing the various elements of the task specifications tool. In the next few slides, we will introduce and define each element in the left column and provide one or more examples of the element in the middle column.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element is straight-forward, and we already have it completed. We indicate the PE for which we are developing the task specifications tool. It might seem like a “moot” point, but we are always coming back to it. It is the focus of our work. Every aspect of the task specifications tool must align to the PE. In this example, the grade 5 PE is </a:t>
            </a:r>
            <a:r>
              <a:rPr lang="en-US" sz="1200" i="1" kern="1200" dirty="0">
                <a:solidFill>
                  <a:schemeClr val="tx1"/>
                </a:solidFill>
                <a:effectLst/>
                <a:latin typeface="+mn-lt"/>
                <a:ea typeface="+mn-ea"/>
                <a:cs typeface="+mn-cs"/>
              </a:rPr>
              <a:t>5-PS1-1: Develop a model to describe that matter is made of particles too small to be seen.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are the Knowledge, Skills, and Abilities (KSAs). The purpose of the KSAs is to identify the focus of the PE. Each of these statements specifies what it is that students are expected to demonstrate to provide the evidence that they have learned one or more aspects of the PE. Remember, NGSS-like standards may present KSAs that we haven’t taught before. There is new content here that we need to understand well. We must carefully analyze and synthesize the key aspects of the dimensions, both independently and collectively, from the unpacking tool to craft the KSA statements.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PE that you unpack will likely be very dense. Your unpacking documents will probably be quite lengthy when you are finished analyzing each of the dimensions. As a result, one PE may have three to six KSAs depending on how dense or packed it is with respect to the DCIs or the SEPs or the CCCs. When you develop the KSAs, they can also represent multiple aspects of the PE, but they don’t all have to be at the level, or grain size, of the PE. Some of the KSAs might be more discrete; they may just look at a particular dimension rather than more than one dimension. For example, one KSA may reflect more of a DCI while another KSA represents two dimensions and includes a SEP or a CCC. It’s important to understand that KSAs are graduated in their depth and breadth. However, together, these statements collectively meet the expectations of the PE.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consider for a moment the purpose of KSAs and how they inform task development. As a task designer, you will select one or more KSAs from this menu of options for measurement by the assessment task. You may decide that your assessment task is just going to address a single KSA or a small aspect of the PE. As tasks become more graduated and complex, we would expect to see them address more KSAs associated with that PE. These KSAs can represent science learning that you measure midway through or even a quarter of the way through instruction just to make sure your students are on track. The KSAs are also your opportunity to put back together some aspects of the multiple dimensions that you teased apart in the unpacking.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notice in the grade 5 example the PE is fairly simple and not as dense. You’ll notice that not all PEs are created equal. Some are more complex than others, and some have a broad range of representation of the dimensions. Going through the exercise of unpacking the PEs really gives you a solid understanding of how they vary in their complexity. Performance expectations become increasingly dense across grade levels because of the progression in the sophistication of science and the expectations for students to build on what they know and use it to demonstrate higher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review several examples of KSAs developed for </a:t>
            </a:r>
            <a:r>
              <a:rPr lang="en-US" sz="1200" i="1" kern="1200" dirty="0">
                <a:solidFill>
                  <a:schemeClr val="tx1"/>
                </a:solidFill>
                <a:effectLst/>
                <a:latin typeface="+mn-lt"/>
                <a:ea typeface="+mn-ea"/>
                <a:cs typeface="+mn-cs"/>
              </a:rPr>
              <a:t>5-PS1-1: Develop a model to describe that matter is made of particles too small to be seen.</a:t>
            </a:r>
            <a:r>
              <a:rPr lang="en-US" sz="1200" kern="1200" dirty="0">
                <a:solidFill>
                  <a:schemeClr val="tx1"/>
                </a:solidFill>
                <a:effectLst/>
                <a:latin typeface="+mn-lt"/>
                <a:ea typeface="+mn-ea"/>
                <a:cs typeface="+mn-cs"/>
              </a:rPr>
              <a:t> What are some aspects of this PE that we could identify and that we would need to collect evidence against? Students could “develop a model to describe matter,” “use a provided model to describe matter,” “use a provided model to describe that matter is made of particles too small to be seen,” or “develop a model to describe that matter is made of particles too small to be seen.” In these statements, you can see some combinations of the SEPs and DCIs and possibly the CCCs. We are combining information from the unpacking document to define the focus, or the “what,” of the PE to be measured by the assessment task.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an opportunity here. If you look at the list of KSAs, you could specify two levels of a task, one more complex than the other. If the focus is providing students a model and asking them to describe that model, that’s probably an easier task than having them generate and develop a model. Therefore, you could address the PE with varying levels of complexity should you choose to design it that way. The KSAs will help you determine the desired complexity of the task based on your purpose for assessing students at a given point in time during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generating the KSAs, we are not expecting you to create them as a hierarchy of less complex to more complex. Rather, what is most important is that you get your ideas down and ensure that all aspects of the PE—the breadth and depth of each dimension—are represented.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draft your KSAs, follow two steps. First, synthesize the key aspects of the dimensions, which you have already defined in your unpacking tool; then, use those key aspects to build statements that represent a range of KSAs that vary in complexity to meet the expectations of the PE.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9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next two elements of the task specifications tool, you will complete the Student Demonstration of Learning and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student demonstration of learning, you will want to think carefully about the evidence students will need to demonstrate for each of the KSAs you have generated. Create a list of what students should be able to do to demonstrate that they have met the KSAs. In this list, clearly define the qualities of student performance that constitute student evidence. For example, for </a:t>
            </a:r>
            <a:r>
              <a:rPr lang="en-US" sz="1200" i="1" kern="1200" dirty="0">
                <a:solidFill>
                  <a:schemeClr val="tx1"/>
                </a:solidFill>
                <a:effectLst/>
                <a:latin typeface="+mn-lt"/>
                <a:ea typeface="+mn-ea"/>
                <a:cs typeface="+mn-cs"/>
              </a:rPr>
              <a:t>KSA1: Develop a model to describe matter</a:t>
            </a:r>
            <a:r>
              <a:rPr lang="en-US" sz="1200" kern="1200" dirty="0">
                <a:solidFill>
                  <a:schemeClr val="tx1"/>
                </a:solidFill>
                <a:effectLst/>
                <a:latin typeface="+mn-lt"/>
                <a:ea typeface="+mn-ea"/>
                <a:cs typeface="+mn-cs"/>
              </a:rPr>
              <a:t>, students will need to demonstrate that they can model accurately to represent the observable phenomena, model accurately to capture all mechanistic features of the observable phenomena, and show that the scale of the model components is relevant to the various objects, systems, and processes. To complete this section, focus on the evidence that the tasks must elicit and the criteria for accuracy and completeness that will need to be included in the scoring rubric to appropriately measure students’ performance of the KSAs.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work product, you’ll want to think about the “vehicles” that are intended to contain observable evidence. This could include item types, situations, or stimuli such as an incomplete diagram or chart , or data tables that will allow students to demonstrate their learning of the KSAs. </a:t>
            </a:r>
            <a:r>
              <a:rPr lang="en-US" sz="1200" kern="1200">
                <a:solidFill>
                  <a:schemeClr val="tx1"/>
                </a:solidFill>
                <a:effectLst/>
                <a:latin typeface="+mn-lt"/>
                <a:ea typeface="+mn-ea"/>
                <a:cs typeface="+mn-cs"/>
              </a:rPr>
              <a:t>Educators can pick from this “menu of options” to select a work product or a combination of work products appropriate for measuring the KSAs.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4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element in the task specifications tool is Task Features. Task features are features of the assessment tasks that are necessary to appropriately measure one or more of the KSAs. For example, we would expect that for the grade 5 PE, </a:t>
            </a:r>
            <a:r>
              <a:rPr lang="en-US" sz="1200" i="1" kern="1200" dirty="0">
                <a:solidFill>
                  <a:schemeClr val="tx1"/>
                </a:solidFill>
                <a:effectLst/>
                <a:latin typeface="+mn-lt"/>
                <a:ea typeface="+mn-ea"/>
                <a:cs typeface="+mn-cs"/>
              </a:rPr>
              <a:t>5-PS1-1: Develop a model to describe that matter is made of particles too small to be seen, </a:t>
            </a:r>
            <a:r>
              <a:rPr lang="en-US" sz="1200" kern="1200" dirty="0">
                <a:solidFill>
                  <a:schemeClr val="tx1"/>
                </a:solidFill>
                <a:effectLst/>
                <a:latin typeface="+mn-lt"/>
                <a:ea typeface="+mn-ea"/>
                <a:cs typeface="+mn-cs"/>
              </a:rPr>
              <a:t>tasks would be driven by a scenario that focuses on a phenomenon or design problem, would require students to use scientific reasoning and process skills to integrate the three dimensions, and would be fair and equitable for all students. When we are defining these task features, we need to ensure that our design choices allow us to determine what students know about the measured content as well as what students do not know. Similarly, we also want to make sure that these task features do not promote the design of tasks that go outside the boundaries of student learning for a given PE. In some instances, a clarification statement that accompanies the PE provides information such as examples and areas of emphasis that assist in defining the parameters of what students should know and be able to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element, “Aspects of an assessment task that can be varied to shift complexity or focus,” prompts a task designer to consider the range of complexity and focus of items within a task to address various aspects of a PE. By the nature of the PE, some knowledge or skills are more complex or less complex than others. Therefore, based on what is being measured, it is appropriate that the actual task has some variation in its complexity. For example, to vary the complexity and focus of a task, you can opt to provide a model to a student for revision, or you might require students to create their own model. You could also choose to vary the components of the model provided to the student to alter the complexity of the item.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also a key place within the task specifications tool to consider and address accessibility. As an educator, you are deeply familiar with your students, their interests, cultural identity, and prior instruction. It is important to consider how aspects of the assessment task can be shifted to promote access, relevancy, and engagement for your students. For example, you might select a phenomenon or design problem that is particularly relevant to students’ everyday lives or their cultural identity within the community. You may also consider students’ familiarity and prior experience with the types of work products that might be included within an assessment task.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64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Lastly, let’s talk about Assessment Boundaries. It is important to not only think about what we are measuring, but also what is not assessed. Many PEs include assessment boundaries that clarify information that is not assessed, such as related above grade-level knowledge and skills. Another strategy for identifying assessment boundaries is to examine PEs with related science ideas to identify how the PEs are distinct from one another in terms of how and to what extent the DCIs, SEPs, and CCCs are addressed. What might appear as an explicit skill in one PE may be intentionally absent from another. This comparison helps to define the boundaries of what might or might not be measured for a given PE.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Regarding the grade 5 PE, </a:t>
            </a:r>
            <a:r>
              <a:rPr lang="en-US" sz="1200" i="1" kern="1200" dirty="0">
                <a:solidFill>
                  <a:schemeClr val="tx1"/>
                </a:solidFill>
                <a:effectLst/>
                <a:latin typeface="+mn-lt"/>
                <a:ea typeface="+mn-ea"/>
                <a:cs typeface="+mn-cs"/>
              </a:rPr>
              <a:t>5-PS1-1: Develop a model to describe that matter is made of particles too small to be seen, </a:t>
            </a:r>
            <a:r>
              <a:rPr lang="en-US" sz="1200" kern="1200" dirty="0">
                <a:solidFill>
                  <a:schemeClr val="tx1"/>
                </a:solidFill>
                <a:effectLst/>
                <a:latin typeface="+mn-lt"/>
                <a:ea typeface="+mn-ea"/>
                <a:cs typeface="+mn-cs"/>
              </a:rPr>
              <a:t>the assessment boundary states that assessment “does not include the atomic-scale mechanism of evaporation and condensation or defining the unseen particles.” This information, in combination with the NGSS Appendices E, F, and G and the Common Core State Standards Connections for mathematics, leads us to understand the assessment boundaries for grade 5 students. Students are not expected to know that matter is made of atoms and molecules, explain the properties of particles, or apply proportional reasoning skills. Tasks would also not require students to understand density or to distinguish mass and weight.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2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additional examples of completed task specifications tools at the elementary, middle, and high school grade bands, click on the Prezi Interactive Task Specifications Tool Resource in the Web Links pod.</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210639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near the end of this module, let’s pause to check for understanding by considering whether a series of provided statements are either true or false.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first statement: “For each new task developed to measure one or more aspects of a PE, a task developer creates a task specifications tool.” Is this true or false?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guessed it! This statement is false. Once developed, a task specifications tool can be used to create a range of tasks aligned to a targeted PE.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consider the next statement: “The task developer must ensure that each task measures the full breadth and depth of the PE to elicit meaningful and useful assessment information.” True or false?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is false. While the set of KSAs collectively address the full breadth and depth of the PE, educators can choose to measure one or more aspects of the PE at any point in time during the instructional sequence.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 KSA can be one-dimensional (i.e., addressing a DCI) or multi-dimensional (i.e., combining a DCI, SEP, and/or CCC) depending on the nature of the PE.” Is this true or false?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That’s correct! This statement is true. Some KSAs might be more discrete, simplistic, and one-dimensional, while others might be more comprehensive, complex, and multi-dimensional. Each task can be designed to measure one or a combination of KSAs. What is key is that the collection of items or prompts within a task requires reasoning and sense-making using the three dimensions.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consider the next statement: Here is an example of a student demonstration of learning: “The model and response accurately describe the particles in the two conditions (i.e., before and after stirring).” True or false?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is true because it identifies the types of performances that provide evidence that students have met the targeted KSA: </a:t>
            </a:r>
            <a:r>
              <a:rPr lang="en-US" sz="1200" i="1" kern="1200" dirty="0">
                <a:solidFill>
                  <a:schemeClr val="tx1"/>
                </a:solidFill>
                <a:effectLst/>
                <a:latin typeface="+mn-lt"/>
                <a:ea typeface="+mn-ea"/>
                <a:cs typeface="+mn-cs"/>
              </a:rPr>
              <a:t>Develop a model to describe that matter is made of particles too small to be seen.”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our last statement: “Assessment boundaries help to ensure that the task does not ask students to do things that exceed the expectations of the PE.” True or false?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is also true. By referencing the clarification statement, assessment boundary, and Common Core State Standards connections for the PE as well as NGSS Appendices E, F, and G, a task writer can ensure that the task features do not fall outside the boundaries of what students should know and be able to do.</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68618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3.xml"/><Relationship Id="rId5" Type="http://schemas.openxmlformats.org/officeDocument/2006/relationships/tags" Target="../tags/tag45.xml"/><Relationship Id="rId4" Type="http://schemas.openxmlformats.org/officeDocument/2006/relationships/tags" Target="../tags/tag4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3.xml"/><Relationship Id="rId5" Type="http://schemas.openxmlformats.org/officeDocument/2006/relationships/tags" Target="../tags/tag50.xml"/><Relationship Id="rId4" Type="http://schemas.openxmlformats.org/officeDocument/2006/relationships/tags" Target="../tags/tag4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3.xml"/><Relationship Id="rId4" Type="http://schemas.openxmlformats.org/officeDocument/2006/relationships/tags" Target="../tags/tag6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5.xml"/><Relationship Id="rId4" Type="http://schemas.openxmlformats.org/officeDocument/2006/relationships/tags" Target="../tags/tag11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9.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5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8.xml"/><Relationship Id="rId5" Type="http://schemas.openxmlformats.org/officeDocument/2006/relationships/tags" Target="../tags/tag161.xml"/><Relationship Id="rId4" Type="http://schemas.openxmlformats.org/officeDocument/2006/relationships/tags" Target="../tags/tag160.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8.xml"/><Relationship Id="rId5" Type="http://schemas.openxmlformats.org/officeDocument/2006/relationships/tags" Target="../tags/tag166.xml"/><Relationship Id="rId4" Type="http://schemas.openxmlformats.org/officeDocument/2006/relationships/tags" Target="../tags/tag165.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slideMaster" Target="../slideMasters/slideMaster8.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slideMaster" Target="../slideMasters/slideMaster8.xml"/><Relationship Id="rId4" Type="http://schemas.openxmlformats.org/officeDocument/2006/relationships/tags" Target="../tags/tag1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custDataLst>
      <p:tags r:id="rId1"/>
    </p:custDataLst>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
        <p:nvSpPr>
          <p:cNvPr id="5" name="Slide Number Placeholder 5">
            <a:extLst>
              <a:ext uri="{FF2B5EF4-FFF2-40B4-BE49-F238E27FC236}">
                <a16:creationId xmlns:a16="http://schemas.microsoft.com/office/drawing/2014/main" id="{3177FB05-3169-4280-8562-02184E1624CC}"/>
              </a:ext>
            </a:extLst>
          </p:cNvPr>
          <p:cNvSpPr txBox="1">
            <a:spLocks/>
          </p:cNvSpPr>
          <p:nvPr userDrawn="1">
            <p:custDataLst>
              <p:tags r:id="rId4"/>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Date Placeholder 2"/>
          <p:cNvSpPr>
            <a:spLocks noGrp="1"/>
          </p:cNvSpPr>
          <p:nvPr>
            <p:ph type="dt" sz="half" idx="10"/>
            <p:custDataLst>
              <p:tags r:id="rId3"/>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4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9.xml"/><Relationship Id="rId2" Type="http://schemas.openxmlformats.org/officeDocument/2006/relationships/slideLayout" Target="../slideLayouts/slideLayout25.xml"/><Relationship Id="rId16" Type="http://schemas.openxmlformats.org/officeDocument/2006/relationships/tags" Target="../tags/tag38.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7.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72.xml"/><Relationship Id="rId2" Type="http://schemas.openxmlformats.org/officeDocument/2006/relationships/slideLayout" Target="../slideLayouts/slideLayout37.xml"/><Relationship Id="rId16" Type="http://schemas.openxmlformats.org/officeDocument/2006/relationships/tags" Target="../tags/tag7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7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100.xml"/><Relationship Id="rId2" Type="http://schemas.openxmlformats.org/officeDocument/2006/relationships/slideLayout" Target="../slideLayouts/slideLayout48.xml"/><Relationship Id="rId16" Type="http://schemas.openxmlformats.org/officeDocument/2006/relationships/tags" Target="../tags/tag99.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8.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5.xml"/><Relationship Id="rId2" Type="http://schemas.openxmlformats.org/officeDocument/2006/relationships/slideLayout" Target="../slideLayouts/slideLayout73.xml"/><Relationship Id="rId16" Type="http://schemas.openxmlformats.org/officeDocument/2006/relationships/tags" Target="../tags/tag124.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23.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52.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6.xml"/><Relationship Id="rId2" Type="http://schemas.openxmlformats.org/officeDocument/2006/relationships/slideLayout" Target="../slideLayouts/slideLayout85.xml"/><Relationship Id="rId16" Type="http://schemas.openxmlformats.org/officeDocument/2006/relationships/tags" Target="../tags/tag15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custDataLst>
      <p:tags r:id="rId14"/>
    </p:custDataLst>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83.xml"/><Relationship Id="rId7" Type="http://schemas.openxmlformats.org/officeDocument/2006/relationships/notesSlide" Target="../notesSlides/notesSlide1.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1.xml"/><Relationship Id="rId5" Type="http://schemas.openxmlformats.org/officeDocument/2006/relationships/tags" Target="../tags/tag185.xml"/><Relationship Id="rId4" Type="http://schemas.openxmlformats.org/officeDocument/2006/relationships/tags" Target="../tags/tag184.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99.xml"/><Relationship Id="rId5" Type="http://schemas.openxmlformats.org/officeDocument/2006/relationships/image" Target="../media/image2.jpe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4.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5.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8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3: Development of the Task Specifications Tool</a:t>
            </a:r>
            <a:endParaRPr lang="en-US" b="1" dirty="0">
              <a:cs typeface="Calibri"/>
            </a:endParaRPr>
          </a:p>
          <a:p>
            <a:pPr algn="l"/>
            <a:r>
              <a:rPr lang="en-US" b="1" dirty="0">
                <a:cs typeface="Calibri"/>
              </a:rPr>
              <a:t>Module 3.2: Task Specifications Tool Template</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8"/>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80687" y="6157296"/>
            <a:ext cx="4563313"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A86606C7-C154-44B9-94AB-A38F656485BE}"/>
              </a:ext>
            </a:extLst>
          </p:cNvPr>
          <p:cNvSpPr txBox="1">
            <a:spLocks/>
          </p:cNvSpPr>
          <p:nvPr>
            <p:custDataLst>
              <p:tags r:id="rId5"/>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1</a:t>
            </a:fld>
            <a:endParaRPr lang="en-US" dirty="0"/>
          </a:p>
        </p:txBody>
      </p:sp>
    </p:spTree>
    <p:custDataLst>
      <p:tags r:id="rId1"/>
    </p:custDataLst>
    <p:extLst>
      <p:ext uri="{BB962C8B-B14F-4D97-AF65-F5344CB8AC3E}">
        <p14:creationId xmlns:p14="http://schemas.microsoft.com/office/powerpoint/2010/main" val="398731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A34B-FB6B-4466-BBEC-A8E771BDD93C}"/>
              </a:ext>
            </a:extLst>
          </p:cNvPr>
          <p:cNvSpPr>
            <a:spLocks noGrp="1"/>
          </p:cNvSpPr>
          <p:nvPr>
            <p:ph type="title"/>
          </p:nvPr>
        </p:nvSpPr>
        <p:spPr/>
        <p:txBody>
          <a:bodyPr vert="horz" lIns="91440" tIns="45720" rIns="91440" bIns="45720" rtlCol="0" anchor="ctr">
            <a:normAutofit/>
          </a:bodyPr>
          <a:lstStyle/>
          <a:p>
            <a:r>
              <a:rPr lang="en-US" dirty="0">
                <a:effectLst/>
              </a:rPr>
              <a:t>Concluding Remarks</a:t>
            </a:r>
          </a:p>
        </p:txBody>
      </p:sp>
      <p:graphicFrame>
        <p:nvGraphicFramePr>
          <p:cNvPr id="12" name="Content Placeholder 6">
            <a:extLst>
              <a:ext uri="{FF2B5EF4-FFF2-40B4-BE49-F238E27FC236}">
                <a16:creationId xmlns:a16="http://schemas.microsoft.com/office/drawing/2014/main" id="{B151A667-DE01-4B0E-873B-339ECF178928}"/>
              </a:ext>
            </a:extLst>
          </p:cNvPr>
          <p:cNvGraphicFramePr>
            <a:graphicFrameLocks noGrp="1"/>
          </p:cNvGraphicFramePr>
          <p:nvPr>
            <p:ph idx="1"/>
            <p:extLst>
              <p:ext uri="{D42A27DB-BD31-4B8C-83A1-F6EECF244321}">
                <p14:modId xmlns:p14="http://schemas.microsoft.com/office/powerpoint/2010/main" val="3028810101"/>
              </p:ext>
            </p:extLst>
          </p:nvPr>
        </p:nvGraphicFramePr>
        <p:xfrm>
          <a:off x="457200" y="1417638"/>
          <a:ext cx="8229600" cy="4783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8288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3" name="Rectangle 2">
            <a:extLst>
              <a:ext uri="{FF2B5EF4-FFF2-40B4-BE49-F238E27FC236}">
                <a16:creationId xmlns:a16="http://schemas.microsoft.com/office/drawing/2014/main" id="{AD661654-902E-43A8-BFE3-6DFFE5AE0BD8}"/>
              </a:ext>
            </a:extLst>
          </p:cNvPr>
          <p:cNvSpPr/>
          <p:nvPr/>
        </p:nvSpPr>
        <p:spPr>
          <a:xfrm>
            <a:off x="7798526" y="143691"/>
            <a:ext cx="1345474" cy="67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120460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5" name="Picture 4">
            <a:extLst>
              <a:ext uri="{FF2B5EF4-FFF2-40B4-BE49-F238E27FC236}">
                <a16:creationId xmlns:a16="http://schemas.microsoft.com/office/drawing/2014/main" id="{FD2B4E8A-859D-402F-86C7-A3EACF249361}"/>
              </a:ext>
            </a:extLst>
          </p:cNvPr>
          <p:cNvPicPr>
            <a:picLocks noChangeAspect="1"/>
          </p:cNvPicPr>
          <p:nvPr/>
        </p:nvPicPr>
        <p:blipFill rotWithShape="1">
          <a:blip r:embed="rId5"/>
          <a:srcRect b="1526"/>
          <a:stretch/>
        </p:blipFill>
        <p:spPr>
          <a:xfrm>
            <a:off x="742788" y="2162109"/>
            <a:ext cx="7658423" cy="4349163"/>
          </a:xfrm>
          <a:prstGeom prst="rect">
            <a:avLst/>
          </a:prstGeom>
        </p:spPr>
      </p:pic>
    </p:spTree>
    <p:custDataLst>
      <p:tags r:id="rId1"/>
    </p:custDataLst>
    <p:extLst>
      <p:ext uri="{BB962C8B-B14F-4D97-AF65-F5344CB8AC3E}">
        <p14:creationId xmlns:p14="http://schemas.microsoft.com/office/powerpoint/2010/main" val="276908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lstStyle/>
          <a:p>
            <a:pPr marL="0" indent="0">
              <a:buNone/>
            </a:pPr>
            <a:r>
              <a:rPr lang="en-US" sz="2000" dirty="0"/>
              <a:t>In the Web Links pod, you can find the following resources:</a:t>
            </a:r>
          </a:p>
          <a:p>
            <a:r>
              <a:rPr lang="en-US" sz="2000" dirty="0"/>
              <a:t>A Framework for K-12 Science Education</a:t>
            </a:r>
          </a:p>
          <a:p>
            <a:r>
              <a:rPr lang="en-US" sz="2000" dirty="0"/>
              <a:t>Next Generation Science Standards</a:t>
            </a:r>
          </a:p>
          <a:p>
            <a:r>
              <a:rPr lang="en-US" sz="2000" dirty="0"/>
              <a:t> NGSS Evidence Statements</a:t>
            </a:r>
          </a:p>
          <a:p>
            <a:r>
              <a:rPr lang="en-US" sz="2000" dirty="0"/>
              <a:t>Appendix E: Disciplinary Core Idea Progressions</a:t>
            </a:r>
          </a:p>
          <a:p>
            <a:r>
              <a:rPr lang="en-US" sz="2000" dirty="0"/>
              <a:t>Appendix F: Science and Engineering Practices</a:t>
            </a:r>
          </a:p>
          <a:p>
            <a:r>
              <a:rPr lang="en-US" sz="2000" dirty="0"/>
              <a:t>Appendix G: Crosscutting Concepts</a:t>
            </a:r>
          </a:p>
          <a:p>
            <a:r>
              <a:rPr lang="en-US" sz="2000" dirty="0"/>
              <a:t>SCILLSS Model Task Specifications Tools Prezi</a:t>
            </a:r>
          </a:p>
          <a:p>
            <a:pPr marL="0" indent="0">
              <a:buNone/>
            </a:pPr>
            <a:endParaRPr lang="en-US" sz="2000" dirty="0"/>
          </a:p>
          <a:p>
            <a:pPr marL="0" indent="0">
              <a:buNone/>
            </a:pPr>
            <a:r>
              <a:rPr lang="en-US" sz="2000" dirty="0"/>
              <a:t>In the Resources pod, you can find the following resources:</a:t>
            </a:r>
          </a:p>
          <a:p>
            <a:r>
              <a:rPr lang="en-US" sz="2000" dirty="0"/>
              <a:t>SCILLSS Model Task Specification Tools</a:t>
            </a:r>
          </a:p>
          <a:p>
            <a:pPr marL="0" indent="0">
              <a:buNone/>
            </a:pPr>
            <a:endParaRPr lang="en-US" sz="2000" dirty="0"/>
          </a:p>
        </p:txBody>
      </p:sp>
    </p:spTree>
    <p:custDataLst>
      <p:tags r:id="rId1"/>
    </p:custDataLst>
    <p:extLst>
      <p:ext uri="{BB962C8B-B14F-4D97-AF65-F5344CB8AC3E}">
        <p14:creationId xmlns:p14="http://schemas.microsoft.com/office/powerpoint/2010/main" val="43954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189" lvl="0" indent="-457189" defTabSz="685766">
              <a:spcBef>
                <a:spcPts val="751"/>
              </a:spcBef>
              <a:buNone/>
            </a:pPr>
            <a:r>
              <a:rPr lang="en-US" sz="2000" dirty="0">
                <a:solidFill>
                  <a:prstClr val="black"/>
                </a:solidFill>
              </a:rPr>
              <a:t>NGSS Lead States. (2013). </a:t>
            </a:r>
            <a:r>
              <a:rPr lang="en-US" sz="2000" i="1" dirty="0">
                <a:solidFill>
                  <a:prstClr val="black"/>
                </a:solidFill>
              </a:rPr>
              <a:t>Next Generation Science Standards: For States, By States. Washington DC</a:t>
            </a:r>
            <a:r>
              <a:rPr lang="en-US" sz="2000" dirty="0">
                <a:solidFill>
                  <a:prstClr val="black"/>
                </a:solidFill>
              </a:rPr>
              <a:t>: The National Academies Press. </a:t>
            </a:r>
          </a:p>
          <a:p>
            <a:pPr marL="457189" indent="-457189" defTabSz="685766">
              <a:spcBef>
                <a:spcPts val="751"/>
              </a:spcBef>
              <a:buNone/>
            </a:pPr>
            <a:r>
              <a:rPr lang="en-US" sz="2000" dirty="0">
                <a:ea typeface="Times New Roman" panose="02020603050405020304" pitchFamily="18" charset="0"/>
              </a:rPr>
              <a:t>National Governors Association Center for Best Practices, Council of Chief State School Officers. (2010). </a:t>
            </a:r>
            <a:r>
              <a:rPr lang="en-US" sz="2000" i="1" dirty="0">
                <a:ea typeface="Times New Roman" panose="02020603050405020304" pitchFamily="18" charset="0"/>
              </a:rPr>
              <a:t>Common Core State Standards for Mathematics</a:t>
            </a:r>
            <a:r>
              <a:rPr lang="en-US" sz="2000" dirty="0">
                <a:ea typeface="Times New Roman" panose="02020603050405020304" pitchFamily="18" charset="0"/>
              </a:rPr>
              <a:t>. Washington DC: Author.</a:t>
            </a:r>
            <a:endParaRPr lang="en-US" sz="2000" dirty="0"/>
          </a:p>
          <a:p>
            <a:pPr marL="457189" lvl="0" indent="-457189" defTabSz="685766">
              <a:spcBef>
                <a:spcPts val="751"/>
              </a:spcBef>
              <a:buNone/>
            </a:pPr>
            <a:endParaRPr lang="en-US" sz="1800" dirty="0">
              <a:solidFill>
                <a:prstClr val="black"/>
              </a:solidFill>
            </a:endParaRPr>
          </a:p>
          <a:p>
            <a:pPr marL="457200" indent="-457200">
              <a:buNone/>
            </a:pPr>
            <a:endParaRPr lang="en-US" sz="2000" dirty="0"/>
          </a:p>
          <a:p>
            <a:pPr marL="457200" indent="-457200">
              <a:buNone/>
            </a:pPr>
            <a:endParaRPr lang="en-US" sz="1800" dirty="0"/>
          </a:p>
        </p:txBody>
      </p:sp>
    </p:spTree>
    <p:custDataLst>
      <p:tags r:id="rId1"/>
    </p:custDataLst>
    <p:extLst>
      <p:ext uri="{BB962C8B-B14F-4D97-AF65-F5344CB8AC3E}">
        <p14:creationId xmlns:p14="http://schemas.microsoft.com/office/powerpoint/2010/main" val="217109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69590" y="4021781"/>
            <a:ext cx="3604497" cy="1297115"/>
          </a:xfrm>
        </p:spPr>
        <p:txBody>
          <a:bodyPr vert="horz" lIns="91440" tIns="45720" rIns="91440" bIns="45720" rtlCol="0" anchor="t">
            <a:normAutofit fontScale="90000"/>
          </a:bodyPr>
          <a:lstStyle/>
          <a:p>
            <a:pPr defTabSz="914400"/>
            <a:r>
              <a:rPr lang="en-US" sz="4000" dirty="0">
                <a:effectLst/>
              </a:rPr>
              <a:t>Module 3.2:</a:t>
            </a:r>
            <a:br>
              <a:rPr lang="en-US" sz="4000" dirty="0">
                <a:effectLst/>
              </a:rPr>
            </a:br>
            <a:r>
              <a:rPr lang="en-US" sz="4000" dirty="0"/>
              <a:t>Task Specifications</a:t>
            </a:r>
            <a:r>
              <a:rPr lang="en-US" sz="4000" dirty="0">
                <a:effectLst/>
                <a:cs typeface="Calibri Light"/>
              </a:rPr>
              <a:t> Tool Template</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B5F47D2A-8A81-401B-AA2A-2D17AC5C2BB9}"/>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pic>
        <p:nvPicPr>
          <p:cNvPr id="12" name="Picture 11" descr="Icon&#10;&#10;Description automatically generated">
            <a:extLst>
              <a:ext uri="{FF2B5EF4-FFF2-40B4-BE49-F238E27FC236}">
                <a16:creationId xmlns:a16="http://schemas.microsoft.com/office/drawing/2014/main" id="{6F27BD56-60B3-4DC9-9134-AA7019A8D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513" y="2395991"/>
            <a:ext cx="3251579" cy="3251579"/>
          </a:xfrm>
          <a:prstGeom prst="rect">
            <a:avLst/>
          </a:prstGeom>
        </p:spPr>
      </p:pic>
      <p:sp>
        <p:nvSpPr>
          <p:cNvPr id="11" name="Slide Number Placeholder 5">
            <a:extLst>
              <a:ext uri="{FF2B5EF4-FFF2-40B4-BE49-F238E27FC236}">
                <a16:creationId xmlns:a16="http://schemas.microsoft.com/office/drawing/2014/main" id="{5B6A65C5-FCA7-4B2D-845D-A12FE63FAFDB}"/>
              </a:ext>
            </a:extLst>
          </p:cNvPr>
          <p:cNvSpPr txBox="1">
            <a:spLocks/>
          </p:cNvSpPr>
          <p:nvPr>
            <p:custDataLst>
              <p:tags r:id="rId3"/>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2</a:t>
            </a:fld>
            <a:endParaRPr lang="en-US" dirty="0"/>
          </a:p>
        </p:txBody>
      </p:sp>
    </p:spTree>
    <p:custDataLst>
      <p:tags r:id="rId1"/>
    </p:custDataLst>
    <p:extLst>
      <p:ext uri="{BB962C8B-B14F-4D97-AF65-F5344CB8AC3E}">
        <p14:creationId xmlns:p14="http://schemas.microsoft.com/office/powerpoint/2010/main" val="331794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3.2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4255682848"/>
              </p:ext>
            </p:extLst>
          </p:nvPr>
        </p:nvGraphicFramePr>
        <p:xfrm>
          <a:off x="519426" y="1066548"/>
          <a:ext cx="6510426" cy="5650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5654133" y="2328293"/>
            <a:ext cx="3290574" cy="4308872"/>
          </a:xfrm>
          <a:prstGeom prst="rect">
            <a:avLst/>
          </a:prstGeom>
          <a:noFill/>
          <a:ln>
            <a:noFill/>
          </a:ln>
        </p:spPr>
        <p:txBody>
          <a:bodyPr wrap="square" lIns="91440" tIns="45720" rIns="91440" bIns="45720" anchor="t">
            <a:spAutoFit/>
          </a:bodyPr>
          <a:lstStyle/>
          <a:p>
            <a:pPr>
              <a:defRPr/>
            </a:pPr>
            <a:r>
              <a:rPr lang="en-US" sz="2000" b="1" kern="0" dirty="0">
                <a:solidFill>
                  <a:srgbClr val="B4C7E7"/>
                </a:solidFill>
                <a:latin typeface="Calibri" panose="020F0502020204030204"/>
              </a:rPr>
              <a:t>Task Specifications Tool Template</a:t>
            </a:r>
          </a:p>
          <a:p>
            <a:pPr>
              <a:defRPr/>
            </a:pPr>
            <a:r>
              <a:rPr lang="en-US" dirty="0">
                <a:solidFill>
                  <a:prstClr val="black"/>
                </a:solidFill>
                <a:ea typeface="Calibri" panose="020F0502020204030204" pitchFamily="34" charset="0"/>
                <a:cs typeface="Arial"/>
              </a:rPr>
              <a:t>To understand </a:t>
            </a:r>
            <a:r>
              <a:rPr lang="en-US" dirty="0">
                <a:solidFill>
                  <a:prstClr val="black"/>
                </a:solidFill>
              </a:rPr>
              <a:t>the elements of the task specifications tool template (</a:t>
            </a:r>
            <a:r>
              <a:rPr lang="en-US" i="1" dirty="0">
                <a:solidFill>
                  <a:prstClr val="black"/>
                </a:solidFill>
              </a:rPr>
              <a:t>Performance Expectation</a:t>
            </a:r>
            <a:r>
              <a:rPr lang="en-US" dirty="0">
                <a:solidFill>
                  <a:prstClr val="black"/>
                </a:solidFill>
              </a:rPr>
              <a:t>; </a:t>
            </a:r>
            <a:r>
              <a:rPr lang="en-US" i="1" dirty="0">
                <a:solidFill>
                  <a:prstClr val="black"/>
                </a:solidFill>
              </a:rPr>
              <a:t>Knowledge, Skills, &amp; Abilities (KSAs); Student Demonstrations of Learning, Work Products; Task Features; Aspects of an assessment task that can be varied; and Assessment Boundaries</a:t>
            </a:r>
            <a:r>
              <a:rPr lang="en-US" dirty="0">
                <a:solidFill>
                  <a:prstClr val="black"/>
                </a:solidFill>
              </a:rPr>
              <a:t>) and how they relate to what is being measured</a:t>
            </a:r>
            <a:endParaRPr lang="en-US" kern="0" dirty="0">
              <a:solidFill>
                <a:sysClr val="windowText" lastClr="000000"/>
              </a:solidFill>
            </a:endParaRPr>
          </a:p>
          <a:p>
            <a:pPr>
              <a:defRPr/>
            </a:pPr>
            <a:endParaRPr lang="en-US" dirty="0">
              <a:solidFill>
                <a:prstClr val="black"/>
              </a:solidFill>
              <a:latin typeface="Calibri"/>
              <a:ea typeface="Calibri" panose="020F0502020204030204" pitchFamily="34" charset="0"/>
              <a:cs typeface="Arial"/>
            </a:endParaRPr>
          </a:p>
        </p:txBody>
      </p:sp>
    </p:spTree>
    <p:custDataLst>
      <p:tags r:id="rId1"/>
    </p:custDataLst>
    <p:extLst>
      <p:ext uri="{BB962C8B-B14F-4D97-AF65-F5344CB8AC3E}">
        <p14:creationId xmlns:p14="http://schemas.microsoft.com/office/powerpoint/2010/main" val="14643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6C3DB-EA0A-45F7-BFB9-884C49107B49}"/>
              </a:ext>
            </a:extLst>
          </p:cNvPr>
          <p:cNvPicPr>
            <a:picLocks noChangeAspect="1"/>
          </p:cNvPicPr>
          <p:nvPr/>
        </p:nvPicPr>
        <p:blipFill>
          <a:blip r:embed="rId4"/>
          <a:stretch>
            <a:fillRect/>
          </a:stretch>
        </p:blipFill>
        <p:spPr>
          <a:xfrm>
            <a:off x="192800" y="1945367"/>
            <a:ext cx="6716062" cy="3648584"/>
          </a:xfrm>
          <a:prstGeom prst="rect">
            <a:avLst/>
          </a:prstGeom>
        </p:spPr>
      </p:pic>
      <p:sp>
        <p:nvSpPr>
          <p:cNvPr id="3" name="Title 1">
            <a:extLst>
              <a:ext uri="{FF2B5EF4-FFF2-40B4-BE49-F238E27FC236}">
                <a16:creationId xmlns:a16="http://schemas.microsoft.com/office/drawing/2014/main" id="{5EA0063A-81A4-4B99-80E3-762F61AFF695}"/>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grpSp>
        <p:nvGrpSpPr>
          <p:cNvPr id="16" name="Group 15">
            <a:extLst>
              <a:ext uri="{FF2B5EF4-FFF2-40B4-BE49-F238E27FC236}">
                <a16:creationId xmlns:a16="http://schemas.microsoft.com/office/drawing/2014/main" id="{12CDF84E-EFF2-48A3-9FEA-869451F151F0}"/>
              </a:ext>
            </a:extLst>
          </p:cNvPr>
          <p:cNvGrpSpPr/>
          <p:nvPr/>
        </p:nvGrpSpPr>
        <p:grpSpPr>
          <a:xfrm>
            <a:off x="4903713" y="2674455"/>
            <a:ext cx="4010297" cy="3246720"/>
            <a:chOff x="4577310" y="2628405"/>
            <a:chExt cx="4010297" cy="3175738"/>
          </a:xfrm>
        </p:grpSpPr>
        <p:sp>
          <p:nvSpPr>
            <p:cNvPr id="6" name="Callout: Left Arrow 5">
              <a:extLst>
                <a:ext uri="{FF2B5EF4-FFF2-40B4-BE49-F238E27FC236}">
                  <a16:creationId xmlns:a16="http://schemas.microsoft.com/office/drawing/2014/main" id="{72C81E68-2AA8-42C3-B3EB-B7D9C6997F96}"/>
                </a:ext>
              </a:extLst>
            </p:cNvPr>
            <p:cNvSpPr/>
            <p:nvPr/>
          </p:nvSpPr>
          <p:spPr>
            <a:xfrm>
              <a:off x="4577310" y="2628405"/>
              <a:ext cx="4010297" cy="3108543"/>
            </a:xfrm>
            <a:prstGeom prst="leftArrowCallout">
              <a:avLst>
                <a:gd name="adj1" fmla="val 24513"/>
                <a:gd name="adj2" fmla="val 20289"/>
                <a:gd name="adj3" fmla="val 7162"/>
                <a:gd name="adj4" fmla="val 88996"/>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A11B4E9-99C7-4BCE-8C4B-66C6CD3031AE}"/>
                </a:ext>
              </a:extLst>
            </p:cNvPr>
            <p:cNvSpPr txBox="1"/>
            <p:nvPr/>
          </p:nvSpPr>
          <p:spPr>
            <a:xfrm>
              <a:off x="5029211" y="2695600"/>
              <a:ext cx="3539327" cy="310854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Synthesize the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key aspects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the dimensions, both independently and collectively, from the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unpacking tool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craft the KSA statements.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statements should represent a range of KSAs that collectively meet the expectations of the PE.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Some KSAs might be more discrete, simplistic, and one-dimensional while others might be more comprehensive, complex, and multi-dimensional.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Educators can select one or more KSAs from this “menu of options” for measurement by an assessment task.</a:t>
              </a:r>
            </a:p>
          </p:txBody>
        </p:sp>
      </p:grpSp>
    </p:spTree>
    <p:custDataLst>
      <p:tags r:id="rId1"/>
    </p:custDataLst>
    <p:extLst>
      <p:ext uri="{BB962C8B-B14F-4D97-AF65-F5344CB8AC3E}">
        <p14:creationId xmlns:p14="http://schemas.microsoft.com/office/powerpoint/2010/main" val="41621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defPPr>
              <a:defRPr lang="en-US"/>
            </a:defPPr>
            <a:lvl1pPr marR="0" lvl="0" indent="0" defTabSz="685783" fontAlgn="auto">
              <a:lnSpc>
                <a:spcPct val="90000"/>
              </a:lnSpc>
              <a:spcBef>
                <a:spcPct val="0"/>
              </a:spcBef>
              <a:spcAft>
                <a:spcPts val="0"/>
              </a:spcAft>
              <a:buClrTx/>
              <a:buSzTx/>
              <a:buFontTx/>
              <a:buNone/>
              <a:tabLst/>
              <a:defRPr kumimoji="0" sz="4000" b="1" i="0" u="none" strike="noStrike" cap="none" spc="0" normalizeH="0" baseline="0">
                <a:ln>
                  <a:noFill/>
                </a:ln>
                <a:solidFill>
                  <a:srgbClr val="0070C0"/>
                </a:solidFill>
                <a:effectLst/>
                <a:uLnTx/>
                <a:uFillTx/>
                <a:latin typeface="Calibri Light" panose="020F0302020204030204"/>
                <a:ea typeface="+mj-ea"/>
                <a:cs typeface="+mj-cs"/>
              </a:defRPr>
            </a:lvl1pPr>
          </a:lstStyle>
          <a:p>
            <a:r>
              <a:rPr lang="en-US" dirty="0"/>
              <a:t>Assessment Task Specifications Tool</a:t>
            </a:r>
          </a:p>
        </p:txBody>
      </p:sp>
      <p:pic>
        <p:nvPicPr>
          <p:cNvPr id="4" name="Picture 3">
            <a:extLst>
              <a:ext uri="{FF2B5EF4-FFF2-40B4-BE49-F238E27FC236}">
                <a16:creationId xmlns:a16="http://schemas.microsoft.com/office/drawing/2014/main" id="{697DE2E8-BE0D-4EC2-B7BF-A9C982F8B1B7}"/>
              </a:ext>
            </a:extLst>
          </p:cNvPr>
          <p:cNvPicPr>
            <a:picLocks noChangeAspect="1"/>
          </p:cNvPicPr>
          <p:nvPr/>
        </p:nvPicPr>
        <p:blipFill rotWithShape="1">
          <a:blip r:embed="rId5"/>
          <a:srcRect l="25096" t="26068" r="24519" b="5555"/>
          <a:stretch/>
        </p:blipFill>
        <p:spPr>
          <a:xfrm>
            <a:off x="185057" y="1417320"/>
            <a:ext cx="6879771" cy="5251734"/>
          </a:xfrm>
          <a:prstGeom prst="rect">
            <a:avLst/>
          </a:prstGeom>
        </p:spPr>
      </p:pic>
      <p:grpSp>
        <p:nvGrpSpPr>
          <p:cNvPr id="9" name="Group 8">
            <a:extLst>
              <a:ext uri="{FF2B5EF4-FFF2-40B4-BE49-F238E27FC236}">
                <a16:creationId xmlns:a16="http://schemas.microsoft.com/office/drawing/2014/main" id="{3522B94C-B216-4F14-AC8E-DD2032937977}"/>
              </a:ext>
            </a:extLst>
          </p:cNvPr>
          <p:cNvGrpSpPr/>
          <p:nvPr/>
        </p:nvGrpSpPr>
        <p:grpSpPr>
          <a:xfrm>
            <a:off x="4182458" y="1643040"/>
            <a:ext cx="4089429" cy="2479764"/>
            <a:chOff x="4008286" y="1202788"/>
            <a:chExt cx="4089429" cy="2479764"/>
          </a:xfrm>
        </p:grpSpPr>
        <p:sp>
          <p:nvSpPr>
            <p:cNvPr id="5" name="Callout: Left Arrow 4">
              <a:extLst>
                <a:ext uri="{FF2B5EF4-FFF2-40B4-BE49-F238E27FC236}">
                  <a16:creationId xmlns:a16="http://schemas.microsoft.com/office/drawing/2014/main" id="{D7917A17-CF0F-4D34-AAB0-0646A43A1A3C}"/>
                </a:ext>
              </a:extLst>
            </p:cNvPr>
            <p:cNvSpPr/>
            <p:nvPr/>
          </p:nvSpPr>
          <p:spPr>
            <a:xfrm>
              <a:off x="4008286" y="1202788"/>
              <a:ext cx="4089429" cy="2479764"/>
            </a:xfrm>
            <a:prstGeom prst="leftArrowCallout">
              <a:avLst>
                <a:gd name="adj1" fmla="val 29121"/>
                <a:gd name="adj2" fmla="val 22046"/>
                <a:gd name="adj3" fmla="val 7580"/>
                <a:gd name="adj4" fmla="val 8881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523B6F4-1D3C-48E3-874E-23F3FEC04C59}"/>
                </a:ext>
              </a:extLst>
            </p:cNvPr>
            <p:cNvSpPr txBox="1"/>
            <p:nvPr/>
          </p:nvSpPr>
          <p:spPr>
            <a:xfrm>
              <a:off x="4571999" y="1220339"/>
              <a:ext cx="3525715" cy="24622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For each KSA, identify the types of performances that provide evidence that students have met the KSA.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KSA1: Develop a model to describe matter</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Model accurately represents the observable phenomena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Model accurately captures all mechanistic features of the observable phenomena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Scale of model components is relevant to various objects, systems, and processes</a:t>
              </a:r>
            </a:p>
          </p:txBody>
        </p:sp>
      </p:grpSp>
      <p:grpSp>
        <p:nvGrpSpPr>
          <p:cNvPr id="10" name="Group 9">
            <a:extLst>
              <a:ext uri="{FF2B5EF4-FFF2-40B4-BE49-F238E27FC236}">
                <a16:creationId xmlns:a16="http://schemas.microsoft.com/office/drawing/2014/main" id="{44AC1B1A-29C4-4874-AAE9-4EAAFEE27614}"/>
              </a:ext>
            </a:extLst>
          </p:cNvPr>
          <p:cNvGrpSpPr/>
          <p:nvPr/>
        </p:nvGrpSpPr>
        <p:grpSpPr>
          <a:xfrm>
            <a:off x="4182458" y="4532739"/>
            <a:ext cx="4089429" cy="1815882"/>
            <a:chOff x="4008286" y="4541147"/>
            <a:chExt cx="4089429" cy="1815882"/>
          </a:xfrm>
        </p:grpSpPr>
        <p:sp>
          <p:nvSpPr>
            <p:cNvPr id="7" name="Callout: Left Arrow 6">
              <a:extLst>
                <a:ext uri="{FF2B5EF4-FFF2-40B4-BE49-F238E27FC236}">
                  <a16:creationId xmlns:a16="http://schemas.microsoft.com/office/drawing/2014/main" id="{08C11DFB-4652-49E1-A7C9-24F7D134804F}"/>
                </a:ext>
              </a:extLst>
            </p:cNvPr>
            <p:cNvSpPr/>
            <p:nvPr/>
          </p:nvSpPr>
          <p:spPr>
            <a:xfrm>
              <a:off x="4008286" y="4541147"/>
              <a:ext cx="4089429" cy="1815882"/>
            </a:xfrm>
            <a:prstGeom prst="leftArrowCallout">
              <a:avLst>
                <a:gd name="adj1" fmla="val 42535"/>
                <a:gd name="adj2" fmla="val 34648"/>
                <a:gd name="adj3" fmla="val 12807"/>
                <a:gd name="adj4" fmla="val 89347"/>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B676106-D044-4A61-B9E7-148351857F9B}"/>
                </a:ext>
              </a:extLst>
            </p:cNvPr>
            <p:cNvSpPr txBox="1"/>
            <p:nvPr/>
          </p:nvSpPr>
          <p:spPr>
            <a:xfrm>
              <a:off x="4483262" y="4558697"/>
              <a:ext cx="3614453" cy="160043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Describe the work products (i.e., item types, situations, stimuli) that will allow students to fully demonstrate the KSA(s).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Educators can pick from this “menu of options” to select a work product or a combination of work products appropriate for measuring the KSA(s).</a:t>
              </a:r>
            </a:p>
          </p:txBody>
        </p:sp>
      </p:grpSp>
      <p:pic>
        <p:nvPicPr>
          <p:cNvPr id="11" name="Picture 10">
            <a:extLst>
              <a:ext uri="{FF2B5EF4-FFF2-40B4-BE49-F238E27FC236}">
                <a16:creationId xmlns:a16="http://schemas.microsoft.com/office/drawing/2014/main" id="{E56CAF08-AA91-4504-84BB-415142978EED}"/>
              </a:ext>
            </a:extLst>
          </p:cNvPr>
          <p:cNvPicPr>
            <a:picLocks noChangeAspect="1"/>
          </p:cNvPicPr>
          <p:nvPr/>
        </p:nvPicPr>
        <p:blipFill rotWithShape="1">
          <a:blip r:embed="rId6"/>
          <a:srcRect l="15704" t="25274" r="15070" b="70688"/>
          <a:stretch/>
        </p:blipFill>
        <p:spPr>
          <a:xfrm>
            <a:off x="185057" y="1241041"/>
            <a:ext cx="6879771" cy="225720"/>
          </a:xfrm>
          <a:prstGeom prst="rect">
            <a:avLst/>
          </a:prstGeom>
        </p:spPr>
      </p:pic>
      <p:sp>
        <p:nvSpPr>
          <p:cNvPr id="12" name="Slide Number Placeholder 5">
            <a:extLst>
              <a:ext uri="{FF2B5EF4-FFF2-40B4-BE49-F238E27FC236}">
                <a16:creationId xmlns:a16="http://schemas.microsoft.com/office/drawing/2014/main" id="{15823D3A-F663-4B34-AC0B-742647C6C372}"/>
              </a:ext>
            </a:extLst>
          </p:cNvPr>
          <p:cNvSpPr txBox="1">
            <a:spLocks/>
          </p:cNvSpPr>
          <p:nvPr>
            <p:custDataLst>
              <p:tags r:id="rId2"/>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5</a:t>
            </a:fld>
            <a:endParaRPr lang="en-US" dirty="0"/>
          </a:p>
        </p:txBody>
      </p:sp>
    </p:spTree>
    <p:custDataLst>
      <p:tags r:id="rId1"/>
    </p:custDataLst>
    <p:extLst>
      <p:ext uri="{BB962C8B-B14F-4D97-AF65-F5344CB8AC3E}">
        <p14:creationId xmlns:p14="http://schemas.microsoft.com/office/powerpoint/2010/main" val="17497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9A0C4A-EA5B-4C73-A50F-37F44B3608CB}"/>
              </a:ext>
            </a:extLst>
          </p:cNvPr>
          <p:cNvPicPr>
            <a:picLocks noChangeAspect="1"/>
          </p:cNvPicPr>
          <p:nvPr/>
        </p:nvPicPr>
        <p:blipFill>
          <a:blip r:embed="rId5"/>
          <a:stretch>
            <a:fillRect/>
          </a:stretch>
        </p:blipFill>
        <p:spPr>
          <a:xfrm>
            <a:off x="284854" y="875857"/>
            <a:ext cx="5279295" cy="5845621"/>
          </a:xfrm>
          <a:prstGeom prst="rect">
            <a:avLst/>
          </a:prstGeom>
        </p:spPr>
      </p:pic>
      <p:sp>
        <p:nvSpPr>
          <p:cNvPr id="3" name="Title 1">
            <a:extLst>
              <a:ext uri="{FF2B5EF4-FFF2-40B4-BE49-F238E27FC236}">
                <a16:creationId xmlns:a16="http://schemas.microsoft.com/office/drawing/2014/main" id="{E377A609-0ADF-4220-8A57-9CECE34C9BE9}"/>
              </a:ext>
            </a:extLst>
          </p:cNvPr>
          <p:cNvSpPr txBox="1">
            <a:spLocks/>
          </p:cNvSpPr>
          <p:nvPr/>
        </p:nvSpPr>
        <p:spPr>
          <a:xfrm>
            <a:off x="216508" y="151419"/>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grpSp>
        <p:nvGrpSpPr>
          <p:cNvPr id="11" name="Group 10">
            <a:extLst>
              <a:ext uri="{FF2B5EF4-FFF2-40B4-BE49-F238E27FC236}">
                <a16:creationId xmlns:a16="http://schemas.microsoft.com/office/drawing/2014/main" id="{1FE04D73-E606-4CBF-AE34-7915C6247BD3}"/>
              </a:ext>
            </a:extLst>
          </p:cNvPr>
          <p:cNvGrpSpPr/>
          <p:nvPr/>
        </p:nvGrpSpPr>
        <p:grpSpPr>
          <a:xfrm>
            <a:off x="5043990" y="1409082"/>
            <a:ext cx="3885063" cy="1609180"/>
            <a:chOff x="4008286" y="1202788"/>
            <a:chExt cx="4375317" cy="2265231"/>
          </a:xfrm>
        </p:grpSpPr>
        <p:sp>
          <p:nvSpPr>
            <p:cNvPr id="5" name="Callout: Left Arrow 4">
              <a:extLst>
                <a:ext uri="{FF2B5EF4-FFF2-40B4-BE49-F238E27FC236}">
                  <a16:creationId xmlns:a16="http://schemas.microsoft.com/office/drawing/2014/main" id="{D7917A17-CF0F-4D34-AAB0-0646A43A1A3C}"/>
                </a:ext>
              </a:extLst>
            </p:cNvPr>
            <p:cNvSpPr/>
            <p:nvPr/>
          </p:nvSpPr>
          <p:spPr>
            <a:xfrm>
              <a:off x="4008286" y="1202788"/>
              <a:ext cx="4375317" cy="2259076"/>
            </a:xfrm>
            <a:prstGeom prst="leftArrowCallout">
              <a:avLst>
                <a:gd name="adj1" fmla="val 31455"/>
                <a:gd name="adj2" fmla="val 26540"/>
                <a:gd name="adj3" fmla="val 10717"/>
                <a:gd name="adj4" fmla="val 89975"/>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AD83F9E-9143-4D51-A9D5-81F2763FB42C}"/>
                </a:ext>
              </a:extLst>
            </p:cNvPr>
            <p:cNvSpPr txBox="1"/>
            <p:nvPr/>
          </p:nvSpPr>
          <p:spPr>
            <a:xfrm>
              <a:off x="4485373" y="1215095"/>
              <a:ext cx="3898230" cy="22529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Determine the necessary features of the assessment tasks that would be necessary to appropriately measure one or more of the KSAs.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Task features influence the design of the task in terms of structure, content, and complexity.</a:t>
              </a:r>
            </a:p>
          </p:txBody>
        </p:sp>
      </p:grpSp>
      <p:grpSp>
        <p:nvGrpSpPr>
          <p:cNvPr id="12" name="Group 11">
            <a:extLst>
              <a:ext uri="{FF2B5EF4-FFF2-40B4-BE49-F238E27FC236}">
                <a16:creationId xmlns:a16="http://schemas.microsoft.com/office/drawing/2014/main" id="{2AC5938B-CEAF-4558-83DB-E3315AAD0FA8}"/>
              </a:ext>
            </a:extLst>
          </p:cNvPr>
          <p:cNvGrpSpPr/>
          <p:nvPr/>
        </p:nvGrpSpPr>
        <p:grpSpPr>
          <a:xfrm>
            <a:off x="5043990" y="3436289"/>
            <a:ext cx="3883502" cy="3175026"/>
            <a:chOff x="4008286" y="3730018"/>
            <a:chExt cx="4375317" cy="2469863"/>
          </a:xfrm>
        </p:grpSpPr>
        <p:sp>
          <p:nvSpPr>
            <p:cNvPr id="7" name="Callout: Left Arrow 6">
              <a:extLst>
                <a:ext uri="{FF2B5EF4-FFF2-40B4-BE49-F238E27FC236}">
                  <a16:creationId xmlns:a16="http://schemas.microsoft.com/office/drawing/2014/main" id="{08C11DFB-4652-49E1-A7C9-24F7D134804F}"/>
                </a:ext>
              </a:extLst>
            </p:cNvPr>
            <p:cNvSpPr/>
            <p:nvPr/>
          </p:nvSpPr>
          <p:spPr>
            <a:xfrm>
              <a:off x="4008286" y="3730018"/>
              <a:ext cx="4375317" cy="2469863"/>
            </a:xfrm>
            <a:prstGeom prst="leftArrowCallout">
              <a:avLst>
                <a:gd name="adj1" fmla="val 27310"/>
                <a:gd name="adj2" fmla="val 23089"/>
                <a:gd name="adj3" fmla="val 10250"/>
                <a:gd name="adj4" fmla="val 90037"/>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6C1ACF8-061A-42AC-863A-642D4FC82B31}"/>
                </a:ext>
              </a:extLst>
            </p:cNvPr>
            <p:cNvSpPr txBox="1"/>
            <p:nvPr/>
          </p:nvSpPr>
          <p:spPr>
            <a:xfrm>
              <a:off x="4439735" y="3752968"/>
              <a:ext cx="3866867" cy="244691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Consider the range of KSAs related to the PE that could be measured by an assessment task. How might tasks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vary in complexity or focus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 address these different KSAs? How might tasks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vary to appropriately address characteristics of students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including their interests, cultural identity, familiarity, and prior instruction?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Educators can pick from this “menu of options” to select features appropriate to the KSA(s) and the student population. </a:t>
              </a:r>
            </a:p>
          </p:txBody>
        </p:sp>
      </p:grpSp>
      <p:sp>
        <p:nvSpPr>
          <p:cNvPr id="13" name="Slide Number Placeholder 5">
            <a:extLst>
              <a:ext uri="{FF2B5EF4-FFF2-40B4-BE49-F238E27FC236}">
                <a16:creationId xmlns:a16="http://schemas.microsoft.com/office/drawing/2014/main" id="{3F19B993-809F-4AF1-AD7B-06A3CF1FC758}"/>
              </a:ext>
            </a:extLst>
          </p:cNvPr>
          <p:cNvSpPr txBox="1">
            <a:spLocks/>
          </p:cNvSpPr>
          <p:nvPr>
            <p:custDataLst>
              <p:tags r:id="rId2"/>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6</a:t>
            </a:fld>
            <a:endParaRPr lang="en-US" dirty="0"/>
          </a:p>
        </p:txBody>
      </p:sp>
    </p:spTree>
    <p:custDataLst>
      <p:tags r:id="rId1"/>
    </p:custDataLst>
    <p:extLst>
      <p:ext uri="{BB962C8B-B14F-4D97-AF65-F5344CB8AC3E}">
        <p14:creationId xmlns:p14="http://schemas.microsoft.com/office/powerpoint/2010/main" val="20967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E0AD9C-0C11-40EB-AB11-788363F753D5}"/>
              </a:ext>
            </a:extLst>
          </p:cNvPr>
          <p:cNvPicPr>
            <a:picLocks noChangeAspect="1"/>
          </p:cNvPicPr>
          <p:nvPr/>
        </p:nvPicPr>
        <p:blipFill rotWithShape="1">
          <a:blip r:embed="rId4"/>
          <a:srcRect l="15429" t="32602" r="15143" b="12795"/>
          <a:stretch/>
        </p:blipFill>
        <p:spPr>
          <a:xfrm>
            <a:off x="327265" y="1358354"/>
            <a:ext cx="6327093" cy="2799023"/>
          </a:xfrm>
          <a:prstGeom prst="rect">
            <a:avLst/>
          </a:prstGeom>
        </p:spPr>
      </p:pic>
      <p:sp>
        <p:nvSpPr>
          <p:cNvPr id="3" name="Title 1">
            <a:extLst>
              <a:ext uri="{FF2B5EF4-FFF2-40B4-BE49-F238E27FC236}">
                <a16:creationId xmlns:a16="http://schemas.microsoft.com/office/drawing/2014/main" id="{E377A609-0ADF-4220-8A57-9CECE34C9BE9}"/>
              </a:ext>
            </a:extLst>
          </p:cNvPr>
          <p:cNvSpPr txBox="1">
            <a:spLocks/>
          </p:cNvSpPr>
          <p:nvPr/>
        </p:nvSpPr>
        <p:spPr>
          <a:xfrm>
            <a:off x="286177" y="216623"/>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grpSp>
        <p:nvGrpSpPr>
          <p:cNvPr id="11" name="Group 10">
            <a:extLst>
              <a:ext uri="{FF2B5EF4-FFF2-40B4-BE49-F238E27FC236}">
                <a16:creationId xmlns:a16="http://schemas.microsoft.com/office/drawing/2014/main" id="{1FE04D73-E606-4CBF-AE34-7915C6247BD3}"/>
              </a:ext>
            </a:extLst>
          </p:cNvPr>
          <p:cNvGrpSpPr/>
          <p:nvPr/>
        </p:nvGrpSpPr>
        <p:grpSpPr>
          <a:xfrm>
            <a:off x="5253647" y="1999713"/>
            <a:ext cx="2928842" cy="1610826"/>
            <a:chOff x="4008287" y="1202790"/>
            <a:chExt cx="2996482" cy="2096058"/>
          </a:xfrm>
        </p:grpSpPr>
        <p:sp>
          <p:nvSpPr>
            <p:cNvPr id="5" name="Callout: Left Arrow 4">
              <a:extLst>
                <a:ext uri="{FF2B5EF4-FFF2-40B4-BE49-F238E27FC236}">
                  <a16:creationId xmlns:a16="http://schemas.microsoft.com/office/drawing/2014/main" id="{D7917A17-CF0F-4D34-AAB0-0646A43A1A3C}"/>
                </a:ext>
              </a:extLst>
            </p:cNvPr>
            <p:cNvSpPr/>
            <p:nvPr/>
          </p:nvSpPr>
          <p:spPr>
            <a:xfrm>
              <a:off x="4008287" y="1202790"/>
              <a:ext cx="2996482" cy="2092528"/>
            </a:xfrm>
            <a:prstGeom prst="leftArrowCallout">
              <a:avLst>
                <a:gd name="adj1" fmla="val 34960"/>
                <a:gd name="adj2" fmla="val 26540"/>
                <a:gd name="adj3" fmla="val 10717"/>
                <a:gd name="adj4" fmla="val 88153"/>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AD83F9E-9143-4D51-A9D5-81F2763FB42C}"/>
                </a:ext>
              </a:extLst>
            </p:cNvPr>
            <p:cNvSpPr txBox="1"/>
            <p:nvPr/>
          </p:nvSpPr>
          <p:spPr>
            <a:xfrm>
              <a:off x="4361753" y="1216307"/>
              <a:ext cx="2623997" cy="208254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Determine the assessment boundaries for the KSAs/PE by referencing the below and above grade/band standards and NGSS Appendices E, F, and G progressions charts.</a:t>
              </a:r>
            </a:p>
          </p:txBody>
        </p:sp>
      </p:grpSp>
      <p:sp>
        <p:nvSpPr>
          <p:cNvPr id="4" name="Rectangle 3">
            <a:extLst>
              <a:ext uri="{FF2B5EF4-FFF2-40B4-BE49-F238E27FC236}">
                <a16:creationId xmlns:a16="http://schemas.microsoft.com/office/drawing/2014/main" id="{D9D16D33-8887-4A13-AC10-57FD9FB6B0FA}"/>
              </a:ext>
            </a:extLst>
          </p:cNvPr>
          <p:cNvSpPr/>
          <p:nvPr/>
        </p:nvSpPr>
        <p:spPr>
          <a:xfrm>
            <a:off x="263555" y="4156107"/>
            <a:ext cx="8138160" cy="461665"/>
          </a:xfrm>
          <a:prstGeom prst="rect">
            <a:avLst/>
          </a:prstGeom>
        </p:spPr>
        <p:txBody>
          <a:bodyPr wrap="square">
            <a:spAutoFit/>
          </a:bodyPr>
          <a:lstStyle/>
          <a:p>
            <a:r>
              <a:rPr lang="en-US" sz="1200" baseline="30000" dirty="0">
                <a:latin typeface="Calibri" panose="020F0502020204030204" pitchFamily="34" charset="0"/>
                <a:ea typeface="Times New Roman" panose="02020603050405020304" pitchFamily="18" charset="0"/>
              </a:rPr>
              <a:t>1</a:t>
            </a:r>
            <a:r>
              <a:rPr lang="en-US" sz="1200" dirty="0">
                <a:latin typeface="Calibri" panose="020F0502020204030204" pitchFamily="34" charset="0"/>
                <a:ea typeface="Times New Roman" panose="02020603050405020304" pitchFamily="18" charset="0"/>
              </a:rPr>
              <a:t>National Governors Association Center for Best Practices, Council of Chief State School Officers. (2010). </a:t>
            </a:r>
            <a:r>
              <a:rPr lang="en-US" sz="1200" i="1" dirty="0">
                <a:latin typeface="Calibri" panose="020F0502020204030204" pitchFamily="34" charset="0"/>
                <a:ea typeface="Times New Roman" panose="02020603050405020304" pitchFamily="18" charset="0"/>
              </a:rPr>
              <a:t>Common Core State Standards for Mathematics</a:t>
            </a:r>
            <a:r>
              <a:rPr lang="en-US" sz="1200" dirty="0">
                <a:latin typeface="Calibri" panose="020F0502020204030204" pitchFamily="34" charset="0"/>
                <a:ea typeface="Times New Roman" panose="02020603050405020304" pitchFamily="18" charset="0"/>
              </a:rPr>
              <a:t>. Washington DC: Author.</a:t>
            </a:r>
            <a:endParaRPr lang="en-US" sz="1200" dirty="0"/>
          </a:p>
        </p:txBody>
      </p:sp>
    </p:spTree>
    <p:custDataLst>
      <p:tags r:id="rId1"/>
    </p:custDataLst>
    <p:extLst>
      <p:ext uri="{BB962C8B-B14F-4D97-AF65-F5344CB8AC3E}">
        <p14:creationId xmlns:p14="http://schemas.microsoft.com/office/powerpoint/2010/main" val="42483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4E517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8A845-D37C-4173-879B-996D7D626FF5}"/>
              </a:ext>
            </a:extLst>
          </p:cNvPr>
          <p:cNvSpPr>
            <a:spLocks noGrp="1"/>
          </p:cNvSpPr>
          <p:nvPr>
            <p:ph type="title"/>
          </p:nvPr>
        </p:nvSpPr>
        <p:spPr>
          <a:xfrm>
            <a:off x="393192" y="491260"/>
            <a:ext cx="4945641" cy="1625210"/>
          </a:xfrm>
        </p:spPr>
        <p:txBody>
          <a:bodyPr>
            <a:normAutofit/>
          </a:bodyPr>
          <a:lstStyle/>
          <a:p>
            <a:r>
              <a:rPr lang="en-US" dirty="0">
                <a:solidFill>
                  <a:srgbClr val="FFFFFF"/>
                </a:solidFill>
              </a:rPr>
              <a:t>Task Specifications Tools by Grade Band</a:t>
            </a:r>
          </a:p>
        </p:txBody>
      </p:sp>
      <p:pic>
        <p:nvPicPr>
          <p:cNvPr id="6" name="Picture 5">
            <a:extLst>
              <a:ext uri="{FF2B5EF4-FFF2-40B4-BE49-F238E27FC236}">
                <a16:creationId xmlns:a16="http://schemas.microsoft.com/office/drawing/2014/main" id="{D71568E3-0962-4D2B-A5D8-2F0BAA933976}"/>
              </a:ext>
            </a:extLst>
          </p:cNvPr>
          <p:cNvPicPr>
            <a:picLocks noChangeAspect="1"/>
          </p:cNvPicPr>
          <p:nvPr/>
        </p:nvPicPr>
        <p:blipFill rotWithShape="1">
          <a:blip r:embed="rId4"/>
          <a:srcRect r="20208" b="-2"/>
          <a:stretch/>
        </p:blipFill>
        <p:spPr>
          <a:xfrm>
            <a:off x="245660" y="2454903"/>
            <a:ext cx="5293729" cy="4080254"/>
          </a:xfrm>
          <a:prstGeom prst="rect">
            <a:avLst/>
          </a:prstGeom>
        </p:spPr>
      </p:pic>
      <p:sp>
        <p:nvSpPr>
          <p:cNvPr id="32" name="Rectangle 3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840F2D-F87B-4CEE-AFC0-8D25D098C03F}"/>
              </a:ext>
            </a:extLst>
          </p:cNvPr>
          <p:cNvSpPr>
            <a:spLocks noGrp="1"/>
          </p:cNvSpPr>
          <p:nvPr>
            <p:ph idx="1"/>
          </p:nvPr>
        </p:nvSpPr>
        <p:spPr>
          <a:xfrm>
            <a:off x="6021989" y="917725"/>
            <a:ext cx="2568554" cy="4852362"/>
          </a:xfrm>
        </p:spPr>
        <p:txBody>
          <a:bodyPr anchor="ctr">
            <a:normAutofit/>
          </a:bodyPr>
          <a:lstStyle/>
          <a:p>
            <a:pPr marL="0" indent="0">
              <a:buNone/>
            </a:pPr>
            <a:r>
              <a:rPr lang="en-US" sz="1700" dirty="0">
                <a:solidFill>
                  <a:srgbClr val="FFFFFF"/>
                </a:solidFill>
              </a:rPr>
              <a:t>For additional examples of completed task specifications tools at the elementary, middle, and high school grade bands, click on the Prezi Interactive Task Specification Tool Resource in the Web Links pod. </a:t>
            </a:r>
          </a:p>
        </p:txBody>
      </p:sp>
    </p:spTree>
    <p:custDataLst>
      <p:tags r:id="rId1"/>
    </p:custDataLst>
    <p:extLst>
      <p:ext uri="{BB962C8B-B14F-4D97-AF65-F5344CB8AC3E}">
        <p14:creationId xmlns:p14="http://schemas.microsoft.com/office/powerpoint/2010/main" val="302289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A34B-FB6B-4466-BBEC-A8E771BDD93C}"/>
              </a:ext>
            </a:extLst>
          </p:cNvPr>
          <p:cNvSpPr>
            <a:spLocks noGrp="1"/>
          </p:cNvSpPr>
          <p:nvPr>
            <p:ph type="title"/>
          </p:nvPr>
        </p:nvSpPr>
        <p:spPr/>
        <p:txBody>
          <a:bodyPr vert="horz" lIns="91440" tIns="45720" rIns="91440" bIns="45720" rtlCol="0" anchor="ctr">
            <a:normAutofit/>
          </a:bodyPr>
          <a:lstStyle/>
          <a:p>
            <a:r>
              <a:rPr lang="en-US" dirty="0"/>
              <a:t>Check for Understanding </a:t>
            </a:r>
            <a:endParaRPr lang="en-US" dirty="0">
              <a:effectLst/>
            </a:endParaRPr>
          </a:p>
        </p:txBody>
      </p:sp>
      <p:sp>
        <p:nvSpPr>
          <p:cNvPr id="4" name="TextBox 3">
            <a:extLst>
              <a:ext uri="{FF2B5EF4-FFF2-40B4-BE49-F238E27FC236}">
                <a16:creationId xmlns:a16="http://schemas.microsoft.com/office/drawing/2014/main" id="{88B74E69-AADF-4950-B250-1851D406E661}"/>
              </a:ext>
            </a:extLst>
          </p:cNvPr>
          <p:cNvSpPr txBox="1"/>
          <p:nvPr/>
        </p:nvSpPr>
        <p:spPr>
          <a:xfrm>
            <a:off x="1026742" y="1628562"/>
            <a:ext cx="7321550" cy="1200329"/>
          </a:xfrm>
          <a:prstGeom prst="rect">
            <a:avLst/>
          </a:prstGeom>
          <a:solidFill>
            <a:schemeClr val="bg1"/>
          </a:solidFill>
        </p:spPr>
        <p:txBody>
          <a:bodyPr wrap="square" rtlCol="0">
            <a:spAutoFit/>
          </a:bodyPr>
          <a:lstStyle/>
          <a:p>
            <a:r>
              <a:rPr lang="en-US" sz="2400" dirty="0"/>
              <a:t>For each new task developed to measure one or more aspects of a PE, a task developer creates a task specifications tool.</a:t>
            </a:r>
          </a:p>
        </p:txBody>
      </p:sp>
      <p:sp>
        <p:nvSpPr>
          <p:cNvPr id="5" name="Rectangle 4">
            <a:extLst>
              <a:ext uri="{FF2B5EF4-FFF2-40B4-BE49-F238E27FC236}">
                <a16:creationId xmlns:a16="http://schemas.microsoft.com/office/drawing/2014/main" id="{0D2AFD79-4701-4533-B0E1-C62D3D76671B}"/>
              </a:ext>
            </a:extLst>
          </p:cNvPr>
          <p:cNvSpPr/>
          <p:nvPr/>
        </p:nvSpPr>
        <p:spPr>
          <a:xfrm>
            <a:off x="2520710" y="3261983"/>
            <a:ext cx="3746987" cy="646331"/>
          </a:xfrm>
          <a:prstGeom prst="rect">
            <a:avLst/>
          </a:prstGeom>
          <a:noFill/>
        </p:spPr>
        <p:txBody>
          <a:bodyPr wrap="none" lIns="91440" tIns="45720" rIns="91440" bIns="45720">
            <a:spAutoFit/>
          </a:bodyPr>
          <a:lstStyle/>
          <a:p>
            <a:pPr algn="ctr"/>
            <a:r>
              <a:rPr lang="en-US" sz="3600" b="0" cap="none" spc="0" dirty="0">
                <a:ln w="0"/>
                <a:solidFill>
                  <a:schemeClr val="tx1"/>
                </a:solidFill>
              </a:rPr>
              <a:t>True?  	 or		 False?</a:t>
            </a:r>
          </a:p>
        </p:txBody>
      </p:sp>
      <p:grpSp>
        <p:nvGrpSpPr>
          <p:cNvPr id="7" name="Group 6">
            <a:extLst>
              <a:ext uri="{FF2B5EF4-FFF2-40B4-BE49-F238E27FC236}">
                <a16:creationId xmlns:a16="http://schemas.microsoft.com/office/drawing/2014/main" id="{13192E9A-BE5E-46ED-8AB5-86AD720E0A30}"/>
              </a:ext>
            </a:extLst>
          </p:cNvPr>
          <p:cNvGrpSpPr/>
          <p:nvPr/>
        </p:nvGrpSpPr>
        <p:grpSpPr>
          <a:xfrm>
            <a:off x="490560" y="4498301"/>
            <a:ext cx="7807285" cy="1313121"/>
            <a:chOff x="457200" y="4463562"/>
            <a:chExt cx="8004175" cy="1313121"/>
          </a:xfrm>
        </p:grpSpPr>
        <p:sp>
          <p:nvSpPr>
            <p:cNvPr id="6" name="TextBox 5">
              <a:extLst>
                <a:ext uri="{FF2B5EF4-FFF2-40B4-BE49-F238E27FC236}">
                  <a16:creationId xmlns:a16="http://schemas.microsoft.com/office/drawing/2014/main" id="{3C2A3981-F7E4-4E45-97D2-45783BF1CB73}"/>
                </a:ext>
              </a:extLst>
            </p:cNvPr>
            <p:cNvSpPr txBox="1"/>
            <p:nvPr/>
          </p:nvSpPr>
          <p:spPr>
            <a:xfrm>
              <a:off x="2025650" y="4519957"/>
              <a:ext cx="6435725" cy="1200329"/>
            </a:xfrm>
            <a:prstGeom prst="rect">
              <a:avLst/>
            </a:prstGeom>
            <a:solidFill>
              <a:schemeClr val="bg1"/>
            </a:solidFill>
            <a:ln>
              <a:solidFill>
                <a:schemeClr val="bg1"/>
              </a:solidFill>
            </a:ln>
          </p:spPr>
          <p:txBody>
            <a:bodyPr wrap="square" rtlCol="0">
              <a:spAutoFit/>
            </a:bodyPr>
            <a:lstStyle/>
            <a:p>
              <a:r>
                <a:rPr lang="en-US" sz="2400" dirty="0"/>
                <a:t>False! Once developed, a task specifications tool can be used to create a range of tasks aligned to a targeted PE.</a:t>
              </a:r>
            </a:p>
          </p:txBody>
        </p:sp>
        <p:pic>
          <p:nvPicPr>
            <p:cNvPr id="1026" name="Picture 2" descr="Revocare, Nu, Simbol, Semn, Greşit, Marca, Alegerea">
              <a:extLst>
                <a:ext uri="{FF2B5EF4-FFF2-40B4-BE49-F238E27FC236}">
                  <a16:creationId xmlns:a16="http://schemas.microsoft.com/office/drawing/2014/main" id="{6F86562D-2B86-4A0B-914A-F63331251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63562"/>
              <a:ext cx="1568450" cy="1313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D928A15-9F2B-407F-90A8-4C8EB6A012DD}"/>
              </a:ext>
            </a:extLst>
          </p:cNvPr>
          <p:cNvGrpSpPr/>
          <p:nvPr/>
        </p:nvGrpSpPr>
        <p:grpSpPr>
          <a:xfrm>
            <a:off x="476621" y="4259942"/>
            <a:ext cx="8004174" cy="1938992"/>
            <a:chOff x="457200" y="3454400"/>
            <a:chExt cx="8004174" cy="1938992"/>
          </a:xfrm>
        </p:grpSpPr>
        <p:sp>
          <p:nvSpPr>
            <p:cNvPr id="8" name="TextBox 7">
              <a:extLst>
                <a:ext uri="{FF2B5EF4-FFF2-40B4-BE49-F238E27FC236}">
                  <a16:creationId xmlns:a16="http://schemas.microsoft.com/office/drawing/2014/main" id="{5AFA8A04-D02D-4FDD-8002-B46B34580501}"/>
                </a:ext>
              </a:extLst>
            </p:cNvPr>
            <p:cNvSpPr txBox="1"/>
            <p:nvPr/>
          </p:nvSpPr>
          <p:spPr>
            <a:xfrm>
              <a:off x="2025649" y="3454400"/>
              <a:ext cx="6435725" cy="1938992"/>
            </a:xfrm>
            <a:prstGeom prst="rect">
              <a:avLst/>
            </a:prstGeom>
            <a:solidFill>
              <a:schemeClr val="bg1"/>
            </a:solidFill>
          </p:spPr>
          <p:txBody>
            <a:bodyPr wrap="square" rtlCol="0">
              <a:spAutoFit/>
            </a:bodyPr>
            <a:lstStyle/>
            <a:p>
              <a:r>
                <a:rPr lang="en-US" sz="2400" dirty="0"/>
                <a:t>False! While the set of KSAs collectively address the full breadth and depth of the PE, educators can choose to measure one or more aspects of the PE at any point in time during the instructional sequence.</a:t>
              </a:r>
            </a:p>
          </p:txBody>
        </p:sp>
        <p:pic>
          <p:nvPicPr>
            <p:cNvPr id="10" name="Picture 2" descr="Revocare, Nu, Simbol, Semn, Greşit, Marca, Alegerea">
              <a:extLst>
                <a:ext uri="{FF2B5EF4-FFF2-40B4-BE49-F238E27FC236}">
                  <a16:creationId xmlns:a16="http://schemas.microsoft.com/office/drawing/2014/main" id="{41578ADA-389C-47C6-8CE2-4D199F641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48119"/>
              <a:ext cx="1568450" cy="131312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FF205AD-D32C-4E26-82DA-882A0303A1B7}"/>
              </a:ext>
            </a:extLst>
          </p:cNvPr>
          <p:cNvSpPr txBox="1"/>
          <p:nvPr/>
        </p:nvSpPr>
        <p:spPr>
          <a:xfrm>
            <a:off x="1026742" y="1659837"/>
            <a:ext cx="7321550" cy="1200329"/>
          </a:xfrm>
          <a:prstGeom prst="rect">
            <a:avLst/>
          </a:prstGeom>
          <a:solidFill>
            <a:schemeClr val="bg1"/>
          </a:solidFill>
        </p:spPr>
        <p:txBody>
          <a:bodyPr wrap="square" rtlCol="0">
            <a:spAutoFit/>
          </a:bodyPr>
          <a:lstStyle/>
          <a:p>
            <a:r>
              <a:rPr lang="en-US" sz="2400" dirty="0"/>
              <a:t>The task developer must ensure that each task measures the full breadth and depth of the PE to elicit meaningful and useful assessment information.</a:t>
            </a:r>
          </a:p>
        </p:txBody>
      </p:sp>
      <p:sp>
        <p:nvSpPr>
          <p:cNvPr id="13" name="TextBox 12">
            <a:extLst>
              <a:ext uri="{FF2B5EF4-FFF2-40B4-BE49-F238E27FC236}">
                <a16:creationId xmlns:a16="http://schemas.microsoft.com/office/drawing/2014/main" id="{F4DCEA16-8598-4420-903F-4B43E971CC33}"/>
              </a:ext>
            </a:extLst>
          </p:cNvPr>
          <p:cNvSpPr txBox="1"/>
          <p:nvPr/>
        </p:nvSpPr>
        <p:spPr>
          <a:xfrm>
            <a:off x="1026742" y="1646746"/>
            <a:ext cx="7321550" cy="1200329"/>
          </a:xfrm>
          <a:prstGeom prst="rect">
            <a:avLst/>
          </a:prstGeom>
          <a:solidFill>
            <a:schemeClr val="bg1"/>
          </a:solidFill>
        </p:spPr>
        <p:txBody>
          <a:bodyPr wrap="square" rtlCol="0">
            <a:spAutoFit/>
          </a:bodyPr>
          <a:lstStyle/>
          <a:p>
            <a:r>
              <a:rPr lang="en-US" sz="2400" dirty="0"/>
              <a:t>A KSA can be one-dimensional (i.e., addressing a DCI) or multi-dimensional (i.e., combining a DCI, SEP and/or CCC) depending on the nature of the PE.</a:t>
            </a:r>
          </a:p>
        </p:txBody>
      </p:sp>
      <p:sp>
        <p:nvSpPr>
          <p:cNvPr id="16" name="TextBox 15">
            <a:extLst>
              <a:ext uri="{FF2B5EF4-FFF2-40B4-BE49-F238E27FC236}">
                <a16:creationId xmlns:a16="http://schemas.microsoft.com/office/drawing/2014/main" id="{FC4287C2-455A-43AA-86A6-0E953A73D4EE}"/>
              </a:ext>
            </a:extLst>
          </p:cNvPr>
          <p:cNvSpPr txBox="1"/>
          <p:nvPr/>
        </p:nvSpPr>
        <p:spPr>
          <a:xfrm>
            <a:off x="1107704" y="1543018"/>
            <a:ext cx="7159625" cy="1569660"/>
          </a:xfrm>
          <a:prstGeom prst="rect">
            <a:avLst/>
          </a:prstGeom>
          <a:solidFill>
            <a:schemeClr val="bg1"/>
          </a:solidFill>
        </p:spPr>
        <p:txBody>
          <a:bodyPr wrap="square" rtlCol="0">
            <a:spAutoFit/>
          </a:bodyPr>
          <a:lstStyle/>
          <a:p>
            <a:r>
              <a:rPr lang="en-US" sz="2400" dirty="0"/>
              <a:t>Here is an example of a student demonstration of learning: “The model and response accurately describe the particles in the two conditions (i.e., before and after stirring).”</a:t>
            </a:r>
          </a:p>
        </p:txBody>
      </p:sp>
      <p:sp>
        <p:nvSpPr>
          <p:cNvPr id="15" name="Rectangle 14">
            <a:extLst>
              <a:ext uri="{FF2B5EF4-FFF2-40B4-BE49-F238E27FC236}">
                <a16:creationId xmlns:a16="http://schemas.microsoft.com/office/drawing/2014/main" id="{6606AC8D-CC80-4D29-AF3D-2AFF8957A826}"/>
              </a:ext>
            </a:extLst>
          </p:cNvPr>
          <p:cNvSpPr/>
          <p:nvPr/>
        </p:nvSpPr>
        <p:spPr>
          <a:xfrm>
            <a:off x="1090136" y="1627083"/>
            <a:ext cx="7390659" cy="1200329"/>
          </a:xfrm>
          <a:prstGeom prst="rect">
            <a:avLst/>
          </a:prstGeom>
          <a:solidFill>
            <a:schemeClr val="bg1"/>
          </a:solidFill>
        </p:spPr>
        <p:txBody>
          <a:bodyPr wrap="square">
            <a:spAutoFit/>
          </a:bodyPr>
          <a:lstStyle/>
          <a:p>
            <a:r>
              <a:rPr lang="en-US" sz="2400" dirty="0"/>
              <a:t>Assessment boundaries help to ensure that the task does not ask students to do things that exceed the expectations of the PE. </a:t>
            </a:r>
          </a:p>
        </p:txBody>
      </p:sp>
      <p:grpSp>
        <p:nvGrpSpPr>
          <p:cNvPr id="22" name="Group 21">
            <a:extLst>
              <a:ext uri="{FF2B5EF4-FFF2-40B4-BE49-F238E27FC236}">
                <a16:creationId xmlns:a16="http://schemas.microsoft.com/office/drawing/2014/main" id="{5EDB3F06-78A7-4CDB-BC92-87D7267F2A5C}"/>
              </a:ext>
            </a:extLst>
          </p:cNvPr>
          <p:cNvGrpSpPr/>
          <p:nvPr/>
        </p:nvGrpSpPr>
        <p:grpSpPr>
          <a:xfrm>
            <a:off x="605514" y="4351685"/>
            <a:ext cx="7932971" cy="1938992"/>
            <a:chOff x="586686" y="4297651"/>
            <a:chExt cx="7932971" cy="1938992"/>
          </a:xfrm>
        </p:grpSpPr>
        <p:sp>
          <p:nvSpPr>
            <p:cNvPr id="23" name="TextBox 22">
              <a:extLst>
                <a:ext uri="{FF2B5EF4-FFF2-40B4-BE49-F238E27FC236}">
                  <a16:creationId xmlns:a16="http://schemas.microsoft.com/office/drawing/2014/main" id="{537A011B-EF54-4440-81BA-63056A6DD9D6}"/>
                </a:ext>
              </a:extLst>
            </p:cNvPr>
            <p:cNvSpPr txBox="1"/>
            <p:nvPr/>
          </p:nvSpPr>
          <p:spPr>
            <a:xfrm>
              <a:off x="2083932" y="4297651"/>
              <a:ext cx="6435725" cy="1938992"/>
            </a:xfrm>
            <a:prstGeom prst="rect">
              <a:avLst/>
            </a:prstGeom>
            <a:solidFill>
              <a:schemeClr val="bg1"/>
            </a:solidFill>
          </p:spPr>
          <p:txBody>
            <a:bodyPr wrap="square" rtlCol="0">
              <a:spAutoFit/>
            </a:bodyPr>
            <a:lstStyle/>
            <a:p>
              <a:r>
                <a:rPr lang="en-US" sz="2400" dirty="0"/>
                <a:t>True! </a:t>
              </a:r>
              <a:r>
                <a:rPr lang="en-US" sz="2400" dirty="0">
                  <a:solidFill>
                    <a:prstClr val="black"/>
                  </a:solidFill>
                </a:rPr>
                <a:t>Some KSAs might be more discrete, simplistic, and one-dimensional while others might be more comprehensive, complex, and multi-dimensional. Each task can be designed to measure one or a combination of KSAs.</a:t>
              </a:r>
            </a:p>
          </p:txBody>
        </p:sp>
        <p:pic>
          <p:nvPicPr>
            <p:cNvPr id="24" name="Picture 2" descr="Afirmativ, Confirma, Verificat, Verifica, Aprobarea">
              <a:extLst>
                <a:ext uri="{FF2B5EF4-FFF2-40B4-BE49-F238E27FC236}">
                  <a16:creationId xmlns:a16="http://schemas.microsoft.com/office/drawing/2014/main" id="{34AD7DCE-148D-49EC-AEBA-B88879B9D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86" y="4345327"/>
              <a:ext cx="1353457" cy="1353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7DBFE70E-4EAF-42B6-AC15-D0B93D2CF454}"/>
              </a:ext>
            </a:extLst>
          </p:cNvPr>
          <p:cNvGrpSpPr/>
          <p:nvPr/>
        </p:nvGrpSpPr>
        <p:grpSpPr>
          <a:xfrm>
            <a:off x="575046" y="4399361"/>
            <a:ext cx="7905749" cy="2017014"/>
            <a:chOff x="564696" y="4376786"/>
            <a:chExt cx="7905749" cy="2017014"/>
          </a:xfrm>
        </p:grpSpPr>
        <p:sp>
          <p:nvSpPr>
            <p:cNvPr id="3" name="Rectangle 2">
              <a:extLst>
                <a:ext uri="{FF2B5EF4-FFF2-40B4-BE49-F238E27FC236}">
                  <a16:creationId xmlns:a16="http://schemas.microsoft.com/office/drawing/2014/main" id="{23B6434D-6158-41E6-8139-A72421F95B1B}"/>
                </a:ext>
              </a:extLst>
            </p:cNvPr>
            <p:cNvSpPr/>
            <p:nvPr/>
          </p:nvSpPr>
          <p:spPr>
            <a:xfrm>
              <a:off x="2034720" y="4454808"/>
              <a:ext cx="6435725" cy="1938992"/>
            </a:xfrm>
            <a:prstGeom prst="rect">
              <a:avLst/>
            </a:prstGeom>
            <a:solidFill>
              <a:schemeClr val="bg1"/>
            </a:solidFill>
          </p:spPr>
          <p:txBody>
            <a:bodyPr wrap="square">
              <a:spAutoFit/>
            </a:bodyPr>
            <a:lstStyle/>
            <a:p>
              <a:pPr>
                <a:defRPr/>
              </a:pPr>
              <a:r>
                <a:rPr lang="en-US" sz="2400" dirty="0">
                  <a:solidFill>
                    <a:prstClr val="black"/>
                  </a:solidFill>
                </a:rPr>
                <a:t>True! This statement identifies the types of performances, including the accuracy and completeness of the response, that provide evidence that students have met the targeted KSA. </a:t>
              </a:r>
            </a:p>
          </p:txBody>
        </p:sp>
        <p:pic>
          <p:nvPicPr>
            <p:cNvPr id="11" name="Picture 2" descr="Afirmativ, Confirma, Verificat, Verifica, Aprobarea">
              <a:extLst>
                <a:ext uri="{FF2B5EF4-FFF2-40B4-BE49-F238E27FC236}">
                  <a16:creationId xmlns:a16="http://schemas.microsoft.com/office/drawing/2014/main" id="{439FC852-09D1-4347-B621-D5D429934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96" y="4376786"/>
              <a:ext cx="1353457" cy="1353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EC437478-94C9-490A-8C3E-8259151A3EA7}"/>
              </a:ext>
            </a:extLst>
          </p:cNvPr>
          <p:cNvGrpSpPr/>
          <p:nvPr/>
        </p:nvGrpSpPr>
        <p:grpSpPr>
          <a:xfrm>
            <a:off x="554705" y="4399361"/>
            <a:ext cx="7985822" cy="1636165"/>
            <a:chOff x="534185" y="4346262"/>
            <a:chExt cx="7985822" cy="1636165"/>
          </a:xfrm>
        </p:grpSpPr>
        <p:sp>
          <p:nvSpPr>
            <p:cNvPr id="19" name="Rectangle 18">
              <a:extLst>
                <a:ext uri="{FF2B5EF4-FFF2-40B4-BE49-F238E27FC236}">
                  <a16:creationId xmlns:a16="http://schemas.microsoft.com/office/drawing/2014/main" id="{137589AA-BBF2-4986-8F22-3A387C558FE6}"/>
                </a:ext>
              </a:extLst>
            </p:cNvPr>
            <p:cNvSpPr/>
            <p:nvPr/>
          </p:nvSpPr>
          <p:spPr>
            <a:xfrm>
              <a:off x="2084282" y="4412767"/>
              <a:ext cx="6435725" cy="1569660"/>
            </a:xfrm>
            <a:prstGeom prst="rect">
              <a:avLst/>
            </a:prstGeom>
            <a:solidFill>
              <a:schemeClr val="bg1"/>
            </a:solidFill>
          </p:spPr>
          <p:txBody>
            <a:bodyPr wrap="square">
              <a:spAutoFit/>
            </a:bodyPr>
            <a:lstStyle/>
            <a:p>
              <a:pPr>
                <a:defRPr/>
              </a:pPr>
              <a:r>
                <a:rPr lang="en-US" sz="2400" dirty="0">
                  <a:solidFill>
                    <a:prstClr val="black"/>
                  </a:solidFill>
                </a:rPr>
                <a:t>True! </a:t>
              </a:r>
              <a:r>
                <a:rPr lang="en-US" sz="2400" dirty="0"/>
                <a:t>By referencing various NGSS resources, a task writer can ensure that the task features do not fall outside the boundaries of what students should know and be able to do. </a:t>
              </a:r>
              <a:endParaRPr lang="en-US" sz="2400" dirty="0">
                <a:solidFill>
                  <a:prstClr val="black"/>
                </a:solidFill>
              </a:endParaRPr>
            </a:p>
          </p:txBody>
        </p:sp>
        <p:pic>
          <p:nvPicPr>
            <p:cNvPr id="20" name="Picture 2" descr="Afirmativ, Confirma, Verificat, Verifica, Aprobarea">
              <a:extLst>
                <a:ext uri="{FF2B5EF4-FFF2-40B4-BE49-F238E27FC236}">
                  <a16:creationId xmlns:a16="http://schemas.microsoft.com/office/drawing/2014/main" id="{C643B4F2-44B3-4168-9AEF-96B3BD194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85" y="4346262"/>
              <a:ext cx="1353457" cy="135345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6278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1" presetClass="exit" presetSubtype="0" fill="hold" grpId="1"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1" presetClass="exit"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1" presetClass="exit" presetSubtype="0" fill="hold" grpId="1" nodeType="withEffect">
                                  <p:stCondLst>
                                    <p:cond delay="0"/>
                                  </p:stCondLst>
                                  <p:childTnLst>
                                    <p:set>
                                      <p:cBhvr>
                                        <p:cTn id="71" dur="1" fill="hold">
                                          <p:stCondLst>
                                            <p:cond delay="0"/>
                                          </p:stCondLst>
                                        </p:cTn>
                                        <p:tgtEl>
                                          <p:spTgt spid="16"/>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12" grpId="0" animBg="1"/>
      <p:bldP spid="12" grpId="1" animBg="1"/>
      <p:bldP spid="13" grpId="0" animBg="1"/>
      <p:bldP spid="13" grpId="1" animBg="1"/>
      <p:bldP spid="16" grpId="0" animBg="1"/>
      <p:bldP spid="16" grpId="1"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DESIGN_ID_7_CUSTOM DESIGN" val="RkHjvXJf"/>
  <p:tag name="ARTICULATE_DESIGN_ID_2_CUSTOM DESIGN" val="ODG1pAzN"/>
  <p:tag name="ARTICULATE_SLIDE_COUNT" val="14"/>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53385&quot;&gt;&lt;property id=&quot;20148&quot; value=&quot;5&quot;/&gt;&lt;property id=&quot;20300&quot; value=&quot;Slide 1 - &amp;quot;Designing High-Quality Three-Dimensional Science Assessments for Classroom Use&amp;quot;&quot;/&gt;&lt;property id=&quot;20307&quot; value=&quot;1444&quot;/&gt;&lt;/object&gt;&lt;object type=&quot;3&quot; unique_id=&quot;153386&quot;&gt;&lt;property id=&quot;20148&quot; value=&quot;5&quot;/&gt;&lt;property id=&quot;20300&quot; value=&quot;Slide 2 - &amp;quot;Module 3.2: Task Specifications Tool Template&amp;quot;&quot;/&gt;&lt;property id=&quot;20307&quot; value=&quot;1445&quot;/&gt;&lt;/object&gt;&lt;object type=&quot;3&quot; unique_id=&quot;153387&quot;&gt;&lt;property id=&quot;20148&quot; value=&quot;5&quot;/&gt;&lt;property id=&quot;20300&quot; value=&quot;Slide 3 - &amp;quot;Module 3.2 Outcomes&amp;quot;&quot;/&gt;&lt;property id=&quot;20307&quot; value=&quot;733&quot;/&gt;&lt;/object&gt;&lt;object type=&quot;3&quot; unique_id=&quot;153392&quot;&gt;&lt;property id=&quot;20148&quot; value=&quot;5&quot;/&gt;&lt;property id=&quot;20300&quot; value=&quot;Slide 8 - &amp;quot;Task Specifications Tools by Grade Band&amp;quot;&quot;/&gt;&lt;property id=&quot;20307&quot; value=&quot;1472&quot;/&gt;&lt;/object&gt;&lt;object type=&quot;3&quot; unique_id=&quot;153393&quot;&gt;&lt;property id=&quot;20148&quot; value=&quot;5&quot;/&gt;&lt;property id=&quot;20300&quot; value=&quot;Slide 10 - &amp;quot;Concluding Remarks&amp;quot;&quot;/&gt;&lt;property id=&quot;20307&quot; value=&quot;1473&quot;/&gt;&lt;/object&gt;&lt;object type=&quot;3&quot; unique_id=&quot;153394&quot;&gt;&lt;property id=&quot;20148&quot; value=&quot;5&quot;/&gt;&lt;property id=&quot;20300&quot; value=&quot;Slide 11 - &amp;quot;Resources and Additional Information&amp;quot;&quot;/&gt;&lt;property id=&quot;20307&quot; value=&quot;1494&quot;/&gt;&lt;/object&gt;&lt;object type=&quot;3&quot; unique_id=&quot;153395&quot;&gt;&lt;property id=&quot;20148&quot; value=&quot;5&quot;/&gt;&lt;property id=&quot;20300&quot; value=&quot;Slide 12 - &amp;quot;SCILLSS Glossary&amp;quot;&quot;/&gt;&lt;property id=&quot;20307&quot; value=&quot;1495&quot;/&gt;&lt;/object&gt;&lt;object type=&quot;3&quot; unique_id=&quot;153396&quot;&gt;&lt;property id=&quot;20148&quot; value=&quot;5&quot;/&gt;&lt;property id=&quot;20300&quot; value=&quot;Slide 14 - &amp;quot;References&amp;quot;&quot;/&gt;&lt;property id=&quot;20307&quot; value=&quot;1496&quot;/&gt;&lt;/object&gt;&lt;object type=&quot;3&quot; unique_id=&quot;158779&quot;&gt;&lt;property id=&quot;20148&quot; value=&quot;5&quot;/&gt;&lt;property id=&quot;20300&quot; value=&quot;Slide 4&quot;/&gt;&lt;property id=&quot;20307&quot; value=&quot;1520&quot;/&gt;&lt;/object&gt;&lt;object type=&quot;3&quot; unique_id=&quot;158780&quot;&gt;&lt;property id=&quot;20148&quot; value=&quot;5&quot;/&gt;&lt;property id=&quot;20300&quot; value=&quot;Slide 5&quot;/&gt;&lt;property id=&quot;20307&quot; value=&quot;563&quot;/&gt;&lt;/object&gt;&lt;object type=&quot;3&quot; unique_id=&quot;158781&quot;&gt;&lt;property id=&quot;20148&quot; value=&quot;5&quot;/&gt;&lt;property id=&quot;20300&quot; value=&quot;Slide 6&quot;/&gt;&lt;property id=&quot;20307&quot; value=&quot;955&quot;/&gt;&lt;/object&gt;&lt;object type=&quot;3&quot; unique_id=&quot;158782&quot;&gt;&lt;property id=&quot;20148&quot; value=&quot;5&quot;/&gt;&lt;property id=&quot;20300&quot; value=&quot;Slide 7&quot;/&gt;&lt;property id=&quot;20307&quot; value=&quot;1521&quot;/&gt;&lt;/object&gt;&lt;object type=&quot;3&quot; unique_id=&quot;165938&quot;&gt;&lt;property id=&quot;20148&quot; value=&quot;5&quot;/&gt;&lt;property id=&quot;20300&quot; value=&quot;Slide 13 - &amp;quot;Resources&amp;quot;&quot;/&gt;&lt;property id=&quot;20307&quot; value=&quot;1530&quot;/&gt;&lt;/object&gt;&lt;object type=&quot;3&quot; unique_id=&quot;171160&quot;&gt;&lt;property id=&quot;20148&quot; value=&quot;5&quot;/&gt;&lt;property id=&quot;20300&quot; value=&quot;Slide 9 - &amp;quot;Check for Understanding &amp;quot;&quot;/&gt;&lt;property id=&quot;20307&quot; value=&quot;1573&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SLIDE_THUMBNAIL_REFRESH" val="1"/>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4527</Words>
  <Application>Microsoft Office PowerPoint</Application>
  <PresentationFormat>On-screen Show (4:3)</PresentationFormat>
  <Paragraphs>159</Paragraphs>
  <Slides>14</Slides>
  <Notes>14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14</vt:i4>
      </vt:variant>
    </vt:vector>
  </HeadingPairs>
  <TitlesOfParts>
    <vt:vector size="27" baseType="lpstr">
      <vt:lpstr>Arial</vt:lpstr>
      <vt:lpstr>Calibri</vt:lpstr>
      <vt:lpstr>Calibri Light</vt:lpstr>
      <vt:lpstr>Century Gothic</vt:lpstr>
      <vt:lpstr>Wingdings</vt:lpstr>
      <vt:lpstr>Custom Design</vt:lpstr>
      <vt:lpstr>1_Custom Design</vt:lpstr>
      <vt:lpstr>2_Custom Design</vt:lpstr>
      <vt:lpstr>3_Custom Design</vt:lpstr>
      <vt:lpstr>4_Custom Design</vt:lpstr>
      <vt:lpstr>5_Custom Design</vt:lpstr>
      <vt:lpstr>6_Custom Design</vt:lpstr>
      <vt:lpstr>7_Custom Design</vt:lpstr>
      <vt:lpstr>Designing High-Quality Three-Dimensional Science Assessments for Classroom Use</vt:lpstr>
      <vt:lpstr>Module 3.2: Task Specifications Tool Template</vt:lpstr>
      <vt:lpstr>Module 3.2 Outcomes</vt:lpstr>
      <vt:lpstr>PowerPoint Presentation</vt:lpstr>
      <vt:lpstr>PowerPoint Presentation</vt:lpstr>
      <vt:lpstr>PowerPoint Presentation</vt:lpstr>
      <vt:lpstr>PowerPoint Presentation</vt:lpstr>
      <vt:lpstr>Task Specifications Tools by Grade Band</vt:lpstr>
      <vt:lpstr>Check for Understanding </vt:lpstr>
      <vt:lpstr>Concluding Remarks</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High-Quality Three-Dimensional Science Assessments for Classroom Use</dc:title>
  <dc:creator>Kristina Harding</dc:creator>
  <cp:lastModifiedBy>Erin Buchanan</cp:lastModifiedBy>
  <cp:revision>4</cp:revision>
  <dcterms:created xsi:type="dcterms:W3CDTF">2020-11-17T14:49:58Z</dcterms:created>
  <dcterms:modified xsi:type="dcterms:W3CDTF">2020-12-01T21:08:27Z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B406FE03-87EC-4259-A809-CEFEAF757A79</vt:lpwstr>
  </property>
  <property fmtid="{D5CDD505-2E9C-101B-9397-08002B2CF9AE}" pid="3" name="ArticulatePath">
    <vt:lpwstr>Module 3.2</vt:lpwstr>
  </property>
</Properties>
</file>