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xml" ContentType="application/vnd.openxmlformats-officedocument.presentationml.notesSlide+xml"/>
  <Override PartName="/ppt/tags/tag189.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0.xml" ContentType="application/vnd.openxmlformats-officedocument.presentationml.tags+xml"/>
  <Override PartName="/ppt/notesSlides/notesSlide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6.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7.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8.xml" ContentType="application/vnd.openxmlformats-officedocument.presentationml.notesSlide+xml"/>
  <Override PartName="/ppt/tags/tag199.xml" ContentType="application/vnd.openxmlformats-officedocument.presentationml.tags+xml"/>
  <Override PartName="/ppt/notesSlides/notesSlide9.xml" ContentType="application/vnd.openxmlformats-officedocument.presentationml.notesSlide+xml"/>
  <Override PartName="/ppt/tags/tag200.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1.xml" ContentType="application/vnd.openxmlformats-officedocument.presentationml.tags+xml"/>
  <Override PartName="/ppt/notesSlides/notesSlide1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2.xml" ContentType="application/vnd.openxmlformats-officedocument.presentationml.notesSlide+xml"/>
  <Override PartName="/ppt/tags/tag205.xml" ContentType="application/vnd.openxmlformats-officedocument.presentationml.tags+xml"/>
  <Override PartName="/ppt/notesSlides/notesSlide1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Lst>
  <p:notesMasterIdLst>
    <p:notesMasterId r:id="rId23"/>
  </p:notesMasterIdLst>
  <p:handoutMasterIdLst>
    <p:handoutMasterId r:id="rId24"/>
  </p:handoutMasterIdLst>
  <p:sldIdLst>
    <p:sldId id="1446" r:id="rId9"/>
    <p:sldId id="1447" r:id="rId10"/>
    <p:sldId id="732" r:id="rId11"/>
    <p:sldId id="1572" r:id="rId12"/>
    <p:sldId id="1449" r:id="rId13"/>
    <p:sldId id="1577" r:id="rId14"/>
    <p:sldId id="1476" r:id="rId15"/>
    <p:sldId id="1515" r:id="rId16"/>
    <p:sldId id="1576" r:id="rId17"/>
    <p:sldId id="1482" r:id="rId18"/>
    <p:sldId id="1497" r:id="rId19"/>
    <p:sldId id="1498" r:id="rId20"/>
    <p:sldId id="1574" r:id="rId21"/>
    <p:sldId id="1499" r:id="rId22"/>
  </p:sldIdLst>
  <p:sldSz cx="9144000" cy="6858000" type="screen4x3"/>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3.3" id="{897B0555-8E39-44D1-BFF1-B29AC4146654}">
          <p14:sldIdLst>
            <p14:sldId id="1446"/>
            <p14:sldId id="1447"/>
            <p14:sldId id="732"/>
            <p14:sldId id="1572"/>
            <p14:sldId id="1449"/>
            <p14:sldId id="1577"/>
            <p14:sldId id="1476"/>
            <p14:sldId id="1515"/>
            <p14:sldId id="1576"/>
            <p14:sldId id="1482"/>
            <p14:sldId id="1497"/>
            <p14:sldId id="1498"/>
            <p14:sldId id="1574"/>
            <p14:sldId id="14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2"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78"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00"/>
    <a:srgbClr val="4472C4"/>
    <a:srgbClr val="CC66FF"/>
    <a:srgbClr val="E9EBF5"/>
    <a:srgbClr val="2F528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3563" autoAdjust="0"/>
  </p:normalViewPr>
  <p:slideViewPr>
    <p:cSldViewPr snapToGrid="0">
      <p:cViewPr varScale="1">
        <p:scale>
          <a:sx n="42" d="100"/>
          <a:sy n="42" d="100"/>
        </p:scale>
        <p:origin x="171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98"/>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800" dirty="0">
              <a:solidFill>
                <a:sysClr val="windowText" lastClr="000000">
                  <a:hueOff val="0"/>
                  <a:satOff val="0"/>
                  <a:lumOff val="0"/>
                  <a:alphaOff val="0"/>
                </a:sysClr>
              </a:solidFill>
              <a:latin typeface="Calibri"/>
              <a:ea typeface="+mn-ea"/>
              <a:cs typeface="+mn-cs"/>
            </a:rPr>
            <a:t>Task Specifications Tool Template</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LinFactNeighborX="-2274" custLinFactNeighborY="16775">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D0B24-B7D7-4BF1-B261-BD6F8A45B93E}"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92D6F9DD-8884-42BC-8326-C31DD5C6337F}">
      <dgm:prSet/>
      <dgm:spPr/>
      <dgm:t>
        <a:bodyPr/>
        <a:lstStyle/>
        <a:p>
          <a:pPr>
            <a:lnSpc>
              <a:spcPct val="100000"/>
            </a:lnSpc>
          </a:pPr>
          <a:r>
            <a:rPr lang="en-US" dirty="0"/>
            <a:t>Defining the elements of the task specifications tool becomes easier with practice.</a:t>
          </a:r>
        </a:p>
      </dgm:t>
    </dgm:pt>
    <dgm:pt modelId="{219E58CE-AA8C-487B-9257-E9C2C30FE790}" type="parTrans" cxnId="{054E4587-7CA4-4992-96B8-67352856FF92}">
      <dgm:prSet/>
      <dgm:spPr/>
      <dgm:t>
        <a:bodyPr/>
        <a:lstStyle/>
        <a:p>
          <a:endParaRPr lang="en-US"/>
        </a:p>
      </dgm:t>
    </dgm:pt>
    <dgm:pt modelId="{831257A0-312A-4CE5-98E5-63B257262A24}" type="sibTrans" cxnId="{054E4587-7CA4-4992-96B8-67352856FF92}">
      <dgm:prSet/>
      <dgm:spPr/>
      <dgm:t>
        <a:bodyPr/>
        <a:lstStyle/>
        <a:p>
          <a:endParaRPr lang="en-US"/>
        </a:p>
      </dgm:t>
    </dgm:pt>
    <dgm:pt modelId="{3405E0D5-85BA-403D-811A-E3444B8AFED4}">
      <dgm:prSet custT="1"/>
      <dgm:spPr/>
      <dgm:t>
        <a:bodyPr/>
        <a:lstStyle/>
        <a:p>
          <a:pPr marL="0" lvl="0" indent="0" algn="l"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Once you’ve identified the key elements, they can be used to create a variety of science tasks aligned to the targeted PE.</a:t>
          </a:r>
        </a:p>
      </dgm:t>
    </dgm:pt>
    <dgm:pt modelId="{725773A2-FBB4-4BE1-8B47-ABEB1A31EFAE}" type="parTrans" cxnId="{B206E751-BDDB-4E11-8F83-6C5DDFE45907}">
      <dgm:prSet/>
      <dgm:spPr/>
      <dgm:t>
        <a:bodyPr/>
        <a:lstStyle/>
        <a:p>
          <a:endParaRPr lang="en-US"/>
        </a:p>
      </dgm:t>
    </dgm:pt>
    <dgm:pt modelId="{4AD3A7AA-BB6D-4410-9919-1BC698136FBE}" type="sibTrans" cxnId="{B206E751-BDDB-4E11-8F83-6C5DDFE45907}">
      <dgm:prSet/>
      <dgm:spPr/>
      <dgm:t>
        <a:bodyPr/>
        <a:lstStyle/>
        <a:p>
          <a:endParaRPr lang="en-US"/>
        </a:p>
      </dgm:t>
    </dgm:pt>
    <dgm:pt modelId="{CAB3A54D-672D-49BA-90D3-41F6700B2635}" type="pres">
      <dgm:prSet presAssocID="{8CED0B24-B7D7-4BF1-B261-BD6F8A45B93E}" presName="root" presStyleCnt="0">
        <dgm:presLayoutVars>
          <dgm:dir/>
          <dgm:resizeHandles val="exact"/>
        </dgm:presLayoutVars>
      </dgm:prSet>
      <dgm:spPr/>
    </dgm:pt>
    <dgm:pt modelId="{1AD4476D-071E-4CCA-B7FF-22399579C254}" type="pres">
      <dgm:prSet presAssocID="{92D6F9DD-8884-42BC-8326-C31DD5C6337F}" presName="compNode" presStyleCnt="0"/>
      <dgm:spPr/>
    </dgm:pt>
    <dgm:pt modelId="{B5E3D0B6-915E-4DC4-902B-FECF58FD6828}" type="pres">
      <dgm:prSet presAssocID="{92D6F9DD-8884-42BC-8326-C31DD5C6337F}" presName="bgRect" presStyleLbl="bgShp" presStyleIdx="0" presStyleCnt="2"/>
      <dgm:spPr/>
    </dgm:pt>
    <dgm:pt modelId="{1D49D5C9-5B0C-4882-8D93-B1566A422B58}" type="pres">
      <dgm:prSet presAssocID="{92D6F9DD-8884-42BC-8326-C31DD5C633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E7E5A10A-A87B-43CF-8075-B1BC98DFDD20}" type="pres">
      <dgm:prSet presAssocID="{92D6F9DD-8884-42BC-8326-C31DD5C6337F}" presName="spaceRect" presStyleCnt="0"/>
      <dgm:spPr/>
    </dgm:pt>
    <dgm:pt modelId="{AA4299F9-18EF-4D00-9FB9-0614C1143A5C}" type="pres">
      <dgm:prSet presAssocID="{92D6F9DD-8884-42BC-8326-C31DD5C6337F}" presName="parTx" presStyleLbl="revTx" presStyleIdx="0" presStyleCnt="2">
        <dgm:presLayoutVars>
          <dgm:chMax val="0"/>
          <dgm:chPref val="0"/>
        </dgm:presLayoutVars>
      </dgm:prSet>
      <dgm:spPr/>
    </dgm:pt>
    <dgm:pt modelId="{116C069E-1309-4CC9-BB42-92BC42E0180C}" type="pres">
      <dgm:prSet presAssocID="{831257A0-312A-4CE5-98E5-63B257262A24}" presName="sibTrans" presStyleCnt="0"/>
      <dgm:spPr/>
    </dgm:pt>
    <dgm:pt modelId="{AB5384A5-76AB-46E2-A180-33760E9A0BD5}" type="pres">
      <dgm:prSet presAssocID="{3405E0D5-85BA-403D-811A-E3444B8AFED4}" presName="compNode" presStyleCnt="0"/>
      <dgm:spPr/>
    </dgm:pt>
    <dgm:pt modelId="{0AB3E95E-20C4-4CCE-82B3-A00A391679D8}" type="pres">
      <dgm:prSet presAssocID="{3405E0D5-85BA-403D-811A-E3444B8AFED4}" presName="bgRect" presStyleLbl="bgShp" presStyleIdx="1" presStyleCnt="2"/>
      <dgm:spPr/>
    </dgm:pt>
    <dgm:pt modelId="{7567C537-4971-4BD0-9B65-7890E1AB5352}" type="pres">
      <dgm:prSet presAssocID="{3405E0D5-85BA-403D-811A-E3444B8AFE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uzzle"/>
        </a:ext>
      </dgm:extLst>
    </dgm:pt>
    <dgm:pt modelId="{4CE29539-804A-4BB1-B049-953AD1B884B1}" type="pres">
      <dgm:prSet presAssocID="{3405E0D5-85BA-403D-811A-E3444B8AFED4}" presName="spaceRect" presStyleCnt="0"/>
      <dgm:spPr/>
    </dgm:pt>
    <dgm:pt modelId="{89773E4D-2E57-41C9-AC83-484182102ED1}" type="pres">
      <dgm:prSet presAssocID="{3405E0D5-85BA-403D-811A-E3444B8AFED4}" presName="parTx" presStyleLbl="revTx" presStyleIdx="1" presStyleCnt="2">
        <dgm:presLayoutVars>
          <dgm:chMax val="0"/>
          <dgm:chPref val="0"/>
        </dgm:presLayoutVars>
      </dgm:prSet>
      <dgm:spPr/>
    </dgm:pt>
  </dgm:ptLst>
  <dgm:cxnLst>
    <dgm:cxn modelId="{5EC9B20C-E2D8-471A-B1F4-4AA0DAB3E6D8}" type="presOf" srcId="{8CED0B24-B7D7-4BF1-B261-BD6F8A45B93E}" destId="{CAB3A54D-672D-49BA-90D3-41F6700B2635}" srcOrd="0" destOrd="0" presId="urn:microsoft.com/office/officeart/2018/2/layout/IconVerticalSolidList"/>
    <dgm:cxn modelId="{B206E751-BDDB-4E11-8F83-6C5DDFE45907}" srcId="{8CED0B24-B7D7-4BF1-B261-BD6F8A45B93E}" destId="{3405E0D5-85BA-403D-811A-E3444B8AFED4}" srcOrd="1" destOrd="0" parTransId="{725773A2-FBB4-4BE1-8B47-ABEB1A31EFAE}" sibTransId="{4AD3A7AA-BB6D-4410-9919-1BC698136FBE}"/>
    <dgm:cxn modelId="{054E4587-7CA4-4992-96B8-67352856FF92}" srcId="{8CED0B24-B7D7-4BF1-B261-BD6F8A45B93E}" destId="{92D6F9DD-8884-42BC-8326-C31DD5C6337F}" srcOrd="0" destOrd="0" parTransId="{219E58CE-AA8C-487B-9257-E9C2C30FE790}" sibTransId="{831257A0-312A-4CE5-98E5-63B257262A24}"/>
    <dgm:cxn modelId="{D94536B7-51FD-4B94-8DC2-E41AD76E507F}" type="presOf" srcId="{92D6F9DD-8884-42BC-8326-C31DD5C6337F}" destId="{AA4299F9-18EF-4D00-9FB9-0614C1143A5C}" srcOrd="0" destOrd="0" presId="urn:microsoft.com/office/officeart/2018/2/layout/IconVerticalSolidList"/>
    <dgm:cxn modelId="{91178CEA-0190-4AEC-89EC-BA1CF7DA2FF0}" type="presOf" srcId="{3405E0D5-85BA-403D-811A-E3444B8AFED4}" destId="{89773E4D-2E57-41C9-AC83-484182102ED1}" srcOrd="0" destOrd="0" presId="urn:microsoft.com/office/officeart/2018/2/layout/IconVerticalSolidList"/>
    <dgm:cxn modelId="{6EACC8E9-83A8-4C77-AE37-45E451DE146C}" type="presParOf" srcId="{CAB3A54D-672D-49BA-90D3-41F6700B2635}" destId="{1AD4476D-071E-4CCA-B7FF-22399579C254}" srcOrd="0" destOrd="0" presId="urn:microsoft.com/office/officeart/2018/2/layout/IconVerticalSolidList"/>
    <dgm:cxn modelId="{6C95B571-CC76-45F8-86FC-075F2C136243}" type="presParOf" srcId="{1AD4476D-071E-4CCA-B7FF-22399579C254}" destId="{B5E3D0B6-915E-4DC4-902B-FECF58FD6828}" srcOrd="0" destOrd="0" presId="urn:microsoft.com/office/officeart/2018/2/layout/IconVerticalSolidList"/>
    <dgm:cxn modelId="{44E54419-6197-45F9-A69F-B38870E93C88}" type="presParOf" srcId="{1AD4476D-071E-4CCA-B7FF-22399579C254}" destId="{1D49D5C9-5B0C-4882-8D93-B1566A422B58}" srcOrd="1" destOrd="0" presId="urn:microsoft.com/office/officeart/2018/2/layout/IconVerticalSolidList"/>
    <dgm:cxn modelId="{455EBE90-EBB0-42CE-888A-9D7C94A4078F}" type="presParOf" srcId="{1AD4476D-071E-4CCA-B7FF-22399579C254}" destId="{E7E5A10A-A87B-43CF-8075-B1BC98DFDD20}" srcOrd="2" destOrd="0" presId="urn:microsoft.com/office/officeart/2018/2/layout/IconVerticalSolidList"/>
    <dgm:cxn modelId="{B920DB57-2B67-4C10-8F44-44C19B51C6CC}" type="presParOf" srcId="{1AD4476D-071E-4CCA-B7FF-22399579C254}" destId="{AA4299F9-18EF-4D00-9FB9-0614C1143A5C}" srcOrd="3" destOrd="0" presId="urn:microsoft.com/office/officeart/2018/2/layout/IconVerticalSolidList"/>
    <dgm:cxn modelId="{624AC987-C012-4E6C-9E01-686E851DE5D1}" type="presParOf" srcId="{CAB3A54D-672D-49BA-90D3-41F6700B2635}" destId="{116C069E-1309-4CC9-BB42-92BC42E0180C}" srcOrd="1" destOrd="0" presId="urn:microsoft.com/office/officeart/2018/2/layout/IconVerticalSolidList"/>
    <dgm:cxn modelId="{F9C65E89-317E-4C61-9509-3B4D6918C0E3}" type="presParOf" srcId="{CAB3A54D-672D-49BA-90D3-41F6700B2635}" destId="{AB5384A5-76AB-46E2-A180-33760E9A0BD5}" srcOrd="2" destOrd="0" presId="urn:microsoft.com/office/officeart/2018/2/layout/IconVerticalSolidList"/>
    <dgm:cxn modelId="{C1C01FAF-38A6-4DE8-B1AD-5C1E45F6E3FC}" type="presParOf" srcId="{AB5384A5-76AB-46E2-A180-33760E9A0BD5}" destId="{0AB3E95E-20C4-4CCE-82B3-A00A391679D8}" srcOrd="0" destOrd="0" presId="urn:microsoft.com/office/officeart/2018/2/layout/IconVerticalSolidList"/>
    <dgm:cxn modelId="{B0848C18-0C93-4559-B943-52361BC00645}" type="presParOf" srcId="{AB5384A5-76AB-46E2-A180-33760E9A0BD5}" destId="{7567C537-4971-4BD0-9B65-7890E1AB5352}" srcOrd="1" destOrd="0" presId="urn:microsoft.com/office/officeart/2018/2/layout/IconVerticalSolidList"/>
    <dgm:cxn modelId="{DDB79241-3071-4BEF-BB67-02986FC03B5F}" type="presParOf" srcId="{AB5384A5-76AB-46E2-A180-33760E9A0BD5}" destId="{4CE29539-804A-4BB1-B049-953AD1B884B1}" srcOrd="2" destOrd="0" presId="urn:microsoft.com/office/officeart/2018/2/layout/IconVerticalSolidList"/>
    <dgm:cxn modelId="{C8346938-7E0D-451C-9CF6-7E19433B8A79}" type="presParOf" srcId="{AB5384A5-76AB-46E2-A180-33760E9A0BD5}" destId="{89773E4D-2E57-41C9-AC83-484182102ED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993309" y="712133"/>
          <a:ext cx="3309619" cy="3310355"/>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682194" y="2065358"/>
          <a:ext cx="1846798" cy="92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hueOff val="0"/>
                  <a:satOff val="0"/>
                  <a:lumOff val="0"/>
                  <a:alphaOff val="0"/>
                </a:sysClr>
              </a:solidFill>
              <a:latin typeface="Calibri"/>
              <a:ea typeface="+mn-ea"/>
              <a:cs typeface="+mn-cs"/>
            </a:rPr>
            <a:t>Task Specifications Tool Template</a:t>
          </a:r>
        </a:p>
      </dsp:txBody>
      <dsp:txXfrm>
        <a:off x="1682194" y="2065358"/>
        <a:ext cx="1846798" cy="923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3D0B6-915E-4DC4-902B-FECF58FD6828}">
      <dsp:nvSpPr>
        <dsp:cNvPr id="0" name=""/>
        <dsp:cNvSpPr/>
      </dsp:nvSpPr>
      <dsp:spPr>
        <a:xfrm>
          <a:off x="0" y="777259"/>
          <a:ext cx="8229600" cy="14349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49D5C9-5B0C-4882-8D93-B1566A422B58}">
      <dsp:nvSpPr>
        <dsp:cNvPr id="0" name=""/>
        <dsp:cNvSpPr/>
      </dsp:nvSpPr>
      <dsp:spPr>
        <a:xfrm>
          <a:off x="434069" y="1100121"/>
          <a:ext cx="789217" cy="789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4299F9-18EF-4D00-9FB9-0614C1143A5C}">
      <dsp:nvSpPr>
        <dsp:cNvPr id="0" name=""/>
        <dsp:cNvSpPr/>
      </dsp:nvSpPr>
      <dsp:spPr>
        <a:xfrm>
          <a:off x="1657356" y="777259"/>
          <a:ext cx="6572243" cy="143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65" tIns="151865" rIns="151865" bIns="151865" numCol="1" spcCol="1270" anchor="ctr" anchorCtr="0">
          <a:noAutofit/>
        </a:bodyPr>
        <a:lstStyle/>
        <a:p>
          <a:pPr marL="0" lvl="0" indent="0" algn="l" defTabSz="1111250">
            <a:lnSpc>
              <a:spcPct val="100000"/>
            </a:lnSpc>
            <a:spcBef>
              <a:spcPct val="0"/>
            </a:spcBef>
            <a:spcAft>
              <a:spcPct val="35000"/>
            </a:spcAft>
            <a:buNone/>
          </a:pPr>
          <a:r>
            <a:rPr lang="en-US" sz="2500" kern="1200" dirty="0"/>
            <a:t>Defining the elements of the task specifications tool becomes easier with practice.</a:t>
          </a:r>
        </a:p>
      </dsp:txBody>
      <dsp:txXfrm>
        <a:off x="1657356" y="777259"/>
        <a:ext cx="6572243" cy="1434941"/>
      </dsp:txXfrm>
    </dsp:sp>
    <dsp:sp modelId="{0AB3E95E-20C4-4CCE-82B3-A00A391679D8}">
      <dsp:nvSpPr>
        <dsp:cNvPr id="0" name=""/>
        <dsp:cNvSpPr/>
      </dsp:nvSpPr>
      <dsp:spPr>
        <a:xfrm>
          <a:off x="0" y="2570936"/>
          <a:ext cx="8229600" cy="143494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67C537-4971-4BD0-9B65-7890E1AB5352}">
      <dsp:nvSpPr>
        <dsp:cNvPr id="0" name=""/>
        <dsp:cNvSpPr/>
      </dsp:nvSpPr>
      <dsp:spPr>
        <a:xfrm>
          <a:off x="434069" y="2893797"/>
          <a:ext cx="789217" cy="789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773E4D-2E57-41C9-AC83-484182102ED1}">
      <dsp:nvSpPr>
        <dsp:cNvPr id="0" name=""/>
        <dsp:cNvSpPr/>
      </dsp:nvSpPr>
      <dsp:spPr>
        <a:xfrm>
          <a:off x="1657356" y="2570936"/>
          <a:ext cx="6572243" cy="143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65" tIns="151865" rIns="151865" bIns="151865" numCol="1" spcCol="1270" anchor="ctr" anchorCtr="0">
          <a:noAutofit/>
        </a:bodyPr>
        <a:lstStyle/>
        <a:p>
          <a:pPr marL="0" lvl="0" indent="0" algn="l" defTabSz="1066800">
            <a:lnSpc>
              <a:spcPct val="100000"/>
            </a:lnSpc>
            <a:spcBef>
              <a:spcPct val="0"/>
            </a:spcBef>
            <a:spcAft>
              <a:spcPct val="35000"/>
            </a:spcAft>
            <a:buNone/>
          </a:pPr>
          <a:r>
            <a:rPr lang="en-US" sz="2400" kern="1200" dirty="0">
              <a:solidFill>
                <a:prstClr val="black">
                  <a:hueOff val="0"/>
                  <a:satOff val="0"/>
                  <a:lumOff val="0"/>
                  <a:alphaOff val="0"/>
                </a:prstClr>
              </a:solidFill>
              <a:latin typeface="Calibri" panose="020F0502020204030204"/>
              <a:ea typeface="+mn-ea"/>
              <a:cs typeface="+mn-cs"/>
            </a:rPr>
            <a:t>Once you’ve identified the key elements, they can be used to create a variety of science tasks aligned to the targeted PE.</a:t>
          </a:r>
        </a:p>
      </dsp:txBody>
      <dsp:txXfrm>
        <a:off x="1657356" y="2570936"/>
        <a:ext cx="6572243" cy="143494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third of four chapters in a digital workbook on designing high-quality three-dimensional science assessment tasks for classroom use. This workbook is intended to help educators design and evaluate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543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Defining the task elements to develop assessment tasks for a PE is hard work, but the good news is that with more practice, it becomes easier, and you begin to create content that can be reused or modified to create a variety of science tasks aligned to the targeted PE.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Now that you have a deeper grounding in the task specifications tool, you are nearly ready to develop your own tool. Before you get started, however, we invite you to complete Module 3.4, Resources for Developing a Task Specifications Tool, where we explore the resources available and explain how they provide information to support defining the elements of the task specifications tool.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185844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third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279132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66016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309998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14</a:t>
            </a:fld>
            <a:endParaRPr lang="en-US"/>
          </a:p>
        </p:txBody>
      </p:sp>
    </p:spTree>
    <p:extLst>
      <p:ext uri="{BB962C8B-B14F-4D97-AF65-F5344CB8AC3E}">
        <p14:creationId xmlns:p14="http://schemas.microsoft.com/office/powerpoint/2010/main" val="36350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3 of this workbook includes a series of six modules. Together these six modules provide an in-depth exploration of the second phase of principled assessment design: development of the task specifications tool. In this chapter, we focus on translating the unpacking of the three dimensions of a specific performance expectation, or indicator, into assessment tasks using a task specifications tool. We provide opportunities for you to engage in interactive activities and explore and use our design template to complete your own task specifications tool for a three-dimensional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Module 3.3, we invite you to engage in a guided activity to identify the content that exemplifies the various elements of a task specifications tool. By completing this activity, our hope is that you will be more deeply grounded in the elements of the tool and, thus, better prepared to complete your own task specifications tool. In later modules, we provide resources, key strategies, and guiding questions to support the process for defining the elements.</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30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this guided activity, we will examine statements from a completed high school task specifications tool. For each statement, we will identify whether it refers to the element student demonstration of learning or work products OR task features or variable features. Once we’ve identified the appropriate element, we will provide an explanation of the placement of each statement in that element. This activity is designed to help you become better acquainted with and grounded in the various elements of the task specifications tool.</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08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this activity, we focus on the high school performance expectation, </a:t>
            </a:r>
            <a:r>
              <a:rPr lang="en-US" sz="1200" i="1" kern="1200" dirty="0">
                <a:solidFill>
                  <a:schemeClr val="tx1"/>
                </a:solidFill>
                <a:effectLst/>
                <a:latin typeface="+mn-lt"/>
                <a:ea typeface="+mn-ea"/>
                <a:cs typeface="+mn-cs"/>
              </a:rPr>
              <a:t>HS-ESS2-5: Plan and conduct an investigation of the properties of water and their effects on Earth materials and surface processes.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reference the elements, you will notice that a description for each is provided. Before we begin our sorting activity, take a moment to consider the content that would be consistent with these descriptions. How would students demonstrate their learning? What should students be able to do to demonstrate they have met the KSAs? What task features are required across all tasks? For example, consider ways in which all students will have access to the task or that the science must be accurate. What aspects of an assessment task can be varied? For example, how can a range of tasks of varying complexity be developed, or how can a task be developed to address students’ interests and familiarity based on provided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consider these questions. We invite you to refer to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NGSS, and NGSS appendices in the Resources pod for additional information about this performance expectation. When you feel well-oriented to the PE and its dimensions, resume the presentation to begin the activity.</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83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are well acquainted with the elements of the task specifications tool and the performance expectation, let’s begin our activity by sorting provided statements based on the elements they exemplify. We will focus first on the elements, student demonstration of learning and work products.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330784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discussed previously, the task specifications tool is a design tool that helps educators to translate the PE-specific unpacking of the three dimensions into assessment tasks. They help educators to determine what counts as evidence for student learning and to develop assessment tasks that allow students opportunities to call upon, transfer, and apply learning that has occurred during instruction to new challenges, much the way a scientist or engineer would, in an assessment situation. In addition, defining the elements of the task specifications tool for a PE provides a clear focus for assessment and helps educators establish coherence between curriculum, instruction, and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guided activity, you will consider how to define two of the elements for the high school PE, </a:t>
            </a:r>
            <a:r>
              <a:rPr lang="en-US" sz="1200" i="1" kern="1200" dirty="0">
                <a:solidFill>
                  <a:schemeClr val="tx1"/>
                </a:solidFill>
                <a:effectLst/>
                <a:latin typeface="+mn-lt"/>
                <a:ea typeface="+mn-ea"/>
                <a:cs typeface="+mn-cs"/>
              </a:rPr>
              <a:t>HS-ESS2-5: Plan and conduct an investigation of the properties of water and their effects on Earth materials and surface processes</a:t>
            </a:r>
            <a:r>
              <a:rPr lang="en-US" sz="1200" kern="1200" dirty="0">
                <a:solidFill>
                  <a:schemeClr val="tx1"/>
                </a:solidFill>
                <a:effectLst/>
                <a:latin typeface="+mn-lt"/>
                <a:ea typeface="+mn-ea"/>
                <a:cs typeface="+mn-cs"/>
              </a:rPr>
              <a:t>. We will analyze and sort several statements to determine where they belong in the task specifications tool. For each statement, you will determine the element that it best exemplifies, whether it is a student demonstration of learning or work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walk through the steps to complete this guided activity, take a moment to review this partially completed task specifications tool. Carefully read the knowledge, skills, and abilities (KSAs), which specify what is expected of students to demonstrate and which identify the evidence that must be collected through the assessment tasks. Review the definitions of each element in the left column. Then, read and consider the placement of each presented statement in the task specifications tool. As you sort the statements, begin to think about the distinctions between the elements of the tool.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Alright. Let’s walk through an example of the steps to complete this guided activity. Multiple statements will appear one at a time at the right of the screen. First, consider to which element it aligns—student demonstration of learning or work product. You will be prompted to repeat these steps for each presented statement.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brief pause is provided between each statement to allow time for your consideration. If you need additional time, please pause and resume the presentation as needed. Thanks!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get started.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first statement: </a:t>
            </a:r>
            <a:r>
              <a:rPr lang="en-US" sz="1200" i="1" kern="1200" dirty="0">
                <a:solidFill>
                  <a:schemeClr val="tx1"/>
                </a:solidFill>
                <a:effectLst/>
                <a:latin typeface="+mn-lt"/>
                <a:ea typeface="+mn-ea"/>
                <a:cs typeface="+mn-cs"/>
              </a:rPr>
              <a:t>Description of steps for a planned investigation</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work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Accurately and completely plans and conducts an investigation that provides evidence of the connection between the properties of water and their effects on Earth materials and/or surface processes. </a:t>
            </a:r>
            <a:r>
              <a:rPr lang="en-US" sz="1200" kern="1200" dirty="0">
                <a:solidFill>
                  <a:schemeClr val="tx1"/>
                </a:solidFill>
                <a:effectLst/>
                <a:latin typeface="+mn-lt"/>
                <a:ea typeface="+mn-ea"/>
                <a:cs typeface="+mn-cs"/>
              </a:rPr>
              <a:t>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student demonstration of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Record of observations</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work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Constructed-response</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work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Correctly describes how the data collected in an investigation will be relevant to determining the effect of water on Earth materials and/or surface processes</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student demonstration of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t>
            </a:r>
            <a:r>
              <a:rPr lang="en-US" sz="1200" i="1" kern="1200" dirty="0">
                <a:solidFill>
                  <a:schemeClr val="tx1"/>
                </a:solidFill>
                <a:effectLst/>
                <a:latin typeface="+mn-lt"/>
                <a:ea typeface="+mn-ea"/>
                <a:cs typeface="+mn-cs"/>
              </a:rPr>
              <a:t>Develops a logical investigation plan and accurately describes the data that will be collected and the evidence to be derived from the data (i.e., properties of water, effect of the properties of water (e.g., energy transfer, mechanical effects, chemical effects))</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student demonstration of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t>
            </a:r>
            <a:r>
              <a:rPr lang="en-US" sz="1200" i="1" kern="1200" dirty="0">
                <a:solidFill>
                  <a:schemeClr val="tx1"/>
                </a:solidFill>
                <a:effectLst/>
                <a:latin typeface="+mn-lt"/>
                <a:ea typeface="+mn-ea"/>
                <a:cs typeface="+mn-cs"/>
              </a:rPr>
              <a:t>Short response</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work product.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Correctly evaluates the accuracy and precision of the collected data. </a:t>
            </a:r>
            <a:r>
              <a:rPr lang="en-US" sz="1200" kern="1200" dirty="0">
                <a:solidFill>
                  <a:schemeClr val="tx1"/>
                </a:solidFill>
                <a:effectLst/>
                <a:latin typeface="+mn-lt"/>
                <a:ea typeface="+mn-ea"/>
                <a:cs typeface="+mn-cs"/>
              </a:rPr>
              <a:t>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student demonstration of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last statement: </a:t>
            </a:r>
            <a:r>
              <a:rPr lang="en-US" sz="1200" i="1" kern="1200" dirty="0">
                <a:solidFill>
                  <a:schemeClr val="tx1"/>
                </a:solidFill>
                <a:effectLst/>
                <a:latin typeface="+mn-lt"/>
                <a:ea typeface="+mn-ea"/>
                <a:cs typeface="+mn-cs"/>
              </a:rPr>
              <a:t>Laboratory demonstration</a:t>
            </a:r>
            <a:r>
              <a:rPr lang="en-US" sz="1200" kern="1200" dirty="0">
                <a:solidFill>
                  <a:schemeClr val="tx1"/>
                </a:solidFill>
                <a:effectLst/>
                <a:latin typeface="+mn-lt"/>
                <a:ea typeface="+mn-ea"/>
                <a:cs typeface="+mn-cs"/>
              </a:rPr>
              <a:t>. Student demonstration of learning or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work product.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this activity, you likely recognize how the statements describing the student demonstrations of learning are different from the descriptions of the work products. The student demonstrations of learning describe the expectations for student performance in terms of accuracy, completeness, and sophistication, while the work products indicate the “vehicles” that contain observable evidence and support accurate inferences about student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continue this guided activity by examining two more elements of the task specifications tool.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300926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you are well acquainted with the student demonstration of learning and work product elements of the task specifications tool, let’s continue this sorting activity by focusing on the next two elements, task features and aspects of an assessment task that can be varied to shift complexity or focus of the tool.</a:t>
            </a:r>
            <a:endParaRPr lang="en-US"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1901544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next portion of the guided activity, again, you will consider how to define two of the elements for the high school PE,</a:t>
            </a:r>
            <a:r>
              <a:rPr lang="en-US" sz="1200" i="1" kern="1200" dirty="0">
                <a:solidFill>
                  <a:schemeClr val="tx1"/>
                </a:solidFill>
                <a:effectLst/>
                <a:latin typeface="+mn-lt"/>
                <a:ea typeface="+mn-ea"/>
                <a:cs typeface="+mn-cs"/>
              </a:rPr>
              <a:t> HS-ESS2-5: Plan and conduct an investigation of the properties of water and their effects on Earth materials and surface processes</a:t>
            </a:r>
            <a:r>
              <a:rPr lang="en-US" sz="1200" kern="1200" dirty="0">
                <a:solidFill>
                  <a:schemeClr val="tx1"/>
                </a:solidFill>
                <a:effectLst/>
                <a:latin typeface="+mn-lt"/>
                <a:ea typeface="+mn-ea"/>
                <a:cs typeface="+mn-cs"/>
              </a:rPr>
              <a:t>. We will analyze and sort several statements to determine where they belong in the task specifications tool. For each statement, you will determine the element that it best exemplifies, whether it is task features or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first statement: </a:t>
            </a:r>
            <a:r>
              <a:rPr lang="en-US" sz="1200" i="1" kern="1200" dirty="0">
                <a:solidFill>
                  <a:schemeClr val="tx1"/>
                </a:solidFill>
                <a:effectLst/>
                <a:latin typeface="+mn-lt"/>
                <a:ea typeface="+mn-ea"/>
                <a:cs typeface="+mn-cs"/>
              </a:rPr>
              <a:t>Prompt students to describe the effect of physical processes (e.g., the hydrologic cycle) which result in an observed phenomenon (e.g., cave formation) and support the connection with </a:t>
            </a:r>
            <a:r>
              <a:rPr lang="en-US" sz="1200" i="1" kern="1200">
                <a:solidFill>
                  <a:schemeClr val="tx1"/>
                </a:solidFill>
                <a:effectLst/>
                <a:latin typeface="+mn-lt"/>
                <a:ea typeface="+mn-ea"/>
                <a:cs typeface="+mn-cs"/>
              </a:rPr>
              <a:t>evidence that </a:t>
            </a:r>
            <a:r>
              <a:rPr lang="en-US" sz="1200" i="1" kern="1200" dirty="0">
                <a:solidFill>
                  <a:schemeClr val="tx1"/>
                </a:solidFill>
                <a:effectLst/>
                <a:latin typeface="+mn-lt"/>
                <a:ea typeface="+mn-ea"/>
                <a:cs typeface="+mn-cs"/>
              </a:rPr>
              <a:t>can be obtained through investigation</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task features.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Number and complexity of scientific concept(s) to be investigated</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Provide evidence that can be used to make accurate inferences about student learning. </a:t>
            </a:r>
            <a:r>
              <a:rPr lang="en-US" sz="1200" kern="1200" dirty="0">
                <a:solidFill>
                  <a:schemeClr val="tx1"/>
                </a:solidFill>
                <a:effectLst/>
                <a:latin typeface="+mn-lt"/>
                <a:ea typeface="+mn-ea"/>
                <a:cs typeface="+mn-cs"/>
              </a:rPr>
              <a:t>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task features.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t>
            </a:r>
            <a:r>
              <a:rPr lang="en-US" sz="1200" i="1" kern="1200" dirty="0">
                <a:solidFill>
                  <a:schemeClr val="tx1"/>
                </a:solidFill>
                <a:effectLst/>
                <a:latin typeface="+mn-lt"/>
                <a:ea typeface="+mn-ea"/>
                <a:cs typeface="+mn-cs"/>
              </a:rPr>
              <a:t>Require scientific reasoning and process skills</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task features.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Connections between hydrological and rock cycles</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Amount of data and complexity of data</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t>
            </a:r>
            <a:r>
              <a:rPr lang="en-US" sz="1200" i="1" kern="1200" dirty="0">
                <a:solidFill>
                  <a:schemeClr val="tx1"/>
                </a:solidFill>
                <a:effectLst/>
                <a:latin typeface="+mn-lt"/>
                <a:ea typeface="+mn-ea"/>
                <a:cs typeface="+mn-cs"/>
              </a:rPr>
              <a:t>Elicit core ideas as defined in the PE</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task features.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t>
            </a:r>
            <a:r>
              <a:rPr lang="en-US" sz="1200" i="1" kern="1200" dirty="0">
                <a:solidFill>
                  <a:schemeClr val="tx1"/>
                </a:solidFill>
                <a:effectLst/>
                <a:latin typeface="+mn-lt"/>
                <a:ea typeface="+mn-ea"/>
                <a:cs typeface="+mn-cs"/>
              </a:rPr>
              <a:t>Various chemical effects of water on Earth’s materials</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A high-quality scenario that focuses on a phenomenon or a design problem</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task features.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Accurate science content</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task features.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another statement: </a:t>
            </a:r>
            <a:r>
              <a:rPr lang="en-US" sz="1200" i="1" kern="1200" dirty="0">
                <a:solidFill>
                  <a:schemeClr val="tx1"/>
                </a:solidFill>
                <a:effectLst/>
                <a:latin typeface="+mn-lt"/>
                <a:ea typeface="+mn-ea"/>
                <a:cs typeface="+mn-cs"/>
              </a:rPr>
              <a:t>Number and type of properties of water</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next statement: </a:t>
            </a:r>
            <a:r>
              <a:rPr lang="en-US" sz="1200" i="1" kern="1200" dirty="0">
                <a:solidFill>
                  <a:schemeClr val="tx1"/>
                </a:solidFill>
                <a:effectLst/>
                <a:latin typeface="+mn-lt"/>
                <a:ea typeface="+mn-ea"/>
                <a:cs typeface="+mn-cs"/>
              </a:rPr>
              <a:t>Number and type of effects of water on Earth’s materials or surface processes</a:t>
            </a:r>
            <a:r>
              <a:rPr lang="en-US" sz="1200" kern="1200" dirty="0">
                <a:solidFill>
                  <a:schemeClr val="tx1"/>
                </a:solidFill>
                <a:effectLst/>
                <a:latin typeface="+mn-lt"/>
                <a:ea typeface="+mn-ea"/>
                <a:cs typeface="+mn-cs"/>
              </a:rPr>
              <a:t>. Task features or aspects of an assessment task that can be varied to shift complexity or focus?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statement relates to the element, aspects of an assessment task that can be varied to shift complexity or focus.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the last statement: </a:t>
            </a:r>
            <a:r>
              <a:rPr lang="en-US" sz="1200" i="1" kern="1200" dirty="0">
                <a:solidFill>
                  <a:schemeClr val="tx1"/>
                </a:solidFill>
                <a:effectLst/>
                <a:latin typeface="+mn-lt"/>
                <a:ea typeface="+mn-ea"/>
                <a:cs typeface="+mn-cs"/>
              </a:rPr>
              <a:t>Engaging and relevant</a:t>
            </a:r>
            <a:r>
              <a:rPr lang="en-US" sz="1200" kern="1200" dirty="0">
                <a:solidFill>
                  <a:schemeClr val="tx1"/>
                </a:solidFill>
                <a:effectLst/>
                <a:latin typeface="+mn-lt"/>
                <a:ea typeface="+mn-ea"/>
                <a:cs typeface="+mn-cs"/>
              </a:rPr>
              <a:t>. Task features or aspects of an assessment task that can be varied to shift complexity or focus? This statement relates to the element, task features.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for this activity, we did not include statements for the element, assessment boundaries. This element will be explored in a guided activity in Module 3.6.</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09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Are you ready for additional practice analyzing and sorting the elements of the task specifications tool? If so, you’re in luck! Additional sorting activities at grade 5, middle school, and high school are available for download in the Resources pod. We encourage you to complete these activities independently, with a partner, or with a group of colleagues.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359789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3.xml"/><Relationship Id="rId4"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4.xml"/><Relationship Id="rId5" Type="http://schemas.openxmlformats.org/officeDocument/2006/relationships/tags" Target="../tags/tag83.xml"/><Relationship Id="rId4" Type="http://schemas.openxmlformats.org/officeDocument/2006/relationships/tags" Target="../tags/tag8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4.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4.xml"/><Relationship Id="rId4" Type="http://schemas.openxmlformats.org/officeDocument/2006/relationships/tags" Target="../tags/tag9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Master" Target="../slideMasters/slideMaster4.xml"/><Relationship Id="rId4" Type="http://schemas.openxmlformats.org/officeDocument/2006/relationships/tags" Target="../tags/tag9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5.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Master" Target="../slideMasters/slideMaster5.xml"/><Relationship Id="rId4" Type="http://schemas.openxmlformats.org/officeDocument/2006/relationships/tags" Target="../tags/tag11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0.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slideMaster" Target="../slideMasters/slideMaster7.xml"/><Relationship Id="rId4" Type="http://schemas.openxmlformats.org/officeDocument/2006/relationships/tags" Target="../tags/tag144.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5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Master" Target="../slideMasters/slideMaster8.xml"/><Relationship Id="rId5" Type="http://schemas.openxmlformats.org/officeDocument/2006/relationships/tags" Target="../tags/tag167.xml"/><Relationship Id="rId4" Type="http://schemas.openxmlformats.org/officeDocument/2006/relationships/tags" Target="../tags/tag166.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slideMaster" Target="../slideMasters/slideMaster8.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Master" Target="../slideMasters/slideMaster8.xml"/><Relationship Id="rId4" Type="http://schemas.openxmlformats.org/officeDocument/2006/relationships/tags" Target="../tags/tag17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Master" Target="../slideMasters/slideMaster8.xml"/><Relationship Id="rId4" Type="http://schemas.openxmlformats.org/officeDocument/2006/relationships/tags" Target="../tags/tag18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4"/>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4"/>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tags" Target="../tags/tag3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9.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73.xml"/><Relationship Id="rId2" Type="http://schemas.openxmlformats.org/officeDocument/2006/relationships/slideLayout" Target="../slideLayouts/slideLayout37.xml"/><Relationship Id="rId16" Type="http://schemas.openxmlformats.org/officeDocument/2006/relationships/tags" Target="../tags/tag7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71.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101.xml"/><Relationship Id="rId2" Type="http://schemas.openxmlformats.org/officeDocument/2006/relationships/slideLayout" Target="../slideLayouts/slideLayout48.xml"/><Relationship Id="rId16" Type="http://schemas.openxmlformats.org/officeDocument/2006/relationships/tags" Target="../tags/tag100.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9.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6.xml"/><Relationship Id="rId2" Type="http://schemas.openxmlformats.org/officeDocument/2006/relationships/slideLayout" Target="../slideLayouts/slideLayout73.xml"/><Relationship Id="rId16" Type="http://schemas.openxmlformats.org/officeDocument/2006/relationships/tags" Target="../tags/tag125.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24.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53.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7.xml"/><Relationship Id="rId2" Type="http://schemas.openxmlformats.org/officeDocument/2006/relationships/slideLayout" Target="../slideLayouts/slideLayout85.xml"/><Relationship Id="rId16" Type="http://schemas.openxmlformats.org/officeDocument/2006/relationships/tags" Target="../tags/tag156.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5.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custDataLst>
      <p:tags r:id="rId14"/>
    </p:custDataLst>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4.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5.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0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01.xml"/><Relationship Id="rId5" Type="http://schemas.openxmlformats.org/officeDocument/2006/relationships/image" Target="../media/image2.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19.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5.xml"/></Relationships>
</file>

<file path=ppt/slides/_rels/slide14.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88.xml"/><Relationship Id="rId7" Type="http://schemas.openxmlformats.org/officeDocument/2006/relationships/image" Target="../media/image6.sv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8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19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99.xml"/><Relationship Id="rId6" Type="http://schemas.openxmlformats.org/officeDocument/2006/relationships/hyperlink" Target="https://creativecommons.org/licenses/by-nc-nd/3.0/" TargetMode="External"/><Relationship Id="rId5" Type="http://schemas.openxmlformats.org/officeDocument/2006/relationships/hyperlink" Target="http://anabelblascomartin.blogspot.com/"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3: Development of the Task Specifications Tool</a:t>
            </a:r>
            <a:endParaRPr lang="en-US" b="1" dirty="0">
              <a:cs typeface="Calibri"/>
            </a:endParaRPr>
          </a:p>
          <a:p>
            <a:pPr algn="l"/>
            <a:r>
              <a:rPr lang="en-US" b="1" dirty="0">
                <a:cs typeface="Calibri"/>
              </a:rPr>
              <a:t>Module 3.3: Guided Activity: Sorting Elements of a Task Specifications Tool</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0" y="6157297"/>
            <a:ext cx="4563313"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6002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A34B-FB6B-4466-BBEC-A8E771BDD93C}"/>
              </a:ext>
            </a:extLst>
          </p:cNvPr>
          <p:cNvSpPr>
            <a:spLocks noGrp="1"/>
          </p:cNvSpPr>
          <p:nvPr>
            <p:ph type="title"/>
          </p:nvPr>
        </p:nvSpPr>
        <p:spPr/>
        <p:txBody>
          <a:bodyPr vert="horz" lIns="91440" tIns="45720" rIns="91440" bIns="45720" rtlCol="0" anchor="ctr">
            <a:normAutofit/>
          </a:bodyPr>
          <a:lstStyle/>
          <a:p>
            <a:r>
              <a:rPr lang="en-US" dirty="0">
                <a:effectLst/>
              </a:rPr>
              <a:t>Concluding Remarks</a:t>
            </a:r>
          </a:p>
        </p:txBody>
      </p:sp>
      <p:graphicFrame>
        <p:nvGraphicFramePr>
          <p:cNvPr id="12" name="Content Placeholder 6">
            <a:extLst>
              <a:ext uri="{FF2B5EF4-FFF2-40B4-BE49-F238E27FC236}">
                <a16:creationId xmlns:a16="http://schemas.microsoft.com/office/drawing/2014/main" id="{B151A667-DE01-4B0E-873B-339ECF178928}"/>
              </a:ext>
            </a:extLst>
          </p:cNvPr>
          <p:cNvGraphicFramePr>
            <a:graphicFrameLocks noGrp="1"/>
          </p:cNvGraphicFramePr>
          <p:nvPr>
            <p:ph idx="1"/>
            <p:extLst>
              <p:ext uri="{D42A27DB-BD31-4B8C-83A1-F6EECF244321}">
                <p14:modId xmlns:p14="http://schemas.microsoft.com/office/powerpoint/2010/main" val="4232780717"/>
              </p:ext>
            </p:extLst>
          </p:nvPr>
        </p:nvGraphicFramePr>
        <p:xfrm>
          <a:off x="457200" y="1417638"/>
          <a:ext cx="8229600" cy="4783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9708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3" name="Rectangle 2">
            <a:extLst>
              <a:ext uri="{FF2B5EF4-FFF2-40B4-BE49-F238E27FC236}">
                <a16:creationId xmlns:a16="http://schemas.microsoft.com/office/drawing/2014/main" id="{D0F68F66-2206-43E7-BA9F-E48A527DED7A}"/>
              </a:ext>
            </a:extLst>
          </p:cNvPr>
          <p:cNvSpPr/>
          <p:nvPr/>
        </p:nvSpPr>
        <p:spPr>
          <a:xfrm>
            <a:off x="7635240" y="13716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2210825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A6127050-4E89-4B88-8685-6087C1CA7CB4}"/>
              </a:ext>
            </a:extLst>
          </p:cNvPr>
          <p:cNvPicPr>
            <a:picLocks noChangeAspect="1"/>
          </p:cNvPicPr>
          <p:nvPr/>
        </p:nvPicPr>
        <p:blipFill>
          <a:blip r:embed="rId6"/>
          <a:stretch>
            <a:fillRect/>
          </a:stretch>
        </p:blipFill>
        <p:spPr>
          <a:xfrm>
            <a:off x="487866" y="2245564"/>
            <a:ext cx="8168267" cy="4586721"/>
          </a:xfrm>
          <a:prstGeom prst="rect">
            <a:avLst/>
          </a:prstGeom>
        </p:spPr>
      </p:pic>
      <p:sp>
        <p:nvSpPr>
          <p:cNvPr id="5" name="Slide Number Placeholder 5">
            <a:extLst>
              <a:ext uri="{FF2B5EF4-FFF2-40B4-BE49-F238E27FC236}">
                <a16:creationId xmlns:a16="http://schemas.microsoft.com/office/drawing/2014/main" id="{AEF9A185-D050-4291-9A49-5C06A2D6C0F1}"/>
              </a:ext>
            </a:extLst>
          </p:cNvPr>
          <p:cNvSpPr txBox="1">
            <a:spLocks/>
          </p:cNvSpPr>
          <p:nvPr>
            <p:custDataLst>
              <p:tags r:id="rId3"/>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12</a:t>
            </a:fld>
            <a:endParaRPr lang="en-US" sz="900" dirty="0"/>
          </a:p>
        </p:txBody>
      </p:sp>
    </p:spTree>
    <p:custDataLst>
      <p:tags r:id="rId1"/>
    </p:custDataLst>
    <p:extLst>
      <p:ext uri="{BB962C8B-B14F-4D97-AF65-F5344CB8AC3E}">
        <p14:creationId xmlns:p14="http://schemas.microsoft.com/office/powerpoint/2010/main" val="410021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normAutofit lnSpcReduction="10000"/>
          </a:bodyPr>
          <a:lstStyle/>
          <a:p>
            <a:pPr marL="0" indent="0">
              <a:buNone/>
            </a:pPr>
            <a:r>
              <a:rPr lang="en-US" sz="2000" dirty="0"/>
              <a:t>In the Web Links pod, you can find the following resources:</a:t>
            </a:r>
          </a:p>
          <a:p>
            <a:r>
              <a:rPr lang="en-US" sz="2000" dirty="0"/>
              <a:t>A Framework for K-12 Science Education</a:t>
            </a:r>
          </a:p>
          <a:p>
            <a:r>
              <a:rPr lang="en-US" sz="2000" dirty="0"/>
              <a:t>Next Generation Science Standards</a:t>
            </a:r>
          </a:p>
          <a:p>
            <a:r>
              <a:rPr lang="en-US" sz="2000" dirty="0"/>
              <a:t>NGSS Evidence Statements</a:t>
            </a:r>
          </a:p>
          <a:p>
            <a:r>
              <a:rPr lang="en-US" sz="2000" dirty="0"/>
              <a:t>Appendix E: Disciplinary Core Idea Progressions</a:t>
            </a:r>
          </a:p>
          <a:p>
            <a:r>
              <a:rPr lang="en-US" sz="2000" dirty="0"/>
              <a:t>Appendix F: Science and Engineering Practices </a:t>
            </a:r>
          </a:p>
          <a:p>
            <a:r>
              <a:rPr lang="en-US" sz="2000" dirty="0"/>
              <a:t>Appendix G: Crosscutting Concepts</a:t>
            </a:r>
          </a:p>
          <a:p>
            <a:endParaRPr lang="en-US" sz="2000" dirty="0"/>
          </a:p>
          <a:p>
            <a:pPr marL="0" indent="0">
              <a:buNone/>
            </a:pPr>
            <a:r>
              <a:rPr lang="en-US" sz="2000" dirty="0"/>
              <a:t>In the Resources pod, you can find the following resources:</a:t>
            </a:r>
          </a:p>
          <a:p>
            <a:r>
              <a:rPr lang="en-US" sz="2000" dirty="0"/>
              <a:t>Activity directions (5-ESS1-2, MS-PS3-1, HS-LS4-5)</a:t>
            </a:r>
          </a:p>
          <a:p>
            <a:r>
              <a:rPr lang="en-US" sz="2000" dirty="0"/>
              <a:t>Partially completed task specifications tools </a:t>
            </a:r>
          </a:p>
          <a:p>
            <a:pPr marL="0" indent="0">
              <a:spcBef>
                <a:spcPts val="0"/>
              </a:spcBef>
              <a:buNone/>
            </a:pPr>
            <a:r>
              <a:rPr lang="en-US" sz="2000" dirty="0"/>
              <a:t>   (5-ESS1-2, MS-PS3-1, HS-LS4-5)</a:t>
            </a:r>
          </a:p>
          <a:p>
            <a:r>
              <a:rPr lang="en-US" sz="2000" dirty="0"/>
              <a:t>Completed task specifications tools—activity answers </a:t>
            </a:r>
          </a:p>
          <a:p>
            <a:pPr marL="0" indent="0">
              <a:spcBef>
                <a:spcPts val="0"/>
              </a:spcBef>
              <a:buNone/>
            </a:pPr>
            <a:r>
              <a:rPr lang="en-US" sz="2000" dirty="0"/>
              <a:t>   (5-ESS1-2, MS-PS3-1, HS-LS4-5)</a:t>
            </a:r>
          </a:p>
          <a:p>
            <a:pPr marL="0" indent="0">
              <a:buNone/>
            </a:pPr>
            <a:endParaRPr lang="en-US" sz="2000" dirty="0"/>
          </a:p>
        </p:txBody>
      </p:sp>
    </p:spTree>
    <p:custDataLst>
      <p:tags r:id="rId1"/>
    </p:custDataLst>
    <p:extLst>
      <p:ext uri="{BB962C8B-B14F-4D97-AF65-F5344CB8AC3E}">
        <p14:creationId xmlns:p14="http://schemas.microsoft.com/office/powerpoint/2010/main" val="202813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189" lvl="0" indent="-457189" defTabSz="685766">
              <a:spcBef>
                <a:spcPts val="751"/>
              </a:spcBef>
              <a:buNone/>
            </a:pPr>
            <a:r>
              <a:rPr lang="en-US" sz="2000" dirty="0">
                <a:solidFill>
                  <a:prstClr val="black"/>
                </a:solidFill>
              </a:rPr>
              <a:t>NGSS Lead States. (2013). </a:t>
            </a:r>
            <a:r>
              <a:rPr lang="en-US" sz="2000" i="1" dirty="0">
                <a:solidFill>
                  <a:prstClr val="black"/>
                </a:solidFill>
              </a:rPr>
              <a:t>Next Generation Science Standards: For States, By States. Washington DC</a:t>
            </a:r>
            <a:r>
              <a:rPr lang="en-US" sz="2000" dirty="0">
                <a:solidFill>
                  <a:prstClr val="black"/>
                </a:solidFill>
              </a:rPr>
              <a:t>: The National Academies Press. </a:t>
            </a:r>
            <a:endParaRPr lang="en-US" sz="1800" dirty="0">
              <a:solidFill>
                <a:prstClr val="black"/>
              </a:solidFill>
            </a:endParaRPr>
          </a:p>
          <a:p>
            <a:pPr marL="457200" indent="-457200">
              <a:buNone/>
            </a:pPr>
            <a:endParaRPr lang="en-US" sz="1800" dirty="0"/>
          </a:p>
        </p:txBody>
      </p:sp>
    </p:spTree>
    <p:custDataLst>
      <p:tags r:id="rId1"/>
    </p:custDataLst>
    <p:extLst>
      <p:ext uri="{BB962C8B-B14F-4D97-AF65-F5344CB8AC3E}">
        <p14:creationId xmlns:p14="http://schemas.microsoft.com/office/powerpoint/2010/main" val="144146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4716077" y="3423023"/>
            <a:ext cx="4952928" cy="1297115"/>
          </a:xfrm>
        </p:spPr>
        <p:txBody>
          <a:bodyPr vert="horz" lIns="91440" tIns="45720" rIns="91440" bIns="45720" rtlCol="0" anchor="t">
            <a:normAutofit fontScale="90000"/>
          </a:bodyPr>
          <a:lstStyle/>
          <a:p>
            <a:pPr defTabSz="914400"/>
            <a:r>
              <a:rPr lang="en-US" sz="4000" dirty="0">
                <a:effectLst/>
              </a:rPr>
              <a:t>Module 3.3: </a:t>
            </a:r>
            <a:r>
              <a:rPr lang="en-US" sz="4000" dirty="0">
                <a:effectLst/>
                <a:cs typeface="Calibri Light"/>
              </a:rPr>
              <a:t>Guided Activity: Sorting the Elements of a</a:t>
            </a:r>
            <a:br>
              <a:rPr lang="en-US" sz="4000" dirty="0">
                <a:effectLst/>
                <a:cs typeface="Calibri Light"/>
              </a:rPr>
            </a:br>
            <a:r>
              <a:rPr lang="en-US" sz="4000" dirty="0">
                <a:effectLst/>
                <a:cs typeface="Calibri Light"/>
              </a:rPr>
              <a:t>Task Specifications Tool</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Graphic 1" descr="Puzzle pieces">
            <a:extLst>
              <a:ext uri="{FF2B5EF4-FFF2-40B4-BE49-F238E27FC236}">
                <a16:creationId xmlns:a16="http://schemas.microsoft.com/office/drawing/2014/main" id="{A265E288-52C6-4CC0-9213-D8D38E069AED}"/>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6663" y="2763594"/>
            <a:ext cx="2954851" cy="2954851"/>
          </a:xfrm>
          <a:prstGeom prst="rect">
            <a:avLst/>
          </a:pr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06623D6D-EF9E-4538-969E-69A93DFF5210}"/>
              </a:ext>
            </a:extLst>
          </p:cNvPr>
          <p:cNvPicPr>
            <a:picLocks noChangeAspect="1" noChangeArrowheads="1"/>
          </p:cNvPicPr>
          <p:nvPr/>
        </p:nvPicPr>
        <p:blipFill>
          <a:blip r:embed="rId8" cstate="print"/>
          <a:srcRect t="16326" r="17612" b="18368"/>
          <a:stretch>
            <a:fillRect/>
          </a:stretch>
        </p:blipFill>
        <p:spPr bwMode="auto">
          <a:xfrm>
            <a:off x="7955280" y="6446520"/>
            <a:ext cx="1051560" cy="304800"/>
          </a:xfrm>
          <a:prstGeom prst="rect">
            <a:avLst/>
          </a:prstGeom>
          <a:noFill/>
        </p:spPr>
      </p:pic>
      <p:sp>
        <p:nvSpPr>
          <p:cNvPr id="11" name="Slide Number Placeholder 5">
            <a:extLst>
              <a:ext uri="{FF2B5EF4-FFF2-40B4-BE49-F238E27FC236}">
                <a16:creationId xmlns:a16="http://schemas.microsoft.com/office/drawing/2014/main" id="{4B2D9C8A-176B-4D06-8543-74798F3769FE}"/>
              </a:ext>
            </a:extLst>
          </p:cNvPr>
          <p:cNvSpPr txBox="1">
            <a:spLocks/>
          </p:cNvSpPr>
          <p:nvPr>
            <p:custDataLst>
              <p:tags r:id="rId3"/>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2</a:t>
            </a:fld>
            <a:endParaRPr lang="en-US" sz="900" dirty="0"/>
          </a:p>
        </p:txBody>
      </p:sp>
    </p:spTree>
    <p:custDataLst>
      <p:tags r:id="rId1"/>
    </p:custDataLst>
    <p:extLst>
      <p:ext uri="{BB962C8B-B14F-4D97-AF65-F5344CB8AC3E}">
        <p14:creationId xmlns:p14="http://schemas.microsoft.com/office/powerpoint/2010/main" val="81193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3.3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259393967"/>
              </p:ext>
            </p:extLst>
          </p:nvPr>
        </p:nvGraphicFramePr>
        <p:xfrm>
          <a:off x="1498526" y="1417320"/>
          <a:ext cx="5296238" cy="4734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5928430" y="2364843"/>
            <a:ext cx="2552630" cy="2923877"/>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Task Specifications Tool Template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promote deeper understanding of the elements of a</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task specifications tool by providing a practice opportunity to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distinguish</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between the various elements</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439A9740-F872-46D6-BD9C-7D0C5978F41C}"/>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4417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Complete a Task Specifi</a:t>
            </a:r>
            <a:r>
              <a:rPr lang="en-US" dirty="0"/>
              <a:t>cations Tool</a:t>
            </a:r>
            <a:endParaRPr lang="en-US" dirty="0">
              <a:solidFill>
                <a:srgbClr val="0070C0"/>
              </a:solidFil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439A9740-F872-46D6-BD9C-7D0C5978F41C}"/>
              </a:ext>
            </a:extLst>
          </p:cNvPr>
          <p:cNvPicPr>
            <a:picLocks noChangeAspect="1" noChangeArrowheads="1"/>
          </p:cNvPicPr>
          <p:nvPr/>
        </p:nvPicPr>
        <p:blipFill>
          <a:blip r:embed="rId4" cstate="print"/>
          <a:srcRect t="16326" r="17612" b="18368"/>
          <a:stretch>
            <a:fillRect/>
          </a:stretch>
        </p:blipFill>
        <p:spPr bwMode="auto">
          <a:xfrm>
            <a:off x="7955280" y="6446520"/>
            <a:ext cx="1051560" cy="304800"/>
          </a:xfrm>
          <a:prstGeom prst="rect">
            <a:avLst/>
          </a:prstGeom>
          <a:noFill/>
        </p:spPr>
      </p:pic>
      <p:pic>
        <p:nvPicPr>
          <p:cNvPr id="4" name="Picture 3">
            <a:extLst>
              <a:ext uri="{FF2B5EF4-FFF2-40B4-BE49-F238E27FC236}">
                <a16:creationId xmlns:a16="http://schemas.microsoft.com/office/drawing/2014/main" id="{C3BF0E69-C181-46CC-9E1D-F2FEF9285A2A}"/>
              </a:ext>
            </a:extLst>
          </p:cNvPr>
          <p:cNvPicPr>
            <a:picLocks noChangeAspect="1"/>
          </p:cNvPicPr>
          <p:nvPr/>
        </p:nvPicPr>
        <p:blipFill>
          <a:blip r:embed="rId5"/>
          <a:stretch>
            <a:fillRect/>
          </a:stretch>
        </p:blipFill>
        <p:spPr>
          <a:xfrm>
            <a:off x="137160" y="1120526"/>
            <a:ext cx="4204214" cy="5630794"/>
          </a:xfrm>
          <a:prstGeom prst="rect">
            <a:avLst/>
          </a:prstGeom>
        </p:spPr>
      </p:pic>
      <p:pic>
        <p:nvPicPr>
          <p:cNvPr id="5" name="Picture 4">
            <a:extLst>
              <a:ext uri="{FF2B5EF4-FFF2-40B4-BE49-F238E27FC236}">
                <a16:creationId xmlns:a16="http://schemas.microsoft.com/office/drawing/2014/main" id="{2DCF242B-1BAD-4889-A749-848028081F28}"/>
              </a:ext>
            </a:extLst>
          </p:cNvPr>
          <p:cNvPicPr>
            <a:picLocks noChangeAspect="1"/>
          </p:cNvPicPr>
          <p:nvPr/>
        </p:nvPicPr>
        <p:blipFill>
          <a:blip r:embed="rId6"/>
          <a:stretch>
            <a:fillRect/>
          </a:stretch>
        </p:blipFill>
        <p:spPr>
          <a:xfrm>
            <a:off x="4341374" y="1898073"/>
            <a:ext cx="4667205" cy="3296214"/>
          </a:xfrm>
          <a:prstGeom prst="rect">
            <a:avLst/>
          </a:prstGeom>
        </p:spPr>
      </p:pic>
    </p:spTree>
    <p:custDataLst>
      <p:tags r:id="rId1"/>
    </p:custDataLst>
    <p:extLst>
      <p:ext uri="{BB962C8B-B14F-4D97-AF65-F5344CB8AC3E}">
        <p14:creationId xmlns:p14="http://schemas.microsoft.com/office/powerpoint/2010/main" val="292882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203928" y="1841499"/>
            <a:ext cx="3928849" cy="2001433"/>
          </a:xfrm>
        </p:spPr>
        <p:txBody>
          <a:bodyPr vert="horz" lIns="91440" tIns="45720" rIns="91440" bIns="45720" rtlCol="0" anchor="ctr">
            <a:normAutofit/>
          </a:bodyPr>
          <a:lstStyle/>
          <a:p>
            <a:r>
              <a:rPr lang="en-US" sz="4000" dirty="0">
                <a:effectLst/>
              </a:rPr>
              <a:t>Sorting Elements of the Task Specifications Tool</a:t>
            </a:r>
          </a:p>
        </p:txBody>
      </p:sp>
      <p:sp>
        <p:nvSpPr>
          <p:cNvPr id="3" name="Text Placeholder 2">
            <a:extLst>
              <a:ext uri="{FF2B5EF4-FFF2-40B4-BE49-F238E27FC236}">
                <a16:creationId xmlns:a16="http://schemas.microsoft.com/office/drawing/2014/main" id="{A4D300D1-941E-4F86-88E3-6180743672CA}"/>
              </a:ext>
            </a:extLst>
          </p:cNvPr>
          <p:cNvSpPr>
            <a:spLocks noGrp="1"/>
          </p:cNvSpPr>
          <p:nvPr>
            <p:ph type="body" idx="1"/>
          </p:nvPr>
        </p:nvSpPr>
        <p:spPr>
          <a:xfrm>
            <a:off x="202698" y="3862697"/>
            <a:ext cx="3125336" cy="2163551"/>
          </a:xfrm>
        </p:spPr>
        <p:txBody>
          <a:bodyPr vert="horz" lIns="91440" tIns="45720" rIns="91440" bIns="45720" rtlCol="0" anchor="t">
            <a:normAutofit/>
          </a:bodyPr>
          <a:lstStyle/>
          <a:p>
            <a:pPr defTabSz="914400">
              <a:spcBef>
                <a:spcPts val="1000"/>
              </a:spcBef>
            </a:pPr>
            <a:r>
              <a:rPr lang="en-US" sz="3200" dirty="0">
                <a:solidFill>
                  <a:schemeClr val="tx1"/>
                </a:solidFill>
              </a:rPr>
              <a:t>Student Demonstration of Learning and </a:t>
            </a:r>
            <a:br>
              <a:rPr lang="en-US" sz="3200" dirty="0">
                <a:solidFill>
                  <a:schemeClr val="tx1"/>
                </a:solidFill>
              </a:rPr>
            </a:br>
            <a:r>
              <a:rPr lang="en-US" sz="3200" dirty="0">
                <a:solidFill>
                  <a:schemeClr val="tx1"/>
                </a:solidFill>
              </a:rPr>
              <a:t>Work Products</a:t>
            </a:r>
          </a:p>
        </p:txBody>
      </p:sp>
      <p:sp>
        <p:nvSpPr>
          <p:cNvPr id="13"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Magnifying glass">
            <a:extLst>
              <a:ext uri="{FF2B5EF4-FFF2-40B4-BE49-F238E27FC236}">
                <a16:creationId xmlns:a16="http://schemas.microsoft.com/office/drawing/2014/main" id="{8B86B4FC-89DA-4B91-BB69-3BD510F48C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627" y="2531473"/>
            <a:ext cx="2413000" cy="2413000"/>
          </a:xfrm>
          <a:prstGeom prst="rect">
            <a:avLst/>
          </a:prstGeom>
        </p:spPr>
      </p:pic>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10" name="Slide Number Placeholder 5">
            <a:extLst>
              <a:ext uri="{FF2B5EF4-FFF2-40B4-BE49-F238E27FC236}">
                <a16:creationId xmlns:a16="http://schemas.microsoft.com/office/drawing/2014/main" id="{79620466-97ED-4B0A-B4AA-F1147B2C0D1D}"/>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5</a:t>
            </a:fld>
            <a:endParaRPr lang="en-US" sz="900" dirty="0"/>
          </a:p>
        </p:txBody>
      </p:sp>
    </p:spTree>
    <p:custDataLst>
      <p:tags r:id="rId1"/>
    </p:custDataLst>
    <p:extLst>
      <p:ext uri="{BB962C8B-B14F-4D97-AF65-F5344CB8AC3E}">
        <p14:creationId xmlns:p14="http://schemas.microsoft.com/office/powerpoint/2010/main" val="169530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02DC4-7A4E-422A-8675-157842E5CEC8}"/>
              </a:ext>
            </a:extLst>
          </p:cNvPr>
          <p:cNvPicPr>
            <a:picLocks noChangeAspect="1"/>
          </p:cNvPicPr>
          <p:nvPr/>
        </p:nvPicPr>
        <p:blipFill rotWithShape="1">
          <a:blip r:embed="rId5"/>
          <a:srcRect l="860" t="1905" r="-860"/>
          <a:stretch/>
        </p:blipFill>
        <p:spPr>
          <a:xfrm>
            <a:off x="69515" y="227644"/>
            <a:ext cx="6544464" cy="6217432"/>
          </a:xfrm>
          <a:prstGeom prst="rect">
            <a:avLst/>
          </a:prstGeom>
        </p:spPr>
      </p:pic>
      <p:sp>
        <p:nvSpPr>
          <p:cNvPr id="14" name="Rectangle 13">
            <a:extLst>
              <a:ext uri="{FF2B5EF4-FFF2-40B4-BE49-F238E27FC236}">
                <a16:creationId xmlns:a16="http://schemas.microsoft.com/office/drawing/2014/main" id="{2109CD21-7B10-4958-920D-5106F267502B}"/>
              </a:ext>
            </a:extLst>
          </p:cNvPr>
          <p:cNvSpPr/>
          <p:nvPr/>
        </p:nvSpPr>
        <p:spPr>
          <a:xfrm>
            <a:off x="6772720" y="1798177"/>
            <a:ext cx="2218880" cy="1822750"/>
          </a:xfrm>
          <a:prstGeom prst="rect">
            <a:avLst/>
          </a:prstGeom>
          <a:solidFill>
            <a:schemeClr val="bg1"/>
          </a:solidFill>
          <a:ln>
            <a:solidFill>
              <a:schemeClr val="accent1"/>
            </a:solidFill>
          </a:ln>
        </p:spPr>
        <p:txBody>
          <a:bodyPr wrap="square">
            <a:spAutoFit/>
          </a:bodyPr>
          <a:lstStyle/>
          <a:p>
            <a:r>
              <a:rPr lang="en-US" sz="1400" dirty="0">
                <a:latin typeface="Calibri" panose="020F0502020204030204" pitchFamily="34" charset="0"/>
                <a:ea typeface="Times New Roman" panose="02020603050405020304" pitchFamily="18" charset="0"/>
              </a:rPr>
              <a:t>Accurately and completely plans and conducts an investigation that provides evidence of the connection between the properties of water and their effects on Earth materials and/or surface processes</a:t>
            </a:r>
            <a:endParaRPr lang="en-US" sz="1400" dirty="0">
              <a:ea typeface="Times New Roman" panose="02020603050405020304" pitchFamily="18" charset="0"/>
              <a:cs typeface="Arial" panose="020B0604020202020204" pitchFamily="34" charset="0"/>
            </a:endParaRPr>
          </a:p>
        </p:txBody>
      </p:sp>
      <p:sp>
        <p:nvSpPr>
          <p:cNvPr id="19" name="Slide Number Placeholder 5">
            <a:extLst>
              <a:ext uri="{FF2B5EF4-FFF2-40B4-BE49-F238E27FC236}">
                <a16:creationId xmlns:a16="http://schemas.microsoft.com/office/drawing/2014/main" id="{BC819E34-9551-4B53-A98E-29D863E01EF8}"/>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6</a:t>
            </a:fld>
            <a:endParaRPr lang="en-US" sz="900" dirty="0"/>
          </a:p>
        </p:txBody>
      </p:sp>
      <p:sp>
        <p:nvSpPr>
          <p:cNvPr id="11" name="Rectangle 10">
            <a:extLst>
              <a:ext uri="{FF2B5EF4-FFF2-40B4-BE49-F238E27FC236}">
                <a16:creationId xmlns:a16="http://schemas.microsoft.com/office/drawing/2014/main" id="{330B5B85-ED39-431B-9446-417500CB2BEC}"/>
              </a:ext>
            </a:extLst>
          </p:cNvPr>
          <p:cNvSpPr/>
          <p:nvPr/>
        </p:nvSpPr>
        <p:spPr>
          <a:xfrm>
            <a:off x="6772720" y="2447942"/>
            <a:ext cx="2218880" cy="523220"/>
          </a:xfrm>
          <a:prstGeom prst="rect">
            <a:avLst/>
          </a:prstGeom>
          <a:solidFill>
            <a:schemeClr val="bg1"/>
          </a:solidFill>
          <a:ln>
            <a:solidFill>
              <a:schemeClr val="accent1"/>
            </a:solidFill>
          </a:ln>
        </p:spPr>
        <p:txBody>
          <a:bodyPr wrap="square">
            <a:spAutoFit/>
          </a:bodyPr>
          <a:lstStyle/>
          <a:p>
            <a:r>
              <a:rPr lang="en-US" sz="1400" dirty="0"/>
              <a:t>Description of steps for a planned investigation</a:t>
            </a:r>
          </a:p>
        </p:txBody>
      </p:sp>
      <p:sp>
        <p:nvSpPr>
          <p:cNvPr id="12" name="Rectangle 11">
            <a:extLst>
              <a:ext uri="{FF2B5EF4-FFF2-40B4-BE49-F238E27FC236}">
                <a16:creationId xmlns:a16="http://schemas.microsoft.com/office/drawing/2014/main" id="{41A65228-10AD-4B42-B6AC-4930E1491571}"/>
              </a:ext>
            </a:extLst>
          </p:cNvPr>
          <p:cNvSpPr/>
          <p:nvPr/>
        </p:nvSpPr>
        <p:spPr>
          <a:xfrm>
            <a:off x="6772720" y="1909333"/>
            <a:ext cx="2218880" cy="1600438"/>
          </a:xfrm>
          <a:prstGeom prst="rect">
            <a:avLst/>
          </a:prstGeom>
          <a:solidFill>
            <a:schemeClr val="bg1"/>
          </a:solidFill>
          <a:ln>
            <a:solidFill>
              <a:schemeClr val="accent1"/>
            </a:solidFill>
          </a:ln>
        </p:spPr>
        <p:txBody>
          <a:bodyPr wrap="square">
            <a:spAutoFit/>
          </a:bodyPr>
          <a:lstStyle/>
          <a:p>
            <a:pPr lvl="0"/>
            <a:r>
              <a:rPr lang="en-US" sz="1400" dirty="0"/>
              <a:t>Correctly describes how the data collected in an investigation will be relevant to determining the effect of water on Earth materials and/or surface processes</a:t>
            </a:r>
          </a:p>
        </p:txBody>
      </p:sp>
      <p:sp>
        <p:nvSpPr>
          <p:cNvPr id="18" name="Rectangle 17">
            <a:extLst>
              <a:ext uri="{FF2B5EF4-FFF2-40B4-BE49-F238E27FC236}">
                <a16:creationId xmlns:a16="http://schemas.microsoft.com/office/drawing/2014/main" id="{72A14438-8D44-4FD6-B5BE-F6678A036A96}"/>
              </a:ext>
            </a:extLst>
          </p:cNvPr>
          <p:cNvSpPr/>
          <p:nvPr/>
        </p:nvSpPr>
        <p:spPr>
          <a:xfrm>
            <a:off x="6772720" y="2555663"/>
            <a:ext cx="2218880" cy="307777"/>
          </a:xfrm>
          <a:prstGeom prst="rect">
            <a:avLst/>
          </a:prstGeom>
          <a:solidFill>
            <a:schemeClr val="bg1"/>
          </a:solidFill>
          <a:ln>
            <a:solidFill>
              <a:schemeClr val="accent1"/>
            </a:solidFill>
          </a:ln>
        </p:spPr>
        <p:txBody>
          <a:bodyPr wrap="square">
            <a:spAutoFit/>
          </a:bodyPr>
          <a:lstStyle/>
          <a:p>
            <a:r>
              <a:rPr lang="en-US" sz="1400" dirty="0">
                <a:solidFill>
                  <a:srgbClr val="000000"/>
                </a:solidFill>
                <a:ea typeface="Times New Roman" panose="02020603050405020304" pitchFamily="18" charset="0"/>
                <a:cs typeface="Calibri" panose="020F0502020204030204" pitchFamily="34" charset="0"/>
              </a:rPr>
              <a:t>Record of observations</a:t>
            </a:r>
            <a:endParaRPr lang="en-US" sz="1400" dirty="0">
              <a:ea typeface="Times New Roman" panose="020206030504050203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61EB7880-FE0F-411A-9DFA-DF4F9A4E97C1}"/>
              </a:ext>
            </a:extLst>
          </p:cNvPr>
          <p:cNvSpPr/>
          <p:nvPr/>
        </p:nvSpPr>
        <p:spPr>
          <a:xfrm>
            <a:off x="6772720" y="2340219"/>
            <a:ext cx="2218880" cy="738664"/>
          </a:xfrm>
          <a:prstGeom prst="rect">
            <a:avLst/>
          </a:prstGeom>
          <a:solidFill>
            <a:schemeClr val="bg1"/>
          </a:solidFill>
          <a:ln>
            <a:solidFill>
              <a:schemeClr val="accent1"/>
            </a:solidFill>
          </a:ln>
        </p:spPr>
        <p:txBody>
          <a:bodyPr wrap="square">
            <a:spAutoFit/>
          </a:bodyPr>
          <a:lstStyle/>
          <a:p>
            <a:pPr lvl="0"/>
            <a:r>
              <a:rPr lang="en-US" sz="1400" dirty="0"/>
              <a:t>Correctly evaluates the accuracy and precision of the collected data</a:t>
            </a:r>
          </a:p>
        </p:txBody>
      </p:sp>
      <p:sp>
        <p:nvSpPr>
          <p:cNvPr id="16" name="Rectangle 15">
            <a:extLst>
              <a:ext uri="{FF2B5EF4-FFF2-40B4-BE49-F238E27FC236}">
                <a16:creationId xmlns:a16="http://schemas.microsoft.com/office/drawing/2014/main" id="{DC0BAC47-9746-4AFC-948B-8FFB89651387}"/>
              </a:ext>
            </a:extLst>
          </p:cNvPr>
          <p:cNvSpPr/>
          <p:nvPr/>
        </p:nvSpPr>
        <p:spPr>
          <a:xfrm>
            <a:off x="6772718" y="2578958"/>
            <a:ext cx="2218881" cy="307777"/>
          </a:xfrm>
          <a:prstGeom prst="rect">
            <a:avLst/>
          </a:prstGeom>
          <a:solidFill>
            <a:schemeClr val="bg1"/>
          </a:solidFill>
          <a:ln>
            <a:solidFill>
              <a:schemeClr val="accent1"/>
            </a:solidFill>
          </a:ln>
        </p:spPr>
        <p:txBody>
          <a:bodyPr wrap="square">
            <a:spAutoFit/>
          </a:bodyPr>
          <a:lstStyle/>
          <a:p>
            <a:pPr lvl="0"/>
            <a:r>
              <a:rPr lang="en-US" sz="1400" dirty="0"/>
              <a:t>Constructed-response </a:t>
            </a:r>
            <a:endParaRPr lang="en-US" sz="1400" dirty="0">
              <a:effectLst/>
            </a:endParaRPr>
          </a:p>
        </p:txBody>
      </p:sp>
      <p:sp>
        <p:nvSpPr>
          <p:cNvPr id="15" name="Rectangle 14">
            <a:extLst>
              <a:ext uri="{FF2B5EF4-FFF2-40B4-BE49-F238E27FC236}">
                <a16:creationId xmlns:a16="http://schemas.microsoft.com/office/drawing/2014/main" id="{9A82DAC3-D7B0-4518-89E4-E2F3C96487B0}"/>
              </a:ext>
            </a:extLst>
          </p:cNvPr>
          <p:cNvSpPr/>
          <p:nvPr/>
        </p:nvSpPr>
        <p:spPr>
          <a:xfrm>
            <a:off x="6772716" y="2575485"/>
            <a:ext cx="2218880" cy="307777"/>
          </a:xfrm>
          <a:prstGeom prst="rect">
            <a:avLst/>
          </a:prstGeom>
          <a:solidFill>
            <a:schemeClr val="bg1"/>
          </a:solidFill>
          <a:ln>
            <a:solidFill>
              <a:schemeClr val="accent1"/>
            </a:solidFill>
          </a:ln>
        </p:spPr>
        <p:txBody>
          <a:bodyPr wrap="square">
            <a:spAutoFit/>
          </a:bodyPr>
          <a:lstStyle/>
          <a:p>
            <a:pPr lvl="0"/>
            <a:r>
              <a:rPr lang="en-US" sz="1400" dirty="0"/>
              <a:t>Short response </a:t>
            </a:r>
          </a:p>
        </p:txBody>
      </p:sp>
      <p:sp>
        <p:nvSpPr>
          <p:cNvPr id="20" name="Rectangle 19">
            <a:extLst>
              <a:ext uri="{FF2B5EF4-FFF2-40B4-BE49-F238E27FC236}">
                <a16:creationId xmlns:a16="http://schemas.microsoft.com/office/drawing/2014/main" id="{A37EA463-4F1E-4BAA-B6BA-000324529AC2}"/>
              </a:ext>
            </a:extLst>
          </p:cNvPr>
          <p:cNvSpPr/>
          <p:nvPr/>
        </p:nvSpPr>
        <p:spPr>
          <a:xfrm>
            <a:off x="6772712" y="2555662"/>
            <a:ext cx="2218881" cy="307777"/>
          </a:xfrm>
          <a:prstGeom prst="rect">
            <a:avLst/>
          </a:prstGeom>
          <a:solidFill>
            <a:schemeClr val="bg1"/>
          </a:solidFill>
          <a:ln>
            <a:solidFill>
              <a:srgbClr val="0070C0"/>
            </a:solidFill>
          </a:ln>
        </p:spPr>
        <p:txBody>
          <a:bodyPr wrap="square">
            <a:spAutoFit/>
          </a:bodyPr>
          <a:lstStyle/>
          <a:p>
            <a:pPr lvl="0"/>
            <a:r>
              <a:rPr lang="en-US" sz="1400" dirty="0"/>
              <a:t>Laboratory demonstration</a:t>
            </a:r>
          </a:p>
        </p:txBody>
      </p:sp>
      <p:sp>
        <p:nvSpPr>
          <p:cNvPr id="23" name="Rectangle 22">
            <a:extLst>
              <a:ext uri="{FF2B5EF4-FFF2-40B4-BE49-F238E27FC236}">
                <a16:creationId xmlns:a16="http://schemas.microsoft.com/office/drawing/2014/main" id="{C7F6103F-9871-45D0-B888-5643EE42D7E0}"/>
              </a:ext>
            </a:extLst>
          </p:cNvPr>
          <p:cNvSpPr/>
          <p:nvPr/>
        </p:nvSpPr>
        <p:spPr>
          <a:xfrm>
            <a:off x="6772705" y="1478443"/>
            <a:ext cx="2218881" cy="2462213"/>
          </a:xfrm>
          <a:prstGeom prst="rect">
            <a:avLst/>
          </a:prstGeom>
          <a:solidFill>
            <a:schemeClr val="bg1"/>
          </a:solidFill>
          <a:ln>
            <a:solidFill>
              <a:schemeClr val="accent1"/>
            </a:solidFill>
          </a:ln>
        </p:spPr>
        <p:txBody>
          <a:bodyPr wrap="square">
            <a:spAutoFit/>
          </a:bodyPr>
          <a:lstStyle/>
          <a:p>
            <a:r>
              <a:rPr lang="en-US" sz="1400" dirty="0"/>
              <a:t>Develops a logical investigation plan and accurately describes the data that will be collected and the evidence to be derived from the data (i.e., properties of water, effect of the properties of water (e.g., energy transfer, mechanical effects, chemical effects))</a:t>
            </a:r>
          </a:p>
        </p:txBody>
      </p:sp>
    </p:spTree>
    <p:custDataLst>
      <p:tags r:id="rId1"/>
    </p:custDataLst>
    <p:extLst>
      <p:ext uri="{BB962C8B-B14F-4D97-AF65-F5344CB8AC3E}">
        <p14:creationId xmlns:p14="http://schemas.microsoft.com/office/powerpoint/2010/main" val="418139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11"/>
                                        </p:tgtEl>
                                      </p:cBhvr>
                                      <p:by x="50000" y="50000"/>
                                    </p:animScale>
                                  </p:childTnLst>
                                </p:cTn>
                              </p:par>
                              <p:par>
                                <p:cTn id="11" presetID="42" presetClass="path" presetSubtype="0" accel="50000" decel="50000" fill="hold" grpId="2" nodeType="withEffect">
                                  <p:stCondLst>
                                    <p:cond delay="0"/>
                                  </p:stCondLst>
                                  <p:childTnLst>
                                    <p:animMotion origin="layout" path="M 0.01562 1.11111E-6 L -0.43316 0.40532 " pathEditMode="relative" rAng="0" ptsTypes="AA">
                                      <p:cBhvr>
                                        <p:cTn id="12" dur="2000" fill="hold"/>
                                        <p:tgtEl>
                                          <p:spTgt spid="11"/>
                                        </p:tgtEl>
                                        <p:attrNameLst>
                                          <p:attrName>ppt_x</p:attrName>
                                          <p:attrName>ppt_y</p:attrName>
                                        </p:attrNameLst>
                                      </p:cBhvr>
                                      <p:rCtr x="-22448" y="20255"/>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14"/>
                                        </p:tgtEl>
                                      </p:cBhvr>
                                      <p:by x="50000" y="50000"/>
                                    </p:animScale>
                                  </p:childTnLst>
                                </p:cTn>
                              </p:par>
                              <p:par>
                                <p:cTn id="21" presetID="42" presetClass="path" presetSubtype="0" accel="50000" decel="50000" fill="hold" grpId="2" nodeType="withEffect">
                                  <p:stCondLst>
                                    <p:cond delay="0"/>
                                  </p:stCondLst>
                                  <p:childTnLst>
                                    <p:animMotion origin="layout" path="M 8.33333E-7 1.11111E-6 L -0.42865 0.20347 " pathEditMode="relative" rAng="0" ptsTypes="AA">
                                      <p:cBhvr>
                                        <p:cTn id="22" dur="2000" fill="hold"/>
                                        <p:tgtEl>
                                          <p:spTgt spid="14"/>
                                        </p:tgtEl>
                                        <p:attrNameLst>
                                          <p:attrName>ppt_x</p:attrName>
                                          <p:attrName>ppt_y</p:attrName>
                                        </p:attrNameLst>
                                      </p:cBhvr>
                                      <p:rCtr x="-21441" y="10162"/>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18"/>
                                        </p:tgtEl>
                                      </p:cBhvr>
                                      <p:by x="50000" y="50000"/>
                                    </p:animScale>
                                  </p:childTnLst>
                                </p:cTn>
                              </p:par>
                              <p:par>
                                <p:cTn id="31" presetID="42" presetClass="path" presetSubtype="0" accel="50000" decel="50000" fill="hold" grpId="2" nodeType="withEffect">
                                  <p:stCondLst>
                                    <p:cond delay="0"/>
                                  </p:stCondLst>
                                  <p:childTnLst>
                                    <p:animMotion origin="layout" path="M -0.01476 -0.01875 L -0.30295 0.39861 " pathEditMode="relative" rAng="0" ptsTypes="AA">
                                      <p:cBhvr>
                                        <p:cTn id="32" dur="2000" fill="hold"/>
                                        <p:tgtEl>
                                          <p:spTgt spid="18"/>
                                        </p:tgtEl>
                                        <p:attrNameLst>
                                          <p:attrName>ppt_x</p:attrName>
                                          <p:attrName>ppt_y</p:attrName>
                                        </p:attrNameLst>
                                      </p:cBhvr>
                                      <p:rCtr x="-14410" y="20856"/>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16"/>
                                        </p:tgtEl>
                                      </p:cBhvr>
                                      <p:by x="50000" y="50000"/>
                                    </p:animScale>
                                  </p:childTnLst>
                                </p:cTn>
                              </p:par>
                              <p:par>
                                <p:cTn id="41" presetID="42" presetClass="path" presetSubtype="0" accel="50000" decel="50000" fill="hold" grpId="2" nodeType="withEffect">
                                  <p:stCondLst>
                                    <p:cond delay="0"/>
                                  </p:stCondLst>
                                  <p:childTnLst>
                                    <p:animMotion origin="layout" path="M 0.00781 -0.00833 L -0.17413 0.39537 " pathEditMode="relative" rAng="0" ptsTypes="AA">
                                      <p:cBhvr>
                                        <p:cTn id="42" dur="2000" fill="hold"/>
                                        <p:tgtEl>
                                          <p:spTgt spid="16"/>
                                        </p:tgtEl>
                                        <p:attrNameLst>
                                          <p:attrName>ppt_x</p:attrName>
                                          <p:attrName>ppt_y</p:attrName>
                                        </p:attrNameLst>
                                      </p:cBhvr>
                                      <p:rCtr x="-9097" y="20185"/>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1" nodeType="clickEffect">
                                  <p:stCondLst>
                                    <p:cond delay="0"/>
                                  </p:stCondLst>
                                  <p:childTnLst>
                                    <p:animScale>
                                      <p:cBhvr>
                                        <p:cTn id="50" dur="2000" fill="hold"/>
                                        <p:tgtEl>
                                          <p:spTgt spid="12"/>
                                        </p:tgtEl>
                                      </p:cBhvr>
                                      <p:by x="50000" y="50000"/>
                                    </p:animScale>
                                  </p:childTnLst>
                                </p:cTn>
                              </p:par>
                              <p:par>
                                <p:cTn id="51" presetID="42" presetClass="path" presetSubtype="0" accel="50000" decel="50000" fill="hold" grpId="2" nodeType="withEffect">
                                  <p:stCondLst>
                                    <p:cond delay="0"/>
                                  </p:stCondLst>
                                  <p:childTnLst>
                                    <p:animMotion origin="layout" path="M 0.05312 0.01505 L -0.29826 0.19653 " pathEditMode="relative" rAng="0" ptsTypes="AA">
                                      <p:cBhvr>
                                        <p:cTn id="52" dur="2000" fill="hold"/>
                                        <p:tgtEl>
                                          <p:spTgt spid="12"/>
                                        </p:tgtEl>
                                        <p:attrNameLst>
                                          <p:attrName>ppt_x</p:attrName>
                                          <p:attrName>ppt_y</p:attrName>
                                        </p:attrNameLst>
                                      </p:cBhvr>
                                      <p:rCtr x="-17569" y="9074"/>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23"/>
                                        </p:tgtEl>
                                      </p:cBhvr>
                                      <p:by x="50000" y="50000"/>
                                    </p:animScale>
                                  </p:childTnLst>
                                </p:cTn>
                              </p:par>
                              <p:par>
                                <p:cTn id="61" presetID="42" presetClass="path" presetSubtype="0" accel="50000" decel="50000" fill="hold" grpId="2" nodeType="withEffect">
                                  <p:stCondLst>
                                    <p:cond delay="0"/>
                                  </p:stCondLst>
                                  <p:childTnLst>
                                    <p:animMotion origin="layout" path="M 8.33333E-7 0.00208 L -0.16493 0.22847 " pathEditMode="relative" rAng="0" ptsTypes="AA">
                                      <p:cBhvr>
                                        <p:cTn id="62" dur="2000" fill="hold"/>
                                        <p:tgtEl>
                                          <p:spTgt spid="23"/>
                                        </p:tgtEl>
                                        <p:attrNameLst>
                                          <p:attrName>ppt_x</p:attrName>
                                          <p:attrName>ppt_y</p:attrName>
                                        </p:attrNameLst>
                                      </p:cBhvr>
                                      <p:rCtr x="-8247" y="11319"/>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2000" fill="hold"/>
                                        <p:tgtEl>
                                          <p:spTgt spid="15"/>
                                        </p:tgtEl>
                                      </p:cBhvr>
                                      <p:by x="50000" y="50000"/>
                                    </p:animScale>
                                  </p:childTnLst>
                                </p:cTn>
                              </p:par>
                              <p:par>
                                <p:cTn id="71" presetID="42" presetClass="path" presetSubtype="0" accel="50000" decel="50000" fill="hold" grpId="2" nodeType="withEffect">
                                  <p:stCondLst>
                                    <p:cond delay="0"/>
                                  </p:stCondLst>
                                  <p:childTnLst>
                                    <p:animMotion origin="layout" path="M 0.00174 -0.00903 L -0.43351 0.44398 " pathEditMode="relative" rAng="0" ptsTypes="AA">
                                      <p:cBhvr>
                                        <p:cTn id="72" dur="2000" fill="hold"/>
                                        <p:tgtEl>
                                          <p:spTgt spid="15"/>
                                        </p:tgtEl>
                                        <p:attrNameLst>
                                          <p:attrName>ppt_x</p:attrName>
                                          <p:attrName>ppt_y</p:attrName>
                                        </p:attrNameLst>
                                      </p:cBhvr>
                                      <p:rCtr x="-21771" y="22639"/>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1" nodeType="clickEffect">
                                  <p:stCondLst>
                                    <p:cond delay="0"/>
                                  </p:stCondLst>
                                  <p:childTnLst>
                                    <p:animScale>
                                      <p:cBhvr>
                                        <p:cTn id="80" dur="2000" fill="hold"/>
                                        <p:tgtEl>
                                          <p:spTgt spid="13"/>
                                        </p:tgtEl>
                                      </p:cBhvr>
                                      <p:by x="50000" y="50000"/>
                                    </p:animScale>
                                  </p:childTnLst>
                                </p:cTn>
                              </p:par>
                              <p:par>
                                <p:cTn id="81" presetID="42" presetClass="path" presetSubtype="0" accel="50000" decel="50000" fill="hold" grpId="2" nodeType="withEffect">
                                  <p:stCondLst>
                                    <p:cond delay="0"/>
                                  </p:stCondLst>
                                  <p:childTnLst>
                                    <p:animMotion origin="layout" path="M -0.00156 -0.00209 L -0.42865 0.30602 " pathEditMode="relative" rAng="0" ptsTypes="AA">
                                      <p:cBhvr>
                                        <p:cTn id="82" dur="2000" fill="hold"/>
                                        <p:tgtEl>
                                          <p:spTgt spid="13"/>
                                        </p:tgtEl>
                                        <p:attrNameLst>
                                          <p:attrName>ppt_x</p:attrName>
                                          <p:attrName>ppt_y</p:attrName>
                                        </p:attrNameLst>
                                      </p:cBhvr>
                                      <p:rCtr x="-21354" y="1539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20"/>
                                        </p:tgtEl>
                                      </p:cBhvr>
                                      <p:by x="50000" y="50000"/>
                                    </p:animScale>
                                  </p:childTnLst>
                                </p:cTn>
                              </p:par>
                              <p:par>
                                <p:cTn id="91" presetID="42" presetClass="path" presetSubtype="0" accel="50000" decel="50000" fill="hold" grpId="2" nodeType="withEffect">
                                  <p:stCondLst>
                                    <p:cond delay="0"/>
                                  </p:stCondLst>
                                  <p:childTnLst>
                                    <p:animMotion origin="layout" path="M 8.33333E-7 -0.0125 L -0.30295 0.44699 " pathEditMode="relative" rAng="0" ptsTypes="AA">
                                      <p:cBhvr>
                                        <p:cTn id="92" dur="2000" fill="hold"/>
                                        <p:tgtEl>
                                          <p:spTgt spid="20"/>
                                        </p:tgtEl>
                                        <p:attrNameLst>
                                          <p:attrName>ppt_x</p:attrName>
                                          <p:attrName>ppt_y</p:attrName>
                                        </p:attrNameLst>
                                      </p:cBhvr>
                                      <p:rCtr x="-15156" y="2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1" grpId="0" animBg="1"/>
      <p:bldP spid="11" grpId="1" animBg="1"/>
      <p:bldP spid="11" grpId="2" animBg="1"/>
      <p:bldP spid="12" grpId="0" animBg="1"/>
      <p:bldP spid="12" grpId="1" animBg="1"/>
      <p:bldP spid="12" grpId="2" animBg="1"/>
      <p:bldP spid="18" grpId="0" animBg="1"/>
      <p:bldP spid="18" grpId="1" animBg="1"/>
      <p:bldP spid="18" grpId="2" animBg="1"/>
      <p:bldP spid="13" grpId="0" animBg="1"/>
      <p:bldP spid="13" grpId="1" animBg="1"/>
      <p:bldP spid="13" grpId="2" animBg="1"/>
      <p:bldP spid="16" grpId="0" animBg="1"/>
      <p:bldP spid="16" grpId="1" animBg="1"/>
      <p:bldP spid="16" grpId="2" animBg="1"/>
      <p:bldP spid="15" grpId="0" animBg="1"/>
      <p:bldP spid="15" grpId="1" animBg="1"/>
      <p:bldP spid="15" grpId="2" animBg="1"/>
      <p:bldP spid="20" grpId="0" animBg="1"/>
      <p:bldP spid="20" grpId="1" animBg="1"/>
      <p:bldP spid="20" grpId="2" animBg="1"/>
      <p:bldP spid="23" grpId="0" animBg="1"/>
      <p:bldP spid="23" grpId="1" animBg="1"/>
      <p:bldP spid="2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203928" y="1736540"/>
            <a:ext cx="3928849" cy="2001433"/>
          </a:xfrm>
        </p:spPr>
        <p:txBody>
          <a:bodyPr vert="horz" lIns="91440" tIns="45720" rIns="91440" bIns="45720" rtlCol="0" anchor="ctr">
            <a:normAutofit/>
          </a:bodyPr>
          <a:lstStyle/>
          <a:p>
            <a:r>
              <a:rPr lang="en-US" sz="4000" dirty="0"/>
              <a:t>Sorting Elements of the Task Specifications Tool</a:t>
            </a:r>
            <a:endParaRPr lang="en-US" sz="4000" dirty="0">
              <a:effectLst/>
            </a:endParaRPr>
          </a:p>
        </p:txBody>
      </p:sp>
      <p:sp>
        <p:nvSpPr>
          <p:cNvPr id="3" name="Text Placeholder 2">
            <a:extLst>
              <a:ext uri="{FF2B5EF4-FFF2-40B4-BE49-F238E27FC236}">
                <a16:creationId xmlns:a16="http://schemas.microsoft.com/office/drawing/2014/main" id="{A4D300D1-941E-4F86-88E3-6180743672CA}"/>
              </a:ext>
            </a:extLst>
          </p:cNvPr>
          <p:cNvSpPr>
            <a:spLocks noGrp="1"/>
          </p:cNvSpPr>
          <p:nvPr>
            <p:ph type="body" idx="1"/>
          </p:nvPr>
        </p:nvSpPr>
        <p:spPr>
          <a:xfrm>
            <a:off x="203928" y="3895414"/>
            <a:ext cx="3928849" cy="2163551"/>
          </a:xfrm>
        </p:spPr>
        <p:txBody>
          <a:bodyPr vert="horz" lIns="91440" tIns="45720" rIns="91440" bIns="45720" rtlCol="0" anchor="t">
            <a:normAutofit lnSpcReduction="10000"/>
          </a:bodyPr>
          <a:lstStyle/>
          <a:p>
            <a:pPr defTabSz="914400">
              <a:spcBef>
                <a:spcPts val="1000"/>
              </a:spcBef>
            </a:pPr>
            <a:r>
              <a:rPr lang="en-US" sz="3200" kern="1200" dirty="0">
                <a:solidFill>
                  <a:schemeClr val="tx1"/>
                </a:solidFill>
                <a:latin typeface="+mn-lt"/>
                <a:ea typeface="+mn-ea"/>
                <a:cs typeface="+mn-cs"/>
              </a:rPr>
              <a:t>Task Features and</a:t>
            </a:r>
          </a:p>
          <a:p>
            <a:pPr defTabSz="914400">
              <a:spcBef>
                <a:spcPts val="0"/>
              </a:spcBef>
            </a:pPr>
            <a:r>
              <a:rPr lang="en-US" sz="3200" kern="1200" dirty="0">
                <a:solidFill>
                  <a:schemeClr val="tx1"/>
                </a:solidFill>
                <a:latin typeface="+mn-lt"/>
                <a:ea typeface="+mn-ea"/>
                <a:cs typeface="+mn-cs"/>
              </a:rPr>
              <a:t>Aspects of an assessment task that can be </a:t>
            </a:r>
            <a:r>
              <a:rPr lang="en-US" sz="3200" u="sng" kern="1200" dirty="0">
                <a:solidFill>
                  <a:schemeClr val="tx1"/>
                </a:solidFill>
                <a:latin typeface="+mn-lt"/>
                <a:ea typeface="+mn-ea"/>
                <a:cs typeface="+mn-cs"/>
              </a:rPr>
              <a:t>varied</a:t>
            </a:r>
            <a:r>
              <a:rPr lang="en-US" sz="3200" kern="1200" dirty="0">
                <a:solidFill>
                  <a:schemeClr val="tx1"/>
                </a:solidFill>
                <a:latin typeface="+mn-lt"/>
                <a:ea typeface="+mn-ea"/>
                <a:cs typeface="+mn-cs"/>
              </a:rPr>
              <a:t> to shift complexity or focus</a:t>
            </a:r>
          </a:p>
        </p:txBody>
      </p:sp>
      <p:sp>
        <p:nvSpPr>
          <p:cNvPr id="13" name="Freeform: Shape 1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851518"/>
            <a:ext cx="4638605"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Magnifying glass">
            <a:extLst>
              <a:ext uri="{FF2B5EF4-FFF2-40B4-BE49-F238E27FC236}">
                <a16:creationId xmlns:a16="http://schemas.microsoft.com/office/drawing/2014/main" id="{8B86B4FC-89DA-4B91-BB69-3BD510F48C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8627" y="2531473"/>
            <a:ext cx="2413000" cy="2413000"/>
          </a:xfrm>
          <a:prstGeom prst="rect">
            <a:avLst/>
          </a:prstGeom>
        </p:spPr>
      </p:pic>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85D9CD54-63B7-4B82-863B-F6447C95BB2D}"/>
              </a:ext>
            </a:extLst>
          </p:cNvPr>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9" name="Slide Number Placeholder 5">
            <a:extLst>
              <a:ext uri="{FF2B5EF4-FFF2-40B4-BE49-F238E27FC236}">
                <a16:creationId xmlns:a16="http://schemas.microsoft.com/office/drawing/2014/main" id="{8E2B526F-BC94-46E3-96B2-F9107710BEE5}"/>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7</a:t>
            </a:fld>
            <a:endParaRPr lang="en-US" sz="900" dirty="0"/>
          </a:p>
        </p:txBody>
      </p:sp>
    </p:spTree>
    <p:custDataLst>
      <p:tags r:id="rId1"/>
    </p:custDataLst>
    <p:extLst>
      <p:ext uri="{BB962C8B-B14F-4D97-AF65-F5344CB8AC3E}">
        <p14:creationId xmlns:p14="http://schemas.microsoft.com/office/powerpoint/2010/main" val="103727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206F90-3559-4887-8911-015558809688}"/>
              </a:ext>
            </a:extLst>
          </p:cNvPr>
          <p:cNvPicPr>
            <a:picLocks noChangeAspect="1"/>
          </p:cNvPicPr>
          <p:nvPr/>
        </p:nvPicPr>
        <p:blipFill rotWithShape="1">
          <a:blip r:embed="rId5"/>
          <a:srcRect l="27273" t="36666" r="29680" b="11911"/>
          <a:stretch/>
        </p:blipFill>
        <p:spPr>
          <a:xfrm>
            <a:off x="215530" y="564184"/>
            <a:ext cx="7885872" cy="5298675"/>
          </a:xfrm>
          <a:prstGeom prst="rect">
            <a:avLst/>
          </a:prstGeom>
        </p:spPr>
      </p:pic>
      <p:sp>
        <p:nvSpPr>
          <p:cNvPr id="7" name="Rectangle 6">
            <a:extLst>
              <a:ext uri="{FF2B5EF4-FFF2-40B4-BE49-F238E27FC236}">
                <a16:creationId xmlns:a16="http://schemas.microsoft.com/office/drawing/2014/main" id="{A21FDC5D-E777-4E4F-8B24-0850CE41690E}"/>
              </a:ext>
            </a:extLst>
          </p:cNvPr>
          <p:cNvSpPr/>
          <p:nvPr/>
        </p:nvSpPr>
        <p:spPr>
          <a:xfrm>
            <a:off x="5999018" y="2614759"/>
            <a:ext cx="2992273" cy="2062103"/>
          </a:xfrm>
          <a:prstGeom prst="rect">
            <a:avLst/>
          </a:prstGeom>
          <a:solidFill>
            <a:schemeClr val="bg1"/>
          </a:solidFill>
          <a:ln>
            <a:solidFill>
              <a:srgbClr val="0070C0"/>
            </a:solidFill>
          </a:ln>
        </p:spPr>
        <p:txBody>
          <a:bodyPr wrap="square">
            <a:spAutoFit/>
          </a:bodyPr>
          <a:lstStyle/>
          <a:p>
            <a:r>
              <a:rPr lang="en-US" sz="1600" dirty="0"/>
              <a:t>Prompt students to describe the effect of physical processes (e.g., the hydrologic cycle) which result in an observed phenomenon (e.g., cave formation) and support the connection with evidence that can be obtained through investigation</a:t>
            </a:r>
          </a:p>
        </p:txBody>
      </p:sp>
      <p:sp>
        <p:nvSpPr>
          <p:cNvPr id="8" name="Rectangle 7">
            <a:extLst>
              <a:ext uri="{FF2B5EF4-FFF2-40B4-BE49-F238E27FC236}">
                <a16:creationId xmlns:a16="http://schemas.microsoft.com/office/drawing/2014/main" id="{06C35513-F730-4705-99A4-6C2BE01946B0}"/>
              </a:ext>
            </a:extLst>
          </p:cNvPr>
          <p:cNvSpPr/>
          <p:nvPr/>
        </p:nvSpPr>
        <p:spPr>
          <a:xfrm>
            <a:off x="5999018" y="3230311"/>
            <a:ext cx="2992273" cy="830997"/>
          </a:xfrm>
          <a:prstGeom prst="rect">
            <a:avLst/>
          </a:prstGeom>
          <a:solidFill>
            <a:schemeClr val="bg1"/>
          </a:solidFill>
          <a:ln>
            <a:solidFill>
              <a:srgbClr val="0070C0"/>
            </a:solidFill>
          </a:ln>
        </p:spPr>
        <p:txBody>
          <a:bodyPr wrap="square">
            <a:spAutoFit/>
          </a:bodyPr>
          <a:lstStyle/>
          <a:p>
            <a:pPr marR="0" lvl="0">
              <a:spcBef>
                <a:spcPts val="0"/>
              </a:spcBef>
              <a:spcAft>
                <a:spcPts val="0"/>
              </a:spcAft>
            </a:pPr>
            <a:r>
              <a:rPr lang="en-US" sz="1600" dirty="0">
                <a:ea typeface="Times New Roman" panose="02020603050405020304" pitchFamily="18" charset="0"/>
                <a:cs typeface="Calibri" panose="020F0502020204030204" pitchFamily="34" charset="0"/>
              </a:rPr>
              <a:t>Number and complexity of scientific concept(s) to be investigated</a:t>
            </a:r>
            <a:endParaRPr lang="en-US" sz="1600" dirty="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A5FCCDC8-1724-4E26-BC90-BD961D4DEA7C}"/>
              </a:ext>
            </a:extLst>
          </p:cNvPr>
          <p:cNvSpPr/>
          <p:nvPr/>
        </p:nvSpPr>
        <p:spPr>
          <a:xfrm>
            <a:off x="5999018" y="3222000"/>
            <a:ext cx="2992273" cy="830997"/>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Provide evidence that can be used to make accurate inferences about student learning</a:t>
            </a:r>
          </a:p>
        </p:txBody>
      </p:sp>
      <p:sp>
        <p:nvSpPr>
          <p:cNvPr id="16" name="Slide Number Placeholder 5">
            <a:extLst>
              <a:ext uri="{FF2B5EF4-FFF2-40B4-BE49-F238E27FC236}">
                <a16:creationId xmlns:a16="http://schemas.microsoft.com/office/drawing/2014/main" id="{67C9E329-1D38-4BF4-A9F7-7518D27A0A6F}"/>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8</a:t>
            </a:fld>
            <a:endParaRPr lang="en-US" sz="900" dirty="0"/>
          </a:p>
        </p:txBody>
      </p:sp>
      <p:sp>
        <p:nvSpPr>
          <p:cNvPr id="5" name="Rectangle 4">
            <a:extLst>
              <a:ext uri="{FF2B5EF4-FFF2-40B4-BE49-F238E27FC236}">
                <a16:creationId xmlns:a16="http://schemas.microsoft.com/office/drawing/2014/main" id="{7F2A7C51-C9ED-4D56-B20E-4D2A458B2DEB}"/>
              </a:ext>
            </a:extLst>
          </p:cNvPr>
          <p:cNvSpPr/>
          <p:nvPr/>
        </p:nvSpPr>
        <p:spPr>
          <a:xfrm>
            <a:off x="6013503" y="3343618"/>
            <a:ext cx="2963301" cy="584775"/>
          </a:xfrm>
          <a:prstGeom prst="rect">
            <a:avLst/>
          </a:prstGeom>
          <a:solidFill>
            <a:schemeClr val="bg1"/>
          </a:solidFill>
          <a:ln>
            <a:solidFill>
              <a:schemeClr val="accent1"/>
            </a:solidFill>
          </a:ln>
        </p:spPr>
        <p:txBody>
          <a:bodyPr wrap="square">
            <a:spAutoFit/>
          </a:bodyPr>
          <a:lstStyle/>
          <a:p>
            <a:r>
              <a:rPr lang="en-US" sz="1600" dirty="0">
                <a:solidFill>
                  <a:srgbClr val="000000"/>
                </a:solidFill>
                <a:ea typeface="Times New Roman" panose="02020603050405020304" pitchFamily="18" charset="0"/>
                <a:cs typeface="Arial" panose="020B0604020202020204" pitchFamily="34" charset="0"/>
              </a:rPr>
              <a:t>Require scientific reasoning and process skills</a:t>
            </a:r>
            <a:endParaRPr lang="en-US" sz="1600" dirty="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3AC197B3-6904-48C3-9BE3-63F97BA4BB36}"/>
              </a:ext>
            </a:extLst>
          </p:cNvPr>
          <p:cNvSpPr/>
          <p:nvPr/>
        </p:nvSpPr>
        <p:spPr>
          <a:xfrm>
            <a:off x="5999016" y="3359007"/>
            <a:ext cx="2963301" cy="584775"/>
          </a:xfrm>
          <a:prstGeom prst="rect">
            <a:avLst/>
          </a:prstGeom>
          <a:solidFill>
            <a:schemeClr val="bg1"/>
          </a:solidFill>
          <a:ln>
            <a:solidFill>
              <a:schemeClr val="accent1"/>
            </a:solidFill>
          </a:ln>
        </p:spPr>
        <p:txBody>
          <a:bodyPr wrap="square">
            <a:spAutoFit/>
          </a:bodyPr>
          <a:lstStyle/>
          <a:p>
            <a:pPr marR="0" lvl="0">
              <a:spcBef>
                <a:spcPts val="0"/>
              </a:spcBef>
              <a:spcAft>
                <a:spcPts val="0"/>
              </a:spcAft>
            </a:pPr>
            <a:r>
              <a:rPr lang="en-US" sz="1600" dirty="0">
                <a:ea typeface="Times New Roman" panose="02020603050405020304" pitchFamily="18" charset="0"/>
                <a:cs typeface="Calibri" panose="020F0502020204030204" pitchFamily="34" charset="0"/>
              </a:rPr>
              <a:t>Connections between hydrological and rock cycles</a:t>
            </a:r>
            <a:endParaRPr lang="en-US" sz="1600" dirty="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3A927A14-7B7F-4B9C-A98E-73960A89BFEF}"/>
              </a:ext>
            </a:extLst>
          </p:cNvPr>
          <p:cNvSpPr/>
          <p:nvPr/>
        </p:nvSpPr>
        <p:spPr>
          <a:xfrm>
            <a:off x="6013503" y="3349174"/>
            <a:ext cx="2977788" cy="594608"/>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Amount of data and complexity of data</a:t>
            </a:r>
            <a:endParaRPr lang="en-US" sz="1600" dirty="0"/>
          </a:p>
        </p:txBody>
      </p:sp>
      <p:sp>
        <p:nvSpPr>
          <p:cNvPr id="6" name="Rectangle 5">
            <a:extLst>
              <a:ext uri="{FF2B5EF4-FFF2-40B4-BE49-F238E27FC236}">
                <a16:creationId xmlns:a16="http://schemas.microsoft.com/office/drawing/2014/main" id="{D23A6A31-BB59-4DD2-9F78-C878C7FBFFBA}"/>
              </a:ext>
            </a:extLst>
          </p:cNvPr>
          <p:cNvSpPr/>
          <p:nvPr/>
        </p:nvSpPr>
        <p:spPr>
          <a:xfrm>
            <a:off x="5999016" y="3352078"/>
            <a:ext cx="2992273" cy="584775"/>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Various chemical effects of water on Earth’s materials</a:t>
            </a:r>
            <a:endParaRPr lang="en-US" sz="1600" dirty="0"/>
          </a:p>
        </p:txBody>
      </p:sp>
      <p:sp>
        <p:nvSpPr>
          <p:cNvPr id="10" name="Rectangle 9">
            <a:extLst>
              <a:ext uri="{FF2B5EF4-FFF2-40B4-BE49-F238E27FC236}">
                <a16:creationId xmlns:a16="http://schemas.microsoft.com/office/drawing/2014/main" id="{995AFB4E-CB11-4E15-820C-52AA1852C27D}"/>
              </a:ext>
            </a:extLst>
          </p:cNvPr>
          <p:cNvSpPr/>
          <p:nvPr/>
        </p:nvSpPr>
        <p:spPr>
          <a:xfrm>
            <a:off x="6013501" y="3344391"/>
            <a:ext cx="2977788" cy="599391"/>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Elicit core ideas as defined in the PE</a:t>
            </a:r>
            <a:endParaRPr lang="en-US" sz="1600" dirty="0"/>
          </a:p>
        </p:txBody>
      </p:sp>
      <p:sp>
        <p:nvSpPr>
          <p:cNvPr id="14" name="Rectangle 13">
            <a:extLst>
              <a:ext uri="{FF2B5EF4-FFF2-40B4-BE49-F238E27FC236}">
                <a16:creationId xmlns:a16="http://schemas.microsoft.com/office/drawing/2014/main" id="{AE8B8659-2F54-40F1-8493-5F65D7DF4816}"/>
              </a:ext>
            </a:extLst>
          </p:cNvPr>
          <p:cNvSpPr/>
          <p:nvPr/>
        </p:nvSpPr>
        <p:spPr>
          <a:xfrm>
            <a:off x="6013499" y="3238622"/>
            <a:ext cx="2963301" cy="830997"/>
          </a:xfrm>
          <a:prstGeom prst="rect">
            <a:avLst/>
          </a:prstGeom>
          <a:solidFill>
            <a:schemeClr val="bg1"/>
          </a:solidFill>
          <a:ln>
            <a:solidFill>
              <a:schemeClr val="accent1"/>
            </a:solidFill>
          </a:ln>
        </p:spPr>
        <p:txBody>
          <a:bodyPr wrap="square">
            <a:spAutoFit/>
          </a:bodyPr>
          <a:lstStyle/>
          <a:p>
            <a:r>
              <a:rPr lang="en-US" sz="1600" dirty="0">
                <a:cs typeface="Calibri" panose="020F0502020204030204" pitchFamily="34" charset="0"/>
              </a:rPr>
              <a:t>A high-quality scenario that focuses on a phenomenon or a design problem</a:t>
            </a:r>
          </a:p>
        </p:txBody>
      </p:sp>
      <p:sp>
        <p:nvSpPr>
          <p:cNvPr id="13" name="Rectangle 12">
            <a:extLst>
              <a:ext uri="{FF2B5EF4-FFF2-40B4-BE49-F238E27FC236}">
                <a16:creationId xmlns:a16="http://schemas.microsoft.com/office/drawing/2014/main" id="{4CD18831-18C8-4E86-BDB1-0E40B494C278}"/>
              </a:ext>
            </a:extLst>
          </p:cNvPr>
          <p:cNvSpPr/>
          <p:nvPr/>
        </p:nvSpPr>
        <p:spPr>
          <a:xfrm>
            <a:off x="5999008" y="3483630"/>
            <a:ext cx="2992273" cy="338554"/>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Accurate science content</a:t>
            </a:r>
          </a:p>
        </p:txBody>
      </p:sp>
      <p:sp>
        <p:nvSpPr>
          <p:cNvPr id="15" name="Rectangle 14">
            <a:extLst>
              <a:ext uri="{FF2B5EF4-FFF2-40B4-BE49-F238E27FC236}">
                <a16:creationId xmlns:a16="http://schemas.microsoft.com/office/drawing/2014/main" id="{FB3C13A8-DA98-4ADB-A77E-F293229FF58E}"/>
              </a:ext>
            </a:extLst>
          </p:cNvPr>
          <p:cNvSpPr/>
          <p:nvPr/>
        </p:nvSpPr>
        <p:spPr>
          <a:xfrm>
            <a:off x="6013489" y="3365936"/>
            <a:ext cx="2977792" cy="584775"/>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Number and type of properties of water</a:t>
            </a:r>
          </a:p>
        </p:txBody>
      </p:sp>
      <p:sp>
        <p:nvSpPr>
          <p:cNvPr id="18" name="Rectangle 17">
            <a:extLst>
              <a:ext uri="{FF2B5EF4-FFF2-40B4-BE49-F238E27FC236}">
                <a16:creationId xmlns:a16="http://schemas.microsoft.com/office/drawing/2014/main" id="{E18F751A-09DB-40E7-B47C-9B36EC51E312}"/>
              </a:ext>
            </a:extLst>
          </p:cNvPr>
          <p:cNvSpPr/>
          <p:nvPr/>
        </p:nvSpPr>
        <p:spPr>
          <a:xfrm>
            <a:off x="6013479" y="3247663"/>
            <a:ext cx="2977792" cy="830997"/>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Number and type of effects of water on Earth’s materials or surface processes </a:t>
            </a:r>
          </a:p>
        </p:txBody>
      </p:sp>
      <p:sp>
        <p:nvSpPr>
          <p:cNvPr id="17" name="Rectangle 16">
            <a:extLst>
              <a:ext uri="{FF2B5EF4-FFF2-40B4-BE49-F238E27FC236}">
                <a16:creationId xmlns:a16="http://schemas.microsoft.com/office/drawing/2014/main" id="{99AABB13-970A-47F1-9D71-DD9F17A9FAB0}"/>
              </a:ext>
            </a:extLst>
          </p:cNvPr>
          <p:cNvSpPr/>
          <p:nvPr/>
        </p:nvSpPr>
        <p:spPr>
          <a:xfrm>
            <a:off x="6013457" y="3468066"/>
            <a:ext cx="2963321" cy="338554"/>
          </a:xfrm>
          <a:prstGeom prst="rect">
            <a:avLst/>
          </a:prstGeom>
          <a:solidFill>
            <a:schemeClr val="bg1"/>
          </a:solidFill>
          <a:ln>
            <a:solidFill>
              <a:schemeClr val="accent1"/>
            </a:solidFill>
          </a:ln>
        </p:spPr>
        <p:txBody>
          <a:bodyPr wrap="square">
            <a:spAutoFit/>
          </a:bodyPr>
          <a:lstStyle/>
          <a:p>
            <a:pPr lvl="0"/>
            <a:r>
              <a:rPr lang="en-US" sz="1600" dirty="0">
                <a:cs typeface="Calibri" panose="020F0502020204030204" pitchFamily="34" charset="0"/>
              </a:rPr>
              <a:t>Engaging and relevant</a:t>
            </a:r>
          </a:p>
        </p:txBody>
      </p:sp>
    </p:spTree>
    <p:custDataLst>
      <p:tags r:id="rId1"/>
    </p:custDataLst>
    <p:extLst>
      <p:ext uri="{BB962C8B-B14F-4D97-AF65-F5344CB8AC3E}">
        <p14:creationId xmlns:p14="http://schemas.microsoft.com/office/powerpoint/2010/main" val="64342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7"/>
                                        </p:tgtEl>
                                      </p:cBhvr>
                                      <p:by x="50000" y="50000"/>
                                    </p:animScale>
                                  </p:childTnLst>
                                </p:cTn>
                              </p:par>
                              <p:par>
                                <p:cTn id="11" presetID="42" presetClass="path" presetSubtype="0" accel="50000" decel="50000" fill="hold" grpId="2" nodeType="withEffect">
                                  <p:stCondLst>
                                    <p:cond delay="0"/>
                                  </p:stCondLst>
                                  <p:childTnLst>
                                    <p:animMotion origin="layout" path="M -0.0184 0.01783 L -0.30243 -0.31342 " pathEditMode="relative" rAng="0" ptsTypes="AA">
                                      <p:cBhvr>
                                        <p:cTn id="12" dur="2000" fill="hold"/>
                                        <p:tgtEl>
                                          <p:spTgt spid="7"/>
                                        </p:tgtEl>
                                        <p:attrNameLst>
                                          <p:attrName>ppt_x</p:attrName>
                                          <p:attrName>ppt_y</p:attrName>
                                        </p:attrNameLst>
                                      </p:cBhvr>
                                      <p:rCtr x="-14201" y="-1657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1" nodeType="clickEffect">
                                  <p:stCondLst>
                                    <p:cond delay="0"/>
                                  </p:stCondLst>
                                  <p:childTnLst>
                                    <p:animScale>
                                      <p:cBhvr>
                                        <p:cTn id="20" dur="2000" fill="hold"/>
                                        <p:tgtEl>
                                          <p:spTgt spid="8"/>
                                        </p:tgtEl>
                                      </p:cBhvr>
                                      <p:by x="50000" y="50000"/>
                                    </p:animScale>
                                  </p:childTnLst>
                                </p:cTn>
                              </p:par>
                              <p:par>
                                <p:cTn id="21" presetID="42" presetClass="path" presetSubtype="0" accel="50000" decel="50000" fill="hold" grpId="2" nodeType="withEffect">
                                  <p:stCondLst>
                                    <p:cond delay="0"/>
                                  </p:stCondLst>
                                  <p:childTnLst>
                                    <p:animMotion origin="layout" path="M 1.94444E-6 -1.48148E-6 L -0.30087 0.01667 " pathEditMode="relative" rAng="0" ptsTypes="AA">
                                      <p:cBhvr>
                                        <p:cTn id="22" dur="2000" fill="hold"/>
                                        <p:tgtEl>
                                          <p:spTgt spid="8"/>
                                        </p:tgtEl>
                                        <p:attrNameLst>
                                          <p:attrName>ppt_x</p:attrName>
                                          <p:attrName>ppt_y</p:attrName>
                                        </p:attrNameLst>
                                      </p:cBhvr>
                                      <p:rCtr x="-15052" y="833"/>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9"/>
                                        </p:tgtEl>
                                      </p:cBhvr>
                                      <p:by x="50000" y="50000"/>
                                    </p:animScale>
                                  </p:childTnLst>
                                </p:cTn>
                              </p:par>
                              <p:par>
                                <p:cTn id="31" presetID="42" presetClass="path" presetSubtype="0" accel="50000" decel="50000" fill="hold" grpId="2" nodeType="withEffect">
                                  <p:stCondLst>
                                    <p:cond delay="0"/>
                                  </p:stCondLst>
                                  <p:childTnLst>
                                    <p:animMotion origin="layout" path="M 0.00052 -0.01157 L -0.30035 -0.18472 " pathEditMode="relative" rAng="0" ptsTypes="AA">
                                      <p:cBhvr>
                                        <p:cTn id="32" dur="2000" fill="hold"/>
                                        <p:tgtEl>
                                          <p:spTgt spid="9"/>
                                        </p:tgtEl>
                                        <p:attrNameLst>
                                          <p:attrName>ppt_x</p:attrName>
                                          <p:attrName>ppt_y</p:attrName>
                                        </p:attrNameLst>
                                      </p:cBhvr>
                                      <p:rCtr x="-15052" y="-8657"/>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grpId="1" nodeType="clickEffect">
                                  <p:stCondLst>
                                    <p:cond delay="0"/>
                                  </p:stCondLst>
                                  <p:childTnLst>
                                    <p:animScale>
                                      <p:cBhvr>
                                        <p:cTn id="40" dur="2000" fill="hold"/>
                                        <p:tgtEl>
                                          <p:spTgt spid="5"/>
                                        </p:tgtEl>
                                      </p:cBhvr>
                                      <p:by x="50000" y="50000"/>
                                    </p:animScale>
                                  </p:childTnLst>
                                </p:cTn>
                              </p:par>
                              <p:par>
                                <p:cTn id="41" presetID="42" presetClass="path" presetSubtype="0" accel="50000" decel="50000" fill="hold" grpId="2" nodeType="withEffect">
                                  <p:stCondLst>
                                    <p:cond delay="0"/>
                                  </p:stCondLst>
                                  <p:childTnLst>
                                    <p:animMotion origin="layout" path="M 1.94444E-6 -0.02778 L -0.29983 -0.11203 " pathEditMode="relative" rAng="0" ptsTypes="AA">
                                      <p:cBhvr>
                                        <p:cTn id="42" dur="2000" fill="hold"/>
                                        <p:tgtEl>
                                          <p:spTgt spid="5"/>
                                        </p:tgtEl>
                                        <p:attrNameLst>
                                          <p:attrName>ppt_x</p:attrName>
                                          <p:attrName>ppt_y</p:attrName>
                                        </p:attrNameLst>
                                      </p:cBhvr>
                                      <p:rCtr x="-15000" y="-4213"/>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1" nodeType="clickEffect">
                                  <p:stCondLst>
                                    <p:cond delay="0"/>
                                  </p:stCondLst>
                                  <p:childTnLst>
                                    <p:animScale>
                                      <p:cBhvr>
                                        <p:cTn id="50" dur="2000" fill="hold"/>
                                        <p:tgtEl>
                                          <p:spTgt spid="3"/>
                                        </p:tgtEl>
                                      </p:cBhvr>
                                      <p:by x="50000" y="50000"/>
                                    </p:animScale>
                                  </p:childTnLst>
                                </p:cTn>
                              </p:par>
                              <p:par>
                                <p:cTn id="51" presetID="42" presetClass="path" presetSubtype="0" accel="50000" decel="50000" fill="hold" grpId="2" nodeType="withEffect">
                                  <p:stCondLst>
                                    <p:cond delay="0"/>
                                  </p:stCondLst>
                                  <p:childTnLst>
                                    <p:animMotion origin="layout" path="M -0.00695 -0.0301 L -0.29931 0.0919 " pathEditMode="relative" rAng="0" ptsTypes="AA">
                                      <p:cBhvr>
                                        <p:cTn id="52" dur="2000" fill="hold"/>
                                        <p:tgtEl>
                                          <p:spTgt spid="3"/>
                                        </p:tgtEl>
                                        <p:attrNameLst>
                                          <p:attrName>ppt_x</p:attrName>
                                          <p:attrName>ppt_y</p:attrName>
                                        </p:attrNameLst>
                                      </p:cBhvr>
                                      <p:rCtr x="-14618" y="6088"/>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4"/>
                                        </p:tgtEl>
                                      </p:cBhvr>
                                      <p:by x="50000" y="50000"/>
                                    </p:animScale>
                                  </p:childTnLst>
                                </p:cTn>
                              </p:par>
                              <p:par>
                                <p:cTn id="61" presetID="42" presetClass="path" presetSubtype="0" accel="50000" decel="50000" fill="hold" grpId="2" nodeType="withEffect">
                                  <p:stCondLst>
                                    <p:cond delay="0"/>
                                  </p:stCondLst>
                                  <p:childTnLst>
                                    <p:animMotion origin="layout" path="M 3.88889E-6 -0.06018 L -0.30174 0.16204 " pathEditMode="relative" rAng="0" ptsTypes="AA">
                                      <p:cBhvr>
                                        <p:cTn id="62" dur="2000" fill="hold"/>
                                        <p:tgtEl>
                                          <p:spTgt spid="4"/>
                                        </p:tgtEl>
                                        <p:attrNameLst>
                                          <p:attrName>ppt_x</p:attrName>
                                          <p:attrName>ppt_y</p:attrName>
                                        </p:attrNameLst>
                                      </p:cBhvr>
                                      <p:rCtr x="-15087" y="11111"/>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2000" fill="hold"/>
                                        <p:tgtEl>
                                          <p:spTgt spid="10"/>
                                        </p:tgtEl>
                                      </p:cBhvr>
                                      <p:by x="50000" y="50000"/>
                                    </p:animScale>
                                  </p:childTnLst>
                                </p:cTn>
                              </p:par>
                              <p:par>
                                <p:cTn id="71" presetID="42" presetClass="path" presetSubtype="0" accel="50000" decel="50000" fill="hold" grpId="2" nodeType="withEffect">
                                  <p:stCondLst>
                                    <p:cond delay="0"/>
                                  </p:stCondLst>
                                  <p:childTnLst>
                                    <p:animMotion origin="layout" path="M -0.02257 -0.00694 L -0.10452 -0.36713 " pathEditMode="relative" rAng="0" ptsTypes="AA">
                                      <p:cBhvr>
                                        <p:cTn id="72" dur="2000" fill="hold"/>
                                        <p:tgtEl>
                                          <p:spTgt spid="10"/>
                                        </p:tgtEl>
                                        <p:attrNameLst>
                                          <p:attrName>ppt_x</p:attrName>
                                          <p:attrName>ppt_y</p:attrName>
                                        </p:attrNameLst>
                                      </p:cBhvr>
                                      <p:rCtr x="-4097" y="-18009"/>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1" nodeType="clickEffect">
                                  <p:stCondLst>
                                    <p:cond delay="0"/>
                                  </p:stCondLst>
                                  <p:childTnLst>
                                    <p:animScale>
                                      <p:cBhvr>
                                        <p:cTn id="80" dur="2000" fill="hold"/>
                                        <p:tgtEl>
                                          <p:spTgt spid="6"/>
                                        </p:tgtEl>
                                      </p:cBhvr>
                                      <p:by x="50000" y="50000"/>
                                    </p:animScale>
                                  </p:childTnLst>
                                </p:cTn>
                              </p:par>
                              <p:par>
                                <p:cTn id="81" presetID="42" presetClass="path" presetSubtype="0" accel="50000" decel="50000" fill="hold" grpId="2" nodeType="withEffect">
                                  <p:stCondLst>
                                    <p:cond delay="0"/>
                                  </p:stCondLst>
                                  <p:childTnLst>
                                    <p:animMotion origin="layout" path="M 1.94444E-6 -0.00926 L -0.30087 0.22871 " pathEditMode="relative" rAng="0" ptsTypes="AA">
                                      <p:cBhvr>
                                        <p:cTn id="82" dur="2000" fill="hold"/>
                                        <p:tgtEl>
                                          <p:spTgt spid="6"/>
                                        </p:tgtEl>
                                        <p:attrNameLst>
                                          <p:attrName>ppt_x</p:attrName>
                                          <p:attrName>ppt_y</p:attrName>
                                        </p:attrNameLst>
                                      </p:cBhvr>
                                      <p:rCtr x="-15052" y="11898"/>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grpId="1" nodeType="clickEffect">
                                  <p:stCondLst>
                                    <p:cond delay="0"/>
                                  </p:stCondLst>
                                  <p:childTnLst>
                                    <p:animScale>
                                      <p:cBhvr>
                                        <p:cTn id="90" dur="2000" fill="hold"/>
                                        <p:tgtEl>
                                          <p:spTgt spid="14"/>
                                        </p:tgtEl>
                                      </p:cBhvr>
                                      <p:by x="50000" y="50000"/>
                                    </p:animScale>
                                  </p:childTnLst>
                                </p:cTn>
                              </p:par>
                              <p:par>
                                <p:cTn id="91" presetID="42" presetClass="path" presetSubtype="0" accel="50000" decel="50000" fill="hold" grpId="2" nodeType="withEffect">
                                  <p:stCondLst>
                                    <p:cond delay="0"/>
                                  </p:stCondLst>
                                  <p:childTnLst>
                                    <p:animMotion origin="layout" path="M 0.00694 -0.03241 L -0.10347 -0.2963 " pathEditMode="relative" rAng="0" ptsTypes="AA">
                                      <p:cBhvr>
                                        <p:cTn id="92" dur="2000" fill="hold"/>
                                        <p:tgtEl>
                                          <p:spTgt spid="14"/>
                                        </p:tgtEl>
                                        <p:attrNameLst>
                                          <p:attrName>ppt_x</p:attrName>
                                          <p:attrName>ppt_y</p:attrName>
                                        </p:attrNameLst>
                                      </p:cBhvr>
                                      <p:rCtr x="-5521" y="-13194"/>
                                    </p:animMotion>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6" presetClass="emph" presetSubtype="0" fill="hold" grpId="1" nodeType="clickEffect">
                                  <p:stCondLst>
                                    <p:cond delay="0"/>
                                  </p:stCondLst>
                                  <p:childTnLst>
                                    <p:animScale>
                                      <p:cBhvr>
                                        <p:cTn id="100" dur="2000" fill="hold"/>
                                        <p:tgtEl>
                                          <p:spTgt spid="13"/>
                                        </p:tgtEl>
                                      </p:cBhvr>
                                      <p:by x="50000" y="50000"/>
                                    </p:animScale>
                                  </p:childTnLst>
                                </p:cTn>
                              </p:par>
                              <p:par>
                                <p:cTn id="101" presetID="42" presetClass="path" presetSubtype="0" accel="50000" decel="50000" fill="hold" grpId="2" nodeType="withEffect">
                                  <p:stCondLst>
                                    <p:cond delay="0"/>
                                  </p:stCondLst>
                                  <p:childTnLst>
                                    <p:animMotion origin="layout" path="M -0.0191 -0.04398 L -0.10243 -0.23218 " pathEditMode="relative" rAng="0" ptsTypes="AA">
                                      <p:cBhvr>
                                        <p:cTn id="102" dur="2000" fill="hold"/>
                                        <p:tgtEl>
                                          <p:spTgt spid="13"/>
                                        </p:tgtEl>
                                        <p:attrNameLst>
                                          <p:attrName>ppt_x</p:attrName>
                                          <p:attrName>ppt_y</p:attrName>
                                        </p:attrNameLst>
                                      </p:cBhvr>
                                      <p:rCtr x="-4167" y="-9421"/>
                                    </p:animMotion>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6" presetClass="emph" presetSubtype="0" fill="hold" grpId="1" nodeType="clickEffect">
                                  <p:stCondLst>
                                    <p:cond delay="0"/>
                                  </p:stCondLst>
                                  <p:childTnLst>
                                    <p:animScale>
                                      <p:cBhvr>
                                        <p:cTn id="110" dur="2000" fill="hold"/>
                                        <p:tgtEl>
                                          <p:spTgt spid="15"/>
                                        </p:tgtEl>
                                      </p:cBhvr>
                                      <p:by x="50000" y="50000"/>
                                    </p:animScale>
                                  </p:childTnLst>
                                </p:cTn>
                              </p:par>
                              <p:par>
                                <p:cTn id="111" presetID="42" presetClass="path" presetSubtype="0" accel="50000" decel="50000" fill="hold" grpId="2" nodeType="withEffect">
                                  <p:stCondLst>
                                    <p:cond delay="0"/>
                                  </p:stCondLst>
                                  <p:childTnLst>
                                    <p:animMotion origin="layout" path="M -0.00851 -0.01852 L -0.11059 0.00556 " pathEditMode="relative" rAng="0" ptsTypes="AA">
                                      <p:cBhvr>
                                        <p:cTn id="112" dur="2000" fill="hold"/>
                                        <p:tgtEl>
                                          <p:spTgt spid="15"/>
                                        </p:tgtEl>
                                        <p:attrNameLst>
                                          <p:attrName>ppt_x</p:attrName>
                                          <p:attrName>ppt_y</p:attrName>
                                        </p:attrNameLst>
                                      </p:cBhvr>
                                      <p:rCtr x="-5104" y="1204"/>
                                    </p:animMotion>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6" presetClass="emph" presetSubtype="0" fill="hold" grpId="1" nodeType="clickEffect">
                                  <p:stCondLst>
                                    <p:cond delay="0"/>
                                  </p:stCondLst>
                                  <p:childTnLst>
                                    <p:animScale>
                                      <p:cBhvr>
                                        <p:cTn id="120" dur="2000" fill="hold"/>
                                        <p:tgtEl>
                                          <p:spTgt spid="18"/>
                                        </p:tgtEl>
                                      </p:cBhvr>
                                      <p:by x="50000" y="50000"/>
                                    </p:animScale>
                                  </p:childTnLst>
                                </p:cTn>
                              </p:par>
                              <p:par>
                                <p:cTn id="121" presetID="42" presetClass="path" presetSubtype="0" accel="50000" decel="50000" fill="hold" grpId="2" nodeType="withEffect">
                                  <p:stCondLst>
                                    <p:cond delay="0"/>
                                  </p:stCondLst>
                                  <p:childTnLst>
                                    <p:animMotion origin="layout" path="M 0.00173 -0.01389 L -0.10868 0.08125 " pathEditMode="relative" rAng="0" ptsTypes="AA">
                                      <p:cBhvr>
                                        <p:cTn id="122" dur="2000" fill="hold"/>
                                        <p:tgtEl>
                                          <p:spTgt spid="18"/>
                                        </p:tgtEl>
                                        <p:attrNameLst>
                                          <p:attrName>ppt_x</p:attrName>
                                          <p:attrName>ppt_y</p:attrName>
                                        </p:attrNameLst>
                                      </p:cBhvr>
                                      <p:rCtr x="-5521" y="4745"/>
                                    </p:animMotion>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6" presetClass="emph" presetSubtype="0" fill="hold" grpId="1" nodeType="clickEffect">
                                  <p:stCondLst>
                                    <p:cond delay="0"/>
                                  </p:stCondLst>
                                  <p:childTnLst>
                                    <p:animScale>
                                      <p:cBhvr>
                                        <p:cTn id="130" dur="2000" fill="hold"/>
                                        <p:tgtEl>
                                          <p:spTgt spid="17"/>
                                        </p:tgtEl>
                                      </p:cBhvr>
                                      <p:by x="50000" y="50000"/>
                                    </p:animScale>
                                  </p:childTnLst>
                                </p:cTn>
                              </p:par>
                              <p:par>
                                <p:cTn id="131" presetID="42" presetClass="path" presetSubtype="0" accel="50000" decel="50000" fill="hold" grpId="2" nodeType="withEffect">
                                  <p:stCondLst>
                                    <p:cond delay="0"/>
                                  </p:stCondLst>
                                  <p:childTnLst>
                                    <p:animMotion origin="layout" path="M -0.00677 -0.03703 L -0.10747 -0.18032 " pathEditMode="relative" rAng="0" ptsTypes="AA">
                                      <p:cBhvr>
                                        <p:cTn id="132" dur="2000" fill="hold"/>
                                        <p:tgtEl>
                                          <p:spTgt spid="17"/>
                                        </p:tgtEl>
                                        <p:attrNameLst>
                                          <p:attrName>ppt_x</p:attrName>
                                          <p:attrName>ppt_y</p:attrName>
                                        </p:attrNameLst>
                                      </p:cBhvr>
                                      <p:rCtr x="-5035"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5" grpId="0" animBg="1"/>
      <p:bldP spid="5" grpId="1" animBg="1"/>
      <p:bldP spid="5" grpId="2" animBg="1"/>
      <p:bldP spid="3" grpId="0" animBg="1"/>
      <p:bldP spid="3" grpId="1" animBg="1"/>
      <p:bldP spid="3" grpId="2" animBg="1"/>
      <p:bldP spid="4" grpId="0" animBg="1"/>
      <p:bldP spid="4" grpId="1" animBg="1"/>
      <p:bldP spid="4" grpId="2" animBg="1"/>
      <p:bldP spid="6" grpId="0" animBg="1"/>
      <p:bldP spid="6" grpId="1" animBg="1"/>
      <p:bldP spid="6" grpId="2" animBg="1"/>
      <p:bldP spid="10" grpId="0" animBg="1"/>
      <p:bldP spid="10" grpId="1" animBg="1"/>
      <p:bldP spid="10" grpId="2" animBg="1"/>
      <p:bldP spid="14" grpId="0" animBg="1"/>
      <p:bldP spid="14" grpId="1" animBg="1"/>
      <p:bldP spid="14" grpId="2" animBg="1"/>
      <p:bldP spid="13" grpId="0" animBg="1"/>
      <p:bldP spid="13" grpId="1" animBg="1"/>
      <p:bldP spid="13" grpId="2" animBg="1"/>
      <p:bldP spid="15" grpId="0" animBg="1"/>
      <p:bldP spid="15" grpId="1" animBg="1"/>
      <p:bldP spid="15" grpId="2" animBg="1"/>
      <p:bldP spid="18" grpId="0" animBg="1"/>
      <p:bldP spid="18" grpId="1" animBg="1"/>
      <p:bldP spid="18" grpId="2" animBg="1"/>
      <p:bldP spid="17" grpId="0" animBg="1"/>
      <p:bldP spid="17" grpId="1" animBg="1"/>
      <p:bldP spid="1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7918AE-A7EF-4639-B45A-16E8CBC9BA4F}"/>
              </a:ext>
            </a:extLst>
          </p:cNvPr>
          <p:cNvSpPr txBox="1"/>
          <p:nvPr/>
        </p:nvSpPr>
        <p:spPr>
          <a:xfrm>
            <a:off x="612949" y="1740914"/>
            <a:ext cx="3768131" cy="2757934"/>
          </a:xfrm>
          <a:prstGeom prst="rect">
            <a:avLst/>
          </a:prstGeom>
          <a:noFill/>
        </p:spPr>
        <p:txBody>
          <a:bodyPr wrap="square" rtlCol="0">
            <a:spAutoFit/>
          </a:bodyPr>
          <a:lstStyle/>
          <a:p>
            <a:r>
              <a:rPr lang="en-US" sz="2400" dirty="0"/>
              <a:t>You can practice sorting elements for another PE at grade 5, middle school, and high school by completing the independent sorting activities provided in the Resources pod!</a:t>
            </a:r>
          </a:p>
        </p:txBody>
      </p:sp>
      <p:pic>
        <p:nvPicPr>
          <p:cNvPr id="6" name="Picture 5">
            <a:extLst>
              <a:ext uri="{FF2B5EF4-FFF2-40B4-BE49-F238E27FC236}">
                <a16:creationId xmlns:a16="http://schemas.microsoft.com/office/drawing/2014/main" id="{C13DE991-4C73-4FB2-B826-3C56AC7CAE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381080" y="1946987"/>
            <a:ext cx="4564171" cy="2345788"/>
          </a:xfrm>
          <a:prstGeom prst="rect">
            <a:avLst/>
          </a:prstGeom>
        </p:spPr>
      </p:pic>
      <p:sp>
        <p:nvSpPr>
          <p:cNvPr id="5" name="TextBox 4">
            <a:extLst>
              <a:ext uri="{FF2B5EF4-FFF2-40B4-BE49-F238E27FC236}">
                <a16:creationId xmlns:a16="http://schemas.microsoft.com/office/drawing/2014/main" id="{BA24F532-697C-477D-88F4-7FE5DF4F9E75}"/>
              </a:ext>
            </a:extLst>
          </p:cNvPr>
          <p:cNvSpPr txBox="1"/>
          <p:nvPr/>
        </p:nvSpPr>
        <p:spPr>
          <a:xfrm>
            <a:off x="5844962" y="4383432"/>
            <a:ext cx="3873809" cy="230832"/>
          </a:xfrm>
          <a:prstGeom prst="rect">
            <a:avLst/>
          </a:prstGeom>
          <a:noFill/>
        </p:spPr>
        <p:txBody>
          <a:bodyPr wrap="square" rtlCol="0">
            <a:spAutoFit/>
          </a:bodyPr>
          <a:lstStyle/>
          <a:p>
            <a:r>
              <a:rPr lang="en-US" sz="900" dirty="0">
                <a:hlinkClick r:id="rId5" tooltip="http://anabelblascomartin.blogspot.com/"/>
              </a:rPr>
              <a:t>This Photo</a:t>
            </a:r>
            <a:r>
              <a:rPr lang="en-US" sz="900" dirty="0"/>
              <a:t> by Unknown Author is licensed under </a:t>
            </a:r>
            <a:r>
              <a:rPr lang="en-US" sz="900" dirty="0">
                <a:hlinkClick r:id="rId6" tooltip="https://creativecommons.org/licenses/by-nc-nd/3.0/"/>
              </a:rPr>
              <a:t>CC BY-NC-ND</a:t>
            </a:r>
            <a:endParaRPr lang="en-US" sz="900" dirty="0"/>
          </a:p>
        </p:txBody>
      </p:sp>
    </p:spTree>
    <p:custDataLst>
      <p:tags r:id="rId1"/>
    </p:custDataLst>
    <p:extLst>
      <p:ext uri="{BB962C8B-B14F-4D97-AF65-F5344CB8AC3E}">
        <p14:creationId xmlns:p14="http://schemas.microsoft.com/office/powerpoint/2010/main" val="955184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DESIGN_ID_7_CUSTOM DESIGN" val="RkHjvXJf"/>
  <p:tag name="ARTICULATE_DESIGN_ID_2_CUSTOM DESIGN" val="ODG1pAzN"/>
  <p:tag name="ARTICULATE_SLIDE_COUNT" val="14"/>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53397&quot;&gt;&lt;property id=&quot;20148&quot; value=&quot;5&quot;/&gt;&lt;property id=&quot;20300&quot; value=&quot;Slide 1 - &amp;quot;Designing High-Quality Three-Dimensional Science Assessments for Classroom Use&amp;quot;&quot;/&gt;&lt;property id=&quot;20307&quot; value=&quot;1446&quot;/&gt;&lt;/object&gt;&lt;object type=&quot;3&quot; unique_id=&quot;153398&quot;&gt;&lt;property id=&quot;20148&quot; value=&quot;5&quot;/&gt;&lt;property id=&quot;20300&quot; value=&quot;Slide 2 - &amp;quot;Module 3.3: Guided Activity: Sorting the Elements of a Task Specifications Tool&amp;quot;&quot;/&gt;&lt;property id=&quot;20307&quot; value=&quot;1447&quot;/&gt;&lt;/object&gt;&lt;object type=&quot;3&quot; unique_id=&quot;153399&quot;&gt;&lt;property id=&quot;20148&quot; value=&quot;5&quot;/&gt;&lt;property id=&quot;20300&quot; value=&quot;Slide 3 - &amp;quot;Module 3.3 Outcomes&amp;quot;&quot;/&gt;&lt;property id=&quot;20307&quot; value=&quot;732&quot;/&gt;&lt;/object&gt;&lt;object type=&quot;3&quot; unique_id=&quot;153401&quot;&gt;&lt;property id=&quot;20148&quot; value=&quot;5&quot;/&gt;&lt;property id=&quot;20300&quot; value=&quot;Slide 5 - &amp;quot;Sorting Elements of the Task Specifications Tool&amp;quot;&quot;/&gt;&lt;property id=&quot;20307&quot; value=&quot;1449&quot;/&gt;&lt;/object&gt;&lt;object type=&quot;3&quot; unique_id=&quot;153402&quot;&gt;&lt;property id=&quot;20148&quot; value=&quot;5&quot;/&gt;&lt;property id=&quot;20300&quot; value=&quot;Slide 7 - &amp;quot;Sorting Elements of the Task Specifications Tool&amp;quot;&quot;/&gt;&lt;property id=&quot;20307&quot; value=&quot;1476&quot;/&gt;&lt;/object&gt;&lt;object type=&quot;3&quot; unique_id=&quot;153407&quot;&gt;&lt;property id=&quot;20148&quot; value=&quot;5&quot;/&gt;&lt;property id=&quot;20300&quot; value=&quot;Slide 10 - &amp;quot;Concluding Remarks&amp;quot;&quot;/&gt;&lt;property id=&quot;20307&quot; value=&quot;1482&quot;/&gt;&lt;/object&gt;&lt;object type=&quot;3&quot; unique_id=&quot;153408&quot;&gt;&lt;property id=&quot;20148&quot; value=&quot;5&quot;/&gt;&lt;property id=&quot;20300&quot; value=&quot;Slide 11 - &amp;quot;Resources and Additional Information&amp;quot;&quot;/&gt;&lt;property id=&quot;20307&quot; value=&quot;1497&quot;/&gt;&lt;/object&gt;&lt;object type=&quot;3&quot; unique_id=&quot;153409&quot;&gt;&lt;property id=&quot;20148&quot; value=&quot;5&quot;/&gt;&lt;property id=&quot;20300&quot; value=&quot;Slide 12 - &amp;quot;SCILLSS Glossary&amp;quot;&quot;/&gt;&lt;property id=&quot;20307&quot; value=&quot;1498&quot;/&gt;&lt;/object&gt;&lt;object type=&quot;3&quot; unique_id=&quot;153410&quot;&gt;&lt;property id=&quot;20148&quot; value=&quot;5&quot;/&gt;&lt;property id=&quot;20300&quot; value=&quot;Slide 14 - &amp;quot;References&amp;quot;&quot;/&gt;&lt;property id=&quot;20307&quot; value=&quot;1499&quot;/&gt;&lt;/object&gt;&lt;object type=&quot;3&quot; unique_id=&quot;154929&quot;&gt;&lt;property id=&quot;20148&quot; value=&quot;5&quot;/&gt;&lt;property id=&quot;20300&quot; value=&quot;Slide 8&quot;/&gt;&lt;property id=&quot;20307&quot; value=&quot;1515&quot;/&gt;&lt;/object&gt;&lt;object type=&quot;3&quot; unique_id=&quot;170635&quot;&gt;&lt;property id=&quot;20148&quot; value=&quot;5&quot;/&gt;&lt;property id=&quot;20300&quot; value=&quot;Slide 4 - &amp;quot;Complete a Task Specifications Tool&amp;quot;&quot;/&gt;&lt;property id=&quot;20307&quot; value=&quot;1572&quot;/&gt;&lt;/object&gt;&lt;object type=&quot;3&quot; unique_id=&quot;170636&quot;&gt;&lt;property id=&quot;20148&quot; value=&quot;5&quot;/&gt;&lt;property id=&quot;20300&quot; value=&quot;Slide 9&quot;/&gt;&lt;property id=&quot;20307&quot; value=&quot;1576&quot;/&gt;&lt;/object&gt;&lt;object type=&quot;3&quot; unique_id=&quot;170637&quot;&gt;&lt;property id=&quot;20148&quot; value=&quot;5&quot;/&gt;&lt;property id=&quot;20300&quot; value=&quot;Slide 13 - &amp;quot;Resources&amp;quot;&quot;/&gt;&lt;property id=&quot;20307&quot; value=&quot;1574&quot;/&gt;&lt;/object&gt;&lt;object type=&quot;3&quot; unique_id=&quot;170803&quot;&gt;&lt;property id=&quot;20148&quot; value=&quot;5&quot;/&gt;&lt;property id=&quot;20300&quot; value=&quot;Slide 6&quot;/&gt;&lt;property id=&quot;20307&quot; value=&quot;1577&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TotalTime>
  <Words>3252</Words>
  <Application>Microsoft Office PowerPoint</Application>
  <PresentationFormat>On-screen Show (4:3)</PresentationFormat>
  <Paragraphs>209</Paragraphs>
  <Slides>14</Slides>
  <Notes>14</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14</vt:i4>
      </vt:variant>
    </vt:vector>
  </HeadingPairs>
  <TitlesOfParts>
    <vt:vector size="26" baseType="lpstr">
      <vt:lpstr>Arial</vt:lpstr>
      <vt:lpstr>Calibri</vt:lpstr>
      <vt:lpstr>Calibri Light</vt:lpstr>
      <vt:lpstr>Century Gothic</vt:lpstr>
      <vt:lpstr>Custom Design</vt:lpstr>
      <vt:lpstr>1_Custom Design</vt:lpstr>
      <vt:lpstr>2_Custom Design</vt:lpstr>
      <vt:lpstr>3_Custom Design</vt:lpstr>
      <vt:lpstr>4_Custom Design</vt:lpstr>
      <vt:lpstr>5_Custom Design</vt:lpstr>
      <vt:lpstr>6_Custom Design</vt:lpstr>
      <vt:lpstr>7_Custom Design</vt:lpstr>
      <vt:lpstr>Designing High-Quality Three-Dimensional Science Assessments for Classroom Use</vt:lpstr>
      <vt:lpstr>Module 3.3: Guided Activity: Sorting the Elements of a Task Specifications Tool</vt:lpstr>
      <vt:lpstr>Module 3.3 Outcomes</vt:lpstr>
      <vt:lpstr>Complete a Task Specifications Tool</vt:lpstr>
      <vt:lpstr>Sorting Elements of the Task Specifications Tool</vt:lpstr>
      <vt:lpstr>PowerPoint Presentation</vt:lpstr>
      <vt:lpstr>Sorting Elements of the Task Specifications Tool</vt:lpstr>
      <vt:lpstr>PowerPoint Presentation</vt:lpstr>
      <vt:lpstr>PowerPoint Presentation</vt:lpstr>
      <vt:lpstr>Concluding Remarks</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Erin Buchanan</cp:lastModifiedBy>
  <cp:revision>216</cp:revision>
  <dcterms:created xsi:type="dcterms:W3CDTF">2020-10-24T16:00:54Z</dcterms:created>
  <dcterms:modified xsi:type="dcterms:W3CDTF">2020-12-01T21:09:50Z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793E1FD2-C99B-46FF-88F8-5D2321552A10</vt:lpwstr>
  </property>
  <property fmtid="{D5CDD505-2E9C-101B-9397-08002B2CF9AE}" pid="3" name="ArticulatePath">
    <vt:lpwstr>Utilizing a Principled Assessment Design for Classroom Science Assessments_KH_10-5 (Chapter 3)</vt:lpwstr>
  </property>
</Properties>
</file>