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xml" ContentType="application/vnd.openxmlformats-officedocument.presentationml.notesSlide+xml"/>
  <Override PartName="/ppt/tags/tag18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6.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7.xml" ContentType="application/vnd.openxmlformats-officedocument.presentationml.tags+xml"/>
  <Override PartName="/ppt/tags/tag188.xml" ContentType="application/vnd.openxmlformats-officedocument.presentationml.tags+xml"/>
  <Override PartName="/ppt/notesSlides/notesSlide5.xml" ContentType="application/vnd.openxmlformats-officedocument.presentationml.notesSlide+xml"/>
  <Override PartName="/ppt/tags/tag189.xml" ContentType="application/vnd.openxmlformats-officedocument.presentationml.tags+xml"/>
  <Override PartName="/ppt/notesSlides/notesSlide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7.xml" ContentType="application/vnd.openxmlformats-officedocument.presentationml.notesSlide+xml"/>
  <Override PartName="/ppt/tags/tag192.xml" ContentType="application/vnd.openxmlformats-officedocument.presentationml.tags+xml"/>
  <Override PartName="/ppt/notesSlides/notesSlide8.xml" ContentType="application/vnd.openxmlformats-officedocument.presentationml.notesSlide+xml"/>
  <Override PartName="/ppt/tags/tag193.xml" ContentType="application/vnd.openxmlformats-officedocument.presentationml.tags+xml"/>
  <Override PartName="/ppt/notesSlides/notesSlide9.xml" ContentType="application/vnd.openxmlformats-officedocument.presentationml.notesSlide+xml"/>
  <Override PartName="/ppt/tags/tag194.xml" ContentType="application/vnd.openxmlformats-officedocument.presentationml.tags+xml"/>
  <Override PartName="/ppt/notesSlides/notesSlide10.xml" ContentType="application/vnd.openxmlformats-officedocument.presentationml.notesSlide+xml"/>
  <Override PartName="/ppt/tags/tag195.xml" ContentType="application/vnd.openxmlformats-officedocument.presentationml.tags+xml"/>
  <Override PartName="/ppt/notesSlides/notesSlide11.xml" ContentType="application/vnd.openxmlformats-officedocument.presentationml.notesSlide+xml"/>
  <Override PartName="/ppt/tags/tag196.xml" ContentType="application/vnd.openxmlformats-officedocument.presentationml.tags+xml"/>
  <Override PartName="/ppt/notesSlides/notesSlide12.xml" ContentType="application/vnd.openxmlformats-officedocument.presentationml.notesSlide+xml"/>
  <Override PartName="/ppt/tags/tag197.xml" ContentType="application/vnd.openxmlformats-officedocument.presentationml.tags+xml"/>
  <Override PartName="/ppt/notesSlides/notesSlide13.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notesSlides/notesSlide14.xml" ContentType="application/vnd.openxmlformats-officedocument.presentationml.notesSlide+xml"/>
  <Override PartName="/ppt/tags/tag200.xml" ContentType="application/vnd.openxmlformats-officedocument.presentationml.tags+xml"/>
  <Override PartName="/ppt/notesSlides/notesSlide15.xml" ContentType="application/vnd.openxmlformats-officedocument.presentationml.notesSlide+xml"/>
  <Override PartName="/ppt/comments/comment1.xml" ContentType="application/vnd.openxmlformats-officedocument.presentationml.comment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Lst>
  <p:notesMasterIdLst>
    <p:notesMasterId r:id="rId25"/>
  </p:notesMasterIdLst>
  <p:handoutMasterIdLst>
    <p:handoutMasterId r:id="rId26"/>
  </p:handoutMasterIdLst>
  <p:sldIdLst>
    <p:sldId id="1460" r:id="rId9"/>
    <p:sldId id="1459" r:id="rId10"/>
    <p:sldId id="1577" r:id="rId11"/>
    <p:sldId id="1532" r:id="rId12"/>
    <p:sldId id="1580" r:id="rId13"/>
    <p:sldId id="1534" r:id="rId14"/>
    <p:sldId id="1537" r:id="rId15"/>
    <p:sldId id="1538" r:id="rId16"/>
    <p:sldId id="1539" r:id="rId17"/>
    <p:sldId id="1540" r:id="rId18"/>
    <p:sldId id="1535" r:id="rId19"/>
    <p:sldId id="1536" r:id="rId20"/>
    <p:sldId id="1541" r:id="rId21"/>
    <p:sldId id="1542" r:id="rId22"/>
    <p:sldId id="1543" r:id="rId23"/>
    <p:sldId id="1544" r:id="rId24"/>
  </p:sldIdLst>
  <p:sldSz cx="9144000" cy="6858000" type="screen4x3"/>
  <p:notesSz cx="7315200" cy="96012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3"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82"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00"/>
    <a:srgbClr val="4472C4"/>
    <a:srgbClr val="CC66FF"/>
    <a:srgbClr val="E9EBF5"/>
    <a:srgbClr val="2F528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74462" autoAdjust="0"/>
  </p:normalViewPr>
  <p:slideViewPr>
    <p:cSldViewPr snapToGrid="0">
      <p:cViewPr varScale="1">
        <p:scale>
          <a:sx n="46" d="100"/>
          <a:sy n="46" d="100"/>
        </p:scale>
        <p:origin x="83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98"/>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0" dt="2020-11-12T16:57:42.675" idx="82">
    <p:pos x="10" y="10"/>
    <p:text>We updated these, but please ensure that everything is accounted for that we reference in the slides and PNs.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Unpacking Tool</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9EF56A78-17BD-4322-9888-F509E07C050B}">
      <dgm:prSet phldrT="[Text]" custT="1"/>
      <dgm:spPr>
        <a:xfrm>
          <a:off x="2076755" y="539859"/>
          <a:ext cx="832221" cy="416067"/>
        </a:xfr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Overview of Resources</a:t>
          </a:r>
        </a:p>
      </dgm:t>
    </dgm:pt>
    <dgm:pt modelId="{E92739EE-4449-4B89-B4AF-72AEB28C9657}" type="parTrans" cxnId="{65B2A5E9-6F71-4B8C-B301-7232E2C0BC6F}">
      <dgm:prSet/>
      <dgm:spPr/>
      <dgm:t>
        <a:bodyPr/>
        <a:lstStyle/>
        <a:p>
          <a:endParaRPr lang="en-US"/>
        </a:p>
      </dgm:t>
    </dgm:pt>
    <dgm:pt modelId="{9F46B5F6-D2FF-40F4-A98E-A15D09350344}" type="sibTrans" cxnId="{65B2A5E9-6F71-4B8C-B301-7232E2C0BC6F}">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2"/>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2" custLinFactNeighborX="1888" custLinFactNeighborY="6425">
        <dgm:presLayoutVars>
          <dgm:chMax val="1"/>
          <dgm:chPref val="1"/>
          <dgm:bulletEnabled val="1"/>
        </dgm:presLayoutVars>
      </dgm:prSet>
      <dgm:spPr/>
    </dgm:pt>
    <dgm:pt modelId="{BE55775C-C28F-4EF9-B079-A7B2B74BE426}" type="pres">
      <dgm:prSet presAssocID="{9EF56A78-17BD-4322-9888-F509E07C050B}" presName="Accent2" presStyleCnt="0"/>
      <dgm:spPr/>
    </dgm:pt>
    <dgm:pt modelId="{21390618-E7FD-4509-AA9D-AE428EA07941}" type="pres">
      <dgm:prSet presAssocID="{9EF56A78-17BD-4322-9888-F509E07C050B}" presName="Accent" presStyleLbl="node1" presStyleIdx="1" presStyleCnt="2"/>
      <dgm:spPr>
        <a:solidFill>
          <a:schemeClr val="accent1">
            <a:lumMod val="75000"/>
          </a:schemeClr>
        </a:solidFill>
        <a:ln>
          <a:solidFill>
            <a:schemeClr val="accent1">
              <a:lumMod val="75000"/>
            </a:schemeClr>
          </a:solidFill>
        </a:ln>
      </dgm:spPr>
    </dgm:pt>
    <dgm:pt modelId="{D97E931B-E80B-41C2-9F60-C7381E222817}" type="pres">
      <dgm:prSet presAssocID="{9EF56A78-17BD-4322-9888-F509E07C050B}" presName="Parent2" presStyleLbl="revTx" presStyleIdx="1" presStyleCnt="2">
        <dgm:presLayoutVars>
          <dgm:chMax val="1"/>
          <dgm:chPref val="1"/>
          <dgm:bulletEnabled val="1"/>
        </dgm:presLayoutVars>
      </dgm:prSet>
      <dgm:spPr>
        <a:prstGeom prst="rect">
          <a:avLst/>
        </a:prstGeom>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2F3BA185-628D-4768-A411-403261096544}" type="presOf" srcId="{9EF56A78-17BD-4322-9888-F509E07C050B}" destId="{D97E931B-E80B-41C2-9F60-C7381E222817}"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65B2A5E9-6F71-4B8C-B301-7232E2C0BC6F}" srcId="{B1EEC8AA-71AD-4540-9D23-3FCA2048F286}" destId="{9EF56A78-17BD-4322-9888-F509E07C050B}" srcOrd="1" destOrd="0" parTransId="{E92739EE-4449-4B89-B4AF-72AEB28C9657}" sibTransId="{9F46B5F6-D2FF-40F4-A98E-A15D09350344}"/>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5A7E5888-FE71-41F0-B4A2-1E3ADF3FC2A0}" type="presParOf" srcId="{0EDBE3EF-A341-456E-B613-8B2928531C5A}" destId="{BE55775C-C28F-4EF9-B079-A7B2B74BE426}" srcOrd="2" destOrd="0" presId="urn:microsoft.com/office/officeart/2009/layout/CircleArrowProcess"/>
    <dgm:cxn modelId="{8BDFE623-7730-4630-ADF8-1CA2428AE350}" type="presParOf" srcId="{BE55775C-C28F-4EF9-B079-A7B2B74BE426}" destId="{21390618-E7FD-4509-AA9D-AE428EA07941}" srcOrd="0" destOrd="0" presId="urn:microsoft.com/office/officeart/2009/layout/CircleArrowProcess"/>
    <dgm:cxn modelId="{1D7AB9E2-6629-4F7E-BBD0-30FF838AE423}" type="presParOf" srcId="{0EDBE3EF-A341-456E-B613-8B2928531C5A}" destId="{D97E931B-E80B-41C2-9F60-C7381E222817}"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95327-AA39-41C7-9249-AA23F2B75577}"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50DD64EE-DD14-4860-864D-036EB0EC0292}">
      <dgm:prSet phldrT="[Text]" custT="1"/>
      <dgm:spPr/>
      <dgm:t>
        <a:bodyPr/>
        <a:lstStyle/>
        <a:p>
          <a:r>
            <a:rPr lang="en-US" sz="3200" dirty="0"/>
            <a:t>Professional Expertise</a:t>
          </a:r>
        </a:p>
      </dgm:t>
    </dgm:pt>
    <dgm:pt modelId="{02BAA1BD-05B8-49B0-BA4A-997D03D02EDE}" type="parTrans" cxnId="{D37BB23A-08AD-4CF3-82B8-08F21889BAD3}">
      <dgm:prSet/>
      <dgm:spPr/>
      <dgm:t>
        <a:bodyPr/>
        <a:lstStyle/>
        <a:p>
          <a:endParaRPr lang="en-US" sz="2000"/>
        </a:p>
      </dgm:t>
    </dgm:pt>
    <dgm:pt modelId="{14B9E374-4621-4CA7-8F3D-3BD7E08B0C76}" type="sibTrans" cxnId="{D37BB23A-08AD-4CF3-82B8-08F21889BAD3}">
      <dgm:prSet/>
      <dgm:spPr/>
      <dgm:t>
        <a:bodyPr/>
        <a:lstStyle/>
        <a:p>
          <a:endParaRPr lang="en-US" sz="2000"/>
        </a:p>
      </dgm:t>
    </dgm:pt>
    <dgm:pt modelId="{4D1BFA62-D266-42C0-9231-A4525E75074D}">
      <dgm:prSet phldrT="[Text]" custT="1"/>
      <dgm:spPr/>
      <dgm:t>
        <a:bodyPr/>
        <a:lstStyle/>
        <a:p>
          <a:r>
            <a:rPr lang="en-US" sz="3200" b="0" dirty="0"/>
            <a:t>NGSS Evidence Statements</a:t>
          </a:r>
        </a:p>
      </dgm:t>
    </dgm:pt>
    <dgm:pt modelId="{B03855A4-31ED-40A5-9FA7-A229CD53A2A1}" type="parTrans" cxnId="{A3EF8D99-3CCE-491F-B8C0-D856A5D782AD}">
      <dgm:prSet/>
      <dgm:spPr/>
      <dgm:t>
        <a:bodyPr/>
        <a:lstStyle/>
        <a:p>
          <a:endParaRPr lang="en-US" sz="2000"/>
        </a:p>
      </dgm:t>
    </dgm:pt>
    <dgm:pt modelId="{C8D3B769-AD0F-4E6E-A677-8E03260DD565}" type="sibTrans" cxnId="{A3EF8D99-3CCE-491F-B8C0-D856A5D782AD}">
      <dgm:prSet/>
      <dgm:spPr/>
      <dgm:t>
        <a:bodyPr/>
        <a:lstStyle/>
        <a:p>
          <a:endParaRPr lang="en-US" sz="2000"/>
        </a:p>
      </dgm:t>
    </dgm:pt>
    <dgm:pt modelId="{5FCC1C60-8314-4B72-B3C5-BCEF9794F775}">
      <dgm:prSet phldr="0" custT="1"/>
      <dgm:spPr/>
      <dgm:t>
        <a:bodyPr/>
        <a:lstStyle/>
        <a:p>
          <a:pPr rtl="0"/>
          <a:r>
            <a:rPr lang="en-US" sz="3200" b="0" dirty="0"/>
            <a:t>NGSS/State Science Standards</a:t>
          </a:r>
          <a:endParaRPr lang="en-US" sz="3200" b="0" dirty="0">
            <a:latin typeface="Calibri Light" panose="020F0302020204030204"/>
          </a:endParaRPr>
        </a:p>
      </dgm:t>
    </dgm:pt>
    <dgm:pt modelId="{0EDF4270-E57E-44B7-B990-C663B7C25B4B}" type="parTrans" cxnId="{02383118-DA63-4889-B6AB-56E3C20866B5}">
      <dgm:prSet/>
      <dgm:spPr/>
      <dgm:t>
        <a:bodyPr/>
        <a:lstStyle/>
        <a:p>
          <a:endParaRPr lang="en-US"/>
        </a:p>
      </dgm:t>
    </dgm:pt>
    <dgm:pt modelId="{8FBFB645-E0A2-4B78-8758-BE582FCE6D44}" type="sibTrans" cxnId="{02383118-DA63-4889-B6AB-56E3C20866B5}">
      <dgm:prSet/>
      <dgm:spPr/>
      <dgm:t>
        <a:bodyPr/>
        <a:lstStyle/>
        <a:p>
          <a:endParaRPr lang="en-US"/>
        </a:p>
      </dgm:t>
    </dgm:pt>
    <dgm:pt modelId="{D383E0CB-665B-46EB-8C41-81D792169DEA}">
      <dgm:prSet phldrT="[Text]" custT="1"/>
      <dgm:spPr/>
      <dgm:t>
        <a:bodyPr/>
        <a:lstStyle/>
        <a:p>
          <a:r>
            <a:rPr lang="en-US" sz="3200" dirty="0"/>
            <a:t>A Framework for K-12 Science Education</a:t>
          </a:r>
        </a:p>
      </dgm:t>
    </dgm:pt>
    <dgm:pt modelId="{5152658C-6834-4EF0-8A58-4EC484F0BB0A}" type="parTrans" cxnId="{CBE96C6D-32C7-4EF4-8B3C-6117B85DB955}">
      <dgm:prSet/>
      <dgm:spPr/>
      <dgm:t>
        <a:bodyPr/>
        <a:lstStyle/>
        <a:p>
          <a:endParaRPr lang="en-US"/>
        </a:p>
      </dgm:t>
    </dgm:pt>
    <dgm:pt modelId="{DC7A61A1-249C-48D5-A3CE-569922783D10}" type="sibTrans" cxnId="{CBE96C6D-32C7-4EF4-8B3C-6117B85DB955}">
      <dgm:prSet/>
      <dgm:spPr/>
      <dgm:t>
        <a:bodyPr/>
        <a:lstStyle/>
        <a:p>
          <a:endParaRPr lang="en-US"/>
        </a:p>
      </dgm:t>
    </dgm:pt>
    <dgm:pt modelId="{C3CAC42D-EC70-414D-8BDB-D805A6239543}">
      <dgm:prSet phldr="0" custT="1"/>
      <dgm:spPr/>
      <dgm:t>
        <a:bodyPr/>
        <a:lstStyle/>
        <a:p>
          <a:r>
            <a:rPr lang="en-US" sz="3200" b="0" dirty="0">
              <a:latin typeface="Calibri" panose="020F0502020204030204" pitchFamily="34" charset="0"/>
              <a:cs typeface="Calibri" panose="020F0502020204030204" pitchFamily="34" charset="0"/>
            </a:rPr>
            <a:t>NGSS Progressions (the Appendices)</a:t>
          </a:r>
          <a:endParaRPr lang="en-US" sz="3200" b="0" dirty="0"/>
        </a:p>
      </dgm:t>
    </dgm:pt>
    <dgm:pt modelId="{BE80D610-6494-4E64-9CE3-A91C47B47896}" type="parTrans" cxnId="{9E269086-B780-4711-804F-0039588900E2}">
      <dgm:prSet/>
      <dgm:spPr/>
      <dgm:t>
        <a:bodyPr/>
        <a:lstStyle/>
        <a:p>
          <a:endParaRPr lang="en-US"/>
        </a:p>
      </dgm:t>
    </dgm:pt>
    <dgm:pt modelId="{24746EEE-6C4E-4760-B93B-A84FD26673DD}" type="sibTrans" cxnId="{9E269086-B780-4711-804F-0039588900E2}">
      <dgm:prSet/>
      <dgm:spPr/>
      <dgm:t>
        <a:bodyPr/>
        <a:lstStyle/>
        <a:p>
          <a:endParaRPr lang="en-US"/>
        </a:p>
      </dgm:t>
    </dgm:pt>
    <dgm:pt modelId="{47B4B3A7-F248-40B3-9648-7952072705A4}">
      <dgm:prSet custT="1"/>
      <dgm:spPr/>
      <dgm:t>
        <a:bodyPr/>
        <a:lstStyle/>
        <a:p>
          <a:r>
            <a:rPr lang="en-US" sz="3200" dirty="0"/>
            <a:t>Unpacking Tool</a:t>
          </a:r>
        </a:p>
      </dgm:t>
    </dgm:pt>
    <dgm:pt modelId="{F0C86381-9F3F-4CA8-8FCA-061B9023F445}" type="parTrans" cxnId="{6267E307-62C5-4D28-BFDC-26CF9440701E}">
      <dgm:prSet/>
      <dgm:spPr/>
    </dgm:pt>
    <dgm:pt modelId="{E674FDAE-4C6F-4B97-A2D2-11ACFC44D9A0}" type="sibTrans" cxnId="{6267E307-62C5-4D28-BFDC-26CF9440701E}">
      <dgm:prSet/>
      <dgm:spPr/>
    </dgm:pt>
    <dgm:pt modelId="{A752E164-3B84-471F-B06E-9F7058E270D0}" type="pres">
      <dgm:prSet presAssocID="{2AD95327-AA39-41C7-9249-AA23F2B75577}" presName="Name0" presStyleCnt="0">
        <dgm:presLayoutVars>
          <dgm:chMax val="7"/>
          <dgm:chPref val="7"/>
          <dgm:dir/>
        </dgm:presLayoutVars>
      </dgm:prSet>
      <dgm:spPr/>
    </dgm:pt>
    <dgm:pt modelId="{9ACEFF95-0088-4509-922A-638EC8C03325}" type="pres">
      <dgm:prSet presAssocID="{2AD95327-AA39-41C7-9249-AA23F2B75577}" presName="Name1" presStyleCnt="0"/>
      <dgm:spPr/>
    </dgm:pt>
    <dgm:pt modelId="{C9176EEF-3D79-4C63-9F00-22E5B5769DF1}" type="pres">
      <dgm:prSet presAssocID="{2AD95327-AA39-41C7-9249-AA23F2B75577}" presName="cycle" presStyleCnt="0"/>
      <dgm:spPr/>
    </dgm:pt>
    <dgm:pt modelId="{9554479E-EF3F-4936-AA7A-6CE8068D38F5}" type="pres">
      <dgm:prSet presAssocID="{2AD95327-AA39-41C7-9249-AA23F2B75577}" presName="srcNode" presStyleLbl="node1" presStyleIdx="0" presStyleCnt="6"/>
      <dgm:spPr/>
    </dgm:pt>
    <dgm:pt modelId="{2ECFAE5B-E61D-4F9F-83C9-D310CE85DAF7}" type="pres">
      <dgm:prSet presAssocID="{2AD95327-AA39-41C7-9249-AA23F2B75577}" presName="conn" presStyleLbl="parChTrans1D2" presStyleIdx="0" presStyleCnt="1"/>
      <dgm:spPr/>
    </dgm:pt>
    <dgm:pt modelId="{445B09A7-C93C-40BD-9E18-A6B00BEFBB21}" type="pres">
      <dgm:prSet presAssocID="{2AD95327-AA39-41C7-9249-AA23F2B75577}" presName="extraNode" presStyleLbl="node1" presStyleIdx="0" presStyleCnt="6"/>
      <dgm:spPr/>
    </dgm:pt>
    <dgm:pt modelId="{25E067BD-7E95-4F5E-ABFD-C9E26E8DBF0C}" type="pres">
      <dgm:prSet presAssocID="{2AD95327-AA39-41C7-9249-AA23F2B75577}" presName="dstNode" presStyleLbl="node1" presStyleIdx="0" presStyleCnt="6"/>
      <dgm:spPr/>
    </dgm:pt>
    <dgm:pt modelId="{5C67A1BE-122B-4A73-BBBC-1F915D174769}" type="pres">
      <dgm:prSet presAssocID="{47B4B3A7-F248-40B3-9648-7952072705A4}" presName="text_1" presStyleLbl="node1" presStyleIdx="0" presStyleCnt="6">
        <dgm:presLayoutVars>
          <dgm:bulletEnabled val="1"/>
        </dgm:presLayoutVars>
      </dgm:prSet>
      <dgm:spPr/>
    </dgm:pt>
    <dgm:pt modelId="{ED18CD0D-E2FB-456C-9A80-F08AF5C69FC7}" type="pres">
      <dgm:prSet presAssocID="{47B4B3A7-F248-40B3-9648-7952072705A4}" presName="accent_1" presStyleCnt="0"/>
      <dgm:spPr/>
    </dgm:pt>
    <dgm:pt modelId="{828851C4-D7B8-42CA-A697-4B39F8FA190F}" type="pres">
      <dgm:prSet presAssocID="{47B4B3A7-F248-40B3-9648-7952072705A4}" presName="accentRepeatNode" presStyleLbl="solidFgAcc1" presStyleIdx="0" presStyleCnt="6"/>
      <dgm:spPr/>
    </dgm:pt>
    <dgm:pt modelId="{3ECE6BE6-CC24-44CF-9770-CA64B88F1A7C}" type="pres">
      <dgm:prSet presAssocID="{50DD64EE-DD14-4860-864D-036EB0EC0292}" presName="text_2" presStyleLbl="node1" presStyleIdx="1" presStyleCnt="6">
        <dgm:presLayoutVars>
          <dgm:bulletEnabled val="1"/>
        </dgm:presLayoutVars>
      </dgm:prSet>
      <dgm:spPr/>
    </dgm:pt>
    <dgm:pt modelId="{227E5F6A-5CAC-41F4-B785-2B9C4C24D562}" type="pres">
      <dgm:prSet presAssocID="{50DD64EE-DD14-4860-864D-036EB0EC0292}" presName="accent_2" presStyleCnt="0"/>
      <dgm:spPr/>
    </dgm:pt>
    <dgm:pt modelId="{B991CA2C-CED7-495D-91D4-DC95B9222136}" type="pres">
      <dgm:prSet presAssocID="{50DD64EE-DD14-4860-864D-036EB0EC0292}" presName="accentRepeatNode" presStyleLbl="solidFgAcc1" presStyleIdx="1" presStyleCnt="6"/>
      <dgm:spPr/>
    </dgm:pt>
    <dgm:pt modelId="{8B35E30E-8B46-41E6-84FC-A97FD9948BBE}" type="pres">
      <dgm:prSet presAssocID="{D383E0CB-665B-46EB-8C41-81D792169DEA}" presName="text_3" presStyleLbl="node1" presStyleIdx="2" presStyleCnt="6">
        <dgm:presLayoutVars>
          <dgm:bulletEnabled val="1"/>
        </dgm:presLayoutVars>
      </dgm:prSet>
      <dgm:spPr/>
    </dgm:pt>
    <dgm:pt modelId="{0D113DC5-0D3D-4A4D-BD01-86104C7FF9E5}" type="pres">
      <dgm:prSet presAssocID="{D383E0CB-665B-46EB-8C41-81D792169DEA}" presName="accent_3" presStyleCnt="0"/>
      <dgm:spPr/>
    </dgm:pt>
    <dgm:pt modelId="{824E8599-F472-48F6-B034-6F25FC0DFAD9}" type="pres">
      <dgm:prSet presAssocID="{D383E0CB-665B-46EB-8C41-81D792169DEA}" presName="accentRepeatNode" presStyleLbl="solidFgAcc1" presStyleIdx="2" presStyleCnt="6"/>
      <dgm:spPr/>
    </dgm:pt>
    <dgm:pt modelId="{286A86AC-D556-40DC-B555-D8486ECC4999}" type="pres">
      <dgm:prSet presAssocID="{5FCC1C60-8314-4B72-B3C5-BCEF9794F775}" presName="text_4" presStyleLbl="node1" presStyleIdx="3" presStyleCnt="6">
        <dgm:presLayoutVars>
          <dgm:bulletEnabled val="1"/>
        </dgm:presLayoutVars>
      </dgm:prSet>
      <dgm:spPr/>
    </dgm:pt>
    <dgm:pt modelId="{B9AA0027-740A-41F9-A9D4-7A95461EEE95}" type="pres">
      <dgm:prSet presAssocID="{5FCC1C60-8314-4B72-B3C5-BCEF9794F775}" presName="accent_4" presStyleCnt="0"/>
      <dgm:spPr/>
    </dgm:pt>
    <dgm:pt modelId="{B681AF2A-38BA-4E25-8707-9E694D556EC6}" type="pres">
      <dgm:prSet presAssocID="{5FCC1C60-8314-4B72-B3C5-BCEF9794F775}" presName="accentRepeatNode" presStyleLbl="solidFgAcc1" presStyleIdx="3" presStyleCnt="6"/>
      <dgm:spPr/>
    </dgm:pt>
    <dgm:pt modelId="{9A0C85CB-165C-42BA-B226-45C74FF577EE}" type="pres">
      <dgm:prSet presAssocID="{4D1BFA62-D266-42C0-9231-A4525E75074D}" presName="text_5" presStyleLbl="node1" presStyleIdx="4" presStyleCnt="6">
        <dgm:presLayoutVars>
          <dgm:bulletEnabled val="1"/>
        </dgm:presLayoutVars>
      </dgm:prSet>
      <dgm:spPr/>
    </dgm:pt>
    <dgm:pt modelId="{15226C14-A3F0-4429-865B-BF0C2C2B9C90}" type="pres">
      <dgm:prSet presAssocID="{4D1BFA62-D266-42C0-9231-A4525E75074D}" presName="accent_5" presStyleCnt="0"/>
      <dgm:spPr/>
    </dgm:pt>
    <dgm:pt modelId="{762B3E38-3E2A-4C05-B37F-66A9AAF1BD7D}" type="pres">
      <dgm:prSet presAssocID="{4D1BFA62-D266-42C0-9231-A4525E75074D}" presName="accentRepeatNode" presStyleLbl="solidFgAcc1" presStyleIdx="4" presStyleCnt="6"/>
      <dgm:spPr/>
    </dgm:pt>
    <dgm:pt modelId="{2ADC2920-A402-41E0-BF95-7184D424E0B8}" type="pres">
      <dgm:prSet presAssocID="{C3CAC42D-EC70-414D-8BDB-D805A6239543}" presName="text_6" presStyleLbl="node1" presStyleIdx="5" presStyleCnt="6">
        <dgm:presLayoutVars>
          <dgm:bulletEnabled val="1"/>
        </dgm:presLayoutVars>
      </dgm:prSet>
      <dgm:spPr/>
    </dgm:pt>
    <dgm:pt modelId="{E22AF643-D61B-40CC-95DC-9F359D208138}" type="pres">
      <dgm:prSet presAssocID="{C3CAC42D-EC70-414D-8BDB-D805A6239543}" presName="accent_6" presStyleCnt="0"/>
      <dgm:spPr/>
    </dgm:pt>
    <dgm:pt modelId="{D8C0C3C6-E6FC-4D4C-B53D-721C7AAA07B4}" type="pres">
      <dgm:prSet presAssocID="{C3CAC42D-EC70-414D-8BDB-D805A6239543}" presName="accentRepeatNode" presStyleLbl="solidFgAcc1" presStyleIdx="5" presStyleCnt="6"/>
      <dgm:spPr/>
    </dgm:pt>
  </dgm:ptLst>
  <dgm:cxnLst>
    <dgm:cxn modelId="{6267E307-62C5-4D28-BFDC-26CF9440701E}" srcId="{2AD95327-AA39-41C7-9249-AA23F2B75577}" destId="{47B4B3A7-F248-40B3-9648-7952072705A4}" srcOrd="0" destOrd="0" parTransId="{F0C86381-9F3F-4CA8-8FCA-061B9023F445}" sibTransId="{E674FDAE-4C6F-4B97-A2D2-11ACFC44D9A0}"/>
    <dgm:cxn modelId="{0139C20C-5341-40C9-A9B6-0C99FEDAC8C7}" type="presOf" srcId="{4D1BFA62-D266-42C0-9231-A4525E75074D}" destId="{9A0C85CB-165C-42BA-B226-45C74FF577EE}" srcOrd="0" destOrd="0" presId="urn:microsoft.com/office/officeart/2008/layout/VerticalCurvedList"/>
    <dgm:cxn modelId="{02383118-DA63-4889-B6AB-56E3C20866B5}" srcId="{2AD95327-AA39-41C7-9249-AA23F2B75577}" destId="{5FCC1C60-8314-4B72-B3C5-BCEF9794F775}" srcOrd="3" destOrd="0" parTransId="{0EDF4270-E57E-44B7-B990-C663B7C25B4B}" sibTransId="{8FBFB645-E0A2-4B78-8758-BE582FCE6D44}"/>
    <dgm:cxn modelId="{D37BB23A-08AD-4CF3-82B8-08F21889BAD3}" srcId="{2AD95327-AA39-41C7-9249-AA23F2B75577}" destId="{50DD64EE-DD14-4860-864D-036EB0EC0292}" srcOrd="1" destOrd="0" parTransId="{02BAA1BD-05B8-49B0-BA4A-997D03D02EDE}" sibTransId="{14B9E374-4621-4CA7-8F3D-3BD7E08B0C76}"/>
    <dgm:cxn modelId="{8080355E-388D-477A-B4E4-79323F5F0706}" type="presOf" srcId="{D383E0CB-665B-46EB-8C41-81D792169DEA}" destId="{8B35E30E-8B46-41E6-84FC-A97FD9948BBE}" srcOrd="0" destOrd="0" presId="urn:microsoft.com/office/officeart/2008/layout/VerticalCurvedList"/>
    <dgm:cxn modelId="{85725668-A0D5-41FC-8CF4-605F8B0735F4}" type="presOf" srcId="{C3CAC42D-EC70-414D-8BDB-D805A6239543}" destId="{2ADC2920-A402-41E0-BF95-7184D424E0B8}" srcOrd="0" destOrd="0" presId="urn:microsoft.com/office/officeart/2008/layout/VerticalCurvedList"/>
    <dgm:cxn modelId="{CBE96C6D-32C7-4EF4-8B3C-6117B85DB955}" srcId="{2AD95327-AA39-41C7-9249-AA23F2B75577}" destId="{D383E0CB-665B-46EB-8C41-81D792169DEA}" srcOrd="2" destOrd="0" parTransId="{5152658C-6834-4EF0-8A58-4EC484F0BB0A}" sibTransId="{DC7A61A1-249C-48D5-A3CE-569922783D10}"/>
    <dgm:cxn modelId="{73179484-EE87-41FF-AF54-7A21FBF3485A}" type="presOf" srcId="{47B4B3A7-F248-40B3-9648-7952072705A4}" destId="{5C67A1BE-122B-4A73-BBBC-1F915D174769}" srcOrd="0" destOrd="0" presId="urn:microsoft.com/office/officeart/2008/layout/VerticalCurvedList"/>
    <dgm:cxn modelId="{9E269086-B780-4711-804F-0039588900E2}" srcId="{2AD95327-AA39-41C7-9249-AA23F2B75577}" destId="{C3CAC42D-EC70-414D-8BDB-D805A6239543}" srcOrd="5" destOrd="0" parTransId="{BE80D610-6494-4E64-9CE3-A91C47B47896}" sibTransId="{24746EEE-6C4E-4760-B93B-A84FD26673DD}"/>
    <dgm:cxn modelId="{D2B00F88-571E-4375-886D-EDDFBA030DCB}" type="presOf" srcId="{E674FDAE-4C6F-4B97-A2D2-11ACFC44D9A0}" destId="{2ECFAE5B-E61D-4F9F-83C9-D310CE85DAF7}" srcOrd="0" destOrd="0" presId="urn:microsoft.com/office/officeart/2008/layout/VerticalCurvedList"/>
    <dgm:cxn modelId="{A3EF8D99-3CCE-491F-B8C0-D856A5D782AD}" srcId="{2AD95327-AA39-41C7-9249-AA23F2B75577}" destId="{4D1BFA62-D266-42C0-9231-A4525E75074D}" srcOrd="4" destOrd="0" parTransId="{B03855A4-31ED-40A5-9FA7-A229CD53A2A1}" sibTransId="{C8D3B769-AD0F-4E6E-A677-8E03260DD565}"/>
    <dgm:cxn modelId="{09A36DAA-ADFA-4D6E-B960-4298B15F64AA}" type="presOf" srcId="{2AD95327-AA39-41C7-9249-AA23F2B75577}" destId="{A752E164-3B84-471F-B06E-9F7058E270D0}" srcOrd="0" destOrd="0" presId="urn:microsoft.com/office/officeart/2008/layout/VerticalCurvedList"/>
    <dgm:cxn modelId="{B40CBCB9-6D67-4F36-A812-F3BE3E334032}" type="presOf" srcId="{50DD64EE-DD14-4860-864D-036EB0EC0292}" destId="{3ECE6BE6-CC24-44CF-9770-CA64B88F1A7C}" srcOrd="0" destOrd="0" presId="urn:microsoft.com/office/officeart/2008/layout/VerticalCurvedList"/>
    <dgm:cxn modelId="{3E17EBD2-87DF-47CD-B2C8-361435FB905E}" type="presOf" srcId="{5FCC1C60-8314-4B72-B3C5-BCEF9794F775}" destId="{286A86AC-D556-40DC-B555-D8486ECC4999}" srcOrd="0" destOrd="0" presId="urn:microsoft.com/office/officeart/2008/layout/VerticalCurvedList"/>
    <dgm:cxn modelId="{5A0CA89F-2924-4BB9-BA5E-F7FC67B6D4A7}" type="presParOf" srcId="{A752E164-3B84-471F-B06E-9F7058E270D0}" destId="{9ACEFF95-0088-4509-922A-638EC8C03325}" srcOrd="0" destOrd="0" presId="urn:microsoft.com/office/officeart/2008/layout/VerticalCurvedList"/>
    <dgm:cxn modelId="{748AF384-BFB4-4488-8C3A-01BF5933D9A6}" type="presParOf" srcId="{9ACEFF95-0088-4509-922A-638EC8C03325}" destId="{C9176EEF-3D79-4C63-9F00-22E5B5769DF1}" srcOrd="0" destOrd="0" presId="urn:microsoft.com/office/officeart/2008/layout/VerticalCurvedList"/>
    <dgm:cxn modelId="{5BEF7401-9D4A-449D-8584-53367AC543BA}" type="presParOf" srcId="{C9176EEF-3D79-4C63-9F00-22E5B5769DF1}" destId="{9554479E-EF3F-4936-AA7A-6CE8068D38F5}" srcOrd="0" destOrd="0" presId="urn:microsoft.com/office/officeart/2008/layout/VerticalCurvedList"/>
    <dgm:cxn modelId="{03F92F32-E04A-42ED-8BE9-0645CC22707D}" type="presParOf" srcId="{C9176EEF-3D79-4C63-9F00-22E5B5769DF1}" destId="{2ECFAE5B-E61D-4F9F-83C9-D310CE85DAF7}" srcOrd="1" destOrd="0" presId="urn:microsoft.com/office/officeart/2008/layout/VerticalCurvedList"/>
    <dgm:cxn modelId="{1B5BC005-528D-4762-9FA2-E7A77B3338F1}" type="presParOf" srcId="{C9176EEF-3D79-4C63-9F00-22E5B5769DF1}" destId="{445B09A7-C93C-40BD-9E18-A6B00BEFBB21}" srcOrd="2" destOrd="0" presId="urn:microsoft.com/office/officeart/2008/layout/VerticalCurvedList"/>
    <dgm:cxn modelId="{79D649A5-1EAB-4014-89D7-45C5AAFB24F2}" type="presParOf" srcId="{C9176EEF-3D79-4C63-9F00-22E5B5769DF1}" destId="{25E067BD-7E95-4F5E-ABFD-C9E26E8DBF0C}" srcOrd="3" destOrd="0" presId="urn:microsoft.com/office/officeart/2008/layout/VerticalCurvedList"/>
    <dgm:cxn modelId="{3B839E65-1FF8-40C0-A632-DA0910932F52}" type="presParOf" srcId="{9ACEFF95-0088-4509-922A-638EC8C03325}" destId="{5C67A1BE-122B-4A73-BBBC-1F915D174769}" srcOrd="1" destOrd="0" presId="urn:microsoft.com/office/officeart/2008/layout/VerticalCurvedList"/>
    <dgm:cxn modelId="{3BC9CB38-451A-4BF6-895D-8D47844094F6}" type="presParOf" srcId="{9ACEFF95-0088-4509-922A-638EC8C03325}" destId="{ED18CD0D-E2FB-456C-9A80-F08AF5C69FC7}" srcOrd="2" destOrd="0" presId="urn:microsoft.com/office/officeart/2008/layout/VerticalCurvedList"/>
    <dgm:cxn modelId="{09D4EA19-AE3E-4503-A089-944C493C5361}" type="presParOf" srcId="{ED18CD0D-E2FB-456C-9A80-F08AF5C69FC7}" destId="{828851C4-D7B8-42CA-A697-4B39F8FA190F}" srcOrd="0" destOrd="0" presId="urn:microsoft.com/office/officeart/2008/layout/VerticalCurvedList"/>
    <dgm:cxn modelId="{7E9E6D36-FA05-4272-983E-868D496375DE}" type="presParOf" srcId="{9ACEFF95-0088-4509-922A-638EC8C03325}" destId="{3ECE6BE6-CC24-44CF-9770-CA64B88F1A7C}" srcOrd="3" destOrd="0" presId="urn:microsoft.com/office/officeart/2008/layout/VerticalCurvedList"/>
    <dgm:cxn modelId="{79538435-513B-470D-8FC1-EF0795583B65}" type="presParOf" srcId="{9ACEFF95-0088-4509-922A-638EC8C03325}" destId="{227E5F6A-5CAC-41F4-B785-2B9C4C24D562}" srcOrd="4" destOrd="0" presId="urn:microsoft.com/office/officeart/2008/layout/VerticalCurvedList"/>
    <dgm:cxn modelId="{97CC51C0-F803-40EB-B656-73C9AB7EB27E}" type="presParOf" srcId="{227E5F6A-5CAC-41F4-B785-2B9C4C24D562}" destId="{B991CA2C-CED7-495D-91D4-DC95B9222136}" srcOrd="0" destOrd="0" presId="urn:microsoft.com/office/officeart/2008/layout/VerticalCurvedList"/>
    <dgm:cxn modelId="{8367F787-5391-4D0E-B5CE-D07D701BB0DD}" type="presParOf" srcId="{9ACEFF95-0088-4509-922A-638EC8C03325}" destId="{8B35E30E-8B46-41E6-84FC-A97FD9948BBE}" srcOrd="5" destOrd="0" presId="urn:microsoft.com/office/officeart/2008/layout/VerticalCurvedList"/>
    <dgm:cxn modelId="{A9C30AE6-B6A9-436E-B913-EA0455734948}" type="presParOf" srcId="{9ACEFF95-0088-4509-922A-638EC8C03325}" destId="{0D113DC5-0D3D-4A4D-BD01-86104C7FF9E5}" srcOrd="6" destOrd="0" presId="urn:microsoft.com/office/officeart/2008/layout/VerticalCurvedList"/>
    <dgm:cxn modelId="{CCB34684-DA66-4DF4-8DCA-5B7AFFCEBB27}" type="presParOf" srcId="{0D113DC5-0D3D-4A4D-BD01-86104C7FF9E5}" destId="{824E8599-F472-48F6-B034-6F25FC0DFAD9}" srcOrd="0" destOrd="0" presId="urn:microsoft.com/office/officeart/2008/layout/VerticalCurvedList"/>
    <dgm:cxn modelId="{DEF01B4D-4486-4F99-8A94-EC69B11177D4}" type="presParOf" srcId="{9ACEFF95-0088-4509-922A-638EC8C03325}" destId="{286A86AC-D556-40DC-B555-D8486ECC4999}" srcOrd="7" destOrd="0" presId="urn:microsoft.com/office/officeart/2008/layout/VerticalCurvedList"/>
    <dgm:cxn modelId="{9A95CAB8-7C8F-49F4-8601-8391D12CB5B5}" type="presParOf" srcId="{9ACEFF95-0088-4509-922A-638EC8C03325}" destId="{B9AA0027-740A-41F9-A9D4-7A95461EEE95}" srcOrd="8" destOrd="0" presId="urn:microsoft.com/office/officeart/2008/layout/VerticalCurvedList"/>
    <dgm:cxn modelId="{E273536D-3D3A-4EFD-B815-AD7096E4E390}" type="presParOf" srcId="{B9AA0027-740A-41F9-A9D4-7A95461EEE95}" destId="{B681AF2A-38BA-4E25-8707-9E694D556EC6}" srcOrd="0" destOrd="0" presId="urn:microsoft.com/office/officeart/2008/layout/VerticalCurvedList"/>
    <dgm:cxn modelId="{FF61F824-01DE-4846-AE14-C61C17C3F390}" type="presParOf" srcId="{9ACEFF95-0088-4509-922A-638EC8C03325}" destId="{9A0C85CB-165C-42BA-B226-45C74FF577EE}" srcOrd="9" destOrd="0" presId="urn:microsoft.com/office/officeart/2008/layout/VerticalCurvedList"/>
    <dgm:cxn modelId="{04BBA446-FEED-4CA4-A20F-6F042CF0387D}" type="presParOf" srcId="{9ACEFF95-0088-4509-922A-638EC8C03325}" destId="{15226C14-A3F0-4429-865B-BF0C2C2B9C90}" srcOrd="10" destOrd="0" presId="urn:microsoft.com/office/officeart/2008/layout/VerticalCurvedList"/>
    <dgm:cxn modelId="{C695CF0F-9950-46CF-A5D2-49B3D49576F4}" type="presParOf" srcId="{15226C14-A3F0-4429-865B-BF0C2C2B9C90}" destId="{762B3E38-3E2A-4C05-B37F-66A9AAF1BD7D}" srcOrd="0" destOrd="0" presId="urn:microsoft.com/office/officeart/2008/layout/VerticalCurvedList"/>
    <dgm:cxn modelId="{E9D9EF66-FF2D-4A86-A0C7-1FA4FA531273}" type="presParOf" srcId="{9ACEFF95-0088-4509-922A-638EC8C03325}" destId="{2ADC2920-A402-41E0-BF95-7184D424E0B8}" srcOrd="11" destOrd="0" presId="urn:microsoft.com/office/officeart/2008/layout/VerticalCurvedList"/>
    <dgm:cxn modelId="{F740F381-DF9D-4F2F-A939-503244FE34A1}" type="presParOf" srcId="{9ACEFF95-0088-4509-922A-638EC8C03325}" destId="{E22AF643-D61B-40CC-95DC-9F359D208138}" srcOrd="12" destOrd="0" presId="urn:microsoft.com/office/officeart/2008/layout/VerticalCurvedList"/>
    <dgm:cxn modelId="{1E4D912A-F84A-4A16-AF28-FA2EA4FE771C}" type="presParOf" srcId="{E22AF643-D61B-40CC-95DC-9F359D208138}" destId="{D8C0C3C6-E6FC-4D4C-B53D-721C7AAA07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452528" y="220411"/>
          <a:ext cx="2873942" cy="2874024"/>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117536" y="1312429"/>
          <a:ext cx="1603433" cy="80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Unpacking Tool</a:t>
          </a:r>
        </a:p>
      </dsp:txBody>
      <dsp:txXfrm>
        <a:off x="2117536" y="1312429"/>
        <a:ext cx="1603433" cy="801622"/>
      </dsp:txXfrm>
    </dsp:sp>
    <dsp:sp modelId="{21390618-E7FD-4509-AA9D-AE428EA07941}">
      <dsp:nvSpPr>
        <dsp:cNvPr id="0" name=""/>
        <dsp:cNvSpPr/>
      </dsp:nvSpPr>
      <dsp:spPr>
        <a:xfrm>
          <a:off x="859278" y="2062547"/>
          <a:ext cx="2468935" cy="2469979"/>
        </a:xfrm>
        <a:prstGeom prst="blockArc">
          <a:avLst>
            <a:gd name="adj1" fmla="val 0"/>
            <a:gd name="adj2" fmla="val 18900000"/>
            <a:gd name="adj3" fmla="val 1274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E931B-E80B-41C2-9F60-C7381E222817}">
      <dsp:nvSpPr>
        <dsp:cNvPr id="0" name=""/>
        <dsp:cNvSpPr/>
      </dsp:nvSpPr>
      <dsp:spPr>
        <a:xfrm>
          <a:off x="1285547" y="2915483"/>
          <a:ext cx="1603433" cy="80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Overview of Resources</a:t>
          </a:r>
        </a:p>
      </dsp:txBody>
      <dsp:txXfrm>
        <a:off x="1285547" y="2915483"/>
        <a:ext cx="1603433" cy="801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FAE5B-E61D-4F9F-83C9-D310CE85DAF7}">
      <dsp:nvSpPr>
        <dsp:cNvPr id="0" name=""/>
        <dsp:cNvSpPr/>
      </dsp:nvSpPr>
      <dsp:spPr>
        <a:xfrm>
          <a:off x="-5864516" y="-897509"/>
          <a:ext cx="6981699" cy="6981699"/>
        </a:xfrm>
        <a:prstGeom prst="blockArc">
          <a:avLst>
            <a:gd name="adj1" fmla="val 18900000"/>
            <a:gd name="adj2" fmla="val 2700000"/>
            <a:gd name="adj3" fmla="val 309"/>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7A1BE-122B-4A73-BBBC-1F915D174769}">
      <dsp:nvSpPr>
        <dsp:cNvPr id="0" name=""/>
        <dsp:cNvSpPr/>
      </dsp:nvSpPr>
      <dsp:spPr>
        <a:xfrm>
          <a:off x="416185" y="273130"/>
          <a:ext cx="7908937" cy="546053"/>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43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Unpacking Tool</a:t>
          </a:r>
        </a:p>
      </dsp:txBody>
      <dsp:txXfrm>
        <a:off x="416185" y="273130"/>
        <a:ext cx="7908937" cy="546053"/>
      </dsp:txXfrm>
    </dsp:sp>
    <dsp:sp modelId="{828851C4-D7B8-42CA-A697-4B39F8FA190F}">
      <dsp:nvSpPr>
        <dsp:cNvPr id="0" name=""/>
        <dsp:cNvSpPr/>
      </dsp:nvSpPr>
      <dsp:spPr>
        <a:xfrm>
          <a:off x="74902" y="204873"/>
          <a:ext cx="682567" cy="68256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E6BE6-CC24-44CF-9770-CA64B88F1A7C}">
      <dsp:nvSpPr>
        <dsp:cNvPr id="0" name=""/>
        <dsp:cNvSpPr/>
      </dsp:nvSpPr>
      <dsp:spPr>
        <a:xfrm>
          <a:off x="865352" y="1092107"/>
          <a:ext cx="7459771" cy="546053"/>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43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Professional Expertise</a:t>
          </a:r>
        </a:p>
      </dsp:txBody>
      <dsp:txXfrm>
        <a:off x="865352" y="1092107"/>
        <a:ext cx="7459771" cy="546053"/>
      </dsp:txXfrm>
    </dsp:sp>
    <dsp:sp modelId="{B991CA2C-CED7-495D-91D4-DC95B9222136}">
      <dsp:nvSpPr>
        <dsp:cNvPr id="0" name=""/>
        <dsp:cNvSpPr/>
      </dsp:nvSpPr>
      <dsp:spPr>
        <a:xfrm>
          <a:off x="524068" y="1023850"/>
          <a:ext cx="682567" cy="68256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8B35E30E-8B46-41E6-84FC-A97FD9948BBE}">
      <dsp:nvSpPr>
        <dsp:cNvPr id="0" name=""/>
        <dsp:cNvSpPr/>
      </dsp:nvSpPr>
      <dsp:spPr>
        <a:xfrm>
          <a:off x="1070745" y="1911084"/>
          <a:ext cx="7254378" cy="546053"/>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43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A Framework for K-12 Science Education</a:t>
          </a:r>
        </a:p>
      </dsp:txBody>
      <dsp:txXfrm>
        <a:off x="1070745" y="1911084"/>
        <a:ext cx="7254378" cy="546053"/>
      </dsp:txXfrm>
    </dsp:sp>
    <dsp:sp modelId="{824E8599-F472-48F6-B034-6F25FC0DFAD9}">
      <dsp:nvSpPr>
        <dsp:cNvPr id="0" name=""/>
        <dsp:cNvSpPr/>
      </dsp:nvSpPr>
      <dsp:spPr>
        <a:xfrm>
          <a:off x="729461" y="1842827"/>
          <a:ext cx="682567" cy="68256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286A86AC-D556-40DC-B555-D8486ECC4999}">
      <dsp:nvSpPr>
        <dsp:cNvPr id="0" name=""/>
        <dsp:cNvSpPr/>
      </dsp:nvSpPr>
      <dsp:spPr>
        <a:xfrm>
          <a:off x="1070745" y="2729542"/>
          <a:ext cx="7254378" cy="546053"/>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430"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dirty="0"/>
            <a:t>NGSS/State Science Standards</a:t>
          </a:r>
          <a:endParaRPr lang="en-US" sz="3200" b="0" kern="1200" dirty="0">
            <a:latin typeface="Calibri Light" panose="020F0302020204030204"/>
          </a:endParaRPr>
        </a:p>
      </dsp:txBody>
      <dsp:txXfrm>
        <a:off x="1070745" y="2729542"/>
        <a:ext cx="7254378" cy="546053"/>
      </dsp:txXfrm>
    </dsp:sp>
    <dsp:sp modelId="{B681AF2A-38BA-4E25-8707-9E694D556EC6}">
      <dsp:nvSpPr>
        <dsp:cNvPr id="0" name=""/>
        <dsp:cNvSpPr/>
      </dsp:nvSpPr>
      <dsp:spPr>
        <a:xfrm>
          <a:off x="729461" y="2661286"/>
          <a:ext cx="682567" cy="68256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9A0C85CB-165C-42BA-B226-45C74FF577EE}">
      <dsp:nvSpPr>
        <dsp:cNvPr id="0" name=""/>
        <dsp:cNvSpPr/>
      </dsp:nvSpPr>
      <dsp:spPr>
        <a:xfrm>
          <a:off x="865352" y="3548519"/>
          <a:ext cx="7459771" cy="546053"/>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43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t>NGSS Evidence Statements</a:t>
          </a:r>
        </a:p>
      </dsp:txBody>
      <dsp:txXfrm>
        <a:off x="865352" y="3548519"/>
        <a:ext cx="7459771" cy="546053"/>
      </dsp:txXfrm>
    </dsp:sp>
    <dsp:sp modelId="{762B3E38-3E2A-4C05-B37F-66A9AAF1BD7D}">
      <dsp:nvSpPr>
        <dsp:cNvPr id="0" name=""/>
        <dsp:cNvSpPr/>
      </dsp:nvSpPr>
      <dsp:spPr>
        <a:xfrm>
          <a:off x="524068" y="3480262"/>
          <a:ext cx="682567" cy="68256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2ADC2920-A402-41E0-BF95-7184D424E0B8}">
      <dsp:nvSpPr>
        <dsp:cNvPr id="0" name=""/>
        <dsp:cNvSpPr/>
      </dsp:nvSpPr>
      <dsp:spPr>
        <a:xfrm>
          <a:off x="416185" y="4367496"/>
          <a:ext cx="7908937" cy="546053"/>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43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latin typeface="Calibri" panose="020F0502020204030204" pitchFamily="34" charset="0"/>
              <a:cs typeface="Calibri" panose="020F0502020204030204" pitchFamily="34" charset="0"/>
            </a:rPr>
            <a:t>NGSS Progressions (the Appendices)</a:t>
          </a:r>
          <a:endParaRPr lang="en-US" sz="3200" b="0" kern="1200" dirty="0"/>
        </a:p>
      </dsp:txBody>
      <dsp:txXfrm>
        <a:off x="416185" y="4367496"/>
        <a:ext cx="7908937" cy="546053"/>
      </dsp:txXfrm>
    </dsp:sp>
    <dsp:sp modelId="{D8C0C3C6-E6FC-4D4C-B53D-721C7AAA07B4}">
      <dsp:nvSpPr>
        <dsp:cNvPr id="0" name=""/>
        <dsp:cNvSpPr/>
      </dsp:nvSpPr>
      <dsp:spPr>
        <a:xfrm>
          <a:off x="74902" y="4299239"/>
          <a:ext cx="682567" cy="68256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Welcome to the third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 This digital workbook was developed by edCount, LLC, under the US Department of Education’s Enhanced Assessment Grants Program, CFDA 84.368A.</a:t>
            </a:r>
            <a:endParaRPr lang="en-US" dirty="0"/>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9103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shift gears and look at an additional set of resources, the NGSS appendices. We begin with an excerpt from Appendix E. Disciplinary Core Idea Progressions. The </a:t>
            </a:r>
            <a:r>
              <a:rPr lang="en-US" sz="1200" i="1" kern="1200" dirty="0">
                <a:solidFill>
                  <a:schemeClr val="tx1"/>
                </a:solidFill>
                <a:effectLst/>
                <a:latin typeface="+mn-lt"/>
                <a:ea typeface="+mn-ea"/>
                <a:cs typeface="+mn-cs"/>
              </a:rPr>
              <a:t>Framework </a:t>
            </a:r>
            <a:r>
              <a:rPr lang="en-US" sz="1200" kern="1200" dirty="0">
                <a:solidFill>
                  <a:schemeClr val="tx1"/>
                </a:solidFill>
                <a:effectLst/>
                <a:latin typeface="+mn-lt"/>
                <a:ea typeface="+mn-ea"/>
                <a:cs typeface="+mn-cs"/>
              </a:rPr>
              <a:t>describes the progression of disciplinary core ideas in the grade band endpoints. These grade band endpoints reflect an increase in students’ understanding of the disciplinary core ideas as they progress from one grade band to the next. Some of the sub-ideas within the disciplinary core ideas overlap significantly. You will notice there is not always a clear division between those ideas, so several progressions are divided among more than one sub-idea.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a:t>
            </a:r>
            <a:r>
              <a:rPr lang="en-US" sz="1200" i="1" kern="1200" dirty="0">
                <a:solidFill>
                  <a:schemeClr val="tx1"/>
                </a:solidFill>
                <a:effectLst/>
                <a:latin typeface="+mn-lt"/>
                <a:ea typeface="+mn-ea"/>
                <a:cs typeface="+mn-cs"/>
              </a:rPr>
              <a:t>Earth’s Systems</a:t>
            </a:r>
            <a:r>
              <a:rPr lang="en-US" sz="1200" kern="1200" dirty="0">
                <a:solidFill>
                  <a:schemeClr val="tx1"/>
                </a:solidFill>
                <a:effectLst/>
                <a:latin typeface="+mn-lt"/>
                <a:ea typeface="+mn-ea"/>
                <a:cs typeface="+mn-cs"/>
              </a:rPr>
              <a:t> Progression, the 9–12 grade band includes one sub-idea: </a:t>
            </a:r>
            <a:r>
              <a:rPr lang="en-US" sz="1200" i="1" kern="1200" dirty="0">
                <a:solidFill>
                  <a:schemeClr val="tx1"/>
                </a:solidFill>
                <a:effectLst/>
                <a:latin typeface="+mn-lt"/>
                <a:ea typeface="+mn-ea"/>
                <a:cs typeface="+mn-cs"/>
              </a:rPr>
              <a:t>ESS1.C: The roles of water in Earth’s surface processes</a:t>
            </a:r>
            <a:r>
              <a:rPr lang="en-US" sz="1200" kern="1200" dirty="0">
                <a:solidFill>
                  <a:schemeClr val="tx1"/>
                </a:solidFill>
                <a:effectLst/>
                <a:latin typeface="+mn-lt"/>
                <a:ea typeface="+mn-ea"/>
                <a:cs typeface="+mn-cs"/>
              </a:rPr>
              <a:t>. It builds on knowledge acquired at the 6–8 grade band, including that water continually cycles among land, ocean, and atmosphere; global movements of water and its changes in form are propelled by sunlight and gravity, water movement causes weather and erosion, and complex patterns of movement of water are major determinants of local weather patterns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 185).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define the elements of the task specifications tool for your selected PE, you can rely on Appendix E to help identify the KSAs, task features, such as including accurate science content, and assessment boundaries by looking carefully within and across the grade band progressions. For example, the progression at the 6–8 grade band provides information that should be considered prior knowledge for grades 9–12 students.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1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specifies that each performance expectation must combine a relevant practice of science or engineering with a disciplinary core idea and crosscutting concept appropriate for students of the designated grade level. Engaging in the practices of science helps students understand how scientific knowledge develops and can lead students to an appreciation of the range of approaches that are used to investigate, model, and explain the world as scientists and engineers would.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Appendix F. Science and Engineering Practices includes the eight practices of science and engineering that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identifies as essential for all students to learn. It describes how grade band expectations expand on the previous grade band’s experiences and progress to build a more sophisticated understanding of the SEP.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 excerpt from Appendix F specific to Practice 3, </a:t>
            </a:r>
            <a:r>
              <a:rPr lang="en-US" sz="1200" i="1" kern="1200" dirty="0">
                <a:solidFill>
                  <a:schemeClr val="tx1"/>
                </a:solidFill>
                <a:effectLst/>
                <a:latin typeface="+mn-lt"/>
                <a:ea typeface="+mn-ea"/>
                <a:cs typeface="+mn-cs"/>
              </a:rPr>
              <a:t>Planning and Carrying Out Investigations</a:t>
            </a:r>
            <a:r>
              <a:rPr lang="en-US" sz="1200" kern="1200" dirty="0">
                <a:solidFill>
                  <a:schemeClr val="tx1"/>
                </a:solidFill>
                <a:effectLst/>
                <a:latin typeface="+mn-lt"/>
                <a:ea typeface="+mn-ea"/>
                <a:cs typeface="+mn-cs"/>
              </a:rPr>
              <a:t>, for HS-ESS2-5.</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Cross-referenced with the progression of understanding for this SEP 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students in grades 9–12 should understand that any hypothesis should be based on a well-developed model or theory and be able to recognize that it is not always possible to control variables and other methods can be used in such </a:t>
            </a:r>
            <a:r>
              <a:rPr lang="en-US" sz="1200" kern="1200" dirty="0" err="1">
                <a:solidFill>
                  <a:schemeClr val="tx1"/>
                </a:solidFill>
                <a:effectLst/>
                <a:latin typeface="+mn-lt"/>
                <a:ea typeface="+mn-ea"/>
                <a:cs typeface="+mn-cs"/>
              </a:rPr>
              <a:t>cases</a:t>
            </a:r>
            <a:r>
              <a:rPr lang="en-US" sz="1200" kern="1200" dirty="0" err="1">
                <a:solidFill>
                  <a:schemeClr val="tx1"/>
                </a:solidFill>
                <a:effectLst/>
                <a:latin typeface="+mn-lt"/>
                <a:ea typeface="+mn-ea"/>
                <a:cs typeface="+mn-cs"/>
                <a:sym typeface="Symbol" panose="05050102010706020507" pitchFamily="18" charset="2"/>
              </a:rPr>
              <a:t></a:t>
            </a:r>
            <a:r>
              <a:rPr lang="en-US" sz="1200" kern="1200" dirty="0" err="1">
                <a:solidFill>
                  <a:schemeClr val="tx1"/>
                </a:solidFill>
                <a:effectLst/>
                <a:latin typeface="+mn-lt"/>
                <a:ea typeface="+mn-ea"/>
                <a:cs typeface="+mn-cs"/>
              </a:rPr>
              <a:t>for</a:t>
            </a:r>
            <a:r>
              <a:rPr lang="en-US" sz="1200" kern="1200" dirty="0">
                <a:solidFill>
                  <a:schemeClr val="tx1"/>
                </a:solidFill>
                <a:effectLst/>
                <a:latin typeface="+mn-lt"/>
                <a:ea typeface="+mn-ea"/>
                <a:cs typeface="+mn-cs"/>
              </a:rPr>
              <a:t> example, looking for correlations (with the understanding that correlations do not necessarily imply causality)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 61).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as compared to grades 6–8, where students are planning and carrying out investigations that use multiple variables and provided evidence to support explanations or solutions, in grades 9–12, students are planning and carrying out investigations that provide evidence for and test conceptual, mathematics, physical, and empirical models.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define the elements of the task specifications tool for your selected PE, you can rely on Appendix F to help identify the KSAs, student demonstrations of learning, work products, and aspects that can be varied to shift complexity or focus of the task by looking carefully within and across the grade band progressions. For example, the progression at the 6–8 grade band provides information that should be considered prior knowledge for grades 9–12 students.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23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Crosscutting concepts have value because they provide students with connections and intellectual tools that are related across the differing areas of disciplinary content and can enrich their application of practices and their understanding of core ideas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 233). They bridge disciplinary boundaries, uniting core ideas throughout the fields of science and engineering.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Appendix G. Crosscutting Concepts provides a brief summary of how each crosscutting concept increases in complexity and sophistication across the grades as envisioned 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and provides examples of PEs to illustrate how these concepts play out in the NGSS.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 excerpt from Appendix G specific to CCC 6, </a:t>
            </a:r>
            <a:r>
              <a:rPr lang="en-US" sz="1200" i="1" kern="1200" dirty="0">
                <a:solidFill>
                  <a:schemeClr val="tx1"/>
                </a:solidFill>
                <a:effectLst/>
                <a:latin typeface="+mn-lt"/>
                <a:ea typeface="+mn-ea"/>
                <a:cs typeface="+mn-cs"/>
              </a:rPr>
              <a:t>Structure and Function</a:t>
            </a:r>
            <a:r>
              <a:rPr lang="en-US" sz="1200" kern="1200" dirty="0">
                <a:solidFill>
                  <a:schemeClr val="tx1"/>
                </a:solidFill>
                <a:effectLst/>
                <a:latin typeface="+mn-lt"/>
                <a:ea typeface="+mn-ea"/>
                <a:cs typeface="+mn-cs"/>
              </a:rPr>
              <a:t>, which is highlighted for the PE, HS-ESS2-5. For each grade band, the way students explore the relationship between structure and function becomes increasingly sophisticated. Cross-referenced with the progression of understanding for this CCC 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students in grades 9–12 begin to apply knowledge of this relationship when investigating phenomena that are </a:t>
            </a:r>
            <a:r>
              <a:rPr lang="en-US" sz="1200" i="1" kern="1200" dirty="0">
                <a:solidFill>
                  <a:schemeClr val="tx1"/>
                </a:solidFill>
                <a:effectLst/>
                <a:latin typeface="+mn-lt"/>
                <a:ea typeface="+mn-ea"/>
                <a:cs typeface="+mn-cs"/>
              </a:rPr>
              <a:t>unfamiliar</a:t>
            </a:r>
            <a:r>
              <a:rPr lang="en-US" sz="1200" kern="1200" dirty="0">
                <a:solidFill>
                  <a:schemeClr val="tx1"/>
                </a:solidFill>
                <a:effectLst/>
                <a:latin typeface="+mn-lt"/>
                <a:ea typeface="+mn-ea"/>
                <a:cs typeface="+mn-cs"/>
              </a:rPr>
              <a:t> to them, and they recognize that often the first step in deciphering how a system works is to examine in detail what it is made of and the shapes of its parts. Students also apply relationships between structure and function as critical elements of successful designs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pp. 97–98).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define the elements of the task specifications tool for your selected PE, you can rely on Appendix G to help identify the KSAs, student demonstrations of learning, work products, and aspects that can be varied to shift complexity or focus of the task by looking carefully within and across the grade band progressions. Again, the progression at the 6–8 grade band provides information that should be considered prior knowledge for grades 9–12 students.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24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third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15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88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19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85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600"/>
              </a:spcAft>
              <a:buFont typeface="Symbol" panose="05050102010706020507" pitchFamily="18" charset="2"/>
              <a:buNone/>
            </a:pPr>
            <a:r>
              <a:rPr lang="en-US" sz="1200" b="0" i="0" kern="1200" dirty="0">
                <a:solidFill>
                  <a:schemeClr val="tx1"/>
                </a:solidFill>
                <a:effectLst/>
                <a:latin typeface="+mn-lt"/>
                <a:ea typeface="+mn-ea"/>
                <a:cs typeface="+mn-cs"/>
              </a:rPr>
              <a:t>Chapter 3 of this workbook includes a series of six modules. Together, these six modules provide an in-depth exploration of the second phase of principled assessment design: development of the task specifications tool. In this chapter, we describe how to define the content for multiple elements of this tool related to a performance expectation, or indicator to develop a clear and deep understanding of each element. We provide opportunities for you to engage in interactive activities and explore and use our design template to complete your own task specifications tool of a three-dimensional science standard. </a:t>
            </a:r>
          </a:p>
          <a:p>
            <a:pPr marR="0" lvl="0">
              <a:spcBef>
                <a:spcPts val="0"/>
              </a:spcBef>
              <a:spcAft>
                <a:spcPts val="600"/>
              </a:spcAft>
              <a:buFont typeface="Symbol" panose="05050102010706020507" pitchFamily="18" charset="2"/>
              <a:buNone/>
            </a:pPr>
            <a:endParaRPr lang="en-US" sz="1200" b="0" i="0" kern="1200">
              <a:solidFill>
                <a:schemeClr val="tx1"/>
              </a:solidFill>
              <a:effectLst/>
              <a:latin typeface="+mn-lt"/>
              <a:ea typeface="+mn-ea"/>
              <a:cs typeface="+mn-cs"/>
            </a:endParaRPr>
          </a:p>
          <a:p>
            <a:pPr marR="0" lvl="0">
              <a:spcBef>
                <a:spcPts val="0"/>
              </a:spcBef>
              <a:spcAft>
                <a:spcPts val="600"/>
              </a:spcAft>
              <a:buFont typeface="Symbol" panose="05050102010706020507" pitchFamily="18" charset="2"/>
              <a:buNone/>
            </a:pPr>
            <a:r>
              <a:rPr lang="en-US" sz="1200" b="0" i="0" kern="1200">
                <a:solidFill>
                  <a:schemeClr val="tx1"/>
                </a:solidFill>
                <a:effectLst/>
                <a:latin typeface="+mn-lt"/>
                <a:ea typeface="+mn-ea"/>
                <a:cs typeface="+mn-cs"/>
              </a:rPr>
              <a:t>In </a:t>
            </a:r>
            <a:r>
              <a:rPr lang="en-US" sz="1200" b="0" i="0" kern="1200" dirty="0">
                <a:solidFill>
                  <a:schemeClr val="tx1"/>
                </a:solidFill>
                <a:effectLst/>
                <a:latin typeface="+mn-lt"/>
                <a:ea typeface="+mn-ea"/>
                <a:cs typeface="+mn-cs"/>
              </a:rPr>
              <a:t>this module, Module 3.4, we present and describe the resources available to support defining the elements of the task specifications tool. In later modules, Modules 3.5 and 3.6, we provide specific guidance for completing the task specifications tool and offer an interactive activity to evaluate the quality of an existing task specifications tool and to illustrate the importance and benefits of reviewing and continually refining the tool. </a:t>
            </a:r>
            <a:endParaRPr lang="en-US"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1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Module 3.4, we review the role of the unpacking tool and other key resources for defining</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elements of a task specifications tool for a PE, or indicator, and discuss how you can use your professional expertise as a science educator along with each of these resources to assist in the completion of a task specifications tool. </a:t>
            </a:r>
            <a:endParaRPr lang="en-US" b="1" dirty="0">
              <a:cs typeface="Calibri"/>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48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Various resources are available to assist you with the development of the task specifications tool. We provide these resources in the Web Links pod and Resources pod for your reference during or following your completion of this module.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Chapter 2 of this workbook, Unpacking the NGSS Performance Expectations, we discussed the role and the development of the unpacking tool. Utilization of this tool in which a PE is systematically “unpacked” into its multiple components to develop a clear and deep understanding of each dimension and the boundaries of what can be assessed is a key resource that guides and informs educators in defining the elements of the task specifications tool.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professional expertise is invaluable. You are likely already well-versed in the NGSS or your state science standards, and you have first-hand experience implementing curriculum and instruction aligned to those standards. You also have a deep understanding of your students. You can bring to bear past experiences, including your observations of students’ knowledge, skills, and abilities before, during, and after instruction and your knowledge of how students learn science and acquire understanding over time. This experience will be helpful for defining the elements of the task specifications tool.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it’s important to note that in addition to your expertise as an educator, you also have a wealth of information at your fingertips to assist with the task specifications tool. As we take a closer look 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and the NGSS PEs, evidence statements, and progressions, you’ll see how these resources can serve as the foundation for defining the elements of the tool. There is no need to reinvent the wheel or to rely solely on your professional expertise when engaging in this work. Rather, our intent is to demonstrate how you can use your professional expertise in combination with these existing resources. Your scientific knowledge and your experience as a science educator and documentation such as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and the NGSS PEs, evidence statements, and progressions can together provide useful information to support your work in phase two.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first look at the unpacking tool as a resource for defining the elements of the task specifications tool and understanding how tasks might be designed to elicit evidence of students’ sensemaking and integration of those dimensions.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4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Assessment of science learning requires educators to have a deep understanding of the multi-dimensional aspects of the PEs (Phase 1), the features and characteristics of three-dimensional classroom assessment tasks (Phase 2), and the development of assessment tasks that require students to revisit, extend, and apply their learning (Phase 3). These tasks must allow students to transfer the knowledge acquired during instruction and apply it in an assessment situation.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task specifications tool—the basis for task development—flows directly from the unpacking tool, which provides guidance on the interpretation of the three dimensions of a PE and how they can be assessed. The task specifications tool assists educators in planning the intentional design of assessment tasks, which are meant to present a context or situation with which a student interacts, specify the form of a student’s response, and elicit information about a student’s knowledge, skills, and abilities. This is the backbone of what an educator can claim about what a student knows and can do and the observable evidence required to support those claims.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of a principled-design approach to develop three-dimensional assessment tasks can ensure that the evidence of student learning that is collected and evaluated is aligned to the PE and meets the intended purpose of the assessment. For teachers to effectively implement assessment as part of their pedagogy, they need both design tools: the unpacking tool and the task specifications tool. Using both design tools enables educators to create assessment tasks and scoring rubrics that support more complex and multi-dimensional assessments.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refer to the unpacking tool for HS-ESS2-5 in the Resources pod to consider how the work completed in Phase 1 can guide educators to make intentional decisions about the design and content of the tasks and evaluation of student responses.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146131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 Framework for K–12 Science Education</a:t>
            </a:r>
            <a:r>
              <a:rPr lang="en-US" sz="1200" kern="1200" dirty="0">
                <a:solidFill>
                  <a:schemeClr val="tx1"/>
                </a:solidFill>
                <a:effectLst/>
                <a:latin typeface="+mn-lt"/>
                <a:ea typeface="+mn-ea"/>
                <a:cs typeface="+mn-cs"/>
              </a:rPr>
              <a:t> represents the initial step in a process to create new standards in K–12 science education—a common set of Next Generation Science Standards. This framework builds on the strong foundation of previous studies that sought to identify and describe the major ideas for K–12 science education.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highlights the power of integrating the ideas of science with engagement in the practices of science and is designed to build students’ proficiency and appreciation for science throughout a K–12 educational experience.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overarching goal of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is to ensure that by the end of twelfth grade, all students have some appreciation of the beauty and wonder of science; possess sufficient knowledge of science and engineering to engage in public discussions on related issues; are careful consumers of scientific and technological information related to their everyday lives; are able to continue to learn about science outside school; and have the skills to enter careers of their choice, including (but not limited to) careers in science, engineering, and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two of the </a:t>
            </a:r>
            <a:r>
              <a:rPr lang="en-US" sz="1200" i="1" kern="1200" dirty="0">
                <a:solidFill>
                  <a:schemeClr val="tx1"/>
                </a:solidFill>
                <a:effectLst/>
                <a:latin typeface="+mn-lt"/>
                <a:ea typeface="+mn-ea"/>
                <a:cs typeface="+mn-cs"/>
              </a:rPr>
              <a:t>Framework </a:t>
            </a:r>
            <a:r>
              <a:rPr lang="en-US" sz="1200" kern="1200" dirty="0">
                <a:solidFill>
                  <a:schemeClr val="tx1"/>
                </a:solidFill>
                <a:effectLst/>
                <a:latin typeface="+mn-lt"/>
                <a:ea typeface="+mn-ea"/>
                <a:cs typeface="+mn-cs"/>
              </a:rPr>
              <a:t>explicates the dimensions—the SEPs, CCCs, and the disciplinary-related DCIs—by stressing the importance of developing students’ knowledge related to the dimensions, including detailed descriptions of each of the eight practices, the seven CCCs, and their value across the sciences and in engineering, and the DCIs organized by the disciplines of Life Sciences, Physical Sciences, Earth and Space Sciences, and Engineering, Technology and Applications of Science. In addition, part two of the </a:t>
            </a:r>
            <a:r>
              <a:rPr lang="en-US" sz="1200" i="1" kern="1200" dirty="0">
                <a:solidFill>
                  <a:schemeClr val="tx1"/>
                </a:solidFill>
                <a:effectLst/>
                <a:latin typeface="+mn-lt"/>
                <a:ea typeface="+mn-ea"/>
                <a:cs typeface="+mn-cs"/>
              </a:rPr>
              <a:t>Framework </a:t>
            </a:r>
            <a:r>
              <a:rPr lang="en-US" sz="1200" kern="1200" dirty="0">
                <a:solidFill>
                  <a:schemeClr val="tx1"/>
                </a:solidFill>
                <a:effectLst/>
                <a:latin typeface="+mn-lt"/>
                <a:ea typeface="+mn-ea"/>
                <a:cs typeface="+mn-cs"/>
              </a:rPr>
              <a:t>also describes grade 12 goals, the progression of the dimensions across K–12, or grade-band endpoints.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purposes, as we explore the multiple resources that will support your efforts to develop a task specifications tool and to highlight examples from these resources, we focus on a high school NGSS PE, </a:t>
            </a:r>
            <a:r>
              <a:rPr lang="en-US" sz="1200" i="1" kern="1200" dirty="0">
                <a:solidFill>
                  <a:schemeClr val="tx1"/>
                </a:solidFill>
                <a:effectLst/>
                <a:latin typeface="+mn-lt"/>
                <a:ea typeface="+mn-ea"/>
                <a:cs typeface="+mn-cs"/>
              </a:rPr>
              <a:t>HS-ESS2-5: Plan and conduct an investigation of the properties of water and their effects on Earth materials and surface processes.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the information provided 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related to the SEP, </a:t>
            </a:r>
            <a:r>
              <a:rPr lang="en-US" sz="1200" i="1" kern="1200" dirty="0">
                <a:solidFill>
                  <a:schemeClr val="tx1"/>
                </a:solidFill>
                <a:effectLst/>
                <a:latin typeface="+mn-lt"/>
                <a:ea typeface="+mn-ea"/>
                <a:cs typeface="+mn-cs"/>
              </a:rPr>
              <a:t>Planning and Carrying Out Investigations </a:t>
            </a:r>
            <a:r>
              <a:rPr lang="en-US" sz="1200" kern="1200" dirty="0">
                <a:solidFill>
                  <a:schemeClr val="tx1"/>
                </a:solidFill>
                <a:effectLst/>
                <a:latin typeface="+mn-lt"/>
                <a:ea typeface="+mn-ea"/>
                <a:cs typeface="+mn-cs"/>
              </a:rPr>
              <a:t>as it pertains to HS-ESS2-5.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defines and describes how a major practice of scientists is planning and carrying out a systematic investigation, which requires the identification of what is to be recorded, and if applicable, what are to be treated as the dependent and independent variables. Observation and data collected from such work are used to test existing theories and explanations or to revise and develop new ones. In addition, engineers use investigation both to gain data essential for specifying design criteria or parameters and to test their designs. Like scientists, engineers must identify relevant variables, decide how they will be measured, and collect data for analysis. Their investigations help them to identify how effective, efficient, and durable their designs may be under a range of conditions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 50).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also includes the goals related to this SEP, which are to be met by grade 12, and how they progress across the grades. If we examine the progression for planning and carrying out investigations, in the earliest grades, students learn to define the features to be investigated and how carrying out careful and systematic investigations leads to planning and carrying out several kinds of investigations. This includes deciding what data are to be gathered, what variables should be controlled, and what tools or instruments are needed. By high school, older students are expected to develop a hypothesis and explain their reasoning and justify their choice (the</a:t>
            </a:r>
            <a:r>
              <a:rPr lang="en-US" sz="1200" i="1" kern="1200" dirty="0">
                <a:solidFill>
                  <a:schemeClr val="tx1"/>
                </a:solidFill>
                <a:effectLst/>
                <a:latin typeface="+mn-lt"/>
                <a:ea typeface="+mn-ea"/>
                <a:cs typeface="+mn-cs"/>
              </a:rPr>
              <a:t> Framework, </a:t>
            </a:r>
            <a:r>
              <a:rPr lang="en-US" sz="1200" kern="1200" dirty="0">
                <a:solidFill>
                  <a:schemeClr val="tx1"/>
                </a:solidFill>
                <a:effectLst/>
                <a:latin typeface="+mn-lt"/>
                <a:ea typeface="+mn-ea"/>
                <a:cs typeface="+mn-cs"/>
              </a:rPr>
              <a:t>NRC, 2012, p. 61).</a:t>
            </a:r>
          </a:p>
          <a:p>
            <a:r>
              <a:rPr lang="en-US" sz="1200" kern="1200" dirty="0">
                <a:solidFill>
                  <a:schemeClr val="tx1"/>
                </a:solidFill>
                <a:effectLst/>
                <a:latin typeface="+mn-lt"/>
                <a:ea typeface="+mn-ea"/>
                <a:cs typeface="+mn-cs"/>
              </a:rPr>
              <a:t>Related to </a:t>
            </a:r>
            <a:r>
              <a:rPr lang="en-US" sz="1200" i="1" kern="1200" dirty="0">
                <a:solidFill>
                  <a:schemeClr val="tx1"/>
                </a:solidFill>
                <a:effectLst/>
                <a:latin typeface="+mn-lt"/>
                <a:ea typeface="+mn-ea"/>
                <a:cs typeface="+mn-cs"/>
              </a:rPr>
              <a:t>Structure and Function</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provides a definition and examples of the crosscutting concept followed by a description of the progression beginning with young children through the upper elementary grades to middle school and high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then followed by the DCIs, organized by discipline. We feature </a:t>
            </a:r>
            <a:r>
              <a:rPr lang="en-US" sz="1200" i="1" kern="1200" dirty="0">
                <a:solidFill>
                  <a:schemeClr val="tx1"/>
                </a:solidFill>
                <a:effectLst/>
                <a:latin typeface="+mn-lt"/>
                <a:ea typeface="+mn-ea"/>
                <a:cs typeface="+mn-cs"/>
              </a:rPr>
              <a:t>The Role of Water in Earth’s Surface Processes</a:t>
            </a:r>
            <a:r>
              <a:rPr lang="en-US" sz="1200" kern="1200" dirty="0">
                <a:solidFill>
                  <a:schemeClr val="tx1"/>
                </a:solidFill>
                <a:effectLst/>
                <a:latin typeface="+mn-lt"/>
                <a:ea typeface="+mn-ea"/>
                <a:cs typeface="+mn-cs"/>
              </a:rPr>
              <a:t>, ESS2-C, as it relates to the PE HS-ESS2-5.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describes the core ideas and how they progress across grade levels as grade band endpoints.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take a deeper dive into the architecture of the NGSS and how the NGSS appendices will support the development of the task specifications tool using the same high school PE, ESS2-5.</a:t>
            </a:r>
          </a:p>
          <a:p>
            <a:endParaRPr lang="en-US" sz="120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4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beginning of the NGSS development process, to eliminate potential redundancy, seek an appropriate grain size, and seek natural connections among the DCIs identified within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the writers arranged the DCIs into topics around which to develop the standards.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topical arrangement includes the foundation boxes, which indicate the related DCIs, SEPs, and CCCs, which address the set of PEs related to Earth’s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review the set of PEs and each PE’s corresponding statements in the foundation boxes. Note the statements specific to HS-ESS2-5 are circled for the SEP and CCC. For the full topical arrangement for </a:t>
            </a:r>
            <a:r>
              <a:rPr lang="en-US" sz="1200" i="1" kern="1200" dirty="0">
                <a:solidFill>
                  <a:schemeClr val="tx1"/>
                </a:solidFill>
                <a:effectLst/>
                <a:latin typeface="+mn-lt"/>
                <a:ea typeface="+mn-ea"/>
                <a:cs typeface="+mn-cs"/>
              </a:rPr>
              <a:t>Earth’s Systems</a:t>
            </a:r>
            <a:r>
              <a:rPr lang="en-US" sz="1200" kern="1200" dirty="0">
                <a:solidFill>
                  <a:schemeClr val="tx1"/>
                </a:solidFill>
                <a:effectLst/>
                <a:latin typeface="+mn-lt"/>
                <a:ea typeface="+mn-ea"/>
                <a:cs typeface="+mn-cs"/>
              </a:rPr>
              <a:t>, refer to the NGSS Topic Arrangements of the Next Generation Science Standards in the Resources pod.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shown here, states may have created NGSS-aligned science standards and organized the content of standards using unique formatting, coding systems, and organization of the content.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review these three examples of state NGSS-aligned science standards. Consider your state’s science standards and how they may be similar or different in their formatting, coding system, and organization as compared to the NGSS.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74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next two slides, we examine another helpful resource for defining the elements of the task specifications tool: the NGSS Evidence Statements. This slide shows the PE, HS-ESS2-5, and its dimensions for which a set of evidence statements are provided. Before we review the evidence statements for this PE on the next slide, let’s get further oriented to the PE and its dimensions.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 given sub-idea related to a topic, in this instance, </a:t>
            </a:r>
            <a:r>
              <a:rPr lang="en-US" sz="1200" i="1" kern="1200" dirty="0">
                <a:solidFill>
                  <a:schemeClr val="tx1"/>
                </a:solidFill>
                <a:effectLst/>
                <a:latin typeface="+mn-lt"/>
                <a:ea typeface="+mn-ea"/>
                <a:cs typeface="+mn-cs"/>
              </a:rPr>
              <a:t>Earth’s Systems</a:t>
            </a:r>
            <a:r>
              <a:rPr lang="en-US" sz="1200" kern="1200" dirty="0">
                <a:solidFill>
                  <a:schemeClr val="tx1"/>
                </a:solidFill>
                <a:effectLst/>
                <a:latin typeface="+mn-lt"/>
                <a:ea typeface="+mn-ea"/>
                <a:cs typeface="+mn-cs"/>
              </a:rPr>
              <a:t>, a single PE is indicated. The PE is stated in the context of what students can do to demonstrate understanding. This is followed by the foundation boxes, which identify the specific SEP, DCI or DCIs, and CCC aligned to this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review this PE and the content in the foundation boxes. Resume the presentation when you are ready to advance to the next slide and see the evidence statements for this PE.</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51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NGSS Evidence Statements provide educators with additional detail on what students should know and be able to do to demonstrate understanding of a PE. The evidence statements are observable and measurable components that articulate how students can use the practice to demonstrate their understanding of the DCI or DCIs, through the lens of the CCC, and thus, demonstrate proficiency on each PE. The evidence statements do this by clarifying: 1) how the three dimensions could be assessed together, rather than in independent units; 2) the underlying knowledge required for each DCI; 3) the detailed approaches to science and engineering practices; and 4) how crosscutting concepts might be used to deepen content-and practice-driven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science and engineering practices are used as the organizing structure for the evidence statements. Keep in mind that this does not mean that the practices are more important than the other dimensions. The proper integration of practices makes students’ thinking visible and provides an avenue for students to demonstrate full proficiency in a practice.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the evidence statements are not created to be used as curriculum, nor prescribe the context through which the PEs are taught and assessed, or the sequence of PEs during instruction.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shows a sample of the evidence statements for the PE, HS-ESS2-5. The full set of evidence statements for this PE is available in the Web Links pod. Please pause the presentation to access and familiarize yourself with the evidence statements for this PE. How are the dimensions represented and organized within the evidence statements? How do the evidence statements explicate the relationships and connections among the dimensions that demonstrate the observable features of student performance?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07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5.xml"/><Relationship Id="rId4" Type="http://schemas.openxmlformats.org/officeDocument/2006/relationships/tags" Target="../tags/tag1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8.xml"/><Relationship Id="rId5" Type="http://schemas.openxmlformats.org/officeDocument/2006/relationships/tags" Target="../tags/tag157.xml"/><Relationship Id="rId4"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8.xml"/><Relationship Id="rId5" Type="http://schemas.openxmlformats.org/officeDocument/2006/relationships/tags" Target="../tags/tag162.xml"/><Relationship Id="rId4" Type="http://schemas.openxmlformats.org/officeDocument/2006/relationships/tags" Target="../tags/tag161.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8.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8.xml"/><Relationship Id="rId4" Type="http://schemas.openxmlformats.org/officeDocument/2006/relationships/tags" Target="../tags/tag1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Master" Target="../slideMasters/slideMaster8.xml"/><Relationship Id="rId4"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11/23/2020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11/23/2020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11/23/2020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11/23/2020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11/23/2020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11/23/2020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11/23/2020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11/23/2020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11/23/2020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11/23/2020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11/23/2020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11/23/2020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11/23/2020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11/23/2020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11/23/2020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11/23/2020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11/23/2020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11/23/2020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11/23/2020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11/23/2020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11/23/2020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11/23/2020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11/23/2020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11/23/2020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11/23/2020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11/23/2020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11/23/2020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11/23/2020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11/23/2020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11/23/2020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11/23/2020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11/23/2020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11/23/2020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11/23/2020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11/23/2020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11/23/2020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11/23/2020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11/23/2020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11/23/2020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11/23/2020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11/23/2020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11/23/2020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11/23/2020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11/23/2020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11/23/2020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11/23/2020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11/23/2020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11/23/2020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11/23/2020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11/23/2020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11/23/2020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11/23/2020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11/23/2020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11/23/2020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4.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8.xml"/><Relationship Id="rId2" Type="http://schemas.openxmlformats.org/officeDocument/2006/relationships/slideLayout" Target="../slideLayouts/slideLayout37.xml"/><Relationship Id="rId16" Type="http://schemas.openxmlformats.org/officeDocument/2006/relationships/tags" Target="../tags/tag6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6.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6.xml"/><Relationship Id="rId2" Type="http://schemas.openxmlformats.org/officeDocument/2006/relationships/slideLayout" Target="../slideLayouts/slideLayout48.xml"/><Relationship Id="rId16" Type="http://schemas.openxmlformats.org/officeDocument/2006/relationships/tags" Target="../tags/tag9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1.xml"/><Relationship Id="rId2" Type="http://schemas.openxmlformats.org/officeDocument/2006/relationships/slideLayout" Target="../slideLayouts/slideLayout73.xml"/><Relationship Id="rId16" Type="http://schemas.openxmlformats.org/officeDocument/2006/relationships/tags" Target="../tags/tag12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1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8.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2.xml"/><Relationship Id="rId2" Type="http://schemas.openxmlformats.org/officeDocument/2006/relationships/slideLayout" Target="../slideLayouts/slideLayout85.xml"/><Relationship Id="rId16" Type="http://schemas.openxmlformats.org/officeDocument/2006/relationships/tags" Target="../tags/tag151.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11/23/2020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11/23/2020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11/23/2020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11/23/2020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11/23/2020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79.xml"/><Relationship Id="rId7" Type="http://schemas.openxmlformats.org/officeDocument/2006/relationships/notesSlide" Target="../notesSlides/notesSlide1.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1.xml"/><Relationship Id="rId5" Type="http://schemas.openxmlformats.org/officeDocument/2006/relationships/tags" Target="../tags/tag181.xml"/><Relationship Id="rId4" Type="http://schemas.openxmlformats.org/officeDocument/2006/relationships/tags" Target="../tags/tag18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3.xml"/><Relationship Id="rId1" Type="http://schemas.openxmlformats.org/officeDocument/2006/relationships/tags" Target="../tags/tag194.xml"/><Relationship Id="rId5" Type="http://schemas.openxmlformats.org/officeDocument/2006/relationships/image" Target="../media/image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3.xml"/><Relationship Id="rId1" Type="http://schemas.openxmlformats.org/officeDocument/2006/relationships/tags" Target="../tags/tag195.xml"/><Relationship Id="rId5" Type="http://schemas.openxmlformats.org/officeDocument/2006/relationships/image" Target="../media/image2.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3.xml"/><Relationship Id="rId1" Type="http://schemas.openxmlformats.org/officeDocument/2006/relationships/tags" Target="../tags/tag196.xml"/><Relationship Id="rId5" Type="http://schemas.openxmlformats.org/officeDocument/2006/relationships/image" Target="../media/image2.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4.xml"/><Relationship Id="rId1" Type="http://schemas.openxmlformats.org/officeDocument/2006/relationships/tags" Target="../tags/tag197.xml"/><Relationship Id="rId5" Type="http://schemas.openxmlformats.org/officeDocument/2006/relationships/image" Target="../media/image2.jpe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2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3.xml"/><Relationship Id="rId1" Type="http://schemas.openxmlformats.org/officeDocument/2006/relationships/tags" Target="../tags/tag200.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16.xml"/><Relationship Id="rId4"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84.xml"/><Relationship Id="rId7" Type="http://schemas.openxmlformats.org/officeDocument/2006/relationships/image" Target="../media/image6.sv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8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73.xml"/><Relationship Id="rId1" Type="http://schemas.openxmlformats.org/officeDocument/2006/relationships/tags" Target="../tags/tag18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3.xml"/><Relationship Id="rId1" Type="http://schemas.openxmlformats.org/officeDocument/2006/relationships/tags" Target="../tags/tag18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3.xml"/><Relationship Id="rId7" Type="http://schemas.openxmlformats.org/officeDocument/2006/relationships/image" Target="../media/image17.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3.xml"/><Relationship Id="rId1" Type="http://schemas.openxmlformats.org/officeDocument/2006/relationships/tags" Target="../tags/tag19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3.xml"/><Relationship Id="rId1" Type="http://schemas.openxmlformats.org/officeDocument/2006/relationships/tags" Target="../tags/tag19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3: Development of the Task Specifications Tool</a:t>
            </a:r>
            <a:endParaRPr lang="en-US" b="1" dirty="0">
              <a:cs typeface="Calibri"/>
            </a:endParaRPr>
          </a:p>
          <a:p>
            <a:pPr algn="l"/>
            <a:r>
              <a:rPr lang="en-US" b="1" dirty="0">
                <a:cs typeface="Calibri"/>
              </a:rPr>
              <a:t>Module 3.4: Resources for Developing a Task Specifications Tool</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8"/>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72000" y="6157297"/>
            <a:ext cx="4563313"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E07CFCE-8504-47FF-A38E-769450D24778}"/>
              </a:ext>
            </a:extLst>
          </p:cNvPr>
          <p:cNvSpPr txBox="1">
            <a:spLocks/>
          </p:cNvSpPr>
          <p:nvPr>
            <p:custDataLst>
              <p:tags r:id="rId5"/>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1</a:t>
            </a:fld>
            <a:endParaRPr lang="en-US" dirty="0"/>
          </a:p>
        </p:txBody>
      </p:sp>
    </p:spTree>
    <p:custDataLst>
      <p:tags r:id="rId1"/>
    </p:custDataLst>
    <p:extLst>
      <p:ext uri="{BB962C8B-B14F-4D97-AF65-F5344CB8AC3E}">
        <p14:creationId xmlns:p14="http://schemas.microsoft.com/office/powerpoint/2010/main" val="404778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E346DA-E627-434E-A1FC-247E2C3A0541}"/>
              </a:ext>
            </a:extLst>
          </p:cNvPr>
          <p:cNvPicPr>
            <a:picLocks noChangeAspect="1"/>
          </p:cNvPicPr>
          <p:nvPr/>
        </p:nvPicPr>
        <p:blipFill>
          <a:blip r:embed="rId4"/>
          <a:stretch>
            <a:fillRect/>
          </a:stretch>
        </p:blipFill>
        <p:spPr>
          <a:xfrm>
            <a:off x="72208" y="1688123"/>
            <a:ext cx="9071792" cy="3610979"/>
          </a:xfrm>
          <a:prstGeom prst="rect">
            <a:avLst/>
          </a:prstGeom>
        </p:spPr>
      </p:pic>
      <p:sp>
        <p:nvSpPr>
          <p:cNvPr id="2" name="Title 1">
            <a:extLst>
              <a:ext uri="{FF2B5EF4-FFF2-40B4-BE49-F238E27FC236}">
                <a16:creationId xmlns:a16="http://schemas.microsoft.com/office/drawing/2014/main" id="{1FDEF64F-CBE5-4471-9222-9DBF172D2F11}"/>
              </a:ext>
            </a:extLst>
          </p:cNvPr>
          <p:cNvSpPr>
            <a:spLocks noGrp="1"/>
          </p:cNvSpPr>
          <p:nvPr>
            <p:ph type="title"/>
          </p:nvPr>
        </p:nvSpPr>
        <p:spPr>
          <a:xfrm>
            <a:off x="313510" y="85426"/>
            <a:ext cx="8229600" cy="1143000"/>
          </a:xfrm>
        </p:spPr>
        <p:txBody>
          <a:bodyPr>
            <a:normAutofit/>
          </a:bodyPr>
          <a:lstStyle/>
          <a:p>
            <a:r>
              <a:rPr lang="en-US" sz="3200" dirty="0"/>
              <a:t>Appendix E. Disciplinary Core Idea Progressions</a:t>
            </a:r>
          </a:p>
        </p:txBody>
      </p:sp>
      <p:pic>
        <p:nvPicPr>
          <p:cNvPr id="4" name="Picture 2" descr="https://edcountmicrosoftonlinecom-1.sharepoint.microsoftonline.com/Internal_Resources/edCount%20Style%20Resources/edCount%20Logo%20(tiny).jpg">
            <a:extLst>
              <a:ext uri="{FF2B5EF4-FFF2-40B4-BE49-F238E27FC236}">
                <a16:creationId xmlns:a16="http://schemas.microsoft.com/office/drawing/2014/main" id="{C7927A2B-DF74-408A-899F-5F6D8A5957A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6" name="Title 1">
            <a:extLst>
              <a:ext uri="{FF2B5EF4-FFF2-40B4-BE49-F238E27FC236}">
                <a16:creationId xmlns:a16="http://schemas.microsoft.com/office/drawing/2014/main" id="{16DF36D2-768C-49CF-A4D0-BFF6E0B6579A}"/>
              </a:ext>
            </a:extLst>
          </p:cNvPr>
          <p:cNvSpPr txBox="1">
            <a:spLocks/>
          </p:cNvSpPr>
          <p:nvPr/>
        </p:nvSpPr>
        <p:spPr>
          <a:xfrm>
            <a:off x="1472717" y="62541"/>
            <a:ext cx="8229600" cy="11430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Light" panose="020F0302020204030204"/>
              <a:ea typeface="+mj-ea"/>
              <a:cs typeface="Calibri Light"/>
            </a:endParaRPr>
          </a:p>
        </p:txBody>
      </p:sp>
      <p:sp>
        <p:nvSpPr>
          <p:cNvPr id="11" name="TextBox 10">
            <a:extLst>
              <a:ext uri="{FF2B5EF4-FFF2-40B4-BE49-F238E27FC236}">
                <a16:creationId xmlns:a16="http://schemas.microsoft.com/office/drawing/2014/main" id="{0CFF51BC-A7BE-4205-8583-03DB4F189182}"/>
              </a:ext>
            </a:extLst>
          </p:cNvPr>
          <p:cNvSpPr txBox="1"/>
          <p:nvPr/>
        </p:nvSpPr>
        <p:spPr>
          <a:xfrm>
            <a:off x="607181" y="1272419"/>
            <a:ext cx="1052286" cy="19352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7A3F0AC6-449B-4684-AD87-F5BB864450A9}"/>
              </a:ext>
            </a:extLst>
          </p:cNvPr>
          <p:cNvCxnSpPr>
            <a:cxnSpLocks/>
          </p:cNvCxnSpPr>
          <p:nvPr/>
        </p:nvCxnSpPr>
        <p:spPr>
          <a:xfrm>
            <a:off x="170822" y="1718945"/>
            <a:ext cx="8836018" cy="0"/>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2" name="Straight Connector 11">
            <a:extLst>
              <a:ext uri="{FF2B5EF4-FFF2-40B4-BE49-F238E27FC236}">
                <a16:creationId xmlns:a16="http://schemas.microsoft.com/office/drawing/2014/main" id="{8D1791F7-5395-4095-B108-171B374E1311}"/>
              </a:ext>
            </a:extLst>
          </p:cNvPr>
          <p:cNvCxnSpPr/>
          <p:nvPr/>
        </p:nvCxnSpPr>
        <p:spPr>
          <a:xfrm>
            <a:off x="150725" y="1688123"/>
            <a:ext cx="0" cy="944545"/>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3" name="Straight Connector 12">
            <a:extLst>
              <a:ext uri="{FF2B5EF4-FFF2-40B4-BE49-F238E27FC236}">
                <a16:creationId xmlns:a16="http://schemas.microsoft.com/office/drawing/2014/main" id="{80E7DC1A-569F-4092-B905-8175D008A879}"/>
              </a:ext>
            </a:extLst>
          </p:cNvPr>
          <p:cNvCxnSpPr>
            <a:cxnSpLocks/>
          </p:cNvCxnSpPr>
          <p:nvPr/>
        </p:nvCxnSpPr>
        <p:spPr>
          <a:xfrm flipH="1">
            <a:off x="128215" y="2632668"/>
            <a:ext cx="4102141" cy="0"/>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4" name="Straight Connector 13">
            <a:extLst>
              <a:ext uri="{FF2B5EF4-FFF2-40B4-BE49-F238E27FC236}">
                <a16:creationId xmlns:a16="http://schemas.microsoft.com/office/drawing/2014/main" id="{6ADC22CF-1BBD-44EF-8B49-145FEC2A31EB}"/>
              </a:ext>
            </a:extLst>
          </p:cNvPr>
          <p:cNvCxnSpPr>
            <a:cxnSpLocks/>
          </p:cNvCxnSpPr>
          <p:nvPr/>
        </p:nvCxnSpPr>
        <p:spPr>
          <a:xfrm>
            <a:off x="4230356" y="2632668"/>
            <a:ext cx="13398" cy="1014884"/>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5" name="Straight Connector 14">
            <a:extLst>
              <a:ext uri="{FF2B5EF4-FFF2-40B4-BE49-F238E27FC236}">
                <a16:creationId xmlns:a16="http://schemas.microsoft.com/office/drawing/2014/main" id="{0D48ED9A-995E-4693-995D-82D62B215C92}"/>
              </a:ext>
            </a:extLst>
          </p:cNvPr>
          <p:cNvCxnSpPr>
            <a:cxnSpLocks/>
          </p:cNvCxnSpPr>
          <p:nvPr/>
        </p:nvCxnSpPr>
        <p:spPr>
          <a:xfrm flipH="1">
            <a:off x="4230356" y="3647552"/>
            <a:ext cx="2198914" cy="0"/>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6" name="Straight Connector 15">
            <a:extLst>
              <a:ext uri="{FF2B5EF4-FFF2-40B4-BE49-F238E27FC236}">
                <a16:creationId xmlns:a16="http://schemas.microsoft.com/office/drawing/2014/main" id="{C4D70898-572C-4DC2-ADBB-5522353D60F3}"/>
              </a:ext>
            </a:extLst>
          </p:cNvPr>
          <p:cNvCxnSpPr>
            <a:cxnSpLocks/>
          </p:cNvCxnSpPr>
          <p:nvPr/>
        </p:nvCxnSpPr>
        <p:spPr>
          <a:xfrm flipH="1">
            <a:off x="6429271" y="2632668"/>
            <a:ext cx="2597665" cy="0"/>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7" name="Straight Connector 16">
            <a:extLst>
              <a:ext uri="{FF2B5EF4-FFF2-40B4-BE49-F238E27FC236}">
                <a16:creationId xmlns:a16="http://schemas.microsoft.com/office/drawing/2014/main" id="{429DD741-D3DB-45DF-9B04-7D50F091EA44}"/>
              </a:ext>
            </a:extLst>
          </p:cNvPr>
          <p:cNvCxnSpPr>
            <a:cxnSpLocks/>
          </p:cNvCxnSpPr>
          <p:nvPr/>
        </p:nvCxnSpPr>
        <p:spPr>
          <a:xfrm>
            <a:off x="6429270" y="2632668"/>
            <a:ext cx="0" cy="1014884"/>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A6B7C69B-30F4-48B8-9072-DEC654EE8C19}"/>
              </a:ext>
            </a:extLst>
          </p:cNvPr>
          <p:cNvCxnSpPr>
            <a:cxnSpLocks/>
          </p:cNvCxnSpPr>
          <p:nvPr/>
        </p:nvCxnSpPr>
        <p:spPr>
          <a:xfrm>
            <a:off x="9026936" y="1763486"/>
            <a:ext cx="0" cy="798844"/>
          </a:xfrm>
          <a:prstGeom prst="line">
            <a:avLst/>
          </a:prstGeom>
          <a:ln w="15875">
            <a:solidFill>
              <a:srgbClr val="FFFF00"/>
            </a:solidFill>
          </a:ln>
        </p:spPr>
        <p:style>
          <a:lnRef idx="2">
            <a:schemeClr val="accent4"/>
          </a:lnRef>
          <a:fillRef idx="0">
            <a:schemeClr val="accent4"/>
          </a:fillRef>
          <a:effectRef idx="1">
            <a:schemeClr val="accent4"/>
          </a:effectRef>
          <a:fontRef idx="minor">
            <a:schemeClr val="tx1"/>
          </a:fontRef>
        </p:style>
      </p:cxnSp>
    </p:spTree>
    <p:custDataLst>
      <p:tags r:id="rId1"/>
    </p:custDataLst>
    <p:extLst>
      <p:ext uri="{BB962C8B-B14F-4D97-AF65-F5344CB8AC3E}">
        <p14:creationId xmlns:p14="http://schemas.microsoft.com/office/powerpoint/2010/main" val="327681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0FEAD3-4E37-4CE0-A980-58D32E7ECBB0}"/>
              </a:ext>
            </a:extLst>
          </p:cNvPr>
          <p:cNvPicPr>
            <a:picLocks noChangeAspect="1"/>
          </p:cNvPicPr>
          <p:nvPr/>
        </p:nvPicPr>
        <p:blipFill>
          <a:blip r:embed="rId4"/>
          <a:stretch>
            <a:fillRect/>
          </a:stretch>
        </p:blipFill>
        <p:spPr>
          <a:xfrm>
            <a:off x="719908" y="1389993"/>
            <a:ext cx="7732276" cy="5407849"/>
          </a:xfrm>
          <a:prstGeom prst="rect">
            <a:avLst/>
          </a:prstGeom>
        </p:spPr>
      </p:pic>
      <p:sp>
        <p:nvSpPr>
          <p:cNvPr id="2" name="Title 1">
            <a:extLst>
              <a:ext uri="{FF2B5EF4-FFF2-40B4-BE49-F238E27FC236}">
                <a16:creationId xmlns:a16="http://schemas.microsoft.com/office/drawing/2014/main" id="{1FDEF64F-CBE5-4471-9222-9DBF172D2F11}"/>
              </a:ext>
            </a:extLst>
          </p:cNvPr>
          <p:cNvSpPr>
            <a:spLocks noGrp="1"/>
          </p:cNvSpPr>
          <p:nvPr>
            <p:ph type="title"/>
          </p:nvPr>
        </p:nvSpPr>
        <p:spPr>
          <a:xfrm>
            <a:off x="313510" y="85426"/>
            <a:ext cx="8229600" cy="1143000"/>
          </a:xfrm>
        </p:spPr>
        <p:txBody>
          <a:bodyPr>
            <a:normAutofit/>
          </a:bodyPr>
          <a:lstStyle/>
          <a:p>
            <a:r>
              <a:rPr lang="en-US" sz="3200" dirty="0"/>
              <a:t>Appendix F. Science and Engineering Practices</a:t>
            </a:r>
          </a:p>
        </p:txBody>
      </p:sp>
      <p:pic>
        <p:nvPicPr>
          <p:cNvPr id="4" name="Picture 2" descr="https://edcountmicrosoftonlinecom-1.sharepoint.microsoftonline.com/Internal_Resources/edCount%20Style%20Resources/edCount%20Logo%20(tiny).jpg">
            <a:extLst>
              <a:ext uri="{FF2B5EF4-FFF2-40B4-BE49-F238E27FC236}">
                <a16:creationId xmlns:a16="http://schemas.microsoft.com/office/drawing/2014/main" id="{C7927A2B-DF74-408A-899F-5F6D8A5957A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6" name="Title 1">
            <a:extLst>
              <a:ext uri="{FF2B5EF4-FFF2-40B4-BE49-F238E27FC236}">
                <a16:creationId xmlns:a16="http://schemas.microsoft.com/office/drawing/2014/main" id="{16DF36D2-768C-49CF-A4D0-BFF6E0B6579A}"/>
              </a:ext>
            </a:extLst>
          </p:cNvPr>
          <p:cNvSpPr txBox="1">
            <a:spLocks/>
          </p:cNvSpPr>
          <p:nvPr/>
        </p:nvSpPr>
        <p:spPr>
          <a:xfrm>
            <a:off x="1463040" y="85426"/>
            <a:ext cx="8229600" cy="11430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Light" panose="020F0302020204030204"/>
              <a:ea typeface="+mj-ea"/>
              <a:cs typeface="Calibri Light"/>
            </a:endParaRPr>
          </a:p>
        </p:txBody>
      </p:sp>
      <p:sp>
        <p:nvSpPr>
          <p:cNvPr id="5" name="TextBox 4">
            <a:extLst>
              <a:ext uri="{FF2B5EF4-FFF2-40B4-BE49-F238E27FC236}">
                <a16:creationId xmlns:a16="http://schemas.microsoft.com/office/drawing/2014/main" id="{040FCE42-62B8-4986-8633-3945B726A3EB}"/>
              </a:ext>
            </a:extLst>
          </p:cNvPr>
          <p:cNvSpPr txBox="1"/>
          <p:nvPr/>
        </p:nvSpPr>
        <p:spPr>
          <a:xfrm>
            <a:off x="255488" y="825215"/>
            <a:ext cx="689146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Practice 3 Planning and Carrying Out Investigations</a:t>
            </a:r>
          </a:p>
        </p:txBody>
      </p:sp>
      <p:sp>
        <p:nvSpPr>
          <p:cNvPr id="7" name="Rectangle 6">
            <a:extLst>
              <a:ext uri="{FF2B5EF4-FFF2-40B4-BE49-F238E27FC236}">
                <a16:creationId xmlns:a16="http://schemas.microsoft.com/office/drawing/2014/main" id="{D817E82F-909D-4C53-8436-63120ED45A71}"/>
              </a:ext>
            </a:extLst>
          </p:cNvPr>
          <p:cNvSpPr/>
          <p:nvPr/>
        </p:nvSpPr>
        <p:spPr>
          <a:xfrm>
            <a:off x="5976470" y="1448447"/>
            <a:ext cx="2361413" cy="5302873"/>
          </a:xfrm>
          <a:prstGeom prst="rect">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67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44AA53-811D-44F9-B65A-5AF4C49A8CB3}"/>
              </a:ext>
            </a:extLst>
          </p:cNvPr>
          <p:cNvPicPr>
            <a:picLocks noChangeAspect="1"/>
          </p:cNvPicPr>
          <p:nvPr/>
        </p:nvPicPr>
        <p:blipFill>
          <a:blip r:embed="rId4"/>
          <a:stretch>
            <a:fillRect/>
          </a:stretch>
        </p:blipFill>
        <p:spPr>
          <a:xfrm>
            <a:off x="543177" y="1666207"/>
            <a:ext cx="7471611" cy="4645956"/>
          </a:xfrm>
          <a:prstGeom prst="rect">
            <a:avLst/>
          </a:prstGeom>
        </p:spPr>
      </p:pic>
      <p:sp>
        <p:nvSpPr>
          <p:cNvPr id="2" name="Title 1">
            <a:extLst>
              <a:ext uri="{FF2B5EF4-FFF2-40B4-BE49-F238E27FC236}">
                <a16:creationId xmlns:a16="http://schemas.microsoft.com/office/drawing/2014/main" id="{1FDEF64F-CBE5-4471-9222-9DBF172D2F11}"/>
              </a:ext>
            </a:extLst>
          </p:cNvPr>
          <p:cNvSpPr>
            <a:spLocks noGrp="1"/>
          </p:cNvSpPr>
          <p:nvPr>
            <p:ph type="title"/>
          </p:nvPr>
        </p:nvSpPr>
        <p:spPr>
          <a:xfrm>
            <a:off x="313510" y="85426"/>
            <a:ext cx="8229600" cy="1143000"/>
          </a:xfrm>
        </p:spPr>
        <p:txBody>
          <a:bodyPr>
            <a:normAutofit/>
          </a:bodyPr>
          <a:lstStyle/>
          <a:p>
            <a:r>
              <a:rPr lang="en-US" sz="3200" dirty="0"/>
              <a:t>Appendix G. Crosscutting Concepts</a:t>
            </a:r>
          </a:p>
        </p:txBody>
      </p:sp>
      <p:pic>
        <p:nvPicPr>
          <p:cNvPr id="4" name="Picture 2" descr="https://edcountmicrosoftonlinecom-1.sharepoint.microsoftonline.com/Internal_Resources/edCount%20Style%20Resources/edCount%20Logo%20(tiny).jpg">
            <a:extLst>
              <a:ext uri="{FF2B5EF4-FFF2-40B4-BE49-F238E27FC236}">
                <a16:creationId xmlns:a16="http://schemas.microsoft.com/office/drawing/2014/main" id="{C7927A2B-DF74-408A-899F-5F6D8A5957A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6" name="Title 1">
            <a:extLst>
              <a:ext uri="{FF2B5EF4-FFF2-40B4-BE49-F238E27FC236}">
                <a16:creationId xmlns:a16="http://schemas.microsoft.com/office/drawing/2014/main" id="{16DF36D2-768C-49CF-A4D0-BFF6E0B6579A}"/>
              </a:ext>
            </a:extLst>
          </p:cNvPr>
          <p:cNvSpPr txBox="1">
            <a:spLocks/>
          </p:cNvSpPr>
          <p:nvPr/>
        </p:nvSpPr>
        <p:spPr>
          <a:xfrm>
            <a:off x="1479369" y="47326"/>
            <a:ext cx="8229600" cy="11430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Light" panose="020F0302020204030204"/>
              <a:ea typeface="+mj-ea"/>
              <a:cs typeface="Calibri Light"/>
            </a:endParaRPr>
          </a:p>
        </p:txBody>
      </p:sp>
      <p:sp>
        <p:nvSpPr>
          <p:cNvPr id="8" name="TextBox 7">
            <a:extLst>
              <a:ext uri="{FF2B5EF4-FFF2-40B4-BE49-F238E27FC236}">
                <a16:creationId xmlns:a16="http://schemas.microsoft.com/office/drawing/2014/main" id="{AF46F8EA-6876-404A-8036-21004CC83320}"/>
              </a:ext>
            </a:extLst>
          </p:cNvPr>
          <p:cNvSpPr txBox="1"/>
          <p:nvPr/>
        </p:nvSpPr>
        <p:spPr>
          <a:xfrm>
            <a:off x="1251688" y="1035693"/>
            <a:ext cx="689146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CCC 6. Structure and Function</a:t>
            </a:r>
          </a:p>
        </p:txBody>
      </p:sp>
      <p:sp>
        <p:nvSpPr>
          <p:cNvPr id="10" name="Rectangle 9">
            <a:extLst>
              <a:ext uri="{FF2B5EF4-FFF2-40B4-BE49-F238E27FC236}">
                <a16:creationId xmlns:a16="http://schemas.microsoft.com/office/drawing/2014/main" id="{8CF7F280-8456-4C2B-A2BE-0E0F7D311CE3}"/>
              </a:ext>
            </a:extLst>
          </p:cNvPr>
          <p:cNvSpPr/>
          <p:nvPr/>
        </p:nvSpPr>
        <p:spPr>
          <a:xfrm>
            <a:off x="604138" y="4739625"/>
            <a:ext cx="7268412" cy="1511577"/>
          </a:xfrm>
          <a:prstGeom prst="rect">
            <a:avLst/>
          </a:prstGeom>
          <a:noFill/>
          <a:ln w="28575">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31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29" y="595422"/>
            <a:ext cx="5786771" cy="5658439"/>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5" y="2546823"/>
            <a:ext cx="2961201" cy="2383844"/>
          </a:xfrm>
        </p:spPr>
        <p:txBody>
          <a:bodyPr vert="horz" lIns="91440" tIns="45720" rIns="91440" bIns="45720" rtlCol="0" anchor="t">
            <a:normAutofit/>
          </a:bodyPr>
          <a:lstStyle/>
          <a:p>
            <a:pPr defTabSz="914377"/>
            <a:r>
              <a:rPr lang="en-US" sz="3800" dirty="0">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3" name="Rectangle 2">
            <a:extLst>
              <a:ext uri="{FF2B5EF4-FFF2-40B4-BE49-F238E27FC236}">
                <a16:creationId xmlns:a16="http://schemas.microsoft.com/office/drawing/2014/main" id="{91C2FB57-B91F-413B-8394-098ACA8B8FCE}"/>
              </a:ext>
            </a:extLst>
          </p:cNvPr>
          <p:cNvSpPr/>
          <p:nvPr/>
        </p:nvSpPr>
        <p:spPr>
          <a:xfrm>
            <a:off x="7734300" y="133350"/>
            <a:ext cx="1272540" cy="70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362022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7F529-AE5C-45DB-80DB-4764BD5F1E7C}"/>
              </a:ext>
            </a:extLst>
          </p:cNvPr>
          <p:cNvPicPr>
            <a:picLocks noChangeAspect="1"/>
          </p:cNvPicPr>
          <p:nvPr/>
        </p:nvPicPr>
        <p:blipFill>
          <a:blip r:embed="rId5"/>
          <a:stretch>
            <a:fillRect/>
          </a:stretch>
        </p:blipFill>
        <p:spPr>
          <a:xfrm>
            <a:off x="560322" y="2104530"/>
            <a:ext cx="8023356" cy="4486588"/>
          </a:xfrm>
          <a:prstGeom prst="rect">
            <a:avLst/>
          </a:prstGeom>
        </p:spPr>
      </p:pic>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a:xfrm>
            <a:off x="560322" y="1417320"/>
            <a:ext cx="8229600" cy="4784118"/>
          </a:xfrm>
        </p:spPr>
        <p:txBody>
          <a:bodyPr/>
          <a:lstStyle/>
          <a:p>
            <a:pPr marL="0" indent="0">
              <a:buNone/>
            </a:pPr>
            <a:r>
              <a:rPr lang="en-US" dirty="0"/>
              <a:t>Please refer to the SCILLSS Glossary for operational definitions of terms used.</a:t>
            </a:r>
          </a:p>
        </p:txBody>
      </p:sp>
    </p:spTree>
    <p:custDataLst>
      <p:tags r:id="rId1"/>
    </p:custDataLst>
    <p:extLst>
      <p:ext uri="{BB962C8B-B14F-4D97-AF65-F5344CB8AC3E}">
        <p14:creationId xmlns:p14="http://schemas.microsoft.com/office/powerpoint/2010/main" val="353002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normAutofit fontScale="92500" lnSpcReduction="10000"/>
          </a:bodyPr>
          <a:lstStyle/>
          <a:p>
            <a:pPr marL="0" indent="0">
              <a:buNone/>
            </a:pPr>
            <a:r>
              <a:rPr lang="en-US" sz="2200" dirty="0"/>
              <a:t>In the Web Links pod, you can find the following resources:</a:t>
            </a:r>
          </a:p>
          <a:p>
            <a:r>
              <a:rPr lang="en-US" sz="2200" dirty="0"/>
              <a:t>A Framework for K-12 Science Education</a:t>
            </a:r>
          </a:p>
          <a:p>
            <a:r>
              <a:rPr lang="en-US" sz="2200" dirty="0"/>
              <a:t>Next Generation Science Standards</a:t>
            </a:r>
          </a:p>
          <a:p>
            <a:r>
              <a:rPr lang="en-US" sz="2200" dirty="0"/>
              <a:t>NGSS Topic Arrangements of the Next Generation Science Standards</a:t>
            </a:r>
          </a:p>
          <a:p>
            <a:r>
              <a:rPr lang="en-US" sz="2200" dirty="0"/>
              <a:t>NGSS Evidence Statements</a:t>
            </a:r>
          </a:p>
          <a:p>
            <a:r>
              <a:rPr lang="en-US" sz="2200" dirty="0"/>
              <a:t>HS-ESS2-5 Evidence Statements</a:t>
            </a:r>
          </a:p>
          <a:p>
            <a:r>
              <a:rPr lang="en-US" sz="2200" dirty="0"/>
              <a:t>Appendix E: Disciplinary Core Idea Progressions</a:t>
            </a:r>
          </a:p>
          <a:p>
            <a:r>
              <a:rPr lang="en-US" sz="2200" dirty="0"/>
              <a:t>Appendix F: Science and Engineering Practices </a:t>
            </a:r>
          </a:p>
          <a:p>
            <a:r>
              <a:rPr lang="en-US" sz="2200" dirty="0"/>
              <a:t>Appendix G: Crosscutting Concepts</a:t>
            </a:r>
          </a:p>
          <a:p>
            <a:endParaRPr lang="en-US" sz="2200" dirty="0"/>
          </a:p>
          <a:p>
            <a:pPr marL="0" indent="0">
              <a:buNone/>
            </a:pPr>
            <a:r>
              <a:rPr lang="en-US" sz="2200" dirty="0"/>
              <a:t>In the Resources pod, you can find the following resources:</a:t>
            </a:r>
          </a:p>
          <a:p>
            <a:pPr>
              <a:lnSpc>
                <a:spcPct val="100000"/>
              </a:lnSpc>
            </a:pPr>
            <a:r>
              <a:rPr lang="en-US" sz="2200" dirty="0"/>
              <a:t>Unpacking tool for HS-ESS2-5 </a:t>
            </a:r>
          </a:p>
          <a:p>
            <a:pPr>
              <a:lnSpc>
                <a:spcPct val="100000"/>
              </a:lnSpc>
            </a:pPr>
            <a:r>
              <a:rPr lang="en-US" sz="2200" dirty="0"/>
              <a:t>NGSS Topic Arrangements of the Next Generation Science Standards</a:t>
            </a:r>
          </a:p>
        </p:txBody>
      </p:sp>
    </p:spTree>
    <p:custDataLst>
      <p:tags r:id="rId1"/>
    </p:custDataLst>
    <p:extLst>
      <p:ext uri="{BB962C8B-B14F-4D97-AF65-F5344CB8AC3E}">
        <p14:creationId xmlns:p14="http://schemas.microsoft.com/office/powerpoint/2010/main" val="233438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9"/>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1"/>
            <a:ext cx="8229600" cy="4830763"/>
          </a:xfrm>
        </p:spPr>
        <p:txBody>
          <a:bodyPr>
            <a:normAutofit/>
          </a:bodyPr>
          <a:lstStyle/>
          <a:p>
            <a:pPr marL="457189" indent="-457189">
              <a:buNone/>
            </a:pPr>
            <a:r>
              <a:rPr lang="en-US" sz="2000" dirty="0"/>
              <a:t>National Research Council. (2012). </a:t>
            </a:r>
            <a:r>
              <a:rPr lang="en-US" sz="2000" i="1" dirty="0"/>
              <a:t>A Framework for K-12 Science Education: Practices, Crosscutting Concepts, and Core Ideas</a:t>
            </a:r>
            <a:r>
              <a:rPr lang="en-US" sz="2000" dirty="0"/>
              <a:t>. Washington, DC: The National Academies  Press. https://doi.org/10.17226/13165.</a:t>
            </a:r>
            <a:endParaRPr lang="en-US" sz="1800" dirty="0"/>
          </a:p>
          <a:p>
            <a:pPr marL="457189" indent="-457189">
              <a:buNone/>
            </a:pPr>
            <a:endParaRPr lang="en-US" sz="2000" dirty="0"/>
          </a:p>
          <a:p>
            <a:pPr marL="457189" indent="-457189">
              <a:buNone/>
            </a:pPr>
            <a:endParaRPr lang="en-US" sz="1800" dirty="0"/>
          </a:p>
        </p:txBody>
      </p:sp>
    </p:spTree>
    <p:custDataLst>
      <p:tags r:id="rId1"/>
    </p:custDataLst>
    <p:extLst>
      <p:ext uri="{BB962C8B-B14F-4D97-AF65-F5344CB8AC3E}">
        <p14:creationId xmlns:p14="http://schemas.microsoft.com/office/powerpoint/2010/main" val="91875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216243" y="3833355"/>
            <a:ext cx="3604497" cy="1297115"/>
          </a:xfrm>
        </p:spPr>
        <p:txBody>
          <a:bodyPr vert="horz" lIns="91440" tIns="45720" rIns="91440" bIns="45720" rtlCol="0" anchor="t">
            <a:normAutofit fontScale="90000"/>
          </a:bodyPr>
          <a:lstStyle/>
          <a:p>
            <a:pPr defTabSz="914400"/>
            <a:r>
              <a:rPr lang="en-US" sz="4000" dirty="0">
                <a:effectLst/>
              </a:rPr>
              <a:t>Module </a:t>
            </a:r>
            <a:r>
              <a:rPr lang="en-US" sz="4000" dirty="0"/>
              <a:t>3</a:t>
            </a:r>
            <a:r>
              <a:rPr lang="en-US" sz="4000" dirty="0">
                <a:effectLst/>
              </a:rPr>
              <a:t>.4: </a:t>
            </a:r>
            <a:r>
              <a:rPr lang="en-US" sz="4000" dirty="0">
                <a:effectLst/>
                <a:cs typeface="Calibri Light"/>
              </a:rPr>
              <a:t>Resources for Developing a Task Specifications Tool</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16" descr="Design">
            <a:extLst>
              <a:ext uri="{FF2B5EF4-FFF2-40B4-BE49-F238E27FC236}">
                <a16:creationId xmlns:a16="http://schemas.microsoft.com/office/drawing/2014/main" id="{FB54F8E4-DBC0-44F0-A6D8-75E08A2BB4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941" y="2957799"/>
            <a:ext cx="2831327" cy="2831327"/>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A611F1AD-677A-4D43-B2AD-ABCDDA7C9B1C}"/>
              </a:ext>
            </a:extLst>
          </p:cNvPr>
          <p:cNvPicPr>
            <a:picLocks noChangeAspect="1" noChangeArrowheads="1"/>
          </p:cNvPicPr>
          <p:nvPr/>
        </p:nvPicPr>
        <p:blipFill>
          <a:blip r:embed="rId8" cstate="print"/>
          <a:srcRect t="16326" r="17612" b="18368"/>
          <a:stretch>
            <a:fillRect/>
          </a:stretch>
        </p:blipFill>
        <p:spPr bwMode="auto">
          <a:xfrm>
            <a:off x="7955280" y="6471572"/>
            <a:ext cx="1051560" cy="304800"/>
          </a:xfrm>
          <a:prstGeom prst="rect">
            <a:avLst/>
          </a:prstGeom>
          <a:noFill/>
        </p:spPr>
      </p:pic>
      <p:sp>
        <p:nvSpPr>
          <p:cNvPr id="11" name="Slide Number Placeholder 5">
            <a:extLst>
              <a:ext uri="{FF2B5EF4-FFF2-40B4-BE49-F238E27FC236}">
                <a16:creationId xmlns:a16="http://schemas.microsoft.com/office/drawing/2014/main" id="{63077582-D269-42D4-ADB7-3280FB88681E}"/>
              </a:ext>
            </a:extLst>
          </p:cNvPr>
          <p:cNvSpPr txBox="1">
            <a:spLocks/>
          </p:cNvSpPr>
          <p:nvPr>
            <p:custDataLst>
              <p:tags r:id="rId3"/>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2</a:t>
            </a:fld>
            <a:endParaRPr lang="en-US" dirty="0"/>
          </a:p>
        </p:txBody>
      </p:sp>
    </p:spTree>
    <p:custDataLst>
      <p:tags r:id="rId1"/>
    </p:custDataLst>
    <p:extLst>
      <p:ext uri="{BB962C8B-B14F-4D97-AF65-F5344CB8AC3E}">
        <p14:creationId xmlns:p14="http://schemas.microsoft.com/office/powerpoint/2010/main" val="112106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3.4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1429576369"/>
              </p:ext>
            </p:extLst>
          </p:nvPr>
        </p:nvGraphicFramePr>
        <p:xfrm>
          <a:off x="2169625" y="1268177"/>
          <a:ext cx="5185749" cy="4752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6421043" y="1503236"/>
            <a:ext cx="2846216" cy="1815882"/>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noProof="0" dirty="0">
                <a:solidFill>
                  <a:srgbClr val="4472C4">
                    <a:lumMod val="60000"/>
                    <a:lumOff val="40000"/>
                  </a:srgbClr>
                </a:solidFill>
                <a:latin typeface="Calibri" panose="020F0502020204030204"/>
              </a:rPr>
              <a:t>The Role of the Unpacking Tool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understand the role of the unpacking tool as a</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resource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a:t>
            </a:r>
            <a:r>
              <a:rPr lang="en-US" dirty="0">
                <a:solidFill>
                  <a:prstClr val="black"/>
                </a:solidFill>
                <a:latin typeface="Calibri"/>
                <a:ea typeface="Calibri" panose="020F0502020204030204" pitchFamily="34" charset="0"/>
                <a:cs typeface="Arial"/>
              </a:rPr>
              <a:t>complete the task specifications tool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C5ABFFB6-15C2-4622-971D-999E4DA8333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8" name="Rectangle 7">
            <a:extLst>
              <a:ext uri="{FF2B5EF4-FFF2-40B4-BE49-F238E27FC236}">
                <a16:creationId xmlns:a16="http://schemas.microsoft.com/office/drawing/2014/main" id="{3622CFE3-8AE0-4B08-AD5A-5A95C48AA042}"/>
              </a:ext>
            </a:extLst>
          </p:cNvPr>
          <p:cNvSpPr/>
          <p:nvPr/>
        </p:nvSpPr>
        <p:spPr>
          <a:xfrm>
            <a:off x="257740" y="2283678"/>
            <a:ext cx="3018860" cy="4001095"/>
          </a:xfrm>
          <a:prstGeom prst="rect">
            <a:avLst/>
          </a:prstGeom>
          <a:noFill/>
          <a:ln>
            <a:noFill/>
          </a:ln>
        </p:spPr>
        <p:txBody>
          <a:bodyPr wrap="square" lIns="91440" tIns="45720" rIns="91440" bIns="45720" anchor="t">
            <a:spAutoFit/>
          </a:bodyPr>
          <a:lstStyle/>
          <a:p>
            <a:pPr defTabSz="914400">
              <a:defRPr/>
            </a:pPr>
            <a:r>
              <a:rPr lang="en-US" sz="2000" b="1" kern="0" dirty="0">
                <a:solidFill>
                  <a:schemeClr val="accent1">
                    <a:lumMod val="75000"/>
                  </a:schemeClr>
                </a:solidFill>
                <a:latin typeface="Calibri" panose="020F0502020204030204"/>
              </a:rPr>
              <a:t>Overview of Resources</a:t>
            </a:r>
          </a:p>
          <a:p>
            <a:pPr lvl="0" defTabSz="914400">
              <a:defRPr/>
            </a:pPr>
            <a:r>
              <a:rPr lang="en-US" dirty="0">
                <a:solidFill>
                  <a:prstClr val="black"/>
                </a:solidFill>
                <a:ea typeface="Calibri" panose="020F0502020204030204" pitchFamily="34" charset="0"/>
                <a:cs typeface="Arial"/>
              </a:rPr>
              <a:t>To develop an understanding of how to use the unpacking tool and key resources for developing the task specifications tool, including:</a:t>
            </a:r>
          </a:p>
          <a:p>
            <a:pPr marL="285750" lvl="0" indent="-285750" defTabSz="914400">
              <a:buFont typeface="Arial" panose="020B0604020202020204" pitchFamily="34" charset="0"/>
              <a:buChar char="•"/>
              <a:defRPr/>
            </a:pPr>
            <a:r>
              <a:rPr lang="en-US" dirty="0">
                <a:solidFill>
                  <a:prstClr val="black"/>
                </a:solidFill>
                <a:ea typeface="Calibri" panose="020F0502020204030204" pitchFamily="34" charset="0"/>
                <a:cs typeface="Arial"/>
              </a:rPr>
              <a:t>Professional Expertise</a:t>
            </a:r>
          </a:p>
          <a:p>
            <a:pPr marL="285750" lvl="0" indent="-285750" defTabSz="914400">
              <a:buFont typeface="Arial" panose="020B0604020202020204" pitchFamily="34" charset="0"/>
              <a:buChar char="•"/>
              <a:defRPr/>
            </a:pPr>
            <a:r>
              <a:rPr lang="en-US" dirty="0">
                <a:solidFill>
                  <a:prstClr val="black"/>
                </a:solidFill>
                <a:ea typeface="Calibri" panose="020F0502020204030204" pitchFamily="34" charset="0"/>
                <a:cs typeface="Arial"/>
              </a:rPr>
              <a:t>A Framework for K-12 Science Education</a:t>
            </a:r>
          </a:p>
          <a:p>
            <a:pPr marL="285750" lvl="0" indent="-285750" defTabSz="914400">
              <a:buFont typeface="Arial" panose="020B0604020202020204" pitchFamily="34" charset="0"/>
              <a:buChar char="•"/>
              <a:defRPr/>
            </a:pPr>
            <a:r>
              <a:rPr lang="en-US" dirty="0">
                <a:solidFill>
                  <a:prstClr val="black"/>
                </a:solidFill>
                <a:ea typeface="Calibri" panose="020F0502020204030204" pitchFamily="34" charset="0"/>
                <a:cs typeface="Arial"/>
              </a:rPr>
              <a:t>NGSS/State Science Standards</a:t>
            </a:r>
          </a:p>
          <a:p>
            <a:pPr marL="285750" lvl="0" indent="-285750" defTabSz="914400">
              <a:buFont typeface="Arial" panose="020B0604020202020204" pitchFamily="34" charset="0"/>
              <a:buChar char="•"/>
              <a:defRPr/>
            </a:pPr>
            <a:r>
              <a:rPr lang="en-US" dirty="0">
                <a:solidFill>
                  <a:prstClr val="black"/>
                </a:solidFill>
                <a:ea typeface="Calibri" panose="020F0502020204030204" pitchFamily="34" charset="0"/>
                <a:cs typeface="Arial"/>
              </a:rPr>
              <a:t>NGSS Evidence Statements</a:t>
            </a:r>
          </a:p>
          <a:p>
            <a:pPr marL="285750" lvl="0" indent="-285750" defTabSz="914400">
              <a:buFont typeface="Arial" panose="020B0604020202020204" pitchFamily="34" charset="0"/>
              <a:buChar char="•"/>
              <a:defRPr/>
            </a:pPr>
            <a:r>
              <a:rPr lang="en-US" dirty="0">
                <a:solidFill>
                  <a:prstClr val="black"/>
                </a:solidFill>
                <a:ea typeface="Calibri" panose="020F0502020204030204" pitchFamily="34" charset="0"/>
                <a:cs typeface="Arial"/>
              </a:rPr>
              <a:t>NGSS Progressions (the Appendices)</a:t>
            </a:r>
          </a:p>
        </p:txBody>
      </p:sp>
    </p:spTree>
    <p:custDataLst>
      <p:tags r:id="rId1"/>
    </p:custDataLst>
    <p:extLst>
      <p:ext uri="{BB962C8B-B14F-4D97-AF65-F5344CB8AC3E}">
        <p14:creationId xmlns:p14="http://schemas.microsoft.com/office/powerpoint/2010/main" val="368788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21390618-E7FD-4509-AA9D-AE428EA07941}"/>
                                            </p:graphicEl>
                                          </p:spTgt>
                                        </p:tgtEl>
                                        <p:attrNameLst>
                                          <p:attrName>style.visibility</p:attrName>
                                        </p:attrNameLst>
                                      </p:cBhvr>
                                      <p:to>
                                        <p:strVal val="visible"/>
                                      </p:to>
                                    </p:set>
                                    <p:animEffect transition="in" filter="wipe(up)">
                                      <p:cBhvr>
                                        <p:cTn id="17" dur="500"/>
                                        <p:tgtEl>
                                          <p:spTgt spid="18">
                                            <p:graphicEl>
                                              <a:dgm id="{21390618-E7FD-4509-AA9D-AE428EA07941}"/>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D97E931B-E80B-41C2-9F60-C7381E222817}"/>
                                            </p:graphicEl>
                                          </p:spTgt>
                                        </p:tgtEl>
                                        <p:attrNameLst>
                                          <p:attrName>style.visibility</p:attrName>
                                        </p:attrNameLst>
                                      </p:cBhvr>
                                      <p:to>
                                        <p:strVal val="visible"/>
                                      </p:to>
                                    </p:set>
                                    <p:animEffect transition="in" filter="wipe(up)">
                                      <p:cBhvr>
                                        <p:cTn id="20" dur="500"/>
                                        <p:tgtEl>
                                          <p:spTgt spid="18">
                                            <p:graphicEl>
                                              <a:dgm id="{D97E931B-E80B-41C2-9F60-C7381E222817}"/>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FD27-CA20-40C6-8CC3-70352A2A9B2B}"/>
              </a:ext>
            </a:extLst>
          </p:cNvPr>
          <p:cNvSpPr>
            <a:spLocks noGrp="1"/>
          </p:cNvSpPr>
          <p:nvPr>
            <p:ph type="title"/>
          </p:nvPr>
        </p:nvSpPr>
        <p:spPr/>
        <p:txBody>
          <a:bodyPr>
            <a:normAutofit fontScale="90000"/>
          </a:bodyPr>
          <a:lstStyle/>
          <a:p>
            <a:r>
              <a:rPr lang="en-US" dirty="0">
                <a:cs typeface="Calibri Light"/>
              </a:rPr>
              <a:t>Resources for Development of the </a:t>
            </a:r>
            <a:br>
              <a:rPr lang="en-US" dirty="0">
                <a:cs typeface="Calibri Light"/>
              </a:rPr>
            </a:br>
            <a:r>
              <a:rPr lang="en-US" dirty="0">
                <a:cs typeface="Calibri Light"/>
              </a:rPr>
              <a:t>Task Specifications Tool</a:t>
            </a:r>
            <a:endParaRPr lang="en-US" dirty="0"/>
          </a:p>
        </p:txBody>
      </p:sp>
      <p:graphicFrame>
        <p:nvGraphicFramePr>
          <p:cNvPr id="6" name="Diagram 5">
            <a:extLst>
              <a:ext uri="{FF2B5EF4-FFF2-40B4-BE49-F238E27FC236}">
                <a16:creationId xmlns:a16="http://schemas.microsoft.com/office/drawing/2014/main" id="{7011F7A9-CF4E-4E63-8019-8B3F975A245C}"/>
              </a:ext>
            </a:extLst>
          </p:cNvPr>
          <p:cNvGraphicFramePr/>
          <p:nvPr>
            <p:extLst>
              <p:ext uri="{D42A27DB-BD31-4B8C-83A1-F6EECF244321}">
                <p14:modId xmlns:p14="http://schemas.microsoft.com/office/powerpoint/2010/main" val="2305940114"/>
              </p:ext>
            </p:extLst>
          </p:nvPr>
        </p:nvGraphicFramePr>
        <p:xfrm>
          <a:off x="457200" y="1397001"/>
          <a:ext cx="8398042" cy="5186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1230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9785-4866-49F5-889A-0FD5DF8B0A7C}"/>
              </a:ext>
            </a:extLst>
          </p:cNvPr>
          <p:cNvSpPr>
            <a:spLocks noGrp="1"/>
          </p:cNvSpPr>
          <p:nvPr>
            <p:ph type="title"/>
          </p:nvPr>
        </p:nvSpPr>
        <p:spPr>
          <a:xfrm>
            <a:off x="4743450" y="1618220"/>
            <a:ext cx="3923156" cy="1763388"/>
          </a:xfrm>
        </p:spPr>
        <p:txBody>
          <a:bodyPr vert="horz" lIns="91440" tIns="45720" rIns="91440" bIns="45720" rtlCol="0" anchor="t">
            <a:normAutofit/>
          </a:bodyPr>
          <a:lstStyle/>
          <a:p>
            <a:pPr defTabSz="914400"/>
            <a:r>
              <a:rPr lang="en-US" sz="3500" dirty="0">
                <a:cs typeface="+mj-cs"/>
              </a:rPr>
              <a:t>Connecting the Phases of Principled Assessment Design</a:t>
            </a:r>
          </a:p>
        </p:txBody>
      </p:sp>
      <p:pic>
        <p:nvPicPr>
          <p:cNvPr id="1036" name="Picture 12" descr="Gear, Munca În Echipă, Motor, Utilaje, Cooperare">
            <a:extLst>
              <a:ext uri="{FF2B5EF4-FFF2-40B4-BE49-F238E27FC236}">
                <a16:creationId xmlns:a16="http://schemas.microsoft.com/office/drawing/2014/main" id="{28F694BE-4B81-4185-8F01-00E6801DC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 y="78049"/>
            <a:ext cx="4474460" cy="4474460"/>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Right 25">
            <a:extLst>
              <a:ext uri="{FF2B5EF4-FFF2-40B4-BE49-F238E27FC236}">
                <a16:creationId xmlns:a16="http://schemas.microsoft.com/office/drawing/2014/main" id="{9D18E703-DDC7-4FA1-957D-312CC834A7F3}"/>
              </a:ext>
            </a:extLst>
          </p:cNvPr>
          <p:cNvSpPr/>
          <p:nvPr/>
        </p:nvSpPr>
        <p:spPr>
          <a:xfrm>
            <a:off x="229743" y="3996530"/>
            <a:ext cx="8684513" cy="265073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9D8C71C5-E94A-4B06-A8C6-C2D49D9F7643}"/>
              </a:ext>
            </a:extLst>
          </p:cNvPr>
          <p:cNvSpPr/>
          <p:nvPr/>
        </p:nvSpPr>
        <p:spPr>
          <a:xfrm>
            <a:off x="637004" y="4764251"/>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lvl="0" indent="0" algn="ctr" defTabSz="844550">
              <a:lnSpc>
                <a:spcPct val="90000"/>
              </a:lnSpc>
              <a:spcBef>
                <a:spcPct val="0"/>
              </a:spcBef>
              <a:spcAft>
                <a:spcPct val="35000"/>
              </a:spcAft>
              <a:buNone/>
            </a:pPr>
            <a:r>
              <a:rPr lang="en-US" sz="1900" kern="1200" dirty="0"/>
              <a:t>Phase 1: Unpacking Tool</a:t>
            </a:r>
          </a:p>
        </p:txBody>
      </p:sp>
      <p:sp>
        <p:nvSpPr>
          <p:cNvPr id="28" name="Freeform: Shape 27">
            <a:extLst>
              <a:ext uri="{FF2B5EF4-FFF2-40B4-BE49-F238E27FC236}">
                <a16:creationId xmlns:a16="http://schemas.microsoft.com/office/drawing/2014/main" id="{804D5B1C-6CDC-440E-A3AD-FD3BFB756567}"/>
              </a:ext>
            </a:extLst>
          </p:cNvPr>
          <p:cNvSpPr/>
          <p:nvPr/>
        </p:nvSpPr>
        <p:spPr>
          <a:xfrm>
            <a:off x="3425588" y="4779391"/>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lvl="0" indent="0" algn="ctr" defTabSz="844550">
              <a:lnSpc>
                <a:spcPct val="90000"/>
              </a:lnSpc>
              <a:spcBef>
                <a:spcPct val="0"/>
              </a:spcBef>
              <a:spcAft>
                <a:spcPct val="35000"/>
              </a:spcAft>
              <a:buNone/>
            </a:pPr>
            <a:r>
              <a:rPr lang="en-US" sz="1900" kern="1200" dirty="0"/>
              <a:t>Phase 2: Task Specifications Tool</a:t>
            </a:r>
          </a:p>
        </p:txBody>
      </p:sp>
      <p:sp>
        <p:nvSpPr>
          <p:cNvPr id="29" name="Freeform: Shape 28">
            <a:extLst>
              <a:ext uri="{FF2B5EF4-FFF2-40B4-BE49-F238E27FC236}">
                <a16:creationId xmlns:a16="http://schemas.microsoft.com/office/drawing/2014/main" id="{C4F67CF7-1631-44D7-9853-34663AA67A24}"/>
              </a:ext>
            </a:extLst>
          </p:cNvPr>
          <p:cNvSpPr/>
          <p:nvPr/>
        </p:nvSpPr>
        <p:spPr>
          <a:xfrm>
            <a:off x="6139609" y="4779390"/>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lvl="0" indent="0" algn="ctr" defTabSz="844550">
              <a:lnSpc>
                <a:spcPct val="90000"/>
              </a:lnSpc>
              <a:spcBef>
                <a:spcPct val="0"/>
              </a:spcBef>
              <a:spcAft>
                <a:spcPct val="35000"/>
              </a:spcAft>
              <a:buNone/>
            </a:pPr>
            <a:r>
              <a:rPr lang="en-US" sz="1900" kern="1200" dirty="0"/>
              <a:t>Phase 3: Task, Rubric, and Exemplars</a:t>
            </a:r>
          </a:p>
        </p:txBody>
      </p:sp>
      <p:sp>
        <p:nvSpPr>
          <p:cNvPr id="30" name="Arrow: Right 29">
            <a:extLst>
              <a:ext uri="{FF2B5EF4-FFF2-40B4-BE49-F238E27FC236}">
                <a16:creationId xmlns:a16="http://schemas.microsoft.com/office/drawing/2014/main" id="{A7FA7915-5711-4F31-A99B-825EAAAC39DD}"/>
              </a:ext>
            </a:extLst>
          </p:cNvPr>
          <p:cNvSpPr/>
          <p:nvPr/>
        </p:nvSpPr>
        <p:spPr>
          <a:xfrm>
            <a:off x="2720455" y="5182548"/>
            <a:ext cx="587642" cy="310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1" name="Arrow: Right 30">
            <a:extLst>
              <a:ext uri="{FF2B5EF4-FFF2-40B4-BE49-F238E27FC236}">
                <a16:creationId xmlns:a16="http://schemas.microsoft.com/office/drawing/2014/main" id="{59C8734B-CC6C-40E8-858A-630F77DEBD39}"/>
              </a:ext>
            </a:extLst>
          </p:cNvPr>
          <p:cNvSpPr/>
          <p:nvPr/>
        </p:nvSpPr>
        <p:spPr>
          <a:xfrm>
            <a:off x="5485495" y="5185369"/>
            <a:ext cx="587642" cy="310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2" name="Slide Number Placeholder 5">
            <a:extLst>
              <a:ext uri="{FF2B5EF4-FFF2-40B4-BE49-F238E27FC236}">
                <a16:creationId xmlns:a16="http://schemas.microsoft.com/office/drawing/2014/main" id="{3E733B1B-E72E-42C6-9C1E-F02087D96F5E}"/>
              </a:ext>
            </a:extLst>
          </p:cNvPr>
          <p:cNvSpPr txBox="1">
            <a:spLocks/>
          </p:cNvSpPr>
          <p:nvPr>
            <p:custDataLst>
              <p:tags r:id="rId2"/>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5</a:t>
            </a:fld>
            <a:endParaRPr lang="en-US" dirty="0"/>
          </a:p>
        </p:txBody>
      </p:sp>
    </p:spTree>
    <p:custDataLst>
      <p:tags r:id="rId1"/>
    </p:custDataLst>
    <p:extLst>
      <p:ext uri="{BB962C8B-B14F-4D97-AF65-F5344CB8AC3E}">
        <p14:creationId xmlns:p14="http://schemas.microsoft.com/office/powerpoint/2010/main" val="258604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D469-6F26-4D70-BFF8-6878B593800D}"/>
              </a:ext>
            </a:extLst>
          </p:cNvPr>
          <p:cNvSpPr>
            <a:spLocks noGrp="1"/>
          </p:cNvSpPr>
          <p:nvPr>
            <p:ph type="title"/>
          </p:nvPr>
        </p:nvSpPr>
        <p:spPr/>
        <p:txBody>
          <a:bodyPr>
            <a:normAutofit/>
          </a:bodyPr>
          <a:lstStyle/>
          <a:p>
            <a:r>
              <a:rPr lang="en-US" sz="3600" dirty="0"/>
              <a:t>A Framework for K-12 Science Education</a:t>
            </a:r>
          </a:p>
        </p:txBody>
      </p:sp>
      <p:pic>
        <p:nvPicPr>
          <p:cNvPr id="7" name="Content Placeholder 6">
            <a:extLst>
              <a:ext uri="{FF2B5EF4-FFF2-40B4-BE49-F238E27FC236}">
                <a16:creationId xmlns:a16="http://schemas.microsoft.com/office/drawing/2014/main" id="{BF443E98-23F6-45A0-ACC1-D55915A210A1}"/>
              </a:ext>
            </a:extLst>
          </p:cNvPr>
          <p:cNvPicPr>
            <a:picLocks noGrp="1" noChangeAspect="1"/>
          </p:cNvPicPr>
          <p:nvPr>
            <p:ph idx="1"/>
          </p:nvPr>
        </p:nvPicPr>
        <p:blipFill rotWithShape="1">
          <a:blip r:embed="rId4"/>
          <a:srcRect l="33876" t="78653" r="24465" b="7410"/>
          <a:stretch/>
        </p:blipFill>
        <p:spPr>
          <a:xfrm>
            <a:off x="460231" y="2915173"/>
            <a:ext cx="3818020" cy="705768"/>
          </a:xfrm>
          <a:prstGeom prst="rect">
            <a:avLst/>
          </a:prstGeom>
        </p:spPr>
      </p:pic>
      <p:pic>
        <p:nvPicPr>
          <p:cNvPr id="6" name="Picture 5">
            <a:extLst>
              <a:ext uri="{FF2B5EF4-FFF2-40B4-BE49-F238E27FC236}">
                <a16:creationId xmlns:a16="http://schemas.microsoft.com/office/drawing/2014/main" id="{60E1D600-3B5D-4DC0-BDE1-402870E02FC9}"/>
              </a:ext>
            </a:extLst>
          </p:cNvPr>
          <p:cNvPicPr>
            <a:picLocks noChangeAspect="1"/>
          </p:cNvPicPr>
          <p:nvPr/>
        </p:nvPicPr>
        <p:blipFill rotWithShape="1">
          <a:blip r:embed="rId4"/>
          <a:srcRect l="29123" t="18109" r="23859" b="53976"/>
          <a:stretch/>
        </p:blipFill>
        <p:spPr>
          <a:xfrm>
            <a:off x="201026" y="1524494"/>
            <a:ext cx="4363454" cy="1435769"/>
          </a:xfrm>
          <a:prstGeom prst="rect">
            <a:avLst/>
          </a:prstGeom>
        </p:spPr>
      </p:pic>
      <p:sp>
        <p:nvSpPr>
          <p:cNvPr id="8" name="Arrow: Right 7">
            <a:extLst>
              <a:ext uri="{FF2B5EF4-FFF2-40B4-BE49-F238E27FC236}">
                <a16:creationId xmlns:a16="http://schemas.microsoft.com/office/drawing/2014/main" id="{532D0831-9212-48B8-904A-CD213AD94FD8}"/>
              </a:ext>
            </a:extLst>
          </p:cNvPr>
          <p:cNvSpPr/>
          <p:nvPr/>
        </p:nvSpPr>
        <p:spPr>
          <a:xfrm>
            <a:off x="289781" y="1607533"/>
            <a:ext cx="4270687" cy="657532"/>
          </a:xfrm>
          <a:prstGeom prst="rightArrow">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B8648CCA-BE38-4D89-A097-ED9949925E64}"/>
              </a:ext>
            </a:extLst>
          </p:cNvPr>
          <p:cNvSpPr/>
          <p:nvPr/>
        </p:nvSpPr>
        <p:spPr>
          <a:xfrm>
            <a:off x="291787" y="1926500"/>
            <a:ext cx="4270687" cy="629731"/>
          </a:xfrm>
          <a:prstGeom prst="rightArrow">
            <a:avLst>
              <a:gd name="adj1" fmla="val 50000"/>
              <a:gd name="adj2" fmla="val 4756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260CE6BB-78EB-4BAE-9B0D-CDE1B8BD686F}"/>
              </a:ext>
            </a:extLst>
          </p:cNvPr>
          <p:cNvSpPr/>
          <p:nvPr/>
        </p:nvSpPr>
        <p:spPr>
          <a:xfrm>
            <a:off x="291788" y="2242378"/>
            <a:ext cx="4270687" cy="1534310"/>
          </a:xfrm>
          <a:prstGeom prst="rightArrow">
            <a:avLst>
              <a:gd name="adj1" fmla="val 78314"/>
              <a:gd name="adj2" fmla="val 20035"/>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DC953B2-C75D-4817-BB74-CFA68D17CB6D}"/>
              </a:ext>
            </a:extLst>
          </p:cNvPr>
          <p:cNvPicPr>
            <a:picLocks noChangeAspect="1"/>
          </p:cNvPicPr>
          <p:nvPr/>
        </p:nvPicPr>
        <p:blipFill>
          <a:blip r:embed="rId5"/>
          <a:stretch>
            <a:fillRect/>
          </a:stretch>
        </p:blipFill>
        <p:spPr>
          <a:xfrm>
            <a:off x="294613" y="3687589"/>
            <a:ext cx="4066319" cy="2365316"/>
          </a:xfrm>
          <a:prstGeom prst="rect">
            <a:avLst/>
          </a:prstGeom>
          <a:ln>
            <a:solidFill>
              <a:srgbClr val="4472C4"/>
            </a:solidFill>
          </a:ln>
        </p:spPr>
      </p:pic>
      <p:pic>
        <p:nvPicPr>
          <p:cNvPr id="12" name="Picture 11">
            <a:extLst>
              <a:ext uri="{FF2B5EF4-FFF2-40B4-BE49-F238E27FC236}">
                <a16:creationId xmlns:a16="http://schemas.microsoft.com/office/drawing/2014/main" id="{B4C51CF8-765F-490F-860A-7BCE43DB5835}"/>
              </a:ext>
            </a:extLst>
          </p:cNvPr>
          <p:cNvPicPr>
            <a:picLocks noChangeAspect="1"/>
          </p:cNvPicPr>
          <p:nvPr/>
        </p:nvPicPr>
        <p:blipFill>
          <a:blip r:embed="rId6"/>
          <a:stretch>
            <a:fillRect/>
          </a:stretch>
        </p:blipFill>
        <p:spPr>
          <a:xfrm>
            <a:off x="4605230" y="3025054"/>
            <a:ext cx="4407446" cy="3393195"/>
          </a:xfrm>
          <a:prstGeom prst="rect">
            <a:avLst/>
          </a:prstGeom>
          <a:ln>
            <a:solidFill>
              <a:srgbClr val="4472C4"/>
            </a:solidFill>
          </a:ln>
        </p:spPr>
      </p:pic>
      <p:pic>
        <p:nvPicPr>
          <p:cNvPr id="13" name="Picture 12">
            <a:extLst>
              <a:ext uri="{FF2B5EF4-FFF2-40B4-BE49-F238E27FC236}">
                <a16:creationId xmlns:a16="http://schemas.microsoft.com/office/drawing/2014/main" id="{FA7D38AF-07F8-4363-9BC3-FD510E84B2ED}"/>
              </a:ext>
            </a:extLst>
          </p:cNvPr>
          <p:cNvPicPr>
            <a:picLocks noChangeAspect="1"/>
          </p:cNvPicPr>
          <p:nvPr/>
        </p:nvPicPr>
        <p:blipFill>
          <a:blip r:embed="rId7"/>
          <a:stretch>
            <a:fillRect/>
          </a:stretch>
        </p:blipFill>
        <p:spPr>
          <a:xfrm>
            <a:off x="4627226" y="1579355"/>
            <a:ext cx="4407447" cy="3377403"/>
          </a:xfrm>
          <a:prstGeom prst="rect">
            <a:avLst/>
          </a:prstGeom>
          <a:ln>
            <a:solidFill>
              <a:schemeClr val="accent6">
                <a:lumMod val="60000"/>
                <a:lumOff val="40000"/>
              </a:schemeClr>
            </a:solidFill>
          </a:ln>
        </p:spPr>
      </p:pic>
      <p:pic>
        <p:nvPicPr>
          <p:cNvPr id="14" name="Picture 13">
            <a:extLst>
              <a:ext uri="{FF2B5EF4-FFF2-40B4-BE49-F238E27FC236}">
                <a16:creationId xmlns:a16="http://schemas.microsoft.com/office/drawing/2014/main" id="{1D5BA0E5-6CD4-4105-B9CB-1DF736A84FC0}"/>
              </a:ext>
            </a:extLst>
          </p:cNvPr>
          <p:cNvPicPr>
            <a:picLocks noChangeAspect="1"/>
          </p:cNvPicPr>
          <p:nvPr/>
        </p:nvPicPr>
        <p:blipFill>
          <a:blip r:embed="rId8"/>
          <a:stretch>
            <a:fillRect/>
          </a:stretch>
        </p:blipFill>
        <p:spPr>
          <a:xfrm>
            <a:off x="4605230" y="1547148"/>
            <a:ext cx="4407447" cy="1395210"/>
          </a:xfrm>
          <a:prstGeom prst="rect">
            <a:avLst/>
          </a:prstGeom>
          <a:ln>
            <a:solidFill>
              <a:srgbClr val="4472C4"/>
            </a:solidFill>
          </a:ln>
        </p:spPr>
      </p:pic>
      <p:pic>
        <p:nvPicPr>
          <p:cNvPr id="16" name="Picture 15">
            <a:extLst>
              <a:ext uri="{FF2B5EF4-FFF2-40B4-BE49-F238E27FC236}">
                <a16:creationId xmlns:a16="http://schemas.microsoft.com/office/drawing/2014/main" id="{C9317357-780D-4868-BF13-1449E81B0FE9}"/>
              </a:ext>
            </a:extLst>
          </p:cNvPr>
          <p:cNvPicPr>
            <a:picLocks noChangeAspect="1"/>
          </p:cNvPicPr>
          <p:nvPr/>
        </p:nvPicPr>
        <p:blipFill>
          <a:blip r:embed="rId9"/>
          <a:stretch>
            <a:fillRect/>
          </a:stretch>
        </p:blipFill>
        <p:spPr>
          <a:xfrm>
            <a:off x="4625222" y="1780587"/>
            <a:ext cx="4162198" cy="987745"/>
          </a:xfrm>
          <a:prstGeom prst="rect">
            <a:avLst/>
          </a:prstGeom>
          <a:ln>
            <a:solidFill>
              <a:srgbClr val="FFAE00"/>
            </a:solidFill>
          </a:ln>
        </p:spPr>
      </p:pic>
      <p:pic>
        <p:nvPicPr>
          <p:cNvPr id="19" name="Picture 18">
            <a:extLst>
              <a:ext uri="{FF2B5EF4-FFF2-40B4-BE49-F238E27FC236}">
                <a16:creationId xmlns:a16="http://schemas.microsoft.com/office/drawing/2014/main" id="{905B8715-183D-4EC3-A24F-037E4629DD98}"/>
              </a:ext>
            </a:extLst>
          </p:cNvPr>
          <p:cNvPicPr>
            <a:picLocks noChangeAspect="1"/>
          </p:cNvPicPr>
          <p:nvPr/>
        </p:nvPicPr>
        <p:blipFill>
          <a:blip r:embed="rId10"/>
          <a:stretch>
            <a:fillRect/>
          </a:stretch>
        </p:blipFill>
        <p:spPr>
          <a:xfrm>
            <a:off x="4625221" y="2764643"/>
            <a:ext cx="4162199" cy="1215566"/>
          </a:xfrm>
          <a:prstGeom prst="rect">
            <a:avLst/>
          </a:prstGeom>
          <a:ln>
            <a:solidFill>
              <a:srgbClr val="FFAE00"/>
            </a:solidFill>
          </a:ln>
        </p:spPr>
      </p:pic>
    </p:spTree>
    <p:custDataLst>
      <p:tags r:id="rId1"/>
    </p:custDataLst>
    <p:extLst>
      <p:ext uri="{BB962C8B-B14F-4D97-AF65-F5344CB8AC3E}">
        <p14:creationId xmlns:p14="http://schemas.microsoft.com/office/powerpoint/2010/main" val="188115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1"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1+ppt_w/2"/>
                                          </p:val>
                                        </p:tav>
                                      </p:tavLst>
                                    </p:anim>
                                    <p:anim calcmode="lin" valueType="num">
                                      <p:cBhvr additive="base">
                                        <p:cTn id="31" dur="500"/>
                                        <p:tgtEl>
                                          <p:spTgt spid="8"/>
                                        </p:tgtEl>
                                        <p:attrNameLst>
                                          <p:attrName>ppt_y</p:attrName>
                                        </p:attrNameLst>
                                      </p:cBhvr>
                                      <p:tavLst>
                                        <p:tav tm="0">
                                          <p:val>
                                            <p:strVal val="ppt_y"/>
                                          </p:val>
                                        </p:tav>
                                        <p:tav tm="100000">
                                          <p:val>
                                            <p:strVal val="ppt_y"/>
                                          </p:val>
                                        </p:tav>
                                      </p:tavLst>
                                    </p:anim>
                                    <p:set>
                                      <p:cBhvr>
                                        <p:cTn id="32" dur="1" fill="hold">
                                          <p:stCondLst>
                                            <p:cond delay="499"/>
                                          </p:stCondLst>
                                        </p:cTn>
                                        <p:tgtEl>
                                          <p:spTgt spid="8"/>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1+ppt_h/2"/>
                                          </p:val>
                                        </p:tav>
                                      </p:tavLst>
                                    </p:anim>
                                    <p:set>
                                      <p:cBhvr>
                                        <p:cTn id="36" dur="1" fill="hold">
                                          <p:stCondLst>
                                            <p:cond delay="499"/>
                                          </p:stCondLst>
                                        </p:cTn>
                                        <p:tgtEl>
                                          <p:spTgt spid="1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4"/>
                                        </p:tgtEl>
                                        <p:attrNameLst>
                                          <p:attrName>ppt_x</p:attrName>
                                        </p:attrNameLst>
                                      </p:cBhvr>
                                      <p:tavLst>
                                        <p:tav tm="0">
                                          <p:val>
                                            <p:strVal val="ppt_x"/>
                                          </p:val>
                                        </p:tav>
                                        <p:tav tm="100000">
                                          <p:val>
                                            <p:strVal val="ppt_x"/>
                                          </p:val>
                                        </p:tav>
                                      </p:tavLst>
                                    </p:anim>
                                    <p:anim calcmode="lin" valueType="num">
                                      <p:cBhvr additive="base">
                                        <p:cTn id="39" dur="500"/>
                                        <p:tgtEl>
                                          <p:spTgt spid="14"/>
                                        </p:tgtEl>
                                        <p:attrNameLst>
                                          <p:attrName>ppt_y</p:attrName>
                                        </p:attrNameLst>
                                      </p:cBhvr>
                                      <p:tavLst>
                                        <p:tav tm="0">
                                          <p:val>
                                            <p:strVal val="ppt_y"/>
                                          </p:val>
                                        </p:tav>
                                        <p:tav tm="100000">
                                          <p:val>
                                            <p:strVal val="1+ppt_h/2"/>
                                          </p:val>
                                        </p:tav>
                                      </p:tavLst>
                                    </p:anim>
                                    <p:set>
                                      <p:cBhvr>
                                        <p:cTn id="40" dur="1" fill="hold">
                                          <p:stCondLst>
                                            <p:cond delay="499"/>
                                          </p:stCondLst>
                                        </p:cTn>
                                        <p:tgtEl>
                                          <p:spTgt spid="14"/>
                                        </p:tgtEl>
                                        <p:attrNameLst>
                                          <p:attrName>style.visibility</p:attrName>
                                        </p:attrNameLst>
                                      </p:cBhvr>
                                      <p:to>
                                        <p:strVal val="hidden"/>
                                      </p:to>
                                    </p:set>
                                  </p:childTnLst>
                                </p:cTn>
                              </p:par>
                              <p:par>
                                <p:cTn id="41" presetID="2" presetClass="entr" presetSubtype="8"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2" fill="hold" grpId="1" nodeType="click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1+ppt_w/2"/>
                                          </p:val>
                                        </p:tav>
                                      </p:tavLst>
                                    </p:anim>
                                    <p:anim calcmode="lin" valueType="num">
                                      <p:cBhvr additive="base">
                                        <p:cTn id="53" dur="500"/>
                                        <p:tgtEl>
                                          <p:spTgt spid="9"/>
                                        </p:tgtEl>
                                        <p:attrNameLst>
                                          <p:attrName>ppt_y</p:attrName>
                                        </p:attrNameLst>
                                      </p:cBhvr>
                                      <p:tavLst>
                                        <p:tav tm="0">
                                          <p:val>
                                            <p:strVal val="ppt_y"/>
                                          </p:val>
                                        </p:tav>
                                        <p:tav tm="100000">
                                          <p:val>
                                            <p:strVal val="ppt_y"/>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13"/>
                                        </p:tgtEl>
                                        <p:attrNameLst>
                                          <p:attrName>ppt_x</p:attrName>
                                        </p:attrNameLst>
                                      </p:cBhvr>
                                      <p:tavLst>
                                        <p:tav tm="0">
                                          <p:val>
                                            <p:strVal val="ppt_x"/>
                                          </p:val>
                                        </p:tav>
                                        <p:tav tm="100000">
                                          <p:val>
                                            <p:strVal val="ppt_x"/>
                                          </p:val>
                                        </p:tav>
                                      </p:tavLst>
                                    </p:anim>
                                    <p:anim calcmode="lin" valueType="num">
                                      <p:cBhvr additive="base">
                                        <p:cTn id="57" dur="500"/>
                                        <p:tgtEl>
                                          <p:spTgt spid="13"/>
                                        </p:tgtEl>
                                        <p:attrNameLst>
                                          <p:attrName>ppt_y</p:attrName>
                                        </p:attrNameLst>
                                      </p:cBhvr>
                                      <p:tavLst>
                                        <p:tav tm="0">
                                          <p:val>
                                            <p:strVal val="ppt_y"/>
                                          </p:val>
                                        </p:tav>
                                        <p:tav tm="100000">
                                          <p:val>
                                            <p:strVal val="1+ppt_h/2"/>
                                          </p:val>
                                        </p:tav>
                                      </p:tavLst>
                                    </p:anim>
                                    <p:set>
                                      <p:cBhvr>
                                        <p:cTn id="58" dur="1" fill="hold">
                                          <p:stCondLst>
                                            <p:cond delay="499"/>
                                          </p:stCondLst>
                                        </p:cTn>
                                        <p:tgtEl>
                                          <p:spTgt spid="13"/>
                                        </p:tgtEl>
                                        <p:attrNameLst>
                                          <p:attrName>style.visibility</p:attrName>
                                        </p:attrNameLst>
                                      </p:cBhvr>
                                      <p:to>
                                        <p:strVal val="hidden"/>
                                      </p:to>
                                    </p:set>
                                  </p:childTnLst>
                                </p:cTn>
                              </p:par>
                              <p:par>
                                <p:cTn id="59" presetID="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1" presetClass="entr" presetSubtype="0" fill="hold" nodeType="withEffect">
                                  <p:stCondLst>
                                    <p:cond delay="0"/>
                                  </p:stCondLst>
                                  <p:childTnLst>
                                    <p:set>
                                      <p:cBhvr>
                                        <p:cTn id="68"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D454B1-14C7-4849-A842-232378ADEE38}"/>
              </a:ext>
            </a:extLst>
          </p:cNvPr>
          <p:cNvGrpSpPr/>
          <p:nvPr/>
        </p:nvGrpSpPr>
        <p:grpSpPr>
          <a:xfrm>
            <a:off x="982592" y="849206"/>
            <a:ext cx="7282867" cy="5491282"/>
            <a:chOff x="982592" y="849206"/>
            <a:chExt cx="7282867" cy="5491282"/>
          </a:xfrm>
        </p:grpSpPr>
        <p:pic>
          <p:nvPicPr>
            <p:cNvPr id="3" name="Picture 2">
              <a:extLst>
                <a:ext uri="{FF2B5EF4-FFF2-40B4-BE49-F238E27FC236}">
                  <a16:creationId xmlns:a16="http://schemas.microsoft.com/office/drawing/2014/main" id="{CDAE36E3-4D7D-45A8-8F8B-1CA04023634A}"/>
                </a:ext>
              </a:extLst>
            </p:cNvPr>
            <p:cNvPicPr>
              <a:picLocks noChangeAspect="1"/>
            </p:cNvPicPr>
            <p:nvPr/>
          </p:nvPicPr>
          <p:blipFill rotWithShape="1">
            <a:blip r:embed="rId5"/>
            <a:srcRect t="-1" b="107"/>
            <a:stretch/>
          </p:blipFill>
          <p:spPr>
            <a:xfrm>
              <a:off x="982592" y="849206"/>
              <a:ext cx="7282867" cy="5491282"/>
            </a:xfrm>
            <a:prstGeom prst="rect">
              <a:avLst/>
            </a:prstGeom>
          </p:spPr>
        </p:pic>
        <p:sp>
          <p:nvSpPr>
            <p:cNvPr id="5" name="Rectangle 4">
              <a:extLst>
                <a:ext uri="{FF2B5EF4-FFF2-40B4-BE49-F238E27FC236}">
                  <a16:creationId xmlns:a16="http://schemas.microsoft.com/office/drawing/2014/main" id="{0EE5EF62-973B-4F28-9138-33A7AAE40F48}"/>
                </a:ext>
              </a:extLst>
            </p:cNvPr>
            <p:cNvSpPr/>
            <p:nvPr/>
          </p:nvSpPr>
          <p:spPr>
            <a:xfrm>
              <a:off x="1109024" y="2732831"/>
              <a:ext cx="7134133" cy="696170"/>
            </a:xfrm>
            <a:prstGeom prst="rect">
              <a:avLst/>
            </a:prstGeom>
            <a:noFill/>
            <a:ln w="28575">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32F62FC-AFBB-4A85-988A-BAC6C2C1E5D6}"/>
              </a:ext>
            </a:extLst>
          </p:cNvPr>
          <p:cNvSpPr>
            <a:spLocks noGrp="1"/>
          </p:cNvSpPr>
          <p:nvPr>
            <p:ph type="title"/>
          </p:nvPr>
        </p:nvSpPr>
        <p:spPr>
          <a:xfrm>
            <a:off x="281779" y="90934"/>
            <a:ext cx="8229600" cy="1143000"/>
          </a:xfrm>
        </p:spPr>
        <p:txBody>
          <a:bodyPr>
            <a:normAutofit fontScale="90000"/>
          </a:bodyPr>
          <a:lstStyle/>
          <a:p>
            <a:r>
              <a:rPr lang="en-US" dirty="0"/>
              <a:t>Topic Arrangements of the NGSS Standards</a:t>
            </a:r>
          </a:p>
        </p:txBody>
      </p:sp>
      <p:grpSp>
        <p:nvGrpSpPr>
          <p:cNvPr id="4" name="Group 3">
            <a:extLst>
              <a:ext uri="{FF2B5EF4-FFF2-40B4-BE49-F238E27FC236}">
                <a16:creationId xmlns:a16="http://schemas.microsoft.com/office/drawing/2014/main" id="{ECCC32B1-12F8-46F4-974B-17AF50258440}"/>
              </a:ext>
            </a:extLst>
          </p:cNvPr>
          <p:cNvGrpSpPr/>
          <p:nvPr/>
        </p:nvGrpSpPr>
        <p:grpSpPr>
          <a:xfrm>
            <a:off x="973563" y="580588"/>
            <a:ext cx="6846032" cy="5699150"/>
            <a:chOff x="8066034" y="-1053372"/>
            <a:chExt cx="9004889" cy="6759029"/>
          </a:xfrm>
        </p:grpSpPr>
        <p:pic>
          <p:nvPicPr>
            <p:cNvPr id="16" name="Picture 15">
              <a:extLst>
                <a:ext uri="{FF2B5EF4-FFF2-40B4-BE49-F238E27FC236}">
                  <a16:creationId xmlns:a16="http://schemas.microsoft.com/office/drawing/2014/main" id="{26638928-363C-42B2-A30C-D3283578718B}"/>
                </a:ext>
              </a:extLst>
            </p:cNvPr>
            <p:cNvPicPr>
              <a:picLocks noChangeAspect="1"/>
            </p:cNvPicPr>
            <p:nvPr/>
          </p:nvPicPr>
          <p:blipFill rotWithShape="1">
            <a:blip r:embed="rId6"/>
            <a:srcRect t="2039" b="2988"/>
            <a:stretch/>
          </p:blipFill>
          <p:spPr>
            <a:xfrm>
              <a:off x="9816528" y="4113610"/>
              <a:ext cx="5335063" cy="850564"/>
            </a:xfrm>
            <a:prstGeom prst="rect">
              <a:avLst/>
            </a:prstGeom>
            <a:ln>
              <a:solidFill>
                <a:schemeClr val="tx1"/>
              </a:solidFill>
            </a:ln>
          </p:spPr>
        </p:pic>
        <p:pic>
          <p:nvPicPr>
            <p:cNvPr id="17" name="Picture 16">
              <a:extLst>
                <a:ext uri="{FF2B5EF4-FFF2-40B4-BE49-F238E27FC236}">
                  <a16:creationId xmlns:a16="http://schemas.microsoft.com/office/drawing/2014/main" id="{6D8C2802-5E32-4F59-89D0-7C9EFA891D3A}"/>
                </a:ext>
              </a:extLst>
            </p:cNvPr>
            <p:cNvPicPr>
              <a:picLocks noChangeAspect="1"/>
            </p:cNvPicPr>
            <p:nvPr/>
          </p:nvPicPr>
          <p:blipFill>
            <a:blip r:embed="rId7"/>
            <a:stretch>
              <a:fillRect/>
            </a:stretch>
          </p:blipFill>
          <p:spPr>
            <a:xfrm>
              <a:off x="9167020" y="-1053372"/>
              <a:ext cx="6802916" cy="5063239"/>
            </a:xfrm>
            <a:prstGeom prst="rect">
              <a:avLst/>
            </a:prstGeom>
            <a:ln>
              <a:solidFill>
                <a:schemeClr val="tx1"/>
              </a:solidFill>
            </a:ln>
          </p:spPr>
        </p:pic>
        <p:pic>
          <p:nvPicPr>
            <p:cNvPr id="18" name="Picture 17">
              <a:extLst>
                <a:ext uri="{FF2B5EF4-FFF2-40B4-BE49-F238E27FC236}">
                  <a16:creationId xmlns:a16="http://schemas.microsoft.com/office/drawing/2014/main" id="{128D0DAD-82B9-436A-A982-EC5FB30199BA}"/>
                </a:ext>
              </a:extLst>
            </p:cNvPr>
            <p:cNvPicPr>
              <a:picLocks noChangeAspect="1"/>
            </p:cNvPicPr>
            <p:nvPr/>
          </p:nvPicPr>
          <p:blipFill rotWithShape="1">
            <a:blip r:embed="rId8"/>
            <a:srcRect/>
            <a:stretch/>
          </p:blipFill>
          <p:spPr>
            <a:xfrm>
              <a:off x="8066034" y="5067917"/>
              <a:ext cx="9004889" cy="637740"/>
            </a:xfrm>
            <a:prstGeom prst="rect">
              <a:avLst/>
            </a:prstGeom>
            <a:ln>
              <a:solidFill>
                <a:schemeClr val="tx1"/>
              </a:solidFill>
            </a:ln>
          </p:spPr>
        </p:pic>
      </p:grpSp>
      <p:sp>
        <p:nvSpPr>
          <p:cNvPr id="7" name="Rectangle: Rounded Corners 6">
            <a:extLst>
              <a:ext uri="{FF2B5EF4-FFF2-40B4-BE49-F238E27FC236}">
                <a16:creationId xmlns:a16="http://schemas.microsoft.com/office/drawing/2014/main" id="{9315CAFC-AD32-43C9-83BA-DCAB987F7795}"/>
              </a:ext>
            </a:extLst>
          </p:cNvPr>
          <p:cNvSpPr/>
          <p:nvPr/>
        </p:nvSpPr>
        <p:spPr>
          <a:xfrm>
            <a:off x="1102290" y="5812077"/>
            <a:ext cx="2530258" cy="526093"/>
          </a:xfrm>
          <a:prstGeom prst="roundRect">
            <a:avLst/>
          </a:prstGeom>
          <a:solidFill>
            <a:schemeClr val="accent1">
              <a:alpha val="0"/>
            </a:schemeClr>
          </a:solid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Rectangle: Rounded Corners 10">
            <a:extLst>
              <a:ext uri="{FF2B5EF4-FFF2-40B4-BE49-F238E27FC236}">
                <a16:creationId xmlns:a16="http://schemas.microsoft.com/office/drawing/2014/main" id="{A8B6E348-70A9-455A-8089-E484F18240A5}"/>
              </a:ext>
            </a:extLst>
          </p:cNvPr>
          <p:cNvSpPr/>
          <p:nvPr/>
        </p:nvSpPr>
        <p:spPr>
          <a:xfrm>
            <a:off x="6438045" y="5626391"/>
            <a:ext cx="1827414" cy="696170"/>
          </a:xfrm>
          <a:prstGeom prst="roundRect">
            <a:avLst/>
          </a:prstGeom>
          <a:solidFill>
            <a:schemeClr val="accent1">
              <a:alpha val="0"/>
            </a:schemeClr>
          </a:solid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 name="Slide Number Placeholder 5">
            <a:extLst>
              <a:ext uri="{FF2B5EF4-FFF2-40B4-BE49-F238E27FC236}">
                <a16:creationId xmlns:a16="http://schemas.microsoft.com/office/drawing/2014/main" id="{30AD49D5-52FD-4E2F-A0EE-36EA35D97F27}"/>
              </a:ext>
            </a:extLst>
          </p:cNvPr>
          <p:cNvSpPr txBox="1">
            <a:spLocks/>
          </p:cNvSpPr>
          <p:nvPr>
            <p:custDataLst>
              <p:tags r:id="rId2"/>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7</a:t>
            </a:fld>
            <a:endParaRPr lang="en-US" dirty="0"/>
          </a:p>
        </p:txBody>
      </p:sp>
    </p:spTree>
    <p:custDataLst>
      <p:tags r:id="rId1"/>
    </p:custDataLst>
    <p:extLst>
      <p:ext uri="{BB962C8B-B14F-4D97-AF65-F5344CB8AC3E}">
        <p14:creationId xmlns:p14="http://schemas.microsoft.com/office/powerpoint/2010/main" val="30019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4FCF-EBA2-4205-B391-9FD78481EA01}"/>
              </a:ext>
            </a:extLst>
          </p:cNvPr>
          <p:cNvSpPr>
            <a:spLocks noGrp="1"/>
          </p:cNvSpPr>
          <p:nvPr>
            <p:ph type="title"/>
          </p:nvPr>
        </p:nvSpPr>
        <p:spPr/>
        <p:txBody>
          <a:bodyPr/>
          <a:lstStyle/>
          <a:p>
            <a:r>
              <a:rPr lang="en-US" dirty="0"/>
              <a:t>NGSS Evidence Statements</a:t>
            </a:r>
          </a:p>
        </p:txBody>
      </p:sp>
      <p:pic>
        <p:nvPicPr>
          <p:cNvPr id="3" name="Picture 2">
            <a:extLst>
              <a:ext uri="{FF2B5EF4-FFF2-40B4-BE49-F238E27FC236}">
                <a16:creationId xmlns:a16="http://schemas.microsoft.com/office/drawing/2014/main" id="{75476300-519D-434B-A3D5-292931566849}"/>
              </a:ext>
            </a:extLst>
          </p:cNvPr>
          <p:cNvPicPr>
            <a:picLocks noChangeAspect="1"/>
          </p:cNvPicPr>
          <p:nvPr/>
        </p:nvPicPr>
        <p:blipFill>
          <a:blip r:embed="rId4"/>
          <a:stretch>
            <a:fillRect/>
          </a:stretch>
        </p:blipFill>
        <p:spPr>
          <a:xfrm>
            <a:off x="1196763" y="1116116"/>
            <a:ext cx="6750474" cy="5741884"/>
          </a:xfrm>
          <a:prstGeom prst="rect">
            <a:avLst/>
          </a:prstGeom>
        </p:spPr>
      </p:pic>
    </p:spTree>
    <p:custDataLst>
      <p:tags r:id="rId1"/>
    </p:custDataLst>
    <p:extLst>
      <p:ext uri="{BB962C8B-B14F-4D97-AF65-F5344CB8AC3E}">
        <p14:creationId xmlns:p14="http://schemas.microsoft.com/office/powerpoint/2010/main" val="404213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3F27-DA21-4EFD-8CC7-058AF68176FB}"/>
              </a:ext>
            </a:extLst>
          </p:cNvPr>
          <p:cNvSpPr>
            <a:spLocks noGrp="1"/>
          </p:cNvSpPr>
          <p:nvPr>
            <p:ph type="title"/>
          </p:nvPr>
        </p:nvSpPr>
        <p:spPr/>
        <p:txBody>
          <a:bodyPr/>
          <a:lstStyle/>
          <a:p>
            <a:r>
              <a:rPr lang="en-US" dirty="0">
                <a:cs typeface="Calibri Light"/>
              </a:rPr>
              <a:t>NGSS Evidence Statements</a:t>
            </a:r>
            <a:endParaRPr lang="en-US" dirty="0"/>
          </a:p>
        </p:txBody>
      </p:sp>
      <p:pic>
        <p:nvPicPr>
          <p:cNvPr id="3" name="Picture 2">
            <a:extLst>
              <a:ext uri="{FF2B5EF4-FFF2-40B4-BE49-F238E27FC236}">
                <a16:creationId xmlns:a16="http://schemas.microsoft.com/office/drawing/2014/main" id="{A9376755-A0FC-4844-83D7-53F688803E9D}"/>
              </a:ext>
            </a:extLst>
          </p:cNvPr>
          <p:cNvPicPr>
            <a:picLocks noChangeAspect="1"/>
          </p:cNvPicPr>
          <p:nvPr/>
        </p:nvPicPr>
        <p:blipFill>
          <a:blip r:embed="rId4"/>
          <a:stretch>
            <a:fillRect/>
          </a:stretch>
        </p:blipFill>
        <p:spPr>
          <a:xfrm>
            <a:off x="295938" y="1586429"/>
            <a:ext cx="8552124" cy="4225491"/>
          </a:xfrm>
          <a:prstGeom prst="rect">
            <a:avLst/>
          </a:prstGeom>
        </p:spPr>
      </p:pic>
    </p:spTree>
    <p:custDataLst>
      <p:tags r:id="rId1"/>
    </p:custDataLst>
    <p:extLst>
      <p:ext uri="{BB962C8B-B14F-4D97-AF65-F5344CB8AC3E}">
        <p14:creationId xmlns:p14="http://schemas.microsoft.com/office/powerpoint/2010/main" val="1297841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DESIGN_ID_7_CUSTOM DESIGN" val="RkHjvXJf"/>
  <p:tag name="ARTICULATE_DESIGN_ID_2_CUSTOM DESIGN" val="ODG1pAzN"/>
  <p:tag name="ARTICULATE_SLIDE_COUNT" val="16"/>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53411&quot;&gt;&lt;property id=&quot;20148&quot; value=&quot;5&quot;/&gt;&lt;property id=&quot;20300&quot; value=&quot;Slide 1 - &amp;quot;Designing High-Quality Three-Dimensional Science Assessments for Classroom Use&amp;quot;&quot;/&gt;&lt;property id=&quot;20307&quot; value=&quot;1460&quot;/&gt;&lt;/object&gt;&lt;object type=&quot;3&quot; unique_id=&quot;153412&quot;&gt;&lt;property id=&quot;20148&quot; value=&quot;5&quot;/&gt;&lt;property id=&quot;20300&quot; value=&quot;Slide 2 - &amp;quot;Module 3.4: Resources for Developing a Task Specifications Tool&amp;quot;&quot;/&gt;&lt;property id=&quot;20307&quot; value=&quot;1459&quot;/&gt;&lt;/object&gt;&lt;object type=&quot;3&quot; unique_id=&quot;167436&quot;&gt;&lt;property id=&quot;20148&quot; value=&quot;5&quot;/&gt;&lt;property id=&quot;20300&quot; value=&quot;Slide 4 - &amp;quot;Resources for Development of the  Task Specifications Tool&amp;quot;&quot;/&gt;&lt;property id=&quot;20307&quot; value=&quot;1532&quot;/&gt;&lt;/object&gt;&lt;object type=&quot;3&quot; unique_id=&quot;167437&quot;&gt;&lt;property id=&quot;20148&quot; value=&quot;5&quot;/&gt;&lt;property id=&quot;20300&quot; value=&quot;Slide 6 - &amp;quot;A Framework for K-12 Science Education&amp;quot;&quot;/&gt;&lt;property id=&quot;20307&quot; value=&quot;1534&quot;/&gt;&lt;/object&gt;&lt;object type=&quot;3&quot; unique_id=&quot;167438&quot;&gt;&lt;property id=&quot;20148&quot; value=&quot;5&quot;/&gt;&lt;property id=&quot;20300&quot; value=&quot;Slide 7 - &amp;quot;Topic Arrangements of the NGSS Standards&amp;quot;&quot;/&gt;&lt;property id=&quot;20307&quot; value=&quot;1537&quot;/&gt;&lt;/object&gt;&lt;object type=&quot;3&quot; unique_id=&quot;167439&quot;&gt;&lt;property id=&quot;20148&quot; value=&quot;5&quot;/&gt;&lt;property id=&quot;20300&quot; value=&quot;Slide 8 - &amp;quot;NGSS Evidence Statements&amp;quot;&quot;/&gt;&lt;property id=&quot;20307&quot; value=&quot;1538&quot;/&gt;&lt;/object&gt;&lt;object type=&quot;3&quot; unique_id=&quot;167440&quot;&gt;&lt;property id=&quot;20148&quot; value=&quot;5&quot;/&gt;&lt;property id=&quot;20300&quot; value=&quot;Slide 9 - &amp;quot;NGSS Evidence Statements&amp;quot;&quot;/&gt;&lt;property id=&quot;20307&quot; value=&quot;1539&quot;/&gt;&lt;/object&gt;&lt;object type=&quot;3&quot; unique_id=&quot;167441&quot;&gt;&lt;property id=&quot;20148&quot; value=&quot;5&quot;/&gt;&lt;property id=&quot;20300&quot; value=&quot;Slide 10 - &amp;quot;Appendix E. Disciplinary Core Idea Progressions&amp;quot;&quot;/&gt;&lt;property id=&quot;20307&quot; value=&quot;1540&quot;/&gt;&lt;/object&gt;&lt;object type=&quot;3&quot; unique_id=&quot;167442&quot;&gt;&lt;property id=&quot;20148&quot; value=&quot;5&quot;/&gt;&lt;property id=&quot;20300&quot; value=&quot;Slide 11 - &amp;quot;Appendix F. Science and Engineering Practices&amp;quot;&quot;/&gt;&lt;property id=&quot;20307&quot; value=&quot;1535&quot;/&gt;&lt;/object&gt;&lt;object type=&quot;3&quot; unique_id=&quot;167443&quot;&gt;&lt;property id=&quot;20148&quot; value=&quot;5&quot;/&gt;&lt;property id=&quot;20300&quot; value=&quot;Slide 12 - &amp;quot;Appendix G. Crosscutting Concepts&amp;quot;&quot;/&gt;&lt;property id=&quot;20307&quot; value=&quot;1536&quot;/&gt;&lt;/object&gt;&lt;object type=&quot;3&quot; unique_id=&quot;167444&quot;&gt;&lt;property id=&quot;20148&quot; value=&quot;5&quot;/&gt;&lt;property id=&quot;20300&quot; value=&quot;Slide 13 - &amp;quot;Resources and Additional Information&amp;quot;&quot;/&gt;&lt;property id=&quot;20307&quot; value=&quot;1541&quot;/&gt;&lt;/object&gt;&lt;object type=&quot;3&quot; unique_id=&quot;167445&quot;&gt;&lt;property id=&quot;20148&quot; value=&quot;5&quot;/&gt;&lt;property id=&quot;20300&quot; value=&quot;Slide 14 - &amp;quot;SCILLSS Glossary&amp;quot;&quot;/&gt;&lt;property id=&quot;20307&quot; value=&quot;1542&quot;/&gt;&lt;/object&gt;&lt;object type=&quot;3&quot; unique_id=&quot;167446&quot;&gt;&lt;property id=&quot;20148&quot; value=&quot;5&quot;/&gt;&lt;property id=&quot;20300&quot; value=&quot;Slide 15 - &amp;quot;Resources&amp;quot;&quot;/&gt;&lt;property id=&quot;20307&quot; value=&quot;1543&quot;/&gt;&lt;/object&gt;&lt;object type=&quot;3&quot; unique_id=&quot;167447&quot;&gt;&lt;property id=&quot;20148&quot; value=&quot;5&quot;/&gt;&lt;property id=&quot;20300&quot; value=&quot;Slide 16 - &amp;quot;References&amp;quot;&quot;/&gt;&lt;property id=&quot;20307&quot; value=&quot;1544&quot;/&gt;&lt;/object&gt;&lt;object type=&quot;3&quot; unique_id=&quot;171104&quot;&gt;&lt;property id=&quot;20148&quot; value=&quot;5&quot;/&gt;&lt;property id=&quot;20300&quot; value=&quot;Slide 3 - &amp;quot;Module 3.4 Outcomes&amp;quot;&quot;/&gt;&lt;property id=&quot;20307&quot; value=&quot;1577&quot;/&gt;&lt;/object&gt;&lt;object type=&quot;3&quot; unique_id=&quot;171105&quot;&gt;&lt;property id=&quot;20148&quot; value=&quot;5&quot;/&gt;&lt;property id=&quot;20300&quot; value=&quot;Slide 5 - &amp;quot;Connecting the Phases of Principled Assessment Design&amp;quot;&quot;/&gt;&lt;property id=&quot;20307&quot; value=&quot;1580&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3995</Words>
  <Application>Microsoft Office PowerPoint</Application>
  <PresentationFormat>On-screen Show (4:3)</PresentationFormat>
  <Paragraphs>159</Paragraphs>
  <Slides>16</Slides>
  <Notes>16</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16</vt:i4>
      </vt:variant>
    </vt:vector>
  </HeadingPairs>
  <TitlesOfParts>
    <vt:vector size="29" baseType="lpstr">
      <vt:lpstr>Arial</vt:lpstr>
      <vt:lpstr>Calibri</vt:lpstr>
      <vt:lpstr>Calibri Light</vt:lpstr>
      <vt:lpstr>Century Gothic</vt:lpstr>
      <vt:lpstr>Symbol</vt:lpstr>
      <vt:lpstr>Custom Design</vt:lpstr>
      <vt:lpstr>1_Custom Design</vt:lpstr>
      <vt:lpstr>2_Custom Design</vt:lpstr>
      <vt:lpstr>3_Custom Design</vt:lpstr>
      <vt:lpstr>4_Custom Design</vt:lpstr>
      <vt:lpstr>5_Custom Design</vt:lpstr>
      <vt:lpstr>6_Custom Design</vt:lpstr>
      <vt:lpstr>7_Custom Design</vt:lpstr>
      <vt:lpstr>Designing High-Quality Three-Dimensional Science Assessments for Classroom Use</vt:lpstr>
      <vt:lpstr>Module 3.4: Resources for Developing a Task Specifications Tool</vt:lpstr>
      <vt:lpstr>Module 3.4 Outcomes</vt:lpstr>
      <vt:lpstr>Resources for Development of the  Task Specifications Tool</vt:lpstr>
      <vt:lpstr>Connecting the Phases of Principled Assessment Design</vt:lpstr>
      <vt:lpstr>A Framework for K-12 Science Education</vt:lpstr>
      <vt:lpstr>Topic Arrangements of the NGSS Standards</vt:lpstr>
      <vt:lpstr>NGSS Evidence Statements</vt:lpstr>
      <vt:lpstr>NGSS Evidence Statements</vt:lpstr>
      <vt:lpstr>Appendix E. Disciplinary Core Idea Progressions</vt:lpstr>
      <vt:lpstr>Appendix F. Science and Engineering Practices</vt:lpstr>
      <vt:lpstr>Appendix G. Crosscutting Concepts</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High-Quality Three-Dimensional Science Assessments for Classroom Use</dc:title>
  <dc:creator>Erin Buchanan</dc:creator>
  <cp:lastModifiedBy>Kristina Harding</cp:lastModifiedBy>
  <cp:revision>14</cp:revision>
  <dcterms:created xsi:type="dcterms:W3CDTF">2020-11-20T12:43:08Z</dcterms:created>
  <dcterms:modified xsi:type="dcterms:W3CDTF">2020-11-24T02:18:58Z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EA325272-6B78-4B3B-9165-C20A2E452BA5</vt:lpwstr>
  </property>
  <property fmtid="{D5CDD505-2E9C-101B-9397-08002B2CF9AE}" pid="3" name="ArticulatePath">
    <vt:lpwstr>Module 3.4</vt:lpwstr>
  </property>
</Properties>
</file>