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xml" ContentType="application/vnd.openxmlformats-officedocument.presentationml.notesSlide+xml"/>
  <Override PartName="/ppt/tags/tag18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6.xml" ContentType="application/vnd.openxmlformats-officedocument.presentationml.tags+xml"/>
  <Override PartName="/ppt/notesSlides/notesSlide4.xml" ContentType="application/vnd.openxmlformats-officedocument.presentationml.notesSlide+xml"/>
  <Override PartName="/ppt/tags/tag187.xml" ContentType="application/vnd.openxmlformats-officedocument.presentationml.tags+xml"/>
  <Override PartName="/ppt/notesSlides/notesSlide5.xml" ContentType="application/vnd.openxmlformats-officedocument.presentationml.notesSlide+xml"/>
  <Override PartName="/ppt/tags/tag188.xml" ContentType="application/vnd.openxmlformats-officedocument.presentationml.tags+xml"/>
  <Override PartName="/ppt/notesSlides/notesSlide6.xml" ContentType="application/vnd.openxmlformats-officedocument.presentationml.notesSlide+xml"/>
  <Override PartName="/ppt/tags/tag189.xml" ContentType="application/vnd.openxmlformats-officedocument.presentationml.tags+xml"/>
  <Override PartName="/ppt/notesSlides/notesSlide7.xml" ContentType="application/vnd.openxmlformats-officedocument.presentationml.notesSlide+xml"/>
  <Override PartName="/ppt/tags/tag190.xml" ContentType="application/vnd.openxmlformats-officedocument.presentationml.tags+xml"/>
  <Override PartName="/ppt/notesSlides/notesSlide8.xml" ContentType="application/vnd.openxmlformats-officedocument.presentationml.notesSlide+xml"/>
  <Override PartName="/ppt/tags/tag191.xml" ContentType="application/vnd.openxmlformats-officedocument.presentationml.tags+xml"/>
  <Override PartName="/ppt/notesSlides/notesSlide9.xml" ContentType="application/vnd.openxmlformats-officedocument.presentationml.notesSlide+xml"/>
  <Override PartName="/ppt/tags/tag192.xml" ContentType="application/vnd.openxmlformats-officedocument.presentationml.tags+xml"/>
  <Override PartName="/ppt/notesSlides/notesSlide10.xml" ContentType="application/vnd.openxmlformats-officedocument.presentationml.notesSlide+xml"/>
  <Override PartName="/ppt/tags/tag193.xml" ContentType="application/vnd.openxmlformats-officedocument.presentationml.tags+xml"/>
  <Override PartName="/ppt/notesSlides/notesSlide11.xml" ContentType="application/vnd.openxmlformats-officedocument.presentationml.notesSlide+xml"/>
  <Override PartName="/ppt/tags/tag194.xml" ContentType="application/vnd.openxmlformats-officedocument.presentationml.tags+xml"/>
  <Override PartName="/ppt/notesSlides/notesSlide12.xml" ContentType="application/vnd.openxmlformats-officedocument.presentationml.notesSlide+xml"/>
  <Override PartName="/ppt/tags/tag195.xml" ContentType="application/vnd.openxmlformats-officedocument.presentationml.tags+xml"/>
  <Override PartName="/ppt/notesSlides/notesSlide13.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notesSlides/notesSlide14.xml" ContentType="application/vnd.openxmlformats-officedocument.presentationml.notesSlide+xml"/>
  <Override PartName="/ppt/tags/tag198.xml" ContentType="application/vnd.openxmlformats-officedocument.presentationml.tags+xml"/>
  <Override PartName="/ppt/notesSlides/notesSlide15.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 id="2147483787" r:id="rId6"/>
    <p:sldMasterId id="2147483801" r:id="rId7"/>
    <p:sldMasterId id="2147483814" r:id="rId8"/>
  </p:sldMasterIdLst>
  <p:notesMasterIdLst>
    <p:notesMasterId r:id="rId25"/>
  </p:notesMasterIdLst>
  <p:handoutMasterIdLst>
    <p:handoutMasterId r:id="rId26"/>
  </p:handoutMasterIdLst>
  <p:sldIdLst>
    <p:sldId id="1462" r:id="rId9"/>
    <p:sldId id="1461" r:id="rId10"/>
    <p:sldId id="735" r:id="rId11"/>
    <p:sldId id="1398" r:id="rId12"/>
    <p:sldId id="1368" r:id="rId13"/>
    <p:sldId id="994" r:id="rId14"/>
    <p:sldId id="995" r:id="rId15"/>
    <p:sldId id="996" r:id="rId16"/>
    <p:sldId id="997" r:id="rId17"/>
    <p:sldId id="998" r:id="rId18"/>
    <p:sldId id="999" r:id="rId19"/>
    <p:sldId id="897" r:id="rId20"/>
    <p:sldId id="1503" r:id="rId21"/>
    <p:sldId id="1504" r:id="rId22"/>
    <p:sldId id="1562" r:id="rId23"/>
    <p:sldId id="1505" r:id="rId24"/>
  </p:sldIdLst>
  <p:sldSz cx="9144000" cy="6858000" type="screen4x3"/>
  <p:notesSz cx="7315200" cy="96012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3.5" id="{C41A5579-40A8-45B0-856D-75F5610AC548}">
          <p14:sldIdLst>
            <p14:sldId id="1462"/>
            <p14:sldId id="1461"/>
            <p14:sldId id="735"/>
            <p14:sldId id="1398"/>
            <p14:sldId id="1368"/>
            <p14:sldId id="994"/>
            <p14:sldId id="995"/>
            <p14:sldId id="996"/>
            <p14:sldId id="997"/>
            <p14:sldId id="998"/>
            <p14:sldId id="999"/>
            <p14:sldId id="897"/>
            <p14:sldId id="1503"/>
            <p14:sldId id="1504"/>
            <p14:sldId id="1562"/>
            <p14:sldId id="15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12"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88"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73"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49"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E00"/>
    <a:srgbClr val="4472C4"/>
    <a:srgbClr val="CC66FF"/>
    <a:srgbClr val="E9EBF5"/>
    <a:srgbClr val="2F528F"/>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56874" autoAdjust="0"/>
  </p:normalViewPr>
  <p:slideViewPr>
    <p:cSldViewPr snapToGrid="0">
      <p:cViewPr varScale="1">
        <p:scale>
          <a:sx n="38" d="100"/>
          <a:sy n="38" d="100"/>
        </p:scale>
        <p:origin x="1832"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custT="1"/>
      <dgm:spPr>
        <a:xfrm>
          <a:off x="2076755" y="539859"/>
          <a:ext cx="832221" cy="416067"/>
        </a:xfrm>
        <a:prstGeom prst="rect">
          <a:avLst/>
        </a:prstGeom>
        <a:noFill/>
        <a:ln>
          <a:noFill/>
        </a:ln>
        <a:effectLst/>
      </dgm:spPr>
      <dgm:t>
        <a:bodyPr/>
        <a:lstStyle/>
        <a:p>
          <a:pPr>
            <a:buNone/>
          </a:pPr>
          <a:r>
            <a:rPr lang="en-US" sz="1800" dirty="0">
              <a:solidFill>
                <a:sysClr val="windowText" lastClr="000000">
                  <a:hueOff val="0"/>
                  <a:satOff val="0"/>
                  <a:lumOff val="0"/>
                  <a:alphaOff val="0"/>
                </a:sysClr>
              </a:solidFill>
              <a:latin typeface="Calibri"/>
              <a:ea typeface="+mn-ea"/>
              <a:cs typeface="+mn-cs"/>
            </a:rPr>
            <a:t>Guidance for Completing the Task Specifications Tool</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1"/>
      <dgm:spPr>
        <a:xfrm>
          <a:off x="1747503" y="0"/>
          <a:ext cx="1491285" cy="1491436"/>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1" custScaleX="117700" custLinFactNeighborX="-57" custLinFactNeighborY="8177">
        <dgm:presLayoutVars>
          <dgm:chMax val="1"/>
          <dgm:chPref val="1"/>
          <dgm:bulletEnabled val="1"/>
        </dgm:presLayoutVars>
      </dgm:prSet>
      <dgm:spPr/>
    </dgm:pt>
  </dgm:ptLst>
  <dgm:cxnLst>
    <dgm:cxn modelId="{8F542E02-81D1-4FC6-9D7C-10CA270772E1}" srcId="{B1EEC8AA-71AD-4540-9D23-3FCA2048F286}" destId="{5D27FFF9-409C-4A79-A399-FCA821CB7B42}" srcOrd="0" destOrd="0" parTransId="{06952450-E82B-4EFB-B70C-2E7646ADD29F}" sibTransId="{3C278253-8155-4CD6-B63D-C9C4704D6406}"/>
    <dgm:cxn modelId="{5B9A754B-F595-4D71-B551-E84D20910C3D}" type="presOf" srcId="{5D27FFF9-409C-4A79-A399-FCA821CB7B42}" destId="{AB0F659E-F97D-4AFE-B45C-CC73CBD4E72A}"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1004436" y="708507"/>
          <a:ext cx="3346693" cy="3347437"/>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1577167" y="1996620"/>
          <a:ext cx="2198030" cy="9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Calibri"/>
              <a:ea typeface="+mn-ea"/>
              <a:cs typeface="+mn-cs"/>
            </a:rPr>
            <a:t>Guidance for Completing the Task Specifications Tool</a:t>
          </a:r>
        </a:p>
      </dsp:txBody>
      <dsp:txXfrm>
        <a:off x="1577167" y="1996620"/>
        <a:ext cx="2198030" cy="93360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Welcome to the third of four chapters in a digital workbook on designing high-quality three-dimensional science assessment tasks for classroom use. This workbook is intended to help educators design and evaluate high-quality classroom science assessment tasks that provide meaningful information about what students know and can do in science.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digital workbook was developed by edCount, LLC, under the US Department of Education’s Enhanced Assessment Grants Program, CFDA 84.368A.</a:t>
            </a:r>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762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engage in the work of completing the task specifications tool, consider the task features that are necessary to measure the KSAs, how aspects of the task can be varied to shift complexity or focus, and the assessment boundaries to ensure that tasks are not designed to exceed the expectations of the PE.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yourself these important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the features of task situations that allow students to demonstrate the degree to which expectations have been met?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features of any assessment task that are required/necessary to appropriately measure one or more of the KSAs?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features allow for a range of tasks to be developed at varying levels of complexity, which in turn can affect the difficulty of the task?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features allow for a variation in the focus of the task?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features should be included and could be varied to address the characteristics of students, such as their interests, familiarity, and cultural identity, and their provided instruction?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information should not be assessed (i.e., related above grade-level ideas and skills)?</a:t>
            </a: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2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6BC1DB85-7E83-4257-BB80-BBF0CC35AB5D}"/>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600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review some strategies to support your work. Please pause the presentation and take a moment to review this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first element, task features, consider the necessary task features for addressing a KSA or KSAs for the selected PE.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consider those aspects of an assessment task that can be varied to shift complexity or focus. For example, some variable aspects can be used to increase or decrease the complexity of a task. Remember, KSAs vary in their depth and breadth. Therefore, a task could include questions that reflect a range of complexity. One question might measure a KSA that is more discrete and less complex, while another question might address one or more KSAs that reflect all three-dimensions and require higher order reasoning and sense-making. For this element, also consider how tasks might vary to promote engagement and accessibility. An educator might select a topic or text of regional or cultural importance for a group of students. He or she might also consider how information is presented to students, such as through visual representations, videos, audio, and other multimedia, as well as the reading level and amount of text presented to students. Educators must think carefully about how to match aspects of tasks with the characteristics of their students through such considerations as their interests, familiarity, cultural identity, and previous instruction.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as you think about the features of the tasks that need to be evident in any of the products that students are creating, you want to ensure that when developing these tasks, you are not asking students to do things that exceed the expectation of the PE. By referencing the Assessment Boundaries of the PE, as appropriate, you can ensure that you are designing tasks that stay within the boundaries of grade-level or grade-band expectations. </a:t>
            </a: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2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AC1ED187-F5C7-4B6C-9322-3853DDC0F9CF}"/>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076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engage in the work of defining the elements of a task specifications tool either independently, with a partner, or in a small group, we encourage you to refer to a variety of resources, including your unpacking tool for the selected PE, the NGSS resources, and the SCILLSS models, tools, and templates. Notating your use of these resources directly in your task specifications tool is a helpful strategy for tracking your thinking and documenting how you have specifically used the resources to develop the tool. We encourage you to rely on your content knowledge and experience in combination with these resources.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remember that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is a foundational resource as it sets forth a vision for education in the sciences and engineering in which students, over multiple years of school, actively engage in scientific and engineering practices and apply crosscutting concepts to deepen their understanding of the core ideas in these fields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p. 8-9). Further, it describes each of the dimensions in terms of its intent and use and provides narratives that define the expectations by grade 12 goals, the progression of the dimensions across K–12, or grade-band endpoints.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further support, download the Guidance to Complete Activities for the Task Specifications Tool located in the Resources pod. This document offers some additional key aspects, guiding questions, and strategies to support your work. We also provide completed task specifications tools at the elementary, middle, and high school grade bands. Refer to these models as examples of what the outcomes of this process might look like.</a:t>
            </a:r>
          </a:p>
          <a:p>
            <a:br>
              <a:rPr lang="en-US" sz="1200" kern="1200" dirty="0">
                <a:solidFill>
                  <a:schemeClr val="tx1"/>
                </a:solidFill>
                <a:effectLst/>
                <a:latin typeface="+mn-lt"/>
                <a:ea typeface="+mn-ea"/>
                <a:cs typeface="+mn-cs"/>
              </a:rPr>
            </a:br>
            <a:endParaRPr lang="en-US" sz="2600"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pPr defTabSz="963326">
              <a:defRPr/>
            </a:pPr>
            <a:fld id="{157F591F-48A8-46BF-9842-345A827D44AD}" type="slidenum">
              <a:rPr lang="en-US">
                <a:solidFill>
                  <a:prstClr val="black"/>
                </a:solidFill>
                <a:latin typeface="Calibri" panose="020F0502020204030204"/>
              </a:rPr>
              <a:pPr defTabSz="963326">
                <a:defRPr/>
              </a:pPr>
              <a:t>12</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8E2355A7-FCDC-464C-80EC-BE75C33DF3D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62913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module. A glossary of terms and our reference list follow.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engagement in this third chapter of the SCILLSS digital workbook on designing high-quality three-dimensional science assessment tasks for classroom use.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13</a:t>
            </a:fld>
            <a:endParaRPr lang="en-US"/>
          </a:p>
        </p:txBody>
      </p:sp>
    </p:spTree>
    <p:extLst>
      <p:ext uri="{BB962C8B-B14F-4D97-AF65-F5344CB8AC3E}">
        <p14:creationId xmlns:p14="http://schemas.microsoft.com/office/powerpoint/2010/main" val="3989216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14</a:t>
            </a:fld>
            <a:endParaRPr lang="en-US"/>
          </a:p>
        </p:txBody>
      </p:sp>
    </p:spTree>
    <p:extLst>
      <p:ext uri="{BB962C8B-B14F-4D97-AF65-F5344CB8AC3E}">
        <p14:creationId xmlns:p14="http://schemas.microsoft.com/office/powerpoint/2010/main" val="3694352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2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16</a:t>
            </a:fld>
            <a:endParaRPr lang="en-US"/>
          </a:p>
        </p:txBody>
      </p:sp>
    </p:spTree>
    <p:extLst>
      <p:ext uri="{BB962C8B-B14F-4D97-AF65-F5344CB8AC3E}">
        <p14:creationId xmlns:p14="http://schemas.microsoft.com/office/powerpoint/2010/main" val="399108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3 of this workbook includes a series of six modules. Together these six modules provide an in-depth exploration of the second phase of principled assessment design: development of the task specifications tool. In this chapter, we focus on translating the unpacking of the three dimensions of a specific performance expectation, or indicator, into assessment tasks using a task specifications tool. We provide opportunities for you to engage in interactive activities and explore and use our design template to complete your own task specifications tool for a three-dimensional standard.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module, Module 3.5, we offer guiding questions, key strategies, and instructions for completing the process.</a:t>
            </a:r>
          </a:p>
          <a:p>
            <a:pPr marR="0" lvl="0">
              <a:spcBef>
                <a:spcPts val="0"/>
              </a:spcBef>
              <a:spcAft>
                <a:spcPts val="600"/>
              </a:spcAft>
              <a:buFont typeface="Symbol" panose="05050102010706020507" pitchFamily="18" charset="2"/>
              <a:buNone/>
            </a:pPr>
            <a:endParaRPr lang="en-US" dirty="0">
              <a:latin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9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previous Chapter 3 modules, we explored the role of the task specifications tool and key resources for defining the elements of a task specifications tool for a PE, or indicator. We introduced the Task Specifications Tool Template and described its elements. You engaged in an interactive sorting activity to gain a deeper understanding of these elements of the task specifications tool. In the previous modules, we also explored the resources available to support defining the elements of the task specifications tool.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are nearly ready to start developing your own task specifications tool. But before you do, we have some important tips, strategies, and guiding questions to guide your work. By completing Module 3.5, you will have the tools you need to engage in the second phase of principled assessment design and develop your own task specifications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05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get to work. First, you’ll want to gather some key resources. As we shared in previous modules, drafting a task specifications tool for a performance expectation can require referencing many documents and resources. Some key documents to start with include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State Science Standards, the NGSS, NGSS Evidence Statements, NGSS Appendices E, F, and G, and the Unpacking Tool for the selected PE. These resources are provided in the Web Links pod. As you access these materials, think about the easiest way to reference these documents. Some people find it easiest to use paper versions, and some prefer electronic.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you’ve gathered the necessary resources, you are ready to analyze the key aspects and prior knowledge from your completed unpacking tool to define the Knowledge, Skills, and Abilities statements for the selected PE. </a:t>
            </a:r>
          </a:p>
          <a:p>
            <a:endParaRPr lang="en-US" dirty="0"/>
          </a:p>
          <a:p>
            <a:endParaRPr lang="en-US" dirty="0"/>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4</a:t>
            </a:fld>
            <a:endParaRPr lang="en-US"/>
          </a:p>
        </p:txBody>
      </p:sp>
    </p:spTree>
    <p:extLst>
      <p:ext uri="{BB962C8B-B14F-4D97-AF65-F5344CB8AC3E}">
        <p14:creationId xmlns:p14="http://schemas.microsoft.com/office/powerpoint/2010/main" val="217622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task specifications tool identifies the information an educator needs to develop purposeful assessment tasks. To create a task, the educator must define the aspect(s) of the PE to be assessed and make design choices about what information is presented to a student, how it is presented, how the student interacts with the tasks, and how responses are provided.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task specifications tool indicates the elements the educator considers to develop high-quality tasks, including: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knowledge, skills, and abilities of the PE;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kinds of behaviors and performances that show what students should be able to do after instruction;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vehicles (e.g., a model, an argument, a description, a graph, a chart) that contain observable evidence of what students say, do, or make to produce evidence of their learning;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features of task situations that allow students to demonstrate the degree to which expectations have been met;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aspects of an assessment task that can be varied to shift complexity or focus;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information NOT assessed, such as related above grade-level ideas and skills.</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5</a:t>
            </a:fld>
            <a:endParaRPr lang="en-US"/>
          </a:p>
        </p:txBody>
      </p:sp>
    </p:spTree>
    <p:extLst>
      <p:ext uri="{BB962C8B-B14F-4D97-AF65-F5344CB8AC3E}">
        <p14:creationId xmlns:p14="http://schemas.microsoft.com/office/powerpoint/2010/main" val="2047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engage in the process to define the knowledge, skills, and abilities for the selected PE, ask yourself these important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ideas and skills are associated with a PE?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aspects from “unpacking” the dimensions can be combined to represent a construct to be measured (i.e., KSAs)?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KSAs are necessary for students to demonstrate in a task that reflect understanding of the PE?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the KSAs consistent with the expectation of the PE?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the KSAs consistent with the key aspects indicated in </a:t>
            </a:r>
            <a:r>
              <a:rPr lang="en-US" sz="1200" kern="1200">
                <a:solidFill>
                  <a:schemeClr val="tx1"/>
                </a:solidFill>
                <a:effectLst/>
                <a:latin typeface="+mn-lt"/>
                <a:ea typeface="+mn-ea"/>
                <a:cs typeface="+mn-cs"/>
              </a:rPr>
              <a:t>the unpacking </a:t>
            </a:r>
            <a:r>
              <a:rPr lang="en-US" sz="1200" kern="1200" dirty="0">
                <a:solidFill>
                  <a:schemeClr val="tx1"/>
                </a:solidFill>
                <a:effectLst/>
                <a:latin typeface="+mn-lt"/>
                <a:ea typeface="+mn-ea"/>
                <a:cs typeface="+mn-cs"/>
              </a:rPr>
              <a:t>t</a:t>
            </a:r>
            <a:r>
              <a:rPr lang="en-US" sz="1200" kern="1200">
                <a:solidFill>
                  <a:schemeClr val="tx1"/>
                </a:solidFill>
                <a:effectLst/>
                <a:latin typeface="+mn-lt"/>
                <a:ea typeface="+mn-ea"/>
                <a:cs typeface="+mn-cs"/>
              </a:rPr>
              <a:t>ool</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2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18A11AAF-8178-4E06-8C2F-2B2B3B4BA525}"/>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958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review some strategies to support your work. As we discussed previously, there are many resources you can use in combination with your professional expertise. Using these resources, analyze the key aspects and prior knowledge statements from your unpacking tool and consider what knowledge, skills, and abilities are necessary to develop meaningful and interpretable assessment tasks that measure students’ science learning of the selected PE.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remember to consider if the specificity and range of the set of KSAs is sufficient to address the PE as well as support the development of multiple questions within a task. Think about what you want to observe from a performance, product, process, constructed model, written explanation, etc., that will provide sufficient evidence of students’ learning.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2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DAA8E1BC-0E5F-418E-B475-959C06F28383}"/>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45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engage in the process to define the student demonstrations of learning and work products for the selected PE, ask yourself these important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types of performances provide evidence that students have learned the KSAs?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can students demonstrate their learning? What types of responses or artifacts should students produce?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the ways in which students can provide evidence of their learning (e.g., sense-making using the three dimensions)?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does the evidence reflect the selected KSAs?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the kinds of behaviors and performances that show what students should know and be able to do after instruction?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the questions, prompts, or situations that elicit evidence of students’ learning?</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2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DF6E6D4B-9B89-4465-A5E1-DAA1829A499B}"/>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42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review some strategies to support your work. Please pause the presentation and take a moment to review this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define the student demonstrations of learning and work products, consider important design decisions such as what information is presented to students, how it is presented, how students interact with the tasks, and how responses are provided.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student demonstrations of learning, think carefully about the evidence students should demonstrate for the selected KSA or KSAs. Create a list of what students should be able to do to demonstrate that they have met the KSAs. In this list, clearly define the qualities of student performance that constitute student evidence. For example, for a KSA that requires planning an investigation, students will need to demonstrate that they can develop a logical investigation plan, accurately describe the data that will be collected, and identify and interpret the evidence to be derived from the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work product, consider the types and variations of “vehicles” that are intended to contain observable evidence. This includes item types or situations that allow students to demonstrate their learning of the KSAs.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Ultimately, the student demonstrations of learning and work products must support you in making accurate inferences about students’ science learning. Also, what you learn about your students from the elicited evidence will inform your instructional decisions. Will you continue with the instructional sequence as planned? Or will you adjust the design, delivery, and sequence of instruction? If the latter, how might you make instructional decisions at the student level, for a small group of students, or at the class level?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2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BD774498-3E2B-41C3-9745-3F11D877F3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34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3.xml"/><Relationship Id="rId5" Type="http://schemas.openxmlformats.org/officeDocument/2006/relationships/tags" Target="../tags/tag42.xml"/><Relationship Id="rId4" Type="http://schemas.openxmlformats.org/officeDocument/2006/relationships/tags" Target="../tags/tag4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3.xml"/><Relationship Id="rId5" Type="http://schemas.openxmlformats.org/officeDocument/2006/relationships/tags" Target="../tags/tag47.xml"/><Relationship Id="rId4" Type="http://schemas.openxmlformats.org/officeDocument/2006/relationships/tags" Target="../tags/tag4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3.xml"/><Relationship Id="rId4" Type="http://schemas.openxmlformats.org/officeDocument/2006/relationships/tags" Target="../tags/tag5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Master" Target="../slideMasters/slideMaster4.xml"/><Relationship Id="rId5" Type="http://schemas.openxmlformats.org/officeDocument/2006/relationships/tags" Target="../tags/tag74.xml"/><Relationship Id="rId4" Type="http://schemas.openxmlformats.org/officeDocument/2006/relationships/tags" Target="../tags/tag73.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4.xml"/><Relationship Id="rId5" Type="http://schemas.openxmlformats.org/officeDocument/2006/relationships/tags" Target="../tags/tag79.xml"/><Relationship Id="rId4" Type="http://schemas.openxmlformats.org/officeDocument/2006/relationships/tags" Target="../tags/tag78.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slideMaster" Target="../slideMasters/slideMaster4.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Master" Target="../slideMasters/slideMaster4.xml"/><Relationship Id="rId4" Type="http://schemas.openxmlformats.org/officeDocument/2006/relationships/tags" Target="../tags/tag89.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4.xml"/><Relationship Id="rId4" Type="http://schemas.openxmlformats.org/officeDocument/2006/relationships/tags" Target="../tags/tag9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2.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slideMaster" Target="../slideMasters/slideMaster5.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Master" Target="../slideMasters/slideMaster5.xml"/><Relationship Id="rId4" Type="http://schemas.openxmlformats.org/officeDocument/2006/relationships/tags" Target="../tags/tag111.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1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8.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6.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slideMaster" Target="../slideMasters/slideMaster7.xml"/><Relationship Id="rId4" Type="http://schemas.openxmlformats.org/officeDocument/2006/relationships/tags" Target="../tags/tag140.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2.jpeg"/><Relationship Id="rId5" Type="http://schemas.openxmlformats.org/officeDocument/2006/relationships/slideMaster" Target="../slideMasters/slideMaster7.xml"/><Relationship Id="rId4" Type="http://schemas.openxmlformats.org/officeDocument/2006/relationships/tags" Target="../tags/tag14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3.png"/><Relationship Id="rId5" Type="http://schemas.openxmlformats.org/officeDocument/2006/relationships/slideMaster" Target="../slideMasters/slideMaster7.xml"/><Relationship Id="rId4" Type="http://schemas.openxmlformats.org/officeDocument/2006/relationships/tags" Target="../tags/tag14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Master" Target="../slideMasters/slideMaster8.xml"/><Relationship Id="rId5" Type="http://schemas.openxmlformats.org/officeDocument/2006/relationships/tags" Target="../tags/tag158.xml"/><Relationship Id="rId4" Type="http://schemas.openxmlformats.org/officeDocument/2006/relationships/tags" Target="../tags/tag157.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Master" Target="../slideMasters/slideMaster8.xml"/><Relationship Id="rId5" Type="http://schemas.openxmlformats.org/officeDocument/2006/relationships/tags" Target="../tags/tag163.xml"/><Relationship Id="rId4" Type="http://schemas.openxmlformats.org/officeDocument/2006/relationships/tags" Target="../tags/tag162.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slideMaster" Target="../slideMasters/slideMaster8.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slideMaster" Target="../slideMasters/slideMaster8.xml"/><Relationship Id="rId4" Type="http://schemas.openxmlformats.org/officeDocument/2006/relationships/tags" Target="../tags/tag17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slideMaster" Target="../slideMasters/slideMaster8.xml"/><Relationship Id="rId4" Type="http://schemas.openxmlformats.org/officeDocument/2006/relationships/tags" Target="../tags/tag17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4749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Date Placeholder 2"/>
          <p:cNvSpPr>
            <a:spLocks noGrp="1"/>
          </p:cNvSpPr>
          <p:nvPr>
            <p:ph type="dt" sz="half" idx="10"/>
            <p:custDataLst>
              <p:tags r:id="rId3"/>
            </p:custDataLst>
          </p:nvPr>
        </p:nvSpPr>
        <p:spPr>
          <a:xfrm>
            <a:off x="628650" y="6356355"/>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4800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081883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781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4525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36058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244336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83749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94311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58244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32571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2069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28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a:endParaRPr/>
          </a:p>
        </p:txBody>
      </p:sp>
      <p:sp>
        <p:nvSpPr>
          <p:cNvPr id="36" name="Google Shape;36;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88795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1688381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938711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308916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1" y="6356356"/>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6"/>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217864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172445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82310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1" y="6356356"/>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198481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331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447677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216899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3095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900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380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1443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77458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4078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389540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809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572970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972001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17776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14024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2857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tags" Target="../tags/tag37.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6.xml"/><Relationship Id="rId2" Type="http://schemas.openxmlformats.org/officeDocument/2006/relationships/slideLayout" Target="../slideLayouts/slideLayout25.xml"/><Relationship Id="rId16" Type="http://schemas.openxmlformats.org/officeDocument/2006/relationships/tags" Target="../tags/tag3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4.xml"/><Relationship Id="rId10" Type="http://schemas.openxmlformats.org/officeDocument/2006/relationships/slideLayout" Target="../slideLayouts/slideLayout33.xml"/><Relationship Id="rId19"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65.xml"/><Relationship Id="rId18"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69.xml"/><Relationship Id="rId2" Type="http://schemas.openxmlformats.org/officeDocument/2006/relationships/slideLayout" Target="../slideLayouts/slideLayout37.xml"/><Relationship Id="rId16" Type="http://schemas.openxmlformats.org/officeDocument/2006/relationships/tags" Target="../tags/tag68.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67.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ags" Target="../tags/tag97.xml"/><Relationship Id="rId2" Type="http://schemas.openxmlformats.org/officeDocument/2006/relationships/slideLayout" Target="../slideLayouts/slideLayout48.xml"/><Relationship Id="rId16" Type="http://schemas.openxmlformats.org/officeDocument/2006/relationships/tags" Target="../tags/tag9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9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9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emf"/><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1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ags" Target="../tags/tag122.xml"/><Relationship Id="rId2" Type="http://schemas.openxmlformats.org/officeDocument/2006/relationships/slideLayout" Target="../slideLayouts/slideLayout73.xml"/><Relationship Id="rId16" Type="http://schemas.openxmlformats.org/officeDocument/2006/relationships/tags" Target="../tags/tag12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ags" Target="../tags/tag120.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ags" Target="../tags/tag11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ags" Target="../tags/tag149.xml"/><Relationship Id="rId18" Type="http://schemas.openxmlformats.org/officeDocument/2006/relationships/image" Target="../media/image1.e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17" Type="http://schemas.openxmlformats.org/officeDocument/2006/relationships/tags" Target="../tags/tag153.xml"/><Relationship Id="rId2" Type="http://schemas.openxmlformats.org/officeDocument/2006/relationships/slideLayout" Target="../slideLayouts/slideLayout85.xml"/><Relationship Id="rId16" Type="http://schemas.openxmlformats.org/officeDocument/2006/relationships/tags" Target="../tags/tag15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151.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ags" Target="../tags/tag1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6"/>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8"/>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0" r:id="rId12"/>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6605502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35378704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112455821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4.emf"/><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8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95.xml"/><Relationship Id="rId5" Type="http://schemas.openxmlformats.org/officeDocument/2006/relationships/image" Target="../media/image2.jpe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image" Target="../media/image8.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3.xml"/><Relationship Id="rId1" Type="http://schemas.openxmlformats.org/officeDocument/2006/relationships/tags" Target="../tags/tag198.xml"/></Relationships>
</file>

<file path=ppt/slides/_rels/slide16.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2.jpe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5.xml"/><Relationship Id="rId1" Type="http://schemas.openxmlformats.org/officeDocument/2006/relationships/tags" Target="../tags/tag18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8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099" y="640081"/>
            <a:ext cx="3672839" cy="3538217"/>
          </a:xfrm>
          <a:noFill/>
        </p:spPr>
        <p:txBody>
          <a:bodyPr vert="horz" lIns="91440" tIns="45720" rIns="91440" bIns="45720" rtlCol="0">
            <a:normAutofit/>
          </a:bodyPr>
          <a:lstStyle/>
          <a:p>
            <a:pPr algn="l"/>
            <a:r>
              <a:rPr lang="en-US" sz="3800" dirty="0">
                <a:effectLst/>
              </a:rPr>
              <a:t>Designing High-Quality Three-Dimensional Science Assessments for Classroom Use</a:t>
            </a:r>
          </a:p>
        </p:txBody>
      </p:sp>
      <p:sp>
        <p:nvSpPr>
          <p:cNvPr id="3" name="Subtitle 2"/>
          <p:cNvSpPr>
            <a:spLocks noGrp="1"/>
          </p:cNvSpPr>
          <p:nvPr>
            <p:ph type="subTitle" idx="1"/>
            <p:custDataLst>
              <p:tags r:id="rId3"/>
            </p:custDataLst>
          </p:nvPr>
        </p:nvSpPr>
        <p:spPr>
          <a:xfrm>
            <a:off x="4991099" y="4660903"/>
            <a:ext cx="3672840" cy="1557017"/>
          </a:xfrm>
          <a:noFill/>
        </p:spPr>
        <p:txBody>
          <a:bodyPr vert="horz" lIns="91440" tIns="45720" rIns="91440" bIns="45720" rtlCol="0" anchor="t">
            <a:normAutofit/>
          </a:bodyPr>
          <a:lstStyle/>
          <a:p>
            <a:pPr algn="l"/>
            <a:r>
              <a:rPr lang="en-US" b="1" dirty="0"/>
              <a:t>Chapter 3: Development of the Task Specifications Tool</a:t>
            </a:r>
            <a:endParaRPr lang="en-US" b="1" dirty="0">
              <a:cs typeface="Calibri"/>
            </a:endParaRPr>
          </a:p>
          <a:p>
            <a:pPr algn="l"/>
            <a:r>
              <a:rPr lang="en-US" b="1" dirty="0">
                <a:cs typeface="Calibri"/>
              </a:rPr>
              <a:t>Module 3.5: Guidance for Completing the Task Specifications Tool</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7"/>
          <a:stretch>
            <a:fillRect/>
          </a:stretch>
        </p:blipFill>
        <p:spPr>
          <a:xfrm>
            <a:off x="724875" y="1870738"/>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C7E9C1B-0A66-45ED-A75C-1A8B85BDF77B}"/>
              </a:ext>
            </a:extLst>
          </p:cNvPr>
          <p:cNvSpPr/>
          <p:nvPr/>
        </p:nvSpPr>
        <p:spPr>
          <a:xfrm>
            <a:off x="4572000" y="6157297"/>
            <a:ext cx="4563313" cy="700704"/>
          </a:xfrm>
          <a:prstGeom prst="rect">
            <a:avLst/>
          </a:prstGeom>
          <a:solidFill>
            <a:schemeClr val="bg1">
              <a:alpha val="50000"/>
            </a:schemeClr>
          </a:solidFill>
          <a:ln>
            <a:solidFill>
              <a:schemeClr val="bg1"/>
            </a:solidFill>
          </a:ln>
        </p:spPr>
        <p:txBody>
          <a:bodyPr wrap="square">
            <a:noAutofit/>
          </a:bodyPr>
          <a:lstStyle/>
          <a:p>
            <a:pPr lvl="0" algn="ctr" defTabSz="914400">
              <a:spcBef>
                <a:spcPct val="20000"/>
              </a:spcBef>
              <a:defRPr/>
            </a:pPr>
            <a:r>
              <a:rPr lang="en-US" sz="1000" dirty="0">
                <a:solidFill>
                  <a:sysClr val="windowText" lastClr="000000"/>
                </a:solidFill>
              </a:rPr>
              <a:t>This digital workbook on designing high quality three-dimensional science assessment tasks for classroom use was developed by edCount, LLC, under</a:t>
            </a:r>
            <a:br>
              <a:rPr lang="en-US" sz="1000" dirty="0">
                <a:solidFill>
                  <a:sysClr val="windowText" lastClr="000000"/>
                </a:solidFill>
              </a:rPr>
            </a:br>
            <a:r>
              <a:rPr lang="en-US" sz="1000" dirty="0">
                <a:solidFill>
                  <a:sysClr val="windowText" lastClr="000000"/>
                </a:solidFill>
              </a:rPr>
              <a:t>Enhanced Assessment Grants Program, CFDA 84.368A.</a:t>
            </a:r>
          </a:p>
        </p:txBody>
      </p:sp>
      <p:sp>
        <p:nvSpPr>
          <p:cNvPr id="6" name="Rectangle 5">
            <a:extLst>
              <a:ext uri="{FF2B5EF4-FFF2-40B4-BE49-F238E27FC236}">
                <a16:creationId xmlns:a16="http://schemas.microsoft.com/office/drawing/2014/main" id="{48FC7FDB-F0C0-47E6-A336-1954C6C5ED36}"/>
              </a:ext>
            </a:extLst>
          </p:cNvPr>
          <p:cNvSpPr/>
          <p:nvPr/>
        </p:nvSpPr>
        <p:spPr>
          <a:xfrm>
            <a:off x="7943161" y="94745"/>
            <a:ext cx="1131190" cy="80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0860EA-F9CC-4608-8721-07EABCA9D0D2}"/>
              </a:ext>
            </a:extLst>
          </p:cNvPr>
          <p:cNvSpPr/>
          <p:nvPr/>
        </p:nvSpPr>
        <p:spPr>
          <a:xfrm>
            <a:off x="8095561" y="247145"/>
            <a:ext cx="978790" cy="95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4820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a:xfrm>
            <a:off x="353961" y="297917"/>
            <a:ext cx="8229600" cy="1143000"/>
          </a:xfrm>
        </p:spPr>
        <p:txBody>
          <a:bodyPr>
            <a:noAutofit/>
          </a:bodyPr>
          <a:lstStyle/>
          <a:p>
            <a:r>
              <a:rPr lang="en-US" sz="3200" dirty="0">
                <a:effectLst/>
              </a:rPr>
              <a:t>Guiding Questions for Completing the TFs, Aspects of the task that can be varied, and ABs </a:t>
            </a:r>
            <a:br>
              <a:rPr lang="en-US" sz="3200" dirty="0">
                <a:effectLst/>
              </a:rPr>
            </a:br>
            <a:r>
              <a:rPr lang="en-US" sz="3200" dirty="0">
                <a:effectLst/>
              </a:rPr>
              <a:t>for the Task Specifications Tool</a:t>
            </a:r>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a:xfrm>
            <a:off x="457200" y="1799562"/>
            <a:ext cx="8229600" cy="4784118"/>
          </a:xfrm>
        </p:spPr>
        <p:txBody>
          <a:bodyPr>
            <a:normAutofit fontScale="70000" lnSpcReduction="20000"/>
          </a:bodyPr>
          <a:lstStyle/>
          <a:p>
            <a:pPr marL="228600" indent="-228600">
              <a:lnSpc>
                <a:spcPct val="100000"/>
              </a:lnSpc>
              <a:spcBef>
                <a:spcPts val="0"/>
              </a:spcBef>
              <a:spcAft>
                <a:spcPts val="600"/>
              </a:spcAft>
            </a:pPr>
            <a:r>
              <a:rPr lang="en-US" sz="3100" dirty="0"/>
              <a:t>What are the features of task situations that allow students to demonstrate the degree to which expectations have been met?</a:t>
            </a:r>
          </a:p>
          <a:p>
            <a:pPr marL="228600" indent="-228600">
              <a:lnSpc>
                <a:spcPct val="100000"/>
              </a:lnSpc>
              <a:spcBef>
                <a:spcPts val="0"/>
              </a:spcBef>
              <a:spcAft>
                <a:spcPts val="600"/>
              </a:spcAft>
            </a:pPr>
            <a:r>
              <a:rPr lang="en-US" sz="3100" dirty="0"/>
              <a:t>What are features of any assessment task that are required/necessary to appropriately measure one or more of the KSAs?</a:t>
            </a:r>
          </a:p>
          <a:p>
            <a:pPr marL="228600" indent="-228600">
              <a:lnSpc>
                <a:spcPct val="100000"/>
              </a:lnSpc>
              <a:spcBef>
                <a:spcPts val="0"/>
              </a:spcBef>
              <a:spcAft>
                <a:spcPts val="600"/>
              </a:spcAft>
            </a:pPr>
            <a:r>
              <a:rPr lang="en-US" sz="3100" dirty="0"/>
              <a:t>What features allow for a range of tasks to be developed at varying levels of complexity, which, in turn, can affect the difficulty of the task?</a:t>
            </a:r>
          </a:p>
          <a:p>
            <a:pPr marL="228600" indent="-228600">
              <a:lnSpc>
                <a:spcPct val="100000"/>
              </a:lnSpc>
              <a:spcBef>
                <a:spcPts val="0"/>
              </a:spcBef>
              <a:spcAft>
                <a:spcPts val="600"/>
              </a:spcAft>
            </a:pPr>
            <a:r>
              <a:rPr lang="en-US" sz="3100" dirty="0"/>
              <a:t>What features allow for a variation in the focus of the task?</a:t>
            </a:r>
          </a:p>
          <a:p>
            <a:pPr marL="228600" indent="-228600">
              <a:lnSpc>
                <a:spcPct val="100000"/>
              </a:lnSpc>
              <a:spcBef>
                <a:spcPts val="0"/>
              </a:spcBef>
              <a:spcAft>
                <a:spcPts val="600"/>
              </a:spcAft>
            </a:pPr>
            <a:r>
              <a:rPr lang="en-US" sz="3100" dirty="0"/>
              <a:t>What features should be included and could be varied to address the characteristics of students, such as their interests, familiarity, and cultural identity, and their provided instruction?</a:t>
            </a:r>
          </a:p>
          <a:p>
            <a:pPr marL="228600" indent="-228600">
              <a:lnSpc>
                <a:spcPct val="100000"/>
              </a:lnSpc>
              <a:spcBef>
                <a:spcPts val="0"/>
              </a:spcBef>
              <a:spcAft>
                <a:spcPts val="600"/>
              </a:spcAft>
            </a:pPr>
            <a:r>
              <a:rPr lang="en-US" sz="3100" dirty="0"/>
              <a:t>What information should not be assessed (i.e., related above grade-level ideas and skills)?</a:t>
            </a:r>
          </a:p>
          <a:p>
            <a:pPr marL="457200" lvl="1" indent="-228600">
              <a:lnSpc>
                <a:spcPct val="100000"/>
              </a:lnSpc>
              <a:spcBef>
                <a:spcPts val="0"/>
              </a:spcBef>
              <a:spcAft>
                <a:spcPts val="600"/>
              </a:spcAft>
            </a:pPr>
            <a:endParaRPr lang="en-US" sz="2400" dirty="0"/>
          </a:p>
          <a:p>
            <a:pPr marL="457200" lvl="1" indent="-228600">
              <a:lnSpc>
                <a:spcPct val="100000"/>
              </a:lnSpc>
              <a:spcBef>
                <a:spcPts val="0"/>
              </a:spcBef>
              <a:spcAft>
                <a:spcPts val="600"/>
              </a:spcAft>
            </a:pPr>
            <a:endParaRPr lang="en-US" sz="2400" dirty="0">
              <a:highlight>
                <a:srgbClr val="FFFF00"/>
              </a:highlight>
            </a:endParaRPr>
          </a:p>
          <a:p>
            <a:pPr marL="342891" lvl="1" indent="0">
              <a:buNone/>
            </a:pPr>
            <a:endParaRPr lang="en-US" sz="1500" dirty="0">
              <a:latin typeface="Tahoma" panose="020B060403050404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788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a:xfrm>
            <a:off x="324465" y="274320"/>
            <a:ext cx="8229600" cy="1143000"/>
          </a:xfrm>
        </p:spPr>
        <p:txBody>
          <a:bodyPr>
            <a:normAutofit fontScale="90000"/>
          </a:bodyPr>
          <a:lstStyle/>
          <a:p>
            <a:r>
              <a:rPr lang="en-US" sz="3400" dirty="0">
                <a:effectLst/>
              </a:rPr>
              <a:t>Strategies for Completing the TFs, </a:t>
            </a:r>
            <a:r>
              <a:rPr lang="en-US" sz="3600" dirty="0"/>
              <a:t>Aspects of the task that can be varied, </a:t>
            </a:r>
            <a:r>
              <a:rPr lang="en-US" sz="3400" dirty="0">
                <a:effectLst/>
              </a:rPr>
              <a:t>and ABs for the Task Specifications Tool</a:t>
            </a:r>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p:txBody>
          <a:bodyPr>
            <a:normAutofit fontScale="92500" lnSpcReduction="20000"/>
          </a:bodyPr>
          <a:lstStyle/>
          <a:p>
            <a:pPr marL="228600" indent="-228600">
              <a:lnSpc>
                <a:spcPct val="100000"/>
              </a:lnSpc>
              <a:spcBef>
                <a:spcPts val="0"/>
              </a:spcBef>
              <a:spcAft>
                <a:spcPts val="600"/>
              </a:spcAft>
            </a:pPr>
            <a:r>
              <a:rPr lang="en-US" sz="2800" dirty="0"/>
              <a:t>Use the following strategies to complete the Task Specifications Tool:</a:t>
            </a:r>
          </a:p>
          <a:p>
            <a:pPr marL="457200" lvl="1">
              <a:lnSpc>
                <a:spcPct val="100000"/>
              </a:lnSpc>
              <a:spcBef>
                <a:spcPts val="0"/>
              </a:spcBef>
              <a:spcAft>
                <a:spcPts val="600"/>
              </a:spcAft>
              <a:buFont typeface="Calibri" panose="020F0502020204030204" pitchFamily="34" charset="0"/>
              <a:buChar char="‒"/>
            </a:pPr>
            <a:r>
              <a:rPr lang="en-US" sz="2200" dirty="0"/>
              <a:t>Consider the necessary task features for addressing a KSA or KSAs for the selected PE.</a:t>
            </a:r>
          </a:p>
          <a:p>
            <a:pPr marL="457200" lvl="1">
              <a:lnSpc>
                <a:spcPct val="100000"/>
              </a:lnSpc>
              <a:spcBef>
                <a:spcPts val="0"/>
              </a:spcBef>
              <a:spcAft>
                <a:spcPts val="600"/>
              </a:spcAft>
              <a:buFont typeface="Calibri" panose="020F0502020204030204" pitchFamily="34" charset="0"/>
              <a:buChar char="‒"/>
            </a:pPr>
            <a:r>
              <a:rPr lang="en-US" sz="2200" dirty="0"/>
              <a:t>Consider the range of phenomena or design problems that might be included in a task scenario or context.</a:t>
            </a:r>
          </a:p>
          <a:p>
            <a:pPr marL="457200" lvl="1">
              <a:lnSpc>
                <a:spcPct val="100000"/>
              </a:lnSpc>
              <a:spcBef>
                <a:spcPts val="0"/>
              </a:spcBef>
              <a:spcAft>
                <a:spcPts val="600"/>
              </a:spcAft>
              <a:buFont typeface="Calibri" panose="020F0502020204030204" pitchFamily="34" charset="0"/>
              <a:buChar char="‒"/>
            </a:pPr>
            <a:r>
              <a:rPr lang="en-US" sz="2200" dirty="0"/>
              <a:t>Consider how to promote engagement regarding students’ interests, familiarity (e.g., local or regional topics, opportunities for instruction), and cultural identities.</a:t>
            </a:r>
          </a:p>
          <a:p>
            <a:pPr marL="457200" lvl="1">
              <a:lnSpc>
                <a:spcPct val="100000"/>
              </a:lnSpc>
              <a:spcBef>
                <a:spcPts val="0"/>
              </a:spcBef>
              <a:spcAft>
                <a:spcPts val="600"/>
              </a:spcAft>
              <a:buFont typeface="Calibri" panose="020F0502020204030204" pitchFamily="34" charset="0"/>
              <a:buChar char="‒"/>
            </a:pPr>
            <a:r>
              <a:rPr lang="en-US" sz="2200" dirty="0"/>
              <a:t>Consider the reading level, the amount of reading/text, the clarity and conciseness of the text, the use of graphics, symbols, and equations, etc., and how these each might be varied to ensure tasks are accessible to all students.</a:t>
            </a:r>
          </a:p>
          <a:p>
            <a:pPr marL="457200" lvl="1">
              <a:lnSpc>
                <a:spcPct val="100000"/>
              </a:lnSpc>
              <a:spcBef>
                <a:spcPts val="0"/>
              </a:spcBef>
              <a:spcAft>
                <a:spcPts val="600"/>
              </a:spcAft>
              <a:buFont typeface="Calibri" panose="020F0502020204030204" pitchFamily="34" charset="0"/>
              <a:buChar char="‒"/>
            </a:pPr>
            <a:r>
              <a:rPr lang="en-US" sz="2200" dirty="0"/>
              <a:t>Reference the “Clarification Statement” in the PE as appropriate. </a:t>
            </a:r>
          </a:p>
          <a:p>
            <a:pPr marL="457200" lvl="1">
              <a:lnSpc>
                <a:spcPct val="100000"/>
              </a:lnSpc>
              <a:spcBef>
                <a:spcPts val="0"/>
              </a:spcBef>
              <a:spcAft>
                <a:spcPts val="600"/>
              </a:spcAft>
              <a:buFont typeface="Calibri" panose="020F0502020204030204" pitchFamily="34" charset="0"/>
              <a:buChar char="‒"/>
            </a:pPr>
            <a:r>
              <a:rPr lang="en-US" sz="2200" dirty="0"/>
              <a:t>Review the “Assessment Boundaries” in the PE as appropriate.</a:t>
            </a:r>
            <a:endParaRPr lang="en-US" sz="2400" dirty="0"/>
          </a:p>
          <a:p>
            <a:pPr marL="457200" lvl="1">
              <a:lnSpc>
                <a:spcPct val="100000"/>
              </a:lnSpc>
              <a:spcBef>
                <a:spcPts val="0"/>
              </a:spcBef>
              <a:spcAft>
                <a:spcPts val="600"/>
              </a:spcAft>
              <a:buFont typeface="Calibri" panose="020F0502020204030204" pitchFamily="34" charset="0"/>
              <a:buChar char="‒"/>
            </a:pPr>
            <a:endParaRPr lang="en-US" sz="2400" dirty="0"/>
          </a:p>
          <a:p>
            <a:pPr marL="457200" lvl="1" indent="-228600">
              <a:lnSpc>
                <a:spcPct val="100000"/>
              </a:lnSpc>
              <a:spcBef>
                <a:spcPts val="0"/>
              </a:spcBef>
              <a:spcAft>
                <a:spcPts val="600"/>
              </a:spcAft>
            </a:pPr>
            <a:endParaRPr lang="en-US" sz="2400" dirty="0">
              <a:highlight>
                <a:srgbClr val="FFFF00"/>
              </a:highlight>
            </a:endParaRPr>
          </a:p>
        </p:txBody>
      </p:sp>
    </p:spTree>
    <p:custDataLst>
      <p:tags r:id="rId1"/>
    </p:custDataLst>
    <p:extLst>
      <p:ext uri="{BB962C8B-B14F-4D97-AF65-F5344CB8AC3E}">
        <p14:creationId xmlns:p14="http://schemas.microsoft.com/office/powerpoint/2010/main" val="17687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2E0934-BB55-47B4-AB8A-94EF2330C171}"/>
              </a:ext>
            </a:extLst>
          </p:cNvPr>
          <p:cNvSpPr>
            <a:spLocks noGrp="1"/>
          </p:cNvSpPr>
          <p:nvPr>
            <p:ph type="title"/>
          </p:nvPr>
        </p:nvSpPr>
        <p:spPr>
          <a:xfrm>
            <a:off x="324342" y="314052"/>
            <a:ext cx="3708114" cy="1622321"/>
          </a:xfrm>
        </p:spPr>
        <p:txBody>
          <a:bodyPr vert="horz" lIns="91440" tIns="45720" rIns="91440" bIns="45720" rtlCol="0" anchor="ctr">
            <a:normAutofit fontScale="90000"/>
          </a:bodyPr>
          <a:lstStyle/>
          <a:p>
            <a:r>
              <a:rPr lang="en-US" dirty="0"/>
              <a:t>Task Specifications  Tool Development</a:t>
            </a:r>
          </a:p>
        </p:txBody>
      </p:sp>
      <p:sp>
        <p:nvSpPr>
          <p:cNvPr id="10" name="Content Placeholder 2">
            <a:extLst>
              <a:ext uri="{FF2B5EF4-FFF2-40B4-BE49-F238E27FC236}">
                <a16:creationId xmlns:a16="http://schemas.microsoft.com/office/drawing/2014/main" id="{4243D719-D87A-442E-BF16-4CF3DFF0A115}"/>
              </a:ext>
            </a:extLst>
          </p:cNvPr>
          <p:cNvSpPr>
            <a:spLocks noGrp="1"/>
          </p:cNvSpPr>
          <p:nvPr>
            <p:ph idx="1"/>
          </p:nvPr>
        </p:nvSpPr>
        <p:spPr>
          <a:xfrm>
            <a:off x="363162" y="2748739"/>
            <a:ext cx="3843389" cy="3991274"/>
          </a:xfrm>
        </p:spPr>
        <p:txBody>
          <a:bodyPr>
            <a:normAutofit lnSpcReduction="10000"/>
          </a:bodyPr>
          <a:lstStyle/>
          <a:p>
            <a:pPr marL="228600" lvl="0" indent="-228600">
              <a:spcBef>
                <a:spcPts val="0"/>
              </a:spcBef>
              <a:spcAft>
                <a:spcPts val="600"/>
              </a:spcAft>
            </a:pPr>
            <a:r>
              <a:rPr lang="en-US" sz="1600" dirty="0"/>
              <a:t>Access these grade or grade-band specific documents:</a:t>
            </a:r>
          </a:p>
          <a:p>
            <a:pPr marL="571491" lvl="1" indent="-228600">
              <a:spcBef>
                <a:spcPts val="0"/>
              </a:spcBef>
              <a:spcAft>
                <a:spcPts val="600"/>
              </a:spcAft>
            </a:pPr>
            <a:r>
              <a:rPr lang="en-US" sz="1600" i="1" dirty="0"/>
              <a:t>Completed Unpacking Tool </a:t>
            </a:r>
          </a:p>
          <a:p>
            <a:pPr marL="571491" lvl="1" indent="-228600">
              <a:spcBef>
                <a:spcPts val="0"/>
              </a:spcBef>
              <a:spcAft>
                <a:spcPts val="600"/>
              </a:spcAft>
            </a:pPr>
            <a:r>
              <a:rPr lang="en-US" sz="1600" i="1" dirty="0"/>
              <a:t>A Framework for K-12 Science Education</a:t>
            </a:r>
          </a:p>
          <a:p>
            <a:pPr marL="571491" lvl="1" indent="-228600">
              <a:spcBef>
                <a:spcPts val="0"/>
              </a:spcBef>
              <a:spcAft>
                <a:spcPts val="600"/>
              </a:spcAft>
            </a:pPr>
            <a:r>
              <a:rPr lang="en-US" sz="1600" i="1" dirty="0"/>
              <a:t>Next Generation Science Standards</a:t>
            </a:r>
          </a:p>
          <a:p>
            <a:pPr marL="571491" lvl="1" indent="-228600">
              <a:spcBef>
                <a:spcPts val="0"/>
              </a:spcBef>
              <a:spcAft>
                <a:spcPts val="600"/>
              </a:spcAft>
            </a:pPr>
            <a:r>
              <a:rPr lang="en-US" sz="1600" i="1" dirty="0"/>
              <a:t>NGSS Evidence Statements</a:t>
            </a:r>
          </a:p>
          <a:p>
            <a:pPr marL="571491" lvl="1" indent="-228600">
              <a:spcBef>
                <a:spcPts val="0"/>
              </a:spcBef>
              <a:spcAft>
                <a:spcPts val="600"/>
              </a:spcAft>
            </a:pPr>
            <a:r>
              <a:rPr lang="en-US" sz="1600" i="1" dirty="0"/>
              <a:t>NGSS Appendices E, F, and G</a:t>
            </a:r>
          </a:p>
          <a:p>
            <a:pPr marL="571491" lvl="1" indent="-228600">
              <a:spcBef>
                <a:spcPts val="0"/>
              </a:spcBef>
              <a:spcAft>
                <a:spcPts val="600"/>
              </a:spcAft>
            </a:pPr>
            <a:r>
              <a:rPr lang="en-US" sz="1600" i="1" dirty="0"/>
              <a:t>SCILLSS Model Task Specifications Tools</a:t>
            </a:r>
          </a:p>
          <a:p>
            <a:pPr marL="571491" lvl="1" indent="-228600">
              <a:spcBef>
                <a:spcPts val="0"/>
              </a:spcBef>
              <a:spcAft>
                <a:spcPts val="600"/>
              </a:spcAft>
            </a:pPr>
            <a:r>
              <a:rPr lang="en-US" sz="1600" i="1" dirty="0"/>
              <a:t>Guidance to Complete Activities—Task Specifications Tool</a:t>
            </a:r>
          </a:p>
          <a:p>
            <a:pPr marL="571491" lvl="1" indent="-228600">
              <a:spcBef>
                <a:spcPts val="0"/>
              </a:spcBef>
              <a:spcAft>
                <a:spcPts val="600"/>
              </a:spcAft>
            </a:pPr>
            <a:r>
              <a:rPr lang="en-US" sz="1600" i="1" dirty="0"/>
              <a:t>Task Specifications Tool Template</a:t>
            </a:r>
          </a:p>
          <a:p>
            <a:pPr marL="228600" lvl="0" indent="-228600">
              <a:spcBef>
                <a:spcPts val="0"/>
              </a:spcBef>
              <a:spcAft>
                <a:spcPts val="600"/>
              </a:spcAft>
            </a:pPr>
            <a:r>
              <a:rPr lang="en-US" sz="1600" dirty="0"/>
              <a:t>Complete the Task Specifications Tool for your grade or grade band independently, with a partner, or in a small group. </a:t>
            </a:r>
          </a:p>
        </p:txBody>
      </p:sp>
      <p:sp>
        <p:nvSpPr>
          <p:cNvPr id="71"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557784"/>
            <a:ext cx="384765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result for collaboration clip art">
            <a:extLst>
              <a:ext uri="{FF2B5EF4-FFF2-40B4-BE49-F238E27FC236}">
                <a16:creationId xmlns:a16="http://schemas.microsoft.com/office/drawing/2014/main" id="{4D9800D5-D958-4D9C-A8D6-439B95E4AD8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78531" y="2442148"/>
            <a:ext cx="3356649" cy="1970456"/>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5EE63F-2F95-433F-9412-7A9E3B13D61F}"/>
              </a:ext>
            </a:extLst>
          </p:cNvPr>
          <p:cNvSpPr txBox="1"/>
          <p:nvPr/>
        </p:nvSpPr>
        <p:spPr>
          <a:xfrm>
            <a:off x="324342" y="1752887"/>
            <a:ext cx="3996152" cy="954107"/>
          </a:xfrm>
          <a:prstGeom prst="rect">
            <a:avLst/>
          </a:prstGeom>
          <a:noFill/>
        </p:spPr>
        <p:txBody>
          <a:bodyPr wrap="square" rtlCol="0">
            <a:spAutoFit/>
          </a:bodyPr>
          <a:lstStyle/>
          <a:p>
            <a:pPr>
              <a:spcAft>
                <a:spcPts val="600"/>
              </a:spcAft>
            </a:pPr>
            <a:r>
              <a:rPr lang="en-US" sz="2800" dirty="0"/>
              <a:t>Ready to develop the task specifications tool?</a:t>
            </a:r>
          </a:p>
        </p:txBody>
      </p:sp>
    </p:spTree>
    <p:custDataLst>
      <p:tags r:id="rId1"/>
    </p:custDataLst>
    <p:extLst>
      <p:ext uri="{BB962C8B-B14F-4D97-AF65-F5344CB8AC3E}">
        <p14:creationId xmlns:p14="http://schemas.microsoft.com/office/powerpoint/2010/main" val="207635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30" y="595421"/>
            <a:ext cx="5786770" cy="5658438"/>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3" y="2546823"/>
            <a:ext cx="2961201" cy="2383844"/>
          </a:xfrm>
        </p:spPr>
        <p:txBody>
          <a:bodyPr vert="horz" lIns="91440" tIns="45720" rIns="91440" bIns="45720" rtlCol="0" anchor="t">
            <a:normAutofit/>
          </a:bodyPr>
          <a:lstStyle/>
          <a:p>
            <a:pPr defTabSz="914400"/>
            <a:r>
              <a:rPr lang="en-US" sz="3800" dirty="0">
                <a:effectLst/>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3" name="Rectangle 2">
            <a:extLst>
              <a:ext uri="{FF2B5EF4-FFF2-40B4-BE49-F238E27FC236}">
                <a16:creationId xmlns:a16="http://schemas.microsoft.com/office/drawing/2014/main" id="{4124832C-7055-4E5E-8BF0-4DEFD3D91E87}"/>
              </a:ext>
            </a:extLst>
          </p:cNvPr>
          <p:cNvSpPr/>
          <p:nvPr/>
        </p:nvSpPr>
        <p:spPr>
          <a:xfrm>
            <a:off x="7713406" y="147484"/>
            <a:ext cx="1430594" cy="634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Tree>
    <p:custDataLst>
      <p:tags r:id="rId1"/>
    </p:custDataLst>
    <p:extLst>
      <p:ext uri="{BB962C8B-B14F-4D97-AF65-F5344CB8AC3E}">
        <p14:creationId xmlns:p14="http://schemas.microsoft.com/office/powerpoint/2010/main" val="334254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dirty="0"/>
              <a:t>Please refer to the SCILLSS Glossary for operational definitions of terms used.</a:t>
            </a:r>
          </a:p>
        </p:txBody>
      </p:sp>
      <p:pic>
        <p:nvPicPr>
          <p:cNvPr id="4" name="Picture 3">
            <a:extLst>
              <a:ext uri="{FF2B5EF4-FFF2-40B4-BE49-F238E27FC236}">
                <a16:creationId xmlns:a16="http://schemas.microsoft.com/office/drawing/2014/main" id="{9E3745D0-91BB-4934-B906-4BB1E47BDFDB}"/>
              </a:ext>
            </a:extLst>
          </p:cNvPr>
          <p:cNvPicPr>
            <a:picLocks noChangeAspect="1"/>
          </p:cNvPicPr>
          <p:nvPr/>
        </p:nvPicPr>
        <p:blipFill>
          <a:blip r:embed="rId5"/>
          <a:stretch>
            <a:fillRect/>
          </a:stretch>
        </p:blipFill>
        <p:spPr>
          <a:xfrm>
            <a:off x="685800" y="2268732"/>
            <a:ext cx="7638393" cy="4242540"/>
          </a:xfrm>
          <a:prstGeom prst="rect">
            <a:avLst/>
          </a:prstGeom>
        </p:spPr>
      </p:pic>
    </p:spTree>
    <p:custDataLst>
      <p:tags r:id="rId1"/>
    </p:custDataLst>
    <p:extLst>
      <p:ext uri="{BB962C8B-B14F-4D97-AF65-F5344CB8AC3E}">
        <p14:creationId xmlns:p14="http://schemas.microsoft.com/office/powerpoint/2010/main" val="320550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2FF3-C211-4C60-A51C-AEA6DEF30018}"/>
              </a:ext>
            </a:extLst>
          </p:cNvPr>
          <p:cNvSpPr>
            <a:spLocks noGrp="1"/>
          </p:cNvSpPr>
          <p:nvPr>
            <p:ph type="title"/>
          </p:nvPr>
        </p:nvSpPr>
        <p:spPr/>
        <p:txBody>
          <a:bodyPr vert="horz" lIns="91440" tIns="45720" rIns="91440" bIns="45720" rtlCol="0" anchor="ctr">
            <a:noAutofit/>
          </a:bodyPr>
          <a:lstStyle/>
          <a:p>
            <a:pPr defTabSz="685783"/>
            <a:r>
              <a:rPr lang="en-US" sz="3200" dirty="0"/>
              <a:t>Resources</a:t>
            </a:r>
          </a:p>
        </p:txBody>
      </p:sp>
      <p:sp>
        <p:nvSpPr>
          <p:cNvPr id="3" name="Content Placeholder 2">
            <a:extLst>
              <a:ext uri="{FF2B5EF4-FFF2-40B4-BE49-F238E27FC236}">
                <a16:creationId xmlns:a16="http://schemas.microsoft.com/office/drawing/2014/main" id="{43A37BC2-2189-4045-94F0-9673B346051C}"/>
              </a:ext>
            </a:extLst>
          </p:cNvPr>
          <p:cNvSpPr>
            <a:spLocks noGrp="1"/>
          </p:cNvSpPr>
          <p:nvPr>
            <p:ph idx="1"/>
          </p:nvPr>
        </p:nvSpPr>
        <p:spPr/>
        <p:txBody>
          <a:bodyPr>
            <a:normAutofit lnSpcReduction="10000"/>
          </a:bodyPr>
          <a:lstStyle/>
          <a:p>
            <a:pPr marL="0" indent="0">
              <a:buNone/>
            </a:pPr>
            <a:r>
              <a:rPr lang="en-US" sz="2400" dirty="0"/>
              <a:t>In the Web Links pod, you can find the following resources:</a:t>
            </a:r>
          </a:p>
          <a:p>
            <a:r>
              <a:rPr lang="en-US" sz="2400" dirty="0"/>
              <a:t>A Framework for K-12 Science Education</a:t>
            </a:r>
          </a:p>
          <a:p>
            <a:r>
              <a:rPr lang="en-US" sz="2400" dirty="0"/>
              <a:t>Next Generation Science Standards</a:t>
            </a:r>
          </a:p>
          <a:p>
            <a:r>
              <a:rPr lang="en-US" sz="2400" dirty="0"/>
              <a:t>NGSS Evidence Statements</a:t>
            </a:r>
          </a:p>
          <a:p>
            <a:r>
              <a:rPr lang="en-US" sz="2400" dirty="0"/>
              <a:t>Appendix E: Disciplinary Core Idea Progressions</a:t>
            </a:r>
          </a:p>
          <a:p>
            <a:r>
              <a:rPr lang="en-US" sz="2400" dirty="0"/>
              <a:t>Appendix F: Science and Engineering Practices </a:t>
            </a:r>
          </a:p>
          <a:p>
            <a:r>
              <a:rPr lang="en-US" sz="2400" dirty="0"/>
              <a:t>Appendix G: Crosscutting Concepts</a:t>
            </a:r>
          </a:p>
          <a:p>
            <a:endParaRPr lang="en-US" sz="2400" dirty="0"/>
          </a:p>
          <a:p>
            <a:pPr marL="0" indent="0">
              <a:buNone/>
            </a:pPr>
            <a:r>
              <a:rPr lang="en-US" sz="2400" dirty="0"/>
              <a:t>In the Resources pod, you can find the following resources:</a:t>
            </a:r>
          </a:p>
          <a:p>
            <a:r>
              <a:rPr lang="en-US" sz="2400" dirty="0"/>
              <a:t>Task Specifications Tool Template</a:t>
            </a:r>
          </a:p>
          <a:p>
            <a:r>
              <a:rPr lang="en-US" sz="2400" dirty="0"/>
              <a:t>Guidance to Complete Activities</a:t>
            </a:r>
            <a:r>
              <a:rPr lang="en-US" sz="2400" dirty="0">
                <a:latin typeface="Calibri" panose="020F0502020204030204" pitchFamily="34" charset="0"/>
                <a:cs typeface="Calibri" panose="020F0502020204030204" pitchFamily="34" charset="0"/>
              </a:rPr>
              <a:t>—</a:t>
            </a:r>
            <a:r>
              <a:rPr lang="en-US" sz="2400" dirty="0"/>
              <a:t>Task Specifications Tool</a:t>
            </a:r>
          </a:p>
          <a:p>
            <a:r>
              <a:rPr lang="en-US" sz="2400" dirty="0"/>
              <a:t>SCILLSS Model Task Specifications Tools</a:t>
            </a:r>
          </a:p>
          <a:p>
            <a:endParaRPr lang="en-US" sz="2200" dirty="0"/>
          </a:p>
        </p:txBody>
      </p:sp>
    </p:spTree>
    <p:custDataLst>
      <p:tags r:id="rId1"/>
    </p:custDataLst>
    <p:extLst>
      <p:ext uri="{BB962C8B-B14F-4D97-AF65-F5344CB8AC3E}">
        <p14:creationId xmlns:p14="http://schemas.microsoft.com/office/powerpoint/2010/main" val="328002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vert="horz" lIns="91440" tIns="45720" rIns="91440" bIns="45720" rtlCol="0" anchor="ctr">
            <a:noAutofit/>
          </a:bodyPr>
          <a:lstStyle/>
          <a:p>
            <a:r>
              <a:rPr lang="en-US" sz="3200" dirty="0"/>
              <a:t>References</a:t>
            </a:r>
          </a:p>
        </p:txBody>
      </p:sp>
      <p:sp>
        <p:nvSpPr>
          <p:cNvPr id="5" name="Content Placeholder 4"/>
          <p:cNvSpPr>
            <a:spLocks noGrp="1"/>
          </p:cNvSpPr>
          <p:nvPr>
            <p:ph idx="1"/>
            <p:custDataLst>
              <p:tags r:id="rId3"/>
            </p:custDataLst>
          </p:nvPr>
        </p:nvSpPr>
        <p:spPr>
          <a:xfrm>
            <a:off x="457200" y="1295400"/>
            <a:ext cx="8229600" cy="4830763"/>
          </a:xfrm>
        </p:spPr>
        <p:txBody>
          <a:bodyPr>
            <a:normAutofit/>
          </a:bodyPr>
          <a:lstStyle/>
          <a:p>
            <a:pPr marL="457189" indent="-457189">
              <a:buNone/>
            </a:pPr>
            <a:r>
              <a:rPr lang="en-US" sz="2000" dirty="0"/>
              <a:t>National Research Council. (2012). </a:t>
            </a:r>
            <a:r>
              <a:rPr lang="en-US" sz="2000" i="1" dirty="0"/>
              <a:t>A Framework for K-12 Science Education: Practices, Crosscutting Concepts, and Core Ideas</a:t>
            </a:r>
            <a:r>
              <a:rPr lang="en-US" sz="2000" dirty="0"/>
              <a:t>. Washington, DC: The National Academies Press. https://doi.org/10.17226/13165.</a:t>
            </a:r>
            <a:endParaRPr lang="en-US" sz="1800" dirty="0"/>
          </a:p>
          <a:p>
            <a:pPr marL="457200" indent="-457200">
              <a:buNone/>
            </a:pPr>
            <a:endParaRPr lang="en-US" sz="1800" dirty="0"/>
          </a:p>
        </p:txBody>
      </p:sp>
    </p:spTree>
    <p:custDataLst>
      <p:tags r:id="rId1"/>
    </p:custDataLst>
    <p:extLst>
      <p:ext uri="{BB962C8B-B14F-4D97-AF65-F5344CB8AC3E}">
        <p14:creationId xmlns:p14="http://schemas.microsoft.com/office/powerpoint/2010/main" val="155618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4857012" y="3874298"/>
            <a:ext cx="4149828" cy="1297115"/>
          </a:xfrm>
        </p:spPr>
        <p:txBody>
          <a:bodyPr vert="horz" lIns="91440" tIns="45720" rIns="91440" bIns="45720" rtlCol="0" anchor="t">
            <a:normAutofit fontScale="90000"/>
          </a:bodyPr>
          <a:lstStyle/>
          <a:p>
            <a:pPr defTabSz="914400"/>
            <a:r>
              <a:rPr lang="en-US" sz="4000" dirty="0">
                <a:effectLst/>
              </a:rPr>
              <a:t>Module </a:t>
            </a:r>
            <a:r>
              <a:rPr lang="en-US" sz="4000" dirty="0"/>
              <a:t>3</a:t>
            </a:r>
            <a:r>
              <a:rPr lang="en-US" sz="4000" dirty="0">
                <a:effectLst/>
              </a:rPr>
              <a:t>.5: </a:t>
            </a:r>
            <a:r>
              <a:rPr lang="en-US" sz="4000" dirty="0">
                <a:effectLst/>
                <a:cs typeface="Calibri Light"/>
              </a:rPr>
              <a:t>Guidance for Completing the </a:t>
            </a:r>
            <a:r>
              <a:rPr lang="en-US" sz="4000" dirty="0"/>
              <a:t>Task Specifications</a:t>
            </a:r>
            <a:r>
              <a:rPr lang="en-US" sz="4000" dirty="0">
                <a:effectLst/>
                <a:cs typeface="Calibri Light"/>
              </a:rPr>
              <a:t> Tool</a:t>
            </a: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A close up of a sign&#10;&#10;Description automatically generated">
            <a:extLst>
              <a:ext uri="{FF2B5EF4-FFF2-40B4-BE49-F238E27FC236}">
                <a16:creationId xmlns:a16="http://schemas.microsoft.com/office/drawing/2014/main" id="{197779DD-CF6C-46C1-ADEE-94F421AED06A}"/>
              </a:ext>
            </a:extLst>
          </p:cNvPr>
          <p:cNvPicPr>
            <a:picLocks noChangeAspect="1"/>
          </p:cNvPicPr>
          <p:nvPr/>
        </p:nvPicPr>
        <p:blipFill rotWithShape="1">
          <a:blip r:embed="rId6">
            <a:extLst>
              <a:ext uri="{28A0092B-C50C-407E-A947-70E740481C1C}">
                <a14:useLocalDpi xmlns:a14="http://schemas.microsoft.com/office/drawing/2010/main" val="0"/>
              </a:ext>
            </a:extLst>
          </a:blip>
          <a:srcRect t="7745" r="3" b="475"/>
          <a:stretch/>
        </p:blipFill>
        <p:spPr>
          <a:xfrm>
            <a:off x="241798" y="2556523"/>
            <a:ext cx="3186403" cy="2895530"/>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6C24A292-8625-4105-99AB-4E4291E31CA8}"/>
              </a:ext>
            </a:extLst>
          </p:cNvPr>
          <p:cNvPicPr>
            <a:picLocks noChangeAspect="1" noChangeArrowheads="1"/>
          </p:cNvPicPr>
          <p:nvPr/>
        </p:nvPicPr>
        <p:blipFill>
          <a:blip r:embed="rId7" cstate="print"/>
          <a:srcRect t="16326" r="17612" b="18368"/>
          <a:stretch>
            <a:fillRect/>
          </a:stretch>
        </p:blipFill>
        <p:spPr bwMode="auto">
          <a:xfrm>
            <a:off x="7955280" y="6446520"/>
            <a:ext cx="1051560" cy="304800"/>
          </a:xfrm>
          <a:prstGeom prst="rect">
            <a:avLst/>
          </a:prstGeom>
          <a:noFill/>
        </p:spPr>
      </p:pic>
      <p:sp>
        <p:nvSpPr>
          <p:cNvPr id="11" name="Slide Number Placeholder 5">
            <a:extLst>
              <a:ext uri="{FF2B5EF4-FFF2-40B4-BE49-F238E27FC236}">
                <a16:creationId xmlns:a16="http://schemas.microsoft.com/office/drawing/2014/main" id="{E82C85FC-2A22-4740-BB97-6DDE84AFD267}"/>
              </a:ext>
            </a:extLst>
          </p:cNvPr>
          <p:cNvSpPr txBox="1">
            <a:spLocks/>
          </p:cNvSpPr>
          <p:nvPr>
            <p:custDataLst>
              <p:tags r:id="rId3"/>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2</a:t>
            </a:fld>
            <a:endParaRPr lang="en-US" dirty="0"/>
          </a:p>
        </p:txBody>
      </p:sp>
    </p:spTree>
    <p:custDataLst>
      <p:tags r:id="rId1"/>
    </p:custDataLst>
    <p:extLst>
      <p:ext uri="{BB962C8B-B14F-4D97-AF65-F5344CB8AC3E}">
        <p14:creationId xmlns:p14="http://schemas.microsoft.com/office/powerpoint/2010/main" val="401554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solidFill>
                  <a:srgbClr val="0070C0"/>
                </a:solidFill>
              </a:rPr>
              <a:t>Module 3.5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833876211"/>
              </p:ext>
            </p:extLst>
          </p:nvPr>
        </p:nvGraphicFramePr>
        <p:xfrm>
          <a:off x="1680380" y="1834467"/>
          <a:ext cx="5355566" cy="47644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2999C2E0-927E-4FBB-97B3-7FFACA79D808}"/>
              </a:ext>
            </a:extLst>
          </p:cNvPr>
          <p:cNvSpPr/>
          <p:nvPr/>
        </p:nvSpPr>
        <p:spPr>
          <a:xfrm>
            <a:off x="6069739" y="2343936"/>
            <a:ext cx="2787761" cy="2123658"/>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4472C4">
                    <a:lumMod val="60000"/>
                    <a:lumOff val="40000"/>
                  </a:srgbClr>
                </a:solidFill>
                <a:effectLst/>
                <a:uLnTx/>
                <a:uFillTx/>
                <a:latin typeface="Calibri" panose="020F0502020204030204"/>
                <a:ea typeface="+mn-ea"/>
                <a:cs typeface="+mn-cs"/>
              </a:rPr>
              <a:t>Guidance for </a:t>
            </a:r>
            <a:r>
              <a:rPr lang="en-US" sz="2000" b="1" kern="0" noProof="0" dirty="0">
                <a:solidFill>
                  <a:srgbClr val="4472C4">
                    <a:lumMod val="60000"/>
                    <a:lumOff val="40000"/>
                  </a:srgbClr>
                </a:solidFill>
                <a:latin typeface="Calibri" panose="020F0502020204030204"/>
              </a:rPr>
              <a:t>Completing the Task Specifications Tool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To provide key considerations and strategies to complete the task</a:t>
            </a:r>
            <a:r>
              <a:rPr kumimoji="0" lang="en-US" sz="1800" b="0" i="0" u="none" strike="noStrike" kern="1200" cap="none" spc="0" normalizeH="0" noProof="0" dirty="0">
                <a:ln>
                  <a:noFill/>
                </a:ln>
                <a:solidFill>
                  <a:prstClr val="black"/>
                </a:solidFill>
                <a:effectLst/>
                <a:uLnTx/>
                <a:uFillTx/>
                <a:latin typeface="Calibri"/>
                <a:ea typeface="Calibri" panose="020F0502020204030204" pitchFamily="34" charset="0"/>
                <a:cs typeface="Arial"/>
              </a:rPr>
              <a:t> specifications tool</a:t>
            </a:r>
            <a:endPar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endParaRPr>
          </a:p>
        </p:txBody>
      </p:sp>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E414994B-19E3-4718-96BA-E5007F820F63}"/>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371966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7126-FB8B-42A7-AD31-6516D80BF269}"/>
              </a:ext>
            </a:extLst>
          </p:cNvPr>
          <p:cNvSpPr>
            <a:spLocks noGrp="1"/>
          </p:cNvSpPr>
          <p:nvPr>
            <p:ph type="title"/>
          </p:nvPr>
        </p:nvSpPr>
        <p:spPr/>
        <p:txBody>
          <a:bodyPr/>
          <a:lstStyle/>
          <a:p>
            <a:r>
              <a:rPr lang="en-US" dirty="0"/>
              <a:t>Getting Started</a:t>
            </a:r>
          </a:p>
        </p:txBody>
      </p:sp>
      <p:sp>
        <p:nvSpPr>
          <p:cNvPr id="5" name="TextBox 4">
            <a:extLst>
              <a:ext uri="{FF2B5EF4-FFF2-40B4-BE49-F238E27FC236}">
                <a16:creationId xmlns:a16="http://schemas.microsoft.com/office/drawing/2014/main" id="{968FE9EC-533B-45F1-8C6F-EAD4669EE369}"/>
              </a:ext>
            </a:extLst>
          </p:cNvPr>
          <p:cNvSpPr txBox="1"/>
          <p:nvPr/>
        </p:nvSpPr>
        <p:spPr>
          <a:xfrm>
            <a:off x="457200" y="1417320"/>
            <a:ext cx="8229600" cy="5262979"/>
          </a:xfrm>
          <a:prstGeom prst="rect">
            <a:avLst/>
          </a:prstGeom>
          <a:noFill/>
        </p:spPr>
        <p:txBody>
          <a:bodyPr wrap="square" rtlCol="0">
            <a:spAutoFit/>
          </a:bodyPr>
          <a:lstStyle/>
          <a:p>
            <a:pPr marL="342900" indent="-342900">
              <a:buFont typeface="+mj-lt"/>
              <a:buAutoNum type="arabicPeriod"/>
            </a:pPr>
            <a:r>
              <a:rPr lang="en-US" sz="2800" dirty="0"/>
              <a:t>Gather key resources.</a:t>
            </a:r>
          </a:p>
          <a:p>
            <a:pPr marL="857250" lvl="1" indent="-400050">
              <a:buFont typeface="+mj-lt"/>
              <a:buAutoNum type="romanLcPeriod"/>
            </a:pPr>
            <a:r>
              <a:rPr lang="en-US" sz="2800" dirty="0"/>
              <a:t>A Framework for K-12 Science Education</a:t>
            </a:r>
          </a:p>
          <a:p>
            <a:pPr marL="857250" lvl="1" indent="-400050">
              <a:buFont typeface="+mj-lt"/>
              <a:buAutoNum type="romanLcPeriod"/>
            </a:pPr>
            <a:r>
              <a:rPr lang="en-US" sz="2800" dirty="0"/>
              <a:t>State Science Content Standards</a:t>
            </a:r>
          </a:p>
          <a:p>
            <a:pPr marL="857250" lvl="1" indent="-400050">
              <a:buFont typeface="+mj-lt"/>
              <a:buAutoNum type="romanLcPeriod"/>
            </a:pPr>
            <a:r>
              <a:rPr lang="en-US" sz="2800" dirty="0"/>
              <a:t>The NGSS</a:t>
            </a:r>
          </a:p>
          <a:p>
            <a:pPr marL="857250" lvl="1" indent="-400050">
              <a:buFont typeface="+mj-lt"/>
              <a:buAutoNum type="romanLcPeriod"/>
            </a:pPr>
            <a:r>
              <a:rPr lang="en-US" sz="2800" dirty="0"/>
              <a:t>NGSS Evidence Statements</a:t>
            </a:r>
          </a:p>
          <a:p>
            <a:pPr marL="857250" lvl="1" indent="-400050">
              <a:buFont typeface="+mj-lt"/>
              <a:buAutoNum type="romanLcPeriod"/>
            </a:pPr>
            <a:r>
              <a:rPr lang="en-US" sz="2800" dirty="0"/>
              <a:t>NGSS Appendices E, F, and G</a:t>
            </a:r>
          </a:p>
          <a:p>
            <a:pPr marL="857250" lvl="1" indent="-400050">
              <a:buFont typeface="+mj-lt"/>
              <a:buAutoNum type="romanLcPeriod"/>
            </a:pPr>
            <a:r>
              <a:rPr lang="en-US" sz="2800" dirty="0"/>
              <a:t>Unpacking Tool for the Selected PE</a:t>
            </a:r>
          </a:p>
          <a:p>
            <a:pPr marL="857250" lvl="1" indent="-400050">
              <a:buFont typeface="+mj-lt"/>
              <a:buAutoNum type="romanLcPeriod"/>
            </a:pPr>
            <a:r>
              <a:rPr lang="en-US" sz="2800" dirty="0"/>
              <a:t>Task Specifications Tool Template</a:t>
            </a:r>
          </a:p>
          <a:p>
            <a:pPr marL="342900" indent="-342900">
              <a:buFont typeface="+mj-lt"/>
              <a:buAutoNum type="arabicPeriod"/>
            </a:pPr>
            <a:r>
              <a:rPr lang="en-US" sz="2800" dirty="0"/>
              <a:t>Think critically about what is to be measured when determining the KSAs.</a:t>
            </a:r>
          </a:p>
          <a:p>
            <a:pPr marL="342900" indent="-342900">
              <a:buFont typeface="+mj-lt"/>
              <a:buAutoNum type="arabicPeriod"/>
            </a:pPr>
            <a:r>
              <a:rPr lang="en-US" sz="2800" dirty="0"/>
              <a:t>Begin defining the elements of the Task Specifications Tool Template.</a:t>
            </a:r>
          </a:p>
        </p:txBody>
      </p:sp>
    </p:spTree>
    <p:custDataLst>
      <p:tags r:id="rId1"/>
    </p:custDataLst>
    <p:extLst>
      <p:ext uri="{BB962C8B-B14F-4D97-AF65-F5344CB8AC3E}">
        <p14:creationId xmlns:p14="http://schemas.microsoft.com/office/powerpoint/2010/main" val="351600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C4C2-CA2E-4239-8D23-4F811C169BA1}"/>
              </a:ext>
            </a:extLst>
          </p:cNvPr>
          <p:cNvSpPr>
            <a:spLocks noGrp="1"/>
          </p:cNvSpPr>
          <p:nvPr>
            <p:ph type="title"/>
          </p:nvPr>
        </p:nvSpPr>
        <p:spPr>
          <a:xfrm>
            <a:off x="294362" y="261794"/>
            <a:ext cx="8229600" cy="1143000"/>
          </a:xfrm>
        </p:spPr>
        <p:txBody>
          <a:bodyPr>
            <a:normAutofit/>
          </a:bodyPr>
          <a:lstStyle/>
          <a:p>
            <a:r>
              <a:rPr lang="en-US" sz="3800" dirty="0"/>
              <a:t>Getting Started—Defining the Elements</a:t>
            </a:r>
          </a:p>
        </p:txBody>
      </p:sp>
      <p:sp>
        <p:nvSpPr>
          <p:cNvPr id="4" name="Oval 3">
            <a:extLst>
              <a:ext uri="{FF2B5EF4-FFF2-40B4-BE49-F238E27FC236}">
                <a16:creationId xmlns:a16="http://schemas.microsoft.com/office/drawing/2014/main" id="{DE447884-EAC1-43DA-A88F-1A1ABFC3D46C}"/>
              </a:ext>
            </a:extLst>
          </p:cNvPr>
          <p:cNvSpPr/>
          <p:nvPr/>
        </p:nvSpPr>
        <p:spPr>
          <a:xfrm>
            <a:off x="3310213" y="2526423"/>
            <a:ext cx="1760220" cy="1760220"/>
          </a:xfrm>
          <a:prstGeom prst="ellipse">
            <a:avLst/>
          </a:prstGeom>
        </p:spPr>
        <p:style>
          <a:lnRef idx="3">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5" name="Freeform: Shape 4">
            <a:extLst>
              <a:ext uri="{FF2B5EF4-FFF2-40B4-BE49-F238E27FC236}">
                <a16:creationId xmlns:a16="http://schemas.microsoft.com/office/drawing/2014/main" id="{C1083BA5-10B9-418E-A604-44DD6194DF80}"/>
              </a:ext>
            </a:extLst>
          </p:cNvPr>
          <p:cNvSpPr/>
          <p:nvPr/>
        </p:nvSpPr>
        <p:spPr>
          <a:xfrm>
            <a:off x="5791242" y="1855951"/>
            <a:ext cx="2262994" cy="1181861"/>
          </a:xfrm>
          <a:custGeom>
            <a:avLst/>
            <a:gdLst>
              <a:gd name="connsiteX0" fmla="*/ 0 w 2041855"/>
              <a:gd name="connsiteY0" fmla="*/ 0 h 1181861"/>
              <a:gd name="connsiteX1" fmla="*/ 2041855 w 2041855"/>
              <a:gd name="connsiteY1" fmla="*/ 0 h 1181861"/>
              <a:gd name="connsiteX2" fmla="*/ 2041855 w 2041855"/>
              <a:gd name="connsiteY2" fmla="*/ 1181861 h 1181861"/>
              <a:gd name="connsiteX3" fmla="*/ 0 w 2041855"/>
              <a:gd name="connsiteY3" fmla="*/ 1181861 h 1181861"/>
              <a:gd name="connsiteX4" fmla="*/ 0 w 2041855"/>
              <a:gd name="connsiteY4" fmla="*/ 0 h 1181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55" h="1181861">
                <a:moveTo>
                  <a:pt x="0" y="0"/>
                </a:moveTo>
                <a:lnTo>
                  <a:pt x="2041855" y="0"/>
                </a:lnTo>
                <a:lnTo>
                  <a:pt x="2041855" y="1181861"/>
                </a:lnTo>
                <a:lnTo>
                  <a:pt x="0" y="1181861"/>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ts val="0"/>
              </a:spcAft>
              <a:buNone/>
            </a:pPr>
            <a:r>
              <a:rPr lang="en-US" sz="2400" kern="1200" dirty="0"/>
              <a:t>Student Demonstrations of Learning</a:t>
            </a:r>
          </a:p>
        </p:txBody>
      </p:sp>
      <p:sp>
        <p:nvSpPr>
          <p:cNvPr id="6" name="Oval 5">
            <a:extLst>
              <a:ext uri="{FF2B5EF4-FFF2-40B4-BE49-F238E27FC236}">
                <a16:creationId xmlns:a16="http://schemas.microsoft.com/office/drawing/2014/main" id="{47AD19FD-B57A-41D8-95A3-42FBD13A70F3}"/>
              </a:ext>
            </a:extLst>
          </p:cNvPr>
          <p:cNvSpPr/>
          <p:nvPr/>
        </p:nvSpPr>
        <p:spPr>
          <a:xfrm>
            <a:off x="4271889" y="3011096"/>
            <a:ext cx="1760220" cy="1760220"/>
          </a:xfrm>
          <a:prstGeom prst="ellipse">
            <a:avLst/>
          </a:prstGeom>
        </p:spPr>
        <p:style>
          <a:lnRef idx="3">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8" name="Freeform: Shape 7">
            <a:extLst>
              <a:ext uri="{FF2B5EF4-FFF2-40B4-BE49-F238E27FC236}">
                <a16:creationId xmlns:a16="http://schemas.microsoft.com/office/drawing/2014/main" id="{AE15F542-3BD7-4777-96A1-7D59BEAF0509}"/>
              </a:ext>
            </a:extLst>
          </p:cNvPr>
          <p:cNvSpPr/>
          <p:nvPr/>
        </p:nvSpPr>
        <p:spPr>
          <a:xfrm>
            <a:off x="6333246" y="3178966"/>
            <a:ext cx="1830628" cy="1282446"/>
          </a:xfrm>
          <a:custGeom>
            <a:avLst/>
            <a:gdLst>
              <a:gd name="connsiteX0" fmla="*/ 0 w 1830628"/>
              <a:gd name="connsiteY0" fmla="*/ 0 h 1282446"/>
              <a:gd name="connsiteX1" fmla="*/ 1830628 w 1830628"/>
              <a:gd name="connsiteY1" fmla="*/ 0 h 1282446"/>
              <a:gd name="connsiteX2" fmla="*/ 1830628 w 1830628"/>
              <a:gd name="connsiteY2" fmla="*/ 1282446 h 1282446"/>
              <a:gd name="connsiteX3" fmla="*/ 0 w 1830628"/>
              <a:gd name="connsiteY3" fmla="*/ 1282446 h 1282446"/>
              <a:gd name="connsiteX4" fmla="*/ 0 w 1830628"/>
              <a:gd name="connsiteY4" fmla="*/ 0 h 1282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628" h="1282446">
                <a:moveTo>
                  <a:pt x="0" y="0"/>
                </a:moveTo>
                <a:lnTo>
                  <a:pt x="1830628" y="0"/>
                </a:lnTo>
                <a:lnTo>
                  <a:pt x="1830628" y="1282446"/>
                </a:lnTo>
                <a:lnTo>
                  <a:pt x="0" y="1282446"/>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Work Products</a:t>
            </a:r>
          </a:p>
        </p:txBody>
      </p:sp>
      <p:sp>
        <p:nvSpPr>
          <p:cNvPr id="11" name="Oval 10">
            <a:extLst>
              <a:ext uri="{FF2B5EF4-FFF2-40B4-BE49-F238E27FC236}">
                <a16:creationId xmlns:a16="http://schemas.microsoft.com/office/drawing/2014/main" id="{02120A82-C58A-4FC6-AC00-2943AE787838}"/>
              </a:ext>
            </a:extLst>
          </p:cNvPr>
          <p:cNvSpPr/>
          <p:nvPr/>
        </p:nvSpPr>
        <p:spPr>
          <a:xfrm>
            <a:off x="4031022" y="3620891"/>
            <a:ext cx="1760220" cy="1760220"/>
          </a:xfrm>
          <a:prstGeom prst="ellipse">
            <a:avLst/>
          </a:prstGeom>
        </p:spPr>
        <p:style>
          <a:lnRef idx="3">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2" name="Freeform: Shape 11">
            <a:extLst>
              <a:ext uri="{FF2B5EF4-FFF2-40B4-BE49-F238E27FC236}">
                <a16:creationId xmlns:a16="http://schemas.microsoft.com/office/drawing/2014/main" id="{B3D7A0CF-8CF1-40CA-80E2-0A9D4426BCE1}"/>
              </a:ext>
            </a:extLst>
          </p:cNvPr>
          <p:cNvSpPr/>
          <p:nvPr/>
        </p:nvSpPr>
        <p:spPr>
          <a:xfrm>
            <a:off x="5791242" y="4736756"/>
            <a:ext cx="1830628" cy="1282446"/>
          </a:xfrm>
          <a:custGeom>
            <a:avLst/>
            <a:gdLst>
              <a:gd name="connsiteX0" fmla="*/ 0 w 1830628"/>
              <a:gd name="connsiteY0" fmla="*/ 0 h 1282446"/>
              <a:gd name="connsiteX1" fmla="*/ 1830628 w 1830628"/>
              <a:gd name="connsiteY1" fmla="*/ 0 h 1282446"/>
              <a:gd name="connsiteX2" fmla="*/ 1830628 w 1830628"/>
              <a:gd name="connsiteY2" fmla="*/ 1282446 h 1282446"/>
              <a:gd name="connsiteX3" fmla="*/ 0 w 1830628"/>
              <a:gd name="connsiteY3" fmla="*/ 1282446 h 1282446"/>
              <a:gd name="connsiteX4" fmla="*/ 0 w 1830628"/>
              <a:gd name="connsiteY4" fmla="*/ 0 h 1282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628" h="1282446">
                <a:moveTo>
                  <a:pt x="0" y="0"/>
                </a:moveTo>
                <a:lnTo>
                  <a:pt x="1830628" y="0"/>
                </a:lnTo>
                <a:lnTo>
                  <a:pt x="1830628" y="1282446"/>
                </a:lnTo>
                <a:lnTo>
                  <a:pt x="0" y="1282446"/>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Task Features</a:t>
            </a:r>
          </a:p>
        </p:txBody>
      </p:sp>
      <p:sp>
        <p:nvSpPr>
          <p:cNvPr id="13" name="Oval 12">
            <a:extLst>
              <a:ext uri="{FF2B5EF4-FFF2-40B4-BE49-F238E27FC236}">
                <a16:creationId xmlns:a16="http://schemas.microsoft.com/office/drawing/2014/main" id="{B1023DF2-9E4B-40D4-AED0-31E4F6846356}"/>
              </a:ext>
            </a:extLst>
          </p:cNvPr>
          <p:cNvSpPr/>
          <p:nvPr/>
        </p:nvSpPr>
        <p:spPr>
          <a:xfrm>
            <a:off x="2991610" y="3014228"/>
            <a:ext cx="1760220" cy="1760220"/>
          </a:xfrm>
          <a:prstGeom prst="ellipse">
            <a:avLst/>
          </a:prstGeom>
        </p:spPr>
        <p:style>
          <a:lnRef idx="3">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4" name="Freeform: Shape 13">
            <a:extLst>
              <a:ext uri="{FF2B5EF4-FFF2-40B4-BE49-F238E27FC236}">
                <a16:creationId xmlns:a16="http://schemas.microsoft.com/office/drawing/2014/main" id="{1E364D45-9B37-49EA-86A7-98E527CB7079}"/>
              </a:ext>
            </a:extLst>
          </p:cNvPr>
          <p:cNvSpPr/>
          <p:nvPr/>
        </p:nvSpPr>
        <p:spPr>
          <a:xfrm>
            <a:off x="1454304" y="4736756"/>
            <a:ext cx="1830628" cy="1282446"/>
          </a:xfrm>
          <a:custGeom>
            <a:avLst/>
            <a:gdLst>
              <a:gd name="connsiteX0" fmla="*/ 0 w 1830628"/>
              <a:gd name="connsiteY0" fmla="*/ 0 h 1282446"/>
              <a:gd name="connsiteX1" fmla="*/ 1830628 w 1830628"/>
              <a:gd name="connsiteY1" fmla="*/ 0 h 1282446"/>
              <a:gd name="connsiteX2" fmla="*/ 1830628 w 1830628"/>
              <a:gd name="connsiteY2" fmla="*/ 1282446 h 1282446"/>
              <a:gd name="connsiteX3" fmla="*/ 0 w 1830628"/>
              <a:gd name="connsiteY3" fmla="*/ 1282446 h 1282446"/>
              <a:gd name="connsiteX4" fmla="*/ 0 w 1830628"/>
              <a:gd name="connsiteY4" fmla="*/ 0 h 1282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628" h="1282446">
                <a:moveTo>
                  <a:pt x="0" y="0"/>
                </a:moveTo>
                <a:lnTo>
                  <a:pt x="1830628" y="0"/>
                </a:lnTo>
                <a:lnTo>
                  <a:pt x="1830628" y="1282446"/>
                </a:lnTo>
                <a:lnTo>
                  <a:pt x="0" y="1282446"/>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Aspects that can be varied</a:t>
            </a:r>
          </a:p>
        </p:txBody>
      </p:sp>
      <p:sp>
        <p:nvSpPr>
          <p:cNvPr id="15" name="Oval 14">
            <a:extLst>
              <a:ext uri="{FF2B5EF4-FFF2-40B4-BE49-F238E27FC236}">
                <a16:creationId xmlns:a16="http://schemas.microsoft.com/office/drawing/2014/main" id="{0617AC72-B293-4B3C-B364-E3188CBBDC18}"/>
              </a:ext>
            </a:extLst>
          </p:cNvPr>
          <p:cNvSpPr/>
          <p:nvPr/>
        </p:nvSpPr>
        <p:spPr>
          <a:xfrm>
            <a:off x="3310213" y="3636594"/>
            <a:ext cx="1760220" cy="1760220"/>
          </a:xfrm>
          <a:prstGeom prst="ellipse">
            <a:avLst/>
          </a:prstGeom>
        </p:spPr>
        <p:style>
          <a:lnRef idx="3">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6" name="Freeform: Shape 15">
            <a:extLst>
              <a:ext uri="{FF2B5EF4-FFF2-40B4-BE49-F238E27FC236}">
                <a16:creationId xmlns:a16="http://schemas.microsoft.com/office/drawing/2014/main" id="{128BAC40-7BE4-4634-A0C6-A7B80242DC7D}"/>
              </a:ext>
            </a:extLst>
          </p:cNvPr>
          <p:cNvSpPr/>
          <p:nvPr/>
        </p:nvSpPr>
        <p:spPr>
          <a:xfrm>
            <a:off x="911910" y="1855951"/>
            <a:ext cx="2577108" cy="1181861"/>
          </a:xfrm>
          <a:custGeom>
            <a:avLst/>
            <a:gdLst>
              <a:gd name="connsiteX0" fmla="*/ 0 w 2041855"/>
              <a:gd name="connsiteY0" fmla="*/ 0 h 1181861"/>
              <a:gd name="connsiteX1" fmla="*/ 2041855 w 2041855"/>
              <a:gd name="connsiteY1" fmla="*/ 0 h 1181861"/>
              <a:gd name="connsiteX2" fmla="*/ 2041855 w 2041855"/>
              <a:gd name="connsiteY2" fmla="*/ 1181861 h 1181861"/>
              <a:gd name="connsiteX3" fmla="*/ 0 w 2041855"/>
              <a:gd name="connsiteY3" fmla="*/ 1181861 h 1181861"/>
              <a:gd name="connsiteX4" fmla="*/ 0 w 2041855"/>
              <a:gd name="connsiteY4" fmla="*/ 0 h 1181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55" h="1181861">
                <a:moveTo>
                  <a:pt x="0" y="0"/>
                </a:moveTo>
                <a:lnTo>
                  <a:pt x="2041855" y="0"/>
                </a:lnTo>
                <a:lnTo>
                  <a:pt x="2041855" y="1181861"/>
                </a:lnTo>
                <a:lnTo>
                  <a:pt x="0" y="1181861"/>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ts val="0"/>
              </a:spcAft>
              <a:buNone/>
            </a:pPr>
            <a:r>
              <a:rPr lang="en-US" sz="2400" kern="1200" dirty="0"/>
              <a:t>Knowledge, Skills, and Abilities</a:t>
            </a:r>
          </a:p>
        </p:txBody>
      </p:sp>
      <p:sp>
        <p:nvSpPr>
          <p:cNvPr id="17" name="Oval 16">
            <a:extLst>
              <a:ext uri="{FF2B5EF4-FFF2-40B4-BE49-F238E27FC236}">
                <a16:creationId xmlns:a16="http://schemas.microsoft.com/office/drawing/2014/main" id="{F1989707-8654-43F1-8637-27E29F3AD7E5}"/>
              </a:ext>
            </a:extLst>
          </p:cNvPr>
          <p:cNvSpPr/>
          <p:nvPr/>
        </p:nvSpPr>
        <p:spPr>
          <a:xfrm>
            <a:off x="4031022" y="2524122"/>
            <a:ext cx="1760220" cy="1760220"/>
          </a:xfrm>
          <a:prstGeom prst="ellipse">
            <a:avLst/>
          </a:prstGeom>
        </p:spPr>
        <p:style>
          <a:lnRef idx="3">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8" name="Freeform: Shape 17">
            <a:extLst>
              <a:ext uri="{FF2B5EF4-FFF2-40B4-BE49-F238E27FC236}">
                <a16:creationId xmlns:a16="http://schemas.microsoft.com/office/drawing/2014/main" id="{98840E48-E5F8-4E47-8402-9CA1A9A1226A}"/>
              </a:ext>
            </a:extLst>
          </p:cNvPr>
          <p:cNvSpPr/>
          <p:nvPr/>
        </p:nvSpPr>
        <p:spPr>
          <a:xfrm>
            <a:off x="538619" y="3172725"/>
            <a:ext cx="2143509" cy="1282446"/>
          </a:xfrm>
          <a:custGeom>
            <a:avLst/>
            <a:gdLst>
              <a:gd name="connsiteX0" fmla="*/ 0 w 1830628"/>
              <a:gd name="connsiteY0" fmla="*/ 0 h 1282446"/>
              <a:gd name="connsiteX1" fmla="*/ 1830628 w 1830628"/>
              <a:gd name="connsiteY1" fmla="*/ 0 h 1282446"/>
              <a:gd name="connsiteX2" fmla="*/ 1830628 w 1830628"/>
              <a:gd name="connsiteY2" fmla="*/ 1282446 h 1282446"/>
              <a:gd name="connsiteX3" fmla="*/ 0 w 1830628"/>
              <a:gd name="connsiteY3" fmla="*/ 1282446 h 1282446"/>
              <a:gd name="connsiteX4" fmla="*/ 0 w 1830628"/>
              <a:gd name="connsiteY4" fmla="*/ 0 h 1282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628" h="1282446">
                <a:moveTo>
                  <a:pt x="0" y="0"/>
                </a:moveTo>
                <a:lnTo>
                  <a:pt x="1830628" y="0"/>
                </a:lnTo>
                <a:lnTo>
                  <a:pt x="1830628" y="1282446"/>
                </a:lnTo>
                <a:lnTo>
                  <a:pt x="0" y="1282446"/>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Assessment Boundaries</a:t>
            </a:r>
          </a:p>
        </p:txBody>
      </p:sp>
    </p:spTree>
    <p:custDataLst>
      <p:tags r:id="rId1"/>
    </p:custDataLst>
    <p:extLst>
      <p:ext uri="{BB962C8B-B14F-4D97-AF65-F5344CB8AC3E}">
        <p14:creationId xmlns:p14="http://schemas.microsoft.com/office/powerpoint/2010/main" val="92434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p:txBody>
          <a:bodyPr>
            <a:noAutofit/>
          </a:bodyPr>
          <a:lstStyle/>
          <a:p>
            <a:r>
              <a:rPr lang="en-US" sz="3600" dirty="0">
                <a:effectLst/>
              </a:rPr>
              <a:t>Guiding Questions for Completing the </a:t>
            </a:r>
            <a:br>
              <a:rPr lang="en-US" sz="3600" dirty="0">
                <a:effectLst/>
              </a:rPr>
            </a:br>
            <a:r>
              <a:rPr lang="en-US" sz="3600" dirty="0">
                <a:effectLst/>
              </a:rPr>
              <a:t>KSAs for the Task Specifications Tool</a:t>
            </a:r>
            <a:endParaRPr lang="en-US" dirty="0">
              <a:effectLst/>
            </a:endParaRPr>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p:txBody>
          <a:bodyPr>
            <a:normAutofit/>
          </a:bodyPr>
          <a:lstStyle/>
          <a:p>
            <a:pPr marL="228600" indent="-228600">
              <a:lnSpc>
                <a:spcPct val="100000"/>
              </a:lnSpc>
              <a:spcBef>
                <a:spcPts val="0"/>
              </a:spcBef>
            </a:pPr>
            <a:r>
              <a:rPr lang="en-US" sz="2800" dirty="0"/>
              <a:t>What ideas and skills are associated with a PE? </a:t>
            </a:r>
          </a:p>
          <a:p>
            <a:pPr marL="228600" indent="-228600">
              <a:lnSpc>
                <a:spcPct val="100000"/>
              </a:lnSpc>
              <a:spcBef>
                <a:spcPts val="0"/>
              </a:spcBef>
            </a:pPr>
            <a:r>
              <a:rPr lang="en-US" sz="2800" dirty="0"/>
              <a:t>What aspects from “unpacking” the dimensions can be combined to represent a construct to be measured (i.e., KSAs)?</a:t>
            </a:r>
          </a:p>
          <a:p>
            <a:pPr marL="228600" indent="-228600">
              <a:lnSpc>
                <a:spcPct val="100000"/>
              </a:lnSpc>
              <a:spcBef>
                <a:spcPts val="0"/>
              </a:spcBef>
            </a:pPr>
            <a:r>
              <a:rPr lang="en-US" sz="2800" dirty="0"/>
              <a:t>What KSAs are necessary for students to demonstrate in a task that reflect understanding of the PE?</a:t>
            </a:r>
          </a:p>
          <a:p>
            <a:pPr marL="228600" indent="-228600">
              <a:lnSpc>
                <a:spcPct val="100000"/>
              </a:lnSpc>
              <a:spcBef>
                <a:spcPts val="0"/>
              </a:spcBef>
            </a:pPr>
            <a:r>
              <a:rPr lang="en-US" sz="2800" dirty="0"/>
              <a:t>Are the KSAs consistent with the expectation of the PE?</a:t>
            </a:r>
          </a:p>
          <a:p>
            <a:pPr marL="228600" indent="-228600">
              <a:lnSpc>
                <a:spcPct val="100000"/>
              </a:lnSpc>
              <a:spcBef>
                <a:spcPts val="0"/>
              </a:spcBef>
            </a:pPr>
            <a:r>
              <a:rPr lang="en-US" sz="2800" dirty="0"/>
              <a:t>Are the KSAs consistent with the key aspects indicated in the unpacking tool?</a:t>
            </a:r>
          </a:p>
          <a:p>
            <a:pPr marL="342891" lvl="1" indent="0">
              <a:buNone/>
            </a:pPr>
            <a:endParaRPr lang="en-US" sz="1500" dirty="0">
              <a:latin typeface="Tahoma" panose="020B060403050404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2226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p:txBody>
          <a:bodyPr>
            <a:normAutofit/>
          </a:bodyPr>
          <a:lstStyle/>
          <a:p>
            <a:r>
              <a:rPr lang="en-US" sz="3600" dirty="0">
                <a:effectLst/>
              </a:rPr>
              <a:t>Strategies for Completing the KSAs for </a:t>
            </a:r>
            <a:br>
              <a:rPr lang="en-US" sz="3600" dirty="0">
                <a:effectLst/>
              </a:rPr>
            </a:br>
            <a:r>
              <a:rPr lang="en-US" sz="3600" dirty="0">
                <a:effectLst/>
              </a:rPr>
              <a:t>the Task Specifications Tool</a:t>
            </a:r>
            <a:endParaRPr lang="en-US" sz="4800" dirty="0">
              <a:effectLst/>
            </a:endParaRPr>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p:txBody>
          <a:bodyPr>
            <a:normAutofit/>
          </a:bodyPr>
          <a:lstStyle/>
          <a:p>
            <a:pPr marL="228600" indent="-228600">
              <a:lnSpc>
                <a:spcPct val="100000"/>
              </a:lnSpc>
              <a:spcBef>
                <a:spcPts val="0"/>
              </a:spcBef>
              <a:spcAft>
                <a:spcPts val="600"/>
              </a:spcAft>
            </a:pPr>
            <a:r>
              <a:rPr lang="en-US" sz="2800" dirty="0"/>
              <a:t>Use the following strategies to complete the Task Specifications Tool:</a:t>
            </a:r>
          </a:p>
          <a:p>
            <a:pPr marL="457200" lvl="1">
              <a:lnSpc>
                <a:spcPct val="100000"/>
              </a:lnSpc>
              <a:spcBef>
                <a:spcPts val="0"/>
              </a:spcBef>
              <a:spcAft>
                <a:spcPts val="600"/>
              </a:spcAft>
              <a:buFont typeface="Calibri" panose="020F0502020204030204" pitchFamily="34" charset="0"/>
              <a:buChar char="‒"/>
            </a:pPr>
            <a:r>
              <a:rPr lang="en-US" sz="2400" dirty="0"/>
              <a:t>Consider the number of KSAs that are required to address the breadth and the dimensions represented in the PE.</a:t>
            </a:r>
          </a:p>
          <a:p>
            <a:pPr marL="457200" lvl="1">
              <a:lnSpc>
                <a:spcPct val="100000"/>
              </a:lnSpc>
              <a:spcBef>
                <a:spcPts val="0"/>
              </a:spcBef>
              <a:spcAft>
                <a:spcPts val="600"/>
              </a:spcAft>
              <a:buFont typeface="Calibri" panose="020F0502020204030204" pitchFamily="34" charset="0"/>
              <a:buChar char="‒"/>
            </a:pPr>
            <a:r>
              <a:rPr lang="en-US" sz="2400" dirty="0"/>
              <a:t>Consider if the specificity and range of the KSAs is sufficient to support the development of multiple tasks and questions/prompts within a task.</a:t>
            </a:r>
          </a:p>
          <a:p>
            <a:pPr marL="457200" lvl="1">
              <a:lnSpc>
                <a:spcPct val="100000"/>
              </a:lnSpc>
              <a:spcBef>
                <a:spcPts val="0"/>
              </a:spcBef>
              <a:spcAft>
                <a:spcPts val="600"/>
              </a:spcAft>
              <a:buFont typeface="Calibri" panose="020F0502020204030204" pitchFamily="34" charset="0"/>
              <a:buChar char="‒"/>
            </a:pPr>
            <a:r>
              <a:rPr lang="en-US" sz="2400" dirty="0"/>
              <a:t>Consider how the KSAs support the development of tasks that reflect how students will demonstrate learning.</a:t>
            </a:r>
          </a:p>
          <a:p>
            <a:pPr marL="457200" lvl="1">
              <a:lnSpc>
                <a:spcPct val="100000"/>
              </a:lnSpc>
              <a:spcBef>
                <a:spcPts val="0"/>
              </a:spcBef>
              <a:spcAft>
                <a:spcPts val="600"/>
              </a:spcAft>
              <a:buFont typeface="Calibri" panose="020F0502020204030204" pitchFamily="34" charset="0"/>
              <a:buChar char="‒"/>
            </a:pPr>
            <a:r>
              <a:rPr lang="en-US" sz="2400" dirty="0"/>
              <a:t>Consider how assessing the KSAs elicits sufficient evidence to make appropriate inferences about students’ learning.</a:t>
            </a:r>
          </a:p>
          <a:p>
            <a:pPr marL="457200" lvl="1" indent="-228600">
              <a:lnSpc>
                <a:spcPct val="100000"/>
              </a:lnSpc>
              <a:spcBef>
                <a:spcPts val="0"/>
              </a:spcBef>
              <a:spcAft>
                <a:spcPts val="600"/>
              </a:spcAft>
            </a:pPr>
            <a:endParaRPr lang="en-US" sz="2400" dirty="0">
              <a:highlight>
                <a:srgbClr val="FFFF00"/>
              </a:highlight>
            </a:endParaRPr>
          </a:p>
        </p:txBody>
      </p:sp>
    </p:spTree>
    <p:custDataLst>
      <p:tags r:id="rId1"/>
    </p:custDataLst>
    <p:extLst>
      <p:ext uri="{BB962C8B-B14F-4D97-AF65-F5344CB8AC3E}">
        <p14:creationId xmlns:p14="http://schemas.microsoft.com/office/powerpoint/2010/main" val="3925996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p:txBody>
          <a:bodyPr>
            <a:noAutofit/>
          </a:bodyPr>
          <a:lstStyle/>
          <a:p>
            <a:r>
              <a:rPr lang="en-US" sz="3400" dirty="0">
                <a:effectLst/>
              </a:rPr>
              <a:t>Guiding Questions for Completing the SDLs </a:t>
            </a:r>
            <a:br>
              <a:rPr lang="en-US" sz="3400" dirty="0">
                <a:effectLst/>
              </a:rPr>
            </a:br>
            <a:r>
              <a:rPr lang="en-US" sz="3400" dirty="0">
                <a:effectLst/>
              </a:rPr>
              <a:t>and WPs for the Task Specifications Tool</a:t>
            </a:r>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p:txBody>
          <a:bodyPr>
            <a:normAutofit fontScale="92500" lnSpcReduction="10000"/>
          </a:bodyPr>
          <a:lstStyle/>
          <a:p>
            <a:pPr marL="228600" indent="-228600">
              <a:lnSpc>
                <a:spcPct val="100000"/>
              </a:lnSpc>
              <a:spcBef>
                <a:spcPts val="0"/>
              </a:spcBef>
            </a:pPr>
            <a:r>
              <a:rPr lang="en-US" sz="2700" dirty="0"/>
              <a:t>What types of performances provide evidence that students have learned the KSAs?</a:t>
            </a:r>
          </a:p>
          <a:p>
            <a:pPr marL="228600" indent="-228600">
              <a:lnSpc>
                <a:spcPct val="100000"/>
              </a:lnSpc>
              <a:spcBef>
                <a:spcPts val="0"/>
              </a:spcBef>
            </a:pPr>
            <a:r>
              <a:rPr lang="en-US" sz="2700" dirty="0"/>
              <a:t>How can students demonstrate their learning? What types of responses or artifacts should students produce?</a:t>
            </a:r>
          </a:p>
          <a:p>
            <a:pPr marL="228600" indent="-228600">
              <a:lnSpc>
                <a:spcPct val="100000"/>
              </a:lnSpc>
              <a:spcBef>
                <a:spcPts val="0"/>
              </a:spcBef>
            </a:pPr>
            <a:r>
              <a:rPr lang="en-US" sz="2700" dirty="0"/>
              <a:t>What are the ways in which students can provide evidence of their learning (e.g., sense-making using the three dimensions)?</a:t>
            </a:r>
          </a:p>
          <a:p>
            <a:pPr marL="228600" indent="-228600">
              <a:lnSpc>
                <a:spcPct val="100000"/>
              </a:lnSpc>
              <a:spcBef>
                <a:spcPts val="0"/>
              </a:spcBef>
            </a:pPr>
            <a:r>
              <a:rPr lang="en-US" sz="2700" dirty="0"/>
              <a:t>How does the evidence reflect the selected KSAs?</a:t>
            </a:r>
          </a:p>
          <a:p>
            <a:pPr marL="228600" indent="-228600">
              <a:lnSpc>
                <a:spcPct val="100000"/>
              </a:lnSpc>
              <a:spcBef>
                <a:spcPts val="0"/>
              </a:spcBef>
            </a:pPr>
            <a:r>
              <a:rPr lang="en-US" sz="2700" dirty="0"/>
              <a:t>What are the kinds of behaviors and performances that show what students should know and be able to do after instruction?</a:t>
            </a:r>
          </a:p>
          <a:p>
            <a:pPr marL="228600" indent="-228600">
              <a:lnSpc>
                <a:spcPct val="100000"/>
              </a:lnSpc>
              <a:spcBef>
                <a:spcPts val="0"/>
              </a:spcBef>
            </a:pPr>
            <a:r>
              <a:rPr lang="en-US" sz="2700" dirty="0"/>
              <a:t>What are the questions, prompts, or situations that elicit evidence of students’ learning?</a:t>
            </a:r>
          </a:p>
          <a:p>
            <a:pPr marL="457200" lvl="1" indent="-228600">
              <a:lnSpc>
                <a:spcPct val="100000"/>
              </a:lnSpc>
              <a:spcBef>
                <a:spcPts val="0"/>
              </a:spcBef>
            </a:pPr>
            <a:endParaRPr lang="en-US" sz="2400" dirty="0"/>
          </a:p>
          <a:p>
            <a:pPr marL="457200" lvl="1" indent="-228600">
              <a:lnSpc>
                <a:spcPct val="100000"/>
              </a:lnSpc>
              <a:spcBef>
                <a:spcPts val="0"/>
              </a:spcBef>
            </a:pPr>
            <a:endParaRPr lang="en-US" sz="2400" dirty="0">
              <a:highlight>
                <a:srgbClr val="FFFF00"/>
              </a:highlight>
            </a:endParaRPr>
          </a:p>
          <a:p>
            <a:pPr marL="342891" lvl="1" indent="0">
              <a:buNone/>
            </a:pPr>
            <a:endParaRPr lang="en-US" sz="1500" dirty="0">
              <a:latin typeface="Tahoma" panose="020B060403050404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4415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p:txBody>
          <a:bodyPr>
            <a:normAutofit/>
          </a:bodyPr>
          <a:lstStyle/>
          <a:p>
            <a:r>
              <a:rPr lang="en-US" sz="3200" dirty="0">
                <a:effectLst/>
              </a:rPr>
              <a:t>Strategies for Completing the SDLs and WPs </a:t>
            </a:r>
            <a:br>
              <a:rPr lang="en-US" sz="3200" dirty="0">
                <a:effectLst/>
              </a:rPr>
            </a:br>
            <a:r>
              <a:rPr lang="en-US" sz="3200" dirty="0">
                <a:effectLst/>
              </a:rPr>
              <a:t>for the Task Specifications Tool</a:t>
            </a:r>
            <a:endParaRPr lang="en-US" sz="4400" dirty="0">
              <a:effectLst/>
            </a:endParaRPr>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a:xfrm>
            <a:off x="457200" y="1572236"/>
            <a:ext cx="8229600" cy="5011443"/>
          </a:xfrm>
        </p:spPr>
        <p:txBody>
          <a:bodyPr>
            <a:normAutofit fontScale="92500" lnSpcReduction="20000"/>
          </a:bodyPr>
          <a:lstStyle/>
          <a:p>
            <a:pPr marL="228600" indent="-228600">
              <a:lnSpc>
                <a:spcPct val="100000"/>
              </a:lnSpc>
              <a:spcBef>
                <a:spcPts val="0"/>
              </a:spcBef>
              <a:spcAft>
                <a:spcPts val="600"/>
              </a:spcAft>
            </a:pPr>
            <a:r>
              <a:rPr lang="en-US" sz="2400" dirty="0"/>
              <a:t>Use the following strategies to complete the task specifications tool:</a:t>
            </a:r>
          </a:p>
          <a:p>
            <a:pPr marL="457200" lvl="1">
              <a:lnSpc>
                <a:spcPct val="100000"/>
              </a:lnSpc>
              <a:spcBef>
                <a:spcPts val="0"/>
              </a:spcBef>
              <a:spcAft>
                <a:spcPts val="600"/>
              </a:spcAft>
              <a:buFont typeface="Calibri" panose="020F0502020204030204" pitchFamily="34" charset="0"/>
              <a:buChar char="‒"/>
            </a:pPr>
            <a:r>
              <a:rPr lang="en-US" sz="2000" dirty="0"/>
              <a:t>Consider important design decisions such as what information is presented to students, how it is presented, how students interact with the tasks, and how responses are provided. </a:t>
            </a:r>
          </a:p>
          <a:p>
            <a:pPr marL="457200" lvl="1">
              <a:lnSpc>
                <a:spcPct val="100000"/>
              </a:lnSpc>
              <a:spcBef>
                <a:spcPts val="0"/>
              </a:spcBef>
              <a:spcAft>
                <a:spcPts val="600"/>
              </a:spcAft>
              <a:buFont typeface="Calibri" panose="020F0502020204030204" pitchFamily="34" charset="0"/>
              <a:buChar char="‒"/>
            </a:pPr>
            <a:r>
              <a:rPr lang="en-US" sz="2000" dirty="0"/>
              <a:t>Review the KSAs to gain a complete understanding of what students are expected to demonstrate to provide evidence that they have learned one or more aspects of a PE.</a:t>
            </a:r>
          </a:p>
          <a:p>
            <a:pPr marL="457200" lvl="1">
              <a:lnSpc>
                <a:spcPct val="100000"/>
              </a:lnSpc>
              <a:spcBef>
                <a:spcPts val="0"/>
              </a:spcBef>
              <a:spcAft>
                <a:spcPts val="600"/>
              </a:spcAft>
              <a:buFont typeface="Calibri" panose="020F0502020204030204" pitchFamily="34" charset="0"/>
              <a:buChar char="‒"/>
            </a:pPr>
            <a:r>
              <a:rPr lang="en-US" sz="2000" dirty="0"/>
              <a:t>Consider and evaluate the types and variations of “vehicles” (i.e., work products) that are intended to contain observable evidence (e.g., a model, an argument, a description, a graph, a chart).</a:t>
            </a:r>
          </a:p>
          <a:p>
            <a:pPr marL="457200" lvl="1">
              <a:lnSpc>
                <a:spcPct val="100000"/>
              </a:lnSpc>
              <a:spcBef>
                <a:spcPts val="0"/>
              </a:spcBef>
              <a:spcAft>
                <a:spcPts val="600"/>
              </a:spcAft>
              <a:buFont typeface="Calibri" panose="020F0502020204030204" pitchFamily="34" charset="0"/>
              <a:buChar char="‒"/>
            </a:pPr>
            <a:r>
              <a:rPr lang="en-US" sz="2000" dirty="0"/>
              <a:t>Consider how the evidence elicited by the SDLs and WPs ensure that educators can make accurate inferences about student competencies. </a:t>
            </a:r>
          </a:p>
          <a:p>
            <a:pPr marL="457200" lvl="1">
              <a:lnSpc>
                <a:spcPct val="100000"/>
              </a:lnSpc>
              <a:spcBef>
                <a:spcPts val="0"/>
              </a:spcBef>
              <a:spcAft>
                <a:spcPts val="600"/>
              </a:spcAft>
              <a:buFont typeface="Calibri" panose="020F0502020204030204" pitchFamily="34" charset="0"/>
              <a:buChar char="‒"/>
            </a:pPr>
            <a:r>
              <a:rPr lang="en-US" sz="2000" dirty="0"/>
              <a:t>Consider how the SDLs and WPs with respect to the assessed KSAs will inform educator actions either to 1) continue with the instructional sequence as planned; or 2) adjust the design, delivery, and sequence of instruction. </a:t>
            </a:r>
          </a:p>
          <a:p>
            <a:pPr marL="457200" lvl="1">
              <a:lnSpc>
                <a:spcPct val="100000"/>
              </a:lnSpc>
              <a:spcBef>
                <a:spcPts val="0"/>
              </a:spcBef>
              <a:spcAft>
                <a:spcPts val="600"/>
              </a:spcAft>
              <a:buFont typeface="Calibri" panose="020F0502020204030204" pitchFamily="34" charset="0"/>
              <a:buChar char="‒"/>
            </a:pPr>
            <a:r>
              <a:rPr lang="en-US" sz="2000" dirty="0"/>
              <a:t>Consider how the SDLs and WPs will inform instructional decisions made at the individual student level, for a small group of students, or at the class level. </a:t>
            </a:r>
          </a:p>
        </p:txBody>
      </p:sp>
    </p:spTree>
    <p:custDataLst>
      <p:tags r:id="rId1"/>
    </p:custDataLst>
    <p:extLst>
      <p:ext uri="{BB962C8B-B14F-4D97-AF65-F5344CB8AC3E}">
        <p14:creationId xmlns:p14="http://schemas.microsoft.com/office/powerpoint/2010/main" val="2444011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SLIDE_THUMBNAIL_REFRESH" val="1"/>
  <p:tag name="ARTICULATE_DESIGN_ID_7_CUSTOM DESIGN" val="RkHjvXJf"/>
  <p:tag name="ARTICULATE_DESIGN_ID_2_CUSTOM DESIGN" val="ODG1pAzN"/>
  <p:tag name="ARTICULATE_SLIDE_COUNT" val="16"/>
  <p:tag name="ARTICULATE_PROJECT_OPEN" val="0"/>
  <p:tag name="MMPROD_UIDATA" val="&lt;database version=&quot;11.0&quot;&gt;&lt;object type=&quot;1&quot; unique_id=&quot;10001&quot;&gt;&lt;property id=&quot;20141&quot; value=&quot;Workshop Presentation (1)&quot;/&gt;&lt;property id=&quot;20148&quot; value=&quot;5&quot;/&gt;&lt;property id=&quot;20184&quot; value=&quot;7&quot;/&gt;&lt;property id=&quot;20191&quot; value=&quot;SCILLSS&quot;/&gt;&lt;property id=&quot;20192&quot; value=&quot;scillss.adobeconnect.com&quot;/&gt;&lt;property id=&quot;20250&quot; value=&quot;6&quot;/&gt;&lt;property id=&quot;20251&quot; value=&quot;0&quot;/&gt;&lt;property id=&quot;20259&quot; value=&quot;0&quot;/&gt;&lt;property id=&quot;20262&quot; value=&quot;2062453173&quot;/&gt;&lt;property id=&quot;20263&quot; value=&quot;1&quot;/&gt;&lt;property id=&quot;20264&quot; value=&quot;3&quot;/&gt;&lt;object type=&quot;2&quot; unique_id=&quot;66791&quot;&gt;&lt;object type=&quot;3&quot; unique_id=&quot;145643&quot;&gt;&lt;property id=&quot;20148&quot; value=&quot;5&quot;/&gt;&lt;property id=&quot;20300&quot; value=&quot;Slide 5 - &amp;quot;Getting Started—Defining the Elements&amp;quot;&quot;/&gt;&lt;property id=&quot;20307&quot; value=&quot;1368&quot;/&gt;&lt;/object&gt;&lt;object type=&quot;3&quot; unique_id=&quot;148355&quot;&gt;&lt;property id=&quot;20148&quot; value=&quot;5&quot;/&gt;&lt;property id=&quot;20300&quot; value=&quot;Slide 4 - &amp;quot;Getting Started&amp;quot;&quot;/&gt;&lt;property id=&quot;20307&quot; value=&quot;1398&quot;/&gt;&lt;/object&gt;&lt;object type=&quot;3&quot; unique_id=&quot;153419&quot;&gt;&lt;property id=&quot;20148&quot; value=&quot;5&quot;/&gt;&lt;property id=&quot;20300&quot; value=&quot;Slide 1 - &amp;quot;Designing High-Quality Three-Dimensional Science Assessments for Classroom Use&amp;quot;&quot;/&gt;&lt;property id=&quot;20307&quot; value=&quot;1462&quot;/&gt;&lt;/object&gt;&lt;object type=&quot;3&quot; unique_id=&quot;153420&quot;&gt;&lt;property id=&quot;20148&quot; value=&quot;5&quot;/&gt;&lt;property id=&quot;20300&quot; value=&quot;Slide 2 - &amp;quot;Module 3.5: Guidance for Completing the Task Specifications Tool&amp;quot;&quot;/&gt;&lt;property id=&quot;20307&quot; value=&quot;1461&quot;/&gt;&lt;/object&gt;&lt;object type=&quot;3&quot; unique_id=&quot;153421&quot;&gt;&lt;property id=&quot;20148&quot; value=&quot;5&quot;/&gt;&lt;property id=&quot;20300&quot; value=&quot;Slide 3 - &amp;quot;Module 3.5 Outcomes&amp;quot;&quot;/&gt;&lt;property id=&quot;20307&quot; value=&quot;735&quot;/&gt;&lt;/object&gt;&lt;object type=&quot;3&quot; unique_id=&quot;153422&quot;&gt;&lt;property id=&quot;20148&quot; value=&quot;5&quot;/&gt;&lt;property id=&quot;20300&quot; value=&quot;Slide 12 - &amp;quot;Task Specifications  Tool Development&amp;quot;&quot;/&gt;&lt;property id=&quot;20307&quot; value=&quot;897&quot;/&gt;&lt;/object&gt;&lt;object type=&quot;3&quot; unique_id=&quot;153423&quot;&gt;&lt;property id=&quot;20148&quot; value=&quot;5&quot;/&gt;&lt;property id=&quot;20300&quot; value=&quot;Slide 13 - &amp;quot;Resources and Additional Information&amp;quot;&quot;/&gt;&lt;property id=&quot;20307&quot; value=&quot;1503&quot;/&gt;&lt;/object&gt;&lt;object type=&quot;3&quot; unique_id=&quot;153424&quot;&gt;&lt;property id=&quot;20148&quot; value=&quot;5&quot;/&gt;&lt;property id=&quot;20300&quot; value=&quot;Slide 14 - &amp;quot;SCILLSS Glossary&amp;quot;&quot;/&gt;&lt;property id=&quot;20307&quot; value=&quot;1504&quot;/&gt;&lt;/object&gt;&lt;object type=&quot;3&quot; unique_id=&quot;153425&quot;&gt;&lt;property id=&quot;20148&quot; value=&quot;5&quot;/&gt;&lt;property id=&quot;20300&quot; value=&quot;Slide 16 - &amp;quot;References&amp;quot;&quot;/&gt;&lt;property id=&quot;20307&quot; value=&quot;1505&quot;/&gt;&lt;/object&gt;&lt;object type=&quot;3&quot; unique_id=&quot;157853&quot;&gt;&lt;property id=&quot;20148&quot; value=&quot;5&quot;/&gt;&lt;property id=&quot;20300&quot; value=&quot;Slide 6 - &amp;quot;Guiding Questions for Completing the  KSAs for the Task Specifications Tool&amp;quot;&quot;/&gt;&lt;property id=&quot;20307&quot; value=&quot;994&quot;/&gt;&lt;/object&gt;&lt;object type=&quot;3&quot; unique_id=&quot;157854&quot;&gt;&lt;property id=&quot;20148&quot; value=&quot;5&quot;/&gt;&lt;property id=&quot;20300&quot; value=&quot;Slide 7 - &amp;quot;Strategies for Completing the KSAs for  the Task Specifications Tool&amp;quot;&quot;/&gt;&lt;property id=&quot;20307&quot; value=&quot;995&quot;/&gt;&lt;/object&gt;&lt;object type=&quot;3&quot; unique_id=&quot;157855&quot;&gt;&lt;property id=&quot;20148&quot; value=&quot;5&quot;/&gt;&lt;property id=&quot;20300&quot; value=&quot;Slide 8 - &amp;quot;Guiding Questions for Completing the SDLs  and WPs for the Task Specifications Tool&amp;quot;&quot;/&gt;&lt;property id=&quot;20307&quot; value=&quot;996&quot;/&gt;&lt;/object&gt;&lt;object type=&quot;3&quot; unique_id=&quot;157856&quot;&gt;&lt;property id=&quot;20148&quot; value=&quot;5&quot;/&gt;&lt;property id=&quot;20300&quot; value=&quot;Slide 9 - &amp;quot;Strategies for Completing the SDLs and WPs  for the Task Specifications Tool&amp;quot;&quot;/&gt;&lt;property id=&quot;20307&quot; value=&quot;997&quot;/&gt;&lt;/object&gt;&lt;object type=&quot;3&quot; unique_id=&quot;157857&quot;&gt;&lt;property id=&quot;20148&quot; value=&quot;5&quot;/&gt;&lt;property id=&quot;20300&quot; value=&quot;Slide 10 - &amp;quot;Guiding Questions for Completing the TFs, Aspects of the task that can be varied, and ABs  for the Task Specificat&quot;/&gt;&lt;property id=&quot;20307&quot; value=&quot;998&quot;/&gt;&lt;/object&gt;&lt;object type=&quot;3&quot; unique_id=&quot;157858&quot;&gt;&lt;property id=&quot;20148&quot; value=&quot;5&quot;/&gt;&lt;property id=&quot;20300&quot; value=&quot;Slide 11 - &amp;quot;Strategies for Completing the TFs, Aspects of the task that can be varied, and ABs for the Task Specifications Too&quot;/&gt;&lt;property id=&quot;20307&quot; value=&quot;999&quot;/&gt;&lt;/object&gt;&lt;object type=&quot;3&quot; unique_id=&quot;170334&quot;&gt;&lt;property id=&quot;20148&quot; value=&quot;5&quot;/&gt;&lt;property id=&quot;20300&quot; value=&quot;Slide 15 - &amp;quot;Resources&amp;quot;&quot;/&gt;&lt;property id=&quot;20307&quot; value=&quot;1562&quot;/&gt;&lt;/object&gt;&lt;/object&gt;&lt;object type=&quot;8&quot; unique_id=&quot;67179&quot;&gt;&lt;/object&gt;&lt;object type=&quot;4&quot; unique_id=&quot;124503&quot;&gt;&lt;/object&gt;&lt;object type=&quot;10&quot; unique_id=&quot;124504&quot;&gt;&lt;object type=&quot;11&quot; unique_id=&quot;124505&quot;&gt;&lt;/object&gt;&lt;object type=&quot;12&quot; unique_id=&quot;12489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3667</TotalTime>
  <Words>3563</Words>
  <Application>Microsoft Office PowerPoint</Application>
  <PresentationFormat>On-screen Show (4:3)</PresentationFormat>
  <Paragraphs>193</Paragraphs>
  <Slides>16</Slides>
  <Notes>16</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16</vt:i4>
      </vt:variant>
    </vt:vector>
  </HeadingPairs>
  <TitlesOfParts>
    <vt:vector size="30" baseType="lpstr">
      <vt:lpstr>Arial</vt:lpstr>
      <vt:lpstr>Calibri</vt:lpstr>
      <vt:lpstr>Calibri Light</vt:lpstr>
      <vt:lpstr>Century Gothic</vt:lpstr>
      <vt:lpstr>Symbol</vt:lpstr>
      <vt:lpstr>Tahoma</vt:lpstr>
      <vt:lpstr>Custom Design</vt:lpstr>
      <vt:lpstr>1_Custom Design</vt:lpstr>
      <vt:lpstr>2_Custom Design</vt:lpstr>
      <vt:lpstr>3_Custom Design</vt:lpstr>
      <vt:lpstr>4_Custom Design</vt:lpstr>
      <vt:lpstr>5_Custom Design</vt:lpstr>
      <vt:lpstr>6_Custom Design</vt:lpstr>
      <vt:lpstr>7_Custom Design</vt:lpstr>
      <vt:lpstr>Designing High-Quality Three-Dimensional Science Assessments for Classroom Use</vt:lpstr>
      <vt:lpstr>Module 3.5: Guidance for Completing the Task Specifications Tool</vt:lpstr>
      <vt:lpstr>Module 3.5 Outcomes</vt:lpstr>
      <vt:lpstr>Getting Started</vt:lpstr>
      <vt:lpstr>Getting Started—Defining the Elements</vt:lpstr>
      <vt:lpstr>Guiding Questions for Completing the  KSAs for the Task Specifications Tool</vt:lpstr>
      <vt:lpstr>Strategies for Completing the KSAs for  the Task Specifications Tool</vt:lpstr>
      <vt:lpstr>Guiding Questions for Completing the SDLs  and WPs for the Task Specifications Tool</vt:lpstr>
      <vt:lpstr>Strategies for Completing the SDLs and WPs  for the Task Specifications Tool</vt:lpstr>
      <vt:lpstr>Guiding Questions for Completing the TFs, Aspects of the task that can be varied, and ABs  for the Task Specifications Tool</vt:lpstr>
      <vt:lpstr>Strategies for Completing the TFs, Aspects of the task that can be varied, and ABs for the Task Specifications Tool</vt:lpstr>
      <vt:lpstr>Task Specifications  Tool Development</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Kristina Harding</dc:creator>
  <cp:lastModifiedBy>Erin Buchanan</cp:lastModifiedBy>
  <cp:revision>164</cp:revision>
  <dcterms:created xsi:type="dcterms:W3CDTF">2020-10-24T16:00:54Z</dcterms:created>
  <dcterms:modified xsi:type="dcterms:W3CDTF">2020-12-01T21:12:03Z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793E1FD2-C99B-46FF-88F8-5D2321552A10</vt:lpwstr>
  </property>
  <property fmtid="{D5CDD505-2E9C-101B-9397-08002B2CF9AE}" pid="3" name="ArticulatePath">
    <vt:lpwstr>Utilizing a Principled Assessment Design for Classroom Science Assessments_KH_10-5 (Chapter 3)</vt:lpwstr>
  </property>
</Properties>
</file>