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xml" ContentType="application/vnd.openxmlformats-officedocument.presentationml.notesSlide+xml"/>
  <Override PartName="/ppt/tags/tag18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6.xml" ContentType="application/vnd.openxmlformats-officedocument.presentationml.tags+xml"/>
  <Override PartName="/ppt/notesSlides/notesSlide4.xml" ContentType="application/vnd.openxmlformats-officedocument.presentationml.notesSlide+xml"/>
  <Override PartName="/ppt/tags/tag187.xml" ContentType="application/vnd.openxmlformats-officedocument.presentationml.tags+xml"/>
  <Override PartName="/ppt/notesSlides/notesSlide5.xml" ContentType="application/vnd.openxmlformats-officedocument.presentationml.notesSlide+xml"/>
  <Override PartName="/ppt/tags/tag188.xml" ContentType="application/vnd.openxmlformats-officedocument.presentationml.tags+xml"/>
  <Override PartName="/ppt/notesSlides/notesSlide6.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notesSlides/notesSlide7.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notesSlides/notesSlide8.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notesSlides/notesSlide9.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notesSlides/notesSlide10.xml" ContentType="application/vnd.openxmlformats-officedocument.presentationml.notesSlide+xml"/>
  <Override PartName="/ppt/tags/tag197.xml" ContentType="application/vnd.openxmlformats-officedocument.presentationml.tags+xml"/>
  <Override PartName="/ppt/notesSlides/notesSlide11.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notesSlides/notesSlide12.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notesSlides/notesSlide13.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notesSlides/notesSlide14.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notesSlides/notesSlide15.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notesSlides/notesSlide16.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notesSlides/notesSlide17.xml" ContentType="application/vnd.openxmlformats-officedocument.presentationml.notesSlide+xml"/>
  <Override PartName="/ppt/tags/tag210.xml" ContentType="application/vnd.openxmlformats-officedocument.presentationml.tags+xml"/>
  <Override PartName="/ppt/notesSlides/notesSlide18.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notesSlides/notesSlide19.xml" ContentType="application/vnd.openxmlformats-officedocument.presentationml.notesSlide+xml"/>
  <Override PartName="/ppt/tags/tag213.xml" ContentType="application/vnd.openxmlformats-officedocument.presentationml.tags+xml"/>
  <Override PartName="/ppt/notesSlides/notesSlide20.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 id="2147483787" r:id="rId6"/>
    <p:sldMasterId id="2147483801" r:id="rId7"/>
    <p:sldMasterId id="2147483814" r:id="rId8"/>
  </p:sldMasterIdLst>
  <p:notesMasterIdLst>
    <p:notesMasterId r:id="rId30"/>
  </p:notesMasterIdLst>
  <p:handoutMasterIdLst>
    <p:handoutMasterId r:id="rId31"/>
  </p:handoutMasterIdLst>
  <p:sldIdLst>
    <p:sldId id="1478" r:id="rId9"/>
    <p:sldId id="1479" r:id="rId10"/>
    <p:sldId id="736" r:id="rId11"/>
    <p:sldId id="1554" r:id="rId12"/>
    <p:sldId id="1575" r:id="rId13"/>
    <p:sldId id="1348" r:id="rId14"/>
    <p:sldId id="1556" r:id="rId15"/>
    <p:sldId id="1483" r:id="rId16"/>
    <p:sldId id="1557" r:id="rId17"/>
    <p:sldId id="1343" r:id="rId18"/>
    <p:sldId id="1558" r:id="rId19"/>
    <p:sldId id="1346" r:id="rId20"/>
    <p:sldId id="1559" r:id="rId21"/>
    <p:sldId id="1344" r:id="rId22"/>
    <p:sldId id="1560" r:id="rId23"/>
    <p:sldId id="1347" r:id="rId24"/>
    <p:sldId id="1561" r:id="rId25"/>
    <p:sldId id="1506" r:id="rId26"/>
    <p:sldId id="1507" r:id="rId27"/>
    <p:sldId id="1563" r:id="rId28"/>
    <p:sldId id="1508" r:id="rId29"/>
  </p:sldIdLst>
  <p:sldSz cx="9144000" cy="6858000" type="screen4x3"/>
  <p:notesSz cx="7315200" cy="96012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3.6" id="{C41A5579-40A8-45B0-856D-75F5610AC548}">
          <p14:sldIdLst>
            <p14:sldId id="1478"/>
            <p14:sldId id="1479"/>
            <p14:sldId id="736"/>
            <p14:sldId id="1554"/>
            <p14:sldId id="1575"/>
            <p14:sldId id="1348"/>
            <p14:sldId id="1556"/>
            <p14:sldId id="1483"/>
            <p14:sldId id="1557"/>
            <p14:sldId id="1343"/>
            <p14:sldId id="1558"/>
            <p14:sldId id="1346"/>
            <p14:sldId id="1559"/>
            <p14:sldId id="1344"/>
            <p14:sldId id="1560"/>
            <p14:sldId id="1347"/>
            <p14:sldId id="1561"/>
            <p14:sldId id="1506"/>
            <p14:sldId id="1507"/>
            <p14:sldId id="1563"/>
            <p14:sldId id="15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12"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88"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103"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49"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E00"/>
    <a:srgbClr val="4472C4"/>
    <a:srgbClr val="CC66FF"/>
    <a:srgbClr val="E9EBF5"/>
    <a:srgbClr val="2F528F"/>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9879" autoAdjust="0"/>
  </p:normalViewPr>
  <p:slideViewPr>
    <p:cSldViewPr snapToGrid="0">
      <p:cViewPr varScale="1">
        <p:scale>
          <a:sx n="60" d="100"/>
          <a:sy n="60" d="100"/>
        </p:scale>
        <p:origin x="1192"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98"/>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custT="1"/>
      <dgm:spPr>
        <a:xfrm>
          <a:off x="2076755" y="539859"/>
          <a:ext cx="832221" cy="416067"/>
        </a:xfrm>
        <a:prstGeom prst="rect">
          <a:avLst/>
        </a:prstGeom>
        <a:noFill/>
        <a:ln>
          <a:noFill/>
        </a:ln>
        <a:effectLst/>
      </dgm:spPr>
      <dgm:t>
        <a:bodyPr/>
        <a:lstStyle/>
        <a:p>
          <a:pPr>
            <a:buNone/>
          </a:pPr>
          <a:r>
            <a:rPr lang="en-US" sz="1600" dirty="0">
              <a:solidFill>
                <a:sysClr val="windowText" lastClr="000000">
                  <a:hueOff val="0"/>
                  <a:satOff val="0"/>
                  <a:lumOff val="0"/>
                  <a:alphaOff val="0"/>
                </a:sysClr>
              </a:solidFill>
              <a:latin typeface="Calibri"/>
              <a:ea typeface="+mn-ea"/>
              <a:cs typeface="+mn-cs"/>
            </a:rPr>
            <a:t>Guided Evaluation of a Task Specifications Tool</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1"/>
      <dgm:spPr>
        <a:xfrm>
          <a:off x="1747503" y="0"/>
          <a:ext cx="1491285" cy="1491436"/>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1" custLinFactNeighborX="1074" custLinFactNeighborY="3251">
        <dgm:presLayoutVars>
          <dgm:chMax val="1"/>
          <dgm:chPref val="1"/>
          <dgm:bulletEnabled val="1"/>
        </dgm:presLayoutVars>
      </dgm:prSet>
      <dgm:spPr/>
    </dgm:pt>
  </dgm:ptLst>
  <dgm:cxnLst>
    <dgm:cxn modelId="{8F542E02-81D1-4FC6-9D7C-10CA270772E1}" srcId="{B1EEC8AA-71AD-4540-9D23-3FCA2048F286}" destId="{5D27FFF9-409C-4A79-A399-FCA821CB7B42}" srcOrd="0" destOrd="0" parTransId="{06952450-E82B-4EFB-B70C-2E7646ADD29F}" sibTransId="{3C278253-8155-4CD6-B63D-C9C4704D6406}"/>
    <dgm:cxn modelId="{5B9A754B-F595-4D71-B551-E84D20910C3D}" type="presOf" srcId="{5D27FFF9-409C-4A79-A399-FCA821CB7B42}" destId="{AB0F659E-F97D-4AFE-B45C-CC73CBD4E72A}"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961154" y="713276"/>
          <a:ext cx="3202480" cy="3203193"/>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1687567" y="1901876"/>
          <a:ext cx="1787013" cy="89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Guided Evaluation of a Task Specifications Tool</a:t>
          </a:r>
        </a:p>
      </dsp:txBody>
      <dsp:txXfrm>
        <a:off x="1687567" y="1901876"/>
        <a:ext cx="1787013" cy="89337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1222375"/>
            <a:ext cx="4394200" cy="3297238"/>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Welcome to the third of four chapters in a digital workbook on designing high-quality three-dimensional science assessment tasks for classroom use. This workbook is intended to help educators design and evaluate high-quality classroom science assessment tasks that provide meaningful information about what students know and can do in science.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digital workbook was developed by edCount, LLC, under the US Department of Education’s Enhanced Assessment Grants Program, CFDA 84.368A.</a:t>
            </a:r>
          </a:p>
        </p:txBody>
      </p:sp>
      <p:sp>
        <p:nvSpPr>
          <p:cNvPr id="4" name="Date Placeholder 3"/>
          <p:cNvSpPr>
            <a:spLocks noGrp="1"/>
          </p:cNvSpPr>
          <p:nvPr>
            <p:ph type="dt"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532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first slide associated with the Work Products for the PE, HS-ESS2-5, consider if each statement indicated for the work products is correct or incorrect. Pause the presentation to read and consider each statement. Then, resume the presentation to see the incorrect statements, which will be indicated in red and struck through. An explanation is provided as to why each statement is incorrect.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statement, </a:t>
            </a:r>
            <a:r>
              <a:rPr lang="en-US" sz="1200" i="1" kern="1200" dirty="0">
                <a:solidFill>
                  <a:schemeClr val="tx1"/>
                </a:solidFill>
                <a:effectLst/>
                <a:latin typeface="+mn-lt"/>
                <a:ea typeface="+mn-ea"/>
                <a:cs typeface="+mn-cs"/>
              </a:rPr>
              <a:t>Plan and conduct an investigation of the properties of wate</a:t>
            </a:r>
            <a:r>
              <a:rPr lang="en-US" sz="1200" kern="1200" dirty="0">
                <a:solidFill>
                  <a:schemeClr val="tx1"/>
                </a:solidFill>
                <a:effectLst/>
                <a:latin typeface="+mn-lt"/>
                <a:ea typeface="+mn-ea"/>
                <a:cs typeface="+mn-cs"/>
              </a:rPr>
              <a:t>r, is incorrect. This statement is written as a KSA statement rather than as a work product. Remember, a work product allows students to demonstrate the KSA. For example, students might describe in a </a:t>
            </a:r>
            <a:r>
              <a:rPr lang="en-US" sz="1200" i="1" kern="1200" dirty="0">
                <a:solidFill>
                  <a:schemeClr val="tx1"/>
                </a:solidFill>
                <a:effectLst/>
                <a:latin typeface="+mn-lt"/>
                <a:ea typeface="+mn-ea"/>
                <a:cs typeface="+mn-cs"/>
              </a:rPr>
              <a:t>constructed response</a:t>
            </a:r>
            <a:r>
              <a:rPr lang="en-US" sz="1200" kern="1200" dirty="0">
                <a:solidFill>
                  <a:schemeClr val="tx1"/>
                </a:solidFill>
                <a:effectLst/>
                <a:latin typeface="+mn-lt"/>
                <a:ea typeface="+mn-ea"/>
                <a:cs typeface="+mn-cs"/>
              </a:rPr>
              <a:t> how to indicate or measure the predicted effect of water on Earth’s materials or surface processes.</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8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second slide associated with the Work Products for the PE, HS-ESS2-5, consider how well the work products address the multiple SDLs to determine what additional statements could be added. Pause the presentation to consider and determine additional WP statements. Then, resume the presentation for suggested additional statements and explanations for these additions.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added statement, </a:t>
            </a:r>
            <a:r>
              <a:rPr lang="en-US" sz="1200" i="1" kern="1200" dirty="0">
                <a:solidFill>
                  <a:schemeClr val="tx1"/>
                </a:solidFill>
                <a:effectLst/>
                <a:latin typeface="+mn-lt"/>
                <a:ea typeface="+mn-ea"/>
                <a:cs typeface="+mn-cs"/>
              </a:rPr>
              <a:t>Oral presentation</a:t>
            </a:r>
            <a:r>
              <a:rPr lang="en-US" sz="1200" kern="1200" dirty="0">
                <a:solidFill>
                  <a:schemeClr val="tx1"/>
                </a:solidFill>
                <a:effectLst/>
                <a:latin typeface="+mn-lt"/>
                <a:ea typeface="+mn-ea"/>
                <a:cs typeface="+mn-cs"/>
              </a:rPr>
              <a:t>, is an appropriate addition. According to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high school students should be able to make oral presentations of their results and conclusions as well as to engage in appropriate discourse with other students by asking questions and discussing issues raised in such presentations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NRC, 2012, p. 92). This relates to the aspect of the SEP, which states that students must “</a:t>
            </a:r>
            <a:r>
              <a:rPr lang="en-US" sz="1200" i="1" kern="1200" dirty="0">
                <a:solidFill>
                  <a:schemeClr val="tx1"/>
                </a:solidFill>
                <a:effectLst/>
                <a:latin typeface="+mn-lt"/>
                <a:ea typeface="+mn-ea"/>
                <a:cs typeface="+mn-cs"/>
              </a:rPr>
              <a:t>plan and conduct an investigation individually and collaboratively</a:t>
            </a:r>
            <a:r>
              <a:rPr lang="en-US" sz="1200" kern="1200" dirty="0">
                <a:solidFill>
                  <a:schemeClr val="tx1"/>
                </a:solidFill>
                <a:effectLst/>
                <a:latin typeface="+mn-lt"/>
                <a:ea typeface="+mn-ea"/>
                <a:cs typeface="+mn-cs"/>
              </a:rPr>
              <a:t>.”</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618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first slide associated with the Task Features for the PE, HS-ESS2-5, consider if each statement indicated for the task features is correct or incorrect. Pause the presentation to read and consider each statement. Then, resume the presentation to see the incorrect statements, which will be indicated in red and struck through. An explanation is provided as to why each statement is incorrect.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statement, </a:t>
            </a:r>
            <a:r>
              <a:rPr lang="en-US" sz="1200" i="1" kern="1200" dirty="0">
                <a:solidFill>
                  <a:schemeClr val="tx1"/>
                </a:solidFill>
                <a:effectLst/>
                <a:latin typeface="+mn-lt"/>
                <a:ea typeface="+mn-ea"/>
                <a:cs typeface="+mn-cs"/>
              </a:rPr>
              <a:t>Provide information about Earth’s formation and early history</a:t>
            </a:r>
            <a:r>
              <a:rPr lang="en-US" sz="1200" kern="1200" dirty="0">
                <a:solidFill>
                  <a:schemeClr val="tx1"/>
                </a:solidFill>
                <a:effectLst/>
                <a:latin typeface="+mn-lt"/>
                <a:ea typeface="+mn-ea"/>
                <a:cs typeface="+mn-cs"/>
              </a:rPr>
              <a:t>, is incorrect. This information is aligned with the DCI, </a:t>
            </a:r>
            <a:r>
              <a:rPr lang="en-US" sz="1200" i="1" kern="1200" dirty="0">
                <a:solidFill>
                  <a:schemeClr val="tx1"/>
                </a:solidFill>
                <a:effectLst/>
                <a:latin typeface="+mn-lt"/>
                <a:ea typeface="+mn-ea"/>
                <a:cs typeface="+mn-cs"/>
              </a:rPr>
              <a:t>ESS1.C:</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History of Planet Earth</a:t>
            </a:r>
            <a:r>
              <a:rPr lang="en-US" sz="1200" kern="1200" dirty="0">
                <a:solidFill>
                  <a:schemeClr val="tx1"/>
                </a:solidFill>
                <a:effectLst/>
                <a:latin typeface="+mn-lt"/>
                <a:ea typeface="+mn-ea"/>
                <a:cs typeface="+mn-cs"/>
              </a:rPr>
              <a:t>, and not the DCI, </a:t>
            </a:r>
            <a:r>
              <a:rPr lang="en-US" sz="1200" i="1" kern="1200" dirty="0">
                <a:solidFill>
                  <a:schemeClr val="tx1"/>
                </a:solidFill>
                <a:effectLst/>
                <a:latin typeface="+mn-lt"/>
                <a:ea typeface="+mn-ea"/>
                <a:cs typeface="+mn-cs"/>
              </a:rPr>
              <a:t>ESS2.C: The Roles of Water in Earth’s Surface Processes</a:t>
            </a:r>
            <a:r>
              <a:rPr lang="en-US" sz="1200" kern="1200" dirty="0">
                <a:solidFill>
                  <a:schemeClr val="tx1"/>
                </a:solidFill>
                <a:effectLst/>
                <a:latin typeface="+mn-lt"/>
                <a:ea typeface="+mn-ea"/>
                <a:cs typeface="+mn-cs"/>
              </a:rPr>
              <a:t>. While concepts of Earth’s formation and early history </a:t>
            </a:r>
            <a:r>
              <a:rPr lang="en-US" sz="1200" i="1" kern="1200" dirty="0">
                <a:solidFill>
                  <a:schemeClr val="tx1"/>
                </a:solidFill>
                <a:effectLst/>
                <a:latin typeface="+mn-lt"/>
                <a:ea typeface="+mn-ea"/>
                <a:cs typeface="+mn-cs"/>
              </a:rPr>
              <a:t>may</a:t>
            </a:r>
            <a:r>
              <a:rPr lang="en-US" sz="1200" kern="1200" dirty="0">
                <a:solidFill>
                  <a:schemeClr val="tx1"/>
                </a:solidFill>
                <a:effectLst/>
                <a:latin typeface="+mn-lt"/>
                <a:ea typeface="+mn-ea"/>
                <a:cs typeface="+mn-cs"/>
              </a:rPr>
              <a:t> be incorporated into a task, they would NOT be a feature of the task </a:t>
            </a:r>
            <a:r>
              <a:rPr lang="en-US" sz="1200" i="1" kern="1200" dirty="0">
                <a:solidFill>
                  <a:schemeClr val="tx1"/>
                </a:solidFill>
                <a:effectLst/>
                <a:latin typeface="+mn-lt"/>
                <a:ea typeface="+mn-ea"/>
                <a:cs typeface="+mn-cs"/>
              </a:rPr>
              <a:t>necessary</a:t>
            </a:r>
            <a:r>
              <a:rPr lang="en-US" sz="1200" kern="1200" dirty="0">
                <a:solidFill>
                  <a:schemeClr val="tx1"/>
                </a:solidFill>
                <a:effectLst/>
                <a:latin typeface="+mn-lt"/>
                <a:ea typeface="+mn-ea"/>
                <a:cs typeface="+mn-cs"/>
              </a:rPr>
              <a:t> to appropriately measure one or more of the KSAs.</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1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second slide associated with the Task Features for the PE, HS-ESS2-5, consider how well the statements address the multiple aspects of the KSAs to determine what additional task features would cover the range of those KSAs in your task specification. Then, resume the presentation for suggested additional statements and explanations for these additions.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task features, there are two added statements. The first added statement, </a:t>
            </a:r>
            <a:r>
              <a:rPr lang="en-US" sz="1200" i="1" kern="1200" dirty="0">
                <a:solidFill>
                  <a:schemeClr val="tx1"/>
                </a:solidFill>
                <a:effectLst/>
                <a:latin typeface="+mn-lt"/>
                <a:ea typeface="+mn-ea"/>
                <a:cs typeface="+mn-cs"/>
              </a:rPr>
              <a:t>Opportunity for students to respond with sufficient evidence to produce a full-credit response, </a:t>
            </a:r>
            <a:r>
              <a:rPr lang="en-US" sz="1200" kern="1200" dirty="0">
                <a:solidFill>
                  <a:schemeClr val="tx1"/>
                </a:solidFill>
                <a:effectLst/>
                <a:latin typeface="+mn-lt"/>
                <a:ea typeface="+mn-ea"/>
                <a:cs typeface="+mn-cs"/>
              </a:rPr>
              <a:t>is an appropriate addition as the task will require to be scored. Consider how you are going to score the task; a scoring rubric must be developed that reflects students’ ability to provide evidence that they have attained the KSAs. The second added statement, </a:t>
            </a:r>
            <a:r>
              <a:rPr lang="en-US" sz="1200" i="1" kern="1200" dirty="0">
                <a:solidFill>
                  <a:schemeClr val="tx1"/>
                </a:solidFill>
                <a:effectLst/>
                <a:latin typeface="+mn-lt"/>
                <a:ea typeface="+mn-ea"/>
                <a:cs typeface="+mn-cs"/>
              </a:rPr>
              <a:t>Accessible for students with a variety of learning styles and needs, </a:t>
            </a:r>
            <a:r>
              <a:rPr lang="en-US" sz="1200" kern="1200" dirty="0">
                <a:solidFill>
                  <a:schemeClr val="tx1"/>
                </a:solidFill>
                <a:effectLst/>
                <a:latin typeface="+mn-lt"/>
                <a:ea typeface="+mn-ea"/>
                <a:cs typeface="+mn-cs"/>
              </a:rPr>
              <a:t>is critical. You want to create tasks that are accessible to all students because, as part of their educational experience, they need opportunities to transfer what they know and demonstrate what they can do in new or related scenarios.</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564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first slide associated with Aspects of a Task that Can be Varied for the PE, HS-ESS2-5, consider if each statement indicated is correct or incorrect. Pause the presentation to read and consider if each statement allows for the development of a range of tasks varying in complexity and focusing on various skills related to the KSAs. Then, resume the presentation to see the incorrect statements, which will be indicated in red and struck through. An explanation is provided as to why each statement is incorrect.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statement, </a:t>
            </a:r>
            <a:r>
              <a:rPr lang="en-US" sz="1200" i="1" kern="1200" dirty="0">
                <a:solidFill>
                  <a:schemeClr val="tx1"/>
                </a:solidFill>
                <a:effectLst/>
                <a:latin typeface="+mn-lt"/>
                <a:ea typeface="+mn-ea"/>
                <a:cs typeface="+mn-cs"/>
              </a:rPr>
              <a:t>Use the expansion of water as it freezes to show the ability of water to break rocks into smaller pieces</a:t>
            </a:r>
            <a:r>
              <a:rPr lang="en-US" sz="1200" kern="1200" dirty="0">
                <a:solidFill>
                  <a:schemeClr val="tx1"/>
                </a:solidFill>
                <a:effectLst/>
                <a:latin typeface="+mn-lt"/>
                <a:ea typeface="+mn-ea"/>
                <a:cs typeface="+mn-cs"/>
              </a:rPr>
              <a:t>, is incorrect because it does not describe an aspect of the task which may be varied. As written, it implies that the task designer must include this aspect. It is written as an imperative statement rather than providing an option for how tasks might be varied, for example, with respect to properties of water or chemical and physical effects on Earth materials. </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181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second slide associated with Aspects of a Task that Can be Varied for the PE, HS-ESS2-5, consider what aspects of a task can be varied. It is appropriate, based on what is being measured, that the task has some variation in its complexity. When you are thinking about </a:t>
            </a:r>
            <a:r>
              <a:rPr lang="en-US" sz="1200" b="1" kern="1200" dirty="0">
                <a:solidFill>
                  <a:schemeClr val="tx1"/>
                </a:solidFill>
                <a:effectLst/>
                <a:latin typeface="+mn-lt"/>
                <a:ea typeface="+mn-ea"/>
                <a:cs typeface="+mn-cs"/>
              </a:rPr>
              <a:t>what</a:t>
            </a:r>
            <a:r>
              <a:rPr lang="en-US" sz="1200" kern="1200" dirty="0">
                <a:solidFill>
                  <a:schemeClr val="tx1"/>
                </a:solidFill>
                <a:effectLst/>
                <a:latin typeface="+mn-lt"/>
                <a:ea typeface="+mn-ea"/>
                <a:cs typeface="+mn-cs"/>
              </a:rPr>
              <a:t> it is you are going to measure and </a:t>
            </a:r>
            <a:r>
              <a:rPr lang="en-US" sz="1200" b="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you might design a task to measure it, you can consider possible variations in the complexity or focus of the task using this element of the tool.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aspects of a task that can be varied, there are two added statements. The first added statement, </a:t>
            </a:r>
            <a:r>
              <a:rPr lang="en-US" sz="1200" i="1" kern="1200" dirty="0">
                <a:solidFill>
                  <a:schemeClr val="tx1"/>
                </a:solidFill>
                <a:effectLst/>
                <a:latin typeface="+mn-lt"/>
                <a:ea typeface="+mn-ea"/>
                <a:cs typeface="+mn-cs"/>
              </a:rPr>
              <a:t>Data may include graphical displays</a:t>
            </a:r>
            <a:r>
              <a:rPr lang="en-US" sz="1200" kern="1200" dirty="0">
                <a:solidFill>
                  <a:schemeClr val="tx1"/>
                </a:solidFill>
                <a:effectLst/>
                <a:latin typeface="+mn-lt"/>
                <a:ea typeface="+mn-ea"/>
                <a:cs typeface="+mn-cs"/>
              </a:rPr>
              <a:t>, which includes examples such as </a:t>
            </a:r>
            <a:r>
              <a:rPr lang="en-US" sz="1200" i="1" kern="1200" dirty="0">
                <a:solidFill>
                  <a:schemeClr val="tx1"/>
                </a:solidFill>
                <a:effectLst/>
                <a:latin typeface="+mn-lt"/>
                <a:ea typeface="+mn-ea"/>
                <a:cs typeface="+mn-cs"/>
              </a:rPr>
              <a:t>observations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measurements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tables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graphs</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diagrams, </a:t>
            </a:r>
            <a:r>
              <a:rPr lang="en-US" sz="1200" kern="1200" dirty="0">
                <a:solidFill>
                  <a:schemeClr val="tx1"/>
                </a:solidFill>
                <a:effectLst/>
                <a:latin typeface="+mn-lt"/>
                <a:ea typeface="+mn-ea"/>
                <a:cs typeface="+mn-cs"/>
              </a:rPr>
              <a:t>is an appropriate addition. As the SEP specifically includes references to students producing and analyzing data, the task may incorporate a wide variety of data types, presentation styles, and units. In fact, a question may require students to identify the tools and instrumentation that can help obtain accurate and precise data. The second added statement, </a:t>
            </a:r>
            <a:r>
              <a:rPr lang="en-US" sz="1200" i="1" kern="1200" dirty="0">
                <a:solidFill>
                  <a:schemeClr val="tx1"/>
                </a:solidFill>
                <a:effectLst/>
                <a:latin typeface="+mn-lt"/>
                <a:ea typeface="+mn-ea"/>
                <a:cs typeface="+mn-cs"/>
              </a:rPr>
              <a:t>Types of landforms impacted by water on Earth’s surface</a:t>
            </a:r>
            <a:r>
              <a:rPr lang="en-US" sz="1200" kern="1200" dirty="0">
                <a:solidFill>
                  <a:schemeClr val="tx1"/>
                </a:solidFill>
                <a:effectLst/>
                <a:latin typeface="+mn-lt"/>
                <a:ea typeface="+mn-ea"/>
                <a:cs typeface="+mn-cs"/>
              </a:rPr>
              <a:t>, can be varied based on local geological features that students may be familiar with to stimulate interest and engagement. For example, students may compare and contrast the processes which led to the creation of landforms due to the difference in the nature of the substrate.</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074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first slide associated with the Assessment Boundaries for the PE, HS-ESS2-5, it is not only important to think about what we are measuring; we also want to think about what is not assessed. For this element, we list ideas and skills that should not be measured by an assessment task. Pause the presentation to consider if the statement indicated, </a:t>
            </a:r>
            <a:r>
              <a:rPr lang="en-US" sz="1200" i="1" kern="1200" dirty="0">
                <a:solidFill>
                  <a:schemeClr val="tx1"/>
                </a:solidFill>
                <a:effectLst/>
                <a:latin typeface="+mn-lt"/>
                <a:ea typeface="+mn-ea"/>
                <a:cs typeface="+mn-cs"/>
              </a:rPr>
              <a:t>No assessment boundaries listed for this PE</a:t>
            </a:r>
            <a:r>
              <a:rPr lang="en-US" sz="1200" kern="1200" dirty="0">
                <a:solidFill>
                  <a:schemeClr val="tx1"/>
                </a:solidFill>
                <a:effectLst/>
                <a:latin typeface="+mn-lt"/>
                <a:ea typeface="+mn-ea"/>
                <a:cs typeface="+mn-cs"/>
              </a:rPr>
              <a:t>, is correct or incorrect. Then, resume the presentation to see whether the statement will be indicated in red and struck through.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NGSS PEs have assessment boundaries. For this PE, the NGSS does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indicate any assessment boundaries. However, this does not mean they do not exist. Another strategy that can be used to define this element is to review other PEs indicated in the topical arrangement to identify related aspects that do not align to the selected PE.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defining this element for the elementary or middle school grades, another strategy is to examine related PEs and the Common Core State Standards Connections at higher grades or grade bands. This will help you identify ideas and skills that exceed expectations for students and fall outside of the boundaries of the selected PE.</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220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second slide for the Assessment Boundaries associated with the PE, HS-ESS2-5, consider what additional statements could be added to the assessment boundaries to ensure the task aligns to only the PE it is meant to address. Pause the presentation to consider and determine additional statements. Then, resume the presentation for suggested additional statements and explanations for these additions.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stated on the previous slide, the NGSS does not indicate any assessment boundaries for the selected PE. However, for this element, educators should be careful not to address concepts related to </a:t>
            </a:r>
            <a:r>
              <a:rPr lang="en-US" sz="1200" i="1" kern="1200" dirty="0">
                <a:solidFill>
                  <a:schemeClr val="tx1"/>
                </a:solidFill>
                <a:effectLst/>
                <a:latin typeface="+mn-lt"/>
                <a:ea typeface="+mn-ea"/>
                <a:cs typeface="+mn-cs"/>
              </a:rPr>
              <a:t>modeling biogeochemical cycles</a:t>
            </a:r>
            <a:r>
              <a:rPr lang="en-US" sz="1200" kern="1200" dirty="0">
                <a:solidFill>
                  <a:schemeClr val="tx1"/>
                </a:solidFill>
                <a:effectLst/>
                <a:latin typeface="+mn-lt"/>
                <a:ea typeface="+mn-ea"/>
                <a:cs typeface="+mn-cs"/>
              </a:rPr>
              <a:t> as this is specific to a different PE, </a:t>
            </a:r>
            <a:r>
              <a:rPr lang="en-US" sz="1200" i="1" kern="1200" dirty="0">
                <a:solidFill>
                  <a:schemeClr val="tx1"/>
                </a:solidFill>
                <a:effectLst/>
                <a:latin typeface="+mn-lt"/>
                <a:ea typeface="+mn-ea"/>
                <a:cs typeface="+mn-cs"/>
              </a:rPr>
              <a:t>HS-ESS2-6, </a:t>
            </a:r>
            <a:r>
              <a:rPr lang="en-US" sz="1200" kern="1200" dirty="0">
                <a:solidFill>
                  <a:schemeClr val="tx1"/>
                </a:solidFill>
                <a:effectLst/>
                <a:latin typeface="+mn-lt"/>
                <a:ea typeface="+mn-ea"/>
                <a:cs typeface="+mn-cs"/>
              </a:rPr>
              <a:t>within the topical arrangement. Also, adding the statement, </a:t>
            </a:r>
            <a:r>
              <a:rPr lang="en-US" sz="1200" i="1" kern="1200" dirty="0">
                <a:solidFill>
                  <a:schemeClr val="tx1"/>
                </a:solidFill>
                <a:effectLst/>
                <a:latin typeface="+mn-lt"/>
                <a:ea typeface="+mn-ea"/>
                <a:cs typeface="+mn-cs"/>
              </a:rPr>
              <a:t>Tasks should not require students to provide materials or tools to conduct the investigation</a:t>
            </a:r>
            <a:r>
              <a:rPr lang="en-US" sz="1200" kern="1200" dirty="0">
                <a:solidFill>
                  <a:schemeClr val="tx1"/>
                </a:solidFill>
                <a:effectLst/>
                <a:latin typeface="+mn-lt"/>
                <a:ea typeface="+mn-ea"/>
                <a:cs typeface="+mn-cs"/>
              </a:rPr>
              <a:t> helps maintain the fairness of the task. We must strive to provide equal opportunities for students to demonstrate their knowledge, skills, and abilities without giving students an unfair advantage over other students. This may be supported by providing all the materials and tools needed for students to demonstrate their knowledge, skills, and abilities in response to each question in the task.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Congratulations, and thank you for completing this guided activity. We hope that you found it useful and that your familiarity with the task specifications tool and use of the resources have been enhanced.</a:t>
            </a: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53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module. A glossary of terms and our reference list follow.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for your engagement in this third chapter of the SCILLSS digital workbook on designing high-quality three-dimensional science assessment tasks for classroom use.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540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96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3 of this workbook includes a series of six modules. Together these six modules provide an in-depth exploration of the second phase of principled assessment design: development of the task specifications tool. In this chapter, we focus on translating the unpacking of the three dimensions of a specific performance expectation, or indicator, into assessment tasks using a task specifications tool. We provide opportunities for you to engage in interactive activities and explore and use our design template to complete your own task specifications tool for a three-dimensional standard.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module, Module 3.6, we provide opportunities for you to engage in an interactive activity to explore and use our design template to identify the key components needed to develop purposeful assessment tasks. </a:t>
            </a:r>
          </a:p>
          <a:p>
            <a:pPr marR="0" lvl="0">
              <a:spcBef>
                <a:spcPts val="0"/>
              </a:spcBef>
              <a:spcAft>
                <a:spcPts val="600"/>
              </a:spcAft>
              <a:buFont typeface="Symbol" panose="05050102010706020507" pitchFamily="18" charset="2"/>
              <a:buNone/>
            </a:pPr>
            <a:endParaRPr lang="en-US" dirty="0">
              <a:latin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318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191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114E32-5160-4EBF-82AC-6364BD41BDD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81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4650" cy="3140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Module 3.6, we invite you to participate in a guided activity to evaluate an existing task specifications tool. You will have an opportunity to critically analyze statements of the knowledge, skills, and abilities, or KSAs, student demonstrations of learning, work products, task features, aspects that can be varied, and the assessment boundaries to determine whether they are appropriate and well-aligned to the selected PE. By engaging in this activity, our intent is to show the importance and benefits of continually evaluating and refining the task specifications tool. </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914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you are well acquainted with the purpose and elements of the task specifications tool, and the available reference materials in the Web Links and Resources pods, let’s begin a guided activity. In this activity, you will first analyze statements and determine their correctness in relationship to a high school PE and then consider additional statements to refine and further develop a task specifications tool.</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680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discussed in previous modules, the task specifications tool is a design tool that helps educators obtain evidence of what students know and can do and how they are integrating these multiple dimensions across the core ideas, the practices, and the crosscutting concepts.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activity, we provide you with an opportunity to use the </a:t>
            </a:r>
            <a:r>
              <a:rPr lang="en-US" sz="1200" i="1" kern="1200" dirty="0">
                <a:solidFill>
                  <a:schemeClr val="tx1"/>
                </a:solidFill>
                <a:effectLst/>
                <a:latin typeface="+mn-lt"/>
                <a:ea typeface="+mn-ea"/>
                <a:cs typeface="+mn-cs"/>
              </a:rPr>
              <a:t>Framework</a:t>
            </a:r>
            <a:r>
              <a:rPr lang="en-US" sz="1200" kern="1200" dirty="0">
                <a:solidFill>
                  <a:schemeClr val="tx1"/>
                </a:solidFill>
                <a:effectLst/>
                <a:latin typeface="+mn-lt"/>
                <a:ea typeface="+mn-ea"/>
                <a:cs typeface="+mn-cs"/>
              </a:rPr>
              <a:t> and the NGSS resources to apply your skill at evaluating and refining a task specifications tool for the high school PE, </a:t>
            </a:r>
            <a:r>
              <a:rPr lang="en-US" sz="1200" i="1" kern="1200" dirty="0">
                <a:solidFill>
                  <a:schemeClr val="tx1"/>
                </a:solidFill>
                <a:effectLst/>
                <a:latin typeface="+mn-lt"/>
                <a:ea typeface="+mn-ea"/>
                <a:cs typeface="+mn-cs"/>
              </a:rPr>
              <a:t>HS-ESS2-5: Plan and conduct an investigation of the properties of water and their effects on Earth materials and surface processes.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Alright. Here are the steps to complete this guided activity. First, access the materials in the Web Links and Resources pods to support your review of the provided task specifications tool for HS-ESS2-5. </a:t>
            </a:r>
          </a:p>
          <a:p>
            <a:r>
              <a:rPr lang="en-US" sz="1200" kern="1200" dirty="0">
                <a:solidFill>
                  <a:schemeClr val="tx1"/>
                </a:solidFill>
                <a:effectLst/>
                <a:latin typeface="+mn-lt"/>
                <a:ea typeface="+mn-ea"/>
                <a:cs typeface="+mn-cs"/>
              </a:rPr>
              <a:t>Once you’ve accessed the resources, view the first slide, and pause the presentation to consider the correctness and accuracy of the provided statements. After you evaluate the statements, resume the presentation for guidance about which statements are incorrect. Consider the explanations provided for why the statements are incorrect.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view the second slide, which is populated with the correct statements for the same element, and pause the presentation to consider and determine what additional statements could be added to the element. After you determine what additional statements could be added, resume the presentation for suggested additional statements and explanations for these additions.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Repeat these steps for each element of the task specifications tool. For each element, we provide two slides with statements from the task specifications tool for you to consider.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note that you can obtain directions for completing this guided activity in the Resources pod titled, “Guided Activity—Review of an Existing Task Specifications Tool.”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get started. </a:t>
            </a:r>
          </a:p>
          <a:p>
            <a:endParaRPr lang="en-US" sz="1200" kern="1200" dirty="0">
              <a:solidFill>
                <a:schemeClr val="tx1"/>
              </a:solidFill>
              <a:effectLst/>
              <a:latin typeface="+mn-lt"/>
              <a:ea typeface="+mn-ea"/>
              <a:cs typeface="+mn-cs"/>
            </a:endParaRPr>
          </a:p>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769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first slide associated with the PE, </a:t>
            </a:r>
            <a:r>
              <a:rPr lang="en-US" sz="1200" i="1" kern="1200" dirty="0">
                <a:solidFill>
                  <a:schemeClr val="tx1"/>
                </a:solidFill>
                <a:effectLst/>
                <a:latin typeface="+mn-lt"/>
                <a:ea typeface="+mn-ea"/>
                <a:cs typeface="+mn-cs"/>
              </a:rPr>
              <a:t>HS-ESS2-5</a:t>
            </a:r>
            <a:r>
              <a:rPr lang="en-US" sz="1200" b="1"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Plan and conduct an investigation of the properties of water and their effects on Earth materials and surface processes</a:t>
            </a:r>
            <a:r>
              <a:rPr lang="en-US" sz="1200" kern="1200" dirty="0">
                <a:solidFill>
                  <a:schemeClr val="tx1"/>
                </a:solidFill>
                <a:effectLst/>
                <a:latin typeface="+mn-lt"/>
                <a:ea typeface="+mn-ea"/>
                <a:cs typeface="+mn-cs"/>
              </a:rPr>
              <a:t>, consider if each KSA statement is correct or incorrect. Pause the presentation to read and consider each statement. Then, resume the presentation to see which statements, if any, are incorrect. Incorrect statements will be indicated in red and struck through. As appropriate, an explanation is provided as to why each statement is incorrect.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Careful evaluation of the statements associated with the PE, </a:t>
            </a:r>
            <a:r>
              <a:rPr lang="en-US" sz="1200" i="1" kern="1200" dirty="0">
                <a:solidFill>
                  <a:schemeClr val="tx1"/>
                </a:solidFill>
                <a:effectLst/>
                <a:latin typeface="+mn-lt"/>
                <a:ea typeface="+mn-ea"/>
                <a:cs typeface="+mn-cs"/>
              </a:rPr>
              <a:t>HS-ESS2-5: Plan and conduct an investigation of the properties of water and their effects on Earth materials and surface processes</a:t>
            </a:r>
            <a:r>
              <a:rPr lang="en-US" sz="1200" kern="1200" dirty="0">
                <a:solidFill>
                  <a:schemeClr val="tx1"/>
                </a:solidFill>
                <a:effectLst/>
                <a:latin typeface="+mn-lt"/>
                <a:ea typeface="+mn-ea"/>
                <a:cs typeface="+mn-cs"/>
              </a:rPr>
              <a:t> indicates that ALL of the statements are correct, and none are struck through or removed. These statements, as indicated, align to the high school resources used to confirm these statements.</a:t>
            </a:r>
          </a:p>
          <a:p>
            <a:endParaRPr lang="en-US" i="1"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1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1200150"/>
            <a:ext cx="4318000" cy="32400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second slide associated with the PE, HS-ESS2-5, consider how well the KSA statements address the multiple aspects of the PE to determine what additional statements could be added. Pause the presentation to consider and determine additional KSA statements. Then, resume the presentation for suggested additional statements and explanations for these additions.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regard to the KSAs, the task specifications tool is populated with one additional KSA statement. The added statement, </a:t>
            </a:r>
            <a:r>
              <a:rPr lang="en-US" sz="1200" i="1" kern="1200" dirty="0">
                <a:solidFill>
                  <a:schemeClr val="tx1"/>
                </a:solidFill>
                <a:effectLst/>
                <a:latin typeface="+mn-lt"/>
                <a:ea typeface="+mn-ea"/>
                <a:cs typeface="+mn-cs"/>
              </a:rPr>
              <a:t>Refine the plan to produce more accurate and precise data related to the connection between the properties of water and their effects on Earth materials and surface processes</a:t>
            </a:r>
            <a:r>
              <a:rPr lang="en-US" sz="1200" kern="1200" dirty="0">
                <a:solidFill>
                  <a:schemeClr val="tx1"/>
                </a:solidFill>
                <a:effectLst/>
                <a:latin typeface="+mn-lt"/>
                <a:ea typeface="+mn-ea"/>
                <a:cs typeface="+mn-cs"/>
              </a:rPr>
              <a:t>, is an appropriate addition as it explicitly specifies a skill, “refining the design,” which is aligned to the SEP. The addition of this KSA allows for tasks in which students may evaluate the accuracy and precision of the collected data and whether the data can be used to infer the effect of water on processes in the natural world.</a:t>
            </a:r>
          </a:p>
          <a:p>
            <a:endParaRPr lang="en-US" i="1"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11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first slide associated with the Student Demonstration of Learning for the PE, HS-ESS2-5, consider if each SDL statement indicated for the multiple KSAs is correct or incorrect. Pause the presentation to read and consider each statement. Then, resume the presentation to see the incorrect statements, which will be indicated in red and struck through. An explanation is provided as to why each statement is incorrect.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statement, </a:t>
            </a:r>
            <a:r>
              <a:rPr lang="en-US" sz="1200" i="1" kern="1200" dirty="0">
                <a:solidFill>
                  <a:schemeClr val="tx1"/>
                </a:solidFill>
                <a:effectLst/>
                <a:latin typeface="+mn-lt"/>
                <a:ea typeface="+mn-ea"/>
                <a:cs typeface="+mn-cs"/>
              </a:rPr>
              <a:t>Constructs accurate and complete explanations of phenomena using knowledge of accepted scientific theory and linking it to models and evidence</a:t>
            </a:r>
            <a:r>
              <a:rPr lang="en-US" sz="1200" kern="1200" dirty="0">
                <a:solidFill>
                  <a:schemeClr val="tx1"/>
                </a:solidFill>
                <a:effectLst/>
                <a:latin typeface="+mn-lt"/>
                <a:ea typeface="+mn-ea"/>
                <a:cs typeface="+mn-cs"/>
              </a:rPr>
              <a:t>, is incorrect. While this statement does use “accurate” and “complete” as qualifiers to describe the way in which students should demonstrate their science learning, the statement exceeds the expectation of the SEP, </a:t>
            </a:r>
            <a:r>
              <a:rPr lang="en-US" sz="1200" i="1" kern="1200" dirty="0">
                <a:solidFill>
                  <a:schemeClr val="tx1"/>
                </a:solidFill>
                <a:effectLst/>
                <a:latin typeface="+mn-lt"/>
                <a:ea typeface="+mn-ea"/>
                <a:cs typeface="+mn-cs"/>
              </a:rPr>
              <a:t>Planning and Carrying out Investigations</a:t>
            </a:r>
            <a:r>
              <a:rPr lang="en-US" sz="1200" kern="1200" dirty="0">
                <a:solidFill>
                  <a:schemeClr val="tx1"/>
                </a:solidFill>
                <a:effectLst/>
                <a:latin typeface="+mn-lt"/>
                <a:ea typeface="+mn-ea"/>
                <a:cs typeface="+mn-cs"/>
              </a:rPr>
              <a:t>. While high school students are expected to construct accurate and complete explanations, this expectation is associated with a different SEP, </a:t>
            </a:r>
            <a:r>
              <a:rPr lang="en-US" sz="1200" i="1" kern="1200" dirty="0">
                <a:solidFill>
                  <a:schemeClr val="tx1"/>
                </a:solidFill>
                <a:effectLst/>
                <a:latin typeface="+mn-lt"/>
                <a:ea typeface="+mn-ea"/>
                <a:cs typeface="+mn-cs"/>
              </a:rPr>
              <a:t>Constructing Explanations and Designing Solutions, </a:t>
            </a:r>
            <a:r>
              <a:rPr lang="en-US" sz="1200" kern="1200" dirty="0">
                <a:solidFill>
                  <a:schemeClr val="tx1"/>
                </a:solidFill>
                <a:effectLst/>
                <a:latin typeface="+mn-lt"/>
                <a:ea typeface="+mn-ea"/>
                <a:cs typeface="+mn-cs"/>
              </a:rPr>
              <a:t>and exceeds the boundaries of what students are expected to know and be able to do for the selected PE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HS-ESS2-5. The statement does not provide explicit evidence for the KSAs defined for this PE, which focus on students’ understanding of the connection between the properties of water and their effects on Earth materials and surface processes.</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20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second slide associated with the Student Demonstrations of Learning for the PE, HS-ESS2-5, consider how well the SDL statements address the multiple KSAs to determine what additional statements could be added. Pause the presentation to consider and determine additional SDL statements. Then, resume the presentation for suggested additional statements and explanations for these additions.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added statement, </a:t>
            </a:r>
            <a:r>
              <a:rPr lang="en-US" sz="1200" i="1" kern="1200" dirty="0">
                <a:solidFill>
                  <a:schemeClr val="tx1"/>
                </a:solidFill>
                <a:effectLst/>
                <a:latin typeface="+mn-lt"/>
                <a:ea typeface="+mn-ea"/>
                <a:cs typeface="+mn-cs"/>
              </a:rPr>
              <a:t>Correctly evaluates whether the data collected in an investigation can be used to infer the effect of water on processes in the natural world, </a:t>
            </a:r>
            <a:r>
              <a:rPr lang="en-US" sz="1200" kern="1200" dirty="0">
                <a:solidFill>
                  <a:schemeClr val="tx1"/>
                </a:solidFill>
                <a:effectLst/>
                <a:latin typeface="+mn-lt"/>
                <a:ea typeface="+mn-ea"/>
                <a:cs typeface="+mn-cs"/>
              </a:rPr>
              <a:t>is an appropriate addition as KSA6 references students’ ability to refine a plan to produce more accurate and precise data. The addition of this SDL statement allows for the development of tasks, which may ask the student to identify the design that will provide the best evidence to address the purpose of the investigation by evaluating alternative designs. </a:t>
            </a:r>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09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3.xml"/><Relationship Id="rId5" Type="http://schemas.openxmlformats.org/officeDocument/2006/relationships/tags" Target="../tags/tag41.xml"/><Relationship Id="rId4" Type="http://schemas.openxmlformats.org/officeDocument/2006/relationships/tags" Target="../tags/tag4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3.xml"/><Relationship Id="rId5" Type="http://schemas.openxmlformats.org/officeDocument/2006/relationships/tags" Target="../tags/tag46.xml"/><Relationship Id="rId4"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3.xml"/><Relationship Id="rId4"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4.xml"/><Relationship Id="rId5" Type="http://schemas.openxmlformats.org/officeDocument/2006/relationships/tags" Target="../tags/tag73.xml"/><Relationship Id="rId4" Type="http://schemas.openxmlformats.org/officeDocument/2006/relationships/tags" Target="../tags/tag7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4.xml"/><Relationship Id="rId5" Type="http://schemas.openxmlformats.org/officeDocument/2006/relationships/tags" Target="../tags/tag78.xml"/><Relationship Id="rId4" Type="http://schemas.openxmlformats.org/officeDocument/2006/relationships/tags" Target="../tags/tag77.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Master" Target="../slideMasters/slideMaster4.xml"/><Relationship Id="rId4" Type="http://schemas.openxmlformats.org/officeDocument/2006/relationships/tags" Target="../tags/tag88.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4.xml"/><Relationship Id="rId4" Type="http://schemas.openxmlformats.org/officeDocument/2006/relationships/tags" Target="../tags/tag9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image" Target="../media/image2.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5.xml"/><Relationship Id="rId4" Type="http://schemas.openxmlformats.org/officeDocument/2006/relationships/tags" Target="../tags/tag110.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Master" Target="../slideMasters/slideMaster7.xml"/><Relationship Id="rId4" Type="http://schemas.openxmlformats.org/officeDocument/2006/relationships/tags" Target="../tags/tag139.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2.jpeg"/><Relationship Id="rId5" Type="http://schemas.openxmlformats.org/officeDocument/2006/relationships/slideMaster" Target="../slideMasters/slideMaster7.xml"/><Relationship Id="rId4" Type="http://schemas.openxmlformats.org/officeDocument/2006/relationships/tags" Target="../tags/tag14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3.png"/><Relationship Id="rId5" Type="http://schemas.openxmlformats.org/officeDocument/2006/relationships/slideMaster" Target="../slideMasters/slideMaster7.xml"/><Relationship Id="rId4" Type="http://schemas.openxmlformats.org/officeDocument/2006/relationships/tags" Target="../tags/tag14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slideMaster" Target="../slideMasters/slideMaster8.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Master" Target="../slideMasters/slideMaster8.xml"/><Relationship Id="rId5" Type="http://schemas.openxmlformats.org/officeDocument/2006/relationships/tags" Target="../tags/tag163.xml"/><Relationship Id="rId4" Type="http://schemas.openxmlformats.org/officeDocument/2006/relationships/tags" Target="../tags/tag162.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slideMaster" Target="../slideMasters/slideMaster8.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slideMaster" Target="../slideMasters/slideMaster8.xml"/><Relationship Id="rId4" Type="http://schemas.openxmlformats.org/officeDocument/2006/relationships/tags" Target="../tags/tag17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slideMaster" Target="../slideMasters/slideMaster8.xml"/><Relationship Id="rId4" Type="http://schemas.openxmlformats.org/officeDocument/2006/relationships/tags" Target="../tags/tag17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4749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4800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081883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781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4525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36058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244336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83749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94311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58244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32571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2069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28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a:endParaRPr/>
          </a:p>
        </p:txBody>
      </p:sp>
      <p:sp>
        <p:nvSpPr>
          <p:cNvPr id="36" name="Google Shape;36;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88795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1688381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938711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308916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1" y="6356356"/>
            <a:ext cx="2057400" cy="365125"/>
          </a:xfrm>
          <a:prstGeom prst="rect">
            <a:avLst/>
          </a:prstGeom>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6"/>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217864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172445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82310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1" y="6356356"/>
            <a:ext cx="2057400" cy="365125"/>
          </a:xfrm>
          <a:prstGeom prst="rect">
            <a:avLst/>
          </a:prstGeom>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198481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331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447677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216899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3095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900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380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4"/>
            </p:custDataLst>
          </p:nvPr>
        </p:nvSpPr>
        <p:spPr/>
        <p:txBody>
          <a:bodyPr/>
          <a:lstStyle/>
          <a:p>
            <a:fld id="{FE9AA3C0-F729-4EA4-9238-707DFFC30491}" type="datetime1">
              <a:rPr lang="en-US" smtClean="0"/>
              <a:t>12/1/2020</a:t>
            </a:fld>
            <a:endParaRPr lang="en-US" dirty="0"/>
          </a:p>
        </p:txBody>
      </p:sp>
      <p:sp>
        <p:nvSpPr>
          <p:cNvPr id="5" name="Footer Placeholder 4"/>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2411443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77458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4078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389540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809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572970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972001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17776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14024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2857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tags" Target="../tags/tag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5.xml"/><Relationship Id="rId2" Type="http://schemas.openxmlformats.org/officeDocument/2006/relationships/slideLayout" Target="../slideLayouts/slideLayout25.xml"/><Relationship Id="rId16" Type="http://schemas.openxmlformats.org/officeDocument/2006/relationships/tags" Target="../tags/tag3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3.xml"/><Relationship Id="rId10" Type="http://schemas.openxmlformats.org/officeDocument/2006/relationships/slideLayout" Target="../slideLayouts/slideLayout33.xml"/><Relationship Id="rId19"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64.xml"/><Relationship Id="rId18"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68.xml"/><Relationship Id="rId2" Type="http://schemas.openxmlformats.org/officeDocument/2006/relationships/slideLayout" Target="../slideLayouts/slideLayout37.xml"/><Relationship Id="rId16" Type="http://schemas.openxmlformats.org/officeDocument/2006/relationships/tags" Target="../tags/tag6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66.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ags" Target="../tags/tag96.xml"/><Relationship Id="rId2" Type="http://schemas.openxmlformats.org/officeDocument/2006/relationships/slideLayout" Target="../slideLayouts/slideLayout48.xml"/><Relationship Id="rId16" Type="http://schemas.openxmlformats.org/officeDocument/2006/relationships/tags" Target="../tags/tag9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9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emf"/><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1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ags" Target="../tags/tag121.xml"/><Relationship Id="rId2" Type="http://schemas.openxmlformats.org/officeDocument/2006/relationships/slideLayout" Target="../slideLayouts/slideLayout73.xml"/><Relationship Id="rId16" Type="http://schemas.openxmlformats.org/officeDocument/2006/relationships/tags" Target="../tags/tag12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ags" Target="../tags/tag119.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ags" Target="../tags/tag1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ags" Target="../tags/tag148.xml"/><Relationship Id="rId18" Type="http://schemas.openxmlformats.org/officeDocument/2006/relationships/image" Target="../media/image1.e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17" Type="http://schemas.openxmlformats.org/officeDocument/2006/relationships/tags" Target="../tags/tag152.xml"/><Relationship Id="rId2" Type="http://schemas.openxmlformats.org/officeDocument/2006/relationships/slideLayout" Target="../slideLayouts/slideLayout85.xml"/><Relationship Id="rId16" Type="http://schemas.openxmlformats.org/officeDocument/2006/relationships/tags" Target="../tags/tag151.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150.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ags" Target="../tags/tag1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6"/>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8"/>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0" r:id="rId12"/>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6605502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35378704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112455821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4.emf"/><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1.xml"/><Relationship Id="rId5" Type="http://schemas.openxmlformats.org/officeDocument/2006/relationships/slideLayout" Target="../slideLayouts/slideLayout72.xml"/><Relationship Id="rId4" Type="http://schemas.openxmlformats.org/officeDocument/2006/relationships/tags" Target="../tags/tag18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tags" Target="../tags/tag196.xml"/><Relationship Id="rId1" Type="http://schemas.openxmlformats.org/officeDocument/2006/relationships/tags" Target="../tags/tag195.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5.xml"/><Relationship Id="rId1" Type="http://schemas.openxmlformats.org/officeDocument/2006/relationships/tags" Target="../tags/tag19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tags" Target="../tags/tag199.xml"/><Relationship Id="rId1" Type="http://schemas.openxmlformats.org/officeDocument/2006/relationships/tags" Target="../tags/tag198.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tags" Target="../tags/tag201.xml"/><Relationship Id="rId1" Type="http://schemas.openxmlformats.org/officeDocument/2006/relationships/tags" Target="../tags/tag200.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tags" Target="../tags/tag205.xml"/><Relationship Id="rId1" Type="http://schemas.openxmlformats.org/officeDocument/2006/relationships/tags" Target="../tags/tag204.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tags" Target="../tags/tag207.xml"/><Relationship Id="rId1" Type="http://schemas.openxmlformats.org/officeDocument/2006/relationships/tags" Target="../tags/tag206.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6.xml"/><Relationship Id="rId1" Type="http://schemas.openxmlformats.org/officeDocument/2006/relationships/tags" Target="../tags/tag210.xml"/><Relationship Id="rId5" Type="http://schemas.openxmlformats.org/officeDocument/2006/relationships/image" Target="../media/image2.jpe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image" Target="../media/image1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2.jpe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3.xml"/><Relationship Id="rId1" Type="http://schemas.openxmlformats.org/officeDocument/2006/relationships/tags" Target="../tags/tag213.xml"/></Relationships>
</file>

<file path=ppt/slides/_rels/slide21.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hyperlink" Target="https://doi.org/10.17226/13165" TargetMode="External"/><Relationship Id="rId5" Type="http://schemas.openxmlformats.org/officeDocument/2006/relationships/notesSlide" Target="../notesSlides/notesSlide21.xml"/><Relationship Id="rId4"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5.xml"/><Relationship Id="rId1" Type="http://schemas.openxmlformats.org/officeDocument/2006/relationships/tags" Target="../tags/tag18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tags" Target="../tags/tag186.xml"/><Relationship Id="rId6" Type="http://schemas.openxmlformats.org/officeDocument/2006/relationships/image" Target="../media/image2.jpe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25.xml"/><Relationship Id="rId1" Type="http://schemas.openxmlformats.org/officeDocument/2006/relationships/tags" Target="../tags/tag18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5.xml"/><Relationship Id="rId1" Type="http://schemas.openxmlformats.org/officeDocument/2006/relationships/tags" Target="../tags/tag18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tags" Target="../tags/tag194.xml"/><Relationship Id="rId1" Type="http://schemas.openxmlformats.org/officeDocument/2006/relationships/tags" Target="../tags/tag19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101" y="640082"/>
            <a:ext cx="3672839" cy="3538217"/>
          </a:xfrm>
          <a:noFill/>
        </p:spPr>
        <p:txBody>
          <a:bodyPr vert="horz" lIns="91440" tIns="45720" rIns="91440" bIns="45720" rtlCol="0" anchor="b">
            <a:normAutofit/>
          </a:bodyPr>
          <a:lstStyle/>
          <a:p>
            <a:pPr algn="l"/>
            <a:r>
              <a:rPr lang="en-US" sz="3800" dirty="0"/>
              <a:t>Designing High-Quality Three-Dimensional Science Assessments for Classroom Use</a:t>
            </a:r>
          </a:p>
        </p:txBody>
      </p:sp>
      <p:sp>
        <p:nvSpPr>
          <p:cNvPr id="3" name="Subtitle 2"/>
          <p:cNvSpPr>
            <a:spLocks noGrp="1"/>
          </p:cNvSpPr>
          <p:nvPr>
            <p:ph type="subTitle" idx="1"/>
            <p:custDataLst>
              <p:tags r:id="rId3"/>
            </p:custDataLst>
          </p:nvPr>
        </p:nvSpPr>
        <p:spPr>
          <a:xfrm>
            <a:off x="4991099" y="4660905"/>
            <a:ext cx="3878581" cy="1557017"/>
          </a:xfrm>
          <a:noFill/>
        </p:spPr>
        <p:txBody>
          <a:bodyPr vert="horz" lIns="91440" tIns="45720" rIns="91440" bIns="45720" rtlCol="0" anchor="t">
            <a:normAutofit/>
          </a:bodyPr>
          <a:lstStyle/>
          <a:p>
            <a:pPr algn="l"/>
            <a:r>
              <a:rPr lang="en-US" b="1" dirty="0"/>
              <a:t>Chapter 3: Development of the Task Specifications Tool</a:t>
            </a:r>
            <a:endParaRPr lang="en-US" b="1" dirty="0">
              <a:cs typeface="Calibri"/>
            </a:endParaRPr>
          </a:p>
          <a:p>
            <a:pPr algn="l"/>
            <a:r>
              <a:rPr lang="en-US" b="1" dirty="0">
                <a:cs typeface="Calibri"/>
              </a:rPr>
              <a:t>Module 3.6: Guided Activity: Evaluating an Existing Task Specifications Tool</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7" y="640080"/>
            <a:ext cx="3606883" cy="557781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7"/>
          <a:stretch>
            <a:fillRect/>
          </a:stretch>
        </p:blipFill>
        <p:spPr>
          <a:xfrm>
            <a:off x="724875" y="1870739"/>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C7E9C1B-0A66-45ED-A75C-1A8B85BDF77B}"/>
              </a:ext>
            </a:extLst>
          </p:cNvPr>
          <p:cNvSpPr/>
          <p:nvPr/>
        </p:nvSpPr>
        <p:spPr>
          <a:xfrm>
            <a:off x="4572001" y="6157297"/>
            <a:ext cx="4563313" cy="700704"/>
          </a:xfrm>
          <a:prstGeom prst="rect">
            <a:avLst/>
          </a:prstGeom>
          <a:solidFill>
            <a:schemeClr val="bg1">
              <a:alpha val="50000"/>
            </a:schemeClr>
          </a:solidFill>
          <a:ln>
            <a:solidFill>
              <a:schemeClr val="bg1"/>
            </a:solidFill>
          </a:ln>
        </p:spPr>
        <p:txBody>
          <a:bodyPr wrap="square">
            <a:noAutofit/>
          </a:bodyPr>
          <a:lstStyle/>
          <a:p>
            <a:pPr marL="0" marR="0" lvl="0" indent="0" algn="ctr" defTabSz="914377" rtl="0" eaLnBrk="1" fontAlgn="auto" latinLnBrk="0" hangingPunct="1">
              <a:lnSpc>
                <a:spcPct val="100000"/>
              </a:lnSpc>
              <a:spcBef>
                <a:spcPct val="2000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digital workbook on designing high quality three-dimensional science assessment tasks for classroom use was developed by edCount, LLC, under</a:t>
            </a:r>
            <a:b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Enhanced Assessment Grants Program, CFDA 84.368A.</a:t>
            </a:r>
          </a:p>
        </p:txBody>
      </p:sp>
      <p:sp>
        <p:nvSpPr>
          <p:cNvPr id="6" name="Rectangle 5">
            <a:extLst>
              <a:ext uri="{FF2B5EF4-FFF2-40B4-BE49-F238E27FC236}">
                <a16:creationId xmlns:a16="http://schemas.microsoft.com/office/drawing/2014/main" id="{48FC7FDB-F0C0-47E6-A336-1954C6C5ED36}"/>
              </a:ext>
            </a:extLst>
          </p:cNvPr>
          <p:cNvSpPr/>
          <p:nvPr/>
        </p:nvSpPr>
        <p:spPr>
          <a:xfrm>
            <a:off x="7943162" y="94746"/>
            <a:ext cx="1131191" cy="808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40860EA-F9CC-4608-8721-07EABCA9D0D2}"/>
              </a:ext>
            </a:extLst>
          </p:cNvPr>
          <p:cNvSpPr/>
          <p:nvPr/>
        </p:nvSpPr>
        <p:spPr>
          <a:xfrm>
            <a:off x="8095562" y="247146"/>
            <a:ext cx="978791" cy="952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3231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938D69-F7AF-4E66-94D4-7B5D3446559B}"/>
              </a:ext>
            </a:extLst>
          </p:cNvPr>
          <p:cNvSpPr>
            <a:spLocks noGrp="1"/>
          </p:cNvSpPr>
          <p:nvPr>
            <p:ph type="title"/>
          </p:nvPr>
        </p:nvSpPr>
        <p:spPr/>
        <p:txBody>
          <a:bodyPr vert="horz" lIns="91440" tIns="45720" rIns="91440" bIns="45720" rtlCol="0" anchor="ctr">
            <a:noAutofit/>
          </a:bodyPr>
          <a:lstStyle/>
          <a:p>
            <a:pPr defTabSz="685783"/>
            <a:r>
              <a:rPr lang="en-US" dirty="0">
                <a:cs typeface="Calibri Light"/>
              </a:rPr>
              <a:t>Work Products</a:t>
            </a:r>
          </a:p>
        </p:txBody>
      </p:sp>
      <p:graphicFrame>
        <p:nvGraphicFramePr>
          <p:cNvPr id="4" name="Table 3">
            <a:extLst>
              <a:ext uri="{FF2B5EF4-FFF2-40B4-BE49-F238E27FC236}">
                <a16:creationId xmlns:a16="http://schemas.microsoft.com/office/drawing/2014/main" id="{960F81B9-6B45-44B2-B7CE-53C127F5AFB7}"/>
              </a:ext>
            </a:extLst>
          </p:cNvPr>
          <p:cNvGraphicFramePr>
            <a:graphicFrameLocks noGrp="1"/>
          </p:cNvGraphicFramePr>
          <p:nvPr>
            <p:extLst>
              <p:ext uri="{D42A27DB-BD31-4B8C-83A1-F6EECF244321}">
                <p14:modId xmlns:p14="http://schemas.microsoft.com/office/powerpoint/2010/main" val="1378378425"/>
              </p:ext>
            </p:extLst>
          </p:nvPr>
        </p:nvGraphicFramePr>
        <p:xfrm>
          <a:off x="0" y="1417320"/>
          <a:ext cx="9144000" cy="5166360"/>
        </p:xfrm>
        <a:graphic>
          <a:graphicData uri="http://schemas.openxmlformats.org/drawingml/2006/table">
            <a:tbl>
              <a:tblPr firstRow="1" firstCol="1" bandRow="1"/>
              <a:tblGrid>
                <a:gridCol w="4308231">
                  <a:extLst>
                    <a:ext uri="{9D8B030D-6E8A-4147-A177-3AD203B41FA5}">
                      <a16:colId xmlns:a16="http://schemas.microsoft.com/office/drawing/2014/main" val="3268608458"/>
                    </a:ext>
                  </a:extLst>
                </a:gridCol>
                <a:gridCol w="4835769">
                  <a:extLst>
                    <a:ext uri="{9D8B030D-6E8A-4147-A177-3AD203B41FA5}">
                      <a16:colId xmlns:a16="http://schemas.microsoft.com/office/drawing/2014/main" val="160582315"/>
                    </a:ext>
                  </a:extLst>
                </a:gridCol>
              </a:tblGrid>
              <a:tr h="430530">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Element</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2716826161"/>
                  </a:ext>
                </a:extLst>
              </a:tr>
              <a:tr h="1722120">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Performance Expectation</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Indicate the PE from the instructional sequence to be assessed.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HS-ESS2-5. </a:t>
                      </a:r>
                      <a:r>
                        <a:rPr lang="en-US" sz="2000" dirty="0">
                          <a:effectLst/>
                          <a:latin typeface="Calibri" panose="020F0502020204030204" pitchFamily="34" charset="0"/>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874159379"/>
                  </a:ext>
                </a:extLst>
              </a:tr>
              <a:tr h="3013710">
                <a:tc>
                  <a:txBody>
                    <a:bodyPr/>
                    <a:lstStyle/>
                    <a:p>
                      <a:pPr marL="0" marR="0">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Work Product</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Symbol" panose="05050102010706020507" pitchFamily="18" charset="2"/>
                        <a:buChar char=""/>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Determine the “vehicles” (i.e., work products) that are intended to contain observable evidence (e.g., a model, an argument, a description, a graph, a chart).</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Description of steps for a planned investigation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Record of observations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Constructed-response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Short response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85766"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000" strike="noStrike" kern="1200" dirty="0">
                          <a:solidFill>
                            <a:schemeClr val="tx1"/>
                          </a:solidFill>
                          <a:latin typeface="+mn-lt"/>
                          <a:ea typeface="+mn-ea"/>
                          <a:cs typeface="+mn-cs"/>
                        </a:rPr>
                        <a:t>Plan and conduct an investigation of the properties of water</a:t>
                      </a:r>
                      <a:endParaRPr lang="en-US" sz="2000" b="1" strike="noStrike" dirty="0">
                        <a:solidFill>
                          <a:schemeClr val="tx1"/>
                        </a:solidFill>
                        <a:effectLst/>
                        <a:latin typeface="+mn-lt"/>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Laboratory demonstration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1561669549"/>
                  </a:ext>
                </a:extLst>
              </a:tr>
            </a:tbl>
          </a:graphicData>
        </a:graphic>
      </p:graphicFrame>
      <p:graphicFrame>
        <p:nvGraphicFramePr>
          <p:cNvPr id="6" name="Table 5">
            <a:extLst>
              <a:ext uri="{FF2B5EF4-FFF2-40B4-BE49-F238E27FC236}">
                <a16:creationId xmlns:a16="http://schemas.microsoft.com/office/drawing/2014/main" id="{58DE9F76-D838-41D8-AFDC-4654551EE42D}"/>
              </a:ext>
            </a:extLst>
          </p:cNvPr>
          <p:cNvGraphicFramePr>
            <a:graphicFrameLocks noGrp="1"/>
          </p:cNvGraphicFramePr>
          <p:nvPr>
            <p:extLst>
              <p:ext uri="{D42A27DB-BD31-4B8C-83A1-F6EECF244321}">
                <p14:modId xmlns:p14="http://schemas.microsoft.com/office/powerpoint/2010/main" val="2197359972"/>
              </p:ext>
            </p:extLst>
          </p:nvPr>
        </p:nvGraphicFramePr>
        <p:xfrm>
          <a:off x="0" y="1423283"/>
          <a:ext cx="9144000" cy="5166360"/>
        </p:xfrm>
        <a:graphic>
          <a:graphicData uri="http://schemas.openxmlformats.org/drawingml/2006/table">
            <a:tbl>
              <a:tblPr firstRow="1" firstCol="1" bandRow="1"/>
              <a:tblGrid>
                <a:gridCol w="4308231">
                  <a:extLst>
                    <a:ext uri="{9D8B030D-6E8A-4147-A177-3AD203B41FA5}">
                      <a16:colId xmlns:a16="http://schemas.microsoft.com/office/drawing/2014/main" val="3268608458"/>
                    </a:ext>
                  </a:extLst>
                </a:gridCol>
                <a:gridCol w="4835769">
                  <a:extLst>
                    <a:ext uri="{9D8B030D-6E8A-4147-A177-3AD203B41FA5}">
                      <a16:colId xmlns:a16="http://schemas.microsoft.com/office/drawing/2014/main" val="160582315"/>
                    </a:ext>
                  </a:extLst>
                </a:gridCol>
              </a:tblGrid>
              <a:tr h="430530">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Element</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2716826161"/>
                  </a:ext>
                </a:extLst>
              </a:tr>
              <a:tr h="1722120">
                <a:tc>
                  <a:txBody>
                    <a:bodyPr/>
                    <a:lstStyle/>
                    <a:p>
                      <a:pPr marL="0" marR="0">
                        <a:spcBef>
                          <a:spcPts val="0"/>
                        </a:spcBef>
                        <a:spcAft>
                          <a:spcPts val="0"/>
                        </a:spcAft>
                      </a:pPr>
                      <a:r>
                        <a:rPr lang="en-US" sz="2000" b="1" dirty="0">
                          <a:solidFill>
                            <a:srgbClr val="000000"/>
                          </a:solidFill>
                          <a:effectLst/>
                          <a:latin typeface="+mn-lt"/>
                          <a:ea typeface="Calibri" panose="020F0502020204030204" pitchFamily="34" charset="0"/>
                          <a:cs typeface="Calibri" panose="020F0502020204030204" pitchFamily="34" charset="0"/>
                        </a:rPr>
                        <a:t>Performance Expectation</a:t>
                      </a:r>
                      <a:endParaRPr lang="en-US" sz="20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2000" dirty="0">
                          <a:solidFill>
                            <a:srgbClr val="000000"/>
                          </a:solidFill>
                          <a:effectLst/>
                          <a:latin typeface="+mn-lt"/>
                          <a:ea typeface="Calibri" panose="020F0502020204030204" pitchFamily="34" charset="0"/>
                          <a:cs typeface="Calibri" panose="020F0502020204030204" pitchFamily="34" charset="0"/>
                        </a:rPr>
                        <a:t>Indicate the PE from the instructional sequence to be assessed.</a:t>
                      </a:r>
                      <a:endParaRPr lang="en-US" sz="20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2000" b="1" dirty="0">
                          <a:effectLst/>
                          <a:latin typeface="+mn-lt"/>
                          <a:ea typeface="Calibri" panose="020F0502020204030204" pitchFamily="34" charset="0"/>
                          <a:cs typeface="Calibri" panose="020F0502020204030204" pitchFamily="34" charset="0"/>
                        </a:rPr>
                        <a:t>HS-ESS2-5. </a:t>
                      </a:r>
                      <a:r>
                        <a:rPr lang="en-US" sz="2000" dirty="0">
                          <a:effectLst/>
                          <a:latin typeface="+mn-lt"/>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20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874159379"/>
                  </a:ext>
                </a:extLst>
              </a:tr>
              <a:tr h="3013710">
                <a:tc>
                  <a:txBody>
                    <a:bodyPr/>
                    <a:lstStyle/>
                    <a:p>
                      <a:pPr marL="0" marR="0">
                        <a:spcBef>
                          <a:spcPts val="0"/>
                        </a:spcBef>
                        <a:spcAft>
                          <a:spcPts val="0"/>
                        </a:spcAft>
                      </a:pPr>
                      <a:r>
                        <a:rPr lang="en-US" sz="2000" b="1" dirty="0">
                          <a:solidFill>
                            <a:srgbClr val="000000"/>
                          </a:solidFill>
                          <a:effectLst/>
                          <a:latin typeface="+mn-lt"/>
                          <a:ea typeface="Calibri" panose="020F0502020204030204" pitchFamily="34" charset="0"/>
                          <a:cs typeface="Calibri" panose="020F0502020204030204" pitchFamily="34" charset="0"/>
                        </a:rPr>
                        <a:t>Work Product</a:t>
                      </a:r>
                      <a:endParaRPr lang="en-US" sz="20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Symbol" panose="05050102010706020507" pitchFamily="18" charset="2"/>
                        <a:buChar char=""/>
                      </a:pPr>
                      <a:r>
                        <a:rPr lang="en-US" sz="2000" dirty="0">
                          <a:solidFill>
                            <a:srgbClr val="000000"/>
                          </a:solidFill>
                          <a:effectLst/>
                          <a:latin typeface="+mn-lt"/>
                          <a:ea typeface="Calibri" panose="020F0502020204030204" pitchFamily="34" charset="0"/>
                          <a:cs typeface="Calibri" panose="020F0502020204030204" pitchFamily="34" charset="0"/>
                        </a:rPr>
                        <a:t>Determine the “vehicles” (i.e., work products) that are intended to contain observable evidence (e.g., a model, an argument, a description, a graph, a chart).</a:t>
                      </a:r>
                      <a:endParaRPr lang="en-US" sz="20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lvl="0" indent="-342900">
                        <a:buFont typeface="Symbol" panose="05050102010706020507" pitchFamily="18" charset="2"/>
                        <a:buChar char=""/>
                      </a:pPr>
                      <a:r>
                        <a:rPr lang="en-US" sz="2000" dirty="0">
                          <a:effectLst/>
                          <a:latin typeface="+mn-lt"/>
                          <a:ea typeface="Calibri" panose="020F0502020204030204" pitchFamily="34" charset="0"/>
                          <a:cs typeface="Calibri" panose="020F0502020204030204" pitchFamily="34" charset="0"/>
                        </a:rPr>
                        <a:t>Description of steps for a planned investigation</a:t>
                      </a:r>
                      <a:endParaRPr lang="en-US" sz="20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mn-lt"/>
                          <a:ea typeface="Calibri" panose="020F0502020204030204" pitchFamily="34" charset="0"/>
                          <a:cs typeface="Calibri" panose="020F0502020204030204" pitchFamily="34" charset="0"/>
                        </a:rPr>
                        <a:t>Record of observations</a:t>
                      </a:r>
                      <a:endParaRPr lang="en-US" sz="20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mn-lt"/>
                          <a:ea typeface="Calibri" panose="020F0502020204030204" pitchFamily="34" charset="0"/>
                          <a:cs typeface="Calibri" panose="020F0502020204030204" pitchFamily="34" charset="0"/>
                        </a:rPr>
                        <a:t>Constructed-response </a:t>
                      </a:r>
                      <a:endParaRPr lang="en-US" sz="20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mn-lt"/>
                          <a:ea typeface="Calibri" panose="020F0502020204030204" pitchFamily="34" charset="0"/>
                          <a:cs typeface="Calibri" panose="020F0502020204030204" pitchFamily="34" charset="0"/>
                        </a:rPr>
                        <a:t>Short response </a:t>
                      </a:r>
                    </a:p>
                    <a:p>
                      <a:pPr marL="342900" lvl="0" indent="-342900">
                        <a:buFont typeface="Symbol" panose="05050102010706020507" pitchFamily="18" charset="2"/>
                        <a:buChar char=""/>
                      </a:pPr>
                      <a:r>
                        <a:rPr lang="en-US" sz="2000" strike="sngStrike" kern="1200" dirty="0">
                          <a:solidFill>
                            <a:srgbClr val="FF0000"/>
                          </a:solidFill>
                          <a:latin typeface="+mn-lt"/>
                          <a:ea typeface="+mn-ea"/>
                          <a:cs typeface="+mn-cs"/>
                        </a:rPr>
                        <a:t>Plan and conduct an investigation of the properties of water</a:t>
                      </a:r>
                      <a:endParaRPr lang="en-US" sz="2000" strike="sngStrike" dirty="0">
                        <a:solidFill>
                          <a:srgbClr val="FF0000"/>
                        </a:solidFill>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mn-lt"/>
                          <a:ea typeface="Calibri" panose="020F0502020204030204" pitchFamily="34" charset="0"/>
                          <a:cs typeface="Calibri" panose="020F0502020204030204" pitchFamily="34" charset="0"/>
                        </a:rPr>
                        <a:t>Laboratory demonstration</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1561669549"/>
                  </a:ext>
                </a:extLst>
              </a:tr>
            </a:tbl>
          </a:graphicData>
        </a:graphic>
      </p:graphicFrame>
      <p:sp>
        <p:nvSpPr>
          <p:cNvPr id="7" name="Slide Number Placeholder 5">
            <a:extLst>
              <a:ext uri="{FF2B5EF4-FFF2-40B4-BE49-F238E27FC236}">
                <a16:creationId xmlns:a16="http://schemas.microsoft.com/office/drawing/2014/main" id="{A44C6B03-1AAA-4C20-A3FA-9B2406ECEA88}"/>
              </a:ext>
            </a:extLst>
          </p:cNvPr>
          <p:cNvSpPr txBox="1">
            <a:spLocks/>
          </p:cNvSpPr>
          <p:nvPr>
            <p:custDataLst>
              <p:tags r:id="rId2"/>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10</a:t>
            </a:fld>
            <a:endParaRPr lang="en-US" sz="900" dirty="0"/>
          </a:p>
        </p:txBody>
      </p:sp>
    </p:spTree>
    <p:custDataLst>
      <p:tags r:id="rId1"/>
    </p:custDataLst>
    <p:extLst>
      <p:ext uri="{BB962C8B-B14F-4D97-AF65-F5344CB8AC3E}">
        <p14:creationId xmlns:p14="http://schemas.microsoft.com/office/powerpoint/2010/main" val="70525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938D69-F7AF-4E66-94D4-7B5D3446559B}"/>
              </a:ext>
            </a:extLst>
          </p:cNvPr>
          <p:cNvSpPr>
            <a:spLocks noGrp="1"/>
          </p:cNvSpPr>
          <p:nvPr>
            <p:ph type="title"/>
          </p:nvPr>
        </p:nvSpPr>
        <p:spPr/>
        <p:txBody>
          <a:bodyPr/>
          <a:lstStyle/>
          <a:p>
            <a:r>
              <a:rPr lang="en-US" dirty="0"/>
              <a:t>Work Products</a:t>
            </a:r>
          </a:p>
        </p:txBody>
      </p:sp>
      <p:graphicFrame>
        <p:nvGraphicFramePr>
          <p:cNvPr id="3" name="Table 2">
            <a:extLst>
              <a:ext uri="{FF2B5EF4-FFF2-40B4-BE49-F238E27FC236}">
                <a16:creationId xmlns:a16="http://schemas.microsoft.com/office/drawing/2014/main" id="{181BF86F-DF80-4115-B3A9-0FF10AFDE4EB}"/>
              </a:ext>
            </a:extLst>
          </p:cNvPr>
          <p:cNvGraphicFramePr>
            <a:graphicFrameLocks noGrp="1"/>
          </p:cNvGraphicFramePr>
          <p:nvPr>
            <p:extLst>
              <p:ext uri="{D42A27DB-BD31-4B8C-83A1-F6EECF244321}">
                <p14:modId xmlns:p14="http://schemas.microsoft.com/office/powerpoint/2010/main" val="1214472190"/>
              </p:ext>
            </p:extLst>
          </p:nvPr>
        </p:nvGraphicFramePr>
        <p:xfrm>
          <a:off x="0" y="1417320"/>
          <a:ext cx="9144000" cy="3413760"/>
        </p:xfrm>
        <a:graphic>
          <a:graphicData uri="http://schemas.openxmlformats.org/drawingml/2006/table">
            <a:tbl>
              <a:tblPr firstRow="1" firstCol="1" bandRow="1"/>
              <a:tblGrid>
                <a:gridCol w="4308231">
                  <a:extLst>
                    <a:ext uri="{9D8B030D-6E8A-4147-A177-3AD203B41FA5}">
                      <a16:colId xmlns:a16="http://schemas.microsoft.com/office/drawing/2014/main" val="3280785294"/>
                    </a:ext>
                  </a:extLst>
                </a:gridCol>
                <a:gridCol w="4835769">
                  <a:extLst>
                    <a:ext uri="{9D8B030D-6E8A-4147-A177-3AD203B41FA5}">
                      <a16:colId xmlns:a16="http://schemas.microsoft.com/office/drawing/2014/main" val="2655829425"/>
                    </a:ext>
                  </a:extLst>
                </a:gridCol>
              </a:tblGrid>
              <a:tr h="140970">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Element</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1746441081"/>
                  </a:ext>
                </a:extLst>
              </a:tr>
              <a:tr h="365125">
                <a:tc>
                  <a:txBody>
                    <a:bodyPr/>
                    <a:lstStyle/>
                    <a:p>
                      <a:pPr marL="0" marR="0">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Performance Expectation</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Indicate the PE from the instructional sequence to be assessed.</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HS-ESS2-5. </a:t>
                      </a:r>
                      <a:r>
                        <a:rPr lang="en-US" sz="2000" dirty="0">
                          <a:effectLst/>
                          <a:latin typeface="Calibri" panose="020F0502020204030204" pitchFamily="34" charset="0"/>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308511619"/>
                  </a:ext>
                </a:extLst>
              </a:tr>
              <a:tr h="0">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Work Product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Determine the “vehicles” (i.e., work products) that are intended to contain observable evidence (e.g., a model, an argument, a description, a graph, a chart).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Description of steps for a planned investigation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Record of observations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Constructed-response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Short response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Laboratory demonstration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175311541"/>
                  </a:ext>
                </a:extLst>
              </a:tr>
            </a:tbl>
          </a:graphicData>
        </a:graphic>
      </p:graphicFrame>
      <p:graphicFrame>
        <p:nvGraphicFramePr>
          <p:cNvPr id="5" name="Table 4">
            <a:extLst>
              <a:ext uri="{FF2B5EF4-FFF2-40B4-BE49-F238E27FC236}">
                <a16:creationId xmlns:a16="http://schemas.microsoft.com/office/drawing/2014/main" id="{9A7674CD-209A-424C-9CFE-B7678B12E2DD}"/>
              </a:ext>
            </a:extLst>
          </p:cNvPr>
          <p:cNvGraphicFramePr>
            <a:graphicFrameLocks noGrp="1"/>
          </p:cNvGraphicFramePr>
          <p:nvPr>
            <p:extLst>
              <p:ext uri="{D42A27DB-BD31-4B8C-83A1-F6EECF244321}">
                <p14:modId xmlns:p14="http://schemas.microsoft.com/office/powerpoint/2010/main" val="3524958331"/>
              </p:ext>
            </p:extLst>
          </p:nvPr>
        </p:nvGraphicFramePr>
        <p:xfrm>
          <a:off x="0" y="1417320"/>
          <a:ext cx="9144000" cy="3718560"/>
        </p:xfrm>
        <a:graphic>
          <a:graphicData uri="http://schemas.openxmlformats.org/drawingml/2006/table">
            <a:tbl>
              <a:tblPr firstRow="1" firstCol="1" bandRow="1"/>
              <a:tblGrid>
                <a:gridCol w="4308231">
                  <a:extLst>
                    <a:ext uri="{9D8B030D-6E8A-4147-A177-3AD203B41FA5}">
                      <a16:colId xmlns:a16="http://schemas.microsoft.com/office/drawing/2014/main" val="3280785294"/>
                    </a:ext>
                  </a:extLst>
                </a:gridCol>
                <a:gridCol w="4835769">
                  <a:extLst>
                    <a:ext uri="{9D8B030D-6E8A-4147-A177-3AD203B41FA5}">
                      <a16:colId xmlns:a16="http://schemas.microsoft.com/office/drawing/2014/main" val="2655829425"/>
                    </a:ext>
                  </a:extLst>
                </a:gridCol>
              </a:tblGrid>
              <a:tr h="140970">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Element</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1746441081"/>
                  </a:ext>
                </a:extLst>
              </a:tr>
              <a:tr h="365125">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Performance Expectation</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Indicate the PE from the instructional sequence to be assessed.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HS-ESS2-5. </a:t>
                      </a:r>
                      <a:r>
                        <a:rPr lang="en-US" sz="2000" dirty="0">
                          <a:effectLst/>
                          <a:latin typeface="Calibri" panose="020F0502020204030204" pitchFamily="34" charset="0"/>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308511619"/>
                  </a:ext>
                </a:extLst>
              </a:tr>
              <a:tr h="0">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Work Product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Determine the “vehicles” (i.e., work products) that are intended to contain observable evidence (e.g., a model, an argument, a description, a graph, a chart).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Description of steps for a planned investigation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Record of observations</a:t>
                      </a:r>
                    </a:p>
                    <a:p>
                      <a:pPr marL="342900" lvl="0" indent="-342900">
                        <a:buFont typeface="Symbol" panose="05050102010706020507" pitchFamily="18" charset="2"/>
                        <a:buChar char=""/>
                      </a:pPr>
                      <a:r>
                        <a:rPr lang="en-US" sz="2000" kern="1200" dirty="0">
                          <a:solidFill>
                            <a:srgbClr val="00B050"/>
                          </a:solidFill>
                          <a:latin typeface="+mn-lt"/>
                          <a:ea typeface="+mn-ea"/>
                          <a:cs typeface="+mn-cs"/>
                        </a:rPr>
                        <a:t>Oral presentation</a:t>
                      </a:r>
                      <a:endParaRPr lang="en-US" sz="2000" dirty="0">
                        <a:solidFill>
                          <a:srgbClr val="00B050"/>
                        </a:solidFill>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Constructed-response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Short response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Laboratory demonstration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175311541"/>
                  </a:ext>
                </a:extLst>
              </a:tr>
            </a:tbl>
          </a:graphicData>
        </a:graphic>
      </p:graphicFrame>
    </p:spTree>
    <p:custDataLst>
      <p:tags r:id="rId1"/>
    </p:custDataLst>
    <p:extLst>
      <p:ext uri="{BB962C8B-B14F-4D97-AF65-F5344CB8AC3E}">
        <p14:creationId xmlns:p14="http://schemas.microsoft.com/office/powerpoint/2010/main" val="392132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11E710F-D8DD-4358-809F-7C1C66FE3D9F}"/>
              </a:ext>
            </a:extLst>
          </p:cNvPr>
          <p:cNvSpPr>
            <a:spLocks noGrp="1"/>
          </p:cNvSpPr>
          <p:nvPr>
            <p:ph type="title"/>
          </p:nvPr>
        </p:nvSpPr>
        <p:spPr/>
        <p:txBody>
          <a:bodyPr vert="horz" lIns="91440" tIns="45720" rIns="91440" bIns="45720" rtlCol="0" anchor="ctr">
            <a:noAutofit/>
          </a:bodyPr>
          <a:lstStyle/>
          <a:p>
            <a:pPr defTabSz="685783"/>
            <a:r>
              <a:rPr lang="en-US" dirty="0">
                <a:cs typeface="Calibri Light"/>
              </a:rPr>
              <a:t>Task Features</a:t>
            </a:r>
          </a:p>
        </p:txBody>
      </p:sp>
      <p:graphicFrame>
        <p:nvGraphicFramePr>
          <p:cNvPr id="2" name="Table 1">
            <a:extLst>
              <a:ext uri="{FF2B5EF4-FFF2-40B4-BE49-F238E27FC236}">
                <a16:creationId xmlns:a16="http://schemas.microsoft.com/office/drawing/2014/main" id="{0EBF1F2B-7157-49EF-B004-7D7FC7688A9E}"/>
              </a:ext>
            </a:extLst>
          </p:cNvPr>
          <p:cNvGraphicFramePr>
            <a:graphicFrameLocks noGrp="1"/>
          </p:cNvGraphicFramePr>
          <p:nvPr>
            <p:extLst>
              <p:ext uri="{D42A27DB-BD31-4B8C-83A1-F6EECF244321}">
                <p14:modId xmlns:p14="http://schemas.microsoft.com/office/powerpoint/2010/main" val="3656028111"/>
              </p:ext>
            </p:extLst>
          </p:nvPr>
        </p:nvGraphicFramePr>
        <p:xfrm>
          <a:off x="80210" y="1097280"/>
          <a:ext cx="8983579" cy="5760719"/>
        </p:xfrm>
        <a:graphic>
          <a:graphicData uri="http://schemas.openxmlformats.org/drawingml/2006/table">
            <a:tbl>
              <a:tblPr firstRow="1" firstCol="1" bandRow="1"/>
              <a:tblGrid>
                <a:gridCol w="3946358">
                  <a:extLst>
                    <a:ext uri="{9D8B030D-6E8A-4147-A177-3AD203B41FA5}">
                      <a16:colId xmlns:a16="http://schemas.microsoft.com/office/drawing/2014/main" val="4173754258"/>
                    </a:ext>
                  </a:extLst>
                </a:gridCol>
                <a:gridCol w="5037221">
                  <a:extLst>
                    <a:ext uri="{9D8B030D-6E8A-4147-A177-3AD203B41FA5}">
                      <a16:colId xmlns:a16="http://schemas.microsoft.com/office/drawing/2014/main" val="524771474"/>
                    </a:ext>
                  </a:extLst>
                </a:gridCol>
              </a:tblGrid>
              <a:tr h="348590">
                <a:tc>
                  <a:txBody>
                    <a:bodyPr/>
                    <a:lstStyle/>
                    <a:p>
                      <a:pPr marL="0" marR="0" algn="ctr">
                        <a:spcBef>
                          <a:spcPts val="0"/>
                        </a:spcBef>
                        <a:spcAft>
                          <a:spcPts val="0"/>
                        </a:spcAft>
                      </a:pPr>
                      <a:r>
                        <a:rPr lang="en-US" sz="1800" b="1">
                          <a:effectLst/>
                          <a:latin typeface="Calibri" panose="020F0502020204030204" pitchFamily="34" charset="0"/>
                          <a:ea typeface="Calibri" panose="020F0502020204030204" pitchFamily="34" charset="0"/>
                          <a:cs typeface="Calibri" panose="020F0502020204030204" pitchFamily="34" charset="0"/>
                        </a:rPr>
                        <a:t>Element</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2552237649"/>
                  </a:ext>
                </a:extLst>
              </a:tr>
              <a:tr h="1229045">
                <a:tc>
                  <a:txBody>
                    <a:bodyPr/>
                    <a:lstStyle/>
                    <a:p>
                      <a:pPr marL="0" marR="0">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Performance Expectation</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Indicate the PE from the instructional sequence to be assessed.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800" b="1">
                          <a:effectLst/>
                          <a:latin typeface="Calibri" panose="020F0502020204030204" pitchFamily="34" charset="0"/>
                          <a:ea typeface="Calibri" panose="020F0502020204030204" pitchFamily="34" charset="0"/>
                          <a:cs typeface="Calibri" panose="020F0502020204030204" pitchFamily="34" charset="0"/>
                        </a:rPr>
                        <a:t>HS-ESS2-5. </a:t>
                      </a:r>
                      <a:r>
                        <a:rPr lang="en-US" sz="1800">
                          <a:effectLst/>
                          <a:latin typeface="Calibri" panose="020F0502020204030204" pitchFamily="34" charset="0"/>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570609189"/>
                  </a:ext>
                </a:extLst>
              </a:tr>
              <a:tr h="4183084">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Features</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List the task features that are required in the design of an assessment task.</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Reference the “Clarification Statement” in the NGSS for the PE as appropriate.</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Prompt students to describe relationships between observed phenomenon or evidence and reasoning underlying the observation/evidence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Provide evidence that can be used to make accurate inferences about student 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Require scientific reasoning and process skills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Elicit core ideas as defined in the 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 high-quality scenario that focuses on phenomena or a design problem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Accurate science content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85766"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800" strike="noStrike" kern="1200" dirty="0">
                          <a:solidFill>
                            <a:schemeClr val="tx1"/>
                          </a:solidFill>
                          <a:latin typeface="+mn-lt"/>
                          <a:ea typeface="+mn-ea"/>
                          <a:cs typeface="+mn-cs"/>
                        </a:rPr>
                        <a:t>Provide information about Earth's formation and early history</a:t>
                      </a:r>
                      <a:endParaRPr lang="en-US" sz="1800"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Engaging and relevant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777175246"/>
                  </a:ext>
                </a:extLst>
              </a:tr>
            </a:tbl>
          </a:graphicData>
        </a:graphic>
      </p:graphicFrame>
      <p:graphicFrame>
        <p:nvGraphicFramePr>
          <p:cNvPr id="5" name="Table 4">
            <a:extLst>
              <a:ext uri="{FF2B5EF4-FFF2-40B4-BE49-F238E27FC236}">
                <a16:creationId xmlns:a16="http://schemas.microsoft.com/office/drawing/2014/main" id="{FA8BE1A1-A093-4836-95DD-D40DB0925CD3}"/>
              </a:ext>
            </a:extLst>
          </p:cNvPr>
          <p:cNvGraphicFramePr>
            <a:graphicFrameLocks noGrp="1"/>
          </p:cNvGraphicFramePr>
          <p:nvPr>
            <p:extLst>
              <p:ext uri="{D42A27DB-BD31-4B8C-83A1-F6EECF244321}">
                <p14:modId xmlns:p14="http://schemas.microsoft.com/office/powerpoint/2010/main" val="666934058"/>
              </p:ext>
            </p:extLst>
          </p:nvPr>
        </p:nvGraphicFramePr>
        <p:xfrm>
          <a:off x="80210" y="1097279"/>
          <a:ext cx="8983579" cy="5760719"/>
        </p:xfrm>
        <a:graphic>
          <a:graphicData uri="http://schemas.openxmlformats.org/drawingml/2006/table">
            <a:tbl>
              <a:tblPr firstRow="1" firstCol="1" bandRow="1"/>
              <a:tblGrid>
                <a:gridCol w="3946358">
                  <a:extLst>
                    <a:ext uri="{9D8B030D-6E8A-4147-A177-3AD203B41FA5}">
                      <a16:colId xmlns:a16="http://schemas.microsoft.com/office/drawing/2014/main" val="4173754258"/>
                    </a:ext>
                  </a:extLst>
                </a:gridCol>
                <a:gridCol w="5037221">
                  <a:extLst>
                    <a:ext uri="{9D8B030D-6E8A-4147-A177-3AD203B41FA5}">
                      <a16:colId xmlns:a16="http://schemas.microsoft.com/office/drawing/2014/main" val="524771474"/>
                    </a:ext>
                  </a:extLst>
                </a:gridCol>
              </a:tblGrid>
              <a:tr h="348590">
                <a:tc>
                  <a:txBody>
                    <a:bodyPr/>
                    <a:lstStyle/>
                    <a:p>
                      <a:pPr marL="0" marR="0" algn="ctr">
                        <a:spcBef>
                          <a:spcPts val="0"/>
                        </a:spcBef>
                        <a:spcAft>
                          <a:spcPts val="0"/>
                        </a:spcAft>
                      </a:pPr>
                      <a:r>
                        <a:rPr lang="en-US" sz="1800" b="1" dirty="0">
                          <a:effectLst/>
                          <a:latin typeface="+mn-lt"/>
                          <a:ea typeface="Calibri" panose="020F0502020204030204" pitchFamily="34" charset="0"/>
                          <a:cs typeface="Calibri" panose="020F0502020204030204" pitchFamily="34" charset="0"/>
                        </a:rPr>
                        <a:t>Element</a:t>
                      </a:r>
                      <a:endParaRPr lang="en-US" sz="1800" dirty="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a:solidFill>
                            <a:srgbClr val="000000"/>
                          </a:solidFill>
                          <a:effectLst/>
                          <a:latin typeface="+mn-lt"/>
                          <a:ea typeface="Calibri" panose="020F0502020204030204" pitchFamily="34" charset="0"/>
                          <a:cs typeface="Calibri" panose="020F0502020204030204" pitchFamily="34" charset="0"/>
                        </a:rPr>
                        <a:t>Description</a:t>
                      </a:r>
                      <a:endParaRPr lang="en-US" sz="1800" dirty="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2552237649"/>
                  </a:ext>
                </a:extLst>
              </a:tr>
              <a:tr h="1229045">
                <a:tc>
                  <a:txBody>
                    <a:bodyPr/>
                    <a:lstStyle/>
                    <a:p>
                      <a:pPr marL="0" marR="0">
                        <a:spcBef>
                          <a:spcPts val="0"/>
                        </a:spcBef>
                        <a:spcAft>
                          <a:spcPts val="0"/>
                        </a:spcAft>
                      </a:pPr>
                      <a:r>
                        <a:rPr lang="en-US" sz="1800" b="1" dirty="0">
                          <a:solidFill>
                            <a:srgbClr val="000000"/>
                          </a:solidFill>
                          <a:effectLst/>
                          <a:latin typeface="+mn-lt"/>
                          <a:ea typeface="Calibri" panose="020F0502020204030204" pitchFamily="34" charset="0"/>
                          <a:cs typeface="Calibri" panose="020F0502020204030204" pitchFamily="34" charset="0"/>
                        </a:rPr>
                        <a:t>Performance Expectation</a:t>
                      </a:r>
                      <a:endParaRPr lang="en-US" sz="18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800" dirty="0">
                          <a:solidFill>
                            <a:srgbClr val="000000"/>
                          </a:solidFill>
                          <a:effectLst/>
                          <a:latin typeface="+mn-lt"/>
                          <a:ea typeface="Calibri" panose="020F0502020204030204" pitchFamily="34" charset="0"/>
                          <a:cs typeface="Calibri" panose="020F0502020204030204" pitchFamily="34" charset="0"/>
                        </a:rPr>
                        <a:t>Indicate the PE from the instructional sequence to be assessed.</a:t>
                      </a:r>
                      <a:endParaRPr lang="en-US" sz="18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800" b="1">
                          <a:effectLst/>
                          <a:latin typeface="+mn-lt"/>
                          <a:ea typeface="Calibri" panose="020F0502020204030204" pitchFamily="34" charset="0"/>
                          <a:cs typeface="Calibri" panose="020F0502020204030204" pitchFamily="34" charset="0"/>
                        </a:rPr>
                        <a:t>HS-ESS2-5. </a:t>
                      </a:r>
                      <a:r>
                        <a:rPr lang="en-US" sz="1800">
                          <a:effectLst/>
                          <a:latin typeface="+mn-lt"/>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8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570609189"/>
                  </a:ext>
                </a:extLst>
              </a:tr>
              <a:tr h="4183084">
                <a:tc>
                  <a:txBody>
                    <a:bodyPr/>
                    <a:lstStyle/>
                    <a:p>
                      <a:pPr marL="0" marR="0">
                        <a:spcBef>
                          <a:spcPts val="0"/>
                        </a:spcBef>
                        <a:spcAft>
                          <a:spcPts val="0"/>
                        </a:spcAft>
                      </a:pPr>
                      <a:r>
                        <a:rPr lang="en-US" sz="1800" b="1" dirty="0">
                          <a:solidFill>
                            <a:srgbClr val="000000"/>
                          </a:solidFill>
                          <a:effectLst/>
                          <a:latin typeface="+mn-lt"/>
                          <a:ea typeface="Calibri" panose="020F0502020204030204" pitchFamily="34" charset="0"/>
                          <a:cs typeface="Calibri" panose="020F0502020204030204" pitchFamily="34" charset="0"/>
                        </a:rPr>
                        <a:t>Task Features</a:t>
                      </a:r>
                      <a:endParaRPr lang="en-US" sz="18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mn-lt"/>
                          <a:ea typeface="Calibri" panose="020F0502020204030204" pitchFamily="34" charset="0"/>
                          <a:cs typeface="Calibri" panose="020F0502020204030204" pitchFamily="34" charset="0"/>
                        </a:rPr>
                        <a:t>List the task features that are required in the design of an assessment task.</a:t>
                      </a:r>
                      <a:endParaRPr lang="en-US" sz="18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mn-lt"/>
                          <a:ea typeface="Calibri" panose="020F0502020204030204" pitchFamily="34" charset="0"/>
                          <a:cs typeface="Calibri" panose="020F0502020204030204" pitchFamily="34" charset="0"/>
                        </a:rPr>
                        <a:t>Reference the “Clarification Statement” in the NGSS for the PE as appropriate.</a:t>
                      </a:r>
                      <a:endParaRPr lang="en-US" sz="18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Prompt students to describe relationships between observed phenomenon or evidence and reasoning underlying the observation/evidence</a:t>
                      </a:r>
                      <a:endParaRPr lang="en-US" sz="18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Provide evidence that can be used to make accurate inferences about student learning</a:t>
                      </a:r>
                      <a:endParaRPr lang="en-US" sz="18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Require scientific reasoning and process skills</a:t>
                      </a:r>
                      <a:endParaRPr lang="en-US" sz="18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Elicit core ideas as defined in the PE</a:t>
                      </a:r>
                      <a:endParaRPr lang="en-US" sz="18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A high-quality scenario that focuses on phenomena or a design problem</a:t>
                      </a:r>
                      <a:endParaRPr lang="en-US" sz="18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Accurate science content</a:t>
                      </a:r>
                    </a:p>
                    <a:p>
                      <a:pPr marL="342900" lvl="0" indent="-342900">
                        <a:buFont typeface="Symbol" panose="05050102010706020507" pitchFamily="18" charset="2"/>
                        <a:buChar char=""/>
                      </a:pPr>
                      <a:r>
                        <a:rPr lang="en-US" sz="1800" strike="sngStrike" kern="1200" dirty="0">
                          <a:solidFill>
                            <a:srgbClr val="FF0000"/>
                          </a:solidFill>
                          <a:latin typeface="+mn-lt"/>
                          <a:ea typeface="+mn-ea"/>
                          <a:cs typeface="+mn-cs"/>
                        </a:rPr>
                        <a:t>Provide information about Earth's formation and early history</a:t>
                      </a:r>
                      <a:endParaRPr lang="en-US" sz="1800" strike="sngStrike" dirty="0">
                        <a:solidFill>
                          <a:srgbClr val="FF0000"/>
                        </a:solidFill>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Engaging and relevant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777175246"/>
                  </a:ext>
                </a:extLst>
              </a:tr>
            </a:tbl>
          </a:graphicData>
        </a:graphic>
      </p:graphicFrame>
      <p:sp>
        <p:nvSpPr>
          <p:cNvPr id="6" name="Slide Number Placeholder 5">
            <a:extLst>
              <a:ext uri="{FF2B5EF4-FFF2-40B4-BE49-F238E27FC236}">
                <a16:creationId xmlns:a16="http://schemas.microsoft.com/office/drawing/2014/main" id="{CCBF749E-158A-414B-89B9-86216D461E2B}"/>
              </a:ext>
            </a:extLst>
          </p:cNvPr>
          <p:cNvSpPr txBox="1">
            <a:spLocks/>
          </p:cNvSpPr>
          <p:nvPr>
            <p:custDataLst>
              <p:tags r:id="rId2"/>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12</a:t>
            </a:fld>
            <a:endParaRPr lang="en-US" sz="900" dirty="0"/>
          </a:p>
        </p:txBody>
      </p:sp>
    </p:spTree>
    <p:custDataLst>
      <p:tags r:id="rId1"/>
    </p:custDataLst>
    <p:extLst>
      <p:ext uri="{BB962C8B-B14F-4D97-AF65-F5344CB8AC3E}">
        <p14:creationId xmlns:p14="http://schemas.microsoft.com/office/powerpoint/2010/main" val="250457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11E710F-D8DD-4358-809F-7C1C66FE3D9F}"/>
              </a:ext>
            </a:extLst>
          </p:cNvPr>
          <p:cNvSpPr>
            <a:spLocks noGrp="1"/>
          </p:cNvSpPr>
          <p:nvPr>
            <p:ph type="title"/>
          </p:nvPr>
        </p:nvSpPr>
        <p:spPr/>
        <p:txBody>
          <a:bodyPr vert="horz" lIns="91440" tIns="45720" rIns="91440" bIns="45720" rtlCol="0" anchor="ctr">
            <a:noAutofit/>
          </a:bodyPr>
          <a:lstStyle/>
          <a:p>
            <a:pPr defTabSz="685783"/>
            <a:r>
              <a:rPr lang="en-US" dirty="0">
                <a:cs typeface="Calibri Light"/>
              </a:rPr>
              <a:t>Task Features</a:t>
            </a:r>
          </a:p>
        </p:txBody>
      </p:sp>
      <p:graphicFrame>
        <p:nvGraphicFramePr>
          <p:cNvPr id="2" name="Table 1">
            <a:extLst>
              <a:ext uri="{FF2B5EF4-FFF2-40B4-BE49-F238E27FC236}">
                <a16:creationId xmlns:a16="http://schemas.microsoft.com/office/drawing/2014/main" id="{4287F6CB-A000-4740-8AE5-F8FD3B9E2099}"/>
              </a:ext>
            </a:extLst>
          </p:cNvPr>
          <p:cNvGraphicFramePr>
            <a:graphicFrameLocks noGrp="1"/>
          </p:cNvGraphicFramePr>
          <p:nvPr>
            <p:extLst>
              <p:ext uri="{D42A27DB-BD31-4B8C-83A1-F6EECF244321}">
                <p14:modId xmlns:p14="http://schemas.microsoft.com/office/powerpoint/2010/main" val="2860692959"/>
              </p:ext>
            </p:extLst>
          </p:nvPr>
        </p:nvGraphicFramePr>
        <p:xfrm>
          <a:off x="0" y="1160646"/>
          <a:ext cx="9144000" cy="5556089"/>
        </p:xfrm>
        <a:graphic>
          <a:graphicData uri="http://schemas.openxmlformats.org/drawingml/2006/table">
            <a:tbl>
              <a:tblPr firstRow="1" firstCol="1" bandRow="1"/>
              <a:tblGrid>
                <a:gridCol w="3272589">
                  <a:extLst>
                    <a:ext uri="{9D8B030D-6E8A-4147-A177-3AD203B41FA5}">
                      <a16:colId xmlns:a16="http://schemas.microsoft.com/office/drawing/2014/main" val="42663319"/>
                    </a:ext>
                  </a:extLst>
                </a:gridCol>
                <a:gridCol w="5871411">
                  <a:extLst>
                    <a:ext uri="{9D8B030D-6E8A-4147-A177-3AD203B41FA5}">
                      <a16:colId xmlns:a16="http://schemas.microsoft.com/office/drawing/2014/main" val="2885672549"/>
                    </a:ext>
                  </a:extLst>
                </a:gridCol>
              </a:tblGrid>
              <a:tr h="335138">
                <a:tc>
                  <a:txBody>
                    <a:bodyPr/>
                    <a:lstStyle/>
                    <a:p>
                      <a:pPr marL="0" marR="0" algn="ctr">
                        <a:spcBef>
                          <a:spcPts val="0"/>
                        </a:spcBef>
                        <a:spcAft>
                          <a:spcPts val="0"/>
                        </a:spcAft>
                      </a:pPr>
                      <a:r>
                        <a:rPr lang="en-US" sz="1800" b="1">
                          <a:effectLst/>
                          <a:latin typeface="Calibri" panose="020F0502020204030204" pitchFamily="34" charset="0"/>
                          <a:ea typeface="Calibri" panose="020F0502020204030204" pitchFamily="34" charset="0"/>
                          <a:cs typeface="Calibri" panose="020F0502020204030204" pitchFamily="34" charset="0"/>
                        </a:rPr>
                        <a:t>Element</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1724798899"/>
                  </a:ext>
                </a:extLst>
              </a:tr>
              <a:tr h="1199290">
                <a:tc>
                  <a:txBody>
                    <a:bodyPr/>
                    <a:lstStyle/>
                    <a:p>
                      <a:pPr marL="0" marR="0">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Calibri" panose="020F0502020204030204" pitchFamily="34" charset="0"/>
                        </a:rPr>
                        <a:t>Performance Expectation</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Indicate the PE from the instructional sequence to be assessed.</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800" b="1">
                          <a:effectLst/>
                          <a:latin typeface="Calibri" panose="020F0502020204030204" pitchFamily="34" charset="0"/>
                          <a:ea typeface="Calibri" panose="020F0502020204030204" pitchFamily="34" charset="0"/>
                          <a:cs typeface="Calibri" panose="020F0502020204030204" pitchFamily="34" charset="0"/>
                        </a:rPr>
                        <a:t>HS-ESS2-5. </a:t>
                      </a:r>
                      <a:r>
                        <a:rPr lang="en-US" sz="1800">
                          <a:effectLst/>
                          <a:latin typeface="Calibri" panose="020F0502020204030204" pitchFamily="34" charset="0"/>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0772222"/>
                  </a:ext>
                </a:extLst>
              </a:tr>
              <a:tr h="4021661">
                <a:tc>
                  <a:txBody>
                    <a:bodyPr/>
                    <a:lstStyle/>
                    <a:p>
                      <a:pPr marL="0" marR="0">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Task Features</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List the task features that are required in the design of an assessment task.</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Reference the “Clarification Statement” in the NGSS for the PE as appropriate.</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Prompt students to describe relationships between observed phenomenon or evidence and reasoning underlying the observation/evidence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Provide evidence that can be used to make accurate inferences about student 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Require scientific reasoning and process skills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Elicit core ideas as defined in the 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 high-quality scenario that focuses on phenomena or a design problem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Accurate science content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Engaging and relevant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4042465028"/>
                  </a:ext>
                </a:extLst>
              </a:tr>
            </a:tbl>
          </a:graphicData>
        </a:graphic>
      </p:graphicFrame>
      <p:graphicFrame>
        <p:nvGraphicFramePr>
          <p:cNvPr id="5" name="Table 4">
            <a:extLst>
              <a:ext uri="{FF2B5EF4-FFF2-40B4-BE49-F238E27FC236}">
                <a16:creationId xmlns:a16="http://schemas.microsoft.com/office/drawing/2014/main" id="{2B63804E-4BF4-4E4B-9FB7-F8640B702734}"/>
              </a:ext>
            </a:extLst>
          </p:cNvPr>
          <p:cNvGraphicFramePr>
            <a:graphicFrameLocks noGrp="1"/>
          </p:cNvGraphicFramePr>
          <p:nvPr>
            <p:extLst>
              <p:ext uri="{D42A27DB-BD31-4B8C-83A1-F6EECF244321}">
                <p14:modId xmlns:p14="http://schemas.microsoft.com/office/powerpoint/2010/main" val="1328619728"/>
              </p:ext>
            </p:extLst>
          </p:nvPr>
        </p:nvGraphicFramePr>
        <p:xfrm>
          <a:off x="0" y="1160646"/>
          <a:ext cx="9144000" cy="5556089"/>
        </p:xfrm>
        <a:graphic>
          <a:graphicData uri="http://schemas.openxmlformats.org/drawingml/2006/table">
            <a:tbl>
              <a:tblPr firstRow="1" firstCol="1" bandRow="1"/>
              <a:tblGrid>
                <a:gridCol w="3272589">
                  <a:extLst>
                    <a:ext uri="{9D8B030D-6E8A-4147-A177-3AD203B41FA5}">
                      <a16:colId xmlns:a16="http://schemas.microsoft.com/office/drawing/2014/main" val="42663319"/>
                    </a:ext>
                  </a:extLst>
                </a:gridCol>
                <a:gridCol w="5871411">
                  <a:extLst>
                    <a:ext uri="{9D8B030D-6E8A-4147-A177-3AD203B41FA5}">
                      <a16:colId xmlns:a16="http://schemas.microsoft.com/office/drawing/2014/main" val="2885672549"/>
                    </a:ext>
                  </a:extLst>
                </a:gridCol>
              </a:tblGrid>
              <a:tr h="335138">
                <a:tc>
                  <a:txBody>
                    <a:bodyPr/>
                    <a:lstStyle/>
                    <a:p>
                      <a:pPr marL="0" marR="0" algn="ctr">
                        <a:spcBef>
                          <a:spcPts val="0"/>
                        </a:spcBef>
                        <a:spcAft>
                          <a:spcPts val="0"/>
                        </a:spcAft>
                      </a:pPr>
                      <a:r>
                        <a:rPr lang="en-US" sz="1800" b="1">
                          <a:effectLst/>
                          <a:latin typeface="+mn-lt"/>
                          <a:ea typeface="Calibri" panose="020F0502020204030204" pitchFamily="34" charset="0"/>
                          <a:cs typeface="Calibri" panose="020F0502020204030204" pitchFamily="34" charset="0"/>
                        </a:rPr>
                        <a:t>Element</a:t>
                      </a:r>
                      <a:endParaRPr lang="en-US" sz="18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a:solidFill>
                            <a:srgbClr val="000000"/>
                          </a:solidFill>
                          <a:effectLst/>
                          <a:latin typeface="+mn-lt"/>
                          <a:ea typeface="Calibri" panose="020F0502020204030204" pitchFamily="34" charset="0"/>
                          <a:cs typeface="Calibri" panose="020F0502020204030204" pitchFamily="34" charset="0"/>
                        </a:rPr>
                        <a:t>Description</a:t>
                      </a:r>
                      <a:endParaRPr lang="en-US" sz="18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1724798899"/>
                  </a:ext>
                </a:extLst>
              </a:tr>
              <a:tr h="1199290">
                <a:tc>
                  <a:txBody>
                    <a:bodyPr/>
                    <a:lstStyle/>
                    <a:p>
                      <a:pPr marL="0" marR="0">
                        <a:spcBef>
                          <a:spcPts val="0"/>
                        </a:spcBef>
                        <a:spcAft>
                          <a:spcPts val="0"/>
                        </a:spcAft>
                      </a:pPr>
                      <a:r>
                        <a:rPr lang="en-US" sz="1800" b="1">
                          <a:solidFill>
                            <a:srgbClr val="000000"/>
                          </a:solidFill>
                          <a:effectLst/>
                          <a:latin typeface="+mn-lt"/>
                          <a:ea typeface="Calibri" panose="020F0502020204030204" pitchFamily="34" charset="0"/>
                          <a:cs typeface="Calibri" panose="020F0502020204030204" pitchFamily="34" charset="0"/>
                        </a:rPr>
                        <a:t>Performance Expectation</a:t>
                      </a:r>
                      <a:endParaRPr lang="en-US" sz="180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800">
                          <a:solidFill>
                            <a:srgbClr val="000000"/>
                          </a:solidFill>
                          <a:effectLst/>
                          <a:latin typeface="+mn-lt"/>
                          <a:ea typeface="Calibri" panose="020F0502020204030204" pitchFamily="34" charset="0"/>
                          <a:cs typeface="Calibri" panose="020F0502020204030204" pitchFamily="34" charset="0"/>
                        </a:rPr>
                        <a:t>Indicate the PE from the instructional sequence to be assessed.</a:t>
                      </a:r>
                      <a:endParaRPr lang="en-US" sz="18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800" b="1">
                          <a:effectLst/>
                          <a:latin typeface="+mn-lt"/>
                          <a:ea typeface="Calibri" panose="020F0502020204030204" pitchFamily="34" charset="0"/>
                          <a:cs typeface="Calibri" panose="020F0502020204030204" pitchFamily="34" charset="0"/>
                        </a:rPr>
                        <a:t>HS-ESS2-5. </a:t>
                      </a:r>
                      <a:r>
                        <a:rPr lang="en-US" sz="1800">
                          <a:effectLst/>
                          <a:latin typeface="+mn-lt"/>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8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0772222"/>
                  </a:ext>
                </a:extLst>
              </a:tr>
              <a:tr h="4021661">
                <a:tc>
                  <a:txBody>
                    <a:bodyPr/>
                    <a:lstStyle/>
                    <a:p>
                      <a:pPr marL="0" marR="0">
                        <a:spcBef>
                          <a:spcPts val="0"/>
                        </a:spcBef>
                        <a:spcAft>
                          <a:spcPts val="0"/>
                        </a:spcAft>
                      </a:pPr>
                      <a:r>
                        <a:rPr lang="en-US" sz="1800" b="1">
                          <a:solidFill>
                            <a:srgbClr val="000000"/>
                          </a:solidFill>
                          <a:effectLst/>
                          <a:latin typeface="+mn-lt"/>
                          <a:ea typeface="Calibri" panose="020F0502020204030204" pitchFamily="34" charset="0"/>
                          <a:cs typeface="Calibri" panose="020F0502020204030204" pitchFamily="34" charset="0"/>
                        </a:rPr>
                        <a:t>Task Features</a:t>
                      </a:r>
                      <a:endParaRPr lang="en-US" sz="180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mn-lt"/>
                          <a:ea typeface="Calibri" panose="020F0502020204030204" pitchFamily="34" charset="0"/>
                          <a:cs typeface="Calibri" panose="020F0502020204030204" pitchFamily="34" charset="0"/>
                        </a:rPr>
                        <a:t>List the task features that are required in the design of an assessment task.</a:t>
                      </a:r>
                      <a:endParaRPr lang="en-US" sz="180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mn-lt"/>
                          <a:ea typeface="Calibri" panose="020F0502020204030204" pitchFamily="34" charset="0"/>
                          <a:cs typeface="Calibri" panose="020F0502020204030204" pitchFamily="34" charset="0"/>
                        </a:rPr>
                        <a:t>Reference the “Clarification Statement” in the NGSS for the PE as appropriate.</a:t>
                      </a:r>
                      <a:endParaRPr lang="en-US" sz="18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Prompt students to describe relationships between observed phenomenon or evidence and reasoning underlying the observation/evidence</a:t>
                      </a:r>
                      <a:endParaRPr lang="en-US" sz="18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Provide evidence that can be used to make accurate inferences about student learning</a:t>
                      </a:r>
                      <a:endParaRPr lang="en-US" sz="18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Require scientific reasoning and process skills</a:t>
                      </a:r>
                      <a:endParaRPr lang="en-US" sz="18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Elicit core ideas as defined in the PE</a:t>
                      </a:r>
                    </a:p>
                    <a:p>
                      <a:pPr marL="342900" lvl="0" indent="-342900">
                        <a:buFont typeface="Symbol" panose="05050102010706020507" pitchFamily="18" charset="2"/>
                        <a:buChar char=""/>
                      </a:pPr>
                      <a:r>
                        <a:rPr lang="en-US" sz="1800" kern="1200" dirty="0">
                          <a:solidFill>
                            <a:srgbClr val="00B050"/>
                          </a:solidFill>
                          <a:latin typeface="+mn-lt"/>
                          <a:ea typeface="+mn-ea"/>
                          <a:cs typeface="+mn-cs"/>
                        </a:rPr>
                        <a:t>Opportunity for students to respond with sufficient evidence to produce a full-credit response</a:t>
                      </a:r>
                      <a:endParaRPr lang="en-US" sz="1800" dirty="0">
                        <a:solidFill>
                          <a:srgbClr val="00B050"/>
                        </a:solidFill>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A high-quality scenario that focuses on phenomena or a design problem</a:t>
                      </a: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Accurate science content</a:t>
                      </a:r>
                      <a:endParaRPr lang="en-US" sz="18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Engaging and relevant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4042465028"/>
                  </a:ext>
                </a:extLst>
              </a:tr>
            </a:tbl>
          </a:graphicData>
        </a:graphic>
      </p:graphicFrame>
      <p:sp>
        <p:nvSpPr>
          <p:cNvPr id="6" name="Slide Number Placeholder 5">
            <a:extLst>
              <a:ext uri="{FF2B5EF4-FFF2-40B4-BE49-F238E27FC236}">
                <a16:creationId xmlns:a16="http://schemas.microsoft.com/office/drawing/2014/main" id="{589B9505-3EC4-4D22-9D2C-4899283C4BD4}"/>
              </a:ext>
            </a:extLst>
          </p:cNvPr>
          <p:cNvSpPr txBox="1">
            <a:spLocks/>
          </p:cNvSpPr>
          <p:nvPr>
            <p:custDataLst>
              <p:tags r:id="rId2"/>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13</a:t>
            </a:fld>
            <a:endParaRPr lang="en-US" sz="900" dirty="0"/>
          </a:p>
        </p:txBody>
      </p:sp>
      <p:graphicFrame>
        <p:nvGraphicFramePr>
          <p:cNvPr id="7" name="Table 6">
            <a:extLst>
              <a:ext uri="{FF2B5EF4-FFF2-40B4-BE49-F238E27FC236}">
                <a16:creationId xmlns:a16="http://schemas.microsoft.com/office/drawing/2014/main" id="{08BBC97E-6626-44FB-9CA5-9ED7B9ECD528}"/>
              </a:ext>
            </a:extLst>
          </p:cNvPr>
          <p:cNvGraphicFramePr>
            <a:graphicFrameLocks noGrp="1"/>
          </p:cNvGraphicFramePr>
          <p:nvPr>
            <p:extLst>
              <p:ext uri="{D42A27DB-BD31-4B8C-83A1-F6EECF244321}">
                <p14:modId xmlns:p14="http://schemas.microsoft.com/office/powerpoint/2010/main" val="1815569379"/>
              </p:ext>
            </p:extLst>
          </p:nvPr>
        </p:nvGraphicFramePr>
        <p:xfrm>
          <a:off x="0" y="1155901"/>
          <a:ext cx="9144000" cy="5649228"/>
        </p:xfrm>
        <a:graphic>
          <a:graphicData uri="http://schemas.openxmlformats.org/drawingml/2006/table">
            <a:tbl>
              <a:tblPr firstRow="1" firstCol="1" bandRow="1"/>
              <a:tblGrid>
                <a:gridCol w="3272589">
                  <a:extLst>
                    <a:ext uri="{9D8B030D-6E8A-4147-A177-3AD203B41FA5}">
                      <a16:colId xmlns:a16="http://schemas.microsoft.com/office/drawing/2014/main" val="42663319"/>
                    </a:ext>
                  </a:extLst>
                </a:gridCol>
                <a:gridCol w="5871411">
                  <a:extLst>
                    <a:ext uri="{9D8B030D-6E8A-4147-A177-3AD203B41FA5}">
                      <a16:colId xmlns:a16="http://schemas.microsoft.com/office/drawing/2014/main" val="2885672549"/>
                    </a:ext>
                  </a:extLst>
                </a:gridCol>
              </a:tblGrid>
              <a:tr h="335138">
                <a:tc>
                  <a:txBody>
                    <a:bodyPr/>
                    <a:lstStyle/>
                    <a:p>
                      <a:pPr marL="0" marR="0" algn="ctr">
                        <a:spcBef>
                          <a:spcPts val="0"/>
                        </a:spcBef>
                        <a:spcAft>
                          <a:spcPts val="0"/>
                        </a:spcAft>
                      </a:pPr>
                      <a:r>
                        <a:rPr lang="en-US" sz="1800" b="1">
                          <a:effectLst/>
                          <a:latin typeface="+mn-lt"/>
                          <a:ea typeface="Calibri" panose="020F0502020204030204" pitchFamily="34" charset="0"/>
                          <a:cs typeface="Calibri" panose="020F0502020204030204" pitchFamily="34" charset="0"/>
                        </a:rPr>
                        <a:t>Element</a:t>
                      </a:r>
                      <a:endParaRPr lang="en-US" sz="18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a:solidFill>
                            <a:srgbClr val="000000"/>
                          </a:solidFill>
                          <a:effectLst/>
                          <a:latin typeface="+mn-lt"/>
                          <a:ea typeface="Calibri" panose="020F0502020204030204" pitchFamily="34" charset="0"/>
                          <a:cs typeface="Calibri" panose="020F0502020204030204" pitchFamily="34" charset="0"/>
                        </a:rPr>
                        <a:t>Description</a:t>
                      </a:r>
                      <a:endParaRPr lang="en-US" sz="18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1724798899"/>
                  </a:ext>
                </a:extLst>
              </a:tr>
              <a:tr h="1199290">
                <a:tc>
                  <a:txBody>
                    <a:bodyPr/>
                    <a:lstStyle/>
                    <a:p>
                      <a:pPr marL="0" marR="0">
                        <a:spcBef>
                          <a:spcPts val="0"/>
                        </a:spcBef>
                        <a:spcAft>
                          <a:spcPts val="0"/>
                        </a:spcAft>
                      </a:pPr>
                      <a:r>
                        <a:rPr lang="en-US" sz="1800" b="1">
                          <a:solidFill>
                            <a:srgbClr val="000000"/>
                          </a:solidFill>
                          <a:effectLst/>
                          <a:latin typeface="+mn-lt"/>
                          <a:ea typeface="Calibri" panose="020F0502020204030204" pitchFamily="34" charset="0"/>
                          <a:cs typeface="Calibri" panose="020F0502020204030204" pitchFamily="34" charset="0"/>
                        </a:rPr>
                        <a:t>Performance Expectation</a:t>
                      </a:r>
                      <a:endParaRPr lang="en-US" sz="180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800">
                          <a:solidFill>
                            <a:srgbClr val="000000"/>
                          </a:solidFill>
                          <a:effectLst/>
                          <a:latin typeface="+mn-lt"/>
                          <a:ea typeface="Calibri" panose="020F0502020204030204" pitchFamily="34" charset="0"/>
                          <a:cs typeface="Calibri" panose="020F0502020204030204" pitchFamily="34" charset="0"/>
                        </a:rPr>
                        <a:t>Indicate the PE from the instructional sequence to be assessed.</a:t>
                      </a:r>
                      <a:endParaRPr lang="en-US" sz="18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800" b="1">
                          <a:effectLst/>
                          <a:latin typeface="+mn-lt"/>
                          <a:ea typeface="Calibri" panose="020F0502020204030204" pitchFamily="34" charset="0"/>
                          <a:cs typeface="Calibri" panose="020F0502020204030204" pitchFamily="34" charset="0"/>
                        </a:rPr>
                        <a:t>HS-ESS2-5. </a:t>
                      </a:r>
                      <a:r>
                        <a:rPr lang="en-US" sz="1800">
                          <a:effectLst/>
                          <a:latin typeface="+mn-lt"/>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8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0772222"/>
                  </a:ext>
                </a:extLst>
              </a:tr>
              <a:tr h="4021661">
                <a:tc>
                  <a:txBody>
                    <a:bodyPr/>
                    <a:lstStyle/>
                    <a:p>
                      <a:pPr marL="0" marR="0">
                        <a:spcBef>
                          <a:spcPts val="0"/>
                        </a:spcBef>
                        <a:spcAft>
                          <a:spcPts val="0"/>
                        </a:spcAft>
                      </a:pPr>
                      <a:r>
                        <a:rPr lang="en-US" sz="1800" b="1" dirty="0">
                          <a:solidFill>
                            <a:srgbClr val="000000"/>
                          </a:solidFill>
                          <a:effectLst/>
                          <a:latin typeface="+mn-lt"/>
                          <a:ea typeface="Calibri" panose="020F0502020204030204" pitchFamily="34" charset="0"/>
                          <a:cs typeface="Calibri" panose="020F0502020204030204" pitchFamily="34" charset="0"/>
                        </a:rPr>
                        <a:t>Task Features</a:t>
                      </a:r>
                      <a:endParaRPr lang="en-US" sz="18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mn-lt"/>
                          <a:ea typeface="Calibri" panose="020F0502020204030204" pitchFamily="34" charset="0"/>
                          <a:cs typeface="Calibri" panose="020F0502020204030204" pitchFamily="34" charset="0"/>
                        </a:rPr>
                        <a:t>List the task features that are required in the design of an assessment task.</a:t>
                      </a:r>
                      <a:endParaRPr lang="en-US" sz="18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mn-lt"/>
                          <a:ea typeface="Calibri" panose="020F0502020204030204" pitchFamily="34" charset="0"/>
                          <a:cs typeface="Calibri" panose="020F0502020204030204" pitchFamily="34" charset="0"/>
                        </a:rPr>
                        <a:t>Reference the “Clarification Statement” in the NGSS for the PE as appropriate.</a:t>
                      </a:r>
                      <a:endParaRPr lang="en-US" sz="18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Prompt students to describe relationships between observed phenomenon or evidence and reasoning underlying the observation/evidence</a:t>
                      </a:r>
                      <a:endParaRPr lang="en-US" sz="18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Provide evidence that can be used to make accurate inferences about student learning</a:t>
                      </a:r>
                      <a:endParaRPr lang="en-US" sz="18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Require scientific reasoning and process skills</a:t>
                      </a:r>
                      <a:endParaRPr lang="en-US" sz="18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Elicit core ideas as defined in the PE</a:t>
                      </a:r>
                    </a:p>
                    <a:p>
                      <a:pPr marL="342900" lvl="0" indent="-342900">
                        <a:buFont typeface="Symbol" panose="05050102010706020507" pitchFamily="18" charset="2"/>
                        <a:buChar char=""/>
                      </a:pPr>
                      <a:r>
                        <a:rPr lang="en-US" sz="1800" kern="1200" dirty="0">
                          <a:solidFill>
                            <a:srgbClr val="00B050"/>
                          </a:solidFill>
                          <a:latin typeface="+mn-lt"/>
                          <a:ea typeface="+mn-ea"/>
                          <a:cs typeface="+mn-cs"/>
                        </a:rPr>
                        <a:t>Opportunity for students to respond with sufficient evidence to produce a full-credit response</a:t>
                      </a:r>
                      <a:endParaRPr lang="en-US" sz="1800" dirty="0">
                        <a:solidFill>
                          <a:srgbClr val="00B050"/>
                        </a:solidFill>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A high-quality scenario that focuses on phenomena or a design problem</a:t>
                      </a:r>
                    </a:p>
                    <a:p>
                      <a:pPr marL="342900" lvl="0" indent="-342900">
                        <a:buFont typeface="Symbol" panose="05050102010706020507" pitchFamily="18" charset="2"/>
                        <a:buChar char=""/>
                      </a:pPr>
                      <a:r>
                        <a:rPr lang="en-US" sz="1800" kern="1200" dirty="0">
                          <a:solidFill>
                            <a:srgbClr val="00B050"/>
                          </a:solidFill>
                          <a:latin typeface="+mn-lt"/>
                          <a:ea typeface="+mn-ea"/>
                          <a:cs typeface="+mn-cs"/>
                        </a:rPr>
                        <a:t>Accessible for students with a variety of learning styles and needs</a:t>
                      </a:r>
                      <a:endParaRPr lang="en-US" sz="1800" dirty="0">
                        <a:solidFill>
                          <a:srgbClr val="00B050"/>
                        </a:solidFill>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Accurate science content</a:t>
                      </a:r>
                      <a:endParaRPr lang="en-US" sz="18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mn-lt"/>
                          <a:ea typeface="Calibri" panose="020F0502020204030204" pitchFamily="34" charset="0"/>
                          <a:cs typeface="Calibri" panose="020F0502020204030204" pitchFamily="34" charset="0"/>
                        </a:rPr>
                        <a:t>Engaging and relevant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4042465028"/>
                  </a:ext>
                </a:extLst>
              </a:tr>
            </a:tbl>
          </a:graphicData>
        </a:graphic>
      </p:graphicFrame>
    </p:spTree>
    <p:custDataLst>
      <p:tags r:id="rId1"/>
    </p:custDataLst>
    <p:extLst>
      <p:ext uri="{BB962C8B-B14F-4D97-AF65-F5344CB8AC3E}">
        <p14:creationId xmlns:p14="http://schemas.microsoft.com/office/powerpoint/2010/main" val="197925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14D5A-6A4C-4B4A-9E19-01B6A7C9EDCC}"/>
              </a:ext>
            </a:extLst>
          </p:cNvPr>
          <p:cNvSpPr>
            <a:spLocks noGrp="1"/>
          </p:cNvSpPr>
          <p:nvPr>
            <p:ph type="title"/>
          </p:nvPr>
        </p:nvSpPr>
        <p:spPr/>
        <p:txBody>
          <a:bodyPr vert="horz" lIns="91440" tIns="45720" rIns="91440" bIns="45720" rtlCol="0" anchor="ctr">
            <a:noAutofit/>
          </a:bodyPr>
          <a:lstStyle/>
          <a:p>
            <a:pPr defTabSz="685783"/>
            <a:r>
              <a:rPr lang="en-US" dirty="0">
                <a:cs typeface="Calibri Light"/>
              </a:rPr>
              <a:t>Aspects of a Task that Can be Varied</a:t>
            </a:r>
          </a:p>
        </p:txBody>
      </p:sp>
      <p:graphicFrame>
        <p:nvGraphicFramePr>
          <p:cNvPr id="3" name="Table 2">
            <a:extLst>
              <a:ext uri="{FF2B5EF4-FFF2-40B4-BE49-F238E27FC236}">
                <a16:creationId xmlns:a16="http://schemas.microsoft.com/office/drawing/2014/main" id="{AF1F59A5-984F-405F-B248-D4D0F36C36CB}"/>
              </a:ext>
            </a:extLst>
          </p:cNvPr>
          <p:cNvGraphicFramePr>
            <a:graphicFrameLocks noGrp="1"/>
          </p:cNvGraphicFramePr>
          <p:nvPr>
            <p:extLst>
              <p:ext uri="{D42A27DB-BD31-4B8C-83A1-F6EECF244321}">
                <p14:modId xmlns:p14="http://schemas.microsoft.com/office/powerpoint/2010/main" val="1868586725"/>
              </p:ext>
            </p:extLst>
          </p:nvPr>
        </p:nvGraphicFramePr>
        <p:xfrm>
          <a:off x="0" y="1176689"/>
          <a:ext cx="9144000" cy="5486400"/>
        </p:xfrm>
        <a:graphic>
          <a:graphicData uri="http://schemas.openxmlformats.org/drawingml/2006/table">
            <a:tbl>
              <a:tblPr firstRow="1" firstCol="1" bandRow="1"/>
              <a:tblGrid>
                <a:gridCol w="4308231">
                  <a:extLst>
                    <a:ext uri="{9D8B030D-6E8A-4147-A177-3AD203B41FA5}">
                      <a16:colId xmlns:a16="http://schemas.microsoft.com/office/drawing/2014/main" val="1672806650"/>
                    </a:ext>
                  </a:extLst>
                </a:gridCol>
                <a:gridCol w="4835769">
                  <a:extLst>
                    <a:ext uri="{9D8B030D-6E8A-4147-A177-3AD203B41FA5}">
                      <a16:colId xmlns:a16="http://schemas.microsoft.com/office/drawing/2014/main" val="1007491233"/>
                    </a:ext>
                  </a:extLst>
                </a:gridCol>
              </a:tblGrid>
              <a:tr h="140970">
                <a:tc>
                  <a:txBody>
                    <a:bodyPr/>
                    <a:lstStyle/>
                    <a:p>
                      <a:pPr marL="0" marR="0" algn="ctr">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Element</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4166759815"/>
                  </a:ext>
                </a:extLst>
              </a:tr>
              <a:tr h="365125">
                <a:tc>
                  <a:txBody>
                    <a:bodyPr/>
                    <a:lstStyle/>
                    <a:p>
                      <a:pPr marL="0" marR="0">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Performance Expectation</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Indicate the PE from the instructional sequence to be assessed.</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HS-ESS2-5. </a:t>
                      </a:r>
                      <a:r>
                        <a:rPr lang="en-US" sz="2000" dirty="0">
                          <a:effectLst/>
                          <a:latin typeface="Calibri" panose="020F0502020204030204" pitchFamily="34" charset="0"/>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964212909"/>
                  </a:ext>
                </a:extLst>
              </a:tr>
              <a:tr h="1553845">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Aspects of an assessment task that </a:t>
                      </a:r>
                      <a:r>
                        <a:rPr lang="en-US" sz="20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 be varied</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shift complexity or focus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Allows for a range of tasks to be developed of varying complexity.</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Allows for development of tasks that focus on various skills related to the PE.</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Allows the task developer to match features of the task with the characteristics of students such as their interests, familiarity, and provided instruction.</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Number and complexity of scientific concept(s) to be investigated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Connections between hydrological and rock cycles</a:t>
                      </a:r>
                    </a:p>
                    <a:p>
                      <a:pPr marL="342900" marR="0" lvl="0" indent="-342900" algn="l" defTabSz="685766"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000" kern="1200" dirty="0">
                          <a:solidFill>
                            <a:schemeClr val="tx1"/>
                          </a:solidFill>
                          <a:latin typeface="+mn-lt"/>
                          <a:ea typeface="+mn-ea"/>
                          <a:cs typeface="+mn-cs"/>
                        </a:rPr>
                        <a:t>Use the expansion of water as it freezes to show the ability of water to break rocks into smaller pieces</a:t>
                      </a:r>
                      <a:endParaRPr lang="en-US" sz="2000" dirty="0">
                        <a:effectLst/>
                        <a:latin typeface="+mn-lt"/>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sz="2000" dirty="0">
                          <a:effectLst/>
                          <a:latin typeface="+mn-lt"/>
                          <a:ea typeface="Calibri" panose="020F0502020204030204" pitchFamily="34" charset="0"/>
                          <a:cs typeface="Calibri" panose="020F0502020204030204" pitchFamily="34" charset="0"/>
                        </a:rPr>
                        <a:t>Amount of data and complexity of data</a:t>
                      </a:r>
                      <a:endParaRPr lang="en-US" sz="20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mn-lt"/>
                          <a:ea typeface="Calibri" panose="020F0502020204030204" pitchFamily="34" charset="0"/>
                          <a:cs typeface="Calibri" panose="020F0502020204030204" pitchFamily="34" charset="0"/>
                        </a:rPr>
                        <a:t>Various chemical effects </a:t>
                      </a:r>
                      <a:r>
                        <a:rPr lang="en-US" sz="2000" dirty="0">
                          <a:effectLst/>
                          <a:latin typeface="Calibri" panose="020F0502020204030204" pitchFamily="34" charset="0"/>
                          <a:ea typeface="Calibri" panose="020F0502020204030204" pitchFamily="34" charset="0"/>
                          <a:cs typeface="Calibri" panose="020F0502020204030204" pitchFamily="34" charset="0"/>
                        </a:rPr>
                        <a:t>of water on Earth’s materials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Number and type of properties of water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Number and type of effects of water on Earth’s materials or surface processes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42539353"/>
                  </a:ext>
                </a:extLst>
              </a:tr>
            </a:tbl>
          </a:graphicData>
        </a:graphic>
      </p:graphicFrame>
      <p:graphicFrame>
        <p:nvGraphicFramePr>
          <p:cNvPr id="5" name="Table 4">
            <a:extLst>
              <a:ext uri="{FF2B5EF4-FFF2-40B4-BE49-F238E27FC236}">
                <a16:creationId xmlns:a16="http://schemas.microsoft.com/office/drawing/2014/main" id="{6B80B7A0-5113-4655-A214-8BCCDE85B6E6}"/>
              </a:ext>
            </a:extLst>
          </p:cNvPr>
          <p:cNvGraphicFramePr>
            <a:graphicFrameLocks noGrp="1"/>
          </p:cNvGraphicFramePr>
          <p:nvPr>
            <p:extLst>
              <p:ext uri="{D42A27DB-BD31-4B8C-83A1-F6EECF244321}">
                <p14:modId xmlns:p14="http://schemas.microsoft.com/office/powerpoint/2010/main" val="4016056938"/>
              </p:ext>
            </p:extLst>
          </p:nvPr>
        </p:nvGraphicFramePr>
        <p:xfrm>
          <a:off x="0" y="1176689"/>
          <a:ext cx="9144000" cy="5486400"/>
        </p:xfrm>
        <a:graphic>
          <a:graphicData uri="http://schemas.openxmlformats.org/drawingml/2006/table">
            <a:tbl>
              <a:tblPr firstRow="1" firstCol="1" bandRow="1"/>
              <a:tblGrid>
                <a:gridCol w="4308231">
                  <a:extLst>
                    <a:ext uri="{9D8B030D-6E8A-4147-A177-3AD203B41FA5}">
                      <a16:colId xmlns:a16="http://schemas.microsoft.com/office/drawing/2014/main" val="1672806650"/>
                    </a:ext>
                  </a:extLst>
                </a:gridCol>
                <a:gridCol w="4835769">
                  <a:extLst>
                    <a:ext uri="{9D8B030D-6E8A-4147-A177-3AD203B41FA5}">
                      <a16:colId xmlns:a16="http://schemas.microsoft.com/office/drawing/2014/main" val="1007491233"/>
                    </a:ext>
                  </a:extLst>
                </a:gridCol>
              </a:tblGrid>
              <a:tr h="26270">
                <a:tc>
                  <a:txBody>
                    <a:bodyPr/>
                    <a:lstStyle/>
                    <a:p>
                      <a:pPr marL="0" marR="0" algn="ctr">
                        <a:spcBef>
                          <a:spcPts val="0"/>
                        </a:spcBef>
                        <a:spcAft>
                          <a:spcPts val="0"/>
                        </a:spcAft>
                      </a:pPr>
                      <a:r>
                        <a:rPr lang="en-US" sz="2000" b="1">
                          <a:effectLst/>
                          <a:latin typeface="Calibri" panose="020F0502020204030204" pitchFamily="34" charset="0"/>
                          <a:ea typeface="Calibri" panose="020F0502020204030204" pitchFamily="34" charset="0"/>
                          <a:cs typeface="Calibri" panose="020F0502020204030204" pitchFamily="34" charset="0"/>
                        </a:rPr>
                        <a:t>Element</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4166759815"/>
                  </a:ext>
                </a:extLst>
              </a:tr>
              <a:tr h="365125">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Performance Expectation</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Indicate the PE from the instructional sequence to be assessed.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HS-ESS2-5. </a:t>
                      </a:r>
                      <a:r>
                        <a:rPr lang="en-US" sz="2000" dirty="0">
                          <a:effectLst/>
                          <a:latin typeface="Calibri" panose="020F0502020204030204" pitchFamily="34" charset="0"/>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964212909"/>
                  </a:ext>
                </a:extLst>
              </a:tr>
              <a:tr h="1553845">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Aspects of an assessment task that </a:t>
                      </a:r>
                      <a:r>
                        <a:rPr lang="en-US" sz="20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 be varied</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shift complexity or focus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Allows for a range of tasks to be developed of varying complexity.</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Allows for development of tasks that focus on various skills related to the PE.</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Allows the task developer to match features of the task with the characteristics of students such as their interests, familiarity, and provided instruction.</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Number and complexity of scientific concept(s) to be investigated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mn-lt"/>
                          <a:ea typeface="Calibri" panose="020F0502020204030204" pitchFamily="34" charset="0"/>
                          <a:cs typeface="Calibri" panose="020F0502020204030204" pitchFamily="34" charset="0"/>
                        </a:rPr>
                        <a:t>Connections between hydrological and rock cycles</a:t>
                      </a:r>
                    </a:p>
                    <a:p>
                      <a:pPr marL="342900" marR="0" lvl="0" indent="-342900" algn="l" defTabSz="685766"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2000" strike="sngStrike" kern="1200" dirty="0">
                          <a:solidFill>
                            <a:srgbClr val="FF0000"/>
                          </a:solidFill>
                          <a:latin typeface="+mn-lt"/>
                          <a:ea typeface="+mn-ea"/>
                          <a:cs typeface="+mn-cs"/>
                        </a:rPr>
                        <a:t>Use the expansion of water as it freezes to show the ability of water to break rocks into smaller pieces</a:t>
                      </a:r>
                      <a:endParaRPr lang="en-US" sz="2000" strike="sngStrike" dirty="0">
                        <a:solidFill>
                          <a:srgbClr val="FF0000"/>
                        </a:solidFill>
                        <a:effectLst/>
                        <a:latin typeface="+mn-lt"/>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sz="2000" dirty="0">
                          <a:effectLst/>
                          <a:latin typeface="+mn-lt"/>
                          <a:ea typeface="Calibri" panose="020F0502020204030204" pitchFamily="34" charset="0"/>
                          <a:cs typeface="Calibri" panose="020F0502020204030204" pitchFamily="34" charset="0"/>
                        </a:rPr>
                        <a:t>Amount of data and complexity of data</a:t>
                      </a:r>
                      <a:endParaRPr lang="en-US" sz="20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mn-lt"/>
                          <a:ea typeface="Calibri" panose="020F0502020204030204" pitchFamily="34" charset="0"/>
                          <a:cs typeface="Calibri" panose="020F0502020204030204" pitchFamily="34" charset="0"/>
                        </a:rPr>
                        <a:t>Various chemical effects of water on Earth’s materials</a:t>
                      </a:r>
                      <a:endParaRPr lang="en-US" sz="20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mn-lt"/>
                          <a:ea typeface="Calibri" panose="020F0502020204030204" pitchFamily="34" charset="0"/>
                          <a:cs typeface="Calibri" panose="020F0502020204030204" pitchFamily="34" charset="0"/>
                        </a:rPr>
                        <a:t>Number and type of properties of water </a:t>
                      </a:r>
                      <a:endParaRPr lang="en-US" sz="20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000" dirty="0">
                          <a:effectLst/>
                          <a:latin typeface="+mn-lt"/>
                          <a:ea typeface="Calibri" panose="020F0502020204030204" pitchFamily="34" charset="0"/>
                          <a:cs typeface="Calibri" panose="020F0502020204030204" pitchFamily="34" charset="0"/>
                        </a:rPr>
                        <a:t>Number and type of effects of </a:t>
                      </a:r>
                      <a:r>
                        <a:rPr lang="en-US" sz="2000" dirty="0">
                          <a:effectLst/>
                          <a:latin typeface="Calibri" panose="020F0502020204030204" pitchFamily="34" charset="0"/>
                          <a:ea typeface="Calibri" panose="020F0502020204030204" pitchFamily="34" charset="0"/>
                          <a:cs typeface="Calibri" panose="020F0502020204030204" pitchFamily="34" charset="0"/>
                        </a:rPr>
                        <a:t>water on Earth’s materials or surface processes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42539353"/>
                  </a:ext>
                </a:extLst>
              </a:tr>
            </a:tbl>
          </a:graphicData>
        </a:graphic>
      </p:graphicFrame>
      <p:sp>
        <p:nvSpPr>
          <p:cNvPr id="6" name="Slide Number Placeholder 5">
            <a:extLst>
              <a:ext uri="{FF2B5EF4-FFF2-40B4-BE49-F238E27FC236}">
                <a16:creationId xmlns:a16="http://schemas.microsoft.com/office/drawing/2014/main" id="{3A0AE52C-EFE0-4290-8473-CB937C2861D7}"/>
              </a:ext>
            </a:extLst>
          </p:cNvPr>
          <p:cNvSpPr txBox="1">
            <a:spLocks/>
          </p:cNvSpPr>
          <p:nvPr>
            <p:custDataLst>
              <p:tags r:id="rId2"/>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14</a:t>
            </a:fld>
            <a:endParaRPr lang="en-US" sz="900" dirty="0"/>
          </a:p>
        </p:txBody>
      </p:sp>
    </p:spTree>
    <p:custDataLst>
      <p:tags r:id="rId1"/>
    </p:custDataLst>
    <p:extLst>
      <p:ext uri="{BB962C8B-B14F-4D97-AF65-F5344CB8AC3E}">
        <p14:creationId xmlns:p14="http://schemas.microsoft.com/office/powerpoint/2010/main" val="84966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14D5A-6A4C-4B4A-9E19-01B6A7C9EDCC}"/>
              </a:ext>
            </a:extLst>
          </p:cNvPr>
          <p:cNvSpPr>
            <a:spLocks noGrp="1"/>
          </p:cNvSpPr>
          <p:nvPr>
            <p:ph type="title"/>
          </p:nvPr>
        </p:nvSpPr>
        <p:spPr>
          <a:xfrm>
            <a:off x="457200" y="163629"/>
            <a:ext cx="8229600" cy="1143000"/>
          </a:xfrm>
        </p:spPr>
        <p:txBody>
          <a:bodyPr vert="horz" lIns="91440" tIns="45720" rIns="91440" bIns="45720" rtlCol="0" anchor="ctr">
            <a:noAutofit/>
          </a:bodyPr>
          <a:lstStyle/>
          <a:p>
            <a:pPr defTabSz="685783"/>
            <a:r>
              <a:rPr lang="en-US" dirty="0">
                <a:cs typeface="Calibri Light"/>
              </a:rPr>
              <a:t>Aspects of a Task that Can be Varied</a:t>
            </a:r>
          </a:p>
        </p:txBody>
      </p:sp>
      <p:graphicFrame>
        <p:nvGraphicFramePr>
          <p:cNvPr id="5" name="Table 4">
            <a:extLst>
              <a:ext uri="{FF2B5EF4-FFF2-40B4-BE49-F238E27FC236}">
                <a16:creationId xmlns:a16="http://schemas.microsoft.com/office/drawing/2014/main" id="{D401033A-A305-40C6-B615-24DE9FB62C64}"/>
              </a:ext>
            </a:extLst>
          </p:cNvPr>
          <p:cNvGraphicFramePr>
            <a:graphicFrameLocks noGrp="1"/>
          </p:cNvGraphicFramePr>
          <p:nvPr>
            <p:extLst>
              <p:ext uri="{D42A27DB-BD31-4B8C-83A1-F6EECF244321}">
                <p14:modId xmlns:p14="http://schemas.microsoft.com/office/powerpoint/2010/main" val="2558495309"/>
              </p:ext>
            </p:extLst>
          </p:nvPr>
        </p:nvGraphicFramePr>
        <p:xfrm>
          <a:off x="0" y="1086251"/>
          <a:ext cx="9144000" cy="4922520"/>
        </p:xfrm>
        <a:graphic>
          <a:graphicData uri="http://schemas.openxmlformats.org/drawingml/2006/table">
            <a:tbl>
              <a:tblPr firstRow="1" firstCol="1" bandRow="1"/>
              <a:tblGrid>
                <a:gridCol w="4308231">
                  <a:extLst>
                    <a:ext uri="{9D8B030D-6E8A-4147-A177-3AD203B41FA5}">
                      <a16:colId xmlns:a16="http://schemas.microsoft.com/office/drawing/2014/main" val="3558461852"/>
                    </a:ext>
                  </a:extLst>
                </a:gridCol>
                <a:gridCol w="4835769">
                  <a:extLst>
                    <a:ext uri="{9D8B030D-6E8A-4147-A177-3AD203B41FA5}">
                      <a16:colId xmlns:a16="http://schemas.microsoft.com/office/drawing/2014/main" val="2058629349"/>
                    </a:ext>
                  </a:extLst>
                </a:gridCol>
              </a:tblGrid>
              <a:tr h="130542">
                <a:tc>
                  <a:txBody>
                    <a:bodyPr/>
                    <a:lstStyle/>
                    <a:p>
                      <a:pPr marL="0" marR="0" algn="ctr">
                        <a:spcBef>
                          <a:spcPts val="0"/>
                        </a:spcBef>
                        <a:spcAft>
                          <a:spcPts val="0"/>
                        </a:spcAft>
                      </a:pPr>
                      <a:r>
                        <a:rPr lang="en-US" sz="1900" b="1">
                          <a:effectLst/>
                          <a:latin typeface="Calibri" panose="020F0502020204030204" pitchFamily="34" charset="0"/>
                          <a:ea typeface="Calibri" panose="020F0502020204030204" pitchFamily="34" charset="0"/>
                          <a:cs typeface="Calibri" panose="020F0502020204030204" pitchFamily="34" charset="0"/>
                        </a:rPr>
                        <a:t>Element</a:t>
                      </a:r>
                      <a:endParaRPr lang="en-US" sz="19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9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19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743052897"/>
                  </a:ext>
                </a:extLst>
              </a:tr>
              <a:tr h="365125">
                <a:tc>
                  <a:txBody>
                    <a:bodyPr/>
                    <a:lstStyle/>
                    <a:p>
                      <a:pPr marL="0" marR="0">
                        <a:spcBef>
                          <a:spcPts val="0"/>
                        </a:spcBef>
                        <a:spcAft>
                          <a:spcPts val="0"/>
                        </a:spcAft>
                      </a:pPr>
                      <a:r>
                        <a:rPr lang="en-US" sz="1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Performance Expectation</a:t>
                      </a:r>
                      <a:endParaRPr lang="en-US" sz="19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Indicate the PE from the instructional sequence to be assessed.</a:t>
                      </a:r>
                      <a:endParaRPr lang="en-US" sz="1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900" b="1">
                          <a:effectLst/>
                          <a:latin typeface="Calibri" panose="020F0502020204030204" pitchFamily="34" charset="0"/>
                          <a:ea typeface="Calibri" panose="020F0502020204030204" pitchFamily="34" charset="0"/>
                          <a:cs typeface="Calibri" panose="020F0502020204030204" pitchFamily="34" charset="0"/>
                        </a:rPr>
                        <a:t>HS-ESS2-5. </a:t>
                      </a:r>
                      <a:r>
                        <a:rPr lang="en-US" sz="1900">
                          <a:effectLst/>
                          <a:latin typeface="Calibri" panose="020F0502020204030204" pitchFamily="34" charset="0"/>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9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795125636"/>
                  </a:ext>
                </a:extLst>
              </a:tr>
              <a:tr h="1553845">
                <a:tc>
                  <a:txBody>
                    <a:bodyPr/>
                    <a:lstStyle/>
                    <a:p>
                      <a:pPr marL="0" marR="0">
                        <a:spcBef>
                          <a:spcPts val="0"/>
                        </a:spcBef>
                        <a:spcAft>
                          <a:spcPts val="0"/>
                        </a:spcAft>
                      </a:pPr>
                      <a:r>
                        <a:rPr lang="en-US" sz="1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Aspects of an assessment task that </a:t>
                      </a:r>
                      <a:r>
                        <a:rPr lang="en-US" sz="19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 be varied</a:t>
                      </a:r>
                      <a:r>
                        <a:rPr lang="en-US" sz="1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shift complexity or focus</a:t>
                      </a:r>
                      <a:endParaRPr lang="en-US" sz="19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Allows for a range of tasks to be developed of varying complexity.</a:t>
                      </a:r>
                      <a:endParaRPr lang="en-US" sz="19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Allows for development of tasks that focus on various skills related to the PE.</a:t>
                      </a:r>
                      <a:endParaRPr lang="en-US" sz="19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Allows the task developer to match features of the task with the characteristics of students such as their interests, familiarity, and provided instruction.</a:t>
                      </a:r>
                      <a:endParaRPr lang="en-US" sz="19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Number and complexity of scientific concept(s) to be investigated</a:t>
                      </a:r>
                      <a:endParaRPr lang="en-US" sz="19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Connections between hydrological and rock cycles</a:t>
                      </a:r>
                      <a:endParaRPr lang="en-US" sz="19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Amount of data and complexity of data</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Various chemical effects of water on Earth’s materials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Number and type of properties of water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Calibri" panose="020F0502020204030204" pitchFamily="34" charset="0"/>
                        </a:rPr>
                        <a:t>Number and type of effects of water on Earth’s materials or surface processes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046433490"/>
                  </a:ext>
                </a:extLst>
              </a:tr>
            </a:tbl>
          </a:graphicData>
        </a:graphic>
      </p:graphicFrame>
      <p:graphicFrame>
        <p:nvGraphicFramePr>
          <p:cNvPr id="6" name="Table 5">
            <a:extLst>
              <a:ext uri="{FF2B5EF4-FFF2-40B4-BE49-F238E27FC236}">
                <a16:creationId xmlns:a16="http://schemas.microsoft.com/office/drawing/2014/main" id="{E995CAD9-622F-40EA-88FC-BED34BFFDF65}"/>
              </a:ext>
            </a:extLst>
          </p:cNvPr>
          <p:cNvGraphicFramePr>
            <a:graphicFrameLocks noGrp="1"/>
          </p:cNvGraphicFramePr>
          <p:nvPr>
            <p:extLst>
              <p:ext uri="{D42A27DB-BD31-4B8C-83A1-F6EECF244321}">
                <p14:modId xmlns:p14="http://schemas.microsoft.com/office/powerpoint/2010/main" val="3865521455"/>
              </p:ext>
            </p:extLst>
          </p:nvPr>
        </p:nvGraphicFramePr>
        <p:xfrm>
          <a:off x="0" y="1086251"/>
          <a:ext cx="9144000" cy="5212080"/>
        </p:xfrm>
        <a:graphic>
          <a:graphicData uri="http://schemas.openxmlformats.org/drawingml/2006/table">
            <a:tbl>
              <a:tblPr firstRow="1" firstCol="1" bandRow="1"/>
              <a:tblGrid>
                <a:gridCol w="4308231">
                  <a:extLst>
                    <a:ext uri="{9D8B030D-6E8A-4147-A177-3AD203B41FA5}">
                      <a16:colId xmlns:a16="http://schemas.microsoft.com/office/drawing/2014/main" val="3558461852"/>
                    </a:ext>
                  </a:extLst>
                </a:gridCol>
                <a:gridCol w="4835769">
                  <a:extLst>
                    <a:ext uri="{9D8B030D-6E8A-4147-A177-3AD203B41FA5}">
                      <a16:colId xmlns:a16="http://schemas.microsoft.com/office/drawing/2014/main" val="2058629349"/>
                    </a:ext>
                  </a:extLst>
                </a:gridCol>
              </a:tblGrid>
              <a:tr h="71989">
                <a:tc>
                  <a:txBody>
                    <a:bodyPr/>
                    <a:lstStyle/>
                    <a:p>
                      <a:pPr marL="0" marR="0" algn="ctr">
                        <a:spcBef>
                          <a:spcPts val="0"/>
                        </a:spcBef>
                        <a:spcAft>
                          <a:spcPts val="0"/>
                        </a:spcAft>
                      </a:pPr>
                      <a:r>
                        <a:rPr lang="en-US" sz="1900" b="1">
                          <a:effectLst/>
                          <a:latin typeface="+mn-lt"/>
                          <a:ea typeface="Calibri" panose="020F0502020204030204" pitchFamily="34" charset="0"/>
                          <a:cs typeface="Calibri" panose="020F0502020204030204" pitchFamily="34" charset="0"/>
                        </a:rPr>
                        <a:t>Element</a:t>
                      </a:r>
                      <a:endParaRPr lang="en-US" sz="19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900" b="1">
                          <a:solidFill>
                            <a:srgbClr val="000000"/>
                          </a:solidFill>
                          <a:effectLst/>
                          <a:latin typeface="+mn-lt"/>
                          <a:ea typeface="Calibri" panose="020F0502020204030204" pitchFamily="34" charset="0"/>
                          <a:cs typeface="Calibri" panose="020F0502020204030204" pitchFamily="34" charset="0"/>
                        </a:rPr>
                        <a:t>Description</a:t>
                      </a:r>
                      <a:endParaRPr lang="en-US" sz="19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743052897"/>
                  </a:ext>
                </a:extLst>
              </a:tr>
              <a:tr h="365125">
                <a:tc>
                  <a:txBody>
                    <a:bodyPr/>
                    <a:lstStyle/>
                    <a:p>
                      <a:pPr marL="0" marR="0">
                        <a:spcBef>
                          <a:spcPts val="0"/>
                        </a:spcBef>
                        <a:spcAft>
                          <a:spcPts val="0"/>
                        </a:spcAft>
                      </a:pPr>
                      <a:r>
                        <a:rPr lang="en-US" sz="1900" b="1">
                          <a:solidFill>
                            <a:srgbClr val="000000"/>
                          </a:solidFill>
                          <a:effectLst/>
                          <a:latin typeface="+mn-lt"/>
                          <a:ea typeface="Calibri" panose="020F0502020204030204" pitchFamily="34" charset="0"/>
                          <a:cs typeface="Calibri" panose="020F0502020204030204" pitchFamily="34" charset="0"/>
                        </a:rPr>
                        <a:t>Performance Expectation</a:t>
                      </a:r>
                      <a:endParaRPr lang="en-US" sz="190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900">
                          <a:solidFill>
                            <a:srgbClr val="000000"/>
                          </a:solidFill>
                          <a:effectLst/>
                          <a:latin typeface="+mn-lt"/>
                          <a:ea typeface="Calibri" panose="020F0502020204030204" pitchFamily="34" charset="0"/>
                          <a:cs typeface="Calibri" panose="020F0502020204030204" pitchFamily="34" charset="0"/>
                        </a:rPr>
                        <a:t>Indicate the PE from the instructional sequence to be assessed.</a:t>
                      </a:r>
                      <a:endParaRPr lang="en-US" sz="19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900" b="1">
                          <a:effectLst/>
                          <a:latin typeface="+mn-lt"/>
                          <a:ea typeface="Calibri" panose="020F0502020204030204" pitchFamily="34" charset="0"/>
                          <a:cs typeface="Calibri" panose="020F0502020204030204" pitchFamily="34" charset="0"/>
                        </a:rPr>
                        <a:t>HS-ESS2-5. </a:t>
                      </a:r>
                      <a:r>
                        <a:rPr lang="en-US" sz="1900">
                          <a:effectLst/>
                          <a:latin typeface="+mn-lt"/>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9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795125636"/>
                  </a:ext>
                </a:extLst>
              </a:tr>
              <a:tr h="0">
                <a:tc>
                  <a:txBody>
                    <a:bodyPr/>
                    <a:lstStyle/>
                    <a:p>
                      <a:pPr marL="0" marR="0">
                        <a:spcBef>
                          <a:spcPts val="0"/>
                        </a:spcBef>
                        <a:spcAft>
                          <a:spcPts val="0"/>
                        </a:spcAft>
                      </a:pPr>
                      <a:r>
                        <a:rPr lang="en-US" sz="1900" b="1" dirty="0">
                          <a:solidFill>
                            <a:srgbClr val="000000"/>
                          </a:solidFill>
                          <a:effectLst/>
                          <a:latin typeface="+mn-lt"/>
                          <a:ea typeface="Calibri" panose="020F0502020204030204" pitchFamily="34" charset="0"/>
                          <a:cs typeface="Calibri" panose="020F0502020204030204" pitchFamily="34" charset="0"/>
                        </a:rPr>
                        <a:t>Aspects of an assessment task that </a:t>
                      </a:r>
                      <a:r>
                        <a:rPr lang="en-US" sz="1900" b="1" u="sng" dirty="0">
                          <a:solidFill>
                            <a:srgbClr val="000000"/>
                          </a:solidFill>
                          <a:effectLst/>
                          <a:latin typeface="+mn-lt"/>
                          <a:ea typeface="Calibri" panose="020F0502020204030204" pitchFamily="34" charset="0"/>
                          <a:cs typeface="Calibri" panose="020F0502020204030204" pitchFamily="34" charset="0"/>
                        </a:rPr>
                        <a:t>can be varied</a:t>
                      </a:r>
                      <a:r>
                        <a:rPr lang="en-US" sz="1900" b="1" dirty="0">
                          <a:solidFill>
                            <a:srgbClr val="000000"/>
                          </a:solidFill>
                          <a:effectLst/>
                          <a:latin typeface="+mn-lt"/>
                          <a:ea typeface="Calibri" panose="020F0502020204030204" pitchFamily="34" charset="0"/>
                          <a:cs typeface="Calibri" panose="020F0502020204030204" pitchFamily="34" charset="0"/>
                        </a:rPr>
                        <a:t> to shift complexity or focus</a:t>
                      </a:r>
                      <a:endParaRPr lang="en-US" sz="19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solidFill>
                            <a:srgbClr val="000000"/>
                          </a:solidFill>
                          <a:effectLst/>
                          <a:latin typeface="+mn-lt"/>
                          <a:ea typeface="Calibri" panose="020F0502020204030204" pitchFamily="34" charset="0"/>
                          <a:cs typeface="Calibri" panose="020F0502020204030204" pitchFamily="34" charset="0"/>
                        </a:rPr>
                        <a:t>Allows for a range of tasks to be developed of varying complexity.</a:t>
                      </a:r>
                      <a:endParaRPr lang="en-US" sz="19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solidFill>
                            <a:srgbClr val="000000"/>
                          </a:solidFill>
                          <a:effectLst/>
                          <a:latin typeface="+mn-lt"/>
                          <a:ea typeface="Calibri" panose="020F0502020204030204" pitchFamily="34" charset="0"/>
                          <a:cs typeface="Calibri" panose="020F0502020204030204" pitchFamily="34" charset="0"/>
                        </a:rPr>
                        <a:t>Allows for development of tasks that focus on various skills related to the PE.</a:t>
                      </a:r>
                      <a:endParaRPr lang="en-US" sz="19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solidFill>
                            <a:srgbClr val="000000"/>
                          </a:solidFill>
                          <a:effectLst/>
                          <a:latin typeface="+mn-lt"/>
                          <a:ea typeface="Calibri" panose="020F0502020204030204" pitchFamily="34" charset="0"/>
                          <a:cs typeface="Calibri" panose="020F0502020204030204" pitchFamily="34" charset="0"/>
                        </a:rPr>
                        <a:t>Allows the task developer to match features of the task with the characteristics of students such as their interests, familiarity, and provided instruction.</a:t>
                      </a:r>
                      <a:endParaRPr lang="en-US" sz="19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900" dirty="0">
                          <a:effectLst/>
                          <a:latin typeface="+mn-lt"/>
                          <a:ea typeface="Calibri" panose="020F0502020204030204" pitchFamily="34" charset="0"/>
                          <a:cs typeface="Calibri" panose="020F0502020204030204" pitchFamily="34" charset="0"/>
                        </a:rPr>
                        <a:t>Number and complexity of scientific concept(s) to be investigated</a:t>
                      </a:r>
                      <a:endParaRPr lang="en-US" sz="19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effectLst/>
                          <a:latin typeface="+mn-lt"/>
                          <a:ea typeface="Calibri" panose="020F0502020204030204" pitchFamily="34" charset="0"/>
                          <a:cs typeface="Calibri" panose="020F0502020204030204" pitchFamily="34" charset="0"/>
                        </a:rPr>
                        <a:t>Connections between hydrological and rock cycles</a:t>
                      </a:r>
                      <a:endParaRPr lang="en-US" sz="1900" dirty="0">
                        <a:effectLst/>
                        <a:latin typeface="+mn-lt"/>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sz="1900" dirty="0">
                          <a:effectLst/>
                          <a:latin typeface="+mn-lt"/>
                          <a:ea typeface="Calibri" panose="020F0502020204030204" pitchFamily="34" charset="0"/>
                          <a:cs typeface="Calibri" panose="020F0502020204030204" pitchFamily="34" charset="0"/>
                        </a:rPr>
                        <a:t>Amount of data and complexity of data</a:t>
                      </a:r>
                      <a:endParaRPr lang="en-US" sz="19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900" dirty="0">
                          <a:effectLst/>
                          <a:latin typeface="+mn-lt"/>
                          <a:ea typeface="Calibri" panose="020F0502020204030204" pitchFamily="34" charset="0"/>
                          <a:cs typeface="Calibri" panose="020F0502020204030204" pitchFamily="34" charset="0"/>
                        </a:rPr>
                        <a:t>Various chemical effects of water on Earth’s materials</a:t>
                      </a:r>
                    </a:p>
                    <a:p>
                      <a:pPr marL="342900" lvl="0" indent="-342900">
                        <a:buFont typeface="Symbol" panose="05050102010706020507" pitchFamily="18" charset="2"/>
                        <a:buChar char=""/>
                      </a:pPr>
                      <a:r>
                        <a:rPr lang="en-US" sz="1900" kern="1200" dirty="0">
                          <a:solidFill>
                            <a:srgbClr val="00B050"/>
                          </a:solidFill>
                          <a:latin typeface="+mn-lt"/>
                          <a:ea typeface="+mn-ea"/>
                          <a:cs typeface="+mn-cs"/>
                        </a:rPr>
                        <a:t>Data may include graphical displays of: observations, measurements, tables, graphs, and diagrams</a:t>
                      </a:r>
                      <a:endParaRPr lang="en-US" sz="1900" dirty="0">
                        <a:solidFill>
                          <a:srgbClr val="00B050"/>
                        </a:solidFill>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900" dirty="0">
                          <a:effectLst/>
                          <a:latin typeface="+mn-lt"/>
                          <a:ea typeface="Calibri" panose="020F0502020204030204" pitchFamily="34" charset="0"/>
                          <a:cs typeface="Calibri" panose="020F0502020204030204" pitchFamily="34" charset="0"/>
                        </a:rPr>
                        <a:t>Number and type of properties of water </a:t>
                      </a:r>
                      <a:endParaRPr lang="en-US" sz="19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900" dirty="0">
                          <a:effectLst/>
                          <a:latin typeface="+mn-lt"/>
                          <a:ea typeface="Calibri" panose="020F0502020204030204" pitchFamily="34" charset="0"/>
                          <a:cs typeface="Calibri" panose="020F0502020204030204" pitchFamily="34" charset="0"/>
                        </a:rPr>
                        <a:t>Number and type of effects of water on Earth’s materials or surface processes </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046433490"/>
                  </a:ext>
                </a:extLst>
              </a:tr>
            </a:tbl>
          </a:graphicData>
        </a:graphic>
      </p:graphicFrame>
      <p:sp>
        <p:nvSpPr>
          <p:cNvPr id="7" name="Slide Number Placeholder 5">
            <a:extLst>
              <a:ext uri="{FF2B5EF4-FFF2-40B4-BE49-F238E27FC236}">
                <a16:creationId xmlns:a16="http://schemas.microsoft.com/office/drawing/2014/main" id="{F78BA278-1540-410C-BA43-7309CE1273F4}"/>
              </a:ext>
            </a:extLst>
          </p:cNvPr>
          <p:cNvSpPr txBox="1">
            <a:spLocks/>
          </p:cNvSpPr>
          <p:nvPr>
            <p:custDataLst>
              <p:tags r:id="rId2"/>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15</a:t>
            </a:fld>
            <a:endParaRPr lang="en-US" sz="900" dirty="0"/>
          </a:p>
        </p:txBody>
      </p:sp>
      <p:graphicFrame>
        <p:nvGraphicFramePr>
          <p:cNvPr id="8" name="Table 7">
            <a:extLst>
              <a:ext uri="{FF2B5EF4-FFF2-40B4-BE49-F238E27FC236}">
                <a16:creationId xmlns:a16="http://schemas.microsoft.com/office/drawing/2014/main" id="{99028194-D068-4539-AE96-E15CBA3C51D9}"/>
              </a:ext>
            </a:extLst>
          </p:cNvPr>
          <p:cNvGraphicFramePr>
            <a:graphicFrameLocks noGrp="1"/>
          </p:cNvGraphicFramePr>
          <p:nvPr>
            <p:extLst>
              <p:ext uri="{D42A27DB-BD31-4B8C-83A1-F6EECF244321}">
                <p14:modId xmlns:p14="http://schemas.microsoft.com/office/powerpoint/2010/main" val="2411326691"/>
              </p:ext>
            </p:extLst>
          </p:nvPr>
        </p:nvGraphicFramePr>
        <p:xfrm>
          <a:off x="0" y="1066800"/>
          <a:ext cx="9144000" cy="5791200"/>
        </p:xfrm>
        <a:graphic>
          <a:graphicData uri="http://schemas.openxmlformats.org/drawingml/2006/table">
            <a:tbl>
              <a:tblPr firstRow="1" firstCol="1" bandRow="1"/>
              <a:tblGrid>
                <a:gridCol w="4308231">
                  <a:extLst>
                    <a:ext uri="{9D8B030D-6E8A-4147-A177-3AD203B41FA5}">
                      <a16:colId xmlns:a16="http://schemas.microsoft.com/office/drawing/2014/main" val="3558461852"/>
                    </a:ext>
                  </a:extLst>
                </a:gridCol>
                <a:gridCol w="4835769">
                  <a:extLst>
                    <a:ext uri="{9D8B030D-6E8A-4147-A177-3AD203B41FA5}">
                      <a16:colId xmlns:a16="http://schemas.microsoft.com/office/drawing/2014/main" val="2058629349"/>
                    </a:ext>
                  </a:extLst>
                </a:gridCol>
              </a:tblGrid>
              <a:tr h="71989">
                <a:tc>
                  <a:txBody>
                    <a:bodyPr/>
                    <a:lstStyle/>
                    <a:p>
                      <a:pPr marL="0" marR="0" algn="ctr">
                        <a:spcBef>
                          <a:spcPts val="0"/>
                        </a:spcBef>
                        <a:spcAft>
                          <a:spcPts val="0"/>
                        </a:spcAft>
                      </a:pPr>
                      <a:r>
                        <a:rPr lang="en-US" sz="1900" b="1">
                          <a:effectLst/>
                          <a:latin typeface="+mn-lt"/>
                          <a:ea typeface="Calibri" panose="020F0502020204030204" pitchFamily="34" charset="0"/>
                          <a:cs typeface="Calibri" panose="020F0502020204030204" pitchFamily="34" charset="0"/>
                        </a:rPr>
                        <a:t>Element</a:t>
                      </a:r>
                      <a:endParaRPr lang="en-US" sz="19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900" b="1">
                          <a:solidFill>
                            <a:srgbClr val="000000"/>
                          </a:solidFill>
                          <a:effectLst/>
                          <a:latin typeface="+mn-lt"/>
                          <a:ea typeface="Calibri" panose="020F0502020204030204" pitchFamily="34" charset="0"/>
                          <a:cs typeface="Calibri" panose="020F0502020204030204" pitchFamily="34" charset="0"/>
                        </a:rPr>
                        <a:t>Description</a:t>
                      </a:r>
                      <a:endParaRPr lang="en-US" sz="19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743052897"/>
                  </a:ext>
                </a:extLst>
              </a:tr>
              <a:tr h="365125">
                <a:tc>
                  <a:txBody>
                    <a:bodyPr/>
                    <a:lstStyle/>
                    <a:p>
                      <a:pPr marL="0" marR="0">
                        <a:spcBef>
                          <a:spcPts val="0"/>
                        </a:spcBef>
                        <a:spcAft>
                          <a:spcPts val="0"/>
                        </a:spcAft>
                      </a:pPr>
                      <a:r>
                        <a:rPr lang="en-US" sz="1900" b="1">
                          <a:solidFill>
                            <a:srgbClr val="000000"/>
                          </a:solidFill>
                          <a:effectLst/>
                          <a:latin typeface="+mn-lt"/>
                          <a:ea typeface="Calibri" panose="020F0502020204030204" pitchFamily="34" charset="0"/>
                          <a:cs typeface="Calibri" panose="020F0502020204030204" pitchFamily="34" charset="0"/>
                        </a:rPr>
                        <a:t>Performance Expectation</a:t>
                      </a:r>
                      <a:endParaRPr lang="en-US" sz="190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900">
                          <a:solidFill>
                            <a:srgbClr val="000000"/>
                          </a:solidFill>
                          <a:effectLst/>
                          <a:latin typeface="+mn-lt"/>
                          <a:ea typeface="Calibri" panose="020F0502020204030204" pitchFamily="34" charset="0"/>
                          <a:cs typeface="Calibri" panose="020F0502020204030204" pitchFamily="34" charset="0"/>
                        </a:rPr>
                        <a:t>Indicate the PE from the instructional sequence to be assessed.</a:t>
                      </a:r>
                      <a:endParaRPr lang="en-US" sz="19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900" b="1">
                          <a:effectLst/>
                          <a:latin typeface="+mn-lt"/>
                          <a:ea typeface="Calibri" panose="020F0502020204030204" pitchFamily="34" charset="0"/>
                          <a:cs typeface="Calibri" panose="020F0502020204030204" pitchFamily="34" charset="0"/>
                        </a:rPr>
                        <a:t>HS-ESS2-5. </a:t>
                      </a:r>
                      <a:r>
                        <a:rPr lang="en-US" sz="1900">
                          <a:effectLst/>
                          <a:latin typeface="+mn-lt"/>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9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795125636"/>
                  </a:ext>
                </a:extLst>
              </a:tr>
              <a:tr h="0">
                <a:tc>
                  <a:txBody>
                    <a:bodyPr/>
                    <a:lstStyle/>
                    <a:p>
                      <a:pPr marL="0" marR="0">
                        <a:spcBef>
                          <a:spcPts val="0"/>
                        </a:spcBef>
                        <a:spcAft>
                          <a:spcPts val="0"/>
                        </a:spcAft>
                      </a:pPr>
                      <a:r>
                        <a:rPr lang="en-US" sz="1900" b="1" dirty="0">
                          <a:solidFill>
                            <a:srgbClr val="000000"/>
                          </a:solidFill>
                          <a:effectLst/>
                          <a:latin typeface="+mn-lt"/>
                          <a:ea typeface="Calibri" panose="020F0502020204030204" pitchFamily="34" charset="0"/>
                          <a:cs typeface="Calibri" panose="020F0502020204030204" pitchFamily="34" charset="0"/>
                        </a:rPr>
                        <a:t>Aspects of an assessment task that </a:t>
                      </a:r>
                      <a:r>
                        <a:rPr lang="en-US" sz="1900" b="1" u="sng" dirty="0">
                          <a:solidFill>
                            <a:srgbClr val="000000"/>
                          </a:solidFill>
                          <a:effectLst/>
                          <a:latin typeface="+mn-lt"/>
                          <a:ea typeface="Calibri" panose="020F0502020204030204" pitchFamily="34" charset="0"/>
                          <a:cs typeface="Calibri" panose="020F0502020204030204" pitchFamily="34" charset="0"/>
                        </a:rPr>
                        <a:t>can be varied</a:t>
                      </a:r>
                      <a:r>
                        <a:rPr lang="en-US" sz="1900" b="1" dirty="0">
                          <a:solidFill>
                            <a:srgbClr val="000000"/>
                          </a:solidFill>
                          <a:effectLst/>
                          <a:latin typeface="+mn-lt"/>
                          <a:ea typeface="Calibri" panose="020F0502020204030204" pitchFamily="34" charset="0"/>
                          <a:cs typeface="Calibri" panose="020F0502020204030204" pitchFamily="34" charset="0"/>
                        </a:rPr>
                        <a:t> to shift complexity or focus</a:t>
                      </a:r>
                      <a:endParaRPr lang="en-US" sz="19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solidFill>
                            <a:srgbClr val="000000"/>
                          </a:solidFill>
                          <a:effectLst/>
                          <a:latin typeface="+mn-lt"/>
                          <a:ea typeface="Calibri" panose="020F0502020204030204" pitchFamily="34" charset="0"/>
                          <a:cs typeface="Calibri" panose="020F0502020204030204" pitchFamily="34" charset="0"/>
                        </a:rPr>
                        <a:t>Allows for a range of tasks to be developed of varying complexity.</a:t>
                      </a:r>
                      <a:endParaRPr lang="en-US" sz="19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solidFill>
                            <a:srgbClr val="000000"/>
                          </a:solidFill>
                          <a:effectLst/>
                          <a:latin typeface="+mn-lt"/>
                          <a:ea typeface="Calibri" panose="020F0502020204030204" pitchFamily="34" charset="0"/>
                          <a:cs typeface="Calibri" panose="020F0502020204030204" pitchFamily="34" charset="0"/>
                        </a:rPr>
                        <a:t>Allows for development of tasks that focus on various skills related to the PE.</a:t>
                      </a:r>
                      <a:endParaRPr lang="en-US" sz="19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solidFill>
                            <a:srgbClr val="000000"/>
                          </a:solidFill>
                          <a:effectLst/>
                          <a:latin typeface="+mn-lt"/>
                          <a:ea typeface="Calibri" panose="020F0502020204030204" pitchFamily="34" charset="0"/>
                          <a:cs typeface="Calibri" panose="020F0502020204030204" pitchFamily="34" charset="0"/>
                        </a:rPr>
                        <a:t>Allows the task developer to match features of the task with the characteristics of students such as their interests, familiarity, and provided instruction.</a:t>
                      </a:r>
                      <a:endParaRPr lang="en-US" sz="19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900" dirty="0">
                          <a:effectLst/>
                          <a:latin typeface="+mn-lt"/>
                          <a:ea typeface="Calibri" panose="020F0502020204030204" pitchFamily="34" charset="0"/>
                          <a:cs typeface="Calibri" panose="020F0502020204030204" pitchFamily="34" charset="0"/>
                        </a:rPr>
                        <a:t>Number and complexity of scientific concept(s) to be investigated</a:t>
                      </a:r>
                      <a:endParaRPr lang="en-US" sz="19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900" dirty="0">
                          <a:effectLst/>
                          <a:latin typeface="+mn-lt"/>
                          <a:ea typeface="Calibri" panose="020F0502020204030204" pitchFamily="34" charset="0"/>
                          <a:cs typeface="Calibri" panose="020F0502020204030204" pitchFamily="34" charset="0"/>
                        </a:rPr>
                        <a:t>Connections between hydrological and rock cycles</a:t>
                      </a:r>
                      <a:endParaRPr lang="en-US" sz="1900" dirty="0">
                        <a:effectLst/>
                        <a:latin typeface="+mn-lt"/>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US" sz="1900" dirty="0">
                          <a:effectLst/>
                          <a:latin typeface="+mn-lt"/>
                          <a:ea typeface="Calibri" panose="020F0502020204030204" pitchFamily="34" charset="0"/>
                          <a:cs typeface="Calibri" panose="020F0502020204030204" pitchFamily="34" charset="0"/>
                        </a:rPr>
                        <a:t>Amount of data and complexity of data</a:t>
                      </a:r>
                      <a:endParaRPr lang="en-US" sz="19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900" dirty="0">
                          <a:effectLst/>
                          <a:latin typeface="+mn-lt"/>
                          <a:ea typeface="Calibri" panose="020F0502020204030204" pitchFamily="34" charset="0"/>
                          <a:cs typeface="Calibri" panose="020F0502020204030204" pitchFamily="34" charset="0"/>
                        </a:rPr>
                        <a:t>Various chemical effects of water on Earth’s materials</a:t>
                      </a:r>
                    </a:p>
                    <a:p>
                      <a:pPr marL="342900" lvl="0" indent="-342900">
                        <a:buFont typeface="Symbol" panose="05050102010706020507" pitchFamily="18" charset="2"/>
                        <a:buChar char=""/>
                      </a:pPr>
                      <a:r>
                        <a:rPr lang="en-US" sz="1900" kern="1200" dirty="0">
                          <a:solidFill>
                            <a:srgbClr val="00B050"/>
                          </a:solidFill>
                          <a:latin typeface="+mn-lt"/>
                          <a:ea typeface="+mn-ea"/>
                          <a:cs typeface="+mn-cs"/>
                        </a:rPr>
                        <a:t>Data may include graphical displays of: observations, measurements, tables, graphs, and diagrams</a:t>
                      </a:r>
                      <a:endParaRPr lang="en-US" sz="1900" dirty="0">
                        <a:solidFill>
                          <a:srgbClr val="00B050"/>
                        </a:solidFill>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900" dirty="0">
                          <a:effectLst/>
                          <a:latin typeface="+mn-lt"/>
                          <a:ea typeface="Calibri" panose="020F0502020204030204" pitchFamily="34" charset="0"/>
                          <a:cs typeface="Calibri" panose="020F0502020204030204" pitchFamily="34" charset="0"/>
                        </a:rPr>
                        <a:t>Number and type of properties of water </a:t>
                      </a:r>
                      <a:endParaRPr lang="en-US" sz="19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900" dirty="0">
                          <a:effectLst/>
                          <a:latin typeface="+mn-lt"/>
                          <a:ea typeface="Calibri" panose="020F0502020204030204" pitchFamily="34" charset="0"/>
                          <a:cs typeface="Calibri" panose="020F0502020204030204" pitchFamily="34" charset="0"/>
                        </a:rPr>
                        <a:t>Number and type of effects of water on Earth’s materials or surface processes </a:t>
                      </a:r>
                    </a:p>
                    <a:p>
                      <a:pPr marL="342900" lvl="0" indent="-342900">
                        <a:buFont typeface="Symbol" panose="05050102010706020507" pitchFamily="18" charset="2"/>
                        <a:buChar char=""/>
                      </a:pPr>
                      <a:r>
                        <a:rPr lang="en-US" sz="1900" kern="1200" dirty="0">
                          <a:solidFill>
                            <a:srgbClr val="00B050"/>
                          </a:solidFill>
                          <a:latin typeface="+mn-lt"/>
                          <a:ea typeface="+mn-ea"/>
                          <a:cs typeface="+mn-cs"/>
                        </a:rPr>
                        <a:t>Types of landforms impacted by water on Earth’s surface</a:t>
                      </a:r>
                      <a:endParaRPr lang="en-US" sz="19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046433490"/>
                  </a:ext>
                </a:extLst>
              </a:tr>
            </a:tbl>
          </a:graphicData>
        </a:graphic>
      </p:graphicFrame>
    </p:spTree>
    <p:custDataLst>
      <p:tags r:id="rId1"/>
    </p:custDataLst>
    <p:extLst>
      <p:ext uri="{BB962C8B-B14F-4D97-AF65-F5344CB8AC3E}">
        <p14:creationId xmlns:p14="http://schemas.microsoft.com/office/powerpoint/2010/main" val="215280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80ADF3-5BA3-496F-91C1-1906CD20A71E}"/>
              </a:ext>
            </a:extLst>
          </p:cNvPr>
          <p:cNvSpPr>
            <a:spLocks noGrp="1"/>
          </p:cNvSpPr>
          <p:nvPr>
            <p:ph type="title"/>
          </p:nvPr>
        </p:nvSpPr>
        <p:spPr/>
        <p:txBody>
          <a:bodyPr vert="horz" lIns="91440" tIns="45720" rIns="91440" bIns="45720" rtlCol="0" anchor="ctr">
            <a:noAutofit/>
          </a:bodyPr>
          <a:lstStyle/>
          <a:p>
            <a:pPr defTabSz="685783"/>
            <a:r>
              <a:rPr lang="en-US" dirty="0">
                <a:cs typeface="Calibri Light"/>
              </a:rPr>
              <a:t>Assessment Boundaries</a:t>
            </a:r>
          </a:p>
        </p:txBody>
      </p:sp>
      <p:graphicFrame>
        <p:nvGraphicFramePr>
          <p:cNvPr id="4" name="Table 3">
            <a:extLst>
              <a:ext uri="{FF2B5EF4-FFF2-40B4-BE49-F238E27FC236}">
                <a16:creationId xmlns:a16="http://schemas.microsoft.com/office/drawing/2014/main" id="{A295FFF3-2BE2-433A-875A-9F3B741D41FC}"/>
              </a:ext>
            </a:extLst>
          </p:cNvPr>
          <p:cNvGraphicFramePr>
            <a:graphicFrameLocks noGrp="1"/>
          </p:cNvGraphicFramePr>
          <p:nvPr>
            <p:extLst>
              <p:ext uri="{D42A27DB-BD31-4B8C-83A1-F6EECF244321}">
                <p14:modId xmlns:p14="http://schemas.microsoft.com/office/powerpoint/2010/main" val="373350933"/>
              </p:ext>
            </p:extLst>
          </p:nvPr>
        </p:nvGraphicFramePr>
        <p:xfrm>
          <a:off x="244642" y="1417320"/>
          <a:ext cx="8654715" cy="4328160"/>
        </p:xfrm>
        <a:graphic>
          <a:graphicData uri="http://schemas.openxmlformats.org/drawingml/2006/table">
            <a:tbl>
              <a:tblPr firstRow="1" firstCol="1" bandRow="1"/>
              <a:tblGrid>
                <a:gridCol w="4077702">
                  <a:extLst>
                    <a:ext uri="{9D8B030D-6E8A-4147-A177-3AD203B41FA5}">
                      <a16:colId xmlns:a16="http://schemas.microsoft.com/office/drawing/2014/main" val="2164308237"/>
                    </a:ext>
                  </a:extLst>
                </a:gridCol>
                <a:gridCol w="4577013">
                  <a:extLst>
                    <a:ext uri="{9D8B030D-6E8A-4147-A177-3AD203B41FA5}">
                      <a16:colId xmlns:a16="http://schemas.microsoft.com/office/drawing/2014/main" val="2304329522"/>
                    </a:ext>
                  </a:extLst>
                </a:gridCol>
              </a:tblGrid>
              <a:tr h="140970">
                <a:tc>
                  <a:txBody>
                    <a:bodyPr/>
                    <a:lstStyle/>
                    <a:p>
                      <a:pPr marL="0" marR="0" algn="ctr">
                        <a:spcBef>
                          <a:spcPts val="0"/>
                        </a:spcBef>
                        <a:spcAft>
                          <a:spcPts val="0"/>
                        </a:spcAft>
                      </a:pPr>
                      <a:r>
                        <a:rPr lang="en-US" sz="2400" b="1">
                          <a:effectLst/>
                          <a:latin typeface="+mn-lt"/>
                          <a:ea typeface="Calibri" panose="020F0502020204030204" pitchFamily="34" charset="0"/>
                          <a:cs typeface="Calibri" panose="020F0502020204030204" pitchFamily="34" charset="0"/>
                        </a:rPr>
                        <a:t>Element</a:t>
                      </a:r>
                      <a:endParaRPr lang="en-US" sz="24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a:solidFill>
                            <a:srgbClr val="000000"/>
                          </a:solidFill>
                          <a:effectLst/>
                          <a:latin typeface="+mn-lt"/>
                          <a:ea typeface="Calibri" panose="020F0502020204030204" pitchFamily="34" charset="0"/>
                          <a:cs typeface="Calibri" panose="020F0502020204030204" pitchFamily="34" charset="0"/>
                        </a:rPr>
                        <a:t>Description</a:t>
                      </a:r>
                      <a:endParaRPr lang="en-US" sz="24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485146412"/>
                  </a:ext>
                </a:extLst>
              </a:tr>
              <a:tr h="365125">
                <a:tc>
                  <a:txBody>
                    <a:bodyPr/>
                    <a:lstStyle/>
                    <a:p>
                      <a:pPr marL="0" marR="0">
                        <a:spcBef>
                          <a:spcPts val="0"/>
                        </a:spcBef>
                        <a:spcAft>
                          <a:spcPts val="0"/>
                        </a:spcAft>
                      </a:pPr>
                      <a:r>
                        <a:rPr lang="en-US" sz="2000" b="1" dirty="0">
                          <a:solidFill>
                            <a:srgbClr val="000000"/>
                          </a:solidFill>
                          <a:effectLst/>
                          <a:latin typeface="+mn-lt"/>
                          <a:ea typeface="Calibri" panose="020F0502020204030204" pitchFamily="34" charset="0"/>
                          <a:cs typeface="Calibri" panose="020F0502020204030204" pitchFamily="34" charset="0"/>
                        </a:rPr>
                        <a:t>Performance Expectation</a:t>
                      </a:r>
                      <a:endParaRPr lang="en-US" sz="20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2000" dirty="0">
                          <a:solidFill>
                            <a:srgbClr val="000000"/>
                          </a:solidFill>
                          <a:effectLst/>
                          <a:latin typeface="+mn-lt"/>
                          <a:ea typeface="Calibri" panose="020F0502020204030204" pitchFamily="34" charset="0"/>
                          <a:cs typeface="Calibri" panose="020F0502020204030204" pitchFamily="34" charset="0"/>
                        </a:rPr>
                        <a:t>Indicate the PE from the instructional sequence to be assessed.</a:t>
                      </a:r>
                      <a:endParaRPr lang="en-US" sz="20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2000" b="1" dirty="0">
                          <a:effectLst/>
                          <a:latin typeface="+mn-lt"/>
                          <a:ea typeface="Calibri" panose="020F0502020204030204" pitchFamily="34" charset="0"/>
                          <a:cs typeface="Calibri" panose="020F0502020204030204" pitchFamily="34" charset="0"/>
                        </a:rPr>
                        <a:t>HS-ESS2-5. </a:t>
                      </a:r>
                      <a:r>
                        <a:rPr lang="en-US" sz="2000" dirty="0">
                          <a:effectLst/>
                          <a:latin typeface="+mn-lt"/>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20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413575095"/>
                  </a:ext>
                </a:extLst>
              </a:tr>
              <a:tr h="1125220">
                <a:tc>
                  <a:txBody>
                    <a:bodyPr/>
                    <a:lstStyle/>
                    <a:p>
                      <a:pPr marL="0" marR="0">
                        <a:spcBef>
                          <a:spcPts val="0"/>
                        </a:spcBef>
                        <a:spcAft>
                          <a:spcPts val="0"/>
                        </a:spcAft>
                      </a:pPr>
                      <a:r>
                        <a:rPr lang="en-US" sz="2000" b="1" dirty="0">
                          <a:solidFill>
                            <a:srgbClr val="000000"/>
                          </a:solidFill>
                          <a:effectLst/>
                          <a:latin typeface="+mn-lt"/>
                          <a:ea typeface="Calibri" panose="020F0502020204030204" pitchFamily="34" charset="0"/>
                          <a:cs typeface="Calibri" panose="020F0502020204030204" pitchFamily="34" charset="0"/>
                        </a:rPr>
                        <a:t>Assessment Boundaries</a:t>
                      </a:r>
                      <a:endParaRPr lang="en-US" sz="20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mn-lt"/>
                          <a:ea typeface="Calibri" panose="020F0502020204030204" pitchFamily="34" charset="0"/>
                          <a:cs typeface="Calibri" panose="020F0502020204030204" pitchFamily="34" charset="0"/>
                        </a:rPr>
                        <a:t>List information that is NOT assessed (i.e., related above grade-level ideas and skills). </a:t>
                      </a:r>
                      <a:endParaRPr lang="en-US" sz="20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mn-lt"/>
                          <a:ea typeface="Calibri" panose="020F0502020204030204" pitchFamily="34" charset="0"/>
                          <a:cs typeface="Calibri" panose="020F0502020204030204" pitchFamily="34" charset="0"/>
                        </a:rPr>
                        <a:t>Reference the assessment boundary and Common Core State Standards connections for the PE, as appropriate, as well as the NGSS Appendices E, F, and G.</a:t>
                      </a:r>
                      <a:endParaRPr lang="en-US" sz="20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300"/>
                        </a:spcAft>
                        <a:buFont typeface="Symbol" panose="05050102010706020507" pitchFamily="18" charset="2"/>
                        <a:buChar char=""/>
                      </a:pPr>
                      <a:r>
                        <a:rPr lang="en-US" sz="2000" kern="1200" dirty="0">
                          <a:solidFill>
                            <a:schemeClr val="tx1"/>
                          </a:solidFill>
                          <a:latin typeface="+mn-lt"/>
                          <a:ea typeface="+mn-ea"/>
                          <a:cs typeface="+mn-cs"/>
                        </a:rPr>
                        <a:t>No assessment boundaries listed for this PE.</a:t>
                      </a:r>
                      <a:endParaRPr lang="en-US" sz="2000" dirty="0">
                        <a:effectLst/>
                        <a:latin typeface="+mn-lt"/>
                        <a:ea typeface="Calibri" panose="020F0502020204030204" pitchFamily="34" charset="0"/>
                        <a:cs typeface="Times New Roman" panose="02020603050405020304" pitchFamily="18" charset="0"/>
                      </a:endParaRPr>
                    </a:p>
                    <a:p>
                      <a:pPr>
                        <a:spcAft>
                          <a:spcPts val="300"/>
                        </a:spcAft>
                      </a:pPr>
                      <a:r>
                        <a:rPr lang="en-US" sz="2000" dirty="0">
                          <a:effectLst/>
                          <a:latin typeface="+mn-lt"/>
                          <a:ea typeface="Calibri" panose="020F0502020204030204" pitchFamily="34" charset="0"/>
                          <a:cs typeface="Calibri" panose="020F0502020204030204" pitchFamily="34"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983350950"/>
                  </a:ext>
                </a:extLst>
              </a:tr>
            </a:tbl>
          </a:graphicData>
        </a:graphic>
      </p:graphicFrame>
      <p:graphicFrame>
        <p:nvGraphicFramePr>
          <p:cNvPr id="6" name="Table 5">
            <a:extLst>
              <a:ext uri="{FF2B5EF4-FFF2-40B4-BE49-F238E27FC236}">
                <a16:creationId xmlns:a16="http://schemas.microsoft.com/office/drawing/2014/main" id="{66320D02-F48D-4C68-B18D-089A52151E54}"/>
              </a:ext>
            </a:extLst>
          </p:cNvPr>
          <p:cNvGraphicFramePr>
            <a:graphicFrameLocks noGrp="1"/>
          </p:cNvGraphicFramePr>
          <p:nvPr>
            <p:extLst>
              <p:ext uri="{D42A27DB-BD31-4B8C-83A1-F6EECF244321}">
                <p14:modId xmlns:p14="http://schemas.microsoft.com/office/powerpoint/2010/main" val="223646799"/>
              </p:ext>
            </p:extLst>
          </p:nvPr>
        </p:nvGraphicFramePr>
        <p:xfrm>
          <a:off x="244641" y="1417320"/>
          <a:ext cx="8654715" cy="4328160"/>
        </p:xfrm>
        <a:graphic>
          <a:graphicData uri="http://schemas.openxmlformats.org/drawingml/2006/table">
            <a:tbl>
              <a:tblPr firstRow="1" firstCol="1" bandRow="1"/>
              <a:tblGrid>
                <a:gridCol w="4077702">
                  <a:extLst>
                    <a:ext uri="{9D8B030D-6E8A-4147-A177-3AD203B41FA5}">
                      <a16:colId xmlns:a16="http://schemas.microsoft.com/office/drawing/2014/main" val="2164308237"/>
                    </a:ext>
                  </a:extLst>
                </a:gridCol>
                <a:gridCol w="4577013">
                  <a:extLst>
                    <a:ext uri="{9D8B030D-6E8A-4147-A177-3AD203B41FA5}">
                      <a16:colId xmlns:a16="http://schemas.microsoft.com/office/drawing/2014/main" val="2304329522"/>
                    </a:ext>
                  </a:extLst>
                </a:gridCol>
              </a:tblGrid>
              <a:tr h="140970">
                <a:tc>
                  <a:txBody>
                    <a:bodyPr/>
                    <a:lstStyle/>
                    <a:p>
                      <a:pPr marL="0" marR="0" algn="ctr">
                        <a:spcBef>
                          <a:spcPts val="0"/>
                        </a:spcBef>
                        <a:spcAft>
                          <a:spcPts val="0"/>
                        </a:spcAft>
                      </a:pPr>
                      <a:r>
                        <a:rPr lang="en-US" sz="2400" b="1" dirty="0">
                          <a:effectLst/>
                          <a:latin typeface="+mn-lt"/>
                          <a:ea typeface="Calibri" panose="020F0502020204030204" pitchFamily="34" charset="0"/>
                          <a:cs typeface="Calibri" panose="020F0502020204030204" pitchFamily="34" charset="0"/>
                        </a:rPr>
                        <a:t>Element</a:t>
                      </a:r>
                      <a:endParaRPr lang="en-US" sz="2400" dirty="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a:solidFill>
                            <a:srgbClr val="000000"/>
                          </a:solidFill>
                          <a:effectLst/>
                          <a:latin typeface="+mn-lt"/>
                          <a:ea typeface="Calibri" panose="020F0502020204030204" pitchFamily="34" charset="0"/>
                          <a:cs typeface="Calibri" panose="020F0502020204030204" pitchFamily="34" charset="0"/>
                        </a:rPr>
                        <a:t>Description</a:t>
                      </a:r>
                      <a:endParaRPr lang="en-US" sz="24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485146412"/>
                  </a:ext>
                </a:extLst>
              </a:tr>
              <a:tr h="365125">
                <a:tc>
                  <a:txBody>
                    <a:bodyPr/>
                    <a:lstStyle/>
                    <a:p>
                      <a:pPr marL="0" marR="0">
                        <a:spcBef>
                          <a:spcPts val="0"/>
                        </a:spcBef>
                        <a:spcAft>
                          <a:spcPts val="0"/>
                        </a:spcAft>
                      </a:pPr>
                      <a:r>
                        <a:rPr lang="en-US" sz="2000" b="1" dirty="0">
                          <a:solidFill>
                            <a:srgbClr val="000000"/>
                          </a:solidFill>
                          <a:effectLst/>
                          <a:latin typeface="+mn-lt"/>
                          <a:ea typeface="Calibri" panose="020F0502020204030204" pitchFamily="34" charset="0"/>
                          <a:cs typeface="Calibri" panose="020F0502020204030204" pitchFamily="34" charset="0"/>
                        </a:rPr>
                        <a:t>Performance Expectation</a:t>
                      </a:r>
                      <a:endParaRPr lang="en-US" sz="20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2000" dirty="0">
                          <a:solidFill>
                            <a:srgbClr val="000000"/>
                          </a:solidFill>
                          <a:effectLst/>
                          <a:latin typeface="+mn-lt"/>
                          <a:ea typeface="Calibri" panose="020F0502020204030204" pitchFamily="34" charset="0"/>
                          <a:cs typeface="Calibri" panose="020F0502020204030204" pitchFamily="34" charset="0"/>
                        </a:rPr>
                        <a:t>Indicate the PE from the instructional sequence to be assessed.</a:t>
                      </a:r>
                      <a:endParaRPr lang="en-US" sz="20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2000" b="1" dirty="0">
                          <a:effectLst/>
                          <a:latin typeface="+mn-lt"/>
                          <a:ea typeface="Calibri" panose="020F0502020204030204" pitchFamily="34" charset="0"/>
                          <a:cs typeface="Calibri" panose="020F0502020204030204" pitchFamily="34" charset="0"/>
                        </a:rPr>
                        <a:t>HS-ESS2-5. </a:t>
                      </a:r>
                      <a:r>
                        <a:rPr lang="en-US" sz="2000" dirty="0">
                          <a:effectLst/>
                          <a:latin typeface="+mn-lt"/>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20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413575095"/>
                  </a:ext>
                </a:extLst>
              </a:tr>
              <a:tr h="1125220">
                <a:tc>
                  <a:txBody>
                    <a:bodyPr/>
                    <a:lstStyle/>
                    <a:p>
                      <a:pPr marL="0" marR="0">
                        <a:spcBef>
                          <a:spcPts val="0"/>
                        </a:spcBef>
                        <a:spcAft>
                          <a:spcPts val="0"/>
                        </a:spcAft>
                      </a:pPr>
                      <a:r>
                        <a:rPr lang="en-US" sz="2000" b="1" dirty="0">
                          <a:solidFill>
                            <a:srgbClr val="000000"/>
                          </a:solidFill>
                          <a:effectLst/>
                          <a:latin typeface="+mn-lt"/>
                          <a:ea typeface="Calibri" panose="020F0502020204030204" pitchFamily="34" charset="0"/>
                          <a:cs typeface="Calibri" panose="020F0502020204030204" pitchFamily="34" charset="0"/>
                        </a:rPr>
                        <a:t>Assessment Boundaries</a:t>
                      </a:r>
                      <a:endParaRPr lang="en-US" sz="20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mn-lt"/>
                          <a:ea typeface="Calibri" panose="020F0502020204030204" pitchFamily="34" charset="0"/>
                          <a:cs typeface="Calibri" panose="020F0502020204030204" pitchFamily="34" charset="0"/>
                        </a:rPr>
                        <a:t>List information that is NOT assessed (i.e., related above grade-level ideas and skills). </a:t>
                      </a:r>
                      <a:endParaRPr lang="en-US" sz="20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mn-lt"/>
                          <a:ea typeface="Calibri" panose="020F0502020204030204" pitchFamily="34" charset="0"/>
                          <a:cs typeface="Calibri" panose="020F0502020204030204" pitchFamily="34" charset="0"/>
                        </a:rPr>
                        <a:t>Reference the assessment boundary and Common Core State Standards connections for the PE, as appropriate, as well as the NGSS Appendices E, F, and G.</a:t>
                      </a:r>
                      <a:endParaRPr lang="en-US" sz="20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300"/>
                        </a:spcAft>
                        <a:buFont typeface="Symbol" panose="05050102010706020507" pitchFamily="18" charset="2"/>
                        <a:buChar char=""/>
                      </a:pPr>
                      <a:r>
                        <a:rPr lang="en-US" sz="2000" strike="sngStrike" kern="1200" dirty="0">
                          <a:solidFill>
                            <a:srgbClr val="FF0000"/>
                          </a:solidFill>
                          <a:latin typeface="+mn-lt"/>
                          <a:ea typeface="+mn-ea"/>
                          <a:cs typeface="+mn-cs"/>
                        </a:rPr>
                        <a:t>No assessment boundaries listed for this PE.</a:t>
                      </a:r>
                      <a:endParaRPr lang="en-US" sz="2000" strike="sngStrike" dirty="0">
                        <a:solidFill>
                          <a:srgbClr val="FF0000"/>
                        </a:solidFill>
                        <a:effectLst/>
                        <a:latin typeface="+mn-lt"/>
                        <a:ea typeface="Calibri" panose="020F0502020204030204" pitchFamily="34" charset="0"/>
                        <a:cs typeface="Times New Roman" panose="02020603050405020304" pitchFamily="18" charset="0"/>
                      </a:endParaRPr>
                    </a:p>
                    <a:p>
                      <a:pPr>
                        <a:spcAft>
                          <a:spcPts val="300"/>
                        </a:spcAft>
                      </a:pPr>
                      <a:r>
                        <a:rPr lang="en-US" sz="2000" dirty="0">
                          <a:effectLst/>
                          <a:latin typeface="+mn-lt"/>
                          <a:ea typeface="Calibri" panose="020F0502020204030204" pitchFamily="34" charset="0"/>
                          <a:cs typeface="Calibri" panose="020F0502020204030204" pitchFamily="34"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983350950"/>
                  </a:ext>
                </a:extLst>
              </a:tr>
            </a:tbl>
          </a:graphicData>
        </a:graphic>
      </p:graphicFrame>
      <p:sp>
        <p:nvSpPr>
          <p:cNvPr id="7" name="Slide Number Placeholder 5">
            <a:extLst>
              <a:ext uri="{FF2B5EF4-FFF2-40B4-BE49-F238E27FC236}">
                <a16:creationId xmlns:a16="http://schemas.microsoft.com/office/drawing/2014/main" id="{6E75F3A4-8CB4-4288-ACF0-5C3D406CE4C3}"/>
              </a:ext>
            </a:extLst>
          </p:cNvPr>
          <p:cNvSpPr txBox="1">
            <a:spLocks/>
          </p:cNvSpPr>
          <p:nvPr>
            <p:custDataLst>
              <p:tags r:id="rId2"/>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16</a:t>
            </a:fld>
            <a:endParaRPr lang="en-US" sz="900" dirty="0"/>
          </a:p>
        </p:txBody>
      </p:sp>
    </p:spTree>
    <p:custDataLst>
      <p:tags r:id="rId1"/>
    </p:custDataLst>
    <p:extLst>
      <p:ext uri="{BB962C8B-B14F-4D97-AF65-F5344CB8AC3E}">
        <p14:creationId xmlns:p14="http://schemas.microsoft.com/office/powerpoint/2010/main" val="308964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80ADF3-5BA3-496F-91C1-1906CD20A71E}"/>
              </a:ext>
            </a:extLst>
          </p:cNvPr>
          <p:cNvSpPr>
            <a:spLocks noGrp="1"/>
          </p:cNvSpPr>
          <p:nvPr>
            <p:ph type="title"/>
          </p:nvPr>
        </p:nvSpPr>
        <p:spPr/>
        <p:txBody>
          <a:bodyPr vert="horz" lIns="91440" tIns="45720" rIns="91440" bIns="45720" rtlCol="0" anchor="ctr">
            <a:noAutofit/>
          </a:bodyPr>
          <a:lstStyle/>
          <a:p>
            <a:pPr defTabSz="685783"/>
            <a:r>
              <a:rPr lang="en-US" dirty="0">
                <a:cs typeface="Calibri Light"/>
              </a:rPr>
              <a:t>Assessment Boundaries</a:t>
            </a:r>
          </a:p>
        </p:txBody>
      </p:sp>
      <p:graphicFrame>
        <p:nvGraphicFramePr>
          <p:cNvPr id="6" name="Table 5">
            <a:extLst>
              <a:ext uri="{FF2B5EF4-FFF2-40B4-BE49-F238E27FC236}">
                <a16:creationId xmlns:a16="http://schemas.microsoft.com/office/drawing/2014/main" id="{522CA791-626A-4E4B-BB59-1C6429B50C69}"/>
              </a:ext>
            </a:extLst>
          </p:cNvPr>
          <p:cNvGraphicFramePr>
            <a:graphicFrameLocks noGrp="1"/>
          </p:cNvGraphicFramePr>
          <p:nvPr>
            <p:extLst>
              <p:ext uri="{D42A27DB-BD31-4B8C-83A1-F6EECF244321}">
                <p14:modId xmlns:p14="http://schemas.microsoft.com/office/powerpoint/2010/main" val="1504189982"/>
              </p:ext>
            </p:extLst>
          </p:nvPr>
        </p:nvGraphicFramePr>
        <p:xfrm>
          <a:off x="182479" y="1365283"/>
          <a:ext cx="8779042" cy="4328160"/>
        </p:xfrm>
        <a:graphic>
          <a:graphicData uri="http://schemas.openxmlformats.org/drawingml/2006/table">
            <a:tbl>
              <a:tblPr firstRow="1" firstCol="1" bandRow="1"/>
              <a:tblGrid>
                <a:gridCol w="4136279">
                  <a:extLst>
                    <a:ext uri="{9D8B030D-6E8A-4147-A177-3AD203B41FA5}">
                      <a16:colId xmlns:a16="http://schemas.microsoft.com/office/drawing/2014/main" val="2930395702"/>
                    </a:ext>
                  </a:extLst>
                </a:gridCol>
                <a:gridCol w="4642763">
                  <a:extLst>
                    <a:ext uri="{9D8B030D-6E8A-4147-A177-3AD203B41FA5}">
                      <a16:colId xmlns:a16="http://schemas.microsoft.com/office/drawing/2014/main" val="4226866064"/>
                    </a:ext>
                  </a:extLst>
                </a:gridCol>
              </a:tblGrid>
              <a:tr h="140970">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Element</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4006519178"/>
                  </a:ext>
                </a:extLst>
              </a:tr>
              <a:tr h="365125">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Performance Expectation</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Indicate the PE from the instructional sequence to be assessed.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HS-ESS2-5. </a:t>
                      </a:r>
                      <a:r>
                        <a:rPr lang="en-US" sz="2000" dirty="0">
                          <a:effectLst/>
                          <a:latin typeface="Calibri" panose="020F0502020204030204" pitchFamily="34" charset="0"/>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514364945"/>
                  </a:ext>
                </a:extLst>
              </a:tr>
              <a:tr h="1125220">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Boundaries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List information that is NOT assessed (i.e., related above grade-level ideas and skills).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Reference the assessment boundary and Common Core State Standards connections for the PE, as appropriate, as well as the NGSS Appendices E, F, and G.</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3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361981647"/>
                  </a:ext>
                </a:extLst>
              </a:tr>
            </a:tbl>
          </a:graphicData>
        </a:graphic>
      </p:graphicFrame>
      <p:graphicFrame>
        <p:nvGraphicFramePr>
          <p:cNvPr id="3" name="Table 2">
            <a:extLst>
              <a:ext uri="{FF2B5EF4-FFF2-40B4-BE49-F238E27FC236}">
                <a16:creationId xmlns:a16="http://schemas.microsoft.com/office/drawing/2014/main" id="{D50DE18C-83B0-4809-A9D3-12F778A3D48E}"/>
              </a:ext>
            </a:extLst>
          </p:cNvPr>
          <p:cNvGraphicFramePr>
            <a:graphicFrameLocks noGrp="1"/>
          </p:cNvGraphicFramePr>
          <p:nvPr>
            <p:extLst>
              <p:ext uri="{D42A27DB-BD31-4B8C-83A1-F6EECF244321}">
                <p14:modId xmlns:p14="http://schemas.microsoft.com/office/powerpoint/2010/main" val="1898430180"/>
              </p:ext>
            </p:extLst>
          </p:nvPr>
        </p:nvGraphicFramePr>
        <p:xfrm>
          <a:off x="182479" y="1365283"/>
          <a:ext cx="8779042" cy="4328160"/>
        </p:xfrm>
        <a:graphic>
          <a:graphicData uri="http://schemas.openxmlformats.org/drawingml/2006/table">
            <a:tbl>
              <a:tblPr firstRow="1" firstCol="1" bandRow="1"/>
              <a:tblGrid>
                <a:gridCol w="4136279">
                  <a:extLst>
                    <a:ext uri="{9D8B030D-6E8A-4147-A177-3AD203B41FA5}">
                      <a16:colId xmlns:a16="http://schemas.microsoft.com/office/drawing/2014/main" val="2930395702"/>
                    </a:ext>
                  </a:extLst>
                </a:gridCol>
                <a:gridCol w="4642763">
                  <a:extLst>
                    <a:ext uri="{9D8B030D-6E8A-4147-A177-3AD203B41FA5}">
                      <a16:colId xmlns:a16="http://schemas.microsoft.com/office/drawing/2014/main" val="4226866064"/>
                    </a:ext>
                  </a:extLst>
                </a:gridCol>
              </a:tblGrid>
              <a:tr h="140970">
                <a:tc>
                  <a:txBody>
                    <a:bodyPr/>
                    <a:lstStyle/>
                    <a:p>
                      <a:pPr marL="0" marR="0" algn="ctr">
                        <a:spcBef>
                          <a:spcPts val="0"/>
                        </a:spcBef>
                        <a:spcAft>
                          <a:spcPts val="0"/>
                        </a:spcAft>
                      </a:pPr>
                      <a:r>
                        <a:rPr lang="en-US" sz="2400" b="1">
                          <a:effectLst/>
                          <a:latin typeface="Calibri" panose="020F0502020204030204" pitchFamily="34" charset="0"/>
                          <a:ea typeface="Calibri" panose="020F0502020204030204" pitchFamily="34" charset="0"/>
                          <a:cs typeface="Calibri" panose="020F0502020204030204" pitchFamily="34" charset="0"/>
                        </a:rPr>
                        <a:t>Element</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4006519178"/>
                  </a:ext>
                </a:extLst>
              </a:tr>
              <a:tr h="365125">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Performance Expectation</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Indicate the PE from the instructional sequence to be assessed.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HS-ESS2-5. </a:t>
                      </a:r>
                      <a:r>
                        <a:rPr lang="en-US" sz="2000" dirty="0">
                          <a:effectLst/>
                          <a:latin typeface="Calibri" panose="020F0502020204030204" pitchFamily="34" charset="0"/>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514364945"/>
                  </a:ext>
                </a:extLst>
              </a:tr>
              <a:tr h="1125220">
                <a:tc>
                  <a:txBody>
                    <a:bodyPr/>
                    <a:lstStyle/>
                    <a:p>
                      <a:pPr marL="0" marR="0">
                        <a:spcBef>
                          <a:spcPts val="0"/>
                        </a:spcBef>
                        <a:spcAft>
                          <a:spcPts val="0"/>
                        </a:spcAft>
                      </a:pPr>
                      <a:r>
                        <a:rPr lang="en-US" sz="2000" b="1">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Boundaries</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List information that is NOT assessed (i.e., related above grade-level ideas and skills). </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Reference the assessment boundary and Common Core State Standards connections for the PE, as appropriate, as well as the NGSS Appendices E, F, and G.</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300"/>
                        </a:spcAft>
                        <a:buFont typeface="Symbol" panose="05050102010706020507" pitchFamily="18" charset="2"/>
                        <a:buChar char=""/>
                      </a:pPr>
                      <a:r>
                        <a:rPr lang="en-US" sz="20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Tasks should not require students to model biogeochemical cycles.</a:t>
                      </a:r>
                    </a:p>
                    <a:p>
                      <a:pPr>
                        <a:spcAft>
                          <a:spcPts val="300"/>
                        </a:spcAft>
                      </a:pP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361981647"/>
                  </a:ext>
                </a:extLst>
              </a:tr>
            </a:tbl>
          </a:graphicData>
        </a:graphic>
      </p:graphicFrame>
      <p:sp>
        <p:nvSpPr>
          <p:cNvPr id="7" name="Slide Number Placeholder 5">
            <a:extLst>
              <a:ext uri="{FF2B5EF4-FFF2-40B4-BE49-F238E27FC236}">
                <a16:creationId xmlns:a16="http://schemas.microsoft.com/office/drawing/2014/main" id="{AAF11DDF-2494-4625-88FD-A347B6F805AC}"/>
              </a:ext>
            </a:extLst>
          </p:cNvPr>
          <p:cNvSpPr txBox="1">
            <a:spLocks/>
          </p:cNvSpPr>
          <p:nvPr>
            <p:custDataLst>
              <p:tags r:id="rId2"/>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17</a:t>
            </a:fld>
            <a:endParaRPr lang="en-US" sz="900" dirty="0"/>
          </a:p>
        </p:txBody>
      </p:sp>
      <p:graphicFrame>
        <p:nvGraphicFramePr>
          <p:cNvPr id="8" name="Table 7">
            <a:extLst>
              <a:ext uri="{FF2B5EF4-FFF2-40B4-BE49-F238E27FC236}">
                <a16:creationId xmlns:a16="http://schemas.microsoft.com/office/drawing/2014/main" id="{8776ED75-9CFD-4D23-A68D-442B30BD96AB}"/>
              </a:ext>
            </a:extLst>
          </p:cNvPr>
          <p:cNvGraphicFramePr>
            <a:graphicFrameLocks noGrp="1"/>
          </p:cNvGraphicFramePr>
          <p:nvPr>
            <p:extLst>
              <p:ext uri="{D42A27DB-BD31-4B8C-83A1-F6EECF244321}">
                <p14:modId xmlns:p14="http://schemas.microsoft.com/office/powerpoint/2010/main" val="1534984517"/>
              </p:ext>
            </p:extLst>
          </p:nvPr>
        </p:nvGraphicFramePr>
        <p:xfrm>
          <a:off x="182479" y="1365283"/>
          <a:ext cx="8779042" cy="4328160"/>
        </p:xfrm>
        <a:graphic>
          <a:graphicData uri="http://schemas.openxmlformats.org/drawingml/2006/table">
            <a:tbl>
              <a:tblPr firstRow="1" firstCol="1" bandRow="1"/>
              <a:tblGrid>
                <a:gridCol w="4136279">
                  <a:extLst>
                    <a:ext uri="{9D8B030D-6E8A-4147-A177-3AD203B41FA5}">
                      <a16:colId xmlns:a16="http://schemas.microsoft.com/office/drawing/2014/main" val="2930395702"/>
                    </a:ext>
                  </a:extLst>
                </a:gridCol>
                <a:gridCol w="4642763">
                  <a:extLst>
                    <a:ext uri="{9D8B030D-6E8A-4147-A177-3AD203B41FA5}">
                      <a16:colId xmlns:a16="http://schemas.microsoft.com/office/drawing/2014/main" val="4226866064"/>
                    </a:ext>
                  </a:extLst>
                </a:gridCol>
              </a:tblGrid>
              <a:tr h="140970">
                <a:tc>
                  <a:txBody>
                    <a:bodyPr/>
                    <a:lstStyle/>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Element</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4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2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4006519178"/>
                  </a:ext>
                </a:extLst>
              </a:tr>
              <a:tr h="365125">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Performance Expectation</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Indicate the PE from the instructional sequence to be assessed.</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HS-ESS2-5. </a:t>
                      </a:r>
                      <a:r>
                        <a:rPr lang="en-US" sz="2000" dirty="0">
                          <a:effectLst/>
                          <a:latin typeface="Calibri" panose="020F0502020204030204" pitchFamily="34" charset="0"/>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514364945"/>
                  </a:ext>
                </a:extLst>
              </a:tr>
              <a:tr h="1125220">
                <a:tc>
                  <a:txBody>
                    <a:bodyPr/>
                    <a:lstStyle/>
                    <a:p>
                      <a:pPr marL="0" marR="0">
                        <a:spcBef>
                          <a:spcPts val="0"/>
                        </a:spcBef>
                        <a:spcAft>
                          <a:spcPts val="0"/>
                        </a:spcAft>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Boundaries</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List information that is NOT assessed (i.e., related above grade-level ideas and skills).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Reference the assessment boundary and Common Core State Standards connections for the PE, as appropriate, as well as the NGSS Appendices E, F, and G.</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300"/>
                        </a:spcAft>
                        <a:buFont typeface="Symbol" panose="05050102010706020507" pitchFamily="18" charset="2"/>
                        <a:buChar char=""/>
                      </a:pPr>
                      <a:r>
                        <a:rPr lang="en-US" sz="20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Tasks should not require students to model biogeochemical cycles.</a:t>
                      </a:r>
                    </a:p>
                    <a:p>
                      <a:pPr marL="342900" marR="0" lvl="0" indent="-342900">
                        <a:spcBef>
                          <a:spcPts val="0"/>
                        </a:spcBef>
                        <a:spcAft>
                          <a:spcPts val="300"/>
                        </a:spcAft>
                        <a:buFont typeface="Symbol" panose="05050102010706020507" pitchFamily="18" charset="2"/>
                        <a:buChar char=""/>
                      </a:pPr>
                      <a:r>
                        <a:rPr lang="en-US" sz="20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Tasks should not require students to provide materials or tools to conduct the investigation.</a:t>
                      </a:r>
                      <a:endParaRPr lang="en-US"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pPr>
                      <a:r>
                        <a:rPr lang="en-US" sz="2000" dirty="0">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361981647"/>
                  </a:ext>
                </a:extLst>
              </a:tr>
            </a:tbl>
          </a:graphicData>
        </a:graphic>
      </p:graphicFrame>
    </p:spTree>
    <p:custDataLst>
      <p:tags r:id="rId1"/>
    </p:custDataLst>
    <p:extLst>
      <p:ext uri="{BB962C8B-B14F-4D97-AF65-F5344CB8AC3E}">
        <p14:creationId xmlns:p14="http://schemas.microsoft.com/office/powerpoint/2010/main" val="22751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29" y="595422"/>
            <a:ext cx="5786771" cy="5658439"/>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5" y="2546823"/>
            <a:ext cx="2961201" cy="2383844"/>
          </a:xfrm>
        </p:spPr>
        <p:txBody>
          <a:bodyPr vert="horz" lIns="91440" tIns="45720" rIns="91440" bIns="45720" rtlCol="0" anchor="t">
            <a:normAutofit/>
          </a:bodyPr>
          <a:lstStyle/>
          <a:p>
            <a:pPr defTabSz="914377"/>
            <a:r>
              <a:rPr lang="en-US" sz="3800" dirty="0">
                <a:effectLst/>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331144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vert="horz" lIns="91440" tIns="45720" rIns="91440" bIns="45720" rtlCol="0" anchor="ctr">
            <a:noAutofit/>
          </a:bodyPr>
          <a:lstStyle/>
          <a:p>
            <a:pPr defTabSz="685783"/>
            <a:r>
              <a:rPr lang="en-US" dirty="0">
                <a:cs typeface="Calibri Light"/>
              </a:rPr>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dirty="0"/>
              <a:t>Please refer to the SCILLSS Glossary for operational definitions of terms used.</a:t>
            </a:r>
          </a:p>
        </p:txBody>
      </p:sp>
      <p:pic>
        <p:nvPicPr>
          <p:cNvPr id="4" name="Picture 3">
            <a:extLst>
              <a:ext uri="{FF2B5EF4-FFF2-40B4-BE49-F238E27FC236}">
                <a16:creationId xmlns:a16="http://schemas.microsoft.com/office/drawing/2014/main" id="{FD60DBEE-3323-4BFF-8F77-C7732E40B5A7}"/>
              </a:ext>
            </a:extLst>
          </p:cNvPr>
          <p:cNvPicPr>
            <a:picLocks noChangeAspect="1"/>
          </p:cNvPicPr>
          <p:nvPr/>
        </p:nvPicPr>
        <p:blipFill>
          <a:blip r:embed="rId5"/>
          <a:stretch>
            <a:fillRect/>
          </a:stretch>
        </p:blipFill>
        <p:spPr>
          <a:xfrm>
            <a:off x="818147" y="2244887"/>
            <a:ext cx="7368496" cy="4111468"/>
          </a:xfrm>
          <a:prstGeom prst="rect">
            <a:avLst/>
          </a:prstGeom>
        </p:spPr>
      </p:pic>
    </p:spTree>
    <p:custDataLst>
      <p:tags r:id="rId1"/>
    </p:custDataLst>
    <p:extLst>
      <p:ext uri="{BB962C8B-B14F-4D97-AF65-F5344CB8AC3E}">
        <p14:creationId xmlns:p14="http://schemas.microsoft.com/office/powerpoint/2010/main" val="195889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5107546" y="3574264"/>
            <a:ext cx="3604497" cy="1297115"/>
          </a:xfrm>
        </p:spPr>
        <p:txBody>
          <a:bodyPr vert="horz" lIns="91440" tIns="45720" rIns="91440" bIns="45720" rtlCol="0" anchor="t">
            <a:normAutofit fontScale="90000"/>
          </a:bodyPr>
          <a:lstStyle/>
          <a:p>
            <a:pPr defTabSz="914377"/>
            <a:r>
              <a:rPr lang="en-US" sz="4000" dirty="0"/>
              <a:t>Module 3.6: Guided Activity: Evaluating an Existing Task Specifications Tool </a:t>
            </a: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 name="Picture 9" descr="A picture containing light, drawing&#10;&#10;Description automatically generated">
            <a:extLst>
              <a:ext uri="{FF2B5EF4-FFF2-40B4-BE49-F238E27FC236}">
                <a16:creationId xmlns:a16="http://schemas.microsoft.com/office/drawing/2014/main" id="{F385BA8A-19DC-47BA-A4A9-9967B74427EF}"/>
              </a:ext>
            </a:extLst>
          </p:cNvPr>
          <p:cNvPicPr>
            <a:picLocks noChangeAspect="1"/>
          </p:cNvPicPr>
          <p:nvPr/>
        </p:nvPicPr>
        <p:blipFill rotWithShape="1">
          <a:blip r:embed="rId6">
            <a:extLst>
              <a:ext uri="{28A0092B-C50C-407E-A947-70E740481C1C}">
                <a14:useLocalDpi xmlns:a14="http://schemas.microsoft.com/office/drawing/2010/main" val="0"/>
              </a:ext>
            </a:extLst>
          </a:blip>
          <a:srcRect t="4421" r="3" b="3799"/>
          <a:stretch/>
        </p:blipFill>
        <p:spPr>
          <a:xfrm>
            <a:off x="-105503" y="2351967"/>
            <a:ext cx="4076712" cy="3741708"/>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11" name="Picture 2" descr="https://edcountmicrosoftonlinecom-1.sharepoint.microsoftonline.com/Internal_Resources/edCount%20Style%20Resources/edCount%20Logo%20(tiny).jpg">
            <a:extLst>
              <a:ext uri="{FF2B5EF4-FFF2-40B4-BE49-F238E27FC236}">
                <a16:creationId xmlns:a16="http://schemas.microsoft.com/office/drawing/2014/main" id="{0BE7F94E-F0DE-41A7-A6FF-EB2B7CEBF260}"/>
              </a:ext>
            </a:extLst>
          </p:cNvPr>
          <p:cNvPicPr>
            <a:picLocks noChangeAspect="1" noChangeArrowheads="1"/>
          </p:cNvPicPr>
          <p:nvPr/>
        </p:nvPicPr>
        <p:blipFill>
          <a:blip r:embed="rId7" cstate="print"/>
          <a:srcRect t="16326" r="17612" b="18368"/>
          <a:stretch>
            <a:fillRect/>
          </a:stretch>
        </p:blipFill>
        <p:spPr bwMode="auto">
          <a:xfrm>
            <a:off x="7955280" y="6446520"/>
            <a:ext cx="1051560" cy="304800"/>
          </a:xfrm>
          <a:prstGeom prst="rect">
            <a:avLst/>
          </a:prstGeom>
          <a:noFill/>
        </p:spPr>
      </p:pic>
      <p:sp>
        <p:nvSpPr>
          <p:cNvPr id="12" name="Slide Number Placeholder 5">
            <a:extLst>
              <a:ext uri="{FF2B5EF4-FFF2-40B4-BE49-F238E27FC236}">
                <a16:creationId xmlns:a16="http://schemas.microsoft.com/office/drawing/2014/main" id="{0D91F7E2-6190-49BC-8152-04F6C0B82B13}"/>
              </a:ext>
            </a:extLst>
          </p:cNvPr>
          <p:cNvSpPr txBox="1">
            <a:spLocks/>
          </p:cNvSpPr>
          <p:nvPr>
            <p:custDataLst>
              <p:tags r:id="rId3"/>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2</a:t>
            </a:fld>
            <a:endParaRPr lang="en-US" sz="900" dirty="0"/>
          </a:p>
        </p:txBody>
      </p:sp>
    </p:spTree>
    <p:custDataLst>
      <p:tags r:id="rId1"/>
    </p:custDataLst>
    <p:extLst>
      <p:ext uri="{BB962C8B-B14F-4D97-AF65-F5344CB8AC3E}">
        <p14:creationId xmlns:p14="http://schemas.microsoft.com/office/powerpoint/2010/main" val="2316560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2FF3-C211-4C60-A51C-AEA6DEF30018}"/>
              </a:ext>
            </a:extLst>
          </p:cNvPr>
          <p:cNvSpPr>
            <a:spLocks noGrp="1"/>
          </p:cNvSpPr>
          <p:nvPr>
            <p:ph type="title"/>
          </p:nvPr>
        </p:nvSpPr>
        <p:spPr/>
        <p:txBody>
          <a:bodyPr vert="horz" lIns="91440" tIns="45720" rIns="91440" bIns="45720" rtlCol="0" anchor="ctr">
            <a:noAutofit/>
          </a:bodyPr>
          <a:lstStyle/>
          <a:p>
            <a:pPr defTabSz="685783"/>
            <a:r>
              <a:rPr lang="en-US" dirty="0"/>
              <a:t>Resources</a:t>
            </a:r>
          </a:p>
        </p:txBody>
      </p:sp>
      <p:sp>
        <p:nvSpPr>
          <p:cNvPr id="3" name="Content Placeholder 2">
            <a:extLst>
              <a:ext uri="{FF2B5EF4-FFF2-40B4-BE49-F238E27FC236}">
                <a16:creationId xmlns:a16="http://schemas.microsoft.com/office/drawing/2014/main" id="{43A37BC2-2189-4045-94F0-9673B346051C}"/>
              </a:ext>
            </a:extLst>
          </p:cNvPr>
          <p:cNvSpPr>
            <a:spLocks noGrp="1"/>
          </p:cNvSpPr>
          <p:nvPr>
            <p:ph idx="1"/>
          </p:nvPr>
        </p:nvSpPr>
        <p:spPr/>
        <p:txBody>
          <a:bodyPr>
            <a:normAutofit/>
          </a:bodyPr>
          <a:lstStyle/>
          <a:p>
            <a:pPr marL="0" indent="0">
              <a:buNone/>
            </a:pPr>
            <a:r>
              <a:rPr lang="en-US" sz="2200" dirty="0"/>
              <a:t>In the Web Links pod, you can find the following resources:</a:t>
            </a:r>
          </a:p>
          <a:p>
            <a:r>
              <a:rPr lang="en-US" sz="2200" dirty="0"/>
              <a:t>A Framework for K-12 Science Education</a:t>
            </a:r>
          </a:p>
          <a:p>
            <a:r>
              <a:rPr lang="en-US" sz="2200" dirty="0"/>
              <a:t>Next Generation Science Standards</a:t>
            </a:r>
          </a:p>
          <a:p>
            <a:r>
              <a:rPr lang="en-US" sz="2200" dirty="0"/>
              <a:t>NGSS Evidence Statements</a:t>
            </a:r>
          </a:p>
          <a:p>
            <a:r>
              <a:rPr lang="en-US" sz="2200" dirty="0"/>
              <a:t>Appendix E: Disciplinary Core Idea Progressions</a:t>
            </a:r>
          </a:p>
          <a:p>
            <a:r>
              <a:rPr lang="en-US" sz="2200" dirty="0"/>
              <a:t>Appendix F: Science and Engineering Practices </a:t>
            </a:r>
          </a:p>
          <a:p>
            <a:r>
              <a:rPr lang="en-US" sz="2200" dirty="0"/>
              <a:t>Appendix G: Crosscutting Concepts</a:t>
            </a:r>
          </a:p>
          <a:p>
            <a:endParaRPr lang="en-US" sz="2200" dirty="0"/>
          </a:p>
          <a:p>
            <a:pPr marL="0" indent="0">
              <a:buNone/>
            </a:pPr>
            <a:r>
              <a:rPr lang="en-US" sz="2200" dirty="0"/>
              <a:t>In the Resources pod, you can find the following resources:</a:t>
            </a:r>
          </a:p>
          <a:p>
            <a:r>
              <a:rPr lang="en-US" sz="2200" dirty="0"/>
              <a:t>Guided Activity: Review of an Existing Task Specifications Tool</a:t>
            </a:r>
          </a:p>
          <a:p>
            <a:pPr marL="0" indent="0">
              <a:buNone/>
            </a:pPr>
            <a:endParaRPr lang="en-US" sz="2200" dirty="0"/>
          </a:p>
        </p:txBody>
      </p:sp>
    </p:spTree>
    <p:custDataLst>
      <p:tags r:id="rId1"/>
    </p:custDataLst>
    <p:extLst>
      <p:ext uri="{BB962C8B-B14F-4D97-AF65-F5344CB8AC3E}">
        <p14:creationId xmlns:p14="http://schemas.microsoft.com/office/powerpoint/2010/main" val="3423706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9"/>
            <a:ext cx="8229600" cy="1143000"/>
          </a:xfrm>
        </p:spPr>
        <p:txBody>
          <a:bodyPr vert="horz" lIns="91440" tIns="45720" rIns="91440" bIns="45720" rtlCol="0" anchor="ctr">
            <a:noAutofit/>
          </a:bodyPr>
          <a:lstStyle/>
          <a:p>
            <a:pPr defTabSz="685783"/>
            <a:r>
              <a:rPr lang="en-US" dirty="0">
                <a:cs typeface="Calibri Light"/>
              </a:rPr>
              <a:t>References</a:t>
            </a:r>
          </a:p>
        </p:txBody>
      </p:sp>
      <p:sp>
        <p:nvSpPr>
          <p:cNvPr id="5" name="Content Placeholder 4"/>
          <p:cNvSpPr>
            <a:spLocks noGrp="1"/>
          </p:cNvSpPr>
          <p:nvPr>
            <p:ph idx="1"/>
            <p:custDataLst>
              <p:tags r:id="rId3"/>
            </p:custDataLst>
          </p:nvPr>
        </p:nvSpPr>
        <p:spPr>
          <a:xfrm>
            <a:off x="457200" y="1295401"/>
            <a:ext cx="8229600" cy="4830763"/>
          </a:xfrm>
        </p:spPr>
        <p:txBody>
          <a:bodyPr>
            <a:normAutofit/>
          </a:bodyPr>
          <a:lstStyle/>
          <a:p>
            <a:pPr marL="457189" indent="-457189">
              <a:buNone/>
            </a:pPr>
            <a:r>
              <a:rPr lang="en-US" sz="2000" dirty="0"/>
              <a:t>National Research Council. (2012). </a:t>
            </a:r>
            <a:r>
              <a:rPr lang="en-US" sz="2000" i="1" dirty="0"/>
              <a:t>A Framework for K-12 Science Education: Practices, Crosscutting Concepts, and Core Ideas</a:t>
            </a:r>
            <a:r>
              <a:rPr lang="en-US" sz="2000" dirty="0"/>
              <a:t>. Washington, DC: The National Academies Press. </a:t>
            </a:r>
            <a:r>
              <a:rPr lang="en-US" sz="2000" dirty="0">
                <a:hlinkClick r:id="rId6"/>
              </a:rPr>
              <a:t>https://doi.org/10.17226/13165</a:t>
            </a:r>
            <a:r>
              <a:rPr lang="en-US" sz="2000" dirty="0"/>
              <a:t>.</a:t>
            </a:r>
          </a:p>
          <a:p>
            <a:pPr marL="457189" indent="-457189">
              <a:buNone/>
            </a:pPr>
            <a:endParaRPr lang="en-US" sz="1800" dirty="0"/>
          </a:p>
        </p:txBody>
      </p:sp>
    </p:spTree>
    <p:custDataLst>
      <p:tags r:id="rId1"/>
    </p:custDataLst>
    <p:extLst>
      <p:ext uri="{BB962C8B-B14F-4D97-AF65-F5344CB8AC3E}">
        <p14:creationId xmlns:p14="http://schemas.microsoft.com/office/powerpoint/2010/main" val="206697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cs typeface="Calibri Light"/>
              </a:rPr>
              <a:t>Module 3.6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1926743717"/>
              </p:ext>
            </p:extLst>
          </p:nvPr>
        </p:nvGraphicFramePr>
        <p:xfrm>
          <a:off x="1809103" y="1229851"/>
          <a:ext cx="5124789" cy="46297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2999C2E0-927E-4FBB-97B3-7FFACA79D808}"/>
              </a:ext>
            </a:extLst>
          </p:cNvPr>
          <p:cNvSpPr/>
          <p:nvPr/>
        </p:nvSpPr>
        <p:spPr>
          <a:xfrm>
            <a:off x="6017767" y="1967062"/>
            <a:ext cx="2833156" cy="3200876"/>
          </a:xfrm>
          <a:prstGeom prst="rect">
            <a:avLst/>
          </a:prstGeom>
          <a:noFill/>
          <a:ln>
            <a:noFill/>
          </a:ln>
        </p:spPr>
        <p:txBody>
          <a:bodyPr wrap="square" lIns="91440" tIns="45720" rIns="91440" bIns="4572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4472C4">
                    <a:lumMod val="60000"/>
                    <a:lumOff val="40000"/>
                  </a:srgbClr>
                </a:solidFill>
                <a:effectLst/>
                <a:uLnTx/>
                <a:uFillTx/>
                <a:latin typeface="Calibri" panose="020F0502020204030204"/>
                <a:ea typeface="+mn-ea"/>
                <a:cs typeface="+mn-cs"/>
              </a:rPr>
              <a:t>Guided Evaluation of</a:t>
            </a:r>
            <a:r>
              <a:rPr kumimoji="0" lang="en-US" sz="2000" b="1" i="0" u="none" strike="noStrike" kern="0" cap="none" spc="0" normalizeH="0" noProof="0" dirty="0">
                <a:ln>
                  <a:noFill/>
                </a:ln>
                <a:solidFill>
                  <a:srgbClr val="4472C4">
                    <a:lumMod val="60000"/>
                    <a:lumOff val="40000"/>
                  </a:srgbClr>
                </a:solidFill>
                <a:effectLst/>
                <a:uLnTx/>
                <a:uFillTx/>
                <a:latin typeface="Calibri" panose="020F0502020204030204"/>
                <a:ea typeface="+mn-ea"/>
                <a:cs typeface="+mn-cs"/>
              </a:rPr>
              <a:t> a</a:t>
            </a:r>
            <a:r>
              <a:rPr kumimoji="0" lang="en-US" sz="2000" b="1" i="0" u="none" strike="noStrike" kern="0" cap="none" spc="0" normalizeH="0" baseline="0" noProof="0" dirty="0">
                <a:ln>
                  <a:noFill/>
                </a:ln>
                <a:solidFill>
                  <a:srgbClr val="4472C4">
                    <a:lumMod val="60000"/>
                    <a:lumOff val="40000"/>
                  </a:srgbClr>
                </a:solidFill>
                <a:effectLst/>
                <a:uLnTx/>
                <a:uFillTx/>
                <a:latin typeface="Calibri" panose="020F0502020204030204"/>
                <a:ea typeface="+mn-ea"/>
                <a:cs typeface="+mn-cs"/>
              </a:rPr>
              <a:t> Task</a:t>
            </a:r>
            <a:r>
              <a:rPr kumimoji="0" lang="en-US" sz="2000" b="1" i="0" u="none" strike="noStrike" kern="0" cap="none" spc="0" normalizeH="0" noProof="0" dirty="0">
                <a:ln>
                  <a:noFill/>
                </a:ln>
                <a:solidFill>
                  <a:srgbClr val="4472C4">
                    <a:lumMod val="60000"/>
                    <a:lumOff val="40000"/>
                  </a:srgbClr>
                </a:solidFill>
                <a:effectLst/>
                <a:uLnTx/>
                <a:uFillTx/>
                <a:latin typeface="Calibri" panose="020F0502020204030204"/>
                <a:ea typeface="+mn-ea"/>
                <a:cs typeface="+mn-cs"/>
              </a:rPr>
              <a:t> Specifications </a:t>
            </a:r>
            <a:r>
              <a:rPr kumimoji="0" lang="en-US" sz="2000" b="1" i="0" u="none" strike="noStrike" kern="0" cap="none" spc="0" normalizeH="0" baseline="0" noProof="0" dirty="0">
                <a:ln>
                  <a:noFill/>
                </a:ln>
                <a:solidFill>
                  <a:srgbClr val="4472C4">
                    <a:lumMod val="60000"/>
                    <a:lumOff val="40000"/>
                  </a:srgbClr>
                </a:solidFill>
                <a:effectLst/>
                <a:uLnTx/>
                <a:uFillTx/>
                <a:latin typeface="Calibri" panose="020F0502020204030204"/>
                <a:ea typeface="+mn-ea"/>
                <a:cs typeface="+mn-cs"/>
              </a:rPr>
              <a:t>Tool</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To develop a deeper understanding of the nature and appropriateness of the </a:t>
            </a:r>
            <a:r>
              <a:rPr lang="en-US" dirty="0">
                <a:solidFill>
                  <a:prstClr val="black"/>
                </a:solidFill>
                <a:latin typeface="Calibri"/>
                <a:ea typeface="Calibri" panose="020F0502020204030204" pitchFamily="34" charset="0"/>
                <a:cs typeface="Arial"/>
              </a:rPr>
              <a:t>statement</a:t>
            </a: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s included in a</a:t>
            </a:r>
            <a:r>
              <a:rPr kumimoji="0" lang="en-US" sz="1800" b="0" i="0" u="none" strike="noStrike" kern="1200" cap="none" spc="0" normalizeH="0" noProof="0" dirty="0">
                <a:ln>
                  <a:noFill/>
                </a:ln>
                <a:solidFill>
                  <a:prstClr val="black"/>
                </a:solidFill>
                <a:effectLst/>
                <a:uLnTx/>
                <a:uFillTx/>
                <a:latin typeface="Calibri"/>
                <a:ea typeface="Calibri" panose="020F0502020204030204" pitchFamily="34" charset="0"/>
                <a:cs typeface="Arial"/>
              </a:rPr>
              <a:t> task specifications </a:t>
            </a: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tool and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encourage the evaluation and refinement of the developed </a:t>
            </a:r>
            <a:r>
              <a:rPr lang="en-US" dirty="0">
                <a:solidFill>
                  <a:prstClr val="black"/>
                </a:solidFill>
                <a:latin typeface="Calibri" panose="020F0502020204030204"/>
              </a:rPr>
              <a:t>task specifications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tool</a:t>
            </a:r>
            <a:endPar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endParaRPr>
          </a:p>
        </p:txBody>
      </p:sp>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F3D82859-2CD1-406E-A149-5C81C090F7E8}"/>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05148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809556" y="2531473"/>
            <a:ext cx="3928849" cy="2001433"/>
          </a:xfrm>
        </p:spPr>
        <p:txBody>
          <a:bodyPr vert="horz" lIns="91440" tIns="45720" rIns="91440" bIns="45720" rtlCol="0" anchor="ctr">
            <a:normAutofit/>
          </a:bodyPr>
          <a:lstStyle/>
          <a:p>
            <a:r>
              <a:rPr lang="en-US" sz="4000" dirty="0">
                <a:effectLst/>
              </a:rPr>
              <a:t>Guided Evaluation of an Existing Task Specifications Tool</a:t>
            </a:r>
          </a:p>
        </p:txBody>
      </p:sp>
      <p:pic>
        <p:nvPicPr>
          <p:cNvPr id="6" name="Graphic 5" descr="Magnifying glass">
            <a:extLst>
              <a:ext uri="{FF2B5EF4-FFF2-40B4-BE49-F238E27FC236}">
                <a16:creationId xmlns:a16="http://schemas.microsoft.com/office/drawing/2014/main" id="{8B86B4FC-89DA-4B91-BB69-3BD510F48C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8627" y="2531473"/>
            <a:ext cx="2413000" cy="2413000"/>
          </a:xfrm>
          <a:prstGeom prst="rect">
            <a:avLst/>
          </a:prstGeom>
        </p:spPr>
      </p:pic>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42094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C2D8-4F91-48BB-BE4F-A65E69B617CA}"/>
              </a:ext>
            </a:extLst>
          </p:cNvPr>
          <p:cNvSpPr>
            <a:spLocks noGrp="1"/>
          </p:cNvSpPr>
          <p:nvPr>
            <p:ph type="title"/>
          </p:nvPr>
        </p:nvSpPr>
        <p:spPr>
          <a:xfrm>
            <a:off x="457200" y="195717"/>
            <a:ext cx="8229600" cy="1143000"/>
          </a:xfrm>
        </p:spPr>
        <p:txBody>
          <a:bodyPr>
            <a:normAutofit fontScale="90000"/>
          </a:bodyPr>
          <a:lstStyle/>
          <a:p>
            <a:r>
              <a:rPr lang="en-US" dirty="0"/>
              <a:t>Guided Activity: Evaluation of an Existing </a:t>
            </a:r>
            <a:br>
              <a:rPr lang="en-US" dirty="0"/>
            </a:br>
            <a:r>
              <a:rPr lang="en-US" dirty="0"/>
              <a:t>Task Specifications Tool</a:t>
            </a:r>
          </a:p>
        </p:txBody>
      </p:sp>
      <p:sp>
        <p:nvSpPr>
          <p:cNvPr id="10" name="TextBox 9">
            <a:extLst>
              <a:ext uri="{FF2B5EF4-FFF2-40B4-BE49-F238E27FC236}">
                <a16:creationId xmlns:a16="http://schemas.microsoft.com/office/drawing/2014/main" id="{8FD3431E-7B14-4296-8742-65DE685A9C3D}"/>
              </a:ext>
            </a:extLst>
          </p:cNvPr>
          <p:cNvSpPr txBox="1"/>
          <p:nvPr/>
        </p:nvSpPr>
        <p:spPr>
          <a:xfrm>
            <a:off x="457200" y="2771932"/>
            <a:ext cx="2774105"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Gather Materials</a:t>
            </a:r>
          </a:p>
          <a:p>
            <a:pPr lvl="0">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Look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 the Web Links and Resources pods for materials to support your review of the </a:t>
            </a:r>
            <a:r>
              <a:rPr lang="en-US" dirty="0">
                <a:solidFill>
                  <a:prstClr val="black"/>
                </a:solidFill>
              </a:rPr>
              <a:t>task specifications tool for </a:t>
            </a:r>
            <a:r>
              <a:rPr lang="en-US" b="1" dirty="0">
                <a:solidFill>
                  <a:prstClr val="black"/>
                </a:solidFill>
              </a:rPr>
              <a:t>HS-ESS2-5</a:t>
            </a:r>
            <a:r>
              <a:rPr lang="en-US" dirty="0">
                <a:solidFill>
                  <a:prstClr val="black"/>
                </a:solidFill>
              </a:rPr>
              <a:t>. </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5489F8C-8876-4478-AEA3-D757C9FBAF8B}"/>
              </a:ext>
            </a:extLst>
          </p:cNvPr>
          <p:cNvSpPr txBox="1"/>
          <p:nvPr/>
        </p:nvSpPr>
        <p:spPr>
          <a:xfrm>
            <a:off x="0" y="2776243"/>
            <a:ext cx="572450" cy="384721"/>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prstClr val="black"/>
                </a:solidFill>
                <a:effectLst/>
                <a:uLnTx/>
                <a:uFillTx/>
                <a:latin typeface="Calibri" panose="020F0502020204030204"/>
              </a:defRPr>
            </a:lvl1pPr>
          </a:lstStyle>
          <a:p>
            <a:r>
              <a:rPr lang="en-US" dirty="0"/>
              <a:t>1.a.</a:t>
            </a:r>
          </a:p>
        </p:txBody>
      </p:sp>
      <p:sp>
        <p:nvSpPr>
          <p:cNvPr id="13" name="TextBox 12">
            <a:extLst>
              <a:ext uri="{FF2B5EF4-FFF2-40B4-BE49-F238E27FC236}">
                <a16:creationId xmlns:a16="http://schemas.microsoft.com/office/drawing/2014/main" id="{7FB5F1E1-2BA9-4F62-B7BF-9DC9E6E9EA80}"/>
              </a:ext>
            </a:extLst>
          </p:cNvPr>
          <p:cNvSpPr txBox="1"/>
          <p:nvPr/>
        </p:nvSpPr>
        <p:spPr>
          <a:xfrm>
            <a:off x="6038150" y="2755445"/>
            <a:ext cx="57245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3.a </a:t>
            </a:r>
          </a:p>
        </p:txBody>
      </p:sp>
      <p:sp>
        <p:nvSpPr>
          <p:cNvPr id="14" name="TextBox 13">
            <a:extLst>
              <a:ext uri="{FF2B5EF4-FFF2-40B4-BE49-F238E27FC236}">
                <a16:creationId xmlns:a16="http://schemas.microsoft.com/office/drawing/2014/main" id="{35330E8B-7DC4-43A9-BAB8-B417F75D7D6F}"/>
              </a:ext>
            </a:extLst>
          </p:cNvPr>
          <p:cNvSpPr txBox="1"/>
          <p:nvPr/>
        </p:nvSpPr>
        <p:spPr>
          <a:xfrm>
            <a:off x="3076385" y="2771317"/>
            <a:ext cx="57245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2.a </a:t>
            </a:r>
          </a:p>
        </p:txBody>
      </p:sp>
      <p:sp>
        <p:nvSpPr>
          <p:cNvPr id="16" name="TextBox 15">
            <a:extLst>
              <a:ext uri="{FF2B5EF4-FFF2-40B4-BE49-F238E27FC236}">
                <a16:creationId xmlns:a16="http://schemas.microsoft.com/office/drawing/2014/main" id="{073150EF-4D77-46A8-9FDB-BBBE53925B3C}"/>
              </a:ext>
            </a:extLst>
          </p:cNvPr>
          <p:cNvSpPr txBox="1"/>
          <p:nvPr/>
        </p:nvSpPr>
        <p:spPr>
          <a:xfrm>
            <a:off x="6494117" y="2755445"/>
            <a:ext cx="2626087"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Keep going! </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View</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the second slide for the same element, pause the presentation, and consider what additional statements </a:t>
            </a:r>
            <a:r>
              <a:rPr lang="en-US" dirty="0">
                <a:solidFill>
                  <a:prstClr val="black"/>
                </a:solidFill>
              </a:rPr>
              <a:t>could be included to refine the task specifications tool. </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F6B518C-0EAB-4020-BBCD-34BB1595DDC2}"/>
              </a:ext>
            </a:extLst>
          </p:cNvPr>
          <p:cNvSpPr txBox="1"/>
          <p:nvPr/>
        </p:nvSpPr>
        <p:spPr>
          <a:xfrm>
            <a:off x="3536646" y="2777254"/>
            <a:ext cx="2781152"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Get Started!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View</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the first slide, pause the presentation, and consider the correctness of the statements.</a:t>
            </a:r>
          </a:p>
        </p:txBody>
      </p:sp>
      <p:sp>
        <p:nvSpPr>
          <p:cNvPr id="21" name="TextBox 20">
            <a:extLst>
              <a:ext uri="{FF2B5EF4-FFF2-40B4-BE49-F238E27FC236}">
                <a16:creationId xmlns:a16="http://schemas.microsoft.com/office/drawing/2014/main" id="{55A84D8C-760F-4F23-B747-2B42E0593646}"/>
              </a:ext>
            </a:extLst>
          </p:cNvPr>
          <p:cNvSpPr txBox="1"/>
          <p:nvPr/>
        </p:nvSpPr>
        <p:spPr>
          <a:xfrm>
            <a:off x="3049614" y="4770929"/>
            <a:ext cx="572450" cy="369332"/>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prstClr val="black"/>
                </a:solidFill>
                <a:effectLst/>
                <a:uLnTx/>
                <a:uFillTx/>
                <a:latin typeface="Calibri" panose="020F0502020204030204"/>
              </a:defRPr>
            </a:lvl1pPr>
          </a:lstStyle>
          <a:p>
            <a:r>
              <a:rPr lang="en-US" dirty="0"/>
              <a:t>2.b </a:t>
            </a:r>
          </a:p>
        </p:txBody>
      </p:sp>
      <p:sp>
        <p:nvSpPr>
          <p:cNvPr id="15" name="TextBox 14">
            <a:extLst>
              <a:ext uri="{FF2B5EF4-FFF2-40B4-BE49-F238E27FC236}">
                <a16:creationId xmlns:a16="http://schemas.microsoft.com/office/drawing/2014/main" id="{136101BD-6693-40F5-B828-50CA4C4BCD56}"/>
              </a:ext>
            </a:extLst>
          </p:cNvPr>
          <p:cNvSpPr txBox="1"/>
          <p:nvPr/>
        </p:nvSpPr>
        <p:spPr>
          <a:xfrm>
            <a:off x="6025824" y="5098457"/>
            <a:ext cx="57245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3.b </a:t>
            </a:r>
          </a:p>
        </p:txBody>
      </p:sp>
      <p:sp>
        <p:nvSpPr>
          <p:cNvPr id="17" name="TextBox 16">
            <a:extLst>
              <a:ext uri="{FF2B5EF4-FFF2-40B4-BE49-F238E27FC236}">
                <a16:creationId xmlns:a16="http://schemas.microsoft.com/office/drawing/2014/main" id="{092CE6C8-0FC1-4871-8810-D528F802C6E0}"/>
              </a:ext>
            </a:extLst>
          </p:cNvPr>
          <p:cNvSpPr txBox="1"/>
          <p:nvPr/>
        </p:nvSpPr>
        <p:spPr>
          <a:xfrm>
            <a:off x="23796" y="4767130"/>
            <a:ext cx="572450" cy="384721"/>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prstClr val="black"/>
                </a:solidFill>
                <a:effectLst/>
                <a:uLnTx/>
                <a:uFillTx/>
                <a:latin typeface="Calibri" panose="020F0502020204030204"/>
              </a:defRPr>
            </a:lvl1pPr>
          </a:lstStyle>
          <a:p>
            <a:r>
              <a:rPr lang="en-US" dirty="0"/>
              <a:t>1.b.</a:t>
            </a:r>
          </a:p>
        </p:txBody>
      </p:sp>
      <p:pic>
        <p:nvPicPr>
          <p:cNvPr id="4" name="Picture 3" descr="Icon&#10;&#10;Description automatically generated">
            <a:extLst>
              <a:ext uri="{FF2B5EF4-FFF2-40B4-BE49-F238E27FC236}">
                <a16:creationId xmlns:a16="http://schemas.microsoft.com/office/drawing/2014/main" id="{DD74FE85-FBFB-4312-9938-2201B98DF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755" y="1399646"/>
            <a:ext cx="1382448" cy="1382448"/>
          </a:xfrm>
          <a:prstGeom prst="rect">
            <a:avLst/>
          </a:prstGeom>
        </p:spPr>
      </p:pic>
      <p:pic>
        <p:nvPicPr>
          <p:cNvPr id="7" name="Picture 6" descr="A close up of a logo&#10;&#10;Description automatically generated">
            <a:extLst>
              <a:ext uri="{FF2B5EF4-FFF2-40B4-BE49-F238E27FC236}">
                <a16:creationId xmlns:a16="http://schemas.microsoft.com/office/drawing/2014/main" id="{A146530E-105A-4BEE-8B87-B7083F90B3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8097" y="1009787"/>
            <a:ext cx="1892781" cy="1892781"/>
          </a:xfrm>
          <a:prstGeom prst="rect">
            <a:avLst/>
          </a:prstGeom>
        </p:spPr>
      </p:pic>
      <p:pic>
        <p:nvPicPr>
          <p:cNvPr id="19" name="Picture 18" descr="Icon&#10;&#10;Description automatically generated">
            <a:extLst>
              <a:ext uri="{FF2B5EF4-FFF2-40B4-BE49-F238E27FC236}">
                <a16:creationId xmlns:a16="http://schemas.microsoft.com/office/drawing/2014/main" id="{ED758D04-76C8-4BF4-8700-31AAB07E15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5320" y="1261908"/>
            <a:ext cx="1615993" cy="1615993"/>
          </a:xfrm>
          <a:prstGeom prst="rect">
            <a:avLst/>
          </a:prstGeom>
        </p:spPr>
      </p:pic>
      <p:pic>
        <p:nvPicPr>
          <p:cNvPr id="22" name="Picture 21" descr="Icon&#10;&#10;Description automatically generated">
            <a:extLst>
              <a:ext uri="{FF2B5EF4-FFF2-40B4-BE49-F238E27FC236}">
                <a16:creationId xmlns:a16="http://schemas.microsoft.com/office/drawing/2014/main" id="{12040D8B-A1D1-444E-A8C2-3C525F7B6B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4496" y="967321"/>
            <a:ext cx="2175392" cy="2175392"/>
          </a:xfrm>
          <a:prstGeom prst="rect">
            <a:avLst/>
          </a:prstGeom>
        </p:spPr>
      </p:pic>
      <p:sp>
        <p:nvSpPr>
          <p:cNvPr id="23" name="Rectangle 22">
            <a:extLst>
              <a:ext uri="{FF2B5EF4-FFF2-40B4-BE49-F238E27FC236}">
                <a16:creationId xmlns:a16="http://schemas.microsoft.com/office/drawing/2014/main" id="{3DEC4081-C8FF-4749-B350-6204AD640C8D}"/>
              </a:ext>
            </a:extLst>
          </p:cNvPr>
          <p:cNvSpPr/>
          <p:nvPr/>
        </p:nvSpPr>
        <p:spPr>
          <a:xfrm>
            <a:off x="462039" y="4767130"/>
            <a:ext cx="2792129" cy="2031325"/>
          </a:xfrm>
          <a:prstGeom prst="rect">
            <a:avLst/>
          </a:prstGeom>
        </p:spPr>
        <p:txBody>
          <a:bodyPr wrap="square">
            <a:spAutoFit/>
          </a:bodyPr>
          <a:lstStyle/>
          <a:p>
            <a:pPr lvl="0">
              <a:defRPr/>
            </a:pPr>
            <a:r>
              <a:rPr lang="en-US" b="1" dirty="0">
                <a:solidFill>
                  <a:prstClr val="black"/>
                </a:solidFill>
              </a:rPr>
              <a:t>Use</a:t>
            </a:r>
            <a:r>
              <a:rPr lang="en-US" dirty="0">
                <a:solidFill>
                  <a:prstClr val="black"/>
                </a:solidFill>
              </a:rPr>
              <a:t> these tools</a:t>
            </a:r>
            <a:r>
              <a:rPr lang="en-US" b="1" dirty="0">
                <a:solidFill>
                  <a:prstClr val="black"/>
                </a:solidFill>
              </a:rPr>
              <a:t> </a:t>
            </a:r>
            <a:r>
              <a:rPr lang="en-US" dirty="0">
                <a:solidFill>
                  <a:prstClr val="black"/>
                </a:solidFill>
              </a:rPr>
              <a:t>to check the correctness, or accuracy, and completeness of the statements associated with each element of the task specifications tool.</a:t>
            </a:r>
          </a:p>
        </p:txBody>
      </p:sp>
      <p:sp>
        <p:nvSpPr>
          <p:cNvPr id="24" name="Rectangle 23">
            <a:extLst>
              <a:ext uri="{FF2B5EF4-FFF2-40B4-BE49-F238E27FC236}">
                <a16:creationId xmlns:a16="http://schemas.microsoft.com/office/drawing/2014/main" id="{9428E5D9-F657-45D0-93C2-E3362B6DE16C}"/>
              </a:ext>
            </a:extLst>
          </p:cNvPr>
          <p:cNvSpPr/>
          <p:nvPr/>
        </p:nvSpPr>
        <p:spPr>
          <a:xfrm>
            <a:off x="3503895" y="4768255"/>
            <a:ext cx="2208702" cy="1477328"/>
          </a:xfrm>
          <a:prstGeom prst="rect">
            <a:avLst/>
          </a:prstGeom>
        </p:spPr>
        <p:txBody>
          <a:bodyPr wrap="square">
            <a:spAutoFit/>
          </a:bodyPr>
          <a:lstStyle/>
          <a:p>
            <a:pPr lvl="0">
              <a:defRPr/>
            </a:pPr>
            <a:r>
              <a:rPr lang="en-US" b="1" dirty="0">
                <a:solidFill>
                  <a:prstClr val="black"/>
                </a:solidFill>
              </a:rPr>
              <a:t>Eureka</a:t>
            </a:r>
            <a:r>
              <a:rPr lang="en-US" dirty="0">
                <a:solidFill>
                  <a:prstClr val="black"/>
                </a:solidFill>
              </a:rPr>
              <a:t>! </a:t>
            </a:r>
            <a:r>
              <a:rPr lang="en-US" b="1" dirty="0">
                <a:solidFill>
                  <a:prstClr val="black"/>
                </a:solidFill>
              </a:rPr>
              <a:t>Resume</a:t>
            </a:r>
            <a:r>
              <a:rPr lang="en-US" dirty="0">
                <a:solidFill>
                  <a:prstClr val="black"/>
                </a:solidFill>
              </a:rPr>
              <a:t> the presentation for a guided review of which statements are inaccurate and why. </a:t>
            </a:r>
          </a:p>
        </p:txBody>
      </p:sp>
      <p:sp>
        <p:nvSpPr>
          <p:cNvPr id="25" name="Rectangle 24">
            <a:extLst>
              <a:ext uri="{FF2B5EF4-FFF2-40B4-BE49-F238E27FC236}">
                <a16:creationId xmlns:a16="http://schemas.microsoft.com/office/drawing/2014/main" id="{2ECB0433-2020-45D4-97BB-537DF9087E69}"/>
              </a:ext>
            </a:extLst>
          </p:cNvPr>
          <p:cNvSpPr/>
          <p:nvPr/>
        </p:nvSpPr>
        <p:spPr>
          <a:xfrm>
            <a:off x="6494116" y="5099375"/>
            <a:ext cx="2626087" cy="1477328"/>
          </a:xfrm>
          <a:prstGeom prst="rect">
            <a:avLst/>
          </a:prstGeom>
        </p:spPr>
        <p:txBody>
          <a:bodyPr wrap="square">
            <a:spAutoFit/>
          </a:bodyPr>
          <a:lstStyle/>
          <a:p>
            <a:pPr lvl="0">
              <a:defRPr/>
            </a:pPr>
            <a:r>
              <a:rPr lang="en-US" b="1" dirty="0">
                <a:solidFill>
                  <a:prstClr val="black"/>
                </a:solidFill>
              </a:rPr>
              <a:t>Eureka</a:t>
            </a:r>
            <a:r>
              <a:rPr lang="en-US" dirty="0">
                <a:solidFill>
                  <a:prstClr val="black"/>
                </a:solidFill>
              </a:rPr>
              <a:t>! Resume the presentation for a guided review of additional statements that could be included and why. </a:t>
            </a:r>
          </a:p>
        </p:txBody>
      </p:sp>
    </p:spTree>
    <p:custDataLst>
      <p:tags r:id="rId1"/>
    </p:custDataLst>
    <p:extLst>
      <p:ext uri="{BB962C8B-B14F-4D97-AF65-F5344CB8AC3E}">
        <p14:creationId xmlns:p14="http://schemas.microsoft.com/office/powerpoint/2010/main" val="2640972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E57BEA-EED2-406E-BE37-3EB964CF3924}"/>
              </a:ext>
            </a:extLst>
          </p:cNvPr>
          <p:cNvSpPr>
            <a:spLocks noGrp="1"/>
          </p:cNvSpPr>
          <p:nvPr>
            <p:ph type="title"/>
          </p:nvPr>
        </p:nvSpPr>
        <p:spPr>
          <a:xfrm>
            <a:off x="457200" y="119337"/>
            <a:ext cx="8229600" cy="1143000"/>
          </a:xfrm>
        </p:spPr>
        <p:txBody>
          <a:bodyPr vert="horz" lIns="91440" tIns="45720" rIns="91440" bIns="45720" rtlCol="0" anchor="ctr">
            <a:noAutofit/>
          </a:bodyPr>
          <a:lstStyle/>
          <a:p>
            <a:pPr defTabSz="685783"/>
            <a:r>
              <a:rPr lang="en-US" dirty="0">
                <a:cs typeface="Calibri Light"/>
              </a:rPr>
              <a:t>Knowledge, Skills, and Abilities (KSAs)</a:t>
            </a:r>
          </a:p>
        </p:txBody>
      </p:sp>
      <p:graphicFrame>
        <p:nvGraphicFramePr>
          <p:cNvPr id="5" name="Table 4">
            <a:extLst>
              <a:ext uri="{FF2B5EF4-FFF2-40B4-BE49-F238E27FC236}">
                <a16:creationId xmlns:a16="http://schemas.microsoft.com/office/drawing/2014/main" id="{DC53A550-2DFC-4711-852C-C4E1C645A42E}"/>
              </a:ext>
            </a:extLst>
          </p:cNvPr>
          <p:cNvGraphicFramePr>
            <a:graphicFrameLocks noGrp="1"/>
          </p:cNvGraphicFramePr>
          <p:nvPr>
            <p:extLst>
              <p:ext uri="{D42A27DB-BD31-4B8C-83A1-F6EECF244321}">
                <p14:modId xmlns:p14="http://schemas.microsoft.com/office/powerpoint/2010/main" val="1323043487"/>
              </p:ext>
            </p:extLst>
          </p:nvPr>
        </p:nvGraphicFramePr>
        <p:xfrm>
          <a:off x="0" y="1320135"/>
          <a:ext cx="9144000" cy="5314581"/>
        </p:xfrm>
        <a:graphic>
          <a:graphicData uri="http://schemas.openxmlformats.org/drawingml/2006/table">
            <a:tbl>
              <a:tblPr firstRow="1" firstCol="1" bandRow="1"/>
              <a:tblGrid>
                <a:gridCol w="3456122">
                  <a:extLst>
                    <a:ext uri="{9D8B030D-6E8A-4147-A177-3AD203B41FA5}">
                      <a16:colId xmlns:a16="http://schemas.microsoft.com/office/drawing/2014/main" val="245169279"/>
                    </a:ext>
                  </a:extLst>
                </a:gridCol>
                <a:gridCol w="5687878">
                  <a:extLst>
                    <a:ext uri="{9D8B030D-6E8A-4147-A177-3AD203B41FA5}">
                      <a16:colId xmlns:a16="http://schemas.microsoft.com/office/drawing/2014/main" val="868906440"/>
                    </a:ext>
                  </a:extLst>
                </a:gridCol>
              </a:tblGrid>
              <a:tr h="383965">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Element</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2224810458"/>
                  </a:ext>
                </a:extLst>
              </a:tr>
              <a:tr h="1223250">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Performance Expectation</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Indicate the PE from the instructional sequence to be assessed.</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HS-ESS2-5. </a:t>
                      </a:r>
                      <a:r>
                        <a:rPr lang="en-US" sz="1600" dirty="0">
                          <a:effectLst/>
                          <a:latin typeface="Calibri" panose="020F0502020204030204" pitchFamily="34" charset="0"/>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59682867"/>
                  </a:ext>
                </a:extLst>
              </a:tr>
              <a:tr h="3707366">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Knowledge, Skills, &amp; Abilities (KSAs)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 statements which specify what is expected of students to demonstrate (i.e., knowledge, skills, and abilities) to provide evidence that they have learned one or more aspects of a PE.</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KSA1: </a:t>
                      </a:r>
                      <a:r>
                        <a:rPr lang="en-US" sz="1600" dirty="0">
                          <a:effectLst/>
                          <a:latin typeface="Calibri" panose="020F0502020204030204" pitchFamily="34" charset="0"/>
                          <a:ea typeface="Calibri" panose="020F0502020204030204" pitchFamily="34" charset="0"/>
                          <a:cs typeface="Calibri" panose="020F0502020204030204" pitchFamily="34" charset="0"/>
                        </a:rPr>
                        <a:t>Plan an investigation of the properties of water and their effects on Earth materials.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KSA2: </a:t>
                      </a:r>
                      <a:r>
                        <a:rPr lang="en-US" sz="1600" dirty="0">
                          <a:effectLst/>
                          <a:latin typeface="Calibri" panose="020F0502020204030204" pitchFamily="34" charset="0"/>
                          <a:ea typeface="Calibri" panose="020F0502020204030204" pitchFamily="34" charset="0"/>
                          <a:cs typeface="Calibri" panose="020F0502020204030204" pitchFamily="34" charset="0"/>
                        </a:rPr>
                        <a:t>Plan an investigation of the properties of water and their effects on surface processes.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KSA3: </a:t>
                      </a:r>
                      <a:r>
                        <a:rPr lang="en-US" sz="1600" dirty="0">
                          <a:effectLst/>
                          <a:latin typeface="Calibri" panose="020F0502020204030204" pitchFamily="34" charset="0"/>
                          <a:ea typeface="Calibri" panose="020F0502020204030204" pitchFamily="34" charset="0"/>
                          <a:cs typeface="Calibri" panose="020F0502020204030204" pitchFamily="34" charset="0"/>
                        </a:rPr>
                        <a:t>Plan and/or conduct an investigation of the properties of water and their effects on Earth materials.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KSA4: </a:t>
                      </a:r>
                      <a:r>
                        <a:rPr lang="en-US" sz="1600" dirty="0">
                          <a:effectLst/>
                          <a:latin typeface="Calibri" panose="020F0502020204030204" pitchFamily="34" charset="0"/>
                          <a:ea typeface="Calibri" panose="020F0502020204030204" pitchFamily="34" charset="0"/>
                          <a:cs typeface="Calibri" panose="020F0502020204030204" pitchFamily="34" charset="0"/>
                        </a:rPr>
                        <a:t>Plan and/or conduct an investigation of the properties of water and their effects on surface processes.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KSA5: </a:t>
                      </a:r>
                      <a:r>
                        <a:rPr lang="en-US" sz="1600" dirty="0">
                          <a:effectLst/>
                          <a:latin typeface="Calibri" panose="020F0502020204030204" pitchFamily="34" charset="0"/>
                          <a:ea typeface="Calibri" panose="020F0502020204030204" pitchFamily="34" charset="0"/>
                          <a:cs typeface="Calibri" panose="020F0502020204030204" pitchFamily="34" charset="0"/>
                        </a:rPr>
                        <a:t>Plan and/or conduct an investigation of the properties of water to measure the predicted effect of water on Earth’s materials or surface processes.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042130550"/>
                  </a:ext>
                </a:extLst>
              </a:tr>
            </a:tbl>
          </a:graphicData>
        </a:graphic>
      </p:graphicFrame>
    </p:spTree>
    <p:custDataLst>
      <p:tags r:id="rId1"/>
    </p:custDataLst>
    <p:extLst>
      <p:ext uri="{BB962C8B-B14F-4D97-AF65-F5344CB8AC3E}">
        <p14:creationId xmlns:p14="http://schemas.microsoft.com/office/powerpoint/2010/main" val="3013155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E57BEA-EED2-406E-BE37-3EB964CF3924}"/>
              </a:ext>
            </a:extLst>
          </p:cNvPr>
          <p:cNvSpPr>
            <a:spLocks noGrp="1"/>
          </p:cNvSpPr>
          <p:nvPr>
            <p:ph type="title"/>
          </p:nvPr>
        </p:nvSpPr>
        <p:spPr>
          <a:xfrm>
            <a:off x="85061" y="136520"/>
            <a:ext cx="8229600" cy="1143000"/>
          </a:xfrm>
        </p:spPr>
        <p:txBody>
          <a:bodyPr vert="horz" lIns="91440" tIns="45720" rIns="91440" bIns="45720" rtlCol="0" anchor="ctr">
            <a:noAutofit/>
          </a:bodyPr>
          <a:lstStyle/>
          <a:p>
            <a:pPr defTabSz="685783"/>
            <a:r>
              <a:rPr lang="en-US" dirty="0">
                <a:cs typeface="Calibri Light"/>
              </a:rPr>
              <a:t>Knowledge, Skills, and Abilities (KSAs)</a:t>
            </a:r>
          </a:p>
        </p:txBody>
      </p:sp>
      <p:graphicFrame>
        <p:nvGraphicFramePr>
          <p:cNvPr id="5" name="Table 4">
            <a:extLst>
              <a:ext uri="{FF2B5EF4-FFF2-40B4-BE49-F238E27FC236}">
                <a16:creationId xmlns:a16="http://schemas.microsoft.com/office/drawing/2014/main" id="{93E4C734-9DB5-45FF-9800-FBD0AEBCB3CA}"/>
              </a:ext>
            </a:extLst>
          </p:cNvPr>
          <p:cNvGraphicFramePr>
            <a:graphicFrameLocks noGrp="1"/>
          </p:cNvGraphicFramePr>
          <p:nvPr>
            <p:extLst>
              <p:ext uri="{D42A27DB-BD31-4B8C-83A1-F6EECF244321}">
                <p14:modId xmlns:p14="http://schemas.microsoft.com/office/powerpoint/2010/main" val="3750131963"/>
              </p:ext>
            </p:extLst>
          </p:nvPr>
        </p:nvGraphicFramePr>
        <p:xfrm>
          <a:off x="0" y="1320135"/>
          <a:ext cx="9144000" cy="5314581"/>
        </p:xfrm>
        <a:graphic>
          <a:graphicData uri="http://schemas.openxmlformats.org/drawingml/2006/table">
            <a:tbl>
              <a:tblPr firstRow="1" firstCol="1" bandRow="1"/>
              <a:tblGrid>
                <a:gridCol w="3456122">
                  <a:extLst>
                    <a:ext uri="{9D8B030D-6E8A-4147-A177-3AD203B41FA5}">
                      <a16:colId xmlns:a16="http://schemas.microsoft.com/office/drawing/2014/main" val="245169279"/>
                    </a:ext>
                  </a:extLst>
                </a:gridCol>
                <a:gridCol w="5687878">
                  <a:extLst>
                    <a:ext uri="{9D8B030D-6E8A-4147-A177-3AD203B41FA5}">
                      <a16:colId xmlns:a16="http://schemas.microsoft.com/office/drawing/2014/main" val="868906440"/>
                    </a:ext>
                  </a:extLst>
                </a:gridCol>
              </a:tblGrid>
              <a:tr h="383965">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Element</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endParaRPr lang="en-US" sz="1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2224810458"/>
                  </a:ext>
                </a:extLst>
              </a:tr>
              <a:tr h="1223250">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Performance Expectation</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Indicate the PE from the instructional sequence to be assessed.</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HS-ESS2-5. </a:t>
                      </a:r>
                      <a:r>
                        <a:rPr lang="en-US" sz="1600" dirty="0">
                          <a:effectLst/>
                          <a:latin typeface="Calibri" panose="020F0502020204030204" pitchFamily="34" charset="0"/>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959682867"/>
                  </a:ext>
                </a:extLst>
              </a:tr>
              <a:tr h="3707366">
                <a:tc>
                  <a:txBody>
                    <a:bodyPr/>
                    <a:lstStyle/>
                    <a:p>
                      <a:pPr marL="0" marR="0">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Knowledge, Skills, &amp; Abilities (KSAs)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 statements which specify what is expected of students to demonstrate (i.e., knowledge, skills, and abilities) to provide evidence that they have learned one or more aspects of a PE.</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KSA1: </a:t>
                      </a:r>
                      <a:r>
                        <a:rPr lang="en-US" sz="1600" dirty="0">
                          <a:effectLst/>
                          <a:latin typeface="Calibri" panose="020F0502020204030204" pitchFamily="34" charset="0"/>
                          <a:ea typeface="Calibri" panose="020F0502020204030204" pitchFamily="34" charset="0"/>
                          <a:cs typeface="Calibri" panose="020F0502020204030204" pitchFamily="34" charset="0"/>
                        </a:rPr>
                        <a:t>Plan an investigation of the properties of water and their effects on Earth materials.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KSA2: </a:t>
                      </a:r>
                      <a:r>
                        <a:rPr lang="en-US" sz="1600" dirty="0">
                          <a:effectLst/>
                          <a:latin typeface="Calibri" panose="020F0502020204030204" pitchFamily="34" charset="0"/>
                          <a:ea typeface="Calibri" panose="020F0502020204030204" pitchFamily="34" charset="0"/>
                          <a:cs typeface="Calibri" panose="020F0502020204030204" pitchFamily="34" charset="0"/>
                        </a:rPr>
                        <a:t>Plan an investigation of the properties of water and their effects on surface processes.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KSA3: </a:t>
                      </a:r>
                      <a:r>
                        <a:rPr lang="en-US" sz="1600" dirty="0">
                          <a:effectLst/>
                          <a:latin typeface="Calibri" panose="020F0502020204030204" pitchFamily="34" charset="0"/>
                          <a:ea typeface="Calibri" panose="020F0502020204030204" pitchFamily="34" charset="0"/>
                          <a:cs typeface="Calibri" panose="020F0502020204030204" pitchFamily="34" charset="0"/>
                        </a:rPr>
                        <a:t>Plan and/or conduct an investigation of the properties of water and their effects on Earth materials.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KSA4: </a:t>
                      </a:r>
                      <a:r>
                        <a:rPr lang="en-US" sz="1600" dirty="0">
                          <a:effectLst/>
                          <a:latin typeface="Calibri" panose="020F0502020204030204" pitchFamily="34" charset="0"/>
                          <a:ea typeface="Calibri" panose="020F0502020204030204" pitchFamily="34" charset="0"/>
                          <a:cs typeface="Calibri" panose="020F0502020204030204" pitchFamily="34" charset="0"/>
                        </a:rPr>
                        <a:t>Plan and/or conduct an investigation of the properties of water and their effects on surface processes.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Calibri" panose="020F0502020204030204" pitchFamily="34" charset="0"/>
                          <a:ea typeface="Calibri" panose="020F0502020204030204" pitchFamily="34" charset="0"/>
                          <a:cs typeface="Calibri" panose="020F0502020204030204" pitchFamily="34" charset="0"/>
                        </a:rPr>
                        <a:t>KSA5: </a:t>
                      </a:r>
                      <a:r>
                        <a:rPr lang="en-US" sz="1600" dirty="0">
                          <a:effectLst/>
                          <a:latin typeface="Calibri" panose="020F0502020204030204" pitchFamily="34" charset="0"/>
                          <a:ea typeface="Calibri" panose="020F0502020204030204" pitchFamily="34" charset="0"/>
                          <a:cs typeface="Calibri" panose="020F0502020204030204" pitchFamily="34" charset="0"/>
                        </a:rPr>
                        <a:t>Plan and/or conduct an investigation of the properties of water to measure the predicted effect of water on Earth’s materials or surface processes.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042130550"/>
                  </a:ext>
                </a:extLst>
              </a:tr>
            </a:tbl>
          </a:graphicData>
        </a:graphic>
      </p:graphicFrame>
      <p:graphicFrame>
        <p:nvGraphicFramePr>
          <p:cNvPr id="6" name="Table 5">
            <a:extLst>
              <a:ext uri="{FF2B5EF4-FFF2-40B4-BE49-F238E27FC236}">
                <a16:creationId xmlns:a16="http://schemas.microsoft.com/office/drawing/2014/main" id="{1A03474E-966A-4190-93E6-CB86D800C187}"/>
              </a:ext>
            </a:extLst>
          </p:cNvPr>
          <p:cNvGraphicFramePr>
            <a:graphicFrameLocks noGrp="1"/>
          </p:cNvGraphicFramePr>
          <p:nvPr>
            <p:extLst>
              <p:ext uri="{D42A27DB-BD31-4B8C-83A1-F6EECF244321}">
                <p14:modId xmlns:p14="http://schemas.microsoft.com/office/powerpoint/2010/main" val="3768517993"/>
              </p:ext>
            </p:extLst>
          </p:nvPr>
        </p:nvGraphicFramePr>
        <p:xfrm>
          <a:off x="0" y="1320135"/>
          <a:ext cx="9144000" cy="5320463"/>
        </p:xfrm>
        <a:graphic>
          <a:graphicData uri="http://schemas.openxmlformats.org/drawingml/2006/table">
            <a:tbl>
              <a:tblPr firstRow="1" firstCol="1" bandRow="1"/>
              <a:tblGrid>
                <a:gridCol w="3456122">
                  <a:extLst>
                    <a:ext uri="{9D8B030D-6E8A-4147-A177-3AD203B41FA5}">
                      <a16:colId xmlns:a16="http://schemas.microsoft.com/office/drawing/2014/main" val="245169279"/>
                    </a:ext>
                  </a:extLst>
                </a:gridCol>
                <a:gridCol w="5687878">
                  <a:extLst>
                    <a:ext uri="{9D8B030D-6E8A-4147-A177-3AD203B41FA5}">
                      <a16:colId xmlns:a16="http://schemas.microsoft.com/office/drawing/2014/main" val="868906440"/>
                    </a:ext>
                  </a:extLst>
                </a:gridCol>
              </a:tblGrid>
              <a:tr h="383965">
                <a:tc>
                  <a:txBody>
                    <a:bodyPr/>
                    <a:lstStyle/>
                    <a:p>
                      <a:pPr marL="0" marR="0" algn="ctr">
                        <a:spcBef>
                          <a:spcPts val="0"/>
                        </a:spcBef>
                        <a:spcAft>
                          <a:spcPts val="0"/>
                        </a:spcAft>
                      </a:pPr>
                      <a:r>
                        <a:rPr lang="en-US" sz="1600" b="1">
                          <a:effectLst/>
                          <a:latin typeface="+mn-lt"/>
                          <a:ea typeface="Calibri" panose="020F0502020204030204" pitchFamily="34" charset="0"/>
                          <a:cs typeface="Calibri" panose="020F0502020204030204" pitchFamily="34" charset="0"/>
                        </a:rPr>
                        <a:t>Element</a:t>
                      </a:r>
                      <a:endParaRPr lang="en-US" sz="16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dirty="0">
                          <a:solidFill>
                            <a:srgbClr val="000000"/>
                          </a:solidFill>
                          <a:effectLst/>
                          <a:latin typeface="+mn-lt"/>
                          <a:ea typeface="Calibri" panose="020F0502020204030204" pitchFamily="34" charset="0"/>
                          <a:cs typeface="Calibri" panose="020F0502020204030204" pitchFamily="34" charset="0"/>
                        </a:rPr>
                        <a:t>Description</a:t>
                      </a:r>
                      <a:endParaRPr lang="en-US" sz="1600" dirty="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2224810458"/>
                  </a:ext>
                </a:extLst>
              </a:tr>
              <a:tr h="1223250">
                <a:tc>
                  <a:txBody>
                    <a:bodyPr/>
                    <a:lstStyle/>
                    <a:p>
                      <a:pPr marL="0" marR="0">
                        <a:spcBef>
                          <a:spcPts val="0"/>
                        </a:spcBef>
                        <a:spcAft>
                          <a:spcPts val="0"/>
                        </a:spcAft>
                      </a:pPr>
                      <a:r>
                        <a:rPr lang="en-US" sz="1600" b="1">
                          <a:solidFill>
                            <a:srgbClr val="000000"/>
                          </a:solidFill>
                          <a:effectLst/>
                          <a:latin typeface="+mn-lt"/>
                          <a:ea typeface="Calibri" panose="020F0502020204030204" pitchFamily="34" charset="0"/>
                          <a:cs typeface="Calibri" panose="020F0502020204030204" pitchFamily="34" charset="0"/>
                        </a:rPr>
                        <a:t>Performance Expectation</a:t>
                      </a:r>
                      <a:endParaRPr lang="en-US" sz="160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a:solidFill>
                            <a:srgbClr val="000000"/>
                          </a:solidFill>
                          <a:effectLst/>
                          <a:latin typeface="+mn-lt"/>
                          <a:ea typeface="Calibri" panose="020F0502020204030204" pitchFamily="34" charset="0"/>
                          <a:cs typeface="Calibri" panose="020F0502020204030204" pitchFamily="34" charset="0"/>
                        </a:rPr>
                        <a:t>Indicate the PE from the instructional sequence to be assessed.</a:t>
                      </a:r>
                      <a:endParaRPr lang="en-US" sz="16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600" b="1" dirty="0">
                          <a:effectLst/>
                          <a:latin typeface="+mn-lt"/>
                          <a:ea typeface="Calibri" panose="020F0502020204030204" pitchFamily="34" charset="0"/>
                          <a:cs typeface="Calibri" panose="020F0502020204030204" pitchFamily="34" charset="0"/>
                        </a:rPr>
                        <a:t>HS-ESS2-5. </a:t>
                      </a:r>
                      <a:r>
                        <a:rPr lang="en-US" sz="1600" dirty="0">
                          <a:effectLst/>
                          <a:latin typeface="+mn-lt"/>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6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959682867"/>
                  </a:ext>
                </a:extLst>
              </a:tr>
              <a:tr h="3713248">
                <a:tc>
                  <a:txBody>
                    <a:bodyPr/>
                    <a:lstStyle/>
                    <a:p>
                      <a:pPr marL="0" marR="0">
                        <a:spcBef>
                          <a:spcPts val="0"/>
                        </a:spcBef>
                        <a:spcAft>
                          <a:spcPts val="0"/>
                        </a:spcAft>
                      </a:pPr>
                      <a:r>
                        <a:rPr lang="en-US" sz="1600" b="1" dirty="0">
                          <a:solidFill>
                            <a:srgbClr val="000000"/>
                          </a:solidFill>
                          <a:effectLst/>
                          <a:latin typeface="+mn-lt"/>
                          <a:ea typeface="Calibri" panose="020F0502020204030204" pitchFamily="34" charset="0"/>
                          <a:cs typeface="Calibri" panose="020F0502020204030204" pitchFamily="34" charset="0"/>
                        </a:rPr>
                        <a:t>Knowledge, Skills, &amp; Abilities (KSAs) </a:t>
                      </a:r>
                      <a:endParaRPr lang="en-US" sz="16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dirty="0">
                          <a:solidFill>
                            <a:srgbClr val="000000"/>
                          </a:solidFill>
                          <a:effectLst/>
                          <a:latin typeface="+mn-lt"/>
                          <a:ea typeface="Calibri" panose="020F0502020204030204" pitchFamily="34" charset="0"/>
                          <a:cs typeface="Calibri" panose="020F0502020204030204" pitchFamily="34" charset="0"/>
                        </a:rPr>
                        <a:t>Develop statements which specify what is expected of students to demonstrate (i.e., knowledge, skills, and abilities) to provide evidence that they have learned one or more aspects of a PE.</a:t>
                      </a:r>
                      <a:endParaRPr lang="en-US" sz="16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600" b="1" dirty="0">
                          <a:effectLst/>
                          <a:latin typeface="+mn-lt"/>
                          <a:ea typeface="Calibri" panose="020F0502020204030204" pitchFamily="34" charset="0"/>
                          <a:cs typeface="Calibri" panose="020F0502020204030204" pitchFamily="34" charset="0"/>
                        </a:rPr>
                        <a:t>KSA1: </a:t>
                      </a:r>
                      <a:r>
                        <a:rPr lang="en-US" sz="1600" dirty="0">
                          <a:effectLst/>
                          <a:latin typeface="+mn-lt"/>
                          <a:ea typeface="Calibri" panose="020F0502020204030204" pitchFamily="34" charset="0"/>
                          <a:cs typeface="Calibri" panose="020F0502020204030204" pitchFamily="34" charset="0"/>
                        </a:rPr>
                        <a:t>Plan an investigation of the properties of water and their effects on Earth materials.</a:t>
                      </a:r>
                      <a:endParaRPr lang="en-US" sz="16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mn-lt"/>
                          <a:ea typeface="Calibri" panose="020F0502020204030204" pitchFamily="34" charset="0"/>
                          <a:cs typeface="Calibri" panose="020F0502020204030204" pitchFamily="34" charset="0"/>
                        </a:rPr>
                        <a:t>KSA2: </a:t>
                      </a:r>
                      <a:r>
                        <a:rPr lang="en-US" sz="1600" dirty="0">
                          <a:effectLst/>
                          <a:latin typeface="+mn-lt"/>
                          <a:ea typeface="Calibri" panose="020F0502020204030204" pitchFamily="34" charset="0"/>
                          <a:cs typeface="Calibri" panose="020F0502020204030204" pitchFamily="34" charset="0"/>
                        </a:rPr>
                        <a:t>Plan an investigation of the properties of water and their effects on surface processes.</a:t>
                      </a:r>
                      <a:endParaRPr lang="en-US" sz="16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mn-lt"/>
                          <a:ea typeface="Calibri" panose="020F0502020204030204" pitchFamily="34" charset="0"/>
                          <a:cs typeface="Calibri" panose="020F0502020204030204" pitchFamily="34" charset="0"/>
                        </a:rPr>
                        <a:t>KSA3: </a:t>
                      </a:r>
                      <a:r>
                        <a:rPr lang="en-US" sz="1600" dirty="0">
                          <a:effectLst/>
                          <a:latin typeface="+mn-lt"/>
                          <a:ea typeface="Calibri" panose="020F0502020204030204" pitchFamily="34" charset="0"/>
                          <a:cs typeface="Calibri" panose="020F0502020204030204" pitchFamily="34" charset="0"/>
                        </a:rPr>
                        <a:t>Plan and/or conduct an investigation of the properties of water and their effects on Earth materials.</a:t>
                      </a:r>
                      <a:endParaRPr lang="en-US" sz="16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mn-lt"/>
                          <a:ea typeface="Calibri" panose="020F0502020204030204" pitchFamily="34" charset="0"/>
                          <a:cs typeface="Calibri" panose="020F0502020204030204" pitchFamily="34" charset="0"/>
                        </a:rPr>
                        <a:t>KSA4: </a:t>
                      </a:r>
                      <a:r>
                        <a:rPr lang="en-US" sz="1600" dirty="0">
                          <a:effectLst/>
                          <a:latin typeface="+mn-lt"/>
                          <a:ea typeface="Calibri" panose="020F0502020204030204" pitchFamily="34" charset="0"/>
                          <a:cs typeface="Calibri" panose="020F0502020204030204" pitchFamily="34" charset="0"/>
                        </a:rPr>
                        <a:t>Plan and/or conduct an investigation of the properties of water and their effects on surface processes.</a:t>
                      </a:r>
                      <a:endParaRPr lang="en-US" sz="16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b="1" dirty="0">
                          <a:effectLst/>
                          <a:latin typeface="+mn-lt"/>
                          <a:ea typeface="Calibri" panose="020F0502020204030204" pitchFamily="34" charset="0"/>
                          <a:cs typeface="Calibri" panose="020F0502020204030204" pitchFamily="34" charset="0"/>
                        </a:rPr>
                        <a:t>KSA5: </a:t>
                      </a:r>
                      <a:r>
                        <a:rPr lang="en-US" sz="1600" dirty="0">
                          <a:effectLst/>
                          <a:latin typeface="+mn-lt"/>
                          <a:ea typeface="Calibri" panose="020F0502020204030204" pitchFamily="34" charset="0"/>
                          <a:cs typeface="Calibri" panose="020F0502020204030204" pitchFamily="34" charset="0"/>
                        </a:rPr>
                        <a:t>Plan and/or conduct an investigation of the properties of water to measure the predicted effect of water on Earth’s materials or surface processes.</a:t>
                      </a:r>
                    </a:p>
                    <a:p>
                      <a:pPr marL="342900" marR="0" lvl="0" indent="-342900" algn="l" defTabSz="685766"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600" b="1" dirty="0">
                          <a:solidFill>
                            <a:srgbClr val="00B050"/>
                          </a:solidFill>
                          <a:effectLst/>
                          <a:latin typeface="+mn-lt"/>
                          <a:ea typeface="Times New Roman" panose="02020603050405020304" pitchFamily="18" charset="0"/>
                          <a:cs typeface="Calibri" panose="020F0502020204030204" pitchFamily="34" charset="0"/>
                        </a:rPr>
                        <a:t>KSA6: </a:t>
                      </a:r>
                      <a:r>
                        <a:rPr lang="en-US" sz="1600" i="0" dirty="0">
                          <a:solidFill>
                            <a:srgbClr val="00B050"/>
                          </a:solidFill>
                          <a:latin typeface="+mn-lt"/>
                        </a:rPr>
                        <a:t>Refine the plan to produce more accurate and precise data related to the connection between the properties of water and their effects on Earth materials and surface processes.</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2042130550"/>
                  </a:ext>
                </a:extLst>
              </a:tr>
            </a:tbl>
          </a:graphicData>
        </a:graphic>
      </p:graphicFrame>
      <p:sp>
        <p:nvSpPr>
          <p:cNvPr id="7" name="Slide Number Placeholder 5">
            <a:extLst>
              <a:ext uri="{FF2B5EF4-FFF2-40B4-BE49-F238E27FC236}">
                <a16:creationId xmlns:a16="http://schemas.microsoft.com/office/drawing/2014/main" id="{DD517272-2912-4D1E-AD5A-58AE5FE07EA5}"/>
              </a:ext>
            </a:extLst>
          </p:cNvPr>
          <p:cNvSpPr txBox="1">
            <a:spLocks/>
          </p:cNvSpPr>
          <p:nvPr>
            <p:custDataLst>
              <p:tags r:id="rId2"/>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7</a:t>
            </a:fld>
            <a:endParaRPr lang="en-US" sz="900" dirty="0"/>
          </a:p>
        </p:txBody>
      </p:sp>
    </p:spTree>
    <p:custDataLst>
      <p:tags r:id="rId1"/>
    </p:custDataLst>
    <p:extLst>
      <p:ext uri="{BB962C8B-B14F-4D97-AF65-F5344CB8AC3E}">
        <p14:creationId xmlns:p14="http://schemas.microsoft.com/office/powerpoint/2010/main" val="19992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E57B37-B005-495A-9210-124C09F27EF4}"/>
              </a:ext>
            </a:extLst>
          </p:cNvPr>
          <p:cNvSpPr>
            <a:spLocks noGrp="1"/>
          </p:cNvSpPr>
          <p:nvPr>
            <p:ph type="title"/>
          </p:nvPr>
        </p:nvSpPr>
        <p:spPr/>
        <p:txBody>
          <a:bodyPr vert="horz" lIns="91440" tIns="45720" rIns="91440" bIns="45720" rtlCol="0" anchor="ctr">
            <a:noAutofit/>
          </a:bodyPr>
          <a:lstStyle/>
          <a:p>
            <a:pPr defTabSz="685783"/>
            <a:r>
              <a:rPr lang="en-US" dirty="0">
                <a:cs typeface="Calibri Light"/>
              </a:rPr>
              <a:t>Student Demonstrations of Learning</a:t>
            </a:r>
          </a:p>
        </p:txBody>
      </p:sp>
      <p:graphicFrame>
        <p:nvGraphicFramePr>
          <p:cNvPr id="5" name="Table 4">
            <a:extLst>
              <a:ext uri="{FF2B5EF4-FFF2-40B4-BE49-F238E27FC236}">
                <a16:creationId xmlns:a16="http://schemas.microsoft.com/office/drawing/2014/main" id="{ADF3015D-FE5D-4335-BDAE-472CB76844DD}"/>
              </a:ext>
            </a:extLst>
          </p:cNvPr>
          <p:cNvGraphicFramePr>
            <a:graphicFrameLocks noGrp="1"/>
          </p:cNvGraphicFramePr>
          <p:nvPr>
            <p:extLst>
              <p:ext uri="{D42A27DB-BD31-4B8C-83A1-F6EECF244321}">
                <p14:modId xmlns:p14="http://schemas.microsoft.com/office/powerpoint/2010/main" val="776926291"/>
              </p:ext>
            </p:extLst>
          </p:nvPr>
        </p:nvGraphicFramePr>
        <p:xfrm>
          <a:off x="0" y="1162138"/>
          <a:ext cx="9144000" cy="5695861"/>
        </p:xfrm>
        <a:graphic>
          <a:graphicData uri="http://schemas.openxmlformats.org/drawingml/2006/table">
            <a:tbl>
              <a:tblPr firstRow="1" firstCol="1" bandRow="1"/>
              <a:tblGrid>
                <a:gridCol w="3147237">
                  <a:extLst>
                    <a:ext uri="{9D8B030D-6E8A-4147-A177-3AD203B41FA5}">
                      <a16:colId xmlns:a16="http://schemas.microsoft.com/office/drawing/2014/main" val="2498856242"/>
                    </a:ext>
                  </a:extLst>
                </a:gridCol>
                <a:gridCol w="5996763">
                  <a:extLst>
                    <a:ext uri="{9D8B030D-6E8A-4147-A177-3AD203B41FA5}">
                      <a16:colId xmlns:a16="http://schemas.microsoft.com/office/drawing/2014/main" val="181869558"/>
                    </a:ext>
                  </a:extLst>
                </a:gridCol>
              </a:tblGrid>
              <a:tr h="299782">
                <a:tc>
                  <a:txBody>
                    <a:bodyPr/>
                    <a:lstStyle/>
                    <a:p>
                      <a:pPr marL="0" marR="0" algn="ctr">
                        <a:spcBef>
                          <a:spcPts val="0"/>
                        </a:spcBef>
                        <a:spcAft>
                          <a:spcPts val="0"/>
                        </a:spcAft>
                      </a:pPr>
                      <a:r>
                        <a:rPr lang="en-US" sz="1600" b="1">
                          <a:effectLst/>
                          <a:latin typeface="+mn-lt"/>
                          <a:ea typeface="Calibri" panose="020F0502020204030204" pitchFamily="34" charset="0"/>
                          <a:cs typeface="Calibri" panose="020F0502020204030204" pitchFamily="34" charset="0"/>
                        </a:rPr>
                        <a:t>Element</a:t>
                      </a:r>
                      <a:endParaRPr lang="en-US" sz="16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a:solidFill>
                            <a:srgbClr val="000000"/>
                          </a:solidFill>
                          <a:effectLst/>
                          <a:latin typeface="+mn-lt"/>
                          <a:ea typeface="Calibri" panose="020F0502020204030204" pitchFamily="34" charset="0"/>
                          <a:cs typeface="Calibri" panose="020F0502020204030204" pitchFamily="34" charset="0"/>
                        </a:rPr>
                        <a:t>Description</a:t>
                      </a:r>
                      <a:endParaRPr lang="en-US" sz="16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386401872"/>
                  </a:ext>
                </a:extLst>
              </a:tr>
              <a:tr h="1199129">
                <a:tc>
                  <a:txBody>
                    <a:bodyPr/>
                    <a:lstStyle/>
                    <a:p>
                      <a:pPr marL="0" marR="0">
                        <a:spcBef>
                          <a:spcPts val="0"/>
                        </a:spcBef>
                        <a:spcAft>
                          <a:spcPts val="0"/>
                        </a:spcAft>
                      </a:pPr>
                      <a:r>
                        <a:rPr lang="en-US" sz="1600" b="1">
                          <a:solidFill>
                            <a:srgbClr val="000000"/>
                          </a:solidFill>
                          <a:effectLst/>
                          <a:latin typeface="+mn-lt"/>
                          <a:ea typeface="Calibri" panose="020F0502020204030204" pitchFamily="34" charset="0"/>
                          <a:cs typeface="Calibri" panose="020F0502020204030204" pitchFamily="34" charset="0"/>
                        </a:rPr>
                        <a:t>Performance Expectation</a:t>
                      </a:r>
                      <a:endParaRPr lang="en-US" sz="160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a:solidFill>
                            <a:srgbClr val="000000"/>
                          </a:solidFill>
                          <a:effectLst/>
                          <a:latin typeface="+mn-lt"/>
                          <a:ea typeface="Calibri" panose="020F0502020204030204" pitchFamily="34" charset="0"/>
                          <a:cs typeface="Calibri" panose="020F0502020204030204" pitchFamily="34" charset="0"/>
                        </a:rPr>
                        <a:t>Indicate the PE from the instructional sequence to be assessed.</a:t>
                      </a:r>
                      <a:endParaRPr lang="en-US" sz="16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600" b="1">
                          <a:effectLst/>
                          <a:latin typeface="+mn-lt"/>
                          <a:ea typeface="Calibri" panose="020F0502020204030204" pitchFamily="34" charset="0"/>
                          <a:cs typeface="Calibri" panose="020F0502020204030204" pitchFamily="34" charset="0"/>
                        </a:rPr>
                        <a:t>HS-ESS2-5. </a:t>
                      </a:r>
                      <a:r>
                        <a:rPr lang="en-US" sz="1600">
                          <a:effectLst/>
                          <a:latin typeface="+mn-lt"/>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6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726914933"/>
                  </a:ext>
                </a:extLst>
              </a:tr>
              <a:tr h="4196950">
                <a:tc>
                  <a:txBody>
                    <a:bodyPr/>
                    <a:lstStyle/>
                    <a:p>
                      <a:pPr marL="0" marR="0">
                        <a:spcBef>
                          <a:spcPts val="0"/>
                        </a:spcBef>
                        <a:spcAft>
                          <a:spcPts val="0"/>
                        </a:spcAft>
                      </a:pPr>
                      <a:r>
                        <a:rPr lang="en-US" sz="1600" b="1" dirty="0">
                          <a:solidFill>
                            <a:srgbClr val="000000"/>
                          </a:solidFill>
                          <a:effectLst/>
                          <a:latin typeface="+mn-lt"/>
                          <a:ea typeface="Calibri" panose="020F0502020204030204" pitchFamily="34" charset="0"/>
                          <a:cs typeface="Calibri" panose="020F0502020204030204" pitchFamily="34" charset="0"/>
                        </a:rPr>
                        <a:t>Student Demonstration of Learning</a:t>
                      </a:r>
                      <a:endParaRPr lang="en-US" sz="16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mn-lt"/>
                          <a:ea typeface="Calibri" panose="020F0502020204030204" pitchFamily="34" charset="0"/>
                          <a:cs typeface="Calibri" panose="020F0502020204030204" pitchFamily="34" charset="0"/>
                        </a:rPr>
                        <a:t>List what students should be able to do to demonstrate that they have met the KSA(s). </a:t>
                      </a:r>
                      <a:endParaRPr lang="en-US" sz="16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mn-lt"/>
                          <a:ea typeface="Calibri" panose="020F0502020204030204" pitchFamily="34" charset="0"/>
                          <a:cs typeface="Calibri" panose="020F0502020204030204" pitchFamily="34" charset="0"/>
                        </a:rPr>
                        <a:t>Define qualities of student performance that constitute student evidence.</a:t>
                      </a:r>
                      <a:endParaRPr lang="en-US" sz="16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Accurately and completely plans and conducts an investigation that provides evidence of the connection between the properties of water and its effects on Earth materials and/or surface processes</a:t>
                      </a:r>
                      <a:endParaRPr lang="en-US" sz="16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Develops a logical investigation plan and accurately describes the data that will be collected and the evidence to be derived from the data (i.e., properties of water, effect of the properties of water (e.g., energy transfer, mechanical effects, chemical effects))</a:t>
                      </a:r>
                    </a:p>
                    <a:p>
                      <a:pPr marL="342900" lvl="0" indent="-342900">
                        <a:buFont typeface="Symbol" panose="05050102010706020507" pitchFamily="18" charset="2"/>
                        <a:buChar char=""/>
                      </a:pPr>
                      <a:r>
                        <a:rPr lang="en-US" sz="1600" kern="1200" dirty="0">
                          <a:solidFill>
                            <a:schemeClr val="tx1"/>
                          </a:solidFill>
                          <a:latin typeface="+mn-lt"/>
                          <a:ea typeface="+mn-ea"/>
                          <a:cs typeface="+mn-cs"/>
                        </a:rPr>
                        <a:t>Constructs accurate and complete explanations of phenomena using knowledge of accepted scientific theory and linking it to models and evidence.</a:t>
                      </a:r>
                      <a:endParaRPr lang="en-US" sz="1600" dirty="0">
                        <a:solidFill>
                          <a:schemeClr val="tx1"/>
                        </a:solidFill>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Correctly describes how the data collected in an investigation will be relevant to determining the effect of water on Earth materials and/or surface processes</a:t>
                      </a:r>
                      <a:endParaRPr lang="en-US" sz="16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Correctly evaluates the accuracy and precision of the collected data</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160068900"/>
                  </a:ext>
                </a:extLst>
              </a:tr>
            </a:tbl>
          </a:graphicData>
        </a:graphic>
      </p:graphicFrame>
      <p:graphicFrame>
        <p:nvGraphicFramePr>
          <p:cNvPr id="6" name="Table 5">
            <a:extLst>
              <a:ext uri="{FF2B5EF4-FFF2-40B4-BE49-F238E27FC236}">
                <a16:creationId xmlns:a16="http://schemas.microsoft.com/office/drawing/2014/main" id="{64A88C0F-C4EC-4F5F-B13B-E5BC073B79A2}"/>
              </a:ext>
            </a:extLst>
          </p:cNvPr>
          <p:cNvGraphicFramePr>
            <a:graphicFrameLocks noGrp="1"/>
          </p:cNvGraphicFramePr>
          <p:nvPr>
            <p:extLst>
              <p:ext uri="{D42A27DB-BD31-4B8C-83A1-F6EECF244321}">
                <p14:modId xmlns:p14="http://schemas.microsoft.com/office/powerpoint/2010/main" val="898630077"/>
              </p:ext>
            </p:extLst>
          </p:nvPr>
        </p:nvGraphicFramePr>
        <p:xfrm>
          <a:off x="0" y="1162137"/>
          <a:ext cx="9144000" cy="5695861"/>
        </p:xfrm>
        <a:graphic>
          <a:graphicData uri="http://schemas.openxmlformats.org/drawingml/2006/table">
            <a:tbl>
              <a:tblPr firstRow="1" firstCol="1" bandRow="1"/>
              <a:tblGrid>
                <a:gridCol w="3147237">
                  <a:extLst>
                    <a:ext uri="{9D8B030D-6E8A-4147-A177-3AD203B41FA5}">
                      <a16:colId xmlns:a16="http://schemas.microsoft.com/office/drawing/2014/main" val="2498856242"/>
                    </a:ext>
                  </a:extLst>
                </a:gridCol>
                <a:gridCol w="5996763">
                  <a:extLst>
                    <a:ext uri="{9D8B030D-6E8A-4147-A177-3AD203B41FA5}">
                      <a16:colId xmlns:a16="http://schemas.microsoft.com/office/drawing/2014/main" val="181869558"/>
                    </a:ext>
                  </a:extLst>
                </a:gridCol>
              </a:tblGrid>
              <a:tr h="299782">
                <a:tc>
                  <a:txBody>
                    <a:bodyPr/>
                    <a:lstStyle/>
                    <a:p>
                      <a:pPr marL="0" marR="0" algn="ctr">
                        <a:spcBef>
                          <a:spcPts val="0"/>
                        </a:spcBef>
                        <a:spcAft>
                          <a:spcPts val="0"/>
                        </a:spcAft>
                      </a:pPr>
                      <a:r>
                        <a:rPr lang="en-US" sz="1600" b="1">
                          <a:effectLst/>
                          <a:latin typeface="+mn-lt"/>
                          <a:ea typeface="Calibri" panose="020F0502020204030204" pitchFamily="34" charset="0"/>
                          <a:cs typeface="Calibri" panose="020F0502020204030204" pitchFamily="34" charset="0"/>
                        </a:rPr>
                        <a:t>Element</a:t>
                      </a:r>
                      <a:endParaRPr lang="en-US" sz="16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a:solidFill>
                            <a:srgbClr val="000000"/>
                          </a:solidFill>
                          <a:effectLst/>
                          <a:latin typeface="+mn-lt"/>
                          <a:ea typeface="Calibri" panose="020F0502020204030204" pitchFamily="34" charset="0"/>
                          <a:cs typeface="Calibri" panose="020F0502020204030204" pitchFamily="34" charset="0"/>
                        </a:rPr>
                        <a:t>Description</a:t>
                      </a:r>
                      <a:endParaRPr lang="en-US" sz="16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386401872"/>
                  </a:ext>
                </a:extLst>
              </a:tr>
              <a:tr h="1199129">
                <a:tc>
                  <a:txBody>
                    <a:bodyPr/>
                    <a:lstStyle/>
                    <a:p>
                      <a:pPr marL="0" marR="0">
                        <a:spcBef>
                          <a:spcPts val="0"/>
                        </a:spcBef>
                        <a:spcAft>
                          <a:spcPts val="0"/>
                        </a:spcAft>
                      </a:pPr>
                      <a:r>
                        <a:rPr lang="en-US" sz="1600" b="1">
                          <a:solidFill>
                            <a:srgbClr val="000000"/>
                          </a:solidFill>
                          <a:effectLst/>
                          <a:latin typeface="+mn-lt"/>
                          <a:ea typeface="Calibri" panose="020F0502020204030204" pitchFamily="34" charset="0"/>
                          <a:cs typeface="Calibri" panose="020F0502020204030204" pitchFamily="34" charset="0"/>
                        </a:rPr>
                        <a:t>Performance Expectation</a:t>
                      </a:r>
                      <a:endParaRPr lang="en-US" sz="160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a:solidFill>
                            <a:srgbClr val="000000"/>
                          </a:solidFill>
                          <a:effectLst/>
                          <a:latin typeface="+mn-lt"/>
                          <a:ea typeface="Calibri" panose="020F0502020204030204" pitchFamily="34" charset="0"/>
                          <a:cs typeface="Calibri" panose="020F0502020204030204" pitchFamily="34" charset="0"/>
                        </a:rPr>
                        <a:t>Indicate the PE from the instructional sequence to be assessed.</a:t>
                      </a:r>
                      <a:endParaRPr lang="en-US" sz="16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600" b="1">
                          <a:effectLst/>
                          <a:latin typeface="+mn-lt"/>
                          <a:ea typeface="Calibri" panose="020F0502020204030204" pitchFamily="34" charset="0"/>
                          <a:cs typeface="Calibri" panose="020F0502020204030204" pitchFamily="34" charset="0"/>
                        </a:rPr>
                        <a:t>HS-ESS2-5. </a:t>
                      </a:r>
                      <a:r>
                        <a:rPr lang="en-US" sz="1600">
                          <a:effectLst/>
                          <a:latin typeface="+mn-lt"/>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6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726914933"/>
                  </a:ext>
                </a:extLst>
              </a:tr>
              <a:tr h="4196950">
                <a:tc>
                  <a:txBody>
                    <a:bodyPr/>
                    <a:lstStyle/>
                    <a:p>
                      <a:pPr marL="0" marR="0">
                        <a:spcBef>
                          <a:spcPts val="0"/>
                        </a:spcBef>
                        <a:spcAft>
                          <a:spcPts val="0"/>
                        </a:spcAft>
                      </a:pPr>
                      <a:r>
                        <a:rPr lang="en-US" sz="1600" b="1" dirty="0">
                          <a:solidFill>
                            <a:srgbClr val="000000"/>
                          </a:solidFill>
                          <a:effectLst/>
                          <a:latin typeface="+mn-lt"/>
                          <a:ea typeface="Calibri" panose="020F0502020204030204" pitchFamily="34" charset="0"/>
                          <a:cs typeface="Calibri" panose="020F0502020204030204" pitchFamily="34" charset="0"/>
                        </a:rPr>
                        <a:t>Student Demonstration of Learning</a:t>
                      </a:r>
                      <a:endParaRPr lang="en-US" sz="16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mn-lt"/>
                          <a:ea typeface="Calibri" panose="020F0502020204030204" pitchFamily="34" charset="0"/>
                          <a:cs typeface="Calibri" panose="020F0502020204030204" pitchFamily="34" charset="0"/>
                        </a:rPr>
                        <a:t>List what students should be able to do to demonstrate that they have met the KSA(s). </a:t>
                      </a:r>
                      <a:endParaRPr lang="en-US" sz="16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mn-lt"/>
                          <a:ea typeface="Calibri" panose="020F0502020204030204" pitchFamily="34" charset="0"/>
                          <a:cs typeface="Calibri" panose="020F0502020204030204" pitchFamily="34" charset="0"/>
                        </a:rPr>
                        <a:t>Define qualities of student performance that constitute student evidence.</a:t>
                      </a:r>
                      <a:endParaRPr lang="en-US" sz="16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Accurately and completely plans and conducts an investigation that provides evidence of the connection between the properties of water and its effects on Earth materials and/or surface processes</a:t>
                      </a:r>
                      <a:endParaRPr lang="en-US" sz="16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Develops a logical investigation plan and accurately describes the data that will be collected and the evidence to be derived from the data (i.e., properties of water, effect of the properties of water (e.g., energy transfer, mechanical effects, chemical effects))</a:t>
                      </a:r>
                    </a:p>
                    <a:p>
                      <a:pPr marL="342900" lvl="0" indent="-342900">
                        <a:buFont typeface="Symbol" panose="05050102010706020507" pitchFamily="18" charset="2"/>
                        <a:buChar char=""/>
                      </a:pPr>
                      <a:r>
                        <a:rPr lang="en-US" sz="1600" strike="sngStrike" kern="1200" dirty="0">
                          <a:solidFill>
                            <a:srgbClr val="FF0000"/>
                          </a:solidFill>
                          <a:latin typeface="+mn-lt"/>
                          <a:ea typeface="+mn-ea"/>
                          <a:cs typeface="+mn-cs"/>
                        </a:rPr>
                        <a:t>Constructs accurate and complete explanations of phenomena using knowledge of accepted scientific theory and linking it to models and evidence.</a:t>
                      </a:r>
                      <a:endParaRPr lang="en-US" sz="1600" strike="sngStrike" dirty="0">
                        <a:solidFill>
                          <a:srgbClr val="FF0000"/>
                        </a:solidFill>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Correctly describes how the data collected in an investigation will be relevant to determining the effect of water on Earth materials and/or surface processes</a:t>
                      </a:r>
                      <a:endParaRPr lang="en-US" sz="16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Correctly evaluates the accuracy and precision of the collected data</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160068900"/>
                  </a:ext>
                </a:extLst>
              </a:tr>
            </a:tbl>
          </a:graphicData>
        </a:graphic>
      </p:graphicFrame>
      <p:sp>
        <p:nvSpPr>
          <p:cNvPr id="7" name="Slide Number Placeholder 5">
            <a:extLst>
              <a:ext uri="{FF2B5EF4-FFF2-40B4-BE49-F238E27FC236}">
                <a16:creationId xmlns:a16="http://schemas.microsoft.com/office/drawing/2014/main" id="{7C1A8240-BE08-4F7C-A0AE-03421D158384}"/>
              </a:ext>
            </a:extLst>
          </p:cNvPr>
          <p:cNvSpPr txBox="1">
            <a:spLocks/>
          </p:cNvSpPr>
          <p:nvPr>
            <p:custDataLst>
              <p:tags r:id="rId2"/>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8</a:t>
            </a:fld>
            <a:endParaRPr lang="en-US" sz="900" dirty="0"/>
          </a:p>
        </p:txBody>
      </p:sp>
    </p:spTree>
    <p:custDataLst>
      <p:tags r:id="rId1"/>
    </p:custDataLst>
    <p:extLst>
      <p:ext uri="{BB962C8B-B14F-4D97-AF65-F5344CB8AC3E}">
        <p14:creationId xmlns:p14="http://schemas.microsoft.com/office/powerpoint/2010/main" val="35003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E57B37-B005-495A-9210-124C09F27EF4}"/>
              </a:ext>
            </a:extLst>
          </p:cNvPr>
          <p:cNvSpPr>
            <a:spLocks noGrp="1"/>
          </p:cNvSpPr>
          <p:nvPr>
            <p:ph type="title"/>
          </p:nvPr>
        </p:nvSpPr>
        <p:spPr>
          <a:xfrm>
            <a:off x="457200" y="0"/>
            <a:ext cx="8229600" cy="1143000"/>
          </a:xfrm>
        </p:spPr>
        <p:txBody>
          <a:bodyPr vert="horz" lIns="91440" tIns="45720" rIns="91440" bIns="45720" rtlCol="0" anchor="ctr">
            <a:noAutofit/>
          </a:bodyPr>
          <a:lstStyle/>
          <a:p>
            <a:pPr defTabSz="685783"/>
            <a:r>
              <a:rPr lang="en-US" dirty="0">
                <a:cs typeface="Calibri Light"/>
              </a:rPr>
              <a:t>Student Demonstrations of Learning</a:t>
            </a:r>
          </a:p>
        </p:txBody>
      </p:sp>
      <p:sp>
        <p:nvSpPr>
          <p:cNvPr id="9" name="Slide Number Placeholder 5">
            <a:extLst>
              <a:ext uri="{FF2B5EF4-FFF2-40B4-BE49-F238E27FC236}">
                <a16:creationId xmlns:a16="http://schemas.microsoft.com/office/drawing/2014/main" id="{59D6AD7A-6E35-42A7-BE58-AE5F26A90A2F}"/>
              </a:ext>
            </a:extLst>
          </p:cNvPr>
          <p:cNvSpPr txBox="1">
            <a:spLocks/>
          </p:cNvSpPr>
          <p:nvPr>
            <p:custDataLst>
              <p:tags r:id="rId2"/>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9</a:t>
            </a:fld>
            <a:endParaRPr lang="en-US" sz="900" dirty="0"/>
          </a:p>
        </p:txBody>
      </p:sp>
      <p:graphicFrame>
        <p:nvGraphicFramePr>
          <p:cNvPr id="10" name="Table 9">
            <a:extLst>
              <a:ext uri="{FF2B5EF4-FFF2-40B4-BE49-F238E27FC236}">
                <a16:creationId xmlns:a16="http://schemas.microsoft.com/office/drawing/2014/main" id="{62916348-E449-4A2E-96EC-6AE444DFE7AE}"/>
              </a:ext>
            </a:extLst>
          </p:cNvPr>
          <p:cNvGraphicFramePr>
            <a:graphicFrameLocks noGrp="1"/>
          </p:cNvGraphicFramePr>
          <p:nvPr>
            <p:extLst>
              <p:ext uri="{D42A27DB-BD31-4B8C-83A1-F6EECF244321}">
                <p14:modId xmlns:p14="http://schemas.microsoft.com/office/powerpoint/2010/main" val="1354316940"/>
              </p:ext>
            </p:extLst>
          </p:nvPr>
        </p:nvGraphicFramePr>
        <p:xfrm>
          <a:off x="0" y="1025619"/>
          <a:ext cx="9144000" cy="5695861"/>
        </p:xfrm>
        <a:graphic>
          <a:graphicData uri="http://schemas.openxmlformats.org/drawingml/2006/table">
            <a:tbl>
              <a:tblPr firstRow="1" firstCol="1" bandRow="1"/>
              <a:tblGrid>
                <a:gridCol w="3147237">
                  <a:extLst>
                    <a:ext uri="{9D8B030D-6E8A-4147-A177-3AD203B41FA5}">
                      <a16:colId xmlns:a16="http://schemas.microsoft.com/office/drawing/2014/main" val="2498856242"/>
                    </a:ext>
                  </a:extLst>
                </a:gridCol>
                <a:gridCol w="5996763">
                  <a:extLst>
                    <a:ext uri="{9D8B030D-6E8A-4147-A177-3AD203B41FA5}">
                      <a16:colId xmlns:a16="http://schemas.microsoft.com/office/drawing/2014/main" val="181869558"/>
                    </a:ext>
                  </a:extLst>
                </a:gridCol>
              </a:tblGrid>
              <a:tr h="299782">
                <a:tc>
                  <a:txBody>
                    <a:bodyPr/>
                    <a:lstStyle/>
                    <a:p>
                      <a:pPr marL="0" marR="0" algn="ctr">
                        <a:spcBef>
                          <a:spcPts val="0"/>
                        </a:spcBef>
                        <a:spcAft>
                          <a:spcPts val="0"/>
                        </a:spcAft>
                      </a:pPr>
                      <a:r>
                        <a:rPr lang="en-US" sz="1600" b="1" dirty="0">
                          <a:effectLst/>
                          <a:latin typeface="+mn-lt"/>
                          <a:ea typeface="Calibri" panose="020F0502020204030204" pitchFamily="34" charset="0"/>
                          <a:cs typeface="Calibri" panose="020F0502020204030204" pitchFamily="34" charset="0"/>
                        </a:rPr>
                        <a:t>Element</a:t>
                      </a:r>
                      <a:endParaRPr lang="en-US" sz="1600" dirty="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a:solidFill>
                            <a:srgbClr val="000000"/>
                          </a:solidFill>
                          <a:effectLst/>
                          <a:latin typeface="+mn-lt"/>
                          <a:ea typeface="Calibri" panose="020F0502020204030204" pitchFamily="34" charset="0"/>
                          <a:cs typeface="Calibri" panose="020F0502020204030204" pitchFamily="34" charset="0"/>
                        </a:rPr>
                        <a:t>Description</a:t>
                      </a:r>
                      <a:endParaRPr lang="en-US" sz="16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386401872"/>
                  </a:ext>
                </a:extLst>
              </a:tr>
              <a:tr h="1199129">
                <a:tc>
                  <a:txBody>
                    <a:bodyPr/>
                    <a:lstStyle/>
                    <a:p>
                      <a:pPr marL="0" marR="0">
                        <a:spcBef>
                          <a:spcPts val="0"/>
                        </a:spcBef>
                        <a:spcAft>
                          <a:spcPts val="0"/>
                        </a:spcAft>
                      </a:pPr>
                      <a:r>
                        <a:rPr lang="en-US" sz="1600" b="1">
                          <a:solidFill>
                            <a:srgbClr val="000000"/>
                          </a:solidFill>
                          <a:effectLst/>
                          <a:latin typeface="+mn-lt"/>
                          <a:ea typeface="Calibri" panose="020F0502020204030204" pitchFamily="34" charset="0"/>
                          <a:cs typeface="Calibri" panose="020F0502020204030204" pitchFamily="34" charset="0"/>
                        </a:rPr>
                        <a:t>Performance Expectation</a:t>
                      </a:r>
                      <a:endParaRPr lang="en-US" sz="160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a:solidFill>
                            <a:srgbClr val="000000"/>
                          </a:solidFill>
                          <a:effectLst/>
                          <a:latin typeface="+mn-lt"/>
                          <a:ea typeface="Calibri" panose="020F0502020204030204" pitchFamily="34" charset="0"/>
                          <a:cs typeface="Calibri" panose="020F0502020204030204" pitchFamily="34" charset="0"/>
                        </a:rPr>
                        <a:t>Indicate the PE from the instructional sequence to be assessed.</a:t>
                      </a:r>
                      <a:endParaRPr lang="en-US" sz="16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600" b="1">
                          <a:effectLst/>
                          <a:latin typeface="+mn-lt"/>
                          <a:ea typeface="Calibri" panose="020F0502020204030204" pitchFamily="34" charset="0"/>
                          <a:cs typeface="Calibri" panose="020F0502020204030204" pitchFamily="34" charset="0"/>
                        </a:rPr>
                        <a:t>HS-ESS2-5. </a:t>
                      </a:r>
                      <a:r>
                        <a:rPr lang="en-US" sz="1600">
                          <a:effectLst/>
                          <a:latin typeface="+mn-lt"/>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6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726914933"/>
                  </a:ext>
                </a:extLst>
              </a:tr>
              <a:tr h="4196950">
                <a:tc>
                  <a:txBody>
                    <a:bodyPr/>
                    <a:lstStyle/>
                    <a:p>
                      <a:pPr marL="0" marR="0">
                        <a:spcBef>
                          <a:spcPts val="0"/>
                        </a:spcBef>
                        <a:spcAft>
                          <a:spcPts val="0"/>
                        </a:spcAft>
                      </a:pPr>
                      <a:r>
                        <a:rPr lang="en-US" sz="1600" b="1" dirty="0">
                          <a:solidFill>
                            <a:srgbClr val="000000"/>
                          </a:solidFill>
                          <a:effectLst/>
                          <a:latin typeface="+mn-lt"/>
                          <a:ea typeface="Calibri" panose="020F0502020204030204" pitchFamily="34" charset="0"/>
                          <a:cs typeface="Calibri" panose="020F0502020204030204" pitchFamily="34" charset="0"/>
                        </a:rPr>
                        <a:t>Student Demonstration of Learning</a:t>
                      </a:r>
                      <a:endParaRPr lang="en-US" sz="16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mn-lt"/>
                          <a:ea typeface="Calibri" panose="020F0502020204030204" pitchFamily="34" charset="0"/>
                          <a:cs typeface="Calibri" panose="020F0502020204030204" pitchFamily="34" charset="0"/>
                        </a:rPr>
                        <a:t>List what students should be able to do to demonstrate that they have met the KSA(s). </a:t>
                      </a:r>
                      <a:endParaRPr lang="en-US" sz="16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mn-lt"/>
                          <a:ea typeface="Calibri" panose="020F0502020204030204" pitchFamily="34" charset="0"/>
                          <a:cs typeface="Calibri" panose="020F0502020204030204" pitchFamily="34" charset="0"/>
                        </a:rPr>
                        <a:t>Define qualities of student performance that constitute student evidence.</a:t>
                      </a:r>
                      <a:endParaRPr lang="en-US" sz="16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Accurately and completely plans and conducts an investigation that provides evidence of the connection between the properties of water and its effects on Earth materials and/or surface processes</a:t>
                      </a:r>
                      <a:endParaRPr lang="en-US" sz="16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Develops a logical investigation plan and accurately describes the data that will be collected and the evidence to be derived from the data (i.e., properties of water, effect of the properties of water (e.g., energy transfer, mechanical effects, chemical effects))</a:t>
                      </a:r>
                    </a:p>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Correctly describes how the data collected in an investigation will be relevant to determining the effect of water on Earth materials and/or surface processes</a:t>
                      </a:r>
                      <a:endParaRPr lang="en-US" sz="16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Correctly evaluates the accuracy and precision of the collected data</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160068900"/>
                  </a:ext>
                </a:extLst>
              </a:tr>
            </a:tbl>
          </a:graphicData>
        </a:graphic>
      </p:graphicFrame>
      <p:graphicFrame>
        <p:nvGraphicFramePr>
          <p:cNvPr id="8" name="Table 7">
            <a:extLst>
              <a:ext uri="{FF2B5EF4-FFF2-40B4-BE49-F238E27FC236}">
                <a16:creationId xmlns:a16="http://schemas.microsoft.com/office/drawing/2014/main" id="{BDF44664-E8DC-4F45-AF91-E2CB36AED2F7}"/>
              </a:ext>
            </a:extLst>
          </p:cNvPr>
          <p:cNvGraphicFramePr>
            <a:graphicFrameLocks noGrp="1"/>
          </p:cNvGraphicFramePr>
          <p:nvPr>
            <p:extLst>
              <p:ext uri="{D42A27DB-BD31-4B8C-83A1-F6EECF244321}">
                <p14:modId xmlns:p14="http://schemas.microsoft.com/office/powerpoint/2010/main" val="959309978"/>
              </p:ext>
            </p:extLst>
          </p:nvPr>
        </p:nvGraphicFramePr>
        <p:xfrm>
          <a:off x="0" y="1025618"/>
          <a:ext cx="9144000" cy="5695861"/>
        </p:xfrm>
        <a:graphic>
          <a:graphicData uri="http://schemas.openxmlformats.org/drawingml/2006/table">
            <a:tbl>
              <a:tblPr firstRow="1" firstCol="1" bandRow="1"/>
              <a:tblGrid>
                <a:gridCol w="3147237">
                  <a:extLst>
                    <a:ext uri="{9D8B030D-6E8A-4147-A177-3AD203B41FA5}">
                      <a16:colId xmlns:a16="http://schemas.microsoft.com/office/drawing/2014/main" val="2498856242"/>
                    </a:ext>
                  </a:extLst>
                </a:gridCol>
                <a:gridCol w="5996763">
                  <a:extLst>
                    <a:ext uri="{9D8B030D-6E8A-4147-A177-3AD203B41FA5}">
                      <a16:colId xmlns:a16="http://schemas.microsoft.com/office/drawing/2014/main" val="181869558"/>
                    </a:ext>
                  </a:extLst>
                </a:gridCol>
              </a:tblGrid>
              <a:tr h="299782">
                <a:tc>
                  <a:txBody>
                    <a:bodyPr/>
                    <a:lstStyle/>
                    <a:p>
                      <a:pPr marL="0" marR="0" algn="ctr">
                        <a:spcBef>
                          <a:spcPts val="0"/>
                        </a:spcBef>
                        <a:spcAft>
                          <a:spcPts val="0"/>
                        </a:spcAft>
                      </a:pPr>
                      <a:r>
                        <a:rPr lang="en-US" sz="1600" b="1">
                          <a:effectLst/>
                          <a:latin typeface="+mn-lt"/>
                          <a:ea typeface="Calibri" panose="020F0502020204030204" pitchFamily="34" charset="0"/>
                          <a:cs typeface="Calibri" panose="020F0502020204030204" pitchFamily="34" charset="0"/>
                        </a:rPr>
                        <a:t>Element</a:t>
                      </a:r>
                      <a:endParaRPr lang="en-US" sz="16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600" b="1">
                          <a:solidFill>
                            <a:srgbClr val="000000"/>
                          </a:solidFill>
                          <a:effectLst/>
                          <a:latin typeface="+mn-lt"/>
                          <a:ea typeface="Calibri" panose="020F0502020204030204" pitchFamily="34" charset="0"/>
                          <a:cs typeface="Calibri" panose="020F0502020204030204" pitchFamily="34" charset="0"/>
                        </a:rPr>
                        <a:t>Description</a:t>
                      </a:r>
                      <a:endParaRPr lang="en-US" sz="1600">
                        <a:effectLst/>
                        <a:latin typeface="+mn-lt"/>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386401872"/>
                  </a:ext>
                </a:extLst>
              </a:tr>
              <a:tr h="1199129">
                <a:tc>
                  <a:txBody>
                    <a:bodyPr/>
                    <a:lstStyle/>
                    <a:p>
                      <a:pPr marL="0" marR="0">
                        <a:spcBef>
                          <a:spcPts val="0"/>
                        </a:spcBef>
                        <a:spcAft>
                          <a:spcPts val="0"/>
                        </a:spcAft>
                      </a:pPr>
                      <a:r>
                        <a:rPr lang="en-US" sz="1600" b="1">
                          <a:solidFill>
                            <a:srgbClr val="000000"/>
                          </a:solidFill>
                          <a:effectLst/>
                          <a:latin typeface="+mn-lt"/>
                          <a:ea typeface="Calibri" panose="020F0502020204030204" pitchFamily="34" charset="0"/>
                          <a:cs typeface="Calibri" panose="020F0502020204030204" pitchFamily="34" charset="0"/>
                        </a:rPr>
                        <a:t>Performance Expectation</a:t>
                      </a:r>
                      <a:endParaRPr lang="en-US" sz="160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300"/>
                        </a:spcAft>
                        <a:buFont typeface="Symbol" panose="05050102010706020507" pitchFamily="18" charset="2"/>
                        <a:buChar char=""/>
                      </a:pPr>
                      <a:r>
                        <a:rPr lang="en-US" sz="1600">
                          <a:solidFill>
                            <a:srgbClr val="000000"/>
                          </a:solidFill>
                          <a:effectLst/>
                          <a:latin typeface="+mn-lt"/>
                          <a:ea typeface="Calibri" panose="020F0502020204030204" pitchFamily="34" charset="0"/>
                          <a:cs typeface="Calibri" panose="020F0502020204030204" pitchFamily="34" charset="0"/>
                        </a:rPr>
                        <a:t>Indicate the PE from the instructional sequence to be assessed.</a:t>
                      </a:r>
                      <a:endParaRPr lang="en-US" sz="16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600" b="1">
                          <a:effectLst/>
                          <a:latin typeface="+mn-lt"/>
                          <a:ea typeface="Calibri" panose="020F0502020204030204" pitchFamily="34" charset="0"/>
                          <a:cs typeface="Calibri" panose="020F0502020204030204" pitchFamily="34" charset="0"/>
                        </a:rPr>
                        <a:t>HS-ESS2-5. </a:t>
                      </a:r>
                      <a:r>
                        <a:rPr lang="en-US" sz="1600">
                          <a:effectLst/>
                          <a:latin typeface="+mn-lt"/>
                          <a:ea typeface="Calibri" panose="020F0502020204030204" pitchFamily="34" charset="0"/>
                          <a:cs typeface="Calibri" panose="020F0502020204030204" pitchFamily="34" charset="0"/>
                        </a:rPr>
                        <a:t>Plan and conduct an investigation of the properties of water and their effects on Earth materials and surface processes.</a:t>
                      </a:r>
                      <a:endParaRPr lang="en-US" sz="160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726914933"/>
                  </a:ext>
                </a:extLst>
              </a:tr>
              <a:tr h="4196950">
                <a:tc>
                  <a:txBody>
                    <a:bodyPr/>
                    <a:lstStyle/>
                    <a:p>
                      <a:pPr marL="0" marR="0">
                        <a:spcBef>
                          <a:spcPts val="0"/>
                        </a:spcBef>
                        <a:spcAft>
                          <a:spcPts val="0"/>
                        </a:spcAft>
                      </a:pPr>
                      <a:r>
                        <a:rPr lang="en-US" sz="1600" b="1" dirty="0">
                          <a:solidFill>
                            <a:srgbClr val="000000"/>
                          </a:solidFill>
                          <a:effectLst/>
                          <a:latin typeface="+mn-lt"/>
                          <a:ea typeface="Calibri" panose="020F0502020204030204" pitchFamily="34" charset="0"/>
                          <a:cs typeface="Calibri" panose="020F0502020204030204" pitchFamily="34" charset="0"/>
                        </a:rPr>
                        <a:t>Student Demonstration of Learning</a:t>
                      </a:r>
                      <a:endParaRPr lang="en-US" sz="16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mn-lt"/>
                          <a:ea typeface="Calibri" panose="020F0502020204030204" pitchFamily="34" charset="0"/>
                          <a:cs typeface="Calibri" panose="020F0502020204030204" pitchFamily="34" charset="0"/>
                        </a:rPr>
                        <a:t>List what students should be able to do to demonstrate that they have met the KSA(s). </a:t>
                      </a:r>
                      <a:endParaRPr lang="en-US" sz="1600" dirty="0">
                        <a:effectLst/>
                        <a:latin typeface="+mn-lt"/>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mn-lt"/>
                          <a:ea typeface="Calibri" panose="020F0502020204030204" pitchFamily="34" charset="0"/>
                          <a:cs typeface="Calibri" panose="020F0502020204030204" pitchFamily="34" charset="0"/>
                        </a:rPr>
                        <a:t>Define qualities of student performance that constitute student evidence.</a:t>
                      </a:r>
                      <a:endParaRPr lang="en-US" sz="1600" dirty="0">
                        <a:effectLst/>
                        <a:latin typeface="+mn-lt"/>
                        <a:ea typeface="Times New Roman" panose="02020603050405020304" pitchFamily="18"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Accurately and completely plans and conducts an investigation that provides evidence of the connection between the properties of water and its effects on Earth materials and/or surface processes</a:t>
                      </a:r>
                      <a:endParaRPr lang="en-US" sz="16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Develops a logical investigation plan and accurately describes the data that will be collected and the evidence to be derived from the data (i.e., properties of water, effect of the properties of water (e.g., energy transfer, mechanical effects, chemical effects))</a:t>
                      </a:r>
                    </a:p>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Correctly describes how the data collected in an investigation will be relevant to determining the effect of water on Earth materials and/or surface processes</a:t>
                      </a:r>
                      <a:endParaRPr lang="en-US" sz="1600" dirty="0">
                        <a:effectLst/>
                        <a:latin typeface="+mn-l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dirty="0">
                          <a:effectLst/>
                          <a:latin typeface="+mn-lt"/>
                          <a:ea typeface="Calibri" panose="020F0502020204030204" pitchFamily="34" charset="0"/>
                          <a:cs typeface="Calibri" panose="020F0502020204030204" pitchFamily="34" charset="0"/>
                        </a:rPr>
                        <a:t>Correctly evaluates the accuracy and precision of the collected data</a:t>
                      </a:r>
                    </a:p>
                    <a:p>
                      <a:pPr marL="342900" marR="0" lvl="0" indent="-342900" algn="l" defTabSz="685766"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600" kern="1200" dirty="0">
                          <a:solidFill>
                            <a:srgbClr val="00B050"/>
                          </a:solidFill>
                          <a:latin typeface="+mn-lt"/>
                          <a:ea typeface="+mn-ea"/>
                          <a:cs typeface="+mn-cs"/>
                        </a:rPr>
                        <a:t>Correctly evaluates whether the data collected in an investigation can be used to infer the effect of water on processes in the natural world</a:t>
                      </a:r>
                      <a:endParaRPr lang="en-US" sz="16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3160068900"/>
                  </a:ext>
                </a:extLst>
              </a:tr>
            </a:tbl>
          </a:graphicData>
        </a:graphic>
      </p:graphicFrame>
    </p:spTree>
    <p:custDataLst>
      <p:tags r:id="rId1"/>
    </p:custDataLst>
    <p:extLst>
      <p:ext uri="{BB962C8B-B14F-4D97-AF65-F5344CB8AC3E}">
        <p14:creationId xmlns:p14="http://schemas.microsoft.com/office/powerpoint/2010/main" val="17223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SLIDE_THUMBNAIL_REFRESH" val="1"/>
  <p:tag name="ARTICULATE_DESIGN_ID_7_CUSTOM DESIGN" val="RkHjvXJf"/>
  <p:tag name="ARTICULATE_DESIGN_ID_2_CUSTOM DESIGN" val="ODG1pAzN"/>
  <p:tag name="ARTICULATE_SLIDE_COUNT" val="21"/>
  <p:tag name="MMPROD_UIDATA" val="&lt;database version=&quot;11.0&quot;&gt;&lt;object type=&quot;1&quot; unique_id=&quot;10001&quot;&gt;&lt;property id=&quot;20141&quot; value=&quot;Workshop Presentation (1)&quot;/&gt;&lt;property id=&quot;20148&quot; value=&quot;5&quot;/&gt;&lt;property id=&quot;20184&quot; value=&quot;7&quot;/&gt;&lt;property id=&quot;20191&quot; value=&quot;SCILLSS&quot;/&gt;&lt;property id=&quot;20192&quot; value=&quot;scillss.adobeconnect.com&quot;/&gt;&lt;property id=&quot;20250&quot; value=&quot;6&quot;/&gt;&lt;property id=&quot;20251&quot; value=&quot;0&quot;/&gt;&lt;property id=&quot;20259&quot; value=&quot;0&quot;/&gt;&lt;property id=&quot;20262&quot; value=&quot;2062453173&quot;/&gt;&lt;property id=&quot;20263&quot; value=&quot;1&quot;/&gt;&lt;property id=&quot;20264&quot; value=&quot;3&quot;/&gt;&lt;object type=&quot;2&quot; unique_id=&quot;66791&quot;&gt;&lt;object type=&quot;3&quot; unique_id=&quot;169517&quot;&gt;&lt;property id=&quot;20148&quot; value=&quot;5&quot;/&gt;&lt;property id=&quot;20300&quot; value=&quot;Slide 1 - &amp;quot;Designing High-Quality Three-Dimensional Science Assessments for Classroom Use&amp;quot;&quot;/&gt;&lt;property id=&quot;20307&quot; value=&quot;1478&quot;/&gt;&lt;/object&gt;&lt;object type=&quot;3&quot; unique_id=&quot;169518&quot;&gt;&lt;property id=&quot;20148&quot; value=&quot;5&quot;/&gt;&lt;property id=&quot;20300&quot; value=&quot;Slide 2 - &amp;quot;Module 3.6: Guided Activity: Evaluating an Existing Task Specifications Tool &amp;quot;&quot;/&gt;&lt;property id=&quot;20307&quot; value=&quot;1479&quot;/&gt;&lt;/object&gt;&lt;object type=&quot;3&quot; unique_id=&quot;169519&quot;&gt;&lt;property id=&quot;20148&quot; value=&quot;5&quot;/&gt;&lt;property id=&quot;20300&quot; value=&quot;Slide 3 - &amp;quot;Module 3.6 Outcomes&amp;quot;&quot;/&gt;&lt;property id=&quot;20307&quot; value=&quot;736&quot;/&gt;&lt;/object&gt;&lt;object type=&quot;3&quot; unique_id=&quot;169520&quot;&gt;&lt;property id=&quot;20148&quot; value=&quot;5&quot;/&gt;&lt;property id=&quot;20300&quot; value=&quot;Slide 4 - &amp;quot;Guided Evaluation of an Existing Task Specifications Tool&amp;quot;&quot;/&gt;&lt;property id=&quot;20307&quot; value=&quot;1554&quot;/&gt;&lt;/object&gt;&lt;object type=&quot;3&quot; unique_id=&quot;169522&quot;&gt;&lt;property id=&quot;20148&quot; value=&quot;5&quot;/&gt;&lt;property id=&quot;20300&quot; value=&quot;Slide 6 - &amp;quot;Knowledge, Skills, and Abilities (KSAs)&amp;quot;&quot;/&gt;&lt;property id=&quot;20307&quot; value=&quot;1348&quot;/&gt;&lt;/object&gt;&lt;object type=&quot;3&quot; unique_id=&quot;169523&quot;&gt;&lt;property id=&quot;20148&quot; value=&quot;5&quot;/&gt;&lt;property id=&quot;20300&quot; value=&quot;Slide 8 - &amp;quot;Student Demonstrations of Learning&amp;quot;&quot;/&gt;&lt;property id=&quot;20307&quot; value=&quot;1483&quot;/&gt;&lt;/object&gt;&lt;object type=&quot;3&quot; unique_id=&quot;169524&quot;&gt;&lt;property id=&quot;20148&quot; value=&quot;5&quot;/&gt;&lt;property id=&quot;20300&quot; value=&quot;Slide 10 - &amp;quot;Work Products&amp;quot;&quot;/&gt;&lt;property id=&quot;20307&quot; value=&quot;1343&quot;/&gt;&lt;/object&gt;&lt;object type=&quot;3&quot; unique_id=&quot;169525&quot;&gt;&lt;property id=&quot;20148&quot; value=&quot;5&quot;/&gt;&lt;property id=&quot;20300&quot; value=&quot;Slide 12 - &amp;quot;Task Features&amp;quot;&quot;/&gt;&lt;property id=&quot;20307&quot; value=&quot;1346&quot;/&gt;&lt;/object&gt;&lt;object type=&quot;3&quot; unique_id=&quot;169526&quot;&gt;&lt;property id=&quot;20148&quot; value=&quot;5&quot;/&gt;&lt;property id=&quot;20300&quot; value=&quot;Slide 14 - &amp;quot;Aspects of a Task that Can be Varied&amp;quot;&quot;/&gt;&lt;property id=&quot;20307&quot; value=&quot;1344&quot;/&gt;&lt;/object&gt;&lt;object type=&quot;3&quot; unique_id=&quot;169527&quot;&gt;&lt;property id=&quot;20148&quot; value=&quot;5&quot;/&gt;&lt;property id=&quot;20300&quot; value=&quot;Slide 16 - &amp;quot;Assessment Boundaries&amp;quot;&quot;/&gt;&lt;property id=&quot;20307&quot; value=&quot;1347&quot;/&gt;&lt;/object&gt;&lt;object type=&quot;3&quot; unique_id=&quot;169528&quot;&gt;&lt;property id=&quot;20148&quot; value=&quot;5&quot;/&gt;&lt;property id=&quot;20300&quot; value=&quot;Slide 18 - &amp;quot;Resources and Additional Information&amp;quot;&quot;/&gt;&lt;property id=&quot;20307&quot; value=&quot;1506&quot;/&gt;&lt;/object&gt;&lt;object type=&quot;3&quot; unique_id=&quot;169529&quot;&gt;&lt;property id=&quot;20148&quot; value=&quot;5&quot;/&gt;&lt;property id=&quot;20300&quot; value=&quot;Slide 19 - &amp;quot;SCILLSS Glossary&amp;quot;&quot;/&gt;&lt;property id=&quot;20307&quot; value=&quot;1507&quot;/&gt;&lt;/object&gt;&lt;object type=&quot;3&quot; unique_id=&quot;169530&quot;&gt;&lt;property id=&quot;20148&quot; value=&quot;5&quot;/&gt;&lt;property id=&quot;20300&quot; value=&quot;Slide 21 - &amp;quot;References&amp;quot;&quot;/&gt;&lt;property id=&quot;20307&quot; value=&quot;1508&quot;/&gt;&lt;/object&gt;&lt;object type=&quot;3&quot; unique_id=&quot;170335&quot;&gt;&lt;property id=&quot;20148&quot; value=&quot;5&quot;/&gt;&lt;property id=&quot;20300&quot; value=&quot;Slide 7 - &amp;quot;Knowledge, Skills, and Abilities (KSAs)&amp;quot;&quot;/&gt;&lt;property id=&quot;20307&quot; value=&quot;1556&quot;/&gt;&lt;/object&gt;&lt;object type=&quot;3&quot; unique_id=&quot;170336&quot;&gt;&lt;property id=&quot;20148&quot; value=&quot;5&quot;/&gt;&lt;property id=&quot;20300&quot; value=&quot;Slide 9 - &amp;quot;Student Demonstrations of Learning&amp;quot;&quot;/&gt;&lt;property id=&quot;20307&quot; value=&quot;1557&quot;/&gt;&lt;/object&gt;&lt;object type=&quot;3&quot; unique_id=&quot;170337&quot;&gt;&lt;property id=&quot;20148&quot; value=&quot;5&quot;/&gt;&lt;property id=&quot;20300&quot; value=&quot;Slide 11 - &amp;quot;Work Products&amp;quot;&quot;/&gt;&lt;property id=&quot;20307&quot; value=&quot;1558&quot;/&gt;&lt;/object&gt;&lt;object type=&quot;3&quot; unique_id=&quot;170338&quot;&gt;&lt;property id=&quot;20148&quot; value=&quot;5&quot;/&gt;&lt;property id=&quot;20300&quot; value=&quot;Slide 13 - &amp;quot;Task Features&amp;quot;&quot;/&gt;&lt;property id=&quot;20307&quot; value=&quot;1559&quot;/&gt;&lt;/object&gt;&lt;object type=&quot;3&quot; unique_id=&quot;170339&quot;&gt;&lt;property id=&quot;20148&quot; value=&quot;5&quot;/&gt;&lt;property id=&quot;20300&quot; value=&quot;Slide 15 - &amp;quot;Aspects of a Task that Can be Varied&amp;quot;&quot;/&gt;&lt;property id=&quot;20307&quot; value=&quot;1560&quot;/&gt;&lt;/object&gt;&lt;object type=&quot;3&quot; unique_id=&quot;170340&quot;&gt;&lt;property id=&quot;20148&quot; value=&quot;5&quot;/&gt;&lt;property id=&quot;20300&quot; value=&quot;Slide 17 - &amp;quot;Assessment Boundaries&amp;quot;&quot;/&gt;&lt;property id=&quot;20307&quot; value=&quot;1561&quot;/&gt;&lt;/object&gt;&lt;object type=&quot;3&quot; unique_id=&quot;170341&quot;&gt;&lt;property id=&quot;20148&quot; value=&quot;5&quot;/&gt;&lt;property id=&quot;20300&quot; value=&quot;Slide 20 - &amp;quot;Resources&amp;quot;&quot;/&gt;&lt;property id=&quot;20307&quot; value=&quot;1563&quot;/&gt;&lt;/object&gt;&lt;object type=&quot;3&quot; unique_id=&quot;170635&quot;&gt;&lt;property id=&quot;20148&quot; value=&quot;5&quot;/&gt;&lt;property id=&quot;20300&quot; value=&quot;Slide 5 - &amp;quot;Guided Activity: Evaluation of an Existing  Task Specifications Tool&amp;quot;&quot;/&gt;&lt;property id=&quot;20307&quot; value=&quot;1575&quot;/&gt;&lt;/object&gt;&lt;/object&gt;&lt;object type=&quot;8&quot; unique_id=&quot;67179&quot;&gt;&lt;/object&gt;&lt;object type=&quot;4&quot; unique_id=&quot;124503&quot;&gt;&lt;/object&gt;&lt;object type=&quot;10&quot; unique_id=&quot;124504&quot;&gt;&lt;object type=&quot;11&quot; unique_id=&quot;124505&quot;&gt;&lt;/object&gt;&lt;object type=&quot;12&quot; unique_id=&quot;124896&quot;&gt;&lt;/objec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4453</TotalTime>
  <Words>7430</Words>
  <Application>Microsoft Office PowerPoint</Application>
  <PresentationFormat>On-screen Show (4:3)</PresentationFormat>
  <Paragraphs>501</Paragraphs>
  <Slides>21</Slides>
  <Notes>21</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21</vt:i4>
      </vt:variant>
    </vt:vector>
  </HeadingPairs>
  <TitlesOfParts>
    <vt:vector size="34" baseType="lpstr">
      <vt:lpstr>Arial</vt:lpstr>
      <vt:lpstr>Calibri</vt:lpstr>
      <vt:lpstr>Calibri Light</vt:lpstr>
      <vt:lpstr>Century Gothic</vt:lpstr>
      <vt:lpstr>Symbol</vt:lpstr>
      <vt:lpstr>Custom Design</vt:lpstr>
      <vt:lpstr>1_Custom Design</vt:lpstr>
      <vt:lpstr>2_Custom Design</vt:lpstr>
      <vt:lpstr>3_Custom Design</vt:lpstr>
      <vt:lpstr>4_Custom Design</vt:lpstr>
      <vt:lpstr>5_Custom Design</vt:lpstr>
      <vt:lpstr>6_Custom Design</vt:lpstr>
      <vt:lpstr>7_Custom Design</vt:lpstr>
      <vt:lpstr>Designing High-Quality Three-Dimensional Science Assessments for Classroom Use</vt:lpstr>
      <vt:lpstr>Module 3.6: Guided Activity: Evaluating an Existing Task Specifications Tool </vt:lpstr>
      <vt:lpstr>Module 3.6 Outcomes</vt:lpstr>
      <vt:lpstr>Guided Evaluation of an Existing Task Specifications Tool</vt:lpstr>
      <vt:lpstr>Guided Activity: Evaluation of an Existing  Task Specifications Tool</vt:lpstr>
      <vt:lpstr>Knowledge, Skills, and Abilities (KSAs)</vt:lpstr>
      <vt:lpstr>Knowledge, Skills, and Abilities (KSAs)</vt:lpstr>
      <vt:lpstr>Student Demonstrations of Learning</vt:lpstr>
      <vt:lpstr>Student Demonstrations of Learning</vt:lpstr>
      <vt:lpstr>Work Products</vt:lpstr>
      <vt:lpstr>Work Products</vt:lpstr>
      <vt:lpstr>Task Features</vt:lpstr>
      <vt:lpstr>Task Features</vt:lpstr>
      <vt:lpstr>Aspects of a Task that Can be Varied</vt:lpstr>
      <vt:lpstr>Aspects of a Task that Can be Varied</vt:lpstr>
      <vt:lpstr>Assessment Boundaries</vt:lpstr>
      <vt:lpstr>Assessment Boundaries</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Kristina Harding</dc:creator>
  <cp:lastModifiedBy>Erin Buchanan</cp:lastModifiedBy>
  <cp:revision>187</cp:revision>
  <dcterms:created xsi:type="dcterms:W3CDTF">2020-10-24T16:00:54Z</dcterms:created>
  <dcterms:modified xsi:type="dcterms:W3CDTF">2020-12-01T21:13:16Z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793E1FD2-C99B-46FF-88F8-5D2321552A10</vt:lpwstr>
  </property>
  <property fmtid="{D5CDD505-2E9C-101B-9397-08002B2CF9AE}" pid="3" name="ArticulatePath">
    <vt:lpwstr>Utilizing a Principled Assessment Design for Classroom Science Assessments_KH_10-5 (Chapter 3)</vt:lpwstr>
  </property>
</Properties>
</file>