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1.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notesSlides/notesSlide2.xml" ContentType="application/vnd.openxmlformats-officedocument.presentationml.notesSlide+xml"/>
  <Override PartName="/ppt/tags/tag183.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4.xml" ContentType="application/vnd.openxmlformats-officedocument.presentationml.tags+xml"/>
  <Override PartName="/ppt/notesSlides/notesSlide4.xml" ContentType="application/vnd.openxmlformats-officedocument.presentationml.notesSlide+xml"/>
  <Override PartName="/ppt/tags/tag185.xml" ContentType="application/vnd.openxmlformats-officedocument.presentationml.tags+xml"/>
  <Override PartName="/ppt/notesSlides/notesSlide5.xml" ContentType="application/vnd.openxmlformats-officedocument.presentationml.notesSlide+xml"/>
  <Override PartName="/ppt/tags/tag186.xml" ContentType="application/vnd.openxmlformats-officedocument.presentationml.tags+xml"/>
  <Override PartName="/ppt/notesSlides/notesSlide6.xml" ContentType="application/vnd.openxmlformats-officedocument.presentationml.notesSlide+xml"/>
  <Override PartName="/ppt/tags/tag187.xml" ContentType="application/vnd.openxmlformats-officedocument.presentationml.tags+xml"/>
  <Override PartName="/ppt/notesSlides/notesSlide7.xml" ContentType="application/vnd.openxmlformats-officedocument.presentationml.notesSlide+xml"/>
  <Override PartName="/ppt/tags/tag188.xml" ContentType="application/vnd.openxmlformats-officedocument.presentationml.tags+xml"/>
  <Override PartName="/ppt/notesSlides/notesSlide8.xml" ContentType="application/vnd.openxmlformats-officedocument.presentationml.notesSlide+xml"/>
  <Override PartName="/ppt/ink/ink1.xml" ContentType="application/inkml+xml"/>
  <Override PartName="/ppt/tags/tag189.xml" ContentType="application/vnd.openxmlformats-officedocument.presentationml.tags+xml"/>
  <Override PartName="/ppt/notesSlides/notesSlide9.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notesSlides/notesSlide10.xml" ContentType="application/vnd.openxmlformats-officedocument.presentationml.notesSlide+xml"/>
  <Override PartName="/ppt/tags/tag192.xml" ContentType="application/vnd.openxmlformats-officedocument.presentationml.tags+xml"/>
  <Override PartName="/ppt/notesSlides/notesSlide11.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47" r:id="rId3"/>
    <p:sldMasterId id="2147483761" r:id="rId4"/>
    <p:sldMasterId id="2147483773" r:id="rId5"/>
    <p:sldMasterId id="2147483787" r:id="rId6"/>
    <p:sldMasterId id="2147483801" r:id="rId7"/>
    <p:sldMasterId id="2147483814" r:id="rId8"/>
    <p:sldMasterId id="2147483826" r:id="rId9"/>
  </p:sldMasterIdLst>
  <p:notesMasterIdLst>
    <p:notesMasterId r:id="rId22"/>
  </p:notesMasterIdLst>
  <p:handoutMasterIdLst>
    <p:handoutMasterId r:id="rId23"/>
  </p:handoutMasterIdLst>
  <p:sldIdLst>
    <p:sldId id="1675" r:id="rId10"/>
    <p:sldId id="1676" r:id="rId11"/>
    <p:sldId id="1674" r:id="rId12"/>
    <p:sldId id="1576" r:id="rId13"/>
    <p:sldId id="1577" r:id="rId14"/>
    <p:sldId id="266" r:id="rId15"/>
    <p:sldId id="1140" r:id="rId16"/>
    <p:sldId id="1472" r:id="rId17"/>
    <p:sldId id="1683" r:id="rId18"/>
    <p:sldId id="1684" r:id="rId19"/>
    <p:sldId id="1685" r:id="rId20"/>
    <p:sldId id="1686" r:id="rId21"/>
  </p:sldIdLst>
  <p:sldSz cx="9144000" cy="6858000" type="screen4x3"/>
  <p:notesSz cx="7315200" cy="96012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4.2" id="{7BAB4DC5-7C23-42E9-BD84-208ECE3E7C8E}">
          <p14:sldIdLst>
            <p14:sldId id="1675"/>
            <p14:sldId id="1676"/>
            <p14:sldId id="1674"/>
            <p14:sldId id="1576"/>
            <p14:sldId id="1577"/>
            <p14:sldId id="266"/>
            <p14:sldId id="1140"/>
            <p14:sldId id="1472"/>
            <p14:sldId id="1683"/>
            <p14:sldId id="1684"/>
            <p14:sldId id="1685"/>
            <p14:sldId id="16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Buchanan" initials="EB [2]" lastIdx="24" clrIdx="0">
    <p:extLst>
      <p:ext uri="{19B8F6BF-5375-455C-9EA6-DF929625EA0E}">
        <p15:presenceInfo xmlns:p15="http://schemas.microsoft.com/office/powerpoint/2012/main" userId="Erin Buchanan" providerId="None"/>
      </p:ext>
    </p:extLst>
  </p:cmAuthor>
  <p:cmAuthor id="2" name="Kristina Harding" initials="KH" lastIdx="124" clrIdx="1">
    <p:extLst>
      <p:ext uri="{19B8F6BF-5375-455C-9EA6-DF929625EA0E}">
        <p15:presenceInfo xmlns:p15="http://schemas.microsoft.com/office/powerpoint/2012/main" userId="af6168e4d56be7f6" providerId="Windows Live"/>
      </p:ext>
    </p:extLst>
  </p:cmAuthor>
  <p:cmAuthor id="3" name="Liz Summers" initials="LS [2]" lastIdx="4" clrIdx="2">
    <p:extLst>
      <p:ext uri="{19B8F6BF-5375-455C-9EA6-DF929625EA0E}">
        <p15:presenceInfo xmlns:p15="http://schemas.microsoft.com/office/powerpoint/2012/main" userId="Liz Summers" providerId="None"/>
      </p:ext>
    </p:extLst>
  </p:cmAuthor>
  <p:cmAuthor id="4" name="Charlene Turner" initials="CT" lastIdx="82" clrIdx="3">
    <p:extLst>
      <p:ext uri="{19B8F6BF-5375-455C-9EA6-DF929625EA0E}">
        <p15:presenceInfo xmlns:p15="http://schemas.microsoft.com/office/powerpoint/2012/main" userId="1bc6227a4b987bd7" providerId="Windows Live"/>
      </p:ext>
    </p:extLst>
  </p:cmAuthor>
  <p:cmAuthor id="5" name="Bill Herrera" initials="BH" lastIdx="21" clrIdx="4">
    <p:extLst>
      <p:ext uri="{19B8F6BF-5375-455C-9EA6-DF929625EA0E}">
        <p15:presenceInfo xmlns:p15="http://schemas.microsoft.com/office/powerpoint/2012/main" userId="b4817bb515c926f2" providerId="Windows Live"/>
      </p:ext>
    </p:extLst>
  </p:cmAuthor>
  <p:cmAuthor id="6" name="Kristina Harding" initials="KH [2]" lastIdx="13" clrIdx="5">
    <p:extLst>
      <p:ext uri="{19B8F6BF-5375-455C-9EA6-DF929625EA0E}">
        <p15:presenceInfo xmlns:p15="http://schemas.microsoft.com/office/powerpoint/2012/main" userId="Kristina Harding" providerId="None"/>
      </p:ext>
    </p:extLst>
  </p:cmAuthor>
  <p:cmAuthor id="7" name="Charlene Turner" initials="CT [2]" lastIdx="1" clrIdx="6">
    <p:extLst>
      <p:ext uri="{19B8F6BF-5375-455C-9EA6-DF929625EA0E}">
        <p15:presenceInfo xmlns:p15="http://schemas.microsoft.com/office/powerpoint/2012/main" userId="Charlene Turner" providerId="None"/>
      </p:ext>
    </p:extLst>
  </p:cmAuthor>
  <p:cmAuthor id="8" name="Erin Buchanan" initials="EB" lastIdx="25" clrIdx="7">
    <p:extLst>
      <p:ext uri="{19B8F6BF-5375-455C-9EA6-DF929625EA0E}">
        <p15:presenceInfo xmlns:p15="http://schemas.microsoft.com/office/powerpoint/2012/main" userId="S-1-12-1-1225061268-1259314294-1123882637-3585816099" providerId="AD"/>
      </p:ext>
    </p:extLst>
  </p:cmAuthor>
  <p:cmAuthor id="9" name="True, Rhonda" initials="TR" lastIdx="8" clrIdx="8">
    <p:extLst>
      <p:ext uri="{19B8F6BF-5375-455C-9EA6-DF929625EA0E}">
        <p15:presenceInfo xmlns:p15="http://schemas.microsoft.com/office/powerpoint/2012/main" userId="True, Rhonda" providerId="None"/>
      </p:ext>
    </p:extLst>
  </p:cmAuthor>
  <p:cmAuthor id="10" name="Erin Buchanan" initials="EB [3]" lastIdx="137" clrIdx="9">
    <p:extLst>
      <p:ext uri="{19B8F6BF-5375-455C-9EA6-DF929625EA0E}">
        <p15:presenceInfo xmlns:p15="http://schemas.microsoft.com/office/powerpoint/2012/main" userId="S::ebuchanan@edcount.com::4904f394-9c76-4b0f-8d16-fd422336bbd5" providerId="AD"/>
      </p:ext>
    </p:extLst>
  </p:cmAuthor>
  <p:cmAuthor id="11" name="Erin Buchanan" initials="EB [4]" lastIdx="88" clrIdx="10">
    <p:extLst>
      <p:ext uri="{19B8F6BF-5375-455C-9EA6-DF929625EA0E}">
        <p15:presenceInfo xmlns:p15="http://schemas.microsoft.com/office/powerpoint/2012/main" userId="urgiTeXn6zAt00t4YbUcIT0sQaL2E9nlEbNE/Xivm3Q=" providerId="None"/>
      </p:ext>
    </p:extLst>
  </p:cmAuthor>
  <p:cmAuthor id="12" name="Charlene Turner" initials="CT [3]" lastIdx="66" clrIdx="11">
    <p:extLst>
      <p:ext uri="{19B8F6BF-5375-455C-9EA6-DF929625EA0E}">
        <p15:presenceInfo xmlns:p15="http://schemas.microsoft.com/office/powerpoint/2012/main" userId="NLxGGSMXYcyWdoDrmIPMImzKbqgEJ0SYFABzA8ITm9Q=" providerId="None"/>
      </p:ext>
    </p:extLst>
  </p:cmAuthor>
  <p:cmAuthor id="13" name="Kristina Harding" initials="KH [3]" lastIdx="7" clrIdx="12">
    <p:extLst>
      <p:ext uri="{19B8F6BF-5375-455C-9EA6-DF929625EA0E}">
        <p15:presenceInfo xmlns:p15="http://schemas.microsoft.com/office/powerpoint/2012/main" userId="eLrO6yeuWe8K30H4CYzFCNxU02/IskLYOpsls/dwbR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4472C4"/>
    <a:srgbClr val="2F5597"/>
    <a:srgbClr val="2F528F"/>
    <a:srgbClr val="8FAADC"/>
    <a:srgbClr val="B4C7E7"/>
    <a:srgbClr val="E9EBF5"/>
    <a:srgbClr val="FFAE00"/>
    <a:srgbClr val="99CCFF"/>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1D1D13-2652-4B35-A919-93F04DB6E991}" v="7" dt="2020-12-07T14:36:03.720"/>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53467" autoAdjust="0"/>
  </p:normalViewPr>
  <p:slideViewPr>
    <p:cSldViewPr snapToGrid="0">
      <p:cViewPr varScale="1">
        <p:scale>
          <a:sx n="35" d="100"/>
          <a:sy n="35" d="100"/>
        </p:scale>
        <p:origin x="1336"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48" d="100"/>
        <a:sy n="48" d="100"/>
      </p:scale>
      <p:origin x="0" y="-7304"/>
    </p:cViewPr>
  </p:sorterViewPr>
  <p:notesViewPr>
    <p:cSldViewPr snapToGrid="0">
      <p:cViewPr varScale="1">
        <p:scale>
          <a:sx n="48" d="100"/>
          <a:sy n="48" d="100"/>
        </p:scale>
        <p:origin x="268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ne Turner" userId="9nU3LjUAu9kwbxYNvtT23bxKdd8rEr/m4wd/QRlVk1k=" providerId="None" clId="Web-{99B3FCEC-DBC2-4E9E-97C5-250778F4D5DF}"/>
    <pc:docChg chg="modSld">
      <pc:chgData name="Charlene Turner" userId="9nU3LjUAu9kwbxYNvtT23bxKdd8rEr/m4wd/QRlVk1k=" providerId="None" clId="Web-{99B3FCEC-DBC2-4E9E-97C5-250778F4D5DF}" dt="2020-12-12T20:01:49.943" v="1160"/>
      <pc:docMkLst>
        <pc:docMk/>
      </pc:docMkLst>
      <pc:sldChg chg="modNotes">
        <pc:chgData name="Charlene Turner" userId="9nU3LjUAu9kwbxYNvtT23bxKdd8rEr/m4wd/QRlVk1k=" providerId="None" clId="Web-{99B3FCEC-DBC2-4E9E-97C5-250778F4D5DF}" dt="2020-12-12T20:01:49.943" v="1160"/>
        <pc:sldMkLst>
          <pc:docMk/>
          <pc:sldMk cId="2457731281" sldId="1576"/>
        </pc:sldMkLst>
      </pc:sldChg>
      <pc:sldChg chg="modNotes">
        <pc:chgData name="Charlene Turner" userId="9nU3LjUAu9kwbxYNvtT23bxKdd8rEr/m4wd/QRlVk1k=" providerId="None" clId="Web-{99B3FCEC-DBC2-4E9E-97C5-250778F4D5DF}" dt="2020-12-12T19:40:16.602" v="0"/>
        <pc:sldMkLst>
          <pc:docMk/>
          <pc:sldMk cId="1396559431" sldId="1676"/>
        </pc:sldMkLst>
      </pc:sldChg>
    </pc:docChg>
  </pc:docChgLst>
  <pc:docChgLst>
    <pc:chgData name="Kristina Harding" userId="68rP70IDU1tBugPQ+RHC+ilIaQ15/aQCLmG537fKHPM=" providerId="None" clId="Web-{A81D1D13-2652-4B35-A919-93F04DB6E991}"/>
    <pc:docChg chg="modSld">
      <pc:chgData name="Kristina Harding" userId="68rP70IDU1tBugPQ+RHC+ilIaQ15/aQCLmG537fKHPM=" providerId="None" clId="Web-{A81D1D13-2652-4B35-A919-93F04DB6E991}" dt="2020-12-07T14:42:23.903" v="309"/>
      <pc:docMkLst>
        <pc:docMk/>
      </pc:docMkLst>
      <pc:sldChg chg="modSp modNotes">
        <pc:chgData name="Kristina Harding" userId="68rP70IDU1tBugPQ+RHC+ilIaQ15/aQCLmG537fKHPM=" providerId="None" clId="Web-{A81D1D13-2652-4B35-A919-93F04DB6E991}" dt="2020-12-07T14:35:59.829" v="256"/>
        <pc:sldMkLst>
          <pc:docMk/>
          <pc:sldMk cId="3022893791" sldId="1472"/>
        </pc:sldMkLst>
        <pc:spChg chg="mod">
          <ac:chgData name="Kristina Harding" userId="68rP70IDU1tBugPQ+RHC+ilIaQ15/aQCLmG537fKHPM=" providerId="None" clId="Web-{A81D1D13-2652-4B35-A919-93F04DB6E991}" dt="2020-12-07T14:35:53.125" v="244" actId="20577"/>
          <ac:spMkLst>
            <pc:docMk/>
            <pc:sldMk cId="3022893791" sldId="1472"/>
            <ac:spMk id="2" creationId="{62F8A845-D37C-4173-879B-996D7D626FF5}"/>
          </ac:spMkLst>
        </pc:spChg>
      </pc:sldChg>
      <pc:sldChg chg="modNotes">
        <pc:chgData name="Kristina Harding" userId="68rP70IDU1tBugPQ+RHC+ilIaQ15/aQCLmG537fKHPM=" providerId="None" clId="Web-{A81D1D13-2652-4B35-A919-93F04DB6E991}" dt="2020-12-07T14:38:38.255" v="301"/>
        <pc:sldMkLst>
          <pc:docMk/>
          <pc:sldMk cId="1240449372" sldId="1674"/>
        </pc:sldMkLst>
      </pc:sldChg>
      <pc:sldChg chg="modNotes">
        <pc:chgData name="Kristina Harding" userId="68rP70IDU1tBugPQ+RHC+ilIaQ15/aQCLmG537fKHPM=" providerId="None" clId="Web-{A81D1D13-2652-4B35-A919-93F04DB6E991}" dt="2020-12-07T14:42:23.903" v="309"/>
        <pc:sldMkLst>
          <pc:docMk/>
          <pc:sldMk cId="389348379" sldId="1675"/>
        </pc:sldMkLst>
      </pc:sldChg>
      <pc:sldChg chg="modNotes">
        <pc:chgData name="Kristina Harding" userId="68rP70IDU1tBugPQ+RHC+ilIaQ15/aQCLmG537fKHPM=" providerId="None" clId="Web-{A81D1D13-2652-4B35-A919-93F04DB6E991}" dt="2020-12-07T14:35:32.672" v="238"/>
        <pc:sldMkLst>
          <pc:docMk/>
          <pc:sldMk cId="1396559431" sldId="1676"/>
        </pc:sldMkLst>
      </pc:sldChg>
    </pc:docChg>
  </pc:docChgLst>
  <pc:docChgLst>
    <pc:chgData name="Kristina Harding" userId="68rP70IDU1tBugPQ+RHC+ilIaQ15/aQCLmG537fKHPM=" providerId="None" clId="Web-{02E88517-09A5-4B0A-9A5B-B4D7EB16B967}"/>
    <pc:docChg chg="modSld">
      <pc:chgData name="Kristina Harding" userId="68rP70IDU1tBugPQ+RHC+ilIaQ15/aQCLmG537fKHPM=" providerId="None" clId="Web-{02E88517-09A5-4B0A-9A5B-B4D7EB16B967}" dt="2020-12-07T16:41:15.370" v="1"/>
      <pc:docMkLst>
        <pc:docMk/>
      </pc:docMkLst>
      <pc:sldChg chg="modNotes">
        <pc:chgData name="Kristina Harding" userId="68rP70IDU1tBugPQ+RHC+ilIaQ15/aQCLmG537fKHPM=" providerId="None" clId="Web-{02E88517-09A5-4B0A-9A5B-B4D7EB16B967}" dt="2020-12-07T16:41:15.370" v="1"/>
        <pc:sldMkLst>
          <pc:docMk/>
          <pc:sldMk cId="1396559431" sldId="167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EC8AA-71AD-4540-9D23-3FCA2048F286}" type="doc">
      <dgm:prSet loTypeId="urn:microsoft.com/office/officeart/2009/layout/CircleArrowProcess" loCatId="cycle" qsTypeId="urn:microsoft.com/office/officeart/2005/8/quickstyle/simple1" qsCatId="simple" csTypeId="urn:microsoft.com/office/officeart/2005/8/colors/colorful3" csCatId="colorful" phldr="1"/>
      <dgm:spPr/>
      <dgm:t>
        <a:bodyPr/>
        <a:lstStyle/>
        <a:p>
          <a:endParaRPr lang="en-US"/>
        </a:p>
      </dgm:t>
    </dgm:pt>
    <dgm:pt modelId="{4A84C5C9-F832-4FDF-A50C-D26C3D66DD14}">
      <dgm:prSet phldrT="[Text]" custT="1"/>
      <dgm:spPr>
        <a:xfrm>
          <a:off x="2076755" y="539859"/>
          <a:ext cx="832221" cy="416067"/>
        </a:xfrm>
        <a:noFill/>
        <a:ln>
          <a:noFill/>
        </a:ln>
        <a:effectLst/>
      </dgm:spPr>
      <dgm:t>
        <a:bodyPr/>
        <a:lstStyle/>
        <a:p>
          <a:pPr>
            <a:buClrTx/>
            <a:buSzTx/>
            <a:buFontTx/>
            <a:buNone/>
          </a:pPr>
          <a:r>
            <a:rPr lang="en-US" sz="1600" b="0" dirty="0">
              <a:solidFill>
                <a:schemeClr val="tx1"/>
              </a:solidFill>
              <a:latin typeface="Calibri"/>
              <a:ea typeface="+mn-ea"/>
              <a:cs typeface="+mn-cs"/>
            </a:rPr>
            <a:t>Components of a Classroom Science Assessment Task</a:t>
          </a:r>
        </a:p>
      </dgm:t>
    </dgm:pt>
    <dgm:pt modelId="{1CC20FD1-29F4-483B-A76A-EBF3747597EA}" type="parTrans" cxnId="{B11E8AC3-ECFC-4364-B3F1-502189768A2A}">
      <dgm:prSet/>
      <dgm:spPr/>
      <dgm:t>
        <a:bodyPr/>
        <a:lstStyle/>
        <a:p>
          <a:endParaRPr lang="en-US" sz="1200"/>
        </a:p>
      </dgm:t>
    </dgm:pt>
    <dgm:pt modelId="{461A9C0A-704C-4C99-B8E7-3610C3482D0A}" type="sibTrans" cxnId="{B11E8AC3-ECFC-4364-B3F1-502189768A2A}">
      <dgm:prSet/>
      <dgm:spPr/>
      <dgm:t>
        <a:bodyPr/>
        <a:lstStyle/>
        <a:p>
          <a:endParaRPr lang="en-US" sz="1200"/>
        </a:p>
      </dgm:t>
    </dgm:pt>
    <dgm:pt modelId="{EDC24A00-CCA0-4A8D-B6BC-A05CE16CA4E0}">
      <dgm:prSet phldrT="[Text]" custT="1"/>
      <dgm:spPr>
        <a:xfrm>
          <a:off x="2076755" y="539859"/>
          <a:ext cx="832221" cy="416067"/>
        </a:xfrm>
        <a:noFill/>
        <a:ln>
          <a:noFill/>
        </a:ln>
        <a:effectLst/>
      </dgm:spPr>
      <dgm:t>
        <a:bodyPr/>
        <a:lstStyle/>
        <a:p>
          <a:pPr>
            <a:buClrTx/>
            <a:buSzTx/>
            <a:buFontTx/>
            <a:buNone/>
          </a:pPr>
          <a:r>
            <a:rPr lang="en-US" sz="1600" b="0" dirty="0">
              <a:solidFill>
                <a:schemeClr val="tx1"/>
              </a:solidFill>
              <a:latin typeface="Calibri"/>
              <a:ea typeface="+mn-ea"/>
              <a:cs typeface="+mn-cs"/>
            </a:rPr>
            <a:t>Model Classroom Science Tasks</a:t>
          </a:r>
        </a:p>
      </dgm:t>
    </dgm:pt>
    <dgm:pt modelId="{F978C330-A81A-4CC9-982A-206A4DA0C216}" type="parTrans" cxnId="{37B3DDF3-A6B4-4B22-97BC-CBF4CC9093E2}">
      <dgm:prSet/>
      <dgm:spPr/>
      <dgm:t>
        <a:bodyPr/>
        <a:lstStyle/>
        <a:p>
          <a:endParaRPr lang="en-US" sz="1200"/>
        </a:p>
      </dgm:t>
    </dgm:pt>
    <dgm:pt modelId="{9289966A-5931-4B64-AEBC-46AA6F76A872}" type="sibTrans" cxnId="{37B3DDF3-A6B4-4B22-97BC-CBF4CC9093E2}">
      <dgm:prSet/>
      <dgm:spPr/>
      <dgm:t>
        <a:bodyPr/>
        <a:lstStyle/>
        <a:p>
          <a:endParaRPr lang="en-US" sz="1200"/>
        </a:p>
      </dgm:t>
    </dgm:pt>
    <dgm:pt modelId="{0EDBE3EF-A341-456E-B613-8B2928531C5A}" type="pres">
      <dgm:prSet presAssocID="{B1EEC8AA-71AD-4540-9D23-3FCA2048F286}" presName="Name0" presStyleCnt="0">
        <dgm:presLayoutVars>
          <dgm:chMax val="7"/>
          <dgm:chPref val="7"/>
          <dgm:dir/>
          <dgm:animLvl val="lvl"/>
        </dgm:presLayoutVars>
      </dgm:prSet>
      <dgm:spPr/>
    </dgm:pt>
    <dgm:pt modelId="{06196236-D92A-4742-A12A-E40E1A3B7635}" type="pres">
      <dgm:prSet presAssocID="{4A84C5C9-F832-4FDF-A50C-D26C3D66DD14}" presName="Accent1" presStyleCnt="0"/>
      <dgm:spPr/>
    </dgm:pt>
    <dgm:pt modelId="{75250A06-2309-4F4E-8CF6-1F1EC9F6743F}" type="pres">
      <dgm:prSet presAssocID="{4A84C5C9-F832-4FDF-A50C-D26C3D66DD14}" presName="Accent" presStyleLbl="node1" presStyleIdx="0" presStyleCnt="2" custScaleX="81375" custScaleY="79450"/>
      <dgm:spPr>
        <a:solidFill>
          <a:schemeClr val="accent1">
            <a:lumMod val="40000"/>
            <a:lumOff val="60000"/>
          </a:schemeClr>
        </a:solidFill>
      </dgm:spPr>
    </dgm:pt>
    <dgm:pt modelId="{A42F243F-87D5-4965-9763-3B20EA2E1BCB}" type="pres">
      <dgm:prSet presAssocID="{4A84C5C9-F832-4FDF-A50C-D26C3D66DD14}" presName="Parent1" presStyleLbl="revTx" presStyleIdx="0" presStyleCnt="2">
        <dgm:presLayoutVars>
          <dgm:chMax val="1"/>
          <dgm:chPref val="1"/>
          <dgm:bulletEnabled val="1"/>
        </dgm:presLayoutVars>
      </dgm:prSet>
      <dgm:spPr/>
    </dgm:pt>
    <dgm:pt modelId="{AF61CEBF-D725-466E-A8DB-040F88995C8A}" type="pres">
      <dgm:prSet presAssocID="{EDC24A00-CCA0-4A8D-B6BC-A05CE16CA4E0}" presName="Accent2" presStyleCnt="0"/>
      <dgm:spPr/>
    </dgm:pt>
    <dgm:pt modelId="{0B1AF84B-D8F2-480E-B52B-BF0968559EE0}" type="pres">
      <dgm:prSet presAssocID="{EDC24A00-CCA0-4A8D-B6BC-A05CE16CA4E0}" presName="Accent" presStyleLbl="node1" presStyleIdx="1" presStyleCnt="2" custScaleX="82307" custScaleY="79748"/>
      <dgm:spPr>
        <a:solidFill>
          <a:srgbClr val="2F528F"/>
        </a:solidFill>
      </dgm:spPr>
    </dgm:pt>
    <dgm:pt modelId="{C09D03B9-5789-4ECB-988E-82693E16CC4E}" type="pres">
      <dgm:prSet presAssocID="{EDC24A00-CCA0-4A8D-B6BC-A05CE16CA4E0}" presName="Parent2" presStyleLbl="revTx" presStyleIdx="1" presStyleCnt="2">
        <dgm:presLayoutVars>
          <dgm:chMax val="1"/>
          <dgm:chPref val="1"/>
          <dgm:bulletEnabled val="1"/>
        </dgm:presLayoutVars>
      </dgm:prSet>
      <dgm:spPr/>
    </dgm:pt>
  </dgm:ptLst>
  <dgm:cxnLst>
    <dgm:cxn modelId="{1B7DBA8C-865C-43A7-8A32-C057F1C9CF0B}" type="presOf" srcId="{EDC24A00-CCA0-4A8D-B6BC-A05CE16CA4E0}" destId="{C09D03B9-5789-4ECB-988E-82693E16CC4E}" srcOrd="0" destOrd="0" presId="urn:microsoft.com/office/officeart/2009/layout/CircleArrowProcess"/>
    <dgm:cxn modelId="{954FE18F-72C9-43F0-B706-67053A23AF1F}" type="presOf" srcId="{B1EEC8AA-71AD-4540-9D23-3FCA2048F286}" destId="{0EDBE3EF-A341-456E-B613-8B2928531C5A}" srcOrd="0" destOrd="0" presId="urn:microsoft.com/office/officeart/2009/layout/CircleArrowProcess"/>
    <dgm:cxn modelId="{B11E8AC3-ECFC-4364-B3F1-502189768A2A}" srcId="{B1EEC8AA-71AD-4540-9D23-3FCA2048F286}" destId="{4A84C5C9-F832-4FDF-A50C-D26C3D66DD14}" srcOrd="0" destOrd="0" parTransId="{1CC20FD1-29F4-483B-A76A-EBF3747597EA}" sibTransId="{461A9C0A-704C-4C99-B8E7-3610C3482D0A}"/>
    <dgm:cxn modelId="{157F22DD-0072-4337-B51C-900A9DF39798}" type="presOf" srcId="{4A84C5C9-F832-4FDF-A50C-D26C3D66DD14}" destId="{A42F243F-87D5-4965-9763-3B20EA2E1BCB}" srcOrd="0" destOrd="0" presId="urn:microsoft.com/office/officeart/2009/layout/CircleArrowProcess"/>
    <dgm:cxn modelId="{37B3DDF3-A6B4-4B22-97BC-CBF4CC9093E2}" srcId="{B1EEC8AA-71AD-4540-9D23-3FCA2048F286}" destId="{EDC24A00-CCA0-4A8D-B6BC-A05CE16CA4E0}" srcOrd="1" destOrd="0" parTransId="{F978C330-A81A-4CC9-982A-206A4DA0C216}" sibTransId="{9289966A-5931-4B64-AEBC-46AA6F76A872}"/>
    <dgm:cxn modelId="{956F807D-0D9E-4BAF-B723-424273B3EA5E}" type="presParOf" srcId="{0EDBE3EF-A341-456E-B613-8B2928531C5A}" destId="{06196236-D92A-4742-A12A-E40E1A3B7635}" srcOrd="0" destOrd="0" presId="urn:microsoft.com/office/officeart/2009/layout/CircleArrowProcess"/>
    <dgm:cxn modelId="{DDF3469C-4BD2-40FD-AC42-388BED305E34}" type="presParOf" srcId="{06196236-D92A-4742-A12A-E40E1A3B7635}" destId="{75250A06-2309-4F4E-8CF6-1F1EC9F6743F}" srcOrd="0" destOrd="0" presId="urn:microsoft.com/office/officeart/2009/layout/CircleArrowProcess"/>
    <dgm:cxn modelId="{CDA2EF13-0079-4ED1-81F8-F55C4B1BA894}" type="presParOf" srcId="{0EDBE3EF-A341-456E-B613-8B2928531C5A}" destId="{A42F243F-87D5-4965-9763-3B20EA2E1BCB}" srcOrd="1" destOrd="0" presId="urn:microsoft.com/office/officeart/2009/layout/CircleArrowProcess"/>
    <dgm:cxn modelId="{A3E71F6E-741E-4A4D-9485-EC88DD47E992}" type="presParOf" srcId="{0EDBE3EF-A341-456E-B613-8B2928531C5A}" destId="{AF61CEBF-D725-466E-A8DB-040F88995C8A}" srcOrd="2" destOrd="0" presId="urn:microsoft.com/office/officeart/2009/layout/CircleArrowProcess"/>
    <dgm:cxn modelId="{36623FED-E925-4DD8-BCFC-0B2FD8B1F8CB}" type="presParOf" srcId="{AF61CEBF-D725-466E-A8DB-040F88995C8A}" destId="{0B1AF84B-D8F2-480E-B52B-BF0968559EE0}" srcOrd="0" destOrd="0" presId="urn:microsoft.com/office/officeart/2009/layout/CircleArrowProcess"/>
    <dgm:cxn modelId="{A8458214-98E1-497D-BDD7-A1E881CBCF80}" type="presParOf" srcId="{0EDBE3EF-A341-456E-B613-8B2928531C5A}" destId="{C09D03B9-5789-4ECB-988E-82693E16CC4E}" srcOrd="3"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50A06-2309-4F4E-8CF6-1F1EC9F6743F}">
      <dsp:nvSpPr>
        <dsp:cNvPr id="0" name=""/>
        <dsp:cNvSpPr/>
      </dsp:nvSpPr>
      <dsp:spPr>
        <a:xfrm>
          <a:off x="2289455" y="323691"/>
          <a:ext cx="2775892" cy="2710304"/>
        </a:xfrm>
        <a:prstGeom prst="circularArrow">
          <a:avLst>
            <a:gd name="adj1" fmla="val 10980"/>
            <a:gd name="adj2" fmla="val 1142322"/>
            <a:gd name="adj3" fmla="val 4500000"/>
            <a:gd name="adj4" fmla="val 10800000"/>
            <a:gd name="adj5" fmla="val 125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2F243F-87D5-4965-9763-3B20EA2E1BCB}">
      <dsp:nvSpPr>
        <dsp:cNvPr id="0" name=""/>
        <dsp:cNvSpPr/>
      </dsp:nvSpPr>
      <dsp:spPr>
        <a:xfrm>
          <a:off x="2725186" y="1208218"/>
          <a:ext cx="1903200" cy="951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ClrTx/>
            <a:buSzTx/>
            <a:buFontTx/>
            <a:buNone/>
          </a:pPr>
          <a:r>
            <a:rPr lang="en-US" sz="1600" b="0" kern="1200" dirty="0">
              <a:solidFill>
                <a:schemeClr val="tx1"/>
              </a:solidFill>
              <a:latin typeface="Calibri"/>
              <a:ea typeface="+mn-ea"/>
              <a:cs typeface="+mn-cs"/>
            </a:rPr>
            <a:t>Components of a Classroom Science Assessment Task</a:t>
          </a:r>
        </a:p>
      </dsp:txBody>
      <dsp:txXfrm>
        <a:off x="2725186" y="1208218"/>
        <a:ext cx="1903200" cy="951488"/>
      </dsp:txXfrm>
    </dsp:sp>
    <dsp:sp modelId="{0B1AF84B-D8F2-480E-B52B-BF0968559EE0}">
      <dsp:nvSpPr>
        <dsp:cNvPr id="0" name=""/>
        <dsp:cNvSpPr/>
      </dsp:nvSpPr>
      <dsp:spPr>
        <a:xfrm>
          <a:off x="1526872" y="2456575"/>
          <a:ext cx="2412015" cy="2338012"/>
        </a:xfrm>
        <a:prstGeom prst="blockArc">
          <a:avLst>
            <a:gd name="adj1" fmla="val 0"/>
            <a:gd name="adj2" fmla="val 18900000"/>
            <a:gd name="adj3" fmla="val 12740"/>
          </a:avLst>
        </a:prstGeom>
        <a:solidFill>
          <a:srgbClr val="2F52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9D03B9-5789-4ECB-988E-82693E16CC4E}">
      <dsp:nvSpPr>
        <dsp:cNvPr id="0" name=""/>
        <dsp:cNvSpPr/>
      </dsp:nvSpPr>
      <dsp:spPr>
        <a:xfrm>
          <a:off x="1773585" y="3172101"/>
          <a:ext cx="1903200" cy="951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ClrTx/>
            <a:buSzTx/>
            <a:buFontTx/>
            <a:buNone/>
          </a:pPr>
          <a:r>
            <a:rPr lang="en-US" sz="1600" b="0" kern="1200" dirty="0">
              <a:solidFill>
                <a:schemeClr val="tx1"/>
              </a:solidFill>
              <a:latin typeface="Calibri"/>
              <a:ea typeface="+mn-ea"/>
              <a:cs typeface="+mn-cs"/>
            </a:rPr>
            <a:t>Model Classroom Science Tasks</a:t>
          </a:r>
        </a:p>
      </dsp:txBody>
      <dsp:txXfrm>
        <a:off x="1773585" y="3172101"/>
        <a:ext cx="1903200" cy="951488"/>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7434C8-5A19-F64B-8F11-4405E1ED3E2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A7C98A3B-E5DE-5742-8D35-B933E31460B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Footer Placeholder 3">
            <a:extLst>
              <a:ext uri="{FF2B5EF4-FFF2-40B4-BE49-F238E27FC236}">
                <a16:creationId xmlns:a16="http://schemas.microsoft.com/office/drawing/2014/main" id="{40675432-BE12-654A-A284-B94DC2DBE5D7}"/>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B106D9D9-562A-4D43-B513-97D5A1404C05}"/>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2737DBD-F625-1340-A0CF-6A352F8AE5E3}" type="slidenum">
              <a:rPr lang="en-US" smtClean="0"/>
              <a:t>‹#›</a:t>
            </a:fld>
            <a:endParaRPr lang="en-US"/>
          </a:p>
        </p:txBody>
      </p:sp>
    </p:spTree>
    <p:extLst>
      <p:ext uri="{BB962C8B-B14F-4D97-AF65-F5344CB8AC3E}">
        <p14:creationId xmlns:p14="http://schemas.microsoft.com/office/powerpoint/2010/main" val="1963448179"/>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14T13:00:13.17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57F591F-48A8-46BF-9842-345A827D44AD}" type="slidenum">
              <a:rPr lang="en-US" smtClean="0"/>
              <a:t>‹#›</a:t>
            </a:fld>
            <a:endParaRPr lang="en-US"/>
          </a:p>
        </p:txBody>
      </p:sp>
    </p:spTree>
    <p:extLst>
      <p:ext uri="{BB962C8B-B14F-4D97-AF65-F5344CB8AC3E}">
        <p14:creationId xmlns:p14="http://schemas.microsoft.com/office/powerpoint/2010/main" val="143781665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222375"/>
            <a:ext cx="4397375" cy="3297238"/>
          </a:xfrm>
        </p:spPr>
      </p:sp>
      <p:sp>
        <p:nvSpPr>
          <p:cNvPr id="3" name="Notes Placeholder 2"/>
          <p:cNvSpPr>
            <a:spLocks noGrp="1"/>
          </p:cNvSpPr>
          <p:nvPr>
            <p:ph type="body" idx="1"/>
          </p:nvPr>
        </p:nvSpPr>
        <p:spPr/>
        <p:txBody>
          <a:bodyPr>
            <a:normAutofit/>
          </a:bodyPr>
          <a:lstStyle/>
          <a:p>
            <a:pPr marL="0" marR="0">
              <a:spcBef>
                <a:spcPts val="0"/>
              </a:spcBef>
              <a:spcAft>
                <a:spcPts val="1200"/>
              </a:spcAft>
            </a:pPr>
            <a:r>
              <a:rPr lang="en-US" sz="1200" dirty="0">
                <a:effectLst/>
                <a:latin typeface="Calibri" panose="020F0502020204030204" pitchFamily="34" charset="0"/>
                <a:ea typeface="Calibri" panose="020F0502020204030204" pitchFamily="34" charset="0"/>
                <a:cs typeface="Arial" panose="020B0604020202020204" pitchFamily="34" charset="0"/>
              </a:rPr>
              <a:t>Welcome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to</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the last of</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four</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chapters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in</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digital</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workbook</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on</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designing</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high-quality</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three-dimensional</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science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assessment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tasks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for</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classroom</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use.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This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workbook</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intended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to</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help</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educators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design</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and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evaluate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tasks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that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provide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meaningful</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information</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about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what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students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know</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and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can</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do</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in</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science. </a:t>
            </a:r>
          </a:p>
          <a:p>
            <a:pPr marL="0" marR="0">
              <a:spcBef>
                <a:spcPts val="0"/>
              </a:spcBef>
              <a:spcAft>
                <a:spcPts val="12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200" dirty="0">
                <a:effectLst/>
                <a:latin typeface="Calibri" panose="020F0502020204030204" pitchFamily="34" charset="0"/>
                <a:ea typeface="Calibri" panose="020F0502020204030204" pitchFamily="34" charset="0"/>
                <a:cs typeface="Arial" panose="020B0604020202020204" pitchFamily="34" charset="0"/>
              </a:rPr>
              <a:t>This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digital</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workbook</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was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developed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by</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edCount,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LLC,</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under</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the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US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Department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of Education's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Enhanced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Assessment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Grants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Program,</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CFDA</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84.368A.</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Date Placeholder 3"/>
          <p:cNvSpPr>
            <a:spLocks noGrp="1"/>
          </p:cNvSpPr>
          <p:nvPr>
            <p:ph type="dt"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93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10</a:t>
            </a:fld>
            <a:endParaRPr lang="en-US"/>
          </a:p>
        </p:txBody>
      </p:sp>
    </p:spTree>
    <p:extLst>
      <p:ext uri="{BB962C8B-B14F-4D97-AF65-F5344CB8AC3E}">
        <p14:creationId xmlns:p14="http://schemas.microsoft.com/office/powerpoint/2010/main" val="3028736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11</a:t>
            </a:fld>
            <a:endParaRPr lang="en-US"/>
          </a:p>
        </p:txBody>
      </p:sp>
    </p:spTree>
    <p:extLst>
      <p:ext uri="{BB962C8B-B14F-4D97-AF65-F5344CB8AC3E}">
        <p14:creationId xmlns:p14="http://schemas.microsoft.com/office/powerpoint/2010/main" val="1055724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12</a:t>
            </a:fld>
            <a:endParaRPr lang="en-US"/>
          </a:p>
        </p:txBody>
      </p:sp>
    </p:spTree>
    <p:extLst>
      <p:ext uri="{BB962C8B-B14F-4D97-AF65-F5344CB8AC3E}">
        <p14:creationId xmlns:p14="http://schemas.microsoft.com/office/powerpoint/2010/main" val="72737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Chapter 4 of this workbook includes a series of six modules. Together these six modules provide an in-depth exploration of the third phase of principled assessment design: development of tasks, rubrics, and exemplars. In this chapter, we focus on translating the unpacking of the three dimensions of a specific performance expectation or indicator and the design elements in the task specifications tool into an assessment task and rubric. We provide opportunities for you to engage in interactive activities and explore and use our design template to complete your own task and rubric, and learn how to apply scoring guidelines for a three-dimensional standard.</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In this module, Module 4.2, we present the components of classroom science assessment tasks and provide models. In Module 4.3, we offer specific guidance and resources to support the development of high-quality science assessment tasks.</a:t>
            </a: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84FB6E72-05B9-443C-8E06-4C0DF83A450C}"/>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870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In Module 4.2, our intent is to help you more deeply understand and distinguish between the various components of a classroom science assessment task so that you can recognize these elements and understand how they relate to what is being measured. We will show you the elements of the task template and walk you through a model high-quality task. We will also provide additional completed samples across grade bands to illustrate the outcomes of phase 3.</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cs typeface="Calibri"/>
            </a:endParaRP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August 19, 2010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33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High-quality science tasks include multiple components and features to produce evidence of student learning related to a phenomenon or design problem. This is an example grade 5 task aligned to NGSS PE, </a:t>
            </a:r>
            <a:r>
              <a:rPr lang="en-US" sz="1800" i="1" dirty="0">
                <a:effectLst/>
                <a:latin typeface="Calibri" panose="020F0502020204030204" pitchFamily="34" charset="0"/>
                <a:ea typeface="Times New Roman" panose="02020603050405020304" pitchFamily="18" charset="0"/>
                <a:cs typeface="Arial" panose="020B0604020202020204" pitchFamily="34" charset="0"/>
              </a:rPr>
              <a:t>5-PS1-1: Develop a model to describe that matter is made of particles too small to be seen.</a:t>
            </a:r>
          </a:p>
          <a:p>
            <a:pPr marL="0" marR="0">
              <a:spcBef>
                <a:spcPts val="0"/>
              </a:spcBef>
              <a:spcAft>
                <a:spcPts val="1200"/>
              </a:spcAft>
            </a:pP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Notice that this task has a particular structure beginning with an anticipatory set, which is designed to remind students of the scientific topic. Its purpose is to lead students to begin thinking about what the task is about and to elicit their prior knowledge. This is followed by the stimulus, which provides the scenario or context in which the phenomenon or design problem is embedded. In this example, a phenomenon is presented in a relatable, accessible scenario for fifth-grade students. The scenario, or task stimulus or context, does not need to be lengthy but does need to provide sufficient information for the student to be able to respond to the questions using their science knowledge related to the phenomenon. The scenario is followed by a series of questions or prompts and states any additional directions that students might need to generate complete responses to earn full credit. In this example, the first question allows students to sense-make through the integration of the three dimensions associated with this PE—the DCI, </a:t>
            </a:r>
            <a:r>
              <a:rPr lang="en-US" sz="1800" i="1" dirty="0">
                <a:effectLst/>
                <a:latin typeface="Calibri" panose="020F0502020204030204" pitchFamily="34" charset="0"/>
                <a:ea typeface="Times New Roman" panose="02020603050405020304" pitchFamily="18" charset="0"/>
                <a:cs typeface="Arial" panose="020B0604020202020204" pitchFamily="34" charset="0"/>
              </a:rPr>
              <a:t>Structures and Properties</a:t>
            </a:r>
            <a:r>
              <a:rPr lang="en-US" sz="1800" dirty="0">
                <a:effectLst/>
                <a:latin typeface="Calibri" panose="020F0502020204030204" pitchFamily="34" charset="0"/>
                <a:ea typeface="Times New Roman" panose="02020603050405020304" pitchFamily="18" charset="0"/>
                <a:cs typeface="Arial" panose="020B0604020202020204" pitchFamily="34" charset="0"/>
              </a:rPr>
              <a:t>, the SEP, </a:t>
            </a:r>
            <a:r>
              <a:rPr lang="en-US" sz="1800" i="1" dirty="0">
                <a:effectLst/>
                <a:latin typeface="Calibri" panose="020F0502020204030204" pitchFamily="34" charset="0"/>
                <a:ea typeface="Times New Roman" panose="02020603050405020304" pitchFamily="18" charset="0"/>
                <a:cs typeface="Arial" panose="020B0604020202020204" pitchFamily="34" charset="0"/>
              </a:rPr>
              <a:t>Developing and Using Models</a:t>
            </a:r>
            <a:r>
              <a:rPr lang="en-US" sz="1800" dirty="0">
                <a:effectLst/>
                <a:latin typeface="Calibri" panose="020F0502020204030204" pitchFamily="34" charset="0"/>
                <a:ea typeface="Times New Roman" panose="02020603050405020304" pitchFamily="18" charset="0"/>
                <a:cs typeface="Arial" panose="020B0604020202020204" pitchFamily="34" charset="0"/>
              </a:rPr>
              <a:t>, and the CCC, </a:t>
            </a:r>
            <a:r>
              <a:rPr lang="en-US" sz="1800" i="1" dirty="0">
                <a:effectLst/>
                <a:latin typeface="Calibri" panose="020F0502020204030204" pitchFamily="34" charset="0"/>
                <a:ea typeface="Times New Roman" panose="02020603050405020304" pitchFamily="18" charset="0"/>
                <a:cs typeface="Arial" panose="020B0604020202020204" pitchFamily="34" charset="0"/>
              </a:rPr>
              <a:t>Scale, Proportion, and Quantity</a:t>
            </a:r>
            <a:r>
              <a:rPr lang="en-US" sz="1800" dirty="0">
                <a:effectLst/>
                <a:latin typeface="Calibri" panose="020F0502020204030204" pitchFamily="34" charset="0"/>
                <a:ea typeface="Times New Roman" panose="02020603050405020304" pitchFamily="18" charset="0"/>
                <a:cs typeface="Arial" panose="020B0604020202020204" pitchFamily="34" charset="0"/>
              </a:rPr>
              <a:t>. The second question also requires students to reason or sense-make using multiple dimensions through the provision of a different item type, a constructed response, and a different response mode for students to use their model to explain their understanding that matter can be subdivided into particles that are too small to be seen, but even then, the matter still exists.</a:t>
            </a:r>
          </a:p>
          <a:p>
            <a:pPr marL="0" marR="0">
              <a:spcBef>
                <a:spcPts val="0"/>
              </a:spcBef>
              <a:spcAft>
                <a:spcPts val="1200"/>
              </a:spcAft>
            </a:pP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To support students' response, a model template is provided, which is a variable feature determined by the task designer to shift complexity or focus. A more complex task might ask students to create the model as well as complete the model. In this task, inclusion of a partially completed model—the provision of the two containers, the arrow, and the key—provides students with an idea of how Jose creates a model to show Carl what happens to salt when stirred in water. In addition, the directions prompt students to complete the key to show the salt particles and water particles in both conditions of the model. This supports students' understanding of how to respond to the question, what is required to respond fully, and that possibly, given that conditions before stirring and after stirring are included in the model, that there may be a change in the salt or water particles. </a:t>
            </a:r>
          </a:p>
          <a:p>
            <a:pPr marL="0" marR="0">
              <a:spcBef>
                <a:spcPts val="0"/>
              </a:spcBef>
              <a:spcAft>
                <a:spcPts val="1200"/>
              </a:spcAft>
            </a:pP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Another point to keep in mind is that the language in the item should be at or below grade level. You want to make sure that the language presented is not above grade level or overly complex. Ideas and concepts should be presented using clear and simple language to promote accessibility. You may find that domain-specific terms related to an assessed topic or phenomenon may be above grade-level, but if these terms are used during instruction and therefore are familiar to students, inclusion of domain-specific terms is appropriate both in the task and as an expectation of students' responses to demonstrate their science learning, the way a scientist would. </a:t>
            </a:r>
          </a:p>
          <a:p>
            <a:pPr marL="0" marR="0">
              <a:spcBef>
                <a:spcPts val="0"/>
              </a:spcBef>
              <a:spcAft>
                <a:spcPts val="1200"/>
              </a:spcAft>
            </a:pP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r>
              <a:rPr lang="en-US" sz="1800" dirty="0">
                <a:effectLst/>
                <a:latin typeface="Calibri" panose="020F0502020204030204" pitchFamily="34" charset="0"/>
                <a:ea typeface="Times New Roman" panose="02020603050405020304" pitchFamily="18" charset="0"/>
                <a:cs typeface="Arial" panose="020B0604020202020204" pitchFamily="34" charset="0"/>
              </a:rPr>
              <a:t>When designing tasks, be sure to consider the amount of time and the demand on students to respond fully to the questions. When stating the anticipatory set and designing the scenario, ask yourself, what is important? What information is necessary for students to know in order to get them thinking about what science knowledge is required to answer each question? Think about the number and type of questions required to obtain sufficient evidence to make accurate inferences about students' science learning and where they may have misunderstandings or misconceptions? What will you learn about your students that will guide instructional decisions?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A6986D0E-8EED-423F-9EC2-9107E8D6EABD}"/>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3310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On this slide, the multiple components and features of the task are annotated to illustrate the application and integration of the three dimensions based on PE, </a:t>
            </a:r>
            <a:r>
              <a:rPr lang="en-US" sz="1800" i="1" dirty="0">
                <a:effectLst/>
                <a:latin typeface="Calibri" panose="020F0502020204030204" pitchFamily="34" charset="0"/>
                <a:ea typeface="Times New Roman" panose="02020603050405020304" pitchFamily="18" charset="0"/>
                <a:cs typeface="Arial" panose="020B0604020202020204" pitchFamily="34" charset="0"/>
              </a:rPr>
              <a:t>5-PS1-1: Develop a model to describe that matter is made of particles too small to be seen. </a:t>
            </a:r>
            <a:r>
              <a:rPr lang="en-US" sz="1800" dirty="0">
                <a:effectLst/>
                <a:latin typeface="Calibri" panose="020F0502020204030204" pitchFamily="34" charset="0"/>
                <a:ea typeface="Times New Roman" panose="02020603050405020304" pitchFamily="18" charset="0"/>
                <a:cs typeface="Arial" panose="020B0604020202020204" pitchFamily="34" charset="0"/>
              </a:rPr>
              <a:t>The content is derived from the palette of options provided in the associated unpacking tool and the task specifications tool for this PE.</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An intentionally-designed task generates meaningful information about students' science learning by providing students opportunities to demonstrate what and how well they have learned the selected KSAs associated with a PE. To create a high-quality task, educators must consider and integrate the information within and across the assessment design tools, the unpacking tool and the tasks specifications tool, to design tasks that elicit the evidence or the right information to make accurate judgments about what students know and can do. Given that there are typically aspects of the SEPs, DCIs, and CCCs based on the selected KSAs that can be addressed in a task across a varying number of items, item types, and response modes, educators, as task designers, must determine those aspects using the palette of options provided by the design tools.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r>
              <a:rPr lang="en-US" sz="1800" dirty="0">
                <a:effectLst/>
                <a:latin typeface="Calibri" panose="020F0502020204030204" pitchFamily="34" charset="0"/>
                <a:ea typeface="Times New Roman" panose="02020603050405020304" pitchFamily="18" charset="0"/>
                <a:cs typeface="Arial" panose="020B0604020202020204" pitchFamily="34" charset="0"/>
              </a:rPr>
              <a:t>Take a moment to review the annotations associated with the task features, student demonstrations of learning, and the three dimensions—the DCI, </a:t>
            </a:r>
            <a:r>
              <a:rPr lang="en-US" sz="1800" i="1" dirty="0">
                <a:effectLst/>
                <a:latin typeface="Calibri" panose="020F0502020204030204" pitchFamily="34" charset="0"/>
                <a:ea typeface="Times New Roman" panose="02020603050405020304" pitchFamily="18" charset="0"/>
                <a:cs typeface="Arial" panose="020B0604020202020204" pitchFamily="34" charset="0"/>
              </a:rPr>
              <a:t>Structures and Properties</a:t>
            </a:r>
            <a:r>
              <a:rPr lang="en-US" sz="1800" dirty="0">
                <a:effectLst/>
                <a:latin typeface="Calibri" panose="020F0502020204030204" pitchFamily="34" charset="0"/>
                <a:ea typeface="Times New Roman" panose="02020603050405020304" pitchFamily="18" charset="0"/>
                <a:cs typeface="Arial" panose="020B0604020202020204" pitchFamily="34" charset="0"/>
              </a:rPr>
              <a:t>, the SEP, </a:t>
            </a:r>
            <a:r>
              <a:rPr lang="en-US" sz="1800" i="1" dirty="0">
                <a:effectLst/>
                <a:latin typeface="Calibri" panose="020F0502020204030204" pitchFamily="34" charset="0"/>
                <a:ea typeface="Times New Roman" panose="02020603050405020304" pitchFamily="18" charset="0"/>
                <a:cs typeface="Arial" panose="020B0604020202020204" pitchFamily="34" charset="0"/>
              </a:rPr>
              <a:t>Developing and Using Models</a:t>
            </a:r>
            <a:r>
              <a:rPr lang="en-US" sz="1800" dirty="0">
                <a:effectLst/>
                <a:latin typeface="Calibri" panose="020F0502020204030204" pitchFamily="34" charset="0"/>
                <a:ea typeface="Times New Roman" panose="02020603050405020304" pitchFamily="18" charset="0"/>
                <a:cs typeface="Arial" panose="020B0604020202020204" pitchFamily="34" charset="0"/>
              </a:rPr>
              <a:t>, and the CCC, </a:t>
            </a:r>
            <a:r>
              <a:rPr lang="en-US" sz="1800" i="1" dirty="0">
                <a:effectLst/>
                <a:latin typeface="Calibri" panose="020F0502020204030204" pitchFamily="34" charset="0"/>
                <a:ea typeface="Times New Roman" panose="02020603050405020304" pitchFamily="18" charset="0"/>
                <a:cs typeface="Arial" panose="020B0604020202020204" pitchFamily="34" charset="0"/>
              </a:rPr>
              <a:t>Scale, Proportion, and Quantity</a:t>
            </a:r>
            <a:r>
              <a:rPr lang="en-US" sz="1800" dirty="0">
                <a:effectLst/>
                <a:latin typeface="Calibri" panose="020F0502020204030204" pitchFamily="34" charset="0"/>
                <a:ea typeface="Times New Roman" panose="02020603050405020304" pitchFamily="18" charset="0"/>
                <a:cs typeface="Arial" panose="020B0604020202020204" pitchFamily="34" charset="0"/>
              </a:rPr>
              <a:t>. Consider how the task as a whole and the individual questions exemplify the application of the criteria required to design meaningful tasks that yield interpretable and useful information about student learning. Refer to the unpacking tool and tasks specifications tool for 5-PS1-1 in the Resources pod and the Achieve NGSS Task Screener in the Web Links pod to support your review.</a:t>
            </a:r>
            <a:endParaRPr lang="en-US" sz="1300" dirty="0"/>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3CF1AF07-B160-47B3-95B1-77B8CA236023}"/>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829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 next set of slides presents a task template that has sections dedicated to the multiple components of a task. The task template begins with a statement of the grade, topic, and NGSS PE or science standard, and the KSAs, which are the content documented first to define the measured constructs and to guide and ensure alignment to the purpose of the task. This information should reflect the measured construct as documented in the unpacking tool and task specifications tool.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Once you have indicated the KSA or KSAs to be measured and have carefully considered each of the dimensions aligned to the PE, consider a phenomenon or design problem that should be addressed in the scenario. Selection of a phenomenon or design problem allows you to further hone the task in a manner consistent with your purpose for assessing students' science learning. This also then supports design decisions related to creating a meaningful, engaging, and relevant scenario (or context) that addresses the defined phenomenon or design problem. Using the unpacking tool, topics or content related to prior knowledge should be documented. Remember, as a task designer, you need to understand the KSAs that students should have already learned and can be treated as prior knowledge. Think about ways these KSAs can be incorporated into the scenario to foster student comprehension and understanding of what is being measured.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Next, consider and record the types of sources of information that you will use in the scenario or that students read or interact with from which the questions are based. This could include articles, primary or secondary sources, photographs, graphs, charts, or diagrams. Be selective and only include information that is necessary for students to use and comprehend to respond to the questions. Accessibility and comprehensibility are promoted when you make intentional decisions about what and how much information is to be included in different parts of the task. Remember, information that you choose to include should directly support your goal of eliciting accurate and sufficient student evidence of science learning specific to the selected KSAs. To be able to return to these sources and use them in the task, as appropriate, document the websites or citations as well as the copyright and licensing terms associated with each informational resource.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This is a good place to remind you that by carefully documenting and citing your sources, and by considering the copyright and licensing terms for each source, you can avoid issues related to plagiarism. Make a habit of documenting sources for reference and then paraphrasing or rewriting the text, as necessary, to capture key information to include in your task.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369E157C-8201-4059-9352-A08DA31DC8EB}"/>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651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Once the construct is well defined, the topic or focus of the scenario is determined, and the sources of information have been selected, you are ready to write the scenario or context that will "house" the phenomenon or design problem followed by each question or prompt. Remember, a question may include additional sources of information and should include specific directions for students to be able to fully comprehend what is being measured and how to respond to the question to receive full credit. As we have shared, the questions should require students to sense-make about a phenomenon or design problem through their integration of the dimensions, reflect a range of complexity, and offer a variety of item types and response modes.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 Task Template is available for download in the Resources pod.</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7</a:t>
            </a:fld>
            <a:endParaRPr lang="en-US"/>
          </a:p>
        </p:txBody>
      </p:sp>
    </p:spTree>
    <p:extLst>
      <p:ext uri="{BB962C8B-B14F-4D97-AF65-F5344CB8AC3E}">
        <p14:creationId xmlns:p14="http://schemas.microsoft.com/office/powerpoint/2010/main" val="1794264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For examples of completed tasks at the elementary, middle, and high school grade bands, click on the Prezi Interactive Model Tasks Resource in the Web Links pod. These tasks are also available for download in the Resources pod.</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396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Finally, we offer additional resources that may be helpful to anyone interested in learning more about the concepts presented in this module. A glossary of terms and our reference list </a:t>
            </a:r>
            <a:r>
              <a:rPr lang="en-US" sz="1800">
                <a:effectLst/>
                <a:latin typeface="Calibri" panose="020F0502020204030204" pitchFamily="34" charset="0"/>
                <a:ea typeface="Times New Roman" panose="02020603050405020304" pitchFamily="18" charset="0"/>
                <a:cs typeface="Arial" panose="020B0604020202020204" pitchFamily="34" charset="0"/>
              </a:rPr>
              <a:t>follow.</a:t>
            </a:r>
          </a:p>
          <a:p>
            <a:pPr marL="0" marR="0">
              <a:spcBef>
                <a:spcPts val="0"/>
              </a:spcBef>
              <a:spcAft>
                <a:spcPts val="1200"/>
              </a:spcAft>
            </a:pPr>
            <a:r>
              <a:rPr lang="en-US" sz="1800">
                <a:effectLst/>
                <a:latin typeface="Calibri" panose="020F0502020204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Thank you for your engagement in this fourth chapter of the SCILLSS digital workbook on designing high-quality three-dimensional science assessment tasks for classroom use. </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9</a:t>
            </a:fld>
            <a:endParaRPr lang="en-US"/>
          </a:p>
        </p:txBody>
      </p:sp>
    </p:spTree>
    <p:extLst>
      <p:ext uri="{BB962C8B-B14F-4D97-AF65-F5344CB8AC3E}">
        <p14:creationId xmlns:p14="http://schemas.microsoft.com/office/powerpoint/2010/main" val="957201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3.xml"/><Relationship Id="rId5" Type="http://schemas.openxmlformats.org/officeDocument/2006/relationships/tags" Target="../tags/tag41.xml"/><Relationship Id="rId4" Type="http://schemas.openxmlformats.org/officeDocument/2006/relationships/tags" Target="../tags/tag40.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3.xml"/><Relationship Id="rId5" Type="http://schemas.openxmlformats.org/officeDocument/2006/relationships/tags" Target="../tags/tag46.xml"/><Relationship Id="rId4" Type="http://schemas.openxmlformats.org/officeDocument/2006/relationships/tags" Target="../tags/tag45.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slideMaster" Target="../slideMasters/slideMaster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3.xml"/><Relationship Id="rId4" Type="http://schemas.openxmlformats.org/officeDocument/2006/relationships/tags" Target="../tags/tag5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3.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2.jpeg"/><Relationship Id="rId5" Type="http://schemas.openxmlformats.org/officeDocument/2006/relationships/slideMaster" Target="../slideMasters/slideMaster3.xml"/><Relationship Id="rId4" Type="http://schemas.openxmlformats.org/officeDocument/2006/relationships/tags" Target="../tags/tag6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4.xml"/><Relationship Id="rId5" Type="http://schemas.openxmlformats.org/officeDocument/2006/relationships/tags" Target="../tags/tag73.xml"/><Relationship Id="rId4" Type="http://schemas.openxmlformats.org/officeDocument/2006/relationships/tags" Target="../tags/tag7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4.xml"/><Relationship Id="rId5" Type="http://schemas.openxmlformats.org/officeDocument/2006/relationships/tags" Target="../tags/tag78.xml"/><Relationship Id="rId4" Type="http://schemas.openxmlformats.org/officeDocument/2006/relationships/tags" Target="../tags/tag77.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slideMaster" Target="../slideMasters/slideMaster4.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slideMaster" Target="../slideMasters/slideMaster4.xml"/><Relationship Id="rId4" Type="http://schemas.openxmlformats.org/officeDocument/2006/relationships/tags" Target="../tags/tag88.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slideMaster" Target="../slideMasters/slideMaster4.xml"/><Relationship Id="rId4" Type="http://schemas.openxmlformats.org/officeDocument/2006/relationships/tags" Target="../tags/tag9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image" Target="../media/image2.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slideMaster" Target="../slideMasters/slideMaster5.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slideMaster" Target="../slideMasters/slideMaster5.xml"/><Relationship Id="rId4" Type="http://schemas.openxmlformats.org/officeDocument/2006/relationships/tags" Target="../tags/tag110.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3.png"/><Relationship Id="rId5" Type="http://schemas.openxmlformats.org/officeDocument/2006/relationships/slideMaster" Target="../slideMasters/slideMaster5.xml"/><Relationship Id="rId4" Type="http://schemas.openxmlformats.org/officeDocument/2006/relationships/tags" Target="../tags/tag11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Master" Target="../slideMasters/slideMaster1.xml"/><Relationship Id="rId4" Type="http://schemas.openxmlformats.org/officeDocument/2006/relationships/tags" Target="../tags/tag2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image" Target="../media/image2.jpeg"/><Relationship Id="rId4"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2.jpeg"/><Relationship Id="rId4"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130.xml"/><Relationship Id="rId7" Type="http://schemas.openxmlformats.org/officeDocument/2006/relationships/tags" Target="../tags/tag134.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5.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slideMaster" Target="../slideMasters/slideMaster7.xml"/><Relationship Id="rId4" Type="http://schemas.openxmlformats.org/officeDocument/2006/relationships/tags" Target="../tags/tag139.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2.jpeg"/><Relationship Id="rId5" Type="http://schemas.openxmlformats.org/officeDocument/2006/relationships/slideMaster" Target="../slideMasters/slideMaster7.xml"/><Relationship Id="rId4" Type="http://schemas.openxmlformats.org/officeDocument/2006/relationships/tags" Target="../tags/tag14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3.png"/><Relationship Id="rId5" Type="http://schemas.openxmlformats.org/officeDocument/2006/relationships/slideMaster" Target="../slideMasters/slideMaster7.xml"/><Relationship Id="rId4" Type="http://schemas.openxmlformats.org/officeDocument/2006/relationships/tags" Target="../tags/tag14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Master" Target="../slideMasters/slideMaster8.xml"/><Relationship Id="rId5" Type="http://schemas.openxmlformats.org/officeDocument/2006/relationships/tags" Target="../tags/tag157.xml"/><Relationship Id="rId4" Type="http://schemas.openxmlformats.org/officeDocument/2006/relationships/tags" Target="../tags/tag156.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Master" Target="../slideMasters/slideMaster8.xml"/><Relationship Id="rId5" Type="http://schemas.openxmlformats.org/officeDocument/2006/relationships/tags" Target="../tags/tag162.xml"/><Relationship Id="rId4" Type="http://schemas.openxmlformats.org/officeDocument/2006/relationships/tags" Target="../tags/tag161.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slideMaster" Target="../slideMasters/slideMaster8.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5" Type="http://schemas.openxmlformats.org/officeDocument/2006/relationships/slideMaster" Target="../slideMasters/slideMaster8.xml"/><Relationship Id="rId4" Type="http://schemas.openxmlformats.org/officeDocument/2006/relationships/tags" Target="../tags/tag17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5" Type="http://schemas.openxmlformats.org/officeDocument/2006/relationships/slideMaster" Target="../slideMasters/slideMaster8.xml"/><Relationship Id="rId4" Type="http://schemas.openxmlformats.org/officeDocument/2006/relationships/tags" Target="../tags/tag17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90032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011826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12/18/2020</a:t>
            </a:fld>
            <a:endParaRPr lang="en-US" dirty="0"/>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704007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12/18/2020</a:t>
            </a:fld>
            <a:endParaRPr lang="en-US" dirty="0"/>
          </a:p>
        </p:txBody>
      </p:sp>
      <p:sp>
        <p:nvSpPr>
          <p:cNvPr id="3" name="Footer Placeholder 2"/>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943386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722242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34213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845157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5830718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731625" y="6411050"/>
            <a:ext cx="3675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95595"/>
              </a:buClr>
              <a:buSzPts val="4400"/>
              <a:buFont typeface="Calibri"/>
              <a:buNone/>
              <a:defRPr sz="4400" b="0" i="0" u="none" strike="noStrike" cap="none">
                <a:solidFill>
                  <a:srgbClr val="095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 name="Google Shape;20;p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rgbClr val="095595"/>
              </a:buClr>
              <a:buSzPts val="3200"/>
              <a:buFont typeface="Arial"/>
              <a:buChar char="•"/>
              <a:defRPr sz="3200" b="0" i="0" u="none" strike="noStrike" cap="none">
                <a:solidFill>
                  <a:srgbClr val="095595"/>
                </a:solidFill>
                <a:latin typeface="Calibri"/>
                <a:ea typeface="Calibri"/>
                <a:cs typeface="Calibri"/>
                <a:sym typeface="Calibri"/>
              </a:defRPr>
            </a:lvl1pPr>
            <a:lvl2pPr marL="914400" marR="0" lvl="1" indent="-406400" algn="l" rtl="0">
              <a:lnSpc>
                <a:spcPct val="100000"/>
              </a:lnSpc>
              <a:spcBef>
                <a:spcPts val="560"/>
              </a:spcBef>
              <a:spcAft>
                <a:spcPts val="0"/>
              </a:spcAft>
              <a:buClr>
                <a:srgbClr val="A5A5A5"/>
              </a:buClr>
              <a:buSzPts val="2800"/>
              <a:buFont typeface="Arial"/>
              <a:buChar char="–"/>
              <a:defRPr sz="2800" b="0" i="0" u="none" strike="noStrike" cap="none">
                <a:solidFill>
                  <a:srgbClr val="A5A5A5"/>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A5A5A5"/>
              </a:buClr>
              <a:buSzPts val="2400"/>
              <a:buFont typeface="Arial"/>
              <a:buChar char="•"/>
              <a:defRPr sz="2400" b="0" i="0" u="none" strike="noStrike" cap="none">
                <a:solidFill>
                  <a:srgbClr val="A5A5A5"/>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A5A5A5"/>
              </a:buClr>
              <a:buSzPts val="2000"/>
              <a:buFont typeface="Arial"/>
              <a:buChar char="–"/>
              <a:defRPr sz="2000" b="0" i="0" u="none" strike="noStrike" cap="none">
                <a:solidFill>
                  <a:srgbClr val="A5A5A5"/>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A5A5A5"/>
              </a:buClr>
              <a:buSzPts val="2000"/>
              <a:buFont typeface="Arial"/>
              <a:buChar char="»"/>
              <a:defRPr sz="2000" b="0" i="0" u="none" strike="noStrike" cap="none">
                <a:solidFill>
                  <a:srgbClr val="A5A5A5"/>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983542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95595"/>
              </a:buClr>
              <a:buSzPts val="2400"/>
              <a:buFont typeface="Calibri"/>
              <a:buNone/>
              <a:defRPr sz="4400" b="0" i="0" u="none" strike="noStrike" cap="none">
                <a:solidFill>
                  <a:srgbClr val="095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rgbClr val="095595"/>
              </a:buClr>
              <a:buSzPts val="1800"/>
              <a:buFont typeface="Arial"/>
              <a:buChar char="●"/>
              <a:defRPr sz="3200" b="0" i="0" u="none" strike="noStrike" cap="none">
                <a:solidFill>
                  <a:srgbClr val="095595"/>
                </a:solidFill>
                <a:latin typeface="Calibri"/>
                <a:ea typeface="Calibri"/>
                <a:cs typeface="Calibri"/>
                <a:sym typeface="Calibri"/>
              </a:defRPr>
            </a:lvl1pPr>
            <a:lvl2pPr marL="914400" marR="0" lvl="1" indent="-317500" algn="l" rtl="0">
              <a:lnSpc>
                <a:spcPct val="100000"/>
              </a:lnSpc>
              <a:spcBef>
                <a:spcPts val="1600"/>
              </a:spcBef>
              <a:spcAft>
                <a:spcPts val="0"/>
              </a:spcAft>
              <a:buClr>
                <a:srgbClr val="A5A5A5"/>
              </a:buClr>
              <a:buSzPts val="1400"/>
              <a:buFont typeface="Arial"/>
              <a:buChar char="○"/>
              <a:defRPr sz="2800" b="0" i="0" u="none" strike="noStrike" cap="none">
                <a:solidFill>
                  <a:srgbClr val="A5A5A5"/>
                </a:solidFill>
                <a:latin typeface="Calibri"/>
                <a:ea typeface="Calibri"/>
                <a:cs typeface="Calibri"/>
                <a:sym typeface="Calibri"/>
              </a:defRPr>
            </a:lvl2pPr>
            <a:lvl3pPr marL="1371600" marR="0" lvl="2" indent="-317500" algn="l" rtl="0">
              <a:lnSpc>
                <a:spcPct val="100000"/>
              </a:lnSpc>
              <a:spcBef>
                <a:spcPts val="1600"/>
              </a:spcBef>
              <a:spcAft>
                <a:spcPts val="0"/>
              </a:spcAft>
              <a:buClr>
                <a:srgbClr val="A5A5A5"/>
              </a:buClr>
              <a:buSzPts val="1400"/>
              <a:buFont typeface="Arial"/>
              <a:buChar char="■"/>
              <a:defRPr sz="2400" b="0" i="0" u="none" strike="noStrike" cap="none">
                <a:solidFill>
                  <a:srgbClr val="A5A5A5"/>
                </a:solidFill>
                <a:latin typeface="Calibri"/>
                <a:ea typeface="Calibri"/>
                <a:cs typeface="Calibri"/>
                <a:sym typeface="Calibri"/>
              </a:defRPr>
            </a:lvl3pPr>
            <a:lvl4pPr marL="1828800" marR="0" lvl="3" indent="-317500" algn="l" rtl="0">
              <a:lnSpc>
                <a:spcPct val="100000"/>
              </a:lnSpc>
              <a:spcBef>
                <a:spcPts val="1600"/>
              </a:spcBef>
              <a:spcAft>
                <a:spcPts val="0"/>
              </a:spcAft>
              <a:buClr>
                <a:srgbClr val="A5A5A5"/>
              </a:buClr>
              <a:buSzPts val="1400"/>
              <a:buFont typeface="Arial"/>
              <a:buChar char="●"/>
              <a:defRPr sz="2000" b="0" i="0" u="none" strike="noStrike" cap="none">
                <a:solidFill>
                  <a:srgbClr val="A5A5A5"/>
                </a:solidFill>
                <a:latin typeface="Calibri"/>
                <a:ea typeface="Calibri"/>
                <a:cs typeface="Calibri"/>
                <a:sym typeface="Calibri"/>
              </a:defRPr>
            </a:lvl4pPr>
            <a:lvl5pPr marL="2286000" marR="0" lvl="4" indent="-317500" algn="l" rtl="0">
              <a:lnSpc>
                <a:spcPct val="100000"/>
              </a:lnSpc>
              <a:spcBef>
                <a:spcPts val="1600"/>
              </a:spcBef>
              <a:spcAft>
                <a:spcPts val="0"/>
              </a:spcAft>
              <a:buClr>
                <a:srgbClr val="A5A5A5"/>
              </a:buClr>
              <a:buSzPts val="1400"/>
              <a:buFont typeface="Arial"/>
              <a:buChar char="○"/>
              <a:defRPr sz="2000" b="0" i="0" u="none" strike="noStrike" cap="none">
                <a:solidFill>
                  <a:srgbClr val="A5A5A5"/>
                </a:solidFill>
                <a:latin typeface="Calibri"/>
                <a:ea typeface="Calibri"/>
                <a:cs typeface="Calibri"/>
                <a:sym typeface="Calibri"/>
              </a:defRPr>
            </a:lvl5pPr>
            <a:lvl6pPr marL="2743200" marR="0" lvl="5" indent="-317500" algn="l" rtl="0">
              <a:lnSpc>
                <a:spcPct val="100000"/>
              </a:lnSpc>
              <a:spcBef>
                <a:spcPts val="16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16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16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1600"/>
              </a:spcBef>
              <a:spcAft>
                <a:spcPts val="160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sldNum" idx="12"/>
          </p:nvPr>
        </p:nvSpPr>
        <p:spPr>
          <a:xfrm>
            <a:off x="8595308" y="6333297"/>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847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0874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1543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20173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12/18/2020</a:t>
            </a:fld>
            <a:endParaRPr lang="en-US"/>
          </a:p>
        </p:txBody>
      </p:sp>
      <p:sp>
        <p:nvSpPr>
          <p:cNvPr id="6" name="Slide Number Placeholder 5"/>
          <p:cNvSpPr>
            <a:spLocks noGrp="1"/>
          </p:cNvSpPr>
          <p:nvPr>
            <p:ph type="sldNum" sz="quarter" idx="12"/>
          </p:nvPr>
        </p:nvSpPr>
        <p:spPr>
          <a:xfrm>
            <a:off x="2686050" y="6356353"/>
            <a:ext cx="2057400" cy="365125"/>
          </a:xfrm>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2D3A8C44-27F7-4A13-8718-C2E72536111A}"/>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2929408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A8029114-9F5A-41C9-8E85-939BE025AD60}"/>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1197689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12/18/2020</a:t>
            </a:fld>
            <a:endParaRPr lang="en-US"/>
          </a:p>
        </p:txBody>
      </p:sp>
      <p:pic>
        <p:nvPicPr>
          <p:cNvPr id="8" name="Picture 7">
            <a:extLst>
              <a:ext uri="{FF2B5EF4-FFF2-40B4-BE49-F238E27FC236}">
                <a16:creationId xmlns:a16="http://schemas.microsoft.com/office/drawing/2014/main" id="{7BE28DAF-C776-413E-9D7A-DC070C2D0797}"/>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9" name="Slide Number Placeholder 5">
            <a:extLst>
              <a:ext uri="{FF2B5EF4-FFF2-40B4-BE49-F238E27FC236}">
                <a16:creationId xmlns:a16="http://schemas.microsoft.com/office/drawing/2014/main" id="{231174D3-3A75-4464-9A13-E967F8A202E9}"/>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97650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12/18/2020</a:t>
            </a:fld>
            <a:endParaRPr lang="en-US"/>
          </a:p>
        </p:txBody>
      </p:sp>
      <p:pic>
        <p:nvPicPr>
          <p:cNvPr id="10" name="Picture 9">
            <a:extLst>
              <a:ext uri="{FF2B5EF4-FFF2-40B4-BE49-F238E27FC236}">
                <a16:creationId xmlns:a16="http://schemas.microsoft.com/office/drawing/2014/main" id="{468521CC-0653-471A-8678-7848FD8319A5}"/>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1" name="Slide Number Placeholder 5">
            <a:extLst>
              <a:ext uri="{FF2B5EF4-FFF2-40B4-BE49-F238E27FC236}">
                <a16:creationId xmlns:a16="http://schemas.microsoft.com/office/drawing/2014/main" id="{3C690621-5EEB-4EEA-A956-8EB54C7FCA27}"/>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3845943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12/18/2020</a:t>
            </a:fld>
            <a:endParaRPr lang="en-US"/>
          </a:p>
        </p:txBody>
      </p:sp>
      <p:pic>
        <p:nvPicPr>
          <p:cNvPr id="7" name="Picture 6">
            <a:extLst>
              <a:ext uri="{FF2B5EF4-FFF2-40B4-BE49-F238E27FC236}">
                <a16:creationId xmlns:a16="http://schemas.microsoft.com/office/drawing/2014/main" id="{E1200C6F-C6E0-4C6A-A05F-500C06508E5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F56CE4EA-7D48-4DA6-964D-30A4D42554F1}"/>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72937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12/18/2020</a:t>
            </a:fld>
            <a:endParaRPr lang="en-US"/>
          </a:p>
        </p:txBody>
      </p:sp>
      <p:pic>
        <p:nvPicPr>
          <p:cNvPr id="5" name="Picture 4">
            <a:extLst>
              <a:ext uri="{FF2B5EF4-FFF2-40B4-BE49-F238E27FC236}">
                <a16:creationId xmlns:a16="http://schemas.microsoft.com/office/drawing/2014/main" id="{3A0A970E-9633-4688-A1E7-472D18543E4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6" name="Slide Number Placeholder 5">
            <a:extLst>
              <a:ext uri="{FF2B5EF4-FFF2-40B4-BE49-F238E27FC236}">
                <a16:creationId xmlns:a16="http://schemas.microsoft.com/office/drawing/2014/main" id="{02F14652-5346-455A-B18E-172B819A4560}"/>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8423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85753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2738625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71303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4170402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1068928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12/18/2020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69867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12/18/2020</a:t>
            </a:fld>
            <a:endParaRPr lang="en-US" dirty="0"/>
          </a:p>
        </p:txBody>
      </p:sp>
      <p:sp>
        <p:nvSpPr>
          <p:cNvPr id="5" name="Footer Placeholder 4"/>
          <p:cNvSpPr>
            <a:spLocks noGrp="1"/>
          </p:cNvSpPr>
          <p:nvPr>
            <p:ph type="ftr" sz="quarter" idx="11"/>
            <p:custDataLst>
              <p:tags r:id="rId4"/>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96758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5"/>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70"/>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12/18/2020</a:t>
            </a:fld>
            <a:endParaRPr lang="en-US" dirty="0"/>
          </a:p>
        </p:txBody>
      </p:sp>
      <p:sp>
        <p:nvSpPr>
          <p:cNvPr id="5" name="Footer Placeholder 4"/>
          <p:cNvSpPr>
            <a:spLocks noGrp="1"/>
          </p:cNvSpPr>
          <p:nvPr>
            <p:ph type="ftr" sz="quarter" idx="11"/>
            <p:custDataLst>
              <p:tags r:id="rId4"/>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5310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12/18/2020</a:t>
            </a:fld>
            <a:endParaRPr lang="en-US" dirty="0"/>
          </a:p>
        </p:txBody>
      </p:sp>
      <p:sp>
        <p:nvSpPr>
          <p:cNvPr id="6" name="Footer Placeholder 5"/>
          <p:cNvSpPr>
            <a:spLocks noGrp="1"/>
          </p:cNvSpPr>
          <p:nvPr>
            <p:ph type="ftr" sz="quarter" idx="11"/>
            <p:custDataLst>
              <p:tags r:id="rId5"/>
            </p:custDataLst>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12826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12/18/2020</a:t>
            </a:fld>
            <a:endParaRPr lang="en-US" dirty="0"/>
          </a:p>
        </p:txBody>
      </p:sp>
      <p:sp>
        <p:nvSpPr>
          <p:cNvPr id="8" name="Footer Placeholder 7"/>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88104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12/18/2020</a:t>
            </a:fld>
            <a:endParaRPr lang="en-US" dirty="0"/>
          </a:p>
        </p:txBody>
      </p:sp>
      <p:sp>
        <p:nvSpPr>
          <p:cNvPr id="4" name="Footer Placeholder 3"/>
          <p:cNvSpPr>
            <a:spLocks noGrp="1"/>
          </p:cNvSpPr>
          <p:nvPr>
            <p:ph type="ftr" sz="quarter" idx="11"/>
            <p:custDataLst>
              <p:tags r:id="rId3"/>
            </p:custDataLst>
          </p:nvPr>
        </p:nvSpPr>
        <p:spPr>
          <a:xfrm>
            <a:off x="3028950" y="6356357"/>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9708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54753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821DBD4A-9EC5-4AE0-BC39-7C3098D1776E}" type="datetime1">
              <a:rPr lang="en-US" smtClean="0"/>
              <a:t>12/18/2020</a:t>
            </a:fld>
            <a:endParaRPr lang="en-US" dirty="0"/>
          </a:p>
        </p:txBody>
      </p:sp>
      <p:sp>
        <p:nvSpPr>
          <p:cNvPr id="3" name="Footer Placeholder 2"/>
          <p:cNvSpPr>
            <a:spLocks noGrp="1"/>
          </p:cNvSpPr>
          <p:nvPr>
            <p:ph type="ftr" sz="quarter" idx="11"/>
            <p:custDataLst>
              <p:tags r:id="rId2"/>
            </p:custDataLst>
          </p:nvPr>
        </p:nvSpPr>
        <p:spPr>
          <a:xfrm>
            <a:off x="3028950" y="6356357"/>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22013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12/18/2020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81604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12/18/2020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10587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12/18/2020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1579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12/18/2020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44429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9"/>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3"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5"/>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8642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47850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12/18/2020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5825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12/18/2020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09517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12/18/2020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10501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0" y="6356355"/>
            <a:ext cx="2057400" cy="365125"/>
          </a:xfrm>
          <a:prstGeom prst="rect">
            <a:avLst/>
          </a:prstGeom>
        </p:spPr>
        <p:txBody>
          <a:bodyPr/>
          <a:lstStyle/>
          <a:p>
            <a:fld id="{6876DD28-957A-4C0B-B4F8-87FDEABDDA23}" type="datetime1">
              <a:rPr lang="en-US" smtClean="0"/>
              <a:t>12/18/2020</a:t>
            </a:fld>
            <a:endParaRPr lang="en-US" dirty="0"/>
          </a:p>
        </p:txBody>
      </p:sp>
      <p:sp>
        <p:nvSpPr>
          <p:cNvPr id="6" name="Footer Placeholder 5"/>
          <p:cNvSpPr>
            <a:spLocks noGrp="1"/>
          </p:cNvSpPr>
          <p:nvPr>
            <p:ph type="ftr" sz="quarter" idx="11"/>
            <p:custDataLst>
              <p:tags r:id="rId6"/>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48373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12/18/2020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931466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12/18/2020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595521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12/18/2020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6487848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9921529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25619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718459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1184585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786782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16963281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2971352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12/18/2020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4976470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a:xfrm>
            <a:off x="628650" y="6356355"/>
            <a:ext cx="2057400" cy="365125"/>
          </a:xfrm>
          <a:prstGeom prst="rect">
            <a:avLst/>
          </a:prstGeom>
        </p:spPr>
        <p:txBody>
          <a:bodyPr/>
          <a:lstStyle/>
          <a:p>
            <a:fld id="{6876DD28-957A-4C0B-B4F8-87FDEABDDA23}" type="datetime1">
              <a:rPr lang="en-US" smtClean="0"/>
              <a:t>12/18/2020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404677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12/18/2020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901569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12/18/2020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1546804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a:xfrm>
            <a:off x="628650" y="6356355"/>
            <a:ext cx="2057400" cy="365125"/>
          </a:xfrm>
          <a:prstGeom prst="rect">
            <a:avLst/>
          </a:prstGeom>
        </p:spPr>
        <p:txBody>
          <a:bodyPr/>
          <a:lstStyle/>
          <a:p>
            <a:fld id="{821DBD4A-9EC5-4AE0-BC39-7C3098D1776E}" type="datetime1">
              <a:rPr lang="en-US" smtClean="0"/>
              <a:t>12/18/2020</a:t>
            </a:fld>
            <a:endParaRPr lang="en-US" dirty="0"/>
          </a:p>
        </p:txBody>
      </p:sp>
      <p:sp>
        <p:nvSpPr>
          <p:cNvPr id="3" name="Footer Placeholder 2"/>
          <p:cNvSpPr>
            <a:spLocks noGrp="1"/>
          </p:cNvSpPr>
          <p:nvPr>
            <p:ph type="ftr" sz="quarter" idx="11"/>
            <p:custDataLst>
              <p:tags r:id="rId2"/>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6568453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783170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165878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35638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39083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4508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47495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12/18/2020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35554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48000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081883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417818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12/18/2020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45259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12/18/2020</a:t>
            </a:fld>
            <a:endParaRPr lang="en-US" dirty="0"/>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360586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12/18/2020</a:t>
            </a:fld>
            <a:endParaRPr lang="en-US" dirty="0"/>
          </a:p>
        </p:txBody>
      </p:sp>
      <p:sp>
        <p:nvSpPr>
          <p:cNvPr id="3" name="Footer Placeholder 2"/>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2443364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837490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943114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582443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32571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0" y="6356355"/>
            <a:ext cx="2057400" cy="365125"/>
          </a:xfrm>
          <a:prstGeom prst="rect">
            <a:avLst/>
          </a:prstGeom>
        </p:spPr>
        <p:txBody>
          <a:bodyPr/>
          <a:lstStyle/>
          <a:p>
            <a:fld id="{821DBD4A-9EC5-4AE0-BC39-7C3098D1776E}" type="datetime1">
              <a:rPr lang="en-US" smtClean="0"/>
              <a:t>12/18/2020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0960165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2"/>
        <p:cNvGrpSpPr/>
        <p:nvPr/>
      </p:nvGrpSpPr>
      <p:grpSpPr>
        <a:xfrm>
          <a:off x="0" y="0"/>
          <a:ext cx="0" cy="0"/>
          <a:chOff x="0" y="0"/>
          <a:chExt cx="0" cy="0"/>
        </a:xfrm>
      </p:grpSpPr>
      <p:sp>
        <p:nvSpPr>
          <p:cNvPr id="63" name="Google Shape;63;p15"/>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64" name="Google Shape;64;p1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buNone/>
              <a:defRPr sz="1200">
                <a:solidFill>
                  <a:srgbClr val="8A8992"/>
                </a:solidFill>
                <a:latin typeface="Century Gothic"/>
                <a:ea typeface="Century Gothic"/>
                <a:cs typeface="Century Gothic"/>
                <a:sym typeface="Century Gothic"/>
              </a:defRPr>
            </a:lvl1pPr>
            <a:lvl2pPr marL="0" marR="0" lvl="1" indent="0" algn="r" rtl="0">
              <a:buNone/>
              <a:defRPr sz="1200">
                <a:solidFill>
                  <a:srgbClr val="8A8992"/>
                </a:solidFill>
                <a:latin typeface="Century Gothic"/>
                <a:ea typeface="Century Gothic"/>
                <a:cs typeface="Century Gothic"/>
                <a:sym typeface="Century Gothic"/>
              </a:defRPr>
            </a:lvl2pPr>
            <a:lvl3pPr marL="0" marR="0" lvl="2" indent="0" algn="r" rtl="0">
              <a:buNone/>
              <a:defRPr sz="1200">
                <a:solidFill>
                  <a:srgbClr val="8A8992"/>
                </a:solidFill>
                <a:latin typeface="Century Gothic"/>
                <a:ea typeface="Century Gothic"/>
                <a:cs typeface="Century Gothic"/>
                <a:sym typeface="Century Gothic"/>
              </a:defRPr>
            </a:lvl3pPr>
            <a:lvl4pPr marL="0" marR="0" lvl="3" indent="0" algn="r" rtl="0">
              <a:buNone/>
              <a:defRPr sz="1200">
                <a:solidFill>
                  <a:srgbClr val="8A8992"/>
                </a:solidFill>
                <a:latin typeface="Century Gothic"/>
                <a:ea typeface="Century Gothic"/>
                <a:cs typeface="Century Gothic"/>
                <a:sym typeface="Century Gothic"/>
              </a:defRPr>
            </a:lvl4pPr>
            <a:lvl5pPr marL="0" marR="0" lvl="4" indent="0" algn="r" rtl="0">
              <a:buNone/>
              <a:defRPr sz="1200">
                <a:solidFill>
                  <a:srgbClr val="8A8992"/>
                </a:solidFill>
                <a:latin typeface="Century Gothic"/>
                <a:ea typeface="Century Gothic"/>
                <a:cs typeface="Century Gothic"/>
                <a:sym typeface="Century Gothic"/>
              </a:defRPr>
            </a:lvl5pPr>
            <a:lvl6pPr marL="0" marR="0" lvl="5" indent="0" algn="r" rtl="0">
              <a:buNone/>
              <a:defRPr sz="1200">
                <a:solidFill>
                  <a:srgbClr val="8A8992"/>
                </a:solidFill>
                <a:latin typeface="Century Gothic"/>
                <a:ea typeface="Century Gothic"/>
                <a:cs typeface="Century Gothic"/>
                <a:sym typeface="Century Gothic"/>
              </a:defRPr>
            </a:lvl6pPr>
            <a:lvl7pPr marL="0" marR="0" lvl="6" indent="0" algn="r" rtl="0">
              <a:buNone/>
              <a:defRPr sz="1200">
                <a:solidFill>
                  <a:srgbClr val="8A8992"/>
                </a:solidFill>
                <a:latin typeface="Century Gothic"/>
                <a:ea typeface="Century Gothic"/>
                <a:cs typeface="Century Gothic"/>
                <a:sym typeface="Century Gothic"/>
              </a:defRPr>
            </a:lvl7pPr>
            <a:lvl8pPr marL="0" marR="0" lvl="7" indent="0" algn="r" rtl="0">
              <a:buNone/>
              <a:defRPr sz="1200">
                <a:solidFill>
                  <a:srgbClr val="8A8992"/>
                </a:solidFill>
                <a:latin typeface="Century Gothic"/>
                <a:ea typeface="Century Gothic"/>
                <a:cs typeface="Century Gothic"/>
                <a:sym typeface="Century Gothic"/>
              </a:defRPr>
            </a:lvl8pPr>
            <a:lvl9pPr marL="0" marR="0" lvl="8" indent="0" algn="r" rtl="0">
              <a:buNone/>
              <a:defRPr sz="1200">
                <a:solidFill>
                  <a:srgbClr val="8A899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020692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2800"/>
              <a:buFont typeface="Century Gothic"/>
              <a:buNone/>
              <a:defRPr sz="4400" b="0"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2800"/>
              <a:buFont typeface="Arial"/>
              <a:buNone/>
              <a:defRPr sz="1800"/>
            </a:lvl2pPr>
            <a:lvl3pPr lvl="2" rtl="0">
              <a:spcBef>
                <a:spcPts val="0"/>
              </a:spcBef>
              <a:spcAft>
                <a:spcPts val="0"/>
              </a:spcAft>
              <a:buSzPts val="2800"/>
              <a:buFont typeface="Arial"/>
              <a:buNone/>
              <a:defRPr sz="1800"/>
            </a:lvl3pPr>
            <a:lvl4pPr lvl="3" rtl="0">
              <a:spcBef>
                <a:spcPts val="0"/>
              </a:spcBef>
              <a:spcAft>
                <a:spcPts val="0"/>
              </a:spcAft>
              <a:buSzPts val="2800"/>
              <a:buFont typeface="Arial"/>
              <a:buNone/>
              <a:defRPr sz="1800"/>
            </a:lvl4pPr>
            <a:lvl5pPr lvl="4" rtl="0">
              <a:spcBef>
                <a:spcPts val="0"/>
              </a:spcBef>
              <a:spcAft>
                <a:spcPts val="0"/>
              </a:spcAft>
              <a:buSzPts val="2800"/>
              <a:buFont typeface="Arial"/>
              <a:buNone/>
              <a:defRPr sz="1800"/>
            </a:lvl5pPr>
            <a:lvl6pPr lvl="5" rtl="0">
              <a:spcBef>
                <a:spcPts val="0"/>
              </a:spcBef>
              <a:spcAft>
                <a:spcPts val="0"/>
              </a:spcAft>
              <a:buSzPts val="2800"/>
              <a:buFont typeface="Arial"/>
              <a:buNone/>
              <a:defRPr sz="1800"/>
            </a:lvl6pPr>
            <a:lvl7pPr lvl="6" rtl="0">
              <a:spcBef>
                <a:spcPts val="0"/>
              </a:spcBef>
              <a:spcAft>
                <a:spcPts val="0"/>
              </a:spcAft>
              <a:buSzPts val="2800"/>
              <a:buFont typeface="Arial"/>
              <a:buNone/>
              <a:defRPr sz="1800"/>
            </a:lvl7pPr>
            <a:lvl8pPr lvl="7" rtl="0">
              <a:spcBef>
                <a:spcPts val="0"/>
              </a:spcBef>
              <a:spcAft>
                <a:spcPts val="0"/>
              </a:spcAft>
              <a:buSzPts val="2800"/>
              <a:buFont typeface="Arial"/>
              <a:buNone/>
              <a:defRPr sz="1800"/>
            </a:lvl8pPr>
            <a:lvl9pPr lvl="8" rtl="0">
              <a:spcBef>
                <a:spcPts val="0"/>
              </a:spcBef>
              <a:spcAft>
                <a:spcPts val="0"/>
              </a:spcAft>
              <a:buSzPts val="2800"/>
              <a:buFont typeface="Arial"/>
              <a:buNone/>
              <a:defRPr sz="1800"/>
            </a:lvl9pPr>
          </a:lstStyle>
          <a:p>
            <a:endParaRPr/>
          </a:p>
        </p:txBody>
      </p:sp>
      <p:sp>
        <p:nvSpPr>
          <p:cNvPr id="36" name="Google Shape;36;p6"/>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marR="0" lvl="0" indent="-317500" algn="l" rtl="0">
              <a:spcBef>
                <a:spcPts val="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1pPr>
            <a:lvl2pPr marL="914400" marR="0" lvl="1"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2pPr>
            <a:lvl3pPr marL="1371600" marR="0" lvl="2"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3pPr>
            <a:lvl4pPr marL="1828800" marR="0" lvl="3"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spcBef>
                <a:spcPts val="1600"/>
              </a:spcBef>
              <a:spcAft>
                <a:spcPts val="160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7" name="Google Shape;37;p6"/>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marR="0" lvl="0" indent="-317500" algn="l" rtl="0">
              <a:spcBef>
                <a:spcPts val="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1pPr>
            <a:lvl2pPr marL="914400" marR="0" lvl="1"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2pPr>
            <a:lvl3pPr marL="1371600" marR="0" lvl="2"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3pPr>
            <a:lvl4pPr marL="1828800" marR="0" lvl="3"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spcBef>
                <a:spcPts val="1600"/>
              </a:spcBef>
              <a:spcAft>
                <a:spcPts val="160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8" name="Google Shape;38;p6"/>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buNone/>
              <a:defRPr sz="1200">
                <a:solidFill>
                  <a:srgbClr val="8A8992"/>
                </a:solidFill>
                <a:latin typeface="Century Gothic"/>
                <a:ea typeface="Century Gothic"/>
                <a:cs typeface="Century Gothic"/>
                <a:sym typeface="Century Gothic"/>
              </a:defRPr>
            </a:lvl1pPr>
            <a:lvl2pPr marL="0" marR="0" lvl="1" indent="0" algn="r" rtl="0">
              <a:buNone/>
              <a:defRPr sz="1200">
                <a:solidFill>
                  <a:srgbClr val="8A8992"/>
                </a:solidFill>
                <a:latin typeface="Century Gothic"/>
                <a:ea typeface="Century Gothic"/>
                <a:cs typeface="Century Gothic"/>
                <a:sym typeface="Century Gothic"/>
              </a:defRPr>
            </a:lvl2pPr>
            <a:lvl3pPr marL="0" marR="0" lvl="2" indent="0" algn="r" rtl="0">
              <a:buNone/>
              <a:defRPr sz="1200">
                <a:solidFill>
                  <a:srgbClr val="8A8992"/>
                </a:solidFill>
                <a:latin typeface="Century Gothic"/>
                <a:ea typeface="Century Gothic"/>
                <a:cs typeface="Century Gothic"/>
                <a:sym typeface="Century Gothic"/>
              </a:defRPr>
            </a:lvl3pPr>
            <a:lvl4pPr marL="0" marR="0" lvl="3" indent="0" algn="r" rtl="0">
              <a:buNone/>
              <a:defRPr sz="1200">
                <a:solidFill>
                  <a:srgbClr val="8A8992"/>
                </a:solidFill>
                <a:latin typeface="Century Gothic"/>
                <a:ea typeface="Century Gothic"/>
                <a:cs typeface="Century Gothic"/>
                <a:sym typeface="Century Gothic"/>
              </a:defRPr>
            </a:lvl4pPr>
            <a:lvl5pPr marL="0" marR="0" lvl="4" indent="0" algn="r" rtl="0">
              <a:buNone/>
              <a:defRPr sz="1200">
                <a:solidFill>
                  <a:srgbClr val="8A8992"/>
                </a:solidFill>
                <a:latin typeface="Century Gothic"/>
                <a:ea typeface="Century Gothic"/>
                <a:cs typeface="Century Gothic"/>
                <a:sym typeface="Century Gothic"/>
              </a:defRPr>
            </a:lvl5pPr>
            <a:lvl6pPr marL="0" marR="0" lvl="5" indent="0" algn="r" rtl="0">
              <a:buNone/>
              <a:defRPr sz="1200">
                <a:solidFill>
                  <a:srgbClr val="8A8992"/>
                </a:solidFill>
                <a:latin typeface="Century Gothic"/>
                <a:ea typeface="Century Gothic"/>
                <a:cs typeface="Century Gothic"/>
                <a:sym typeface="Century Gothic"/>
              </a:defRPr>
            </a:lvl6pPr>
            <a:lvl7pPr marL="0" marR="0" lvl="6" indent="0" algn="r" rtl="0">
              <a:buNone/>
              <a:defRPr sz="1200">
                <a:solidFill>
                  <a:srgbClr val="8A8992"/>
                </a:solidFill>
                <a:latin typeface="Century Gothic"/>
                <a:ea typeface="Century Gothic"/>
                <a:cs typeface="Century Gothic"/>
                <a:sym typeface="Century Gothic"/>
              </a:defRPr>
            </a:lvl7pPr>
            <a:lvl8pPr marL="0" marR="0" lvl="7" indent="0" algn="r" rtl="0">
              <a:buNone/>
              <a:defRPr sz="1200">
                <a:solidFill>
                  <a:srgbClr val="8A8992"/>
                </a:solidFill>
                <a:latin typeface="Century Gothic"/>
                <a:ea typeface="Century Gothic"/>
                <a:cs typeface="Century Gothic"/>
                <a:sym typeface="Century Gothic"/>
              </a:defRPr>
            </a:lvl8pPr>
            <a:lvl9pPr marL="0" marR="0" lvl="8" indent="0" algn="r" rtl="0">
              <a:buNone/>
              <a:defRPr sz="1200">
                <a:solidFill>
                  <a:srgbClr val="8A899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188795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Tree>
    <p:extLst>
      <p:ext uri="{BB962C8B-B14F-4D97-AF65-F5344CB8AC3E}">
        <p14:creationId xmlns:p14="http://schemas.microsoft.com/office/powerpoint/2010/main" val="16883811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9387118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3089168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1" y="6356356"/>
            <a:ext cx="2057400" cy="365125"/>
          </a:xfrm>
          <a:prstGeom prst="rect">
            <a:avLst/>
          </a:prstGeom>
        </p:spPr>
        <p:txBody>
          <a:bodyPr/>
          <a:lstStyle/>
          <a:p>
            <a:fld id="{6876DD28-957A-4C0B-B4F8-87FDEABDDA23}" type="datetime1">
              <a:rPr lang="en-US" smtClean="0"/>
              <a:t>12/18/2020</a:t>
            </a:fld>
            <a:endParaRPr lang="en-US" dirty="0"/>
          </a:p>
        </p:txBody>
      </p:sp>
      <p:sp>
        <p:nvSpPr>
          <p:cNvPr id="6" name="Footer Placeholder 5"/>
          <p:cNvSpPr>
            <a:spLocks noGrp="1"/>
          </p:cNvSpPr>
          <p:nvPr>
            <p:ph type="ftr" sz="quarter" idx="11"/>
            <p:custDataLst>
              <p:tags r:id="rId6"/>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12178640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1" y="6356356"/>
            <a:ext cx="2057400" cy="365125"/>
          </a:xfrm>
          <a:prstGeom prst="rect">
            <a:avLst/>
          </a:prstGeom>
        </p:spPr>
        <p:txBody>
          <a:bodyPr/>
          <a:lstStyle/>
          <a:p>
            <a:fld id="{D79039AF-D442-49B4-B8DA-D31D57E3EE6F}" type="datetime1">
              <a:rPr lang="en-US" smtClean="0"/>
              <a:t>12/18/2020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11724451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1" y="6356356"/>
            <a:ext cx="2057400" cy="365125"/>
          </a:xfrm>
          <a:prstGeom prst="rect">
            <a:avLst/>
          </a:prstGeom>
        </p:spPr>
        <p:txBody>
          <a:bodyPr/>
          <a:lstStyle/>
          <a:p>
            <a:fld id="{9FE5DCCD-82FD-4BD7-AF3E-550A281065EC}" type="datetime1">
              <a:rPr lang="en-US" smtClean="0"/>
              <a:t>12/18/2020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823104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1" y="6356356"/>
            <a:ext cx="2057400" cy="365125"/>
          </a:xfrm>
          <a:prstGeom prst="rect">
            <a:avLst/>
          </a:prstGeom>
        </p:spPr>
        <p:txBody>
          <a:bodyPr/>
          <a:lstStyle/>
          <a:p>
            <a:fld id="{821DBD4A-9EC5-4AE0-BC39-7C3098D1776E}" type="datetime1">
              <a:rPr lang="en-US" smtClean="0"/>
              <a:t>12/18/2020</a:t>
            </a:fld>
            <a:endParaRPr lang="en-US" dirty="0"/>
          </a:p>
        </p:txBody>
      </p:sp>
      <p:sp>
        <p:nvSpPr>
          <p:cNvPr id="3" name="Footer Placeholder 2"/>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1984812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43C5846E-FA70-4A92-8C20-57CFB591D22C}" type="datetime1">
              <a:rPr lang="en-US" smtClean="0"/>
              <a:t>12/18/2020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3313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604395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3D81CDD6-F69F-4030-90BA-1A42D8E1A7C9}" type="datetime1">
              <a:rPr lang="en-US" smtClean="0"/>
              <a:t>12/18/2020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447677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6CD14146-74BB-4B6F-A36D-9F01F7E1CE75}" type="datetime1">
              <a:rPr lang="en-US" smtClean="0"/>
              <a:t>12/18/2020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5216899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1C951C5B-331A-4F9C-9E09-F23B22D6F85C}" type="datetime1">
              <a:rPr lang="en-US" smtClean="0"/>
              <a:t>12/18/2020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5430954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8"/>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3" y="167959"/>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201"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8"/>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4"/>
            <a:ext cx="7854951"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49006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12/18/2020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3809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12/18/2020</a:t>
            </a:fld>
            <a:endParaRPr lang="en-US" dirty="0"/>
          </a:p>
        </p:txBody>
      </p:sp>
      <p:sp>
        <p:nvSpPr>
          <p:cNvPr id="5" name="Footer Placeholder 4"/>
          <p:cNvSpPr>
            <a:spLocks noGrp="1"/>
          </p:cNvSpPr>
          <p:nvPr>
            <p:ph type="ftr" sz="quarter" idx="11"/>
            <p:custDataLst>
              <p:tags r:id="rId4"/>
            </p:custDataLst>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411443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12/18/2020</a:t>
            </a:fld>
            <a:endParaRPr lang="en-US" dirty="0"/>
          </a:p>
        </p:txBody>
      </p:sp>
      <p:sp>
        <p:nvSpPr>
          <p:cNvPr id="5" name="Footer Placeholder 4"/>
          <p:cNvSpPr>
            <a:spLocks noGrp="1"/>
          </p:cNvSpPr>
          <p:nvPr>
            <p:ph type="ftr" sz="quarter" idx="11"/>
            <p:custDataLst>
              <p:tags r:id="rId4"/>
            </p:custDataLst>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774582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12/18/2020</a:t>
            </a:fld>
            <a:endParaRPr lang="en-US" dirty="0"/>
          </a:p>
        </p:txBody>
      </p:sp>
      <p:sp>
        <p:nvSpPr>
          <p:cNvPr id="6" name="Footer Placeholder 5"/>
          <p:cNvSpPr>
            <a:spLocks noGrp="1"/>
          </p:cNvSpPr>
          <p:nvPr>
            <p:ph type="ftr" sz="quarter" idx="11"/>
            <p:custDataLst>
              <p:tags r:id="rId5"/>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40780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12/18/2020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389540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12/18/2020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80910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178493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12/18/2020</a:t>
            </a:fld>
            <a:endParaRPr lang="en-US" dirty="0"/>
          </a:p>
        </p:txBody>
      </p:sp>
      <p:sp>
        <p:nvSpPr>
          <p:cNvPr id="3" name="Footer Placeholder 2"/>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5729705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12/18/2020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972001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12/18/2020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177767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12/18/2020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140246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12/18/2020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285716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522853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7974098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652635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540796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12/18/2020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813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18" Type="http://schemas.openxmlformats.org/officeDocument/2006/relationships/tags" Target="../tags/tag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35.xml"/><Relationship Id="rId2" Type="http://schemas.openxmlformats.org/officeDocument/2006/relationships/slideLayout" Target="../slideLayouts/slideLayout25.xml"/><Relationship Id="rId16" Type="http://schemas.openxmlformats.org/officeDocument/2006/relationships/tags" Target="../tags/tag3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33.xml"/><Relationship Id="rId10" Type="http://schemas.openxmlformats.org/officeDocument/2006/relationships/slideLayout" Target="../slideLayouts/slideLayout33.xml"/><Relationship Id="rId19" Type="http://schemas.openxmlformats.org/officeDocument/2006/relationships/image" Target="../media/image1.emf"/><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ags" Target="../tags/tag64.xml"/><Relationship Id="rId18" Type="http://schemas.openxmlformats.org/officeDocument/2006/relationships/image" Target="../media/image1.emf"/><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tags" Target="../tags/tag68.xml"/><Relationship Id="rId2" Type="http://schemas.openxmlformats.org/officeDocument/2006/relationships/slideLayout" Target="../slideLayouts/slideLayout37.xml"/><Relationship Id="rId16" Type="http://schemas.openxmlformats.org/officeDocument/2006/relationships/tags" Target="../tags/tag6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ags" Target="../tags/tag66.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ags" Target="../tags/tag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18" Type="http://schemas.openxmlformats.org/officeDocument/2006/relationships/image" Target="../media/image1.emf"/><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ags" Target="../tags/tag96.xml"/><Relationship Id="rId2" Type="http://schemas.openxmlformats.org/officeDocument/2006/relationships/slideLayout" Target="../slideLayouts/slideLayout48.xml"/><Relationship Id="rId16" Type="http://schemas.openxmlformats.org/officeDocument/2006/relationships/tags" Target="../tags/tag9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ags" Target="../tags/tag94.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ags" Target="../tags/tag9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1.emf"/><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18" Type="http://schemas.openxmlformats.org/officeDocument/2006/relationships/image" Target="../media/image1.emf"/><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tags" Target="../tags/tag121.xml"/><Relationship Id="rId2" Type="http://schemas.openxmlformats.org/officeDocument/2006/relationships/slideLayout" Target="../slideLayouts/slideLayout73.xml"/><Relationship Id="rId16" Type="http://schemas.openxmlformats.org/officeDocument/2006/relationships/tags" Target="../tags/tag120.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ags" Target="../tags/tag119.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ags" Target="../tags/tag11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ags" Target="../tags/tag148.xml"/><Relationship Id="rId18" Type="http://schemas.openxmlformats.org/officeDocument/2006/relationships/image" Target="../media/image1.emf"/><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17" Type="http://schemas.openxmlformats.org/officeDocument/2006/relationships/tags" Target="../tags/tag152.xml"/><Relationship Id="rId2" Type="http://schemas.openxmlformats.org/officeDocument/2006/relationships/slideLayout" Target="../slideLayouts/slideLayout85.xml"/><Relationship Id="rId16" Type="http://schemas.openxmlformats.org/officeDocument/2006/relationships/tags" Target="../tags/tag151.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ags" Target="../tags/tag150.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ags" Target="../tags/tag14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image" Target="../media/image1.emf"/><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2643220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46" r:id="rId12"/>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12/18/2020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3FF4B5-3AA1-4192-B01D-6F2C6276B8E3}" type="slidenum">
              <a:rPr lang="en-US" smtClean="0"/>
              <a:t>‹#›</a:t>
            </a:fld>
            <a:endParaRPr lang="en-US"/>
          </a:p>
        </p:txBody>
      </p:sp>
    </p:spTree>
    <p:extLst>
      <p:ext uri="{BB962C8B-B14F-4D97-AF65-F5344CB8AC3E}">
        <p14:creationId xmlns:p14="http://schemas.microsoft.com/office/powerpoint/2010/main" val="5132551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783"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6"/>
            </p:custDataLst>
          </p:nvPr>
        </p:nvSpPr>
        <p:spPr>
          <a:xfrm>
            <a:off x="628650" y="6356357"/>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12/18/2020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7"/>
            </p:custDataLst>
          </p:nvPr>
        </p:nvPicPr>
        <p:blipFill>
          <a:blip r:embed="rId19"/>
          <a:stretch>
            <a:fillRect/>
          </a:stretch>
        </p:blipFill>
        <p:spPr>
          <a:xfrm>
            <a:off x="7981689" y="230192"/>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8"/>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245949031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60" r:id="rId12"/>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12/18/2020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11776580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427302418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6" r:id="rId12"/>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12/18/2020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userDrawn="1"/>
        </p:nvPicPr>
        <p:blipFill>
          <a:blip r:embed="rId15"/>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6605502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dirty="0"/>
          </a:p>
        </p:txBody>
      </p:sp>
    </p:spTree>
    <p:extLst>
      <p:ext uri="{BB962C8B-B14F-4D97-AF65-F5344CB8AC3E}">
        <p14:creationId xmlns:p14="http://schemas.microsoft.com/office/powerpoint/2010/main" val="35378704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hdr="0" ftr="0" dt="0"/>
  <p:txStyles>
    <p:title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1" y="6356356"/>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12/18/2020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112455821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ftr="0" dt="0"/>
  <p:txStyles>
    <p:titleStyle>
      <a:lvl1pPr algn="l" defTabSz="685766"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12/18/2020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userDrawn="1"/>
        </p:nvPicPr>
        <p:blipFill>
          <a:blip r:embed="rId15"/>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444214521"/>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image" Target="../media/image4.emf"/><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8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1.xml"/><Relationship Id="rId1" Type="http://schemas.openxmlformats.org/officeDocument/2006/relationships/tags" Target="../tags/tag190.xml"/><Relationship Id="rId5" Type="http://schemas.openxmlformats.org/officeDocument/2006/relationships/image" Target="../media/image1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92.xml"/></Relationships>
</file>

<file path=ppt/slides/_rels/slide12.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8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8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8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5.xml"/><Relationship Id="rId1" Type="http://schemas.openxmlformats.org/officeDocument/2006/relationships/tags" Target="../tags/tag18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9.xml"/><Relationship Id="rId1" Type="http://schemas.openxmlformats.org/officeDocument/2006/relationships/tags" Target="../tags/tag18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88.xml"/><Relationship Id="rId6" Type="http://schemas.openxmlformats.org/officeDocument/2006/relationships/image" Target="../media/image11.png"/><Relationship Id="rId5" Type="http://schemas.openxmlformats.org/officeDocument/2006/relationships/customXml" Target="../ink/ink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89.xml"/><Relationship Id="rId5" Type="http://schemas.openxmlformats.org/officeDocument/2006/relationships/image" Target="../media/image2.jpe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991099" y="640081"/>
            <a:ext cx="3672839" cy="3538217"/>
          </a:xfrm>
          <a:noFill/>
        </p:spPr>
        <p:txBody>
          <a:bodyPr vert="horz" lIns="91440" tIns="45720" rIns="91440" bIns="45720" rtlCol="0">
            <a:normAutofit/>
          </a:bodyPr>
          <a:lstStyle/>
          <a:p>
            <a:pPr algn="l"/>
            <a:r>
              <a:rPr lang="en-US" sz="3800">
                <a:effectLst/>
              </a:rPr>
              <a:t>Designing High- Quality Three-Dimensional Science Assessments for Classroom Use</a:t>
            </a:r>
          </a:p>
        </p:txBody>
      </p:sp>
      <p:sp>
        <p:nvSpPr>
          <p:cNvPr id="3" name="Subtitle 2"/>
          <p:cNvSpPr>
            <a:spLocks noGrp="1"/>
          </p:cNvSpPr>
          <p:nvPr>
            <p:ph type="subTitle" idx="1"/>
            <p:custDataLst>
              <p:tags r:id="rId3"/>
            </p:custDataLst>
          </p:nvPr>
        </p:nvSpPr>
        <p:spPr>
          <a:xfrm>
            <a:off x="4991099" y="4660903"/>
            <a:ext cx="3672840" cy="1557017"/>
          </a:xfrm>
          <a:noFill/>
        </p:spPr>
        <p:txBody>
          <a:bodyPr vert="horz" lIns="91440" tIns="45720" rIns="91440" bIns="45720" rtlCol="0" anchor="t">
            <a:normAutofit/>
          </a:bodyPr>
          <a:lstStyle/>
          <a:p>
            <a:pPr algn="l"/>
            <a:r>
              <a:rPr lang="en-US" b="1" dirty="0"/>
              <a:t>Chapter 4: Development of Tasks, Rubrics, and Exemplars</a:t>
            </a:r>
            <a:endParaRPr lang="en-US" b="1" dirty="0">
              <a:cs typeface="Calibri"/>
            </a:endParaRPr>
          </a:p>
          <a:p>
            <a:pPr algn="l"/>
            <a:r>
              <a:rPr lang="en-US" b="1" dirty="0">
                <a:cs typeface="Calibri"/>
              </a:rPr>
              <a:t>Module 4.2: Components and Models of High-Quality Classroom Assessment Tasks</a:t>
            </a:r>
          </a:p>
        </p:txBody>
      </p:sp>
      <p:sp>
        <p:nvSpPr>
          <p:cNvPr id="28" name="Rectangle 2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custDataLst>
              <p:tags r:id="rId4"/>
            </p:custDataLst>
          </p:nvPr>
        </p:nvPicPr>
        <p:blipFill>
          <a:blip r:embed="rId7"/>
          <a:stretch>
            <a:fillRect/>
          </a:stretch>
        </p:blipFill>
        <p:spPr>
          <a:xfrm>
            <a:off x="724875" y="1870738"/>
            <a:ext cx="3127248" cy="3116501"/>
          </a:xfrm>
          <a:prstGeom prst="rect">
            <a:avLst/>
          </a:prstGeom>
          <a:effectLst/>
        </p:spPr>
      </p:pic>
      <p:cxnSp>
        <p:nvCxnSpPr>
          <p:cNvPr id="32" name="Straight Connector 3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8FC7FDB-F0C0-47E6-A336-1954C6C5ED36}"/>
              </a:ext>
            </a:extLst>
          </p:cNvPr>
          <p:cNvSpPr/>
          <p:nvPr/>
        </p:nvSpPr>
        <p:spPr>
          <a:xfrm>
            <a:off x="7943161" y="94745"/>
            <a:ext cx="1131190" cy="808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40860EA-F9CC-4608-8721-07EABCA9D0D2}"/>
              </a:ext>
            </a:extLst>
          </p:cNvPr>
          <p:cNvSpPr/>
          <p:nvPr/>
        </p:nvSpPr>
        <p:spPr>
          <a:xfrm>
            <a:off x="8095561" y="247145"/>
            <a:ext cx="978790" cy="952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C7E9C1B-0A66-45ED-A75C-1A8B85BDF77B}"/>
              </a:ext>
            </a:extLst>
          </p:cNvPr>
          <p:cNvSpPr/>
          <p:nvPr/>
        </p:nvSpPr>
        <p:spPr>
          <a:xfrm>
            <a:off x="4580686" y="6157297"/>
            <a:ext cx="4554627" cy="700704"/>
          </a:xfrm>
          <a:prstGeom prst="rect">
            <a:avLst/>
          </a:prstGeom>
          <a:solidFill>
            <a:schemeClr val="bg1">
              <a:alpha val="50000"/>
            </a:schemeClr>
          </a:solidFill>
          <a:ln>
            <a:solidFill>
              <a:schemeClr val="bg1"/>
            </a:solidFill>
          </a:ln>
        </p:spPr>
        <p:txBody>
          <a:bodyPr wrap="square">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This digital workbook on designing high quality three-dimensional science assessment tasks for classroom use was developed by edCount, LLC, under</a:t>
            </a:r>
            <a:b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Enhanced Assessment Grants Program, CFDA 84.368A.</a:t>
            </a:r>
          </a:p>
        </p:txBody>
      </p:sp>
    </p:spTree>
    <p:custDataLst>
      <p:tags r:id="rId1"/>
    </p:custDataLst>
    <p:extLst>
      <p:ext uri="{BB962C8B-B14F-4D97-AF65-F5344CB8AC3E}">
        <p14:creationId xmlns:p14="http://schemas.microsoft.com/office/powerpoint/2010/main" val="389348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SCILLSS Glossary</a:t>
            </a:r>
          </a:p>
        </p:txBody>
      </p:sp>
      <p:sp>
        <p:nvSpPr>
          <p:cNvPr id="3" name="Content Placeholder 2">
            <a:extLst>
              <a:ext uri="{FF2B5EF4-FFF2-40B4-BE49-F238E27FC236}">
                <a16:creationId xmlns:a16="http://schemas.microsoft.com/office/drawing/2014/main" id="{B2C54412-1272-4BE5-8E5D-0354EFB07A76}"/>
              </a:ext>
            </a:extLst>
          </p:cNvPr>
          <p:cNvSpPr>
            <a:spLocks noGrp="1"/>
          </p:cNvSpPr>
          <p:nvPr>
            <p:ph idx="1"/>
          </p:nvPr>
        </p:nvSpPr>
        <p:spPr/>
        <p:txBody>
          <a:bodyPr/>
          <a:lstStyle/>
          <a:p>
            <a:pPr marL="0" indent="0">
              <a:buNone/>
            </a:pPr>
            <a:r>
              <a:rPr lang="en-US" dirty="0"/>
              <a:t>Please refer to the SCILLSS Glossary for operational definitions of terms used.</a:t>
            </a:r>
          </a:p>
        </p:txBody>
      </p:sp>
      <p:pic>
        <p:nvPicPr>
          <p:cNvPr id="4" name="Picture 3">
            <a:extLst>
              <a:ext uri="{FF2B5EF4-FFF2-40B4-BE49-F238E27FC236}">
                <a16:creationId xmlns:a16="http://schemas.microsoft.com/office/drawing/2014/main" id="{7873162B-21DF-4EDC-BC06-21EA38458125}"/>
              </a:ext>
            </a:extLst>
          </p:cNvPr>
          <p:cNvPicPr>
            <a:picLocks noChangeAspect="1"/>
          </p:cNvPicPr>
          <p:nvPr/>
        </p:nvPicPr>
        <p:blipFill>
          <a:blip r:embed="rId5"/>
          <a:stretch>
            <a:fillRect/>
          </a:stretch>
        </p:blipFill>
        <p:spPr>
          <a:xfrm>
            <a:off x="790832" y="2329303"/>
            <a:ext cx="7562335" cy="4254377"/>
          </a:xfrm>
          <a:prstGeom prst="rect">
            <a:avLst/>
          </a:prstGeom>
        </p:spPr>
      </p:pic>
    </p:spTree>
    <p:custDataLst>
      <p:tags r:id="rId1"/>
    </p:custDataLst>
    <p:extLst>
      <p:ext uri="{BB962C8B-B14F-4D97-AF65-F5344CB8AC3E}">
        <p14:creationId xmlns:p14="http://schemas.microsoft.com/office/powerpoint/2010/main" val="2158396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DC9E-B269-422E-A21C-F60715D5672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BF1F410B-FF18-41D9-9A47-085F9593728A}"/>
              </a:ext>
            </a:extLst>
          </p:cNvPr>
          <p:cNvSpPr>
            <a:spLocks noGrp="1"/>
          </p:cNvSpPr>
          <p:nvPr>
            <p:ph idx="1"/>
          </p:nvPr>
        </p:nvSpPr>
        <p:spPr/>
        <p:txBody>
          <a:bodyPr/>
          <a:lstStyle/>
          <a:p>
            <a:pPr marL="0" indent="0">
              <a:buNone/>
            </a:pPr>
            <a:r>
              <a:rPr lang="en-US" sz="2000" dirty="0"/>
              <a:t>In the Web Links pod, you can find the following resources:</a:t>
            </a:r>
          </a:p>
          <a:p>
            <a:r>
              <a:rPr lang="en-US" sz="2000" dirty="0"/>
              <a:t>A Framework for K-12 Science Education</a:t>
            </a:r>
          </a:p>
          <a:p>
            <a:r>
              <a:rPr lang="en-US" sz="2000"/>
              <a:t>NGSS </a:t>
            </a:r>
            <a:r>
              <a:rPr lang="en-US" sz="2000" dirty="0"/>
              <a:t>Task Screener</a:t>
            </a:r>
          </a:p>
          <a:p>
            <a:r>
              <a:rPr lang="en-US" sz="2000" dirty="0"/>
              <a:t>Prezi Interactive Model Tasks</a:t>
            </a:r>
          </a:p>
          <a:p>
            <a:pPr marL="0" indent="0">
              <a:buNone/>
            </a:pPr>
            <a:endParaRPr lang="en-US" sz="2000" dirty="0"/>
          </a:p>
          <a:p>
            <a:pPr marL="0" indent="0">
              <a:buNone/>
            </a:pPr>
            <a:r>
              <a:rPr lang="en-US" sz="2000" dirty="0"/>
              <a:t>In the Resources pod, you can find the following resources:</a:t>
            </a:r>
          </a:p>
          <a:p>
            <a:r>
              <a:rPr lang="en-US" sz="2000" dirty="0"/>
              <a:t>Task Template</a:t>
            </a:r>
          </a:p>
          <a:p>
            <a:r>
              <a:rPr lang="en-US" sz="2000" dirty="0"/>
              <a:t>Unpacking Tool for 5-PS1-1</a:t>
            </a:r>
          </a:p>
          <a:p>
            <a:r>
              <a:rPr lang="en-US" sz="2000" dirty="0"/>
              <a:t>Task Specifications Tool for 5-PS1-1</a:t>
            </a:r>
          </a:p>
          <a:p>
            <a:r>
              <a:rPr lang="en-US" sz="2000" dirty="0"/>
              <a:t>SCILLSS Model Tasks at grade 5, middle school, and high school</a:t>
            </a:r>
          </a:p>
        </p:txBody>
      </p:sp>
    </p:spTree>
    <p:custDataLst>
      <p:tags r:id="rId1"/>
    </p:custDataLst>
    <p:extLst>
      <p:ext uri="{BB962C8B-B14F-4D97-AF65-F5344CB8AC3E}">
        <p14:creationId xmlns:p14="http://schemas.microsoft.com/office/powerpoint/2010/main" val="1030645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457200" y="274638"/>
            <a:ext cx="8229600" cy="1143000"/>
          </a:xfrm>
        </p:spPr>
        <p:txBody>
          <a:bodyPr/>
          <a:lstStyle/>
          <a:p>
            <a:r>
              <a:rPr lang="en-US" dirty="0"/>
              <a:t>References</a:t>
            </a:r>
          </a:p>
        </p:txBody>
      </p:sp>
      <p:sp>
        <p:nvSpPr>
          <p:cNvPr id="5" name="Content Placeholder 4"/>
          <p:cNvSpPr>
            <a:spLocks noGrp="1"/>
          </p:cNvSpPr>
          <p:nvPr>
            <p:ph idx="1"/>
            <p:custDataLst>
              <p:tags r:id="rId3"/>
            </p:custDataLst>
          </p:nvPr>
        </p:nvSpPr>
        <p:spPr>
          <a:xfrm>
            <a:off x="457200" y="1295400"/>
            <a:ext cx="8229600" cy="4830763"/>
          </a:xfrm>
        </p:spPr>
        <p:txBody>
          <a:bodyPr>
            <a:normAutofit/>
          </a:bodyPr>
          <a:lstStyle/>
          <a:p>
            <a:pPr marL="457200" indent="-457200">
              <a:buNone/>
            </a:pPr>
            <a:r>
              <a:rPr lang="en-US" sz="2000" dirty="0"/>
              <a:t>National Research Council. (2012). </a:t>
            </a:r>
            <a:r>
              <a:rPr lang="en-US" sz="2000" i="1" dirty="0"/>
              <a:t>A Framework for K-12 Science Education: Practices, Crosscutting Concepts, and Core Ideas</a:t>
            </a:r>
            <a:r>
              <a:rPr lang="en-US" sz="2000" dirty="0"/>
              <a:t>. Washington, DC: The National Academies Press. https://doi.org/10.17226/13165.</a:t>
            </a:r>
          </a:p>
          <a:p>
            <a:pPr marL="457200" indent="-457200">
              <a:buNone/>
            </a:pPr>
            <a:endParaRPr lang="en-US" sz="1800" dirty="0"/>
          </a:p>
        </p:txBody>
      </p:sp>
    </p:spTree>
    <p:custDataLst>
      <p:tags r:id="rId1"/>
    </p:custDataLst>
    <p:extLst>
      <p:ext uri="{BB962C8B-B14F-4D97-AF65-F5344CB8AC3E}">
        <p14:creationId xmlns:p14="http://schemas.microsoft.com/office/powerpoint/2010/main" val="1606312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C021D5A-181D-4678-9DDE-10E2E0277665}"/>
              </a:ext>
            </a:extLst>
          </p:cNvPr>
          <p:cNvSpPr>
            <a:spLocks noGrp="1"/>
          </p:cNvSpPr>
          <p:nvPr>
            <p:ph type="title"/>
            <p:custDataLst>
              <p:tags r:id="rId2"/>
            </p:custDataLst>
          </p:nvPr>
        </p:nvSpPr>
        <p:spPr>
          <a:xfrm>
            <a:off x="5543550" y="3132021"/>
            <a:ext cx="3162094" cy="1368542"/>
          </a:xfrm>
        </p:spPr>
        <p:txBody>
          <a:bodyPr vert="horz" lIns="91440" tIns="45720" rIns="91440" bIns="45720" rtlCol="0" anchor="t">
            <a:normAutofit fontScale="90000"/>
          </a:bodyPr>
          <a:lstStyle/>
          <a:p>
            <a:pPr defTabSz="914400"/>
            <a:r>
              <a:rPr lang="en-US" sz="4000" dirty="0">
                <a:effectLst/>
              </a:rPr>
              <a:t>Module 4.2:</a:t>
            </a:r>
            <a:r>
              <a:rPr lang="en-US" sz="4000" dirty="0"/>
              <a:t> Components and Models of High-Quality Assessment Tasks</a:t>
            </a:r>
            <a:endParaRPr lang="en-US" sz="4000" dirty="0">
              <a:effectLst/>
              <a:cs typeface="Calibri Light"/>
            </a:endParaRPr>
          </a:p>
        </p:txBody>
      </p:sp>
      <p:grpSp>
        <p:nvGrpSpPr>
          <p:cNvPr id="28" name="Group 27">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29" name="Freeform: Shape 28">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0" name="Picture 2" descr="https://edcountmicrosoftonlinecom-1.sharepoint.microsoftonline.com/Internal_Resources/edCount%20Style%20Resources/edCount%20Logo%20(tiny).jpg">
            <a:extLst>
              <a:ext uri="{FF2B5EF4-FFF2-40B4-BE49-F238E27FC236}">
                <a16:creationId xmlns:a16="http://schemas.microsoft.com/office/drawing/2014/main" id="{40FEAE03-BA1B-4C6A-AF7A-FF9417F0F7B8}"/>
              </a:ext>
            </a:extLst>
          </p:cNvPr>
          <p:cNvPicPr>
            <a:picLocks noChangeAspect="1" noChangeArrowheads="1"/>
          </p:cNvPicPr>
          <p:nvPr/>
        </p:nvPicPr>
        <p:blipFill>
          <a:blip r:embed="rId5" cstate="print"/>
          <a:srcRect t="16326" r="17612" b="18368"/>
          <a:stretch>
            <a:fillRect/>
          </a:stretch>
        </p:blipFill>
        <p:spPr bwMode="auto">
          <a:xfrm>
            <a:off x="7955280" y="6446520"/>
            <a:ext cx="1051560" cy="304800"/>
          </a:xfrm>
          <a:prstGeom prst="rect">
            <a:avLst/>
          </a:prstGeom>
          <a:noFill/>
        </p:spPr>
      </p:pic>
      <p:sp>
        <p:nvSpPr>
          <p:cNvPr id="11" name="TextBox 10">
            <a:extLst>
              <a:ext uri="{FF2B5EF4-FFF2-40B4-BE49-F238E27FC236}">
                <a16:creationId xmlns:a16="http://schemas.microsoft.com/office/drawing/2014/main" id="{9530C3F8-3EDC-4DCC-B3A0-3E1C4332DB1E}"/>
              </a:ext>
            </a:extLst>
          </p:cNvPr>
          <p:cNvSpPr txBox="1"/>
          <p:nvPr/>
        </p:nvSpPr>
        <p:spPr>
          <a:xfrm>
            <a:off x="4517720" y="6421195"/>
            <a:ext cx="24237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pic>
        <p:nvPicPr>
          <p:cNvPr id="7" name="Picture 6" descr="Icon&#10;&#10;Description automatically generated">
            <a:extLst>
              <a:ext uri="{FF2B5EF4-FFF2-40B4-BE49-F238E27FC236}">
                <a16:creationId xmlns:a16="http://schemas.microsoft.com/office/drawing/2014/main" id="{59CF86B1-3115-4E6B-95C9-6AB08B0153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485" y="2578158"/>
            <a:ext cx="3210636" cy="3210636"/>
          </a:xfrm>
          <a:prstGeom prst="rect">
            <a:avLst/>
          </a:prstGeom>
        </p:spPr>
      </p:pic>
    </p:spTree>
    <p:custDataLst>
      <p:tags r:id="rId1"/>
    </p:custDataLst>
    <p:extLst>
      <p:ext uri="{BB962C8B-B14F-4D97-AF65-F5344CB8AC3E}">
        <p14:creationId xmlns:p14="http://schemas.microsoft.com/office/powerpoint/2010/main" val="1396559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199" y="298361"/>
            <a:ext cx="8229600" cy="1143000"/>
          </a:xfrm>
        </p:spPr>
        <p:txBody>
          <a:bodyPr vert="horz" lIns="91440" tIns="45720" rIns="91440" bIns="45720" rtlCol="0" anchor="ctr">
            <a:noAutofit/>
          </a:bodyPr>
          <a:lstStyle/>
          <a:p>
            <a:r>
              <a:rPr lang="en-US" dirty="0">
                <a:solidFill>
                  <a:srgbClr val="0070C0"/>
                </a:solidFill>
              </a:rPr>
              <a:t>Module </a:t>
            </a:r>
            <a:r>
              <a:rPr lang="en-US" dirty="0"/>
              <a:t>4</a:t>
            </a:r>
            <a:r>
              <a:rPr lang="en-US" dirty="0">
                <a:solidFill>
                  <a:srgbClr val="0070C0"/>
                </a:solidFill>
              </a:rPr>
              <a:t>.2 Outcomes</a:t>
            </a:r>
          </a:p>
        </p:txBody>
      </p:sp>
      <p:graphicFrame>
        <p:nvGraphicFramePr>
          <p:cNvPr id="18" name="Diagram 17">
            <a:extLst>
              <a:ext uri="{FF2B5EF4-FFF2-40B4-BE49-F238E27FC236}">
                <a16:creationId xmlns:a16="http://schemas.microsoft.com/office/drawing/2014/main" id="{BEF06ED7-AD8B-499D-A756-2FA76010B972}"/>
              </a:ext>
            </a:extLst>
          </p:cNvPr>
          <p:cNvGraphicFramePr/>
          <p:nvPr>
            <p:extLst>
              <p:ext uri="{D42A27DB-BD31-4B8C-83A1-F6EECF244321}">
                <p14:modId xmlns:p14="http://schemas.microsoft.com/office/powerpoint/2010/main" val="81667632"/>
              </p:ext>
            </p:extLst>
          </p:nvPr>
        </p:nvGraphicFramePr>
        <p:xfrm>
          <a:off x="1363059" y="1411699"/>
          <a:ext cx="6592221" cy="51182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descr="https://edcountmicrosoftonlinecom-1.sharepoint.microsoftonline.com/Internal_Resources/edCount%20Style%20Resources/edCount%20Logo%20(tiny).jpg">
            <a:extLst>
              <a:ext uri="{FF2B5EF4-FFF2-40B4-BE49-F238E27FC236}">
                <a16:creationId xmlns:a16="http://schemas.microsoft.com/office/drawing/2014/main" id="{C5ABFFB6-15C2-4622-971D-999E4DA8333E}"/>
              </a:ext>
            </a:extLst>
          </p:cNvPr>
          <p:cNvPicPr>
            <a:picLocks noChangeAspect="1" noChangeArrowheads="1"/>
          </p:cNvPicPr>
          <p:nvPr/>
        </p:nvPicPr>
        <p:blipFill>
          <a:blip r:embed="rId9" cstate="print"/>
          <a:srcRect t="16326" r="17612" b="18368"/>
          <a:stretch>
            <a:fillRect/>
          </a:stretch>
        </p:blipFill>
        <p:spPr bwMode="auto">
          <a:xfrm>
            <a:off x="7955280" y="6446520"/>
            <a:ext cx="1051560" cy="304800"/>
          </a:xfrm>
          <a:prstGeom prst="rect">
            <a:avLst/>
          </a:prstGeom>
          <a:noFill/>
        </p:spPr>
      </p:pic>
      <p:sp>
        <p:nvSpPr>
          <p:cNvPr id="8" name="Rectangle 7">
            <a:extLst>
              <a:ext uri="{FF2B5EF4-FFF2-40B4-BE49-F238E27FC236}">
                <a16:creationId xmlns:a16="http://schemas.microsoft.com/office/drawing/2014/main" id="{3622CFE3-8AE0-4B08-AD5A-5A95C48AA042}"/>
              </a:ext>
            </a:extLst>
          </p:cNvPr>
          <p:cNvSpPr/>
          <p:nvPr/>
        </p:nvSpPr>
        <p:spPr>
          <a:xfrm>
            <a:off x="106992" y="4015140"/>
            <a:ext cx="2512133" cy="2862322"/>
          </a:xfrm>
          <a:prstGeom prst="rect">
            <a:avLst/>
          </a:prstGeom>
          <a:noFill/>
          <a:ln>
            <a:no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0" noProof="0" dirty="0">
                <a:solidFill>
                  <a:srgbClr val="2F5597"/>
                </a:solidFill>
                <a:latin typeface="Calibri" panose="020F0502020204030204"/>
              </a:rPr>
              <a:t>Model Classroom Science Tasks</a:t>
            </a:r>
          </a:p>
          <a:p>
            <a:pPr defTabSz="914400">
              <a:defRPr/>
            </a:pPr>
            <a:r>
              <a:rPr lang="en-US" dirty="0">
                <a:solidFill>
                  <a:prstClr val="black"/>
                </a:solidFill>
                <a:ea typeface="Calibri" panose="020F0502020204030204" pitchFamily="34" charset="0"/>
                <a:cs typeface="Arial"/>
              </a:rPr>
              <a:t>To understand the outcomes of phase 3 by reviewing a set of model classroom science assessment tasks at the elementary, middle, and high school grade bands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dirty="0">
              <a:ln>
                <a:noFill/>
              </a:ln>
              <a:solidFill>
                <a:srgbClr val="8FAADC"/>
              </a:solidFill>
              <a:effectLst/>
              <a:uLnTx/>
              <a:uFillTx/>
              <a:latin typeface="Calibri" panose="020F0502020204030204"/>
            </a:endParaRPr>
          </a:p>
        </p:txBody>
      </p:sp>
      <p:sp>
        <p:nvSpPr>
          <p:cNvPr id="9" name="Rectangle 8">
            <a:extLst>
              <a:ext uri="{FF2B5EF4-FFF2-40B4-BE49-F238E27FC236}">
                <a16:creationId xmlns:a16="http://schemas.microsoft.com/office/drawing/2014/main" id="{2E0D78B8-AED4-48FA-A652-36856A7BC549}"/>
              </a:ext>
            </a:extLst>
          </p:cNvPr>
          <p:cNvSpPr/>
          <p:nvPr/>
        </p:nvSpPr>
        <p:spPr>
          <a:xfrm>
            <a:off x="6494707" y="1596368"/>
            <a:ext cx="2366433" cy="2862322"/>
          </a:xfrm>
          <a:prstGeom prst="rect">
            <a:avLst/>
          </a:prstGeom>
          <a:noFill/>
          <a:ln>
            <a:no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0" noProof="0" dirty="0">
                <a:solidFill>
                  <a:schemeClr val="accent1">
                    <a:lumMod val="40000"/>
                    <a:lumOff val="60000"/>
                  </a:schemeClr>
                </a:solidFill>
                <a:latin typeface="Calibri" panose="020F0502020204030204"/>
              </a:rPr>
              <a:t>Components of a Classroom Science Assessment Task</a:t>
            </a:r>
          </a:p>
          <a:p>
            <a:pPr defTabSz="914400">
              <a:defRPr/>
            </a:pPr>
            <a:r>
              <a:rPr lang="en-US" dirty="0">
                <a:solidFill>
                  <a:prstClr val="black"/>
                </a:solidFill>
                <a:ea typeface="Calibri" panose="020F0502020204030204" pitchFamily="34" charset="0"/>
                <a:cs typeface="Arial"/>
              </a:rPr>
              <a:t>To understand the components, or parts, of a classroom science assessment task and the elements of the task template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dirty="0">
              <a:ln>
                <a:noFill/>
              </a:ln>
              <a:solidFill>
                <a:srgbClr val="8FAADC"/>
              </a:solidFill>
              <a:effectLst/>
              <a:uLnTx/>
              <a:uFillTx/>
              <a:latin typeface="Calibri" panose="020F0502020204030204"/>
            </a:endParaRPr>
          </a:p>
        </p:txBody>
      </p:sp>
    </p:spTree>
    <p:custDataLst>
      <p:tags r:id="rId1"/>
    </p:custDataLst>
    <p:extLst>
      <p:ext uri="{BB962C8B-B14F-4D97-AF65-F5344CB8AC3E}">
        <p14:creationId xmlns:p14="http://schemas.microsoft.com/office/powerpoint/2010/main" val="124044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graphicEl>
                                              <a:dgm id="{75250A06-2309-4F4E-8CF6-1F1EC9F6743F}"/>
                                            </p:graphicEl>
                                          </p:spTgt>
                                        </p:tgtEl>
                                        <p:attrNameLst>
                                          <p:attrName>style.visibility</p:attrName>
                                        </p:attrNameLst>
                                      </p:cBhvr>
                                      <p:to>
                                        <p:strVal val="visible"/>
                                      </p:to>
                                    </p:set>
                                    <p:animEffect transition="in" filter="wipe(up)">
                                      <p:cBhvr>
                                        <p:cTn id="7" dur="500"/>
                                        <p:tgtEl>
                                          <p:spTgt spid="18">
                                            <p:graphicEl>
                                              <a:dgm id="{75250A06-2309-4F4E-8CF6-1F1EC9F6743F}"/>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graphicEl>
                                              <a:dgm id="{A42F243F-87D5-4965-9763-3B20EA2E1BCB}"/>
                                            </p:graphicEl>
                                          </p:spTgt>
                                        </p:tgtEl>
                                        <p:attrNameLst>
                                          <p:attrName>style.visibility</p:attrName>
                                        </p:attrNameLst>
                                      </p:cBhvr>
                                      <p:to>
                                        <p:strVal val="visible"/>
                                      </p:to>
                                    </p:set>
                                    <p:animEffect transition="in" filter="wipe(up)">
                                      <p:cBhvr>
                                        <p:cTn id="10" dur="500"/>
                                        <p:tgtEl>
                                          <p:spTgt spid="18">
                                            <p:graphicEl>
                                              <a:dgm id="{A42F243F-87D5-4965-9763-3B20EA2E1BCB}"/>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graphicEl>
                                              <a:dgm id="{0B1AF84B-D8F2-480E-B52B-BF0968559EE0}"/>
                                            </p:graphicEl>
                                          </p:spTgt>
                                        </p:tgtEl>
                                        <p:attrNameLst>
                                          <p:attrName>style.visibility</p:attrName>
                                        </p:attrNameLst>
                                      </p:cBhvr>
                                      <p:to>
                                        <p:strVal val="visible"/>
                                      </p:to>
                                    </p:set>
                                    <p:animEffect transition="in" filter="wipe(up)">
                                      <p:cBhvr>
                                        <p:cTn id="17" dur="500"/>
                                        <p:tgtEl>
                                          <p:spTgt spid="18">
                                            <p:graphicEl>
                                              <a:dgm id="{0B1AF84B-D8F2-480E-B52B-BF0968559EE0}"/>
                                            </p:graphic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graphicEl>
                                              <a:dgm id="{C09D03B9-5789-4ECB-988E-82693E16CC4E}"/>
                                            </p:graphicEl>
                                          </p:spTgt>
                                        </p:tgtEl>
                                        <p:attrNameLst>
                                          <p:attrName>style.visibility</p:attrName>
                                        </p:attrNameLst>
                                      </p:cBhvr>
                                      <p:to>
                                        <p:strVal val="visible"/>
                                      </p:to>
                                    </p:set>
                                    <p:animEffect transition="in" filter="wipe(up)">
                                      <p:cBhvr>
                                        <p:cTn id="20" dur="500"/>
                                        <p:tgtEl>
                                          <p:spTgt spid="18">
                                            <p:graphicEl>
                                              <a:dgm id="{C09D03B9-5789-4ECB-988E-82693E16CC4E}"/>
                                            </p:graphicEl>
                                          </p:spTgt>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one"/>
        </p:bldSub>
      </p:bldGraphic>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F571B6-2C26-49C7-A8E1-D84506F8DB04}"/>
              </a:ext>
            </a:extLst>
          </p:cNvPr>
          <p:cNvPicPr>
            <a:picLocks noChangeAspect="1"/>
          </p:cNvPicPr>
          <p:nvPr/>
        </p:nvPicPr>
        <p:blipFill>
          <a:blip r:embed="rId4"/>
          <a:stretch>
            <a:fillRect/>
          </a:stretch>
        </p:blipFill>
        <p:spPr>
          <a:xfrm>
            <a:off x="228295" y="1826895"/>
            <a:ext cx="5324046" cy="4314312"/>
          </a:xfrm>
          <a:prstGeom prst="rect">
            <a:avLst/>
          </a:prstGeom>
        </p:spPr>
      </p:pic>
      <p:sp>
        <p:nvSpPr>
          <p:cNvPr id="2" name="Title 1">
            <a:extLst>
              <a:ext uri="{FF2B5EF4-FFF2-40B4-BE49-F238E27FC236}">
                <a16:creationId xmlns:a16="http://schemas.microsoft.com/office/drawing/2014/main" id="{1868F7D7-051C-4CA0-A2C1-B2AD2F403A3F}"/>
              </a:ext>
            </a:extLst>
          </p:cNvPr>
          <p:cNvSpPr>
            <a:spLocks noGrp="1"/>
          </p:cNvSpPr>
          <p:nvPr>
            <p:ph type="title"/>
          </p:nvPr>
        </p:nvSpPr>
        <p:spPr>
          <a:xfrm>
            <a:off x="228295" y="230800"/>
            <a:ext cx="8229600" cy="1143000"/>
          </a:xfrm>
        </p:spPr>
        <p:txBody>
          <a:bodyPr>
            <a:normAutofit/>
          </a:bodyPr>
          <a:lstStyle/>
          <a:p>
            <a:r>
              <a:rPr lang="en-US" sz="3600" dirty="0">
                <a:effectLst/>
              </a:rPr>
              <a:t>Components of a Classroom-based Task</a:t>
            </a:r>
          </a:p>
        </p:txBody>
      </p:sp>
      <p:sp>
        <p:nvSpPr>
          <p:cNvPr id="6" name="Callout: Bent Line 5">
            <a:extLst>
              <a:ext uri="{FF2B5EF4-FFF2-40B4-BE49-F238E27FC236}">
                <a16:creationId xmlns:a16="http://schemas.microsoft.com/office/drawing/2014/main" id="{8E896A90-54FA-462C-A8BF-A327C3190E7F}"/>
              </a:ext>
            </a:extLst>
          </p:cNvPr>
          <p:cNvSpPr/>
          <p:nvPr/>
        </p:nvSpPr>
        <p:spPr>
          <a:xfrm>
            <a:off x="6089072" y="1651841"/>
            <a:ext cx="2597728" cy="491748"/>
          </a:xfrm>
          <a:prstGeom prst="borderCallout2">
            <a:avLst>
              <a:gd name="adj1" fmla="val 51150"/>
              <a:gd name="adj2" fmla="val -600"/>
              <a:gd name="adj3" fmla="val 52559"/>
              <a:gd name="adj4" fmla="val -17201"/>
              <a:gd name="adj5" fmla="val 56658"/>
              <a:gd name="adj6" fmla="val -542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Anticipatory set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Reminder to student</a:t>
            </a:r>
          </a:p>
        </p:txBody>
      </p:sp>
      <p:sp>
        <p:nvSpPr>
          <p:cNvPr id="7" name="Callout: Bent Line 6">
            <a:extLst>
              <a:ext uri="{FF2B5EF4-FFF2-40B4-BE49-F238E27FC236}">
                <a16:creationId xmlns:a16="http://schemas.microsoft.com/office/drawing/2014/main" id="{8BB51378-DC2E-42AC-9BA1-6F43F536637D}"/>
              </a:ext>
            </a:extLst>
          </p:cNvPr>
          <p:cNvSpPr/>
          <p:nvPr/>
        </p:nvSpPr>
        <p:spPr>
          <a:xfrm>
            <a:off x="6089072" y="2323774"/>
            <a:ext cx="2597728" cy="347795"/>
          </a:xfrm>
          <a:prstGeom prst="borderCallout2">
            <a:avLst>
              <a:gd name="adj1" fmla="val 36676"/>
              <a:gd name="adj2" fmla="val -1667"/>
              <a:gd name="adj3" fmla="val 18750"/>
              <a:gd name="adj4" fmla="val -16667"/>
              <a:gd name="adj5" fmla="val 11914"/>
              <a:gd name="adj6" fmla="val -219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Task stimulus/context</a:t>
            </a:r>
          </a:p>
        </p:txBody>
      </p:sp>
      <p:sp>
        <p:nvSpPr>
          <p:cNvPr id="8" name="Callout: Bent Line 7">
            <a:extLst>
              <a:ext uri="{FF2B5EF4-FFF2-40B4-BE49-F238E27FC236}">
                <a16:creationId xmlns:a16="http://schemas.microsoft.com/office/drawing/2014/main" id="{15048728-45DF-477A-AF26-D9A6A051549C}"/>
              </a:ext>
            </a:extLst>
          </p:cNvPr>
          <p:cNvSpPr/>
          <p:nvPr/>
        </p:nvSpPr>
        <p:spPr>
          <a:xfrm>
            <a:off x="6134039" y="3111535"/>
            <a:ext cx="2597728" cy="568037"/>
          </a:xfrm>
          <a:prstGeom prst="borderCallout2">
            <a:avLst>
              <a:gd name="adj1" fmla="val 33384"/>
              <a:gd name="adj2" fmla="val -1666"/>
              <a:gd name="adj3" fmla="val 34604"/>
              <a:gd name="adj4" fmla="val -16934"/>
              <a:gd name="adj5" fmla="val -25241"/>
              <a:gd name="adj6" fmla="val -648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Question/prompt and student directions</a:t>
            </a:r>
          </a:p>
        </p:txBody>
      </p:sp>
      <p:sp>
        <p:nvSpPr>
          <p:cNvPr id="9" name="Callout: Bent Line 8">
            <a:extLst>
              <a:ext uri="{FF2B5EF4-FFF2-40B4-BE49-F238E27FC236}">
                <a16:creationId xmlns:a16="http://schemas.microsoft.com/office/drawing/2014/main" id="{7DAA2572-939C-488D-A07D-A63E38621B8D}"/>
              </a:ext>
            </a:extLst>
          </p:cNvPr>
          <p:cNvSpPr/>
          <p:nvPr/>
        </p:nvSpPr>
        <p:spPr>
          <a:xfrm>
            <a:off x="6134039" y="4393883"/>
            <a:ext cx="2597728" cy="347795"/>
          </a:xfrm>
          <a:prstGeom prst="borderCallout2">
            <a:avLst>
              <a:gd name="adj1" fmla="val 16758"/>
              <a:gd name="adj2" fmla="val -3800"/>
              <a:gd name="adj3" fmla="val 18750"/>
              <a:gd name="adj4" fmla="val -16667"/>
              <a:gd name="adj5" fmla="val 21770"/>
              <a:gd name="adj6" fmla="val -30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Provided model and key templates</a:t>
            </a:r>
          </a:p>
        </p:txBody>
      </p:sp>
      <p:sp>
        <p:nvSpPr>
          <p:cNvPr id="10" name="Callout: Bent Line 9">
            <a:extLst>
              <a:ext uri="{FF2B5EF4-FFF2-40B4-BE49-F238E27FC236}">
                <a16:creationId xmlns:a16="http://schemas.microsoft.com/office/drawing/2014/main" id="{B93D1643-E6E7-4E07-9807-78F07645D15F}"/>
              </a:ext>
            </a:extLst>
          </p:cNvPr>
          <p:cNvSpPr/>
          <p:nvPr/>
        </p:nvSpPr>
        <p:spPr>
          <a:xfrm>
            <a:off x="6134039" y="5316349"/>
            <a:ext cx="2597728" cy="568037"/>
          </a:xfrm>
          <a:prstGeom prst="borderCallout2">
            <a:avLst>
              <a:gd name="adj1" fmla="val 49238"/>
              <a:gd name="adj2" fmla="val -1933"/>
              <a:gd name="adj3" fmla="val 48019"/>
              <a:gd name="adj4" fmla="val -17734"/>
              <a:gd name="adj5" fmla="val 66673"/>
              <a:gd name="adj6" fmla="val -270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50" dirty="0">
                <a:solidFill>
                  <a:prstClr val="white"/>
                </a:solidFill>
                <a:latin typeface="Calibri" panose="020F0502020204030204"/>
              </a:rPr>
              <a:t>Question/p</a:t>
            </a:r>
            <a:r>
              <a:rPr kumimoji="0" lang="en-US" sz="1350" b="0" i="0" u="none" strike="noStrike" kern="1200" cap="none" spc="0" normalizeH="0" baseline="0" noProof="0" dirty="0" err="1">
                <a:ln>
                  <a:noFill/>
                </a:ln>
                <a:solidFill>
                  <a:prstClr val="white"/>
                </a:solidFill>
                <a:effectLst/>
                <a:uLnTx/>
                <a:uFillTx/>
                <a:latin typeface="Calibri" panose="020F0502020204030204"/>
                <a:ea typeface="+mn-ea"/>
                <a:cs typeface="+mn-cs"/>
              </a:rPr>
              <a:t>rompt</a:t>
            </a: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 and student directions</a:t>
            </a:r>
          </a:p>
        </p:txBody>
      </p:sp>
      <p:sp>
        <p:nvSpPr>
          <p:cNvPr id="11" name="TextBox 10">
            <a:extLst>
              <a:ext uri="{FF2B5EF4-FFF2-40B4-BE49-F238E27FC236}">
                <a16:creationId xmlns:a16="http://schemas.microsoft.com/office/drawing/2014/main" id="{1D5E8F83-08D5-436F-A27D-0313251D3F9A}"/>
              </a:ext>
            </a:extLst>
          </p:cNvPr>
          <p:cNvSpPr txBox="1"/>
          <p:nvPr/>
        </p:nvSpPr>
        <p:spPr>
          <a:xfrm>
            <a:off x="4968268" y="6085949"/>
            <a:ext cx="290945" cy="30008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4E73B85-A889-46FB-BFA4-B049C1943B13}"/>
              </a:ext>
            </a:extLst>
          </p:cNvPr>
          <p:cNvSpPr txBox="1"/>
          <p:nvPr/>
        </p:nvSpPr>
        <p:spPr>
          <a:xfrm>
            <a:off x="351865" y="1178360"/>
            <a:ext cx="8019840" cy="646331"/>
          </a:xfrm>
          <a:prstGeom prst="rect">
            <a:avLst/>
          </a:prstGeom>
          <a:noFill/>
        </p:spPr>
        <p:txBody>
          <a:bodyPr wrap="square" rtlCol="0">
            <a:spAutoFit/>
          </a:bodyPr>
          <a:lstStyle/>
          <a:p>
            <a:r>
              <a:rPr lang="en-US" b="1" dirty="0"/>
              <a:t>5-PS1-1</a:t>
            </a:r>
            <a:r>
              <a:rPr lang="en-US" dirty="0"/>
              <a:t>: Develop a model to describe that matter is made of particles too small to be seen.</a:t>
            </a:r>
          </a:p>
        </p:txBody>
      </p:sp>
    </p:spTree>
    <p:custDataLst>
      <p:tags r:id="rId1"/>
    </p:custDataLst>
    <p:extLst>
      <p:ext uri="{BB962C8B-B14F-4D97-AF65-F5344CB8AC3E}">
        <p14:creationId xmlns:p14="http://schemas.microsoft.com/office/powerpoint/2010/main" val="2457731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DECB91-51C4-4E1F-846E-0451E7E9527D}"/>
              </a:ext>
            </a:extLst>
          </p:cNvPr>
          <p:cNvPicPr>
            <a:picLocks noChangeAspect="1"/>
          </p:cNvPicPr>
          <p:nvPr/>
        </p:nvPicPr>
        <p:blipFill rotWithShape="1">
          <a:blip r:embed="rId4"/>
          <a:srcRect l="1046" t="1205" r="1502"/>
          <a:stretch/>
        </p:blipFill>
        <p:spPr>
          <a:xfrm>
            <a:off x="85302" y="768231"/>
            <a:ext cx="8973396" cy="5321537"/>
          </a:xfrm>
          <a:prstGeom prst="rect">
            <a:avLst/>
          </a:prstGeom>
        </p:spPr>
      </p:pic>
      <p:sp>
        <p:nvSpPr>
          <p:cNvPr id="3" name="Rectangle 2">
            <a:extLst>
              <a:ext uri="{FF2B5EF4-FFF2-40B4-BE49-F238E27FC236}">
                <a16:creationId xmlns:a16="http://schemas.microsoft.com/office/drawing/2014/main" id="{D25FB430-D8BD-4CD5-ACC8-DE1F077C92B7}"/>
              </a:ext>
            </a:extLst>
          </p:cNvPr>
          <p:cNvSpPr/>
          <p:nvPr/>
        </p:nvSpPr>
        <p:spPr>
          <a:xfrm>
            <a:off x="7696200" y="114300"/>
            <a:ext cx="1362498" cy="100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4" name="TextBox 3">
            <a:extLst>
              <a:ext uri="{FF2B5EF4-FFF2-40B4-BE49-F238E27FC236}">
                <a16:creationId xmlns:a16="http://schemas.microsoft.com/office/drawing/2014/main" id="{ACDE0472-92F8-4DE4-9D41-2D9D45343AF5}"/>
              </a:ext>
            </a:extLst>
          </p:cNvPr>
          <p:cNvSpPr txBox="1"/>
          <p:nvPr/>
        </p:nvSpPr>
        <p:spPr>
          <a:xfrm>
            <a:off x="475432" y="291196"/>
            <a:ext cx="8019840" cy="646331"/>
          </a:xfrm>
          <a:prstGeom prst="rect">
            <a:avLst/>
          </a:prstGeom>
          <a:noFill/>
        </p:spPr>
        <p:txBody>
          <a:bodyPr wrap="square" rtlCol="0">
            <a:spAutoFit/>
          </a:bodyPr>
          <a:lstStyle/>
          <a:p>
            <a:r>
              <a:rPr lang="en-US" b="1" dirty="0"/>
              <a:t>5-PS1-1</a:t>
            </a:r>
            <a:r>
              <a:rPr lang="en-US" dirty="0"/>
              <a:t>: Develop a model to describe that matter is made of particles too small to be seen.</a:t>
            </a:r>
          </a:p>
        </p:txBody>
      </p:sp>
    </p:spTree>
    <p:custDataLst>
      <p:tags r:id="rId1"/>
    </p:custDataLst>
    <p:extLst>
      <p:ext uri="{BB962C8B-B14F-4D97-AF65-F5344CB8AC3E}">
        <p14:creationId xmlns:p14="http://schemas.microsoft.com/office/powerpoint/2010/main" val="814806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162472-463C-4345-9DEF-3F19C3E55935}"/>
              </a:ext>
            </a:extLst>
          </p:cNvPr>
          <p:cNvSpPr>
            <a:spLocks noGrp="1"/>
          </p:cNvSpPr>
          <p:nvPr>
            <p:ph type="title"/>
          </p:nvPr>
        </p:nvSpPr>
        <p:spPr>
          <a:xfrm>
            <a:off x="457200" y="274320"/>
            <a:ext cx="8229600" cy="1143000"/>
          </a:xfrm>
        </p:spPr>
        <p:txBody>
          <a:bodyPr>
            <a:normAutofit/>
          </a:bodyPr>
          <a:lstStyle/>
          <a:p>
            <a:r>
              <a:rPr lang="en-US" dirty="0"/>
              <a:t>Task Template</a:t>
            </a:r>
          </a:p>
        </p:txBody>
      </p:sp>
      <p:pic>
        <p:nvPicPr>
          <p:cNvPr id="8" name="Picture 7">
            <a:extLst>
              <a:ext uri="{FF2B5EF4-FFF2-40B4-BE49-F238E27FC236}">
                <a16:creationId xmlns:a16="http://schemas.microsoft.com/office/drawing/2014/main" id="{8DC6B11F-F60B-42E9-8B86-080FBBF91C28}"/>
              </a:ext>
            </a:extLst>
          </p:cNvPr>
          <p:cNvPicPr>
            <a:picLocks noChangeAspect="1"/>
          </p:cNvPicPr>
          <p:nvPr/>
        </p:nvPicPr>
        <p:blipFill>
          <a:blip r:embed="rId4"/>
          <a:stretch>
            <a:fillRect/>
          </a:stretch>
        </p:blipFill>
        <p:spPr>
          <a:xfrm>
            <a:off x="198044" y="1342016"/>
            <a:ext cx="8747912" cy="5241664"/>
          </a:xfrm>
          <a:prstGeom prst="rect">
            <a:avLst/>
          </a:prstGeom>
        </p:spPr>
      </p:pic>
    </p:spTree>
    <p:custDataLst>
      <p:tags r:id="rId1"/>
    </p:custDataLst>
    <p:extLst>
      <p:ext uri="{BB962C8B-B14F-4D97-AF65-F5344CB8AC3E}">
        <p14:creationId xmlns:p14="http://schemas.microsoft.com/office/powerpoint/2010/main" val="1413752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B4EC076-48C7-4F8E-BA53-3B2634872766}"/>
              </a:ext>
            </a:extLst>
          </p:cNvPr>
          <p:cNvSpPr txBox="1">
            <a:spLocks/>
          </p:cNvSpPr>
          <p:nvPr/>
        </p:nvSpPr>
        <p:spPr>
          <a:xfrm>
            <a:off x="457200" y="255270"/>
            <a:ext cx="8229600" cy="1143000"/>
          </a:xfrm>
          <a:prstGeom prst="rect">
            <a:avLst/>
          </a:prstGeom>
        </p:spPr>
        <p:txBody>
          <a:bodyPr vert="horz" lIns="91440" tIns="45720" rIns="91440" bIns="45720" rtlCol="0" anchor="ctr">
            <a:normAutofit/>
          </a:bodyPr>
          <a:lstStyle>
            <a:lvl1pPr defTabSz="685783">
              <a:lnSpc>
                <a:spcPct val="90000"/>
              </a:lnSpc>
              <a:spcBef>
                <a:spcPct val="0"/>
              </a:spcBef>
              <a:buNone/>
              <a:defRPr sz="3600" b="0" i="0" u="none">
                <a:solidFill>
                  <a:srgbClr val="0070C0"/>
                </a:solidFill>
                <a:effectLst/>
                <a:latin typeface="+mj-lt"/>
                <a:ea typeface="+mj-ea"/>
                <a:cs typeface="+mj-cs"/>
              </a:defRPr>
            </a:lvl1pPr>
          </a:lstStyle>
          <a:p>
            <a:r>
              <a:rPr lang="en-US" sz="4000" b="1" dirty="0"/>
              <a:t>Task Template, Continued</a:t>
            </a:r>
          </a:p>
        </p:txBody>
      </p:sp>
      <p:pic>
        <p:nvPicPr>
          <p:cNvPr id="6" name="Picture 5">
            <a:extLst>
              <a:ext uri="{FF2B5EF4-FFF2-40B4-BE49-F238E27FC236}">
                <a16:creationId xmlns:a16="http://schemas.microsoft.com/office/drawing/2014/main" id="{88685126-1A2A-4F42-9C08-E55EE4A7A752}"/>
              </a:ext>
            </a:extLst>
          </p:cNvPr>
          <p:cNvPicPr>
            <a:picLocks noChangeAspect="1"/>
          </p:cNvPicPr>
          <p:nvPr/>
        </p:nvPicPr>
        <p:blipFill rotWithShape="1">
          <a:blip r:embed="rId4"/>
          <a:srcRect l="1147" b="2733"/>
          <a:stretch/>
        </p:blipFill>
        <p:spPr>
          <a:xfrm>
            <a:off x="551329" y="1168467"/>
            <a:ext cx="8041341" cy="5552597"/>
          </a:xfrm>
          <a:prstGeom prst="rect">
            <a:avLst/>
          </a:prstGeom>
        </p:spPr>
      </p:pic>
    </p:spTree>
    <p:custDataLst>
      <p:tags r:id="rId1"/>
    </p:custDataLst>
    <p:extLst>
      <p:ext uri="{BB962C8B-B14F-4D97-AF65-F5344CB8AC3E}">
        <p14:creationId xmlns:p14="http://schemas.microsoft.com/office/powerpoint/2010/main" val="459241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45505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F8A845-D37C-4173-879B-996D7D626FF5}"/>
              </a:ext>
            </a:extLst>
          </p:cNvPr>
          <p:cNvSpPr>
            <a:spLocks noGrp="1"/>
          </p:cNvSpPr>
          <p:nvPr>
            <p:ph type="title"/>
          </p:nvPr>
        </p:nvSpPr>
        <p:spPr>
          <a:xfrm>
            <a:off x="393192" y="491260"/>
            <a:ext cx="4945641" cy="1625210"/>
          </a:xfrm>
        </p:spPr>
        <p:txBody>
          <a:bodyPr>
            <a:normAutofit/>
          </a:bodyPr>
          <a:lstStyle/>
          <a:p>
            <a:r>
              <a:rPr lang="en-US">
                <a:solidFill>
                  <a:srgbClr val="FFFFFF"/>
                </a:solidFill>
              </a:rPr>
              <a:t>Model Tasks by Grade Band</a:t>
            </a:r>
            <a:endParaRPr lang="en-US" dirty="0">
              <a:solidFill>
                <a:srgbClr val="FFFFFF"/>
              </a:solidFill>
            </a:endParaRPr>
          </a:p>
        </p:txBody>
      </p:sp>
      <p:pic>
        <p:nvPicPr>
          <p:cNvPr id="10" name="Picture 9" descr="Chart, bubble chart&#10;&#10;Description automatically generated">
            <a:extLst>
              <a:ext uri="{FF2B5EF4-FFF2-40B4-BE49-F238E27FC236}">
                <a16:creationId xmlns:a16="http://schemas.microsoft.com/office/drawing/2014/main" id="{6AA99C76-A2DB-497E-89EC-EAFBD9759D71}"/>
              </a:ext>
            </a:extLst>
          </p:cNvPr>
          <p:cNvPicPr>
            <a:picLocks noChangeAspect="1"/>
          </p:cNvPicPr>
          <p:nvPr/>
        </p:nvPicPr>
        <p:blipFill rotWithShape="1">
          <a:blip r:embed="rId4"/>
          <a:srcRect l="21390" r="2389" b="1"/>
          <a:stretch/>
        </p:blipFill>
        <p:spPr>
          <a:xfrm>
            <a:off x="245660" y="2454903"/>
            <a:ext cx="5293729" cy="4080254"/>
          </a:xfrm>
          <a:prstGeom prst="rect">
            <a:avLst/>
          </a:prstGeom>
        </p:spPr>
      </p:pic>
      <p:sp>
        <p:nvSpPr>
          <p:cNvPr id="39" name="Rectangle 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731" y="321732"/>
            <a:ext cx="323497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840F2D-F87B-4CEE-AFC0-8D25D098C03F}"/>
              </a:ext>
            </a:extLst>
          </p:cNvPr>
          <p:cNvSpPr>
            <a:spLocks noGrp="1"/>
          </p:cNvSpPr>
          <p:nvPr>
            <p:ph idx="1"/>
          </p:nvPr>
        </p:nvSpPr>
        <p:spPr>
          <a:xfrm>
            <a:off x="6021989" y="917725"/>
            <a:ext cx="2568554" cy="4852362"/>
          </a:xfrm>
        </p:spPr>
        <p:txBody>
          <a:bodyPr anchor="ctr">
            <a:normAutofit/>
          </a:bodyPr>
          <a:lstStyle/>
          <a:p>
            <a:pPr marL="0" indent="0">
              <a:buNone/>
            </a:pPr>
            <a:r>
              <a:rPr lang="en-US" sz="1700" dirty="0">
                <a:solidFill>
                  <a:srgbClr val="FFFFFF"/>
                </a:solidFill>
              </a:rPr>
              <a:t>For examples of completed tasks at the elementary, middle, and high school grade bands, click on the Prezi Interactive Tasks Resource in the Web Links pod. </a:t>
            </a: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6B8B3EB9-794C-4B9D-B37B-D07EDBF870A4}"/>
                  </a:ext>
                </a:extLst>
              </p14:cNvPr>
              <p14:cNvContentPartPr/>
              <p14:nvPr/>
            </p14:nvContentPartPr>
            <p14:xfrm>
              <a:off x="10378660" y="6055616"/>
              <a:ext cx="360" cy="360"/>
            </p14:xfrm>
          </p:contentPart>
        </mc:Choice>
        <mc:Fallback xmlns="">
          <p:pic>
            <p:nvPicPr>
              <p:cNvPr id="4" name="Ink 3">
                <a:extLst>
                  <a:ext uri="{FF2B5EF4-FFF2-40B4-BE49-F238E27FC236}">
                    <a16:creationId xmlns:a16="http://schemas.microsoft.com/office/drawing/2014/main" id="{6B8B3EB9-794C-4B9D-B37B-D07EDBF870A4}"/>
                  </a:ext>
                </a:extLst>
              </p:cNvPr>
              <p:cNvPicPr/>
              <p:nvPr/>
            </p:nvPicPr>
            <p:blipFill>
              <a:blip r:embed="rId6"/>
              <a:stretch>
                <a:fillRect/>
              </a:stretch>
            </p:blipFill>
            <p:spPr>
              <a:xfrm>
                <a:off x="10324660" y="5947976"/>
                <a:ext cx="108000" cy="216000"/>
              </a:xfrm>
              <a:prstGeom prst="rect">
                <a:avLst/>
              </a:prstGeom>
            </p:spPr>
          </p:pic>
        </mc:Fallback>
      </mc:AlternateContent>
    </p:spTree>
    <p:custDataLst>
      <p:tags r:id="rId1"/>
    </p:custDataLst>
    <p:extLst>
      <p:ext uri="{BB962C8B-B14F-4D97-AF65-F5344CB8AC3E}">
        <p14:creationId xmlns:p14="http://schemas.microsoft.com/office/powerpoint/2010/main" val="3022893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ecorative image">
            <a:extLst>
              <a:ext uri="{FF2B5EF4-FFF2-40B4-BE49-F238E27FC236}">
                <a16:creationId xmlns:a16="http://schemas.microsoft.com/office/drawing/2014/main" id="{C2B01ACE-F4CD-432F-90D6-E7B2B96DB4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222" r="1" b="1"/>
          <a:stretch/>
        </p:blipFill>
        <p:spPr>
          <a:xfrm>
            <a:off x="3357230" y="595421"/>
            <a:ext cx="5786770" cy="5658438"/>
          </a:xfrm>
          <a:prstGeom prst="rect">
            <a:avLst/>
          </a:prstGeom>
        </p:spPr>
      </p:pic>
      <p:sp>
        <p:nvSpPr>
          <p:cNvPr id="2" name="Title 1">
            <a:extLst>
              <a:ext uri="{FF2B5EF4-FFF2-40B4-BE49-F238E27FC236}">
                <a16:creationId xmlns:a16="http://schemas.microsoft.com/office/drawing/2014/main" id="{0AC61FBE-2EE9-4BE1-BCA3-FE012EC06995}"/>
              </a:ext>
            </a:extLst>
          </p:cNvPr>
          <p:cNvSpPr>
            <a:spLocks noGrp="1"/>
          </p:cNvSpPr>
          <p:nvPr>
            <p:ph type="title"/>
          </p:nvPr>
        </p:nvSpPr>
        <p:spPr>
          <a:xfrm>
            <a:off x="603363" y="2546823"/>
            <a:ext cx="2961201" cy="2383844"/>
          </a:xfrm>
        </p:spPr>
        <p:txBody>
          <a:bodyPr vert="horz" lIns="91440" tIns="45720" rIns="91440" bIns="45720" rtlCol="0" anchor="t">
            <a:normAutofit/>
          </a:bodyPr>
          <a:lstStyle/>
          <a:p>
            <a:pPr defTabSz="914400"/>
            <a:r>
              <a:rPr lang="en-US" sz="3800" dirty="0">
                <a:effectLst/>
                <a:cs typeface="+mj-cs"/>
              </a:rPr>
              <a:t>Resources and Additional Information</a:t>
            </a:r>
          </a:p>
        </p:txBody>
      </p:sp>
      <p:pic>
        <p:nvPicPr>
          <p:cNvPr id="9" name="Picture 2" descr="https://edcountmicrosoftonlinecom-1.sharepoint.microsoftonline.com/Internal_Resources/edCount%20Style%20Resources/edCount%20Logo%20(tiny).jpg">
            <a:extLst>
              <a:ext uri="{FF2B5EF4-FFF2-40B4-BE49-F238E27FC236}">
                <a16:creationId xmlns:a16="http://schemas.microsoft.com/office/drawing/2014/main" id="{49AFAC83-811C-4959-9DC7-30E3230157A7}"/>
              </a:ext>
            </a:extLst>
          </p:cNvPr>
          <p:cNvPicPr>
            <a:picLocks noChangeAspect="1" noChangeArrowheads="1"/>
          </p:cNvPicPr>
          <p:nvPr/>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5949903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ARTICULATE_DESIGN_ID_1_OFFICE THEME" val="ziWcPjrb"/>
  <p:tag name="ARTICULATE_DESIGN_ID_CUSTOM DESIGN" val="aJ3ONOeP"/>
  <p:tag name="ARTICULATE_DESIGN_ID_7_CUSTOM DESIGN" val="RkHjvXJf"/>
  <p:tag name="ARTICULATE_DESIGN_ID_2_CUSTOM DESIGN" val="ODG1pAzN"/>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 Light&amp;quot; IsBold=&amp;quot;1&amp;quot; IsItalic=&amp;quot;0&amp;quot; IsUnderline=&amp;quot;0&amp;quot; FontSize=&amp;quot;40&amp;quot;/&amp;gt;&amp;lt;Answer FontName=&amp;quot;Calibri&amp;quot; IsBold=&amp;quot;0&amp;quot; IsItalic=&amp;quot;0&amp;quot; IsUnderline=&amp;quot;0&amp;quot; FontSize=&amp;quot;18&amp;quot;/&amp;gt;&amp;lt;Button FontName=&amp;quot;Calibri Light&amp;quot; IsBold=&amp;quot;0&amp;quot; IsItalic=&amp;quot;0&amp;quot; IsUnderline=&amp;quot;0&amp;quot; FontSize=&amp;quot;14&amp;quot;/&amp;gt;&amp;lt;Message FontName=&amp;quot;Calibri Light&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12&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12&quot;/&gt;&lt;property id=&quot;10123&quot; value=&quot;1&quot;/&gt;&lt;property id=&quot;10129&quot; value=&quot;1&quot;/&gt;&lt;property id=&quot;10130&quot; value=&quot;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14&quot;&gt;&lt;object type=&quot;10050&quot; unique_id=&quot;10015&quot;&gt;&lt;property id=&quot;10020&quot; value=&quot;2&quot;/&gt;&lt;property id=&quot;10102&quot; value=&quot;1&quot;/&gt;&lt;property id=&quot;10191&quot; value=&quot;-1&quot;/&gt;&lt;/object&gt;&lt;object type=&quot;10051&quot; unique_id=&quot;10016&quot;&gt;&lt;property id=&quot;10020&quot; value=&quot;2&quot;/&gt;&lt;property id=&quot;10102&quot; value=&quot;1&quot;/&gt;&lt;property id=&quot;10191&quot; value=&quot;-1&quot;/&gt;&lt;/object&gt;&lt;/object&gt;&lt;object type=&quot;10061&quot; unique_id=&quot;10013&quot;/&gt;&lt;/object&gt;&lt;/object&gt;&lt;/object&gt;"/>
  <p:tag name="MMPROD_NEXTUNIQUEID" val="10026"/>
  <p:tag name="ARTICULATE_DESIGN_ID_1_CUSTOM DESIGN" val="QzxV7QHo"/>
  <p:tag name="ARTICULATE_SLIDE_THUMBNAIL_REFRESH" val="1"/>
  <p:tag name="ARTICULATE_SLIDE_COUNT" val="12"/>
  <p:tag name="MMPROD_UIDATA" val="&lt;database version=&quot;11.0&quot;&gt;&lt;object type=&quot;1&quot; unique_id=&quot;10001&quot;&gt;&lt;object type=&quot;2&quot; unique_id=&quot;66791&quot;&gt;&lt;object type=&quot;3&quot; unique_id=&quot;172511&quot;&gt;&lt;property id=&quot;20148&quot; value=&quot;5&quot;/&gt;&lt;property id=&quot;20300&quot; value=&quot;Slide 4 - &amp;quot;Components of a Classroom-based Task&amp;quot;&quot;/&gt;&lt;property id=&quot;20307&quot; value=&quot;1576&quot;/&gt;&lt;/object&gt;&lt;object type=&quot;3&quot; unique_id=&quot;172512&quot;&gt;&lt;property id=&quot;20148&quot; value=&quot;5&quot;/&gt;&lt;property id=&quot;20300&quot; value=&quot;Slide 5&quot;/&gt;&lt;property id=&quot;20307&quot; value=&quot;1577&quot;/&gt;&lt;/object&gt;&lt;object type=&quot;3&quot; unique_id=&quot;199565&quot;&gt;&lt;property id=&quot;20148&quot; value=&quot;5&quot;/&gt;&lt;property id=&quot;20300&quot; value=&quot;Slide 1 - &amp;quot;Designing High- Quality Three-Dimensional Science Assessments for Classroom Use&amp;quot;&quot;/&gt;&lt;property id=&quot;20307&quot; value=&quot;1675&quot;/&gt;&lt;/object&gt;&lt;object type=&quot;3&quot; unique_id=&quot;199566&quot;&gt;&lt;property id=&quot;20148&quot; value=&quot;5&quot;/&gt;&lt;property id=&quot;20300&quot; value=&quot;Slide 2 - &amp;quot;Module 4.2: Components and Models of High-Quality Assessment Tasks&amp;quot;&quot;/&gt;&lt;property id=&quot;20307&quot; value=&quot;1676&quot;/&gt;&lt;/object&gt;&lt;object type=&quot;3&quot; unique_id=&quot;199567&quot;&gt;&lt;property id=&quot;20148&quot; value=&quot;5&quot;/&gt;&lt;property id=&quot;20300&quot; value=&quot;Slide 3 - &amp;quot;Module 4.2 Outcomes&amp;quot;&quot;/&gt;&lt;property id=&quot;20307&quot; value=&quot;1674&quot;/&gt;&lt;/object&gt;&lt;object type=&quot;3&quot; unique_id=&quot;199568&quot;&gt;&lt;property id=&quot;20148&quot; value=&quot;5&quot;/&gt;&lt;property id=&quot;20300&quot; value=&quot;Slide 6 - &amp;quot;Task Template&amp;quot;&quot;/&gt;&lt;property id=&quot;20307&quot; value=&quot;266&quot;/&gt;&lt;/object&gt;&lt;object type=&quot;3&quot; unique_id=&quot;199570&quot;&gt;&lt;property id=&quot;20148&quot; value=&quot;5&quot;/&gt;&lt;property id=&quot;20300&quot; value=&quot;Slide 7&quot;/&gt;&lt;property id=&quot;20307&quot; value=&quot;1140&quot;/&gt;&lt;/object&gt;&lt;object type=&quot;3&quot; unique_id=&quot;199572&quot;&gt;&lt;property id=&quot;20148&quot; value=&quot;5&quot;/&gt;&lt;property id=&quot;20300&quot; value=&quot;Slide 8 - &amp;quot;Model Tasks by Grade Band&amp;quot;&quot;/&gt;&lt;property id=&quot;20307&quot; value=&quot;1472&quot;/&gt;&lt;/object&gt;&lt;object type=&quot;3&quot; unique_id=&quot;199573&quot;&gt;&lt;property id=&quot;20148&quot; value=&quot;5&quot;/&gt;&lt;property id=&quot;20300&quot; value=&quot;Slide 9 - &amp;quot;Resources and Additional Information&amp;quot;&quot;/&gt;&lt;property id=&quot;20307&quot; value=&quot;1683&quot;/&gt;&lt;/object&gt;&lt;object type=&quot;3&quot; unique_id=&quot;199574&quot;&gt;&lt;property id=&quot;20148&quot; value=&quot;5&quot;/&gt;&lt;property id=&quot;20300&quot; value=&quot;Slide 10 - &amp;quot;SCILLSS Glossary&amp;quot;&quot;/&gt;&lt;property id=&quot;20307&quot; value=&quot;1684&quot;/&gt;&lt;/object&gt;&lt;object type=&quot;3&quot; unique_id=&quot;199575&quot;&gt;&lt;property id=&quot;20148&quot; value=&quot;5&quot;/&gt;&lt;property id=&quot;20300&quot; value=&quot;Slide 11 - &amp;quot;Resources&amp;quot;&quot;/&gt;&lt;property id=&quot;20307&quot; value=&quot;1685&quot;/&gt;&lt;/object&gt;&lt;object type=&quot;3&quot; unique_id=&quot;199576&quot;&gt;&lt;property id=&quot;20148&quot; value=&quot;5&quot;/&gt;&lt;property id=&quot;20300&quot; value=&quot;Slide 12 - &amp;quot;References&amp;quot;&quot;/&gt;&lt;property id=&quot;20307&quot; value=&quot;1686&quot;/&gt;&lt;/object&gt;&lt;/object&gt;&lt;object type=&quot;8&quot; unique_id=&quot;67179&quot;&gt;&lt;/object&gt;&lt;/object&gt;&lt;/database&gt;"/>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0F84B71B-B208-4A6E-B502-6FC3CFE05B75}_1.png&quot;/&gt;&lt;left val=&quot;84&quot;/&gt;&lt;top val=&quot;82&quot;/&gt;&lt;width val=&quot;793&quot;/&gt;&lt;height val=&quot;257&quot;/&gt;&lt;hasText val=&quot;1&quot;/&gt;&lt;/Image&gt;&lt;/ThreeDShapeInfo&gt;"/>
  <p:tag name="PRESENTER_SHAPETEXTINFO" val="&lt;ShapeTextInfo&gt;&lt;TableIndex row=&quot;-1&quot; col=&quot;-1&quot;&gt;&lt;linesCount val=&quot;4&quot;/&gt;&lt;lineCharCount val=&quot;27&quot;/&gt;&lt;lineCharCount val=&quot;38&quot;/&gt;&lt;lineCharCount val=&quot;38&quot;/&gt;&lt;lineCharCount val=&quot;9&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AA8250A5-1F84-41AB-91C9-F2BDEC21549E}_1.png&quot;/&gt;&lt;left val=&quot;143&quot;/&gt;&lt;top val=&quot;510&quot;/&gt;&lt;width val=&quot;710&quot;/&gt;&lt;height val=&quot;133&quot;/&gt;&lt;hasText val=&quot;1&quot;/&gt;&lt;/Image&gt;&lt;/ThreeDShapeInfo&gt;"/>
  <p:tag name="PRESENTER_SHAPETEXTINFO" val="&lt;ShapeTextInfo&gt;&lt;TableIndex row=&quot;-1&quot; col=&quot;-1&quot;&gt;&lt;linesCount val=&quot;2&quot;/&gt;&lt;lineCharCount val=&quot;37&quot;/&gt;&lt;lineCharCount val=&quot;8&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HTML_AUTOSHAPE_INFO" val="&lt;ThreeDShapeInfo&gt;&lt;uuid val=&quot;{E97D058E-6A5E-41CF-B86B-09AD2751348F}&quot;/&gt;&lt;isInvalidForFieldText val=&quot;0&quot;/&gt;&lt;Image&gt;&lt;filename val=&quot;C:\Users\KRISTI~1\AppData\Local\Temp\PR\data\asimages\{E97D058E-6A5E-41CF-B86B-09AD2751348F}.png&quot;/&gt;&lt;left val=&quot;400&quot;/&gt;&lt;top val=&quot;331&quot;/&gt;&lt;width val=&quot;160&quot;/&gt;&lt;height val=&quot;160&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BA94B542-861A-4787-BFDD-9F56A72884AC}_9.png&quot;/&gt;&lt;left val=&quot;-58&quot;/&gt;&lt;top val=&quot;178&quot;/&gt;&lt;width val=&quot;1011&quot;/&gt;&lt;height val=&quot;324&quot;/&gt;&lt;hasText val=&quot;1&quot;/&gt;&lt;/Image&gt;&lt;/ThreeDShapeInfo&gt;"/>
  <p:tag name="PRESENTER_SHAPETEXTINFO" val="&lt;ShapeTextInfo&gt;&lt;TableIndex row=&quot;-1&quot; col=&quot;-1&quot;&gt;&lt;linesCount val=&quot;3&quot;/&gt;&lt;lineCharCount val=&quot;25&quot;/&gt;&lt;lineCharCount val=&quot;26&quot;/&gt;&lt;lineCharCount val=&quot;16&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khard\AppData\Local\Temp\PR\data\asimages\{A4EB2AF7-4D77-453D-9875-B6E1ECD4D96D}_58.png&quot;/&gt;&lt;left val=&quot;16&quot;/&gt;&lt;top val=&quot;21&quot;/&gt;&lt;width val=&quot;668&quot;/&gt;&lt;height val=&quot;98&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HTML_SHAPEINFO" val="&lt;SlideThumbPath val=&quot;Slide60.PNG&quot;/&gt;"/>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khard\AppData\Local\Temp\PR\data\asimages\{8332EC09-6587-4E38-9E19-E1FF2F6681E2}_60.png&quot;/&gt;&lt;left val=&quot;16&quot;/&gt;&lt;top val=&quot;21&quot;/&gt;&lt;width val=&quot;668&quot;/&gt;&lt;height val=&quot;98&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7&quot;/&gt;&lt;lineCharCount val=&quot;72&quot;/&gt;&lt;lineCharCount val=&quot;79&quot;/&gt;&lt;lineCharCount val=&quot;76&quot;/&gt;&lt;lineCharCount val=&quot;43&quot;/&gt;&lt;lineCharCount val=&quot;1&quot;/&gt;&lt;lineCharCount val=&quot;76&quot;/&gt;&lt;lineCharCount val=&quot;31&quot;/&gt;&lt;/TableIndex&gt;&lt;/ShapeTextInfo&gt;"/>
  <p:tag name="HTML_SHAPEINFO" val="&lt;ThreeDShapeInfo&gt;&lt;uuid val=&quot;&quot;/&gt;&lt;isInvalidForFieldText val=&quot;0&quot;/&gt;&lt;Image&gt;&lt;filename val=&quot;C:\Users\khard\AppData\Local\Temp\PR\data\asimages\{7483FDA4-6CB3-49CA-A80D-7EC0A8EE1C68}_60.png&quot;/&gt;&lt;left val=&quot;31&quot;/&gt;&lt;top val=&quot;99&quot;/&gt;&lt;width val=&quot;652&quot;/&gt;&lt;height val=&quot;38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2480</Words>
  <Application>Microsoft Office PowerPoint</Application>
  <PresentationFormat>On-screen Show (4:3)</PresentationFormat>
  <Paragraphs>91</Paragraphs>
  <Slides>12</Slides>
  <Notes>12</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12</vt:i4>
      </vt:variant>
    </vt:vector>
  </HeadingPairs>
  <TitlesOfParts>
    <vt:vector size="25" baseType="lpstr">
      <vt:lpstr>Arial</vt:lpstr>
      <vt:lpstr>Calibri</vt:lpstr>
      <vt:lpstr>Calibri Light</vt:lpstr>
      <vt:lpstr>Century Gothic</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Designing High- Quality Three-Dimensional Science Assessments for Classroom Use</vt:lpstr>
      <vt:lpstr>Module 4.2: Components and Models of High-Quality Assessment Tasks</vt:lpstr>
      <vt:lpstr>Module 4.2 Outcomes</vt:lpstr>
      <vt:lpstr>Components of a Classroom-based Task</vt:lpstr>
      <vt:lpstr>PowerPoint Presentation</vt:lpstr>
      <vt:lpstr>Task Template</vt:lpstr>
      <vt:lpstr>PowerPoint Presentation</vt:lpstr>
      <vt:lpstr>Model Tasks by Grade Band</vt:lpstr>
      <vt:lpstr>Resources and Additional Information</vt:lpstr>
      <vt:lpstr>SCILLSS Glossary</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High- Quality Three-Dimensional Science Assessments for Classroom Use</dc:title>
  <dc:creator>Kristina Harding</dc:creator>
  <cp:lastModifiedBy>Erin Buchanan</cp:lastModifiedBy>
  <cp:revision>8</cp:revision>
  <dcterms:created xsi:type="dcterms:W3CDTF">2020-12-14T16:53:02Z</dcterms:created>
  <dcterms:modified xsi:type="dcterms:W3CDTF">2020-12-18T12:59:20Z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08DD0872-A230-4EED-99BD-26B32E5C0546</vt:lpwstr>
  </property>
  <property fmtid="{D5CDD505-2E9C-101B-9397-08002B2CF9AE}" pid="3" name="ArticulatePath">
    <vt:lpwstr>Module 4.2</vt:lpwstr>
  </property>
</Properties>
</file>