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2.xml" ContentType="application/vnd.openxmlformats-officedocument.presentationml.notesSlide+xml"/>
  <Override PartName="/ppt/tags/tag18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4.xml" ContentType="application/vnd.openxmlformats-officedocument.presentationml.tags+xml"/>
  <Override PartName="/ppt/notesSlides/notesSlide4.xml" ContentType="application/vnd.openxmlformats-officedocument.presentationml.notesSlide+xml"/>
  <Override PartName="/ppt/tags/tag18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6.xml" ContentType="application/vnd.openxmlformats-officedocument.presentationml.tags+xml"/>
  <Override PartName="/ppt/notesSlides/notesSlide6.xml" ContentType="application/vnd.openxmlformats-officedocument.presentationml.notesSlide+xml"/>
  <Override PartName="/ppt/tags/tag187.xml" ContentType="application/vnd.openxmlformats-officedocument.presentationml.tags+xml"/>
  <Override PartName="/ppt/notesSlides/notesSlide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notesSlides/notesSlide8.xml" ContentType="application/vnd.openxmlformats-officedocument.presentationml.notesSlide+xml"/>
  <Override PartName="/ppt/tags/tag190.xml" ContentType="application/vnd.openxmlformats-officedocument.presentationml.tags+xml"/>
  <Override PartName="/ppt/notesSlides/notesSlide9.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 id="2147483826" r:id="rId9"/>
  </p:sldMasterIdLst>
  <p:notesMasterIdLst>
    <p:notesMasterId r:id="rId20"/>
  </p:notesMasterIdLst>
  <p:handoutMasterIdLst>
    <p:handoutMasterId r:id="rId21"/>
  </p:handoutMasterIdLst>
  <p:sldIdLst>
    <p:sldId id="1677" r:id="rId10"/>
    <p:sldId id="1678" r:id="rId11"/>
    <p:sldId id="1654" r:id="rId12"/>
    <p:sldId id="1099" r:id="rId13"/>
    <p:sldId id="1100" r:id="rId14"/>
    <p:sldId id="1134" r:id="rId15"/>
    <p:sldId id="1687" r:id="rId16"/>
    <p:sldId id="1688" r:id="rId17"/>
    <p:sldId id="1689" r:id="rId18"/>
    <p:sldId id="1690" r:id="rId19"/>
  </p:sldIdLst>
  <p:sldSz cx="9144000" cy="6858000" type="screen4x3"/>
  <p:notesSz cx="7315200" cy="96012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4.3" id="{7BAB4DC5-7C23-42E9-BD84-208ECE3E7C8E}">
          <p14:sldIdLst>
            <p14:sldId id="1677"/>
            <p14:sldId id="1678"/>
            <p14:sldId id="1654"/>
            <p14:sldId id="1099"/>
            <p14:sldId id="1100"/>
            <p14:sldId id="1134"/>
            <p14:sldId id="1687"/>
            <p14:sldId id="1688"/>
            <p14:sldId id="1689"/>
            <p14:sldId id="16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4"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74"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33"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66"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 id="14" name="Charlene Turner" initials="CT [4]" lastIdx="2" clrIdx="13">
    <p:extLst>
      <p:ext uri="{19B8F6BF-5375-455C-9EA6-DF929625EA0E}">
        <p15:presenceInfo xmlns:p15="http://schemas.microsoft.com/office/powerpoint/2012/main" userId="9nU3LjUAu9kwbxYNvtT23bxKdd8rEr/m4wd/QRlVk1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4472C4"/>
    <a:srgbClr val="2F5597"/>
    <a:srgbClr val="2F528F"/>
    <a:srgbClr val="8FAADC"/>
    <a:srgbClr val="B4C7E7"/>
    <a:srgbClr val="E9EBF5"/>
    <a:srgbClr val="FFAE00"/>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D57098-9736-4811-B5BB-4D8817803898}" v="76" dt="2020-12-13T19:04:36.488"/>
    <p1510:client id="{251E511E-0FCE-4007-8C14-6BD89CF7E413}" v="79" dt="2020-12-13T18:59:35.081"/>
    <p1510:client id="{76D9EF72-2D65-4F50-B5F8-C7944845176B}" v="2" dt="2020-12-12T23:41:48.920"/>
    <p1510:client id="{94BE7035-298D-4CB1-9260-DC0092730A74}" v="2" dt="2020-12-07T14:59:30.336"/>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77733" autoAdjust="0"/>
  </p:normalViewPr>
  <p:slideViewPr>
    <p:cSldViewPr snapToGrid="0">
      <p:cViewPr varScale="1">
        <p:scale>
          <a:sx n="85" d="100"/>
          <a:sy n="85" d="100"/>
        </p:scale>
        <p:origin x="23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8" d="100"/>
        <a:sy n="48" d="100"/>
      </p:scale>
      <p:origin x="0" y="-7304"/>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Harding" userId="68rP70IDU1tBugPQ+RHC+ilIaQ15/aQCLmG537fKHPM=" providerId="None" clId="Web-{3EDC51A6-48F6-432E-AE9F-FD779BFBFF37}"/>
    <pc:docChg chg="modSld">
      <pc:chgData name="Kristina Harding" userId="68rP70IDU1tBugPQ+RHC+ilIaQ15/aQCLmG537fKHPM=" providerId="None" clId="Web-{3EDC51A6-48F6-432E-AE9F-FD779BFBFF37}" dt="2020-12-07T16:41:56.464" v="1"/>
      <pc:docMkLst>
        <pc:docMk/>
      </pc:docMkLst>
      <pc:sldChg chg="modNotes">
        <pc:chgData name="Kristina Harding" userId="68rP70IDU1tBugPQ+RHC+ilIaQ15/aQCLmG537fKHPM=" providerId="None" clId="Web-{3EDC51A6-48F6-432E-AE9F-FD779BFBFF37}" dt="2020-12-07T16:41:56.464" v="1"/>
        <pc:sldMkLst>
          <pc:docMk/>
          <pc:sldMk cId="2369406143" sldId="1678"/>
        </pc:sldMkLst>
      </pc:sldChg>
    </pc:docChg>
  </pc:docChgLst>
  <pc:docChgLst>
    <pc:chgData name="Charlene Turner" userId="9nU3LjUAu9kwbxYNvtT23bxKdd8rEr/m4wd/QRlVk1k=" providerId="None" clId="Web-{0AD57098-9736-4811-B5BB-4D8817803898}"/>
    <pc:docChg chg="modSld">
      <pc:chgData name="Charlene Turner" userId="9nU3LjUAu9kwbxYNvtT23bxKdd8rEr/m4wd/QRlVk1k=" providerId="None" clId="Web-{0AD57098-9736-4811-B5BB-4D8817803898}" dt="2020-12-13T19:04:36.488" v="80"/>
      <pc:docMkLst>
        <pc:docMk/>
      </pc:docMkLst>
      <pc:sldChg chg="modSp addCm modNotes">
        <pc:chgData name="Charlene Turner" userId="9nU3LjUAu9kwbxYNvtT23bxKdd8rEr/m4wd/QRlVk1k=" providerId="None" clId="Web-{0AD57098-9736-4811-B5BB-4D8817803898}" dt="2020-12-13T19:04:03.863" v="79"/>
        <pc:sldMkLst>
          <pc:docMk/>
          <pc:sldMk cId="1643291809" sldId="1100"/>
        </pc:sldMkLst>
        <pc:spChg chg="mod">
          <ac:chgData name="Charlene Turner" userId="9nU3LjUAu9kwbxYNvtT23bxKdd8rEr/m4wd/QRlVk1k=" providerId="None" clId="Web-{0AD57098-9736-4811-B5BB-4D8817803898}" dt="2020-12-13T19:00:18.813" v="5" actId="20577"/>
          <ac:spMkLst>
            <pc:docMk/>
            <pc:sldMk cId="1643291809" sldId="1100"/>
            <ac:spMk id="2" creationId="{9FB28F59-1072-41FD-86AC-C75B2CCB8321}"/>
          </ac:spMkLst>
        </pc:spChg>
        <pc:graphicFrameChg chg="modGraphic">
          <ac:chgData name="Charlene Turner" userId="9nU3LjUAu9kwbxYNvtT23bxKdd8rEr/m4wd/QRlVk1k=" providerId="None" clId="Web-{0AD57098-9736-4811-B5BB-4D8817803898}" dt="2020-12-13T19:02:48.159" v="73" actId="20577"/>
          <ac:graphicFrameMkLst>
            <pc:docMk/>
            <pc:sldMk cId="1643291809" sldId="1100"/>
            <ac:graphicFrameMk id="4" creationId="{D25A0442-9C8B-4892-B7D0-2069E03E9DA0}"/>
          </ac:graphicFrameMkLst>
        </pc:graphicFrameChg>
      </pc:sldChg>
      <pc:sldChg chg="addCm">
        <pc:chgData name="Charlene Turner" userId="9nU3LjUAu9kwbxYNvtT23bxKdd8rEr/m4wd/QRlVk1k=" providerId="None" clId="Web-{0AD57098-9736-4811-B5BB-4D8817803898}" dt="2020-12-13T19:04:36.488" v="80"/>
        <pc:sldMkLst>
          <pc:docMk/>
          <pc:sldMk cId="4216077618" sldId="1712"/>
        </pc:sldMkLst>
      </pc:sldChg>
    </pc:docChg>
  </pc:docChgLst>
  <pc:docChgLst>
    <pc:chgData name="Kristina Harding" userId="68rP70IDU1tBugPQ+RHC+ilIaQ15/aQCLmG537fKHPM=" providerId="None" clId="Web-{94BE7035-298D-4CB1-9260-DC0092730A74}"/>
    <pc:docChg chg="modSld">
      <pc:chgData name="Kristina Harding" userId="68rP70IDU1tBugPQ+RHC+ilIaQ15/aQCLmG537fKHPM=" providerId="None" clId="Web-{94BE7035-298D-4CB1-9260-DC0092730A74}" dt="2020-12-07T15:44:40.717" v="515"/>
      <pc:docMkLst>
        <pc:docMk/>
      </pc:docMkLst>
      <pc:sldChg chg="modNotes">
        <pc:chgData name="Kristina Harding" userId="68rP70IDU1tBugPQ+RHC+ilIaQ15/aQCLmG537fKHPM=" providerId="None" clId="Web-{94BE7035-298D-4CB1-9260-DC0092730A74}" dt="2020-12-07T15:44:40.717" v="515"/>
        <pc:sldMkLst>
          <pc:docMk/>
          <pc:sldMk cId="287478309" sldId="1654"/>
        </pc:sldMkLst>
      </pc:sldChg>
      <pc:sldChg chg="modNotes">
        <pc:chgData name="Kristina Harding" userId="68rP70IDU1tBugPQ+RHC+ilIaQ15/aQCLmG537fKHPM=" providerId="None" clId="Web-{94BE7035-298D-4CB1-9260-DC0092730A74}" dt="2020-12-07T14:59:30.039" v="179"/>
        <pc:sldMkLst>
          <pc:docMk/>
          <pc:sldMk cId="2369406143" sldId="1678"/>
        </pc:sldMkLst>
      </pc:sldChg>
    </pc:docChg>
  </pc:docChgLst>
  <pc:docChgLst>
    <pc:chgData name="Charlene Turner" userId="9nU3LjUAu9kwbxYNvtT23bxKdd8rEr/m4wd/QRlVk1k=" providerId="None" clId="Web-{804641BC-169A-49D2-A16D-C671F45FC318}"/>
    <pc:docChg chg="modSld">
      <pc:chgData name="Charlene Turner" userId="9nU3LjUAu9kwbxYNvtT23bxKdd8rEr/m4wd/QRlVk1k=" providerId="None" clId="Web-{804641BC-169A-49D2-A16D-C671F45FC318}" dt="2020-12-13T18:53:38.828" v="1"/>
      <pc:docMkLst>
        <pc:docMk/>
      </pc:docMkLst>
      <pc:sldChg chg="modNotes">
        <pc:chgData name="Charlene Turner" userId="9nU3LjUAu9kwbxYNvtT23bxKdd8rEr/m4wd/QRlVk1k=" providerId="None" clId="Web-{804641BC-169A-49D2-A16D-C671F45FC318}" dt="2020-12-13T18:53:38.828" v="1"/>
        <pc:sldMkLst>
          <pc:docMk/>
          <pc:sldMk cId="4149061234" sldId="1677"/>
        </pc:sldMkLst>
      </pc:sldChg>
    </pc:docChg>
  </pc:docChgLst>
  <pc:docChgLst>
    <pc:chgData name="Charlene Turner" userId="9nU3LjUAu9kwbxYNvtT23bxKdd8rEr/m4wd/QRlVk1k=" providerId="None" clId="Web-{251E511E-0FCE-4007-8C14-6BD89CF7E413}"/>
    <pc:docChg chg="modSld">
      <pc:chgData name="Charlene Turner" userId="9nU3LjUAu9kwbxYNvtT23bxKdd8rEr/m4wd/QRlVk1k=" providerId="None" clId="Web-{251E511E-0FCE-4007-8C14-6BD89CF7E413}" dt="2020-12-13T18:59:35.081" v="81" actId="20577"/>
      <pc:docMkLst>
        <pc:docMk/>
      </pc:docMkLst>
      <pc:sldChg chg="modSp modNotes">
        <pc:chgData name="Charlene Turner" userId="9nU3LjUAu9kwbxYNvtT23bxKdd8rEr/m4wd/QRlVk1k=" providerId="None" clId="Web-{251E511E-0FCE-4007-8C14-6BD89CF7E413}" dt="2020-12-13T18:59:35.081" v="80" actId="20577"/>
        <pc:sldMkLst>
          <pc:docMk/>
          <pc:sldMk cId="3887056390" sldId="1099"/>
        </pc:sldMkLst>
        <pc:spChg chg="mod">
          <ac:chgData name="Charlene Turner" userId="9nU3LjUAu9kwbxYNvtT23bxKdd8rEr/m4wd/QRlVk1k=" providerId="None" clId="Web-{251E511E-0FCE-4007-8C14-6BD89CF7E413}" dt="2020-12-13T18:58:06.285" v="5" actId="20577"/>
          <ac:spMkLst>
            <pc:docMk/>
            <pc:sldMk cId="3887056390" sldId="1099"/>
            <ac:spMk id="2" creationId="{9FB28F59-1072-41FD-86AC-C75B2CCB8321}"/>
          </ac:spMkLst>
        </pc:spChg>
        <pc:spChg chg="mod">
          <ac:chgData name="Charlene Turner" userId="9nU3LjUAu9kwbxYNvtT23bxKdd8rEr/m4wd/QRlVk1k=" providerId="None" clId="Web-{251E511E-0FCE-4007-8C14-6BD89CF7E413}" dt="2020-12-13T18:59:35.081" v="80" actId="20577"/>
          <ac:spMkLst>
            <pc:docMk/>
            <pc:sldMk cId="3887056390" sldId="1099"/>
            <ac:spMk id="3" creationId="{A68F1EE5-F7B2-452E-B7A7-71AE4392B686}"/>
          </ac:spMkLst>
        </pc:spChg>
      </pc:sldChg>
    </pc:docChg>
  </pc:docChgLst>
  <pc:docChgLst>
    <pc:chgData name="Charlene Turner" userId="9nU3LjUAu9kwbxYNvtT23bxKdd8rEr/m4wd/QRlVk1k=" providerId="None" clId="Web-{76D9EF72-2D65-4F50-B5F8-C7944845176B}"/>
    <pc:docChg chg="modSld">
      <pc:chgData name="Charlene Turner" userId="9nU3LjUAu9kwbxYNvtT23bxKdd8rEr/m4wd/QRlVk1k=" providerId="None" clId="Web-{76D9EF72-2D65-4F50-B5F8-C7944845176B}" dt="2020-12-12T23:41:46.451" v="507"/>
      <pc:docMkLst>
        <pc:docMk/>
      </pc:docMkLst>
      <pc:sldChg chg="modNotes">
        <pc:chgData name="Charlene Turner" userId="9nU3LjUAu9kwbxYNvtT23bxKdd8rEr/m4wd/QRlVk1k=" providerId="None" clId="Web-{76D9EF72-2D65-4F50-B5F8-C7944845176B}" dt="2020-12-12T23:41:46.451" v="507"/>
        <pc:sldMkLst>
          <pc:docMk/>
          <pc:sldMk cId="287478309" sldId="165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EDC24A00-CCA0-4A8D-B6BC-A05CE16CA4E0}">
      <dgm:prSet phldrT="[Text]" custT="1"/>
      <dgm:spPr>
        <a:xfrm>
          <a:off x="2076755" y="539859"/>
          <a:ext cx="832221" cy="416067"/>
        </a:xfrm>
        <a:noFill/>
        <a:ln>
          <a:noFill/>
        </a:ln>
        <a:effectLst/>
      </dgm:spPr>
      <dgm:t>
        <a:bodyPr/>
        <a:lstStyle/>
        <a:p>
          <a:pPr>
            <a:buClrTx/>
            <a:buSzTx/>
            <a:buFontTx/>
            <a:buNone/>
          </a:pPr>
          <a:r>
            <a:rPr kumimoji="0" lang="en-US" sz="1800" b="0" i="0" u="none" strike="noStrike" cap="none" spc="0" normalizeH="0" noProof="0" dirty="0">
              <a:ln>
                <a:noFill/>
              </a:ln>
              <a:solidFill>
                <a:schemeClr val="tx1"/>
              </a:solidFill>
              <a:effectLst/>
              <a:uLnTx/>
              <a:uFillTx/>
              <a:latin typeface="Calibri" panose="020F0502020204030204"/>
              <a:ea typeface="+mn-ea"/>
              <a:cs typeface="+mn-cs"/>
            </a:rPr>
            <a:t>Guidance and Resources for Task Development</a:t>
          </a:r>
          <a:endParaRPr lang="en-US" sz="1800" b="0" dirty="0">
            <a:solidFill>
              <a:schemeClr val="tx1"/>
            </a:solidFill>
            <a:latin typeface="Calibri"/>
            <a:ea typeface="+mn-ea"/>
            <a:cs typeface="+mn-cs"/>
          </a:endParaRPr>
        </a:p>
      </dgm:t>
    </dgm:pt>
    <dgm:pt modelId="{F978C330-A81A-4CC9-982A-206A4DA0C216}" type="parTrans" cxnId="{37B3DDF3-A6B4-4B22-97BC-CBF4CC9093E2}">
      <dgm:prSet/>
      <dgm:spPr/>
      <dgm:t>
        <a:bodyPr/>
        <a:lstStyle/>
        <a:p>
          <a:endParaRPr lang="en-US" sz="1200"/>
        </a:p>
      </dgm:t>
    </dgm:pt>
    <dgm:pt modelId="{9289966A-5931-4B64-AEBC-46AA6F76A872}" type="sibTrans" cxnId="{37B3DDF3-A6B4-4B22-97BC-CBF4CC9093E2}">
      <dgm:prSet/>
      <dgm:spPr/>
      <dgm:t>
        <a:bodyPr/>
        <a:lstStyle/>
        <a:p>
          <a:endParaRPr lang="en-US" sz="1200"/>
        </a:p>
      </dgm:t>
    </dgm:pt>
    <dgm:pt modelId="{0EDBE3EF-A341-456E-B613-8B2928531C5A}" type="pres">
      <dgm:prSet presAssocID="{B1EEC8AA-71AD-4540-9D23-3FCA2048F286}" presName="Name0" presStyleCnt="0">
        <dgm:presLayoutVars>
          <dgm:chMax val="7"/>
          <dgm:chPref val="7"/>
          <dgm:dir/>
          <dgm:animLvl val="lvl"/>
        </dgm:presLayoutVars>
      </dgm:prSet>
      <dgm:spPr/>
    </dgm:pt>
    <dgm:pt modelId="{18C5B450-34BC-44BA-9148-07A626FDBB68}" type="pres">
      <dgm:prSet presAssocID="{EDC24A00-CCA0-4A8D-B6BC-A05CE16CA4E0}" presName="Accent1" presStyleCnt="0"/>
      <dgm:spPr/>
    </dgm:pt>
    <dgm:pt modelId="{0B1AF84B-D8F2-480E-B52B-BF0968559EE0}" type="pres">
      <dgm:prSet presAssocID="{EDC24A00-CCA0-4A8D-B6BC-A05CE16CA4E0}" presName="Accent" presStyleLbl="node1" presStyleIdx="0" presStyleCnt="1"/>
      <dgm:spPr>
        <a:solidFill>
          <a:schemeClr val="accent1">
            <a:lumMod val="60000"/>
            <a:lumOff val="40000"/>
          </a:schemeClr>
        </a:solidFill>
        <a:ln>
          <a:solidFill>
            <a:schemeClr val="accent1">
              <a:lumMod val="60000"/>
              <a:lumOff val="40000"/>
            </a:schemeClr>
          </a:solidFill>
        </a:ln>
      </dgm:spPr>
    </dgm:pt>
    <dgm:pt modelId="{AFBE64D7-4116-4E88-97AF-3FE6C1B4AF50}" type="pres">
      <dgm:prSet presAssocID="{EDC24A00-CCA0-4A8D-B6BC-A05CE16CA4E0}" presName="Parent1" presStyleLbl="revTx" presStyleIdx="0" presStyleCnt="1">
        <dgm:presLayoutVars>
          <dgm:chMax val="1"/>
          <dgm:chPref val="1"/>
          <dgm:bulletEnabled val="1"/>
        </dgm:presLayoutVars>
      </dgm:prSet>
      <dgm:spPr/>
    </dgm:pt>
  </dgm:ptLst>
  <dgm:cxnLst>
    <dgm:cxn modelId="{954FE18F-72C9-43F0-B706-67053A23AF1F}" type="presOf" srcId="{B1EEC8AA-71AD-4540-9D23-3FCA2048F286}" destId="{0EDBE3EF-A341-456E-B613-8B2928531C5A}" srcOrd="0" destOrd="0" presId="urn:microsoft.com/office/officeart/2009/layout/CircleArrowProcess"/>
    <dgm:cxn modelId="{8B6FAAAF-9521-481C-9758-E6F13C559024}" type="presOf" srcId="{EDC24A00-CCA0-4A8D-B6BC-A05CE16CA4E0}" destId="{AFBE64D7-4116-4E88-97AF-3FE6C1B4AF50}" srcOrd="0" destOrd="0" presId="urn:microsoft.com/office/officeart/2009/layout/CircleArrowProcess"/>
    <dgm:cxn modelId="{37B3DDF3-A6B4-4B22-97BC-CBF4CC9093E2}" srcId="{B1EEC8AA-71AD-4540-9D23-3FCA2048F286}" destId="{EDC24A00-CCA0-4A8D-B6BC-A05CE16CA4E0}" srcOrd="0" destOrd="0" parTransId="{F978C330-A81A-4CC9-982A-206A4DA0C216}" sibTransId="{9289966A-5931-4B64-AEBC-46AA6F76A872}"/>
    <dgm:cxn modelId="{55440414-E9D3-4245-8585-129E206D2D2D}" type="presParOf" srcId="{0EDBE3EF-A341-456E-B613-8B2928531C5A}" destId="{18C5B450-34BC-44BA-9148-07A626FDBB68}" srcOrd="0" destOrd="0" presId="urn:microsoft.com/office/officeart/2009/layout/CircleArrowProcess"/>
    <dgm:cxn modelId="{1CF66A93-6DC7-4D43-9BCA-58083A85AE86}" type="presParOf" srcId="{18C5B450-34BC-44BA-9148-07A626FDBB68}" destId="{0B1AF84B-D8F2-480E-B52B-BF0968559EE0}" srcOrd="0" destOrd="0" presId="urn:microsoft.com/office/officeart/2009/layout/CircleArrowProcess"/>
    <dgm:cxn modelId="{635D132D-45C0-4C75-B2B4-6450CDC0CB00}" type="presParOf" srcId="{0EDBE3EF-A341-456E-B613-8B2928531C5A}" destId="{AFBE64D7-4116-4E88-97AF-3FE6C1B4AF50}"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A5CF73-E772-45E9-9FBF-4C62F2A83DC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7247BB9A-2DFC-409F-8A65-C5B1B79E1FD4}">
      <dgm:prSet phldrT="[Text]"/>
      <dgm:spPr/>
      <dgm:t>
        <a:bodyPr/>
        <a:lstStyle/>
        <a:p>
          <a:pPr>
            <a:buFont typeface="Wingdings" panose="05000000000000000000" pitchFamily="2" charset="2"/>
            <a:buChar char="§"/>
          </a:pPr>
          <a:r>
            <a:rPr lang="en-US" dirty="0"/>
            <a:t>The key aspects addressed by the SEP, DCI, and CCC   </a:t>
          </a:r>
        </a:p>
        <a:p>
          <a:pPr>
            <a:buFont typeface="Wingdings" panose="05000000000000000000" pitchFamily="2" charset="2"/>
            <a:buChar char="§"/>
          </a:pPr>
          <a:r>
            <a:rPr lang="en-US" dirty="0"/>
            <a:t>(</a:t>
          </a:r>
          <a:r>
            <a:rPr lang="en-US" i="1" dirty="0"/>
            <a:t>Unpacking Tool</a:t>
          </a:r>
          <a:r>
            <a:rPr lang="en-US" dirty="0"/>
            <a:t>)</a:t>
          </a:r>
        </a:p>
      </dgm:t>
    </dgm:pt>
    <dgm:pt modelId="{F1D05D3D-A33E-494A-9385-1D90CD0134BA}" type="parTrans" cxnId="{915024CD-1276-434F-BB9F-F7DCBACAB0C8}">
      <dgm:prSet/>
      <dgm:spPr/>
      <dgm:t>
        <a:bodyPr/>
        <a:lstStyle/>
        <a:p>
          <a:endParaRPr lang="en-US"/>
        </a:p>
      </dgm:t>
    </dgm:pt>
    <dgm:pt modelId="{976FD4FA-C505-4132-87D9-94BD3C28939F}" type="sibTrans" cxnId="{915024CD-1276-434F-BB9F-F7DCBACAB0C8}">
      <dgm:prSet/>
      <dgm:spPr/>
      <dgm:t>
        <a:bodyPr/>
        <a:lstStyle/>
        <a:p>
          <a:endParaRPr lang="en-US"/>
        </a:p>
      </dgm:t>
    </dgm:pt>
    <dgm:pt modelId="{AC6BFE68-3D61-4787-95DF-FB0D0AD4D93B}">
      <dgm:prSet phldrT="[Text]"/>
      <dgm:spPr/>
      <dgm:t>
        <a:bodyPr/>
        <a:lstStyle/>
        <a:p>
          <a:pPr>
            <a:buFont typeface="Wingdings" panose="05000000000000000000" pitchFamily="2" charset="2"/>
            <a:buChar char="§"/>
          </a:pPr>
          <a:r>
            <a:rPr lang="en-US" dirty="0"/>
            <a:t>The elicited prior knowledge </a:t>
          </a:r>
        </a:p>
        <a:p>
          <a:pPr>
            <a:buFont typeface="Wingdings" panose="05000000000000000000" pitchFamily="2" charset="2"/>
            <a:buChar char="§"/>
          </a:pPr>
          <a:r>
            <a:rPr lang="en-US" dirty="0"/>
            <a:t>(</a:t>
          </a:r>
          <a:r>
            <a:rPr lang="en-US" i="1" dirty="0"/>
            <a:t>Unpacking Tool</a:t>
          </a:r>
          <a:r>
            <a:rPr lang="en-US" dirty="0"/>
            <a:t>)</a:t>
          </a:r>
        </a:p>
      </dgm:t>
    </dgm:pt>
    <dgm:pt modelId="{C28FD2E4-060B-4704-AE11-A3D394D0F1E3}" type="parTrans" cxnId="{08E90A26-485A-4F87-870A-5F270B046163}">
      <dgm:prSet/>
      <dgm:spPr/>
      <dgm:t>
        <a:bodyPr/>
        <a:lstStyle/>
        <a:p>
          <a:endParaRPr lang="en-US"/>
        </a:p>
      </dgm:t>
    </dgm:pt>
    <dgm:pt modelId="{EC7C9000-0DC1-44CE-8625-A78F85F681B2}" type="sibTrans" cxnId="{08E90A26-485A-4F87-870A-5F270B046163}">
      <dgm:prSet/>
      <dgm:spPr/>
      <dgm:t>
        <a:bodyPr/>
        <a:lstStyle/>
        <a:p>
          <a:endParaRPr lang="en-US"/>
        </a:p>
      </dgm:t>
    </dgm:pt>
    <dgm:pt modelId="{F0CCB032-D61A-4BEC-B4FD-0A8237A72F72}">
      <dgm:prSet phldrT="[Text]"/>
      <dgm:spPr/>
      <dgm:t>
        <a:bodyPr/>
        <a:lstStyle/>
        <a:p>
          <a:pPr>
            <a:buFont typeface="Wingdings" panose="05000000000000000000" pitchFamily="2" charset="2"/>
            <a:buChar char="§"/>
          </a:pPr>
          <a:r>
            <a:rPr lang="en-US" dirty="0"/>
            <a:t>The relationship between the identified CCC and the SEP </a:t>
          </a:r>
        </a:p>
        <a:p>
          <a:pPr>
            <a:buFont typeface="Wingdings" panose="05000000000000000000" pitchFamily="2" charset="2"/>
            <a:buChar char="§"/>
          </a:pPr>
          <a:r>
            <a:rPr lang="en-US" dirty="0"/>
            <a:t>(</a:t>
          </a:r>
          <a:r>
            <a:rPr lang="en-US" i="1" dirty="0"/>
            <a:t>Unpacking Tool</a:t>
          </a:r>
          <a:r>
            <a:rPr lang="en-US" dirty="0"/>
            <a:t>)</a:t>
          </a:r>
        </a:p>
      </dgm:t>
    </dgm:pt>
    <dgm:pt modelId="{2130355D-1285-4D87-B908-CB8BCECDD868}" type="parTrans" cxnId="{50A3BB02-9C71-4D96-832D-E8F250CDB31F}">
      <dgm:prSet/>
      <dgm:spPr/>
      <dgm:t>
        <a:bodyPr/>
        <a:lstStyle/>
        <a:p>
          <a:endParaRPr lang="en-US"/>
        </a:p>
      </dgm:t>
    </dgm:pt>
    <dgm:pt modelId="{DE7CECCE-E598-4043-B988-AA365B0484F1}" type="sibTrans" cxnId="{50A3BB02-9C71-4D96-832D-E8F250CDB31F}">
      <dgm:prSet/>
      <dgm:spPr/>
      <dgm:t>
        <a:bodyPr/>
        <a:lstStyle/>
        <a:p>
          <a:endParaRPr lang="en-US"/>
        </a:p>
      </dgm:t>
    </dgm:pt>
    <dgm:pt modelId="{3762BCBD-6A99-4A9E-B877-4DCA966EF7AF}">
      <dgm:prSet phldrT="[Text]"/>
      <dgm:spPr/>
      <dgm:t>
        <a:bodyPr/>
        <a:lstStyle/>
        <a:p>
          <a:pPr>
            <a:buFont typeface="Wingdings" panose="05000000000000000000" pitchFamily="2" charset="2"/>
            <a:buChar char="§"/>
          </a:pPr>
          <a:r>
            <a:rPr lang="en-US" dirty="0"/>
            <a:t>The KSA(s) from which the task is developed </a:t>
          </a:r>
        </a:p>
        <a:p>
          <a:pPr>
            <a:buFont typeface="Wingdings" panose="05000000000000000000" pitchFamily="2" charset="2"/>
            <a:buChar char="§"/>
          </a:pPr>
          <a:r>
            <a:rPr lang="en-US" dirty="0"/>
            <a:t>(</a:t>
          </a:r>
          <a:r>
            <a:rPr lang="en-US" i="1" dirty="0"/>
            <a:t>Task Specifications Tool</a:t>
          </a:r>
          <a:r>
            <a:rPr lang="en-US" dirty="0"/>
            <a:t>)</a:t>
          </a:r>
        </a:p>
      </dgm:t>
    </dgm:pt>
    <dgm:pt modelId="{6318A764-90CB-4B3A-93A3-0BD582D747D1}" type="parTrans" cxnId="{FB7FBAAA-A8F0-407E-801D-65DE79FDE2F8}">
      <dgm:prSet/>
      <dgm:spPr/>
      <dgm:t>
        <a:bodyPr/>
        <a:lstStyle/>
        <a:p>
          <a:endParaRPr lang="en-US"/>
        </a:p>
      </dgm:t>
    </dgm:pt>
    <dgm:pt modelId="{67A25C05-D430-44C5-A3E6-299A38D86056}" type="sibTrans" cxnId="{FB7FBAAA-A8F0-407E-801D-65DE79FDE2F8}">
      <dgm:prSet/>
      <dgm:spPr/>
      <dgm:t>
        <a:bodyPr/>
        <a:lstStyle/>
        <a:p>
          <a:endParaRPr lang="en-US"/>
        </a:p>
      </dgm:t>
    </dgm:pt>
    <dgm:pt modelId="{6EA698B3-73A3-46C0-A884-B1F29567E3BE}">
      <dgm:prSet phldrT="[Text]"/>
      <dgm:spPr/>
      <dgm:t>
        <a:bodyPr/>
        <a:lstStyle/>
        <a:p>
          <a:pPr>
            <a:buFont typeface="Wingdings" panose="05000000000000000000" pitchFamily="2" charset="2"/>
            <a:buChar char="§"/>
          </a:pPr>
          <a:r>
            <a:rPr lang="en-US" dirty="0"/>
            <a:t>The production of responses that allow students to demonstrate learning of the KSA(s) </a:t>
          </a:r>
        </a:p>
        <a:p>
          <a:pPr>
            <a:buFont typeface="Wingdings" panose="05000000000000000000" pitchFamily="2" charset="2"/>
            <a:buChar char="§"/>
          </a:pPr>
          <a:r>
            <a:rPr lang="en-US" dirty="0"/>
            <a:t>(</a:t>
          </a:r>
          <a:r>
            <a:rPr lang="en-US" i="1" dirty="0"/>
            <a:t>Task Specifications Tool</a:t>
          </a:r>
          <a:r>
            <a:rPr lang="en-US" dirty="0"/>
            <a:t>)</a:t>
          </a:r>
        </a:p>
      </dgm:t>
    </dgm:pt>
    <dgm:pt modelId="{1D36D1BC-EDF2-4EE8-A313-627C6E5CD8F5}" type="parTrans" cxnId="{4833B648-1882-49D3-AD0B-BDF9BE068B8D}">
      <dgm:prSet/>
      <dgm:spPr/>
      <dgm:t>
        <a:bodyPr/>
        <a:lstStyle/>
        <a:p>
          <a:endParaRPr lang="en-US"/>
        </a:p>
      </dgm:t>
    </dgm:pt>
    <dgm:pt modelId="{396E058B-E480-41D0-908E-0087140C3A14}" type="sibTrans" cxnId="{4833B648-1882-49D3-AD0B-BDF9BE068B8D}">
      <dgm:prSet/>
      <dgm:spPr/>
      <dgm:t>
        <a:bodyPr/>
        <a:lstStyle/>
        <a:p>
          <a:endParaRPr lang="en-US"/>
        </a:p>
      </dgm:t>
    </dgm:pt>
    <dgm:pt modelId="{0CB359C0-E9B1-46D5-B1C9-E08ED0774E5B}">
      <dgm:prSet/>
      <dgm:spPr/>
      <dgm:t>
        <a:bodyPr/>
        <a:lstStyle/>
        <a:p>
          <a:r>
            <a:rPr lang="en-US" dirty="0"/>
            <a:t>The attention to required task features</a:t>
          </a:r>
        </a:p>
        <a:p>
          <a:r>
            <a:rPr lang="en-US" dirty="0"/>
            <a:t>(</a:t>
          </a:r>
          <a:r>
            <a:rPr lang="en-US" i="1" dirty="0"/>
            <a:t>Task Specifications Tool</a:t>
          </a:r>
          <a:r>
            <a:rPr lang="en-US" dirty="0"/>
            <a:t>) </a:t>
          </a:r>
        </a:p>
      </dgm:t>
    </dgm:pt>
    <dgm:pt modelId="{4E089B60-9A25-418F-946F-D552521D47B0}" type="parTrans" cxnId="{66554551-B142-45E5-AACB-AD660C5B081F}">
      <dgm:prSet/>
      <dgm:spPr/>
      <dgm:t>
        <a:bodyPr/>
        <a:lstStyle/>
        <a:p>
          <a:endParaRPr lang="en-US"/>
        </a:p>
      </dgm:t>
    </dgm:pt>
    <dgm:pt modelId="{D6D66722-DD0A-4EC3-AB22-8A0C8B1E357B}" type="sibTrans" cxnId="{66554551-B142-45E5-AACB-AD660C5B081F}">
      <dgm:prSet/>
      <dgm:spPr/>
      <dgm:t>
        <a:bodyPr/>
        <a:lstStyle/>
        <a:p>
          <a:endParaRPr lang="en-US"/>
        </a:p>
      </dgm:t>
    </dgm:pt>
    <dgm:pt modelId="{F01F2011-3ACB-48AB-9907-A2B746D69F55}">
      <dgm:prSet custT="1"/>
      <dgm:spPr/>
      <dgm:t>
        <a:bodyPr/>
        <a:lstStyle/>
        <a:p>
          <a:pPr rtl="0"/>
          <a:r>
            <a:rPr lang="en-US" sz="1400" kern="1200" dirty="0"/>
            <a:t>The student evidence to be collected</a:t>
          </a:r>
        </a:p>
        <a:p>
          <a:pPr rtl="0"/>
          <a:r>
            <a:rPr lang="en-US" sz="1400" i="1" kern="1200" dirty="0">
              <a:solidFill>
                <a:prstClr val="white"/>
              </a:solidFill>
              <a:latin typeface="Calibri" panose="020F0502020204030204"/>
              <a:ea typeface="+mn-ea"/>
              <a:cs typeface="+mn-cs"/>
            </a:rPr>
            <a:t>(Task Specifications Tool) </a:t>
          </a:r>
        </a:p>
      </dgm:t>
    </dgm:pt>
    <dgm:pt modelId="{1DEFD609-DD11-43BA-814D-0153C582BC6A}" type="parTrans" cxnId="{032E7012-01FB-4894-96AA-E1444D82AC24}">
      <dgm:prSet/>
      <dgm:spPr/>
      <dgm:t>
        <a:bodyPr/>
        <a:lstStyle/>
        <a:p>
          <a:endParaRPr lang="en-US"/>
        </a:p>
      </dgm:t>
    </dgm:pt>
    <dgm:pt modelId="{A2D822E8-2EB7-4BC1-AA87-2C881DB66E9B}" type="sibTrans" cxnId="{032E7012-01FB-4894-96AA-E1444D82AC24}">
      <dgm:prSet/>
      <dgm:spPr/>
      <dgm:t>
        <a:bodyPr/>
        <a:lstStyle/>
        <a:p>
          <a:endParaRPr lang="en-US"/>
        </a:p>
      </dgm:t>
    </dgm:pt>
    <dgm:pt modelId="{DF7D4CBA-E2E7-4075-8620-ED5615C548C4}">
      <dgm:prSet/>
      <dgm:spPr/>
      <dgm:t>
        <a:bodyPr/>
        <a:lstStyle/>
        <a:p>
          <a:r>
            <a:rPr lang="en-US" dirty="0"/>
            <a:t>The full range of student understanding from low to high levels of competency</a:t>
          </a:r>
        </a:p>
      </dgm:t>
    </dgm:pt>
    <dgm:pt modelId="{2D73FE6A-1350-475D-B467-2E4101B97B1F}" type="parTrans" cxnId="{F9B8991F-F1C0-4CDE-8BF5-F484B84C92AA}">
      <dgm:prSet/>
      <dgm:spPr/>
      <dgm:t>
        <a:bodyPr/>
        <a:lstStyle/>
        <a:p>
          <a:endParaRPr lang="en-US"/>
        </a:p>
      </dgm:t>
    </dgm:pt>
    <dgm:pt modelId="{CFBA827D-AAE2-48A6-B6A7-40AF75ABF9F0}" type="sibTrans" cxnId="{F9B8991F-F1C0-4CDE-8BF5-F484B84C92AA}">
      <dgm:prSet/>
      <dgm:spPr/>
      <dgm:t>
        <a:bodyPr/>
        <a:lstStyle/>
        <a:p>
          <a:endParaRPr lang="en-US"/>
        </a:p>
      </dgm:t>
    </dgm:pt>
    <dgm:pt modelId="{F7C9E26E-DB33-4367-A3FC-BD6E0CAC24B9}" type="pres">
      <dgm:prSet presAssocID="{94A5CF73-E772-45E9-9FBF-4C62F2A83DC2}" presName="diagram" presStyleCnt="0">
        <dgm:presLayoutVars>
          <dgm:dir/>
          <dgm:resizeHandles val="exact"/>
        </dgm:presLayoutVars>
      </dgm:prSet>
      <dgm:spPr/>
    </dgm:pt>
    <dgm:pt modelId="{08C62482-C7FB-4390-8EC9-765BB304A7C7}" type="pres">
      <dgm:prSet presAssocID="{7247BB9A-2DFC-409F-8A65-C5B1B79E1FD4}" presName="node" presStyleLbl="node1" presStyleIdx="0" presStyleCnt="8">
        <dgm:presLayoutVars>
          <dgm:bulletEnabled val="1"/>
        </dgm:presLayoutVars>
      </dgm:prSet>
      <dgm:spPr/>
    </dgm:pt>
    <dgm:pt modelId="{F8F2032B-9CA4-42DA-84E7-BCFC28C75346}" type="pres">
      <dgm:prSet presAssocID="{976FD4FA-C505-4132-87D9-94BD3C28939F}" presName="sibTrans" presStyleCnt="0"/>
      <dgm:spPr/>
    </dgm:pt>
    <dgm:pt modelId="{3E55D31D-33F6-4F40-8092-43185B9CB7E3}" type="pres">
      <dgm:prSet presAssocID="{AC6BFE68-3D61-4787-95DF-FB0D0AD4D93B}" presName="node" presStyleLbl="node1" presStyleIdx="1" presStyleCnt="8">
        <dgm:presLayoutVars>
          <dgm:bulletEnabled val="1"/>
        </dgm:presLayoutVars>
      </dgm:prSet>
      <dgm:spPr/>
    </dgm:pt>
    <dgm:pt modelId="{A28C2DAD-09D4-43AA-9EB0-487172ED9CEF}" type="pres">
      <dgm:prSet presAssocID="{EC7C9000-0DC1-44CE-8625-A78F85F681B2}" presName="sibTrans" presStyleCnt="0"/>
      <dgm:spPr/>
    </dgm:pt>
    <dgm:pt modelId="{ADAB9E09-FBD0-4FF6-A072-6F804E25DDB9}" type="pres">
      <dgm:prSet presAssocID="{F0CCB032-D61A-4BEC-B4FD-0A8237A72F72}" presName="node" presStyleLbl="node1" presStyleIdx="2" presStyleCnt="8" custScaleX="110234">
        <dgm:presLayoutVars>
          <dgm:bulletEnabled val="1"/>
        </dgm:presLayoutVars>
      </dgm:prSet>
      <dgm:spPr/>
    </dgm:pt>
    <dgm:pt modelId="{59E76606-166D-478F-9892-97237300D6D0}" type="pres">
      <dgm:prSet presAssocID="{DE7CECCE-E598-4043-B988-AA365B0484F1}" presName="sibTrans" presStyleCnt="0"/>
      <dgm:spPr/>
    </dgm:pt>
    <dgm:pt modelId="{BDB16655-AAB8-46A6-BEC0-0C75EDC659F5}" type="pres">
      <dgm:prSet presAssocID="{3762BCBD-6A99-4A9E-B877-4DCA966EF7AF}" presName="node" presStyleLbl="node1" presStyleIdx="3" presStyleCnt="8">
        <dgm:presLayoutVars>
          <dgm:bulletEnabled val="1"/>
        </dgm:presLayoutVars>
      </dgm:prSet>
      <dgm:spPr/>
    </dgm:pt>
    <dgm:pt modelId="{FAA8362B-A8F0-4058-88DD-B7104FD624B8}" type="pres">
      <dgm:prSet presAssocID="{67A25C05-D430-44C5-A3E6-299A38D86056}" presName="sibTrans" presStyleCnt="0"/>
      <dgm:spPr/>
    </dgm:pt>
    <dgm:pt modelId="{E7AB290D-9101-4636-910A-7E84C4535FFB}" type="pres">
      <dgm:prSet presAssocID="{6EA698B3-73A3-46C0-A884-B1F29567E3BE}" presName="node" presStyleLbl="node1" presStyleIdx="4" presStyleCnt="8">
        <dgm:presLayoutVars>
          <dgm:bulletEnabled val="1"/>
        </dgm:presLayoutVars>
      </dgm:prSet>
      <dgm:spPr/>
    </dgm:pt>
    <dgm:pt modelId="{87E4E4B2-DB50-4B13-BC90-09DDFCAF2211}" type="pres">
      <dgm:prSet presAssocID="{396E058B-E480-41D0-908E-0087140C3A14}" presName="sibTrans" presStyleCnt="0"/>
      <dgm:spPr/>
    </dgm:pt>
    <dgm:pt modelId="{817F8CC2-3A98-425A-A3CF-BA785365984D}" type="pres">
      <dgm:prSet presAssocID="{0CB359C0-E9B1-46D5-B1C9-E08ED0774E5B}" presName="node" presStyleLbl="node1" presStyleIdx="5" presStyleCnt="8">
        <dgm:presLayoutVars>
          <dgm:bulletEnabled val="1"/>
        </dgm:presLayoutVars>
      </dgm:prSet>
      <dgm:spPr/>
    </dgm:pt>
    <dgm:pt modelId="{0FAFB67E-F136-43C1-9295-495A5814C65A}" type="pres">
      <dgm:prSet presAssocID="{D6D66722-DD0A-4EC3-AB22-8A0C8B1E357B}" presName="sibTrans" presStyleCnt="0"/>
      <dgm:spPr/>
    </dgm:pt>
    <dgm:pt modelId="{C869365D-F723-4D4D-8BA0-AC6FD1414FB1}" type="pres">
      <dgm:prSet presAssocID="{F01F2011-3ACB-48AB-9907-A2B746D69F55}" presName="node" presStyleLbl="node1" presStyleIdx="6" presStyleCnt="8" custScaleX="109654">
        <dgm:presLayoutVars>
          <dgm:bulletEnabled val="1"/>
        </dgm:presLayoutVars>
      </dgm:prSet>
      <dgm:spPr/>
    </dgm:pt>
    <dgm:pt modelId="{1EF4095E-4CB4-476D-9FD4-91D19462355F}" type="pres">
      <dgm:prSet presAssocID="{A2D822E8-2EB7-4BC1-AA87-2C881DB66E9B}" presName="sibTrans" presStyleCnt="0"/>
      <dgm:spPr/>
    </dgm:pt>
    <dgm:pt modelId="{A5564D43-F7B9-4B87-B073-D824E03F8967}" type="pres">
      <dgm:prSet presAssocID="{DF7D4CBA-E2E7-4075-8620-ED5615C548C4}" presName="node" presStyleLbl="node1" presStyleIdx="7" presStyleCnt="8">
        <dgm:presLayoutVars>
          <dgm:bulletEnabled val="1"/>
        </dgm:presLayoutVars>
      </dgm:prSet>
      <dgm:spPr/>
    </dgm:pt>
  </dgm:ptLst>
  <dgm:cxnLst>
    <dgm:cxn modelId="{50A3BB02-9C71-4D96-832D-E8F250CDB31F}" srcId="{94A5CF73-E772-45E9-9FBF-4C62F2A83DC2}" destId="{F0CCB032-D61A-4BEC-B4FD-0A8237A72F72}" srcOrd="2" destOrd="0" parTransId="{2130355D-1285-4D87-B908-CB8BCECDD868}" sibTransId="{DE7CECCE-E598-4043-B988-AA365B0484F1}"/>
    <dgm:cxn modelId="{032E7012-01FB-4894-96AA-E1444D82AC24}" srcId="{94A5CF73-E772-45E9-9FBF-4C62F2A83DC2}" destId="{F01F2011-3ACB-48AB-9907-A2B746D69F55}" srcOrd="6" destOrd="0" parTransId="{1DEFD609-DD11-43BA-814D-0153C582BC6A}" sibTransId="{A2D822E8-2EB7-4BC1-AA87-2C881DB66E9B}"/>
    <dgm:cxn modelId="{30FCFC16-C76F-4501-BB7A-C3397AFB3B2A}" type="presOf" srcId="{7247BB9A-2DFC-409F-8A65-C5B1B79E1FD4}" destId="{08C62482-C7FB-4390-8EC9-765BB304A7C7}" srcOrd="0" destOrd="0" presId="urn:microsoft.com/office/officeart/2005/8/layout/default"/>
    <dgm:cxn modelId="{F9B8991F-F1C0-4CDE-8BF5-F484B84C92AA}" srcId="{94A5CF73-E772-45E9-9FBF-4C62F2A83DC2}" destId="{DF7D4CBA-E2E7-4075-8620-ED5615C548C4}" srcOrd="7" destOrd="0" parTransId="{2D73FE6A-1350-475D-B467-2E4101B97B1F}" sibTransId="{CFBA827D-AAE2-48A6-B6A7-40AF75ABF9F0}"/>
    <dgm:cxn modelId="{08E90A26-485A-4F87-870A-5F270B046163}" srcId="{94A5CF73-E772-45E9-9FBF-4C62F2A83DC2}" destId="{AC6BFE68-3D61-4787-95DF-FB0D0AD4D93B}" srcOrd="1" destOrd="0" parTransId="{C28FD2E4-060B-4704-AE11-A3D394D0F1E3}" sibTransId="{EC7C9000-0DC1-44CE-8625-A78F85F681B2}"/>
    <dgm:cxn modelId="{88BA612D-FC2A-4F16-8E69-AE42E31FB5C0}" type="presOf" srcId="{0CB359C0-E9B1-46D5-B1C9-E08ED0774E5B}" destId="{817F8CC2-3A98-425A-A3CF-BA785365984D}" srcOrd="0" destOrd="0" presId="urn:microsoft.com/office/officeart/2005/8/layout/default"/>
    <dgm:cxn modelId="{D876875F-73D2-4F44-A65D-752245E3161A}" type="presOf" srcId="{3762BCBD-6A99-4A9E-B877-4DCA966EF7AF}" destId="{BDB16655-AAB8-46A6-BEC0-0C75EDC659F5}" srcOrd="0" destOrd="0" presId="urn:microsoft.com/office/officeart/2005/8/layout/default"/>
    <dgm:cxn modelId="{2483A461-082F-48A7-AD2F-E8D090CB4456}" type="presOf" srcId="{DF7D4CBA-E2E7-4075-8620-ED5615C548C4}" destId="{A5564D43-F7B9-4B87-B073-D824E03F8967}" srcOrd="0" destOrd="0" presId="urn:microsoft.com/office/officeart/2005/8/layout/default"/>
    <dgm:cxn modelId="{E5535947-DF9E-47C0-89C3-27A4B876DAEB}" type="presOf" srcId="{F01F2011-3ACB-48AB-9907-A2B746D69F55}" destId="{C869365D-F723-4D4D-8BA0-AC6FD1414FB1}" srcOrd="0" destOrd="0" presId="urn:microsoft.com/office/officeart/2005/8/layout/default"/>
    <dgm:cxn modelId="{EEBEB147-ABF4-4B29-AB54-3366F4D37F7C}" type="presOf" srcId="{6EA698B3-73A3-46C0-A884-B1F29567E3BE}" destId="{E7AB290D-9101-4636-910A-7E84C4535FFB}" srcOrd="0" destOrd="0" presId="urn:microsoft.com/office/officeart/2005/8/layout/default"/>
    <dgm:cxn modelId="{4833B648-1882-49D3-AD0B-BDF9BE068B8D}" srcId="{94A5CF73-E772-45E9-9FBF-4C62F2A83DC2}" destId="{6EA698B3-73A3-46C0-A884-B1F29567E3BE}" srcOrd="4" destOrd="0" parTransId="{1D36D1BC-EDF2-4EE8-A313-627C6E5CD8F5}" sibTransId="{396E058B-E480-41D0-908E-0087140C3A14}"/>
    <dgm:cxn modelId="{0D8CFB4D-B9D7-4E9D-8342-7B0625FBA067}" type="presOf" srcId="{F0CCB032-D61A-4BEC-B4FD-0A8237A72F72}" destId="{ADAB9E09-FBD0-4FF6-A072-6F804E25DDB9}" srcOrd="0" destOrd="0" presId="urn:microsoft.com/office/officeart/2005/8/layout/default"/>
    <dgm:cxn modelId="{66554551-B142-45E5-AACB-AD660C5B081F}" srcId="{94A5CF73-E772-45E9-9FBF-4C62F2A83DC2}" destId="{0CB359C0-E9B1-46D5-B1C9-E08ED0774E5B}" srcOrd="5" destOrd="0" parTransId="{4E089B60-9A25-418F-946F-D552521D47B0}" sibTransId="{D6D66722-DD0A-4EC3-AB22-8A0C8B1E357B}"/>
    <dgm:cxn modelId="{FB7FBAAA-A8F0-407E-801D-65DE79FDE2F8}" srcId="{94A5CF73-E772-45E9-9FBF-4C62F2A83DC2}" destId="{3762BCBD-6A99-4A9E-B877-4DCA966EF7AF}" srcOrd="3" destOrd="0" parTransId="{6318A764-90CB-4B3A-93A3-0BD582D747D1}" sibTransId="{67A25C05-D430-44C5-A3E6-299A38D86056}"/>
    <dgm:cxn modelId="{A069C6AF-6048-4AFB-B113-F15BC474E389}" type="presOf" srcId="{94A5CF73-E772-45E9-9FBF-4C62F2A83DC2}" destId="{F7C9E26E-DB33-4367-A3FC-BD6E0CAC24B9}" srcOrd="0" destOrd="0" presId="urn:microsoft.com/office/officeart/2005/8/layout/default"/>
    <dgm:cxn modelId="{F26602CA-CA0A-46B1-95E5-04B03B93A268}" type="presOf" srcId="{AC6BFE68-3D61-4787-95DF-FB0D0AD4D93B}" destId="{3E55D31D-33F6-4F40-8092-43185B9CB7E3}" srcOrd="0" destOrd="0" presId="urn:microsoft.com/office/officeart/2005/8/layout/default"/>
    <dgm:cxn modelId="{915024CD-1276-434F-BB9F-F7DCBACAB0C8}" srcId="{94A5CF73-E772-45E9-9FBF-4C62F2A83DC2}" destId="{7247BB9A-2DFC-409F-8A65-C5B1B79E1FD4}" srcOrd="0" destOrd="0" parTransId="{F1D05D3D-A33E-494A-9385-1D90CD0134BA}" sibTransId="{976FD4FA-C505-4132-87D9-94BD3C28939F}"/>
    <dgm:cxn modelId="{1AD627D9-ADD6-4C69-AECC-EF19FA145936}" type="presParOf" srcId="{F7C9E26E-DB33-4367-A3FC-BD6E0CAC24B9}" destId="{08C62482-C7FB-4390-8EC9-765BB304A7C7}" srcOrd="0" destOrd="0" presId="urn:microsoft.com/office/officeart/2005/8/layout/default"/>
    <dgm:cxn modelId="{4FD2C31A-D0FC-48F8-BD3B-2507D6DFD42D}" type="presParOf" srcId="{F7C9E26E-DB33-4367-A3FC-BD6E0CAC24B9}" destId="{F8F2032B-9CA4-42DA-84E7-BCFC28C75346}" srcOrd="1" destOrd="0" presId="urn:microsoft.com/office/officeart/2005/8/layout/default"/>
    <dgm:cxn modelId="{57E77120-2039-4815-AE60-B8C64FED01FB}" type="presParOf" srcId="{F7C9E26E-DB33-4367-A3FC-BD6E0CAC24B9}" destId="{3E55D31D-33F6-4F40-8092-43185B9CB7E3}" srcOrd="2" destOrd="0" presId="urn:microsoft.com/office/officeart/2005/8/layout/default"/>
    <dgm:cxn modelId="{AD663FA7-0166-49E7-A7B5-7EB590EA97F7}" type="presParOf" srcId="{F7C9E26E-DB33-4367-A3FC-BD6E0CAC24B9}" destId="{A28C2DAD-09D4-43AA-9EB0-487172ED9CEF}" srcOrd="3" destOrd="0" presId="urn:microsoft.com/office/officeart/2005/8/layout/default"/>
    <dgm:cxn modelId="{AE872674-9B88-4C80-990D-AE4F330914C9}" type="presParOf" srcId="{F7C9E26E-DB33-4367-A3FC-BD6E0CAC24B9}" destId="{ADAB9E09-FBD0-4FF6-A072-6F804E25DDB9}" srcOrd="4" destOrd="0" presId="urn:microsoft.com/office/officeart/2005/8/layout/default"/>
    <dgm:cxn modelId="{32D3CE1D-6D91-434F-9E9B-6147D16BB255}" type="presParOf" srcId="{F7C9E26E-DB33-4367-A3FC-BD6E0CAC24B9}" destId="{59E76606-166D-478F-9892-97237300D6D0}" srcOrd="5" destOrd="0" presId="urn:microsoft.com/office/officeart/2005/8/layout/default"/>
    <dgm:cxn modelId="{078569DE-2ADD-494C-BCA4-4FBBF84C17EC}" type="presParOf" srcId="{F7C9E26E-DB33-4367-A3FC-BD6E0CAC24B9}" destId="{BDB16655-AAB8-46A6-BEC0-0C75EDC659F5}" srcOrd="6" destOrd="0" presId="urn:microsoft.com/office/officeart/2005/8/layout/default"/>
    <dgm:cxn modelId="{BFF3DFE9-98FE-4534-A2B8-A34DF99F080F}" type="presParOf" srcId="{F7C9E26E-DB33-4367-A3FC-BD6E0CAC24B9}" destId="{FAA8362B-A8F0-4058-88DD-B7104FD624B8}" srcOrd="7" destOrd="0" presId="urn:microsoft.com/office/officeart/2005/8/layout/default"/>
    <dgm:cxn modelId="{CAF62247-6C3A-4768-9435-F4520D9AF708}" type="presParOf" srcId="{F7C9E26E-DB33-4367-A3FC-BD6E0CAC24B9}" destId="{E7AB290D-9101-4636-910A-7E84C4535FFB}" srcOrd="8" destOrd="0" presId="urn:microsoft.com/office/officeart/2005/8/layout/default"/>
    <dgm:cxn modelId="{0D9F2B27-D038-4091-8F33-61CCD1CD98FE}" type="presParOf" srcId="{F7C9E26E-DB33-4367-A3FC-BD6E0CAC24B9}" destId="{87E4E4B2-DB50-4B13-BC90-09DDFCAF2211}" srcOrd="9" destOrd="0" presId="urn:microsoft.com/office/officeart/2005/8/layout/default"/>
    <dgm:cxn modelId="{5DB79BAE-6A69-45B7-B649-561F8FC06F19}" type="presParOf" srcId="{F7C9E26E-DB33-4367-A3FC-BD6E0CAC24B9}" destId="{817F8CC2-3A98-425A-A3CF-BA785365984D}" srcOrd="10" destOrd="0" presId="urn:microsoft.com/office/officeart/2005/8/layout/default"/>
    <dgm:cxn modelId="{7CD876A7-1762-49F8-A71F-EE604E11F5D4}" type="presParOf" srcId="{F7C9E26E-DB33-4367-A3FC-BD6E0CAC24B9}" destId="{0FAFB67E-F136-43C1-9295-495A5814C65A}" srcOrd="11" destOrd="0" presId="urn:microsoft.com/office/officeart/2005/8/layout/default"/>
    <dgm:cxn modelId="{0352B4DF-9092-4497-9F22-E9CA9E462D86}" type="presParOf" srcId="{F7C9E26E-DB33-4367-A3FC-BD6E0CAC24B9}" destId="{C869365D-F723-4D4D-8BA0-AC6FD1414FB1}" srcOrd="12" destOrd="0" presId="urn:microsoft.com/office/officeart/2005/8/layout/default"/>
    <dgm:cxn modelId="{62EE2DE6-19AA-4A33-834A-A01C5DFC7385}" type="presParOf" srcId="{F7C9E26E-DB33-4367-A3FC-BD6E0CAC24B9}" destId="{1EF4095E-4CB4-476D-9FD4-91D19462355F}" srcOrd="13" destOrd="0" presId="urn:microsoft.com/office/officeart/2005/8/layout/default"/>
    <dgm:cxn modelId="{6D7BFDAE-6EB5-40FB-BD42-848B956894AF}" type="presParOf" srcId="{F7C9E26E-DB33-4367-A3FC-BD6E0CAC24B9}" destId="{A5564D43-F7B9-4B87-B073-D824E03F8967}"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AF84B-D8F2-480E-B52B-BF0968559EE0}">
      <dsp:nvSpPr>
        <dsp:cNvPr id="0" name=""/>
        <dsp:cNvSpPr/>
      </dsp:nvSpPr>
      <dsp:spPr>
        <a:xfrm>
          <a:off x="984207" y="480368"/>
          <a:ext cx="3279292" cy="3280021"/>
        </a:xfrm>
        <a:prstGeom prst="circularArrow">
          <a:avLst>
            <a:gd name="adj1" fmla="val 10980"/>
            <a:gd name="adj2" fmla="val 1142322"/>
            <a:gd name="adj3" fmla="val 9000000"/>
            <a:gd name="adj4" fmla="val 10800000"/>
            <a:gd name="adj5" fmla="val 12500"/>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E64D7-4116-4E88-97AF-3FE6C1B4AF50}">
      <dsp:nvSpPr>
        <dsp:cNvPr id="0" name=""/>
        <dsp:cNvSpPr/>
      </dsp:nvSpPr>
      <dsp:spPr>
        <a:xfrm>
          <a:off x="1708391" y="1667735"/>
          <a:ext cx="1829875" cy="914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ClrTx/>
            <a:buSzTx/>
            <a:buFontTx/>
            <a:buNone/>
          </a:pPr>
          <a:r>
            <a:rPr kumimoji="0" lang="en-US" sz="1800" b="0" i="0" u="none" strike="noStrike" kern="1200" cap="none" spc="0" normalizeH="0" noProof="0" dirty="0">
              <a:ln>
                <a:noFill/>
              </a:ln>
              <a:solidFill>
                <a:schemeClr val="tx1"/>
              </a:solidFill>
              <a:effectLst/>
              <a:uLnTx/>
              <a:uFillTx/>
              <a:latin typeface="Calibri" panose="020F0502020204030204"/>
              <a:ea typeface="+mn-ea"/>
              <a:cs typeface="+mn-cs"/>
            </a:rPr>
            <a:t>Guidance and Resources for Task Development</a:t>
          </a:r>
          <a:endParaRPr lang="en-US" sz="1800" b="0" kern="1200" dirty="0">
            <a:solidFill>
              <a:schemeClr val="tx1"/>
            </a:solidFill>
            <a:latin typeface="Calibri" panose="020F0502020204030204"/>
            <a:ea typeface="+mn-ea"/>
            <a:cs typeface="+mn-cs"/>
          </a:endParaRPr>
        </a:p>
      </dsp:txBody>
      <dsp:txXfrm>
        <a:off x="1708391" y="1667735"/>
        <a:ext cx="1829875" cy="914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62482-C7FB-4390-8EC9-765BB304A7C7}">
      <dsp:nvSpPr>
        <dsp:cNvPr id="0" name=""/>
        <dsp:cNvSpPr/>
      </dsp:nvSpPr>
      <dsp:spPr>
        <a:xfrm>
          <a:off x="1993" y="650290"/>
          <a:ext cx="2032899" cy="12197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The key aspects addressed by the SEP, DCI, and CCC   </a:t>
          </a:r>
        </a:p>
        <a:p>
          <a:pPr marL="0" lvl="0" indent="0" algn="ctr" defTabSz="622300">
            <a:lnSpc>
              <a:spcPct val="90000"/>
            </a:lnSpc>
            <a:spcBef>
              <a:spcPct val="0"/>
            </a:spcBef>
            <a:spcAft>
              <a:spcPct val="35000"/>
            </a:spcAft>
            <a:buFont typeface="Wingdings" panose="05000000000000000000" pitchFamily="2" charset="2"/>
            <a:buNone/>
          </a:pPr>
          <a:r>
            <a:rPr lang="en-US" sz="1400" kern="1200" dirty="0"/>
            <a:t>(</a:t>
          </a:r>
          <a:r>
            <a:rPr lang="en-US" sz="1400" i="1" kern="1200" dirty="0"/>
            <a:t>Unpacking Tool</a:t>
          </a:r>
          <a:r>
            <a:rPr lang="en-US" sz="1400" kern="1200" dirty="0"/>
            <a:t>)</a:t>
          </a:r>
        </a:p>
      </dsp:txBody>
      <dsp:txXfrm>
        <a:off x="1993" y="650290"/>
        <a:ext cx="2032899" cy="1219739"/>
      </dsp:txXfrm>
    </dsp:sp>
    <dsp:sp modelId="{3E55D31D-33F6-4F40-8092-43185B9CB7E3}">
      <dsp:nvSpPr>
        <dsp:cNvPr id="0" name=""/>
        <dsp:cNvSpPr/>
      </dsp:nvSpPr>
      <dsp:spPr>
        <a:xfrm>
          <a:off x="2238182" y="650290"/>
          <a:ext cx="2032899" cy="1219739"/>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The elicited prior knowledge </a:t>
          </a:r>
        </a:p>
        <a:p>
          <a:pPr marL="0" lvl="0" indent="0" algn="ctr" defTabSz="622300">
            <a:lnSpc>
              <a:spcPct val="90000"/>
            </a:lnSpc>
            <a:spcBef>
              <a:spcPct val="0"/>
            </a:spcBef>
            <a:spcAft>
              <a:spcPct val="35000"/>
            </a:spcAft>
            <a:buFont typeface="Wingdings" panose="05000000000000000000" pitchFamily="2" charset="2"/>
            <a:buNone/>
          </a:pPr>
          <a:r>
            <a:rPr lang="en-US" sz="1400" kern="1200" dirty="0"/>
            <a:t>(</a:t>
          </a:r>
          <a:r>
            <a:rPr lang="en-US" sz="1400" i="1" kern="1200" dirty="0"/>
            <a:t>Unpacking Tool</a:t>
          </a:r>
          <a:r>
            <a:rPr lang="en-US" sz="1400" kern="1200" dirty="0"/>
            <a:t>)</a:t>
          </a:r>
        </a:p>
      </dsp:txBody>
      <dsp:txXfrm>
        <a:off x="2238182" y="650290"/>
        <a:ext cx="2032899" cy="1219739"/>
      </dsp:txXfrm>
    </dsp:sp>
    <dsp:sp modelId="{ADAB9E09-FBD0-4FF6-A072-6F804E25DDB9}">
      <dsp:nvSpPr>
        <dsp:cNvPr id="0" name=""/>
        <dsp:cNvSpPr/>
      </dsp:nvSpPr>
      <dsp:spPr>
        <a:xfrm>
          <a:off x="4474371" y="650290"/>
          <a:ext cx="2240946" cy="1219739"/>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The relationship between the identified CCC and the SEP </a:t>
          </a:r>
        </a:p>
        <a:p>
          <a:pPr marL="0" lvl="0" indent="0" algn="ctr" defTabSz="622300">
            <a:lnSpc>
              <a:spcPct val="90000"/>
            </a:lnSpc>
            <a:spcBef>
              <a:spcPct val="0"/>
            </a:spcBef>
            <a:spcAft>
              <a:spcPct val="35000"/>
            </a:spcAft>
            <a:buFont typeface="Wingdings" panose="05000000000000000000" pitchFamily="2" charset="2"/>
            <a:buNone/>
          </a:pPr>
          <a:r>
            <a:rPr lang="en-US" sz="1400" kern="1200" dirty="0"/>
            <a:t>(</a:t>
          </a:r>
          <a:r>
            <a:rPr lang="en-US" sz="1400" i="1" kern="1200" dirty="0"/>
            <a:t>Unpacking Tool</a:t>
          </a:r>
          <a:r>
            <a:rPr lang="en-US" sz="1400" kern="1200" dirty="0"/>
            <a:t>)</a:t>
          </a:r>
        </a:p>
      </dsp:txBody>
      <dsp:txXfrm>
        <a:off x="4474371" y="650290"/>
        <a:ext cx="2240946" cy="1219739"/>
      </dsp:txXfrm>
    </dsp:sp>
    <dsp:sp modelId="{BDB16655-AAB8-46A6-BEC0-0C75EDC659F5}">
      <dsp:nvSpPr>
        <dsp:cNvPr id="0" name=""/>
        <dsp:cNvSpPr/>
      </dsp:nvSpPr>
      <dsp:spPr>
        <a:xfrm>
          <a:off x="6918607" y="650290"/>
          <a:ext cx="2032899" cy="1219739"/>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The KSA(s) from which the task is developed </a:t>
          </a:r>
        </a:p>
        <a:p>
          <a:pPr marL="0" lvl="0" indent="0" algn="ctr" defTabSz="622300">
            <a:lnSpc>
              <a:spcPct val="90000"/>
            </a:lnSpc>
            <a:spcBef>
              <a:spcPct val="0"/>
            </a:spcBef>
            <a:spcAft>
              <a:spcPct val="35000"/>
            </a:spcAft>
            <a:buFont typeface="Wingdings" panose="05000000000000000000" pitchFamily="2" charset="2"/>
            <a:buNone/>
          </a:pPr>
          <a:r>
            <a:rPr lang="en-US" sz="1400" kern="1200" dirty="0"/>
            <a:t>(</a:t>
          </a:r>
          <a:r>
            <a:rPr lang="en-US" sz="1400" i="1" kern="1200" dirty="0"/>
            <a:t>Task Specifications Tool</a:t>
          </a:r>
          <a:r>
            <a:rPr lang="en-US" sz="1400" kern="1200" dirty="0"/>
            <a:t>)</a:t>
          </a:r>
        </a:p>
      </dsp:txBody>
      <dsp:txXfrm>
        <a:off x="6918607" y="650290"/>
        <a:ext cx="2032899" cy="1219739"/>
      </dsp:txXfrm>
    </dsp:sp>
    <dsp:sp modelId="{E7AB290D-9101-4636-910A-7E84C4535FFB}">
      <dsp:nvSpPr>
        <dsp:cNvPr id="0" name=""/>
        <dsp:cNvSpPr/>
      </dsp:nvSpPr>
      <dsp:spPr>
        <a:xfrm>
          <a:off x="7888" y="2073319"/>
          <a:ext cx="2032899" cy="1219739"/>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Wingdings" panose="05000000000000000000" pitchFamily="2" charset="2"/>
            <a:buNone/>
          </a:pPr>
          <a:r>
            <a:rPr lang="en-US" sz="1400" kern="1200" dirty="0"/>
            <a:t>The production of responses that allow students to demonstrate learning of the KSA(s) </a:t>
          </a:r>
        </a:p>
        <a:p>
          <a:pPr marL="0" lvl="0" indent="0" algn="ctr" defTabSz="622300">
            <a:lnSpc>
              <a:spcPct val="90000"/>
            </a:lnSpc>
            <a:spcBef>
              <a:spcPct val="0"/>
            </a:spcBef>
            <a:spcAft>
              <a:spcPct val="35000"/>
            </a:spcAft>
            <a:buFont typeface="Wingdings" panose="05000000000000000000" pitchFamily="2" charset="2"/>
            <a:buNone/>
          </a:pPr>
          <a:r>
            <a:rPr lang="en-US" sz="1400" kern="1200" dirty="0"/>
            <a:t>(</a:t>
          </a:r>
          <a:r>
            <a:rPr lang="en-US" sz="1400" i="1" kern="1200" dirty="0"/>
            <a:t>Task Specifications Tool</a:t>
          </a:r>
          <a:r>
            <a:rPr lang="en-US" sz="1400" kern="1200" dirty="0"/>
            <a:t>)</a:t>
          </a:r>
        </a:p>
      </dsp:txBody>
      <dsp:txXfrm>
        <a:off x="7888" y="2073319"/>
        <a:ext cx="2032899" cy="1219739"/>
      </dsp:txXfrm>
    </dsp:sp>
    <dsp:sp modelId="{817F8CC2-3A98-425A-A3CF-BA785365984D}">
      <dsp:nvSpPr>
        <dsp:cNvPr id="0" name=""/>
        <dsp:cNvSpPr/>
      </dsp:nvSpPr>
      <dsp:spPr>
        <a:xfrm>
          <a:off x="2244077" y="2073319"/>
          <a:ext cx="2032899" cy="1219739"/>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attention to required task features</a:t>
          </a:r>
        </a:p>
        <a:p>
          <a:pPr marL="0" lvl="0" indent="0" algn="ctr" defTabSz="622300">
            <a:lnSpc>
              <a:spcPct val="90000"/>
            </a:lnSpc>
            <a:spcBef>
              <a:spcPct val="0"/>
            </a:spcBef>
            <a:spcAft>
              <a:spcPct val="35000"/>
            </a:spcAft>
            <a:buNone/>
          </a:pPr>
          <a:r>
            <a:rPr lang="en-US" sz="1400" kern="1200" dirty="0"/>
            <a:t>(</a:t>
          </a:r>
          <a:r>
            <a:rPr lang="en-US" sz="1400" i="1" kern="1200" dirty="0"/>
            <a:t>Task Specifications Tool</a:t>
          </a:r>
          <a:r>
            <a:rPr lang="en-US" sz="1400" kern="1200" dirty="0"/>
            <a:t>) </a:t>
          </a:r>
        </a:p>
      </dsp:txBody>
      <dsp:txXfrm>
        <a:off x="2244077" y="2073319"/>
        <a:ext cx="2032899" cy="1219739"/>
      </dsp:txXfrm>
    </dsp:sp>
    <dsp:sp modelId="{C869365D-F723-4D4D-8BA0-AC6FD1414FB1}">
      <dsp:nvSpPr>
        <dsp:cNvPr id="0" name=""/>
        <dsp:cNvSpPr/>
      </dsp:nvSpPr>
      <dsp:spPr>
        <a:xfrm>
          <a:off x="4480266" y="2073319"/>
          <a:ext cx="2229155" cy="1219739"/>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t>The student evidence to be collected</a:t>
          </a:r>
        </a:p>
        <a:p>
          <a:pPr marL="0" lvl="0" indent="0" algn="ctr" defTabSz="622300" rtl="0">
            <a:lnSpc>
              <a:spcPct val="90000"/>
            </a:lnSpc>
            <a:spcBef>
              <a:spcPct val="0"/>
            </a:spcBef>
            <a:spcAft>
              <a:spcPct val="35000"/>
            </a:spcAft>
            <a:buNone/>
          </a:pPr>
          <a:r>
            <a:rPr lang="en-US" sz="1400" i="1" kern="1200" dirty="0">
              <a:solidFill>
                <a:prstClr val="white"/>
              </a:solidFill>
              <a:latin typeface="Calibri" panose="020F0502020204030204"/>
              <a:ea typeface="+mn-ea"/>
              <a:cs typeface="+mn-cs"/>
            </a:rPr>
            <a:t>(Task Specifications Tool) </a:t>
          </a:r>
        </a:p>
      </dsp:txBody>
      <dsp:txXfrm>
        <a:off x="4480266" y="2073319"/>
        <a:ext cx="2229155" cy="1219739"/>
      </dsp:txXfrm>
    </dsp:sp>
    <dsp:sp modelId="{A5564D43-F7B9-4B87-B073-D824E03F8967}">
      <dsp:nvSpPr>
        <dsp:cNvPr id="0" name=""/>
        <dsp:cNvSpPr/>
      </dsp:nvSpPr>
      <dsp:spPr>
        <a:xfrm>
          <a:off x="6912712" y="2073319"/>
          <a:ext cx="2032899" cy="121973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full range of student understanding from low to high levels of competency</a:t>
          </a:r>
        </a:p>
      </dsp:txBody>
      <dsp:txXfrm>
        <a:off x="6912712" y="2073319"/>
        <a:ext cx="2032899" cy="121973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Welcome to the last of four chapters in a digital workbook on designing high-quality three-dimensional science assessment tasks for classroom use. This workbook is intended to help educators design and evaluate tasks that provide meaningful information about what students know and can do in science.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digital workbook was developed by edCount, LLC, under the US Department of Education's Enhanced Assessment Grants Program, CFDA 84.368A. </a:t>
            </a:r>
          </a:p>
        </p:txBody>
      </p:sp>
      <p:sp>
        <p:nvSpPr>
          <p:cNvPr id="4" name="Date Placeholder 3"/>
          <p:cNvSpPr>
            <a:spLocks noGrp="1"/>
          </p:cNvSpPr>
          <p:nvPr>
            <p:ph type="dt"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41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10</a:t>
            </a:fld>
            <a:endParaRPr lang="en-US"/>
          </a:p>
        </p:txBody>
      </p:sp>
    </p:spTree>
    <p:extLst>
      <p:ext uri="{BB962C8B-B14F-4D97-AF65-F5344CB8AC3E}">
        <p14:creationId xmlns:p14="http://schemas.microsoft.com/office/powerpoint/2010/main" val="394591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Chapter 4 of this workbook includes a series of six modules. Together these six modules provide an in-depth exploration of the third phase of principled assessment design: development of tasks, rubrics, and exemplars. In this chapter, we focus on translating the unpacking of the three dimensions of a specific performance expectation or indicator and the design elements in the task specifications tool into an assessment task and rubric. We provide opportunities for you to engage in interactive activities and explore and use our design template to complete your own task and rubric, and learn how to apply scoring guidelines for a three-dimensional standard.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Module 4.3, we present and describe the resources available to support the development of high-quality assessment tasks and offer guiding questions, key strategies, and instructions for completing the process. In later modules, we provide specific guidance for developing and applying the scoring rubric to demonstrate the evidence required to show what students know and can do in science.</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18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the previous Chapter 4 modules, we explored the criteria and qualities of high-quality science assessment tasks for three-dimensional science standards. In Module 4.1, we shared information related to criteria and item writing guidelines to develop high-quality tasks. You engaged in interactive activities to gain a deeper understanding of each criterion and how together they provide the foundation for high-quality science assessment tasks. In Module 4.2, we provided a task template and discussed its component parts to guide you in the development of a task that is aligned to the purpose and selected KSAs based on a PE.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You are nearly ready to start developing your own formative science task. But before you do, we have some important tips, strategies, and guiding questions to guide your work. By completing Module 4.3, you will have the tools you need to engage in the third phase of principled assessment design and develop your own high-quality assessment task to get your thumb on the pulse of students ' science learning and to inform instructional decisions.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91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To address the vision of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 instructionally supportive classroom science tasks are needed that measure students' integrated, three-dimensional science learning. The focus of the tasks, and the nature of the knowledge, skills, and abilities that they target, are intended to measure students' understanding of how to explain phenomena or determine solutions to design problems following instruction. The accuracy and the sophistication of students' understanding are assessed through the collection of evidence of a carefully designed task based on the design tools—the unpacking tool and the task specifications tool.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These performances of student learning as measured by the questions across a task can be smaller in breadth than the performance expectation, often including an aspect—a KSA or a few KSAs—of the PE. As an educator, you can use these performances to determine where students are in their understanding of and ability to sense-make through the integration of selected key concepts in combination with the SEP and the CCC as taught and learned along a planned, instructional sequence. Once you know where each student is in his or her understanding, you are well-positioned to make decisions as to the readiness of individual students, groups of students, or the whole class to receive new instruction that builds on their acquired understanding.</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To guide the development of a classroom science assessment, consider how these questions can be applied to support your design of high-quality tasks to measure students' science learning. </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Based on the assessed KSA or KSAs and the required collection of student evidence, does the task include or need to include multiple parts, questions, or prompts connected to a phenomenon or problem-solving context or event?</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How will students demonstrate their knowledge, skills, and abilities?</a:t>
            </a:r>
          </a:p>
          <a:p>
            <a:pPr marL="342900" marR="0" lvl="0" indent="-342900">
              <a:spcBef>
                <a:spcPts val="0"/>
              </a:spcBef>
              <a:spcAft>
                <a:spcPts val="6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is an appropriate anticipatory set and scenario upon which the questions or prompts within the task are based to remind the students of the scientific focus, elicit their prior knowledge, and get them to begin thinking about what the task is about?</a:t>
            </a:r>
          </a:p>
          <a:p>
            <a:pPr marL="342900" marR="0" lvl="0" indent="-342900">
              <a:spcBef>
                <a:spcPts val="0"/>
              </a:spcBef>
              <a:spcAft>
                <a:spcPts val="120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Arial" panose="020B0604020202020204" pitchFamily="34" charset="0"/>
              </a:rPr>
              <a:t>What sources of information (i.e., articles, informational text, graphs, charts, models, etc.) are necessary for students to reference in order to respond to each question or prompt?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7686B7BD-1EC7-451B-B77A-6F05FD2F6DF0}"/>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19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We know that the </a:t>
            </a:r>
            <a:r>
              <a:rPr lang="en-US" sz="12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200" dirty="0">
                <a:effectLst/>
                <a:latin typeface="Calibri" panose="020F0502020204030204" pitchFamily="34" charset="0"/>
                <a:ea typeface="Times New Roman" panose="02020603050405020304" pitchFamily="18" charset="0"/>
                <a:cs typeface="Arial" panose="020B0604020202020204" pitchFamily="34" charset="0"/>
              </a:rPr>
              <a:t> and the NGSS call for refocusing K–12 science instruction and require assessment of students' science learning that goes well beyond the recall of content, facts and science ideas, and vocabulary, and rather, provides evidence of three-dimensional science learning to explain phenomena or design solutions to design problems. So, what are some strategies to understand and apply to achieve new K-12 goals of science instruction as required by the NGSS and defined by the </a:t>
            </a:r>
            <a:r>
              <a:rPr lang="en-US" sz="12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200" dirty="0">
                <a:effectLst/>
                <a:latin typeface="Calibri" panose="020F0502020204030204" pitchFamily="34" charset="0"/>
                <a:ea typeface="Times New Roman" panose="02020603050405020304" pitchFamily="18" charset="0"/>
                <a:cs typeface="Arial" panose="020B0604020202020204" pitchFamily="34" charset="0"/>
              </a:rPr>
              <a:t>?</a:t>
            </a:r>
            <a:r>
              <a:rPr lang="en-US" sz="1200" i="1" dirty="0">
                <a:effectLst/>
                <a:latin typeface="Calibri" panose="020F0502020204030204" pitchFamily="34" charset="0"/>
                <a:ea typeface="Times New Roman" panose="02020603050405020304" pitchFamily="18" charset="0"/>
                <a:cs typeface="Arial" panose="020B0604020202020204" pitchFamily="34" charset="0"/>
              </a:rPr>
              <a:t>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As we highlight some key strategies, consider how you may have applied them in the past, how you are currently applying these strategies, and how you might more fully apply them to the creation of new tasks to measure students' multi-dimensional science learning. Let's first discuss strategies related to use of the unpacking tool and then discuss strategies related to the task specifications tool.</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unpacking tool is a design tool that provides a clear focus for what is to be measured and helps educators to plan for assessment. The unpacking tool provides a systematic approach to unpacking a performance expectation or indicator into its multiple components to ensure educators who are designing NGSS-aligned tasks have a clear and deep understanding of each dimension prior to beginning task development. The unpacking tool enables you to define and make meaning of "the what" of assessment! Use the unpacking tool to consider:</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What are the key aspects addressed by each of the dimensions—the SEP, DCI, and CCC—and how do these aspects support defining the boundaries of what can be assessed?</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What can be expected with respect to students' prior knowledge? By reviewing related PEs and the NGSS progressions, what can you reasonably expect students to have learned that can be elicited by the anticipatory set (identification of the topic or focus of the task), embedded in the scenario, and used by students to fully respond to questions?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What are the connections between the CCC and the SEP? When students are demonstrating use of a SEP to respond to a question, how is this in the service of the CCC? For example, the CCC </a:t>
            </a:r>
            <a:r>
              <a:rPr lang="en-US" sz="1200" i="1" dirty="0">
                <a:effectLst/>
                <a:latin typeface="Calibri" panose="020F0502020204030204" pitchFamily="34" charset="0"/>
                <a:ea typeface="Times New Roman" panose="02020603050405020304" pitchFamily="18" charset="0"/>
                <a:cs typeface="Arial" panose="020B0604020202020204" pitchFamily="34" charset="0"/>
              </a:rPr>
              <a:t>Scale, Proportion, and Quantity</a:t>
            </a:r>
            <a:r>
              <a:rPr lang="en-US" sz="1200" dirty="0">
                <a:effectLst/>
                <a:latin typeface="Calibri" panose="020F0502020204030204" pitchFamily="34" charset="0"/>
                <a:ea typeface="Times New Roman" panose="02020603050405020304" pitchFamily="18" charset="0"/>
                <a:cs typeface="Arial" panose="020B0604020202020204" pitchFamily="34" charset="0"/>
              </a:rPr>
              <a:t> is an essential consideration when deciding how to develop a model (SEP) to describe a phenomenon.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6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The task specifications tool is a design tool that allows educators to translate the unpacking of the three dimensions of a specific performance expectation into assessment tasks. Task specifications allow educators to determine what counts as evidence for student learning. The task specifications tool is intended to help educators develop assessment tasks that allow students opportunities to call upon, transfer, and apply learning that has occurred during instruction to new challenges, much the way a scientist or engineer would, in an assessment situation. The task specifications tool enables you to define "the how" of assessment! Use the tasks specifications tool to consider:</a:t>
            </a:r>
          </a:p>
          <a:p>
            <a:pPr marL="0" marR="0">
              <a:spcBef>
                <a:spcPts val="0"/>
              </a:spcBef>
              <a:spcAft>
                <a:spcPts val="6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What is the focus of the PE? What are the KSAs aligned to the PE that identify what is expected of students to demonstrate to provide evidence they learned one or more aspects of the PE? Based on your purpose for assessing and where instruction has occurred, which KSAs will be addressed in a particular task?</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How will students demonstrate their learning? What evidence will students need to demonstrate for each of the KSAs you selected for the task? How will students demonstrate that they have met the KSAs and what are the qualities of student performance, for example, accuracy and completeness, that constitute student evidence?</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What task features are necessary or required to appropriately measure one or more of the KSAs? How will the task be driven by a scenario that focuses on a selected phenomenon or design problem? How will students be required to use scientific reasoning and process skills to produce evidence that leads to accurate inferences about student learning? How will science content be confirmed to ensure accuracy and grade-level appropriateness? How will all questions be fair and accessible—written with clear language that is concise and promotes comprehension?</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1200"/>
              </a:spcAft>
              <a:buFont typeface="Symbol" panose="05050102010706020507" pitchFamily="18" charset="2"/>
              <a:buChar char=""/>
            </a:pPr>
            <a:r>
              <a:rPr lang="en-US" sz="1200" dirty="0">
                <a:effectLst/>
                <a:latin typeface="Calibri" panose="020F0502020204030204" pitchFamily="34" charset="0"/>
                <a:ea typeface="Times New Roman" panose="02020603050405020304" pitchFamily="18" charset="0"/>
                <a:cs typeface="Arial" panose="020B0604020202020204" pitchFamily="34" charset="0"/>
              </a:rPr>
              <a:t>How will the "right" evidence and sufficient evidence be collected based on the selected KSAs? What are the work products that are intended to contain observable evidence of students' understanding of the KSAs (for example, a model, a constructed response, a graphic, or a drawing)?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endParaRPr lang="en-US" sz="12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And in summary, how will the consideration and application of these strategies support the design of a task that includes a variety of questions, student work products, and student responses that allow students with varying levels of understanding, from low to high levels of competency, to demonstrate what they know and can do? Remember, the questions should not all be written at the same level of complexity. This is in order to be able to identify where students' understanding is accurate and complete for an aspect of the PE or selected KSAs and where students may have an inaccurate or incomplete understanding or misconceptions. Application of these strategies promotes fairness and accessibility and enables students to accurately interpret and respond to scenarios, questions, and expectations for demonstrating what they know and can do. That is the goal of administering high-quality, intentionally designed classroom science assessment tasks that provide clear and accurate information about student learning to inform your instruction. </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33865F04-CAAC-48A0-94C2-4EC26504B919}"/>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44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Whether you are developing a task or evaluating an existing task or a task you recently developed, you have a wealth of resources at your disposal to support your work.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If you are developing a task, be sure to access your completed unpacking tool and task specifications tool. Also, download the task template from the Resources pod to provide a structure for organizing your task and to ensure that you address the component parts of the task that are necessary to support students in providing complete, full credit responses. We encourage you to also reference the SCILLSS model tasks for examples of completed tasks developed using the same principled design process. We offer a guidance document with tips, guiding questions, and strategies for designing high-quality assessment tasks, and we have compiled a comprehensive list of existing science resources to support your selection of a phenomenon, design problem, primary and secondary sources, real-world data, and graphics to include in your task. These resources are available for download in the Resources pod.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let's suppose you are evaluating a task. Perhaps it is an existing task you have selected from a state or district assessment repository, and you need to determine if it addresses your intended purpose or use for assessing, or perhaps you recently completed the development of your own task, and you are ready to evaluate the alignment of your task to your design tools and ensure that your task is accessible and comprehensible to a wide range of students. We have provided a set of review worksheets in the Resources pod to support your review: the Item Writing Review Worksheet, Bias, Sensitivity, and Accessibility Review Worksheet, Content Accuracy Review Worksheet, and Classroom Assessment Task Review Worksheet. For more detailed information about the criteria included in these worksheets, refer to Module 4.1.</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4787A3BB-369F-4999-81CA-E93391583413}"/>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3947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we offer additional resources that may be helpful to anyone interested in learning more about the concepts presented in this module. A summary of resources, glossary of terms and our reference list follow</a:t>
            </a:r>
            <a:r>
              <a:rPr lang="en-US" sz="1800">
                <a:effectLst/>
                <a:latin typeface="Calibri" panose="020F0502020204030204" pitchFamily="34" charset="0"/>
                <a:ea typeface="Times New Roman" panose="02020603050405020304" pitchFamily="18" charset="0"/>
                <a:cs typeface="Arial" panose="020B0604020202020204" pitchFamily="34" charset="0"/>
              </a:rPr>
              <a: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Thank you for your engagement in this fourth chapter of the SCILLSS digital workbook on designing high-quality three-dimensional science assessment tasks for classroom use. </a:t>
            </a:r>
          </a:p>
          <a:p>
            <a:endParaRPr lang="en-US" sz="1200" kern="1200" dirty="0">
              <a:solidFill>
                <a:schemeClr val="tx1"/>
              </a:solidFill>
              <a:effectLst/>
              <a:latin typeface="+mn-lt"/>
              <a:ea typeface="+mn-ea"/>
              <a:cs typeface="+mn-cs"/>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7</a:t>
            </a:fld>
            <a:endParaRPr lang="en-US"/>
          </a:p>
        </p:txBody>
      </p:sp>
    </p:spTree>
    <p:extLst>
      <p:ext uri="{BB962C8B-B14F-4D97-AF65-F5344CB8AC3E}">
        <p14:creationId xmlns:p14="http://schemas.microsoft.com/office/powerpoint/2010/main" val="380520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8</a:t>
            </a:fld>
            <a:endParaRPr lang="en-US"/>
          </a:p>
        </p:txBody>
      </p:sp>
    </p:spTree>
    <p:extLst>
      <p:ext uri="{BB962C8B-B14F-4D97-AF65-F5344CB8AC3E}">
        <p14:creationId xmlns:p14="http://schemas.microsoft.com/office/powerpoint/2010/main" val="4034677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1853499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8.xml"/><Relationship Id="rId4" Type="http://schemas.openxmlformats.org/officeDocument/2006/relationships/tags" Target="../tags/tag1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70400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94338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72224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421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84515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83071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31625" y="6411050"/>
            <a:ext cx="3675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95595"/>
              </a:buClr>
              <a:buSzPts val="3200"/>
              <a:buFont typeface="Arial"/>
              <a:buChar char="•"/>
              <a:defRPr sz="3200" b="0" i="0" u="none" strike="noStrike" cap="none">
                <a:solidFill>
                  <a:srgbClr val="095595"/>
                </a:solidFill>
                <a:latin typeface="Calibri"/>
                <a:ea typeface="Calibri"/>
                <a:cs typeface="Calibri"/>
                <a:sym typeface="Calibri"/>
              </a:defRPr>
            </a:lvl1pPr>
            <a:lvl2pPr marL="914400" marR="0" lvl="1" indent="-406400" algn="l" rtl="0">
              <a:lnSpc>
                <a:spcPct val="100000"/>
              </a:lnSpc>
              <a:spcBef>
                <a:spcPts val="560"/>
              </a:spcBef>
              <a:spcAft>
                <a:spcPts val="0"/>
              </a:spcAft>
              <a:buClr>
                <a:srgbClr val="A5A5A5"/>
              </a:buClr>
              <a:buSzPts val="2800"/>
              <a:buFont typeface="Arial"/>
              <a:buChar char="–"/>
              <a:defRPr sz="2800" b="0" i="0" u="none" strike="noStrike" cap="none">
                <a:solidFill>
                  <a:srgbClr val="A5A5A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A5A5A5"/>
              </a:buClr>
              <a:buSzPts val="2400"/>
              <a:buFont typeface="Arial"/>
              <a:buChar char="•"/>
              <a:defRPr sz="2400" b="0" i="0" u="none" strike="noStrike" cap="none">
                <a:solidFill>
                  <a:srgbClr val="A5A5A5"/>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98354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2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95595"/>
              </a:buClr>
              <a:buSzPts val="1800"/>
              <a:buFont typeface="Arial"/>
              <a:buChar char="●"/>
              <a:defRPr sz="3200" b="0" i="0" u="none" strike="noStrike" cap="none">
                <a:solidFill>
                  <a:srgbClr val="095595"/>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A5A5A5"/>
              </a:buClr>
              <a:buSzPts val="1400"/>
              <a:buFont typeface="Arial"/>
              <a:buChar char="○"/>
              <a:defRPr sz="2800" b="0" i="0" u="none" strike="noStrike" cap="none">
                <a:solidFill>
                  <a:srgbClr val="A5A5A5"/>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A5A5A5"/>
              </a:buClr>
              <a:buSzPts val="1400"/>
              <a:buFont typeface="Arial"/>
              <a:buChar char="■"/>
              <a:defRPr sz="2400" b="0" i="0" u="none" strike="noStrike" cap="none">
                <a:solidFill>
                  <a:srgbClr val="A5A5A5"/>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595308" y="6333297"/>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4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12/17/2020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12/17/2020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12/17/2020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12/17/2020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12/17/2020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12/17/2020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12/17/2020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12/17/2020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522853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797409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12/17/2020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65263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12/17/2020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4079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12/17/2020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81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1.emf"/><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12/17/2020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44421452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4.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0.xml"/></Relationships>
</file>

<file path=ppt/slides/_rels/slide10.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5" Type="http://schemas.openxmlformats.org/officeDocument/2006/relationships/notesSlide" Target="../notesSlides/notesSlide10.xml"/><Relationship Id="rId4"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8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18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5.xml"/><Relationship Id="rId1" Type="http://schemas.openxmlformats.org/officeDocument/2006/relationships/tags" Target="../tags/tag18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18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6.xml"/><Relationship Id="rId1" Type="http://schemas.openxmlformats.org/officeDocument/2006/relationships/tags" Target="../tags/tag187.xml"/><Relationship Id="rId5" Type="http://schemas.openxmlformats.org/officeDocument/2006/relationships/image" Target="../media/image2.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9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a:effectLst/>
              </a:rPr>
              <a:t>Designing High- 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4: Development of Tasks, Rubrics, and Exemplars</a:t>
            </a:r>
            <a:endParaRPr lang="en-US" b="1" dirty="0">
              <a:cs typeface="Calibri"/>
            </a:endParaRPr>
          </a:p>
          <a:p>
            <a:pPr algn="l"/>
            <a:r>
              <a:rPr lang="en-US" b="1" dirty="0">
                <a:cs typeface="Calibri"/>
              </a:rPr>
              <a:t>Module 4.3: Guidance and Resources for Task Development</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digital workbook on designing high quality three-dimensional science assessment tasks for classroom use was developed by edCount, LLC, under</a:t>
            </a:r>
            <a:b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Enhanced Assessment Grants Program, CFDA 84.368A.</a:t>
            </a:r>
          </a:p>
        </p:txBody>
      </p:sp>
    </p:spTree>
    <p:custDataLst>
      <p:tags r:id="rId1"/>
    </p:custDataLst>
    <p:extLst>
      <p:ext uri="{BB962C8B-B14F-4D97-AF65-F5344CB8AC3E}">
        <p14:creationId xmlns:p14="http://schemas.microsoft.com/office/powerpoint/2010/main" val="4149061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2000" dirty="0"/>
              <a:t>National Research Council. (2012). </a:t>
            </a:r>
            <a:r>
              <a:rPr lang="en-US" sz="2000" i="1" dirty="0"/>
              <a:t>A Framework for K-12 Science Education: Practices, Crosscutting Concepts, and Core Ideas</a:t>
            </a:r>
            <a:r>
              <a:rPr lang="en-US" sz="2000" dirty="0"/>
              <a:t>. Washington, DC: The National Academies Press. https://doi.org/10.17226/13165.</a:t>
            </a:r>
          </a:p>
          <a:p>
            <a:pPr marL="457200" indent="-457200">
              <a:buNone/>
            </a:pPr>
            <a:endParaRPr lang="en-US" sz="1800" dirty="0"/>
          </a:p>
        </p:txBody>
      </p:sp>
    </p:spTree>
    <p:custDataLst>
      <p:tags r:id="rId1"/>
    </p:custDataLst>
    <p:extLst>
      <p:ext uri="{BB962C8B-B14F-4D97-AF65-F5344CB8AC3E}">
        <p14:creationId xmlns:p14="http://schemas.microsoft.com/office/powerpoint/2010/main" val="236383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01147" y="3132021"/>
            <a:ext cx="3604497" cy="1297115"/>
          </a:xfrm>
        </p:spPr>
        <p:txBody>
          <a:bodyPr vert="horz" lIns="91440" tIns="45720" rIns="91440" bIns="45720" rtlCol="0" anchor="t">
            <a:normAutofit fontScale="90000"/>
          </a:bodyPr>
          <a:lstStyle/>
          <a:p>
            <a:pPr defTabSz="914400"/>
            <a:r>
              <a:rPr lang="en-US" sz="4000" dirty="0">
                <a:effectLst/>
              </a:rPr>
              <a:t>Module 4.3:</a:t>
            </a:r>
            <a:r>
              <a:rPr lang="en-US" sz="4000" dirty="0"/>
              <a:t> Guidance and Resources for Task Development</a:t>
            </a:r>
            <a:endParaRPr lang="en-US" sz="4000" dirty="0">
              <a:effectLst/>
              <a:cs typeface="Calibri Light"/>
            </a:endParaRP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9530C3F8-3EDC-4DCC-B3A0-3E1C4332DB1E}"/>
              </a:ext>
            </a:extLst>
          </p:cNvPr>
          <p:cNvSpPr txBox="1"/>
          <p:nvPr/>
        </p:nvSpPr>
        <p:spPr>
          <a:xfrm>
            <a:off x="4517720" y="6421195"/>
            <a:ext cx="24237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pic>
        <p:nvPicPr>
          <p:cNvPr id="7" name="Picture 6" descr="Icon&#10;&#10;Description automatically generated">
            <a:extLst>
              <a:ext uri="{FF2B5EF4-FFF2-40B4-BE49-F238E27FC236}">
                <a16:creationId xmlns:a16="http://schemas.microsoft.com/office/drawing/2014/main" id="{59CF86B1-3115-4E6B-95C9-6AB08B015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85" y="2578158"/>
            <a:ext cx="3210636" cy="3210636"/>
          </a:xfrm>
          <a:prstGeom prst="rect">
            <a:avLst/>
          </a:prstGeom>
        </p:spPr>
      </p:pic>
    </p:spTree>
    <p:custDataLst>
      <p:tags r:id="rId1"/>
    </p:custDataLst>
    <p:extLst>
      <p:ext uri="{BB962C8B-B14F-4D97-AF65-F5344CB8AC3E}">
        <p14:creationId xmlns:p14="http://schemas.microsoft.com/office/powerpoint/2010/main" val="236940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199" y="298361"/>
            <a:ext cx="8229600" cy="1143000"/>
          </a:xfrm>
        </p:spPr>
        <p:txBody>
          <a:bodyPr vert="horz" lIns="91440" tIns="45720" rIns="91440" bIns="45720" rtlCol="0" anchor="ctr">
            <a:noAutofit/>
          </a:bodyPr>
          <a:lstStyle/>
          <a:p>
            <a:r>
              <a:rPr lang="en-US" dirty="0">
                <a:solidFill>
                  <a:srgbClr val="0070C0"/>
                </a:solidFill>
              </a:rPr>
              <a:t>Module </a:t>
            </a:r>
            <a:r>
              <a:rPr lang="en-US" dirty="0"/>
              <a:t>4</a:t>
            </a:r>
            <a:r>
              <a:rPr lang="en-US" dirty="0">
                <a:solidFill>
                  <a:srgbClr val="0070C0"/>
                </a:solidFill>
              </a:rPr>
              <a:t>.3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2167150387"/>
              </p:ext>
            </p:extLst>
          </p:nvPr>
        </p:nvGraphicFramePr>
        <p:xfrm>
          <a:off x="1269228" y="1774209"/>
          <a:ext cx="5247707" cy="42407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9" name="Rectangle 8">
            <a:extLst>
              <a:ext uri="{FF2B5EF4-FFF2-40B4-BE49-F238E27FC236}">
                <a16:creationId xmlns:a16="http://schemas.microsoft.com/office/drawing/2014/main" id="{9FB9538F-EEC5-47D3-8567-437F176917C0}"/>
              </a:ext>
            </a:extLst>
          </p:cNvPr>
          <p:cNvSpPr/>
          <p:nvPr/>
        </p:nvSpPr>
        <p:spPr>
          <a:xfrm>
            <a:off x="5499137" y="2551837"/>
            <a:ext cx="2787613" cy="2031325"/>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chemeClr val="accent1">
                    <a:lumMod val="60000"/>
                    <a:lumOff val="40000"/>
                  </a:schemeClr>
                </a:solidFill>
                <a:effectLst/>
                <a:uLnTx/>
                <a:uFillTx/>
                <a:latin typeface="Calibri" panose="020F0502020204030204"/>
              </a:rPr>
              <a:t>Guidance and Resources </a:t>
            </a:r>
            <a:r>
              <a:rPr kumimoji="0" lang="en-US" b="1" i="0" u="none" strike="noStrike" kern="0" cap="none" spc="0" normalizeH="0" noProof="0" dirty="0" err="1">
                <a:ln>
                  <a:noFill/>
                </a:ln>
                <a:solidFill>
                  <a:schemeClr val="accent1">
                    <a:lumMod val="60000"/>
                    <a:lumOff val="40000"/>
                  </a:schemeClr>
                </a:solidFill>
                <a:effectLst/>
                <a:uLnTx/>
                <a:uFillTx/>
                <a:latin typeface="Calibri" panose="020F0502020204030204"/>
              </a:rPr>
              <a:t>fo</a:t>
            </a:r>
            <a:r>
              <a:rPr lang="en-US" b="1" kern="0" dirty="0">
                <a:solidFill>
                  <a:schemeClr val="accent1">
                    <a:lumMod val="60000"/>
                    <a:lumOff val="40000"/>
                  </a:schemeClr>
                </a:solidFill>
                <a:latin typeface="Calibri" panose="020F0502020204030204"/>
              </a:rPr>
              <a:t>r Task Development</a:t>
            </a:r>
            <a:endParaRPr kumimoji="0" lang="en-US" b="1" i="0" u="none" strike="noStrike" kern="0" cap="none" spc="0" normalizeH="0" baseline="0" noProof="0" dirty="0">
              <a:ln>
                <a:noFill/>
              </a:ln>
              <a:solidFill>
                <a:schemeClr val="accent1">
                  <a:lumMod val="60000"/>
                  <a:lumOff val="40000"/>
                </a:schemeClr>
              </a:solidFill>
              <a:effectLst/>
              <a:uLnTx/>
              <a:uFillTx/>
              <a:latin typeface="Calibri" panose="020F0502020204030204"/>
            </a:endParaRPr>
          </a:p>
          <a:p>
            <a:pPr lvl="0" defTabSz="914400">
              <a:defRPr/>
            </a:pPr>
            <a:r>
              <a:rPr kumimoji="0" lang="en-US"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a:t>
            </a:r>
            <a:r>
              <a:rPr lang="en-US" dirty="0">
                <a:solidFill>
                  <a:prstClr val="black"/>
                </a:solidFill>
                <a:latin typeface="Calibri"/>
                <a:ea typeface="Calibri" panose="020F0502020204030204" pitchFamily="34" charset="0"/>
                <a:cs typeface="Arial"/>
              </a:rPr>
              <a:t>provide guiding questions, strategies, and resources for developing classroom science assessment tasks</a:t>
            </a:r>
            <a:endParaRPr kumimoji="0" lang="en-US"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spTree>
    <p:custDataLst>
      <p:tags r:id="rId1"/>
    </p:custDataLst>
    <p:extLst>
      <p:ext uri="{BB962C8B-B14F-4D97-AF65-F5344CB8AC3E}">
        <p14:creationId xmlns:p14="http://schemas.microsoft.com/office/powerpoint/2010/main" val="2874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a:xfrm>
            <a:off x="340659" y="287767"/>
            <a:ext cx="8229600" cy="1143000"/>
          </a:xfrm>
        </p:spPr>
        <p:txBody>
          <a:bodyPr>
            <a:noAutofit/>
          </a:bodyPr>
          <a:lstStyle/>
          <a:p>
            <a:r>
              <a:rPr lang="en-US" sz="3600" dirty="0">
                <a:ea typeface="+mj-lt"/>
                <a:cs typeface="+mj-lt"/>
              </a:rPr>
              <a:t>Guiding Questions for Development of Classroom Science Assessment Tasks</a:t>
            </a:r>
            <a:endParaRPr lang="en-US" dirty="0">
              <a:ea typeface="+mj-lt"/>
              <a:cs typeface="+mj-lt"/>
            </a:endParaRPr>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p:txBody>
          <a:bodyPr vert="horz" lIns="91440" tIns="45720" rIns="91440" bIns="45720" rtlCol="0" anchor="t">
            <a:normAutofit fontScale="92500" lnSpcReduction="10000"/>
          </a:bodyPr>
          <a:lstStyle/>
          <a:p>
            <a:pPr marL="228600" indent="-228600">
              <a:lnSpc>
                <a:spcPct val="110000"/>
              </a:lnSpc>
              <a:spcBef>
                <a:spcPts val="0"/>
              </a:spcBef>
              <a:spcAft>
                <a:spcPts val="600"/>
              </a:spcAft>
            </a:pPr>
            <a:r>
              <a:rPr lang="en-US" sz="2400" dirty="0"/>
              <a:t>Based on the assessed KSA or KSAs and the required collection of student evidence, does the task include or need to include multiple parts, questions, or prompts connected to a phenomenon or problem-solving context or event?</a:t>
            </a:r>
          </a:p>
          <a:p>
            <a:pPr marL="228600" indent="-228600">
              <a:lnSpc>
                <a:spcPct val="110000"/>
              </a:lnSpc>
              <a:spcBef>
                <a:spcPts val="0"/>
              </a:spcBef>
              <a:spcAft>
                <a:spcPts val="600"/>
              </a:spcAft>
            </a:pPr>
            <a:r>
              <a:rPr lang="en-US" sz="2400" dirty="0"/>
              <a:t>How will students demonstrate their knowledge, skills, and abilities?</a:t>
            </a:r>
            <a:endParaRPr lang="en-US" dirty="0"/>
          </a:p>
          <a:p>
            <a:pPr marL="228600" indent="-228600">
              <a:lnSpc>
                <a:spcPct val="110000"/>
              </a:lnSpc>
              <a:spcBef>
                <a:spcPts val="0"/>
              </a:spcBef>
              <a:spcAft>
                <a:spcPts val="600"/>
              </a:spcAft>
            </a:pPr>
            <a:r>
              <a:rPr lang="en-US" sz="2400" dirty="0"/>
              <a:t>What is an appropriate anticipatory set and scenario upon which the questions/prompts within the task are based to remind the students of the scientific focus, elicit their prior knowledge, and get them to begin thinking about what the task is about?</a:t>
            </a:r>
            <a:endParaRPr lang="en-US" sz="2400" dirty="0">
              <a:cs typeface="Calibri"/>
            </a:endParaRPr>
          </a:p>
          <a:p>
            <a:pPr marL="228600" indent="-228600">
              <a:lnSpc>
                <a:spcPct val="110000"/>
              </a:lnSpc>
              <a:spcBef>
                <a:spcPts val="0"/>
              </a:spcBef>
              <a:spcAft>
                <a:spcPts val="600"/>
              </a:spcAft>
            </a:pPr>
            <a:r>
              <a:rPr lang="en-US" sz="2400" dirty="0"/>
              <a:t>What sources of information (i.e., articles, informational text, graphs, charts, models, etc.) are necessary for students to reference in order to respond to each question or prompt?</a:t>
            </a:r>
          </a:p>
          <a:p>
            <a:pPr marL="342891" lvl="1" indent="0">
              <a:buNone/>
            </a:pPr>
            <a:endParaRPr lang="en-US" sz="1500" dirty="0">
              <a:latin typeface="Tahoma" panose="020B0604030504040204" pitchFamily="34" charset="0"/>
              <a:ea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887056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F59-1072-41FD-86AC-C75B2CCB8321}"/>
              </a:ext>
            </a:extLst>
          </p:cNvPr>
          <p:cNvSpPr>
            <a:spLocks noGrp="1"/>
          </p:cNvSpPr>
          <p:nvPr>
            <p:ph type="title"/>
          </p:nvPr>
        </p:nvSpPr>
        <p:spPr/>
        <p:txBody>
          <a:bodyPr>
            <a:normAutofit/>
          </a:bodyPr>
          <a:lstStyle/>
          <a:p>
            <a:r>
              <a:rPr lang="en-US" sz="3600" dirty="0"/>
              <a:t>Strategies for Development of the Classroom Science Assessment Task</a:t>
            </a:r>
            <a:endParaRPr lang="en-US" sz="4800" dirty="0"/>
          </a:p>
        </p:txBody>
      </p:sp>
      <p:sp>
        <p:nvSpPr>
          <p:cNvPr id="3" name="Content Placeholder 2">
            <a:extLst>
              <a:ext uri="{FF2B5EF4-FFF2-40B4-BE49-F238E27FC236}">
                <a16:creationId xmlns:a16="http://schemas.microsoft.com/office/drawing/2014/main" id="{A68F1EE5-F7B2-452E-B7A7-71AE4392B686}"/>
              </a:ext>
            </a:extLst>
          </p:cNvPr>
          <p:cNvSpPr>
            <a:spLocks noGrp="1"/>
          </p:cNvSpPr>
          <p:nvPr>
            <p:ph idx="1"/>
          </p:nvPr>
        </p:nvSpPr>
        <p:spPr>
          <a:xfrm>
            <a:off x="457200" y="1572237"/>
            <a:ext cx="8229600" cy="4902704"/>
          </a:xfrm>
        </p:spPr>
        <p:txBody>
          <a:bodyPr>
            <a:normAutofit/>
          </a:bodyPr>
          <a:lstStyle/>
          <a:p>
            <a:pPr marL="0" lvl="0" indent="0">
              <a:buNone/>
            </a:pPr>
            <a:r>
              <a:rPr lang="en-US" sz="2800" dirty="0"/>
              <a:t>Use the following strategies to develop your classroom assessment task.</a:t>
            </a:r>
          </a:p>
          <a:p>
            <a:r>
              <a:rPr lang="en-US" sz="2000" dirty="0"/>
              <a:t>Integrate the information within and across the assessment development tools to design a task by considering and identifying:</a:t>
            </a:r>
          </a:p>
          <a:p>
            <a:pPr marL="228600" indent="-228600">
              <a:lnSpc>
                <a:spcPct val="100000"/>
              </a:lnSpc>
              <a:spcBef>
                <a:spcPts val="0"/>
              </a:spcBef>
              <a:spcAft>
                <a:spcPts val="600"/>
              </a:spcAft>
            </a:pPr>
            <a:endParaRPr lang="en-US" sz="2800" dirty="0"/>
          </a:p>
        </p:txBody>
      </p:sp>
      <p:graphicFrame>
        <p:nvGraphicFramePr>
          <p:cNvPr id="4" name="Diagram 3">
            <a:extLst>
              <a:ext uri="{FF2B5EF4-FFF2-40B4-BE49-F238E27FC236}">
                <a16:creationId xmlns:a16="http://schemas.microsoft.com/office/drawing/2014/main" id="{D25A0442-9C8B-4892-B7D0-2069E03E9DA0}"/>
              </a:ext>
            </a:extLst>
          </p:cNvPr>
          <p:cNvGraphicFramePr/>
          <p:nvPr>
            <p:extLst>
              <p:ext uri="{D42A27DB-BD31-4B8C-83A1-F6EECF244321}">
                <p14:modId xmlns:p14="http://schemas.microsoft.com/office/powerpoint/2010/main" val="3037410489"/>
              </p:ext>
            </p:extLst>
          </p:nvPr>
        </p:nvGraphicFramePr>
        <p:xfrm>
          <a:off x="95250" y="2781086"/>
          <a:ext cx="8953500" cy="3943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4329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2E0934-BB55-47B4-AB8A-94EF2330C171}"/>
              </a:ext>
            </a:extLst>
          </p:cNvPr>
          <p:cNvSpPr>
            <a:spLocks noGrp="1"/>
          </p:cNvSpPr>
          <p:nvPr>
            <p:ph type="title"/>
          </p:nvPr>
        </p:nvSpPr>
        <p:spPr>
          <a:xfrm>
            <a:off x="457200" y="274320"/>
            <a:ext cx="8229600" cy="1143000"/>
          </a:xfrm>
        </p:spPr>
        <p:txBody>
          <a:bodyPr>
            <a:normAutofit fontScale="90000"/>
          </a:bodyPr>
          <a:lstStyle/>
          <a:p>
            <a:r>
              <a:rPr lang="en-US" dirty="0"/>
              <a:t>Resources for Task Development and Evaluation </a:t>
            </a:r>
          </a:p>
        </p:txBody>
      </p:sp>
      <p:graphicFrame>
        <p:nvGraphicFramePr>
          <p:cNvPr id="2" name="Table 3">
            <a:extLst>
              <a:ext uri="{FF2B5EF4-FFF2-40B4-BE49-F238E27FC236}">
                <a16:creationId xmlns:a16="http://schemas.microsoft.com/office/drawing/2014/main" id="{6ECBAFFC-1DB0-44CB-83E6-D4B20CFE4C7C}"/>
              </a:ext>
            </a:extLst>
          </p:cNvPr>
          <p:cNvGraphicFramePr>
            <a:graphicFrameLocks noGrp="1"/>
          </p:cNvGraphicFramePr>
          <p:nvPr>
            <p:extLst>
              <p:ext uri="{D42A27DB-BD31-4B8C-83A1-F6EECF244321}">
                <p14:modId xmlns:p14="http://schemas.microsoft.com/office/powerpoint/2010/main" val="1296376356"/>
              </p:ext>
            </p:extLst>
          </p:nvPr>
        </p:nvGraphicFramePr>
        <p:xfrm>
          <a:off x="457200" y="1543957"/>
          <a:ext cx="8229600" cy="466471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435770233"/>
                    </a:ext>
                  </a:extLst>
                </a:gridCol>
                <a:gridCol w="4114800">
                  <a:extLst>
                    <a:ext uri="{9D8B030D-6E8A-4147-A177-3AD203B41FA5}">
                      <a16:colId xmlns:a16="http://schemas.microsoft.com/office/drawing/2014/main" val="4066847922"/>
                    </a:ext>
                  </a:extLst>
                </a:gridCol>
              </a:tblGrid>
              <a:tr h="458478">
                <a:tc>
                  <a:txBody>
                    <a:bodyPr/>
                    <a:lstStyle/>
                    <a:p>
                      <a:r>
                        <a:rPr lang="en-US" sz="2400" dirty="0"/>
                        <a:t>Are you developing a task? </a:t>
                      </a:r>
                    </a:p>
                  </a:txBody>
                  <a:tcPr/>
                </a:tc>
                <a:tc>
                  <a:txBody>
                    <a:bodyPr/>
                    <a:lstStyle/>
                    <a:p>
                      <a:r>
                        <a:rPr lang="en-US" sz="2400" dirty="0"/>
                        <a:t>Are you evaluating a task?</a:t>
                      </a:r>
                    </a:p>
                  </a:txBody>
                  <a:tcPr/>
                </a:tc>
                <a:extLst>
                  <a:ext uri="{0D108BD9-81ED-4DB2-BD59-A6C34878D82A}">
                    <a16:rowId xmlns:a16="http://schemas.microsoft.com/office/drawing/2014/main" val="1109852777"/>
                  </a:ext>
                </a:extLst>
              </a:tr>
              <a:tr h="397155">
                <a:tc gridSpan="2">
                  <a:txBody>
                    <a:bodyPr/>
                    <a:lstStyle/>
                    <a:p>
                      <a:r>
                        <a:rPr lang="en-US" sz="2400" dirty="0"/>
                        <a:t>Here are some resources that you will need:</a:t>
                      </a:r>
                    </a:p>
                  </a:txBody>
                  <a:tcPr/>
                </a:tc>
                <a:tc hMerge="1">
                  <a:txBody>
                    <a:bodyPr/>
                    <a:lstStyle/>
                    <a:p>
                      <a:endParaRPr lang="en-US" dirty="0"/>
                    </a:p>
                  </a:txBody>
                  <a:tcPr/>
                </a:tc>
                <a:extLst>
                  <a:ext uri="{0D108BD9-81ED-4DB2-BD59-A6C34878D82A}">
                    <a16:rowId xmlns:a16="http://schemas.microsoft.com/office/drawing/2014/main" val="2473450410"/>
                  </a:ext>
                </a:extLst>
              </a:tr>
              <a:tr h="3250095">
                <a:tc>
                  <a:txBody>
                    <a:bodyPr/>
                    <a:lstStyle/>
                    <a:p>
                      <a:pPr marL="285750" indent="-285750">
                        <a:buFont typeface="Arial" panose="020B0604020202020204" pitchFamily="34" charset="0"/>
                        <a:buChar char="•"/>
                      </a:pPr>
                      <a:r>
                        <a:rPr lang="en-US" sz="2400" dirty="0"/>
                        <a:t>Completed unpacking tool</a:t>
                      </a:r>
                    </a:p>
                    <a:p>
                      <a:pPr marL="285750" indent="-285750">
                        <a:buFont typeface="Arial" panose="020B0604020202020204" pitchFamily="34" charset="0"/>
                        <a:buChar char="•"/>
                      </a:pPr>
                      <a:r>
                        <a:rPr lang="en-US" sz="2400" dirty="0"/>
                        <a:t>Completed task specifications tool</a:t>
                      </a:r>
                    </a:p>
                    <a:p>
                      <a:pPr marL="285750" indent="-285750">
                        <a:buFont typeface="Arial" panose="020B0604020202020204" pitchFamily="34" charset="0"/>
                        <a:buChar char="•"/>
                      </a:pPr>
                      <a:r>
                        <a:rPr lang="en-US" sz="2400" dirty="0"/>
                        <a:t>Task template</a:t>
                      </a:r>
                    </a:p>
                    <a:p>
                      <a:pPr marL="285750" indent="-285750">
                        <a:buFont typeface="Arial" panose="020B0604020202020204" pitchFamily="34" charset="0"/>
                        <a:buChar char="•"/>
                      </a:pPr>
                      <a:r>
                        <a:rPr lang="en-US" sz="2400" dirty="0"/>
                        <a:t>SCILLSS model tasks</a:t>
                      </a:r>
                    </a:p>
                    <a:p>
                      <a:pPr marL="285750" indent="-285750">
                        <a:buFont typeface="Arial" panose="020B0604020202020204" pitchFamily="34" charset="0"/>
                        <a:buChar char="•"/>
                      </a:pPr>
                      <a:r>
                        <a:rPr lang="en-US" sz="2400" dirty="0"/>
                        <a:t>Guidance to complete activities – High Quality Assessment Tasks</a:t>
                      </a:r>
                    </a:p>
                    <a:p>
                      <a:pPr marL="285750" indent="-285750">
                        <a:buFont typeface="Arial" panose="020B0604020202020204" pitchFamily="34" charset="0"/>
                        <a:buChar char="•"/>
                      </a:pPr>
                      <a:r>
                        <a:rPr lang="en-US" sz="2400" dirty="0"/>
                        <a:t>Compilation of Existing Science Resources</a:t>
                      </a:r>
                    </a:p>
                  </a:txBody>
                  <a:tcPr/>
                </a:tc>
                <a:tc>
                  <a:txBody>
                    <a:bodyPr/>
                    <a:lstStyle/>
                    <a:p>
                      <a:pPr marL="285750" indent="-285750">
                        <a:buFont typeface="Arial" panose="020B0604020202020204" pitchFamily="34" charset="0"/>
                        <a:buChar char="•"/>
                      </a:pPr>
                      <a:r>
                        <a:rPr lang="en-US" sz="2400" dirty="0"/>
                        <a:t>Item Writing Review Worksheet</a:t>
                      </a:r>
                    </a:p>
                    <a:p>
                      <a:pPr marL="285750" indent="-285750">
                        <a:buFont typeface="Arial" panose="020B0604020202020204" pitchFamily="34" charset="0"/>
                        <a:buChar char="•"/>
                      </a:pPr>
                      <a:r>
                        <a:rPr lang="en-US" sz="2400" dirty="0"/>
                        <a:t>Bias, Sensitivity, and Accessibility Review Worksheet</a:t>
                      </a:r>
                    </a:p>
                    <a:p>
                      <a:pPr marL="285750" indent="-285750">
                        <a:buFont typeface="Arial" panose="020B0604020202020204" pitchFamily="34" charset="0"/>
                        <a:buChar char="•"/>
                      </a:pPr>
                      <a:r>
                        <a:rPr lang="en-US" sz="2400" dirty="0"/>
                        <a:t>Content Accuracy Review Worksheet</a:t>
                      </a:r>
                    </a:p>
                    <a:p>
                      <a:pPr marL="285750" indent="-285750">
                        <a:buFont typeface="Arial" panose="020B0604020202020204" pitchFamily="34" charset="0"/>
                        <a:buChar char="•"/>
                      </a:pPr>
                      <a:r>
                        <a:rPr lang="en-US" sz="2400" dirty="0"/>
                        <a:t>Classroom Assessment Task Review Worksheet</a:t>
                      </a:r>
                    </a:p>
                    <a:p>
                      <a:pPr marL="285750" indent="-285750">
                        <a:buFont typeface="Arial" panose="020B0604020202020204" pitchFamily="34" charset="0"/>
                        <a:buChar char="•"/>
                      </a:pPr>
                      <a:endParaRPr lang="en-US" sz="2400" dirty="0"/>
                    </a:p>
                  </a:txBody>
                  <a:tcPr/>
                </a:tc>
                <a:extLst>
                  <a:ext uri="{0D108BD9-81ED-4DB2-BD59-A6C34878D82A}">
                    <a16:rowId xmlns:a16="http://schemas.microsoft.com/office/drawing/2014/main" val="3095850626"/>
                  </a:ext>
                </a:extLst>
              </a:tr>
            </a:tbl>
          </a:graphicData>
        </a:graphic>
      </p:graphicFrame>
    </p:spTree>
    <p:custDataLst>
      <p:tags r:id="rId1"/>
    </p:custDataLst>
    <p:extLst>
      <p:ext uri="{BB962C8B-B14F-4D97-AF65-F5344CB8AC3E}">
        <p14:creationId xmlns:p14="http://schemas.microsoft.com/office/powerpoint/2010/main" val="380543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3" name="Rectangle 2">
            <a:extLst>
              <a:ext uri="{FF2B5EF4-FFF2-40B4-BE49-F238E27FC236}">
                <a16:creationId xmlns:a16="http://schemas.microsoft.com/office/drawing/2014/main" id="{587ED3AC-25B4-4B6F-B1A9-8476C381B262}"/>
              </a:ext>
            </a:extLst>
          </p:cNvPr>
          <p:cNvSpPr/>
          <p:nvPr/>
        </p:nvSpPr>
        <p:spPr>
          <a:xfrm>
            <a:off x="7743825" y="123825"/>
            <a:ext cx="1400175"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Tree>
    <p:custDataLst>
      <p:tags r:id="rId1"/>
    </p:custDataLst>
    <p:extLst>
      <p:ext uri="{BB962C8B-B14F-4D97-AF65-F5344CB8AC3E}">
        <p14:creationId xmlns:p14="http://schemas.microsoft.com/office/powerpoint/2010/main" val="214343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C75AECFD-F1E0-486F-93A8-3C46B3A45B79}"/>
              </a:ext>
            </a:extLst>
          </p:cNvPr>
          <p:cNvPicPr>
            <a:picLocks noChangeAspect="1"/>
          </p:cNvPicPr>
          <p:nvPr/>
        </p:nvPicPr>
        <p:blipFill>
          <a:blip r:embed="rId5"/>
          <a:stretch>
            <a:fillRect/>
          </a:stretch>
        </p:blipFill>
        <p:spPr>
          <a:xfrm>
            <a:off x="664658" y="2269606"/>
            <a:ext cx="7814683" cy="4496953"/>
          </a:xfrm>
          <a:prstGeom prst="rect">
            <a:avLst/>
          </a:prstGeom>
        </p:spPr>
      </p:pic>
    </p:spTree>
    <p:custDataLst>
      <p:tags r:id="rId1"/>
    </p:custDataLst>
    <p:extLst>
      <p:ext uri="{BB962C8B-B14F-4D97-AF65-F5344CB8AC3E}">
        <p14:creationId xmlns:p14="http://schemas.microsoft.com/office/powerpoint/2010/main" val="3926352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normAutofit fontScale="77500" lnSpcReduction="20000"/>
          </a:bodyPr>
          <a:lstStyle/>
          <a:p>
            <a:pPr marL="0" indent="0">
              <a:buNone/>
            </a:pPr>
            <a:r>
              <a:rPr lang="en-US" sz="2200" dirty="0"/>
              <a:t>In the Web Links pod, you can find the following resources:</a:t>
            </a:r>
          </a:p>
          <a:p>
            <a:r>
              <a:rPr lang="en-US" sz="2200" dirty="0">
                <a:solidFill>
                  <a:prstClr val="black"/>
                </a:solidFill>
              </a:rPr>
              <a:t>A Framework for K-12 Science Education</a:t>
            </a:r>
          </a:p>
          <a:p>
            <a:r>
              <a:rPr lang="en-US" sz="2200" dirty="0">
                <a:solidFill>
                  <a:prstClr val="black"/>
                </a:solidFill>
              </a:rPr>
              <a:t>Next Generation Science Standards</a:t>
            </a:r>
          </a:p>
          <a:p>
            <a:r>
              <a:rPr lang="en-US" sz="2200" dirty="0">
                <a:solidFill>
                  <a:prstClr val="black"/>
                </a:solidFill>
              </a:rPr>
              <a:t>NGSS Evidence Statements</a:t>
            </a:r>
          </a:p>
          <a:p>
            <a:r>
              <a:rPr lang="en-US" sz="2200" dirty="0">
                <a:solidFill>
                  <a:prstClr val="black"/>
                </a:solidFill>
              </a:rPr>
              <a:t>NGSS Appendices E, F, and G</a:t>
            </a:r>
          </a:p>
          <a:p>
            <a:r>
              <a:rPr lang="en-US" sz="2200" dirty="0">
                <a:solidFill>
                  <a:prstClr val="black"/>
                </a:solidFill>
              </a:rPr>
              <a:t>STEM-Teaching-Tool-28-Qualities-of-Anchor-Phenomena</a:t>
            </a:r>
          </a:p>
          <a:p>
            <a:pPr marL="0" indent="0">
              <a:buNone/>
            </a:pPr>
            <a:endParaRPr lang="en-US" sz="2200" dirty="0"/>
          </a:p>
          <a:p>
            <a:pPr marL="0" indent="0">
              <a:buNone/>
            </a:pPr>
            <a:r>
              <a:rPr lang="en-US" sz="2200" dirty="0"/>
              <a:t>In the Resources pod, you can find the following resources:</a:t>
            </a:r>
          </a:p>
          <a:p>
            <a:r>
              <a:rPr lang="en-US" sz="2200" dirty="0"/>
              <a:t>Task Template</a:t>
            </a:r>
          </a:p>
          <a:p>
            <a:r>
              <a:rPr lang="en-US" sz="2200" dirty="0"/>
              <a:t>SCILLSS Model Tasks at grade 5, middle school, and high school</a:t>
            </a:r>
          </a:p>
          <a:p>
            <a:r>
              <a:rPr lang="en-US" sz="2200" dirty="0"/>
              <a:t>Guidance to Complete Activities – High-Quality Assessment Tasks</a:t>
            </a:r>
          </a:p>
          <a:p>
            <a:r>
              <a:rPr lang="en-US" sz="2200" dirty="0"/>
              <a:t>Existing Science Resources</a:t>
            </a:r>
          </a:p>
          <a:p>
            <a:r>
              <a:rPr lang="en-US" sz="2200" dirty="0"/>
              <a:t>Item Writing Review Worksheet</a:t>
            </a:r>
          </a:p>
          <a:p>
            <a:r>
              <a:rPr lang="en-US" sz="2200" dirty="0"/>
              <a:t>Bias, Sensitivity, and Accessibility Review Worksheet</a:t>
            </a:r>
          </a:p>
          <a:p>
            <a:r>
              <a:rPr lang="en-US" sz="2200" dirty="0"/>
              <a:t>Content Accuracy Review Worksheet</a:t>
            </a:r>
          </a:p>
          <a:p>
            <a:r>
              <a:rPr lang="en-US" sz="2200" dirty="0"/>
              <a:t>Classroom Assessment Task Review Worksheet</a:t>
            </a:r>
          </a:p>
          <a:p>
            <a:endParaRPr lang="en-US" sz="2000" dirty="0"/>
          </a:p>
          <a:p>
            <a:endParaRPr lang="en-US" sz="2000" dirty="0"/>
          </a:p>
        </p:txBody>
      </p:sp>
    </p:spTree>
    <p:custDataLst>
      <p:tags r:id="rId1"/>
    </p:custDataLst>
    <p:extLst>
      <p:ext uri="{BB962C8B-B14F-4D97-AF65-F5344CB8AC3E}">
        <p14:creationId xmlns:p14="http://schemas.microsoft.com/office/powerpoint/2010/main" val="23072371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DESIGN_ID_7_CUSTOM DESIGN" val="RkHjvXJf"/>
  <p:tag name="ARTICULATE_DESIGN_ID_2_CUSTOM DESIGN" val="ODG1pAz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2&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4&quot;&gt;&lt;object type=&quot;10050&quot; unique_id=&quot;10015&quot;&gt;&lt;property id=&quot;10020&quot; value=&quot;2&quot;/&gt;&lt;property id=&quot;10102&quot; value=&quot;1&quot;/&gt;&lt;property id=&quot;10191&quot; value=&quot;-1&quot;/&gt;&lt;/object&gt;&lt;object type=&quot;10051&quot; unique_id=&quot;10016&quot;&gt;&lt;property id=&quot;10020&quot; value=&quot;2&quot;/&gt;&lt;property id=&quot;10102&quot; value=&quot;1&quot;/&gt;&lt;property id=&quot;10191&quot; value=&quot;-1&quot;/&gt;&lt;/object&gt;&lt;/object&gt;&lt;object type=&quot;10061&quot; unique_id=&quot;10013&quot;/&gt;&lt;/object&gt;&lt;/object&gt;&lt;/object&gt;"/>
  <p:tag name="MMPROD_NEXTUNIQUEID" val="10026"/>
  <p:tag name="ARTICULATE_DESIGN_ID_1_CUSTOM DESIGN" val="QzxV7QHo"/>
  <p:tag name="ARTICULATE_SLIDE_THUMBNAIL_REFRESH" val="1"/>
  <p:tag name="ARTICULATE_SLIDE_COUNT" val="10"/>
  <p:tag name="MMPROD_UIDATA" val="&lt;database version=&quot;11.0&quot;&gt;&lt;object type=&quot;1&quot; unique_id=&quot;10001&quot;&gt;&lt;object type=&quot;2&quot; unique_id=&quot;66791&quot;&gt;&lt;object type=&quot;3&quot; unique_id=&quot;177623&quot;&gt;&lt;property id=&quot;20148&quot; value=&quot;5&quot;/&gt;&lt;property id=&quot;20300&quot; value=&quot;Slide 4 - &amp;quot;Guiding Questions for Development of Classroom Science Assessment Tasks&amp;quot;&quot;/&gt;&lt;property id=&quot;20307&quot; value=&quot;1099&quot;/&gt;&lt;/object&gt;&lt;object type=&quot;3&quot; unique_id=&quot;177624&quot;&gt;&lt;property id=&quot;20148&quot; value=&quot;5&quot;/&gt;&lt;property id=&quot;20300&quot; value=&quot;Slide 5 - &amp;quot;Strategies for Development of the Classroom Science Assessment Task&amp;quot;&quot;/&gt;&lt;property id=&quot;20307&quot; value=&quot;1100&quot;/&gt;&lt;/object&gt;&lt;object type=&quot;3&quot; unique_id=&quot;199565&quot;&gt;&lt;property id=&quot;20148&quot; value=&quot;5&quot;/&gt;&lt;property id=&quot;20300&quot; value=&quot;Slide 1 - &amp;quot;Designing High- Quality Three-Dimensional Science Assessments for Classroom Use&amp;quot;&quot;/&gt;&lt;property id=&quot;20307&quot; value=&quot;1677&quot;/&gt;&lt;/object&gt;&lt;object type=&quot;3&quot; unique_id=&quot;199566&quot;&gt;&lt;property id=&quot;20148&quot; value=&quot;5&quot;/&gt;&lt;property id=&quot;20300&quot; value=&quot;Slide 2 - &amp;quot;Module 4.3: Guidance and Resources for Task Development&amp;quot;&quot;/&gt;&lt;property id=&quot;20307&quot; value=&quot;1678&quot;/&gt;&lt;/object&gt;&lt;object type=&quot;3&quot; unique_id=&quot;199567&quot;&gt;&lt;property id=&quot;20148&quot; value=&quot;5&quot;/&gt;&lt;property id=&quot;20300&quot; value=&quot;Slide 3 - &amp;quot;Module 4.3 Outcomes&amp;quot;&quot;/&gt;&lt;property id=&quot;20307&quot; value=&quot;1654&quot;/&gt;&lt;/object&gt;&lt;object type=&quot;3&quot; unique_id=&quot;199568&quot;&gt;&lt;property id=&quot;20148&quot; value=&quot;5&quot;/&gt;&lt;property id=&quot;20300&quot; value=&quot;Slide 7 - &amp;quot;Resources and Additional Information&amp;quot;&quot;/&gt;&lt;property id=&quot;20307&quot; value=&quot;1687&quot;/&gt;&lt;/object&gt;&lt;object type=&quot;3&quot; unique_id=&quot;199569&quot;&gt;&lt;property id=&quot;20148&quot; value=&quot;5&quot;/&gt;&lt;property id=&quot;20300&quot; value=&quot;Slide 6 - &amp;quot;Resources for Task Development and Evaluation &amp;quot;&quot;/&gt;&lt;property id=&quot;20307&quot; value=&quot;1134&quot;/&gt;&lt;/object&gt;&lt;object type=&quot;3&quot; unique_id=&quot;199572&quot;&gt;&lt;property id=&quot;20148&quot; value=&quot;5&quot;/&gt;&lt;property id=&quot;20300&quot; value=&quot;Slide 8 - &amp;quot;SCILLSS Glossary&amp;quot;&quot;/&gt;&lt;property id=&quot;20307&quot; value=&quot;1688&quot;/&gt;&lt;/object&gt;&lt;object type=&quot;3&quot; unique_id=&quot;199573&quot;&gt;&lt;property id=&quot;20148&quot; value=&quot;5&quot;/&gt;&lt;property id=&quot;20300&quot; value=&quot;Slide 9 - &amp;quot;Resources&amp;quot;&quot;/&gt;&lt;property id=&quot;20307&quot; value=&quot;1689&quot;/&gt;&lt;/object&gt;&lt;object type=&quot;3&quot; unique_id=&quot;199574&quot;&gt;&lt;property id=&quot;20148&quot; value=&quot;5&quot;/&gt;&lt;property id=&quot;20300&quot; value=&quot;Slide 10 - &amp;quot;References&amp;quot;&quot;/&gt;&lt;property id=&quot;20307&quot; value=&quot;1690&quot;/&gt;&lt;/object&gt;&lt;/object&gt;&lt;object type=&quot;8&quot; unique_id=&quot;67179&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2838</Words>
  <Application>Microsoft Office PowerPoint</Application>
  <PresentationFormat>On-screen Show (4:3)</PresentationFormat>
  <Paragraphs>126</Paragraphs>
  <Slides>10</Slides>
  <Notes>10</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10</vt:i4>
      </vt:variant>
    </vt:vector>
  </HeadingPairs>
  <TitlesOfParts>
    <vt:vector size="26" baseType="lpstr">
      <vt:lpstr>Arial</vt:lpstr>
      <vt:lpstr>Calibri</vt:lpstr>
      <vt:lpstr>Calibri Light</vt:lpstr>
      <vt:lpstr>Century Gothic</vt:lpstr>
      <vt:lpstr>Symbol</vt:lpstr>
      <vt:lpstr>Tahoma</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Designing High- Quality Three-Dimensional Science Assessments for Classroom Use</vt:lpstr>
      <vt:lpstr>Module 4.3: Guidance and Resources for Task Development</vt:lpstr>
      <vt:lpstr>Module 4.3 Outcomes</vt:lpstr>
      <vt:lpstr>Guiding Questions for Development of Classroom Science Assessment Tasks</vt:lpstr>
      <vt:lpstr>Strategies for Development of the Classroom Science Assessment Task</vt:lpstr>
      <vt:lpstr>Resources for Task Development and Evaluation </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Kristina Harding</cp:lastModifiedBy>
  <cp:revision>266</cp:revision>
  <dcterms:created xsi:type="dcterms:W3CDTF">2020-12-01T12:42:51Z</dcterms:created>
  <dcterms:modified xsi:type="dcterms:W3CDTF">2020-12-17T21:30:31Z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475E905F-125F-4934-A054-14C53000B9A2</vt:lpwstr>
  </property>
  <property fmtid="{D5CDD505-2E9C-101B-9397-08002B2CF9AE}" pid="3" name="ArticulatePath">
    <vt:lpwstr>Module 4.3</vt:lpwstr>
  </property>
</Properties>
</file>