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2.xml" ContentType="application/vnd.openxmlformats-officedocument.presentationml.notesSlide+xml"/>
  <Override PartName="/ppt/tags/tag21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4.xml" ContentType="application/vnd.openxmlformats-officedocument.presentationml.tags+xml"/>
  <Override PartName="/ppt/notesSlides/notesSlide4.xml" ContentType="application/vnd.openxmlformats-officedocument.presentationml.notesSlide+xml"/>
  <Override PartName="/ppt/tags/tag215.xml" ContentType="application/vnd.openxmlformats-officedocument.presentationml.tags+xml"/>
  <Override PartName="/ppt/notesSlides/notesSlide5.xml" ContentType="application/vnd.openxmlformats-officedocument.presentationml.notesSlide+xml"/>
  <Override PartName="/ppt/tags/tag216.xml" ContentType="application/vnd.openxmlformats-officedocument.presentationml.tags+xml"/>
  <Override PartName="/ppt/notesSlides/notesSlide6.xml" ContentType="application/vnd.openxmlformats-officedocument.presentationml.notesSlide+xml"/>
  <Override PartName="/ppt/tags/tag217.xml" ContentType="application/vnd.openxmlformats-officedocument.presentationml.tags+xml"/>
  <Override PartName="/ppt/notesSlides/notesSlide7.xml" ContentType="application/vnd.openxmlformats-officedocument.presentationml.notesSlide+xml"/>
  <Override PartName="/ppt/tags/tag218.xml" ContentType="application/vnd.openxmlformats-officedocument.presentationml.tags+xml"/>
  <Override PartName="/ppt/notesSlides/notesSlide8.xml" ContentType="application/vnd.openxmlformats-officedocument.presentationml.notesSlide+xml"/>
  <Override PartName="/ppt/tags/tag219.xml" ContentType="application/vnd.openxmlformats-officedocument.presentationml.tags+xml"/>
  <Override PartName="/ppt/notesSlides/notesSlide9.xml" ContentType="application/vnd.openxmlformats-officedocument.presentationml.notesSlide+xml"/>
  <Override PartName="/ppt/tags/tag220.xml" ContentType="application/vnd.openxmlformats-officedocument.presentationml.tags+xml"/>
  <Override PartName="/ppt/notesSlides/notesSlide10.xml" ContentType="application/vnd.openxmlformats-officedocument.presentationml.notesSlide+xml"/>
  <Override PartName="/ppt/tags/tag221.xml" ContentType="application/vnd.openxmlformats-officedocument.presentationml.tags+xml"/>
  <Override PartName="/ppt/notesSlides/notesSlide11.xml" ContentType="application/vnd.openxmlformats-officedocument.presentationml.notesSlide+xml"/>
  <Override PartName="/ppt/tags/tag222.xml" ContentType="application/vnd.openxmlformats-officedocument.presentationml.tags+xml"/>
  <Override PartName="/ppt/notesSlides/notesSlide12.xml" ContentType="application/vnd.openxmlformats-officedocument.presentationml.notesSlide+xml"/>
  <Override PartName="/ppt/tags/tag223.xml" ContentType="application/vnd.openxmlformats-officedocument.presentationml.tags+xml"/>
  <Override PartName="/ppt/notesSlides/notesSlide13.xml" ContentType="application/vnd.openxmlformats-officedocument.presentationml.notesSlide+xml"/>
  <Override PartName="/ppt/tags/tag224.xml" ContentType="application/vnd.openxmlformats-officedocument.presentationml.tags+xml"/>
  <Override PartName="/ppt/notesSlides/notesSlide14.xml" ContentType="application/vnd.openxmlformats-officedocument.presentationml.notesSlide+xml"/>
  <Override PartName="/ppt/tags/tag225.xml" ContentType="application/vnd.openxmlformats-officedocument.presentationml.tags+xml"/>
  <Override PartName="/ppt/notesSlides/notesSlide15.xml" ContentType="application/vnd.openxmlformats-officedocument.presentationml.notesSlide+xml"/>
  <Override PartName="/ppt/tags/tag226.xml" ContentType="application/vnd.openxmlformats-officedocument.presentationml.tags+xml"/>
  <Override PartName="/ppt/notesSlides/notesSlide16.xml" ContentType="application/vnd.openxmlformats-officedocument.presentationml.notesSlide+xml"/>
  <Override PartName="/ppt/tags/tag227.xml" ContentType="application/vnd.openxmlformats-officedocument.presentationml.tags+xml"/>
  <Override PartName="/ppt/notesSlides/notesSlide17.xml" ContentType="application/vnd.openxmlformats-officedocument.presentationml.notesSlide+xml"/>
  <Override PartName="/ppt/tags/tag228.xml" ContentType="application/vnd.openxmlformats-officedocument.presentationml.tags+xml"/>
  <Override PartName="/ppt/notesSlides/notesSlide18.xml" ContentType="application/vnd.openxmlformats-officedocument.presentationml.notesSlide+xml"/>
  <Override PartName="/ppt/tags/tag229.xml" ContentType="application/vnd.openxmlformats-officedocument.presentationml.tags+xml"/>
  <Override PartName="/ppt/notesSlides/notesSlide19.xml" ContentType="application/vnd.openxmlformats-officedocument.presentationml.notesSlide+xml"/>
  <Override PartName="/ppt/tags/tag230.xml" ContentType="application/vnd.openxmlformats-officedocument.presentationml.tags+xml"/>
  <Override PartName="/ppt/notesSlides/notesSlide20.xml" ContentType="application/vnd.openxmlformats-officedocument.presentationml.notesSlide+xml"/>
  <Override PartName="/ppt/tags/tag231.xml" ContentType="application/vnd.openxmlformats-officedocument.presentationml.tags+xml"/>
  <Override PartName="/ppt/notesSlides/notesSlide21.xml" ContentType="application/vnd.openxmlformats-officedocument.presentationml.notesSlide+xml"/>
  <Override PartName="/ppt/tags/tag232.xml" ContentType="application/vnd.openxmlformats-officedocument.presentationml.tags+xml"/>
  <Override PartName="/ppt/notesSlides/notesSlide22.xml" ContentType="application/vnd.openxmlformats-officedocument.presentationml.notesSlide+xml"/>
  <Override PartName="/ppt/tags/tag233.xml" ContentType="application/vnd.openxmlformats-officedocument.presentationml.tags+xml"/>
  <Override PartName="/ppt/notesSlides/notesSlide23.xml" ContentType="application/vnd.openxmlformats-officedocument.presentationml.notesSlide+xml"/>
  <Override PartName="/ppt/tags/tag234.xml" ContentType="application/vnd.openxmlformats-officedocument.presentationml.tags+xml"/>
  <Override PartName="/ppt/notesSlides/notesSlide24.xml" ContentType="application/vnd.openxmlformats-officedocument.presentationml.notesSlide+xml"/>
  <Override PartName="/ppt/tags/tag235.xml" ContentType="application/vnd.openxmlformats-officedocument.presentationml.tags+xml"/>
  <Override PartName="/ppt/notesSlides/notesSlide25.xml" ContentType="application/vnd.openxmlformats-officedocument.presentationml.notesSlide+xml"/>
  <Override PartName="/ppt/tags/tag236.xml" ContentType="application/vnd.openxmlformats-officedocument.presentationml.tags+xml"/>
  <Override PartName="/ppt/notesSlides/notesSlide26.xml" ContentType="application/vnd.openxmlformats-officedocument.presentationml.notesSlide+xml"/>
  <Override PartName="/ppt/tags/tag237.xml" ContentType="application/vnd.openxmlformats-officedocument.presentationml.tags+xml"/>
  <Override PartName="/ppt/notesSlides/notesSlide27.xml" ContentType="application/vnd.openxmlformats-officedocument.presentationml.notesSlide+xml"/>
  <Override PartName="/ppt/tags/tag238.xml" ContentType="application/vnd.openxmlformats-officedocument.presentationml.tags+xml"/>
  <Override PartName="/ppt/notesSlides/notesSlide28.xml" ContentType="application/vnd.openxmlformats-officedocument.presentationml.notesSlide+xml"/>
  <Override PartName="/ppt/tags/tag239.xml" ContentType="application/vnd.openxmlformats-officedocument.presentationml.tags+xml"/>
  <Override PartName="/ppt/notesSlides/notesSlide29.xml" ContentType="application/vnd.openxmlformats-officedocument.presentationml.notesSlide+xml"/>
  <Override PartName="/ppt/tags/tag240.xml" ContentType="application/vnd.openxmlformats-officedocument.presentationml.tags+xml"/>
  <Override PartName="/ppt/notesSlides/notesSlide30.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notesSlides/notesSlide31.xml" ContentType="application/vnd.openxmlformats-officedocument.presentationml.notesSlide+xml"/>
  <Override PartName="/ppt/tags/tag243.xml" ContentType="application/vnd.openxmlformats-officedocument.presentationml.tags+xml"/>
  <Override PartName="/ppt/notesSlides/notesSlide32.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 id="2147483787" r:id="rId6"/>
    <p:sldMasterId id="2147483801" r:id="rId7"/>
    <p:sldMasterId id="2147483814" r:id="rId8"/>
    <p:sldMasterId id="2147483826" r:id="rId9"/>
    <p:sldMasterId id="2147483840" r:id="rId10"/>
  </p:sldMasterIdLst>
  <p:notesMasterIdLst>
    <p:notesMasterId r:id="rId44"/>
  </p:notesMasterIdLst>
  <p:handoutMasterIdLst>
    <p:handoutMasterId r:id="rId45"/>
  </p:handoutMasterIdLst>
  <p:sldIdLst>
    <p:sldId id="1600" r:id="rId11"/>
    <p:sldId id="1601" r:id="rId12"/>
    <p:sldId id="1608" r:id="rId13"/>
    <p:sldId id="1603" r:id="rId14"/>
    <p:sldId id="1683" r:id="rId15"/>
    <p:sldId id="1629" r:id="rId16"/>
    <p:sldId id="1385" r:id="rId17"/>
    <p:sldId id="1607" r:id="rId18"/>
    <p:sldId id="1684" r:id="rId19"/>
    <p:sldId id="1388" r:id="rId20"/>
    <p:sldId id="1685" r:id="rId21"/>
    <p:sldId id="1610" r:id="rId22"/>
    <p:sldId id="1623" r:id="rId23"/>
    <p:sldId id="1624" r:id="rId24"/>
    <p:sldId id="1625" r:id="rId25"/>
    <p:sldId id="1690" r:id="rId26"/>
    <p:sldId id="1626" r:id="rId27"/>
    <p:sldId id="1689" r:id="rId28"/>
    <p:sldId id="1688" r:id="rId29"/>
    <p:sldId id="1687" r:id="rId30"/>
    <p:sldId id="1627" r:id="rId31"/>
    <p:sldId id="1628" r:id="rId32"/>
    <p:sldId id="1611" r:id="rId33"/>
    <p:sldId id="1630" r:id="rId34"/>
    <p:sldId id="1691" r:id="rId35"/>
    <p:sldId id="1631" r:id="rId36"/>
    <p:sldId id="1692" r:id="rId37"/>
    <p:sldId id="1395" r:id="rId38"/>
    <p:sldId id="1392" r:id="rId39"/>
    <p:sldId id="1679" r:id="rId40"/>
    <p:sldId id="1680" r:id="rId41"/>
    <p:sldId id="1681" r:id="rId42"/>
    <p:sldId id="1682" r:id="rId43"/>
  </p:sldIdLst>
  <p:sldSz cx="9144000" cy="6858000" type="screen4x3"/>
  <p:notesSz cx="7102475" cy="9388475"/>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4.4" id="{B5592219-4973-4025-81C4-B321D5AE7A0E}">
          <p14:sldIdLst>
            <p14:sldId id="1600"/>
            <p14:sldId id="1601"/>
            <p14:sldId id="1608"/>
            <p14:sldId id="1603"/>
            <p14:sldId id="1683"/>
            <p14:sldId id="1629"/>
            <p14:sldId id="1385"/>
            <p14:sldId id="1607"/>
            <p14:sldId id="1684"/>
            <p14:sldId id="1388"/>
            <p14:sldId id="1685"/>
            <p14:sldId id="1610"/>
            <p14:sldId id="1623"/>
            <p14:sldId id="1624"/>
            <p14:sldId id="1625"/>
            <p14:sldId id="1690"/>
            <p14:sldId id="1626"/>
            <p14:sldId id="1689"/>
            <p14:sldId id="1688"/>
            <p14:sldId id="1687"/>
            <p14:sldId id="1627"/>
            <p14:sldId id="1628"/>
            <p14:sldId id="1611"/>
            <p14:sldId id="1630"/>
            <p14:sldId id="1691"/>
            <p14:sldId id="1631"/>
            <p14:sldId id="1692"/>
            <p14:sldId id="1395"/>
            <p14:sldId id="1392"/>
            <p14:sldId id="1679"/>
            <p14:sldId id="1680"/>
            <p14:sldId id="1681"/>
            <p14:sldId id="16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26"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102"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141"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66"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4472C4"/>
    <a:srgbClr val="2F5597"/>
    <a:srgbClr val="2F528F"/>
    <a:srgbClr val="8FAADC"/>
    <a:srgbClr val="B4C7E7"/>
    <a:srgbClr val="E9EBF5"/>
    <a:srgbClr val="FFAE00"/>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75441" autoAdjust="0"/>
  </p:normalViewPr>
  <p:slideViewPr>
    <p:cSldViewPr snapToGrid="0">
      <p:cViewPr varScale="1">
        <p:scale>
          <a:sx n="86" d="100"/>
          <a:sy n="86" d="100"/>
        </p:scale>
        <p:origin x="249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8" d="100"/>
        <a:sy n="48" d="100"/>
      </p:scale>
      <p:origin x="0" y="-7304"/>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custT="1"/>
      <dgm:spPr>
        <a:xfrm>
          <a:off x="2076755" y="539859"/>
          <a:ext cx="832221" cy="416067"/>
        </a:xfrm>
        <a:prstGeom prst="rect">
          <a:avLst/>
        </a:prstGeom>
        <a:noFill/>
        <a:ln>
          <a:noFill/>
        </a:ln>
        <a:effectLst/>
      </dgm:spPr>
      <dgm:t>
        <a:bodyPr/>
        <a:lstStyle/>
        <a:p>
          <a:pPr>
            <a:buNone/>
          </a:pPr>
          <a:r>
            <a:rPr lang="en-US" sz="1400" dirty="0">
              <a:solidFill>
                <a:sysClr val="windowText" lastClr="000000">
                  <a:hueOff val="0"/>
                  <a:satOff val="0"/>
                  <a:lumOff val="0"/>
                  <a:alphaOff val="0"/>
                </a:sysClr>
              </a:solidFill>
              <a:latin typeface="Calibri"/>
              <a:ea typeface="+mn-ea"/>
              <a:cs typeface="+mn-cs"/>
            </a:rPr>
            <a:t>Purpose of Rubric Development</a:t>
          </a:r>
        </a:p>
      </dgm:t>
    </dgm:pt>
    <dgm:pt modelId="{06952450-E82B-4EFB-B70C-2E7646ADD29F}" type="parTrans" cxnId="{8F542E02-81D1-4FC6-9D7C-10CA270772E1}">
      <dgm:prSet/>
      <dgm:spPr/>
      <dgm:t>
        <a:bodyPr/>
        <a:lstStyle/>
        <a:p>
          <a:endParaRPr lang="en-US" sz="1600"/>
        </a:p>
      </dgm:t>
    </dgm:pt>
    <dgm:pt modelId="{3C278253-8155-4CD6-B63D-C9C4704D6406}" type="sibTrans" cxnId="{8F542E02-81D1-4FC6-9D7C-10CA270772E1}">
      <dgm:prSet/>
      <dgm:spPr/>
      <dgm:t>
        <a:bodyPr/>
        <a:lstStyle/>
        <a:p>
          <a:endParaRPr lang="en-US" sz="1600"/>
        </a:p>
      </dgm:t>
    </dgm:pt>
    <dgm:pt modelId="{9EF56A78-17BD-4322-9888-F509E07C050B}">
      <dgm:prSet phldrT="[Text]" custT="1"/>
      <dgm:spPr>
        <a:xfrm>
          <a:off x="2076755" y="539859"/>
          <a:ext cx="832221" cy="416067"/>
        </a:xfrm>
        <a:noFill/>
        <a:ln>
          <a:noFill/>
        </a:ln>
        <a:effectLst/>
      </dgm:spPr>
      <dgm:t>
        <a:bodyPr/>
        <a:lstStyle/>
        <a:p>
          <a:pPr>
            <a:buNone/>
          </a:pPr>
          <a:r>
            <a:rPr lang="en-US" sz="1400" dirty="0">
              <a:solidFill>
                <a:sysClr val="windowText" lastClr="000000">
                  <a:hueOff val="0"/>
                  <a:satOff val="0"/>
                  <a:lumOff val="0"/>
                  <a:alphaOff val="0"/>
                </a:sysClr>
              </a:solidFill>
              <a:latin typeface="Calibri"/>
              <a:ea typeface="+mn-ea"/>
              <a:cs typeface="+mn-cs"/>
            </a:rPr>
            <a:t>Steps for Rubric Development</a:t>
          </a:r>
        </a:p>
      </dgm:t>
    </dgm:pt>
    <dgm:pt modelId="{E92739EE-4449-4B89-B4AF-72AEB28C9657}" type="parTrans" cxnId="{65B2A5E9-6F71-4B8C-B301-7232E2C0BC6F}">
      <dgm:prSet/>
      <dgm:spPr/>
      <dgm:t>
        <a:bodyPr/>
        <a:lstStyle/>
        <a:p>
          <a:endParaRPr lang="en-US" sz="1600"/>
        </a:p>
      </dgm:t>
    </dgm:pt>
    <dgm:pt modelId="{9F46B5F6-D2FF-40F4-A98E-A15D09350344}" type="sibTrans" cxnId="{65B2A5E9-6F71-4B8C-B301-7232E2C0BC6F}">
      <dgm:prSet/>
      <dgm:spPr/>
      <dgm:t>
        <a:bodyPr/>
        <a:lstStyle/>
        <a:p>
          <a:endParaRPr lang="en-US" sz="1600"/>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2"/>
      <dgm:spPr>
        <a:xfrm>
          <a:off x="1747503" y="0"/>
          <a:ext cx="1491285" cy="1491436"/>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2" custLinFactNeighborX="1888" custLinFactNeighborY="-6271">
        <dgm:presLayoutVars>
          <dgm:chMax val="1"/>
          <dgm:chPref val="1"/>
          <dgm:bulletEnabled val="1"/>
        </dgm:presLayoutVars>
      </dgm:prSet>
      <dgm:spPr/>
    </dgm:pt>
    <dgm:pt modelId="{BE55775C-C28F-4EF9-B079-A7B2B74BE426}" type="pres">
      <dgm:prSet presAssocID="{9EF56A78-17BD-4322-9888-F509E07C050B}" presName="Accent2" presStyleCnt="0"/>
      <dgm:spPr/>
    </dgm:pt>
    <dgm:pt modelId="{21390618-E7FD-4509-AA9D-AE428EA07941}" type="pres">
      <dgm:prSet presAssocID="{9EF56A78-17BD-4322-9888-F509E07C050B}" presName="Accent" presStyleLbl="node1" presStyleIdx="1" presStyleCnt="2"/>
      <dgm:spPr>
        <a:solidFill>
          <a:srgbClr val="8FAADC"/>
        </a:solidFill>
        <a:ln>
          <a:solidFill>
            <a:srgbClr val="8FAADC"/>
          </a:solidFill>
        </a:ln>
      </dgm:spPr>
    </dgm:pt>
    <dgm:pt modelId="{D97E931B-E80B-41C2-9F60-C7381E222817}" type="pres">
      <dgm:prSet presAssocID="{9EF56A78-17BD-4322-9888-F509E07C050B}" presName="Parent2" presStyleLbl="revTx" presStyleIdx="1" presStyleCnt="2">
        <dgm:presLayoutVars>
          <dgm:chMax val="1"/>
          <dgm:chPref val="1"/>
          <dgm:bulletEnabled val="1"/>
        </dgm:presLayoutVars>
      </dgm:prSet>
      <dgm:spPr>
        <a:prstGeom prst="rect">
          <a:avLst/>
        </a:prstGeom>
      </dgm:spPr>
    </dgm:pt>
  </dgm:ptLst>
  <dgm:cxnLst>
    <dgm:cxn modelId="{8F542E02-81D1-4FC6-9D7C-10CA270772E1}" srcId="{B1EEC8AA-71AD-4540-9D23-3FCA2048F286}" destId="{5D27FFF9-409C-4A79-A399-FCA821CB7B42}" srcOrd="0" destOrd="0" parTransId="{06952450-E82B-4EFB-B70C-2E7646ADD29F}" sibTransId="{3C278253-8155-4CD6-B63D-C9C4704D6406}"/>
    <dgm:cxn modelId="{5B9A754B-F595-4D71-B551-E84D20910C3D}" type="presOf" srcId="{5D27FFF9-409C-4A79-A399-FCA821CB7B42}" destId="{AB0F659E-F97D-4AFE-B45C-CC73CBD4E72A}" srcOrd="0" destOrd="0" presId="urn:microsoft.com/office/officeart/2009/layout/CircleArrowProcess"/>
    <dgm:cxn modelId="{2F3BA185-628D-4768-A411-403261096544}" type="presOf" srcId="{9EF56A78-17BD-4322-9888-F509E07C050B}" destId="{D97E931B-E80B-41C2-9F60-C7381E222817}"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65B2A5E9-6F71-4B8C-B301-7232E2C0BC6F}" srcId="{B1EEC8AA-71AD-4540-9D23-3FCA2048F286}" destId="{9EF56A78-17BD-4322-9888-F509E07C050B}" srcOrd="1" destOrd="0" parTransId="{E92739EE-4449-4B89-B4AF-72AEB28C9657}" sibTransId="{9F46B5F6-D2FF-40F4-A98E-A15D09350344}"/>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 modelId="{5A7E5888-FE71-41F0-B4A2-1E3ADF3FC2A0}" type="presParOf" srcId="{0EDBE3EF-A341-456E-B613-8B2928531C5A}" destId="{BE55775C-C28F-4EF9-B079-A7B2B74BE426}" srcOrd="2" destOrd="0" presId="urn:microsoft.com/office/officeart/2009/layout/CircleArrowProcess"/>
    <dgm:cxn modelId="{8BDFE623-7730-4630-ADF8-1CA2428AE350}" type="presParOf" srcId="{BE55775C-C28F-4EF9-B079-A7B2B74BE426}" destId="{21390618-E7FD-4509-AA9D-AE428EA07941}" srcOrd="0" destOrd="0" presId="urn:microsoft.com/office/officeart/2009/layout/CircleArrowProcess"/>
    <dgm:cxn modelId="{1D7AB9E2-6629-4F7E-BBD0-30FF838AE423}" type="presParOf" srcId="{0EDBE3EF-A341-456E-B613-8B2928531C5A}" destId="{D97E931B-E80B-41C2-9F60-C7381E222817}" srcOrd="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1089396" y="165308"/>
          <a:ext cx="2155456" cy="2155518"/>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1588152" y="907991"/>
          <a:ext cx="1202575" cy="601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Purpose of Rubric Development</a:t>
          </a:r>
        </a:p>
      </dsp:txBody>
      <dsp:txXfrm>
        <a:off x="1588152" y="907991"/>
        <a:ext cx="1202575" cy="601216"/>
      </dsp:txXfrm>
    </dsp:sp>
    <dsp:sp modelId="{21390618-E7FD-4509-AA9D-AE428EA07941}">
      <dsp:nvSpPr>
        <dsp:cNvPr id="0" name=""/>
        <dsp:cNvSpPr/>
      </dsp:nvSpPr>
      <dsp:spPr>
        <a:xfrm>
          <a:off x="644458" y="1546910"/>
          <a:ext cx="1851701" cy="1852484"/>
        </a:xfrm>
        <a:prstGeom prst="blockArc">
          <a:avLst>
            <a:gd name="adj1" fmla="val 0"/>
            <a:gd name="adj2" fmla="val 18900000"/>
            <a:gd name="adj3" fmla="val 12740"/>
          </a:avLst>
        </a:prstGeom>
        <a:solidFill>
          <a:srgbClr val="8FAADC"/>
        </a:solidFill>
        <a:ln w="12700" cap="flat" cmpd="sng" algn="ctr">
          <a:solidFill>
            <a:srgbClr val="8FAAD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E931B-E80B-41C2-9F60-C7381E222817}">
      <dsp:nvSpPr>
        <dsp:cNvPr id="0" name=""/>
        <dsp:cNvSpPr/>
      </dsp:nvSpPr>
      <dsp:spPr>
        <a:xfrm>
          <a:off x="964160" y="2186612"/>
          <a:ext cx="1202575" cy="601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Steps for Rubric Development</a:t>
          </a:r>
        </a:p>
      </dsp:txBody>
      <dsp:txXfrm>
        <a:off x="964160" y="2186612"/>
        <a:ext cx="1202575" cy="60121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023092" y="0"/>
            <a:ext cx="3077739" cy="471054"/>
          </a:xfrm>
          <a:prstGeom prst="rect">
            <a:avLst/>
          </a:prstGeom>
        </p:spPr>
        <p:txBody>
          <a:bodyPr vert="horz" lIns="94225" tIns="47113" rIns="94225" bIns="47113"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023092" y="8917422"/>
            <a:ext cx="3077739" cy="471053"/>
          </a:xfrm>
          <a:prstGeom prst="rect">
            <a:avLst/>
          </a:prstGeom>
        </p:spPr>
        <p:txBody>
          <a:bodyPr vert="horz" lIns="94225" tIns="47113" rIns="94225" bIns="47113"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endParaRPr lang="en-US"/>
          </a:p>
        </p:txBody>
      </p:sp>
      <p:sp>
        <p:nvSpPr>
          <p:cNvPr id="4" name="Slide Image Placeholder 3"/>
          <p:cNvSpPr>
            <a:spLocks noGrp="1" noRot="1" noChangeAspect="1"/>
          </p:cNvSpPr>
          <p:nvPr>
            <p:ph type="sldImg" idx="2"/>
          </p:nvPr>
        </p:nvSpPr>
        <p:spPr>
          <a:xfrm>
            <a:off x="1439863" y="1173163"/>
            <a:ext cx="4222750" cy="3168650"/>
          </a:xfrm>
          <a:prstGeom prst="rect">
            <a:avLst/>
          </a:prstGeom>
          <a:noFill/>
          <a:ln w="12700">
            <a:solidFill>
              <a:prstClr val="black"/>
            </a:solidFill>
          </a:ln>
        </p:spPr>
        <p:txBody>
          <a:bodyPr vert="horz" lIns="94225" tIns="47113" rIns="94225" bIns="47113"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1195388"/>
            <a:ext cx="4297363" cy="3224212"/>
          </a:xfrm>
        </p:spPr>
      </p:sp>
      <p:sp>
        <p:nvSpPr>
          <p:cNvPr id="3" name="Notes Placeholder 2"/>
          <p:cNvSpPr>
            <a:spLocks noGrp="1"/>
          </p:cNvSpPr>
          <p:nvPr>
            <p:ph type="body" idx="1"/>
          </p:nvPr>
        </p:nvSpPr>
        <p:spPr/>
        <p:txBody>
          <a:bodyPr>
            <a:normAutofit/>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Welcome to the last of four </a:t>
            </a:r>
            <a:r>
              <a:rPr lang="en-US" sz="1800" dirty="0">
                <a:effectLst/>
                <a:latin typeface="Calibri" panose="020F0502020204030204" pitchFamily="34" charset="0"/>
                <a:ea typeface="Calibri" panose="020F0502020204030204" pitchFamily="34" charset="0"/>
                <a:cs typeface="Arial" panose="020B0604020202020204" pitchFamily="34" charset="0"/>
              </a:rPr>
              <a:t>chapters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digital</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workbook</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on</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designing</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high-quality</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three-dimensional</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science</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assessment</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tasks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for</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classroom</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use.</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This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workbook</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intended</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to</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help</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educators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design</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and</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evaluate</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tasks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that</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provide</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meaningful</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information</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about</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what</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students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know</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and</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can</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do</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in</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science.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Calibri" panose="020F0502020204030204" pitchFamily="34" charset="0"/>
                <a:cs typeface="Arial" panose="020B0604020202020204" pitchFamily="34" charset="0"/>
              </a:rPr>
              <a:t>This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digital</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workbook</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was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developed</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by</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edCount,</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LLC,</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under</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the</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US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Department</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of Education’s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Enhanced</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Assessment</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Grants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Program,</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CFDA</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84.368A</a:t>
            </a:r>
            <a:r>
              <a:rPr lang="en-US" sz="1800" dirty="0">
                <a:effectLst/>
                <a:latin typeface="Calibri" panose="020F0502020204030204" pitchFamily="34" charset="0"/>
                <a:ea typeface="Times New Roman" panose="02020603050405020304" pitchFamily="18" charset="0"/>
                <a:cs typeface="Arial" panose="020B0604020202020204" pitchFamily="34" charset="0"/>
              </a:rPr>
              <a:t>.</a:t>
            </a:r>
          </a:p>
        </p:txBody>
      </p:sp>
      <p:sp>
        <p:nvSpPr>
          <p:cNvPr id="4" name="Date Placeholder 3"/>
          <p:cNvSpPr>
            <a:spLocks noGrp="1"/>
          </p:cNvSpPr>
          <p:nvPr>
            <p:ph type="dt" idx="10"/>
          </p:nvPr>
        </p:nvSpPr>
        <p:spPr/>
        <p:txBody>
          <a:bodyPr/>
          <a:lstStyle/>
          <a:p>
            <a:pPr marL="0" marR="0" lvl="0" indent="0" algn="r" defTabSz="942253"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42253"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53"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03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sample task for NGSS PE 5-ESS1-2, </a:t>
            </a:r>
            <a:r>
              <a:rPr lang="en-US" sz="1800" i="1" dirty="0">
                <a:effectLst/>
                <a:latin typeface="Calibri" panose="020F0502020204030204" pitchFamily="34" charset="0"/>
                <a:ea typeface="Times New Roman" panose="02020603050405020304" pitchFamily="18" charset="0"/>
                <a:cs typeface="Arial" panose="020B0604020202020204" pitchFamily="34" charset="0"/>
              </a:rPr>
              <a:t>Represent data in graphical displays to reveal patterns of daily changes in the length and direction of shadows, day and night, and the seasonal appearance of some stars in the night sky, </a:t>
            </a:r>
            <a:r>
              <a:rPr lang="en-US" sz="1800" dirty="0">
                <a:effectLst/>
                <a:latin typeface="Calibri" panose="020F0502020204030204" pitchFamily="34" charset="0"/>
                <a:ea typeface="Times New Roman" panose="02020603050405020304" pitchFamily="18" charset="0"/>
                <a:cs typeface="Arial" panose="020B0604020202020204" pitchFamily="34" charset="0"/>
              </a:rPr>
              <a:t>is comprised of two questions or prompts. Please pause the presentation and familiarize yourself with the task and consider the ways in which students would be expected to demonstrate their science learning of the assessed PE and selected KSAs. Notice that the task includes a relatable scenario, clear and necessary graphics, and two different item types, work products, and modes of student response.</a:t>
            </a:r>
          </a:p>
          <a:p>
            <a:endParaRPr lang="en-US" dirty="0"/>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71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First, let’s apply the rubric development process to prompt 1, </a:t>
            </a:r>
            <a:r>
              <a:rPr lang="en-US" sz="1800" i="1" dirty="0">
                <a:effectLst/>
                <a:latin typeface="Calibri" panose="020F0502020204030204" pitchFamily="34" charset="0"/>
                <a:ea typeface="Times New Roman" panose="02020603050405020304" pitchFamily="18" charset="0"/>
                <a:cs typeface="Arial" panose="020B0604020202020204" pitchFamily="34" charset="0"/>
              </a:rPr>
              <a:t>KSA1: Represent data in graphical displays to reveal patterns of daily changes in the length and direction of shadows</a:t>
            </a:r>
            <a:r>
              <a:rPr lang="en-US" sz="1800" dirty="0">
                <a:effectLst/>
                <a:latin typeface="Calibri" panose="020F0502020204030204" pitchFamily="34" charset="0"/>
                <a:ea typeface="Times New Roman" panose="02020603050405020304" pitchFamily="18" charset="0"/>
                <a:cs typeface="Arial" panose="020B0604020202020204" pitchFamily="34" charset="0"/>
              </a:rPr>
              <a:t>. To support the application of step 1, begin to consider what the students are asked to do and what evidence of student learning might look like in their response to the prompt: </a:t>
            </a:r>
            <a:r>
              <a:rPr lang="en-US" sz="1800" i="1" dirty="0">
                <a:effectLst/>
                <a:latin typeface="Calibri" panose="020F0502020204030204" pitchFamily="34" charset="0"/>
                <a:ea typeface="Times New Roman" panose="02020603050405020304" pitchFamily="18" charset="0"/>
                <a:cs typeface="Arial" panose="020B0604020202020204" pitchFamily="34" charset="0"/>
              </a:rPr>
              <a:t>“If the students had completed their drawing at 3 p.m., what would it have looked like? In the space below, include a drawing of what the students would have observed.”</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F472DD1-1C9C-49CC-A8EB-523555D065EE}" type="slidenum">
              <a:rPr lang="en-US" smtClean="0"/>
              <a:t>11</a:t>
            </a:fld>
            <a:endParaRPr lang="en-US"/>
          </a:p>
        </p:txBody>
      </p:sp>
    </p:spTree>
    <p:extLst>
      <p:ext uri="{BB962C8B-B14F-4D97-AF65-F5344CB8AC3E}">
        <p14:creationId xmlns:p14="http://schemas.microsoft.com/office/powerpoint/2010/main" val="2577758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Before we consider step 1, let’s review the format of the information presented on this slide and each subsequent slide to explain the steps in the process. First, beneath the gray heading, which denotes the name of the step, we define the key considerations or activities that you will engage in to complete the step. Then, beneath the black heading, we provide a sample response for the prompt. The sample response reflects the specific evidence or criteria one might consider for the selected KSAs being measured by the prompt for the grade 5 PE, 5-ESS1-2.</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Let’s begin. In step 1, we consider what students are expected to know and do for the selected KSAs that are to be evidenced in their responses to each component of the prompt. </a:t>
            </a:r>
          </a:p>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For prompt 1, consider, what do we want students to notice, reflect, and show in their pictures? Should the response reflect that they understand that</a:t>
            </a:r>
          </a:p>
          <a:p>
            <a:pPr marL="0" marR="0">
              <a:spcBef>
                <a:spcPts val="0"/>
              </a:spcBef>
              <a:spcAft>
                <a:spcPts val="6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the sun moves to the left (west) and down?;</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the shadow moves to the right (east) (or aligns with the sun)?; or</a:t>
            </a:r>
          </a:p>
          <a:p>
            <a:pPr marL="342900" marR="0" lvl="0" indent="-342900">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that the shadow becomes longer as the sun gets closer to the horizon?</a:t>
            </a:r>
          </a:p>
          <a:p>
            <a:pPr marL="342900" marR="0" lvl="0" indent="-342900">
              <a:spcBef>
                <a:spcPts val="0"/>
              </a:spcBef>
              <a:spcAft>
                <a:spcPts val="12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Having a clear understanding of what prior knowledge and science learning you expect students to use to respond to the prompt will support completion of the subsequent steps in the rubric development process.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87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In step 2, we consider key questions to guide the development of the rubric. At this point, we are not actually populating the rubric with response criteria for each score point. Rather, we are formulating answers to questions to support drafting response criteria in the next step. Consider:</a:t>
            </a:r>
          </a:p>
          <a:p>
            <a:pPr marL="228600" marR="0" indent="-228600">
              <a:spcBef>
                <a:spcPts val="0"/>
              </a:spcBef>
              <a:spcAft>
                <a:spcPts val="1200"/>
              </a:spcAft>
              <a:buFont typeface="+mj-lt"/>
              <a:buAutoNum type="arabicPeriod"/>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285750" marR="0" lvl="0" indent="-285750">
              <a:spcBef>
                <a:spcPts val="0"/>
              </a:spcBef>
              <a:spcAft>
                <a:spcPts val="600"/>
              </a:spcAft>
              <a:buFont typeface="+mj-lt"/>
              <a:buAutoNum type="arabicPeriod"/>
              <a:tabLst>
                <a:tab pos="228600" algn="l"/>
              </a:tabLst>
            </a:pPr>
            <a:r>
              <a:rPr lang="en-US" sz="1200" dirty="0">
                <a:effectLst/>
                <a:latin typeface="Calibri" panose="020F0502020204030204" pitchFamily="34" charset="0"/>
                <a:ea typeface="Times New Roman" panose="02020603050405020304" pitchFamily="18" charset="0"/>
                <a:cs typeface="Arial" panose="020B0604020202020204" pitchFamily="34" charset="0"/>
              </a:rPr>
              <a:t>What are the ways students can get this wrong? Where and how are these incorrect responses represented across the score points?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285750" marR="0" lvl="0" indent="-285750">
              <a:spcBef>
                <a:spcPts val="0"/>
              </a:spcBef>
              <a:spcAft>
                <a:spcPts val="600"/>
              </a:spcAft>
              <a:buFont typeface="+mj-lt"/>
              <a:buAutoNum type="arabicPeriod"/>
              <a:tabLst>
                <a:tab pos="228600" algn="l"/>
              </a:tabLst>
            </a:pPr>
            <a:r>
              <a:rPr lang="en-US" sz="1200" dirty="0">
                <a:effectLst/>
                <a:latin typeface="Calibri" panose="020F0502020204030204" pitchFamily="34" charset="0"/>
                <a:ea typeface="Times New Roman" panose="02020603050405020304" pitchFamily="18" charset="0"/>
                <a:cs typeface="Arial" panose="020B0604020202020204" pitchFamily="34" charset="0"/>
              </a:rPr>
              <a:t>What are the challenges in scoring?</a:t>
            </a:r>
          </a:p>
          <a:p>
            <a:pPr marL="285750" marR="0" lvl="0" indent="-285750">
              <a:spcBef>
                <a:spcPts val="0"/>
              </a:spcBef>
              <a:spcAft>
                <a:spcPts val="600"/>
              </a:spcAft>
              <a:buFont typeface="+mj-lt"/>
              <a:buAutoNum type="arabicPeriod"/>
              <a:tabLst>
                <a:tab pos="228600" algn="l"/>
              </a:tabLs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To answer each of these key questions for this prompt, some sample responses could include:</a:t>
            </a:r>
          </a:p>
          <a:p>
            <a:pPr marL="228600" marR="0" indent="-228600">
              <a:spcBef>
                <a:spcPts val="0"/>
              </a:spcBef>
              <a:spcAft>
                <a:spcPts val="600"/>
              </a:spcAft>
              <a:buFont typeface="+mj-lt"/>
              <a:buAutoNum type="arabicPeriod"/>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mj-lt"/>
              <a:buAutoNum type="arabicPeriod"/>
              <a:tabLst>
                <a:tab pos="-228600" algn="l"/>
              </a:tabLst>
            </a:pPr>
            <a:r>
              <a:rPr lang="en-US" sz="1200" dirty="0">
                <a:effectLst/>
                <a:latin typeface="Calibri" panose="020F0502020204030204" pitchFamily="34" charset="0"/>
                <a:ea typeface="Times New Roman" panose="02020603050405020304" pitchFamily="18" charset="0"/>
                <a:cs typeface="Arial" panose="020B0604020202020204" pitchFamily="34" charset="0"/>
              </a:rPr>
              <a:t>Are the criteria equally weighted? If </a:t>
            </a:r>
            <a:r>
              <a:rPr lang="en-US" sz="1200" b="1" dirty="0">
                <a:effectLst/>
                <a:latin typeface="Calibri" panose="020F0502020204030204" pitchFamily="34" charset="0"/>
                <a:ea typeface="Times New Roman" panose="02020603050405020304" pitchFamily="18" charset="0"/>
                <a:cs typeface="Arial" panose="020B0604020202020204" pitchFamily="34" charset="0"/>
              </a:rPr>
              <a:t>not, </a:t>
            </a:r>
            <a:r>
              <a:rPr lang="en-US" sz="1200" dirty="0">
                <a:effectLst/>
                <a:latin typeface="Calibri" panose="020F0502020204030204" pitchFamily="34" charset="0"/>
                <a:ea typeface="Times New Roman" panose="02020603050405020304" pitchFamily="18" charset="0"/>
                <a:cs typeface="Arial" panose="020B0604020202020204" pitchFamily="34" charset="0"/>
              </a:rPr>
              <a:t>what is the priority?</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742950" marR="0" lvl="1" indent="-285750">
              <a:spcBef>
                <a:spcPts val="0"/>
              </a:spcBef>
              <a:spcAft>
                <a:spcPts val="600"/>
              </a:spcAft>
              <a:buFont typeface="+mj-lt"/>
              <a:buAutoNum type="alphaLcPeriod"/>
              <a:tabLst>
                <a:tab pos="228600" algn="l"/>
                <a:tab pos="457200" algn="l"/>
              </a:tabLst>
            </a:pPr>
            <a:r>
              <a:rPr lang="en-US" sz="1200" dirty="0">
                <a:effectLst/>
                <a:latin typeface="Calibri" panose="020F0502020204030204" pitchFamily="34" charset="0"/>
                <a:ea typeface="Times New Roman" panose="02020603050405020304" pitchFamily="18" charset="0"/>
                <a:cs typeface="Arial" panose="020B0604020202020204" pitchFamily="34" charset="0"/>
              </a:rPr>
              <a:t>Is it more important that the shadow is in alignment with the sun? Or that the sun is in the correct place?</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mj-lt"/>
              <a:buAutoNum type="arabicPeriod"/>
              <a:tabLst>
                <a:tab pos="-228600" algn="l"/>
              </a:tabLst>
            </a:pPr>
            <a:r>
              <a:rPr lang="en-US" sz="1200" dirty="0">
                <a:effectLst/>
                <a:latin typeface="Calibri" panose="020F0502020204030204" pitchFamily="34" charset="0"/>
                <a:ea typeface="Times New Roman" panose="02020603050405020304" pitchFamily="18" charset="0"/>
                <a:cs typeface="Arial" panose="020B0604020202020204" pitchFamily="34" charset="0"/>
              </a:rPr>
              <a:t>What are the ways students can get this wrong? Where and how are these incorrect responses represented across the score points?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742950" marR="0" lvl="1" indent="-285750">
              <a:spcBef>
                <a:spcPts val="0"/>
              </a:spcBef>
              <a:spcAft>
                <a:spcPts val="600"/>
              </a:spcAft>
              <a:buFont typeface="+mj-lt"/>
              <a:buAutoNum type="alphaLcPeriod"/>
              <a:tabLst>
                <a:tab pos="228600" algn="l"/>
                <a:tab pos="457200" algn="l"/>
              </a:tabLst>
            </a:pPr>
            <a:r>
              <a:rPr lang="en-US" sz="1200" dirty="0">
                <a:effectLst/>
                <a:latin typeface="Calibri" panose="020F0502020204030204" pitchFamily="34" charset="0"/>
                <a:ea typeface="Times New Roman" panose="02020603050405020304" pitchFamily="18" charset="0"/>
                <a:cs typeface="Arial" panose="020B0604020202020204" pitchFamily="34" charset="0"/>
              </a:rPr>
              <a:t>What happens if they get the sun wrong?</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742950" marR="0" lvl="1" indent="-285750">
              <a:spcBef>
                <a:spcPts val="0"/>
              </a:spcBef>
              <a:spcAft>
                <a:spcPts val="600"/>
              </a:spcAft>
              <a:buFont typeface="+mj-lt"/>
              <a:buAutoNum type="alphaLcPeriod"/>
              <a:tabLst>
                <a:tab pos="228600" algn="l"/>
                <a:tab pos="457200" algn="l"/>
              </a:tabLst>
            </a:pPr>
            <a:r>
              <a:rPr lang="en-US" sz="1200" dirty="0">
                <a:effectLst/>
                <a:latin typeface="Calibri" panose="020F0502020204030204" pitchFamily="34" charset="0"/>
                <a:ea typeface="Times New Roman" panose="02020603050405020304" pitchFamily="18" charset="0"/>
                <a:cs typeface="Arial" panose="020B0604020202020204" pitchFamily="34" charset="0"/>
              </a:rPr>
              <a:t>What happens if they get the shadow wrong?</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mj-lt"/>
              <a:buAutoNum type="arabicPeriod"/>
              <a:tabLst>
                <a:tab pos="-228600" algn="l"/>
              </a:tabLst>
            </a:pPr>
            <a:r>
              <a:rPr lang="en-US" sz="1200" dirty="0">
                <a:effectLst/>
                <a:latin typeface="Calibri" panose="020F0502020204030204" pitchFamily="34" charset="0"/>
                <a:ea typeface="Times New Roman" panose="02020603050405020304" pitchFamily="18" charset="0"/>
                <a:cs typeface="Arial" panose="020B0604020202020204" pitchFamily="34" charset="0"/>
              </a:rPr>
              <a:t>What are the challenges in scoring?</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742950" marR="0" lvl="1" indent="-285750">
              <a:spcBef>
                <a:spcPts val="0"/>
              </a:spcBef>
              <a:spcAft>
                <a:spcPts val="600"/>
              </a:spcAft>
              <a:buFont typeface="+mj-lt"/>
              <a:buAutoNum type="alphaLcPeriod"/>
              <a:tabLst>
                <a:tab pos="228600" algn="l"/>
                <a:tab pos="457200" algn="l"/>
              </a:tabLst>
            </a:pPr>
            <a:r>
              <a:rPr lang="en-US" sz="1200" dirty="0">
                <a:effectLst/>
                <a:latin typeface="Calibri" panose="020F0502020204030204" pitchFamily="34" charset="0"/>
                <a:ea typeface="Times New Roman" panose="02020603050405020304" pitchFamily="18" charset="0"/>
                <a:cs typeface="Arial" panose="020B0604020202020204" pitchFamily="34" charset="0"/>
              </a:rPr>
              <a:t>It may be hard to determine or interpret how stretched out the shadow is in the drawing.</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742950" marR="0" lvl="1" indent="-285750">
              <a:spcBef>
                <a:spcPts val="0"/>
              </a:spcBef>
              <a:spcAft>
                <a:spcPts val="600"/>
              </a:spcAft>
              <a:buFont typeface="+mj-lt"/>
              <a:buAutoNum type="alphaLcPeriod"/>
              <a:tabLst>
                <a:tab pos="228600" algn="l"/>
                <a:tab pos="457200" algn="l"/>
              </a:tabLst>
            </a:pPr>
            <a:r>
              <a:rPr lang="en-US" sz="1200" dirty="0">
                <a:effectLst/>
                <a:latin typeface="Calibri" panose="020F0502020204030204" pitchFamily="34" charset="0"/>
                <a:ea typeface="Times New Roman" panose="02020603050405020304" pitchFamily="18" charset="0"/>
                <a:cs typeface="Arial" panose="020B0604020202020204" pitchFamily="34" charset="0"/>
              </a:rPr>
              <a:t>The tree may not be in the middle of the square.</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br>
              <a:rPr lang="en-US" sz="1200" dirty="0">
                <a:effectLst/>
                <a:latin typeface="Calibri" panose="020F0502020204030204" pitchFamily="34" charset="0"/>
                <a:ea typeface="Times New Roman" panose="02020603050405020304" pitchFamily="18" charset="0"/>
                <a:cs typeface="Arial" panose="020B0604020202020204" pitchFamily="34" charset="0"/>
              </a:rPr>
            </a:b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F472DD1-1C9C-49CC-A8EB-523555D065EE}" type="slidenum">
              <a:rPr lang="en-US" smtClean="0"/>
              <a:t>13</a:t>
            </a:fld>
            <a:endParaRPr lang="en-US"/>
          </a:p>
        </p:txBody>
      </p:sp>
    </p:spTree>
    <p:extLst>
      <p:ext uri="{BB962C8B-B14F-4D97-AF65-F5344CB8AC3E}">
        <p14:creationId xmlns:p14="http://schemas.microsoft.com/office/powerpoint/2010/main" val="1990030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On to step 3! In step 3, we define the criteria or descriptions of a “3” point response and a “0” point response. A score of “0” reflects “no response” (i.e., blank) or an unrelated or off-topic response to the prompt. A score of “3” reflects a high-quality response that provides evidence that students have demonstrated the knowledge, skills, and abilities (KSAs) assessed by the prompt.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Take a moment to examine the criteria for a “3” point response and a “0” point response. The score point “3” criteria are detailed, clear, and concise. It specifies three criteria that must be evidenced in the students’ drawing to show that the sun moves to the left (W) and down, the shadow moves to the right (or aligns with the sun), AND the shadow becomes longer as the sun gets closer to the horizon. The score point “0” identifies that no response or evidence was provided or reflects an unrelated or off-topic response to the prompt. </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14</a:t>
            </a:fld>
            <a:endParaRPr lang="en-US"/>
          </a:p>
        </p:txBody>
      </p:sp>
    </p:spTree>
    <p:extLst>
      <p:ext uri="{BB962C8B-B14F-4D97-AF65-F5344CB8AC3E}">
        <p14:creationId xmlns:p14="http://schemas.microsoft.com/office/powerpoint/2010/main" val="172889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Next, in step 4, the “2” and “1” score point responses are defined based on the response criteria defined for a “0” and “3” point response. We determine the criteria (i.e., cutoffs) for score points “2” and “1” and check these criteria based on the expected range of student responses. Please note that the rubric criteria for prompt 1 can be referenced in the “Rubric Development Guide: Sample Task and Rubric” document in the Resources pod and is also included on the next slide.</a:t>
            </a:r>
          </a:p>
          <a:p>
            <a:pPr marL="0" marR="0">
              <a:spcBef>
                <a:spcPts val="0"/>
              </a:spcBef>
              <a:spcAft>
                <a:spcPts val="1200"/>
              </a:spcAft>
            </a:pP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Given the range of expected student responses, consider and make decisions about how criteria will be defined for the “2” and “1” score points. For this prompt, the following possible student responses can be addressed, and a score point can be assigned.</a:t>
            </a:r>
          </a:p>
          <a:p>
            <a:pPr marL="0" marR="0">
              <a:spcBef>
                <a:spcPts val="0"/>
              </a:spcBef>
              <a:spcAft>
                <a:spcPts val="1200"/>
              </a:spcAft>
            </a:pP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If the shadow looks good (moved to the right and stretched), but the sun isn’t in alignment or isn’t in the correct place – score this as “2.”</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If the sun is in the correct place, but the shadow either doesn’t look stretched out (be generous) or isn’t in the correct place, score this as “2.”</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If the student only draws the sun, or if they only have the position of the shadow, or if they only have the length of the shadow – score this as “1” [It could be argued that the length of the shadow is most important; so if they get that, regardless of anything else, a score of “2” is assigned.].</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15</a:t>
            </a:fld>
            <a:endParaRPr lang="en-US"/>
          </a:p>
        </p:txBody>
      </p:sp>
    </p:spTree>
    <p:extLst>
      <p:ext uri="{BB962C8B-B14F-4D97-AF65-F5344CB8AC3E}">
        <p14:creationId xmlns:p14="http://schemas.microsoft.com/office/powerpoint/2010/main" val="912182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Take a moment to examine the criteria for a “2” point response and a “1” point response.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 score of “2” reflects a response in which the student demonstrates two out of the three criteria. A score of “1” is assigned if a student only addresses one criterion in his or her response. Let’s suppose, for example, the student only draws the correct position of the sun, or only shows the correct position of the shadow, or only shows the correct length of the shadow; this type of response would be scored as a “1.”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Notice that the criteria for score point “2” and “1” shown in bold in the rubric indicates that a student has a partial or some understanding of the KSA by stating that the student’s response includes, respectively, two out of three or one out of three criteria indicated in score point “3.” Based on the nature of the assessed KSA, this approach to differentiating performance, reducing the amount of evidence required to earn a score point, is useful and easily interpreted by the educator.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16</a:t>
            </a:fld>
            <a:endParaRPr lang="en-US"/>
          </a:p>
        </p:txBody>
      </p:sp>
    </p:spTree>
    <p:extLst>
      <p:ext uri="{BB962C8B-B14F-4D97-AF65-F5344CB8AC3E}">
        <p14:creationId xmlns:p14="http://schemas.microsoft.com/office/powerpoint/2010/main" val="589859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step 5, we refine and revise the response criteria for all score points to ensure that the expected range of student responses is addressed for each prompt or question at each score point (or descriptive tag). Please note that the rubric can be referenced in the “Rubric Development Guide: Sample Task and Rubric” document in the Resources pod and is also included on the next slide.</a:t>
            </a:r>
          </a:p>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For this prompt, consider the following questions and what refinement to the rubric would be warranted.</a:t>
            </a:r>
          </a:p>
          <a:p>
            <a:pPr marL="0" marR="0">
              <a:spcBef>
                <a:spcPts val="0"/>
              </a:spcBef>
              <a:spcAft>
                <a:spcPts val="6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What happens if the student only draws a sun? Is it a “0” or a “1”?</a:t>
            </a:r>
          </a:p>
          <a:p>
            <a:pPr marL="342900" marR="0" lvl="0" indent="-342900">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What happens if the sun is to the left, but not down? Or down but not to the left of the 1:00 p.m. drawing?  </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17</a:t>
            </a:fld>
            <a:endParaRPr lang="en-US"/>
          </a:p>
        </p:txBody>
      </p:sp>
    </p:spTree>
    <p:extLst>
      <p:ext uri="{BB962C8B-B14F-4D97-AF65-F5344CB8AC3E}">
        <p14:creationId xmlns:p14="http://schemas.microsoft.com/office/powerpoint/2010/main" val="860971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An example of further refinement of the criteria across all score points is indicated by red font in each of the score points. These refinements support interpretability and consistent application of the rubric to evaluate student responses. Please pause the presentation to review the refinements as compared to the rubric associated with step 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18</a:t>
            </a:fld>
            <a:endParaRPr lang="en-US"/>
          </a:p>
        </p:txBody>
      </p:sp>
    </p:spTree>
    <p:extLst>
      <p:ext uri="{BB962C8B-B14F-4D97-AF65-F5344CB8AC3E}">
        <p14:creationId xmlns:p14="http://schemas.microsoft.com/office/powerpoint/2010/main" val="3506240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Calibri" panose="020F0502020204030204" pitchFamily="34" charset="0"/>
                <a:cs typeface="Arial" panose="020B0604020202020204" pitchFamily="34" charset="0"/>
              </a:rPr>
              <a:t>We acknowledge that this development process is systematic and detailed and may present some new aspects of rubric development for you to incorporate into your practice. Before we apply the process to the second prompt in this task, please stop the presentation and review the steps.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Calibri" panose="020F0502020204030204" pitchFamily="34" charset="0"/>
                <a:cs typeface="Arial" panose="020B0604020202020204" pitchFamily="34" charset="0"/>
              </a:rPr>
              <a:t>When you are ready to resume the presentation, we will model the application of the multi-step process to develop the response criteria for each score point for the second prompt in the grade 5 task for PE 5-ESS1-2.</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Calibri" panose="020F0502020204030204" pitchFamily="34" charset="0"/>
                <a:cs typeface="Arial" panose="020B0604020202020204" pitchFamily="34" charset="0"/>
              </a:rPr>
              <a:t>Click on the presentation to stop and resume the slides as needed.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76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Chapter 4 of this workbook includes a series of six modules. Together these six modules provide an in-depth exploration of the third phase of principled assessment design: development of tasks, rubrics, and exemplars. In this chapter, we focus on translating the unpacking of the three dimensions of a specific performance expectation or indicator and the design elements in the task specifications tool into an assessment task and rubric. We provide opportunities for you to engage in interactive activities and explore and use our design template to complete your own task and rubric, and learn how to apply scoring guidelines for a three-dimensional standard.</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this module, we provide an orientation to the development of rubrics to evaluate three-dimensional science tasks and outline steps you can use to create your task rubric. We provide task rubrics at the elementary, middle, and high school grade bands to illustrate the outcomes of the process as well as resources, key strategies, and guiding questions for completing a rubric.</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71127"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27"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45679"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075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Now, let’s apply the rubric development process to prompt 2, KSA6: </a:t>
            </a:r>
            <a:r>
              <a:rPr lang="en-US" sz="1200" i="1" dirty="0">
                <a:effectLst/>
                <a:latin typeface="Calibri" panose="020F0502020204030204" pitchFamily="34" charset="0"/>
                <a:ea typeface="Times New Roman" panose="02020603050405020304" pitchFamily="18" charset="0"/>
                <a:cs typeface="Arial" panose="020B0604020202020204" pitchFamily="34" charset="0"/>
              </a:rPr>
              <a:t>Use organized data to identify and describe relationships among data sets to reveal patterns of the orbit of Earth around the sun, the orbit of the moon around Earth, or the rotation of Earth about an axis between its North and South poles. </a:t>
            </a:r>
          </a:p>
          <a:p>
            <a:pPr marL="0" marR="0">
              <a:spcBef>
                <a:spcPts val="0"/>
              </a:spcBef>
              <a:spcAft>
                <a:spcPts val="6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To support the application of step 1, begin to consider what the students are asked to do and what evidence of student learning might look like in their response to the prompt: </a:t>
            </a:r>
          </a:p>
          <a:p>
            <a:pPr marL="0" marR="0">
              <a:spcBef>
                <a:spcPts val="0"/>
              </a:spcBef>
              <a:spcAft>
                <a:spcPts val="6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200" i="1" dirty="0">
                <a:effectLst/>
                <a:latin typeface="Calibri" panose="020F0502020204030204" pitchFamily="34" charset="0"/>
                <a:ea typeface="Times New Roman" panose="02020603050405020304" pitchFamily="18" charset="0"/>
                <a:cs typeface="Arial" panose="020B0604020202020204" pitchFamily="34" charset="0"/>
              </a:rPr>
              <a:t>“The next day, the students stood in the same location and recorded the length of the shadows cast by the tree at 10:00 a.m., 1:00 p.m., 3:00 p.m., and 5:00 p.m. The students are told to make a line graph to show the relationship between the time of day and the length of the tree’s shadow. </a:t>
            </a:r>
          </a:p>
          <a:p>
            <a:pPr marL="342900" marR="0" lvl="0" indent="-342900">
              <a:spcBef>
                <a:spcPts val="0"/>
              </a:spcBef>
              <a:spcAft>
                <a:spcPts val="600"/>
              </a:spcAft>
              <a:buFont typeface="Arial" panose="020B0604020202020204" pitchFamily="34" charset="0"/>
              <a:buChar char="●"/>
              <a:tabLst>
                <a:tab pos="457200" algn="l"/>
              </a:tabLst>
            </a:pP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Describe the pattern that would be shown by the students’ line graph.</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tabLst>
                <a:tab pos="685800" algn="l"/>
              </a:tabLst>
            </a:pP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Use the relationship between the length of the shadow, the apparent motion of the sun recorded at different times of day, and information from Figure 1 to support your answer.”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472DD1-1C9C-49CC-A8EB-523555D065E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814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step 1, consider what students are expected to know and do for the selected KSAs. Given that a task includes multiple prompts, what is that you want students to notice, reflect , and show in their responses? What is the evidence you expect to see of their science learning? Pause the presentation and consider what you want students to notice, reflect, and show in their responses to a task related to KSA6: Use organized data to identify and describe relationships among datasets to reveal patterns of the orbit of Earth around the sun, the orbit of the moon around Earth, or the rotation of Earth about an axis between its North and South poles.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Then resume the presentation for some possible key considerations for rubric development specific to KSA6.</a:t>
            </a:r>
          </a:p>
          <a:p>
            <a:endParaRPr lang="en-US" sz="4000" dirty="0"/>
          </a:p>
          <a:p>
            <a:endParaRPr lang="en-US" sz="4000" b="1" i="0" u="none" kern="1200" dirty="0">
              <a:solidFill>
                <a:srgbClr val="0070C0"/>
              </a:solidFill>
              <a:effectLst/>
              <a:latin typeface="+mj-lt"/>
              <a:ea typeface="+mj-ea"/>
              <a:cs typeface="+mj-cs"/>
            </a:endParaRP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875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step 2, consider and determine key questions to guide the development of the rubric. Pause the presentation and consider key questions that you might need to address to guide the development of response criteria for KSA6</a:t>
            </a:r>
            <a:r>
              <a:rPr lang="en-US" sz="1800" b="1" dirty="0">
                <a:effectLst/>
                <a:latin typeface="Calibri" panose="020F0502020204030204" pitchFamily="34" charset="0"/>
                <a:ea typeface="Times New Roman" panose="02020603050405020304" pitchFamily="18" charset="0"/>
                <a:cs typeface="Arial" panose="020B0604020202020204" pitchFamily="34" charset="0"/>
              </a:rPr>
              <a:t>:</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i="1" dirty="0">
                <a:effectLst/>
                <a:latin typeface="Calibri" panose="020F0502020204030204" pitchFamily="34" charset="0"/>
                <a:ea typeface="Times New Roman" panose="02020603050405020304" pitchFamily="18" charset="0"/>
                <a:cs typeface="Arial" panose="020B0604020202020204" pitchFamily="34" charset="0"/>
              </a:rPr>
              <a:t>Use organized data to identify and describe relationships among data sets to reveal patterns of the orbit of Earth around the sun, the orbit of the moon around Earth, or the rotation of Earth about an axis between its North and South poles. </a:t>
            </a:r>
          </a:p>
          <a:p>
            <a:pPr marL="0" marR="0">
              <a:spcBef>
                <a:spcPts val="0"/>
              </a:spcBef>
              <a:spcAft>
                <a:spcPts val="6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Then resume the presentation for some possible key questions you might ask.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923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step 3, the student response criteria for the  “0” and “3” score points are defined. Pause the presentation and consider how you would populate the rubric with response criteria that would clearly differentiate a high-quality from a low-quality performance based on the collected evidence.</a:t>
            </a:r>
          </a:p>
          <a:p>
            <a:pPr marL="0" marR="0">
              <a:spcBef>
                <a:spcPts val="0"/>
              </a:spcBef>
              <a:spcAft>
                <a:spcPts val="6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Then resume the presentation for some suggested student response criteria that would result in the assignment of “0” or “3” score points.</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724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Now in step 4, you need to define the “2” and “1” score point responses. Consider what decisions you would need to make about what those score points would need to address and reflect regarding student performance and evidence of science learning.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r>
              <a:rPr lang="en-US" sz="1800" dirty="0">
                <a:effectLst/>
                <a:latin typeface="Calibri" panose="020F0502020204030204" pitchFamily="34" charset="0"/>
                <a:ea typeface="Times New Roman" panose="02020603050405020304" pitchFamily="18" charset="0"/>
                <a:cs typeface="Arial" panose="020B0604020202020204" pitchFamily="34" charset="0"/>
              </a:rPr>
              <a:t>Then resume the presentation for some possible decisions you need to consider</a:t>
            </a:r>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508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Given those decisions, pause the presentation and consider how you would populate the rubric with response criteria that would clearly differentiate a “2” score point from a “1” score point performance based on the collected evidence.</a:t>
            </a:r>
          </a:p>
          <a:p>
            <a:pPr marL="0" marR="0">
              <a:spcBef>
                <a:spcPts val="0"/>
              </a:spcBef>
              <a:spcAft>
                <a:spcPts val="6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Then resume the presentation for some suggestions for student response criteria that would result in the assignment of two score points or one score point. </a:t>
            </a:r>
          </a:p>
          <a:p>
            <a:pPr marL="0" marR="0">
              <a:spcBef>
                <a:spcPts val="0"/>
              </a:spcBef>
              <a:spcAft>
                <a:spcPts val="6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Note that response criteria have also been added for a score point of three, shown in red on the slide. This is because the decision, “Students might accurately describe the data that would be shown on the graph but might not include a description of the pattern,” </a:t>
            </a:r>
            <a:r>
              <a:rPr lang="en-US" sz="1800" i="1" dirty="0">
                <a:effectLst/>
                <a:latin typeface="Calibri" panose="020F0502020204030204" pitchFamily="34" charset="0"/>
                <a:ea typeface="Times New Roman" panose="02020603050405020304" pitchFamily="18" charset="0"/>
                <a:cs typeface="Arial" panose="020B0604020202020204" pitchFamily="34" charset="0"/>
              </a:rPr>
              <a:t>could</a:t>
            </a:r>
            <a:r>
              <a:rPr lang="en-US" sz="1800" dirty="0">
                <a:effectLst/>
                <a:latin typeface="Calibri" panose="020F0502020204030204" pitchFamily="34" charset="0"/>
                <a:ea typeface="Times New Roman" panose="02020603050405020304" pitchFamily="18" charset="0"/>
                <a:cs typeface="Arial" panose="020B0604020202020204" pitchFamily="34" charset="0"/>
              </a:rPr>
              <a:t> still get a “3.”  In this instance, to distinguish a “2” score point from a “3” score point performance, additional language indicated in red, </a:t>
            </a:r>
            <a:r>
              <a:rPr lang="en-US" sz="1800" i="1" dirty="0">
                <a:effectLst/>
                <a:latin typeface="Calibri" panose="020F0502020204030204" pitchFamily="34" charset="0"/>
                <a:ea typeface="Times New Roman" panose="02020603050405020304" pitchFamily="18" charset="0"/>
                <a:cs typeface="Arial" panose="020B0604020202020204" pitchFamily="34" charset="0"/>
              </a:rPr>
              <a:t>The student provides an accurate description of the pattern of changes in length of shadows throughout a day as Earth rotates on its axis, </a:t>
            </a:r>
            <a:r>
              <a:rPr lang="en-US" sz="1800" dirty="0">
                <a:effectLst/>
                <a:latin typeface="Calibri" panose="020F0502020204030204" pitchFamily="34" charset="0"/>
                <a:ea typeface="Times New Roman" panose="02020603050405020304" pitchFamily="18" charset="0"/>
                <a:cs typeface="Arial" panose="020B0604020202020204" pitchFamily="34" charset="0"/>
              </a:rPr>
              <a:t>is added in step 4. These criteria will be addressed and will be reflected in step five and in the final rubric. </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25</a:t>
            </a:fld>
            <a:endParaRPr lang="en-US"/>
          </a:p>
        </p:txBody>
      </p:sp>
    </p:spTree>
    <p:extLst>
      <p:ext uri="{BB962C8B-B14F-4D97-AF65-F5344CB8AC3E}">
        <p14:creationId xmlns:p14="http://schemas.microsoft.com/office/powerpoint/2010/main" val="3979966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9144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Now that you have defined criteria for each score point, in this final step, you need to check and further clarify or refine the criteria to address the expected range of student responses across all the score points. Then revise the criteria as appropriate. Some considerations are provided that include: </a:t>
            </a:r>
          </a:p>
          <a:p>
            <a:pPr marL="0" marR="91440">
              <a:spcBef>
                <a:spcPts val="0"/>
              </a:spcBef>
              <a:spcAft>
                <a:spcPts val="6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Arial" panose="020B0604020202020204" pitchFamily="34" charset="0"/>
              </a:rPr>
              <a:t>What happens if the student just says the line graph will show a line? </a:t>
            </a:r>
          </a:p>
          <a:p>
            <a:pPr marL="342900" marR="0" lvl="0" indent="-342900">
              <a:spcBef>
                <a:spcPts val="0"/>
              </a:spcBef>
              <a:spcAft>
                <a:spcPts val="600"/>
              </a:spcAft>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Arial" panose="020B0604020202020204" pitchFamily="34" charset="0"/>
              </a:rPr>
              <a:t>What happens if the student only uses Figure 1 to describe the relationships?</a:t>
            </a:r>
          </a:p>
          <a:p>
            <a:pPr marL="342900" marR="0" lvl="0" indent="-342900">
              <a:spcBef>
                <a:spcPts val="0"/>
              </a:spcBef>
              <a:spcAft>
                <a:spcPts val="600"/>
              </a:spcAft>
              <a:buFont typeface="Symbol" panose="05050102010706020507" pitchFamily="18" charset="2"/>
              <a:buChar char=""/>
              <a:tabLst>
                <a:tab pos="457200" algn="l"/>
              </a:tabLs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Please go to the next slide to view a rubric that indicates refinements shown in red with respect to these considerations. </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479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Note that response criteria have been added for a score point of “1,” “2,” and “3” shown in red. With respect to the consideration, What happens if the student just says the line graph will show a line?, additional criteria have been added to score point “1” to reflect this possible student response. Regarding the consideration, What happens if the student only uses Figure 1 to describe the relationships?, additional criteria have been added to score point “2.” The additional criteria in score point “3” addresses the likelihood that some students will attribute the motion of the sun from east to west as the cause for changes in the length of shadows throughout a day. This additional specificity in the rubric supports educators’ interpretations of the qualities of students’ responses that meet the criteria for a score point “3.”</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Please resume the presentation to see the final rubric for 5-ESS1-2. </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27</a:t>
            </a:fld>
            <a:endParaRPr lang="en-US"/>
          </a:p>
        </p:txBody>
      </p:sp>
    </p:spTree>
    <p:extLst>
      <p:ext uri="{BB962C8B-B14F-4D97-AF65-F5344CB8AC3E}">
        <p14:creationId xmlns:p14="http://schemas.microsoft.com/office/powerpoint/2010/main" val="4247744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This slide presents the final rubric for 5-ESS1-2 created by the application of a systematic and detailed multi-step process that results in the definition of response criteria for each prompt at each score point.</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Remember, a primary purpose in developing interpretable and useful rubrics is to provide a tool whereby educators can gain an understanding of where their students are in their science learning of three-dimensional standards. Rubrics must address and detail all ways in which student evidence of learning is collected in the task, which will likely vary from prompt to prompt based on the assessed KSA(s). This approach to rubric development supports educators in their </a:t>
            </a:r>
            <a:r>
              <a:rPr lang="en-US" sz="1800" dirty="0">
                <a:effectLst/>
                <a:latin typeface="Calibri" panose="020F0502020204030204" pitchFamily="34" charset="0"/>
                <a:ea typeface="Calibri" panose="020F0502020204030204" pitchFamily="34" charset="0"/>
                <a:cs typeface="Arial" panose="020B0604020202020204" pitchFamily="34" charset="0"/>
              </a:rPr>
              <a:t>ability to consistently evaluate and interpret student-produced evidence of their learning for selected KSAs aligned to a PE, make accurate inferences about student learning, and determine “next steps” for instruction to address the learning needs of all students.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Additional exemplar rubrics for the elementary, middle school, and high school grade bands can be found in the Resources pod.</a:t>
            </a:r>
          </a:p>
        </p:txBody>
      </p:sp>
      <p:sp>
        <p:nvSpPr>
          <p:cNvPr id="4" name="Slide Number Placeholder 3"/>
          <p:cNvSpPr>
            <a:spLocks noGrp="1"/>
          </p:cNvSpPr>
          <p:nvPr>
            <p:ph type="sldNum" sz="quarter" idx="5"/>
          </p:nvPr>
        </p:nvSpPr>
        <p:spPr/>
        <p:txBody>
          <a:bodyPr/>
          <a:lstStyle/>
          <a:p>
            <a:fld id="{5F472DD1-1C9C-49CC-A8EB-523555D065EE}" type="slidenum">
              <a:rPr lang="en-US" smtClean="0"/>
              <a:t>28</a:t>
            </a:fld>
            <a:endParaRPr lang="en-US"/>
          </a:p>
        </p:txBody>
      </p:sp>
    </p:spTree>
    <p:extLst>
      <p:ext uri="{BB962C8B-B14F-4D97-AF65-F5344CB8AC3E}">
        <p14:creationId xmlns:p14="http://schemas.microsoft.com/office/powerpoint/2010/main" val="2801715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Now that you are familiar with the purpose and components and the five-step process for developing a classroom-based task rubric, we provide some guiding questions to keep in mind before, during, and after rubric development. </a:t>
            </a:r>
          </a:p>
          <a:p>
            <a:pPr marL="0" marR="0">
              <a:spcBef>
                <a:spcPts val="0"/>
              </a:spcBef>
              <a:spcAft>
                <a:spcPts val="6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What is it that you want to understand about your students? </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What evidence do you need for students to demonstrate what they know and can do?</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Where would you need to adjust your instruction in response to student performance of the criteria in the rubric?</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How might you differentiate your instruction based on how many students fall into each score point indicated on the rubric?</a:t>
            </a:r>
          </a:p>
          <a:p>
            <a:pPr marL="342900" marR="0" lvl="0" indent="-342900">
              <a:spcBef>
                <a:spcPts val="0"/>
              </a:spcBef>
              <a:spcAft>
                <a:spcPts val="6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Given that evaluation of student performance is in the service of learning, the development of high-quality rubrics is required so that you gain meaningful, accurate, and actionable information about students’ science learning  generated by high-quality tasks. Rubrics developed using the five-step process foster your ability to get your finger on the pulse about where all of your students are in their science learning and their ability to integrate the three-dimensions to explain a phenomenon or create a design solution.</a:t>
            </a:r>
          </a:p>
          <a:p>
            <a:endParaRPr lang="en-US" sz="12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246B4CAC-DB11-4CB7-A263-05858F2A9686}"/>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9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the previous Chapter 4 modules, we explored the purpose and use of classroom science assessment tasks, and you engaged in an interactive activity to gain a deeper understanding of the elements of a high-quality classroom science assessment task.</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this module, Module 4.4, we begin by considering the purpose and use of classroom-based task rubrics and </a:t>
            </a:r>
            <a:r>
              <a:rPr lang="en-US" sz="1800" dirty="0">
                <a:effectLst/>
                <a:latin typeface="Calibri" panose="020F0502020204030204" pitchFamily="34" charset="0"/>
                <a:ea typeface="Calibri" panose="020F0502020204030204" pitchFamily="34" charset="0"/>
                <a:cs typeface="Arial" panose="020B0604020202020204" pitchFamily="34" charset="0"/>
              </a:rPr>
              <a:t>articulate the criteria and best practices for rubric development. We provide a guided walk-through of the steps for developing a rubric for a classroom assessment task aligned to a NGSS PE.</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244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Finally, we offer additional resources that may be helpful to anyone interested in learning more about the concepts presented in this module. A glossary of terms and our reference list </a:t>
            </a:r>
            <a:r>
              <a:rPr lang="en-US" sz="1800">
                <a:effectLst/>
                <a:latin typeface="Calibri" panose="020F0502020204030204" pitchFamily="34" charset="0"/>
                <a:ea typeface="Times New Roman" panose="02020603050405020304" pitchFamily="18" charset="0"/>
                <a:cs typeface="Arial" panose="020B0604020202020204" pitchFamily="34" charset="0"/>
              </a:rPr>
              <a:t>follow.</a:t>
            </a:r>
          </a:p>
          <a:p>
            <a:pPr marL="0" marR="0">
              <a:spcBef>
                <a:spcPts val="0"/>
              </a:spcBef>
              <a:spcAft>
                <a:spcPts val="1200"/>
              </a:spcAft>
            </a:pPr>
            <a:r>
              <a:rPr lang="en-US" sz="180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r>
              <a:rPr lang="en-US" sz="1800" dirty="0">
                <a:effectLst/>
                <a:latin typeface="Calibri" panose="020F0502020204030204" pitchFamily="34" charset="0"/>
                <a:ea typeface="Times New Roman" panose="02020603050405020304" pitchFamily="18" charset="0"/>
                <a:cs typeface="Arial" panose="020B0604020202020204" pitchFamily="34" charset="0"/>
              </a:rPr>
              <a:t>Thank you for your engagement in this fourth chapter of the SCILLSS digital workbook on designing high-quality three-dimensional science assessment tasks for classroom use</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30</a:t>
            </a:fld>
            <a:endParaRPr lang="en-US"/>
          </a:p>
        </p:txBody>
      </p:sp>
    </p:spTree>
    <p:extLst>
      <p:ext uri="{BB962C8B-B14F-4D97-AF65-F5344CB8AC3E}">
        <p14:creationId xmlns:p14="http://schemas.microsoft.com/office/powerpoint/2010/main" val="1681253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31</a:t>
            </a:fld>
            <a:endParaRPr lang="en-US"/>
          </a:p>
        </p:txBody>
      </p:sp>
    </p:spTree>
    <p:extLst>
      <p:ext uri="{BB962C8B-B14F-4D97-AF65-F5344CB8AC3E}">
        <p14:creationId xmlns:p14="http://schemas.microsoft.com/office/powerpoint/2010/main" val="1858940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32</a:t>
            </a:fld>
            <a:endParaRPr lang="en-US"/>
          </a:p>
        </p:txBody>
      </p:sp>
    </p:spTree>
    <p:extLst>
      <p:ext uri="{BB962C8B-B14F-4D97-AF65-F5344CB8AC3E}">
        <p14:creationId xmlns:p14="http://schemas.microsoft.com/office/powerpoint/2010/main" val="3314331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33</a:t>
            </a:fld>
            <a:endParaRPr lang="en-US"/>
          </a:p>
        </p:txBody>
      </p:sp>
    </p:spTree>
    <p:extLst>
      <p:ext uri="{BB962C8B-B14F-4D97-AF65-F5344CB8AC3E}">
        <p14:creationId xmlns:p14="http://schemas.microsoft.com/office/powerpoint/2010/main" val="2771922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Recall that phase 3 includes the design of the task and rubric. In Module 4.3, we modeled the use of phase 1, the unpacking tool, and phase 2, the task specifications tool to create high-quality multi-dimensional tasks to make students’ thinking visible and promote accessibility for all learners through questions that are fair and equitable. In this module, we further explore the implementation of phase 3 by reviewing </a:t>
            </a:r>
            <a:r>
              <a:rPr lang="en-US" sz="1800" dirty="0">
                <a:effectLst/>
                <a:latin typeface="Calibri" panose="020F0502020204030204" pitchFamily="34" charset="0"/>
                <a:ea typeface="Calibri" panose="020F0502020204030204" pitchFamily="34" charset="0"/>
                <a:cs typeface="Arial" panose="020B0604020202020204" pitchFamily="34" charset="0"/>
              </a:rPr>
              <a:t>the purpose, components, and development of a task rubric using a step-by-step process that results in accurate and consistent evaluations of student performance on each question or prompt of a three-dimensional science task.</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It is important to note that just as consideration of task development is a key focus during the completion of the first and second phases of principled assessment design, so is the consideration of rubric development. It is not an afterthought. An important step in this process is considering how you are going to score the task; therefore, the rubric is developed at the same time as the task. The rubric helps to highlight what you are intending to measure with the task and helps to evaluate whether the task allows students to provide evidence that they have attained the KSAs selected for the task. And we expect that as the KSAs that are being measured become more sophisticated and complex, so do the rubrics.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Let’s talk more about the purpose and components of a rubric for a classroom-based assessment task.</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76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 online Merriam-Webster dictionary lists the first meaning of rubric as “an authoritative rule” and the fourth meaning as “a guide listing specific criteria for grading or scoring academic papers, projects, or tests. “Although educators may use rubrics to assign grades or score papers, our definition of a rubric is tied to a larger purpose, and that is to accurately and consistently evaluate evidence of student understanding to ultimately inform and guide educators’ instructional decisions.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Calibri" panose="020F0502020204030204" pitchFamily="34" charset="0"/>
                <a:cs typeface="Arial" panose="020B0604020202020204" pitchFamily="34" charset="0"/>
              </a:rPr>
              <a:t>A classroom science assessment rubric serves as a tool by which educators can accurately and consistently evaluate evidence of student science learning generated by questions or prompts within a task to determine how instruction may need to be adjusted along an instructional sequence. </a:t>
            </a:r>
            <a:r>
              <a:rPr lang="en-US" sz="1800" dirty="0">
                <a:effectLst/>
                <a:latin typeface="Calibri" panose="020F0502020204030204" pitchFamily="34" charset="0"/>
                <a:ea typeface="Times New Roman" panose="02020603050405020304" pitchFamily="18" charset="0"/>
                <a:cs typeface="Arial" panose="020B0604020202020204" pitchFamily="34" charset="0"/>
              </a:rPr>
              <a:t>Classroom task rubrics are a tool to help educators get their finger on the pulse of what kids know and can do along an implemented instructional pathway. They define the criteria to interpret and evaluate student evidence of learning to properly evaluate what students understand and where they still need support. This allows educators to question and determine how to shape instructional decisions based on students’ performance to improve student learning.</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Rubrics include descriptors for each question or prompt in the assessment task that describe the full range of evidence of student understanding from low to high levels of competency to determine specific areas where students might be performing well or might be struggling. A high-level response is scientifically accurate, complete and coherent, and consistent with the type of evidence gathered, and a low-level response may include misconceptions, is incomplete, or is not accurate.</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Rubrics must address and detail all ways in which student evidence of learning is collected in the task, which will likely vary from question to question based on the assessed KSA(s). This supports educators in their </a:t>
            </a:r>
            <a:r>
              <a:rPr lang="en-US" sz="1800" dirty="0">
                <a:effectLst/>
                <a:latin typeface="Calibri" panose="020F0502020204030204" pitchFamily="34" charset="0"/>
                <a:ea typeface="Calibri" panose="020F0502020204030204" pitchFamily="34" charset="0"/>
                <a:cs typeface="Arial" panose="020B0604020202020204" pitchFamily="34" charset="0"/>
              </a:rPr>
              <a:t>ability to consistently evaluate and interpret student-produced evidence related to each question or prompt, make accurate inferences about student learning, and determine “next steps” for instruction to address the learning needs of all students.</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F472DD1-1C9C-49CC-A8EB-523555D065EE}" type="slidenum">
              <a:rPr lang="en-US" smtClean="0"/>
              <a:t>5</a:t>
            </a:fld>
            <a:endParaRPr lang="en-US"/>
          </a:p>
        </p:txBody>
      </p:sp>
    </p:spTree>
    <p:extLst>
      <p:ext uri="{BB962C8B-B14F-4D97-AF65-F5344CB8AC3E}">
        <p14:creationId xmlns:p14="http://schemas.microsoft.com/office/powerpoint/2010/main" val="107035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Now that we have a working definition of task rubrics, let’s discuss their role and purpose in principled assessment design.</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Rubrics must clearly define the criteria that educators use to accurately and consistently interpret and evaluate student evidence of learning. Given that evaluation of student performance is in the service of learning, rubrics should connect to and reflect the expectations, goals, or intended learning outcomes of instruction. When evaluating student work products containing evidence of the accuracy and depth of students’ science learning, we expect to see a range of student ability reflected in that evidence, and therefore, the rubric must describe criteria to address this range. Criteria or descriptions for each score point must include all aspects of the measured KSAs that will allow for an accurate evaluation of students’ ability to integrate the three-dimensions to explain a phenomenon or create a design solution. Rubrics must allow for the differentiation of a high-quality from a low-quality performance as well as provide specific diagnostic information to inform future instructional decisions. Rubrics can also be a valuable tool for educators to provide feedback to individual students and for students to recognize strengths and weaknesses in their science learning and their ability to demonstrate that learning through a range of work products and responses. </a:t>
            </a:r>
          </a:p>
        </p:txBody>
      </p:sp>
      <p:sp>
        <p:nvSpPr>
          <p:cNvPr id="4" name="Slide Number Placeholder 3"/>
          <p:cNvSpPr>
            <a:spLocks noGrp="1"/>
          </p:cNvSpPr>
          <p:nvPr>
            <p:ph type="sldNum" sz="quarter" idx="5"/>
          </p:nvPr>
        </p:nvSpPr>
        <p:spPr/>
        <p:txBody>
          <a:bodyPr/>
          <a:lstStyle/>
          <a:p>
            <a:fld id="{5F472DD1-1C9C-49CC-A8EB-523555D065EE}" type="slidenum">
              <a:rPr lang="en-US" smtClean="0"/>
              <a:t>6</a:t>
            </a:fld>
            <a:endParaRPr lang="en-US"/>
          </a:p>
        </p:txBody>
      </p:sp>
    </p:spTree>
    <p:extLst>
      <p:ext uri="{BB962C8B-B14F-4D97-AF65-F5344CB8AC3E}">
        <p14:creationId xmlns:p14="http://schemas.microsoft.com/office/powerpoint/2010/main" val="181967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 rubric can be used to evaluate and score a range of student work products, including, but not limited to, a written response, completion of an investigation, a model, a diagram, or a graph. Components of a classroom-based task rubric based on a grade 5 task are highlighted here.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Think of a rubric as a grid with columns and rows that defines the criteria and the level or degree of the quality of student performance. The first column, labeled “question or prompt” in this example, identifies the organizational unit of the content in which the student evidence will be evaluated. It could be at the question or prompt level, or the content could be organized by dimension—SEP, DCI, or CCC. A score scale using numbers, in this example a score point range of “0” to “3”, provides a way to assign a point and quantify the performance based on how well the evidence meets the specific criteria associated with each question or prompt. Note that other labels or descriptive tags could be used to describe or qualify the range of performance, such as beginning, developing, satisfactory, and accomplished. A rating scale provides a way for educators to organize the results to identify more generally the overall performance of the class or strengths and weaknesses of groups of students or individual students. For example, if the results indicate that all students scored a “3” on prompt one, adjustments to instruction may not be warranted, whereas if most students scored a “1”, an educator might further evaluate the curriculum and instructional strategies and materials and adjust the sequence of instruction.</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Response criteria are provided for each question or prompt for each score point. The response criteria serve as evaluative criteria to justify the assignment of a score point. The response criteria provide a clear description of what a response should look like or include to be accurate and complete for each aspect of the assessed KSAs. It is expected given the nature of the assessed KSAs, the response criteria will be stated in such a way that educators can determine the accuracy and the degree to which students sense-make by integrating the three dimensions. The criteria should be easily differentiated across the score scale or descriptive tags, be written in a uniform or parallel manner, and be clear and concise. As the task becomes more complex, and the criteria increase, these considerations become even more critical. Think about additional ways in which the criteria could be structured, for example, using bullets or numbers. This enables the educator to evaluate student evidence of learning against each criterion—scored separately—and thus provide more information about students’ ability and sophistication of understanding related to different aspects of the assessed KSAs. The end goal is that the rubric supports consistent evaluation of student performance based on the criteria stated in the rubric and yields accurate inferences about student understanding and competency of the assessed KSAs.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r>
              <a:rPr lang="en-US" sz="1800" dirty="0">
                <a:effectLst/>
                <a:latin typeface="Calibri" panose="020F0502020204030204" pitchFamily="34" charset="0"/>
                <a:ea typeface="Times New Roman" panose="02020603050405020304" pitchFamily="18" charset="0"/>
                <a:cs typeface="Arial" panose="020B0604020202020204" pitchFamily="34" charset="0"/>
              </a:rPr>
              <a:t>Indeed, there is a lot to consider when developing rubrics. Let’s now look at a multi-step process that will guide the development of high-quality rubrics.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18DC8770-0010-4362-9F40-4107564AA700}"/>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41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 five-step process to support rubric development is shown here. Each step includes a series of questions that will guide the development of the response criteria to be included for each question or prompt for each score point. After briefly discussing each of these steps, we will guide you through the application of each step to create a classroom-based task rubric for a grade 5 task.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step 1, we consider what students are expected to know and do for the selected KSAs that are to be evidenced in their responses to each component of a question or prompt. A clear understanding of what is to be measured is imperative to phase 3 of principled design, just as it is imperative in phases 1 and 2.</a:t>
            </a:r>
          </a:p>
          <a:p>
            <a:pPr marL="0" marR="0">
              <a:spcBef>
                <a:spcPts val="0"/>
              </a:spcBef>
              <a:spcAft>
                <a:spcPts val="1200"/>
              </a:spcAft>
            </a:pP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step 2, we consider key questions to guide the development of the rubric, such as:</a:t>
            </a:r>
          </a:p>
          <a:p>
            <a:pPr marL="0" marR="0">
              <a:spcBef>
                <a:spcPts val="0"/>
              </a:spcBef>
              <a:spcAft>
                <a:spcPts val="600"/>
              </a:spcAft>
            </a:pP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Are the criteria equally weighted? If not, what is the priority?</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What are the ways students can get this wrong? Where and how are these incorrect responses represented across the score points?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What are the challenges in scoring?</a:t>
            </a:r>
          </a:p>
          <a:p>
            <a:pPr marL="342900" marR="0" lvl="0" indent="-342900">
              <a:spcBef>
                <a:spcPts val="0"/>
              </a:spcBef>
              <a:spcAft>
                <a:spcPts val="1200"/>
              </a:spcAft>
              <a:buFont typeface="Symbol" panose="05050102010706020507" pitchFamily="18" charset="2"/>
              <a:buChar char=""/>
            </a:pP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Then in step 3, we define the criteria or descriptions of a “3” point response and a “0” point response working from the outside in. A clear understanding of what a high-quality response looks like and contains creates a benchmark and helps define expectations for lower-quality performances from which other response criteria can be articulated. Similarly, defining what a score point of “0” looks like and does or does not contain helps define the lowest boundary for student performance. </a:t>
            </a:r>
          </a:p>
          <a:p>
            <a:pPr marL="0" marR="0">
              <a:spcBef>
                <a:spcPts val="0"/>
              </a:spcBef>
              <a:spcAft>
                <a:spcPts val="1200"/>
              </a:spcAft>
            </a:pP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Next, in step 4, the “2” and “1” score point responses are defined based on the response criteria defined for a “3” and “0” point response. We determine the criteria (i.e., cutoffs) for score points “2” and “1” and check these criteria based on the expected range of student responses. Remember, a well-written rubric provides criteria that enable the educator to differentiate a high-quality from a low-quality performance, given that we expect to see a range of performance across students. </a:t>
            </a:r>
          </a:p>
          <a:p>
            <a:pPr marL="0" marR="0">
              <a:spcBef>
                <a:spcPts val="0"/>
              </a:spcBef>
              <a:spcAft>
                <a:spcPts val="1200"/>
              </a:spcAft>
            </a:pP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And finally, in step 5, we refine and revise the response criteria for all score points to ensure that the expected range of student responses is addressed for each question or prompt at each score point (or descriptive tag).</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the following series of slides, this multi-step approach is applied to the development of a rubric for a grade 5 task aligned to PE, 5-ESS1-2. Please access the “Rubric Development Guide: Sample Task and Rubric” from the Resources pod for reference as we walk through each step.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85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A sample task aligned to a grade 5 NGSS PE, 5-ESS1-2</a:t>
            </a:r>
            <a:r>
              <a:rPr lang="en-US" sz="1800" i="1" dirty="0">
                <a:effectLst/>
                <a:latin typeface="Calibri" panose="020F0502020204030204" pitchFamily="34" charset="0"/>
                <a:ea typeface="Times New Roman" panose="02020603050405020304" pitchFamily="18" charset="0"/>
                <a:cs typeface="Arial" panose="020B0604020202020204" pitchFamily="34" charset="0"/>
              </a:rPr>
              <a:t>: Represent data in graphical displays to reveal patterns of daily changes in the length and direction of shadows, day and night, and the seasonal appearance of some stars in the night sky,</a:t>
            </a:r>
            <a:r>
              <a:rPr lang="en-US" sz="1800" dirty="0">
                <a:effectLst/>
                <a:latin typeface="Calibri" panose="020F0502020204030204" pitchFamily="34" charset="0"/>
                <a:ea typeface="Times New Roman" panose="02020603050405020304" pitchFamily="18" charset="0"/>
                <a:cs typeface="Arial" panose="020B0604020202020204" pitchFamily="34" charset="0"/>
              </a:rPr>
              <a:t> is the basis for modeling the application of the rubric development process. Two KSAs were selected for this task from the 5-ESS1-2 task specification tool: </a:t>
            </a:r>
            <a:r>
              <a:rPr lang="en-US" sz="1800" i="1" dirty="0">
                <a:effectLst/>
                <a:latin typeface="Calibri" panose="020F0502020204030204" pitchFamily="34" charset="0"/>
                <a:ea typeface="Times New Roman" panose="02020603050405020304" pitchFamily="18" charset="0"/>
                <a:cs typeface="Arial" panose="020B0604020202020204" pitchFamily="34" charset="0"/>
              </a:rPr>
              <a:t>KSA1: Represent data in graphical displays to reveal patterns of daily changes in the length and direction of shadows,</a:t>
            </a:r>
            <a:r>
              <a:rPr lang="en-US" sz="1800" dirty="0">
                <a:effectLst/>
                <a:latin typeface="Calibri" panose="020F0502020204030204" pitchFamily="34" charset="0"/>
                <a:ea typeface="Times New Roman" panose="02020603050405020304" pitchFamily="18" charset="0"/>
                <a:cs typeface="Arial" panose="020B0604020202020204" pitchFamily="34" charset="0"/>
              </a:rPr>
              <a:t> and </a:t>
            </a:r>
            <a:r>
              <a:rPr lang="en-US" sz="1800" i="1" dirty="0">
                <a:effectLst/>
                <a:latin typeface="Calibri" panose="020F0502020204030204" pitchFamily="34" charset="0"/>
                <a:ea typeface="Times New Roman" panose="02020603050405020304" pitchFamily="18" charset="0"/>
                <a:cs typeface="Arial" panose="020B0604020202020204" pitchFamily="34" charset="0"/>
              </a:rPr>
              <a:t>KSA6: Use organized data to identify and describe relationships among data sets to reveal patterns of the orbit of Earth around the sun, the orbit of the moon around Earth, or the rotation of Earth about an axis between its North and South poles. </a:t>
            </a:r>
            <a:r>
              <a:rPr lang="en-US" sz="1800" dirty="0">
                <a:effectLst/>
                <a:latin typeface="Calibri" panose="020F0502020204030204" pitchFamily="34" charset="0"/>
                <a:ea typeface="Times New Roman" panose="02020603050405020304" pitchFamily="18" charset="0"/>
                <a:cs typeface="Arial" panose="020B0604020202020204" pitchFamily="34" charset="0"/>
              </a:rPr>
              <a:t>Please obtain the 5-ESS1-2 unpacking tool, the 5-ESS1-2 task specifications tool, and the 5-ESS1-2 classroom-based science task from the Resources pod for reference.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Let’s take a look at the task.</a:t>
            </a:r>
          </a:p>
          <a:p>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p>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F472DD1-1C9C-49CC-A8EB-523555D065EE}" type="slidenum">
              <a:rPr lang="en-US" smtClean="0"/>
              <a:t>9</a:t>
            </a:fld>
            <a:endParaRPr lang="en-US"/>
          </a:p>
        </p:txBody>
      </p:sp>
    </p:spTree>
    <p:extLst>
      <p:ext uri="{BB962C8B-B14F-4D97-AF65-F5344CB8AC3E}">
        <p14:creationId xmlns:p14="http://schemas.microsoft.com/office/powerpoint/2010/main" val="914110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image" Target="../media/image2.jpeg"/><Relationship Id="rId4"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2.jpeg"/><Relationship Id="rId4"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8" Type="http://schemas.openxmlformats.org/officeDocument/2006/relationships/slideMaster" Target="../slideMasters/slideMaster10.xml"/><Relationship Id="rId3" Type="http://schemas.openxmlformats.org/officeDocument/2006/relationships/tags" Target="../tags/tag189.xml"/><Relationship Id="rId7" Type="http://schemas.openxmlformats.org/officeDocument/2006/relationships/tags" Target="../tags/tag193.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94.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slideMaster" Target="../slideMasters/slideMaster10.xml"/><Relationship Id="rId4" Type="http://schemas.openxmlformats.org/officeDocument/2006/relationships/tags" Target="../tags/tag198.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2.jpeg"/><Relationship Id="rId5" Type="http://schemas.openxmlformats.org/officeDocument/2006/relationships/slideMaster" Target="../slideMasters/slideMaster10.xml"/><Relationship Id="rId4" Type="http://schemas.openxmlformats.org/officeDocument/2006/relationships/tags" Target="../tags/tag20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3.png"/><Relationship Id="rId5" Type="http://schemas.openxmlformats.org/officeDocument/2006/relationships/slideMaster" Target="../slideMasters/slideMaster10.xml"/><Relationship Id="rId4" Type="http://schemas.openxmlformats.org/officeDocument/2006/relationships/tags" Target="../tags/tag20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3.xml"/><Relationship Id="rId5" Type="http://schemas.openxmlformats.org/officeDocument/2006/relationships/tags" Target="../tags/tag41.xml"/><Relationship Id="rId4" Type="http://schemas.openxmlformats.org/officeDocument/2006/relationships/tags" Target="../tags/tag4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3.xml"/><Relationship Id="rId5" Type="http://schemas.openxmlformats.org/officeDocument/2006/relationships/tags" Target="../tags/tag46.xml"/><Relationship Id="rId4"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3.xml"/><Relationship Id="rId4"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4.xml"/><Relationship Id="rId5" Type="http://schemas.openxmlformats.org/officeDocument/2006/relationships/tags" Target="../tags/tag73.xml"/><Relationship Id="rId4" Type="http://schemas.openxmlformats.org/officeDocument/2006/relationships/tags" Target="../tags/tag7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4.xml"/><Relationship Id="rId5" Type="http://schemas.openxmlformats.org/officeDocument/2006/relationships/tags" Target="../tags/tag78.xml"/><Relationship Id="rId4" Type="http://schemas.openxmlformats.org/officeDocument/2006/relationships/tags" Target="../tags/tag77.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Master" Target="../slideMasters/slideMaster4.xml"/><Relationship Id="rId4" Type="http://schemas.openxmlformats.org/officeDocument/2006/relationships/tags" Target="../tags/tag88.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4.xml"/><Relationship Id="rId4" Type="http://schemas.openxmlformats.org/officeDocument/2006/relationships/tags" Target="../tags/tag9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image" Target="../media/image2.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5.xml"/><Relationship Id="rId4" Type="http://schemas.openxmlformats.org/officeDocument/2006/relationships/tags" Target="../tags/tag110.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Master" Target="../slideMasters/slideMaster7.xml"/><Relationship Id="rId4" Type="http://schemas.openxmlformats.org/officeDocument/2006/relationships/tags" Target="../tags/tag139.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2.jpeg"/><Relationship Id="rId5" Type="http://schemas.openxmlformats.org/officeDocument/2006/relationships/slideMaster" Target="../slideMasters/slideMaster7.xml"/><Relationship Id="rId4" Type="http://schemas.openxmlformats.org/officeDocument/2006/relationships/tags" Target="../tags/tag14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3.png"/><Relationship Id="rId5" Type="http://schemas.openxmlformats.org/officeDocument/2006/relationships/slideMaster" Target="../slideMasters/slideMaster7.xml"/><Relationship Id="rId4" Type="http://schemas.openxmlformats.org/officeDocument/2006/relationships/tags" Target="../tags/tag14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Master" Target="../slideMasters/slideMaster8.xml"/><Relationship Id="rId5" Type="http://schemas.openxmlformats.org/officeDocument/2006/relationships/tags" Target="../tags/tag157.xml"/><Relationship Id="rId4" Type="http://schemas.openxmlformats.org/officeDocument/2006/relationships/tags" Target="../tags/tag156.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Master" Target="../slideMasters/slideMaster8.xml"/><Relationship Id="rId5" Type="http://schemas.openxmlformats.org/officeDocument/2006/relationships/tags" Target="../tags/tag162.xml"/><Relationship Id="rId4" Type="http://schemas.openxmlformats.org/officeDocument/2006/relationships/tags" Target="../tags/tag161.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slideMaster" Target="../slideMasters/slideMaster8.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slideMaster" Target="../slideMasters/slideMaster8.xml"/><Relationship Id="rId4" Type="http://schemas.openxmlformats.org/officeDocument/2006/relationships/tags" Target="../tags/tag17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slideMaster" Target="../slideMasters/slideMaster8.xml"/><Relationship Id="rId4" Type="http://schemas.openxmlformats.org/officeDocument/2006/relationships/tags" Target="../tags/tag17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704007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94338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722242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4213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845157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830718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731625" y="6411050"/>
            <a:ext cx="3675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95595"/>
              </a:buClr>
              <a:buSzPts val="4400"/>
              <a:buFont typeface="Calibri"/>
              <a:buNone/>
              <a:defRPr sz="4400" b="0" i="0" u="none" strike="noStrike" cap="none">
                <a:solidFill>
                  <a:srgbClr val="095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95595"/>
              </a:buClr>
              <a:buSzPts val="3200"/>
              <a:buFont typeface="Arial"/>
              <a:buChar char="•"/>
              <a:defRPr sz="3200" b="0" i="0" u="none" strike="noStrike" cap="none">
                <a:solidFill>
                  <a:srgbClr val="095595"/>
                </a:solidFill>
                <a:latin typeface="Calibri"/>
                <a:ea typeface="Calibri"/>
                <a:cs typeface="Calibri"/>
                <a:sym typeface="Calibri"/>
              </a:defRPr>
            </a:lvl1pPr>
            <a:lvl2pPr marL="914400" marR="0" lvl="1" indent="-406400" algn="l" rtl="0">
              <a:lnSpc>
                <a:spcPct val="100000"/>
              </a:lnSpc>
              <a:spcBef>
                <a:spcPts val="560"/>
              </a:spcBef>
              <a:spcAft>
                <a:spcPts val="0"/>
              </a:spcAft>
              <a:buClr>
                <a:srgbClr val="A5A5A5"/>
              </a:buClr>
              <a:buSzPts val="2800"/>
              <a:buFont typeface="Arial"/>
              <a:buChar char="–"/>
              <a:defRPr sz="2800" b="0" i="0" u="none" strike="noStrike" cap="none">
                <a:solidFill>
                  <a:srgbClr val="A5A5A5"/>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A5A5A5"/>
              </a:buClr>
              <a:buSzPts val="2400"/>
              <a:buFont typeface="Arial"/>
              <a:buChar char="•"/>
              <a:defRPr sz="2400" b="0" i="0" u="none" strike="noStrike" cap="none">
                <a:solidFill>
                  <a:srgbClr val="A5A5A5"/>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A5A5A5"/>
              </a:buClr>
              <a:buSzPts val="2000"/>
              <a:buFont typeface="Arial"/>
              <a:buChar char="–"/>
              <a:defRPr sz="2000" b="0" i="0" u="none" strike="noStrike" cap="none">
                <a:solidFill>
                  <a:srgbClr val="A5A5A5"/>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A5A5A5"/>
              </a:buClr>
              <a:buSzPts val="2000"/>
              <a:buFont typeface="Arial"/>
              <a:buChar char="»"/>
              <a:defRPr sz="2000" b="0" i="0" u="none" strike="noStrike" cap="none">
                <a:solidFill>
                  <a:srgbClr val="A5A5A5"/>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983542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95595"/>
              </a:buClr>
              <a:buSzPts val="2400"/>
              <a:buFont typeface="Calibri"/>
              <a:buNone/>
              <a:defRPr sz="4400" b="0" i="0" u="none" strike="noStrike" cap="none">
                <a:solidFill>
                  <a:srgbClr val="095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95595"/>
              </a:buClr>
              <a:buSzPts val="1800"/>
              <a:buFont typeface="Arial"/>
              <a:buChar char="●"/>
              <a:defRPr sz="3200" b="0" i="0" u="none" strike="noStrike" cap="none">
                <a:solidFill>
                  <a:srgbClr val="095595"/>
                </a:solidFill>
                <a:latin typeface="Calibri"/>
                <a:ea typeface="Calibri"/>
                <a:cs typeface="Calibri"/>
                <a:sym typeface="Calibri"/>
              </a:defRPr>
            </a:lvl1pPr>
            <a:lvl2pPr marL="914400" marR="0" lvl="1" indent="-317500" algn="l" rtl="0">
              <a:lnSpc>
                <a:spcPct val="100000"/>
              </a:lnSpc>
              <a:spcBef>
                <a:spcPts val="1600"/>
              </a:spcBef>
              <a:spcAft>
                <a:spcPts val="0"/>
              </a:spcAft>
              <a:buClr>
                <a:srgbClr val="A5A5A5"/>
              </a:buClr>
              <a:buSzPts val="1400"/>
              <a:buFont typeface="Arial"/>
              <a:buChar char="○"/>
              <a:defRPr sz="2800" b="0" i="0" u="none" strike="noStrike" cap="none">
                <a:solidFill>
                  <a:srgbClr val="A5A5A5"/>
                </a:solidFill>
                <a:latin typeface="Calibri"/>
                <a:ea typeface="Calibri"/>
                <a:cs typeface="Calibri"/>
                <a:sym typeface="Calibri"/>
              </a:defRPr>
            </a:lvl2pPr>
            <a:lvl3pPr marL="1371600" marR="0" lvl="2" indent="-317500" algn="l" rtl="0">
              <a:lnSpc>
                <a:spcPct val="100000"/>
              </a:lnSpc>
              <a:spcBef>
                <a:spcPts val="1600"/>
              </a:spcBef>
              <a:spcAft>
                <a:spcPts val="0"/>
              </a:spcAft>
              <a:buClr>
                <a:srgbClr val="A5A5A5"/>
              </a:buClr>
              <a:buSzPts val="1400"/>
              <a:buFont typeface="Arial"/>
              <a:buChar char="■"/>
              <a:defRPr sz="2400" b="0" i="0" u="none" strike="noStrike" cap="none">
                <a:solidFill>
                  <a:srgbClr val="A5A5A5"/>
                </a:solidFill>
                <a:latin typeface="Calibri"/>
                <a:ea typeface="Calibri"/>
                <a:cs typeface="Calibri"/>
                <a:sym typeface="Calibri"/>
              </a:defRPr>
            </a:lvl3pPr>
            <a:lvl4pPr marL="1828800" marR="0" lvl="3" indent="-317500" algn="l" rtl="0">
              <a:lnSpc>
                <a:spcPct val="100000"/>
              </a:lnSpc>
              <a:spcBef>
                <a:spcPts val="1600"/>
              </a:spcBef>
              <a:spcAft>
                <a:spcPts val="0"/>
              </a:spcAft>
              <a:buClr>
                <a:srgbClr val="A5A5A5"/>
              </a:buClr>
              <a:buSzPts val="1400"/>
              <a:buFont typeface="Arial"/>
              <a:buChar char="●"/>
              <a:defRPr sz="2000" b="0" i="0" u="none" strike="noStrike" cap="none">
                <a:solidFill>
                  <a:srgbClr val="A5A5A5"/>
                </a:solidFill>
                <a:latin typeface="Calibri"/>
                <a:ea typeface="Calibri"/>
                <a:cs typeface="Calibri"/>
                <a:sym typeface="Calibri"/>
              </a:defRPr>
            </a:lvl4pPr>
            <a:lvl5pPr marL="2286000" marR="0" lvl="4" indent="-317500" algn="l" rtl="0">
              <a:lnSpc>
                <a:spcPct val="100000"/>
              </a:lnSpc>
              <a:spcBef>
                <a:spcPts val="1600"/>
              </a:spcBef>
              <a:spcAft>
                <a:spcPts val="0"/>
              </a:spcAft>
              <a:buClr>
                <a:srgbClr val="A5A5A5"/>
              </a:buClr>
              <a:buSzPts val="1400"/>
              <a:buFont typeface="Arial"/>
              <a:buChar char="○"/>
              <a:defRPr sz="2000" b="0" i="0" u="none" strike="noStrike" cap="none">
                <a:solidFill>
                  <a:srgbClr val="A5A5A5"/>
                </a:solidFill>
                <a:latin typeface="Calibri"/>
                <a:ea typeface="Calibri"/>
                <a:cs typeface="Calibri"/>
                <a:sym typeface="Calibri"/>
              </a:defRPr>
            </a:lvl5pPr>
            <a:lvl6pPr marL="2743200" marR="0" lvl="5"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1600"/>
              </a:spcBef>
              <a:spcAft>
                <a:spcPts val="160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8595308" y="6333297"/>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47881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Tree>
    <p:extLst>
      <p:ext uri="{BB962C8B-B14F-4D97-AF65-F5344CB8AC3E}">
        <p14:creationId xmlns:p14="http://schemas.microsoft.com/office/powerpoint/2010/main" val="42594800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514337" rtl="0" eaLnBrk="1" latinLnBrk="0" hangingPunct="1">
              <a:lnSpc>
                <a:spcPct val="90000"/>
              </a:lnSpc>
              <a:spcBef>
                <a:spcPct val="0"/>
              </a:spcBef>
              <a:buNone/>
              <a:defRPr lang="en-US" sz="3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85741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5"/>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70"/>
            <a:ext cx="7886700" cy="1500187"/>
          </a:xfrm>
        </p:spPr>
        <p:txBody>
          <a:bodyPr/>
          <a:lstStyle>
            <a:lvl1pPr marL="0" indent="0">
              <a:buNone/>
              <a:defRPr sz="1350">
                <a:solidFill>
                  <a:schemeClr val="tx1">
                    <a:tint val="7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7233066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7"/>
            <a:ext cx="2057400" cy="365125"/>
          </a:xfrm>
          <a:prstGeom prst="rect">
            <a:avLst/>
          </a:prstGeom>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6"/>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2137010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7"/>
            <a:ext cx="2057400" cy="365125"/>
          </a:xfrm>
          <a:prstGeom prst="rect">
            <a:avLst/>
          </a:prstGeom>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0291193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7"/>
            <a:ext cx="2057400" cy="365125"/>
          </a:xfrm>
          <a:prstGeom prst="rect">
            <a:avLst/>
          </a:prstGeom>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0788493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7"/>
            <a:ext cx="2057400" cy="365125"/>
          </a:xfrm>
          <a:prstGeom prst="rect">
            <a:avLst/>
          </a:prstGeom>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5381265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5" name="Date Placeholder 4"/>
          <p:cNvSpPr>
            <a:spLocks noGrp="1"/>
          </p:cNvSpPr>
          <p:nvPr>
            <p:ph type="dt" sz="half" idx="10"/>
          </p:nvPr>
        </p:nvSpPr>
        <p:spPr>
          <a:xfrm>
            <a:off x="628650" y="6356357"/>
            <a:ext cx="2057400" cy="365125"/>
          </a:xfrm>
          <a:prstGeom prst="rect">
            <a:avLst/>
          </a:prstGeom>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553671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5" name="Date Placeholder 4"/>
          <p:cNvSpPr>
            <a:spLocks noGrp="1"/>
          </p:cNvSpPr>
          <p:nvPr>
            <p:ph type="dt" sz="half" idx="10"/>
          </p:nvPr>
        </p:nvSpPr>
        <p:spPr>
          <a:xfrm>
            <a:off x="628650" y="6356357"/>
            <a:ext cx="2057400" cy="365125"/>
          </a:xfrm>
          <a:prstGeom prst="rect">
            <a:avLst/>
          </a:prstGeom>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07823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3321499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7"/>
            <a:ext cx="2057400" cy="365125"/>
          </a:xfrm>
          <a:prstGeom prst="rect">
            <a:avLst/>
          </a:prstGeom>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209672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585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12/18/2020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12/18/2020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12/18/2020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12/18/2020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4749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4800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081883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781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4525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36058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244336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83749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94311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58244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32571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2069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28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a:endParaRPr/>
          </a:p>
        </p:txBody>
      </p:sp>
      <p:sp>
        <p:nvSpPr>
          <p:cNvPr id="36" name="Google Shape;36;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88795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1688381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938711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308916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1" y="6356356"/>
            <a:ext cx="2057400" cy="365125"/>
          </a:xfrm>
          <a:prstGeom prst="rect">
            <a:avLst/>
          </a:prstGeom>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6"/>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217864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172445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82310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1" y="6356356"/>
            <a:ext cx="2057400" cy="365125"/>
          </a:xfrm>
          <a:prstGeom prst="rect">
            <a:avLst/>
          </a:prstGeom>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198481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331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447677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216899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3095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900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380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1443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77458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4078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389540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809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572970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972001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17776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14024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285716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522853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7974098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652635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54079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813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18" Type="http://schemas.openxmlformats.org/officeDocument/2006/relationships/image" Target="../media/image1.emf"/><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tags" Target="../tags/tag180.xml"/><Relationship Id="rId2" Type="http://schemas.openxmlformats.org/officeDocument/2006/relationships/slideLayout" Target="../slideLayouts/slideLayout109.xml"/><Relationship Id="rId16" Type="http://schemas.openxmlformats.org/officeDocument/2006/relationships/tags" Target="../tags/tag17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tags" Target="../tags/tag178.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tags" Target="../tags/tag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tags" Target="../tags/tag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5.xml"/><Relationship Id="rId2" Type="http://schemas.openxmlformats.org/officeDocument/2006/relationships/slideLayout" Target="../slideLayouts/slideLayout25.xml"/><Relationship Id="rId16" Type="http://schemas.openxmlformats.org/officeDocument/2006/relationships/tags" Target="../tags/tag3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3.xml"/><Relationship Id="rId10" Type="http://schemas.openxmlformats.org/officeDocument/2006/relationships/slideLayout" Target="../slideLayouts/slideLayout33.xml"/><Relationship Id="rId19"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64.xml"/><Relationship Id="rId18"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68.xml"/><Relationship Id="rId2" Type="http://schemas.openxmlformats.org/officeDocument/2006/relationships/slideLayout" Target="../slideLayouts/slideLayout37.xml"/><Relationship Id="rId16" Type="http://schemas.openxmlformats.org/officeDocument/2006/relationships/tags" Target="../tags/tag6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66.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ags" Target="../tags/tag96.xml"/><Relationship Id="rId2" Type="http://schemas.openxmlformats.org/officeDocument/2006/relationships/slideLayout" Target="../slideLayouts/slideLayout48.xml"/><Relationship Id="rId16" Type="http://schemas.openxmlformats.org/officeDocument/2006/relationships/tags" Target="../tags/tag9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9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emf"/><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1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ags" Target="../tags/tag121.xml"/><Relationship Id="rId2" Type="http://schemas.openxmlformats.org/officeDocument/2006/relationships/slideLayout" Target="../slideLayouts/slideLayout73.xml"/><Relationship Id="rId16" Type="http://schemas.openxmlformats.org/officeDocument/2006/relationships/tags" Target="../tags/tag12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ags" Target="../tags/tag119.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ags" Target="../tags/tag1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ags" Target="../tags/tag148.xml"/><Relationship Id="rId18" Type="http://schemas.openxmlformats.org/officeDocument/2006/relationships/image" Target="../media/image1.e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17" Type="http://schemas.openxmlformats.org/officeDocument/2006/relationships/tags" Target="../tags/tag152.xml"/><Relationship Id="rId2" Type="http://schemas.openxmlformats.org/officeDocument/2006/relationships/slideLayout" Target="../slideLayouts/slideLayout85.xml"/><Relationship Id="rId16" Type="http://schemas.openxmlformats.org/officeDocument/2006/relationships/tags" Target="../tags/tag151.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150.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ags" Target="../tags/tag1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1.emf"/><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5"/>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675" smtClean="0"/>
              <a:pPr/>
              <a:t>‹#›</a:t>
            </a:fld>
            <a:endParaRPr lang="en-US" sz="675" dirty="0"/>
          </a:p>
        </p:txBody>
      </p:sp>
    </p:spTree>
    <p:extLst>
      <p:ext uri="{BB962C8B-B14F-4D97-AF65-F5344CB8AC3E}">
        <p14:creationId xmlns:p14="http://schemas.microsoft.com/office/powerpoint/2010/main" val="238274522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hdr="0" ftr="0" dt="0"/>
  <p:txStyles>
    <p:titleStyle>
      <a:lvl1pPr algn="l" defTabSz="514337" rtl="0" eaLnBrk="1" latinLnBrk="0" hangingPunct="1">
        <a:lnSpc>
          <a:spcPct val="90000"/>
        </a:lnSpc>
        <a:spcBef>
          <a:spcPct val="0"/>
        </a:spcBef>
        <a:buNone/>
        <a:defRPr lang="en-US" sz="3000" b="1" i="0" u="none" kern="1200" dirty="0">
          <a:solidFill>
            <a:srgbClr val="0070C0"/>
          </a:solidFill>
          <a:effectLst/>
          <a:latin typeface="+mj-lt"/>
          <a:ea typeface="+mj-ea"/>
          <a:cs typeface="Calibri Light"/>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Calibri" panose="020F0502020204030204" pitchFamily="34" charset="0"/>
        <a:buChar char="–"/>
        <a:defRPr sz="1350" b="0" i="0" u="none"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6"/>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8"/>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0" r:id="rId12"/>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6605502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35378704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112455821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44421452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4.emf"/><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20.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2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2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2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2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0.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3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3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3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3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3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3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3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38.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3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40.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2.xml"/><Relationship Id="rId1" Type="http://schemas.openxmlformats.org/officeDocument/2006/relationships/tags" Target="../tags/tag241.xml"/><Relationship Id="rId5" Type="http://schemas.openxmlformats.org/officeDocument/2006/relationships/image" Target="../media/image15.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43.xml"/></Relationships>
</file>

<file path=ppt/slides/_rels/slide33.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hyperlink" Target="https://www.merriam-webster.com/dictionary/rubric" TargetMode="Externa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hyperlink" Target="https://www.achieve.org/our-initiatives/equip/equip" TargetMode="Externa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1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1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099" y="640081"/>
            <a:ext cx="3672839" cy="3538217"/>
          </a:xfrm>
          <a:noFill/>
        </p:spPr>
        <p:txBody>
          <a:bodyPr vert="horz" lIns="91440" tIns="45720" rIns="91440" bIns="45720" rtlCol="0">
            <a:normAutofit/>
          </a:bodyPr>
          <a:lstStyle/>
          <a:p>
            <a:pPr algn="l"/>
            <a:r>
              <a:rPr lang="en-US" sz="3800" dirty="0">
                <a:effectLst/>
              </a:rPr>
              <a:t>Designing High- Quality Three-Dimensional Science Assessments for Classroom Use</a:t>
            </a:r>
          </a:p>
        </p:txBody>
      </p:sp>
      <p:sp>
        <p:nvSpPr>
          <p:cNvPr id="3" name="Subtitle 2"/>
          <p:cNvSpPr>
            <a:spLocks noGrp="1"/>
          </p:cNvSpPr>
          <p:nvPr>
            <p:ph type="subTitle" idx="1"/>
            <p:custDataLst>
              <p:tags r:id="rId3"/>
            </p:custDataLst>
          </p:nvPr>
        </p:nvSpPr>
        <p:spPr>
          <a:xfrm>
            <a:off x="4991099" y="4660903"/>
            <a:ext cx="3672840" cy="1557017"/>
          </a:xfrm>
          <a:noFill/>
        </p:spPr>
        <p:txBody>
          <a:bodyPr vert="horz" lIns="91440" tIns="45720" rIns="91440" bIns="45720" rtlCol="0" anchor="t">
            <a:normAutofit/>
          </a:bodyPr>
          <a:lstStyle/>
          <a:p>
            <a:pPr algn="l"/>
            <a:r>
              <a:rPr lang="en-US" b="1" dirty="0"/>
              <a:t>Chapter 4: Development of Tasks, Rubrics, and Exemplars</a:t>
            </a:r>
            <a:endParaRPr lang="en-US" b="1" dirty="0">
              <a:cs typeface="Calibri"/>
            </a:endParaRPr>
          </a:p>
          <a:p>
            <a:pPr algn="l"/>
            <a:r>
              <a:rPr lang="en-US" b="1" dirty="0">
                <a:cs typeface="Calibri"/>
              </a:rPr>
              <a:t>Module 4.4: Purpose, Steps, and Guidelines for Rubric Development</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7"/>
          <a:stretch>
            <a:fillRect/>
          </a:stretch>
        </p:blipFill>
        <p:spPr>
          <a:xfrm>
            <a:off x="724875" y="1870738"/>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FC7FDB-F0C0-47E6-A336-1954C6C5ED36}"/>
              </a:ext>
            </a:extLst>
          </p:cNvPr>
          <p:cNvSpPr/>
          <p:nvPr/>
        </p:nvSpPr>
        <p:spPr>
          <a:xfrm>
            <a:off x="7943161" y="94745"/>
            <a:ext cx="1131190" cy="80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40860EA-F9CC-4608-8721-07EABCA9D0D2}"/>
              </a:ext>
            </a:extLst>
          </p:cNvPr>
          <p:cNvSpPr/>
          <p:nvPr/>
        </p:nvSpPr>
        <p:spPr>
          <a:xfrm>
            <a:off x="8095561" y="247145"/>
            <a:ext cx="978790" cy="95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C7E9C1B-0A66-45ED-A75C-1A8B85BDF77B}"/>
              </a:ext>
            </a:extLst>
          </p:cNvPr>
          <p:cNvSpPr/>
          <p:nvPr/>
        </p:nvSpPr>
        <p:spPr>
          <a:xfrm>
            <a:off x="4580686" y="6157297"/>
            <a:ext cx="4554627" cy="700704"/>
          </a:xfrm>
          <a:prstGeom prst="rect">
            <a:avLst/>
          </a:prstGeom>
          <a:solidFill>
            <a:schemeClr val="bg1">
              <a:alpha val="50000"/>
            </a:schemeClr>
          </a:solidFill>
          <a:ln>
            <a:solidFill>
              <a:schemeClr val="bg1"/>
            </a:solidFill>
          </a:ln>
        </p:spPr>
        <p:txBody>
          <a:bodyPr wrap="square">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digital workbook on designing high quality three-dimensional science assessment tasks for classroom use was developed by edCount, LLC, under</a:t>
            </a:r>
            <a:b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Enhanced Assessment Grants Program, CFDA 84.368A.</a:t>
            </a:r>
          </a:p>
        </p:txBody>
      </p:sp>
    </p:spTree>
    <p:custDataLst>
      <p:tags r:id="rId1"/>
    </p:custDataLst>
    <p:extLst>
      <p:ext uri="{BB962C8B-B14F-4D97-AF65-F5344CB8AC3E}">
        <p14:creationId xmlns:p14="http://schemas.microsoft.com/office/powerpoint/2010/main" val="341443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2849"/>
            <a:ext cx="548639"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656150"/>
            <a:ext cx="4193090"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99D7D7-9F4C-4823-AB98-D10D67078775}"/>
              </a:ext>
            </a:extLst>
          </p:cNvPr>
          <p:cNvSpPr>
            <a:spLocks noGrp="1"/>
          </p:cNvSpPr>
          <p:nvPr>
            <p:ph type="title"/>
          </p:nvPr>
        </p:nvSpPr>
        <p:spPr>
          <a:xfrm>
            <a:off x="762784" y="829654"/>
            <a:ext cx="3910365" cy="1258087"/>
          </a:xfrm>
        </p:spPr>
        <p:txBody>
          <a:bodyPr anchor="ctr">
            <a:normAutofit/>
          </a:bodyPr>
          <a:lstStyle/>
          <a:p>
            <a:r>
              <a:rPr lang="en-US" sz="3600" dirty="0">
                <a:cs typeface="+mj-cs"/>
              </a:rPr>
              <a:t>Sample Task for NGSS PE 5-ESS1-2</a:t>
            </a:r>
          </a:p>
        </p:txBody>
      </p:sp>
      <p:sp>
        <p:nvSpPr>
          <p:cNvPr id="3" name="Content Placeholder 2">
            <a:extLst>
              <a:ext uri="{FF2B5EF4-FFF2-40B4-BE49-F238E27FC236}">
                <a16:creationId xmlns:a16="http://schemas.microsoft.com/office/drawing/2014/main" id="{DE98097E-4A8F-4ACD-AA10-86143E08AFFF}"/>
              </a:ext>
            </a:extLst>
          </p:cNvPr>
          <p:cNvSpPr>
            <a:spLocks noGrp="1"/>
          </p:cNvSpPr>
          <p:nvPr>
            <p:ph idx="1"/>
          </p:nvPr>
        </p:nvSpPr>
        <p:spPr>
          <a:xfrm>
            <a:off x="401748" y="1533471"/>
            <a:ext cx="4585836" cy="4261680"/>
          </a:xfrm>
        </p:spPr>
        <p:txBody>
          <a:bodyPr anchor="ctr">
            <a:normAutofit/>
          </a:bodyPr>
          <a:lstStyle/>
          <a:p>
            <a:pPr marL="171450" indent="-171450">
              <a:buFont typeface="+mj-lt"/>
              <a:buAutoNum type="arabicPeriod"/>
            </a:pPr>
            <a:r>
              <a:rPr lang="en-US" sz="1200" dirty="0"/>
              <a:t>As part of a fifth-grade science project, students recorded the position of the sun in the sky and the position of  the shadow of a tree at different times of the day. </a:t>
            </a:r>
          </a:p>
          <a:p>
            <a:pPr marL="171450" indent="0">
              <a:buNone/>
            </a:pPr>
            <a:r>
              <a:rPr lang="en-US" sz="1200" dirty="0"/>
              <a:t>The students stood in the same location for each observation. The students were not able to observe the sky at 3 p.m. The drawings the students produced are shown in Figure 1. Student Drawing.</a:t>
            </a:r>
          </a:p>
          <a:p>
            <a:pPr marL="171450" indent="0">
              <a:buNone/>
            </a:pPr>
            <a:r>
              <a:rPr lang="en-US" sz="1200" dirty="0"/>
              <a:t>If the students had completed their drawing at 3 p.m., what would it have looked like? In the space provided, include a drawing of what the students would have observed. </a:t>
            </a:r>
          </a:p>
          <a:p>
            <a:pPr marL="0" indent="0">
              <a:buNone/>
            </a:pPr>
            <a:endParaRPr lang="en-US" sz="1100" dirty="0"/>
          </a:p>
          <a:p>
            <a:pPr marL="0" indent="0">
              <a:buNone/>
            </a:pPr>
            <a:endParaRPr lang="en-US" sz="1100" dirty="0"/>
          </a:p>
          <a:p>
            <a:pPr marL="0" indent="0">
              <a:buNone/>
            </a:pPr>
            <a:endParaRPr lang="en-US" sz="1100" dirty="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92240"/>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A722126-4AA8-41E0-BBCF-E33C133468EA}"/>
              </a:ext>
            </a:extLst>
          </p:cNvPr>
          <p:cNvSpPr txBox="1"/>
          <p:nvPr/>
        </p:nvSpPr>
        <p:spPr>
          <a:xfrm>
            <a:off x="401748" y="4111283"/>
            <a:ext cx="4659282" cy="1917063"/>
          </a:xfrm>
          <a:prstGeom prst="rect">
            <a:avLst/>
          </a:prstGeom>
          <a:noFill/>
        </p:spPr>
        <p:txBody>
          <a:bodyPr wrap="square" rtlCol="0">
            <a:spAutoFit/>
          </a:bodyPr>
          <a:lstStyle/>
          <a:p>
            <a:pPr lvl="1" defTabSz="342900">
              <a:defRPr/>
            </a:pPr>
            <a:endParaRPr lang="en-US" sz="1400" dirty="0">
              <a:solidFill>
                <a:prstClr val="black"/>
              </a:solidFill>
              <a:latin typeface="Calibri" panose="020F0502020204030204"/>
            </a:endParaRPr>
          </a:p>
          <a:p>
            <a:pPr marL="171450" indent="-171450" defTabSz="342900">
              <a:lnSpc>
                <a:spcPct val="80000"/>
              </a:lnSpc>
              <a:spcAft>
                <a:spcPts val="450"/>
              </a:spcAft>
              <a:buFont typeface="+mj-lt"/>
              <a:buAutoNum type="arabicPeriod" startAt="2"/>
              <a:defRPr/>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next day, the students stood in the same location and recorded the length of the shadows cast by the tree at 10:00 a.m., 1:00 p.m., 3:00 p.m., and 5:00 p.m. The students are told to make a line graph to show the relationship between the time of day and the length of the tree’s shadow. </a:t>
            </a:r>
          </a:p>
          <a:p>
            <a:pPr marL="171450" indent="-171450" defTabSz="342900">
              <a:lnSpc>
                <a:spcPct val="80000"/>
              </a:lnSpc>
              <a:spcAft>
                <a:spcPts val="450"/>
              </a:spcAft>
              <a:buFont typeface="Symbol" panose="05050102010706020507" pitchFamily="18" charset="2"/>
              <a:buChar char=""/>
              <a:defRPr/>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Describe the pattern that would be shown by the students’ line graph.</a:t>
            </a:r>
          </a:p>
          <a:p>
            <a:pPr lvl="1" indent="-171450" defTabSz="342900">
              <a:lnSpc>
                <a:spcPct val="80000"/>
              </a:lnSpc>
              <a:spcAft>
                <a:spcPts val="450"/>
              </a:spcAft>
              <a:buFont typeface="Courier New" panose="02070309020205020404" pitchFamily="49" charset="0"/>
              <a:buChar char="o"/>
              <a:defRPr/>
            </a:pP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Use the relationship between the length of the shadow, the apparent motion of the sun as recorded at different times of day, and information from Figure 1 to support your answer.</a:t>
            </a:r>
          </a:p>
        </p:txBody>
      </p:sp>
      <p:pic>
        <p:nvPicPr>
          <p:cNvPr id="17" name="image4.png">
            <a:extLst>
              <a:ext uri="{FF2B5EF4-FFF2-40B4-BE49-F238E27FC236}">
                <a16:creationId xmlns:a16="http://schemas.microsoft.com/office/drawing/2014/main" id="{1583700C-BC56-482E-B89A-7ED56D421447}"/>
              </a:ext>
            </a:extLst>
          </p:cNvPr>
          <p:cNvPicPr/>
          <p:nvPr/>
        </p:nvPicPr>
        <p:blipFill rotWithShape="1">
          <a:blip r:embed="rId4"/>
          <a:srcRect r="3557" b="1"/>
          <a:stretch/>
        </p:blipFill>
        <p:spPr>
          <a:xfrm>
            <a:off x="5233770" y="327496"/>
            <a:ext cx="3737489" cy="4336488"/>
          </a:xfrm>
          <a:prstGeom prst="rect">
            <a:avLst/>
          </a:prstGeom>
        </p:spPr>
      </p:pic>
      <p:pic>
        <p:nvPicPr>
          <p:cNvPr id="19" name="image2.png">
            <a:extLst>
              <a:ext uri="{FF2B5EF4-FFF2-40B4-BE49-F238E27FC236}">
                <a16:creationId xmlns:a16="http://schemas.microsoft.com/office/drawing/2014/main" id="{79E2F1E6-7975-4021-9A77-021DC423E14D}"/>
              </a:ext>
            </a:extLst>
          </p:cNvPr>
          <p:cNvPicPr/>
          <p:nvPr/>
        </p:nvPicPr>
        <p:blipFill>
          <a:blip r:embed="rId5"/>
          <a:stretch>
            <a:fillRect/>
          </a:stretch>
        </p:blipFill>
        <p:spPr>
          <a:xfrm>
            <a:off x="5241917" y="4655534"/>
            <a:ext cx="3851789" cy="1429703"/>
          </a:xfrm>
          <a:prstGeom prst="rect">
            <a:avLst/>
          </a:prstGeom>
        </p:spPr>
      </p:pic>
    </p:spTree>
    <p:custDataLst>
      <p:tags r:id="rId1"/>
    </p:custDataLst>
    <p:extLst>
      <p:ext uri="{BB962C8B-B14F-4D97-AF65-F5344CB8AC3E}">
        <p14:creationId xmlns:p14="http://schemas.microsoft.com/office/powerpoint/2010/main" val="71846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2849"/>
            <a:ext cx="548639" cy="673460"/>
            <a:chOff x="3940602" y="308034"/>
            <a:chExt cx="2116791" cy="3428999"/>
          </a:xfrm>
          <a:solidFill>
            <a:schemeClr val="accent4"/>
          </a:solidFill>
        </p:grpSpPr>
        <p:sp>
          <p:nvSpPr>
            <p:cNvPr id="39" name="Rectangle 3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656150"/>
            <a:ext cx="4193090"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16EAE6-4D0E-46B7-9369-C5B28D007544}"/>
              </a:ext>
            </a:extLst>
          </p:cNvPr>
          <p:cNvSpPr>
            <a:spLocks noGrp="1"/>
          </p:cNvSpPr>
          <p:nvPr>
            <p:ph type="title"/>
          </p:nvPr>
        </p:nvSpPr>
        <p:spPr>
          <a:xfrm>
            <a:off x="782723" y="873940"/>
            <a:ext cx="3696218" cy="1035781"/>
          </a:xfrm>
        </p:spPr>
        <p:txBody>
          <a:bodyPr anchor="ctr">
            <a:normAutofit/>
          </a:bodyPr>
          <a:lstStyle/>
          <a:p>
            <a:r>
              <a:rPr lang="en-US" dirty="0">
                <a:cs typeface="+mj-cs"/>
              </a:rPr>
              <a:t>Prompt 1: KSA1</a:t>
            </a:r>
            <a:endParaRPr lang="en-US" dirty="0"/>
          </a:p>
        </p:txBody>
      </p:sp>
      <p:sp>
        <p:nvSpPr>
          <p:cNvPr id="3" name="Content Placeholder 2">
            <a:extLst>
              <a:ext uri="{FF2B5EF4-FFF2-40B4-BE49-F238E27FC236}">
                <a16:creationId xmlns:a16="http://schemas.microsoft.com/office/drawing/2014/main" id="{533BD609-EA97-40CD-AEF3-6BD1342C6BE5}"/>
              </a:ext>
            </a:extLst>
          </p:cNvPr>
          <p:cNvSpPr>
            <a:spLocks noGrp="1"/>
          </p:cNvSpPr>
          <p:nvPr>
            <p:ph idx="1"/>
          </p:nvPr>
        </p:nvSpPr>
        <p:spPr>
          <a:xfrm>
            <a:off x="828277" y="2611470"/>
            <a:ext cx="3743722" cy="3357040"/>
          </a:xfrm>
        </p:spPr>
        <p:txBody>
          <a:bodyPr anchor="ctr">
            <a:normAutofit/>
          </a:bodyPr>
          <a:lstStyle/>
          <a:p>
            <a:pPr marL="257175" indent="-257175">
              <a:spcBef>
                <a:spcPts val="0"/>
              </a:spcBef>
              <a:spcAft>
                <a:spcPts val="600"/>
              </a:spcAft>
              <a:buFont typeface="+mj-lt"/>
              <a:buAutoNum type="arabicPeriod"/>
            </a:pPr>
            <a:r>
              <a:rPr lang="en-US" sz="1500" dirty="0">
                <a:latin typeface="Calibri" panose="020F0502020204030204" pitchFamily="34" charset="0"/>
                <a:ea typeface="Calibri" panose="020F0502020204030204" pitchFamily="34" charset="0"/>
              </a:rPr>
              <a:t>As part of a fifth-grade science project, students recorded the position of the sun in the sky and the position of the shadow of a tree at different times of the day. </a:t>
            </a:r>
          </a:p>
          <a:p>
            <a:pPr marL="300034" lvl="1" indent="0">
              <a:spcBef>
                <a:spcPts val="0"/>
              </a:spcBef>
              <a:spcAft>
                <a:spcPts val="900"/>
              </a:spcAft>
              <a:buNone/>
            </a:pPr>
            <a:r>
              <a:rPr lang="en-US" sz="1500" dirty="0">
                <a:effectLst/>
                <a:latin typeface="Calibri" panose="020F0502020204030204" pitchFamily="34" charset="0"/>
                <a:ea typeface="Calibri" panose="020F0502020204030204" pitchFamily="34" charset="0"/>
              </a:rPr>
              <a:t>The students stood in the same location for each observation. The students were not able to observe the sky at 3 p.m. The drawings the students produced are shown in Figure 1. Student Drawing. </a:t>
            </a:r>
          </a:p>
          <a:p>
            <a:pPr marL="300034" lvl="1" indent="0">
              <a:spcBef>
                <a:spcPts val="0"/>
              </a:spcBef>
              <a:spcAft>
                <a:spcPts val="900"/>
              </a:spcAft>
              <a:buNone/>
            </a:pPr>
            <a:r>
              <a:rPr lang="en-US" sz="1500" dirty="0">
                <a:latin typeface="Calibri" panose="020F0502020204030204" pitchFamily="34" charset="0"/>
              </a:rPr>
              <a:t>If the students had completed their drawing at 3 p.m., what would it have looked like? In the space provided, include a drawing of what the students would have observed. </a:t>
            </a:r>
          </a:p>
          <a:p>
            <a:pPr marL="171450">
              <a:spcBef>
                <a:spcPts val="0"/>
              </a:spcBef>
              <a:spcAft>
                <a:spcPts val="900"/>
              </a:spcAft>
            </a:pPr>
            <a:endParaRPr lang="en-US" sz="1500" dirty="0">
              <a:latin typeface="Calibri" panose="020F0502020204030204" pitchFamily="34" charset="0"/>
              <a:ea typeface="Calibri" panose="020F0502020204030204" pitchFamily="34" charset="0"/>
            </a:endParaRPr>
          </a:p>
          <a:p>
            <a:pPr marL="171450">
              <a:spcBef>
                <a:spcPts val="0"/>
              </a:spcBef>
              <a:spcAft>
                <a:spcPts val="900"/>
              </a:spcAft>
            </a:pPr>
            <a:endParaRPr lang="en-US" sz="1500" dirty="0">
              <a:latin typeface="Calibri" panose="020F0502020204030204" pitchFamily="34" charset="0"/>
              <a:ea typeface="Calibri" panose="020F0502020204030204" pitchFamily="34" charset="0"/>
            </a:endParaRPr>
          </a:p>
          <a:p>
            <a:pPr marL="0" indent="0">
              <a:buNone/>
            </a:pPr>
            <a:endParaRPr lang="en-US" sz="1500" dirty="0"/>
          </a:p>
        </p:txBody>
      </p:sp>
      <p:cxnSp>
        <p:nvCxnSpPr>
          <p:cNvPr id="45" name="Straight Connector 4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92240"/>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9" name="image4.png">
            <a:extLst>
              <a:ext uri="{FF2B5EF4-FFF2-40B4-BE49-F238E27FC236}">
                <a16:creationId xmlns:a16="http://schemas.microsoft.com/office/drawing/2014/main" id="{A2AA2E83-E299-4260-A020-5BDE767A4F46}"/>
              </a:ext>
            </a:extLst>
          </p:cNvPr>
          <p:cNvPicPr/>
          <p:nvPr/>
        </p:nvPicPr>
        <p:blipFill rotWithShape="1">
          <a:blip r:embed="rId4"/>
          <a:srcRect r="3557" b="1"/>
          <a:stretch/>
        </p:blipFill>
        <p:spPr>
          <a:xfrm>
            <a:off x="5004763" y="1399579"/>
            <a:ext cx="3737489" cy="4336488"/>
          </a:xfrm>
          <a:prstGeom prst="rect">
            <a:avLst/>
          </a:prstGeom>
        </p:spPr>
      </p:pic>
      <p:pic>
        <p:nvPicPr>
          <p:cNvPr id="20" name="image2.png">
            <a:extLst>
              <a:ext uri="{FF2B5EF4-FFF2-40B4-BE49-F238E27FC236}">
                <a16:creationId xmlns:a16="http://schemas.microsoft.com/office/drawing/2014/main" id="{666E642E-5CC5-4575-86E1-D9053ED97373}"/>
              </a:ext>
            </a:extLst>
          </p:cNvPr>
          <p:cNvPicPr/>
          <p:nvPr/>
        </p:nvPicPr>
        <p:blipFill rotWithShape="1">
          <a:blip r:embed="rId5"/>
          <a:srcRect b="6664"/>
          <a:stretch/>
        </p:blipFill>
        <p:spPr>
          <a:xfrm>
            <a:off x="1140480" y="5283085"/>
            <a:ext cx="3532670" cy="1096449"/>
          </a:xfrm>
          <a:prstGeom prst="rect">
            <a:avLst/>
          </a:prstGeom>
        </p:spPr>
      </p:pic>
      <p:pic>
        <p:nvPicPr>
          <p:cNvPr id="6" name="Picture 5">
            <a:extLst>
              <a:ext uri="{FF2B5EF4-FFF2-40B4-BE49-F238E27FC236}">
                <a16:creationId xmlns:a16="http://schemas.microsoft.com/office/drawing/2014/main" id="{05757949-D032-466F-99BA-14109E98ED33}"/>
              </a:ext>
            </a:extLst>
          </p:cNvPr>
          <p:cNvPicPr>
            <a:picLocks noChangeAspect="1"/>
          </p:cNvPicPr>
          <p:nvPr/>
        </p:nvPicPr>
        <p:blipFill>
          <a:blip r:embed="rId6"/>
          <a:stretch>
            <a:fillRect/>
          </a:stretch>
        </p:blipFill>
        <p:spPr>
          <a:xfrm>
            <a:off x="8110537" y="199429"/>
            <a:ext cx="809625" cy="800100"/>
          </a:xfrm>
          <a:prstGeom prst="rect">
            <a:avLst/>
          </a:prstGeom>
        </p:spPr>
      </p:pic>
    </p:spTree>
    <p:custDataLst>
      <p:tags r:id="rId1"/>
    </p:custDataLst>
    <p:extLst>
      <p:ext uri="{BB962C8B-B14F-4D97-AF65-F5344CB8AC3E}">
        <p14:creationId xmlns:p14="http://schemas.microsoft.com/office/powerpoint/2010/main" val="389769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12CE-ECA1-4D1F-90CE-2A9B42BCFE3E}"/>
              </a:ext>
            </a:extLst>
          </p:cNvPr>
          <p:cNvSpPr>
            <a:spLocks noGrp="1"/>
          </p:cNvSpPr>
          <p:nvPr>
            <p:ph type="title"/>
          </p:nvPr>
        </p:nvSpPr>
        <p:spPr>
          <a:xfrm>
            <a:off x="178537" y="260350"/>
            <a:ext cx="7822463" cy="857250"/>
          </a:xfrm>
        </p:spPr>
        <p:txBody>
          <a:bodyPr>
            <a:normAutofit/>
          </a:bodyPr>
          <a:lstStyle/>
          <a:p>
            <a:r>
              <a:rPr lang="en-US" dirty="0">
                <a:cs typeface="+mj-cs"/>
              </a:rPr>
              <a:t>Rubric Development Step 1: Prompt 1 </a:t>
            </a:r>
          </a:p>
        </p:txBody>
      </p:sp>
      <p:sp>
        <p:nvSpPr>
          <p:cNvPr id="26" name="Rectangle 25">
            <a:extLst>
              <a:ext uri="{FF2B5EF4-FFF2-40B4-BE49-F238E27FC236}">
                <a16:creationId xmlns:a16="http://schemas.microsoft.com/office/drawing/2014/main" id="{8ED8BC6C-01D3-4B33-BDC4-15BEA1945CCA}"/>
              </a:ext>
            </a:extLst>
          </p:cNvPr>
          <p:cNvSpPr/>
          <p:nvPr/>
        </p:nvSpPr>
        <p:spPr>
          <a:xfrm>
            <a:off x="2644617" y="1570060"/>
            <a:ext cx="6193846" cy="1656864"/>
          </a:xfrm>
          <a:prstGeom prst="rect">
            <a:avLst/>
          </a:prstGeom>
          <a:solidFill>
            <a:schemeClr val="bg1"/>
          </a:solidFill>
        </p:spPr>
        <p:txBody>
          <a:bodyPr wrap="square">
            <a:spAutoFit/>
          </a:bodyPr>
          <a:lstStyle/>
          <a:p>
            <a:pPr defTabSz="342900">
              <a:spcBef>
                <a:spcPts val="900"/>
              </a:spcBef>
              <a:spcAft>
                <a:spcPts val="225"/>
              </a:spcAft>
            </a:pPr>
            <a:r>
              <a:rPr lang="en-US" sz="2000" b="1" i="1" dirty="0">
                <a:solidFill>
                  <a:srgbClr val="7F7F7F"/>
                </a:solidFill>
                <a:latin typeface="Calibri" panose="020F0502020204030204"/>
              </a:rPr>
              <a:t>Step 1. Key Considerations for Rubric Development</a:t>
            </a:r>
          </a:p>
          <a:p>
            <a:pPr defTabSz="342900">
              <a:spcAft>
                <a:spcPts val="450"/>
              </a:spcAft>
            </a:pPr>
            <a:r>
              <a:rPr lang="en-US" sz="2000" dirty="0">
                <a:solidFill>
                  <a:srgbClr val="000000"/>
                </a:solidFill>
                <a:latin typeface="Calibri" panose="020F0502020204030204"/>
                <a:ea typeface="Calibri" panose="020F0502020204030204" pitchFamily="34" charset="0"/>
              </a:rPr>
              <a:t>First, consider what students are expected to know and do (KSAs) that are to be evidenced in the student’s response to each component of a prompt. It is expected that a task will include multiple prompts.</a:t>
            </a:r>
            <a:endParaRPr lang="en-US" sz="2000" b="1" dirty="0">
              <a:solidFill>
                <a:prstClr val="black"/>
              </a:solidFill>
              <a:latin typeface="Calibri" panose="020F0502020204030204"/>
            </a:endParaRPr>
          </a:p>
        </p:txBody>
      </p:sp>
      <p:sp>
        <p:nvSpPr>
          <p:cNvPr id="5" name="Freeform: Shape 4">
            <a:extLst>
              <a:ext uri="{FF2B5EF4-FFF2-40B4-BE49-F238E27FC236}">
                <a16:creationId xmlns:a16="http://schemas.microsoft.com/office/drawing/2014/main" id="{3C8FBD52-DA2D-48BA-973E-F43F4B3D4DBE}"/>
              </a:ext>
            </a:extLst>
          </p:cNvPr>
          <p:cNvSpPr/>
          <p:nvPr/>
        </p:nvSpPr>
        <p:spPr>
          <a:xfrm>
            <a:off x="305537" y="2486004"/>
            <a:ext cx="1768318" cy="188599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endParaRPr lang="en-US" sz="1200" dirty="0">
              <a:solidFill>
                <a:prstClr val="white"/>
              </a:solidFill>
              <a:latin typeface="Calibri" panose="020F0502020204030204"/>
            </a:endParaRPr>
          </a:p>
          <a:p>
            <a:pPr algn="ctr" defTabSz="300038">
              <a:lnSpc>
                <a:spcPct val="90000"/>
              </a:lnSpc>
              <a:spcBef>
                <a:spcPct val="0"/>
              </a:spcBef>
              <a:spcAft>
                <a:spcPct val="35000"/>
              </a:spcAft>
            </a:pPr>
            <a:r>
              <a:rPr lang="en-US" sz="1600" dirty="0">
                <a:solidFill>
                  <a:prstClr val="white"/>
                </a:solidFill>
                <a:latin typeface="Calibri" panose="020F0502020204030204"/>
              </a:rPr>
              <a:t>Step 1. Key Considerations for Rubric Development</a:t>
            </a:r>
          </a:p>
        </p:txBody>
      </p:sp>
      <p:sp>
        <p:nvSpPr>
          <p:cNvPr id="4" name="TextBox 3">
            <a:extLst>
              <a:ext uri="{FF2B5EF4-FFF2-40B4-BE49-F238E27FC236}">
                <a16:creationId xmlns:a16="http://schemas.microsoft.com/office/drawing/2014/main" id="{F7762589-7668-438E-AA53-020241AC0961}"/>
              </a:ext>
            </a:extLst>
          </p:cNvPr>
          <p:cNvSpPr txBox="1"/>
          <p:nvPr/>
        </p:nvSpPr>
        <p:spPr>
          <a:xfrm>
            <a:off x="2644617" y="3226924"/>
            <a:ext cx="5902483" cy="2785378"/>
          </a:xfrm>
          <a:prstGeom prst="rect">
            <a:avLst/>
          </a:prstGeom>
          <a:noFill/>
        </p:spPr>
        <p:txBody>
          <a:bodyPr wrap="square" rtlCol="0">
            <a:spAutoFit/>
          </a:bodyPr>
          <a:lstStyle/>
          <a:p>
            <a:pPr defTabSz="342900"/>
            <a:r>
              <a:rPr lang="en-US" sz="2000" b="1" dirty="0">
                <a:solidFill>
                  <a:prstClr val="black"/>
                </a:solidFill>
                <a:latin typeface="Calibri" panose="020F0502020204030204"/>
              </a:rPr>
              <a:t>Step 1. Sample Response for Prompt 1</a:t>
            </a:r>
          </a:p>
          <a:p>
            <a:pPr defTabSz="342900">
              <a:spcAft>
                <a:spcPts val="600"/>
              </a:spcAft>
            </a:pPr>
            <a:r>
              <a:rPr lang="en-US" sz="2000" dirty="0">
                <a:solidFill>
                  <a:srgbClr val="000000"/>
                </a:solidFill>
                <a:latin typeface="Calibri" panose="020F0502020204030204"/>
                <a:ea typeface="Calibri" panose="020F0502020204030204" pitchFamily="34" charset="0"/>
              </a:rPr>
              <a:t>For prompt 1, consider: What do we want students to notice, reflect, and show in their pictures?</a:t>
            </a:r>
            <a:endParaRPr lang="en-US" sz="2000" dirty="0">
              <a:solidFill>
                <a:prstClr val="black"/>
              </a:solidFill>
              <a:latin typeface="Calibri" panose="020F0502020204030204"/>
              <a:ea typeface="Calibri" panose="020F0502020204030204" pitchFamily="34" charset="0"/>
            </a:endParaRPr>
          </a:p>
          <a:p>
            <a:pPr marL="228600" indent="-228600" defTabSz="342900">
              <a:spcAft>
                <a:spcPts val="600"/>
              </a:spcAft>
              <a:buFont typeface="Arial" panose="020B0604020202020204" pitchFamily="34" charset="0"/>
              <a:buChar char="•"/>
            </a:pPr>
            <a:r>
              <a:rPr lang="en-US" sz="2000" dirty="0">
                <a:solidFill>
                  <a:srgbClr val="000000"/>
                </a:solidFill>
                <a:latin typeface="Calibri" panose="020F0502020204030204"/>
                <a:ea typeface="Noto Sans Symbols"/>
                <a:cs typeface="Noto Sans Symbols"/>
              </a:rPr>
              <a:t>The sun moves to the left (W) and down.</a:t>
            </a:r>
            <a:endParaRPr lang="en-US" sz="2000" dirty="0">
              <a:solidFill>
                <a:prstClr val="black"/>
              </a:solidFill>
              <a:latin typeface="Calibri" panose="020F0502020204030204"/>
              <a:ea typeface="Noto Sans Symbols"/>
              <a:cs typeface="Noto Sans Symbols"/>
            </a:endParaRPr>
          </a:p>
          <a:p>
            <a:pPr marL="228600" indent="-228600" defTabSz="342900">
              <a:spcAft>
                <a:spcPts val="600"/>
              </a:spcAft>
              <a:buFont typeface="Arial" panose="020B0604020202020204" pitchFamily="34" charset="0"/>
              <a:buChar char="•"/>
            </a:pPr>
            <a:r>
              <a:rPr lang="en-US" sz="2000" dirty="0">
                <a:solidFill>
                  <a:srgbClr val="000000"/>
                </a:solidFill>
                <a:latin typeface="Calibri" panose="020F0502020204030204"/>
                <a:ea typeface="Noto Sans Symbols"/>
                <a:cs typeface="Noto Sans Symbols"/>
              </a:rPr>
              <a:t>The shadow moves to the right (E) (or aligns with the sun).</a:t>
            </a:r>
            <a:endParaRPr lang="en-US" sz="2000" dirty="0">
              <a:solidFill>
                <a:prstClr val="black"/>
              </a:solidFill>
              <a:latin typeface="Calibri" panose="020F0502020204030204"/>
              <a:ea typeface="Noto Sans Symbols"/>
              <a:cs typeface="Noto Sans Symbols"/>
            </a:endParaRPr>
          </a:p>
          <a:p>
            <a:pPr marL="228600" indent="-228600" defTabSz="342900">
              <a:spcAft>
                <a:spcPts val="600"/>
              </a:spcAft>
              <a:buFont typeface="Arial" panose="020B0604020202020204" pitchFamily="34" charset="0"/>
              <a:buChar char="•"/>
            </a:pPr>
            <a:r>
              <a:rPr lang="en-US" sz="2000" dirty="0">
                <a:solidFill>
                  <a:srgbClr val="000000"/>
                </a:solidFill>
                <a:latin typeface="Calibri" panose="020F0502020204030204"/>
                <a:ea typeface="Noto Sans Symbols"/>
                <a:cs typeface="Noto Sans Symbols"/>
              </a:rPr>
              <a:t>The shadow becomes longer as the sun gets closer to the horizon.</a:t>
            </a:r>
            <a:endParaRPr lang="en-US" sz="2000" dirty="0">
              <a:solidFill>
                <a:prstClr val="black"/>
              </a:solidFill>
              <a:latin typeface="Calibri" panose="020F0502020204030204"/>
              <a:ea typeface="Noto Sans Symbols"/>
              <a:cs typeface="Noto Sans Symbols"/>
            </a:endParaRPr>
          </a:p>
        </p:txBody>
      </p:sp>
    </p:spTree>
    <p:custDataLst>
      <p:tags r:id="rId1"/>
    </p:custDataLst>
    <p:extLst>
      <p:ext uri="{BB962C8B-B14F-4D97-AF65-F5344CB8AC3E}">
        <p14:creationId xmlns:p14="http://schemas.microsoft.com/office/powerpoint/2010/main" val="104651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B702-BBCD-45A6-B96D-8703A54BE866}"/>
              </a:ext>
            </a:extLst>
          </p:cNvPr>
          <p:cNvSpPr>
            <a:spLocks noGrp="1"/>
          </p:cNvSpPr>
          <p:nvPr>
            <p:ph type="title"/>
          </p:nvPr>
        </p:nvSpPr>
        <p:spPr>
          <a:xfrm>
            <a:off x="313310" y="39087"/>
            <a:ext cx="8229600" cy="1143000"/>
          </a:xfrm>
        </p:spPr>
        <p:txBody>
          <a:bodyPr/>
          <a:lstStyle/>
          <a:p>
            <a:r>
              <a:rPr lang="en-US" dirty="0">
                <a:cs typeface="+mj-cs"/>
              </a:rPr>
              <a:t>Rubric Development Step 2: Prompt 1</a:t>
            </a:r>
          </a:p>
        </p:txBody>
      </p:sp>
      <p:sp>
        <p:nvSpPr>
          <p:cNvPr id="4" name="Rectangle 3">
            <a:extLst>
              <a:ext uri="{FF2B5EF4-FFF2-40B4-BE49-F238E27FC236}">
                <a16:creationId xmlns:a16="http://schemas.microsoft.com/office/drawing/2014/main" id="{3C7C1533-5174-4441-BF7C-69ED3868AA19}"/>
              </a:ext>
            </a:extLst>
          </p:cNvPr>
          <p:cNvSpPr/>
          <p:nvPr/>
        </p:nvSpPr>
        <p:spPr>
          <a:xfrm>
            <a:off x="2288972" y="965815"/>
            <a:ext cx="6749062" cy="2403222"/>
          </a:xfrm>
          <a:prstGeom prst="rect">
            <a:avLst/>
          </a:prstGeom>
          <a:solidFill>
            <a:schemeClr val="bg1"/>
          </a:solidFill>
        </p:spPr>
        <p:txBody>
          <a:bodyPr wrap="square">
            <a:spAutoFit/>
          </a:bodyPr>
          <a:lstStyle/>
          <a:p>
            <a:pPr defTabSz="342900">
              <a:spcBef>
                <a:spcPts val="900"/>
              </a:spcBef>
              <a:spcAft>
                <a:spcPts val="225"/>
              </a:spcAft>
            </a:pPr>
            <a:r>
              <a:rPr lang="en-US" sz="1600" b="1" i="1" dirty="0">
                <a:solidFill>
                  <a:srgbClr val="7F7F7F"/>
                </a:solidFill>
                <a:latin typeface="Calibri" panose="020F0502020204030204" pitchFamily="34" charset="0"/>
              </a:rPr>
              <a:t>Step 2. Questions to Guide Rubric Development </a:t>
            </a:r>
          </a:p>
          <a:p>
            <a:pPr defTabSz="342900">
              <a:spcAft>
                <a:spcPts val="450"/>
              </a:spcAft>
            </a:pPr>
            <a:r>
              <a:rPr lang="en-US" sz="1600" dirty="0">
                <a:solidFill>
                  <a:prstClr val="black"/>
                </a:solidFill>
                <a:latin typeface="Calibri" panose="020F0502020204030204" pitchFamily="34" charset="0"/>
                <a:ea typeface="Calibri" panose="020F0502020204030204" pitchFamily="34" charset="0"/>
              </a:rPr>
              <a:t>The second step is to consider key questions to guide the development of the rubric which include:</a:t>
            </a:r>
          </a:p>
          <a:p>
            <a:pPr marL="257175" indent="-257175" defTabSz="342900">
              <a:lnSpc>
                <a:spcPct val="106000"/>
              </a:lnSpc>
              <a:spcAft>
                <a:spcPts val="450"/>
              </a:spcAft>
              <a:buFont typeface="+mj-lt"/>
              <a:buAutoNum type="arabicPeriod"/>
            </a:pPr>
            <a:r>
              <a:rPr lang="en-US" sz="1600" dirty="0">
                <a:solidFill>
                  <a:srgbClr val="000000"/>
                </a:solidFill>
                <a:latin typeface="Calibri" panose="020F0502020204030204" pitchFamily="34" charset="0"/>
                <a:ea typeface="Calibri" panose="020F0502020204030204" pitchFamily="34" charset="0"/>
              </a:rPr>
              <a:t>Are the criteria equally weighted? If not, what is the priority?</a:t>
            </a:r>
            <a:endParaRPr lang="en-US" sz="1600" dirty="0">
              <a:solidFill>
                <a:prstClr val="black"/>
              </a:solidFill>
              <a:latin typeface="Calibri" panose="020F0502020204030204" pitchFamily="34" charset="0"/>
              <a:ea typeface="Calibri" panose="020F0502020204030204" pitchFamily="34" charset="0"/>
            </a:endParaRPr>
          </a:p>
          <a:p>
            <a:pPr marL="257175" indent="-257175" defTabSz="342900">
              <a:lnSpc>
                <a:spcPct val="106000"/>
              </a:lnSpc>
              <a:spcAft>
                <a:spcPts val="450"/>
              </a:spcAft>
              <a:buFont typeface="+mj-lt"/>
              <a:buAutoNum type="arabicPeriod"/>
            </a:pPr>
            <a:r>
              <a:rPr lang="en-US" sz="1600" dirty="0">
                <a:solidFill>
                  <a:srgbClr val="000000"/>
                </a:solidFill>
                <a:latin typeface="Calibri" panose="020F0502020204030204" pitchFamily="34" charset="0"/>
                <a:ea typeface="Calibri" panose="020F0502020204030204" pitchFamily="34" charset="0"/>
              </a:rPr>
              <a:t>What are the ways students can get this wrong? Where and how are these incorrect responses represented across the score points?</a:t>
            </a:r>
            <a:endParaRPr lang="en-US" sz="1600" dirty="0">
              <a:solidFill>
                <a:prstClr val="black"/>
              </a:solidFill>
              <a:latin typeface="Calibri" panose="020F0502020204030204" pitchFamily="34" charset="0"/>
              <a:ea typeface="Calibri" panose="020F0502020204030204" pitchFamily="34" charset="0"/>
            </a:endParaRPr>
          </a:p>
          <a:p>
            <a:pPr marL="257175" indent="-257175" defTabSz="342900">
              <a:lnSpc>
                <a:spcPct val="106000"/>
              </a:lnSpc>
              <a:spcAft>
                <a:spcPts val="450"/>
              </a:spcAft>
              <a:buFont typeface="+mj-lt"/>
              <a:buAutoNum type="arabicPeriod"/>
            </a:pPr>
            <a:r>
              <a:rPr lang="en-US" sz="1600" dirty="0">
                <a:solidFill>
                  <a:srgbClr val="000000"/>
                </a:solidFill>
                <a:latin typeface="Calibri" panose="020F0502020204030204" pitchFamily="34" charset="0"/>
                <a:ea typeface="Calibri" panose="020F0502020204030204" pitchFamily="34" charset="0"/>
              </a:rPr>
              <a:t>What are the challenges in scoring?</a:t>
            </a:r>
            <a:endParaRPr lang="en-US" sz="1600" dirty="0">
              <a:solidFill>
                <a:prstClr val="black"/>
              </a:solidFill>
              <a:latin typeface="Calibri" panose="020F0502020204030204" pitchFamily="34" charset="0"/>
              <a:ea typeface="Calibri" panose="020F0502020204030204" pitchFamily="34" charset="0"/>
            </a:endParaRPr>
          </a:p>
          <a:p>
            <a:pPr defTabSz="342900">
              <a:spcAft>
                <a:spcPts val="900"/>
              </a:spcAft>
            </a:pPr>
            <a:endParaRPr lang="en-US" sz="1600" dirty="0">
              <a:solidFill>
                <a:prstClr val="black"/>
              </a:solidFill>
              <a:latin typeface="Calibri" panose="020F0502020204030204" pitchFamily="34" charset="0"/>
              <a:ea typeface="Calibri" panose="020F0502020204030204" pitchFamily="34" charset="0"/>
            </a:endParaRPr>
          </a:p>
        </p:txBody>
      </p:sp>
      <p:sp>
        <p:nvSpPr>
          <p:cNvPr id="5" name="Freeform: Shape 4">
            <a:extLst>
              <a:ext uri="{FF2B5EF4-FFF2-40B4-BE49-F238E27FC236}">
                <a16:creationId xmlns:a16="http://schemas.microsoft.com/office/drawing/2014/main" id="{E99E209E-CE89-4547-ABD4-BE9662005995}"/>
              </a:ext>
            </a:extLst>
          </p:cNvPr>
          <p:cNvSpPr/>
          <p:nvPr/>
        </p:nvSpPr>
        <p:spPr>
          <a:xfrm>
            <a:off x="313310" y="2486004"/>
            <a:ext cx="1768318" cy="188599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endParaRPr lang="en-US" sz="1200" dirty="0">
              <a:solidFill>
                <a:prstClr val="white"/>
              </a:solidFill>
              <a:latin typeface="Calibri" panose="020F0502020204030204"/>
            </a:endParaRPr>
          </a:p>
          <a:p>
            <a:pPr algn="ctr" defTabSz="300038">
              <a:lnSpc>
                <a:spcPct val="90000"/>
              </a:lnSpc>
              <a:spcBef>
                <a:spcPct val="0"/>
              </a:spcBef>
              <a:spcAft>
                <a:spcPct val="35000"/>
              </a:spcAft>
            </a:pPr>
            <a:r>
              <a:rPr lang="en-US" sz="1600" dirty="0">
                <a:solidFill>
                  <a:prstClr val="white"/>
                </a:solidFill>
                <a:latin typeface="Calibri" panose="020F0502020204030204"/>
              </a:rPr>
              <a:t>Step 2. Questions to Guide Rubric Development</a:t>
            </a:r>
          </a:p>
        </p:txBody>
      </p:sp>
      <p:sp>
        <p:nvSpPr>
          <p:cNvPr id="9" name="TextBox 8">
            <a:extLst>
              <a:ext uri="{FF2B5EF4-FFF2-40B4-BE49-F238E27FC236}">
                <a16:creationId xmlns:a16="http://schemas.microsoft.com/office/drawing/2014/main" id="{66ED1CCF-38AD-49BD-8CBC-ED453E7F2A87}"/>
              </a:ext>
            </a:extLst>
          </p:cNvPr>
          <p:cNvSpPr txBox="1"/>
          <p:nvPr/>
        </p:nvSpPr>
        <p:spPr>
          <a:xfrm>
            <a:off x="2288972" y="3038837"/>
            <a:ext cx="6541717" cy="3611245"/>
          </a:xfrm>
          <a:prstGeom prst="rect">
            <a:avLst/>
          </a:prstGeom>
          <a:noFill/>
        </p:spPr>
        <p:txBody>
          <a:bodyPr wrap="square" rtlCol="0">
            <a:spAutoFit/>
          </a:bodyPr>
          <a:lstStyle/>
          <a:p>
            <a:pPr defTabSz="342900">
              <a:spcAft>
                <a:spcPts val="900"/>
              </a:spcAft>
            </a:pPr>
            <a:r>
              <a:rPr lang="en-US" sz="1600" b="1" dirty="0">
                <a:solidFill>
                  <a:prstClr val="black"/>
                </a:solidFill>
                <a:latin typeface="Calibri" panose="020F0502020204030204" pitchFamily="34" charset="0"/>
              </a:rPr>
              <a:t>Step 2. Sample Response to Address Each Key Question for Prompt 1</a:t>
            </a:r>
          </a:p>
          <a:p>
            <a:pPr marL="257175" indent="-257175" defTabSz="342900">
              <a:spcAft>
                <a:spcPts val="450"/>
              </a:spcAft>
              <a:buFont typeface="+mj-lt"/>
              <a:buAutoNum type="arabicPeriod"/>
            </a:pPr>
            <a:r>
              <a:rPr lang="en-US" sz="1600" dirty="0">
                <a:solidFill>
                  <a:srgbClr val="000000"/>
                </a:solidFill>
                <a:latin typeface="Calibri" panose="020F0502020204030204" pitchFamily="34" charset="0"/>
                <a:ea typeface="Calibri" panose="020F0502020204030204" pitchFamily="34" charset="0"/>
              </a:rPr>
              <a:t>Are the criteria equally weighted? If </a:t>
            </a:r>
            <a:r>
              <a:rPr lang="en-US" sz="1600" b="1" dirty="0">
                <a:solidFill>
                  <a:srgbClr val="000000"/>
                </a:solidFill>
                <a:latin typeface="Calibri" panose="020F0502020204030204" pitchFamily="34" charset="0"/>
                <a:ea typeface="Calibri" panose="020F0502020204030204" pitchFamily="34" charset="0"/>
              </a:rPr>
              <a:t>not, </a:t>
            </a:r>
            <a:r>
              <a:rPr lang="en-US" sz="1600" dirty="0">
                <a:solidFill>
                  <a:srgbClr val="000000"/>
                </a:solidFill>
                <a:latin typeface="Calibri" panose="020F0502020204030204" pitchFamily="34" charset="0"/>
                <a:ea typeface="Calibri" panose="020F0502020204030204" pitchFamily="34" charset="0"/>
              </a:rPr>
              <a:t>what is the priority?</a:t>
            </a:r>
            <a:endParaRPr lang="en-US" sz="1600" dirty="0">
              <a:solidFill>
                <a:prstClr val="black"/>
              </a:solidFill>
              <a:latin typeface="Calibri" panose="020F0502020204030204" pitchFamily="34" charset="0"/>
              <a:ea typeface="Calibri" panose="020F0502020204030204" pitchFamily="34" charset="0"/>
            </a:endParaRPr>
          </a:p>
          <a:p>
            <a:pPr marL="557213" lvl="1" indent="-214313" defTabSz="342900">
              <a:spcAft>
                <a:spcPts val="450"/>
              </a:spcAft>
              <a:buClr>
                <a:srgbClr val="000000"/>
              </a:buClr>
              <a:buFont typeface="+mj-lt"/>
              <a:buAutoNum type="alphaLcPeriod"/>
            </a:pPr>
            <a:r>
              <a:rPr lang="en-US" sz="1600" dirty="0">
                <a:solidFill>
                  <a:srgbClr val="000000"/>
                </a:solidFill>
                <a:latin typeface="Calibri" panose="020F0502020204030204" pitchFamily="34" charset="0"/>
                <a:ea typeface="Calibri" panose="020F0502020204030204" pitchFamily="34" charset="0"/>
              </a:rPr>
              <a:t>Is it more important that the shadow is in alignment with the sun? Or that the sun is in the correct place?</a:t>
            </a:r>
            <a:endParaRPr lang="en-US" sz="1600" dirty="0">
              <a:solidFill>
                <a:prstClr val="black"/>
              </a:solidFill>
              <a:latin typeface="Calibri" panose="020F0502020204030204" pitchFamily="34" charset="0"/>
              <a:ea typeface="Calibri" panose="020F0502020204030204" pitchFamily="34" charset="0"/>
            </a:endParaRPr>
          </a:p>
          <a:p>
            <a:pPr marL="257175" indent="-257175" defTabSz="342900">
              <a:spcAft>
                <a:spcPts val="450"/>
              </a:spcAft>
              <a:buFont typeface="+mj-lt"/>
              <a:buAutoNum type="arabicPeriod"/>
            </a:pPr>
            <a:r>
              <a:rPr lang="en-US" sz="1600" dirty="0">
                <a:solidFill>
                  <a:srgbClr val="000000"/>
                </a:solidFill>
                <a:latin typeface="Calibri" panose="020F0502020204030204" pitchFamily="34" charset="0"/>
                <a:ea typeface="Calibri" panose="020F0502020204030204" pitchFamily="34" charset="0"/>
              </a:rPr>
              <a:t>What are the ways students can get this wrong? Where and how are these incorrect responses represented across the score points?</a:t>
            </a:r>
            <a:endParaRPr lang="en-US" sz="1600" dirty="0">
              <a:solidFill>
                <a:prstClr val="black"/>
              </a:solidFill>
              <a:latin typeface="Calibri" panose="020F0502020204030204" pitchFamily="34" charset="0"/>
              <a:ea typeface="Calibri" panose="020F0502020204030204" pitchFamily="34" charset="0"/>
            </a:endParaRPr>
          </a:p>
          <a:p>
            <a:pPr marL="557213" lvl="1" indent="-214313" defTabSz="342900">
              <a:spcAft>
                <a:spcPts val="450"/>
              </a:spcAft>
              <a:buClr>
                <a:srgbClr val="000000"/>
              </a:buClr>
              <a:buFont typeface="+mj-lt"/>
              <a:buAutoNum type="alphaLcPeriod"/>
            </a:pPr>
            <a:r>
              <a:rPr lang="en-US" sz="1600" dirty="0">
                <a:solidFill>
                  <a:srgbClr val="000000"/>
                </a:solidFill>
                <a:latin typeface="Calibri" panose="020F0502020204030204" pitchFamily="34" charset="0"/>
                <a:ea typeface="Calibri" panose="020F0502020204030204" pitchFamily="34" charset="0"/>
              </a:rPr>
              <a:t>What happens if they get the sun wrong?</a:t>
            </a:r>
            <a:endParaRPr lang="en-US" sz="1600" dirty="0">
              <a:solidFill>
                <a:prstClr val="black"/>
              </a:solidFill>
              <a:latin typeface="Calibri" panose="020F0502020204030204" pitchFamily="34" charset="0"/>
              <a:ea typeface="Calibri" panose="020F0502020204030204" pitchFamily="34" charset="0"/>
            </a:endParaRPr>
          </a:p>
          <a:p>
            <a:pPr marL="557213" lvl="1" indent="-214313" defTabSz="342900">
              <a:spcAft>
                <a:spcPts val="450"/>
              </a:spcAft>
              <a:buClr>
                <a:srgbClr val="000000"/>
              </a:buClr>
              <a:buFont typeface="+mj-lt"/>
              <a:buAutoNum type="alphaLcPeriod"/>
            </a:pPr>
            <a:r>
              <a:rPr lang="en-US" sz="1600" dirty="0">
                <a:solidFill>
                  <a:srgbClr val="000000"/>
                </a:solidFill>
                <a:latin typeface="Calibri" panose="020F0502020204030204" pitchFamily="34" charset="0"/>
                <a:ea typeface="Calibri" panose="020F0502020204030204" pitchFamily="34" charset="0"/>
              </a:rPr>
              <a:t>What happens if they get the shadow wrong?</a:t>
            </a:r>
            <a:endParaRPr lang="en-US" sz="1600" dirty="0">
              <a:solidFill>
                <a:prstClr val="black"/>
              </a:solidFill>
              <a:latin typeface="Calibri" panose="020F0502020204030204" pitchFamily="34" charset="0"/>
              <a:ea typeface="Calibri" panose="020F0502020204030204" pitchFamily="34" charset="0"/>
            </a:endParaRPr>
          </a:p>
          <a:p>
            <a:pPr marL="257175" indent="-257175" defTabSz="342900">
              <a:spcAft>
                <a:spcPts val="450"/>
              </a:spcAft>
              <a:buFont typeface="+mj-lt"/>
              <a:buAutoNum type="arabicPeriod"/>
            </a:pPr>
            <a:r>
              <a:rPr lang="en-US" sz="1600" dirty="0">
                <a:solidFill>
                  <a:srgbClr val="000000"/>
                </a:solidFill>
                <a:latin typeface="Calibri" panose="020F0502020204030204" pitchFamily="34" charset="0"/>
                <a:ea typeface="Calibri" panose="020F0502020204030204" pitchFamily="34" charset="0"/>
              </a:rPr>
              <a:t>What are the challenges in scor</a:t>
            </a:r>
            <a:r>
              <a:rPr lang="en-US" sz="1600" dirty="0">
                <a:solidFill>
                  <a:prstClr val="black"/>
                </a:solidFill>
                <a:latin typeface="Calibri" panose="020F0502020204030204" pitchFamily="34" charset="0"/>
                <a:ea typeface="Calibri" panose="020F0502020204030204" pitchFamily="34" charset="0"/>
              </a:rPr>
              <a:t>ing?</a:t>
            </a:r>
          </a:p>
          <a:p>
            <a:pPr marL="557213" lvl="1" indent="-214313" defTabSz="342900">
              <a:spcAft>
                <a:spcPts val="450"/>
              </a:spcAft>
              <a:buClr>
                <a:srgbClr val="000000"/>
              </a:buClr>
              <a:buFont typeface="+mj-lt"/>
              <a:buAutoNum type="alphaLcPeriod"/>
            </a:pPr>
            <a:r>
              <a:rPr lang="en-US" sz="1600" dirty="0">
                <a:solidFill>
                  <a:prstClr val="black"/>
                </a:solidFill>
                <a:latin typeface="Calibri" panose="020F0502020204030204" pitchFamily="34" charset="0"/>
                <a:ea typeface="Calibri" panose="020F0502020204030204" pitchFamily="34" charset="0"/>
              </a:rPr>
              <a:t>It may be hard to determine or </a:t>
            </a:r>
            <a:r>
              <a:rPr lang="en-US" sz="1600" dirty="0">
                <a:solidFill>
                  <a:srgbClr val="000000"/>
                </a:solidFill>
                <a:latin typeface="Calibri" panose="020F0502020204030204" pitchFamily="34" charset="0"/>
                <a:ea typeface="Calibri" panose="020F0502020204030204" pitchFamily="34" charset="0"/>
              </a:rPr>
              <a:t>interpret how stretched out the shadow is in the drawing.</a:t>
            </a:r>
            <a:endParaRPr lang="en-US" sz="1600" dirty="0">
              <a:solidFill>
                <a:prstClr val="black"/>
              </a:solidFill>
              <a:latin typeface="Calibri" panose="020F0502020204030204" pitchFamily="34" charset="0"/>
              <a:ea typeface="Calibri" panose="020F0502020204030204" pitchFamily="34" charset="0"/>
            </a:endParaRPr>
          </a:p>
          <a:p>
            <a:pPr marL="557213" lvl="1" indent="-214313" defTabSz="342900">
              <a:spcAft>
                <a:spcPts val="450"/>
              </a:spcAft>
              <a:buClr>
                <a:srgbClr val="000000"/>
              </a:buClr>
              <a:buFont typeface="+mj-lt"/>
              <a:buAutoNum type="alphaLcPeriod"/>
            </a:pPr>
            <a:r>
              <a:rPr lang="en-US" sz="1600" dirty="0">
                <a:solidFill>
                  <a:srgbClr val="000000"/>
                </a:solidFill>
                <a:latin typeface="Calibri" panose="020F0502020204030204" pitchFamily="34" charset="0"/>
                <a:ea typeface="Calibri" panose="020F0502020204030204" pitchFamily="34" charset="0"/>
              </a:rPr>
              <a:t>The tree may not be in the middle of the square.</a:t>
            </a:r>
            <a:endParaRPr lang="en-US" dirty="0"/>
          </a:p>
        </p:txBody>
      </p:sp>
    </p:spTree>
    <p:custDataLst>
      <p:tags r:id="rId1"/>
    </p:custDataLst>
    <p:extLst>
      <p:ext uri="{BB962C8B-B14F-4D97-AF65-F5344CB8AC3E}">
        <p14:creationId xmlns:p14="http://schemas.microsoft.com/office/powerpoint/2010/main" val="36929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7E81-5D67-440A-89D0-DDFB94C8C7A8}"/>
              </a:ext>
            </a:extLst>
          </p:cNvPr>
          <p:cNvSpPr>
            <a:spLocks noGrp="1"/>
          </p:cNvSpPr>
          <p:nvPr>
            <p:ph type="title"/>
          </p:nvPr>
        </p:nvSpPr>
        <p:spPr>
          <a:xfrm>
            <a:off x="190500" y="221790"/>
            <a:ext cx="8229600" cy="1143000"/>
          </a:xfrm>
        </p:spPr>
        <p:txBody>
          <a:bodyPr/>
          <a:lstStyle/>
          <a:p>
            <a:r>
              <a:rPr lang="en-US" dirty="0">
                <a:cs typeface="+mj-cs"/>
              </a:rPr>
              <a:t>Rubric Development Step 3: Prompt 1</a:t>
            </a:r>
          </a:p>
        </p:txBody>
      </p:sp>
      <p:sp>
        <p:nvSpPr>
          <p:cNvPr id="4" name="Rectangle 3">
            <a:extLst>
              <a:ext uri="{FF2B5EF4-FFF2-40B4-BE49-F238E27FC236}">
                <a16:creationId xmlns:a16="http://schemas.microsoft.com/office/drawing/2014/main" id="{D7BD903D-6D2E-462C-A07D-1E5698EE7171}"/>
              </a:ext>
            </a:extLst>
          </p:cNvPr>
          <p:cNvSpPr/>
          <p:nvPr/>
        </p:nvSpPr>
        <p:spPr>
          <a:xfrm>
            <a:off x="2201063" y="1098768"/>
            <a:ext cx="6219037" cy="1841530"/>
          </a:xfrm>
          <a:prstGeom prst="rect">
            <a:avLst/>
          </a:prstGeom>
          <a:solidFill>
            <a:schemeClr val="bg1"/>
          </a:solidFill>
        </p:spPr>
        <p:txBody>
          <a:bodyPr wrap="square">
            <a:spAutoFit/>
          </a:bodyPr>
          <a:lstStyle/>
          <a:p>
            <a:pPr defTabSz="342900">
              <a:spcBef>
                <a:spcPts val="900"/>
              </a:spcBef>
              <a:spcAft>
                <a:spcPts val="225"/>
              </a:spcAft>
            </a:pPr>
            <a:r>
              <a:rPr lang="en-US" sz="1600" b="1" i="1" dirty="0">
                <a:solidFill>
                  <a:srgbClr val="7F7F7F"/>
                </a:solidFill>
                <a:latin typeface="Calibri" panose="020F0502020204030204" pitchFamily="34" charset="0"/>
              </a:rPr>
              <a:t>Step 3. Defining Criteria for “0” and “3” Point Responses</a:t>
            </a:r>
          </a:p>
          <a:p>
            <a:pPr defTabSz="342900">
              <a:spcAft>
                <a:spcPts val="900"/>
              </a:spcAft>
            </a:pPr>
            <a:r>
              <a:rPr lang="en-US" sz="1600" dirty="0">
                <a:solidFill>
                  <a:prstClr val="black"/>
                </a:solidFill>
                <a:latin typeface="Calibri" panose="020F0502020204030204" pitchFamily="34" charset="0"/>
                <a:ea typeface="Calibri" panose="020F0502020204030204" pitchFamily="34" charset="0"/>
              </a:rPr>
              <a:t>To complete the rubric for each prompt within a task, in the third step, determine the criteria or descriptions for the “0” and “3” score points. A score of “0” reflects “no response” (i.e., blank) or an unrelated/off topic response to the prompt. A score of three reflects a high-quality response that provides evidence that students have demonstrated the knowledge, skills, and abilities (KSAs) assessed by the prompt. </a:t>
            </a:r>
          </a:p>
        </p:txBody>
      </p:sp>
      <p:graphicFrame>
        <p:nvGraphicFramePr>
          <p:cNvPr id="5" name="Table 4">
            <a:extLst>
              <a:ext uri="{FF2B5EF4-FFF2-40B4-BE49-F238E27FC236}">
                <a16:creationId xmlns:a16="http://schemas.microsoft.com/office/drawing/2014/main" id="{79D228A9-1025-4610-96F2-4C66568A881A}"/>
              </a:ext>
            </a:extLst>
          </p:cNvPr>
          <p:cNvGraphicFramePr>
            <a:graphicFrameLocks noGrp="1"/>
          </p:cNvGraphicFramePr>
          <p:nvPr>
            <p:extLst>
              <p:ext uri="{D42A27DB-BD31-4B8C-83A1-F6EECF244321}">
                <p14:modId xmlns:p14="http://schemas.microsoft.com/office/powerpoint/2010/main" val="279907382"/>
              </p:ext>
            </p:extLst>
          </p:nvPr>
        </p:nvGraphicFramePr>
        <p:xfrm>
          <a:off x="2201063" y="3548156"/>
          <a:ext cx="5850737" cy="3204803"/>
        </p:xfrm>
        <a:graphic>
          <a:graphicData uri="http://schemas.openxmlformats.org/drawingml/2006/table">
            <a:tbl>
              <a:tblPr bandRow="1"/>
              <a:tblGrid>
                <a:gridCol w="1093806">
                  <a:extLst>
                    <a:ext uri="{9D8B030D-6E8A-4147-A177-3AD203B41FA5}">
                      <a16:colId xmlns:a16="http://schemas.microsoft.com/office/drawing/2014/main" val="2675086375"/>
                    </a:ext>
                  </a:extLst>
                </a:gridCol>
                <a:gridCol w="1234599">
                  <a:extLst>
                    <a:ext uri="{9D8B030D-6E8A-4147-A177-3AD203B41FA5}">
                      <a16:colId xmlns:a16="http://schemas.microsoft.com/office/drawing/2014/main" val="720147294"/>
                    </a:ext>
                  </a:extLst>
                </a:gridCol>
                <a:gridCol w="1112579">
                  <a:extLst>
                    <a:ext uri="{9D8B030D-6E8A-4147-A177-3AD203B41FA5}">
                      <a16:colId xmlns:a16="http://schemas.microsoft.com/office/drawing/2014/main" val="1150096462"/>
                    </a:ext>
                  </a:extLst>
                </a:gridCol>
                <a:gridCol w="1113204">
                  <a:extLst>
                    <a:ext uri="{9D8B030D-6E8A-4147-A177-3AD203B41FA5}">
                      <a16:colId xmlns:a16="http://schemas.microsoft.com/office/drawing/2014/main" val="3591576491"/>
                    </a:ext>
                  </a:extLst>
                </a:gridCol>
                <a:gridCol w="1296549">
                  <a:extLst>
                    <a:ext uri="{9D8B030D-6E8A-4147-A177-3AD203B41FA5}">
                      <a16:colId xmlns:a16="http://schemas.microsoft.com/office/drawing/2014/main" val="1167721421"/>
                    </a:ext>
                  </a:extLst>
                </a:gridCol>
              </a:tblGrid>
              <a:tr h="278723">
                <a:tc>
                  <a:txBody>
                    <a:bodyPr/>
                    <a:lstStyle/>
                    <a:p>
                      <a:pPr marL="0" marR="0" algn="ctr">
                        <a:spcBef>
                          <a:spcPts val="0"/>
                        </a:spcBef>
                        <a:spcAft>
                          <a:spcPts val="0"/>
                        </a:spcAft>
                      </a:pPr>
                      <a:r>
                        <a:rPr lang="en-US" sz="1200" b="1" dirty="0">
                          <a:effectLst/>
                          <a:latin typeface="+mn-lt"/>
                          <a:ea typeface="Calibri" panose="020F0502020204030204" pitchFamily="34" charset="0"/>
                        </a:rPr>
                        <a:t>Prompt</a:t>
                      </a:r>
                      <a:endParaRPr lang="en-US" sz="1200" dirty="0">
                        <a:effectLst/>
                        <a:latin typeface="+mn-lt"/>
                        <a:ea typeface="Calibri" panose="020F0502020204030204" pitchFamily="34" charset="0"/>
                      </a:endParaRPr>
                    </a:p>
                  </a:txBody>
                  <a:tcPr marL="44894" marR="44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200" b="1" dirty="0">
                          <a:solidFill>
                            <a:srgbClr val="000000"/>
                          </a:solidFill>
                          <a:effectLst/>
                          <a:latin typeface="+mn-lt"/>
                          <a:ea typeface="Calibri" panose="020F0502020204030204" pitchFamily="34" charset="0"/>
                        </a:rPr>
                        <a:t>0</a:t>
                      </a:r>
                      <a:endParaRPr lang="en-US" sz="1200" dirty="0">
                        <a:effectLst/>
                        <a:latin typeface="+mn-lt"/>
                        <a:ea typeface="Calibri" panose="020F0502020204030204" pitchFamily="34" charset="0"/>
                      </a:endParaRPr>
                    </a:p>
                  </a:txBody>
                  <a:tcPr marL="44894" marR="44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200" b="1" dirty="0">
                          <a:solidFill>
                            <a:srgbClr val="000000"/>
                          </a:solidFill>
                          <a:effectLst/>
                          <a:latin typeface="+mn-lt"/>
                          <a:ea typeface="Calibri" panose="020F0502020204030204" pitchFamily="34" charset="0"/>
                        </a:rPr>
                        <a:t>1</a:t>
                      </a:r>
                      <a:endParaRPr lang="en-US" sz="1200" dirty="0">
                        <a:effectLst/>
                        <a:latin typeface="+mn-lt"/>
                        <a:ea typeface="Calibri" panose="020F0502020204030204" pitchFamily="34" charset="0"/>
                      </a:endParaRPr>
                    </a:p>
                  </a:txBody>
                  <a:tcPr marL="44894" marR="44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200" b="1" dirty="0">
                          <a:solidFill>
                            <a:srgbClr val="000000"/>
                          </a:solidFill>
                          <a:effectLst/>
                          <a:latin typeface="+mn-lt"/>
                          <a:ea typeface="Calibri" panose="020F0502020204030204" pitchFamily="34" charset="0"/>
                        </a:rPr>
                        <a:t>2</a:t>
                      </a:r>
                      <a:endParaRPr lang="en-US" sz="1200" dirty="0">
                        <a:effectLst/>
                        <a:latin typeface="+mn-lt"/>
                        <a:ea typeface="Calibri" panose="020F0502020204030204" pitchFamily="34" charset="0"/>
                      </a:endParaRPr>
                    </a:p>
                  </a:txBody>
                  <a:tcPr marL="44894" marR="44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200" b="1" dirty="0">
                          <a:solidFill>
                            <a:srgbClr val="000000"/>
                          </a:solidFill>
                          <a:effectLst/>
                          <a:latin typeface="+mn-lt"/>
                          <a:ea typeface="Calibri" panose="020F0502020204030204" pitchFamily="34" charset="0"/>
                        </a:rPr>
                        <a:t>3</a:t>
                      </a:r>
                      <a:endParaRPr lang="en-US" sz="1200" dirty="0">
                        <a:effectLst/>
                        <a:latin typeface="+mn-lt"/>
                        <a:ea typeface="Calibri" panose="020F0502020204030204" pitchFamily="34" charset="0"/>
                      </a:endParaRPr>
                    </a:p>
                  </a:txBody>
                  <a:tcPr marL="44894" marR="44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606418"/>
                  </a:ext>
                </a:extLst>
              </a:tr>
              <a:tr h="2809331">
                <a:tc>
                  <a:txBody>
                    <a:bodyPr/>
                    <a:lstStyle/>
                    <a:p>
                      <a:pPr marL="0" marR="0" algn="ctr">
                        <a:spcBef>
                          <a:spcPts val="0"/>
                        </a:spcBef>
                        <a:spcAft>
                          <a:spcPts val="0"/>
                        </a:spcAft>
                      </a:pPr>
                      <a:r>
                        <a:rPr lang="en-US" sz="1200" b="1" dirty="0">
                          <a:effectLst/>
                          <a:latin typeface="+mn-lt"/>
                          <a:ea typeface="Calibri" panose="020F0502020204030204" pitchFamily="34" charset="0"/>
                        </a:rPr>
                        <a:t>1</a:t>
                      </a:r>
                      <a:endParaRPr lang="en-US" sz="1200" dirty="0">
                        <a:effectLst/>
                        <a:latin typeface="+mn-lt"/>
                        <a:ea typeface="Calibri" panose="020F0502020204030204" pitchFamily="34" charset="0"/>
                      </a:endParaRPr>
                    </a:p>
                  </a:txBody>
                  <a:tcPr marL="44894" marR="44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1" dirty="0">
                          <a:effectLst/>
                          <a:latin typeface="+mn-lt"/>
                          <a:ea typeface="Calibri" panose="020F0502020204030204" pitchFamily="34" charset="0"/>
                        </a:rPr>
                        <a:t>No response or a response not related to the prompt (e.g., off topic; student writes, “I don’t know.”)</a:t>
                      </a:r>
                      <a:endParaRPr lang="en-US" sz="1200" dirty="0">
                        <a:effectLst/>
                        <a:latin typeface="+mn-lt"/>
                        <a:ea typeface="Calibri" panose="020F0502020204030204" pitchFamily="34" charset="0"/>
                      </a:endParaRPr>
                    </a:p>
                  </a:txBody>
                  <a:tcPr marL="44894" marR="44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1" dirty="0">
                          <a:effectLst/>
                          <a:latin typeface="+mn-lt"/>
                          <a:ea typeface="Calibri" panose="020F0502020204030204" pitchFamily="34" charset="0"/>
                        </a:rPr>
                        <a:t> </a:t>
                      </a:r>
                      <a:endParaRPr lang="en-US" sz="1200" dirty="0">
                        <a:effectLst/>
                        <a:latin typeface="+mn-lt"/>
                        <a:ea typeface="Calibri" panose="020F0502020204030204" pitchFamily="34" charset="0"/>
                      </a:endParaRPr>
                    </a:p>
                  </a:txBody>
                  <a:tcPr marL="44894" marR="44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1" dirty="0">
                          <a:effectLst/>
                          <a:latin typeface="+mn-lt"/>
                          <a:ea typeface="Calibri" panose="020F0502020204030204" pitchFamily="34" charset="0"/>
                        </a:rPr>
                        <a:t> </a:t>
                      </a:r>
                      <a:endParaRPr lang="en-US" sz="1200" dirty="0">
                        <a:effectLst/>
                        <a:latin typeface="+mn-lt"/>
                        <a:ea typeface="Calibri" panose="020F0502020204030204" pitchFamily="34" charset="0"/>
                      </a:endParaRPr>
                    </a:p>
                  </a:txBody>
                  <a:tcPr marL="44894" marR="44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1" dirty="0">
                          <a:effectLst/>
                          <a:latin typeface="+mn-lt"/>
                          <a:ea typeface="Calibri" panose="020F0502020204030204" pitchFamily="34" charset="0"/>
                        </a:rPr>
                        <a:t>The drawing shows:</a:t>
                      </a:r>
                      <a:endParaRPr lang="en-US" sz="1200" dirty="0">
                        <a:effectLst/>
                        <a:latin typeface="+mn-lt"/>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1200" b="1" dirty="0">
                          <a:solidFill>
                            <a:srgbClr val="000000"/>
                          </a:solidFill>
                          <a:effectLst/>
                          <a:latin typeface="+mn-lt"/>
                          <a:ea typeface="Noto Sans Symbols"/>
                          <a:cs typeface="Noto Sans Symbols"/>
                        </a:rPr>
                        <a:t>sun moves to the left (W) and down</a:t>
                      </a:r>
                      <a:endParaRPr lang="en-US" sz="1200" dirty="0">
                        <a:effectLst/>
                        <a:latin typeface="+mn-lt"/>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200" b="1" dirty="0">
                          <a:solidFill>
                            <a:srgbClr val="000000"/>
                          </a:solidFill>
                          <a:effectLst/>
                          <a:latin typeface="+mn-lt"/>
                          <a:ea typeface="Noto Sans Symbols"/>
                          <a:cs typeface="Noto Sans Symbols"/>
                        </a:rPr>
                        <a:t>shadow moves to the right (or aligns with the sun)</a:t>
                      </a:r>
                      <a:endParaRPr lang="en-US" sz="1200" dirty="0">
                        <a:effectLst/>
                        <a:latin typeface="+mn-lt"/>
                        <a:ea typeface="Noto Sans Symbols"/>
                        <a:cs typeface="Noto Sans Symbols"/>
                      </a:endParaRPr>
                    </a:p>
                    <a:p>
                      <a:pPr marL="342900" marR="0" lvl="0" indent="-342900">
                        <a:spcBef>
                          <a:spcPts val="0"/>
                        </a:spcBef>
                        <a:spcAft>
                          <a:spcPts val="300"/>
                        </a:spcAft>
                        <a:buFont typeface="Arial" panose="020B0604020202020204" pitchFamily="34" charset="0"/>
                        <a:buChar char="●"/>
                      </a:pPr>
                      <a:r>
                        <a:rPr lang="en-US" sz="1200" b="1" dirty="0">
                          <a:solidFill>
                            <a:srgbClr val="000000"/>
                          </a:solidFill>
                          <a:effectLst/>
                          <a:latin typeface="+mn-lt"/>
                          <a:ea typeface="Noto Sans Symbols"/>
                          <a:cs typeface="Noto Sans Symbols"/>
                        </a:rPr>
                        <a:t>shadow becomes longer as the sun gets closer to the horizon</a:t>
                      </a:r>
                      <a:endParaRPr lang="en-US" sz="1200" dirty="0">
                        <a:effectLst/>
                        <a:latin typeface="+mn-lt"/>
                        <a:ea typeface="Noto Sans Symbols"/>
                        <a:cs typeface="Noto Sans Symbols"/>
                      </a:endParaRPr>
                    </a:p>
                  </a:txBody>
                  <a:tcPr marL="44894" marR="44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45357181"/>
                  </a:ext>
                </a:extLst>
              </a:tr>
            </a:tbl>
          </a:graphicData>
        </a:graphic>
      </p:graphicFrame>
      <p:sp>
        <p:nvSpPr>
          <p:cNvPr id="7" name="Freeform: Shape 6">
            <a:extLst>
              <a:ext uri="{FF2B5EF4-FFF2-40B4-BE49-F238E27FC236}">
                <a16:creationId xmlns:a16="http://schemas.microsoft.com/office/drawing/2014/main" id="{E33DF463-DDDC-4322-A711-BE7EEA0AC5DE}"/>
              </a:ext>
            </a:extLst>
          </p:cNvPr>
          <p:cNvSpPr/>
          <p:nvPr/>
        </p:nvSpPr>
        <p:spPr>
          <a:xfrm>
            <a:off x="311623" y="2605160"/>
            <a:ext cx="1768318" cy="188599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endParaRPr lang="en-US" sz="1200" dirty="0">
              <a:solidFill>
                <a:prstClr val="white"/>
              </a:solidFill>
              <a:latin typeface="Calibri" panose="020F0502020204030204"/>
            </a:endParaRPr>
          </a:p>
          <a:p>
            <a:pPr algn="ctr" defTabSz="300038">
              <a:lnSpc>
                <a:spcPct val="90000"/>
              </a:lnSpc>
              <a:spcBef>
                <a:spcPct val="0"/>
              </a:spcBef>
              <a:spcAft>
                <a:spcPct val="35000"/>
              </a:spcAft>
            </a:pPr>
            <a:r>
              <a:rPr lang="en-US" sz="1600" dirty="0">
                <a:solidFill>
                  <a:prstClr val="white"/>
                </a:solidFill>
                <a:latin typeface="Calibri" panose="020F0502020204030204"/>
              </a:rPr>
              <a:t>Step 3. Defining Criteria for “3” and “0” Point Responses</a:t>
            </a:r>
          </a:p>
        </p:txBody>
      </p:sp>
      <p:sp>
        <p:nvSpPr>
          <p:cNvPr id="8" name="TextBox 7">
            <a:extLst>
              <a:ext uri="{FF2B5EF4-FFF2-40B4-BE49-F238E27FC236}">
                <a16:creationId xmlns:a16="http://schemas.microsoft.com/office/drawing/2014/main" id="{A23AA058-F85D-4390-BFEA-30B17519F832}"/>
              </a:ext>
            </a:extLst>
          </p:cNvPr>
          <p:cNvSpPr txBox="1"/>
          <p:nvPr/>
        </p:nvSpPr>
        <p:spPr>
          <a:xfrm>
            <a:off x="2140807" y="3125178"/>
            <a:ext cx="7096873" cy="338554"/>
          </a:xfrm>
          <a:prstGeom prst="rect">
            <a:avLst/>
          </a:prstGeom>
          <a:noFill/>
        </p:spPr>
        <p:txBody>
          <a:bodyPr wrap="square">
            <a:spAutoFit/>
          </a:bodyPr>
          <a:lstStyle/>
          <a:p>
            <a:pPr defTabSz="342900">
              <a:spcAft>
                <a:spcPts val="900"/>
              </a:spcAft>
            </a:pPr>
            <a:r>
              <a:rPr lang="en-US" sz="1600" b="1" dirty="0">
                <a:solidFill>
                  <a:prstClr val="black"/>
                </a:solidFill>
                <a:latin typeface="Calibri" panose="020F0502020204030204" pitchFamily="34" charset="0"/>
              </a:rPr>
              <a:t>Step 3. Sample Response for Criteria for “0” and “3” Point Responses</a:t>
            </a:r>
          </a:p>
        </p:txBody>
      </p:sp>
    </p:spTree>
    <p:custDataLst>
      <p:tags r:id="rId1"/>
    </p:custDataLst>
    <p:extLst>
      <p:ext uri="{BB962C8B-B14F-4D97-AF65-F5344CB8AC3E}">
        <p14:creationId xmlns:p14="http://schemas.microsoft.com/office/powerpoint/2010/main" val="305812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C361-0192-43B8-B340-BC7808ACBC4C}"/>
              </a:ext>
            </a:extLst>
          </p:cNvPr>
          <p:cNvSpPr>
            <a:spLocks noGrp="1"/>
          </p:cNvSpPr>
          <p:nvPr>
            <p:ph type="title"/>
          </p:nvPr>
        </p:nvSpPr>
        <p:spPr>
          <a:xfrm>
            <a:off x="286656" y="258709"/>
            <a:ext cx="8229600" cy="857250"/>
          </a:xfrm>
        </p:spPr>
        <p:txBody>
          <a:bodyPr/>
          <a:lstStyle/>
          <a:p>
            <a:r>
              <a:rPr lang="en-US" dirty="0">
                <a:cs typeface="+mj-cs"/>
              </a:rPr>
              <a:t>Rubric Development Step 4: Prompt 1</a:t>
            </a:r>
          </a:p>
        </p:txBody>
      </p:sp>
      <p:sp>
        <p:nvSpPr>
          <p:cNvPr id="4" name="Rectangle 3">
            <a:extLst>
              <a:ext uri="{FF2B5EF4-FFF2-40B4-BE49-F238E27FC236}">
                <a16:creationId xmlns:a16="http://schemas.microsoft.com/office/drawing/2014/main" id="{9E6CC469-326F-4FB9-9234-74A4FEDBDA68}"/>
              </a:ext>
            </a:extLst>
          </p:cNvPr>
          <p:cNvSpPr/>
          <p:nvPr/>
        </p:nvSpPr>
        <p:spPr>
          <a:xfrm>
            <a:off x="2381380" y="1228677"/>
            <a:ext cx="6631826" cy="1433726"/>
          </a:xfrm>
          <a:prstGeom prst="rect">
            <a:avLst/>
          </a:prstGeom>
          <a:solidFill>
            <a:schemeClr val="bg1"/>
          </a:solidFill>
        </p:spPr>
        <p:txBody>
          <a:bodyPr wrap="square">
            <a:spAutoFit/>
          </a:bodyPr>
          <a:lstStyle/>
          <a:p>
            <a:pPr defTabSz="342900">
              <a:spcBef>
                <a:spcPts val="900"/>
              </a:spcBef>
              <a:spcAft>
                <a:spcPts val="225"/>
              </a:spcAft>
            </a:pPr>
            <a:r>
              <a:rPr lang="en-US" sz="1600" b="1" i="1" dirty="0">
                <a:solidFill>
                  <a:srgbClr val="7F7F7F"/>
                </a:solidFill>
                <a:latin typeface="Calibri" panose="020F0502020204030204"/>
              </a:rPr>
              <a:t>Step 4. Defining the “2” and “1” Point Responses</a:t>
            </a:r>
          </a:p>
          <a:p>
            <a:pPr defTabSz="342900">
              <a:spcAft>
                <a:spcPts val="900"/>
              </a:spcAft>
            </a:pPr>
            <a:r>
              <a:rPr lang="en-US" sz="1600" dirty="0">
                <a:solidFill>
                  <a:prstClr val="black"/>
                </a:solidFill>
                <a:latin typeface="Calibri" panose="020F0502020204030204"/>
                <a:ea typeface="Calibri" panose="020F0502020204030204" pitchFamily="34" charset="0"/>
              </a:rPr>
              <a:t>Based on the criteria defined for “0” and “3” point response, first determine the criteria (i.e., cutoffs) for score points “2” and “1”. Then, check this criteria based on the expected range of student responses.</a:t>
            </a:r>
          </a:p>
          <a:p>
            <a:pPr defTabSz="342900">
              <a:spcAft>
                <a:spcPts val="450"/>
              </a:spcAft>
            </a:pPr>
            <a:endParaRPr lang="en-US" sz="1400" dirty="0">
              <a:solidFill>
                <a:prstClr val="black"/>
              </a:solidFill>
              <a:latin typeface="Calibri" panose="020F0502020204030204"/>
              <a:ea typeface="Noto Sans Symbols"/>
              <a:cs typeface="Noto Sans Symbols"/>
            </a:endParaRPr>
          </a:p>
        </p:txBody>
      </p:sp>
      <p:sp>
        <p:nvSpPr>
          <p:cNvPr id="8" name="Freeform: Shape 7">
            <a:extLst>
              <a:ext uri="{FF2B5EF4-FFF2-40B4-BE49-F238E27FC236}">
                <a16:creationId xmlns:a16="http://schemas.microsoft.com/office/drawing/2014/main" id="{ABCC7D93-BFEA-4180-B85F-48999F42D3ED}"/>
              </a:ext>
            </a:extLst>
          </p:cNvPr>
          <p:cNvSpPr/>
          <p:nvPr/>
        </p:nvSpPr>
        <p:spPr>
          <a:xfrm>
            <a:off x="286656" y="2486004"/>
            <a:ext cx="1768318" cy="188599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endParaRPr lang="en-US" sz="1200" dirty="0">
              <a:solidFill>
                <a:prstClr val="white"/>
              </a:solidFill>
              <a:latin typeface="Calibri" panose="020F0502020204030204"/>
            </a:endParaRPr>
          </a:p>
          <a:p>
            <a:pPr algn="ctr" defTabSz="300038">
              <a:lnSpc>
                <a:spcPct val="90000"/>
              </a:lnSpc>
              <a:spcBef>
                <a:spcPct val="0"/>
              </a:spcBef>
              <a:spcAft>
                <a:spcPct val="35000"/>
              </a:spcAft>
            </a:pPr>
            <a:r>
              <a:rPr lang="en-US" sz="1600" dirty="0">
                <a:solidFill>
                  <a:prstClr val="white"/>
                </a:solidFill>
                <a:latin typeface="Calibri" panose="020F0502020204030204"/>
              </a:rPr>
              <a:t>Step 4. Defining Criteria for “2” and “1” Point Responses</a:t>
            </a:r>
          </a:p>
        </p:txBody>
      </p:sp>
      <p:sp>
        <p:nvSpPr>
          <p:cNvPr id="6" name="TextBox 5">
            <a:extLst>
              <a:ext uri="{FF2B5EF4-FFF2-40B4-BE49-F238E27FC236}">
                <a16:creationId xmlns:a16="http://schemas.microsoft.com/office/drawing/2014/main" id="{AF4F2A81-BF6F-4DB6-AF64-12B752B8FD06}"/>
              </a:ext>
            </a:extLst>
          </p:cNvPr>
          <p:cNvSpPr txBox="1"/>
          <p:nvPr/>
        </p:nvSpPr>
        <p:spPr>
          <a:xfrm>
            <a:off x="2381380" y="2552700"/>
            <a:ext cx="6631826" cy="3795911"/>
          </a:xfrm>
          <a:prstGeom prst="rect">
            <a:avLst/>
          </a:prstGeom>
          <a:noFill/>
        </p:spPr>
        <p:txBody>
          <a:bodyPr wrap="square" rtlCol="0">
            <a:spAutoFit/>
          </a:bodyPr>
          <a:lstStyle/>
          <a:p>
            <a:pPr defTabSz="342900">
              <a:spcAft>
                <a:spcPts val="450"/>
              </a:spcAft>
            </a:pPr>
            <a:r>
              <a:rPr lang="en-US" sz="1600" b="1" dirty="0">
                <a:solidFill>
                  <a:prstClr val="black"/>
                </a:solidFill>
                <a:latin typeface="Calibri" panose="020F0502020204030204"/>
              </a:rPr>
              <a:t>Step 4. Sample Response for Criteria for “2” and “1” Point Responses for Prompt 1</a:t>
            </a:r>
          </a:p>
          <a:p>
            <a:pPr defTabSz="342900">
              <a:spcAft>
                <a:spcPts val="450"/>
              </a:spcAft>
            </a:pPr>
            <a:r>
              <a:rPr lang="en-US" sz="1600" dirty="0">
                <a:solidFill>
                  <a:prstClr val="black"/>
                </a:solidFill>
                <a:latin typeface="Calibri" panose="020F0502020204030204"/>
                <a:ea typeface="Calibri" panose="020F0502020204030204" pitchFamily="34" charset="0"/>
              </a:rPr>
              <a:t>Given the range of expected student responses, consider and make decisions about how criteria will be defined for “2” and “1” score points. For this prompt, the following possible student responses are addressed and a score point is assigned.</a:t>
            </a:r>
          </a:p>
          <a:p>
            <a:pPr marL="128588" indent="-128588" defTabSz="342900">
              <a:spcAft>
                <a:spcPts val="450"/>
              </a:spcAft>
              <a:buFont typeface="Arial" panose="020B0604020202020204" pitchFamily="34" charset="0"/>
              <a:buChar char="•"/>
            </a:pPr>
            <a:r>
              <a:rPr lang="en-US" sz="1600" dirty="0">
                <a:solidFill>
                  <a:srgbClr val="000000"/>
                </a:solidFill>
                <a:latin typeface="Calibri" panose="020F0502020204030204"/>
                <a:ea typeface="Noto Sans Symbols"/>
                <a:cs typeface="Noto Sans Symbols"/>
              </a:rPr>
              <a:t>If the shadow looks good (moved to the right and stretched), but the sun isn’t in alignment or isn’t in the correct place – score this as “2”</a:t>
            </a:r>
          </a:p>
          <a:p>
            <a:pPr marL="128588" indent="-128588" defTabSz="342900">
              <a:spcAft>
                <a:spcPts val="450"/>
              </a:spcAft>
              <a:buFont typeface="Arial" panose="020B0604020202020204" pitchFamily="34" charset="0"/>
              <a:buChar char="•"/>
            </a:pPr>
            <a:r>
              <a:rPr lang="en-US" sz="1600" dirty="0">
                <a:solidFill>
                  <a:srgbClr val="000000"/>
                </a:solidFill>
                <a:ea typeface="Noto Sans Symbols"/>
                <a:cs typeface="Noto Sans Symbols"/>
              </a:rPr>
              <a:t>If the sun is in the correct place, but the shadow either doesn’t look stretched out (be generous) or isn’t in the correct place, score this as “2”</a:t>
            </a:r>
            <a:endParaRPr lang="en-US" sz="1600" dirty="0">
              <a:solidFill>
                <a:prstClr val="black"/>
              </a:solidFill>
              <a:ea typeface="Noto Sans Symbols"/>
              <a:cs typeface="Noto Sans Symbols"/>
            </a:endParaRPr>
          </a:p>
          <a:p>
            <a:pPr marL="128588" indent="-128588" defTabSz="342900">
              <a:spcAft>
                <a:spcPts val="450"/>
              </a:spcAft>
              <a:buFont typeface="Arial" panose="020B0604020202020204" pitchFamily="34" charset="0"/>
              <a:buChar char="•"/>
            </a:pPr>
            <a:r>
              <a:rPr lang="en-US" sz="1600" dirty="0">
                <a:solidFill>
                  <a:srgbClr val="000000"/>
                </a:solidFill>
                <a:ea typeface="Calibri" panose="020F0502020204030204" pitchFamily="34" charset="0"/>
              </a:rPr>
              <a:t>If the student only draws the sun, or if they only have the position of the shadow, or if they only have the length of the shadow – score this as “1” [Could argue that the length of the shadow is most important; so if they get that, regardless of anything else, a score of “2” is assigned.]</a:t>
            </a:r>
          </a:p>
        </p:txBody>
      </p:sp>
    </p:spTree>
    <p:custDataLst>
      <p:tags r:id="rId1"/>
    </p:custDataLst>
    <p:extLst>
      <p:ext uri="{BB962C8B-B14F-4D97-AF65-F5344CB8AC3E}">
        <p14:creationId xmlns:p14="http://schemas.microsoft.com/office/powerpoint/2010/main" val="14796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C361-0192-43B8-B340-BC7808ACBC4C}"/>
              </a:ext>
            </a:extLst>
          </p:cNvPr>
          <p:cNvSpPr>
            <a:spLocks noGrp="1"/>
          </p:cNvSpPr>
          <p:nvPr>
            <p:ph type="title"/>
          </p:nvPr>
        </p:nvSpPr>
        <p:spPr>
          <a:xfrm>
            <a:off x="356470" y="275038"/>
            <a:ext cx="8229600" cy="857250"/>
          </a:xfrm>
        </p:spPr>
        <p:txBody>
          <a:bodyPr>
            <a:normAutofit fontScale="90000"/>
          </a:bodyPr>
          <a:lstStyle/>
          <a:p>
            <a:r>
              <a:rPr lang="en-US" dirty="0">
                <a:cs typeface="+mj-cs"/>
              </a:rPr>
              <a:t>Rubric Development Step 4: Prompt 1</a:t>
            </a:r>
            <a:br>
              <a:rPr lang="en-US" dirty="0">
                <a:cs typeface="+mj-cs"/>
              </a:rPr>
            </a:br>
            <a:r>
              <a:rPr lang="en-US" dirty="0">
                <a:cs typeface="+mj-cs"/>
              </a:rPr>
              <a:t>Cont.</a:t>
            </a:r>
          </a:p>
        </p:txBody>
      </p:sp>
      <p:graphicFrame>
        <p:nvGraphicFramePr>
          <p:cNvPr id="5" name="Table 4">
            <a:extLst>
              <a:ext uri="{FF2B5EF4-FFF2-40B4-BE49-F238E27FC236}">
                <a16:creationId xmlns:a16="http://schemas.microsoft.com/office/drawing/2014/main" id="{53F8395A-82A0-4082-944B-923726C51D95}"/>
              </a:ext>
            </a:extLst>
          </p:cNvPr>
          <p:cNvGraphicFramePr>
            <a:graphicFrameLocks noGrp="1"/>
          </p:cNvGraphicFramePr>
          <p:nvPr>
            <p:extLst>
              <p:ext uri="{D42A27DB-BD31-4B8C-83A1-F6EECF244321}">
                <p14:modId xmlns:p14="http://schemas.microsoft.com/office/powerpoint/2010/main" val="2760639402"/>
              </p:ext>
            </p:extLst>
          </p:nvPr>
        </p:nvGraphicFramePr>
        <p:xfrm>
          <a:off x="2323157" y="1341363"/>
          <a:ext cx="6534187" cy="5122937"/>
        </p:xfrm>
        <a:graphic>
          <a:graphicData uri="http://schemas.openxmlformats.org/drawingml/2006/table">
            <a:tbl>
              <a:tblPr bandRow="1"/>
              <a:tblGrid>
                <a:gridCol w="1081811">
                  <a:extLst>
                    <a:ext uri="{9D8B030D-6E8A-4147-A177-3AD203B41FA5}">
                      <a16:colId xmlns:a16="http://schemas.microsoft.com/office/drawing/2014/main" val="2066012528"/>
                    </a:ext>
                  </a:extLst>
                </a:gridCol>
                <a:gridCol w="1292858">
                  <a:extLst>
                    <a:ext uri="{9D8B030D-6E8A-4147-A177-3AD203B41FA5}">
                      <a16:colId xmlns:a16="http://schemas.microsoft.com/office/drawing/2014/main" val="3996808243"/>
                    </a:ext>
                  </a:extLst>
                </a:gridCol>
                <a:gridCol w="1387205">
                  <a:extLst>
                    <a:ext uri="{9D8B030D-6E8A-4147-A177-3AD203B41FA5}">
                      <a16:colId xmlns:a16="http://schemas.microsoft.com/office/drawing/2014/main" val="4242562405"/>
                    </a:ext>
                  </a:extLst>
                </a:gridCol>
                <a:gridCol w="1387903">
                  <a:extLst>
                    <a:ext uri="{9D8B030D-6E8A-4147-A177-3AD203B41FA5}">
                      <a16:colId xmlns:a16="http://schemas.microsoft.com/office/drawing/2014/main" val="3522848299"/>
                    </a:ext>
                  </a:extLst>
                </a:gridCol>
                <a:gridCol w="1384410">
                  <a:extLst>
                    <a:ext uri="{9D8B030D-6E8A-4147-A177-3AD203B41FA5}">
                      <a16:colId xmlns:a16="http://schemas.microsoft.com/office/drawing/2014/main" val="2087470814"/>
                    </a:ext>
                  </a:extLst>
                </a:gridCol>
              </a:tblGrid>
              <a:tr h="379076">
                <a:tc>
                  <a:txBody>
                    <a:bodyPr/>
                    <a:lstStyle/>
                    <a:p>
                      <a:pPr marL="0" marR="0" algn="ctr">
                        <a:spcBef>
                          <a:spcPts val="0"/>
                        </a:spcBef>
                        <a:spcAft>
                          <a:spcPts val="0"/>
                        </a:spcAft>
                      </a:pPr>
                      <a:r>
                        <a:rPr lang="en-US" sz="1800" b="1" dirty="0">
                          <a:effectLst/>
                          <a:latin typeface="+mn-lt"/>
                          <a:ea typeface="Calibri" panose="020F0502020204030204" pitchFamily="34" charset="0"/>
                        </a:rPr>
                        <a:t>Prompt</a:t>
                      </a:r>
                      <a:endParaRPr lang="en-US" sz="1800" dirty="0">
                        <a:effectLst/>
                        <a:latin typeface="+mn-lt"/>
                        <a:ea typeface="Calibri" panose="020F0502020204030204" pitchFamily="34" charset="0"/>
                      </a:endParaRPr>
                    </a:p>
                  </a:txBody>
                  <a:tcPr marL="33698" marR="33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rgbClr val="000000"/>
                          </a:solidFill>
                          <a:effectLst/>
                          <a:latin typeface="+mn-lt"/>
                          <a:ea typeface="Calibri" panose="020F0502020204030204" pitchFamily="34" charset="0"/>
                        </a:rPr>
                        <a:t>0</a:t>
                      </a:r>
                      <a:endParaRPr lang="en-US" sz="1800" dirty="0">
                        <a:effectLst/>
                        <a:latin typeface="+mn-lt"/>
                        <a:ea typeface="Calibri" panose="020F0502020204030204" pitchFamily="34" charset="0"/>
                      </a:endParaRPr>
                    </a:p>
                  </a:txBody>
                  <a:tcPr marL="33698" marR="33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rgbClr val="000000"/>
                          </a:solidFill>
                          <a:effectLst/>
                          <a:latin typeface="+mn-lt"/>
                          <a:ea typeface="Calibri" panose="020F0502020204030204" pitchFamily="34" charset="0"/>
                        </a:rPr>
                        <a:t>1</a:t>
                      </a:r>
                      <a:endParaRPr lang="en-US" sz="1800" dirty="0">
                        <a:effectLst/>
                        <a:latin typeface="+mn-lt"/>
                        <a:ea typeface="Calibri" panose="020F0502020204030204" pitchFamily="34" charset="0"/>
                      </a:endParaRPr>
                    </a:p>
                  </a:txBody>
                  <a:tcPr marL="33698" marR="33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rgbClr val="000000"/>
                          </a:solidFill>
                          <a:effectLst/>
                          <a:latin typeface="+mn-lt"/>
                          <a:ea typeface="Calibri" panose="020F0502020204030204" pitchFamily="34" charset="0"/>
                        </a:rPr>
                        <a:t>2</a:t>
                      </a:r>
                      <a:endParaRPr lang="en-US" sz="1800" dirty="0">
                        <a:effectLst/>
                        <a:latin typeface="+mn-lt"/>
                        <a:ea typeface="Calibri" panose="020F0502020204030204" pitchFamily="34" charset="0"/>
                      </a:endParaRPr>
                    </a:p>
                  </a:txBody>
                  <a:tcPr marL="33698" marR="33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rgbClr val="000000"/>
                          </a:solidFill>
                          <a:effectLst/>
                          <a:latin typeface="+mn-lt"/>
                          <a:ea typeface="Calibri" panose="020F0502020204030204" pitchFamily="34" charset="0"/>
                        </a:rPr>
                        <a:t>3</a:t>
                      </a:r>
                      <a:endParaRPr lang="en-US" sz="1800" dirty="0">
                        <a:effectLst/>
                        <a:latin typeface="+mn-lt"/>
                        <a:ea typeface="Calibri" panose="020F0502020204030204" pitchFamily="34" charset="0"/>
                      </a:endParaRPr>
                    </a:p>
                  </a:txBody>
                  <a:tcPr marL="33698" marR="33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35708378"/>
                  </a:ext>
                </a:extLst>
              </a:tr>
              <a:tr h="4743861">
                <a:tc>
                  <a:txBody>
                    <a:bodyPr/>
                    <a:lstStyle/>
                    <a:p>
                      <a:pPr marL="0" marR="0" algn="ctr">
                        <a:spcBef>
                          <a:spcPts val="0"/>
                        </a:spcBef>
                        <a:spcAft>
                          <a:spcPts val="0"/>
                        </a:spcAft>
                      </a:pPr>
                      <a:r>
                        <a:rPr lang="en-US" sz="1400" b="1" dirty="0">
                          <a:effectLst/>
                          <a:latin typeface="+mn-lt"/>
                          <a:ea typeface="Calibri" panose="020F0502020204030204" pitchFamily="34" charset="0"/>
                        </a:rPr>
                        <a:t>1</a:t>
                      </a:r>
                      <a:endParaRPr lang="en-US" sz="1400" dirty="0">
                        <a:effectLst/>
                        <a:latin typeface="+mn-lt"/>
                        <a:ea typeface="Calibri" panose="020F0502020204030204" pitchFamily="34" charset="0"/>
                      </a:endParaRPr>
                    </a:p>
                  </a:txBody>
                  <a:tcPr marL="33698" marR="336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0" kern="1200" dirty="0">
                          <a:solidFill>
                            <a:schemeClr val="tx1"/>
                          </a:solidFill>
                          <a:effectLst/>
                          <a:latin typeface="+mn-lt"/>
                          <a:ea typeface="+mn-ea"/>
                          <a:cs typeface="+mn-cs"/>
                        </a:rPr>
                        <a:t>No response or a response not related to the prompt (e.g., off topic; student writes, “I don’t know.”)</a:t>
                      </a:r>
                      <a:endParaRPr lang="en-US" sz="1400" b="0" dirty="0">
                        <a:effectLst/>
                        <a:latin typeface="+mn-lt"/>
                        <a:ea typeface="Calibri" panose="020F0502020204030204" pitchFamily="34" charset="0"/>
                      </a:endParaRPr>
                    </a:p>
                  </a:txBody>
                  <a:tcPr marL="33698" marR="33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dirty="0">
                          <a:effectLst/>
                          <a:latin typeface="+mn-lt"/>
                          <a:ea typeface="Calibri" panose="020F0502020204030204" pitchFamily="34" charset="0"/>
                        </a:rPr>
                        <a:t>Student draws a sun and a shadow of a tree, but only meets one of the criteria (or none)</a:t>
                      </a:r>
                      <a:endParaRPr lang="en-US" sz="1400" dirty="0">
                        <a:effectLst/>
                        <a:latin typeface="+mn-lt"/>
                        <a:ea typeface="Calibri" panose="020F0502020204030204" pitchFamily="34" charset="0"/>
                      </a:endParaRPr>
                    </a:p>
                    <a:p>
                      <a:pPr marL="0" marR="0">
                        <a:spcBef>
                          <a:spcPts val="0"/>
                        </a:spcBef>
                        <a:spcAft>
                          <a:spcPts val="0"/>
                        </a:spcAft>
                      </a:pPr>
                      <a:r>
                        <a:rPr lang="en-US" sz="1400" b="1" dirty="0">
                          <a:effectLst/>
                          <a:latin typeface="+mn-lt"/>
                          <a:ea typeface="Calibri" panose="020F0502020204030204" pitchFamily="34" charset="0"/>
                        </a:rPr>
                        <a:t>Criteria:</a:t>
                      </a:r>
                      <a:endParaRPr lang="en-US" sz="1400" dirty="0">
                        <a:effectLst/>
                        <a:latin typeface="+mn-lt"/>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1400" b="1" dirty="0">
                          <a:solidFill>
                            <a:srgbClr val="000000"/>
                          </a:solidFill>
                          <a:effectLst/>
                          <a:latin typeface="+mn-lt"/>
                          <a:ea typeface="Noto Sans Symbols"/>
                          <a:cs typeface="Noto Sans Symbols"/>
                        </a:rPr>
                        <a:t>sun moves to the left (W) and down</a:t>
                      </a:r>
                      <a:endParaRPr lang="en-US" sz="1400" dirty="0">
                        <a:effectLst/>
                        <a:latin typeface="+mn-lt"/>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400" b="1" dirty="0">
                          <a:solidFill>
                            <a:srgbClr val="000000"/>
                          </a:solidFill>
                          <a:effectLst/>
                          <a:latin typeface="+mn-lt"/>
                          <a:ea typeface="Noto Sans Symbols"/>
                          <a:cs typeface="Noto Sans Symbols"/>
                        </a:rPr>
                        <a:t>shadow moves to the right (or aligns with the sun)</a:t>
                      </a:r>
                      <a:endParaRPr lang="en-US" sz="1400" dirty="0">
                        <a:effectLst/>
                        <a:latin typeface="+mn-lt"/>
                        <a:ea typeface="Noto Sans Symbols"/>
                        <a:cs typeface="Noto Sans Symbols"/>
                      </a:endParaRPr>
                    </a:p>
                    <a:p>
                      <a:pPr marL="342900" marR="0" lvl="0" indent="-342900">
                        <a:spcBef>
                          <a:spcPts val="0"/>
                        </a:spcBef>
                        <a:spcAft>
                          <a:spcPts val="300"/>
                        </a:spcAft>
                        <a:buFont typeface="Arial" panose="020B0604020202020204" pitchFamily="34" charset="0"/>
                        <a:buChar char="●"/>
                      </a:pPr>
                      <a:r>
                        <a:rPr lang="en-US" sz="1400" b="1" dirty="0">
                          <a:solidFill>
                            <a:srgbClr val="000000"/>
                          </a:solidFill>
                          <a:effectLst/>
                          <a:latin typeface="+mn-lt"/>
                          <a:ea typeface="Noto Sans Symbols"/>
                          <a:cs typeface="Noto Sans Symbols"/>
                        </a:rPr>
                        <a:t>shadow becomes longer as the sun gets closer to the horizon</a:t>
                      </a:r>
                      <a:endParaRPr lang="en-US" sz="1400" dirty="0">
                        <a:effectLst/>
                        <a:latin typeface="+mn-lt"/>
                        <a:ea typeface="Noto Sans Symbols"/>
                        <a:cs typeface="Noto Sans Symbols"/>
                      </a:endParaRPr>
                    </a:p>
                  </a:txBody>
                  <a:tcPr marL="33698" marR="33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dirty="0">
                          <a:effectLst/>
                          <a:latin typeface="+mn-lt"/>
                          <a:ea typeface="Calibri" panose="020F0502020204030204" pitchFamily="34" charset="0"/>
                        </a:rPr>
                        <a:t>The student gets 2 out of the 3 criteria:</a:t>
                      </a:r>
                      <a:endParaRPr lang="en-US" sz="1400" dirty="0">
                        <a:effectLst/>
                        <a:latin typeface="+mn-lt"/>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1400" b="1" dirty="0">
                          <a:solidFill>
                            <a:srgbClr val="000000"/>
                          </a:solidFill>
                          <a:effectLst/>
                          <a:latin typeface="+mn-lt"/>
                          <a:ea typeface="Noto Sans Symbols"/>
                          <a:cs typeface="Noto Sans Symbols"/>
                        </a:rPr>
                        <a:t>sun moves to the left (W) and down</a:t>
                      </a:r>
                      <a:endParaRPr lang="en-US" sz="1400" dirty="0">
                        <a:effectLst/>
                        <a:latin typeface="+mn-lt"/>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400" b="1" dirty="0">
                          <a:solidFill>
                            <a:srgbClr val="000000"/>
                          </a:solidFill>
                          <a:effectLst/>
                          <a:latin typeface="+mn-lt"/>
                          <a:ea typeface="Noto Sans Symbols"/>
                          <a:cs typeface="Noto Sans Symbols"/>
                        </a:rPr>
                        <a:t>shadow moves to the right (or aligns with the sun)</a:t>
                      </a:r>
                      <a:endParaRPr lang="en-US" sz="1400" dirty="0">
                        <a:effectLst/>
                        <a:latin typeface="+mn-lt"/>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400" b="1" dirty="0">
                          <a:solidFill>
                            <a:srgbClr val="000000"/>
                          </a:solidFill>
                          <a:effectLst/>
                          <a:latin typeface="+mn-lt"/>
                          <a:ea typeface="Noto Sans Symbols"/>
                          <a:cs typeface="Noto Sans Symbols"/>
                        </a:rPr>
                        <a:t>shadow becomes longer as the sun gets closer to the horizon</a:t>
                      </a:r>
                      <a:endParaRPr lang="en-US" sz="1400" dirty="0">
                        <a:effectLst/>
                        <a:latin typeface="+mn-lt"/>
                        <a:ea typeface="Noto Sans Symbols"/>
                        <a:cs typeface="Noto Sans Symbols"/>
                      </a:endParaRPr>
                    </a:p>
                    <a:p>
                      <a:pPr marL="0" marR="0">
                        <a:spcBef>
                          <a:spcPts val="0"/>
                        </a:spcBef>
                        <a:spcAft>
                          <a:spcPts val="0"/>
                        </a:spcAft>
                      </a:pPr>
                      <a:r>
                        <a:rPr lang="en-US" sz="1400" b="1" dirty="0">
                          <a:effectLst/>
                          <a:latin typeface="+mn-lt"/>
                          <a:ea typeface="Calibri" panose="020F0502020204030204" pitchFamily="34" charset="0"/>
                        </a:rPr>
                        <a:t> </a:t>
                      </a:r>
                      <a:endParaRPr lang="en-US" sz="1400" dirty="0">
                        <a:effectLst/>
                        <a:latin typeface="+mn-lt"/>
                        <a:ea typeface="Calibri" panose="020F0502020204030204" pitchFamily="34" charset="0"/>
                      </a:endParaRPr>
                    </a:p>
                  </a:txBody>
                  <a:tcPr marL="33698" marR="33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mn-lt"/>
                          <a:ea typeface="Calibri" panose="020F0502020204030204" pitchFamily="34" charset="0"/>
                        </a:rPr>
                        <a:t>The drawing shows:</a:t>
                      </a:r>
                    </a:p>
                    <a:p>
                      <a:pPr marL="342900" marR="0" lvl="0" indent="-342900">
                        <a:spcBef>
                          <a:spcPts val="0"/>
                        </a:spcBef>
                        <a:spcAft>
                          <a:spcPts val="0"/>
                        </a:spcAft>
                        <a:buFont typeface="Arial" panose="020B0604020202020204" pitchFamily="34" charset="0"/>
                        <a:buChar char="●"/>
                      </a:pPr>
                      <a:r>
                        <a:rPr lang="en-US" sz="1400" dirty="0">
                          <a:solidFill>
                            <a:srgbClr val="000000"/>
                          </a:solidFill>
                          <a:effectLst/>
                          <a:latin typeface="+mn-lt"/>
                          <a:ea typeface="Noto Sans Symbols"/>
                          <a:cs typeface="Noto Sans Symbols"/>
                        </a:rPr>
                        <a:t>sun moves to the left (W) and down</a:t>
                      </a:r>
                      <a:endParaRPr lang="en-US" sz="1400" dirty="0">
                        <a:effectLst/>
                        <a:latin typeface="+mn-lt"/>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400" dirty="0">
                          <a:solidFill>
                            <a:srgbClr val="000000"/>
                          </a:solidFill>
                          <a:effectLst/>
                          <a:latin typeface="+mn-lt"/>
                          <a:ea typeface="Noto Sans Symbols"/>
                          <a:cs typeface="Noto Sans Symbols"/>
                        </a:rPr>
                        <a:t>shadow moves to the right (or aligns with the sun)</a:t>
                      </a:r>
                      <a:endParaRPr lang="en-US" sz="1400" dirty="0">
                        <a:effectLst/>
                        <a:latin typeface="+mn-lt"/>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400" dirty="0">
                          <a:solidFill>
                            <a:srgbClr val="000000"/>
                          </a:solidFill>
                          <a:effectLst/>
                          <a:latin typeface="+mn-lt"/>
                          <a:ea typeface="Noto Sans Symbols"/>
                          <a:cs typeface="Noto Sans Symbols"/>
                        </a:rPr>
                        <a:t>shadow becomes longer as the sun gets closer to the horizon</a:t>
                      </a:r>
                      <a:endParaRPr lang="en-US" sz="1400" dirty="0">
                        <a:effectLst/>
                        <a:latin typeface="+mn-lt"/>
                        <a:ea typeface="Noto Sans Symbols"/>
                        <a:cs typeface="Noto Sans Symbols"/>
                      </a:endParaRPr>
                    </a:p>
                    <a:p>
                      <a:pPr marL="0" marR="0">
                        <a:spcBef>
                          <a:spcPts val="0"/>
                        </a:spcBef>
                        <a:spcAft>
                          <a:spcPts val="0"/>
                        </a:spcAft>
                      </a:pPr>
                      <a:r>
                        <a:rPr lang="en-US" sz="1400" dirty="0">
                          <a:effectLst/>
                          <a:latin typeface="+mn-lt"/>
                          <a:ea typeface="Calibri" panose="020F0502020204030204" pitchFamily="34" charset="0"/>
                        </a:rPr>
                        <a:t> </a:t>
                      </a:r>
                    </a:p>
                  </a:txBody>
                  <a:tcPr marL="33698" marR="33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16359289"/>
                  </a:ext>
                </a:extLst>
              </a:tr>
            </a:tbl>
          </a:graphicData>
        </a:graphic>
      </p:graphicFrame>
      <p:sp>
        <p:nvSpPr>
          <p:cNvPr id="8" name="Freeform: Shape 7">
            <a:extLst>
              <a:ext uri="{FF2B5EF4-FFF2-40B4-BE49-F238E27FC236}">
                <a16:creationId xmlns:a16="http://schemas.microsoft.com/office/drawing/2014/main" id="{ABCC7D93-BFEA-4180-B85F-48999F42D3ED}"/>
              </a:ext>
            </a:extLst>
          </p:cNvPr>
          <p:cNvSpPr/>
          <p:nvPr/>
        </p:nvSpPr>
        <p:spPr>
          <a:xfrm>
            <a:off x="286656" y="2486004"/>
            <a:ext cx="1768318" cy="188599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endParaRPr lang="en-US" sz="1200" dirty="0">
              <a:solidFill>
                <a:prstClr val="white"/>
              </a:solidFill>
              <a:latin typeface="Calibri" panose="020F0502020204030204"/>
            </a:endParaRPr>
          </a:p>
          <a:p>
            <a:pPr algn="ctr" defTabSz="300038">
              <a:lnSpc>
                <a:spcPct val="90000"/>
              </a:lnSpc>
              <a:spcBef>
                <a:spcPct val="0"/>
              </a:spcBef>
              <a:spcAft>
                <a:spcPct val="35000"/>
              </a:spcAft>
            </a:pPr>
            <a:r>
              <a:rPr lang="en-US" sz="1600" dirty="0">
                <a:solidFill>
                  <a:prstClr val="white"/>
                </a:solidFill>
                <a:latin typeface="Calibri" panose="020F0502020204030204"/>
              </a:rPr>
              <a:t>Step 4. Defining Criteria for “2” and “1” Point Responses</a:t>
            </a:r>
          </a:p>
        </p:txBody>
      </p:sp>
    </p:spTree>
    <p:custDataLst>
      <p:tags r:id="rId1"/>
    </p:custDataLst>
    <p:extLst>
      <p:ext uri="{BB962C8B-B14F-4D97-AF65-F5344CB8AC3E}">
        <p14:creationId xmlns:p14="http://schemas.microsoft.com/office/powerpoint/2010/main" val="44537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2A40-07D8-4CF1-8A75-EE400ED9DCCE}"/>
              </a:ext>
            </a:extLst>
          </p:cNvPr>
          <p:cNvSpPr>
            <a:spLocks noGrp="1"/>
          </p:cNvSpPr>
          <p:nvPr>
            <p:ph type="title"/>
          </p:nvPr>
        </p:nvSpPr>
        <p:spPr>
          <a:xfrm>
            <a:off x="241249" y="244934"/>
            <a:ext cx="8229600" cy="857250"/>
          </a:xfrm>
        </p:spPr>
        <p:txBody>
          <a:bodyPr/>
          <a:lstStyle/>
          <a:p>
            <a:r>
              <a:rPr lang="en-US" dirty="0">
                <a:cs typeface="+mj-cs"/>
              </a:rPr>
              <a:t>Rubric Development Step 5: Prompt 1</a:t>
            </a:r>
          </a:p>
        </p:txBody>
      </p:sp>
      <p:sp>
        <p:nvSpPr>
          <p:cNvPr id="5" name="Rectangle 4">
            <a:extLst>
              <a:ext uri="{FF2B5EF4-FFF2-40B4-BE49-F238E27FC236}">
                <a16:creationId xmlns:a16="http://schemas.microsoft.com/office/drawing/2014/main" id="{A82E937C-CA0C-4E35-8BDC-93467403E5C1}"/>
              </a:ext>
            </a:extLst>
          </p:cNvPr>
          <p:cNvSpPr/>
          <p:nvPr/>
        </p:nvSpPr>
        <p:spPr>
          <a:xfrm>
            <a:off x="2374609" y="1178383"/>
            <a:ext cx="6528142" cy="1656864"/>
          </a:xfrm>
          <a:prstGeom prst="rect">
            <a:avLst/>
          </a:prstGeom>
          <a:solidFill>
            <a:schemeClr val="bg1"/>
          </a:solidFill>
        </p:spPr>
        <p:txBody>
          <a:bodyPr wrap="square">
            <a:spAutoFit/>
          </a:bodyPr>
          <a:lstStyle/>
          <a:p>
            <a:pPr defTabSz="342900">
              <a:spcBef>
                <a:spcPts val="900"/>
              </a:spcBef>
              <a:spcAft>
                <a:spcPts val="225"/>
              </a:spcAft>
            </a:pPr>
            <a:r>
              <a:rPr lang="en-US" sz="2000" b="1" i="1" dirty="0">
                <a:solidFill>
                  <a:srgbClr val="7F7F7F"/>
                </a:solidFill>
                <a:latin typeface="Calibri" panose="020F0502020204030204"/>
              </a:rPr>
              <a:t>Step 5. Refinement of Criteria for All Points</a:t>
            </a:r>
          </a:p>
          <a:p>
            <a:pPr defTabSz="342900">
              <a:spcAft>
                <a:spcPts val="900"/>
              </a:spcAft>
            </a:pPr>
            <a:r>
              <a:rPr lang="en-US" sz="2000" dirty="0">
                <a:solidFill>
                  <a:prstClr val="black"/>
                </a:solidFill>
                <a:latin typeface="Calibri" panose="020F0502020204030204"/>
                <a:ea typeface="Calibri" panose="020F0502020204030204" pitchFamily="34" charset="0"/>
              </a:rPr>
              <a:t>After defining criteria for “2” and “1”, check and further clarify or refine the criteria to address the expected range of student responses across all of the score points. Then revise criteria as appropriate. </a:t>
            </a:r>
          </a:p>
        </p:txBody>
      </p:sp>
      <p:sp>
        <p:nvSpPr>
          <p:cNvPr id="7" name="Freeform: Shape 6">
            <a:extLst>
              <a:ext uri="{FF2B5EF4-FFF2-40B4-BE49-F238E27FC236}">
                <a16:creationId xmlns:a16="http://schemas.microsoft.com/office/drawing/2014/main" id="{09E8C0D0-0C9A-40B4-A501-52B9B34B8052}"/>
              </a:ext>
            </a:extLst>
          </p:cNvPr>
          <p:cNvSpPr/>
          <p:nvPr/>
        </p:nvSpPr>
        <p:spPr>
          <a:xfrm>
            <a:off x="241249" y="2486004"/>
            <a:ext cx="1768318" cy="188599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endParaRPr lang="en-US" sz="1200" dirty="0">
              <a:solidFill>
                <a:prstClr val="white"/>
              </a:solidFill>
              <a:latin typeface="Calibri" panose="020F0502020204030204"/>
            </a:endParaRPr>
          </a:p>
          <a:p>
            <a:pPr algn="ctr" defTabSz="300038">
              <a:lnSpc>
                <a:spcPct val="90000"/>
              </a:lnSpc>
              <a:spcBef>
                <a:spcPct val="0"/>
              </a:spcBef>
              <a:spcAft>
                <a:spcPct val="35000"/>
              </a:spcAft>
            </a:pPr>
            <a:r>
              <a:rPr lang="en-US" sz="1600" dirty="0">
                <a:solidFill>
                  <a:prstClr val="white"/>
                </a:solidFill>
                <a:latin typeface="Calibri" panose="020F0502020204030204"/>
              </a:rPr>
              <a:t>Step 5. Refinement of Criteria for All Points</a:t>
            </a:r>
          </a:p>
        </p:txBody>
      </p:sp>
      <p:sp>
        <p:nvSpPr>
          <p:cNvPr id="4" name="TextBox 3">
            <a:extLst>
              <a:ext uri="{FF2B5EF4-FFF2-40B4-BE49-F238E27FC236}">
                <a16:creationId xmlns:a16="http://schemas.microsoft.com/office/drawing/2014/main" id="{BDC8967F-2556-4CBA-9C5D-6AC1FDFC1830}"/>
              </a:ext>
            </a:extLst>
          </p:cNvPr>
          <p:cNvSpPr txBox="1"/>
          <p:nvPr/>
        </p:nvSpPr>
        <p:spPr>
          <a:xfrm>
            <a:off x="2374609" y="2987646"/>
            <a:ext cx="6388340" cy="2551981"/>
          </a:xfrm>
          <a:prstGeom prst="rect">
            <a:avLst/>
          </a:prstGeom>
          <a:noFill/>
        </p:spPr>
        <p:txBody>
          <a:bodyPr wrap="square" rtlCol="0">
            <a:spAutoFit/>
          </a:bodyPr>
          <a:lstStyle/>
          <a:p>
            <a:pPr defTabSz="342900">
              <a:spcAft>
                <a:spcPts val="900"/>
              </a:spcAft>
            </a:pPr>
            <a:r>
              <a:rPr lang="en-US" sz="1800" b="1" dirty="0">
                <a:solidFill>
                  <a:prstClr val="black"/>
                </a:solidFill>
                <a:latin typeface="Calibri" panose="020F0502020204030204"/>
              </a:rPr>
              <a:t>Step 5. Sample Response for Refinement of Criteria for All Score Points for Prompt 1</a:t>
            </a:r>
          </a:p>
          <a:p>
            <a:pPr defTabSz="342900">
              <a:spcAft>
                <a:spcPts val="450"/>
              </a:spcAft>
            </a:pPr>
            <a:r>
              <a:rPr lang="en-US" sz="1800" dirty="0">
                <a:solidFill>
                  <a:prstClr val="black"/>
                </a:solidFill>
                <a:latin typeface="Calibri" panose="020F0502020204030204"/>
                <a:ea typeface="Calibri" panose="020F0502020204030204" pitchFamily="34" charset="0"/>
              </a:rPr>
              <a:t>For this prompt, consider the following questions and then refine the criteria.</a:t>
            </a:r>
          </a:p>
          <a:p>
            <a:pPr marL="342900" indent="-342900" defTabSz="342900">
              <a:spcAft>
                <a:spcPts val="450"/>
              </a:spcAft>
              <a:buFont typeface="Arial" panose="020B0604020202020204" pitchFamily="34" charset="0"/>
              <a:buChar char="•"/>
            </a:pPr>
            <a:r>
              <a:rPr lang="en-US" sz="1800" dirty="0">
                <a:solidFill>
                  <a:srgbClr val="000000"/>
                </a:solidFill>
                <a:latin typeface="Calibri" panose="020F0502020204030204"/>
                <a:ea typeface="Noto Sans Symbols"/>
                <a:cs typeface="Noto Sans Symbols"/>
              </a:rPr>
              <a:t>What happens if the student only draws a sun? Is it a “0” or a “1”?</a:t>
            </a:r>
            <a:endParaRPr lang="en-US" sz="1800" dirty="0">
              <a:solidFill>
                <a:prstClr val="black"/>
              </a:solidFill>
              <a:latin typeface="Calibri" panose="020F0502020204030204"/>
              <a:ea typeface="Noto Sans Symbols"/>
              <a:cs typeface="Noto Sans Symbols"/>
            </a:endParaRPr>
          </a:p>
          <a:p>
            <a:pPr marL="342900" indent="-342900" defTabSz="342900">
              <a:spcAft>
                <a:spcPts val="450"/>
              </a:spcAft>
              <a:buFont typeface="Arial" panose="020B0604020202020204" pitchFamily="34" charset="0"/>
              <a:buChar char="•"/>
            </a:pPr>
            <a:r>
              <a:rPr lang="en-US" sz="1800" dirty="0">
                <a:solidFill>
                  <a:srgbClr val="000000"/>
                </a:solidFill>
                <a:latin typeface="Calibri" panose="020F0502020204030204"/>
                <a:ea typeface="Noto Sans Symbols"/>
                <a:cs typeface="Noto Sans Symbols"/>
              </a:rPr>
              <a:t>What happens i</a:t>
            </a:r>
            <a:r>
              <a:rPr lang="en-US" sz="1800" dirty="0">
                <a:solidFill>
                  <a:prstClr val="black"/>
                </a:solidFill>
                <a:latin typeface="Calibri" panose="020F0502020204030204"/>
                <a:ea typeface="Noto Sans Symbols"/>
                <a:cs typeface="Noto Sans Symbols"/>
              </a:rPr>
              <a:t>f</a:t>
            </a:r>
            <a:r>
              <a:rPr lang="en-US" sz="1800" dirty="0">
                <a:solidFill>
                  <a:srgbClr val="000000"/>
                </a:solidFill>
                <a:latin typeface="Calibri" panose="020F0502020204030204"/>
                <a:ea typeface="Noto Sans Symbols"/>
                <a:cs typeface="Noto Sans Symbols"/>
              </a:rPr>
              <a:t> the sun is to the left, but not down? Or down but not to the left of the 1:00 p.m. drawing?  </a:t>
            </a:r>
            <a:endParaRPr lang="en-US" sz="2400" dirty="0">
              <a:solidFill>
                <a:prstClr val="black"/>
              </a:solidFill>
              <a:latin typeface="Noto Sans Symbols"/>
              <a:ea typeface="Noto Sans Symbols"/>
              <a:cs typeface="Noto Sans Symbols"/>
            </a:endParaRPr>
          </a:p>
        </p:txBody>
      </p:sp>
    </p:spTree>
    <p:custDataLst>
      <p:tags r:id="rId1"/>
    </p:custDataLst>
    <p:extLst>
      <p:ext uri="{BB962C8B-B14F-4D97-AF65-F5344CB8AC3E}">
        <p14:creationId xmlns:p14="http://schemas.microsoft.com/office/powerpoint/2010/main" val="74402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2A40-07D8-4CF1-8A75-EE400ED9DCCE}"/>
              </a:ext>
            </a:extLst>
          </p:cNvPr>
          <p:cNvSpPr>
            <a:spLocks noGrp="1"/>
          </p:cNvSpPr>
          <p:nvPr>
            <p:ph type="title"/>
          </p:nvPr>
        </p:nvSpPr>
        <p:spPr>
          <a:xfrm>
            <a:off x="457200" y="290073"/>
            <a:ext cx="8229600" cy="857250"/>
          </a:xfrm>
        </p:spPr>
        <p:txBody>
          <a:bodyPr>
            <a:normAutofit fontScale="90000"/>
          </a:bodyPr>
          <a:lstStyle/>
          <a:p>
            <a:r>
              <a:rPr lang="en-US" dirty="0">
                <a:cs typeface="+mj-cs"/>
              </a:rPr>
              <a:t>Rubric Development Step 5: Prompt 1 </a:t>
            </a:r>
            <a:br>
              <a:rPr lang="en-US" dirty="0">
                <a:cs typeface="+mj-cs"/>
              </a:rPr>
            </a:br>
            <a:r>
              <a:rPr lang="en-US" dirty="0">
                <a:cs typeface="+mj-cs"/>
              </a:rPr>
              <a:t>Cont.</a:t>
            </a:r>
          </a:p>
        </p:txBody>
      </p:sp>
      <p:graphicFrame>
        <p:nvGraphicFramePr>
          <p:cNvPr id="6" name="Table 5">
            <a:extLst>
              <a:ext uri="{FF2B5EF4-FFF2-40B4-BE49-F238E27FC236}">
                <a16:creationId xmlns:a16="http://schemas.microsoft.com/office/drawing/2014/main" id="{F26B7C81-18FF-4E29-8CF0-7F3F7E3908DE}"/>
              </a:ext>
            </a:extLst>
          </p:cNvPr>
          <p:cNvGraphicFramePr>
            <a:graphicFrameLocks noGrp="1"/>
          </p:cNvGraphicFramePr>
          <p:nvPr>
            <p:extLst>
              <p:ext uri="{D42A27DB-BD31-4B8C-83A1-F6EECF244321}">
                <p14:modId xmlns:p14="http://schemas.microsoft.com/office/powerpoint/2010/main" val="2421276181"/>
              </p:ext>
            </p:extLst>
          </p:nvPr>
        </p:nvGraphicFramePr>
        <p:xfrm>
          <a:off x="2234998" y="1414902"/>
          <a:ext cx="6667753" cy="4724400"/>
        </p:xfrm>
        <a:graphic>
          <a:graphicData uri="http://schemas.openxmlformats.org/drawingml/2006/table">
            <a:tbl>
              <a:tblPr bandRow="1"/>
              <a:tblGrid>
                <a:gridCol w="1105350">
                  <a:extLst>
                    <a:ext uri="{9D8B030D-6E8A-4147-A177-3AD203B41FA5}">
                      <a16:colId xmlns:a16="http://schemas.microsoft.com/office/drawing/2014/main" val="1979114866"/>
                    </a:ext>
                  </a:extLst>
                </a:gridCol>
                <a:gridCol w="1320715">
                  <a:extLst>
                    <a:ext uri="{9D8B030D-6E8A-4147-A177-3AD203B41FA5}">
                      <a16:colId xmlns:a16="http://schemas.microsoft.com/office/drawing/2014/main" val="626718312"/>
                    </a:ext>
                  </a:extLst>
                </a:gridCol>
                <a:gridCol w="1413420">
                  <a:extLst>
                    <a:ext uri="{9D8B030D-6E8A-4147-A177-3AD203B41FA5}">
                      <a16:colId xmlns:a16="http://schemas.microsoft.com/office/drawing/2014/main" val="3303143374"/>
                    </a:ext>
                  </a:extLst>
                </a:gridCol>
                <a:gridCol w="1414134">
                  <a:extLst>
                    <a:ext uri="{9D8B030D-6E8A-4147-A177-3AD203B41FA5}">
                      <a16:colId xmlns:a16="http://schemas.microsoft.com/office/drawing/2014/main" val="2964580156"/>
                    </a:ext>
                  </a:extLst>
                </a:gridCol>
                <a:gridCol w="1414134">
                  <a:extLst>
                    <a:ext uri="{9D8B030D-6E8A-4147-A177-3AD203B41FA5}">
                      <a16:colId xmlns:a16="http://schemas.microsoft.com/office/drawing/2014/main" val="726485052"/>
                    </a:ext>
                  </a:extLst>
                </a:gridCol>
              </a:tblGrid>
              <a:tr h="195150">
                <a:tc>
                  <a:txBody>
                    <a:bodyPr/>
                    <a:lstStyle/>
                    <a:p>
                      <a:pPr marL="0" marR="0" algn="ctr">
                        <a:spcBef>
                          <a:spcPts val="0"/>
                        </a:spcBef>
                        <a:spcAft>
                          <a:spcPts val="0"/>
                        </a:spcAft>
                      </a:pPr>
                      <a:r>
                        <a:rPr lang="en-US" sz="1600" b="1" dirty="0">
                          <a:effectLst/>
                          <a:latin typeface="+mn-lt"/>
                          <a:ea typeface="Calibri" panose="020F0502020204030204" pitchFamily="34" charset="0"/>
                        </a:rPr>
                        <a:t>Prompt</a:t>
                      </a:r>
                      <a:endParaRPr lang="en-US" sz="1600" dirty="0">
                        <a:effectLst/>
                        <a:latin typeface="+mn-lt"/>
                        <a:ea typeface="Calibri" panose="020F0502020204030204" pitchFamily="34" charset="0"/>
                      </a:endParaRPr>
                    </a:p>
                  </a:txBody>
                  <a:tcPr marL="30485" marR="30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a:solidFill>
                            <a:srgbClr val="000000"/>
                          </a:solidFill>
                          <a:effectLst/>
                          <a:latin typeface="+mn-lt"/>
                          <a:ea typeface="Calibri" panose="020F0502020204030204" pitchFamily="34" charset="0"/>
                        </a:rPr>
                        <a:t>0</a:t>
                      </a:r>
                      <a:endParaRPr lang="en-US" sz="1600">
                        <a:effectLst/>
                        <a:latin typeface="+mn-lt"/>
                        <a:ea typeface="Calibri" panose="020F0502020204030204" pitchFamily="34" charset="0"/>
                      </a:endParaRPr>
                    </a:p>
                  </a:txBody>
                  <a:tcPr marL="30485" marR="30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a:solidFill>
                            <a:srgbClr val="000000"/>
                          </a:solidFill>
                          <a:effectLst/>
                          <a:latin typeface="+mn-lt"/>
                          <a:ea typeface="Calibri" panose="020F0502020204030204" pitchFamily="34" charset="0"/>
                        </a:rPr>
                        <a:t>1</a:t>
                      </a:r>
                      <a:endParaRPr lang="en-US" sz="1600">
                        <a:effectLst/>
                        <a:latin typeface="+mn-lt"/>
                        <a:ea typeface="Calibri" panose="020F0502020204030204" pitchFamily="34" charset="0"/>
                      </a:endParaRPr>
                    </a:p>
                  </a:txBody>
                  <a:tcPr marL="30485" marR="30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rgbClr val="000000"/>
                          </a:solidFill>
                          <a:effectLst/>
                          <a:latin typeface="+mn-lt"/>
                          <a:ea typeface="Calibri" panose="020F0502020204030204" pitchFamily="34" charset="0"/>
                        </a:rPr>
                        <a:t>2</a:t>
                      </a:r>
                      <a:endParaRPr lang="en-US" sz="1600" dirty="0">
                        <a:effectLst/>
                        <a:latin typeface="+mn-lt"/>
                        <a:ea typeface="Calibri" panose="020F0502020204030204" pitchFamily="34" charset="0"/>
                      </a:endParaRPr>
                    </a:p>
                  </a:txBody>
                  <a:tcPr marL="30485" marR="30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rgbClr val="000000"/>
                          </a:solidFill>
                          <a:effectLst/>
                          <a:latin typeface="+mn-lt"/>
                          <a:ea typeface="Calibri" panose="020F0502020204030204" pitchFamily="34" charset="0"/>
                        </a:rPr>
                        <a:t>3</a:t>
                      </a:r>
                      <a:endParaRPr lang="en-US" sz="1600" dirty="0">
                        <a:effectLst/>
                        <a:latin typeface="+mn-lt"/>
                        <a:ea typeface="Calibri" panose="020F0502020204030204" pitchFamily="34" charset="0"/>
                      </a:endParaRPr>
                    </a:p>
                  </a:txBody>
                  <a:tcPr marL="30485" marR="30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77514143"/>
                  </a:ext>
                </a:extLst>
              </a:tr>
              <a:tr h="3317548">
                <a:tc>
                  <a:txBody>
                    <a:bodyPr/>
                    <a:lstStyle/>
                    <a:p>
                      <a:pPr marL="0" marR="0" algn="ctr">
                        <a:spcBef>
                          <a:spcPts val="0"/>
                        </a:spcBef>
                        <a:spcAft>
                          <a:spcPts val="0"/>
                        </a:spcAft>
                      </a:pPr>
                      <a:r>
                        <a:rPr lang="en-US" sz="1400" b="1" dirty="0">
                          <a:effectLst/>
                          <a:latin typeface="+mn-lt"/>
                          <a:ea typeface="Calibri" panose="020F0502020204030204" pitchFamily="34" charset="0"/>
                        </a:rPr>
                        <a:t>1</a:t>
                      </a:r>
                      <a:endParaRPr lang="en-US" sz="1400" dirty="0">
                        <a:effectLst/>
                        <a:latin typeface="+mn-lt"/>
                        <a:ea typeface="Calibri" panose="020F0502020204030204" pitchFamily="34" charset="0"/>
                      </a:endParaRPr>
                    </a:p>
                  </a:txBody>
                  <a:tcPr marL="30485" marR="30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dirty="0">
                          <a:effectLst/>
                          <a:latin typeface="+mn-lt"/>
                          <a:ea typeface="Calibri" panose="020F0502020204030204" pitchFamily="34" charset="0"/>
                        </a:rPr>
                        <a:t>No response or a response not related to the prompt (e.g., off topic; student writes, “I don’t know.”) </a:t>
                      </a:r>
                      <a:r>
                        <a:rPr lang="en-US" sz="1400" dirty="0">
                          <a:effectLst/>
                          <a:latin typeface="+mn-lt"/>
                          <a:ea typeface="Calibri" panose="020F0502020204030204" pitchFamily="34" charset="0"/>
                        </a:rPr>
                        <a:t>OR </a:t>
                      </a:r>
                      <a:r>
                        <a:rPr lang="en-US" sz="1400" dirty="0">
                          <a:solidFill>
                            <a:srgbClr val="FF0000"/>
                          </a:solidFill>
                          <a:effectLst/>
                          <a:latin typeface="+mn-lt"/>
                          <a:ea typeface="Calibri" panose="020F0502020204030204" pitchFamily="34" charset="0"/>
                        </a:rPr>
                        <a:t>student just draws a sun, shadow or a tree.</a:t>
                      </a:r>
                      <a:endParaRPr lang="en-US" sz="1400" dirty="0">
                        <a:effectLst/>
                        <a:latin typeface="+mn-lt"/>
                        <a:ea typeface="Calibri" panose="020F0502020204030204" pitchFamily="34" charset="0"/>
                      </a:endParaRPr>
                    </a:p>
                  </a:txBody>
                  <a:tcPr marL="30485" marR="30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mn-lt"/>
                          <a:ea typeface="Calibri" panose="020F0502020204030204" pitchFamily="34" charset="0"/>
                        </a:rPr>
                        <a:t>Student draws a sun and a shadow of a tree, but only meets </a:t>
                      </a:r>
                      <a:r>
                        <a:rPr lang="en-US" sz="1400" b="1" dirty="0">
                          <a:effectLst/>
                          <a:latin typeface="+mn-lt"/>
                          <a:ea typeface="Calibri" panose="020F0502020204030204" pitchFamily="34" charset="0"/>
                        </a:rPr>
                        <a:t>one</a:t>
                      </a:r>
                      <a:r>
                        <a:rPr lang="en-US" sz="1400" dirty="0">
                          <a:effectLst/>
                          <a:latin typeface="+mn-lt"/>
                          <a:ea typeface="Calibri" panose="020F0502020204030204" pitchFamily="34" charset="0"/>
                        </a:rPr>
                        <a:t> of the criteria (or none):</a:t>
                      </a:r>
                    </a:p>
                    <a:p>
                      <a:pPr marL="342900" marR="0" lvl="0" indent="-342900">
                        <a:spcBef>
                          <a:spcPts val="0"/>
                        </a:spcBef>
                        <a:spcAft>
                          <a:spcPts val="0"/>
                        </a:spcAft>
                        <a:buFont typeface="Arial" panose="020B0604020202020204" pitchFamily="34" charset="0"/>
                        <a:buChar char="●"/>
                      </a:pPr>
                      <a:r>
                        <a:rPr lang="en-US" sz="1400" dirty="0">
                          <a:solidFill>
                            <a:srgbClr val="FF0000"/>
                          </a:solidFill>
                          <a:effectLst/>
                          <a:latin typeface="+mn-lt"/>
                          <a:ea typeface="Noto Sans Symbols"/>
                          <a:cs typeface="Noto Sans Symbols"/>
                        </a:rPr>
                        <a:t>sun is further down in the drawing than for the 1:00 p.m. drawing;</a:t>
                      </a:r>
                      <a:endParaRPr lang="en-US" sz="1400" dirty="0">
                        <a:effectLst/>
                        <a:latin typeface="+mn-lt"/>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400" dirty="0">
                          <a:solidFill>
                            <a:srgbClr val="000000"/>
                          </a:solidFill>
                          <a:effectLst/>
                          <a:latin typeface="+mn-lt"/>
                          <a:ea typeface="Noto Sans Symbols"/>
                          <a:cs typeface="Noto Sans Symbols"/>
                        </a:rPr>
                        <a:t>shadow moves to the right (or aligns with the sun); </a:t>
                      </a:r>
                      <a:endParaRPr lang="en-US" sz="1400" dirty="0">
                        <a:effectLst/>
                        <a:latin typeface="+mn-lt"/>
                        <a:ea typeface="Noto Sans Symbols"/>
                        <a:cs typeface="Noto Sans Symbols"/>
                      </a:endParaRPr>
                    </a:p>
                    <a:p>
                      <a:pPr marL="342900" marR="0" lvl="0" indent="-342900">
                        <a:spcBef>
                          <a:spcPts val="0"/>
                        </a:spcBef>
                        <a:spcAft>
                          <a:spcPts val="300"/>
                        </a:spcAft>
                        <a:buFont typeface="Arial" panose="020B0604020202020204" pitchFamily="34" charset="0"/>
                        <a:buChar char="●"/>
                      </a:pPr>
                      <a:r>
                        <a:rPr lang="en-US" sz="1400" dirty="0">
                          <a:solidFill>
                            <a:srgbClr val="000000"/>
                          </a:solidFill>
                          <a:effectLst/>
                          <a:latin typeface="+mn-lt"/>
                          <a:ea typeface="Noto Sans Symbols"/>
                          <a:cs typeface="Noto Sans Symbols"/>
                        </a:rPr>
                        <a:t>shadow becomes longer as the sun gets closer to the horizon.</a:t>
                      </a:r>
                      <a:endParaRPr lang="en-US" sz="1400" dirty="0">
                        <a:effectLst/>
                        <a:latin typeface="+mn-lt"/>
                        <a:ea typeface="Noto Sans Symbols"/>
                        <a:cs typeface="Noto Sans Symbols"/>
                      </a:endParaRPr>
                    </a:p>
                  </a:txBody>
                  <a:tcPr marL="30485" marR="30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mn-lt"/>
                          <a:ea typeface="Calibri" panose="020F0502020204030204" pitchFamily="34" charset="0"/>
                        </a:rPr>
                        <a:t>The student gets </a:t>
                      </a:r>
                      <a:r>
                        <a:rPr lang="en-US" sz="1400" b="1" dirty="0">
                          <a:effectLst/>
                          <a:latin typeface="+mn-lt"/>
                          <a:ea typeface="Calibri" panose="020F0502020204030204" pitchFamily="34" charset="0"/>
                        </a:rPr>
                        <a:t>two out of the three </a:t>
                      </a:r>
                      <a:r>
                        <a:rPr lang="en-US" sz="1400" dirty="0">
                          <a:effectLst/>
                          <a:latin typeface="+mn-lt"/>
                          <a:ea typeface="Calibri" panose="020F0502020204030204" pitchFamily="34" charset="0"/>
                        </a:rPr>
                        <a:t>criteria:</a:t>
                      </a:r>
                    </a:p>
                    <a:p>
                      <a:pPr marL="342900" marR="0" lvl="0" indent="-342900">
                        <a:spcBef>
                          <a:spcPts val="0"/>
                        </a:spcBef>
                        <a:spcAft>
                          <a:spcPts val="0"/>
                        </a:spcAft>
                        <a:buFont typeface="Arial" panose="020B0604020202020204" pitchFamily="34" charset="0"/>
                        <a:buChar char="●"/>
                      </a:pPr>
                      <a:r>
                        <a:rPr lang="en-US" sz="1400" dirty="0">
                          <a:solidFill>
                            <a:srgbClr val="FF0000"/>
                          </a:solidFill>
                          <a:effectLst/>
                          <a:latin typeface="+mn-lt"/>
                          <a:ea typeface="Noto Sans Symbols"/>
                          <a:cs typeface="Noto Sans Symbols"/>
                        </a:rPr>
                        <a:t>sun is further down in the drawing than for the 1:00 p.m. drawing;</a:t>
                      </a:r>
                      <a:endParaRPr lang="en-US" sz="1400" dirty="0">
                        <a:effectLst/>
                        <a:latin typeface="+mn-lt"/>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400" dirty="0">
                          <a:solidFill>
                            <a:srgbClr val="000000"/>
                          </a:solidFill>
                          <a:effectLst/>
                          <a:latin typeface="+mn-lt"/>
                          <a:ea typeface="Noto Sans Symbols"/>
                          <a:cs typeface="Noto Sans Symbols"/>
                        </a:rPr>
                        <a:t>shadow moves to the right (or aligns with the sun); </a:t>
                      </a:r>
                      <a:endParaRPr lang="en-US" sz="1400" dirty="0">
                        <a:effectLst/>
                        <a:latin typeface="+mn-lt"/>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400" dirty="0">
                          <a:solidFill>
                            <a:srgbClr val="000000"/>
                          </a:solidFill>
                          <a:effectLst/>
                          <a:latin typeface="+mn-lt"/>
                          <a:ea typeface="Noto Sans Symbols"/>
                          <a:cs typeface="Noto Sans Symbols"/>
                        </a:rPr>
                        <a:t>shadow becomes longer as the sun gets closer to the horizon.</a:t>
                      </a:r>
                      <a:endParaRPr lang="en-US" sz="1400" dirty="0">
                        <a:effectLst/>
                        <a:latin typeface="+mn-lt"/>
                        <a:ea typeface="Noto Sans Symbols"/>
                        <a:cs typeface="Noto Sans Symbols"/>
                      </a:endParaRPr>
                    </a:p>
                    <a:p>
                      <a:pPr marL="0" marR="0">
                        <a:spcBef>
                          <a:spcPts val="0"/>
                        </a:spcBef>
                        <a:spcAft>
                          <a:spcPts val="0"/>
                        </a:spcAft>
                      </a:pPr>
                      <a:r>
                        <a:rPr lang="en-US" sz="1400" dirty="0">
                          <a:effectLst/>
                          <a:latin typeface="+mn-lt"/>
                          <a:ea typeface="Calibri" panose="020F0502020204030204" pitchFamily="34" charset="0"/>
                        </a:rPr>
                        <a:t> </a:t>
                      </a:r>
                    </a:p>
                  </a:txBody>
                  <a:tcPr marL="30485" marR="30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mn-lt"/>
                          <a:ea typeface="Calibri" panose="020F0502020204030204" pitchFamily="34" charset="0"/>
                        </a:rPr>
                        <a:t>The picture shows:</a:t>
                      </a:r>
                    </a:p>
                    <a:p>
                      <a:pPr marL="342900" marR="0" lvl="0" indent="-342900">
                        <a:spcBef>
                          <a:spcPts val="0"/>
                        </a:spcBef>
                        <a:spcAft>
                          <a:spcPts val="0"/>
                        </a:spcAft>
                        <a:buFont typeface="Arial" panose="020B0604020202020204" pitchFamily="34" charset="0"/>
                        <a:buChar char="●"/>
                      </a:pPr>
                      <a:r>
                        <a:rPr lang="en-US" sz="1400" dirty="0">
                          <a:solidFill>
                            <a:srgbClr val="FF0000"/>
                          </a:solidFill>
                          <a:effectLst/>
                          <a:latin typeface="+mn-lt"/>
                          <a:ea typeface="Noto Sans Symbols"/>
                          <a:cs typeface="Noto Sans Symbols"/>
                        </a:rPr>
                        <a:t>sun is further down in the drawing than for the 1:00 p.m. drawing;</a:t>
                      </a:r>
                      <a:endParaRPr lang="en-US" sz="1400" dirty="0">
                        <a:effectLst/>
                        <a:latin typeface="+mn-lt"/>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400" dirty="0">
                          <a:solidFill>
                            <a:srgbClr val="000000"/>
                          </a:solidFill>
                          <a:effectLst/>
                          <a:latin typeface="+mn-lt"/>
                          <a:ea typeface="Noto Sans Symbols"/>
                          <a:cs typeface="Noto Sans Symbols"/>
                        </a:rPr>
                        <a:t>shadow moves to the right (or aligns with the sun); and</a:t>
                      </a:r>
                      <a:endParaRPr lang="en-US" sz="1400" dirty="0">
                        <a:effectLst/>
                        <a:latin typeface="+mn-lt"/>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400" dirty="0">
                          <a:solidFill>
                            <a:srgbClr val="000000"/>
                          </a:solidFill>
                          <a:effectLst/>
                          <a:latin typeface="+mn-lt"/>
                          <a:ea typeface="Noto Sans Symbols"/>
                          <a:cs typeface="Noto Sans Symbols"/>
                        </a:rPr>
                        <a:t>shadow becomes longer as the sun gets closer to the horizon.</a:t>
                      </a:r>
                      <a:endParaRPr lang="en-US" sz="1400" dirty="0">
                        <a:effectLst/>
                        <a:latin typeface="+mn-lt"/>
                        <a:ea typeface="Noto Sans Symbols"/>
                        <a:cs typeface="Noto Sans Symbols"/>
                      </a:endParaRPr>
                    </a:p>
                    <a:p>
                      <a:pPr marL="0" marR="0">
                        <a:spcBef>
                          <a:spcPts val="0"/>
                        </a:spcBef>
                        <a:spcAft>
                          <a:spcPts val="0"/>
                        </a:spcAft>
                      </a:pPr>
                      <a:r>
                        <a:rPr lang="en-US" sz="1400" dirty="0">
                          <a:effectLst/>
                          <a:latin typeface="+mn-lt"/>
                          <a:ea typeface="Calibri" panose="020F0502020204030204" pitchFamily="34" charset="0"/>
                        </a:rPr>
                        <a:t> </a:t>
                      </a:r>
                    </a:p>
                  </a:txBody>
                  <a:tcPr marL="30485" marR="30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8903949"/>
                  </a:ext>
                </a:extLst>
              </a:tr>
            </a:tbl>
          </a:graphicData>
        </a:graphic>
      </p:graphicFrame>
      <p:sp>
        <p:nvSpPr>
          <p:cNvPr id="7" name="Freeform: Shape 6">
            <a:extLst>
              <a:ext uri="{FF2B5EF4-FFF2-40B4-BE49-F238E27FC236}">
                <a16:creationId xmlns:a16="http://schemas.microsoft.com/office/drawing/2014/main" id="{09E8C0D0-0C9A-40B4-A501-52B9B34B8052}"/>
              </a:ext>
            </a:extLst>
          </p:cNvPr>
          <p:cNvSpPr/>
          <p:nvPr/>
        </p:nvSpPr>
        <p:spPr>
          <a:xfrm>
            <a:off x="241249" y="2486004"/>
            <a:ext cx="1768318" cy="188599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endParaRPr lang="en-US" sz="1200" dirty="0">
              <a:solidFill>
                <a:prstClr val="white"/>
              </a:solidFill>
              <a:latin typeface="Calibri" panose="020F0502020204030204"/>
            </a:endParaRPr>
          </a:p>
          <a:p>
            <a:pPr algn="ctr" defTabSz="300038">
              <a:lnSpc>
                <a:spcPct val="90000"/>
              </a:lnSpc>
              <a:spcBef>
                <a:spcPct val="0"/>
              </a:spcBef>
              <a:spcAft>
                <a:spcPct val="35000"/>
              </a:spcAft>
            </a:pPr>
            <a:r>
              <a:rPr lang="en-US" sz="1600" dirty="0">
                <a:solidFill>
                  <a:prstClr val="white"/>
                </a:solidFill>
                <a:latin typeface="Calibri" panose="020F0502020204030204"/>
              </a:rPr>
              <a:t>Step 5. Refinement of Criteria for All Points</a:t>
            </a:r>
          </a:p>
        </p:txBody>
      </p:sp>
    </p:spTree>
    <p:custDataLst>
      <p:tags r:id="rId1"/>
    </p:custDataLst>
    <p:extLst>
      <p:ext uri="{BB962C8B-B14F-4D97-AF65-F5344CB8AC3E}">
        <p14:creationId xmlns:p14="http://schemas.microsoft.com/office/powerpoint/2010/main" val="390692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12CE-ECA1-4D1F-90CE-2A9B42BCFE3E}"/>
              </a:ext>
            </a:extLst>
          </p:cNvPr>
          <p:cNvSpPr>
            <a:spLocks noGrp="1"/>
          </p:cNvSpPr>
          <p:nvPr>
            <p:ph type="title"/>
          </p:nvPr>
        </p:nvSpPr>
        <p:spPr>
          <a:xfrm>
            <a:off x="410198" y="304419"/>
            <a:ext cx="8323604" cy="857250"/>
          </a:xfrm>
        </p:spPr>
        <p:txBody>
          <a:bodyPr>
            <a:noAutofit/>
          </a:bodyPr>
          <a:lstStyle/>
          <a:p>
            <a:r>
              <a:rPr lang="en-US" sz="3200" dirty="0">
                <a:cs typeface="+mj-cs"/>
              </a:rPr>
              <a:t>Task Rubric Development Process</a:t>
            </a:r>
          </a:p>
        </p:txBody>
      </p:sp>
      <p:grpSp>
        <p:nvGrpSpPr>
          <p:cNvPr id="21" name="Group 20">
            <a:extLst>
              <a:ext uri="{FF2B5EF4-FFF2-40B4-BE49-F238E27FC236}">
                <a16:creationId xmlns:a16="http://schemas.microsoft.com/office/drawing/2014/main" id="{D1020B38-174D-4FB8-8E19-3B2C643C7B05}"/>
              </a:ext>
            </a:extLst>
          </p:cNvPr>
          <p:cNvGrpSpPr/>
          <p:nvPr/>
        </p:nvGrpSpPr>
        <p:grpSpPr>
          <a:xfrm>
            <a:off x="1424010" y="1570164"/>
            <a:ext cx="5624490" cy="927884"/>
            <a:chOff x="234595" y="838043"/>
            <a:chExt cx="7517199" cy="1237178"/>
          </a:xfrm>
        </p:grpSpPr>
        <p:sp>
          <p:nvSpPr>
            <p:cNvPr id="7" name="Freeform: Shape 6">
              <a:extLst>
                <a:ext uri="{FF2B5EF4-FFF2-40B4-BE49-F238E27FC236}">
                  <a16:creationId xmlns:a16="http://schemas.microsoft.com/office/drawing/2014/main" id="{CF2FF12D-0D75-4464-B60E-E932050C73F1}"/>
                </a:ext>
              </a:extLst>
            </p:cNvPr>
            <p:cNvSpPr/>
            <p:nvPr/>
          </p:nvSpPr>
          <p:spPr>
            <a:xfrm>
              <a:off x="234595" y="842259"/>
              <a:ext cx="1606521" cy="1232962"/>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327940" rIns="4286" bIns="327938" numCol="1" spcCol="1270" anchor="ctr" anchorCtr="0">
              <a:noAutofit/>
            </a:bodyPr>
            <a:lstStyle/>
            <a:p>
              <a:pPr algn="ctr" defTabSz="300038">
                <a:lnSpc>
                  <a:spcPct val="90000"/>
                </a:lnSpc>
                <a:spcBef>
                  <a:spcPct val="0"/>
                </a:spcBef>
                <a:spcAft>
                  <a:spcPct val="35000"/>
                </a:spcAft>
              </a:pPr>
              <a:r>
                <a:rPr lang="en-US" dirty="0">
                  <a:solidFill>
                    <a:prstClr val="white"/>
                  </a:solidFill>
                  <a:latin typeface="Calibri" panose="020F0502020204030204"/>
                </a:rPr>
                <a:t>Step 1</a:t>
              </a:r>
            </a:p>
          </p:txBody>
        </p:sp>
        <p:sp>
          <p:nvSpPr>
            <p:cNvPr id="10" name="Freeform: Shape 9">
              <a:extLst>
                <a:ext uri="{FF2B5EF4-FFF2-40B4-BE49-F238E27FC236}">
                  <a16:creationId xmlns:a16="http://schemas.microsoft.com/office/drawing/2014/main" id="{DE9B31CA-24BD-415B-A629-39B761CE70E6}"/>
                </a:ext>
              </a:extLst>
            </p:cNvPr>
            <p:cNvSpPr/>
            <p:nvPr/>
          </p:nvSpPr>
          <p:spPr>
            <a:xfrm>
              <a:off x="1841116" y="838043"/>
              <a:ext cx="5910678" cy="801846"/>
            </a:xfrm>
            <a:custGeom>
              <a:avLst/>
              <a:gdLst>
                <a:gd name="connsiteX0" fmla="*/ 133644 w 801846"/>
                <a:gd name="connsiteY0" fmla="*/ 0 h 7811736"/>
                <a:gd name="connsiteX1" fmla="*/ 668202 w 801846"/>
                <a:gd name="connsiteY1" fmla="*/ 0 h 7811736"/>
                <a:gd name="connsiteX2" fmla="*/ 801846 w 801846"/>
                <a:gd name="connsiteY2" fmla="*/ 133644 h 7811736"/>
                <a:gd name="connsiteX3" fmla="*/ 801846 w 801846"/>
                <a:gd name="connsiteY3" fmla="*/ 7811736 h 7811736"/>
                <a:gd name="connsiteX4" fmla="*/ 801846 w 801846"/>
                <a:gd name="connsiteY4" fmla="*/ 7811736 h 7811736"/>
                <a:gd name="connsiteX5" fmla="*/ 0 w 801846"/>
                <a:gd name="connsiteY5" fmla="*/ 7811736 h 7811736"/>
                <a:gd name="connsiteX6" fmla="*/ 0 w 801846"/>
                <a:gd name="connsiteY6" fmla="*/ 7811736 h 7811736"/>
                <a:gd name="connsiteX7" fmla="*/ 0 w 801846"/>
                <a:gd name="connsiteY7" fmla="*/ 133644 h 7811736"/>
                <a:gd name="connsiteX8" fmla="*/ 133644 w 801846"/>
                <a:gd name="connsiteY8" fmla="*/ 0 h 781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846" h="7811736">
                  <a:moveTo>
                    <a:pt x="801846" y="1301985"/>
                  </a:moveTo>
                  <a:lnTo>
                    <a:pt x="801846" y="6509751"/>
                  </a:lnTo>
                  <a:cubicBezTo>
                    <a:pt x="801846" y="7228822"/>
                    <a:pt x="795704" y="7811736"/>
                    <a:pt x="788128" y="7811736"/>
                  </a:cubicBezTo>
                  <a:lnTo>
                    <a:pt x="0" y="7811736"/>
                  </a:lnTo>
                  <a:lnTo>
                    <a:pt x="0" y="7811736"/>
                  </a:lnTo>
                  <a:lnTo>
                    <a:pt x="0" y="0"/>
                  </a:lnTo>
                  <a:lnTo>
                    <a:pt x="0" y="0"/>
                  </a:lnTo>
                  <a:lnTo>
                    <a:pt x="788128" y="0"/>
                  </a:lnTo>
                  <a:cubicBezTo>
                    <a:pt x="795704" y="0"/>
                    <a:pt x="801846" y="582914"/>
                    <a:pt x="801846" y="130198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675" tIns="34595" rIns="34595" bIns="34597" numCol="1" spcCol="1270" anchor="ctr" anchorCtr="0">
              <a:noAutofit/>
            </a:bodyPr>
            <a:lstStyle/>
            <a:p>
              <a:pPr marL="128588" lvl="1" indent="-128588" defTabSz="366713">
                <a:lnSpc>
                  <a:spcPct val="90000"/>
                </a:lnSpc>
                <a:spcBef>
                  <a:spcPct val="0"/>
                </a:spcBef>
                <a:spcAft>
                  <a:spcPct val="15000"/>
                </a:spcAft>
                <a:buFont typeface="Arial" panose="020B0604020202020204" pitchFamily="34" charset="0"/>
                <a:buChar char="•"/>
              </a:pPr>
              <a:r>
                <a:rPr lang="en-US" dirty="0">
                  <a:solidFill>
                    <a:prstClr val="black">
                      <a:hueOff val="0"/>
                      <a:satOff val="0"/>
                      <a:lumOff val="0"/>
                      <a:alphaOff val="0"/>
                    </a:prstClr>
                  </a:solidFill>
                  <a:latin typeface="Calibri" panose="020F0502020204030204"/>
                </a:rPr>
                <a:t>Key Considerations for Task Development</a:t>
              </a:r>
            </a:p>
          </p:txBody>
        </p:sp>
      </p:grpSp>
      <p:grpSp>
        <p:nvGrpSpPr>
          <p:cNvPr id="22" name="Group 21">
            <a:extLst>
              <a:ext uri="{FF2B5EF4-FFF2-40B4-BE49-F238E27FC236}">
                <a16:creationId xmlns:a16="http://schemas.microsoft.com/office/drawing/2014/main" id="{19BDE0FD-5A17-41BF-9447-C89F5F9CA3B3}"/>
              </a:ext>
            </a:extLst>
          </p:cNvPr>
          <p:cNvGrpSpPr/>
          <p:nvPr/>
        </p:nvGrpSpPr>
        <p:grpSpPr>
          <a:xfrm>
            <a:off x="1424010" y="2467725"/>
            <a:ext cx="5620426" cy="924721"/>
            <a:chOff x="234595" y="1961161"/>
            <a:chExt cx="7493900" cy="1232961"/>
          </a:xfrm>
        </p:grpSpPr>
        <p:sp>
          <p:nvSpPr>
            <p:cNvPr id="12" name="Freeform: Shape 11">
              <a:extLst>
                <a:ext uri="{FF2B5EF4-FFF2-40B4-BE49-F238E27FC236}">
                  <a16:creationId xmlns:a16="http://schemas.microsoft.com/office/drawing/2014/main" id="{64B7213C-2140-491E-B2BD-4692708D6600}"/>
                </a:ext>
              </a:extLst>
            </p:cNvPr>
            <p:cNvSpPr/>
            <p:nvPr/>
          </p:nvSpPr>
          <p:spPr>
            <a:xfrm>
              <a:off x="234595" y="1961161"/>
              <a:ext cx="1597283" cy="123296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327939" rIns="4286" bIns="327938" numCol="1" spcCol="1270" anchor="t" anchorCtr="0">
              <a:noAutofit/>
            </a:bodyPr>
            <a:lstStyle/>
            <a:p>
              <a:pPr algn="ctr" defTabSz="300038">
                <a:lnSpc>
                  <a:spcPct val="90000"/>
                </a:lnSpc>
                <a:spcBef>
                  <a:spcPct val="0"/>
                </a:spcBef>
                <a:spcAft>
                  <a:spcPct val="35000"/>
                </a:spcAft>
              </a:pPr>
              <a:r>
                <a:rPr lang="en-US" dirty="0">
                  <a:solidFill>
                    <a:prstClr val="white"/>
                  </a:solidFill>
                  <a:latin typeface="Calibri" panose="020F0502020204030204"/>
                </a:rPr>
                <a:t>Step 2. </a:t>
              </a:r>
            </a:p>
          </p:txBody>
        </p:sp>
        <p:sp>
          <p:nvSpPr>
            <p:cNvPr id="14" name="Freeform: Shape 13">
              <a:extLst>
                <a:ext uri="{FF2B5EF4-FFF2-40B4-BE49-F238E27FC236}">
                  <a16:creationId xmlns:a16="http://schemas.microsoft.com/office/drawing/2014/main" id="{8E5419CB-503F-4711-92E3-DAC0459423D2}"/>
                </a:ext>
              </a:extLst>
            </p:cNvPr>
            <p:cNvSpPr/>
            <p:nvPr/>
          </p:nvSpPr>
          <p:spPr>
            <a:xfrm>
              <a:off x="1831876" y="1964334"/>
              <a:ext cx="5896619" cy="799233"/>
            </a:xfrm>
            <a:custGeom>
              <a:avLst/>
              <a:gdLst>
                <a:gd name="connsiteX0" fmla="*/ 133574 w 801425"/>
                <a:gd name="connsiteY0" fmla="*/ 0 h 7811736"/>
                <a:gd name="connsiteX1" fmla="*/ 667851 w 801425"/>
                <a:gd name="connsiteY1" fmla="*/ 0 h 7811736"/>
                <a:gd name="connsiteX2" fmla="*/ 801425 w 801425"/>
                <a:gd name="connsiteY2" fmla="*/ 133574 h 7811736"/>
                <a:gd name="connsiteX3" fmla="*/ 801425 w 801425"/>
                <a:gd name="connsiteY3" fmla="*/ 7811736 h 7811736"/>
                <a:gd name="connsiteX4" fmla="*/ 801425 w 801425"/>
                <a:gd name="connsiteY4" fmla="*/ 7811736 h 7811736"/>
                <a:gd name="connsiteX5" fmla="*/ 0 w 801425"/>
                <a:gd name="connsiteY5" fmla="*/ 7811736 h 7811736"/>
                <a:gd name="connsiteX6" fmla="*/ 0 w 801425"/>
                <a:gd name="connsiteY6" fmla="*/ 7811736 h 7811736"/>
                <a:gd name="connsiteX7" fmla="*/ 0 w 801425"/>
                <a:gd name="connsiteY7" fmla="*/ 133574 h 7811736"/>
                <a:gd name="connsiteX8" fmla="*/ 133574 w 801425"/>
                <a:gd name="connsiteY8" fmla="*/ 0 h 781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425" h="7811736">
                  <a:moveTo>
                    <a:pt x="801425" y="1301990"/>
                  </a:moveTo>
                  <a:lnTo>
                    <a:pt x="801425" y="6509746"/>
                  </a:lnTo>
                  <a:cubicBezTo>
                    <a:pt x="801425" y="7228814"/>
                    <a:pt x="795290" y="7811731"/>
                    <a:pt x="787721" y="7811731"/>
                  </a:cubicBezTo>
                  <a:lnTo>
                    <a:pt x="0" y="7811731"/>
                  </a:lnTo>
                  <a:lnTo>
                    <a:pt x="0" y="7811731"/>
                  </a:lnTo>
                  <a:lnTo>
                    <a:pt x="0" y="5"/>
                  </a:lnTo>
                  <a:lnTo>
                    <a:pt x="0" y="5"/>
                  </a:lnTo>
                  <a:lnTo>
                    <a:pt x="787721" y="5"/>
                  </a:lnTo>
                  <a:cubicBezTo>
                    <a:pt x="795290" y="5"/>
                    <a:pt x="801425" y="582922"/>
                    <a:pt x="801425" y="130199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675" tIns="34580" rIns="34580" bIns="34581" numCol="1" spcCol="1270" anchor="ctr" anchorCtr="0">
              <a:noAutofit/>
            </a:bodyPr>
            <a:lstStyle/>
            <a:p>
              <a:pPr marL="128588" lvl="1" indent="-128588" defTabSz="366713">
                <a:lnSpc>
                  <a:spcPct val="90000"/>
                </a:lnSpc>
                <a:spcBef>
                  <a:spcPct val="0"/>
                </a:spcBef>
                <a:spcAft>
                  <a:spcPct val="15000"/>
                </a:spcAft>
                <a:buFont typeface="Arial" panose="020B0604020202020204" pitchFamily="34" charset="0"/>
                <a:buChar char="•"/>
              </a:pPr>
              <a:r>
                <a:rPr lang="en-US" dirty="0">
                  <a:solidFill>
                    <a:prstClr val="black">
                      <a:hueOff val="0"/>
                      <a:satOff val="0"/>
                      <a:lumOff val="0"/>
                      <a:alphaOff val="0"/>
                    </a:prstClr>
                  </a:solidFill>
                  <a:latin typeface="Calibri" panose="020F0502020204030204"/>
                </a:rPr>
                <a:t>Questions to Guide Rubric Development</a:t>
              </a:r>
            </a:p>
          </p:txBody>
        </p:sp>
      </p:grpSp>
      <p:grpSp>
        <p:nvGrpSpPr>
          <p:cNvPr id="23" name="Group 22">
            <a:extLst>
              <a:ext uri="{FF2B5EF4-FFF2-40B4-BE49-F238E27FC236}">
                <a16:creationId xmlns:a16="http://schemas.microsoft.com/office/drawing/2014/main" id="{FD1CE23F-12E2-448E-87EC-411E1BAA42E7}"/>
              </a:ext>
            </a:extLst>
          </p:cNvPr>
          <p:cNvGrpSpPr/>
          <p:nvPr/>
        </p:nvGrpSpPr>
        <p:grpSpPr>
          <a:xfrm>
            <a:off x="1424010" y="3368086"/>
            <a:ext cx="5618953" cy="974418"/>
            <a:chOff x="234595" y="3079644"/>
            <a:chExt cx="7491937" cy="1299223"/>
          </a:xfrm>
        </p:grpSpPr>
        <p:sp>
          <p:nvSpPr>
            <p:cNvPr id="15" name="Freeform: Shape 14">
              <a:extLst>
                <a:ext uri="{FF2B5EF4-FFF2-40B4-BE49-F238E27FC236}">
                  <a16:creationId xmlns:a16="http://schemas.microsoft.com/office/drawing/2014/main" id="{B1D3BC75-4B12-4491-8D9F-38B8682129EB}"/>
                </a:ext>
              </a:extLst>
            </p:cNvPr>
            <p:cNvSpPr/>
            <p:nvPr/>
          </p:nvSpPr>
          <p:spPr>
            <a:xfrm>
              <a:off x="234595" y="3079644"/>
              <a:ext cx="1597283" cy="1299223"/>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r>
                <a:rPr lang="en-US" dirty="0">
                  <a:solidFill>
                    <a:prstClr val="white"/>
                  </a:solidFill>
                  <a:latin typeface="Calibri" panose="020F0502020204030204"/>
                </a:rPr>
                <a:t>Step 3.</a:t>
              </a:r>
            </a:p>
          </p:txBody>
        </p:sp>
        <p:sp>
          <p:nvSpPr>
            <p:cNvPr id="16" name="Freeform: Shape 15">
              <a:extLst>
                <a:ext uri="{FF2B5EF4-FFF2-40B4-BE49-F238E27FC236}">
                  <a16:creationId xmlns:a16="http://schemas.microsoft.com/office/drawing/2014/main" id="{6D376163-A359-42E9-B321-898041AAA8FA}"/>
                </a:ext>
              </a:extLst>
            </p:cNvPr>
            <p:cNvSpPr/>
            <p:nvPr/>
          </p:nvSpPr>
          <p:spPr>
            <a:xfrm>
              <a:off x="1829914" y="3090144"/>
              <a:ext cx="5896618" cy="799233"/>
            </a:xfrm>
            <a:custGeom>
              <a:avLst/>
              <a:gdLst>
                <a:gd name="connsiteX0" fmla="*/ 155521 w 933107"/>
                <a:gd name="connsiteY0" fmla="*/ 0 h 7811736"/>
                <a:gd name="connsiteX1" fmla="*/ 777586 w 933107"/>
                <a:gd name="connsiteY1" fmla="*/ 0 h 7811736"/>
                <a:gd name="connsiteX2" fmla="*/ 933107 w 933107"/>
                <a:gd name="connsiteY2" fmla="*/ 155521 h 7811736"/>
                <a:gd name="connsiteX3" fmla="*/ 933107 w 933107"/>
                <a:gd name="connsiteY3" fmla="*/ 7811736 h 7811736"/>
                <a:gd name="connsiteX4" fmla="*/ 933107 w 933107"/>
                <a:gd name="connsiteY4" fmla="*/ 7811736 h 7811736"/>
                <a:gd name="connsiteX5" fmla="*/ 0 w 933107"/>
                <a:gd name="connsiteY5" fmla="*/ 7811736 h 7811736"/>
                <a:gd name="connsiteX6" fmla="*/ 0 w 933107"/>
                <a:gd name="connsiteY6" fmla="*/ 7811736 h 7811736"/>
                <a:gd name="connsiteX7" fmla="*/ 0 w 933107"/>
                <a:gd name="connsiteY7" fmla="*/ 155521 h 7811736"/>
                <a:gd name="connsiteX8" fmla="*/ 155521 w 933107"/>
                <a:gd name="connsiteY8" fmla="*/ 0 h 781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107" h="7811736">
                  <a:moveTo>
                    <a:pt x="933107" y="1301985"/>
                  </a:moveTo>
                  <a:lnTo>
                    <a:pt x="933107" y="6509751"/>
                  </a:lnTo>
                  <a:cubicBezTo>
                    <a:pt x="933107" y="7228816"/>
                    <a:pt x="924790" y="7811732"/>
                    <a:pt x="914530" y="7811732"/>
                  </a:cubicBezTo>
                  <a:lnTo>
                    <a:pt x="0" y="7811732"/>
                  </a:lnTo>
                  <a:lnTo>
                    <a:pt x="0" y="7811732"/>
                  </a:lnTo>
                  <a:lnTo>
                    <a:pt x="0" y="4"/>
                  </a:lnTo>
                  <a:lnTo>
                    <a:pt x="0" y="4"/>
                  </a:lnTo>
                  <a:lnTo>
                    <a:pt x="914530" y="4"/>
                  </a:lnTo>
                  <a:cubicBezTo>
                    <a:pt x="924790" y="4"/>
                    <a:pt x="933107" y="582920"/>
                    <a:pt x="933107" y="130198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675" tIns="39402" rIns="39402" bIns="39403" numCol="1" spcCol="1270" anchor="ctr" anchorCtr="0">
              <a:noAutofit/>
            </a:bodyPr>
            <a:lstStyle/>
            <a:p>
              <a:pPr marL="128588" lvl="1" indent="-128588" defTabSz="366713">
                <a:lnSpc>
                  <a:spcPct val="90000"/>
                </a:lnSpc>
                <a:spcBef>
                  <a:spcPct val="0"/>
                </a:spcBef>
                <a:spcAft>
                  <a:spcPct val="15000"/>
                </a:spcAft>
                <a:buFont typeface="Arial" panose="020B0604020202020204" pitchFamily="34" charset="0"/>
                <a:buChar char="•"/>
              </a:pPr>
              <a:r>
                <a:rPr lang="en-US" dirty="0">
                  <a:solidFill>
                    <a:prstClr val="black">
                      <a:hueOff val="0"/>
                      <a:satOff val="0"/>
                      <a:lumOff val="0"/>
                      <a:alphaOff val="0"/>
                    </a:prstClr>
                  </a:solidFill>
                  <a:latin typeface="Calibri" panose="020F0502020204030204"/>
                </a:rPr>
                <a:t>Defining Criteria for “3” and “0” Point Responses</a:t>
              </a:r>
            </a:p>
          </p:txBody>
        </p:sp>
      </p:grpSp>
      <p:grpSp>
        <p:nvGrpSpPr>
          <p:cNvPr id="24" name="Group 23">
            <a:extLst>
              <a:ext uri="{FF2B5EF4-FFF2-40B4-BE49-F238E27FC236}">
                <a16:creationId xmlns:a16="http://schemas.microsoft.com/office/drawing/2014/main" id="{4DD0547E-FBAC-4F1D-A123-110CACCEE17E}"/>
              </a:ext>
            </a:extLst>
          </p:cNvPr>
          <p:cNvGrpSpPr/>
          <p:nvPr/>
        </p:nvGrpSpPr>
        <p:grpSpPr>
          <a:xfrm>
            <a:off x="1424746" y="4311901"/>
            <a:ext cx="5618216" cy="932554"/>
            <a:chOff x="234594" y="4254361"/>
            <a:chExt cx="7490954" cy="1243405"/>
          </a:xfrm>
        </p:grpSpPr>
        <p:sp>
          <p:nvSpPr>
            <p:cNvPr id="17" name="Freeform: Shape 16">
              <a:extLst>
                <a:ext uri="{FF2B5EF4-FFF2-40B4-BE49-F238E27FC236}">
                  <a16:creationId xmlns:a16="http://schemas.microsoft.com/office/drawing/2014/main" id="{5DDBF14A-C741-437D-936A-C987847E6496}"/>
                </a:ext>
              </a:extLst>
            </p:cNvPr>
            <p:cNvSpPr/>
            <p:nvPr/>
          </p:nvSpPr>
          <p:spPr>
            <a:xfrm>
              <a:off x="234594" y="4264805"/>
              <a:ext cx="1595318" cy="123296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327939" rIns="4286" bIns="327938" numCol="1" spcCol="1270" anchor="t" anchorCtr="0">
              <a:noAutofit/>
            </a:bodyPr>
            <a:lstStyle/>
            <a:p>
              <a:pPr algn="ctr" defTabSz="300038">
                <a:lnSpc>
                  <a:spcPct val="90000"/>
                </a:lnSpc>
                <a:spcBef>
                  <a:spcPct val="0"/>
                </a:spcBef>
                <a:spcAft>
                  <a:spcPct val="35000"/>
                </a:spcAft>
              </a:pPr>
              <a:r>
                <a:rPr lang="en-US" dirty="0">
                  <a:solidFill>
                    <a:prstClr val="white"/>
                  </a:solidFill>
                  <a:latin typeface="Calibri" panose="020F0502020204030204"/>
                </a:rPr>
                <a:t>Step 4. </a:t>
              </a:r>
            </a:p>
          </p:txBody>
        </p:sp>
        <p:sp>
          <p:nvSpPr>
            <p:cNvPr id="18" name="Freeform: Shape 17">
              <a:extLst>
                <a:ext uri="{FF2B5EF4-FFF2-40B4-BE49-F238E27FC236}">
                  <a16:creationId xmlns:a16="http://schemas.microsoft.com/office/drawing/2014/main" id="{511C5A8E-FE98-4FBF-94FA-84B11E1995C1}"/>
                </a:ext>
              </a:extLst>
            </p:cNvPr>
            <p:cNvSpPr/>
            <p:nvPr/>
          </p:nvSpPr>
          <p:spPr>
            <a:xfrm>
              <a:off x="1828930" y="4254361"/>
              <a:ext cx="5896618" cy="801426"/>
            </a:xfrm>
            <a:custGeom>
              <a:avLst/>
              <a:gdLst>
                <a:gd name="connsiteX0" fmla="*/ 133574 w 801425"/>
                <a:gd name="connsiteY0" fmla="*/ 0 h 7811736"/>
                <a:gd name="connsiteX1" fmla="*/ 667851 w 801425"/>
                <a:gd name="connsiteY1" fmla="*/ 0 h 7811736"/>
                <a:gd name="connsiteX2" fmla="*/ 801425 w 801425"/>
                <a:gd name="connsiteY2" fmla="*/ 133574 h 7811736"/>
                <a:gd name="connsiteX3" fmla="*/ 801425 w 801425"/>
                <a:gd name="connsiteY3" fmla="*/ 7811736 h 7811736"/>
                <a:gd name="connsiteX4" fmla="*/ 801425 w 801425"/>
                <a:gd name="connsiteY4" fmla="*/ 7811736 h 7811736"/>
                <a:gd name="connsiteX5" fmla="*/ 0 w 801425"/>
                <a:gd name="connsiteY5" fmla="*/ 7811736 h 7811736"/>
                <a:gd name="connsiteX6" fmla="*/ 0 w 801425"/>
                <a:gd name="connsiteY6" fmla="*/ 7811736 h 7811736"/>
                <a:gd name="connsiteX7" fmla="*/ 0 w 801425"/>
                <a:gd name="connsiteY7" fmla="*/ 133574 h 7811736"/>
                <a:gd name="connsiteX8" fmla="*/ 133574 w 801425"/>
                <a:gd name="connsiteY8" fmla="*/ 0 h 781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425" h="7811736">
                  <a:moveTo>
                    <a:pt x="801425" y="1301990"/>
                  </a:moveTo>
                  <a:lnTo>
                    <a:pt x="801425" y="6509746"/>
                  </a:lnTo>
                  <a:cubicBezTo>
                    <a:pt x="801425" y="7228814"/>
                    <a:pt x="795290" y="7811731"/>
                    <a:pt x="787721" y="7811731"/>
                  </a:cubicBezTo>
                  <a:lnTo>
                    <a:pt x="0" y="7811731"/>
                  </a:lnTo>
                  <a:lnTo>
                    <a:pt x="0" y="7811731"/>
                  </a:lnTo>
                  <a:lnTo>
                    <a:pt x="0" y="5"/>
                  </a:lnTo>
                  <a:lnTo>
                    <a:pt x="0" y="5"/>
                  </a:lnTo>
                  <a:lnTo>
                    <a:pt x="787721" y="5"/>
                  </a:lnTo>
                  <a:cubicBezTo>
                    <a:pt x="795290" y="5"/>
                    <a:pt x="801425" y="582922"/>
                    <a:pt x="801425" y="130199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675" tIns="34580" rIns="34580" bIns="34581" numCol="1" spcCol="1270" anchor="ctr" anchorCtr="0">
              <a:noAutofit/>
            </a:bodyPr>
            <a:lstStyle/>
            <a:p>
              <a:pPr marL="128588" lvl="1" indent="-128588" defTabSz="366713">
                <a:lnSpc>
                  <a:spcPct val="90000"/>
                </a:lnSpc>
                <a:spcBef>
                  <a:spcPct val="0"/>
                </a:spcBef>
                <a:spcAft>
                  <a:spcPct val="15000"/>
                </a:spcAft>
                <a:buFont typeface="Arial" panose="020B0604020202020204" pitchFamily="34" charset="0"/>
                <a:buChar char="•"/>
              </a:pPr>
              <a:r>
                <a:rPr lang="en-US" dirty="0">
                  <a:solidFill>
                    <a:prstClr val="black">
                      <a:hueOff val="0"/>
                      <a:satOff val="0"/>
                      <a:lumOff val="0"/>
                      <a:alphaOff val="0"/>
                    </a:prstClr>
                  </a:solidFill>
                  <a:latin typeface="Calibri" panose="020F0502020204030204"/>
                </a:rPr>
                <a:t>Defining Criteria for “2” and “1” Point Responses</a:t>
              </a:r>
            </a:p>
          </p:txBody>
        </p:sp>
      </p:grpSp>
      <p:grpSp>
        <p:nvGrpSpPr>
          <p:cNvPr id="25" name="Group 24">
            <a:extLst>
              <a:ext uri="{FF2B5EF4-FFF2-40B4-BE49-F238E27FC236}">
                <a16:creationId xmlns:a16="http://schemas.microsoft.com/office/drawing/2014/main" id="{C6DB7639-D0AD-4930-B2EA-42E759C9ECE0}"/>
              </a:ext>
            </a:extLst>
          </p:cNvPr>
          <p:cNvGrpSpPr/>
          <p:nvPr/>
        </p:nvGrpSpPr>
        <p:grpSpPr>
          <a:xfrm>
            <a:off x="1424747" y="5165819"/>
            <a:ext cx="5618215" cy="924721"/>
            <a:chOff x="234595" y="5383706"/>
            <a:chExt cx="7490953" cy="1232961"/>
          </a:xfrm>
        </p:grpSpPr>
        <p:sp>
          <p:nvSpPr>
            <p:cNvPr id="19" name="Freeform: Shape 18">
              <a:extLst>
                <a:ext uri="{FF2B5EF4-FFF2-40B4-BE49-F238E27FC236}">
                  <a16:creationId xmlns:a16="http://schemas.microsoft.com/office/drawing/2014/main" id="{63220C3D-57B0-4F7E-8A0F-C3B21CB43925}"/>
                </a:ext>
              </a:extLst>
            </p:cNvPr>
            <p:cNvSpPr/>
            <p:nvPr/>
          </p:nvSpPr>
          <p:spPr>
            <a:xfrm>
              <a:off x="234595" y="5383706"/>
              <a:ext cx="1606519" cy="123296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327939" rIns="4286" bIns="327938" numCol="1" spcCol="1270" anchor="t" anchorCtr="0">
              <a:noAutofit/>
            </a:bodyPr>
            <a:lstStyle/>
            <a:p>
              <a:pPr algn="ctr" defTabSz="300038">
                <a:lnSpc>
                  <a:spcPct val="90000"/>
                </a:lnSpc>
                <a:spcBef>
                  <a:spcPct val="0"/>
                </a:spcBef>
              </a:pPr>
              <a:r>
                <a:rPr lang="en-US" dirty="0">
                  <a:solidFill>
                    <a:prstClr val="white"/>
                  </a:solidFill>
                  <a:latin typeface="Calibri" panose="020F0502020204030204"/>
                </a:rPr>
                <a:t>Step 5</a:t>
              </a:r>
            </a:p>
          </p:txBody>
        </p:sp>
        <p:sp>
          <p:nvSpPr>
            <p:cNvPr id="20" name="Freeform: Shape 19">
              <a:extLst>
                <a:ext uri="{FF2B5EF4-FFF2-40B4-BE49-F238E27FC236}">
                  <a16:creationId xmlns:a16="http://schemas.microsoft.com/office/drawing/2014/main" id="{CB8F299B-0E67-4B9B-9EA1-65B1F3D7BD13}"/>
                </a:ext>
              </a:extLst>
            </p:cNvPr>
            <p:cNvSpPr/>
            <p:nvPr/>
          </p:nvSpPr>
          <p:spPr>
            <a:xfrm>
              <a:off x="1828930" y="5394605"/>
              <a:ext cx="5896618" cy="801427"/>
            </a:xfrm>
            <a:custGeom>
              <a:avLst/>
              <a:gdLst>
                <a:gd name="connsiteX0" fmla="*/ 133574 w 801425"/>
                <a:gd name="connsiteY0" fmla="*/ 0 h 7811736"/>
                <a:gd name="connsiteX1" fmla="*/ 667851 w 801425"/>
                <a:gd name="connsiteY1" fmla="*/ 0 h 7811736"/>
                <a:gd name="connsiteX2" fmla="*/ 801425 w 801425"/>
                <a:gd name="connsiteY2" fmla="*/ 133574 h 7811736"/>
                <a:gd name="connsiteX3" fmla="*/ 801425 w 801425"/>
                <a:gd name="connsiteY3" fmla="*/ 7811736 h 7811736"/>
                <a:gd name="connsiteX4" fmla="*/ 801425 w 801425"/>
                <a:gd name="connsiteY4" fmla="*/ 7811736 h 7811736"/>
                <a:gd name="connsiteX5" fmla="*/ 0 w 801425"/>
                <a:gd name="connsiteY5" fmla="*/ 7811736 h 7811736"/>
                <a:gd name="connsiteX6" fmla="*/ 0 w 801425"/>
                <a:gd name="connsiteY6" fmla="*/ 7811736 h 7811736"/>
                <a:gd name="connsiteX7" fmla="*/ 0 w 801425"/>
                <a:gd name="connsiteY7" fmla="*/ 133574 h 7811736"/>
                <a:gd name="connsiteX8" fmla="*/ 133574 w 801425"/>
                <a:gd name="connsiteY8" fmla="*/ 0 h 781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425" h="7811736">
                  <a:moveTo>
                    <a:pt x="801425" y="1301990"/>
                  </a:moveTo>
                  <a:lnTo>
                    <a:pt x="801425" y="6509746"/>
                  </a:lnTo>
                  <a:cubicBezTo>
                    <a:pt x="801425" y="7228814"/>
                    <a:pt x="795290" y="7811731"/>
                    <a:pt x="787721" y="7811731"/>
                  </a:cubicBezTo>
                  <a:lnTo>
                    <a:pt x="0" y="7811731"/>
                  </a:lnTo>
                  <a:lnTo>
                    <a:pt x="0" y="7811731"/>
                  </a:lnTo>
                  <a:lnTo>
                    <a:pt x="0" y="5"/>
                  </a:lnTo>
                  <a:lnTo>
                    <a:pt x="0" y="5"/>
                  </a:lnTo>
                  <a:lnTo>
                    <a:pt x="787721" y="5"/>
                  </a:lnTo>
                  <a:cubicBezTo>
                    <a:pt x="795290" y="5"/>
                    <a:pt x="801425" y="582922"/>
                    <a:pt x="801425" y="130199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675" tIns="34580" rIns="34580" bIns="34581" numCol="1" spcCol="1270" anchor="ctr" anchorCtr="0">
              <a:noAutofit/>
            </a:bodyPr>
            <a:lstStyle/>
            <a:p>
              <a:pPr marL="128588" lvl="1" indent="-128588" defTabSz="366713">
                <a:lnSpc>
                  <a:spcPct val="90000"/>
                </a:lnSpc>
                <a:spcBef>
                  <a:spcPct val="0"/>
                </a:spcBef>
                <a:spcAft>
                  <a:spcPct val="15000"/>
                </a:spcAft>
                <a:buFont typeface="Arial" panose="020B0604020202020204" pitchFamily="34" charset="0"/>
                <a:buChar char="•"/>
              </a:pPr>
              <a:r>
                <a:rPr lang="en-US" dirty="0">
                  <a:solidFill>
                    <a:prstClr val="black">
                      <a:hueOff val="0"/>
                      <a:satOff val="0"/>
                      <a:lumOff val="0"/>
                      <a:alphaOff val="0"/>
                    </a:prstClr>
                  </a:solidFill>
                  <a:latin typeface="Calibri" panose="020F0502020204030204"/>
                </a:rPr>
                <a:t>Refinement of Criteria for All Score Points</a:t>
              </a:r>
            </a:p>
          </p:txBody>
        </p:sp>
      </p:grpSp>
    </p:spTree>
    <p:custDataLst>
      <p:tags r:id="rId1"/>
    </p:custDataLst>
    <p:extLst>
      <p:ext uri="{BB962C8B-B14F-4D97-AF65-F5344CB8AC3E}">
        <p14:creationId xmlns:p14="http://schemas.microsoft.com/office/powerpoint/2010/main" val="312570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4956947" y="3114236"/>
            <a:ext cx="3905693" cy="2138479"/>
          </a:xfrm>
        </p:spPr>
        <p:txBody>
          <a:bodyPr vert="horz" lIns="91440" tIns="45720" rIns="91440" bIns="45720" rtlCol="0" anchor="t">
            <a:normAutofit fontScale="90000"/>
          </a:bodyPr>
          <a:lstStyle/>
          <a:p>
            <a:pPr defTabSz="914400"/>
            <a:r>
              <a:rPr lang="en-US" sz="4000" dirty="0"/>
              <a:t>Module 4.4:</a:t>
            </a:r>
            <a:br>
              <a:rPr lang="en-US" sz="4000" dirty="0"/>
            </a:br>
            <a:r>
              <a:rPr lang="en-US" sz="4000" dirty="0"/>
              <a:t>Purpose, Steps, and Guidelines for Rubric Development</a:t>
            </a:r>
            <a:endParaRPr lang="en-US" sz="4000" dirty="0">
              <a:effectLst/>
              <a:cs typeface="Calibri Light"/>
            </a:endParaRP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40FEAE03-BA1B-4C6A-AF7A-FF9417F0F7B8}"/>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11" name="TextBox 10">
            <a:extLst>
              <a:ext uri="{FF2B5EF4-FFF2-40B4-BE49-F238E27FC236}">
                <a16:creationId xmlns:a16="http://schemas.microsoft.com/office/drawing/2014/main" id="{9530C3F8-3EDC-4DCC-B3A0-3E1C4332DB1E}"/>
              </a:ext>
            </a:extLst>
          </p:cNvPr>
          <p:cNvSpPr txBox="1"/>
          <p:nvPr/>
        </p:nvSpPr>
        <p:spPr>
          <a:xfrm>
            <a:off x="4517720" y="6421195"/>
            <a:ext cx="24237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pic>
        <p:nvPicPr>
          <p:cNvPr id="7" name="Picture 6" descr="Icon&#10;&#10;Description automatically generated">
            <a:extLst>
              <a:ext uri="{FF2B5EF4-FFF2-40B4-BE49-F238E27FC236}">
                <a16:creationId xmlns:a16="http://schemas.microsoft.com/office/drawing/2014/main" id="{59CF86B1-3115-4E6B-95C9-6AB08B0153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85" y="2578158"/>
            <a:ext cx="3210636" cy="3210636"/>
          </a:xfrm>
          <a:prstGeom prst="rect">
            <a:avLst/>
          </a:prstGeom>
        </p:spPr>
      </p:pic>
    </p:spTree>
    <p:custDataLst>
      <p:tags r:id="rId1"/>
    </p:custDataLst>
    <p:extLst>
      <p:ext uri="{BB962C8B-B14F-4D97-AF65-F5344CB8AC3E}">
        <p14:creationId xmlns:p14="http://schemas.microsoft.com/office/powerpoint/2010/main" val="2719341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2849"/>
            <a:ext cx="548639" cy="673460"/>
            <a:chOff x="3940602" y="308034"/>
            <a:chExt cx="2116791" cy="3428999"/>
          </a:xfrm>
          <a:solidFill>
            <a:schemeClr val="accent4"/>
          </a:solidFill>
        </p:grpSpPr>
        <p:sp>
          <p:nvSpPr>
            <p:cNvPr id="39" name="Rectangle 3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Rectangle 4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656150"/>
            <a:ext cx="4193090"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16EAE6-4D0E-46B7-9369-C5B28D007544}"/>
              </a:ext>
            </a:extLst>
          </p:cNvPr>
          <p:cNvSpPr>
            <a:spLocks noGrp="1"/>
          </p:cNvSpPr>
          <p:nvPr>
            <p:ph type="title"/>
          </p:nvPr>
        </p:nvSpPr>
        <p:spPr>
          <a:xfrm>
            <a:off x="782722" y="800100"/>
            <a:ext cx="7732627" cy="1109621"/>
          </a:xfrm>
        </p:spPr>
        <p:txBody>
          <a:bodyPr anchor="ctr">
            <a:normAutofit/>
          </a:bodyPr>
          <a:lstStyle/>
          <a:p>
            <a:r>
              <a:rPr lang="en-US" dirty="0">
                <a:cs typeface="+mj-cs"/>
              </a:rPr>
              <a:t>Prompt 2: KSA6</a:t>
            </a:r>
            <a:endParaRPr lang="en-US" sz="2300" b="0" dirty="0">
              <a:solidFill>
                <a:srgbClr val="000000"/>
              </a:solidFill>
              <a:latin typeface="Noto Sans Symbols"/>
              <a:ea typeface="Noto Sans Symbols"/>
              <a:cs typeface="Noto Sans Symbols"/>
            </a:endParaRPr>
          </a:p>
        </p:txBody>
      </p:sp>
      <p:cxnSp>
        <p:nvCxnSpPr>
          <p:cNvPr id="45" name="Straight Connector 4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92240"/>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4772705-2B4F-4058-8B2C-779433AC11B4}"/>
              </a:ext>
            </a:extLst>
          </p:cNvPr>
          <p:cNvSpPr txBox="1"/>
          <p:nvPr/>
        </p:nvSpPr>
        <p:spPr>
          <a:xfrm>
            <a:off x="534235" y="2206451"/>
            <a:ext cx="8229600" cy="4285789"/>
          </a:xfrm>
          <a:prstGeom prst="rect">
            <a:avLst/>
          </a:prstGeom>
          <a:noFill/>
        </p:spPr>
        <p:txBody>
          <a:bodyPr wrap="square">
            <a:spAutoFit/>
          </a:bodyPr>
          <a:lstStyle/>
          <a:p>
            <a:pPr>
              <a:spcAft>
                <a:spcPts val="450"/>
              </a:spcAft>
            </a:pPr>
            <a:r>
              <a:rPr lang="en-US" sz="2000" b="1" dirty="0">
                <a:solidFill>
                  <a:srgbClr val="000000"/>
                </a:solidFill>
                <a:ea typeface="Noto Sans Symbols"/>
                <a:cs typeface="Noto Sans Symbols"/>
              </a:rPr>
              <a:t>KSA6: </a:t>
            </a:r>
            <a:r>
              <a:rPr lang="en-US" sz="2000" dirty="0">
                <a:solidFill>
                  <a:srgbClr val="000000"/>
                </a:solidFill>
                <a:ea typeface="Noto Sans Symbols"/>
                <a:cs typeface="Noto Sans Symbols"/>
              </a:rPr>
              <a:t>Use organized data to identify and describe relationships among data sets to reveal patterns of the orbit of Earth around the sun, the orbit of the moon around Earth, or the rotation of Earth about an axis between its North and South poles.</a:t>
            </a:r>
            <a:endParaRPr lang="en-US" sz="2000" dirty="0">
              <a:solidFill>
                <a:srgbClr val="000000"/>
              </a:solidFill>
              <a:ea typeface="Calibri" panose="020F0502020204030204" pitchFamily="34" charset="0"/>
            </a:endParaRPr>
          </a:p>
          <a:p>
            <a:pPr marL="457200" indent="-457200">
              <a:spcAft>
                <a:spcPts val="450"/>
              </a:spcAft>
              <a:buAutoNum type="arabicPeriod" startAt="2"/>
            </a:pPr>
            <a:r>
              <a:rPr lang="en-US" sz="2000" dirty="0">
                <a:solidFill>
                  <a:srgbClr val="000000"/>
                </a:solidFill>
                <a:ea typeface="Calibri" panose="020F0502020204030204" pitchFamily="34" charset="0"/>
              </a:rPr>
              <a:t>The next day, the students stood in the same location and recorded the length of the shadows cast by the tree at 10:00 a.m., 1:00 p.m., 3:00 p.m. and 5:00 p.m. The students are told to make a line graph to show the relationship between the time of day and the length of the tree’s shadow. </a:t>
            </a:r>
            <a:endParaRPr lang="en-US" sz="2000" dirty="0">
              <a:ea typeface="Calibri" panose="020F0502020204030204" pitchFamily="34" charset="0"/>
            </a:endParaRPr>
          </a:p>
          <a:p>
            <a:pPr marL="257175" indent="-257175">
              <a:spcAft>
                <a:spcPts val="450"/>
              </a:spcAft>
              <a:buFont typeface="Arial" panose="020B0604020202020204" pitchFamily="34" charset="0"/>
              <a:buChar char="●"/>
            </a:pPr>
            <a:r>
              <a:rPr lang="en-US" sz="2000" dirty="0">
                <a:solidFill>
                  <a:srgbClr val="000000"/>
                </a:solidFill>
                <a:ea typeface="Noto Sans Symbols"/>
                <a:cs typeface="Noto Sans Symbols"/>
              </a:rPr>
              <a:t>Describe the pattern that would be shown by the students’ line graph.</a:t>
            </a:r>
          </a:p>
          <a:p>
            <a:pPr marL="800100" lvl="1" indent="-342900">
              <a:spcAft>
                <a:spcPts val="450"/>
              </a:spcAft>
              <a:buFont typeface="Courier New" panose="02070309020205020404" pitchFamily="49" charset="0"/>
              <a:buChar char="o"/>
            </a:pPr>
            <a:r>
              <a:rPr lang="en-US" sz="2000" dirty="0">
                <a:solidFill>
                  <a:srgbClr val="000000"/>
                </a:solidFill>
                <a:ea typeface="Calibri" panose="020F0502020204030204" pitchFamily="34" charset="0"/>
              </a:rPr>
              <a:t>Use the relationship between the length of the shadow, the apparent motion of the sun recorded at different times of day, and information from Figure 1 to support your answer.</a:t>
            </a:r>
            <a:endParaRPr lang="en-US" sz="2000" dirty="0"/>
          </a:p>
        </p:txBody>
      </p:sp>
      <p:pic>
        <p:nvPicPr>
          <p:cNvPr id="7" name="Picture 6">
            <a:extLst>
              <a:ext uri="{FF2B5EF4-FFF2-40B4-BE49-F238E27FC236}">
                <a16:creationId xmlns:a16="http://schemas.microsoft.com/office/drawing/2014/main" id="{5FC9DC9D-E175-4925-A1F3-2BE8E2DE7003}"/>
              </a:ext>
            </a:extLst>
          </p:cNvPr>
          <p:cNvPicPr>
            <a:picLocks noChangeAspect="1"/>
          </p:cNvPicPr>
          <p:nvPr/>
        </p:nvPicPr>
        <p:blipFill>
          <a:blip r:embed="rId4"/>
          <a:stretch>
            <a:fillRect/>
          </a:stretch>
        </p:blipFill>
        <p:spPr>
          <a:xfrm>
            <a:off x="7856618" y="256100"/>
            <a:ext cx="809625" cy="800100"/>
          </a:xfrm>
          <a:prstGeom prst="rect">
            <a:avLst/>
          </a:prstGeom>
        </p:spPr>
      </p:pic>
    </p:spTree>
    <p:custDataLst>
      <p:tags r:id="rId1"/>
    </p:custDataLst>
    <p:extLst>
      <p:ext uri="{BB962C8B-B14F-4D97-AF65-F5344CB8AC3E}">
        <p14:creationId xmlns:p14="http://schemas.microsoft.com/office/powerpoint/2010/main" val="963164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12CE-ECA1-4D1F-90CE-2A9B42BCFE3E}"/>
              </a:ext>
            </a:extLst>
          </p:cNvPr>
          <p:cNvSpPr>
            <a:spLocks noGrp="1"/>
          </p:cNvSpPr>
          <p:nvPr>
            <p:ph type="title"/>
          </p:nvPr>
        </p:nvSpPr>
        <p:spPr>
          <a:xfrm>
            <a:off x="305537" y="404696"/>
            <a:ext cx="7487013" cy="857250"/>
          </a:xfrm>
        </p:spPr>
        <p:txBody>
          <a:bodyPr>
            <a:normAutofit fontScale="90000"/>
          </a:bodyPr>
          <a:lstStyle/>
          <a:p>
            <a:r>
              <a:rPr lang="en-US" dirty="0">
                <a:cs typeface="+mj-cs"/>
              </a:rPr>
              <a:t>Rubric Development Step 1: Prompt 2</a:t>
            </a:r>
          </a:p>
        </p:txBody>
      </p:sp>
      <p:sp>
        <p:nvSpPr>
          <p:cNvPr id="26" name="Rectangle 25">
            <a:extLst>
              <a:ext uri="{FF2B5EF4-FFF2-40B4-BE49-F238E27FC236}">
                <a16:creationId xmlns:a16="http://schemas.microsoft.com/office/drawing/2014/main" id="{8ED8BC6C-01D3-4B33-BDC4-15BEA1945CCA}"/>
              </a:ext>
            </a:extLst>
          </p:cNvPr>
          <p:cNvSpPr/>
          <p:nvPr/>
        </p:nvSpPr>
        <p:spPr>
          <a:xfrm>
            <a:off x="2418701" y="2303270"/>
            <a:ext cx="6419762" cy="400110"/>
          </a:xfrm>
          <a:prstGeom prst="rect">
            <a:avLst/>
          </a:prstGeom>
          <a:solidFill>
            <a:schemeClr val="bg1"/>
          </a:solidFill>
        </p:spPr>
        <p:txBody>
          <a:bodyPr wrap="square">
            <a:spAutoFit/>
          </a:bodyPr>
          <a:lstStyle/>
          <a:p>
            <a:pPr defTabSz="342900">
              <a:spcBef>
                <a:spcPts val="900"/>
              </a:spcBef>
              <a:spcAft>
                <a:spcPts val="225"/>
              </a:spcAft>
            </a:pPr>
            <a:r>
              <a:rPr lang="en-US" sz="2000" b="1" i="1" dirty="0">
                <a:solidFill>
                  <a:srgbClr val="7F7F7F"/>
                </a:solidFill>
                <a:latin typeface="Calibri" panose="020F0502020204030204"/>
              </a:rPr>
              <a:t>Step 1. Key Considerations for Rubric Development</a:t>
            </a:r>
          </a:p>
        </p:txBody>
      </p:sp>
      <p:sp>
        <p:nvSpPr>
          <p:cNvPr id="5" name="Freeform: Shape 4">
            <a:extLst>
              <a:ext uri="{FF2B5EF4-FFF2-40B4-BE49-F238E27FC236}">
                <a16:creationId xmlns:a16="http://schemas.microsoft.com/office/drawing/2014/main" id="{1B6D0954-F5E4-4278-B7FE-2DF21004625E}"/>
              </a:ext>
            </a:extLst>
          </p:cNvPr>
          <p:cNvSpPr/>
          <p:nvPr/>
        </p:nvSpPr>
        <p:spPr>
          <a:xfrm>
            <a:off x="305537" y="2798238"/>
            <a:ext cx="1768318" cy="188599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endParaRPr lang="en-US" sz="1200" dirty="0">
              <a:solidFill>
                <a:prstClr val="white"/>
              </a:solidFill>
              <a:latin typeface="Calibri" panose="020F0502020204030204"/>
            </a:endParaRPr>
          </a:p>
          <a:p>
            <a:pPr algn="ctr" defTabSz="300038">
              <a:lnSpc>
                <a:spcPct val="90000"/>
              </a:lnSpc>
              <a:spcBef>
                <a:spcPct val="0"/>
              </a:spcBef>
              <a:spcAft>
                <a:spcPct val="35000"/>
              </a:spcAft>
            </a:pPr>
            <a:r>
              <a:rPr lang="en-US" sz="1600" dirty="0">
                <a:solidFill>
                  <a:prstClr val="white"/>
                </a:solidFill>
                <a:latin typeface="Calibri" panose="020F0502020204030204"/>
              </a:rPr>
              <a:t>Step 1. Key Considerations for Rubric Development</a:t>
            </a:r>
          </a:p>
        </p:txBody>
      </p:sp>
      <p:sp>
        <p:nvSpPr>
          <p:cNvPr id="3" name="TextBox 2">
            <a:extLst>
              <a:ext uri="{FF2B5EF4-FFF2-40B4-BE49-F238E27FC236}">
                <a16:creationId xmlns:a16="http://schemas.microsoft.com/office/drawing/2014/main" id="{7FB8D52E-42FB-45CC-8A02-CE03D5A50361}"/>
              </a:ext>
            </a:extLst>
          </p:cNvPr>
          <p:cNvSpPr txBox="1"/>
          <p:nvPr/>
        </p:nvSpPr>
        <p:spPr>
          <a:xfrm>
            <a:off x="2418701" y="2640332"/>
            <a:ext cx="6419761" cy="984885"/>
          </a:xfrm>
          <a:prstGeom prst="rect">
            <a:avLst/>
          </a:prstGeom>
          <a:noFill/>
        </p:spPr>
        <p:txBody>
          <a:bodyPr wrap="square" rtlCol="0">
            <a:spAutoFit/>
          </a:bodyPr>
          <a:lstStyle/>
          <a:p>
            <a:r>
              <a:rPr lang="en-US" sz="2000" dirty="0"/>
              <a:t>Consider: What do we want students to notice, reflect, and show in their response?</a:t>
            </a:r>
          </a:p>
          <a:p>
            <a:endParaRPr lang="en-US" dirty="0"/>
          </a:p>
        </p:txBody>
      </p:sp>
      <p:sp>
        <p:nvSpPr>
          <p:cNvPr id="4" name="TextBox 3">
            <a:extLst>
              <a:ext uri="{FF2B5EF4-FFF2-40B4-BE49-F238E27FC236}">
                <a16:creationId xmlns:a16="http://schemas.microsoft.com/office/drawing/2014/main" id="{501F3ECC-1E92-4D80-8F7A-8446461AECD7}"/>
              </a:ext>
            </a:extLst>
          </p:cNvPr>
          <p:cNvSpPr txBox="1"/>
          <p:nvPr/>
        </p:nvSpPr>
        <p:spPr>
          <a:xfrm>
            <a:off x="2418700" y="3387550"/>
            <a:ext cx="6309395" cy="1631216"/>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A description of the differences in the length of shadows observed at different times of day.</a:t>
            </a:r>
          </a:p>
          <a:p>
            <a:pPr marL="285750" lvl="0" indent="-285750">
              <a:buFont typeface="Arial" panose="020B0604020202020204" pitchFamily="34" charset="0"/>
              <a:buChar char="•"/>
            </a:pPr>
            <a:r>
              <a:rPr lang="en-US" sz="2000" dirty="0"/>
              <a:t>The apparent motion of the sun from east to west results in patterns of changes in length and direction of shadows throughout a day as Earth rotates on its axis.</a:t>
            </a:r>
          </a:p>
        </p:txBody>
      </p:sp>
    </p:spTree>
    <p:custDataLst>
      <p:tags r:id="rId1"/>
    </p:custDataLst>
    <p:extLst>
      <p:ext uri="{BB962C8B-B14F-4D97-AF65-F5344CB8AC3E}">
        <p14:creationId xmlns:p14="http://schemas.microsoft.com/office/powerpoint/2010/main" val="88171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12CE-ECA1-4D1F-90CE-2A9B42BCFE3E}"/>
              </a:ext>
            </a:extLst>
          </p:cNvPr>
          <p:cNvSpPr>
            <a:spLocks noGrp="1"/>
          </p:cNvSpPr>
          <p:nvPr>
            <p:ph type="title"/>
          </p:nvPr>
        </p:nvSpPr>
        <p:spPr>
          <a:xfrm>
            <a:off x="229664" y="223586"/>
            <a:ext cx="7784036" cy="857250"/>
          </a:xfrm>
        </p:spPr>
        <p:txBody>
          <a:bodyPr>
            <a:normAutofit fontScale="90000"/>
          </a:bodyPr>
          <a:lstStyle/>
          <a:p>
            <a:r>
              <a:rPr lang="en-US" dirty="0">
                <a:cs typeface="+mj-cs"/>
              </a:rPr>
              <a:t>Rubric Development Step 2: Prompt  2</a:t>
            </a:r>
          </a:p>
        </p:txBody>
      </p:sp>
      <p:sp>
        <p:nvSpPr>
          <p:cNvPr id="4" name="Rectangle 3">
            <a:extLst>
              <a:ext uri="{FF2B5EF4-FFF2-40B4-BE49-F238E27FC236}">
                <a16:creationId xmlns:a16="http://schemas.microsoft.com/office/drawing/2014/main" id="{020BD4F0-6605-411E-B78A-2CC024DEF7C9}"/>
              </a:ext>
            </a:extLst>
          </p:cNvPr>
          <p:cNvSpPr/>
          <p:nvPr/>
        </p:nvSpPr>
        <p:spPr>
          <a:xfrm>
            <a:off x="2822712" y="1388377"/>
            <a:ext cx="5951924" cy="584775"/>
          </a:xfrm>
          <a:prstGeom prst="rect">
            <a:avLst/>
          </a:prstGeom>
        </p:spPr>
        <p:txBody>
          <a:bodyPr wrap="square">
            <a:spAutoFit/>
          </a:bodyPr>
          <a:lstStyle/>
          <a:p>
            <a:pPr defTabSz="342900">
              <a:spcAft>
                <a:spcPts val="450"/>
              </a:spcAft>
            </a:pPr>
            <a:r>
              <a:rPr lang="en-US" sz="1600" dirty="0">
                <a:solidFill>
                  <a:prstClr val="black"/>
                </a:solidFill>
                <a:latin typeface="Calibri" panose="020F0502020204030204" pitchFamily="34" charset="0"/>
                <a:ea typeface="Calibri" panose="020F0502020204030204" pitchFamily="34" charset="0"/>
              </a:rPr>
              <a:t>Consider key questions to guide the development of the rubric, which include:</a:t>
            </a:r>
          </a:p>
        </p:txBody>
      </p:sp>
      <p:sp>
        <p:nvSpPr>
          <p:cNvPr id="5" name="Freeform: Shape 4">
            <a:extLst>
              <a:ext uri="{FF2B5EF4-FFF2-40B4-BE49-F238E27FC236}">
                <a16:creationId xmlns:a16="http://schemas.microsoft.com/office/drawing/2014/main" id="{C56A72FF-6129-4EFD-A982-F10C144B54B3}"/>
              </a:ext>
            </a:extLst>
          </p:cNvPr>
          <p:cNvSpPr/>
          <p:nvPr/>
        </p:nvSpPr>
        <p:spPr>
          <a:xfrm>
            <a:off x="369364" y="2486004"/>
            <a:ext cx="1768318" cy="188599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endParaRPr lang="en-US" sz="1200" dirty="0">
              <a:solidFill>
                <a:prstClr val="white"/>
              </a:solidFill>
              <a:latin typeface="Calibri" panose="020F0502020204030204"/>
            </a:endParaRPr>
          </a:p>
          <a:p>
            <a:pPr algn="ctr" defTabSz="300038">
              <a:lnSpc>
                <a:spcPct val="90000"/>
              </a:lnSpc>
              <a:spcBef>
                <a:spcPct val="0"/>
              </a:spcBef>
              <a:spcAft>
                <a:spcPct val="35000"/>
              </a:spcAft>
            </a:pPr>
            <a:r>
              <a:rPr lang="en-US" sz="1600" dirty="0">
                <a:solidFill>
                  <a:prstClr val="white"/>
                </a:solidFill>
              </a:rPr>
              <a:t>Step 2. Questions to Guide Rubric Development</a:t>
            </a:r>
          </a:p>
        </p:txBody>
      </p:sp>
      <p:sp>
        <p:nvSpPr>
          <p:cNvPr id="3" name="TextBox 2">
            <a:extLst>
              <a:ext uri="{FF2B5EF4-FFF2-40B4-BE49-F238E27FC236}">
                <a16:creationId xmlns:a16="http://schemas.microsoft.com/office/drawing/2014/main" id="{356566C6-612F-4F76-873E-8469E1E9336F}"/>
              </a:ext>
            </a:extLst>
          </p:cNvPr>
          <p:cNvSpPr txBox="1"/>
          <p:nvPr/>
        </p:nvSpPr>
        <p:spPr>
          <a:xfrm>
            <a:off x="2822712" y="939571"/>
            <a:ext cx="5600700" cy="400110"/>
          </a:xfrm>
          <a:prstGeom prst="rect">
            <a:avLst/>
          </a:prstGeom>
          <a:noFill/>
        </p:spPr>
        <p:txBody>
          <a:bodyPr wrap="square" rtlCol="0">
            <a:spAutoFit/>
          </a:bodyPr>
          <a:lstStyle/>
          <a:p>
            <a:pPr defTabSz="342900">
              <a:spcBef>
                <a:spcPts val="900"/>
              </a:spcBef>
              <a:spcAft>
                <a:spcPts val="225"/>
              </a:spcAft>
            </a:pPr>
            <a:r>
              <a:rPr lang="en-US" sz="2000" b="1" i="1" dirty="0">
                <a:solidFill>
                  <a:srgbClr val="7F7F7F"/>
                </a:solidFill>
                <a:latin typeface="Calibri" panose="020F0502020204030204" pitchFamily="34" charset="0"/>
              </a:rPr>
              <a:t>Step 2. Questions to Guide Rubric Development </a:t>
            </a:r>
          </a:p>
        </p:txBody>
      </p:sp>
      <p:sp>
        <p:nvSpPr>
          <p:cNvPr id="6" name="TextBox 5">
            <a:extLst>
              <a:ext uri="{FF2B5EF4-FFF2-40B4-BE49-F238E27FC236}">
                <a16:creationId xmlns:a16="http://schemas.microsoft.com/office/drawing/2014/main" id="{A063386B-1F73-4F48-BB3A-E931D371AFCE}"/>
              </a:ext>
            </a:extLst>
          </p:cNvPr>
          <p:cNvSpPr txBox="1"/>
          <p:nvPr/>
        </p:nvSpPr>
        <p:spPr>
          <a:xfrm>
            <a:off x="2722699" y="1938086"/>
            <a:ext cx="6151949" cy="4791055"/>
          </a:xfrm>
          <a:prstGeom prst="rect">
            <a:avLst/>
          </a:prstGeom>
          <a:noFill/>
        </p:spPr>
        <p:txBody>
          <a:bodyPr wrap="square" rtlCol="0">
            <a:spAutoFit/>
          </a:bodyPr>
          <a:lstStyle/>
          <a:p>
            <a:pPr marL="257175" indent="-257175" defTabSz="342900">
              <a:spcAft>
                <a:spcPts val="450"/>
              </a:spcAft>
              <a:buFont typeface="+mj-lt"/>
              <a:buAutoNum type="arabicPeriod"/>
            </a:pPr>
            <a:r>
              <a:rPr lang="en-US" sz="1600" dirty="0">
                <a:solidFill>
                  <a:srgbClr val="000000"/>
                </a:solidFill>
                <a:latin typeface="Calibri" panose="020F0502020204030204" pitchFamily="34" charset="0"/>
                <a:ea typeface="Calibri" panose="020F0502020204030204" pitchFamily="34" charset="0"/>
              </a:rPr>
              <a:t>Are the criteria equally weighted? If not, what is the priority?</a:t>
            </a:r>
            <a:endParaRPr lang="en-US" sz="1600" dirty="0">
              <a:solidFill>
                <a:prstClr val="black"/>
              </a:solidFill>
              <a:latin typeface="Calibri" panose="020F0502020204030204" pitchFamily="34" charset="0"/>
              <a:ea typeface="Calibri" panose="020F0502020204030204" pitchFamily="34" charset="0"/>
            </a:endParaRPr>
          </a:p>
          <a:p>
            <a:pPr marL="557213" lvl="1" indent="-214313" defTabSz="342900">
              <a:spcAft>
                <a:spcPts val="450"/>
              </a:spcAft>
              <a:buFont typeface="+mj-lt"/>
              <a:buAutoNum type="alphaLcPeriod"/>
            </a:pPr>
            <a:r>
              <a:rPr lang="en-US" sz="1600" dirty="0">
                <a:solidFill>
                  <a:srgbClr val="000000"/>
                </a:solidFill>
                <a:latin typeface="Calibri" panose="020F0502020204030204" pitchFamily="34" charset="0"/>
                <a:ea typeface="Calibri" panose="020F0502020204030204" pitchFamily="34" charset="0"/>
              </a:rPr>
              <a:t>If students just describe the line graph by saying, “I would use time of day on one axis and length of shadow on another axis,” is that enough?  </a:t>
            </a:r>
            <a:endParaRPr lang="en-US" sz="1600" dirty="0">
              <a:solidFill>
                <a:prstClr val="black"/>
              </a:solidFill>
              <a:latin typeface="Calibri" panose="020F0502020204030204" pitchFamily="34" charset="0"/>
              <a:ea typeface="Calibri" panose="020F0502020204030204" pitchFamily="34" charset="0"/>
            </a:endParaRPr>
          </a:p>
          <a:p>
            <a:pPr marL="257175" indent="-257175" defTabSz="342900">
              <a:spcAft>
                <a:spcPts val="450"/>
              </a:spcAft>
              <a:buFont typeface="+mj-lt"/>
              <a:buAutoNum type="arabicPeriod"/>
            </a:pPr>
            <a:r>
              <a:rPr lang="en-US" sz="1600" dirty="0">
                <a:solidFill>
                  <a:srgbClr val="000000"/>
                </a:solidFill>
                <a:latin typeface="Calibri" panose="020F0502020204030204" pitchFamily="34" charset="0"/>
                <a:ea typeface="Calibri" panose="020F0502020204030204" pitchFamily="34" charset="0"/>
              </a:rPr>
              <a:t>What are the ways students can get this wrong? Where do they fall under the score points?</a:t>
            </a:r>
            <a:endParaRPr lang="en-US" sz="1600" dirty="0">
              <a:solidFill>
                <a:prstClr val="black"/>
              </a:solidFill>
              <a:latin typeface="Calibri" panose="020F0502020204030204" pitchFamily="34" charset="0"/>
              <a:ea typeface="Calibri" panose="020F0502020204030204" pitchFamily="34" charset="0"/>
            </a:endParaRPr>
          </a:p>
          <a:p>
            <a:pPr marL="557213" lvl="1" indent="-214313" defTabSz="342900">
              <a:spcAft>
                <a:spcPts val="450"/>
              </a:spcAft>
              <a:buFont typeface="+mj-lt"/>
              <a:buAutoNum type="alphaLcPeriod"/>
            </a:pPr>
            <a:r>
              <a:rPr lang="en-US" sz="1600" dirty="0">
                <a:solidFill>
                  <a:srgbClr val="000000"/>
                </a:solidFill>
                <a:latin typeface="Calibri" panose="020F0502020204030204" pitchFamily="34" charset="0"/>
                <a:ea typeface="Calibri" panose="020F0502020204030204" pitchFamily="34" charset="0"/>
              </a:rPr>
              <a:t>Students might describe the sun as it orbits around a stationary Earth. </a:t>
            </a:r>
            <a:endParaRPr lang="en-US" sz="1600" dirty="0">
              <a:solidFill>
                <a:prstClr val="black"/>
              </a:solidFill>
              <a:latin typeface="Calibri" panose="020F0502020204030204" pitchFamily="34" charset="0"/>
              <a:ea typeface="Calibri" panose="020F0502020204030204" pitchFamily="34" charset="0"/>
            </a:endParaRPr>
          </a:p>
          <a:p>
            <a:pPr marL="557213" lvl="1" indent="-214313" defTabSz="342900">
              <a:spcAft>
                <a:spcPts val="450"/>
              </a:spcAft>
              <a:buFont typeface="+mj-lt"/>
              <a:buAutoNum type="alphaLcPeriod"/>
            </a:pPr>
            <a:r>
              <a:rPr lang="en-US" sz="1600" dirty="0">
                <a:solidFill>
                  <a:srgbClr val="000000"/>
                </a:solidFill>
                <a:latin typeface="Calibri" panose="020F0502020204030204" pitchFamily="34" charset="0"/>
                <a:ea typeface="Calibri" panose="020F0502020204030204" pitchFamily="34" charset="0"/>
              </a:rPr>
              <a:t>Students might not describe the relationships and might just state the variables that would be represented on the line graph (e.g., time of day vs. length of shadow).</a:t>
            </a:r>
            <a:endParaRPr lang="en-US" sz="1600" dirty="0">
              <a:solidFill>
                <a:prstClr val="black"/>
              </a:solidFill>
              <a:latin typeface="Calibri" panose="020F0502020204030204" pitchFamily="34" charset="0"/>
              <a:ea typeface="Calibri" panose="020F0502020204030204" pitchFamily="34" charset="0"/>
            </a:endParaRPr>
          </a:p>
          <a:p>
            <a:pPr marL="257175" indent="-257175" defTabSz="342900">
              <a:spcAft>
                <a:spcPts val="450"/>
              </a:spcAft>
              <a:buFont typeface="+mj-lt"/>
              <a:buAutoNum type="arabicPeriod"/>
            </a:pPr>
            <a:r>
              <a:rPr lang="en-US" sz="1600" dirty="0">
                <a:solidFill>
                  <a:srgbClr val="000000"/>
                </a:solidFill>
                <a:latin typeface="Calibri" panose="020F0502020204030204" pitchFamily="34" charset="0"/>
                <a:ea typeface="Calibri" panose="020F0502020204030204" pitchFamily="34" charset="0"/>
              </a:rPr>
              <a:t>What are the challenges in scoring?</a:t>
            </a:r>
            <a:endParaRPr lang="en-US" sz="1600" dirty="0">
              <a:solidFill>
                <a:prstClr val="black"/>
              </a:solidFill>
              <a:latin typeface="Calibri" panose="020F0502020204030204" pitchFamily="34" charset="0"/>
              <a:ea typeface="Calibri" panose="020F0502020204030204" pitchFamily="34" charset="0"/>
            </a:endParaRPr>
          </a:p>
          <a:p>
            <a:pPr marL="557213" lvl="1" indent="-214313" defTabSz="342900">
              <a:spcAft>
                <a:spcPts val="450"/>
              </a:spcAft>
              <a:buFont typeface="+mj-lt"/>
              <a:buAutoNum type="alphaLcPeriod"/>
            </a:pPr>
            <a:r>
              <a:rPr lang="en-US" sz="1600" dirty="0">
                <a:solidFill>
                  <a:srgbClr val="000000"/>
                </a:solidFill>
                <a:latin typeface="Calibri" panose="020F0502020204030204" pitchFamily="34" charset="0"/>
                <a:ea typeface="Calibri" panose="020F0502020204030204" pitchFamily="34" charset="0"/>
              </a:rPr>
              <a:t>Students incorrectly describe the line graph, yet correctly describe the relationship (i.e., The shadow’s length gets longer as the day progresses.) </a:t>
            </a:r>
            <a:endParaRPr lang="en-US" sz="1600" dirty="0">
              <a:solidFill>
                <a:prstClr val="black"/>
              </a:solidFill>
              <a:latin typeface="Calibri" panose="020F0502020204030204" pitchFamily="34" charset="0"/>
              <a:ea typeface="Calibri" panose="020F0502020204030204" pitchFamily="34" charset="0"/>
            </a:endParaRPr>
          </a:p>
          <a:p>
            <a:pPr marL="557213" lvl="1" indent="-214313" defTabSz="342900">
              <a:spcAft>
                <a:spcPts val="450"/>
              </a:spcAft>
              <a:buFont typeface="+mj-lt"/>
              <a:buAutoNum type="alphaLcPeriod"/>
            </a:pPr>
            <a:r>
              <a:rPr lang="en-US" sz="1600" dirty="0">
                <a:solidFill>
                  <a:srgbClr val="000000"/>
                </a:solidFill>
                <a:latin typeface="Calibri" panose="020F0502020204030204" pitchFamily="34" charset="0"/>
                <a:ea typeface="Calibri" panose="020F0502020204030204" pitchFamily="34" charset="0"/>
              </a:rPr>
              <a:t>Pattern description might not be clear.</a:t>
            </a:r>
            <a:endParaRPr lang="en-US" sz="1600" dirty="0">
              <a:solidFill>
                <a:prstClr val="black"/>
              </a:solidFill>
              <a:latin typeface="Calibri" panose="020F0502020204030204" pitchFamily="34" charset="0"/>
              <a:ea typeface="Calibri" panose="020F0502020204030204" pitchFamily="34" charset="0"/>
            </a:endParaRPr>
          </a:p>
          <a:p>
            <a:pPr marL="557213" lvl="1" indent="-214313" defTabSz="342900">
              <a:spcAft>
                <a:spcPts val="450"/>
              </a:spcAft>
              <a:buFont typeface="+mj-lt"/>
              <a:buAutoNum type="alphaLcPeriod"/>
            </a:pPr>
            <a:r>
              <a:rPr lang="en-US" sz="1600" dirty="0">
                <a:solidFill>
                  <a:srgbClr val="000000"/>
                </a:solidFill>
                <a:latin typeface="Calibri" panose="020F0502020204030204" pitchFamily="34" charset="0"/>
                <a:ea typeface="Calibri" panose="020F0502020204030204" pitchFamily="34" charset="0"/>
              </a:rPr>
              <a:t>Student only references Figure 1 in their response.</a:t>
            </a:r>
            <a:endParaRPr lang="en-US" sz="1600" dirty="0">
              <a:solidFill>
                <a:prstClr val="black"/>
              </a:solidFill>
              <a:latin typeface="Calibri" panose="020F0502020204030204"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172673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12CE-ECA1-4D1F-90CE-2A9B42BCFE3E}"/>
              </a:ext>
            </a:extLst>
          </p:cNvPr>
          <p:cNvSpPr>
            <a:spLocks noGrp="1"/>
          </p:cNvSpPr>
          <p:nvPr>
            <p:ph type="title"/>
          </p:nvPr>
        </p:nvSpPr>
        <p:spPr>
          <a:xfrm>
            <a:off x="265414" y="259347"/>
            <a:ext cx="7485958" cy="857250"/>
          </a:xfrm>
        </p:spPr>
        <p:txBody>
          <a:bodyPr>
            <a:normAutofit fontScale="90000"/>
          </a:bodyPr>
          <a:lstStyle/>
          <a:p>
            <a:r>
              <a:rPr lang="en-US" dirty="0">
                <a:cs typeface="+mj-cs"/>
              </a:rPr>
              <a:t>Rubric Development Step 3: Prompt 2</a:t>
            </a:r>
          </a:p>
        </p:txBody>
      </p:sp>
      <p:sp>
        <p:nvSpPr>
          <p:cNvPr id="22" name="Rectangle 21">
            <a:extLst>
              <a:ext uri="{FF2B5EF4-FFF2-40B4-BE49-F238E27FC236}">
                <a16:creationId xmlns:a16="http://schemas.microsoft.com/office/drawing/2014/main" id="{05CAA07A-2769-4F7F-95F4-99A957309ABD}"/>
              </a:ext>
            </a:extLst>
          </p:cNvPr>
          <p:cNvSpPr/>
          <p:nvPr/>
        </p:nvSpPr>
        <p:spPr>
          <a:xfrm>
            <a:off x="2256956" y="1451993"/>
            <a:ext cx="6518743" cy="400110"/>
          </a:xfrm>
          <a:prstGeom prst="rect">
            <a:avLst/>
          </a:prstGeom>
          <a:solidFill>
            <a:schemeClr val="bg1"/>
          </a:solidFill>
        </p:spPr>
        <p:txBody>
          <a:bodyPr wrap="square">
            <a:spAutoFit/>
          </a:bodyPr>
          <a:lstStyle/>
          <a:p>
            <a:pPr defTabSz="342900">
              <a:spcBef>
                <a:spcPts val="900"/>
              </a:spcBef>
              <a:spcAft>
                <a:spcPts val="225"/>
              </a:spcAft>
            </a:pPr>
            <a:r>
              <a:rPr lang="en-US" sz="2000" b="1" i="1" dirty="0">
                <a:solidFill>
                  <a:srgbClr val="7F7F7F"/>
                </a:solidFill>
                <a:latin typeface="Calibri" panose="020F0502020204030204" pitchFamily="34" charset="0"/>
              </a:rPr>
              <a:t>Step 3. Defining Criteria for “0” and “3” Point Response</a:t>
            </a:r>
          </a:p>
        </p:txBody>
      </p:sp>
      <p:sp>
        <p:nvSpPr>
          <p:cNvPr id="6" name="Freeform: Shape 5">
            <a:extLst>
              <a:ext uri="{FF2B5EF4-FFF2-40B4-BE49-F238E27FC236}">
                <a16:creationId xmlns:a16="http://schemas.microsoft.com/office/drawing/2014/main" id="{1C8411A0-4279-4DB9-914F-C41EE2A33FEB}"/>
              </a:ext>
            </a:extLst>
          </p:cNvPr>
          <p:cNvSpPr/>
          <p:nvPr/>
        </p:nvSpPr>
        <p:spPr>
          <a:xfrm>
            <a:off x="265414" y="3117403"/>
            <a:ext cx="1768318" cy="188599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endParaRPr lang="en-US" sz="1200" dirty="0">
              <a:solidFill>
                <a:prstClr val="white"/>
              </a:solidFill>
              <a:latin typeface="Calibri" panose="020F0502020204030204"/>
            </a:endParaRPr>
          </a:p>
          <a:p>
            <a:pPr algn="ctr" defTabSz="300038">
              <a:lnSpc>
                <a:spcPct val="90000"/>
              </a:lnSpc>
              <a:spcBef>
                <a:spcPct val="0"/>
              </a:spcBef>
              <a:spcAft>
                <a:spcPct val="35000"/>
              </a:spcAft>
            </a:pPr>
            <a:r>
              <a:rPr lang="en-US" sz="1600" dirty="0">
                <a:solidFill>
                  <a:prstClr val="white"/>
                </a:solidFill>
              </a:rPr>
              <a:t>Step 3. Defining Criteria for “3” and “0” Point Responses</a:t>
            </a:r>
          </a:p>
        </p:txBody>
      </p:sp>
      <p:sp>
        <p:nvSpPr>
          <p:cNvPr id="4" name="TextBox 3">
            <a:extLst>
              <a:ext uri="{FF2B5EF4-FFF2-40B4-BE49-F238E27FC236}">
                <a16:creationId xmlns:a16="http://schemas.microsoft.com/office/drawing/2014/main" id="{74FF6F2E-251D-4DBE-AC52-F1474815D8E5}"/>
              </a:ext>
            </a:extLst>
          </p:cNvPr>
          <p:cNvSpPr txBox="1"/>
          <p:nvPr/>
        </p:nvSpPr>
        <p:spPr>
          <a:xfrm>
            <a:off x="2256956" y="1451993"/>
            <a:ext cx="6760043" cy="2331407"/>
          </a:xfrm>
          <a:prstGeom prst="rect">
            <a:avLst/>
          </a:prstGeom>
          <a:noFill/>
        </p:spPr>
        <p:txBody>
          <a:bodyPr wrap="square" rtlCol="0">
            <a:spAutoFit/>
          </a:bodyPr>
          <a:lstStyle/>
          <a:p>
            <a:pPr defTabSz="342900">
              <a:spcAft>
                <a:spcPts val="900"/>
              </a:spcAft>
            </a:pPr>
            <a:endParaRPr lang="en-US" dirty="0">
              <a:solidFill>
                <a:prstClr val="black"/>
              </a:solidFill>
              <a:latin typeface="Calibri" panose="020F0502020204030204" pitchFamily="34" charset="0"/>
              <a:ea typeface="Calibri" panose="020F0502020204030204" pitchFamily="34" charset="0"/>
            </a:endParaRPr>
          </a:p>
          <a:p>
            <a:pPr defTabSz="342900">
              <a:spcAft>
                <a:spcPts val="900"/>
              </a:spcAft>
            </a:pPr>
            <a:r>
              <a:rPr lang="en-US" dirty="0"/>
              <a:t>Determine the criteria or descriptions for the “0” and “3” score points.</a:t>
            </a:r>
          </a:p>
          <a:p>
            <a:pPr defTabSz="342900">
              <a:spcAft>
                <a:spcPts val="900"/>
              </a:spcAft>
            </a:pPr>
            <a:endParaRPr lang="en-US" sz="1800" dirty="0">
              <a:solidFill>
                <a:prstClr val="black"/>
              </a:solidFill>
              <a:latin typeface="Calibri" panose="020F0502020204030204" pitchFamily="34" charset="0"/>
              <a:ea typeface="Calibri" panose="020F0502020204030204" pitchFamily="34" charset="0"/>
            </a:endParaRPr>
          </a:p>
          <a:p>
            <a:pPr defTabSz="342900">
              <a:spcAft>
                <a:spcPts val="900"/>
              </a:spcAft>
            </a:pPr>
            <a:endParaRPr lang="en-US" sz="1800" dirty="0">
              <a:solidFill>
                <a:prstClr val="black"/>
              </a:solidFill>
              <a:latin typeface="Calibri" panose="020F0502020204030204" pitchFamily="34" charset="0"/>
              <a:ea typeface="Calibri" panose="020F0502020204030204" pitchFamily="34" charset="0"/>
            </a:endParaRPr>
          </a:p>
          <a:p>
            <a:pPr defTabSz="342900">
              <a:spcAft>
                <a:spcPts val="900"/>
              </a:spcAft>
            </a:pPr>
            <a:endParaRPr lang="en-US" sz="1800" dirty="0">
              <a:solidFill>
                <a:prstClr val="black"/>
              </a:solidFill>
              <a:latin typeface="Calibri" panose="020F0502020204030204" pitchFamily="34" charset="0"/>
              <a:ea typeface="Calibri" panose="020F0502020204030204" pitchFamily="34" charset="0"/>
            </a:endParaRPr>
          </a:p>
          <a:p>
            <a:pPr defTabSz="342900">
              <a:spcAft>
                <a:spcPts val="900"/>
              </a:spcAft>
            </a:pPr>
            <a:endParaRPr lang="en-US" sz="1800" dirty="0">
              <a:solidFill>
                <a:prstClr val="black"/>
              </a:solidFill>
              <a:latin typeface="Calibri" panose="020F0502020204030204" pitchFamily="34" charset="0"/>
              <a:ea typeface="Calibri" panose="020F0502020204030204" pitchFamily="34" charset="0"/>
            </a:endParaRPr>
          </a:p>
        </p:txBody>
      </p:sp>
      <p:graphicFrame>
        <p:nvGraphicFramePr>
          <p:cNvPr id="12" name="Table 11">
            <a:extLst>
              <a:ext uri="{FF2B5EF4-FFF2-40B4-BE49-F238E27FC236}">
                <a16:creationId xmlns:a16="http://schemas.microsoft.com/office/drawing/2014/main" id="{2D1F3867-BAA6-47EC-9873-5A467E70CB01}"/>
              </a:ext>
            </a:extLst>
          </p:cNvPr>
          <p:cNvGraphicFramePr>
            <a:graphicFrameLocks noGrp="1"/>
          </p:cNvGraphicFramePr>
          <p:nvPr>
            <p:extLst>
              <p:ext uri="{D42A27DB-BD31-4B8C-83A1-F6EECF244321}">
                <p14:modId xmlns:p14="http://schemas.microsoft.com/office/powerpoint/2010/main" val="2665418783"/>
              </p:ext>
            </p:extLst>
          </p:nvPr>
        </p:nvGraphicFramePr>
        <p:xfrm>
          <a:off x="2354262" y="2546350"/>
          <a:ext cx="6421438" cy="3765550"/>
        </p:xfrm>
        <a:graphic>
          <a:graphicData uri="http://schemas.openxmlformats.org/drawingml/2006/table">
            <a:tbl>
              <a:tblPr bandRow="1"/>
              <a:tblGrid>
                <a:gridCol w="820738">
                  <a:extLst>
                    <a:ext uri="{9D8B030D-6E8A-4147-A177-3AD203B41FA5}">
                      <a16:colId xmlns:a16="http://schemas.microsoft.com/office/drawing/2014/main" val="3875454446"/>
                    </a:ext>
                  </a:extLst>
                </a:gridCol>
                <a:gridCol w="1257300">
                  <a:extLst>
                    <a:ext uri="{9D8B030D-6E8A-4147-A177-3AD203B41FA5}">
                      <a16:colId xmlns:a16="http://schemas.microsoft.com/office/drawing/2014/main" val="1436711320"/>
                    </a:ext>
                  </a:extLst>
                </a:gridCol>
                <a:gridCol w="1079500">
                  <a:extLst>
                    <a:ext uri="{9D8B030D-6E8A-4147-A177-3AD203B41FA5}">
                      <a16:colId xmlns:a16="http://schemas.microsoft.com/office/drawing/2014/main" val="1692634140"/>
                    </a:ext>
                  </a:extLst>
                </a:gridCol>
                <a:gridCol w="1103962">
                  <a:extLst>
                    <a:ext uri="{9D8B030D-6E8A-4147-A177-3AD203B41FA5}">
                      <a16:colId xmlns:a16="http://schemas.microsoft.com/office/drawing/2014/main" val="2000756709"/>
                    </a:ext>
                  </a:extLst>
                </a:gridCol>
                <a:gridCol w="2159938">
                  <a:extLst>
                    <a:ext uri="{9D8B030D-6E8A-4147-A177-3AD203B41FA5}">
                      <a16:colId xmlns:a16="http://schemas.microsoft.com/office/drawing/2014/main" val="2501346486"/>
                    </a:ext>
                  </a:extLst>
                </a:gridCol>
              </a:tblGrid>
              <a:tr h="547224">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rPr>
                        <a:t>Prompt</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rPr>
                        <a:t>0</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rPr>
                        <a:t>1</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rPr>
                        <a:t>2</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rPr>
                        <a:t>3</a:t>
                      </a:r>
                      <a:endParaRPr lang="en-US" sz="16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29884781"/>
                  </a:ext>
                </a:extLst>
              </a:tr>
              <a:tr h="3218326">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rPr>
                        <a:t>2</a:t>
                      </a:r>
                      <a:endParaRPr lang="en-US" sz="16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rPr>
                        <a:t>No response or a response not related to the prompt (e.g., off topic; student writes, “I don’t know.”).</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rPr>
                        <a:t>The student response includes: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1600" b="1" dirty="0">
                          <a:solidFill>
                            <a:srgbClr val="000000"/>
                          </a:solidFill>
                          <a:effectLst/>
                          <a:latin typeface="Noto Sans Symbols"/>
                          <a:ea typeface="Noto Sans Symbols"/>
                          <a:cs typeface="Noto Sans Symbols"/>
                        </a:rPr>
                        <a:t>the line shows the time of day on one axis and the length of the shadows on the other axis</a:t>
                      </a:r>
                      <a:endParaRPr lang="en-US" sz="1600" dirty="0">
                        <a:effectLst/>
                        <a:latin typeface="Noto Sans Symbols"/>
                        <a:ea typeface="Noto Sans Symbols"/>
                        <a:cs typeface="Noto Sans Symbols"/>
                      </a:endParaRPr>
                    </a:p>
                    <a:p>
                      <a:pPr marL="342900" marR="0" lvl="0" indent="-342900">
                        <a:spcBef>
                          <a:spcPts val="0"/>
                        </a:spcBef>
                        <a:spcAft>
                          <a:spcPts val="0"/>
                        </a:spcAft>
                        <a:buFont typeface="Arial" panose="020B0604020202020204" pitchFamily="34" charset="0"/>
                        <a:buChar char="●"/>
                      </a:pPr>
                      <a:r>
                        <a:rPr lang="en-US" sz="1600" b="1" dirty="0">
                          <a:solidFill>
                            <a:srgbClr val="000000"/>
                          </a:solidFill>
                          <a:effectLst/>
                          <a:latin typeface="Noto Sans Symbols"/>
                          <a:ea typeface="Noto Sans Symbols"/>
                          <a:cs typeface="Noto Sans Symbols"/>
                        </a:rPr>
                        <a:t>the line graph shows a relationship between the length of shadow and time of day.</a:t>
                      </a:r>
                      <a:endParaRPr lang="en-US" sz="1600" dirty="0">
                        <a:effectLst/>
                        <a:latin typeface="Noto Sans Symbols"/>
                        <a:ea typeface="Noto Sans Symbols"/>
                        <a:cs typeface="Noto Sans Symbol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449886"/>
                  </a:ext>
                </a:extLst>
              </a:tr>
            </a:tbl>
          </a:graphicData>
        </a:graphic>
      </p:graphicFrame>
    </p:spTree>
    <p:custDataLst>
      <p:tags r:id="rId1"/>
    </p:custDataLst>
    <p:extLst>
      <p:ext uri="{BB962C8B-B14F-4D97-AF65-F5344CB8AC3E}">
        <p14:creationId xmlns:p14="http://schemas.microsoft.com/office/powerpoint/2010/main" val="45601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12CE-ECA1-4D1F-90CE-2A9B42BCFE3E}"/>
              </a:ext>
            </a:extLst>
          </p:cNvPr>
          <p:cNvSpPr>
            <a:spLocks noGrp="1"/>
          </p:cNvSpPr>
          <p:nvPr>
            <p:ph type="title"/>
          </p:nvPr>
        </p:nvSpPr>
        <p:spPr>
          <a:xfrm>
            <a:off x="330200" y="311209"/>
            <a:ext cx="7509873" cy="857250"/>
          </a:xfrm>
        </p:spPr>
        <p:txBody>
          <a:bodyPr>
            <a:normAutofit fontScale="90000"/>
          </a:bodyPr>
          <a:lstStyle/>
          <a:p>
            <a:r>
              <a:rPr lang="en-US" dirty="0">
                <a:cs typeface="+mj-cs"/>
              </a:rPr>
              <a:t>Rubric Development: Step 4 Prompt  2</a:t>
            </a:r>
          </a:p>
        </p:txBody>
      </p:sp>
      <p:sp>
        <p:nvSpPr>
          <p:cNvPr id="6" name="Freeform: Shape 5">
            <a:extLst>
              <a:ext uri="{FF2B5EF4-FFF2-40B4-BE49-F238E27FC236}">
                <a16:creationId xmlns:a16="http://schemas.microsoft.com/office/drawing/2014/main" id="{4D57725F-6809-462F-BC41-5F261C718C10}"/>
              </a:ext>
            </a:extLst>
          </p:cNvPr>
          <p:cNvSpPr/>
          <p:nvPr/>
        </p:nvSpPr>
        <p:spPr>
          <a:xfrm>
            <a:off x="330200" y="2486004"/>
            <a:ext cx="1768318" cy="188599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endParaRPr lang="en-US" sz="1200" dirty="0">
              <a:solidFill>
                <a:prstClr val="white"/>
              </a:solidFill>
              <a:latin typeface="Calibri" panose="020F0502020204030204"/>
            </a:endParaRPr>
          </a:p>
          <a:p>
            <a:pPr algn="ctr" defTabSz="300038">
              <a:lnSpc>
                <a:spcPct val="90000"/>
              </a:lnSpc>
              <a:spcBef>
                <a:spcPct val="0"/>
              </a:spcBef>
              <a:spcAft>
                <a:spcPct val="35000"/>
              </a:spcAft>
            </a:pPr>
            <a:r>
              <a:rPr lang="en-US" sz="1600" dirty="0">
                <a:solidFill>
                  <a:prstClr val="white"/>
                </a:solidFill>
              </a:rPr>
              <a:t>Step 4. Defining the “2” and “1” Point Responses</a:t>
            </a:r>
          </a:p>
        </p:txBody>
      </p:sp>
      <p:sp>
        <p:nvSpPr>
          <p:cNvPr id="3" name="TextBox 2">
            <a:extLst>
              <a:ext uri="{FF2B5EF4-FFF2-40B4-BE49-F238E27FC236}">
                <a16:creationId xmlns:a16="http://schemas.microsoft.com/office/drawing/2014/main" id="{0AADDBF1-D1B0-4C1E-99CC-1F9AA1F030C4}"/>
              </a:ext>
            </a:extLst>
          </p:cNvPr>
          <p:cNvSpPr txBox="1"/>
          <p:nvPr/>
        </p:nvSpPr>
        <p:spPr>
          <a:xfrm>
            <a:off x="2789447" y="1488677"/>
            <a:ext cx="5346700" cy="677108"/>
          </a:xfrm>
          <a:prstGeom prst="rect">
            <a:avLst/>
          </a:prstGeom>
          <a:noFill/>
        </p:spPr>
        <p:txBody>
          <a:bodyPr wrap="square" rtlCol="0">
            <a:spAutoFit/>
          </a:bodyPr>
          <a:lstStyle/>
          <a:p>
            <a:r>
              <a:rPr lang="en-US" sz="2000" b="1" i="1" dirty="0">
                <a:solidFill>
                  <a:srgbClr val="7F7F7F"/>
                </a:solidFill>
                <a:effectLst/>
                <a:latin typeface="Calibri" panose="020F0502020204030204" pitchFamily="34" charset="0"/>
              </a:rPr>
              <a:t>Step 4. Defining the “2” and “1” Point Responses</a:t>
            </a:r>
          </a:p>
          <a:p>
            <a:endParaRPr lang="en-US" dirty="0"/>
          </a:p>
        </p:txBody>
      </p:sp>
      <p:sp>
        <p:nvSpPr>
          <p:cNvPr id="5" name="TextBox 4">
            <a:extLst>
              <a:ext uri="{FF2B5EF4-FFF2-40B4-BE49-F238E27FC236}">
                <a16:creationId xmlns:a16="http://schemas.microsoft.com/office/drawing/2014/main" id="{53C8DD5D-C6A2-4367-AD9A-A8E5E5BE794B}"/>
              </a:ext>
            </a:extLst>
          </p:cNvPr>
          <p:cNvSpPr txBox="1"/>
          <p:nvPr/>
        </p:nvSpPr>
        <p:spPr>
          <a:xfrm>
            <a:off x="2806700" y="1887589"/>
            <a:ext cx="5346700" cy="4016484"/>
          </a:xfrm>
          <a:prstGeom prst="rect">
            <a:avLst/>
          </a:prstGeom>
          <a:noFill/>
        </p:spPr>
        <p:txBody>
          <a:bodyPr wrap="square" rtlCol="0">
            <a:spAutoFit/>
          </a:bodyPr>
          <a:lstStyle/>
          <a:p>
            <a:pPr marL="0" marR="0">
              <a:spcBef>
                <a:spcPts val="0"/>
              </a:spcBef>
              <a:spcAft>
                <a:spcPts val="600"/>
              </a:spcAft>
            </a:pPr>
            <a:r>
              <a:rPr lang="en-US" sz="2000" dirty="0">
                <a:effectLst/>
                <a:latin typeface="Calibri" panose="020F0502020204030204" pitchFamily="34" charset="0"/>
                <a:ea typeface="Calibri" panose="020F0502020204030204" pitchFamily="34" charset="0"/>
              </a:rPr>
              <a:t>Decisions include:</a:t>
            </a:r>
          </a:p>
          <a:p>
            <a:pPr marL="342900" marR="0" lvl="0" indent="-342900">
              <a:spcBef>
                <a:spcPts val="0"/>
              </a:spcBef>
              <a:spcAft>
                <a:spcPts val="600"/>
              </a:spcAft>
              <a:buFont typeface="Arial" panose="020B0604020202020204" pitchFamily="34" charset="0"/>
              <a:buChar char="●"/>
            </a:pPr>
            <a:r>
              <a:rPr lang="en-US" sz="2000" dirty="0">
                <a:solidFill>
                  <a:srgbClr val="000000"/>
                </a:solidFill>
                <a:effectLst/>
                <a:latin typeface="Noto Sans Symbols"/>
                <a:ea typeface="Noto Sans Symbols"/>
                <a:cs typeface="Noto Sans Symbols"/>
              </a:rPr>
              <a:t>Students might accurately describe the data that would be shown on the graph, but might not include a description of the pattern. This </a:t>
            </a:r>
            <a:r>
              <a:rPr lang="en-US" sz="2000" i="1" dirty="0">
                <a:solidFill>
                  <a:srgbClr val="000000"/>
                </a:solidFill>
                <a:effectLst/>
                <a:latin typeface="Noto Sans Symbols"/>
                <a:ea typeface="Noto Sans Symbols"/>
                <a:cs typeface="Noto Sans Symbols"/>
              </a:rPr>
              <a:t>could</a:t>
            </a:r>
            <a:r>
              <a:rPr lang="en-US" sz="2000" dirty="0">
                <a:solidFill>
                  <a:srgbClr val="000000"/>
                </a:solidFill>
                <a:effectLst/>
                <a:latin typeface="Noto Sans Symbols"/>
                <a:ea typeface="Noto Sans Symbols"/>
                <a:cs typeface="Noto Sans Symbols"/>
              </a:rPr>
              <a:t> still get a “3”. Students must include some sort of description of the relationships/pattern that will be shown by the data. </a:t>
            </a:r>
            <a:endParaRPr lang="en-US" sz="2000" dirty="0">
              <a:effectLst/>
              <a:latin typeface="Noto Sans Symbols"/>
              <a:ea typeface="Noto Sans Symbols"/>
              <a:cs typeface="Noto Sans Symbols"/>
            </a:endParaRPr>
          </a:p>
          <a:p>
            <a:pPr marL="342900" marR="0" lvl="0" indent="-342900">
              <a:spcBef>
                <a:spcPts val="0"/>
              </a:spcBef>
              <a:spcAft>
                <a:spcPts val="600"/>
              </a:spcAft>
              <a:buFont typeface="Arial" panose="020B0604020202020204" pitchFamily="34" charset="0"/>
              <a:buChar char="●"/>
            </a:pPr>
            <a:r>
              <a:rPr lang="en-US" sz="2000" dirty="0">
                <a:solidFill>
                  <a:srgbClr val="000000"/>
                </a:solidFill>
                <a:effectLst/>
                <a:latin typeface="Noto Sans Symbols"/>
                <a:ea typeface="Noto Sans Symbols"/>
                <a:cs typeface="Noto Sans Symbols"/>
              </a:rPr>
              <a:t>A “2” then means that they have a good description of the variables, but they don’t describe the pattern.</a:t>
            </a:r>
            <a:endParaRPr lang="en-US" sz="2000" dirty="0">
              <a:effectLst/>
              <a:latin typeface="Noto Sans Symbols"/>
              <a:ea typeface="Noto Sans Symbols"/>
              <a:cs typeface="Noto Sans Symbols"/>
            </a:endParaRPr>
          </a:p>
          <a:p>
            <a:pPr marL="342900" marR="0" lvl="0" indent="-342900">
              <a:spcBef>
                <a:spcPts val="0"/>
              </a:spcBef>
              <a:spcAft>
                <a:spcPts val="600"/>
              </a:spcAft>
              <a:buFont typeface="Arial" panose="020B0604020202020204" pitchFamily="34" charset="0"/>
              <a:buChar char="●"/>
            </a:pPr>
            <a:r>
              <a:rPr lang="en-US" sz="2000" dirty="0">
                <a:solidFill>
                  <a:srgbClr val="000000"/>
                </a:solidFill>
                <a:effectLst/>
                <a:latin typeface="Noto Sans Symbols"/>
                <a:ea typeface="Noto Sans Symbols"/>
                <a:cs typeface="Noto Sans Symbols"/>
              </a:rPr>
              <a:t>A “1” </a:t>
            </a:r>
            <a:r>
              <a:rPr lang="en-US" sz="2000" dirty="0">
                <a:solidFill>
                  <a:srgbClr val="000000"/>
                </a:solidFill>
                <a:latin typeface="Noto Sans Symbols"/>
                <a:ea typeface="Noto Sans Symbols"/>
                <a:cs typeface="Noto Sans Symbols"/>
              </a:rPr>
              <a:t>shows </a:t>
            </a:r>
            <a:r>
              <a:rPr lang="en-US" sz="2000" dirty="0">
                <a:solidFill>
                  <a:srgbClr val="000000"/>
                </a:solidFill>
                <a:effectLst/>
                <a:latin typeface="Noto Sans Symbols"/>
                <a:ea typeface="Noto Sans Symbols"/>
                <a:cs typeface="Noto Sans Symbols"/>
              </a:rPr>
              <a:t>that they don’t do either well.</a:t>
            </a:r>
            <a:endParaRPr lang="en-US" sz="2000" dirty="0">
              <a:effectLst/>
              <a:latin typeface="Noto Sans Symbols"/>
              <a:ea typeface="Noto Sans Symbols"/>
              <a:cs typeface="Noto Sans Symbols"/>
            </a:endParaRPr>
          </a:p>
        </p:txBody>
      </p:sp>
    </p:spTree>
    <p:custDataLst>
      <p:tags r:id="rId1"/>
    </p:custDataLst>
    <p:extLst>
      <p:ext uri="{BB962C8B-B14F-4D97-AF65-F5344CB8AC3E}">
        <p14:creationId xmlns:p14="http://schemas.microsoft.com/office/powerpoint/2010/main" val="312757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FFB7-54B6-4631-A1B8-A6E0B813AC27}"/>
              </a:ext>
            </a:extLst>
          </p:cNvPr>
          <p:cNvSpPr>
            <a:spLocks noGrp="1"/>
          </p:cNvSpPr>
          <p:nvPr>
            <p:ph type="title"/>
          </p:nvPr>
        </p:nvSpPr>
        <p:spPr>
          <a:xfrm>
            <a:off x="431800" y="152400"/>
            <a:ext cx="8229600" cy="1143000"/>
          </a:xfrm>
        </p:spPr>
        <p:txBody>
          <a:bodyPr>
            <a:normAutofit fontScale="90000"/>
          </a:bodyPr>
          <a:lstStyle/>
          <a:p>
            <a:r>
              <a:rPr lang="en-US" dirty="0">
                <a:cs typeface="+mj-cs"/>
              </a:rPr>
              <a:t>Rubric Development: Step 4 Prompt 2 </a:t>
            </a:r>
            <a:br>
              <a:rPr lang="en-US" dirty="0">
                <a:cs typeface="+mj-cs"/>
              </a:rPr>
            </a:br>
            <a:r>
              <a:rPr lang="en-US" dirty="0">
                <a:cs typeface="+mj-cs"/>
              </a:rPr>
              <a:t>Cont.</a:t>
            </a:r>
            <a:endParaRPr lang="en-US" dirty="0"/>
          </a:p>
        </p:txBody>
      </p:sp>
      <p:graphicFrame>
        <p:nvGraphicFramePr>
          <p:cNvPr id="4" name="Table 3">
            <a:extLst>
              <a:ext uri="{FF2B5EF4-FFF2-40B4-BE49-F238E27FC236}">
                <a16:creationId xmlns:a16="http://schemas.microsoft.com/office/drawing/2014/main" id="{D04FFF36-E350-478A-92E0-C471AADAF382}"/>
              </a:ext>
            </a:extLst>
          </p:cNvPr>
          <p:cNvGraphicFramePr>
            <a:graphicFrameLocks noGrp="1"/>
          </p:cNvGraphicFramePr>
          <p:nvPr>
            <p:extLst>
              <p:ext uri="{D42A27DB-BD31-4B8C-83A1-F6EECF244321}">
                <p14:modId xmlns:p14="http://schemas.microsoft.com/office/powerpoint/2010/main" val="892843643"/>
              </p:ext>
            </p:extLst>
          </p:nvPr>
        </p:nvGraphicFramePr>
        <p:xfrm>
          <a:off x="2434755" y="1523057"/>
          <a:ext cx="6556845" cy="4611043"/>
        </p:xfrm>
        <a:graphic>
          <a:graphicData uri="http://schemas.openxmlformats.org/drawingml/2006/table">
            <a:tbl>
              <a:tblPr bandRow="1"/>
              <a:tblGrid>
                <a:gridCol w="829145">
                  <a:extLst>
                    <a:ext uri="{9D8B030D-6E8A-4147-A177-3AD203B41FA5}">
                      <a16:colId xmlns:a16="http://schemas.microsoft.com/office/drawing/2014/main" val="3414926611"/>
                    </a:ext>
                  </a:extLst>
                </a:gridCol>
                <a:gridCol w="1327952">
                  <a:extLst>
                    <a:ext uri="{9D8B030D-6E8A-4147-A177-3AD203B41FA5}">
                      <a16:colId xmlns:a16="http://schemas.microsoft.com/office/drawing/2014/main" val="2275234322"/>
                    </a:ext>
                  </a:extLst>
                </a:gridCol>
                <a:gridCol w="1466349">
                  <a:extLst>
                    <a:ext uri="{9D8B030D-6E8A-4147-A177-3AD203B41FA5}">
                      <a16:colId xmlns:a16="http://schemas.microsoft.com/office/drawing/2014/main" val="3103866075"/>
                    </a:ext>
                  </a:extLst>
                </a:gridCol>
                <a:gridCol w="1466349">
                  <a:extLst>
                    <a:ext uri="{9D8B030D-6E8A-4147-A177-3AD203B41FA5}">
                      <a16:colId xmlns:a16="http://schemas.microsoft.com/office/drawing/2014/main" val="903621813"/>
                    </a:ext>
                  </a:extLst>
                </a:gridCol>
                <a:gridCol w="1467050">
                  <a:extLst>
                    <a:ext uri="{9D8B030D-6E8A-4147-A177-3AD203B41FA5}">
                      <a16:colId xmlns:a16="http://schemas.microsoft.com/office/drawing/2014/main" val="855238504"/>
                    </a:ext>
                  </a:extLst>
                </a:gridCol>
              </a:tblGrid>
              <a:tr h="426930">
                <a:tc>
                  <a:txBody>
                    <a:bodyPr/>
                    <a:lstStyle/>
                    <a:p>
                      <a:pPr marL="0" marR="0" algn="ctr">
                        <a:spcBef>
                          <a:spcPts val="0"/>
                        </a:spcBef>
                        <a:spcAft>
                          <a:spcPts val="0"/>
                        </a:spcAft>
                      </a:pPr>
                      <a:r>
                        <a:rPr lang="en-US" sz="1400" b="1" dirty="0">
                          <a:effectLst/>
                          <a:latin typeface="Calibri" panose="020F0502020204030204" pitchFamily="34" charset="0"/>
                          <a:ea typeface="Calibri" panose="020F0502020204030204" pitchFamily="34" charset="0"/>
                        </a:rPr>
                        <a:t>Prompt</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rPr>
                        <a:t>0</a:t>
                      </a:r>
                      <a:endParaRPr lang="en-US"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rPr>
                        <a:t>1</a:t>
                      </a:r>
                      <a:endParaRPr lang="en-US" sz="1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rPr>
                        <a:t>2</a:t>
                      </a:r>
                      <a:endParaRPr lang="en-US"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rPr>
                        <a:t>3</a:t>
                      </a:r>
                      <a:endParaRPr lang="en-US"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5200464"/>
                  </a:ext>
                </a:extLst>
              </a:tr>
              <a:tr h="4184113">
                <a:tc>
                  <a:txBody>
                    <a:bodyPr/>
                    <a:lstStyle/>
                    <a:p>
                      <a:pPr marL="0" marR="0" algn="ctr">
                        <a:spcBef>
                          <a:spcPts val="0"/>
                        </a:spcBef>
                        <a:spcAft>
                          <a:spcPts val="0"/>
                        </a:spcAft>
                      </a:pPr>
                      <a:r>
                        <a:rPr lang="en-US" sz="1400" b="1">
                          <a:effectLst/>
                          <a:latin typeface="Calibri" panose="020F0502020204030204" pitchFamily="34" charset="0"/>
                          <a:ea typeface="Calibri" panose="020F0502020204030204" pitchFamily="34" charset="0"/>
                        </a:rPr>
                        <a:t>2</a:t>
                      </a:r>
                      <a:endParaRPr lang="en-US" sz="14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rPr>
                        <a:t>No response or a response not related to the prompt (e.g., off topic; student writes, “I don’t know.”).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rPr>
                        <a:t>The student provides a description of the line graph and/or attempts to describe the relationships within the data set, but the description is not clear or is incomplete.</a:t>
                      </a: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effectLst/>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rPr>
                        <a:t>The student makes it clear that the line graph would include time of day on one axis and length of shadow on the other axis but does not correctly describe the relationships within the data set (e.g., only a description/list of the length of shadows over the course of a day).</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FF0000"/>
                          </a:solidFill>
                          <a:effectLst/>
                          <a:latin typeface="Calibri" panose="020F0502020204030204" pitchFamily="34" charset="0"/>
                          <a:ea typeface="Calibri" panose="020F0502020204030204" pitchFamily="34" charset="0"/>
                        </a:rPr>
                        <a:t>The student provides an accurate description of the pattern of changes in length of shadows throughout a day as Earth rotates on its axis.</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7088393"/>
                  </a:ext>
                </a:extLst>
              </a:tr>
            </a:tbl>
          </a:graphicData>
        </a:graphic>
      </p:graphicFrame>
      <p:sp>
        <p:nvSpPr>
          <p:cNvPr id="5" name="Freeform: Shape 4">
            <a:extLst>
              <a:ext uri="{FF2B5EF4-FFF2-40B4-BE49-F238E27FC236}">
                <a16:creationId xmlns:a16="http://schemas.microsoft.com/office/drawing/2014/main" id="{51216570-9B63-42AB-BE71-B8AB291B9747}"/>
              </a:ext>
            </a:extLst>
          </p:cNvPr>
          <p:cNvSpPr/>
          <p:nvPr/>
        </p:nvSpPr>
        <p:spPr>
          <a:xfrm>
            <a:off x="431800" y="2486004"/>
            <a:ext cx="1768318" cy="188599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endParaRPr lang="en-US" sz="1200" dirty="0">
              <a:solidFill>
                <a:prstClr val="white"/>
              </a:solidFill>
              <a:latin typeface="Calibri" panose="020F0502020204030204"/>
            </a:endParaRPr>
          </a:p>
          <a:p>
            <a:pPr algn="ctr" defTabSz="300038">
              <a:lnSpc>
                <a:spcPct val="90000"/>
              </a:lnSpc>
              <a:spcBef>
                <a:spcPct val="0"/>
              </a:spcBef>
              <a:spcAft>
                <a:spcPct val="35000"/>
              </a:spcAft>
            </a:pPr>
            <a:r>
              <a:rPr lang="en-US" sz="1600" dirty="0">
                <a:solidFill>
                  <a:prstClr val="white"/>
                </a:solidFill>
              </a:rPr>
              <a:t>Step 4. Defining the “2” and “1” Point Responses</a:t>
            </a:r>
          </a:p>
        </p:txBody>
      </p:sp>
    </p:spTree>
    <p:custDataLst>
      <p:tags r:id="rId1"/>
    </p:custDataLst>
    <p:extLst>
      <p:ext uri="{BB962C8B-B14F-4D97-AF65-F5344CB8AC3E}">
        <p14:creationId xmlns:p14="http://schemas.microsoft.com/office/powerpoint/2010/main" val="225393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12CE-ECA1-4D1F-90CE-2A9B42BCFE3E}"/>
              </a:ext>
            </a:extLst>
          </p:cNvPr>
          <p:cNvSpPr>
            <a:spLocks noGrp="1"/>
          </p:cNvSpPr>
          <p:nvPr>
            <p:ph type="title"/>
          </p:nvPr>
        </p:nvSpPr>
        <p:spPr>
          <a:xfrm>
            <a:off x="262527" y="274712"/>
            <a:ext cx="7535273" cy="857250"/>
          </a:xfrm>
        </p:spPr>
        <p:txBody>
          <a:bodyPr>
            <a:normAutofit fontScale="90000"/>
          </a:bodyPr>
          <a:lstStyle/>
          <a:p>
            <a:r>
              <a:rPr lang="en-US" dirty="0">
                <a:cs typeface="+mj-cs"/>
              </a:rPr>
              <a:t>Rubric Development: Step 5 Prompt 2</a:t>
            </a:r>
          </a:p>
        </p:txBody>
      </p:sp>
      <p:sp>
        <p:nvSpPr>
          <p:cNvPr id="10" name="Freeform: Shape 9">
            <a:extLst>
              <a:ext uri="{FF2B5EF4-FFF2-40B4-BE49-F238E27FC236}">
                <a16:creationId xmlns:a16="http://schemas.microsoft.com/office/drawing/2014/main" id="{D2A760E5-A7BB-4286-81DE-5059098E8CE6}"/>
              </a:ext>
            </a:extLst>
          </p:cNvPr>
          <p:cNvSpPr/>
          <p:nvPr/>
        </p:nvSpPr>
        <p:spPr>
          <a:xfrm>
            <a:off x="262527" y="2562947"/>
            <a:ext cx="1768318" cy="188599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endParaRPr lang="en-US" sz="1200" dirty="0">
              <a:solidFill>
                <a:prstClr val="white"/>
              </a:solidFill>
              <a:latin typeface="Calibri" panose="020F0502020204030204"/>
            </a:endParaRPr>
          </a:p>
          <a:p>
            <a:pPr algn="ctr" defTabSz="300038">
              <a:lnSpc>
                <a:spcPct val="90000"/>
              </a:lnSpc>
              <a:spcBef>
                <a:spcPct val="0"/>
              </a:spcBef>
              <a:spcAft>
                <a:spcPct val="35000"/>
              </a:spcAft>
            </a:pPr>
            <a:r>
              <a:rPr lang="en-US" sz="1600" dirty="0">
                <a:solidFill>
                  <a:prstClr val="white"/>
                </a:solidFill>
              </a:rPr>
              <a:t>Step 5. Refinement of Criteria for All Points</a:t>
            </a:r>
          </a:p>
        </p:txBody>
      </p:sp>
      <p:sp>
        <p:nvSpPr>
          <p:cNvPr id="3" name="TextBox 2">
            <a:extLst>
              <a:ext uri="{FF2B5EF4-FFF2-40B4-BE49-F238E27FC236}">
                <a16:creationId xmlns:a16="http://schemas.microsoft.com/office/drawing/2014/main" id="{7DE8BB8B-8B93-4049-AD9B-73D5C8224A8A}"/>
              </a:ext>
            </a:extLst>
          </p:cNvPr>
          <p:cNvSpPr txBox="1"/>
          <p:nvPr/>
        </p:nvSpPr>
        <p:spPr>
          <a:xfrm>
            <a:off x="3018720" y="2010663"/>
            <a:ext cx="5136268" cy="2387833"/>
          </a:xfrm>
          <a:prstGeom prst="rect">
            <a:avLst/>
          </a:prstGeom>
          <a:noFill/>
        </p:spPr>
        <p:txBody>
          <a:bodyPr wrap="square" rtlCol="0">
            <a:spAutoFit/>
          </a:bodyPr>
          <a:lstStyle/>
          <a:p>
            <a:pPr defTabSz="342900">
              <a:spcBef>
                <a:spcPts val="900"/>
              </a:spcBef>
              <a:spcAft>
                <a:spcPts val="225"/>
              </a:spcAft>
            </a:pPr>
            <a:r>
              <a:rPr lang="en-US" sz="2000" b="1" i="1" dirty="0">
                <a:solidFill>
                  <a:srgbClr val="7F7F7F"/>
                </a:solidFill>
                <a:latin typeface="Calibri" panose="020F0502020204030204"/>
              </a:rPr>
              <a:t>Step 5. Refinement of Criteria for All Points</a:t>
            </a:r>
          </a:p>
          <a:p>
            <a:r>
              <a:rPr lang="en-US" sz="2000" dirty="0"/>
              <a:t>Consider the following:</a:t>
            </a:r>
          </a:p>
          <a:p>
            <a:pPr marL="342900" lvl="0" indent="-342900">
              <a:buFont typeface="Arial" panose="020B0604020202020204" pitchFamily="34" charset="0"/>
              <a:buChar char="•"/>
            </a:pPr>
            <a:r>
              <a:rPr lang="en-US" sz="2000" dirty="0"/>
              <a:t>What happens if the student just says the line graph will show a line? </a:t>
            </a:r>
          </a:p>
          <a:p>
            <a:pPr marL="342900" indent="-342900">
              <a:buFont typeface="Arial" panose="020B0604020202020204" pitchFamily="34" charset="0"/>
              <a:buChar char="•"/>
            </a:pPr>
            <a:r>
              <a:rPr lang="en-US" sz="2000" dirty="0"/>
              <a:t>What happens if the student only uses Figure 1 to describe the relationships?</a:t>
            </a:r>
            <a:endParaRPr lang="en-US" sz="1400" dirty="0">
              <a:solidFill>
                <a:prstClr val="black"/>
              </a:solidFill>
              <a:latin typeface="Noto Sans Symbols"/>
              <a:ea typeface="Noto Sans Symbols"/>
              <a:cs typeface="Noto Sans Symbols"/>
            </a:endParaRPr>
          </a:p>
          <a:p>
            <a:pPr defTabSz="342900">
              <a:spcBef>
                <a:spcPts val="900"/>
              </a:spcBef>
              <a:spcAft>
                <a:spcPts val="225"/>
              </a:spcAft>
            </a:pPr>
            <a:endParaRPr lang="en-US" sz="2000" b="1" i="1" dirty="0">
              <a:solidFill>
                <a:srgbClr val="7F7F7F"/>
              </a:solidFill>
              <a:latin typeface="Calibri" panose="020F0502020204030204"/>
            </a:endParaRPr>
          </a:p>
        </p:txBody>
      </p:sp>
    </p:spTree>
    <p:custDataLst>
      <p:tags r:id="rId1"/>
    </p:custDataLst>
    <p:extLst>
      <p:ext uri="{BB962C8B-B14F-4D97-AF65-F5344CB8AC3E}">
        <p14:creationId xmlns:p14="http://schemas.microsoft.com/office/powerpoint/2010/main" val="38883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1590-42A4-44CA-B384-B46645CA128E}"/>
              </a:ext>
            </a:extLst>
          </p:cNvPr>
          <p:cNvSpPr>
            <a:spLocks noGrp="1"/>
          </p:cNvSpPr>
          <p:nvPr>
            <p:ph type="title"/>
          </p:nvPr>
        </p:nvSpPr>
        <p:spPr>
          <a:xfrm>
            <a:off x="0" y="248920"/>
            <a:ext cx="8229600" cy="1143000"/>
          </a:xfrm>
        </p:spPr>
        <p:txBody>
          <a:bodyPr>
            <a:normAutofit fontScale="90000"/>
          </a:bodyPr>
          <a:lstStyle/>
          <a:p>
            <a:r>
              <a:rPr lang="en-US" dirty="0">
                <a:cs typeface="+mj-cs"/>
              </a:rPr>
              <a:t>Rubric Development: Step 5 Prompt 2 </a:t>
            </a:r>
            <a:br>
              <a:rPr lang="en-US" dirty="0">
                <a:cs typeface="+mj-cs"/>
              </a:rPr>
            </a:br>
            <a:r>
              <a:rPr lang="en-US" dirty="0">
                <a:cs typeface="+mj-cs"/>
              </a:rPr>
              <a:t>Cont.</a:t>
            </a:r>
            <a:endParaRPr lang="en-US" dirty="0"/>
          </a:p>
        </p:txBody>
      </p:sp>
      <p:sp>
        <p:nvSpPr>
          <p:cNvPr id="4" name="Freeform: Shape 3">
            <a:extLst>
              <a:ext uri="{FF2B5EF4-FFF2-40B4-BE49-F238E27FC236}">
                <a16:creationId xmlns:a16="http://schemas.microsoft.com/office/drawing/2014/main" id="{5AE20FB3-C523-42F8-B6B0-9FA55CE0A35A}"/>
              </a:ext>
            </a:extLst>
          </p:cNvPr>
          <p:cNvSpPr/>
          <p:nvPr/>
        </p:nvSpPr>
        <p:spPr>
          <a:xfrm>
            <a:off x="293164" y="3017815"/>
            <a:ext cx="1768318" cy="188599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endParaRPr lang="en-US" sz="1200" dirty="0">
              <a:solidFill>
                <a:prstClr val="white"/>
              </a:solidFill>
              <a:latin typeface="Calibri" panose="020F0502020204030204"/>
            </a:endParaRPr>
          </a:p>
          <a:p>
            <a:pPr algn="ctr" defTabSz="300038">
              <a:lnSpc>
                <a:spcPct val="90000"/>
              </a:lnSpc>
              <a:spcBef>
                <a:spcPct val="0"/>
              </a:spcBef>
              <a:spcAft>
                <a:spcPct val="35000"/>
              </a:spcAft>
            </a:pPr>
            <a:r>
              <a:rPr lang="en-US" sz="1600" dirty="0">
                <a:solidFill>
                  <a:prstClr val="white"/>
                </a:solidFill>
              </a:rPr>
              <a:t>Step 5. Refinement of Criteria for All Points</a:t>
            </a:r>
          </a:p>
        </p:txBody>
      </p:sp>
      <p:graphicFrame>
        <p:nvGraphicFramePr>
          <p:cNvPr id="6" name="Table 5">
            <a:extLst>
              <a:ext uri="{FF2B5EF4-FFF2-40B4-BE49-F238E27FC236}">
                <a16:creationId xmlns:a16="http://schemas.microsoft.com/office/drawing/2014/main" id="{D01407AA-0DCD-418B-8088-DCA11BDCDB72}"/>
              </a:ext>
            </a:extLst>
          </p:cNvPr>
          <p:cNvGraphicFramePr>
            <a:graphicFrameLocks noGrp="1"/>
          </p:cNvGraphicFramePr>
          <p:nvPr>
            <p:extLst>
              <p:ext uri="{D42A27DB-BD31-4B8C-83A1-F6EECF244321}">
                <p14:modId xmlns:p14="http://schemas.microsoft.com/office/powerpoint/2010/main" val="2986281017"/>
              </p:ext>
            </p:extLst>
          </p:nvPr>
        </p:nvGraphicFramePr>
        <p:xfrm>
          <a:off x="2295524" y="1546224"/>
          <a:ext cx="6555312" cy="4829175"/>
        </p:xfrm>
        <a:graphic>
          <a:graphicData uri="http://schemas.openxmlformats.org/drawingml/2006/table">
            <a:tbl>
              <a:tblPr bandRow="1"/>
              <a:tblGrid>
                <a:gridCol w="690587">
                  <a:extLst>
                    <a:ext uri="{9D8B030D-6E8A-4147-A177-3AD203B41FA5}">
                      <a16:colId xmlns:a16="http://schemas.microsoft.com/office/drawing/2014/main" val="2548944002"/>
                    </a:ext>
                  </a:extLst>
                </a:gridCol>
                <a:gridCol w="1466006">
                  <a:extLst>
                    <a:ext uri="{9D8B030D-6E8A-4147-A177-3AD203B41FA5}">
                      <a16:colId xmlns:a16="http://schemas.microsoft.com/office/drawing/2014/main" val="1304286110"/>
                    </a:ext>
                  </a:extLst>
                </a:gridCol>
                <a:gridCol w="1466006">
                  <a:extLst>
                    <a:ext uri="{9D8B030D-6E8A-4147-A177-3AD203B41FA5}">
                      <a16:colId xmlns:a16="http://schemas.microsoft.com/office/drawing/2014/main" val="1742501835"/>
                    </a:ext>
                  </a:extLst>
                </a:gridCol>
                <a:gridCol w="1466006">
                  <a:extLst>
                    <a:ext uri="{9D8B030D-6E8A-4147-A177-3AD203B41FA5}">
                      <a16:colId xmlns:a16="http://schemas.microsoft.com/office/drawing/2014/main" val="527333758"/>
                    </a:ext>
                  </a:extLst>
                </a:gridCol>
                <a:gridCol w="1466707">
                  <a:extLst>
                    <a:ext uri="{9D8B030D-6E8A-4147-A177-3AD203B41FA5}">
                      <a16:colId xmlns:a16="http://schemas.microsoft.com/office/drawing/2014/main" val="3372481338"/>
                    </a:ext>
                  </a:extLst>
                </a:gridCol>
              </a:tblGrid>
              <a:tr h="314344">
                <a:tc>
                  <a:txBody>
                    <a:bodyPr/>
                    <a:lstStyle/>
                    <a:p>
                      <a:pPr marL="0" marR="0" algn="ctr">
                        <a:spcBef>
                          <a:spcPts val="0"/>
                        </a:spcBef>
                        <a:spcAft>
                          <a:spcPts val="0"/>
                        </a:spcAft>
                      </a:pPr>
                      <a:r>
                        <a:rPr lang="en-US" sz="1300" b="1" dirty="0">
                          <a:effectLst/>
                          <a:latin typeface="Calibri" panose="020F0502020204030204" pitchFamily="34" charset="0"/>
                          <a:ea typeface="Calibri" panose="020F0502020204030204" pitchFamily="34" charset="0"/>
                        </a:rPr>
                        <a:t>Prompt</a:t>
                      </a:r>
                      <a:endParaRPr lang="en-US" sz="13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rPr>
                        <a:t>0</a:t>
                      </a:r>
                      <a:endParaRPr lang="en-US" sz="13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rPr>
                        <a:t>1</a:t>
                      </a:r>
                      <a:endParaRPr lang="en-US" sz="13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rPr>
                        <a:t>2</a:t>
                      </a:r>
                      <a:endParaRPr lang="en-US" sz="13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300" b="1">
                          <a:solidFill>
                            <a:srgbClr val="000000"/>
                          </a:solidFill>
                          <a:effectLst/>
                          <a:latin typeface="Calibri" panose="020F0502020204030204" pitchFamily="34" charset="0"/>
                          <a:ea typeface="Calibri" panose="020F0502020204030204" pitchFamily="34" charset="0"/>
                        </a:rPr>
                        <a:t>3</a:t>
                      </a:r>
                      <a:endParaRPr lang="en-US" sz="13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17482403"/>
                  </a:ext>
                </a:extLst>
              </a:tr>
              <a:tr h="4514831">
                <a:tc>
                  <a:txBody>
                    <a:bodyPr/>
                    <a:lstStyle/>
                    <a:p>
                      <a:pPr marL="0" marR="0" algn="ctr">
                        <a:spcBef>
                          <a:spcPts val="0"/>
                        </a:spcBef>
                        <a:spcAft>
                          <a:spcPts val="0"/>
                        </a:spcAft>
                      </a:pPr>
                      <a:r>
                        <a:rPr lang="en-US" sz="1300" b="1">
                          <a:effectLst/>
                          <a:latin typeface="Calibri" panose="020F0502020204030204" pitchFamily="34" charset="0"/>
                          <a:ea typeface="Calibri" panose="020F0502020204030204" pitchFamily="34" charset="0"/>
                        </a:rPr>
                        <a:t>2</a:t>
                      </a:r>
                      <a:endParaRPr lang="en-US" sz="13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rPr>
                        <a:t>No response or a response not related to the prompt (e.g., off topic; student writes, “I don’t know.”).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Calibri" panose="020F0502020204030204" pitchFamily="34" charset="0"/>
                          <a:ea typeface="Calibri" panose="020F0502020204030204" pitchFamily="34" charset="0"/>
                        </a:rPr>
                        <a:t>Student provides a description of the graph and/or attempts to describe the pattern, but the description is not clear or incomplete</a:t>
                      </a:r>
                    </a:p>
                    <a:p>
                      <a:pPr marL="0" marR="0">
                        <a:spcBef>
                          <a:spcPts val="0"/>
                        </a:spcBef>
                        <a:spcAft>
                          <a:spcPts val="0"/>
                        </a:spcAft>
                      </a:pPr>
                      <a:r>
                        <a:rPr lang="en-US" sz="1300" i="1">
                          <a:effectLst/>
                          <a:latin typeface="Calibri" panose="020F0502020204030204" pitchFamily="34" charset="0"/>
                          <a:ea typeface="Calibri" panose="020F0502020204030204" pitchFamily="34" charset="0"/>
                        </a:rPr>
                        <a:t>OR</a:t>
                      </a:r>
                      <a:endParaRPr lang="en-US" sz="1300">
                        <a:effectLst/>
                        <a:latin typeface="Calibri" panose="020F0502020204030204" pitchFamily="34" charset="0"/>
                        <a:ea typeface="Calibri" panose="020F0502020204030204" pitchFamily="34" charset="0"/>
                      </a:endParaRPr>
                    </a:p>
                    <a:p>
                      <a:pPr marL="0" marR="0">
                        <a:spcBef>
                          <a:spcPts val="0"/>
                        </a:spcBef>
                        <a:spcAft>
                          <a:spcPts val="300"/>
                        </a:spcAft>
                      </a:pPr>
                      <a:r>
                        <a:rPr lang="en-US" sz="1300">
                          <a:solidFill>
                            <a:srgbClr val="FF0000"/>
                          </a:solidFill>
                          <a:effectLst/>
                          <a:latin typeface="Calibri" panose="020F0502020204030204" pitchFamily="34" charset="0"/>
                          <a:ea typeface="Calibri" panose="020F0502020204030204" pitchFamily="34" charset="0"/>
                        </a:rPr>
                        <a:t>the student just indicates the line graph would show a line.</a:t>
                      </a:r>
                      <a:endParaRPr lang="en-US" sz="13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rPr>
                        <a:t>The student makes it clear that the line graph would include time of day on one axis and length of shadow on another, but does not correctly describe the relationships within the dataset (e.g., only a description/list of the length and direction of shadows over the course of a day)</a:t>
                      </a:r>
                    </a:p>
                    <a:p>
                      <a:pPr marL="0" marR="0">
                        <a:spcBef>
                          <a:spcPts val="0"/>
                        </a:spcBef>
                        <a:spcAft>
                          <a:spcPts val="0"/>
                        </a:spcAft>
                      </a:pPr>
                      <a:r>
                        <a:rPr lang="en-US" sz="1300" i="1" dirty="0">
                          <a:effectLst/>
                          <a:latin typeface="Calibri" panose="020F0502020204030204" pitchFamily="34" charset="0"/>
                          <a:ea typeface="Calibri" panose="020F0502020204030204" pitchFamily="34" charset="0"/>
                        </a:rPr>
                        <a:t>OR</a:t>
                      </a:r>
                      <a:endParaRPr lang="en-US" sz="13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300" dirty="0">
                          <a:solidFill>
                            <a:srgbClr val="FF0000"/>
                          </a:solidFill>
                          <a:effectLst/>
                          <a:latin typeface="Calibri" panose="020F0502020204030204" pitchFamily="34" charset="0"/>
                          <a:ea typeface="Calibri" panose="020F0502020204030204" pitchFamily="34" charset="0"/>
                        </a:rPr>
                        <a:t>the student only uses Figure 1 to describe the relationships.</a:t>
                      </a:r>
                      <a:endParaRPr lang="en-US" sz="13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rPr>
                        <a:t>The student provides a description of the pattern </a:t>
                      </a:r>
                      <a:r>
                        <a:rPr lang="en-US" sz="1300" dirty="0">
                          <a:solidFill>
                            <a:srgbClr val="FF0000"/>
                          </a:solidFill>
                          <a:effectLst/>
                          <a:latin typeface="Calibri" panose="020F0502020204030204" pitchFamily="34" charset="0"/>
                          <a:ea typeface="Calibri" panose="020F0502020204030204" pitchFamily="34" charset="0"/>
                        </a:rPr>
                        <a:t>that makes it clear that the apparent motion of the sun from east to west results in patterns </a:t>
                      </a:r>
                      <a:r>
                        <a:rPr lang="en-US" sz="1300" dirty="0">
                          <a:effectLst/>
                          <a:latin typeface="Calibri" panose="020F0502020204030204" pitchFamily="34" charset="0"/>
                          <a:ea typeface="Calibri" panose="020F0502020204030204" pitchFamily="34" charset="0"/>
                        </a:rPr>
                        <a:t>of changes in length of shadows throughout a day as Earth rotates on its axis.</a:t>
                      </a:r>
                    </a:p>
                    <a:p>
                      <a:pPr marL="0" marR="0">
                        <a:spcBef>
                          <a:spcPts val="0"/>
                        </a:spcBef>
                        <a:spcAft>
                          <a:spcPts val="0"/>
                        </a:spcAft>
                      </a:pPr>
                      <a:r>
                        <a:rPr lang="en-US" sz="1300" dirty="0">
                          <a:effectLst/>
                          <a:latin typeface="Calibri" panose="020F050202020403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52788"/>
                  </a:ext>
                </a:extLst>
              </a:tr>
            </a:tbl>
          </a:graphicData>
        </a:graphic>
      </p:graphicFrame>
    </p:spTree>
    <p:custDataLst>
      <p:tags r:id="rId1"/>
    </p:custDataLst>
    <p:extLst>
      <p:ext uri="{BB962C8B-B14F-4D97-AF65-F5344CB8AC3E}">
        <p14:creationId xmlns:p14="http://schemas.microsoft.com/office/powerpoint/2010/main" val="202199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549414-88F4-4DF9-9427-675EDA031947}"/>
              </a:ext>
            </a:extLst>
          </p:cNvPr>
          <p:cNvSpPr>
            <a:spLocks noGrp="1"/>
          </p:cNvSpPr>
          <p:nvPr>
            <p:ph type="title"/>
          </p:nvPr>
        </p:nvSpPr>
        <p:spPr>
          <a:xfrm>
            <a:off x="103159" y="-122152"/>
            <a:ext cx="8331201" cy="1542752"/>
          </a:xfrm>
        </p:spPr>
        <p:txBody>
          <a:bodyPr vert="horz" lIns="91440" tIns="45720" rIns="91440" bIns="45720" rtlCol="0" anchor="b">
            <a:normAutofit/>
          </a:bodyPr>
          <a:lstStyle/>
          <a:p>
            <a:pPr defTabSz="914400"/>
            <a:r>
              <a:rPr lang="en-US" sz="4400" dirty="0">
                <a:cs typeface="+mj-cs"/>
              </a:rPr>
              <a:t>Task Rubric for 5-ESS1-2</a:t>
            </a:r>
          </a:p>
        </p:txBody>
      </p:sp>
      <p:sp>
        <p:nvSpPr>
          <p:cNvPr id="23" name="Rectangle 2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0EA24C4-EB9F-4582-89D4-880FB26FB872}"/>
              </a:ext>
            </a:extLst>
          </p:cNvPr>
          <p:cNvSpPr/>
          <p:nvPr/>
        </p:nvSpPr>
        <p:spPr>
          <a:xfrm>
            <a:off x="-31362" y="2389218"/>
            <a:ext cx="2654300" cy="3639450"/>
          </a:xfrm>
          <a:prstGeom prst="rect">
            <a:avLst/>
          </a:prstGeom>
        </p:spPr>
        <p:txBody>
          <a:bodyPr vert="horz" lIns="91440" tIns="45720" rIns="91440" bIns="45720" rtlCol="0" anchor="ctr">
            <a:normAutofit/>
          </a:bodyPr>
          <a:lstStyle/>
          <a:p>
            <a:pPr defTabSz="914400">
              <a:lnSpc>
                <a:spcPct val="90000"/>
              </a:lnSpc>
              <a:spcAft>
                <a:spcPts val="600"/>
              </a:spcAft>
            </a:pPr>
            <a:r>
              <a:rPr lang="en-US" sz="1200" b="1" dirty="0"/>
              <a:t>NGSS PE 5-ESS1-2 </a:t>
            </a:r>
            <a:r>
              <a:rPr lang="en-US" sz="1200" dirty="0"/>
              <a:t>Represent data in graphical displays to reveal patterns of daily changes in the length and direction of shadows, day and night, and the seasonal appearance of some stars in the night sky.</a:t>
            </a:r>
          </a:p>
          <a:p>
            <a:pPr lvl="1" indent="-228600" defTabSz="914400">
              <a:lnSpc>
                <a:spcPct val="90000"/>
              </a:lnSpc>
              <a:spcAft>
                <a:spcPts val="600"/>
              </a:spcAft>
              <a:buFont typeface="Arial" panose="020B0604020202020204" pitchFamily="34" charset="0"/>
              <a:buChar char="•"/>
            </a:pPr>
            <a:r>
              <a:rPr lang="en-US" sz="1200" b="1" dirty="0"/>
              <a:t>KSA1: </a:t>
            </a:r>
            <a:r>
              <a:rPr lang="en-US" sz="1200" dirty="0"/>
              <a:t>Represent data in graphical displays to reveal patterns of daily changes in the length and direction of shadows.</a:t>
            </a:r>
          </a:p>
          <a:p>
            <a:pPr lvl="1" indent="-228600" defTabSz="914400">
              <a:lnSpc>
                <a:spcPct val="90000"/>
              </a:lnSpc>
              <a:spcAft>
                <a:spcPts val="600"/>
              </a:spcAft>
              <a:buFont typeface="Arial" panose="020B0604020202020204" pitchFamily="34" charset="0"/>
              <a:buChar char="•"/>
            </a:pPr>
            <a:r>
              <a:rPr lang="en-US" sz="1200" b="1" dirty="0"/>
              <a:t>KSA6:</a:t>
            </a:r>
            <a:r>
              <a:rPr lang="en-US" sz="1200" dirty="0"/>
              <a:t> Use organized data to identify and describe relationships among data sets to reveal patterns of the orbit of Earth around the sun, the orbit of the moon around Earth, or the rotation of Earth about an axis between its North and South poles.</a:t>
            </a:r>
          </a:p>
        </p:txBody>
      </p:sp>
      <p:sp>
        <p:nvSpPr>
          <p:cNvPr id="27" name="Rectangle 2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19ED74D3-4DAC-4657-9615-2DA241887392}"/>
              </a:ext>
            </a:extLst>
          </p:cNvPr>
          <p:cNvGraphicFramePr>
            <a:graphicFrameLocks noGrp="1"/>
          </p:cNvGraphicFramePr>
          <p:nvPr>
            <p:extLst>
              <p:ext uri="{D42A27DB-BD31-4B8C-83A1-F6EECF244321}">
                <p14:modId xmlns:p14="http://schemas.microsoft.com/office/powerpoint/2010/main" val="2196091229"/>
              </p:ext>
            </p:extLst>
          </p:nvPr>
        </p:nvGraphicFramePr>
        <p:xfrm>
          <a:off x="2654300" y="2289851"/>
          <a:ext cx="5788359" cy="4201810"/>
        </p:xfrm>
        <a:graphic>
          <a:graphicData uri="http://schemas.openxmlformats.org/drawingml/2006/table">
            <a:tbl>
              <a:tblPr firstRow="1" firstCol="1" bandRow="1"/>
              <a:tblGrid>
                <a:gridCol w="448966">
                  <a:extLst>
                    <a:ext uri="{9D8B030D-6E8A-4147-A177-3AD203B41FA5}">
                      <a16:colId xmlns:a16="http://schemas.microsoft.com/office/drawing/2014/main" val="1109994943"/>
                    </a:ext>
                  </a:extLst>
                </a:gridCol>
                <a:gridCol w="961958">
                  <a:extLst>
                    <a:ext uri="{9D8B030D-6E8A-4147-A177-3AD203B41FA5}">
                      <a16:colId xmlns:a16="http://schemas.microsoft.com/office/drawing/2014/main" val="4172567137"/>
                    </a:ext>
                  </a:extLst>
                </a:gridCol>
                <a:gridCol w="1586429">
                  <a:extLst>
                    <a:ext uri="{9D8B030D-6E8A-4147-A177-3AD203B41FA5}">
                      <a16:colId xmlns:a16="http://schemas.microsoft.com/office/drawing/2014/main" val="3563444059"/>
                    </a:ext>
                  </a:extLst>
                </a:gridCol>
                <a:gridCol w="1502782">
                  <a:extLst>
                    <a:ext uri="{9D8B030D-6E8A-4147-A177-3AD203B41FA5}">
                      <a16:colId xmlns:a16="http://schemas.microsoft.com/office/drawing/2014/main" val="3445552531"/>
                    </a:ext>
                  </a:extLst>
                </a:gridCol>
                <a:gridCol w="1288224">
                  <a:extLst>
                    <a:ext uri="{9D8B030D-6E8A-4147-A177-3AD203B41FA5}">
                      <a16:colId xmlns:a16="http://schemas.microsoft.com/office/drawing/2014/main" val="2333906980"/>
                    </a:ext>
                  </a:extLst>
                </a:gridCol>
              </a:tblGrid>
              <a:tr h="205882">
                <a:tc>
                  <a:txBody>
                    <a:bodyPr/>
                    <a:lstStyle/>
                    <a:p>
                      <a:pPr marL="0" marR="0" algn="ctr">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rPr>
                        <a:t>Prompt</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9161" marR="9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9161" marR="9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9161" marR="9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9161" marR="9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9161" marR="9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71450908"/>
                  </a:ext>
                </a:extLst>
              </a:tr>
              <a:tr h="1536628">
                <a:tc>
                  <a:txBody>
                    <a:bodyPr/>
                    <a:lstStyle/>
                    <a:p>
                      <a:pPr marL="0" marR="0" algn="ctr">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9161" marR="9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No response or a response not related to the prompt (e.g., off topic; student writes, “I don’t know.”) OR student just draws a sun, shadow or a tree.</a:t>
                      </a:r>
                    </a:p>
                  </a:txBody>
                  <a:tcPr marL="9161" marR="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Student draws a sun and a shadow of a tree, but only meets one of the criteria (or none):</a:t>
                      </a:r>
                    </a:p>
                    <a:p>
                      <a:pPr marL="228600" marR="0" lvl="0" indent="-228600">
                        <a:lnSpc>
                          <a:spcPct val="80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sun is further down in the drawing than for the 1:00 p.m. drawing;</a:t>
                      </a:r>
                    </a:p>
                    <a:p>
                      <a:pPr marL="228600" marR="0" lvl="0" indent="-228600">
                        <a:lnSpc>
                          <a:spcPct val="80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shadow moves to the right (or aligns with the sun); </a:t>
                      </a:r>
                    </a:p>
                    <a:p>
                      <a:pPr marL="228600" marR="0" lvl="0" indent="-228600">
                        <a:lnSpc>
                          <a:spcPct val="80000"/>
                        </a:lnSpc>
                        <a:spcBef>
                          <a:spcPts val="0"/>
                        </a:spcBef>
                        <a:spcAft>
                          <a:spcPts val="3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shadow becomes longer as the sun gets closer to the horizon.</a:t>
                      </a:r>
                    </a:p>
                  </a:txBody>
                  <a:tcPr marL="9161" marR="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The student gets two out of three criteria:</a:t>
                      </a:r>
                    </a:p>
                    <a:p>
                      <a:pPr marL="228600" marR="0" lvl="0" indent="-228600">
                        <a:lnSpc>
                          <a:spcPct val="80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sun is further down in the drawing than for the 1:00 p.m. drawing;</a:t>
                      </a:r>
                    </a:p>
                    <a:p>
                      <a:pPr marL="228600" marR="0" lvl="0" indent="-228600">
                        <a:lnSpc>
                          <a:spcPct val="80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shadow moves to the right (or aligns with the sun); </a:t>
                      </a:r>
                    </a:p>
                    <a:p>
                      <a:pPr marL="228600" marR="0" lvl="0" indent="-228600">
                        <a:lnSpc>
                          <a:spcPct val="80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shadow becomes longer as the sun gets closer to the horizon.</a:t>
                      </a:r>
                    </a:p>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 </a:t>
                      </a:r>
                    </a:p>
                  </a:txBody>
                  <a:tcPr marL="9161" marR="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The picture shows:</a:t>
                      </a:r>
                    </a:p>
                    <a:p>
                      <a:pPr marL="228600" marR="0" lvl="0" indent="-228600">
                        <a:lnSpc>
                          <a:spcPct val="80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sun is further down in the drawing than for the 1:00 p.m. drawing;</a:t>
                      </a:r>
                    </a:p>
                    <a:p>
                      <a:pPr marL="228600" marR="0" lvl="0" indent="-228600">
                        <a:lnSpc>
                          <a:spcPct val="80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shadow moves to the right (or aligns with the sun); and</a:t>
                      </a:r>
                    </a:p>
                    <a:p>
                      <a:pPr marL="228600" marR="0" lvl="0" indent="-228600">
                        <a:lnSpc>
                          <a:spcPct val="80000"/>
                        </a:lnSpc>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shadow becomes longer as the sun gets closer to the horizon.</a:t>
                      </a:r>
                    </a:p>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 </a:t>
                      </a:r>
                    </a:p>
                  </a:txBody>
                  <a:tcPr marL="9161" marR="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757182"/>
                  </a:ext>
                </a:extLst>
              </a:tr>
              <a:tr h="1866213">
                <a:tc>
                  <a:txBody>
                    <a:bodyPr/>
                    <a:lstStyle/>
                    <a:p>
                      <a:pPr marL="0" marR="0" algn="ctr">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txBody>
                  <a:tcPr marL="9161" marR="91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No response or a response not related to the prompt (e.g., off topic; student writes, “I don’t know.”).</a:t>
                      </a:r>
                    </a:p>
                  </a:txBody>
                  <a:tcPr marL="9161" marR="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Student provides a description of the graph and/or attempts to describe the pattern, but the description is not clear or incomplete</a:t>
                      </a:r>
                    </a:p>
                    <a:p>
                      <a:pPr marL="0" marR="0">
                        <a:spcBef>
                          <a:spcPts val="0"/>
                        </a:spcBef>
                        <a:spcAft>
                          <a:spcPts val="0"/>
                        </a:spcAft>
                      </a:pPr>
                      <a:r>
                        <a:rPr lang="en-US" sz="1000" i="1">
                          <a:effectLst/>
                          <a:latin typeface="Calibri" panose="020F0502020204030204" pitchFamily="34" charset="0"/>
                          <a:ea typeface="Times New Roman" panose="02020603050405020304" pitchFamily="18" charset="0"/>
                          <a:cs typeface="Arial" panose="020B0604020202020204" pitchFamily="34" charset="0"/>
                        </a:rPr>
                        <a:t>OR</a:t>
                      </a:r>
                      <a:endParaRPr lang="en-US" sz="100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 student just indicates the line graph would show a line.</a:t>
                      </a:r>
                    </a:p>
                  </a:txBody>
                  <a:tcPr marL="9161" marR="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The student makes it clear that the line graph would include time of day on one axis and length of shadow on another, but does not correctly describe the relationships within the data set (e.g., only a description/ list of the length and direction of shadows over the course of a day)</a:t>
                      </a:r>
                    </a:p>
                    <a:p>
                      <a:pPr marL="0" marR="0">
                        <a:spcBef>
                          <a:spcPts val="0"/>
                        </a:spcBef>
                        <a:spcAft>
                          <a:spcPts val="0"/>
                        </a:spcAft>
                      </a:pPr>
                      <a:r>
                        <a:rPr lang="en-US" sz="1000" i="1" dirty="0">
                          <a:effectLst/>
                          <a:latin typeface="Calibri" panose="020F0502020204030204" pitchFamily="34" charset="0"/>
                          <a:ea typeface="Times New Roman" panose="02020603050405020304" pitchFamily="18" charset="0"/>
                          <a:cs typeface="Arial" panose="020B0604020202020204" pitchFamily="34" charset="0"/>
                        </a:rPr>
                        <a:t>OR</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the student only uses Figure 1 to describe the relationships.</a:t>
                      </a:r>
                    </a:p>
                  </a:txBody>
                  <a:tcPr marL="9161" marR="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The student provides a description of the pattern that makes it clear that the apparent motion of the sun from east to west results in patterns of changes in length of shadows throughout a day as Earth rotates on its axis.</a:t>
                      </a:r>
                    </a:p>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 </a:t>
                      </a:r>
                    </a:p>
                  </a:txBody>
                  <a:tcPr marL="9161" marR="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436245"/>
                  </a:ext>
                </a:extLst>
              </a:tr>
            </a:tbl>
          </a:graphicData>
        </a:graphic>
      </p:graphicFrame>
      <p:pic>
        <p:nvPicPr>
          <p:cNvPr id="6" name="Picture 5">
            <a:extLst>
              <a:ext uri="{FF2B5EF4-FFF2-40B4-BE49-F238E27FC236}">
                <a16:creationId xmlns:a16="http://schemas.microsoft.com/office/drawing/2014/main" id="{507CD6F1-5B5F-463C-B273-C19D89DB7C4D}"/>
              </a:ext>
            </a:extLst>
          </p:cNvPr>
          <p:cNvPicPr>
            <a:picLocks noChangeAspect="1"/>
          </p:cNvPicPr>
          <p:nvPr/>
        </p:nvPicPr>
        <p:blipFill>
          <a:blip r:embed="rId4"/>
          <a:stretch>
            <a:fillRect/>
          </a:stretch>
        </p:blipFill>
        <p:spPr>
          <a:xfrm>
            <a:off x="7904543" y="598896"/>
            <a:ext cx="809625" cy="800100"/>
          </a:xfrm>
          <a:prstGeom prst="rect">
            <a:avLst/>
          </a:prstGeom>
        </p:spPr>
      </p:pic>
    </p:spTree>
    <p:custDataLst>
      <p:tags r:id="rId1"/>
    </p:custDataLst>
    <p:extLst>
      <p:ext uri="{BB962C8B-B14F-4D97-AF65-F5344CB8AC3E}">
        <p14:creationId xmlns:p14="http://schemas.microsoft.com/office/powerpoint/2010/main" val="1041089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a:xfrm>
            <a:off x="300037" y="364824"/>
            <a:ext cx="7490732" cy="857250"/>
          </a:xfrm>
        </p:spPr>
        <p:txBody>
          <a:bodyPr>
            <a:noAutofit/>
          </a:bodyPr>
          <a:lstStyle/>
          <a:p>
            <a:r>
              <a:rPr lang="en-US" dirty="0">
                <a:cs typeface="+mj-cs"/>
              </a:rPr>
              <a:t>Guiding Questions for Development of  the Task Rubric</a:t>
            </a:r>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a:xfrm>
            <a:off x="457200" y="1709058"/>
            <a:ext cx="8229600" cy="4784118"/>
          </a:xfrm>
        </p:spPr>
        <p:txBody>
          <a:bodyPr>
            <a:normAutofit/>
          </a:bodyPr>
          <a:lstStyle/>
          <a:p>
            <a:pPr marL="171450" indent="-171450">
              <a:lnSpc>
                <a:spcPct val="100000"/>
              </a:lnSpc>
              <a:spcBef>
                <a:spcPts val="0"/>
              </a:spcBef>
              <a:spcAft>
                <a:spcPts val="450"/>
              </a:spcAft>
            </a:pPr>
            <a:r>
              <a:rPr lang="en-US" sz="2800" dirty="0"/>
              <a:t>What is it that you want to understand about your students? </a:t>
            </a:r>
          </a:p>
          <a:p>
            <a:pPr marL="171450" indent="-171450">
              <a:lnSpc>
                <a:spcPct val="100000"/>
              </a:lnSpc>
              <a:spcBef>
                <a:spcPts val="0"/>
              </a:spcBef>
              <a:spcAft>
                <a:spcPts val="450"/>
              </a:spcAft>
            </a:pPr>
            <a:r>
              <a:rPr lang="en-US" sz="2800" dirty="0"/>
              <a:t>What evidence do you need for students to demonstrate what they know and can do?</a:t>
            </a:r>
          </a:p>
          <a:p>
            <a:pPr marL="171450" indent="-171450">
              <a:lnSpc>
                <a:spcPct val="100000"/>
              </a:lnSpc>
              <a:spcBef>
                <a:spcPts val="0"/>
              </a:spcBef>
              <a:spcAft>
                <a:spcPts val="450"/>
              </a:spcAft>
            </a:pPr>
            <a:r>
              <a:rPr lang="en-US" sz="2800" dirty="0"/>
              <a:t>Where would you need to adjust your instruction in response to student performance of the criteria in the rubric?</a:t>
            </a:r>
          </a:p>
          <a:p>
            <a:pPr marL="171450" indent="-171450">
              <a:lnSpc>
                <a:spcPct val="100000"/>
              </a:lnSpc>
              <a:spcBef>
                <a:spcPts val="0"/>
              </a:spcBef>
              <a:spcAft>
                <a:spcPts val="450"/>
              </a:spcAft>
            </a:pPr>
            <a:r>
              <a:rPr lang="en-US" sz="2800" dirty="0"/>
              <a:t>How might you differentiate your instruction based on how many students fall into each score point indicated on the rubric?</a:t>
            </a:r>
          </a:p>
          <a:p>
            <a:pPr marL="257168" lvl="1" indent="0">
              <a:buNone/>
            </a:pPr>
            <a:endParaRPr lang="en-US" sz="1125" dirty="0">
              <a:latin typeface="Tahoma" panose="020B060403050404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69790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68580" tIns="34290" rIns="68580" bIns="34290" rtlCol="0" anchor="ctr">
            <a:noAutofit/>
          </a:bodyPr>
          <a:lstStyle/>
          <a:p>
            <a:r>
              <a:rPr lang="en-US" dirty="0">
                <a:solidFill>
                  <a:srgbClr val="0070C0"/>
                </a:solidFill>
              </a:rPr>
              <a:t>Module </a:t>
            </a:r>
            <a:r>
              <a:rPr lang="en-US" dirty="0"/>
              <a:t>4</a:t>
            </a:r>
            <a:r>
              <a:rPr lang="en-US" dirty="0">
                <a:solidFill>
                  <a:srgbClr val="0070C0"/>
                </a:solidFill>
              </a:rPr>
              <a:t>.4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nvGraphicFramePr>
        <p:xfrm>
          <a:off x="2627345" y="1808383"/>
          <a:ext cx="3889312" cy="3564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2999C2E0-927E-4FBB-97B3-7FFACA79D808}"/>
              </a:ext>
            </a:extLst>
          </p:cNvPr>
          <p:cNvSpPr/>
          <p:nvPr/>
        </p:nvSpPr>
        <p:spPr>
          <a:xfrm>
            <a:off x="5763468" y="1790252"/>
            <a:ext cx="2134662" cy="2192908"/>
          </a:xfrm>
          <a:prstGeom prst="rect">
            <a:avLst/>
          </a:prstGeom>
          <a:noFill/>
          <a:ln>
            <a:noFill/>
          </a:ln>
        </p:spPr>
        <p:txBody>
          <a:bodyPr wrap="square" lIns="68580" tIns="34290" rIns="68580" bIns="34290" anchor="t">
            <a:spAutoFit/>
          </a:bodyPr>
          <a:lstStyle/>
          <a:p>
            <a:pPr>
              <a:defRPr/>
            </a:pPr>
            <a:r>
              <a:rPr lang="en-US" sz="1500" b="1" kern="0" dirty="0">
                <a:solidFill>
                  <a:srgbClr val="B4C7E7"/>
                </a:solidFill>
                <a:latin typeface="Calibri" panose="020F0502020204030204"/>
              </a:rPr>
              <a:t>Purpose of Rubric Development</a:t>
            </a:r>
          </a:p>
          <a:p>
            <a:pPr>
              <a:defRPr/>
            </a:pPr>
            <a:r>
              <a:rPr lang="en-US" sz="1350" dirty="0">
                <a:solidFill>
                  <a:prstClr val="black"/>
                </a:solidFill>
                <a:latin typeface="Calibri"/>
                <a:ea typeface="Calibri" panose="020F0502020204030204" pitchFamily="34" charset="0"/>
                <a:cs typeface="Arial"/>
              </a:rPr>
              <a:t>To review the purpose, components, and development of a classroom-based task rubric to evaluate student performance from a three-dimensional science assessment task</a:t>
            </a:r>
            <a:endParaRPr lang="en-US" sz="1200" dirty="0">
              <a:solidFill>
                <a:prstClr val="black"/>
              </a:solidFill>
              <a:latin typeface="Calibri"/>
              <a:ea typeface="Calibri" panose="020F0502020204030204" pitchFamily="34" charset="0"/>
              <a:cs typeface="Arial"/>
            </a:endParaRPr>
          </a:p>
        </p:txBody>
      </p:sp>
      <p:sp>
        <p:nvSpPr>
          <p:cNvPr id="8" name="Rectangle 7">
            <a:extLst>
              <a:ext uri="{FF2B5EF4-FFF2-40B4-BE49-F238E27FC236}">
                <a16:creationId xmlns:a16="http://schemas.microsoft.com/office/drawing/2014/main" id="{3622CFE3-8AE0-4B08-AD5A-5A95C48AA042}"/>
              </a:ext>
            </a:extLst>
          </p:cNvPr>
          <p:cNvSpPr/>
          <p:nvPr/>
        </p:nvSpPr>
        <p:spPr>
          <a:xfrm>
            <a:off x="1104899" y="2965707"/>
            <a:ext cx="2134662" cy="1361911"/>
          </a:xfrm>
          <a:prstGeom prst="rect">
            <a:avLst/>
          </a:prstGeom>
          <a:noFill/>
          <a:ln>
            <a:noFill/>
          </a:ln>
        </p:spPr>
        <p:txBody>
          <a:bodyPr wrap="square" lIns="68580" tIns="34290" rIns="68580" bIns="34290" anchor="t">
            <a:spAutoFit/>
          </a:bodyPr>
          <a:lstStyle/>
          <a:p>
            <a:pPr>
              <a:defRPr/>
            </a:pPr>
            <a:r>
              <a:rPr lang="en-US" sz="1500" b="1" kern="0" dirty="0">
                <a:solidFill>
                  <a:srgbClr val="8FAADC"/>
                </a:solidFill>
                <a:latin typeface="Calibri" panose="020F0502020204030204"/>
              </a:rPr>
              <a:t>Steps for Rubric Development</a:t>
            </a:r>
          </a:p>
          <a:p>
            <a:pPr>
              <a:defRPr/>
            </a:pPr>
            <a:r>
              <a:rPr lang="en-US" sz="1350" dirty="0">
                <a:solidFill>
                  <a:prstClr val="black"/>
                </a:solidFill>
                <a:latin typeface="Calibri"/>
                <a:ea typeface="Calibri" panose="020F0502020204030204" pitchFamily="34" charset="0"/>
                <a:cs typeface="Arial"/>
              </a:rPr>
              <a:t>To articulate the criteria and best practices for rubric development for classroom science assessment tasks </a:t>
            </a:r>
            <a:endParaRPr lang="en-US" sz="1200" dirty="0">
              <a:solidFill>
                <a:prstClr val="black"/>
              </a:solidFill>
              <a:latin typeface="Calibri"/>
              <a:ea typeface="Calibri" panose="020F0502020204030204" pitchFamily="34" charset="0"/>
              <a:cs typeface="Arial"/>
            </a:endParaRPr>
          </a:p>
        </p:txBody>
      </p:sp>
    </p:spTree>
    <p:custDataLst>
      <p:tags r:id="rId1"/>
    </p:custDataLst>
    <p:extLst>
      <p:ext uri="{BB962C8B-B14F-4D97-AF65-F5344CB8AC3E}">
        <p14:creationId xmlns:p14="http://schemas.microsoft.com/office/powerpoint/2010/main" val="209475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graphicEl>
                                              <a:dgm id="{21390618-E7FD-4509-AA9D-AE428EA07941}"/>
                                            </p:graphicEl>
                                          </p:spTgt>
                                        </p:tgtEl>
                                        <p:attrNameLst>
                                          <p:attrName>style.visibility</p:attrName>
                                        </p:attrNameLst>
                                      </p:cBhvr>
                                      <p:to>
                                        <p:strVal val="visible"/>
                                      </p:to>
                                    </p:set>
                                    <p:animEffect transition="in" filter="wipe(up)">
                                      <p:cBhvr>
                                        <p:cTn id="17" dur="500"/>
                                        <p:tgtEl>
                                          <p:spTgt spid="18">
                                            <p:graphicEl>
                                              <a:dgm id="{21390618-E7FD-4509-AA9D-AE428EA07941}"/>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graphicEl>
                                              <a:dgm id="{D97E931B-E80B-41C2-9F60-C7381E222817}"/>
                                            </p:graphicEl>
                                          </p:spTgt>
                                        </p:tgtEl>
                                        <p:attrNameLst>
                                          <p:attrName>style.visibility</p:attrName>
                                        </p:attrNameLst>
                                      </p:cBhvr>
                                      <p:to>
                                        <p:strVal val="visible"/>
                                      </p:to>
                                    </p:set>
                                    <p:animEffect transition="in" filter="wipe(up)">
                                      <p:cBhvr>
                                        <p:cTn id="20" dur="500"/>
                                        <p:tgtEl>
                                          <p:spTgt spid="18">
                                            <p:graphicEl>
                                              <a:dgm id="{D97E931B-E80B-41C2-9F60-C7381E222817}"/>
                                            </p:graphic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9"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2965622" y="816639"/>
            <a:ext cx="6178378" cy="6041361"/>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744721" y="3186966"/>
            <a:ext cx="2220901" cy="1787883"/>
          </a:xfrm>
        </p:spPr>
        <p:txBody>
          <a:bodyPr vert="horz" lIns="68580" tIns="34290" rIns="68580" bIns="34290" rtlCol="0" anchor="t">
            <a:normAutofit/>
          </a:bodyPr>
          <a:lstStyle/>
          <a:p>
            <a:pPr defTabSz="685800"/>
            <a:r>
              <a:rPr lang="en-US" sz="2850" dirty="0">
                <a:cs typeface="+mj-cs"/>
              </a:rPr>
              <a:t>Resources and Additional Information</a:t>
            </a:r>
          </a:p>
        </p:txBody>
      </p:sp>
      <p:sp>
        <p:nvSpPr>
          <p:cNvPr id="3" name="Rectangle 2">
            <a:extLst>
              <a:ext uri="{FF2B5EF4-FFF2-40B4-BE49-F238E27FC236}">
                <a16:creationId xmlns:a16="http://schemas.microsoft.com/office/drawing/2014/main" id="{49C2A555-05DB-4391-A6C8-A9D62CC410D3}"/>
              </a:ext>
            </a:extLst>
          </p:cNvPr>
          <p:cNvSpPr/>
          <p:nvPr/>
        </p:nvSpPr>
        <p:spPr>
          <a:xfrm>
            <a:off x="7611762" y="0"/>
            <a:ext cx="1532238" cy="1087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Tree>
    <p:custDataLst>
      <p:tags r:id="rId1"/>
    </p:custDataLst>
    <p:extLst>
      <p:ext uri="{BB962C8B-B14F-4D97-AF65-F5344CB8AC3E}">
        <p14:creationId xmlns:p14="http://schemas.microsoft.com/office/powerpoint/2010/main" val="789433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dirty="0"/>
              <a:t>Please refer to the SCILLSS Glossary for operational definitions of terms used.</a:t>
            </a:r>
          </a:p>
        </p:txBody>
      </p:sp>
      <p:pic>
        <p:nvPicPr>
          <p:cNvPr id="6" name="Picture 5">
            <a:extLst>
              <a:ext uri="{FF2B5EF4-FFF2-40B4-BE49-F238E27FC236}">
                <a16:creationId xmlns:a16="http://schemas.microsoft.com/office/drawing/2014/main" id="{B5E73B30-B7D2-4502-A396-06F7D22CD42B}"/>
              </a:ext>
            </a:extLst>
          </p:cNvPr>
          <p:cNvPicPr>
            <a:picLocks noChangeAspect="1"/>
          </p:cNvPicPr>
          <p:nvPr/>
        </p:nvPicPr>
        <p:blipFill>
          <a:blip r:embed="rId5"/>
          <a:stretch>
            <a:fillRect/>
          </a:stretch>
        </p:blipFill>
        <p:spPr>
          <a:xfrm>
            <a:off x="654800" y="2286000"/>
            <a:ext cx="7834399" cy="4470400"/>
          </a:xfrm>
          <a:prstGeom prst="rect">
            <a:avLst/>
          </a:prstGeom>
        </p:spPr>
      </p:pic>
    </p:spTree>
    <p:custDataLst>
      <p:tags r:id="rId1"/>
    </p:custDataLst>
    <p:extLst>
      <p:ext uri="{BB962C8B-B14F-4D97-AF65-F5344CB8AC3E}">
        <p14:creationId xmlns:p14="http://schemas.microsoft.com/office/powerpoint/2010/main" val="2046549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DC9E-B269-422E-A21C-F60715D5672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F1F410B-FF18-41D9-9A47-085F9593728A}"/>
              </a:ext>
            </a:extLst>
          </p:cNvPr>
          <p:cNvSpPr>
            <a:spLocks noGrp="1"/>
          </p:cNvSpPr>
          <p:nvPr>
            <p:ph idx="1"/>
          </p:nvPr>
        </p:nvSpPr>
        <p:spPr/>
        <p:txBody>
          <a:bodyPr>
            <a:normAutofit/>
          </a:bodyPr>
          <a:lstStyle/>
          <a:p>
            <a:pPr marL="0" indent="0">
              <a:buNone/>
            </a:pPr>
            <a:r>
              <a:rPr lang="en-US" sz="2400" dirty="0"/>
              <a:t>In the Web Links pod, you can find the following resource:</a:t>
            </a:r>
          </a:p>
          <a:p>
            <a:r>
              <a:rPr lang="en-US" sz="2400" dirty="0"/>
              <a:t>A Framework for K-12 Science Education</a:t>
            </a:r>
          </a:p>
          <a:p>
            <a:r>
              <a:rPr lang="en-US" sz="2400" dirty="0"/>
              <a:t>NGSS Task Screener</a:t>
            </a:r>
          </a:p>
          <a:p>
            <a:pPr marL="0" indent="0">
              <a:buNone/>
            </a:pPr>
            <a:endParaRPr lang="en-US" sz="2400" dirty="0"/>
          </a:p>
          <a:p>
            <a:pPr marL="0" indent="0">
              <a:buNone/>
            </a:pPr>
            <a:r>
              <a:rPr lang="en-US" sz="2400" dirty="0"/>
              <a:t>In the Resources pod, you can find the following resources:</a:t>
            </a:r>
          </a:p>
          <a:p>
            <a:r>
              <a:rPr lang="en-US" sz="2400" dirty="0"/>
              <a:t>Rubric Development Guide: Sample Task and Rubric</a:t>
            </a:r>
          </a:p>
          <a:p>
            <a:r>
              <a:rPr lang="en-US" sz="2400" dirty="0"/>
              <a:t>SCILLSS Model Tasks and Rubrics at grade 5, middle school, and high school</a:t>
            </a:r>
          </a:p>
          <a:p>
            <a:r>
              <a:rPr lang="en-US" sz="2400" dirty="0"/>
              <a:t>Unpacking Tool for 5-ESS1-2</a:t>
            </a:r>
          </a:p>
          <a:p>
            <a:r>
              <a:rPr lang="en-US" sz="2400" dirty="0"/>
              <a:t>Task Specifications Tool for 5-ESS1-2</a:t>
            </a:r>
          </a:p>
          <a:p>
            <a:r>
              <a:rPr lang="en-US" sz="2400" dirty="0">
                <a:effectLst/>
                <a:ea typeface="Calibri" panose="020F0502020204030204" pitchFamily="34" charset="0"/>
              </a:rPr>
              <a:t>5-ESS1-2 Classroom-based Science </a:t>
            </a:r>
            <a:r>
              <a:rPr lang="en-US" sz="2400" dirty="0">
                <a:ea typeface="Calibri" panose="020F0502020204030204" pitchFamily="34" charset="0"/>
              </a:rPr>
              <a:t>T</a:t>
            </a:r>
            <a:r>
              <a:rPr lang="en-US" sz="2400" dirty="0">
                <a:effectLst/>
                <a:ea typeface="Calibri" panose="020F0502020204030204" pitchFamily="34" charset="0"/>
              </a:rPr>
              <a:t>ask</a:t>
            </a:r>
            <a:endParaRPr lang="en-US" sz="2400" dirty="0"/>
          </a:p>
          <a:p>
            <a:endParaRPr lang="en-US" sz="2400" dirty="0"/>
          </a:p>
        </p:txBody>
      </p:sp>
    </p:spTree>
    <p:custDataLst>
      <p:tags r:id="rId1"/>
    </p:custDataLst>
    <p:extLst>
      <p:ext uri="{BB962C8B-B14F-4D97-AF65-F5344CB8AC3E}">
        <p14:creationId xmlns:p14="http://schemas.microsoft.com/office/powerpoint/2010/main" val="4138281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en-US" dirty="0"/>
              <a:t>References</a:t>
            </a:r>
          </a:p>
        </p:txBody>
      </p:sp>
      <p:sp>
        <p:nvSpPr>
          <p:cNvPr id="5" name="Content Placeholder 4"/>
          <p:cNvSpPr>
            <a:spLocks noGrp="1"/>
          </p:cNvSpPr>
          <p:nvPr>
            <p:ph idx="1"/>
            <p:custDataLst>
              <p:tags r:id="rId3"/>
            </p:custDataLst>
          </p:nvPr>
        </p:nvSpPr>
        <p:spPr/>
        <p:txBody>
          <a:bodyPr>
            <a:normAutofit/>
          </a:bodyPr>
          <a:lstStyle/>
          <a:p>
            <a:pPr marL="457200" indent="-457200">
              <a:lnSpc>
                <a:spcPct val="100000"/>
              </a:lnSpc>
              <a:spcBef>
                <a:spcPts val="0"/>
              </a:spcBef>
              <a:spcAft>
                <a:spcPts val="600"/>
              </a:spcAft>
              <a:buNone/>
            </a:pPr>
            <a:r>
              <a:rPr lang="en-US" sz="1900" dirty="0"/>
              <a:t>Achieve. (n.d.). </a:t>
            </a:r>
            <a:r>
              <a:rPr lang="en-US" sz="1900" dirty="0" err="1"/>
              <a:t>EQuIP</a:t>
            </a:r>
            <a:r>
              <a:rPr lang="en-US" sz="1900" dirty="0"/>
              <a:t> (Educators Evaluating the Quality of Instructional Products). Retrieved from </a:t>
            </a:r>
            <a:r>
              <a:rPr lang="en-US" sz="1900" dirty="0">
                <a:hlinkClick r:id="rId6"/>
              </a:rPr>
              <a:t>https://www.achieve.org/our-initiatives/equip/equip</a:t>
            </a:r>
            <a:endParaRPr lang="en-US" sz="1900" dirty="0"/>
          </a:p>
          <a:p>
            <a:pPr marL="457200" indent="-457200">
              <a:lnSpc>
                <a:spcPct val="100000"/>
              </a:lnSpc>
              <a:spcBef>
                <a:spcPts val="0"/>
              </a:spcBef>
              <a:spcAft>
                <a:spcPts val="600"/>
              </a:spcAft>
              <a:buNone/>
            </a:pPr>
            <a:r>
              <a:rPr lang="en-US" sz="1900" b="0" i="0" dirty="0">
                <a:effectLst/>
              </a:rPr>
              <a:t>Merriam-Webster. (n.d.). Rubric. In </a:t>
            </a:r>
            <a:r>
              <a:rPr lang="en-US" sz="1900" b="0" i="1" dirty="0">
                <a:effectLst/>
              </a:rPr>
              <a:t>Merriam-Webster.com dictionary</a:t>
            </a:r>
            <a:r>
              <a:rPr lang="en-US" sz="1900" b="0" i="0" dirty="0">
                <a:effectLst/>
              </a:rPr>
              <a:t>. Retrieved December 2020, from </a:t>
            </a:r>
            <a:r>
              <a:rPr lang="en-US" sz="1900" dirty="0">
                <a:hlinkClick r:id="rId7"/>
              </a:rPr>
              <a:t>https://www.merriam-webster.com/dictionary/rubric</a:t>
            </a:r>
            <a:r>
              <a:rPr lang="en-US" sz="1900" dirty="0"/>
              <a:t>.</a:t>
            </a:r>
          </a:p>
          <a:p>
            <a:pPr marL="0" indent="0">
              <a:buNone/>
            </a:pPr>
            <a:endParaRPr lang="en-US" dirty="0"/>
          </a:p>
          <a:p>
            <a:pPr marL="0" indent="0">
              <a:buNone/>
            </a:pPr>
            <a:r>
              <a:rPr lang="en-US" dirty="0"/>
              <a:t> </a:t>
            </a:r>
          </a:p>
        </p:txBody>
      </p:sp>
    </p:spTree>
    <p:custDataLst>
      <p:tags r:id="rId1"/>
    </p:custDataLst>
    <p:extLst>
      <p:ext uri="{BB962C8B-B14F-4D97-AF65-F5344CB8AC3E}">
        <p14:creationId xmlns:p14="http://schemas.microsoft.com/office/powerpoint/2010/main" val="2121953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9785-4866-49F5-889A-0FD5DF8B0A7C}"/>
              </a:ext>
            </a:extLst>
          </p:cNvPr>
          <p:cNvSpPr>
            <a:spLocks noGrp="1"/>
          </p:cNvSpPr>
          <p:nvPr>
            <p:ph type="title"/>
          </p:nvPr>
        </p:nvSpPr>
        <p:spPr/>
        <p:txBody>
          <a:bodyPr vert="horz" lIns="68580" tIns="34290" rIns="68580" bIns="34290" rtlCol="0" anchor="ctr">
            <a:normAutofit/>
          </a:bodyPr>
          <a:lstStyle/>
          <a:p>
            <a:r>
              <a:rPr lang="en-US" sz="3600" dirty="0"/>
              <a:t>Continuing the Journey . . .</a:t>
            </a:r>
          </a:p>
        </p:txBody>
      </p:sp>
      <p:pic>
        <p:nvPicPr>
          <p:cNvPr id="3074" name="Picture 2" descr="Alpinist, Munţi, Călătorie, Singur, Aventura, Rutier">
            <a:extLst>
              <a:ext uri="{FF2B5EF4-FFF2-40B4-BE49-F238E27FC236}">
                <a16:creationId xmlns:a16="http://schemas.microsoft.com/office/drawing/2014/main" id="{8347A7EF-DA41-44CA-9603-6502B6A9A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 y="3029163"/>
            <a:ext cx="9138184" cy="4569092"/>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4C67E104-A1B2-4EA3-9BC7-2C3209D18DD5}"/>
              </a:ext>
            </a:extLst>
          </p:cNvPr>
          <p:cNvSpPr/>
          <p:nvPr/>
        </p:nvSpPr>
        <p:spPr>
          <a:xfrm>
            <a:off x="2599392" y="1820452"/>
            <a:ext cx="4177665" cy="198805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D0096E56-A469-4BA8-9672-3F9440E8F2DD}"/>
              </a:ext>
            </a:extLst>
          </p:cNvPr>
          <p:cNvSpPr/>
          <p:nvPr/>
        </p:nvSpPr>
        <p:spPr>
          <a:xfrm>
            <a:off x="2397324" y="2416866"/>
            <a:ext cx="1474470" cy="795220"/>
          </a:xfrm>
          <a:custGeom>
            <a:avLst/>
            <a:gdLst>
              <a:gd name="connsiteX0" fmla="*/ 0 w 1965960"/>
              <a:gd name="connsiteY0" fmla="*/ 176719 h 1060293"/>
              <a:gd name="connsiteX1" fmla="*/ 176719 w 1965960"/>
              <a:gd name="connsiteY1" fmla="*/ 0 h 1060293"/>
              <a:gd name="connsiteX2" fmla="*/ 1789241 w 1965960"/>
              <a:gd name="connsiteY2" fmla="*/ 0 h 1060293"/>
              <a:gd name="connsiteX3" fmla="*/ 1965960 w 1965960"/>
              <a:gd name="connsiteY3" fmla="*/ 176719 h 1060293"/>
              <a:gd name="connsiteX4" fmla="*/ 1965960 w 1965960"/>
              <a:gd name="connsiteY4" fmla="*/ 883574 h 1060293"/>
              <a:gd name="connsiteX5" fmla="*/ 1789241 w 1965960"/>
              <a:gd name="connsiteY5" fmla="*/ 1060293 h 1060293"/>
              <a:gd name="connsiteX6" fmla="*/ 176719 w 1965960"/>
              <a:gd name="connsiteY6" fmla="*/ 1060293 h 1060293"/>
              <a:gd name="connsiteX7" fmla="*/ 0 w 1965960"/>
              <a:gd name="connsiteY7" fmla="*/ 883574 h 1060293"/>
              <a:gd name="connsiteX8" fmla="*/ 0 w 1965960"/>
              <a:gd name="connsiteY8" fmla="*/ 176719 h 106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960" h="1060293">
                <a:moveTo>
                  <a:pt x="0" y="176719"/>
                </a:moveTo>
                <a:cubicBezTo>
                  <a:pt x="0" y="79120"/>
                  <a:pt x="79120" y="0"/>
                  <a:pt x="176719" y="0"/>
                </a:cubicBezTo>
                <a:lnTo>
                  <a:pt x="1789241" y="0"/>
                </a:lnTo>
                <a:cubicBezTo>
                  <a:pt x="1886840" y="0"/>
                  <a:pt x="1965960" y="79120"/>
                  <a:pt x="1965960" y="176719"/>
                </a:cubicBezTo>
                <a:lnTo>
                  <a:pt x="1965960" y="883574"/>
                </a:lnTo>
                <a:cubicBezTo>
                  <a:pt x="1965960" y="981173"/>
                  <a:pt x="1886840" y="1060293"/>
                  <a:pt x="1789241" y="1060293"/>
                </a:cubicBezTo>
                <a:lnTo>
                  <a:pt x="176719" y="1060293"/>
                </a:lnTo>
                <a:cubicBezTo>
                  <a:pt x="79120" y="1060293"/>
                  <a:pt x="0" y="981173"/>
                  <a:pt x="0" y="883574"/>
                </a:cubicBezTo>
                <a:lnTo>
                  <a:pt x="0" y="1767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112" tIns="93112" rIns="93112" bIns="93112" numCol="1" spcCol="1270" anchor="ctr" anchorCtr="0">
            <a:noAutofit/>
          </a:bodyPr>
          <a:lstStyle/>
          <a:p>
            <a:pPr algn="ctr" defTabSz="633413">
              <a:lnSpc>
                <a:spcPct val="90000"/>
              </a:lnSpc>
              <a:spcBef>
                <a:spcPct val="0"/>
              </a:spcBef>
              <a:spcAft>
                <a:spcPct val="35000"/>
              </a:spcAft>
              <a:defRPr/>
            </a:pPr>
            <a:r>
              <a:rPr lang="en-US" sz="1425" dirty="0">
                <a:solidFill>
                  <a:prstClr val="white"/>
                </a:solidFill>
                <a:latin typeface="Calibri" panose="020F0502020204030204"/>
              </a:rPr>
              <a:t>Phase 1: Unpacking Tool</a:t>
            </a:r>
          </a:p>
        </p:txBody>
      </p:sp>
      <p:sp>
        <p:nvSpPr>
          <p:cNvPr id="9" name="Freeform: Shape 8">
            <a:extLst>
              <a:ext uri="{FF2B5EF4-FFF2-40B4-BE49-F238E27FC236}">
                <a16:creationId xmlns:a16="http://schemas.microsoft.com/office/drawing/2014/main" id="{C36056B4-4764-4A08-B972-FF1F78EECB11}"/>
              </a:ext>
            </a:extLst>
          </p:cNvPr>
          <p:cNvSpPr/>
          <p:nvPr/>
        </p:nvSpPr>
        <p:spPr>
          <a:xfrm>
            <a:off x="3950990" y="2416866"/>
            <a:ext cx="1474470" cy="795220"/>
          </a:xfrm>
          <a:custGeom>
            <a:avLst/>
            <a:gdLst>
              <a:gd name="connsiteX0" fmla="*/ 0 w 1965960"/>
              <a:gd name="connsiteY0" fmla="*/ 176719 h 1060293"/>
              <a:gd name="connsiteX1" fmla="*/ 176719 w 1965960"/>
              <a:gd name="connsiteY1" fmla="*/ 0 h 1060293"/>
              <a:gd name="connsiteX2" fmla="*/ 1789241 w 1965960"/>
              <a:gd name="connsiteY2" fmla="*/ 0 h 1060293"/>
              <a:gd name="connsiteX3" fmla="*/ 1965960 w 1965960"/>
              <a:gd name="connsiteY3" fmla="*/ 176719 h 1060293"/>
              <a:gd name="connsiteX4" fmla="*/ 1965960 w 1965960"/>
              <a:gd name="connsiteY4" fmla="*/ 883574 h 1060293"/>
              <a:gd name="connsiteX5" fmla="*/ 1789241 w 1965960"/>
              <a:gd name="connsiteY5" fmla="*/ 1060293 h 1060293"/>
              <a:gd name="connsiteX6" fmla="*/ 176719 w 1965960"/>
              <a:gd name="connsiteY6" fmla="*/ 1060293 h 1060293"/>
              <a:gd name="connsiteX7" fmla="*/ 0 w 1965960"/>
              <a:gd name="connsiteY7" fmla="*/ 883574 h 1060293"/>
              <a:gd name="connsiteX8" fmla="*/ 0 w 1965960"/>
              <a:gd name="connsiteY8" fmla="*/ 176719 h 106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960" h="1060293">
                <a:moveTo>
                  <a:pt x="0" y="176719"/>
                </a:moveTo>
                <a:cubicBezTo>
                  <a:pt x="0" y="79120"/>
                  <a:pt x="79120" y="0"/>
                  <a:pt x="176719" y="0"/>
                </a:cubicBezTo>
                <a:lnTo>
                  <a:pt x="1789241" y="0"/>
                </a:lnTo>
                <a:cubicBezTo>
                  <a:pt x="1886840" y="0"/>
                  <a:pt x="1965960" y="79120"/>
                  <a:pt x="1965960" y="176719"/>
                </a:cubicBezTo>
                <a:lnTo>
                  <a:pt x="1965960" y="883574"/>
                </a:lnTo>
                <a:cubicBezTo>
                  <a:pt x="1965960" y="981173"/>
                  <a:pt x="1886840" y="1060293"/>
                  <a:pt x="1789241" y="1060293"/>
                </a:cubicBezTo>
                <a:lnTo>
                  <a:pt x="176719" y="1060293"/>
                </a:lnTo>
                <a:cubicBezTo>
                  <a:pt x="79120" y="1060293"/>
                  <a:pt x="0" y="981173"/>
                  <a:pt x="0" y="883574"/>
                </a:cubicBezTo>
                <a:lnTo>
                  <a:pt x="0" y="1767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112" tIns="93112" rIns="93112" bIns="93112" numCol="1" spcCol="1270" anchor="ctr" anchorCtr="0">
            <a:noAutofit/>
          </a:bodyPr>
          <a:lstStyle/>
          <a:p>
            <a:pPr algn="ctr" defTabSz="633413">
              <a:lnSpc>
                <a:spcPct val="90000"/>
              </a:lnSpc>
              <a:spcBef>
                <a:spcPct val="0"/>
              </a:spcBef>
              <a:spcAft>
                <a:spcPct val="35000"/>
              </a:spcAft>
              <a:defRPr/>
            </a:pPr>
            <a:r>
              <a:rPr lang="en-US" sz="1425" dirty="0">
                <a:solidFill>
                  <a:prstClr val="white"/>
                </a:solidFill>
                <a:latin typeface="Calibri" panose="020F0502020204030204"/>
              </a:rPr>
              <a:t>Phase 2: Task Specifications Tool</a:t>
            </a:r>
          </a:p>
        </p:txBody>
      </p:sp>
      <p:sp>
        <p:nvSpPr>
          <p:cNvPr id="10" name="Freeform: Shape 9">
            <a:extLst>
              <a:ext uri="{FF2B5EF4-FFF2-40B4-BE49-F238E27FC236}">
                <a16:creationId xmlns:a16="http://schemas.microsoft.com/office/drawing/2014/main" id="{2052111D-E612-4B14-BC6F-6AAE211181C2}"/>
              </a:ext>
            </a:extLst>
          </p:cNvPr>
          <p:cNvSpPr/>
          <p:nvPr/>
        </p:nvSpPr>
        <p:spPr>
          <a:xfrm>
            <a:off x="5504655" y="2416866"/>
            <a:ext cx="1474470" cy="795220"/>
          </a:xfrm>
          <a:custGeom>
            <a:avLst/>
            <a:gdLst>
              <a:gd name="connsiteX0" fmla="*/ 0 w 1965960"/>
              <a:gd name="connsiteY0" fmla="*/ 176719 h 1060293"/>
              <a:gd name="connsiteX1" fmla="*/ 176719 w 1965960"/>
              <a:gd name="connsiteY1" fmla="*/ 0 h 1060293"/>
              <a:gd name="connsiteX2" fmla="*/ 1789241 w 1965960"/>
              <a:gd name="connsiteY2" fmla="*/ 0 h 1060293"/>
              <a:gd name="connsiteX3" fmla="*/ 1965960 w 1965960"/>
              <a:gd name="connsiteY3" fmla="*/ 176719 h 1060293"/>
              <a:gd name="connsiteX4" fmla="*/ 1965960 w 1965960"/>
              <a:gd name="connsiteY4" fmla="*/ 883574 h 1060293"/>
              <a:gd name="connsiteX5" fmla="*/ 1789241 w 1965960"/>
              <a:gd name="connsiteY5" fmla="*/ 1060293 h 1060293"/>
              <a:gd name="connsiteX6" fmla="*/ 176719 w 1965960"/>
              <a:gd name="connsiteY6" fmla="*/ 1060293 h 1060293"/>
              <a:gd name="connsiteX7" fmla="*/ 0 w 1965960"/>
              <a:gd name="connsiteY7" fmla="*/ 883574 h 1060293"/>
              <a:gd name="connsiteX8" fmla="*/ 0 w 1965960"/>
              <a:gd name="connsiteY8" fmla="*/ 176719 h 106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960" h="1060293">
                <a:moveTo>
                  <a:pt x="0" y="176719"/>
                </a:moveTo>
                <a:cubicBezTo>
                  <a:pt x="0" y="79120"/>
                  <a:pt x="79120" y="0"/>
                  <a:pt x="176719" y="0"/>
                </a:cubicBezTo>
                <a:lnTo>
                  <a:pt x="1789241" y="0"/>
                </a:lnTo>
                <a:cubicBezTo>
                  <a:pt x="1886840" y="0"/>
                  <a:pt x="1965960" y="79120"/>
                  <a:pt x="1965960" y="176719"/>
                </a:cubicBezTo>
                <a:lnTo>
                  <a:pt x="1965960" y="883574"/>
                </a:lnTo>
                <a:cubicBezTo>
                  <a:pt x="1965960" y="981173"/>
                  <a:pt x="1886840" y="1060293"/>
                  <a:pt x="1789241" y="1060293"/>
                </a:cubicBezTo>
                <a:lnTo>
                  <a:pt x="176719" y="1060293"/>
                </a:lnTo>
                <a:cubicBezTo>
                  <a:pt x="79120" y="1060293"/>
                  <a:pt x="0" y="981173"/>
                  <a:pt x="0" y="883574"/>
                </a:cubicBezTo>
                <a:lnTo>
                  <a:pt x="0" y="1767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112" tIns="93112" rIns="93112" bIns="93112" numCol="1" spcCol="1270" anchor="ctr" anchorCtr="0">
            <a:noAutofit/>
          </a:bodyPr>
          <a:lstStyle/>
          <a:p>
            <a:pPr algn="ctr" defTabSz="633413">
              <a:lnSpc>
                <a:spcPct val="90000"/>
              </a:lnSpc>
              <a:spcBef>
                <a:spcPct val="0"/>
              </a:spcBef>
              <a:spcAft>
                <a:spcPct val="35000"/>
              </a:spcAft>
              <a:defRPr/>
            </a:pPr>
            <a:r>
              <a:rPr lang="en-US" sz="1425" dirty="0">
                <a:solidFill>
                  <a:prstClr val="white"/>
                </a:solidFill>
                <a:latin typeface="Calibri" panose="020F0502020204030204"/>
              </a:rPr>
              <a:t>Phase 3: Tasks and Rubrics</a:t>
            </a:r>
          </a:p>
        </p:txBody>
      </p:sp>
      <p:sp>
        <p:nvSpPr>
          <p:cNvPr id="6" name="Title 1">
            <a:extLst>
              <a:ext uri="{FF2B5EF4-FFF2-40B4-BE49-F238E27FC236}">
                <a16:creationId xmlns:a16="http://schemas.microsoft.com/office/drawing/2014/main" id="{00A774BD-55E0-4614-A36E-E9FFC101C602}"/>
              </a:ext>
            </a:extLst>
          </p:cNvPr>
          <p:cNvSpPr txBox="1">
            <a:spLocks/>
          </p:cNvSpPr>
          <p:nvPr/>
        </p:nvSpPr>
        <p:spPr>
          <a:xfrm>
            <a:off x="2756751" y="3896637"/>
            <a:ext cx="6172200" cy="857250"/>
          </a:xfrm>
          <a:prstGeom prst="rect">
            <a:avLst/>
          </a:prstGeom>
        </p:spPr>
        <p:txBody>
          <a:bodyPr vert="horz" lIns="68580" tIns="34290" rIns="68580" bIns="34290" rtlCol="0" anchor="ct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pPr>
              <a:defRPr/>
            </a:pPr>
            <a:r>
              <a:rPr lang="en-US" sz="3600" dirty="0">
                <a:latin typeface="Calibri Light" panose="020F0302020204030204"/>
              </a:rPr>
              <a:t>to Principled Assessment Design</a:t>
            </a:r>
          </a:p>
        </p:txBody>
      </p:sp>
      <p:pic>
        <p:nvPicPr>
          <p:cNvPr id="3076" name="Picture 4" descr="Premiul, Panglică, Rozetă, Albastru">
            <a:extLst>
              <a:ext uri="{FF2B5EF4-FFF2-40B4-BE49-F238E27FC236}">
                <a16:creationId xmlns:a16="http://schemas.microsoft.com/office/drawing/2014/main" id="{93F93F76-2083-491B-BF6F-C3BDC74284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857" y="2149692"/>
            <a:ext cx="492173" cy="9016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remiul, Panglică, Rozetă, Albastru">
            <a:extLst>
              <a:ext uri="{FF2B5EF4-FFF2-40B4-BE49-F238E27FC236}">
                <a16:creationId xmlns:a16="http://schemas.microsoft.com/office/drawing/2014/main" id="{BED03F35-67FC-4F70-9C85-51B62143AE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7032" y="2171912"/>
            <a:ext cx="467916" cy="8572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4325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32" presetClass="emph" presetSubtype="0" fill="hold" nodeType="withEffect">
                                  <p:stCondLst>
                                    <p:cond delay="0"/>
                                  </p:stCondLst>
                                  <p:childTnLst>
                                    <p:animRot by="120000">
                                      <p:cBhvr>
                                        <p:cTn id="8" dur="100" fill="hold">
                                          <p:stCondLst>
                                            <p:cond delay="0"/>
                                          </p:stCondLst>
                                        </p:cTn>
                                        <p:tgtEl>
                                          <p:spTgt spid="3076"/>
                                        </p:tgtEl>
                                        <p:attrNameLst>
                                          <p:attrName>r</p:attrName>
                                        </p:attrNameLst>
                                      </p:cBhvr>
                                    </p:animRot>
                                    <p:animRot by="-240000">
                                      <p:cBhvr>
                                        <p:cTn id="9" dur="200" fill="hold">
                                          <p:stCondLst>
                                            <p:cond delay="200"/>
                                          </p:stCondLst>
                                        </p:cTn>
                                        <p:tgtEl>
                                          <p:spTgt spid="3076"/>
                                        </p:tgtEl>
                                        <p:attrNameLst>
                                          <p:attrName>r</p:attrName>
                                        </p:attrNameLst>
                                      </p:cBhvr>
                                    </p:animRot>
                                    <p:animRot by="240000">
                                      <p:cBhvr>
                                        <p:cTn id="10" dur="200" fill="hold">
                                          <p:stCondLst>
                                            <p:cond delay="400"/>
                                          </p:stCondLst>
                                        </p:cTn>
                                        <p:tgtEl>
                                          <p:spTgt spid="3076"/>
                                        </p:tgtEl>
                                        <p:attrNameLst>
                                          <p:attrName>r</p:attrName>
                                        </p:attrNameLst>
                                      </p:cBhvr>
                                    </p:animRot>
                                    <p:animRot by="-240000">
                                      <p:cBhvr>
                                        <p:cTn id="11" dur="200" fill="hold">
                                          <p:stCondLst>
                                            <p:cond delay="600"/>
                                          </p:stCondLst>
                                        </p:cTn>
                                        <p:tgtEl>
                                          <p:spTgt spid="3076"/>
                                        </p:tgtEl>
                                        <p:attrNameLst>
                                          <p:attrName>r</p:attrName>
                                        </p:attrNameLst>
                                      </p:cBhvr>
                                    </p:animRot>
                                    <p:animRot by="120000">
                                      <p:cBhvr>
                                        <p:cTn id="12" dur="200" fill="hold">
                                          <p:stCondLst>
                                            <p:cond delay="800"/>
                                          </p:stCondLst>
                                        </p:cTn>
                                        <p:tgtEl>
                                          <p:spTgt spid="3076"/>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32" presetClass="emph" presetSubtype="0"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A69A-E5BA-43E6-8749-B1BA0B6E4B5C}"/>
              </a:ext>
            </a:extLst>
          </p:cNvPr>
          <p:cNvSpPr>
            <a:spLocks noGrp="1"/>
          </p:cNvSpPr>
          <p:nvPr>
            <p:ph type="title"/>
          </p:nvPr>
        </p:nvSpPr>
        <p:spPr/>
        <p:txBody>
          <a:bodyPr/>
          <a:lstStyle/>
          <a:p>
            <a:r>
              <a:rPr lang="en-US" dirty="0"/>
              <a:t>        Defining Terms: Task Rubrics</a:t>
            </a:r>
          </a:p>
        </p:txBody>
      </p:sp>
      <p:grpSp>
        <p:nvGrpSpPr>
          <p:cNvPr id="4" name="Group 3">
            <a:extLst>
              <a:ext uri="{FF2B5EF4-FFF2-40B4-BE49-F238E27FC236}">
                <a16:creationId xmlns:a16="http://schemas.microsoft.com/office/drawing/2014/main" id="{94F5DC12-FA91-4611-93FF-D9EE0CB2F6ED}"/>
              </a:ext>
            </a:extLst>
          </p:cNvPr>
          <p:cNvGrpSpPr/>
          <p:nvPr/>
        </p:nvGrpSpPr>
        <p:grpSpPr>
          <a:xfrm>
            <a:off x="469933" y="513715"/>
            <a:ext cx="685800" cy="685800"/>
            <a:chOff x="175533" y="1330194"/>
            <a:chExt cx="914400" cy="914400"/>
          </a:xfrm>
        </p:grpSpPr>
        <p:pic>
          <p:nvPicPr>
            <p:cNvPr id="5" name="Graphic 16" descr="Lightbulb">
              <a:extLst>
                <a:ext uri="{FF2B5EF4-FFF2-40B4-BE49-F238E27FC236}">
                  <a16:creationId xmlns:a16="http://schemas.microsoft.com/office/drawing/2014/main" id="{56EB04F3-C621-4599-AABA-0ACD7EF0D2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260" y="1408921"/>
              <a:ext cx="751115" cy="774441"/>
            </a:xfrm>
            <a:prstGeom prst="rect">
              <a:avLst/>
            </a:prstGeom>
          </p:spPr>
        </p:pic>
        <p:sp>
          <p:nvSpPr>
            <p:cNvPr id="6" name="Oval 5">
              <a:extLst>
                <a:ext uri="{FF2B5EF4-FFF2-40B4-BE49-F238E27FC236}">
                  <a16:creationId xmlns:a16="http://schemas.microsoft.com/office/drawing/2014/main" id="{C53427B9-E0E5-4F5F-B720-1CEAF498C477}"/>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2100" dirty="0">
                <a:solidFill>
                  <a:prstClr val="white"/>
                </a:solidFill>
                <a:latin typeface="Calibri" panose="020F0502020204030204"/>
              </a:endParaRPr>
            </a:p>
          </p:txBody>
        </p:sp>
      </p:grpSp>
      <p:sp>
        <p:nvSpPr>
          <p:cNvPr id="7" name="Content Placeholder 2">
            <a:extLst>
              <a:ext uri="{FF2B5EF4-FFF2-40B4-BE49-F238E27FC236}">
                <a16:creationId xmlns:a16="http://schemas.microsoft.com/office/drawing/2014/main" id="{B959DBFF-00E8-4A0B-ADED-CA10A45D7ADC}"/>
              </a:ext>
            </a:extLst>
          </p:cNvPr>
          <p:cNvSpPr>
            <a:spLocks noGrp="1"/>
          </p:cNvSpPr>
          <p:nvPr>
            <p:ph idx="1"/>
          </p:nvPr>
        </p:nvSpPr>
        <p:spPr>
          <a:xfrm>
            <a:off x="528978" y="1672776"/>
            <a:ext cx="5811840" cy="3512448"/>
          </a:xfrm>
        </p:spPr>
        <p:txBody>
          <a:bodyPr>
            <a:noAutofit/>
          </a:bodyPr>
          <a:lstStyle/>
          <a:p>
            <a:pPr marL="0" indent="0">
              <a:lnSpc>
                <a:spcPct val="100000"/>
              </a:lnSpc>
              <a:spcBef>
                <a:spcPts val="0"/>
              </a:spcBef>
              <a:spcAft>
                <a:spcPts val="1350"/>
              </a:spcAft>
              <a:buNone/>
            </a:pPr>
            <a:r>
              <a:rPr lang="en-US" sz="1800" dirty="0">
                <a:solidFill>
                  <a:prstClr val="black"/>
                </a:solidFill>
              </a:rPr>
              <a:t>Rubrics define criteria to accurately and consistently interpret and evaluate student evidence of learning to make accurate inferences about what students understand which allows educators to determine how to shape instructional decisions based on students’ performance to improve student learning.</a:t>
            </a:r>
          </a:p>
          <a:p>
            <a:pPr marL="0" indent="0">
              <a:lnSpc>
                <a:spcPct val="100000"/>
              </a:lnSpc>
              <a:spcBef>
                <a:spcPts val="0"/>
              </a:spcBef>
              <a:spcAft>
                <a:spcPts val="1350"/>
              </a:spcAft>
              <a:buNone/>
            </a:pPr>
            <a:r>
              <a:rPr lang="en-US" sz="1800" dirty="0">
                <a:solidFill>
                  <a:prstClr val="black"/>
                </a:solidFill>
              </a:rPr>
              <a:t>Rubrics include descriptors for each question or prompt in an assessment task and describe the full range of evidence of student understanding from low to high levels of competency to determine specific areas where students might be performing well or might be struggling and need additional instruction.</a:t>
            </a:r>
            <a:endParaRPr lang="en-US" sz="1800" dirty="0"/>
          </a:p>
        </p:txBody>
      </p:sp>
      <p:pic>
        <p:nvPicPr>
          <p:cNvPr id="8" name="Picture 7">
            <a:extLst>
              <a:ext uri="{FF2B5EF4-FFF2-40B4-BE49-F238E27FC236}">
                <a16:creationId xmlns:a16="http://schemas.microsoft.com/office/drawing/2014/main" id="{35D34831-0DD3-4970-9D99-2F79E14AC44D}"/>
              </a:ext>
            </a:extLst>
          </p:cNvPr>
          <p:cNvPicPr>
            <a:picLocks noChangeAspect="1"/>
          </p:cNvPicPr>
          <p:nvPr/>
        </p:nvPicPr>
        <p:blipFill>
          <a:blip r:embed="rId6"/>
          <a:stretch>
            <a:fillRect/>
          </a:stretch>
        </p:blipFill>
        <p:spPr>
          <a:xfrm>
            <a:off x="6309360" y="2249424"/>
            <a:ext cx="2676906" cy="2676906"/>
          </a:xfrm>
          <a:prstGeom prst="rect">
            <a:avLst/>
          </a:prstGeom>
        </p:spPr>
      </p:pic>
    </p:spTree>
    <p:custDataLst>
      <p:tags r:id="rId1"/>
    </p:custDataLst>
    <p:extLst>
      <p:ext uri="{BB962C8B-B14F-4D97-AF65-F5344CB8AC3E}">
        <p14:creationId xmlns:p14="http://schemas.microsoft.com/office/powerpoint/2010/main" val="276072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FC90-92AB-43BE-90B5-E9C0B4C2537F}"/>
              </a:ext>
            </a:extLst>
          </p:cNvPr>
          <p:cNvSpPr>
            <a:spLocks noGrp="1"/>
          </p:cNvSpPr>
          <p:nvPr>
            <p:ph type="title"/>
          </p:nvPr>
        </p:nvSpPr>
        <p:spPr/>
        <p:txBody>
          <a:bodyPr>
            <a:normAutofit/>
          </a:bodyPr>
          <a:lstStyle/>
          <a:p>
            <a:r>
              <a:rPr lang="en-US" dirty="0"/>
              <a:t>Purpose of Task Rubrics</a:t>
            </a:r>
          </a:p>
        </p:txBody>
      </p:sp>
      <p:sp>
        <p:nvSpPr>
          <p:cNvPr id="3" name="Content Placeholder 2">
            <a:extLst>
              <a:ext uri="{FF2B5EF4-FFF2-40B4-BE49-F238E27FC236}">
                <a16:creationId xmlns:a16="http://schemas.microsoft.com/office/drawing/2014/main" id="{6D85FB80-BC25-45A2-A28A-D57580856D20}"/>
              </a:ext>
            </a:extLst>
          </p:cNvPr>
          <p:cNvSpPr>
            <a:spLocks noGrp="1"/>
          </p:cNvSpPr>
          <p:nvPr>
            <p:ph idx="1"/>
          </p:nvPr>
        </p:nvSpPr>
        <p:spPr/>
        <p:txBody>
          <a:bodyPr>
            <a:normAutofit fontScale="92500"/>
          </a:bodyPr>
          <a:lstStyle/>
          <a:p>
            <a:r>
              <a:rPr lang="en-US" sz="2800" dirty="0"/>
              <a:t>Classroom-based task rubrics:</a:t>
            </a:r>
          </a:p>
          <a:p>
            <a:pPr lvl="1"/>
            <a:r>
              <a:rPr lang="en-US" sz="2400" dirty="0"/>
              <a:t>Are used to assess student performance</a:t>
            </a:r>
          </a:p>
          <a:p>
            <a:pPr lvl="1"/>
            <a:r>
              <a:rPr lang="en-US" sz="2400" dirty="0"/>
              <a:t>Connect to expectations, goals, or intended learning outcomes of instruction</a:t>
            </a:r>
          </a:p>
          <a:p>
            <a:pPr lvl="1"/>
            <a:r>
              <a:rPr lang="en-US" sz="2400" dirty="0"/>
              <a:t>Address the potential range of student responses</a:t>
            </a:r>
          </a:p>
          <a:p>
            <a:pPr lvl="1"/>
            <a:r>
              <a:rPr lang="en-US" sz="2400" dirty="0"/>
              <a:t>Describe criteria across score points for each aspect of the collected evidence contained within the student work products</a:t>
            </a:r>
          </a:p>
          <a:p>
            <a:pPr lvl="1"/>
            <a:r>
              <a:rPr lang="en-US" sz="2400" dirty="0"/>
              <a:t>Allow for the evaluation of students’ ability to integrate the three-dimensions to explain a phenomenon or create a design solution</a:t>
            </a:r>
          </a:p>
          <a:p>
            <a:pPr lvl="1"/>
            <a:r>
              <a:rPr lang="en-US" sz="2400" dirty="0"/>
              <a:t>Provide diagnostic information to the educator to inform future instructional decisions</a:t>
            </a:r>
          </a:p>
          <a:p>
            <a:pPr lvl="1"/>
            <a:r>
              <a:rPr lang="en-US" sz="2400" dirty="0"/>
              <a:t>Provide feedback to students to see what aspects of their learning and demonstration of that learning may need attention</a:t>
            </a:r>
          </a:p>
          <a:p>
            <a:pPr marL="0" indent="0">
              <a:buNone/>
            </a:pPr>
            <a:endParaRPr lang="en-US" sz="1800" dirty="0"/>
          </a:p>
          <a:p>
            <a:endParaRPr lang="en-US" dirty="0"/>
          </a:p>
        </p:txBody>
      </p:sp>
    </p:spTree>
    <p:custDataLst>
      <p:tags r:id="rId1"/>
    </p:custDataLst>
    <p:extLst>
      <p:ext uri="{BB962C8B-B14F-4D97-AF65-F5344CB8AC3E}">
        <p14:creationId xmlns:p14="http://schemas.microsoft.com/office/powerpoint/2010/main" val="233160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15B706B7-7592-45DB-B1E7-606962C1CA83}"/>
              </a:ext>
            </a:extLst>
          </p:cNvPr>
          <p:cNvGraphicFramePr>
            <a:graphicFrameLocks noGrp="1"/>
          </p:cNvGraphicFramePr>
          <p:nvPr>
            <p:extLst>
              <p:ext uri="{D42A27DB-BD31-4B8C-83A1-F6EECF244321}">
                <p14:modId xmlns:p14="http://schemas.microsoft.com/office/powerpoint/2010/main" val="2135564584"/>
              </p:ext>
            </p:extLst>
          </p:nvPr>
        </p:nvGraphicFramePr>
        <p:xfrm>
          <a:off x="941917" y="1573126"/>
          <a:ext cx="7260165" cy="4741361"/>
        </p:xfrm>
        <a:graphic>
          <a:graphicData uri="http://schemas.openxmlformats.org/drawingml/2006/table">
            <a:tbl>
              <a:tblPr firstRow="1" firstCol="1" bandRow="1"/>
              <a:tblGrid>
                <a:gridCol w="1452033">
                  <a:extLst>
                    <a:ext uri="{9D8B030D-6E8A-4147-A177-3AD203B41FA5}">
                      <a16:colId xmlns:a16="http://schemas.microsoft.com/office/drawing/2014/main" val="4233989185"/>
                    </a:ext>
                  </a:extLst>
                </a:gridCol>
                <a:gridCol w="1452033">
                  <a:extLst>
                    <a:ext uri="{9D8B030D-6E8A-4147-A177-3AD203B41FA5}">
                      <a16:colId xmlns:a16="http://schemas.microsoft.com/office/drawing/2014/main" val="563237889"/>
                    </a:ext>
                  </a:extLst>
                </a:gridCol>
                <a:gridCol w="1452033">
                  <a:extLst>
                    <a:ext uri="{9D8B030D-6E8A-4147-A177-3AD203B41FA5}">
                      <a16:colId xmlns:a16="http://schemas.microsoft.com/office/drawing/2014/main" val="4143511399"/>
                    </a:ext>
                  </a:extLst>
                </a:gridCol>
                <a:gridCol w="1452033">
                  <a:extLst>
                    <a:ext uri="{9D8B030D-6E8A-4147-A177-3AD203B41FA5}">
                      <a16:colId xmlns:a16="http://schemas.microsoft.com/office/drawing/2014/main" val="3512990602"/>
                    </a:ext>
                  </a:extLst>
                </a:gridCol>
                <a:gridCol w="1452033">
                  <a:extLst>
                    <a:ext uri="{9D8B030D-6E8A-4147-A177-3AD203B41FA5}">
                      <a16:colId xmlns:a16="http://schemas.microsoft.com/office/drawing/2014/main" val="3914346743"/>
                    </a:ext>
                  </a:extLst>
                </a:gridCol>
              </a:tblGrid>
              <a:tr h="273623">
                <a:tc>
                  <a:txBody>
                    <a:bodyPr/>
                    <a:lstStyle/>
                    <a:p>
                      <a:pPr marL="0" marR="0" algn="ctr">
                        <a:spcBef>
                          <a:spcPts val="0"/>
                        </a:spcBef>
                        <a:spcAft>
                          <a:spcPts val="0"/>
                        </a:spcAft>
                      </a:pPr>
                      <a:r>
                        <a:rPr lang="en-US" sz="1100" b="1" dirty="0">
                          <a:solidFill>
                            <a:srgbClr val="FFFFFF"/>
                          </a:solidFill>
                          <a:effectLst/>
                          <a:latin typeface="Calibri" panose="020F0502020204030204" pitchFamily="34" charset="0"/>
                          <a:ea typeface="Century" panose="02040604050505020304" pitchFamily="18" charset="0"/>
                          <a:cs typeface="Arial" panose="020B0604020202020204" pitchFamily="34" charset="0"/>
                        </a:rPr>
                        <a:t>Question or Prompt</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tc>
                  <a:txBody>
                    <a:bodyPr/>
                    <a:lstStyle/>
                    <a:p>
                      <a:pPr marL="0" marR="0" algn="ctr" defTabSz="685783" rtl="0" eaLnBrk="1" latinLnBrk="0" hangingPunct="1">
                        <a:spcBef>
                          <a:spcPts val="0"/>
                        </a:spcBef>
                        <a:spcAft>
                          <a:spcPts val="0"/>
                        </a:spcAft>
                      </a:pPr>
                      <a:r>
                        <a:rPr lang="en-US" sz="1100" b="1" kern="1200" dirty="0">
                          <a:solidFill>
                            <a:srgbClr val="FFFFFF"/>
                          </a:solidFill>
                          <a:effectLst/>
                          <a:latin typeface="Calibri"/>
                          <a:ea typeface="Times New Roman" panose="02020603050405020304" pitchFamily="18" charset="0"/>
                          <a:cs typeface="Arial"/>
                        </a:rPr>
                        <a:t>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tc>
                  <a:txBody>
                    <a:bodyPr/>
                    <a:lstStyle/>
                    <a:p>
                      <a:pPr marL="0" marR="0" algn="ctr">
                        <a:spcBef>
                          <a:spcPts val="0"/>
                        </a:spcBef>
                        <a:spcAft>
                          <a:spcPts val="0"/>
                        </a:spcAft>
                      </a:pPr>
                      <a:r>
                        <a:rPr lang="en-US" sz="1100" b="1" dirty="0">
                          <a:solidFill>
                            <a:srgbClr val="FFFFFF"/>
                          </a:solidFill>
                          <a:effectLst/>
                          <a:latin typeface="Calibri"/>
                          <a:ea typeface="Century" panose="02040604050505020304" pitchFamily="18" charset="0"/>
                          <a:cs typeface="Arial"/>
                        </a:rPr>
                        <a:t>1</a:t>
                      </a:r>
                      <a:endParaRPr lang="en-US" sz="1100" dirty="0">
                        <a:effectLst/>
                        <a:latin typeface="Calibri"/>
                        <a:ea typeface="Times New Roman" panose="02020603050405020304" pitchFamily="18" charset="0"/>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tc>
                  <a:txBody>
                    <a:bodyPr/>
                    <a:lstStyle/>
                    <a:p>
                      <a:pPr marL="0" marR="0" algn="ctr">
                        <a:spcBef>
                          <a:spcPts val="0"/>
                        </a:spcBef>
                        <a:spcAft>
                          <a:spcPts val="0"/>
                        </a:spcAft>
                      </a:pPr>
                      <a:r>
                        <a:rPr lang="en-US" sz="1100" b="1" dirty="0">
                          <a:solidFill>
                            <a:srgbClr val="FFFFFF"/>
                          </a:solidFill>
                          <a:effectLst/>
                          <a:latin typeface="Calibri"/>
                          <a:ea typeface="Century" panose="02040604050505020304" pitchFamily="18" charset="0"/>
                          <a:cs typeface="Arial"/>
                        </a:rPr>
                        <a:t>2</a:t>
                      </a:r>
                      <a:endParaRPr lang="en-US" sz="1100" dirty="0">
                        <a:effectLst/>
                        <a:latin typeface="Calibri"/>
                        <a:ea typeface="Times New Roman" panose="02020603050405020304" pitchFamily="18" charset="0"/>
                        <a:cs typeface="Arial"/>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tc>
                  <a:txBody>
                    <a:bodyPr/>
                    <a:lstStyle/>
                    <a:p>
                      <a:pPr marL="0" marR="0" algn="ctr">
                        <a:spcBef>
                          <a:spcPts val="0"/>
                        </a:spcBef>
                        <a:spcAft>
                          <a:spcPts val="0"/>
                        </a:spcAft>
                      </a:pPr>
                      <a:r>
                        <a:rPr lang="en-US" sz="1100" b="1" dirty="0">
                          <a:solidFill>
                            <a:srgbClr val="FFFFFF"/>
                          </a:solidFill>
                          <a:effectLst/>
                          <a:latin typeface="Calibri" panose="020F0502020204030204" pitchFamily="34" charset="0"/>
                          <a:ea typeface="Century" panose="02040604050505020304" pitchFamily="18" charset="0"/>
                          <a:cs typeface="Arial" panose="020B0604020202020204" pitchFamily="34" charset="0"/>
                        </a:rPr>
                        <a:t>3</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200"/>
                    </a:solidFill>
                  </a:tcPr>
                </a:tc>
                <a:extLst>
                  <a:ext uri="{0D108BD9-81ED-4DB2-BD59-A6C34878D82A}">
                    <a16:rowId xmlns:a16="http://schemas.microsoft.com/office/drawing/2014/main" val="4277159540"/>
                  </a:ext>
                </a:extLst>
              </a:tr>
              <a:tr h="2913742">
                <a:tc>
                  <a:txBody>
                    <a:bodyPr/>
                    <a:lstStyle/>
                    <a:p>
                      <a:pPr marL="0" marR="0" algn="ctr">
                        <a:spcBef>
                          <a:spcPts val="0"/>
                        </a:spcBef>
                        <a:spcAft>
                          <a:spcPts val="0"/>
                        </a:spcAft>
                      </a:pPr>
                      <a:r>
                        <a:rPr lang="en-US" sz="1100" dirty="0">
                          <a:effectLst/>
                          <a:latin typeface="+mn-lt"/>
                          <a:ea typeface="Times New Roman" panose="02020603050405020304" pitchFamily="18" charset="0"/>
                          <a:cs typeface="Calibri" panose="020F0502020204030204" pitchFamily="34" charset="0"/>
                        </a:rPr>
                        <a:t> 1</a:t>
                      </a:r>
                      <a:endParaRPr lang="en-US" sz="1100" dirty="0">
                        <a:effectLst/>
                        <a:latin typeface="+mn-lt"/>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mn-lt"/>
                          <a:ea typeface="Times New Roman" panose="02020603050405020304" pitchFamily="18" charset="0"/>
                          <a:cs typeface="Arial" panose="020B0604020202020204" pitchFamily="34" charset="0"/>
                        </a:rPr>
                        <a:t>No response or a response not related to the prompt (e.g., off topic; student writes, “I don’t know.”).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Model does not show two representations each with two different bulk matter and matter too small to see (particles) or representations in the correct position and scale relative to each other. The key is incorrect.</a:t>
                      </a:r>
                      <a:endParaRPr lang="en-US" sz="1100" dirty="0">
                        <a:effectLst/>
                        <a:latin typeface="+mn-lt"/>
                        <a:ea typeface="Times New Roman" panose="02020603050405020304" pitchFamily="18" charset="0"/>
                        <a:cs typeface="Arial" panose="020B0604020202020204" pitchFamily="34" charset="0"/>
                      </a:endParaRPr>
                    </a:p>
                    <a:p>
                      <a:pPr marL="0" marR="0">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 </a:t>
                      </a:r>
                      <a:endParaRPr lang="en-US" sz="11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Model shows a flawed connection between bulk matter and particles too small to be seen or a flawed connection between the representations’ correct position and scale relative to each other. The key is partially correct.</a:t>
                      </a:r>
                      <a:endParaRPr lang="en-US" sz="11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Model shows two representations each with two different bulk matter and matter too small to be seen (particles) and shows representations in correct position and scale relative to each other. The key is correct.</a:t>
                      </a:r>
                      <a:endParaRPr lang="en-US" sz="1100" dirty="0">
                        <a:effectLst/>
                        <a:latin typeface="+mn-lt"/>
                        <a:ea typeface="Times New Roman" panose="02020603050405020304" pitchFamily="18" charset="0"/>
                        <a:cs typeface="Arial" panose="020B0604020202020204" pitchFamily="34" charset="0"/>
                      </a:endParaRPr>
                    </a:p>
                    <a:p>
                      <a:pPr marL="0" marR="0">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 </a:t>
                      </a:r>
                      <a:endParaRPr lang="en-US" sz="11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938898"/>
                  </a:ext>
                </a:extLst>
              </a:tr>
              <a:tr h="1553996">
                <a:tc>
                  <a:txBody>
                    <a:bodyPr/>
                    <a:lstStyle/>
                    <a:p>
                      <a:pPr algn="ctr"/>
                      <a:r>
                        <a:rPr lang="en-US" sz="1200" dirty="0">
                          <a:latin typeface="+mn-lt"/>
                        </a:rPr>
                        <a:t>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100" dirty="0">
                          <a:effectLst/>
                          <a:latin typeface="+mn-lt"/>
                          <a:ea typeface="Times New Roman" panose="02020603050405020304" pitchFamily="18" charset="0"/>
                          <a:cs typeface="Arial" panose="020B0604020202020204" pitchFamily="34" charset="0"/>
                        </a:rPr>
                        <a:t>No response or a response not related to the prompt (i.e., off topic; student writes, “I don’t know.”).</a:t>
                      </a:r>
                    </a:p>
                    <a:p>
                      <a:pPr marL="0" marR="0">
                        <a:spcBef>
                          <a:spcPts val="0"/>
                        </a:spcBef>
                        <a:spcAft>
                          <a:spcPts val="0"/>
                        </a:spcAft>
                      </a:pPr>
                      <a:endParaRPr lang="en-US" sz="11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The description is incorrect.</a:t>
                      </a:r>
                      <a:endParaRPr lang="en-US" sz="11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mn-lt"/>
                          <a:ea typeface="Times New Roman" panose="02020603050405020304" pitchFamily="18" charset="0"/>
                          <a:cs typeface="Calibri"/>
                        </a:rPr>
                        <a:t>The description is partially correct.</a:t>
                      </a:r>
                      <a:endParaRPr lang="en-US" sz="1100" dirty="0">
                        <a:effectLst/>
                        <a:latin typeface="+mn-lt"/>
                        <a:ea typeface="Times New Roman" panose="02020603050405020304" pitchFamily="18" charset="0"/>
                        <a:cs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The description is correct.</a:t>
                      </a:r>
                      <a:endParaRPr lang="en-US" sz="1100" dirty="0">
                        <a:effectLst/>
                        <a:latin typeface="+mn-lt"/>
                        <a:ea typeface="Times New Roman" panose="02020603050405020304" pitchFamily="18"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564098"/>
                  </a:ext>
                </a:extLst>
              </a:tr>
            </a:tbl>
          </a:graphicData>
        </a:graphic>
      </p:graphicFrame>
      <p:sp>
        <p:nvSpPr>
          <p:cNvPr id="2" name="Title 1">
            <a:extLst>
              <a:ext uri="{FF2B5EF4-FFF2-40B4-BE49-F238E27FC236}">
                <a16:creationId xmlns:a16="http://schemas.microsoft.com/office/drawing/2014/main" id="{F0B068A5-4B6B-41F2-B8AB-AAA226D2EE89}"/>
              </a:ext>
            </a:extLst>
          </p:cNvPr>
          <p:cNvSpPr>
            <a:spLocks noGrp="1"/>
          </p:cNvSpPr>
          <p:nvPr>
            <p:ph type="title"/>
          </p:nvPr>
        </p:nvSpPr>
        <p:spPr>
          <a:xfrm>
            <a:off x="330200" y="335763"/>
            <a:ext cx="7975600" cy="857250"/>
          </a:xfrm>
        </p:spPr>
        <p:txBody>
          <a:bodyPr>
            <a:noAutofit/>
          </a:bodyPr>
          <a:lstStyle/>
          <a:p>
            <a:r>
              <a:rPr lang="en-US" dirty="0">
                <a:cs typeface="+mj-cs"/>
              </a:rPr>
              <a:t>Components of a Task Rubric: </a:t>
            </a:r>
            <a:br>
              <a:rPr lang="en-US" dirty="0">
                <a:cs typeface="+mj-cs"/>
              </a:rPr>
            </a:br>
            <a:r>
              <a:rPr lang="en-US" dirty="0">
                <a:cs typeface="+mj-cs"/>
              </a:rPr>
              <a:t>Grade 5 Example</a:t>
            </a:r>
          </a:p>
        </p:txBody>
      </p:sp>
      <p:sp>
        <p:nvSpPr>
          <p:cNvPr id="10" name="Callout: Bent Line 9">
            <a:extLst>
              <a:ext uri="{FF2B5EF4-FFF2-40B4-BE49-F238E27FC236}">
                <a16:creationId xmlns:a16="http://schemas.microsoft.com/office/drawing/2014/main" id="{331BDC71-6F16-4FE6-8012-2313EB72A98A}"/>
              </a:ext>
            </a:extLst>
          </p:cNvPr>
          <p:cNvSpPr/>
          <p:nvPr/>
        </p:nvSpPr>
        <p:spPr>
          <a:xfrm flipH="1">
            <a:off x="3771900" y="5649383"/>
            <a:ext cx="1756681" cy="576203"/>
          </a:xfrm>
          <a:prstGeom prst="borderCallout2">
            <a:avLst>
              <a:gd name="adj1" fmla="val 18750"/>
              <a:gd name="adj2" fmla="val -8333"/>
              <a:gd name="adj3" fmla="val 18750"/>
              <a:gd name="adj4" fmla="val -16667"/>
              <a:gd name="adj5" fmla="val -131075"/>
              <a:gd name="adj6" fmla="val 20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1200" dirty="0">
                <a:solidFill>
                  <a:prstClr val="white"/>
                </a:solidFill>
                <a:latin typeface="Calibri" panose="020F0502020204030204"/>
              </a:rPr>
              <a:t>Response criteria for student’s explanation of the model</a:t>
            </a:r>
          </a:p>
        </p:txBody>
      </p:sp>
      <p:sp>
        <p:nvSpPr>
          <p:cNvPr id="7" name="Callout: Bent Line 6">
            <a:extLst>
              <a:ext uri="{FF2B5EF4-FFF2-40B4-BE49-F238E27FC236}">
                <a16:creationId xmlns:a16="http://schemas.microsoft.com/office/drawing/2014/main" id="{8E3B7474-5A09-44F4-AEED-36A0C5BCCFB1}"/>
              </a:ext>
            </a:extLst>
          </p:cNvPr>
          <p:cNvSpPr/>
          <p:nvPr/>
        </p:nvSpPr>
        <p:spPr>
          <a:xfrm rot="10800000" flipV="1">
            <a:off x="306917" y="2589963"/>
            <a:ext cx="1270000" cy="280949"/>
          </a:xfrm>
          <a:prstGeom prst="borderCallout2">
            <a:avLst>
              <a:gd name="adj1" fmla="val 18750"/>
              <a:gd name="adj2" fmla="val -8333"/>
              <a:gd name="adj3" fmla="val 18750"/>
              <a:gd name="adj4" fmla="val -16667"/>
              <a:gd name="adj5" fmla="val -322744"/>
              <a:gd name="adj6" fmla="val -78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1400" dirty="0">
                <a:solidFill>
                  <a:prstClr val="white"/>
                </a:solidFill>
                <a:latin typeface="Calibri" panose="020F0502020204030204"/>
              </a:rPr>
              <a:t>Rating scale</a:t>
            </a:r>
          </a:p>
        </p:txBody>
      </p:sp>
      <p:sp>
        <p:nvSpPr>
          <p:cNvPr id="9" name="Callout: Bent Line 8">
            <a:extLst>
              <a:ext uri="{FF2B5EF4-FFF2-40B4-BE49-F238E27FC236}">
                <a16:creationId xmlns:a16="http://schemas.microsoft.com/office/drawing/2014/main" id="{D1F32351-AEB9-4214-9BF4-CD8F67257FBB}"/>
              </a:ext>
            </a:extLst>
          </p:cNvPr>
          <p:cNvSpPr/>
          <p:nvPr/>
        </p:nvSpPr>
        <p:spPr>
          <a:xfrm flipH="1">
            <a:off x="6973301" y="5284874"/>
            <a:ext cx="1486449" cy="557637"/>
          </a:xfrm>
          <a:prstGeom prst="borderCallout2">
            <a:avLst>
              <a:gd name="adj1" fmla="val 18750"/>
              <a:gd name="adj2" fmla="val -8333"/>
              <a:gd name="adj3" fmla="val 18750"/>
              <a:gd name="adj4" fmla="val -16667"/>
              <a:gd name="adj5" fmla="val -335616"/>
              <a:gd name="adj6" fmla="val 434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1200" dirty="0">
                <a:solidFill>
                  <a:prstClr val="white"/>
                </a:solidFill>
                <a:latin typeface="Calibri" panose="020F0502020204030204"/>
              </a:rPr>
              <a:t>Response criteria for student’s model</a:t>
            </a:r>
          </a:p>
        </p:txBody>
      </p:sp>
      <p:sp>
        <p:nvSpPr>
          <p:cNvPr id="18" name="Callout: Bent Line 17">
            <a:extLst>
              <a:ext uri="{FF2B5EF4-FFF2-40B4-BE49-F238E27FC236}">
                <a16:creationId xmlns:a16="http://schemas.microsoft.com/office/drawing/2014/main" id="{9105F8DF-4F94-4AA9-8E94-472CFCF54B12}"/>
              </a:ext>
            </a:extLst>
          </p:cNvPr>
          <p:cNvSpPr/>
          <p:nvPr/>
        </p:nvSpPr>
        <p:spPr>
          <a:xfrm rot="5400000">
            <a:off x="1046504" y="3244546"/>
            <a:ext cx="545491" cy="1270000"/>
          </a:xfrm>
          <a:prstGeom prst="borderCallout2">
            <a:avLst>
              <a:gd name="adj1" fmla="val -28502"/>
              <a:gd name="adj2" fmla="val -251504"/>
              <a:gd name="adj3" fmla="val -1009"/>
              <a:gd name="adj4" fmla="val 61522"/>
              <a:gd name="adj5" fmla="val -30684"/>
              <a:gd name="adj6" fmla="val 306393"/>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342900">
              <a:defRPr/>
            </a:pPr>
            <a:r>
              <a:rPr lang="en-US" sz="1200" dirty="0">
                <a:solidFill>
                  <a:prstClr val="white"/>
                </a:solidFill>
                <a:latin typeface="Calibri" panose="020F0502020204030204"/>
              </a:rPr>
              <a:t>Response criteria for each score poi</a:t>
            </a:r>
            <a:r>
              <a:rPr lang="en-US" sz="1013" dirty="0">
                <a:solidFill>
                  <a:prstClr val="white"/>
                </a:solidFill>
                <a:latin typeface="Calibri" panose="020F0502020204030204"/>
              </a:rPr>
              <a:t>nt</a:t>
            </a:r>
          </a:p>
        </p:txBody>
      </p:sp>
      <p:sp>
        <p:nvSpPr>
          <p:cNvPr id="8" name="Callout: Bent Line 7">
            <a:extLst>
              <a:ext uri="{FF2B5EF4-FFF2-40B4-BE49-F238E27FC236}">
                <a16:creationId xmlns:a16="http://schemas.microsoft.com/office/drawing/2014/main" id="{11BE6DA3-B306-4D45-8900-AF4382A67017}"/>
              </a:ext>
            </a:extLst>
          </p:cNvPr>
          <p:cNvSpPr/>
          <p:nvPr/>
        </p:nvSpPr>
        <p:spPr>
          <a:xfrm rot="10800000" flipV="1">
            <a:off x="306917" y="2168540"/>
            <a:ext cx="1270000" cy="280949"/>
          </a:xfrm>
          <a:prstGeom prst="borderCallout2">
            <a:avLst>
              <a:gd name="adj1" fmla="val 18750"/>
              <a:gd name="adj2" fmla="val -8333"/>
              <a:gd name="adj3" fmla="val 18750"/>
              <a:gd name="adj4" fmla="val -16667"/>
              <a:gd name="adj5" fmla="val -137408"/>
              <a:gd name="adj6" fmla="val -46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1400" dirty="0">
                <a:solidFill>
                  <a:prstClr val="white"/>
                </a:solidFill>
                <a:latin typeface="Calibri" panose="020F0502020204030204"/>
              </a:rPr>
              <a:t>Content</a:t>
            </a:r>
          </a:p>
        </p:txBody>
      </p:sp>
    </p:spTree>
    <p:custDataLst>
      <p:tags r:id="rId1"/>
    </p:custDataLst>
    <p:extLst>
      <p:ext uri="{BB962C8B-B14F-4D97-AF65-F5344CB8AC3E}">
        <p14:creationId xmlns:p14="http://schemas.microsoft.com/office/powerpoint/2010/main" val="3646019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12CE-ECA1-4D1F-90CE-2A9B42BCFE3E}"/>
              </a:ext>
            </a:extLst>
          </p:cNvPr>
          <p:cNvSpPr>
            <a:spLocks noGrp="1"/>
          </p:cNvSpPr>
          <p:nvPr>
            <p:ph type="title"/>
          </p:nvPr>
        </p:nvSpPr>
        <p:spPr>
          <a:xfrm>
            <a:off x="134596" y="327793"/>
            <a:ext cx="7866404" cy="857250"/>
          </a:xfrm>
        </p:spPr>
        <p:txBody>
          <a:bodyPr>
            <a:noAutofit/>
          </a:bodyPr>
          <a:lstStyle/>
          <a:p>
            <a:r>
              <a:rPr lang="en-US" sz="3200" dirty="0">
                <a:cs typeface="+mj-cs"/>
              </a:rPr>
              <a:t>Task Rubric Development Process</a:t>
            </a:r>
          </a:p>
        </p:txBody>
      </p:sp>
      <p:grpSp>
        <p:nvGrpSpPr>
          <p:cNvPr id="21" name="Group 20">
            <a:extLst>
              <a:ext uri="{FF2B5EF4-FFF2-40B4-BE49-F238E27FC236}">
                <a16:creationId xmlns:a16="http://schemas.microsoft.com/office/drawing/2014/main" id="{D1020B38-174D-4FB8-8E19-3B2C643C7B05}"/>
              </a:ext>
            </a:extLst>
          </p:cNvPr>
          <p:cNvGrpSpPr/>
          <p:nvPr/>
        </p:nvGrpSpPr>
        <p:grpSpPr>
          <a:xfrm>
            <a:off x="1424010" y="1570164"/>
            <a:ext cx="5624490" cy="927884"/>
            <a:chOff x="234595" y="838043"/>
            <a:chExt cx="7517199" cy="1237178"/>
          </a:xfrm>
        </p:grpSpPr>
        <p:sp>
          <p:nvSpPr>
            <p:cNvPr id="7" name="Freeform: Shape 6">
              <a:extLst>
                <a:ext uri="{FF2B5EF4-FFF2-40B4-BE49-F238E27FC236}">
                  <a16:creationId xmlns:a16="http://schemas.microsoft.com/office/drawing/2014/main" id="{CF2FF12D-0D75-4464-B60E-E932050C73F1}"/>
                </a:ext>
              </a:extLst>
            </p:cNvPr>
            <p:cNvSpPr/>
            <p:nvPr/>
          </p:nvSpPr>
          <p:spPr>
            <a:xfrm>
              <a:off x="234595" y="842259"/>
              <a:ext cx="1606521" cy="1232962"/>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327940" rIns="4286" bIns="327938" numCol="1" spcCol="1270" anchor="ctr" anchorCtr="0">
              <a:noAutofit/>
            </a:bodyPr>
            <a:lstStyle/>
            <a:p>
              <a:pPr algn="ctr" defTabSz="300038">
                <a:lnSpc>
                  <a:spcPct val="90000"/>
                </a:lnSpc>
                <a:spcBef>
                  <a:spcPct val="0"/>
                </a:spcBef>
                <a:spcAft>
                  <a:spcPct val="35000"/>
                </a:spcAft>
              </a:pPr>
              <a:r>
                <a:rPr lang="en-US" dirty="0">
                  <a:solidFill>
                    <a:prstClr val="white"/>
                  </a:solidFill>
                  <a:latin typeface="Calibri" panose="020F0502020204030204"/>
                </a:rPr>
                <a:t>Step 1</a:t>
              </a:r>
            </a:p>
          </p:txBody>
        </p:sp>
        <p:sp>
          <p:nvSpPr>
            <p:cNvPr id="10" name="Freeform: Shape 9">
              <a:extLst>
                <a:ext uri="{FF2B5EF4-FFF2-40B4-BE49-F238E27FC236}">
                  <a16:creationId xmlns:a16="http://schemas.microsoft.com/office/drawing/2014/main" id="{DE9B31CA-24BD-415B-A629-39B761CE70E6}"/>
                </a:ext>
              </a:extLst>
            </p:cNvPr>
            <p:cNvSpPr/>
            <p:nvPr/>
          </p:nvSpPr>
          <p:spPr>
            <a:xfrm>
              <a:off x="1841116" y="838043"/>
              <a:ext cx="5910678" cy="801846"/>
            </a:xfrm>
            <a:custGeom>
              <a:avLst/>
              <a:gdLst>
                <a:gd name="connsiteX0" fmla="*/ 133644 w 801846"/>
                <a:gd name="connsiteY0" fmla="*/ 0 h 7811736"/>
                <a:gd name="connsiteX1" fmla="*/ 668202 w 801846"/>
                <a:gd name="connsiteY1" fmla="*/ 0 h 7811736"/>
                <a:gd name="connsiteX2" fmla="*/ 801846 w 801846"/>
                <a:gd name="connsiteY2" fmla="*/ 133644 h 7811736"/>
                <a:gd name="connsiteX3" fmla="*/ 801846 w 801846"/>
                <a:gd name="connsiteY3" fmla="*/ 7811736 h 7811736"/>
                <a:gd name="connsiteX4" fmla="*/ 801846 w 801846"/>
                <a:gd name="connsiteY4" fmla="*/ 7811736 h 7811736"/>
                <a:gd name="connsiteX5" fmla="*/ 0 w 801846"/>
                <a:gd name="connsiteY5" fmla="*/ 7811736 h 7811736"/>
                <a:gd name="connsiteX6" fmla="*/ 0 w 801846"/>
                <a:gd name="connsiteY6" fmla="*/ 7811736 h 7811736"/>
                <a:gd name="connsiteX7" fmla="*/ 0 w 801846"/>
                <a:gd name="connsiteY7" fmla="*/ 133644 h 7811736"/>
                <a:gd name="connsiteX8" fmla="*/ 133644 w 801846"/>
                <a:gd name="connsiteY8" fmla="*/ 0 h 781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846" h="7811736">
                  <a:moveTo>
                    <a:pt x="801846" y="1301985"/>
                  </a:moveTo>
                  <a:lnTo>
                    <a:pt x="801846" y="6509751"/>
                  </a:lnTo>
                  <a:cubicBezTo>
                    <a:pt x="801846" y="7228822"/>
                    <a:pt x="795704" y="7811736"/>
                    <a:pt x="788128" y="7811736"/>
                  </a:cubicBezTo>
                  <a:lnTo>
                    <a:pt x="0" y="7811736"/>
                  </a:lnTo>
                  <a:lnTo>
                    <a:pt x="0" y="7811736"/>
                  </a:lnTo>
                  <a:lnTo>
                    <a:pt x="0" y="0"/>
                  </a:lnTo>
                  <a:lnTo>
                    <a:pt x="0" y="0"/>
                  </a:lnTo>
                  <a:lnTo>
                    <a:pt x="788128" y="0"/>
                  </a:lnTo>
                  <a:cubicBezTo>
                    <a:pt x="795704" y="0"/>
                    <a:pt x="801846" y="582914"/>
                    <a:pt x="801846" y="130198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675" tIns="34595" rIns="34595" bIns="34597" numCol="1" spcCol="1270" anchor="ctr" anchorCtr="0">
              <a:noAutofit/>
            </a:bodyPr>
            <a:lstStyle/>
            <a:p>
              <a:pPr marL="128588" lvl="1" indent="-128588" defTabSz="366713">
                <a:lnSpc>
                  <a:spcPct val="90000"/>
                </a:lnSpc>
                <a:spcBef>
                  <a:spcPct val="0"/>
                </a:spcBef>
                <a:spcAft>
                  <a:spcPct val="15000"/>
                </a:spcAft>
                <a:buFont typeface="Arial" panose="020B0604020202020204" pitchFamily="34" charset="0"/>
                <a:buChar char="•"/>
              </a:pPr>
              <a:r>
                <a:rPr lang="en-US" dirty="0">
                  <a:solidFill>
                    <a:prstClr val="black">
                      <a:hueOff val="0"/>
                      <a:satOff val="0"/>
                      <a:lumOff val="0"/>
                      <a:alphaOff val="0"/>
                    </a:prstClr>
                  </a:solidFill>
                  <a:latin typeface="Calibri" panose="020F0502020204030204"/>
                </a:rPr>
                <a:t>Key Considerations for Task Development</a:t>
              </a:r>
            </a:p>
          </p:txBody>
        </p:sp>
      </p:grpSp>
      <p:grpSp>
        <p:nvGrpSpPr>
          <p:cNvPr id="22" name="Group 21">
            <a:extLst>
              <a:ext uri="{FF2B5EF4-FFF2-40B4-BE49-F238E27FC236}">
                <a16:creationId xmlns:a16="http://schemas.microsoft.com/office/drawing/2014/main" id="{19BDE0FD-5A17-41BF-9447-C89F5F9CA3B3}"/>
              </a:ext>
            </a:extLst>
          </p:cNvPr>
          <p:cNvGrpSpPr/>
          <p:nvPr/>
        </p:nvGrpSpPr>
        <p:grpSpPr>
          <a:xfrm>
            <a:off x="1424010" y="2467725"/>
            <a:ext cx="5620426" cy="924721"/>
            <a:chOff x="234595" y="1961161"/>
            <a:chExt cx="7493900" cy="1232961"/>
          </a:xfrm>
        </p:grpSpPr>
        <p:sp>
          <p:nvSpPr>
            <p:cNvPr id="12" name="Freeform: Shape 11">
              <a:extLst>
                <a:ext uri="{FF2B5EF4-FFF2-40B4-BE49-F238E27FC236}">
                  <a16:creationId xmlns:a16="http://schemas.microsoft.com/office/drawing/2014/main" id="{64B7213C-2140-491E-B2BD-4692708D6600}"/>
                </a:ext>
              </a:extLst>
            </p:cNvPr>
            <p:cNvSpPr/>
            <p:nvPr/>
          </p:nvSpPr>
          <p:spPr>
            <a:xfrm>
              <a:off x="234595" y="1961161"/>
              <a:ext cx="1597283" cy="123296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327939" rIns="4286" bIns="327938" numCol="1" spcCol="1270" anchor="t" anchorCtr="0">
              <a:noAutofit/>
            </a:bodyPr>
            <a:lstStyle/>
            <a:p>
              <a:pPr algn="ctr" defTabSz="300038">
                <a:lnSpc>
                  <a:spcPct val="90000"/>
                </a:lnSpc>
                <a:spcBef>
                  <a:spcPct val="0"/>
                </a:spcBef>
                <a:spcAft>
                  <a:spcPct val="35000"/>
                </a:spcAft>
              </a:pPr>
              <a:r>
                <a:rPr lang="en-US" dirty="0">
                  <a:solidFill>
                    <a:prstClr val="white"/>
                  </a:solidFill>
                  <a:latin typeface="Calibri" panose="020F0502020204030204"/>
                </a:rPr>
                <a:t>Step 2. </a:t>
              </a:r>
            </a:p>
          </p:txBody>
        </p:sp>
        <p:sp>
          <p:nvSpPr>
            <p:cNvPr id="14" name="Freeform: Shape 13">
              <a:extLst>
                <a:ext uri="{FF2B5EF4-FFF2-40B4-BE49-F238E27FC236}">
                  <a16:creationId xmlns:a16="http://schemas.microsoft.com/office/drawing/2014/main" id="{8E5419CB-503F-4711-92E3-DAC0459423D2}"/>
                </a:ext>
              </a:extLst>
            </p:cNvPr>
            <p:cNvSpPr/>
            <p:nvPr/>
          </p:nvSpPr>
          <p:spPr>
            <a:xfrm>
              <a:off x="1831876" y="1964334"/>
              <a:ext cx="5896619" cy="799233"/>
            </a:xfrm>
            <a:custGeom>
              <a:avLst/>
              <a:gdLst>
                <a:gd name="connsiteX0" fmla="*/ 133574 w 801425"/>
                <a:gd name="connsiteY0" fmla="*/ 0 h 7811736"/>
                <a:gd name="connsiteX1" fmla="*/ 667851 w 801425"/>
                <a:gd name="connsiteY1" fmla="*/ 0 h 7811736"/>
                <a:gd name="connsiteX2" fmla="*/ 801425 w 801425"/>
                <a:gd name="connsiteY2" fmla="*/ 133574 h 7811736"/>
                <a:gd name="connsiteX3" fmla="*/ 801425 w 801425"/>
                <a:gd name="connsiteY3" fmla="*/ 7811736 h 7811736"/>
                <a:gd name="connsiteX4" fmla="*/ 801425 w 801425"/>
                <a:gd name="connsiteY4" fmla="*/ 7811736 h 7811736"/>
                <a:gd name="connsiteX5" fmla="*/ 0 w 801425"/>
                <a:gd name="connsiteY5" fmla="*/ 7811736 h 7811736"/>
                <a:gd name="connsiteX6" fmla="*/ 0 w 801425"/>
                <a:gd name="connsiteY6" fmla="*/ 7811736 h 7811736"/>
                <a:gd name="connsiteX7" fmla="*/ 0 w 801425"/>
                <a:gd name="connsiteY7" fmla="*/ 133574 h 7811736"/>
                <a:gd name="connsiteX8" fmla="*/ 133574 w 801425"/>
                <a:gd name="connsiteY8" fmla="*/ 0 h 781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425" h="7811736">
                  <a:moveTo>
                    <a:pt x="801425" y="1301990"/>
                  </a:moveTo>
                  <a:lnTo>
                    <a:pt x="801425" y="6509746"/>
                  </a:lnTo>
                  <a:cubicBezTo>
                    <a:pt x="801425" y="7228814"/>
                    <a:pt x="795290" y="7811731"/>
                    <a:pt x="787721" y="7811731"/>
                  </a:cubicBezTo>
                  <a:lnTo>
                    <a:pt x="0" y="7811731"/>
                  </a:lnTo>
                  <a:lnTo>
                    <a:pt x="0" y="7811731"/>
                  </a:lnTo>
                  <a:lnTo>
                    <a:pt x="0" y="5"/>
                  </a:lnTo>
                  <a:lnTo>
                    <a:pt x="0" y="5"/>
                  </a:lnTo>
                  <a:lnTo>
                    <a:pt x="787721" y="5"/>
                  </a:lnTo>
                  <a:cubicBezTo>
                    <a:pt x="795290" y="5"/>
                    <a:pt x="801425" y="582922"/>
                    <a:pt x="801425" y="130199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675" tIns="34580" rIns="34580" bIns="34581" numCol="1" spcCol="1270" anchor="ctr" anchorCtr="0">
              <a:noAutofit/>
            </a:bodyPr>
            <a:lstStyle/>
            <a:p>
              <a:pPr marL="128588" lvl="1" indent="-128588" defTabSz="366713">
                <a:lnSpc>
                  <a:spcPct val="90000"/>
                </a:lnSpc>
                <a:spcBef>
                  <a:spcPct val="0"/>
                </a:spcBef>
                <a:spcAft>
                  <a:spcPct val="15000"/>
                </a:spcAft>
                <a:buFont typeface="Arial" panose="020B0604020202020204" pitchFamily="34" charset="0"/>
                <a:buChar char="•"/>
              </a:pPr>
              <a:r>
                <a:rPr lang="en-US" dirty="0">
                  <a:solidFill>
                    <a:prstClr val="black">
                      <a:hueOff val="0"/>
                      <a:satOff val="0"/>
                      <a:lumOff val="0"/>
                      <a:alphaOff val="0"/>
                    </a:prstClr>
                  </a:solidFill>
                  <a:latin typeface="Calibri" panose="020F0502020204030204"/>
                </a:rPr>
                <a:t>Questions to Guide Rubric Development</a:t>
              </a:r>
            </a:p>
          </p:txBody>
        </p:sp>
      </p:grpSp>
      <p:grpSp>
        <p:nvGrpSpPr>
          <p:cNvPr id="23" name="Group 22">
            <a:extLst>
              <a:ext uri="{FF2B5EF4-FFF2-40B4-BE49-F238E27FC236}">
                <a16:creationId xmlns:a16="http://schemas.microsoft.com/office/drawing/2014/main" id="{FD1CE23F-12E2-448E-87EC-411E1BAA42E7}"/>
              </a:ext>
            </a:extLst>
          </p:cNvPr>
          <p:cNvGrpSpPr/>
          <p:nvPr/>
        </p:nvGrpSpPr>
        <p:grpSpPr>
          <a:xfrm>
            <a:off x="1424010" y="3368086"/>
            <a:ext cx="5618953" cy="974418"/>
            <a:chOff x="234595" y="3079644"/>
            <a:chExt cx="7491937" cy="1299223"/>
          </a:xfrm>
        </p:grpSpPr>
        <p:sp>
          <p:nvSpPr>
            <p:cNvPr id="15" name="Freeform: Shape 14">
              <a:extLst>
                <a:ext uri="{FF2B5EF4-FFF2-40B4-BE49-F238E27FC236}">
                  <a16:creationId xmlns:a16="http://schemas.microsoft.com/office/drawing/2014/main" id="{B1D3BC75-4B12-4491-8D9F-38B8682129EB}"/>
                </a:ext>
              </a:extLst>
            </p:cNvPr>
            <p:cNvSpPr/>
            <p:nvPr/>
          </p:nvSpPr>
          <p:spPr>
            <a:xfrm>
              <a:off x="234595" y="3079644"/>
              <a:ext cx="1597283" cy="1299223"/>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411480" rIns="4286" bIns="327938" numCol="1" spcCol="1270" anchor="t" anchorCtr="0">
              <a:noAutofit/>
            </a:bodyPr>
            <a:lstStyle/>
            <a:p>
              <a:pPr algn="ctr" defTabSz="300038">
                <a:lnSpc>
                  <a:spcPct val="90000"/>
                </a:lnSpc>
                <a:spcBef>
                  <a:spcPct val="0"/>
                </a:spcBef>
                <a:spcAft>
                  <a:spcPct val="35000"/>
                </a:spcAft>
              </a:pPr>
              <a:r>
                <a:rPr lang="en-US" dirty="0">
                  <a:solidFill>
                    <a:prstClr val="white"/>
                  </a:solidFill>
                  <a:latin typeface="Calibri" panose="020F0502020204030204"/>
                </a:rPr>
                <a:t>Step 3.</a:t>
              </a:r>
            </a:p>
          </p:txBody>
        </p:sp>
        <p:sp>
          <p:nvSpPr>
            <p:cNvPr id="16" name="Freeform: Shape 15">
              <a:extLst>
                <a:ext uri="{FF2B5EF4-FFF2-40B4-BE49-F238E27FC236}">
                  <a16:creationId xmlns:a16="http://schemas.microsoft.com/office/drawing/2014/main" id="{6D376163-A359-42E9-B321-898041AAA8FA}"/>
                </a:ext>
              </a:extLst>
            </p:cNvPr>
            <p:cNvSpPr/>
            <p:nvPr/>
          </p:nvSpPr>
          <p:spPr>
            <a:xfrm>
              <a:off x="1829914" y="3090144"/>
              <a:ext cx="5896618" cy="799233"/>
            </a:xfrm>
            <a:custGeom>
              <a:avLst/>
              <a:gdLst>
                <a:gd name="connsiteX0" fmla="*/ 155521 w 933107"/>
                <a:gd name="connsiteY0" fmla="*/ 0 h 7811736"/>
                <a:gd name="connsiteX1" fmla="*/ 777586 w 933107"/>
                <a:gd name="connsiteY1" fmla="*/ 0 h 7811736"/>
                <a:gd name="connsiteX2" fmla="*/ 933107 w 933107"/>
                <a:gd name="connsiteY2" fmla="*/ 155521 h 7811736"/>
                <a:gd name="connsiteX3" fmla="*/ 933107 w 933107"/>
                <a:gd name="connsiteY3" fmla="*/ 7811736 h 7811736"/>
                <a:gd name="connsiteX4" fmla="*/ 933107 w 933107"/>
                <a:gd name="connsiteY4" fmla="*/ 7811736 h 7811736"/>
                <a:gd name="connsiteX5" fmla="*/ 0 w 933107"/>
                <a:gd name="connsiteY5" fmla="*/ 7811736 h 7811736"/>
                <a:gd name="connsiteX6" fmla="*/ 0 w 933107"/>
                <a:gd name="connsiteY6" fmla="*/ 7811736 h 7811736"/>
                <a:gd name="connsiteX7" fmla="*/ 0 w 933107"/>
                <a:gd name="connsiteY7" fmla="*/ 155521 h 7811736"/>
                <a:gd name="connsiteX8" fmla="*/ 155521 w 933107"/>
                <a:gd name="connsiteY8" fmla="*/ 0 h 781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107" h="7811736">
                  <a:moveTo>
                    <a:pt x="933107" y="1301985"/>
                  </a:moveTo>
                  <a:lnTo>
                    <a:pt x="933107" y="6509751"/>
                  </a:lnTo>
                  <a:cubicBezTo>
                    <a:pt x="933107" y="7228816"/>
                    <a:pt x="924790" y="7811732"/>
                    <a:pt x="914530" y="7811732"/>
                  </a:cubicBezTo>
                  <a:lnTo>
                    <a:pt x="0" y="7811732"/>
                  </a:lnTo>
                  <a:lnTo>
                    <a:pt x="0" y="7811732"/>
                  </a:lnTo>
                  <a:lnTo>
                    <a:pt x="0" y="4"/>
                  </a:lnTo>
                  <a:lnTo>
                    <a:pt x="0" y="4"/>
                  </a:lnTo>
                  <a:lnTo>
                    <a:pt x="914530" y="4"/>
                  </a:lnTo>
                  <a:cubicBezTo>
                    <a:pt x="924790" y="4"/>
                    <a:pt x="933107" y="582920"/>
                    <a:pt x="933107" y="1301985"/>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675" tIns="39402" rIns="39402" bIns="39403" numCol="1" spcCol="1270" anchor="ctr" anchorCtr="0">
              <a:noAutofit/>
            </a:bodyPr>
            <a:lstStyle/>
            <a:p>
              <a:pPr marL="128588" lvl="1" indent="-128588" defTabSz="366713">
                <a:lnSpc>
                  <a:spcPct val="90000"/>
                </a:lnSpc>
                <a:spcBef>
                  <a:spcPct val="0"/>
                </a:spcBef>
                <a:spcAft>
                  <a:spcPct val="15000"/>
                </a:spcAft>
                <a:buFont typeface="Arial" panose="020B0604020202020204" pitchFamily="34" charset="0"/>
                <a:buChar char="•"/>
              </a:pPr>
              <a:r>
                <a:rPr lang="en-US" dirty="0">
                  <a:solidFill>
                    <a:prstClr val="black">
                      <a:hueOff val="0"/>
                      <a:satOff val="0"/>
                      <a:lumOff val="0"/>
                      <a:alphaOff val="0"/>
                    </a:prstClr>
                  </a:solidFill>
                  <a:latin typeface="Calibri" panose="020F0502020204030204"/>
                </a:rPr>
                <a:t>Defining Criteria for “3” and “0” Point Responses</a:t>
              </a:r>
            </a:p>
          </p:txBody>
        </p:sp>
      </p:grpSp>
      <p:grpSp>
        <p:nvGrpSpPr>
          <p:cNvPr id="24" name="Group 23">
            <a:extLst>
              <a:ext uri="{FF2B5EF4-FFF2-40B4-BE49-F238E27FC236}">
                <a16:creationId xmlns:a16="http://schemas.microsoft.com/office/drawing/2014/main" id="{4DD0547E-FBAC-4F1D-A123-110CACCEE17E}"/>
              </a:ext>
            </a:extLst>
          </p:cNvPr>
          <p:cNvGrpSpPr/>
          <p:nvPr/>
        </p:nvGrpSpPr>
        <p:grpSpPr>
          <a:xfrm>
            <a:off x="1424746" y="4311901"/>
            <a:ext cx="5618216" cy="932554"/>
            <a:chOff x="234594" y="4254361"/>
            <a:chExt cx="7490954" cy="1243405"/>
          </a:xfrm>
        </p:grpSpPr>
        <p:sp>
          <p:nvSpPr>
            <p:cNvPr id="17" name="Freeform: Shape 16">
              <a:extLst>
                <a:ext uri="{FF2B5EF4-FFF2-40B4-BE49-F238E27FC236}">
                  <a16:creationId xmlns:a16="http://schemas.microsoft.com/office/drawing/2014/main" id="{5DDBF14A-C741-437D-936A-C987847E6496}"/>
                </a:ext>
              </a:extLst>
            </p:cNvPr>
            <p:cNvSpPr/>
            <p:nvPr/>
          </p:nvSpPr>
          <p:spPr>
            <a:xfrm>
              <a:off x="234594" y="4264805"/>
              <a:ext cx="1595318" cy="123296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327939" rIns="4286" bIns="327938" numCol="1" spcCol="1270" anchor="t" anchorCtr="0">
              <a:noAutofit/>
            </a:bodyPr>
            <a:lstStyle/>
            <a:p>
              <a:pPr algn="ctr" defTabSz="300038">
                <a:lnSpc>
                  <a:spcPct val="90000"/>
                </a:lnSpc>
                <a:spcBef>
                  <a:spcPct val="0"/>
                </a:spcBef>
                <a:spcAft>
                  <a:spcPct val="35000"/>
                </a:spcAft>
              </a:pPr>
              <a:r>
                <a:rPr lang="en-US" dirty="0">
                  <a:solidFill>
                    <a:prstClr val="white"/>
                  </a:solidFill>
                  <a:latin typeface="Calibri" panose="020F0502020204030204"/>
                </a:rPr>
                <a:t>Step 4. </a:t>
              </a:r>
            </a:p>
          </p:txBody>
        </p:sp>
        <p:sp>
          <p:nvSpPr>
            <p:cNvPr id="18" name="Freeform: Shape 17">
              <a:extLst>
                <a:ext uri="{FF2B5EF4-FFF2-40B4-BE49-F238E27FC236}">
                  <a16:creationId xmlns:a16="http://schemas.microsoft.com/office/drawing/2014/main" id="{511C5A8E-FE98-4FBF-94FA-84B11E1995C1}"/>
                </a:ext>
              </a:extLst>
            </p:cNvPr>
            <p:cNvSpPr/>
            <p:nvPr/>
          </p:nvSpPr>
          <p:spPr>
            <a:xfrm>
              <a:off x="1828930" y="4254361"/>
              <a:ext cx="5896618" cy="801426"/>
            </a:xfrm>
            <a:custGeom>
              <a:avLst/>
              <a:gdLst>
                <a:gd name="connsiteX0" fmla="*/ 133574 w 801425"/>
                <a:gd name="connsiteY0" fmla="*/ 0 h 7811736"/>
                <a:gd name="connsiteX1" fmla="*/ 667851 w 801425"/>
                <a:gd name="connsiteY1" fmla="*/ 0 h 7811736"/>
                <a:gd name="connsiteX2" fmla="*/ 801425 w 801425"/>
                <a:gd name="connsiteY2" fmla="*/ 133574 h 7811736"/>
                <a:gd name="connsiteX3" fmla="*/ 801425 w 801425"/>
                <a:gd name="connsiteY3" fmla="*/ 7811736 h 7811736"/>
                <a:gd name="connsiteX4" fmla="*/ 801425 w 801425"/>
                <a:gd name="connsiteY4" fmla="*/ 7811736 h 7811736"/>
                <a:gd name="connsiteX5" fmla="*/ 0 w 801425"/>
                <a:gd name="connsiteY5" fmla="*/ 7811736 h 7811736"/>
                <a:gd name="connsiteX6" fmla="*/ 0 w 801425"/>
                <a:gd name="connsiteY6" fmla="*/ 7811736 h 7811736"/>
                <a:gd name="connsiteX7" fmla="*/ 0 w 801425"/>
                <a:gd name="connsiteY7" fmla="*/ 133574 h 7811736"/>
                <a:gd name="connsiteX8" fmla="*/ 133574 w 801425"/>
                <a:gd name="connsiteY8" fmla="*/ 0 h 781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425" h="7811736">
                  <a:moveTo>
                    <a:pt x="801425" y="1301990"/>
                  </a:moveTo>
                  <a:lnTo>
                    <a:pt x="801425" y="6509746"/>
                  </a:lnTo>
                  <a:cubicBezTo>
                    <a:pt x="801425" y="7228814"/>
                    <a:pt x="795290" y="7811731"/>
                    <a:pt x="787721" y="7811731"/>
                  </a:cubicBezTo>
                  <a:lnTo>
                    <a:pt x="0" y="7811731"/>
                  </a:lnTo>
                  <a:lnTo>
                    <a:pt x="0" y="7811731"/>
                  </a:lnTo>
                  <a:lnTo>
                    <a:pt x="0" y="5"/>
                  </a:lnTo>
                  <a:lnTo>
                    <a:pt x="0" y="5"/>
                  </a:lnTo>
                  <a:lnTo>
                    <a:pt x="787721" y="5"/>
                  </a:lnTo>
                  <a:cubicBezTo>
                    <a:pt x="795290" y="5"/>
                    <a:pt x="801425" y="582922"/>
                    <a:pt x="801425" y="130199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675" tIns="34580" rIns="34580" bIns="34581" numCol="1" spcCol="1270" anchor="ctr" anchorCtr="0">
              <a:noAutofit/>
            </a:bodyPr>
            <a:lstStyle/>
            <a:p>
              <a:pPr marL="128588" lvl="1" indent="-128588" defTabSz="366713">
                <a:lnSpc>
                  <a:spcPct val="90000"/>
                </a:lnSpc>
                <a:spcBef>
                  <a:spcPct val="0"/>
                </a:spcBef>
                <a:spcAft>
                  <a:spcPct val="15000"/>
                </a:spcAft>
                <a:buFont typeface="Arial" panose="020B0604020202020204" pitchFamily="34" charset="0"/>
                <a:buChar char="•"/>
              </a:pPr>
              <a:r>
                <a:rPr lang="en-US" dirty="0">
                  <a:solidFill>
                    <a:prstClr val="black">
                      <a:hueOff val="0"/>
                      <a:satOff val="0"/>
                      <a:lumOff val="0"/>
                      <a:alphaOff val="0"/>
                    </a:prstClr>
                  </a:solidFill>
                  <a:latin typeface="Calibri" panose="020F0502020204030204"/>
                </a:rPr>
                <a:t>Defining Criteria for “2” and “1” Point Responses</a:t>
              </a:r>
            </a:p>
          </p:txBody>
        </p:sp>
      </p:grpSp>
      <p:grpSp>
        <p:nvGrpSpPr>
          <p:cNvPr id="25" name="Group 24">
            <a:extLst>
              <a:ext uri="{FF2B5EF4-FFF2-40B4-BE49-F238E27FC236}">
                <a16:creationId xmlns:a16="http://schemas.microsoft.com/office/drawing/2014/main" id="{C6DB7639-D0AD-4930-B2EA-42E759C9ECE0}"/>
              </a:ext>
            </a:extLst>
          </p:cNvPr>
          <p:cNvGrpSpPr/>
          <p:nvPr/>
        </p:nvGrpSpPr>
        <p:grpSpPr>
          <a:xfrm>
            <a:off x="1424747" y="5165819"/>
            <a:ext cx="5618215" cy="924721"/>
            <a:chOff x="234595" y="5383706"/>
            <a:chExt cx="7490953" cy="1232961"/>
          </a:xfrm>
        </p:grpSpPr>
        <p:sp>
          <p:nvSpPr>
            <p:cNvPr id="19" name="Freeform: Shape 18">
              <a:extLst>
                <a:ext uri="{FF2B5EF4-FFF2-40B4-BE49-F238E27FC236}">
                  <a16:creationId xmlns:a16="http://schemas.microsoft.com/office/drawing/2014/main" id="{63220C3D-57B0-4F7E-8A0F-C3B21CB43925}"/>
                </a:ext>
              </a:extLst>
            </p:cNvPr>
            <p:cNvSpPr/>
            <p:nvPr/>
          </p:nvSpPr>
          <p:spPr>
            <a:xfrm>
              <a:off x="234595" y="5383706"/>
              <a:ext cx="1606519" cy="1232961"/>
            </a:xfrm>
            <a:custGeom>
              <a:avLst/>
              <a:gdLst>
                <a:gd name="connsiteX0" fmla="*/ 0 w 1232961"/>
                <a:gd name="connsiteY0" fmla="*/ 0 h 863073"/>
                <a:gd name="connsiteX1" fmla="*/ 801425 w 1232961"/>
                <a:gd name="connsiteY1" fmla="*/ 0 h 863073"/>
                <a:gd name="connsiteX2" fmla="*/ 1232961 w 1232961"/>
                <a:gd name="connsiteY2" fmla="*/ 431537 h 863073"/>
                <a:gd name="connsiteX3" fmla="*/ 801425 w 1232961"/>
                <a:gd name="connsiteY3" fmla="*/ 863073 h 863073"/>
                <a:gd name="connsiteX4" fmla="*/ 0 w 1232961"/>
                <a:gd name="connsiteY4" fmla="*/ 863073 h 863073"/>
                <a:gd name="connsiteX5" fmla="*/ 431537 w 1232961"/>
                <a:gd name="connsiteY5" fmla="*/ 431537 h 863073"/>
                <a:gd name="connsiteX6" fmla="*/ 0 w 1232961"/>
                <a:gd name="connsiteY6" fmla="*/ 0 h 86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961" h="863073">
                  <a:moveTo>
                    <a:pt x="1232960" y="0"/>
                  </a:moveTo>
                  <a:lnTo>
                    <a:pt x="1232960" y="560998"/>
                  </a:lnTo>
                  <a:lnTo>
                    <a:pt x="616480" y="863073"/>
                  </a:lnTo>
                  <a:lnTo>
                    <a:pt x="1" y="560998"/>
                  </a:lnTo>
                  <a:lnTo>
                    <a:pt x="1" y="0"/>
                  </a:lnTo>
                  <a:lnTo>
                    <a:pt x="616480" y="302076"/>
                  </a:lnTo>
                  <a:lnTo>
                    <a:pt x="123296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7" tIns="327939" rIns="4286" bIns="327938" numCol="1" spcCol="1270" anchor="t" anchorCtr="0">
              <a:noAutofit/>
            </a:bodyPr>
            <a:lstStyle/>
            <a:p>
              <a:pPr algn="ctr" defTabSz="300038">
                <a:lnSpc>
                  <a:spcPct val="90000"/>
                </a:lnSpc>
                <a:spcBef>
                  <a:spcPct val="0"/>
                </a:spcBef>
              </a:pPr>
              <a:r>
                <a:rPr lang="en-US" dirty="0">
                  <a:solidFill>
                    <a:prstClr val="white"/>
                  </a:solidFill>
                  <a:latin typeface="Calibri" panose="020F0502020204030204"/>
                </a:rPr>
                <a:t>Step 5</a:t>
              </a:r>
            </a:p>
          </p:txBody>
        </p:sp>
        <p:sp>
          <p:nvSpPr>
            <p:cNvPr id="20" name="Freeform: Shape 19">
              <a:extLst>
                <a:ext uri="{FF2B5EF4-FFF2-40B4-BE49-F238E27FC236}">
                  <a16:creationId xmlns:a16="http://schemas.microsoft.com/office/drawing/2014/main" id="{CB8F299B-0E67-4B9B-9EA1-65B1F3D7BD13}"/>
                </a:ext>
              </a:extLst>
            </p:cNvPr>
            <p:cNvSpPr/>
            <p:nvPr/>
          </p:nvSpPr>
          <p:spPr>
            <a:xfrm>
              <a:off x="1828930" y="5394605"/>
              <a:ext cx="5896618" cy="801427"/>
            </a:xfrm>
            <a:custGeom>
              <a:avLst/>
              <a:gdLst>
                <a:gd name="connsiteX0" fmla="*/ 133574 w 801425"/>
                <a:gd name="connsiteY0" fmla="*/ 0 h 7811736"/>
                <a:gd name="connsiteX1" fmla="*/ 667851 w 801425"/>
                <a:gd name="connsiteY1" fmla="*/ 0 h 7811736"/>
                <a:gd name="connsiteX2" fmla="*/ 801425 w 801425"/>
                <a:gd name="connsiteY2" fmla="*/ 133574 h 7811736"/>
                <a:gd name="connsiteX3" fmla="*/ 801425 w 801425"/>
                <a:gd name="connsiteY3" fmla="*/ 7811736 h 7811736"/>
                <a:gd name="connsiteX4" fmla="*/ 801425 w 801425"/>
                <a:gd name="connsiteY4" fmla="*/ 7811736 h 7811736"/>
                <a:gd name="connsiteX5" fmla="*/ 0 w 801425"/>
                <a:gd name="connsiteY5" fmla="*/ 7811736 h 7811736"/>
                <a:gd name="connsiteX6" fmla="*/ 0 w 801425"/>
                <a:gd name="connsiteY6" fmla="*/ 7811736 h 7811736"/>
                <a:gd name="connsiteX7" fmla="*/ 0 w 801425"/>
                <a:gd name="connsiteY7" fmla="*/ 133574 h 7811736"/>
                <a:gd name="connsiteX8" fmla="*/ 133574 w 801425"/>
                <a:gd name="connsiteY8" fmla="*/ 0 h 781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425" h="7811736">
                  <a:moveTo>
                    <a:pt x="801425" y="1301990"/>
                  </a:moveTo>
                  <a:lnTo>
                    <a:pt x="801425" y="6509746"/>
                  </a:lnTo>
                  <a:cubicBezTo>
                    <a:pt x="801425" y="7228814"/>
                    <a:pt x="795290" y="7811731"/>
                    <a:pt x="787721" y="7811731"/>
                  </a:cubicBezTo>
                  <a:lnTo>
                    <a:pt x="0" y="7811731"/>
                  </a:lnTo>
                  <a:lnTo>
                    <a:pt x="0" y="7811731"/>
                  </a:lnTo>
                  <a:lnTo>
                    <a:pt x="0" y="5"/>
                  </a:lnTo>
                  <a:lnTo>
                    <a:pt x="0" y="5"/>
                  </a:lnTo>
                  <a:lnTo>
                    <a:pt x="787721" y="5"/>
                  </a:lnTo>
                  <a:cubicBezTo>
                    <a:pt x="795290" y="5"/>
                    <a:pt x="801425" y="582922"/>
                    <a:pt x="801425" y="130199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675" tIns="34580" rIns="34580" bIns="34581" numCol="1" spcCol="1270" anchor="ctr" anchorCtr="0">
              <a:noAutofit/>
            </a:bodyPr>
            <a:lstStyle/>
            <a:p>
              <a:pPr marL="128588" lvl="1" indent="-128588" defTabSz="366713">
                <a:lnSpc>
                  <a:spcPct val="90000"/>
                </a:lnSpc>
                <a:spcBef>
                  <a:spcPct val="0"/>
                </a:spcBef>
                <a:spcAft>
                  <a:spcPct val="15000"/>
                </a:spcAft>
                <a:buFont typeface="Arial" panose="020B0604020202020204" pitchFamily="34" charset="0"/>
                <a:buChar char="•"/>
              </a:pPr>
              <a:r>
                <a:rPr lang="en-US" dirty="0">
                  <a:solidFill>
                    <a:prstClr val="black">
                      <a:hueOff val="0"/>
                      <a:satOff val="0"/>
                      <a:lumOff val="0"/>
                      <a:alphaOff val="0"/>
                    </a:prstClr>
                  </a:solidFill>
                  <a:latin typeface="Calibri" panose="020F0502020204030204"/>
                </a:rPr>
                <a:t>Refinement of Criteria for All Score Points</a:t>
              </a:r>
            </a:p>
          </p:txBody>
        </p:sp>
      </p:grpSp>
    </p:spTree>
    <p:custDataLst>
      <p:tags r:id="rId1"/>
    </p:custDataLst>
    <p:extLst>
      <p:ext uri="{BB962C8B-B14F-4D97-AF65-F5344CB8AC3E}">
        <p14:creationId xmlns:p14="http://schemas.microsoft.com/office/powerpoint/2010/main" val="302076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402B1E-CCC2-4555-A2E6-3B464864F56D}"/>
              </a:ext>
            </a:extLst>
          </p:cNvPr>
          <p:cNvSpPr>
            <a:spLocks noGrp="1"/>
          </p:cNvSpPr>
          <p:nvPr>
            <p:ph type="title"/>
          </p:nvPr>
        </p:nvSpPr>
        <p:spPr>
          <a:xfrm>
            <a:off x="782723" y="809898"/>
            <a:ext cx="7457037" cy="1554480"/>
          </a:xfrm>
        </p:spPr>
        <p:txBody>
          <a:bodyPr anchor="ctr">
            <a:normAutofit/>
          </a:bodyPr>
          <a:lstStyle/>
          <a:p>
            <a:r>
              <a:rPr lang="en-US" dirty="0">
                <a:cs typeface="+mj-cs"/>
              </a:rPr>
              <a:t>Sample Task and Rubric for NGSS PE 5-ESS1-2</a:t>
            </a:r>
            <a:endParaRPr lang="en-US" dirty="0"/>
          </a:p>
        </p:txBody>
      </p:sp>
      <p:sp>
        <p:nvSpPr>
          <p:cNvPr id="3" name="Content Placeholder 2">
            <a:extLst>
              <a:ext uri="{FF2B5EF4-FFF2-40B4-BE49-F238E27FC236}">
                <a16:creationId xmlns:a16="http://schemas.microsoft.com/office/drawing/2014/main" id="{144656D7-1EDE-49FA-AB75-C2D9562DA7B8}"/>
              </a:ext>
            </a:extLst>
          </p:cNvPr>
          <p:cNvSpPr>
            <a:spLocks noGrp="1"/>
          </p:cNvSpPr>
          <p:nvPr>
            <p:ph idx="1"/>
          </p:nvPr>
        </p:nvSpPr>
        <p:spPr>
          <a:xfrm>
            <a:off x="783771" y="3017522"/>
            <a:ext cx="7455989" cy="3124658"/>
          </a:xfrm>
        </p:spPr>
        <p:txBody>
          <a:bodyPr anchor="ctr">
            <a:normAutofit/>
          </a:bodyPr>
          <a:lstStyle/>
          <a:p>
            <a:r>
              <a:rPr lang="en-US" sz="2000" b="1" dirty="0">
                <a:ea typeface="Times New Roman" panose="02020603050405020304" pitchFamily="18" charset="0"/>
              </a:rPr>
              <a:t>NGSS PE 5-ESS1-2 </a:t>
            </a:r>
            <a:r>
              <a:rPr lang="en-US" sz="2000" dirty="0">
                <a:ea typeface="Times New Roman" panose="02020603050405020304" pitchFamily="18" charset="0"/>
              </a:rPr>
              <a:t>Represent data in graphical displays to reveal patterns of daily changes in the length and direction of shadows, day and night, and the seasonal appearance of some stars in the night sky.</a:t>
            </a:r>
          </a:p>
          <a:p>
            <a:pPr lvl="1"/>
            <a:r>
              <a:rPr lang="en-US" sz="2000" b="1" dirty="0"/>
              <a:t>KSA1: </a:t>
            </a:r>
            <a:r>
              <a:rPr lang="en-US" sz="2000" dirty="0"/>
              <a:t>Represent data in graphical displays to reveal patterns of daily changes in the length and direction of shadows.</a:t>
            </a:r>
          </a:p>
          <a:p>
            <a:pPr lvl="1"/>
            <a:r>
              <a:rPr lang="en-US" sz="2000" b="1" dirty="0"/>
              <a:t>KSA6:</a:t>
            </a:r>
            <a:r>
              <a:rPr lang="en-US" sz="2000" dirty="0"/>
              <a:t> Use organized data to identify and describe relationships among data sets to reveal patterns of the orbit of Earth around the sun, the orbit of the moon around Earth, or the rotation of Earth about an axis between its North and South poles.</a:t>
            </a:r>
          </a:p>
          <a:p>
            <a:endParaRPr lang="en-US" sz="19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C00C965-3262-460F-8005-17BC9686F03F}"/>
              </a:ext>
            </a:extLst>
          </p:cNvPr>
          <p:cNvPicPr>
            <a:picLocks noChangeAspect="1"/>
          </p:cNvPicPr>
          <p:nvPr/>
        </p:nvPicPr>
        <p:blipFill>
          <a:blip r:embed="rId4"/>
          <a:stretch>
            <a:fillRect/>
          </a:stretch>
        </p:blipFill>
        <p:spPr>
          <a:xfrm>
            <a:off x="8076519" y="300446"/>
            <a:ext cx="809625" cy="800100"/>
          </a:xfrm>
          <a:prstGeom prst="rect">
            <a:avLst/>
          </a:prstGeom>
        </p:spPr>
      </p:pic>
    </p:spTree>
    <p:custDataLst>
      <p:tags r:id="rId1"/>
    </p:custDataLst>
    <p:extLst>
      <p:ext uri="{BB962C8B-B14F-4D97-AF65-F5344CB8AC3E}">
        <p14:creationId xmlns:p14="http://schemas.microsoft.com/office/powerpoint/2010/main" val="195005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DESIGN_ID_7_CUSTOM DESIGN" val="RkHjvXJf"/>
  <p:tag name="ARTICULATE_DESIGN_ID_2_CUSTOM DESIGN" val="ODG1pAzN"/>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 Light&amp;quot; IsBold=&amp;quot;1&amp;quot; IsItalic=&amp;quot;0&amp;quot; IsUnderline=&amp;quot;0&amp;quot; FontSize=&amp;quot;40&amp;quot;/&amp;gt;&amp;lt;Answer FontName=&amp;quot;Calibri&amp;quot; IsBold=&amp;quot;0&amp;quot; IsItalic=&amp;quot;0&amp;quot; IsUnderline=&amp;quot;0&amp;quot; FontSize=&amp;quot;18&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2&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2&quot;/&gt;&lt;property id=&quot;10123&quot; value=&quot;1&quot;/&gt;&lt;property id=&quot;10129&quot; value=&quot;1&quot;/&gt;&lt;property id=&quot;10130&quot; value=&quot;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14&quot;&gt;&lt;object type=&quot;10050&quot; unique_id=&quot;10015&quot;&gt;&lt;property id=&quot;10020&quot; value=&quot;2&quot;/&gt;&lt;property id=&quot;10102&quot; value=&quot;1&quot;/&gt;&lt;property id=&quot;10191&quot; value=&quot;-1&quot;/&gt;&lt;/object&gt;&lt;object type=&quot;10051&quot; unique_id=&quot;10016&quot;&gt;&lt;property id=&quot;10020&quot; value=&quot;2&quot;/&gt;&lt;property id=&quot;10102&quot; value=&quot;1&quot;/&gt;&lt;property id=&quot;10191&quot; value=&quot;-1&quot;/&gt;&lt;/object&gt;&lt;/object&gt;&lt;object type=&quot;10061&quot; unique_id=&quot;10013&quot;/&gt;&lt;/object&gt;&lt;/object&gt;&lt;/object&gt;"/>
  <p:tag name="MMPROD_NEXTUNIQUEID" val="10026"/>
  <p:tag name="ARTICULATE_DESIGN_ID_1_CUSTOM DESIGN" val="QzxV7QHo"/>
  <p:tag name="ARTICULATE_SLIDE_THUMBNAIL_REFRESH" val="1"/>
  <p:tag name="ARTICULATE_SLIDE_COUNT" val="33"/>
  <p:tag name="MMPROD_UIDATA" val="&lt;database version=&quot;11.0&quot;&gt;&lt;object type=&quot;1&quot; unique_id=&quot;10001&quot;&gt;&lt;object type=&quot;2&quot; unique_id=&quot;66791&quot;&gt;&lt;object type=&quot;3&quot; unique_id=&quot;175964&quot;&gt;&lt;property id=&quot;20148&quot; value=&quot;5&quot;/&gt;&lt;property id=&quot;20300&quot; value=&quot;Slide 1 - &amp;quot;Designing High- Quality Three-Dimensional Science Assessments for Classroom Use&amp;quot;&quot;/&gt;&lt;property id=&quot;20307&quot; value=&quot;1600&quot;/&gt;&lt;/object&gt;&lt;object type=&quot;3&quot; unique_id=&quot;175965&quot;&gt;&lt;property id=&quot;20148&quot; value=&quot;5&quot;/&gt;&lt;property id=&quot;20300&quot; value=&quot;Slide 2 - &amp;quot;Module 4.4: Purpose, Steps, and Guidelines for Rubric Development&amp;quot;&quot;/&gt;&lt;property id=&quot;20307&quot; value=&quot;1601&quot;/&gt;&lt;/object&gt;&lt;object type=&quot;3&quot; unique_id=&quot;201588&quot;&gt;&lt;property id=&quot;20148&quot; value=&quot;5&quot;/&gt;&lt;property id=&quot;20300&quot; value=&quot;Slide 3 - &amp;quot;Module 4.4 Outcomes&amp;quot;&quot;/&gt;&lt;property id=&quot;20307&quot; value=&quot;1608&quot;/&gt;&lt;/object&gt;&lt;object type=&quot;3&quot; unique_id=&quot;201589&quot;&gt;&lt;property id=&quot;20148&quot; value=&quot;5&quot;/&gt;&lt;property id=&quot;20300&quot; value=&quot;Slide 4 - &amp;quot;Continuing the Journey . . .&amp;quot;&quot;/&gt;&lt;property id=&quot;20307&quot; value=&quot;1603&quot;/&gt;&lt;/object&gt;&lt;object type=&quot;3&quot; unique_id=&quot;201590&quot;&gt;&lt;property id=&quot;20148&quot; value=&quot;5&quot;/&gt;&lt;property id=&quot;20300&quot; value=&quot;Slide 5 - &amp;quot;        Defining Terms: Task Rubrics&amp;quot;&quot;/&gt;&lt;property id=&quot;20307&quot; value=&quot;1683&quot;/&gt;&lt;/object&gt;&lt;object type=&quot;3&quot; unique_id=&quot;201591&quot;&gt;&lt;property id=&quot;20148&quot; value=&quot;5&quot;/&gt;&lt;property id=&quot;20300&quot; value=&quot;Slide 6 - &amp;quot;Purpose of Task Rubrics&amp;quot;&quot;/&gt;&lt;property id=&quot;20307&quot; value=&quot;1629&quot;/&gt;&lt;/object&gt;&lt;object type=&quot;3&quot; unique_id=&quot;201592&quot;&gt;&lt;property id=&quot;20148&quot; value=&quot;5&quot;/&gt;&lt;property id=&quot;20300&quot; value=&quot;Slide 7 - &amp;quot;Components of a Task Rubric:  Grade 5 Example&amp;quot;&quot;/&gt;&lt;property id=&quot;20307&quot; value=&quot;1385&quot;/&gt;&lt;/object&gt;&lt;object type=&quot;3&quot; unique_id=&quot;201593&quot;&gt;&lt;property id=&quot;20148&quot; value=&quot;5&quot;/&gt;&lt;property id=&quot;20300&quot; value=&quot;Slide 8 - &amp;quot;Task Rubric Development Process&amp;quot;&quot;/&gt;&lt;property id=&quot;20307&quot; value=&quot;1607&quot;/&gt;&lt;/object&gt;&lt;object type=&quot;3&quot; unique_id=&quot;201594&quot;&gt;&lt;property id=&quot;20148&quot; value=&quot;5&quot;/&gt;&lt;property id=&quot;20300&quot; value=&quot;Slide 9 - &amp;quot;Sample Task and Rubric for NGSS PE 5-ESS1-2&amp;quot;&quot;/&gt;&lt;property id=&quot;20307&quot; value=&quot;1684&quot;/&gt;&lt;/object&gt;&lt;object type=&quot;3&quot; unique_id=&quot;201595&quot;&gt;&lt;property id=&quot;20148&quot; value=&quot;5&quot;/&gt;&lt;property id=&quot;20300&quot; value=&quot;Slide 10 - &amp;quot;Sample Task for NGSS PE 5-ESS1-2&amp;quot;&quot;/&gt;&lt;property id=&quot;20307&quot; value=&quot;1388&quot;/&gt;&lt;/object&gt;&lt;object type=&quot;3&quot; unique_id=&quot;201596&quot;&gt;&lt;property id=&quot;20148&quot; value=&quot;5&quot;/&gt;&lt;property id=&quot;20300&quot; value=&quot;Slide 11 - &amp;quot;Prompt 1: KSA1&amp;quot;&quot;/&gt;&lt;property id=&quot;20307&quot; value=&quot;1685&quot;/&gt;&lt;/object&gt;&lt;object type=&quot;3&quot; unique_id=&quot;201597&quot;&gt;&lt;property id=&quot;20148&quot; value=&quot;5&quot;/&gt;&lt;property id=&quot;20300&quot; value=&quot;Slide 12 - &amp;quot;Rubric Development Step 1: Prompt 1 &amp;quot;&quot;/&gt;&lt;property id=&quot;20307&quot; value=&quot;1610&quot;/&gt;&lt;/object&gt;&lt;object type=&quot;3&quot; unique_id=&quot;201598&quot;&gt;&lt;property id=&quot;20148&quot; value=&quot;5&quot;/&gt;&lt;property id=&quot;20300&quot; value=&quot;Slide 13 - &amp;quot;Rubric Development Step 2: Prompt 1&amp;quot;&quot;/&gt;&lt;property id=&quot;20307&quot; value=&quot;1623&quot;/&gt;&lt;/object&gt;&lt;object type=&quot;3&quot; unique_id=&quot;201599&quot;&gt;&lt;property id=&quot;20148&quot; value=&quot;5&quot;/&gt;&lt;property id=&quot;20300&quot; value=&quot;Slide 14 - &amp;quot;Rubric Development Step 3: Prompt 1&amp;quot;&quot;/&gt;&lt;property id=&quot;20307&quot; value=&quot;1624&quot;/&gt;&lt;/object&gt;&lt;object type=&quot;3&quot; unique_id=&quot;201600&quot;&gt;&lt;property id=&quot;20148&quot; value=&quot;5&quot;/&gt;&lt;property id=&quot;20300&quot; value=&quot;Slide 15 - &amp;quot;Rubric Development Step 4: Prompt 1&amp;quot;&quot;/&gt;&lt;property id=&quot;20307&quot; value=&quot;1625&quot;/&gt;&lt;/object&gt;&lt;object type=&quot;3&quot; unique_id=&quot;201601&quot;&gt;&lt;property id=&quot;20148&quot; value=&quot;5&quot;/&gt;&lt;property id=&quot;20300&quot; value=&quot;Slide 16 - &amp;quot;Rubric Development Step 4: Prompt 1,  Cont.&amp;quot;&quot;/&gt;&lt;property id=&quot;20307&quot; value=&quot;1690&quot;/&gt;&lt;/object&gt;&lt;object type=&quot;3&quot; unique_id=&quot;201602&quot;&gt;&lt;property id=&quot;20148&quot; value=&quot;5&quot;/&gt;&lt;property id=&quot;20300&quot; value=&quot;Slide 17 - &amp;quot;Rubric Development Step 5: Prompt 1&amp;quot;&quot;/&gt;&lt;property id=&quot;20307&quot; value=&quot;1626&quot;/&gt;&lt;/object&gt;&lt;object type=&quot;3&quot; unique_id=&quot;201603&quot;&gt;&lt;property id=&quot;20148&quot; value=&quot;5&quot;/&gt;&lt;property id=&quot;20300&quot; value=&quot;Slide 18 - &amp;quot;Rubric Development Step 5: Prompt 1 cont’&amp;quot;&quot;/&gt;&lt;property id=&quot;20307&quot; value=&quot;1689&quot;/&gt;&lt;/object&gt;&lt;object type=&quot;3&quot; unique_id=&quot;201604&quot;&gt;&lt;property id=&quot;20148&quot; value=&quot;5&quot;/&gt;&lt;property id=&quot;20300&quot; value=&quot;Slide 19 - &amp;quot;Task Rubric Development Process&amp;quot;&quot;/&gt;&lt;property id=&quot;20307&quot; value=&quot;1688&quot;/&gt;&lt;/object&gt;&lt;object type=&quot;3&quot; unique_id=&quot;201605&quot;&gt;&lt;property id=&quot;20148&quot; value=&quot;5&quot;/&gt;&lt;property id=&quot;20300&quot; value=&quot;Slide 20 - &amp;quot;Prompt 2: KSA6&amp;quot;&quot;/&gt;&lt;property id=&quot;20307&quot; value=&quot;1687&quot;/&gt;&lt;/object&gt;&lt;object type=&quot;3&quot; unique_id=&quot;201606&quot;&gt;&lt;property id=&quot;20148&quot; value=&quot;5&quot;/&gt;&lt;property id=&quot;20300&quot; value=&quot;Slide 21 - &amp;quot;Rubric Development Step 1: Prompt 2&amp;quot;&quot;/&gt;&lt;property id=&quot;20307&quot; value=&quot;1627&quot;/&gt;&lt;/object&gt;&lt;object type=&quot;3&quot; unique_id=&quot;201607&quot;&gt;&lt;property id=&quot;20148&quot; value=&quot;5&quot;/&gt;&lt;property id=&quot;20300&quot; value=&quot;Slide 22 - &amp;quot;Rubric Development Step 2: Prompt  2&amp;quot;&quot;/&gt;&lt;property id=&quot;20307&quot; value=&quot;1628&quot;/&gt;&lt;/object&gt;&lt;object type=&quot;3&quot; unique_id=&quot;201608&quot;&gt;&lt;property id=&quot;20148&quot; value=&quot;5&quot;/&gt;&lt;property id=&quot;20300&quot; value=&quot;Slide 23 - &amp;quot;Rubric Development Step 3: Prompt 2&amp;quot;&quot;/&gt;&lt;property id=&quot;20307&quot; value=&quot;1611&quot;/&gt;&lt;/object&gt;&lt;object type=&quot;3&quot; unique_id=&quot;201609&quot;&gt;&lt;property id=&quot;20148&quot; value=&quot;5&quot;/&gt;&lt;property id=&quot;20300&quot; value=&quot;Slide 24 - &amp;quot;Rubric Development: Step 4 Prompt  2&amp;quot;&quot;/&gt;&lt;property id=&quot;20307&quot; value=&quot;1630&quot;/&gt;&lt;/object&gt;&lt;object type=&quot;3&quot; unique_id=&quot;201610&quot;&gt;&lt;property id=&quot;20148&quot; value=&quot;5&quot;/&gt;&lt;property id=&quot;20300&quot; value=&quot;Slide 25 - &amp;quot;Rubric Development: Step 4 Prompt 2  Cont.&amp;quot;&quot;/&gt;&lt;property id=&quot;20307&quot; value=&quot;1691&quot;/&gt;&lt;/object&gt;&lt;object type=&quot;3&quot; unique_id=&quot;201611&quot;&gt;&lt;property id=&quot;20148&quot; value=&quot;5&quot;/&gt;&lt;property id=&quot;20300&quot; value=&quot;Slide 26 - &amp;quot;Rubric Development: Step 5 Prompt 2&amp;quot;&quot;/&gt;&lt;property id=&quot;20307&quot; value=&quot;1631&quot;/&gt;&lt;/object&gt;&lt;object type=&quot;3&quot; unique_id=&quot;201612&quot;&gt;&lt;property id=&quot;20148&quot; value=&quot;5&quot;/&gt;&lt;property id=&quot;20300&quot; value=&quot;Slide 27 - &amp;quot;Rubric Development: Step 5 Prompt 2 Cont’&amp;quot;&quot;/&gt;&lt;property id=&quot;20307&quot; value=&quot;1692&quot;/&gt;&lt;/object&gt;&lt;object type=&quot;3&quot; unique_id=&quot;201613&quot;&gt;&lt;property id=&quot;20148&quot; value=&quot;5&quot;/&gt;&lt;property id=&quot;20300&quot; value=&quot;Slide 28 - &amp;quot;Task Rubric for 5-ESS1-2&amp;quot;&quot;/&gt;&lt;property id=&quot;20307&quot; value=&quot;1395&quot;/&gt;&lt;/object&gt;&lt;object type=&quot;3&quot; unique_id=&quot;201614&quot;&gt;&lt;property id=&quot;20148&quot; value=&quot;5&quot;/&gt;&lt;property id=&quot;20300&quot; value=&quot;Slide 29 - &amp;quot;Guiding Questions for Development of  the Task Rubric&amp;quot;&quot;/&gt;&lt;property id=&quot;20307&quot; value=&quot;1392&quot;/&gt;&lt;/object&gt;&lt;object type=&quot;3&quot; unique_id=&quot;201615&quot;&gt;&lt;property id=&quot;20148&quot; value=&quot;5&quot;/&gt;&lt;property id=&quot;20300&quot; value=&quot;Slide 30 - &amp;quot;Resources and Additional Information&amp;quot;&quot;/&gt;&lt;property id=&quot;20307&quot; value=&quot;1679&quot;/&gt;&lt;/object&gt;&lt;object type=&quot;3&quot; unique_id=&quot;201616&quot;&gt;&lt;property id=&quot;20148&quot; value=&quot;5&quot;/&gt;&lt;property id=&quot;20300&quot; value=&quot;Slide 31 - &amp;quot;SCILLSS Glossary&amp;quot;&quot;/&gt;&lt;property id=&quot;20307&quot; value=&quot;1680&quot;/&gt;&lt;/object&gt;&lt;object type=&quot;3&quot; unique_id=&quot;201618&quot;&gt;&lt;property id=&quot;20148&quot; value=&quot;5&quot;/&gt;&lt;property id=&quot;20300&quot; value=&quot;Slide 33 - &amp;quot;References&amp;quot;&quot;/&gt;&lt;property id=&quot;20307&quot; value=&quot;1682&quot;/&gt;&lt;/object&gt;&lt;object type=&quot;3&quot; unique_id=&quot;202214&quot;&gt;&lt;property id=&quot;20148&quot; value=&quot;5&quot;/&gt;&lt;property id=&quot;20300&quot; value=&quot;Slide 32 - &amp;quot;Resources&amp;quot;&quot;/&gt;&lt;property id=&quot;20307&quot; value=&quot;1681&quot;/&gt;&lt;/object&gt;&lt;/object&gt;&lt;object type=&quot;8&quot; unique_id=&quot;67179&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10152</Words>
  <Application>Microsoft Office PowerPoint</Application>
  <PresentationFormat>On-screen Show (4:3)</PresentationFormat>
  <Paragraphs>547</Paragraphs>
  <Slides>33</Slides>
  <Notes>33</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33</vt:i4>
      </vt:variant>
    </vt:vector>
  </HeadingPairs>
  <TitlesOfParts>
    <vt:vector size="51" baseType="lpstr">
      <vt:lpstr>Arial</vt:lpstr>
      <vt:lpstr>Calibri</vt:lpstr>
      <vt:lpstr>Calibri Light</vt:lpstr>
      <vt:lpstr>Century Gothic</vt:lpstr>
      <vt:lpstr>Courier New</vt:lpstr>
      <vt:lpstr>Noto Sans Symbols</vt:lpstr>
      <vt:lpstr>Symbol</vt:lpstr>
      <vt:lpstr>Tahoma</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Designing High- Quality Three-Dimensional Science Assessments for Classroom Use</vt:lpstr>
      <vt:lpstr>Module 4.4: Purpose, Steps, and Guidelines for Rubric Development</vt:lpstr>
      <vt:lpstr>Module 4.4 Outcomes</vt:lpstr>
      <vt:lpstr>Continuing the Journey . . .</vt:lpstr>
      <vt:lpstr>        Defining Terms: Task Rubrics</vt:lpstr>
      <vt:lpstr>Purpose of Task Rubrics</vt:lpstr>
      <vt:lpstr>Components of a Task Rubric:  Grade 5 Example</vt:lpstr>
      <vt:lpstr>Task Rubric Development Process</vt:lpstr>
      <vt:lpstr>Sample Task and Rubric for NGSS PE 5-ESS1-2</vt:lpstr>
      <vt:lpstr>Sample Task for NGSS PE 5-ESS1-2</vt:lpstr>
      <vt:lpstr>Prompt 1: KSA1</vt:lpstr>
      <vt:lpstr>Rubric Development Step 1: Prompt 1 </vt:lpstr>
      <vt:lpstr>Rubric Development Step 2: Prompt 1</vt:lpstr>
      <vt:lpstr>Rubric Development Step 3: Prompt 1</vt:lpstr>
      <vt:lpstr>Rubric Development Step 4: Prompt 1</vt:lpstr>
      <vt:lpstr>Rubric Development Step 4: Prompt 1 Cont.</vt:lpstr>
      <vt:lpstr>Rubric Development Step 5: Prompt 1</vt:lpstr>
      <vt:lpstr>Rubric Development Step 5: Prompt 1  Cont.</vt:lpstr>
      <vt:lpstr>Task Rubric Development Process</vt:lpstr>
      <vt:lpstr>Prompt 2: KSA6</vt:lpstr>
      <vt:lpstr>Rubric Development Step 1: Prompt 2</vt:lpstr>
      <vt:lpstr>Rubric Development Step 2: Prompt  2</vt:lpstr>
      <vt:lpstr>Rubric Development Step 3: Prompt 2</vt:lpstr>
      <vt:lpstr>Rubric Development: Step 4 Prompt  2</vt:lpstr>
      <vt:lpstr>Rubric Development: Step 4 Prompt 2  Cont.</vt:lpstr>
      <vt:lpstr>Rubric Development: Step 5 Prompt 2</vt:lpstr>
      <vt:lpstr>Rubric Development: Step 5 Prompt 2  Cont.</vt:lpstr>
      <vt:lpstr>Task Rubric for 5-ESS1-2</vt:lpstr>
      <vt:lpstr>Guiding Questions for Development of  the Task Rubric</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Charlene Turner</dc:creator>
  <cp:lastModifiedBy>Erin Buchanan</cp:lastModifiedBy>
  <cp:revision>94</cp:revision>
  <dcterms:created xsi:type="dcterms:W3CDTF">2020-12-16T02:49:22Z</dcterms:created>
  <dcterms:modified xsi:type="dcterms:W3CDTF">2020-12-18T17:22:25Z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0C1E8A35-DA73-4866-9DB4-86A9DAC0E17E</vt:lpwstr>
  </property>
  <property fmtid="{D5CDD505-2E9C-101B-9397-08002B2CF9AE}" pid="3" name="ArticulatePath">
    <vt:lpwstr>Module 4.4_12_15_20</vt:lpwstr>
  </property>
</Properties>
</file>