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8.xml" ContentType="application/vnd.openxmlformats-officedocument.them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1.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notesSlides/notesSlide2.xml" ContentType="application/vnd.openxmlformats-officedocument.presentationml.notesSlide+xml"/>
  <Override PartName="/ppt/tags/tag183.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4.xml" ContentType="application/vnd.openxmlformats-officedocument.presentationml.tags+xml"/>
  <Override PartName="/ppt/notesSlides/notesSlide4.xml" ContentType="application/vnd.openxmlformats-officedocument.presentationml.notesSlide+xml"/>
  <Override PartName="/ppt/tags/tag18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86.xml" ContentType="application/vnd.openxmlformats-officedocument.presentationml.tags+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87.xml" ContentType="application/vnd.openxmlformats-officedocument.presentationml.tags+xml"/>
  <Override PartName="/ppt/notesSlides/notesSlide7.xml" ContentType="application/vnd.openxmlformats-officedocument.presentationml.notesSlide+xml"/>
  <Override PartName="/ppt/tags/tag188.xml" ContentType="application/vnd.openxmlformats-officedocument.presentationml.tags+xml"/>
  <Override PartName="/ppt/notesSlides/notesSlide8.xml" ContentType="application/vnd.openxmlformats-officedocument.presentationml.notesSlide+xml"/>
  <Override PartName="/ppt/tags/tag189.xml" ContentType="application/vnd.openxmlformats-officedocument.presentationml.tags+xml"/>
  <Override PartName="/ppt/notesSlides/notesSlide9.xml" ContentType="application/vnd.openxmlformats-officedocument.presentationml.notesSlide+xml"/>
  <Override PartName="/ppt/tags/tag190.xml" ContentType="application/vnd.openxmlformats-officedocument.presentationml.tags+xml"/>
  <Override PartName="/ppt/notesSlides/notesSlide10.xml" ContentType="application/vnd.openxmlformats-officedocument.presentationml.notesSlide+xml"/>
  <Override PartName="/ppt/tags/tag191.xml" ContentType="application/vnd.openxmlformats-officedocument.presentationml.tags+xml"/>
  <Override PartName="/ppt/notesSlides/notesSlide11.xml" ContentType="application/vnd.openxmlformats-officedocument.presentationml.notesSlide+xml"/>
  <Override PartName="/ppt/tags/tag192.xml" ContentType="application/vnd.openxmlformats-officedocument.presentationml.tags+xml"/>
  <Override PartName="/ppt/notesSlides/notesSlide12.xml" ContentType="application/vnd.openxmlformats-officedocument.presentationml.notesSlide+xml"/>
  <Override PartName="/ppt/tags/tag193.xml" ContentType="application/vnd.openxmlformats-officedocument.presentationml.tags+xml"/>
  <Override PartName="/ppt/notesSlides/notesSlide13.xml" ContentType="application/vnd.openxmlformats-officedocument.presentationml.notesSlide+xml"/>
  <Override PartName="/ppt/tags/tag194.xml" ContentType="application/vnd.openxmlformats-officedocument.presentationml.tags+xml"/>
  <Override PartName="/ppt/notesSlides/notesSlide14.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15.xml" ContentType="application/vnd.openxmlformats-officedocument.presentationml.notesSlide+xml"/>
  <Override PartName="/ppt/tags/tag197.xml" ContentType="application/vnd.openxmlformats-officedocument.presentationml.tags+xml"/>
  <Override PartName="/ppt/notesSlides/notesSlide16.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47" r:id="rId3"/>
    <p:sldMasterId id="2147483761" r:id="rId4"/>
    <p:sldMasterId id="2147483773" r:id="rId5"/>
    <p:sldMasterId id="2147483787" r:id="rId6"/>
    <p:sldMasterId id="2147483801" r:id="rId7"/>
    <p:sldMasterId id="2147483814" r:id="rId8"/>
    <p:sldMasterId id="2147483826" r:id="rId9"/>
  </p:sldMasterIdLst>
  <p:notesMasterIdLst>
    <p:notesMasterId r:id="rId27"/>
  </p:notesMasterIdLst>
  <p:handoutMasterIdLst>
    <p:handoutMasterId r:id="rId28"/>
  </p:handoutMasterIdLst>
  <p:sldIdLst>
    <p:sldId id="1600" r:id="rId10"/>
    <p:sldId id="1601" r:id="rId11"/>
    <p:sldId id="1602" r:id="rId12"/>
    <p:sldId id="1142" r:id="rId13"/>
    <p:sldId id="1652" r:id="rId14"/>
    <p:sldId id="1606" r:id="rId15"/>
    <p:sldId id="1582" r:id="rId16"/>
    <p:sldId id="1604" r:id="rId17"/>
    <p:sldId id="1647" r:id="rId18"/>
    <p:sldId id="1648" r:id="rId19"/>
    <p:sldId id="1649" r:id="rId20"/>
    <p:sldId id="1650" r:id="rId21"/>
    <p:sldId id="1651" r:id="rId22"/>
    <p:sldId id="1635" r:id="rId23"/>
    <p:sldId id="1636" r:id="rId24"/>
    <p:sldId id="1637" r:id="rId25"/>
    <p:sldId id="1638" r:id="rId26"/>
  </p:sldIdLst>
  <p:sldSz cx="9144000" cy="6858000" type="screen4x3"/>
  <p:notesSz cx="7102475" cy="9388475"/>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ule 4.6" id="{B5592219-4973-4025-81C4-B321D5AE7A0E}">
          <p14:sldIdLst>
            <p14:sldId id="1600"/>
            <p14:sldId id="1601"/>
            <p14:sldId id="1602"/>
            <p14:sldId id="1142"/>
            <p14:sldId id="1652"/>
            <p14:sldId id="1606"/>
            <p14:sldId id="1582"/>
            <p14:sldId id="1604"/>
            <p14:sldId id="1647"/>
            <p14:sldId id="1648"/>
            <p14:sldId id="1649"/>
            <p14:sldId id="1650"/>
            <p14:sldId id="1651"/>
            <p14:sldId id="1635"/>
            <p14:sldId id="1636"/>
            <p14:sldId id="1637"/>
            <p14:sldId id="16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 Buchanan" initials="EB [2]" lastIdx="24" clrIdx="0">
    <p:extLst>
      <p:ext uri="{19B8F6BF-5375-455C-9EA6-DF929625EA0E}">
        <p15:presenceInfo xmlns:p15="http://schemas.microsoft.com/office/powerpoint/2012/main" userId="Erin Buchanan" providerId="None"/>
      </p:ext>
    </p:extLst>
  </p:cmAuthor>
  <p:cmAuthor id="2" name="Kristina Harding" initials="KH" lastIdx="126" clrIdx="1">
    <p:extLst>
      <p:ext uri="{19B8F6BF-5375-455C-9EA6-DF929625EA0E}">
        <p15:presenceInfo xmlns:p15="http://schemas.microsoft.com/office/powerpoint/2012/main" userId="af6168e4d56be7f6" providerId="Windows Live"/>
      </p:ext>
    </p:extLst>
  </p:cmAuthor>
  <p:cmAuthor id="3" name="Liz Summers" initials="LS [2]" lastIdx="4" clrIdx="2">
    <p:extLst>
      <p:ext uri="{19B8F6BF-5375-455C-9EA6-DF929625EA0E}">
        <p15:presenceInfo xmlns:p15="http://schemas.microsoft.com/office/powerpoint/2012/main" userId="Liz Summers" providerId="None"/>
      </p:ext>
    </p:extLst>
  </p:cmAuthor>
  <p:cmAuthor id="4" name="Charlene Turner" initials="CT" lastIdx="74" clrIdx="3">
    <p:extLst>
      <p:ext uri="{19B8F6BF-5375-455C-9EA6-DF929625EA0E}">
        <p15:presenceInfo xmlns:p15="http://schemas.microsoft.com/office/powerpoint/2012/main" userId="1bc6227a4b987bd7" providerId="Windows Live"/>
      </p:ext>
    </p:extLst>
  </p:cmAuthor>
  <p:cmAuthor id="5" name="Bill Herrera" initials="BH" lastIdx="21" clrIdx="4">
    <p:extLst>
      <p:ext uri="{19B8F6BF-5375-455C-9EA6-DF929625EA0E}">
        <p15:presenceInfo xmlns:p15="http://schemas.microsoft.com/office/powerpoint/2012/main" userId="b4817bb515c926f2" providerId="Windows Live"/>
      </p:ext>
    </p:extLst>
  </p:cmAuthor>
  <p:cmAuthor id="6" name="Kristina Harding" initials="KH [2]" lastIdx="13" clrIdx="5">
    <p:extLst>
      <p:ext uri="{19B8F6BF-5375-455C-9EA6-DF929625EA0E}">
        <p15:presenceInfo xmlns:p15="http://schemas.microsoft.com/office/powerpoint/2012/main" userId="Kristina Harding" providerId="None"/>
      </p:ext>
    </p:extLst>
  </p:cmAuthor>
  <p:cmAuthor id="7" name="Charlene Turner" initials="CT [2]" lastIdx="1" clrIdx="6">
    <p:extLst>
      <p:ext uri="{19B8F6BF-5375-455C-9EA6-DF929625EA0E}">
        <p15:presenceInfo xmlns:p15="http://schemas.microsoft.com/office/powerpoint/2012/main" userId="Charlene Turner" providerId="None"/>
      </p:ext>
    </p:extLst>
  </p:cmAuthor>
  <p:cmAuthor id="8" name="Erin Buchanan" initials="EB" lastIdx="25" clrIdx="7">
    <p:extLst>
      <p:ext uri="{19B8F6BF-5375-455C-9EA6-DF929625EA0E}">
        <p15:presenceInfo xmlns:p15="http://schemas.microsoft.com/office/powerpoint/2012/main" userId="S-1-12-1-1225061268-1259314294-1123882637-3585816099" providerId="AD"/>
      </p:ext>
    </p:extLst>
  </p:cmAuthor>
  <p:cmAuthor id="9" name="True, Rhonda" initials="TR" lastIdx="8" clrIdx="8">
    <p:extLst>
      <p:ext uri="{19B8F6BF-5375-455C-9EA6-DF929625EA0E}">
        <p15:presenceInfo xmlns:p15="http://schemas.microsoft.com/office/powerpoint/2012/main" userId="True, Rhonda" providerId="None"/>
      </p:ext>
    </p:extLst>
  </p:cmAuthor>
  <p:cmAuthor id="10" name="Erin Buchanan" initials="EB [3]" lastIdx="137" clrIdx="9">
    <p:extLst>
      <p:ext uri="{19B8F6BF-5375-455C-9EA6-DF929625EA0E}">
        <p15:presenceInfo xmlns:p15="http://schemas.microsoft.com/office/powerpoint/2012/main" userId="S::ebuchanan@edcount.com::4904f394-9c76-4b0f-8d16-fd422336bbd5" providerId="AD"/>
      </p:ext>
    </p:extLst>
  </p:cmAuthor>
  <p:cmAuthor id="11" name="Erin Buchanan" initials="EB [4]" lastIdx="88" clrIdx="10">
    <p:extLst>
      <p:ext uri="{19B8F6BF-5375-455C-9EA6-DF929625EA0E}">
        <p15:presenceInfo xmlns:p15="http://schemas.microsoft.com/office/powerpoint/2012/main" userId="urgiTeXn6zAt00t4YbUcIT0sQaL2E9nlEbNE/Xivm3Q=" providerId="None"/>
      </p:ext>
    </p:extLst>
  </p:cmAuthor>
  <p:cmAuthor id="12" name="Charlene Turner" initials="CT [3]" lastIdx="66" clrIdx="11">
    <p:extLst>
      <p:ext uri="{19B8F6BF-5375-455C-9EA6-DF929625EA0E}">
        <p15:presenceInfo xmlns:p15="http://schemas.microsoft.com/office/powerpoint/2012/main" userId="NLxGGSMXYcyWdoDrmIPMImzKbqgEJ0SYFABzA8ITm9Q=" providerId="None"/>
      </p:ext>
    </p:extLst>
  </p:cmAuthor>
  <p:cmAuthor id="13" name="Kristina Harding" initials="KH [3]" lastIdx="7" clrIdx="12">
    <p:extLst>
      <p:ext uri="{19B8F6BF-5375-455C-9EA6-DF929625EA0E}">
        <p15:presenceInfo xmlns:p15="http://schemas.microsoft.com/office/powerpoint/2012/main" userId="eLrO6yeuWe8K30H4CYzFCNxU02/IskLYOpsls/dwbR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4472C4"/>
    <a:srgbClr val="2F5597"/>
    <a:srgbClr val="2F528F"/>
    <a:srgbClr val="8FAADC"/>
    <a:srgbClr val="B4C7E7"/>
    <a:srgbClr val="E9EBF5"/>
    <a:srgbClr val="FFAE00"/>
    <a:srgbClr val="99CCFF"/>
    <a:srgbClr val="CFD5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54" autoAdjust="0"/>
    <p:restoredTop sz="53114" autoAdjust="0"/>
  </p:normalViewPr>
  <p:slideViewPr>
    <p:cSldViewPr snapToGrid="0">
      <p:cViewPr varScale="1">
        <p:scale>
          <a:sx n="32" d="100"/>
          <a:sy n="32" d="100"/>
        </p:scale>
        <p:origin x="2248" y="2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48" d="100"/>
        <a:sy n="48" d="100"/>
      </p:scale>
      <p:origin x="0" y="-7304"/>
    </p:cViewPr>
  </p:sorterViewPr>
  <p:notesViewPr>
    <p:cSldViewPr snapToGrid="0">
      <p:cViewPr varScale="1">
        <p:scale>
          <a:sx n="48" d="100"/>
          <a:sy n="48" d="100"/>
        </p:scale>
        <p:origin x="2684" y="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3" csCatId="colorful" phldr="1"/>
      <dgm:spPr/>
      <dgm:t>
        <a:bodyPr/>
        <a:lstStyle/>
        <a:p>
          <a:endParaRPr lang="en-US"/>
        </a:p>
      </dgm:t>
    </dgm:pt>
    <dgm:pt modelId="{5D27FFF9-409C-4A79-A399-FCA821CB7B42}">
      <dgm:prSet phldrT="[Text]" custT="1"/>
      <dgm:spPr>
        <a:xfrm>
          <a:off x="2076755" y="539859"/>
          <a:ext cx="832221" cy="416067"/>
        </a:xfrm>
        <a:prstGeom prst="rect">
          <a:avLst/>
        </a:prstGeo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Purpose and Process for Task Evaluation</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9EF56A78-17BD-4322-9888-F509E07C050B}">
      <dgm:prSet phldrT="[Text]" custT="1"/>
      <dgm:spPr>
        <a:xfrm>
          <a:off x="2076755" y="539859"/>
          <a:ext cx="832221" cy="416067"/>
        </a:xfrm>
        <a:noFill/>
        <a:ln>
          <a:noFill/>
        </a:ln>
        <a:effectLst/>
      </dgm:spPr>
      <dgm:t>
        <a:bodyPr/>
        <a:lstStyle/>
        <a:p>
          <a:pPr>
            <a:buNone/>
          </a:pPr>
          <a:r>
            <a:rPr lang="en-US" sz="1600" dirty="0">
              <a:solidFill>
                <a:sysClr val="windowText" lastClr="000000">
                  <a:hueOff val="0"/>
                  <a:satOff val="0"/>
                  <a:lumOff val="0"/>
                  <a:alphaOff val="0"/>
                </a:sysClr>
              </a:solidFill>
              <a:latin typeface="Calibri"/>
              <a:ea typeface="+mn-ea"/>
              <a:cs typeface="+mn-cs"/>
            </a:rPr>
            <a:t>Guided Activity: Task Comparison </a:t>
          </a:r>
        </a:p>
      </dgm:t>
    </dgm:pt>
    <dgm:pt modelId="{E92739EE-4449-4B89-B4AF-72AEB28C9657}" type="parTrans" cxnId="{65B2A5E9-6F71-4B8C-B301-7232E2C0BC6F}">
      <dgm:prSet/>
      <dgm:spPr/>
      <dgm:t>
        <a:bodyPr/>
        <a:lstStyle/>
        <a:p>
          <a:endParaRPr lang="en-US"/>
        </a:p>
      </dgm:t>
    </dgm:pt>
    <dgm:pt modelId="{9F46B5F6-D2FF-40F4-A98E-A15D09350344}" type="sibTrans" cxnId="{65B2A5E9-6F71-4B8C-B301-7232E2C0BC6F}">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2"/>
      <dgm:spPr>
        <a:xfrm>
          <a:off x="1747503" y="0"/>
          <a:ext cx="1491285" cy="1491436"/>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ln>
        <a:effectLst/>
      </dgm:spPr>
    </dgm:pt>
    <dgm:pt modelId="{AB0F659E-F97D-4AFE-B45C-CC73CBD4E72A}" type="pres">
      <dgm:prSet presAssocID="{5D27FFF9-409C-4A79-A399-FCA821CB7B42}" presName="Parent1" presStyleLbl="revTx" presStyleIdx="0" presStyleCnt="2" custLinFactNeighborX="-665" custLinFactNeighborY="-9108">
        <dgm:presLayoutVars>
          <dgm:chMax val="1"/>
          <dgm:chPref val="1"/>
          <dgm:bulletEnabled val="1"/>
        </dgm:presLayoutVars>
      </dgm:prSet>
      <dgm:spPr/>
    </dgm:pt>
    <dgm:pt modelId="{BE55775C-C28F-4EF9-B079-A7B2B74BE426}" type="pres">
      <dgm:prSet presAssocID="{9EF56A78-17BD-4322-9888-F509E07C050B}" presName="Accent2" presStyleCnt="0"/>
      <dgm:spPr/>
    </dgm:pt>
    <dgm:pt modelId="{21390618-E7FD-4509-AA9D-AE428EA07941}" type="pres">
      <dgm:prSet presAssocID="{9EF56A78-17BD-4322-9888-F509E07C050B}" presName="Accent" presStyleLbl="node1" presStyleIdx="1" presStyleCnt="2"/>
      <dgm:spPr>
        <a:solidFill>
          <a:srgbClr val="8FAADC"/>
        </a:solidFill>
        <a:ln>
          <a:solidFill>
            <a:srgbClr val="8FAADC"/>
          </a:solidFill>
        </a:ln>
      </dgm:spPr>
    </dgm:pt>
    <dgm:pt modelId="{D97E931B-E80B-41C2-9F60-C7381E222817}" type="pres">
      <dgm:prSet presAssocID="{9EF56A78-17BD-4322-9888-F509E07C050B}" presName="Parent2" presStyleLbl="revTx" presStyleIdx="1" presStyleCnt="2">
        <dgm:presLayoutVars>
          <dgm:chMax val="1"/>
          <dgm:chPref val="1"/>
          <dgm:bulletEnabled val="1"/>
        </dgm:presLayoutVars>
      </dgm:prSet>
      <dgm:spPr>
        <a:prstGeom prst="rect">
          <a:avLst/>
        </a:prstGeom>
      </dgm:spPr>
    </dgm:pt>
  </dgm:ptLst>
  <dgm:cxnLst>
    <dgm:cxn modelId="{8F542E02-81D1-4FC6-9D7C-10CA270772E1}" srcId="{B1EEC8AA-71AD-4540-9D23-3FCA2048F286}" destId="{5D27FFF9-409C-4A79-A399-FCA821CB7B42}" srcOrd="0" destOrd="0" parTransId="{06952450-E82B-4EFB-B70C-2E7646ADD29F}" sibTransId="{3C278253-8155-4CD6-B63D-C9C4704D6406}"/>
    <dgm:cxn modelId="{5B9A754B-F595-4D71-B551-E84D20910C3D}" type="presOf" srcId="{5D27FFF9-409C-4A79-A399-FCA821CB7B42}" destId="{AB0F659E-F97D-4AFE-B45C-CC73CBD4E72A}" srcOrd="0" destOrd="0" presId="urn:microsoft.com/office/officeart/2009/layout/CircleArrowProcess"/>
    <dgm:cxn modelId="{2F3BA185-628D-4768-A411-403261096544}" type="presOf" srcId="{9EF56A78-17BD-4322-9888-F509E07C050B}" destId="{D97E931B-E80B-41C2-9F60-C7381E222817}"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65B2A5E9-6F71-4B8C-B301-7232E2C0BC6F}" srcId="{B1EEC8AA-71AD-4540-9D23-3FCA2048F286}" destId="{9EF56A78-17BD-4322-9888-F509E07C050B}" srcOrd="1" destOrd="0" parTransId="{E92739EE-4449-4B89-B4AF-72AEB28C9657}" sibTransId="{9F46B5F6-D2FF-40F4-A98E-A15D09350344}"/>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5A7E5888-FE71-41F0-B4A2-1E3ADF3FC2A0}" type="presParOf" srcId="{0EDBE3EF-A341-456E-B613-8B2928531C5A}" destId="{BE55775C-C28F-4EF9-B079-A7B2B74BE426}" srcOrd="2" destOrd="0" presId="urn:microsoft.com/office/officeart/2009/layout/CircleArrowProcess"/>
    <dgm:cxn modelId="{8BDFE623-7730-4630-ADF8-1CA2428AE350}" type="presParOf" srcId="{BE55775C-C28F-4EF9-B079-A7B2B74BE426}" destId="{21390618-E7FD-4509-AA9D-AE428EA07941}" srcOrd="0" destOrd="0" presId="urn:microsoft.com/office/officeart/2009/layout/CircleArrowProcess"/>
    <dgm:cxn modelId="{1D7AB9E2-6629-4F7E-BBD0-30FF838AE423}" type="presParOf" srcId="{0EDBE3EF-A341-456E-B613-8B2928531C5A}" destId="{D97E931B-E80B-41C2-9F60-C7381E222817}" srcOrd="3" destOrd="0" presId="urn:microsoft.com/office/officeart/2009/layout/CircleArrow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1E49F-8A2C-4AC2-8820-069E84D9C24F}"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en-US"/>
        </a:p>
      </dgm:t>
    </dgm:pt>
    <dgm:pt modelId="{DF4DF27F-B0E9-40CB-9AE0-79641E16DDE0}">
      <dgm:prSet phldrT="[Text]" custT="1"/>
      <dgm:spPr/>
      <dgm:t>
        <a:bodyPr/>
        <a:lstStyle/>
        <a:p>
          <a:r>
            <a:rPr lang="en-US" sz="900" dirty="0"/>
            <a:t>Each question in the task reflects an intentional design based on the assessed knowledge, skills and abilities (e.g., varying degrees of complexity, types of demonstration of student learning, types of work products).</a:t>
          </a:r>
        </a:p>
      </dgm:t>
    </dgm:pt>
    <dgm:pt modelId="{9B86C89E-A6C2-4BE2-BCF0-39C6DF4A019A}" type="parTrans" cxnId="{03DB028D-5641-4068-A566-D56F1DE18928}">
      <dgm:prSet/>
      <dgm:spPr/>
      <dgm:t>
        <a:bodyPr/>
        <a:lstStyle/>
        <a:p>
          <a:endParaRPr lang="en-US" sz="2000"/>
        </a:p>
      </dgm:t>
    </dgm:pt>
    <dgm:pt modelId="{93AE932A-AE8A-40EC-B30C-FBA03ED87624}" type="sibTrans" cxnId="{03DB028D-5641-4068-A566-D56F1DE18928}">
      <dgm:prSet/>
      <dgm:spPr/>
      <dgm:t>
        <a:bodyPr/>
        <a:lstStyle/>
        <a:p>
          <a:endParaRPr lang="en-US" sz="2000"/>
        </a:p>
      </dgm:t>
    </dgm:pt>
    <dgm:pt modelId="{0AB1DBEE-C43F-47C7-91B6-250A87AB302D}">
      <dgm:prSet phldrT="[Text]" custT="1"/>
      <dgm:spPr/>
      <dgm:t>
        <a:bodyPr/>
        <a:lstStyle/>
        <a:p>
          <a:r>
            <a:rPr lang="en-US" sz="900" dirty="0"/>
            <a:t>Completing the questions in the task requires students to use reasoning and integration of the three dimensions (SEP, DCI, CCC).</a:t>
          </a:r>
        </a:p>
      </dgm:t>
    </dgm:pt>
    <dgm:pt modelId="{97957767-0D6C-4324-B6B6-6BF166CF78C1}" type="parTrans" cxnId="{3E2EE850-370A-497B-8205-4F5E96FF986E}">
      <dgm:prSet/>
      <dgm:spPr/>
      <dgm:t>
        <a:bodyPr/>
        <a:lstStyle/>
        <a:p>
          <a:endParaRPr lang="en-US" sz="2000"/>
        </a:p>
      </dgm:t>
    </dgm:pt>
    <dgm:pt modelId="{6915CE49-0AE7-44E3-BDB6-5F35F75182AC}" type="sibTrans" cxnId="{3E2EE850-370A-497B-8205-4F5E96FF986E}">
      <dgm:prSet/>
      <dgm:spPr/>
      <dgm:t>
        <a:bodyPr/>
        <a:lstStyle/>
        <a:p>
          <a:endParaRPr lang="en-US" sz="2000"/>
        </a:p>
      </dgm:t>
    </dgm:pt>
    <dgm:pt modelId="{EFD84F62-9FC1-4A07-9E6A-5633D1AD07B6}">
      <dgm:prSet phldrT="[Text]" custT="1"/>
      <dgm:spPr/>
      <dgm:t>
        <a:bodyPr/>
        <a:lstStyle/>
        <a:p>
          <a:r>
            <a:rPr lang="en-US" sz="900" dirty="0"/>
            <a:t>The questions are fair and equitable (i.e., relevant and interesting, include multiple modes for students to respond, accessible by all learners including students with disabilities or who are English learners, use scientifically-accurate information).</a:t>
          </a:r>
        </a:p>
      </dgm:t>
    </dgm:pt>
    <dgm:pt modelId="{B84EED12-9D6E-4C98-904D-59EA04BF69F9}" type="parTrans" cxnId="{B7D61C71-5CC0-461C-9A47-8F6CBCF18F2D}">
      <dgm:prSet/>
      <dgm:spPr/>
      <dgm:t>
        <a:bodyPr/>
        <a:lstStyle/>
        <a:p>
          <a:endParaRPr lang="en-US" sz="2000"/>
        </a:p>
      </dgm:t>
    </dgm:pt>
    <dgm:pt modelId="{FF330513-011B-454D-BA72-61803FF4C74C}" type="sibTrans" cxnId="{B7D61C71-5CC0-461C-9A47-8F6CBCF18F2D}">
      <dgm:prSet/>
      <dgm:spPr/>
      <dgm:t>
        <a:bodyPr/>
        <a:lstStyle/>
        <a:p>
          <a:endParaRPr lang="en-US" sz="2000"/>
        </a:p>
      </dgm:t>
    </dgm:pt>
    <dgm:pt modelId="{6B8BE265-94DF-43C4-B2FB-743A2F3D02D3}">
      <dgm:prSet custT="1"/>
      <dgm:spPr/>
      <dgm:t>
        <a:bodyPr/>
        <a:lstStyle/>
        <a:p>
          <a:r>
            <a:rPr lang="en-US" sz="900" dirty="0"/>
            <a:t>The questions provide evidence/artifacts that can be used by educators to make inferences about student learning that in turn can inform adjustments to planning and instruction and provide feedback to students (e.g., identify/make visible accurate science knowledge, partial science learning, and misconceptions).</a:t>
          </a:r>
        </a:p>
      </dgm:t>
    </dgm:pt>
    <dgm:pt modelId="{96BFA5A6-660A-435F-BB69-738075916CE4}" type="parTrans" cxnId="{09699DE6-834F-4B89-8038-0512C915F821}">
      <dgm:prSet/>
      <dgm:spPr/>
      <dgm:t>
        <a:bodyPr/>
        <a:lstStyle/>
        <a:p>
          <a:endParaRPr lang="en-US" sz="2000"/>
        </a:p>
      </dgm:t>
    </dgm:pt>
    <dgm:pt modelId="{AD57CDD1-C8F4-4F02-AE2C-F15AF2BBD341}" type="sibTrans" cxnId="{09699DE6-834F-4B89-8038-0512C915F821}">
      <dgm:prSet/>
      <dgm:spPr/>
      <dgm:t>
        <a:bodyPr/>
        <a:lstStyle/>
        <a:p>
          <a:endParaRPr lang="en-US" sz="2000"/>
        </a:p>
      </dgm:t>
    </dgm:pt>
    <dgm:pt modelId="{011AC940-FE40-446E-B8C9-3C283F51D53E}">
      <dgm:prSet custT="1"/>
      <dgm:spPr/>
      <dgm:t>
        <a:bodyPr/>
        <a:lstStyle/>
        <a:p>
          <a:r>
            <a:rPr lang="en-US" sz="900" dirty="0"/>
            <a:t>Each question in the task is driven by a high-quality scenario that focuses on phenomena or design problems (i.e., a phenomenon or design problem is present; the information in the scenario is necessary and adequate to respond successfully to the task).</a:t>
          </a:r>
        </a:p>
      </dgm:t>
    </dgm:pt>
    <dgm:pt modelId="{A441E4F3-F061-42AD-B41B-C18026F59622}" type="parTrans" cxnId="{B60FBA62-CA91-4841-B54B-828C31DFB749}">
      <dgm:prSet/>
      <dgm:spPr/>
      <dgm:t>
        <a:bodyPr/>
        <a:lstStyle/>
        <a:p>
          <a:endParaRPr lang="en-US" sz="2000"/>
        </a:p>
      </dgm:t>
    </dgm:pt>
    <dgm:pt modelId="{7F62CF8C-920D-4886-8B75-1AABA19E5189}" type="sibTrans" cxnId="{B60FBA62-CA91-4841-B54B-828C31DFB749}">
      <dgm:prSet/>
      <dgm:spPr/>
      <dgm:t>
        <a:bodyPr/>
        <a:lstStyle/>
        <a:p>
          <a:endParaRPr lang="en-US" sz="2000"/>
        </a:p>
      </dgm:t>
    </dgm:pt>
    <dgm:pt modelId="{D6419723-16B8-406F-B52D-4D623A1328C0}" type="pres">
      <dgm:prSet presAssocID="{9DB1E49F-8A2C-4AC2-8820-069E84D9C24F}" presName="CompostProcess" presStyleCnt="0">
        <dgm:presLayoutVars>
          <dgm:dir/>
          <dgm:resizeHandles val="exact"/>
        </dgm:presLayoutVars>
      </dgm:prSet>
      <dgm:spPr/>
    </dgm:pt>
    <dgm:pt modelId="{65773756-2D0B-42F0-AD72-99C21B9192F2}" type="pres">
      <dgm:prSet presAssocID="{9DB1E49F-8A2C-4AC2-8820-069E84D9C24F}" presName="arrow" presStyleLbl="bgShp" presStyleIdx="0" presStyleCnt="1"/>
      <dgm:spPr/>
    </dgm:pt>
    <dgm:pt modelId="{21BE4D51-E556-456D-BE23-CDB37FB04979}" type="pres">
      <dgm:prSet presAssocID="{9DB1E49F-8A2C-4AC2-8820-069E84D9C24F}" presName="linearProcess" presStyleCnt="0"/>
      <dgm:spPr/>
    </dgm:pt>
    <dgm:pt modelId="{4E819BE0-6736-4F81-897F-3A2DBF0C6D99}" type="pres">
      <dgm:prSet presAssocID="{DF4DF27F-B0E9-40CB-9AE0-79641E16DDE0}" presName="textNode" presStyleLbl="node1" presStyleIdx="0" presStyleCnt="5">
        <dgm:presLayoutVars>
          <dgm:bulletEnabled val="1"/>
        </dgm:presLayoutVars>
      </dgm:prSet>
      <dgm:spPr/>
    </dgm:pt>
    <dgm:pt modelId="{3D1C582D-69C5-4952-8784-04DCD94CACCE}" type="pres">
      <dgm:prSet presAssocID="{93AE932A-AE8A-40EC-B30C-FBA03ED87624}" presName="sibTrans" presStyleCnt="0"/>
      <dgm:spPr/>
    </dgm:pt>
    <dgm:pt modelId="{DEEE2332-859B-4B9D-A297-AEC261F2EBDB}" type="pres">
      <dgm:prSet presAssocID="{011AC940-FE40-446E-B8C9-3C283F51D53E}" presName="textNode" presStyleLbl="node1" presStyleIdx="1" presStyleCnt="5">
        <dgm:presLayoutVars>
          <dgm:bulletEnabled val="1"/>
        </dgm:presLayoutVars>
      </dgm:prSet>
      <dgm:spPr/>
    </dgm:pt>
    <dgm:pt modelId="{B2B68DFA-A5CD-4C33-852A-03038C89AC46}" type="pres">
      <dgm:prSet presAssocID="{7F62CF8C-920D-4886-8B75-1AABA19E5189}" presName="sibTrans" presStyleCnt="0"/>
      <dgm:spPr/>
    </dgm:pt>
    <dgm:pt modelId="{A161B4C9-06BD-43E3-B48C-1E56E2484813}" type="pres">
      <dgm:prSet presAssocID="{0AB1DBEE-C43F-47C7-91B6-250A87AB302D}" presName="textNode" presStyleLbl="node1" presStyleIdx="2" presStyleCnt="5">
        <dgm:presLayoutVars>
          <dgm:bulletEnabled val="1"/>
        </dgm:presLayoutVars>
      </dgm:prSet>
      <dgm:spPr/>
    </dgm:pt>
    <dgm:pt modelId="{F9A837EB-2248-4255-88ED-A0014DE2B6E7}" type="pres">
      <dgm:prSet presAssocID="{6915CE49-0AE7-44E3-BDB6-5F35F75182AC}" presName="sibTrans" presStyleCnt="0"/>
      <dgm:spPr/>
    </dgm:pt>
    <dgm:pt modelId="{19341539-70C7-47BA-B95A-EAD4EC8B4E77}" type="pres">
      <dgm:prSet presAssocID="{EFD84F62-9FC1-4A07-9E6A-5633D1AD07B6}" presName="textNode" presStyleLbl="node1" presStyleIdx="3" presStyleCnt="5">
        <dgm:presLayoutVars>
          <dgm:bulletEnabled val="1"/>
        </dgm:presLayoutVars>
      </dgm:prSet>
      <dgm:spPr/>
    </dgm:pt>
    <dgm:pt modelId="{A8CF45FF-9843-48E1-8C01-56965CC88EF6}" type="pres">
      <dgm:prSet presAssocID="{FF330513-011B-454D-BA72-61803FF4C74C}" presName="sibTrans" presStyleCnt="0"/>
      <dgm:spPr/>
    </dgm:pt>
    <dgm:pt modelId="{5770B641-E33D-469B-9743-6E5752300713}" type="pres">
      <dgm:prSet presAssocID="{6B8BE265-94DF-43C4-B2FB-743A2F3D02D3}" presName="textNode" presStyleLbl="node1" presStyleIdx="4" presStyleCnt="5">
        <dgm:presLayoutVars>
          <dgm:bulletEnabled val="1"/>
        </dgm:presLayoutVars>
      </dgm:prSet>
      <dgm:spPr/>
    </dgm:pt>
  </dgm:ptLst>
  <dgm:cxnLst>
    <dgm:cxn modelId="{B60FBA62-CA91-4841-B54B-828C31DFB749}" srcId="{9DB1E49F-8A2C-4AC2-8820-069E84D9C24F}" destId="{011AC940-FE40-446E-B8C9-3C283F51D53E}" srcOrd="1" destOrd="0" parTransId="{A441E4F3-F061-42AD-B41B-C18026F59622}" sibTransId="{7F62CF8C-920D-4886-8B75-1AABA19E5189}"/>
    <dgm:cxn modelId="{3E2EE850-370A-497B-8205-4F5E96FF986E}" srcId="{9DB1E49F-8A2C-4AC2-8820-069E84D9C24F}" destId="{0AB1DBEE-C43F-47C7-91B6-250A87AB302D}" srcOrd="2" destOrd="0" parTransId="{97957767-0D6C-4324-B6B6-6BF166CF78C1}" sibTransId="{6915CE49-0AE7-44E3-BDB6-5F35F75182AC}"/>
    <dgm:cxn modelId="{B7D61C71-5CC0-461C-9A47-8F6CBCF18F2D}" srcId="{9DB1E49F-8A2C-4AC2-8820-069E84D9C24F}" destId="{EFD84F62-9FC1-4A07-9E6A-5633D1AD07B6}" srcOrd="3" destOrd="0" parTransId="{B84EED12-9D6E-4C98-904D-59EA04BF69F9}" sibTransId="{FF330513-011B-454D-BA72-61803FF4C74C}"/>
    <dgm:cxn modelId="{2B0A0481-B9CF-46FD-9BCE-ADBE3C7CC0CD}" type="presOf" srcId="{011AC940-FE40-446E-B8C9-3C283F51D53E}" destId="{DEEE2332-859B-4B9D-A297-AEC261F2EBDB}" srcOrd="0" destOrd="0" presId="urn:microsoft.com/office/officeart/2005/8/layout/hProcess9"/>
    <dgm:cxn modelId="{03DB028D-5641-4068-A566-D56F1DE18928}" srcId="{9DB1E49F-8A2C-4AC2-8820-069E84D9C24F}" destId="{DF4DF27F-B0E9-40CB-9AE0-79641E16DDE0}" srcOrd="0" destOrd="0" parTransId="{9B86C89E-A6C2-4BE2-BCF0-39C6DF4A019A}" sibTransId="{93AE932A-AE8A-40EC-B30C-FBA03ED87624}"/>
    <dgm:cxn modelId="{8A3D919A-4744-41FB-940C-28B4D0FA40E4}" type="presOf" srcId="{0AB1DBEE-C43F-47C7-91B6-250A87AB302D}" destId="{A161B4C9-06BD-43E3-B48C-1E56E2484813}" srcOrd="0" destOrd="0" presId="urn:microsoft.com/office/officeart/2005/8/layout/hProcess9"/>
    <dgm:cxn modelId="{065DE2E0-E3AD-4315-9AEB-0F6C3C0CB07E}" type="presOf" srcId="{9DB1E49F-8A2C-4AC2-8820-069E84D9C24F}" destId="{D6419723-16B8-406F-B52D-4D623A1328C0}" srcOrd="0" destOrd="0" presId="urn:microsoft.com/office/officeart/2005/8/layout/hProcess9"/>
    <dgm:cxn modelId="{09699DE6-834F-4B89-8038-0512C915F821}" srcId="{9DB1E49F-8A2C-4AC2-8820-069E84D9C24F}" destId="{6B8BE265-94DF-43C4-B2FB-743A2F3D02D3}" srcOrd="4" destOrd="0" parTransId="{96BFA5A6-660A-435F-BB69-738075916CE4}" sibTransId="{AD57CDD1-C8F4-4F02-AE2C-F15AF2BBD341}"/>
    <dgm:cxn modelId="{291684F0-43FE-4F4B-9F7D-C01A5756C6A9}" type="presOf" srcId="{6B8BE265-94DF-43C4-B2FB-743A2F3D02D3}" destId="{5770B641-E33D-469B-9743-6E5752300713}" srcOrd="0" destOrd="0" presId="urn:microsoft.com/office/officeart/2005/8/layout/hProcess9"/>
    <dgm:cxn modelId="{3702ADF4-7D65-4DFD-A446-D19E27A426F5}" type="presOf" srcId="{DF4DF27F-B0E9-40CB-9AE0-79641E16DDE0}" destId="{4E819BE0-6736-4F81-897F-3A2DBF0C6D99}" srcOrd="0" destOrd="0" presId="urn:microsoft.com/office/officeart/2005/8/layout/hProcess9"/>
    <dgm:cxn modelId="{AD27CBFC-D576-4E55-8361-9ECF85C4FD48}" type="presOf" srcId="{EFD84F62-9FC1-4A07-9E6A-5633D1AD07B6}" destId="{19341539-70C7-47BA-B95A-EAD4EC8B4E77}" srcOrd="0" destOrd="0" presId="urn:microsoft.com/office/officeart/2005/8/layout/hProcess9"/>
    <dgm:cxn modelId="{50183CC6-5586-4D00-A05A-89BD52E4F7FE}" type="presParOf" srcId="{D6419723-16B8-406F-B52D-4D623A1328C0}" destId="{65773756-2D0B-42F0-AD72-99C21B9192F2}" srcOrd="0" destOrd="0" presId="urn:microsoft.com/office/officeart/2005/8/layout/hProcess9"/>
    <dgm:cxn modelId="{478070C1-4566-486D-85B8-2EA34D9B6950}" type="presParOf" srcId="{D6419723-16B8-406F-B52D-4D623A1328C0}" destId="{21BE4D51-E556-456D-BE23-CDB37FB04979}" srcOrd="1" destOrd="0" presId="urn:microsoft.com/office/officeart/2005/8/layout/hProcess9"/>
    <dgm:cxn modelId="{6059C5ED-6EFC-4948-BB82-6C325E1739DB}" type="presParOf" srcId="{21BE4D51-E556-456D-BE23-CDB37FB04979}" destId="{4E819BE0-6736-4F81-897F-3A2DBF0C6D99}" srcOrd="0" destOrd="0" presId="urn:microsoft.com/office/officeart/2005/8/layout/hProcess9"/>
    <dgm:cxn modelId="{6B4D6C3B-94C4-4CE2-8CB8-92AFDEB84A0D}" type="presParOf" srcId="{21BE4D51-E556-456D-BE23-CDB37FB04979}" destId="{3D1C582D-69C5-4952-8784-04DCD94CACCE}" srcOrd="1" destOrd="0" presId="urn:microsoft.com/office/officeart/2005/8/layout/hProcess9"/>
    <dgm:cxn modelId="{FFCC648D-EC1A-4532-9A17-17ABC22059E0}" type="presParOf" srcId="{21BE4D51-E556-456D-BE23-CDB37FB04979}" destId="{DEEE2332-859B-4B9D-A297-AEC261F2EBDB}" srcOrd="2" destOrd="0" presId="urn:microsoft.com/office/officeart/2005/8/layout/hProcess9"/>
    <dgm:cxn modelId="{425B2C16-FBA7-46B4-BD6C-82919F71CC52}" type="presParOf" srcId="{21BE4D51-E556-456D-BE23-CDB37FB04979}" destId="{B2B68DFA-A5CD-4C33-852A-03038C89AC46}" srcOrd="3" destOrd="0" presId="urn:microsoft.com/office/officeart/2005/8/layout/hProcess9"/>
    <dgm:cxn modelId="{F9E21A74-27CA-4944-A8E7-6DA9A003DC9A}" type="presParOf" srcId="{21BE4D51-E556-456D-BE23-CDB37FB04979}" destId="{A161B4C9-06BD-43E3-B48C-1E56E2484813}" srcOrd="4" destOrd="0" presId="urn:microsoft.com/office/officeart/2005/8/layout/hProcess9"/>
    <dgm:cxn modelId="{8B30996A-8022-421E-BDF6-4F857A288A3C}" type="presParOf" srcId="{21BE4D51-E556-456D-BE23-CDB37FB04979}" destId="{F9A837EB-2248-4255-88ED-A0014DE2B6E7}" srcOrd="5" destOrd="0" presId="urn:microsoft.com/office/officeart/2005/8/layout/hProcess9"/>
    <dgm:cxn modelId="{19DFF678-A0A8-494D-B579-6CC5766D60B9}" type="presParOf" srcId="{21BE4D51-E556-456D-BE23-CDB37FB04979}" destId="{19341539-70C7-47BA-B95A-EAD4EC8B4E77}" srcOrd="6" destOrd="0" presId="urn:microsoft.com/office/officeart/2005/8/layout/hProcess9"/>
    <dgm:cxn modelId="{F8A2A5F5-2CF6-4EBA-A561-083803FB543B}" type="presParOf" srcId="{21BE4D51-E556-456D-BE23-CDB37FB04979}" destId="{A8CF45FF-9843-48E1-8C01-56965CC88EF6}" srcOrd="7" destOrd="0" presId="urn:microsoft.com/office/officeart/2005/8/layout/hProcess9"/>
    <dgm:cxn modelId="{BD92478F-9014-4004-98D5-1804641DA708}" type="presParOf" srcId="{21BE4D51-E556-456D-BE23-CDB37FB04979}" destId="{5770B641-E33D-469B-9743-6E5752300713}"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1FFA8A-6514-47FF-94C5-4AC58E55FB27}" type="doc">
      <dgm:prSet loTypeId="urn:microsoft.com/office/officeart/2005/8/layout/vProcess5" loCatId="process" qsTypeId="urn:microsoft.com/office/officeart/2005/8/quickstyle/simple5" qsCatId="simple" csTypeId="urn:microsoft.com/office/officeart/2005/8/colors/accent1_1" csCatId="accent1" phldr="1"/>
      <dgm:spPr/>
    </dgm:pt>
    <dgm:pt modelId="{2F927CA9-731F-487B-A06D-7B62994B708E}">
      <dgm:prSet phldrT="[Text]" custT="1"/>
      <dgm:spPr/>
      <dgm:t>
        <a:bodyPr/>
        <a:lstStyle/>
        <a:p>
          <a:pPr>
            <a:buFont typeface="+mj-lt"/>
            <a:buAutoNum type="arabicPeriod"/>
          </a:pPr>
          <a:r>
            <a:rPr lang="en-US" sz="1300" dirty="0"/>
            <a:t>Use the Classroom Assessment Task Review Worksheet to evaluate two grade 8 science assessment tasks: Task A and Task B. </a:t>
          </a:r>
        </a:p>
      </dgm:t>
    </dgm:pt>
    <dgm:pt modelId="{9C9637AE-54C4-42EB-8E44-398194F06554}" type="parTrans" cxnId="{1C3B5DF8-0412-47BE-9DBF-92049D83B6E1}">
      <dgm:prSet/>
      <dgm:spPr/>
      <dgm:t>
        <a:bodyPr/>
        <a:lstStyle/>
        <a:p>
          <a:endParaRPr lang="en-US" sz="1400"/>
        </a:p>
      </dgm:t>
    </dgm:pt>
    <dgm:pt modelId="{BAFD2356-9E53-4152-9C86-37596F8F4387}" type="sibTrans" cxnId="{1C3B5DF8-0412-47BE-9DBF-92049D83B6E1}">
      <dgm:prSet custT="1"/>
      <dgm:spPr/>
      <dgm:t>
        <a:bodyPr/>
        <a:lstStyle/>
        <a:p>
          <a:endParaRPr lang="en-US" sz="1400"/>
        </a:p>
      </dgm:t>
    </dgm:pt>
    <dgm:pt modelId="{124C1E3B-A258-4B3B-A110-27C47DFA4651}">
      <dgm:prSet custT="1"/>
      <dgm:spPr/>
      <dgm:t>
        <a:bodyPr/>
        <a:lstStyle/>
        <a:p>
          <a:r>
            <a:rPr lang="en-US" sz="1300" dirty="0"/>
            <a:t>For each task, consider the evidence/ artifacts of student learning that the questions in the task elicit and how the elements and design features within the unpacking and task specifications tools are addressed in each task. </a:t>
          </a:r>
        </a:p>
      </dgm:t>
    </dgm:pt>
    <dgm:pt modelId="{6BC7923C-AA94-4AC3-844B-34D1739DCF6D}" type="parTrans" cxnId="{A3B915BD-3C61-470F-8F62-ABCFD54BA2E1}">
      <dgm:prSet/>
      <dgm:spPr/>
      <dgm:t>
        <a:bodyPr/>
        <a:lstStyle/>
        <a:p>
          <a:endParaRPr lang="en-US" sz="1400"/>
        </a:p>
      </dgm:t>
    </dgm:pt>
    <dgm:pt modelId="{9AFF6F0E-AA4E-4B4F-9F3A-9698FDCCEE2F}" type="sibTrans" cxnId="{A3B915BD-3C61-470F-8F62-ABCFD54BA2E1}">
      <dgm:prSet custT="1"/>
      <dgm:spPr/>
      <dgm:t>
        <a:bodyPr/>
        <a:lstStyle/>
        <a:p>
          <a:endParaRPr lang="en-US" sz="1400"/>
        </a:p>
      </dgm:t>
    </dgm:pt>
    <dgm:pt modelId="{B509C83C-A3AD-457D-B384-5F8DD0406FFE}">
      <dgm:prSet custT="1"/>
      <dgm:spPr/>
      <dgm:t>
        <a:bodyPr/>
        <a:lstStyle/>
        <a:p>
          <a:r>
            <a:rPr lang="en-US" sz="1300" dirty="0"/>
            <a:t>Then, provide notes for each criterion to explain the rationale or reasoning for your ratings. </a:t>
          </a:r>
        </a:p>
      </dgm:t>
    </dgm:pt>
    <dgm:pt modelId="{8A933E48-A44C-4246-A0E0-85BBE5B2FFC9}" type="parTrans" cxnId="{E51C145B-D98A-4485-9E2A-6C8E3E9BAE85}">
      <dgm:prSet/>
      <dgm:spPr/>
      <dgm:t>
        <a:bodyPr/>
        <a:lstStyle/>
        <a:p>
          <a:endParaRPr lang="en-US" sz="1400"/>
        </a:p>
      </dgm:t>
    </dgm:pt>
    <dgm:pt modelId="{1394D1DB-D055-4689-BA02-80D3E5069993}" type="sibTrans" cxnId="{E51C145B-D98A-4485-9E2A-6C8E3E9BAE85}">
      <dgm:prSet custT="1"/>
      <dgm:spPr/>
      <dgm:t>
        <a:bodyPr/>
        <a:lstStyle/>
        <a:p>
          <a:endParaRPr lang="en-US" sz="1400"/>
        </a:p>
      </dgm:t>
    </dgm:pt>
    <dgm:pt modelId="{182E01E8-B23A-4857-A3D6-2D0D3506E1D5}">
      <dgm:prSet custT="1"/>
      <dgm:spPr/>
      <dgm:t>
        <a:bodyPr/>
        <a:lstStyle/>
        <a:p>
          <a:r>
            <a:rPr lang="en-US" sz="1300" dirty="0"/>
            <a:t>Based on your evaluation and comparison of the grade 8 science assessment tasks, consider which task best represents a new way of assessing student science learning as envisioned by </a:t>
          </a:r>
          <a:r>
            <a:rPr lang="en-US" sz="1300" i="1" dirty="0"/>
            <a:t>A Framework for K-12 Science Education</a:t>
          </a:r>
          <a:r>
            <a:rPr lang="en-US" sz="1300" dirty="0"/>
            <a:t>.</a:t>
          </a:r>
        </a:p>
      </dgm:t>
    </dgm:pt>
    <dgm:pt modelId="{386AA0F2-43CF-4110-8320-4BAF72EAF83C}" type="parTrans" cxnId="{56560752-06FC-4CB0-AA11-BCCCE588F4D2}">
      <dgm:prSet/>
      <dgm:spPr/>
      <dgm:t>
        <a:bodyPr/>
        <a:lstStyle/>
        <a:p>
          <a:endParaRPr lang="en-US" sz="1400"/>
        </a:p>
      </dgm:t>
    </dgm:pt>
    <dgm:pt modelId="{0C6CE233-4EC6-4207-94EC-67F45856E2E6}" type="sibTrans" cxnId="{56560752-06FC-4CB0-AA11-BCCCE588F4D2}">
      <dgm:prSet/>
      <dgm:spPr/>
      <dgm:t>
        <a:bodyPr/>
        <a:lstStyle/>
        <a:p>
          <a:endParaRPr lang="en-US" sz="1400"/>
        </a:p>
      </dgm:t>
    </dgm:pt>
    <dgm:pt modelId="{8C15DB47-579E-47DA-AEE5-1B4AD6ADF06A}">
      <dgm:prSet custT="1"/>
      <dgm:spPr/>
      <dgm:t>
        <a:bodyPr/>
        <a:lstStyle/>
        <a:p>
          <a:r>
            <a:rPr lang="en-US" sz="1300" dirty="0"/>
            <a:t>For each criterion in the review worksheet, rate each task on a scale of strongly evident, mostly evident, slightly evident, and not evident. </a:t>
          </a:r>
        </a:p>
      </dgm:t>
    </dgm:pt>
    <dgm:pt modelId="{E416C4D3-D88C-44C2-B4A4-74E4EBED2421}" type="parTrans" cxnId="{08FC1B8C-8E4D-4971-98FC-2AA4A416293A}">
      <dgm:prSet/>
      <dgm:spPr/>
      <dgm:t>
        <a:bodyPr/>
        <a:lstStyle/>
        <a:p>
          <a:endParaRPr lang="en-US"/>
        </a:p>
      </dgm:t>
    </dgm:pt>
    <dgm:pt modelId="{CCD09318-FE66-49C2-9EDE-CE575C28875B}" type="sibTrans" cxnId="{08FC1B8C-8E4D-4971-98FC-2AA4A416293A}">
      <dgm:prSet/>
      <dgm:spPr/>
      <dgm:t>
        <a:bodyPr/>
        <a:lstStyle/>
        <a:p>
          <a:endParaRPr lang="en-US"/>
        </a:p>
      </dgm:t>
    </dgm:pt>
    <dgm:pt modelId="{D033F729-896A-48BA-8807-59AD15A97047}" type="pres">
      <dgm:prSet presAssocID="{C31FFA8A-6514-47FF-94C5-4AC58E55FB27}" presName="outerComposite" presStyleCnt="0">
        <dgm:presLayoutVars>
          <dgm:chMax val="5"/>
          <dgm:dir/>
          <dgm:resizeHandles val="exact"/>
        </dgm:presLayoutVars>
      </dgm:prSet>
      <dgm:spPr/>
    </dgm:pt>
    <dgm:pt modelId="{53C2653E-FC76-474D-9550-101B3E71E640}" type="pres">
      <dgm:prSet presAssocID="{C31FFA8A-6514-47FF-94C5-4AC58E55FB27}" presName="dummyMaxCanvas" presStyleCnt="0">
        <dgm:presLayoutVars/>
      </dgm:prSet>
      <dgm:spPr/>
    </dgm:pt>
    <dgm:pt modelId="{09F83ABA-23DA-427C-95A6-0E4EA6428F12}" type="pres">
      <dgm:prSet presAssocID="{C31FFA8A-6514-47FF-94C5-4AC58E55FB27}" presName="FiveNodes_1" presStyleLbl="node1" presStyleIdx="0" presStyleCnt="5">
        <dgm:presLayoutVars>
          <dgm:bulletEnabled val="1"/>
        </dgm:presLayoutVars>
      </dgm:prSet>
      <dgm:spPr/>
    </dgm:pt>
    <dgm:pt modelId="{2B18F900-A174-48B4-8E79-B8A0AED8B3D8}" type="pres">
      <dgm:prSet presAssocID="{C31FFA8A-6514-47FF-94C5-4AC58E55FB27}" presName="FiveNodes_2" presStyleLbl="node1" presStyleIdx="1" presStyleCnt="5">
        <dgm:presLayoutVars>
          <dgm:bulletEnabled val="1"/>
        </dgm:presLayoutVars>
      </dgm:prSet>
      <dgm:spPr/>
    </dgm:pt>
    <dgm:pt modelId="{43E62C3B-8A26-4BEA-A75F-CD820A579054}" type="pres">
      <dgm:prSet presAssocID="{C31FFA8A-6514-47FF-94C5-4AC58E55FB27}" presName="FiveNodes_3" presStyleLbl="node1" presStyleIdx="2" presStyleCnt="5">
        <dgm:presLayoutVars>
          <dgm:bulletEnabled val="1"/>
        </dgm:presLayoutVars>
      </dgm:prSet>
      <dgm:spPr/>
    </dgm:pt>
    <dgm:pt modelId="{937E3FE7-70A7-47BB-A1C7-94B8CFEECE14}" type="pres">
      <dgm:prSet presAssocID="{C31FFA8A-6514-47FF-94C5-4AC58E55FB27}" presName="FiveNodes_4" presStyleLbl="node1" presStyleIdx="3" presStyleCnt="5">
        <dgm:presLayoutVars>
          <dgm:bulletEnabled val="1"/>
        </dgm:presLayoutVars>
      </dgm:prSet>
      <dgm:spPr/>
    </dgm:pt>
    <dgm:pt modelId="{84ED2411-6056-440E-A886-7594CE68B1E6}" type="pres">
      <dgm:prSet presAssocID="{C31FFA8A-6514-47FF-94C5-4AC58E55FB27}" presName="FiveNodes_5" presStyleLbl="node1" presStyleIdx="4" presStyleCnt="5">
        <dgm:presLayoutVars>
          <dgm:bulletEnabled val="1"/>
        </dgm:presLayoutVars>
      </dgm:prSet>
      <dgm:spPr/>
    </dgm:pt>
    <dgm:pt modelId="{AAB8F9B2-9B07-4023-882B-71AE0151A420}" type="pres">
      <dgm:prSet presAssocID="{C31FFA8A-6514-47FF-94C5-4AC58E55FB27}" presName="FiveConn_1-2" presStyleLbl="fgAccFollowNode1" presStyleIdx="0" presStyleCnt="4">
        <dgm:presLayoutVars>
          <dgm:bulletEnabled val="1"/>
        </dgm:presLayoutVars>
      </dgm:prSet>
      <dgm:spPr/>
    </dgm:pt>
    <dgm:pt modelId="{449A0FE6-FFB9-4D1E-B8E2-53C7BE579B6E}" type="pres">
      <dgm:prSet presAssocID="{C31FFA8A-6514-47FF-94C5-4AC58E55FB27}" presName="FiveConn_2-3" presStyleLbl="fgAccFollowNode1" presStyleIdx="1" presStyleCnt="4">
        <dgm:presLayoutVars>
          <dgm:bulletEnabled val="1"/>
        </dgm:presLayoutVars>
      </dgm:prSet>
      <dgm:spPr/>
    </dgm:pt>
    <dgm:pt modelId="{CE29C362-B181-4CC9-ADC5-2BF23FE47B65}" type="pres">
      <dgm:prSet presAssocID="{C31FFA8A-6514-47FF-94C5-4AC58E55FB27}" presName="FiveConn_3-4" presStyleLbl="fgAccFollowNode1" presStyleIdx="2" presStyleCnt="4">
        <dgm:presLayoutVars>
          <dgm:bulletEnabled val="1"/>
        </dgm:presLayoutVars>
      </dgm:prSet>
      <dgm:spPr/>
    </dgm:pt>
    <dgm:pt modelId="{9DBB3121-E60F-4BE7-86B2-4690C5C053BB}" type="pres">
      <dgm:prSet presAssocID="{C31FFA8A-6514-47FF-94C5-4AC58E55FB27}" presName="FiveConn_4-5" presStyleLbl="fgAccFollowNode1" presStyleIdx="3" presStyleCnt="4">
        <dgm:presLayoutVars>
          <dgm:bulletEnabled val="1"/>
        </dgm:presLayoutVars>
      </dgm:prSet>
      <dgm:spPr/>
    </dgm:pt>
    <dgm:pt modelId="{44DE643B-74FD-40AD-8CB4-0AEB0A21789F}" type="pres">
      <dgm:prSet presAssocID="{C31FFA8A-6514-47FF-94C5-4AC58E55FB27}" presName="FiveNodes_1_text" presStyleLbl="node1" presStyleIdx="4" presStyleCnt="5">
        <dgm:presLayoutVars>
          <dgm:bulletEnabled val="1"/>
        </dgm:presLayoutVars>
      </dgm:prSet>
      <dgm:spPr/>
    </dgm:pt>
    <dgm:pt modelId="{DDDFDE17-431C-45CE-AED5-41F5477803B5}" type="pres">
      <dgm:prSet presAssocID="{C31FFA8A-6514-47FF-94C5-4AC58E55FB27}" presName="FiveNodes_2_text" presStyleLbl="node1" presStyleIdx="4" presStyleCnt="5">
        <dgm:presLayoutVars>
          <dgm:bulletEnabled val="1"/>
        </dgm:presLayoutVars>
      </dgm:prSet>
      <dgm:spPr/>
    </dgm:pt>
    <dgm:pt modelId="{5629C673-8A2E-44E8-A514-DFF2182928AD}" type="pres">
      <dgm:prSet presAssocID="{C31FFA8A-6514-47FF-94C5-4AC58E55FB27}" presName="FiveNodes_3_text" presStyleLbl="node1" presStyleIdx="4" presStyleCnt="5">
        <dgm:presLayoutVars>
          <dgm:bulletEnabled val="1"/>
        </dgm:presLayoutVars>
      </dgm:prSet>
      <dgm:spPr/>
    </dgm:pt>
    <dgm:pt modelId="{33D009C3-6138-490F-9126-E5818B382151}" type="pres">
      <dgm:prSet presAssocID="{C31FFA8A-6514-47FF-94C5-4AC58E55FB27}" presName="FiveNodes_4_text" presStyleLbl="node1" presStyleIdx="4" presStyleCnt="5">
        <dgm:presLayoutVars>
          <dgm:bulletEnabled val="1"/>
        </dgm:presLayoutVars>
      </dgm:prSet>
      <dgm:spPr/>
    </dgm:pt>
    <dgm:pt modelId="{09A48759-D3F1-4741-95E4-C08AEE2591CB}" type="pres">
      <dgm:prSet presAssocID="{C31FFA8A-6514-47FF-94C5-4AC58E55FB27}" presName="FiveNodes_5_text" presStyleLbl="node1" presStyleIdx="4" presStyleCnt="5">
        <dgm:presLayoutVars>
          <dgm:bulletEnabled val="1"/>
        </dgm:presLayoutVars>
      </dgm:prSet>
      <dgm:spPr/>
    </dgm:pt>
  </dgm:ptLst>
  <dgm:cxnLst>
    <dgm:cxn modelId="{1E2D7D25-C31C-4F66-A2A4-F61F214C2118}" type="presOf" srcId="{124C1E3B-A258-4B3B-A110-27C47DFA4651}" destId="{2B18F900-A174-48B4-8E79-B8A0AED8B3D8}" srcOrd="0" destOrd="0" presId="urn:microsoft.com/office/officeart/2005/8/layout/vProcess5"/>
    <dgm:cxn modelId="{88B00F31-6851-4212-A2F9-481115CCC5CB}" type="presOf" srcId="{1394D1DB-D055-4689-BA02-80D3E5069993}" destId="{9DBB3121-E60F-4BE7-86B2-4690C5C053BB}" srcOrd="0" destOrd="0" presId="urn:microsoft.com/office/officeart/2005/8/layout/vProcess5"/>
    <dgm:cxn modelId="{E51C145B-D98A-4485-9E2A-6C8E3E9BAE85}" srcId="{C31FFA8A-6514-47FF-94C5-4AC58E55FB27}" destId="{B509C83C-A3AD-457D-B384-5F8DD0406FFE}" srcOrd="3" destOrd="0" parTransId="{8A933E48-A44C-4246-A0E0-85BBE5B2FFC9}" sibTransId="{1394D1DB-D055-4689-BA02-80D3E5069993}"/>
    <dgm:cxn modelId="{7F8B7461-4599-4B68-AD97-26CC0CF63B67}" type="presOf" srcId="{C31FFA8A-6514-47FF-94C5-4AC58E55FB27}" destId="{D033F729-896A-48BA-8807-59AD15A97047}" srcOrd="0" destOrd="0" presId="urn:microsoft.com/office/officeart/2005/8/layout/vProcess5"/>
    <dgm:cxn modelId="{5B838161-B0EB-4AB5-9BDA-B87382A3B9E7}" type="presOf" srcId="{124C1E3B-A258-4B3B-A110-27C47DFA4651}" destId="{DDDFDE17-431C-45CE-AED5-41F5477803B5}" srcOrd="1" destOrd="0" presId="urn:microsoft.com/office/officeart/2005/8/layout/vProcess5"/>
    <dgm:cxn modelId="{F39A9C43-D558-4016-B837-526AC24C0334}" type="presOf" srcId="{CCD09318-FE66-49C2-9EDE-CE575C28875B}" destId="{CE29C362-B181-4CC9-ADC5-2BF23FE47B65}" srcOrd="0" destOrd="0" presId="urn:microsoft.com/office/officeart/2005/8/layout/vProcess5"/>
    <dgm:cxn modelId="{56560752-06FC-4CB0-AA11-BCCCE588F4D2}" srcId="{C31FFA8A-6514-47FF-94C5-4AC58E55FB27}" destId="{182E01E8-B23A-4857-A3D6-2D0D3506E1D5}" srcOrd="4" destOrd="0" parTransId="{386AA0F2-43CF-4110-8320-4BAF72EAF83C}" sibTransId="{0C6CE233-4EC6-4207-94EC-67F45856E2E6}"/>
    <dgm:cxn modelId="{B3A67C52-4965-42A0-A73D-24A469662C18}" type="presOf" srcId="{8C15DB47-579E-47DA-AEE5-1B4AD6ADF06A}" destId="{43E62C3B-8A26-4BEA-A75F-CD820A579054}" srcOrd="0" destOrd="0" presId="urn:microsoft.com/office/officeart/2005/8/layout/vProcess5"/>
    <dgm:cxn modelId="{A515A752-71CB-4004-A067-896B6F946C5D}" type="presOf" srcId="{8C15DB47-579E-47DA-AEE5-1B4AD6ADF06A}" destId="{5629C673-8A2E-44E8-A514-DFF2182928AD}" srcOrd="1" destOrd="0" presId="urn:microsoft.com/office/officeart/2005/8/layout/vProcess5"/>
    <dgm:cxn modelId="{EFD8BB52-BD18-43BA-A0B8-325C494C6A79}" type="presOf" srcId="{BAFD2356-9E53-4152-9C86-37596F8F4387}" destId="{AAB8F9B2-9B07-4023-882B-71AE0151A420}" srcOrd="0" destOrd="0" presId="urn:microsoft.com/office/officeart/2005/8/layout/vProcess5"/>
    <dgm:cxn modelId="{E6D50684-F38A-4053-B650-F7D43927C2F2}" type="presOf" srcId="{182E01E8-B23A-4857-A3D6-2D0D3506E1D5}" destId="{09A48759-D3F1-4741-95E4-C08AEE2591CB}" srcOrd="1" destOrd="0" presId="urn:microsoft.com/office/officeart/2005/8/layout/vProcess5"/>
    <dgm:cxn modelId="{08FC1B8C-8E4D-4971-98FC-2AA4A416293A}" srcId="{C31FFA8A-6514-47FF-94C5-4AC58E55FB27}" destId="{8C15DB47-579E-47DA-AEE5-1B4AD6ADF06A}" srcOrd="2" destOrd="0" parTransId="{E416C4D3-D88C-44C2-B4A4-74E4EBED2421}" sibTransId="{CCD09318-FE66-49C2-9EDE-CE575C28875B}"/>
    <dgm:cxn modelId="{6DAB3799-7C24-4D94-8D48-308B61D3793C}" type="presOf" srcId="{9AFF6F0E-AA4E-4B4F-9F3A-9698FDCCEE2F}" destId="{449A0FE6-FFB9-4D1E-B8E2-53C7BE579B6E}" srcOrd="0" destOrd="0" presId="urn:microsoft.com/office/officeart/2005/8/layout/vProcess5"/>
    <dgm:cxn modelId="{B52F3DAF-5D04-44AA-B035-548AB73373CF}" type="presOf" srcId="{2F927CA9-731F-487B-A06D-7B62994B708E}" destId="{44DE643B-74FD-40AD-8CB4-0AEB0A21789F}" srcOrd="1" destOrd="0" presId="urn:microsoft.com/office/officeart/2005/8/layout/vProcess5"/>
    <dgm:cxn modelId="{C36ADBB0-00B0-435E-BBAD-E39C2B90222F}" type="presOf" srcId="{B509C83C-A3AD-457D-B384-5F8DD0406FFE}" destId="{937E3FE7-70A7-47BB-A1C7-94B8CFEECE14}" srcOrd="0" destOrd="0" presId="urn:microsoft.com/office/officeart/2005/8/layout/vProcess5"/>
    <dgm:cxn modelId="{D45065B4-C2CE-490A-9D5E-535893AE7424}" type="presOf" srcId="{B509C83C-A3AD-457D-B384-5F8DD0406FFE}" destId="{33D009C3-6138-490F-9126-E5818B382151}" srcOrd="1" destOrd="0" presId="urn:microsoft.com/office/officeart/2005/8/layout/vProcess5"/>
    <dgm:cxn modelId="{A3B915BD-3C61-470F-8F62-ABCFD54BA2E1}" srcId="{C31FFA8A-6514-47FF-94C5-4AC58E55FB27}" destId="{124C1E3B-A258-4B3B-A110-27C47DFA4651}" srcOrd="1" destOrd="0" parTransId="{6BC7923C-AA94-4AC3-844B-34D1739DCF6D}" sibTransId="{9AFF6F0E-AA4E-4B4F-9F3A-9698FDCCEE2F}"/>
    <dgm:cxn modelId="{5C2EEDC1-395C-451B-9471-5C17F8F5AE33}" type="presOf" srcId="{182E01E8-B23A-4857-A3D6-2D0D3506E1D5}" destId="{84ED2411-6056-440E-A886-7594CE68B1E6}" srcOrd="0" destOrd="0" presId="urn:microsoft.com/office/officeart/2005/8/layout/vProcess5"/>
    <dgm:cxn modelId="{7097EED6-C2DC-4A26-8945-2548EFBF0982}" type="presOf" srcId="{2F927CA9-731F-487B-A06D-7B62994B708E}" destId="{09F83ABA-23DA-427C-95A6-0E4EA6428F12}" srcOrd="0" destOrd="0" presId="urn:microsoft.com/office/officeart/2005/8/layout/vProcess5"/>
    <dgm:cxn modelId="{1C3B5DF8-0412-47BE-9DBF-92049D83B6E1}" srcId="{C31FFA8A-6514-47FF-94C5-4AC58E55FB27}" destId="{2F927CA9-731F-487B-A06D-7B62994B708E}" srcOrd="0" destOrd="0" parTransId="{9C9637AE-54C4-42EB-8E44-398194F06554}" sibTransId="{BAFD2356-9E53-4152-9C86-37596F8F4387}"/>
    <dgm:cxn modelId="{99A00EFB-1F69-4562-86D7-8AF11F2FE2DB}" type="presParOf" srcId="{D033F729-896A-48BA-8807-59AD15A97047}" destId="{53C2653E-FC76-474D-9550-101B3E71E640}" srcOrd="0" destOrd="0" presId="urn:microsoft.com/office/officeart/2005/8/layout/vProcess5"/>
    <dgm:cxn modelId="{CEDF7CCB-B1E1-4908-B28D-89D0C5F33522}" type="presParOf" srcId="{D033F729-896A-48BA-8807-59AD15A97047}" destId="{09F83ABA-23DA-427C-95A6-0E4EA6428F12}" srcOrd="1" destOrd="0" presId="urn:microsoft.com/office/officeart/2005/8/layout/vProcess5"/>
    <dgm:cxn modelId="{DEAFA1DD-0D03-4816-8E15-BCB65C2A8649}" type="presParOf" srcId="{D033F729-896A-48BA-8807-59AD15A97047}" destId="{2B18F900-A174-48B4-8E79-B8A0AED8B3D8}" srcOrd="2" destOrd="0" presId="urn:microsoft.com/office/officeart/2005/8/layout/vProcess5"/>
    <dgm:cxn modelId="{0361D33B-4995-4287-9B53-4A16FEA9490B}" type="presParOf" srcId="{D033F729-896A-48BA-8807-59AD15A97047}" destId="{43E62C3B-8A26-4BEA-A75F-CD820A579054}" srcOrd="3" destOrd="0" presId="urn:microsoft.com/office/officeart/2005/8/layout/vProcess5"/>
    <dgm:cxn modelId="{5A4FD641-A320-4E79-9571-1A1A57F82599}" type="presParOf" srcId="{D033F729-896A-48BA-8807-59AD15A97047}" destId="{937E3FE7-70A7-47BB-A1C7-94B8CFEECE14}" srcOrd="4" destOrd="0" presId="urn:microsoft.com/office/officeart/2005/8/layout/vProcess5"/>
    <dgm:cxn modelId="{55C9D613-75AA-469D-AAD3-AA0616561571}" type="presParOf" srcId="{D033F729-896A-48BA-8807-59AD15A97047}" destId="{84ED2411-6056-440E-A886-7594CE68B1E6}" srcOrd="5" destOrd="0" presId="urn:microsoft.com/office/officeart/2005/8/layout/vProcess5"/>
    <dgm:cxn modelId="{8BF11102-9861-49C5-A18A-AD6932558A17}" type="presParOf" srcId="{D033F729-896A-48BA-8807-59AD15A97047}" destId="{AAB8F9B2-9B07-4023-882B-71AE0151A420}" srcOrd="6" destOrd="0" presId="urn:microsoft.com/office/officeart/2005/8/layout/vProcess5"/>
    <dgm:cxn modelId="{5C5689FE-593F-4780-9B57-FB95196B385A}" type="presParOf" srcId="{D033F729-896A-48BA-8807-59AD15A97047}" destId="{449A0FE6-FFB9-4D1E-B8E2-53C7BE579B6E}" srcOrd="7" destOrd="0" presId="urn:microsoft.com/office/officeart/2005/8/layout/vProcess5"/>
    <dgm:cxn modelId="{B5315B2D-40AF-4693-AE19-8DC823711D48}" type="presParOf" srcId="{D033F729-896A-48BA-8807-59AD15A97047}" destId="{CE29C362-B181-4CC9-ADC5-2BF23FE47B65}" srcOrd="8" destOrd="0" presId="urn:microsoft.com/office/officeart/2005/8/layout/vProcess5"/>
    <dgm:cxn modelId="{4A38D3CE-58D9-479C-B309-14381373A980}" type="presParOf" srcId="{D033F729-896A-48BA-8807-59AD15A97047}" destId="{9DBB3121-E60F-4BE7-86B2-4690C5C053BB}" srcOrd="9" destOrd="0" presId="urn:microsoft.com/office/officeart/2005/8/layout/vProcess5"/>
    <dgm:cxn modelId="{9993341A-5101-47D6-A662-2F8DC17F3232}" type="presParOf" srcId="{D033F729-896A-48BA-8807-59AD15A97047}" destId="{44DE643B-74FD-40AD-8CB4-0AEB0A21789F}" srcOrd="10" destOrd="0" presId="urn:microsoft.com/office/officeart/2005/8/layout/vProcess5"/>
    <dgm:cxn modelId="{7FB6923C-BE4A-4DFE-8E49-CD4B71665D0E}" type="presParOf" srcId="{D033F729-896A-48BA-8807-59AD15A97047}" destId="{DDDFDE17-431C-45CE-AED5-41F5477803B5}" srcOrd="11" destOrd="0" presId="urn:microsoft.com/office/officeart/2005/8/layout/vProcess5"/>
    <dgm:cxn modelId="{D802379B-87A2-4A51-A5F8-34AB48387C35}" type="presParOf" srcId="{D033F729-896A-48BA-8807-59AD15A97047}" destId="{5629C673-8A2E-44E8-A514-DFF2182928AD}" srcOrd="12" destOrd="0" presId="urn:microsoft.com/office/officeart/2005/8/layout/vProcess5"/>
    <dgm:cxn modelId="{EBFBE197-A793-415C-A19B-57DA1BDB7162}" type="presParOf" srcId="{D033F729-896A-48BA-8807-59AD15A97047}" destId="{33D009C3-6138-490F-9126-E5818B382151}" srcOrd="13" destOrd="0" presId="urn:microsoft.com/office/officeart/2005/8/layout/vProcess5"/>
    <dgm:cxn modelId="{F4510AE8-3C2E-46DC-8223-0ACA9D5C917A}" type="presParOf" srcId="{D033F729-896A-48BA-8807-59AD15A97047}" destId="{09A48759-D3F1-4741-95E4-C08AEE2591CB}"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1452528" y="220411"/>
          <a:ext cx="2873942" cy="2874024"/>
        </a:xfrm>
        <a:prstGeom prst="circularArrow">
          <a:avLst>
            <a:gd name="adj1" fmla="val 10980"/>
            <a:gd name="adj2" fmla="val 1142322"/>
            <a:gd name="adj3" fmla="val 4500000"/>
            <a:gd name="adj4" fmla="val 10800000"/>
            <a:gd name="adj5" fmla="val 12500"/>
          </a:avLst>
        </a:prstGeom>
        <a:solidFill>
          <a:schemeClr val="accent1">
            <a:lumMod val="40000"/>
            <a:lumOff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2076601" y="1187913"/>
          <a:ext cx="1603433" cy="80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Purpose and Process for Task Evaluation</a:t>
          </a:r>
        </a:p>
      </dsp:txBody>
      <dsp:txXfrm>
        <a:off x="2076601" y="1187913"/>
        <a:ext cx="1603433" cy="801622"/>
      </dsp:txXfrm>
    </dsp:sp>
    <dsp:sp modelId="{21390618-E7FD-4509-AA9D-AE428EA07941}">
      <dsp:nvSpPr>
        <dsp:cNvPr id="0" name=""/>
        <dsp:cNvSpPr/>
      </dsp:nvSpPr>
      <dsp:spPr>
        <a:xfrm>
          <a:off x="859278" y="2062547"/>
          <a:ext cx="2468935" cy="2469979"/>
        </a:xfrm>
        <a:prstGeom prst="blockArc">
          <a:avLst>
            <a:gd name="adj1" fmla="val 0"/>
            <a:gd name="adj2" fmla="val 18900000"/>
            <a:gd name="adj3" fmla="val 12740"/>
          </a:avLst>
        </a:prstGeom>
        <a:solidFill>
          <a:srgbClr val="8FAADC"/>
        </a:solidFill>
        <a:ln w="12700" cap="flat" cmpd="sng" algn="ctr">
          <a:solidFill>
            <a:srgbClr val="8FAADC"/>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7E931B-E80B-41C2-9F60-C7381E222817}">
      <dsp:nvSpPr>
        <dsp:cNvPr id="0" name=""/>
        <dsp:cNvSpPr/>
      </dsp:nvSpPr>
      <dsp:spPr>
        <a:xfrm>
          <a:off x="1285547" y="2915483"/>
          <a:ext cx="1603433" cy="8016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ysClr val="windowText" lastClr="000000">
                  <a:hueOff val="0"/>
                  <a:satOff val="0"/>
                  <a:lumOff val="0"/>
                  <a:alphaOff val="0"/>
                </a:sysClr>
              </a:solidFill>
              <a:latin typeface="Calibri"/>
              <a:ea typeface="+mn-ea"/>
              <a:cs typeface="+mn-cs"/>
            </a:rPr>
            <a:t>Guided Activity: Task Comparison </a:t>
          </a:r>
        </a:p>
      </dsp:txBody>
      <dsp:txXfrm>
        <a:off x="1285547" y="2915483"/>
        <a:ext cx="1603433" cy="801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73756-2D0B-42F0-AD72-99C21B9192F2}">
      <dsp:nvSpPr>
        <dsp:cNvPr id="0" name=""/>
        <dsp:cNvSpPr/>
      </dsp:nvSpPr>
      <dsp:spPr>
        <a:xfrm>
          <a:off x="651509" y="0"/>
          <a:ext cx="7383780" cy="54406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19BE0-6736-4F81-897F-3A2DBF0C6D99}">
      <dsp:nvSpPr>
        <dsp:cNvPr id="0" name=""/>
        <dsp:cNvSpPr/>
      </dsp:nvSpPr>
      <dsp:spPr>
        <a:xfrm>
          <a:off x="2544" y="1632204"/>
          <a:ext cx="1532066" cy="21762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Each question in the task reflects an intentional design based on the assessed knowledge, skills and abilities (e.g., varying degrees of complexity, types of demonstration of student learning, types of work products).</a:t>
          </a:r>
        </a:p>
      </dsp:txBody>
      <dsp:txXfrm>
        <a:off x="77333" y="1706993"/>
        <a:ext cx="1382488" cy="2026694"/>
      </dsp:txXfrm>
    </dsp:sp>
    <dsp:sp modelId="{DEEE2332-859B-4B9D-A297-AEC261F2EBDB}">
      <dsp:nvSpPr>
        <dsp:cNvPr id="0" name=""/>
        <dsp:cNvSpPr/>
      </dsp:nvSpPr>
      <dsp:spPr>
        <a:xfrm>
          <a:off x="1789955" y="1632204"/>
          <a:ext cx="1532066" cy="21762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Each question in the task is driven by a high-quality scenario that focuses on phenomena or design problems (i.e., a phenomenon or design problem is present; the information in the scenario is necessary and adequate to respond successfully to the task).</a:t>
          </a:r>
        </a:p>
      </dsp:txBody>
      <dsp:txXfrm>
        <a:off x="1864744" y="1706993"/>
        <a:ext cx="1382488" cy="2026694"/>
      </dsp:txXfrm>
    </dsp:sp>
    <dsp:sp modelId="{A161B4C9-06BD-43E3-B48C-1E56E2484813}">
      <dsp:nvSpPr>
        <dsp:cNvPr id="0" name=""/>
        <dsp:cNvSpPr/>
      </dsp:nvSpPr>
      <dsp:spPr>
        <a:xfrm>
          <a:off x="3577366" y="1632204"/>
          <a:ext cx="1532066" cy="21762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Completing the questions in the task requires students to use reasoning and integration of the three dimensions (SEP, DCI, CCC).</a:t>
          </a:r>
        </a:p>
      </dsp:txBody>
      <dsp:txXfrm>
        <a:off x="3652155" y="1706993"/>
        <a:ext cx="1382488" cy="2026694"/>
      </dsp:txXfrm>
    </dsp:sp>
    <dsp:sp modelId="{19341539-70C7-47BA-B95A-EAD4EC8B4E77}">
      <dsp:nvSpPr>
        <dsp:cNvPr id="0" name=""/>
        <dsp:cNvSpPr/>
      </dsp:nvSpPr>
      <dsp:spPr>
        <a:xfrm>
          <a:off x="5364777" y="1632204"/>
          <a:ext cx="1532066" cy="21762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The questions are fair and equitable (i.e., relevant and interesting, include multiple modes for students to respond, accessible by all learners including students with disabilities or who are English learners, use scientifically-accurate information).</a:t>
          </a:r>
        </a:p>
      </dsp:txBody>
      <dsp:txXfrm>
        <a:off x="5439566" y="1706993"/>
        <a:ext cx="1382488" cy="2026694"/>
      </dsp:txXfrm>
    </dsp:sp>
    <dsp:sp modelId="{5770B641-E33D-469B-9743-6E5752300713}">
      <dsp:nvSpPr>
        <dsp:cNvPr id="0" name=""/>
        <dsp:cNvSpPr/>
      </dsp:nvSpPr>
      <dsp:spPr>
        <a:xfrm>
          <a:off x="7152188" y="1632204"/>
          <a:ext cx="1532066" cy="2176272"/>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The questions provide evidence/artifacts that can be used by educators to make inferences about student learning that in turn can inform adjustments to planning and instruction and provide feedback to students (e.g., identify/make visible accurate science knowledge, partial science learning, and misconceptions).</a:t>
          </a:r>
        </a:p>
      </dsp:txBody>
      <dsp:txXfrm>
        <a:off x="7226977" y="1706993"/>
        <a:ext cx="1382488" cy="2026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83ABA-23DA-427C-95A6-0E4EA6428F12}">
      <dsp:nvSpPr>
        <dsp:cNvPr id="0" name=""/>
        <dsp:cNvSpPr/>
      </dsp:nvSpPr>
      <dsp:spPr>
        <a:xfrm>
          <a:off x="0" y="0"/>
          <a:ext cx="4277953" cy="117539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Font typeface="+mj-lt"/>
            <a:buNone/>
          </a:pPr>
          <a:r>
            <a:rPr lang="en-US" sz="1300" kern="1200" dirty="0"/>
            <a:t>Use the Classroom Assessment Task Review Worksheet to evaluate two grade 8 science assessment tasks: Task A and Task B. </a:t>
          </a:r>
        </a:p>
      </dsp:txBody>
      <dsp:txXfrm>
        <a:off x="34426" y="34426"/>
        <a:ext cx="2872094" cy="1106538"/>
      </dsp:txXfrm>
    </dsp:sp>
    <dsp:sp modelId="{2B18F900-A174-48B4-8E79-B8A0AED8B3D8}">
      <dsp:nvSpPr>
        <dsp:cNvPr id="0" name=""/>
        <dsp:cNvSpPr/>
      </dsp:nvSpPr>
      <dsp:spPr>
        <a:xfrm>
          <a:off x="319457" y="1338639"/>
          <a:ext cx="4277953" cy="117539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For each task, consider the evidence/ artifacts of student learning that the questions in the task elicit and how the elements and design features within the unpacking and task specifications tools are addressed in each task. </a:t>
          </a:r>
        </a:p>
      </dsp:txBody>
      <dsp:txXfrm>
        <a:off x="353883" y="1373065"/>
        <a:ext cx="3125640" cy="1106538"/>
      </dsp:txXfrm>
    </dsp:sp>
    <dsp:sp modelId="{43E62C3B-8A26-4BEA-A75F-CD820A579054}">
      <dsp:nvSpPr>
        <dsp:cNvPr id="0" name=""/>
        <dsp:cNvSpPr/>
      </dsp:nvSpPr>
      <dsp:spPr>
        <a:xfrm>
          <a:off x="638915" y="2677279"/>
          <a:ext cx="4277953" cy="117539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For each criterion in the review worksheet, rate each task on a scale of strongly evident, mostly evident, slightly evident, and not evident. </a:t>
          </a:r>
        </a:p>
      </dsp:txBody>
      <dsp:txXfrm>
        <a:off x="673341" y="2711705"/>
        <a:ext cx="3125640" cy="1106538"/>
      </dsp:txXfrm>
    </dsp:sp>
    <dsp:sp modelId="{937E3FE7-70A7-47BB-A1C7-94B8CFEECE14}">
      <dsp:nvSpPr>
        <dsp:cNvPr id="0" name=""/>
        <dsp:cNvSpPr/>
      </dsp:nvSpPr>
      <dsp:spPr>
        <a:xfrm>
          <a:off x="958372" y="4015918"/>
          <a:ext cx="4277953" cy="117539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Then, provide notes for each criterion to explain the rationale or reasoning for your ratings. </a:t>
          </a:r>
        </a:p>
      </dsp:txBody>
      <dsp:txXfrm>
        <a:off x="992798" y="4050344"/>
        <a:ext cx="3125640" cy="1106538"/>
      </dsp:txXfrm>
    </dsp:sp>
    <dsp:sp modelId="{84ED2411-6056-440E-A886-7594CE68B1E6}">
      <dsp:nvSpPr>
        <dsp:cNvPr id="0" name=""/>
        <dsp:cNvSpPr/>
      </dsp:nvSpPr>
      <dsp:spPr>
        <a:xfrm>
          <a:off x="1277830" y="5354558"/>
          <a:ext cx="4277953" cy="117539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dirty="0"/>
            <a:t>Based on your evaluation and comparison of the grade 8 science assessment tasks, consider which task best represents a new way of assessing student science learning as envisioned by </a:t>
          </a:r>
          <a:r>
            <a:rPr lang="en-US" sz="1300" i="1" kern="1200" dirty="0"/>
            <a:t>A Framework for K-12 Science Education</a:t>
          </a:r>
          <a:r>
            <a:rPr lang="en-US" sz="1300" kern="1200" dirty="0"/>
            <a:t>.</a:t>
          </a:r>
        </a:p>
      </dsp:txBody>
      <dsp:txXfrm>
        <a:off x="1312256" y="5388984"/>
        <a:ext cx="3125640" cy="1106538"/>
      </dsp:txXfrm>
    </dsp:sp>
    <dsp:sp modelId="{AAB8F9B2-9B07-4023-882B-71AE0151A420}">
      <dsp:nvSpPr>
        <dsp:cNvPr id="0" name=""/>
        <dsp:cNvSpPr/>
      </dsp:nvSpPr>
      <dsp:spPr>
        <a:xfrm>
          <a:off x="3513949" y="858688"/>
          <a:ext cx="764004" cy="764004"/>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3685850" y="858688"/>
        <a:ext cx="420202" cy="574913"/>
      </dsp:txXfrm>
    </dsp:sp>
    <dsp:sp modelId="{449A0FE6-FFB9-4D1E-B8E2-53C7BE579B6E}">
      <dsp:nvSpPr>
        <dsp:cNvPr id="0" name=""/>
        <dsp:cNvSpPr/>
      </dsp:nvSpPr>
      <dsp:spPr>
        <a:xfrm>
          <a:off x="3833407" y="2197327"/>
          <a:ext cx="764004" cy="764004"/>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05308" y="2197327"/>
        <a:ext cx="420202" cy="574913"/>
      </dsp:txXfrm>
    </dsp:sp>
    <dsp:sp modelId="{CE29C362-B181-4CC9-ADC5-2BF23FE47B65}">
      <dsp:nvSpPr>
        <dsp:cNvPr id="0" name=""/>
        <dsp:cNvSpPr/>
      </dsp:nvSpPr>
      <dsp:spPr>
        <a:xfrm>
          <a:off x="4152864" y="3516377"/>
          <a:ext cx="764004" cy="764004"/>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a:p>
      </dsp:txBody>
      <dsp:txXfrm>
        <a:off x="4324765" y="3516377"/>
        <a:ext cx="420202" cy="574913"/>
      </dsp:txXfrm>
    </dsp:sp>
    <dsp:sp modelId="{9DBB3121-E60F-4BE7-86B2-4690C5C053BB}">
      <dsp:nvSpPr>
        <dsp:cNvPr id="0" name=""/>
        <dsp:cNvSpPr/>
      </dsp:nvSpPr>
      <dsp:spPr>
        <a:xfrm>
          <a:off x="4472322" y="4868076"/>
          <a:ext cx="764004" cy="764004"/>
        </a:xfrm>
        <a:prstGeom prst="downArrow">
          <a:avLst>
            <a:gd name="adj1" fmla="val 55000"/>
            <a:gd name="adj2" fmla="val 45000"/>
          </a:avLst>
        </a:prstGeom>
        <a:solidFill>
          <a:schemeClr val="lt1">
            <a:alpha val="90000"/>
            <a:tint val="4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644223" y="4868076"/>
        <a:ext cx="420202" cy="57491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B7434C8-5A19-F64B-8F11-4405E1ED3E2F}"/>
              </a:ext>
            </a:extLst>
          </p:cNvPr>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a:extLst>
              <a:ext uri="{FF2B5EF4-FFF2-40B4-BE49-F238E27FC236}">
                <a16:creationId xmlns:a16="http://schemas.microsoft.com/office/drawing/2014/main" id="{A7C98A3B-E5DE-5742-8D35-B933E31460B5}"/>
              </a:ext>
            </a:extLst>
          </p:cNvPr>
          <p:cNvSpPr>
            <a:spLocks noGrp="1"/>
          </p:cNvSpPr>
          <p:nvPr>
            <p:ph type="dt" sz="quarter" idx="1"/>
          </p:nvPr>
        </p:nvSpPr>
        <p:spPr>
          <a:xfrm>
            <a:off x="4023092" y="0"/>
            <a:ext cx="3077739" cy="471054"/>
          </a:xfrm>
          <a:prstGeom prst="rect">
            <a:avLst/>
          </a:prstGeom>
        </p:spPr>
        <p:txBody>
          <a:bodyPr vert="horz" lIns="94225" tIns="47113" rIns="94225" bIns="47113" rtlCol="0"/>
          <a:lstStyle>
            <a:lvl1pPr algn="r">
              <a:defRPr sz="1300"/>
            </a:lvl1pPr>
          </a:lstStyle>
          <a:p>
            <a:endParaRPr lang="en-US"/>
          </a:p>
        </p:txBody>
      </p:sp>
      <p:sp>
        <p:nvSpPr>
          <p:cNvPr id="4" name="Footer Placeholder 3">
            <a:extLst>
              <a:ext uri="{FF2B5EF4-FFF2-40B4-BE49-F238E27FC236}">
                <a16:creationId xmlns:a16="http://schemas.microsoft.com/office/drawing/2014/main" id="{40675432-BE12-654A-A284-B94DC2DBE5D7}"/>
              </a:ext>
            </a:extLst>
          </p:cNvPr>
          <p:cNvSpPr>
            <a:spLocks noGrp="1"/>
          </p:cNvSpPr>
          <p:nvPr>
            <p:ph type="ftr" sz="quarter" idx="2"/>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B106D9D9-562A-4D43-B513-97D5A1404C05}"/>
              </a:ext>
            </a:extLst>
          </p:cNvPr>
          <p:cNvSpPr>
            <a:spLocks noGrp="1"/>
          </p:cNvSpPr>
          <p:nvPr>
            <p:ph type="sldNum" sz="quarter" idx="3"/>
          </p:nvPr>
        </p:nvSpPr>
        <p:spPr>
          <a:xfrm>
            <a:off x="4023092" y="8917422"/>
            <a:ext cx="3077739" cy="471053"/>
          </a:xfrm>
          <a:prstGeom prst="rect">
            <a:avLst/>
          </a:prstGeom>
        </p:spPr>
        <p:txBody>
          <a:bodyPr vert="horz" lIns="94225" tIns="47113" rIns="94225" bIns="47113" rtlCol="0" anchor="b"/>
          <a:lstStyle>
            <a:lvl1pPr algn="r">
              <a:defRPr sz="1300"/>
            </a:lvl1pPr>
          </a:lstStyle>
          <a:p>
            <a:fld id="{E2737DBD-F625-1340-A0CF-6A352F8AE5E3}" type="slidenum">
              <a:rPr lang="en-US" smtClean="0"/>
              <a:t>‹#›</a:t>
            </a:fld>
            <a:endParaRPr lang="en-US"/>
          </a:p>
        </p:txBody>
      </p:sp>
    </p:spTree>
    <p:extLst>
      <p:ext uri="{BB962C8B-B14F-4D97-AF65-F5344CB8AC3E}">
        <p14:creationId xmlns:p14="http://schemas.microsoft.com/office/powerpoint/2010/main" val="19634481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5" tIns="47113" rIns="94225" bIns="47113" rtlCol="0"/>
          <a:lstStyle>
            <a:lvl1pPr algn="l">
              <a:defRPr sz="13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5" tIns="47113" rIns="94225" bIns="47113" rtlCol="0"/>
          <a:lstStyle>
            <a:lvl1pPr algn="r">
              <a:defRPr sz="1300"/>
            </a:lvl1pPr>
          </a:lstStyle>
          <a:p>
            <a:endParaRPr lang="en-US"/>
          </a:p>
        </p:txBody>
      </p:sp>
      <p:sp>
        <p:nvSpPr>
          <p:cNvPr id="4" name="Slide Image Placeholder 3"/>
          <p:cNvSpPr>
            <a:spLocks noGrp="1" noRot="1" noChangeAspect="1"/>
          </p:cNvSpPr>
          <p:nvPr>
            <p:ph type="sldImg" idx="2"/>
          </p:nvPr>
        </p:nvSpPr>
        <p:spPr>
          <a:xfrm>
            <a:off x="1439863" y="1173163"/>
            <a:ext cx="4222750" cy="3168650"/>
          </a:xfrm>
          <a:prstGeom prst="rect">
            <a:avLst/>
          </a:prstGeom>
          <a:noFill/>
          <a:ln w="12700">
            <a:solidFill>
              <a:prstClr val="black"/>
            </a:solidFill>
          </a:ln>
        </p:spPr>
        <p:txBody>
          <a:bodyPr vert="horz" lIns="94225" tIns="47113" rIns="94225" bIns="47113"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4225" tIns="47113" rIns="94225" bIns="4711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5" tIns="47113" rIns="94225" bIns="47113" rtlCol="0" anchor="b"/>
          <a:lstStyle>
            <a:lvl1pPr algn="l">
              <a:defRPr sz="13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5" tIns="47113" rIns="94225" bIns="47113" rtlCol="0" anchor="b"/>
          <a:lstStyle>
            <a:lvl1pPr algn="r">
              <a:defRPr sz="1300"/>
            </a:lvl1pPr>
          </a:lstStyle>
          <a:p>
            <a:fld id="{157F591F-48A8-46BF-9842-345A827D44AD}" type="slidenum">
              <a:rPr lang="en-US" smtClean="0"/>
              <a:t>‹#›</a:t>
            </a:fld>
            <a:endParaRPr lang="en-US"/>
          </a:p>
        </p:txBody>
      </p:sp>
    </p:spTree>
    <p:extLst>
      <p:ext uri="{BB962C8B-B14F-4D97-AF65-F5344CB8AC3E}">
        <p14:creationId xmlns:p14="http://schemas.microsoft.com/office/powerpoint/2010/main" val="143781665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5900" y="1195388"/>
            <a:ext cx="4297363" cy="3224212"/>
          </a:xfrm>
        </p:spPr>
      </p:sp>
      <p:sp>
        <p:nvSpPr>
          <p:cNvPr id="3" name="Notes Placeholder 2"/>
          <p:cNvSpPr>
            <a:spLocks noGrp="1"/>
          </p:cNvSpPr>
          <p:nvPr>
            <p:ph type="body" idx="1"/>
          </p:nvPr>
        </p:nvSpPr>
        <p:spPr/>
        <p:txBody>
          <a:bodyPr>
            <a:normAutofit/>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Welcome to the last of four chapters in a digital workbook on designing high-quality three-dimensional science assessment tasks for classroom use. This workbook is intended to help educators design and evaluate tasks that provide meaningful information about what students know and can do in science.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This digital workbook was developed by edCount, LLC, under the US Department of Education’s Enhanced Assessment Grants Program, CFDA 84.368A.</a:t>
            </a:r>
          </a:p>
        </p:txBody>
      </p:sp>
      <p:sp>
        <p:nvSpPr>
          <p:cNvPr id="4" name="Date Placeholder 3"/>
          <p:cNvSpPr>
            <a:spLocks noGrp="1"/>
          </p:cNvSpPr>
          <p:nvPr>
            <p:ph type="dt" idx="10"/>
          </p:nvPr>
        </p:nvSpPr>
        <p:spPr/>
        <p:txBody>
          <a:bodyPr/>
          <a:lstStyle/>
          <a:p>
            <a:pPr defTabSz="942253">
              <a:defRPr/>
            </a:pPr>
            <a:endParaRPr lang="en-US"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942253">
              <a:defRPr/>
            </a:pPr>
            <a:fld id="{F5ADEF72-CD73-48E2-AEFB-3B6C611F1A4A}" type="slidenum">
              <a:rPr lang="en-US">
                <a:solidFill>
                  <a:prstClr val="black"/>
                </a:solidFill>
                <a:latin typeface="Calibri" panose="020F0502020204030204"/>
              </a:rPr>
              <a:pPr defTabSz="942253">
                <a:defRPr/>
              </a:pPr>
              <a:t>1</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648036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mn-ea"/>
                <a:cs typeface="Arial" panose="020B0604020202020204" pitchFamily="34" charset="0"/>
              </a:rPr>
              <a:t>Next, let’s consider the extent to which Task A and Task B address Criterion 2: </a:t>
            </a:r>
            <a:r>
              <a:rPr lang="en-US" sz="1800" i="1" dirty="0">
                <a:effectLst/>
                <a:latin typeface="Calibri" panose="020F0502020204030204" pitchFamily="34" charset="0"/>
                <a:ea typeface="+mn-ea"/>
                <a:cs typeface="Arial" panose="020B0604020202020204" pitchFamily="34" charset="0"/>
              </a:rPr>
              <a:t>Each question in the task is driven by a high-quality scenario that focuses on phenomena or design problems</a:t>
            </a:r>
            <a:r>
              <a:rPr lang="en-US" sz="1800" dirty="0">
                <a:effectLst/>
                <a:latin typeface="Calibri" panose="020F0502020204030204" pitchFamily="34" charset="0"/>
                <a:ea typeface="+mn-ea"/>
                <a:cs typeface="Arial" panose="020B0604020202020204" pitchFamily="34" charset="0"/>
              </a:rPr>
              <a: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mn-ea"/>
                <a:cs typeface="Arial" panose="020B0604020202020204" pitchFamily="34" charset="0"/>
              </a:rPr>
              <a:t>We rate Task A as </a:t>
            </a:r>
            <a:r>
              <a:rPr lang="en-US" sz="1800" i="1" dirty="0">
                <a:effectLst/>
                <a:latin typeface="Calibri" panose="020F0502020204030204" pitchFamily="34" charset="0"/>
                <a:ea typeface="+mn-ea"/>
                <a:cs typeface="Arial" panose="020B0604020202020204" pitchFamily="34" charset="0"/>
              </a:rPr>
              <a:t>Slightly Evident</a:t>
            </a:r>
            <a:r>
              <a:rPr lang="en-US" sz="1800" dirty="0">
                <a:effectLst/>
                <a:latin typeface="Calibri" panose="020F0502020204030204" pitchFamily="34" charset="0"/>
                <a:ea typeface="+mn-ea"/>
                <a:cs typeface="Arial" panose="020B0604020202020204" pitchFamily="34" charset="0"/>
              </a:rPr>
              <a:t>. The scenario is utilized for the last two questions of the task. Overall, the task is not grounded in the phenomenon or the problem to be addressed. In general, students answer questions based on their ability to read a data table. As presented, the data cannot be used to distinguish patterns in the amounts of energy, types of media, and the sound transmitted. Very little of the task requires students to integrate multiple dimensions to solve a problem or to make their thinking visible.</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mn-ea"/>
                <a:cs typeface="Arial" panose="020B0604020202020204" pitchFamily="34" charset="0"/>
              </a:rPr>
              <a:t>In comparison, we rate Task B as </a:t>
            </a:r>
            <a:r>
              <a:rPr lang="en-US" sz="1800" i="1" dirty="0">
                <a:effectLst/>
                <a:latin typeface="Calibri" panose="020F0502020204030204" pitchFamily="34" charset="0"/>
                <a:ea typeface="+mn-ea"/>
                <a:cs typeface="Arial" panose="020B0604020202020204" pitchFamily="34" charset="0"/>
              </a:rPr>
              <a:t>Strongly Evident</a:t>
            </a:r>
            <a:r>
              <a:rPr lang="en-US" sz="1800" dirty="0">
                <a:effectLst/>
                <a:latin typeface="Calibri" panose="020F0502020204030204" pitchFamily="34" charset="0"/>
                <a:ea typeface="+mn-ea"/>
                <a:cs typeface="Arial" panose="020B0604020202020204" pitchFamily="34" charset="0"/>
              </a:rPr>
              <a:t>. Completing the task requires students to use reasoning to sense-make about a phenomenon or design problem. The task requires students to make their thinking visible. The task includes multiple components that reflect the connected use of different scientific practices in the context of interconnected disciplinary ideas and crosscutting concepts.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10</a:t>
            </a:fld>
            <a:endParaRPr lang="en-US"/>
          </a:p>
        </p:txBody>
      </p:sp>
    </p:spTree>
    <p:extLst>
      <p:ext uri="{BB962C8B-B14F-4D97-AF65-F5344CB8AC3E}">
        <p14:creationId xmlns:p14="http://schemas.microsoft.com/office/powerpoint/2010/main" val="1911917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let’s consider the extent to which Task A and Task B address Criterion 3: </a:t>
            </a:r>
            <a:r>
              <a:rPr lang="en-US" sz="1800" i="1" dirty="0">
                <a:effectLst/>
                <a:latin typeface="Calibri" panose="020F0502020204030204" pitchFamily="34" charset="0"/>
                <a:ea typeface="Times New Roman" panose="02020603050405020304" pitchFamily="18" charset="0"/>
                <a:cs typeface="Arial" panose="020B0604020202020204" pitchFamily="34" charset="0"/>
              </a:rPr>
              <a:t>Completing the questions in the task require students to use reasoning and integration of the three dimensions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For Criterion 3, we rate Task A as </a:t>
            </a:r>
            <a:r>
              <a:rPr lang="en-US" sz="1800" i="1" dirty="0">
                <a:effectLst/>
                <a:latin typeface="Calibri" panose="020F0502020204030204" pitchFamily="34" charset="0"/>
                <a:ea typeface="Times New Roman" panose="02020603050405020304" pitchFamily="18" charset="0"/>
                <a:cs typeface="Arial" panose="020B0604020202020204" pitchFamily="34" charset="0"/>
              </a:rPr>
              <a:t>Not Evident.</a:t>
            </a:r>
            <a:r>
              <a:rPr lang="en-US" sz="1800" dirty="0">
                <a:effectLst/>
                <a:latin typeface="Calibri" panose="020F0502020204030204" pitchFamily="34" charset="0"/>
                <a:ea typeface="Times New Roman" panose="02020603050405020304" pitchFamily="18" charset="0"/>
                <a:cs typeface="Arial" panose="020B0604020202020204" pitchFamily="34" charset="0"/>
              </a:rPr>
              <a:t> The task lacks opportunities for students to integrate multiple dimensions in the service of sense-making and problem-solving. Students are not required to make predictions or identify patterns as an organizing concept for understanding wave properties. Students do not need to use models and mathematical thinking to demonstrate understanding of wave properties to complete the task. The task is focused on rote memorization of facts and terminology and generally poses questions with only one right answer.</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comparison, we rate Task B as </a:t>
            </a:r>
            <a:r>
              <a:rPr lang="en-US" sz="1800" i="1" dirty="0">
                <a:effectLst/>
                <a:latin typeface="Calibri" panose="020F0502020204030204" pitchFamily="34" charset="0"/>
                <a:ea typeface="Times New Roman" panose="02020603050405020304" pitchFamily="18" charset="0"/>
                <a:cs typeface="Arial" panose="020B0604020202020204" pitchFamily="34" charset="0"/>
              </a:rPr>
              <a:t>Strongly Evident</a:t>
            </a:r>
            <a:r>
              <a:rPr lang="en-US" sz="1800" dirty="0">
                <a:effectLst/>
                <a:latin typeface="Calibri" panose="020F0502020204030204" pitchFamily="34" charset="0"/>
                <a:ea typeface="Times New Roman" panose="02020603050405020304" pitchFamily="18" charset="0"/>
                <a:cs typeface="Arial" panose="020B0604020202020204" pitchFamily="34" charset="0"/>
              </a:rPr>
              <a:t>. The task provides opportunities for students to integrate multiple dimensions in the service of sense-making and problem-solving. Students are required to develop a model to make sense of a given phenomenon. In the model, students identify the relevant components (i.e., SEP). Students identify and describe the relationships between components (i.e., CCC) and demonstrate understanding of wave properties (i.e., DCI) to complete the task. The task generally poses questions with more than one right answer and more than one way to respond.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11</a:t>
            </a:fld>
            <a:endParaRPr lang="en-US"/>
          </a:p>
        </p:txBody>
      </p:sp>
    </p:spTree>
    <p:extLst>
      <p:ext uri="{BB962C8B-B14F-4D97-AF65-F5344CB8AC3E}">
        <p14:creationId xmlns:p14="http://schemas.microsoft.com/office/powerpoint/2010/main" val="3819620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For Criterion 4: </a:t>
            </a:r>
            <a:r>
              <a:rPr lang="en-US" sz="1800" i="1" dirty="0">
                <a:effectLst/>
                <a:latin typeface="Calibri" panose="020F0502020204030204" pitchFamily="34" charset="0"/>
                <a:ea typeface="Times New Roman" panose="02020603050405020304" pitchFamily="18" charset="0"/>
                <a:cs typeface="Arial" panose="020B0604020202020204" pitchFamily="34" charset="0"/>
              </a:rPr>
              <a:t>The questions are fair and equitable</a:t>
            </a:r>
            <a:r>
              <a:rPr lang="en-US" sz="1800" dirty="0">
                <a:effectLst/>
                <a:latin typeface="Calibri" panose="020F0502020204030204" pitchFamily="34" charset="0"/>
                <a:ea typeface="Times New Roman" panose="02020603050405020304" pitchFamily="18" charset="0"/>
                <a:cs typeface="Arial" panose="020B0604020202020204" pitchFamily="34" charset="0"/>
              </a:rPr>
              <a:t>, we rate Task A as </a:t>
            </a:r>
            <a:r>
              <a:rPr lang="en-US" sz="1800" i="1" dirty="0">
                <a:effectLst/>
                <a:latin typeface="Calibri" panose="020F0502020204030204" pitchFamily="34" charset="0"/>
                <a:ea typeface="Times New Roman" panose="02020603050405020304" pitchFamily="18" charset="0"/>
                <a:cs typeface="Arial" panose="020B0604020202020204" pitchFamily="34" charset="0"/>
              </a:rPr>
              <a:t>Slightly Evident</a:t>
            </a:r>
            <a:r>
              <a:rPr lang="en-US" sz="1800" dirty="0">
                <a:effectLst/>
                <a:latin typeface="Calibri" panose="020F0502020204030204" pitchFamily="34" charset="0"/>
                <a:ea typeface="Times New Roman" panose="02020603050405020304" pitchFamily="18" charset="0"/>
                <a:cs typeface="Arial" panose="020B0604020202020204" pitchFamily="34" charset="0"/>
              </a:rPr>
              <a:t>. The task is accessible, appropriate, and cognitively demanding for all learners. However, the task is primarily a series of selected-response and short-response items. Thus, the task does not provide multiple modes for students to respond. The provided information is scientifically accurate.</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comparison, we rate Task B as </a:t>
            </a:r>
            <a:r>
              <a:rPr lang="en-US" sz="1800" i="1" dirty="0">
                <a:effectLst/>
                <a:latin typeface="Calibri" panose="020F0502020204030204" pitchFamily="34" charset="0"/>
                <a:ea typeface="Times New Roman" panose="02020603050405020304" pitchFamily="18" charset="0"/>
                <a:cs typeface="Arial" panose="020B0604020202020204" pitchFamily="34" charset="0"/>
              </a:rPr>
              <a:t>Strongly Evident</a:t>
            </a:r>
            <a:r>
              <a:rPr lang="en-US" sz="1800" dirty="0">
                <a:effectLst/>
                <a:latin typeface="Calibri" panose="020F0502020204030204" pitchFamily="34" charset="0"/>
                <a:ea typeface="Times New Roman" panose="02020603050405020304" pitchFamily="18" charset="0"/>
                <a:cs typeface="Arial" panose="020B0604020202020204" pitchFamily="34" charset="0"/>
              </a:rPr>
              <a:t>. The task is accessible, appropriate, and cognitively demanding for all learners. The task provides multiple modes for students to respond. The provided information is scientifically accurate. The task is accessible, appropriate, and cognitively demanding for all learners, including students who are English learners or are working below or above grade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12</a:t>
            </a:fld>
            <a:endParaRPr lang="en-US"/>
          </a:p>
        </p:txBody>
      </p:sp>
    </p:spTree>
    <p:extLst>
      <p:ext uri="{BB962C8B-B14F-4D97-AF65-F5344CB8AC3E}">
        <p14:creationId xmlns:p14="http://schemas.microsoft.com/office/powerpoint/2010/main" val="367310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Finally, let’s consider the last criterion, Criterion 5: </a:t>
            </a:r>
            <a:r>
              <a:rPr lang="en-US" sz="1800" i="1" dirty="0">
                <a:effectLst/>
                <a:latin typeface="Calibri" panose="020F0502020204030204" pitchFamily="34" charset="0"/>
                <a:ea typeface="Times New Roman" panose="02020603050405020304" pitchFamily="18" charset="0"/>
                <a:cs typeface="Arial" panose="020B0604020202020204" pitchFamily="34" charset="0"/>
              </a:rPr>
              <a:t>The questions provide evidence or artifacts that can be used by educators to make inferences about student learning that in turn can inform adjustments to planning and instruction and provide feedback to students</a:t>
            </a:r>
            <a:r>
              <a:rPr lang="en-US" sz="1800" dirty="0">
                <a:effectLst/>
                <a:latin typeface="Calibri" panose="020F0502020204030204" pitchFamily="34" charset="0"/>
                <a:ea typeface="Times New Roman" panose="02020603050405020304" pitchFamily="18" charset="0"/>
                <a:cs typeface="Arial" panose="020B0604020202020204" pitchFamily="34" charset="0"/>
              </a:rPr>
              <a: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 rate Task A as </a:t>
            </a:r>
            <a:r>
              <a:rPr lang="en-US" sz="1800" i="1" dirty="0">
                <a:effectLst/>
                <a:latin typeface="Calibri" panose="020F0502020204030204" pitchFamily="34" charset="0"/>
                <a:ea typeface="Times New Roman" panose="02020603050405020304" pitchFamily="18" charset="0"/>
                <a:cs typeface="Arial" panose="020B0604020202020204" pitchFamily="34" charset="0"/>
              </a:rPr>
              <a:t>Slightly Evident</a:t>
            </a:r>
            <a:r>
              <a:rPr lang="en-US" sz="1800" dirty="0">
                <a:effectLst/>
                <a:latin typeface="Calibri" panose="020F0502020204030204" pitchFamily="34" charset="0"/>
                <a:ea typeface="Times New Roman" panose="02020603050405020304" pitchFamily="18" charset="0"/>
                <a:cs typeface="Arial" panose="020B0604020202020204" pitchFamily="34" charset="0"/>
              </a:rPr>
              <a:t>. The task’s questions and directions provide sufficient guidance for the teacher to administer it effectively and for the students to complete it successfully. The task, as written, does not assess the expectations and targets, as illustrated in the task specifications tool. Therefore, the task does not support the purpose for which it is intended. In consideration of all three dimensions, the task does not provide information back to the educator with regard to specific supports for the individual dimensions (e.g., application of a simple mathematical wave model to a phenomenon to identify how the wave model characteristics correspond with physical observations).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comparison, we rate Task B as </a:t>
            </a:r>
            <a:r>
              <a:rPr lang="en-US" sz="1800" i="1" dirty="0">
                <a:effectLst/>
                <a:latin typeface="Calibri" panose="020F0502020204030204" pitchFamily="34" charset="0"/>
                <a:ea typeface="Times New Roman" panose="02020603050405020304" pitchFamily="18" charset="0"/>
                <a:cs typeface="Arial" panose="020B0604020202020204" pitchFamily="34" charset="0"/>
              </a:rPr>
              <a:t>Strongly Evident</a:t>
            </a:r>
            <a:r>
              <a:rPr lang="en-US" sz="1800" dirty="0">
                <a:effectLst/>
                <a:latin typeface="Calibri" panose="020F0502020204030204" pitchFamily="34" charset="0"/>
                <a:ea typeface="Times New Roman" panose="02020603050405020304" pitchFamily="18" charset="0"/>
                <a:cs typeface="Arial" panose="020B0604020202020204" pitchFamily="34" charset="0"/>
              </a:rPr>
              <a:t>. The task supports teachers in using formative assessment of student thinking to inform ongoing instruction. The task allows for students to develop models and explanations. The task requires more than an “answer key” to evaluate and score students’ responses. The task elicits artifacts from students as direct, observable evidence of how well students can use the targeted dimensions together to make sense of phenomena and design solutions to problems. The task’s questions and directions provide sufficient guidance for the teacher to administer it effectively.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Thank you for engaging in this guided activity to review these two grade 8 classroom science assessment tasks. Our hope is that you have gained a deeper understanding of the five review criteria, </a:t>
            </a:r>
            <a:r>
              <a:rPr lang="en-US" sz="1800" dirty="0">
                <a:effectLst/>
                <a:latin typeface="Calibri" panose="020F0502020204030204" pitchFamily="34" charset="0"/>
                <a:ea typeface="Times New Roman" panose="02020603050405020304" pitchFamily="18" charset="0"/>
                <a:cs typeface="Arial" panose="020B0604020202020204" pitchFamily="34" charset="0"/>
              </a:rPr>
              <a:t>a critical eye for evaluating assessment tasks, and an appreciation for why it is important to and how you can benefit from continually reviewing and refining your assessment tasks and design tools.</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13</a:t>
            </a:fld>
            <a:endParaRPr lang="en-US"/>
          </a:p>
        </p:txBody>
      </p:sp>
    </p:spTree>
    <p:extLst>
      <p:ext uri="{BB962C8B-B14F-4D97-AF65-F5344CB8AC3E}">
        <p14:creationId xmlns:p14="http://schemas.microsoft.com/office/powerpoint/2010/main" val="38371468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mn-ea"/>
                <a:cs typeface="Arial" panose="020B0604020202020204" pitchFamily="34" charset="0"/>
              </a:rPr>
              <a:t>Finally, we offer additional resources that may be helpful to anyone interested in learning more about the concepts presented in this module. A glossary of terms and our reference list follow</a:t>
            </a:r>
            <a:r>
              <a:rPr lang="en-US" sz="1800">
                <a:effectLst/>
                <a:latin typeface="Calibri" panose="020F0502020204030204" pitchFamily="34" charset="0"/>
                <a:ea typeface="+mn-ea"/>
                <a:cs typeface="Arial" panose="020B0604020202020204" pitchFamily="34" charset="0"/>
              </a:rPr>
              <a: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mn-ea"/>
                <a:cs typeface="Arial" panose="020B0604020202020204" pitchFamily="34" charset="0"/>
              </a:rPr>
              <a:t>Thank you for your engagement in this fourth chapter of the SCILLSS digital workbook on designing high-quality three-dimensional science assessment tasks for classroom use.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
          </p:nvPr>
        </p:nvSpPr>
        <p:spPr/>
        <p:txBody>
          <a:bodyPr/>
          <a:lstStyle/>
          <a:p>
            <a:pPr defTabSz="445679">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445679">
              <a:defRPr/>
            </a:pPr>
            <a:fld id="{157F591F-48A8-46BF-9842-345A827D44AD}" type="slidenum">
              <a:rPr lang="en-US">
                <a:solidFill>
                  <a:prstClr val="black"/>
                </a:solidFill>
                <a:latin typeface="Calibri" panose="020F0502020204030204"/>
              </a:rPr>
              <a:pPr defTabSz="445679">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3911903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45679">
              <a:defRPr/>
            </a:pPr>
            <a:fld id="{5F114E32-5160-4EBF-82AC-6364BD41BDDE}" type="slidenum">
              <a:rPr lang="en-US">
                <a:solidFill>
                  <a:prstClr val="black"/>
                </a:solidFill>
                <a:latin typeface="Calibri" panose="020F0502020204030204"/>
              </a:rPr>
              <a:pPr defTabSz="445679">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578953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defTabSz="445679">
              <a:defRPr/>
            </a:pPr>
            <a:endParaRPr lang="en-US">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445679">
              <a:defRPr/>
            </a:pPr>
            <a:fld id="{157F591F-48A8-46BF-9842-345A827D44AD}" type="slidenum">
              <a:rPr lang="en-US">
                <a:solidFill>
                  <a:prstClr val="black"/>
                </a:solidFill>
                <a:latin typeface="Calibri" panose="020F0502020204030204"/>
              </a:rPr>
              <a:pPr defTabSz="445679">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5666393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45679">
              <a:defRPr/>
            </a:pPr>
            <a:fld id="{5F114E32-5160-4EBF-82AC-6364BD41BDDE}" type="slidenum">
              <a:rPr lang="en-US">
                <a:solidFill>
                  <a:prstClr val="black"/>
                </a:solidFill>
                <a:latin typeface="Calibri" panose="020F0502020204030204"/>
              </a:rPr>
              <a:pPr defTabSz="445679">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53431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Chapter 4 of this workbook includes a series of six modules. Together these six modules provide an in-depth exploration of the third phase of principled assessment design: development of tasks, rubrics, and exemplars. In this chapter, we focus on translating the unpacking of the three dimensions of a specific performance expectation or indicator and the design elements in the task specifications tool into an assessment task and rubric. We provide opportunities for you to engage in interactive activities and explore and use our design template to complete your own task and rubric, and learn how to apply scoring guidelines for a three-dimensional standard.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this module, we lead you in a guided activity to explore how to evaluate the quality of classroom science assessment tasks and verify their alignment to the unpacking and task specifications tools and the KSA or KSAs selected for measurement. </a:t>
            </a:r>
          </a:p>
        </p:txBody>
      </p:sp>
      <p:sp>
        <p:nvSpPr>
          <p:cNvPr id="4" name="Slide Number Placeholder 3"/>
          <p:cNvSpPr>
            <a:spLocks noGrp="1"/>
          </p:cNvSpPr>
          <p:nvPr>
            <p:ph type="sldNum" sz="quarter" idx="10"/>
          </p:nvPr>
        </p:nvSpPr>
        <p:spPr/>
        <p:txBody>
          <a:bodyPr/>
          <a:lstStyle/>
          <a:p>
            <a:pPr defTabSz="471127">
              <a:defRPr/>
            </a:pPr>
            <a:fld id="{157F591F-48A8-46BF-9842-345A827D44AD}" type="slidenum">
              <a:rPr lang="en-US">
                <a:solidFill>
                  <a:prstClr val="black"/>
                </a:solidFill>
                <a:latin typeface="Calibri" panose="020F0502020204030204"/>
              </a:rPr>
              <a:pPr defTabSz="471127">
                <a:defRPr/>
              </a:pPr>
              <a:t>2</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84FB6E72-05B9-443C-8E06-4C0DF83A450C}"/>
              </a:ext>
            </a:extLst>
          </p:cNvPr>
          <p:cNvSpPr>
            <a:spLocks noGrp="1"/>
          </p:cNvSpPr>
          <p:nvPr>
            <p:ph type="dt" idx="1"/>
          </p:nvPr>
        </p:nvSpPr>
        <p:spPr/>
        <p:txBody>
          <a:bodyPr/>
          <a:lstStyle/>
          <a:p>
            <a:pPr defTabSz="44567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3460075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2075" y="1138238"/>
            <a:ext cx="4090988" cy="3070225"/>
          </a:xfrm>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this module, Module 4.6, we begin by reviewing the purpose and process for evaluating classroom science assessment tasks and rubrics. Then, we provide an opportunity for you to engage in a guided activity to apply the Classroom Science Assessment Review Worksheet to </a:t>
            </a:r>
            <a:r>
              <a:rPr lang="en-US" sz="1800" dirty="0">
                <a:effectLst/>
                <a:latin typeface="Calibri" panose="020F0502020204030204" pitchFamily="34" charset="0"/>
                <a:ea typeface="Calibri" panose="020F0502020204030204" pitchFamily="34" charset="0"/>
                <a:cs typeface="Arial" panose="020B0604020202020204" pitchFamily="34" charset="0"/>
              </a:rPr>
              <a:t>compare and contrast two grade 8 science assessment tasks. This activity will deepen your understanding of the five review criteria and will help you to identify important features of assessment tasks that exemplify </a:t>
            </a:r>
            <a:r>
              <a:rPr lang="en-US" sz="1800" dirty="0">
                <a:effectLst/>
                <a:latin typeface="Calibri" panose="020F0502020204030204" pitchFamily="34" charset="0"/>
                <a:ea typeface="Times New Roman" panose="02020603050405020304" pitchFamily="18" charset="0"/>
                <a:cs typeface="Arial" panose="020B0604020202020204" pitchFamily="34" charset="0"/>
              </a:rPr>
              <a:t>a new way of assessing student science learning as envisioned by the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800" dirty="0">
                <a:effectLst/>
                <a:latin typeface="Calibri" panose="020F0502020204030204" pitchFamily="34" charset="0"/>
                <a:ea typeface="Times New Roman" panose="02020603050405020304" pitchFamily="18" charset="0"/>
                <a:cs typeface="Arial" panose="020B0604020202020204" pitchFamily="34" charset="0"/>
              </a:rPr>
              <a:t>. Our hope is that you will also develop a critical eye for evaluating assessment tasks to ensure they meet the intended purpose and use for assessing, align to the selected KSAs and elements of the unpacking and task specifications tools, and meet the expectations for high-quality assessments as defined in Achieve’s NGSS Task Screener. By engaging in this activity, our intent is to show why it is important to and how you can benefit from continually reviewing and refining your assessment tasks and design tools.</a:t>
            </a:r>
          </a:p>
        </p:txBody>
      </p:sp>
      <p:sp>
        <p:nvSpPr>
          <p:cNvPr id="4" name="Date Placeholder 3"/>
          <p:cNvSpPr>
            <a:spLocks noGrp="1"/>
          </p:cNvSpPr>
          <p:nvPr>
            <p:ph type="dt" idx="10"/>
          </p:nvPr>
        </p:nvSpPr>
        <p:spPr/>
        <p:txBody>
          <a:bodyPr/>
          <a:lstStyle/>
          <a:p>
            <a:pPr defTabSz="891357">
              <a:defRPr/>
            </a:pPr>
            <a:r>
              <a:rPr lang="en-US" sz="1200">
                <a:solidFill>
                  <a:prstClr val="black"/>
                </a:solidFill>
                <a:latin typeface="Calibri" panose="020F0502020204030204"/>
              </a:rPr>
              <a:t>August 19, 2010</a:t>
            </a:r>
            <a:endParaRPr lang="en-US" sz="1200" dirty="0">
              <a:solidFill>
                <a:prstClr val="black"/>
              </a:solidFill>
              <a:latin typeface="Calibri" panose="020F0502020204030204"/>
            </a:endParaRPr>
          </a:p>
        </p:txBody>
      </p:sp>
      <p:sp>
        <p:nvSpPr>
          <p:cNvPr id="5" name="Slide Number Placeholder 4"/>
          <p:cNvSpPr>
            <a:spLocks noGrp="1"/>
          </p:cNvSpPr>
          <p:nvPr>
            <p:ph type="sldNum" sz="quarter" idx="11"/>
          </p:nvPr>
        </p:nvSpPr>
        <p:spPr/>
        <p:txBody>
          <a:bodyPr/>
          <a:lstStyle/>
          <a:p>
            <a:pPr defTabSz="891357">
              <a:defRPr/>
            </a:pPr>
            <a:fld id="{F5ADEF72-CD73-48E2-AEFB-3B6C611F1A4A}" type="slidenum">
              <a:rPr lang="en-US" sz="1200">
                <a:solidFill>
                  <a:prstClr val="black"/>
                </a:solidFill>
                <a:latin typeface="Calibri" panose="020F0502020204030204"/>
              </a:rPr>
              <a:pPr defTabSz="891357">
                <a:defRPr/>
              </a:pPr>
              <a:t>3</a:t>
            </a:fld>
            <a:endParaRPr lang="en-US" sz="1200" dirty="0">
              <a:solidFill>
                <a:prstClr val="black"/>
              </a:solidFill>
              <a:latin typeface="Calibri" panose="020F0502020204030204"/>
            </a:endParaRPr>
          </a:p>
        </p:txBody>
      </p:sp>
    </p:spTree>
    <p:extLst>
      <p:ext uri="{BB962C8B-B14F-4D97-AF65-F5344CB8AC3E}">
        <p14:creationId xmlns:p14="http://schemas.microsoft.com/office/powerpoint/2010/main" val="387431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Before we engage in the guided activity, we must first consider why it is necessary to evaluate the classroom assessment tasks we develop or select for use. As you understand well from your completion of the previous chapters, assessments created using a backward design approach, such as principled assessment design, are developed with the end goals for students in mind and with an intentionality regarding the purpose and use for assessing. It is this notion of intentional design that drives our need to be careful designers and critical users of assessments. By evaluating the tasks we use in the classroom, we can ensure they are designed to address the purpose for which they were intended, align to and elicit evidence of the selected knowledge, skills, and abilities to be measured, and are fair and promote accessibility for all students by providing relevant and engaging scenarios, offering multiple response modes, and providing clear directions, grade-appropriate language, and concise sentences to support students to accurately and fully respond to the questions.</a:t>
            </a:r>
          </a:p>
        </p:txBody>
      </p:sp>
      <p:sp>
        <p:nvSpPr>
          <p:cNvPr id="4" name="Slide Number Placeholder 3"/>
          <p:cNvSpPr>
            <a:spLocks noGrp="1"/>
          </p:cNvSpPr>
          <p:nvPr>
            <p:ph type="sldNum" sz="quarter" idx="5"/>
          </p:nvPr>
        </p:nvSpPr>
        <p:spPr/>
        <p:txBody>
          <a:bodyPr/>
          <a:lstStyle/>
          <a:p>
            <a:pPr defTabSz="445679">
              <a:defRPr/>
            </a:pPr>
            <a:fld id="{157F591F-48A8-46BF-9842-345A827D44AD}" type="slidenum">
              <a:rPr lang="en-US">
                <a:solidFill>
                  <a:prstClr val="black"/>
                </a:solidFill>
                <a:latin typeface="Calibri" panose="020F0502020204030204"/>
              </a:rPr>
              <a:pPr defTabSz="445679">
                <a:defRPr/>
              </a:pPr>
              <a:t>4</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9E86EF25-B30D-4A26-813C-10E5F1F232A3}"/>
              </a:ext>
            </a:extLst>
          </p:cNvPr>
          <p:cNvSpPr>
            <a:spLocks noGrp="1"/>
          </p:cNvSpPr>
          <p:nvPr>
            <p:ph type="dt" idx="1"/>
          </p:nvPr>
        </p:nvSpPr>
        <p:spPr/>
        <p:txBody>
          <a:bodyPr/>
          <a:lstStyle/>
          <a:p>
            <a:pPr defTabSz="44567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1812467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n-US" sz="1800" kern="1200" dirty="0">
                <a:solidFill>
                  <a:srgbClr val="000000"/>
                </a:solidFill>
                <a:effectLst/>
                <a:latin typeface="Calibri" panose="020F0502020204030204" pitchFamily="34" charset="0"/>
                <a:ea typeface="+mn-ea"/>
                <a:cs typeface="+mn-cs"/>
              </a:rPr>
              <a:t>Let’s briefly review the five criteria within the Classroom Assessment Task Review Worksheet that you will use to evaluate the classroom science assessment tasks:</a:t>
            </a:r>
          </a:p>
          <a:p>
            <a:pPr marL="0" marR="0">
              <a:spcBef>
                <a:spcPts val="0"/>
              </a:spcBef>
              <a:spcAft>
                <a:spcPts val="6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kern="1200" dirty="0">
                <a:solidFill>
                  <a:srgbClr val="000000"/>
                </a:solidFill>
                <a:effectLst/>
                <a:latin typeface="Calibri" panose="020F0502020204030204" pitchFamily="34" charset="0"/>
                <a:ea typeface="+mn-ea"/>
                <a:cs typeface="+mn-cs"/>
              </a:rPr>
              <a:t>Criterion 1 ensures that each question in the task reflects an intentional design based on the assessed knowledge, skills, and abilities;</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kern="1200" dirty="0">
                <a:solidFill>
                  <a:srgbClr val="000000"/>
                </a:solidFill>
                <a:effectLst/>
                <a:latin typeface="Calibri" panose="020F0502020204030204" pitchFamily="34" charset="0"/>
                <a:ea typeface="+mn-ea"/>
                <a:cs typeface="+mn-cs"/>
              </a:rPr>
              <a:t>Criterion 2 ensures that each question in the task is driven by a high-quality scenario that focuses on a phenomenon or design problem;</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kern="1200" dirty="0">
                <a:solidFill>
                  <a:srgbClr val="000000"/>
                </a:solidFill>
                <a:effectLst/>
                <a:latin typeface="Calibri" panose="020F0502020204030204" pitchFamily="34" charset="0"/>
                <a:ea typeface="+mn-ea"/>
                <a:cs typeface="+mn-cs"/>
              </a:rPr>
              <a:t>Criterion 3 ensures that the questions in the task require students to use reasoning and integration of the three dimensions (SEP, DCI, CCC);</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kern="1200" dirty="0">
                <a:solidFill>
                  <a:srgbClr val="000000"/>
                </a:solidFill>
                <a:effectLst/>
                <a:latin typeface="Calibri" panose="020F0502020204030204" pitchFamily="34" charset="0"/>
                <a:ea typeface="+mn-ea"/>
                <a:cs typeface="+mn-cs"/>
              </a:rPr>
              <a:t>Criterion 4 ensures that the questions are fair and equitable for ALL students; and</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342900" marR="0" lvl="0" indent="-342900">
              <a:spcBef>
                <a:spcPts val="0"/>
              </a:spcBef>
              <a:spcAft>
                <a:spcPts val="600"/>
              </a:spcAft>
              <a:buFont typeface="Symbol" panose="05050102010706020507" pitchFamily="18" charset="2"/>
              <a:buChar char=""/>
            </a:pPr>
            <a:r>
              <a:rPr lang="en-US" sz="1800" kern="1200" dirty="0">
                <a:solidFill>
                  <a:srgbClr val="000000"/>
                </a:solidFill>
                <a:effectLst/>
                <a:latin typeface="Calibri" panose="020F0502020204030204" pitchFamily="34" charset="0"/>
                <a:ea typeface="+mn-ea"/>
                <a:cs typeface="+mn-cs"/>
              </a:rPr>
              <a:t>Criterion 5 ensures that the questions in the task provide evidence that can be used by educators to make inferences about student learning that, in turn, can inform adjustments to planning and instruction and provide feedback to students.</a:t>
            </a:r>
          </a:p>
          <a:p>
            <a:pPr marL="342900" marR="0" lvl="0" indent="-342900">
              <a:spcBef>
                <a:spcPts val="0"/>
              </a:spcBef>
              <a:spcAft>
                <a:spcPts val="600"/>
              </a:spcAft>
              <a:buFont typeface="Symbol" panose="05050102010706020507" pitchFamily="18" charset="2"/>
              <a:buChar char=""/>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kern="1200" dirty="0">
                <a:solidFill>
                  <a:srgbClr val="000000"/>
                </a:solidFill>
                <a:effectLst/>
                <a:latin typeface="Calibri" panose="020F0502020204030204" pitchFamily="34" charset="0"/>
                <a:ea typeface="+mn-ea"/>
                <a:cs typeface="+mn-cs"/>
              </a:rPr>
              <a:t>An in-depth description and exploration of each criterion is provided in Module 4.1: </a:t>
            </a:r>
            <a:r>
              <a:rPr lang="en-US" sz="1800" i="1" kern="1200" dirty="0">
                <a:solidFill>
                  <a:srgbClr val="000000"/>
                </a:solidFill>
                <a:effectLst/>
                <a:latin typeface="Calibri" panose="020F0502020204030204" pitchFamily="34" charset="0"/>
                <a:ea typeface="+mn-ea"/>
                <a:cs typeface="+mn-cs"/>
              </a:rPr>
              <a:t>Criteria and Considerations for Task Development</a:t>
            </a:r>
            <a:r>
              <a:rPr lang="en-US" sz="1800" kern="1200" dirty="0">
                <a:solidFill>
                  <a:srgbClr val="000000"/>
                </a:solidFill>
                <a:effectLst/>
                <a:latin typeface="Calibri" panose="020F0502020204030204" pitchFamily="34" charset="0"/>
                <a:ea typeface="+mn-ea"/>
                <a:cs typeface="+mn-cs"/>
              </a:rPr>
              <a:t>. If needed, we encourage you to revisit the module to strengthen your familiarity with these criteria prior to completing the guided activity. </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5</a:t>
            </a:fld>
            <a:endParaRPr lang="en-US"/>
          </a:p>
        </p:txBody>
      </p:sp>
    </p:spTree>
    <p:extLst>
      <p:ext uri="{BB962C8B-B14F-4D97-AF65-F5344CB8AC3E}">
        <p14:creationId xmlns:p14="http://schemas.microsoft.com/office/powerpoint/2010/main" val="3787416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mn-ea"/>
                <a:cs typeface="Arial" panose="020B0604020202020204" pitchFamily="34" charset="0"/>
              </a:rPr>
              <a:t>In this guided activity, we will evaluate, compare, and contrast two grade 8 science assessment tasks using the five criteria for high-quality science tasks. To prepare for this activity, please access five documents from the Resources pod: Grade 8 Science Assessment Task A, Grade 8 Science Assessment Task B, Grade 8 Unpacking Tool, Grade 8 Task Specifications Tool, and Classroom Assessment Task Review Worksheet.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mn-ea"/>
                <a:cs typeface="Arial" panose="020B0604020202020204" pitchFamily="34" charset="0"/>
              </a:rPr>
              <a:t>When you are ready to begin, carefully review the unpacking tool, task specifications tool, and each assessment task. Consider the evidence of student learning that the questions in each task elicit and how the elements and design features within the unpacking and task specifications tool are represented in each task. Then, for each criterion in the review worksheet, rate each task on a scale of strongly evident, mostly evident, slightly evident, and not evident. Provide notes for each criterion to explain the rationale or reasoning for your ratings.</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mn-ea"/>
                <a:cs typeface="Arial" panose="020B0604020202020204" pitchFamily="34" charset="0"/>
              </a:rPr>
              <a:t>Based on your evaluation and comparison of the grade 8 science assessment tasks, consider which task best represents a new way of assessing student science learning as envisioned by </a:t>
            </a:r>
            <a:r>
              <a:rPr lang="en-US" sz="1800" i="1" dirty="0">
                <a:effectLst/>
                <a:latin typeface="Calibri" panose="020F0502020204030204" pitchFamily="34" charset="0"/>
                <a:ea typeface="+mn-ea"/>
                <a:cs typeface="Arial" panose="020B0604020202020204" pitchFamily="34" charset="0"/>
              </a:rPr>
              <a:t>A Framework for K-12 Science Education</a:t>
            </a:r>
            <a:r>
              <a:rPr lang="en-US" sz="1800" dirty="0">
                <a:effectLst/>
                <a:latin typeface="Calibri" panose="020F0502020204030204" pitchFamily="34" charset="0"/>
                <a:ea typeface="+mn-ea"/>
                <a:cs typeface="Arial" panose="020B0604020202020204" pitchFamily="34" charset="0"/>
              </a:rPr>
              <a:t>.</a:t>
            </a: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6</a:t>
            </a:fld>
            <a:endParaRPr lang="en-US"/>
          </a:p>
        </p:txBody>
      </p:sp>
    </p:spTree>
    <p:extLst>
      <p:ext uri="{BB962C8B-B14F-4D97-AF65-F5344CB8AC3E}">
        <p14:creationId xmlns:p14="http://schemas.microsoft.com/office/powerpoint/2010/main" val="2604203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we provide a preview of the Classroom Assessment Task Review Worksheet. The worksheet includes five tables, one for each criterion. To complete the worksheet, we ask you to provide your ratings and comments for Task A in the left column and Task B in the right column. The table shown here focuses on the first criterion, which you’ll notice is listed at the top of the table. This worksheet is available for download in the Resources pod.</a:t>
            </a:r>
          </a:p>
        </p:txBody>
      </p:sp>
      <p:sp>
        <p:nvSpPr>
          <p:cNvPr id="4" name="Slide Number Placeholder 3"/>
          <p:cNvSpPr>
            <a:spLocks noGrp="1"/>
          </p:cNvSpPr>
          <p:nvPr>
            <p:ph type="sldNum" sz="quarter" idx="5"/>
          </p:nvPr>
        </p:nvSpPr>
        <p:spPr/>
        <p:txBody>
          <a:bodyPr/>
          <a:lstStyle/>
          <a:p>
            <a:pPr defTabSz="445679">
              <a:defRPr/>
            </a:pPr>
            <a:fld id="{157F591F-48A8-46BF-9842-345A827D44AD}" type="slidenum">
              <a:rPr lang="en-US">
                <a:solidFill>
                  <a:prstClr val="black"/>
                </a:solidFill>
                <a:latin typeface="Calibri" panose="020F0502020204030204"/>
              </a:rPr>
              <a:pPr defTabSz="445679">
                <a:defRPr/>
              </a:pPr>
              <a:t>7</a:t>
            </a:fld>
            <a:endParaRPr lang="en-US">
              <a:solidFill>
                <a:prstClr val="black"/>
              </a:solidFill>
              <a:latin typeface="Calibri" panose="020F0502020204030204"/>
            </a:endParaRPr>
          </a:p>
        </p:txBody>
      </p:sp>
      <p:sp>
        <p:nvSpPr>
          <p:cNvPr id="6" name="Date Placeholder 5">
            <a:extLst>
              <a:ext uri="{FF2B5EF4-FFF2-40B4-BE49-F238E27FC236}">
                <a16:creationId xmlns:a16="http://schemas.microsoft.com/office/drawing/2014/main" id="{9E86EF25-B30D-4A26-813C-10E5F1F232A3}"/>
              </a:ext>
            </a:extLst>
          </p:cNvPr>
          <p:cNvSpPr>
            <a:spLocks noGrp="1"/>
          </p:cNvSpPr>
          <p:nvPr>
            <p:ph type="dt" idx="1"/>
          </p:nvPr>
        </p:nvSpPr>
        <p:spPr/>
        <p:txBody>
          <a:bodyPr/>
          <a:lstStyle/>
          <a:p>
            <a:pPr defTabSz="445679">
              <a:defRPr/>
            </a:pPr>
            <a:endParaRPr lang="en-US">
              <a:solidFill>
                <a:prstClr val="black"/>
              </a:solidFill>
              <a:latin typeface="Calibri" panose="020F0502020204030204"/>
            </a:endParaRPr>
          </a:p>
        </p:txBody>
      </p:sp>
    </p:spTree>
    <p:extLst>
      <p:ext uri="{BB962C8B-B14F-4D97-AF65-F5344CB8AC3E}">
        <p14:creationId xmlns:p14="http://schemas.microsoft.com/office/powerpoint/2010/main" val="2828112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Here are the two tasks we will evaluate. Task A is displayed on the left, and Task B is displayed on the right. These tasks are available for download in the Resources pod.</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Please pause the presentation to complete your evaluation of Task A and Task B using the Classroom Assessment Task Review Worksheet. When you are ready to resume the presentation, we will review ratings and provide notes for each criterion and task.</a:t>
            </a:r>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8</a:t>
            </a:fld>
            <a:endParaRPr lang="en-US"/>
          </a:p>
        </p:txBody>
      </p:sp>
    </p:spTree>
    <p:extLst>
      <p:ext uri="{BB962C8B-B14F-4D97-AF65-F5344CB8AC3E}">
        <p14:creationId xmlns:p14="http://schemas.microsoft.com/office/powerpoint/2010/main" val="4247069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Now that you have completed your evaluation, let’s consider the extent to which Task A and Task B address the criteria in the Classroom Assessment Task Review Worksheet. As we present our ratings and notes for each criterion, consider whether your perceptions of the tasks align with our perceptions. Are your ratings similar? Do you identify similar strengths and areas for improvement within the tasks? Also, based on your analysis, consider which task better addresses the vision for three-dimensional assessments espoused in the </a:t>
            </a:r>
            <a:r>
              <a:rPr lang="en-US" sz="1800" i="1" dirty="0">
                <a:effectLst/>
                <a:latin typeface="Calibri" panose="020F0502020204030204" pitchFamily="34" charset="0"/>
                <a:ea typeface="Times New Roman" panose="02020603050405020304" pitchFamily="18" charset="0"/>
                <a:cs typeface="Arial" panose="020B0604020202020204" pitchFamily="34" charset="0"/>
              </a:rPr>
              <a:t>Framework</a:t>
            </a:r>
            <a:r>
              <a:rPr lang="en-US" sz="1800" dirty="0">
                <a:effectLst/>
                <a:latin typeface="Calibri" panose="020F0502020204030204" pitchFamily="34" charset="0"/>
                <a:ea typeface="Times New Roman" panose="02020603050405020304" pitchFamily="18" charset="0"/>
                <a:cs typeface="Arial" panose="020B0604020202020204" pitchFamily="34" charset="0"/>
              </a:rPr>
              <a:t>.</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Let’s begin with Criterion 1: </a:t>
            </a:r>
            <a:r>
              <a:rPr lang="en-US" sz="1800" i="1" dirty="0">
                <a:effectLst/>
                <a:latin typeface="Calibri" panose="020F0502020204030204" pitchFamily="34" charset="0"/>
                <a:ea typeface="Times New Roman" panose="02020603050405020304" pitchFamily="18" charset="0"/>
                <a:cs typeface="Arial" panose="020B0604020202020204" pitchFamily="34" charset="0"/>
              </a:rPr>
              <a:t>Each question in the task reflects an intentional design based on the assessed knowledge, skills, and abilities.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We rate Task A as </a:t>
            </a:r>
            <a:r>
              <a:rPr lang="en-US" sz="1800" i="1" dirty="0">
                <a:effectLst/>
                <a:latin typeface="Calibri" panose="020F0502020204030204" pitchFamily="34" charset="0"/>
                <a:ea typeface="Times New Roman" panose="02020603050405020304" pitchFamily="18" charset="0"/>
                <a:cs typeface="Arial" panose="020B0604020202020204" pitchFamily="34" charset="0"/>
              </a:rPr>
              <a:t>Not Evident</a:t>
            </a:r>
            <a:r>
              <a:rPr lang="en-US" sz="1800" dirty="0">
                <a:effectLst/>
                <a:latin typeface="Calibri" panose="020F0502020204030204" pitchFamily="34" charset="0"/>
                <a:ea typeface="Times New Roman" panose="02020603050405020304" pitchFamily="18" charset="0"/>
                <a:cs typeface="Arial" panose="020B0604020202020204" pitchFamily="34" charset="0"/>
              </a:rPr>
              <a:t>. Although the task includes correct information regarding the PE, students are </a:t>
            </a:r>
            <a:r>
              <a:rPr lang="en-US" sz="1800" b="1" dirty="0">
                <a:effectLst/>
                <a:latin typeface="Calibri" panose="020F0502020204030204" pitchFamily="34" charset="0"/>
                <a:ea typeface="Times New Roman" panose="02020603050405020304" pitchFamily="18" charset="0"/>
                <a:cs typeface="Arial" panose="020B0604020202020204" pitchFamily="34" charset="0"/>
              </a:rPr>
              <a:t>not</a:t>
            </a:r>
            <a:r>
              <a:rPr lang="en-US" sz="1800" dirty="0">
                <a:effectLst/>
                <a:latin typeface="Calibri" panose="020F0502020204030204" pitchFamily="34" charset="0"/>
                <a:ea typeface="Times New Roman" panose="02020603050405020304" pitchFamily="18" charset="0"/>
                <a:cs typeface="Arial" panose="020B0604020202020204" pitchFamily="34" charset="0"/>
              </a:rPr>
              <a:t> provided an opportunity to develop a model to describe wave properties and patterns relating to the amounts of energy present or transmitted. The task is not grounded in a scenario or phenomenon. The scenario that appears at the end of the task is not relevant to the task as a whole. </a:t>
            </a:r>
          </a:p>
          <a:p>
            <a:pPr marL="0" marR="0">
              <a:spcBef>
                <a:spcPts val="0"/>
              </a:spcBef>
              <a:spcAft>
                <a:spcPts val="1200"/>
              </a:spcAft>
            </a:pPr>
            <a:endParaRPr lang="en-US" sz="1800" dirty="0">
              <a:effectLst/>
              <a:latin typeface="Calibri" panose="020F0502020204030204" pitchFamily="34" charset="0"/>
              <a:ea typeface="Times New Roman" panose="02020603050405020304" pitchFamily="18" charset="0"/>
              <a:cs typeface="Arial" panose="020B0604020202020204" pitchFamily="34" charset="0"/>
            </a:endParaRPr>
          </a:p>
          <a:p>
            <a:pPr marL="0" marR="0">
              <a:spcBef>
                <a:spcPts val="0"/>
              </a:spcBef>
              <a:spcAft>
                <a:spcPts val="1200"/>
              </a:spcAft>
            </a:pPr>
            <a:r>
              <a:rPr lang="en-US" sz="1800" dirty="0">
                <a:effectLst/>
                <a:latin typeface="Calibri" panose="020F0502020204030204" pitchFamily="34" charset="0"/>
                <a:ea typeface="Times New Roman" panose="02020603050405020304" pitchFamily="18" charset="0"/>
                <a:cs typeface="Arial" panose="020B0604020202020204" pitchFamily="34" charset="0"/>
              </a:rPr>
              <a:t>In comparison, we rate Task B as </a:t>
            </a:r>
            <a:r>
              <a:rPr lang="en-US" sz="1800" i="1" dirty="0">
                <a:effectLst/>
                <a:latin typeface="Calibri" panose="020F0502020204030204" pitchFamily="34" charset="0"/>
                <a:ea typeface="Times New Roman" panose="02020603050405020304" pitchFamily="18" charset="0"/>
                <a:cs typeface="Arial" panose="020B0604020202020204" pitchFamily="34" charset="0"/>
              </a:rPr>
              <a:t>Mostly Evident</a:t>
            </a:r>
            <a:r>
              <a:rPr lang="en-US" sz="1800" dirty="0">
                <a:effectLst/>
                <a:latin typeface="Calibri" panose="020F0502020204030204" pitchFamily="34" charset="0"/>
                <a:ea typeface="Times New Roman" panose="02020603050405020304" pitchFamily="18" charset="0"/>
                <a:cs typeface="Arial" panose="020B0604020202020204" pitchFamily="34" charset="0"/>
              </a:rPr>
              <a:t>. The task requires students to make sense of a phenomenon and address the requirements of a model to be developed. The phenomenon is relevant and grade-appropriate. Missing is an opportunity for students to use their model about a phenomenon involving light and/or matter waves to describe the differences between how light and matter waves interact with different materials. However, depending on the point reached in the instructional sequence, perhaps light waves have not yet been addressed.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
        <p:nvSpPr>
          <p:cNvPr id="4" name="Date Placeholder 3"/>
          <p:cNvSpPr>
            <a:spLocks noGrp="1"/>
          </p:cNvSpPr>
          <p:nvPr>
            <p:ph type="dt" idx="1"/>
          </p:nvPr>
        </p:nvSpPr>
        <p:spPr/>
        <p:txBody>
          <a:bodyPr/>
          <a:lstStyle/>
          <a:p>
            <a:endParaRPr lang="en-US"/>
          </a:p>
        </p:txBody>
      </p:sp>
      <p:sp>
        <p:nvSpPr>
          <p:cNvPr id="5" name="Slide Number Placeholder 4"/>
          <p:cNvSpPr>
            <a:spLocks noGrp="1"/>
          </p:cNvSpPr>
          <p:nvPr>
            <p:ph type="sldNum" sz="quarter" idx="5"/>
          </p:nvPr>
        </p:nvSpPr>
        <p:spPr/>
        <p:txBody>
          <a:bodyPr/>
          <a:lstStyle/>
          <a:p>
            <a:fld id="{157F591F-48A8-46BF-9842-345A827D44AD}" type="slidenum">
              <a:rPr lang="en-US" smtClean="0"/>
              <a:t>9</a:t>
            </a:fld>
            <a:endParaRPr lang="en-US"/>
          </a:p>
        </p:txBody>
      </p:sp>
    </p:spTree>
    <p:extLst>
      <p:ext uri="{BB962C8B-B14F-4D97-AF65-F5344CB8AC3E}">
        <p14:creationId xmlns:p14="http://schemas.microsoft.com/office/powerpoint/2010/main" val="1992257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3.png"/><Relationship Id="rId5" Type="http://schemas.openxmlformats.org/officeDocument/2006/relationships/slideMaster" Target="../slideMasters/slideMaster1.xml"/><Relationship Id="rId4" Type="http://schemas.openxmlformats.org/officeDocument/2006/relationships/tags" Target="../tags/tag3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3.xml"/><Relationship Id="rId5" Type="http://schemas.openxmlformats.org/officeDocument/2006/relationships/tags" Target="../tags/tag41.xml"/><Relationship Id="rId4" Type="http://schemas.openxmlformats.org/officeDocument/2006/relationships/tags" Target="../tags/tag4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3.xml"/><Relationship Id="rId5" Type="http://schemas.openxmlformats.org/officeDocument/2006/relationships/tags" Target="../tags/tag46.xml"/><Relationship Id="rId4" Type="http://schemas.openxmlformats.org/officeDocument/2006/relationships/tags" Target="../tags/tag45.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slideMaster" Target="../slideMasters/slideMaster3.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5" Type="http://schemas.openxmlformats.org/officeDocument/2006/relationships/slideMaster" Target="../slideMasters/slideMaster3.xml"/><Relationship Id="rId4" Type="http://schemas.openxmlformats.org/officeDocument/2006/relationships/tags" Target="../tags/tag56.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2.jpeg"/><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tags" Target="../tags/tag62.xml"/><Relationship Id="rId7" Type="http://schemas.openxmlformats.org/officeDocument/2006/relationships/image" Target="../media/image3.pn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jpeg"/><Relationship Id="rId5" Type="http://schemas.openxmlformats.org/officeDocument/2006/relationships/slideMaster" Target="../slideMasters/slideMaster3.xml"/><Relationship Id="rId4" Type="http://schemas.openxmlformats.org/officeDocument/2006/relationships/tags" Target="../tags/tag6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Master" Target="../slideMasters/slideMaster4.xml"/><Relationship Id="rId5" Type="http://schemas.openxmlformats.org/officeDocument/2006/relationships/tags" Target="../tags/tag73.xml"/><Relationship Id="rId4" Type="http://schemas.openxmlformats.org/officeDocument/2006/relationships/tags" Target="../tags/tag72.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slideMaster" Target="../slideMasters/slideMaster4.xml"/><Relationship Id="rId5" Type="http://schemas.openxmlformats.org/officeDocument/2006/relationships/tags" Target="../tags/tag78.xml"/><Relationship Id="rId4" Type="http://schemas.openxmlformats.org/officeDocument/2006/relationships/tags" Target="../tags/tag77.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81.xml"/><Relationship Id="rId7" Type="http://schemas.openxmlformats.org/officeDocument/2006/relationships/slideMaster" Target="../slideMasters/slideMaster4.xml"/><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4.xml"/><Relationship Id="rId7" Type="http://schemas.openxmlformats.org/officeDocument/2006/relationships/tags" Target="../tags/tag18.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5" Type="http://schemas.openxmlformats.org/officeDocument/2006/relationships/slideMaster" Target="../slideMasters/slideMaster4.xml"/><Relationship Id="rId4" Type="http://schemas.openxmlformats.org/officeDocument/2006/relationships/tags" Target="../tags/tag88.xml"/></Relationships>
</file>

<file path=ppt/slideLayouts/_rels/slideLayout42.xml.rels><?xml version="1.0" encoding="UTF-8" standalone="yes"?>
<Relationships xmlns="http://schemas.openxmlformats.org/package/2006/relationships"><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slideMaster" Target="../slideMasters/slideMaster4.xml"/><Relationship Id="rId4" Type="http://schemas.openxmlformats.org/officeDocument/2006/relationships/tags" Target="../tags/tag9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98.xml"/><Relationship Id="rId1" Type="http://schemas.openxmlformats.org/officeDocument/2006/relationships/tags" Target="../tags/tag97.xml"/><Relationship Id="rId4" Type="http://schemas.openxmlformats.org/officeDocument/2006/relationships/image" Target="../media/image2.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00.xml"/><Relationship Id="rId1" Type="http://schemas.openxmlformats.org/officeDocument/2006/relationships/tags" Target="../tags/tag99.xml"/><Relationship Id="rId4"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Master" Target="../slideMasters/slideMaster5.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Master" Target="../slideMasters/slideMaster5.xml"/><Relationship Id="rId4" Type="http://schemas.openxmlformats.org/officeDocument/2006/relationships/tags" Target="../tags/tag110.xml"/></Relationships>
</file>

<file path=ppt/slideLayouts/_rels/slideLayout5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4"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11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3.png"/><Relationship Id="rId5" Type="http://schemas.openxmlformats.org/officeDocument/2006/relationships/slideMaster" Target="../slideMasters/slideMaster5.xml"/><Relationship Id="rId4" Type="http://schemas.openxmlformats.org/officeDocument/2006/relationships/tags" Target="../tags/tag11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2.jpeg"/><Relationship Id="rId4"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8" Type="http://schemas.openxmlformats.org/officeDocument/2006/relationships/slideMaster" Target="../slideMasters/slideMaster7.xml"/><Relationship Id="rId3" Type="http://schemas.openxmlformats.org/officeDocument/2006/relationships/tags" Target="../tags/tag130.xml"/><Relationship Id="rId7" Type="http://schemas.openxmlformats.org/officeDocument/2006/relationships/tags" Target="../tags/tag134.xml"/><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tags" Target="../tags/tag131.xml"/></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135.xml"/></Relationships>
</file>

<file path=ppt/slideLayouts/_rels/slideLayout77.xml.rels><?xml version="1.0" encoding="UTF-8" standalone="yes"?>
<Relationships xmlns="http://schemas.openxmlformats.org/package/2006/relationships"><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 Id="rId5" Type="http://schemas.openxmlformats.org/officeDocument/2006/relationships/slideMaster" Target="../slideMasters/slideMaster7.xml"/><Relationship Id="rId4" Type="http://schemas.openxmlformats.org/officeDocument/2006/relationships/tags" Target="../tags/tag139.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jpeg"/><Relationship Id="rId5" Type="http://schemas.openxmlformats.org/officeDocument/2006/relationships/slideMaster" Target="../slideMasters/slideMaster7.xml"/><Relationship Id="rId4" Type="http://schemas.openxmlformats.org/officeDocument/2006/relationships/tags" Target="../tags/tag14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3.png"/><Relationship Id="rId5" Type="http://schemas.openxmlformats.org/officeDocument/2006/relationships/slideMaster" Target="../slideMasters/slideMaster7.xml"/><Relationship Id="rId4" Type="http://schemas.openxmlformats.org/officeDocument/2006/relationships/tags" Target="../tags/tag14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8.xml"/><Relationship Id="rId5" Type="http://schemas.openxmlformats.org/officeDocument/2006/relationships/tags" Target="../tags/tag157.xml"/><Relationship Id="rId4" Type="http://schemas.openxmlformats.org/officeDocument/2006/relationships/tags" Target="../tags/tag156.xml"/></Relationships>
</file>

<file path=ppt/slideLayouts/_rels/slideLayout86.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slideMaster" Target="../slideMasters/slideMaster8.xml"/><Relationship Id="rId5" Type="http://schemas.openxmlformats.org/officeDocument/2006/relationships/tags" Target="../tags/tag162.xml"/><Relationship Id="rId4" Type="http://schemas.openxmlformats.org/officeDocument/2006/relationships/tags" Target="../tags/tag161.xml"/></Relationships>
</file>

<file path=ppt/slideLayouts/_rels/slideLayout87.xml.rels><?xml version="1.0" encoding="UTF-8" standalone="yes"?>
<Relationships xmlns="http://schemas.openxmlformats.org/package/2006/relationships"><Relationship Id="rId3" Type="http://schemas.openxmlformats.org/officeDocument/2006/relationships/tags" Target="../tags/tag165.xml"/><Relationship Id="rId7" Type="http://schemas.openxmlformats.org/officeDocument/2006/relationships/slideMaster" Target="../slideMasters/slideMaster8.xml"/><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tags" Target="../tags/tag168.xml"/><Relationship Id="rId5" Type="http://schemas.openxmlformats.org/officeDocument/2006/relationships/tags" Target="../tags/tag167.xml"/><Relationship Id="rId4" Type="http://schemas.openxmlformats.org/officeDocument/2006/relationships/tags" Target="../tags/tag16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5" Type="http://schemas.openxmlformats.org/officeDocument/2006/relationships/slideMaster" Target="../slideMasters/slideMaster8.xml"/><Relationship Id="rId4" Type="http://schemas.openxmlformats.org/officeDocument/2006/relationships/tags" Target="../tags/tag17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tags" Target="../tags/tag175.xml"/><Relationship Id="rId2" Type="http://schemas.openxmlformats.org/officeDocument/2006/relationships/tags" Target="../tags/tag174.xml"/><Relationship Id="rId1" Type="http://schemas.openxmlformats.org/officeDocument/2006/relationships/tags" Target="../tags/tag173.xml"/><Relationship Id="rId5" Type="http://schemas.openxmlformats.org/officeDocument/2006/relationships/slideMaster" Target="../slideMasters/slideMaster8.xml"/><Relationship Id="rId4" Type="http://schemas.openxmlformats.org/officeDocument/2006/relationships/tags" Target="../tags/tag17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90032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01182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7040077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943386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722242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42135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845157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8307181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731625" y="6411050"/>
            <a:ext cx="3675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9" name="Google Shape;19;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4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 name="Google Shape;20;p3"/>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rgbClr val="095595"/>
              </a:buClr>
              <a:buSzPts val="3200"/>
              <a:buFont typeface="Arial"/>
              <a:buChar char="•"/>
              <a:defRPr sz="3200" b="0" i="0" u="none" strike="noStrike" cap="none">
                <a:solidFill>
                  <a:srgbClr val="095595"/>
                </a:solidFill>
                <a:latin typeface="Calibri"/>
                <a:ea typeface="Calibri"/>
                <a:cs typeface="Calibri"/>
                <a:sym typeface="Calibri"/>
              </a:defRPr>
            </a:lvl1pPr>
            <a:lvl2pPr marL="914400" marR="0" lvl="1" indent="-406400" algn="l" rtl="0">
              <a:lnSpc>
                <a:spcPct val="100000"/>
              </a:lnSpc>
              <a:spcBef>
                <a:spcPts val="560"/>
              </a:spcBef>
              <a:spcAft>
                <a:spcPts val="0"/>
              </a:spcAft>
              <a:buClr>
                <a:srgbClr val="A5A5A5"/>
              </a:buClr>
              <a:buSzPts val="2800"/>
              <a:buFont typeface="Arial"/>
              <a:buChar char="–"/>
              <a:defRPr sz="2800" b="0" i="0" u="none" strike="noStrike" cap="none">
                <a:solidFill>
                  <a:srgbClr val="A5A5A5"/>
                </a:solidFill>
                <a:latin typeface="Calibri"/>
                <a:ea typeface="Calibri"/>
                <a:cs typeface="Calibri"/>
                <a:sym typeface="Calibri"/>
              </a:defRPr>
            </a:lvl2pPr>
            <a:lvl3pPr marL="1371600" marR="0" lvl="2" indent="-381000" algn="l" rtl="0">
              <a:lnSpc>
                <a:spcPct val="100000"/>
              </a:lnSpc>
              <a:spcBef>
                <a:spcPts val="480"/>
              </a:spcBef>
              <a:spcAft>
                <a:spcPts val="0"/>
              </a:spcAft>
              <a:buClr>
                <a:srgbClr val="A5A5A5"/>
              </a:buClr>
              <a:buSzPts val="2400"/>
              <a:buFont typeface="Arial"/>
              <a:buChar char="•"/>
              <a:defRPr sz="2400" b="0" i="0" u="none" strike="noStrike" cap="none">
                <a:solidFill>
                  <a:srgbClr val="A5A5A5"/>
                </a:solidFill>
                <a:latin typeface="Calibri"/>
                <a:ea typeface="Calibri"/>
                <a:cs typeface="Calibri"/>
                <a:sym typeface="Calibri"/>
              </a:defRPr>
            </a:lvl3pPr>
            <a:lvl4pPr marL="1828800" marR="0" lvl="3"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4pPr>
            <a:lvl5pPr marL="2286000" marR="0" lvl="4" indent="-355600" algn="l" rtl="0">
              <a:lnSpc>
                <a:spcPct val="100000"/>
              </a:lnSpc>
              <a:spcBef>
                <a:spcPts val="400"/>
              </a:spcBef>
              <a:spcAft>
                <a:spcPts val="0"/>
              </a:spcAft>
              <a:buClr>
                <a:srgbClr val="A5A5A5"/>
              </a:buClr>
              <a:buSzPts val="2000"/>
              <a:buFont typeface="Arial"/>
              <a:buChar char="»"/>
              <a:defRPr sz="2000" b="0" i="0" u="none" strike="noStrike" cap="none">
                <a:solidFill>
                  <a:srgbClr val="A5A5A5"/>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0983542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95595"/>
              </a:buClr>
              <a:buSzPts val="2400"/>
              <a:buFont typeface="Calibri"/>
              <a:buNone/>
              <a:defRPr sz="4400" b="0" i="0" u="none" strike="noStrike" cap="none">
                <a:solidFill>
                  <a:srgbClr val="095595"/>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4"/>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rgbClr val="095595"/>
              </a:buClr>
              <a:buSzPts val="1800"/>
              <a:buFont typeface="Arial"/>
              <a:buChar char="●"/>
              <a:defRPr sz="3200" b="0" i="0" u="none" strike="noStrike" cap="none">
                <a:solidFill>
                  <a:srgbClr val="095595"/>
                </a:solidFill>
                <a:latin typeface="Calibri"/>
                <a:ea typeface="Calibri"/>
                <a:cs typeface="Calibri"/>
                <a:sym typeface="Calibri"/>
              </a:defRPr>
            </a:lvl1pPr>
            <a:lvl2pPr marL="914400" marR="0" lvl="1" indent="-317500" algn="l" rtl="0">
              <a:lnSpc>
                <a:spcPct val="100000"/>
              </a:lnSpc>
              <a:spcBef>
                <a:spcPts val="1600"/>
              </a:spcBef>
              <a:spcAft>
                <a:spcPts val="0"/>
              </a:spcAft>
              <a:buClr>
                <a:srgbClr val="A5A5A5"/>
              </a:buClr>
              <a:buSzPts val="1400"/>
              <a:buFont typeface="Arial"/>
              <a:buChar char="○"/>
              <a:defRPr sz="2800" b="0" i="0" u="none" strike="noStrike" cap="none">
                <a:solidFill>
                  <a:srgbClr val="A5A5A5"/>
                </a:solidFill>
                <a:latin typeface="Calibri"/>
                <a:ea typeface="Calibri"/>
                <a:cs typeface="Calibri"/>
                <a:sym typeface="Calibri"/>
              </a:defRPr>
            </a:lvl2pPr>
            <a:lvl3pPr marL="1371600" marR="0" lvl="2" indent="-317500" algn="l" rtl="0">
              <a:lnSpc>
                <a:spcPct val="100000"/>
              </a:lnSpc>
              <a:spcBef>
                <a:spcPts val="1600"/>
              </a:spcBef>
              <a:spcAft>
                <a:spcPts val="0"/>
              </a:spcAft>
              <a:buClr>
                <a:srgbClr val="A5A5A5"/>
              </a:buClr>
              <a:buSzPts val="1400"/>
              <a:buFont typeface="Arial"/>
              <a:buChar char="■"/>
              <a:defRPr sz="2400" b="0" i="0" u="none" strike="noStrike" cap="none">
                <a:solidFill>
                  <a:srgbClr val="A5A5A5"/>
                </a:solidFill>
                <a:latin typeface="Calibri"/>
                <a:ea typeface="Calibri"/>
                <a:cs typeface="Calibri"/>
                <a:sym typeface="Calibri"/>
              </a:defRPr>
            </a:lvl3pPr>
            <a:lvl4pPr marL="1828800" marR="0" lvl="3"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4pPr>
            <a:lvl5pPr marL="2286000" marR="0" lvl="4" indent="-317500" algn="l" rtl="0">
              <a:lnSpc>
                <a:spcPct val="100000"/>
              </a:lnSpc>
              <a:spcBef>
                <a:spcPts val="1600"/>
              </a:spcBef>
              <a:spcAft>
                <a:spcPts val="0"/>
              </a:spcAft>
              <a:buClr>
                <a:srgbClr val="A5A5A5"/>
              </a:buClr>
              <a:buSzPts val="1400"/>
              <a:buFont typeface="Arial"/>
              <a:buChar char="○"/>
              <a:defRPr sz="2000" b="0" i="0" u="none" strike="noStrike" cap="none">
                <a:solidFill>
                  <a:srgbClr val="A5A5A5"/>
                </a:solidFill>
                <a:latin typeface="Calibri"/>
                <a:ea typeface="Calibri"/>
                <a:cs typeface="Calibri"/>
                <a:sym typeface="Calibri"/>
              </a:defRPr>
            </a:lvl5pPr>
            <a:lvl6pPr marL="2743200" marR="0" lvl="5"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6pPr>
            <a:lvl7pPr marL="3200400" marR="0" lvl="6"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7pPr>
            <a:lvl8pPr marL="3657600" marR="0" lvl="7" indent="-317500" algn="l" rtl="0">
              <a:lnSpc>
                <a:spcPct val="100000"/>
              </a:lnSpc>
              <a:spcBef>
                <a:spcPts val="1600"/>
              </a:spcBef>
              <a:spcAft>
                <a:spcPts val="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8pPr>
            <a:lvl9pPr marL="4114800" marR="0" lvl="8" indent="-317500" algn="l" rtl="0">
              <a:lnSpc>
                <a:spcPct val="100000"/>
              </a:lnSpc>
              <a:spcBef>
                <a:spcPts val="1600"/>
              </a:spcBef>
              <a:spcAft>
                <a:spcPts val="1600"/>
              </a:spcAft>
              <a:buClr>
                <a:schemeClr val="dk1"/>
              </a:buClr>
              <a:buSzPts val="14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 name="Google Shape;24;p4"/>
          <p:cNvSpPr txBox="1">
            <a:spLocks noGrp="1"/>
          </p:cNvSpPr>
          <p:nvPr>
            <p:ph type="sldNum" idx="12"/>
          </p:nvPr>
        </p:nvSpPr>
        <p:spPr>
          <a:xfrm>
            <a:off x="8595308" y="6333297"/>
            <a:ext cx="548700" cy="5247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4788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087454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1543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201739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a:p>
        </p:txBody>
      </p:sp>
      <p:sp>
        <p:nvSpPr>
          <p:cNvPr id="6" name="Slide Number Placeholder 5"/>
          <p:cNvSpPr>
            <a:spLocks noGrp="1"/>
          </p:cNvSpPr>
          <p:nvPr>
            <p:ph type="sldNum" sz="quarter" idx="12"/>
          </p:nvPr>
        </p:nvSpPr>
        <p:spPr>
          <a:xfrm>
            <a:off x="2686050" y="6356353"/>
            <a:ext cx="2057400" cy="365125"/>
          </a:xfrm>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2D3A8C44-27F7-4A13-8718-C2E72536111A}"/>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29294080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pic>
        <p:nvPicPr>
          <p:cNvPr id="7" name="Picture 6">
            <a:extLst>
              <a:ext uri="{FF2B5EF4-FFF2-40B4-BE49-F238E27FC236}">
                <a16:creationId xmlns:a16="http://schemas.microsoft.com/office/drawing/2014/main" id="{A8029114-9F5A-41C9-8E85-939BE025AD60}"/>
              </a:ext>
            </a:extLst>
          </p:cNvPr>
          <p:cNvPicPr>
            <a:picLocks noChangeAspect="1"/>
          </p:cNvPicPr>
          <p:nvPr userDrawn="1"/>
        </p:nvPicPr>
        <p:blipFill>
          <a:blip r:embed="rId2"/>
          <a:stretch>
            <a:fillRect/>
          </a:stretch>
        </p:blipFill>
        <p:spPr>
          <a:xfrm>
            <a:off x="7981689" y="230190"/>
            <a:ext cx="1067322" cy="1058783"/>
          </a:xfrm>
          <a:prstGeom prst="rect">
            <a:avLst/>
          </a:prstGeom>
        </p:spPr>
      </p:pic>
    </p:spTree>
    <p:extLst>
      <p:ext uri="{BB962C8B-B14F-4D97-AF65-F5344CB8AC3E}">
        <p14:creationId xmlns:p14="http://schemas.microsoft.com/office/powerpoint/2010/main" val="1197689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a:p>
        </p:txBody>
      </p:sp>
      <p:pic>
        <p:nvPicPr>
          <p:cNvPr id="8" name="Picture 7">
            <a:extLst>
              <a:ext uri="{FF2B5EF4-FFF2-40B4-BE49-F238E27FC236}">
                <a16:creationId xmlns:a16="http://schemas.microsoft.com/office/drawing/2014/main" id="{7BE28DAF-C776-413E-9D7A-DC070C2D0797}"/>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9" name="Slide Number Placeholder 5">
            <a:extLst>
              <a:ext uri="{FF2B5EF4-FFF2-40B4-BE49-F238E27FC236}">
                <a16:creationId xmlns:a16="http://schemas.microsoft.com/office/drawing/2014/main" id="{231174D3-3A75-4464-9A13-E967F8A202E9}"/>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9765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a:p>
        </p:txBody>
      </p:sp>
      <p:pic>
        <p:nvPicPr>
          <p:cNvPr id="10" name="Picture 9">
            <a:extLst>
              <a:ext uri="{FF2B5EF4-FFF2-40B4-BE49-F238E27FC236}">
                <a16:creationId xmlns:a16="http://schemas.microsoft.com/office/drawing/2014/main" id="{468521CC-0653-471A-8678-7848FD8319A5}"/>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11" name="Slide Number Placeholder 5">
            <a:extLst>
              <a:ext uri="{FF2B5EF4-FFF2-40B4-BE49-F238E27FC236}">
                <a16:creationId xmlns:a16="http://schemas.microsoft.com/office/drawing/2014/main" id="{3C690621-5EEB-4EEA-A956-8EB54C7FCA27}"/>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3845943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a:p>
        </p:txBody>
      </p:sp>
      <p:pic>
        <p:nvPicPr>
          <p:cNvPr id="7" name="Picture 6">
            <a:extLst>
              <a:ext uri="{FF2B5EF4-FFF2-40B4-BE49-F238E27FC236}">
                <a16:creationId xmlns:a16="http://schemas.microsoft.com/office/drawing/2014/main" id="{E1200C6F-C6E0-4C6A-A05F-500C06508E5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F56CE4EA-7D48-4DA6-964D-30A4D42554F1}"/>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72937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a:p>
        </p:txBody>
      </p:sp>
      <p:pic>
        <p:nvPicPr>
          <p:cNvPr id="5" name="Picture 4">
            <a:extLst>
              <a:ext uri="{FF2B5EF4-FFF2-40B4-BE49-F238E27FC236}">
                <a16:creationId xmlns:a16="http://schemas.microsoft.com/office/drawing/2014/main" id="{3A0A970E-9633-4688-A1E7-472D18543E4B}"/>
              </a:ext>
            </a:extLst>
          </p:cNvPr>
          <p:cNvPicPr>
            <a:picLocks noChangeAspect="1"/>
          </p:cNvPicPr>
          <p:nvPr userDrawn="1"/>
        </p:nvPicPr>
        <p:blipFill>
          <a:blip r:embed="rId2"/>
          <a:stretch>
            <a:fillRect/>
          </a:stretch>
        </p:blipFill>
        <p:spPr>
          <a:xfrm>
            <a:off x="7981689" y="230190"/>
            <a:ext cx="1067322" cy="1058783"/>
          </a:xfrm>
          <a:prstGeom prst="rect">
            <a:avLst/>
          </a:prstGeom>
        </p:spPr>
      </p:pic>
      <p:sp>
        <p:nvSpPr>
          <p:cNvPr id="6" name="Slide Number Placeholder 5">
            <a:extLst>
              <a:ext uri="{FF2B5EF4-FFF2-40B4-BE49-F238E27FC236}">
                <a16:creationId xmlns:a16="http://schemas.microsoft.com/office/drawing/2014/main" id="{02F14652-5346-455A-B18E-172B819A4560}"/>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2784234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857538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2738625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30713031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41704027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FF4B5-3AA1-4192-B01D-6F2C6276B8E3}" type="slidenum">
              <a:rPr lang="en-US" smtClean="0"/>
              <a:t>‹#›</a:t>
            </a:fld>
            <a:endParaRPr lang="en-US"/>
          </a:p>
        </p:txBody>
      </p:sp>
    </p:spTree>
    <p:extLst>
      <p:ext uri="{BB962C8B-B14F-4D97-AF65-F5344CB8AC3E}">
        <p14:creationId xmlns:p14="http://schemas.microsoft.com/office/powerpoint/2010/main" val="10689285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69867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967586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5"/>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70"/>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531086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12826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881048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7"/>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99708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547531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2"/>
            </p:custDataLst>
          </p:nvPr>
        </p:nvSpPr>
        <p:spPr>
          <a:xfrm>
            <a:off x="3028950" y="6356357"/>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22013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2"/>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816047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2"/>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105878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157946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7"/>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7"/>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444292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9"/>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3"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5"/>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786428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847850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58252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09517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10501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0" y="6356355"/>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6"/>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483737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9314661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595521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6487848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99215295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25619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718459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1184585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Tree>
    <p:extLst>
      <p:ext uri="{BB962C8B-B14F-4D97-AF65-F5344CB8AC3E}">
        <p14:creationId xmlns:p14="http://schemas.microsoft.com/office/powerpoint/2010/main" val="3786782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6963281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2971352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34976470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a:xfrm>
            <a:off x="628650" y="6356355"/>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34046771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0" y="6356355"/>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901569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1546804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xfrm>
            <a:off x="628650" y="6356355"/>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2"/>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3"/>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65684532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783170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165878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735638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5"/>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39083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4508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947495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0" y="6356355"/>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35554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85480000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081883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781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945259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7360586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24433648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837490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943114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0582443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325718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0" y="6356355"/>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0" y="6356355"/>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09601651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2"/>
        <p:cNvGrpSpPr/>
        <p:nvPr/>
      </p:nvGrpSpPr>
      <p:grpSpPr>
        <a:xfrm>
          <a:off x="0" y="0"/>
          <a:ext cx="0" cy="0"/>
          <a:chOff x="0" y="0"/>
          <a:chExt cx="0" cy="0"/>
        </a:xfrm>
      </p:grpSpPr>
      <p:sp>
        <p:nvSpPr>
          <p:cNvPr id="63" name="Google Shape;63;p15"/>
          <p:cNvSpPr txBox="1">
            <a:spLocks noGrp="1"/>
          </p:cNvSpPr>
          <p:nvPr>
            <p:ph type="body" idx="1"/>
          </p:nvPr>
        </p:nvSpPr>
        <p:spPr>
          <a:xfrm>
            <a:off x="311700" y="5640767"/>
            <a:ext cx="59988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1"/>
              </a:buClr>
              <a:buSzPts val="1800"/>
              <a:buFont typeface="Arial"/>
              <a:buNone/>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9pPr>
          </a:lstStyle>
          <a:p>
            <a:endParaRPr/>
          </a:p>
        </p:txBody>
      </p:sp>
      <p:sp>
        <p:nvSpPr>
          <p:cNvPr id="64" name="Google Shape;64;p15"/>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020692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Clr>
                <a:schemeClr val="dk1"/>
              </a:buClr>
              <a:buSzPts val="2800"/>
              <a:buFont typeface="Century Gothic"/>
              <a:buNone/>
              <a:defRPr sz="4400" b="0" i="0" u="none" strike="noStrike" cap="none">
                <a:solidFill>
                  <a:schemeClr val="dk1"/>
                </a:solidFill>
                <a:latin typeface="Century Gothic"/>
                <a:ea typeface="Century Gothic"/>
                <a:cs typeface="Century Gothic"/>
                <a:sym typeface="Century Gothic"/>
              </a:defRPr>
            </a:lvl1pPr>
            <a:lvl2pPr lvl="1" rtl="0">
              <a:spcBef>
                <a:spcPts val="0"/>
              </a:spcBef>
              <a:spcAft>
                <a:spcPts val="0"/>
              </a:spcAft>
              <a:buSzPts val="2800"/>
              <a:buFont typeface="Arial"/>
              <a:buNone/>
              <a:defRPr sz="1800"/>
            </a:lvl2pPr>
            <a:lvl3pPr lvl="2" rtl="0">
              <a:spcBef>
                <a:spcPts val="0"/>
              </a:spcBef>
              <a:spcAft>
                <a:spcPts val="0"/>
              </a:spcAft>
              <a:buSzPts val="2800"/>
              <a:buFont typeface="Arial"/>
              <a:buNone/>
              <a:defRPr sz="1800"/>
            </a:lvl3pPr>
            <a:lvl4pPr lvl="3" rtl="0">
              <a:spcBef>
                <a:spcPts val="0"/>
              </a:spcBef>
              <a:spcAft>
                <a:spcPts val="0"/>
              </a:spcAft>
              <a:buSzPts val="2800"/>
              <a:buFont typeface="Arial"/>
              <a:buNone/>
              <a:defRPr sz="1800"/>
            </a:lvl4pPr>
            <a:lvl5pPr lvl="4" rtl="0">
              <a:spcBef>
                <a:spcPts val="0"/>
              </a:spcBef>
              <a:spcAft>
                <a:spcPts val="0"/>
              </a:spcAft>
              <a:buSzPts val="2800"/>
              <a:buFont typeface="Arial"/>
              <a:buNone/>
              <a:defRPr sz="1800"/>
            </a:lvl5pPr>
            <a:lvl6pPr lvl="5" rtl="0">
              <a:spcBef>
                <a:spcPts val="0"/>
              </a:spcBef>
              <a:spcAft>
                <a:spcPts val="0"/>
              </a:spcAft>
              <a:buSzPts val="2800"/>
              <a:buFont typeface="Arial"/>
              <a:buNone/>
              <a:defRPr sz="1800"/>
            </a:lvl6pPr>
            <a:lvl7pPr lvl="6" rtl="0">
              <a:spcBef>
                <a:spcPts val="0"/>
              </a:spcBef>
              <a:spcAft>
                <a:spcPts val="0"/>
              </a:spcAft>
              <a:buSzPts val="2800"/>
              <a:buFont typeface="Arial"/>
              <a:buNone/>
              <a:defRPr sz="1800"/>
            </a:lvl7pPr>
            <a:lvl8pPr lvl="7" rtl="0">
              <a:spcBef>
                <a:spcPts val="0"/>
              </a:spcBef>
              <a:spcAft>
                <a:spcPts val="0"/>
              </a:spcAft>
              <a:buSzPts val="2800"/>
              <a:buFont typeface="Arial"/>
              <a:buNone/>
              <a:defRPr sz="1800"/>
            </a:lvl8pPr>
            <a:lvl9pPr lvl="8" rtl="0">
              <a:spcBef>
                <a:spcPts val="0"/>
              </a:spcBef>
              <a:spcAft>
                <a:spcPts val="0"/>
              </a:spcAft>
              <a:buSzPts val="2800"/>
              <a:buFont typeface="Arial"/>
              <a:buNone/>
              <a:defRPr sz="1800"/>
            </a:lvl9pPr>
          </a:lstStyle>
          <a:p>
            <a:endParaRPr/>
          </a:p>
        </p:txBody>
      </p:sp>
      <p:sp>
        <p:nvSpPr>
          <p:cNvPr id="36" name="Google Shape;36;p6"/>
          <p:cNvSpPr txBox="1">
            <a:spLocks noGrp="1"/>
          </p:cNvSpPr>
          <p:nvPr>
            <p:ph type="body" idx="1"/>
          </p:nvPr>
        </p:nvSpPr>
        <p:spPr>
          <a:xfrm>
            <a:off x="3117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7" name="Google Shape;37;p6"/>
          <p:cNvSpPr txBox="1">
            <a:spLocks noGrp="1"/>
          </p:cNvSpPr>
          <p:nvPr>
            <p:ph type="body" idx="2"/>
          </p:nvPr>
        </p:nvSpPr>
        <p:spPr>
          <a:xfrm>
            <a:off x="4832400" y="1536633"/>
            <a:ext cx="3999900" cy="4555200"/>
          </a:xfrm>
          <a:prstGeom prst="rect">
            <a:avLst/>
          </a:prstGeom>
          <a:noFill/>
          <a:ln>
            <a:noFill/>
          </a:ln>
        </p:spPr>
        <p:txBody>
          <a:bodyPr spcFirstLastPara="1" wrap="square" lIns="91425" tIns="91425" rIns="91425" bIns="91425" anchor="t" anchorCtr="0"/>
          <a:lstStyle>
            <a:lvl1pPr marL="457200" marR="0" lvl="0" indent="-317500" algn="l" rtl="0">
              <a:spcBef>
                <a:spcPts val="0"/>
              </a:spcBef>
              <a:spcAft>
                <a:spcPts val="0"/>
              </a:spcAft>
              <a:buClr>
                <a:schemeClr val="dk1"/>
              </a:buClr>
              <a:buSzPts val="1400"/>
              <a:buFont typeface="Arial"/>
              <a:buChar char="●"/>
              <a:defRPr sz="1400" b="0" i="0" u="none" strike="noStrike" cap="none">
                <a:solidFill>
                  <a:schemeClr val="dk1"/>
                </a:solidFill>
                <a:latin typeface="Century Gothic"/>
                <a:ea typeface="Century Gothic"/>
                <a:cs typeface="Century Gothic"/>
                <a:sym typeface="Century Gothic"/>
              </a:defRPr>
            </a:lvl1pPr>
            <a:lvl2pPr marL="914400" marR="0" lvl="1"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2pPr>
            <a:lvl3pPr marL="1371600" marR="0" lvl="2"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3pPr>
            <a:lvl4pPr marL="1828800" marR="0" lvl="3"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4pPr>
            <a:lvl5pPr marL="2286000" marR="0" lvl="4"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5pPr>
            <a:lvl6pPr marL="2743200" marR="0" lvl="5"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6pPr>
            <a:lvl7pPr marL="3200400" marR="0" lvl="6"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7pPr>
            <a:lvl8pPr marL="3657600" marR="0" lvl="7" indent="-304800" algn="l" rtl="0">
              <a:spcBef>
                <a:spcPts val="1600"/>
              </a:spcBef>
              <a:spcAft>
                <a:spcPts val="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8pPr>
            <a:lvl9pPr marL="4114800" marR="0" lvl="8" indent="-304800" algn="l" rtl="0">
              <a:spcBef>
                <a:spcPts val="1600"/>
              </a:spcBef>
              <a:spcAft>
                <a:spcPts val="1600"/>
              </a:spcAft>
              <a:buClr>
                <a:schemeClr val="dk1"/>
              </a:buClr>
              <a:buSzPts val="1200"/>
              <a:buFont typeface="Arial"/>
              <a:buChar char="■"/>
              <a:defRPr sz="1200" b="0" i="0" u="none" strike="noStrike" cap="none">
                <a:solidFill>
                  <a:schemeClr val="dk1"/>
                </a:solidFill>
                <a:latin typeface="Century Gothic"/>
                <a:ea typeface="Century Gothic"/>
                <a:cs typeface="Century Gothic"/>
                <a:sym typeface="Century Gothic"/>
              </a:defRPr>
            </a:lvl9pPr>
          </a:lstStyle>
          <a:p>
            <a:endParaRPr/>
          </a:p>
        </p:txBody>
      </p:sp>
      <p:sp>
        <p:nvSpPr>
          <p:cNvPr id="38" name="Google Shape;38;p6"/>
          <p:cNvSpPr txBox="1">
            <a:spLocks noGrp="1"/>
          </p:cNvSpPr>
          <p:nvPr>
            <p:ph type="sldNum" idx="12"/>
          </p:nvPr>
        </p:nvSpPr>
        <p:spPr>
          <a:xfrm>
            <a:off x="8472458" y="6217623"/>
            <a:ext cx="548700" cy="524700"/>
          </a:xfrm>
          <a:prstGeom prst="rect">
            <a:avLst/>
          </a:prstGeom>
          <a:noFill/>
          <a:ln>
            <a:noFill/>
          </a:ln>
        </p:spPr>
        <p:txBody>
          <a:bodyPr spcFirstLastPara="1" wrap="square" lIns="91425" tIns="91425" rIns="91425" bIns="91425" anchor="ctr" anchorCtr="0">
            <a:noAutofit/>
          </a:bodyPr>
          <a:lstStyle>
            <a:lvl1pPr marL="0" marR="0" lvl="0" indent="0" algn="r" rtl="0">
              <a:buNone/>
              <a:defRPr sz="1200">
                <a:solidFill>
                  <a:srgbClr val="8A8992"/>
                </a:solidFill>
                <a:latin typeface="Century Gothic"/>
                <a:ea typeface="Century Gothic"/>
                <a:cs typeface="Century Gothic"/>
                <a:sym typeface="Century Gothic"/>
              </a:defRPr>
            </a:lvl1pPr>
            <a:lvl2pPr marL="0" marR="0" lvl="1" indent="0" algn="r" rtl="0">
              <a:buNone/>
              <a:defRPr sz="1200">
                <a:solidFill>
                  <a:srgbClr val="8A8992"/>
                </a:solidFill>
                <a:latin typeface="Century Gothic"/>
                <a:ea typeface="Century Gothic"/>
                <a:cs typeface="Century Gothic"/>
                <a:sym typeface="Century Gothic"/>
              </a:defRPr>
            </a:lvl2pPr>
            <a:lvl3pPr marL="0" marR="0" lvl="2" indent="0" algn="r" rtl="0">
              <a:buNone/>
              <a:defRPr sz="1200">
                <a:solidFill>
                  <a:srgbClr val="8A8992"/>
                </a:solidFill>
                <a:latin typeface="Century Gothic"/>
                <a:ea typeface="Century Gothic"/>
                <a:cs typeface="Century Gothic"/>
                <a:sym typeface="Century Gothic"/>
              </a:defRPr>
            </a:lvl3pPr>
            <a:lvl4pPr marL="0" marR="0" lvl="3" indent="0" algn="r" rtl="0">
              <a:buNone/>
              <a:defRPr sz="1200">
                <a:solidFill>
                  <a:srgbClr val="8A8992"/>
                </a:solidFill>
                <a:latin typeface="Century Gothic"/>
                <a:ea typeface="Century Gothic"/>
                <a:cs typeface="Century Gothic"/>
                <a:sym typeface="Century Gothic"/>
              </a:defRPr>
            </a:lvl4pPr>
            <a:lvl5pPr marL="0" marR="0" lvl="4" indent="0" algn="r" rtl="0">
              <a:buNone/>
              <a:defRPr sz="1200">
                <a:solidFill>
                  <a:srgbClr val="8A8992"/>
                </a:solidFill>
                <a:latin typeface="Century Gothic"/>
                <a:ea typeface="Century Gothic"/>
                <a:cs typeface="Century Gothic"/>
                <a:sym typeface="Century Gothic"/>
              </a:defRPr>
            </a:lvl5pPr>
            <a:lvl6pPr marL="0" marR="0" lvl="5" indent="0" algn="r" rtl="0">
              <a:buNone/>
              <a:defRPr sz="1200">
                <a:solidFill>
                  <a:srgbClr val="8A8992"/>
                </a:solidFill>
                <a:latin typeface="Century Gothic"/>
                <a:ea typeface="Century Gothic"/>
                <a:cs typeface="Century Gothic"/>
                <a:sym typeface="Century Gothic"/>
              </a:defRPr>
            </a:lvl6pPr>
            <a:lvl7pPr marL="0" marR="0" lvl="6" indent="0" algn="r" rtl="0">
              <a:buNone/>
              <a:defRPr sz="1200">
                <a:solidFill>
                  <a:srgbClr val="8A8992"/>
                </a:solidFill>
                <a:latin typeface="Century Gothic"/>
                <a:ea typeface="Century Gothic"/>
                <a:cs typeface="Century Gothic"/>
                <a:sym typeface="Century Gothic"/>
              </a:defRPr>
            </a:lvl7pPr>
            <a:lvl8pPr marL="0" marR="0" lvl="7" indent="0" algn="r" rtl="0">
              <a:buNone/>
              <a:defRPr sz="1200">
                <a:solidFill>
                  <a:srgbClr val="8A8992"/>
                </a:solidFill>
                <a:latin typeface="Century Gothic"/>
                <a:ea typeface="Century Gothic"/>
                <a:cs typeface="Century Gothic"/>
                <a:sym typeface="Century Gothic"/>
              </a:defRPr>
            </a:lvl8pPr>
            <a:lvl9pPr marL="0" marR="0" lvl="8" indent="0" algn="r" rtl="0">
              <a:buNone/>
              <a:defRPr sz="1200">
                <a:solidFill>
                  <a:srgbClr val="8A8992"/>
                </a:solidFill>
                <a:latin typeface="Century Gothic"/>
                <a:ea typeface="Century Gothic"/>
                <a:cs typeface="Century Gothic"/>
                <a:sym typeface="Century Gothic"/>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188795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Tree>
    <p:extLst>
      <p:ext uri="{BB962C8B-B14F-4D97-AF65-F5344CB8AC3E}">
        <p14:creationId xmlns:p14="http://schemas.microsoft.com/office/powerpoint/2010/main" val="1688381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a:lstStyle>
          <a:p>
            <a:r>
              <a:rPr lang="en-US" dirty="0"/>
              <a:t>Click to edit Master title style</a:t>
            </a:r>
          </a:p>
        </p:txBody>
      </p:sp>
      <p:sp>
        <p:nvSpPr>
          <p:cNvPr id="3" name="Content Placeholder 2"/>
          <p:cNvSpPr>
            <a:spLocks noGrp="1"/>
          </p:cNvSpPr>
          <p:nvPr>
            <p:ph idx="1"/>
            <p:custDataLst>
              <p:tags r:id="rId3"/>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descr="https://edcountmicrosoftonlinecom-1.sharepoint.microsoftonline.com/Internal_Resources/edCount%20Style%20Resources/edCount%20Logo%20(tiny).jpg">
            <a:extLst>
              <a:ext uri="{FF2B5EF4-FFF2-40B4-BE49-F238E27FC236}">
                <a16:creationId xmlns:a16="http://schemas.microsoft.com/office/drawing/2014/main" id="{938DC361-AC00-45EF-83F7-836BAA407E1D}"/>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9387118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3"/>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pic>
        <p:nvPicPr>
          <p:cNvPr id="8" name="Picture 2" descr="https://edcountmicrosoftonlinecom-1.sharepoint.microsoftonline.com/Internal_Resources/edCount%20Style%20Resources/edCount%20Logo%20(tiny).jpg">
            <a:extLst>
              <a:ext uri="{FF2B5EF4-FFF2-40B4-BE49-F238E27FC236}">
                <a16:creationId xmlns:a16="http://schemas.microsoft.com/office/drawing/2014/main" id="{45FCCA11-88B1-4B15-8F82-0B76F753A975}"/>
              </a:ext>
            </a:extLst>
          </p:cNvPr>
          <p:cNvPicPr>
            <a:picLocks noChangeAspect="1" noChangeArrowheads="1"/>
          </p:cNvPicPr>
          <p:nvPr userDrawn="1"/>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13089168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a:t>Click to edit Master title style</a:t>
            </a:r>
          </a:p>
        </p:txBody>
      </p:sp>
      <p:sp>
        <p:nvSpPr>
          <p:cNvPr id="3" name="Content Placeholder 2"/>
          <p:cNvSpPr>
            <a:spLocks noGrp="1"/>
          </p:cNvSpPr>
          <p:nvPr>
            <p:ph sz="half" idx="1"/>
            <p:custDataLst>
              <p:tags r:id="rId3"/>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4"/>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5"/>
            </p:custDataLst>
          </p:nvPr>
        </p:nvSpPr>
        <p:spPr>
          <a:xfrm>
            <a:off x="628651" y="6356356"/>
            <a:ext cx="2057400" cy="365125"/>
          </a:xfrm>
          <a:prstGeom prst="rect">
            <a:avLst/>
          </a:prstGeom>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6"/>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7"/>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21786403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28651" y="6356356"/>
            <a:ext cx="2057400" cy="365125"/>
          </a:xfrm>
          <a:prstGeom prst="rect">
            <a:avLst/>
          </a:prstGeom>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1172445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a:xfrm>
            <a:off x="628651" y="6356356"/>
            <a:ext cx="2057400" cy="365125"/>
          </a:xfrm>
          <a:prstGeom prst="rect">
            <a:avLst/>
          </a:prstGeom>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8231047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a:xfrm>
            <a:off x="628651" y="6356356"/>
            <a:ext cx="2057400" cy="365125"/>
          </a:xfrm>
          <a:prstGeom prst="rect">
            <a:avLst/>
          </a:prstGeom>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pic>
        <p:nvPicPr>
          <p:cNvPr id="5" name="Picture 2" descr="https://edcountmicrosoftonlinecom-1.sharepoint.microsoftonline.com/Internal_Resources/edCount%20Style%20Resources/edCount%20Logo%20(tiny).jpg">
            <a:extLst>
              <a:ext uri="{FF2B5EF4-FFF2-40B4-BE49-F238E27FC236}">
                <a16:creationId xmlns:a16="http://schemas.microsoft.com/office/drawing/2014/main" id="{36BAB1EE-B0CC-4112-8DBC-B695443E7FBE}"/>
              </a:ext>
            </a:extLst>
          </p:cNvPr>
          <p:cNvPicPr>
            <a:picLocks noChangeAspect="1" noChangeArrowheads="1"/>
          </p:cNvPicPr>
          <p:nvPr userDrawn="1"/>
        </p:nvPicPr>
        <p:blipFill>
          <a:blip r:embed="rId6"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419848127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53313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2604395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a:xfrm>
            <a:off x="628651" y="6356356"/>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74476773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5216899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1" y="6356356"/>
            <a:ext cx="2057400" cy="365125"/>
          </a:xfrm>
          <a:prstGeom prst="rect">
            <a:avLst/>
          </a:prstGeom>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5430954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8"/>
            <a:ext cx="2133600" cy="365125"/>
          </a:xfrm>
          <a:prstGeom prst="rect">
            <a:avLst/>
          </a:prstGeo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6"/>
          <a:srcRect l="61300" t="35555" r="17850" b="26045"/>
          <a:stretch/>
        </p:blipFill>
        <p:spPr>
          <a:xfrm>
            <a:off x="8091313" y="167959"/>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201"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3" y="2444778"/>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4"/>
            <a:ext cx="7854951"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3490069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4"/>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83" indent="0" algn="ctr">
              <a:buNone/>
              <a:defRPr sz="1500"/>
            </a:lvl2pPr>
            <a:lvl3pPr marL="685766" indent="0" algn="ctr">
              <a:buNone/>
              <a:defRPr sz="1351"/>
            </a:lvl3pPr>
            <a:lvl4pPr marL="1028649" indent="0" algn="ctr">
              <a:buNone/>
              <a:defRPr sz="1200"/>
            </a:lvl4pPr>
            <a:lvl5pPr marL="1371532" indent="0" algn="ctr">
              <a:buNone/>
              <a:defRPr sz="1200"/>
            </a:lvl5pPr>
            <a:lvl6pPr marL="1714414" indent="0" algn="ctr">
              <a:buNone/>
              <a:defRPr sz="1200"/>
            </a:lvl6pPr>
            <a:lvl7pPr marL="2057297" indent="0" algn="ctr">
              <a:buNone/>
              <a:defRPr sz="1200"/>
            </a:lvl7pPr>
            <a:lvl8pPr marL="2400180" indent="0" algn="ctr">
              <a:buNone/>
              <a:defRPr sz="1200"/>
            </a:lvl8pPr>
            <a:lvl9pPr marL="2743063"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1380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custDataLst>
              <p:tags r:id="rId2"/>
            </p:custDataLst>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3"/>
            </p:custDataLst>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2411443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23889" y="1709744"/>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custDataLst>
              <p:tags r:id="rId2"/>
            </p:custDataLst>
          </p:nvPr>
        </p:nvSpPr>
        <p:spPr>
          <a:xfrm>
            <a:off x="623889" y="4589469"/>
            <a:ext cx="7886700" cy="1500187"/>
          </a:xfrm>
        </p:spPr>
        <p:txBody>
          <a:bodyPr/>
          <a:lstStyle>
            <a:lvl1pPr marL="0" indent="0">
              <a:buNone/>
              <a:defRPr sz="1800">
                <a:solidFill>
                  <a:schemeClr val="tx1">
                    <a:tint val="75000"/>
                  </a:schemeClr>
                </a:solidFill>
              </a:defRPr>
            </a:lvl1pPr>
            <a:lvl2pPr marL="342883" indent="0">
              <a:buNone/>
              <a:defRPr sz="1500">
                <a:solidFill>
                  <a:schemeClr val="tx1">
                    <a:tint val="75000"/>
                  </a:schemeClr>
                </a:solidFill>
              </a:defRPr>
            </a:lvl2pPr>
            <a:lvl3pPr marL="685766" indent="0">
              <a:buNone/>
              <a:defRPr sz="1351">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4"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3"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custDataLst>
              <p:tags r:id="rId3"/>
            </p:custDataLst>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custDataLst>
              <p:tags r:id="rId4"/>
            </p:custDataLst>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custDataLst>
              <p:tags r:id="rId5"/>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0774582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29151"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custDataLst>
              <p:tags r:id="rId5"/>
            </p:custDataLst>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custDataLst>
              <p:tags r:id="rId6"/>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40780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30"/>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4"/>
            <a:ext cx="3868340"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4" y="1681164"/>
            <a:ext cx="3887391" cy="823912"/>
          </a:xfrm>
        </p:spPr>
        <p:txBody>
          <a:bodyPr anchor="b"/>
          <a:lstStyle>
            <a:lvl1pPr marL="0" indent="0">
              <a:buNone/>
              <a:defRPr sz="1800" b="1"/>
            </a:lvl1pPr>
            <a:lvl2pPr marL="342883" indent="0">
              <a:buNone/>
              <a:defRPr sz="1500" b="1"/>
            </a:lvl2pPr>
            <a:lvl3pPr marL="685766" indent="0">
              <a:buNone/>
              <a:defRPr sz="1351" b="1"/>
            </a:lvl3pPr>
            <a:lvl4pPr marL="1028649" indent="0">
              <a:buNone/>
              <a:defRPr sz="1200" b="1"/>
            </a:lvl4pPr>
            <a:lvl5pPr marL="1371532" indent="0">
              <a:buNone/>
              <a:defRPr sz="1200" b="1"/>
            </a:lvl5pPr>
            <a:lvl6pPr marL="1714414" indent="0">
              <a:buNone/>
              <a:defRPr sz="1200" b="1"/>
            </a:lvl6pPr>
            <a:lvl7pPr marL="2057297" indent="0">
              <a:buNone/>
              <a:defRPr sz="1200" b="1"/>
            </a:lvl7pPr>
            <a:lvl8pPr marL="2400180" indent="0">
              <a:buNone/>
              <a:defRPr sz="1200" b="1"/>
            </a:lvl8pPr>
            <a:lvl9pPr marL="2743063" indent="0">
              <a:buNone/>
              <a:defRPr sz="1200" b="1"/>
            </a:lvl9pPr>
          </a:lstStyle>
          <a:p>
            <a:pPr lvl="0"/>
            <a:r>
              <a:rPr lang="en-US"/>
              <a:t>Edit Master text styles</a:t>
            </a:r>
          </a:p>
        </p:txBody>
      </p:sp>
      <p:sp>
        <p:nvSpPr>
          <p:cNvPr id="6" name="Content Placeholder 5"/>
          <p:cNvSpPr>
            <a:spLocks noGrp="1"/>
          </p:cNvSpPr>
          <p:nvPr>
            <p:ph sz="quarter" idx="4"/>
          </p:nvPr>
        </p:nvSpPr>
        <p:spPr>
          <a:xfrm>
            <a:off x="4629154"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25389540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Date Placeholder 2"/>
          <p:cNvSpPr>
            <a:spLocks noGrp="1"/>
          </p:cNvSpPr>
          <p:nvPr>
            <p:ph type="dt" sz="half" idx="10"/>
            <p:custDataLst>
              <p:tags r:id="rId2"/>
            </p:custDataLst>
          </p:nvPr>
        </p:nvSpPr>
        <p:spPr/>
        <p:txBody>
          <a:bodyPr/>
          <a:lstStyle/>
          <a:p>
            <a:fld id="{9FE5DCCD-82FD-4BD7-AF3E-550A281065EC}" type="datetime1">
              <a:rPr lang="en-US" smtClean="0"/>
              <a:t>12/18/2020</a:t>
            </a:fld>
            <a:endParaRPr lang="en-US" dirty="0"/>
          </a:p>
        </p:txBody>
      </p:sp>
      <p:sp>
        <p:nvSpPr>
          <p:cNvPr id="4" name="Footer Placeholder 3"/>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5" name="Slide Number Placeholder 4"/>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80910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a:t>Edit Master text styles</a:t>
            </a:r>
          </a:p>
        </p:txBody>
      </p:sp>
      <p:sp>
        <p:nvSpPr>
          <p:cNvPr id="5" name="Date Placeholder 4"/>
          <p:cNvSpPr>
            <a:spLocks noGrp="1"/>
          </p:cNvSpPr>
          <p:nvPr>
            <p:ph type="dt" sz="half" idx="10"/>
          </p:nvPr>
        </p:nvSpPr>
        <p:spPr>
          <a:xfrm>
            <a:off x="628650" y="6356355"/>
            <a:ext cx="2057400" cy="365125"/>
          </a:xfrm>
          <a:prstGeom prst="rect">
            <a:avLst/>
          </a:prstGeom>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1784932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2"/>
            </p:custDataLst>
          </p:nvPr>
        </p:nvSpPr>
        <p:spPr/>
        <p:txBody>
          <a:bodyPr/>
          <a:lstStyle/>
          <a:p>
            <a:fld id="{821DBD4A-9EC5-4AE0-BC39-7C3098D1776E}" type="datetime1">
              <a:rPr lang="en-US" smtClean="0"/>
              <a:t>12/18/2020</a:t>
            </a:fld>
            <a:endParaRPr lang="en-US" dirty="0"/>
          </a:p>
        </p:txBody>
      </p:sp>
      <p:sp>
        <p:nvSpPr>
          <p:cNvPr id="3" name="Footer Placeholder 2"/>
          <p:cNvSpPr>
            <a:spLocks noGrp="1"/>
          </p:cNvSpPr>
          <p:nvPr>
            <p:ph type="ftr" sz="quarter" idx="11"/>
            <p:custDataLst>
              <p:tags r:id="rId3"/>
            </p:custDataLst>
          </p:nvPr>
        </p:nvSpPr>
        <p:spPr>
          <a:xfrm>
            <a:off x="3028951" y="6356356"/>
            <a:ext cx="3086100" cy="365125"/>
          </a:xfrm>
          <a:prstGeom prst="rect">
            <a:avLst/>
          </a:prstGeom>
        </p:spPr>
        <p:txBody>
          <a:bodyPr/>
          <a:lstStyle/>
          <a:p>
            <a:endParaRPr lang="en-US" dirty="0"/>
          </a:p>
        </p:txBody>
      </p:sp>
      <p:sp>
        <p:nvSpPr>
          <p:cNvPr id="4" name="Slide Number Placeholder 3"/>
          <p:cNvSpPr>
            <a:spLocks noGrp="1"/>
          </p:cNvSpPr>
          <p:nvPr>
            <p:ph type="sldNum" sz="quarter" idx="12"/>
            <p:custDataLst>
              <p:tags r:id="rId4"/>
            </p:custDataLst>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custDataLst>
      <p:tags r:id="rId1"/>
    </p:custDataLst>
    <p:extLst>
      <p:ext uri="{BB962C8B-B14F-4D97-AF65-F5344CB8AC3E}">
        <p14:creationId xmlns:p14="http://schemas.microsoft.com/office/powerpoint/2010/main" val="5729705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31"/>
            <a:ext cx="4629151"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43C5846E-FA70-4A92-8C20-57CFB591D22C}"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9720014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31"/>
            <a:ext cx="4629151" cy="4873625"/>
          </a:xfrm>
        </p:spPr>
        <p:txBody>
          <a:bodyPr/>
          <a:lstStyle>
            <a:lvl1pPr marL="0" indent="0">
              <a:buNone/>
              <a:defRPr sz="2400"/>
            </a:lvl1pPr>
            <a:lvl2pPr marL="342883" indent="0">
              <a:buNone/>
              <a:defRPr sz="2100"/>
            </a:lvl2pPr>
            <a:lvl3pPr marL="685766" indent="0">
              <a:buNone/>
              <a:defRPr sz="1800"/>
            </a:lvl3pPr>
            <a:lvl4pPr marL="1028649" indent="0">
              <a:buNone/>
              <a:defRPr sz="1500"/>
            </a:lvl4pPr>
            <a:lvl5pPr marL="1371532" indent="0">
              <a:buNone/>
              <a:defRPr sz="1500"/>
            </a:lvl5pPr>
            <a:lvl6pPr marL="1714414" indent="0">
              <a:buNone/>
              <a:defRPr sz="1500"/>
            </a:lvl6pPr>
            <a:lvl7pPr marL="2057297" indent="0">
              <a:buNone/>
              <a:defRPr sz="1500"/>
            </a:lvl7pPr>
            <a:lvl8pPr marL="2400180" indent="0">
              <a:buNone/>
              <a:defRPr sz="1500"/>
            </a:lvl8pPr>
            <a:lvl9pPr marL="2743063" indent="0">
              <a:buNone/>
              <a:defRPr sz="1500"/>
            </a:lvl9pPr>
          </a:lstStyle>
          <a:p>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200"/>
            </a:lvl1pPr>
            <a:lvl2pPr marL="342883" indent="0">
              <a:buNone/>
              <a:defRPr sz="1051"/>
            </a:lvl2pPr>
            <a:lvl3pPr marL="685766" indent="0">
              <a:buNone/>
              <a:defRPr sz="900"/>
            </a:lvl3pPr>
            <a:lvl4pPr marL="1028649" indent="0">
              <a:buNone/>
              <a:defRPr sz="751"/>
            </a:lvl4pPr>
            <a:lvl5pPr marL="1371532" indent="0">
              <a:buNone/>
              <a:defRPr sz="751"/>
            </a:lvl5pPr>
            <a:lvl6pPr marL="1714414" indent="0">
              <a:buNone/>
              <a:defRPr sz="751"/>
            </a:lvl6pPr>
            <a:lvl7pPr marL="2057297" indent="0">
              <a:buNone/>
              <a:defRPr sz="751"/>
            </a:lvl7pPr>
            <a:lvl8pPr marL="2400180" indent="0">
              <a:buNone/>
              <a:defRPr sz="751"/>
            </a:lvl8pPr>
            <a:lvl9pPr marL="2743063" indent="0">
              <a:buNone/>
              <a:defRPr sz="751"/>
            </a:lvl9pPr>
          </a:lstStyle>
          <a:p>
            <a:pPr lvl="0"/>
            <a:r>
              <a:rPr lang="en-US"/>
              <a:t>Edit Master text styles</a:t>
            </a:r>
          </a:p>
        </p:txBody>
      </p:sp>
      <p:sp>
        <p:nvSpPr>
          <p:cNvPr id="5" name="Date Placeholder 4"/>
          <p:cNvSpPr>
            <a:spLocks noGrp="1"/>
          </p:cNvSpPr>
          <p:nvPr>
            <p:ph type="dt" sz="half" idx="10"/>
          </p:nvPr>
        </p:nvSpPr>
        <p:spPr/>
        <p:txBody>
          <a:bodyPr/>
          <a:lstStyle/>
          <a:p>
            <a:fld id="{3D81CDD6-F69F-4030-90BA-1A42D8E1A7C9}" type="datetime1">
              <a:rPr lang="en-US" smtClean="0"/>
              <a:t>12/18/2020</a:t>
            </a:fld>
            <a:endParaRPr lang="en-US" dirty="0"/>
          </a:p>
        </p:txBody>
      </p:sp>
      <p:sp>
        <p:nvSpPr>
          <p:cNvPr id="6" name="Footer Placeholder 5"/>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177767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14146-74BB-4B6F-A36D-9F01F7E1CE75}"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81402465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365126"/>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2" y="365126"/>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C951C5B-331A-4F9C-9E09-F23B22D6F85C}" type="datetime1">
              <a:rPr lang="en-US" smtClean="0"/>
              <a:t>12/18/2020</a:t>
            </a:fld>
            <a:endParaRPr lang="en-US" dirty="0"/>
          </a:p>
        </p:txBody>
      </p:sp>
      <p:sp>
        <p:nvSpPr>
          <p:cNvPr id="5" name="Footer Placeholder 4"/>
          <p:cNvSpPr>
            <a:spLocks noGrp="1"/>
          </p:cNvSpPr>
          <p:nvPr>
            <p:ph type="ftr" sz="quarter" idx="11"/>
          </p:nvPr>
        </p:nvSpPr>
        <p:spPr>
          <a:xfrm>
            <a:off x="3028951" y="6356356"/>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1" y="6356356"/>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62857166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414CE9B-4C69-42F1-A4D2-23AC4A1B2F7C}"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41522853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9AA3C0-F729-4EA4-9238-707DFFC30491}"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7974098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BC53EB9-E24C-49FD-B43A-15BF8CF0F807}" type="datetime1">
              <a:rPr lang="en-US" smtClean="0"/>
              <a:t>12/18/2020</a:t>
            </a:fld>
            <a:endParaRPr lang="en-US" dirty="0"/>
          </a:p>
        </p:txBody>
      </p:sp>
      <p:sp>
        <p:nvSpPr>
          <p:cNvPr id="5" name="Footer Placeholder 4"/>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4652635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76DD28-957A-4C0B-B4F8-87FDEABDDA23}" type="datetime1">
              <a:rPr lang="en-US" smtClean="0"/>
              <a:t>12/18/2020</a:t>
            </a:fld>
            <a:endParaRPr lang="en-US" dirty="0"/>
          </a:p>
        </p:txBody>
      </p:sp>
      <p:sp>
        <p:nvSpPr>
          <p:cNvPr id="6" name="Footer Placeholder 5"/>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25407963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9039AF-D442-49B4-B8DA-D31D57E3EE6F}" type="datetime1">
              <a:rPr lang="en-US" smtClean="0"/>
              <a:t>12/18/2020</a:t>
            </a:fld>
            <a:endParaRPr lang="en-US" dirty="0"/>
          </a:p>
        </p:txBody>
      </p:sp>
      <p:sp>
        <p:nvSpPr>
          <p:cNvPr id="8" name="Footer Placeholder 7"/>
          <p:cNvSpPr>
            <a:spLocks noGrp="1"/>
          </p:cNvSpPr>
          <p:nvPr>
            <p:ph type="ftr" sz="quarter" idx="11"/>
          </p:nvPr>
        </p:nvSpPr>
        <p:spPr>
          <a:xfrm>
            <a:off x="3028950" y="6356355"/>
            <a:ext cx="30861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457950" y="6356355"/>
            <a:ext cx="2057400" cy="365125"/>
          </a:xfrm>
          <a:prstGeom prst="rect">
            <a:avLst/>
          </a:prstGeom>
        </p:spPr>
        <p:txBody>
          <a:bodyPr/>
          <a:lstStyle/>
          <a:p>
            <a:fld id="{E03FF4B5-3AA1-4192-B01D-6F2C6276B8E3}" type="slidenum">
              <a:rPr lang="en-US" smtClean="0"/>
              <a:t>‹#›</a:t>
            </a:fld>
            <a:endParaRPr lang="en-US" dirty="0"/>
          </a:p>
        </p:txBody>
      </p:sp>
    </p:spTree>
    <p:extLst>
      <p:ext uri="{BB962C8B-B14F-4D97-AF65-F5344CB8AC3E}">
        <p14:creationId xmlns:p14="http://schemas.microsoft.com/office/powerpoint/2010/main" val="308130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18" Type="http://schemas.openxmlformats.org/officeDocument/2006/relationships/tags" Target="../tags/tag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ags" Target="../tags/tag35.xml"/><Relationship Id="rId2" Type="http://schemas.openxmlformats.org/officeDocument/2006/relationships/slideLayout" Target="../slideLayouts/slideLayout25.xml"/><Relationship Id="rId16" Type="http://schemas.openxmlformats.org/officeDocument/2006/relationships/tags" Target="../tags/tag34.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ags" Target="../tags/tag33.xml"/><Relationship Id="rId10" Type="http://schemas.openxmlformats.org/officeDocument/2006/relationships/slideLayout" Target="../slideLayouts/slideLayout33.xml"/><Relationship Id="rId19" Type="http://schemas.openxmlformats.org/officeDocument/2006/relationships/image" Target="../media/image1.emf"/><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ags" Target="../tags/tag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ags" Target="../tags/tag64.xml"/><Relationship Id="rId18" Type="http://schemas.openxmlformats.org/officeDocument/2006/relationships/image" Target="../media/image1.emf"/><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tags" Target="../tags/tag68.xml"/><Relationship Id="rId2" Type="http://schemas.openxmlformats.org/officeDocument/2006/relationships/slideLayout" Target="../slideLayouts/slideLayout37.xml"/><Relationship Id="rId16" Type="http://schemas.openxmlformats.org/officeDocument/2006/relationships/tags" Target="../tags/tag6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66.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ags" Target="../tags/tag6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18" Type="http://schemas.openxmlformats.org/officeDocument/2006/relationships/image" Target="../media/image1.emf"/><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ags" Target="../tags/tag96.xml"/><Relationship Id="rId2" Type="http://schemas.openxmlformats.org/officeDocument/2006/relationships/slideLayout" Target="../slideLayouts/slideLayout48.xml"/><Relationship Id="rId16" Type="http://schemas.openxmlformats.org/officeDocument/2006/relationships/tags" Target="../tags/tag95.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tags" Target="../tags/tag94.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ags" Target="../tags/tag9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1.emf"/><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18" Type="http://schemas.openxmlformats.org/officeDocument/2006/relationships/image" Target="../media/image1.emf"/><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17" Type="http://schemas.openxmlformats.org/officeDocument/2006/relationships/tags" Target="../tags/tag121.xml"/><Relationship Id="rId2" Type="http://schemas.openxmlformats.org/officeDocument/2006/relationships/slideLayout" Target="../slideLayouts/slideLayout73.xml"/><Relationship Id="rId16" Type="http://schemas.openxmlformats.org/officeDocument/2006/relationships/tags" Target="../tags/tag120.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ags" Target="../tags/tag119.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tags" Target="../tags/tag11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ags" Target="../tags/tag148.xml"/><Relationship Id="rId18" Type="http://schemas.openxmlformats.org/officeDocument/2006/relationships/image" Target="../media/image1.emf"/><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theme" Target="../theme/theme8.xml"/><Relationship Id="rId17" Type="http://schemas.openxmlformats.org/officeDocument/2006/relationships/tags" Target="../tags/tag152.xml"/><Relationship Id="rId2" Type="http://schemas.openxmlformats.org/officeDocument/2006/relationships/slideLayout" Target="../slideLayouts/slideLayout85.xml"/><Relationship Id="rId16" Type="http://schemas.openxmlformats.org/officeDocument/2006/relationships/tags" Target="../tags/tag151.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150.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ags" Target="../tags/tag14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image" Target="../media/image1.emf"/><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326432203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4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03FF4B5-3AA1-4192-B01D-6F2C6276B8E3}" type="slidenum">
              <a:rPr lang="en-US" smtClean="0"/>
              <a:t>‹#›</a:t>
            </a:fld>
            <a:endParaRPr lang="en-US"/>
          </a:p>
        </p:txBody>
      </p:sp>
    </p:spTree>
    <p:extLst>
      <p:ext uri="{BB962C8B-B14F-4D97-AF65-F5344CB8AC3E}">
        <p14:creationId xmlns:p14="http://schemas.microsoft.com/office/powerpoint/2010/main" val="51325515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783"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6"/>
            </p:custDataLst>
          </p:nvPr>
        </p:nvSpPr>
        <p:spPr>
          <a:xfrm>
            <a:off x="628650" y="6356357"/>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7"/>
            </p:custDataLst>
          </p:nvPr>
        </p:nvPicPr>
        <p:blipFill>
          <a:blip r:embed="rId19"/>
          <a:stretch>
            <a:fillRect/>
          </a:stretch>
        </p:blipFill>
        <p:spPr>
          <a:xfrm>
            <a:off x="7981689" y="230192"/>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8"/>
            </p:custDataLst>
          </p:nvPr>
        </p:nvSpPr>
        <p:spPr>
          <a:xfrm>
            <a:off x="2686050" y="6356355"/>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2459490311"/>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0" r:id="rId12"/>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11776580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dirty="0"/>
          </a:p>
        </p:txBody>
      </p:sp>
    </p:spTree>
    <p:extLst>
      <p:ext uri="{BB962C8B-B14F-4D97-AF65-F5344CB8AC3E}">
        <p14:creationId xmlns:p14="http://schemas.microsoft.com/office/powerpoint/2010/main" val="427302418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6" r:id="rId12"/>
  </p:sldLayoutIdLst>
  <p:hf hdr="0" ftr="0" dt="0"/>
  <p:txStyles>
    <p:titleStyle>
      <a:lvl1pPr algn="l" defTabSz="685783"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66055020"/>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4"/>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5"/>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dirty="0"/>
          </a:p>
        </p:txBody>
      </p:sp>
    </p:spTree>
    <p:extLst>
      <p:ext uri="{BB962C8B-B14F-4D97-AF65-F5344CB8AC3E}">
        <p14:creationId xmlns:p14="http://schemas.microsoft.com/office/powerpoint/2010/main" val="35378704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Lst>
  <p:hf hdr="0" ftr="0" dt="0"/>
  <p:txStyles>
    <p:titleStyle>
      <a:lvl1pPr algn="l" defTabSz="685766" rtl="0" eaLnBrk="1" latinLnBrk="0" hangingPunct="1">
        <a:lnSpc>
          <a:spcPct val="90000"/>
        </a:lnSpc>
        <a:spcBef>
          <a:spcPct val="0"/>
        </a:spcBef>
        <a:buNone/>
        <a:defRPr lang="en-US" sz="4000" b="1" i="0" u="none" kern="1200" dirty="0">
          <a:solidFill>
            <a:srgbClr val="0070C0"/>
          </a:solidFill>
          <a:effectLst/>
          <a:latin typeface="+mj-lt"/>
          <a:ea typeface="+mj-ea"/>
          <a:cs typeface="Calibri Light"/>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custDataLst>
              <p:tags r:id="rId14"/>
            </p:custDataLst>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custDataLst>
              <p:tags r:id="rId15"/>
            </p:custDataLst>
          </p:nvPr>
        </p:nvSpPr>
        <p:spPr>
          <a:xfrm>
            <a:off x="628651" y="6356356"/>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p:custDataLst>
              <p:tags r:id="rId16"/>
            </p:custDataLst>
          </p:nvPr>
        </p:nvPicPr>
        <p:blipFill>
          <a:blip r:embed="rId18"/>
          <a:stretch>
            <a:fillRect/>
          </a:stretch>
        </p:blipFill>
        <p:spPr>
          <a:xfrm>
            <a:off x="7981689" y="230191"/>
            <a:ext cx="1067323"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p:custDataLst>
              <p:tags r:id="rId17"/>
            </p:custDataLst>
          </p:nvPr>
        </p:nvSpPr>
        <p:spPr>
          <a:xfrm>
            <a:off x="2686051" y="6356354"/>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z="900" smtClean="0"/>
              <a:pPr/>
              <a:t>‹#›</a:t>
            </a:fld>
            <a:endParaRPr lang="en-US" sz="900"/>
          </a:p>
        </p:txBody>
      </p:sp>
    </p:spTree>
    <p:extLst>
      <p:ext uri="{BB962C8B-B14F-4D97-AF65-F5344CB8AC3E}">
        <p14:creationId xmlns:p14="http://schemas.microsoft.com/office/powerpoint/2010/main" val="112455821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defTabSz="685766"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kern="1200">
          <a:solidFill>
            <a:schemeClr val="tx1"/>
          </a:solidFill>
          <a:latin typeface="+mn-lt"/>
          <a:ea typeface="+mn-ea"/>
          <a:cs typeface="+mn-cs"/>
        </a:defRPr>
      </a:lvl1pPr>
      <a:lvl2pPr marL="514324" indent="-171442" algn="l" defTabSz="685766"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4pPr>
      <a:lvl5pPr marL="1542973"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4"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3"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7"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3" algn="l" defTabSz="685766" rtl="0" eaLnBrk="1" latinLnBrk="0" hangingPunct="1">
        <a:defRPr sz="135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32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2237"/>
            <a:ext cx="8229600" cy="478411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5"/>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25E6331-7D7A-461F-ABF1-D780DF1F49FB}" type="datetime1">
              <a:rPr lang="en-US" smtClean="0"/>
              <a:t>12/18/2020</a:t>
            </a:fld>
            <a:endParaRPr lang="en-US" dirty="0"/>
          </a:p>
        </p:txBody>
      </p:sp>
      <p:pic>
        <p:nvPicPr>
          <p:cNvPr id="7" name="Picture 6">
            <a:extLst>
              <a:ext uri="{FF2B5EF4-FFF2-40B4-BE49-F238E27FC236}">
                <a16:creationId xmlns:a16="http://schemas.microsoft.com/office/drawing/2014/main" id="{4FBDD98D-479C-421A-BE72-7579CF86779C}"/>
              </a:ext>
            </a:extLst>
          </p:cNvPr>
          <p:cNvPicPr>
            <a:picLocks noChangeAspect="1"/>
          </p:cNvPicPr>
          <p:nvPr userDrawn="1"/>
        </p:nvPicPr>
        <p:blipFill>
          <a:blip r:embed="rId15"/>
          <a:stretch>
            <a:fillRect/>
          </a:stretch>
        </p:blipFill>
        <p:spPr>
          <a:xfrm>
            <a:off x="7981689" y="230190"/>
            <a:ext cx="1067322" cy="1058783"/>
          </a:xfrm>
          <a:prstGeom prst="rect">
            <a:avLst/>
          </a:prstGeom>
        </p:spPr>
      </p:pic>
      <p:sp>
        <p:nvSpPr>
          <p:cNvPr id="8" name="Slide Number Placeholder 5">
            <a:extLst>
              <a:ext uri="{FF2B5EF4-FFF2-40B4-BE49-F238E27FC236}">
                <a16:creationId xmlns:a16="http://schemas.microsoft.com/office/drawing/2014/main" id="{82643B17-4FA4-4119-BFEA-5D7A3CA4183A}"/>
              </a:ext>
            </a:extLst>
          </p:cNvPr>
          <p:cNvSpPr txBox="1">
            <a:spLocks/>
          </p:cNvSpPr>
          <p:nvPr userDrawn="1"/>
        </p:nvSpPr>
        <p:spPr>
          <a:xfrm>
            <a:off x="2686050" y="635635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03FF4B5-3AA1-4192-B01D-6F2C6276B8E3}" type="slidenum">
              <a:rPr lang="en-US" smtClean="0"/>
              <a:pPr/>
              <a:t>‹#›</a:t>
            </a:fld>
            <a:endParaRPr lang="en-US"/>
          </a:p>
        </p:txBody>
      </p:sp>
    </p:spTree>
    <p:extLst>
      <p:ext uri="{BB962C8B-B14F-4D97-AF65-F5344CB8AC3E}">
        <p14:creationId xmlns:p14="http://schemas.microsoft.com/office/powerpoint/2010/main" val="1444214521"/>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Lst>
  <p:hf hdr="0" ftr="0" dt="0"/>
  <p:txStyles>
    <p:titleStyle>
      <a:lvl1pPr algn="l" defTabSz="685783" rtl="0" eaLnBrk="1" latinLnBrk="0" hangingPunct="1">
        <a:lnSpc>
          <a:spcPct val="90000"/>
        </a:lnSpc>
        <a:spcBef>
          <a:spcPct val="0"/>
        </a:spcBef>
        <a:buNone/>
        <a:defRPr sz="4000" b="1" i="0" u="none" kern="1200">
          <a:solidFill>
            <a:srgbClr val="0070C0"/>
          </a:solidFill>
          <a:effectLst>
            <a:outerShdw blurRad="38100" dist="38100" dir="2700000" algn="tl">
              <a:srgbClr val="000000">
                <a:alpha val="43137"/>
              </a:srgbClr>
            </a:outerShdw>
          </a:effectLst>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Calibri" panose="020F0502020204030204" pitchFamily="34" charset="0"/>
        <a:buChar char="–"/>
        <a:defRPr sz="1800" b="0" i="0" u="none"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79.xml"/><Relationship Id="rId7" Type="http://schemas.openxmlformats.org/officeDocument/2006/relationships/image" Target="../media/image4.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80.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96.xml"/><Relationship Id="rId1" Type="http://schemas.openxmlformats.org/officeDocument/2006/relationships/tags" Target="../tags/tag190.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96.xml"/><Relationship Id="rId1" Type="http://schemas.openxmlformats.org/officeDocument/2006/relationships/tags" Target="../tags/tag191.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6.xml"/><Relationship Id="rId1" Type="http://schemas.openxmlformats.org/officeDocument/2006/relationships/tags" Target="../tags/tag19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6.xml"/><Relationship Id="rId1" Type="http://schemas.openxmlformats.org/officeDocument/2006/relationships/tags" Target="../tags/tag19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94.xml"/><Relationship Id="rId5" Type="http://schemas.openxmlformats.org/officeDocument/2006/relationships/image" Target="../media/image2.jpe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6.xml"/><Relationship Id="rId1" Type="http://schemas.openxmlformats.org/officeDocument/2006/relationships/tags" Target="../tags/tag195.xml"/><Relationship Id="rId5" Type="http://schemas.openxmlformats.org/officeDocument/2006/relationships/image" Target="../media/image1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7.xml"/></Relationships>
</file>

<file path=ppt/slides/_rels/slide17.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hyperlink" Target="https://www.nextgenscience.org/sites/default/files/resource/files/Achieve%20Task%20Screener_Final_9.21.18.pdf" TargetMode="External"/><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image" Target="../media/image5.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5.xml"/><Relationship Id="rId1" Type="http://schemas.openxmlformats.org/officeDocument/2006/relationships/tags" Target="../tags/tag18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84.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8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6.xml"/><Relationship Id="rId7" Type="http://schemas.openxmlformats.org/officeDocument/2006/relationships/diagramColors" Target="../diagrams/colors3.xml"/><Relationship Id="rId2" Type="http://schemas.openxmlformats.org/officeDocument/2006/relationships/slideLayout" Target="../slideLayouts/slideLayout96.xml"/><Relationship Id="rId1" Type="http://schemas.openxmlformats.org/officeDocument/2006/relationships/tags" Target="../tags/tag186.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8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96.xml"/><Relationship Id="rId1" Type="http://schemas.openxmlformats.org/officeDocument/2006/relationships/tags" Target="../tags/tag188.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96.xml"/><Relationship Id="rId1" Type="http://schemas.openxmlformats.org/officeDocument/2006/relationships/tags" Target="../tags/tag18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4991099" y="640081"/>
            <a:ext cx="3672839" cy="3538217"/>
          </a:xfrm>
          <a:noFill/>
        </p:spPr>
        <p:txBody>
          <a:bodyPr vert="horz" lIns="91440" tIns="45720" rIns="91440" bIns="45720" rtlCol="0">
            <a:normAutofit/>
          </a:bodyPr>
          <a:lstStyle/>
          <a:p>
            <a:pPr algn="l"/>
            <a:r>
              <a:rPr lang="en-US" sz="3800" dirty="0">
                <a:effectLst/>
              </a:rPr>
              <a:t>Designing High- Quality Three-Dimensional Science Assessments for Classroom Use</a:t>
            </a:r>
          </a:p>
        </p:txBody>
      </p:sp>
      <p:sp>
        <p:nvSpPr>
          <p:cNvPr id="3" name="Subtitle 2"/>
          <p:cNvSpPr>
            <a:spLocks noGrp="1"/>
          </p:cNvSpPr>
          <p:nvPr>
            <p:ph type="subTitle" idx="1"/>
            <p:custDataLst>
              <p:tags r:id="rId3"/>
            </p:custDataLst>
          </p:nvPr>
        </p:nvSpPr>
        <p:spPr>
          <a:xfrm>
            <a:off x="4991099" y="4660903"/>
            <a:ext cx="3672840" cy="1557017"/>
          </a:xfrm>
          <a:noFill/>
        </p:spPr>
        <p:txBody>
          <a:bodyPr vert="horz" lIns="91440" tIns="45720" rIns="91440" bIns="45720" rtlCol="0" anchor="t">
            <a:normAutofit/>
          </a:bodyPr>
          <a:lstStyle/>
          <a:p>
            <a:pPr algn="l"/>
            <a:r>
              <a:rPr lang="en-US" b="1" dirty="0"/>
              <a:t>Chapter 4: Development of Tasks, Rubrics, and Exemplars</a:t>
            </a:r>
            <a:endParaRPr lang="en-US" b="1" dirty="0">
              <a:cs typeface="Calibri"/>
            </a:endParaRPr>
          </a:p>
          <a:p>
            <a:pPr algn="l"/>
            <a:r>
              <a:rPr lang="en-US" b="1" dirty="0">
                <a:cs typeface="Calibri"/>
              </a:rPr>
              <a:t>Module 4.6: Guided Activity –Evaluating Classroom Science Assessment Tasks</a:t>
            </a:r>
          </a:p>
        </p:txBody>
      </p:sp>
      <p:sp>
        <p:nvSpPr>
          <p:cNvPr id="28" name="Rectangle 27">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58068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058" y="640080"/>
            <a:ext cx="3606882"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p:cNvPicPr>
            <a:picLocks noChangeAspect="1"/>
          </p:cNvPicPr>
          <p:nvPr>
            <p:custDataLst>
              <p:tags r:id="rId4"/>
            </p:custDataLst>
          </p:nvPr>
        </p:nvPicPr>
        <p:blipFill>
          <a:blip r:embed="rId7"/>
          <a:stretch>
            <a:fillRect/>
          </a:stretch>
        </p:blipFill>
        <p:spPr>
          <a:xfrm>
            <a:off x="724875" y="1870738"/>
            <a:ext cx="3127248" cy="3116501"/>
          </a:xfrm>
          <a:prstGeom prst="rect">
            <a:avLst/>
          </a:prstGeom>
          <a:effectLst/>
        </p:spPr>
      </p:pic>
      <p:cxnSp>
        <p:nvCxnSpPr>
          <p:cNvPr id="32" name="Straight Connector 31">
            <a:extLst>
              <a:ext uri="{FF2B5EF4-FFF2-40B4-BE49-F238E27FC236}">
                <a16:creationId xmlns:a16="http://schemas.microsoft.com/office/drawing/2014/main" id="{492C71F2-7657-4A22-BE4C-647EEDE915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67300" y="4428744"/>
            <a:ext cx="2057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48FC7FDB-F0C0-47E6-A336-1954C6C5ED36}"/>
              </a:ext>
            </a:extLst>
          </p:cNvPr>
          <p:cNvSpPr/>
          <p:nvPr/>
        </p:nvSpPr>
        <p:spPr>
          <a:xfrm>
            <a:off x="7943161" y="94745"/>
            <a:ext cx="1131190" cy="8086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240860EA-F9CC-4608-8721-07EABCA9D0D2}"/>
              </a:ext>
            </a:extLst>
          </p:cNvPr>
          <p:cNvSpPr/>
          <p:nvPr/>
        </p:nvSpPr>
        <p:spPr>
          <a:xfrm>
            <a:off x="8095561" y="247145"/>
            <a:ext cx="978790" cy="952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DC7E9C1B-0A66-45ED-A75C-1A8B85BDF77B}"/>
              </a:ext>
            </a:extLst>
          </p:cNvPr>
          <p:cNvSpPr/>
          <p:nvPr/>
        </p:nvSpPr>
        <p:spPr>
          <a:xfrm>
            <a:off x="4580686" y="6157297"/>
            <a:ext cx="4554627" cy="700704"/>
          </a:xfrm>
          <a:prstGeom prst="rect">
            <a:avLst/>
          </a:prstGeom>
          <a:solidFill>
            <a:schemeClr val="bg1">
              <a:alpha val="50000"/>
            </a:schemeClr>
          </a:solidFill>
          <a:ln>
            <a:solidFill>
              <a:schemeClr val="bg1"/>
            </a:solidFill>
          </a:ln>
        </p:spPr>
        <p:txBody>
          <a:bodyPr wrap="square">
            <a:noAutofit/>
          </a:bodyPr>
          <a:lstStyle/>
          <a:p>
            <a:pPr marL="0" marR="0" lvl="0" indent="0" algn="ctr" defTabSz="914400" rtl="0" eaLnBrk="1" fontAlgn="auto" latinLnBrk="0" hangingPunct="1">
              <a:lnSpc>
                <a:spcPct val="100000"/>
              </a:lnSpc>
              <a:spcBef>
                <a:spcPct val="20000"/>
              </a:spcBef>
              <a:spcAft>
                <a:spcPts val="0"/>
              </a:spcAft>
              <a:buClrTx/>
              <a:buSzTx/>
              <a:buFontTx/>
              <a:buNone/>
              <a:tabLst/>
              <a:defRPr/>
            </a:pP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This digital workbook on designing high quality three-dimensional science assessment tasks for classroom use was developed by edCount, LLC, under</a:t>
            </a:r>
            <a:b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br>
            <a:r>
              <a:rPr kumimoji="0" lang="en-US" sz="10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Enhanced Assessment Grants Program, CFDA 84.368A.</a:t>
            </a:r>
          </a:p>
        </p:txBody>
      </p:sp>
    </p:spTree>
    <p:custDataLst>
      <p:tags r:id="rId1"/>
    </p:custDataLst>
    <p:extLst>
      <p:ext uri="{BB962C8B-B14F-4D97-AF65-F5344CB8AC3E}">
        <p14:creationId xmlns:p14="http://schemas.microsoft.com/office/powerpoint/2010/main" val="3414435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D717-FC37-4601-BBC5-55AFC76CABF3}"/>
              </a:ext>
            </a:extLst>
          </p:cNvPr>
          <p:cNvSpPr>
            <a:spLocks noGrp="1"/>
          </p:cNvSpPr>
          <p:nvPr>
            <p:ph type="title"/>
          </p:nvPr>
        </p:nvSpPr>
        <p:spPr/>
        <p:txBody>
          <a:bodyPr/>
          <a:lstStyle/>
          <a:p>
            <a:r>
              <a:rPr lang="en-US" dirty="0"/>
              <a:t>Criterion 2. High-Quality Scenario</a:t>
            </a:r>
          </a:p>
        </p:txBody>
      </p:sp>
      <p:pic>
        <p:nvPicPr>
          <p:cNvPr id="6" name="Picture 5">
            <a:extLst>
              <a:ext uri="{FF2B5EF4-FFF2-40B4-BE49-F238E27FC236}">
                <a16:creationId xmlns:a16="http://schemas.microsoft.com/office/drawing/2014/main" id="{7E056E17-D25D-4E1A-BF99-DF756EA738DF}"/>
              </a:ext>
            </a:extLst>
          </p:cNvPr>
          <p:cNvPicPr>
            <a:picLocks noChangeAspect="1"/>
          </p:cNvPicPr>
          <p:nvPr/>
        </p:nvPicPr>
        <p:blipFill>
          <a:blip r:embed="rId4"/>
          <a:stretch>
            <a:fillRect/>
          </a:stretch>
        </p:blipFill>
        <p:spPr>
          <a:xfrm>
            <a:off x="112332" y="1565910"/>
            <a:ext cx="8919336" cy="4926330"/>
          </a:xfrm>
          <a:prstGeom prst="rect">
            <a:avLst/>
          </a:prstGeom>
        </p:spPr>
      </p:pic>
    </p:spTree>
    <p:custDataLst>
      <p:tags r:id="rId1"/>
    </p:custDataLst>
    <p:extLst>
      <p:ext uri="{BB962C8B-B14F-4D97-AF65-F5344CB8AC3E}">
        <p14:creationId xmlns:p14="http://schemas.microsoft.com/office/powerpoint/2010/main" val="2380227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D717-FC37-4601-BBC5-55AFC76CABF3}"/>
              </a:ext>
            </a:extLst>
          </p:cNvPr>
          <p:cNvSpPr>
            <a:spLocks noGrp="1"/>
          </p:cNvSpPr>
          <p:nvPr>
            <p:ph type="title"/>
          </p:nvPr>
        </p:nvSpPr>
        <p:spPr/>
        <p:txBody>
          <a:bodyPr>
            <a:normAutofit fontScale="90000"/>
          </a:bodyPr>
          <a:lstStyle/>
          <a:p>
            <a:r>
              <a:rPr lang="en-US" dirty="0"/>
              <a:t>Criterion 3. Sense-Making Using the Dimensions</a:t>
            </a:r>
          </a:p>
        </p:txBody>
      </p:sp>
      <p:pic>
        <p:nvPicPr>
          <p:cNvPr id="4" name="Picture 3">
            <a:extLst>
              <a:ext uri="{FF2B5EF4-FFF2-40B4-BE49-F238E27FC236}">
                <a16:creationId xmlns:a16="http://schemas.microsoft.com/office/drawing/2014/main" id="{CECDAB0C-FAB3-4EE8-AF23-340CD703BD4E}"/>
              </a:ext>
            </a:extLst>
          </p:cNvPr>
          <p:cNvPicPr>
            <a:picLocks noChangeAspect="1"/>
          </p:cNvPicPr>
          <p:nvPr/>
        </p:nvPicPr>
        <p:blipFill>
          <a:blip r:embed="rId4"/>
          <a:stretch>
            <a:fillRect/>
          </a:stretch>
        </p:blipFill>
        <p:spPr>
          <a:xfrm>
            <a:off x="0" y="1286466"/>
            <a:ext cx="9144000" cy="5145578"/>
          </a:xfrm>
          <a:prstGeom prst="rect">
            <a:avLst/>
          </a:prstGeom>
        </p:spPr>
      </p:pic>
    </p:spTree>
    <p:custDataLst>
      <p:tags r:id="rId1"/>
    </p:custDataLst>
    <p:extLst>
      <p:ext uri="{BB962C8B-B14F-4D97-AF65-F5344CB8AC3E}">
        <p14:creationId xmlns:p14="http://schemas.microsoft.com/office/powerpoint/2010/main" val="4081716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D717-FC37-4601-BBC5-55AFC76CABF3}"/>
              </a:ext>
            </a:extLst>
          </p:cNvPr>
          <p:cNvSpPr>
            <a:spLocks noGrp="1"/>
          </p:cNvSpPr>
          <p:nvPr>
            <p:ph type="title"/>
          </p:nvPr>
        </p:nvSpPr>
        <p:spPr/>
        <p:txBody>
          <a:bodyPr>
            <a:normAutofit fontScale="90000"/>
          </a:bodyPr>
          <a:lstStyle/>
          <a:p>
            <a:r>
              <a:rPr lang="en-US" dirty="0"/>
              <a:t>Criterion 4. Accessible (Equitable and Fair)</a:t>
            </a:r>
          </a:p>
        </p:txBody>
      </p:sp>
      <p:pic>
        <p:nvPicPr>
          <p:cNvPr id="7" name="Picture 6">
            <a:extLst>
              <a:ext uri="{FF2B5EF4-FFF2-40B4-BE49-F238E27FC236}">
                <a16:creationId xmlns:a16="http://schemas.microsoft.com/office/drawing/2014/main" id="{DF299E2C-BC7C-408C-AE10-FBEC9FC2D87C}"/>
              </a:ext>
            </a:extLst>
          </p:cNvPr>
          <p:cNvPicPr>
            <a:picLocks noChangeAspect="1"/>
          </p:cNvPicPr>
          <p:nvPr/>
        </p:nvPicPr>
        <p:blipFill rotWithShape="1">
          <a:blip r:embed="rId4"/>
          <a:srcRect l="17926" t="30590" r="15824" b="9775"/>
          <a:stretch/>
        </p:blipFill>
        <p:spPr>
          <a:xfrm>
            <a:off x="361950" y="1649032"/>
            <a:ext cx="8618220" cy="4363654"/>
          </a:xfrm>
          <a:prstGeom prst="rect">
            <a:avLst/>
          </a:prstGeom>
        </p:spPr>
      </p:pic>
    </p:spTree>
    <p:custDataLst>
      <p:tags r:id="rId1"/>
    </p:custDataLst>
    <p:extLst>
      <p:ext uri="{BB962C8B-B14F-4D97-AF65-F5344CB8AC3E}">
        <p14:creationId xmlns:p14="http://schemas.microsoft.com/office/powerpoint/2010/main" val="30227178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D717-FC37-4601-BBC5-55AFC76CABF3}"/>
              </a:ext>
            </a:extLst>
          </p:cNvPr>
          <p:cNvSpPr>
            <a:spLocks noGrp="1"/>
          </p:cNvSpPr>
          <p:nvPr>
            <p:ph type="title"/>
          </p:nvPr>
        </p:nvSpPr>
        <p:spPr/>
        <p:txBody>
          <a:bodyPr>
            <a:normAutofit fontScale="90000"/>
          </a:bodyPr>
          <a:lstStyle/>
          <a:p>
            <a:r>
              <a:rPr lang="en-US" dirty="0"/>
              <a:t>Criterion 5. Right Information, Right Stakeholders </a:t>
            </a:r>
          </a:p>
        </p:txBody>
      </p:sp>
      <p:pic>
        <p:nvPicPr>
          <p:cNvPr id="7" name="Picture 6">
            <a:extLst>
              <a:ext uri="{FF2B5EF4-FFF2-40B4-BE49-F238E27FC236}">
                <a16:creationId xmlns:a16="http://schemas.microsoft.com/office/drawing/2014/main" id="{C99F0730-3A11-480A-897D-EC04B89F215A}"/>
              </a:ext>
            </a:extLst>
          </p:cNvPr>
          <p:cNvPicPr>
            <a:picLocks noChangeAspect="1"/>
          </p:cNvPicPr>
          <p:nvPr/>
        </p:nvPicPr>
        <p:blipFill rotWithShape="1">
          <a:blip r:embed="rId4"/>
          <a:srcRect l="21667" t="30741" r="20625" b="9074"/>
          <a:stretch/>
        </p:blipFill>
        <p:spPr>
          <a:xfrm>
            <a:off x="457200" y="1533525"/>
            <a:ext cx="8229599" cy="4827833"/>
          </a:xfrm>
          <a:prstGeom prst="rect">
            <a:avLst/>
          </a:prstGeom>
        </p:spPr>
      </p:pic>
    </p:spTree>
    <p:custDataLst>
      <p:tags r:id="rId1"/>
    </p:custDataLst>
    <p:extLst>
      <p:ext uri="{BB962C8B-B14F-4D97-AF65-F5344CB8AC3E}">
        <p14:creationId xmlns:p14="http://schemas.microsoft.com/office/powerpoint/2010/main" val="228009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ecorative image">
            <a:extLst>
              <a:ext uri="{FF2B5EF4-FFF2-40B4-BE49-F238E27FC236}">
                <a16:creationId xmlns:a16="http://schemas.microsoft.com/office/drawing/2014/main" id="{C2B01ACE-F4CD-432F-90D6-E7B2B96DB4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22" r="1" b="1"/>
          <a:stretch/>
        </p:blipFill>
        <p:spPr>
          <a:xfrm>
            <a:off x="3357230" y="595421"/>
            <a:ext cx="5786770" cy="5658438"/>
          </a:xfrm>
          <a:prstGeom prst="rect">
            <a:avLst/>
          </a:prstGeom>
        </p:spPr>
      </p:pic>
      <p:sp>
        <p:nvSpPr>
          <p:cNvPr id="2" name="Title 1">
            <a:extLst>
              <a:ext uri="{FF2B5EF4-FFF2-40B4-BE49-F238E27FC236}">
                <a16:creationId xmlns:a16="http://schemas.microsoft.com/office/drawing/2014/main" id="{0AC61FBE-2EE9-4BE1-BCA3-FE012EC06995}"/>
              </a:ext>
            </a:extLst>
          </p:cNvPr>
          <p:cNvSpPr>
            <a:spLocks noGrp="1"/>
          </p:cNvSpPr>
          <p:nvPr>
            <p:ph type="title"/>
          </p:nvPr>
        </p:nvSpPr>
        <p:spPr>
          <a:xfrm>
            <a:off x="603363" y="2546823"/>
            <a:ext cx="2961201" cy="2383844"/>
          </a:xfrm>
        </p:spPr>
        <p:txBody>
          <a:bodyPr vert="horz" lIns="91440" tIns="45720" rIns="91440" bIns="45720" rtlCol="0" anchor="t">
            <a:normAutofit/>
          </a:bodyPr>
          <a:lstStyle/>
          <a:p>
            <a:pPr defTabSz="914400"/>
            <a:r>
              <a:rPr lang="en-US" sz="3800" dirty="0">
                <a:effectLst/>
                <a:cs typeface="+mj-cs"/>
              </a:rPr>
              <a:t>Resources and Additional Information</a:t>
            </a:r>
          </a:p>
        </p:txBody>
      </p:sp>
      <p:pic>
        <p:nvPicPr>
          <p:cNvPr id="9" name="Picture 2" descr="https://edcountmicrosoftonlinecom-1.sharepoint.microsoftonline.com/Internal_Resources/edCount%20Style%20Resources/edCount%20Logo%20(tiny).jpg">
            <a:extLst>
              <a:ext uri="{FF2B5EF4-FFF2-40B4-BE49-F238E27FC236}">
                <a16:creationId xmlns:a16="http://schemas.microsoft.com/office/drawing/2014/main" id="{49AFAC83-811C-4959-9DC7-30E3230157A7}"/>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Tree>
    <p:custDataLst>
      <p:tags r:id="rId1"/>
    </p:custDataLst>
    <p:extLst>
      <p:ext uri="{BB962C8B-B14F-4D97-AF65-F5344CB8AC3E}">
        <p14:creationId xmlns:p14="http://schemas.microsoft.com/office/powerpoint/2010/main" val="2305397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dirty="0"/>
              <a:t>SCILLSS Glossary</a:t>
            </a:r>
          </a:p>
        </p:txBody>
      </p:sp>
      <p:sp>
        <p:nvSpPr>
          <p:cNvPr id="3" name="Content Placeholder 2">
            <a:extLst>
              <a:ext uri="{FF2B5EF4-FFF2-40B4-BE49-F238E27FC236}">
                <a16:creationId xmlns:a16="http://schemas.microsoft.com/office/drawing/2014/main" id="{B2C54412-1272-4BE5-8E5D-0354EFB07A76}"/>
              </a:ext>
            </a:extLst>
          </p:cNvPr>
          <p:cNvSpPr>
            <a:spLocks noGrp="1"/>
          </p:cNvSpPr>
          <p:nvPr>
            <p:ph idx="1"/>
          </p:nvPr>
        </p:nvSpPr>
        <p:spPr/>
        <p:txBody>
          <a:bodyPr/>
          <a:lstStyle/>
          <a:p>
            <a:pPr marL="0" indent="0">
              <a:buNone/>
            </a:pPr>
            <a:r>
              <a:rPr lang="en-US" dirty="0"/>
              <a:t>Please refer to the SCILLSS Glossary for operational definitions of terms used.</a:t>
            </a:r>
          </a:p>
        </p:txBody>
      </p:sp>
      <p:pic>
        <p:nvPicPr>
          <p:cNvPr id="6" name="Picture 5">
            <a:extLst>
              <a:ext uri="{FF2B5EF4-FFF2-40B4-BE49-F238E27FC236}">
                <a16:creationId xmlns:a16="http://schemas.microsoft.com/office/drawing/2014/main" id="{12CF8F92-7DF8-4FB6-BB9A-563749059412}"/>
              </a:ext>
            </a:extLst>
          </p:cNvPr>
          <p:cNvPicPr>
            <a:picLocks noChangeAspect="1"/>
          </p:cNvPicPr>
          <p:nvPr/>
        </p:nvPicPr>
        <p:blipFill rotWithShape="1">
          <a:blip r:embed="rId5"/>
          <a:srcRect b="1747"/>
          <a:stretch/>
        </p:blipFill>
        <p:spPr>
          <a:xfrm>
            <a:off x="614069" y="2323441"/>
            <a:ext cx="7915861" cy="4492226"/>
          </a:xfrm>
          <a:prstGeom prst="rect">
            <a:avLst/>
          </a:prstGeom>
        </p:spPr>
      </p:pic>
    </p:spTree>
    <p:custDataLst>
      <p:tags r:id="rId1"/>
    </p:custDataLst>
    <p:extLst>
      <p:ext uri="{BB962C8B-B14F-4D97-AF65-F5344CB8AC3E}">
        <p14:creationId xmlns:p14="http://schemas.microsoft.com/office/powerpoint/2010/main" val="3101499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DC9E-B269-422E-A21C-F60715D56728}"/>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F1F410B-FF18-41D9-9A47-085F9593728A}"/>
              </a:ext>
            </a:extLst>
          </p:cNvPr>
          <p:cNvSpPr>
            <a:spLocks noGrp="1"/>
          </p:cNvSpPr>
          <p:nvPr>
            <p:ph idx="1"/>
          </p:nvPr>
        </p:nvSpPr>
        <p:spPr/>
        <p:txBody>
          <a:bodyPr>
            <a:normAutofit lnSpcReduction="10000"/>
          </a:bodyPr>
          <a:lstStyle/>
          <a:p>
            <a:pPr marL="0" indent="0">
              <a:buNone/>
            </a:pPr>
            <a:r>
              <a:rPr lang="en-US" sz="2400" dirty="0"/>
              <a:t>In the Web Links pod, you can find the following resources:</a:t>
            </a:r>
          </a:p>
          <a:p>
            <a:r>
              <a:rPr lang="en-US" sz="2400" dirty="0"/>
              <a:t>A Framework for K-12 Science Education</a:t>
            </a:r>
          </a:p>
          <a:p>
            <a:r>
              <a:rPr lang="en-US" sz="2400" dirty="0"/>
              <a:t>NGSS Task Screener</a:t>
            </a:r>
          </a:p>
          <a:p>
            <a:endParaRPr lang="en-US" sz="2400" dirty="0"/>
          </a:p>
          <a:p>
            <a:pPr marL="0" indent="0">
              <a:buNone/>
            </a:pPr>
            <a:r>
              <a:rPr lang="en-US" sz="2400" dirty="0"/>
              <a:t>In the Resources pod, you can find the following resources:</a:t>
            </a:r>
          </a:p>
          <a:p>
            <a:r>
              <a:rPr lang="en-US" sz="2400" dirty="0"/>
              <a:t>Unpacking Tool for MS-PS4-2</a:t>
            </a:r>
          </a:p>
          <a:p>
            <a:r>
              <a:rPr lang="en-US" sz="2400" dirty="0"/>
              <a:t>Task Specifications Tool for MS-PS4-2</a:t>
            </a:r>
          </a:p>
          <a:p>
            <a:r>
              <a:rPr lang="en-US" sz="2400" dirty="0"/>
              <a:t>Grade 8 Science Assessment Task A</a:t>
            </a:r>
          </a:p>
          <a:p>
            <a:r>
              <a:rPr lang="en-US" sz="2400" dirty="0"/>
              <a:t>Grade 8 Science Assessment Task B</a:t>
            </a:r>
          </a:p>
          <a:p>
            <a:r>
              <a:rPr lang="en-US" sz="2400" dirty="0"/>
              <a:t>Classroom Assessment Task Review Worksheet</a:t>
            </a:r>
          </a:p>
          <a:p>
            <a:r>
              <a:rPr lang="en-US" sz="2400" dirty="0"/>
              <a:t>Completed Classroom Assessment Task Review Worksheet for Task A and Task B</a:t>
            </a:r>
          </a:p>
        </p:txBody>
      </p:sp>
    </p:spTree>
    <p:custDataLst>
      <p:tags r:id="rId1"/>
    </p:custDataLst>
    <p:extLst>
      <p:ext uri="{BB962C8B-B14F-4D97-AF65-F5344CB8AC3E}">
        <p14:creationId xmlns:p14="http://schemas.microsoft.com/office/powerpoint/2010/main" val="157830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normAutofit/>
          </a:bodyPr>
          <a:lstStyle/>
          <a:p>
            <a:pPr marL="457200" indent="-457200">
              <a:buNone/>
            </a:pPr>
            <a:r>
              <a:rPr lang="en-US" sz="2000" b="0" i="0" dirty="0">
                <a:effectLst/>
              </a:rPr>
              <a:t>Achieve. (2018). NGSS Task Screener. Retrieved from </a:t>
            </a:r>
            <a:r>
              <a:rPr lang="en-US" sz="2000" b="0" i="0" dirty="0">
                <a:effectLst/>
                <a:hlinkClick r:id="rId6"/>
              </a:rPr>
              <a:t>https://www.nextgenscience.org/sites/default/files/resource/files/Achieve%20Task%20Screener_Final_9.21.18.pdf</a:t>
            </a:r>
            <a:endParaRPr lang="en-US" sz="2000" b="0" i="0" dirty="0">
              <a:effectLst/>
            </a:endParaRPr>
          </a:p>
          <a:p>
            <a:pPr marL="457200" indent="-457200">
              <a:buNone/>
            </a:pPr>
            <a:endParaRPr lang="en-US" sz="1800" dirty="0"/>
          </a:p>
        </p:txBody>
      </p:sp>
    </p:spTree>
    <p:custDataLst>
      <p:tags r:id="rId1"/>
    </p:custDataLst>
    <p:extLst>
      <p:ext uri="{BB962C8B-B14F-4D97-AF65-F5344CB8AC3E}">
        <p14:creationId xmlns:p14="http://schemas.microsoft.com/office/powerpoint/2010/main" val="798363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2C021D5A-181D-4678-9DDE-10E2E0277665}"/>
              </a:ext>
            </a:extLst>
          </p:cNvPr>
          <p:cNvSpPr>
            <a:spLocks noGrp="1"/>
          </p:cNvSpPr>
          <p:nvPr>
            <p:ph type="title"/>
            <p:custDataLst>
              <p:tags r:id="rId2"/>
            </p:custDataLst>
          </p:nvPr>
        </p:nvSpPr>
        <p:spPr>
          <a:xfrm>
            <a:off x="5101147" y="3132021"/>
            <a:ext cx="3604497" cy="1297115"/>
          </a:xfrm>
        </p:spPr>
        <p:txBody>
          <a:bodyPr vert="horz" lIns="91440" tIns="45720" rIns="91440" bIns="45720" rtlCol="0" anchor="t">
            <a:normAutofit fontScale="90000"/>
          </a:bodyPr>
          <a:lstStyle/>
          <a:p>
            <a:pPr defTabSz="914400"/>
            <a:r>
              <a:rPr lang="en-US" sz="4000" dirty="0">
                <a:effectLst/>
              </a:rPr>
              <a:t>Module 4.6:</a:t>
            </a:r>
            <a:br>
              <a:rPr lang="en-US" sz="4000" dirty="0">
                <a:effectLst/>
              </a:rPr>
            </a:br>
            <a:r>
              <a:rPr lang="en-US" sz="4000" dirty="0">
                <a:effectLst/>
              </a:rPr>
              <a:t>Gu</a:t>
            </a:r>
            <a:r>
              <a:rPr lang="en-US" sz="4000" dirty="0"/>
              <a:t>ided Activity –Evaluating Classroom Science Assessment Tasks</a:t>
            </a:r>
            <a:endParaRPr lang="en-US" sz="4000" dirty="0">
              <a:effectLst/>
              <a:cs typeface="Calibri Light"/>
            </a:endParaRPr>
          </a:p>
        </p:txBody>
      </p:sp>
      <p:grpSp>
        <p:nvGrpSpPr>
          <p:cNvPr id="28" name="Group 27">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89" y="-5977"/>
            <a:ext cx="4679005" cy="6863979"/>
            <a:chOff x="305" y="-5977"/>
            <a:chExt cx="6238675" cy="6863979"/>
          </a:xfrm>
        </p:grpSpPr>
        <p:sp>
          <p:nvSpPr>
            <p:cNvPr id="29" name="Freeform: Shape 28">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0" name="Freeform: Shape 29">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pic>
        <p:nvPicPr>
          <p:cNvPr id="10" name="Picture 2" descr="https://edcountmicrosoftonlinecom-1.sharepoint.microsoftonline.com/Internal_Resources/edCount%20Style%20Resources/edCount%20Logo%20(tiny).jpg">
            <a:extLst>
              <a:ext uri="{FF2B5EF4-FFF2-40B4-BE49-F238E27FC236}">
                <a16:creationId xmlns:a16="http://schemas.microsoft.com/office/drawing/2014/main" id="{40FEAE03-BA1B-4C6A-AF7A-FF9417F0F7B8}"/>
              </a:ext>
            </a:extLst>
          </p:cNvPr>
          <p:cNvPicPr>
            <a:picLocks noChangeAspect="1" noChangeArrowheads="1"/>
          </p:cNvPicPr>
          <p:nvPr/>
        </p:nvPicPr>
        <p:blipFill>
          <a:blip r:embed="rId5" cstate="print"/>
          <a:srcRect t="16326" r="17612" b="18368"/>
          <a:stretch>
            <a:fillRect/>
          </a:stretch>
        </p:blipFill>
        <p:spPr bwMode="auto">
          <a:xfrm>
            <a:off x="7955280" y="6446520"/>
            <a:ext cx="1051560" cy="304800"/>
          </a:xfrm>
          <a:prstGeom prst="rect">
            <a:avLst/>
          </a:prstGeom>
          <a:noFill/>
        </p:spPr>
      </p:pic>
      <p:sp>
        <p:nvSpPr>
          <p:cNvPr id="11" name="TextBox 10">
            <a:extLst>
              <a:ext uri="{FF2B5EF4-FFF2-40B4-BE49-F238E27FC236}">
                <a16:creationId xmlns:a16="http://schemas.microsoft.com/office/drawing/2014/main" id="{9530C3F8-3EDC-4DCC-B3A0-3E1C4332DB1E}"/>
              </a:ext>
            </a:extLst>
          </p:cNvPr>
          <p:cNvSpPr txBox="1"/>
          <p:nvPr/>
        </p:nvSpPr>
        <p:spPr>
          <a:xfrm>
            <a:off x="4517720" y="6421195"/>
            <a:ext cx="242374" cy="2308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2</a:t>
            </a:r>
          </a:p>
        </p:txBody>
      </p:sp>
      <p:pic>
        <p:nvPicPr>
          <p:cNvPr id="7" name="Picture 6" descr="Icon&#10;&#10;Description automatically generated">
            <a:extLst>
              <a:ext uri="{FF2B5EF4-FFF2-40B4-BE49-F238E27FC236}">
                <a16:creationId xmlns:a16="http://schemas.microsoft.com/office/drawing/2014/main" id="{59CF86B1-3115-4E6B-95C9-6AB08B0153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3485" y="2578158"/>
            <a:ext cx="3210636" cy="3210636"/>
          </a:xfrm>
          <a:prstGeom prst="rect">
            <a:avLst/>
          </a:prstGeom>
        </p:spPr>
      </p:pic>
    </p:spTree>
    <p:custDataLst>
      <p:tags r:id="rId1"/>
    </p:custDataLst>
    <p:extLst>
      <p:ext uri="{BB962C8B-B14F-4D97-AF65-F5344CB8AC3E}">
        <p14:creationId xmlns:p14="http://schemas.microsoft.com/office/powerpoint/2010/main" val="2719341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vert="horz" lIns="91440" tIns="45720" rIns="91440" bIns="45720" rtlCol="0" anchor="ctr">
            <a:noAutofit/>
          </a:bodyPr>
          <a:lstStyle/>
          <a:p>
            <a:r>
              <a:rPr lang="en-US" dirty="0">
                <a:solidFill>
                  <a:srgbClr val="0070C0"/>
                </a:solidFill>
              </a:rPr>
              <a:t>Module 4.6 Outcomes</a:t>
            </a:r>
          </a:p>
        </p:txBody>
      </p:sp>
      <p:graphicFrame>
        <p:nvGraphicFramePr>
          <p:cNvPr id="18" name="Diagram 17">
            <a:extLst>
              <a:ext uri="{FF2B5EF4-FFF2-40B4-BE49-F238E27FC236}">
                <a16:creationId xmlns:a16="http://schemas.microsoft.com/office/drawing/2014/main" id="{BEF06ED7-AD8B-499D-A756-2FA76010B972}"/>
              </a:ext>
            </a:extLst>
          </p:cNvPr>
          <p:cNvGraphicFramePr/>
          <p:nvPr>
            <p:extLst>
              <p:ext uri="{D42A27DB-BD31-4B8C-83A1-F6EECF244321}">
                <p14:modId xmlns:p14="http://schemas.microsoft.com/office/powerpoint/2010/main" val="100922282"/>
              </p:ext>
            </p:extLst>
          </p:nvPr>
        </p:nvGraphicFramePr>
        <p:xfrm>
          <a:off x="1979125" y="1268177"/>
          <a:ext cx="5185749" cy="47529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9" name="Rectangle 18">
            <a:extLst>
              <a:ext uri="{FF2B5EF4-FFF2-40B4-BE49-F238E27FC236}">
                <a16:creationId xmlns:a16="http://schemas.microsoft.com/office/drawing/2014/main" id="{2999C2E0-927E-4FBB-97B3-7FFACA79D808}"/>
              </a:ext>
            </a:extLst>
          </p:cNvPr>
          <p:cNvSpPr/>
          <p:nvPr/>
        </p:nvSpPr>
        <p:spPr>
          <a:xfrm>
            <a:off x="6217079" y="1614544"/>
            <a:ext cx="2846216" cy="2646878"/>
          </a:xfrm>
          <a:prstGeom prst="rect">
            <a:avLst/>
          </a:prstGeom>
          <a:noFill/>
          <a:ln>
            <a:noFill/>
          </a:ln>
        </p:spPr>
        <p:txBody>
          <a:bodyPr wrap="square" lIns="91440" tIns="45720" rIns="91440" bIns="45720" anchor="t">
            <a:spAutoFit/>
          </a:bodyPr>
          <a:lstStyle/>
          <a:p>
            <a:pPr lvl="0" defTabSz="914400">
              <a:defRPr/>
            </a:pPr>
            <a:r>
              <a:rPr lang="en-US" sz="2000" b="1" kern="0" dirty="0">
                <a:solidFill>
                  <a:srgbClr val="4472C4">
                    <a:lumMod val="60000"/>
                    <a:lumOff val="40000"/>
                  </a:srgbClr>
                </a:solidFill>
              </a:rPr>
              <a:t>Purpose and Process for Task Evaluation</a:t>
            </a:r>
          </a:p>
          <a:p>
            <a:pPr lvl="0" defTabSz="914400">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understand the purpose and process for applying the Classroom Assessment Task Review Worksheet to </a:t>
            </a:r>
            <a:r>
              <a:rPr lang="en-US" dirty="0">
                <a:solidFill>
                  <a:prstClr val="black"/>
                </a:solidFill>
                <a:latin typeface="Calibri"/>
                <a:ea typeface="Calibri" panose="020F0502020204030204" pitchFamily="34" charset="0"/>
                <a:cs typeface="Arial"/>
              </a:rPr>
              <a:t>evaluate the quality of </a:t>
            </a: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classroom</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 science assessment tasks</a:t>
            </a: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pic>
        <p:nvPicPr>
          <p:cNvPr id="6" name="Picture 2" descr="https://edcountmicrosoftonlinecom-1.sharepoint.microsoftonline.com/Internal_Resources/edCount%20Style%20Resources/edCount%20Logo%20(tiny).jpg">
            <a:extLst>
              <a:ext uri="{FF2B5EF4-FFF2-40B4-BE49-F238E27FC236}">
                <a16:creationId xmlns:a16="http://schemas.microsoft.com/office/drawing/2014/main" id="{C5ABFFB6-15C2-4622-971D-999E4DA8333E}"/>
              </a:ext>
            </a:extLst>
          </p:cNvPr>
          <p:cNvPicPr>
            <a:picLocks noChangeAspect="1" noChangeArrowheads="1"/>
          </p:cNvPicPr>
          <p:nvPr/>
        </p:nvPicPr>
        <p:blipFill>
          <a:blip r:embed="rId9" cstate="print"/>
          <a:srcRect t="16326" r="17612" b="18368"/>
          <a:stretch>
            <a:fillRect/>
          </a:stretch>
        </p:blipFill>
        <p:spPr bwMode="auto">
          <a:xfrm>
            <a:off x="7955280" y="6446520"/>
            <a:ext cx="1051560" cy="304800"/>
          </a:xfrm>
          <a:prstGeom prst="rect">
            <a:avLst/>
          </a:prstGeom>
          <a:noFill/>
        </p:spPr>
      </p:pic>
      <p:sp>
        <p:nvSpPr>
          <p:cNvPr id="8" name="Rectangle 7">
            <a:extLst>
              <a:ext uri="{FF2B5EF4-FFF2-40B4-BE49-F238E27FC236}">
                <a16:creationId xmlns:a16="http://schemas.microsoft.com/office/drawing/2014/main" id="{3622CFE3-8AE0-4B08-AD5A-5A95C48AA042}"/>
              </a:ext>
            </a:extLst>
          </p:cNvPr>
          <p:cNvSpPr/>
          <p:nvPr/>
        </p:nvSpPr>
        <p:spPr>
          <a:xfrm>
            <a:off x="283812" y="2856905"/>
            <a:ext cx="2643110" cy="4001095"/>
          </a:xfrm>
          <a:prstGeom prst="rect">
            <a:avLst/>
          </a:prstGeom>
          <a:noFill/>
          <a:ln>
            <a:noFill/>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8FAADC"/>
                </a:solidFill>
                <a:effectLst/>
                <a:uLnTx/>
                <a:uFillTx/>
                <a:latin typeface="Calibri" panose="020F0502020204030204"/>
                <a:ea typeface="+mn-ea"/>
                <a:cs typeface="+mn-cs"/>
              </a:rPr>
              <a:t>Guided Activity: Task Comparison</a:t>
            </a:r>
          </a:p>
          <a:p>
            <a:pPr defTabSz="914400">
              <a:defRPr/>
            </a:pPr>
            <a:r>
              <a:rPr kumimoji="0" lang="en-US" sz="18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rPr>
              <a:t>To complete a guided </a:t>
            </a:r>
            <a:r>
              <a:rPr kumimoji="0" lang="en-US" sz="1800" b="0" i="0" u="none" strike="noStrike" kern="1200" cap="none" spc="0" normalizeH="0" noProof="0" dirty="0">
                <a:ln>
                  <a:noFill/>
                </a:ln>
                <a:solidFill>
                  <a:prstClr val="black"/>
                </a:solidFill>
                <a:effectLst/>
                <a:uLnTx/>
                <a:uFillTx/>
                <a:latin typeface="Calibri"/>
                <a:ea typeface="Calibri" panose="020F0502020204030204" pitchFamily="34" charset="0"/>
                <a:cs typeface="Arial"/>
              </a:rPr>
              <a:t>activity </a:t>
            </a:r>
            <a:r>
              <a:rPr kumimoji="0" lang="en-US" b="0" i="0" u="none" strike="noStrike" kern="1200" cap="none" spc="0" normalizeH="0" noProof="0" dirty="0">
                <a:ln>
                  <a:noFill/>
                </a:ln>
                <a:solidFill>
                  <a:prstClr val="black"/>
                </a:solidFill>
                <a:effectLst/>
                <a:uLnTx/>
                <a:uFillTx/>
                <a:ea typeface="Calibri" panose="020F0502020204030204" pitchFamily="34" charset="0"/>
                <a:cs typeface="Arial"/>
              </a:rPr>
              <a:t>to compare and contrast two grade 8 science assessment tasks to determine </a:t>
            </a:r>
            <a:r>
              <a:rPr lang="en-US" dirty="0"/>
              <a:t>which task best represents a new way of assessing student science learning as envisioned by </a:t>
            </a:r>
            <a:r>
              <a:rPr lang="en-US" i="1" dirty="0"/>
              <a:t>A Framework for K-12 Science Education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a:ea typeface="Calibri" panose="020F0502020204030204" pitchFamily="34" charset="0"/>
              <a:cs typeface="Arial"/>
            </a:endParaRPr>
          </a:p>
        </p:txBody>
      </p:sp>
    </p:spTree>
    <p:custDataLst>
      <p:tags r:id="rId1"/>
    </p:custDataLst>
    <p:extLst>
      <p:ext uri="{BB962C8B-B14F-4D97-AF65-F5344CB8AC3E}">
        <p14:creationId xmlns:p14="http://schemas.microsoft.com/office/powerpoint/2010/main" val="392222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graphicEl>
                                              <a:dgm id="{1E5BEC72-72CD-4B73-A37E-4B4372657D4C}"/>
                                            </p:graphicEl>
                                          </p:spTgt>
                                        </p:tgtEl>
                                        <p:attrNameLst>
                                          <p:attrName>style.visibility</p:attrName>
                                        </p:attrNameLst>
                                      </p:cBhvr>
                                      <p:to>
                                        <p:strVal val="visible"/>
                                      </p:to>
                                    </p:set>
                                    <p:animEffect transition="in" filter="wipe(up)">
                                      <p:cBhvr>
                                        <p:cTn id="7" dur="500"/>
                                        <p:tgtEl>
                                          <p:spTgt spid="1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8">
                                            <p:graphicEl>
                                              <a:dgm id="{AB0F659E-F97D-4AFE-B45C-CC73CBD4E72A}"/>
                                            </p:graphicEl>
                                          </p:spTgt>
                                        </p:tgtEl>
                                        <p:attrNameLst>
                                          <p:attrName>style.visibility</p:attrName>
                                        </p:attrNameLst>
                                      </p:cBhvr>
                                      <p:to>
                                        <p:strVal val="visible"/>
                                      </p:to>
                                    </p:set>
                                    <p:animEffect transition="in" filter="wipe(up)">
                                      <p:cBhvr>
                                        <p:cTn id="10" dur="500"/>
                                        <p:tgtEl>
                                          <p:spTgt spid="1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8">
                                            <p:graphicEl>
                                              <a:dgm id="{21390618-E7FD-4509-AA9D-AE428EA07941}"/>
                                            </p:graphicEl>
                                          </p:spTgt>
                                        </p:tgtEl>
                                        <p:attrNameLst>
                                          <p:attrName>style.visibility</p:attrName>
                                        </p:attrNameLst>
                                      </p:cBhvr>
                                      <p:to>
                                        <p:strVal val="visible"/>
                                      </p:to>
                                    </p:set>
                                    <p:animEffect transition="in" filter="wipe(up)">
                                      <p:cBhvr>
                                        <p:cTn id="17" dur="500"/>
                                        <p:tgtEl>
                                          <p:spTgt spid="18">
                                            <p:graphicEl>
                                              <a:dgm id="{21390618-E7FD-4509-AA9D-AE428EA07941}"/>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18">
                                            <p:graphicEl>
                                              <a:dgm id="{D97E931B-E80B-41C2-9F60-C7381E222817}"/>
                                            </p:graphicEl>
                                          </p:spTgt>
                                        </p:tgtEl>
                                        <p:attrNameLst>
                                          <p:attrName>style.visibility</p:attrName>
                                        </p:attrNameLst>
                                      </p:cBhvr>
                                      <p:to>
                                        <p:strVal val="visible"/>
                                      </p:to>
                                    </p:set>
                                    <p:animEffect transition="in" filter="wipe(up)">
                                      <p:cBhvr>
                                        <p:cTn id="20" dur="500"/>
                                        <p:tgtEl>
                                          <p:spTgt spid="18">
                                            <p:graphicEl>
                                              <a:dgm id="{D97E931B-E80B-41C2-9F60-C7381E222817}"/>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uiExpand="1">
        <p:bldSub>
          <a:bldDgm bld="one"/>
        </p:bldSub>
      </p:bldGraphic>
      <p:bldP spid="1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48036-9103-4426-8270-6BC5089B9BC2}"/>
              </a:ext>
            </a:extLst>
          </p:cNvPr>
          <p:cNvSpPr>
            <a:spLocks noGrp="1"/>
          </p:cNvSpPr>
          <p:nvPr>
            <p:ph type="title"/>
          </p:nvPr>
        </p:nvSpPr>
        <p:spPr/>
        <p:txBody>
          <a:bodyPr>
            <a:normAutofit/>
          </a:bodyPr>
          <a:lstStyle/>
          <a:p>
            <a:r>
              <a:rPr lang="en-US" sz="3600" dirty="0">
                <a:effectLst/>
              </a:rPr>
              <a:t>Purpose of Evaluating Assessment Tasks</a:t>
            </a:r>
          </a:p>
        </p:txBody>
      </p:sp>
      <p:sp>
        <p:nvSpPr>
          <p:cNvPr id="3" name="Content Placeholder 2">
            <a:extLst>
              <a:ext uri="{FF2B5EF4-FFF2-40B4-BE49-F238E27FC236}">
                <a16:creationId xmlns:a16="http://schemas.microsoft.com/office/drawing/2014/main" id="{2440375F-70B4-45CF-B1C5-EBA2943A95AB}"/>
              </a:ext>
            </a:extLst>
          </p:cNvPr>
          <p:cNvSpPr>
            <a:spLocks noGrp="1"/>
          </p:cNvSpPr>
          <p:nvPr>
            <p:ph idx="1"/>
          </p:nvPr>
        </p:nvSpPr>
        <p:spPr>
          <a:xfrm>
            <a:off x="457200" y="1417320"/>
            <a:ext cx="8229600" cy="4784118"/>
          </a:xfrm>
        </p:spPr>
        <p:txBody>
          <a:bodyPr>
            <a:normAutofit fontScale="85000" lnSpcReduction="10000"/>
          </a:bodyPr>
          <a:lstStyle/>
          <a:p>
            <a:pPr marL="0" indent="0">
              <a:spcBef>
                <a:spcPts val="0"/>
              </a:spcBef>
              <a:spcAft>
                <a:spcPts val="600"/>
              </a:spcAft>
              <a:buNone/>
            </a:pPr>
            <a:r>
              <a:rPr lang="en-US" sz="2800" dirty="0"/>
              <a:t>Why is it necessary to evaluate the classroom assessment tasks we develop and/or use?</a:t>
            </a:r>
          </a:p>
          <a:p>
            <a:pPr marL="228600" indent="-228600">
              <a:spcBef>
                <a:spcPts val="0"/>
              </a:spcBef>
              <a:spcAft>
                <a:spcPts val="600"/>
              </a:spcAft>
            </a:pPr>
            <a:r>
              <a:rPr lang="en-US" sz="2800" dirty="0"/>
              <a:t>To ensure the classroom tasks:</a:t>
            </a:r>
          </a:p>
          <a:p>
            <a:pPr marL="457200" lvl="1" indent="-228600">
              <a:spcBef>
                <a:spcPts val="0"/>
              </a:spcBef>
              <a:spcAft>
                <a:spcPts val="600"/>
              </a:spcAft>
            </a:pPr>
            <a:r>
              <a:rPr lang="en-US" sz="2500" dirty="0"/>
              <a:t>are high quality</a:t>
            </a:r>
          </a:p>
          <a:p>
            <a:pPr marL="457200" lvl="1" indent="-228600">
              <a:spcBef>
                <a:spcPts val="0"/>
              </a:spcBef>
              <a:spcAft>
                <a:spcPts val="600"/>
              </a:spcAft>
            </a:pPr>
            <a:r>
              <a:rPr lang="en-US" sz="2500" dirty="0"/>
              <a:t>are designed to address the purpose for which they will be used</a:t>
            </a:r>
          </a:p>
          <a:p>
            <a:pPr marL="457200" lvl="1" indent="-228600">
              <a:spcBef>
                <a:spcPts val="0"/>
              </a:spcBef>
              <a:spcAft>
                <a:spcPts val="600"/>
              </a:spcAft>
            </a:pPr>
            <a:r>
              <a:rPr lang="en-US" sz="2500" dirty="0"/>
              <a:t>contain questions that reflect an intentional design based on the assessed knowledge, skills, and abilities (KSAs)</a:t>
            </a:r>
          </a:p>
          <a:p>
            <a:pPr marL="457200" lvl="1" indent="-228600">
              <a:spcBef>
                <a:spcPts val="0"/>
              </a:spcBef>
              <a:spcAft>
                <a:spcPts val="600"/>
              </a:spcAft>
            </a:pPr>
            <a:r>
              <a:rPr lang="en-US" sz="2500" dirty="0"/>
              <a:t>elicit evidence of three-dimensional performances and sense-making </a:t>
            </a:r>
          </a:p>
          <a:p>
            <a:pPr marL="457200" lvl="1" indent="-228600">
              <a:spcBef>
                <a:spcPts val="0"/>
              </a:spcBef>
              <a:spcAft>
                <a:spcPts val="600"/>
              </a:spcAft>
            </a:pPr>
            <a:r>
              <a:rPr lang="en-US" sz="2500" dirty="0"/>
              <a:t>provide a range of questions with respect to complexity, evidence collected, and types of work products</a:t>
            </a:r>
          </a:p>
          <a:p>
            <a:pPr marL="457200" lvl="1" indent="-228600">
              <a:spcBef>
                <a:spcPts val="0"/>
              </a:spcBef>
              <a:spcAft>
                <a:spcPts val="600"/>
              </a:spcAft>
            </a:pPr>
            <a:r>
              <a:rPr lang="en-US" sz="2500" dirty="0"/>
              <a:t>are fair and equitable and promote accessibility for ALL students (e.g., relevant and interesting, multiple response modes)</a:t>
            </a:r>
          </a:p>
          <a:p>
            <a:pPr marL="457200" lvl="1" indent="-228600">
              <a:spcBef>
                <a:spcPts val="0"/>
              </a:spcBef>
              <a:spcAft>
                <a:spcPts val="600"/>
              </a:spcAft>
            </a:pPr>
            <a:r>
              <a:rPr lang="en-US" sz="2500" dirty="0"/>
              <a:t>are clear and provide directions that allow students to accurately and fully answer the questions</a:t>
            </a:r>
          </a:p>
          <a:p>
            <a:pPr lvl="1"/>
            <a:endParaRPr lang="en-US" sz="2500" dirty="0"/>
          </a:p>
        </p:txBody>
      </p:sp>
    </p:spTree>
    <p:custDataLst>
      <p:tags r:id="rId1"/>
    </p:custDataLst>
    <p:extLst>
      <p:ext uri="{BB962C8B-B14F-4D97-AF65-F5344CB8AC3E}">
        <p14:creationId xmlns:p14="http://schemas.microsoft.com/office/powerpoint/2010/main" val="7153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BDDC6-6A80-4A92-8829-EB45A97599AD}"/>
              </a:ext>
            </a:extLst>
          </p:cNvPr>
          <p:cNvSpPr>
            <a:spLocks noGrp="1"/>
          </p:cNvSpPr>
          <p:nvPr>
            <p:ph type="title"/>
          </p:nvPr>
        </p:nvSpPr>
        <p:spPr/>
        <p:txBody>
          <a:bodyPr/>
          <a:lstStyle/>
          <a:p>
            <a:r>
              <a:rPr lang="en-US" dirty="0"/>
              <a:t>Process for Task Review</a:t>
            </a:r>
          </a:p>
        </p:txBody>
      </p:sp>
      <p:graphicFrame>
        <p:nvGraphicFramePr>
          <p:cNvPr id="4" name="Diagram 3">
            <a:extLst>
              <a:ext uri="{FF2B5EF4-FFF2-40B4-BE49-F238E27FC236}">
                <a16:creationId xmlns:a16="http://schemas.microsoft.com/office/drawing/2014/main" id="{3388ED20-DA77-45A2-9DA7-C8F3076DADAE}"/>
              </a:ext>
            </a:extLst>
          </p:cNvPr>
          <p:cNvGraphicFramePr/>
          <p:nvPr>
            <p:extLst>
              <p:ext uri="{D42A27DB-BD31-4B8C-83A1-F6EECF244321}">
                <p14:modId xmlns:p14="http://schemas.microsoft.com/office/powerpoint/2010/main" val="3724840497"/>
              </p:ext>
            </p:extLst>
          </p:nvPr>
        </p:nvGraphicFramePr>
        <p:xfrm>
          <a:off x="228600" y="1168842"/>
          <a:ext cx="8686800" cy="54406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25E27D71-5177-4B25-888D-65720537A329}"/>
              </a:ext>
            </a:extLst>
          </p:cNvPr>
          <p:cNvSpPr txBox="1"/>
          <p:nvPr/>
        </p:nvSpPr>
        <p:spPr>
          <a:xfrm>
            <a:off x="735981" y="1417320"/>
            <a:ext cx="202638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Check that…</a:t>
            </a:r>
          </a:p>
        </p:txBody>
      </p:sp>
    </p:spTree>
    <p:custDataLst>
      <p:tags r:id="rId1"/>
    </p:custDataLst>
    <p:extLst>
      <p:ext uri="{BB962C8B-B14F-4D97-AF65-F5344CB8AC3E}">
        <p14:creationId xmlns:p14="http://schemas.microsoft.com/office/powerpoint/2010/main" val="2999997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1C21C-8561-4E9A-A6BE-E28BF4BAE96F}"/>
              </a:ext>
            </a:extLst>
          </p:cNvPr>
          <p:cNvSpPr>
            <a:spLocks noGrp="1"/>
          </p:cNvSpPr>
          <p:nvPr>
            <p:ph type="title"/>
          </p:nvPr>
        </p:nvSpPr>
        <p:spPr>
          <a:xfrm>
            <a:off x="222422" y="283528"/>
            <a:ext cx="3254583" cy="593416"/>
          </a:xfrm>
        </p:spPr>
        <p:txBody>
          <a:bodyPr>
            <a:normAutofit/>
          </a:bodyPr>
          <a:lstStyle/>
          <a:p>
            <a:r>
              <a:rPr lang="en-US" sz="3100" dirty="0"/>
              <a:t>Guided Activity</a:t>
            </a:r>
          </a:p>
        </p:txBody>
      </p:sp>
      <p:sp>
        <p:nvSpPr>
          <p:cNvPr id="3" name="Content Placeholder 2">
            <a:extLst>
              <a:ext uri="{FF2B5EF4-FFF2-40B4-BE49-F238E27FC236}">
                <a16:creationId xmlns:a16="http://schemas.microsoft.com/office/drawing/2014/main" id="{85D1F49D-DDF6-473B-9A09-AD6A34C482FF}"/>
              </a:ext>
            </a:extLst>
          </p:cNvPr>
          <p:cNvSpPr>
            <a:spLocks noGrp="1"/>
          </p:cNvSpPr>
          <p:nvPr>
            <p:ph idx="1"/>
          </p:nvPr>
        </p:nvSpPr>
        <p:spPr>
          <a:xfrm>
            <a:off x="222422" y="876944"/>
            <a:ext cx="3014554" cy="5535826"/>
          </a:xfrm>
        </p:spPr>
        <p:txBody>
          <a:bodyPr>
            <a:noAutofit/>
          </a:bodyPr>
          <a:lstStyle/>
          <a:p>
            <a:pPr marL="0" indent="0">
              <a:spcBef>
                <a:spcPts val="0"/>
              </a:spcBef>
              <a:spcAft>
                <a:spcPts val="600"/>
              </a:spcAft>
              <a:buNone/>
            </a:pPr>
            <a:r>
              <a:rPr lang="en-US" sz="1600" dirty="0">
                <a:solidFill>
                  <a:schemeClr val="bg1"/>
                </a:solidFill>
                <a:cs typeface="Calibri"/>
              </a:rPr>
              <a:t>In this guided activity, w</a:t>
            </a:r>
            <a:r>
              <a:rPr lang="en-US" sz="1600" dirty="0">
                <a:solidFill>
                  <a:schemeClr val="bg1"/>
                </a:solidFill>
              </a:rPr>
              <a:t>e will evaluate, compare, and contrast (i.e., similarities and differences) two grade 8 science assessment tasks based on the presented criteria for high-quality science assessments:</a:t>
            </a:r>
            <a:endParaRPr lang="en-US" sz="1600" dirty="0">
              <a:solidFill>
                <a:schemeClr val="bg1"/>
              </a:solidFill>
              <a:cs typeface="Calibri"/>
            </a:endParaRPr>
          </a:p>
          <a:p>
            <a:pPr marL="457200" lvl="1" indent="-228600">
              <a:spcBef>
                <a:spcPts val="0"/>
              </a:spcBef>
              <a:spcAft>
                <a:spcPts val="600"/>
              </a:spcAft>
            </a:pPr>
            <a:r>
              <a:rPr lang="en-US" sz="1600" b="1" dirty="0">
                <a:solidFill>
                  <a:schemeClr val="bg1"/>
                </a:solidFill>
                <a:cs typeface="Calibri"/>
              </a:rPr>
              <a:t>intentional design</a:t>
            </a:r>
          </a:p>
          <a:p>
            <a:pPr marL="457200" lvl="1" indent="-228600">
              <a:spcBef>
                <a:spcPts val="0"/>
              </a:spcBef>
              <a:spcAft>
                <a:spcPts val="600"/>
              </a:spcAft>
            </a:pPr>
            <a:r>
              <a:rPr lang="en-US" sz="1600" b="1" dirty="0">
                <a:solidFill>
                  <a:schemeClr val="bg1"/>
                </a:solidFill>
                <a:cs typeface="Calibri"/>
              </a:rPr>
              <a:t>high-quality scenario</a:t>
            </a:r>
            <a:endParaRPr lang="en-US" sz="1600" dirty="0">
              <a:solidFill>
                <a:schemeClr val="bg1"/>
              </a:solidFill>
              <a:ea typeface="+mn-lt"/>
              <a:cs typeface="+mn-lt"/>
            </a:endParaRPr>
          </a:p>
          <a:p>
            <a:pPr marL="457200" lvl="1" indent="-228600">
              <a:spcBef>
                <a:spcPts val="0"/>
              </a:spcBef>
              <a:spcAft>
                <a:spcPts val="600"/>
              </a:spcAft>
            </a:pPr>
            <a:r>
              <a:rPr lang="en-US" sz="1600" b="1" dirty="0">
                <a:solidFill>
                  <a:schemeClr val="bg1"/>
                </a:solidFill>
                <a:cs typeface="Calibri"/>
              </a:rPr>
              <a:t>sense-making using the dimensions</a:t>
            </a:r>
            <a:endParaRPr lang="en-US" sz="1600" dirty="0">
              <a:solidFill>
                <a:schemeClr val="bg1"/>
              </a:solidFill>
              <a:cs typeface="Calibri"/>
            </a:endParaRPr>
          </a:p>
          <a:p>
            <a:pPr marL="457200" lvl="1" indent="-228600">
              <a:spcBef>
                <a:spcPts val="0"/>
              </a:spcBef>
              <a:spcAft>
                <a:spcPts val="600"/>
              </a:spcAft>
            </a:pPr>
            <a:r>
              <a:rPr lang="en-US" sz="1600" b="1" dirty="0">
                <a:solidFill>
                  <a:schemeClr val="bg1"/>
                </a:solidFill>
                <a:cs typeface="Calibri"/>
              </a:rPr>
              <a:t>accessibility (equitable and fair)</a:t>
            </a:r>
          </a:p>
          <a:p>
            <a:pPr marL="457200" lvl="1" indent="-228600">
              <a:spcBef>
                <a:spcPts val="0"/>
              </a:spcBef>
              <a:spcAft>
                <a:spcPts val="600"/>
              </a:spcAft>
            </a:pPr>
            <a:r>
              <a:rPr lang="en-US" sz="1600" b="1" dirty="0">
                <a:solidFill>
                  <a:schemeClr val="bg1"/>
                </a:solidFill>
                <a:cs typeface="Calibri"/>
              </a:rPr>
              <a:t>right stakeholders, right information</a:t>
            </a:r>
          </a:p>
        </p:txBody>
      </p:sp>
      <p:sp>
        <p:nvSpPr>
          <p:cNvPr id="9" name="Rectangle 8">
            <a:extLst>
              <a:ext uri="{FF2B5EF4-FFF2-40B4-BE49-F238E27FC236}">
                <a16:creationId xmlns:a16="http://schemas.microsoft.com/office/drawing/2014/main" id="{F2B38F72-8FC4-4001-8C67-FA6B86DEC7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7006" y="2"/>
            <a:ext cx="5666994"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Diagram 7">
            <a:extLst>
              <a:ext uri="{FF2B5EF4-FFF2-40B4-BE49-F238E27FC236}">
                <a16:creationId xmlns:a16="http://schemas.microsoft.com/office/drawing/2014/main" id="{FA262296-149E-4C3D-B905-B817EB2ABD17}"/>
              </a:ext>
            </a:extLst>
          </p:cNvPr>
          <p:cNvGraphicFramePr/>
          <p:nvPr>
            <p:extLst>
              <p:ext uri="{D42A27DB-BD31-4B8C-83A1-F6EECF244321}">
                <p14:modId xmlns:p14="http://schemas.microsoft.com/office/powerpoint/2010/main" val="3339263537"/>
              </p:ext>
            </p:extLst>
          </p:nvPr>
        </p:nvGraphicFramePr>
        <p:xfrm>
          <a:off x="3532611" y="130629"/>
          <a:ext cx="5555784" cy="65299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94043232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C75692-FBD0-45A7-B84D-EF0FEF441CFF}"/>
              </a:ext>
            </a:extLst>
          </p:cNvPr>
          <p:cNvSpPr>
            <a:spLocks noGrp="1"/>
          </p:cNvSpPr>
          <p:nvPr>
            <p:ph type="title"/>
          </p:nvPr>
        </p:nvSpPr>
        <p:spPr>
          <a:xfrm>
            <a:off x="457199" y="274320"/>
            <a:ext cx="7428017" cy="1143000"/>
          </a:xfrm>
        </p:spPr>
        <p:txBody>
          <a:bodyPr>
            <a:normAutofit/>
          </a:bodyPr>
          <a:lstStyle/>
          <a:p>
            <a:r>
              <a:rPr lang="en-US" sz="3400" dirty="0"/>
              <a:t>Classroom Assessment Task Review Worksheet</a:t>
            </a:r>
          </a:p>
        </p:txBody>
      </p:sp>
      <p:pic>
        <p:nvPicPr>
          <p:cNvPr id="11" name="Picture 10">
            <a:extLst>
              <a:ext uri="{FF2B5EF4-FFF2-40B4-BE49-F238E27FC236}">
                <a16:creationId xmlns:a16="http://schemas.microsoft.com/office/drawing/2014/main" id="{959527DC-92B6-4318-AF58-E988746C77C1}"/>
              </a:ext>
            </a:extLst>
          </p:cNvPr>
          <p:cNvPicPr>
            <a:picLocks noChangeAspect="1"/>
          </p:cNvPicPr>
          <p:nvPr/>
        </p:nvPicPr>
        <p:blipFill rotWithShape="1">
          <a:blip r:embed="rId4"/>
          <a:srcRect l="21562" t="34815" r="21250" b="10555"/>
          <a:stretch/>
        </p:blipFill>
        <p:spPr>
          <a:xfrm>
            <a:off x="262808" y="1417320"/>
            <a:ext cx="8618383" cy="4631006"/>
          </a:xfrm>
          <a:prstGeom prst="rect">
            <a:avLst/>
          </a:prstGeom>
        </p:spPr>
      </p:pic>
    </p:spTree>
    <p:custDataLst>
      <p:tags r:id="rId1"/>
    </p:custDataLst>
    <p:extLst>
      <p:ext uri="{BB962C8B-B14F-4D97-AF65-F5344CB8AC3E}">
        <p14:creationId xmlns:p14="http://schemas.microsoft.com/office/powerpoint/2010/main" val="1829521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64E23E2-7440-4E36-A67B-0F88C5F7E1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06949AE-010D-4C18-8AED-7872085ADD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7090"/>
            <a:ext cx="4093590"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E54AADB-50C7-4293-94C0-27361A32B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92649" y="480060"/>
            <a:ext cx="4093591" cy="5897880"/>
          </a:xfrm>
          <a:prstGeom prst="rect">
            <a:avLst/>
          </a:prstGeom>
          <a:solidFill>
            <a:srgbClr val="FFFFFF"/>
          </a:solidFill>
          <a:ln w="19050">
            <a:solidFill>
              <a:srgbClr val="4E4E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342C346A-9EFE-4E24-82C5-C5A6DAE97C3F}"/>
              </a:ext>
            </a:extLst>
          </p:cNvPr>
          <p:cNvPicPr>
            <a:picLocks noChangeAspect="1"/>
          </p:cNvPicPr>
          <p:nvPr/>
        </p:nvPicPr>
        <p:blipFill>
          <a:blip r:embed="rId4"/>
          <a:stretch>
            <a:fillRect/>
          </a:stretch>
        </p:blipFill>
        <p:spPr>
          <a:xfrm>
            <a:off x="4751934" y="1311658"/>
            <a:ext cx="3924848" cy="4248743"/>
          </a:xfrm>
          <a:prstGeom prst="rect">
            <a:avLst/>
          </a:prstGeom>
        </p:spPr>
      </p:pic>
      <p:pic>
        <p:nvPicPr>
          <p:cNvPr id="13" name="Picture 12">
            <a:extLst>
              <a:ext uri="{FF2B5EF4-FFF2-40B4-BE49-F238E27FC236}">
                <a16:creationId xmlns:a16="http://schemas.microsoft.com/office/drawing/2014/main" id="{03666F56-4030-4A73-B8BE-8FAAEA43D989}"/>
              </a:ext>
            </a:extLst>
          </p:cNvPr>
          <p:cNvPicPr>
            <a:picLocks noChangeAspect="1"/>
          </p:cNvPicPr>
          <p:nvPr/>
        </p:nvPicPr>
        <p:blipFill>
          <a:blip r:embed="rId5"/>
          <a:stretch>
            <a:fillRect/>
          </a:stretch>
        </p:blipFill>
        <p:spPr>
          <a:xfrm>
            <a:off x="920049" y="540178"/>
            <a:ext cx="2969009" cy="5791702"/>
          </a:xfrm>
          <a:prstGeom prst="rect">
            <a:avLst/>
          </a:prstGeom>
        </p:spPr>
      </p:pic>
    </p:spTree>
    <p:custDataLst>
      <p:tags r:id="rId1"/>
    </p:custDataLst>
    <p:extLst>
      <p:ext uri="{BB962C8B-B14F-4D97-AF65-F5344CB8AC3E}">
        <p14:creationId xmlns:p14="http://schemas.microsoft.com/office/powerpoint/2010/main" val="1206782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D717-FC37-4601-BBC5-55AFC76CABF3}"/>
              </a:ext>
            </a:extLst>
          </p:cNvPr>
          <p:cNvSpPr>
            <a:spLocks noGrp="1"/>
          </p:cNvSpPr>
          <p:nvPr>
            <p:ph type="title"/>
          </p:nvPr>
        </p:nvSpPr>
        <p:spPr/>
        <p:txBody>
          <a:bodyPr/>
          <a:lstStyle/>
          <a:p>
            <a:r>
              <a:rPr lang="en-US" dirty="0"/>
              <a:t>Criterion 1. Intentional Design</a:t>
            </a:r>
          </a:p>
        </p:txBody>
      </p:sp>
      <p:pic>
        <p:nvPicPr>
          <p:cNvPr id="6" name="Picture 5">
            <a:extLst>
              <a:ext uri="{FF2B5EF4-FFF2-40B4-BE49-F238E27FC236}">
                <a16:creationId xmlns:a16="http://schemas.microsoft.com/office/drawing/2014/main" id="{ABA43811-72DB-47AC-9B2A-9E047C364528}"/>
              </a:ext>
            </a:extLst>
          </p:cNvPr>
          <p:cNvPicPr>
            <a:picLocks noChangeAspect="1"/>
          </p:cNvPicPr>
          <p:nvPr/>
        </p:nvPicPr>
        <p:blipFill rotWithShape="1">
          <a:blip r:embed="rId4"/>
          <a:srcRect l="19747" t="30647" r="19114" b="10168"/>
          <a:stretch/>
        </p:blipFill>
        <p:spPr>
          <a:xfrm>
            <a:off x="346655" y="1671963"/>
            <a:ext cx="8450689" cy="4601515"/>
          </a:xfrm>
          <a:prstGeom prst="rect">
            <a:avLst/>
          </a:prstGeom>
        </p:spPr>
      </p:pic>
    </p:spTree>
    <p:custDataLst>
      <p:tags r:id="rId1"/>
    </p:custDataLst>
    <p:extLst>
      <p:ext uri="{BB962C8B-B14F-4D97-AF65-F5344CB8AC3E}">
        <p14:creationId xmlns:p14="http://schemas.microsoft.com/office/powerpoint/2010/main" val="20740375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ARTICULATE_DESIGN_ID_1_OFFICE THEME" val="ziWcPjrb"/>
  <p:tag name="ARTICULATE_DESIGN_ID_CUSTOM DESIGN" val="aJ3ONOeP"/>
  <p:tag name="ARTICULATE_DESIGN_ID_7_CUSTOM DESIGN" val="RkHjvXJf"/>
  <p:tag name="ARTICULATE_DESIGN_ID_2_CUSTOM DESIGN" val="ODG1pAzN"/>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0&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 Light&amp;quot; IsBold=&amp;quot;1&amp;quot; IsItalic=&amp;quot;0&amp;quot; IsUnderline=&amp;quot;0&amp;quot; FontSize=&amp;quot;40&amp;quot;/&amp;gt;&amp;lt;Answer FontName=&amp;quot;Calibri&amp;quot; IsBold=&amp;quot;0&amp;quot; IsItalic=&amp;quot;0&amp;quot; IsUnderline=&amp;quot;0&amp;quot; FontSize=&amp;quot;18&amp;quot;/&amp;gt;&amp;lt;Button FontName=&amp;quot;Calibri Light&amp;quot; IsBold=&amp;quot;0&amp;quot; IsItalic=&amp;quot;0&amp;quot; IsUnderline=&amp;quot;0&amp;quot; FontSize=&amp;quot;14&amp;quot;/&amp;gt;&amp;lt;Message FontName=&amp;quot;Calibri Light&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12&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2&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14&quot;&gt;&lt;object type=&quot;10050&quot; unique_id=&quot;10015&quot;&gt;&lt;property id=&quot;10020&quot; value=&quot;2&quot;/&gt;&lt;property id=&quot;10102&quot; value=&quot;1&quot;/&gt;&lt;property id=&quot;10191&quot; value=&quot;-1&quot;/&gt;&lt;/object&gt;&lt;object type=&quot;10051&quot; unique_id=&quot;10016&quot;&gt;&lt;property id=&quot;10020&quot; value=&quot;2&quot;/&gt;&lt;property id=&quot;10102&quot; value=&quot;1&quot;/&gt;&lt;property id=&quot;10191&quot; value=&quot;-1&quot;/&gt;&lt;/object&gt;&lt;/object&gt;&lt;object type=&quot;10061&quot; unique_id=&quot;10013&quot;/&gt;&lt;/object&gt;&lt;/object&gt;&lt;/object&gt;"/>
  <p:tag name="MMPROD_NEXTUNIQUEID" val="10026"/>
  <p:tag name="ARTICULATE_DESIGN_ID_1_CUSTOM DESIGN" val="QzxV7QHo"/>
  <p:tag name="ARTICULATE_SLIDE_THUMBNAIL_REFRESH" val="1"/>
  <p:tag name="ARTICULATE_SLIDE_COUNT" val="17"/>
  <p:tag name="MMPROD_UIDATA" val="&lt;database version=&quot;11.0&quot;&gt;&lt;object type=&quot;1&quot; unique_id=&quot;10001&quot;&gt;&lt;object type=&quot;2&quot; unique_id=&quot;66791&quot;&gt;&lt;object type=&quot;3&quot; unique_id=&quot;171735&quot;&gt;&lt;property id=&quot;20148&quot; value=&quot;5&quot;/&gt;&lt;property id=&quot;20300&quot; value=&quot;Slide 4 - &amp;quot;Purpose of Evaluating Assessment Tasks&amp;quot;&quot;/&gt;&lt;property id=&quot;20307&quot; value=&quot;1142&quot;/&gt;&lt;/object&gt;&lt;object type=&quot;3&quot; unique_id=&quot;172596&quot;&gt;&lt;property id=&quot;20148&quot; value=&quot;5&quot;/&gt;&lt;property id=&quot;20300&quot; value=&quot;Slide 7 - &amp;quot;Classroom Assessment Task Review Worksheet&amp;quot;&quot;/&gt;&lt;property id=&quot;20307&quot; value=&quot;1582&quot;/&gt;&lt;/object&gt;&lt;object type=&quot;3&quot; unique_id=&quot;175964&quot;&gt;&lt;property id=&quot;20148&quot; value=&quot;5&quot;/&gt;&lt;property id=&quot;20300&quot; value=&quot;Slide 1 - &amp;quot;Designing High- Quality Three-Dimensional Science Assessments for Classroom Use&amp;quot;&quot;/&gt;&lt;property id=&quot;20307&quot; value=&quot;1600&quot;/&gt;&lt;/object&gt;&lt;object type=&quot;3&quot; unique_id=&quot;175965&quot;&gt;&lt;property id=&quot;20148&quot; value=&quot;5&quot;/&gt;&lt;property id=&quot;20300&quot; value=&quot;Slide 2 - &amp;quot;Module 4.6: Guided Activity –Evaluating Classroom Science Assessment Tasks&amp;quot;&quot;/&gt;&lt;property id=&quot;20307&quot; value=&quot;1601&quot;/&gt;&lt;/object&gt;&lt;object type=&quot;3&quot; unique_id=&quot;175966&quot;&gt;&lt;property id=&quot;20148&quot; value=&quot;5&quot;/&gt;&lt;property id=&quot;20300&quot; value=&quot;Slide 3 - &amp;quot;Module 4.6 Outcomes&amp;quot;&quot;/&gt;&lt;property id=&quot;20307&quot; value=&quot;1602&quot;/&gt;&lt;/object&gt;&lt;object type=&quot;3&quot; unique_id=&quot;178913&quot;&gt;&lt;property id=&quot;20148&quot; value=&quot;5&quot;/&gt;&lt;property id=&quot;20300&quot; value=&quot;Slide 8&quot;/&gt;&lt;property id=&quot;20307&quot; value=&quot;1604&quot;/&gt;&lt;/object&gt;&lt;object type=&quot;3&quot; unique_id=&quot;180013&quot;&gt;&lt;property id=&quot;20148&quot; value=&quot;5&quot;/&gt;&lt;property id=&quot;20300&quot; value=&quot;Slide 6 - &amp;quot;Guided Activity&amp;quot;&quot;/&gt;&lt;property id=&quot;20307&quot; value=&quot;1606&quot;/&gt;&lt;/object&gt;&lt;object type=&quot;3&quot; unique_id=&quot;190015&quot;&gt;&lt;property id=&quot;20148&quot; value=&quot;5&quot;/&gt;&lt;property id=&quot;20300&quot; value=&quot;Slide 14 - &amp;quot;Resources and Additional Information&amp;quot;&quot;/&gt;&lt;property id=&quot;20307&quot; value=&quot;1635&quot;/&gt;&lt;/object&gt;&lt;object type=&quot;3&quot; unique_id=&quot;190016&quot;&gt;&lt;property id=&quot;20148&quot; value=&quot;5&quot;/&gt;&lt;property id=&quot;20300&quot; value=&quot;Slide 15 - &amp;quot;SCILLSS Glossary&amp;quot;&quot;/&gt;&lt;property id=&quot;20307&quot; value=&quot;1636&quot;/&gt;&lt;/object&gt;&lt;object type=&quot;3&quot; unique_id=&quot;190017&quot;&gt;&lt;property id=&quot;20148&quot; value=&quot;5&quot;/&gt;&lt;property id=&quot;20300&quot; value=&quot;Slide 16 - &amp;quot;Resources&amp;quot;&quot;/&gt;&lt;property id=&quot;20307&quot; value=&quot;1637&quot;/&gt;&lt;/object&gt;&lt;object type=&quot;3&quot; unique_id=&quot;190018&quot;&gt;&lt;property id=&quot;20148&quot; value=&quot;5&quot;/&gt;&lt;property id=&quot;20300&quot; value=&quot;Slide 17 - &amp;quot;References&amp;quot;&quot;/&gt;&lt;property id=&quot;20307&quot; value=&quot;1638&quot;/&gt;&lt;/object&gt;&lt;object type=&quot;3&quot; unique_id=&quot;196010&quot;&gt;&lt;property id=&quot;20148&quot; value=&quot;5&quot;/&gt;&lt;property id=&quot;20300&quot; value=&quot;Slide 11 - &amp;quot;Criterion 3. Sense-Making Using the Dimensions&amp;quot;&quot;/&gt;&lt;property id=&quot;20307&quot; value=&quot;1649&quot;/&gt;&lt;/object&gt;&lt;object type=&quot;3&quot; unique_id=&quot;198406&quot;&gt;&lt;property id=&quot;20148&quot; value=&quot;5&quot;/&gt;&lt;property id=&quot;20300&quot; value=&quot;Slide 13 - &amp;quot;Criterion 5. Right Information, Right Stakeholders &amp;quot;&quot;/&gt;&lt;property id=&quot;20307&quot; value=&quot;1651&quot;/&gt;&lt;/object&gt;&lt;object type=&quot;3&quot; unique_id=&quot;199565&quot;&gt;&lt;property id=&quot;20148&quot; value=&quot;5&quot;/&gt;&lt;property id=&quot;20300&quot; value=&quot;Slide 9 - &amp;quot;Criterion 1. Intentional Design&amp;quot;&quot;/&gt;&lt;property id=&quot;20307&quot; value=&quot;1647&quot;/&gt;&lt;/object&gt;&lt;object type=&quot;3&quot; unique_id=&quot;199566&quot;&gt;&lt;property id=&quot;20148&quot; value=&quot;5&quot;/&gt;&lt;property id=&quot;20300&quot; value=&quot;Slide 10 - &amp;quot;Criterion 2. High-Quality Scenario&amp;quot;&quot;/&gt;&lt;property id=&quot;20307&quot; value=&quot;1648&quot;/&gt;&lt;/object&gt;&lt;object type=&quot;3&quot; unique_id=&quot;199567&quot;&gt;&lt;property id=&quot;20148&quot; value=&quot;5&quot;/&gt;&lt;property id=&quot;20300&quot; value=&quot;Slide 12 - &amp;quot;Criterion 4. Accessible (Equitable and Fair)&amp;quot;&quot;/&gt;&lt;property id=&quot;20307&quot; value=&quot;1650&quot;/&gt;&lt;/object&gt;&lt;object type=&quot;3&quot; unique_id=&quot;201586&quot;&gt;&lt;property id=&quot;20148&quot; value=&quot;5&quot;/&gt;&lt;property id=&quot;20300&quot; value=&quot;Slide 5 - &amp;quot;Process for Task Review&amp;quot;&quot;/&gt;&lt;property id=&quot;20307&quot; value=&quot;1652&quot;/&gt;&lt;/object&gt;&lt;/object&gt;&lt;object type=&quot;8&quot; unique_id=&quot;67179&quot;&gt;&lt;/object&gt;&lt;/object&gt;&lt;/database&gt;"/>
  <p:tag name="ARTICULATE_PROJECT_OPEN" val="0"/>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0.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 name="ARTICULATE_SLIDE_THUMBNAIL_REFRESH" val="1"/>
</p:tagLst>
</file>

<file path=ppt/tags/tag17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0F84B71B-B208-4A6E-B502-6FC3CFE05B75}_1.png&quot;/&gt;&lt;left val=&quot;84&quot;/&gt;&lt;top val=&quot;82&quot;/&gt;&lt;width val=&quot;793&quot;/&gt;&lt;height val=&quot;257&quot;/&gt;&lt;hasText val=&quot;1&quot;/&gt;&lt;/Image&gt;&lt;/ThreeDShapeInfo&gt;"/>
  <p:tag name="PRESENTER_SHAPETEXTINFO" val="&lt;ShapeTextInfo&gt;&lt;TableIndex row=&quot;-1&quot; col=&quot;-1&quot;&gt;&lt;linesCount val=&quot;4&quot;/&gt;&lt;lineCharCount val=&quot;27&quot;/&gt;&lt;lineCharCount val=&quot;38&quot;/&gt;&lt;lineCharCount val=&quot;38&quot;/&gt;&lt;lineCharCount val=&quot;9&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AA8250A5-1F84-41AB-91C9-F2BDEC21549E}_1.png&quot;/&gt;&lt;left val=&quot;143&quot;/&gt;&lt;top val=&quot;510&quot;/&gt;&lt;width val=&quot;710&quot;/&gt;&lt;height val=&quot;133&quot;/&gt;&lt;hasText val=&quot;1&quot;/&gt;&lt;/Image&gt;&lt;/ThreeDShapeInfo&gt;"/>
  <p:tag name="PRESENTER_SHAPETEXTINFO" val="&lt;ShapeTextInfo&gt;&lt;TableIndex row=&quot;-1&quot; col=&quot;-1&quot;&gt;&lt;linesCount val=&quot;2&quot;/&gt;&lt;lineCharCount val=&quot;37&quot;/&gt;&lt;lineCharCount val=&quot;8&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AUTOSHAPE_INFO" val="&lt;ThreeDShapeInfo&gt;&lt;uuid val=&quot;{E97D058E-6A5E-41CF-B86B-09AD2751348F}&quot;/&gt;&lt;isInvalidForFieldText val=&quot;0&quot;/&gt;&lt;Image&gt;&lt;filename val=&quot;C:\Users\KRISTI~1\AppData\Local\Temp\PR\data\asimages\{E97D058E-6A5E-41CF-B86B-09AD2751348F}.png&quot;/&gt;&lt;left val=&quot;400&quot;/&gt;&lt;top val=&quot;331&quot;/&gt;&lt;width val=&quot;160&quot;/&gt;&lt;height val=&quot;160&quot;/&gt;&lt;hasText val=&quot;1&quot;/&gt;&lt;/Image&gt;&lt;/ThreeDShapeInfo&gt;"/>
</p:tagLst>
</file>

<file path=ppt/tags/tag181.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 name="ARTICULATE_SLIDE_THUMBNAIL_REFRESH" val="1"/>
</p:tagLst>
</file>

<file path=ppt/tags/tag182.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BA94B542-861A-4787-BFDD-9F56A72884AC}_9.png&quot;/&gt;&lt;left val=&quot;-58&quot;/&gt;&lt;top val=&quot;178&quot;/&gt;&lt;width val=&quot;1011&quot;/&gt;&lt;height val=&quot;324&quot;/&gt;&lt;hasText val=&quot;1&quot;/&gt;&lt;/Image&gt;&lt;/ThreeDShapeInfo&gt;"/>
  <p:tag name="PRESENTER_SHAPETEXTINFO" val="&lt;ShapeTextInfo&gt;&lt;TableIndex row=&quot;-1&quot; col=&quot;-1&quot;&gt;&lt;linesCount val=&quot;3&quot;/&gt;&lt;lineCharCount val=&quot;25&quot;/&gt;&lt;lineCharCount val=&quot;26&quot;/&gt;&lt;lineCharCount val=&quot;16&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5.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 name="ARTICULATE_SLIDE_THUMBNAIL_REFRESH" val="1"/>
</p:tagLst>
</file>

<file path=ppt/tags/tag1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19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8.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 name="ARTICULATE_SLIDE_THUMBNAIL_REFRESH" val="1"/>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HTML_AUTOSHAPE_INFO" val="&lt;ThreeDShapeInfo&gt;&lt;uuid val=&quot;{17A3C03A-651A-4946-AAFC-DE9B58B30F11}&quot;/&gt;&lt;isInvalidForFieldText val=&quot;0&quot;/&gt;&lt;Image&gt;&lt;filename val=&quot;C:\Users\KRISTI~1\AppData\Local\Temp\PR\data\asimages\{17A3C03A-651A-4946-AAFC-DE9B58B30F11}.png&quot;/&gt;&lt;left val=&quot;837&quot;/&gt;&lt;top val=&quot;23&quot;/&gt;&lt;width val=&quot;113&quot;/&gt;&lt;height val=&quot;11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HTML_SHAPEINFO" val="&lt;ThreeDShapeInfo&gt;&lt;uuid val=&quot;&quot;/&gt;&lt;isInvalidForFieldText val=&quot;0&quot;/&gt;&lt;Image&gt;&lt;filename val=&quot;C:\Users\KRISTI~1\AppData\Local\Temp\PR\data\asimages\{3F506A8F-6FBD-46AA-AAF0-88AA70E176C1}_2.png&quot;/&gt;&lt;left val=&quot;281&quot;/&gt;&lt;top val=&quot;666&quot;/&gt;&lt;width val=&quot;217&quot;/&gt;&lt;height val=&quot;39&quot;/&gt;&lt;hasText val=&quot;1&quot;/&gt;&lt;/Image&gt;&lt;/ThreeDShapeInfo&gt;"/>
  <p:tag name="PRESENTER_SHAPETEXTINFO" val="&lt;ShapeTextInfo&gt;&lt;TableIndex row=&quot;-1&quot; col=&quot;-1&quot;&gt;&lt;linesCount val=&quot;1&quot;/&gt;&lt;lineCharCount val=&quot;3&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800"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1989</TotalTime>
  <Words>3338</Words>
  <Application>Microsoft Office PowerPoint</Application>
  <PresentationFormat>On-screen Show (4:3)</PresentationFormat>
  <Paragraphs>146</Paragraphs>
  <Slides>17</Slides>
  <Notes>17</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17</vt:i4>
      </vt:variant>
    </vt:vector>
  </HeadingPairs>
  <TitlesOfParts>
    <vt:vector size="31" baseType="lpstr">
      <vt:lpstr>Arial</vt:lpstr>
      <vt:lpstr>Calibri</vt:lpstr>
      <vt:lpstr>Calibri Light</vt:lpstr>
      <vt:lpstr>Century Gothic</vt:lpstr>
      <vt:lpstr>Symbol</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Designing High- Quality Three-Dimensional Science Assessments for Classroom Use</vt:lpstr>
      <vt:lpstr>Module 4.6: Guided Activity –Evaluating Classroom Science Assessment Tasks</vt:lpstr>
      <vt:lpstr>Module 4.6 Outcomes</vt:lpstr>
      <vt:lpstr>Purpose of Evaluating Assessment Tasks</vt:lpstr>
      <vt:lpstr>Process for Task Review</vt:lpstr>
      <vt:lpstr>Guided Activity</vt:lpstr>
      <vt:lpstr>Classroom Assessment Task Review Worksheet</vt:lpstr>
      <vt:lpstr>PowerPoint Presentation</vt:lpstr>
      <vt:lpstr>Criterion 1. Intentional Design</vt:lpstr>
      <vt:lpstr>Criterion 2. High-Quality Scenario</vt:lpstr>
      <vt:lpstr>Criterion 3. Sense-Making Using the Dimensions</vt:lpstr>
      <vt:lpstr>Criterion 4. Accessible (Equitable and Fair)</vt:lpstr>
      <vt:lpstr>Criterion 5. Right Information, Right Stakeholders </vt:lpstr>
      <vt:lpstr>Resources and Additional Information</vt:lpstr>
      <vt:lpstr>SCILLSS Glossary</vt:lpstr>
      <vt:lpstr>Resources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High- Quality Three-Dimensional Science Assessments for Classroom Use</dc:title>
  <dc:creator>Erin Buchanan</dc:creator>
  <cp:lastModifiedBy>Kristina Harding</cp:lastModifiedBy>
  <cp:revision>129</cp:revision>
  <cp:lastPrinted>2020-12-04T16:16:30Z</cp:lastPrinted>
  <dcterms:created xsi:type="dcterms:W3CDTF">2020-12-01T12:42:51Z</dcterms:created>
  <dcterms:modified xsi:type="dcterms:W3CDTF">2020-12-18T19:09:02Z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65E26A75-CC76-45A5-92CF-C4B9CD7946BA</vt:lpwstr>
  </property>
  <property fmtid="{D5CDD505-2E9C-101B-9397-08002B2CF9AE}" pid="3" name="ArticulatePath">
    <vt:lpwstr>Module 4.6</vt:lpwstr>
  </property>
</Properties>
</file>